
<file path=[Content_Types].xml><?xml version="1.0" encoding="utf-8"?>
<Types xmlns="http://schemas.openxmlformats.org/package/2006/content-types">
  <Default Extension="png" ContentType="image/png"/>
  <Default Extension="bin" ContentType="application/vnd.openxmlformats-officedocument.oleObject"/>
  <Default Extension="emf" ContentType="image/x-emf"/>
  <Default Extension="jpeg" ContentType="image/jpeg"/>
  <Default Extension="WMF" ContentType="image/x-wmf"/>
  <Default Extension="rels" ContentType="application/vnd.openxmlformats-package.relationships+xml"/>
  <Default Extension="xml" ContentType="application/xml"/>
  <Default Extension="wdp" ContentType="image/vnd.ms-photo"/>
  <Default Extension="vml" ContentType="application/vnd.openxmlformats-officedocument.vmlDrawing"/>
  <Default Extension="gif" ContentType="image/gif"/>
  <Default Extension="jpg" ContentType="image/jpeg"/>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customXml/itemProps4.xml" ContentType="application/vnd.openxmlformats-officedocument.customXmlProperties+xml"/>
  <Override PartName="/customXml/itemProps5.xml" ContentType="application/vnd.openxmlformats-officedocument.customXmlProperties+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slides/slide173.xml" ContentType="application/vnd.openxmlformats-officedocument.presentationml.slide+xml"/>
  <Override PartName="/ppt/slides/slide174.xml" ContentType="application/vnd.openxmlformats-officedocument.presentationml.slide+xml"/>
  <Override PartName="/ppt/slides/slide175.xml" ContentType="application/vnd.openxmlformats-officedocument.presentationml.slide+xml"/>
  <Override PartName="/ppt/slides/slide176.xml" ContentType="application/vnd.openxmlformats-officedocument.presentationml.slide+xml"/>
  <Override PartName="/ppt/slides/slide177.xml" ContentType="application/vnd.openxmlformats-officedocument.presentationml.slide+xml"/>
  <Override PartName="/ppt/slides/slide178.xml" ContentType="application/vnd.openxmlformats-officedocument.presentationml.slide+xml"/>
  <Override PartName="/ppt/slides/slide179.xml" ContentType="application/vnd.openxmlformats-officedocument.presentationml.slide+xml"/>
  <Override PartName="/ppt/slides/slide180.xml" ContentType="application/vnd.openxmlformats-officedocument.presentationml.slide+xml"/>
  <Override PartName="/ppt/slides/slide181.xml" ContentType="application/vnd.openxmlformats-officedocument.presentationml.slide+xml"/>
  <Override PartName="/ppt/slides/slide182.xml" ContentType="application/vnd.openxmlformats-officedocument.presentationml.slide+xml"/>
  <Override PartName="/ppt/slides/slide183.xml" ContentType="application/vnd.openxmlformats-officedocument.presentationml.slide+xml"/>
  <Override PartName="/ppt/slides/slide184.xml" ContentType="application/vnd.openxmlformats-officedocument.presentationml.slide+xml"/>
  <Override PartName="/ppt/slides/slide185.xml" ContentType="application/vnd.openxmlformats-officedocument.presentationml.slide+xml"/>
  <Override PartName="/ppt/slides/slide186.xml" ContentType="application/vnd.openxmlformats-officedocument.presentationml.slide+xml"/>
  <Override PartName="/ppt/slides/slide187.xml" ContentType="application/vnd.openxmlformats-officedocument.presentationml.slide+xml"/>
  <Override PartName="/ppt/slides/slide188.xml" ContentType="application/vnd.openxmlformats-officedocument.presentationml.slide+xml"/>
  <Override PartName="/ppt/slides/slide189.xml" ContentType="application/vnd.openxmlformats-officedocument.presentationml.slide+xml"/>
  <Override PartName="/ppt/slides/slide190.xml" ContentType="application/vnd.openxmlformats-officedocument.presentationml.slide+xml"/>
  <Override PartName="/ppt/slides/slide191.xml" ContentType="application/vnd.openxmlformats-officedocument.presentationml.slide+xml"/>
  <Override PartName="/ppt/slides/slide192.xml" ContentType="application/vnd.openxmlformats-officedocument.presentationml.slide+xml"/>
  <Override PartName="/ppt/slides/slide193.xml" ContentType="application/vnd.openxmlformats-officedocument.presentationml.slide+xml"/>
  <Override PartName="/ppt/slides/slide194.xml" ContentType="application/vnd.openxmlformats-officedocument.presentationml.slide+xml"/>
  <Override PartName="/ppt/slides/slide195.xml" ContentType="application/vnd.openxmlformats-officedocument.presentationml.slide+xml"/>
  <Override PartName="/ppt/slides/slide196.xml" ContentType="application/vnd.openxmlformats-officedocument.presentationml.slide+xml"/>
  <Override PartName="/ppt/slides/slide197.xml" ContentType="application/vnd.openxmlformats-officedocument.presentationml.slide+xml"/>
  <Override PartName="/ppt/slides/slide198.xml" ContentType="application/vnd.openxmlformats-officedocument.presentationml.slide+xml"/>
  <Override PartName="/ppt/slides/slide199.xml" ContentType="application/vnd.openxmlformats-officedocument.presentationml.slide+xml"/>
  <Override PartName="/ppt/slides/slide200.xml" ContentType="application/vnd.openxmlformats-officedocument.presentationml.slide+xml"/>
  <Override PartName="/ppt/slides/slide201.xml" ContentType="application/vnd.openxmlformats-officedocument.presentationml.slide+xml"/>
  <Override PartName="/ppt/slides/slide202.xml" ContentType="application/vnd.openxmlformats-officedocument.presentationml.slide+xml"/>
  <Override PartName="/ppt/slides/slide203.xml" ContentType="application/vnd.openxmlformats-officedocument.presentationml.slide+xml"/>
  <Override PartName="/ppt/slides/slide204.xml" ContentType="application/vnd.openxmlformats-officedocument.presentationml.slide+xml"/>
  <Override PartName="/ppt/slides/slide205.xml" ContentType="application/vnd.openxmlformats-officedocument.presentationml.slide+xml"/>
  <Override PartName="/ppt/slides/slide206.xml" ContentType="application/vnd.openxmlformats-officedocument.presentationml.slide+xml"/>
  <Override PartName="/ppt/slides/slide207.xml" ContentType="application/vnd.openxmlformats-officedocument.presentationml.slide+xml"/>
  <Override PartName="/ppt/slides/slide208.xml" ContentType="application/vnd.openxmlformats-officedocument.presentationml.slide+xml"/>
  <Override PartName="/ppt/slides/slide209.xml" ContentType="application/vnd.openxmlformats-officedocument.presentationml.slide+xml"/>
  <Override PartName="/ppt/slides/slide210.xml" ContentType="application/vnd.openxmlformats-officedocument.presentationml.slide+xml"/>
  <Override PartName="/ppt/slides/slide211.xml" ContentType="application/vnd.openxmlformats-officedocument.presentationml.slide+xml"/>
  <Override PartName="/ppt/slides/slide212.xml" ContentType="application/vnd.openxmlformats-officedocument.presentationml.slide+xml"/>
  <Override PartName="/ppt/slides/slide213.xml" ContentType="application/vnd.openxmlformats-officedocument.presentationml.slide+xml"/>
  <Override PartName="/ppt/slides/slide214.xml" ContentType="application/vnd.openxmlformats-officedocument.presentationml.slide+xml"/>
  <Override PartName="/ppt/slides/slide215.xml" ContentType="application/vnd.openxmlformats-officedocument.presentationml.slide+xml"/>
  <Override PartName="/ppt/slides/slide216.xml" ContentType="application/vnd.openxmlformats-officedocument.presentationml.slide+xml"/>
  <Override PartName="/ppt/slides/slide217.xml" ContentType="application/vnd.openxmlformats-officedocument.presentationml.slide+xml"/>
  <Override PartName="/ppt/slides/slide218.xml" ContentType="application/vnd.openxmlformats-officedocument.presentationml.slide+xml"/>
  <Override PartName="/ppt/slides/slide219.xml" ContentType="application/vnd.openxmlformats-officedocument.presentationml.slide+xml"/>
  <Override PartName="/ppt/slides/slide220.xml" ContentType="application/vnd.openxmlformats-officedocument.presentationml.slide+xml"/>
  <Override PartName="/ppt/slides/slide221.xml" ContentType="application/vnd.openxmlformats-officedocument.presentationml.slide+xml"/>
  <Override PartName="/ppt/slides/slide222.xml" ContentType="application/vnd.openxmlformats-officedocument.presentationml.slide+xml"/>
  <Override PartName="/ppt/slides/slide223.xml" ContentType="application/vnd.openxmlformats-officedocument.presentationml.slide+xml"/>
  <Override PartName="/ppt/slides/slide224.xml" ContentType="application/vnd.openxmlformats-officedocument.presentationml.slide+xml"/>
  <Override PartName="/ppt/slides/slide225.xml" ContentType="application/vnd.openxmlformats-officedocument.presentationml.slide+xml"/>
  <Override PartName="/ppt/slides/slide226.xml" ContentType="application/vnd.openxmlformats-officedocument.presentationml.slide+xml"/>
  <Override PartName="/ppt/slides/slide227.xml" ContentType="application/vnd.openxmlformats-officedocument.presentationml.slide+xml"/>
  <Override PartName="/ppt/slides/slide228.xml" ContentType="application/vnd.openxmlformats-officedocument.presentationml.slide+xml"/>
  <Override PartName="/ppt/slides/slide229.xml" ContentType="application/vnd.openxmlformats-officedocument.presentationml.slide+xml"/>
  <Override PartName="/ppt/slides/slide230.xml" ContentType="application/vnd.openxmlformats-officedocument.presentationml.slide+xml"/>
  <Override PartName="/ppt/slides/slide231.xml" ContentType="application/vnd.openxmlformats-officedocument.presentationml.slide+xml"/>
  <Override PartName="/ppt/slides/slide232.xml" ContentType="application/vnd.openxmlformats-officedocument.presentationml.slide+xml"/>
  <Override PartName="/ppt/slides/slide233.xml" ContentType="application/vnd.openxmlformats-officedocument.presentationml.slide+xml"/>
  <Override PartName="/ppt/slides/slide234.xml" ContentType="application/vnd.openxmlformats-officedocument.presentationml.slide+xml"/>
  <Override PartName="/ppt/slides/slide235.xml" ContentType="application/vnd.openxmlformats-officedocument.presentationml.slide+xml"/>
  <Override PartName="/ppt/slides/slide236.xml" ContentType="application/vnd.openxmlformats-officedocument.presentationml.slide+xml"/>
  <Override PartName="/ppt/slides/slide237.xml" ContentType="application/vnd.openxmlformats-officedocument.presentationml.slide+xml"/>
  <Override PartName="/ppt/slides/slide238.xml" ContentType="application/vnd.openxmlformats-officedocument.presentationml.slide+xml"/>
  <Override PartName="/ppt/slides/slide239.xml" ContentType="application/vnd.openxmlformats-officedocument.presentationml.slide+xml"/>
  <Override PartName="/ppt/slides/slide240.xml" ContentType="application/vnd.openxmlformats-officedocument.presentationml.slide+xml"/>
  <Override PartName="/ppt/slides/slide241.xml" ContentType="application/vnd.openxmlformats-officedocument.presentationml.slide+xml"/>
  <Override PartName="/ppt/slides/slide242.xml" ContentType="application/vnd.openxmlformats-officedocument.presentationml.slide+xml"/>
  <Override PartName="/ppt/slides/slide243.xml" ContentType="application/vnd.openxmlformats-officedocument.presentationml.slide+xml"/>
  <Override PartName="/ppt/slides/slide244.xml" ContentType="application/vnd.openxmlformats-officedocument.presentationml.slide+xml"/>
  <Override PartName="/ppt/slides/slide245.xml" ContentType="application/vnd.openxmlformats-officedocument.presentationml.slide+xml"/>
  <Override PartName="/ppt/slides/slide246.xml" ContentType="application/vnd.openxmlformats-officedocument.presentationml.slide+xml"/>
  <Override PartName="/ppt/slides/slide247.xml" ContentType="application/vnd.openxmlformats-officedocument.presentationml.slide+xml"/>
  <Override PartName="/ppt/slides/slide248.xml" ContentType="application/vnd.openxmlformats-officedocument.presentationml.slide+xml"/>
  <Override PartName="/ppt/slides/slide249.xml" ContentType="application/vnd.openxmlformats-officedocument.presentationml.slide+xml"/>
  <Override PartName="/ppt/slides/slide250.xml" ContentType="application/vnd.openxmlformats-officedocument.presentationml.slide+xml"/>
  <Override PartName="/ppt/slides/slide251.xml" ContentType="application/vnd.openxmlformats-officedocument.presentationml.slide+xml"/>
  <Override PartName="/ppt/slides/slide252.xml" ContentType="application/vnd.openxmlformats-officedocument.presentationml.slide+xml"/>
  <Override PartName="/ppt/slides/slide253.xml" ContentType="application/vnd.openxmlformats-officedocument.presentationml.slide+xml"/>
  <Override PartName="/ppt/slides/slide254.xml" ContentType="application/vnd.openxmlformats-officedocument.presentationml.slide+xml"/>
  <Override PartName="/ppt/slides/slide255.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theme/theme2.xml" ContentType="application/vnd.openxmlformats-officedocument.theme+xml"/>
  <Override PartName="/ppt/tags/tag1.xml" ContentType="application/vnd.openxmlformats-officedocument.presentationml.tags+xml"/>
  <Override PartName="/ppt/tags/tag2.xml" ContentType="application/vnd.openxmlformats-officedocument.presentationml.tags+xml"/>
  <Override PartName="/ppt/tags/tag3.xml" ContentType="application/vnd.openxmlformats-officedocument.presentationml.tags+xml"/>
  <Override PartName="/ppt/tags/tag4.xml" ContentType="application/vnd.openxmlformats-officedocument.presentationml.tags+xml"/>
  <Override PartName="/ppt/tags/tag5.xml" ContentType="application/vnd.openxmlformats-officedocument.presentationml.tags+xml"/>
  <Override PartName="/ppt/tags/tag6.xml" ContentType="application/vnd.openxmlformats-officedocument.presentationml.tags+xml"/>
  <Override PartName="/ppt/theme/theme3.xml" ContentType="application/vnd.openxmlformats-officedocument.theme+xml"/>
  <Override PartName="/ppt/theme/theme4.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charts/chart1.xml" ContentType="application/vnd.openxmlformats-officedocument.drawingml.chart+xml"/>
  <Override PartName="/ppt/charts/chart2.xml" ContentType="application/vnd.openxmlformats-officedocument.drawingml.chart+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tags/tag7.xml" ContentType="application/vnd.openxmlformats-officedocument.presentationml.tags+xml"/>
  <Override PartName="/ppt/notesSlides/notesSlide37.xml" ContentType="application/vnd.openxmlformats-officedocument.presentationml.notesSlide+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tags/tag8.xml" ContentType="application/vnd.openxmlformats-officedocument.presentationml.tags+xml"/>
  <Override PartName="/ppt/tags/tag9.xml" ContentType="application/vnd.openxmlformats-officedocument.presentationml.tags+xml"/>
  <Override PartName="/ppt/tags/tag10.xml" ContentType="application/vnd.openxmlformats-officedocument.presentationml.tags+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notesSlides/notesSlide76.xml" ContentType="application/vnd.openxmlformats-officedocument.presentationml.notesSlide+xml"/>
  <Override PartName="/ppt/notesSlides/notesSlide77.xml" ContentType="application/vnd.openxmlformats-officedocument.presentationml.notesSlide+xml"/>
  <Override PartName="/ppt/notesSlides/notesSlide78.xml" ContentType="application/vnd.openxmlformats-officedocument.presentationml.notesSlide+xml"/>
  <Override PartName="/ppt/notesSlides/notesSlide79.xml" ContentType="application/vnd.openxmlformats-officedocument.presentationml.notesSlide+xml"/>
  <Override PartName="/ppt/notesSlides/notesSlide80.xml" ContentType="application/vnd.openxmlformats-officedocument.presentationml.notesSlide+xml"/>
  <Override PartName="/ppt/notesSlides/notesSlide81.xml" ContentType="application/vnd.openxmlformats-officedocument.presentationml.notesSlide+xml"/>
  <Override PartName="/ppt/notesSlides/notesSlide82.xml" ContentType="application/vnd.openxmlformats-officedocument.presentationml.notesSlide+xml"/>
  <Override PartName="/ppt/notesSlides/notesSlide83.xml" ContentType="application/vnd.openxmlformats-officedocument.presentationml.notesSlide+xml"/>
  <Override PartName="/ppt/notesSlides/notesSlide84.xml" ContentType="application/vnd.openxmlformats-officedocument.presentationml.notesSlide+xml"/>
  <Override PartName="/ppt/notesSlides/notesSlide85.xml" ContentType="application/vnd.openxmlformats-officedocument.presentationml.notesSlide+xml"/>
  <Override PartName="/ppt/notesSlides/notesSlide86.xml" ContentType="application/vnd.openxmlformats-officedocument.presentationml.notesSlide+xml"/>
  <Override PartName="/ppt/tags/tag11.xml" ContentType="application/vnd.openxmlformats-officedocument.presentationml.tags+xml"/>
  <Override PartName="/ppt/tags/tag12.xml" ContentType="application/vnd.openxmlformats-officedocument.presentationml.tags+xml"/>
  <Override PartName="/ppt/tags/tag13.xml" ContentType="application/vnd.openxmlformats-officedocument.presentationml.tags+xml"/>
  <Override PartName="/ppt/notesSlides/notesSlide87.xml" ContentType="application/vnd.openxmlformats-officedocument.presentationml.notesSlide+xml"/>
  <Override PartName="/ppt/notesSlides/notesSlide88.xml" ContentType="application/vnd.openxmlformats-officedocument.presentationml.notesSlide+xml"/>
  <Override PartName="/ppt/notesSlides/notesSlide89.xml" ContentType="application/vnd.openxmlformats-officedocument.presentationml.notesSlide+xml"/>
  <Override PartName="/ppt/notesSlides/notesSlide90.xml" ContentType="application/vnd.openxmlformats-officedocument.presentationml.notesSlide+xml"/>
  <Override PartName="/ppt/notesSlides/notesSlide91.xml" ContentType="application/vnd.openxmlformats-officedocument.presentationml.notesSlide+xml"/>
  <Override PartName="/ppt/notesSlides/notesSlide92.xml" ContentType="application/vnd.openxmlformats-officedocument.presentationml.notesSlide+xml"/>
  <Override PartName="/ppt/notesSlides/notesSlide93.xml" ContentType="application/vnd.openxmlformats-officedocument.presentationml.notesSlide+xml"/>
  <Override PartName="/ppt/notesSlides/notesSlide94.xml" ContentType="application/vnd.openxmlformats-officedocument.presentationml.notesSlide+xml"/>
  <Override PartName="/ppt/notesSlides/notesSlide95.xml" ContentType="application/vnd.openxmlformats-officedocument.presentationml.notesSlide+xml"/>
  <Override PartName="/ppt/notesSlides/notesSlide96.xml" ContentType="application/vnd.openxmlformats-officedocument.presentationml.notesSlide+xml"/>
  <Override PartName="/ppt/notesSlides/notesSlide97.xml" ContentType="application/vnd.openxmlformats-officedocument.presentationml.notesSlide+xml"/>
  <Override PartName="/ppt/tags/tag14.xml" ContentType="application/vnd.openxmlformats-officedocument.presentationml.tags+xml"/>
  <Override PartName="/ppt/notesSlides/notesSlide98.xml" ContentType="application/vnd.openxmlformats-officedocument.presentationml.notesSlide+xml"/>
  <Override PartName="/ppt/notesSlides/notesSlide99.xml" ContentType="application/vnd.openxmlformats-officedocument.presentationml.notesSlide+xml"/>
  <Override PartName="/ppt/notesSlides/notesSlide100.xml" ContentType="application/vnd.openxmlformats-officedocument.presentationml.notesSlide+xml"/>
  <Override PartName="/ppt/notesSlides/notesSlide101.xml" ContentType="application/vnd.openxmlformats-officedocument.presentationml.notesSlide+xml"/>
  <Override PartName="/ppt/notesSlides/notesSlide102.xml" ContentType="application/vnd.openxmlformats-officedocument.presentationml.notesSlide+xml"/>
  <Override PartName="/ppt/tags/tag15.xml" ContentType="application/vnd.openxmlformats-officedocument.presentationml.tags+xml"/>
  <Override PartName="/ppt/tags/tag16.xml" ContentType="application/vnd.openxmlformats-officedocument.presentationml.tags+xml"/>
  <Override PartName="/ppt/tags/tag17.xml" ContentType="application/vnd.openxmlformats-officedocument.presentationml.tags+xml"/>
  <Override PartName="/ppt/tags/tag18.xml" ContentType="application/vnd.openxmlformats-officedocument.presentationml.tags+xml"/>
  <Override PartName="/ppt/tags/tag19.xml" ContentType="application/vnd.openxmlformats-officedocument.presentationml.tags+xml"/>
  <Override PartName="/ppt/tags/tag20.xml" ContentType="application/vnd.openxmlformats-officedocument.presentationml.tags+xml"/>
  <Override PartName="/ppt/tags/tag21.xml" ContentType="application/vnd.openxmlformats-officedocument.presentationml.tags+xml"/>
  <Override PartName="/ppt/tags/tag22.xml" ContentType="application/vnd.openxmlformats-officedocument.presentationml.tags+xml"/>
  <Override PartName="/ppt/tags/tag23.xml" ContentType="application/vnd.openxmlformats-officedocument.presentationml.tags+xml"/>
  <Override PartName="/ppt/tags/tag24.xml" ContentType="application/vnd.openxmlformats-officedocument.presentationml.tags+xml"/>
  <Override PartName="/ppt/tags/tag25.xml" ContentType="application/vnd.openxmlformats-officedocument.presentationml.tags+xml"/>
  <Override PartName="/ppt/tags/tag26.xml" ContentType="application/vnd.openxmlformats-officedocument.presentationml.tags+xml"/>
  <Override PartName="/ppt/tags/tag27.xml" ContentType="application/vnd.openxmlformats-officedocument.presentationml.tags+xml"/>
  <Override PartName="/ppt/notesSlides/notesSlide103.xml" ContentType="application/vnd.openxmlformats-officedocument.presentationml.notesSlide+xml"/>
  <Override PartName="/ppt/tags/tag28.xml" ContentType="application/vnd.openxmlformats-officedocument.presentationml.tags+xml"/>
  <Override PartName="/ppt/notesSlides/notesSlide104.xml" ContentType="application/vnd.openxmlformats-officedocument.presentationml.notesSlide+xml"/>
  <Override PartName="/ppt/notesSlides/notesSlide105.xml" ContentType="application/vnd.openxmlformats-officedocument.presentationml.notesSlide+xml"/>
  <Override PartName="/ppt/notesSlides/notesSlide106.xml" ContentType="application/vnd.openxmlformats-officedocument.presentationml.notesSlide+xml"/>
  <Override PartName="/ppt/notesSlides/notesSlide107.xml" ContentType="application/vnd.openxmlformats-officedocument.presentationml.notesSlide+xml"/>
  <Override PartName="/ppt/notesSlides/notesSlide108.xml" ContentType="application/vnd.openxmlformats-officedocument.presentationml.notesSlide+xml"/>
  <Override PartName="/ppt/notesSlides/notesSlide109.xml" ContentType="application/vnd.openxmlformats-officedocument.presentationml.notesSlide+xml"/>
  <Override PartName="/ppt/notesSlides/notesSlide110.xml" ContentType="application/vnd.openxmlformats-officedocument.presentationml.notesSlide+xml"/>
  <Override PartName="/ppt/notesSlides/notesSlide111.xml" ContentType="application/vnd.openxmlformats-officedocument.presentationml.notesSlide+xml"/>
  <Override PartName="/ppt/tags/tag29.xml" ContentType="application/vnd.openxmlformats-officedocument.presentationml.tags+xml"/>
  <Override PartName="/ppt/notesSlides/notesSlide112.xml" ContentType="application/vnd.openxmlformats-officedocument.presentationml.notesSlide+xml"/>
  <Override PartName="/ppt/notesSlides/notesSlide113.xml" ContentType="application/vnd.openxmlformats-officedocument.presentationml.notesSlide+xml"/>
  <Override PartName="/ppt/tags/tag30.xml" ContentType="application/vnd.openxmlformats-officedocument.presentationml.tags+xml"/>
  <Override PartName="/ppt/notesSlides/notesSlide114.xml" ContentType="application/vnd.openxmlformats-officedocument.presentationml.notesSlide+xml"/>
  <Override PartName="/ppt/tags/tag31.xml" ContentType="application/vnd.openxmlformats-officedocument.presentationml.tags+xml"/>
  <Override PartName="/ppt/notesSlides/notesSlide115.xml" ContentType="application/vnd.openxmlformats-officedocument.presentationml.notesSlide+xml"/>
  <Override PartName="/ppt/tags/tag32.xml" ContentType="application/vnd.openxmlformats-officedocument.presentationml.tags+xml"/>
  <Override PartName="/ppt/notesSlides/notesSlide116.xml" ContentType="application/vnd.openxmlformats-officedocument.presentationml.notesSlide+xml"/>
  <Override PartName="/ppt/tags/tag33.xml" ContentType="application/vnd.openxmlformats-officedocument.presentationml.tags+xml"/>
  <Override PartName="/ppt/notesSlides/notesSlide117.xml" ContentType="application/vnd.openxmlformats-officedocument.presentationml.notesSlide+xml"/>
  <Override PartName="/ppt/notesSlides/notesSlide118.xml" ContentType="application/vnd.openxmlformats-officedocument.presentationml.notesSlide+xml"/>
  <Override PartName="/ppt/notesSlides/notesSlide119.xml" ContentType="application/vnd.openxmlformats-officedocument.presentationml.notesSlide+xml"/>
  <Override PartName="/ppt/notesSlides/notesSlide120.xml" ContentType="application/vnd.openxmlformats-officedocument.presentationml.notesSlide+xml"/>
  <Override PartName="/ppt/notesSlides/notesSlide121.xml" ContentType="application/vnd.openxmlformats-officedocument.presentationml.notesSlide+xml"/>
  <Override PartName="/ppt/notesSlides/notesSlide122.xml" ContentType="application/vnd.openxmlformats-officedocument.presentationml.notesSlide+xml"/>
  <Override PartName="/ppt/notesSlides/notesSlide123.xml" ContentType="application/vnd.openxmlformats-officedocument.presentationml.notesSlide+xml"/>
  <Override PartName="/ppt/notesSlides/notesSlide124.xml" ContentType="application/vnd.openxmlformats-officedocument.presentationml.notesSlide+xml"/>
  <Override PartName="/ppt/notesSlides/notesSlide125.xml" ContentType="application/vnd.openxmlformats-officedocument.presentationml.notesSlide+xml"/>
  <Override PartName="/ppt/notesSlides/notesSlide126.xml" ContentType="application/vnd.openxmlformats-officedocument.presentationml.notesSlide+xml"/>
  <Override PartName="/ppt/notesSlides/notesSlide127.xml" ContentType="application/vnd.openxmlformats-officedocument.presentationml.notesSlide+xml"/>
  <Override PartName="/ppt/notesSlides/notesSlide128.xml" ContentType="application/vnd.openxmlformats-officedocument.presentationml.notesSlide+xml"/>
  <Override PartName="/ppt/notesSlides/notesSlide129.xml" ContentType="application/vnd.openxmlformats-officedocument.presentationml.notesSlide+xml"/>
  <Override PartName="/ppt/notesSlides/notesSlide130.xml" ContentType="application/vnd.openxmlformats-officedocument.presentationml.notesSlide+xml"/>
  <Override PartName="/ppt/notesSlides/notesSlide131.xml" ContentType="application/vnd.openxmlformats-officedocument.presentationml.notesSlide+xml"/>
  <Override PartName="/ppt/notesSlides/notesSlide132.xml" ContentType="application/vnd.openxmlformats-officedocument.presentationml.notesSlide+xml"/>
  <Override PartName="/ppt/tags/tag34.xml" ContentType="application/vnd.openxmlformats-officedocument.presentationml.tags+xml"/>
  <Override PartName="/ppt/notesSlides/notesSlide133.xml" ContentType="application/vnd.openxmlformats-officedocument.presentationml.notesSlide+xml"/>
  <Override PartName="/ppt/tags/tag35.xml" ContentType="application/vnd.openxmlformats-officedocument.presentationml.tags+xml"/>
  <Override PartName="/ppt/notesSlides/notesSlide134.xml" ContentType="application/vnd.openxmlformats-officedocument.presentationml.notesSlide+xml"/>
  <Override PartName="/ppt/notesSlides/notesSlide135.xml" ContentType="application/vnd.openxmlformats-officedocument.presentationml.notesSlide+xml"/>
  <Override PartName="/ppt/notesSlides/notesSlide136.xml" ContentType="application/vnd.openxmlformats-officedocument.presentationml.notesSlide+xml"/>
  <Override PartName="/ppt/tags/tag36.xml" ContentType="application/vnd.openxmlformats-officedocument.presentationml.tags+xml"/>
  <Override PartName="/ppt/notesSlides/notesSlide137.xml" ContentType="application/vnd.openxmlformats-officedocument.presentationml.notesSlide+xml"/>
  <Override PartName="/ppt/notesSlides/notesSlide138.xml" ContentType="application/vnd.openxmlformats-officedocument.presentationml.notesSlide+xml"/>
  <Override PartName="/ppt/tags/tag37.xml" ContentType="application/vnd.openxmlformats-officedocument.presentationml.tags+xml"/>
  <Override PartName="/ppt/notesSlides/notesSlide139.xml" ContentType="application/vnd.openxmlformats-officedocument.presentationml.notesSlide+xml"/>
  <Override PartName="/ppt/tags/tag38.xml" ContentType="application/vnd.openxmlformats-officedocument.presentationml.tags+xml"/>
  <Override PartName="/ppt/notesSlides/notesSlide140.xml" ContentType="application/vnd.openxmlformats-officedocument.presentationml.notesSlide+xml"/>
  <Override PartName="/ppt/tags/tag39.xml" ContentType="application/vnd.openxmlformats-officedocument.presentationml.tags+xml"/>
  <Override PartName="/ppt/notesSlides/notesSlide141.xml" ContentType="application/vnd.openxmlformats-officedocument.presentationml.notesSlide+xml"/>
  <Override PartName="/ppt/tags/tag40.xml" ContentType="application/vnd.openxmlformats-officedocument.presentationml.tags+xml"/>
  <Override PartName="/ppt/notesSlides/notesSlide142.xml" ContentType="application/vnd.openxmlformats-officedocument.presentationml.notesSlide+xml"/>
  <Override PartName="/ppt/tags/tag41.xml" ContentType="application/vnd.openxmlformats-officedocument.presentationml.tags+xml"/>
  <Override PartName="/ppt/notesSlides/notesSlide143.xml" ContentType="application/vnd.openxmlformats-officedocument.presentationml.notesSlide+xml"/>
  <Override PartName="/ppt/tags/tag42.xml" ContentType="application/vnd.openxmlformats-officedocument.presentationml.tags+xml"/>
  <Override PartName="/ppt/notesSlides/notesSlide144.xml" ContentType="application/vnd.openxmlformats-officedocument.presentationml.notesSlide+xml"/>
  <Override PartName="/ppt/notesSlides/notesSlide145.xml" ContentType="application/vnd.openxmlformats-officedocument.presentationml.notesSlide+xml"/>
  <Override PartName="/ppt/notesSlides/notesSlide146.xml" ContentType="application/vnd.openxmlformats-officedocument.presentationml.notesSlide+xml"/>
  <Override PartName="/ppt/tags/tag43.xml" ContentType="application/vnd.openxmlformats-officedocument.presentationml.tags+xml"/>
  <Override PartName="/ppt/notesSlides/notesSlide147.xml" ContentType="application/vnd.openxmlformats-officedocument.presentationml.notesSlide+xml"/>
  <Override PartName="/ppt/notesSlides/notesSlide148.xml" ContentType="application/vnd.openxmlformats-officedocument.presentationml.notesSlide+xml"/>
  <Override PartName="/ppt/notesSlides/notesSlide149.xml" ContentType="application/vnd.openxmlformats-officedocument.presentationml.notesSlide+xml"/>
  <Override PartName="/ppt/notesSlides/notesSlide150.xml" ContentType="application/vnd.openxmlformats-officedocument.presentationml.notesSlide+xml"/>
  <Override PartName="/ppt/notesSlides/notesSlide151.xml" ContentType="application/vnd.openxmlformats-officedocument.presentationml.notesSlide+xml"/>
  <Override PartName="/ppt/tags/tag44.xml" ContentType="application/vnd.openxmlformats-officedocument.presentationml.tags+xml"/>
  <Override PartName="/ppt/notesSlides/notesSlide152.xml" ContentType="application/vnd.openxmlformats-officedocument.presentationml.notesSlide+xml"/>
  <Override PartName="/ppt/notesSlides/notesSlide153.xml" ContentType="application/vnd.openxmlformats-officedocument.presentationml.notesSlide+xml"/>
  <Override PartName="/ppt/notesSlides/notesSlide154.xml" ContentType="application/vnd.openxmlformats-officedocument.presentationml.notesSlide+xml"/>
  <Override PartName="/ppt/notesSlides/notesSlide155.xml" ContentType="application/vnd.openxmlformats-officedocument.presentationml.notesSlide+xml"/>
  <Override PartName="/ppt/notesSlides/notesSlide156.xml" ContentType="application/vnd.openxmlformats-officedocument.presentationml.notesSlide+xml"/>
  <Override PartName="/ppt/notesSlides/notesSlide157.xml" ContentType="application/vnd.openxmlformats-officedocument.presentationml.notesSlide+xml"/>
  <Override PartName="/ppt/notesSlides/notesSlide158.xml" ContentType="application/vnd.openxmlformats-officedocument.presentationml.notesSlide+xml"/>
  <Override PartName="/ppt/tags/tag45.xml" ContentType="application/vnd.openxmlformats-officedocument.presentationml.tags+xml"/>
  <Override PartName="/ppt/notesSlides/notesSlide159.xml" ContentType="application/vnd.openxmlformats-officedocument.presentationml.notesSlide+xml"/>
  <Override PartName="/ppt/notesSlides/notesSlide160.xml" ContentType="application/vnd.openxmlformats-officedocument.presentationml.notesSlide+xml"/>
  <Override PartName="/ppt/notesSlides/notesSlide161.xml" ContentType="application/vnd.openxmlformats-officedocument.presentationml.notesSlide+xml"/>
  <Override PartName="/ppt/notesSlides/notesSlide162.xml" ContentType="application/vnd.openxmlformats-officedocument.presentationml.notesSlide+xml"/>
  <Override PartName="/ppt/tags/tag46.xml" ContentType="application/vnd.openxmlformats-officedocument.presentationml.tags+xml"/>
  <Override PartName="/ppt/notesSlides/notesSlide163.xml" ContentType="application/vnd.openxmlformats-officedocument.presentationml.notesSlide+xml"/>
  <Override PartName="/ppt/notesSlides/notesSlide164.xml" ContentType="application/vnd.openxmlformats-officedocument.presentationml.notesSlide+xml"/>
  <Override PartName="/ppt/notesSlides/notesSlide165.xml" ContentType="application/vnd.openxmlformats-officedocument.presentationml.notesSlide+xml"/>
  <Override PartName="/ppt/diagrams/data2.xml" ContentType="application/vnd.openxmlformats-officedocument.drawingml.diagramData+xml"/>
  <Override PartName="/ppt/diagrams/layout2.xml" ContentType="application/vnd.openxmlformats-officedocument.drawingml.diagramLayout+xml"/>
  <Override PartName="/ppt/diagrams/quickStyle2.xml" ContentType="application/vnd.openxmlformats-officedocument.drawingml.diagramStyle+xml"/>
  <Override PartName="/ppt/diagrams/colors2.xml" ContentType="application/vnd.openxmlformats-officedocument.drawingml.diagramColors+xml"/>
  <Override PartName="/ppt/diagrams/drawing2.xml" ContentType="application/vnd.ms-office.drawingml.diagramDrawing+xml"/>
  <Override PartName="/ppt/notesSlides/notesSlide166.xml" ContentType="application/vnd.openxmlformats-officedocument.presentationml.notesSlide+xml"/>
  <Override PartName="/ppt/notesSlides/notesSlide167.xml" ContentType="application/vnd.openxmlformats-officedocument.presentationml.notesSlide+xml"/>
  <Override PartName="/ppt/notesSlides/notesSlide168.xml" ContentType="application/vnd.openxmlformats-officedocument.presentationml.notesSlide+xml"/>
  <Override PartName="/ppt/notesSlides/notesSlide169.xml" ContentType="application/vnd.openxmlformats-officedocument.presentationml.notesSlide+xml"/>
  <Override PartName="/ppt/notesSlides/notesSlide170.xml" ContentType="application/vnd.openxmlformats-officedocument.presentationml.notesSlide+xml"/>
  <Override PartName="/ppt/notesSlides/notesSlide171.xml" ContentType="application/vnd.openxmlformats-officedocument.presentationml.notesSlide+xml"/>
  <Override PartName="/ppt/notesSlides/notesSlide172.xml" ContentType="application/vnd.openxmlformats-officedocument.presentationml.notesSlide+xml"/>
  <Override PartName="/ppt/notesSlides/notesSlide173.xml" ContentType="application/vnd.openxmlformats-officedocument.presentationml.notesSlide+xml"/>
  <Override PartName="/ppt/notesSlides/notesSlide174.xml" ContentType="application/vnd.openxmlformats-officedocument.presentationml.notesSlide+xml"/>
  <Override PartName="/ppt/notesSlides/notesSlide175.xml" ContentType="application/vnd.openxmlformats-officedocument.presentationml.notesSlide+xml"/>
  <Override PartName="/ppt/notesSlides/notesSlide176.xml" ContentType="application/vnd.openxmlformats-officedocument.presentationml.notesSlide+xml"/>
  <Override PartName="/ppt/notesSlides/notesSlide177.xml" ContentType="application/vnd.openxmlformats-officedocument.presentationml.notesSlide+xml"/>
  <Override PartName="/ppt/notesSlides/notesSlide178.xml" ContentType="application/vnd.openxmlformats-officedocument.presentationml.notesSlide+xml"/>
  <Override PartName="/ppt/notesSlides/notesSlide179.xml" ContentType="application/vnd.openxmlformats-officedocument.presentationml.notesSlide+xml"/>
  <Override PartName="/ppt/notesSlides/notesSlide180.xml" ContentType="application/vnd.openxmlformats-officedocument.presentationml.notesSlide+xml"/>
  <Override PartName="/ppt/notesSlides/notesSlide181.xml" ContentType="application/vnd.openxmlformats-officedocument.presentationml.notesSlide+xml"/>
  <Override PartName="/ppt/diagrams/data3.xml" ContentType="application/vnd.openxmlformats-officedocument.drawingml.diagramData+xml"/>
  <Override PartName="/ppt/diagrams/layout3.xml" ContentType="application/vnd.openxmlformats-officedocument.drawingml.diagramLayout+xml"/>
  <Override PartName="/ppt/diagrams/quickStyle3.xml" ContentType="application/vnd.openxmlformats-officedocument.drawingml.diagramStyle+xml"/>
  <Override PartName="/ppt/diagrams/colors3.xml" ContentType="application/vnd.openxmlformats-officedocument.drawingml.diagramColors+xml"/>
  <Override PartName="/ppt/diagrams/drawing3.xml" ContentType="application/vnd.ms-office.drawingml.diagramDrawing+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 Id="rId4" Type="http://schemas.openxmlformats.org/officeDocument/2006/relationships/custom-properties" Target="docProps/custom.xml"/></Relationships>
</file>

<file path=ppt/presentation.xml><?xml version="1.0" encoding="utf-8"?>
<p:presentation xmlns:a="http://schemas.openxmlformats.org/drawingml/2006/main" xmlns:r="http://schemas.openxmlformats.org/officeDocument/2006/relationships" xmlns:p="http://schemas.openxmlformats.org/presentationml/2006/main" removePersonalInfoOnSave="1" saveSubsetFonts="1" autoCompressPictures="0" bookmarkIdSeed="2">
  <p:sldMasterIdLst>
    <p:sldMasterId id="2147483972" r:id="rId6"/>
    <p:sldMasterId id="2147484393" r:id="rId7"/>
  </p:sldMasterIdLst>
  <p:notesMasterIdLst>
    <p:notesMasterId r:id="rId263"/>
  </p:notesMasterIdLst>
  <p:handoutMasterIdLst>
    <p:handoutMasterId r:id="rId264"/>
  </p:handoutMasterIdLst>
  <p:sldIdLst>
    <p:sldId id="1392" r:id="rId8"/>
    <p:sldId id="1393" r:id="rId9"/>
    <p:sldId id="1394" r:id="rId10"/>
    <p:sldId id="1682" r:id="rId11"/>
    <p:sldId id="1395" r:id="rId12"/>
    <p:sldId id="1560" r:id="rId13"/>
    <p:sldId id="1562" r:id="rId14"/>
    <p:sldId id="1396" r:id="rId15"/>
    <p:sldId id="1397" r:id="rId16"/>
    <p:sldId id="1398" r:id="rId17"/>
    <p:sldId id="1600" r:id="rId18"/>
    <p:sldId id="1400" r:id="rId19"/>
    <p:sldId id="1401" r:id="rId20"/>
    <p:sldId id="1586" r:id="rId21"/>
    <p:sldId id="1587" r:id="rId22"/>
    <p:sldId id="1594" r:id="rId23"/>
    <p:sldId id="1589" r:id="rId24"/>
    <p:sldId id="1596" r:id="rId25"/>
    <p:sldId id="1595" r:id="rId26"/>
    <p:sldId id="1592" r:id="rId27"/>
    <p:sldId id="1597" r:id="rId28"/>
    <p:sldId id="1403" r:id="rId29"/>
    <p:sldId id="1404" r:id="rId30"/>
    <p:sldId id="1405" r:id="rId31"/>
    <p:sldId id="1598" r:id="rId32"/>
    <p:sldId id="1599" r:id="rId33"/>
    <p:sldId id="1406" r:id="rId34"/>
    <p:sldId id="1415" r:id="rId35"/>
    <p:sldId id="1416" r:id="rId36"/>
    <p:sldId id="1417" r:id="rId37"/>
    <p:sldId id="1418" r:id="rId38"/>
    <p:sldId id="1419" r:id="rId39"/>
    <p:sldId id="1420" r:id="rId40"/>
    <p:sldId id="1609" r:id="rId41"/>
    <p:sldId id="1423" r:id="rId42"/>
    <p:sldId id="1421" r:id="rId43"/>
    <p:sldId id="1422" r:id="rId44"/>
    <p:sldId id="1608" r:id="rId45"/>
    <p:sldId id="1424" r:id="rId46"/>
    <p:sldId id="1601" r:id="rId47"/>
    <p:sldId id="1602" r:id="rId48"/>
    <p:sldId id="1427" r:id="rId49"/>
    <p:sldId id="1603" r:id="rId50"/>
    <p:sldId id="1604" r:id="rId51"/>
    <p:sldId id="1605" r:id="rId52"/>
    <p:sldId id="1429" r:id="rId53"/>
    <p:sldId id="1430" r:id="rId54"/>
    <p:sldId id="1431" r:id="rId55"/>
    <p:sldId id="1432" r:id="rId56"/>
    <p:sldId id="1607" r:id="rId57"/>
    <p:sldId id="1433" r:id="rId58"/>
    <p:sldId id="1434" r:id="rId59"/>
    <p:sldId id="1503" r:id="rId60"/>
    <p:sldId id="1504" r:id="rId61"/>
    <p:sldId id="1436" r:id="rId62"/>
    <p:sldId id="1439" r:id="rId63"/>
    <p:sldId id="1438" r:id="rId64"/>
    <p:sldId id="1443" r:id="rId65"/>
    <p:sldId id="1450" r:id="rId66"/>
    <p:sldId id="1610" r:id="rId67"/>
    <p:sldId id="1452" r:id="rId68"/>
    <p:sldId id="1453" r:id="rId69"/>
    <p:sldId id="1454" r:id="rId70"/>
    <p:sldId id="1563" r:id="rId71"/>
    <p:sldId id="1455" r:id="rId72"/>
    <p:sldId id="1456" r:id="rId73"/>
    <p:sldId id="1581" r:id="rId74"/>
    <p:sldId id="1582" r:id="rId75"/>
    <p:sldId id="1583" r:id="rId76"/>
    <p:sldId id="1611" r:id="rId77"/>
    <p:sldId id="1460" r:id="rId78"/>
    <p:sldId id="1783" r:id="rId79"/>
    <p:sldId id="1784" r:id="rId80"/>
    <p:sldId id="1785" r:id="rId81"/>
    <p:sldId id="1786" r:id="rId82"/>
    <p:sldId id="1787" r:id="rId83"/>
    <p:sldId id="1788" r:id="rId84"/>
    <p:sldId id="1789" r:id="rId85"/>
    <p:sldId id="1790" r:id="rId86"/>
    <p:sldId id="1791" r:id="rId87"/>
    <p:sldId id="1792" r:id="rId88"/>
    <p:sldId id="1793" r:id="rId89"/>
    <p:sldId id="1794" r:id="rId90"/>
    <p:sldId id="1804" r:id="rId91"/>
    <p:sldId id="1805" r:id="rId92"/>
    <p:sldId id="1806" r:id="rId93"/>
    <p:sldId id="1807" r:id="rId94"/>
    <p:sldId id="1808" r:id="rId95"/>
    <p:sldId id="1809" r:id="rId96"/>
    <p:sldId id="1810" r:id="rId97"/>
    <p:sldId id="1471" r:id="rId98"/>
    <p:sldId id="1472" r:id="rId99"/>
    <p:sldId id="1474" r:id="rId100"/>
    <p:sldId id="1475" r:id="rId101"/>
    <p:sldId id="1476" r:id="rId102"/>
    <p:sldId id="1477" r:id="rId103"/>
    <p:sldId id="1478" r:id="rId104"/>
    <p:sldId id="1479" r:id="rId105"/>
    <p:sldId id="1620" r:id="rId106"/>
    <p:sldId id="1795" r:id="rId107"/>
    <p:sldId id="1796" r:id="rId108"/>
    <p:sldId id="1797" r:id="rId109"/>
    <p:sldId id="1798" r:id="rId110"/>
    <p:sldId id="1799" r:id="rId111"/>
    <p:sldId id="1800" r:id="rId112"/>
    <p:sldId id="1801" r:id="rId113"/>
    <p:sldId id="1802" r:id="rId114"/>
    <p:sldId id="1803" r:id="rId115"/>
    <p:sldId id="1496" r:id="rId116"/>
    <p:sldId id="1497" r:id="rId117"/>
    <p:sldId id="1498" r:id="rId118"/>
    <p:sldId id="1499" r:id="rId119"/>
    <p:sldId id="1510" r:id="rId120"/>
    <p:sldId id="1274" r:id="rId121"/>
    <p:sldId id="1822" r:id="rId122"/>
    <p:sldId id="1823" r:id="rId123"/>
    <p:sldId id="1824" r:id="rId124"/>
    <p:sldId id="1825" r:id="rId125"/>
    <p:sldId id="1826" r:id="rId126"/>
    <p:sldId id="1827" r:id="rId127"/>
    <p:sldId id="1828" r:id="rId128"/>
    <p:sldId id="1829" r:id="rId129"/>
    <p:sldId id="1830" r:id="rId130"/>
    <p:sldId id="1831" r:id="rId131"/>
    <p:sldId id="1832" r:id="rId132"/>
    <p:sldId id="1833" r:id="rId133"/>
    <p:sldId id="1834" r:id="rId134"/>
    <p:sldId id="1835" r:id="rId135"/>
    <p:sldId id="1836" r:id="rId136"/>
    <p:sldId id="1837" r:id="rId137"/>
    <p:sldId id="1838" r:id="rId138"/>
    <p:sldId id="1839" r:id="rId139"/>
    <p:sldId id="1840" r:id="rId140"/>
    <p:sldId id="1841" r:id="rId141"/>
    <p:sldId id="1842" r:id="rId142"/>
    <p:sldId id="1843" r:id="rId143"/>
    <p:sldId id="1844" r:id="rId144"/>
    <p:sldId id="1845" r:id="rId145"/>
    <p:sldId id="1846" r:id="rId146"/>
    <p:sldId id="1847" r:id="rId147"/>
    <p:sldId id="1848" r:id="rId148"/>
    <p:sldId id="1849" r:id="rId149"/>
    <p:sldId id="1850" r:id="rId150"/>
    <p:sldId id="1851" r:id="rId151"/>
    <p:sldId id="1852" r:id="rId152"/>
    <p:sldId id="1853" r:id="rId153"/>
    <p:sldId id="1854" r:id="rId154"/>
    <p:sldId id="1811" r:id="rId155"/>
    <p:sldId id="1812" r:id="rId156"/>
    <p:sldId id="1813" r:id="rId157"/>
    <p:sldId id="1814" r:id="rId158"/>
    <p:sldId id="1815" r:id="rId159"/>
    <p:sldId id="1816" r:id="rId160"/>
    <p:sldId id="1817" r:id="rId161"/>
    <p:sldId id="1818" r:id="rId162"/>
    <p:sldId id="1819" r:id="rId163"/>
    <p:sldId id="1820" r:id="rId164"/>
    <p:sldId id="1821" r:id="rId165"/>
    <p:sldId id="1372" r:id="rId166"/>
    <p:sldId id="1625" r:id="rId167"/>
    <p:sldId id="1622" r:id="rId168"/>
    <p:sldId id="1623" r:id="rId169"/>
    <p:sldId id="1675" r:id="rId170"/>
    <p:sldId id="1676" r:id="rId171"/>
    <p:sldId id="1565" r:id="rId172"/>
    <p:sldId id="1566" r:id="rId173"/>
    <p:sldId id="1567" r:id="rId174"/>
    <p:sldId id="1568" r:id="rId175"/>
    <p:sldId id="1569" r:id="rId176"/>
    <p:sldId id="1570" r:id="rId177"/>
    <p:sldId id="1571" r:id="rId178"/>
    <p:sldId id="1572" r:id="rId179"/>
    <p:sldId id="1573" r:id="rId180"/>
    <p:sldId id="1679" r:id="rId181"/>
    <p:sldId id="1680" r:id="rId182"/>
    <p:sldId id="1681" r:id="rId183"/>
    <p:sldId id="1624" r:id="rId184"/>
    <p:sldId id="1373" r:id="rId185"/>
    <p:sldId id="1627" r:id="rId186"/>
    <p:sldId id="1628" r:id="rId187"/>
    <p:sldId id="1160" r:id="rId188"/>
    <p:sldId id="1644" r:id="rId189"/>
    <p:sldId id="1645" r:id="rId190"/>
    <p:sldId id="1161" r:id="rId191"/>
    <p:sldId id="1639" r:id="rId192"/>
    <p:sldId id="1643" r:id="rId193"/>
    <p:sldId id="1642" r:id="rId194"/>
    <p:sldId id="1631" r:id="rId195"/>
    <p:sldId id="1683" r:id="rId196"/>
    <p:sldId id="1684" r:id="rId197"/>
    <p:sldId id="1685" r:id="rId198"/>
    <p:sldId id="1686" r:id="rId199"/>
    <p:sldId id="1687" r:id="rId200"/>
    <p:sldId id="1688" r:id="rId201"/>
    <p:sldId id="1689" r:id="rId202"/>
    <p:sldId id="1690" r:id="rId203"/>
    <p:sldId id="1691" r:id="rId204"/>
    <p:sldId id="1692" r:id="rId205"/>
    <p:sldId id="1716" r:id="rId206"/>
    <p:sldId id="1717" r:id="rId207"/>
    <p:sldId id="1718" r:id="rId208"/>
    <p:sldId id="1719" r:id="rId209"/>
    <p:sldId id="1720" r:id="rId210"/>
    <p:sldId id="1721" r:id="rId211"/>
    <p:sldId id="1722" r:id="rId212"/>
    <p:sldId id="1723" r:id="rId213"/>
    <p:sldId id="1724" r:id="rId214"/>
    <p:sldId id="1725" r:id="rId215"/>
    <p:sldId id="1726" r:id="rId216"/>
    <p:sldId id="1733" r:id="rId217"/>
    <p:sldId id="1734" r:id="rId218"/>
    <p:sldId id="1735" r:id="rId219"/>
    <p:sldId id="1736" r:id="rId220"/>
    <p:sldId id="1737" r:id="rId221"/>
    <p:sldId id="1738" r:id="rId222"/>
    <p:sldId id="1739" r:id="rId223"/>
    <p:sldId id="1740" r:id="rId224"/>
    <p:sldId id="1741" r:id="rId225"/>
    <p:sldId id="1742" r:id="rId226"/>
    <p:sldId id="1743" r:id="rId227"/>
    <p:sldId id="1744" r:id="rId228"/>
    <p:sldId id="1745" r:id="rId229"/>
    <p:sldId id="1746" r:id="rId230"/>
    <p:sldId id="1747" r:id="rId231"/>
    <p:sldId id="1748" r:id="rId232"/>
    <p:sldId id="1749" r:id="rId233"/>
    <p:sldId id="1750" r:id="rId234"/>
    <p:sldId id="1751" r:id="rId235"/>
    <p:sldId id="1752" r:id="rId236"/>
    <p:sldId id="1757" r:id="rId237"/>
    <p:sldId id="1758" r:id="rId238"/>
    <p:sldId id="1759" r:id="rId239"/>
    <p:sldId id="1760" r:id="rId240"/>
    <p:sldId id="1761" r:id="rId241"/>
    <p:sldId id="1762" r:id="rId242"/>
    <p:sldId id="1763" r:id="rId243"/>
    <p:sldId id="1764" r:id="rId244"/>
    <p:sldId id="1765" r:id="rId245"/>
    <p:sldId id="1766" r:id="rId246"/>
    <p:sldId id="1767" r:id="rId247"/>
    <p:sldId id="1768" r:id="rId248"/>
    <p:sldId id="1769" r:id="rId249"/>
    <p:sldId id="1770" r:id="rId250"/>
    <p:sldId id="1771" r:id="rId251"/>
    <p:sldId id="1772" r:id="rId252"/>
    <p:sldId id="1773" r:id="rId253"/>
    <p:sldId id="1774" r:id="rId254"/>
    <p:sldId id="1775" r:id="rId255"/>
    <p:sldId id="1776" r:id="rId256"/>
    <p:sldId id="1777" r:id="rId257"/>
    <p:sldId id="1778" r:id="rId258"/>
    <p:sldId id="1779" r:id="rId259"/>
    <p:sldId id="1780" r:id="rId260"/>
    <p:sldId id="1781" r:id="rId261"/>
    <p:sldId id="1782" r:id="rId262"/>
  </p:sldIdLst>
  <p:sldSz cx="12436475" cy="6994525"/>
  <p:notesSz cx="7010400" cy="9296400"/>
  <p:defaultTextStyle>
    <a:defPPr>
      <a:defRPr lang="en-US"/>
    </a:defPPr>
    <a:lvl1pPr algn="l" defTabSz="931863" rtl="0" fontAlgn="base">
      <a:spcBef>
        <a:spcPct val="0"/>
      </a:spcBef>
      <a:spcAft>
        <a:spcPct val="0"/>
      </a:spcAft>
      <a:defRPr sz="2400" kern="1200">
        <a:solidFill>
          <a:schemeClr val="tx1"/>
        </a:solidFill>
        <a:latin typeface="Segoe UI" charset="0"/>
        <a:ea typeface="MS PGothic" charset="0"/>
        <a:cs typeface="MS PGothic" charset="0"/>
      </a:defRPr>
    </a:lvl1pPr>
    <a:lvl2pPr marL="465138" indent="-7938" algn="l" defTabSz="931863" rtl="0" fontAlgn="base">
      <a:spcBef>
        <a:spcPct val="0"/>
      </a:spcBef>
      <a:spcAft>
        <a:spcPct val="0"/>
      </a:spcAft>
      <a:defRPr sz="2400" kern="1200">
        <a:solidFill>
          <a:schemeClr val="tx1"/>
        </a:solidFill>
        <a:latin typeface="Segoe UI" charset="0"/>
        <a:ea typeface="MS PGothic" charset="0"/>
        <a:cs typeface="MS PGothic" charset="0"/>
      </a:defRPr>
    </a:lvl2pPr>
    <a:lvl3pPr marL="931863" indent="-17463" algn="l" defTabSz="931863" rtl="0" fontAlgn="base">
      <a:spcBef>
        <a:spcPct val="0"/>
      </a:spcBef>
      <a:spcAft>
        <a:spcPct val="0"/>
      </a:spcAft>
      <a:defRPr sz="2400" kern="1200">
        <a:solidFill>
          <a:schemeClr val="tx1"/>
        </a:solidFill>
        <a:latin typeface="Segoe UI" charset="0"/>
        <a:ea typeface="MS PGothic" charset="0"/>
        <a:cs typeface="MS PGothic" charset="0"/>
      </a:defRPr>
    </a:lvl3pPr>
    <a:lvl4pPr marL="1398588" indent="-26988" algn="l" defTabSz="931863" rtl="0" fontAlgn="base">
      <a:spcBef>
        <a:spcPct val="0"/>
      </a:spcBef>
      <a:spcAft>
        <a:spcPct val="0"/>
      </a:spcAft>
      <a:defRPr sz="2400" kern="1200">
        <a:solidFill>
          <a:schemeClr val="tx1"/>
        </a:solidFill>
        <a:latin typeface="Segoe UI" charset="0"/>
        <a:ea typeface="MS PGothic" charset="0"/>
        <a:cs typeface="MS PGothic" charset="0"/>
      </a:defRPr>
    </a:lvl4pPr>
    <a:lvl5pPr marL="1865313" indent="-36513" algn="l" defTabSz="931863" rtl="0" fontAlgn="base">
      <a:spcBef>
        <a:spcPct val="0"/>
      </a:spcBef>
      <a:spcAft>
        <a:spcPct val="0"/>
      </a:spcAft>
      <a:defRPr sz="2400" kern="1200">
        <a:solidFill>
          <a:schemeClr val="tx1"/>
        </a:solidFill>
        <a:latin typeface="Segoe UI" charset="0"/>
        <a:ea typeface="MS PGothic" charset="0"/>
        <a:cs typeface="MS PGothic" charset="0"/>
      </a:defRPr>
    </a:lvl5pPr>
    <a:lvl6pPr marL="2286000" algn="l" defTabSz="457200" rtl="0" eaLnBrk="1" latinLnBrk="0" hangingPunct="1">
      <a:defRPr sz="2400" kern="1200">
        <a:solidFill>
          <a:schemeClr val="tx1"/>
        </a:solidFill>
        <a:latin typeface="Segoe UI" charset="0"/>
        <a:ea typeface="MS PGothic" charset="0"/>
        <a:cs typeface="MS PGothic" charset="0"/>
      </a:defRPr>
    </a:lvl6pPr>
    <a:lvl7pPr marL="2743200" algn="l" defTabSz="457200" rtl="0" eaLnBrk="1" latinLnBrk="0" hangingPunct="1">
      <a:defRPr sz="2400" kern="1200">
        <a:solidFill>
          <a:schemeClr val="tx1"/>
        </a:solidFill>
        <a:latin typeface="Segoe UI" charset="0"/>
        <a:ea typeface="MS PGothic" charset="0"/>
        <a:cs typeface="MS PGothic" charset="0"/>
      </a:defRPr>
    </a:lvl7pPr>
    <a:lvl8pPr marL="3200400" algn="l" defTabSz="457200" rtl="0" eaLnBrk="1" latinLnBrk="0" hangingPunct="1">
      <a:defRPr sz="2400" kern="1200">
        <a:solidFill>
          <a:schemeClr val="tx1"/>
        </a:solidFill>
        <a:latin typeface="Segoe UI" charset="0"/>
        <a:ea typeface="MS PGothic" charset="0"/>
        <a:cs typeface="MS PGothic" charset="0"/>
      </a:defRPr>
    </a:lvl8pPr>
    <a:lvl9pPr marL="3657600" algn="l" defTabSz="457200" rtl="0" eaLnBrk="1" latinLnBrk="0" hangingPunct="1">
      <a:defRPr sz="2400" kern="1200">
        <a:solidFill>
          <a:schemeClr val="tx1"/>
        </a:solidFill>
        <a:latin typeface="Segoe UI" charset="0"/>
        <a:ea typeface="MS PGothic" charset="0"/>
        <a:cs typeface="MS PGothic" charset="0"/>
      </a:defRPr>
    </a:lvl9pPr>
  </p:defaultTextStyle>
  <p:extLst>
    <p:ext uri="{EFAFB233-063F-42B5-8137-9DF3F51BA10A}">
      <p15:sldGuideLst xmlns:p15="http://schemas.microsoft.com/office/powerpoint/2012/main">
        <p15:guide id="46" orient="horz" pos="187" userDrawn="1">
          <p15:clr>
            <a:srgbClr val="A4A3A4"/>
          </p15:clr>
        </p15:guide>
        <p15:guide id="49" pos="749" userDrawn="1">
          <p15:clr>
            <a:srgbClr val="A4A3A4"/>
          </p15:clr>
        </p15:guide>
        <p15:guide id="50" pos="173" userDrawn="1">
          <p15:clr>
            <a:srgbClr val="A4A3A4"/>
          </p15:clr>
        </p15:guide>
        <p15:guide id="51" pos="1325" userDrawn="1">
          <p15:clr>
            <a:srgbClr val="A4A3A4"/>
          </p15:clr>
        </p15:guide>
        <p15:guide id="52" pos="1901" userDrawn="1">
          <p15:clr>
            <a:srgbClr val="A4A3A4"/>
          </p15:clr>
        </p15:guide>
        <p15:guide id="53" pos="2477" userDrawn="1">
          <p15:clr>
            <a:srgbClr val="A4A3A4"/>
          </p15:clr>
        </p15:guide>
        <p15:guide id="54" pos="3053" userDrawn="1">
          <p15:clr>
            <a:srgbClr val="A4A3A4"/>
          </p15:clr>
        </p15:guide>
        <p15:guide id="55" pos="3629" userDrawn="1">
          <p15:clr>
            <a:srgbClr val="A4A3A4"/>
          </p15:clr>
        </p15:guide>
        <p15:guide id="56" pos="4205" userDrawn="1">
          <p15:clr>
            <a:srgbClr val="A4A3A4"/>
          </p15:clr>
        </p15:guide>
        <p15:guide id="57" pos="4781" userDrawn="1">
          <p15:clr>
            <a:srgbClr val="A4A3A4"/>
          </p15:clr>
        </p15:guide>
        <p15:guide id="58" pos="5357" userDrawn="1">
          <p15:clr>
            <a:srgbClr val="A4A3A4"/>
          </p15:clr>
        </p15:guide>
        <p15:guide id="59" pos="5933" userDrawn="1">
          <p15:clr>
            <a:srgbClr val="A4A3A4"/>
          </p15:clr>
        </p15:guide>
        <p15:guide id="60" pos="6533" userDrawn="1">
          <p15:clr>
            <a:srgbClr val="A4A3A4"/>
          </p15:clr>
        </p15:guide>
        <p15:guide id="61" pos="7085" userDrawn="1">
          <p15:clr>
            <a:srgbClr val="A4A3A4"/>
          </p15:clr>
        </p15:guide>
        <p15:guide id="62" pos="7661" userDrawn="1">
          <p15:clr>
            <a:srgbClr val="A4A3A4"/>
          </p15:clr>
        </p15:guide>
        <p15:guide id="63" orient="horz" pos="1339" userDrawn="1">
          <p15:clr>
            <a:srgbClr val="A4A3A4"/>
          </p15:clr>
        </p15:guide>
        <p15:guide id="64" orient="horz" pos="1915" userDrawn="1">
          <p15:clr>
            <a:srgbClr val="A4A3A4"/>
          </p15:clr>
        </p15:guide>
        <p15:guide id="65" orient="horz" pos="2491" userDrawn="1">
          <p15:clr>
            <a:srgbClr val="A4A3A4"/>
          </p15:clr>
        </p15:guide>
        <p15:guide id="66" orient="horz" pos="3067" userDrawn="1">
          <p15:clr>
            <a:srgbClr val="A4A3A4"/>
          </p15:clr>
        </p15:guide>
        <p15:guide id="67" orient="horz" pos="3643" userDrawn="1">
          <p15:clr>
            <a:srgbClr val="A4A3A4"/>
          </p15:clr>
        </p15:guide>
        <p15:guide id="68" orient="horz" pos="4195" userDrawn="1">
          <p15:clr>
            <a:srgbClr val="A4A3A4"/>
          </p15:clr>
        </p15:guide>
        <p15:guide id="69" orient="horz" pos="1435" userDrawn="1">
          <p15:clr>
            <a:srgbClr val="A4A3A4"/>
          </p15:clr>
        </p15:guide>
        <p15:guide id="70" orient="horz" pos="3963">
          <p15:clr>
            <a:srgbClr val="A4A3A4"/>
          </p15:clr>
        </p15:guide>
        <p15:guide id="71" pos="293" userDrawn="1">
          <p15:clr>
            <a:srgbClr val="A4A3A4"/>
          </p15:clr>
        </p15:guide>
        <p15:guide id="72" orient="horz" pos="715" userDrawn="1">
          <p15:clr>
            <a:srgbClr val="A4A3A4"/>
          </p15:clr>
        </p15:guide>
        <p15:guide id="73" orient="horz" pos="2035" userDrawn="1">
          <p15:clr>
            <a:srgbClr val="A4A3A4"/>
          </p15:clr>
        </p15:guide>
        <p15:guide id="74" orient="horz" pos="931" userDrawn="1">
          <p15:clr>
            <a:srgbClr val="A4A3A4"/>
          </p15:clr>
        </p15:guide>
        <p15:guide id="75" orient="horz" pos="595" userDrawn="1">
          <p15:clr>
            <a:srgbClr val="A4A3A4"/>
          </p15:clr>
        </p15:guide>
      </p15:sldGuideLst>
    </p:ext>
    <p:ext uri="{2D200454-40CA-4A62-9FC3-DE9A4176ACB9}">
      <p15:notesGuideLst xmlns:p15="http://schemas.microsoft.com/office/powerpoint/2012/main"/>
    </p:ext>
  </p:extLst>
</p:presentation>
</file>

<file path=ppt/commentAuthors.xml><?xml version="1.0" encoding="utf-8"?>
<p:cmAuthorLst xmlns:a="http://schemas.openxmlformats.org/drawingml/2006/main" xmlns:r="http://schemas.openxmlformats.org/officeDocument/2006/relationships" xmlns:p="http://schemas.openxmlformats.org/presentationml/2006/main">
  <p:cmAuthor id="2" name="Author" initials="A" lastIdx="2449" clrIdx="1"/>
</p:cm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99FF33"/>
    <a:srgbClr val="616161"/>
    <a:srgbClr val="CACACA"/>
    <a:srgbClr val="00208F"/>
    <a:srgbClr val="FF8C00"/>
    <a:srgbClr val="C00000"/>
    <a:srgbClr val="505050"/>
    <a:srgbClr val="0072C6"/>
    <a:srgbClr val="2C2C2C"/>
    <a:srgbClr val="000000"/>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5940675A-B579-460E-94D1-54222C63F5DA}" styleName="No Style, Table Grid">
    <a:wholeTbl>
      <a:tcTxStyle>
        <a:fontRef idx="minor">
          <a:scrgbClr r="0" g="0" b="0"/>
        </a:fontRef>
        <a:schemeClr val="tx1"/>
      </a:tcTxStyle>
      <a:tcStyle>
        <a:tcBdr>
          <a:left>
            <a:ln w="12700" cmpd="sng">
              <a:solidFill>
                <a:schemeClr val="tx1"/>
              </a:solidFill>
            </a:ln>
          </a:left>
          <a:right>
            <a:ln w="12700" cmpd="sng">
              <a:solidFill>
                <a:schemeClr val="tx1"/>
              </a:solidFill>
            </a:ln>
          </a:right>
          <a:top>
            <a:ln w="12700" cmpd="sng">
              <a:solidFill>
                <a:schemeClr val="tx1"/>
              </a:solidFill>
            </a:ln>
          </a:top>
          <a:bottom>
            <a:ln w="12700" cmpd="sng">
              <a:solidFill>
                <a:schemeClr val="tx1"/>
              </a:solidFill>
            </a:ln>
          </a:bottom>
          <a:insideH>
            <a:ln w="12700" cmpd="sng">
              <a:solidFill>
                <a:schemeClr val="tx1"/>
              </a:solidFill>
            </a:ln>
          </a:insideH>
          <a:insideV>
            <a:ln w="12700" cmpd="sng">
              <a:solidFill>
                <a:schemeClr val="tx1"/>
              </a:solidFill>
            </a:ln>
          </a:insideV>
        </a:tcBdr>
        <a:fill>
          <a:noFill/>
        </a:fill>
      </a:tcStyle>
    </a:wholeTbl>
  </a:tblStyle>
  <a:tblStyle styleId="{2D5ABB26-0587-4C30-8999-92F81FD0307C}" styleName="No Style, No Grid">
    <a:wholeTbl>
      <a:tcTxStyle>
        <a:fontRef idx="minor">
          <a:scrgbClr r="0" g="0" b="0"/>
        </a:fontRef>
        <a:schemeClr val="tx1"/>
      </a:tcTxStyle>
      <a:tcStyle>
        <a:tcBdr>
          <a:left>
            <a:ln>
              <a:noFill/>
            </a:ln>
          </a:left>
          <a:right>
            <a:ln>
              <a:noFill/>
            </a:ln>
          </a:right>
          <a:top>
            <a:ln>
              <a:noFill/>
            </a:ln>
          </a:top>
          <a:bottom>
            <a:ln>
              <a:noFill/>
            </a:ln>
          </a:bottom>
          <a:insideH>
            <a:ln>
              <a:noFill/>
            </a:ln>
          </a:insideH>
          <a:insideV>
            <a:ln>
              <a:noFill/>
            </a:ln>
          </a:insideV>
        </a:tcBdr>
        <a:fill>
          <a:noFill/>
        </a:fill>
      </a:tcStyle>
    </a:wholeTbl>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4481" autoAdjust="0"/>
    <p:restoredTop sz="76836" autoAdjust="0"/>
  </p:normalViewPr>
  <p:slideViewPr>
    <p:cSldViewPr snapToGrid="0">
      <p:cViewPr varScale="1">
        <p:scale>
          <a:sx n="87" d="100"/>
          <a:sy n="87" d="100"/>
        </p:scale>
        <p:origin x="1476" y="78"/>
      </p:cViewPr>
      <p:guideLst>
        <p:guide orient="horz" pos="187"/>
        <p:guide pos="749"/>
        <p:guide pos="173"/>
        <p:guide pos="1325"/>
        <p:guide pos="1901"/>
        <p:guide pos="2477"/>
        <p:guide pos="3053"/>
        <p:guide pos="3629"/>
        <p:guide pos="4205"/>
        <p:guide pos="4781"/>
        <p:guide pos="5357"/>
        <p:guide pos="5933"/>
        <p:guide pos="6533"/>
        <p:guide pos="7085"/>
        <p:guide pos="7661"/>
        <p:guide orient="horz" pos="1339"/>
        <p:guide orient="horz" pos="1915"/>
        <p:guide orient="horz" pos="2491"/>
        <p:guide orient="horz" pos="3067"/>
        <p:guide orient="horz" pos="3643"/>
        <p:guide orient="horz" pos="4195"/>
        <p:guide orient="horz" pos="1435"/>
        <p:guide orient="horz" pos="3963"/>
        <p:guide pos="293"/>
        <p:guide orient="horz" pos="715"/>
        <p:guide orient="horz" pos="2035"/>
        <p:guide orient="horz" pos="931"/>
        <p:guide orient="horz" pos="595"/>
      </p:guideLst>
    </p:cSldViewPr>
  </p:slideViewPr>
  <p:outlineViewPr>
    <p:cViewPr>
      <p:scale>
        <a:sx n="33" d="100"/>
        <a:sy n="33" d="100"/>
      </p:scale>
      <p:origin x="0" y="-116106"/>
    </p:cViewPr>
  </p:outlineViewPr>
  <p:notesTextViewPr>
    <p:cViewPr>
      <p:scale>
        <a:sx n="125" d="100"/>
        <a:sy n="125" d="100"/>
      </p:scale>
      <p:origin x="0" y="0"/>
    </p:cViewPr>
  </p:notesTextViewPr>
  <p:sorterViewPr>
    <p:cViewPr varScale="1">
      <p:scale>
        <a:sx n="1" d="1"/>
        <a:sy n="1" d="1"/>
      </p:scale>
      <p:origin x="0" y="-85230"/>
    </p:cViewPr>
  </p:sorterViewPr>
  <p:notesViewPr>
    <p:cSldViewPr snapToGrid="0">
      <p:cViewPr>
        <p:scale>
          <a:sx n="100" d="100"/>
          <a:sy n="100" d="100"/>
        </p:scale>
        <p:origin x="588" y="-1524"/>
      </p:cViewPr>
      <p:guideLst/>
    </p:cSldViewPr>
  </p:notesViewPr>
  <p:gridSpacing cx="76200" cy="76200"/>
</p:viewPr>
</file>

<file path=ppt/_rels/presentation.xml.rels><?xml version="1.0" encoding="UTF-8" standalone="yes"?>
<Relationships xmlns="http://schemas.openxmlformats.org/package/2006/relationships"><Relationship Id="rId117" Type="http://schemas.openxmlformats.org/officeDocument/2006/relationships/slide" Target="slides/slide110.xml"/><Relationship Id="rId21" Type="http://schemas.openxmlformats.org/officeDocument/2006/relationships/slide" Target="slides/slide14.xml"/><Relationship Id="rId42" Type="http://schemas.openxmlformats.org/officeDocument/2006/relationships/slide" Target="slides/slide35.xml"/><Relationship Id="rId63" Type="http://schemas.openxmlformats.org/officeDocument/2006/relationships/slide" Target="slides/slide56.xml"/><Relationship Id="rId84" Type="http://schemas.openxmlformats.org/officeDocument/2006/relationships/slide" Target="slides/slide77.xml"/><Relationship Id="rId138" Type="http://schemas.openxmlformats.org/officeDocument/2006/relationships/slide" Target="slides/slide131.xml"/><Relationship Id="rId159" Type="http://schemas.openxmlformats.org/officeDocument/2006/relationships/slide" Target="slides/slide152.xml"/><Relationship Id="rId170" Type="http://schemas.openxmlformats.org/officeDocument/2006/relationships/slide" Target="slides/slide163.xml"/><Relationship Id="rId191" Type="http://schemas.openxmlformats.org/officeDocument/2006/relationships/slide" Target="slides/slide184.xml"/><Relationship Id="rId205" Type="http://schemas.openxmlformats.org/officeDocument/2006/relationships/slide" Target="slides/slide198.xml"/><Relationship Id="rId226" Type="http://schemas.openxmlformats.org/officeDocument/2006/relationships/slide" Target="slides/slide219.xml"/><Relationship Id="rId247" Type="http://schemas.openxmlformats.org/officeDocument/2006/relationships/slide" Target="slides/slide240.xml"/><Relationship Id="rId107" Type="http://schemas.openxmlformats.org/officeDocument/2006/relationships/slide" Target="slides/slide100.xml"/><Relationship Id="rId268" Type="http://schemas.openxmlformats.org/officeDocument/2006/relationships/theme" Target="theme/theme1.xml"/><Relationship Id="rId11" Type="http://schemas.openxmlformats.org/officeDocument/2006/relationships/slide" Target="slides/slide4.xml"/><Relationship Id="rId32" Type="http://schemas.openxmlformats.org/officeDocument/2006/relationships/slide" Target="slides/slide25.xml"/><Relationship Id="rId53" Type="http://schemas.openxmlformats.org/officeDocument/2006/relationships/slide" Target="slides/slide46.xml"/><Relationship Id="rId74" Type="http://schemas.openxmlformats.org/officeDocument/2006/relationships/slide" Target="slides/slide67.xml"/><Relationship Id="rId128" Type="http://schemas.openxmlformats.org/officeDocument/2006/relationships/slide" Target="slides/slide121.xml"/><Relationship Id="rId149" Type="http://schemas.openxmlformats.org/officeDocument/2006/relationships/slide" Target="slides/slide142.xml"/><Relationship Id="rId5" Type="http://schemas.openxmlformats.org/officeDocument/2006/relationships/customXml" Target="../customXml/item5.xml"/><Relationship Id="rId95" Type="http://schemas.openxmlformats.org/officeDocument/2006/relationships/slide" Target="slides/slide88.xml"/><Relationship Id="rId160" Type="http://schemas.openxmlformats.org/officeDocument/2006/relationships/slide" Target="slides/slide153.xml"/><Relationship Id="rId181" Type="http://schemas.openxmlformats.org/officeDocument/2006/relationships/slide" Target="slides/slide174.xml"/><Relationship Id="rId216" Type="http://schemas.openxmlformats.org/officeDocument/2006/relationships/slide" Target="slides/slide209.xml"/><Relationship Id="rId237" Type="http://schemas.openxmlformats.org/officeDocument/2006/relationships/slide" Target="slides/slide230.xml"/><Relationship Id="rId258" Type="http://schemas.openxmlformats.org/officeDocument/2006/relationships/slide" Target="slides/slide251.xml"/><Relationship Id="rId22" Type="http://schemas.openxmlformats.org/officeDocument/2006/relationships/slide" Target="slides/slide15.xml"/><Relationship Id="rId43" Type="http://schemas.openxmlformats.org/officeDocument/2006/relationships/slide" Target="slides/slide36.xml"/><Relationship Id="rId64" Type="http://schemas.openxmlformats.org/officeDocument/2006/relationships/slide" Target="slides/slide57.xml"/><Relationship Id="rId118" Type="http://schemas.openxmlformats.org/officeDocument/2006/relationships/slide" Target="slides/slide111.xml"/><Relationship Id="rId139" Type="http://schemas.openxmlformats.org/officeDocument/2006/relationships/slide" Target="slides/slide132.xml"/><Relationship Id="rId85" Type="http://schemas.openxmlformats.org/officeDocument/2006/relationships/slide" Target="slides/slide78.xml"/><Relationship Id="rId150" Type="http://schemas.openxmlformats.org/officeDocument/2006/relationships/slide" Target="slides/slide143.xml"/><Relationship Id="rId171" Type="http://schemas.openxmlformats.org/officeDocument/2006/relationships/slide" Target="slides/slide164.xml"/><Relationship Id="rId192" Type="http://schemas.openxmlformats.org/officeDocument/2006/relationships/slide" Target="slides/slide185.xml"/><Relationship Id="rId206" Type="http://schemas.openxmlformats.org/officeDocument/2006/relationships/slide" Target="slides/slide199.xml"/><Relationship Id="rId227" Type="http://schemas.openxmlformats.org/officeDocument/2006/relationships/slide" Target="slides/slide220.xml"/><Relationship Id="rId248" Type="http://schemas.openxmlformats.org/officeDocument/2006/relationships/slide" Target="slides/slide241.xml"/><Relationship Id="rId269" Type="http://schemas.openxmlformats.org/officeDocument/2006/relationships/tableStyles" Target="tableStyles.xml"/><Relationship Id="rId12" Type="http://schemas.openxmlformats.org/officeDocument/2006/relationships/slide" Target="slides/slide5.xml"/><Relationship Id="rId33" Type="http://schemas.openxmlformats.org/officeDocument/2006/relationships/slide" Target="slides/slide26.xml"/><Relationship Id="rId108" Type="http://schemas.openxmlformats.org/officeDocument/2006/relationships/slide" Target="slides/slide101.xml"/><Relationship Id="rId129" Type="http://schemas.openxmlformats.org/officeDocument/2006/relationships/slide" Target="slides/slide122.xml"/><Relationship Id="rId54" Type="http://schemas.openxmlformats.org/officeDocument/2006/relationships/slide" Target="slides/slide47.xml"/><Relationship Id="rId75" Type="http://schemas.openxmlformats.org/officeDocument/2006/relationships/slide" Target="slides/slide68.xml"/><Relationship Id="rId96" Type="http://schemas.openxmlformats.org/officeDocument/2006/relationships/slide" Target="slides/slide89.xml"/><Relationship Id="rId140" Type="http://schemas.openxmlformats.org/officeDocument/2006/relationships/slide" Target="slides/slide133.xml"/><Relationship Id="rId161" Type="http://schemas.openxmlformats.org/officeDocument/2006/relationships/slide" Target="slides/slide154.xml"/><Relationship Id="rId182" Type="http://schemas.openxmlformats.org/officeDocument/2006/relationships/slide" Target="slides/slide175.xml"/><Relationship Id="rId217" Type="http://schemas.openxmlformats.org/officeDocument/2006/relationships/slide" Target="slides/slide210.xml"/><Relationship Id="rId6" Type="http://schemas.openxmlformats.org/officeDocument/2006/relationships/slideMaster" Target="slideMasters/slideMaster1.xml"/><Relationship Id="rId238" Type="http://schemas.openxmlformats.org/officeDocument/2006/relationships/slide" Target="slides/slide231.xml"/><Relationship Id="rId259" Type="http://schemas.openxmlformats.org/officeDocument/2006/relationships/slide" Target="slides/slide252.xml"/><Relationship Id="rId23" Type="http://schemas.openxmlformats.org/officeDocument/2006/relationships/slide" Target="slides/slide16.xml"/><Relationship Id="rId28" Type="http://schemas.openxmlformats.org/officeDocument/2006/relationships/slide" Target="slides/slide21.xml"/><Relationship Id="rId49" Type="http://schemas.openxmlformats.org/officeDocument/2006/relationships/slide" Target="slides/slide42.xml"/><Relationship Id="rId114" Type="http://schemas.openxmlformats.org/officeDocument/2006/relationships/slide" Target="slides/slide107.xml"/><Relationship Id="rId119" Type="http://schemas.openxmlformats.org/officeDocument/2006/relationships/slide" Target="slides/slide112.xml"/><Relationship Id="rId44" Type="http://schemas.openxmlformats.org/officeDocument/2006/relationships/slide" Target="slides/slide37.xml"/><Relationship Id="rId60" Type="http://schemas.openxmlformats.org/officeDocument/2006/relationships/slide" Target="slides/slide53.xml"/><Relationship Id="rId65" Type="http://schemas.openxmlformats.org/officeDocument/2006/relationships/slide" Target="slides/slide58.xml"/><Relationship Id="rId81" Type="http://schemas.openxmlformats.org/officeDocument/2006/relationships/slide" Target="slides/slide74.xml"/><Relationship Id="rId86" Type="http://schemas.openxmlformats.org/officeDocument/2006/relationships/slide" Target="slides/slide79.xml"/><Relationship Id="rId130" Type="http://schemas.openxmlformats.org/officeDocument/2006/relationships/slide" Target="slides/slide123.xml"/><Relationship Id="rId135" Type="http://schemas.openxmlformats.org/officeDocument/2006/relationships/slide" Target="slides/slide128.xml"/><Relationship Id="rId151" Type="http://schemas.openxmlformats.org/officeDocument/2006/relationships/slide" Target="slides/slide144.xml"/><Relationship Id="rId156" Type="http://schemas.openxmlformats.org/officeDocument/2006/relationships/slide" Target="slides/slide149.xml"/><Relationship Id="rId177" Type="http://schemas.openxmlformats.org/officeDocument/2006/relationships/slide" Target="slides/slide170.xml"/><Relationship Id="rId198" Type="http://schemas.openxmlformats.org/officeDocument/2006/relationships/slide" Target="slides/slide191.xml"/><Relationship Id="rId172" Type="http://schemas.openxmlformats.org/officeDocument/2006/relationships/slide" Target="slides/slide165.xml"/><Relationship Id="rId193" Type="http://schemas.openxmlformats.org/officeDocument/2006/relationships/slide" Target="slides/slide186.xml"/><Relationship Id="rId202" Type="http://schemas.openxmlformats.org/officeDocument/2006/relationships/slide" Target="slides/slide195.xml"/><Relationship Id="rId207" Type="http://schemas.openxmlformats.org/officeDocument/2006/relationships/slide" Target="slides/slide200.xml"/><Relationship Id="rId223" Type="http://schemas.openxmlformats.org/officeDocument/2006/relationships/slide" Target="slides/slide216.xml"/><Relationship Id="rId228" Type="http://schemas.openxmlformats.org/officeDocument/2006/relationships/slide" Target="slides/slide221.xml"/><Relationship Id="rId244" Type="http://schemas.openxmlformats.org/officeDocument/2006/relationships/slide" Target="slides/slide237.xml"/><Relationship Id="rId249" Type="http://schemas.openxmlformats.org/officeDocument/2006/relationships/slide" Target="slides/slide242.xml"/><Relationship Id="rId13" Type="http://schemas.openxmlformats.org/officeDocument/2006/relationships/slide" Target="slides/slide6.xml"/><Relationship Id="rId18" Type="http://schemas.openxmlformats.org/officeDocument/2006/relationships/slide" Target="slides/slide11.xml"/><Relationship Id="rId39" Type="http://schemas.openxmlformats.org/officeDocument/2006/relationships/slide" Target="slides/slide32.xml"/><Relationship Id="rId109" Type="http://schemas.openxmlformats.org/officeDocument/2006/relationships/slide" Target="slides/slide102.xml"/><Relationship Id="rId260" Type="http://schemas.openxmlformats.org/officeDocument/2006/relationships/slide" Target="slides/slide253.xml"/><Relationship Id="rId265" Type="http://schemas.openxmlformats.org/officeDocument/2006/relationships/commentAuthors" Target="commentAuthors.xml"/><Relationship Id="rId34" Type="http://schemas.openxmlformats.org/officeDocument/2006/relationships/slide" Target="slides/slide27.xml"/><Relationship Id="rId50" Type="http://schemas.openxmlformats.org/officeDocument/2006/relationships/slide" Target="slides/slide43.xml"/><Relationship Id="rId55" Type="http://schemas.openxmlformats.org/officeDocument/2006/relationships/slide" Target="slides/slide48.xml"/><Relationship Id="rId76" Type="http://schemas.openxmlformats.org/officeDocument/2006/relationships/slide" Target="slides/slide69.xml"/><Relationship Id="rId97" Type="http://schemas.openxmlformats.org/officeDocument/2006/relationships/slide" Target="slides/slide90.xml"/><Relationship Id="rId104" Type="http://schemas.openxmlformats.org/officeDocument/2006/relationships/slide" Target="slides/slide97.xml"/><Relationship Id="rId120" Type="http://schemas.openxmlformats.org/officeDocument/2006/relationships/slide" Target="slides/slide113.xml"/><Relationship Id="rId125" Type="http://schemas.openxmlformats.org/officeDocument/2006/relationships/slide" Target="slides/slide118.xml"/><Relationship Id="rId141" Type="http://schemas.openxmlformats.org/officeDocument/2006/relationships/slide" Target="slides/slide134.xml"/><Relationship Id="rId146" Type="http://schemas.openxmlformats.org/officeDocument/2006/relationships/slide" Target="slides/slide139.xml"/><Relationship Id="rId167" Type="http://schemas.openxmlformats.org/officeDocument/2006/relationships/slide" Target="slides/slide160.xml"/><Relationship Id="rId188" Type="http://schemas.openxmlformats.org/officeDocument/2006/relationships/slide" Target="slides/slide181.xml"/><Relationship Id="rId7" Type="http://schemas.openxmlformats.org/officeDocument/2006/relationships/slideMaster" Target="slideMasters/slideMaster2.xml"/><Relationship Id="rId71" Type="http://schemas.openxmlformats.org/officeDocument/2006/relationships/slide" Target="slides/slide64.xml"/><Relationship Id="rId92" Type="http://schemas.openxmlformats.org/officeDocument/2006/relationships/slide" Target="slides/slide85.xml"/><Relationship Id="rId162" Type="http://schemas.openxmlformats.org/officeDocument/2006/relationships/slide" Target="slides/slide155.xml"/><Relationship Id="rId183" Type="http://schemas.openxmlformats.org/officeDocument/2006/relationships/slide" Target="slides/slide176.xml"/><Relationship Id="rId213" Type="http://schemas.openxmlformats.org/officeDocument/2006/relationships/slide" Target="slides/slide206.xml"/><Relationship Id="rId218" Type="http://schemas.openxmlformats.org/officeDocument/2006/relationships/slide" Target="slides/slide211.xml"/><Relationship Id="rId234" Type="http://schemas.openxmlformats.org/officeDocument/2006/relationships/slide" Target="slides/slide227.xml"/><Relationship Id="rId239" Type="http://schemas.openxmlformats.org/officeDocument/2006/relationships/slide" Target="slides/slide232.xml"/><Relationship Id="rId2" Type="http://schemas.openxmlformats.org/officeDocument/2006/relationships/customXml" Target="../customXml/item2.xml"/><Relationship Id="rId29" Type="http://schemas.openxmlformats.org/officeDocument/2006/relationships/slide" Target="slides/slide22.xml"/><Relationship Id="rId250" Type="http://schemas.openxmlformats.org/officeDocument/2006/relationships/slide" Target="slides/slide243.xml"/><Relationship Id="rId255" Type="http://schemas.openxmlformats.org/officeDocument/2006/relationships/slide" Target="slides/slide248.xml"/><Relationship Id="rId24" Type="http://schemas.openxmlformats.org/officeDocument/2006/relationships/slide" Target="slides/slide17.xml"/><Relationship Id="rId40" Type="http://schemas.openxmlformats.org/officeDocument/2006/relationships/slide" Target="slides/slide33.xml"/><Relationship Id="rId45" Type="http://schemas.openxmlformats.org/officeDocument/2006/relationships/slide" Target="slides/slide38.xml"/><Relationship Id="rId66" Type="http://schemas.openxmlformats.org/officeDocument/2006/relationships/slide" Target="slides/slide59.xml"/><Relationship Id="rId87" Type="http://schemas.openxmlformats.org/officeDocument/2006/relationships/slide" Target="slides/slide80.xml"/><Relationship Id="rId110" Type="http://schemas.openxmlformats.org/officeDocument/2006/relationships/slide" Target="slides/slide103.xml"/><Relationship Id="rId115" Type="http://schemas.openxmlformats.org/officeDocument/2006/relationships/slide" Target="slides/slide108.xml"/><Relationship Id="rId131" Type="http://schemas.openxmlformats.org/officeDocument/2006/relationships/slide" Target="slides/slide124.xml"/><Relationship Id="rId136" Type="http://schemas.openxmlformats.org/officeDocument/2006/relationships/slide" Target="slides/slide129.xml"/><Relationship Id="rId157" Type="http://schemas.openxmlformats.org/officeDocument/2006/relationships/slide" Target="slides/slide150.xml"/><Relationship Id="rId178" Type="http://schemas.openxmlformats.org/officeDocument/2006/relationships/slide" Target="slides/slide171.xml"/><Relationship Id="rId61" Type="http://schemas.openxmlformats.org/officeDocument/2006/relationships/slide" Target="slides/slide54.xml"/><Relationship Id="rId82" Type="http://schemas.openxmlformats.org/officeDocument/2006/relationships/slide" Target="slides/slide75.xml"/><Relationship Id="rId152" Type="http://schemas.openxmlformats.org/officeDocument/2006/relationships/slide" Target="slides/slide145.xml"/><Relationship Id="rId173" Type="http://schemas.openxmlformats.org/officeDocument/2006/relationships/slide" Target="slides/slide166.xml"/><Relationship Id="rId194" Type="http://schemas.openxmlformats.org/officeDocument/2006/relationships/slide" Target="slides/slide187.xml"/><Relationship Id="rId199" Type="http://schemas.openxmlformats.org/officeDocument/2006/relationships/slide" Target="slides/slide192.xml"/><Relationship Id="rId203" Type="http://schemas.openxmlformats.org/officeDocument/2006/relationships/slide" Target="slides/slide196.xml"/><Relationship Id="rId208" Type="http://schemas.openxmlformats.org/officeDocument/2006/relationships/slide" Target="slides/slide201.xml"/><Relationship Id="rId229" Type="http://schemas.openxmlformats.org/officeDocument/2006/relationships/slide" Target="slides/slide222.xml"/><Relationship Id="rId19" Type="http://schemas.openxmlformats.org/officeDocument/2006/relationships/slide" Target="slides/slide12.xml"/><Relationship Id="rId224" Type="http://schemas.openxmlformats.org/officeDocument/2006/relationships/slide" Target="slides/slide217.xml"/><Relationship Id="rId240" Type="http://schemas.openxmlformats.org/officeDocument/2006/relationships/slide" Target="slides/slide233.xml"/><Relationship Id="rId245" Type="http://schemas.openxmlformats.org/officeDocument/2006/relationships/slide" Target="slides/slide238.xml"/><Relationship Id="rId261" Type="http://schemas.openxmlformats.org/officeDocument/2006/relationships/slide" Target="slides/slide254.xml"/><Relationship Id="rId266" Type="http://schemas.openxmlformats.org/officeDocument/2006/relationships/presProps" Target="presProps.xml"/><Relationship Id="rId14" Type="http://schemas.openxmlformats.org/officeDocument/2006/relationships/slide" Target="slides/slide7.xml"/><Relationship Id="rId30" Type="http://schemas.openxmlformats.org/officeDocument/2006/relationships/slide" Target="slides/slide23.xml"/><Relationship Id="rId35" Type="http://schemas.openxmlformats.org/officeDocument/2006/relationships/slide" Target="slides/slide28.xml"/><Relationship Id="rId56" Type="http://schemas.openxmlformats.org/officeDocument/2006/relationships/slide" Target="slides/slide49.xml"/><Relationship Id="rId77" Type="http://schemas.openxmlformats.org/officeDocument/2006/relationships/slide" Target="slides/slide70.xml"/><Relationship Id="rId100" Type="http://schemas.openxmlformats.org/officeDocument/2006/relationships/slide" Target="slides/slide93.xml"/><Relationship Id="rId105" Type="http://schemas.openxmlformats.org/officeDocument/2006/relationships/slide" Target="slides/slide98.xml"/><Relationship Id="rId126" Type="http://schemas.openxmlformats.org/officeDocument/2006/relationships/slide" Target="slides/slide119.xml"/><Relationship Id="rId147" Type="http://schemas.openxmlformats.org/officeDocument/2006/relationships/slide" Target="slides/slide140.xml"/><Relationship Id="rId168" Type="http://schemas.openxmlformats.org/officeDocument/2006/relationships/slide" Target="slides/slide161.xml"/><Relationship Id="rId8" Type="http://schemas.openxmlformats.org/officeDocument/2006/relationships/slide" Target="slides/slide1.xml"/><Relationship Id="rId51" Type="http://schemas.openxmlformats.org/officeDocument/2006/relationships/slide" Target="slides/slide44.xml"/><Relationship Id="rId72" Type="http://schemas.openxmlformats.org/officeDocument/2006/relationships/slide" Target="slides/slide65.xml"/><Relationship Id="rId93" Type="http://schemas.openxmlformats.org/officeDocument/2006/relationships/slide" Target="slides/slide86.xml"/><Relationship Id="rId98" Type="http://schemas.openxmlformats.org/officeDocument/2006/relationships/slide" Target="slides/slide91.xml"/><Relationship Id="rId121" Type="http://schemas.openxmlformats.org/officeDocument/2006/relationships/slide" Target="slides/slide114.xml"/><Relationship Id="rId142" Type="http://schemas.openxmlformats.org/officeDocument/2006/relationships/slide" Target="slides/slide135.xml"/><Relationship Id="rId163" Type="http://schemas.openxmlformats.org/officeDocument/2006/relationships/slide" Target="slides/slide156.xml"/><Relationship Id="rId184" Type="http://schemas.openxmlformats.org/officeDocument/2006/relationships/slide" Target="slides/slide177.xml"/><Relationship Id="rId189" Type="http://schemas.openxmlformats.org/officeDocument/2006/relationships/slide" Target="slides/slide182.xml"/><Relationship Id="rId219" Type="http://schemas.openxmlformats.org/officeDocument/2006/relationships/slide" Target="slides/slide212.xml"/><Relationship Id="rId3" Type="http://schemas.openxmlformats.org/officeDocument/2006/relationships/customXml" Target="../customXml/item3.xml"/><Relationship Id="rId214" Type="http://schemas.openxmlformats.org/officeDocument/2006/relationships/slide" Target="slides/slide207.xml"/><Relationship Id="rId230" Type="http://schemas.openxmlformats.org/officeDocument/2006/relationships/slide" Target="slides/slide223.xml"/><Relationship Id="rId235" Type="http://schemas.openxmlformats.org/officeDocument/2006/relationships/slide" Target="slides/slide228.xml"/><Relationship Id="rId251" Type="http://schemas.openxmlformats.org/officeDocument/2006/relationships/slide" Target="slides/slide244.xml"/><Relationship Id="rId256" Type="http://schemas.openxmlformats.org/officeDocument/2006/relationships/slide" Target="slides/slide249.xml"/><Relationship Id="rId25" Type="http://schemas.openxmlformats.org/officeDocument/2006/relationships/slide" Target="slides/slide18.xml"/><Relationship Id="rId46" Type="http://schemas.openxmlformats.org/officeDocument/2006/relationships/slide" Target="slides/slide39.xml"/><Relationship Id="rId67" Type="http://schemas.openxmlformats.org/officeDocument/2006/relationships/slide" Target="slides/slide60.xml"/><Relationship Id="rId116" Type="http://schemas.openxmlformats.org/officeDocument/2006/relationships/slide" Target="slides/slide109.xml"/><Relationship Id="rId137" Type="http://schemas.openxmlformats.org/officeDocument/2006/relationships/slide" Target="slides/slide130.xml"/><Relationship Id="rId158" Type="http://schemas.openxmlformats.org/officeDocument/2006/relationships/slide" Target="slides/slide151.xml"/><Relationship Id="rId20" Type="http://schemas.openxmlformats.org/officeDocument/2006/relationships/slide" Target="slides/slide13.xml"/><Relationship Id="rId41" Type="http://schemas.openxmlformats.org/officeDocument/2006/relationships/slide" Target="slides/slide34.xml"/><Relationship Id="rId62" Type="http://schemas.openxmlformats.org/officeDocument/2006/relationships/slide" Target="slides/slide55.xml"/><Relationship Id="rId83" Type="http://schemas.openxmlformats.org/officeDocument/2006/relationships/slide" Target="slides/slide76.xml"/><Relationship Id="rId88" Type="http://schemas.openxmlformats.org/officeDocument/2006/relationships/slide" Target="slides/slide81.xml"/><Relationship Id="rId111" Type="http://schemas.openxmlformats.org/officeDocument/2006/relationships/slide" Target="slides/slide104.xml"/><Relationship Id="rId132" Type="http://schemas.openxmlformats.org/officeDocument/2006/relationships/slide" Target="slides/slide125.xml"/><Relationship Id="rId153" Type="http://schemas.openxmlformats.org/officeDocument/2006/relationships/slide" Target="slides/slide146.xml"/><Relationship Id="rId174" Type="http://schemas.openxmlformats.org/officeDocument/2006/relationships/slide" Target="slides/slide167.xml"/><Relationship Id="rId179" Type="http://schemas.openxmlformats.org/officeDocument/2006/relationships/slide" Target="slides/slide172.xml"/><Relationship Id="rId195" Type="http://schemas.openxmlformats.org/officeDocument/2006/relationships/slide" Target="slides/slide188.xml"/><Relationship Id="rId209" Type="http://schemas.openxmlformats.org/officeDocument/2006/relationships/slide" Target="slides/slide202.xml"/><Relationship Id="rId190" Type="http://schemas.openxmlformats.org/officeDocument/2006/relationships/slide" Target="slides/slide183.xml"/><Relationship Id="rId204" Type="http://schemas.openxmlformats.org/officeDocument/2006/relationships/slide" Target="slides/slide197.xml"/><Relationship Id="rId220" Type="http://schemas.openxmlformats.org/officeDocument/2006/relationships/slide" Target="slides/slide213.xml"/><Relationship Id="rId225" Type="http://schemas.openxmlformats.org/officeDocument/2006/relationships/slide" Target="slides/slide218.xml"/><Relationship Id="rId241" Type="http://schemas.openxmlformats.org/officeDocument/2006/relationships/slide" Target="slides/slide234.xml"/><Relationship Id="rId246" Type="http://schemas.openxmlformats.org/officeDocument/2006/relationships/slide" Target="slides/slide239.xml"/><Relationship Id="rId267" Type="http://schemas.openxmlformats.org/officeDocument/2006/relationships/viewProps" Target="viewProps.xml"/><Relationship Id="rId15" Type="http://schemas.openxmlformats.org/officeDocument/2006/relationships/slide" Target="slides/slide8.xml"/><Relationship Id="rId36" Type="http://schemas.openxmlformats.org/officeDocument/2006/relationships/slide" Target="slides/slide29.xml"/><Relationship Id="rId57" Type="http://schemas.openxmlformats.org/officeDocument/2006/relationships/slide" Target="slides/slide50.xml"/><Relationship Id="rId106" Type="http://schemas.openxmlformats.org/officeDocument/2006/relationships/slide" Target="slides/slide99.xml"/><Relationship Id="rId127" Type="http://schemas.openxmlformats.org/officeDocument/2006/relationships/slide" Target="slides/slide120.xml"/><Relationship Id="rId262" Type="http://schemas.openxmlformats.org/officeDocument/2006/relationships/slide" Target="slides/slide255.xml"/><Relationship Id="rId10" Type="http://schemas.openxmlformats.org/officeDocument/2006/relationships/slide" Target="slides/slide3.xml"/><Relationship Id="rId31" Type="http://schemas.openxmlformats.org/officeDocument/2006/relationships/slide" Target="slides/slide24.xml"/><Relationship Id="rId52" Type="http://schemas.openxmlformats.org/officeDocument/2006/relationships/slide" Target="slides/slide45.xml"/><Relationship Id="rId73" Type="http://schemas.openxmlformats.org/officeDocument/2006/relationships/slide" Target="slides/slide66.xml"/><Relationship Id="rId78" Type="http://schemas.openxmlformats.org/officeDocument/2006/relationships/slide" Target="slides/slide71.xml"/><Relationship Id="rId94" Type="http://schemas.openxmlformats.org/officeDocument/2006/relationships/slide" Target="slides/slide87.xml"/><Relationship Id="rId99" Type="http://schemas.openxmlformats.org/officeDocument/2006/relationships/slide" Target="slides/slide92.xml"/><Relationship Id="rId101" Type="http://schemas.openxmlformats.org/officeDocument/2006/relationships/slide" Target="slides/slide94.xml"/><Relationship Id="rId122" Type="http://schemas.openxmlformats.org/officeDocument/2006/relationships/slide" Target="slides/slide115.xml"/><Relationship Id="rId143" Type="http://schemas.openxmlformats.org/officeDocument/2006/relationships/slide" Target="slides/slide136.xml"/><Relationship Id="rId148" Type="http://schemas.openxmlformats.org/officeDocument/2006/relationships/slide" Target="slides/slide141.xml"/><Relationship Id="rId164" Type="http://schemas.openxmlformats.org/officeDocument/2006/relationships/slide" Target="slides/slide157.xml"/><Relationship Id="rId169" Type="http://schemas.openxmlformats.org/officeDocument/2006/relationships/slide" Target="slides/slide162.xml"/><Relationship Id="rId185" Type="http://schemas.openxmlformats.org/officeDocument/2006/relationships/slide" Target="slides/slide178.xml"/><Relationship Id="rId4" Type="http://schemas.openxmlformats.org/officeDocument/2006/relationships/customXml" Target="../customXml/item4.xml"/><Relationship Id="rId9" Type="http://schemas.openxmlformats.org/officeDocument/2006/relationships/slide" Target="slides/slide2.xml"/><Relationship Id="rId180" Type="http://schemas.openxmlformats.org/officeDocument/2006/relationships/slide" Target="slides/slide173.xml"/><Relationship Id="rId210" Type="http://schemas.openxmlformats.org/officeDocument/2006/relationships/slide" Target="slides/slide203.xml"/><Relationship Id="rId215" Type="http://schemas.openxmlformats.org/officeDocument/2006/relationships/slide" Target="slides/slide208.xml"/><Relationship Id="rId236" Type="http://schemas.openxmlformats.org/officeDocument/2006/relationships/slide" Target="slides/slide229.xml"/><Relationship Id="rId257" Type="http://schemas.openxmlformats.org/officeDocument/2006/relationships/slide" Target="slides/slide250.xml"/><Relationship Id="rId26" Type="http://schemas.openxmlformats.org/officeDocument/2006/relationships/slide" Target="slides/slide19.xml"/><Relationship Id="rId231" Type="http://schemas.openxmlformats.org/officeDocument/2006/relationships/slide" Target="slides/slide224.xml"/><Relationship Id="rId252" Type="http://schemas.openxmlformats.org/officeDocument/2006/relationships/slide" Target="slides/slide245.xml"/><Relationship Id="rId47" Type="http://schemas.openxmlformats.org/officeDocument/2006/relationships/slide" Target="slides/slide40.xml"/><Relationship Id="rId68" Type="http://schemas.openxmlformats.org/officeDocument/2006/relationships/slide" Target="slides/slide61.xml"/><Relationship Id="rId89" Type="http://schemas.openxmlformats.org/officeDocument/2006/relationships/slide" Target="slides/slide82.xml"/><Relationship Id="rId112" Type="http://schemas.openxmlformats.org/officeDocument/2006/relationships/slide" Target="slides/slide105.xml"/><Relationship Id="rId133" Type="http://schemas.openxmlformats.org/officeDocument/2006/relationships/slide" Target="slides/slide126.xml"/><Relationship Id="rId154" Type="http://schemas.openxmlformats.org/officeDocument/2006/relationships/slide" Target="slides/slide147.xml"/><Relationship Id="rId175" Type="http://schemas.openxmlformats.org/officeDocument/2006/relationships/slide" Target="slides/slide168.xml"/><Relationship Id="rId196" Type="http://schemas.openxmlformats.org/officeDocument/2006/relationships/slide" Target="slides/slide189.xml"/><Relationship Id="rId200" Type="http://schemas.openxmlformats.org/officeDocument/2006/relationships/slide" Target="slides/slide193.xml"/><Relationship Id="rId16" Type="http://schemas.openxmlformats.org/officeDocument/2006/relationships/slide" Target="slides/slide9.xml"/><Relationship Id="rId221" Type="http://schemas.openxmlformats.org/officeDocument/2006/relationships/slide" Target="slides/slide214.xml"/><Relationship Id="rId242" Type="http://schemas.openxmlformats.org/officeDocument/2006/relationships/slide" Target="slides/slide235.xml"/><Relationship Id="rId263" Type="http://schemas.openxmlformats.org/officeDocument/2006/relationships/notesMaster" Target="notesMasters/notesMaster1.xml"/><Relationship Id="rId37" Type="http://schemas.openxmlformats.org/officeDocument/2006/relationships/slide" Target="slides/slide30.xml"/><Relationship Id="rId58" Type="http://schemas.openxmlformats.org/officeDocument/2006/relationships/slide" Target="slides/slide51.xml"/><Relationship Id="rId79" Type="http://schemas.openxmlformats.org/officeDocument/2006/relationships/slide" Target="slides/slide72.xml"/><Relationship Id="rId102" Type="http://schemas.openxmlformats.org/officeDocument/2006/relationships/slide" Target="slides/slide95.xml"/><Relationship Id="rId123" Type="http://schemas.openxmlformats.org/officeDocument/2006/relationships/slide" Target="slides/slide116.xml"/><Relationship Id="rId144" Type="http://schemas.openxmlformats.org/officeDocument/2006/relationships/slide" Target="slides/slide137.xml"/><Relationship Id="rId90" Type="http://schemas.openxmlformats.org/officeDocument/2006/relationships/slide" Target="slides/slide83.xml"/><Relationship Id="rId165" Type="http://schemas.openxmlformats.org/officeDocument/2006/relationships/slide" Target="slides/slide158.xml"/><Relationship Id="rId186" Type="http://schemas.openxmlformats.org/officeDocument/2006/relationships/slide" Target="slides/slide179.xml"/><Relationship Id="rId211" Type="http://schemas.openxmlformats.org/officeDocument/2006/relationships/slide" Target="slides/slide204.xml"/><Relationship Id="rId232" Type="http://schemas.openxmlformats.org/officeDocument/2006/relationships/slide" Target="slides/slide225.xml"/><Relationship Id="rId253" Type="http://schemas.openxmlformats.org/officeDocument/2006/relationships/slide" Target="slides/slide246.xml"/><Relationship Id="rId27" Type="http://schemas.openxmlformats.org/officeDocument/2006/relationships/slide" Target="slides/slide20.xml"/><Relationship Id="rId48" Type="http://schemas.openxmlformats.org/officeDocument/2006/relationships/slide" Target="slides/slide41.xml"/><Relationship Id="rId69" Type="http://schemas.openxmlformats.org/officeDocument/2006/relationships/slide" Target="slides/slide62.xml"/><Relationship Id="rId113" Type="http://schemas.openxmlformats.org/officeDocument/2006/relationships/slide" Target="slides/slide106.xml"/><Relationship Id="rId134" Type="http://schemas.openxmlformats.org/officeDocument/2006/relationships/slide" Target="slides/slide127.xml"/><Relationship Id="rId80" Type="http://schemas.openxmlformats.org/officeDocument/2006/relationships/slide" Target="slides/slide73.xml"/><Relationship Id="rId155" Type="http://schemas.openxmlformats.org/officeDocument/2006/relationships/slide" Target="slides/slide148.xml"/><Relationship Id="rId176" Type="http://schemas.openxmlformats.org/officeDocument/2006/relationships/slide" Target="slides/slide169.xml"/><Relationship Id="rId197" Type="http://schemas.openxmlformats.org/officeDocument/2006/relationships/slide" Target="slides/slide190.xml"/><Relationship Id="rId201" Type="http://schemas.openxmlformats.org/officeDocument/2006/relationships/slide" Target="slides/slide194.xml"/><Relationship Id="rId222" Type="http://schemas.openxmlformats.org/officeDocument/2006/relationships/slide" Target="slides/slide215.xml"/><Relationship Id="rId243" Type="http://schemas.openxmlformats.org/officeDocument/2006/relationships/slide" Target="slides/slide236.xml"/><Relationship Id="rId264" Type="http://schemas.openxmlformats.org/officeDocument/2006/relationships/handoutMaster" Target="handoutMasters/handoutMaster1.xml"/><Relationship Id="rId17" Type="http://schemas.openxmlformats.org/officeDocument/2006/relationships/slide" Target="slides/slide10.xml"/><Relationship Id="rId38" Type="http://schemas.openxmlformats.org/officeDocument/2006/relationships/slide" Target="slides/slide31.xml"/><Relationship Id="rId59" Type="http://schemas.openxmlformats.org/officeDocument/2006/relationships/slide" Target="slides/slide52.xml"/><Relationship Id="rId103" Type="http://schemas.openxmlformats.org/officeDocument/2006/relationships/slide" Target="slides/slide96.xml"/><Relationship Id="rId124" Type="http://schemas.openxmlformats.org/officeDocument/2006/relationships/slide" Target="slides/slide117.xml"/><Relationship Id="rId70" Type="http://schemas.openxmlformats.org/officeDocument/2006/relationships/slide" Target="slides/slide63.xml"/><Relationship Id="rId91" Type="http://schemas.openxmlformats.org/officeDocument/2006/relationships/slide" Target="slides/slide84.xml"/><Relationship Id="rId145" Type="http://schemas.openxmlformats.org/officeDocument/2006/relationships/slide" Target="slides/slide138.xml"/><Relationship Id="rId166" Type="http://schemas.openxmlformats.org/officeDocument/2006/relationships/slide" Target="slides/slide159.xml"/><Relationship Id="rId187" Type="http://schemas.openxmlformats.org/officeDocument/2006/relationships/slide" Target="slides/slide180.xml"/><Relationship Id="rId1" Type="http://schemas.openxmlformats.org/officeDocument/2006/relationships/customXml" Target="../customXml/item1.xml"/><Relationship Id="rId212" Type="http://schemas.openxmlformats.org/officeDocument/2006/relationships/slide" Target="slides/slide205.xml"/><Relationship Id="rId233" Type="http://schemas.openxmlformats.org/officeDocument/2006/relationships/slide" Target="slides/slide226.xml"/><Relationship Id="rId254" Type="http://schemas.openxmlformats.org/officeDocument/2006/relationships/slide" Target="slides/slide247.xml"/></Relationships>
</file>

<file path=ppt/charts/_rels/chart1.xml.rels><?xml version="1.0" encoding="UTF-8" standalone="yes"?>
<Relationships xmlns="http://schemas.openxmlformats.org/package/2006/relationships"><Relationship Id="rId1" Type="http://schemas.openxmlformats.org/officeDocument/2006/relationships/oleObject" Target="file:///C:\Users\gregdet\Dropbox\Work\Thin%20Devices\IoT\Embedded%20Device%20Services%20Analysis,2013-09-30.xlsx" TargetMode="External"/></Relationships>
</file>

<file path=ppt/charts/_rels/chart2.xml.rels><?xml version="1.0" encoding="UTF-8" standalone="yes"?>
<Relationships xmlns="http://schemas.openxmlformats.org/package/2006/relationships"><Relationship Id="rId1" Type="http://schemas.openxmlformats.org/officeDocument/2006/relationships/oleObject" Target="file:///C:\Users\gregdet\Dropbox\Work\Enterprise%20Strategy%20Docs\C+E%20Strategy%20Deck%20Analysis.xlsx" TargetMode="External"/></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2.8059934455688499E-2"/>
          <c:y val="6.5106138851773798E-2"/>
          <c:w val="0.94004941741589598"/>
          <c:h val="0.76447872598510502"/>
        </c:manualLayout>
      </c:layout>
      <c:lineChart>
        <c:grouping val="standard"/>
        <c:varyColors val="0"/>
        <c:ser>
          <c:idx val="0"/>
          <c:order val="0"/>
          <c:tx>
            <c:strRef>
              <c:f>'Embedded System Growth'!$B$31</c:f>
              <c:strCache>
                <c:ptCount val="1"/>
                <c:pt idx="0">
                  <c:v>Int. Systems (Ericsson)</c:v>
                </c:pt>
              </c:strCache>
            </c:strRef>
          </c:tx>
          <c:spPr>
            <a:ln w="19050" cap="rnd">
              <a:solidFill>
                <a:srgbClr val="002050"/>
              </a:solidFill>
              <a:round/>
            </a:ln>
            <a:effectLst/>
          </c:spPr>
          <c:marker>
            <c:symbol val="none"/>
          </c:marker>
          <c:cat>
            <c:numRef>
              <c:f>'Embedded System Growth'!$C$28:$M$28</c:f>
              <c:numCache>
                <c:formatCode>General</c:formatCode>
                <c:ptCount val="11"/>
                <c:pt idx="0">
                  <c:v>2010</c:v>
                </c:pt>
                <c:pt idx="1">
                  <c:v>2011</c:v>
                </c:pt>
                <c:pt idx="2">
                  <c:v>2012</c:v>
                </c:pt>
                <c:pt idx="3">
                  <c:v>2013</c:v>
                </c:pt>
                <c:pt idx="4">
                  <c:v>2014</c:v>
                </c:pt>
                <c:pt idx="5">
                  <c:v>2015</c:v>
                </c:pt>
                <c:pt idx="6">
                  <c:v>2016</c:v>
                </c:pt>
                <c:pt idx="7">
                  <c:v>2017</c:v>
                </c:pt>
                <c:pt idx="8">
                  <c:v>2018</c:v>
                </c:pt>
                <c:pt idx="9">
                  <c:v>2019</c:v>
                </c:pt>
                <c:pt idx="10">
                  <c:v>2020</c:v>
                </c:pt>
              </c:numCache>
            </c:numRef>
          </c:cat>
          <c:val>
            <c:numRef>
              <c:f>'Embedded System Growth'!$C$31:$M$31</c:f>
              <c:numCache>
                <c:formatCode>#,##0</c:formatCode>
                <c:ptCount val="11"/>
                <c:pt idx="0">
                  <c:v>1350</c:v>
                </c:pt>
                <c:pt idx="1">
                  <c:v>1937.302291124704</c:v>
                </c:pt>
                <c:pt idx="2">
                  <c:v>2780.1038275533542</c:v>
                </c:pt>
                <c:pt idx="3">
                  <c:v>3989.5566775434609</c:v>
                </c:pt>
                <c:pt idx="4">
                  <c:v>5725.1683644272698</c:v>
                </c:pt>
                <c:pt idx="5">
                  <c:v>8215.8383625774932</c:v>
                </c:pt>
                <c:pt idx="6">
                  <c:v>11790.046283949339</c:v>
                </c:pt>
                <c:pt idx="7">
                  <c:v>16919.1730950825</c:v>
                </c:pt>
                <c:pt idx="8">
                  <c:v>24279.66874151021</c:v>
                </c:pt>
                <c:pt idx="9">
                  <c:v>34842.265096797462</c:v>
                </c:pt>
                <c:pt idx="10">
                  <c:v>50000</c:v>
                </c:pt>
              </c:numCache>
            </c:numRef>
          </c:val>
          <c:smooth val="0"/>
          <c:extLst>
            <c:ext xmlns:c16="http://schemas.microsoft.com/office/drawing/2014/chart" uri="{C3380CC4-5D6E-409C-BE32-E72D297353CC}">
              <c16:uniqueId val="{00000000-A252-47D1-89A6-758EA2F97E01}"/>
            </c:ext>
          </c:extLst>
        </c:ser>
        <c:ser>
          <c:idx val="1"/>
          <c:order val="1"/>
          <c:tx>
            <c:strRef>
              <c:f>'Embedded System Growth'!$B$32</c:f>
              <c:strCache>
                <c:ptCount val="1"/>
              </c:strCache>
            </c:strRef>
          </c:tx>
          <c:spPr>
            <a:ln w="38100" cap="rnd">
              <a:solidFill>
                <a:schemeClr val="accent5"/>
              </a:solidFill>
              <a:round/>
            </a:ln>
            <a:effectLst/>
          </c:spPr>
          <c:marker>
            <c:symbol val="diamond"/>
            <c:size val="5"/>
            <c:spPr>
              <a:solidFill>
                <a:schemeClr val="accent1"/>
              </a:solidFill>
              <a:ln w="38100">
                <a:solidFill>
                  <a:schemeClr val="accent5"/>
                </a:solidFill>
              </a:ln>
              <a:effectLst/>
            </c:spPr>
          </c:marker>
          <c:cat>
            <c:numRef>
              <c:f>'Embedded System Growth'!$C$28:$M$28</c:f>
              <c:numCache>
                <c:formatCode>General</c:formatCode>
                <c:ptCount val="11"/>
                <c:pt idx="0">
                  <c:v>2010</c:v>
                </c:pt>
                <c:pt idx="1">
                  <c:v>2011</c:v>
                </c:pt>
                <c:pt idx="2">
                  <c:v>2012</c:v>
                </c:pt>
                <c:pt idx="3">
                  <c:v>2013</c:v>
                </c:pt>
                <c:pt idx="4">
                  <c:v>2014</c:v>
                </c:pt>
                <c:pt idx="5">
                  <c:v>2015</c:v>
                </c:pt>
                <c:pt idx="6">
                  <c:v>2016</c:v>
                </c:pt>
                <c:pt idx="7">
                  <c:v>2017</c:v>
                </c:pt>
                <c:pt idx="8">
                  <c:v>2018</c:v>
                </c:pt>
                <c:pt idx="9">
                  <c:v>2019</c:v>
                </c:pt>
                <c:pt idx="10">
                  <c:v>2020</c:v>
                </c:pt>
              </c:numCache>
            </c:numRef>
          </c:cat>
          <c:val>
            <c:numRef>
              <c:f>'Embedded System Growth'!$C$32:$M$32</c:f>
              <c:numCache>
                <c:formatCode>General</c:formatCode>
                <c:ptCount val="11"/>
                <c:pt idx="0" formatCode="#,##0">
                  <c:v>1350</c:v>
                </c:pt>
                <c:pt idx="3" formatCode="#,##0">
                  <c:v>3989.5566775434609</c:v>
                </c:pt>
                <c:pt idx="10" formatCode="#,##0">
                  <c:v>50000</c:v>
                </c:pt>
              </c:numCache>
            </c:numRef>
          </c:val>
          <c:smooth val="0"/>
          <c:extLst>
            <c:ext xmlns:c16="http://schemas.microsoft.com/office/drawing/2014/chart" uri="{C3380CC4-5D6E-409C-BE32-E72D297353CC}">
              <c16:uniqueId val="{00000001-A252-47D1-89A6-758EA2F97E01}"/>
            </c:ext>
          </c:extLst>
        </c:ser>
        <c:dLbls>
          <c:showLegendKey val="0"/>
          <c:showVal val="0"/>
          <c:showCatName val="0"/>
          <c:showSerName val="0"/>
          <c:showPercent val="0"/>
          <c:showBubbleSize val="0"/>
        </c:dLbls>
        <c:smooth val="0"/>
        <c:axId val="1005672576"/>
        <c:axId val="1005668224"/>
      </c:lineChart>
      <c:catAx>
        <c:axId val="1005672576"/>
        <c:scaling>
          <c:orientation val="minMax"/>
        </c:scaling>
        <c:delete val="1"/>
        <c:axPos val="b"/>
        <c:numFmt formatCode="General" sourceLinked="1"/>
        <c:majorTickMark val="out"/>
        <c:minorTickMark val="none"/>
        <c:tickLblPos val="nextTo"/>
        <c:crossAx val="1005668224"/>
        <c:crosses val="autoZero"/>
        <c:auto val="1"/>
        <c:lblAlgn val="ctr"/>
        <c:lblOffset val="100"/>
        <c:noMultiLvlLbl val="0"/>
      </c:catAx>
      <c:valAx>
        <c:axId val="1005668224"/>
        <c:scaling>
          <c:orientation val="minMax"/>
        </c:scaling>
        <c:delete val="1"/>
        <c:axPos val="l"/>
        <c:numFmt formatCode="#,##0" sourceLinked="1"/>
        <c:majorTickMark val="out"/>
        <c:minorTickMark val="none"/>
        <c:tickLblPos val="nextTo"/>
        <c:crossAx val="1005672576"/>
        <c:crosses val="autoZero"/>
        <c:crossBetween val="between"/>
        <c:dispUnits>
          <c:builtInUnit val="thousands"/>
          <c:dispUnitsLbl>
            <c:layout>
              <c:manualLayout>
                <c:xMode val="edge"/>
                <c:yMode val="edge"/>
                <c:x val="1.1664134636522499E-2"/>
                <c:y val="0.14204975749477899"/>
              </c:manualLayout>
            </c:layout>
            <c:tx>
              <c:rich>
                <a:bodyPr rot="-540000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r>
                    <a:rPr lang="en-US" sz="900" b="1" baseline="0" dirty="0">
                      <a:solidFill>
                        <a:srgbClr val="000000"/>
                      </a:solidFill>
                      <a:latin typeface="Arial" panose="020B0604020202020204" pitchFamily="34" charset="0"/>
                      <a:cs typeface="Arial" panose="020B0604020202020204" pitchFamily="34" charset="0"/>
                    </a:rPr>
                    <a:t>Connected Devices (B)</a:t>
                  </a:r>
                  <a:endParaRPr lang="en-US" sz="900" b="1" dirty="0">
                    <a:solidFill>
                      <a:srgbClr val="000000"/>
                    </a:solidFill>
                    <a:latin typeface="Arial" panose="020B0604020202020204" pitchFamily="34" charset="0"/>
                    <a:cs typeface="Arial" panose="020B0604020202020204" pitchFamily="34" charset="0"/>
                  </a:endParaRPr>
                </a:p>
              </c:rich>
            </c:tx>
            <c:spPr>
              <a:noFill/>
              <a:ln>
                <a:noFill/>
              </a:ln>
              <a:effectLst/>
            </c:spPr>
          </c:dispUnitsLbl>
        </c:dispUnits>
      </c:valAx>
      <c:spPr>
        <a:noFill/>
        <a:ln w="25400">
          <a:noFill/>
        </a:ln>
        <a:effectLst/>
      </c:spPr>
    </c:plotArea>
    <c:plotVisOnly val="1"/>
    <c:dispBlanksAs val="gap"/>
    <c:showDLblsOverMax val="0"/>
  </c:chart>
  <c:spPr>
    <a:noFill/>
    <a:ln w="9525" cap="flat" cmpd="sng" algn="ctr">
      <a:noFill/>
      <a:round/>
    </a:ln>
    <a:effectLst/>
  </c:spPr>
  <c:txPr>
    <a:bodyPr/>
    <a:lstStyle/>
    <a:p>
      <a:pPr>
        <a:defRPr/>
      </a:pPr>
      <a:endParaRPr lang="en-US"/>
    </a:p>
  </c:txPr>
  <c:externalData r:id="rId1">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3.9751574417660598E-2"/>
          <c:y val="0.13360250716407801"/>
          <c:w val="0.92969274140479297"/>
          <c:h val="0.64417884333606301"/>
        </c:manualLayout>
      </c:layout>
      <c:barChart>
        <c:barDir val="col"/>
        <c:grouping val="clustered"/>
        <c:varyColors val="0"/>
        <c:ser>
          <c:idx val="0"/>
          <c:order val="0"/>
          <c:tx>
            <c:strRef>
              <c:f>'Data Explosion'!$C$3</c:f>
              <c:strCache>
                <c:ptCount val="1"/>
                <c:pt idx="0">
                  <c:v>Data Created &amp; Shared (Exabytes)</c:v>
                </c:pt>
              </c:strCache>
            </c:strRef>
          </c:tx>
          <c:spPr>
            <a:solidFill>
              <a:srgbClr val="002050"/>
            </a:solidFill>
            <a:ln>
              <a:noFill/>
            </a:ln>
            <a:effectLst/>
          </c:spPr>
          <c:invertIfNegative val="0"/>
          <c:cat>
            <c:strRef>
              <c:f>'Data Explosion'!$B$4:$B$19</c:f>
              <c:strCache>
                <c:ptCount val="16"/>
                <c:pt idx="0">
                  <c:v>2005</c:v>
                </c:pt>
                <c:pt idx="1">
                  <c:v>2006</c:v>
                </c:pt>
                <c:pt idx="2">
                  <c:v>2007</c:v>
                </c:pt>
                <c:pt idx="3">
                  <c:v>2008</c:v>
                </c:pt>
                <c:pt idx="4">
                  <c:v>2009</c:v>
                </c:pt>
                <c:pt idx="5">
                  <c:v>2010</c:v>
                </c:pt>
                <c:pt idx="6">
                  <c:v>2011</c:v>
                </c:pt>
                <c:pt idx="7">
                  <c:v>2012</c:v>
                </c:pt>
                <c:pt idx="8">
                  <c:v>2013</c:v>
                </c:pt>
                <c:pt idx="9">
                  <c:v>2014E</c:v>
                </c:pt>
                <c:pt idx="10">
                  <c:v>2015E</c:v>
                </c:pt>
                <c:pt idx="11">
                  <c:v>2016E</c:v>
                </c:pt>
                <c:pt idx="12">
                  <c:v>2017E</c:v>
                </c:pt>
                <c:pt idx="13">
                  <c:v>2018E</c:v>
                </c:pt>
                <c:pt idx="14">
                  <c:v>2019E</c:v>
                </c:pt>
                <c:pt idx="15">
                  <c:v>2020E</c:v>
                </c:pt>
              </c:strCache>
            </c:strRef>
          </c:cat>
          <c:val>
            <c:numRef>
              <c:f>'Data Explosion'!$C$4:$C$19</c:f>
              <c:numCache>
                <c:formatCode>#,##0</c:formatCode>
                <c:ptCount val="16"/>
                <c:pt idx="0">
                  <c:v>130</c:v>
                </c:pt>
                <c:pt idx="1">
                  <c:v>201.44888955485999</c:v>
                </c:pt>
                <c:pt idx="2">
                  <c:v>312.16657771450872</c:v>
                </c:pt>
                <c:pt idx="3">
                  <c:v>483.73546489791289</c:v>
                </c:pt>
                <c:pt idx="4">
                  <c:v>749.59978647683499</c:v>
                </c:pt>
                <c:pt idx="5">
                  <c:v>1161.5849584332179</c:v>
                </c:pt>
                <c:pt idx="6">
                  <c:v>1800</c:v>
                </c:pt>
                <c:pt idx="7">
                  <c:v>2540.4787064272582</c:v>
                </c:pt>
                <c:pt idx="8">
                  <c:v>3585.5733654501751</c:v>
                </c:pt>
                <c:pt idx="9">
                  <c:v>5060.5959918104954</c:v>
                </c:pt>
                <c:pt idx="10">
                  <c:v>7142.4090883476019</c:v>
                </c:pt>
                <c:pt idx="11">
                  <c:v>10080.632334188669</c:v>
                </c:pt>
                <c:pt idx="12">
                  <c:v>14227.57321796024</c:v>
                </c:pt>
                <c:pt idx="13">
                  <c:v>20080.470446868181</c:v>
                </c:pt>
                <c:pt idx="14">
                  <c:v>28341.11532517249</c:v>
                </c:pt>
                <c:pt idx="15">
                  <c:v>40000</c:v>
                </c:pt>
              </c:numCache>
            </c:numRef>
          </c:val>
          <c:extLst>
            <c:ext xmlns:c16="http://schemas.microsoft.com/office/drawing/2014/chart" uri="{C3380CC4-5D6E-409C-BE32-E72D297353CC}">
              <c16:uniqueId val="{00000000-965D-48B6-9512-0A13787FC063}"/>
            </c:ext>
          </c:extLst>
        </c:ser>
        <c:dLbls>
          <c:showLegendKey val="0"/>
          <c:showVal val="0"/>
          <c:showCatName val="0"/>
          <c:showSerName val="0"/>
          <c:showPercent val="0"/>
          <c:showBubbleSize val="0"/>
        </c:dLbls>
        <c:gapWidth val="100"/>
        <c:axId val="1130475728"/>
        <c:axId val="1130484976"/>
      </c:barChart>
      <c:catAx>
        <c:axId val="1130475728"/>
        <c:scaling>
          <c:orientation val="minMax"/>
        </c:scaling>
        <c:delete val="1"/>
        <c:axPos val="b"/>
        <c:numFmt formatCode="General" sourceLinked="1"/>
        <c:majorTickMark val="out"/>
        <c:minorTickMark val="none"/>
        <c:tickLblPos val="nextTo"/>
        <c:crossAx val="1130484976"/>
        <c:crosses val="autoZero"/>
        <c:auto val="1"/>
        <c:lblAlgn val="ctr"/>
        <c:lblOffset val="100"/>
        <c:noMultiLvlLbl val="0"/>
      </c:catAx>
      <c:valAx>
        <c:axId val="1130484976"/>
        <c:scaling>
          <c:orientation val="minMax"/>
        </c:scaling>
        <c:delete val="1"/>
        <c:axPos val="l"/>
        <c:numFmt formatCode="#,##0" sourceLinked="1"/>
        <c:majorTickMark val="out"/>
        <c:minorTickMark val="none"/>
        <c:tickLblPos val="nextTo"/>
        <c:crossAx val="1130475728"/>
        <c:crosses val="autoZero"/>
        <c:crossBetween val="between"/>
      </c:valAx>
      <c:spPr>
        <a:noFill/>
        <a:ln w="25400">
          <a:noFill/>
        </a:ln>
        <a:effectLst/>
      </c:spPr>
    </c:plotArea>
    <c:plotVisOnly val="1"/>
    <c:dispBlanksAs val="gap"/>
    <c:showDLblsOverMax val="0"/>
  </c:chart>
  <c:spPr>
    <a:noFill/>
    <a:ln w="9525" cap="flat" cmpd="sng" algn="ctr">
      <a:noFill/>
      <a:round/>
    </a:ln>
    <a:effectLst/>
  </c:spPr>
  <c:txPr>
    <a:bodyPr/>
    <a:lstStyle/>
    <a:p>
      <a:pPr>
        <a:defRPr/>
      </a:pPr>
      <a:endParaRPr lang="en-US"/>
    </a:p>
  </c:txPr>
  <c:externalData r:id="rId1">
    <c:autoUpdate val="0"/>
  </c:externalData>
</c:chartSpace>
</file>

<file path=ppt/diagrams/colors1.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xml><?xml version="1.0" encoding="utf-8"?>
<dgm:colorsDef xmlns:dgm="http://schemas.openxmlformats.org/drawingml/2006/diagram" xmlns:a="http://schemas.openxmlformats.org/drawingml/2006/main" uniqueId="urn:microsoft.com/office/officeart/2005/8/colors/accent6_2">
  <dgm:title val=""/>
  <dgm:desc val=""/>
  <dgm:catLst>
    <dgm:cat type="accent6" pri="11200"/>
  </dgm:catLst>
  <dgm:styleLbl name="node0">
    <dgm:fillClrLst meth="repeat">
      <a:schemeClr val="accent6"/>
    </dgm:fillClrLst>
    <dgm:linClrLst meth="repeat">
      <a:schemeClr val="lt1"/>
    </dgm:linClrLst>
    <dgm:effectClrLst/>
    <dgm:txLinClrLst/>
    <dgm:txFillClrLst/>
    <dgm:txEffectClrLst/>
  </dgm:styleLbl>
  <dgm:styleLbl name="node1">
    <dgm:fillClrLst meth="repeat">
      <a:schemeClr val="accent6"/>
    </dgm:fillClrLst>
    <dgm:linClrLst meth="repeat">
      <a:schemeClr val="lt1"/>
    </dgm:linClrLst>
    <dgm:effectClrLst/>
    <dgm:txLinClrLst/>
    <dgm:txFillClrLst/>
    <dgm:txEffectClrLst/>
  </dgm:styleLbl>
  <dgm:styleLbl name="alignNode1">
    <dgm:fillClrLst meth="repeat">
      <a:schemeClr val="accent6"/>
    </dgm:fillClrLst>
    <dgm:linClrLst meth="repeat">
      <a:schemeClr val="accent6"/>
    </dgm:linClrLst>
    <dgm:effectClrLst/>
    <dgm:txLinClrLst/>
    <dgm:txFillClrLst/>
    <dgm:txEffectClrLst/>
  </dgm:styleLbl>
  <dgm:styleLbl name="lnNode1">
    <dgm:fillClrLst meth="repeat">
      <a:schemeClr val="accent6"/>
    </dgm:fillClrLst>
    <dgm:linClrLst meth="repeat">
      <a:schemeClr val="lt1"/>
    </dgm:linClrLst>
    <dgm:effectClrLst/>
    <dgm:txLinClrLst/>
    <dgm:txFillClrLst/>
    <dgm:txEffectClrLst/>
  </dgm:styleLbl>
  <dgm:styleLbl name="vennNode1">
    <dgm:fillClrLst meth="repeat">
      <a:schemeClr val="accent6">
        <a:alpha val="50000"/>
      </a:schemeClr>
    </dgm:fillClrLst>
    <dgm:linClrLst meth="repeat">
      <a:schemeClr val="lt1"/>
    </dgm:linClrLst>
    <dgm:effectClrLst/>
    <dgm:txLinClrLst/>
    <dgm:txFillClrLst/>
    <dgm:txEffectClrLst/>
  </dgm:styleLbl>
  <dgm:styleLbl name="node2">
    <dgm:fillClrLst meth="repeat">
      <a:schemeClr val="accent6"/>
    </dgm:fillClrLst>
    <dgm:linClrLst meth="repeat">
      <a:schemeClr val="lt1"/>
    </dgm:linClrLst>
    <dgm:effectClrLst/>
    <dgm:txLinClrLst/>
    <dgm:txFillClrLst/>
    <dgm:txEffectClrLst/>
  </dgm:styleLbl>
  <dgm:styleLbl name="node3">
    <dgm:fillClrLst meth="repeat">
      <a:schemeClr val="accent6"/>
    </dgm:fillClrLst>
    <dgm:linClrLst meth="repeat">
      <a:schemeClr val="lt1"/>
    </dgm:linClrLst>
    <dgm:effectClrLst/>
    <dgm:txLinClrLst/>
    <dgm:txFillClrLst/>
    <dgm:txEffectClrLst/>
  </dgm:styleLbl>
  <dgm:styleLbl name="node4">
    <dgm:fillClrLst meth="repeat">
      <a:schemeClr val="accent6"/>
    </dgm:fillClrLst>
    <dgm:linClrLst meth="repeat">
      <a:schemeClr val="lt1"/>
    </dgm:linClrLst>
    <dgm:effectClrLst/>
    <dgm:txLinClrLst/>
    <dgm:txFillClrLst/>
    <dgm:txEffectClrLst/>
  </dgm:styleLbl>
  <dgm:styleLbl name="fgImgPlace1">
    <dgm:fillClrLst meth="repeat">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6">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6">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6">
        <a:tint val="60000"/>
      </a:schemeClr>
    </dgm:fillClrLst>
    <dgm:linClrLst meth="repeat">
      <a:schemeClr val="accent6">
        <a:tint val="60000"/>
      </a:schemeClr>
    </dgm:linClrLst>
    <dgm:effectClrLst/>
    <dgm:txLinClrLst/>
    <dgm:txFillClrLst/>
    <dgm:txEffectClrLst/>
  </dgm:styleLbl>
  <dgm:styleLbl name="fgSibTrans2D1">
    <dgm:fillClrLst meth="repeat">
      <a:schemeClr val="accent6">
        <a:tint val="60000"/>
      </a:schemeClr>
    </dgm:fillClrLst>
    <dgm:linClrLst meth="repeat">
      <a:schemeClr val="accent6">
        <a:tint val="60000"/>
      </a:schemeClr>
    </dgm:linClrLst>
    <dgm:effectClrLst/>
    <dgm:txLinClrLst/>
    <dgm:txFillClrLst/>
    <dgm:txEffectClrLst/>
  </dgm:styleLbl>
  <dgm:styleLbl name="bgSibTrans2D1">
    <dgm:fillClrLst meth="repeat">
      <a:schemeClr val="accent6">
        <a:tint val="60000"/>
      </a:schemeClr>
    </dgm:fillClrLst>
    <dgm:linClrLst meth="repeat">
      <a:schemeClr val="accent6">
        <a:tint val="60000"/>
      </a:schemeClr>
    </dgm:linClrLst>
    <dgm:effectClrLst/>
    <dgm:txLinClrLst/>
    <dgm:txFillClrLst/>
    <dgm:txEffectClrLst/>
  </dgm:styleLbl>
  <dgm:styleLbl name="sibTrans1D1">
    <dgm:fillClrLst meth="repeat">
      <a:schemeClr val="accent6"/>
    </dgm:fillClrLst>
    <dgm:linClrLst meth="repeat">
      <a:schemeClr val="accent6"/>
    </dgm:linClrLst>
    <dgm:effectClrLst/>
    <dgm:txLinClrLst/>
    <dgm:txFillClrLst meth="repeat">
      <a:schemeClr val="tx1"/>
    </dgm:txFillClrLst>
    <dgm:txEffectClrLst/>
  </dgm:styleLbl>
  <dgm:styleLbl name="callout">
    <dgm:fillClrLst meth="repeat">
      <a:schemeClr val="accent6"/>
    </dgm:fillClrLst>
    <dgm:linClrLst meth="repeat">
      <a:schemeClr val="accent6">
        <a:tint val="50000"/>
      </a:schemeClr>
    </dgm:linClrLst>
    <dgm:effectClrLst/>
    <dgm:txLinClrLst/>
    <dgm:txFillClrLst meth="repeat">
      <a:schemeClr val="tx1"/>
    </dgm:txFillClrLst>
    <dgm:txEffectClrLst/>
  </dgm:styleLbl>
  <dgm:styleLbl name="asst0">
    <dgm:fillClrLst meth="repeat">
      <a:schemeClr val="accent6"/>
    </dgm:fillClrLst>
    <dgm:linClrLst meth="repeat">
      <a:schemeClr val="lt1"/>
    </dgm:linClrLst>
    <dgm:effectClrLst/>
    <dgm:txLinClrLst/>
    <dgm:txFillClrLst/>
    <dgm:txEffectClrLst/>
  </dgm:styleLbl>
  <dgm:styleLbl name="asst1">
    <dgm:fillClrLst meth="repeat">
      <a:schemeClr val="accent6"/>
    </dgm:fillClrLst>
    <dgm:linClrLst meth="repeat">
      <a:schemeClr val="lt1"/>
    </dgm:linClrLst>
    <dgm:effectClrLst/>
    <dgm:txLinClrLst/>
    <dgm:txFillClrLst/>
    <dgm:txEffectClrLst/>
  </dgm:styleLbl>
  <dgm:styleLbl name="asst2">
    <dgm:fillClrLst meth="repeat">
      <a:schemeClr val="accent6"/>
    </dgm:fillClrLst>
    <dgm:linClrLst meth="repeat">
      <a:schemeClr val="lt1"/>
    </dgm:linClrLst>
    <dgm:effectClrLst/>
    <dgm:txLinClrLst/>
    <dgm:txFillClrLst/>
    <dgm:txEffectClrLst/>
  </dgm:styleLbl>
  <dgm:styleLbl name="asst3">
    <dgm:fillClrLst meth="repeat">
      <a:schemeClr val="accent6"/>
    </dgm:fillClrLst>
    <dgm:linClrLst meth="repeat">
      <a:schemeClr val="lt1"/>
    </dgm:linClrLst>
    <dgm:effectClrLst/>
    <dgm:txLinClrLst/>
    <dgm:txFillClrLst/>
    <dgm:txEffectClrLst/>
  </dgm:styleLbl>
  <dgm:styleLbl name="asst4">
    <dgm:fillClrLst meth="repeat">
      <a:schemeClr val="accent6"/>
    </dgm:fillClrLst>
    <dgm:linClrLst meth="repeat">
      <a:schemeClr val="lt1"/>
    </dgm:linClrLst>
    <dgm:effectClrLst/>
    <dgm:txLinClrLst/>
    <dgm:txFillClrLst/>
    <dgm:txEffectClrLst/>
  </dgm:styleLbl>
  <dgm:styleLbl name="parChTrans2D1">
    <dgm:fillClrLst meth="repeat">
      <a:schemeClr val="accent6">
        <a:tint val="60000"/>
      </a:schemeClr>
    </dgm:fillClrLst>
    <dgm:linClrLst meth="repeat">
      <a:schemeClr val="accent6">
        <a:tint val="60000"/>
      </a:schemeClr>
    </dgm:linClrLst>
    <dgm:effectClrLst/>
    <dgm:txLinClrLst/>
    <dgm:txFillClrLst meth="repeat">
      <a:schemeClr val="lt1"/>
    </dgm:txFillClrLst>
    <dgm:txEffectClrLst/>
  </dgm:styleLbl>
  <dgm:styleLbl name="parChTrans2D2">
    <dgm:fillClrLst meth="repeat">
      <a:schemeClr val="accent6"/>
    </dgm:fillClrLst>
    <dgm:linClrLst meth="repeat">
      <a:schemeClr val="accent6"/>
    </dgm:linClrLst>
    <dgm:effectClrLst/>
    <dgm:txLinClrLst/>
    <dgm:txFillClrLst meth="repeat">
      <a:schemeClr val="lt1"/>
    </dgm:txFillClrLst>
    <dgm:txEffectClrLst/>
  </dgm:styleLbl>
  <dgm:styleLbl name="parChTrans2D3">
    <dgm:fillClrLst meth="repeat">
      <a:schemeClr val="accent6"/>
    </dgm:fillClrLst>
    <dgm:linClrLst meth="repeat">
      <a:schemeClr val="accent6"/>
    </dgm:linClrLst>
    <dgm:effectClrLst/>
    <dgm:txLinClrLst/>
    <dgm:txFillClrLst meth="repeat">
      <a:schemeClr val="lt1"/>
    </dgm:txFillClrLst>
    <dgm:txEffectClrLst/>
  </dgm:styleLbl>
  <dgm:styleLbl name="parChTrans2D4">
    <dgm:fillClrLst meth="repeat">
      <a:schemeClr val="accent6"/>
    </dgm:fillClrLst>
    <dgm:linClrLst meth="repeat">
      <a:schemeClr val="accent6"/>
    </dgm:linClrLst>
    <dgm:effectClrLst/>
    <dgm:txLinClrLst/>
    <dgm:txFillClrLst meth="repeat">
      <a:schemeClr val="lt1"/>
    </dgm:txFillClrLst>
    <dgm:txEffectClrLst/>
  </dgm:styleLbl>
  <dgm:styleLbl name="parChTrans1D1">
    <dgm:fillClrLst meth="repeat">
      <a:schemeClr val="accent6"/>
    </dgm:fillClrLst>
    <dgm:linClrLst meth="repeat">
      <a:schemeClr val="accent6">
        <a:shade val="60000"/>
      </a:schemeClr>
    </dgm:linClrLst>
    <dgm:effectClrLst/>
    <dgm:txLinClrLst/>
    <dgm:txFillClrLst meth="repeat">
      <a:schemeClr val="tx1"/>
    </dgm:txFillClrLst>
    <dgm:txEffectClrLst/>
  </dgm:styleLbl>
  <dgm:styleLbl name="parChTrans1D2">
    <dgm:fillClrLst meth="repeat">
      <a:schemeClr val="accent6"/>
    </dgm:fillClrLst>
    <dgm:linClrLst meth="repeat">
      <a:schemeClr val="accent6">
        <a:shade val="60000"/>
      </a:schemeClr>
    </dgm:linClrLst>
    <dgm:effectClrLst/>
    <dgm:txLinClrLst/>
    <dgm:txFillClrLst meth="repeat">
      <a:schemeClr val="tx1"/>
    </dgm:txFillClrLst>
    <dgm:txEffectClrLst/>
  </dgm:styleLbl>
  <dgm:styleLbl name="parChTrans1D3">
    <dgm:fillClrLst meth="repeat">
      <a:schemeClr val="accent6"/>
    </dgm:fillClrLst>
    <dgm:linClrLst meth="repeat">
      <a:schemeClr val="accent6">
        <a:shade val="80000"/>
      </a:schemeClr>
    </dgm:linClrLst>
    <dgm:effectClrLst/>
    <dgm:txLinClrLst/>
    <dgm:txFillClrLst meth="repeat">
      <a:schemeClr val="tx1"/>
    </dgm:txFillClrLst>
    <dgm:txEffectClrLst/>
  </dgm:styleLbl>
  <dgm:styleLbl name="parChTrans1D4">
    <dgm:fillClrLst meth="repeat">
      <a:schemeClr val="accent6"/>
    </dgm:fillClrLst>
    <dgm:linClrLst meth="repeat">
      <a:schemeClr val="accent6">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6"/>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6"/>
    </dgm:linClrLst>
    <dgm:effectClrLst/>
    <dgm:txLinClrLst/>
    <dgm:txFillClrLst meth="repeat">
      <a:schemeClr val="dk1"/>
    </dgm:txFillClrLst>
    <dgm:txEffectClrLst/>
  </dgm:styleLbl>
  <dgm:styleLbl name="fgAccFollowNode1">
    <dgm:fillClrLst meth="repeat">
      <a:schemeClr val="accent6">
        <a:alpha val="90000"/>
        <a:tint val="40000"/>
      </a:schemeClr>
    </dgm:fillClrLst>
    <dgm:linClrLst meth="repeat">
      <a:schemeClr val="accent6">
        <a:alpha val="90000"/>
        <a:tint val="40000"/>
      </a:schemeClr>
    </dgm:linClrLst>
    <dgm:effectClrLst/>
    <dgm:txLinClrLst/>
    <dgm:txFillClrLst meth="repeat">
      <a:schemeClr val="dk1"/>
    </dgm:txFillClrLst>
    <dgm:txEffectClrLst/>
  </dgm:styleLbl>
  <dgm:styleLbl name="alignAccFollowNode1">
    <dgm:fillClrLst meth="repeat">
      <a:schemeClr val="accent6">
        <a:alpha val="90000"/>
        <a:tint val="40000"/>
      </a:schemeClr>
    </dgm:fillClrLst>
    <dgm:linClrLst meth="repeat">
      <a:schemeClr val="accent6">
        <a:alpha val="90000"/>
        <a:tint val="40000"/>
      </a:schemeClr>
    </dgm:linClrLst>
    <dgm:effectClrLst/>
    <dgm:txLinClrLst/>
    <dgm:txFillClrLst meth="repeat">
      <a:schemeClr val="dk1"/>
    </dgm:txFillClrLst>
    <dgm:txEffectClrLst/>
  </dgm:styleLbl>
  <dgm:styleLbl name="bgAccFollowNode1">
    <dgm:fillClrLst meth="repeat">
      <a:schemeClr val="accent6">
        <a:alpha val="90000"/>
        <a:tint val="40000"/>
      </a:schemeClr>
    </dgm:fillClrLst>
    <dgm:linClrLst meth="repeat">
      <a:schemeClr val="accent6">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bgShp">
    <dgm:fillClrLst meth="repeat">
      <a:schemeClr val="accent6">
        <a:tint val="40000"/>
      </a:schemeClr>
    </dgm:fillClrLst>
    <dgm:linClrLst meth="repeat">
      <a:schemeClr val="accent6"/>
    </dgm:linClrLst>
    <dgm:effectClrLst/>
    <dgm:txLinClrLst/>
    <dgm:txFillClrLst meth="repeat">
      <a:schemeClr val="dk1"/>
    </dgm:txFillClrLst>
    <dgm:txEffectClrLst/>
  </dgm:styleLbl>
  <dgm:styleLbl name="dkBgShp">
    <dgm:fillClrLst meth="repeat">
      <a:schemeClr val="accent6">
        <a:shade val="80000"/>
      </a:schemeClr>
    </dgm:fillClrLst>
    <dgm:linClrLst meth="repeat">
      <a:schemeClr val="accent6"/>
    </dgm:linClrLst>
    <dgm:effectClrLst/>
    <dgm:txLinClrLst/>
    <dgm:txFillClrLst meth="repeat">
      <a:schemeClr val="lt1"/>
    </dgm:txFillClrLst>
    <dgm:txEffectClrLst/>
  </dgm:styleLbl>
  <dgm:styleLbl name="trBgShp">
    <dgm:fillClrLst meth="repeat">
      <a:schemeClr val="accent6">
        <a:tint val="50000"/>
        <a:alpha val="40000"/>
      </a:schemeClr>
    </dgm:fillClrLst>
    <dgm:linClrLst meth="repeat">
      <a:schemeClr val="accent6"/>
    </dgm:linClrLst>
    <dgm:effectClrLst/>
    <dgm:txLinClrLst/>
    <dgm:txFillClrLst meth="repeat">
      <a:schemeClr val="lt1"/>
    </dgm:txFillClrLst>
    <dgm:txEffectClrLst/>
  </dgm:styleLbl>
  <dgm:styleLbl name="fgShp">
    <dgm:fillClrLst meth="repeat">
      <a:schemeClr val="accent6">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AF680320-8BDF-423A-9CA6-74DF7A469126}" type="doc">
      <dgm:prSet loTypeId="urn:microsoft.com/office/officeart/2005/8/layout/process1" loCatId="process" qsTypeId="urn:microsoft.com/office/officeart/2005/8/quickstyle/simple1" qsCatId="simple" csTypeId="urn:microsoft.com/office/officeart/2005/8/colors/accent1_2" csCatId="accent1" phldr="1"/>
      <dgm:spPr/>
      <dgm:t>
        <a:bodyPr/>
        <a:lstStyle/>
        <a:p>
          <a:endParaRPr lang="en-US"/>
        </a:p>
      </dgm:t>
    </dgm:pt>
    <dgm:pt modelId="{67313F6C-C8BB-428E-8793-DB01241B8DAD}">
      <dgm:prSet phldrT="[Text]" custT="1"/>
      <dgm:spPr/>
      <dgm:t>
        <a:bodyPr/>
        <a:lstStyle/>
        <a:p>
          <a:pPr algn="ctr"/>
          <a:r>
            <a:rPr lang="en-US" sz="2400" dirty="0"/>
            <a:t>Install bits</a:t>
          </a:r>
          <a:br>
            <a:rPr lang="en-US" sz="2400" dirty="0"/>
          </a:br>
          <a:r>
            <a:rPr lang="en-US" sz="2400" dirty="0"/>
            <a:t>Keep </a:t>
          </a:r>
          <a:r>
            <a:rPr lang="en-US" sz="2400" b="0" i="1" dirty="0"/>
            <a:t>existing</a:t>
          </a:r>
          <a:r>
            <a:rPr lang="en-US" sz="2400" dirty="0"/>
            <a:t> </a:t>
          </a:r>
          <a:r>
            <a:rPr lang="en-US" sz="2400" dirty="0" err="1"/>
            <a:t>compat</a:t>
          </a:r>
          <a:r>
            <a:rPr lang="en-US" sz="2400" dirty="0"/>
            <a:t>. level</a:t>
          </a:r>
        </a:p>
      </dgm:t>
    </dgm:pt>
    <dgm:pt modelId="{A70454F1-48DB-4370-B4A4-DBFA732257CE}" type="parTrans" cxnId="{15658683-A7CA-42B3-8979-B0282AF82FF5}">
      <dgm:prSet/>
      <dgm:spPr/>
      <dgm:t>
        <a:bodyPr/>
        <a:lstStyle/>
        <a:p>
          <a:pPr algn="ctr"/>
          <a:endParaRPr lang="en-US" sz="2400"/>
        </a:p>
      </dgm:t>
    </dgm:pt>
    <dgm:pt modelId="{DF58CFE4-2757-4395-8DE3-1549F12A98DC}" type="sibTrans" cxnId="{15658683-A7CA-42B3-8979-B0282AF82FF5}">
      <dgm:prSet custT="1"/>
      <dgm:spPr/>
      <dgm:t>
        <a:bodyPr/>
        <a:lstStyle/>
        <a:p>
          <a:pPr algn="ctr"/>
          <a:endParaRPr lang="en-US" sz="2400" dirty="0"/>
        </a:p>
      </dgm:t>
    </dgm:pt>
    <dgm:pt modelId="{46DF7FD1-4AF7-404F-89E4-588A431E2CB4}">
      <dgm:prSet phldrT="[Text]" custT="1"/>
      <dgm:spPr/>
      <dgm:t>
        <a:bodyPr/>
        <a:lstStyle/>
        <a:p>
          <a:pPr algn="ctr"/>
          <a:r>
            <a:rPr lang="en-US" sz="2400" dirty="0"/>
            <a:t>Run Query Store </a:t>
          </a:r>
        </a:p>
        <a:p>
          <a:pPr algn="ctr"/>
          <a:r>
            <a:rPr lang="en-US" sz="2400" dirty="0"/>
            <a:t>(create a baseline)</a:t>
          </a:r>
        </a:p>
      </dgm:t>
    </dgm:pt>
    <dgm:pt modelId="{2A9F685B-A9C4-4777-8BC3-7597295CA516}" type="parTrans" cxnId="{A9AEABDC-B35F-4B62-A6C3-8C27612171C2}">
      <dgm:prSet/>
      <dgm:spPr/>
      <dgm:t>
        <a:bodyPr/>
        <a:lstStyle/>
        <a:p>
          <a:pPr algn="ctr"/>
          <a:endParaRPr lang="en-US" sz="2400"/>
        </a:p>
      </dgm:t>
    </dgm:pt>
    <dgm:pt modelId="{C49AC424-1B02-498A-BD2D-159E56696B2A}" type="sibTrans" cxnId="{A9AEABDC-B35F-4B62-A6C3-8C27612171C2}">
      <dgm:prSet custT="1"/>
      <dgm:spPr/>
      <dgm:t>
        <a:bodyPr/>
        <a:lstStyle/>
        <a:p>
          <a:pPr algn="ctr"/>
          <a:endParaRPr lang="en-US" sz="2400" dirty="0"/>
        </a:p>
      </dgm:t>
    </dgm:pt>
    <dgm:pt modelId="{22356148-5597-4628-822B-CFB19275B8ED}">
      <dgm:prSet phldrT="[Text]" custT="1"/>
      <dgm:spPr/>
      <dgm:t>
        <a:bodyPr anchor="t"/>
        <a:lstStyle/>
        <a:p>
          <a:pPr algn="ctr"/>
          <a:r>
            <a:rPr lang="en-US" sz="2400" dirty="0"/>
            <a:t>Move to </a:t>
          </a:r>
          <a:r>
            <a:rPr lang="en-US" sz="2400" b="1" dirty="0"/>
            <a:t>vNext CompatLevel</a:t>
          </a:r>
        </a:p>
      </dgm:t>
    </dgm:pt>
    <dgm:pt modelId="{832080FB-9558-4CDF-9A58-13009F000C15}" type="parTrans" cxnId="{99C763FA-A796-45D8-BA14-0C564D9ADB8B}">
      <dgm:prSet/>
      <dgm:spPr/>
      <dgm:t>
        <a:bodyPr/>
        <a:lstStyle/>
        <a:p>
          <a:pPr algn="ctr"/>
          <a:endParaRPr lang="en-US" sz="2400"/>
        </a:p>
      </dgm:t>
    </dgm:pt>
    <dgm:pt modelId="{9DB0D4EA-3E39-49DB-8AE3-3A68971CB12C}" type="sibTrans" cxnId="{99C763FA-A796-45D8-BA14-0C564D9ADB8B}">
      <dgm:prSet custT="1"/>
      <dgm:spPr/>
      <dgm:t>
        <a:bodyPr/>
        <a:lstStyle/>
        <a:p>
          <a:pPr algn="ctr"/>
          <a:endParaRPr lang="en-US" sz="2400" dirty="0"/>
        </a:p>
      </dgm:t>
    </dgm:pt>
    <dgm:pt modelId="{609DA787-C984-41B4-9307-70C7259FC11A}">
      <dgm:prSet phldrT="[Text]" custT="1"/>
      <dgm:spPr/>
      <dgm:t>
        <a:bodyPr/>
        <a:lstStyle/>
        <a:p>
          <a:pPr algn="ctr"/>
          <a:r>
            <a:rPr lang="en-US" sz="2400" dirty="0"/>
            <a:t>Fix regressions with plan forcing</a:t>
          </a:r>
        </a:p>
      </dgm:t>
    </dgm:pt>
    <dgm:pt modelId="{5B5F9D78-FE6B-403B-9F6D-8E00BECA6EBC}" type="parTrans" cxnId="{5F5F5584-8F08-4E5B-B693-B801B55999E5}">
      <dgm:prSet/>
      <dgm:spPr/>
      <dgm:t>
        <a:bodyPr/>
        <a:lstStyle/>
        <a:p>
          <a:pPr algn="ctr"/>
          <a:endParaRPr lang="en-US" sz="2400"/>
        </a:p>
      </dgm:t>
    </dgm:pt>
    <dgm:pt modelId="{9CF2032C-4B80-4A76-9B05-0EEFCED87663}" type="sibTrans" cxnId="{5F5F5584-8F08-4E5B-B693-B801B55999E5}">
      <dgm:prSet custT="1"/>
      <dgm:spPr/>
      <dgm:t>
        <a:bodyPr/>
        <a:lstStyle/>
        <a:p>
          <a:pPr algn="ctr"/>
          <a:endParaRPr lang="en-US" sz="2400"/>
        </a:p>
      </dgm:t>
    </dgm:pt>
    <dgm:pt modelId="{64A348D5-A6ED-43FC-B2D8-BBE1FBDCC5D2}" type="pres">
      <dgm:prSet presAssocID="{AF680320-8BDF-423A-9CA6-74DF7A469126}" presName="Name0" presStyleCnt="0">
        <dgm:presLayoutVars>
          <dgm:dir/>
          <dgm:resizeHandles val="exact"/>
        </dgm:presLayoutVars>
      </dgm:prSet>
      <dgm:spPr/>
      <dgm:t>
        <a:bodyPr/>
        <a:lstStyle/>
        <a:p>
          <a:endParaRPr lang="en-US"/>
        </a:p>
      </dgm:t>
    </dgm:pt>
    <dgm:pt modelId="{204BAF15-9FF7-4840-A8E0-CE3416679EB8}" type="pres">
      <dgm:prSet presAssocID="{67313F6C-C8BB-428E-8793-DB01241B8DAD}" presName="node" presStyleLbl="node1" presStyleIdx="0" presStyleCnt="4">
        <dgm:presLayoutVars>
          <dgm:bulletEnabled val="1"/>
        </dgm:presLayoutVars>
      </dgm:prSet>
      <dgm:spPr/>
      <dgm:t>
        <a:bodyPr/>
        <a:lstStyle/>
        <a:p>
          <a:endParaRPr lang="en-US"/>
        </a:p>
      </dgm:t>
    </dgm:pt>
    <dgm:pt modelId="{598BF8B9-08E8-4424-B95C-53B068D7F0AF}" type="pres">
      <dgm:prSet presAssocID="{DF58CFE4-2757-4395-8DE3-1549F12A98DC}" presName="sibTrans" presStyleLbl="sibTrans2D1" presStyleIdx="0" presStyleCnt="3"/>
      <dgm:spPr/>
      <dgm:t>
        <a:bodyPr/>
        <a:lstStyle/>
        <a:p>
          <a:endParaRPr lang="en-US"/>
        </a:p>
      </dgm:t>
    </dgm:pt>
    <dgm:pt modelId="{589281DB-F661-4226-9655-32D776B0AFC5}" type="pres">
      <dgm:prSet presAssocID="{DF58CFE4-2757-4395-8DE3-1549F12A98DC}" presName="connectorText" presStyleLbl="sibTrans2D1" presStyleIdx="0" presStyleCnt="3"/>
      <dgm:spPr/>
      <dgm:t>
        <a:bodyPr/>
        <a:lstStyle/>
        <a:p>
          <a:endParaRPr lang="en-US"/>
        </a:p>
      </dgm:t>
    </dgm:pt>
    <dgm:pt modelId="{467D08D1-E6AF-4306-8899-6ADC9A040D7C}" type="pres">
      <dgm:prSet presAssocID="{46DF7FD1-4AF7-404F-89E4-588A431E2CB4}" presName="node" presStyleLbl="node1" presStyleIdx="1" presStyleCnt="4" custScaleX="118523">
        <dgm:presLayoutVars>
          <dgm:bulletEnabled val="1"/>
        </dgm:presLayoutVars>
      </dgm:prSet>
      <dgm:spPr/>
      <dgm:t>
        <a:bodyPr/>
        <a:lstStyle/>
        <a:p>
          <a:endParaRPr lang="en-US"/>
        </a:p>
      </dgm:t>
    </dgm:pt>
    <dgm:pt modelId="{27F02758-B967-43F2-9D7B-985FE2D6A0B5}" type="pres">
      <dgm:prSet presAssocID="{C49AC424-1B02-498A-BD2D-159E56696B2A}" presName="sibTrans" presStyleLbl="sibTrans2D1" presStyleIdx="1" presStyleCnt="3"/>
      <dgm:spPr/>
      <dgm:t>
        <a:bodyPr/>
        <a:lstStyle/>
        <a:p>
          <a:endParaRPr lang="en-US"/>
        </a:p>
      </dgm:t>
    </dgm:pt>
    <dgm:pt modelId="{3F5D8827-FFB2-4E57-944B-B507A7F75DED}" type="pres">
      <dgm:prSet presAssocID="{C49AC424-1B02-498A-BD2D-159E56696B2A}" presName="connectorText" presStyleLbl="sibTrans2D1" presStyleIdx="1" presStyleCnt="3"/>
      <dgm:spPr/>
      <dgm:t>
        <a:bodyPr/>
        <a:lstStyle/>
        <a:p>
          <a:endParaRPr lang="en-US"/>
        </a:p>
      </dgm:t>
    </dgm:pt>
    <dgm:pt modelId="{50BF3604-76C1-408A-B0F4-144FDCECF437}" type="pres">
      <dgm:prSet presAssocID="{22356148-5597-4628-822B-CFB19275B8ED}" presName="node" presStyleLbl="node1" presStyleIdx="2" presStyleCnt="4" custScaleX="113826">
        <dgm:presLayoutVars>
          <dgm:bulletEnabled val="1"/>
        </dgm:presLayoutVars>
      </dgm:prSet>
      <dgm:spPr/>
      <dgm:t>
        <a:bodyPr/>
        <a:lstStyle/>
        <a:p>
          <a:endParaRPr lang="en-US"/>
        </a:p>
      </dgm:t>
    </dgm:pt>
    <dgm:pt modelId="{9B80596A-D1B0-4941-A6A2-6E7BC86A7B16}" type="pres">
      <dgm:prSet presAssocID="{9DB0D4EA-3E39-49DB-8AE3-3A68971CB12C}" presName="sibTrans" presStyleLbl="sibTrans2D1" presStyleIdx="2" presStyleCnt="3"/>
      <dgm:spPr/>
      <dgm:t>
        <a:bodyPr/>
        <a:lstStyle/>
        <a:p>
          <a:endParaRPr lang="en-US"/>
        </a:p>
      </dgm:t>
    </dgm:pt>
    <dgm:pt modelId="{DFBE80C7-E989-4156-B9C8-B358B72B6FA2}" type="pres">
      <dgm:prSet presAssocID="{9DB0D4EA-3E39-49DB-8AE3-3A68971CB12C}" presName="connectorText" presStyleLbl="sibTrans2D1" presStyleIdx="2" presStyleCnt="3"/>
      <dgm:spPr/>
      <dgm:t>
        <a:bodyPr/>
        <a:lstStyle/>
        <a:p>
          <a:endParaRPr lang="en-US"/>
        </a:p>
      </dgm:t>
    </dgm:pt>
    <dgm:pt modelId="{FFC93E7D-227A-4624-A4FD-3278CD83DA3A}" type="pres">
      <dgm:prSet presAssocID="{609DA787-C984-41B4-9307-70C7259FC11A}" presName="node" presStyleLbl="node1" presStyleIdx="3" presStyleCnt="4">
        <dgm:presLayoutVars>
          <dgm:bulletEnabled val="1"/>
        </dgm:presLayoutVars>
      </dgm:prSet>
      <dgm:spPr/>
      <dgm:t>
        <a:bodyPr/>
        <a:lstStyle/>
        <a:p>
          <a:endParaRPr lang="en-US"/>
        </a:p>
      </dgm:t>
    </dgm:pt>
  </dgm:ptLst>
  <dgm:cxnLst>
    <dgm:cxn modelId="{F0BE5E13-1736-4258-A31F-6924E51BAA24}" type="presOf" srcId="{9DB0D4EA-3E39-49DB-8AE3-3A68971CB12C}" destId="{DFBE80C7-E989-4156-B9C8-B358B72B6FA2}" srcOrd="1" destOrd="0" presId="urn:microsoft.com/office/officeart/2005/8/layout/process1"/>
    <dgm:cxn modelId="{99C763FA-A796-45D8-BA14-0C564D9ADB8B}" srcId="{AF680320-8BDF-423A-9CA6-74DF7A469126}" destId="{22356148-5597-4628-822B-CFB19275B8ED}" srcOrd="2" destOrd="0" parTransId="{832080FB-9558-4CDF-9A58-13009F000C15}" sibTransId="{9DB0D4EA-3E39-49DB-8AE3-3A68971CB12C}"/>
    <dgm:cxn modelId="{5F5F5584-8F08-4E5B-B693-B801B55999E5}" srcId="{AF680320-8BDF-423A-9CA6-74DF7A469126}" destId="{609DA787-C984-41B4-9307-70C7259FC11A}" srcOrd="3" destOrd="0" parTransId="{5B5F9D78-FE6B-403B-9F6D-8E00BECA6EBC}" sibTransId="{9CF2032C-4B80-4A76-9B05-0EEFCED87663}"/>
    <dgm:cxn modelId="{15658683-A7CA-42B3-8979-B0282AF82FF5}" srcId="{AF680320-8BDF-423A-9CA6-74DF7A469126}" destId="{67313F6C-C8BB-428E-8793-DB01241B8DAD}" srcOrd="0" destOrd="0" parTransId="{A70454F1-48DB-4370-B4A4-DBFA732257CE}" sibTransId="{DF58CFE4-2757-4395-8DE3-1549F12A98DC}"/>
    <dgm:cxn modelId="{6E8195A0-839E-42C2-9A63-4C458C06CA1B}" type="presOf" srcId="{22356148-5597-4628-822B-CFB19275B8ED}" destId="{50BF3604-76C1-408A-B0F4-144FDCECF437}" srcOrd="0" destOrd="0" presId="urn:microsoft.com/office/officeart/2005/8/layout/process1"/>
    <dgm:cxn modelId="{09612850-B266-4589-935A-64BE1E269959}" type="presOf" srcId="{C49AC424-1B02-498A-BD2D-159E56696B2A}" destId="{3F5D8827-FFB2-4E57-944B-B507A7F75DED}" srcOrd="1" destOrd="0" presId="urn:microsoft.com/office/officeart/2005/8/layout/process1"/>
    <dgm:cxn modelId="{F6308F8F-CEDD-47CC-A4A8-6BF5AC0E6FF7}" type="presOf" srcId="{67313F6C-C8BB-428E-8793-DB01241B8DAD}" destId="{204BAF15-9FF7-4840-A8E0-CE3416679EB8}" srcOrd="0" destOrd="0" presId="urn:microsoft.com/office/officeart/2005/8/layout/process1"/>
    <dgm:cxn modelId="{263852DF-BB0E-4B73-8663-47B18ED4634D}" type="presOf" srcId="{DF58CFE4-2757-4395-8DE3-1549F12A98DC}" destId="{598BF8B9-08E8-4424-B95C-53B068D7F0AF}" srcOrd="0" destOrd="0" presId="urn:microsoft.com/office/officeart/2005/8/layout/process1"/>
    <dgm:cxn modelId="{54D774EE-31D6-4C82-B228-EAA6568C459D}" type="presOf" srcId="{AF680320-8BDF-423A-9CA6-74DF7A469126}" destId="{64A348D5-A6ED-43FC-B2D8-BBE1FBDCC5D2}" srcOrd="0" destOrd="0" presId="urn:microsoft.com/office/officeart/2005/8/layout/process1"/>
    <dgm:cxn modelId="{CA0A820A-518D-4A67-A92E-8CC0EFC0259C}" type="presOf" srcId="{609DA787-C984-41B4-9307-70C7259FC11A}" destId="{FFC93E7D-227A-4624-A4FD-3278CD83DA3A}" srcOrd="0" destOrd="0" presId="urn:microsoft.com/office/officeart/2005/8/layout/process1"/>
    <dgm:cxn modelId="{52AB96A8-F1D2-44B7-9A9F-4A687D8AFCB4}" type="presOf" srcId="{46DF7FD1-4AF7-404F-89E4-588A431E2CB4}" destId="{467D08D1-E6AF-4306-8899-6ADC9A040D7C}" srcOrd="0" destOrd="0" presId="urn:microsoft.com/office/officeart/2005/8/layout/process1"/>
    <dgm:cxn modelId="{04E11AC8-9742-4807-BCC4-6712BDB6CE02}" type="presOf" srcId="{9DB0D4EA-3E39-49DB-8AE3-3A68971CB12C}" destId="{9B80596A-D1B0-4941-A6A2-6E7BC86A7B16}" srcOrd="0" destOrd="0" presId="urn:microsoft.com/office/officeart/2005/8/layout/process1"/>
    <dgm:cxn modelId="{7508BF1A-EF85-4F4E-BA02-FA8DFB28E480}" type="presOf" srcId="{C49AC424-1B02-498A-BD2D-159E56696B2A}" destId="{27F02758-B967-43F2-9D7B-985FE2D6A0B5}" srcOrd="0" destOrd="0" presId="urn:microsoft.com/office/officeart/2005/8/layout/process1"/>
    <dgm:cxn modelId="{2D9EF3F9-8067-450E-A74D-1C9D1B84729E}" type="presOf" srcId="{DF58CFE4-2757-4395-8DE3-1549F12A98DC}" destId="{589281DB-F661-4226-9655-32D776B0AFC5}" srcOrd="1" destOrd="0" presId="urn:microsoft.com/office/officeart/2005/8/layout/process1"/>
    <dgm:cxn modelId="{A9AEABDC-B35F-4B62-A6C3-8C27612171C2}" srcId="{AF680320-8BDF-423A-9CA6-74DF7A469126}" destId="{46DF7FD1-4AF7-404F-89E4-588A431E2CB4}" srcOrd="1" destOrd="0" parTransId="{2A9F685B-A9C4-4777-8BC3-7597295CA516}" sibTransId="{C49AC424-1B02-498A-BD2D-159E56696B2A}"/>
    <dgm:cxn modelId="{6C3C3495-E44B-435E-9F93-905C1D4C00BA}" type="presParOf" srcId="{64A348D5-A6ED-43FC-B2D8-BBE1FBDCC5D2}" destId="{204BAF15-9FF7-4840-A8E0-CE3416679EB8}" srcOrd="0" destOrd="0" presId="urn:microsoft.com/office/officeart/2005/8/layout/process1"/>
    <dgm:cxn modelId="{9E19BBA2-D384-4067-A888-1D63FA07E8CD}" type="presParOf" srcId="{64A348D5-A6ED-43FC-B2D8-BBE1FBDCC5D2}" destId="{598BF8B9-08E8-4424-B95C-53B068D7F0AF}" srcOrd="1" destOrd="0" presId="urn:microsoft.com/office/officeart/2005/8/layout/process1"/>
    <dgm:cxn modelId="{EBE970BD-0586-4FA6-8BD0-93D42D93CC52}" type="presParOf" srcId="{598BF8B9-08E8-4424-B95C-53B068D7F0AF}" destId="{589281DB-F661-4226-9655-32D776B0AFC5}" srcOrd="0" destOrd="0" presId="urn:microsoft.com/office/officeart/2005/8/layout/process1"/>
    <dgm:cxn modelId="{524B0433-E615-4EAE-AED6-A7534A407AE0}" type="presParOf" srcId="{64A348D5-A6ED-43FC-B2D8-BBE1FBDCC5D2}" destId="{467D08D1-E6AF-4306-8899-6ADC9A040D7C}" srcOrd="2" destOrd="0" presId="urn:microsoft.com/office/officeart/2005/8/layout/process1"/>
    <dgm:cxn modelId="{21902C23-D3E7-4A27-BB79-A782E030590C}" type="presParOf" srcId="{64A348D5-A6ED-43FC-B2D8-BBE1FBDCC5D2}" destId="{27F02758-B967-43F2-9D7B-985FE2D6A0B5}" srcOrd="3" destOrd="0" presId="urn:microsoft.com/office/officeart/2005/8/layout/process1"/>
    <dgm:cxn modelId="{B4CC8FC1-F1C6-47CB-9AD5-5F19AC2AA4AC}" type="presParOf" srcId="{27F02758-B967-43F2-9D7B-985FE2D6A0B5}" destId="{3F5D8827-FFB2-4E57-944B-B507A7F75DED}" srcOrd="0" destOrd="0" presId="urn:microsoft.com/office/officeart/2005/8/layout/process1"/>
    <dgm:cxn modelId="{1952FB18-FD61-47F0-8AC1-B67E42548C4D}" type="presParOf" srcId="{64A348D5-A6ED-43FC-B2D8-BBE1FBDCC5D2}" destId="{50BF3604-76C1-408A-B0F4-144FDCECF437}" srcOrd="4" destOrd="0" presId="urn:microsoft.com/office/officeart/2005/8/layout/process1"/>
    <dgm:cxn modelId="{1ADA1D11-E656-40B3-83EE-D66CE46DFBA7}" type="presParOf" srcId="{64A348D5-A6ED-43FC-B2D8-BBE1FBDCC5D2}" destId="{9B80596A-D1B0-4941-A6A2-6E7BC86A7B16}" srcOrd="5" destOrd="0" presId="urn:microsoft.com/office/officeart/2005/8/layout/process1"/>
    <dgm:cxn modelId="{FC15BE14-A813-4855-99EF-B0B44D23021B}" type="presParOf" srcId="{9B80596A-D1B0-4941-A6A2-6E7BC86A7B16}" destId="{DFBE80C7-E989-4156-B9C8-B358B72B6FA2}" srcOrd="0" destOrd="0" presId="urn:microsoft.com/office/officeart/2005/8/layout/process1"/>
    <dgm:cxn modelId="{5538B6DF-B116-480B-B778-34480AFFEF71}" type="presParOf" srcId="{64A348D5-A6ED-43FC-B2D8-BBE1FBDCC5D2}" destId="{FFC93E7D-227A-4624-A4FD-3278CD83DA3A}" srcOrd="6" destOrd="0" presId="urn:microsoft.com/office/officeart/2005/8/layout/process1"/>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2.xml><?xml version="1.0" encoding="utf-8"?>
<dgm:dataModel xmlns:dgm="http://schemas.openxmlformats.org/drawingml/2006/diagram" xmlns:a="http://schemas.openxmlformats.org/drawingml/2006/main">
  <dgm:ptLst>
    <dgm:pt modelId="{8388D83A-EAD9-4C8E-B1BC-4987BB53EF70}" type="doc">
      <dgm:prSet loTypeId="urn:microsoft.com/office/officeart/2005/8/layout/cycle3" loCatId="cycle" qsTypeId="urn:microsoft.com/office/officeart/2005/8/quickstyle/simple1" qsCatId="simple" csTypeId="urn:microsoft.com/office/officeart/2005/8/colors/accent6_2" csCatId="accent6" phldr="1"/>
      <dgm:spPr/>
      <dgm:t>
        <a:bodyPr/>
        <a:lstStyle/>
        <a:p>
          <a:endParaRPr lang="pt-PT"/>
        </a:p>
      </dgm:t>
    </dgm:pt>
    <dgm:pt modelId="{38BF4734-A457-45D1-918F-D93F2215E36A}">
      <dgm:prSet phldrT="[Text]" custT="1"/>
      <dgm:spPr/>
      <dgm:t>
        <a:bodyPr/>
        <a:lstStyle/>
        <a:p>
          <a:r>
            <a:rPr lang="en-US" sz="1600" b="0" noProof="0" dirty="0">
              <a:latin typeface="+mj-lt"/>
            </a:rPr>
            <a:t>Discover</a:t>
          </a:r>
        </a:p>
      </dgm:t>
    </dgm:pt>
    <dgm:pt modelId="{5316BD25-A215-4B6C-A605-7E30B69170EA}" type="parTrans" cxnId="{834DF908-A6A0-44E4-910B-5618C1679471}">
      <dgm:prSet/>
      <dgm:spPr/>
      <dgm:t>
        <a:bodyPr/>
        <a:lstStyle/>
        <a:p>
          <a:endParaRPr lang="en-US" sz="1600" b="0" noProof="0" dirty="0">
            <a:latin typeface="+mj-lt"/>
          </a:endParaRPr>
        </a:p>
      </dgm:t>
    </dgm:pt>
    <dgm:pt modelId="{749F6A9F-B365-4B17-A5D7-F280977C4910}" type="sibTrans" cxnId="{834DF908-A6A0-44E4-910B-5618C1679471}">
      <dgm:prSet/>
      <dgm:spPr/>
      <dgm:t>
        <a:bodyPr/>
        <a:lstStyle/>
        <a:p>
          <a:endParaRPr lang="en-US" sz="1600" b="0" noProof="0" dirty="0">
            <a:latin typeface="+mj-lt"/>
          </a:endParaRPr>
        </a:p>
      </dgm:t>
    </dgm:pt>
    <dgm:pt modelId="{82DA121D-C624-440A-B3AC-B48BABF24A10}">
      <dgm:prSet phldrT="[Text]" custT="1"/>
      <dgm:spPr>
        <a:solidFill>
          <a:srgbClr val="FFC000"/>
        </a:solidFill>
      </dgm:spPr>
      <dgm:t>
        <a:bodyPr/>
        <a:lstStyle/>
        <a:p>
          <a:r>
            <a:rPr lang="en-US" sz="1600" b="1" noProof="0" dirty="0">
              <a:latin typeface="+mj-lt"/>
            </a:rPr>
            <a:t>Assess</a:t>
          </a:r>
        </a:p>
      </dgm:t>
    </dgm:pt>
    <dgm:pt modelId="{B0B5D1F3-09FA-4DC4-81D8-74DB0545E9D6}" type="parTrans" cxnId="{A9425BAF-312B-4B0C-AC37-11EA1F0F7F07}">
      <dgm:prSet/>
      <dgm:spPr/>
      <dgm:t>
        <a:bodyPr/>
        <a:lstStyle/>
        <a:p>
          <a:endParaRPr lang="en-US" sz="1600" b="0" noProof="0" dirty="0">
            <a:latin typeface="+mj-lt"/>
          </a:endParaRPr>
        </a:p>
      </dgm:t>
    </dgm:pt>
    <dgm:pt modelId="{C54A0E0A-22E7-4EFD-80BE-116D27B429A0}" type="sibTrans" cxnId="{A9425BAF-312B-4B0C-AC37-11EA1F0F7F07}">
      <dgm:prSet/>
      <dgm:spPr/>
      <dgm:t>
        <a:bodyPr/>
        <a:lstStyle/>
        <a:p>
          <a:endParaRPr lang="en-US" sz="1600" b="0" noProof="0" dirty="0">
            <a:latin typeface="+mj-lt"/>
          </a:endParaRPr>
        </a:p>
      </dgm:t>
    </dgm:pt>
    <dgm:pt modelId="{D7F952FE-7F63-43C6-8C6E-4855D3201390}">
      <dgm:prSet phldrT="[Text]" custT="1"/>
      <dgm:spPr/>
      <dgm:t>
        <a:bodyPr/>
        <a:lstStyle/>
        <a:p>
          <a:r>
            <a:rPr lang="en-US" sz="1600" b="0" noProof="0" dirty="0">
              <a:latin typeface="+mj-lt"/>
            </a:rPr>
            <a:t>Plan</a:t>
          </a:r>
        </a:p>
      </dgm:t>
    </dgm:pt>
    <dgm:pt modelId="{765E2F29-BB8D-4D84-B310-DD32989A9ACE}" type="parTrans" cxnId="{01798ADB-F485-4508-86B3-73D4001432F0}">
      <dgm:prSet/>
      <dgm:spPr/>
      <dgm:t>
        <a:bodyPr/>
        <a:lstStyle/>
        <a:p>
          <a:endParaRPr lang="en-US" sz="1600" b="0" noProof="0" dirty="0">
            <a:latin typeface="+mj-lt"/>
          </a:endParaRPr>
        </a:p>
      </dgm:t>
    </dgm:pt>
    <dgm:pt modelId="{E197FA03-1400-49A5-B4E3-39C25148F080}" type="sibTrans" cxnId="{01798ADB-F485-4508-86B3-73D4001432F0}">
      <dgm:prSet/>
      <dgm:spPr/>
      <dgm:t>
        <a:bodyPr/>
        <a:lstStyle/>
        <a:p>
          <a:endParaRPr lang="en-US" sz="1600" b="0" noProof="0" dirty="0">
            <a:latin typeface="+mj-lt"/>
          </a:endParaRPr>
        </a:p>
      </dgm:t>
    </dgm:pt>
    <dgm:pt modelId="{18CBA87B-0B71-4FCC-A8EE-40679643DFF3}">
      <dgm:prSet phldrT="[Text]" custT="1"/>
      <dgm:spPr/>
      <dgm:t>
        <a:bodyPr/>
        <a:lstStyle/>
        <a:p>
          <a:r>
            <a:rPr lang="en-US" sz="1600" b="0" noProof="0" dirty="0">
              <a:latin typeface="+mj-lt"/>
            </a:rPr>
            <a:t>Implement</a:t>
          </a:r>
        </a:p>
      </dgm:t>
    </dgm:pt>
    <dgm:pt modelId="{3079642F-BC89-4EE7-A892-F348E6C52882}" type="parTrans" cxnId="{4433DC40-0789-4E01-A731-662A28935169}">
      <dgm:prSet/>
      <dgm:spPr/>
      <dgm:t>
        <a:bodyPr/>
        <a:lstStyle/>
        <a:p>
          <a:endParaRPr lang="en-US" sz="1600" b="0" noProof="0" dirty="0">
            <a:latin typeface="+mj-lt"/>
          </a:endParaRPr>
        </a:p>
      </dgm:t>
    </dgm:pt>
    <dgm:pt modelId="{B0459ED9-6D7A-4C06-9299-C6F9C9F8DDBB}" type="sibTrans" cxnId="{4433DC40-0789-4E01-A731-662A28935169}">
      <dgm:prSet/>
      <dgm:spPr/>
      <dgm:t>
        <a:bodyPr/>
        <a:lstStyle/>
        <a:p>
          <a:endParaRPr lang="en-US" sz="1600" b="0" noProof="0" dirty="0">
            <a:latin typeface="+mj-lt"/>
          </a:endParaRPr>
        </a:p>
      </dgm:t>
    </dgm:pt>
    <dgm:pt modelId="{6E814392-BA76-406E-8BB2-DE6F670F2FF2}">
      <dgm:prSet phldrT="[Text]" custT="1"/>
      <dgm:spPr/>
      <dgm:t>
        <a:bodyPr/>
        <a:lstStyle/>
        <a:p>
          <a:r>
            <a:rPr lang="en-US" sz="1600" b="0" noProof="0" dirty="0">
              <a:latin typeface="+mj-lt"/>
            </a:rPr>
            <a:t>Monitoring</a:t>
          </a:r>
        </a:p>
      </dgm:t>
    </dgm:pt>
    <dgm:pt modelId="{66FA49C6-5869-4605-A076-B499BEF6359C}" type="parTrans" cxnId="{ED7ADD18-B463-48EF-AD82-14B7FE2F67A0}">
      <dgm:prSet/>
      <dgm:spPr/>
      <dgm:t>
        <a:bodyPr/>
        <a:lstStyle/>
        <a:p>
          <a:endParaRPr lang="en-US" sz="1600" b="0" noProof="0" dirty="0">
            <a:latin typeface="+mj-lt"/>
          </a:endParaRPr>
        </a:p>
      </dgm:t>
    </dgm:pt>
    <dgm:pt modelId="{73A443B7-F39B-42C6-9F6A-E26BC2BF952E}" type="sibTrans" cxnId="{ED7ADD18-B463-48EF-AD82-14B7FE2F67A0}">
      <dgm:prSet/>
      <dgm:spPr/>
      <dgm:t>
        <a:bodyPr/>
        <a:lstStyle/>
        <a:p>
          <a:endParaRPr lang="en-US" sz="1600" b="0" noProof="0" dirty="0">
            <a:latin typeface="+mj-lt"/>
          </a:endParaRPr>
        </a:p>
      </dgm:t>
    </dgm:pt>
    <dgm:pt modelId="{7BD6A728-C82A-4551-801B-A6FA1A98FA5B}">
      <dgm:prSet custT="1"/>
      <dgm:spPr/>
      <dgm:t>
        <a:bodyPr/>
        <a:lstStyle/>
        <a:p>
          <a:r>
            <a:rPr lang="en-US" sz="1600" b="0" noProof="0" dirty="0">
              <a:latin typeface="+mj-lt"/>
            </a:rPr>
            <a:t>Review</a:t>
          </a:r>
        </a:p>
      </dgm:t>
    </dgm:pt>
    <dgm:pt modelId="{BC505FC8-E1DC-4B49-A73C-95480BD37034}" type="parTrans" cxnId="{8A168CE9-F5E2-44CF-ABF9-73727A25030F}">
      <dgm:prSet/>
      <dgm:spPr/>
      <dgm:t>
        <a:bodyPr/>
        <a:lstStyle/>
        <a:p>
          <a:endParaRPr lang="en-US" sz="1600" b="0" noProof="0" dirty="0">
            <a:latin typeface="+mj-lt"/>
          </a:endParaRPr>
        </a:p>
      </dgm:t>
    </dgm:pt>
    <dgm:pt modelId="{1CB9BADA-2C22-4378-8367-54866F4F4281}" type="sibTrans" cxnId="{8A168CE9-F5E2-44CF-ABF9-73727A25030F}">
      <dgm:prSet/>
      <dgm:spPr/>
      <dgm:t>
        <a:bodyPr/>
        <a:lstStyle/>
        <a:p>
          <a:endParaRPr lang="en-US" sz="1600" b="0" noProof="0" dirty="0">
            <a:latin typeface="+mj-lt"/>
          </a:endParaRPr>
        </a:p>
      </dgm:t>
    </dgm:pt>
    <dgm:pt modelId="{F8B2CB07-0407-4DC7-A2A5-1011A7C1278E}" type="pres">
      <dgm:prSet presAssocID="{8388D83A-EAD9-4C8E-B1BC-4987BB53EF70}" presName="Name0" presStyleCnt="0">
        <dgm:presLayoutVars>
          <dgm:dir/>
          <dgm:resizeHandles val="exact"/>
        </dgm:presLayoutVars>
      </dgm:prSet>
      <dgm:spPr/>
      <dgm:t>
        <a:bodyPr/>
        <a:lstStyle/>
        <a:p>
          <a:endParaRPr lang="en-US"/>
        </a:p>
      </dgm:t>
    </dgm:pt>
    <dgm:pt modelId="{C3AC94E5-2AD7-41DD-B2DC-17966233D211}" type="pres">
      <dgm:prSet presAssocID="{8388D83A-EAD9-4C8E-B1BC-4987BB53EF70}" presName="cycle" presStyleCnt="0"/>
      <dgm:spPr/>
    </dgm:pt>
    <dgm:pt modelId="{5C0A0E80-3B91-45CA-BBE1-E30F5E9BC0B6}" type="pres">
      <dgm:prSet presAssocID="{38BF4734-A457-45D1-918F-D93F2215E36A}" presName="nodeFirstNode" presStyleLbl="node1" presStyleIdx="0" presStyleCnt="6">
        <dgm:presLayoutVars>
          <dgm:bulletEnabled val="1"/>
        </dgm:presLayoutVars>
      </dgm:prSet>
      <dgm:spPr/>
      <dgm:t>
        <a:bodyPr/>
        <a:lstStyle/>
        <a:p>
          <a:endParaRPr lang="en-US"/>
        </a:p>
      </dgm:t>
    </dgm:pt>
    <dgm:pt modelId="{311F0DF8-97F2-46F5-AD42-137609E15FB7}" type="pres">
      <dgm:prSet presAssocID="{749F6A9F-B365-4B17-A5D7-F280977C4910}" presName="sibTransFirstNode" presStyleLbl="bgShp" presStyleIdx="0" presStyleCnt="1"/>
      <dgm:spPr/>
      <dgm:t>
        <a:bodyPr/>
        <a:lstStyle/>
        <a:p>
          <a:endParaRPr lang="en-US"/>
        </a:p>
      </dgm:t>
    </dgm:pt>
    <dgm:pt modelId="{09B84B95-A44F-45A6-B3A6-B87824A840A3}" type="pres">
      <dgm:prSet presAssocID="{82DA121D-C624-440A-B3AC-B48BABF24A10}" presName="nodeFollowingNodes" presStyleLbl="node1" presStyleIdx="1" presStyleCnt="6">
        <dgm:presLayoutVars>
          <dgm:bulletEnabled val="1"/>
        </dgm:presLayoutVars>
      </dgm:prSet>
      <dgm:spPr/>
      <dgm:t>
        <a:bodyPr/>
        <a:lstStyle/>
        <a:p>
          <a:endParaRPr lang="en-US"/>
        </a:p>
      </dgm:t>
    </dgm:pt>
    <dgm:pt modelId="{1BAFB2DB-B9EE-430F-ADCD-B98507501348}" type="pres">
      <dgm:prSet presAssocID="{D7F952FE-7F63-43C6-8C6E-4855D3201390}" presName="nodeFollowingNodes" presStyleLbl="node1" presStyleIdx="2" presStyleCnt="6">
        <dgm:presLayoutVars>
          <dgm:bulletEnabled val="1"/>
        </dgm:presLayoutVars>
      </dgm:prSet>
      <dgm:spPr/>
      <dgm:t>
        <a:bodyPr/>
        <a:lstStyle/>
        <a:p>
          <a:endParaRPr lang="en-US"/>
        </a:p>
      </dgm:t>
    </dgm:pt>
    <dgm:pt modelId="{47BC1935-28ED-4AAC-94CA-3925EFD34C39}" type="pres">
      <dgm:prSet presAssocID="{18CBA87B-0B71-4FCC-A8EE-40679643DFF3}" presName="nodeFollowingNodes" presStyleLbl="node1" presStyleIdx="3" presStyleCnt="6">
        <dgm:presLayoutVars>
          <dgm:bulletEnabled val="1"/>
        </dgm:presLayoutVars>
      </dgm:prSet>
      <dgm:spPr/>
      <dgm:t>
        <a:bodyPr/>
        <a:lstStyle/>
        <a:p>
          <a:endParaRPr lang="en-US"/>
        </a:p>
      </dgm:t>
    </dgm:pt>
    <dgm:pt modelId="{82B4E4A0-2542-430B-B738-A0477C1BA780}" type="pres">
      <dgm:prSet presAssocID="{7BD6A728-C82A-4551-801B-A6FA1A98FA5B}" presName="nodeFollowingNodes" presStyleLbl="node1" presStyleIdx="4" presStyleCnt="6">
        <dgm:presLayoutVars>
          <dgm:bulletEnabled val="1"/>
        </dgm:presLayoutVars>
      </dgm:prSet>
      <dgm:spPr/>
      <dgm:t>
        <a:bodyPr/>
        <a:lstStyle/>
        <a:p>
          <a:endParaRPr lang="en-US"/>
        </a:p>
      </dgm:t>
    </dgm:pt>
    <dgm:pt modelId="{EC3F7C28-5EB1-40F6-9698-4E583C97F0CB}" type="pres">
      <dgm:prSet presAssocID="{6E814392-BA76-406E-8BB2-DE6F670F2FF2}" presName="nodeFollowingNodes" presStyleLbl="node1" presStyleIdx="5" presStyleCnt="6">
        <dgm:presLayoutVars>
          <dgm:bulletEnabled val="1"/>
        </dgm:presLayoutVars>
      </dgm:prSet>
      <dgm:spPr/>
      <dgm:t>
        <a:bodyPr/>
        <a:lstStyle/>
        <a:p>
          <a:endParaRPr lang="en-US"/>
        </a:p>
      </dgm:t>
    </dgm:pt>
  </dgm:ptLst>
  <dgm:cxnLst>
    <dgm:cxn modelId="{903646D8-C565-4AB3-AB0D-EF0D9A67E91B}" type="presOf" srcId="{7BD6A728-C82A-4551-801B-A6FA1A98FA5B}" destId="{82B4E4A0-2542-430B-B738-A0477C1BA780}" srcOrd="0" destOrd="0" presId="urn:microsoft.com/office/officeart/2005/8/layout/cycle3"/>
    <dgm:cxn modelId="{8126FA32-BD76-4534-B4A0-EB1BABED0E10}" type="presOf" srcId="{D7F952FE-7F63-43C6-8C6E-4855D3201390}" destId="{1BAFB2DB-B9EE-430F-ADCD-B98507501348}" srcOrd="0" destOrd="0" presId="urn:microsoft.com/office/officeart/2005/8/layout/cycle3"/>
    <dgm:cxn modelId="{8A168CE9-F5E2-44CF-ABF9-73727A25030F}" srcId="{8388D83A-EAD9-4C8E-B1BC-4987BB53EF70}" destId="{7BD6A728-C82A-4551-801B-A6FA1A98FA5B}" srcOrd="4" destOrd="0" parTransId="{BC505FC8-E1DC-4B49-A73C-95480BD37034}" sibTransId="{1CB9BADA-2C22-4378-8367-54866F4F4281}"/>
    <dgm:cxn modelId="{A2CF37CB-C9E3-409F-B869-2CC7E2C29651}" type="presOf" srcId="{82DA121D-C624-440A-B3AC-B48BABF24A10}" destId="{09B84B95-A44F-45A6-B3A6-B87824A840A3}" srcOrd="0" destOrd="0" presId="urn:microsoft.com/office/officeart/2005/8/layout/cycle3"/>
    <dgm:cxn modelId="{4433DC40-0789-4E01-A731-662A28935169}" srcId="{8388D83A-EAD9-4C8E-B1BC-4987BB53EF70}" destId="{18CBA87B-0B71-4FCC-A8EE-40679643DFF3}" srcOrd="3" destOrd="0" parTransId="{3079642F-BC89-4EE7-A892-F348E6C52882}" sibTransId="{B0459ED9-6D7A-4C06-9299-C6F9C9F8DDBB}"/>
    <dgm:cxn modelId="{834DF908-A6A0-44E4-910B-5618C1679471}" srcId="{8388D83A-EAD9-4C8E-B1BC-4987BB53EF70}" destId="{38BF4734-A457-45D1-918F-D93F2215E36A}" srcOrd="0" destOrd="0" parTransId="{5316BD25-A215-4B6C-A605-7E30B69170EA}" sibTransId="{749F6A9F-B365-4B17-A5D7-F280977C4910}"/>
    <dgm:cxn modelId="{9ECBDE65-2BBF-4CA0-846E-67C2183B3593}" type="presOf" srcId="{18CBA87B-0B71-4FCC-A8EE-40679643DFF3}" destId="{47BC1935-28ED-4AAC-94CA-3925EFD34C39}" srcOrd="0" destOrd="0" presId="urn:microsoft.com/office/officeart/2005/8/layout/cycle3"/>
    <dgm:cxn modelId="{ED7ADD18-B463-48EF-AD82-14B7FE2F67A0}" srcId="{8388D83A-EAD9-4C8E-B1BC-4987BB53EF70}" destId="{6E814392-BA76-406E-8BB2-DE6F670F2FF2}" srcOrd="5" destOrd="0" parTransId="{66FA49C6-5869-4605-A076-B499BEF6359C}" sibTransId="{73A443B7-F39B-42C6-9F6A-E26BC2BF952E}"/>
    <dgm:cxn modelId="{A9425BAF-312B-4B0C-AC37-11EA1F0F7F07}" srcId="{8388D83A-EAD9-4C8E-B1BC-4987BB53EF70}" destId="{82DA121D-C624-440A-B3AC-B48BABF24A10}" srcOrd="1" destOrd="0" parTransId="{B0B5D1F3-09FA-4DC4-81D8-74DB0545E9D6}" sibTransId="{C54A0E0A-22E7-4EFD-80BE-116D27B429A0}"/>
    <dgm:cxn modelId="{6875BA1C-5FAD-4523-97F7-68D14D09BA19}" type="presOf" srcId="{8388D83A-EAD9-4C8E-B1BC-4987BB53EF70}" destId="{F8B2CB07-0407-4DC7-A2A5-1011A7C1278E}" srcOrd="0" destOrd="0" presId="urn:microsoft.com/office/officeart/2005/8/layout/cycle3"/>
    <dgm:cxn modelId="{54D94102-4BB8-4D29-8256-59D568285C1D}" type="presOf" srcId="{749F6A9F-B365-4B17-A5D7-F280977C4910}" destId="{311F0DF8-97F2-46F5-AD42-137609E15FB7}" srcOrd="0" destOrd="0" presId="urn:microsoft.com/office/officeart/2005/8/layout/cycle3"/>
    <dgm:cxn modelId="{A6F612ED-C0CF-473B-9F19-172BB3A987E8}" type="presOf" srcId="{6E814392-BA76-406E-8BB2-DE6F670F2FF2}" destId="{EC3F7C28-5EB1-40F6-9698-4E583C97F0CB}" srcOrd="0" destOrd="0" presId="urn:microsoft.com/office/officeart/2005/8/layout/cycle3"/>
    <dgm:cxn modelId="{01798ADB-F485-4508-86B3-73D4001432F0}" srcId="{8388D83A-EAD9-4C8E-B1BC-4987BB53EF70}" destId="{D7F952FE-7F63-43C6-8C6E-4855D3201390}" srcOrd="2" destOrd="0" parTransId="{765E2F29-BB8D-4D84-B310-DD32989A9ACE}" sibTransId="{E197FA03-1400-49A5-B4E3-39C25148F080}"/>
    <dgm:cxn modelId="{B730293C-3D50-4142-914A-3CBBDAC1510D}" type="presOf" srcId="{38BF4734-A457-45D1-918F-D93F2215E36A}" destId="{5C0A0E80-3B91-45CA-BBE1-E30F5E9BC0B6}" srcOrd="0" destOrd="0" presId="urn:microsoft.com/office/officeart/2005/8/layout/cycle3"/>
    <dgm:cxn modelId="{038CB4F7-99C0-48C8-8BEA-5C32F6DD1074}" type="presParOf" srcId="{F8B2CB07-0407-4DC7-A2A5-1011A7C1278E}" destId="{C3AC94E5-2AD7-41DD-B2DC-17966233D211}" srcOrd="0" destOrd="0" presId="urn:microsoft.com/office/officeart/2005/8/layout/cycle3"/>
    <dgm:cxn modelId="{B3B85116-9A05-4CCA-B306-0873EA97E552}" type="presParOf" srcId="{C3AC94E5-2AD7-41DD-B2DC-17966233D211}" destId="{5C0A0E80-3B91-45CA-BBE1-E30F5E9BC0B6}" srcOrd="0" destOrd="0" presId="urn:microsoft.com/office/officeart/2005/8/layout/cycle3"/>
    <dgm:cxn modelId="{43982A8B-DA62-4AF6-A9EE-7E994DDF42EC}" type="presParOf" srcId="{C3AC94E5-2AD7-41DD-B2DC-17966233D211}" destId="{311F0DF8-97F2-46F5-AD42-137609E15FB7}" srcOrd="1" destOrd="0" presId="urn:microsoft.com/office/officeart/2005/8/layout/cycle3"/>
    <dgm:cxn modelId="{93EE86F8-53C6-4D4F-B788-D3C493C370C2}" type="presParOf" srcId="{C3AC94E5-2AD7-41DD-B2DC-17966233D211}" destId="{09B84B95-A44F-45A6-B3A6-B87824A840A3}" srcOrd="2" destOrd="0" presId="urn:microsoft.com/office/officeart/2005/8/layout/cycle3"/>
    <dgm:cxn modelId="{D25E0181-2A19-4721-A2CB-095375ACD163}" type="presParOf" srcId="{C3AC94E5-2AD7-41DD-B2DC-17966233D211}" destId="{1BAFB2DB-B9EE-430F-ADCD-B98507501348}" srcOrd="3" destOrd="0" presId="urn:microsoft.com/office/officeart/2005/8/layout/cycle3"/>
    <dgm:cxn modelId="{2B0777A5-146F-4C18-84D7-ADA7514FA390}" type="presParOf" srcId="{C3AC94E5-2AD7-41DD-B2DC-17966233D211}" destId="{47BC1935-28ED-4AAC-94CA-3925EFD34C39}" srcOrd="4" destOrd="0" presId="urn:microsoft.com/office/officeart/2005/8/layout/cycle3"/>
    <dgm:cxn modelId="{8021DD8F-EDED-4D9C-A262-81FFFB69B600}" type="presParOf" srcId="{C3AC94E5-2AD7-41DD-B2DC-17966233D211}" destId="{82B4E4A0-2542-430B-B738-A0477C1BA780}" srcOrd="5" destOrd="0" presId="urn:microsoft.com/office/officeart/2005/8/layout/cycle3"/>
    <dgm:cxn modelId="{1226D82E-F024-458D-A89B-36236AC15034}" type="presParOf" srcId="{C3AC94E5-2AD7-41DD-B2DC-17966233D211}" destId="{EC3F7C28-5EB1-40F6-9698-4E583C97F0CB}" srcOrd="6" destOrd="0" presId="urn:microsoft.com/office/officeart/2005/8/layout/cycle3"/>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3.xml><?xml version="1.0" encoding="utf-8"?>
<dgm:dataModel xmlns:dgm="http://schemas.openxmlformats.org/drawingml/2006/diagram" xmlns:a="http://schemas.openxmlformats.org/drawingml/2006/main">
  <dgm:ptLst>
    <dgm:pt modelId="{55D77004-3725-4843-9358-9371EE64C1D6}" type="doc">
      <dgm:prSet loTypeId="urn:microsoft.com/office/officeart/2005/8/layout/hProcess9" loCatId="process" qsTypeId="urn:microsoft.com/office/officeart/2005/8/quickstyle/simple1" qsCatId="simple" csTypeId="urn:microsoft.com/office/officeart/2005/8/colors/accent1_2" csCatId="accent1" phldr="1"/>
      <dgm:spPr/>
    </dgm:pt>
    <dgm:pt modelId="{039EA59F-DFC8-4200-BD59-BACCF629579C}">
      <dgm:prSet phldrT="[Text]" custT="1"/>
      <dgm:spPr>
        <a:solidFill>
          <a:schemeClr val="accent3">
            <a:lumMod val="50000"/>
          </a:schemeClr>
        </a:solidFill>
        <a:effectLst>
          <a:outerShdw blurRad="50800" dist="38100" dir="2700000" algn="tl" rotWithShape="0">
            <a:prstClr val="black">
              <a:alpha val="40000"/>
            </a:prstClr>
          </a:outerShdw>
        </a:effectLst>
      </dgm:spPr>
      <dgm:t>
        <a:bodyPr/>
        <a:lstStyle/>
        <a:p>
          <a:r>
            <a:rPr lang="en-US" sz="2000" dirty="0">
              <a:latin typeface="Segoe UI Semilight" panose="020B0402040204020203" pitchFamily="34" charset="0"/>
              <a:cs typeface="Segoe UI Semilight" panose="020B0402040204020203" pitchFamily="34" charset="0"/>
            </a:rPr>
            <a:t>Math: Statistics, calculus, probability</a:t>
          </a:r>
        </a:p>
      </dgm:t>
    </dgm:pt>
    <dgm:pt modelId="{BC96609C-10C3-4454-ACFB-BF47CF400656}" type="parTrans" cxnId="{53D5AF41-F689-45E8-B580-BCDC88CADAF7}">
      <dgm:prSet/>
      <dgm:spPr/>
      <dgm:t>
        <a:bodyPr/>
        <a:lstStyle/>
        <a:p>
          <a:endParaRPr lang="en-US"/>
        </a:p>
      </dgm:t>
    </dgm:pt>
    <dgm:pt modelId="{4215BE97-F63C-42E8-8B01-F43D6ED27D63}" type="sibTrans" cxnId="{53D5AF41-F689-45E8-B580-BCDC88CADAF7}">
      <dgm:prSet/>
      <dgm:spPr/>
      <dgm:t>
        <a:bodyPr/>
        <a:lstStyle/>
        <a:p>
          <a:endParaRPr lang="en-US"/>
        </a:p>
      </dgm:t>
    </dgm:pt>
    <dgm:pt modelId="{7C857E77-517F-42E7-BEF1-BF00173C6693}">
      <dgm:prSet phldrT="[Text]" custT="1"/>
      <dgm:spPr>
        <a:solidFill>
          <a:schemeClr val="bg2">
            <a:lumMod val="75000"/>
          </a:schemeClr>
        </a:solidFill>
        <a:effectLst>
          <a:outerShdw blurRad="50800" dist="38100" dir="2700000" algn="tl" rotWithShape="0">
            <a:prstClr val="black">
              <a:alpha val="40000"/>
            </a:prstClr>
          </a:outerShdw>
        </a:effectLst>
      </dgm:spPr>
      <dgm:t>
        <a:bodyPr/>
        <a:lstStyle/>
        <a:p>
          <a:r>
            <a:rPr lang="en-US" sz="2000" dirty="0">
              <a:solidFill>
                <a:schemeClr val="bg1"/>
              </a:solidFill>
              <a:latin typeface="Segoe UI Semilight" panose="020B0402040204020203" pitchFamily="34" charset="0"/>
              <a:cs typeface="Segoe UI Semilight" panose="020B0402040204020203" pitchFamily="34" charset="0"/>
            </a:rPr>
            <a:t>Machine learning algorithms</a:t>
          </a:r>
        </a:p>
      </dgm:t>
    </dgm:pt>
    <dgm:pt modelId="{3D33D8A0-CCE0-4C90-BAAB-4268E50F0B6E}" type="parTrans" cxnId="{AB39342B-E7EC-4D19-BB73-13E5E5BE6C9B}">
      <dgm:prSet/>
      <dgm:spPr/>
      <dgm:t>
        <a:bodyPr/>
        <a:lstStyle/>
        <a:p>
          <a:endParaRPr lang="en-US"/>
        </a:p>
      </dgm:t>
    </dgm:pt>
    <dgm:pt modelId="{F4684983-1FBD-4C2D-B59D-C9DF828C8E51}" type="sibTrans" cxnId="{AB39342B-E7EC-4D19-BB73-13E5E5BE6C9B}">
      <dgm:prSet/>
      <dgm:spPr/>
      <dgm:t>
        <a:bodyPr/>
        <a:lstStyle/>
        <a:p>
          <a:endParaRPr lang="en-US"/>
        </a:p>
      </dgm:t>
    </dgm:pt>
    <dgm:pt modelId="{55D8B79D-C9D9-4DC1-BBF9-B104C2B53035}">
      <dgm:prSet phldrT="[Text]" custT="1"/>
      <dgm:spPr>
        <a:solidFill>
          <a:schemeClr val="accent5">
            <a:lumMod val="75000"/>
          </a:schemeClr>
        </a:solidFill>
        <a:effectLst>
          <a:outerShdw blurRad="50800" dist="38100" dir="2700000" algn="tl" rotWithShape="0">
            <a:prstClr val="black">
              <a:alpha val="40000"/>
            </a:prstClr>
          </a:outerShdw>
        </a:effectLst>
      </dgm:spPr>
      <dgm:t>
        <a:bodyPr/>
        <a:lstStyle/>
        <a:p>
          <a:r>
            <a:rPr lang="en-US" sz="2000" dirty="0">
              <a:latin typeface="Segoe UI Semilight" panose="020B0402040204020203" pitchFamily="34" charset="0"/>
              <a:cs typeface="Segoe UI Semilight" panose="020B0402040204020203" pitchFamily="34" charset="0"/>
            </a:rPr>
            <a:t>Open-source R packages</a:t>
          </a:r>
        </a:p>
      </dgm:t>
    </dgm:pt>
    <dgm:pt modelId="{50205993-7B20-4F4C-BAA1-2669056DC582}" type="parTrans" cxnId="{665BC43E-4397-4173-887C-B3F0D75AB5DE}">
      <dgm:prSet/>
      <dgm:spPr/>
      <dgm:t>
        <a:bodyPr/>
        <a:lstStyle/>
        <a:p>
          <a:endParaRPr lang="en-US"/>
        </a:p>
      </dgm:t>
    </dgm:pt>
    <dgm:pt modelId="{C8B6CB6D-D70F-4D3D-9445-B33DD0D26CD6}" type="sibTrans" cxnId="{665BC43E-4397-4173-887C-B3F0D75AB5DE}">
      <dgm:prSet/>
      <dgm:spPr/>
      <dgm:t>
        <a:bodyPr/>
        <a:lstStyle/>
        <a:p>
          <a:endParaRPr lang="en-US"/>
        </a:p>
      </dgm:t>
    </dgm:pt>
    <dgm:pt modelId="{9C52FDE1-9212-4698-80CB-721E078E8B5D}">
      <dgm:prSet phldrT="[Text]" custT="1"/>
      <dgm:spPr>
        <a:solidFill>
          <a:schemeClr val="accent6">
            <a:lumMod val="75000"/>
            <a:lumOff val="25000"/>
          </a:schemeClr>
        </a:solidFill>
        <a:effectLst>
          <a:outerShdw blurRad="50800" dist="38100" dir="2700000" algn="tl" rotWithShape="0">
            <a:prstClr val="black">
              <a:alpha val="40000"/>
            </a:prstClr>
          </a:outerShdw>
        </a:effectLst>
      </dgm:spPr>
      <dgm:t>
        <a:bodyPr/>
        <a:lstStyle/>
        <a:p>
          <a:r>
            <a:rPr lang="en-US" sz="2000" dirty="0">
              <a:latin typeface="Segoe UI Semilight" panose="020B0402040204020203" pitchFamily="34" charset="0"/>
              <a:cs typeface="Segoe UI Semilight" panose="020B0402040204020203" pitchFamily="34" charset="0"/>
            </a:rPr>
            <a:t>Industrial R with R: Hadoop, RRE</a:t>
          </a:r>
        </a:p>
      </dgm:t>
    </dgm:pt>
    <dgm:pt modelId="{BAF0BAEC-79A6-464E-A89A-E58C46C99C55}" type="parTrans" cxnId="{BFC533B7-07AA-47E6-B07F-928B8AFC8696}">
      <dgm:prSet/>
      <dgm:spPr/>
      <dgm:t>
        <a:bodyPr/>
        <a:lstStyle/>
        <a:p>
          <a:endParaRPr lang="en-US"/>
        </a:p>
      </dgm:t>
    </dgm:pt>
    <dgm:pt modelId="{5283E30E-FABB-41DF-94D8-24D41FD1FDBC}" type="sibTrans" cxnId="{BFC533B7-07AA-47E6-B07F-928B8AFC8696}">
      <dgm:prSet/>
      <dgm:spPr/>
      <dgm:t>
        <a:bodyPr/>
        <a:lstStyle/>
        <a:p>
          <a:endParaRPr lang="en-US"/>
        </a:p>
      </dgm:t>
    </dgm:pt>
    <dgm:pt modelId="{96CD1094-3CE5-44CD-8D50-3B84D12FEB4A}">
      <dgm:prSet phldrT="[Text]" custT="1"/>
      <dgm:spPr>
        <a:solidFill>
          <a:schemeClr val="tx2">
            <a:lumMod val="25000"/>
          </a:schemeClr>
        </a:solidFill>
        <a:effectLst>
          <a:outerShdw blurRad="50800" dist="38100" dir="2700000" algn="tl" rotWithShape="0">
            <a:prstClr val="black">
              <a:alpha val="40000"/>
            </a:prstClr>
          </a:outerShdw>
        </a:effectLst>
      </dgm:spPr>
      <dgm:t>
        <a:bodyPr/>
        <a:lstStyle/>
        <a:p>
          <a:r>
            <a:rPr lang="en-US" sz="2000" dirty="0">
              <a:latin typeface="Segoe UI Semilight" panose="020B0402040204020203" pitchFamily="34" charset="0"/>
              <a:cs typeface="Segoe UI Semilight" panose="020B0402040204020203" pitchFamily="34" charset="0"/>
            </a:rPr>
            <a:t>Applied R with Microsoft Azure ML, RevR</a:t>
          </a:r>
        </a:p>
      </dgm:t>
    </dgm:pt>
    <dgm:pt modelId="{6028F8AF-3C04-45F7-8F0C-2D4200A1B3A1}" type="parTrans" cxnId="{8B6C3D1C-BB1F-46EF-9114-828ED6E7DE97}">
      <dgm:prSet/>
      <dgm:spPr/>
      <dgm:t>
        <a:bodyPr/>
        <a:lstStyle/>
        <a:p>
          <a:endParaRPr lang="en-US"/>
        </a:p>
      </dgm:t>
    </dgm:pt>
    <dgm:pt modelId="{532925FB-8484-4C09-A684-B34EF59E8D2C}" type="sibTrans" cxnId="{8B6C3D1C-BB1F-46EF-9114-828ED6E7DE97}">
      <dgm:prSet/>
      <dgm:spPr/>
      <dgm:t>
        <a:bodyPr/>
        <a:lstStyle/>
        <a:p>
          <a:endParaRPr lang="en-US"/>
        </a:p>
      </dgm:t>
    </dgm:pt>
    <dgm:pt modelId="{48235138-6B31-45A5-B4DA-5DB0857E8E36}" type="pres">
      <dgm:prSet presAssocID="{55D77004-3725-4843-9358-9371EE64C1D6}" presName="CompostProcess" presStyleCnt="0">
        <dgm:presLayoutVars>
          <dgm:dir/>
          <dgm:resizeHandles val="exact"/>
        </dgm:presLayoutVars>
      </dgm:prSet>
      <dgm:spPr/>
    </dgm:pt>
    <dgm:pt modelId="{DF14AC51-E996-4324-9F02-66DD2CA89CA2}" type="pres">
      <dgm:prSet presAssocID="{55D77004-3725-4843-9358-9371EE64C1D6}" presName="arrow" presStyleLbl="bgShp" presStyleIdx="0" presStyleCnt="1"/>
      <dgm:spPr>
        <a:solidFill>
          <a:schemeClr val="tx1">
            <a:lumMod val="65000"/>
          </a:schemeClr>
        </a:solidFill>
        <a:effectLst>
          <a:outerShdw blurRad="50800" dist="38100" dir="2700000" algn="tl" rotWithShape="0">
            <a:prstClr val="black">
              <a:alpha val="40000"/>
            </a:prstClr>
          </a:outerShdw>
        </a:effectLst>
      </dgm:spPr>
    </dgm:pt>
    <dgm:pt modelId="{D5BDDA48-80C9-4B44-A742-BA613A6BD23D}" type="pres">
      <dgm:prSet presAssocID="{55D77004-3725-4843-9358-9371EE64C1D6}" presName="linearProcess" presStyleCnt="0"/>
      <dgm:spPr/>
    </dgm:pt>
    <dgm:pt modelId="{0D2D11DD-2718-4269-8192-23927E8E745B}" type="pres">
      <dgm:prSet presAssocID="{039EA59F-DFC8-4200-BD59-BACCF629579C}" presName="textNode" presStyleLbl="node1" presStyleIdx="0" presStyleCnt="5">
        <dgm:presLayoutVars>
          <dgm:bulletEnabled val="1"/>
        </dgm:presLayoutVars>
      </dgm:prSet>
      <dgm:spPr/>
      <dgm:t>
        <a:bodyPr/>
        <a:lstStyle/>
        <a:p>
          <a:endParaRPr lang="en-US"/>
        </a:p>
      </dgm:t>
    </dgm:pt>
    <dgm:pt modelId="{878AB719-885A-4EA8-87F5-ADEF93F5D3B6}" type="pres">
      <dgm:prSet presAssocID="{4215BE97-F63C-42E8-8B01-F43D6ED27D63}" presName="sibTrans" presStyleCnt="0"/>
      <dgm:spPr/>
    </dgm:pt>
    <dgm:pt modelId="{D2861594-F42F-429E-B5FC-D107E7D81C97}" type="pres">
      <dgm:prSet presAssocID="{7C857E77-517F-42E7-BEF1-BF00173C6693}" presName="textNode" presStyleLbl="node1" presStyleIdx="1" presStyleCnt="5">
        <dgm:presLayoutVars>
          <dgm:bulletEnabled val="1"/>
        </dgm:presLayoutVars>
      </dgm:prSet>
      <dgm:spPr/>
      <dgm:t>
        <a:bodyPr/>
        <a:lstStyle/>
        <a:p>
          <a:endParaRPr lang="en-US"/>
        </a:p>
      </dgm:t>
    </dgm:pt>
    <dgm:pt modelId="{6397C3D9-11B3-4F66-8F2E-E41A779955CE}" type="pres">
      <dgm:prSet presAssocID="{F4684983-1FBD-4C2D-B59D-C9DF828C8E51}" presName="sibTrans" presStyleCnt="0"/>
      <dgm:spPr/>
    </dgm:pt>
    <dgm:pt modelId="{CC413A79-0DBE-4B14-9F8C-E6A63BFE76B3}" type="pres">
      <dgm:prSet presAssocID="{55D8B79D-C9D9-4DC1-BBF9-B104C2B53035}" presName="textNode" presStyleLbl="node1" presStyleIdx="2" presStyleCnt="5">
        <dgm:presLayoutVars>
          <dgm:bulletEnabled val="1"/>
        </dgm:presLayoutVars>
      </dgm:prSet>
      <dgm:spPr/>
      <dgm:t>
        <a:bodyPr/>
        <a:lstStyle/>
        <a:p>
          <a:endParaRPr lang="en-US"/>
        </a:p>
      </dgm:t>
    </dgm:pt>
    <dgm:pt modelId="{451C3EF1-5CEC-4063-A2FB-7EE13E8509B8}" type="pres">
      <dgm:prSet presAssocID="{C8B6CB6D-D70F-4D3D-9445-B33DD0D26CD6}" presName="sibTrans" presStyleCnt="0"/>
      <dgm:spPr/>
    </dgm:pt>
    <dgm:pt modelId="{48AFB8D5-3375-453A-890A-F8FA10355098}" type="pres">
      <dgm:prSet presAssocID="{9C52FDE1-9212-4698-80CB-721E078E8B5D}" presName="textNode" presStyleLbl="node1" presStyleIdx="3" presStyleCnt="5">
        <dgm:presLayoutVars>
          <dgm:bulletEnabled val="1"/>
        </dgm:presLayoutVars>
      </dgm:prSet>
      <dgm:spPr/>
      <dgm:t>
        <a:bodyPr/>
        <a:lstStyle/>
        <a:p>
          <a:endParaRPr lang="en-US"/>
        </a:p>
      </dgm:t>
    </dgm:pt>
    <dgm:pt modelId="{9D8A9CF9-3F30-48A3-A271-00EE423314B3}" type="pres">
      <dgm:prSet presAssocID="{5283E30E-FABB-41DF-94D8-24D41FD1FDBC}" presName="sibTrans" presStyleCnt="0"/>
      <dgm:spPr/>
    </dgm:pt>
    <dgm:pt modelId="{A2836D4D-2B03-461C-9838-9A49756D75D0}" type="pres">
      <dgm:prSet presAssocID="{96CD1094-3CE5-44CD-8D50-3B84D12FEB4A}" presName="textNode" presStyleLbl="node1" presStyleIdx="4" presStyleCnt="5" custScaleX="94232" custScaleY="96205">
        <dgm:presLayoutVars>
          <dgm:bulletEnabled val="1"/>
        </dgm:presLayoutVars>
      </dgm:prSet>
      <dgm:spPr/>
      <dgm:t>
        <a:bodyPr/>
        <a:lstStyle/>
        <a:p>
          <a:endParaRPr lang="en-US"/>
        </a:p>
      </dgm:t>
    </dgm:pt>
  </dgm:ptLst>
  <dgm:cxnLst>
    <dgm:cxn modelId="{8B6C3D1C-BB1F-46EF-9114-828ED6E7DE97}" srcId="{55D77004-3725-4843-9358-9371EE64C1D6}" destId="{96CD1094-3CE5-44CD-8D50-3B84D12FEB4A}" srcOrd="4" destOrd="0" parTransId="{6028F8AF-3C04-45F7-8F0C-2D4200A1B3A1}" sibTransId="{532925FB-8484-4C09-A684-B34EF59E8D2C}"/>
    <dgm:cxn modelId="{E12C5750-DBC8-4335-AC25-FDFF56EEDBB7}" type="presOf" srcId="{55D8B79D-C9D9-4DC1-BBF9-B104C2B53035}" destId="{CC413A79-0DBE-4B14-9F8C-E6A63BFE76B3}" srcOrd="0" destOrd="0" presId="urn:microsoft.com/office/officeart/2005/8/layout/hProcess9"/>
    <dgm:cxn modelId="{CAE3FFE8-FE39-4329-940B-A14D8CD3471B}" type="presOf" srcId="{7C857E77-517F-42E7-BEF1-BF00173C6693}" destId="{D2861594-F42F-429E-B5FC-D107E7D81C97}" srcOrd="0" destOrd="0" presId="urn:microsoft.com/office/officeart/2005/8/layout/hProcess9"/>
    <dgm:cxn modelId="{AB39342B-E7EC-4D19-BB73-13E5E5BE6C9B}" srcId="{55D77004-3725-4843-9358-9371EE64C1D6}" destId="{7C857E77-517F-42E7-BEF1-BF00173C6693}" srcOrd="1" destOrd="0" parTransId="{3D33D8A0-CCE0-4C90-BAAB-4268E50F0B6E}" sibTransId="{F4684983-1FBD-4C2D-B59D-C9DF828C8E51}"/>
    <dgm:cxn modelId="{70D41EA2-A403-414B-A14F-EC7C904C5977}" type="presOf" srcId="{039EA59F-DFC8-4200-BD59-BACCF629579C}" destId="{0D2D11DD-2718-4269-8192-23927E8E745B}" srcOrd="0" destOrd="0" presId="urn:microsoft.com/office/officeart/2005/8/layout/hProcess9"/>
    <dgm:cxn modelId="{AE6F1572-D02C-466B-953B-DBB57CC70529}" type="presOf" srcId="{96CD1094-3CE5-44CD-8D50-3B84D12FEB4A}" destId="{A2836D4D-2B03-461C-9838-9A49756D75D0}" srcOrd="0" destOrd="0" presId="urn:microsoft.com/office/officeart/2005/8/layout/hProcess9"/>
    <dgm:cxn modelId="{D33DC2E1-08D6-4D27-ABAC-6A7130821086}" type="presOf" srcId="{9C52FDE1-9212-4698-80CB-721E078E8B5D}" destId="{48AFB8D5-3375-453A-890A-F8FA10355098}" srcOrd="0" destOrd="0" presId="urn:microsoft.com/office/officeart/2005/8/layout/hProcess9"/>
    <dgm:cxn modelId="{BFC533B7-07AA-47E6-B07F-928B8AFC8696}" srcId="{55D77004-3725-4843-9358-9371EE64C1D6}" destId="{9C52FDE1-9212-4698-80CB-721E078E8B5D}" srcOrd="3" destOrd="0" parTransId="{BAF0BAEC-79A6-464E-A89A-E58C46C99C55}" sibTransId="{5283E30E-FABB-41DF-94D8-24D41FD1FDBC}"/>
    <dgm:cxn modelId="{A1666BDD-378F-4D57-BBF3-2133D62A3A51}" type="presOf" srcId="{55D77004-3725-4843-9358-9371EE64C1D6}" destId="{48235138-6B31-45A5-B4DA-5DB0857E8E36}" srcOrd="0" destOrd="0" presId="urn:microsoft.com/office/officeart/2005/8/layout/hProcess9"/>
    <dgm:cxn modelId="{53D5AF41-F689-45E8-B580-BCDC88CADAF7}" srcId="{55D77004-3725-4843-9358-9371EE64C1D6}" destId="{039EA59F-DFC8-4200-BD59-BACCF629579C}" srcOrd="0" destOrd="0" parTransId="{BC96609C-10C3-4454-ACFB-BF47CF400656}" sibTransId="{4215BE97-F63C-42E8-8B01-F43D6ED27D63}"/>
    <dgm:cxn modelId="{665BC43E-4397-4173-887C-B3F0D75AB5DE}" srcId="{55D77004-3725-4843-9358-9371EE64C1D6}" destId="{55D8B79D-C9D9-4DC1-BBF9-B104C2B53035}" srcOrd="2" destOrd="0" parTransId="{50205993-7B20-4F4C-BAA1-2669056DC582}" sibTransId="{C8B6CB6D-D70F-4D3D-9445-B33DD0D26CD6}"/>
    <dgm:cxn modelId="{21D33247-8CA0-4441-AA4B-162EFFA5ADA6}" type="presParOf" srcId="{48235138-6B31-45A5-B4DA-5DB0857E8E36}" destId="{DF14AC51-E996-4324-9F02-66DD2CA89CA2}" srcOrd="0" destOrd="0" presId="urn:microsoft.com/office/officeart/2005/8/layout/hProcess9"/>
    <dgm:cxn modelId="{7A1EC660-3AB7-43F3-9331-323A72B1D606}" type="presParOf" srcId="{48235138-6B31-45A5-B4DA-5DB0857E8E36}" destId="{D5BDDA48-80C9-4B44-A742-BA613A6BD23D}" srcOrd="1" destOrd="0" presId="urn:microsoft.com/office/officeart/2005/8/layout/hProcess9"/>
    <dgm:cxn modelId="{BDA73764-9CCD-4DAE-8FA0-4E6DFF77E6D5}" type="presParOf" srcId="{D5BDDA48-80C9-4B44-A742-BA613A6BD23D}" destId="{0D2D11DD-2718-4269-8192-23927E8E745B}" srcOrd="0" destOrd="0" presId="urn:microsoft.com/office/officeart/2005/8/layout/hProcess9"/>
    <dgm:cxn modelId="{2BB57DA7-0F7A-4285-B020-BE03FCCAA234}" type="presParOf" srcId="{D5BDDA48-80C9-4B44-A742-BA613A6BD23D}" destId="{878AB719-885A-4EA8-87F5-ADEF93F5D3B6}" srcOrd="1" destOrd="0" presId="urn:microsoft.com/office/officeart/2005/8/layout/hProcess9"/>
    <dgm:cxn modelId="{8AA25D31-B47D-43DB-8B2B-BB05B6C455D9}" type="presParOf" srcId="{D5BDDA48-80C9-4B44-A742-BA613A6BD23D}" destId="{D2861594-F42F-429E-B5FC-D107E7D81C97}" srcOrd="2" destOrd="0" presId="urn:microsoft.com/office/officeart/2005/8/layout/hProcess9"/>
    <dgm:cxn modelId="{C48ED31D-3CF7-44E4-AE34-4548C4F2F173}" type="presParOf" srcId="{D5BDDA48-80C9-4B44-A742-BA613A6BD23D}" destId="{6397C3D9-11B3-4F66-8F2E-E41A779955CE}" srcOrd="3" destOrd="0" presId="urn:microsoft.com/office/officeart/2005/8/layout/hProcess9"/>
    <dgm:cxn modelId="{5D17AB9B-9835-4E9D-976C-94E06A2178FA}" type="presParOf" srcId="{D5BDDA48-80C9-4B44-A742-BA613A6BD23D}" destId="{CC413A79-0DBE-4B14-9F8C-E6A63BFE76B3}" srcOrd="4" destOrd="0" presId="urn:microsoft.com/office/officeart/2005/8/layout/hProcess9"/>
    <dgm:cxn modelId="{FF0A6679-7B4A-418B-A2A9-5FBEC200D22C}" type="presParOf" srcId="{D5BDDA48-80C9-4B44-A742-BA613A6BD23D}" destId="{451C3EF1-5CEC-4063-A2FB-7EE13E8509B8}" srcOrd="5" destOrd="0" presId="urn:microsoft.com/office/officeart/2005/8/layout/hProcess9"/>
    <dgm:cxn modelId="{D93294A2-FEDB-4A1D-A7A3-A9C92C6C8190}" type="presParOf" srcId="{D5BDDA48-80C9-4B44-A742-BA613A6BD23D}" destId="{48AFB8D5-3375-453A-890A-F8FA10355098}" srcOrd="6" destOrd="0" presId="urn:microsoft.com/office/officeart/2005/8/layout/hProcess9"/>
    <dgm:cxn modelId="{89065B5D-7800-4B2C-A45B-02D3F0125053}" type="presParOf" srcId="{D5BDDA48-80C9-4B44-A742-BA613A6BD23D}" destId="{9D8A9CF9-3F30-48A3-A271-00EE423314B3}" srcOrd="7" destOrd="0" presId="urn:microsoft.com/office/officeart/2005/8/layout/hProcess9"/>
    <dgm:cxn modelId="{79E90F64-B7C4-4621-90A5-E4941FB34B9F}" type="presParOf" srcId="{D5BDDA48-80C9-4B44-A742-BA613A6BD23D}" destId="{A2836D4D-2B03-461C-9838-9A49756D75D0}" srcOrd="8" destOrd="0" presId="urn:microsoft.com/office/officeart/2005/8/layout/hProcess9"/>
  </dgm:cxnLst>
  <dgm:bg>
    <a:effectLst>
      <a:outerShdw blurRad="50800" dist="38100" dir="2700000" algn="tl" rotWithShape="0">
        <a:prstClr val="black">
          <a:alpha val="40000"/>
        </a:prstClr>
      </a:outerShdw>
    </a:effectLst>
  </dgm:bg>
  <dgm:whole/>
  <dgm:extLst>
    <a:ext uri="http://schemas.microsoft.com/office/drawing/2008/diagram">
      <dsp:dataModelExt xmlns:dsp="http://schemas.microsoft.com/office/drawing/2008/diagram" relId="rId7"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204BAF15-9FF7-4840-A8E0-CE3416679EB8}">
      <dsp:nvSpPr>
        <dsp:cNvPr id="0" name=""/>
        <dsp:cNvSpPr/>
      </dsp:nvSpPr>
      <dsp:spPr>
        <a:xfrm>
          <a:off x="9749" y="953983"/>
          <a:ext cx="2035706" cy="2137492"/>
        </a:xfrm>
        <a:prstGeom prst="roundRect">
          <a:avLst>
            <a:gd name="adj" fmla="val 10000"/>
          </a:avLst>
        </a:prstGeom>
        <a:solidFill>
          <a:schemeClr val="accent1">
            <a:hueOff val="0"/>
            <a:satOff val="0"/>
            <a:lumOff val="0"/>
            <a:alphaOff val="0"/>
          </a:schemeClr>
        </a:solidFill>
        <a:ln w="10795"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91440" tIns="91440" rIns="91440" bIns="91440" numCol="1" spcCol="1270" anchor="ctr" anchorCtr="0">
          <a:noAutofit/>
        </a:bodyPr>
        <a:lstStyle/>
        <a:p>
          <a:pPr lvl="0" algn="ctr" defTabSz="1066800">
            <a:lnSpc>
              <a:spcPct val="90000"/>
            </a:lnSpc>
            <a:spcBef>
              <a:spcPct val="0"/>
            </a:spcBef>
            <a:spcAft>
              <a:spcPct val="35000"/>
            </a:spcAft>
          </a:pPr>
          <a:r>
            <a:rPr lang="en-US" sz="2400" kern="1200" dirty="0"/>
            <a:t>Install bits</a:t>
          </a:r>
          <a:br>
            <a:rPr lang="en-US" sz="2400" kern="1200" dirty="0"/>
          </a:br>
          <a:r>
            <a:rPr lang="en-US" sz="2400" kern="1200" dirty="0"/>
            <a:t>Keep </a:t>
          </a:r>
          <a:r>
            <a:rPr lang="en-US" sz="2400" b="0" i="1" kern="1200" dirty="0"/>
            <a:t>existing</a:t>
          </a:r>
          <a:r>
            <a:rPr lang="en-US" sz="2400" kern="1200" dirty="0"/>
            <a:t> </a:t>
          </a:r>
          <a:r>
            <a:rPr lang="en-US" sz="2400" kern="1200" dirty="0" err="1"/>
            <a:t>compat</a:t>
          </a:r>
          <a:r>
            <a:rPr lang="en-US" sz="2400" kern="1200" dirty="0"/>
            <a:t>. level</a:t>
          </a:r>
        </a:p>
      </dsp:txBody>
      <dsp:txXfrm>
        <a:off x="69373" y="1013607"/>
        <a:ext cx="1916458" cy="2018244"/>
      </dsp:txXfrm>
    </dsp:sp>
    <dsp:sp modelId="{598BF8B9-08E8-4424-B95C-53B068D7F0AF}">
      <dsp:nvSpPr>
        <dsp:cNvPr id="0" name=""/>
        <dsp:cNvSpPr/>
      </dsp:nvSpPr>
      <dsp:spPr>
        <a:xfrm>
          <a:off x="2249027" y="1770301"/>
          <a:ext cx="431569" cy="504855"/>
        </a:xfrm>
        <a:prstGeom prst="rightArrow">
          <a:avLst>
            <a:gd name="adj1" fmla="val 60000"/>
            <a:gd name="adj2" fmla="val 50000"/>
          </a:avLst>
        </a:prstGeom>
        <a:solidFill>
          <a:schemeClr val="accent1">
            <a:tint val="60000"/>
            <a:hueOff val="0"/>
            <a:satOff val="0"/>
            <a:lumOff val="0"/>
            <a:alphaOff val="0"/>
          </a:schemeClr>
        </a:solidFill>
        <a:ln>
          <a:noFill/>
        </a:ln>
        <a:effectLst/>
      </dsp:spPr>
      <dsp:style>
        <a:lnRef idx="0">
          <a:scrgbClr r="0" g="0" b="0"/>
        </a:lnRef>
        <a:fillRef idx="1">
          <a:scrgbClr r="0" g="0" b="0"/>
        </a:fillRef>
        <a:effectRef idx="0">
          <a:scrgbClr r="0" g="0" b="0"/>
        </a:effectRef>
        <a:fontRef idx="minor">
          <a:schemeClr val="lt1"/>
        </a:fontRef>
      </dsp:style>
      <dsp:txBody>
        <a:bodyPr spcFirstLastPara="0" vert="horz" wrap="square" lIns="0" tIns="0" rIns="0" bIns="0" numCol="1" spcCol="1270" anchor="ctr" anchorCtr="0">
          <a:noAutofit/>
        </a:bodyPr>
        <a:lstStyle/>
        <a:p>
          <a:pPr lvl="0" algn="ctr" defTabSz="1066800">
            <a:lnSpc>
              <a:spcPct val="90000"/>
            </a:lnSpc>
            <a:spcBef>
              <a:spcPct val="0"/>
            </a:spcBef>
            <a:spcAft>
              <a:spcPct val="35000"/>
            </a:spcAft>
          </a:pPr>
          <a:endParaRPr lang="en-US" sz="2400" kern="1200" dirty="0"/>
        </a:p>
      </dsp:txBody>
      <dsp:txXfrm>
        <a:off x="2249027" y="1871272"/>
        <a:ext cx="302098" cy="302913"/>
      </dsp:txXfrm>
    </dsp:sp>
    <dsp:sp modelId="{467D08D1-E6AF-4306-8899-6ADC9A040D7C}">
      <dsp:nvSpPr>
        <dsp:cNvPr id="0" name=""/>
        <dsp:cNvSpPr/>
      </dsp:nvSpPr>
      <dsp:spPr>
        <a:xfrm>
          <a:off x="2859739" y="953983"/>
          <a:ext cx="2412780" cy="2137492"/>
        </a:xfrm>
        <a:prstGeom prst="roundRect">
          <a:avLst>
            <a:gd name="adj" fmla="val 10000"/>
          </a:avLst>
        </a:prstGeom>
        <a:solidFill>
          <a:schemeClr val="accent1">
            <a:hueOff val="0"/>
            <a:satOff val="0"/>
            <a:lumOff val="0"/>
            <a:alphaOff val="0"/>
          </a:schemeClr>
        </a:solidFill>
        <a:ln w="10795"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91440" tIns="91440" rIns="91440" bIns="91440" numCol="1" spcCol="1270" anchor="ctr" anchorCtr="0">
          <a:noAutofit/>
        </a:bodyPr>
        <a:lstStyle/>
        <a:p>
          <a:pPr lvl="0" algn="ctr" defTabSz="1066800">
            <a:lnSpc>
              <a:spcPct val="90000"/>
            </a:lnSpc>
            <a:spcBef>
              <a:spcPct val="0"/>
            </a:spcBef>
            <a:spcAft>
              <a:spcPct val="35000"/>
            </a:spcAft>
          </a:pPr>
          <a:r>
            <a:rPr lang="en-US" sz="2400" kern="1200" dirty="0"/>
            <a:t>Run Query Store </a:t>
          </a:r>
        </a:p>
        <a:p>
          <a:pPr lvl="0" algn="ctr" defTabSz="1066800">
            <a:lnSpc>
              <a:spcPct val="90000"/>
            </a:lnSpc>
            <a:spcBef>
              <a:spcPct val="0"/>
            </a:spcBef>
            <a:spcAft>
              <a:spcPct val="35000"/>
            </a:spcAft>
          </a:pPr>
          <a:r>
            <a:rPr lang="en-US" sz="2400" kern="1200" dirty="0"/>
            <a:t>(create a baseline)</a:t>
          </a:r>
        </a:p>
      </dsp:txBody>
      <dsp:txXfrm>
        <a:off x="2922344" y="1016588"/>
        <a:ext cx="2287570" cy="2012282"/>
      </dsp:txXfrm>
    </dsp:sp>
    <dsp:sp modelId="{27F02758-B967-43F2-9D7B-985FE2D6A0B5}">
      <dsp:nvSpPr>
        <dsp:cNvPr id="0" name=""/>
        <dsp:cNvSpPr/>
      </dsp:nvSpPr>
      <dsp:spPr>
        <a:xfrm>
          <a:off x="5476090" y="1770301"/>
          <a:ext cx="431569" cy="504855"/>
        </a:xfrm>
        <a:prstGeom prst="rightArrow">
          <a:avLst>
            <a:gd name="adj1" fmla="val 60000"/>
            <a:gd name="adj2" fmla="val 50000"/>
          </a:avLst>
        </a:prstGeom>
        <a:solidFill>
          <a:schemeClr val="accent1">
            <a:tint val="60000"/>
            <a:hueOff val="0"/>
            <a:satOff val="0"/>
            <a:lumOff val="0"/>
            <a:alphaOff val="0"/>
          </a:schemeClr>
        </a:solidFill>
        <a:ln>
          <a:noFill/>
        </a:ln>
        <a:effectLst/>
      </dsp:spPr>
      <dsp:style>
        <a:lnRef idx="0">
          <a:scrgbClr r="0" g="0" b="0"/>
        </a:lnRef>
        <a:fillRef idx="1">
          <a:scrgbClr r="0" g="0" b="0"/>
        </a:fillRef>
        <a:effectRef idx="0">
          <a:scrgbClr r="0" g="0" b="0"/>
        </a:effectRef>
        <a:fontRef idx="minor">
          <a:schemeClr val="lt1"/>
        </a:fontRef>
      </dsp:style>
      <dsp:txBody>
        <a:bodyPr spcFirstLastPara="0" vert="horz" wrap="square" lIns="0" tIns="0" rIns="0" bIns="0" numCol="1" spcCol="1270" anchor="ctr" anchorCtr="0">
          <a:noAutofit/>
        </a:bodyPr>
        <a:lstStyle/>
        <a:p>
          <a:pPr lvl="0" algn="ctr" defTabSz="1066800">
            <a:lnSpc>
              <a:spcPct val="90000"/>
            </a:lnSpc>
            <a:spcBef>
              <a:spcPct val="0"/>
            </a:spcBef>
            <a:spcAft>
              <a:spcPct val="35000"/>
            </a:spcAft>
          </a:pPr>
          <a:endParaRPr lang="en-US" sz="2400" kern="1200" dirty="0"/>
        </a:p>
      </dsp:txBody>
      <dsp:txXfrm>
        <a:off x="5476090" y="1871272"/>
        <a:ext cx="302098" cy="302913"/>
      </dsp:txXfrm>
    </dsp:sp>
    <dsp:sp modelId="{50BF3604-76C1-408A-B0F4-144FDCECF437}">
      <dsp:nvSpPr>
        <dsp:cNvPr id="0" name=""/>
        <dsp:cNvSpPr/>
      </dsp:nvSpPr>
      <dsp:spPr>
        <a:xfrm>
          <a:off x="6086802" y="953983"/>
          <a:ext cx="2317163" cy="2137492"/>
        </a:xfrm>
        <a:prstGeom prst="roundRect">
          <a:avLst>
            <a:gd name="adj" fmla="val 10000"/>
          </a:avLst>
        </a:prstGeom>
        <a:solidFill>
          <a:schemeClr val="accent1">
            <a:hueOff val="0"/>
            <a:satOff val="0"/>
            <a:lumOff val="0"/>
            <a:alphaOff val="0"/>
          </a:schemeClr>
        </a:solidFill>
        <a:ln w="10795"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91440" tIns="91440" rIns="91440" bIns="91440" numCol="1" spcCol="1270" anchor="t" anchorCtr="0">
          <a:noAutofit/>
        </a:bodyPr>
        <a:lstStyle/>
        <a:p>
          <a:pPr lvl="0" algn="ctr" defTabSz="1066800">
            <a:lnSpc>
              <a:spcPct val="90000"/>
            </a:lnSpc>
            <a:spcBef>
              <a:spcPct val="0"/>
            </a:spcBef>
            <a:spcAft>
              <a:spcPct val="35000"/>
            </a:spcAft>
          </a:pPr>
          <a:r>
            <a:rPr lang="en-US" sz="2400" kern="1200" dirty="0"/>
            <a:t>Move to </a:t>
          </a:r>
          <a:r>
            <a:rPr lang="en-US" sz="2400" b="1" kern="1200" dirty="0"/>
            <a:t>vNext CompatLevel</a:t>
          </a:r>
        </a:p>
      </dsp:txBody>
      <dsp:txXfrm>
        <a:off x="6149407" y="1016588"/>
        <a:ext cx="2191953" cy="2012282"/>
      </dsp:txXfrm>
    </dsp:sp>
    <dsp:sp modelId="{9B80596A-D1B0-4941-A6A2-6E7BC86A7B16}">
      <dsp:nvSpPr>
        <dsp:cNvPr id="0" name=""/>
        <dsp:cNvSpPr/>
      </dsp:nvSpPr>
      <dsp:spPr>
        <a:xfrm>
          <a:off x="8607536" y="1770301"/>
          <a:ext cx="431569" cy="504855"/>
        </a:xfrm>
        <a:prstGeom prst="rightArrow">
          <a:avLst>
            <a:gd name="adj1" fmla="val 60000"/>
            <a:gd name="adj2" fmla="val 50000"/>
          </a:avLst>
        </a:prstGeom>
        <a:solidFill>
          <a:schemeClr val="accent1">
            <a:tint val="60000"/>
            <a:hueOff val="0"/>
            <a:satOff val="0"/>
            <a:lumOff val="0"/>
            <a:alphaOff val="0"/>
          </a:schemeClr>
        </a:solidFill>
        <a:ln>
          <a:noFill/>
        </a:ln>
        <a:effectLst/>
      </dsp:spPr>
      <dsp:style>
        <a:lnRef idx="0">
          <a:scrgbClr r="0" g="0" b="0"/>
        </a:lnRef>
        <a:fillRef idx="1">
          <a:scrgbClr r="0" g="0" b="0"/>
        </a:fillRef>
        <a:effectRef idx="0">
          <a:scrgbClr r="0" g="0" b="0"/>
        </a:effectRef>
        <a:fontRef idx="minor">
          <a:schemeClr val="lt1"/>
        </a:fontRef>
      </dsp:style>
      <dsp:txBody>
        <a:bodyPr spcFirstLastPara="0" vert="horz" wrap="square" lIns="0" tIns="0" rIns="0" bIns="0" numCol="1" spcCol="1270" anchor="ctr" anchorCtr="0">
          <a:noAutofit/>
        </a:bodyPr>
        <a:lstStyle/>
        <a:p>
          <a:pPr lvl="0" algn="ctr" defTabSz="1066800">
            <a:lnSpc>
              <a:spcPct val="90000"/>
            </a:lnSpc>
            <a:spcBef>
              <a:spcPct val="0"/>
            </a:spcBef>
            <a:spcAft>
              <a:spcPct val="35000"/>
            </a:spcAft>
          </a:pPr>
          <a:endParaRPr lang="en-US" sz="2400" kern="1200" dirty="0"/>
        </a:p>
      </dsp:txBody>
      <dsp:txXfrm>
        <a:off x="8607536" y="1871272"/>
        <a:ext cx="302098" cy="302913"/>
      </dsp:txXfrm>
    </dsp:sp>
    <dsp:sp modelId="{FFC93E7D-227A-4624-A4FD-3278CD83DA3A}">
      <dsp:nvSpPr>
        <dsp:cNvPr id="0" name=""/>
        <dsp:cNvSpPr/>
      </dsp:nvSpPr>
      <dsp:spPr>
        <a:xfrm>
          <a:off x="9218248" y="953983"/>
          <a:ext cx="2035706" cy="2137492"/>
        </a:xfrm>
        <a:prstGeom prst="roundRect">
          <a:avLst>
            <a:gd name="adj" fmla="val 10000"/>
          </a:avLst>
        </a:prstGeom>
        <a:solidFill>
          <a:schemeClr val="accent1">
            <a:hueOff val="0"/>
            <a:satOff val="0"/>
            <a:lumOff val="0"/>
            <a:alphaOff val="0"/>
          </a:schemeClr>
        </a:solidFill>
        <a:ln w="10795"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91440" tIns="91440" rIns="91440" bIns="91440" numCol="1" spcCol="1270" anchor="ctr" anchorCtr="0">
          <a:noAutofit/>
        </a:bodyPr>
        <a:lstStyle/>
        <a:p>
          <a:pPr lvl="0" algn="ctr" defTabSz="1066800">
            <a:lnSpc>
              <a:spcPct val="90000"/>
            </a:lnSpc>
            <a:spcBef>
              <a:spcPct val="0"/>
            </a:spcBef>
            <a:spcAft>
              <a:spcPct val="35000"/>
            </a:spcAft>
          </a:pPr>
          <a:r>
            <a:rPr lang="en-US" sz="2400" kern="1200" dirty="0"/>
            <a:t>Fix regressions with plan forcing</a:t>
          </a:r>
        </a:p>
      </dsp:txBody>
      <dsp:txXfrm>
        <a:off x="9277872" y="1013607"/>
        <a:ext cx="1916458" cy="2018244"/>
      </dsp:txXfrm>
    </dsp:sp>
  </dsp:spTree>
</dsp:drawing>
</file>

<file path=ppt/diagrams/drawing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311F0DF8-97F2-46F5-AD42-137609E15FB7}">
      <dsp:nvSpPr>
        <dsp:cNvPr id="0" name=""/>
        <dsp:cNvSpPr/>
      </dsp:nvSpPr>
      <dsp:spPr>
        <a:xfrm>
          <a:off x="501775" y="-5568"/>
          <a:ext cx="5114571" cy="5114571"/>
        </a:xfrm>
        <a:prstGeom prst="circularArrow">
          <a:avLst>
            <a:gd name="adj1" fmla="val 5274"/>
            <a:gd name="adj2" fmla="val 312630"/>
            <a:gd name="adj3" fmla="val 14263084"/>
            <a:gd name="adj4" fmla="val 17106594"/>
            <a:gd name="adj5" fmla="val 5477"/>
          </a:avLst>
        </a:prstGeom>
        <a:solidFill>
          <a:schemeClr val="accent6">
            <a:tint val="40000"/>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5C0A0E80-3B91-45CA-BBE1-E30F5E9BC0B6}">
      <dsp:nvSpPr>
        <dsp:cNvPr id="0" name=""/>
        <dsp:cNvSpPr/>
      </dsp:nvSpPr>
      <dsp:spPr>
        <a:xfrm>
          <a:off x="2106092" y="1338"/>
          <a:ext cx="1905938" cy="952969"/>
        </a:xfrm>
        <a:prstGeom prst="roundRect">
          <a:avLst/>
        </a:prstGeom>
        <a:solidFill>
          <a:schemeClr val="accent6">
            <a:hueOff val="0"/>
            <a:satOff val="0"/>
            <a:lumOff val="0"/>
            <a:alphaOff val="0"/>
          </a:schemeClr>
        </a:solidFill>
        <a:ln w="10795"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60960" tIns="60960" rIns="60960" bIns="60960" numCol="1" spcCol="1270" anchor="ctr" anchorCtr="0">
          <a:noAutofit/>
        </a:bodyPr>
        <a:lstStyle/>
        <a:p>
          <a:pPr lvl="0" algn="ctr" defTabSz="711200">
            <a:lnSpc>
              <a:spcPct val="90000"/>
            </a:lnSpc>
            <a:spcBef>
              <a:spcPct val="0"/>
            </a:spcBef>
            <a:spcAft>
              <a:spcPct val="35000"/>
            </a:spcAft>
          </a:pPr>
          <a:r>
            <a:rPr lang="en-US" sz="1600" b="0" kern="1200" noProof="0" dirty="0">
              <a:latin typeface="+mj-lt"/>
            </a:rPr>
            <a:t>Discover</a:t>
          </a:r>
        </a:p>
      </dsp:txBody>
      <dsp:txXfrm>
        <a:off x="2152612" y="47858"/>
        <a:ext cx="1812898" cy="859929"/>
      </dsp:txXfrm>
    </dsp:sp>
    <dsp:sp modelId="{09B84B95-A44F-45A6-B3A6-B87824A840A3}">
      <dsp:nvSpPr>
        <dsp:cNvPr id="0" name=""/>
        <dsp:cNvSpPr/>
      </dsp:nvSpPr>
      <dsp:spPr>
        <a:xfrm>
          <a:off x="3902988" y="1038776"/>
          <a:ext cx="1905938" cy="952969"/>
        </a:xfrm>
        <a:prstGeom prst="roundRect">
          <a:avLst/>
        </a:prstGeom>
        <a:solidFill>
          <a:srgbClr val="FFC000"/>
        </a:solidFill>
        <a:ln w="10795"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60960" tIns="60960" rIns="60960" bIns="60960" numCol="1" spcCol="1270" anchor="ctr" anchorCtr="0">
          <a:noAutofit/>
        </a:bodyPr>
        <a:lstStyle/>
        <a:p>
          <a:pPr lvl="0" algn="ctr" defTabSz="711200">
            <a:lnSpc>
              <a:spcPct val="90000"/>
            </a:lnSpc>
            <a:spcBef>
              <a:spcPct val="0"/>
            </a:spcBef>
            <a:spcAft>
              <a:spcPct val="35000"/>
            </a:spcAft>
          </a:pPr>
          <a:r>
            <a:rPr lang="en-US" sz="1600" b="1" kern="1200" noProof="0" dirty="0">
              <a:latin typeface="+mj-lt"/>
            </a:rPr>
            <a:t>Assess</a:t>
          </a:r>
        </a:p>
      </dsp:txBody>
      <dsp:txXfrm>
        <a:off x="3949508" y="1085296"/>
        <a:ext cx="1812898" cy="859929"/>
      </dsp:txXfrm>
    </dsp:sp>
    <dsp:sp modelId="{1BAFB2DB-B9EE-430F-ADCD-B98507501348}">
      <dsp:nvSpPr>
        <dsp:cNvPr id="0" name=""/>
        <dsp:cNvSpPr/>
      </dsp:nvSpPr>
      <dsp:spPr>
        <a:xfrm>
          <a:off x="3902988" y="3113653"/>
          <a:ext cx="1905938" cy="952969"/>
        </a:xfrm>
        <a:prstGeom prst="roundRect">
          <a:avLst/>
        </a:prstGeom>
        <a:solidFill>
          <a:schemeClr val="accent6">
            <a:hueOff val="0"/>
            <a:satOff val="0"/>
            <a:lumOff val="0"/>
            <a:alphaOff val="0"/>
          </a:schemeClr>
        </a:solidFill>
        <a:ln w="10795"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60960" tIns="60960" rIns="60960" bIns="60960" numCol="1" spcCol="1270" anchor="ctr" anchorCtr="0">
          <a:noAutofit/>
        </a:bodyPr>
        <a:lstStyle/>
        <a:p>
          <a:pPr lvl="0" algn="ctr" defTabSz="711200">
            <a:lnSpc>
              <a:spcPct val="90000"/>
            </a:lnSpc>
            <a:spcBef>
              <a:spcPct val="0"/>
            </a:spcBef>
            <a:spcAft>
              <a:spcPct val="35000"/>
            </a:spcAft>
          </a:pPr>
          <a:r>
            <a:rPr lang="en-US" sz="1600" b="0" kern="1200" noProof="0" dirty="0">
              <a:latin typeface="+mj-lt"/>
            </a:rPr>
            <a:t>Plan</a:t>
          </a:r>
        </a:p>
      </dsp:txBody>
      <dsp:txXfrm>
        <a:off x="3949508" y="3160173"/>
        <a:ext cx="1812898" cy="859929"/>
      </dsp:txXfrm>
    </dsp:sp>
    <dsp:sp modelId="{47BC1935-28ED-4AAC-94CA-3925EFD34C39}">
      <dsp:nvSpPr>
        <dsp:cNvPr id="0" name=""/>
        <dsp:cNvSpPr/>
      </dsp:nvSpPr>
      <dsp:spPr>
        <a:xfrm>
          <a:off x="2106092" y="4151092"/>
          <a:ext cx="1905938" cy="952969"/>
        </a:xfrm>
        <a:prstGeom prst="roundRect">
          <a:avLst/>
        </a:prstGeom>
        <a:solidFill>
          <a:schemeClr val="accent6">
            <a:hueOff val="0"/>
            <a:satOff val="0"/>
            <a:lumOff val="0"/>
            <a:alphaOff val="0"/>
          </a:schemeClr>
        </a:solidFill>
        <a:ln w="10795"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60960" tIns="60960" rIns="60960" bIns="60960" numCol="1" spcCol="1270" anchor="ctr" anchorCtr="0">
          <a:noAutofit/>
        </a:bodyPr>
        <a:lstStyle/>
        <a:p>
          <a:pPr lvl="0" algn="ctr" defTabSz="711200">
            <a:lnSpc>
              <a:spcPct val="90000"/>
            </a:lnSpc>
            <a:spcBef>
              <a:spcPct val="0"/>
            </a:spcBef>
            <a:spcAft>
              <a:spcPct val="35000"/>
            </a:spcAft>
          </a:pPr>
          <a:r>
            <a:rPr lang="en-US" sz="1600" b="0" kern="1200" noProof="0" dirty="0">
              <a:latin typeface="+mj-lt"/>
            </a:rPr>
            <a:t>Implement</a:t>
          </a:r>
        </a:p>
      </dsp:txBody>
      <dsp:txXfrm>
        <a:off x="2152612" y="4197612"/>
        <a:ext cx="1812898" cy="859929"/>
      </dsp:txXfrm>
    </dsp:sp>
    <dsp:sp modelId="{82B4E4A0-2542-430B-B738-A0477C1BA780}">
      <dsp:nvSpPr>
        <dsp:cNvPr id="0" name=""/>
        <dsp:cNvSpPr/>
      </dsp:nvSpPr>
      <dsp:spPr>
        <a:xfrm>
          <a:off x="309195" y="3113653"/>
          <a:ext cx="1905938" cy="952969"/>
        </a:xfrm>
        <a:prstGeom prst="roundRect">
          <a:avLst/>
        </a:prstGeom>
        <a:solidFill>
          <a:schemeClr val="accent6">
            <a:hueOff val="0"/>
            <a:satOff val="0"/>
            <a:lumOff val="0"/>
            <a:alphaOff val="0"/>
          </a:schemeClr>
        </a:solidFill>
        <a:ln w="10795"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60960" tIns="60960" rIns="60960" bIns="60960" numCol="1" spcCol="1270" anchor="ctr" anchorCtr="0">
          <a:noAutofit/>
        </a:bodyPr>
        <a:lstStyle/>
        <a:p>
          <a:pPr lvl="0" algn="ctr" defTabSz="711200">
            <a:lnSpc>
              <a:spcPct val="90000"/>
            </a:lnSpc>
            <a:spcBef>
              <a:spcPct val="0"/>
            </a:spcBef>
            <a:spcAft>
              <a:spcPct val="35000"/>
            </a:spcAft>
          </a:pPr>
          <a:r>
            <a:rPr lang="en-US" sz="1600" b="0" kern="1200" noProof="0" dirty="0">
              <a:latin typeface="+mj-lt"/>
            </a:rPr>
            <a:t>Review</a:t>
          </a:r>
        </a:p>
      </dsp:txBody>
      <dsp:txXfrm>
        <a:off x="355715" y="3160173"/>
        <a:ext cx="1812898" cy="859929"/>
      </dsp:txXfrm>
    </dsp:sp>
    <dsp:sp modelId="{EC3F7C28-5EB1-40F6-9698-4E583C97F0CB}">
      <dsp:nvSpPr>
        <dsp:cNvPr id="0" name=""/>
        <dsp:cNvSpPr/>
      </dsp:nvSpPr>
      <dsp:spPr>
        <a:xfrm>
          <a:off x="309195" y="1038776"/>
          <a:ext cx="1905938" cy="952969"/>
        </a:xfrm>
        <a:prstGeom prst="roundRect">
          <a:avLst/>
        </a:prstGeom>
        <a:solidFill>
          <a:schemeClr val="accent6">
            <a:hueOff val="0"/>
            <a:satOff val="0"/>
            <a:lumOff val="0"/>
            <a:alphaOff val="0"/>
          </a:schemeClr>
        </a:solidFill>
        <a:ln w="10795"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60960" tIns="60960" rIns="60960" bIns="60960" numCol="1" spcCol="1270" anchor="ctr" anchorCtr="0">
          <a:noAutofit/>
        </a:bodyPr>
        <a:lstStyle/>
        <a:p>
          <a:pPr lvl="0" algn="ctr" defTabSz="711200">
            <a:lnSpc>
              <a:spcPct val="90000"/>
            </a:lnSpc>
            <a:spcBef>
              <a:spcPct val="0"/>
            </a:spcBef>
            <a:spcAft>
              <a:spcPct val="35000"/>
            </a:spcAft>
          </a:pPr>
          <a:r>
            <a:rPr lang="en-US" sz="1600" b="0" kern="1200" noProof="0" dirty="0">
              <a:latin typeface="+mj-lt"/>
            </a:rPr>
            <a:t>Monitoring</a:t>
          </a:r>
        </a:p>
      </dsp:txBody>
      <dsp:txXfrm>
        <a:off x="355715" y="1085296"/>
        <a:ext cx="1812898" cy="859929"/>
      </dsp:txXfrm>
    </dsp:sp>
  </dsp:spTree>
</dsp:drawing>
</file>

<file path=ppt/diagrams/drawing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DF14AC51-E996-4324-9F02-66DD2CA89CA2}">
      <dsp:nvSpPr>
        <dsp:cNvPr id="0" name=""/>
        <dsp:cNvSpPr/>
      </dsp:nvSpPr>
      <dsp:spPr>
        <a:xfrm>
          <a:off x="735686" y="0"/>
          <a:ext cx="8337783" cy="5100359"/>
        </a:xfrm>
        <a:prstGeom prst="rightArrow">
          <a:avLst/>
        </a:prstGeom>
        <a:solidFill>
          <a:schemeClr val="tx1">
            <a:lumMod val="65000"/>
          </a:schemeClr>
        </a:solidFill>
        <a:ln>
          <a:noFill/>
        </a:ln>
        <a:effectLst>
          <a:outerShdw blurRad="50800" dist="38100" dir="2700000" algn="tl" rotWithShape="0">
            <a:prstClr val="black">
              <a:alpha val="40000"/>
            </a:prstClr>
          </a:outerShdw>
        </a:effectLst>
      </dsp:spPr>
      <dsp:style>
        <a:lnRef idx="0">
          <a:scrgbClr r="0" g="0" b="0"/>
        </a:lnRef>
        <a:fillRef idx="1">
          <a:scrgbClr r="0" g="0" b="0"/>
        </a:fillRef>
        <a:effectRef idx="0">
          <a:scrgbClr r="0" g="0" b="0"/>
        </a:effectRef>
        <a:fontRef idx="minor"/>
      </dsp:style>
    </dsp:sp>
    <dsp:sp modelId="{0D2D11DD-2718-4269-8192-23927E8E745B}">
      <dsp:nvSpPr>
        <dsp:cNvPr id="0" name=""/>
        <dsp:cNvSpPr/>
      </dsp:nvSpPr>
      <dsp:spPr>
        <a:xfrm>
          <a:off x="52263" y="1530107"/>
          <a:ext cx="1730193" cy="2040143"/>
        </a:xfrm>
        <a:prstGeom prst="roundRect">
          <a:avLst/>
        </a:prstGeom>
        <a:solidFill>
          <a:schemeClr val="accent3">
            <a:lumMod val="50000"/>
          </a:schemeClr>
        </a:solidFill>
        <a:ln w="10795" cap="flat" cmpd="sng" algn="ctr">
          <a:solidFill>
            <a:schemeClr val="lt1">
              <a:hueOff val="0"/>
              <a:satOff val="0"/>
              <a:lumOff val="0"/>
              <a:alphaOff val="0"/>
            </a:schemeClr>
          </a:solidFill>
          <a:prstDash val="solid"/>
        </a:ln>
        <a:effectLst>
          <a:outerShdw blurRad="50800" dist="38100" dir="2700000" algn="tl" rotWithShape="0">
            <a:prstClr val="black">
              <a:alpha val="40000"/>
            </a:prstClr>
          </a:outerShdw>
        </a:effectLst>
      </dsp:spPr>
      <dsp:style>
        <a:lnRef idx="2">
          <a:scrgbClr r="0" g="0" b="0"/>
        </a:lnRef>
        <a:fillRef idx="1">
          <a:scrgbClr r="0" g="0" b="0"/>
        </a:fillRef>
        <a:effectRef idx="0">
          <a:scrgbClr r="0" g="0" b="0"/>
        </a:effectRef>
        <a:fontRef idx="minor">
          <a:schemeClr val="lt1"/>
        </a:fontRef>
      </dsp:style>
      <dsp:txBody>
        <a:bodyPr spcFirstLastPara="0" vert="horz" wrap="square" lIns="76200" tIns="76200" rIns="76200" bIns="76200" numCol="1" spcCol="1270" anchor="ctr" anchorCtr="0">
          <a:noAutofit/>
        </a:bodyPr>
        <a:lstStyle/>
        <a:p>
          <a:pPr lvl="0" algn="ctr" defTabSz="889000">
            <a:lnSpc>
              <a:spcPct val="90000"/>
            </a:lnSpc>
            <a:spcBef>
              <a:spcPct val="0"/>
            </a:spcBef>
            <a:spcAft>
              <a:spcPct val="35000"/>
            </a:spcAft>
          </a:pPr>
          <a:r>
            <a:rPr lang="en-US" sz="2000" kern="1200" dirty="0">
              <a:latin typeface="Segoe UI Semilight" panose="020B0402040204020203" pitchFamily="34" charset="0"/>
              <a:cs typeface="Segoe UI Semilight" panose="020B0402040204020203" pitchFamily="34" charset="0"/>
            </a:rPr>
            <a:t>Math: Statistics, calculus, probability</a:t>
          </a:r>
        </a:p>
      </dsp:txBody>
      <dsp:txXfrm>
        <a:off x="136724" y="1614568"/>
        <a:ext cx="1561271" cy="1871221"/>
      </dsp:txXfrm>
    </dsp:sp>
    <dsp:sp modelId="{D2861594-F42F-429E-B5FC-D107E7D81C97}">
      <dsp:nvSpPr>
        <dsp:cNvPr id="0" name=""/>
        <dsp:cNvSpPr/>
      </dsp:nvSpPr>
      <dsp:spPr>
        <a:xfrm>
          <a:off x="2070822" y="1530107"/>
          <a:ext cx="1730193" cy="2040143"/>
        </a:xfrm>
        <a:prstGeom prst="roundRect">
          <a:avLst/>
        </a:prstGeom>
        <a:solidFill>
          <a:schemeClr val="bg2">
            <a:lumMod val="75000"/>
          </a:schemeClr>
        </a:solidFill>
        <a:ln w="10795" cap="flat" cmpd="sng" algn="ctr">
          <a:solidFill>
            <a:schemeClr val="lt1">
              <a:hueOff val="0"/>
              <a:satOff val="0"/>
              <a:lumOff val="0"/>
              <a:alphaOff val="0"/>
            </a:schemeClr>
          </a:solidFill>
          <a:prstDash val="solid"/>
        </a:ln>
        <a:effectLst>
          <a:outerShdw blurRad="50800" dist="38100" dir="2700000" algn="tl" rotWithShape="0">
            <a:prstClr val="black">
              <a:alpha val="40000"/>
            </a:prstClr>
          </a:outerShdw>
        </a:effectLst>
      </dsp:spPr>
      <dsp:style>
        <a:lnRef idx="2">
          <a:scrgbClr r="0" g="0" b="0"/>
        </a:lnRef>
        <a:fillRef idx="1">
          <a:scrgbClr r="0" g="0" b="0"/>
        </a:fillRef>
        <a:effectRef idx="0">
          <a:scrgbClr r="0" g="0" b="0"/>
        </a:effectRef>
        <a:fontRef idx="minor">
          <a:schemeClr val="lt1"/>
        </a:fontRef>
      </dsp:style>
      <dsp:txBody>
        <a:bodyPr spcFirstLastPara="0" vert="horz" wrap="square" lIns="76200" tIns="76200" rIns="76200" bIns="76200" numCol="1" spcCol="1270" anchor="ctr" anchorCtr="0">
          <a:noAutofit/>
        </a:bodyPr>
        <a:lstStyle/>
        <a:p>
          <a:pPr lvl="0" algn="ctr" defTabSz="889000">
            <a:lnSpc>
              <a:spcPct val="90000"/>
            </a:lnSpc>
            <a:spcBef>
              <a:spcPct val="0"/>
            </a:spcBef>
            <a:spcAft>
              <a:spcPct val="35000"/>
            </a:spcAft>
          </a:pPr>
          <a:r>
            <a:rPr lang="en-US" sz="2000" kern="1200" dirty="0">
              <a:solidFill>
                <a:schemeClr val="bg1"/>
              </a:solidFill>
              <a:latin typeface="Segoe UI Semilight" panose="020B0402040204020203" pitchFamily="34" charset="0"/>
              <a:cs typeface="Segoe UI Semilight" panose="020B0402040204020203" pitchFamily="34" charset="0"/>
            </a:rPr>
            <a:t>Machine learning algorithms</a:t>
          </a:r>
        </a:p>
      </dsp:txBody>
      <dsp:txXfrm>
        <a:off x="2155283" y="1614568"/>
        <a:ext cx="1561271" cy="1871221"/>
      </dsp:txXfrm>
    </dsp:sp>
    <dsp:sp modelId="{CC413A79-0DBE-4B14-9F8C-E6A63BFE76B3}">
      <dsp:nvSpPr>
        <dsp:cNvPr id="0" name=""/>
        <dsp:cNvSpPr/>
      </dsp:nvSpPr>
      <dsp:spPr>
        <a:xfrm>
          <a:off x="4089380" y="1530107"/>
          <a:ext cx="1730193" cy="2040143"/>
        </a:xfrm>
        <a:prstGeom prst="roundRect">
          <a:avLst/>
        </a:prstGeom>
        <a:solidFill>
          <a:schemeClr val="accent5">
            <a:lumMod val="75000"/>
          </a:schemeClr>
        </a:solidFill>
        <a:ln w="10795" cap="flat" cmpd="sng" algn="ctr">
          <a:solidFill>
            <a:schemeClr val="lt1">
              <a:hueOff val="0"/>
              <a:satOff val="0"/>
              <a:lumOff val="0"/>
              <a:alphaOff val="0"/>
            </a:schemeClr>
          </a:solidFill>
          <a:prstDash val="solid"/>
        </a:ln>
        <a:effectLst>
          <a:outerShdw blurRad="50800" dist="38100" dir="2700000" algn="tl" rotWithShape="0">
            <a:prstClr val="black">
              <a:alpha val="40000"/>
            </a:prstClr>
          </a:outerShdw>
        </a:effectLst>
      </dsp:spPr>
      <dsp:style>
        <a:lnRef idx="2">
          <a:scrgbClr r="0" g="0" b="0"/>
        </a:lnRef>
        <a:fillRef idx="1">
          <a:scrgbClr r="0" g="0" b="0"/>
        </a:fillRef>
        <a:effectRef idx="0">
          <a:scrgbClr r="0" g="0" b="0"/>
        </a:effectRef>
        <a:fontRef idx="minor">
          <a:schemeClr val="lt1"/>
        </a:fontRef>
      </dsp:style>
      <dsp:txBody>
        <a:bodyPr spcFirstLastPara="0" vert="horz" wrap="square" lIns="76200" tIns="76200" rIns="76200" bIns="76200" numCol="1" spcCol="1270" anchor="ctr" anchorCtr="0">
          <a:noAutofit/>
        </a:bodyPr>
        <a:lstStyle/>
        <a:p>
          <a:pPr lvl="0" algn="ctr" defTabSz="889000">
            <a:lnSpc>
              <a:spcPct val="90000"/>
            </a:lnSpc>
            <a:spcBef>
              <a:spcPct val="0"/>
            </a:spcBef>
            <a:spcAft>
              <a:spcPct val="35000"/>
            </a:spcAft>
          </a:pPr>
          <a:r>
            <a:rPr lang="en-US" sz="2000" kern="1200" dirty="0">
              <a:latin typeface="Segoe UI Semilight" panose="020B0402040204020203" pitchFamily="34" charset="0"/>
              <a:cs typeface="Segoe UI Semilight" panose="020B0402040204020203" pitchFamily="34" charset="0"/>
            </a:rPr>
            <a:t>Open-source R packages</a:t>
          </a:r>
        </a:p>
      </dsp:txBody>
      <dsp:txXfrm>
        <a:off x="4173841" y="1614568"/>
        <a:ext cx="1561271" cy="1871221"/>
      </dsp:txXfrm>
    </dsp:sp>
    <dsp:sp modelId="{48AFB8D5-3375-453A-890A-F8FA10355098}">
      <dsp:nvSpPr>
        <dsp:cNvPr id="0" name=""/>
        <dsp:cNvSpPr/>
      </dsp:nvSpPr>
      <dsp:spPr>
        <a:xfrm>
          <a:off x="6107939" y="1530107"/>
          <a:ext cx="1730193" cy="2040143"/>
        </a:xfrm>
        <a:prstGeom prst="roundRect">
          <a:avLst/>
        </a:prstGeom>
        <a:solidFill>
          <a:schemeClr val="accent6">
            <a:lumMod val="75000"/>
            <a:lumOff val="25000"/>
          </a:schemeClr>
        </a:solidFill>
        <a:ln w="10795" cap="flat" cmpd="sng" algn="ctr">
          <a:solidFill>
            <a:schemeClr val="lt1">
              <a:hueOff val="0"/>
              <a:satOff val="0"/>
              <a:lumOff val="0"/>
              <a:alphaOff val="0"/>
            </a:schemeClr>
          </a:solidFill>
          <a:prstDash val="solid"/>
        </a:ln>
        <a:effectLst>
          <a:outerShdw blurRad="50800" dist="38100" dir="2700000" algn="tl" rotWithShape="0">
            <a:prstClr val="black">
              <a:alpha val="40000"/>
            </a:prstClr>
          </a:outerShdw>
        </a:effectLst>
      </dsp:spPr>
      <dsp:style>
        <a:lnRef idx="2">
          <a:scrgbClr r="0" g="0" b="0"/>
        </a:lnRef>
        <a:fillRef idx="1">
          <a:scrgbClr r="0" g="0" b="0"/>
        </a:fillRef>
        <a:effectRef idx="0">
          <a:scrgbClr r="0" g="0" b="0"/>
        </a:effectRef>
        <a:fontRef idx="minor">
          <a:schemeClr val="lt1"/>
        </a:fontRef>
      </dsp:style>
      <dsp:txBody>
        <a:bodyPr spcFirstLastPara="0" vert="horz" wrap="square" lIns="76200" tIns="76200" rIns="76200" bIns="76200" numCol="1" spcCol="1270" anchor="ctr" anchorCtr="0">
          <a:noAutofit/>
        </a:bodyPr>
        <a:lstStyle/>
        <a:p>
          <a:pPr lvl="0" algn="ctr" defTabSz="889000">
            <a:lnSpc>
              <a:spcPct val="90000"/>
            </a:lnSpc>
            <a:spcBef>
              <a:spcPct val="0"/>
            </a:spcBef>
            <a:spcAft>
              <a:spcPct val="35000"/>
            </a:spcAft>
          </a:pPr>
          <a:r>
            <a:rPr lang="en-US" sz="2000" kern="1200" dirty="0">
              <a:latin typeface="Segoe UI Semilight" panose="020B0402040204020203" pitchFamily="34" charset="0"/>
              <a:cs typeface="Segoe UI Semilight" panose="020B0402040204020203" pitchFamily="34" charset="0"/>
            </a:rPr>
            <a:t>Industrial R with R: Hadoop, RRE</a:t>
          </a:r>
        </a:p>
      </dsp:txBody>
      <dsp:txXfrm>
        <a:off x="6192400" y="1614568"/>
        <a:ext cx="1561271" cy="1871221"/>
      </dsp:txXfrm>
    </dsp:sp>
    <dsp:sp modelId="{A2836D4D-2B03-461C-9838-9A49756D75D0}">
      <dsp:nvSpPr>
        <dsp:cNvPr id="0" name=""/>
        <dsp:cNvSpPr/>
      </dsp:nvSpPr>
      <dsp:spPr>
        <a:xfrm>
          <a:off x="8126497" y="1568819"/>
          <a:ext cx="1630395" cy="1962720"/>
        </a:xfrm>
        <a:prstGeom prst="roundRect">
          <a:avLst/>
        </a:prstGeom>
        <a:solidFill>
          <a:schemeClr val="tx2">
            <a:lumMod val="25000"/>
          </a:schemeClr>
        </a:solidFill>
        <a:ln w="10795" cap="flat" cmpd="sng" algn="ctr">
          <a:solidFill>
            <a:schemeClr val="lt1">
              <a:hueOff val="0"/>
              <a:satOff val="0"/>
              <a:lumOff val="0"/>
              <a:alphaOff val="0"/>
            </a:schemeClr>
          </a:solidFill>
          <a:prstDash val="solid"/>
        </a:ln>
        <a:effectLst>
          <a:outerShdw blurRad="50800" dist="38100" dir="2700000" algn="tl" rotWithShape="0">
            <a:prstClr val="black">
              <a:alpha val="40000"/>
            </a:prstClr>
          </a:outerShdw>
        </a:effectLst>
      </dsp:spPr>
      <dsp:style>
        <a:lnRef idx="2">
          <a:scrgbClr r="0" g="0" b="0"/>
        </a:lnRef>
        <a:fillRef idx="1">
          <a:scrgbClr r="0" g="0" b="0"/>
        </a:fillRef>
        <a:effectRef idx="0">
          <a:scrgbClr r="0" g="0" b="0"/>
        </a:effectRef>
        <a:fontRef idx="minor">
          <a:schemeClr val="lt1"/>
        </a:fontRef>
      </dsp:style>
      <dsp:txBody>
        <a:bodyPr spcFirstLastPara="0" vert="horz" wrap="square" lIns="76200" tIns="76200" rIns="76200" bIns="76200" numCol="1" spcCol="1270" anchor="ctr" anchorCtr="0">
          <a:noAutofit/>
        </a:bodyPr>
        <a:lstStyle/>
        <a:p>
          <a:pPr lvl="0" algn="ctr" defTabSz="889000">
            <a:lnSpc>
              <a:spcPct val="90000"/>
            </a:lnSpc>
            <a:spcBef>
              <a:spcPct val="0"/>
            </a:spcBef>
            <a:spcAft>
              <a:spcPct val="35000"/>
            </a:spcAft>
          </a:pPr>
          <a:r>
            <a:rPr lang="en-US" sz="2000" kern="1200" dirty="0">
              <a:latin typeface="Segoe UI Semilight" panose="020B0402040204020203" pitchFamily="34" charset="0"/>
              <a:cs typeface="Segoe UI Semilight" panose="020B0402040204020203" pitchFamily="34" charset="0"/>
            </a:rPr>
            <a:t>Applied R with Microsoft Azure ML, RevR</a:t>
          </a:r>
        </a:p>
      </dsp:txBody>
      <dsp:txXfrm>
        <a:off x="8206086" y="1648408"/>
        <a:ext cx="1471217" cy="1803542"/>
      </dsp:txXfrm>
    </dsp:sp>
  </dsp:spTree>
</dsp:drawing>
</file>

<file path=ppt/diagrams/layout1.xml><?xml version="1.0" encoding="utf-8"?>
<dgm:layoutDef xmlns:dgm="http://schemas.openxmlformats.org/drawingml/2006/diagram" xmlns:a="http://schemas.openxmlformats.org/drawingml/2006/main" uniqueId="urn:microsoft.com/office/officeart/2005/8/layout/process1">
  <dgm:title val=""/>
  <dgm:desc val=""/>
  <dgm:catLst>
    <dgm:cat type="process" pri="1000"/>
    <dgm:cat type="convert" pri="15000"/>
  </dgm:catLst>
  <dgm:sampData useDef="1">
    <dgm:dataModel>
      <dgm:pt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dir/>
      <dgm:resizeHandles val="exact"/>
    </dgm:varLst>
    <dgm:choose name="Name1">
      <dgm:if name="Name2" func="var" arg="dir" op="equ" val="norm">
        <dgm:alg type="lin"/>
      </dgm:if>
      <dgm:else name="Name3">
        <dgm:alg type="lin">
          <dgm:param type="linDir" val="fromR"/>
        </dgm:alg>
      </dgm:else>
    </dgm:choose>
    <dgm:shape xmlns:r="http://schemas.openxmlformats.org/officeDocument/2006/relationships" r:blip="">
      <dgm:adjLst/>
    </dgm:shape>
    <dgm:presOf/>
    <dgm:constrLst>
      <dgm:constr type="w" for="ch" ptType="node" refType="w"/>
      <dgm:constr type="h" for="ch" ptType="node" op="equ"/>
      <dgm:constr type="primFontSz" for="ch" ptType="node" op="equ" val="65"/>
      <dgm:constr type="w" for="ch" ptType="sibTrans" refType="w" refFor="ch" refPtType="node" op="equ" fact="0.4"/>
      <dgm:constr type="h" for="ch" ptType="sibTrans" op="equ"/>
      <dgm:constr type="primFontSz" for="des" forName="connectorText" op="equ" val="55"/>
      <dgm:constr type="primFontSz" for="des" forName="connectorText" refType="primFontSz" refFor="ch" refPtType="node" op="lte" fact="0.8"/>
    </dgm:constrLst>
    <dgm:ruleLst/>
    <dgm:forEach name="nodesForEach" axis="ch" ptType="node">
      <dgm:layoutNode name="node">
        <dgm:varLst>
          <dgm:bulletEnabled val="1"/>
        </dgm:varLst>
        <dgm:alg type="tx"/>
        <dgm:shape xmlns:r="http://schemas.openxmlformats.org/officeDocument/2006/relationships" type="roundRect" r:blip="">
          <dgm:adjLst>
            <dgm:adj idx="1" val="0.1"/>
          </dgm:adjLst>
        </dgm:shape>
        <dgm:presOf axis="desOrSelf" ptType="node"/>
        <dgm:constrLst>
          <dgm:constr type="h" refType="w" fact="0.6"/>
          <dgm:constr type="tMarg" refType="primFontSz" fact="0.3"/>
          <dgm:constr type="bMarg" refType="primFontSz" fact="0.3"/>
          <dgm:constr type="lMarg" refType="primFontSz" fact="0.3"/>
          <dgm:constr type="rMarg" refType="primFontSz" fact="0.3"/>
        </dgm:constrLst>
        <dgm:ruleLst>
          <dgm:rule type="primFontSz" val="18" fact="NaN" max="NaN"/>
          <dgm:rule type="h" val="NaN" fact="1.5" max="NaN"/>
          <dgm:rule type="primFontSz" val="5" fact="NaN" max="NaN"/>
          <dgm:rule type="h" val="INF" fact="NaN" max="NaN"/>
        </dgm:ruleLst>
      </dgm:layoutNode>
      <dgm:forEach name="sibTransForEach" axis="followSib" ptType="sibTrans" cnt="1">
        <dgm:layoutNode name="sibTrans">
          <dgm:alg type="conn">
            <dgm:param type="begPts" val="auto"/>
            <dgm:param type="endPts" val="auto"/>
          </dgm:alg>
          <dgm:shape xmlns:r="http://schemas.openxmlformats.org/officeDocument/2006/relationships" type="conn" r:blip="">
            <dgm:adjLst/>
          </dgm:shape>
          <dgm:presOf axis="self"/>
          <dgm:constrLst>
            <dgm:constr type="h" refType="w" fact="0.62"/>
            <dgm:constr type="connDist"/>
            <dgm:constr type="begPad" refType="connDist" fact="0.25"/>
            <dgm:constr type="endPad" refType="connDist" fact="0.22"/>
          </dgm:constrLst>
          <dgm:ruleLst/>
          <dgm:layoutNode name="connectorText">
            <dgm:alg type="tx">
              <dgm:param type="autoTxRot" val="grav"/>
            </dgm:alg>
            <dgm:shape xmlns:r="http://schemas.openxmlformats.org/officeDocument/2006/relationships" type="conn" r:blip="" hideGeom="1">
              <dgm:adjLst/>
            </dgm:shape>
            <dgm:presOf axis="self"/>
            <dgm:constrLst>
              <dgm:constr type="lMarg"/>
              <dgm:constr type="rMarg"/>
              <dgm:constr type="tMarg"/>
              <dgm:constr type="bMarg"/>
            </dgm:constrLst>
            <dgm:ruleLst>
              <dgm:rule type="primFontSz" val="5" fact="NaN" max="NaN"/>
            </dgm:ruleLst>
          </dgm:layoutNode>
        </dgm:layoutNode>
      </dgm:forEach>
    </dgm:forEach>
  </dgm:layoutNode>
</dgm:layoutDef>
</file>

<file path=ppt/diagrams/layout2.xml><?xml version="1.0" encoding="utf-8"?>
<dgm:layoutDef xmlns:dgm="http://schemas.openxmlformats.org/drawingml/2006/diagram" xmlns:a="http://schemas.openxmlformats.org/drawingml/2006/main" uniqueId="urn:microsoft.com/office/officeart/2005/8/layout/cycle3">
  <dgm:title val=""/>
  <dgm:desc val=""/>
  <dgm:catLst>
    <dgm:cat type="cycle" pri="5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Name0">
    <dgm:varLst>
      <dgm:dir/>
      <dgm:resizeHandles val="exact"/>
    </dgm:varLst>
    <dgm:choose name="Name1">
      <dgm:if name="Name2" axis="ch" ptType="node" func="cnt" op="equ" val="2">
        <dgm:alg type="composite">
          <dgm:param type="ar" val="0.9"/>
        </dgm:alg>
        <dgm:shape xmlns:r="http://schemas.openxmlformats.org/officeDocument/2006/relationships" r:blip="">
          <dgm:adjLst/>
        </dgm:shape>
        <dgm:presOf/>
        <dgm:constrLst>
          <dgm:constr type="primFontSz" for="ch" ptType="node" op="equ" val="65"/>
          <dgm:constr type="ctrX" for="ch" forName="node1" refType="w" fact="0.5"/>
          <dgm:constr type="t" for="ch" forName="node1"/>
          <dgm:constr type="w" for="ch" forName="node1" refType="w" fact="0.8"/>
          <dgm:constr type="h" for="ch" forName="node1" refType="w" refFor="ch" refForName="node1" fact="0.5"/>
          <dgm:constr type="ctrX" for="ch" forName="sibTrans" refType="w" fact="0.5"/>
          <dgm:constr type="t" for="ch" forName="sibTrans"/>
          <dgm:constr type="w" for="ch" forName="sibTrans" refType="w" fact="0.8"/>
          <dgm:constr type="h" for="ch" forName="sibTrans" refType="w" refFor="ch" refForName="node1" fact="0.5"/>
          <dgm:constr type="userA" for="ch" forName="sibTrans" refType="w" fact="1.07"/>
          <dgm:constr type="ctrX" for="ch" forName="node2" refType="w" fact="0.5"/>
          <dgm:constr type="b" for="ch" forName="node2" refType="h"/>
          <dgm:constr type="w" for="ch" forName="node2" refType="w" fact="0.8"/>
          <dgm:constr type="h" for="ch" forName="node2" refType="w" refFor="ch" refForName="node1" fact="0.5"/>
          <dgm:constr type="l" for="ch" forName="sp1"/>
          <dgm:constr type="t" for="ch" forName="sp1" refType="h" fact="0.5"/>
          <dgm:constr type="w" for="ch" forName="sp1" val="1"/>
          <dgm:constr type="h" for="ch" forName="sp1" val="1"/>
          <dgm:constr type="r" for="ch" forName="sp2" refType="w"/>
          <dgm:constr type="t" for="ch" forName="sp2" refType="h" fact="0.5"/>
          <dgm:constr type="w" for="ch" forName="sp2" val="1"/>
          <dgm:constr type="h" for="ch" forName="sp2" val="1"/>
        </dgm:constrLst>
        <dgm:ruleLst/>
      </dgm:if>
      <dgm:else name="Name3">
        <dgm:alg type="composite"/>
        <dgm:shape xmlns:r="http://schemas.openxmlformats.org/officeDocument/2006/relationships" r:blip="">
          <dgm:adjLst/>
        </dgm:shape>
        <dgm:presOf/>
        <dgm:constrLst>
          <dgm:constr type="primFontSz" for="ch" ptType="node" op="equ" val="65"/>
        </dgm:constrLst>
        <dgm:ruleLst/>
      </dgm:else>
    </dgm:choose>
    <dgm:choose name="Name4">
      <dgm:if name="Name5" axis="ch" ptType="node" func="cnt" op="equ" val="2">
        <dgm:layoutNode name="node1">
          <dgm:varLst>
            <dgm:bulletEnabled val="1"/>
          </dgm:varLst>
          <dgm:alg type="tx"/>
          <dgm:shape xmlns:r="http://schemas.openxmlformats.org/officeDocument/2006/relationships" type="roundRect" r:blip="">
            <dgm:adjLst/>
          </dgm:shape>
          <dgm:presOf axis="ch desOrSelf" ptType="node node" st="1 1" cnt="1 0"/>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sibTrans" styleLbl="bgShp">
          <dgm:choose name="Name6">
            <dgm:if name="Name7" func="var" arg="dir" op="equ" val="norm">
              <dgm:alg type="conn">
                <dgm:param type="connRout" val="longCurve"/>
                <dgm:param type="begPts" val="midR"/>
                <dgm:param type="endPts" val="midL"/>
                <dgm:param type="dstNode" val="node1"/>
              </dgm:alg>
              <dgm:shape xmlns:r="http://schemas.openxmlformats.org/officeDocument/2006/relationships" type="conn" r:blip="" zOrderOff="-2">
                <dgm:adjLst/>
              </dgm:shape>
              <dgm:presOf axis="ch" ptType="sibTrans"/>
              <dgm:constrLst>
                <dgm:constr type="userA"/>
                <dgm:constr type="diam" refType="userA" fact="-1"/>
                <dgm:constr type="wArH" refType="userA" fact="0.05"/>
                <dgm:constr type="hArH" refType="userA" fact="0.1"/>
                <dgm:constr type="stemThick" refType="userA" fact="0.06"/>
                <dgm:constr type="begPad" refType="connDist" fact="-0.2"/>
                <dgm:constr type="endPad" refType="connDist" fact="0.05"/>
              </dgm:constrLst>
            </dgm:if>
            <dgm:else name="Name8">
              <dgm:alg type="conn">
                <dgm:param type="connRout" val="longCurve"/>
                <dgm:param type="begPts" val="midL"/>
                <dgm:param type="endPts" val="midR"/>
                <dgm:param type="dstNode" val="node1"/>
              </dgm:alg>
              <dgm:shape xmlns:r="http://schemas.openxmlformats.org/officeDocument/2006/relationships" type="conn" r:blip="" zOrderOff="-2">
                <dgm:adjLst/>
              </dgm:shape>
              <dgm:presOf axis="ch" ptType="sibTrans"/>
              <dgm:constrLst>
                <dgm:constr type="userA"/>
                <dgm:constr type="diam" refType="userA"/>
                <dgm:constr type="wArH" refType="userA" fact="0.05"/>
                <dgm:constr type="hArH" refType="userA" fact="0.1"/>
                <dgm:constr type="stemThick" refType="userA" fact="0.06"/>
                <dgm:constr type="begPad" refType="connDist" fact="-0.2"/>
                <dgm:constr type="endPad" refType="connDist" fact="0.05"/>
              </dgm:constrLst>
            </dgm:else>
          </dgm:choose>
          <dgm:ruleLst/>
        </dgm:layoutNode>
        <dgm:layoutNode name="node2">
          <dgm:varLst>
            <dgm:bulletEnabled val="1"/>
          </dgm:varLst>
          <dgm:alg type="tx"/>
          <dgm:shape xmlns:r="http://schemas.openxmlformats.org/officeDocument/2006/relationships" type="roundRect" r:blip="">
            <dgm:adjLst/>
          </dgm:shape>
          <dgm:presOf axis="ch desOrSelf" ptType="node node" st="2 1" cnt="1 0"/>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sp1">
          <dgm:alg type="sp"/>
          <dgm:shape xmlns:r="http://schemas.openxmlformats.org/officeDocument/2006/relationships" r:blip="">
            <dgm:adjLst/>
          </dgm:shape>
          <dgm:presOf/>
          <dgm:constrLst/>
          <dgm:ruleLst/>
        </dgm:layoutNode>
        <dgm:layoutNode name="sp2">
          <dgm:alg type="sp"/>
          <dgm:shape xmlns:r="http://schemas.openxmlformats.org/officeDocument/2006/relationships" r:blip="">
            <dgm:adjLst/>
          </dgm:shape>
          <dgm:presOf/>
          <dgm:constrLst/>
          <dgm:ruleLst/>
        </dgm:layoutNode>
      </dgm:if>
      <dgm:else name="Name9">
        <dgm:layoutNode name="cycle">
          <dgm:choose name="Name10">
            <dgm:if name="Name11" func="var" arg="dir" op="equ" val="norm">
              <dgm:alg type="cycle">
                <dgm:param type="stAng" val="0"/>
                <dgm:param type="spanAng" val="360"/>
              </dgm:alg>
              <dgm:shape xmlns:r="http://schemas.openxmlformats.org/officeDocument/2006/relationships" r:blip="">
                <dgm:adjLst/>
              </dgm:shape>
              <dgm:presOf/>
              <dgm:constrLst>
                <dgm:constr type="diam" refType="w"/>
                <dgm:constr type="w" for="ch" ptType="node" refType="w"/>
                <dgm:constr type="sibSp" val="15"/>
                <dgm:constr type="userA" for="ch" ptType="sibTrans" refType="diam" op="equ" fact="-1"/>
                <dgm:constr type="wArH" for="ch" ptType="sibTrans" refType="diam" op="equ" fact="0.05"/>
                <dgm:constr type="hArH" for="ch" ptType="sibTrans" refType="diam" op="equ" fact="0.1"/>
                <dgm:constr type="stemThick" for="ch" ptType="sibTrans" refType="diam" op="equ" fact="0.065"/>
                <dgm:constr type="primFontSz" for="ch" ptType="node" op="equ"/>
              </dgm:constrLst>
            </dgm:if>
            <dgm:else name="Name12">
              <dgm:alg type="cycle">
                <dgm:param type="stAng" val="0"/>
                <dgm:param type="spanAng" val="-360"/>
              </dgm:alg>
              <dgm:shape xmlns:r="http://schemas.openxmlformats.org/officeDocument/2006/relationships" r:blip="">
                <dgm:adjLst/>
              </dgm:shape>
              <dgm:presOf/>
              <dgm:constrLst>
                <dgm:constr type="diam" refType="w"/>
                <dgm:constr type="w" for="ch" ptType="node" refType="w"/>
                <dgm:constr type="sibSp" val="15"/>
                <dgm:constr type="userA" for="ch" ptType="sibTrans" refType="diam" op="equ"/>
                <dgm:constr type="wArH" for="ch" ptType="sibTrans" refType="diam" op="equ" fact="0.05"/>
                <dgm:constr type="hArH" for="ch" ptType="sibTrans" refType="diam" op="equ" fact="0.1"/>
                <dgm:constr type="stemThick" for="ch" ptType="sibTrans" refType="diam" op="equ" fact="0.065"/>
                <dgm:constr type="primFontSz" for="ch" ptType="node" op="equ"/>
              </dgm:constrLst>
            </dgm:else>
          </dgm:choose>
          <dgm:ruleLst/>
          <dgm:forEach name="nodesFirstNodeForEach" axis="ch" ptType="node" cnt="1">
            <dgm:layoutNode name="nodeFirstNode">
              <dgm:varLst>
                <dgm:bulletEnabled val="1"/>
              </dgm:varLst>
              <dgm:alg type="tx"/>
              <dgm:shape xmlns:r="http://schemas.openxmlformats.org/officeDocument/2006/relationships" type="roundRect" r:blip="">
                <dgm:adjLst/>
              </dgm:shape>
              <dgm:presOf axis="desOrSelf" ptType="node"/>
              <dgm:constrLst>
                <dgm:constr type="h" refType="w" fact="0.5"/>
                <dgm:constr type="primFontSz" val="65"/>
                <dgm:constr type="tMarg" refType="primFontSz" fact="0.3"/>
                <dgm:constr type="bMarg" refType="primFontSz" fact="0.3"/>
                <dgm:constr type="lMarg" refType="primFontSz" fact="0.3"/>
                <dgm:constr type="rMarg" refType="primFontSz" fact="0.3"/>
              </dgm:constrLst>
              <dgm:ruleLst>
                <dgm:rule type="primFontSz" val="5" fact="NaN" max="NaN"/>
              </dgm:ruleLst>
            </dgm:layoutNode>
            <dgm:forEach name="sibTransForEach" axis="followSib" ptType="sibTrans" cnt="1">
              <dgm:layoutNode name="sibTransFirstNode" styleLbl="bgShp">
                <dgm:choose name="Name13">
                  <dgm:if name="Name14" func="var" arg="dir" op="equ" val="norm">
                    <dgm:alg type="conn">
                      <dgm:param type="connRout" val="longCurve"/>
                      <dgm:param type="begPts" val="midR"/>
                      <dgm:param type="endPts" val="midL"/>
                      <dgm:param type="dstNode" val="nodeFirstNode"/>
                    </dgm:alg>
                  </dgm:if>
                  <dgm:else name="Name15">
                    <dgm:alg type="conn">
                      <dgm:param type="connRout" val="longCurve"/>
                      <dgm:param type="begPts" val="midL"/>
                      <dgm:param type="endPts" val="midR"/>
                      <dgm:param type="dstNode" val="nodeFirstNode"/>
                    </dgm:alg>
                  </dgm:else>
                </dgm:choose>
                <dgm:shape xmlns:r="http://schemas.openxmlformats.org/officeDocument/2006/relationships" type="conn" r:blip="" zOrderOff="-2">
                  <dgm:adjLst/>
                </dgm:shape>
                <dgm:presOf axis="self"/>
                <dgm:choose name="Name16">
                  <dgm:if name="Name17" axis="par ch" ptType="doc node" func="cnt" op="equ" val="3">
                    <dgm:constrLst>
                      <dgm:constr type="userA"/>
                      <dgm:constr type="diam" refType="userA" fact="1.01"/>
                      <dgm:constr type="begPad" refType="connDist" fact="-0.2"/>
                      <dgm:constr type="endPad" refType="connDist" fact="0.05"/>
                    </dgm:constrLst>
                  </dgm:if>
                  <dgm:if name="Name18" axis="par ch" ptType="doc node" func="cnt" op="equ" val="4">
                    <dgm:constrLst>
                      <dgm:constr type="userA"/>
                      <dgm:constr type="diam" refType="userA" fact="1.26"/>
                      <dgm:constr type="begPad" refType="connDist" fact="-0.2"/>
                      <dgm:constr type="endPad" refType="connDist" fact="0.05"/>
                    </dgm:constrLst>
                  </dgm:if>
                  <dgm:if name="Name19" axis="par ch" ptType="doc node" func="cnt" op="equ" val="5">
                    <dgm:constrLst>
                      <dgm:constr type="userA"/>
                      <dgm:constr type="diam" refType="userA" fact="1.04"/>
                      <dgm:constr type="begPad" refType="connDist" fact="-0.2"/>
                      <dgm:constr type="endPad" refType="connDist" fact="0.05"/>
                    </dgm:constrLst>
                  </dgm:if>
                  <dgm:if name="Name20" axis="par ch" ptType="doc node" func="cnt" op="equ" val="6">
                    <dgm:constrLst>
                      <dgm:constr type="userA"/>
                      <dgm:constr type="diam" refType="userA" fact="1.1"/>
                      <dgm:constr type="begPad" refType="connDist" fact="-0.2"/>
                      <dgm:constr type="endPad" refType="connDist" fact="0.05"/>
                    </dgm:constrLst>
                  </dgm:if>
                  <dgm:else name="Name21">
                    <dgm:constrLst>
                      <dgm:constr type="userA"/>
                      <dgm:constr type="diam" refType="userA" fact="1.04"/>
                      <dgm:constr type="begPad" refType="connDist" fact="-0.2"/>
                      <dgm:constr type="endPad" refType="connDist" fact="0.05"/>
                    </dgm:constrLst>
                  </dgm:else>
                </dgm:choose>
                <dgm:ruleLst/>
              </dgm:layoutNode>
            </dgm:forEach>
          </dgm:forEach>
          <dgm:forEach name="followingNodesForEach" axis="ch" ptType="node" st="2">
            <dgm:layoutNode name="nodeFollowingNodes">
              <dgm:varLst>
                <dgm:bulletEnabled val="1"/>
              </dgm:varLst>
              <dgm:alg type="tx"/>
              <dgm:shape xmlns:r="http://schemas.openxmlformats.org/officeDocument/2006/relationships" type="roundRect" r:blip="">
                <dgm:adjLst/>
              </dgm:shape>
              <dgm:presOf axis="desOrSelf" ptType="node"/>
              <dgm:constrLst>
                <dgm:constr type="h" refType="w" fact="0.5"/>
                <dgm:constr type="primFontSz" val="65"/>
                <dgm:constr type="tMarg" refType="primFontSz" fact="0.3"/>
                <dgm:constr type="bMarg" refType="primFontSz" fact="0.3"/>
                <dgm:constr type="lMarg" refType="primFontSz" fact="0.3"/>
                <dgm:constr type="rMarg" refType="primFontSz" fact="0.3"/>
              </dgm:constrLst>
              <dgm:ruleLst>
                <dgm:rule type="primFontSz" val="5" fact="NaN" max="NaN"/>
              </dgm:ruleLst>
            </dgm:layoutNode>
          </dgm:forEach>
        </dgm:layoutNode>
      </dgm:else>
    </dgm:choose>
  </dgm:layoutNode>
</dgm:layoutDef>
</file>

<file path=ppt/diagrams/layout3.xml><?xml version="1.0" encoding="utf-8"?>
<dgm:layoutDef xmlns:dgm="http://schemas.openxmlformats.org/drawingml/2006/diagram" xmlns:a="http://schemas.openxmlformats.org/drawingml/2006/main" uniqueId="urn:microsoft.com/office/officeart/2005/8/layout/hProcess9">
  <dgm:title val=""/>
  <dgm:desc val=""/>
  <dgm:catLst>
    <dgm:cat type="process" pri="5000"/>
    <dgm:cat type="convert" pri="13000"/>
  </dgm:catLst>
  <dgm:sampData useDef="1">
    <dgm:dataModel>
      <dgm:pt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CompostProcess">
    <dgm:varLst>
      <dgm:dir/>
      <dgm:resizeHandles val="exact"/>
    </dgm:varLst>
    <dgm:alg type="composite">
      <dgm:param type="horzAlign" val="ctr"/>
      <dgm:param type="vertAlign" val="mid"/>
    </dgm:alg>
    <dgm:shape xmlns:r="http://schemas.openxmlformats.org/officeDocument/2006/relationships" r:blip="">
      <dgm:adjLst/>
    </dgm:shape>
    <dgm:presOf/>
    <dgm:constrLst>
      <dgm:constr type="w" for="ch" forName="arrow" refType="w" fact="0.85"/>
      <dgm:constr type="h" for="ch" forName="arrow" refType="h"/>
      <dgm:constr type="ctrX" for="ch" forName="arrow" refType="w" fact="0.5"/>
      <dgm:constr type="ctrY" for="ch" forName="arrow" refType="h" fact="0.5"/>
      <dgm:constr type="w" for="ch" forName="linearProcess" refType="w"/>
      <dgm:constr type="h" for="ch" forName="linearProcess" refType="h" fact="0.4"/>
      <dgm:constr type="ctrX" for="ch" forName="linearProcess" refType="w" fact="0.5"/>
      <dgm:constr type="ctrY" for="ch" forName="linearProcess" refType="h" fact="0.5"/>
    </dgm:constrLst>
    <dgm:ruleLst/>
    <dgm:layoutNode name="arrow" styleLbl="bgShp">
      <dgm:alg type="sp"/>
      <dgm:choose name="Name0">
        <dgm:if name="Name1" func="var" arg="dir" op="equ" val="norm">
          <dgm:shape xmlns:r="http://schemas.openxmlformats.org/officeDocument/2006/relationships" type="rightArrow" r:blip="">
            <dgm:adjLst/>
          </dgm:shape>
        </dgm:if>
        <dgm:else name="Name2">
          <dgm:shape xmlns:r="http://schemas.openxmlformats.org/officeDocument/2006/relationships" type="leftArrow" r:blip="">
            <dgm:adjLst/>
          </dgm:shape>
        </dgm:else>
      </dgm:choose>
      <dgm:presOf/>
      <dgm:constrLst/>
      <dgm:ruleLst/>
    </dgm:layoutNode>
    <dgm:layoutNode name="linearProcess">
      <dgm:choose name="Name3">
        <dgm:if name="Name4" func="var" arg="dir" op="equ" val="norm">
          <dgm:alg type="lin"/>
        </dgm:if>
        <dgm:else name="Name5">
          <dgm:alg type="lin">
            <dgm:param type="linDir" val="fromR"/>
          </dgm:alg>
        </dgm:else>
      </dgm:choose>
      <dgm:shape xmlns:r="http://schemas.openxmlformats.org/officeDocument/2006/relationships" r:blip="">
        <dgm:adjLst/>
      </dgm:shape>
      <dgm:presOf/>
      <dgm:constrLst>
        <dgm:constr type="userA" for="ch" ptType="node" refType="w"/>
        <dgm:constr type="h" for="ch" ptType="node" refType="h"/>
        <dgm:constr type="w" for="ch" ptType="node" op="equ"/>
        <dgm:constr type="w" for="ch" forName="sibTrans" refType="w" fact="0.05"/>
        <dgm:constr type="primFontSz" for="ch" ptType="node" op="equ" val="65"/>
      </dgm:constrLst>
      <dgm:ruleLst/>
      <dgm:forEach name="Name6" axis="ch" ptType="node">
        <dgm:layoutNode name="textNode" styleLbl="node1">
          <dgm:varLst>
            <dgm:bulletEnabled val="1"/>
          </dgm:varLst>
          <dgm:alg type="tx"/>
          <dgm:shape xmlns:r="http://schemas.openxmlformats.org/officeDocument/2006/relationships" type="roundRect" r:blip="">
            <dgm:adjLst/>
          </dgm:shape>
          <dgm:presOf axis="desOrSelf" ptType="node"/>
          <dgm:constrLst>
            <dgm:constr type="userA"/>
            <dgm:constr type="w" refType="userA" fact="0.3"/>
            <dgm:constr type="tMarg" refType="primFontSz" fact="0.3"/>
            <dgm:constr type="bMarg" refType="primFontSz" fact="0.3"/>
            <dgm:constr type="lMarg" refType="primFontSz" fact="0.3"/>
            <dgm:constr type="rMarg" refType="primFontSz" fact="0.3"/>
          </dgm:constrLst>
          <dgm:ruleLst>
            <dgm:rule type="w" val="NaN" fact="1" max="NaN"/>
            <dgm:rule type="primFontSz" val="5" fact="NaN" max="NaN"/>
          </dgm:ruleLst>
        </dgm:layoutNode>
        <dgm:forEach name="Name7" axis="followSib" ptType="sibTrans" cnt="1">
          <dgm:layoutNode name="sibTrans">
            <dgm:alg type="sp"/>
            <dgm:shape xmlns:r="http://schemas.openxmlformats.org/officeDocument/2006/relationships" r:blip="">
              <dgm:adjLst/>
            </dgm:shape>
            <dgm:presOf/>
            <dgm:constrLst/>
            <dgm:ruleLst/>
          </dgm:layoutNode>
        </dgm:forEach>
      </dgm:forEach>
    </dgm:layoutNode>
  </dgm:layoutNode>
</dgm:layoutDef>
</file>

<file path=ppt/diagrams/quickStyle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rawings/_rels/vmlDrawing1.vml.rels><?xml version="1.0" encoding="UTF-8" standalone="yes"?>
<Relationships xmlns="http://schemas.openxmlformats.org/package/2006/relationships"><Relationship Id="rId1" Type="http://schemas.openxmlformats.org/officeDocument/2006/relationships/image" Target="../media/image6.emf"/></Relationships>
</file>

<file path=ppt/drawings/_rels/vmlDrawing10.vml.rels><?xml version="1.0" encoding="UTF-8" standalone="yes"?>
<Relationships xmlns="http://schemas.openxmlformats.org/package/2006/relationships"><Relationship Id="rId1" Type="http://schemas.openxmlformats.org/officeDocument/2006/relationships/image" Target="../media/image6.emf"/></Relationships>
</file>

<file path=ppt/drawings/_rels/vmlDrawing11.vml.rels><?xml version="1.0" encoding="UTF-8" standalone="yes"?>
<Relationships xmlns="http://schemas.openxmlformats.org/package/2006/relationships"><Relationship Id="rId1" Type="http://schemas.openxmlformats.org/officeDocument/2006/relationships/image" Target="../media/image6.emf"/></Relationships>
</file>

<file path=ppt/drawings/_rels/vmlDrawing12.vml.rels><?xml version="1.0" encoding="UTF-8" standalone="yes"?>
<Relationships xmlns="http://schemas.openxmlformats.org/package/2006/relationships"><Relationship Id="rId1" Type="http://schemas.openxmlformats.org/officeDocument/2006/relationships/image" Target="../media/image6.emf"/></Relationships>
</file>

<file path=ppt/drawings/_rels/vmlDrawing13.vml.rels><?xml version="1.0" encoding="UTF-8" standalone="yes"?>
<Relationships xmlns="http://schemas.openxmlformats.org/package/2006/relationships"><Relationship Id="rId1" Type="http://schemas.openxmlformats.org/officeDocument/2006/relationships/image" Target="../media/image6.emf"/></Relationships>
</file>

<file path=ppt/drawings/_rels/vmlDrawing14.vml.rels><?xml version="1.0" encoding="UTF-8" standalone="yes"?>
<Relationships xmlns="http://schemas.openxmlformats.org/package/2006/relationships"><Relationship Id="rId1" Type="http://schemas.openxmlformats.org/officeDocument/2006/relationships/image" Target="../media/image6.emf"/></Relationships>
</file>

<file path=ppt/drawings/_rels/vmlDrawing15.vml.rels><?xml version="1.0" encoding="UTF-8" standalone="yes"?>
<Relationships xmlns="http://schemas.openxmlformats.org/package/2006/relationships"><Relationship Id="rId1" Type="http://schemas.openxmlformats.org/officeDocument/2006/relationships/image" Target="../media/image6.emf"/></Relationships>
</file>

<file path=ppt/drawings/_rels/vmlDrawing16.vml.rels><?xml version="1.0" encoding="UTF-8" standalone="yes"?>
<Relationships xmlns="http://schemas.openxmlformats.org/package/2006/relationships"><Relationship Id="rId1" Type="http://schemas.openxmlformats.org/officeDocument/2006/relationships/image" Target="../media/image6.emf"/></Relationships>
</file>

<file path=ppt/drawings/_rels/vmlDrawing17.vml.rels><?xml version="1.0" encoding="UTF-8" standalone="yes"?>
<Relationships xmlns="http://schemas.openxmlformats.org/package/2006/relationships"><Relationship Id="rId1" Type="http://schemas.openxmlformats.org/officeDocument/2006/relationships/image" Target="../media/image6.emf"/></Relationships>
</file>

<file path=ppt/drawings/_rels/vmlDrawing18.vml.rels><?xml version="1.0" encoding="UTF-8" standalone="yes"?>
<Relationships xmlns="http://schemas.openxmlformats.org/package/2006/relationships"><Relationship Id="rId1" Type="http://schemas.openxmlformats.org/officeDocument/2006/relationships/image" Target="../media/image6.emf"/></Relationships>
</file>

<file path=ppt/drawings/_rels/vmlDrawing19.vml.rels><?xml version="1.0" encoding="UTF-8" standalone="yes"?>
<Relationships xmlns="http://schemas.openxmlformats.org/package/2006/relationships"><Relationship Id="rId1" Type="http://schemas.openxmlformats.org/officeDocument/2006/relationships/image" Target="../media/image6.emf"/></Relationships>
</file>

<file path=ppt/drawings/_rels/vmlDrawing2.vml.rels><?xml version="1.0" encoding="UTF-8" standalone="yes"?>
<Relationships xmlns="http://schemas.openxmlformats.org/package/2006/relationships"><Relationship Id="rId1" Type="http://schemas.openxmlformats.org/officeDocument/2006/relationships/image" Target="../media/image6.emf"/></Relationships>
</file>

<file path=ppt/drawings/_rels/vmlDrawing20.vml.rels><?xml version="1.0" encoding="UTF-8" standalone="yes"?>
<Relationships xmlns="http://schemas.openxmlformats.org/package/2006/relationships"><Relationship Id="rId1" Type="http://schemas.openxmlformats.org/officeDocument/2006/relationships/image" Target="../media/image6.emf"/></Relationships>
</file>

<file path=ppt/drawings/_rels/vmlDrawing21.vml.rels><?xml version="1.0" encoding="UTF-8" standalone="yes"?>
<Relationships xmlns="http://schemas.openxmlformats.org/package/2006/relationships"><Relationship Id="rId1" Type="http://schemas.openxmlformats.org/officeDocument/2006/relationships/image" Target="../media/image6.emf"/></Relationships>
</file>

<file path=ppt/drawings/_rels/vmlDrawing3.vml.rels><?xml version="1.0" encoding="UTF-8" standalone="yes"?>
<Relationships xmlns="http://schemas.openxmlformats.org/package/2006/relationships"><Relationship Id="rId1" Type="http://schemas.openxmlformats.org/officeDocument/2006/relationships/image" Target="../media/image6.emf"/></Relationships>
</file>

<file path=ppt/drawings/_rels/vmlDrawing4.vml.rels><?xml version="1.0" encoding="UTF-8" standalone="yes"?>
<Relationships xmlns="http://schemas.openxmlformats.org/package/2006/relationships"><Relationship Id="rId1" Type="http://schemas.openxmlformats.org/officeDocument/2006/relationships/image" Target="../media/image6.emf"/></Relationships>
</file>

<file path=ppt/drawings/_rels/vmlDrawing5.vml.rels><?xml version="1.0" encoding="UTF-8" standalone="yes"?>
<Relationships xmlns="http://schemas.openxmlformats.org/package/2006/relationships"><Relationship Id="rId1" Type="http://schemas.openxmlformats.org/officeDocument/2006/relationships/image" Target="../media/image6.emf"/></Relationships>
</file>

<file path=ppt/drawings/_rels/vmlDrawing6.vml.rels><?xml version="1.0" encoding="UTF-8" standalone="yes"?>
<Relationships xmlns="http://schemas.openxmlformats.org/package/2006/relationships"><Relationship Id="rId1" Type="http://schemas.openxmlformats.org/officeDocument/2006/relationships/image" Target="../media/image6.emf"/></Relationships>
</file>

<file path=ppt/drawings/_rels/vmlDrawing7.vml.rels><?xml version="1.0" encoding="UTF-8" standalone="yes"?>
<Relationships xmlns="http://schemas.openxmlformats.org/package/2006/relationships"><Relationship Id="rId1" Type="http://schemas.openxmlformats.org/officeDocument/2006/relationships/image" Target="../media/image6.emf"/></Relationships>
</file>

<file path=ppt/drawings/_rels/vmlDrawing8.vml.rels><?xml version="1.0" encoding="UTF-8" standalone="yes"?>
<Relationships xmlns="http://schemas.openxmlformats.org/package/2006/relationships"><Relationship Id="rId1" Type="http://schemas.openxmlformats.org/officeDocument/2006/relationships/image" Target="../media/image6.emf"/></Relationships>
</file>

<file path=ppt/drawings/_rels/vmlDrawing9.vml.rels><?xml version="1.0" encoding="UTF-8" standalone="yes"?>
<Relationships xmlns="http://schemas.openxmlformats.org/package/2006/relationships"><Relationship Id="rId1" Type="http://schemas.openxmlformats.org/officeDocument/2006/relationships/image" Target="../media/image6.emf"/></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4.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3038475" cy="466725"/>
          </a:xfrm>
          <a:prstGeom prst="rect">
            <a:avLst/>
          </a:prstGeom>
        </p:spPr>
        <p:txBody>
          <a:bodyPr vert="horz" lIns="91440" tIns="45720" rIns="91440" bIns="45720" rtlCol="0"/>
          <a:lstStyle>
            <a:lvl1pPr algn="l" defTabSz="932688" fontAlgn="auto">
              <a:spcBef>
                <a:spcPts val="0"/>
              </a:spcBef>
              <a:spcAft>
                <a:spcPts val="0"/>
              </a:spcAft>
              <a:defRPr sz="1200">
                <a:latin typeface="+mn-lt"/>
                <a:ea typeface="+mn-ea"/>
                <a:cs typeface="+mn-cs"/>
              </a:defRPr>
            </a:lvl1pPr>
          </a:lstStyle>
          <a:p>
            <a:pPr>
              <a:defRPr/>
            </a:pPr>
            <a:endParaRPr lang="en-US"/>
          </a:p>
        </p:txBody>
      </p:sp>
      <p:sp>
        <p:nvSpPr>
          <p:cNvPr id="3" name="Date Placeholder 2"/>
          <p:cNvSpPr>
            <a:spLocks noGrp="1"/>
          </p:cNvSpPr>
          <p:nvPr>
            <p:ph type="dt" sz="quarter" idx="1"/>
          </p:nvPr>
        </p:nvSpPr>
        <p:spPr>
          <a:xfrm>
            <a:off x="3970338" y="0"/>
            <a:ext cx="3038475" cy="466725"/>
          </a:xfrm>
          <a:prstGeom prst="rect">
            <a:avLst/>
          </a:prstGeom>
        </p:spPr>
        <p:txBody>
          <a:bodyPr vert="horz" wrap="square" lIns="91440" tIns="45720" rIns="91440" bIns="45720" numCol="1" anchor="t" anchorCtr="0" compatLnSpc="1">
            <a:prstTxWarp prst="textNoShape">
              <a:avLst/>
            </a:prstTxWarp>
          </a:bodyPr>
          <a:lstStyle>
            <a:lvl1pPr algn="r">
              <a:defRPr sz="1200">
                <a:latin typeface="Calibri" panose="020F0502020204030204" pitchFamily="34" charset="0"/>
                <a:ea typeface="MS PGothic" panose="020B0600070205080204" pitchFamily="34" charset="-128"/>
                <a:cs typeface="+mn-cs"/>
              </a:defRPr>
            </a:lvl1pPr>
          </a:lstStyle>
          <a:p>
            <a:pPr>
              <a:defRPr/>
            </a:pPr>
            <a:fld id="{656B97E7-3517-BA49-9C61-BB0AA69F1F05}" type="datetimeFigureOut">
              <a:rPr lang="en-US"/>
              <a:pPr>
                <a:defRPr/>
              </a:pPr>
              <a:t>5/24/2016</a:t>
            </a:fld>
            <a:endParaRPr lang="en-US"/>
          </a:p>
        </p:txBody>
      </p:sp>
      <p:sp>
        <p:nvSpPr>
          <p:cNvPr id="4" name="Footer Placeholder 3"/>
          <p:cNvSpPr>
            <a:spLocks noGrp="1"/>
          </p:cNvSpPr>
          <p:nvPr>
            <p:ph type="ftr" sz="quarter" idx="2"/>
          </p:nvPr>
        </p:nvSpPr>
        <p:spPr>
          <a:xfrm>
            <a:off x="0" y="8829675"/>
            <a:ext cx="3038475" cy="466725"/>
          </a:xfrm>
          <a:prstGeom prst="rect">
            <a:avLst/>
          </a:prstGeom>
        </p:spPr>
        <p:txBody>
          <a:bodyPr vert="horz" lIns="91440" tIns="45720" rIns="91440" bIns="45720" rtlCol="0" anchor="b"/>
          <a:lstStyle>
            <a:lvl1pPr algn="l" defTabSz="932688" fontAlgn="auto">
              <a:spcBef>
                <a:spcPts val="0"/>
              </a:spcBef>
              <a:spcAft>
                <a:spcPts val="0"/>
              </a:spcAft>
              <a:defRPr sz="1200">
                <a:latin typeface="+mn-lt"/>
                <a:ea typeface="+mn-ea"/>
                <a:cs typeface="+mn-cs"/>
              </a:defRPr>
            </a:lvl1pPr>
          </a:lstStyle>
          <a:p>
            <a:pPr>
              <a:defRPr/>
            </a:pPr>
            <a:endParaRPr lang="en-US"/>
          </a:p>
        </p:txBody>
      </p:sp>
      <p:sp>
        <p:nvSpPr>
          <p:cNvPr id="5" name="Slide Number Placeholder 4"/>
          <p:cNvSpPr>
            <a:spLocks noGrp="1"/>
          </p:cNvSpPr>
          <p:nvPr>
            <p:ph type="sldNum" sz="quarter" idx="3"/>
          </p:nvPr>
        </p:nvSpPr>
        <p:spPr>
          <a:xfrm>
            <a:off x="3970338" y="8829675"/>
            <a:ext cx="3038475" cy="466725"/>
          </a:xfrm>
          <a:prstGeom prst="rect">
            <a:avLst/>
          </a:prstGeom>
        </p:spPr>
        <p:txBody>
          <a:bodyPr vert="horz" wrap="square" lIns="91440" tIns="45720" rIns="91440" bIns="45720" numCol="1" anchor="b" anchorCtr="0" compatLnSpc="1">
            <a:prstTxWarp prst="textNoShape">
              <a:avLst/>
            </a:prstTxWarp>
          </a:bodyPr>
          <a:lstStyle>
            <a:lvl1pPr algn="r">
              <a:defRPr sz="1200">
                <a:latin typeface="Calibri" panose="020F0502020204030204" pitchFamily="34" charset="0"/>
                <a:ea typeface="MS PGothic" panose="020B0600070205080204" pitchFamily="34" charset="-128"/>
                <a:cs typeface="+mn-cs"/>
              </a:defRPr>
            </a:lvl1pPr>
          </a:lstStyle>
          <a:p>
            <a:pPr>
              <a:defRPr/>
            </a:pPr>
            <a:fld id="{959BDC71-D924-834D-B117-7FF15E680F4D}" type="slidenum">
              <a:rPr lang="en-US"/>
              <a:pPr>
                <a:defRPr/>
              </a:pPr>
              <a:t>‹#›</a:t>
            </a:fld>
            <a:endParaRPr lang="en-US"/>
          </a:p>
        </p:txBody>
      </p:sp>
    </p:spTree>
    <p:extLst>
      <p:ext uri="{BB962C8B-B14F-4D97-AF65-F5344CB8AC3E}">
        <p14:creationId xmlns:p14="http://schemas.microsoft.com/office/powerpoint/2010/main" val="1506711424"/>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3038475" cy="466725"/>
          </a:xfrm>
          <a:prstGeom prst="rect">
            <a:avLst/>
          </a:prstGeom>
        </p:spPr>
        <p:txBody>
          <a:bodyPr vert="horz" lIns="93177" tIns="46589" rIns="93177" bIns="46589" rtlCol="0"/>
          <a:lstStyle>
            <a:lvl1pPr algn="l" defTabSz="932688" fontAlgn="auto">
              <a:spcBef>
                <a:spcPts val="0"/>
              </a:spcBef>
              <a:spcAft>
                <a:spcPts val="0"/>
              </a:spcAft>
              <a:defRPr sz="1200">
                <a:latin typeface="+mn-lt"/>
                <a:ea typeface="+mn-ea"/>
                <a:cs typeface="+mn-cs"/>
              </a:defRPr>
            </a:lvl1pPr>
          </a:lstStyle>
          <a:p>
            <a:pPr>
              <a:defRPr/>
            </a:pPr>
            <a:endParaRPr lang="en-US"/>
          </a:p>
        </p:txBody>
      </p:sp>
      <p:sp>
        <p:nvSpPr>
          <p:cNvPr id="3" name="Date Placeholder 2"/>
          <p:cNvSpPr>
            <a:spLocks noGrp="1"/>
          </p:cNvSpPr>
          <p:nvPr>
            <p:ph type="dt" idx="1"/>
          </p:nvPr>
        </p:nvSpPr>
        <p:spPr>
          <a:xfrm>
            <a:off x="3970338" y="0"/>
            <a:ext cx="3038475" cy="466725"/>
          </a:xfrm>
          <a:prstGeom prst="rect">
            <a:avLst/>
          </a:prstGeom>
        </p:spPr>
        <p:txBody>
          <a:bodyPr vert="horz" wrap="square" lIns="93177" tIns="46589" rIns="93177" bIns="46589" numCol="1" anchor="t" anchorCtr="0" compatLnSpc="1">
            <a:prstTxWarp prst="textNoShape">
              <a:avLst/>
            </a:prstTxWarp>
          </a:bodyPr>
          <a:lstStyle>
            <a:lvl1pPr algn="r">
              <a:defRPr sz="1200">
                <a:latin typeface="Calibri" panose="020F0502020204030204" pitchFamily="34" charset="0"/>
                <a:ea typeface="MS PGothic" panose="020B0600070205080204" pitchFamily="34" charset="-128"/>
                <a:cs typeface="+mn-cs"/>
              </a:defRPr>
            </a:lvl1pPr>
          </a:lstStyle>
          <a:p>
            <a:pPr>
              <a:defRPr/>
            </a:pPr>
            <a:fld id="{144C36B2-748D-0D47-8AD2-1DD2B2E12A6E}" type="datetimeFigureOut">
              <a:rPr lang="en-US"/>
              <a:pPr>
                <a:defRPr/>
              </a:pPr>
              <a:t>5/24/2016</a:t>
            </a:fld>
            <a:endParaRPr lang="en-US"/>
          </a:p>
        </p:txBody>
      </p:sp>
      <p:sp>
        <p:nvSpPr>
          <p:cNvPr id="4" name="Slide Image Placeholder 3"/>
          <p:cNvSpPr>
            <a:spLocks noGrp="1" noRot="1" noChangeAspect="1"/>
          </p:cNvSpPr>
          <p:nvPr>
            <p:ph type="sldImg" idx="2"/>
          </p:nvPr>
        </p:nvSpPr>
        <p:spPr>
          <a:xfrm>
            <a:off x="715963" y="1162050"/>
            <a:ext cx="5578475" cy="3136900"/>
          </a:xfrm>
          <a:prstGeom prst="rect">
            <a:avLst/>
          </a:prstGeom>
          <a:noFill/>
          <a:ln w="12700">
            <a:solidFill>
              <a:prstClr val="black"/>
            </a:solidFill>
          </a:ln>
        </p:spPr>
        <p:txBody>
          <a:bodyPr vert="horz" lIns="93177" tIns="46589" rIns="93177" bIns="46589" rtlCol="0" anchor="ctr"/>
          <a:lstStyle/>
          <a:p>
            <a:pPr lvl="0"/>
            <a:endParaRPr lang="en-US" noProof="0"/>
          </a:p>
        </p:txBody>
      </p:sp>
      <p:sp>
        <p:nvSpPr>
          <p:cNvPr id="5" name="Notes Placeholder 4"/>
          <p:cNvSpPr>
            <a:spLocks noGrp="1"/>
          </p:cNvSpPr>
          <p:nvPr>
            <p:ph type="body" sz="quarter" idx="3"/>
          </p:nvPr>
        </p:nvSpPr>
        <p:spPr>
          <a:xfrm>
            <a:off x="701675" y="4473575"/>
            <a:ext cx="5607050" cy="3660775"/>
          </a:xfrm>
          <a:prstGeom prst="rect">
            <a:avLst/>
          </a:prstGeom>
        </p:spPr>
        <p:txBody>
          <a:bodyPr vert="horz" lIns="93177" tIns="46589" rIns="93177" bIns="46589" rtlCol="0"/>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6" name="Footer Placeholder 5"/>
          <p:cNvSpPr>
            <a:spLocks noGrp="1"/>
          </p:cNvSpPr>
          <p:nvPr>
            <p:ph type="ftr" sz="quarter" idx="4"/>
          </p:nvPr>
        </p:nvSpPr>
        <p:spPr>
          <a:xfrm>
            <a:off x="0" y="8829675"/>
            <a:ext cx="3038475" cy="466725"/>
          </a:xfrm>
          <a:prstGeom prst="rect">
            <a:avLst/>
          </a:prstGeom>
        </p:spPr>
        <p:txBody>
          <a:bodyPr vert="horz" lIns="93177" tIns="46589" rIns="93177" bIns="46589" rtlCol="0" anchor="b"/>
          <a:lstStyle>
            <a:lvl1pPr algn="l" defTabSz="932688" fontAlgn="auto">
              <a:spcBef>
                <a:spcPts val="0"/>
              </a:spcBef>
              <a:spcAft>
                <a:spcPts val="0"/>
              </a:spcAft>
              <a:defRPr sz="1200">
                <a:latin typeface="+mn-lt"/>
                <a:ea typeface="+mn-ea"/>
                <a:cs typeface="+mn-cs"/>
              </a:defRPr>
            </a:lvl1pPr>
          </a:lstStyle>
          <a:p>
            <a:pPr>
              <a:defRPr/>
            </a:pPr>
            <a:endParaRPr lang="en-US"/>
          </a:p>
        </p:txBody>
      </p:sp>
      <p:sp>
        <p:nvSpPr>
          <p:cNvPr id="7" name="Slide Number Placeholder 6"/>
          <p:cNvSpPr>
            <a:spLocks noGrp="1"/>
          </p:cNvSpPr>
          <p:nvPr>
            <p:ph type="sldNum" sz="quarter" idx="5"/>
          </p:nvPr>
        </p:nvSpPr>
        <p:spPr>
          <a:xfrm>
            <a:off x="3970338" y="8829675"/>
            <a:ext cx="3038475" cy="466725"/>
          </a:xfrm>
          <a:prstGeom prst="rect">
            <a:avLst/>
          </a:prstGeom>
        </p:spPr>
        <p:txBody>
          <a:bodyPr vert="horz" wrap="square" lIns="93177" tIns="46589" rIns="93177" bIns="46589" numCol="1" anchor="b" anchorCtr="0" compatLnSpc="1">
            <a:prstTxWarp prst="textNoShape">
              <a:avLst/>
            </a:prstTxWarp>
          </a:bodyPr>
          <a:lstStyle>
            <a:lvl1pPr algn="r">
              <a:defRPr sz="1200">
                <a:latin typeface="Calibri" panose="020F0502020204030204" pitchFamily="34" charset="0"/>
                <a:ea typeface="MS PGothic" panose="020B0600070205080204" pitchFamily="34" charset="-128"/>
                <a:cs typeface="+mn-cs"/>
              </a:defRPr>
            </a:lvl1pPr>
          </a:lstStyle>
          <a:p>
            <a:pPr>
              <a:defRPr/>
            </a:pPr>
            <a:fld id="{7088D5E3-B0C4-244E-905F-C9848084E0A1}" type="slidenum">
              <a:rPr lang="en-US"/>
              <a:pPr>
                <a:defRPr/>
              </a:pPr>
              <a:t>‹#›</a:t>
            </a:fld>
            <a:endParaRPr lang="en-US"/>
          </a:p>
        </p:txBody>
      </p:sp>
    </p:spTree>
    <p:extLst>
      <p:ext uri="{BB962C8B-B14F-4D97-AF65-F5344CB8AC3E}">
        <p14:creationId xmlns:p14="http://schemas.microsoft.com/office/powerpoint/2010/main" val="1657721836"/>
      </p:ext>
    </p:extLst>
  </p:cSld>
  <p:clrMap bg1="lt1" tx1="dk1" bg2="lt2" tx2="dk2" accent1="accent1" accent2="accent2" accent3="accent3" accent4="accent4" accent5="accent5" accent6="accent6" hlink="hlink" folHlink="folHlink"/>
  <p:notesStyle>
    <a:lvl1pPr algn="l" defTabSz="931863" rtl="0" eaLnBrk="0" fontAlgn="base" hangingPunct="0">
      <a:spcBef>
        <a:spcPct val="30000"/>
      </a:spcBef>
      <a:spcAft>
        <a:spcPct val="0"/>
      </a:spcAft>
      <a:defRPr sz="1200" kern="1200">
        <a:solidFill>
          <a:schemeClr val="tx1"/>
        </a:solidFill>
        <a:latin typeface="+mn-lt"/>
        <a:ea typeface="MS PGothic" panose="020B0600070205080204" pitchFamily="34" charset="-128"/>
        <a:cs typeface="ＭＳ Ｐゴシック" charset="0"/>
      </a:defRPr>
    </a:lvl1pPr>
    <a:lvl2pPr marL="465138" algn="l" defTabSz="931863" rtl="0" eaLnBrk="0" fontAlgn="base" hangingPunct="0">
      <a:spcBef>
        <a:spcPct val="30000"/>
      </a:spcBef>
      <a:spcAft>
        <a:spcPct val="0"/>
      </a:spcAft>
      <a:defRPr sz="1200" kern="1200">
        <a:solidFill>
          <a:schemeClr val="tx1"/>
        </a:solidFill>
        <a:latin typeface="+mn-lt"/>
        <a:ea typeface="MS PGothic" panose="020B0600070205080204" pitchFamily="34" charset="-128"/>
        <a:cs typeface="+mn-cs"/>
      </a:defRPr>
    </a:lvl2pPr>
    <a:lvl3pPr marL="931863" algn="l" defTabSz="931863" rtl="0" eaLnBrk="0" fontAlgn="base" hangingPunct="0">
      <a:spcBef>
        <a:spcPct val="30000"/>
      </a:spcBef>
      <a:spcAft>
        <a:spcPct val="0"/>
      </a:spcAft>
      <a:defRPr sz="1200" kern="1200">
        <a:solidFill>
          <a:schemeClr val="tx1"/>
        </a:solidFill>
        <a:latin typeface="+mn-lt"/>
        <a:ea typeface="MS PGothic" panose="020B0600070205080204" pitchFamily="34" charset="-128"/>
        <a:cs typeface="+mn-cs"/>
      </a:defRPr>
    </a:lvl3pPr>
    <a:lvl4pPr marL="1398588" algn="l" defTabSz="931863" rtl="0" eaLnBrk="0" fontAlgn="base" hangingPunct="0">
      <a:spcBef>
        <a:spcPct val="30000"/>
      </a:spcBef>
      <a:spcAft>
        <a:spcPct val="0"/>
      </a:spcAft>
      <a:defRPr sz="1200" kern="1200">
        <a:solidFill>
          <a:schemeClr val="tx1"/>
        </a:solidFill>
        <a:latin typeface="+mn-lt"/>
        <a:ea typeface="MS PGothic" panose="020B0600070205080204" pitchFamily="34" charset="-128"/>
        <a:cs typeface="+mn-cs"/>
      </a:defRPr>
    </a:lvl4pPr>
    <a:lvl5pPr marL="1865313" algn="l" defTabSz="931863" rtl="0" eaLnBrk="0" fontAlgn="base" hangingPunct="0">
      <a:spcBef>
        <a:spcPct val="30000"/>
      </a:spcBef>
      <a:spcAft>
        <a:spcPct val="0"/>
      </a:spcAft>
      <a:defRPr sz="1200" kern="1200">
        <a:solidFill>
          <a:schemeClr val="tx1"/>
        </a:solidFill>
        <a:latin typeface="+mn-lt"/>
        <a:ea typeface="MS PGothic" panose="020B0600070205080204" pitchFamily="34" charset="-128"/>
        <a:cs typeface="+mn-cs"/>
      </a:defRPr>
    </a:lvl5pPr>
    <a:lvl6pPr marL="2331720" algn="l" defTabSz="932688" rtl="0" eaLnBrk="1" latinLnBrk="0" hangingPunct="1">
      <a:defRPr sz="1224" kern="1200">
        <a:solidFill>
          <a:schemeClr val="tx1"/>
        </a:solidFill>
        <a:latin typeface="+mn-lt"/>
        <a:ea typeface="+mn-ea"/>
        <a:cs typeface="+mn-cs"/>
      </a:defRPr>
    </a:lvl6pPr>
    <a:lvl7pPr marL="2798064" algn="l" defTabSz="932688" rtl="0" eaLnBrk="1" latinLnBrk="0" hangingPunct="1">
      <a:defRPr sz="1224" kern="1200">
        <a:solidFill>
          <a:schemeClr val="tx1"/>
        </a:solidFill>
        <a:latin typeface="+mn-lt"/>
        <a:ea typeface="+mn-ea"/>
        <a:cs typeface="+mn-cs"/>
      </a:defRPr>
    </a:lvl7pPr>
    <a:lvl8pPr marL="3264408" algn="l" defTabSz="932688" rtl="0" eaLnBrk="1" latinLnBrk="0" hangingPunct="1">
      <a:defRPr sz="1224" kern="1200">
        <a:solidFill>
          <a:schemeClr val="tx1"/>
        </a:solidFill>
        <a:latin typeface="+mn-lt"/>
        <a:ea typeface="+mn-ea"/>
        <a:cs typeface="+mn-cs"/>
      </a:defRPr>
    </a:lvl8pPr>
    <a:lvl9pPr marL="3730752" algn="l" defTabSz="932688" rtl="0" eaLnBrk="1" latinLnBrk="0" hangingPunct="1">
      <a:defRPr sz="1224"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00.xml.rels><?xml version="1.0" encoding="UTF-8" standalone="yes"?>
<Relationships xmlns="http://schemas.openxmlformats.org/package/2006/relationships"><Relationship Id="rId2" Type="http://schemas.openxmlformats.org/officeDocument/2006/relationships/slide" Target="../slides/slide127.xml"/><Relationship Id="rId1" Type="http://schemas.openxmlformats.org/officeDocument/2006/relationships/notesMaster" Target="../notesMasters/notesMaster1.xml"/></Relationships>
</file>

<file path=ppt/notesSlides/_rels/notesSlide101.xml.rels><?xml version="1.0" encoding="UTF-8" standalone="yes"?>
<Relationships xmlns="http://schemas.openxmlformats.org/package/2006/relationships"><Relationship Id="rId2" Type="http://schemas.openxmlformats.org/officeDocument/2006/relationships/slide" Target="../slides/slide128.xml"/><Relationship Id="rId1" Type="http://schemas.openxmlformats.org/officeDocument/2006/relationships/notesMaster" Target="../notesMasters/notesMaster1.xml"/></Relationships>
</file>

<file path=ppt/notesSlides/_rels/notesSlide102.xml.rels><?xml version="1.0" encoding="UTF-8" standalone="yes"?>
<Relationships xmlns="http://schemas.openxmlformats.org/package/2006/relationships"><Relationship Id="rId2" Type="http://schemas.openxmlformats.org/officeDocument/2006/relationships/slide" Target="../slides/slide129.xml"/><Relationship Id="rId1" Type="http://schemas.openxmlformats.org/officeDocument/2006/relationships/notesMaster" Target="../notesMasters/notesMaster1.xml"/></Relationships>
</file>

<file path=ppt/notesSlides/_rels/notesSlide103.xml.rels><?xml version="1.0" encoding="UTF-8" standalone="yes"?>
<Relationships xmlns="http://schemas.openxmlformats.org/package/2006/relationships"><Relationship Id="rId2" Type="http://schemas.openxmlformats.org/officeDocument/2006/relationships/slide" Target="../slides/slide136.xml"/><Relationship Id="rId1" Type="http://schemas.openxmlformats.org/officeDocument/2006/relationships/notesMaster" Target="../notesMasters/notesMaster1.xml"/></Relationships>
</file>

<file path=ppt/notesSlides/_rels/notesSlide104.xml.rels><?xml version="1.0" encoding="UTF-8" standalone="yes"?>
<Relationships xmlns="http://schemas.openxmlformats.org/package/2006/relationships"><Relationship Id="rId2" Type="http://schemas.openxmlformats.org/officeDocument/2006/relationships/slide" Target="../slides/slide137.xml"/><Relationship Id="rId1" Type="http://schemas.openxmlformats.org/officeDocument/2006/relationships/notesMaster" Target="../notesMasters/notesMaster1.xml"/></Relationships>
</file>

<file path=ppt/notesSlides/_rels/notesSlide105.xml.rels><?xml version="1.0" encoding="UTF-8" standalone="yes"?>
<Relationships xmlns="http://schemas.openxmlformats.org/package/2006/relationships"><Relationship Id="rId2" Type="http://schemas.openxmlformats.org/officeDocument/2006/relationships/slide" Target="../slides/slide139.xml"/><Relationship Id="rId1" Type="http://schemas.openxmlformats.org/officeDocument/2006/relationships/notesMaster" Target="../notesMasters/notesMaster1.xml"/></Relationships>
</file>

<file path=ppt/notesSlides/_rels/notesSlide106.xml.rels><?xml version="1.0" encoding="UTF-8" standalone="yes"?>
<Relationships xmlns="http://schemas.openxmlformats.org/package/2006/relationships"><Relationship Id="rId2" Type="http://schemas.openxmlformats.org/officeDocument/2006/relationships/slide" Target="../slides/slide140.xml"/><Relationship Id="rId1" Type="http://schemas.openxmlformats.org/officeDocument/2006/relationships/notesMaster" Target="../notesMasters/notesMaster1.xml"/></Relationships>
</file>

<file path=ppt/notesSlides/_rels/notesSlide107.xml.rels><?xml version="1.0" encoding="UTF-8" standalone="yes"?>
<Relationships xmlns="http://schemas.openxmlformats.org/package/2006/relationships"><Relationship Id="rId2" Type="http://schemas.openxmlformats.org/officeDocument/2006/relationships/slide" Target="../slides/slide141.xml"/><Relationship Id="rId1" Type="http://schemas.openxmlformats.org/officeDocument/2006/relationships/notesMaster" Target="../notesMasters/notesMaster1.xml"/></Relationships>
</file>

<file path=ppt/notesSlides/_rels/notesSlide108.xml.rels><?xml version="1.0" encoding="UTF-8" standalone="yes"?>
<Relationships xmlns="http://schemas.openxmlformats.org/package/2006/relationships"><Relationship Id="rId2" Type="http://schemas.openxmlformats.org/officeDocument/2006/relationships/slide" Target="../slides/slide142.xml"/><Relationship Id="rId1" Type="http://schemas.openxmlformats.org/officeDocument/2006/relationships/notesMaster" Target="../notesMasters/notesMaster1.xml"/></Relationships>
</file>

<file path=ppt/notesSlides/_rels/notesSlide109.xml.rels><?xml version="1.0" encoding="UTF-8" standalone="yes"?>
<Relationships xmlns="http://schemas.openxmlformats.org/package/2006/relationships"><Relationship Id="rId2" Type="http://schemas.openxmlformats.org/officeDocument/2006/relationships/slide" Target="../slides/slide143.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10.xml.rels><?xml version="1.0" encoding="UTF-8" standalone="yes"?>
<Relationships xmlns="http://schemas.openxmlformats.org/package/2006/relationships"><Relationship Id="rId2" Type="http://schemas.openxmlformats.org/officeDocument/2006/relationships/slide" Target="../slides/slide147.xml"/><Relationship Id="rId1" Type="http://schemas.openxmlformats.org/officeDocument/2006/relationships/notesMaster" Target="../notesMasters/notesMaster1.xml"/></Relationships>
</file>

<file path=ppt/notesSlides/_rels/notesSlide111.xml.rels><?xml version="1.0" encoding="UTF-8" standalone="yes"?>
<Relationships xmlns="http://schemas.openxmlformats.org/package/2006/relationships"><Relationship Id="rId3" Type="http://schemas.openxmlformats.org/officeDocument/2006/relationships/hyperlink" Target="http://blogs.msdn.com/b/mattm/archive/2012/09/19/ssis-with-alwayson.aspx" TargetMode="External"/><Relationship Id="rId2" Type="http://schemas.openxmlformats.org/officeDocument/2006/relationships/slide" Target="../slides/slide149.xml"/><Relationship Id="rId1" Type="http://schemas.openxmlformats.org/officeDocument/2006/relationships/notesMaster" Target="../notesMasters/notesMaster1.xml"/></Relationships>
</file>

<file path=ppt/notesSlides/_rels/notesSlide112.xml.rels><?xml version="1.0" encoding="UTF-8" standalone="yes"?>
<Relationships xmlns="http://schemas.openxmlformats.org/package/2006/relationships"><Relationship Id="rId2" Type="http://schemas.openxmlformats.org/officeDocument/2006/relationships/slide" Target="../slides/slide150.xml"/><Relationship Id="rId1" Type="http://schemas.openxmlformats.org/officeDocument/2006/relationships/notesMaster" Target="../notesMasters/notesMaster1.xml"/></Relationships>
</file>

<file path=ppt/notesSlides/_rels/notesSlide113.xml.rels><?xml version="1.0" encoding="UTF-8" standalone="yes"?>
<Relationships xmlns="http://schemas.openxmlformats.org/package/2006/relationships"><Relationship Id="rId2" Type="http://schemas.openxmlformats.org/officeDocument/2006/relationships/slide" Target="../slides/slide151.xml"/><Relationship Id="rId1" Type="http://schemas.openxmlformats.org/officeDocument/2006/relationships/notesMaster" Target="../notesMasters/notesMaster1.xml"/></Relationships>
</file>

<file path=ppt/notesSlides/_rels/notesSlide114.xml.rels><?xml version="1.0" encoding="UTF-8" standalone="yes"?>
<Relationships xmlns="http://schemas.openxmlformats.org/package/2006/relationships"><Relationship Id="rId2" Type="http://schemas.openxmlformats.org/officeDocument/2006/relationships/slide" Target="../slides/slide152.xml"/><Relationship Id="rId1" Type="http://schemas.openxmlformats.org/officeDocument/2006/relationships/notesMaster" Target="../notesMasters/notesMaster1.xml"/></Relationships>
</file>

<file path=ppt/notesSlides/_rels/notesSlide115.xml.rels><?xml version="1.0" encoding="UTF-8" standalone="yes"?>
<Relationships xmlns="http://schemas.openxmlformats.org/package/2006/relationships"><Relationship Id="rId2" Type="http://schemas.openxmlformats.org/officeDocument/2006/relationships/slide" Target="../slides/slide153.xml"/><Relationship Id="rId1" Type="http://schemas.openxmlformats.org/officeDocument/2006/relationships/notesMaster" Target="../notesMasters/notesMaster1.xml"/></Relationships>
</file>

<file path=ppt/notesSlides/_rels/notesSlide116.xml.rels><?xml version="1.0" encoding="UTF-8" standalone="yes"?>
<Relationships xmlns="http://schemas.openxmlformats.org/package/2006/relationships"><Relationship Id="rId2" Type="http://schemas.openxmlformats.org/officeDocument/2006/relationships/slide" Target="../slides/slide154.xml"/><Relationship Id="rId1" Type="http://schemas.openxmlformats.org/officeDocument/2006/relationships/notesMaster" Target="../notesMasters/notesMaster1.xml"/></Relationships>
</file>

<file path=ppt/notesSlides/_rels/notesSlide117.xml.rels><?xml version="1.0" encoding="UTF-8" standalone="yes"?>
<Relationships xmlns="http://schemas.openxmlformats.org/package/2006/relationships"><Relationship Id="rId2" Type="http://schemas.openxmlformats.org/officeDocument/2006/relationships/slide" Target="../slides/slide155.xml"/><Relationship Id="rId1" Type="http://schemas.openxmlformats.org/officeDocument/2006/relationships/notesMaster" Target="../notesMasters/notesMaster1.xml"/></Relationships>
</file>

<file path=ppt/notesSlides/_rels/notesSlide118.xml.rels><?xml version="1.0" encoding="UTF-8" standalone="yes"?>
<Relationships xmlns="http://schemas.openxmlformats.org/package/2006/relationships"><Relationship Id="rId2" Type="http://schemas.openxmlformats.org/officeDocument/2006/relationships/slide" Target="../slides/slide157.xml"/><Relationship Id="rId1" Type="http://schemas.openxmlformats.org/officeDocument/2006/relationships/notesMaster" Target="../notesMasters/notesMaster1.xml"/></Relationships>
</file>

<file path=ppt/notesSlides/_rels/notesSlide119.xml.rels><?xml version="1.0" encoding="UTF-8" standalone="yes"?>
<Relationships xmlns="http://schemas.openxmlformats.org/package/2006/relationships"><Relationship Id="rId2" Type="http://schemas.openxmlformats.org/officeDocument/2006/relationships/slide" Target="../slides/slide158.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20.xml.rels><?xml version="1.0" encoding="UTF-8" standalone="yes"?>
<Relationships xmlns="http://schemas.openxmlformats.org/package/2006/relationships"><Relationship Id="rId2" Type="http://schemas.openxmlformats.org/officeDocument/2006/relationships/slide" Target="../slides/slide160.xml"/><Relationship Id="rId1" Type="http://schemas.openxmlformats.org/officeDocument/2006/relationships/notesMaster" Target="../notesMasters/notesMaster1.xml"/></Relationships>
</file>

<file path=ppt/notesSlides/_rels/notesSlide121.xml.rels><?xml version="1.0" encoding="UTF-8" standalone="yes"?>
<Relationships xmlns="http://schemas.openxmlformats.org/package/2006/relationships"><Relationship Id="rId2" Type="http://schemas.openxmlformats.org/officeDocument/2006/relationships/slide" Target="../slides/slide161.xml"/><Relationship Id="rId1" Type="http://schemas.openxmlformats.org/officeDocument/2006/relationships/notesMaster" Target="../notesMasters/notesMaster1.xml"/></Relationships>
</file>

<file path=ppt/notesSlides/_rels/notesSlide122.xml.rels><?xml version="1.0" encoding="UTF-8" standalone="yes"?>
<Relationships xmlns="http://schemas.openxmlformats.org/package/2006/relationships"><Relationship Id="rId2" Type="http://schemas.openxmlformats.org/officeDocument/2006/relationships/slide" Target="../slides/slide162.xml"/><Relationship Id="rId1" Type="http://schemas.openxmlformats.org/officeDocument/2006/relationships/notesMaster" Target="../notesMasters/notesMaster1.xml"/></Relationships>
</file>

<file path=ppt/notesSlides/_rels/notesSlide123.xml.rels><?xml version="1.0" encoding="UTF-8" standalone="yes"?>
<Relationships xmlns="http://schemas.openxmlformats.org/package/2006/relationships"><Relationship Id="rId2" Type="http://schemas.openxmlformats.org/officeDocument/2006/relationships/slide" Target="../slides/slide163.xml"/><Relationship Id="rId1" Type="http://schemas.openxmlformats.org/officeDocument/2006/relationships/notesMaster" Target="../notesMasters/notesMaster1.xml"/></Relationships>
</file>

<file path=ppt/notesSlides/_rels/notesSlide124.xml.rels><?xml version="1.0" encoding="UTF-8" standalone="yes"?>
<Relationships xmlns="http://schemas.openxmlformats.org/package/2006/relationships"><Relationship Id="rId2" Type="http://schemas.openxmlformats.org/officeDocument/2006/relationships/slide" Target="../slides/slide166.xml"/><Relationship Id="rId1" Type="http://schemas.openxmlformats.org/officeDocument/2006/relationships/notesMaster" Target="../notesMasters/notesMaster1.xml"/></Relationships>
</file>

<file path=ppt/notesSlides/_rels/notesSlide125.xml.rels><?xml version="1.0" encoding="UTF-8" standalone="yes"?>
<Relationships xmlns="http://schemas.openxmlformats.org/package/2006/relationships"><Relationship Id="rId2" Type="http://schemas.openxmlformats.org/officeDocument/2006/relationships/slide" Target="../slides/slide167.xml"/><Relationship Id="rId1" Type="http://schemas.openxmlformats.org/officeDocument/2006/relationships/notesMaster" Target="../notesMasters/notesMaster1.xml"/></Relationships>
</file>

<file path=ppt/notesSlides/_rels/notesSlide126.xml.rels><?xml version="1.0" encoding="UTF-8" standalone="yes"?>
<Relationships xmlns="http://schemas.openxmlformats.org/package/2006/relationships"><Relationship Id="rId2" Type="http://schemas.openxmlformats.org/officeDocument/2006/relationships/slide" Target="../slides/slide168.xml"/><Relationship Id="rId1" Type="http://schemas.openxmlformats.org/officeDocument/2006/relationships/notesMaster" Target="../notesMasters/notesMaster1.xml"/></Relationships>
</file>

<file path=ppt/notesSlides/_rels/notesSlide127.xml.rels><?xml version="1.0" encoding="UTF-8" standalone="yes"?>
<Relationships xmlns="http://schemas.openxmlformats.org/package/2006/relationships"><Relationship Id="rId2" Type="http://schemas.openxmlformats.org/officeDocument/2006/relationships/slide" Target="../slides/slide169.xml"/><Relationship Id="rId1" Type="http://schemas.openxmlformats.org/officeDocument/2006/relationships/notesMaster" Target="../notesMasters/notesMaster1.xml"/></Relationships>
</file>

<file path=ppt/notesSlides/_rels/notesSlide128.xml.rels><?xml version="1.0" encoding="UTF-8" standalone="yes"?>
<Relationships xmlns="http://schemas.openxmlformats.org/package/2006/relationships"><Relationship Id="rId2" Type="http://schemas.openxmlformats.org/officeDocument/2006/relationships/slide" Target="../slides/slide170.xml"/><Relationship Id="rId1" Type="http://schemas.openxmlformats.org/officeDocument/2006/relationships/notesMaster" Target="../notesMasters/notesMaster1.xml"/></Relationships>
</file>

<file path=ppt/notesSlides/_rels/notesSlide129.xml.rels><?xml version="1.0" encoding="UTF-8" standalone="yes"?>
<Relationships xmlns="http://schemas.openxmlformats.org/package/2006/relationships"><Relationship Id="rId2" Type="http://schemas.openxmlformats.org/officeDocument/2006/relationships/slide" Target="../slides/slide173.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30.xml.rels><?xml version="1.0" encoding="UTF-8" standalone="yes"?>
<Relationships xmlns="http://schemas.openxmlformats.org/package/2006/relationships"><Relationship Id="rId2" Type="http://schemas.openxmlformats.org/officeDocument/2006/relationships/slide" Target="../slides/slide174.xml"/><Relationship Id="rId1" Type="http://schemas.openxmlformats.org/officeDocument/2006/relationships/notesMaster" Target="../notesMasters/notesMaster1.xml"/></Relationships>
</file>

<file path=ppt/notesSlides/_rels/notesSlide131.xml.rels><?xml version="1.0" encoding="UTF-8" standalone="yes"?>
<Relationships xmlns="http://schemas.openxmlformats.org/package/2006/relationships"><Relationship Id="rId2" Type="http://schemas.openxmlformats.org/officeDocument/2006/relationships/slide" Target="../slides/slide175.xml"/><Relationship Id="rId1" Type="http://schemas.openxmlformats.org/officeDocument/2006/relationships/notesMaster" Target="../notesMasters/notesMaster1.xml"/></Relationships>
</file>

<file path=ppt/notesSlides/_rels/notesSlide132.xml.rels><?xml version="1.0" encoding="UTF-8" standalone="yes"?>
<Relationships xmlns="http://schemas.openxmlformats.org/package/2006/relationships"><Relationship Id="rId2" Type="http://schemas.openxmlformats.org/officeDocument/2006/relationships/slide" Target="../slides/slide176.xml"/><Relationship Id="rId1" Type="http://schemas.openxmlformats.org/officeDocument/2006/relationships/notesMaster" Target="../notesMasters/notesMaster1.xml"/></Relationships>
</file>

<file path=ppt/notesSlides/_rels/notesSlide133.xml.rels><?xml version="1.0" encoding="UTF-8" standalone="yes"?>
<Relationships xmlns="http://schemas.openxmlformats.org/package/2006/relationships"><Relationship Id="rId2" Type="http://schemas.openxmlformats.org/officeDocument/2006/relationships/slide" Target="../slides/slide177.xml"/><Relationship Id="rId1" Type="http://schemas.openxmlformats.org/officeDocument/2006/relationships/notesMaster" Target="../notesMasters/notesMaster1.xml"/></Relationships>
</file>

<file path=ppt/notesSlides/_rels/notesSlide134.xml.rels><?xml version="1.0" encoding="UTF-8" standalone="yes"?>
<Relationships xmlns="http://schemas.openxmlformats.org/package/2006/relationships"><Relationship Id="rId2" Type="http://schemas.openxmlformats.org/officeDocument/2006/relationships/slide" Target="../slides/slide179.xml"/><Relationship Id="rId1" Type="http://schemas.openxmlformats.org/officeDocument/2006/relationships/notesMaster" Target="../notesMasters/notesMaster1.xml"/></Relationships>
</file>

<file path=ppt/notesSlides/_rels/notesSlide135.xml.rels><?xml version="1.0" encoding="UTF-8" standalone="yes"?>
<Relationships xmlns="http://schemas.openxmlformats.org/package/2006/relationships"><Relationship Id="rId2" Type="http://schemas.openxmlformats.org/officeDocument/2006/relationships/slide" Target="../slides/slide180.xml"/><Relationship Id="rId1" Type="http://schemas.openxmlformats.org/officeDocument/2006/relationships/notesMaster" Target="../notesMasters/notesMaster1.xml"/></Relationships>
</file>

<file path=ppt/notesSlides/_rels/notesSlide136.xml.rels><?xml version="1.0" encoding="UTF-8" standalone="yes"?>
<Relationships xmlns="http://schemas.openxmlformats.org/package/2006/relationships"><Relationship Id="rId3" Type="http://schemas.openxmlformats.org/officeDocument/2006/relationships/hyperlink" Target="http://sqlblog.com/blogs/mosha/archive/2006/11/09/what-are-the-natural-hierarchies-and-why-they-are-a-good-thing.aspx" TargetMode="External"/><Relationship Id="rId2" Type="http://schemas.openxmlformats.org/officeDocument/2006/relationships/slide" Target="../slides/slide181.xml"/><Relationship Id="rId1" Type="http://schemas.openxmlformats.org/officeDocument/2006/relationships/notesMaster" Target="../notesMasters/notesMaster1.xml"/></Relationships>
</file>

<file path=ppt/notesSlides/_rels/notesSlide137.xml.rels><?xml version="1.0" encoding="UTF-8" standalone="yes"?>
<Relationships xmlns="http://schemas.openxmlformats.org/package/2006/relationships"><Relationship Id="rId2" Type="http://schemas.openxmlformats.org/officeDocument/2006/relationships/slide" Target="../slides/slide183.xml"/><Relationship Id="rId1" Type="http://schemas.openxmlformats.org/officeDocument/2006/relationships/notesMaster" Target="../notesMasters/notesMaster1.xml"/></Relationships>
</file>

<file path=ppt/notesSlides/_rels/notesSlide138.xml.rels><?xml version="1.0" encoding="UTF-8" standalone="yes"?>
<Relationships xmlns="http://schemas.openxmlformats.org/package/2006/relationships"><Relationship Id="rId2" Type="http://schemas.openxmlformats.org/officeDocument/2006/relationships/slide" Target="../slides/slide184.xml"/><Relationship Id="rId1" Type="http://schemas.openxmlformats.org/officeDocument/2006/relationships/notesMaster" Target="../notesMasters/notesMaster1.xml"/></Relationships>
</file>

<file path=ppt/notesSlides/_rels/notesSlide139.xml.rels><?xml version="1.0" encoding="UTF-8" standalone="yes"?>
<Relationships xmlns="http://schemas.openxmlformats.org/package/2006/relationships"><Relationship Id="rId2" Type="http://schemas.openxmlformats.org/officeDocument/2006/relationships/slide" Target="../slides/slide185.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40.xml.rels><?xml version="1.0" encoding="UTF-8" standalone="yes"?>
<Relationships xmlns="http://schemas.openxmlformats.org/package/2006/relationships"><Relationship Id="rId2" Type="http://schemas.openxmlformats.org/officeDocument/2006/relationships/slide" Target="../slides/slide186.xml"/><Relationship Id="rId1" Type="http://schemas.openxmlformats.org/officeDocument/2006/relationships/notesMaster" Target="../notesMasters/notesMaster1.xml"/></Relationships>
</file>

<file path=ppt/notesSlides/_rels/notesSlide141.xml.rels><?xml version="1.0" encoding="UTF-8" standalone="yes"?>
<Relationships xmlns="http://schemas.openxmlformats.org/package/2006/relationships"><Relationship Id="rId2" Type="http://schemas.openxmlformats.org/officeDocument/2006/relationships/slide" Target="../slides/slide187.xml"/><Relationship Id="rId1" Type="http://schemas.openxmlformats.org/officeDocument/2006/relationships/notesMaster" Target="../notesMasters/notesMaster1.xml"/></Relationships>
</file>

<file path=ppt/notesSlides/_rels/notesSlide142.xml.rels><?xml version="1.0" encoding="UTF-8" standalone="yes"?>
<Relationships xmlns="http://schemas.openxmlformats.org/package/2006/relationships"><Relationship Id="rId2" Type="http://schemas.openxmlformats.org/officeDocument/2006/relationships/slide" Target="../slides/slide188.xml"/><Relationship Id="rId1" Type="http://schemas.openxmlformats.org/officeDocument/2006/relationships/notesMaster" Target="../notesMasters/notesMaster1.xml"/></Relationships>
</file>

<file path=ppt/notesSlides/_rels/notesSlide143.xml.rels><?xml version="1.0" encoding="UTF-8" standalone="yes"?>
<Relationships xmlns="http://schemas.openxmlformats.org/package/2006/relationships"><Relationship Id="rId2" Type="http://schemas.openxmlformats.org/officeDocument/2006/relationships/slide" Target="../slides/slide190.xml"/><Relationship Id="rId1" Type="http://schemas.openxmlformats.org/officeDocument/2006/relationships/notesMaster" Target="../notesMasters/notesMaster1.xml"/></Relationships>
</file>

<file path=ppt/notesSlides/_rels/notesSlide144.xml.rels><?xml version="1.0" encoding="UTF-8" standalone="yes"?>
<Relationships xmlns="http://schemas.openxmlformats.org/package/2006/relationships"><Relationship Id="rId2" Type="http://schemas.openxmlformats.org/officeDocument/2006/relationships/slide" Target="../slides/slide192.xml"/><Relationship Id="rId1" Type="http://schemas.openxmlformats.org/officeDocument/2006/relationships/notesMaster" Target="../notesMasters/notesMaster1.xml"/></Relationships>
</file>

<file path=ppt/notesSlides/_rels/notesSlide145.xml.rels><?xml version="1.0" encoding="UTF-8" standalone="yes"?>
<Relationships xmlns="http://schemas.openxmlformats.org/package/2006/relationships"><Relationship Id="rId2" Type="http://schemas.openxmlformats.org/officeDocument/2006/relationships/slide" Target="../slides/slide193.xml"/><Relationship Id="rId1" Type="http://schemas.openxmlformats.org/officeDocument/2006/relationships/notesMaster" Target="../notesMasters/notesMaster1.xml"/></Relationships>
</file>

<file path=ppt/notesSlides/_rels/notesSlide146.xml.rels><?xml version="1.0" encoding="UTF-8" standalone="yes"?>
<Relationships xmlns="http://schemas.openxmlformats.org/package/2006/relationships"><Relationship Id="rId2" Type="http://schemas.openxmlformats.org/officeDocument/2006/relationships/slide" Target="../slides/slide194.xml"/><Relationship Id="rId1" Type="http://schemas.openxmlformats.org/officeDocument/2006/relationships/notesMaster" Target="../notesMasters/notesMaster1.xml"/></Relationships>
</file>

<file path=ppt/notesSlides/_rels/notesSlide147.xml.rels><?xml version="1.0" encoding="UTF-8" standalone="yes"?>
<Relationships xmlns="http://schemas.openxmlformats.org/package/2006/relationships"><Relationship Id="rId2" Type="http://schemas.openxmlformats.org/officeDocument/2006/relationships/slide" Target="../slides/slide195.xml"/><Relationship Id="rId1" Type="http://schemas.openxmlformats.org/officeDocument/2006/relationships/notesMaster" Target="../notesMasters/notesMaster1.xml"/></Relationships>
</file>

<file path=ppt/notesSlides/_rels/notesSlide148.xml.rels><?xml version="1.0" encoding="UTF-8" standalone="yes"?>
<Relationships xmlns="http://schemas.openxmlformats.org/package/2006/relationships"><Relationship Id="rId3" Type="http://schemas.openxmlformats.org/officeDocument/2006/relationships/hyperlink" Target="https://msdn.microsoft.com/en-US/library/mt345526.aspx" TargetMode="External"/><Relationship Id="rId2" Type="http://schemas.openxmlformats.org/officeDocument/2006/relationships/slide" Target="../slides/slide196.xml"/><Relationship Id="rId1" Type="http://schemas.openxmlformats.org/officeDocument/2006/relationships/notesMaster" Target="../notesMasters/notesMaster1.xml"/><Relationship Id="rId6" Type="http://schemas.openxmlformats.org/officeDocument/2006/relationships/hyperlink" Target="https://msdn.microsoft.com/en-US/library/mt345525.aspx" TargetMode="External"/><Relationship Id="rId5" Type="http://schemas.openxmlformats.org/officeDocument/2006/relationships/hyperlink" Target="https://msdn.microsoft.com/en-US/library/mt345524.aspx" TargetMode="External"/><Relationship Id="rId4" Type="http://schemas.openxmlformats.org/officeDocument/2006/relationships/hyperlink" Target="https://msdn.microsoft.com/en-US/library/mt345527.aspx" TargetMode="External"/></Relationships>
</file>

<file path=ppt/notesSlides/_rels/notesSlide149.xml.rels><?xml version="1.0" encoding="UTF-8" standalone="yes"?>
<Relationships xmlns="http://schemas.openxmlformats.org/package/2006/relationships"><Relationship Id="rId2" Type="http://schemas.openxmlformats.org/officeDocument/2006/relationships/slide" Target="../slides/slide198.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3" Type="http://schemas.openxmlformats.org/officeDocument/2006/relationships/hyperlink" Target="https://msdn.microsoft.com/en-us/library/ff878253(v=sql.130).aspx" TargetMode="External"/><Relationship Id="rId2" Type="http://schemas.openxmlformats.org/officeDocument/2006/relationships/slide" Target="../slides/slide20.xml"/><Relationship Id="rId1" Type="http://schemas.openxmlformats.org/officeDocument/2006/relationships/notesMaster" Target="../notesMasters/notesMaster1.xml"/><Relationship Id="rId4" Type="http://schemas.openxmlformats.org/officeDocument/2006/relationships/hyperlink" Target="https://msdn.microsoft.com/en-us/library/hh213417(v=sql.130).aspx" TargetMode="External"/></Relationships>
</file>

<file path=ppt/notesSlides/_rels/notesSlide150.xml.rels><?xml version="1.0" encoding="UTF-8" standalone="yes"?>
<Relationships xmlns="http://schemas.openxmlformats.org/package/2006/relationships"><Relationship Id="rId2" Type="http://schemas.openxmlformats.org/officeDocument/2006/relationships/slide" Target="../slides/slide199.xml"/><Relationship Id="rId1" Type="http://schemas.openxmlformats.org/officeDocument/2006/relationships/notesMaster" Target="../notesMasters/notesMaster1.xml"/></Relationships>
</file>

<file path=ppt/notesSlides/_rels/notesSlide151.xml.rels><?xml version="1.0" encoding="UTF-8" standalone="yes"?>
<Relationships xmlns="http://schemas.openxmlformats.org/package/2006/relationships"><Relationship Id="rId2" Type="http://schemas.openxmlformats.org/officeDocument/2006/relationships/slide" Target="../slides/slide200.xml"/><Relationship Id="rId1" Type="http://schemas.openxmlformats.org/officeDocument/2006/relationships/notesMaster" Target="../notesMasters/notesMaster1.xml"/></Relationships>
</file>

<file path=ppt/notesSlides/_rels/notesSlide152.xml.rels><?xml version="1.0" encoding="UTF-8" standalone="yes"?>
<Relationships xmlns="http://schemas.openxmlformats.org/package/2006/relationships"><Relationship Id="rId2" Type="http://schemas.openxmlformats.org/officeDocument/2006/relationships/slide" Target="../slides/slide203.xml"/><Relationship Id="rId1" Type="http://schemas.openxmlformats.org/officeDocument/2006/relationships/notesMaster" Target="../notesMasters/notesMaster1.xml"/></Relationships>
</file>

<file path=ppt/notesSlides/_rels/notesSlide153.xml.rels><?xml version="1.0" encoding="UTF-8" standalone="yes"?>
<Relationships xmlns="http://schemas.openxmlformats.org/package/2006/relationships"><Relationship Id="rId2" Type="http://schemas.openxmlformats.org/officeDocument/2006/relationships/slide" Target="../slides/slide204.xml"/><Relationship Id="rId1" Type="http://schemas.openxmlformats.org/officeDocument/2006/relationships/notesMaster" Target="../notesMasters/notesMaster1.xml"/></Relationships>
</file>

<file path=ppt/notesSlides/_rels/notesSlide154.xml.rels><?xml version="1.0" encoding="UTF-8" standalone="yes"?>
<Relationships xmlns="http://schemas.openxmlformats.org/package/2006/relationships"><Relationship Id="rId2" Type="http://schemas.openxmlformats.org/officeDocument/2006/relationships/slide" Target="../slides/slide205.xml"/><Relationship Id="rId1" Type="http://schemas.openxmlformats.org/officeDocument/2006/relationships/notesMaster" Target="../notesMasters/notesMaster1.xml"/></Relationships>
</file>

<file path=ppt/notesSlides/_rels/notesSlide155.xml.rels><?xml version="1.0" encoding="UTF-8" standalone="yes"?>
<Relationships xmlns="http://schemas.openxmlformats.org/package/2006/relationships"><Relationship Id="rId2" Type="http://schemas.openxmlformats.org/officeDocument/2006/relationships/slide" Target="../slides/slide209.xml"/><Relationship Id="rId1" Type="http://schemas.openxmlformats.org/officeDocument/2006/relationships/notesMaster" Target="../notesMasters/notesMaster1.xml"/></Relationships>
</file>

<file path=ppt/notesSlides/_rels/notesSlide156.xml.rels><?xml version="1.0" encoding="UTF-8" standalone="yes"?>
<Relationships xmlns="http://schemas.openxmlformats.org/package/2006/relationships"><Relationship Id="rId2" Type="http://schemas.openxmlformats.org/officeDocument/2006/relationships/slide" Target="../slides/slide211.xml"/><Relationship Id="rId1" Type="http://schemas.openxmlformats.org/officeDocument/2006/relationships/notesMaster" Target="../notesMasters/notesMaster1.xml"/></Relationships>
</file>

<file path=ppt/notesSlides/_rels/notesSlide157.xml.rels><?xml version="1.0" encoding="UTF-8" standalone="yes"?>
<Relationships xmlns="http://schemas.openxmlformats.org/package/2006/relationships"><Relationship Id="rId2" Type="http://schemas.openxmlformats.org/officeDocument/2006/relationships/slide" Target="../slides/slide212.xml"/><Relationship Id="rId1" Type="http://schemas.openxmlformats.org/officeDocument/2006/relationships/notesMaster" Target="../notesMasters/notesMaster1.xml"/></Relationships>
</file>

<file path=ppt/notesSlides/_rels/notesSlide158.xml.rels><?xml version="1.0" encoding="UTF-8" standalone="yes"?>
<Relationships xmlns="http://schemas.openxmlformats.org/package/2006/relationships"><Relationship Id="rId2" Type="http://schemas.openxmlformats.org/officeDocument/2006/relationships/slide" Target="../slides/slide214.xml"/><Relationship Id="rId1" Type="http://schemas.openxmlformats.org/officeDocument/2006/relationships/notesMaster" Target="../notesMasters/notesMaster1.xml"/></Relationships>
</file>

<file path=ppt/notesSlides/_rels/notesSlide159.xml.rels><?xml version="1.0" encoding="UTF-8" standalone="yes"?>
<Relationships xmlns="http://schemas.openxmlformats.org/package/2006/relationships"><Relationship Id="rId2" Type="http://schemas.openxmlformats.org/officeDocument/2006/relationships/slide" Target="../slides/slide2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3" Type="http://schemas.openxmlformats.org/officeDocument/2006/relationships/hyperlink" Target="https://msdn.microsoft.com/en-us/library/gg492088.aspx" TargetMode="External"/><Relationship Id="rId7" Type="http://schemas.openxmlformats.org/officeDocument/2006/relationships/hyperlink" Target="https://msdn.microsoft.com/en-us/library/ms177523.aspx" TargetMode="External"/><Relationship Id="rId2" Type="http://schemas.openxmlformats.org/officeDocument/2006/relationships/slide" Target="../slides/slide22.xml"/><Relationship Id="rId1" Type="http://schemas.openxmlformats.org/officeDocument/2006/relationships/notesMaster" Target="../notesMasters/notesMaster1.xml"/><Relationship Id="rId6" Type="http://schemas.openxmlformats.org/officeDocument/2006/relationships/hyperlink" Target="https://msdn.microsoft.com/en-us/library/ms189835.aspx" TargetMode="External"/><Relationship Id="rId5" Type="http://schemas.openxmlformats.org/officeDocument/2006/relationships/hyperlink" Target="https://msdn.microsoft.com/en-us/library/ms174335.aspx" TargetMode="External"/><Relationship Id="rId4" Type="http://schemas.openxmlformats.org/officeDocument/2006/relationships/hyperlink" Target="https://msdn.microsoft.com/en-us/library/dn511016.aspx" TargetMode="External"/></Relationships>
</file>

<file path=ppt/notesSlides/_rels/notesSlide160.xml.rels><?xml version="1.0" encoding="UTF-8" standalone="yes"?>
<Relationships xmlns="http://schemas.openxmlformats.org/package/2006/relationships"><Relationship Id="rId2" Type="http://schemas.openxmlformats.org/officeDocument/2006/relationships/slide" Target="../slides/slide217.xml"/><Relationship Id="rId1" Type="http://schemas.openxmlformats.org/officeDocument/2006/relationships/notesMaster" Target="../notesMasters/notesMaster1.xml"/></Relationships>
</file>

<file path=ppt/notesSlides/_rels/notesSlide161.xml.rels><?xml version="1.0" encoding="UTF-8" standalone="yes"?>
<Relationships xmlns="http://schemas.openxmlformats.org/package/2006/relationships"><Relationship Id="rId2" Type="http://schemas.openxmlformats.org/officeDocument/2006/relationships/slide" Target="../slides/slide218.xml"/><Relationship Id="rId1" Type="http://schemas.openxmlformats.org/officeDocument/2006/relationships/notesMaster" Target="../notesMasters/notesMaster1.xml"/></Relationships>
</file>

<file path=ppt/notesSlides/_rels/notesSlide162.xml.rels><?xml version="1.0" encoding="UTF-8" standalone="yes"?>
<Relationships xmlns="http://schemas.openxmlformats.org/package/2006/relationships"><Relationship Id="rId2" Type="http://schemas.openxmlformats.org/officeDocument/2006/relationships/slide" Target="../slides/slide219.xml"/><Relationship Id="rId1" Type="http://schemas.openxmlformats.org/officeDocument/2006/relationships/notesMaster" Target="../notesMasters/notesMaster1.xml"/></Relationships>
</file>

<file path=ppt/notesSlides/_rels/notesSlide163.xml.rels><?xml version="1.0" encoding="UTF-8" standalone="yes"?>
<Relationships xmlns="http://schemas.openxmlformats.org/package/2006/relationships"><Relationship Id="rId2" Type="http://schemas.openxmlformats.org/officeDocument/2006/relationships/slide" Target="../slides/slide221.xml"/><Relationship Id="rId1" Type="http://schemas.openxmlformats.org/officeDocument/2006/relationships/notesMaster" Target="../notesMasters/notesMaster1.xml"/></Relationships>
</file>

<file path=ppt/notesSlides/_rels/notesSlide164.xml.rels><?xml version="1.0" encoding="UTF-8" standalone="yes"?>
<Relationships xmlns="http://schemas.openxmlformats.org/package/2006/relationships"><Relationship Id="rId2" Type="http://schemas.openxmlformats.org/officeDocument/2006/relationships/slide" Target="../slides/slide222.xml"/><Relationship Id="rId1" Type="http://schemas.openxmlformats.org/officeDocument/2006/relationships/notesMaster" Target="../notesMasters/notesMaster1.xml"/></Relationships>
</file>

<file path=ppt/notesSlides/_rels/notesSlide165.xml.rels><?xml version="1.0" encoding="UTF-8" standalone="yes"?>
<Relationships xmlns="http://schemas.openxmlformats.org/package/2006/relationships"><Relationship Id="rId2" Type="http://schemas.openxmlformats.org/officeDocument/2006/relationships/slide" Target="../slides/slide223.xml"/><Relationship Id="rId1" Type="http://schemas.openxmlformats.org/officeDocument/2006/relationships/notesMaster" Target="../notesMasters/notesMaster1.xml"/></Relationships>
</file>

<file path=ppt/notesSlides/_rels/notesSlide166.xml.rels><?xml version="1.0" encoding="UTF-8" standalone="yes"?>
<Relationships xmlns="http://schemas.openxmlformats.org/package/2006/relationships"><Relationship Id="rId2" Type="http://schemas.openxmlformats.org/officeDocument/2006/relationships/slide" Target="../slides/slide227.xml"/><Relationship Id="rId1" Type="http://schemas.openxmlformats.org/officeDocument/2006/relationships/notesMaster" Target="../notesMasters/notesMaster1.xml"/></Relationships>
</file>

<file path=ppt/notesSlides/_rels/notesSlide167.xml.rels><?xml version="1.0" encoding="UTF-8" standalone="yes"?>
<Relationships xmlns="http://schemas.openxmlformats.org/package/2006/relationships"><Relationship Id="rId2" Type="http://schemas.openxmlformats.org/officeDocument/2006/relationships/slide" Target="../slides/slide234.xml"/><Relationship Id="rId1" Type="http://schemas.openxmlformats.org/officeDocument/2006/relationships/notesMaster" Target="../notesMasters/notesMaster1.xml"/></Relationships>
</file>

<file path=ppt/notesSlides/_rels/notesSlide168.xml.rels><?xml version="1.0" encoding="UTF-8" standalone="yes"?>
<Relationships xmlns="http://schemas.openxmlformats.org/package/2006/relationships"><Relationship Id="rId2" Type="http://schemas.openxmlformats.org/officeDocument/2006/relationships/slide" Target="../slides/slide235.xml"/><Relationship Id="rId1" Type="http://schemas.openxmlformats.org/officeDocument/2006/relationships/notesMaster" Target="../notesMasters/notesMaster1.xml"/></Relationships>
</file>

<file path=ppt/notesSlides/_rels/notesSlide169.xml.rels><?xml version="1.0" encoding="UTF-8" standalone="yes"?>
<Relationships xmlns="http://schemas.openxmlformats.org/package/2006/relationships"><Relationship Id="rId2" Type="http://schemas.openxmlformats.org/officeDocument/2006/relationships/slide" Target="../slides/slide239.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170.xml.rels><?xml version="1.0" encoding="UTF-8" standalone="yes"?>
<Relationships xmlns="http://schemas.openxmlformats.org/package/2006/relationships"><Relationship Id="rId2" Type="http://schemas.openxmlformats.org/officeDocument/2006/relationships/slide" Target="../slides/slide241.xml"/><Relationship Id="rId1" Type="http://schemas.openxmlformats.org/officeDocument/2006/relationships/notesMaster" Target="../notesMasters/notesMaster1.xml"/></Relationships>
</file>

<file path=ppt/notesSlides/_rels/notesSlide171.xml.rels><?xml version="1.0" encoding="UTF-8" standalone="yes"?>
<Relationships xmlns="http://schemas.openxmlformats.org/package/2006/relationships"><Relationship Id="rId2" Type="http://schemas.openxmlformats.org/officeDocument/2006/relationships/slide" Target="../slides/slide245.xml"/><Relationship Id="rId1" Type="http://schemas.openxmlformats.org/officeDocument/2006/relationships/notesMaster" Target="../notesMasters/notesMaster1.xml"/></Relationships>
</file>

<file path=ppt/notesSlides/_rels/notesSlide172.xml.rels><?xml version="1.0" encoding="UTF-8" standalone="yes"?>
<Relationships xmlns="http://schemas.openxmlformats.org/package/2006/relationships"><Relationship Id="rId2" Type="http://schemas.openxmlformats.org/officeDocument/2006/relationships/slide" Target="../slides/slide246.xml"/><Relationship Id="rId1" Type="http://schemas.openxmlformats.org/officeDocument/2006/relationships/notesMaster" Target="../notesMasters/notesMaster1.xml"/></Relationships>
</file>

<file path=ppt/notesSlides/_rels/notesSlide173.xml.rels><?xml version="1.0" encoding="UTF-8" standalone="yes"?>
<Relationships xmlns="http://schemas.openxmlformats.org/package/2006/relationships"><Relationship Id="rId2" Type="http://schemas.openxmlformats.org/officeDocument/2006/relationships/slide" Target="../slides/slide247.xml"/><Relationship Id="rId1" Type="http://schemas.openxmlformats.org/officeDocument/2006/relationships/notesMaster" Target="../notesMasters/notesMaster1.xml"/></Relationships>
</file>

<file path=ppt/notesSlides/_rels/notesSlide174.xml.rels><?xml version="1.0" encoding="UTF-8" standalone="yes"?>
<Relationships xmlns="http://schemas.openxmlformats.org/package/2006/relationships"><Relationship Id="rId2" Type="http://schemas.openxmlformats.org/officeDocument/2006/relationships/slide" Target="../slides/slide248.xml"/><Relationship Id="rId1" Type="http://schemas.openxmlformats.org/officeDocument/2006/relationships/notesMaster" Target="../notesMasters/notesMaster1.xml"/></Relationships>
</file>

<file path=ppt/notesSlides/_rels/notesSlide175.xml.rels><?xml version="1.0" encoding="UTF-8" standalone="yes"?>
<Relationships xmlns="http://schemas.openxmlformats.org/package/2006/relationships"><Relationship Id="rId2" Type="http://schemas.openxmlformats.org/officeDocument/2006/relationships/slide" Target="../slides/slide249.xml"/><Relationship Id="rId1" Type="http://schemas.openxmlformats.org/officeDocument/2006/relationships/notesMaster" Target="../notesMasters/notesMaster1.xml"/></Relationships>
</file>

<file path=ppt/notesSlides/_rels/notesSlide176.xml.rels><?xml version="1.0" encoding="UTF-8" standalone="yes"?>
<Relationships xmlns="http://schemas.openxmlformats.org/package/2006/relationships"><Relationship Id="rId2" Type="http://schemas.openxmlformats.org/officeDocument/2006/relationships/slide" Target="../slides/slide250.xml"/><Relationship Id="rId1" Type="http://schemas.openxmlformats.org/officeDocument/2006/relationships/notesMaster" Target="../notesMasters/notesMaster1.xml"/></Relationships>
</file>

<file path=ppt/notesSlides/_rels/notesSlide177.xml.rels><?xml version="1.0" encoding="UTF-8" standalone="yes"?>
<Relationships xmlns="http://schemas.openxmlformats.org/package/2006/relationships"><Relationship Id="rId2" Type="http://schemas.openxmlformats.org/officeDocument/2006/relationships/slide" Target="../slides/slide251.xml"/><Relationship Id="rId1" Type="http://schemas.openxmlformats.org/officeDocument/2006/relationships/notesMaster" Target="../notesMasters/notesMaster1.xml"/></Relationships>
</file>

<file path=ppt/notesSlides/_rels/notesSlide178.xml.rels><?xml version="1.0" encoding="UTF-8" standalone="yes"?>
<Relationships xmlns="http://schemas.openxmlformats.org/package/2006/relationships"><Relationship Id="rId2" Type="http://schemas.openxmlformats.org/officeDocument/2006/relationships/slide" Target="../slides/slide252.xml"/><Relationship Id="rId1" Type="http://schemas.openxmlformats.org/officeDocument/2006/relationships/notesMaster" Target="../notesMasters/notesMaster1.xml"/></Relationships>
</file>

<file path=ppt/notesSlides/_rels/notesSlide179.xml.rels><?xml version="1.0" encoding="UTF-8" standalone="yes"?>
<Relationships xmlns="http://schemas.openxmlformats.org/package/2006/relationships"><Relationship Id="rId2" Type="http://schemas.openxmlformats.org/officeDocument/2006/relationships/slide" Target="../slides/slide253.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180.xml.rels><?xml version="1.0" encoding="UTF-8" standalone="yes"?>
<Relationships xmlns="http://schemas.openxmlformats.org/package/2006/relationships"><Relationship Id="rId2" Type="http://schemas.openxmlformats.org/officeDocument/2006/relationships/slide" Target="../slides/slide254.xml"/><Relationship Id="rId1" Type="http://schemas.openxmlformats.org/officeDocument/2006/relationships/notesMaster" Target="../notesMasters/notesMaster1.xml"/></Relationships>
</file>

<file path=ppt/notesSlides/_rels/notesSlide181.xml.rels><?xml version="1.0" encoding="UTF-8" standalone="yes"?>
<Relationships xmlns="http://schemas.openxmlformats.org/package/2006/relationships"><Relationship Id="rId2" Type="http://schemas.openxmlformats.org/officeDocument/2006/relationships/slide" Target="../slides/slide255.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3" Type="http://schemas.openxmlformats.org/officeDocument/2006/relationships/hyperlink" Target="https://msdn.microsoft.com/en-us/library/gg492153(v=sql.130).aspx" TargetMode="External"/><Relationship Id="rId2" Type="http://schemas.openxmlformats.org/officeDocument/2006/relationships/slide" Target="../slides/slide26.xml"/><Relationship Id="rId1" Type="http://schemas.openxmlformats.org/officeDocument/2006/relationships/notesMaster" Target="../notesMasters/notesMaster1.xml"/><Relationship Id="rId4" Type="http://schemas.openxmlformats.org/officeDocument/2006/relationships/hyperlink" Target="https://msdn.microsoft.com/en-us/library/ms188388(v=sql.130).aspx" TargetMode="Externa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3" Type="http://schemas.openxmlformats.org/officeDocument/2006/relationships/hyperlink" Target="https://msdn.microsoft.com/en-us/library/ms189762(v=sql.130).aspx" TargetMode="External"/><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8" Type="http://schemas.openxmlformats.org/officeDocument/2006/relationships/hyperlink" Target="https://msdn.microsoft.com/en-us/library/dn452286(v=sql.130).aspx" TargetMode="External"/><Relationship Id="rId13" Type="http://schemas.openxmlformats.org/officeDocument/2006/relationships/hyperlink" Target="https://msdn.microsoft.com/en-us/library/ms177634(v=sql.130).aspx" TargetMode="External"/><Relationship Id="rId3" Type="http://schemas.openxmlformats.org/officeDocument/2006/relationships/hyperlink" Target="https://msdn.microsoft.com/en-us/library/dn246937(v=sql.130).aspx" TargetMode="External"/><Relationship Id="rId7" Type="http://schemas.openxmlformats.org/officeDocument/2006/relationships/hyperlink" Target="https://msdn.microsoft.com/en-us/library/ms189499(v=sql.130).aspx" TargetMode="External"/><Relationship Id="rId12" Type="http://schemas.openxmlformats.org/officeDocument/2006/relationships/hyperlink" Target="https://msdn.microsoft.com/en-us/library/ms173724(v=sql.130).aspx" TargetMode="External"/><Relationship Id="rId17" Type="http://schemas.openxmlformats.org/officeDocument/2006/relationships/hyperlink" Target="https://msdn.microsoft.com/en-us/library/dn133182(v=sql.130).aspx" TargetMode="External"/><Relationship Id="rId2" Type="http://schemas.openxmlformats.org/officeDocument/2006/relationships/slide" Target="../slides/slide32.xml"/><Relationship Id="rId16" Type="http://schemas.openxmlformats.org/officeDocument/2006/relationships/hyperlink" Target="https://msdn.microsoft.com/en-us/library/gg492088(v=sql.130).aspx" TargetMode="External"/><Relationship Id="rId1" Type="http://schemas.openxmlformats.org/officeDocument/2006/relationships/notesMaster" Target="../notesMasters/notesMaster1.xml"/><Relationship Id="rId6" Type="http://schemas.openxmlformats.org/officeDocument/2006/relationships/hyperlink" Target="https://msdn.microsoft.com/en-us/library/ms189762(v=sql.130).aspx" TargetMode="External"/><Relationship Id="rId11" Type="http://schemas.openxmlformats.org/officeDocument/2006/relationships/hyperlink" Target="https://msdn.microsoft.com/en-us/library/ms188371(v=sql.130).aspx" TargetMode="External"/><Relationship Id="rId5" Type="http://schemas.openxmlformats.org/officeDocument/2006/relationships/hyperlink" Target="https://msdn.microsoft.com/en-us/library/ms174969(v=sql.130).aspx" TargetMode="External"/><Relationship Id="rId15" Type="http://schemas.openxmlformats.org/officeDocument/2006/relationships/hyperlink" Target="https://msdn.microsoft.com/en-us/library/ms180026(v=sql.130).aspx" TargetMode="External"/><Relationship Id="rId10" Type="http://schemas.openxmlformats.org/officeDocument/2006/relationships/hyperlink" Target="https://msdn.microsoft.com/en-us/library/bb510489(v=sql.130).aspx" TargetMode="External"/><Relationship Id="rId4" Type="http://schemas.openxmlformats.org/officeDocument/2006/relationships/hyperlink" Target="https://msdn.microsoft.com/en-us/library/ms187926(v=sql.130).aspx" TargetMode="External"/><Relationship Id="rId9" Type="http://schemas.openxmlformats.org/officeDocument/2006/relationships/hyperlink" Target="https://msdn.microsoft.com/en-us/library/dn249342(v=sql.130).aspx" TargetMode="External"/><Relationship Id="rId14" Type="http://schemas.openxmlformats.org/officeDocument/2006/relationships/hyperlink" Target="https://msdn.microsoft.com/en-us/library/ms189773(v=sql.130).aspx" TargetMode="External"/></Relationships>
</file>

<file path=ppt/notesSlides/_rels/notesSlide26.xml.rels><?xml version="1.0" encoding="UTF-8" standalone="yes"?>
<Relationships xmlns="http://schemas.openxmlformats.org/package/2006/relationships"><Relationship Id="rId3" Type="http://schemas.openxmlformats.org/officeDocument/2006/relationships/hyperlink" Target="https://msdn.microsoft.com/en-us/library/dn133197(v=sql.130).aspx" TargetMode="External"/><Relationship Id="rId2" Type="http://schemas.openxmlformats.org/officeDocument/2006/relationships/slide" Target="../slides/slide33.xml"/><Relationship Id="rId1" Type="http://schemas.openxmlformats.org/officeDocument/2006/relationships/notesMaster" Target="../notesMasters/notesMaster1.xml"/><Relationship Id="rId5" Type="http://schemas.openxmlformats.org/officeDocument/2006/relationships/hyperlink" Target="https://msdn.microsoft.com/en-us/library/ms189493(v=sql.130).aspx" TargetMode="External"/><Relationship Id="rId4" Type="http://schemas.openxmlformats.org/officeDocument/2006/relationships/hyperlink" Target="https://msdn.microsoft.com/en-us/library/dn133201(v=sql.130).aspx" TargetMode="Externa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3" Type="http://schemas.openxmlformats.org/officeDocument/2006/relationships/hyperlink" Target="https://msdn.microsoft.com/en-us/library/bb934049(v=sql.130).aspx" TargetMode="External"/><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3" Type="http://schemas.openxmlformats.org/officeDocument/2006/relationships/hyperlink" Target="https://msdn.microsoft.com/en-us/library/dn817826(v=sql.130).aspx" TargetMode="External"/><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3" Type="http://schemas.openxmlformats.org/officeDocument/2006/relationships/hyperlink" Target="https://msdn.microsoft.com/en-us/library/bb522682(v=sql.130).aspx" TargetMode="External"/><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3" Type="http://schemas.openxmlformats.org/officeDocument/2006/relationships/hyperlink" Target="https://msdn.microsoft.com/en-us/library/bb630319(v=sql.130).aspx" TargetMode="External"/><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8" Type="http://schemas.openxmlformats.org/officeDocument/2006/relationships/hyperlink" Target="https://www.gartner.com/doc/2668318/magic-quadrant-business-intelligence-analytics" TargetMode="External"/><Relationship Id="rId13" Type="http://schemas.openxmlformats.org/officeDocument/2006/relationships/hyperlink" Target="http://www.gartner.com/technology/reprints.do?id=1-1WWSLMM&amp;ct=140709&amp;st=sb" TargetMode="External"/><Relationship Id="rId3" Type="http://schemas.openxmlformats.org/officeDocument/2006/relationships/hyperlink" Target="http://www.datastax.com/gartner-magic-quadrant-odbms" TargetMode="External"/><Relationship Id="rId7" Type="http://schemas.openxmlformats.org/officeDocument/2006/relationships/hyperlink" Target="http://www.tableausoftware.com/gartner-magic-quadrant-2014" TargetMode="External"/><Relationship Id="rId12" Type="http://schemas.openxmlformats.org/officeDocument/2006/relationships/hyperlink" Target="http://www.gartner.com/technology/reprints.do?id=1-1P502BX&amp;ct=140108&amp;st=sb%20" TargetMode="External"/><Relationship Id="rId2" Type="http://schemas.openxmlformats.org/officeDocument/2006/relationships/slide" Target="../slides/slide5.xml"/><Relationship Id="rId1" Type="http://schemas.openxmlformats.org/officeDocument/2006/relationships/notesMaster" Target="../notesMasters/notesMaster1.xml"/><Relationship Id="rId6" Type="http://schemas.openxmlformats.org/officeDocument/2006/relationships/hyperlink" Target="https://www.gartner.com/doc/2678018/magic-quadrant-data-warehouse-database" TargetMode="External"/><Relationship Id="rId11" Type="http://schemas.openxmlformats.org/officeDocument/2006/relationships/hyperlink" Target="http://www.gartner.com/technology/reprints.do?id=1-1UM941C&amp;ct=140529&amp;st=sb%20" TargetMode="External"/><Relationship Id="rId5" Type="http://schemas.openxmlformats.org/officeDocument/2006/relationships/hyperlink" Target="http://www.odbms.org/2014/03/2014-gartner-magic-quadrant-data-warehouse-database-management-systems/" TargetMode="External"/><Relationship Id="rId10" Type="http://schemas.openxmlformats.org/officeDocument/2006/relationships/hyperlink" Target="http://www.gartner.com/technology/reprints.do?id=1-1WR6HLK&amp;ct=140703&amp;st=sb%20" TargetMode="External"/><Relationship Id="rId4" Type="http://schemas.openxmlformats.org/officeDocument/2006/relationships/hyperlink" Target="https://www.gartner.com/doc/2877117/magic-quadrant-operational-database-management" TargetMode="External"/><Relationship Id="rId9" Type="http://schemas.openxmlformats.org/officeDocument/2006/relationships/hyperlink" Target="http://tcwd.net/vblog/wp-content/uploads/2014/07/2014-3year.png" TargetMode="Externa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3" Type="http://schemas.openxmlformats.org/officeDocument/2006/relationships/hyperlink" Target="https://msdn.microsoft.com/en-us/library/dn935015(v=sql.130).aspx" TargetMode="External"/><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8" Type="http://schemas.openxmlformats.org/officeDocument/2006/relationships/hyperlink" Target="https://msdn.microsoft.com/en-us/library/ff878601(v=sql.130).aspx" TargetMode="External"/><Relationship Id="rId3" Type="http://schemas.openxmlformats.org/officeDocument/2006/relationships/hyperlink" Target="https://msdn.microsoft.com/en-us/library/hh710054(v=sql.130).aspx#loadbalancing" TargetMode="External"/><Relationship Id="rId7" Type="http://schemas.openxmlformats.org/officeDocument/2006/relationships/hyperlink" Target="https://msdn.microsoft.com/en-us/library/ff878399(v=sql.130).aspx" TargetMode="External"/><Relationship Id="rId2" Type="http://schemas.openxmlformats.org/officeDocument/2006/relationships/slide" Target="../slides/slide74.xml"/><Relationship Id="rId1" Type="http://schemas.openxmlformats.org/officeDocument/2006/relationships/notesMaster" Target="../notesMasters/notesMaster1.xml"/><Relationship Id="rId6" Type="http://schemas.openxmlformats.org/officeDocument/2006/relationships/hyperlink" Target="https://msdn.microsoft.com/en-us/library/ms366279(v=sql.130).aspx#dtcsupport" TargetMode="External"/><Relationship Id="rId5" Type="http://schemas.openxmlformats.org/officeDocument/2006/relationships/hyperlink" Target="https://support.microsoft.com/kb/2998082/" TargetMode="External"/><Relationship Id="rId4" Type="http://schemas.openxmlformats.org/officeDocument/2006/relationships/hyperlink" Target="https://technet.microsoft.com/library/hh831782.aspx" TargetMode="Externa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82.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83.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3" Type="http://schemas.openxmlformats.org/officeDocument/2006/relationships/hyperlink" Target="http://azure.microsoft.com/documentation/articles/sql-database-dynamic-data-masking-get-started/" TargetMode="External"/><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3" Type="http://schemas.openxmlformats.org/officeDocument/2006/relationships/hyperlink" Target="https://msdn.microsoft.com/en-us/library/dn765131(v=sql.130).aspx" TargetMode="External"/><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89.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90.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3" Type="http://schemas.openxmlformats.org/officeDocument/2006/relationships/hyperlink" Target="https://msdn.microsoft.com/en-us/library/azure/dn765135(v=sql.130).aspx" TargetMode="External"/><Relationship Id="rId2" Type="http://schemas.openxmlformats.org/officeDocument/2006/relationships/slide" Target="../slides/slide92.xml"/><Relationship Id="rId1" Type="http://schemas.openxmlformats.org/officeDocument/2006/relationships/notesMaster" Target="../notesMasters/notesMaster1.xml"/><Relationship Id="rId4" Type="http://schemas.openxmlformats.org/officeDocument/2006/relationships/hyperlink" Target="https://msdn.microsoft.com/en-us/library/azure/ms191320(v=sql.130).aspx" TargetMode="External"/></Relationships>
</file>

<file path=ppt/notesSlides/_rels/notesSlide74.xml.rels><?xml version="1.0" encoding="UTF-8" standalone="yes"?>
<Relationships xmlns="http://schemas.openxmlformats.org/package/2006/relationships"><Relationship Id="rId3" Type="http://schemas.openxmlformats.org/officeDocument/2006/relationships/hyperlink" Target="https://msdn.microsoft.com/en-us/library/dn765131(v=sql.130).aspx" TargetMode="External"/><Relationship Id="rId2" Type="http://schemas.openxmlformats.org/officeDocument/2006/relationships/slide" Target="../slides/slide93.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94.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95.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96.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97.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98.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99.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101.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103.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104.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105.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106.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107.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108.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110.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111.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113.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114.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116.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119.xml"/><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2" Type="http://schemas.openxmlformats.org/officeDocument/2006/relationships/slide" Target="../slides/slide120.xml"/><Relationship Id="rId1" Type="http://schemas.openxmlformats.org/officeDocument/2006/relationships/notesMaster" Target="../notesMasters/notesMaster1.xml"/></Relationships>
</file>

<file path=ppt/notesSlides/_rels/notesSlide95.xml.rels><?xml version="1.0" encoding="UTF-8" standalone="yes"?>
<Relationships xmlns="http://schemas.openxmlformats.org/package/2006/relationships"><Relationship Id="rId2" Type="http://schemas.openxmlformats.org/officeDocument/2006/relationships/slide" Target="../slides/slide121.xml"/><Relationship Id="rId1" Type="http://schemas.openxmlformats.org/officeDocument/2006/relationships/notesMaster" Target="../notesMasters/notesMaster1.xml"/></Relationships>
</file>

<file path=ppt/notesSlides/_rels/notesSlide96.xml.rels><?xml version="1.0" encoding="UTF-8" standalone="yes"?>
<Relationships xmlns="http://schemas.openxmlformats.org/package/2006/relationships"><Relationship Id="rId2" Type="http://schemas.openxmlformats.org/officeDocument/2006/relationships/slide" Target="../slides/slide122.xml"/><Relationship Id="rId1" Type="http://schemas.openxmlformats.org/officeDocument/2006/relationships/notesMaster" Target="../notesMasters/notesMaster1.xml"/></Relationships>
</file>

<file path=ppt/notesSlides/_rels/notesSlide97.xml.rels><?xml version="1.0" encoding="UTF-8" standalone="yes"?>
<Relationships xmlns="http://schemas.openxmlformats.org/package/2006/relationships"><Relationship Id="rId2" Type="http://schemas.openxmlformats.org/officeDocument/2006/relationships/slide" Target="../slides/slide124.xml"/><Relationship Id="rId1" Type="http://schemas.openxmlformats.org/officeDocument/2006/relationships/notesMaster" Target="../notesMasters/notesMaster1.xml"/></Relationships>
</file>

<file path=ppt/notesSlides/_rels/notesSlide98.xml.rels><?xml version="1.0" encoding="UTF-8" standalone="yes"?>
<Relationships xmlns="http://schemas.openxmlformats.org/package/2006/relationships"><Relationship Id="rId2" Type="http://schemas.openxmlformats.org/officeDocument/2006/relationships/slide" Target="../slides/slide125.xml"/><Relationship Id="rId1" Type="http://schemas.openxmlformats.org/officeDocument/2006/relationships/notesMaster" Target="../notesMasters/notesMaster1.xml"/></Relationships>
</file>

<file path=ppt/notesSlides/_rels/notesSlide99.xml.rels><?xml version="1.0" encoding="UTF-8" standalone="yes"?>
<Relationships xmlns="http://schemas.openxmlformats.org/package/2006/relationships"><Relationship Id="rId2" Type="http://schemas.openxmlformats.org/officeDocument/2006/relationships/slide" Target="../slides/slide126.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a:defRPr/>
            </a:pPr>
            <a:fld id="{7088D5E3-B0C4-244E-905F-C9848084E0A1}" type="slidenum">
              <a:rPr lang="en-US" smtClean="0">
                <a:solidFill>
                  <a:prstClr val="black"/>
                </a:solidFill>
              </a:rPr>
              <a:pPr>
                <a:defRPr/>
              </a:pPr>
              <a:t>1</a:t>
            </a:fld>
            <a:endParaRPr lang="en-US">
              <a:solidFill>
                <a:prstClr val="black"/>
              </a:solidFill>
            </a:endParaRPr>
          </a:p>
        </p:txBody>
      </p:sp>
    </p:spTree>
    <p:extLst>
      <p:ext uri="{BB962C8B-B14F-4D97-AF65-F5344CB8AC3E}">
        <p14:creationId xmlns:p14="http://schemas.microsoft.com/office/powerpoint/2010/main" val="1140648353"/>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3599" b="0" dirty="0"/>
              <a:t>The</a:t>
            </a:r>
            <a:r>
              <a:rPr lang="en-US" sz="3599" b="0" baseline="0" dirty="0"/>
              <a:t> a</a:t>
            </a:r>
            <a:r>
              <a:rPr lang="en-US" sz="3599" b="0" dirty="0"/>
              <a:t>bility to run analytics queries concurrently with operational workloads using the same schema</a:t>
            </a:r>
            <a:r>
              <a:rPr lang="en-US" sz="3599" b="0" baseline="0" dirty="0"/>
              <a:t> is called operational analytics.</a:t>
            </a:r>
            <a:endParaRPr lang="en-US" sz="3599" b="0" dirty="0"/>
          </a:p>
          <a:p>
            <a:endParaRPr lang="en-US" sz="3600" b="0" dirty="0"/>
          </a:p>
          <a:p>
            <a:r>
              <a:rPr lang="en-US" sz="3600" b="0" dirty="0"/>
              <a:t>Not a replacement for:</a:t>
            </a:r>
          </a:p>
          <a:p>
            <a:pPr lvl="1">
              <a:buFont typeface="Arial" panose="020B0604020202020204" pitchFamily="34" charset="0"/>
              <a:buChar char="•"/>
            </a:pPr>
            <a:r>
              <a:rPr lang="en-US" sz="3396" dirty="0"/>
              <a:t>E</a:t>
            </a:r>
            <a:r>
              <a:rPr lang="en-US" sz="3396" b="0" dirty="0"/>
              <a:t>xtreme </a:t>
            </a:r>
            <a:r>
              <a:rPr lang="en-US" sz="3396" dirty="0"/>
              <a:t>a</a:t>
            </a:r>
            <a:r>
              <a:rPr lang="en-US" sz="3396" b="0" dirty="0"/>
              <a:t>nalytics </a:t>
            </a:r>
            <a:r>
              <a:rPr lang="en-US" sz="3396" dirty="0"/>
              <a:t>q</a:t>
            </a:r>
            <a:r>
              <a:rPr lang="en-US" sz="3396" b="0" dirty="0"/>
              <a:t>ueries performance possible using schemas customized (Star/Snowflake) and pre-aggregated cubes</a:t>
            </a:r>
          </a:p>
          <a:p>
            <a:pPr lvl="1">
              <a:buFont typeface="Arial" panose="020B0604020202020204" pitchFamily="34" charset="0"/>
              <a:buChar char="•"/>
            </a:pPr>
            <a:r>
              <a:rPr lang="en-US" sz="3396" dirty="0"/>
              <a:t>Data coming</a:t>
            </a:r>
            <a:r>
              <a:rPr lang="en-US" sz="3396" b="0" dirty="0"/>
              <a:t> from non-relational sources</a:t>
            </a:r>
          </a:p>
          <a:p>
            <a:pPr lvl="1">
              <a:buFont typeface="Arial" panose="020B0604020202020204" pitchFamily="34" charset="0"/>
              <a:buChar char="•"/>
            </a:pPr>
            <a:r>
              <a:rPr lang="en-US" sz="3396" dirty="0"/>
              <a:t>Data coming from multiple relational sources requiring integrated analytics</a:t>
            </a:r>
            <a:endParaRPr lang="en-US" sz="3600" b="0" dirty="0"/>
          </a:p>
          <a:p>
            <a:endParaRPr lang="en-US" dirty="0"/>
          </a:p>
        </p:txBody>
      </p:sp>
      <p:sp>
        <p:nvSpPr>
          <p:cNvPr id="4" name="Header Placeholder 3"/>
          <p:cNvSpPr>
            <a:spLocks noGrp="1"/>
          </p:cNvSpPr>
          <p:nvPr>
            <p:ph type="hdr" sz="quarter" idx="10"/>
          </p:nvPr>
        </p:nvSpPr>
        <p:spPr/>
        <p:txBody>
          <a:bodyPr/>
          <a:lstStyle/>
          <a:p>
            <a:r>
              <a:rPr lang="en-US"/>
              <a:t>Microsoft Ignite 2015</a:t>
            </a:r>
            <a:endParaRPr lang="en-US" dirty="0"/>
          </a:p>
        </p:txBody>
      </p:sp>
      <p:sp>
        <p:nvSpPr>
          <p:cNvPr id="5" name="Footer Placeholder 4"/>
          <p:cNvSpPr>
            <a:spLocks noGrp="1"/>
          </p:cNvSpPr>
          <p:nvPr>
            <p:ph type="ftr" sz="quarter" idx="11"/>
          </p:nvPr>
        </p:nvSpPr>
        <p:spPr/>
        <p:txBody>
          <a:bodyPr/>
          <a:lstStyle/>
          <a:p>
            <a:pPr defTabSz="914099" eaLnBrk="0" hangingPunct="0"/>
            <a:r>
              <a:rPr lang="en-US" sz="400">
                <a:gradFill>
                  <a:gsLst>
                    <a:gs pos="0">
                      <a:prstClr val="black"/>
                    </a:gs>
                    <a:gs pos="100000">
                      <a:prstClr val="black"/>
                    </a:gs>
                  </a:gsLst>
                  <a:lin ang="5400000" scaled="0"/>
                </a:gradFill>
                <a:latin typeface="Segoe UI" pitchFamily="34" charset="0"/>
                <a:ea typeface="Segoe UI" pitchFamily="34" charset="0"/>
                <a:cs typeface="Segoe UI" pitchFamily="34" charset="0"/>
              </a:rPr>
              <a:t>© 2015 Microsoft Corporation. All rights reserved. MICROSOFT MAKES NO WARRANTIES, EXPRESS, IMPLIED OR STATUTORY, AS TO THE INFORMATION IN THIS PRESENTATION.</a:t>
            </a:r>
            <a:endParaRPr lang="en-US" sz="400" dirty="0">
              <a:gradFill>
                <a:gsLst>
                  <a:gs pos="0">
                    <a:prstClr val="black"/>
                  </a:gs>
                  <a:gs pos="100000">
                    <a:prstClr val="black"/>
                  </a:gs>
                </a:gsLst>
                <a:lin ang="5400000" scaled="0"/>
              </a:gradFill>
              <a:latin typeface="Segoe UI" pitchFamily="34" charset="0"/>
              <a:ea typeface="Segoe UI" pitchFamily="34" charset="0"/>
              <a:cs typeface="Segoe UI" pitchFamily="34" charset="0"/>
            </a:endParaRPr>
          </a:p>
        </p:txBody>
      </p:sp>
      <p:sp>
        <p:nvSpPr>
          <p:cNvPr id="6" name="Date Placeholder 5"/>
          <p:cNvSpPr>
            <a:spLocks noGrp="1"/>
          </p:cNvSpPr>
          <p:nvPr>
            <p:ph type="dt" idx="12"/>
          </p:nvPr>
        </p:nvSpPr>
        <p:spPr/>
        <p:txBody>
          <a:bodyPr/>
          <a:lstStyle/>
          <a:p>
            <a:fld id="{38EEC551-8CDA-4EB6-89BB-2A86C9F091C8}" type="datetime8">
              <a:rPr lang="en-US" smtClean="0"/>
              <a:t>5/24/2016 7:00 AM</a:t>
            </a:fld>
            <a:endParaRPr lang="en-US" dirty="0"/>
          </a:p>
        </p:txBody>
      </p:sp>
      <p:sp>
        <p:nvSpPr>
          <p:cNvPr id="7" name="Slide Number Placeholder 6"/>
          <p:cNvSpPr>
            <a:spLocks noGrp="1"/>
          </p:cNvSpPr>
          <p:nvPr>
            <p:ph type="sldNum" sz="quarter" idx="13"/>
          </p:nvPr>
        </p:nvSpPr>
        <p:spPr/>
        <p:txBody>
          <a:bodyPr/>
          <a:lstStyle/>
          <a:p>
            <a:fld id="{B4008EB6-D09E-4580-8CD6-DDB14511944F}" type="slidenum">
              <a:rPr lang="en-US" smtClean="0"/>
              <a:pPr/>
              <a:t>13</a:t>
            </a:fld>
            <a:endParaRPr lang="en-US" dirty="0"/>
          </a:p>
        </p:txBody>
      </p:sp>
    </p:spTree>
    <p:extLst>
      <p:ext uri="{BB962C8B-B14F-4D97-AF65-F5344CB8AC3E}">
        <p14:creationId xmlns:p14="http://schemas.microsoft.com/office/powerpoint/2010/main" val="3466588264"/>
      </p:ext>
    </p:extLst>
  </p:cSld>
  <p:clrMapOvr>
    <a:masterClrMapping/>
  </p:clrMapOvr>
</p:notes>
</file>

<file path=ppt/notesSlides/notesSlide1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1" dirty="0"/>
              <a:t>Key Points:</a:t>
            </a:r>
          </a:p>
          <a:p>
            <a:pPr defTabSz="941603">
              <a:spcAft>
                <a:spcPts val="343"/>
              </a:spcAft>
              <a:defRPr/>
            </a:pPr>
            <a:r>
              <a:rPr lang="en-US" sz="1200" dirty="0"/>
              <a:t>This is the overview</a:t>
            </a:r>
            <a:r>
              <a:rPr lang="en-US" sz="1200" baseline="0" dirty="0"/>
              <a:t> slide of what’s new for SSSRS in SQL 2016.</a:t>
            </a:r>
            <a:endParaRPr lang="en-US" sz="1200" dirty="0"/>
          </a:p>
          <a:p>
            <a:endParaRPr lang="en-US" sz="1200" b="1" dirty="0"/>
          </a:p>
          <a:p>
            <a:r>
              <a:rPr lang="en-US" sz="1200" b="1" dirty="0"/>
              <a:t>Talk Track:</a:t>
            </a:r>
          </a:p>
          <a:p>
            <a:pPr marL="171450" marR="0" lvl="0" indent="-171450" algn="l" defTabSz="931863" rtl="0" eaLnBrk="0" fontAlgn="base" latinLnBrk="0" hangingPunct="0">
              <a:lnSpc>
                <a:spcPct val="100000"/>
              </a:lnSpc>
              <a:spcBef>
                <a:spcPct val="30000"/>
              </a:spcBef>
              <a:spcAft>
                <a:spcPts val="606"/>
              </a:spcAft>
              <a:buClrTx/>
              <a:buSzTx/>
              <a:buFont typeface="Arial" panose="020B0604020202020204" pitchFamily="34" charset="0"/>
              <a:buChar char="•"/>
              <a:tabLst/>
              <a:defRPr/>
            </a:pPr>
            <a:r>
              <a:rPr lang="en-US" sz="1200" b="1" kern="1200" dirty="0">
                <a:solidFill>
                  <a:schemeClr val="tx1"/>
                </a:solidFill>
                <a:effectLst/>
                <a:latin typeface="+mn-lt"/>
                <a:ea typeface="MS PGothic" panose="020B0600070205080204" pitchFamily="34" charset="-128"/>
                <a:cs typeface="ＭＳ Ｐゴシック" charset="0"/>
              </a:rPr>
              <a:t>Modern web portal –</a:t>
            </a:r>
            <a:r>
              <a:rPr lang="en-US" sz="1200" kern="1200" dirty="0">
                <a:solidFill>
                  <a:schemeClr val="tx1"/>
                </a:solidFill>
                <a:effectLst/>
                <a:latin typeface="+mn-lt"/>
                <a:ea typeface="MS PGothic" panose="020B0600070205080204" pitchFamily="34" charset="-128"/>
                <a:cs typeface="ＭＳ Ｐゴシック" charset="0"/>
              </a:rPr>
              <a:t> With an updated version of Report Manager sporting a modern look and feel, users can find, view, and manage reports.</a:t>
            </a:r>
          </a:p>
          <a:p>
            <a:pPr marL="171450" marR="0" lvl="0" indent="-171450" algn="l" defTabSz="931863" rtl="0" eaLnBrk="0" fontAlgn="base" latinLnBrk="0" hangingPunct="0">
              <a:lnSpc>
                <a:spcPct val="100000"/>
              </a:lnSpc>
              <a:spcBef>
                <a:spcPct val="30000"/>
              </a:spcBef>
              <a:spcAft>
                <a:spcPts val="606"/>
              </a:spcAft>
              <a:buClrTx/>
              <a:buSzTx/>
              <a:buFont typeface="Arial" panose="020B0604020202020204" pitchFamily="34" charset="0"/>
              <a:buChar char="•"/>
              <a:tabLst/>
              <a:defRPr/>
            </a:pPr>
            <a:r>
              <a:rPr lang="en-US" sz="1200" b="1" kern="1200" dirty="0">
                <a:solidFill>
                  <a:schemeClr val="tx1"/>
                </a:solidFill>
                <a:effectLst/>
                <a:latin typeface="+mn-lt"/>
                <a:ea typeface="MS PGothic" panose="020B0600070205080204" pitchFamily="34" charset="-128"/>
                <a:cs typeface="ＭＳ Ｐゴシック" charset="0"/>
              </a:rPr>
              <a:t>Modern browser support –</a:t>
            </a:r>
            <a:r>
              <a:rPr lang="en-US" sz="1200" kern="1200" dirty="0">
                <a:solidFill>
                  <a:schemeClr val="tx1"/>
                </a:solidFill>
                <a:effectLst/>
                <a:latin typeface="+mn-lt"/>
                <a:ea typeface="MS PGothic" panose="020B0600070205080204" pitchFamily="34" charset="-128"/>
                <a:cs typeface="ＭＳ Ｐゴシック" charset="0"/>
              </a:rPr>
              <a:t> Business users can view and interact with reports in any modern browser, including Microsoft Edge, Microsoft Internet Explorer, Google Chrome, Mozilla Firefox, and Apple Safari. Reports render correctly and consistently across all browsers. A touch friendly experience makes it easy for people to consume reports on tablet devices as well.</a:t>
            </a:r>
          </a:p>
          <a:p>
            <a:pPr marL="0" lvl="0" indent="0">
              <a:buFont typeface="Arial" panose="020B0604020202020204" pitchFamily="34" charset="0"/>
              <a:buNone/>
            </a:pPr>
            <a:endParaRPr lang="en-US" sz="1200" kern="1200" dirty="0">
              <a:solidFill>
                <a:schemeClr val="tx1"/>
              </a:solidFill>
              <a:effectLst/>
              <a:latin typeface="+mn-lt"/>
              <a:ea typeface="MS PGothic" panose="020B0600070205080204" pitchFamily="34" charset="-128"/>
              <a:cs typeface="ＭＳ Ｐゴシック" charset="0"/>
            </a:endParaRPr>
          </a:p>
          <a:p>
            <a:pPr marL="171450" indent="-171450">
              <a:spcAft>
                <a:spcPts val="606"/>
              </a:spcAft>
              <a:buFont typeface="Arial" panose="020B0604020202020204" pitchFamily="34" charset="0"/>
              <a:buChar char="•"/>
            </a:pPr>
            <a:endParaRPr lang="en-US" sz="1200" b="0" dirty="0"/>
          </a:p>
          <a:p>
            <a:pPr lvl="1"/>
            <a:endParaRPr lang="en-US" dirty="0"/>
          </a:p>
          <a:p>
            <a:pPr marL="0" indent="0">
              <a:buFont typeface="Arial" panose="020B0604020202020204" pitchFamily="34" charset="0"/>
              <a:buNone/>
            </a:pPr>
            <a:endParaRPr lang="en-US" b="0" dirty="0"/>
          </a:p>
        </p:txBody>
      </p:sp>
      <p:sp>
        <p:nvSpPr>
          <p:cNvPr id="4" name="Slide Number Placeholder 3"/>
          <p:cNvSpPr>
            <a:spLocks noGrp="1"/>
          </p:cNvSpPr>
          <p:nvPr>
            <p:ph type="sldNum" sz="quarter" idx="10"/>
          </p:nvPr>
        </p:nvSpPr>
        <p:spPr/>
        <p:txBody>
          <a:bodyPr/>
          <a:lstStyle/>
          <a:p>
            <a:pPr>
              <a:defRPr/>
            </a:pPr>
            <a:fld id="{7088D5E3-B0C4-244E-905F-C9848084E0A1}" type="slidenum">
              <a:rPr lang="en-US" smtClean="0"/>
              <a:pPr>
                <a:defRPr/>
              </a:pPr>
              <a:t>127</a:t>
            </a:fld>
            <a:endParaRPr lang="en-US" dirty="0"/>
          </a:p>
        </p:txBody>
      </p:sp>
    </p:spTree>
    <p:extLst>
      <p:ext uri="{BB962C8B-B14F-4D97-AF65-F5344CB8AC3E}">
        <p14:creationId xmlns:p14="http://schemas.microsoft.com/office/powerpoint/2010/main" val="3970127673"/>
      </p:ext>
    </p:extLst>
  </p:cSld>
  <p:clrMapOvr>
    <a:masterClrMapping/>
  </p:clrMapOvr>
</p:notes>
</file>

<file path=ppt/notesSlides/notesSlide1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a:defRPr/>
            </a:pPr>
            <a:fld id="{7088D5E3-B0C4-244E-905F-C9848084E0A1}" type="slidenum">
              <a:rPr lang="en-US" smtClean="0"/>
              <a:pPr>
                <a:defRPr/>
              </a:pPr>
              <a:t>128</a:t>
            </a:fld>
            <a:endParaRPr lang="en-US" dirty="0"/>
          </a:p>
        </p:txBody>
      </p:sp>
    </p:spTree>
    <p:extLst>
      <p:ext uri="{BB962C8B-B14F-4D97-AF65-F5344CB8AC3E}">
        <p14:creationId xmlns:p14="http://schemas.microsoft.com/office/powerpoint/2010/main" val="3035988013"/>
      </p:ext>
    </p:extLst>
  </p:cSld>
  <p:clrMapOvr>
    <a:masterClrMapping/>
  </p:clrMapOvr>
</p:notes>
</file>

<file path=ppt/notesSlides/notesSlide1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1" i="0" u="none" strike="noStrike" kern="1200" baseline="0" dirty="0">
                <a:solidFill>
                  <a:schemeClr val="tx1"/>
                </a:solidFill>
                <a:latin typeface="+mn-lt"/>
                <a:ea typeface="MS PGothic" panose="020B0600070205080204" pitchFamily="34" charset="-128"/>
                <a:cs typeface="ＭＳ Ｐゴシック" charset="0"/>
              </a:rPr>
              <a:t>Advanced Analytics at massive scale</a:t>
            </a:r>
            <a:endParaRPr lang="en-US" sz="1200" b="0" i="0" u="none" strike="noStrike" kern="1200" baseline="0" dirty="0">
              <a:solidFill>
                <a:schemeClr val="tx1"/>
              </a:solidFill>
              <a:latin typeface="+mn-lt"/>
              <a:ea typeface="MS PGothic" panose="020B0600070205080204" pitchFamily="34" charset="-128"/>
              <a:cs typeface="ＭＳ Ｐゴシック" charset="0"/>
            </a:endParaRPr>
          </a:p>
          <a:p>
            <a:r>
              <a:rPr lang="en-US" sz="1200" b="0" i="0" u="none" strike="noStrike" kern="1200" baseline="0" dirty="0">
                <a:solidFill>
                  <a:schemeClr val="tx1"/>
                </a:solidFill>
                <a:latin typeface="+mn-lt"/>
                <a:ea typeface="MS PGothic" panose="020B0600070205080204" pitchFamily="34" charset="-128"/>
                <a:cs typeface="ＭＳ Ｐゴシック" charset="0"/>
              </a:rPr>
              <a:t>Built-in advanced analytics provide the scalability and performance benefits of running your “R” algorithms directly in SQL Server. Expand your analytics library with Microsoft Azure Marketplace.</a:t>
            </a:r>
            <a:endParaRPr lang="en-US" dirty="0"/>
          </a:p>
        </p:txBody>
      </p:sp>
      <p:sp>
        <p:nvSpPr>
          <p:cNvPr id="4" name="Slide Number Placeholder 3"/>
          <p:cNvSpPr>
            <a:spLocks noGrp="1"/>
          </p:cNvSpPr>
          <p:nvPr>
            <p:ph type="sldNum" sz="quarter" idx="10"/>
          </p:nvPr>
        </p:nvSpPr>
        <p:spPr/>
        <p:txBody>
          <a:bodyPr/>
          <a:lstStyle/>
          <a:p>
            <a:pPr>
              <a:defRPr/>
            </a:pPr>
            <a:fld id="{7088D5E3-B0C4-244E-905F-C9848084E0A1}" type="slidenum">
              <a:rPr lang="en-US" smtClean="0">
                <a:solidFill>
                  <a:prstClr val="black"/>
                </a:solidFill>
              </a:rPr>
              <a:pPr>
                <a:defRPr/>
              </a:pPr>
              <a:t>129</a:t>
            </a:fld>
            <a:endParaRPr lang="en-US" dirty="0">
              <a:solidFill>
                <a:prstClr val="black"/>
              </a:solidFill>
            </a:endParaRPr>
          </a:p>
        </p:txBody>
      </p:sp>
    </p:spTree>
    <p:extLst>
      <p:ext uri="{BB962C8B-B14F-4D97-AF65-F5344CB8AC3E}">
        <p14:creationId xmlns:p14="http://schemas.microsoft.com/office/powerpoint/2010/main" val="4072732722"/>
      </p:ext>
    </p:extLst>
  </p:cSld>
  <p:clrMapOvr>
    <a:masterClrMapping/>
  </p:clrMapOvr>
</p:notes>
</file>

<file path=ppt/notesSlides/notesSlide1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pPr defTabSz="931597">
              <a:spcBef>
                <a:spcPts val="1197"/>
              </a:spcBef>
            </a:pPr>
            <a:r>
              <a:rPr lang="en-US" sz="1600" dirty="0">
                <a:solidFill>
                  <a:schemeClr val="tx1"/>
                </a:solidFill>
                <a:latin typeface="Segoe UI Light"/>
                <a:ea typeface="Segoe UI" pitchFamily="34" charset="0"/>
                <a:cs typeface="Segoe UI" pitchFamily="34" charset="0"/>
              </a:rPr>
              <a:t>Benefits</a:t>
            </a:r>
          </a:p>
          <a:p>
            <a:pPr marL="470975" indent="-347972" defTabSz="913244">
              <a:spcBef>
                <a:spcPts val="612"/>
              </a:spcBef>
              <a:buClr>
                <a:srgbClr val="FF8C00"/>
              </a:buClr>
              <a:buFont typeface="Wingdings 3" panose="05040102010807070707" pitchFamily="18" charset="2"/>
              <a:buChar char="Æ"/>
            </a:pPr>
            <a:r>
              <a:rPr lang="en-US" sz="1200" dirty="0">
                <a:solidFill>
                  <a:schemeClr val="tx1"/>
                </a:solidFill>
                <a:ea typeface="Segoe UI" panose="020B0502040204020203" pitchFamily="34" charset="0"/>
                <a:cs typeface="Segoe UI" panose="020B0502040204020203" pitchFamily="34" charset="0"/>
              </a:rPr>
              <a:t>Faster deployment of ML models</a:t>
            </a:r>
          </a:p>
          <a:p>
            <a:pPr marL="470975" indent="-347972" defTabSz="913244">
              <a:spcBef>
                <a:spcPts val="612"/>
              </a:spcBef>
              <a:buClr>
                <a:srgbClr val="FF8C00"/>
              </a:buClr>
              <a:buFont typeface="Wingdings 3" panose="05040102010807070707" pitchFamily="18" charset="2"/>
              <a:buChar char="Æ"/>
            </a:pPr>
            <a:r>
              <a:rPr lang="en-US" sz="1200" spc="-100" dirty="0">
                <a:solidFill>
                  <a:schemeClr val="tx1"/>
                </a:solidFill>
                <a:ea typeface="Segoe UI" panose="020B0502040204020203" pitchFamily="34" charset="0"/>
                <a:cs typeface="Segoe UI" panose="020B0502040204020203" pitchFamily="34" charset="0"/>
              </a:rPr>
              <a:t>Faster performance </a:t>
            </a:r>
            <a:br>
              <a:rPr lang="en-US" sz="1200" spc="-100" dirty="0">
                <a:solidFill>
                  <a:schemeClr val="tx1"/>
                </a:solidFill>
                <a:ea typeface="Segoe UI" panose="020B0502040204020203" pitchFamily="34" charset="0"/>
                <a:cs typeface="Segoe UI" panose="020B0502040204020203" pitchFamily="34" charset="0"/>
              </a:rPr>
            </a:br>
            <a:r>
              <a:rPr lang="en-US" sz="1200" spc="-100" dirty="0">
                <a:solidFill>
                  <a:schemeClr val="tx1"/>
                </a:solidFill>
                <a:ea typeface="Segoe UI" panose="020B0502040204020203" pitchFamily="34" charset="0"/>
                <a:cs typeface="Segoe UI" panose="020B0502040204020203" pitchFamily="34" charset="0"/>
              </a:rPr>
              <a:t>(Move compute close to the data)</a:t>
            </a:r>
          </a:p>
          <a:p>
            <a:pPr marL="470975" indent="-347972" defTabSz="913244">
              <a:spcBef>
                <a:spcPts val="612"/>
              </a:spcBef>
              <a:buClr>
                <a:srgbClr val="FF8C00"/>
              </a:buClr>
              <a:buFont typeface="Wingdings 3" panose="05040102010807070707" pitchFamily="18" charset="2"/>
              <a:buChar char="Æ"/>
            </a:pPr>
            <a:r>
              <a:rPr lang="en-US" sz="1200" dirty="0">
                <a:solidFill>
                  <a:schemeClr val="tx1"/>
                </a:solidFill>
                <a:ea typeface="Segoe UI" panose="020B0502040204020203" pitchFamily="34" charset="0"/>
                <a:cs typeface="Segoe UI" panose="020B0502040204020203" pitchFamily="34" charset="0"/>
              </a:rPr>
              <a:t>Improved scalability</a:t>
            </a:r>
          </a:p>
          <a:p>
            <a:pPr marL="470975" indent="-347972" defTabSz="913244">
              <a:spcBef>
                <a:spcPts val="612"/>
              </a:spcBef>
              <a:buClr>
                <a:srgbClr val="FF8C00"/>
              </a:buClr>
              <a:buFont typeface="Wingdings 3" panose="05040102010807070707" pitchFamily="18" charset="2"/>
              <a:buChar char="Æ"/>
            </a:pPr>
            <a:endParaRPr lang="en-US" sz="1200" dirty="0">
              <a:solidFill>
                <a:schemeClr val="tx1"/>
              </a:solidFill>
              <a:ea typeface="Segoe UI" panose="020B0502040204020203" pitchFamily="34" charset="0"/>
              <a:cs typeface="Segoe UI" panose="020B0502040204020203" pitchFamily="34" charset="0"/>
            </a:endParaRPr>
          </a:p>
          <a:p>
            <a:pPr marL="123003" defTabSz="913244">
              <a:spcBef>
                <a:spcPts val="612"/>
              </a:spcBef>
              <a:buClr>
                <a:srgbClr val="FF8C00"/>
              </a:buClr>
            </a:pPr>
            <a:r>
              <a:rPr lang="en-US" sz="1600" dirty="0">
                <a:solidFill>
                  <a:schemeClr val="tx1"/>
                </a:solidFill>
                <a:latin typeface="Segoe UI Light"/>
                <a:ea typeface="Segoe UI" pitchFamily="34" charset="0"/>
                <a:cs typeface="Segoe UI" pitchFamily="34" charset="0"/>
              </a:rPr>
              <a:t>Near-DB Analytic Scenarios</a:t>
            </a:r>
          </a:p>
          <a:p>
            <a:pPr marL="470975" indent="-347972" defTabSz="913244">
              <a:spcBef>
                <a:spcPts val="612"/>
              </a:spcBef>
              <a:buClr>
                <a:srgbClr val="FF8C00"/>
              </a:buClr>
              <a:buFont typeface="Wingdings 3" panose="05040102010807070707" pitchFamily="18" charset="2"/>
              <a:buChar char="Æ"/>
            </a:pPr>
            <a:r>
              <a:rPr lang="en-US" sz="1200" spc="-100" dirty="0">
                <a:solidFill>
                  <a:schemeClr val="tx1"/>
                </a:solidFill>
                <a:ea typeface="Segoe UI" panose="020B0502040204020203" pitchFamily="34" charset="0"/>
                <a:cs typeface="Segoe UI" panose="020B0502040204020203" pitchFamily="34" charset="0"/>
              </a:rPr>
              <a:t>Fraud detection</a:t>
            </a:r>
          </a:p>
          <a:p>
            <a:pPr marL="470975" indent="-347972" defTabSz="913244">
              <a:spcBef>
                <a:spcPts val="612"/>
              </a:spcBef>
              <a:buClr>
                <a:srgbClr val="FF8C00"/>
              </a:buClr>
              <a:buFont typeface="Wingdings 3" panose="05040102010807070707" pitchFamily="18" charset="2"/>
              <a:buChar char="Æ"/>
            </a:pPr>
            <a:r>
              <a:rPr lang="en-US" sz="1200" spc="-100" dirty="0">
                <a:solidFill>
                  <a:schemeClr val="tx1"/>
                </a:solidFill>
                <a:ea typeface="Segoe UI" panose="020B0502040204020203" pitchFamily="34" charset="0"/>
                <a:cs typeface="Segoe UI" panose="020B0502040204020203" pitchFamily="34" charset="0"/>
              </a:rPr>
              <a:t>Customer churn analysis</a:t>
            </a:r>
          </a:p>
          <a:p>
            <a:pPr marL="470975" indent="-347972" defTabSz="913244">
              <a:spcBef>
                <a:spcPts val="612"/>
              </a:spcBef>
              <a:buClr>
                <a:srgbClr val="FF8C00"/>
              </a:buClr>
              <a:buFont typeface="Wingdings 3" panose="05040102010807070707" pitchFamily="18" charset="2"/>
              <a:buChar char="Æ"/>
            </a:pPr>
            <a:r>
              <a:rPr lang="en-US" sz="1200" spc="-100" dirty="0">
                <a:solidFill>
                  <a:schemeClr val="tx1"/>
                </a:solidFill>
                <a:ea typeface="Segoe UI" panose="020B0502040204020203" pitchFamily="34" charset="0"/>
                <a:cs typeface="Segoe UI" panose="020B0502040204020203" pitchFamily="34" charset="0"/>
              </a:rPr>
              <a:t>Product recommendations</a:t>
            </a:r>
          </a:p>
          <a:p>
            <a:endParaRPr lang="en-US" dirty="0"/>
          </a:p>
        </p:txBody>
      </p:sp>
      <p:sp>
        <p:nvSpPr>
          <p:cNvPr id="4" name="Header Placeholder 3"/>
          <p:cNvSpPr>
            <a:spLocks noGrp="1"/>
          </p:cNvSpPr>
          <p:nvPr>
            <p:ph type="hdr" sz="quarter" idx="10"/>
          </p:nvPr>
        </p:nvSpPr>
        <p:spPr/>
        <p:txBody>
          <a:bodyPr/>
          <a:lstStyle/>
          <a:p>
            <a:r>
              <a:rPr lang="en-US" dirty="0">
                <a:solidFill>
                  <a:prstClr val="black"/>
                </a:solidFill>
              </a:rPr>
              <a:t>Server &amp; Tools Business</a:t>
            </a:r>
          </a:p>
        </p:txBody>
      </p:sp>
      <p:sp>
        <p:nvSpPr>
          <p:cNvPr id="5" name="Footer Placeholder 4"/>
          <p:cNvSpPr>
            <a:spLocks noGrp="1"/>
          </p:cNvSpPr>
          <p:nvPr>
            <p:ph type="ftr" sz="quarter" idx="11"/>
          </p:nvPr>
        </p:nvSpPr>
        <p:spPr/>
        <p:txBody>
          <a:bodyPr/>
          <a:lstStyle/>
          <a:p>
            <a:pPr defTabSz="914099" eaLnBrk="0" hangingPunct="0"/>
            <a:r>
              <a:rPr lang="en-US" sz="400" dirty="0">
                <a:gradFill>
                  <a:gsLst>
                    <a:gs pos="0">
                      <a:prstClr val="black"/>
                    </a:gs>
                    <a:gs pos="100000">
                      <a:prstClr val="black"/>
                    </a:gs>
                  </a:gsLst>
                  <a:lin ang="5400000" scaled="0"/>
                </a:gradFill>
                <a:latin typeface="Segoe UI" pitchFamily="34" charset="0"/>
                <a:ea typeface="Segoe UI" pitchFamily="34" charset="0"/>
                <a:cs typeface="Segoe UI" pitchFamily="34" charset="0"/>
              </a:rPr>
              <a:t>© 2012 Microsoft Corporation. All rights reserved. Microsoft, Windows, and other product names are or may be registered trademarks and/or trademarks in the U.S. and/or other countries.</a:t>
            </a:r>
          </a:p>
          <a:p>
            <a:pPr defTabSz="914099" eaLnBrk="0" hangingPunct="0"/>
            <a:r>
              <a:rPr lang="en-US" sz="400" dirty="0">
                <a:gradFill>
                  <a:gsLst>
                    <a:gs pos="0">
                      <a:prstClr val="black"/>
                    </a:gs>
                    <a:gs pos="100000">
                      <a:prstClr val="black"/>
                    </a:gs>
                  </a:gsLst>
                  <a:lin ang="5400000" scaled="0"/>
                </a:gradFill>
                <a:latin typeface="Segoe UI" pitchFamily="34" charset="0"/>
                <a:ea typeface="Segoe UI" pitchFamily="34" charset="0"/>
                <a:cs typeface="Segoe UI" pitchFamily="34" charset="0"/>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MICROSOFT MAKES NO WARRANTIES, EXPRESS, IMPLIED OR STATUTORY, AS TO THE INFORMATION IN THIS PRESENTATION.</a:t>
            </a:r>
          </a:p>
        </p:txBody>
      </p:sp>
      <p:sp>
        <p:nvSpPr>
          <p:cNvPr id="6" name="Date Placeholder 5"/>
          <p:cNvSpPr>
            <a:spLocks noGrp="1"/>
          </p:cNvSpPr>
          <p:nvPr>
            <p:ph type="dt" idx="12"/>
          </p:nvPr>
        </p:nvSpPr>
        <p:spPr/>
        <p:txBody>
          <a:bodyPr/>
          <a:lstStyle/>
          <a:p>
            <a:fld id="{A171B3BB-DFF4-43DF-B887-7B1543BC1A74}" type="datetime1">
              <a:rPr lang="en-US" smtClean="0">
                <a:solidFill>
                  <a:prstClr val="black"/>
                </a:solidFill>
              </a:rPr>
              <a:pPr/>
              <a:t>5/24/2016</a:t>
            </a:fld>
            <a:endParaRPr lang="en-US" dirty="0">
              <a:solidFill>
                <a:prstClr val="black"/>
              </a:solidFill>
            </a:endParaRPr>
          </a:p>
        </p:txBody>
      </p:sp>
      <p:sp>
        <p:nvSpPr>
          <p:cNvPr id="7" name="Slide Number Placeholder 6"/>
          <p:cNvSpPr>
            <a:spLocks noGrp="1"/>
          </p:cNvSpPr>
          <p:nvPr>
            <p:ph type="sldNum" sz="quarter" idx="13"/>
          </p:nvPr>
        </p:nvSpPr>
        <p:spPr/>
        <p:txBody>
          <a:bodyPr/>
          <a:lstStyle/>
          <a:p>
            <a:fld id="{B4008EB6-D09E-4580-8CD6-DDB14511944F}" type="slidenum">
              <a:rPr lang="en-US" smtClean="0">
                <a:solidFill>
                  <a:prstClr val="black"/>
                </a:solidFill>
              </a:rPr>
              <a:pPr/>
              <a:t>136</a:t>
            </a:fld>
            <a:endParaRPr lang="en-US" dirty="0">
              <a:solidFill>
                <a:prstClr val="black"/>
              </a:solidFill>
            </a:endParaRPr>
          </a:p>
        </p:txBody>
      </p:sp>
    </p:spTree>
    <p:extLst>
      <p:ext uri="{BB962C8B-B14F-4D97-AF65-F5344CB8AC3E}">
        <p14:creationId xmlns:p14="http://schemas.microsoft.com/office/powerpoint/2010/main" val="1858378795"/>
      </p:ext>
    </p:extLst>
  </p:cSld>
  <p:clrMapOvr>
    <a:masterClrMapping/>
  </p:clrMapOvr>
</p:notes>
</file>

<file path=ppt/notesSlides/notesSlide1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r>
              <a:rPr lang="en-US" dirty="0"/>
              <a:t>Take out in initial version of NDA roadmap, until fully committed.</a:t>
            </a:r>
          </a:p>
        </p:txBody>
      </p:sp>
      <p:sp>
        <p:nvSpPr>
          <p:cNvPr id="4" name="Header Placeholder 3"/>
          <p:cNvSpPr>
            <a:spLocks noGrp="1"/>
          </p:cNvSpPr>
          <p:nvPr>
            <p:ph type="hdr" sz="quarter" idx="10"/>
          </p:nvPr>
        </p:nvSpPr>
        <p:spPr/>
        <p:txBody>
          <a:bodyPr/>
          <a:lstStyle/>
          <a:p>
            <a:r>
              <a:rPr lang="en-US" dirty="0">
                <a:solidFill>
                  <a:prstClr val="black"/>
                </a:solidFill>
              </a:rPr>
              <a:t>Server &amp; Tools Business</a:t>
            </a:r>
          </a:p>
        </p:txBody>
      </p:sp>
      <p:sp>
        <p:nvSpPr>
          <p:cNvPr id="5" name="Footer Placeholder 4"/>
          <p:cNvSpPr>
            <a:spLocks noGrp="1"/>
          </p:cNvSpPr>
          <p:nvPr>
            <p:ph type="ftr" sz="quarter" idx="11"/>
          </p:nvPr>
        </p:nvSpPr>
        <p:spPr/>
        <p:txBody>
          <a:bodyPr/>
          <a:lstStyle/>
          <a:p>
            <a:pPr defTabSz="914099" eaLnBrk="0" hangingPunct="0"/>
            <a:r>
              <a:rPr lang="en-US" sz="400" dirty="0">
                <a:gradFill>
                  <a:gsLst>
                    <a:gs pos="0">
                      <a:prstClr val="black"/>
                    </a:gs>
                    <a:gs pos="100000">
                      <a:prstClr val="black"/>
                    </a:gs>
                  </a:gsLst>
                  <a:lin ang="5400000" scaled="0"/>
                </a:gradFill>
                <a:latin typeface="Segoe UI" pitchFamily="34" charset="0"/>
                <a:ea typeface="Segoe UI" pitchFamily="34" charset="0"/>
                <a:cs typeface="Segoe UI" pitchFamily="34" charset="0"/>
              </a:rPr>
              <a:t>© 2012 Microsoft Corporation. All rights reserved. Microsoft, Windows, and other product names are or may be registered trademarks and/or trademarks in the U.S. and/or other countries.</a:t>
            </a:r>
          </a:p>
          <a:p>
            <a:pPr defTabSz="914099" eaLnBrk="0" hangingPunct="0"/>
            <a:r>
              <a:rPr lang="en-US" sz="400" dirty="0">
                <a:gradFill>
                  <a:gsLst>
                    <a:gs pos="0">
                      <a:prstClr val="black"/>
                    </a:gs>
                    <a:gs pos="100000">
                      <a:prstClr val="black"/>
                    </a:gs>
                  </a:gsLst>
                  <a:lin ang="5400000" scaled="0"/>
                </a:gradFill>
                <a:latin typeface="Segoe UI" pitchFamily="34" charset="0"/>
                <a:ea typeface="Segoe UI" pitchFamily="34" charset="0"/>
                <a:cs typeface="Segoe UI" pitchFamily="34" charset="0"/>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MICROSOFT MAKES NO WARRANTIES, EXPRESS, IMPLIED OR STATUTORY, AS TO THE INFORMATION IN THIS PRESENTATION.</a:t>
            </a:r>
          </a:p>
        </p:txBody>
      </p:sp>
      <p:sp>
        <p:nvSpPr>
          <p:cNvPr id="6" name="Date Placeholder 5"/>
          <p:cNvSpPr>
            <a:spLocks noGrp="1"/>
          </p:cNvSpPr>
          <p:nvPr>
            <p:ph type="dt" idx="12"/>
          </p:nvPr>
        </p:nvSpPr>
        <p:spPr/>
        <p:txBody>
          <a:bodyPr/>
          <a:lstStyle/>
          <a:p>
            <a:fld id="{A171B3BB-DFF4-43DF-B887-7B1543BC1A74}" type="datetime1">
              <a:rPr lang="en-US" smtClean="0">
                <a:solidFill>
                  <a:prstClr val="black"/>
                </a:solidFill>
              </a:rPr>
              <a:pPr/>
              <a:t>5/24/2016</a:t>
            </a:fld>
            <a:endParaRPr lang="en-US" dirty="0">
              <a:solidFill>
                <a:prstClr val="black"/>
              </a:solidFill>
            </a:endParaRPr>
          </a:p>
        </p:txBody>
      </p:sp>
      <p:sp>
        <p:nvSpPr>
          <p:cNvPr id="7" name="Slide Number Placeholder 6"/>
          <p:cNvSpPr>
            <a:spLocks noGrp="1"/>
          </p:cNvSpPr>
          <p:nvPr>
            <p:ph type="sldNum" sz="quarter" idx="13"/>
          </p:nvPr>
        </p:nvSpPr>
        <p:spPr/>
        <p:txBody>
          <a:bodyPr/>
          <a:lstStyle/>
          <a:p>
            <a:fld id="{B4008EB6-D09E-4580-8CD6-DDB14511944F}" type="slidenum">
              <a:rPr lang="en-US" smtClean="0">
                <a:solidFill>
                  <a:prstClr val="black"/>
                </a:solidFill>
              </a:rPr>
              <a:pPr/>
              <a:t>137</a:t>
            </a:fld>
            <a:endParaRPr lang="en-US" dirty="0">
              <a:solidFill>
                <a:prstClr val="black"/>
              </a:solidFill>
            </a:endParaRPr>
          </a:p>
        </p:txBody>
      </p:sp>
    </p:spTree>
    <p:extLst>
      <p:ext uri="{BB962C8B-B14F-4D97-AF65-F5344CB8AC3E}">
        <p14:creationId xmlns:p14="http://schemas.microsoft.com/office/powerpoint/2010/main" val="970548890"/>
      </p:ext>
    </p:extLst>
  </p:cSld>
  <p:clrMapOvr>
    <a:masterClrMapping/>
  </p:clrMapOvr>
</p:notes>
</file>

<file path=ppt/notesSlides/notesSlide1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1" dirty="0"/>
              <a:t>Key Points:</a:t>
            </a:r>
          </a:p>
          <a:p>
            <a:pPr defTabSz="941603">
              <a:spcAft>
                <a:spcPts val="343"/>
              </a:spcAft>
              <a:defRPr/>
            </a:pPr>
            <a:r>
              <a:rPr lang="en-US" sz="1200" dirty="0"/>
              <a:t>This is the overview</a:t>
            </a:r>
            <a:r>
              <a:rPr lang="en-US" sz="1200" baseline="0" dirty="0"/>
              <a:t> slide of what’s new for SSSRS in SQL 2016.</a:t>
            </a:r>
            <a:endParaRPr lang="en-US" sz="1200" dirty="0"/>
          </a:p>
          <a:p>
            <a:endParaRPr lang="en-US" sz="1200" b="1" dirty="0"/>
          </a:p>
          <a:p>
            <a:r>
              <a:rPr lang="en-US" sz="1200" b="1" dirty="0"/>
              <a:t>Talk Track:</a:t>
            </a:r>
          </a:p>
          <a:p>
            <a:pPr marL="171450" lvl="0" indent="-171450">
              <a:buFont typeface="Arial" panose="020B0604020202020204" pitchFamily="34" charset="0"/>
              <a:buChar char="•"/>
            </a:pPr>
            <a:r>
              <a:rPr lang="en-US" sz="1200" b="1" kern="1200" dirty="0">
                <a:solidFill>
                  <a:schemeClr val="tx1"/>
                </a:solidFill>
                <a:effectLst/>
                <a:latin typeface="+mn-lt"/>
                <a:ea typeface="MS PGothic" panose="020B0600070205080204" pitchFamily="34" charset="-128"/>
                <a:cs typeface="ＭＳ Ｐゴシック" charset="0"/>
              </a:rPr>
              <a:t>Connectivity for Analysis Services tabular and multidimensional models </a:t>
            </a:r>
            <a:r>
              <a:rPr lang="en-US" sz="1200" kern="1200" dirty="0">
                <a:solidFill>
                  <a:schemeClr val="tx1"/>
                </a:solidFill>
                <a:effectLst/>
                <a:latin typeface="+mn-lt"/>
                <a:ea typeface="MS PGothic" panose="020B0600070205080204" pitchFamily="34" charset="-128"/>
                <a:cs typeface="ＭＳ Ｐゴシック" charset="0"/>
              </a:rPr>
              <a:t>- Build upon the analytical work of others with</a:t>
            </a:r>
            <a:r>
              <a:rPr lang="en-US" sz="1200" kern="1200" baseline="0" dirty="0">
                <a:solidFill>
                  <a:schemeClr val="tx1"/>
                </a:solidFill>
                <a:effectLst/>
                <a:latin typeface="+mn-lt"/>
                <a:ea typeface="MS PGothic" panose="020B0600070205080204" pitchFamily="34" charset="-128"/>
                <a:cs typeface="ＭＳ Ｐゴシック" charset="0"/>
              </a:rPr>
              <a:t> the </a:t>
            </a:r>
            <a:r>
              <a:rPr lang="en-US" sz="1200" kern="1200" dirty="0">
                <a:solidFill>
                  <a:schemeClr val="tx1"/>
                </a:solidFill>
                <a:effectLst/>
                <a:latin typeface="+mn-lt"/>
                <a:ea typeface="MS PGothic" panose="020B0600070205080204" pitchFamily="34" charset="-128"/>
                <a:cs typeface="ＭＳ Ｐゴシック" charset="0"/>
              </a:rPr>
              <a:t>support of on-premises SQL Server Analysis Services (AS) multidimensional models.  This unique hybrid capability means the hundreds of thousands of BI Semantic Models already in use today can easily be surfaced in Power BI.    </a:t>
            </a:r>
          </a:p>
          <a:p>
            <a:pPr lvl="1"/>
            <a:endParaRPr lang="en-US" dirty="0"/>
          </a:p>
          <a:p>
            <a:r>
              <a:rPr lang="en-US" dirty="0"/>
              <a:t>Live query:</a:t>
            </a:r>
            <a:r>
              <a:rPr lang="en-US" baseline="0" dirty="0"/>
              <a:t> </a:t>
            </a:r>
          </a:p>
          <a:p>
            <a:r>
              <a:rPr lang="en-US" dirty="0"/>
              <a:t>Connects</a:t>
            </a:r>
            <a:r>
              <a:rPr lang="en-US" baseline="0" dirty="0"/>
              <a:t> using the Analysis Services connector, minimal caching of data (tiles)</a:t>
            </a:r>
          </a:p>
          <a:p>
            <a:endParaRPr lang="en-US" baseline="0" dirty="0"/>
          </a:p>
          <a:p>
            <a:r>
              <a:rPr lang="en-US" baseline="0" dirty="0"/>
              <a:t>Scheduled refresh:</a:t>
            </a:r>
          </a:p>
          <a:p>
            <a:pPr marL="171450" indent="-171450">
              <a:buFontTx/>
              <a:buChar char="-"/>
            </a:pPr>
            <a:r>
              <a:rPr lang="en-US" baseline="0" dirty="0"/>
              <a:t>Personal gateway – data is refreshed on a scheduled – data is cached</a:t>
            </a:r>
          </a:p>
          <a:p>
            <a:pPr marL="0" indent="0">
              <a:buFontTx/>
              <a:buNone/>
            </a:pPr>
            <a:endParaRPr lang="en-US" baseline="0" dirty="0"/>
          </a:p>
          <a:p>
            <a:pPr marL="0" indent="0">
              <a:buFontTx/>
              <a:buNone/>
            </a:pPr>
            <a:r>
              <a:rPr lang="en-US" baseline="0" dirty="0"/>
              <a:t>Enterprise gateway:</a:t>
            </a:r>
          </a:p>
          <a:p>
            <a:pPr marL="171450" indent="-171450">
              <a:buFontTx/>
              <a:buChar char="-"/>
            </a:pPr>
            <a:r>
              <a:rPr lang="en-US" baseline="0" dirty="0"/>
              <a:t>Scheduled refresh </a:t>
            </a:r>
          </a:p>
          <a:p>
            <a:pPr marL="171450" indent="-171450">
              <a:buFontTx/>
              <a:buChar char="-"/>
            </a:pPr>
            <a:r>
              <a:rPr lang="en-US" baseline="0" dirty="0"/>
              <a:t>Plans to also support Live query</a:t>
            </a:r>
            <a:endParaRPr lang="en-US" dirty="0"/>
          </a:p>
          <a:p>
            <a:endParaRPr lang="en-US" dirty="0"/>
          </a:p>
          <a:p>
            <a:endParaRPr lang="en-US" dirty="0"/>
          </a:p>
        </p:txBody>
      </p:sp>
      <p:sp>
        <p:nvSpPr>
          <p:cNvPr id="4" name="Slide Number Placeholder 3"/>
          <p:cNvSpPr>
            <a:spLocks noGrp="1"/>
          </p:cNvSpPr>
          <p:nvPr>
            <p:ph type="sldNum" sz="quarter" idx="10"/>
          </p:nvPr>
        </p:nvSpPr>
        <p:spPr/>
        <p:txBody>
          <a:bodyPr/>
          <a:lstStyle/>
          <a:p>
            <a:pPr>
              <a:defRPr/>
            </a:pPr>
            <a:fld id="{7088D5E3-B0C4-244E-905F-C9848084E0A1}" type="slidenum">
              <a:rPr lang="en-US" smtClean="0"/>
              <a:pPr>
                <a:defRPr/>
              </a:pPr>
              <a:t>139</a:t>
            </a:fld>
            <a:endParaRPr lang="en-US" dirty="0"/>
          </a:p>
        </p:txBody>
      </p:sp>
    </p:spTree>
    <p:extLst>
      <p:ext uri="{BB962C8B-B14F-4D97-AF65-F5344CB8AC3E}">
        <p14:creationId xmlns:p14="http://schemas.microsoft.com/office/powerpoint/2010/main" val="1770253449"/>
      </p:ext>
    </p:extLst>
  </p:cSld>
  <p:clrMapOvr>
    <a:masterClrMapping/>
  </p:clrMapOvr>
</p:notes>
</file>

<file path=ppt/notesSlides/notesSlide1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a:defRPr/>
            </a:pPr>
            <a:fld id="{7088D5E3-B0C4-244E-905F-C9848084E0A1}" type="slidenum">
              <a:rPr lang="en-US" smtClean="0"/>
              <a:pPr>
                <a:defRPr/>
              </a:pPr>
              <a:t>140</a:t>
            </a:fld>
            <a:endParaRPr lang="en-US" dirty="0"/>
          </a:p>
        </p:txBody>
      </p:sp>
    </p:spTree>
    <p:extLst>
      <p:ext uri="{BB962C8B-B14F-4D97-AF65-F5344CB8AC3E}">
        <p14:creationId xmlns:p14="http://schemas.microsoft.com/office/powerpoint/2010/main" val="1859203528"/>
      </p:ext>
    </p:extLst>
  </p:cSld>
  <p:clrMapOvr>
    <a:masterClrMapping/>
  </p:clrMapOvr>
</p:notes>
</file>

<file path=ppt/notesSlides/notesSlide1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1" dirty="0"/>
              <a:t>RANGERS only</a:t>
            </a:r>
          </a:p>
          <a:p>
            <a:pPr marL="0" marR="0" indent="0" algn="l" defTabSz="931863" rtl="0" eaLnBrk="0" fontAlgn="base" latinLnBrk="0" hangingPunct="0">
              <a:lnSpc>
                <a:spcPct val="100000"/>
              </a:lnSpc>
              <a:spcBef>
                <a:spcPct val="30000"/>
              </a:spcBef>
              <a:spcAft>
                <a:spcPct val="0"/>
              </a:spcAft>
              <a:buClrTx/>
              <a:buSzTx/>
              <a:buFontTx/>
              <a:buNone/>
              <a:tabLst/>
              <a:defRPr/>
            </a:pPr>
            <a:r>
              <a:rPr lang="en-US" dirty="0"/>
              <a:t>After refresh with Personal GW and quick show of Personal GW, brief update about Enterprise gateway plans</a:t>
            </a:r>
          </a:p>
          <a:p>
            <a:endParaRPr lang="en-US" dirty="0"/>
          </a:p>
          <a:p>
            <a:pPr marL="0" marR="0" lvl="0" indent="0" algn="l" defTabSz="931863" rtl="0" eaLnBrk="0" fontAlgn="base" latinLnBrk="0" hangingPunct="0">
              <a:lnSpc>
                <a:spcPct val="100000"/>
              </a:lnSpc>
              <a:spcBef>
                <a:spcPct val="30000"/>
              </a:spcBef>
              <a:spcAft>
                <a:spcPct val="0"/>
              </a:spcAft>
              <a:buClrTx/>
              <a:buSzTx/>
              <a:buFontTx/>
              <a:buNone/>
              <a:tabLst/>
              <a:defRPr/>
            </a:pPr>
            <a:r>
              <a:rPr lang="en-US" sz="1200" b="1" dirty="0">
                <a:latin typeface="Segoe UI Light" panose="020B0502040204020203" pitchFamily="34" charset="0"/>
                <a:cs typeface="Segoe UI Light" panose="020B0502040204020203" pitchFamily="34" charset="0"/>
              </a:rPr>
              <a:t>BI governance – </a:t>
            </a:r>
            <a:r>
              <a:rPr lang="en-US" sz="1200" dirty="0">
                <a:latin typeface="Segoe UI Light" panose="020B0502040204020203" pitchFamily="34" charset="0"/>
                <a:cs typeface="Segoe UI Light" panose="020B0502040204020203" pitchFamily="34" charset="0"/>
              </a:rPr>
              <a:t/>
            </a:r>
            <a:br>
              <a:rPr lang="en-US" sz="1200" dirty="0">
                <a:latin typeface="Segoe UI Light" panose="020B0502040204020203" pitchFamily="34" charset="0"/>
                <a:cs typeface="Segoe UI Light" panose="020B0502040204020203" pitchFamily="34" charset="0"/>
              </a:rPr>
            </a:br>
            <a:r>
              <a:rPr lang="en-US" sz="1200" dirty="0">
                <a:latin typeface="Segoe UI Light" panose="020B0502040204020203" pitchFamily="34" charset="0"/>
                <a:cs typeface="Segoe UI Light" panose="020B0502040204020203" pitchFamily="34" charset="0"/>
              </a:rPr>
              <a:t>Gain visibility into Enterprise Gateway usage, such as most commonly accessed data sources, and the users accessing them, empowering IT to monitor and audit usage. For example: based on the usage of a particular data source IT might set the maintenance schedule to minimize user impact.</a:t>
            </a:r>
            <a:endParaRPr lang="en-US" dirty="0">
              <a:latin typeface="Segoe UI Light" panose="020B0502040204020203" pitchFamily="34" charset="0"/>
              <a:cs typeface="Segoe UI Light" panose="020B0502040204020203" pitchFamily="34" charset="0"/>
            </a:endParaRPr>
          </a:p>
        </p:txBody>
      </p:sp>
      <p:sp>
        <p:nvSpPr>
          <p:cNvPr id="4" name="Slide Number Placeholder 3"/>
          <p:cNvSpPr>
            <a:spLocks noGrp="1"/>
          </p:cNvSpPr>
          <p:nvPr>
            <p:ph type="sldNum" sz="quarter" idx="10"/>
          </p:nvPr>
        </p:nvSpPr>
        <p:spPr/>
        <p:txBody>
          <a:bodyPr/>
          <a:lstStyle/>
          <a:p>
            <a:fld id="{5C09B765-C9FB-479F-9B9B-962AAF8A153D}" type="slidenum">
              <a:rPr lang="en-US" smtClean="0"/>
              <a:t>141</a:t>
            </a:fld>
            <a:endParaRPr lang="en-US" dirty="0"/>
          </a:p>
        </p:txBody>
      </p:sp>
    </p:spTree>
    <p:extLst>
      <p:ext uri="{BB962C8B-B14F-4D97-AF65-F5344CB8AC3E}">
        <p14:creationId xmlns:p14="http://schemas.microsoft.com/office/powerpoint/2010/main" val="2726220355"/>
      </p:ext>
    </p:extLst>
  </p:cSld>
  <p:clrMapOvr>
    <a:masterClrMapping/>
  </p:clrMapOvr>
</p:notes>
</file>

<file path=ppt/notesSlides/notesSlide1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1" dirty="0"/>
              <a:t>Key Points:</a:t>
            </a:r>
          </a:p>
          <a:p>
            <a:pPr defTabSz="941603">
              <a:spcAft>
                <a:spcPts val="343"/>
              </a:spcAft>
              <a:defRPr/>
            </a:pPr>
            <a:r>
              <a:rPr lang="en-US" sz="1200" dirty="0"/>
              <a:t>This is the overview</a:t>
            </a:r>
            <a:r>
              <a:rPr lang="en-US" sz="1200" baseline="0" dirty="0"/>
              <a:t> slide of what’s new for SSSRS in SQL 2016.</a:t>
            </a:r>
            <a:endParaRPr lang="en-US" sz="1200" dirty="0"/>
          </a:p>
          <a:p>
            <a:endParaRPr lang="en-US" sz="1200" b="1" dirty="0"/>
          </a:p>
          <a:p>
            <a:r>
              <a:rPr lang="en-US" sz="1200" b="1" dirty="0"/>
              <a:t>Talk Track:</a:t>
            </a:r>
          </a:p>
          <a:p>
            <a:pPr marL="171450" indent="-171450">
              <a:spcAft>
                <a:spcPts val="606"/>
              </a:spcAft>
              <a:buFont typeface="Arial" panose="020B0604020202020204" pitchFamily="34" charset="0"/>
              <a:buChar char="•"/>
            </a:pPr>
            <a:r>
              <a:rPr lang="en-US" sz="1200" kern="1200" dirty="0">
                <a:solidFill>
                  <a:schemeClr val="tx1"/>
                </a:solidFill>
                <a:effectLst/>
                <a:latin typeface="+mn-lt"/>
                <a:ea typeface="MS PGothic" panose="020B0600070205080204" pitchFamily="34" charset="-128"/>
                <a:cs typeface="ＭＳ Ｐゴシック" charset="0"/>
              </a:rPr>
              <a:t>With optional integration with Microsoft’s Power BI cloud analytics service, customers can harness their on-premises reporting investments while extending to the cloud. Business users can pin report elements to their Power BI dashboards, enabling them to monitor the most important metrics and trends at a glance in one place. The original reports remain one click away, ensuring that people can drill through to the details when necessary.</a:t>
            </a:r>
            <a:endParaRPr lang="en-US" dirty="0"/>
          </a:p>
          <a:p>
            <a:endParaRPr lang="en-US" dirty="0"/>
          </a:p>
        </p:txBody>
      </p:sp>
      <p:sp>
        <p:nvSpPr>
          <p:cNvPr id="4" name="Slide Number Placeholder 3"/>
          <p:cNvSpPr>
            <a:spLocks noGrp="1"/>
          </p:cNvSpPr>
          <p:nvPr>
            <p:ph type="sldNum" sz="quarter" idx="10"/>
          </p:nvPr>
        </p:nvSpPr>
        <p:spPr/>
        <p:txBody>
          <a:bodyPr/>
          <a:lstStyle/>
          <a:p>
            <a:pPr>
              <a:defRPr/>
            </a:pPr>
            <a:fld id="{7088D5E3-B0C4-244E-905F-C9848084E0A1}" type="slidenum">
              <a:rPr lang="en-US" smtClean="0"/>
              <a:pPr>
                <a:defRPr/>
              </a:pPr>
              <a:t>142</a:t>
            </a:fld>
            <a:endParaRPr lang="en-US" dirty="0"/>
          </a:p>
        </p:txBody>
      </p:sp>
    </p:spTree>
    <p:extLst>
      <p:ext uri="{BB962C8B-B14F-4D97-AF65-F5344CB8AC3E}">
        <p14:creationId xmlns:p14="http://schemas.microsoft.com/office/powerpoint/2010/main" val="457220368"/>
      </p:ext>
    </p:extLst>
  </p:cSld>
  <p:clrMapOvr>
    <a:masterClrMapping/>
  </p:clrMapOvr>
</p:notes>
</file>

<file path=ppt/notesSlides/notesSlide1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a:defRPr/>
            </a:pPr>
            <a:fld id="{7088D5E3-B0C4-244E-905F-C9848084E0A1}" type="slidenum">
              <a:rPr lang="en-US" smtClean="0"/>
              <a:pPr>
                <a:defRPr/>
              </a:pPr>
              <a:t>143</a:t>
            </a:fld>
            <a:endParaRPr lang="en-US" dirty="0"/>
          </a:p>
        </p:txBody>
      </p:sp>
    </p:spTree>
    <p:extLst>
      <p:ext uri="{BB962C8B-B14F-4D97-AF65-F5344CB8AC3E}">
        <p14:creationId xmlns:p14="http://schemas.microsoft.com/office/powerpoint/2010/main" val="1755970312"/>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Footer Placeholder 3"/>
          <p:cNvSpPr>
            <a:spLocks noGrp="1"/>
          </p:cNvSpPr>
          <p:nvPr>
            <p:ph type="ftr" sz="quarter" idx="10"/>
          </p:nvPr>
        </p:nvSpPr>
        <p:spPr/>
        <p:txBody>
          <a:bodyPr/>
          <a:lstStyle/>
          <a:p>
            <a:pPr defTabSz="914099" eaLnBrk="0" hangingPunct="0"/>
            <a:r>
              <a:rPr lang="en-US" sz="400">
                <a:gradFill>
                  <a:gsLst>
                    <a:gs pos="0">
                      <a:prstClr val="black"/>
                    </a:gs>
                    <a:gs pos="100000">
                      <a:prstClr val="black"/>
                    </a:gs>
                  </a:gsLst>
                  <a:lin ang="5400000" scaled="0"/>
                </a:gradFill>
                <a:latin typeface="Segoe UI" pitchFamily="34" charset="0"/>
                <a:ea typeface="Segoe UI" pitchFamily="34" charset="0"/>
                <a:cs typeface="Segoe UI" pitchFamily="34" charset="0"/>
              </a:rPr>
              <a:t>© 2014 Microsoft Corporation. All rights reserved. Microsoft, Windows, and other product names are or may be registered trademarks and/or trademarks in the U.S. and/or other countries. 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MICROSOFT MAKES NO WARRANTIES, EXPRESS, IMPLIED OR STATUTORY, AS TO THE INFORMATION IN THIS PRESENTATION.</a:t>
            </a:r>
          </a:p>
        </p:txBody>
      </p:sp>
      <p:sp>
        <p:nvSpPr>
          <p:cNvPr id="5" name="Date Placeholder 4"/>
          <p:cNvSpPr>
            <a:spLocks noGrp="1"/>
          </p:cNvSpPr>
          <p:nvPr>
            <p:ph type="dt" idx="11"/>
          </p:nvPr>
        </p:nvSpPr>
        <p:spPr/>
        <p:txBody>
          <a:bodyPr/>
          <a:lstStyle/>
          <a:p>
            <a:fld id="{E74353ED-ACB2-44BF-A903-985B0AF962B7}" type="datetime1">
              <a:rPr lang="en-US" smtClean="0"/>
              <a:t>5/24/2016</a:t>
            </a:fld>
            <a:endParaRPr lang="en-US"/>
          </a:p>
        </p:txBody>
      </p:sp>
      <p:sp>
        <p:nvSpPr>
          <p:cNvPr id="6" name="Slide Number Placeholder 5"/>
          <p:cNvSpPr>
            <a:spLocks noGrp="1"/>
          </p:cNvSpPr>
          <p:nvPr>
            <p:ph type="sldNum" sz="quarter" idx="12"/>
          </p:nvPr>
        </p:nvSpPr>
        <p:spPr/>
        <p:txBody>
          <a:bodyPr/>
          <a:lstStyle/>
          <a:p>
            <a:fld id="{B4008EB6-D09E-4580-8CD6-DDB14511944F}" type="slidenum">
              <a:rPr lang="en-US" smtClean="0"/>
              <a:pPr/>
              <a:t>14</a:t>
            </a:fld>
            <a:endParaRPr lang="en-US"/>
          </a:p>
        </p:txBody>
      </p:sp>
    </p:spTree>
    <p:extLst>
      <p:ext uri="{BB962C8B-B14F-4D97-AF65-F5344CB8AC3E}">
        <p14:creationId xmlns:p14="http://schemas.microsoft.com/office/powerpoint/2010/main" val="284689079"/>
      </p:ext>
    </p:extLst>
  </p:cSld>
  <p:clrMapOvr>
    <a:masterClrMapping/>
  </p:clrMapOvr>
</p:notes>
</file>

<file path=ppt/notesSlides/notesSlide1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sz="1200" b="0" i="0" u="none" strike="noStrike" kern="1200" baseline="0" dirty="0">
              <a:solidFill>
                <a:schemeClr val="tx1"/>
              </a:solidFill>
              <a:latin typeface="+mn-lt"/>
              <a:ea typeface="MS PGothic" panose="020B0600070205080204" pitchFamily="34" charset="-128"/>
              <a:cs typeface="ＭＳ Ｐゴシック" charset="0"/>
            </a:endParaRPr>
          </a:p>
          <a:p>
            <a:r>
              <a:rPr lang="en-US" sz="1200" b="0" i="0" u="none" strike="noStrike" kern="1200" baseline="0" dirty="0">
                <a:solidFill>
                  <a:schemeClr val="tx1"/>
                </a:solidFill>
                <a:latin typeface="+mn-lt"/>
                <a:ea typeface="MS PGothic" panose="020B0600070205080204" pitchFamily="34" charset="-128"/>
                <a:cs typeface="ＭＳ Ｐゴシック" charset="0"/>
              </a:rPr>
              <a:t> </a:t>
            </a:r>
            <a:r>
              <a:rPr lang="en-US" sz="1200" b="1" i="0" u="none" strike="noStrike" kern="1200" baseline="0" dirty="0">
                <a:solidFill>
                  <a:schemeClr val="tx1"/>
                </a:solidFill>
                <a:latin typeface="+mn-lt"/>
                <a:ea typeface="MS PGothic" panose="020B0600070205080204" pitchFamily="34" charset="-128"/>
                <a:cs typeface="ＭＳ Ｐゴシック" charset="0"/>
              </a:rPr>
              <a:t>Breakthrough hybrid scenarios</a:t>
            </a:r>
            <a:endParaRPr lang="en-US" sz="1200" b="0" i="0" u="none" strike="noStrike" kern="1200" baseline="0" dirty="0">
              <a:solidFill>
                <a:schemeClr val="tx1"/>
              </a:solidFill>
              <a:latin typeface="+mn-lt"/>
              <a:ea typeface="MS PGothic" panose="020B0600070205080204" pitchFamily="34" charset="-128"/>
              <a:cs typeface="ＭＳ Ｐゴシック" charset="0"/>
            </a:endParaRPr>
          </a:p>
          <a:p>
            <a:r>
              <a:rPr lang="en-US" sz="1200" b="0" i="0" u="none" strike="noStrike" kern="1200" baseline="0" dirty="0">
                <a:solidFill>
                  <a:schemeClr val="tx1"/>
                </a:solidFill>
                <a:latin typeface="+mn-lt"/>
                <a:ea typeface="MS PGothic" panose="020B0600070205080204" pitchFamily="34" charset="-128"/>
                <a:cs typeface="ＭＳ Ｐゴシック" charset="0"/>
              </a:rPr>
              <a:t>Stretch Database technology keeps more of your customers’ historical data at your fingertips by transparently and stretching your warm and cold OLTP data to Microsoft Azure </a:t>
            </a:r>
          </a:p>
          <a:p>
            <a:r>
              <a:rPr lang="en-US" sz="1200" b="0" i="0" u="none" strike="noStrike" kern="1200" baseline="0" dirty="0">
                <a:solidFill>
                  <a:schemeClr val="tx1"/>
                </a:solidFill>
                <a:latin typeface="+mn-lt"/>
                <a:ea typeface="MS PGothic" panose="020B0600070205080204" pitchFamily="34" charset="-128"/>
                <a:cs typeface="ＭＳ Ｐゴシック" charset="0"/>
              </a:rPr>
              <a:t>on-demand without application changes.</a:t>
            </a:r>
          </a:p>
          <a:p>
            <a:r>
              <a:rPr lang="en-US" sz="1200" b="1" i="0" u="none" strike="noStrike" kern="1200" baseline="0" dirty="0">
                <a:solidFill>
                  <a:schemeClr val="tx1"/>
                </a:solidFill>
                <a:latin typeface="+mn-lt"/>
                <a:ea typeface="MS PGothic" panose="020B0600070205080204" pitchFamily="34" charset="-128"/>
                <a:cs typeface="ＭＳ Ｐゴシック" charset="0"/>
              </a:rPr>
              <a:t>Simplicity</a:t>
            </a:r>
            <a:endParaRPr lang="en-US" sz="1200" b="0" i="0" u="none" strike="noStrike" kern="1200" baseline="0" dirty="0">
              <a:solidFill>
                <a:schemeClr val="tx1"/>
              </a:solidFill>
              <a:latin typeface="+mn-lt"/>
              <a:ea typeface="MS PGothic" panose="020B0600070205080204" pitchFamily="34" charset="-128"/>
              <a:cs typeface="ＭＳ Ｐゴシック" charset="0"/>
            </a:endParaRPr>
          </a:p>
          <a:p>
            <a:r>
              <a:rPr lang="en-US" sz="1200" b="0" i="0" u="none" strike="noStrike" kern="1200" baseline="0" dirty="0">
                <a:solidFill>
                  <a:schemeClr val="tx1"/>
                </a:solidFill>
                <a:latin typeface="+mn-lt"/>
                <a:ea typeface="MS PGothic" panose="020B0600070205080204" pitchFamily="34" charset="-128"/>
                <a:cs typeface="ＭＳ Ｐゴシック" charset="0"/>
              </a:rPr>
              <a:t>New tools that make SQL Server migration to Microsoft Azure and hybrid scenarios even easier.</a:t>
            </a:r>
          </a:p>
          <a:p>
            <a:r>
              <a:rPr lang="en-US" sz="1200" b="1" i="0" u="none" strike="noStrike" kern="1200" baseline="0" dirty="0">
                <a:solidFill>
                  <a:schemeClr val="tx1"/>
                </a:solidFill>
                <a:latin typeface="+mn-lt"/>
                <a:ea typeface="MS PGothic" panose="020B0600070205080204" pitchFamily="34" charset="-128"/>
                <a:cs typeface="ＭＳ Ｐゴシック" charset="0"/>
              </a:rPr>
              <a:t>Consistency</a:t>
            </a:r>
            <a:endParaRPr lang="en-US" sz="1200" b="0" i="0" u="none" strike="noStrike" kern="1200" baseline="0" dirty="0">
              <a:solidFill>
                <a:schemeClr val="tx1"/>
              </a:solidFill>
              <a:latin typeface="+mn-lt"/>
              <a:ea typeface="MS PGothic" panose="020B0600070205080204" pitchFamily="34" charset="-128"/>
              <a:cs typeface="ＭＳ Ｐゴシック" charset="0"/>
            </a:endParaRPr>
          </a:p>
          <a:p>
            <a:r>
              <a:rPr lang="en-US" sz="1200" b="0" i="0" u="none" strike="noStrike" kern="1200" baseline="0" dirty="0">
                <a:solidFill>
                  <a:schemeClr val="tx1"/>
                </a:solidFill>
                <a:latin typeface="+mn-lt"/>
                <a:ea typeface="MS PGothic" panose="020B0600070205080204" pitchFamily="34" charset="-128"/>
                <a:cs typeface="ＭＳ Ｐゴシック" charset="0"/>
              </a:rPr>
              <a:t>Consistent experience from on-premises to Microsoft Azure IaaS &amp; PaaS.</a:t>
            </a:r>
            <a:endParaRPr lang="en-US" dirty="0"/>
          </a:p>
        </p:txBody>
      </p:sp>
      <p:sp>
        <p:nvSpPr>
          <p:cNvPr id="4" name="Slide Number Placeholder 3"/>
          <p:cNvSpPr>
            <a:spLocks noGrp="1"/>
          </p:cNvSpPr>
          <p:nvPr>
            <p:ph type="sldNum" sz="quarter" idx="10"/>
          </p:nvPr>
        </p:nvSpPr>
        <p:spPr/>
        <p:txBody>
          <a:bodyPr/>
          <a:lstStyle/>
          <a:p>
            <a:pPr>
              <a:defRPr/>
            </a:pPr>
            <a:fld id="{7088D5E3-B0C4-244E-905F-C9848084E0A1}" type="slidenum">
              <a:rPr lang="en-US" smtClean="0">
                <a:solidFill>
                  <a:prstClr val="black"/>
                </a:solidFill>
              </a:rPr>
              <a:pPr>
                <a:defRPr/>
              </a:pPr>
              <a:t>147</a:t>
            </a:fld>
            <a:endParaRPr lang="en-US" dirty="0">
              <a:solidFill>
                <a:prstClr val="black"/>
              </a:solidFill>
            </a:endParaRPr>
          </a:p>
        </p:txBody>
      </p:sp>
    </p:spTree>
    <p:extLst>
      <p:ext uri="{BB962C8B-B14F-4D97-AF65-F5344CB8AC3E}">
        <p14:creationId xmlns:p14="http://schemas.microsoft.com/office/powerpoint/2010/main" val="3806419474"/>
      </p:ext>
    </p:extLst>
  </p:cSld>
  <p:clrMapOvr>
    <a:masterClrMapping/>
  </p:clrMapOvr>
</p:notes>
</file>

<file path=ppt/notesSlides/notesSlide1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Source: https://msdn.microsoft.com/en-us/library/bb522534(v=sql.130).aspx</a:t>
            </a:r>
          </a:p>
          <a:p>
            <a:endParaRPr lang="en-US" dirty="0"/>
          </a:p>
          <a:p>
            <a:r>
              <a:rPr lang="en-US" b="1" dirty="0"/>
              <a:t>Always</a:t>
            </a:r>
            <a:r>
              <a:rPr lang="en-US" b="1" baseline="0" dirty="0"/>
              <a:t>On Support</a:t>
            </a:r>
          </a:p>
          <a:p>
            <a:r>
              <a:rPr lang="en-US" sz="1200" b="1" dirty="0"/>
              <a:t>Pain Point:</a:t>
            </a:r>
            <a:r>
              <a:rPr lang="en-US" sz="1200" dirty="0"/>
              <a:t> There has not been any official Always-On Support for SSIS</a:t>
            </a:r>
          </a:p>
          <a:p>
            <a:endParaRPr lang="en-US" sz="1200" dirty="0"/>
          </a:p>
          <a:p>
            <a:r>
              <a:rPr lang="en-US" sz="1200" b="1" dirty="0"/>
              <a:t>Scenario: </a:t>
            </a:r>
            <a:r>
              <a:rPr lang="en-US" sz="1200" dirty="0"/>
              <a:t>DB/IT Admin can now easily configure high availability for SSIS catalog DB directly in SSMS, without the need to set it up manually as described in </a:t>
            </a:r>
            <a:r>
              <a:rPr lang="en-US" sz="1200" dirty="0">
                <a:hlinkClick r:id="rId3"/>
              </a:rPr>
              <a:t>MSDN Blog</a:t>
            </a:r>
            <a:endParaRPr lang="en-US" sz="1200" dirty="0"/>
          </a:p>
          <a:p>
            <a:endParaRPr lang="en-US" dirty="0"/>
          </a:p>
          <a:p>
            <a:r>
              <a:rPr lang="en-US" b="1" dirty="0"/>
              <a:t>Incremental Deployment</a:t>
            </a:r>
          </a:p>
          <a:p>
            <a:r>
              <a:rPr lang="en-US" sz="1200" b="1" dirty="0"/>
              <a:t>Pain Points: </a:t>
            </a:r>
            <a:r>
              <a:rPr lang="en-US" sz="1200" dirty="0"/>
              <a:t>Since the SSIS 2012 introduced the “project” concept, developer has to deploy the whole project each time even though they only change part of the project </a:t>
            </a:r>
          </a:p>
          <a:p>
            <a:r>
              <a:rPr lang="en-US" sz="1200" dirty="0"/>
              <a:t> </a:t>
            </a:r>
          </a:p>
          <a:p>
            <a:r>
              <a:rPr lang="en-US" sz="1200" b="1" dirty="0"/>
              <a:t>Scenario</a:t>
            </a:r>
            <a:r>
              <a:rPr lang="en-US" sz="1200" dirty="0"/>
              <a:t>: Developer can deploy selected SSIS packages incrementally without deploying the whole project, therefore saving the deployment time</a:t>
            </a:r>
          </a:p>
          <a:p>
            <a:endParaRPr lang="en-US" dirty="0"/>
          </a:p>
          <a:p>
            <a:r>
              <a:rPr lang="en-US" b="1" dirty="0"/>
              <a:t>Project Upgrade</a:t>
            </a:r>
          </a:p>
          <a:p>
            <a:r>
              <a:rPr lang="en-US" sz="1200" b="1" dirty="0"/>
              <a:t>Pain Point: </a:t>
            </a:r>
            <a:r>
              <a:rPr lang="en-US" sz="1200" dirty="0"/>
              <a:t>During the project upgrade, UX layout or shared connection manager may not be upgraded successfully</a:t>
            </a:r>
          </a:p>
          <a:p>
            <a:endParaRPr lang="en-US" sz="1200" dirty="0"/>
          </a:p>
          <a:p>
            <a:r>
              <a:rPr lang="en-US" sz="1200" b="1" dirty="0"/>
              <a:t>Scenario</a:t>
            </a:r>
            <a:r>
              <a:rPr lang="en-US" sz="1200" dirty="0"/>
              <a:t>: Developers can upgrade their SSIS 2012/2014 project to the new version of SSIS completely without manual adjustment after upgrade</a:t>
            </a:r>
          </a:p>
        </p:txBody>
      </p:sp>
      <p:sp>
        <p:nvSpPr>
          <p:cNvPr id="4" name="Slide Number Placeholder 3"/>
          <p:cNvSpPr>
            <a:spLocks noGrp="1"/>
          </p:cNvSpPr>
          <p:nvPr>
            <p:ph type="sldNum" sz="quarter" idx="10"/>
          </p:nvPr>
        </p:nvSpPr>
        <p:spPr/>
        <p:txBody>
          <a:bodyPr/>
          <a:lstStyle/>
          <a:p>
            <a:pPr>
              <a:defRPr/>
            </a:pPr>
            <a:fld id="{7088D5E3-B0C4-244E-905F-C9848084E0A1}" type="slidenum">
              <a:rPr lang="en-US" smtClean="0"/>
              <a:pPr>
                <a:defRPr/>
              </a:pPr>
              <a:t>149</a:t>
            </a:fld>
            <a:endParaRPr lang="en-US"/>
          </a:p>
        </p:txBody>
      </p:sp>
    </p:spTree>
    <p:extLst>
      <p:ext uri="{BB962C8B-B14F-4D97-AF65-F5344CB8AC3E}">
        <p14:creationId xmlns:p14="http://schemas.microsoft.com/office/powerpoint/2010/main" val="1307225982"/>
      </p:ext>
    </p:extLst>
  </p:cSld>
  <p:clrMapOvr>
    <a:masterClrMapping/>
  </p:clrMapOvr>
</p:notes>
</file>

<file path=ppt/notesSlides/notesSlide1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en-US" dirty="0"/>
          </a:p>
        </p:txBody>
      </p:sp>
      <p:sp>
        <p:nvSpPr>
          <p:cNvPr id="4" name="Header Placeholder 3"/>
          <p:cNvSpPr>
            <a:spLocks noGrp="1"/>
          </p:cNvSpPr>
          <p:nvPr>
            <p:ph type="hdr" sz="quarter" idx="10"/>
          </p:nvPr>
        </p:nvSpPr>
        <p:spPr/>
        <p:txBody>
          <a:bodyPr/>
          <a:lstStyle/>
          <a:p>
            <a:r>
              <a:rPr lang="en-US" dirty="0">
                <a:solidFill>
                  <a:prstClr val="black"/>
                </a:solidFill>
              </a:rPr>
              <a:t>Server &amp; Tools Business</a:t>
            </a:r>
          </a:p>
        </p:txBody>
      </p:sp>
      <p:sp>
        <p:nvSpPr>
          <p:cNvPr id="5" name="Footer Placeholder 4"/>
          <p:cNvSpPr>
            <a:spLocks noGrp="1"/>
          </p:cNvSpPr>
          <p:nvPr>
            <p:ph type="ftr" sz="quarter" idx="11"/>
          </p:nvPr>
        </p:nvSpPr>
        <p:spPr/>
        <p:txBody>
          <a:bodyPr/>
          <a:lstStyle/>
          <a:p>
            <a:pPr defTabSz="914099" eaLnBrk="0" hangingPunct="0"/>
            <a:r>
              <a:rPr lang="en-US" sz="400" dirty="0">
                <a:gradFill>
                  <a:gsLst>
                    <a:gs pos="0">
                      <a:prstClr val="black"/>
                    </a:gs>
                    <a:gs pos="100000">
                      <a:prstClr val="black"/>
                    </a:gs>
                  </a:gsLst>
                  <a:lin ang="5400000" scaled="0"/>
                </a:gradFill>
                <a:latin typeface="Segoe UI" pitchFamily="34" charset="0"/>
                <a:ea typeface="Segoe UI" pitchFamily="34" charset="0"/>
                <a:cs typeface="Segoe UI" pitchFamily="34" charset="0"/>
              </a:rPr>
              <a:t>© 2012 Microsoft Corporation. All rights reserved. Microsoft, Windows, and other product names are or may be registered trademarks and/or trademarks in the U.S. and/or other countries.</a:t>
            </a:r>
          </a:p>
          <a:p>
            <a:pPr defTabSz="914099" eaLnBrk="0" hangingPunct="0"/>
            <a:r>
              <a:rPr lang="en-US" sz="400" dirty="0">
                <a:gradFill>
                  <a:gsLst>
                    <a:gs pos="0">
                      <a:prstClr val="black"/>
                    </a:gs>
                    <a:gs pos="100000">
                      <a:prstClr val="black"/>
                    </a:gs>
                  </a:gsLst>
                  <a:lin ang="5400000" scaled="0"/>
                </a:gradFill>
                <a:latin typeface="Segoe UI" pitchFamily="34" charset="0"/>
                <a:ea typeface="Segoe UI" pitchFamily="34" charset="0"/>
                <a:cs typeface="Segoe UI" pitchFamily="34" charset="0"/>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MICROSOFT MAKES NO WARRANTIES, EXPRESS, IMPLIED OR STATUTORY, AS TO THE INFORMATION IN THIS PRESENTATION.</a:t>
            </a:r>
          </a:p>
        </p:txBody>
      </p:sp>
      <p:sp>
        <p:nvSpPr>
          <p:cNvPr id="6" name="Date Placeholder 5"/>
          <p:cNvSpPr>
            <a:spLocks noGrp="1"/>
          </p:cNvSpPr>
          <p:nvPr>
            <p:ph type="dt" idx="12"/>
          </p:nvPr>
        </p:nvSpPr>
        <p:spPr/>
        <p:txBody>
          <a:bodyPr/>
          <a:lstStyle/>
          <a:p>
            <a:fld id="{A171B3BB-DFF4-43DF-B887-7B1543BC1A74}" type="datetime1">
              <a:rPr lang="en-US" smtClean="0">
                <a:solidFill>
                  <a:prstClr val="black"/>
                </a:solidFill>
              </a:rPr>
              <a:pPr/>
              <a:t>5/24/2016</a:t>
            </a:fld>
            <a:endParaRPr lang="en-US" dirty="0">
              <a:solidFill>
                <a:prstClr val="black"/>
              </a:solidFill>
            </a:endParaRPr>
          </a:p>
        </p:txBody>
      </p:sp>
      <p:sp>
        <p:nvSpPr>
          <p:cNvPr id="7" name="Slide Number Placeholder 6"/>
          <p:cNvSpPr>
            <a:spLocks noGrp="1"/>
          </p:cNvSpPr>
          <p:nvPr>
            <p:ph type="sldNum" sz="quarter" idx="13"/>
          </p:nvPr>
        </p:nvSpPr>
        <p:spPr/>
        <p:txBody>
          <a:bodyPr/>
          <a:lstStyle/>
          <a:p>
            <a:fld id="{B4008EB6-D09E-4580-8CD6-DDB14511944F}" type="slidenum">
              <a:rPr lang="en-US" smtClean="0">
                <a:solidFill>
                  <a:prstClr val="black"/>
                </a:solidFill>
              </a:rPr>
              <a:pPr/>
              <a:t>150</a:t>
            </a:fld>
            <a:endParaRPr lang="en-US" dirty="0">
              <a:solidFill>
                <a:prstClr val="black"/>
              </a:solidFill>
            </a:endParaRPr>
          </a:p>
        </p:txBody>
      </p:sp>
    </p:spTree>
    <p:extLst>
      <p:ext uri="{BB962C8B-B14F-4D97-AF65-F5344CB8AC3E}">
        <p14:creationId xmlns:p14="http://schemas.microsoft.com/office/powerpoint/2010/main" val="1956016783"/>
      </p:ext>
    </p:extLst>
  </p:cSld>
  <p:clrMapOvr>
    <a:masterClrMapping/>
  </p:clrMapOvr>
</p:notes>
</file>

<file path=ppt/notesSlides/notesSlide1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Source: https://msdn.microsoft.com/en-us/library/mt143173(v=sql.130).aspx</a:t>
            </a:r>
          </a:p>
          <a:p>
            <a:endParaRPr lang="en-US" dirty="0"/>
          </a:p>
          <a:p>
            <a:r>
              <a:rPr lang="en-US" dirty="0">
                <a:effectLst/>
              </a:rPr>
              <a:t>The Incremental Package Deployment feature introduced in SQL Server 2016 Integration Services (SSIS) allows you to deploy one or more packages to an existing or new project without deploying the whole project. You can incrementally deploy packages using: Deployment Wizard, SQL Server Management Studio (uses Deployment Wizard), stored procedures, and Management Object Model (MOM) API at this time.</a:t>
            </a:r>
            <a:endParaRPr lang="en-US" dirty="0"/>
          </a:p>
          <a:p>
            <a:endParaRPr lang="en-US" dirty="0"/>
          </a:p>
          <a:p>
            <a:endParaRPr lang="en-US" dirty="0"/>
          </a:p>
        </p:txBody>
      </p:sp>
      <p:sp>
        <p:nvSpPr>
          <p:cNvPr id="4" name="Slide Number Placeholder 3"/>
          <p:cNvSpPr>
            <a:spLocks noGrp="1"/>
          </p:cNvSpPr>
          <p:nvPr>
            <p:ph type="sldNum" sz="quarter" idx="10"/>
          </p:nvPr>
        </p:nvSpPr>
        <p:spPr/>
        <p:txBody>
          <a:bodyPr/>
          <a:lstStyle/>
          <a:p>
            <a:pPr>
              <a:defRPr/>
            </a:pPr>
            <a:fld id="{7088D5E3-B0C4-244E-905F-C9848084E0A1}" type="slidenum">
              <a:rPr lang="en-US" smtClean="0"/>
              <a:pPr>
                <a:defRPr/>
              </a:pPr>
              <a:t>151</a:t>
            </a:fld>
            <a:endParaRPr lang="en-US"/>
          </a:p>
        </p:txBody>
      </p:sp>
    </p:spTree>
    <p:extLst>
      <p:ext uri="{BB962C8B-B14F-4D97-AF65-F5344CB8AC3E}">
        <p14:creationId xmlns:p14="http://schemas.microsoft.com/office/powerpoint/2010/main" val="2889625505"/>
      </p:ext>
    </p:extLst>
  </p:cSld>
  <p:clrMapOvr>
    <a:masterClrMapping/>
  </p:clrMapOvr>
</p:notes>
</file>

<file path=ppt/notesSlides/notesSlide1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en-US" dirty="0"/>
          </a:p>
        </p:txBody>
      </p:sp>
      <p:sp>
        <p:nvSpPr>
          <p:cNvPr id="4" name="Header Placeholder 3"/>
          <p:cNvSpPr>
            <a:spLocks noGrp="1"/>
          </p:cNvSpPr>
          <p:nvPr>
            <p:ph type="hdr" sz="quarter" idx="10"/>
          </p:nvPr>
        </p:nvSpPr>
        <p:spPr/>
        <p:txBody>
          <a:bodyPr/>
          <a:lstStyle/>
          <a:p>
            <a:r>
              <a:rPr lang="en-US" dirty="0">
                <a:solidFill>
                  <a:prstClr val="black"/>
                </a:solidFill>
              </a:rPr>
              <a:t>Server &amp; Tools Business</a:t>
            </a:r>
          </a:p>
        </p:txBody>
      </p:sp>
      <p:sp>
        <p:nvSpPr>
          <p:cNvPr id="5" name="Footer Placeholder 4"/>
          <p:cNvSpPr>
            <a:spLocks noGrp="1"/>
          </p:cNvSpPr>
          <p:nvPr>
            <p:ph type="ftr" sz="quarter" idx="11"/>
          </p:nvPr>
        </p:nvSpPr>
        <p:spPr/>
        <p:txBody>
          <a:bodyPr/>
          <a:lstStyle/>
          <a:p>
            <a:pPr defTabSz="914099" eaLnBrk="0" hangingPunct="0"/>
            <a:r>
              <a:rPr lang="en-US" sz="400" dirty="0">
                <a:gradFill>
                  <a:gsLst>
                    <a:gs pos="0">
                      <a:prstClr val="black"/>
                    </a:gs>
                    <a:gs pos="100000">
                      <a:prstClr val="black"/>
                    </a:gs>
                  </a:gsLst>
                  <a:lin ang="5400000" scaled="0"/>
                </a:gradFill>
                <a:latin typeface="Segoe UI" pitchFamily="34" charset="0"/>
                <a:ea typeface="Segoe UI" pitchFamily="34" charset="0"/>
                <a:cs typeface="Segoe UI" pitchFamily="34" charset="0"/>
              </a:rPr>
              <a:t>© 2012 Microsoft Corporation. All rights reserved. Microsoft, Windows, and other product names are or may be registered trademarks and/or trademarks in the U.S. and/or other countries.</a:t>
            </a:r>
          </a:p>
          <a:p>
            <a:pPr defTabSz="914099" eaLnBrk="0" hangingPunct="0"/>
            <a:r>
              <a:rPr lang="en-US" sz="400" dirty="0">
                <a:gradFill>
                  <a:gsLst>
                    <a:gs pos="0">
                      <a:prstClr val="black"/>
                    </a:gs>
                    <a:gs pos="100000">
                      <a:prstClr val="black"/>
                    </a:gs>
                  </a:gsLst>
                  <a:lin ang="5400000" scaled="0"/>
                </a:gradFill>
                <a:latin typeface="Segoe UI" pitchFamily="34" charset="0"/>
                <a:ea typeface="Segoe UI" pitchFamily="34" charset="0"/>
                <a:cs typeface="Segoe UI" pitchFamily="34" charset="0"/>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MICROSOFT MAKES NO WARRANTIES, EXPRESS, IMPLIED OR STATUTORY, AS TO THE INFORMATION IN THIS PRESENTATION.</a:t>
            </a:r>
          </a:p>
        </p:txBody>
      </p:sp>
      <p:sp>
        <p:nvSpPr>
          <p:cNvPr id="6" name="Date Placeholder 5"/>
          <p:cNvSpPr>
            <a:spLocks noGrp="1"/>
          </p:cNvSpPr>
          <p:nvPr>
            <p:ph type="dt" idx="12"/>
          </p:nvPr>
        </p:nvSpPr>
        <p:spPr/>
        <p:txBody>
          <a:bodyPr/>
          <a:lstStyle/>
          <a:p>
            <a:fld id="{A171B3BB-DFF4-43DF-B887-7B1543BC1A74}" type="datetime1">
              <a:rPr lang="en-US" smtClean="0">
                <a:solidFill>
                  <a:prstClr val="black"/>
                </a:solidFill>
              </a:rPr>
              <a:pPr/>
              <a:t>5/24/2016</a:t>
            </a:fld>
            <a:endParaRPr lang="en-US" dirty="0">
              <a:solidFill>
                <a:prstClr val="black"/>
              </a:solidFill>
            </a:endParaRPr>
          </a:p>
        </p:txBody>
      </p:sp>
      <p:sp>
        <p:nvSpPr>
          <p:cNvPr id="7" name="Slide Number Placeholder 6"/>
          <p:cNvSpPr>
            <a:spLocks noGrp="1"/>
          </p:cNvSpPr>
          <p:nvPr>
            <p:ph type="sldNum" sz="quarter" idx="13"/>
          </p:nvPr>
        </p:nvSpPr>
        <p:spPr/>
        <p:txBody>
          <a:bodyPr/>
          <a:lstStyle/>
          <a:p>
            <a:fld id="{B4008EB6-D09E-4580-8CD6-DDB14511944F}" type="slidenum">
              <a:rPr lang="en-US" smtClean="0">
                <a:solidFill>
                  <a:prstClr val="black"/>
                </a:solidFill>
              </a:rPr>
              <a:pPr/>
              <a:t>152</a:t>
            </a:fld>
            <a:endParaRPr lang="en-US" dirty="0">
              <a:solidFill>
                <a:prstClr val="black"/>
              </a:solidFill>
            </a:endParaRPr>
          </a:p>
        </p:txBody>
      </p:sp>
    </p:spTree>
    <p:extLst>
      <p:ext uri="{BB962C8B-B14F-4D97-AF65-F5344CB8AC3E}">
        <p14:creationId xmlns:p14="http://schemas.microsoft.com/office/powerpoint/2010/main" val="627124508"/>
      </p:ext>
    </p:extLst>
  </p:cSld>
  <p:clrMapOvr>
    <a:masterClrMapping/>
  </p:clrMapOvr>
</p:notes>
</file>

<file path=ppt/notesSlides/notesSlide1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en-US" dirty="0"/>
          </a:p>
        </p:txBody>
      </p:sp>
      <p:sp>
        <p:nvSpPr>
          <p:cNvPr id="4" name="Header Placeholder 3"/>
          <p:cNvSpPr>
            <a:spLocks noGrp="1"/>
          </p:cNvSpPr>
          <p:nvPr>
            <p:ph type="hdr" sz="quarter" idx="10"/>
          </p:nvPr>
        </p:nvSpPr>
        <p:spPr/>
        <p:txBody>
          <a:bodyPr/>
          <a:lstStyle/>
          <a:p>
            <a:r>
              <a:rPr lang="en-US" dirty="0">
                <a:solidFill>
                  <a:prstClr val="black"/>
                </a:solidFill>
              </a:rPr>
              <a:t>Server &amp; Tools Business</a:t>
            </a:r>
          </a:p>
        </p:txBody>
      </p:sp>
      <p:sp>
        <p:nvSpPr>
          <p:cNvPr id="5" name="Footer Placeholder 4"/>
          <p:cNvSpPr>
            <a:spLocks noGrp="1"/>
          </p:cNvSpPr>
          <p:nvPr>
            <p:ph type="ftr" sz="quarter" idx="11"/>
          </p:nvPr>
        </p:nvSpPr>
        <p:spPr/>
        <p:txBody>
          <a:bodyPr/>
          <a:lstStyle/>
          <a:p>
            <a:pPr defTabSz="914099" eaLnBrk="0" hangingPunct="0"/>
            <a:r>
              <a:rPr lang="en-US" sz="400" dirty="0">
                <a:gradFill>
                  <a:gsLst>
                    <a:gs pos="0">
                      <a:prstClr val="black"/>
                    </a:gs>
                    <a:gs pos="100000">
                      <a:prstClr val="black"/>
                    </a:gs>
                  </a:gsLst>
                  <a:lin ang="5400000" scaled="0"/>
                </a:gradFill>
                <a:latin typeface="Segoe UI" pitchFamily="34" charset="0"/>
                <a:ea typeface="Segoe UI" pitchFamily="34" charset="0"/>
                <a:cs typeface="Segoe UI" pitchFamily="34" charset="0"/>
              </a:rPr>
              <a:t>© 2012 Microsoft Corporation. All rights reserved. Microsoft, Windows, and other product names are or may be registered trademarks and/or trademarks in the U.S. and/or other countries.</a:t>
            </a:r>
          </a:p>
          <a:p>
            <a:pPr defTabSz="914099" eaLnBrk="0" hangingPunct="0"/>
            <a:r>
              <a:rPr lang="en-US" sz="400" dirty="0">
                <a:gradFill>
                  <a:gsLst>
                    <a:gs pos="0">
                      <a:prstClr val="black"/>
                    </a:gs>
                    <a:gs pos="100000">
                      <a:prstClr val="black"/>
                    </a:gs>
                  </a:gsLst>
                  <a:lin ang="5400000" scaled="0"/>
                </a:gradFill>
                <a:latin typeface="Segoe UI" pitchFamily="34" charset="0"/>
                <a:ea typeface="Segoe UI" pitchFamily="34" charset="0"/>
                <a:cs typeface="Segoe UI" pitchFamily="34" charset="0"/>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MICROSOFT MAKES NO WARRANTIES, EXPRESS, IMPLIED OR STATUTORY, AS TO THE INFORMATION IN THIS PRESENTATION.</a:t>
            </a:r>
          </a:p>
        </p:txBody>
      </p:sp>
      <p:sp>
        <p:nvSpPr>
          <p:cNvPr id="6" name="Date Placeholder 5"/>
          <p:cNvSpPr>
            <a:spLocks noGrp="1"/>
          </p:cNvSpPr>
          <p:nvPr>
            <p:ph type="dt" idx="12"/>
          </p:nvPr>
        </p:nvSpPr>
        <p:spPr/>
        <p:txBody>
          <a:bodyPr/>
          <a:lstStyle/>
          <a:p>
            <a:fld id="{A171B3BB-DFF4-43DF-B887-7B1543BC1A74}" type="datetime1">
              <a:rPr lang="en-US" smtClean="0">
                <a:solidFill>
                  <a:prstClr val="black"/>
                </a:solidFill>
              </a:rPr>
              <a:pPr/>
              <a:t>5/24/2016</a:t>
            </a:fld>
            <a:endParaRPr lang="en-US" dirty="0">
              <a:solidFill>
                <a:prstClr val="black"/>
              </a:solidFill>
            </a:endParaRPr>
          </a:p>
        </p:txBody>
      </p:sp>
      <p:sp>
        <p:nvSpPr>
          <p:cNvPr id="7" name="Slide Number Placeholder 6"/>
          <p:cNvSpPr>
            <a:spLocks noGrp="1"/>
          </p:cNvSpPr>
          <p:nvPr>
            <p:ph type="sldNum" sz="quarter" idx="13"/>
          </p:nvPr>
        </p:nvSpPr>
        <p:spPr/>
        <p:txBody>
          <a:bodyPr/>
          <a:lstStyle/>
          <a:p>
            <a:fld id="{B4008EB6-D09E-4580-8CD6-DDB14511944F}" type="slidenum">
              <a:rPr lang="en-US" smtClean="0">
                <a:solidFill>
                  <a:prstClr val="black"/>
                </a:solidFill>
              </a:rPr>
              <a:pPr/>
              <a:t>153</a:t>
            </a:fld>
            <a:endParaRPr lang="en-US" dirty="0">
              <a:solidFill>
                <a:prstClr val="black"/>
              </a:solidFill>
            </a:endParaRPr>
          </a:p>
        </p:txBody>
      </p:sp>
    </p:spTree>
    <p:extLst>
      <p:ext uri="{BB962C8B-B14F-4D97-AF65-F5344CB8AC3E}">
        <p14:creationId xmlns:p14="http://schemas.microsoft.com/office/powerpoint/2010/main" val="2519812317"/>
      </p:ext>
    </p:extLst>
  </p:cSld>
  <p:clrMapOvr>
    <a:masterClrMapping/>
  </p:clrMapOvr>
</p:notes>
</file>

<file path=ppt/notesSlides/notesSlide1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en-US" dirty="0"/>
          </a:p>
        </p:txBody>
      </p:sp>
      <p:sp>
        <p:nvSpPr>
          <p:cNvPr id="4" name="Header Placeholder 3"/>
          <p:cNvSpPr>
            <a:spLocks noGrp="1"/>
          </p:cNvSpPr>
          <p:nvPr>
            <p:ph type="hdr" sz="quarter" idx="10"/>
          </p:nvPr>
        </p:nvSpPr>
        <p:spPr/>
        <p:txBody>
          <a:bodyPr/>
          <a:lstStyle/>
          <a:p>
            <a:r>
              <a:rPr lang="en-US" dirty="0">
                <a:solidFill>
                  <a:prstClr val="black"/>
                </a:solidFill>
              </a:rPr>
              <a:t>Server &amp; Tools Business</a:t>
            </a:r>
          </a:p>
        </p:txBody>
      </p:sp>
      <p:sp>
        <p:nvSpPr>
          <p:cNvPr id="5" name="Footer Placeholder 4"/>
          <p:cNvSpPr>
            <a:spLocks noGrp="1"/>
          </p:cNvSpPr>
          <p:nvPr>
            <p:ph type="ftr" sz="quarter" idx="11"/>
          </p:nvPr>
        </p:nvSpPr>
        <p:spPr/>
        <p:txBody>
          <a:bodyPr/>
          <a:lstStyle/>
          <a:p>
            <a:pPr defTabSz="914099" eaLnBrk="0" hangingPunct="0"/>
            <a:r>
              <a:rPr lang="en-US" sz="400" dirty="0">
                <a:gradFill>
                  <a:gsLst>
                    <a:gs pos="0">
                      <a:prstClr val="black"/>
                    </a:gs>
                    <a:gs pos="100000">
                      <a:prstClr val="black"/>
                    </a:gs>
                  </a:gsLst>
                  <a:lin ang="5400000" scaled="0"/>
                </a:gradFill>
                <a:latin typeface="Segoe UI" pitchFamily="34" charset="0"/>
                <a:ea typeface="Segoe UI" pitchFamily="34" charset="0"/>
                <a:cs typeface="Segoe UI" pitchFamily="34" charset="0"/>
              </a:rPr>
              <a:t>© 2012 Microsoft Corporation. All rights reserved. Microsoft, Windows, and other product names are or may be registered trademarks and/or trademarks in the U.S. and/or other countries.</a:t>
            </a:r>
          </a:p>
          <a:p>
            <a:pPr defTabSz="914099" eaLnBrk="0" hangingPunct="0"/>
            <a:r>
              <a:rPr lang="en-US" sz="400" dirty="0">
                <a:gradFill>
                  <a:gsLst>
                    <a:gs pos="0">
                      <a:prstClr val="black"/>
                    </a:gs>
                    <a:gs pos="100000">
                      <a:prstClr val="black"/>
                    </a:gs>
                  </a:gsLst>
                  <a:lin ang="5400000" scaled="0"/>
                </a:gradFill>
                <a:latin typeface="Segoe UI" pitchFamily="34" charset="0"/>
                <a:ea typeface="Segoe UI" pitchFamily="34" charset="0"/>
                <a:cs typeface="Segoe UI" pitchFamily="34" charset="0"/>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MICROSOFT MAKES NO WARRANTIES, EXPRESS, IMPLIED OR STATUTORY, AS TO THE INFORMATION IN THIS PRESENTATION.</a:t>
            </a:r>
          </a:p>
        </p:txBody>
      </p:sp>
      <p:sp>
        <p:nvSpPr>
          <p:cNvPr id="6" name="Date Placeholder 5"/>
          <p:cNvSpPr>
            <a:spLocks noGrp="1"/>
          </p:cNvSpPr>
          <p:nvPr>
            <p:ph type="dt" idx="12"/>
          </p:nvPr>
        </p:nvSpPr>
        <p:spPr/>
        <p:txBody>
          <a:bodyPr/>
          <a:lstStyle/>
          <a:p>
            <a:fld id="{A171B3BB-DFF4-43DF-B887-7B1543BC1A74}" type="datetime1">
              <a:rPr lang="en-US" smtClean="0">
                <a:solidFill>
                  <a:prstClr val="black"/>
                </a:solidFill>
              </a:rPr>
              <a:pPr/>
              <a:t>5/24/2016</a:t>
            </a:fld>
            <a:endParaRPr lang="en-US" dirty="0">
              <a:solidFill>
                <a:prstClr val="black"/>
              </a:solidFill>
            </a:endParaRPr>
          </a:p>
        </p:txBody>
      </p:sp>
      <p:sp>
        <p:nvSpPr>
          <p:cNvPr id="7" name="Slide Number Placeholder 6"/>
          <p:cNvSpPr>
            <a:spLocks noGrp="1"/>
          </p:cNvSpPr>
          <p:nvPr>
            <p:ph type="sldNum" sz="quarter" idx="13"/>
          </p:nvPr>
        </p:nvSpPr>
        <p:spPr/>
        <p:txBody>
          <a:bodyPr/>
          <a:lstStyle/>
          <a:p>
            <a:fld id="{B4008EB6-D09E-4580-8CD6-DDB14511944F}" type="slidenum">
              <a:rPr lang="en-US" smtClean="0">
                <a:solidFill>
                  <a:prstClr val="black"/>
                </a:solidFill>
              </a:rPr>
              <a:pPr/>
              <a:t>154</a:t>
            </a:fld>
            <a:endParaRPr lang="en-US" dirty="0">
              <a:solidFill>
                <a:prstClr val="black"/>
              </a:solidFill>
            </a:endParaRPr>
          </a:p>
        </p:txBody>
      </p:sp>
    </p:spTree>
    <p:extLst>
      <p:ext uri="{BB962C8B-B14F-4D97-AF65-F5344CB8AC3E}">
        <p14:creationId xmlns:p14="http://schemas.microsoft.com/office/powerpoint/2010/main" val="3816004013"/>
      </p:ext>
    </p:extLst>
  </p:cSld>
  <p:clrMapOvr>
    <a:masterClrMapping/>
  </p:clrMapOvr>
</p:notes>
</file>

<file path=ppt/notesSlides/notesSlide1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en-US" dirty="0"/>
          </a:p>
        </p:txBody>
      </p:sp>
      <p:sp>
        <p:nvSpPr>
          <p:cNvPr id="4" name="Header Placeholder 3"/>
          <p:cNvSpPr>
            <a:spLocks noGrp="1"/>
          </p:cNvSpPr>
          <p:nvPr>
            <p:ph type="hdr" sz="quarter" idx="10"/>
          </p:nvPr>
        </p:nvSpPr>
        <p:spPr/>
        <p:txBody>
          <a:bodyPr/>
          <a:lstStyle/>
          <a:p>
            <a:r>
              <a:rPr lang="en-US" dirty="0">
                <a:solidFill>
                  <a:prstClr val="black"/>
                </a:solidFill>
              </a:rPr>
              <a:t>Server &amp; Tools Business</a:t>
            </a:r>
          </a:p>
        </p:txBody>
      </p:sp>
      <p:sp>
        <p:nvSpPr>
          <p:cNvPr id="5" name="Footer Placeholder 4"/>
          <p:cNvSpPr>
            <a:spLocks noGrp="1"/>
          </p:cNvSpPr>
          <p:nvPr>
            <p:ph type="ftr" sz="quarter" idx="11"/>
          </p:nvPr>
        </p:nvSpPr>
        <p:spPr/>
        <p:txBody>
          <a:bodyPr/>
          <a:lstStyle/>
          <a:p>
            <a:pPr defTabSz="914099" eaLnBrk="0" hangingPunct="0"/>
            <a:r>
              <a:rPr lang="en-US" sz="400" dirty="0">
                <a:gradFill>
                  <a:gsLst>
                    <a:gs pos="0">
                      <a:prstClr val="black"/>
                    </a:gs>
                    <a:gs pos="100000">
                      <a:prstClr val="black"/>
                    </a:gs>
                  </a:gsLst>
                  <a:lin ang="5400000" scaled="0"/>
                </a:gradFill>
                <a:latin typeface="Segoe UI" pitchFamily="34" charset="0"/>
                <a:ea typeface="Segoe UI" pitchFamily="34" charset="0"/>
                <a:cs typeface="Segoe UI" pitchFamily="34" charset="0"/>
              </a:rPr>
              <a:t>© 2012 Microsoft Corporation. All rights reserved. Microsoft, Windows, and other product names are or may be registered trademarks and/or trademarks in the U.S. and/or other countries.</a:t>
            </a:r>
          </a:p>
          <a:p>
            <a:pPr defTabSz="914099" eaLnBrk="0" hangingPunct="0"/>
            <a:r>
              <a:rPr lang="en-US" sz="400" dirty="0">
                <a:gradFill>
                  <a:gsLst>
                    <a:gs pos="0">
                      <a:prstClr val="black"/>
                    </a:gs>
                    <a:gs pos="100000">
                      <a:prstClr val="black"/>
                    </a:gs>
                  </a:gsLst>
                  <a:lin ang="5400000" scaled="0"/>
                </a:gradFill>
                <a:latin typeface="Segoe UI" pitchFamily="34" charset="0"/>
                <a:ea typeface="Segoe UI" pitchFamily="34" charset="0"/>
                <a:cs typeface="Segoe UI" pitchFamily="34" charset="0"/>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MICROSOFT MAKES NO WARRANTIES, EXPRESS, IMPLIED OR STATUTORY, AS TO THE INFORMATION IN THIS PRESENTATION.</a:t>
            </a:r>
          </a:p>
        </p:txBody>
      </p:sp>
      <p:sp>
        <p:nvSpPr>
          <p:cNvPr id="6" name="Date Placeholder 5"/>
          <p:cNvSpPr>
            <a:spLocks noGrp="1"/>
          </p:cNvSpPr>
          <p:nvPr>
            <p:ph type="dt" idx="12"/>
          </p:nvPr>
        </p:nvSpPr>
        <p:spPr/>
        <p:txBody>
          <a:bodyPr/>
          <a:lstStyle/>
          <a:p>
            <a:fld id="{A171B3BB-DFF4-43DF-B887-7B1543BC1A74}" type="datetime1">
              <a:rPr lang="en-US" smtClean="0">
                <a:solidFill>
                  <a:prstClr val="black"/>
                </a:solidFill>
              </a:rPr>
              <a:pPr/>
              <a:t>5/24/2016</a:t>
            </a:fld>
            <a:endParaRPr lang="en-US" dirty="0">
              <a:solidFill>
                <a:prstClr val="black"/>
              </a:solidFill>
            </a:endParaRPr>
          </a:p>
        </p:txBody>
      </p:sp>
      <p:sp>
        <p:nvSpPr>
          <p:cNvPr id="7" name="Slide Number Placeholder 6"/>
          <p:cNvSpPr>
            <a:spLocks noGrp="1"/>
          </p:cNvSpPr>
          <p:nvPr>
            <p:ph type="sldNum" sz="quarter" idx="13"/>
          </p:nvPr>
        </p:nvSpPr>
        <p:spPr/>
        <p:txBody>
          <a:bodyPr/>
          <a:lstStyle/>
          <a:p>
            <a:fld id="{B4008EB6-D09E-4580-8CD6-DDB14511944F}" type="slidenum">
              <a:rPr lang="en-US" smtClean="0">
                <a:solidFill>
                  <a:prstClr val="black"/>
                </a:solidFill>
              </a:rPr>
              <a:pPr/>
              <a:t>155</a:t>
            </a:fld>
            <a:endParaRPr lang="en-US" dirty="0">
              <a:solidFill>
                <a:prstClr val="black"/>
              </a:solidFill>
            </a:endParaRPr>
          </a:p>
        </p:txBody>
      </p:sp>
    </p:spTree>
    <p:extLst>
      <p:ext uri="{BB962C8B-B14F-4D97-AF65-F5344CB8AC3E}">
        <p14:creationId xmlns:p14="http://schemas.microsoft.com/office/powerpoint/2010/main" val="1289321469"/>
      </p:ext>
    </p:extLst>
  </p:cSld>
  <p:clrMapOvr>
    <a:masterClrMapping/>
  </p:clrMapOvr>
</p:notes>
</file>

<file path=ppt/notesSlides/notesSlide1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a:p>
            <a:endParaRPr lang="en-US" dirty="0"/>
          </a:p>
        </p:txBody>
      </p:sp>
      <p:sp>
        <p:nvSpPr>
          <p:cNvPr id="4" name="Slide Number Placeholder 3"/>
          <p:cNvSpPr>
            <a:spLocks noGrp="1"/>
          </p:cNvSpPr>
          <p:nvPr>
            <p:ph type="sldNum" sz="quarter" idx="10"/>
          </p:nvPr>
        </p:nvSpPr>
        <p:spPr/>
        <p:txBody>
          <a:bodyPr/>
          <a:lstStyle/>
          <a:p>
            <a:pPr>
              <a:defRPr/>
            </a:pPr>
            <a:fld id="{7088D5E3-B0C4-244E-905F-C9848084E0A1}" type="slidenum">
              <a:rPr lang="en-US" smtClean="0"/>
              <a:pPr>
                <a:defRPr/>
              </a:pPr>
              <a:t>157</a:t>
            </a:fld>
            <a:endParaRPr lang="en-US"/>
          </a:p>
        </p:txBody>
      </p:sp>
    </p:spTree>
    <p:extLst>
      <p:ext uri="{BB962C8B-B14F-4D97-AF65-F5344CB8AC3E}">
        <p14:creationId xmlns:p14="http://schemas.microsoft.com/office/powerpoint/2010/main" val="3165419539"/>
      </p:ext>
    </p:extLst>
  </p:cSld>
  <p:clrMapOvr>
    <a:masterClrMapping/>
  </p:clrMapOvr>
</p:notes>
</file>

<file path=ppt/notesSlides/notesSlide1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1" i="0" u="none" strike="noStrike" kern="1200" baseline="0" dirty="0">
                <a:solidFill>
                  <a:schemeClr val="tx1"/>
                </a:solidFill>
                <a:latin typeface="+mn-lt"/>
                <a:ea typeface="MS PGothic" panose="020B0600070205080204" pitchFamily="34" charset="-128"/>
                <a:cs typeface="ＭＳ Ｐゴシック" charset="0"/>
              </a:rPr>
              <a:t>Access Any Data</a:t>
            </a:r>
            <a:endParaRPr lang="en-US" sz="1200" b="0" i="0" u="none" strike="noStrike" kern="1200" baseline="0" dirty="0">
              <a:solidFill>
                <a:schemeClr val="tx1"/>
              </a:solidFill>
              <a:latin typeface="+mn-lt"/>
              <a:ea typeface="MS PGothic" panose="020B0600070205080204" pitchFamily="34" charset="-128"/>
              <a:cs typeface="ＭＳ Ｐゴシック" charset="0"/>
            </a:endParaRPr>
          </a:p>
          <a:p>
            <a:r>
              <a:rPr lang="en-US" sz="1200" b="0" i="0" u="none" strike="noStrike" kern="1200" baseline="0" dirty="0">
                <a:solidFill>
                  <a:schemeClr val="tx1"/>
                </a:solidFill>
                <a:latin typeface="+mn-lt"/>
                <a:ea typeface="MS PGothic" panose="020B0600070205080204" pitchFamily="34" charset="-128"/>
                <a:cs typeface="ＭＳ Ｐゴシック" charset="0"/>
              </a:rPr>
              <a:t>Query relational and </a:t>
            </a:r>
          </a:p>
          <a:p>
            <a:r>
              <a:rPr lang="en-US" sz="1200" b="0" i="0" u="none" strike="noStrike" kern="1200" baseline="0" dirty="0">
                <a:solidFill>
                  <a:schemeClr val="tx1"/>
                </a:solidFill>
                <a:latin typeface="+mn-lt"/>
                <a:ea typeface="MS PGothic" panose="020B0600070205080204" pitchFamily="34" charset="-128"/>
                <a:cs typeface="ＭＳ Ｐゴシック" charset="0"/>
              </a:rPr>
              <a:t>non-relational data with the simplicity of T-SQL with </a:t>
            </a:r>
            <a:r>
              <a:rPr lang="en-US" sz="1200" b="0" i="0" u="none" strike="noStrike" kern="1200" baseline="0" dirty="0" err="1">
                <a:solidFill>
                  <a:schemeClr val="tx1"/>
                </a:solidFill>
                <a:latin typeface="+mn-lt"/>
                <a:ea typeface="MS PGothic" panose="020B0600070205080204" pitchFamily="34" charset="-128"/>
                <a:cs typeface="ＭＳ Ｐゴシック" charset="0"/>
              </a:rPr>
              <a:t>PolyBase</a:t>
            </a:r>
            <a:r>
              <a:rPr lang="en-US" sz="1200" b="0" i="0" u="none" strike="noStrike" kern="1200" baseline="0" dirty="0">
                <a:solidFill>
                  <a:schemeClr val="tx1"/>
                </a:solidFill>
                <a:latin typeface="+mn-lt"/>
                <a:ea typeface="MS PGothic" panose="020B0600070205080204" pitchFamily="34" charset="-128"/>
                <a:cs typeface="ＭＳ Ｐゴシック" charset="0"/>
              </a:rPr>
              <a:t>. Manage document data with native JSON support. </a:t>
            </a:r>
          </a:p>
          <a:p>
            <a:r>
              <a:rPr lang="en-US" sz="1200" b="1" i="0" u="none" strike="noStrike" kern="1200" baseline="0" dirty="0">
                <a:solidFill>
                  <a:schemeClr val="tx1"/>
                </a:solidFill>
                <a:latin typeface="+mn-lt"/>
                <a:ea typeface="MS PGothic" panose="020B0600070205080204" pitchFamily="34" charset="-128"/>
                <a:cs typeface="ＭＳ Ｐゴシック" charset="0"/>
              </a:rPr>
              <a:t>Scale and Manage</a:t>
            </a:r>
            <a:endParaRPr lang="en-US" sz="1200" b="0" i="0" u="none" strike="noStrike" kern="1200" baseline="0" dirty="0">
              <a:solidFill>
                <a:schemeClr val="tx1"/>
              </a:solidFill>
              <a:latin typeface="+mn-lt"/>
              <a:ea typeface="MS PGothic" panose="020B0600070205080204" pitchFamily="34" charset="-128"/>
              <a:cs typeface="ＭＳ Ｐゴシック" charset="0"/>
            </a:endParaRPr>
          </a:p>
          <a:p>
            <a:r>
              <a:rPr lang="en-US" sz="1200" b="0" i="0" u="none" strike="noStrike" kern="1200" baseline="0" dirty="0">
                <a:solidFill>
                  <a:schemeClr val="tx1"/>
                </a:solidFill>
                <a:latin typeface="+mn-lt"/>
                <a:ea typeface="MS PGothic" panose="020B0600070205080204" pitchFamily="34" charset="-128"/>
                <a:cs typeface="ＭＳ Ｐゴシック" charset="0"/>
              </a:rPr>
              <a:t>Enhanced performance, scalability and usability across SQL Server Enterprise Information Management tools and Analysis Services.</a:t>
            </a:r>
          </a:p>
          <a:p>
            <a:r>
              <a:rPr lang="en-US" sz="1200" b="1" i="0" u="none" strike="noStrike" kern="1200" baseline="0" dirty="0">
                <a:solidFill>
                  <a:schemeClr val="tx1"/>
                </a:solidFill>
                <a:latin typeface="+mn-lt"/>
                <a:ea typeface="MS PGothic" panose="020B0600070205080204" pitchFamily="34" charset="-128"/>
                <a:cs typeface="ＭＳ Ｐゴシック" charset="0"/>
              </a:rPr>
              <a:t>Powerful Insights on any device</a:t>
            </a:r>
            <a:endParaRPr lang="en-US" sz="1200" b="0" i="0" u="none" strike="noStrike" kern="1200" baseline="0" dirty="0">
              <a:solidFill>
                <a:schemeClr val="tx1"/>
              </a:solidFill>
              <a:latin typeface="+mn-lt"/>
              <a:ea typeface="MS PGothic" panose="020B0600070205080204" pitchFamily="34" charset="-128"/>
              <a:cs typeface="ＭＳ Ｐゴシック" charset="0"/>
            </a:endParaRPr>
          </a:p>
          <a:p>
            <a:r>
              <a:rPr lang="en-US" sz="1200" b="0" i="0" u="none" strike="noStrike" kern="1200" baseline="0" dirty="0">
                <a:solidFill>
                  <a:schemeClr val="tx1"/>
                </a:solidFill>
                <a:latin typeface="+mn-lt"/>
                <a:ea typeface="MS PGothic" panose="020B0600070205080204" pitchFamily="34" charset="-128"/>
                <a:cs typeface="ＭＳ Ｐゴシック" charset="0"/>
              </a:rPr>
              <a:t>Business insights through rich visualizations on mobile devices. Native apps for Windows, iOS and Android. New modern reports for all browsers.</a:t>
            </a:r>
          </a:p>
          <a:p>
            <a:r>
              <a:rPr lang="en-US" sz="1200" b="1" i="0" u="none" strike="noStrike" kern="1200" baseline="0" dirty="0">
                <a:solidFill>
                  <a:schemeClr val="tx1"/>
                </a:solidFill>
                <a:latin typeface="+mn-lt"/>
                <a:ea typeface="MS PGothic" panose="020B0600070205080204" pitchFamily="34" charset="-128"/>
                <a:cs typeface="ＭＳ Ｐゴシック" charset="0"/>
              </a:rPr>
              <a:t>Advanced Analytics at massive scale</a:t>
            </a:r>
            <a:endParaRPr lang="en-US" sz="1200" b="0" i="0" u="none" strike="noStrike" kern="1200" baseline="0" dirty="0">
              <a:solidFill>
                <a:schemeClr val="tx1"/>
              </a:solidFill>
              <a:latin typeface="+mn-lt"/>
              <a:ea typeface="MS PGothic" panose="020B0600070205080204" pitchFamily="34" charset="-128"/>
              <a:cs typeface="ＭＳ Ｐゴシック" charset="0"/>
            </a:endParaRPr>
          </a:p>
          <a:p>
            <a:r>
              <a:rPr lang="en-US" sz="1200" b="0" i="0" u="none" strike="noStrike" kern="1200" baseline="0" dirty="0">
                <a:solidFill>
                  <a:schemeClr val="tx1"/>
                </a:solidFill>
                <a:latin typeface="+mn-lt"/>
                <a:ea typeface="MS PGothic" panose="020B0600070205080204" pitchFamily="34" charset="-128"/>
                <a:cs typeface="ＭＳ Ｐゴシック" charset="0"/>
              </a:rPr>
              <a:t>Built-in advanced analytics provide the scalability and performance benefits of running your “R” algorithms directly in SQL Server. Expand your analytics library with Microsoft Azure Marketplace.</a:t>
            </a:r>
            <a:endParaRPr lang="en-US" dirty="0"/>
          </a:p>
        </p:txBody>
      </p:sp>
      <p:sp>
        <p:nvSpPr>
          <p:cNvPr id="4" name="Slide Number Placeholder 3"/>
          <p:cNvSpPr>
            <a:spLocks noGrp="1"/>
          </p:cNvSpPr>
          <p:nvPr>
            <p:ph type="sldNum" sz="quarter" idx="10"/>
          </p:nvPr>
        </p:nvSpPr>
        <p:spPr/>
        <p:txBody>
          <a:bodyPr/>
          <a:lstStyle/>
          <a:p>
            <a:pPr>
              <a:defRPr/>
            </a:pPr>
            <a:fld id="{7088D5E3-B0C4-244E-905F-C9848084E0A1}" type="slidenum">
              <a:rPr lang="en-US" smtClean="0">
                <a:solidFill>
                  <a:prstClr val="black"/>
                </a:solidFill>
              </a:rPr>
              <a:pPr>
                <a:defRPr/>
              </a:pPr>
              <a:t>158</a:t>
            </a:fld>
            <a:endParaRPr lang="en-US">
              <a:solidFill>
                <a:prstClr val="black"/>
              </a:solidFill>
            </a:endParaRPr>
          </a:p>
        </p:txBody>
      </p:sp>
    </p:spTree>
    <p:extLst>
      <p:ext uri="{BB962C8B-B14F-4D97-AF65-F5344CB8AC3E}">
        <p14:creationId xmlns:p14="http://schemas.microsoft.com/office/powerpoint/2010/main" val="2515434370"/>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a:defRPr/>
            </a:pPr>
            <a:fld id="{7088D5E3-B0C4-244E-905F-C9848084E0A1}" type="slidenum">
              <a:rPr lang="en-US" smtClean="0"/>
              <a:pPr>
                <a:defRPr/>
              </a:pPr>
              <a:t>17</a:t>
            </a:fld>
            <a:endParaRPr lang="en-US"/>
          </a:p>
        </p:txBody>
      </p:sp>
    </p:spTree>
    <p:extLst>
      <p:ext uri="{BB962C8B-B14F-4D97-AF65-F5344CB8AC3E}">
        <p14:creationId xmlns:p14="http://schemas.microsoft.com/office/powerpoint/2010/main" val="3330555371"/>
      </p:ext>
    </p:extLst>
  </p:cSld>
  <p:clrMapOvr>
    <a:masterClrMapping/>
  </p:clrMapOvr>
</p:notes>
</file>

<file path=ppt/notesSlides/notesSlide1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6" name="Date Placeholder 5"/>
          <p:cNvSpPr>
            <a:spLocks noGrp="1"/>
          </p:cNvSpPr>
          <p:nvPr>
            <p:ph type="dt" idx="12"/>
          </p:nvPr>
        </p:nvSpPr>
        <p:spPr/>
        <p:txBody>
          <a:bodyPr/>
          <a:lstStyle/>
          <a:p>
            <a:fld id="{1DE79BF3-0418-4DBA-AFE4-055FD062C76E}" type="datetime8">
              <a:rPr lang="en-US" smtClean="0">
                <a:solidFill>
                  <a:prstClr val="black"/>
                </a:solidFill>
              </a:rPr>
              <a:pPr/>
              <a:t>5/24/2016 7:00 AM</a:t>
            </a:fld>
            <a:endParaRPr lang="en-US" dirty="0">
              <a:solidFill>
                <a:prstClr val="black"/>
              </a:solidFill>
            </a:endParaRPr>
          </a:p>
        </p:txBody>
      </p:sp>
      <p:sp>
        <p:nvSpPr>
          <p:cNvPr id="7" name="Slide Number Placeholder 6"/>
          <p:cNvSpPr>
            <a:spLocks noGrp="1"/>
          </p:cNvSpPr>
          <p:nvPr>
            <p:ph type="sldNum" sz="quarter" idx="13"/>
          </p:nvPr>
        </p:nvSpPr>
        <p:spPr/>
        <p:txBody>
          <a:bodyPr/>
          <a:lstStyle/>
          <a:p>
            <a:fld id="{B4008EB6-D09E-4580-8CD6-DDB14511944F}" type="slidenum">
              <a:rPr lang="en-US" smtClean="0">
                <a:solidFill>
                  <a:prstClr val="black"/>
                </a:solidFill>
              </a:rPr>
              <a:pPr/>
              <a:t>160</a:t>
            </a:fld>
            <a:endParaRPr lang="en-US" dirty="0">
              <a:solidFill>
                <a:prstClr val="black"/>
              </a:solidFill>
            </a:endParaRPr>
          </a:p>
        </p:txBody>
      </p:sp>
      <p:sp>
        <p:nvSpPr>
          <p:cNvPr id="4" name="Header Placeholder 3"/>
          <p:cNvSpPr>
            <a:spLocks noGrp="1"/>
          </p:cNvSpPr>
          <p:nvPr>
            <p:ph type="hdr" sz="quarter" idx="15"/>
          </p:nvPr>
        </p:nvSpPr>
        <p:spPr/>
        <p:txBody>
          <a:bodyPr/>
          <a:lstStyle/>
          <a:p>
            <a:endParaRPr lang="en-US" dirty="0">
              <a:solidFill>
                <a:prstClr val="black"/>
              </a:solidFill>
            </a:endParaRPr>
          </a:p>
        </p:txBody>
      </p:sp>
      <p:sp>
        <p:nvSpPr>
          <p:cNvPr id="5" name="Footer Placeholder 4"/>
          <p:cNvSpPr>
            <a:spLocks noGrp="1"/>
          </p:cNvSpPr>
          <p:nvPr>
            <p:ph type="ftr" sz="quarter" idx="16"/>
          </p:nvPr>
        </p:nvSpPr>
        <p:spPr/>
        <p:txBody>
          <a:bodyPr/>
          <a:lstStyle/>
          <a:p>
            <a:pPr defTabSz="931467" eaLnBrk="0" hangingPunct="0"/>
            <a:r>
              <a:rPr lang="en-US" sz="400" dirty="0">
                <a:gradFill>
                  <a:gsLst>
                    <a:gs pos="0">
                      <a:prstClr val="black"/>
                    </a:gs>
                    <a:gs pos="100000">
                      <a:prstClr val="black"/>
                    </a:gs>
                  </a:gsLst>
                  <a:lin ang="5400000" scaled="0"/>
                </a:gradFill>
                <a:latin typeface="Segoe UI" pitchFamily="34" charset="0"/>
                <a:ea typeface="Segoe UI" pitchFamily="34" charset="0"/>
                <a:cs typeface="Segoe UI" pitchFamily="34" charset="0"/>
              </a:rPr>
              <a:t>© 2014 Microsoft Corporation. All rights reserved. Microsoft, Windows, and other product names are or may be registered trademarks and/or trademarks in the U.S. and/or other countries.</a:t>
            </a:r>
          </a:p>
          <a:p>
            <a:pPr defTabSz="931467" eaLnBrk="0" hangingPunct="0"/>
            <a:r>
              <a:rPr lang="en-US" sz="400" dirty="0">
                <a:gradFill>
                  <a:gsLst>
                    <a:gs pos="0">
                      <a:prstClr val="black"/>
                    </a:gs>
                    <a:gs pos="100000">
                      <a:prstClr val="black"/>
                    </a:gs>
                  </a:gsLst>
                  <a:lin ang="5400000" scaled="0"/>
                </a:gradFill>
                <a:latin typeface="Segoe UI" pitchFamily="34" charset="0"/>
                <a:ea typeface="Segoe UI" pitchFamily="34" charset="0"/>
                <a:cs typeface="Segoe UI" pitchFamily="34" charset="0"/>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MICROSOFT MAKES NO WARRANTIES, EXPRESS, IMPLIED OR STATUTORY, AS TO THE INFORMATION IN THIS PRESENTATION.</a:t>
            </a:r>
          </a:p>
        </p:txBody>
      </p:sp>
    </p:spTree>
    <p:extLst>
      <p:ext uri="{BB962C8B-B14F-4D97-AF65-F5344CB8AC3E}">
        <p14:creationId xmlns:p14="http://schemas.microsoft.com/office/powerpoint/2010/main" val="3133477140"/>
      </p:ext>
    </p:extLst>
  </p:cSld>
  <p:clrMapOvr>
    <a:masterClrMapping/>
  </p:clrMapOvr>
</p:notes>
</file>

<file path=ppt/notesSlides/notesSlide1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6" name="Date Placeholder 5"/>
          <p:cNvSpPr>
            <a:spLocks noGrp="1"/>
          </p:cNvSpPr>
          <p:nvPr>
            <p:ph type="dt" idx="12"/>
          </p:nvPr>
        </p:nvSpPr>
        <p:spPr/>
        <p:txBody>
          <a:bodyPr/>
          <a:lstStyle/>
          <a:p>
            <a:fld id="{1DE79BF3-0418-4DBA-AFE4-055FD062C76E}" type="datetime8">
              <a:rPr lang="en-US" smtClean="0">
                <a:solidFill>
                  <a:prstClr val="black"/>
                </a:solidFill>
              </a:rPr>
              <a:pPr/>
              <a:t>5/24/2016 7:00 AM</a:t>
            </a:fld>
            <a:endParaRPr lang="en-US" dirty="0">
              <a:solidFill>
                <a:prstClr val="black"/>
              </a:solidFill>
            </a:endParaRPr>
          </a:p>
        </p:txBody>
      </p:sp>
      <p:sp>
        <p:nvSpPr>
          <p:cNvPr id="7" name="Slide Number Placeholder 6"/>
          <p:cNvSpPr>
            <a:spLocks noGrp="1"/>
          </p:cNvSpPr>
          <p:nvPr>
            <p:ph type="sldNum" sz="quarter" idx="13"/>
          </p:nvPr>
        </p:nvSpPr>
        <p:spPr/>
        <p:txBody>
          <a:bodyPr/>
          <a:lstStyle/>
          <a:p>
            <a:fld id="{B4008EB6-D09E-4580-8CD6-DDB14511944F}" type="slidenum">
              <a:rPr lang="en-US" smtClean="0">
                <a:solidFill>
                  <a:prstClr val="black"/>
                </a:solidFill>
              </a:rPr>
              <a:pPr/>
              <a:t>161</a:t>
            </a:fld>
            <a:endParaRPr lang="en-US" dirty="0">
              <a:solidFill>
                <a:prstClr val="black"/>
              </a:solidFill>
            </a:endParaRPr>
          </a:p>
        </p:txBody>
      </p:sp>
      <p:sp>
        <p:nvSpPr>
          <p:cNvPr id="4" name="Header Placeholder 3"/>
          <p:cNvSpPr>
            <a:spLocks noGrp="1"/>
          </p:cNvSpPr>
          <p:nvPr>
            <p:ph type="hdr" sz="quarter" idx="15"/>
          </p:nvPr>
        </p:nvSpPr>
        <p:spPr/>
        <p:txBody>
          <a:bodyPr/>
          <a:lstStyle/>
          <a:p>
            <a:endParaRPr lang="en-US" dirty="0">
              <a:solidFill>
                <a:prstClr val="black"/>
              </a:solidFill>
            </a:endParaRPr>
          </a:p>
        </p:txBody>
      </p:sp>
      <p:sp>
        <p:nvSpPr>
          <p:cNvPr id="5" name="Footer Placeholder 4"/>
          <p:cNvSpPr>
            <a:spLocks noGrp="1"/>
          </p:cNvSpPr>
          <p:nvPr>
            <p:ph type="ftr" sz="quarter" idx="16"/>
          </p:nvPr>
        </p:nvSpPr>
        <p:spPr/>
        <p:txBody>
          <a:bodyPr/>
          <a:lstStyle/>
          <a:p>
            <a:pPr defTabSz="931467" eaLnBrk="0" hangingPunct="0"/>
            <a:r>
              <a:rPr lang="en-US" sz="400" dirty="0">
                <a:gradFill>
                  <a:gsLst>
                    <a:gs pos="0">
                      <a:prstClr val="black"/>
                    </a:gs>
                    <a:gs pos="100000">
                      <a:prstClr val="black"/>
                    </a:gs>
                  </a:gsLst>
                  <a:lin ang="5400000" scaled="0"/>
                </a:gradFill>
                <a:latin typeface="Segoe UI" pitchFamily="34" charset="0"/>
                <a:ea typeface="Segoe UI" pitchFamily="34" charset="0"/>
                <a:cs typeface="Segoe UI" pitchFamily="34" charset="0"/>
              </a:rPr>
              <a:t>© 2014 Microsoft Corporation. All rights reserved. Microsoft, Windows, and other product names are or may be registered trademarks and/or trademarks in the U.S. and/or other countries.</a:t>
            </a:r>
          </a:p>
          <a:p>
            <a:pPr defTabSz="931467" eaLnBrk="0" hangingPunct="0"/>
            <a:r>
              <a:rPr lang="en-US" sz="400" dirty="0">
                <a:gradFill>
                  <a:gsLst>
                    <a:gs pos="0">
                      <a:prstClr val="black"/>
                    </a:gs>
                    <a:gs pos="100000">
                      <a:prstClr val="black"/>
                    </a:gs>
                  </a:gsLst>
                  <a:lin ang="5400000" scaled="0"/>
                </a:gradFill>
                <a:latin typeface="Segoe UI" pitchFamily="34" charset="0"/>
                <a:ea typeface="Segoe UI" pitchFamily="34" charset="0"/>
                <a:cs typeface="Segoe UI" pitchFamily="34" charset="0"/>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MICROSOFT MAKES NO WARRANTIES, EXPRESS, IMPLIED OR STATUTORY, AS TO THE INFORMATION IN THIS PRESENTATION.</a:t>
            </a:r>
          </a:p>
        </p:txBody>
      </p:sp>
    </p:spTree>
    <p:extLst>
      <p:ext uri="{BB962C8B-B14F-4D97-AF65-F5344CB8AC3E}">
        <p14:creationId xmlns:p14="http://schemas.microsoft.com/office/powerpoint/2010/main" val="2693934952"/>
      </p:ext>
    </p:extLst>
  </p:cSld>
  <p:clrMapOvr>
    <a:masterClrMapping/>
  </p:clrMapOvr>
</p:notes>
</file>

<file path=ppt/notesSlides/notesSlide1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a:defRPr/>
            </a:pPr>
            <a:fld id="{7088D5E3-B0C4-244E-905F-C9848084E0A1}" type="slidenum">
              <a:rPr lang="en-US" smtClean="0"/>
              <a:pPr>
                <a:defRPr/>
              </a:pPr>
              <a:t>162</a:t>
            </a:fld>
            <a:endParaRPr lang="en-US"/>
          </a:p>
        </p:txBody>
      </p:sp>
    </p:spTree>
    <p:extLst>
      <p:ext uri="{BB962C8B-B14F-4D97-AF65-F5344CB8AC3E}">
        <p14:creationId xmlns:p14="http://schemas.microsoft.com/office/powerpoint/2010/main" val="1107962641"/>
      </p:ext>
    </p:extLst>
  </p:cSld>
  <p:clrMapOvr>
    <a:masterClrMapping/>
  </p:clrMapOvr>
</p:notes>
</file>

<file path=ppt/notesSlides/notesSlide1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6" name="Date Placeholder 5"/>
          <p:cNvSpPr>
            <a:spLocks noGrp="1"/>
          </p:cNvSpPr>
          <p:nvPr>
            <p:ph type="dt" idx="12"/>
          </p:nvPr>
        </p:nvSpPr>
        <p:spPr/>
        <p:txBody>
          <a:bodyPr/>
          <a:lstStyle/>
          <a:p>
            <a:fld id="{1DE79BF3-0418-4DBA-AFE4-055FD062C76E}" type="datetime8">
              <a:rPr lang="en-US" smtClean="0">
                <a:solidFill>
                  <a:prstClr val="black"/>
                </a:solidFill>
              </a:rPr>
              <a:pPr/>
              <a:t>5/24/2016 7:00 AM</a:t>
            </a:fld>
            <a:endParaRPr lang="en-US" dirty="0">
              <a:solidFill>
                <a:prstClr val="black"/>
              </a:solidFill>
            </a:endParaRPr>
          </a:p>
        </p:txBody>
      </p:sp>
      <p:sp>
        <p:nvSpPr>
          <p:cNvPr id="7" name="Slide Number Placeholder 6"/>
          <p:cNvSpPr>
            <a:spLocks noGrp="1"/>
          </p:cNvSpPr>
          <p:nvPr>
            <p:ph type="sldNum" sz="quarter" idx="13"/>
          </p:nvPr>
        </p:nvSpPr>
        <p:spPr/>
        <p:txBody>
          <a:bodyPr/>
          <a:lstStyle/>
          <a:p>
            <a:fld id="{B4008EB6-D09E-4580-8CD6-DDB14511944F}" type="slidenum">
              <a:rPr lang="en-US" smtClean="0">
                <a:solidFill>
                  <a:prstClr val="black"/>
                </a:solidFill>
              </a:rPr>
              <a:pPr/>
              <a:t>163</a:t>
            </a:fld>
            <a:endParaRPr lang="en-US" dirty="0">
              <a:solidFill>
                <a:prstClr val="black"/>
              </a:solidFill>
            </a:endParaRPr>
          </a:p>
        </p:txBody>
      </p:sp>
      <p:sp>
        <p:nvSpPr>
          <p:cNvPr id="4" name="Header Placeholder 3"/>
          <p:cNvSpPr>
            <a:spLocks noGrp="1"/>
          </p:cNvSpPr>
          <p:nvPr>
            <p:ph type="hdr" sz="quarter" idx="15"/>
          </p:nvPr>
        </p:nvSpPr>
        <p:spPr/>
        <p:txBody>
          <a:bodyPr/>
          <a:lstStyle/>
          <a:p>
            <a:endParaRPr lang="en-US" dirty="0">
              <a:solidFill>
                <a:prstClr val="black"/>
              </a:solidFill>
            </a:endParaRPr>
          </a:p>
        </p:txBody>
      </p:sp>
      <p:sp>
        <p:nvSpPr>
          <p:cNvPr id="5" name="Footer Placeholder 4"/>
          <p:cNvSpPr>
            <a:spLocks noGrp="1"/>
          </p:cNvSpPr>
          <p:nvPr>
            <p:ph type="ftr" sz="quarter" idx="16"/>
          </p:nvPr>
        </p:nvSpPr>
        <p:spPr/>
        <p:txBody>
          <a:bodyPr/>
          <a:lstStyle/>
          <a:p>
            <a:pPr defTabSz="931467" eaLnBrk="0" hangingPunct="0"/>
            <a:r>
              <a:rPr lang="en-US" sz="400" dirty="0">
                <a:gradFill>
                  <a:gsLst>
                    <a:gs pos="0">
                      <a:prstClr val="black"/>
                    </a:gs>
                    <a:gs pos="100000">
                      <a:prstClr val="black"/>
                    </a:gs>
                  </a:gsLst>
                  <a:lin ang="5400000" scaled="0"/>
                </a:gradFill>
                <a:latin typeface="Segoe UI" pitchFamily="34" charset="0"/>
                <a:ea typeface="Segoe UI" pitchFamily="34" charset="0"/>
                <a:cs typeface="Segoe UI" pitchFamily="34" charset="0"/>
              </a:rPr>
              <a:t>© 2014 Microsoft Corporation. All rights reserved. Microsoft, Windows, and other product names are or may be registered trademarks and/or trademarks in the U.S. and/or other countries.</a:t>
            </a:r>
          </a:p>
          <a:p>
            <a:pPr defTabSz="931467" eaLnBrk="0" hangingPunct="0"/>
            <a:r>
              <a:rPr lang="en-US" sz="400" dirty="0">
                <a:gradFill>
                  <a:gsLst>
                    <a:gs pos="0">
                      <a:prstClr val="black"/>
                    </a:gs>
                    <a:gs pos="100000">
                      <a:prstClr val="black"/>
                    </a:gs>
                  </a:gsLst>
                  <a:lin ang="5400000" scaled="0"/>
                </a:gradFill>
                <a:latin typeface="Segoe UI" pitchFamily="34" charset="0"/>
                <a:ea typeface="Segoe UI" pitchFamily="34" charset="0"/>
                <a:cs typeface="Segoe UI" pitchFamily="34" charset="0"/>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MICROSOFT MAKES NO WARRANTIES, EXPRESS, IMPLIED OR STATUTORY, AS TO THE INFORMATION IN THIS PRESENTATION.</a:t>
            </a:r>
          </a:p>
        </p:txBody>
      </p:sp>
    </p:spTree>
    <p:extLst>
      <p:ext uri="{BB962C8B-B14F-4D97-AF65-F5344CB8AC3E}">
        <p14:creationId xmlns:p14="http://schemas.microsoft.com/office/powerpoint/2010/main" val="2040420387"/>
      </p:ext>
    </p:extLst>
  </p:cSld>
  <p:clrMapOvr>
    <a:masterClrMapping/>
  </p:clrMapOvr>
</p:notes>
</file>

<file path=ppt/notesSlides/notesSlide1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6" name="Date Placeholder 5"/>
          <p:cNvSpPr>
            <a:spLocks noGrp="1"/>
          </p:cNvSpPr>
          <p:nvPr>
            <p:ph type="dt" idx="12"/>
          </p:nvPr>
        </p:nvSpPr>
        <p:spPr/>
        <p:txBody>
          <a:bodyPr/>
          <a:lstStyle/>
          <a:p>
            <a:fld id="{1DE79BF3-0418-4DBA-AFE4-055FD062C76E}" type="datetime8">
              <a:rPr lang="en-US" smtClean="0">
                <a:solidFill>
                  <a:prstClr val="black"/>
                </a:solidFill>
              </a:rPr>
              <a:pPr/>
              <a:t>5/24/2016 7:00 AM</a:t>
            </a:fld>
            <a:endParaRPr lang="en-US" dirty="0">
              <a:solidFill>
                <a:prstClr val="black"/>
              </a:solidFill>
            </a:endParaRPr>
          </a:p>
        </p:txBody>
      </p:sp>
      <p:sp>
        <p:nvSpPr>
          <p:cNvPr id="7" name="Slide Number Placeholder 6"/>
          <p:cNvSpPr>
            <a:spLocks noGrp="1"/>
          </p:cNvSpPr>
          <p:nvPr>
            <p:ph type="sldNum" sz="quarter" idx="13"/>
          </p:nvPr>
        </p:nvSpPr>
        <p:spPr/>
        <p:txBody>
          <a:bodyPr/>
          <a:lstStyle/>
          <a:p>
            <a:fld id="{B4008EB6-D09E-4580-8CD6-DDB14511944F}" type="slidenum">
              <a:rPr lang="en-US" smtClean="0">
                <a:solidFill>
                  <a:prstClr val="black"/>
                </a:solidFill>
              </a:rPr>
              <a:pPr/>
              <a:t>166</a:t>
            </a:fld>
            <a:endParaRPr lang="en-US" dirty="0">
              <a:solidFill>
                <a:prstClr val="black"/>
              </a:solidFill>
            </a:endParaRPr>
          </a:p>
        </p:txBody>
      </p:sp>
      <p:sp>
        <p:nvSpPr>
          <p:cNvPr id="4" name="Header Placeholder 3"/>
          <p:cNvSpPr>
            <a:spLocks noGrp="1"/>
          </p:cNvSpPr>
          <p:nvPr>
            <p:ph type="hdr" sz="quarter" idx="15"/>
          </p:nvPr>
        </p:nvSpPr>
        <p:spPr/>
        <p:txBody>
          <a:bodyPr/>
          <a:lstStyle/>
          <a:p>
            <a:endParaRPr lang="en-US" dirty="0">
              <a:solidFill>
                <a:prstClr val="black"/>
              </a:solidFill>
            </a:endParaRPr>
          </a:p>
        </p:txBody>
      </p:sp>
      <p:sp>
        <p:nvSpPr>
          <p:cNvPr id="5" name="Footer Placeholder 4"/>
          <p:cNvSpPr>
            <a:spLocks noGrp="1"/>
          </p:cNvSpPr>
          <p:nvPr>
            <p:ph type="ftr" sz="quarter" idx="16"/>
          </p:nvPr>
        </p:nvSpPr>
        <p:spPr/>
        <p:txBody>
          <a:bodyPr/>
          <a:lstStyle/>
          <a:p>
            <a:pPr defTabSz="931467" eaLnBrk="0" hangingPunct="0"/>
            <a:r>
              <a:rPr lang="en-US" sz="400" dirty="0">
                <a:gradFill>
                  <a:gsLst>
                    <a:gs pos="0">
                      <a:prstClr val="black"/>
                    </a:gs>
                    <a:gs pos="100000">
                      <a:prstClr val="black"/>
                    </a:gs>
                  </a:gsLst>
                  <a:lin ang="5400000" scaled="0"/>
                </a:gradFill>
                <a:latin typeface="Segoe UI" pitchFamily="34" charset="0"/>
                <a:ea typeface="Segoe UI" pitchFamily="34" charset="0"/>
                <a:cs typeface="Segoe UI" pitchFamily="34" charset="0"/>
              </a:rPr>
              <a:t>© 2014 Microsoft Corporation. All rights reserved. Microsoft, Windows, and other product names are or may be registered trademarks and/or trademarks in the U.S. and/or other countries.</a:t>
            </a:r>
          </a:p>
          <a:p>
            <a:pPr defTabSz="931467" eaLnBrk="0" hangingPunct="0"/>
            <a:r>
              <a:rPr lang="en-US" sz="400" dirty="0">
                <a:gradFill>
                  <a:gsLst>
                    <a:gs pos="0">
                      <a:prstClr val="black"/>
                    </a:gs>
                    <a:gs pos="100000">
                      <a:prstClr val="black"/>
                    </a:gs>
                  </a:gsLst>
                  <a:lin ang="5400000" scaled="0"/>
                </a:gradFill>
                <a:latin typeface="Segoe UI" pitchFamily="34" charset="0"/>
                <a:ea typeface="Segoe UI" pitchFamily="34" charset="0"/>
                <a:cs typeface="Segoe UI" pitchFamily="34" charset="0"/>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MICROSOFT MAKES NO WARRANTIES, EXPRESS, IMPLIED OR STATUTORY, AS TO THE INFORMATION IN THIS PRESENTATION.</a:t>
            </a:r>
          </a:p>
        </p:txBody>
      </p:sp>
    </p:spTree>
    <p:extLst>
      <p:ext uri="{BB962C8B-B14F-4D97-AF65-F5344CB8AC3E}">
        <p14:creationId xmlns:p14="http://schemas.microsoft.com/office/powerpoint/2010/main" val="1659242346"/>
      </p:ext>
    </p:extLst>
  </p:cSld>
  <p:clrMapOvr>
    <a:masterClrMapping/>
  </p:clrMapOvr>
</p:notes>
</file>

<file path=ppt/notesSlides/notesSlide1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6" name="Date Placeholder 5"/>
          <p:cNvSpPr>
            <a:spLocks noGrp="1"/>
          </p:cNvSpPr>
          <p:nvPr>
            <p:ph type="dt" idx="12"/>
          </p:nvPr>
        </p:nvSpPr>
        <p:spPr/>
        <p:txBody>
          <a:bodyPr/>
          <a:lstStyle/>
          <a:p>
            <a:fld id="{1DE79BF3-0418-4DBA-AFE4-055FD062C76E}" type="datetime8">
              <a:rPr lang="en-US" smtClean="0">
                <a:solidFill>
                  <a:prstClr val="black"/>
                </a:solidFill>
              </a:rPr>
              <a:pPr/>
              <a:t>5/24/2016 7:00 AM</a:t>
            </a:fld>
            <a:endParaRPr lang="en-US" dirty="0">
              <a:solidFill>
                <a:prstClr val="black"/>
              </a:solidFill>
            </a:endParaRPr>
          </a:p>
        </p:txBody>
      </p:sp>
      <p:sp>
        <p:nvSpPr>
          <p:cNvPr id="7" name="Slide Number Placeholder 6"/>
          <p:cNvSpPr>
            <a:spLocks noGrp="1"/>
          </p:cNvSpPr>
          <p:nvPr>
            <p:ph type="sldNum" sz="quarter" idx="13"/>
          </p:nvPr>
        </p:nvSpPr>
        <p:spPr/>
        <p:txBody>
          <a:bodyPr/>
          <a:lstStyle/>
          <a:p>
            <a:fld id="{B4008EB6-D09E-4580-8CD6-DDB14511944F}" type="slidenum">
              <a:rPr lang="en-US" smtClean="0">
                <a:solidFill>
                  <a:prstClr val="black"/>
                </a:solidFill>
              </a:rPr>
              <a:pPr/>
              <a:t>167</a:t>
            </a:fld>
            <a:endParaRPr lang="en-US" dirty="0">
              <a:solidFill>
                <a:prstClr val="black"/>
              </a:solidFill>
            </a:endParaRPr>
          </a:p>
        </p:txBody>
      </p:sp>
      <p:sp>
        <p:nvSpPr>
          <p:cNvPr id="4" name="Header Placeholder 3"/>
          <p:cNvSpPr>
            <a:spLocks noGrp="1"/>
          </p:cNvSpPr>
          <p:nvPr>
            <p:ph type="hdr" sz="quarter" idx="15"/>
          </p:nvPr>
        </p:nvSpPr>
        <p:spPr/>
        <p:txBody>
          <a:bodyPr/>
          <a:lstStyle/>
          <a:p>
            <a:endParaRPr lang="en-US" dirty="0">
              <a:solidFill>
                <a:prstClr val="black"/>
              </a:solidFill>
            </a:endParaRPr>
          </a:p>
        </p:txBody>
      </p:sp>
      <p:sp>
        <p:nvSpPr>
          <p:cNvPr id="5" name="Footer Placeholder 4"/>
          <p:cNvSpPr>
            <a:spLocks noGrp="1"/>
          </p:cNvSpPr>
          <p:nvPr>
            <p:ph type="ftr" sz="quarter" idx="16"/>
          </p:nvPr>
        </p:nvSpPr>
        <p:spPr/>
        <p:txBody>
          <a:bodyPr/>
          <a:lstStyle/>
          <a:p>
            <a:pPr defTabSz="931467" eaLnBrk="0" hangingPunct="0"/>
            <a:r>
              <a:rPr lang="en-US" sz="400" dirty="0">
                <a:gradFill>
                  <a:gsLst>
                    <a:gs pos="0">
                      <a:prstClr val="black"/>
                    </a:gs>
                    <a:gs pos="100000">
                      <a:prstClr val="black"/>
                    </a:gs>
                  </a:gsLst>
                  <a:lin ang="5400000" scaled="0"/>
                </a:gradFill>
                <a:latin typeface="Segoe UI" pitchFamily="34" charset="0"/>
                <a:ea typeface="Segoe UI" pitchFamily="34" charset="0"/>
                <a:cs typeface="Segoe UI" pitchFamily="34" charset="0"/>
              </a:rPr>
              <a:t>© 2014 Microsoft Corporation. All rights reserved. Microsoft, Windows, and other product names are or may be registered trademarks and/or trademarks in the U.S. and/or other countries.</a:t>
            </a:r>
          </a:p>
          <a:p>
            <a:pPr defTabSz="931467" eaLnBrk="0" hangingPunct="0"/>
            <a:r>
              <a:rPr lang="en-US" sz="400" dirty="0">
                <a:gradFill>
                  <a:gsLst>
                    <a:gs pos="0">
                      <a:prstClr val="black"/>
                    </a:gs>
                    <a:gs pos="100000">
                      <a:prstClr val="black"/>
                    </a:gs>
                  </a:gsLst>
                  <a:lin ang="5400000" scaled="0"/>
                </a:gradFill>
                <a:latin typeface="Segoe UI" pitchFamily="34" charset="0"/>
                <a:ea typeface="Segoe UI" pitchFamily="34" charset="0"/>
                <a:cs typeface="Segoe UI" pitchFamily="34" charset="0"/>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MICROSOFT MAKES NO WARRANTIES, EXPRESS, IMPLIED OR STATUTORY, AS TO THE INFORMATION IN THIS PRESENTATION.</a:t>
            </a:r>
          </a:p>
        </p:txBody>
      </p:sp>
    </p:spTree>
    <p:extLst>
      <p:ext uri="{BB962C8B-B14F-4D97-AF65-F5344CB8AC3E}">
        <p14:creationId xmlns:p14="http://schemas.microsoft.com/office/powerpoint/2010/main" val="3376004949"/>
      </p:ext>
    </p:extLst>
  </p:cSld>
  <p:clrMapOvr>
    <a:masterClrMapping/>
  </p:clrMapOvr>
</p:notes>
</file>

<file path=ppt/notesSlides/notesSlide1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6" name="Date Placeholder 5"/>
          <p:cNvSpPr>
            <a:spLocks noGrp="1"/>
          </p:cNvSpPr>
          <p:nvPr>
            <p:ph type="dt" idx="12"/>
          </p:nvPr>
        </p:nvSpPr>
        <p:spPr/>
        <p:txBody>
          <a:bodyPr/>
          <a:lstStyle/>
          <a:p>
            <a:fld id="{1DE79BF3-0418-4DBA-AFE4-055FD062C76E}" type="datetime8">
              <a:rPr lang="en-US" smtClean="0">
                <a:solidFill>
                  <a:prstClr val="black"/>
                </a:solidFill>
              </a:rPr>
              <a:pPr/>
              <a:t>5/24/2016 7:00 AM</a:t>
            </a:fld>
            <a:endParaRPr lang="en-US" dirty="0">
              <a:solidFill>
                <a:prstClr val="black"/>
              </a:solidFill>
            </a:endParaRPr>
          </a:p>
        </p:txBody>
      </p:sp>
      <p:sp>
        <p:nvSpPr>
          <p:cNvPr id="7" name="Slide Number Placeholder 6"/>
          <p:cNvSpPr>
            <a:spLocks noGrp="1"/>
          </p:cNvSpPr>
          <p:nvPr>
            <p:ph type="sldNum" sz="quarter" idx="13"/>
          </p:nvPr>
        </p:nvSpPr>
        <p:spPr/>
        <p:txBody>
          <a:bodyPr/>
          <a:lstStyle/>
          <a:p>
            <a:fld id="{B4008EB6-D09E-4580-8CD6-DDB14511944F}" type="slidenum">
              <a:rPr lang="en-US" smtClean="0">
                <a:solidFill>
                  <a:prstClr val="black"/>
                </a:solidFill>
              </a:rPr>
              <a:pPr/>
              <a:t>168</a:t>
            </a:fld>
            <a:endParaRPr lang="en-US" dirty="0">
              <a:solidFill>
                <a:prstClr val="black"/>
              </a:solidFill>
            </a:endParaRPr>
          </a:p>
        </p:txBody>
      </p:sp>
      <p:sp>
        <p:nvSpPr>
          <p:cNvPr id="4" name="Header Placeholder 3"/>
          <p:cNvSpPr>
            <a:spLocks noGrp="1"/>
          </p:cNvSpPr>
          <p:nvPr>
            <p:ph type="hdr" sz="quarter" idx="15"/>
          </p:nvPr>
        </p:nvSpPr>
        <p:spPr/>
        <p:txBody>
          <a:bodyPr/>
          <a:lstStyle/>
          <a:p>
            <a:endParaRPr lang="en-US" dirty="0">
              <a:solidFill>
                <a:prstClr val="black"/>
              </a:solidFill>
            </a:endParaRPr>
          </a:p>
        </p:txBody>
      </p:sp>
      <p:sp>
        <p:nvSpPr>
          <p:cNvPr id="5" name="Footer Placeholder 4"/>
          <p:cNvSpPr>
            <a:spLocks noGrp="1"/>
          </p:cNvSpPr>
          <p:nvPr>
            <p:ph type="ftr" sz="quarter" idx="16"/>
          </p:nvPr>
        </p:nvSpPr>
        <p:spPr/>
        <p:txBody>
          <a:bodyPr/>
          <a:lstStyle/>
          <a:p>
            <a:pPr defTabSz="931467" eaLnBrk="0" hangingPunct="0"/>
            <a:r>
              <a:rPr lang="en-US" sz="400" dirty="0">
                <a:gradFill>
                  <a:gsLst>
                    <a:gs pos="0">
                      <a:prstClr val="black"/>
                    </a:gs>
                    <a:gs pos="100000">
                      <a:prstClr val="black"/>
                    </a:gs>
                  </a:gsLst>
                  <a:lin ang="5400000" scaled="0"/>
                </a:gradFill>
                <a:latin typeface="Segoe UI" pitchFamily="34" charset="0"/>
                <a:ea typeface="Segoe UI" pitchFamily="34" charset="0"/>
                <a:cs typeface="Segoe UI" pitchFamily="34" charset="0"/>
              </a:rPr>
              <a:t>© 2014 Microsoft Corporation. All rights reserved. Microsoft, Windows, and other product names are or may be registered trademarks and/or trademarks in the U.S. and/or other countries.</a:t>
            </a:r>
          </a:p>
          <a:p>
            <a:pPr defTabSz="931467" eaLnBrk="0" hangingPunct="0"/>
            <a:r>
              <a:rPr lang="en-US" sz="400" dirty="0">
                <a:gradFill>
                  <a:gsLst>
                    <a:gs pos="0">
                      <a:prstClr val="black"/>
                    </a:gs>
                    <a:gs pos="100000">
                      <a:prstClr val="black"/>
                    </a:gs>
                  </a:gsLst>
                  <a:lin ang="5400000" scaled="0"/>
                </a:gradFill>
                <a:latin typeface="Segoe UI" pitchFamily="34" charset="0"/>
                <a:ea typeface="Segoe UI" pitchFamily="34" charset="0"/>
                <a:cs typeface="Segoe UI" pitchFamily="34" charset="0"/>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MICROSOFT MAKES NO WARRANTIES, EXPRESS, IMPLIED OR STATUTORY, AS TO THE INFORMATION IN THIS PRESENTATION.</a:t>
            </a:r>
          </a:p>
        </p:txBody>
      </p:sp>
    </p:spTree>
    <p:extLst>
      <p:ext uri="{BB962C8B-B14F-4D97-AF65-F5344CB8AC3E}">
        <p14:creationId xmlns:p14="http://schemas.microsoft.com/office/powerpoint/2010/main" val="1530951856"/>
      </p:ext>
    </p:extLst>
  </p:cSld>
  <p:clrMapOvr>
    <a:masterClrMapping/>
  </p:clrMapOvr>
</p:notes>
</file>

<file path=ppt/notesSlides/notesSlide1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6" name="Date Placeholder 5"/>
          <p:cNvSpPr>
            <a:spLocks noGrp="1"/>
          </p:cNvSpPr>
          <p:nvPr>
            <p:ph type="dt" idx="12"/>
          </p:nvPr>
        </p:nvSpPr>
        <p:spPr/>
        <p:txBody>
          <a:bodyPr/>
          <a:lstStyle/>
          <a:p>
            <a:fld id="{1DE79BF3-0418-4DBA-AFE4-055FD062C76E}" type="datetime8">
              <a:rPr lang="en-US" smtClean="0">
                <a:solidFill>
                  <a:prstClr val="black"/>
                </a:solidFill>
              </a:rPr>
              <a:pPr/>
              <a:t>5/24/2016 7:00 AM</a:t>
            </a:fld>
            <a:endParaRPr lang="en-US" dirty="0">
              <a:solidFill>
                <a:prstClr val="black"/>
              </a:solidFill>
            </a:endParaRPr>
          </a:p>
        </p:txBody>
      </p:sp>
      <p:sp>
        <p:nvSpPr>
          <p:cNvPr id="7" name="Slide Number Placeholder 6"/>
          <p:cNvSpPr>
            <a:spLocks noGrp="1"/>
          </p:cNvSpPr>
          <p:nvPr>
            <p:ph type="sldNum" sz="quarter" idx="13"/>
          </p:nvPr>
        </p:nvSpPr>
        <p:spPr/>
        <p:txBody>
          <a:bodyPr/>
          <a:lstStyle/>
          <a:p>
            <a:fld id="{B4008EB6-D09E-4580-8CD6-DDB14511944F}" type="slidenum">
              <a:rPr lang="en-US" smtClean="0">
                <a:solidFill>
                  <a:prstClr val="black"/>
                </a:solidFill>
              </a:rPr>
              <a:pPr/>
              <a:t>169</a:t>
            </a:fld>
            <a:endParaRPr lang="en-US" dirty="0">
              <a:solidFill>
                <a:prstClr val="black"/>
              </a:solidFill>
            </a:endParaRPr>
          </a:p>
        </p:txBody>
      </p:sp>
      <p:sp>
        <p:nvSpPr>
          <p:cNvPr id="4" name="Header Placeholder 3"/>
          <p:cNvSpPr>
            <a:spLocks noGrp="1"/>
          </p:cNvSpPr>
          <p:nvPr>
            <p:ph type="hdr" sz="quarter" idx="15"/>
          </p:nvPr>
        </p:nvSpPr>
        <p:spPr/>
        <p:txBody>
          <a:bodyPr/>
          <a:lstStyle/>
          <a:p>
            <a:endParaRPr lang="en-US" dirty="0">
              <a:solidFill>
                <a:prstClr val="black"/>
              </a:solidFill>
            </a:endParaRPr>
          </a:p>
        </p:txBody>
      </p:sp>
      <p:sp>
        <p:nvSpPr>
          <p:cNvPr id="5" name="Footer Placeholder 4"/>
          <p:cNvSpPr>
            <a:spLocks noGrp="1"/>
          </p:cNvSpPr>
          <p:nvPr>
            <p:ph type="ftr" sz="quarter" idx="16"/>
          </p:nvPr>
        </p:nvSpPr>
        <p:spPr/>
        <p:txBody>
          <a:bodyPr/>
          <a:lstStyle/>
          <a:p>
            <a:pPr defTabSz="931467" eaLnBrk="0" hangingPunct="0"/>
            <a:r>
              <a:rPr lang="en-US" sz="400" dirty="0">
                <a:gradFill>
                  <a:gsLst>
                    <a:gs pos="0">
                      <a:prstClr val="black"/>
                    </a:gs>
                    <a:gs pos="100000">
                      <a:prstClr val="black"/>
                    </a:gs>
                  </a:gsLst>
                  <a:lin ang="5400000" scaled="0"/>
                </a:gradFill>
                <a:latin typeface="Segoe UI" pitchFamily="34" charset="0"/>
                <a:ea typeface="Segoe UI" pitchFamily="34" charset="0"/>
                <a:cs typeface="Segoe UI" pitchFamily="34" charset="0"/>
              </a:rPr>
              <a:t>© 2014 Microsoft Corporation. All rights reserved. Microsoft, Windows, and other product names are or may be registered trademarks and/or trademarks in the U.S. and/or other countries.</a:t>
            </a:r>
          </a:p>
          <a:p>
            <a:pPr defTabSz="931467" eaLnBrk="0" hangingPunct="0"/>
            <a:r>
              <a:rPr lang="en-US" sz="400" dirty="0">
                <a:gradFill>
                  <a:gsLst>
                    <a:gs pos="0">
                      <a:prstClr val="black"/>
                    </a:gs>
                    <a:gs pos="100000">
                      <a:prstClr val="black"/>
                    </a:gs>
                  </a:gsLst>
                  <a:lin ang="5400000" scaled="0"/>
                </a:gradFill>
                <a:latin typeface="Segoe UI" pitchFamily="34" charset="0"/>
                <a:ea typeface="Segoe UI" pitchFamily="34" charset="0"/>
                <a:cs typeface="Segoe UI" pitchFamily="34" charset="0"/>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MICROSOFT MAKES NO WARRANTIES, EXPRESS, IMPLIED OR STATUTORY, AS TO THE INFORMATION IN THIS PRESENTATION.</a:t>
            </a:r>
          </a:p>
        </p:txBody>
      </p:sp>
    </p:spTree>
    <p:extLst>
      <p:ext uri="{BB962C8B-B14F-4D97-AF65-F5344CB8AC3E}">
        <p14:creationId xmlns:p14="http://schemas.microsoft.com/office/powerpoint/2010/main" val="3867314059"/>
      </p:ext>
    </p:extLst>
  </p:cSld>
  <p:clrMapOvr>
    <a:masterClrMapping/>
  </p:clrMapOvr>
</p:notes>
</file>

<file path=ppt/notesSlides/notesSlide1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6" name="Date Placeholder 5"/>
          <p:cNvSpPr>
            <a:spLocks noGrp="1"/>
          </p:cNvSpPr>
          <p:nvPr>
            <p:ph type="dt" idx="12"/>
          </p:nvPr>
        </p:nvSpPr>
        <p:spPr/>
        <p:txBody>
          <a:bodyPr/>
          <a:lstStyle/>
          <a:p>
            <a:fld id="{1DE79BF3-0418-4DBA-AFE4-055FD062C76E}" type="datetime8">
              <a:rPr lang="en-US" smtClean="0">
                <a:solidFill>
                  <a:prstClr val="black"/>
                </a:solidFill>
              </a:rPr>
              <a:pPr/>
              <a:t>5/24/2016 7:00 AM</a:t>
            </a:fld>
            <a:endParaRPr lang="en-US" dirty="0">
              <a:solidFill>
                <a:prstClr val="black"/>
              </a:solidFill>
            </a:endParaRPr>
          </a:p>
        </p:txBody>
      </p:sp>
      <p:sp>
        <p:nvSpPr>
          <p:cNvPr id="7" name="Slide Number Placeholder 6"/>
          <p:cNvSpPr>
            <a:spLocks noGrp="1"/>
          </p:cNvSpPr>
          <p:nvPr>
            <p:ph type="sldNum" sz="quarter" idx="13"/>
          </p:nvPr>
        </p:nvSpPr>
        <p:spPr/>
        <p:txBody>
          <a:bodyPr/>
          <a:lstStyle/>
          <a:p>
            <a:fld id="{B4008EB6-D09E-4580-8CD6-DDB14511944F}" type="slidenum">
              <a:rPr lang="en-US" smtClean="0">
                <a:solidFill>
                  <a:prstClr val="black"/>
                </a:solidFill>
              </a:rPr>
              <a:pPr/>
              <a:t>170</a:t>
            </a:fld>
            <a:endParaRPr lang="en-US" dirty="0">
              <a:solidFill>
                <a:prstClr val="black"/>
              </a:solidFill>
            </a:endParaRPr>
          </a:p>
        </p:txBody>
      </p:sp>
      <p:sp>
        <p:nvSpPr>
          <p:cNvPr id="4" name="Header Placeholder 3"/>
          <p:cNvSpPr>
            <a:spLocks noGrp="1"/>
          </p:cNvSpPr>
          <p:nvPr>
            <p:ph type="hdr" sz="quarter" idx="15"/>
          </p:nvPr>
        </p:nvSpPr>
        <p:spPr/>
        <p:txBody>
          <a:bodyPr/>
          <a:lstStyle/>
          <a:p>
            <a:endParaRPr lang="en-US" dirty="0">
              <a:solidFill>
                <a:prstClr val="black"/>
              </a:solidFill>
            </a:endParaRPr>
          </a:p>
        </p:txBody>
      </p:sp>
      <p:sp>
        <p:nvSpPr>
          <p:cNvPr id="5" name="Footer Placeholder 4"/>
          <p:cNvSpPr>
            <a:spLocks noGrp="1"/>
          </p:cNvSpPr>
          <p:nvPr>
            <p:ph type="ftr" sz="quarter" idx="16"/>
          </p:nvPr>
        </p:nvSpPr>
        <p:spPr/>
        <p:txBody>
          <a:bodyPr/>
          <a:lstStyle/>
          <a:p>
            <a:pPr defTabSz="931467" eaLnBrk="0" hangingPunct="0"/>
            <a:r>
              <a:rPr lang="en-US" sz="400" dirty="0">
                <a:gradFill>
                  <a:gsLst>
                    <a:gs pos="0">
                      <a:prstClr val="black"/>
                    </a:gs>
                    <a:gs pos="100000">
                      <a:prstClr val="black"/>
                    </a:gs>
                  </a:gsLst>
                  <a:lin ang="5400000" scaled="0"/>
                </a:gradFill>
                <a:latin typeface="Segoe UI" pitchFamily="34" charset="0"/>
                <a:ea typeface="Segoe UI" pitchFamily="34" charset="0"/>
                <a:cs typeface="Segoe UI" pitchFamily="34" charset="0"/>
              </a:rPr>
              <a:t>© 2014 Microsoft Corporation. All rights reserved. Microsoft, Windows, and other product names are or may be registered trademarks and/or trademarks in the U.S. and/or other countries.</a:t>
            </a:r>
          </a:p>
          <a:p>
            <a:pPr defTabSz="931467" eaLnBrk="0" hangingPunct="0"/>
            <a:r>
              <a:rPr lang="en-US" sz="400" dirty="0">
                <a:gradFill>
                  <a:gsLst>
                    <a:gs pos="0">
                      <a:prstClr val="black"/>
                    </a:gs>
                    <a:gs pos="100000">
                      <a:prstClr val="black"/>
                    </a:gs>
                  </a:gsLst>
                  <a:lin ang="5400000" scaled="0"/>
                </a:gradFill>
                <a:latin typeface="Segoe UI" pitchFamily="34" charset="0"/>
                <a:ea typeface="Segoe UI" pitchFamily="34" charset="0"/>
                <a:cs typeface="Segoe UI" pitchFamily="34" charset="0"/>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MICROSOFT MAKES NO WARRANTIES, EXPRESS, IMPLIED OR STATUTORY, AS TO THE INFORMATION IN THIS PRESENTATION.</a:t>
            </a:r>
          </a:p>
        </p:txBody>
      </p:sp>
    </p:spTree>
    <p:extLst>
      <p:ext uri="{BB962C8B-B14F-4D97-AF65-F5344CB8AC3E}">
        <p14:creationId xmlns:p14="http://schemas.microsoft.com/office/powerpoint/2010/main" val="2450321687"/>
      </p:ext>
    </p:extLst>
  </p:cSld>
  <p:clrMapOvr>
    <a:masterClrMapping/>
  </p:clrMapOvr>
</p:notes>
</file>

<file path=ppt/notesSlides/notesSlide1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lvl="0" fontAlgn="t">
              <a:lnSpc>
                <a:spcPct val="100000"/>
              </a:lnSpc>
            </a:pPr>
            <a:r>
              <a:rPr lang="en-US" dirty="0"/>
              <a:t>- Improved PolyBase query performance with scale-out computation on external data (PolyBase scale-out groups)</a:t>
            </a:r>
          </a:p>
          <a:p>
            <a:pPr lvl="0" fontAlgn="t">
              <a:lnSpc>
                <a:spcPct val="100000"/>
              </a:lnSpc>
            </a:pPr>
            <a:r>
              <a:rPr lang="en-US" dirty="0"/>
              <a:t>- Improved PolyBase query performance with faster data movement from HDFS to SQL Server and between PolyBase Engine and SQL Server</a:t>
            </a:r>
          </a:p>
          <a:p>
            <a:endParaRPr lang="en-US" dirty="0"/>
          </a:p>
        </p:txBody>
      </p:sp>
      <p:sp>
        <p:nvSpPr>
          <p:cNvPr id="4" name="Slide Number Placeholder 3"/>
          <p:cNvSpPr>
            <a:spLocks noGrp="1"/>
          </p:cNvSpPr>
          <p:nvPr>
            <p:ph type="sldNum" sz="quarter" idx="10"/>
          </p:nvPr>
        </p:nvSpPr>
        <p:spPr/>
        <p:txBody>
          <a:bodyPr/>
          <a:lstStyle/>
          <a:p>
            <a:pPr>
              <a:defRPr/>
            </a:pPr>
            <a:fld id="{7088D5E3-B0C4-244E-905F-C9848084E0A1}" type="slidenum">
              <a:rPr lang="en-US" smtClean="0"/>
              <a:pPr>
                <a:defRPr/>
              </a:pPr>
              <a:t>173</a:t>
            </a:fld>
            <a:endParaRPr lang="en-US"/>
          </a:p>
        </p:txBody>
      </p:sp>
    </p:spTree>
    <p:extLst>
      <p:ext uri="{BB962C8B-B14F-4D97-AF65-F5344CB8AC3E}">
        <p14:creationId xmlns:p14="http://schemas.microsoft.com/office/powerpoint/2010/main" val="198418618"/>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a:defRPr/>
            </a:pPr>
            <a:fld id="{7088D5E3-B0C4-244E-905F-C9848084E0A1}" type="slidenum">
              <a:rPr lang="en-US" smtClean="0"/>
              <a:pPr>
                <a:defRPr/>
              </a:pPr>
              <a:t>18</a:t>
            </a:fld>
            <a:endParaRPr lang="en-US"/>
          </a:p>
        </p:txBody>
      </p:sp>
    </p:spTree>
    <p:extLst>
      <p:ext uri="{BB962C8B-B14F-4D97-AF65-F5344CB8AC3E}">
        <p14:creationId xmlns:p14="http://schemas.microsoft.com/office/powerpoint/2010/main" val="3180951469"/>
      </p:ext>
    </p:extLst>
  </p:cSld>
  <p:clrMapOvr>
    <a:masterClrMapping/>
  </p:clrMapOvr>
</p:notes>
</file>

<file path=ppt/notesSlides/notesSlide1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lvl="0" fontAlgn="t">
              <a:lnSpc>
                <a:spcPct val="100000"/>
              </a:lnSpc>
            </a:pPr>
            <a:r>
              <a:rPr lang="en-US" dirty="0"/>
              <a:t>Additionally</a:t>
            </a:r>
            <a:r>
              <a:rPr lang="en-US" baseline="0" dirty="0"/>
              <a:t> - t</a:t>
            </a:r>
            <a:r>
              <a:rPr lang="en-US" dirty="0"/>
              <a:t>here is…</a:t>
            </a:r>
          </a:p>
          <a:p>
            <a:pPr lvl="0" fontAlgn="t">
              <a:lnSpc>
                <a:spcPct val="100000"/>
              </a:lnSpc>
            </a:pPr>
            <a:r>
              <a:rPr lang="en-US" dirty="0"/>
              <a:t>- Support for exporting data to external data source via INSERT INTO EXTERNAL TABLE SELECT FROM TABLE</a:t>
            </a:r>
          </a:p>
          <a:p>
            <a:pPr lvl="0" fontAlgn="t">
              <a:lnSpc>
                <a:spcPct val="100000"/>
              </a:lnSpc>
            </a:pPr>
            <a:r>
              <a:rPr lang="en-US" dirty="0"/>
              <a:t>- Support for push-down computation to Hadoop for string operations (compare, LIKE)</a:t>
            </a:r>
          </a:p>
          <a:p>
            <a:pPr lvl="0" fontAlgn="t">
              <a:lnSpc>
                <a:spcPct val="100000"/>
              </a:lnSpc>
            </a:pPr>
            <a:r>
              <a:rPr lang="en-US" dirty="0"/>
              <a:t>- Support for ALTER EXTERNAL DATA SOURCE statement</a:t>
            </a:r>
          </a:p>
          <a:p>
            <a:endParaRPr lang="en-US" dirty="0"/>
          </a:p>
        </p:txBody>
      </p:sp>
      <p:sp>
        <p:nvSpPr>
          <p:cNvPr id="4" name="Slide Number Placeholder 3"/>
          <p:cNvSpPr>
            <a:spLocks noGrp="1"/>
          </p:cNvSpPr>
          <p:nvPr>
            <p:ph type="sldNum" sz="quarter" idx="10"/>
          </p:nvPr>
        </p:nvSpPr>
        <p:spPr/>
        <p:txBody>
          <a:bodyPr/>
          <a:lstStyle/>
          <a:p>
            <a:pPr>
              <a:defRPr/>
            </a:pPr>
            <a:fld id="{7088D5E3-B0C4-244E-905F-C9848084E0A1}" type="slidenum">
              <a:rPr lang="en-US" smtClean="0"/>
              <a:pPr>
                <a:defRPr/>
              </a:pPr>
              <a:t>174</a:t>
            </a:fld>
            <a:endParaRPr lang="en-US"/>
          </a:p>
        </p:txBody>
      </p:sp>
    </p:spTree>
    <p:extLst>
      <p:ext uri="{BB962C8B-B14F-4D97-AF65-F5344CB8AC3E}">
        <p14:creationId xmlns:p14="http://schemas.microsoft.com/office/powerpoint/2010/main" val="514202154"/>
      </p:ext>
    </p:extLst>
  </p:cSld>
  <p:clrMapOvr>
    <a:masterClrMapping/>
  </p:clrMapOvr>
</p:notes>
</file>

<file path=ppt/notesSlides/notesSlide1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a:defRPr/>
            </a:pPr>
            <a:fld id="{7088D5E3-B0C4-244E-905F-C9848084E0A1}" type="slidenum">
              <a:rPr lang="en-US" smtClean="0"/>
              <a:pPr>
                <a:defRPr/>
              </a:pPr>
              <a:t>175</a:t>
            </a:fld>
            <a:endParaRPr lang="en-US"/>
          </a:p>
        </p:txBody>
      </p:sp>
    </p:spTree>
    <p:extLst>
      <p:ext uri="{BB962C8B-B14F-4D97-AF65-F5344CB8AC3E}">
        <p14:creationId xmlns:p14="http://schemas.microsoft.com/office/powerpoint/2010/main" val="1742194429"/>
      </p:ext>
    </p:extLst>
  </p:cSld>
  <p:clrMapOvr>
    <a:masterClrMapping/>
  </p:clrMapOvr>
</p:notes>
</file>

<file path=ppt/notesSlides/notesSlide1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a:defRPr/>
            </a:pPr>
            <a:fld id="{7088D5E3-B0C4-244E-905F-C9848084E0A1}" type="slidenum">
              <a:rPr lang="en-US" smtClean="0"/>
              <a:pPr>
                <a:defRPr/>
              </a:pPr>
              <a:t>176</a:t>
            </a:fld>
            <a:endParaRPr lang="en-US"/>
          </a:p>
        </p:txBody>
      </p:sp>
    </p:spTree>
    <p:extLst>
      <p:ext uri="{BB962C8B-B14F-4D97-AF65-F5344CB8AC3E}">
        <p14:creationId xmlns:p14="http://schemas.microsoft.com/office/powerpoint/2010/main" val="3791201442"/>
      </p:ext>
    </p:extLst>
  </p:cSld>
  <p:clrMapOvr>
    <a:masterClrMapping/>
  </p:clrMapOvr>
</p:notes>
</file>

<file path=ppt/notesSlides/notesSlide1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r>
              <a:rPr lang="en-US" dirty="0"/>
              <a:t>When</a:t>
            </a:r>
            <a:r>
              <a:rPr lang="en-US" baseline="0" dirty="0"/>
              <a:t> it comes to key BI investments, we are making it much easier to manage relational and non-relational data. PolyBase technology allows you to query Hadoop data and SQL Server relational data through a single T-SQL query. One of the challenges we see with Hadoop is there are not enough people knowledgeable in Hadoop and MapReduce, and this technology simplifies the skill set needed to manage Hadoop data. This can also work across your on-premises environment or SQL Server running in Azure.</a:t>
            </a:r>
            <a:endParaRPr lang="en-US" dirty="0"/>
          </a:p>
        </p:txBody>
      </p:sp>
      <p:sp>
        <p:nvSpPr>
          <p:cNvPr id="4" name="Header Placeholder 3"/>
          <p:cNvSpPr>
            <a:spLocks noGrp="1"/>
          </p:cNvSpPr>
          <p:nvPr>
            <p:ph type="hdr" sz="quarter" idx="10"/>
          </p:nvPr>
        </p:nvSpPr>
        <p:spPr/>
        <p:txBody>
          <a:bodyPr/>
          <a:lstStyle/>
          <a:p>
            <a:r>
              <a:rPr lang="en-US" dirty="0">
                <a:solidFill>
                  <a:prstClr val="black"/>
                </a:solidFill>
              </a:rPr>
              <a:t>Server &amp; Tools Business</a:t>
            </a:r>
          </a:p>
        </p:txBody>
      </p:sp>
      <p:sp>
        <p:nvSpPr>
          <p:cNvPr id="5" name="Footer Placeholder 4"/>
          <p:cNvSpPr>
            <a:spLocks noGrp="1"/>
          </p:cNvSpPr>
          <p:nvPr>
            <p:ph type="ftr" sz="quarter" idx="11"/>
          </p:nvPr>
        </p:nvSpPr>
        <p:spPr/>
        <p:txBody>
          <a:bodyPr/>
          <a:lstStyle/>
          <a:p>
            <a:pPr defTabSz="914099" eaLnBrk="0" hangingPunct="0"/>
            <a:r>
              <a:rPr lang="en-US" sz="400" dirty="0">
                <a:gradFill>
                  <a:gsLst>
                    <a:gs pos="0">
                      <a:prstClr val="black"/>
                    </a:gs>
                    <a:gs pos="100000">
                      <a:prstClr val="black"/>
                    </a:gs>
                  </a:gsLst>
                  <a:lin ang="5400000" scaled="0"/>
                </a:gradFill>
                <a:latin typeface="Segoe UI" pitchFamily="34" charset="0"/>
                <a:ea typeface="Segoe UI" pitchFamily="34" charset="0"/>
                <a:cs typeface="Segoe UI" pitchFamily="34" charset="0"/>
              </a:rPr>
              <a:t>© 2012 Microsoft Corporation. All rights reserved. Microsoft, Windows, and other product names are or may be registered trademarks and/or trademarks in the U.S. and/or other countries.</a:t>
            </a:r>
          </a:p>
          <a:p>
            <a:pPr defTabSz="914099" eaLnBrk="0" hangingPunct="0"/>
            <a:r>
              <a:rPr lang="en-US" sz="400" dirty="0">
                <a:gradFill>
                  <a:gsLst>
                    <a:gs pos="0">
                      <a:prstClr val="black"/>
                    </a:gs>
                    <a:gs pos="100000">
                      <a:prstClr val="black"/>
                    </a:gs>
                  </a:gsLst>
                  <a:lin ang="5400000" scaled="0"/>
                </a:gradFill>
                <a:latin typeface="Segoe UI" pitchFamily="34" charset="0"/>
                <a:ea typeface="Segoe UI" pitchFamily="34" charset="0"/>
                <a:cs typeface="Segoe UI" pitchFamily="34" charset="0"/>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MICROSOFT MAKES NO WARRANTIES, EXPRESS, IMPLIED OR STATUTORY, AS TO THE INFORMATION IN THIS PRESENTATION.</a:t>
            </a:r>
          </a:p>
        </p:txBody>
      </p:sp>
      <p:sp>
        <p:nvSpPr>
          <p:cNvPr id="6" name="Date Placeholder 5"/>
          <p:cNvSpPr>
            <a:spLocks noGrp="1"/>
          </p:cNvSpPr>
          <p:nvPr>
            <p:ph type="dt" idx="12"/>
          </p:nvPr>
        </p:nvSpPr>
        <p:spPr/>
        <p:txBody>
          <a:bodyPr/>
          <a:lstStyle/>
          <a:p>
            <a:fld id="{A171B3BB-DFF4-43DF-B887-7B1543BC1A74}" type="datetime1">
              <a:rPr lang="en-US" smtClean="0">
                <a:solidFill>
                  <a:prstClr val="black"/>
                </a:solidFill>
              </a:rPr>
              <a:pPr/>
              <a:t>5/24/2016</a:t>
            </a:fld>
            <a:endParaRPr lang="en-US" dirty="0">
              <a:solidFill>
                <a:prstClr val="black"/>
              </a:solidFill>
            </a:endParaRPr>
          </a:p>
        </p:txBody>
      </p:sp>
      <p:sp>
        <p:nvSpPr>
          <p:cNvPr id="7" name="Slide Number Placeholder 6"/>
          <p:cNvSpPr>
            <a:spLocks noGrp="1"/>
          </p:cNvSpPr>
          <p:nvPr>
            <p:ph type="sldNum" sz="quarter" idx="13"/>
          </p:nvPr>
        </p:nvSpPr>
        <p:spPr/>
        <p:txBody>
          <a:bodyPr/>
          <a:lstStyle/>
          <a:p>
            <a:fld id="{B4008EB6-D09E-4580-8CD6-DDB14511944F}" type="slidenum">
              <a:rPr lang="en-US" smtClean="0">
                <a:solidFill>
                  <a:prstClr val="black"/>
                </a:solidFill>
              </a:rPr>
              <a:pPr/>
              <a:t>177</a:t>
            </a:fld>
            <a:endParaRPr lang="en-US" dirty="0">
              <a:solidFill>
                <a:prstClr val="black"/>
              </a:solidFill>
            </a:endParaRPr>
          </a:p>
        </p:txBody>
      </p:sp>
    </p:spTree>
    <p:extLst>
      <p:ext uri="{BB962C8B-B14F-4D97-AF65-F5344CB8AC3E}">
        <p14:creationId xmlns:p14="http://schemas.microsoft.com/office/powerpoint/2010/main" val="3294166627"/>
      </p:ext>
    </p:extLst>
  </p:cSld>
  <p:clrMapOvr>
    <a:masterClrMapping/>
  </p:clrMapOvr>
</p:notes>
</file>

<file path=ppt/notesSlides/notesSlide1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r>
              <a:rPr lang="en-US" sz="1200" b="1" dirty="0"/>
              <a:t>Key Points:</a:t>
            </a:r>
          </a:p>
          <a:p>
            <a:r>
              <a:rPr lang="en-US" dirty="0"/>
              <a:t>SQL</a:t>
            </a:r>
            <a:r>
              <a:rPr lang="en-US" baseline="0" dirty="0"/>
              <a:t> Server Analysis Services Themes</a:t>
            </a:r>
            <a:endParaRPr lang="en-US" dirty="0"/>
          </a:p>
          <a:p>
            <a:endParaRPr lang="en-US" dirty="0"/>
          </a:p>
          <a:p>
            <a:r>
              <a:rPr lang="en-US" sz="1200" b="1" dirty="0"/>
              <a:t>Talk Track:</a:t>
            </a:r>
          </a:p>
          <a:p>
            <a:pPr marL="171450" indent="-171450">
              <a:buFont typeface="Arial" panose="020B0604020202020204" pitchFamily="34" charset="0"/>
              <a:buChar char="•"/>
            </a:pPr>
            <a:r>
              <a:rPr lang="en-US" sz="1200" b="0" dirty="0"/>
              <a:t>Make</a:t>
            </a:r>
            <a:r>
              <a:rPr lang="en-US" sz="1200" b="0" baseline="0" dirty="0"/>
              <a:t> it easier to create models</a:t>
            </a:r>
          </a:p>
          <a:p>
            <a:pPr marL="636588" lvl="1" indent="-171450">
              <a:buFont typeface="Arial" panose="020B0604020202020204" pitchFamily="34" charset="0"/>
              <a:buChar char="•"/>
            </a:pPr>
            <a:r>
              <a:rPr lang="en-US" sz="1200" b="0" baseline="0" dirty="0"/>
              <a:t>Improve tabular modeling and performance </a:t>
            </a:r>
          </a:p>
          <a:p>
            <a:pPr marL="171450" lvl="0" indent="-171450">
              <a:buFont typeface="Arial" panose="020B0604020202020204" pitchFamily="34" charset="0"/>
              <a:buChar char="•"/>
            </a:pPr>
            <a:r>
              <a:rPr lang="en-US" sz="1200" b="0" baseline="0" dirty="0"/>
              <a:t>Use Analysis Services as a semantic model only</a:t>
            </a:r>
          </a:p>
          <a:p>
            <a:pPr marL="636588" lvl="1" indent="-171450">
              <a:buFont typeface="Arial" panose="020B0604020202020204" pitchFamily="34" charset="0"/>
              <a:buChar char="•"/>
            </a:pPr>
            <a:r>
              <a:rPr lang="en-US" sz="1200" b="0" baseline="0" dirty="0"/>
              <a:t>High-performance direct query for tabular</a:t>
            </a:r>
          </a:p>
          <a:p>
            <a:pPr marL="171450" lvl="0" indent="-171450">
              <a:buFont typeface="Arial" panose="020B0604020202020204" pitchFamily="34" charset="0"/>
              <a:buChar char="•"/>
            </a:pPr>
            <a:r>
              <a:rPr lang="en-US" sz="1200" b="0" baseline="0" dirty="0"/>
              <a:t>Strengthen multidimensional</a:t>
            </a:r>
          </a:p>
          <a:p>
            <a:pPr marL="636588" lvl="1" indent="-171450">
              <a:buFont typeface="Arial" panose="020B0604020202020204" pitchFamily="34" charset="0"/>
              <a:buChar char="•"/>
            </a:pPr>
            <a:r>
              <a:rPr lang="en-US" sz="1200" b="0" baseline="0" dirty="0"/>
              <a:t>Performance and data source updates</a:t>
            </a:r>
          </a:p>
          <a:p>
            <a:pPr marL="636588" lvl="1" indent="-171450">
              <a:buFont typeface="Arial" panose="020B0604020202020204" pitchFamily="34" charset="0"/>
              <a:buChar char="•"/>
            </a:pPr>
            <a:endParaRPr lang="en-US" sz="1200" b="0" baseline="0" dirty="0"/>
          </a:p>
          <a:p>
            <a:pPr marL="0" lvl="0" indent="0">
              <a:buFont typeface="Arial" panose="020B0604020202020204" pitchFamily="34" charset="0"/>
              <a:buNone/>
            </a:pPr>
            <a:r>
              <a:rPr lang="en-US" sz="1200" b="0" baseline="0" dirty="0"/>
              <a:t>Technical talking points:</a:t>
            </a:r>
          </a:p>
          <a:p>
            <a:pPr marL="145405" defTabSz="931776" fontAlgn="base">
              <a:spcBef>
                <a:spcPts val="1200"/>
              </a:spcBef>
              <a:buClr>
                <a:srgbClr val="FF8C00"/>
              </a:buClr>
              <a:buSzPct val="115000"/>
            </a:pPr>
            <a:r>
              <a:rPr lang="en-US" sz="1200" dirty="0">
                <a:solidFill>
                  <a:srgbClr val="2C2C2C"/>
                </a:solidFill>
                <a:latin typeface="Segoe UI Light"/>
              </a:rPr>
              <a:t>Direct Query and Tabular models</a:t>
            </a:r>
          </a:p>
          <a:p>
            <a:pPr marL="145405" defTabSz="931776" fontAlgn="base">
              <a:spcBef>
                <a:spcPts val="1200"/>
              </a:spcBef>
              <a:buClr>
                <a:srgbClr val="FF8C00"/>
              </a:buClr>
              <a:buSzPct val="115000"/>
            </a:pPr>
            <a:r>
              <a:rPr lang="en-US" sz="1200" dirty="0">
                <a:ln>
                  <a:solidFill>
                    <a:srgbClr val="FFFFFF">
                      <a:alpha val="0"/>
                    </a:srgbClr>
                  </a:solidFill>
                </a:ln>
                <a:solidFill>
                  <a:srgbClr val="2C2C2C"/>
                </a:solidFill>
                <a:latin typeface="Segoe UI Light"/>
                <a:ea typeface="Segoe UI" pitchFamily="34" charset="0"/>
                <a:cs typeface="Segoe UI" pitchFamily="34" charset="0"/>
              </a:rPr>
              <a:t>Loading and analyzing data</a:t>
            </a:r>
          </a:p>
          <a:p>
            <a:pPr marL="145405" defTabSz="931776" fontAlgn="base">
              <a:spcBef>
                <a:spcPts val="1200"/>
              </a:spcBef>
              <a:buClr>
                <a:srgbClr val="FF8C00"/>
              </a:buClr>
              <a:buSzPct val="115000"/>
            </a:pPr>
            <a:r>
              <a:rPr lang="en-US" sz="1200" dirty="0">
                <a:ln>
                  <a:solidFill>
                    <a:srgbClr val="FFFFFF">
                      <a:alpha val="0"/>
                    </a:srgbClr>
                  </a:solidFill>
                </a:ln>
                <a:solidFill>
                  <a:srgbClr val="2C2C2C"/>
                </a:solidFill>
                <a:latin typeface="Segoe UI Light"/>
                <a:ea typeface="Segoe UI" pitchFamily="34" charset="0"/>
                <a:cs typeface="Segoe UI" pitchFamily="34" charset="0"/>
              </a:rPr>
              <a:t>New analytic functions</a:t>
            </a:r>
          </a:p>
          <a:p>
            <a:pPr marL="145405" defTabSz="931776" fontAlgn="base">
              <a:spcBef>
                <a:spcPts val="1200"/>
              </a:spcBef>
              <a:buClr>
                <a:srgbClr val="FF8C00"/>
              </a:buClr>
              <a:buSzPct val="115000"/>
            </a:pPr>
            <a:r>
              <a:rPr lang="en-US" sz="1200" dirty="0">
                <a:ln>
                  <a:solidFill>
                    <a:srgbClr val="FFFFFF">
                      <a:alpha val="0"/>
                    </a:srgbClr>
                  </a:solidFill>
                </a:ln>
                <a:solidFill>
                  <a:srgbClr val="2C2C2C"/>
                </a:solidFill>
                <a:latin typeface="Segoe UI Light"/>
                <a:ea typeface="Segoe UI" pitchFamily="34" charset="0"/>
                <a:cs typeface="Segoe UI" pitchFamily="34" charset="0"/>
              </a:rPr>
              <a:t>Data modeling relationships</a:t>
            </a:r>
          </a:p>
          <a:p>
            <a:pPr marL="145405" defTabSz="931776" fontAlgn="base">
              <a:spcBef>
                <a:spcPts val="1200"/>
              </a:spcBef>
              <a:buClr>
                <a:srgbClr val="FF8C00"/>
              </a:buClr>
              <a:buSzPct val="115000"/>
            </a:pPr>
            <a:r>
              <a:rPr lang="en-US" sz="1200" dirty="0">
                <a:ln>
                  <a:solidFill>
                    <a:srgbClr val="FFFFFF">
                      <a:alpha val="0"/>
                    </a:srgbClr>
                  </a:solidFill>
                </a:ln>
                <a:solidFill>
                  <a:srgbClr val="2C2C2C"/>
                </a:solidFill>
                <a:latin typeface="Segoe UI Light"/>
                <a:ea typeface="Segoe UI" pitchFamily="34" charset="0"/>
                <a:cs typeface="Segoe UI" pitchFamily="34" charset="0"/>
              </a:rPr>
              <a:t>Updated developer tools</a:t>
            </a:r>
          </a:p>
          <a:p>
            <a:pPr marL="145405" defTabSz="931776" fontAlgn="base">
              <a:spcBef>
                <a:spcPts val="1200"/>
              </a:spcBef>
              <a:buClr>
                <a:srgbClr val="FF8C00"/>
              </a:buClr>
              <a:buSzPct val="115000"/>
            </a:pPr>
            <a:r>
              <a:rPr lang="en-US" sz="1200" dirty="0">
                <a:ln>
                  <a:solidFill>
                    <a:srgbClr val="FFFFFF">
                      <a:alpha val="0"/>
                    </a:srgbClr>
                  </a:solidFill>
                </a:ln>
                <a:solidFill>
                  <a:srgbClr val="2C2C2C"/>
                </a:solidFill>
                <a:latin typeface="Segoe UI Light"/>
                <a:ea typeface="Segoe UI" pitchFamily="34" charset="0"/>
                <a:cs typeface="Segoe UI" pitchFamily="34" charset="0"/>
              </a:rPr>
              <a:t>MOLAP performance improvements</a:t>
            </a:r>
          </a:p>
          <a:p>
            <a:pPr marL="145405" defTabSz="931776" fontAlgn="base">
              <a:spcBef>
                <a:spcPts val="1200"/>
              </a:spcBef>
              <a:buClr>
                <a:srgbClr val="FF8C00"/>
              </a:buClr>
              <a:buSzPct val="115000"/>
            </a:pPr>
            <a:endParaRPr lang="en-US" sz="1200" dirty="0">
              <a:ln>
                <a:solidFill>
                  <a:srgbClr val="FFFFFF">
                    <a:alpha val="0"/>
                  </a:srgbClr>
                </a:solidFill>
              </a:ln>
              <a:solidFill>
                <a:srgbClr val="2C2C2C"/>
              </a:solidFill>
              <a:latin typeface="Segoe UI Light"/>
              <a:ea typeface="Segoe UI" pitchFamily="34" charset="0"/>
              <a:cs typeface="Segoe UI" pitchFamily="34" charset="0"/>
            </a:endParaRPr>
          </a:p>
          <a:p>
            <a:pPr marL="145405" defTabSz="931776" fontAlgn="base">
              <a:spcBef>
                <a:spcPts val="1200"/>
              </a:spcBef>
              <a:buClr>
                <a:srgbClr val="FF8C00"/>
              </a:buClr>
              <a:buSzPct val="115000"/>
            </a:pPr>
            <a:endParaRPr lang="en-US" sz="1200" dirty="0">
              <a:ln>
                <a:solidFill>
                  <a:srgbClr val="FFFFFF">
                    <a:alpha val="0"/>
                  </a:srgbClr>
                </a:solidFill>
              </a:ln>
              <a:solidFill>
                <a:srgbClr val="2C2C2C"/>
              </a:solidFill>
              <a:latin typeface="Segoe UI Light"/>
              <a:ea typeface="Segoe UI" pitchFamily="34" charset="0"/>
              <a:cs typeface="Segoe UI" pitchFamily="34" charset="0"/>
            </a:endParaRPr>
          </a:p>
          <a:p>
            <a:pPr marL="145405" defTabSz="931776">
              <a:spcBef>
                <a:spcPts val="1200"/>
              </a:spcBef>
              <a:buClr>
                <a:srgbClr val="FF8C00"/>
              </a:buClr>
              <a:buSzPct val="115000"/>
            </a:pPr>
            <a:r>
              <a:rPr lang="en-US" sz="1200" dirty="0">
                <a:solidFill>
                  <a:srgbClr val="2C2C2C"/>
                </a:solidFill>
                <a:latin typeface="Segoe UI Light"/>
              </a:rPr>
              <a:t>Modeling</a:t>
            </a:r>
          </a:p>
          <a:p>
            <a:pPr marL="145405" defTabSz="931776">
              <a:spcBef>
                <a:spcPts val="1200"/>
              </a:spcBef>
              <a:buClr>
                <a:srgbClr val="FF8C00"/>
              </a:buClr>
              <a:buSzPct val="115000"/>
            </a:pPr>
            <a:r>
              <a:rPr lang="en-US" sz="1200" dirty="0">
                <a:ln>
                  <a:solidFill>
                    <a:srgbClr val="FFFFFF">
                      <a:alpha val="0"/>
                    </a:srgbClr>
                  </a:solidFill>
                </a:ln>
                <a:solidFill>
                  <a:srgbClr val="2C2C2C"/>
                </a:solidFill>
                <a:latin typeface="Segoe UI Light"/>
                <a:ea typeface="Segoe UI" pitchFamily="34" charset="0"/>
                <a:cs typeface="Segoe UI" pitchFamily="34" charset="0"/>
              </a:rPr>
              <a:t>Direct Query</a:t>
            </a:r>
          </a:p>
          <a:p>
            <a:pPr marL="145405" defTabSz="931776">
              <a:spcBef>
                <a:spcPts val="1200"/>
              </a:spcBef>
              <a:buClr>
                <a:srgbClr val="FF8C00"/>
              </a:buClr>
              <a:buSzPct val="115000"/>
            </a:pPr>
            <a:r>
              <a:rPr lang="en-US" sz="1200" dirty="0">
                <a:ln>
                  <a:solidFill>
                    <a:srgbClr val="FFFFFF">
                      <a:alpha val="0"/>
                    </a:srgbClr>
                  </a:solidFill>
                </a:ln>
                <a:solidFill>
                  <a:srgbClr val="2C2C2C"/>
                </a:solidFill>
                <a:latin typeface="Segoe UI Light"/>
                <a:ea typeface="Segoe UI" pitchFamily="34" charset="0"/>
                <a:cs typeface="Segoe UI" pitchFamily="34" charset="0"/>
              </a:rPr>
              <a:t>Performance</a:t>
            </a:r>
          </a:p>
          <a:p>
            <a:pPr marL="145405" defTabSz="931776">
              <a:spcBef>
                <a:spcPts val="1200"/>
              </a:spcBef>
              <a:buClr>
                <a:srgbClr val="FF8C00"/>
              </a:buClr>
              <a:buSzPct val="115000"/>
            </a:pPr>
            <a:r>
              <a:rPr lang="en-US" sz="1200" dirty="0">
                <a:ln>
                  <a:solidFill>
                    <a:srgbClr val="FFFFFF">
                      <a:alpha val="0"/>
                    </a:srgbClr>
                  </a:solidFill>
                </a:ln>
                <a:solidFill>
                  <a:srgbClr val="2C2C2C"/>
                </a:solidFill>
                <a:latin typeface="Segoe UI Light"/>
                <a:ea typeface="Segoe UI" pitchFamily="34" charset="0"/>
                <a:cs typeface="Segoe UI" pitchFamily="34" charset="0"/>
              </a:rPr>
              <a:t>Dev Ops improvements</a:t>
            </a:r>
          </a:p>
          <a:p>
            <a:pPr marL="145405" defTabSz="931776" fontAlgn="base">
              <a:spcBef>
                <a:spcPts val="1200"/>
              </a:spcBef>
              <a:buClr>
                <a:srgbClr val="FF8C00"/>
              </a:buClr>
              <a:buSzPct val="115000"/>
            </a:pPr>
            <a:endParaRPr lang="en-US" sz="1200" dirty="0">
              <a:ln>
                <a:solidFill>
                  <a:srgbClr val="FFFFFF">
                    <a:alpha val="0"/>
                  </a:srgbClr>
                </a:solidFill>
              </a:ln>
              <a:solidFill>
                <a:srgbClr val="2C2C2C"/>
              </a:solidFill>
              <a:latin typeface="Segoe UI Light"/>
              <a:ea typeface="Segoe UI" pitchFamily="34" charset="0"/>
              <a:cs typeface="Segoe UI" pitchFamily="34" charset="0"/>
            </a:endParaRPr>
          </a:p>
          <a:p>
            <a:pPr marL="0" lvl="0" indent="0">
              <a:buFont typeface="Arial" panose="020B0604020202020204" pitchFamily="34" charset="0"/>
              <a:buNone/>
            </a:pPr>
            <a:endParaRPr lang="en-US" sz="1200" b="0" baseline="0" dirty="0"/>
          </a:p>
          <a:p>
            <a:pPr marL="636588" lvl="1" indent="-171450">
              <a:buFont typeface="Arial" panose="020B0604020202020204" pitchFamily="34" charset="0"/>
              <a:buChar char="•"/>
            </a:pPr>
            <a:endParaRPr lang="en-US" sz="1200" b="0" dirty="0"/>
          </a:p>
        </p:txBody>
      </p:sp>
      <p:sp>
        <p:nvSpPr>
          <p:cNvPr id="4" name="Header Placeholder 3"/>
          <p:cNvSpPr>
            <a:spLocks noGrp="1"/>
          </p:cNvSpPr>
          <p:nvPr>
            <p:ph type="hdr" sz="quarter" idx="10"/>
          </p:nvPr>
        </p:nvSpPr>
        <p:spPr/>
        <p:txBody>
          <a:bodyPr/>
          <a:lstStyle/>
          <a:p>
            <a:r>
              <a:rPr lang="en-US" dirty="0">
                <a:solidFill>
                  <a:prstClr val="black"/>
                </a:solidFill>
              </a:rPr>
              <a:t>Server &amp; Tools Business</a:t>
            </a:r>
          </a:p>
        </p:txBody>
      </p:sp>
      <p:sp>
        <p:nvSpPr>
          <p:cNvPr id="5" name="Footer Placeholder 4"/>
          <p:cNvSpPr>
            <a:spLocks noGrp="1"/>
          </p:cNvSpPr>
          <p:nvPr>
            <p:ph type="ftr" sz="quarter" idx="11"/>
          </p:nvPr>
        </p:nvSpPr>
        <p:spPr/>
        <p:txBody>
          <a:bodyPr/>
          <a:lstStyle/>
          <a:p>
            <a:pPr defTabSz="914099" eaLnBrk="0" hangingPunct="0"/>
            <a:r>
              <a:rPr lang="en-US" sz="400" dirty="0">
                <a:gradFill>
                  <a:gsLst>
                    <a:gs pos="0">
                      <a:prstClr val="black"/>
                    </a:gs>
                    <a:gs pos="100000">
                      <a:prstClr val="black"/>
                    </a:gs>
                  </a:gsLst>
                  <a:lin ang="5400000" scaled="0"/>
                </a:gradFill>
                <a:latin typeface="Segoe UI" pitchFamily="34" charset="0"/>
                <a:ea typeface="Segoe UI" pitchFamily="34" charset="0"/>
                <a:cs typeface="Segoe UI" pitchFamily="34" charset="0"/>
              </a:rPr>
              <a:t>© 2012 Microsoft Corporation. All rights reserved. Microsoft, Windows, and other product names are or may be registered trademarks and/or trademarks in the U.S. and/or other countries.</a:t>
            </a:r>
          </a:p>
          <a:p>
            <a:pPr defTabSz="914099" eaLnBrk="0" hangingPunct="0"/>
            <a:r>
              <a:rPr lang="en-US" sz="400" dirty="0">
                <a:gradFill>
                  <a:gsLst>
                    <a:gs pos="0">
                      <a:prstClr val="black"/>
                    </a:gs>
                    <a:gs pos="100000">
                      <a:prstClr val="black"/>
                    </a:gs>
                  </a:gsLst>
                  <a:lin ang="5400000" scaled="0"/>
                </a:gradFill>
                <a:latin typeface="Segoe UI" pitchFamily="34" charset="0"/>
                <a:ea typeface="Segoe UI" pitchFamily="34" charset="0"/>
                <a:cs typeface="Segoe UI" pitchFamily="34" charset="0"/>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MICROSOFT MAKES NO WARRANTIES, EXPRESS, IMPLIED OR STATUTORY, AS TO THE INFORMATION IN THIS PRESENTATION.</a:t>
            </a:r>
          </a:p>
        </p:txBody>
      </p:sp>
      <p:sp>
        <p:nvSpPr>
          <p:cNvPr id="6" name="Date Placeholder 5"/>
          <p:cNvSpPr>
            <a:spLocks noGrp="1"/>
          </p:cNvSpPr>
          <p:nvPr>
            <p:ph type="dt" idx="12"/>
          </p:nvPr>
        </p:nvSpPr>
        <p:spPr/>
        <p:txBody>
          <a:bodyPr/>
          <a:lstStyle/>
          <a:p>
            <a:fld id="{A171B3BB-DFF4-43DF-B887-7B1543BC1A74}" type="datetime1">
              <a:rPr lang="en-US" smtClean="0">
                <a:solidFill>
                  <a:prstClr val="black"/>
                </a:solidFill>
              </a:rPr>
              <a:pPr/>
              <a:t>5/24/2016</a:t>
            </a:fld>
            <a:endParaRPr lang="en-US" dirty="0">
              <a:solidFill>
                <a:prstClr val="black"/>
              </a:solidFill>
            </a:endParaRPr>
          </a:p>
        </p:txBody>
      </p:sp>
      <p:sp>
        <p:nvSpPr>
          <p:cNvPr id="7" name="Slide Number Placeholder 6"/>
          <p:cNvSpPr>
            <a:spLocks noGrp="1"/>
          </p:cNvSpPr>
          <p:nvPr>
            <p:ph type="sldNum" sz="quarter" idx="13"/>
          </p:nvPr>
        </p:nvSpPr>
        <p:spPr/>
        <p:txBody>
          <a:bodyPr/>
          <a:lstStyle/>
          <a:p>
            <a:fld id="{B4008EB6-D09E-4580-8CD6-DDB14511944F}" type="slidenum">
              <a:rPr lang="en-US" smtClean="0">
                <a:solidFill>
                  <a:prstClr val="black"/>
                </a:solidFill>
              </a:rPr>
              <a:pPr/>
              <a:t>179</a:t>
            </a:fld>
            <a:endParaRPr lang="en-US" dirty="0">
              <a:solidFill>
                <a:prstClr val="black"/>
              </a:solidFill>
            </a:endParaRPr>
          </a:p>
        </p:txBody>
      </p:sp>
    </p:spTree>
    <p:extLst>
      <p:ext uri="{BB962C8B-B14F-4D97-AF65-F5344CB8AC3E}">
        <p14:creationId xmlns:p14="http://schemas.microsoft.com/office/powerpoint/2010/main" val="744851926"/>
      </p:ext>
    </p:extLst>
  </p:cSld>
  <p:clrMapOvr>
    <a:masterClrMapping/>
  </p:clrMapOvr>
</p:notes>
</file>

<file path=ppt/notesSlides/notesSlide1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1" dirty="0"/>
              <a:t>Key Points:</a:t>
            </a:r>
          </a:p>
          <a:p>
            <a:r>
              <a:rPr lang="en-US" dirty="0"/>
              <a:t>Intro to SSAS and investments areas</a:t>
            </a:r>
            <a:r>
              <a:rPr lang="en-US" baseline="0" dirty="0"/>
              <a:t> in SQL 2016</a:t>
            </a:r>
            <a:endParaRPr lang="en-US" dirty="0"/>
          </a:p>
          <a:p>
            <a:endParaRPr lang="en-US" dirty="0"/>
          </a:p>
          <a:p>
            <a:r>
              <a:rPr lang="en-US" sz="1200" b="1" dirty="0"/>
              <a:t>Talk Track:</a:t>
            </a:r>
          </a:p>
          <a:p>
            <a:r>
              <a:rPr lang="en-US" dirty="0"/>
              <a:t>Microsoft</a:t>
            </a:r>
            <a:r>
              <a:rPr lang="en-US" baseline="0" dirty="0"/>
              <a:t> SQL Server Analysis Services enables BI developers to build powerful, easy to use analytic solutions by providing:</a:t>
            </a:r>
          </a:p>
          <a:p>
            <a:pPr marL="171450" indent="-171450">
              <a:buFont typeface="Arial" panose="020B0604020202020204" pitchFamily="34" charset="0"/>
              <a:buChar char="•"/>
            </a:pPr>
            <a:r>
              <a:rPr lang="en-US" baseline="0" dirty="0"/>
              <a:t>A choice of semantic model to provide an intuitive abstraction over complex data, for use by business analysts through tools like Excel or Power BI Desktop, either a traditional multi-dimensional model or a simpler, modern tabular model</a:t>
            </a:r>
          </a:p>
          <a:p>
            <a:pPr marL="171450" indent="-171450">
              <a:buFont typeface="Arial" panose="020B0604020202020204" pitchFamily="34" charset="0"/>
              <a:buChar char="•"/>
            </a:pPr>
            <a:r>
              <a:rPr lang="en-US" baseline="0" dirty="0"/>
              <a:t>To either cache date in a high performance analytic data store (MOLAP or </a:t>
            </a:r>
            <a:r>
              <a:rPr lang="en-US" baseline="0" dirty="0" err="1"/>
              <a:t>VertiPaq</a:t>
            </a:r>
            <a:r>
              <a:rPr lang="en-US" baseline="0" dirty="0"/>
              <a:t> for Tabular) and/or leave data in its source system and access it with direct queries.</a:t>
            </a:r>
            <a:endParaRPr lang="en-US" dirty="0"/>
          </a:p>
        </p:txBody>
      </p:sp>
      <p:sp>
        <p:nvSpPr>
          <p:cNvPr id="4" name="Slide Number Placeholder 3"/>
          <p:cNvSpPr>
            <a:spLocks noGrp="1"/>
          </p:cNvSpPr>
          <p:nvPr>
            <p:ph type="sldNum" sz="quarter" idx="10"/>
          </p:nvPr>
        </p:nvSpPr>
        <p:spPr/>
        <p:txBody>
          <a:bodyPr/>
          <a:lstStyle/>
          <a:p>
            <a:pPr>
              <a:defRPr/>
            </a:pPr>
            <a:fld id="{7088D5E3-B0C4-244E-905F-C9848084E0A1}" type="slidenum">
              <a:rPr lang="en-US" smtClean="0"/>
              <a:pPr>
                <a:defRPr/>
              </a:pPr>
              <a:t>180</a:t>
            </a:fld>
            <a:endParaRPr lang="en-US"/>
          </a:p>
        </p:txBody>
      </p:sp>
    </p:spTree>
    <p:extLst>
      <p:ext uri="{BB962C8B-B14F-4D97-AF65-F5344CB8AC3E}">
        <p14:creationId xmlns:p14="http://schemas.microsoft.com/office/powerpoint/2010/main" val="1850472615"/>
      </p:ext>
    </p:extLst>
  </p:cSld>
  <p:clrMapOvr>
    <a:masterClrMapping/>
  </p:clrMapOvr>
</p:notes>
</file>

<file path=ppt/notesSlides/notesSlide1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indent="0" algn="l" defTabSz="931863" rtl="0" eaLnBrk="0" fontAlgn="base" latinLnBrk="0" hangingPunct="0">
              <a:lnSpc>
                <a:spcPct val="100000"/>
              </a:lnSpc>
              <a:spcBef>
                <a:spcPct val="30000"/>
              </a:spcBef>
              <a:spcAft>
                <a:spcPct val="0"/>
              </a:spcAft>
              <a:buClrTx/>
              <a:buSzTx/>
              <a:buFontTx/>
              <a:buNone/>
              <a:tabLst/>
              <a:defRPr/>
            </a:pPr>
            <a:r>
              <a:rPr lang="en-US" dirty="0"/>
              <a:t>Source: https://msdn.microsoft.com/en-us/library/bb522628(v=sql.130).aspx</a:t>
            </a:r>
          </a:p>
          <a:p>
            <a:pPr marL="0" marR="0" indent="0" algn="l" defTabSz="931863" rtl="0" eaLnBrk="0" fontAlgn="base" latinLnBrk="0" hangingPunct="0">
              <a:lnSpc>
                <a:spcPct val="100000"/>
              </a:lnSpc>
              <a:spcBef>
                <a:spcPct val="30000"/>
              </a:spcBef>
              <a:spcAft>
                <a:spcPct val="0"/>
              </a:spcAft>
              <a:buClrTx/>
              <a:buSzTx/>
              <a:buFontTx/>
              <a:buNone/>
              <a:tabLst/>
              <a:defRPr/>
            </a:pPr>
            <a:endParaRPr lang="en-US" dirty="0"/>
          </a:p>
          <a:p>
            <a:pPr marL="0" marR="0" indent="0" algn="l" defTabSz="931863" rtl="0" eaLnBrk="0" fontAlgn="base" latinLnBrk="0" hangingPunct="0">
              <a:lnSpc>
                <a:spcPct val="100000"/>
              </a:lnSpc>
              <a:spcBef>
                <a:spcPct val="30000"/>
              </a:spcBef>
              <a:spcAft>
                <a:spcPct val="0"/>
              </a:spcAft>
              <a:buClrTx/>
              <a:buSzTx/>
              <a:buFontTx/>
              <a:buNone/>
              <a:tabLst/>
              <a:defRPr/>
            </a:pPr>
            <a:r>
              <a:rPr lang="en-US" b="1" dirty="0" err="1"/>
              <a:t>Netezza</a:t>
            </a:r>
            <a:r>
              <a:rPr lang="en-US" b="1" dirty="0"/>
              <a:t> Data Source</a:t>
            </a:r>
            <a:r>
              <a:rPr lang="en-US" dirty="0"/>
              <a:t>: Got data in a </a:t>
            </a:r>
            <a:r>
              <a:rPr lang="en-US" dirty="0" err="1"/>
              <a:t>Netezza</a:t>
            </a:r>
            <a:r>
              <a:rPr lang="en-US" dirty="0"/>
              <a:t> system you want to slice and dice? Great! </a:t>
            </a:r>
          </a:p>
          <a:p>
            <a:pPr marL="0" marR="0" indent="0" algn="l" defTabSz="931863" rtl="0" eaLnBrk="0" fontAlgn="base" latinLnBrk="0" hangingPunct="0">
              <a:lnSpc>
                <a:spcPct val="100000"/>
              </a:lnSpc>
              <a:spcBef>
                <a:spcPct val="30000"/>
              </a:spcBef>
              <a:spcAft>
                <a:spcPct val="0"/>
              </a:spcAft>
              <a:buClrTx/>
              <a:buSzTx/>
              <a:buFontTx/>
              <a:buNone/>
              <a:tabLst/>
              <a:defRPr/>
            </a:pPr>
            <a:endParaRPr lang="en-US" dirty="0"/>
          </a:p>
          <a:p>
            <a:r>
              <a:rPr lang="en-US" b="1" dirty="0"/>
              <a:t>Performance Improvements</a:t>
            </a:r>
            <a:r>
              <a:rPr lang="en-US" dirty="0"/>
              <a:t>: again, similar to Tabular, not many details so I’d assume some query engine improvements. Below are the only 2 I’ve seen explicitly referenced so far…</a:t>
            </a:r>
          </a:p>
          <a:p>
            <a:pPr marL="171450" indent="-171450">
              <a:buFont typeface="Arial" panose="020B0604020202020204" pitchFamily="34" charset="0"/>
              <a:buChar char="•"/>
            </a:pPr>
            <a:r>
              <a:rPr lang="en-US" b="1" dirty="0">
                <a:effectLst/>
              </a:rPr>
              <a:t>Un-natural Hierarchies</a:t>
            </a:r>
            <a:r>
              <a:rPr lang="en-US" dirty="0">
                <a:effectLst/>
              </a:rPr>
              <a:t>: It is (or should be) widely known by now that natural hierarchies perform much better than unnatural ones (see </a:t>
            </a:r>
            <a:r>
              <a:rPr lang="en-US" dirty="0" err="1">
                <a:effectLst/>
              </a:rPr>
              <a:t>Mosha’s</a:t>
            </a:r>
            <a:r>
              <a:rPr lang="en-US" dirty="0">
                <a:effectLst/>
              </a:rPr>
              <a:t> </a:t>
            </a:r>
            <a:r>
              <a:rPr lang="en-US" i="1" dirty="0">
                <a:effectLst/>
                <a:hlinkClick r:id="rId3"/>
              </a:rPr>
              <a:t>very detailed explanation of why</a:t>
            </a:r>
            <a:r>
              <a:rPr lang="en-US" dirty="0">
                <a:effectLst/>
              </a:rPr>
              <a:t>). Therefore, when faced with unnatural hierarchies in the wild, developers can either “naturalize” the hierarchy (which requires changes to the model) or hand-craft the MDX (which doesn’t require changing the model but does require a reporting tool that allows custom MDX). I’m very curious to see what this looks like under the covers…and expect it will save some development time down the road.</a:t>
            </a:r>
          </a:p>
          <a:p>
            <a:pPr marL="171450" indent="-171450">
              <a:buFont typeface="Arial" panose="020B0604020202020204" pitchFamily="34" charset="0"/>
              <a:buChar char="•"/>
            </a:pPr>
            <a:r>
              <a:rPr lang="en-US" b="1" dirty="0">
                <a:effectLst/>
              </a:rPr>
              <a:t>Distinct Count</a:t>
            </a:r>
            <a:r>
              <a:rPr lang="en-US" dirty="0">
                <a:effectLst/>
              </a:rPr>
              <a:t>: there have been some very creative (and complex) optimizations over the years in order to overcome this hurdle (via partitioning, data modeling, partition/disk layout, </a:t>
            </a:r>
            <a:r>
              <a:rPr lang="en-US" dirty="0" err="1">
                <a:effectLst/>
              </a:rPr>
              <a:t>etc</a:t>
            </a:r>
            <a:r>
              <a:rPr lang="en-US" dirty="0">
                <a:effectLst/>
              </a:rPr>
              <a:t>). In some cases, I’ve heard of folks completely converting to Tabular to reach better distinct count performance.</a:t>
            </a:r>
          </a:p>
          <a:p>
            <a:pPr marL="0" marR="0" indent="0" algn="l" defTabSz="931863" rtl="0" eaLnBrk="0" fontAlgn="base" latinLnBrk="0" hangingPunct="0">
              <a:lnSpc>
                <a:spcPct val="100000"/>
              </a:lnSpc>
              <a:spcBef>
                <a:spcPct val="30000"/>
              </a:spcBef>
              <a:spcAft>
                <a:spcPct val="0"/>
              </a:spcAft>
              <a:buClrTx/>
              <a:buSzTx/>
              <a:buFontTx/>
              <a:buNone/>
              <a:tabLst/>
              <a:defRPr/>
            </a:pPr>
            <a:endParaRPr lang="en-US" dirty="0"/>
          </a:p>
          <a:p>
            <a:endParaRPr lang="en-US" dirty="0"/>
          </a:p>
          <a:p>
            <a:r>
              <a:rPr lang="en-US" b="1" dirty="0"/>
              <a:t>DBCC Support</a:t>
            </a:r>
            <a:r>
              <a:rPr lang="en-US" dirty="0"/>
              <a:t>: essentially going to be the same as the relational database “DBCC” commands for consistency checks. Personally, I’ve never had a need for this until recently when working on a large scale-out query server solution involving a complex cube and </a:t>
            </a:r>
            <a:r>
              <a:rPr lang="en-US" dirty="0" err="1"/>
              <a:t>robocopy</a:t>
            </a:r>
            <a:r>
              <a:rPr lang="en-US" dirty="0"/>
              <a:t> scripts. At one point, we ran into an issue where the cube on several (but not all) of the read-only query servers was throwing a physical-file error for some (but not all) queries. This was a difficult problem to diagnose and we could only trace it back to a transient error in the </a:t>
            </a:r>
            <a:r>
              <a:rPr lang="en-US" dirty="0" err="1"/>
              <a:t>robocopy</a:t>
            </a:r>
            <a:r>
              <a:rPr lang="en-US" dirty="0"/>
              <a:t> logs …so we simply blamed it on the SAN admins and moved on (</a:t>
            </a:r>
            <a:r>
              <a:rPr lang="en-US" dirty="0" err="1"/>
              <a:t>jk</a:t>
            </a:r>
            <a:r>
              <a:rPr lang="en-US" dirty="0"/>
              <a:t>…sort of). As a result, we temporarily lost some trust in the process and needed to monitor it for a while until confidence was regained. If we had the capability to (programmatically) run a consistency check against the database, we could have built a more robust process and not wasted as much time (and grey hairs).</a:t>
            </a:r>
          </a:p>
        </p:txBody>
      </p:sp>
      <p:sp>
        <p:nvSpPr>
          <p:cNvPr id="4" name="Slide Number Placeholder 3"/>
          <p:cNvSpPr>
            <a:spLocks noGrp="1"/>
          </p:cNvSpPr>
          <p:nvPr>
            <p:ph type="sldNum" sz="quarter" idx="10"/>
          </p:nvPr>
        </p:nvSpPr>
        <p:spPr/>
        <p:txBody>
          <a:bodyPr/>
          <a:lstStyle/>
          <a:p>
            <a:pPr>
              <a:defRPr/>
            </a:pPr>
            <a:fld id="{7088D5E3-B0C4-244E-905F-C9848084E0A1}" type="slidenum">
              <a:rPr lang="en-US" smtClean="0"/>
              <a:pPr>
                <a:defRPr/>
              </a:pPr>
              <a:t>181</a:t>
            </a:fld>
            <a:endParaRPr lang="en-US"/>
          </a:p>
        </p:txBody>
      </p:sp>
    </p:spTree>
    <p:extLst>
      <p:ext uri="{BB962C8B-B14F-4D97-AF65-F5344CB8AC3E}">
        <p14:creationId xmlns:p14="http://schemas.microsoft.com/office/powerpoint/2010/main" val="1444505808"/>
      </p:ext>
    </p:extLst>
  </p:cSld>
  <p:clrMapOvr>
    <a:masterClrMapping/>
  </p:clrMapOvr>
</p:notes>
</file>

<file path=ppt/notesSlides/notesSlide1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pPr marL="834390" lvl="1" indent="-285750">
              <a:buFont typeface="Arial" panose="020B0604020202020204" pitchFamily="34" charset="0"/>
              <a:buChar char="•"/>
            </a:pPr>
            <a:endParaRPr lang="en-US" dirty="0"/>
          </a:p>
        </p:txBody>
      </p:sp>
      <p:sp>
        <p:nvSpPr>
          <p:cNvPr id="4" name="Header Placeholder 3"/>
          <p:cNvSpPr>
            <a:spLocks noGrp="1"/>
          </p:cNvSpPr>
          <p:nvPr>
            <p:ph type="hdr" sz="quarter" idx="10"/>
          </p:nvPr>
        </p:nvSpPr>
        <p:spPr/>
        <p:txBody>
          <a:bodyPr/>
          <a:lstStyle/>
          <a:p>
            <a:r>
              <a:rPr lang="en-US" dirty="0">
                <a:solidFill>
                  <a:prstClr val="black"/>
                </a:solidFill>
              </a:rPr>
              <a:t>Server &amp; Tools Business</a:t>
            </a:r>
          </a:p>
        </p:txBody>
      </p:sp>
      <p:sp>
        <p:nvSpPr>
          <p:cNvPr id="5" name="Footer Placeholder 4"/>
          <p:cNvSpPr>
            <a:spLocks noGrp="1"/>
          </p:cNvSpPr>
          <p:nvPr>
            <p:ph type="ftr" sz="quarter" idx="11"/>
          </p:nvPr>
        </p:nvSpPr>
        <p:spPr/>
        <p:txBody>
          <a:bodyPr/>
          <a:lstStyle/>
          <a:p>
            <a:pPr defTabSz="914099" eaLnBrk="0" hangingPunct="0"/>
            <a:r>
              <a:rPr lang="en-US" sz="400" dirty="0">
                <a:gradFill>
                  <a:gsLst>
                    <a:gs pos="0">
                      <a:prstClr val="black"/>
                    </a:gs>
                    <a:gs pos="100000">
                      <a:prstClr val="black"/>
                    </a:gs>
                  </a:gsLst>
                  <a:lin ang="5400000" scaled="0"/>
                </a:gradFill>
                <a:latin typeface="Segoe UI" pitchFamily="34" charset="0"/>
                <a:ea typeface="Segoe UI" pitchFamily="34" charset="0"/>
                <a:cs typeface="Segoe UI" pitchFamily="34" charset="0"/>
              </a:rPr>
              <a:t>© 2012 Microsoft Corporation. All rights reserved. Microsoft, Windows, and other product names are or may be registered trademarks and/or trademarks in the U.S. and/or other countries.</a:t>
            </a:r>
          </a:p>
          <a:p>
            <a:pPr defTabSz="914099" eaLnBrk="0" hangingPunct="0"/>
            <a:r>
              <a:rPr lang="en-US" sz="400" dirty="0">
                <a:gradFill>
                  <a:gsLst>
                    <a:gs pos="0">
                      <a:prstClr val="black"/>
                    </a:gs>
                    <a:gs pos="100000">
                      <a:prstClr val="black"/>
                    </a:gs>
                  </a:gsLst>
                  <a:lin ang="5400000" scaled="0"/>
                </a:gradFill>
                <a:latin typeface="Segoe UI" pitchFamily="34" charset="0"/>
                <a:ea typeface="Segoe UI" pitchFamily="34" charset="0"/>
                <a:cs typeface="Segoe UI" pitchFamily="34" charset="0"/>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MICROSOFT MAKES NO WARRANTIES, EXPRESS, IMPLIED OR STATUTORY, AS TO THE INFORMATION IN THIS PRESENTATION.</a:t>
            </a:r>
          </a:p>
        </p:txBody>
      </p:sp>
      <p:sp>
        <p:nvSpPr>
          <p:cNvPr id="6" name="Date Placeholder 5"/>
          <p:cNvSpPr>
            <a:spLocks noGrp="1"/>
          </p:cNvSpPr>
          <p:nvPr>
            <p:ph type="dt" idx="12"/>
          </p:nvPr>
        </p:nvSpPr>
        <p:spPr/>
        <p:txBody>
          <a:bodyPr/>
          <a:lstStyle/>
          <a:p>
            <a:fld id="{A171B3BB-DFF4-43DF-B887-7B1543BC1A74}" type="datetime1">
              <a:rPr lang="en-US" smtClean="0">
                <a:solidFill>
                  <a:prstClr val="black"/>
                </a:solidFill>
              </a:rPr>
              <a:pPr/>
              <a:t>5/24/2016</a:t>
            </a:fld>
            <a:endParaRPr lang="en-US" dirty="0">
              <a:solidFill>
                <a:prstClr val="black"/>
              </a:solidFill>
            </a:endParaRPr>
          </a:p>
        </p:txBody>
      </p:sp>
      <p:sp>
        <p:nvSpPr>
          <p:cNvPr id="7" name="Slide Number Placeholder 6"/>
          <p:cNvSpPr>
            <a:spLocks noGrp="1"/>
          </p:cNvSpPr>
          <p:nvPr>
            <p:ph type="sldNum" sz="quarter" idx="13"/>
          </p:nvPr>
        </p:nvSpPr>
        <p:spPr/>
        <p:txBody>
          <a:bodyPr/>
          <a:lstStyle/>
          <a:p>
            <a:fld id="{B4008EB6-D09E-4580-8CD6-DDB14511944F}" type="slidenum">
              <a:rPr lang="en-US" smtClean="0">
                <a:solidFill>
                  <a:prstClr val="black"/>
                </a:solidFill>
              </a:rPr>
              <a:pPr/>
              <a:t>183</a:t>
            </a:fld>
            <a:endParaRPr lang="en-US" dirty="0">
              <a:solidFill>
                <a:prstClr val="black"/>
              </a:solidFill>
            </a:endParaRPr>
          </a:p>
        </p:txBody>
      </p:sp>
    </p:spTree>
    <p:extLst>
      <p:ext uri="{BB962C8B-B14F-4D97-AF65-F5344CB8AC3E}">
        <p14:creationId xmlns:p14="http://schemas.microsoft.com/office/powerpoint/2010/main" val="84060176"/>
      </p:ext>
    </p:extLst>
  </p:cSld>
  <p:clrMapOvr>
    <a:masterClrMapping/>
  </p:clrMapOvr>
</p:notes>
</file>

<file path=ppt/notesSlides/notesSlide1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Source: https://msdn.microsoft.com/en-us/library/bb522628(v=sql.130).aspx</a:t>
            </a:r>
          </a:p>
          <a:p>
            <a:endParaRPr lang="en-US" dirty="0"/>
          </a:p>
        </p:txBody>
      </p:sp>
      <p:sp>
        <p:nvSpPr>
          <p:cNvPr id="4" name="Slide Number Placeholder 3"/>
          <p:cNvSpPr>
            <a:spLocks noGrp="1"/>
          </p:cNvSpPr>
          <p:nvPr>
            <p:ph type="sldNum" sz="quarter" idx="10"/>
          </p:nvPr>
        </p:nvSpPr>
        <p:spPr/>
        <p:txBody>
          <a:bodyPr/>
          <a:lstStyle/>
          <a:p>
            <a:pPr>
              <a:defRPr/>
            </a:pPr>
            <a:fld id="{7088D5E3-B0C4-244E-905F-C9848084E0A1}" type="slidenum">
              <a:rPr lang="en-US" smtClean="0"/>
              <a:pPr>
                <a:defRPr/>
              </a:pPr>
              <a:t>184</a:t>
            </a:fld>
            <a:endParaRPr lang="en-US"/>
          </a:p>
        </p:txBody>
      </p:sp>
    </p:spTree>
    <p:extLst>
      <p:ext uri="{BB962C8B-B14F-4D97-AF65-F5344CB8AC3E}">
        <p14:creationId xmlns:p14="http://schemas.microsoft.com/office/powerpoint/2010/main" val="1883108324"/>
      </p:ext>
    </p:extLst>
  </p:cSld>
  <p:clrMapOvr>
    <a:masterClrMapping/>
  </p:clrMapOvr>
</p:notes>
</file>

<file path=ppt/notesSlides/notesSlide1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pPr marL="548640" lvl="1" indent="0">
              <a:buFont typeface="Arial" panose="020B0604020202020204" pitchFamily="34" charset="0"/>
              <a:buNone/>
            </a:pPr>
            <a:endParaRPr lang="en-US" dirty="0"/>
          </a:p>
        </p:txBody>
      </p:sp>
      <p:sp>
        <p:nvSpPr>
          <p:cNvPr id="4" name="Header Placeholder 3"/>
          <p:cNvSpPr>
            <a:spLocks noGrp="1"/>
          </p:cNvSpPr>
          <p:nvPr>
            <p:ph type="hdr" sz="quarter" idx="10"/>
          </p:nvPr>
        </p:nvSpPr>
        <p:spPr/>
        <p:txBody>
          <a:bodyPr/>
          <a:lstStyle/>
          <a:p>
            <a:r>
              <a:rPr lang="en-US" dirty="0">
                <a:solidFill>
                  <a:prstClr val="black"/>
                </a:solidFill>
              </a:rPr>
              <a:t>Server &amp; Tools Business</a:t>
            </a:r>
          </a:p>
        </p:txBody>
      </p:sp>
      <p:sp>
        <p:nvSpPr>
          <p:cNvPr id="5" name="Footer Placeholder 4"/>
          <p:cNvSpPr>
            <a:spLocks noGrp="1"/>
          </p:cNvSpPr>
          <p:nvPr>
            <p:ph type="ftr" sz="quarter" idx="11"/>
          </p:nvPr>
        </p:nvSpPr>
        <p:spPr/>
        <p:txBody>
          <a:bodyPr/>
          <a:lstStyle/>
          <a:p>
            <a:pPr defTabSz="914099" eaLnBrk="0" hangingPunct="0"/>
            <a:r>
              <a:rPr lang="en-US" sz="400" dirty="0">
                <a:gradFill>
                  <a:gsLst>
                    <a:gs pos="0">
                      <a:prstClr val="black"/>
                    </a:gs>
                    <a:gs pos="100000">
                      <a:prstClr val="black"/>
                    </a:gs>
                  </a:gsLst>
                  <a:lin ang="5400000" scaled="0"/>
                </a:gradFill>
                <a:latin typeface="Segoe UI" pitchFamily="34" charset="0"/>
                <a:ea typeface="Segoe UI" pitchFamily="34" charset="0"/>
                <a:cs typeface="Segoe UI" pitchFamily="34" charset="0"/>
              </a:rPr>
              <a:t>© 2012 Microsoft Corporation. All rights reserved. Microsoft, Windows, and other product names are or may be registered trademarks and/or trademarks in the U.S. and/or other countries.</a:t>
            </a:r>
          </a:p>
          <a:p>
            <a:pPr defTabSz="914099" eaLnBrk="0" hangingPunct="0"/>
            <a:r>
              <a:rPr lang="en-US" sz="400" dirty="0">
                <a:gradFill>
                  <a:gsLst>
                    <a:gs pos="0">
                      <a:prstClr val="black"/>
                    </a:gs>
                    <a:gs pos="100000">
                      <a:prstClr val="black"/>
                    </a:gs>
                  </a:gsLst>
                  <a:lin ang="5400000" scaled="0"/>
                </a:gradFill>
                <a:latin typeface="Segoe UI" pitchFamily="34" charset="0"/>
                <a:ea typeface="Segoe UI" pitchFamily="34" charset="0"/>
                <a:cs typeface="Segoe UI" pitchFamily="34" charset="0"/>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MICROSOFT MAKES NO WARRANTIES, EXPRESS, IMPLIED OR STATUTORY, AS TO THE INFORMATION IN THIS PRESENTATION.</a:t>
            </a:r>
          </a:p>
        </p:txBody>
      </p:sp>
      <p:sp>
        <p:nvSpPr>
          <p:cNvPr id="6" name="Date Placeholder 5"/>
          <p:cNvSpPr>
            <a:spLocks noGrp="1"/>
          </p:cNvSpPr>
          <p:nvPr>
            <p:ph type="dt" idx="12"/>
          </p:nvPr>
        </p:nvSpPr>
        <p:spPr/>
        <p:txBody>
          <a:bodyPr/>
          <a:lstStyle/>
          <a:p>
            <a:fld id="{A171B3BB-DFF4-43DF-B887-7B1543BC1A74}" type="datetime1">
              <a:rPr lang="en-US" smtClean="0">
                <a:solidFill>
                  <a:prstClr val="black"/>
                </a:solidFill>
              </a:rPr>
              <a:pPr/>
              <a:t>5/24/2016</a:t>
            </a:fld>
            <a:endParaRPr lang="en-US" dirty="0">
              <a:solidFill>
                <a:prstClr val="black"/>
              </a:solidFill>
            </a:endParaRPr>
          </a:p>
        </p:txBody>
      </p:sp>
      <p:sp>
        <p:nvSpPr>
          <p:cNvPr id="7" name="Slide Number Placeholder 6"/>
          <p:cNvSpPr>
            <a:spLocks noGrp="1"/>
          </p:cNvSpPr>
          <p:nvPr>
            <p:ph type="sldNum" sz="quarter" idx="13"/>
          </p:nvPr>
        </p:nvSpPr>
        <p:spPr/>
        <p:txBody>
          <a:bodyPr/>
          <a:lstStyle/>
          <a:p>
            <a:fld id="{B4008EB6-D09E-4580-8CD6-DDB14511944F}" type="slidenum">
              <a:rPr lang="en-US" smtClean="0">
                <a:solidFill>
                  <a:prstClr val="black"/>
                </a:solidFill>
              </a:rPr>
              <a:pPr/>
              <a:t>185</a:t>
            </a:fld>
            <a:endParaRPr lang="en-US" dirty="0">
              <a:solidFill>
                <a:prstClr val="black"/>
              </a:solidFill>
            </a:endParaRPr>
          </a:p>
        </p:txBody>
      </p:sp>
    </p:spTree>
    <p:extLst>
      <p:ext uri="{BB962C8B-B14F-4D97-AF65-F5344CB8AC3E}">
        <p14:creationId xmlns:p14="http://schemas.microsoft.com/office/powerpoint/2010/main" val="1239108523"/>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a:defRPr/>
            </a:pPr>
            <a:fld id="{7088D5E3-B0C4-244E-905F-C9848084E0A1}" type="slidenum">
              <a:rPr lang="en-US" smtClean="0"/>
              <a:pPr>
                <a:defRPr/>
              </a:pPr>
              <a:t>19</a:t>
            </a:fld>
            <a:endParaRPr lang="en-US"/>
          </a:p>
        </p:txBody>
      </p:sp>
    </p:spTree>
    <p:extLst>
      <p:ext uri="{BB962C8B-B14F-4D97-AF65-F5344CB8AC3E}">
        <p14:creationId xmlns:p14="http://schemas.microsoft.com/office/powerpoint/2010/main" val="2741465704"/>
      </p:ext>
    </p:extLst>
  </p:cSld>
  <p:clrMapOvr>
    <a:masterClrMapping/>
  </p:clrMapOvr>
</p:notes>
</file>

<file path=ppt/notesSlides/notesSlide1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pPr marL="834390" lvl="1" indent="-285750">
              <a:buFont typeface="Arial" panose="020B0604020202020204" pitchFamily="34" charset="0"/>
              <a:buChar char="•"/>
            </a:pPr>
            <a:endParaRPr lang="en-US" dirty="0"/>
          </a:p>
        </p:txBody>
      </p:sp>
      <p:sp>
        <p:nvSpPr>
          <p:cNvPr id="4" name="Header Placeholder 3"/>
          <p:cNvSpPr>
            <a:spLocks noGrp="1"/>
          </p:cNvSpPr>
          <p:nvPr>
            <p:ph type="hdr" sz="quarter" idx="10"/>
          </p:nvPr>
        </p:nvSpPr>
        <p:spPr/>
        <p:txBody>
          <a:bodyPr/>
          <a:lstStyle/>
          <a:p>
            <a:r>
              <a:rPr lang="en-US" dirty="0">
                <a:solidFill>
                  <a:prstClr val="black"/>
                </a:solidFill>
              </a:rPr>
              <a:t>Server &amp; Tools Business</a:t>
            </a:r>
          </a:p>
        </p:txBody>
      </p:sp>
      <p:sp>
        <p:nvSpPr>
          <p:cNvPr id="5" name="Footer Placeholder 4"/>
          <p:cNvSpPr>
            <a:spLocks noGrp="1"/>
          </p:cNvSpPr>
          <p:nvPr>
            <p:ph type="ftr" sz="quarter" idx="11"/>
          </p:nvPr>
        </p:nvSpPr>
        <p:spPr/>
        <p:txBody>
          <a:bodyPr/>
          <a:lstStyle/>
          <a:p>
            <a:pPr defTabSz="914099" eaLnBrk="0" hangingPunct="0"/>
            <a:r>
              <a:rPr lang="en-US" sz="400" dirty="0">
                <a:gradFill>
                  <a:gsLst>
                    <a:gs pos="0">
                      <a:prstClr val="black"/>
                    </a:gs>
                    <a:gs pos="100000">
                      <a:prstClr val="black"/>
                    </a:gs>
                  </a:gsLst>
                  <a:lin ang="5400000" scaled="0"/>
                </a:gradFill>
                <a:latin typeface="Segoe UI" pitchFamily="34" charset="0"/>
                <a:ea typeface="Segoe UI" pitchFamily="34" charset="0"/>
                <a:cs typeface="Segoe UI" pitchFamily="34" charset="0"/>
              </a:rPr>
              <a:t>© 2012 Microsoft Corporation. All rights reserved. Microsoft, Windows, and other product names are or may be registered trademarks and/or trademarks in the U.S. and/or other countries.</a:t>
            </a:r>
          </a:p>
          <a:p>
            <a:pPr defTabSz="914099" eaLnBrk="0" hangingPunct="0"/>
            <a:r>
              <a:rPr lang="en-US" sz="400" dirty="0">
                <a:gradFill>
                  <a:gsLst>
                    <a:gs pos="0">
                      <a:prstClr val="black"/>
                    </a:gs>
                    <a:gs pos="100000">
                      <a:prstClr val="black"/>
                    </a:gs>
                  </a:gsLst>
                  <a:lin ang="5400000" scaled="0"/>
                </a:gradFill>
                <a:latin typeface="Segoe UI" pitchFamily="34" charset="0"/>
                <a:ea typeface="Segoe UI" pitchFamily="34" charset="0"/>
                <a:cs typeface="Segoe UI" pitchFamily="34" charset="0"/>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MICROSOFT MAKES NO WARRANTIES, EXPRESS, IMPLIED OR STATUTORY, AS TO THE INFORMATION IN THIS PRESENTATION.</a:t>
            </a:r>
          </a:p>
        </p:txBody>
      </p:sp>
      <p:sp>
        <p:nvSpPr>
          <p:cNvPr id="6" name="Date Placeholder 5"/>
          <p:cNvSpPr>
            <a:spLocks noGrp="1"/>
          </p:cNvSpPr>
          <p:nvPr>
            <p:ph type="dt" idx="12"/>
          </p:nvPr>
        </p:nvSpPr>
        <p:spPr/>
        <p:txBody>
          <a:bodyPr/>
          <a:lstStyle/>
          <a:p>
            <a:fld id="{A171B3BB-DFF4-43DF-B887-7B1543BC1A74}" type="datetime1">
              <a:rPr lang="en-US" smtClean="0">
                <a:solidFill>
                  <a:prstClr val="black"/>
                </a:solidFill>
              </a:rPr>
              <a:pPr/>
              <a:t>5/24/2016</a:t>
            </a:fld>
            <a:endParaRPr lang="en-US" dirty="0">
              <a:solidFill>
                <a:prstClr val="black"/>
              </a:solidFill>
            </a:endParaRPr>
          </a:p>
        </p:txBody>
      </p:sp>
      <p:sp>
        <p:nvSpPr>
          <p:cNvPr id="7" name="Slide Number Placeholder 6"/>
          <p:cNvSpPr>
            <a:spLocks noGrp="1"/>
          </p:cNvSpPr>
          <p:nvPr>
            <p:ph type="sldNum" sz="quarter" idx="13"/>
          </p:nvPr>
        </p:nvSpPr>
        <p:spPr/>
        <p:txBody>
          <a:bodyPr/>
          <a:lstStyle/>
          <a:p>
            <a:fld id="{B4008EB6-D09E-4580-8CD6-DDB14511944F}" type="slidenum">
              <a:rPr lang="en-US" smtClean="0">
                <a:solidFill>
                  <a:prstClr val="black"/>
                </a:solidFill>
              </a:rPr>
              <a:pPr/>
              <a:t>186</a:t>
            </a:fld>
            <a:endParaRPr lang="en-US" dirty="0">
              <a:solidFill>
                <a:prstClr val="black"/>
              </a:solidFill>
            </a:endParaRPr>
          </a:p>
        </p:txBody>
      </p:sp>
    </p:spTree>
    <p:extLst>
      <p:ext uri="{BB962C8B-B14F-4D97-AF65-F5344CB8AC3E}">
        <p14:creationId xmlns:p14="http://schemas.microsoft.com/office/powerpoint/2010/main" val="3324112801"/>
      </p:ext>
    </p:extLst>
  </p:cSld>
  <p:clrMapOvr>
    <a:masterClrMapping/>
  </p:clrMapOvr>
</p:notes>
</file>

<file path=ppt/notesSlides/notesSlide1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en-US" dirty="0"/>
          </a:p>
        </p:txBody>
      </p:sp>
      <p:sp>
        <p:nvSpPr>
          <p:cNvPr id="4" name="Header Placeholder 3"/>
          <p:cNvSpPr>
            <a:spLocks noGrp="1"/>
          </p:cNvSpPr>
          <p:nvPr>
            <p:ph type="hdr" sz="quarter" idx="10"/>
          </p:nvPr>
        </p:nvSpPr>
        <p:spPr/>
        <p:txBody>
          <a:bodyPr/>
          <a:lstStyle/>
          <a:p>
            <a:r>
              <a:rPr lang="en-US" dirty="0">
                <a:solidFill>
                  <a:prstClr val="black"/>
                </a:solidFill>
              </a:rPr>
              <a:t>Server &amp; Tools Business</a:t>
            </a:r>
          </a:p>
        </p:txBody>
      </p:sp>
      <p:sp>
        <p:nvSpPr>
          <p:cNvPr id="5" name="Footer Placeholder 4"/>
          <p:cNvSpPr>
            <a:spLocks noGrp="1"/>
          </p:cNvSpPr>
          <p:nvPr>
            <p:ph type="ftr" sz="quarter" idx="11"/>
          </p:nvPr>
        </p:nvSpPr>
        <p:spPr/>
        <p:txBody>
          <a:bodyPr/>
          <a:lstStyle/>
          <a:p>
            <a:pPr defTabSz="914099" eaLnBrk="0" hangingPunct="0"/>
            <a:r>
              <a:rPr lang="en-US" sz="400" dirty="0">
                <a:gradFill>
                  <a:gsLst>
                    <a:gs pos="0">
                      <a:prstClr val="black"/>
                    </a:gs>
                    <a:gs pos="100000">
                      <a:prstClr val="black"/>
                    </a:gs>
                  </a:gsLst>
                  <a:lin ang="5400000" scaled="0"/>
                </a:gradFill>
                <a:latin typeface="Segoe UI" pitchFamily="34" charset="0"/>
                <a:ea typeface="Segoe UI" pitchFamily="34" charset="0"/>
                <a:cs typeface="Segoe UI" pitchFamily="34" charset="0"/>
              </a:rPr>
              <a:t>© 2012 Microsoft Corporation. All rights reserved. Microsoft, Windows, and other product names are or may be registered trademarks and/or trademarks in the U.S. and/or other countries.</a:t>
            </a:r>
          </a:p>
          <a:p>
            <a:pPr defTabSz="914099" eaLnBrk="0" hangingPunct="0"/>
            <a:r>
              <a:rPr lang="en-US" sz="400" dirty="0">
                <a:gradFill>
                  <a:gsLst>
                    <a:gs pos="0">
                      <a:prstClr val="black"/>
                    </a:gs>
                    <a:gs pos="100000">
                      <a:prstClr val="black"/>
                    </a:gs>
                  </a:gsLst>
                  <a:lin ang="5400000" scaled="0"/>
                </a:gradFill>
                <a:latin typeface="Segoe UI" pitchFamily="34" charset="0"/>
                <a:ea typeface="Segoe UI" pitchFamily="34" charset="0"/>
                <a:cs typeface="Segoe UI" pitchFamily="34" charset="0"/>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MICROSOFT MAKES NO WARRANTIES, EXPRESS, IMPLIED OR STATUTORY, AS TO THE INFORMATION IN THIS PRESENTATION.</a:t>
            </a:r>
          </a:p>
        </p:txBody>
      </p:sp>
      <p:sp>
        <p:nvSpPr>
          <p:cNvPr id="6" name="Date Placeholder 5"/>
          <p:cNvSpPr>
            <a:spLocks noGrp="1"/>
          </p:cNvSpPr>
          <p:nvPr>
            <p:ph type="dt" idx="12"/>
          </p:nvPr>
        </p:nvSpPr>
        <p:spPr/>
        <p:txBody>
          <a:bodyPr/>
          <a:lstStyle/>
          <a:p>
            <a:fld id="{A171B3BB-DFF4-43DF-B887-7B1543BC1A74}" type="datetime1">
              <a:rPr lang="en-US">
                <a:solidFill>
                  <a:prstClr val="black"/>
                </a:solidFill>
              </a:rPr>
              <a:pPr/>
              <a:t>5/24/2016</a:t>
            </a:fld>
            <a:endParaRPr lang="en-US" dirty="0">
              <a:solidFill>
                <a:prstClr val="black"/>
              </a:solidFill>
            </a:endParaRPr>
          </a:p>
        </p:txBody>
      </p:sp>
      <p:sp>
        <p:nvSpPr>
          <p:cNvPr id="7" name="Slide Number Placeholder 6"/>
          <p:cNvSpPr>
            <a:spLocks noGrp="1"/>
          </p:cNvSpPr>
          <p:nvPr>
            <p:ph type="sldNum" sz="quarter" idx="13"/>
          </p:nvPr>
        </p:nvSpPr>
        <p:spPr/>
        <p:txBody>
          <a:bodyPr/>
          <a:lstStyle/>
          <a:p>
            <a:fld id="{B4008EB6-D09E-4580-8CD6-DDB14511944F}" type="slidenum">
              <a:rPr lang="en-US">
                <a:solidFill>
                  <a:prstClr val="black"/>
                </a:solidFill>
              </a:rPr>
              <a:pPr/>
              <a:t>187</a:t>
            </a:fld>
            <a:endParaRPr lang="en-US" dirty="0">
              <a:solidFill>
                <a:prstClr val="black"/>
              </a:solidFill>
            </a:endParaRPr>
          </a:p>
        </p:txBody>
      </p:sp>
    </p:spTree>
    <p:extLst>
      <p:ext uri="{BB962C8B-B14F-4D97-AF65-F5344CB8AC3E}">
        <p14:creationId xmlns:p14="http://schemas.microsoft.com/office/powerpoint/2010/main" val="68593098"/>
      </p:ext>
    </p:extLst>
  </p:cSld>
  <p:clrMapOvr>
    <a:masterClrMapping/>
  </p:clrMapOvr>
</p:notes>
</file>

<file path=ppt/notesSlides/notesSlide1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r>
              <a:rPr lang="en-US" dirty="0"/>
              <a:t>Some key feedback</a:t>
            </a:r>
            <a:r>
              <a:rPr lang="en-US" baseline="0" dirty="0"/>
              <a:t> we received was to help you scale Analysis Services to larger data models, both multidimensional and tabular. Tabular models will be able to scale by taking full advantage of high-end servers with much higher memory capacity and cores. You will also be able to scale beyond physical memory size with hot data residing in-memory and cold data on disk or SSD.  We will also be able to increase throughput with parallel partition processing capability.</a:t>
            </a:r>
          </a:p>
          <a:p>
            <a:endParaRPr lang="en-US" dirty="0"/>
          </a:p>
          <a:p>
            <a:endParaRPr lang="en-US" dirty="0"/>
          </a:p>
          <a:p>
            <a:endParaRPr lang="en-US" dirty="0"/>
          </a:p>
          <a:p>
            <a:endParaRPr lang="en-US" dirty="0"/>
          </a:p>
          <a:p>
            <a:endParaRPr lang="en-US" dirty="0"/>
          </a:p>
          <a:p>
            <a:endParaRPr lang="en-US" dirty="0"/>
          </a:p>
          <a:p>
            <a:endParaRPr lang="en-US" dirty="0"/>
          </a:p>
          <a:p>
            <a:r>
              <a:rPr lang="en-US" dirty="0"/>
              <a:t>MOLAP – multi-dimensional online analytical processing models.</a:t>
            </a:r>
          </a:p>
        </p:txBody>
      </p:sp>
      <p:sp>
        <p:nvSpPr>
          <p:cNvPr id="4" name="Header Placeholder 3"/>
          <p:cNvSpPr>
            <a:spLocks noGrp="1"/>
          </p:cNvSpPr>
          <p:nvPr>
            <p:ph type="hdr" sz="quarter" idx="10"/>
          </p:nvPr>
        </p:nvSpPr>
        <p:spPr/>
        <p:txBody>
          <a:bodyPr/>
          <a:lstStyle/>
          <a:p>
            <a:r>
              <a:rPr lang="en-US" dirty="0">
                <a:solidFill>
                  <a:prstClr val="black"/>
                </a:solidFill>
              </a:rPr>
              <a:t>Server &amp; Tools Business</a:t>
            </a:r>
          </a:p>
        </p:txBody>
      </p:sp>
      <p:sp>
        <p:nvSpPr>
          <p:cNvPr id="5" name="Footer Placeholder 4"/>
          <p:cNvSpPr>
            <a:spLocks noGrp="1"/>
          </p:cNvSpPr>
          <p:nvPr>
            <p:ph type="ftr" sz="quarter" idx="11"/>
          </p:nvPr>
        </p:nvSpPr>
        <p:spPr/>
        <p:txBody>
          <a:bodyPr/>
          <a:lstStyle/>
          <a:p>
            <a:pPr defTabSz="914099" eaLnBrk="0" hangingPunct="0"/>
            <a:r>
              <a:rPr lang="en-US" sz="400" dirty="0">
                <a:gradFill>
                  <a:gsLst>
                    <a:gs pos="0">
                      <a:prstClr val="black"/>
                    </a:gs>
                    <a:gs pos="100000">
                      <a:prstClr val="black"/>
                    </a:gs>
                  </a:gsLst>
                  <a:lin ang="5400000" scaled="0"/>
                </a:gradFill>
                <a:latin typeface="Segoe UI" pitchFamily="34" charset="0"/>
                <a:ea typeface="Segoe UI" pitchFamily="34" charset="0"/>
                <a:cs typeface="Segoe UI" pitchFamily="34" charset="0"/>
              </a:rPr>
              <a:t>© 2012 Microsoft Corporation. All rights reserved. Microsoft, Windows, and other product names are or may be registered trademarks and/or trademarks in the U.S. and/or other countries.</a:t>
            </a:r>
          </a:p>
          <a:p>
            <a:pPr defTabSz="914099" eaLnBrk="0" hangingPunct="0"/>
            <a:r>
              <a:rPr lang="en-US" sz="400" dirty="0">
                <a:gradFill>
                  <a:gsLst>
                    <a:gs pos="0">
                      <a:prstClr val="black"/>
                    </a:gs>
                    <a:gs pos="100000">
                      <a:prstClr val="black"/>
                    </a:gs>
                  </a:gsLst>
                  <a:lin ang="5400000" scaled="0"/>
                </a:gradFill>
                <a:latin typeface="Segoe UI" pitchFamily="34" charset="0"/>
                <a:ea typeface="Segoe UI" pitchFamily="34" charset="0"/>
                <a:cs typeface="Segoe UI" pitchFamily="34" charset="0"/>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MICROSOFT MAKES NO WARRANTIES, EXPRESS, IMPLIED OR STATUTORY, AS TO THE INFORMATION IN THIS PRESENTATION.</a:t>
            </a:r>
          </a:p>
        </p:txBody>
      </p:sp>
      <p:sp>
        <p:nvSpPr>
          <p:cNvPr id="6" name="Date Placeholder 5"/>
          <p:cNvSpPr>
            <a:spLocks noGrp="1"/>
          </p:cNvSpPr>
          <p:nvPr>
            <p:ph type="dt" idx="12"/>
          </p:nvPr>
        </p:nvSpPr>
        <p:spPr/>
        <p:txBody>
          <a:bodyPr/>
          <a:lstStyle/>
          <a:p>
            <a:fld id="{A171B3BB-DFF4-43DF-B887-7B1543BC1A74}" type="datetime1">
              <a:rPr lang="en-US" smtClean="0">
                <a:solidFill>
                  <a:prstClr val="black"/>
                </a:solidFill>
              </a:rPr>
              <a:pPr/>
              <a:t>5/24/2016</a:t>
            </a:fld>
            <a:endParaRPr lang="en-US" dirty="0">
              <a:solidFill>
                <a:prstClr val="black"/>
              </a:solidFill>
            </a:endParaRPr>
          </a:p>
        </p:txBody>
      </p:sp>
      <p:sp>
        <p:nvSpPr>
          <p:cNvPr id="7" name="Slide Number Placeholder 6"/>
          <p:cNvSpPr>
            <a:spLocks noGrp="1"/>
          </p:cNvSpPr>
          <p:nvPr>
            <p:ph type="sldNum" sz="quarter" idx="13"/>
          </p:nvPr>
        </p:nvSpPr>
        <p:spPr/>
        <p:txBody>
          <a:bodyPr/>
          <a:lstStyle/>
          <a:p>
            <a:fld id="{B4008EB6-D09E-4580-8CD6-DDB14511944F}" type="slidenum">
              <a:rPr lang="en-US" smtClean="0">
                <a:solidFill>
                  <a:prstClr val="black"/>
                </a:solidFill>
              </a:rPr>
              <a:pPr/>
              <a:t>188</a:t>
            </a:fld>
            <a:endParaRPr lang="en-US" dirty="0">
              <a:solidFill>
                <a:prstClr val="black"/>
              </a:solidFill>
            </a:endParaRPr>
          </a:p>
        </p:txBody>
      </p:sp>
    </p:spTree>
    <p:extLst>
      <p:ext uri="{BB962C8B-B14F-4D97-AF65-F5344CB8AC3E}">
        <p14:creationId xmlns:p14="http://schemas.microsoft.com/office/powerpoint/2010/main" val="2090453532"/>
      </p:ext>
    </p:extLst>
  </p:cSld>
  <p:clrMapOvr>
    <a:masterClrMapping/>
  </p:clrMapOvr>
</p:notes>
</file>

<file path=ppt/notesSlides/notesSlide1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en-US" dirty="0"/>
          </a:p>
        </p:txBody>
      </p:sp>
      <p:sp>
        <p:nvSpPr>
          <p:cNvPr id="4" name="Header Placeholder 3"/>
          <p:cNvSpPr>
            <a:spLocks noGrp="1"/>
          </p:cNvSpPr>
          <p:nvPr>
            <p:ph type="hdr" sz="quarter" idx="10"/>
          </p:nvPr>
        </p:nvSpPr>
        <p:spPr/>
        <p:txBody>
          <a:bodyPr/>
          <a:lstStyle/>
          <a:p>
            <a:r>
              <a:rPr lang="en-US" dirty="0">
                <a:solidFill>
                  <a:prstClr val="black"/>
                </a:solidFill>
              </a:rPr>
              <a:t>Server &amp; Tools Business</a:t>
            </a:r>
          </a:p>
        </p:txBody>
      </p:sp>
      <p:sp>
        <p:nvSpPr>
          <p:cNvPr id="5" name="Footer Placeholder 4"/>
          <p:cNvSpPr>
            <a:spLocks noGrp="1"/>
          </p:cNvSpPr>
          <p:nvPr>
            <p:ph type="ftr" sz="quarter" idx="11"/>
          </p:nvPr>
        </p:nvSpPr>
        <p:spPr/>
        <p:txBody>
          <a:bodyPr/>
          <a:lstStyle/>
          <a:p>
            <a:pPr defTabSz="914099" eaLnBrk="0" hangingPunct="0"/>
            <a:r>
              <a:rPr lang="en-US" sz="400" dirty="0">
                <a:gradFill>
                  <a:gsLst>
                    <a:gs pos="0">
                      <a:prstClr val="black"/>
                    </a:gs>
                    <a:gs pos="100000">
                      <a:prstClr val="black"/>
                    </a:gs>
                  </a:gsLst>
                  <a:lin ang="5400000" scaled="0"/>
                </a:gradFill>
                <a:latin typeface="Segoe UI" pitchFamily="34" charset="0"/>
                <a:ea typeface="Segoe UI" pitchFamily="34" charset="0"/>
                <a:cs typeface="Segoe UI" pitchFamily="34" charset="0"/>
              </a:rPr>
              <a:t>© 2012 Microsoft Corporation. All rights reserved. Microsoft, Windows, and other product names are or may be registered trademarks and/or trademarks in the U.S. and/or other countries.</a:t>
            </a:r>
          </a:p>
          <a:p>
            <a:pPr defTabSz="914099" eaLnBrk="0" hangingPunct="0"/>
            <a:r>
              <a:rPr lang="en-US" sz="400" dirty="0">
                <a:gradFill>
                  <a:gsLst>
                    <a:gs pos="0">
                      <a:prstClr val="black"/>
                    </a:gs>
                    <a:gs pos="100000">
                      <a:prstClr val="black"/>
                    </a:gs>
                  </a:gsLst>
                  <a:lin ang="5400000" scaled="0"/>
                </a:gradFill>
                <a:latin typeface="Segoe UI" pitchFamily="34" charset="0"/>
                <a:ea typeface="Segoe UI" pitchFamily="34" charset="0"/>
                <a:cs typeface="Segoe UI" pitchFamily="34" charset="0"/>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MICROSOFT MAKES NO WARRANTIES, EXPRESS, IMPLIED OR STATUTORY, AS TO THE INFORMATION IN THIS PRESENTATION.</a:t>
            </a:r>
          </a:p>
        </p:txBody>
      </p:sp>
      <p:sp>
        <p:nvSpPr>
          <p:cNvPr id="6" name="Date Placeholder 5"/>
          <p:cNvSpPr>
            <a:spLocks noGrp="1"/>
          </p:cNvSpPr>
          <p:nvPr>
            <p:ph type="dt" idx="12"/>
          </p:nvPr>
        </p:nvSpPr>
        <p:spPr/>
        <p:txBody>
          <a:bodyPr/>
          <a:lstStyle/>
          <a:p>
            <a:fld id="{A171B3BB-DFF4-43DF-B887-7B1543BC1A74}" type="datetime1">
              <a:rPr lang="en-US" smtClean="0">
                <a:solidFill>
                  <a:prstClr val="black"/>
                </a:solidFill>
              </a:rPr>
              <a:pPr/>
              <a:t>5/24/2016</a:t>
            </a:fld>
            <a:endParaRPr lang="en-US" dirty="0">
              <a:solidFill>
                <a:prstClr val="black"/>
              </a:solidFill>
            </a:endParaRPr>
          </a:p>
        </p:txBody>
      </p:sp>
      <p:sp>
        <p:nvSpPr>
          <p:cNvPr id="7" name="Slide Number Placeholder 6"/>
          <p:cNvSpPr>
            <a:spLocks noGrp="1"/>
          </p:cNvSpPr>
          <p:nvPr>
            <p:ph type="sldNum" sz="quarter" idx="13"/>
          </p:nvPr>
        </p:nvSpPr>
        <p:spPr/>
        <p:txBody>
          <a:bodyPr/>
          <a:lstStyle/>
          <a:p>
            <a:fld id="{B4008EB6-D09E-4580-8CD6-DDB14511944F}" type="slidenum">
              <a:rPr lang="en-US" smtClean="0">
                <a:solidFill>
                  <a:prstClr val="black"/>
                </a:solidFill>
              </a:rPr>
              <a:pPr/>
              <a:t>190</a:t>
            </a:fld>
            <a:endParaRPr lang="en-US" dirty="0">
              <a:solidFill>
                <a:prstClr val="black"/>
              </a:solidFill>
            </a:endParaRPr>
          </a:p>
        </p:txBody>
      </p:sp>
    </p:spTree>
    <p:extLst>
      <p:ext uri="{BB962C8B-B14F-4D97-AF65-F5344CB8AC3E}">
        <p14:creationId xmlns:p14="http://schemas.microsoft.com/office/powerpoint/2010/main" val="984467272"/>
      </p:ext>
    </p:extLst>
  </p:cSld>
  <p:clrMapOvr>
    <a:masterClrMapping/>
  </p:clrMapOvr>
</p:notes>
</file>

<file path=ppt/notesSlides/notesSlide1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Header Placeholder 3"/>
          <p:cNvSpPr>
            <a:spLocks noGrp="1"/>
          </p:cNvSpPr>
          <p:nvPr>
            <p:ph type="hdr" sz="quarter" idx="10"/>
          </p:nvPr>
        </p:nvSpPr>
        <p:spPr/>
        <p:txBody>
          <a:bodyPr/>
          <a:lstStyle/>
          <a:p>
            <a:r>
              <a:rPr lang="en-US" dirty="0">
                <a:solidFill>
                  <a:prstClr val="black"/>
                </a:solidFill>
              </a:rPr>
              <a:t>System Center Marketing</a:t>
            </a:r>
          </a:p>
        </p:txBody>
      </p:sp>
      <p:sp>
        <p:nvSpPr>
          <p:cNvPr id="5" name="Footer Placeholder 4"/>
          <p:cNvSpPr>
            <a:spLocks noGrp="1"/>
          </p:cNvSpPr>
          <p:nvPr>
            <p:ph type="ftr" sz="quarter" idx="11"/>
          </p:nvPr>
        </p:nvSpPr>
        <p:spPr/>
        <p:txBody>
          <a:bodyPr/>
          <a:lstStyle/>
          <a:p>
            <a:pPr defTabSz="949053" eaLnBrk="0" hangingPunct="0"/>
            <a:r>
              <a:rPr lang="en-US" sz="400" dirty="0">
                <a:gradFill>
                  <a:gsLst>
                    <a:gs pos="0">
                      <a:prstClr val="black"/>
                    </a:gs>
                    <a:gs pos="100000">
                      <a:prstClr val="black"/>
                    </a:gs>
                  </a:gsLst>
                  <a:lin ang="5400000" scaled="0"/>
                </a:gradFill>
                <a:latin typeface="Segoe UI" pitchFamily="34" charset="0"/>
                <a:ea typeface="Segoe UI" pitchFamily="34" charset="0"/>
                <a:cs typeface="Segoe UI" pitchFamily="34" charset="0"/>
              </a:rPr>
              <a:t>© 2012 Microsoft Corporation. All rights reserved. Microsoft, Windows, and other product names are or may be registered trademarks and/or trademarks in the U.S. and/or other countries.</a:t>
            </a:r>
          </a:p>
          <a:p>
            <a:pPr defTabSz="949053" eaLnBrk="0" hangingPunct="0"/>
            <a:r>
              <a:rPr lang="en-US" sz="400" dirty="0">
                <a:gradFill>
                  <a:gsLst>
                    <a:gs pos="0">
                      <a:prstClr val="black"/>
                    </a:gs>
                    <a:gs pos="100000">
                      <a:prstClr val="black"/>
                    </a:gs>
                  </a:gsLst>
                  <a:lin ang="5400000" scaled="0"/>
                </a:gradFill>
                <a:latin typeface="Segoe UI" pitchFamily="34" charset="0"/>
                <a:ea typeface="Segoe UI" pitchFamily="34" charset="0"/>
                <a:cs typeface="Segoe UI" pitchFamily="34" charset="0"/>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MICROSOFT MAKES NO WARRANTIES, EXPRESS, IMPLIED OR STATUTORY, AS TO THE INFORMATION IN THIS PRESENTATION.</a:t>
            </a:r>
          </a:p>
        </p:txBody>
      </p:sp>
      <p:sp>
        <p:nvSpPr>
          <p:cNvPr id="6" name="Date Placeholder 5"/>
          <p:cNvSpPr>
            <a:spLocks noGrp="1"/>
          </p:cNvSpPr>
          <p:nvPr>
            <p:ph type="dt" idx="12"/>
          </p:nvPr>
        </p:nvSpPr>
        <p:spPr/>
        <p:txBody>
          <a:bodyPr/>
          <a:lstStyle/>
          <a:p>
            <a:fld id="{679C244B-9810-46DF-B81E-A6CAC455C285}" type="datetime1">
              <a:rPr lang="en-US" smtClean="0">
                <a:solidFill>
                  <a:prstClr val="black"/>
                </a:solidFill>
              </a:rPr>
              <a:pPr/>
              <a:t>5/24/2016</a:t>
            </a:fld>
            <a:endParaRPr lang="en-US" dirty="0">
              <a:solidFill>
                <a:prstClr val="black"/>
              </a:solidFill>
            </a:endParaRPr>
          </a:p>
        </p:txBody>
      </p:sp>
      <p:sp>
        <p:nvSpPr>
          <p:cNvPr id="7" name="Slide Number Placeholder 6"/>
          <p:cNvSpPr>
            <a:spLocks noGrp="1"/>
          </p:cNvSpPr>
          <p:nvPr>
            <p:ph type="sldNum" sz="quarter" idx="13"/>
          </p:nvPr>
        </p:nvSpPr>
        <p:spPr/>
        <p:txBody>
          <a:bodyPr/>
          <a:lstStyle/>
          <a:p>
            <a:fld id="{B4008EB6-D09E-4580-8CD6-DDB14511944F}" type="slidenum">
              <a:rPr lang="en-US" smtClean="0">
                <a:solidFill>
                  <a:prstClr val="black"/>
                </a:solidFill>
              </a:rPr>
              <a:pPr/>
              <a:t>192</a:t>
            </a:fld>
            <a:endParaRPr lang="en-US" dirty="0">
              <a:solidFill>
                <a:prstClr val="black"/>
              </a:solidFill>
            </a:endParaRPr>
          </a:p>
        </p:txBody>
      </p:sp>
    </p:spTree>
    <p:extLst>
      <p:ext uri="{BB962C8B-B14F-4D97-AF65-F5344CB8AC3E}">
        <p14:creationId xmlns:p14="http://schemas.microsoft.com/office/powerpoint/2010/main" val="356871680"/>
      </p:ext>
    </p:extLst>
  </p:cSld>
  <p:clrMapOvr>
    <a:masterClrMapping/>
  </p:clrMapOvr>
</p:notes>
</file>

<file path=ppt/notesSlides/notesSlide1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Header Placeholder 3"/>
          <p:cNvSpPr>
            <a:spLocks noGrp="1"/>
          </p:cNvSpPr>
          <p:nvPr>
            <p:ph type="hdr" sz="quarter" idx="10"/>
          </p:nvPr>
        </p:nvSpPr>
        <p:spPr/>
        <p:txBody>
          <a:bodyPr/>
          <a:lstStyle/>
          <a:p>
            <a:r>
              <a:rPr lang="en-US" dirty="0"/>
              <a:t>Microsoft Ignite 2015</a:t>
            </a:r>
          </a:p>
        </p:txBody>
      </p:sp>
      <p:sp>
        <p:nvSpPr>
          <p:cNvPr id="5" name="Footer Placeholder 4"/>
          <p:cNvSpPr>
            <a:spLocks noGrp="1"/>
          </p:cNvSpPr>
          <p:nvPr>
            <p:ph type="ftr" sz="quarter" idx="11"/>
          </p:nvPr>
        </p:nvSpPr>
        <p:spPr/>
        <p:txBody>
          <a:bodyPr/>
          <a:lstStyle/>
          <a:p>
            <a:pPr defTabSz="914099" eaLnBrk="0" hangingPunct="0"/>
            <a:r>
              <a:rPr lang="en-US" sz="400" dirty="0">
                <a:gradFill>
                  <a:gsLst>
                    <a:gs pos="0">
                      <a:prstClr val="black"/>
                    </a:gs>
                    <a:gs pos="100000">
                      <a:prstClr val="black"/>
                    </a:gs>
                  </a:gsLst>
                  <a:lin ang="5400000" scaled="0"/>
                </a:gradFill>
                <a:latin typeface="Segoe UI" pitchFamily="34" charset="0"/>
                <a:ea typeface="Segoe UI" pitchFamily="34" charset="0"/>
                <a:cs typeface="Segoe UI" pitchFamily="34" charset="0"/>
              </a:rPr>
              <a:t>© 2015 Microsoft Corporation. All rights reserved. MICROSOFT MAKES NO WARRANTIES, EXPRESS, IMPLIED OR STATUTORY, AS TO THE INFORMATION IN THIS PRESENTATION.</a:t>
            </a:r>
          </a:p>
        </p:txBody>
      </p:sp>
      <p:sp>
        <p:nvSpPr>
          <p:cNvPr id="6" name="Date Placeholder 5"/>
          <p:cNvSpPr>
            <a:spLocks noGrp="1"/>
          </p:cNvSpPr>
          <p:nvPr>
            <p:ph type="dt" idx="12"/>
          </p:nvPr>
        </p:nvSpPr>
        <p:spPr/>
        <p:txBody>
          <a:bodyPr/>
          <a:lstStyle/>
          <a:p>
            <a:fld id="{38EEC551-8CDA-4EB6-89BB-2A86C9F091C8}" type="datetime8">
              <a:rPr lang="en-US" smtClean="0"/>
              <a:t>5/24/2016 7:00 AM</a:t>
            </a:fld>
            <a:endParaRPr lang="en-US" dirty="0"/>
          </a:p>
        </p:txBody>
      </p:sp>
      <p:sp>
        <p:nvSpPr>
          <p:cNvPr id="7" name="Slide Number Placeholder 6"/>
          <p:cNvSpPr>
            <a:spLocks noGrp="1"/>
          </p:cNvSpPr>
          <p:nvPr>
            <p:ph type="sldNum" sz="quarter" idx="13"/>
          </p:nvPr>
        </p:nvSpPr>
        <p:spPr/>
        <p:txBody>
          <a:bodyPr/>
          <a:lstStyle/>
          <a:p>
            <a:fld id="{B4008EB6-D09E-4580-8CD6-DDB14511944F}" type="slidenum">
              <a:rPr lang="en-US" smtClean="0"/>
              <a:pPr/>
              <a:t>193</a:t>
            </a:fld>
            <a:endParaRPr lang="en-US" dirty="0"/>
          </a:p>
        </p:txBody>
      </p:sp>
    </p:spTree>
    <p:extLst>
      <p:ext uri="{BB962C8B-B14F-4D97-AF65-F5344CB8AC3E}">
        <p14:creationId xmlns:p14="http://schemas.microsoft.com/office/powerpoint/2010/main" val="3053547200"/>
      </p:ext>
    </p:extLst>
  </p:cSld>
  <p:clrMapOvr>
    <a:masterClrMapping/>
  </p:clrMapOvr>
</p:notes>
</file>

<file path=ppt/notesSlides/notesSlide1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Header Placeholder 3"/>
          <p:cNvSpPr>
            <a:spLocks noGrp="1"/>
          </p:cNvSpPr>
          <p:nvPr>
            <p:ph type="hdr" sz="quarter" idx="10"/>
          </p:nvPr>
        </p:nvSpPr>
        <p:spPr/>
        <p:txBody>
          <a:bodyPr/>
          <a:lstStyle/>
          <a:p>
            <a:r>
              <a:rPr lang="en-US" dirty="0">
                <a:solidFill>
                  <a:prstClr val="black"/>
                </a:solidFill>
              </a:rPr>
              <a:t>System Center Marketing</a:t>
            </a:r>
          </a:p>
        </p:txBody>
      </p:sp>
      <p:sp>
        <p:nvSpPr>
          <p:cNvPr id="5" name="Footer Placeholder 4"/>
          <p:cNvSpPr>
            <a:spLocks noGrp="1"/>
          </p:cNvSpPr>
          <p:nvPr>
            <p:ph type="ftr" sz="quarter" idx="11"/>
          </p:nvPr>
        </p:nvSpPr>
        <p:spPr/>
        <p:txBody>
          <a:bodyPr/>
          <a:lstStyle/>
          <a:p>
            <a:pPr defTabSz="949053" eaLnBrk="0" hangingPunct="0"/>
            <a:r>
              <a:rPr lang="en-US" sz="400" dirty="0">
                <a:gradFill>
                  <a:gsLst>
                    <a:gs pos="0">
                      <a:prstClr val="black"/>
                    </a:gs>
                    <a:gs pos="100000">
                      <a:prstClr val="black"/>
                    </a:gs>
                  </a:gsLst>
                  <a:lin ang="5400000" scaled="0"/>
                </a:gradFill>
                <a:latin typeface="Segoe UI" pitchFamily="34" charset="0"/>
                <a:ea typeface="Segoe UI" pitchFamily="34" charset="0"/>
                <a:cs typeface="Segoe UI" pitchFamily="34" charset="0"/>
              </a:rPr>
              <a:t>© 2012 Microsoft Corporation. All rights reserved. Microsoft, Windows, and other product names are or may be registered trademarks and/or trademarks in the U.S. and/or other countries.</a:t>
            </a:r>
          </a:p>
          <a:p>
            <a:pPr defTabSz="949053" eaLnBrk="0" hangingPunct="0"/>
            <a:r>
              <a:rPr lang="en-US" sz="400" dirty="0">
                <a:gradFill>
                  <a:gsLst>
                    <a:gs pos="0">
                      <a:prstClr val="black"/>
                    </a:gs>
                    <a:gs pos="100000">
                      <a:prstClr val="black"/>
                    </a:gs>
                  </a:gsLst>
                  <a:lin ang="5400000" scaled="0"/>
                </a:gradFill>
                <a:latin typeface="Segoe UI" pitchFamily="34" charset="0"/>
                <a:ea typeface="Segoe UI" pitchFamily="34" charset="0"/>
                <a:cs typeface="Segoe UI" pitchFamily="34" charset="0"/>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MICROSOFT MAKES NO WARRANTIES, EXPRESS, IMPLIED OR STATUTORY, AS TO THE INFORMATION IN THIS PRESENTATION.</a:t>
            </a:r>
          </a:p>
        </p:txBody>
      </p:sp>
      <p:sp>
        <p:nvSpPr>
          <p:cNvPr id="6" name="Date Placeholder 5"/>
          <p:cNvSpPr>
            <a:spLocks noGrp="1"/>
          </p:cNvSpPr>
          <p:nvPr>
            <p:ph type="dt" idx="12"/>
          </p:nvPr>
        </p:nvSpPr>
        <p:spPr/>
        <p:txBody>
          <a:bodyPr/>
          <a:lstStyle/>
          <a:p>
            <a:fld id="{679C244B-9810-46DF-B81E-A6CAC455C285}" type="datetime1">
              <a:rPr lang="en-US" smtClean="0">
                <a:solidFill>
                  <a:prstClr val="black"/>
                </a:solidFill>
              </a:rPr>
              <a:pPr/>
              <a:t>5/24/2016</a:t>
            </a:fld>
            <a:endParaRPr lang="en-US" dirty="0">
              <a:solidFill>
                <a:prstClr val="black"/>
              </a:solidFill>
            </a:endParaRPr>
          </a:p>
        </p:txBody>
      </p:sp>
      <p:sp>
        <p:nvSpPr>
          <p:cNvPr id="7" name="Slide Number Placeholder 6"/>
          <p:cNvSpPr>
            <a:spLocks noGrp="1"/>
          </p:cNvSpPr>
          <p:nvPr>
            <p:ph type="sldNum" sz="quarter" idx="13"/>
          </p:nvPr>
        </p:nvSpPr>
        <p:spPr/>
        <p:txBody>
          <a:bodyPr/>
          <a:lstStyle/>
          <a:p>
            <a:fld id="{B4008EB6-D09E-4580-8CD6-DDB14511944F}" type="slidenum">
              <a:rPr lang="en-US" smtClean="0">
                <a:solidFill>
                  <a:prstClr val="black"/>
                </a:solidFill>
              </a:rPr>
              <a:pPr/>
              <a:t>194</a:t>
            </a:fld>
            <a:endParaRPr lang="en-US" dirty="0">
              <a:solidFill>
                <a:prstClr val="black"/>
              </a:solidFill>
            </a:endParaRPr>
          </a:p>
        </p:txBody>
      </p:sp>
    </p:spTree>
    <p:extLst>
      <p:ext uri="{BB962C8B-B14F-4D97-AF65-F5344CB8AC3E}">
        <p14:creationId xmlns:p14="http://schemas.microsoft.com/office/powerpoint/2010/main" val="689515516"/>
      </p:ext>
    </p:extLst>
  </p:cSld>
  <p:clrMapOvr>
    <a:masterClrMapping/>
  </p:clrMapOvr>
</p:notes>
</file>

<file path=ppt/notesSlides/notesSlide1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b="0" dirty="0"/>
          </a:p>
        </p:txBody>
      </p:sp>
      <p:sp>
        <p:nvSpPr>
          <p:cNvPr id="4" name="Header Placeholder 3"/>
          <p:cNvSpPr>
            <a:spLocks noGrp="1"/>
          </p:cNvSpPr>
          <p:nvPr>
            <p:ph type="hdr" sz="quarter" idx="10"/>
          </p:nvPr>
        </p:nvSpPr>
        <p:spPr/>
        <p:txBody>
          <a:bodyPr/>
          <a:lstStyle/>
          <a:p>
            <a:r>
              <a:rPr lang="en-US" dirty="0">
                <a:solidFill>
                  <a:prstClr val="black"/>
                </a:solidFill>
              </a:rPr>
              <a:t>System Center Marketing</a:t>
            </a:r>
          </a:p>
        </p:txBody>
      </p:sp>
      <p:sp>
        <p:nvSpPr>
          <p:cNvPr id="5" name="Footer Placeholder 4"/>
          <p:cNvSpPr>
            <a:spLocks noGrp="1"/>
          </p:cNvSpPr>
          <p:nvPr>
            <p:ph type="ftr" sz="quarter" idx="11"/>
          </p:nvPr>
        </p:nvSpPr>
        <p:spPr/>
        <p:txBody>
          <a:bodyPr/>
          <a:lstStyle/>
          <a:p>
            <a:pPr defTabSz="949053" eaLnBrk="0" hangingPunct="0"/>
            <a:r>
              <a:rPr lang="en-US" sz="400" dirty="0">
                <a:gradFill>
                  <a:gsLst>
                    <a:gs pos="0">
                      <a:prstClr val="black"/>
                    </a:gs>
                    <a:gs pos="100000">
                      <a:prstClr val="black"/>
                    </a:gs>
                  </a:gsLst>
                  <a:lin ang="5400000" scaled="0"/>
                </a:gradFill>
                <a:latin typeface="Segoe UI" pitchFamily="34" charset="0"/>
                <a:ea typeface="Segoe UI" pitchFamily="34" charset="0"/>
                <a:cs typeface="Segoe UI" pitchFamily="34" charset="0"/>
              </a:rPr>
              <a:t>© 2012 Microsoft Corporation. All rights reserved. Microsoft, Windows, and other product names are or may be registered trademarks and/or trademarks in the U.S. and/or other countries.</a:t>
            </a:r>
          </a:p>
          <a:p>
            <a:pPr defTabSz="949053" eaLnBrk="0" hangingPunct="0"/>
            <a:r>
              <a:rPr lang="en-US" sz="400" dirty="0">
                <a:gradFill>
                  <a:gsLst>
                    <a:gs pos="0">
                      <a:prstClr val="black"/>
                    </a:gs>
                    <a:gs pos="100000">
                      <a:prstClr val="black"/>
                    </a:gs>
                  </a:gsLst>
                  <a:lin ang="5400000" scaled="0"/>
                </a:gradFill>
                <a:latin typeface="Segoe UI" pitchFamily="34" charset="0"/>
                <a:ea typeface="Segoe UI" pitchFamily="34" charset="0"/>
                <a:cs typeface="Segoe UI" pitchFamily="34" charset="0"/>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MICROSOFT MAKES NO WARRANTIES, EXPRESS, IMPLIED OR STATUTORY, AS TO THE INFORMATION IN THIS PRESENTATION.</a:t>
            </a:r>
          </a:p>
        </p:txBody>
      </p:sp>
      <p:sp>
        <p:nvSpPr>
          <p:cNvPr id="6" name="Date Placeholder 5"/>
          <p:cNvSpPr>
            <a:spLocks noGrp="1"/>
          </p:cNvSpPr>
          <p:nvPr>
            <p:ph type="dt" idx="12"/>
          </p:nvPr>
        </p:nvSpPr>
        <p:spPr/>
        <p:txBody>
          <a:bodyPr/>
          <a:lstStyle/>
          <a:p>
            <a:fld id="{679C244B-9810-46DF-B81E-A6CAC455C285}" type="datetime1">
              <a:rPr lang="en-US" smtClean="0">
                <a:solidFill>
                  <a:prstClr val="black"/>
                </a:solidFill>
              </a:rPr>
              <a:pPr/>
              <a:t>5/24/2016</a:t>
            </a:fld>
            <a:endParaRPr lang="en-US" dirty="0">
              <a:solidFill>
                <a:prstClr val="black"/>
              </a:solidFill>
            </a:endParaRPr>
          </a:p>
        </p:txBody>
      </p:sp>
      <p:sp>
        <p:nvSpPr>
          <p:cNvPr id="7" name="Slide Number Placeholder 6"/>
          <p:cNvSpPr>
            <a:spLocks noGrp="1"/>
          </p:cNvSpPr>
          <p:nvPr>
            <p:ph type="sldNum" sz="quarter" idx="13"/>
          </p:nvPr>
        </p:nvSpPr>
        <p:spPr/>
        <p:txBody>
          <a:bodyPr/>
          <a:lstStyle/>
          <a:p>
            <a:fld id="{B4008EB6-D09E-4580-8CD6-DDB14511944F}" type="slidenum">
              <a:rPr lang="en-US" smtClean="0">
                <a:solidFill>
                  <a:prstClr val="black"/>
                </a:solidFill>
              </a:rPr>
              <a:pPr/>
              <a:t>195</a:t>
            </a:fld>
            <a:endParaRPr lang="en-US" dirty="0">
              <a:solidFill>
                <a:prstClr val="black"/>
              </a:solidFill>
            </a:endParaRPr>
          </a:p>
        </p:txBody>
      </p:sp>
    </p:spTree>
    <p:extLst>
      <p:ext uri="{BB962C8B-B14F-4D97-AF65-F5344CB8AC3E}">
        <p14:creationId xmlns:p14="http://schemas.microsoft.com/office/powerpoint/2010/main" val="1185975747"/>
      </p:ext>
    </p:extLst>
  </p:cSld>
  <p:clrMapOvr>
    <a:masterClrMapping/>
  </p:clrMapOvr>
</p:notes>
</file>

<file path=ppt/notesSlides/notesSlide1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0" dirty="0"/>
              <a:t>Source: http://blogs.msdn.com/b/mds/archive/2015/09/03/new-features-in-sql-ctp2-3-releases.aspx</a:t>
            </a:r>
          </a:p>
          <a:p>
            <a:endParaRPr lang="en-US" b="0" dirty="0"/>
          </a:p>
          <a:p>
            <a:r>
              <a:rPr lang="en-US" sz="1200" b="1" i="0" kern="1200" dirty="0">
                <a:solidFill>
                  <a:schemeClr val="tx1"/>
                </a:solidFill>
                <a:effectLst/>
                <a:latin typeface="+mn-lt"/>
                <a:ea typeface="MS PGothic" panose="020B0600070205080204" pitchFamily="34" charset="-128"/>
                <a:cs typeface="ＭＳ Ｐゴシック" charset="0"/>
              </a:rPr>
              <a:t>Manage Business Rules (MDS Add-in for Excel)</a:t>
            </a:r>
            <a:endParaRPr lang="en-US" sz="1200" b="0" i="0" kern="1200" dirty="0">
              <a:solidFill>
                <a:schemeClr val="tx1"/>
              </a:solidFill>
              <a:effectLst/>
              <a:latin typeface="+mn-lt"/>
              <a:ea typeface="MS PGothic" panose="020B0600070205080204" pitchFamily="34" charset="-128"/>
              <a:cs typeface="ＭＳ Ｐゴシック" charset="0"/>
            </a:endParaRPr>
          </a:p>
          <a:p>
            <a:r>
              <a:rPr lang="en-US" sz="1200" b="0" i="0" kern="1200" dirty="0">
                <a:solidFill>
                  <a:schemeClr val="tx1"/>
                </a:solidFill>
                <a:effectLst/>
                <a:latin typeface="+mn-lt"/>
                <a:ea typeface="MS PGothic" panose="020B0600070205080204" pitchFamily="34" charset="-128"/>
                <a:cs typeface="ＭＳ Ｐゴシック" charset="0"/>
              </a:rPr>
              <a:t>In the Master Data Services Add-in for Excel you can manage Business Rules, such as creating and editing business rules. Business rules are used to validate data. For more information, see </a:t>
            </a:r>
            <a:r>
              <a:rPr lang="en-US" sz="1200" b="0" i="0" u="none" strike="noStrike" kern="1200" dirty="0">
                <a:solidFill>
                  <a:schemeClr val="tx1"/>
                </a:solidFill>
                <a:effectLst/>
                <a:latin typeface="+mn-lt"/>
                <a:ea typeface="MS PGothic" panose="020B0600070205080204" pitchFamily="34" charset="-128"/>
                <a:cs typeface="ＭＳ Ｐゴシック" charset="0"/>
                <a:hlinkClick r:id="rId3"/>
              </a:rPr>
              <a:t>Manage Business Rules (MDS Add-in for Excel)</a:t>
            </a:r>
            <a:r>
              <a:rPr lang="en-US" sz="1200" b="0" i="0" kern="1200" dirty="0">
                <a:solidFill>
                  <a:schemeClr val="tx1"/>
                </a:solidFill>
                <a:effectLst/>
                <a:latin typeface="+mn-lt"/>
                <a:ea typeface="MS PGothic" panose="020B0600070205080204" pitchFamily="34" charset="-128"/>
                <a:cs typeface="ＭＳ Ｐゴシック" charset="0"/>
              </a:rPr>
              <a:t>.</a:t>
            </a:r>
          </a:p>
          <a:p>
            <a:r>
              <a:rPr lang="en-US" sz="1200" b="1" i="0" kern="1200" dirty="0">
                <a:solidFill>
                  <a:schemeClr val="tx1"/>
                </a:solidFill>
                <a:effectLst/>
                <a:latin typeface="+mn-lt"/>
                <a:ea typeface="MS PGothic" panose="020B0600070205080204" pitchFamily="34" charset="-128"/>
                <a:cs typeface="ＭＳ Ｐゴシック" charset="0"/>
              </a:rPr>
              <a:t>Many-to-Many Relationships in Derived Hierarchies</a:t>
            </a:r>
            <a:endParaRPr lang="en-US" sz="1200" b="0" i="0" kern="1200" dirty="0">
              <a:solidFill>
                <a:schemeClr val="tx1"/>
              </a:solidFill>
              <a:effectLst/>
              <a:latin typeface="+mn-lt"/>
              <a:ea typeface="MS PGothic" panose="020B0600070205080204" pitchFamily="34" charset="-128"/>
              <a:cs typeface="ＭＳ Ｐゴシック" charset="0"/>
            </a:endParaRPr>
          </a:p>
          <a:p>
            <a:r>
              <a:rPr lang="en-US" sz="1200" b="0" i="0" kern="1200" dirty="0">
                <a:solidFill>
                  <a:schemeClr val="tx1"/>
                </a:solidFill>
                <a:effectLst/>
                <a:latin typeface="+mn-lt"/>
                <a:ea typeface="MS PGothic" panose="020B0600070205080204" pitchFamily="34" charset="-128"/>
                <a:cs typeface="ＭＳ Ｐゴシック" charset="0"/>
              </a:rPr>
              <a:t>You can now create a Derived Hierarchy that displays many-to-many relationships. A many-to-many relationship between two entities may be modeled through the use of a third entity that provides a mapping between them. The mapping entity is an entity that has two or more domain-based attributes referencing other entities.</a:t>
            </a:r>
          </a:p>
          <a:p>
            <a:r>
              <a:rPr lang="en-US" sz="1200" b="0" i="0" kern="1200" dirty="0">
                <a:solidFill>
                  <a:schemeClr val="tx1"/>
                </a:solidFill>
                <a:effectLst/>
                <a:latin typeface="+mn-lt"/>
                <a:ea typeface="MS PGothic" panose="020B0600070205080204" pitchFamily="34" charset="-128"/>
                <a:cs typeface="ＭＳ Ｐゴシック" charset="0"/>
              </a:rPr>
              <a:t>For example, entity M has a domain-based attribute that references A and a domain-based attribute that references B. You can create a hierarchy from A to B using the mapping entity.</a:t>
            </a:r>
          </a:p>
          <a:p>
            <a:r>
              <a:rPr lang="en-US" sz="1200" b="0" i="0" kern="1200" dirty="0">
                <a:solidFill>
                  <a:schemeClr val="tx1"/>
                </a:solidFill>
                <a:effectLst/>
                <a:latin typeface="+mn-lt"/>
                <a:ea typeface="MS PGothic" panose="020B0600070205080204" pitchFamily="34" charset="-128"/>
                <a:cs typeface="ＭＳ Ｐゴシック" charset="0"/>
              </a:rPr>
              <a:t>For more information, see </a:t>
            </a:r>
            <a:r>
              <a:rPr lang="en-US" sz="1200" b="0" i="0" u="none" strike="noStrike" kern="1200" dirty="0">
                <a:solidFill>
                  <a:schemeClr val="tx1"/>
                </a:solidFill>
                <a:effectLst/>
                <a:latin typeface="+mn-lt"/>
                <a:ea typeface="MS PGothic" panose="020B0600070205080204" pitchFamily="34" charset="-128"/>
                <a:cs typeface="ＭＳ Ｐゴシック" charset="0"/>
                <a:hlinkClick r:id="rId4"/>
              </a:rPr>
              <a:t>Show Many-to-Many Relationships in Derived Hierarchies (Master Data Services)</a:t>
            </a:r>
            <a:endParaRPr lang="en-US" sz="1200" b="0" i="0" kern="1200" dirty="0">
              <a:solidFill>
                <a:schemeClr val="tx1"/>
              </a:solidFill>
              <a:effectLst/>
              <a:latin typeface="+mn-lt"/>
              <a:ea typeface="MS PGothic" panose="020B0600070205080204" pitchFamily="34" charset="-128"/>
              <a:cs typeface="ＭＳ Ｐゴシック" charset="0"/>
            </a:endParaRPr>
          </a:p>
          <a:p>
            <a:r>
              <a:rPr lang="en-US" sz="1200" b="1" i="0" kern="1200" dirty="0">
                <a:solidFill>
                  <a:schemeClr val="tx1"/>
                </a:solidFill>
                <a:effectLst/>
                <a:latin typeface="+mn-lt"/>
                <a:ea typeface="MS PGothic" panose="020B0600070205080204" pitchFamily="34" charset="-128"/>
                <a:cs typeface="ＭＳ Ｐゴシック" charset="0"/>
              </a:rPr>
              <a:t>Merge Conflicts</a:t>
            </a:r>
            <a:endParaRPr lang="en-US" sz="1200" b="0" i="0" kern="1200" dirty="0">
              <a:solidFill>
                <a:schemeClr val="tx1"/>
              </a:solidFill>
              <a:effectLst/>
              <a:latin typeface="+mn-lt"/>
              <a:ea typeface="MS PGothic" panose="020B0600070205080204" pitchFamily="34" charset="-128"/>
              <a:cs typeface="ＭＳ Ｐゴシック" charset="0"/>
            </a:endParaRPr>
          </a:p>
          <a:p>
            <a:r>
              <a:rPr lang="en-US" sz="1200" b="0" i="0" kern="1200" dirty="0">
                <a:solidFill>
                  <a:schemeClr val="tx1"/>
                </a:solidFill>
                <a:effectLst/>
                <a:latin typeface="+mn-lt"/>
                <a:ea typeface="MS PGothic" panose="020B0600070205080204" pitchFamily="34" charset="-128"/>
                <a:cs typeface="ＭＳ Ｐゴシック" charset="0"/>
              </a:rPr>
              <a:t>If you try to publish data that has been changed by another user, the publish will fail with a conflict error. To resolve this error, you can perform merge conflicts and republish the changes. For more information, see </a:t>
            </a:r>
            <a:r>
              <a:rPr lang="en-US" sz="1200" b="0" i="0" u="none" strike="noStrike" kern="1200" dirty="0">
                <a:solidFill>
                  <a:schemeClr val="tx1"/>
                </a:solidFill>
                <a:effectLst/>
                <a:latin typeface="+mn-lt"/>
                <a:ea typeface="MS PGothic" panose="020B0600070205080204" pitchFamily="34" charset="-128"/>
                <a:cs typeface="ＭＳ Ｐゴシック" charset="0"/>
                <a:hlinkClick r:id="rId5"/>
              </a:rPr>
              <a:t>Merge Conflicts (Master Data Services)</a:t>
            </a:r>
            <a:r>
              <a:rPr lang="en-US" sz="1200" b="0" i="0" kern="1200" dirty="0">
                <a:solidFill>
                  <a:schemeClr val="tx1"/>
                </a:solidFill>
                <a:effectLst/>
                <a:latin typeface="+mn-lt"/>
                <a:ea typeface="MS PGothic" panose="020B0600070205080204" pitchFamily="34" charset="-128"/>
                <a:cs typeface="ＭＳ Ｐゴシック" charset="0"/>
              </a:rPr>
              <a:t> and </a:t>
            </a:r>
            <a:r>
              <a:rPr lang="en-US" sz="1200" b="0" i="0" u="none" strike="noStrike" kern="1200" dirty="0">
                <a:solidFill>
                  <a:schemeClr val="tx1"/>
                </a:solidFill>
                <a:effectLst/>
                <a:latin typeface="+mn-lt"/>
                <a:ea typeface="MS PGothic" panose="020B0600070205080204" pitchFamily="34" charset="-128"/>
                <a:cs typeface="ＭＳ Ｐゴシック" charset="0"/>
                <a:hlinkClick r:id="rId6"/>
              </a:rPr>
              <a:t>Merge Conflicts (MDS Add-in for Excel)</a:t>
            </a:r>
            <a:r>
              <a:rPr lang="en-US" sz="1200" b="0" i="0" kern="1200" dirty="0">
                <a:solidFill>
                  <a:schemeClr val="tx1"/>
                </a:solidFill>
                <a:effectLst/>
                <a:latin typeface="+mn-lt"/>
                <a:ea typeface="MS PGothic" panose="020B0600070205080204" pitchFamily="34" charset="-128"/>
                <a:cs typeface="ＭＳ Ｐゴシック" charset="0"/>
              </a:rPr>
              <a:t>.</a:t>
            </a:r>
          </a:p>
          <a:p>
            <a:endParaRPr lang="en-US" b="0" dirty="0"/>
          </a:p>
          <a:p>
            <a:endParaRPr lang="en-US" b="0" dirty="0"/>
          </a:p>
        </p:txBody>
      </p:sp>
      <p:sp>
        <p:nvSpPr>
          <p:cNvPr id="4" name="Header Placeholder 3"/>
          <p:cNvSpPr>
            <a:spLocks noGrp="1"/>
          </p:cNvSpPr>
          <p:nvPr>
            <p:ph type="hdr" sz="quarter" idx="10"/>
          </p:nvPr>
        </p:nvSpPr>
        <p:spPr/>
        <p:txBody>
          <a:bodyPr/>
          <a:lstStyle/>
          <a:p>
            <a:r>
              <a:rPr lang="en-US" dirty="0">
                <a:solidFill>
                  <a:prstClr val="black"/>
                </a:solidFill>
              </a:rPr>
              <a:t>System Center Marketing</a:t>
            </a:r>
          </a:p>
        </p:txBody>
      </p:sp>
      <p:sp>
        <p:nvSpPr>
          <p:cNvPr id="5" name="Footer Placeholder 4"/>
          <p:cNvSpPr>
            <a:spLocks noGrp="1"/>
          </p:cNvSpPr>
          <p:nvPr>
            <p:ph type="ftr" sz="quarter" idx="11"/>
          </p:nvPr>
        </p:nvSpPr>
        <p:spPr/>
        <p:txBody>
          <a:bodyPr/>
          <a:lstStyle/>
          <a:p>
            <a:pPr defTabSz="949053" eaLnBrk="0" hangingPunct="0"/>
            <a:r>
              <a:rPr lang="en-US" sz="400" dirty="0">
                <a:gradFill>
                  <a:gsLst>
                    <a:gs pos="0">
                      <a:prstClr val="black"/>
                    </a:gs>
                    <a:gs pos="100000">
                      <a:prstClr val="black"/>
                    </a:gs>
                  </a:gsLst>
                  <a:lin ang="5400000" scaled="0"/>
                </a:gradFill>
                <a:latin typeface="Segoe UI" pitchFamily="34" charset="0"/>
                <a:ea typeface="Segoe UI" pitchFamily="34" charset="0"/>
                <a:cs typeface="Segoe UI" pitchFamily="34" charset="0"/>
              </a:rPr>
              <a:t>© 2012 Microsoft Corporation. All rights reserved. Microsoft, Windows, and other product names are or may be registered trademarks and/or trademarks in the U.S. and/or other countries.</a:t>
            </a:r>
          </a:p>
          <a:p>
            <a:pPr defTabSz="949053" eaLnBrk="0" hangingPunct="0"/>
            <a:r>
              <a:rPr lang="en-US" sz="400" dirty="0">
                <a:gradFill>
                  <a:gsLst>
                    <a:gs pos="0">
                      <a:prstClr val="black"/>
                    </a:gs>
                    <a:gs pos="100000">
                      <a:prstClr val="black"/>
                    </a:gs>
                  </a:gsLst>
                  <a:lin ang="5400000" scaled="0"/>
                </a:gradFill>
                <a:latin typeface="Segoe UI" pitchFamily="34" charset="0"/>
                <a:ea typeface="Segoe UI" pitchFamily="34" charset="0"/>
                <a:cs typeface="Segoe UI" pitchFamily="34" charset="0"/>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MICROSOFT MAKES NO WARRANTIES, EXPRESS, IMPLIED OR STATUTORY, AS TO THE INFORMATION IN THIS PRESENTATION.</a:t>
            </a:r>
          </a:p>
        </p:txBody>
      </p:sp>
      <p:sp>
        <p:nvSpPr>
          <p:cNvPr id="6" name="Date Placeholder 5"/>
          <p:cNvSpPr>
            <a:spLocks noGrp="1"/>
          </p:cNvSpPr>
          <p:nvPr>
            <p:ph type="dt" idx="12"/>
          </p:nvPr>
        </p:nvSpPr>
        <p:spPr/>
        <p:txBody>
          <a:bodyPr/>
          <a:lstStyle/>
          <a:p>
            <a:fld id="{679C244B-9810-46DF-B81E-A6CAC455C285}" type="datetime1">
              <a:rPr lang="en-US" smtClean="0">
                <a:solidFill>
                  <a:prstClr val="black"/>
                </a:solidFill>
              </a:rPr>
              <a:pPr/>
              <a:t>5/24/2016</a:t>
            </a:fld>
            <a:endParaRPr lang="en-US" dirty="0">
              <a:solidFill>
                <a:prstClr val="black"/>
              </a:solidFill>
            </a:endParaRPr>
          </a:p>
        </p:txBody>
      </p:sp>
      <p:sp>
        <p:nvSpPr>
          <p:cNvPr id="7" name="Slide Number Placeholder 6"/>
          <p:cNvSpPr>
            <a:spLocks noGrp="1"/>
          </p:cNvSpPr>
          <p:nvPr>
            <p:ph type="sldNum" sz="quarter" idx="13"/>
          </p:nvPr>
        </p:nvSpPr>
        <p:spPr/>
        <p:txBody>
          <a:bodyPr/>
          <a:lstStyle/>
          <a:p>
            <a:fld id="{B4008EB6-D09E-4580-8CD6-DDB14511944F}" type="slidenum">
              <a:rPr lang="en-US" smtClean="0">
                <a:solidFill>
                  <a:prstClr val="black"/>
                </a:solidFill>
              </a:rPr>
              <a:pPr/>
              <a:t>196</a:t>
            </a:fld>
            <a:endParaRPr lang="en-US" dirty="0">
              <a:solidFill>
                <a:prstClr val="black"/>
              </a:solidFill>
            </a:endParaRPr>
          </a:p>
        </p:txBody>
      </p:sp>
    </p:spTree>
    <p:extLst>
      <p:ext uri="{BB962C8B-B14F-4D97-AF65-F5344CB8AC3E}">
        <p14:creationId xmlns:p14="http://schemas.microsoft.com/office/powerpoint/2010/main" val="3540355487"/>
      </p:ext>
    </p:extLst>
  </p:cSld>
  <p:clrMapOvr>
    <a:masterClrMapping/>
  </p:clrMapOvr>
</p:notes>
</file>

<file path=ppt/notesSlides/notesSlide1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1" i="0" u="none" strike="noStrike" kern="1200" baseline="0" dirty="0">
                <a:solidFill>
                  <a:schemeClr val="tx1"/>
                </a:solidFill>
                <a:latin typeface="+mn-lt"/>
                <a:ea typeface="MS PGothic" panose="020B0600070205080204" pitchFamily="34" charset="-128"/>
                <a:cs typeface="ＭＳ Ｐゴシック" charset="0"/>
              </a:rPr>
              <a:t>Access Any Data</a:t>
            </a:r>
            <a:endParaRPr lang="en-US" sz="1200" b="0" i="0" u="none" strike="noStrike" kern="1200" baseline="0" dirty="0">
              <a:solidFill>
                <a:schemeClr val="tx1"/>
              </a:solidFill>
              <a:latin typeface="+mn-lt"/>
              <a:ea typeface="MS PGothic" panose="020B0600070205080204" pitchFamily="34" charset="-128"/>
              <a:cs typeface="ＭＳ Ｐゴシック" charset="0"/>
            </a:endParaRPr>
          </a:p>
          <a:p>
            <a:r>
              <a:rPr lang="en-US" sz="1200" b="0" i="0" u="none" strike="noStrike" kern="1200" baseline="0" dirty="0">
                <a:solidFill>
                  <a:schemeClr val="tx1"/>
                </a:solidFill>
                <a:latin typeface="+mn-lt"/>
                <a:ea typeface="MS PGothic" panose="020B0600070205080204" pitchFamily="34" charset="-128"/>
                <a:cs typeface="ＭＳ Ｐゴシック" charset="0"/>
              </a:rPr>
              <a:t>Query relational and non-relational data with the simplicity of T-SQL with PolyBase. Manage document data with native JSON support. </a:t>
            </a:r>
          </a:p>
          <a:p>
            <a:r>
              <a:rPr lang="en-US" sz="1200" b="1" i="0" u="none" strike="noStrike" kern="1200" baseline="0" dirty="0">
                <a:solidFill>
                  <a:schemeClr val="tx1"/>
                </a:solidFill>
                <a:latin typeface="+mn-lt"/>
                <a:ea typeface="MS PGothic" panose="020B0600070205080204" pitchFamily="34" charset="-128"/>
                <a:cs typeface="ＭＳ Ｐゴシック" charset="0"/>
              </a:rPr>
              <a:t>Scale and Manage</a:t>
            </a:r>
            <a:endParaRPr lang="en-US" sz="1200" b="0" i="0" u="none" strike="noStrike" kern="1200" baseline="0" dirty="0">
              <a:solidFill>
                <a:schemeClr val="tx1"/>
              </a:solidFill>
              <a:latin typeface="+mn-lt"/>
              <a:ea typeface="MS PGothic" panose="020B0600070205080204" pitchFamily="34" charset="-128"/>
              <a:cs typeface="ＭＳ Ｐゴシック" charset="0"/>
            </a:endParaRPr>
          </a:p>
          <a:p>
            <a:r>
              <a:rPr lang="en-US" sz="1200" b="0" i="0" u="none" strike="noStrike" kern="1200" baseline="0" dirty="0">
                <a:solidFill>
                  <a:schemeClr val="tx1"/>
                </a:solidFill>
                <a:latin typeface="+mn-lt"/>
                <a:ea typeface="MS PGothic" panose="020B0600070205080204" pitchFamily="34" charset="-128"/>
                <a:cs typeface="ＭＳ Ｐゴシック" charset="0"/>
              </a:rPr>
              <a:t>Enhanced performance, scalability and usability across SQL Server Enterprise Information Management tools and Analysis Services.</a:t>
            </a:r>
          </a:p>
          <a:p>
            <a:r>
              <a:rPr lang="en-US" sz="1200" b="1" i="0" u="none" strike="noStrike" kern="1200" baseline="0" dirty="0">
                <a:solidFill>
                  <a:schemeClr val="tx1"/>
                </a:solidFill>
                <a:latin typeface="+mn-lt"/>
                <a:ea typeface="MS PGothic" panose="020B0600070205080204" pitchFamily="34" charset="-128"/>
                <a:cs typeface="ＭＳ Ｐゴシック" charset="0"/>
              </a:rPr>
              <a:t>Powerful Insights on any device</a:t>
            </a:r>
            <a:endParaRPr lang="en-US" sz="1200" b="0" i="0" u="none" strike="noStrike" kern="1200" baseline="0" dirty="0">
              <a:solidFill>
                <a:schemeClr val="tx1"/>
              </a:solidFill>
              <a:latin typeface="+mn-lt"/>
              <a:ea typeface="MS PGothic" panose="020B0600070205080204" pitchFamily="34" charset="-128"/>
              <a:cs typeface="ＭＳ Ｐゴシック" charset="0"/>
            </a:endParaRPr>
          </a:p>
          <a:p>
            <a:r>
              <a:rPr lang="en-US" sz="1200" b="0" i="0" u="none" strike="noStrike" kern="1200" baseline="0" dirty="0">
                <a:solidFill>
                  <a:schemeClr val="tx1"/>
                </a:solidFill>
                <a:latin typeface="+mn-lt"/>
                <a:ea typeface="MS PGothic" panose="020B0600070205080204" pitchFamily="34" charset="-128"/>
                <a:cs typeface="ＭＳ Ｐゴシック" charset="0"/>
              </a:rPr>
              <a:t>Business insights through rich visualizations on mobile devices. Native apps for Windows, iOS and Android. New modern reports for all browsers.</a:t>
            </a:r>
          </a:p>
          <a:p>
            <a:r>
              <a:rPr lang="en-US" sz="1200" b="1" i="0" u="none" strike="noStrike" kern="1200" baseline="0" dirty="0">
                <a:solidFill>
                  <a:schemeClr val="tx1"/>
                </a:solidFill>
                <a:latin typeface="+mn-lt"/>
                <a:ea typeface="MS PGothic" panose="020B0600070205080204" pitchFamily="34" charset="-128"/>
                <a:cs typeface="ＭＳ Ｐゴシック" charset="0"/>
              </a:rPr>
              <a:t>Advanced Analytics at massive scale</a:t>
            </a:r>
            <a:endParaRPr lang="en-US" sz="1200" b="0" i="0" u="none" strike="noStrike" kern="1200" baseline="0" dirty="0">
              <a:solidFill>
                <a:schemeClr val="tx1"/>
              </a:solidFill>
              <a:latin typeface="+mn-lt"/>
              <a:ea typeface="MS PGothic" panose="020B0600070205080204" pitchFamily="34" charset="-128"/>
              <a:cs typeface="ＭＳ Ｐゴシック" charset="0"/>
            </a:endParaRPr>
          </a:p>
          <a:p>
            <a:r>
              <a:rPr lang="en-US" sz="1200" b="0" i="0" u="none" strike="noStrike" kern="1200" baseline="0" dirty="0">
                <a:solidFill>
                  <a:schemeClr val="tx1"/>
                </a:solidFill>
                <a:latin typeface="+mn-lt"/>
                <a:ea typeface="MS PGothic" panose="020B0600070205080204" pitchFamily="34" charset="-128"/>
                <a:cs typeface="ＭＳ Ｐゴシック" charset="0"/>
              </a:rPr>
              <a:t>Built-in advanced analytics provide the scalability and performance benefits of running your “R” algorithms directly in SQL Server. Expand your analytics library with Microsoft Azure Marketplace.</a:t>
            </a:r>
            <a:endParaRPr lang="en-US" dirty="0"/>
          </a:p>
        </p:txBody>
      </p:sp>
      <p:sp>
        <p:nvSpPr>
          <p:cNvPr id="4" name="Slide Number Placeholder 3"/>
          <p:cNvSpPr>
            <a:spLocks noGrp="1"/>
          </p:cNvSpPr>
          <p:nvPr>
            <p:ph type="sldNum" sz="quarter" idx="10"/>
          </p:nvPr>
        </p:nvSpPr>
        <p:spPr/>
        <p:txBody>
          <a:bodyPr/>
          <a:lstStyle/>
          <a:p>
            <a:pPr>
              <a:defRPr/>
            </a:pPr>
            <a:fld id="{7088D5E3-B0C4-244E-905F-C9848084E0A1}" type="slidenum">
              <a:rPr lang="en-US" smtClean="0">
                <a:solidFill>
                  <a:prstClr val="black"/>
                </a:solidFill>
              </a:rPr>
              <a:pPr>
                <a:defRPr/>
              </a:pPr>
              <a:t>198</a:t>
            </a:fld>
            <a:endParaRPr lang="en-US" dirty="0">
              <a:solidFill>
                <a:prstClr val="black"/>
              </a:solidFill>
            </a:endParaRPr>
          </a:p>
        </p:txBody>
      </p:sp>
    </p:spTree>
    <p:extLst>
      <p:ext uri="{BB962C8B-B14F-4D97-AF65-F5344CB8AC3E}">
        <p14:creationId xmlns:p14="http://schemas.microsoft.com/office/powerpoint/2010/main" val="2623317741"/>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Source: https://msdn.microsoft.com/en-us/library/hh710054(v=sql.130).aspx</a:t>
            </a:r>
          </a:p>
          <a:p>
            <a:endParaRPr lang="en-US" dirty="0"/>
          </a:p>
          <a:p>
            <a:r>
              <a:rPr lang="en-US" dirty="0">
                <a:effectLst/>
              </a:rPr>
              <a:t>To configure an AlwaysOn availability group to support read-only routing in SQL Server 2016, you can use either Transact-SQL or PowerShell. Read-only routing refers to the ability of SQL Server to route qualifying read-only connection requests to an available AlwaysOn </a:t>
            </a:r>
            <a:r>
              <a:rPr lang="en-US" dirty="0">
                <a:effectLst/>
                <a:hlinkClick r:id="rId3"/>
              </a:rPr>
              <a:t>readable secondary replica</a:t>
            </a:r>
            <a:r>
              <a:rPr lang="en-US" dirty="0">
                <a:effectLst/>
              </a:rPr>
              <a:t> (that is, a replica that is configured to allow read-only workloads when running under the secondary role). To support read-only routing, the availability group must possess an </a:t>
            </a:r>
            <a:r>
              <a:rPr lang="en-US" dirty="0">
                <a:effectLst/>
                <a:hlinkClick r:id="rId4"/>
              </a:rPr>
              <a:t>availability group listener</a:t>
            </a:r>
            <a:r>
              <a:rPr lang="en-US" dirty="0">
                <a:effectLst/>
              </a:rPr>
              <a:t>. Read-only clients must direct their connection requests to this listener, and the client's connection strings must specify the application intent as "read-only." That is, they must be read-intent connection requests.</a:t>
            </a:r>
          </a:p>
          <a:p>
            <a:endParaRPr lang="en-US" dirty="0">
              <a:effectLst/>
            </a:endParaRPr>
          </a:p>
          <a:p>
            <a:endParaRPr lang="en-US" dirty="0"/>
          </a:p>
        </p:txBody>
      </p:sp>
      <p:sp>
        <p:nvSpPr>
          <p:cNvPr id="4" name="Slide Number Placeholder 3"/>
          <p:cNvSpPr>
            <a:spLocks noGrp="1"/>
          </p:cNvSpPr>
          <p:nvPr>
            <p:ph type="sldNum" sz="quarter" idx="10"/>
          </p:nvPr>
        </p:nvSpPr>
        <p:spPr/>
        <p:txBody>
          <a:bodyPr/>
          <a:lstStyle/>
          <a:p>
            <a:pPr>
              <a:defRPr/>
            </a:pPr>
            <a:fld id="{7088D5E3-B0C4-244E-905F-C9848084E0A1}" type="slidenum">
              <a:rPr lang="en-US" smtClean="0"/>
              <a:pPr>
                <a:defRPr/>
              </a:pPr>
              <a:t>20</a:t>
            </a:fld>
            <a:endParaRPr lang="en-US"/>
          </a:p>
        </p:txBody>
      </p:sp>
    </p:spTree>
    <p:extLst>
      <p:ext uri="{BB962C8B-B14F-4D97-AF65-F5344CB8AC3E}">
        <p14:creationId xmlns:p14="http://schemas.microsoft.com/office/powerpoint/2010/main" val="3582083693"/>
      </p:ext>
    </p:extLst>
  </p:cSld>
  <p:clrMapOvr>
    <a:masterClrMapping/>
  </p:clrMapOvr>
</p:notes>
</file>

<file path=ppt/notesSlides/notesSlide1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sz="1200" b="0" i="0" u="none" strike="noStrike" kern="1200" baseline="0" dirty="0">
              <a:solidFill>
                <a:schemeClr val="tx1"/>
              </a:solidFill>
              <a:latin typeface="+mn-lt"/>
              <a:ea typeface="MS PGothic" panose="020B0600070205080204" pitchFamily="34" charset="-128"/>
              <a:cs typeface="ＭＳ Ｐゴシック" charset="0"/>
            </a:endParaRPr>
          </a:p>
          <a:p>
            <a:r>
              <a:rPr lang="en-US" sz="1200" b="0" i="0" u="none" strike="noStrike" kern="1200" baseline="0" dirty="0">
                <a:solidFill>
                  <a:schemeClr val="tx1"/>
                </a:solidFill>
                <a:latin typeface="+mn-lt"/>
                <a:ea typeface="MS PGothic" panose="020B0600070205080204" pitchFamily="34" charset="-128"/>
                <a:cs typeface="ＭＳ Ｐゴシック" charset="0"/>
              </a:rPr>
              <a:t> </a:t>
            </a:r>
            <a:r>
              <a:rPr lang="en-US" sz="1200" b="1" i="0" u="none" strike="noStrike" kern="1200" baseline="0" dirty="0">
                <a:solidFill>
                  <a:schemeClr val="tx1"/>
                </a:solidFill>
                <a:latin typeface="+mn-lt"/>
                <a:ea typeface="MS PGothic" panose="020B0600070205080204" pitchFamily="34" charset="-128"/>
                <a:cs typeface="ＭＳ Ｐゴシック" charset="0"/>
              </a:rPr>
              <a:t>Breakthrough hybrid scenarios</a:t>
            </a:r>
            <a:endParaRPr lang="en-US" sz="1200" b="0" i="0" u="none" strike="noStrike" kern="1200" baseline="0" dirty="0">
              <a:solidFill>
                <a:schemeClr val="tx1"/>
              </a:solidFill>
              <a:latin typeface="+mn-lt"/>
              <a:ea typeface="MS PGothic" panose="020B0600070205080204" pitchFamily="34" charset="-128"/>
              <a:cs typeface="ＭＳ Ｐゴシック" charset="0"/>
            </a:endParaRPr>
          </a:p>
          <a:p>
            <a:r>
              <a:rPr lang="en-US" sz="1200" b="0" i="0" u="none" strike="noStrike" kern="1200" baseline="0" dirty="0">
                <a:solidFill>
                  <a:schemeClr val="tx1"/>
                </a:solidFill>
                <a:latin typeface="+mn-lt"/>
                <a:ea typeface="MS PGothic" panose="020B0600070205080204" pitchFamily="34" charset="-128"/>
                <a:cs typeface="ＭＳ Ｐゴシック" charset="0"/>
              </a:rPr>
              <a:t>Stretch Database technology keeps more of your customers’ historical data at your fingertips by transparently stretching your warm and cold OLTP data to Microsoft Azure on-demand, without application changes.</a:t>
            </a:r>
          </a:p>
          <a:p>
            <a:r>
              <a:rPr lang="en-US" sz="1200" b="1" i="0" u="none" strike="noStrike" kern="1200" baseline="0" dirty="0">
                <a:solidFill>
                  <a:schemeClr val="tx1"/>
                </a:solidFill>
                <a:latin typeface="+mn-lt"/>
                <a:ea typeface="MS PGothic" panose="020B0600070205080204" pitchFamily="34" charset="-128"/>
                <a:cs typeface="ＭＳ Ｐゴシック" charset="0"/>
              </a:rPr>
              <a:t>Simplicity</a:t>
            </a:r>
            <a:endParaRPr lang="en-US" sz="1200" b="0" i="0" u="none" strike="noStrike" kern="1200" baseline="0" dirty="0">
              <a:solidFill>
                <a:schemeClr val="tx1"/>
              </a:solidFill>
              <a:latin typeface="+mn-lt"/>
              <a:ea typeface="MS PGothic" panose="020B0600070205080204" pitchFamily="34" charset="-128"/>
              <a:cs typeface="ＭＳ Ｐゴシック" charset="0"/>
            </a:endParaRPr>
          </a:p>
          <a:p>
            <a:r>
              <a:rPr lang="en-US" sz="1200" b="0" i="0" u="none" strike="noStrike" kern="1200" baseline="0" dirty="0">
                <a:solidFill>
                  <a:schemeClr val="tx1"/>
                </a:solidFill>
                <a:latin typeface="+mn-lt"/>
                <a:ea typeface="MS PGothic" panose="020B0600070205080204" pitchFamily="34" charset="-128"/>
                <a:cs typeface="ＭＳ Ｐゴシック" charset="0"/>
              </a:rPr>
              <a:t>New tools that make SQL Server migration to Microsoft Azure and hybrid scenarios even easier.</a:t>
            </a:r>
          </a:p>
          <a:p>
            <a:r>
              <a:rPr lang="en-US" sz="1200" b="1" i="0" u="none" strike="noStrike" kern="1200" baseline="0" dirty="0">
                <a:solidFill>
                  <a:schemeClr val="tx1"/>
                </a:solidFill>
                <a:latin typeface="+mn-lt"/>
                <a:ea typeface="MS PGothic" panose="020B0600070205080204" pitchFamily="34" charset="-128"/>
                <a:cs typeface="ＭＳ Ｐゴシック" charset="0"/>
              </a:rPr>
              <a:t>Consistency</a:t>
            </a:r>
            <a:endParaRPr lang="en-US" sz="1200" b="0" i="0" u="none" strike="noStrike" kern="1200" baseline="0" dirty="0">
              <a:solidFill>
                <a:schemeClr val="tx1"/>
              </a:solidFill>
              <a:latin typeface="+mn-lt"/>
              <a:ea typeface="MS PGothic" panose="020B0600070205080204" pitchFamily="34" charset="-128"/>
              <a:cs typeface="ＭＳ Ｐゴシック" charset="0"/>
            </a:endParaRPr>
          </a:p>
          <a:p>
            <a:r>
              <a:rPr lang="en-US" sz="1200" b="0" i="0" u="none" strike="noStrike" kern="1200" baseline="0" dirty="0">
                <a:solidFill>
                  <a:schemeClr val="tx1"/>
                </a:solidFill>
                <a:latin typeface="+mn-lt"/>
                <a:ea typeface="MS PGothic" panose="020B0600070205080204" pitchFamily="34" charset="-128"/>
                <a:cs typeface="ＭＳ Ｐゴシック" charset="0"/>
              </a:rPr>
              <a:t>Consistent experience from on-premises to Microsoft Azure IaaS and PaaS.</a:t>
            </a:r>
            <a:endParaRPr lang="en-US" dirty="0"/>
          </a:p>
        </p:txBody>
      </p:sp>
      <p:sp>
        <p:nvSpPr>
          <p:cNvPr id="4" name="Slide Number Placeholder 3"/>
          <p:cNvSpPr>
            <a:spLocks noGrp="1"/>
          </p:cNvSpPr>
          <p:nvPr>
            <p:ph type="sldNum" sz="quarter" idx="10"/>
          </p:nvPr>
        </p:nvSpPr>
        <p:spPr/>
        <p:txBody>
          <a:bodyPr/>
          <a:lstStyle/>
          <a:p>
            <a:pPr>
              <a:defRPr/>
            </a:pPr>
            <a:fld id="{7088D5E3-B0C4-244E-905F-C9848084E0A1}" type="slidenum">
              <a:rPr lang="en-US" smtClean="0">
                <a:solidFill>
                  <a:prstClr val="black"/>
                </a:solidFill>
              </a:rPr>
              <a:pPr>
                <a:defRPr/>
              </a:pPr>
              <a:t>199</a:t>
            </a:fld>
            <a:endParaRPr lang="en-US" dirty="0">
              <a:solidFill>
                <a:prstClr val="black"/>
              </a:solidFill>
            </a:endParaRPr>
          </a:p>
        </p:txBody>
      </p:sp>
    </p:spTree>
    <p:extLst>
      <p:ext uri="{BB962C8B-B14F-4D97-AF65-F5344CB8AC3E}">
        <p14:creationId xmlns:p14="http://schemas.microsoft.com/office/powerpoint/2010/main" val="811074252"/>
      </p:ext>
    </p:extLst>
  </p:cSld>
  <p:clrMapOvr>
    <a:masterClrMapping/>
  </p:clrMapOvr>
</p:notes>
</file>

<file path=ppt/notesSlides/notesSlide1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sz="1200" b="0" i="0" u="none" strike="noStrike" kern="1200" baseline="0" dirty="0">
              <a:solidFill>
                <a:schemeClr val="tx1"/>
              </a:solidFill>
              <a:latin typeface="+mn-lt"/>
              <a:ea typeface="MS PGothic" panose="020B0600070205080204" pitchFamily="34" charset="-128"/>
              <a:cs typeface="ＭＳ Ｐゴシック" charset="0"/>
            </a:endParaRPr>
          </a:p>
          <a:p>
            <a:r>
              <a:rPr lang="en-US" sz="1200" b="0" i="0" u="none" strike="noStrike" kern="1200" baseline="0" dirty="0">
                <a:solidFill>
                  <a:schemeClr val="tx1"/>
                </a:solidFill>
                <a:latin typeface="+mn-lt"/>
                <a:ea typeface="MS PGothic" panose="020B0600070205080204" pitchFamily="34" charset="-128"/>
                <a:cs typeface="ＭＳ Ｐゴシック" charset="0"/>
              </a:rPr>
              <a:t> </a:t>
            </a:r>
            <a:r>
              <a:rPr lang="en-US" sz="1200" b="1" i="0" u="none" strike="noStrike" kern="1200" baseline="0" dirty="0">
                <a:solidFill>
                  <a:schemeClr val="tx1"/>
                </a:solidFill>
                <a:latin typeface="+mn-lt"/>
                <a:ea typeface="MS PGothic" panose="020B0600070205080204" pitchFamily="34" charset="-128"/>
                <a:cs typeface="ＭＳ Ｐゴシック" charset="0"/>
              </a:rPr>
              <a:t>Breakthrough hybrid scenarios</a:t>
            </a:r>
            <a:endParaRPr lang="en-US" sz="1200" b="0" i="0" u="none" strike="noStrike" kern="1200" baseline="0" dirty="0">
              <a:solidFill>
                <a:schemeClr val="tx1"/>
              </a:solidFill>
              <a:latin typeface="+mn-lt"/>
              <a:ea typeface="MS PGothic" panose="020B0600070205080204" pitchFamily="34" charset="-128"/>
              <a:cs typeface="ＭＳ Ｐゴシック" charset="0"/>
            </a:endParaRPr>
          </a:p>
          <a:p>
            <a:r>
              <a:rPr lang="en-US" sz="1200" b="0" i="0" u="none" strike="noStrike" kern="1200" baseline="0" dirty="0">
                <a:solidFill>
                  <a:schemeClr val="tx1"/>
                </a:solidFill>
                <a:latin typeface="+mn-lt"/>
                <a:ea typeface="MS PGothic" panose="020B0600070205080204" pitchFamily="34" charset="-128"/>
                <a:cs typeface="ＭＳ Ｐゴシック" charset="0"/>
              </a:rPr>
              <a:t>Stretch Database technology keeps more of your customers’ historical data at your fingertips by transparently stretching your warm and cold OLTP data to Microsoft Azure on-demand, without application changes.</a:t>
            </a:r>
          </a:p>
          <a:p>
            <a:r>
              <a:rPr lang="en-US" sz="1200" b="1" i="0" u="none" strike="noStrike" kern="1200" baseline="0" dirty="0">
                <a:solidFill>
                  <a:schemeClr val="tx1"/>
                </a:solidFill>
                <a:latin typeface="+mn-lt"/>
                <a:ea typeface="MS PGothic" panose="020B0600070205080204" pitchFamily="34" charset="-128"/>
                <a:cs typeface="ＭＳ Ｐゴシック" charset="0"/>
              </a:rPr>
              <a:t>Simplicity</a:t>
            </a:r>
            <a:endParaRPr lang="en-US" sz="1200" b="0" i="0" u="none" strike="noStrike" kern="1200" baseline="0" dirty="0">
              <a:solidFill>
                <a:schemeClr val="tx1"/>
              </a:solidFill>
              <a:latin typeface="+mn-lt"/>
              <a:ea typeface="MS PGothic" panose="020B0600070205080204" pitchFamily="34" charset="-128"/>
              <a:cs typeface="ＭＳ Ｐゴシック" charset="0"/>
            </a:endParaRPr>
          </a:p>
          <a:p>
            <a:r>
              <a:rPr lang="en-US" sz="1200" b="0" i="0" u="none" strike="noStrike" kern="1200" baseline="0" dirty="0">
                <a:solidFill>
                  <a:schemeClr val="tx1"/>
                </a:solidFill>
                <a:latin typeface="+mn-lt"/>
                <a:ea typeface="MS PGothic" panose="020B0600070205080204" pitchFamily="34" charset="-128"/>
                <a:cs typeface="ＭＳ Ｐゴシック" charset="0"/>
              </a:rPr>
              <a:t>New tools that make SQL Server migration to Microsoft Azure and hybrid scenarios even easier.</a:t>
            </a:r>
          </a:p>
          <a:p>
            <a:r>
              <a:rPr lang="en-US" sz="1200" b="1" i="0" u="none" strike="noStrike" kern="1200" baseline="0" dirty="0">
                <a:solidFill>
                  <a:schemeClr val="tx1"/>
                </a:solidFill>
                <a:latin typeface="+mn-lt"/>
                <a:ea typeface="MS PGothic" panose="020B0600070205080204" pitchFamily="34" charset="-128"/>
                <a:cs typeface="ＭＳ Ｐゴシック" charset="0"/>
              </a:rPr>
              <a:t>Consistency</a:t>
            </a:r>
            <a:endParaRPr lang="en-US" sz="1200" b="0" i="0" u="none" strike="noStrike" kern="1200" baseline="0" dirty="0">
              <a:solidFill>
                <a:schemeClr val="tx1"/>
              </a:solidFill>
              <a:latin typeface="+mn-lt"/>
              <a:ea typeface="MS PGothic" panose="020B0600070205080204" pitchFamily="34" charset="-128"/>
              <a:cs typeface="ＭＳ Ｐゴシック" charset="0"/>
            </a:endParaRPr>
          </a:p>
          <a:p>
            <a:r>
              <a:rPr lang="en-US" sz="1200" b="0" i="0" u="none" strike="noStrike" kern="1200" baseline="0" dirty="0">
                <a:solidFill>
                  <a:schemeClr val="tx1"/>
                </a:solidFill>
                <a:latin typeface="+mn-lt"/>
                <a:ea typeface="MS PGothic" panose="020B0600070205080204" pitchFamily="34" charset="-128"/>
                <a:cs typeface="ＭＳ Ｐゴシック" charset="0"/>
              </a:rPr>
              <a:t>Consistent experience from on-premises to Microsoft Azure IaaS and PaaS.</a:t>
            </a:r>
            <a:endParaRPr lang="en-US" dirty="0"/>
          </a:p>
        </p:txBody>
      </p:sp>
      <p:sp>
        <p:nvSpPr>
          <p:cNvPr id="4" name="Slide Number Placeholder 3"/>
          <p:cNvSpPr>
            <a:spLocks noGrp="1"/>
          </p:cNvSpPr>
          <p:nvPr>
            <p:ph type="sldNum" sz="quarter" idx="10"/>
          </p:nvPr>
        </p:nvSpPr>
        <p:spPr/>
        <p:txBody>
          <a:bodyPr/>
          <a:lstStyle/>
          <a:p>
            <a:pPr>
              <a:defRPr/>
            </a:pPr>
            <a:fld id="{7088D5E3-B0C4-244E-905F-C9848084E0A1}" type="slidenum">
              <a:rPr lang="en-US" smtClean="0">
                <a:solidFill>
                  <a:prstClr val="black"/>
                </a:solidFill>
              </a:rPr>
              <a:pPr>
                <a:defRPr/>
              </a:pPr>
              <a:t>200</a:t>
            </a:fld>
            <a:endParaRPr lang="en-US" dirty="0">
              <a:solidFill>
                <a:prstClr val="black"/>
              </a:solidFill>
            </a:endParaRPr>
          </a:p>
        </p:txBody>
      </p:sp>
    </p:spTree>
    <p:extLst>
      <p:ext uri="{BB962C8B-B14F-4D97-AF65-F5344CB8AC3E}">
        <p14:creationId xmlns:p14="http://schemas.microsoft.com/office/powerpoint/2010/main" val="487776118"/>
      </p:ext>
    </p:extLst>
  </p:cSld>
  <p:clrMapOvr>
    <a:masterClrMapping/>
  </p:clrMapOvr>
</p:notes>
</file>

<file path=ppt/notesSlides/notesSlide1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r>
              <a:rPr lang="en-US" dirty="0"/>
              <a:t>Source: https://msdn.microsoft.com/en-us/library/dn935011(v=sql.130).aspx</a:t>
            </a:r>
          </a:p>
          <a:p>
            <a:endParaRPr lang="en-US" dirty="0"/>
          </a:p>
          <a:p>
            <a:r>
              <a:rPr lang="en-US" dirty="0">
                <a:effectLst/>
              </a:rPr>
              <a:t>Stretch Database lets you archive your historical data transparently and securely. In SQL Server 2016, Stretch Database stores your historical data in the Microsoft Azure cloud. After you enable Stretch Database, it silently migrates your historical data to an SQL Database.</a:t>
            </a:r>
          </a:p>
          <a:p>
            <a:pPr marL="171450" indent="-171450">
              <a:buFont typeface="Arial" panose="020B0604020202020204" pitchFamily="34" charset="0"/>
              <a:buChar char="•"/>
            </a:pPr>
            <a:r>
              <a:rPr lang="en-US" dirty="0">
                <a:effectLst/>
              </a:rPr>
              <a:t>You don't have to change existing queries and client apps. You continue to have seamless access to both local and remote data.</a:t>
            </a:r>
          </a:p>
          <a:p>
            <a:pPr marL="171450" indent="-171450">
              <a:buFont typeface="Arial" panose="020B0604020202020204" pitchFamily="34" charset="0"/>
              <a:buChar char="•"/>
            </a:pPr>
            <a:r>
              <a:rPr lang="en-US" dirty="0">
                <a:effectLst/>
              </a:rPr>
              <a:t>Your local queries and database operations against current data typically run faster.</a:t>
            </a:r>
          </a:p>
          <a:p>
            <a:pPr marL="171450" indent="-171450">
              <a:buFont typeface="Arial" panose="020B0604020202020204" pitchFamily="34" charset="0"/>
              <a:buChar char="•"/>
            </a:pPr>
            <a:r>
              <a:rPr lang="en-US" dirty="0">
                <a:effectLst/>
              </a:rPr>
              <a:t>You typically enjoy reduced cost and complexity.</a:t>
            </a:r>
          </a:p>
          <a:p>
            <a:endParaRPr lang="en-US" dirty="0"/>
          </a:p>
          <a:p>
            <a:endParaRPr lang="en-US" dirty="0"/>
          </a:p>
          <a:p>
            <a:endParaRPr lang="en-US" dirty="0"/>
          </a:p>
        </p:txBody>
      </p:sp>
      <p:sp>
        <p:nvSpPr>
          <p:cNvPr id="4" name="Header Placeholder 3"/>
          <p:cNvSpPr>
            <a:spLocks noGrp="1"/>
          </p:cNvSpPr>
          <p:nvPr>
            <p:ph type="hdr" sz="quarter" idx="10"/>
          </p:nvPr>
        </p:nvSpPr>
        <p:spPr/>
        <p:txBody>
          <a:bodyPr/>
          <a:lstStyle/>
          <a:p>
            <a:r>
              <a:rPr lang="en-US" dirty="0">
                <a:solidFill>
                  <a:prstClr val="black"/>
                </a:solidFill>
              </a:rPr>
              <a:t>Server &amp; Tools Business</a:t>
            </a:r>
          </a:p>
        </p:txBody>
      </p:sp>
      <p:sp>
        <p:nvSpPr>
          <p:cNvPr id="5" name="Footer Placeholder 4"/>
          <p:cNvSpPr>
            <a:spLocks noGrp="1"/>
          </p:cNvSpPr>
          <p:nvPr>
            <p:ph type="ftr" sz="quarter" idx="11"/>
          </p:nvPr>
        </p:nvSpPr>
        <p:spPr/>
        <p:txBody>
          <a:bodyPr/>
          <a:lstStyle/>
          <a:p>
            <a:pPr defTabSz="914099" eaLnBrk="0" hangingPunct="0"/>
            <a:r>
              <a:rPr lang="en-US" sz="400" dirty="0">
                <a:gradFill>
                  <a:gsLst>
                    <a:gs pos="0">
                      <a:prstClr val="black"/>
                    </a:gs>
                    <a:gs pos="100000">
                      <a:prstClr val="black"/>
                    </a:gs>
                  </a:gsLst>
                  <a:lin ang="5400000" scaled="0"/>
                </a:gradFill>
                <a:latin typeface="Segoe UI" pitchFamily="34" charset="0"/>
                <a:ea typeface="Segoe UI" pitchFamily="34" charset="0"/>
                <a:cs typeface="Segoe UI" pitchFamily="34" charset="0"/>
              </a:rPr>
              <a:t>© 2012 Microsoft Corporation. All rights reserved. Microsoft, Windows, and other product names are or may be registered trademarks and/or trademarks in the U.S. and/or other countries.</a:t>
            </a:r>
          </a:p>
          <a:p>
            <a:pPr defTabSz="914099" eaLnBrk="0" hangingPunct="0"/>
            <a:r>
              <a:rPr lang="en-US" sz="400" dirty="0">
                <a:gradFill>
                  <a:gsLst>
                    <a:gs pos="0">
                      <a:prstClr val="black"/>
                    </a:gs>
                    <a:gs pos="100000">
                      <a:prstClr val="black"/>
                    </a:gs>
                  </a:gsLst>
                  <a:lin ang="5400000" scaled="0"/>
                </a:gradFill>
                <a:latin typeface="Segoe UI" pitchFamily="34" charset="0"/>
                <a:ea typeface="Segoe UI" pitchFamily="34" charset="0"/>
                <a:cs typeface="Segoe UI" pitchFamily="34" charset="0"/>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MICROSOFT MAKES NO WARRANTIES, EXPRESS, IMPLIED OR STATUTORY, AS TO THE INFORMATION IN THIS PRESENTATION.</a:t>
            </a:r>
          </a:p>
        </p:txBody>
      </p:sp>
      <p:sp>
        <p:nvSpPr>
          <p:cNvPr id="6" name="Date Placeholder 5"/>
          <p:cNvSpPr>
            <a:spLocks noGrp="1"/>
          </p:cNvSpPr>
          <p:nvPr>
            <p:ph type="dt" idx="12"/>
          </p:nvPr>
        </p:nvSpPr>
        <p:spPr/>
        <p:txBody>
          <a:bodyPr/>
          <a:lstStyle/>
          <a:p>
            <a:fld id="{A171B3BB-DFF4-43DF-B887-7B1543BC1A74}" type="datetime1">
              <a:rPr lang="en-US" smtClean="0">
                <a:solidFill>
                  <a:prstClr val="black"/>
                </a:solidFill>
              </a:rPr>
              <a:pPr/>
              <a:t>5/24/2016</a:t>
            </a:fld>
            <a:endParaRPr lang="en-US" dirty="0">
              <a:solidFill>
                <a:prstClr val="black"/>
              </a:solidFill>
            </a:endParaRPr>
          </a:p>
        </p:txBody>
      </p:sp>
      <p:sp>
        <p:nvSpPr>
          <p:cNvPr id="7" name="Slide Number Placeholder 6"/>
          <p:cNvSpPr>
            <a:spLocks noGrp="1"/>
          </p:cNvSpPr>
          <p:nvPr>
            <p:ph type="sldNum" sz="quarter" idx="13"/>
          </p:nvPr>
        </p:nvSpPr>
        <p:spPr/>
        <p:txBody>
          <a:bodyPr/>
          <a:lstStyle/>
          <a:p>
            <a:fld id="{B4008EB6-D09E-4580-8CD6-DDB14511944F}" type="slidenum">
              <a:rPr lang="en-US" smtClean="0">
                <a:solidFill>
                  <a:prstClr val="black"/>
                </a:solidFill>
              </a:rPr>
              <a:pPr/>
              <a:t>203</a:t>
            </a:fld>
            <a:endParaRPr lang="en-US" dirty="0">
              <a:solidFill>
                <a:prstClr val="black"/>
              </a:solidFill>
            </a:endParaRPr>
          </a:p>
        </p:txBody>
      </p:sp>
    </p:spTree>
    <p:extLst>
      <p:ext uri="{BB962C8B-B14F-4D97-AF65-F5344CB8AC3E}">
        <p14:creationId xmlns:p14="http://schemas.microsoft.com/office/powerpoint/2010/main" val="236200228"/>
      </p:ext>
    </p:extLst>
  </p:cSld>
  <p:clrMapOvr>
    <a:masterClrMapping/>
  </p:clrMapOvr>
</p:notes>
</file>

<file path=ppt/notesSlides/notesSlide1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Source: https://msdn.microsoft.com/en-us/library/mt169378(v=sql.130).aspx</a:t>
            </a:r>
          </a:p>
          <a:p>
            <a:endParaRPr lang="en-US" dirty="0"/>
          </a:p>
          <a:p>
            <a:r>
              <a:rPr lang="en-US" b="1" dirty="0">
                <a:effectLst/>
              </a:rPr>
              <a:t>Concepts and architecture for Stretch Database</a:t>
            </a:r>
          </a:p>
          <a:p>
            <a:r>
              <a:rPr lang="en-US" b="1" dirty="0">
                <a:effectLst/>
              </a:rPr>
              <a:t>Terms </a:t>
            </a:r>
          </a:p>
          <a:p>
            <a:pPr marL="171450" indent="-171450">
              <a:buFont typeface="Arial" panose="020B0604020202020204" pitchFamily="34" charset="0"/>
              <a:buChar char="•"/>
            </a:pPr>
            <a:r>
              <a:rPr lang="en-US" dirty="0">
                <a:effectLst/>
              </a:rPr>
              <a:t>Local database. The on-premises SQL Server 2016 database.</a:t>
            </a:r>
          </a:p>
          <a:p>
            <a:pPr marL="171450" indent="-171450">
              <a:buFont typeface="Arial" panose="020B0604020202020204" pitchFamily="34" charset="0"/>
              <a:buChar char="•"/>
            </a:pPr>
            <a:r>
              <a:rPr lang="en-US" dirty="0">
                <a:effectLst/>
              </a:rPr>
              <a:t>Remote endpoint. The location in Microsoft Azure that contains the database’s remote data. In SQL Server 2016, this is an Azure SQL Database server. This is subject to change in the future.</a:t>
            </a:r>
          </a:p>
          <a:p>
            <a:pPr marL="171450" indent="-171450">
              <a:buFont typeface="Arial" panose="020B0604020202020204" pitchFamily="34" charset="0"/>
              <a:buChar char="•"/>
            </a:pPr>
            <a:r>
              <a:rPr lang="en-US" dirty="0">
                <a:effectLst/>
              </a:rPr>
              <a:t>Local data. Data in a database with Stretch Database enabled that will not be moved to Azure based on the Stretch Database configuration of the tables in the database.</a:t>
            </a:r>
          </a:p>
          <a:p>
            <a:pPr marL="171450" indent="-171450">
              <a:buFont typeface="Arial" panose="020B0604020202020204" pitchFamily="34" charset="0"/>
              <a:buChar char="•"/>
            </a:pPr>
            <a:r>
              <a:rPr lang="en-US" dirty="0">
                <a:effectLst/>
              </a:rPr>
              <a:t>Eligible data. Data in a database with Stretch Database enabled that has not yet been moved, but will be moved to Azure based on the Stretch Database configuration of the tables in the database. </a:t>
            </a:r>
          </a:p>
          <a:p>
            <a:pPr marL="171450" indent="-171450">
              <a:buFont typeface="Arial" panose="020B0604020202020204" pitchFamily="34" charset="0"/>
              <a:buChar char="•"/>
            </a:pPr>
            <a:r>
              <a:rPr lang="en-US" dirty="0">
                <a:effectLst/>
              </a:rPr>
              <a:t>Remote data. Data in a database with Stretch Database enabled that has already been moved to Azure.</a:t>
            </a:r>
          </a:p>
          <a:p>
            <a:endParaRPr lang="en-US" dirty="0">
              <a:effectLst/>
            </a:endParaRPr>
          </a:p>
          <a:p>
            <a:r>
              <a:rPr lang="en-US" b="1" dirty="0">
                <a:effectLst/>
              </a:rPr>
              <a:t>Architecture </a:t>
            </a:r>
          </a:p>
          <a:p>
            <a:r>
              <a:rPr lang="en-US" dirty="0">
                <a:effectLst/>
              </a:rPr>
              <a:t>Stretch Database leverages the resources in Microsoft Azure to offload archival data storage and query processing.</a:t>
            </a:r>
          </a:p>
          <a:p>
            <a:endParaRPr lang="en-US" dirty="0">
              <a:effectLst/>
            </a:endParaRPr>
          </a:p>
          <a:p>
            <a:r>
              <a:rPr lang="en-US" dirty="0">
                <a:effectLst/>
              </a:rPr>
              <a:t>When you enable Stretch Database on a database, it creates a secure linked server definition in the on-premises SQL Server. This linked server definition has the remote endpoint as the target. When you enable Stretch Database on a table in the database, it provisions remote resources and begins to migrate eligible data, if migration is enabled.</a:t>
            </a:r>
          </a:p>
          <a:p>
            <a:endParaRPr lang="en-US" dirty="0">
              <a:effectLst/>
            </a:endParaRPr>
          </a:p>
          <a:p>
            <a:r>
              <a:rPr lang="en-US" dirty="0">
                <a:effectLst/>
              </a:rPr>
              <a:t>Queries against tables with Stretch Database enabled automatically run against both the local database and the remote endpoint. Stretch Database leverages processing power in Azure to run queries against remote data by rewriting the query. You can see this rewriting as a "remote query" operator in the new query plan.</a:t>
            </a:r>
          </a:p>
          <a:p>
            <a:endParaRPr lang="en-US" dirty="0">
              <a:effectLst/>
            </a:endParaRPr>
          </a:p>
        </p:txBody>
      </p:sp>
      <p:sp>
        <p:nvSpPr>
          <p:cNvPr id="4" name="Slide Number Placeholder 3"/>
          <p:cNvSpPr>
            <a:spLocks noGrp="1"/>
          </p:cNvSpPr>
          <p:nvPr>
            <p:ph type="sldNum" sz="quarter" idx="10"/>
          </p:nvPr>
        </p:nvSpPr>
        <p:spPr/>
        <p:txBody>
          <a:bodyPr/>
          <a:lstStyle/>
          <a:p>
            <a:pPr marL="0" marR="0" lvl="0" indent="0" algn="r" defTabSz="931863" rtl="0" eaLnBrk="1" fontAlgn="base" latinLnBrk="0" hangingPunct="1">
              <a:lnSpc>
                <a:spcPct val="100000"/>
              </a:lnSpc>
              <a:spcBef>
                <a:spcPct val="0"/>
              </a:spcBef>
              <a:spcAft>
                <a:spcPct val="0"/>
              </a:spcAft>
              <a:buClrTx/>
              <a:buSzTx/>
              <a:buFontTx/>
              <a:buNone/>
              <a:tabLst/>
              <a:defRPr/>
            </a:pPr>
            <a:fld id="{7088D5E3-B0C4-244E-905F-C9848084E0A1}" type="slidenum">
              <a:rPr kumimoji="0" lang="en-US" sz="1200" b="0" i="0" u="none" strike="noStrike" kern="1200" cap="none" spc="0" normalizeH="0" baseline="0" noProof="0" smtClean="0">
                <a:ln>
                  <a:noFill/>
                </a:ln>
                <a:solidFill>
                  <a:prstClr val="black"/>
                </a:solidFill>
                <a:effectLst/>
                <a:uLnTx/>
                <a:uFillTx/>
                <a:latin typeface="Calibri" panose="020F0502020204030204" pitchFamily="34" charset="0"/>
                <a:ea typeface="MS PGothic" panose="020B0600070205080204" pitchFamily="34" charset="-128"/>
                <a:cs typeface="+mn-cs"/>
              </a:rPr>
              <a:pPr marL="0" marR="0" lvl="0" indent="0" algn="r" defTabSz="931863" rtl="0" eaLnBrk="1" fontAlgn="base" latinLnBrk="0" hangingPunct="1">
                <a:lnSpc>
                  <a:spcPct val="100000"/>
                </a:lnSpc>
                <a:spcBef>
                  <a:spcPct val="0"/>
                </a:spcBef>
                <a:spcAft>
                  <a:spcPct val="0"/>
                </a:spcAft>
                <a:buClrTx/>
                <a:buSzTx/>
                <a:buFontTx/>
                <a:buNone/>
                <a:tabLst/>
                <a:defRPr/>
              </a:pPr>
              <a:t>204</a:t>
            </a:fld>
            <a:endParaRPr kumimoji="0" lang="en-US" sz="1200" b="0" i="0" u="none" strike="noStrike" kern="1200" cap="none" spc="0" normalizeH="0" baseline="0" noProof="0" dirty="0">
              <a:ln>
                <a:noFill/>
              </a:ln>
              <a:solidFill>
                <a:prstClr val="black"/>
              </a:solidFill>
              <a:effectLst/>
              <a:uLnTx/>
              <a:uFillTx/>
              <a:latin typeface="Calibri" panose="020F0502020204030204" pitchFamily="34" charset="0"/>
              <a:ea typeface="MS PGothic" panose="020B0600070205080204" pitchFamily="34" charset="-128"/>
              <a:cs typeface="+mn-cs"/>
            </a:endParaRPr>
          </a:p>
        </p:txBody>
      </p:sp>
    </p:spTree>
    <p:extLst>
      <p:ext uri="{BB962C8B-B14F-4D97-AF65-F5344CB8AC3E}">
        <p14:creationId xmlns:p14="http://schemas.microsoft.com/office/powerpoint/2010/main" val="3613751029"/>
      </p:ext>
    </p:extLst>
  </p:cSld>
  <p:clrMapOvr>
    <a:masterClrMapping/>
  </p:clrMapOvr>
</p:notes>
</file>

<file path=ppt/notesSlides/notesSlide1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Source: https://msdn.microsoft.com/en-us/library/mt163698(v=sql.130).aspx</a:t>
            </a:r>
          </a:p>
          <a:p>
            <a:endParaRPr lang="en-US" dirty="0"/>
          </a:p>
          <a:p>
            <a:endParaRPr lang="en-US" dirty="0"/>
          </a:p>
        </p:txBody>
      </p:sp>
      <p:sp>
        <p:nvSpPr>
          <p:cNvPr id="4" name="Slide Number Placeholder 3"/>
          <p:cNvSpPr>
            <a:spLocks noGrp="1"/>
          </p:cNvSpPr>
          <p:nvPr>
            <p:ph type="sldNum" sz="quarter" idx="10"/>
          </p:nvPr>
        </p:nvSpPr>
        <p:spPr/>
        <p:txBody>
          <a:bodyPr/>
          <a:lstStyle/>
          <a:p>
            <a:pPr>
              <a:defRPr/>
            </a:pPr>
            <a:fld id="{7088D5E3-B0C4-244E-905F-C9848084E0A1}" type="slidenum">
              <a:rPr lang="en-US" smtClean="0"/>
              <a:pPr>
                <a:defRPr/>
              </a:pPr>
              <a:t>205</a:t>
            </a:fld>
            <a:endParaRPr lang="en-US" dirty="0"/>
          </a:p>
        </p:txBody>
      </p:sp>
    </p:spTree>
    <p:extLst>
      <p:ext uri="{BB962C8B-B14F-4D97-AF65-F5344CB8AC3E}">
        <p14:creationId xmlns:p14="http://schemas.microsoft.com/office/powerpoint/2010/main" val="2501289066"/>
      </p:ext>
    </p:extLst>
  </p:cSld>
  <p:clrMapOvr>
    <a:masterClrMapping/>
  </p:clrMapOvr>
</p:notes>
</file>

<file path=ppt/notesSlides/notesSlide1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a:defRPr/>
            </a:pPr>
            <a:fld id="{7088D5E3-B0C4-244E-905F-C9848084E0A1}" type="slidenum">
              <a:rPr lang="en-US" smtClean="0"/>
              <a:pPr>
                <a:defRPr/>
              </a:pPr>
              <a:t>209</a:t>
            </a:fld>
            <a:endParaRPr lang="en-US" dirty="0"/>
          </a:p>
        </p:txBody>
      </p:sp>
    </p:spTree>
    <p:extLst>
      <p:ext uri="{BB962C8B-B14F-4D97-AF65-F5344CB8AC3E}">
        <p14:creationId xmlns:p14="http://schemas.microsoft.com/office/powerpoint/2010/main" val="1978213208"/>
      </p:ext>
    </p:extLst>
  </p:cSld>
  <p:clrMapOvr>
    <a:masterClrMapping/>
  </p:clrMapOvr>
</p:notes>
</file>

<file path=ppt/notesSlides/notesSlide1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a:defRPr/>
            </a:pPr>
            <a:fld id="{7088D5E3-B0C4-244E-905F-C9848084E0A1}" type="slidenum">
              <a:rPr lang="en-US" smtClean="0"/>
              <a:pPr>
                <a:defRPr/>
              </a:pPr>
              <a:t>211</a:t>
            </a:fld>
            <a:endParaRPr lang="en-US" dirty="0"/>
          </a:p>
        </p:txBody>
      </p:sp>
    </p:spTree>
    <p:extLst>
      <p:ext uri="{BB962C8B-B14F-4D97-AF65-F5344CB8AC3E}">
        <p14:creationId xmlns:p14="http://schemas.microsoft.com/office/powerpoint/2010/main" val="1577536333"/>
      </p:ext>
    </p:extLst>
  </p:cSld>
  <p:clrMapOvr>
    <a:masterClrMapping/>
  </p:clrMapOvr>
</p:notes>
</file>

<file path=ppt/notesSlides/notesSlide1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228600" indent="-228600">
              <a:buAutoNum type="arabicParenR"/>
            </a:pPr>
            <a:r>
              <a:rPr lang="en-US" dirty="0"/>
              <a:t>Customers have found the one-size-fits-all</a:t>
            </a:r>
            <a:r>
              <a:rPr lang="en-US" baseline="0" dirty="0"/>
              <a:t> backup schedule insufficient. More importantly, the lack of control of the exact window backup can happen. Hence, we are now providing the options for customer to specify the schedule for full and log backups and the backup window as well.</a:t>
            </a:r>
          </a:p>
          <a:p>
            <a:pPr marL="228600" indent="-228600">
              <a:buAutoNum type="arabicParenR"/>
            </a:pPr>
            <a:r>
              <a:rPr lang="en-US" baseline="0" dirty="0"/>
              <a:t>Managed Backup V1 only supports user databases, which is incomplete as a backup strategy</a:t>
            </a:r>
          </a:p>
          <a:p>
            <a:pPr marL="228600" indent="-228600">
              <a:buAutoNum type="arabicParenR"/>
            </a:pPr>
            <a:r>
              <a:rPr lang="en-US" baseline="0" dirty="0"/>
              <a:t>We recognize the fact that quite a few customers have databases that are in simple recovery mode and allowing full backups for these databases is also important</a:t>
            </a:r>
          </a:p>
          <a:p>
            <a:pPr marL="228600" indent="-228600">
              <a:buAutoNum type="arabicParenR"/>
            </a:pPr>
            <a:r>
              <a:rPr lang="en-US" baseline="0" dirty="0"/>
              <a:t>The most consistent feedback we got on Managed Backup V1 was the direct backup to cloud as the only option. Customers are concerned about intermittent network errors causing backup failures and are seeking a two-step approach. We will add the option to allow backups to be taken first locally and then uploaded asynchronously to the cloud to a) avoid network errors causing the backups to fail and b) avoid the backup window to grow significantly.</a:t>
            </a:r>
          </a:p>
          <a:p>
            <a:pPr marL="228600" indent="-228600">
              <a:buAutoNum type="arabicParenR"/>
            </a:pPr>
            <a:r>
              <a:rPr lang="en-US" baseline="0" dirty="0"/>
              <a:t>All these changes will also be reflected in the UI such that our target customers (SMBs) find it easy to use.</a:t>
            </a:r>
            <a:endParaRPr lang="en-US" dirty="0"/>
          </a:p>
        </p:txBody>
      </p:sp>
      <p:sp>
        <p:nvSpPr>
          <p:cNvPr id="4" name="Slide Number Placeholder 3"/>
          <p:cNvSpPr>
            <a:spLocks noGrp="1"/>
          </p:cNvSpPr>
          <p:nvPr>
            <p:ph type="sldNum" sz="quarter" idx="10"/>
          </p:nvPr>
        </p:nvSpPr>
        <p:spPr/>
        <p:txBody>
          <a:bodyPr/>
          <a:lstStyle/>
          <a:p>
            <a:fld id="{4842FF8F-76F1-4B52-B2D8-D640EA721D5C}" type="slidenum">
              <a:rPr lang="en-US" smtClean="0">
                <a:solidFill>
                  <a:prstClr val="black"/>
                </a:solidFill>
              </a:rPr>
              <a:pPr/>
              <a:t>212</a:t>
            </a:fld>
            <a:endParaRPr lang="en-US" dirty="0">
              <a:solidFill>
                <a:prstClr val="black"/>
              </a:solidFill>
            </a:endParaRPr>
          </a:p>
        </p:txBody>
      </p:sp>
    </p:spTree>
    <p:extLst>
      <p:ext uri="{BB962C8B-B14F-4D97-AF65-F5344CB8AC3E}">
        <p14:creationId xmlns:p14="http://schemas.microsoft.com/office/powerpoint/2010/main" val="2196981941"/>
      </p:ext>
    </p:extLst>
  </p:cSld>
  <p:clrMapOvr>
    <a:masterClrMapping/>
  </p:clrMapOvr>
</p:notes>
</file>

<file path=ppt/notesSlides/notesSlide1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Образ слайда 1"/>
          <p:cNvSpPr>
            <a:spLocks noGrp="1" noRot="1" noChangeAspect="1"/>
          </p:cNvSpPr>
          <p:nvPr>
            <p:ph type="sldImg"/>
          </p:nvPr>
        </p:nvSpPr>
        <p:spPr/>
      </p:sp>
      <p:sp>
        <p:nvSpPr>
          <p:cNvPr id="3" name="Заметки 2"/>
          <p:cNvSpPr>
            <a:spLocks noGrp="1"/>
          </p:cNvSpPr>
          <p:nvPr>
            <p:ph type="body" idx="1"/>
          </p:nvPr>
        </p:nvSpPr>
        <p:spPr/>
        <p:txBody>
          <a:bodyPr/>
          <a:lstStyle/>
          <a:p>
            <a:endParaRPr lang="ru-RU"/>
          </a:p>
        </p:txBody>
      </p:sp>
      <p:sp>
        <p:nvSpPr>
          <p:cNvPr id="4" name="Номер слайда 3"/>
          <p:cNvSpPr>
            <a:spLocks noGrp="1"/>
          </p:cNvSpPr>
          <p:nvPr>
            <p:ph type="sldNum" sz="quarter" idx="10"/>
          </p:nvPr>
        </p:nvSpPr>
        <p:spPr/>
        <p:txBody>
          <a:bodyPr/>
          <a:lstStyle/>
          <a:p>
            <a:fld id="{64E44E98-A0F3-4B5C-AE41-8E76F754374C}" type="slidenum">
              <a:rPr lang="en-US" smtClean="0"/>
              <a:t>214</a:t>
            </a:fld>
            <a:endParaRPr lang="en-US" dirty="0"/>
          </a:p>
        </p:txBody>
      </p:sp>
    </p:spTree>
    <p:extLst>
      <p:ext uri="{BB962C8B-B14F-4D97-AF65-F5344CB8AC3E}">
        <p14:creationId xmlns:p14="http://schemas.microsoft.com/office/powerpoint/2010/main" val="1695599999"/>
      </p:ext>
    </p:extLst>
  </p:cSld>
  <p:clrMapOvr>
    <a:masterClrMapping/>
  </p:clrMapOvr>
</p:notes>
</file>

<file path=ppt/notesSlides/notesSlide1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DDD65AC4-17B0-4E19-8496-B264E70A18D3}" type="slidenum">
              <a:rPr lang="en-US" smtClean="0"/>
              <a:t>215</a:t>
            </a:fld>
            <a:endParaRPr lang="en-US" dirty="0"/>
          </a:p>
        </p:txBody>
      </p:sp>
    </p:spTree>
    <p:extLst>
      <p:ext uri="{BB962C8B-B14F-4D97-AF65-F5344CB8AC3E}">
        <p14:creationId xmlns:p14="http://schemas.microsoft.com/office/powerpoint/2010/main" val="30149147"/>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Source: https://msdn.microsoft.com/en-us/library/dn589807(v=sql.130).aspx</a:t>
            </a:r>
          </a:p>
          <a:p>
            <a:endParaRPr lang="en-US" dirty="0"/>
          </a:p>
          <a:p>
            <a:r>
              <a:rPr lang="en-US" dirty="0">
                <a:effectLst/>
              </a:rPr>
              <a:t>For an overview of </a:t>
            </a:r>
            <a:r>
              <a:rPr lang="en-US" dirty="0" err="1">
                <a:effectLst/>
              </a:rPr>
              <a:t>columnstore</a:t>
            </a:r>
            <a:r>
              <a:rPr lang="en-US" dirty="0">
                <a:effectLst/>
              </a:rPr>
              <a:t> indexes, see </a:t>
            </a:r>
            <a:r>
              <a:rPr lang="en-US" dirty="0" err="1">
                <a:effectLst/>
                <a:hlinkClick r:id="rId3"/>
              </a:rPr>
              <a:t>Columnstore</a:t>
            </a:r>
            <a:r>
              <a:rPr lang="en-US" dirty="0">
                <a:effectLst/>
                <a:hlinkClick r:id="rId3"/>
              </a:rPr>
              <a:t> Indexes Described</a:t>
            </a:r>
            <a:r>
              <a:rPr lang="en-US" dirty="0">
                <a:effectLst/>
              </a:rPr>
              <a:t>.</a:t>
            </a:r>
          </a:p>
          <a:p>
            <a:endParaRPr lang="en-US" dirty="0">
              <a:effectLst/>
            </a:endParaRPr>
          </a:p>
          <a:p>
            <a:pPr marL="0" marR="0" indent="0" algn="l" defTabSz="931863" rtl="0" eaLnBrk="0" fontAlgn="base" latinLnBrk="0" hangingPunct="0">
              <a:lnSpc>
                <a:spcPct val="100000"/>
              </a:lnSpc>
              <a:spcBef>
                <a:spcPct val="30000"/>
              </a:spcBef>
              <a:spcAft>
                <a:spcPct val="0"/>
              </a:spcAft>
              <a:buClrTx/>
              <a:buSzTx/>
              <a:buFontTx/>
              <a:buNone/>
              <a:tabLst/>
              <a:defRPr/>
            </a:pPr>
            <a:r>
              <a:rPr lang="en-US" b="1" dirty="0">
                <a:effectLst/>
              </a:rPr>
              <a:t>Create a Clustered </a:t>
            </a:r>
            <a:r>
              <a:rPr lang="en-US" b="1" dirty="0" err="1">
                <a:effectLst/>
              </a:rPr>
              <a:t>Columnstore</a:t>
            </a:r>
            <a:r>
              <a:rPr lang="en-US" b="1" dirty="0">
                <a:effectLst/>
              </a:rPr>
              <a:t> Index</a:t>
            </a:r>
          </a:p>
          <a:p>
            <a:r>
              <a:rPr lang="en-US" dirty="0">
                <a:effectLst/>
              </a:rPr>
              <a:t>To create a clustered </a:t>
            </a:r>
            <a:r>
              <a:rPr lang="en-US" dirty="0" err="1">
                <a:effectLst/>
              </a:rPr>
              <a:t>columnstore</a:t>
            </a:r>
            <a:r>
              <a:rPr lang="en-US" dirty="0">
                <a:effectLst/>
              </a:rPr>
              <a:t> index, first create a </a:t>
            </a:r>
            <a:r>
              <a:rPr lang="en-US" dirty="0" err="1">
                <a:effectLst/>
              </a:rPr>
              <a:t>rowstore</a:t>
            </a:r>
            <a:r>
              <a:rPr lang="en-US" dirty="0">
                <a:effectLst/>
              </a:rPr>
              <a:t> table as a heap or clustered index, and then use the </a:t>
            </a:r>
            <a:r>
              <a:rPr lang="en-US" dirty="0">
                <a:effectLst/>
                <a:hlinkClick r:id="rId4"/>
              </a:rPr>
              <a:t>CREATE CLUSTERED COLUMNSTORE INDEX (Transact-SQL)</a:t>
            </a:r>
            <a:r>
              <a:rPr lang="en-US" dirty="0">
                <a:effectLst/>
              </a:rPr>
              <a:t> statement to convert the table to a clustered </a:t>
            </a:r>
            <a:r>
              <a:rPr lang="en-US" dirty="0" err="1">
                <a:effectLst/>
              </a:rPr>
              <a:t>columnstore</a:t>
            </a:r>
            <a:r>
              <a:rPr lang="en-US" dirty="0">
                <a:effectLst/>
              </a:rPr>
              <a:t> index. If you want the clustered </a:t>
            </a:r>
            <a:r>
              <a:rPr lang="en-US" dirty="0" err="1">
                <a:effectLst/>
              </a:rPr>
              <a:t>columnstore</a:t>
            </a:r>
            <a:r>
              <a:rPr lang="en-US" dirty="0">
                <a:effectLst/>
              </a:rPr>
              <a:t> index to have the same name as the clustered index, use the DROP_EXISTING option. </a:t>
            </a:r>
          </a:p>
          <a:p>
            <a:endParaRPr lang="en-US" dirty="0">
              <a:effectLst/>
            </a:endParaRPr>
          </a:p>
          <a:p>
            <a:r>
              <a:rPr lang="en-US" b="1" dirty="0">
                <a:effectLst/>
              </a:rPr>
              <a:t>Load Data into a Clustered </a:t>
            </a:r>
            <a:r>
              <a:rPr lang="en-US" b="1" dirty="0" err="1">
                <a:effectLst/>
              </a:rPr>
              <a:t>Columnstore</a:t>
            </a:r>
            <a:r>
              <a:rPr lang="en-US" b="1" dirty="0">
                <a:effectLst/>
              </a:rPr>
              <a:t> Index</a:t>
            </a:r>
          </a:p>
          <a:p>
            <a:r>
              <a:rPr lang="en-US" dirty="0">
                <a:effectLst/>
              </a:rPr>
              <a:t>You can add data to an existing clustered </a:t>
            </a:r>
            <a:r>
              <a:rPr lang="en-US" dirty="0" err="1">
                <a:effectLst/>
              </a:rPr>
              <a:t>columnstore</a:t>
            </a:r>
            <a:r>
              <a:rPr lang="en-US" dirty="0">
                <a:effectLst/>
              </a:rPr>
              <a:t> index by using any of the standard loading methods. For example, the </a:t>
            </a:r>
            <a:r>
              <a:rPr lang="en-US" dirty="0" err="1">
                <a:effectLst/>
              </a:rPr>
              <a:t>bcp</a:t>
            </a:r>
            <a:r>
              <a:rPr lang="en-US" dirty="0">
                <a:effectLst/>
              </a:rPr>
              <a:t> bulk loading tool, Integration Services, and INSERT … SELECT can all load data into a clustered </a:t>
            </a:r>
            <a:r>
              <a:rPr lang="en-US" dirty="0" err="1">
                <a:effectLst/>
              </a:rPr>
              <a:t>columnstore</a:t>
            </a:r>
            <a:r>
              <a:rPr lang="en-US" dirty="0">
                <a:effectLst/>
              </a:rPr>
              <a:t> index. </a:t>
            </a:r>
          </a:p>
          <a:p>
            <a:endParaRPr lang="en-US" dirty="0">
              <a:effectLst/>
            </a:endParaRPr>
          </a:p>
          <a:p>
            <a:r>
              <a:rPr lang="en-US" dirty="0">
                <a:effectLst/>
              </a:rPr>
              <a:t>Clustered </a:t>
            </a:r>
            <a:r>
              <a:rPr lang="en-US" dirty="0" err="1">
                <a:effectLst/>
              </a:rPr>
              <a:t>columnstore</a:t>
            </a:r>
            <a:r>
              <a:rPr lang="en-US" dirty="0">
                <a:effectLst/>
              </a:rPr>
              <a:t> indexes leverage the </a:t>
            </a:r>
            <a:r>
              <a:rPr lang="en-US" dirty="0" err="1">
                <a:effectLst/>
              </a:rPr>
              <a:t>deltastore</a:t>
            </a:r>
            <a:r>
              <a:rPr lang="en-US" dirty="0">
                <a:effectLst/>
              </a:rPr>
              <a:t> in order to prevent fragmentation of column segments in the </a:t>
            </a:r>
            <a:r>
              <a:rPr lang="en-US" dirty="0" err="1">
                <a:effectLst/>
              </a:rPr>
              <a:t>columnstore</a:t>
            </a:r>
            <a:r>
              <a:rPr lang="en-US" dirty="0">
                <a:effectLst/>
              </a:rPr>
              <a:t>. </a:t>
            </a:r>
          </a:p>
          <a:p>
            <a:endParaRPr lang="en-US" dirty="0"/>
          </a:p>
          <a:p>
            <a:r>
              <a:rPr lang="en-US" b="1" dirty="0" err="1">
                <a:effectLst/>
              </a:rPr>
              <a:t>Deltastore</a:t>
            </a:r>
            <a:r>
              <a:rPr lang="en-US" b="1" dirty="0">
                <a:effectLst/>
              </a:rPr>
              <a:t> loading scenarios</a:t>
            </a:r>
          </a:p>
          <a:p>
            <a:r>
              <a:rPr lang="en-US" dirty="0">
                <a:effectLst/>
              </a:rPr>
              <a:t>Rows accumulate in the </a:t>
            </a:r>
            <a:r>
              <a:rPr lang="en-US" dirty="0" err="1">
                <a:effectLst/>
              </a:rPr>
              <a:t>deltastore</a:t>
            </a:r>
            <a:r>
              <a:rPr lang="en-US" dirty="0">
                <a:effectLst/>
              </a:rPr>
              <a:t> until the number of rows is the maximum number of rows allowed for a </a:t>
            </a:r>
            <a:r>
              <a:rPr lang="en-US" dirty="0" err="1">
                <a:effectLst/>
              </a:rPr>
              <a:t>rowgroup</a:t>
            </a:r>
            <a:r>
              <a:rPr lang="en-US" dirty="0">
                <a:effectLst/>
              </a:rPr>
              <a:t>. When the </a:t>
            </a:r>
            <a:r>
              <a:rPr lang="en-US" dirty="0" err="1">
                <a:effectLst/>
              </a:rPr>
              <a:t>deltastore</a:t>
            </a:r>
            <a:r>
              <a:rPr lang="en-US" dirty="0">
                <a:effectLst/>
              </a:rPr>
              <a:t> contains the maximum number of rows per </a:t>
            </a:r>
            <a:r>
              <a:rPr lang="en-US" dirty="0" err="1">
                <a:effectLst/>
              </a:rPr>
              <a:t>rowgroup</a:t>
            </a:r>
            <a:r>
              <a:rPr lang="en-US" dirty="0">
                <a:effectLst/>
              </a:rPr>
              <a:t>, SQL Server marks the </a:t>
            </a:r>
            <a:r>
              <a:rPr lang="en-US" dirty="0" err="1">
                <a:effectLst/>
              </a:rPr>
              <a:t>rowgroup</a:t>
            </a:r>
            <a:r>
              <a:rPr lang="en-US" dirty="0">
                <a:effectLst/>
              </a:rPr>
              <a:t> as “CLOSED”. A background process, called the “tuple-mover”, finds the CLOSED </a:t>
            </a:r>
            <a:r>
              <a:rPr lang="en-US" dirty="0" err="1">
                <a:effectLst/>
              </a:rPr>
              <a:t>rowgroup</a:t>
            </a:r>
            <a:r>
              <a:rPr lang="en-US" dirty="0">
                <a:effectLst/>
              </a:rPr>
              <a:t> and moves into the </a:t>
            </a:r>
            <a:r>
              <a:rPr lang="en-US" dirty="0" err="1">
                <a:effectLst/>
              </a:rPr>
              <a:t>columnstore</a:t>
            </a:r>
            <a:r>
              <a:rPr lang="en-US" dirty="0">
                <a:effectLst/>
              </a:rPr>
              <a:t>, where the </a:t>
            </a:r>
            <a:r>
              <a:rPr lang="en-US" dirty="0" err="1">
                <a:effectLst/>
              </a:rPr>
              <a:t>rowgroup</a:t>
            </a:r>
            <a:r>
              <a:rPr lang="en-US" dirty="0">
                <a:effectLst/>
              </a:rPr>
              <a:t> is compressed into column segments and the column segments are stored in the </a:t>
            </a:r>
            <a:r>
              <a:rPr lang="en-US" dirty="0" err="1">
                <a:effectLst/>
              </a:rPr>
              <a:t>columnstore</a:t>
            </a:r>
            <a:r>
              <a:rPr lang="en-US" dirty="0">
                <a:effectLst/>
              </a:rPr>
              <a:t>.</a:t>
            </a:r>
          </a:p>
          <a:p>
            <a:r>
              <a:rPr lang="en-US" dirty="0">
                <a:effectLst/>
              </a:rPr>
              <a:t> </a:t>
            </a:r>
          </a:p>
          <a:p>
            <a:r>
              <a:rPr lang="en-US" dirty="0">
                <a:effectLst/>
              </a:rPr>
              <a:t>For each clustered </a:t>
            </a:r>
            <a:r>
              <a:rPr lang="en-US" dirty="0" err="1">
                <a:effectLst/>
              </a:rPr>
              <a:t>columnstore</a:t>
            </a:r>
            <a:r>
              <a:rPr lang="en-US" dirty="0">
                <a:effectLst/>
              </a:rPr>
              <a:t> index there can be multiple </a:t>
            </a:r>
            <a:r>
              <a:rPr lang="en-US" dirty="0" err="1">
                <a:effectLst/>
              </a:rPr>
              <a:t>deltastores</a:t>
            </a:r>
            <a:r>
              <a:rPr lang="en-US" dirty="0">
                <a:effectLst/>
              </a:rPr>
              <a:t>.</a:t>
            </a:r>
          </a:p>
          <a:p>
            <a:pPr marL="171450" indent="-171450">
              <a:buFont typeface="Arial" panose="020B0604020202020204" pitchFamily="34" charset="0"/>
              <a:buChar char="•"/>
            </a:pPr>
            <a:r>
              <a:rPr lang="en-US" dirty="0">
                <a:effectLst/>
              </a:rPr>
              <a:t>If a </a:t>
            </a:r>
            <a:r>
              <a:rPr lang="en-US" dirty="0" err="1">
                <a:effectLst/>
              </a:rPr>
              <a:t>deltastore</a:t>
            </a:r>
            <a:r>
              <a:rPr lang="en-US" dirty="0">
                <a:effectLst/>
              </a:rPr>
              <a:t> is locked, SQL Server will try to obtain a lock on a different </a:t>
            </a:r>
            <a:r>
              <a:rPr lang="en-US" dirty="0" err="1">
                <a:effectLst/>
              </a:rPr>
              <a:t>deltastore</a:t>
            </a:r>
            <a:r>
              <a:rPr lang="en-US" dirty="0">
                <a:effectLst/>
              </a:rPr>
              <a:t>. If there are no </a:t>
            </a:r>
            <a:r>
              <a:rPr lang="en-US" dirty="0" err="1">
                <a:effectLst/>
              </a:rPr>
              <a:t>deltastores</a:t>
            </a:r>
            <a:r>
              <a:rPr lang="en-US" dirty="0">
                <a:effectLst/>
              </a:rPr>
              <a:t> available, SQL Server will create a new </a:t>
            </a:r>
            <a:r>
              <a:rPr lang="en-US" dirty="0" err="1">
                <a:effectLst/>
              </a:rPr>
              <a:t>deltastore</a:t>
            </a:r>
            <a:r>
              <a:rPr lang="en-US" dirty="0">
                <a:effectLst/>
              </a:rPr>
              <a:t>. </a:t>
            </a:r>
          </a:p>
          <a:p>
            <a:pPr marL="171450" indent="-171450">
              <a:buFont typeface="Arial" panose="020B0604020202020204" pitchFamily="34" charset="0"/>
              <a:buChar char="•"/>
            </a:pPr>
            <a:r>
              <a:rPr lang="en-US" dirty="0">
                <a:effectLst/>
              </a:rPr>
              <a:t>For a partitioned table, there can be one or more </a:t>
            </a:r>
            <a:r>
              <a:rPr lang="en-US" dirty="0" err="1">
                <a:effectLst/>
              </a:rPr>
              <a:t>deltastores</a:t>
            </a:r>
            <a:r>
              <a:rPr lang="en-US" dirty="0">
                <a:effectLst/>
              </a:rPr>
              <a:t> for each partition.</a:t>
            </a:r>
          </a:p>
          <a:p>
            <a:endParaRPr lang="en-US" dirty="0"/>
          </a:p>
          <a:p>
            <a:r>
              <a:rPr lang="en-US" b="1" dirty="0">
                <a:effectLst/>
              </a:rPr>
              <a:t>Change Data in a Clustered </a:t>
            </a:r>
            <a:r>
              <a:rPr lang="en-US" b="1" dirty="0" err="1">
                <a:effectLst/>
              </a:rPr>
              <a:t>Columnstore</a:t>
            </a:r>
            <a:r>
              <a:rPr lang="en-US" b="1" dirty="0">
                <a:effectLst/>
              </a:rPr>
              <a:t> Index</a:t>
            </a:r>
          </a:p>
          <a:p>
            <a:r>
              <a:rPr lang="en-US" dirty="0">
                <a:effectLst/>
              </a:rPr>
              <a:t>Clustered </a:t>
            </a:r>
            <a:r>
              <a:rPr lang="en-US" dirty="0" err="1">
                <a:effectLst/>
              </a:rPr>
              <a:t>columnstore</a:t>
            </a:r>
            <a:r>
              <a:rPr lang="en-US" dirty="0">
                <a:effectLst/>
              </a:rPr>
              <a:t> indexes support insert, update, and delete DML operations. </a:t>
            </a:r>
          </a:p>
          <a:p>
            <a:endParaRPr lang="en-US" dirty="0">
              <a:effectLst/>
            </a:endParaRPr>
          </a:p>
          <a:p>
            <a:r>
              <a:rPr lang="en-US" dirty="0">
                <a:effectLst/>
              </a:rPr>
              <a:t>Use </a:t>
            </a:r>
            <a:r>
              <a:rPr lang="en-US" dirty="0">
                <a:effectLst/>
                <a:hlinkClick r:id="rId5"/>
              </a:rPr>
              <a:t>INSERT (Transact-SQL)</a:t>
            </a:r>
            <a:r>
              <a:rPr lang="en-US" dirty="0">
                <a:effectLst/>
              </a:rPr>
              <a:t> to insert a row. The row will be added to the </a:t>
            </a:r>
            <a:r>
              <a:rPr lang="en-US" dirty="0" err="1">
                <a:effectLst/>
              </a:rPr>
              <a:t>deltastore</a:t>
            </a:r>
            <a:r>
              <a:rPr lang="en-US" dirty="0">
                <a:effectLst/>
              </a:rPr>
              <a:t>. </a:t>
            </a:r>
          </a:p>
          <a:p>
            <a:endParaRPr lang="en-US" dirty="0">
              <a:effectLst/>
            </a:endParaRPr>
          </a:p>
          <a:p>
            <a:r>
              <a:rPr lang="en-US" dirty="0">
                <a:effectLst/>
              </a:rPr>
              <a:t>Use </a:t>
            </a:r>
            <a:r>
              <a:rPr lang="en-US" dirty="0">
                <a:effectLst/>
                <a:hlinkClick r:id="rId6"/>
              </a:rPr>
              <a:t>DELETE (Transact-SQL)</a:t>
            </a:r>
            <a:r>
              <a:rPr lang="en-US" dirty="0">
                <a:effectLst/>
              </a:rPr>
              <a:t> to delete a row.</a:t>
            </a:r>
          </a:p>
          <a:p>
            <a:pPr marL="171450" indent="-171450">
              <a:buFont typeface="Arial" panose="020B0604020202020204" pitchFamily="34" charset="0"/>
              <a:buChar char="•"/>
            </a:pPr>
            <a:r>
              <a:rPr lang="en-US" dirty="0">
                <a:effectLst/>
              </a:rPr>
              <a:t>If the row is in the </a:t>
            </a:r>
            <a:r>
              <a:rPr lang="en-US" dirty="0" err="1">
                <a:effectLst/>
              </a:rPr>
              <a:t>columnstore</a:t>
            </a:r>
            <a:r>
              <a:rPr lang="en-US" dirty="0">
                <a:effectLst/>
              </a:rPr>
              <a:t>, SQL Server marks the row as logically deleted but does not reclaim the physical storage for the row until the index is rebuilt.</a:t>
            </a:r>
          </a:p>
          <a:p>
            <a:pPr marL="171450" indent="-171450">
              <a:buFont typeface="Arial" panose="020B0604020202020204" pitchFamily="34" charset="0"/>
              <a:buChar char="•"/>
            </a:pPr>
            <a:r>
              <a:rPr lang="en-US" dirty="0">
                <a:effectLst/>
              </a:rPr>
              <a:t>If the row is in the </a:t>
            </a:r>
            <a:r>
              <a:rPr lang="en-US" dirty="0" err="1">
                <a:effectLst/>
              </a:rPr>
              <a:t>deltastore</a:t>
            </a:r>
            <a:r>
              <a:rPr lang="en-US" dirty="0">
                <a:effectLst/>
              </a:rPr>
              <a:t>, SQL Server logically and physically deletes the row.</a:t>
            </a:r>
          </a:p>
          <a:p>
            <a:r>
              <a:rPr lang="en-US" dirty="0">
                <a:effectLst/>
              </a:rPr>
              <a:t>Use </a:t>
            </a:r>
            <a:r>
              <a:rPr lang="en-US" dirty="0">
                <a:effectLst/>
                <a:hlinkClick r:id="rId7"/>
              </a:rPr>
              <a:t>UPDATE (Transact-SQL)</a:t>
            </a:r>
            <a:r>
              <a:rPr lang="en-US" dirty="0">
                <a:effectLst/>
              </a:rPr>
              <a:t> to update a row.</a:t>
            </a:r>
          </a:p>
          <a:p>
            <a:pPr marL="171450" indent="-171450">
              <a:buFont typeface="Arial" panose="020B0604020202020204" pitchFamily="34" charset="0"/>
              <a:buChar char="•"/>
            </a:pPr>
            <a:r>
              <a:rPr lang="en-US" dirty="0">
                <a:effectLst/>
              </a:rPr>
              <a:t>If the row is in the </a:t>
            </a:r>
            <a:r>
              <a:rPr lang="en-US" dirty="0" err="1">
                <a:effectLst/>
              </a:rPr>
              <a:t>columnstore</a:t>
            </a:r>
            <a:r>
              <a:rPr lang="en-US" dirty="0">
                <a:effectLst/>
              </a:rPr>
              <a:t>, SQL Server marks the row as logically deleted, and then inserts the updated row into the </a:t>
            </a:r>
            <a:r>
              <a:rPr lang="en-US" dirty="0" err="1">
                <a:effectLst/>
              </a:rPr>
              <a:t>deltastore</a:t>
            </a:r>
            <a:r>
              <a:rPr lang="en-US" dirty="0">
                <a:effectLst/>
              </a:rPr>
              <a:t>.</a:t>
            </a:r>
          </a:p>
          <a:p>
            <a:pPr marL="171450" indent="-171450">
              <a:buFont typeface="Arial" panose="020B0604020202020204" pitchFamily="34" charset="0"/>
              <a:buChar char="•"/>
            </a:pPr>
            <a:r>
              <a:rPr lang="en-US" dirty="0">
                <a:effectLst/>
              </a:rPr>
              <a:t>If the row is in the </a:t>
            </a:r>
            <a:r>
              <a:rPr lang="en-US" dirty="0" err="1">
                <a:effectLst/>
              </a:rPr>
              <a:t>deltastore</a:t>
            </a:r>
            <a:r>
              <a:rPr lang="en-US" dirty="0">
                <a:effectLst/>
              </a:rPr>
              <a:t>, SQL Server updates the row in the </a:t>
            </a:r>
            <a:r>
              <a:rPr lang="en-US" dirty="0" err="1">
                <a:effectLst/>
              </a:rPr>
              <a:t>deltastore</a:t>
            </a:r>
            <a:r>
              <a:rPr lang="en-US" dirty="0">
                <a:effectLst/>
              </a:rPr>
              <a:t>.</a:t>
            </a:r>
          </a:p>
          <a:p>
            <a:pPr marL="171450" indent="-171450">
              <a:buFont typeface="Arial" panose="020B0604020202020204" pitchFamily="34" charset="0"/>
              <a:buChar char="•"/>
            </a:pPr>
            <a:endParaRPr lang="en-US" dirty="0">
              <a:effectLst/>
            </a:endParaRPr>
          </a:p>
          <a:p>
            <a:pPr marL="0" indent="0">
              <a:buFont typeface="Arial" panose="020B0604020202020204" pitchFamily="34" charset="0"/>
              <a:buNone/>
            </a:pPr>
            <a:endParaRPr lang="en-US" dirty="0">
              <a:effectLst/>
            </a:endParaRPr>
          </a:p>
          <a:p>
            <a:endParaRPr lang="en-US" dirty="0"/>
          </a:p>
        </p:txBody>
      </p:sp>
      <p:sp>
        <p:nvSpPr>
          <p:cNvPr id="4" name="Footer Placeholder 3"/>
          <p:cNvSpPr>
            <a:spLocks noGrp="1"/>
          </p:cNvSpPr>
          <p:nvPr>
            <p:ph type="ftr" sz="quarter" idx="10"/>
          </p:nvPr>
        </p:nvSpPr>
        <p:spPr/>
        <p:txBody>
          <a:bodyPr/>
          <a:lstStyle/>
          <a:p>
            <a:pPr defTabSz="914099" eaLnBrk="0" hangingPunct="0"/>
            <a:r>
              <a:rPr lang="en-US" sz="400">
                <a:gradFill>
                  <a:gsLst>
                    <a:gs pos="0">
                      <a:prstClr val="black"/>
                    </a:gs>
                    <a:gs pos="100000">
                      <a:prstClr val="black"/>
                    </a:gs>
                  </a:gsLst>
                  <a:lin ang="5400000" scaled="0"/>
                </a:gradFill>
                <a:latin typeface="Segoe UI" pitchFamily="34" charset="0"/>
                <a:ea typeface="Segoe UI" pitchFamily="34" charset="0"/>
                <a:cs typeface="Segoe UI" pitchFamily="34" charset="0"/>
              </a:rPr>
              <a:t>© 2014 Microsoft Corporation. All rights reserved. Microsoft, Windows, and other product names are or may be registered trademarks and/or trademarks in the U.S. and/or other countries. 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MICROSOFT MAKES NO WARRANTIES, EXPRESS, IMPLIED OR STATUTORY, AS TO THE INFORMATION IN THIS PRESENTATION.</a:t>
            </a:r>
          </a:p>
        </p:txBody>
      </p:sp>
      <p:sp>
        <p:nvSpPr>
          <p:cNvPr id="5" name="Date Placeholder 4"/>
          <p:cNvSpPr>
            <a:spLocks noGrp="1"/>
          </p:cNvSpPr>
          <p:nvPr>
            <p:ph type="dt" idx="11"/>
          </p:nvPr>
        </p:nvSpPr>
        <p:spPr/>
        <p:txBody>
          <a:bodyPr/>
          <a:lstStyle/>
          <a:p>
            <a:fld id="{E74353ED-ACB2-44BF-A903-985B0AF962B7}" type="datetime1">
              <a:rPr lang="en-US" smtClean="0"/>
              <a:t>5/24/2016</a:t>
            </a:fld>
            <a:endParaRPr lang="en-US"/>
          </a:p>
        </p:txBody>
      </p:sp>
      <p:sp>
        <p:nvSpPr>
          <p:cNvPr id="6" name="Slide Number Placeholder 5"/>
          <p:cNvSpPr>
            <a:spLocks noGrp="1"/>
          </p:cNvSpPr>
          <p:nvPr>
            <p:ph type="sldNum" sz="quarter" idx="12"/>
          </p:nvPr>
        </p:nvSpPr>
        <p:spPr/>
        <p:txBody>
          <a:bodyPr/>
          <a:lstStyle/>
          <a:p>
            <a:fld id="{B4008EB6-D09E-4580-8CD6-DDB14511944F}" type="slidenum">
              <a:rPr lang="en-US" smtClean="0"/>
              <a:pPr/>
              <a:t>22</a:t>
            </a:fld>
            <a:endParaRPr lang="en-US"/>
          </a:p>
        </p:txBody>
      </p:sp>
    </p:spTree>
    <p:extLst>
      <p:ext uri="{BB962C8B-B14F-4D97-AF65-F5344CB8AC3E}">
        <p14:creationId xmlns:p14="http://schemas.microsoft.com/office/powerpoint/2010/main" val="2660032885"/>
      </p:ext>
    </p:extLst>
  </p:cSld>
  <p:clrMapOvr>
    <a:masterClrMapping/>
  </p:clrMapOvr>
</p:notes>
</file>

<file path=ppt/notesSlides/notesSlide1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DDD65AC4-17B0-4E19-8496-B264E70A18D3}" type="slidenum">
              <a:rPr lang="en-US" smtClean="0"/>
              <a:t>217</a:t>
            </a:fld>
            <a:endParaRPr lang="en-US" dirty="0"/>
          </a:p>
        </p:txBody>
      </p:sp>
    </p:spTree>
    <p:extLst>
      <p:ext uri="{BB962C8B-B14F-4D97-AF65-F5344CB8AC3E}">
        <p14:creationId xmlns:p14="http://schemas.microsoft.com/office/powerpoint/2010/main" val="3697067435"/>
      </p:ext>
    </p:extLst>
  </p:cSld>
  <p:clrMapOvr>
    <a:masterClrMapping/>
  </p:clrMapOvr>
</p:notes>
</file>

<file path=ppt/notesSlides/notesSlide1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Source: https://msdn.microsoft.com/en-us/library/dn817827(v=sql.130).aspx</a:t>
            </a:r>
          </a:p>
          <a:p>
            <a:endParaRPr lang="en-US" dirty="0"/>
          </a:p>
          <a:p>
            <a:endParaRPr lang="en-US" dirty="0"/>
          </a:p>
        </p:txBody>
      </p:sp>
      <p:sp>
        <p:nvSpPr>
          <p:cNvPr id="4" name="Slide Number Placeholder 3"/>
          <p:cNvSpPr>
            <a:spLocks noGrp="1"/>
          </p:cNvSpPr>
          <p:nvPr>
            <p:ph type="sldNum" sz="quarter" idx="10"/>
          </p:nvPr>
        </p:nvSpPr>
        <p:spPr/>
        <p:txBody>
          <a:bodyPr/>
          <a:lstStyle/>
          <a:p>
            <a:pPr>
              <a:defRPr/>
            </a:pPr>
            <a:fld id="{7088D5E3-B0C4-244E-905F-C9848084E0A1}" type="slidenum">
              <a:rPr lang="en-US" smtClean="0"/>
              <a:pPr>
                <a:defRPr/>
              </a:pPr>
              <a:t>218</a:t>
            </a:fld>
            <a:endParaRPr lang="en-US" dirty="0"/>
          </a:p>
        </p:txBody>
      </p:sp>
    </p:spTree>
    <p:extLst>
      <p:ext uri="{BB962C8B-B14F-4D97-AF65-F5344CB8AC3E}">
        <p14:creationId xmlns:p14="http://schemas.microsoft.com/office/powerpoint/2010/main" val="1436712568"/>
      </p:ext>
    </p:extLst>
  </p:cSld>
  <p:clrMapOvr>
    <a:masterClrMapping/>
  </p:clrMapOvr>
</p:notes>
</file>

<file path=ppt/notesSlides/notesSlide1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sz="1200" b="0" i="0" u="none" strike="noStrike" kern="1200" baseline="0" dirty="0">
              <a:solidFill>
                <a:schemeClr val="tx1"/>
              </a:solidFill>
              <a:latin typeface="+mn-lt"/>
              <a:ea typeface="MS PGothic" panose="020B0600070205080204" pitchFamily="34" charset="-128"/>
              <a:cs typeface="ＭＳ Ｐゴシック" charset="0"/>
            </a:endParaRPr>
          </a:p>
          <a:p>
            <a:r>
              <a:rPr lang="en-US" sz="1200" b="0" i="0" u="none" strike="noStrike" kern="1200" baseline="0" dirty="0">
                <a:solidFill>
                  <a:schemeClr val="tx1"/>
                </a:solidFill>
                <a:latin typeface="+mn-lt"/>
                <a:ea typeface="MS PGothic" panose="020B0600070205080204" pitchFamily="34" charset="-128"/>
                <a:cs typeface="ＭＳ Ｐゴシック" charset="0"/>
              </a:rPr>
              <a:t> </a:t>
            </a:r>
            <a:r>
              <a:rPr lang="en-US" sz="1200" b="1" i="0" u="none" strike="noStrike" kern="1200" baseline="0" dirty="0">
                <a:solidFill>
                  <a:schemeClr val="tx1"/>
                </a:solidFill>
                <a:latin typeface="+mn-lt"/>
                <a:ea typeface="MS PGothic" panose="020B0600070205080204" pitchFamily="34" charset="-128"/>
                <a:cs typeface="ＭＳ Ｐゴシック" charset="0"/>
              </a:rPr>
              <a:t>Breakthrough hybrid scenarios</a:t>
            </a:r>
            <a:endParaRPr lang="en-US" sz="1200" b="0" i="0" u="none" strike="noStrike" kern="1200" baseline="0" dirty="0">
              <a:solidFill>
                <a:schemeClr val="tx1"/>
              </a:solidFill>
              <a:latin typeface="+mn-lt"/>
              <a:ea typeface="MS PGothic" panose="020B0600070205080204" pitchFamily="34" charset="-128"/>
              <a:cs typeface="ＭＳ Ｐゴシック" charset="0"/>
            </a:endParaRPr>
          </a:p>
          <a:p>
            <a:r>
              <a:rPr lang="en-US" sz="1200" b="0" i="0" u="none" strike="noStrike" kern="1200" baseline="0" dirty="0">
                <a:solidFill>
                  <a:schemeClr val="tx1"/>
                </a:solidFill>
                <a:latin typeface="+mn-lt"/>
                <a:ea typeface="MS PGothic" panose="020B0600070205080204" pitchFamily="34" charset="-128"/>
                <a:cs typeface="ＭＳ Ｐゴシック" charset="0"/>
              </a:rPr>
              <a:t>Stretch Database technology keeps more of your customers’ historical data at your fingertips by transparently and stretching your warm and cold OLTP data to Microsoft Azure </a:t>
            </a:r>
          </a:p>
          <a:p>
            <a:r>
              <a:rPr lang="en-US" sz="1200" b="0" i="0" u="none" strike="noStrike" kern="1200" baseline="0" dirty="0">
                <a:solidFill>
                  <a:schemeClr val="tx1"/>
                </a:solidFill>
                <a:latin typeface="+mn-lt"/>
                <a:ea typeface="MS PGothic" panose="020B0600070205080204" pitchFamily="34" charset="-128"/>
                <a:cs typeface="ＭＳ Ｐゴシック" charset="0"/>
              </a:rPr>
              <a:t>on-demand without application changes.</a:t>
            </a:r>
          </a:p>
          <a:p>
            <a:r>
              <a:rPr lang="en-US" sz="1200" b="1" i="0" u="none" strike="noStrike" kern="1200" baseline="0" dirty="0">
                <a:solidFill>
                  <a:schemeClr val="tx1"/>
                </a:solidFill>
                <a:latin typeface="+mn-lt"/>
                <a:ea typeface="MS PGothic" panose="020B0600070205080204" pitchFamily="34" charset="-128"/>
                <a:cs typeface="ＭＳ Ｐゴシック" charset="0"/>
              </a:rPr>
              <a:t>Simplicity</a:t>
            </a:r>
            <a:endParaRPr lang="en-US" sz="1200" b="0" i="0" u="none" strike="noStrike" kern="1200" baseline="0" dirty="0">
              <a:solidFill>
                <a:schemeClr val="tx1"/>
              </a:solidFill>
              <a:latin typeface="+mn-lt"/>
              <a:ea typeface="MS PGothic" panose="020B0600070205080204" pitchFamily="34" charset="-128"/>
              <a:cs typeface="ＭＳ Ｐゴシック" charset="0"/>
            </a:endParaRPr>
          </a:p>
          <a:p>
            <a:r>
              <a:rPr lang="en-US" sz="1200" b="0" i="0" u="none" strike="noStrike" kern="1200" baseline="0" dirty="0">
                <a:solidFill>
                  <a:schemeClr val="tx1"/>
                </a:solidFill>
                <a:latin typeface="+mn-lt"/>
                <a:ea typeface="MS PGothic" panose="020B0600070205080204" pitchFamily="34" charset="-128"/>
                <a:cs typeface="ＭＳ Ｐゴシック" charset="0"/>
              </a:rPr>
              <a:t>New tools that make SQL Server migration to Microsoft Azure and hybrid scenarios even easier.</a:t>
            </a:r>
          </a:p>
          <a:p>
            <a:r>
              <a:rPr lang="en-US" sz="1200" b="1" i="0" u="none" strike="noStrike" kern="1200" baseline="0" dirty="0">
                <a:solidFill>
                  <a:schemeClr val="tx1"/>
                </a:solidFill>
                <a:latin typeface="+mn-lt"/>
                <a:ea typeface="MS PGothic" panose="020B0600070205080204" pitchFamily="34" charset="-128"/>
                <a:cs typeface="ＭＳ Ｐゴシック" charset="0"/>
              </a:rPr>
              <a:t>Consistency</a:t>
            </a:r>
            <a:endParaRPr lang="en-US" sz="1200" b="0" i="0" u="none" strike="noStrike" kern="1200" baseline="0" dirty="0">
              <a:solidFill>
                <a:schemeClr val="tx1"/>
              </a:solidFill>
              <a:latin typeface="+mn-lt"/>
              <a:ea typeface="MS PGothic" panose="020B0600070205080204" pitchFamily="34" charset="-128"/>
              <a:cs typeface="ＭＳ Ｐゴシック" charset="0"/>
            </a:endParaRPr>
          </a:p>
          <a:p>
            <a:r>
              <a:rPr lang="en-US" sz="1200" b="0" i="0" u="none" strike="noStrike" kern="1200" baseline="0" dirty="0">
                <a:solidFill>
                  <a:schemeClr val="tx1"/>
                </a:solidFill>
                <a:latin typeface="+mn-lt"/>
                <a:ea typeface="MS PGothic" panose="020B0600070205080204" pitchFamily="34" charset="-128"/>
                <a:cs typeface="ＭＳ Ｐゴシック" charset="0"/>
              </a:rPr>
              <a:t>Consistent experience from on-premises to Microsoft Azure IaaS &amp; PaaS.</a:t>
            </a:r>
            <a:endParaRPr lang="en-US" dirty="0"/>
          </a:p>
        </p:txBody>
      </p:sp>
      <p:sp>
        <p:nvSpPr>
          <p:cNvPr id="4" name="Slide Number Placeholder 3"/>
          <p:cNvSpPr>
            <a:spLocks noGrp="1"/>
          </p:cNvSpPr>
          <p:nvPr>
            <p:ph type="sldNum" sz="quarter" idx="10"/>
          </p:nvPr>
        </p:nvSpPr>
        <p:spPr/>
        <p:txBody>
          <a:bodyPr/>
          <a:lstStyle/>
          <a:p>
            <a:pPr>
              <a:defRPr/>
            </a:pPr>
            <a:fld id="{7088D5E3-B0C4-244E-905F-C9848084E0A1}" type="slidenum">
              <a:rPr lang="en-US" smtClean="0">
                <a:solidFill>
                  <a:prstClr val="black"/>
                </a:solidFill>
              </a:rPr>
              <a:pPr>
                <a:defRPr/>
              </a:pPr>
              <a:t>219</a:t>
            </a:fld>
            <a:endParaRPr lang="en-US" dirty="0">
              <a:solidFill>
                <a:prstClr val="black"/>
              </a:solidFill>
            </a:endParaRPr>
          </a:p>
        </p:txBody>
      </p:sp>
    </p:spTree>
    <p:extLst>
      <p:ext uri="{BB962C8B-B14F-4D97-AF65-F5344CB8AC3E}">
        <p14:creationId xmlns:p14="http://schemas.microsoft.com/office/powerpoint/2010/main" val="3004763270"/>
      </p:ext>
    </p:extLst>
  </p:cSld>
  <p:clrMapOvr>
    <a:masterClrMapping/>
  </p:clrMapOvr>
</p:notes>
</file>

<file path=ppt/notesSlides/notesSlide1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pPr marL="0" marR="0" indent="0" algn="l" defTabSz="931863" rtl="0" eaLnBrk="0" fontAlgn="base" latinLnBrk="0" hangingPunct="0">
              <a:lnSpc>
                <a:spcPct val="100000"/>
              </a:lnSpc>
              <a:spcBef>
                <a:spcPct val="30000"/>
              </a:spcBef>
              <a:spcAft>
                <a:spcPct val="0"/>
              </a:spcAft>
              <a:buClrTx/>
              <a:buSzTx/>
              <a:buFontTx/>
              <a:buNone/>
              <a:tabLst/>
              <a:defRPr/>
            </a:pPr>
            <a:r>
              <a:rPr lang="en-US" sz="1200" kern="1200" dirty="0">
                <a:solidFill>
                  <a:schemeClr val="tx1"/>
                </a:solidFill>
                <a:effectLst/>
                <a:latin typeface="+mn-lt"/>
                <a:ea typeface="MS PGothic" panose="020B0600070205080204" pitchFamily="34" charset="-128"/>
                <a:cs typeface="ＭＳ Ｐゴシック" charset="0"/>
              </a:rPr>
              <a:t>SQL Server 2016 enhances the process of migrating SQL Server from on-premises to Azure Virtual Machines. In previous versions, when you moved SQL Server to Azure Virtual Machines, only the schema and data were migrated. In SQL Server 2016, you can migrate system objects (like logins, jobs, and certificates) and SQL Server settings (like trace flags, default language, and memory settings) (Figure 8). Additionally, the migration wizard has been enhanced to provide recommendations for image size and virtual machine size. The migration is literally as simple as point</a:t>
            </a:r>
            <a:r>
              <a:rPr lang="en-US" sz="1200" kern="1200" baseline="0" dirty="0">
                <a:solidFill>
                  <a:schemeClr val="tx1"/>
                </a:solidFill>
                <a:effectLst/>
                <a:latin typeface="+mn-lt"/>
                <a:ea typeface="MS PGothic" panose="020B0600070205080204" pitchFamily="34" charset="-128"/>
                <a:cs typeface="ＭＳ Ｐゴシック" charset="0"/>
              </a:rPr>
              <a:t> </a:t>
            </a:r>
            <a:r>
              <a:rPr lang="en-US" sz="1200" kern="1200" dirty="0">
                <a:solidFill>
                  <a:schemeClr val="tx1"/>
                </a:solidFill>
                <a:effectLst/>
                <a:latin typeface="+mn-lt"/>
                <a:ea typeface="MS PGothic" panose="020B0600070205080204" pitchFamily="34" charset="-128"/>
                <a:cs typeface="ＭＳ Ｐゴシック" charset="0"/>
              </a:rPr>
              <a:t>and click.</a:t>
            </a:r>
          </a:p>
          <a:p>
            <a:endParaRPr lang="en-US" dirty="0"/>
          </a:p>
        </p:txBody>
      </p:sp>
      <p:sp>
        <p:nvSpPr>
          <p:cNvPr id="4" name="Header Placeholder 3"/>
          <p:cNvSpPr>
            <a:spLocks noGrp="1"/>
          </p:cNvSpPr>
          <p:nvPr>
            <p:ph type="hdr" sz="quarter" idx="10"/>
          </p:nvPr>
        </p:nvSpPr>
        <p:spPr/>
        <p:txBody>
          <a:bodyPr/>
          <a:lstStyle/>
          <a:p>
            <a:r>
              <a:rPr lang="en-US" dirty="0">
                <a:solidFill>
                  <a:prstClr val="black"/>
                </a:solidFill>
              </a:rPr>
              <a:t>Server &amp; Tools Business</a:t>
            </a:r>
          </a:p>
        </p:txBody>
      </p:sp>
      <p:sp>
        <p:nvSpPr>
          <p:cNvPr id="5" name="Footer Placeholder 4"/>
          <p:cNvSpPr>
            <a:spLocks noGrp="1"/>
          </p:cNvSpPr>
          <p:nvPr>
            <p:ph type="ftr" sz="quarter" idx="11"/>
          </p:nvPr>
        </p:nvSpPr>
        <p:spPr/>
        <p:txBody>
          <a:bodyPr/>
          <a:lstStyle/>
          <a:p>
            <a:pPr defTabSz="914099" eaLnBrk="0" hangingPunct="0"/>
            <a:r>
              <a:rPr lang="en-US" sz="400" dirty="0">
                <a:gradFill>
                  <a:gsLst>
                    <a:gs pos="0">
                      <a:prstClr val="black"/>
                    </a:gs>
                    <a:gs pos="100000">
                      <a:prstClr val="black"/>
                    </a:gs>
                  </a:gsLst>
                  <a:lin ang="5400000" scaled="0"/>
                </a:gradFill>
                <a:latin typeface="Segoe UI" pitchFamily="34" charset="0"/>
                <a:ea typeface="Segoe UI" pitchFamily="34" charset="0"/>
                <a:cs typeface="Segoe UI" pitchFamily="34" charset="0"/>
              </a:rPr>
              <a:t>© 2012 Microsoft Corporation. All rights reserved. Microsoft, Windows, and other product names are or may be registered trademarks and/or trademarks in the U.S. and/or other countries.</a:t>
            </a:r>
          </a:p>
          <a:p>
            <a:pPr defTabSz="914099" eaLnBrk="0" hangingPunct="0"/>
            <a:r>
              <a:rPr lang="en-US" sz="400" dirty="0">
                <a:gradFill>
                  <a:gsLst>
                    <a:gs pos="0">
                      <a:prstClr val="black"/>
                    </a:gs>
                    <a:gs pos="100000">
                      <a:prstClr val="black"/>
                    </a:gs>
                  </a:gsLst>
                  <a:lin ang="5400000" scaled="0"/>
                </a:gradFill>
                <a:latin typeface="Segoe UI" pitchFamily="34" charset="0"/>
                <a:ea typeface="Segoe UI" pitchFamily="34" charset="0"/>
                <a:cs typeface="Segoe UI" pitchFamily="34" charset="0"/>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MICROSOFT MAKES NO WARRANTIES, EXPRESS, IMPLIED OR STATUTORY, AS TO THE INFORMATION IN THIS PRESENTATION.</a:t>
            </a:r>
          </a:p>
        </p:txBody>
      </p:sp>
      <p:sp>
        <p:nvSpPr>
          <p:cNvPr id="6" name="Date Placeholder 5"/>
          <p:cNvSpPr>
            <a:spLocks noGrp="1"/>
          </p:cNvSpPr>
          <p:nvPr>
            <p:ph type="dt" idx="12"/>
          </p:nvPr>
        </p:nvSpPr>
        <p:spPr/>
        <p:txBody>
          <a:bodyPr/>
          <a:lstStyle/>
          <a:p>
            <a:fld id="{A171B3BB-DFF4-43DF-B887-7B1543BC1A74}" type="datetime1">
              <a:rPr lang="en-US" smtClean="0">
                <a:solidFill>
                  <a:prstClr val="black"/>
                </a:solidFill>
              </a:rPr>
              <a:pPr/>
              <a:t>5/24/2016</a:t>
            </a:fld>
            <a:endParaRPr lang="en-US" dirty="0">
              <a:solidFill>
                <a:prstClr val="black"/>
              </a:solidFill>
            </a:endParaRPr>
          </a:p>
        </p:txBody>
      </p:sp>
      <p:sp>
        <p:nvSpPr>
          <p:cNvPr id="7" name="Slide Number Placeholder 6"/>
          <p:cNvSpPr>
            <a:spLocks noGrp="1"/>
          </p:cNvSpPr>
          <p:nvPr>
            <p:ph type="sldNum" sz="quarter" idx="13"/>
          </p:nvPr>
        </p:nvSpPr>
        <p:spPr/>
        <p:txBody>
          <a:bodyPr/>
          <a:lstStyle/>
          <a:p>
            <a:fld id="{B4008EB6-D09E-4580-8CD6-DDB14511944F}" type="slidenum">
              <a:rPr lang="en-US" smtClean="0">
                <a:solidFill>
                  <a:prstClr val="black"/>
                </a:solidFill>
              </a:rPr>
              <a:pPr/>
              <a:t>221</a:t>
            </a:fld>
            <a:endParaRPr lang="en-US" dirty="0">
              <a:solidFill>
                <a:prstClr val="black"/>
              </a:solidFill>
            </a:endParaRPr>
          </a:p>
        </p:txBody>
      </p:sp>
    </p:spTree>
    <p:extLst>
      <p:ext uri="{BB962C8B-B14F-4D97-AF65-F5344CB8AC3E}">
        <p14:creationId xmlns:p14="http://schemas.microsoft.com/office/powerpoint/2010/main" val="523716313"/>
      </p:ext>
    </p:extLst>
  </p:cSld>
  <p:clrMapOvr>
    <a:masterClrMapping/>
  </p:clrMapOvr>
</p:notes>
</file>

<file path=ppt/notesSlides/notesSlide1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1" kern="1200" dirty="0">
                <a:solidFill>
                  <a:schemeClr val="tx1"/>
                </a:solidFill>
                <a:effectLst/>
                <a:latin typeface="+mn-lt"/>
                <a:ea typeface="+mn-ea"/>
                <a:cs typeface="+mn-cs"/>
              </a:rPr>
              <a:t>Deciding which method to use</a:t>
            </a:r>
          </a:p>
          <a:p>
            <a:r>
              <a:rPr lang="en-US" sz="1200" kern="1200" dirty="0">
                <a:solidFill>
                  <a:schemeClr val="tx1"/>
                </a:solidFill>
                <a:effectLst/>
                <a:latin typeface="+mn-lt"/>
                <a:ea typeface="+mn-ea"/>
                <a:cs typeface="+mn-cs"/>
              </a:rPr>
              <a:t>If you anticipate that a database can be migrated without change you should use recipe 1 which is quick and easy. If you are uncertain, start by exporting a schema-only BACPAC from the database, as described in method 1. If the export succeeds with no errors then you can use method 1 to migrate the database with its data.  If you encounter errors during the export use the SQL Azure Migration Wizard (SAMW) to process the database in schema-only mode as described in method 2. If SAMW reports no errors then method 2 can be used. If SAMW reports that the schema needs additional work then, unless it needs only simple fixes, it is best to use method 3 and correct the database schema offline in Visual Studio using a combination of SAMW and manually applied schema changes. A copy of the source database is then updated in situ and then migrated to Azure using method 1.</a:t>
            </a:r>
          </a:p>
          <a:p>
            <a:endParaRPr lang="en-US" dirty="0"/>
          </a:p>
        </p:txBody>
      </p:sp>
      <p:sp>
        <p:nvSpPr>
          <p:cNvPr id="4" name="Slide Number Placeholder 3"/>
          <p:cNvSpPr>
            <a:spLocks noGrp="1"/>
          </p:cNvSpPr>
          <p:nvPr>
            <p:ph type="sldNum" sz="quarter" idx="10"/>
          </p:nvPr>
        </p:nvSpPr>
        <p:spPr/>
        <p:txBody>
          <a:bodyPr/>
          <a:lstStyle/>
          <a:p>
            <a:fld id="{2440A7F1-1D53-4645-8AB9-46355AEB7888}" type="slidenum">
              <a:rPr lang="en-US" smtClean="0">
                <a:solidFill>
                  <a:prstClr val="black"/>
                </a:solidFill>
              </a:rPr>
              <a:pPr/>
              <a:t>222</a:t>
            </a:fld>
            <a:endParaRPr lang="en-US" dirty="0">
              <a:solidFill>
                <a:prstClr val="black"/>
              </a:solidFill>
            </a:endParaRPr>
          </a:p>
        </p:txBody>
      </p:sp>
    </p:spTree>
    <p:extLst>
      <p:ext uri="{BB962C8B-B14F-4D97-AF65-F5344CB8AC3E}">
        <p14:creationId xmlns:p14="http://schemas.microsoft.com/office/powerpoint/2010/main" val="969822440"/>
      </p:ext>
    </p:extLst>
  </p:cSld>
  <p:clrMapOvr>
    <a:masterClrMapping/>
  </p:clrMapOvr>
</p:notes>
</file>

<file path=ppt/notesSlides/notesSlide1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F8A057D-37E6-416B-B7D9-8C680619358B}" type="slidenum">
              <a:rPr lang="en-US" smtClean="0"/>
              <a:t>223</a:t>
            </a:fld>
            <a:endParaRPr lang="en-US" dirty="0"/>
          </a:p>
        </p:txBody>
      </p:sp>
    </p:spTree>
    <p:extLst>
      <p:ext uri="{BB962C8B-B14F-4D97-AF65-F5344CB8AC3E}">
        <p14:creationId xmlns:p14="http://schemas.microsoft.com/office/powerpoint/2010/main" val="775963552"/>
      </p:ext>
    </p:extLst>
  </p:cSld>
  <p:clrMapOvr>
    <a:masterClrMapping/>
  </p:clrMapOvr>
</p:notes>
</file>

<file path=ppt/notesSlides/notesSlide1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Footer Placeholder 3"/>
          <p:cNvSpPr>
            <a:spLocks noGrp="1"/>
          </p:cNvSpPr>
          <p:nvPr>
            <p:ph type="ftr" sz="quarter" idx="10"/>
          </p:nvPr>
        </p:nvSpPr>
        <p:spPr/>
        <p:txBody>
          <a:bodyPr/>
          <a:lstStyle/>
          <a:p>
            <a:pPr defTabSz="914099" eaLnBrk="0" hangingPunct="0"/>
            <a:r>
              <a:rPr lang="en-US" sz="400" dirty="0">
                <a:gradFill>
                  <a:gsLst>
                    <a:gs pos="0">
                      <a:prstClr val="black"/>
                    </a:gs>
                    <a:gs pos="100000">
                      <a:prstClr val="black"/>
                    </a:gs>
                  </a:gsLst>
                  <a:lin ang="5400000" scaled="0"/>
                </a:gradFill>
                <a:latin typeface="Segoe UI" pitchFamily="34" charset="0"/>
                <a:ea typeface="Segoe UI" pitchFamily="34" charset="0"/>
                <a:cs typeface="Segoe UI" pitchFamily="34" charset="0"/>
              </a:rPr>
              <a:t>© 2015 Microsoft Corporation. All rights reserved. Microsoft, Windows, and other product names are or may be registered trademarks and/or trademarks in the U.S. and/or other countries. 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MICROSOFT MAKES NO WARRANTIES, EXPRESS, IMPLIED OR STATUTORY, AS TO THE INFORMATION IN THIS PRESENTATION.</a:t>
            </a:r>
          </a:p>
        </p:txBody>
      </p:sp>
      <p:sp>
        <p:nvSpPr>
          <p:cNvPr id="5" name="Date Placeholder 4"/>
          <p:cNvSpPr>
            <a:spLocks noGrp="1"/>
          </p:cNvSpPr>
          <p:nvPr>
            <p:ph type="dt" idx="11"/>
          </p:nvPr>
        </p:nvSpPr>
        <p:spPr/>
        <p:txBody>
          <a:bodyPr/>
          <a:lstStyle/>
          <a:p>
            <a:fld id="{E74353ED-ACB2-44BF-A903-985B0AF962B7}" type="datetime1">
              <a:rPr lang="en-US" smtClean="0">
                <a:solidFill>
                  <a:prstClr val="black"/>
                </a:solidFill>
              </a:rPr>
              <a:pPr/>
              <a:t>5/24/2016</a:t>
            </a:fld>
            <a:endParaRPr lang="en-US" dirty="0">
              <a:solidFill>
                <a:prstClr val="black"/>
              </a:solidFill>
            </a:endParaRPr>
          </a:p>
        </p:txBody>
      </p:sp>
      <p:sp>
        <p:nvSpPr>
          <p:cNvPr id="6" name="Slide Number Placeholder 5"/>
          <p:cNvSpPr>
            <a:spLocks noGrp="1"/>
          </p:cNvSpPr>
          <p:nvPr>
            <p:ph type="sldNum" sz="quarter" idx="12"/>
          </p:nvPr>
        </p:nvSpPr>
        <p:spPr/>
        <p:txBody>
          <a:bodyPr/>
          <a:lstStyle/>
          <a:p>
            <a:fld id="{B4008EB6-D09E-4580-8CD6-DDB14511944F}" type="slidenum">
              <a:rPr lang="en-US" smtClean="0">
                <a:solidFill>
                  <a:prstClr val="black"/>
                </a:solidFill>
              </a:rPr>
              <a:pPr/>
              <a:t>227</a:t>
            </a:fld>
            <a:endParaRPr lang="en-US" dirty="0">
              <a:solidFill>
                <a:prstClr val="black"/>
              </a:solidFill>
            </a:endParaRPr>
          </a:p>
        </p:txBody>
      </p:sp>
    </p:spTree>
    <p:extLst>
      <p:ext uri="{BB962C8B-B14F-4D97-AF65-F5344CB8AC3E}">
        <p14:creationId xmlns:p14="http://schemas.microsoft.com/office/powerpoint/2010/main" val="958505212"/>
      </p:ext>
    </p:extLst>
  </p:cSld>
  <p:clrMapOvr>
    <a:masterClrMapping/>
  </p:clrMapOvr>
</p:notes>
</file>

<file path=ppt/notesSlides/notesSlide1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a:defRPr/>
            </a:pPr>
            <a:fld id="{7088D5E3-B0C4-244E-905F-C9848084E0A1}" type="slidenum">
              <a:rPr lang="en-US" smtClean="0">
                <a:solidFill>
                  <a:prstClr val="black"/>
                </a:solidFill>
              </a:rPr>
              <a:pPr>
                <a:defRPr/>
              </a:pPr>
              <a:t>234</a:t>
            </a:fld>
            <a:endParaRPr lang="en-US" dirty="0">
              <a:solidFill>
                <a:prstClr val="black"/>
              </a:solidFill>
            </a:endParaRPr>
          </a:p>
        </p:txBody>
      </p:sp>
    </p:spTree>
    <p:extLst>
      <p:ext uri="{BB962C8B-B14F-4D97-AF65-F5344CB8AC3E}">
        <p14:creationId xmlns:p14="http://schemas.microsoft.com/office/powerpoint/2010/main" val="3493039913"/>
      </p:ext>
    </p:extLst>
  </p:cSld>
  <p:clrMapOvr>
    <a:masterClrMapping/>
  </p:clrMapOvr>
</p:notes>
</file>

<file path=ppt/notesSlides/notesSlide1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normAutofit/>
          </a:bodyPr>
          <a:lstStyle/>
          <a:p>
            <a:endParaRPr lang="en-US" dirty="0"/>
          </a:p>
        </p:txBody>
      </p:sp>
      <p:sp>
        <p:nvSpPr>
          <p:cNvPr id="5" name="Date Placeholder 4"/>
          <p:cNvSpPr>
            <a:spLocks noGrp="1"/>
          </p:cNvSpPr>
          <p:nvPr>
            <p:ph type="dt" idx="11"/>
          </p:nvPr>
        </p:nvSpPr>
        <p:spPr/>
        <p:txBody>
          <a:bodyPr/>
          <a:lstStyle/>
          <a:p>
            <a:fld id="{0E82BC82-8750-4FBE-93D3-93C35779230C}" type="datetime1">
              <a:rPr lang="en-US" smtClean="0">
                <a:solidFill>
                  <a:prstClr val="black"/>
                </a:solidFill>
              </a:rPr>
              <a:pPr/>
              <a:t>5/24/2016</a:t>
            </a:fld>
            <a:endParaRPr lang="en-US" dirty="0">
              <a:solidFill>
                <a:prstClr val="black"/>
              </a:solidFill>
            </a:endParaRPr>
          </a:p>
        </p:txBody>
      </p:sp>
      <p:sp>
        <p:nvSpPr>
          <p:cNvPr id="7" name="Slide Number Placeholder 6"/>
          <p:cNvSpPr>
            <a:spLocks noGrp="1"/>
          </p:cNvSpPr>
          <p:nvPr>
            <p:ph type="sldNum" sz="quarter" idx="13"/>
          </p:nvPr>
        </p:nvSpPr>
        <p:spPr/>
        <p:txBody>
          <a:bodyPr/>
          <a:lstStyle/>
          <a:p>
            <a:fld id="{EC87E0CF-87F6-4B58-B8B8-DCAB2DAAF3CA}" type="slidenum">
              <a:rPr lang="en-US" smtClean="0">
                <a:solidFill>
                  <a:prstClr val="black"/>
                </a:solidFill>
              </a:rPr>
              <a:pPr/>
              <a:t>235</a:t>
            </a:fld>
            <a:endParaRPr lang="en-US" dirty="0">
              <a:solidFill>
                <a:prstClr val="black"/>
              </a:solidFill>
            </a:endParaRPr>
          </a:p>
        </p:txBody>
      </p:sp>
      <p:sp>
        <p:nvSpPr>
          <p:cNvPr id="10" name="Footer Placeholder 9"/>
          <p:cNvSpPr>
            <a:spLocks noGrp="1"/>
          </p:cNvSpPr>
          <p:nvPr>
            <p:ph type="ftr" sz="quarter" idx="14"/>
          </p:nvPr>
        </p:nvSpPr>
        <p:spPr/>
        <p:txBody>
          <a:bodyPr/>
          <a:lstStyle/>
          <a:p>
            <a:pPr defTabSz="914099" eaLnBrk="0" hangingPunct="0"/>
            <a:r>
              <a:rPr lang="en-US" sz="400" dirty="0">
                <a:gradFill>
                  <a:gsLst>
                    <a:gs pos="0">
                      <a:prstClr val="black"/>
                    </a:gs>
                    <a:gs pos="100000">
                      <a:prstClr val="black"/>
                    </a:gs>
                  </a:gsLst>
                  <a:lin ang="5400000" scaled="0"/>
                </a:gradFill>
                <a:latin typeface="Segoe UI" pitchFamily="34" charset="0"/>
                <a:ea typeface="Segoe UI" pitchFamily="34" charset="0"/>
                <a:cs typeface="Segoe UI" pitchFamily="34" charset="0"/>
              </a:rPr>
              <a:t>© 2014 Microsoft Corporation. All rights reserved. Microsoft, Windows, and other product names are or may be registered trademarks and/or trademarks in the U.S. and/or other countries. 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MICROSOFT MAKES NO WARRANTIES, EXPRESS, IMPLIED OR STATUTORY, AS TO THE INFORMATION IN THIS PRESENTATION.</a:t>
            </a:r>
          </a:p>
        </p:txBody>
      </p:sp>
    </p:spTree>
    <p:extLst>
      <p:ext uri="{BB962C8B-B14F-4D97-AF65-F5344CB8AC3E}">
        <p14:creationId xmlns:p14="http://schemas.microsoft.com/office/powerpoint/2010/main" val="234080344"/>
      </p:ext>
    </p:extLst>
  </p:cSld>
  <p:clrMapOvr>
    <a:masterClrMapping/>
  </p:clrMapOvr>
</p:notes>
</file>

<file path=ppt/notesSlides/notesSlide1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Header Placeholder 3"/>
          <p:cNvSpPr>
            <a:spLocks noGrp="1"/>
          </p:cNvSpPr>
          <p:nvPr>
            <p:ph type="hdr" sz="quarter" idx="10"/>
          </p:nvPr>
        </p:nvSpPr>
        <p:spPr/>
        <p:txBody>
          <a:bodyPr/>
          <a:lstStyle/>
          <a:p>
            <a:endParaRPr lang="en-US" dirty="0"/>
          </a:p>
        </p:txBody>
      </p:sp>
      <p:sp>
        <p:nvSpPr>
          <p:cNvPr id="5" name="Footer Placeholder 4"/>
          <p:cNvSpPr>
            <a:spLocks noGrp="1"/>
          </p:cNvSpPr>
          <p:nvPr>
            <p:ph type="ftr" sz="quarter" idx="11"/>
          </p:nvPr>
        </p:nvSpPr>
        <p:spPr/>
        <p:txBody>
          <a:bodyPr/>
          <a:lstStyle/>
          <a:p>
            <a:pPr defTabSz="914099" eaLnBrk="0" hangingPunct="0"/>
            <a:r>
              <a:rPr lang="en-US" sz="400" dirty="0">
                <a:gradFill>
                  <a:gsLst>
                    <a:gs pos="0">
                      <a:prstClr val="black"/>
                    </a:gs>
                    <a:gs pos="100000">
                      <a:prstClr val="black"/>
                    </a:gs>
                  </a:gsLst>
                  <a:lin ang="5400000" scaled="0"/>
                </a:gradFill>
                <a:latin typeface="Segoe UI" pitchFamily="34" charset="0"/>
                <a:ea typeface="Segoe UI" pitchFamily="34" charset="0"/>
                <a:cs typeface="Segoe UI" pitchFamily="34" charset="0"/>
              </a:rPr>
              <a:t>© 2014 Microsoft Corporation. All rights reserved. MICROSOFT MAKES NO WARRANTIES, EXPRESS, IMPLIED OR STATUTORY, AS TO THE INFORMATION IN THIS PRESENTATION.</a:t>
            </a:r>
          </a:p>
        </p:txBody>
      </p:sp>
      <p:sp>
        <p:nvSpPr>
          <p:cNvPr id="6" name="Date Placeholder 5"/>
          <p:cNvSpPr>
            <a:spLocks noGrp="1"/>
          </p:cNvSpPr>
          <p:nvPr>
            <p:ph type="dt" idx="12"/>
          </p:nvPr>
        </p:nvSpPr>
        <p:spPr/>
        <p:txBody>
          <a:bodyPr/>
          <a:lstStyle/>
          <a:p>
            <a:fld id="{38EEC551-8CDA-4EB6-89BB-2A86C9F091C8}" type="datetime8">
              <a:rPr lang="en-US" smtClean="0"/>
              <a:t>5/24/2016 7:00 AM</a:t>
            </a:fld>
            <a:endParaRPr lang="en-US" dirty="0"/>
          </a:p>
        </p:txBody>
      </p:sp>
      <p:sp>
        <p:nvSpPr>
          <p:cNvPr id="7" name="Slide Number Placeholder 6"/>
          <p:cNvSpPr>
            <a:spLocks noGrp="1"/>
          </p:cNvSpPr>
          <p:nvPr>
            <p:ph type="sldNum" sz="quarter" idx="13"/>
          </p:nvPr>
        </p:nvSpPr>
        <p:spPr/>
        <p:txBody>
          <a:bodyPr/>
          <a:lstStyle/>
          <a:p>
            <a:fld id="{B4008EB6-D09E-4580-8CD6-DDB14511944F}" type="slidenum">
              <a:rPr lang="en-US" smtClean="0"/>
              <a:pPr/>
              <a:t>239</a:t>
            </a:fld>
            <a:endParaRPr lang="en-US" dirty="0"/>
          </a:p>
        </p:txBody>
      </p:sp>
    </p:spTree>
    <p:extLst>
      <p:ext uri="{BB962C8B-B14F-4D97-AF65-F5344CB8AC3E}">
        <p14:creationId xmlns:p14="http://schemas.microsoft.com/office/powerpoint/2010/main" val="4024321790"/>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Source: https://msdn.microsoft.com/en-us/library/dn589807(v=sql.130).aspx</a:t>
            </a:r>
          </a:p>
          <a:p>
            <a:r>
              <a:rPr lang="en-US" dirty="0"/>
              <a:t>DML Triggers:</a:t>
            </a:r>
          </a:p>
          <a:p>
            <a:pPr marL="171450" indent="-171450" fontAlgn="t">
              <a:lnSpc>
                <a:spcPct val="120000"/>
              </a:lnSpc>
              <a:buFont typeface="Arial" panose="020B0604020202020204" pitchFamily="34" charset="0"/>
              <a:buChar char="•"/>
            </a:pPr>
            <a:r>
              <a:rPr lang="en-US" dirty="0"/>
              <a:t>SQL Server now support AFTER triggers for INSERT, UPDATE, and DELETE operations on memory-optimized tables. </a:t>
            </a:r>
          </a:p>
          <a:p>
            <a:pPr marL="171450" indent="-171450" fontAlgn="t">
              <a:lnSpc>
                <a:spcPct val="120000"/>
              </a:lnSpc>
              <a:buFont typeface="Arial" panose="020B0604020202020204" pitchFamily="34" charset="0"/>
              <a:buChar char="•"/>
            </a:pPr>
            <a:r>
              <a:rPr lang="en-US" dirty="0"/>
              <a:t>Triggers on memory-optimized tables must be natively-compiled, and natively-compiled triggers are only supported for memory-optimized tables. Note that, like all native modules, native triggers must be </a:t>
            </a:r>
            <a:r>
              <a:rPr lang="en-US" dirty="0" err="1"/>
              <a:t>schemabound</a:t>
            </a:r>
            <a:r>
              <a:rPr lang="en-US" dirty="0"/>
              <a:t> and must consist of an ATOMIC block.</a:t>
            </a:r>
          </a:p>
          <a:p>
            <a:pPr marL="171450" indent="-171450" fontAlgn="t">
              <a:lnSpc>
                <a:spcPct val="120000"/>
              </a:lnSpc>
              <a:buFont typeface="Arial" panose="020B0604020202020204" pitchFamily="34" charset="0"/>
              <a:buChar char="•"/>
            </a:pPr>
            <a:r>
              <a:rPr lang="en-US" dirty="0"/>
              <a:t>To create a trigger, right-click on the Triggers node for the memory-optimized table in Management Studio and select "New Natively Compiled Trigger". </a:t>
            </a:r>
          </a:p>
          <a:p>
            <a:endParaRPr lang="en-US" dirty="0"/>
          </a:p>
        </p:txBody>
      </p:sp>
      <p:sp>
        <p:nvSpPr>
          <p:cNvPr id="4" name="Slide Number Placeholder 3"/>
          <p:cNvSpPr>
            <a:spLocks noGrp="1"/>
          </p:cNvSpPr>
          <p:nvPr>
            <p:ph type="sldNum" sz="quarter" idx="10"/>
          </p:nvPr>
        </p:nvSpPr>
        <p:spPr/>
        <p:txBody>
          <a:bodyPr/>
          <a:lstStyle/>
          <a:p>
            <a:fld id="{9AB91493-0FFC-4C70-A9FB-CE998866D6D9}" type="slidenum">
              <a:rPr lang="en-US" smtClean="0"/>
              <a:t>23</a:t>
            </a:fld>
            <a:endParaRPr lang="en-US"/>
          </a:p>
        </p:txBody>
      </p:sp>
    </p:spTree>
    <p:extLst>
      <p:ext uri="{BB962C8B-B14F-4D97-AF65-F5344CB8AC3E}">
        <p14:creationId xmlns:p14="http://schemas.microsoft.com/office/powerpoint/2010/main" val="2017918539"/>
      </p:ext>
    </p:extLst>
  </p:cSld>
  <p:clrMapOvr>
    <a:masterClrMapping/>
  </p:clrMapOvr>
</p:notes>
</file>

<file path=ppt/notesSlides/notesSlide1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7" name="Slide Image Placeholder 1"/>
          <p:cNvSpPr>
            <a:spLocks noGrp="1" noRot="1" noChangeAspec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60418" name="Notes Placeholder 2"/>
          <p:cNvSpPr>
            <a:spLocks noGrp="1"/>
          </p:cNvSpPr>
          <p:nvPr>
            <p:ph type="body" idx="1"/>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eaLnBrk="1" hangingPunct="1">
              <a:spcBef>
                <a:spcPct val="0"/>
              </a:spcBef>
            </a:pPr>
            <a:endParaRPr lang="en-US" dirty="0">
              <a:latin typeface="Calibri" charset="0"/>
            </a:endParaRPr>
          </a:p>
        </p:txBody>
      </p:sp>
      <p:sp>
        <p:nvSpPr>
          <p:cNvPr id="60419" name="Slide Number Placeholder 3"/>
          <p:cNvSpPr>
            <a:spLocks noGrp="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numCol="1" anchorCtr="0" compatLnSpc="1">
            <a:prstTxWarp prst="textNoShape">
              <a:avLst/>
            </a:prstTxWarp>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fontAlgn="base" hangingPunct="1">
              <a:spcBef>
                <a:spcPct val="0"/>
              </a:spcBef>
              <a:spcAft>
                <a:spcPct val="0"/>
              </a:spcAft>
            </a:pPr>
            <a:fld id="{B0957747-978F-4142-991A-1219862459BD}" type="slidenum">
              <a:rPr lang="en-US" sz="1200">
                <a:latin typeface="Calibri" charset="0"/>
              </a:rPr>
              <a:pPr eaLnBrk="1" fontAlgn="base" hangingPunct="1">
                <a:spcBef>
                  <a:spcPct val="0"/>
                </a:spcBef>
                <a:spcAft>
                  <a:spcPct val="0"/>
                </a:spcAft>
              </a:pPr>
              <a:t>241</a:t>
            </a:fld>
            <a:endParaRPr lang="en-US" sz="1200" dirty="0">
              <a:latin typeface="Calibri" charset="0"/>
            </a:endParaRPr>
          </a:p>
        </p:txBody>
      </p:sp>
    </p:spTree>
    <p:extLst>
      <p:ext uri="{BB962C8B-B14F-4D97-AF65-F5344CB8AC3E}">
        <p14:creationId xmlns:p14="http://schemas.microsoft.com/office/powerpoint/2010/main" val="3849609564"/>
      </p:ext>
    </p:extLst>
  </p:cSld>
  <p:clrMapOvr>
    <a:masterClrMapping/>
  </p:clrMapOvr>
</p:notes>
</file>

<file path=ppt/notesSlides/notesSlide1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6" name="Date Placeholder 5"/>
          <p:cNvSpPr>
            <a:spLocks noGrp="1"/>
          </p:cNvSpPr>
          <p:nvPr>
            <p:ph type="dt" idx="12"/>
          </p:nvPr>
        </p:nvSpPr>
        <p:spPr/>
        <p:txBody>
          <a:bodyPr/>
          <a:lstStyle/>
          <a:p>
            <a:pPr>
              <a:defRPr/>
            </a:pPr>
            <a:fld id="{70C7DD1B-F37C-4560-8AF2-E71C76F14CED}" type="datetime1">
              <a:rPr lang="en-US" smtClean="0">
                <a:solidFill>
                  <a:prstClr val="black"/>
                </a:solidFill>
              </a:rPr>
              <a:pPr>
                <a:defRPr/>
              </a:pPr>
              <a:t>5/24/2016</a:t>
            </a:fld>
            <a:endParaRPr lang="en-US" dirty="0">
              <a:solidFill>
                <a:prstClr val="black"/>
              </a:solidFill>
            </a:endParaRPr>
          </a:p>
        </p:txBody>
      </p:sp>
      <p:sp>
        <p:nvSpPr>
          <p:cNvPr id="7" name="Slide Number Placeholder 6"/>
          <p:cNvSpPr>
            <a:spLocks noGrp="1"/>
          </p:cNvSpPr>
          <p:nvPr>
            <p:ph type="sldNum" sz="quarter" idx="13"/>
          </p:nvPr>
        </p:nvSpPr>
        <p:spPr/>
        <p:txBody>
          <a:bodyPr/>
          <a:lstStyle/>
          <a:p>
            <a:pPr>
              <a:defRPr/>
            </a:pPr>
            <a:fld id="{B4008EB6-D09E-4580-8CD6-DDB14511944F}" type="slidenum">
              <a:rPr lang="en-US" smtClean="0">
                <a:solidFill>
                  <a:prstClr val="black"/>
                </a:solidFill>
              </a:rPr>
              <a:pPr>
                <a:defRPr/>
              </a:pPr>
              <a:t>245</a:t>
            </a:fld>
            <a:endParaRPr lang="en-US" dirty="0">
              <a:solidFill>
                <a:prstClr val="black"/>
              </a:solidFill>
            </a:endParaRPr>
          </a:p>
        </p:txBody>
      </p:sp>
      <p:sp>
        <p:nvSpPr>
          <p:cNvPr id="10" name="Footer Placeholder 9"/>
          <p:cNvSpPr>
            <a:spLocks noGrp="1"/>
          </p:cNvSpPr>
          <p:nvPr>
            <p:ph type="ftr" sz="quarter" idx="14"/>
          </p:nvPr>
        </p:nvSpPr>
        <p:spPr/>
        <p:txBody>
          <a:bodyPr/>
          <a:lstStyle/>
          <a:p>
            <a:pPr defTabSz="914099" eaLnBrk="0" hangingPunct="0">
              <a:defRPr/>
            </a:pPr>
            <a:r>
              <a:rPr lang="en-US" sz="400" dirty="0">
                <a:gradFill>
                  <a:gsLst>
                    <a:gs pos="0">
                      <a:prstClr val="black"/>
                    </a:gs>
                    <a:gs pos="100000">
                      <a:prstClr val="black"/>
                    </a:gs>
                  </a:gsLst>
                  <a:lin ang="5400000" scaled="0"/>
                </a:gradFill>
                <a:latin typeface="Segoe UI" pitchFamily="34" charset="0"/>
                <a:ea typeface="Segoe UI" pitchFamily="34" charset="0"/>
                <a:cs typeface="Segoe UI" pitchFamily="34" charset="0"/>
              </a:rPr>
              <a:t>© 2014 Microsoft Corporation. All rights reserved. Microsoft, Windows, and other product names are or may be registered trademarks and/or trademarks in the U.S. and/or other countries. 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MICROSOFT MAKES NO WARRANTIES, EXPRESS, IMPLIED OR STATUTORY, AS TO THE INFORMATION IN THIS PRESENTATION.</a:t>
            </a:r>
          </a:p>
        </p:txBody>
      </p:sp>
    </p:spTree>
    <p:extLst>
      <p:ext uri="{BB962C8B-B14F-4D97-AF65-F5344CB8AC3E}">
        <p14:creationId xmlns:p14="http://schemas.microsoft.com/office/powerpoint/2010/main" val="546075158"/>
      </p:ext>
    </p:extLst>
  </p:cSld>
  <p:clrMapOvr>
    <a:masterClrMapping/>
  </p:clrMapOvr>
</p:notes>
</file>

<file path=ppt/notesSlides/notesSlide1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6" name="Date Placeholder 5"/>
          <p:cNvSpPr>
            <a:spLocks noGrp="1"/>
          </p:cNvSpPr>
          <p:nvPr>
            <p:ph type="dt" idx="12"/>
          </p:nvPr>
        </p:nvSpPr>
        <p:spPr/>
        <p:txBody>
          <a:bodyPr/>
          <a:lstStyle/>
          <a:p>
            <a:fld id="{97EC2E71-BC3B-49B8-B2BF-93DCC9B91A9A}" type="datetime1">
              <a:rPr lang="en-US" smtClean="0">
                <a:solidFill>
                  <a:prstClr val="black"/>
                </a:solidFill>
              </a:rPr>
              <a:pPr/>
              <a:t>5/24/2016</a:t>
            </a:fld>
            <a:endParaRPr lang="en-US" dirty="0">
              <a:solidFill>
                <a:prstClr val="black"/>
              </a:solidFill>
            </a:endParaRPr>
          </a:p>
        </p:txBody>
      </p:sp>
      <p:sp>
        <p:nvSpPr>
          <p:cNvPr id="7" name="Slide Number Placeholder 6"/>
          <p:cNvSpPr>
            <a:spLocks noGrp="1"/>
          </p:cNvSpPr>
          <p:nvPr>
            <p:ph type="sldNum" sz="quarter" idx="13"/>
          </p:nvPr>
        </p:nvSpPr>
        <p:spPr/>
        <p:txBody>
          <a:bodyPr/>
          <a:lstStyle/>
          <a:p>
            <a:fld id="{B4008EB6-D09E-4580-8CD6-DDB14511944F}" type="slidenum">
              <a:rPr lang="en-US" smtClean="0">
                <a:solidFill>
                  <a:prstClr val="black"/>
                </a:solidFill>
              </a:rPr>
              <a:pPr/>
              <a:t>246</a:t>
            </a:fld>
            <a:endParaRPr lang="en-US" dirty="0">
              <a:solidFill>
                <a:prstClr val="black"/>
              </a:solidFill>
            </a:endParaRPr>
          </a:p>
        </p:txBody>
      </p:sp>
      <p:sp>
        <p:nvSpPr>
          <p:cNvPr id="10" name="Footer Placeholder 9"/>
          <p:cNvSpPr>
            <a:spLocks noGrp="1"/>
          </p:cNvSpPr>
          <p:nvPr>
            <p:ph type="ftr" sz="quarter" idx="14"/>
          </p:nvPr>
        </p:nvSpPr>
        <p:spPr/>
        <p:txBody>
          <a:bodyPr/>
          <a:lstStyle/>
          <a:p>
            <a:pPr defTabSz="914099" eaLnBrk="0" hangingPunct="0"/>
            <a:r>
              <a:rPr lang="en-US" sz="400" dirty="0">
                <a:gradFill>
                  <a:gsLst>
                    <a:gs pos="0">
                      <a:prstClr val="black"/>
                    </a:gs>
                    <a:gs pos="100000">
                      <a:prstClr val="black"/>
                    </a:gs>
                  </a:gsLst>
                  <a:lin ang="5400000" scaled="0"/>
                </a:gradFill>
                <a:latin typeface="Segoe UI" pitchFamily="34" charset="0"/>
                <a:ea typeface="Segoe UI" pitchFamily="34" charset="0"/>
                <a:cs typeface="Segoe UI" pitchFamily="34" charset="0"/>
              </a:rPr>
              <a:t>© 2014 Microsoft Corporation. All rights reserved. Microsoft, Windows, and other product names are or may be registered trademarks and/or trademarks in the U.S. and/or other countries. 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MICROSOFT MAKES NO WARRANTIES, EXPRESS, IMPLIED OR STATUTORY, AS TO THE INFORMATION IN THIS PRESENTATION.</a:t>
            </a:r>
          </a:p>
        </p:txBody>
      </p:sp>
    </p:spTree>
    <p:extLst>
      <p:ext uri="{BB962C8B-B14F-4D97-AF65-F5344CB8AC3E}">
        <p14:creationId xmlns:p14="http://schemas.microsoft.com/office/powerpoint/2010/main" val="2070514594"/>
      </p:ext>
    </p:extLst>
  </p:cSld>
  <p:clrMapOvr>
    <a:masterClrMapping/>
  </p:clrMapOvr>
</p:notes>
</file>

<file path=ppt/notesSlides/notesSlide1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6" name="Date Placeholder 5"/>
          <p:cNvSpPr>
            <a:spLocks noGrp="1"/>
          </p:cNvSpPr>
          <p:nvPr>
            <p:ph type="dt" idx="12"/>
          </p:nvPr>
        </p:nvSpPr>
        <p:spPr/>
        <p:txBody>
          <a:bodyPr/>
          <a:lstStyle/>
          <a:p>
            <a:fld id="{59A47E80-8152-4C93-B5EB-FB5EA07D8999}" type="datetime1">
              <a:rPr lang="en-US" smtClean="0">
                <a:solidFill>
                  <a:prstClr val="black"/>
                </a:solidFill>
              </a:rPr>
              <a:pPr/>
              <a:t>5/24/2016</a:t>
            </a:fld>
            <a:endParaRPr lang="en-US" dirty="0">
              <a:solidFill>
                <a:prstClr val="black"/>
              </a:solidFill>
            </a:endParaRPr>
          </a:p>
        </p:txBody>
      </p:sp>
      <p:sp>
        <p:nvSpPr>
          <p:cNvPr id="7" name="Slide Number Placeholder 6"/>
          <p:cNvSpPr>
            <a:spLocks noGrp="1"/>
          </p:cNvSpPr>
          <p:nvPr>
            <p:ph type="sldNum" sz="quarter" idx="13"/>
          </p:nvPr>
        </p:nvSpPr>
        <p:spPr/>
        <p:txBody>
          <a:bodyPr/>
          <a:lstStyle/>
          <a:p>
            <a:fld id="{B4008EB6-D09E-4580-8CD6-DDB14511944F}" type="slidenum">
              <a:rPr lang="en-US" smtClean="0">
                <a:solidFill>
                  <a:prstClr val="black"/>
                </a:solidFill>
              </a:rPr>
              <a:pPr/>
              <a:t>247</a:t>
            </a:fld>
            <a:endParaRPr lang="en-US" dirty="0">
              <a:solidFill>
                <a:prstClr val="black"/>
              </a:solidFill>
            </a:endParaRPr>
          </a:p>
        </p:txBody>
      </p:sp>
      <p:sp>
        <p:nvSpPr>
          <p:cNvPr id="10" name="Footer Placeholder 9"/>
          <p:cNvSpPr>
            <a:spLocks noGrp="1"/>
          </p:cNvSpPr>
          <p:nvPr>
            <p:ph type="ftr" sz="quarter" idx="14"/>
          </p:nvPr>
        </p:nvSpPr>
        <p:spPr/>
        <p:txBody>
          <a:bodyPr/>
          <a:lstStyle/>
          <a:p>
            <a:pPr defTabSz="914099" eaLnBrk="0" hangingPunct="0"/>
            <a:r>
              <a:rPr lang="en-US" sz="400" dirty="0">
                <a:gradFill>
                  <a:gsLst>
                    <a:gs pos="0">
                      <a:prstClr val="black"/>
                    </a:gs>
                    <a:gs pos="100000">
                      <a:prstClr val="black"/>
                    </a:gs>
                  </a:gsLst>
                  <a:lin ang="5400000" scaled="0"/>
                </a:gradFill>
                <a:latin typeface="Segoe UI" pitchFamily="34" charset="0"/>
                <a:ea typeface="Segoe UI" pitchFamily="34" charset="0"/>
                <a:cs typeface="Segoe UI" pitchFamily="34" charset="0"/>
              </a:rPr>
              <a:t>© 2014 Microsoft Corporation. All rights reserved. Microsoft, Windows, and other product names are or may be registered trademarks and/or trademarks in the U.S. and/or other countries. 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MICROSOFT MAKES NO WARRANTIES, EXPRESS, IMPLIED OR STATUTORY, AS TO THE INFORMATION IN THIS PRESENTATION.</a:t>
            </a:r>
          </a:p>
        </p:txBody>
      </p:sp>
    </p:spTree>
    <p:extLst>
      <p:ext uri="{BB962C8B-B14F-4D97-AF65-F5344CB8AC3E}">
        <p14:creationId xmlns:p14="http://schemas.microsoft.com/office/powerpoint/2010/main" val="4205480985"/>
      </p:ext>
    </p:extLst>
  </p:cSld>
  <p:clrMapOvr>
    <a:masterClrMapping/>
  </p:clrMapOvr>
</p:notes>
</file>

<file path=ppt/notesSlides/notesSlide1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6" name="Date Placeholder 5"/>
          <p:cNvSpPr>
            <a:spLocks noGrp="1"/>
          </p:cNvSpPr>
          <p:nvPr>
            <p:ph type="dt" idx="12"/>
          </p:nvPr>
        </p:nvSpPr>
        <p:spPr/>
        <p:txBody>
          <a:bodyPr/>
          <a:lstStyle/>
          <a:p>
            <a:fld id="{59A47E80-8152-4C93-B5EB-FB5EA07D8999}" type="datetime1">
              <a:rPr lang="en-US" smtClean="0">
                <a:solidFill>
                  <a:prstClr val="black"/>
                </a:solidFill>
              </a:rPr>
              <a:pPr/>
              <a:t>5/24/2016</a:t>
            </a:fld>
            <a:endParaRPr lang="en-US" dirty="0">
              <a:solidFill>
                <a:prstClr val="black"/>
              </a:solidFill>
            </a:endParaRPr>
          </a:p>
        </p:txBody>
      </p:sp>
      <p:sp>
        <p:nvSpPr>
          <p:cNvPr id="7" name="Slide Number Placeholder 6"/>
          <p:cNvSpPr>
            <a:spLocks noGrp="1"/>
          </p:cNvSpPr>
          <p:nvPr>
            <p:ph type="sldNum" sz="quarter" idx="13"/>
          </p:nvPr>
        </p:nvSpPr>
        <p:spPr/>
        <p:txBody>
          <a:bodyPr/>
          <a:lstStyle/>
          <a:p>
            <a:fld id="{B4008EB6-D09E-4580-8CD6-DDB14511944F}" type="slidenum">
              <a:rPr lang="en-US" smtClean="0">
                <a:solidFill>
                  <a:prstClr val="black"/>
                </a:solidFill>
              </a:rPr>
              <a:pPr/>
              <a:t>248</a:t>
            </a:fld>
            <a:endParaRPr lang="en-US" dirty="0">
              <a:solidFill>
                <a:prstClr val="black"/>
              </a:solidFill>
            </a:endParaRPr>
          </a:p>
        </p:txBody>
      </p:sp>
      <p:sp>
        <p:nvSpPr>
          <p:cNvPr id="10" name="Footer Placeholder 9"/>
          <p:cNvSpPr>
            <a:spLocks noGrp="1"/>
          </p:cNvSpPr>
          <p:nvPr>
            <p:ph type="ftr" sz="quarter" idx="14"/>
          </p:nvPr>
        </p:nvSpPr>
        <p:spPr/>
        <p:txBody>
          <a:bodyPr/>
          <a:lstStyle/>
          <a:p>
            <a:pPr defTabSz="914099" eaLnBrk="0" hangingPunct="0"/>
            <a:r>
              <a:rPr lang="en-US" sz="400" dirty="0">
                <a:gradFill>
                  <a:gsLst>
                    <a:gs pos="0">
                      <a:prstClr val="black"/>
                    </a:gs>
                    <a:gs pos="100000">
                      <a:prstClr val="black"/>
                    </a:gs>
                  </a:gsLst>
                  <a:lin ang="5400000" scaled="0"/>
                </a:gradFill>
                <a:latin typeface="Segoe UI" pitchFamily="34" charset="0"/>
                <a:ea typeface="Segoe UI" pitchFamily="34" charset="0"/>
                <a:cs typeface="Segoe UI" pitchFamily="34" charset="0"/>
              </a:rPr>
              <a:t>© 2014 Microsoft Corporation. All rights reserved. Microsoft, Windows, and other product names are or may be registered trademarks and/or trademarks in the U.S. and/or other countries. 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MICROSOFT MAKES NO WARRANTIES, EXPRESS, IMPLIED OR STATUTORY, AS TO THE INFORMATION IN THIS PRESENTATION.</a:t>
            </a:r>
          </a:p>
        </p:txBody>
      </p:sp>
    </p:spTree>
    <p:extLst>
      <p:ext uri="{BB962C8B-B14F-4D97-AF65-F5344CB8AC3E}">
        <p14:creationId xmlns:p14="http://schemas.microsoft.com/office/powerpoint/2010/main" val="218187888"/>
      </p:ext>
    </p:extLst>
  </p:cSld>
  <p:clrMapOvr>
    <a:masterClrMapping/>
  </p:clrMapOvr>
</p:notes>
</file>

<file path=ppt/notesSlides/notesSlide1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6" name="Date Placeholder 5"/>
          <p:cNvSpPr>
            <a:spLocks noGrp="1"/>
          </p:cNvSpPr>
          <p:nvPr>
            <p:ph type="dt" idx="12"/>
          </p:nvPr>
        </p:nvSpPr>
        <p:spPr/>
        <p:txBody>
          <a:bodyPr/>
          <a:lstStyle/>
          <a:p>
            <a:fld id="{59A47E80-8152-4C93-B5EB-FB5EA07D8999}" type="datetime1">
              <a:rPr lang="en-US" smtClean="0">
                <a:solidFill>
                  <a:prstClr val="black"/>
                </a:solidFill>
              </a:rPr>
              <a:pPr/>
              <a:t>5/24/2016</a:t>
            </a:fld>
            <a:endParaRPr lang="en-US" dirty="0">
              <a:solidFill>
                <a:prstClr val="black"/>
              </a:solidFill>
            </a:endParaRPr>
          </a:p>
        </p:txBody>
      </p:sp>
      <p:sp>
        <p:nvSpPr>
          <p:cNvPr id="7" name="Slide Number Placeholder 6"/>
          <p:cNvSpPr>
            <a:spLocks noGrp="1"/>
          </p:cNvSpPr>
          <p:nvPr>
            <p:ph type="sldNum" sz="quarter" idx="13"/>
          </p:nvPr>
        </p:nvSpPr>
        <p:spPr/>
        <p:txBody>
          <a:bodyPr/>
          <a:lstStyle/>
          <a:p>
            <a:fld id="{B4008EB6-D09E-4580-8CD6-DDB14511944F}" type="slidenum">
              <a:rPr lang="en-US" smtClean="0">
                <a:solidFill>
                  <a:prstClr val="black"/>
                </a:solidFill>
              </a:rPr>
              <a:pPr/>
              <a:t>249</a:t>
            </a:fld>
            <a:endParaRPr lang="en-US" dirty="0">
              <a:solidFill>
                <a:prstClr val="black"/>
              </a:solidFill>
            </a:endParaRPr>
          </a:p>
        </p:txBody>
      </p:sp>
      <p:sp>
        <p:nvSpPr>
          <p:cNvPr id="10" name="Footer Placeholder 9"/>
          <p:cNvSpPr>
            <a:spLocks noGrp="1"/>
          </p:cNvSpPr>
          <p:nvPr>
            <p:ph type="ftr" sz="quarter" idx="14"/>
          </p:nvPr>
        </p:nvSpPr>
        <p:spPr/>
        <p:txBody>
          <a:bodyPr/>
          <a:lstStyle/>
          <a:p>
            <a:pPr defTabSz="914099" eaLnBrk="0" hangingPunct="0"/>
            <a:r>
              <a:rPr lang="en-US" sz="400" dirty="0">
                <a:gradFill>
                  <a:gsLst>
                    <a:gs pos="0">
                      <a:prstClr val="black"/>
                    </a:gs>
                    <a:gs pos="100000">
                      <a:prstClr val="black"/>
                    </a:gs>
                  </a:gsLst>
                  <a:lin ang="5400000" scaled="0"/>
                </a:gradFill>
                <a:latin typeface="Segoe UI" pitchFamily="34" charset="0"/>
                <a:ea typeface="Segoe UI" pitchFamily="34" charset="0"/>
                <a:cs typeface="Segoe UI" pitchFamily="34" charset="0"/>
              </a:rPr>
              <a:t>© 2014 Microsoft Corporation. All rights reserved. Microsoft, Windows, and other product names are or may be registered trademarks and/or trademarks in the U.S. and/or other countries. 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MICROSOFT MAKES NO WARRANTIES, EXPRESS, IMPLIED OR STATUTORY, AS TO THE INFORMATION IN THIS PRESENTATION.</a:t>
            </a:r>
          </a:p>
        </p:txBody>
      </p:sp>
    </p:spTree>
    <p:extLst>
      <p:ext uri="{BB962C8B-B14F-4D97-AF65-F5344CB8AC3E}">
        <p14:creationId xmlns:p14="http://schemas.microsoft.com/office/powerpoint/2010/main" val="2755153407"/>
      </p:ext>
    </p:extLst>
  </p:cSld>
  <p:clrMapOvr>
    <a:masterClrMapping/>
  </p:clrMapOvr>
</p:notes>
</file>

<file path=ppt/notesSlides/notesSlide1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6" name="Date Placeholder 5"/>
          <p:cNvSpPr>
            <a:spLocks noGrp="1"/>
          </p:cNvSpPr>
          <p:nvPr>
            <p:ph type="dt" idx="12"/>
          </p:nvPr>
        </p:nvSpPr>
        <p:spPr/>
        <p:txBody>
          <a:bodyPr/>
          <a:lstStyle/>
          <a:p>
            <a:fld id="{59A47E80-8152-4C93-B5EB-FB5EA07D8999}" type="datetime1">
              <a:rPr lang="en-US" smtClean="0">
                <a:solidFill>
                  <a:prstClr val="black"/>
                </a:solidFill>
              </a:rPr>
              <a:pPr/>
              <a:t>5/24/2016</a:t>
            </a:fld>
            <a:endParaRPr lang="en-US" dirty="0">
              <a:solidFill>
                <a:prstClr val="black"/>
              </a:solidFill>
            </a:endParaRPr>
          </a:p>
        </p:txBody>
      </p:sp>
      <p:sp>
        <p:nvSpPr>
          <p:cNvPr id="7" name="Slide Number Placeholder 6"/>
          <p:cNvSpPr>
            <a:spLocks noGrp="1"/>
          </p:cNvSpPr>
          <p:nvPr>
            <p:ph type="sldNum" sz="quarter" idx="13"/>
          </p:nvPr>
        </p:nvSpPr>
        <p:spPr/>
        <p:txBody>
          <a:bodyPr/>
          <a:lstStyle/>
          <a:p>
            <a:fld id="{B4008EB6-D09E-4580-8CD6-DDB14511944F}" type="slidenum">
              <a:rPr lang="en-US" smtClean="0">
                <a:solidFill>
                  <a:prstClr val="black"/>
                </a:solidFill>
              </a:rPr>
              <a:pPr/>
              <a:t>250</a:t>
            </a:fld>
            <a:endParaRPr lang="en-US" dirty="0">
              <a:solidFill>
                <a:prstClr val="black"/>
              </a:solidFill>
            </a:endParaRPr>
          </a:p>
        </p:txBody>
      </p:sp>
      <p:sp>
        <p:nvSpPr>
          <p:cNvPr id="10" name="Footer Placeholder 9"/>
          <p:cNvSpPr>
            <a:spLocks noGrp="1"/>
          </p:cNvSpPr>
          <p:nvPr>
            <p:ph type="ftr" sz="quarter" idx="14"/>
          </p:nvPr>
        </p:nvSpPr>
        <p:spPr/>
        <p:txBody>
          <a:bodyPr/>
          <a:lstStyle/>
          <a:p>
            <a:pPr defTabSz="914099" eaLnBrk="0" hangingPunct="0"/>
            <a:r>
              <a:rPr lang="en-US" sz="400" dirty="0">
                <a:gradFill>
                  <a:gsLst>
                    <a:gs pos="0">
                      <a:prstClr val="black"/>
                    </a:gs>
                    <a:gs pos="100000">
                      <a:prstClr val="black"/>
                    </a:gs>
                  </a:gsLst>
                  <a:lin ang="5400000" scaled="0"/>
                </a:gradFill>
                <a:latin typeface="Segoe UI" pitchFamily="34" charset="0"/>
                <a:ea typeface="Segoe UI" pitchFamily="34" charset="0"/>
                <a:cs typeface="Segoe UI" pitchFamily="34" charset="0"/>
              </a:rPr>
              <a:t>© 2014 Microsoft Corporation. All rights reserved. Microsoft, Windows, and other product names are or may be registered trademarks and/or trademarks in the U.S. and/or other countries. 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MICROSOFT MAKES NO WARRANTIES, EXPRESS, IMPLIED OR STATUTORY, AS TO THE INFORMATION IN THIS PRESENTATION.</a:t>
            </a:r>
          </a:p>
        </p:txBody>
      </p:sp>
    </p:spTree>
    <p:extLst>
      <p:ext uri="{BB962C8B-B14F-4D97-AF65-F5344CB8AC3E}">
        <p14:creationId xmlns:p14="http://schemas.microsoft.com/office/powerpoint/2010/main" val="2508384569"/>
      </p:ext>
    </p:extLst>
  </p:cSld>
  <p:clrMapOvr>
    <a:masterClrMapping/>
  </p:clrMapOvr>
</p:notes>
</file>

<file path=ppt/notesSlides/notesSlide1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6" name="Date Placeholder 5"/>
          <p:cNvSpPr>
            <a:spLocks noGrp="1"/>
          </p:cNvSpPr>
          <p:nvPr>
            <p:ph type="dt" idx="12"/>
          </p:nvPr>
        </p:nvSpPr>
        <p:spPr/>
        <p:txBody>
          <a:bodyPr/>
          <a:lstStyle/>
          <a:p>
            <a:fld id="{D21AEA4E-C8DD-4389-8732-D0D2DA460746}" type="datetime1">
              <a:rPr lang="en-US">
                <a:solidFill>
                  <a:prstClr val="black"/>
                </a:solidFill>
              </a:rPr>
              <a:pPr/>
              <a:t>5/24/2016</a:t>
            </a:fld>
            <a:endParaRPr lang="en-US" dirty="0">
              <a:solidFill>
                <a:prstClr val="black"/>
              </a:solidFill>
            </a:endParaRPr>
          </a:p>
        </p:txBody>
      </p:sp>
      <p:sp>
        <p:nvSpPr>
          <p:cNvPr id="7" name="Slide Number Placeholder 6"/>
          <p:cNvSpPr>
            <a:spLocks noGrp="1"/>
          </p:cNvSpPr>
          <p:nvPr>
            <p:ph type="sldNum" sz="quarter" idx="13"/>
          </p:nvPr>
        </p:nvSpPr>
        <p:spPr/>
        <p:txBody>
          <a:bodyPr/>
          <a:lstStyle/>
          <a:p>
            <a:fld id="{B4008EB6-D09E-4580-8CD6-DDB14511944F}" type="slidenum">
              <a:rPr lang="en-US">
                <a:solidFill>
                  <a:prstClr val="black"/>
                </a:solidFill>
              </a:rPr>
              <a:pPr/>
              <a:t>251</a:t>
            </a:fld>
            <a:endParaRPr lang="en-US" dirty="0">
              <a:solidFill>
                <a:prstClr val="black"/>
              </a:solidFill>
            </a:endParaRPr>
          </a:p>
        </p:txBody>
      </p:sp>
      <p:sp>
        <p:nvSpPr>
          <p:cNvPr id="10" name="Footer Placeholder 9"/>
          <p:cNvSpPr>
            <a:spLocks noGrp="1"/>
          </p:cNvSpPr>
          <p:nvPr>
            <p:ph type="ftr" sz="quarter" idx="14"/>
          </p:nvPr>
        </p:nvSpPr>
        <p:spPr/>
        <p:txBody>
          <a:bodyPr/>
          <a:lstStyle/>
          <a:p>
            <a:pPr defTabSz="914099" eaLnBrk="0" hangingPunct="0"/>
            <a:r>
              <a:rPr lang="en-US" sz="400" dirty="0">
                <a:gradFill>
                  <a:gsLst>
                    <a:gs pos="0">
                      <a:prstClr val="black"/>
                    </a:gs>
                    <a:gs pos="100000">
                      <a:prstClr val="black"/>
                    </a:gs>
                  </a:gsLst>
                  <a:lin ang="5400000" scaled="0"/>
                </a:gradFill>
                <a:latin typeface="Segoe UI" pitchFamily="34" charset="0"/>
                <a:ea typeface="Segoe UI" pitchFamily="34" charset="0"/>
                <a:cs typeface="Segoe UI" pitchFamily="34" charset="0"/>
              </a:rPr>
              <a:t>© 2014 Microsoft Corporation. All rights reserved. Microsoft, Windows, and other product names are or may be registered trademarks and/or trademarks in the U.S. and/or other countries. 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MICROSOFT MAKES NO WARRANTIES, EXPRESS, IMPLIED OR STATUTORY, AS TO THE INFORMATION IN THIS PRESENTATION.</a:t>
            </a:r>
          </a:p>
        </p:txBody>
      </p:sp>
    </p:spTree>
    <p:extLst>
      <p:ext uri="{BB962C8B-B14F-4D97-AF65-F5344CB8AC3E}">
        <p14:creationId xmlns:p14="http://schemas.microsoft.com/office/powerpoint/2010/main" val="3957970741"/>
      </p:ext>
    </p:extLst>
  </p:cSld>
  <p:clrMapOvr>
    <a:masterClrMapping/>
  </p:clrMapOvr>
</p:notes>
</file>

<file path=ppt/notesSlides/notesSlide1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6" name="Date Placeholder 5"/>
          <p:cNvSpPr>
            <a:spLocks noGrp="1"/>
          </p:cNvSpPr>
          <p:nvPr>
            <p:ph type="dt" idx="12"/>
          </p:nvPr>
        </p:nvSpPr>
        <p:spPr/>
        <p:txBody>
          <a:bodyPr/>
          <a:lstStyle/>
          <a:p>
            <a:fld id="{211D4B0C-B40C-4B38-86E4-2AFA7E194751}" type="datetime1">
              <a:rPr lang="en-US" smtClean="0">
                <a:solidFill>
                  <a:prstClr val="black"/>
                </a:solidFill>
              </a:rPr>
              <a:pPr/>
              <a:t>5/24/2016</a:t>
            </a:fld>
            <a:endParaRPr lang="en-US" dirty="0">
              <a:solidFill>
                <a:prstClr val="black"/>
              </a:solidFill>
            </a:endParaRPr>
          </a:p>
        </p:txBody>
      </p:sp>
      <p:sp>
        <p:nvSpPr>
          <p:cNvPr id="7" name="Slide Number Placeholder 6"/>
          <p:cNvSpPr>
            <a:spLocks noGrp="1"/>
          </p:cNvSpPr>
          <p:nvPr>
            <p:ph type="sldNum" sz="quarter" idx="13"/>
          </p:nvPr>
        </p:nvSpPr>
        <p:spPr/>
        <p:txBody>
          <a:bodyPr/>
          <a:lstStyle/>
          <a:p>
            <a:fld id="{B4008EB6-D09E-4580-8CD6-DDB14511944F}" type="slidenum">
              <a:rPr lang="en-US" smtClean="0">
                <a:solidFill>
                  <a:prstClr val="black"/>
                </a:solidFill>
              </a:rPr>
              <a:pPr/>
              <a:t>252</a:t>
            </a:fld>
            <a:endParaRPr lang="en-US" dirty="0">
              <a:solidFill>
                <a:prstClr val="black"/>
              </a:solidFill>
            </a:endParaRPr>
          </a:p>
        </p:txBody>
      </p:sp>
      <p:sp>
        <p:nvSpPr>
          <p:cNvPr id="10" name="Footer Placeholder 9"/>
          <p:cNvSpPr>
            <a:spLocks noGrp="1"/>
          </p:cNvSpPr>
          <p:nvPr>
            <p:ph type="ftr" sz="quarter" idx="14"/>
          </p:nvPr>
        </p:nvSpPr>
        <p:spPr/>
        <p:txBody>
          <a:bodyPr/>
          <a:lstStyle/>
          <a:p>
            <a:pPr defTabSz="914099" eaLnBrk="0" hangingPunct="0"/>
            <a:r>
              <a:rPr lang="en-US" sz="400" dirty="0">
                <a:gradFill>
                  <a:gsLst>
                    <a:gs pos="0">
                      <a:prstClr val="black"/>
                    </a:gs>
                    <a:gs pos="100000">
                      <a:prstClr val="black"/>
                    </a:gs>
                  </a:gsLst>
                  <a:lin ang="5400000" scaled="0"/>
                </a:gradFill>
                <a:latin typeface="Segoe UI" pitchFamily="34" charset="0"/>
                <a:ea typeface="Segoe UI" pitchFamily="34" charset="0"/>
                <a:cs typeface="Segoe UI" pitchFamily="34" charset="0"/>
              </a:rPr>
              <a:t>© 2014 Microsoft Corporation. All rights reserved. Microsoft, Windows, and other product names are or may be registered trademarks and/or trademarks in the U.S. and/or other countries. 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MICROSOFT MAKES NO WARRANTIES, EXPRESS, IMPLIED OR STATUTORY, AS TO THE INFORMATION IN THIS PRESENTATION.</a:t>
            </a:r>
          </a:p>
        </p:txBody>
      </p:sp>
    </p:spTree>
    <p:extLst>
      <p:ext uri="{BB962C8B-B14F-4D97-AF65-F5344CB8AC3E}">
        <p14:creationId xmlns:p14="http://schemas.microsoft.com/office/powerpoint/2010/main" val="3237209586"/>
      </p:ext>
    </p:extLst>
  </p:cSld>
  <p:clrMapOvr>
    <a:masterClrMapping/>
  </p:clrMapOvr>
</p:notes>
</file>

<file path=ppt/notesSlides/notesSlide1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6" name="Date Placeholder 5"/>
          <p:cNvSpPr>
            <a:spLocks noGrp="1"/>
          </p:cNvSpPr>
          <p:nvPr>
            <p:ph type="dt" idx="12"/>
          </p:nvPr>
        </p:nvSpPr>
        <p:spPr/>
        <p:txBody>
          <a:bodyPr/>
          <a:lstStyle/>
          <a:p>
            <a:fld id="{211D4B0C-B40C-4B38-86E4-2AFA7E194751}" type="datetime1">
              <a:rPr lang="en-US" smtClean="0">
                <a:solidFill>
                  <a:prstClr val="black"/>
                </a:solidFill>
              </a:rPr>
              <a:pPr/>
              <a:t>5/24/2016</a:t>
            </a:fld>
            <a:endParaRPr lang="en-US" dirty="0">
              <a:solidFill>
                <a:prstClr val="black"/>
              </a:solidFill>
            </a:endParaRPr>
          </a:p>
        </p:txBody>
      </p:sp>
      <p:sp>
        <p:nvSpPr>
          <p:cNvPr id="7" name="Slide Number Placeholder 6"/>
          <p:cNvSpPr>
            <a:spLocks noGrp="1"/>
          </p:cNvSpPr>
          <p:nvPr>
            <p:ph type="sldNum" sz="quarter" idx="13"/>
          </p:nvPr>
        </p:nvSpPr>
        <p:spPr/>
        <p:txBody>
          <a:bodyPr/>
          <a:lstStyle/>
          <a:p>
            <a:fld id="{B4008EB6-D09E-4580-8CD6-DDB14511944F}" type="slidenum">
              <a:rPr lang="en-US" smtClean="0">
                <a:solidFill>
                  <a:prstClr val="black"/>
                </a:solidFill>
              </a:rPr>
              <a:pPr/>
              <a:t>253</a:t>
            </a:fld>
            <a:endParaRPr lang="en-US" dirty="0">
              <a:solidFill>
                <a:prstClr val="black"/>
              </a:solidFill>
            </a:endParaRPr>
          </a:p>
        </p:txBody>
      </p:sp>
      <p:sp>
        <p:nvSpPr>
          <p:cNvPr id="10" name="Footer Placeholder 9"/>
          <p:cNvSpPr>
            <a:spLocks noGrp="1"/>
          </p:cNvSpPr>
          <p:nvPr>
            <p:ph type="ftr" sz="quarter" idx="14"/>
          </p:nvPr>
        </p:nvSpPr>
        <p:spPr/>
        <p:txBody>
          <a:bodyPr/>
          <a:lstStyle/>
          <a:p>
            <a:pPr defTabSz="914099" eaLnBrk="0" hangingPunct="0"/>
            <a:r>
              <a:rPr lang="en-US" sz="400" dirty="0">
                <a:gradFill>
                  <a:gsLst>
                    <a:gs pos="0">
                      <a:prstClr val="black"/>
                    </a:gs>
                    <a:gs pos="100000">
                      <a:prstClr val="black"/>
                    </a:gs>
                  </a:gsLst>
                  <a:lin ang="5400000" scaled="0"/>
                </a:gradFill>
                <a:latin typeface="Segoe UI" pitchFamily="34" charset="0"/>
                <a:ea typeface="Segoe UI" pitchFamily="34" charset="0"/>
                <a:cs typeface="Segoe UI" pitchFamily="34" charset="0"/>
              </a:rPr>
              <a:t>© 2014 Microsoft Corporation. All rights reserved. Microsoft, Windows, and other product names are or may be registered trademarks and/or trademarks in the U.S. and/or other countries. 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MICROSOFT MAKES NO WARRANTIES, EXPRESS, IMPLIED OR STATUTORY, AS TO THE INFORMATION IN THIS PRESENTATION.</a:t>
            </a:r>
          </a:p>
        </p:txBody>
      </p:sp>
    </p:spTree>
    <p:extLst>
      <p:ext uri="{BB962C8B-B14F-4D97-AF65-F5344CB8AC3E}">
        <p14:creationId xmlns:p14="http://schemas.microsoft.com/office/powerpoint/2010/main" val="3922613928"/>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Source: No MSDN topic for this yet.</a:t>
            </a:r>
          </a:p>
          <a:p>
            <a:r>
              <a:rPr lang="en-US" dirty="0"/>
              <a:t>Alternative source: Niko </a:t>
            </a:r>
            <a:r>
              <a:rPr lang="en-US" dirty="0" err="1"/>
              <a:t>Neugebauer</a:t>
            </a:r>
            <a:r>
              <a:rPr lang="en-US" dirty="0"/>
              <a:t> – http://www.nikoport.com/2015/06/08/columnstore-indexes-part-55-new-architecture-elements-in-sql-server-2016%E2%80%B3/ </a:t>
            </a:r>
          </a:p>
          <a:p>
            <a:endParaRPr lang="en-US" dirty="0"/>
          </a:p>
          <a:p>
            <a:r>
              <a:rPr lang="en-US" dirty="0"/>
              <a:t>New stored procedure </a:t>
            </a:r>
            <a:r>
              <a:rPr lang="en-US" b="1" dirty="0" err="1"/>
              <a:t>sys.sp_memory_optimized_cs_migration</a:t>
            </a:r>
            <a:r>
              <a:rPr lang="en-US" dirty="0"/>
              <a:t> which should migrate data from the Tail Row Group into the compressed Row Groups, </a:t>
            </a:r>
            <a:r>
              <a:rPr lang="en-US" b="1" dirty="0"/>
              <a:t>make sure that you are invoking the version from the local database</a:t>
            </a:r>
            <a:r>
              <a:rPr lang="en-US" dirty="0"/>
              <a:t> and not from the master DB</a:t>
            </a:r>
          </a:p>
        </p:txBody>
      </p:sp>
      <p:sp>
        <p:nvSpPr>
          <p:cNvPr id="4" name="Header Placeholder 3"/>
          <p:cNvSpPr>
            <a:spLocks noGrp="1"/>
          </p:cNvSpPr>
          <p:nvPr>
            <p:ph type="hdr" sz="quarter" idx="10"/>
          </p:nvPr>
        </p:nvSpPr>
        <p:spPr/>
        <p:txBody>
          <a:bodyPr/>
          <a:lstStyle/>
          <a:p>
            <a:r>
              <a:rPr lang="en-US"/>
              <a:t>Microsoft Ignite 2015</a:t>
            </a:r>
            <a:endParaRPr lang="en-US" dirty="0"/>
          </a:p>
        </p:txBody>
      </p:sp>
      <p:sp>
        <p:nvSpPr>
          <p:cNvPr id="5" name="Footer Placeholder 4"/>
          <p:cNvSpPr>
            <a:spLocks noGrp="1"/>
          </p:cNvSpPr>
          <p:nvPr>
            <p:ph type="ftr" sz="quarter" idx="11"/>
          </p:nvPr>
        </p:nvSpPr>
        <p:spPr/>
        <p:txBody>
          <a:bodyPr/>
          <a:lstStyle/>
          <a:p>
            <a:pPr defTabSz="914099" eaLnBrk="0" hangingPunct="0"/>
            <a:r>
              <a:rPr lang="en-US" sz="400">
                <a:gradFill>
                  <a:gsLst>
                    <a:gs pos="0">
                      <a:prstClr val="black"/>
                    </a:gs>
                    <a:gs pos="100000">
                      <a:prstClr val="black"/>
                    </a:gs>
                  </a:gsLst>
                  <a:lin ang="5400000" scaled="0"/>
                </a:gradFill>
                <a:latin typeface="Segoe UI" pitchFamily="34" charset="0"/>
                <a:ea typeface="Segoe UI" pitchFamily="34" charset="0"/>
                <a:cs typeface="Segoe UI" pitchFamily="34" charset="0"/>
              </a:rPr>
              <a:t>© 2015 Microsoft Corporation. All rights reserved. MICROSOFT MAKES NO WARRANTIES, EXPRESS, IMPLIED OR STATUTORY, AS TO THE INFORMATION IN THIS PRESENTATION.</a:t>
            </a:r>
            <a:endParaRPr lang="en-US" sz="400" dirty="0">
              <a:gradFill>
                <a:gsLst>
                  <a:gs pos="0">
                    <a:prstClr val="black"/>
                  </a:gs>
                  <a:gs pos="100000">
                    <a:prstClr val="black"/>
                  </a:gs>
                </a:gsLst>
                <a:lin ang="5400000" scaled="0"/>
              </a:gradFill>
              <a:latin typeface="Segoe UI" pitchFamily="34" charset="0"/>
              <a:ea typeface="Segoe UI" pitchFamily="34" charset="0"/>
              <a:cs typeface="Segoe UI" pitchFamily="34" charset="0"/>
            </a:endParaRPr>
          </a:p>
        </p:txBody>
      </p:sp>
      <p:sp>
        <p:nvSpPr>
          <p:cNvPr id="6" name="Date Placeholder 5"/>
          <p:cNvSpPr>
            <a:spLocks noGrp="1"/>
          </p:cNvSpPr>
          <p:nvPr>
            <p:ph type="dt" idx="12"/>
          </p:nvPr>
        </p:nvSpPr>
        <p:spPr/>
        <p:txBody>
          <a:bodyPr/>
          <a:lstStyle/>
          <a:p>
            <a:fld id="{38EEC551-8CDA-4EB6-89BB-2A86C9F091C8}" type="datetime8">
              <a:rPr lang="en-US" smtClean="0"/>
              <a:t>5/24/2016 7:00 AM</a:t>
            </a:fld>
            <a:endParaRPr lang="en-US" dirty="0"/>
          </a:p>
        </p:txBody>
      </p:sp>
      <p:sp>
        <p:nvSpPr>
          <p:cNvPr id="7" name="Slide Number Placeholder 6"/>
          <p:cNvSpPr>
            <a:spLocks noGrp="1"/>
          </p:cNvSpPr>
          <p:nvPr>
            <p:ph type="sldNum" sz="quarter" idx="13"/>
          </p:nvPr>
        </p:nvSpPr>
        <p:spPr/>
        <p:txBody>
          <a:bodyPr/>
          <a:lstStyle/>
          <a:p>
            <a:fld id="{B4008EB6-D09E-4580-8CD6-DDB14511944F}" type="slidenum">
              <a:rPr lang="en-US" smtClean="0"/>
              <a:pPr/>
              <a:t>24</a:t>
            </a:fld>
            <a:endParaRPr lang="en-US" dirty="0"/>
          </a:p>
        </p:txBody>
      </p:sp>
    </p:spTree>
    <p:extLst>
      <p:ext uri="{BB962C8B-B14F-4D97-AF65-F5344CB8AC3E}">
        <p14:creationId xmlns:p14="http://schemas.microsoft.com/office/powerpoint/2010/main" val="2300332236"/>
      </p:ext>
    </p:extLst>
  </p:cSld>
  <p:clrMapOvr>
    <a:masterClrMapping/>
  </p:clrMapOvr>
</p:notes>
</file>

<file path=ppt/notesSlides/notesSlide1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6" name="Date Placeholder 5"/>
          <p:cNvSpPr>
            <a:spLocks noGrp="1"/>
          </p:cNvSpPr>
          <p:nvPr>
            <p:ph type="dt" idx="12"/>
          </p:nvPr>
        </p:nvSpPr>
        <p:spPr/>
        <p:txBody>
          <a:bodyPr/>
          <a:lstStyle/>
          <a:p>
            <a:fld id="{97EC2E71-BC3B-49B8-B2BF-93DCC9B91A9A}" type="datetime1">
              <a:rPr lang="en-US" smtClean="0">
                <a:solidFill>
                  <a:prstClr val="black"/>
                </a:solidFill>
              </a:rPr>
              <a:pPr/>
              <a:t>5/24/2016</a:t>
            </a:fld>
            <a:endParaRPr lang="en-US" dirty="0">
              <a:solidFill>
                <a:prstClr val="black"/>
              </a:solidFill>
            </a:endParaRPr>
          </a:p>
        </p:txBody>
      </p:sp>
      <p:sp>
        <p:nvSpPr>
          <p:cNvPr id="7" name="Slide Number Placeholder 6"/>
          <p:cNvSpPr>
            <a:spLocks noGrp="1"/>
          </p:cNvSpPr>
          <p:nvPr>
            <p:ph type="sldNum" sz="quarter" idx="13"/>
          </p:nvPr>
        </p:nvSpPr>
        <p:spPr/>
        <p:txBody>
          <a:bodyPr/>
          <a:lstStyle/>
          <a:p>
            <a:fld id="{B4008EB6-D09E-4580-8CD6-DDB14511944F}" type="slidenum">
              <a:rPr lang="en-US" smtClean="0">
                <a:solidFill>
                  <a:prstClr val="black"/>
                </a:solidFill>
              </a:rPr>
              <a:pPr/>
              <a:t>254</a:t>
            </a:fld>
            <a:endParaRPr lang="en-US" dirty="0">
              <a:solidFill>
                <a:prstClr val="black"/>
              </a:solidFill>
            </a:endParaRPr>
          </a:p>
        </p:txBody>
      </p:sp>
      <p:sp>
        <p:nvSpPr>
          <p:cNvPr id="10" name="Footer Placeholder 9"/>
          <p:cNvSpPr>
            <a:spLocks noGrp="1"/>
          </p:cNvSpPr>
          <p:nvPr>
            <p:ph type="ftr" sz="quarter" idx="14"/>
          </p:nvPr>
        </p:nvSpPr>
        <p:spPr/>
        <p:txBody>
          <a:bodyPr/>
          <a:lstStyle/>
          <a:p>
            <a:pPr defTabSz="914099" eaLnBrk="0" hangingPunct="0"/>
            <a:r>
              <a:rPr lang="en-US" sz="400" dirty="0">
                <a:gradFill>
                  <a:gsLst>
                    <a:gs pos="0">
                      <a:prstClr val="black"/>
                    </a:gs>
                    <a:gs pos="100000">
                      <a:prstClr val="black"/>
                    </a:gs>
                  </a:gsLst>
                  <a:lin ang="5400000" scaled="0"/>
                </a:gradFill>
                <a:latin typeface="Segoe UI" pitchFamily="34" charset="0"/>
                <a:ea typeface="Segoe UI" pitchFamily="34" charset="0"/>
                <a:cs typeface="Segoe UI" pitchFamily="34" charset="0"/>
              </a:rPr>
              <a:t>© 2014 Microsoft Corporation. All rights reserved. Microsoft, Windows, and other product names are or may be registered trademarks and/or trademarks in the U.S. and/or other countries. 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MICROSOFT MAKES NO WARRANTIES, EXPRESS, IMPLIED OR STATUTORY, AS TO THE INFORMATION IN THIS PRESENTATION.</a:t>
            </a:r>
          </a:p>
        </p:txBody>
      </p:sp>
    </p:spTree>
    <p:extLst>
      <p:ext uri="{BB962C8B-B14F-4D97-AF65-F5344CB8AC3E}">
        <p14:creationId xmlns:p14="http://schemas.microsoft.com/office/powerpoint/2010/main" val="513366704"/>
      </p:ext>
    </p:extLst>
  </p:cSld>
  <p:clrMapOvr>
    <a:masterClrMapping/>
  </p:clrMapOvr>
</p:notes>
</file>

<file path=ppt/notesSlides/notesSlide1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6" name="Date Placeholder 5"/>
          <p:cNvSpPr>
            <a:spLocks noGrp="1"/>
          </p:cNvSpPr>
          <p:nvPr>
            <p:ph type="dt" idx="12"/>
          </p:nvPr>
        </p:nvSpPr>
        <p:spPr/>
        <p:txBody>
          <a:bodyPr/>
          <a:lstStyle/>
          <a:p>
            <a:fld id="{59A47E80-8152-4C93-B5EB-FB5EA07D8999}" type="datetime1">
              <a:rPr lang="en-US" smtClean="0">
                <a:solidFill>
                  <a:prstClr val="black"/>
                </a:solidFill>
              </a:rPr>
              <a:pPr/>
              <a:t>5/24/2016</a:t>
            </a:fld>
            <a:endParaRPr lang="en-US" dirty="0">
              <a:solidFill>
                <a:prstClr val="black"/>
              </a:solidFill>
            </a:endParaRPr>
          </a:p>
        </p:txBody>
      </p:sp>
      <p:sp>
        <p:nvSpPr>
          <p:cNvPr id="7" name="Slide Number Placeholder 6"/>
          <p:cNvSpPr>
            <a:spLocks noGrp="1"/>
          </p:cNvSpPr>
          <p:nvPr>
            <p:ph type="sldNum" sz="quarter" idx="13"/>
          </p:nvPr>
        </p:nvSpPr>
        <p:spPr/>
        <p:txBody>
          <a:bodyPr/>
          <a:lstStyle/>
          <a:p>
            <a:fld id="{B4008EB6-D09E-4580-8CD6-DDB14511944F}" type="slidenum">
              <a:rPr lang="en-US" smtClean="0">
                <a:solidFill>
                  <a:prstClr val="black"/>
                </a:solidFill>
              </a:rPr>
              <a:pPr/>
              <a:t>255</a:t>
            </a:fld>
            <a:endParaRPr lang="en-US" dirty="0">
              <a:solidFill>
                <a:prstClr val="black"/>
              </a:solidFill>
            </a:endParaRPr>
          </a:p>
        </p:txBody>
      </p:sp>
      <p:sp>
        <p:nvSpPr>
          <p:cNvPr id="10" name="Footer Placeholder 9"/>
          <p:cNvSpPr>
            <a:spLocks noGrp="1"/>
          </p:cNvSpPr>
          <p:nvPr>
            <p:ph type="ftr" sz="quarter" idx="14"/>
          </p:nvPr>
        </p:nvSpPr>
        <p:spPr/>
        <p:txBody>
          <a:bodyPr/>
          <a:lstStyle/>
          <a:p>
            <a:pPr defTabSz="914099" eaLnBrk="0" hangingPunct="0"/>
            <a:r>
              <a:rPr lang="en-US" sz="400" dirty="0">
                <a:gradFill>
                  <a:gsLst>
                    <a:gs pos="0">
                      <a:prstClr val="black"/>
                    </a:gs>
                    <a:gs pos="100000">
                      <a:prstClr val="black"/>
                    </a:gs>
                  </a:gsLst>
                  <a:lin ang="5400000" scaled="0"/>
                </a:gradFill>
                <a:latin typeface="Segoe UI" pitchFamily="34" charset="0"/>
                <a:ea typeface="Segoe UI" pitchFamily="34" charset="0"/>
                <a:cs typeface="Segoe UI" pitchFamily="34" charset="0"/>
              </a:rPr>
              <a:t>© 2014 Microsoft Corporation. All rights reserved. Microsoft, Windows, and other product names are or may be registered trademarks and/or trademarks in the U.S. and/or other countries. 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MICROSOFT MAKES NO WARRANTIES, EXPRESS, IMPLIED OR STATUTORY, AS TO THE INFORMATION IN THIS PRESENTATION.</a:t>
            </a:r>
          </a:p>
        </p:txBody>
      </p:sp>
    </p:spTree>
    <p:extLst>
      <p:ext uri="{BB962C8B-B14F-4D97-AF65-F5344CB8AC3E}">
        <p14:creationId xmlns:p14="http://schemas.microsoft.com/office/powerpoint/2010/main" val="130981699"/>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indent="0" algn="l" defTabSz="931863" rtl="0" eaLnBrk="0" fontAlgn="base" latinLnBrk="0" hangingPunct="0">
              <a:lnSpc>
                <a:spcPct val="100000"/>
              </a:lnSpc>
              <a:spcBef>
                <a:spcPct val="30000"/>
              </a:spcBef>
              <a:spcAft>
                <a:spcPct val="0"/>
              </a:spcAft>
              <a:buClrTx/>
              <a:buSzTx/>
              <a:buFontTx/>
              <a:buNone/>
              <a:tabLst/>
              <a:defRPr/>
            </a:pPr>
            <a:r>
              <a:rPr lang="en-US" dirty="0"/>
              <a:t>Source: https://msdn.microsoft.com/en-us/library/dn934994(v=sql.130).aspx</a:t>
            </a:r>
          </a:p>
          <a:p>
            <a:endParaRPr lang="en-US" dirty="0"/>
          </a:p>
        </p:txBody>
      </p:sp>
      <p:sp>
        <p:nvSpPr>
          <p:cNvPr id="4" name="Slide Number Placeholder 3"/>
          <p:cNvSpPr>
            <a:spLocks noGrp="1"/>
          </p:cNvSpPr>
          <p:nvPr>
            <p:ph type="sldNum" sz="quarter" idx="10"/>
          </p:nvPr>
        </p:nvSpPr>
        <p:spPr/>
        <p:txBody>
          <a:bodyPr/>
          <a:lstStyle/>
          <a:p>
            <a:pPr>
              <a:defRPr/>
            </a:pPr>
            <a:fld id="{7088D5E3-B0C4-244E-905F-C9848084E0A1}" type="slidenum">
              <a:rPr lang="en-US" smtClean="0"/>
              <a:pPr>
                <a:defRPr/>
              </a:pPr>
              <a:t>25</a:t>
            </a:fld>
            <a:endParaRPr lang="en-US"/>
          </a:p>
        </p:txBody>
      </p:sp>
    </p:spTree>
    <p:extLst>
      <p:ext uri="{BB962C8B-B14F-4D97-AF65-F5344CB8AC3E}">
        <p14:creationId xmlns:p14="http://schemas.microsoft.com/office/powerpoint/2010/main" val="2511710500"/>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i="0" dirty="0">
                <a:solidFill>
                  <a:srgbClr val="00B050"/>
                </a:solidFill>
              </a:rPr>
              <a:t>Some</a:t>
            </a:r>
            <a:r>
              <a:rPr lang="en-US" i="0" baseline="0" dirty="0">
                <a:solidFill>
                  <a:srgbClr val="00B050"/>
                </a:solidFill>
              </a:rPr>
              <a:t> key trends are impacting how we are designing the Microsoft data platform. One of the most important is how fast data is growing, which has surprised many with a rate of 41% CAGR. But why? It’s cyclical as there is an explosion of data sources through more devices combined with a new hunger businesses have for more data to better understand and predict their customers needs, so they can make smarter decisions with data.</a:t>
            </a:r>
            <a:endParaRPr lang="en-US" i="0" dirty="0">
              <a:solidFill>
                <a:srgbClr val="00B050"/>
              </a:solidFill>
            </a:endParaRPr>
          </a:p>
        </p:txBody>
      </p:sp>
      <p:sp>
        <p:nvSpPr>
          <p:cNvPr id="4" name="Slide Number Placeholder 3"/>
          <p:cNvSpPr>
            <a:spLocks noGrp="1"/>
          </p:cNvSpPr>
          <p:nvPr>
            <p:ph type="sldNum" sz="quarter" idx="10"/>
          </p:nvPr>
        </p:nvSpPr>
        <p:spPr/>
        <p:txBody>
          <a:bodyPr/>
          <a:lstStyle/>
          <a:p>
            <a:pPr>
              <a:defRPr/>
            </a:pPr>
            <a:fld id="{7088D5E3-B0C4-244E-905F-C9848084E0A1}" type="slidenum">
              <a:rPr lang="en-US" smtClean="0">
                <a:solidFill>
                  <a:prstClr val="black"/>
                </a:solidFill>
              </a:rPr>
              <a:pPr>
                <a:defRPr/>
              </a:pPr>
              <a:t>2</a:t>
            </a:fld>
            <a:endParaRPr lang="en-US">
              <a:solidFill>
                <a:prstClr val="black"/>
              </a:solidFill>
            </a:endParaRPr>
          </a:p>
        </p:txBody>
      </p:sp>
    </p:spTree>
    <p:extLst>
      <p:ext uri="{BB962C8B-B14F-4D97-AF65-F5344CB8AC3E}">
        <p14:creationId xmlns:p14="http://schemas.microsoft.com/office/powerpoint/2010/main" val="2182085048"/>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Source: https://msdn.microsoft.com/en-us/library/dn935013(v=sql.130).aspx</a:t>
            </a:r>
          </a:p>
          <a:p>
            <a:endParaRPr lang="en-US" dirty="0"/>
          </a:p>
          <a:p>
            <a:r>
              <a:rPr lang="en-US" b="1" dirty="0">
                <a:effectLst/>
              </a:rPr>
              <a:t>Task #1: Defragment the </a:t>
            </a:r>
            <a:r>
              <a:rPr lang="en-US" b="1" dirty="0" err="1">
                <a:effectLst/>
              </a:rPr>
              <a:t>columnstore</a:t>
            </a:r>
            <a:r>
              <a:rPr lang="en-US" b="1" dirty="0">
                <a:effectLst/>
              </a:rPr>
              <a:t> index </a:t>
            </a:r>
          </a:p>
          <a:p>
            <a:r>
              <a:rPr lang="en-US" dirty="0">
                <a:effectLst/>
              </a:rPr>
              <a:t>Rebuilding a </a:t>
            </a:r>
            <a:r>
              <a:rPr lang="en-US" dirty="0" err="1">
                <a:effectLst/>
              </a:rPr>
              <a:t>columnstore</a:t>
            </a:r>
            <a:r>
              <a:rPr lang="en-US" dirty="0">
                <a:effectLst/>
              </a:rPr>
              <a:t> index removes fragmentation, and moves all rows into the </a:t>
            </a:r>
            <a:r>
              <a:rPr lang="en-US" dirty="0" err="1">
                <a:effectLst/>
              </a:rPr>
              <a:t>columnstore</a:t>
            </a:r>
            <a:r>
              <a:rPr lang="en-US" dirty="0">
                <a:effectLst/>
              </a:rPr>
              <a:t>. Use </a:t>
            </a:r>
            <a:r>
              <a:rPr lang="en-US" dirty="0">
                <a:effectLst/>
                <a:hlinkClick r:id="rId3"/>
              </a:rPr>
              <a:t>CREATE COLUMNSTORE INDEX (Transact-SQL)</a:t>
            </a:r>
            <a:r>
              <a:rPr lang="en-US" dirty="0">
                <a:effectLst/>
              </a:rPr>
              <a:t> or </a:t>
            </a:r>
            <a:r>
              <a:rPr lang="en-US" dirty="0">
                <a:effectLst/>
                <a:hlinkClick r:id="rId4"/>
              </a:rPr>
              <a:t>ALTER INDEX (Transact-SQL)</a:t>
            </a:r>
            <a:r>
              <a:rPr lang="en-US" dirty="0">
                <a:effectLst/>
              </a:rPr>
              <a:t> to perform a full rebuild of an existing clustered </a:t>
            </a:r>
            <a:r>
              <a:rPr lang="en-US" dirty="0" err="1">
                <a:effectLst/>
              </a:rPr>
              <a:t>columnstore</a:t>
            </a:r>
            <a:r>
              <a:rPr lang="en-US" dirty="0">
                <a:effectLst/>
              </a:rPr>
              <a:t> index. Additionally, you can use ALTER INDEX … REBUILD to rebuild a specific partition. </a:t>
            </a:r>
          </a:p>
          <a:p>
            <a:r>
              <a:rPr lang="en-US" b="1" dirty="0">
                <a:effectLst/>
              </a:rPr>
              <a:t>Recommendations for Rebuilding a </a:t>
            </a:r>
            <a:r>
              <a:rPr lang="en-US" b="1" dirty="0" err="1">
                <a:effectLst/>
              </a:rPr>
              <a:t>Columnstore</a:t>
            </a:r>
            <a:r>
              <a:rPr lang="en-US" b="1" dirty="0">
                <a:effectLst/>
              </a:rPr>
              <a:t> Index</a:t>
            </a:r>
          </a:p>
          <a:p>
            <a:r>
              <a:rPr lang="en-US" dirty="0">
                <a:effectLst/>
              </a:rPr>
              <a:t>Rebuilding a </a:t>
            </a:r>
            <a:r>
              <a:rPr lang="en-US" dirty="0" err="1">
                <a:effectLst/>
              </a:rPr>
              <a:t>columnstore</a:t>
            </a:r>
            <a:r>
              <a:rPr lang="en-US" dirty="0">
                <a:effectLst/>
              </a:rPr>
              <a:t> index is useful for removing fragmentation, and for moving all rows into the </a:t>
            </a:r>
            <a:r>
              <a:rPr lang="en-US" dirty="0" err="1">
                <a:effectLst/>
              </a:rPr>
              <a:t>columnstore</a:t>
            </a:r>
            <a:r>
              <a:rPr lang="en-US" dirty="0">
                <a:effectLst/>
              </a:rPr>
              <a:t>. We have the following recommendations:</a:t>
            </a:r>
          </a:p>
          <a:p>
            <a:r>
              <a:rPr lang="en-US" dirty="0">
                <a:effectLst/>
              </a:rPr>
              <a:t>Rebuild a partition instead of the entire table. </a:t>
            </a:r>
          </a:p>
          <a:p>
            <a:pPr lvl="1"/>
            <a:r>
              <a:rPr lang="en-US" dirty="0">
                <a:effectLst/>
              </a:rPr>
              <a:t>Rebuilding the entire table takes a long time if the index is large, and it requires enough disk space to store an additional copy of the index during the rebuild. Usually it is only necessary to rebuild the most recently used partition.</a:t>
            </a:r>
          </a:p>
          <a:p>
            <a:pPr lvl="1"/>
            <a:r>
              <a:rPr lang="en-US" dirty="0">
                <a:effectLst/>
              </a:rPr>
              <a:t>For partitioned tables, you do not need to rebuild the entire </a:t>
            </a:r>
            <a:r>
              <a:rPr lang="en-US" dirty="0" err="1">
                <a:effectLst/>
              </a:rPr>
              <a:t>columnstore</a:t>
            </a:r>
            <a:r>
              <a:rPr lang="en-US" dirty="0">
                <a:effectLst/>
              </a:rPr>
              <a:t> index because fragmentation is likely to occur in only the partitions that have been modified recently. Fact tables and large dimension tables are usually partitioned in order to perform backup and management operations on chunks of the table.</a:t>
            </a:r>
          </a:p>
          <a:p>
            <a:r>
              <a:rPr lang="en-US" dirty="0">
                <a:effectLst/>
              </a:rPr>
              <a:t>Rebuild a partition after heavy DML operations.</a:t>
            </a:r>
          </a:p>
          <a:p>
            <a:pPr lvl="1"/>
            <a:r>
              <a:rPr lang="en-US" dirty="0">
                <a:effectLst/>
              </a:rPr>
              <a:t>Rebuilding a partition will defragment the partition and reduce disk storage. Rebuilding will delete all rows from the </a:t>
            </a:r>
            <a:r>
              <a:rPr lang="en-US" dirty="0" err="1">
                <a:effectLst/>
              </a:rPr>
              <a:t>columnstore</a:t>
            </a:r>
            <a:r>
              <a:rPr lang="en-US" dirty="0">
                <a:effectLst/>
              </a:rPr>
              <a:t> that are marked for deletion, and it will move all </a:t>
            </a:r>
            <a:r>
              <a:rPr lang="en-US" dirty="0" err="1">
                <a:effectLst/>
              </a:rPr>
              <a:t>rowgroups</a:t>
            </a:r>
            <a:r>
              <a:rPr lang="en-US" dirty="0">
                <a:effectLst/>
              </a:rPr>
              <a:t> from the </a:t>
            </a:r>
            <a:r>
              <a:rPr lang="en-US" dirty="0" err="1">
                <a:effectLst/>
              </a:rPr>
              <a:t>deltastore</a:t>
            </a:r>
            <a:r>
              <a:rPr lang="en-US" dirty="0">
                <a:effectLst/>
              </a:rPr>
              <a:t> into the </a:t>
            </a:r>
            <a:r>
              <a:rPr lang="en-US" dirty="0" err="1">
                <a:effectLst/>
              </a:rPr>
              <a:t>columnstore</a:t>
            </a:r>
            <a:r>
              <a:rPr lang="en-US" dirty="0">
                <a:effectLst/>
              </a:rPr>
              <a:t>. Note, there can be multiple </a:t>
            </a:r>
            <a:r>
              <a:rPr lang="en-US" dirty="0" err="1">
                <a:effectLst/>
              </a:rPr>
              <a:t>rowgroups</a:t>
            </a:r>
            <a:r>
              <a:rPr lang="en-US" dirty="0">
                <a:effectLst/>
              </a:rPr>
              <a:t> in the </a:t>
            </a:r>
            <a:r>
              <a:rPr lang="en-US" dirty="0" err="1">
                <a:effectLst/>
              </a:rPr>
              <a:t>deltastore</a:t>
            </a:r>
            <a:r>
              <a:rPr lang="en-US" dirty="0">
                <a:effectLst/>
              </a:rPr>
              <a:t> that each have less than one million rows. </a:t>
            </a:r>
          </a:p>
          <a:p>
            <a:r>
              <a:rPr lang="en-US" dirty="0">
                <a:effectLst/>
              </a:rPr>
              <a:t>Rebuild a partition after loading data. </a:t>
            </a:r>
          </a:p>
          <a:p>
            <a:pPr lvl="1"/>
            <a:r>
              <a:rPr lang="en-US" dirty="0">
                <a:effectLst/>
              </a:rPr>
              <a:t>This ensures all data is stored in the </a:t>
            </a:r>
            <a:r>
              <a:rPr lang="en-US" dirty="0" err="1">
                <a:effectLst/>
              </a:rPr>
              <a:t>columnstore</a:t>
            </a:r>
            <a:r>
              <a:rPr lang="en-US" dirty="0">
                <a:effectLst/>
              </a:rPr>
              <a:t>. When concurrent processes each load less than 100K rows into the same partition at the same time, the partition can end up with multiple </a:t>
            </a:r>
            <a:r>
              <a:rPr lang="en-US" dirty="0" err="1">
                <a:effectLst/>
              </a:rPr>
              <a:t>deltastores</a:t>
            </a:r>
            <a:r>
              <a:rPr lang="en-US" dirty="0">
                <a:effectLst/>
              </a:rPr>
              <a:t>. Rebuilding will move all </a:t>
            </a:r>
            <a:r>
              <a:rPr lang="en-US" dirty="0" err="1">
                <a:effectLst/>
              </a:rPr>
              <a:t>deltastore</a:t>
            </a:r>
            <a:r>
              <a:rPr lang="en-US" dirty="0">
                <a:effectLst/>
              </a:rPr>
              <a:t> rows into the </a:t>
            </a:r>
            <a:r>
              <a:rPr lang="en-US" dirty="0" err="1">
                <a:effectLst/>
              </a:rPr>
              <a:t>columnstore</a:t>
            </a:r>
            <a:r>
              <a:rPr lang="en-US" dirty="0">
                <a:effectLst/>
              </a:rPr>
              <a:t>. </a:t>
            </a:r>
          </a:p>
          <a:p>
            <a:endParaRPr lang="en-US" dirty="0">
              <a:effectLst/>
            </a:endParaRPr>
          </a:p>
          <a:p>
            <a:endParaRPr lang="en-US" dirty="0"/>
          </a:p>
          <a:p>
            <a:r>
              <a:rPr lang="en-US" b="1" dirty="0">
                <a:effectLst/>
              </a:rPr>
              <a:t>Task #2: Force compression of </a:t>
            </a:r>
            <a:r>
              <a:rPr lang="en-US" b="1" dirty="0" err="1">
                <a:effectLst/>
              </a:rPr>
              <a:t>deltastore</a:t>
            </a:r>
            <a:r>
              <a:rPr lang="en-US" b="1" dirty="0">
                <a:effectLst/>
              </a:rPr>
              <a:t> </a:t>
            </a:r>
            <a:r>
              <a:rPr lang="en-US" b="1" dirty="0" err="1">
                <a:effectLst/>
              </a:rPr>
              <a:t>rowgroups</a:t>
            </a:r>
            <a:r>
              <a:rPr lang="en-US" b="1" dirty="0">
                <a:effectLst/>
              </a:rPr>
              <a:t> and remove deleted rows </a:t>
            </a:r>
          </a:p>
          <a:p>
            <a:r>
              <a:rPr lang="en-US" dirty="0">
                <a:effectLst/>
              </a:rPr>
              <a:t>Reorganizing a </a:t>
            </a:r>
            <a:r>
              <a:rPr lang="en-US" dirty="0" err="1">
                <a:effectLst/>
              </a:rPr>
              <a:t>columnstore</a:t>
            </a:r>
            <a:r>
              <a:rPr lang="en-US" dirty="0">
                <a:effectLst/>
              </a:rPr>
              <a:t> index moves the closed </a:t>
            </a:r>
            <a:r>
              <a:rPr lang="en-US" dirty="0" err="1">
                <a:effectLst/>
              </a:rPr>
              <a:t>rowgroups</a:t>
            </a:r>
            <a:r>
              <a:rPr lang="en-US" dirty="0">
                <a:effectLst/>
              </a:rPr>
              <a:t> into the </a:t>
            </a:r>
            <a:r>
              <a:rPr lang="en-US" dirty="0" err="1">
                <a:effectLst/>
              </a:rPr>
              <a:t>columnstore</a:t>
            </a:r>
            <a:r>
              <a:rPr lang="en-US" dirty="0">
                <a:effectLst/>
              </a:rPr>
              <a:t> and removes deleted rows. To perform a reorganize, use </a:t>
            </a:r>
            <a:r>
              <a:rPr lang="en-US" dirty="0">
                <a:effectLst/>
                <a:hlinkClick r:id="rId4"/>
              </a:rPr>
              <a:t>ALTER INDEX (Transact-SQL)</a:t>
            </a:r>
            <a:r>
              <a:rPr lang="en-US" dirty="0">
                <a:effectLst/>
              </a:rPr>
              <a:t> with the REORGANIZE option.</a:t>
            </a:r>
          </a:p>
          <a:p>
            <a:r>
              <a:rPr lang="en-US" b="1" dirty="0">
                <a:effectLst/>
              </a:rPr>
              <a:t>Recommendations for Reorganizing</a:t>
            </a:r>
          </a:p>
          <a:p>
            <a:r>
              <a:rPr lang="en-US" dirty="0">
                <a:effectLst/>
              </a:rPr>
              <a:t>When to reorganize a </a:t>
            </a:r>
            <a:r>
              <a:rPr lang="en-US" dirty="0" err="1">
                <a:effectLst/>
              </a:rPr>
              <a:t>columnstore</a:t>
            </a:r>
            <a:r>
              <a:rPr lang="en-US" dirty="0">
                <a:effectLst/>
              </a:rPr>
              <a:t> index:</a:t>
            </a:r>
          </a:p>
          <a:p>
            <a:r>
              <a:rPr lang="en-US" dirty="0">
                <a:effectLst/>
              </a:rPr>
              <a:t>Reorganize a </a:t>
            </a:r>
            <a:r>
              <a:rPr lang="en-US" dirty="0" err="1">
                <a:effectLst/>
              </a:rPr>
              <a:t>columnstore</a:t>
            </a:r>
            <a:r>
              <a:rPr lang="en-US" dirty="0">
                <a:effectLst/>
              </a:rPr>
              <a:t> index after one or more data loads to achieve query performance benefits as quickly as possible. Reorganizing will initially require additional CPU resources to compress the data, which could slow overall system performance. However, as soon as the data is compressed, query performance can improve. </a:t>
            </a:r>
          </a:p>
          <a:p>
            <a:endParaRPr lang="en-US" dirty="0"/>
          </a:p>
          <a:p>
            <a:endParaRPr lang="en-US" dirty="0"/>
          </a:p>
        </p:txBody>
      </p:sp>
      <p:sp>
        <p:nvSpPr>
          <p:cNvPr id="4" name="Slide Number Placeholder 3"/>
          <p:cNvSpPr>
            <a:spLocks noGrp="1"/>
          </p:cNvSpPr>
          <p:nvPr>
            <p:ph type="sldNum" sz="quarter" idx="10"/>
          </p:nvPr>
        </p:nvSpPr>
        <p:spPr/>
        <p:txBody>
          <a:bodyPr/>
          <a:lstStyle/>
          <a:p>
            <a:pPr>
              <a:defRPr/>
            </a:pPr>
            <a:fld id="{7088D5E3-B0C4-244E-905F-C9848084E0A1}" type="slidenum">
              <a:rPr lang="en-US" smtClean="0"/>
              <a:pPr>
                <a:defRPr/>
              </a:pPr>
              <a:t>26</a:t>
            </a:fld>
            <a:endParaRPr lang="en-US"/>
          </a:p>
        </p:txBody>
      </p:sp>
    </p:spTree>
    <p:extLst>
      <p:ext uri="{BB962C8B-B14F-4D97-AF65-F5344CB8AC3E}">
        <p14:creationId xmlns:p14="http://schemas.microsoft.com/office/powerpoint/2010/main" val="280076232"/>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Source: https://msdn.microsoft.com/en-us/library/dn817827(v=sql.130).aspx</a:t>
            </a:r>
          </a:p>
          <a:p>
            <a:endParaRPr lang="en-US" dirty="0"/>
          </a:p>
          <a:p>
            <a:endParaRPr lang="en-US" dirty="0"/>
          </a:p>
        </p:txBody>
      </p:sp>
      <p:sp>
        <p:nvSpPr>
          <p:cNvPr id="4" name="Slide Number Placeholder 3"/>
          <p:cNvSpPr>
            <a:spLocks noGrp="1"/>
          </p:cNvSpPr>
          <p:nvPr>
            <p:ph type="sldNum" sz="quarter" idx="10"/>
          </p:nvPr>
        </p:nvSpPr>
        <p:spPr/>
        <p:txBody>
          <a:bodyPr/>
          <a:lstStyle/>
          <a:p>
            <a:pPr>
              <a:defRPr/>
            </a:pPr>
            <a:fld id="{7088D5E3-B0C4-244E-905F-C9848084E0A1}" type="slidenum">
              <a:rPr lang="en-US" smtClean="0"/>
              <a:pPr>
                <a:defRPr/>
              </a:pPr>
              <a:t>27</a:t>
            </a:fld>
            <a:endParaRPr lang="en-US"/>
          </a:p>
        </p:txBody>
      </p:sp>
    </p:spTree>
    <p:extLst>
      <p:ext uri="{BB962C8B-B14F-4D97-AF65-F5344CB8AC3E}">
        <p14:creationId xmlns:p14="http://schemas.microsoft.com/office/powerpoint/2010/main" val="3374291166"/>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Source:</a:t>
            </a:r>
            <a:r>
              <a:rPr lang="en-US" baseline="0" dirty="0"/>
              <a:t> https://msdn.microsoft.com/en-us/library/bb510411(v=sql.130).aspx#InMemory</a:t>
            </a:r>
          </a:p>
          <a:p>
            <a:endParaRPr lang="en-US" baseline="0" dirty="0"/>
          </a:p>
          <a:p>
            <a:r>
              <a:rPr lang="en-US" dirty="0">
                <a:effectLst/>
              </a:rPr>
              <a:t>In SQL Server 2016,</a:t>
            </a:r>
            <a:r>
              <a:rPr lang="en-US" baseline="0" dirty="0">
                <a:effectLst/>
              </a:rPr>
              <a:t> </a:t>
            </a:r>
            <a:r>
              <a:rPr lang="en-US" dirty="0">
                <a:effectLst/>
              </a:rPr>
              <a:t>improvements to In-Memory OLTP enable scaling to larger databases and higher throughput in order to support bigger workloads. In addition, a number of limitations concerning tables and stored procedures have been removed to make it easier to migrate your applications to and leverage the benefits of In-Memory OLTP.</a:t>
            </a:r>
            <a:endParaRPr lang="en-US" dirty="0"/>
          </a:p>
        </p:txBody>
      </p:sp>
      <p:sp>
        <p:nvSpPr>
          <p:cNvPr id="4" name="Slide Number Placeholder 3"/>
          <p:cNvSpPr>
            <a:spLocks noGrp="1"/>
          </p:cNvSpPr>
          <p:nvPr>
            <p:ph type="sldNum" sz="quarter" idx="10"/>
          </p:nvPr>
        </p:nvSpPr>
        <p:spPr/>
        <p:txBody>
          <a:bodyPr/>
          <a:lstStyle/>
          <a:p>
            <a:pPr>
              <a:defRPr/>
            </a:pPr>
            <a:fld id="{7088D5E3-B0C4-244E-905F-C9848084E0A1}" type="slidenum">
              <a:rPr lang="en-US" smtClean="0"/>
              <a:pPr>
                <a:defRPr/>
              </a:pPr>
              <a:t>29</a:t>
            </a:fld>
            <a:endParaRPr lang="en-US"/>
          </a:p>
        </p:txBody>
      </p:sp>
    </p:spTree>
    <p:extLst>
      <p:ext uri="{BB962C8B-B14F-4D97-AF65-F5344CB8AC3E}">
        <p14:creationId xmlns:p14="http://schemas.microsoft.com/office/powerpoint/2010/main" val="3483612137"/>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Source: https://msdn.microsoft.com/en-us/library/dn269114(v=sql.130).aspx</a:t>
            </a:r>
          </a:p>
          <a:p>
            <a:endParaRPr lang="en-US" dirty="0"/>
          </a:p>
          <a:p>
            <a:r>
              <a:rPr lang="en-US" dirty="0">
                <a:effectLst/>
              </a:rPr>
              <a:t>In SQL Server 2016 you can perform ALTER operations on memory-optimized tables by using the ALTER TABLE statement. The database application can continue to run, and any operation that is accessing the table is blocked until the alteration process is completed. </a:t>
            </a:r>
          </a:p>
          <a:p>
            <a:endParaRPr lang="en-US" dirty="0">
              <a:effectLst/>
            </a:endParaRPr>
          </a:p>
          <a:p>
            <a:r>
              <a:rPr lang="en-US" dirty="0">
                <a:effectLst/>
              </a:rPr>
              <a:t>In the previous release of SQL Server, you had to manually complete several steps to update memory-optimized tables.</a:t>
            </a:r>
          </a:p>
          <a:p>
            <a:endParaRPr lang="en-US" dirty="0">
              <a:effectLst/>
            </a:endParaRPr>
          </a:p>
          <a:p>
            <a:r>
              <a:rPr lang="en-US" dirty="0">
                <a:effectLst/>
              </a:rPr>
              <a:t>Before starting the ALTER TABLE operation, the workload needs to be halted. Any user transaction that started before the ALTER TABLE started, and that accesses the table, can cause the ALTER TABLE to fail with a serializable validation failure (error code 41325).</a:t>
            </a:r>
          </a:p>
          <a:p>
            <a:endParaRPr lang="en-US" dirty="0"/>
          </a:p>
          <a:p>
            <a:r>
              <a:rPr lang="en-US" dirty="0">
                <a:effectLst/>
              </a:rPr>
              <a:t>The ALTER TABLE syntax is used for making changes to the table schema, as well as for adding, deleting, and rebuilding indexes. Indexes are considered part of the table definition. The syntax ALTER TABLE … ADD/DROP/ALTER INDEX is supported only for memory-optimized tables. The syntax CREATE INDEX, DROP INDEX, and ALTER INDEX (without specifying the ALTER TABLE) is not supported for indexes on memory-optimized tables.</a:t>
            </a:r>
          </a:p>
          <a:p>
            <a:endParaRPr lang="en-US" dirty="0"/>
          </a:p>
        </p:txBody>
      </p:sp>
      <p:sp>
        <p:nvSpPr>
          <p:cNvPr id="4" name="Slide Number Placeholder 3"/>
          <p:cNvSpPr>
            <a:spLocks noGrp="1"/>
          </p:cNvSpPr>
          <p:nvPr>
            <p:ph type="sldNum" sz="quarter" idx="10"/>
          </p:nvPr>
        </p:nvSpPr>
        <p:spPr/>
        <p:txBody>
          <a:bodyPr/>
          <a:lstStyle/>
          <a:p>
            <a:pPr>
              <a:defRPr/>
            </a:pPr>
            <a:fld id="{7088D5E3-B0C4-244E-905F-C9848084E0A1}" type="slidenum">
              <a:rPr lang="en-US" smtClean="0"/>
              <a:pPr>
                <a:defRPr/>
              </a:pPr>
              <a:t>30</a:t>
            </a:fld>
            <a:endParaRPr lang="en-US"/>
          </a:p>
        </p:txBody>
      </p:sp>
    </p:spTree>
    <p:extLst>
      <p:ext uri="{BB962C8B-B14F-4D97-AF65-F5344CB8AC3E}">
        <p14:creationId xmlns:p14="http://schemas.microsoft.com/office/powerpoint/2010/main" val="1422143001"/>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Source:</a:t>
            </a:r>
            <a:r>
              <a:rPr lang="en-US" baseline="0" dirty="0"/>
              <a:t> https://msdn.microsoft.com/en-us/library/dn957475(v=sql.130).aspx</a:t>
            </a:r>
          </a:p>
          <a:p>
            <a:endParaRPr lang="en-US" baseline="0" dirty="0"/>
          </a:p>
          <a:p>
            <a:r>
              <a:rPr lang="en-US" dirty="0">
                <a:effectLst/>
              </a:rPr>
              <a:t>In SQL Server 2016 , you can perform ALTER operations on natively compiled stored procedures using the ALTER PROCEDURE statement.</a:t>
            </a:r>
          </a:p>
          <a:p>
            <a:r>
              <a:rPr lang="en-US" dirty="0">
                <a:effectLst/>
              </a:rPr>
              <a:t>In the previous release of SQL Server, you had to complete manual steps to modify natively compiled stored procedures.</a:t>
            </a:r>
          </a:p>
          <a:p>
            <a:r>
              <a:rPr lang="en-US" dirty="0">
                <a:effectLst/>
              </a:rPr>
              <a:t>When executing ALTER PROCEDURE on a natively compiled stored procedure, the procedure is recompiled using a new definition. While recompilation is in progress, the old version of the procedure continues to be available for execution. Once compilation completes, procedure executions are drained, and the new version of the procedure is </a:t>
            </a:r>
            <a:r>
              <a:rPr lang="en-US" dirty="0" err="1">
                <a:effectLst/>
              </a:rPr>
              <a:t>installed.When</a:t>
            </a:r>
            <a:r>
              <a:rPr lang="en-US" dirty="0">
                <a:effectLst/>
              </a:rPr>
              <a:t> you alter a natively compiled stored procedure, you can modify the following options.</a:t>
            </a:r>
          </a:p>
          <a:p>
            <a:r>
              <a:rPr lang="en-US" dirty="0">
                <a:effectLst/>
              </a:rPr>
              <a:t>Parameter</a:t>
            </a:r>
          </a:p>
          <a:p>
            <a:r>
              <a:rPr lang="en-US" dirty="0">
                <a:effectLst/>
              </a:rPr>
              <a:t>EXECUTE AS</a:t>
            </a:r>
          </a:p>
          <a:p>
            <a:r>
              <a:rPr lang="en-US" dirty="0">
                <a:effectLst/>
              </a:rPr>
              <a:t>TRANSACTION ISOLATION LEVEL</a:t>
            </a:r>
          </a:p>
          <a:p>
            <a:r>
              <a:rPr lang="en-US" dirty="0">
                <a:effectLst/>
              </a:rPr>
              <a:t>LANGUAGE</a:t>
            </a:r>
          </a:p>
          <a:p>
            <a:r>
              <a:rPr lang="en-US" dirty="0">
                <a:effectLst/>
              </a:rPr>
              <a:t>DATEFIRST</a:t>
            </a:r>
          </a:p>
          <a:p>
            <a:r>
              <a:rPr lang="en-US" dirty="0">
                <a:effectLst/>
              </a:rPr>
              <a:t>DATEFORMAT</a:t>
            </a:r>
          </a:p>
          <a:p>
            <a:r>
              <a:rPr lang="en-US" dirty="0">
                <a:effectLst/>
              </a:rPr>
              <a:t>DELAYED_DURABILITY</a:t>
            </a:r>
          </a:p>
          <a:p>
            <a:endParaRPr lang="en-US" baseline="0" dirty="0"/>
          </a:p>
          <a:p>
            <a:r>
              <a:rPr lang="en-US" dirty="0">
                <a:effectLst/>
              </a:rPr>
              <a:t>For more information on ALTER PROCEDURE functionality and syntax, see </a:t>
            </a:r>
            <a:r>
              <a:rPr lang="en-US" dirty="0">
                <a:effectLst/>
                <a:hlinkClick r:id="rId3"/>
              </a:rPr>
              <a:t>ALTER PROCEDURE (Transact-SQL)</a:t>
            </a:r>
            <a:endParaRPr lang="en-US" dirty="0">
              <a:effectLst/>
            </a:endParaRPr>
          </a:p>
          <a:p>
            <a:endParaRPr lang="en-US" dirty="0">
              <a:effectLst/>
            </a:endParaRPr>
          </a:p>
          <a:p>
            <a:r>
              <a:rPr lang="en-US" dirty="0">
                <a:effectLst/>
              </a:rPr>
              <a:t>You can execute </a:t>
            </a:r>
            <a:r>
              <a:rPr lang="en-US" dirty="0" err="1">
                <a:effectLst/>
              </a:rPr>
              <a:t>sp_recompile</a:t>
            </a:r>
            <a:r>
              <a:rPr lang="en-US" dirty="0">
                <a:effectLst/>
              </a:rPr>
              <a:t> on a natively compiled stored procedure, which causes the stored procedure to recompile on the next execution.</a:t>
            </a:r>
          </a:p>
          <a:p>
            <a:endParaRPr lang="en-US" baseline="0" dirty="0"/>
          </a:p>
          <a:p>
            <a:endParaRPr lang="en-US" baseline="0" dirty="0"/>
          </a:p>
          <a:p>
            <a:endParaRPr lang="en-US" dirty="0"/>
          </a:p>
        </p:txBody>
      </p:sp>
      <p:sp>
        <p:nvSpPr>
          <p:cNvPr id="4" name="Slide Number Placeholder 3"/>
          <p:cNvSpPr>
            <a:spLocks noGrp="1"/>
          </p:cNvSpPr>
          <p:nvPr>
            <p:ph type="sldNum" sz="quarter" idx="10"/>
          </p:nvPr>
        </p:nvSpPr>
        <p:spPr/>
        <p:txBody>
          <a:bodyPr/>
          <a:lstStyle/>
          <a:p>
            <a:pPr>
              <a:defRPr/>
            </a:pPr>
            <a:fld id="{7088D5E3-B0C4-244E-905F-C9848084E0A1}" type="slidenum">
              <a:rPr lang="en-US" smtClean="0"/>
              <a:pPr>
                <a:defRPr/>
              </a:pPr>
              <a:t>31</a:t>
            </a:fld>
            <a:endParaRPr lang="en-US"/>
          </a:p>
        </p:txBody>
      </p:sp>
    </p:spTree>
    <p:extLst>
      <p:ext uri="{BB962C8B-B14F-4D97-AF65-F5344CB8AC3E}">
        <p14:creationId xmlns:p14="http://schemas.microsoft.com/office/powerpoint/2010/main" val="3501883052"/>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Source: https://msdn.microsoft.com/en-us/library/dn452283(v=sql.130).aspx</a:t>
            </a:r>
          </a:p>
          <a:p>
            <a:endParaRPr lang="en-US" dirty="0"/>
          </a:p>
          <a:p>
            <a:r>
              <a:rPr lang="en-US" dirty="0">
                <a:effectLst/>
              </a:rPr>
              <a:t>For information about unsupported constructs, see </a:t>
            </a:r>
            <a:r>
              <a:rPr lang="en-US" dirty="0">
                <a:effectLst/>
                <a:hlinkClick r:id="rId3"/>
              </a:rPr>
              <a:t>Transact-SQL Constructs Not Supported by In-Memory OLTP</a:t>
            </a:r>
            <a:r>
              <a:rPr lang="en-US" dirty="0">
                <a:effectLst/>
              </a:rPr>
              <a:t>.</a:t>
            </a:r>
          </a:p>
          <a:p>
            <a:r>
              <a:rPr lang="en-US" dirty="0">
                <a:effectLst/>
              </a:rPr>
              <a:t>The following are supported:</a:t>
            </a:r>
          </a:p>
          <a:p>
            <a:r>
              <a:rPr lang="en-US" dirty="0">
                <a:effectLst/>
                <a:hlinkClick r:id="rId4"/>
              </a:rPr>
              <a:t>CREATE PROCEDURE (Transact-SQL)</a:t>
            </a:r>
            <a:r>
              <a:rPr lang="en-US" dirty="0">
                <a:effectLst/>
              </a:rPr>
              <a:t> </a:t>
            </a:r>
          </a:p>
          <a:p>
            <a:r>
              <a:rPr lang="en-US" dirty="0">
                <a:effectLst/>
                <a:hlinkClick r:id="rId5"/>
              </a:rPr>
              <a:t>DROP PROCEDURE (Transact-SQL)</a:t>
            </a:r>
            <a:r>
              <a:rPr lang="en-US" dirty="0">
                <a:effectLst/>
              </a:rPr>
              <a:t> </a:t>
            </a:r>
          </a:p>
          <a:p>
            <a:r>
              <a:rPr lang="en-US" dirty="0">
                <a:effectLst/>
                <a:hlinkClick r:id="rId6"/>
              </a:rPr>
              <a:t>ALTER PROCEDURE (Transact-SQL)</a:t>
            </a:r>
            <a:r>
              <a:rPr lang="en-US" dirty="0">
                <a:effectLst/>
              </a:rPr>
              <a:t> </a:t>
            </a:r>
          </a:p>
          <a:p>
            <a:r>
              <a:rPr lang="en-US" dirty="0">
                <a:effectLst/>
                <a:hlinkClick r:id="rId7"/>
              </a:rPr>
              <a:t>SELECT (Transact-SQL)</a:t>
            </a:r>
            <a:r>
              <a:rPr lang="en-US" dirty="0">
                <a:effectLst/>
              </a:rPr>
              <a:t> and INSERT SELECT statements</a:t>
            </a:r>
          </a:p>
          <a:p>
            <a:r>
              <a:rPr lang="en-US" dirty="0">
                <a:effectLst/>
              </a:rPr>
              <a:t>SCHEMABINDING and BEGIN ATOMIC (required for natively compiled stored procedures)</a:t>
            </a:r>
          </a:p>
          <a:p>
            <a:r>
              <a:rPr lang="en-US" dirty="0">
                <a:effectLst/>
              </a:rPr>
              <a:t>For more information, see </a:t>
            </a:r>
            <a:r>
              <a:rPr lang="en-US" dirty="0">
                <a:effectLst/>
                <a:hlinkClick r:id="rId8"/>
              </a:rPr>
              <a:t>Creating Natively Compiled Stored Procedures</a:t>
            </a:r>
            <a:r>
              <a:rPr lang="en-US" dirty="0">
                <a:effectLst/>
              </a:rPr>
              <a:t>.</a:t>
            </a:r>
          </a:p>
          <a:p>
            <a:r>
              <a:rPr lang="en-US" dirty="0">
                <a:effectLst/>
              </a:rPr>
              <a:t>NATIVE_COMPILATION</a:t>
            </a:r>
          </a:p>
          <a:p>
            <a:r>
              <a:rPr lang="en-US" dirty="0">
                <a:effectLst/>
              </a:rPr>
              <a:t>For more information, see </a:t>
            </a:r>
            <a:r>
              <a:rPr lang="en-US" dirty="0">
                <a:effectLst/>
                <a:hlinkClick r:id="rId9"/>
              </a:rPr>
              <a:t>Native Compilation of Tables and Stored Procedures</a:t>
            </a:r>
            <a:r>
              <a:rPr lang="en-US" dirty="0">
                <a:effectLst/>
              </a:rPr>
              <a:t>.</a:t>
            </a:r>
          </a:p>
          <a:p>
            <a:r>
              <a:rPr lang="en-US" dirty="0">
                <a:effectLst/>
              </a:rPr>
              <a:t>Parameters and variables can be declared as NOT NULL (available only for natively compiled modules: natively compiled stored procedures and natively compiled, scalar user-defined functions).</a:t>
            </a:r>
          </a:p>
          <a:p>
            <a:r>
              <a:rPr lang="en-US" dirty="0">
                <a:effectLst/>
              </a:rPr>
              <a:t>Table-valued parameters.</a:t>
            </a:r>
          </a:p>
          <a:p>
            <a:r>
              <a:rPr lang="en-US" dirty="0">
                <a:effectLst/>
              </a:rPr>
              <a:t>For more information, see </a:t>
            </a:r>
            <a:r>
              <a:rPr lang="en-US" dirty="0">
                <a:effectLst/>
                <a:hlinkClick r:id="rId10"/>
              </a:rPr>
              <a:t>Use Table-Valued Parameters (Database Engine)</a:t>
            </a:r>
            <a:r>
              <a:rPr lang="en-US" dirty="0">
                <a:effectLst/>
              </a:rPr>
              <a:t>.</a:t>
            </a:r>
          </a:p>
          <a:p>
            <a:r>
              <a:rPr lang="en-US" dirty="0">
                <a:effectLst/>
              </a:rPr>
              <a:t>EXECUTE AS OWNER, SELF, and user.</a:t>
            </a:r>
          </a:p>
          <a:p>
            <a:r>
              <a:rPr lang="en-US" dirty="0">
                <a:effectLst/>
              </a:rPr>
              <a:t>This is required for natively compiled modules: natively compiled stored procedures and natively compiled, scalar user-defined functions.</a:t>
            </a:r>
          </a:p>
          <a:p>
            <a:r>
              <a:rPr lang="en-US" dirty="0">
                <a:effectLst/>
              </a:rPr>
              <a:t>GRANT and DENY permissions on tables and procedures.</a:t>
            </a:r>
          </a:p>
          <a:p>
            <a:r>
              <a:rPr lang="en-US" dirty="0">
                <a:effectLst/>
              </a:rPr>
              <a:t>For more information, see </a:t>
            </a:r>
            <a:r>
              <a:rPr lang="en-US" dirty="0">
                <a:effectLst/>
                <a:hlinkClick r:id="rId11"/>
              </a:rPr>
              <a:t>GRANT Object Permissions (Transact-SQL)</a:t>
            </a:r>
            <a:r>
              <a:rPr lang="en-US" dirty="0">
                <a:effectLst/>
              </a:rPr>
              <a:t> and </a:t>
            </a:r>
            <a:r>
              <a:rPr lang="en-US" dirty="0">
                <a:effectLst/>
                <a:hlinkClick r:id="rId12"/>
              </a:rPr>
              <a:t>DENY Object Permissions (Transact-SQL)</a:t>
            </a:r>
            <a:r>
              <a:rPr lang="en-US" dirty="0">
                <a:effectLst/>
              </a:rPr>
              <a:t>.</a:t>
            </a:r>
          </a:p>
          <a:p>
            <a:r>
              <a:rPr lang="en-US" dirty="0">
                <a:effectLst/>
              </a:rPr>
              <a:t>Nesting natively compiled stored procedures</a:t>
            </a:r>
          </a:p>
          <a:p>
            <a:r>
              <a:rPr lang="en-US" dirty="0">
                <a:effectLst/>
              </a:rPr>
              <a:t>You can use the EXECUTE syntax inside the stored procedures, as long as the referenced procedure is also natively compiled.</a:t>
            </a:r>
          </a:p>
          <a:p>
            <a:r>
              <a:rPr lang="en-US" dirty="0">
                <a:effectLst/>
              </a:rPr>
              <a:t>RIGHT OUTER JOIN, LEFT OUTER JOIN, INNER JOIN, and CROSS JOIN in SELECT statements</a:t>
            </a:r>
          </a:p>
          <a:p>
            <a:r>
              <a:rPr lang="en-US" dirty="0">
                <a:effectLst/>
              </a:rPr>
              <a:t>For more information, see </a:t>
            </a:r>
            <a:r>
              <a:rPr lang="en-US" dirty="0">
                <a:effectLst/>
                <a:hlinkClick r:id="rId13"/>
              </a:rPr>
              <a:t>FROM (Transact-SQL)</a:t>
            </a:r>
            <a:r>
              <a:rPr lang="en-US" dirty="0">
                <a:effectLst/>
              </a:rPr>
              <a:t>.</a:t>
            </a:r>
          </a:p>
          <a:p>
            <a:r>
              <a:rPr lang="en-US" dirty="0">
                <a:effectLst/>
              </a:rPr>
              <a:t>NOT, OR, and IN operators in SELECT, UPDATE and DELETE statements, in the WHERE clause, HAVING clause, and JOIN conditions. This support extends to NOT IN and NOT BETWEEN. </a:t>
            </a:r>
          </a:p>
          <a:p>
            <a:r>
              <a:rPr lang="en-US" dirty="0">
                <a:effectLst/>
              </a:rPr>
              <a:t>For more information, see </a:t>
            </a:r>
            <a:r>
              <a:rPr lang="en-US" dirty="0">
                <a:effectLst/>
                <a:hlinkClick r:id="rId14"/>
              </a:rPr>
              <a:t>Logical Operators (Transact-SQL)</a:t>
            </a:r>
            <a:r>
              <a:rPr lang="en-US" dirty="0">
                <a:effectLst/>
              </a:rPr>
              <a:t>.</a:t>
            </a:r>
          </a:p>
          <a:p>
            <a:r>
              <a:rPr lang="en-US" dirty="0">
                <a:effectLst/>
              </a:rPr>
              <a:t>UNION ALL and UNION</a:t>
            </a:r>
          </a:p>
          <a:p>
            <a:r>
              <a:rPr lang="en-US" dirty="0">
                <a:effectLst/>
              </a:rPr>
              <a:t>You can now combine SELECT statements in natively compiled stored procedures. The UNION syntax by itself is also supported.</a:t>
            </a:r>
          </a:p>
          <a:p>
            <a:r>
              <a:rPr lang="en-US" dirty="0">
                <a:effectLst/>
              </a:rPr>
              <a:t>For more information, see </a:t>
            </a:r>
            <a:r>
              <a:rPr lang="en-US" dirty="0">
                <a:effectLst/>
                <a:hlinkClick r:id="rId15"/>
              </a:rPr>
              <a:t>UNION (Transact-SQL)</a:t>
            </a:r>
            <a:r>
              <a:rPr lang="en-US" dirty="0">
                <a:effectLst/>
              </a:rPr>
              <a:t>.</a:t>
            </a:r>
          </a:p>
          <a:p>
            <a:r>
              <a:rPr lang="en-US" dirty="0">
                <a:effectLst/>
              </a:rPr>
              <a:t>SELECT DISTINCT</a:t>
            </a:r>
          </a:p>
          <a:p>
            <a:r>
              <a:rPr lang="en-US" dirty="0">
                <a:effectLst/>
              </a:rPr>
              <a:t>GROUP BY clause with no aggregate functions in the SELECT clause (&lt;select&gt; list).</a:t>
            </a:r>
          </a:p>
          <a:p>
            <a:r>
              <a:rPr lang="en-US" dirty="0">
                <a:effectLst/>
              </a:rPr>
              <a:t>COLUMNSTORE</a:t>
            </a:r>
          </a:p>
          <a:p>
            <a:r>
              <a:rPr lang="en-US" dirty="0" err="1">
                <a:effectLst/>
              </a:rPr>
              <a:t>Columnstore</a:t>
            </a:r>
            <a:r>
              <a:rPr lang="en-US" dirty="0">
                <a:effectLst/>
              </a:rPr>
              <a:t> index on memory-optimized tables is supported.</a:t>
            </a:r>
          </a:p>
          <a:p>
            <a:r>
              <a:rPr lang="en-US" dirty="0">
                <a:effectLst/>
              </a:rPr>
              <a:t>For more information, see </a:t>
            </a:r>
            <a:r>
              <a:rPr lang="en-US" dirty="0" err="1">
                <a:effectLst/>
                <a:hlinkClick r:id="rId16"/>
              </a:rPr>
              <a:t>Columnstore</a:t>
            </a:r>
            <a:r>
              <a:rPr lang="en-US" dirty="0">
                <a:effectLst/>
                <a:hlinkClick r:id="rId16"/>
              </a:rPr>
              <a:t> Indexes Described</a:t>
            </a:r>
            <a:r>
              <a:rPr lang="en-US" dirty="0">
                <a:effectLst/>
              </a:rPr>
              <a:t>.</a:t>
            </a:r>
          </a:p>
          <a:p>
            <a:r>
              <a:rPr lang="en-US" dirty="0">
                <a:effectLst/>
              </a:rPr>
              <a:t>COLLATE</a:t>
            </a:r>
          </a:p>
          <a:p>
            <a:r>
              <a:rPr lang="en-US" dirty="0">
                <a:effectLst/>
              </a:rPr>
              <a:t>In-Memory OLTP now fully supports collations.</a:t>
            </a:r>
          </a:p>
          <a:p>
            <a:r>
              <a:rPr lang="en-US" dirty="0">
                <a:effectLst/>
              </a:rPr>
              <a:t>For more information, see </a:t>
            </a:r>
            <a:r>
              <a:rPr lang="en-US" dirty="0">
                <a:effectLst/>
                <a:hlinkClick r:id="rId17"/>
              </a:rPr>
              <a:t>Collations and Code Pages</a:t>
            </a:r>
            <a:r>
              <a:rPr lang="en-US" dirty="0">
                <a:effectLst/>
              </a:rPr>
              <a:t>.</a:t>
            </a:r>
          </a:p>
          <a:p>
            <a:endParaRPr lang="en-US" dirty="0"/>
          </a:p>
        </p:txBody>
      </p:sp>
      <p:sp>
        <p:nvSpPr>
          <p:cNvPr id="4" name="Slide Number Placeholder 3"/>
          <p:cNvSpPr>
            <a:spLocks noGrp="1"/>
          </p:cNvSpPr>
          <p:nvPr>
            <p:ph type="sldNum" sz="quarter" idx="10"/>
          </p:nvPr>
        </p:nvSpPr>
        <p:spPr/>
        <p:txBody>
          <a:bodyPr/>
          <a:lstStyle/>
          <a:p>
            <a:pPr>
              <a:defRPr/>
            </a:pPr>
            <a:fld id="{7088D5E3-B0C4-244E-905F-C9848084E0A1}" type="slidenum">
              <a:rPr lang="en-US" smtClean="0"/>
              <a:pPr>
                <a:defRPr/>
              </a:pPr>
              <a:t>32</a:t>
            </a:fld>
            <a:endParaRPr lang="en-US"/>
          </a:p>
        </p:txBody>
      </p:sp>
    </p:spTree>
    <p:extLst>
      <p:ext uri="{BB962C8B-B14F-4D97-AF65-F5344CB8AC3E}">
        <p14:creationId xmlns:p14="http://schemas.microsoft.com/office/powerpoint/2010/main" val="3625520091"/>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Source: https://msdn.microsoft.com/en-us/library/dn957573(v=sql.130).aspx</a:t>
            </a:r>
          </a:p>
          <a:p>
            <a:endParaRPr lang="en-US" dirty="0"/>
          </a:p>
          <a:p>
            <a:r>
              <a:rPr lang="en-US" dirty="0">
                <a:effectLst/>
              </a:rPr>
              <a:t>In-memory OLTP engine has been enhanced to scale linearly on servers up to 4 sockets. Other enhancements include: </a:t>
            </a:r>
            <a:endParaRPr lang="en-US" b="1" dirty="0">
              <a:effectLst/>
            </a:endParaRPr>
          </a:p>
          <a:p>
            <a:pPr marL="171450" indent="-171450">
              <a:buFont typeface="Arial" panose="020B0604020202020204" pitchFamily="34" charset="0"/>
              <a:buChar char="•"/>
            </a:pPr>
            <a:r>
              <a:rPr lang="en-US" b="1" dirty="0">
                <a:effectLst/>
              </a:rPr>
              <a:t>Multiple threads to persist memory-optimized tables.</a:t>
            </a:r>
            <a:r>
              <a:rPr lang="en-US" dirty="0">
                <a:effectLst/>
              </a:rPr>
              <a:t> In the previous release of SQL Server, there was a single offline checkpoint thread that scanned the transaction log for changes to memory-optimized tables and persisted them in checkpoint files (such as data and delta files). With larger number of COREs, the single offline checkpoint thread could fall behind. </a:t>
            </a:r>
            <a:r>
              <a:rPr lang="en-US" baseline="0" dirty="0">
                <a:effectLst/>
              </a:rPr>
              <a:t> </a:t>
            </a:r>
            <a:r>
              <a:rPr lang="en-US" dirty="0">
                <a:effectLst/>
              </a:rPr>
              <a:t>In SQL Server 2016, there are multiple concurrent threads responsible to persist changes to memory-optimized tables.</a:t>
            </a:r>
          </a:p>
          <a:p>
            <a:pPr marL="171450" indent="-171450">
              <a:buFont typeface="Arial" panose="020B0604020202020204" pitchFamily="34" charset="0"/>
              <a:buChar char="•"/>
            </a:pPr>
            <a:r>
              <a:rPr lang="en-US" b="1" dirty="0">
                <a:effectLst/>
              </a:rPr>
              <a:t>Multi-threaded recovery.</a:t>
            </a:r>
            <a:r>
              <a:rPr lang="en-US" baseline="0" dirty="0">
                <a:effectLst/>
              </a:rPr>
              <a:t> </a:t>
            </a:r>
            <a:r>
              <a:rPr lang="en-US" dirty="0">
                <a:effectLst/>
              </a:rPr>
              <a:t>In the previous release of SQL Server, the log apply as part of recovery operation was single threaded. In SQL Server 2016, the log apply is multi-threaded.</a:t>
            </a:r>
            <a:endParaRPr lang="en-US" b="1" dirty="0">
              <a:effectLst/>
            </a:endParaRPr>
          </a:p>
          <a:p>
            <a:pPr marL="171450" indent="-171450">
              <a:buFont typeface="Arial" panose="020B0604020202020204" pitchFamily="34" charset="0"/>
              <a:buChar char="•"/>
            </a:pPr>
            <a:r>
              <a:rPr lang="en-US" b="1" dirty="0">
                <a:effectLst/>
              </a:rPr>
              <a:t>MERGE Operation.</a:t>
            </a:r>
            <a:r>
              <a:rPr lang="en-US" baseline="0" dirty="0">
                <a:effectLst/>
              </a:rPr>
              <a:t> </a:t>
            </a:r>
            <a:r>
              <a:rPr lang="en-US" dirty="0">
                <a:effectLst/>
              </a:rPr>
              <a:t>The MERGE operation is now multi-threaded.</a:t>
            </a:r>
          </a:p>
          <a:p>
            <a:pPr marL="171450" indent="-171450">
              <a:buFont typeface="Arial" panose="020B0604020202020204" pitchFamily="34" charset="0"/>
              <a:buChar char="•"/>
            </a:pPr>
            <a:r>
              <a:rPr lang="en-US" b="1" dirty="0">
                <a:effectLst/>
              </a:rPr>
              <a:t>Dynamic management views.</a:t>
            </a:r>
            <a:r>
              <a:rPr lang="en-US" baseline="0" dirty="0">
                <a:effectLst/>
              </a:rPr>
              <a:t> </a:t>
            </a:r>
            <a:r>
              <a:rPr lang="en-US" dirty="0" err="1">
                <a:effectLst/>
                <a:hlinkClick r:id="rId3"/>
              </a:rPr>
              <a:t>sys.dm_db_xtp_checkpoint_stats</a:t>
            </a:r>
            <a:r>
              <a:rPr lang="en-US" dirty="0">
                <a:effectLst/>
                <a:hlinkClick r:id="rId3"/>
              </a:rPr>
              <a:t> (Transact-SQL)</a:t>
            </a:r>
            <a:r>
              <a:rPr lang="en-US" dirty="0">
                <a:effectLst/>
              </a:rPr>
              <a:t> and </a:t>
            </a:r>
            <a:r>
              <a:rPr lang="en-US" dirty="0" err="1">
                <a:effectLst/>
                <a:hlinkClick r:id="rId4"/>
              </a:rPr>
              <a:t>sys.dm_db_xtp_checkpoint_files</a:t>
            </a:r>
            <a:r>
              <a:rPr lang="en-US" dirty="0">
                <a:effectLst/>
                <a:hlinkClick r:id="rId4"/>
              </a:rPr>
              <a:t> (Transact-SQL)</a:t>
            </a:r>
            <a:r>
              <a:rPr lang="en-US" dirty="0">
                <a:effectLst/>
              </a:rPr>
              <a:t>have been changed significantly.</a:t>
            </a:r>
          </a:p>
          <a:p>
            <a:endParaRPr lang="en-US" dirty="0">
              <a:effectLst/>
            </a:endParaRPr>
          </a:p>
          <a:p>
            <a:r>
              <a:rPr lang="en-US" dirty="0">
                <a:effectLst/>
              </a:rPr>
              <a:t>Manual Merge has been disabled as multi-threaded merge is expected to keep up with the load.</a:t>
            </a:r>
          </a:p>
          <a:p>
            <a:endParaRPr lang="en-US" dirty="0">
              <a:effectLst/>
            </a:endParaRPr>
          </a:p>
          <a:p>
            <a:r>
              <a:rPr lang="en-US" dirty="0">
                <a:effectLst/>
              </a:rPr>
              <a:t>The In-memory OLTP engine continues to use memory-optimized </a:t>
            </a:r>
            <a:r>
              <a:rPr lang="en-US" dirty="0" err="1">
                <a:effectLst/>
              </a:rPr>
              <a:t>filegroup</a:t>
            </a:r>
            <a:r>
              <a:rPr lang="en-US" dirty="0">
                <a:effectLst/>
              </a:rPr>
              <a:t> based on FILESTREAM, but the individual files in the </a:t>
            </a:r>
            <a:r>
              <a:rPr lang="en-US" dirty="0" err="1">
                <a:effectLst/>
              </a:rPr>
              <a:t>filegroup</a:t>
            </a:r>
            <a:r>
              <a:rPr lang="en-US" dirty="0">
                <a:effectLst/>
              </a:rPr>
              <a:t> are decoupled from FILESTREAM. These files are fully managed (such as for create, drop, and garbage collection) by the In-Memory OLTP engine. </a:t>
            </a:r>
            <a:r>
              <a:rPr lang="en-US" dirty="0">
                <a:effectLst/>
                <a:hlinkClick r:id="rId5"/>
              </a:rPr>
              <a:t>DBCC SHRINKFILE (Transact-SQL)</a:t>
            </a:r>
            <a:r>
              <a:rPr lang="en-US" dirty="0">
                <a:effectLst/>
              </a:rPr>
              <a:t> is not supported.</a:t>
            </a:r>
          </a:p>
          <a:p>
            <a:endParaRPr lang="en-US" dirty="0"/>
          </a:p>
        </p:txBody>
      </p:sp>
      <p:sp>
        <p:nvSpPr>
          <p:cNvPr id="4" name="Slide Number Placeholder 3"/>
          <p:cNvSpPr>
            <a:spLocks noGrp="1"/>
          </p:cNvSpPr>
          <p:nvPr>
            <p:ph type="sldNum" sz="quarter" idx="10"/>
          </p:nvPr>
        </p:nvSpPr>
        <p:spPr/>
        <p:txBody>
          <a:bodyPr/>
          <a:lstStyle/>
          <a:p>
            <a:pPr>
              <a:defRPr/>
            </a:pPr>
            <a:fld id="{7088D5E3-B0C4-244E-905F-C9848084E0A1}" type="slidenum">
              <a:rPr lang="en-US" smtClean="0"/>
              <a:pPr>
                <a:defRPr/>
              </a:pPr>
              <a:t>33</a:t>
            </a:fld>
            <a:endParaRPr lang="en-US"/>
          </a:p>
        </p:txBody>
      </p:sp>
    </p:spTree>
    <p:extLst>
      <p:ext uri="{BB962C8B-B14F-4D97-AF65-F5344CB8AC3E}">
        <p14:creationId xmlns:p14="http://schemas.microsoft.com/office/powerpoint/2010/main" val="1397283261"/>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i="1" kern="1200" dirty="0">
                <a:solidFill>
                  <a:schemeClr val="tx1"/>
                </a:solidFill>
                <a:effectLst/>
                <a:latin typeface="+mn-lt"/>
                <a:ea typeface="MS PGothic" panose="020B0600070205080204" pitchFamily="34" charset="-128"/>
                <a:cs typeface="ＭＳ Ｐゴシック" charset="0"/>
              </a:rPr>
              <a:t>Note that in SQL Server 2014 you needed to set up a Management Data Warehouse (MDW) in order to run the In-Memory OLTP reports.  SQL Server 2016 now includes lightweight reports available in SSMS without setting up MDW.</a:t>
            </a:r>
          </a:p>
          <a:p>
            <a:pPr marL="228600" lvl="0" indent="-228600">
              <a:buFont typeface="+mj-lt"/>
              <a:buAutoNum type="arabicPeriod"/>
            </a:pPr>
            <a:r>
              <a:rPr lang="en-US" sz="1200" kern="1200" dirty="0">
                <a:solidFill>
                  <a:schemeClr val="tx1"/>
                </a:solidFill>
                <a:effectLst/>
                <a:latin typeface="+mn-lt"/>
                <a:ea typeface="MS PGothic" panose="020B0600070205080204" pitchFamily="34" charset="-128"/>
                <a:cs typeface="ＭＳ Ｐゴシック" charset="0"/>
              </a:rPr>
              <a:t>Open </a:t>
            </a:r>
            <a:r>
              <a:rPr lang="en-US" sz="1200" b="1" kern="1200" dirty="0">
                <a:solidFill>
                  <a:schemeClr val="tx1"/>
                </a:solidFill>
                <a:effectLst/>
                <a:latin typeface="+mn-lt"/>
                <a:ea typeface="MS PGothic" panose="020B0600070205080204" pitchFamily="34" charset="-128"/>
                <a:cs typeface="ＭＳ Ｐゴシック" charset="0"/>
              </a:rPr>
              <a:t>SSMS</a:t>
            </a:r>
            <a:r>
              <a:rPr lang="en-US" sz="1200" kern="1200" dirty="0">
                <a:solidFill>
                  <a:schemeClr val="tx1"/>
                </a:solidFill>
                <a:effectLst/>
                <a:latin typeface="+mn-lt"/>
                <a:ea typeface="MS PGothic" panose="020B0600070205080204" pitchFamily="34" charset="-128"/>
                <a:cs typeface="ＭＳ Ｐゴシック" charset="0"/>
              </a:rPr>
              <a:t> and right click on the </a:t>
            </a:r>
            <a:r>
              <a:rPr lang="en-US" sz="1200" b="1" kern="1200" dirty="0">
                <a:solidFill>
                  <a:schemeClr val="tx1"/>
                </a:solidFill>
                <a:effectLst/>
                <a:latin typeface="+mn-lt"/>
                <a:ea typeface="MS PGothic" panose="020B0600070205080204" pitchFamily="34" charset="-128"/>
                <a:cs typeface="ＭＳ Ｐゴシック" charset="0"/>
              </a:rPr>
              <a:t>AdventureWorks2016</a:t>
            </a:r>
            <a:r>
              <a:rPr lang="en-US" sz="1200" kern="1200" dirty="0">
                <a:solidFill>
                  <a:schemeClr val="tx1"/>
                </a:solidFill>
                <a:effectLst/>
                <a:latin typeface="+mn-lt"/>
                <a:ea typeface="MS PGothic" panose="020B0600070205080204" pitchFamily="34" charset="-128"/>
                <a:cs typeface="ＭＳ Ｐゴシック" charset="0"/>
              </a:rPr>
              <a:t> database and select </a:t>
            </a:r>
            <a:r>
              <a:rPr lang="en-US" sz="1200" b="1" kern="1200" dirty="0">
                <a:solidFill>
                  <a:schemeClr val="tx1"/>
                </a:solidFill>
                <a:effectLst/>
                <a:latin typeface="+mn-lt"/>
                <a:ea typeface="MS PGothic" panose="020B0600070205080204" pitchFamily="34" charset="-128"/>
                <a:cs typeface="ＭＳ Ｐゴシック" charset="0"/>
              </a:rPr>
              <a:t>Reports</a:t>
            </a:r>
            <a:r>
              <a:rPr lang="en-US" sz="1200" kern="1200" dirty="0">
                <a:solidFill>
                  <a:schemeClr val="tx1"/>
                </a:solidFill>
                <a:effectLst/>
                <a:latin typeface="+mn-lt"/>
                <a:ea typeface="MS PGothic" panose="020B0600070205080204" pitchFamily="34" charset="-128"/>
                <a:cs typeface="ＭＳ Ｐゴシック" charset="0"/>
              </a:rPr>
              <a:t> | </a:t>
            </a:r>
            <a:r>
              <a:rPr lang="en-US" sz="1200" b="1" kern="1200" dirty="0">
                <a:solidFill>
                  <a:schemeClr val="tx1"/>
                </a:solidFill>
                <a:effectLst/>
                <a:latin typeface="+mn-lt"/>
                <a:ea typeface="MS PGothic" panose="020B0600070205080204" pitchFamily="34" charset="-128"/>
                <a:cs typeface="ＭＳ Ｐゴシック" charset="0"/>
              </a:rPr>
              <a:t>Standard Reports</a:t>
            </a:r>
            <a:r>
              <a:rPr lang="en-US" sz="1200" kern="1200" dirty="0">
                <a:solidFill>
                  <a:schemeClr val="tx1"/>
                </a:solidFill>
                <a:effectLst/>
                <a:latin typeface="+mn-lt"/>
                <a:ea typeface="MS PGothic" panose="020B0600070205080204" pitchFamily="34" charset="-128"/>
                <a:cs typeface="ＭＳ Ｐゴシック" charset="0"/>
              </a:rPr>
              <a:t> | </a:t>
            </a:r>
            <a:r>
              <a:rPr lang="en-US" sz="1200" b="1" kern="1200" dirty="0">
                <a:solidFill>
                  <a:schemeClr val="tx1"/>
                </a:solidFill>
                <a:effectLst/>
                <a:latin typeface="+mn-lt"/>
                <a:ea typeface="MS PGothic" panose="020B0600070205080204" pitchFamily="34" charset="-128"/>
                <a:cs typeface="ＭＳ Ｐゴシック" charset="0"/>
              </a:rPr>
              <a:t>Transaction Performance Analysis Overview</a:t>
            </a:r>
            <a:r>
              <a:rPr lang="en-US" sz="1200" kern="1200" dirty="0">
                <a:solidFill>
                  <a:schemeClr val="tx1"/>
                </a:solidFill>
                <a:effectLst/>
                <a:latin typeface="+mn-lt"/>
                <a:ea typeface="MS PGothic" panose="020B0600070205080204" pitchFamily="34" charset="-128"/>
                <a:cs typeface="ＭＳ Ｐゴシック" charset="0"/>
              </a:rPr>
              <a:t>.</a:t>
            </a:r>
          </a:p>
          <a:p>
            <a:pPr marL="228600" marR="0" lvl="0" indent="-228600" algn="l" defTabSz="931863" rtl="0" eaLnBrk="0" fontAlgn="base" latinLnBrk="0" hangingPunct="0">
              <a:lnSpc>
                <a:spcPct val="100000"/>
              </a:lnSpc>
              <a:spcBef>
                <a:spcPct val="30000"/>
              </a:spcBef>
              <a:spcAft>
                <a:spcPct val="0"/>
              </a:spcAft>
              <a:buClrTx/>
              <a:buSzTx/>
              <a:buFont typeface="+mj-lt"/>
              <a:buAutoNum type="arabicPeriod"/>
              <a:tabLst/>
              <a:defRPr/>
            </a:pPr>
            <a:r>
              <a:rPr lang="en-US" sz="1200" kern="1200" dirty="0">
                <a:solidFill>
                  <a:schemeClr val="tx1"/>
                </a:solidFill>
                <a:effectLst/>
                <a:latin typeface="+mn-lt"/>
                <a:ea typeface="MS PGothic" panose="020B0600070205080204" pitchFamily="34" charset="-128"/>
                <a:cs typeface="ＭＳ Ｐゴシック" charset="0"/>
              </a:rPr>
              <a:t>Select the </a:t>
            </a:r>
            <a:r>
              <a:rPr lang="en-US" sz="1200" b="1" kern="1200" dirty="0">
                <a:solidFill>
                  <a:schemeClr val="tx1"/>
                </a:solidFill>
                <a:effectLst/>
                <a:latin typeface="+mn-lt"/>
                <a:ea typeface="MS PGothic" panose="020B0600070205080204" pitchFamily="34" charset="-128"/>
                <a:cs typeface="ＭＳ Ｐゴシック" charset="0"/>
              </a:rPr>
              <a:t>Tables Analysis</a:t>
            </a:r>
            <a:r>
              <a:rPr lang="en-US" sz="1200" kern="1200" dirty="0">
                <a:solidFill>
                  <a:schemeClr val="tx1"/>
                </a:solidFill>
                <a:effectLst/>
                <a:latin typeface="+mn-lt"/>
                <a:ea typeface="MS PGothic" panose="020B0600070205080204" pitchFamily="34" charset="-128"/>
                <a:cs typeface="ＭＳ Ｐゴシック" charset="0"/>
              </a:rPr>
              <a:t> report link.</a:t>
            </a:r>
          </a:p>
          <a:p>
            <a:pPr marL="228600" marR="0" lvl="0" indent="-228600" algn="l" defTabSz="931863" rtl="0" eaLnBrk="0" fontAlgn="base" latinLnBrk="0" hangingPunct="0">
              <a:lnSpc>
                <a:spcPct val="100000"/>
              </a:lnSpc>
              <a:spcBef>
                <a:spcPct val="30000"/>
              </a:spcBef>
              <a:spcAft>
                <a:spcPct val="0"/>
              </a:spcAft>
              <a:buClrTx/>
              <a:buSzTx/>
              <a:buFont typeface="+mj-lt"/>
              <a:buAutoNum type="arabicPeriod"/>
              <a:tabLst/>
              <a:defRPr/>
            </a:pPr>
            <a:r>
              <a:rPr lang="en-US" sz="1200" kern="1200" dirty="0">
                <a:solidFill>
                  <a:schemeClr val="tx1"/>
                </a:solidFill>
                <a:effectLst/>
                <a:latin typeface="+mn-lt"/>
                <a:ea typeface="MS PGothic" panose="020B0600070205080204" pitchFamily="34" charset="-128"/>
                <a:cs typeface="ＭＳ Ｐゴシック" charset="0"/>
              </a:rPr>
              <a:t>This presents you with a prioritized plot chart that graphs the amounts of potential gain against the potential amount of work to migrate the top tables to In-Memory OLTP. This analysis is based upon the workload that we just ran with the batch file.  This helps you see the highest potential gain with the lowest potential amount of migration work required.  </a:t>
            </a:r>
          </a:p>
          <a:p>
            <a:pPr marL="228600" marR="0" lvl="0" indent="-228600" algn="l" defTabSz="931863" rtl="0" eaLnBrk="0" fontAlgn="base" latinLnBrk="0" hangingPunct="0">
              <a:lnSpc>
                <a:spcPct val="100000"/>
              </a:lnSpc>
              <a:spcBef>
                <a:spcPct val="30000"/>
              </a:spcBef>
              <a:spcAft>
                <a:spcPct val="0"/>
              </a:spcAft>
              <a:buClrTx/>
              <a:buSzTx/>
              <a:buFont typeface="+mj-lt"/>
              <a:buAutoNum type="arabicPeriod"/>
              <a:tabLst/>
              <a:defRPr/>
            </a:pPr>
            <a:r>
              <a:rPr lang="en-US" sz="1200" kern="1200" dirty="0">
                <a:solidFill>
                  <a:schemeClr val="tx1"/>
                </a:solidFill>
                <a:effectLst/>
                <a:latin typeface="+mn-lt"/>
                <a:ea typeface="MS PGothic" panose="020B0600070205080204" pitchFamily="34" charset="-128"/>
                <a:cs typeface="ＭＳ Ｐゴシック" charset="0"/>
              </a:rPr>
              <a:t>Select the </a:t>
            </a:r>
            <a:r>
              <a:rPr lang="en-US" sz="1200" b="1" kern="1200" dirty="0" err="1">
                <a:solidFill>
                  <a:schemeClr val="tx1"/>
                </a:solidFill>
                <a:effectLst/>
                <a:latin typeface="+mn-lt"/>
                <a:ea typeface="MS PGothic" panose="020B0600070205080204" pitchFamily="34" charset="-128"/>
                <a:cs typeface="ＭＳ Ｐゴシック" charset="0"/>
              </a:rPr>
              <a:t>SalesOrderDetail_ondisk</a:t>
            </a:r>
            <a:r>
              <a:rPr lang="en-US" sz="1200" kern="1200" dirty="0">
                <a:solidFill>
                  <a:schemeClr val="tx1"/>
                </a:solidFill>
                <a:effectLst/>
                <a:latin typeface="+mn-lt"/>
                <a:ea typeface="MS PGothic" panose="020B0600070205080204" pitchFamily="34" charset="-128"/>
                <a:cs typeface="ＭＳ Ｐゴシック" charset="0"/>
              </a:rPr>
              <a:t> to explore further.</a:t>
            </a:r>
          </a:p>
          <a:p>
            <a:pPr marL="228600" lvl="0" indent="-228600">
              <a:buFont typeface="+mj-lt"/>
              <a:buAutoNum type="arabicPeriod"/>
            </a:pPr>
            <a:r>
              <a:rPr lang="en-US" sz="1200" kern="1200" dirty="0">
                <a:solidFill>
                  <a:schemeClr val="tx1"/>
                </a:solidFill>
                <a:effectLst/>
                <a:latin typeface="+mn-lt"/>
                <a:ea typeface="MS PGothic" panose="020B0600070205080204" pitchFamily="34" charset="-128"/>
                <a:cs typeface="ＭＳ Ｐゴシック" charset="0"/>
              </a:rPr>
              <a:t>Note that this report contains information on latch statistics, lock statistics, recommended In-Memory index type, and more.</a:t>
            </a:r>
          </a:p>
          <a:p>
            <a:pPr marL="228600" lvl="0" indent="-228600">
              <a:buFont typeface="+mj-lt"/>
              <a:buAutoNum type="arabicPeriod"/>
            </a:pPr>
            <a:r>
              <a:rPr lang="en-US" sz="1200" kern="1200" dirty="0">
                <a:solidFill>
                  <a:schemeClr val="tx1"/>
                </a:solidFill>
                <a:effectLst/>
                <a:latin typeface="+mn-lt"/>
                <a:ea typeface="MS PGothic" panose="020B0600070205080204" pitchFamily="34" charset="-128"/>
                <a:cs typeface="ＭＳ Ｐゴシック" charset="0"/>
              </a:rPr>
              <a:t>Click the Navigate Backwards button twice in the upper left of the report bar (see illustration above) to go back to the main Report and click on </a:t>
            </a:r>
            <a:r>
              <a:rPr lang="en-US" sz="1200" b="1" kern="1200" dirty="0">
                <a:solidFill>
                  <a:schemeClr val="tx1"/>
                </a:solidFill>
                <a:effectLst/>
                <a:latin typeface="+mn-lt"/>
                <a:ea typeface="MS PGothic" panose="020B0600070205080204" pitchFamily="34" charset="-128"/>
                <a:cs typeface="ＭＳ Ｐゴシック" charset="0"/>
              </a:rPr>
              <a:t>Stored Procedure Analysis</a:t>
            </a:r>
            <a:r>
              <a:rPr lang="en-US" sz="1200" kern="1200" dirty="0">
                <a:solidFill>
                  <a:schemeClr val="tx1"/>
                </a:solidFill>
                <a:effectLst/>
                <a:latin typeface="+mn-lt"/>
                <a:ea typeface="MS PGothic" panose="020B0600070205080204" pitchFamily="34" charset="-128"/>
                <a:cs typeface="ＭＳ Ｐゴシック" charset="0"/>
              </a:rPr>
              <a:t>.</a:t>
            </a:r>
          </a:p>
          <a:p>
            <a:endParaRPr lang="en-US" dirty="0"/>
          </a:p>
        </p:txBody>
      </p:sp>
      <p:sp>
        <p:nvSpPr>
          <p:cNvPr id="4" name="Slide Number Placeholder 3"/>
          <p:cNvSpPr>
            <a:spLocks noGrp="1"/>
          </p:cNvSpPr>
          <p:nvPr>
            <p:ph type="sldNum" sz="quarter" idx="10"/>
          </p:nvPr>
        </p:nvSpPr>
        <p:spPr/>
        <p:txBody>
          <a:bodyPr/>
          <a:lstStyle/>
          <a:p>
            <a:pPr>
              <a:defRPr/>
            </a:pPr>
            <a:fld id="{7088D5E3-B0C4-244E-905F-C9848084E0A1}" type="slidenum">
              <a:rPr lang="en-US" smtClean="0"/>
              <a:pPr>
                <a:defRPr/>
              </a:pPr>
              <a:t>35</a:t>
            </a:fld>
            <a:endParaRPr lang="en-US"/>
          </a:p>
        </p:txBody>
      </p:sp>
    </p:spTree>
    <p:extLst>
      <p:ext uri="{BB962C8B-B14F-4D97-AF65-F5344CB8AC3E}">
        <p14:creationId xmlns:p14="http://schemas.microsoft.com/office/powerpoint/2010/main" val="2071243146"/>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Source: https://msdn.microsoft.com/en-us/library/ms131686(v=sql.130).aspx</a:t>
            </a:r>
          </a:p>
          <a:p>
            <a:endParaRPr lang="en-US" dirty="0"/>
          </a:p>
          <a:p>
            <a:r>
              <a:rPr lang="en-US" dirty="0">
                <a:effectLst/>
              </a:rPr>
              <a:t>SQL Server 2005 introduced support for multiple active result sets (MARS) in applications accessing the Database Engine. In earlier versions of SQL Server, database applications could not maintain multiple active statements on a connection. When using SQL Server default result sets, the application had to process or cancel all result sets from one batch before it could execute any other batch on that connection. SQL Server 2005 introduced a new connection attribute that allows applications to have more than one pending request per connection, and in particular, to have more than one active default result set per connection.</a:t>
            </a:r>
          </a:p>
          <a:p>
            <a:endParaRPr lang="en-US" dirty="0">
              <a:effectLst/>
            </a:endParaRPr>
          </a:p>
          <a:p>
            <a:r>
              <a:rPr lang="en-US" dirty="0">
                <a:effectLst/>
              </a:rPr>
              <a:t>MARS simplifies application design with the following new capabilities: </a:t>
            </a:r>
          </a:p>
          <a:p>
            <a:pPr marL="171450" indent="-171450">
              <a:buFont typeface="Arial" panose="020B0604020202020204" pitchFamily="34" charset="0"/>
              <a:buChar char="•"/>
            </a:pPr>
            <a:r>
              <a:rPr lang="en-US" dirty="0">
                <a:effectLst/>
              </a:rPr>
              <a:t>Applications can have multiple default result sets open and can interleave reading from them.</a:t>
            </a:r>
          </a:p>
          <a:p>
            <a:pPr marL="171450" indent="-171450">
              <a:buFont typeface="Arial" panose="020B0604020202020204" pitchFamily="34" charset="0"/>
              <a:buChar char="•"/>
            </a:pPr>
            <a:r>
              <a:rPr lang="en-US" dirty="0">
                <a:effectLst/>
              </a:rPr>
              <a:t>Applications can execute other statements (for example, INSERT, UPDATE, DELETE, and stored procedure calls) while default result sets are open.</a:t>
            </a:r>
          </a:p>
          <a:p>
            <a:endParaRPr lang="en-US" dirty="0">
              <a:effectLst/>
            </a:endParaRPr>
          </a:p>
          <a:p>
            <a:r>
              <a:rPr lang="en-US" dirty="0">
                <a:effectLst/>
              </a:rPr>
              <a:t>Applications using MARS will find the following guidelines beneficial:</a:t>
            </a:r>
          </a:p>
          <a:p>
            <a:pPr marL="171450" indent="-171450">
              <a:buFont typeface="Arial" panose="020B0604020202020204" pitchFamily="34" charset="0"/>
              <a:buChar char="•"/>
            </a:pPr>
            <a:r>
              <a:rPr lang="en-US" dirty="0">
                <a:effectLst/>
              </a:rPr>
              <a:t>Default results sets should be used for short lived or short result sets generated by single SQL statements (SELECT, DML with OUTPUT, RECEIVE, READ TEXT, and so on).</a:t>
            </a:r>
          </a:p>
          <a:p>
            <a:pPr marL="171450" indent="-171450">
              <a:buFont typeface="Arial" panose="020B0604020202020204" pitchFamily="34" charset="0"/>
              <a:buChar char="•"/>
            </a:pPr>
            <a:r>
              <a:rPr lang="en-US" dirty="0">
                <a:effectLst/>
              </a:rPr>
              <a:t>Server cursors should be used for longer lived or large result sets generated by single SQL statements.</a:t>
            </a:r>
          </a:p>
          <a:p>
            <a:pPr marL="171450" indent="-171450">
              <a:buFont typeface="Arial" panose="020B0604020202020204" pitchFamily="34" charset="0"/>
              <a:buChar char="•"/>
            </a:pPr>
            <a:r>
              <a:rPr lang="en-US" dirty="0">
                <a:effectLst/>
              </a:rPr>
              <a:t>Always read to the end of results for procedural requests regardless of whether they return results or not, and for batches that return multiple results.</a:t>
            </a:r>
          </a:p>
          <a:p>
            <a:pPr marL="171450" indent="-171450">
              <a:buFont typeface="Arial" panose="020B0604020202020204" pitchFamily="34" charset="0"/>
              <a:buChar char="•"/>
            </a:pPr>
            <a:r>
              <a:rPr lang="en-US" dirty="0">
                <a:effectLst/>
              </a:rPr>
              <a:t>Wherever possible, use API calls to change connection properties and manage transactions in preference to Transact-SQL statements.</a:t>
            </a:r>
          </a:p>
          <a:p>
            <a:r>
              <a:rPr lang="en-US" dirty="0">
                <a:effectLst/>
              </a:rPr>
              <a:t>In MARS, session-scoped impersonation is prohibited while concurrent batches are running.</a:t>
            </a:r>
          </a:p>
          <a:p>
            <a:endParaRPr lang="en-US" dirty="0"/>
          </a:p>
          <a:p>
            <a:r>
              <a:rPr lang="en-US" b="1" dirty="0">
                <a:effectLst/>
              </a:rPr>
              <a:t>In-Memory OLTP </a:t>
            </a:r>
          </a:p>
          <a:p>
            <a:r>
              <a:rPr lang="en-US" dirty="0">
                <a:effectLst/>
              </a:rPr>
              <a:t>In-memory OLTP supports MARS using queries and natively compiled stored procedures. MARS enables requesting data from multiple queries without the need to completely retrieve each result set before sending a request to fetch rows from a new result set. To successfully read from multiple open result sets you must use a MARS enabled connection. </a:t>
            </a:r>
          </a:p>
          <a:p>
            <a:endParaRPr lang="en-US" dirty="0">
              <a:effectLst/>
            </a:endParaRPr>
          </a:p>
          <a:p>
            <a:r>
              <a:rPr lang="en-US" dirty="0">
                <a:effectLst/>
              </a:rPr>
              <a:t>MARS is disabled by default so you must explicitly enable it by adding </a:t>
            </a:r>
            <a:r>
              <a:rPr lang="en-US" dirty="0" err="1">
                <a:effectLst/>
              </a:rPr>
              <a:t>MultipleActiveResultSets</a:t>
            </a:r>
            <a:r>
              <a:rPr lang="en-US" dirty="0">
                <a:effectLst/>
              </a:rPr>
              <a:t>=True to a connection string.</a:t>
            </a:r>
          </a:p>
          <a:p>
            <a:endParaRPr lang="en-US" dirty="0"/>
          </a:p>
          <a:p>
            <a:r>
              <a:rPr lang="en-US" dirty="0">
                <a:effectLst/>
              </a:rPr>
              <a:t>MARS with In-Memory OLTP is essentially the same as MARS in the rest of the SQL engine. The following lists the differences when using MARS in memory-optimized tables and natively compiled stored procedures.</a:t>
            </a:r>
          </a:p>
          <a:p>
            <a:r>
              <a:rPr lang="en-US" dirty="0">
                <a:effectLst/>
              </a:rPr>
              <a:t>MARS and memory-optimized tables</a:t>
            </a:r>
          </a:p>
          <a:p>
            <a:r>
              <a:rPr lang="en-US" dirty="0">
                <a:effectLst/>
              </a:rPr>
              <a:t>The following are the differences between disk-based and memory-optimized tables when using a MARS enabled connection:</a:t>
            </a:r>
          </a:p>
          <a:p>
            <a:pPr marL="171450" indent="-171450">
              <a:buFont typeface="Arial" panose="020B0604020202020204" pitchFamily="34" charset="0"/>
              <a:buChar char="•"/>
            </a:pPr>
            <a:r>
              <a:rPr lang="en-US" dirty="0">
                <a:effectLst/>
              </a:rPr>
              <a:t>Two statements can modify data in the same target object but if they both attempt to modify the same record a write-write conflict will cause the new operation to fail. However, if both operations modify different records, the operations will succeed.</a:t>
            </a:r>
          </a:p>
          <a:p>
            <a:pPr marL="171450" indent="-171450">
              <a:buFont typeface="Arial" panose="020B0604020202020204" pitchFamily="34" charset="0"/>
              <a:buChar char="•"/>
            </a:pPr>
            <a:r>
              <a:rPr lang="en-US" dirty="0">
                <a:effectLst/>
              </a:rPr>
              <a:t>Each statement runs under SNAPSHOT isolation so new operations cannot see changes made by the existing statements. Even if the concurrent statements are executed under the same transaction the SQL engine creates batch-scoped transactions for each statement that are isolated from each other. However, batch-scoped transactions are still bound together so rollback of one batch-scoped transaction affects other ones in the same batch.</a:t>
            </a:r>
          </a:p>
          <a:p>
            <a:pPr marL="171450" indent="-171450">
              <a:buFont typeface="Arial" panose="020B0604020202020204" pitchFamily="34" charset="0"/>
              <a:buChar char="•"/>
            </a:pPr>
            <a:r>
              <a:rPr lang="en-US" dirty="0">
                <a:effectLst/>
              </a:rPr>
              <a:t>DDL operations are not allowed in user transactions so they will immediately fail.</a:t>
            </a:r>
          </a:p>
          <a:p>
            <a:endParaRPr lang="en-US" dirty="0"/>
          </a:p>
          <a:p>
            <a:r>
              <a:rPr lang="en-US" b="1" dirty="0">
                <a:effectLst/>
              </a:rPr>
              <a:t>MARS and natively compiled stored procedures</a:t>
            </a:r>
          </a:p>
          <a:p>
            <a:r>
              <a:rPr lang="en-US" dirty="0">
                <a:effectLst/>
              </a:rPr>
              <a:t>Natively compiled stored procedures can run in MARS enabled connections and can yield execution to another statement only when a yield point is encountered. A yield point requires a SELECT statement, which is the only statement within a natively compiled stored procedure that can yield execution to another statement. If a SELECT statement is not present in the procedure it will not yield, it will run to completion before other statements begin.</a:t>
            </a:r>
          </a:p>
          <a:p>
            <a:endParaRPr lang="en-US" dirty="0">
              <a:effectLst/>
            </a:endParaRPr>
          </a:p>
          <a:p>
            <a:r>
              <a:rPr lang="en-US" b="1" dirty="0">
                <a:effectLst/>
              </a:rPr>
              <a:t>MARS and In-memory OLTP transactions</a:t>
            </a:r>
          </a:p>
          <a:p>
            <a:r>
              <a:rPr lang="en-US" dirty="0">
                <a:effectLst/>
              </a:rPr>
              <a:t>Changes made by statements and atomic blocks that are interleaved are isolated from each other. For example, if one statement or atomic block makes some changes, and then yields execution to another statement, the new statement will not see changes made by the first statement. In addition, when first statement resumes execution, it will not see any changes made by any other statements. Statements will only see changes that are finished and committed before the statement starts.</a:t>
            </a:r>
          </a:p>
          <a:p>
            <a:endParaRPr lang="en-US" dirty="0">
              <a:effectLst/>
            </a:endParaRPr>
          </a:p>
          <a:p>
            <a:r>
              <a:rPr lang="en-US" dirty="0">
                <a:effectLst/>
              </a:rPr>
              <a:t>A new user transaction can be started within the current user transaction using the BEGIN TRANSACTION statement – this is supported only in interop mode so the BEGIN TRANSACTION can only be called from a T-SQL statement, and not from within a natively compiled stored </a:t>
            </a:r>
            <a:r>
              <a:rPr lang="en-US" dirty="0" err="1">
                <a:effectLst/>
              </a:rPr>
              <a:t>procedure.You</a:t>
            </a:r>
            <a:r>
              <a:rPr lang="en-US" dirty="0">
                <a:effectLst/>
              </a:rPr>
              <a:t> can create a save point in a transaction using SAVE TRANSACTION or an API call to </a:t>
            </a:r>
            <a:r>
              <a:rPr lang="en-US" dirty="0" err="1">
                <a:effectLst/>
              </a:rPr>
              <a:t>transaction.Save</a:t>
            </a:r>
            <a:r>
              <a:rPr lang="en-US" dirty="0">
                <a:effectLst/>
              </a:rPr>
              <a:t>(</a:t>
            </a:r>
            <a:r>
              <a:rPr lang="en-US" dirty="0" err="1">
                <a:effectLst/>
              </a:rPr>
              <a:t>save_point_name</a:t>
            </a:r>
            <a:r>
              <a:rPr lang="en-US" dirty="0">
                <a:effectLst/>
              </a:rPr>
              <a:t>) to rollback to the </a:t>
            </a:r>
            <a:r>
              <a:rPr lang="en-US" dirty="0" err="1">
                <a:effectLst/>
              </a:rPr>
              <a:t>savepoint</a:t>
            </a:r>
            <a:r>
              <a:rPr lang="en-US" dirty="0">
                <a:effectLst/>
              </a:rPr>
              <a:t>. This feature is also enabled only from T-SQL statements, and not from within natively compiled stored procedures.</a:t>
            </a:r>
          </a:p>
          <a:p>
            <a:endParaRPr lang="en-US" dirty="0"/>
          </a:p>
          <a:p>
            <a:endParaRPr lang="en-US" dirty="0"/>
          </a:p>
        </p:txBody>
      </p:sp>
      <p:sp>
        <p:nvSpPr>
          <p:cNvPr id="4" name="Slide Number Placeholder 3"/>
          <p:cNvSpPr>
            <a:spLocks noGrp="1"/>
          </p:cNvSpPr>
          <p:nvPr>
            <p:ph type="sldNum" sz="quarter" idx="10"/>
          </p:nvPr>
        </p:nvSpPr>
        <p:spPr/>
        <p:txBody>
          <a:bodyPr/>
          <a:lstStyle/>
          <a:p>
            <a:pPr>
              <a:defRPr/>
            </a:pPr>
            <a:fld id="{7088D5E3-B0C4-244E-905F-C9848084E0A1}" type="slidenum">
              <a:rPr lang="en-US" smtClean="0"/>
              <a:pPr>
                <a:defRPr/>
              </a:pPr>
              <a:t>36</a:t>
            </a:fld>
            <a:endParaRPr lang="en-US"/>
          </a:p>
        </p:txBody>
      </p:sp>
    </p:spTree>
    <p:extLst>
      <p:ext uri="{BB962C8B-B14F-4D97-AF65-F5344CB8AC3E}">
        <p14:creationId xmlns:p14="http://schemas.microsoft.com/office/powerpoint/2010/main" val="3709306586"/>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Source:</a:t>
            </a:r>
            <a:r>
              <a:rPr lang="en-US" baseline="0" dirty="0"/>
              <a:t> https://msdn.microsoft.com/en-us/library/dn688968(v=sql.130).aspx</a:t>
            </a:r>
          </a:p>
          <a:p>
            <a:endParaRPr lang="en-US" baseline="0" dirty="0"/>
          </a:p>
          <a:p>
            <a:r>
              <a:rPr lang="en-US" b="1" dirty="0">
                <a:effectLst/>
              </a:rPr>
              <a:t>Encryption </a:t>
            </a:r>
          </a:p>
          <a:p>
            <a:r>
              <a:rPr lang="en-US" dirty="0">
                <a:effectLst/>
              </a:rPr>
              <a:t>In SQL Server 2016, the storage for memory-optimized tables will be encrypted as part of enabling TDE on the database. For more information, see </a:t>
            </a:r>
            <a:r>
              <a:rPr lang="en-US" dirty="0">
                <a:effectLst/>
                <a:hlinkClick r:id="rId3"/>
              </a:rPr>
              <a:t>Transparent Data Encryption (TDE)</a:t>
            </a:r>
            <a:r>
              <a:rPr lang="en-US" dirty="0">
                <a:effectLst/>
              </a:rPr>
              <a:t>.</a:t>
            </a:r>
          </a:p>
          <a:p>
            <a:endParaRPr lang="en-US" dirty="0"/>
          </a:p>
        </p:txBody>
      </p:sp>
      <p:sp>
        <p:nvSpPr>
          <p:cNvPr id="4" name="Slide Number Placeholder 3"/>
          <p:cNvSpPr>
            <a:spLocks noGrp="1"/>
          </p:cNvSpPr>
          <p:nvPr>
            <p:ph type="sldNum" sz="quarter" idx="10"/>
          </p:nvPr>
        </p:nvSpPr>
        <p:spPr/>
        <p:txBody>
          <a:bodyPr/>
          <a:lstStyle/>
          <a:p>
            <a:pPr>
              <a:defRPr/>
            </a:pPr>
            <a:fld id="{7088D5E3-B0C4-244E-905F-C9848084E0A1}" type="slidenum">
              <a:rPr lang="en-US" smtClean="0"/>
              <a:pPr>
                <a:defRPr/>
              </a:pPr>
              <a:t>37</a:t>
            </a:fld>
            <a:endParaRPr lang="en-US"/>
          </a:p>
        </p:txBody>
      </p:sp>
    </p:spTree>
    <p:extLst>
      <p:ext uri="{BB962C8B-B14F-4D97-AF65-F5344CB8AC3E}">
        <p14:creationId xmlns:p14="http://schemas.microsoft.com/office/powerpoint/2010/main" val="3086193746"/>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5" name="Slide Image Placeholder 1"/>
          <p:cNvSpPr>
            <a:spLocks noGrp="1" noRot="1" noChangeAspec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 name="Notes Placeholder 2"/>
          <p:cNvSpPr>
            <a:spLocks noGrp="1"/>
          </p:cNvSpPr>
          <p:nvPr>
            <p:ph type="body" idx="1"/>
          </p:nvPr>
        </p:nvSpPr>
        <p:spPr/>
        <p:txBody>
          <a:bodyPr wrap="square" numCol="1" anchor="t" anchorCtr="0" compatLnSpc="1">
            <a:prstTxWarp prst="textNoShape">
              <a:avLst/>
            </a:prstTxWarp>
          </a:bodyPr>
          <a:lstStyle/>
          <a:p>
            <a:pPr eaLnBrk="1" hangingPunct="1">
              <a:spcBef>
                <a:spcPct val="0"/>
              </a:spcBef>
            </a:pPr>
            <a:r>
              <a:rPr lang="en-US" dirty="0"/>
              <a:t>Data is definitely the new currency</a:t>
            </a:r>
            <a:r>
              <a:rPr lang="en-US" baseline="0" dirty="0"/>
              <a:t> and has become a major competitive differentiator. IDC recently conducted a study that looked at companies with a data-centric culture vs. those without, and calculated a massive data dividend for those companies with a data-centric culture. What’s interesting to note are the characteristics they saw in companies with a data-centric culture. These companies were harnessing diverse data not just relational or internal, but both relational and non-relational internal and external. These companies were also using new analytical models to not just look at historical data, but use historical data to predict the future. They also noticed that insights from data were not limited to a few but shared more broadly in the organization. Finally, they were doing all of this at speed, near real-time in many cases. IDC found that companies with data-centric culture are far more productive, more efficient with their operations, and faster at innovation, which leads to higher sales than their competition.</a:t>
            </a:r>
            <a:endParaRPr lang="en-US" dirty="0"/>
          </a:p>
        </p:txBody>
      </p:sp>
      <p:sp>
        <p:nvSpPr>
          <p:cNvPr id="41987" name="Header Placeholder 3"/>
          <p:cNvSpPr>
            <a:spLocks noGrp="1"/>
          </p:cNvSpPr>
          <p:nvPr>
            <p:ph type="hdr" sz="quarter"/>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lvl1pPr eaLnBrk="0" hangingPunct="0">
              <a:defRPr sz="2400">
                <a:solidFill>
                  <a:schemeClr val="tx1"/>
                </a:solidFill>
                <a:latin typeface="Segoe UI" panose="020B0502040204020203" pitchFamily="34" charset="0"/>
                <a:ea typeface="MS PGothic" panose="020B0600070205080204" pitchFamily="34" charset="-128"/>
              </a:defRPr>
            </a:lvl1pPr>
            <a:lvl2pPr marL="742950" indent="-285750" eaLnBrk="0" hangingPunct="0">
              <a:defRPr sz="2400">
                <a:solidFill>
                  <a:schemeClr val="tx1"/>
                </a:solidFill>
                <a:latin typeface="Segoe UI" panose="020B0502040204020203" pitchFamily="34" charset="0"/>
                <a:ea typeface="MS PGothic" panose="020B0600070205080204" pitchFamily="34" charset="-128"/>
              </a:defRPr>
            </a:lvl2pPr>
            <a:lvl3pPr marL="1143000" indent="-228600" eaLnBrk="0" hangingPunct="0">
              <a:defRPr sz="2400">
                <a:solidFill>
                  <a:schemeClr val="tx1"/>
                </a:solidFill>
                <a:latin typeface="Segoe UI" panose="020B0502040204020203" pitchFamily="34" charset="0"/>
                <a:ea typeface="MS PGothic" panose="020B0600070205080204" pitchFamily="34" charset="-128"/>
              </a:defRPr>
            </a:lvl3pPr>
            <a:lvl4pPr marL="1600200" indent="-228600" eaLnBrk="0" hangingPunct="0">
              <a:defRPr sz="2400">
                <a:solidFill>
                  <a:schemeClr val="tx1"/>
                </a:solidFill>
                <a:latin typeface="Segoe UI" panose="020B0502040204020203" pitchFamily="34" charset="0"/>
                <a:ea typeface="MS PGothic" panose="020B0600070205080204" pitchFamily="34" charset="-128"/>
              </a:defRPr>
            </a:lvl4pPr>
            <a:lvl5pPr marL="2057400" indent="-228600" eaLnBrk="0" hangingPunct="0">
              <a:defRPr sz="2400">
                <a:solidFill>
                  <a:schemeClr val="tx1"/>
                </a:solidFill>
                <a:latin typeface="Segoe UI" panose="020B0502040204020203" pitchFamily="34" charset="0"/>
                <a:ea typeface="MS PGothic" panose="020B0600070205080204" pitchFamily="34" charset="-128"/>
              </a:defRPr>
            </a:lvl5pPr>
            <a:lvl6pPr marL="2514600" indent="-228600" defTabSz="931863" eaLnBrk="0" fontAlgn="base" hangingPunct="0">
              <a:spcBef>
                <a:spcPct val="0"/>
              </a:spcBef>
              <a:spcAft>
                <a:spcPct val="0"/>
              </a:spcAft>
              <a:defRPr sz="2400">
                <a:solidFill>
                  <a:schemeClr val="tx1"/>
                </a:solidFill>
                <a:latin typeface="Segoe UI" panose="020B0502040204020203" pitchFamily="34" charset="0"/>
                <a:ea typeface="MS PGothic" panose="020B0600070205080204" pitchFamily="34" charset="-128"/>
              </a:defRPr>
            </a:lvl6pPr>
            <a:lvl7pPr marL="2971800" indent="-228600" defTabSz="931863" eaLnBrk="0" fontAlgn="base" hangingPunct="0">
              <a:spcBef>
                <a:spcPct val="0"/>
              </a:spcBef>
              <a:spcAft>
                <a:spcPct val="0"/>
              </a:spcAft>
              <a:defRPr sz="2400">
                <a:solidFill>
                  <a:schemeClr val="tx1"/>
                </a:solidFill>
                <a:latin typeface="Segoe UI" panose="020B0502040204020203" pitchFamily="34" charset="0"/>
                <a:ea typeface="MS PGothic" panose="020B0600070205080204" pitchFamily="34" charset="-128"/>
              </a:defRPr>
            </a:lvl7pPr>
            <a:lvl8pPr marL="3429000" indent="-228600" defTabSz="931863" eaLnBrk="0" fontAlgn="base" hangingPunct="0">
              <a:spcBef>
                <a:spcPct val="0"/>
              </a:spcBef>
              <a:spcAft>
                <a:spcPct val="0"/>
              </a:spcAft>
              <a:defRPr sz="2400">
                <a:solidFill>
                  <a:schemeClr val="tx1"/>
                </a:solidFill>
                <a:latin typeface="Segoe UI" panose="020B0502040204020203" pitchFamily="34" charset="0"/>
                <a:ea typeface="MS PGothic" panose="020B0600070205080204" pitchFamily="34" charset="-128"/>
              </a:defRPr>
            </a:lvl8pPr>
            <a:lvl9pPr marL="3886200" indent="-228600" defTabSz="931863" eaLnBrk="0" fontAlgn="base" hangingPunct="0">
              <a:spcBef>
                <a:spcPct val="0"/>
              </a:spcBef>
              <a:spcAft>
                <a:spcPct val="0"/>
              </a:spcAft>
              <a:defRPr sz="2400">
                <a:solidFill>
                  <a:schemeClr val="tx1"/>
                </a:solidFill>
                <a:latin typeface="Segoe UI" panose="020B0502040204020203" pitchFamily="34" charset="0"/>
                <a:ea typeface="MS PGothic" panose="020B0600070205080204" pitchFamily="34" charset="-128"/>
              </a:defRPr>
            </a:lvl9pPr>
          </a:lstStyle>
          <a:p>
            <a:pPr defTabSz="931863" eaLnBrk="1" fontAlgn="base" hangingPunct="1">
              <a:spcBef>
                <a:spcPct val="0"/>
              </a:spcBef>
              <a:spcAft>
                <a:spcPct val="0"/>
              </a:spcAft>
            </a:pPr>
            <a:r>
              <a:rPr lang="en-US" sz="1200" dirty="0">
                <a:solidFill>
                  <a:srgbClr val="000000"/>
                </a:solidFill>
                <a:latin typeface="Calibri" panose="020F0502020204030204" pitchFamily="34" charset="0"/>
              </a:rPr>
              <a:t>Data Insights Conversation</a:t>
            </a:r>
          </a:p>
        </p:txBody>
      </p:sp>
      <p:sp>
        <p:nvSpPr>
          <p:cNvPr id="5" name="Footer Placeholder 4"/>
          <p:cNvSpPr>
            <a:spLocks noGrp="1"/>
          </p:cNvSpPr>
          <p:nvPr>
            <p:ph type="ftr" sz="quarter" idx="4"/>
          </p:nvPr>
        </p:nvSpPr>
        <p:spPr>
          <a:xfrm>
            <a:off x="0" y="8829967"/>
            <a:ext cx="3037840" cy="466433"/>
          </a:xfrm>
        </p:spPr>
        <p:txBody>
          <a:bodyPr/>
          <a:lstStyle/>
          <a:p>
            <a:pPr defTabSz="949053" eaLnBrk="0" hangingPunct="0">
              <a:defRPr/>
            </a:pPr>
            <a:r>
              <a:rPr lang="en-US" sz="400" dirty="0">
                <a:gradFill>
                  <a:gsLst>
                    <a:gs pos="0">
                      <a:prstClr val="black"/>
                    </a:gs>
                    <a:gs pos="100000">
                      <a:prstClr val="black"/>
                    </a:gs>
                  </a:gsLst>
                  <a:lin ang="5400000" scaled="0"/>
                </a:gradFill>
                <a:latin typeface="Segoe UI" pitchFamily="34" charset="0"/>
                <a:ea typeface="Segoe UI" pitchFamily="34" charset="0"/>
                <a:cs typeface="Segoe UI" pitchFamily="34" charset="0"/>
              </a:rPr>
              <a:t>© 2013 Microsoft Corporation. All rights reserved. Microsoft, Windows, and other product names are or may be registered trademarks and/or trademarks in the U.S. and/or other countries.</a:t>
            </a:r>
          </a:p>
          <a:p>
            <a:pPr defTabSz="949053" eaLnBrk="0" hangingPunct="0">
              <a:defRPr/>
            </a:pPr>
            <a:r>
              <a:rPr lang="en-US" sz="400" dirty="0">
                <a:gradFill>
                  <a:gsLst>
                    <a:gs pos="0">
                      <a:prstClr val="black"/>
                    </a:gs>
                    <a:gs pos="100000">
                      <a:prstClr val="black"/>
                    </a:gs>
                  </a:gsLst>
                  <a:lin ang="5400000" scaled="0"/>
                </a:gradFill>
                <a:latin typeface="Segoe UI" pitchFamily="34" charset="0"/>
                <a:ea typeface="Segoe UI" pitchFamily="34" charset="0"/>
                <a:cs typeface="Segoe UI" pitchFamily="34" charset="0"/>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MICROSOFT MAKES NO WARRANTIES, EXPRESS, IMPLIED OR STATUTORY, AS TO THE INFORMATION IN THIS PRESENTATION.</a:t>
            </a:r>
          </a:p>
        </p:txBody>
      </p:sp>
      <p:sp>
        <p:nvSpPr>
          <p:cNvPr id="41989" name="Date Placeholder 5"/>
          <p:cNvSpPr>
            <a:spLocks noGrp="1"/>
          </p:cNvSpPr>
          <p:nvPr>
            <p:ph type="dt" sz="quarter"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Segoe UI" panose="020B0502040204020203" pitchFamily="34" charset="0"/>
                <a:ea typeface="MS PGothic" panose="020B0600070205080204" pitchFamily="34" charset="-128"/>
              </a:defRPr>
            </a:lvl1pPr>
            <a:lvl2pPr marL="742950" indent="-285750" eaLnBrk="0" hangingPunct="0">
              <a:defRPr sz="2400">
                <a:solidFill>
                  <a:schemeClr val="tx1"/>
                </a:solidFill>
                <a:latin typeface="Segoe UI" panose="020B0502040204020203" pitchFamily="34" charset="0"/>
                <a:ea typeface="MS PGothic" panose="020B0600070205080204" pitchFamily="34" charset="-128"/>
              </a:defRPr>
            </a:lvl2pPr>
            <a:lvl3pPr marL="1143000" indent="-228600" eaLnBrk="0" hangingPunct="0">
              <a:defRPr sz="2400">
                <a:solidFill>
                  <a:schemeClr val="tx1"/>
                </a:solidFill>
                <a:latin typeface="Segoe UI" panose="020B0502040204020203" pitchFamily="34" charset="0"/>
                <a:ea typeface="MS PGothic" panose="020B0600070205080204" pitchFamily="34" charset="-128"/>
              </a:defRPr>
            </a:lvl3pPr>
            <a:lvl4pPr marL="1600200" indent="-228600" eaLnBrk="0" hangingPunct="0">
              <a:defRPr sz="2400">
                <a:solidFill>
                  <a:schemeClr val="tx1"/>
                </a:solidFill>
                <a:latin typeface="Segoe UI" panose="020B0502040204020203" pitchFamily="34" charset="0"/>
                <a:ea typeface="MS PGothic" panose="020B0600070205080204" pitchFamily="34" charset="-128"/>
              </a:defRPr>
            </a:lvl4pPr>
            <a:lvl5pPr marL="2057400" indent="-228600" eaLnBrk="0" hangingPunct="0">
              <a:defRPr sz="2400">
                <a:solidFill>
                  <a:schemeClr val="tx1"/>
                </a:solidFill>
                <a:latin typeface="Segoe UI" panose="020B0502040204020203" pitchFamily="34" charset="0"/>
                <a:ea typeface="MS PGothic" panose="020B0600070205080204" pitchFamily="34" charset="-128"/>
              </a:defRPr>
            </a:lvl5pPr>
            <a:lvl6pPr marL="2514600" indent="-228600" defTabSz="931863" eaLnBrk="0" fontAlgn="base" hangingPunct="0">
              <a:spcBef>
                <a:spcPct val="0"/>
              </a:spcBef>
              <a:spcAft>
                <a:spcPct val="0"/>
              </a:spcAft>
              <a:defRPr sz="2400">
                <a:solidFill>
                  <a:schemeClr val="tx1"/>
                </a:solidFill>
                <a:latin typeface="Segoe UI" panose="020B0502040204020203" pitchFamily="34" charset="0"/>
                <a:ea typeface="MS PGothic" panose="020B0600070205080204" pitchFamily="34" charset="-128"/>
              </a:defRPr>
            </a:lvl6pPr>
            <a:lvl7pPr marL="2971800" indent="-228600" defTabSz="931863" eaLnBrk="0" fontAlgn="base" hangingPunct="0">
              <a:spcBef>
                <a:spcPct val="0"/>
              </a:spcBef>
              <a:spcAft>
                <a:spcPct val="0"/>
              </a:spcAft>
              <a:defRPr sz="2400">
                <a:solidFill>
                  <a:schemeClr val="tx1"/>
                </a:solidFill>
                <a:latin typeface="Segoe UI" panose="020B0502040204020203" pitchFamily="34" charset="0"/>
                <a:ea typeface="MS PGothic" panose="020B0600070205080204" pitchFamily="34" charset="-128"/>
              </a:defRPr>
            </a:lvl7pPr>
            <a:lvl8pPr marL="3429000" indent="-228600" defTabSz="931863" eaLnBrk="0" fontAlgn="base" hangingPunct="0">
              <a:spcBef>
                <a:spcPct val="0"/>
              </a:spcBef>
              <a:spcAft>
                <a:spcPct val="0"/>
              </a:spcAft>
              <a:defRPr sz="2400">
                <a:solidFill>
                  <a:schemeClr val="tx1"/>
                </a:solidFill>
                <a:latin typeface="Segoe UI" panose="020B0502040204020203" pitchFamily="34" charset="0"/>
                <a:ea typeface="MS PGothic" panose="020B0600070205080204" pitchFamily="34" charset="-128"/>
              </a:defRPr>
            </a:lvl8pPr>
            <a:lvl9pPr marL="3886200" indent="-228600" defTabSz="931863" eaLnBrk="0" fontAlgn="base" hangingPunct="0">
              <a:spcBef>
                <a:spcPct val="0"/>
              </a:spcBef>
              <a:spcAft>
                <a:spcPct val="0"/>
              </a:spcAft>
              <a:defRPr sz="2400">
                <a:solidFill>
                  <a:schemeClr val="tx1"/>
                </a:solidFill>
                <a:latin typeface="Segoe UI" panose="020B0502040204020203" pitchFamily="34" charset="0"/>
                <a:ea typeface="MS PGothic" panose="020B0600070205080204" pitchFamily="34" charset="-128"/>
              </a:defRPr>
            </a:lvl9pPr>
          </a:lstStyle>
          <a:p>
            <a:pPr eaLnBrk="1" hangingPunct="1"/>
            <a:fld id="{2117A66F-48CC-49DD-8E54-9CFE9A2030E5}" type="datetime1">
              <a:rPr lang="en-US" sz="1200">
                <a:solidFill>
                  <a:srgbClr val="000000"/>
                </a:solidFill>
                <a:latin typeface="Calibri" panose="020F0502020204030204" pitchFamily="34" charset="0"/>
              </a:rPr>
              <a:pPr eaLnBrk="1" hangingPunct="1"/>
              <a:t>5/24/2016</a:t>
            </a:fld>
            <a:endParaRPr lang="en-US" sz="1200" dirty="0">
              <a:solidFill>
                <a:srgbClr val="000000"/>
              </a:solidFill>
              <a:latin typeface="Calibri" panose="020F0502020204030204" pitchFamily="34" charset="0"/>
            </a:endParaRPr>
          </a:p>
        </p:txBody>
      </p:sp>
      <p:sp>
        <p:nvSpPr>
          <p:cNvPr id="41990" name="Slide Number Placeholder 6"/>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Segoe UI" panose="020B0502040204020203" pitchFamily="34" charset="0"/>
                <a:ea typeface="MS PGothic" panose="020B0600070205080204" pitchFamily="34" charset="-128"/>
              </a:defRPr>
            </a:lvl1pPr>
            <a:lvl2pPr marL="742950" indent="-285750" eaLnBrk="0" hangingPunct="0">
              <a:defRPr sz="2400">
                <a:solidFill>
                  <a:schemeClr val="tx1"/>
                </a:solidFill>
                <a:latin typeface="Segoe UI" panose="020B0502040204020203" pitchFamily="34" charset="0"/>
                <a:ea typeface="MS PGothic" panose="020B0600070205080204" pitchFamily="34" charset="-128"/>
              </a:defRPr>
            </a:lvl2pPr>
            <a:lvl3pPr marL="1143000" indent="-228600" eaLnBrk="0" hangingPunct="0">
              <a:defRPr sz="2400">
                <a:solidFill>
                  <a:schemeClr val="tx1"/>
                </a:solidFill>
                <a:latin typeface="Segoe UI" panose="020B0502040204020203" pitchFamily="34" charset="0"/>
                <a:ea typeface="MS PGothic" panose="020B0600070205080204" pitchFamily="34" charset="-128"/>
              </a:defRPr>
            </a:lvl3pPr>
            <a:lvl4pPr marL="1600200" indent="-228600" eaLnBrk="0" hangingPunct="0">
              <a:defRPr sz="2400">
                <a:solidFill>
                  <a:schemeClr val="tx1"/>
                </a:solidFill>
                <a:latin typeface="Segoe UI" panose="020B0502040204020203" pitchFamily="34" charset="0"/>
                <a:ea typeface="MS PGothic" panose="020B0600070205080204" pitchFamily="34" charset="-128"/>
              </a:defRPr>
            </a:lvl4pPr>
            <a:lvl5pPr marL="2057400" indent="-228600" eaLnBrk="0" hangingPunct="0">
              <a:defRPr sz="2400">
                <a:solidFill>
                  <a:schemeClr val="tx1"/>
                </a:solidFill>
                <a:latin typeface="Segoe UI" panose="020B0502040204020203" pitchFamily="34" charset="0"/>
                <a:ea typeface="MS PGothic" panose="020B0600070205080204" pitchFamily="34" charset="-128"/>
              </a:defRPr>
            </a:lvl5pPr>
            <a:lvl6pPr marL="2514600" indent="-228600" defTabSz="931863" eaLnBrk="0" fontAlgn="base" hangingPunct="0">
              <a:spcBef>
                <a:spcPct val="0"/>
              </a:spcBef>
              <a:spcAft>
                <a:spcPct val="0"/>
              </a:spcAft>
              <a:defRPr sz="2400">
                <a:solidFill>
                  <a:schemeClr val="tx1"/>
                </a:solidFill>
                <a:latin typeface="Segoe UI" panose="020B0502040204020203" pitchFamily="34" charset="0"/>
                <a:ea typeface="MS PGothic" panose="020B0600070205080204" pitchFamily="34" charset="-128"/>
              </a:defRPr>
            </a:lvl6pPr>
            <a:lvl7pPr marL="2971800" indent="-228600" defTabSz="931863" eaLnBrk="0" fontAlgn="base" hangingPunct="0">
              <a:spcBef>
                <a:spcPct val="0"/>
              </a:spcBef>
              <a:spcAft>
                <a:spcPct val="0"/>
              </a:spcAft>
              <a:defRPr sz="2400">
                <a:solidFill>
                  <a:schemeClr val="tx1"/>
                </a:solidFill>
                <a:latin typeface="Segoe UI" panose="020B0502040204020203" pitchFamily="34" charset="0"/>
                <a:ea typeface="MS PGothic" panose="020B0600070205080204" pitchFamily="34" charset="-128"/>
              </a:defRPr>
            </a:lvl7pPr>
            <a:lvl8pPr marL="3429000" indent="-228600" defTabSz="931863" eaLnBrk="0" fontAlgn="base" hangingPunct="0">
              <a:spcBef>
                <a:spcPct val="0"/>
              </a:spcBef>
              <a:spcAft>
                <a:spcPct val="0"/>
              </a:spcAft>
              <a:defRPr sz="2400">
                <a:solidFill>
                  <a:schemeClr val="tx1"/>
                </a:solidFill>
                <a:latin typeface="Segoe UI" panose="020B0502040204020203" pitchFamily="34" charset="0"/>
                <a:ea typeface="MS PGothic" panose="020B0600070205080204" pitchFamily="34" charset="-128"/>
              </a:defRPr>
            </a:lvl8pPr>
            <a:lvl9pPr marL="3886200" indent="-228600" defTabSz="931863" eaLnBrk="0" fontAlgn="base" hangingPunct="0">
              <a:spcBef>
                <a:spcPct val="0"/>
              </a:spcBef>
              <a:spcAft>
                <a:spcPct val="0"/>
              </a:spcAft>
              <a:defRPr sz="2400">
                <a:solidFill>
                  <a:schemeClr val="tx1"/>
                </a:solidFill>
                <a:latin typeface="Segoe UI" panose="020B0502040204020203" pitchFamily="34" charset="0"/>
                <a:ea typeface="MS PGothic" panose="020B0600070205080204" pitchFamily="34" charset="-128"/>
              </a:defRPr>
            </a:lvl9pPr>
          </a:lstStyle>
          <a:p>
            <a:pPr eaLnBrk="1" hangingPunct="1"/>
            <a:fld id="{BC1AC9D2-689E-4E08-A4C5-A85CD83B67C8}" type="slidenum">
              <a:rPr lang="en-US" sz="1200">
                <a:solidFill>
                  <a:srgbClr val="000000"/>
                </a:solidFill>
                <a:latin typeface="Calibri" panose="020F0502020204030204" pitchFamily="34" charset="0"/>
              </a:rPr>
              <a:pPr eaLnBrk="1" hangingPunct="1"/>
              <a:t>3</a:t>
            </a:fld>
            <a:endParaRPr lang="en-US" sz="1200" dirty="0">
              <a:solidFill>
                <a:srgbClr val="000000"/>
              </a:solidFill>
              <a:latin typeface="Calibri" panose="020F0502020204030204" pitchFamily="34" charset="0"/>
            </a:endParaRPr>
          </a:p>
        </p:txBody>
      </p:sp>
    </p:spTree>
    <p:extLst>
      <p:ext uri="{BB962C8B-B14F-4D97-AF65-F5344CB8AC3E}">
        <p14:creationId xmlns:p14="http://schemas.microsoft.com/office/powerpoint/2010/main" val="789486205"/>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Source: https://msdn.microsoft.com/en-us/library/dn817827(v=sql.130).aspx</a:t>
            </a:r>
          </a:p>
          <a:p>
            <a:endParaRPr lang="en-US" dirty="0"/>
          </a:p>
          <a:p>
            <a:endParaRPr lang="en-US" dirty="0"/>
          </a:p>
        </p:txBody>
      </p:sp>
      <p:sp>
        <p:nvSpPr>
          <p:cNvPr id="4" name="Slide Number Placeholder 3"/>
          <p:cNvSpPr>
            <a:spLocks noGrp="1"/>
          </p:cNvSpPr>
          <p:nvPr>
            <p:ph type="sldNum" sz="quarter" idx="10"/>
          </p:nvPr>
        </p:nvSpPr>
        <p:spPr/>
        <p:txBody>
          <a:bodyPr/>
          <a:lstStyle/>
          <a:p>
            <a:pPr>
              <a:defRPr/>
            </a:pPr>
            <a:fld id="{7088D5E3-B0C4-244E-905F-C9848084E0A1}" type="slidenum">
              <a:rPr lang="en-US" smtClean="0"/>
              <a:pPr>
                <a:defRPr/>
              </a:pPr>
              <a:t>38</a:t>
            </a:fld>
            <a:endParaRPr lang="en-US"/>
          </a:p>
        </p:txBody>
      </p:sp>
    </p:spTree>
    <p:extLst>
      <p:ext uri="{BB962C8B-B14F-4D97-AF65-F5344CB8AC3E}">
        <p14:creationId xmlns:p14="http://schemas.microsoft.com/office/powerpoint/2010/main" val="4166054186"/>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74772EAE-EF09-4CFC-9513-4CA89B040EC9}" type="slidenum">
              <a:rPr lang="en-US" smtClean="0">
                <a:solidFill>
                  <a:prstClr val="black"/>
                </a:solidFill>
              </a:rPr>
              <a:pPr/>
              <a:t>40</a:t>
            </a:fld>
            <a:endParaRPr lang="en-US" dirty="0">
              <a:solidFill>
                <a:prstClr val="black"/>
              </a:solidFill>
            </a:endParaRPr>
          </a:p>
        </p:txBody>
      </p:sp>
    </p:spTree>
    <p:extLst>
      <p:ext uri="{BB962C8B-B14F-4D97-AF65-F5344CB8AC3E}">
        <p14:creationId xmlns:p14="http://schemas.microsoft.com/office/powerpoint/2010/main" val="2805374937"/>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i="1" dirty="0"/>
              <a:t>Monitoring Performance By Using the Query Store</a:t>
            </a:r>
            <a:r>
              <a:rPr lang="en-US" dirty="0"/>
              <a:t>, August 14, 2015, https://msdn.microsoft.com/en-US/library/dn817826.aspx</a:t>
            </a:r>
          </a:p>
        </p:txBody>
      </p:sp>
      <p:sp>
        <p:nvSpPr>
          <p:cNvPr id="4" name="Header Placeholder 3"/>
          <p:cNvSpPr>
            <a:spLocks noGrp="1"/>
          </p:cNvSpPr>
          <p:nvPr>
            <p:ph type="hdr" sz="quarter" idx="10"/>
          </p:nvPr>
        </p:nvSpPr>
        <p:spPr/>
        <p:txBody>
          <a:bodyPr/>
          <a:lstStyle/>
          <a:p>
            <a:endParaRPr lang="en-US" dirty="0">
              <a:solidFill>
                <a:prstClr val="black"/>
              </a:solidFill>
            </a:endParaRPr>
          </a:p>
        </p:txBody>
      </p:sp>
      <p:sp>
        <p:nvSpPr>
          <p:cNvPr id="5" name="Footer Placeholder 4"/>
          <p:cNvSpPr>
            <a:spLocks noGrp="1"/>
          </p:cNvSpPr>
          <p:nvPr>
            <p:ph type="ftr" sz="quarter" idx="11"/>
          </p:nvPr>
        </p:nvSpPr>
        <p:spPr/>
        <p:txBody>
          <a:bodyPr/>
          <a:lstStyle/>
          <a:p>
            <a:pPr defTabSz="914099" eaLnBrk="0" hangingPunct="0"/>
            <a:r>
              <a:rPr lang="en-US" sz="400" dirty="0">
                <a:gradFill>
                  <a:gsLst>
                    <a:gs pos="0">
                      <a:prstClr val="black"/>
                    </a:gs>
                    <a:gs pos="100000">
                      <a:prstClr val="black"/>
                    </a:gs>
                  </a:gsLst>
                  <a:lin ang="5400000" scaled="0"/>
                </a:gradFill>
                <a:latin typeface="Segoe UI" pitchFamily="34" charset="0"/>
                <a:ea typeface="Segoe UI" pitchFamily="34" charset="0"/>
                <a:cs typeface="Segoe UI" pitchFamily="34" charset="0"/>
              </a:rPr>
              <a:t>© 2014 Microsoft Corporation. All rights reserved. MICROSOFT MAKES NO WARRANTIES, EXPRESS, IMPLIED OR STATUTORY, AS TO THE INFORMATION IN THIS PRESENTATION.</a:t>
            </a:r>
          </a:p>
        </p:txBody>
      </p:sp>
      <p:sp>
        <p:nvSpPr>
          <p:cNvPr id="6" name="Date Placeholder 5"/>
          <p:cNvSpPr>
            <a:spLocks noGrp="1"/>
          </p:cNvSpPr>
          <p:nvPr>
            <p:ph type="dt" idx="12"/>
          </p:nvPr>
        </p:nvSpPr>
        <p:spPr/>
        <p:txBody>
          <a:bodyPr/>
          <a:lstStyle/>
          <a:p>
            <a:fld id="{90EC29EE-A8AD-4CE0-9C0B-116E0D4D7533}" type="datetime8">
              <a:rPr lang="en-US" smtClean="0">
                <a:solidFill>
                  <a:prstClr val="black"/>
                </a:solidFill>
              </a:rPr>
              <a:pPr/>
              <a:t>5/24/2016 7:00 AM</a:t>
            </a:fld>
            <a:endParaRPr lang="en-US" dirty="0">
              <a:solidFill>
                <a:prstClr val="black"/>
              </a:solidFill>
            </a:endParaRPr>
          </a:p>
        </p:txBody>
      </p:sp>
      <p:sp>
        <p:nvSpPr>
          <p:cNvPr id="7" name="Slide Number Placeholder 6"/>
          <p:cNvSpPr>
            <a:spLocks noGrp="1"/>
          </p:cNvSpPr>
          <p:nvPr>
            <p:ph type="sldNum" sz="quarter" idx="13"/>
          </p:nvPr>
        </p:nvSpPr>
        <p:spPr/>
        <p:txBody>
          <a:bodyPr/>
          <a:lstStyle/>
          <a:p>
            <a:fld id="{B4008EB6-D09E-4580-8CD6-DDB14511944F}" type="slidenum">
              <a:rPr lang="en-US" smtClean="0">
                <a:solidFill>
                  <a:prstClr val="black"/>
                </a:solidFill>
              </a:rPr>
              <a:pPr/>
              <a:t>41</a:t>
            </a:fld>
            <a:endParaRPr lang="en-US" dirty="0">
              <a:solidFill>
                <a:prstClr val="black"/>
              </a:solidFill>
            </a:endParaRPr>
          </a:p>
        </p:txBody>
      </p:sp>
    </p:spTree>
    <p:extLst>
      <p:ext uri="{BB962C8B-B14F-4D97-AF65-F5344CB8AC3E}">
        <p14:creationId xmlns:p14="http://schemas.microsoft.com/office/powerpoint/2010/main" val="119917462"/>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effectLst/>
              </a:rPr>
              <a:t>Query store is a new feature that provides DBAs with insight on query plan choice and performance. It simplifies performance troubleshooting by enabling you to quickly find performance differences caused by changes in query plans. The feature automatically captures a history of queries, plans, and runtime statistics, and retains these for your review. It separates data by time windows, allowing you to see database usage patterns and understand when query plan changes happened on the server. The query store presents information by using a Management Studio dialog box, and lets you force the query to one of the selected query plans. For more information, see </a:t>
            </a:r>
            <a:r>
              <a:rPr lang="en-US" dirty="0">
                <a:effectLst/>
                <a:hlinkClick r:id="rId3"/>
              </a:rPr>
              <a:t>Monitoring Performance By Using the Query Store</a:t>
            </a:r>
            <a:r>
              <a:rPr lang="en-US" dirty="0">
                <a:effectLst/>
              </a:rPr>
              <a:t>.</a:t>
            </a:r>
          </a:p>
          <a:p>
            <a:endParaRPr lang="en-US" dirty="0">
              <a:effectLst/>
            </a:endParaRPr>
          </a:p>
          <a:p>
            <a:endParaRPr lang="en-US" dirty="0"/>
          </a:p>
        </p:txBody>
      </p:sp>
      <p:sp>
        <p:nvSpPr>
          <p:cNvPr id="4" name="Slide Number Placeholder 3"/>
          <p:cNvSpPr>
            <a:spLocks noGrp="1"/>
          </p:cNvSpPr>
          <p:nvPr>
            <p:ph type="sldNum" sz="quarter" idx="10"/>
          </p:nvPr>
        </p:nvSpPr>
        <p:spPr/>
        <p:txBody>
          <a:bodyPr/>
          <a:lstStyle/>
          <a:p>
            <a:pPr>
              <a:defRPr/>
            </a:pPr>
            <a:fld id="{7088D5E3-B0C4-244E-905F-C9848084E0A1}" type="slidenum">
              <a:rPr lang="en-US" smtClean="0"/>
              <a:pPr>
                <a:defRPr/>
              </a:pPr>
              <a:t>42</a:t>
            </a:fld>
            <a:endParaRPr lang="en-US"/>
          </a:p>
        </p:txBody>
      </p:sp>
    </p:spTree>
    <p:extLst>
      <p:ext uri="{BB962C8B-B14F-4D97-AF65-F5344CB8AC3E}">
        <p14:creationId xmlns:p14="http://schemas.microsoft.com/office/powerpoint/2010/main" val="3959018391"/>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Footer Placeholder 3"/>
          <p:cNvSpPr>
            <a:spLocks noGrp="1"/>
          </p:cNvSpPr>
          <p:nvPr>
            <p:ph type="ftr" sz="quarter" idx="10"/>
          </p:nvPr>
        </p:nvSpPr>
        <p:spPr/>
        <p:txBody>
          <a:bodyPr/>
          <a:lstStyle/>
          <a:p>
            <a:pPr defTabSz="914099" eaLnBrk="0" hangingPunct="0"/>
            <a:r>
              <a:rPr lang="en-US" sz="400">
                <a:gradFill>
                  <a:gsLst>
                    <a:gs pos="0">
                      <a:prstClr val="black"/>
                    </a:gs>
                    <a:gs pos="100000">
                      <a:prstClr val="black"/>
                    </a:gs>
                  </a:gsLst>
                  <a:lin ang="5400000" scaled="0"/>
                </a:gradFill>
                <a:latin typeface="Segoe UI" pitchFamily="34" charset="0"/>
                <a:ea typeface="Segoe UI" pitchFamily="34" charset="0"/>
                <a:cs typeface="Segoe UI" pitchFamily="34" charset="0"/>
              </a:rPr>
              <a:t>© 2015 Microsoft Corporation. All rights reserved. Microsoft, Windows, and other product names are or may be registered trademarks and/or trademarks in the U.S. and/or other countries. 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MICROSOFT MAKES NO WARRANTIES, EXPRESS, IMPLIED OR STATUTORY, AS TO THE INFORMATION IN THIS PRESENTATION.</a:t>
            </a:r>
            <a:endParaRPr lang="en-US" sz="400" dirty="0">
              <a:gradFill>
                <a:gsLst>
                  <a:gs pos="0">
                    <a:prstClr val="black"/>
                  </a:gs>
                  <a:gs pos="100000">
                    <a:prstClr val="black"/>
                  </a:gs>
                </a:gsLst>
                <a:lin ang="5400000" scaled="0"/>
              </a:gradFill>
              <a:latin typeface="Segoe UI" pitchFamily="34" charset="0"/>
              <a:ea typeface="Segoe UI" pitchFamily="34" charset="0"/>
              <a:cs typeface="Segoe UI" pitchFamily="34" charset="0"/>
            </a:endParaRPr>
          </a:p>
        </p:txBody>
      </p:sp>
      <p:sp>
        <p:nvSpPr>
          <p:cNvPr id="5" name="Date Placeholder 4"/>
          <p:cNvSpPr>
            <a:spLocks noGrp="1"/>
          </p:cNvSpPr>
          <p:nvPr>
            <p:ph type="dt" idx="11"/>
          </p:nvPr>
        </p:nvSpPr>
        <p:spPr/>
        <p:txBody>
          <a:bodyPr/>
          <a:lstStyle/>
          <a:p>
            <a:fld id="{E74353ED-ACB2-44BF-A903-985B0AF962B7}" type="datetime1">
              <a:rPr lang="en-US" smtClean="0">
                <a:solidFill>
                  <a:prstClr val="black"/>
                </a:solidFill>
              </a:rPr>
              <a:pPr/>
              <a:t>5/24/2016</a:t>
            </a:fld>
            <a:endParaRPr lang="en-US" dirty="0">
              <a:solidFill>
                <a:prstClr val="black"/>
              </a:solidFill>
            </a:endParaRPr>
          </a:p>
        </p:txBody>
      </p:sp>
      <p:sp>
        <p:nvSpPr>
          <p:cNvPr id="6" name="Slide Number Placeholder 5"/>
          <p:cNvSpPr>
            <a:spLocks noGrp="1"/>
          </p:cNvSpPr>
          <p:nvPr>
            <p:ph type="sldNum" sz="quarter" idx="12"/>
          </p:nvPr>
        </p:nvSpPr>
        <p:spPr/>
        <p:txBody>
          <a:bodyPr/>
          <a:lstStyle/>
          <a:p>
            <a:fld id="{B4008EB6-D09E-4580-8CD6-DDB14511944F}" type="slidenum">
              <a:rPr lang="en-US" smtClean="0">
                <a:solidFill>
                  <a:prstClr val="black"/>
                </a:solidFill>
              </a:rPr>
              <a:pPr/>
              <a:t>43</a:t>
            </a:fld>
            <a:endParaRPr lang="en-US" dirty="0">
              <a:solidFill>
                <a:prstClr val="black"/>
              </a:solidFill>
            </a:endParaRPr>
          </a:p>
        </p:txBody>
      </p:sp>
    </p:spTree>
    <p:extLst>
      <p:ext uri="{BB962C8B-B14F-4D97-AF65-F5344CB8AC3E}">
        <p14:creationId xmlns:p14="http://schemas.microsoft.com/office/powerpoint/2010/main" val="785960938"/>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Footer Placeholder 3"/>
          <p:cNvSpPr>
            <a:spLocks noGrp="1"/>
          </p:cNvSpPr>
          <p:nvPr>
            <p:ph type="ftr" sz="quarter" idx="10"/>
          </p:nvPr>
        </p:nvSpPr>
        <p:spPr/>
        <p:txBody>
          <a:bodyPr/>
          <a:lstStyle/>
          <a:p>
            <a:pPr defTabSz="914099" eaLnBrk="0" hangingPunct="0"/>
            <a:r>
              <a:rPr lang="en-US" sz="400">
                <a:gradFill>
                  <a:gsLst>
                    <a:gs pos="0">
                      <a:prstClr val="black"/>
                    </a:gs>
                    <a:gs pos="100000">
                      <a:prstClr val="black"/>
                    </a:gs>
                  </a:gsLst>
                  <a:lin ang="5400000" scaled="0"/>
                </a:gradFill>
                <a:latin typeface="Segoe UI" pitchFamily="34" charset="0"/>
                <a:ea typeface="Segoe UI" pitchFamily="34" charset="0"/>
                <a:cs typeface="Segoe UI" pitchFamily="34" charset="0"/>
              </a:rPr>
              <a:t>© 2015 Microsoft Corporation. All rights reserved. Microsoft, Windows, and other product names are or may be registered trademarks and/or trademarks in the U.S. and/or other countries. 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MICROSOFT MAKES NO WARRANTIES, EXPRESS, IMPLIED OR STATUTORY, AS TO THE INFORMATION IN THIS PRESENTATION.</a:t>
            </a:r>
            <a:endParaRPr lang="en-US" sz="400" dirty="0">
              <a:gradFill>
                <a:gsLst>
                  <a:gs pos="0">
                    <a:prstClr val="black"/>
                  </a:gs>
                  <a:gs pos="100000">
                    <a:prstClr val="black"/>
                  </a:gs>
                </a:gsLst>
                <a:lin ang="5400000" scaled="0"/>
              </a:gradFill>
              <a:latin typeface="Segoe UI" pitchFamily="34" charset="0"/>
              <a:ea typeface="Segoe UI" pitchFamily="34" charset="0"/>
              <a:cs typeface="Segoe UI" pitchFamily="34" charset="0"/>
            </a:endParaRPr>
          </a:p>
        </p:txBody>
      </p:sp>
      <p:sp>
        <p:nvSpPr>
          <p:cNvPr id="5" name="Date Placeholder 4"/>
          <p:cNvSpPr>
            <a:spLocks noGrp="1"/>
          </p:cNvSpPr>
          <p:nvPr>
            <p:ph type="dt" idx="11"/>
          </p:nvPr>
        </p:nvSpPr>
        <p:spPr/>
        <p:txBody>
          <a:bodyPr/>
          <a:lstStyle/>
          <a:p>
            <a:fld id="{E74353ED-ACB2-44BF-A903-985B0AF962B7}" type="datetime1">
              <a:rPr lang="en-US" smtClean="0">
                <a:solidFill>
                  <a:prstClr val="black"/>
                </a:solidFill>
              </a:rPr>
              <a:pPr/>
              <a:t>5/24/2016</a:t>
            </a:fld>
            <a:endParaRPr lang="en-US" dirty="0">
              <a:solidFill>
                <a:prstClr val="black"/>
              </a:solidFill>
            </a:endParaRPr>
          </a:p>
        </p:txBody>
      </p:sp>
      <p:sp>
        <p:nvSpPr>
          <p:cNvPr id="6" name="Slide Number Placeholder 5"/>
          <p:cNvSpPr>
            <a:spLocks noGrp="1"/>
          </p:cNvSpPr>
          <p:nvPr>
            <p:ph type="sldNum" sz="quarter" idx="12"/>
          </p:nvPr>
        </p:nvSpPr>
        <p:spPr/>
        <p:txBody>
          <a:bodyPr/>
          <a:lstStyle/>
          <a:p>
            <a:fld id="{B4008EB6-D09E-4580-8CD6-DDB14511944F}" type="slidenum">
              <a:rPr lang="en-US" smtClean="0">
                <a:solidFill>
                  <a:prstClr val="black"/>
                </a:solidFill>
              </a:rPr>
              <a:pPr/>
              <a:t>44</a:t>
            </a:fld>
            <a:endParaRPr lang="en-US" dirty="0">
              <a:solidFill>
                <a:prstClr val="black"/>
              </a:solidFill>
            </a:endParaRPr>
          </a:p>
        </p:txBody>
      </p:sp>
    </p:spTree>
    <p:extLst>
      <p:ext uri="{BB962C8B-B14F-4D97-AF65-F5344CB8AC3E}">
        <p14:creationId xmlns:p14="http://schemas.microsoft.com/office/powerpoint/2010/main" val="2377393520"/>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74772EAE-EF09-4CFC-9513-4CA89B040EC9}" type="slidenum">
              <a:rPr lang="en-US">
                <a:solidFill>
                  <a:prstClr val="black"/>
                </a:solidFill>
              </a:rPr>
              <a:pPr/>
              <a:t>45</a:t>
            </a:fld>
            <a:endParaRPr lang="en-US" dirty="0">
              <a:solidFill>
                <a:prstClr val="black"/>
              </a:solidFill>
            </a:endParaRPr>
          </a:p>
        </p:txBody>
      </p:sp>
    </p:spTree>
    <p:extLst>
      <p:ext uri="{BB962C8B-B14F-4D97-AF65-F5344CB8AC3E}">
        <p14:creationId xmlns:p14="http://schemas.microsoft.com/office/powerpoint/2010/main" val="3973634895"/>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Source: https://msdn.microsoft.com/en-us/library/dn817826(v=sql.130).aspx#Stability</a:t>
            </a:r>
          </a:p>
          <a:p>
            <a:endParaRPr lang="en-US" b="1" dirty="0">
              <a:effectLst/>
            </a:endParaRPr>
          </a:p>
          <a:p>
            <a:r>
              <a:rPr lang="en-US" b="1" dirty="0">
                <a:effectLst/>
              </a:rPr>
              <a:t>Maintaining Query Performance Stability</a:t>
            </a:r>
          </a:p>
          <a:p>
            <a:r>
              <a:rPr lang="en-US" dirty="0">
                <a:effectLst/>
              </a:rPr>
              <a:t>For queries that are executed multiple times you may notice that SQL Server used different plans which resulted in different resource utilization and duration. With Query Store you can easily detect when the query performance regressed and determine the optimal plan within a period of interest. Then you can force that optimal plan for future query execution.</a:t>
            </a:r>
          </a:p>
          <a:p>
            <a:endParaRPr lang="en-US" dirty="0">
              <a:effectLst/>
            </a:endParaRPr>
          </a:p>
          <a:p>
            <a:r>
              <a:rPr lang="en-US" dirty="0">
                <a:effectLst/>
              </a:rPr>
              <a:t>You can also identify inconsistent query performance for a query with parameters (either auto- parameterized or manually parameterized). Among different plans you can identify plan which is fast and optimal enough for all or most of the parameter values and force that plan; keeping predictable performance for the wider set of user scenarios.</a:t>
            </a:r>
          </a:p>
          <a:p>
            <a:endParaRPr lang="en-US" b="1" dirty="0">
              <a:effectLst/>
            </a:endParaRPr>
          </a:p>
          <a:p>
            <a:r>
              <a:rPr lang="en-US" b="1" dirty="0">
                <a:effectLst/>
              </a:rPr>
              <a:t>Force or a plan for a query (apply forcing policy).</a:t>
            </a:r>
            <a:r>
              <a:rPr lang="en-US" dirty="0">
                <a:effectLst/>
              </a:rPr>
              <a:t> When a plan is forced for a certain query, every time a query comes to execution it will be executed with the plan that is forced.</a:t>
            </a:r>
          </a:p>
          <a:p>
            <a:endParaRPr lang="en-US" dirty="0">
              <a:effectLst/>
            </a:endParaRPr>
          </a:p>
          <a:p>
            <a:pPr rtl="0"/>
            <a:r>
              <a:rPr lang="en-US" sz="1200" kern="1200" dirty="0">
                <a:solidFill>
                  <a:schemeClr val="tx1"/>
                </a:solidFill>
                <a:effectLst/>
                <a:latin typeface="+mn-lt"/>
                <a:ea typeface="MS PGothic" panose="020B0600070205080204" pitchFamily="34" charset="-128"/>
                <a:cs typeface="ＭＳ Ｐゴシック" charset="0"/>
              </a:rPr>
              <a:t>EXEC </a:t>
            </a:r>
            <a:r>
              <a:rPr lang="en-US" sz="1200" kern="1200" dirty="0" err="1">
                <a:solidFill>
                  <a:schemeClr val="tx1"/>
                </a:solidFill>
                <a:effectLst/>
                <a:latin typeface="+mn-lt"/>
                <a:ea typeface="MS PGothic" panose="020B0600070205080204" pitchFamily="34" charset="-128"/>
                <a:cs typeface="ＭＳ Ｐゴシック" charset="0"/>
              </a:rPr>
              <a:t>sp_query_store_force_plan</a:t>
            </a:r>
            <a:r>
              <a:rPr lang="en-US" sz="1200" kern="1200" dirty="0">
                <a:solidFill>
                  <a:schemeClr val="tx1"/>
                </a:solidFill>
                <a:effectLst/>
                <a:latin typeface="+mn-lt"/>
                <a:ea typeface="MS PGothic" panose="020B0600070205080204" pitchFamily="34" charset="-128"/>
                <a:cs typeface="ＭＳ Ｐゴシック" charset="0"/>
              </a:rPr>
              <a:t> @</a:t>
            </a:r>
            <a:r>
              <a:rPr lang="en-US" sz="1200" kern="1200" dirty="0" err="1">
                <a:solidFill>
                  <a:schemeClr val="tx1"/>
                </a:solidFill>
                <a:effectLst/>
                <a:latin typeface="+mn-lt"/>
                <a:ea typeface="MS PGothic" panose="020B0600070205080204" pitchFamily="34" charset="-128"/>
                <a:cs typeface="ＭＳ Ｐゴシック" charset="0"/>
              </a:rPr>
              <a:t>query_id</a:t>
            </a:r>
            <a:r>
              <a:rPr lang="en-US" sz="1200" kern="1200" dirty="0">
                <a:solidFill>
                  <a:schemeClr val="tx1"/>
                </a:solidFill>
                <a:effectLst/>
                <a:latin typeface="+mn-lt"/>
                <a:ea typeface="MS PGothic" panose="020B0600070205080204" pitchFamily="34" charset="-128"/>
                <a:cs typeface="ＭＳ Ｐゴシック" charset="0"/>
              </a:rPr>
              <a:t> = 48, @</a:t>
            </a:r>
            <a:r>
              <a:rPr lang="en-US" sz="1200" kern="1200" dirty="0" err="1">
                <a:solidFill>
                  <a:schemeClr val="tx1"/>
                </a:solidFill>
                <a:effectLst/>
                <a:latin typeface="+mn-lt"/>
                <a:ea typeface="MS PGothic" panose="020B0600070205080204" pitchFamily="34" charset="-128"/>
                <a:cs typeface="ＭＳ Ｐゴシック" charset="0"/>
              </a:rPr>
              <a:t>plan_id</a:t>
            </a:r>
            <a:r>
              <a:rPr lang="en-US" sz="1200" kern="1200" dirty="0">
                <a:solidFill>
                  <a:schemeClr val="tx1"/>
                </a:solidFill>
                <a:effectLst/>
                <a:latin typeface="+mn-lt"/>
                <a:ea typeface="MS PGothic" panose="020B0600070205080204" pitchFamily="34" charset="-128"/>
                <a:cs typeface="ＭＳ Ｐゴシック" charset="0"/>
              </a:rPr>
              <a:t> = 49; </a:t>
            </a:r>
          </a:p>
          <a:p>
            <a:endParaRPr lang="en-US" dirty="0">
              <a:effectLst/>
            </a:endParaRPr>
          </a:p>
          <a:p>
            <a:r>
              <a:rPr lang="en-US" dirty="0">
                <a:effectLst/>
              </a:rPr>
              <a:t>When using </a:t>
            </a:r>
            <a:r>
              <a:rPr lang="en-US" dirty="0" err="1">
                <a:effectLst/>
              </a:rPr>
              <a:t>sp_query_store_force_plan</a:t>
            </a:r>
            <a:r>
              <a:rPr lang="en-US" dirty="0">
                <a:effectLst/>
              </a:rPr>
              <a:t> you can only force plans that were recorded by Query Store as a plan for that query. In other words, the only plans available for a query are those that were already used to execute Q1 while Query Store was active.</a:t>
            </a:r>
          </a:p>
          <a:p>
            <a:endParaRPr lang="en-US" dirty="0">
              <a:effectLst/>
            </a:endParaRPr>
          </a:p>
          <a:p>
            <a:r>
              <a:rPr lang="en-US" b="1" dirty="0">
                <a:effectLst/>
              </a:rPr>
              <a:t>Remove plan forcing for a query.</a:t>
            </a:r>
            <a:r>
              <a:rPr lang="en-US" dirty="0">
                <a:effectLst/>
              </a:rPr>
              <a:t> To rely again on the SQL Server query optimizer to calculate the optimal query plan, use </a:t>
            </a:r>
            <a:r>
              <a:rPr lang="en-US" dirty="0" err="1">
                <a:effectLst/>
              </a:rPr>
              <a:t>sp_query_store_unforce_plan</a:t>
            </a:r>
            <a:r>
              <a:rPr lang="en-US" dirty="0">
                <a:effectLst/>
              </a:rPr>
              <a:t> to </a:t>
            </a:r>
            <a:r>
              <a:rPr lang="en-US" dirty="0" err="1">
                <a:effectLst/>
              </a:rPr>
              <a:t>unforce</a:t>
            </a:r>
            <a:r>
              <a:rPr lang="en-US" dirty="0">
                <a:effectLst/>
              </a:rPr>
              <a:t> the plan that was selected for the query.</a:t>
            </a:r>
          </a:p>
          <a:p>
            <a:endParaRPr lang="en-US" dirty="0">
              <a:effectLst/>
            </a:endParaRPr>
          </a:p>
          <a:p>
            <a:pPr rtl="0"/>
            <a:r>
              <a:rPr lang="en-US" sz="1200" kern="1200" dirty="0">
                <a:solidFill>
                  <a:schemeClr val="tx1"/>
                </a:solidFill>
                <a:effectLst/>
                <a:latin typeface="Consolas" panose="020B0609020204030204" pitchFamily="49" charset="0"/>
                <a:ea typeface="MS PGothic" panose="020B0600070205080204" pitchFamily="34" charset="-128"/>
                <a:cs typeface="Consolas" panose="020B0609020204030204" pitchFamily="49" charset="0"/>
              </a:rPr>
              <a:t>EXEC </a:t>
            </a:r>
            <a:r>
              <a:rPr lang="en-US" sz="1200" kern="1200" dirty="0" err="1">
                <a:solidFill>
                  <a:schemeClr val="tx1"/>
                </a:solidFill>
                <a:effectLst/>
                <a:latin typeface="Consolas" panose="020B0609020204030204" pitchFamily="49" charset="0"/>
                <a:ea typeface="MS PGothic" panose="020B0600070205080204" pitchFamily="34" charset="-128"/>
                <a:cs typeface="Consolas" panose="020B0609020204030204" pitchFamily="49" charset="0"/>
              </a:rPr>
              <a:t>sp_query_store_unforce_plan</a:t>
            </a:r>
            <a:r>
              <a:rPr lang="en-US" sz="1200" kern="1200" dirty="0">
                <a:solidFill>
                  <a:schemeClr val="tx1"/>
                </a:solidFill>
                <a:effectLst/>
                <a:latin typeface="Consolas" panose="020B0609020204030204" pitchFamily="49" charset="0"/>
                <a:ea typeface="MS PGothic" panose="020B0600070205080204" pitchFamily="34" charset="-128"/>
                <a:cs typeface="Consolas" panose="020B0609020204030204" pitchFamily="49" charset="0"/>
              </a:rPr>
              <a:t> @</a:t>
            </a:r>
            <a:r>
              <a:rPr lang="en-US" sz="1200" kern="1200" dirty="0" err="1">
                <a:solidFill>
                  <a:schemeClr val="tx1"/>
                </a:solidFill>
                <a:effectLst/>
                <a:latin typeface="Consolas" panose="020B0609020204030204" pitchFamily="49" charset="0"/>
                <a:ea typeface="MS PGothic" panose="020B0600070205080204" pitchFamily="34" charset="-128"/>
                <a:cs typeface="Consolas" panose="020B0609020204030204" pitchFamily="49" charset="0"/>
              </a:rPr>
              <a:t>query_id</a:t>
            </a:r>
            <a:r>
              <a:rPr lang="en-US" sz="1200" kern="1200" dirty="0">
                <a:solidFill>
                  <a:schemeClr val="tx1"/>
                </a:solidFill>
                <a:effectLst/>
                <a:latin typeface="Consolas" panose="020B0609020204030204" pitchFamily="49" charset="0"/>
                <a:ea typeface="MS PGothic" panose="020B0600070205080204" pitchFamily="34" charset="-128"/>
                <a:cs typeface="Consolas" panose="020B0609020204030204" pitchFamily="49" charset="0"/>
              </a:rPr>
              <a:t> = 48, @</a:t>
            </a:r>
            <a:r>
              <a:rPr lang="en-US" sz="1200" kern="1200" dirty="0" err="1">
                <a:solidFill>
                  <a:schemeClr val="tx1"/>
                </a:solidFill>
                <a:effectLst/>
                <a:latin typeface="Consolas" panose="020B0609020204030204" pitchFamily="49" charset="0"/>
                <a:ea typeface="MS PGothic" panose="020B0600070205080204" pitchFamily="34" charset="-128"/>
                <a:cs typeface="Consolas" panose="020B0609020204030204" pitchFamily="49" charset="0"/>
              </a:rPr>
              <a:t>plan_id</a:t>
            </a:r>
            <a:r>
              <a:rPr lang="en-US" sz="1200" kern="1200" dirty="0">
                <a:solidFill>
                  <a:schemeClr val="tx1"/>
                </a:solidFill>
                <a:effectLst/>
                <a:latin typeface="Consolas" panose="020B0609020204030204" pitchFamily="49" charset="0"/>
                <a:ea typeface="MS PGothic" panose="020B0600070205080204" pitchFamily="34" charset="-128"/>
                <a:cs typeface="Consolas" panose="020B0609020204030204" pitchFamily="49" charset="0"/>
              </a:rPr>
              <a:t> = 49;</a:t>
            </a:r>
          </a:p>
          <a:p>
            <a:endParaRPr lang="en-US" dirty="0"/>
          </a:p>
          <a:p>
            <a:endParaRPr lang="en-US" dirty="0"/>
          </a:p>
          <a:p>
            <a:r>
              <a:rPr lang="en-US" dirty="0"/>
              <a:t>Other notes:</a:t>
            </a:r>
          </a:p>
          <a:p>
            <a:r>
              <a:rPr lang="en-US" dirty="0"/>
              <a:t>De-risk upgrades: QDS PF and COMPAT LEVEL</a:t>
            </a:r>
          </a:p>
          <a:p>
            <a:pPr marL="171450" indent="-171450">
              <a:buFontTx/>
              <a:buChar char="-"/>
            </a:pPr>
            <a:r>
              <a:rPr lang="en-US" dirty="0"/>
              <a:t>All plans are </a:t>
            </a:r>
            <a:r>
              <a:rPr lang="en-US" dirty="0" err="1"/>
              <a:t>freezed</a:t>
            </a:r>
            <a:r>
              <a:rPr lang="en-US" dirty="0"/>
              <a:t> in pre-upgrade state</a:t>
            </a:r>
          </a:p>
          <a:p>
            <a:pPr marL="171450" indent="-171450">
              <a:buFontTx/>
              <a:buChar char="-"/>
            </a:pPr>
            <a:r>
              <a:rPr lang="en-US" dirty="0"/>
              <a:t>We changed QP to keep CE changes under </a:t>
            </a:r>
            <a:r>
              <a:rPr lang="en-US" dirty="0" err="1"/>
              <a:t>compat</a:t>
            </a:r>
            <a:r>
              <a:rPr lang="en-US" dirty="0"/>
              <a:t> level</a:t>
            </a:r>
          </a:p>
          <a:p>
            <a:endParaRPr lang="en-US" dirty="0"/>
          </a:p>
          <a:p>
            <a:r>
              <a:rPr lang="en-US" dirty="0"/>
              <a:t>Questions:</a:t>
            </a:r>
          </a:p>
          <a:p>
            <a:pPr marL="228600" indent="-228600">
              <a:buAutoNum type="arabicParenR"/>
            </a:pPr>
            <a:r>
              <a:rPr lang="en-US" dirty="0"/>
              <a:t>Would described scenario work in</a:t>
            </a:r>
            <a:r>
              <a:rPr lang="en-US" baseline="0" dirty="0"/>
              <a:t> your environment? </a:t>
            </a:r>
            <a:endParaRPr lang="en-US" dirty="0"/>
          </a:p>
          <a:p>
            <a:pPr marL="228600" indent="-228600">
              <a:buAutoNum type="arabicParenR"/>
            </a:pPr>
            <a:r>
              <a:rPr lang="en-US" dirty="0"/>
              <a:t>plan</a:t>
            </a:r>
            <a:r>
              <a:rPr lang="en-US" baseline="0" dirty="0"/>
              <a:t> freezing will keep your current forcing decisions and apply the LAST plan for other queries. Is that what you would expect?</a:t>
            </a:r>
          </a:p>
          <a:p>
            <a:pPr marL="228600" indent="-228600">
              <a:buAutoNum type="arabicParenR"/>
            </a:pPr>
            <a:endParaRPr lang="en-US" baseline="0" dirty="0"/>
          </a:p>
          <a:p>
            <a:pPr marL="228600" indent="-228600">
              <a:buAutoNum type="arabicParenR"/>
            </a:pPr>
            <a:endParaRPr lang="en-US" dirty="0"/>
          </a:p>
        </p:txBody>
      </p:sp>
      <p:sp>
        <p:nvSpPr>
          <p:cNvPr id="4" name="Slide Number Placeholder 3"/>
          <p:cNvSpPr>
            <a:spLocks noGrp="1"/>
          </p:cNvSpPr>
          <p:nvPr>
            <p:ph type="sldNum" sz="quarter" idx="10"/>
          </p:nvPr>
        </p:nvSpPr>
        <p:spPr/>
        <p:txBody>
          <a:bodyPr/>
          <a:lstStyle/>
          <a:p>
            <a:fld id="{74772EAE-EF09-4CFC-9513-4CA89B040EC9}" type="slidenum">
              <a:rPr lang="en-US" smtClean="0">
                <a:solidFill>
                  <a:prstClr val="black"/>
                </a:solidFill>
              </a:rPr>
              <a:pPr/>
              <a:t>46</a:t>
            </a:fld>
            <a:endParaRPr lang="en-US">
              <a:solidFill>
                <a:prstClr val="black"/>
              </a:solidFill>
            </a:endParaRPr>
          </a:p>
        </p:txBody>
      </p:sp>
    </p:spTree>
    <p:extLst>
      <p:ext uri="{BB962C8B-B14F-4D97-AF65-F5344CB8AC3E}">
        <p14:creationId xmlns:p14="http://schemas.microsoft.com/office/powerpoint/2010/main" val="220439834"/>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Source: https://msdn.microsoft.com/en-us/library/dn817826(v=sql.130).aspx</a:t>
            </a:r>
          </a:p>
          <a:p>
            <a:endParaRPr lang="en-US" dirty="0"/>
          </a:p>
          <a:p>
            <a:r>
              <a:rPr lang="en-US" dirty="0"/>
              <a:t>The point</a:t>
            </a:r>
            <a:r>
              <a:rPr lang="en-US" baseline="0" dirty="0"/>
              <a:t> of this slide is to emphasize that Query Store comes with extraordinary UI that will help broader set of users to benefit from collected perf data immediately.</a:t>
            </a:r>
          </a:p>
          <a:p>
            <a:r>
              <a:rPr lang="en-US" baseline="0" dirty="0"/>
              <a:t>SSMS is focused around handful really the most important scenarios making feature instantly useful in everyday activities of typical DBA.</a:t>
            </a:r>
          </a:p>
          <a:p>
            <a:r>
              <a:rPr lang="en-US" baseline="0" dirty="0"/>
              <a:t>We want to encourage people to try out new UI and learn from it: it is a great knowledge source because people can easily learn first steps of using Query Store DMVs by analyzing queries generated by SSMS.  </a:t>
            </a:r>
            <a:endParaRPr lang="en-US" dirty="0"/>
          </a:p>
        </p:txBody>
      </p:sp>
      <p:sp>
        <p:nvSpPr>
          <p:cNvPr id="4" name="Slide Number Placeholder 3"/>
          <p:cNvSpPr>
            <a:spLocks noGrp="1"/>
          </p:cNvSpPr>
          <p:nvPr>
            <p:ph type="sldNum" sz="quarter" idx="10"/>
          </p:nvPr>
        </p:nvSpPr>
        <p:spPr/>
        <p:txBody>
          <a:bodyPr/>
          <a:lstStyle/>
          <a:p>
            <a:fld id="{74772EAE-EF09-4CFC-9513-4CA89B040EC9}" type="slidenum">
              <a:rPr lang="en-US" smtClean="0">
                <a:solidFill>
                  <a:prstClr val="black"/>
                </a:solidFill>
              </a:rPr>
              <a:pPr/>
              <a:t>47</a:t>
            </a:fld>
            <a:endParaRPr lang="en-US">
              <a:solidFill>
                <a:prstClr val="black"/>
              </a:solidFill>
            </a:endParaRPr>
          </a:p>
        </p:txBody>
      </p:sp>
    </p:spTree>
    <p:extLst>
      <p:ext uri="{BB962C8B-B14F-4D97-AF65-F5344CB8AC3E}">
        <p14:creationId xmlns:p14="http://schemas.microsoft.com/office/powerpoint/2010/main" val="1086545748"/>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Source: https://msdn.microsoft.com/en-us/library/dn817826(v=sql.130).aspx#Enabling</a:t>
            </a:r>
          </a:p>
          <a:p>
            <a:endParaRPr lang="en-US" dirty="0"/>
          </a:p>
          <a:p>
            <a:r>
              <a:rPr lang="en-US" b="1" dirty="0">
                <a:effectLst/>
              </a:rPr>
              <a:t>Enabling the Query Store </a:t>
            </a:r>
          </a:p>
          <a:p>
            <a:r>
              <a:rPr lang="en-US" dirty="0">
                <a:effectLst/>
              </a:rPr>
              <a:t>Query Store is not active for new databases by default.</a:t>
            </a:r>
          </a:p>
          <a:p>
            <a:endParaRPr lang="en-US" b="1" dirty="0">
              <a:effectLst/>
            </a:endParaRPr>
          </a:p>
          <a:p>
            <a:r>
              <a:rPr lang="en-US" b="1" dirty="0">
                <a:effectLst/>
              </a:rPr>
              <a:t>By Using the Query Store Page in Management Studio</a:t>
            </a:r>
          </a:p>
          <a:p>
            <a:pPr marL="228600" indent="-228600">
              <a:buFont typeface="+mj-lt"/>
              <a:buAutoNum type="arabicPeriod"/>
            </a:pPr>
            <a:r>
              <a:rPr lang="en-US" dirty="0">
                <a:effectLst/>
              </a:rPr>
              <a:t>In Object Explorer, right-click a database, and then click Properties.</a:t>
            </a:r>
            <a:br>
              <a:rPr lang="en-US" dirty="0">
                <a:effectLst/>
              </a:rPr>
            </a:br>
            <a:r>
              <a:rPr lang="en-US" b="1" dirty="0">
                <a:effectLst/>
              </a:rPr>
              <a:t>Note</a:t>
            </a:r>
            <a:r>
              <a:rPr lang="en-US" dirty="0">
                <a:effectLst/>
              </a:rPr>
              <a:t> Requires at least SQL Server 2016 Community Technology Preview 2  (CTP2) version of Management Studio.</a:t>
            </a:r>
          </a:p>
          <a:p>
            <a:pPr marL="228600" indent="-228600">
              <a:buFont typeface="+mj-lt"/>
              <a:buAutoNum type="arabicPeriod"/>
            </a:pPr>
            <a:r>
              <a:rPr lang="en-US" dirty="0">
                <a:effectLst/>
              </a:rPr>
              <a:t>In the Database Properties dialog box, select the Query Store page.</a:t>
            </a:r>
          </a:p>
          <a:p>
            <a:pPr marL="228600" indent="-228600">
              <a:buFont typeface="+mj-lt"/>
              <a:buAutoNum type="arabicPeriod"/>
            </a:pPr>
            <a:r>
              <a:rPr lang="en-US" dirty="0">
                <a:effectLst/>
              </a:rPr>
              <a:t>In the Enable box, select True.</a:t>
            </a:r>
          </a:p>
          <a:p>
            <a:endParaRPr lang="en-US" b="1" dirty="0">
              <a:effectLst/>
            </a:endParaRPr>
          </a:p>
          <a:p>
            <a:r>
              <a:rPr lang="en-US" b="1" dirty="0">
                <a:effectLst/>
              </a:rPr>
              <a:t>By Using Transact-SQL Statements</a:t>
            </a:r>
          </a:p>
          <a:p>
            <a:r>
              <a:rPr lang="en-US" dirty="0">
                <a:effectLst/>
              </a:rPr>
              <a:t>Use the ALTER DATABASE statement to enable the query store. For example:</a:t>
            </a:r>
          </a:p>
          <a:p>
            <a:pPr rtl="0"/>
            <a:endParaRPr lang="en-US" sz="1200" kern="1200" dirty="0">
              <a:solidFill>
                <a:schemeClr val="tx1"/>
              </a:solidFill>
              <a:effectLst/>
              <a:latin typeface="+mn-lt"/>
              <a:ea typeface="MS PGothic" panose="020B0600070205080204" pitchFamily="34" charset="-128"/>
              <a:cs typeface="ＭＳ Ｐゴシック" charset="0"/>
            </a:endParaRPr>
          </a:p>
          <a:p>
            <a:pPr rtl="0"/>
            <a:r>
              <a:rPr lang="en-US" sz="1200" kern="1200" dirty="0">
                <a:solidFill>
                  <a:schemeClr val="tx1"/>
                </a:solidFill>
                <a:effectLst/>
                <a:latin typeface="+mn-lt"/>
                <a:ea typeface="MS PGothic" panose="020B0600070205080204" pitchFamily="34" charset="-128"/>
                <a:cs typeface="ＭＳ Ｐゴシック" charset="0"/>
              </a:rPr>
              <a:t>ALTER DATABASE AdventureWorks2012 SET QUERY_STORE = ON; </a:t>
            </a:r>
          </a:p>
          <a:p>
            <a:endParaRPr lang="en-US" dirty="0">
              <a:effectLst/>
            </a:endParaRPr>
          </a:p>
          <a:p>
            <a:r>
              <a:rPr lang="en-US" dirty="0">
                <a:effectLst/>
              </a:rPr>
              <a:t>For more syntax options related to the query store, see </a:t>
            </a:r>
            <a:r>
              <a:rPr lang="en-US" dirty="0">
                <a:effectLst/>
                <a:hlinkClick r:id="rId3"/>
              </a:rPr>
              <a:t>ALTER DATABASE SET Options (Transact-SQL)</a:t>
            </a:r>
            <a:r>
              <a:rPr lang="en-US" dirty="0">
                <a:effectLst/>
              </a:rPr>
              <a:t>.</a:t>
            </a:r>
          </a:p>
          <a:p>
            <a:endParaRPr lang="en-US" dirty="0"/>
          </a:p>
          <a:p>
            <a:r>
              <a:rPr lang="en-US" dirty="0"/>
              <a:t>See Key Usage Scenarios topic</a:t>
            </a:r>
            <a:r>
              <a:rPr lang="en-US" baseline="0" dirty="0"/>
              <a:t> - https://msdn.microsoft.com/en-us/library/dn817826(v=sql.130).aspx#Scenarios</a:t>
            </a:r>
          </a:p>
          <a:p>
            <a:endParaRPr lang="en-US" dirty="0"/>
          </a:p>
        </p:txBody>
      </p:sp>
      <p:sp>
        <p:nvSpPr>
          <p:cNvPr id="4" name="Slide Number Placeholder 3"/>
          <p:cNvSpPr>
            <a:spLocks noGrp="1"/>
          </p:cNvSpPr>
          <p:nvPr>
            <p:ph type="sldNum" sz="quarter" idx="10"/>
          </p:nvPr>
        </p:nvSpPr>
        <p:spPr/>
        <p:txBody>
          <a:bodyPr/>
          <a:lstStyle/>
          <a:p>
            <a:pPr>
              <a:defRPr/>
            </a:pPr>
            <a:fld id="{7088D5E3-B0C4-244E-905F-C9848084E0A1}" type="slidenum">
              <a:rPr lang="en-US" smtClean="0"/>
              <a:pPr>
                <a:defRPr/>
              </a:pPr>
              <a:t>48</a:t>
            </a:fld>
            <a:endParaRPr lang="en-US"/>
          </a:p>
        </p:txBody>
      </p:sp>
    </p:spTree>
    <p:extLst>
      <p:ext uri="{BB962C8B-B14F-4D97-AF65-F5344CB8AC3E}">
        <p14:creationId xmlns:p14="http://schemas.microsoft.com/office/powerpoint/2010/main" val="341960160"/>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Header Placeholder 3"/>
          <p:cNvSpPr>
            <a:spLocks noGrp="1"/>
          </p:cNvSpPr>
          <p:nvPr>
            <p:ph type="hdr" sz="quarter"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gradFill>
                  <a:gsLst>
                    <a:gs pos="0">
                      <a:prstClr val="black">
                        <a:lumMod val="50000"/>
                      </a:prstClr>
                    </a:gs>
                    <a:gs pos="100000">
                      <a:prstClr val="black">
                        <a:lumMod val="50000"/>
                      </a:prstClr>
                    </a:gs>
                  </a:gsLst>
                  <a:lin ang="5400000" scaled="0"/>
                </a:gradFill>
                <a:effectLst/>
                <a:uLnTx/>
                <a:uFillTx/>
                <a:latin typeface="Calibri" panose="020F0502020204030204"/>
                <a:ea typeface="+mn-ea"/>
                <a:cs typeface="+mn-cs"/>
              </a:rPr>
              <a:t>Server &amp; Tools Business</a:t>
            </a:r>
            <a:endParaRPr kumimoji="0" lang="en-US" sz="1200" b="0" i="0" u="none" strike="noStrike" kern="1200" cap="none" spc="0" normalizeH="0" baseline="0" noProof="0" dirty="0">
              <a:ln>
                <a:noFill/>
              </a:ln>
              <a:gradFill>
                <a:gsLst>
                  <a:gs pos="0">
                    <a:prstClr val="black">
                      <a:lumMod val="50000"/>
                    </a:prstClr>
                  </a:gs>
                  <a:gs pos="100000">
                    <a:prstClr val="black">
                      <a:lumMod val="50000"/>
                    </a:prstClr>
                  </a:gs>
                </a:gsLst>
                <a:lin ang="5400000" scaled="0"/>
              </a:gradFill>
              <a:effectLst/>
              <a:uLnTx/>
              <a:uFillTx/>
              <a:latin typeface="Calibri" panose="020F0502020204030204"/>
              <a:ea typeface="+mn-ea"/>
              <a:cs typeface="+mn-cs"/>
            </a:endParaRPr>
          </a:p>
        </p:txBody>
      </p:sp>
      <p:sp>
        <p:nvSpPr>
          <p:cNvPr id="5" name="Footer Placeholder 4"/>
          <p:cNvSpPr>
            <a:spLocks noGrp="1"/>
          </p:cNvSpPr>
          <p:nvPr>
            <p:ph type="ftr" sz="quarter" idx="11"/>
          </p:nvPr>
        </p:nvSpPr>
        <p:spPr/>
        <p:txBody>
          <a:bodyPr/>
          <a:lstStyle/>
          <a:p>
            <a:pPr marL="0" marR="0" lvl="0" indent="0" algn="l" defTabSz="914099" rtl="0" eaLnBrk="0" fontAlgn="auto" latinLnBrk="0" hangingPunct="0">
              <a:lnSpc>
                <a:spcPct val="100000"/>
              </a:lnSpc>
              <a:spcBef>
                <a:spcPts val="0"/>
              </a:spcBef>
              <a:spcAft>
                <a:spcPts val="0"/>
              </a:spcAft>
              <a:buClrTx/>
              <a:buSzTx/>
              <a:buFontTx/>
              <a:buNone/>
              <a:tabLst/>
              <a:defRPr/>
            </a:pPr>
            <a:r>
              <a:rPr kumimoji="0" lang="en-US" sz="400" b="0" i="0" u="none" strike="noStrike" kern="1200" cap="none" spc="0" normalizeH="0" baseline="0" noProof="0">
                <a:ln>
                  <a:noFill/>
                </a:ln>
                <a:gradFill>
                  <a:gsLst>
                    <a:gs pos="0">
                      <a:prstClr val="black"/>
                    </a:gs>
                    <a:gs pos="100000">
                      <a:prstClr val="black"/>
                    </a:gs>
                  </a:gsLst>
                  <a:lin ang="5400000" scaled="0"/>
                </a:gradFill>
                <a:effectLst/>
                <a:uLnTx/>
                <a:uFillTx/>
                <a:latin typeface="Segoe UI" pitchFamily="34" charset="0"/>
                <a:ea typeface="Segoe UI" pitchFamily="34" charset="0"/>
                <a:cs typeface="Segoe UI" pitchFamily="34" charset="0"/>
              </a:rPr>
              <a:t>© 2012 Microsoft Corporation. All rights reserved. Microsoft, Windows, and other product names are or may be registered trademarks and/or trademarks in the U.S. and/or other countries.</a:t>
            </a:r>
          </a:p>
          <a:p>
            <a:pPr marL="0" marR="0" lvl="0" indent="0" algn="l" defTabSz="914099" rtl="0" eaLnBrk="0" fontAlgn="auto" latinLnBrk="0" hangingPunct="0">
              <a:lnSpc>
                <a:spcPct val="100000"/>
              </a:lnSpc>
              <a:spcBef>
                <a:spcPts val="0"/>
              </a:spcBef>
              <a:spcAft>
                <a:spcPts val="0"/>
              </a:spcAft>
              <a:buClrTx/>
              <a:buSzTx/>
              <a:buFontTx/>
              <a:buNone/>
              <a:tabLst/>
              <a:defRPr/>
            </a:pPr>
            <a:r>
              <a:rPr kumimoji="0" lang="en-US" sz="400" b="0" i="0" u="none" strike="noStrike" kern="1200" cap="none" spc="0" normalizeH="0" baseline="0" noProof="0">
                <a:ln>
                  <a:noFill/>
                </a:ln>
                <a:gradFill>
                  <a:gsLst>
                    <a:gs pos="0">
                      <a:prstClr val="black"/>
                    </a:gs>
                    <a:gs pos="100000">
                      <a:prstClr val="black"/>
                    </a:gs>
                  </a:gsLst>
                  <a:lin ang="5400000" scaled="0"/>
                </a:gradFill>
                <a:effectLst/>
                <a:uLnTx/>
                <a:uFillTx/>
                <a:latin typeface="Segoe UI" pitchFamily="34" charset="0"/>
                <a:ea typeface="Segoe UI" pitchFamily="34" charset="0"/>
                <a:cs typeface="Segoe UI" pitchFamily="34" charset="0"/>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MICROSOFT MAKES NO WARRANTIES, EXPRESS, IMPLIED OR STATUTORY, AS TO THE INFORMATION IN THIS PRESENTATION.</a:t>
            </a:r>
            <a:endParaRPr kumimoji="0" lang="en-US" sz="400" b="0" i="0" u="none" strike="noStrike" kern="1200" cap="none" spc="0" normalizeH="0" baseline="0" noProof="0" dirty="0">
              <a:ln>
                <a:noFill/>
              </a:ln>
              <a:gradFill>
                <a:gsLst>
                  <a:gs pos="0">
                    <a:prstClr val="black"/>
                  </a:gs>
                  <a:gs pos="100000">
                    <a:prstClr val="black"/>
                  </a:gs>
                </a:gsLst>
                <a:lin ang="5400000" scaled="0"/>
              </a:gradFill>
              <a:effectLst/>
              <a:uLnTx/>
              <a:uFillTx/>
              <a:latin typeface="Segoe UI" pitchFamily="34" charset="0"/>
              <a:ea typeface="Segoe UI" pitchFamily="34" charset="0"/>
              <a:cs typeface="Segoe UI" pitchFamily="34" charset="0"/>
            </a:endParaRPr>
          </a:p>
        </p:txBody>
      </p:sp>
      <p:sp>
        <p:nvSpPr>
          <p:cNvPr id="6" name="Date Placeholder 5"/>
          <p:cNvSpPr>
            <a:spLocks noGrp="1"/>
          </p:cNvSpPr>
          <p:nvPr>
            <p:ph type="dt"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C263281-F9C1-42F4-9948-173ACFB170FA}" type="datetime1">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5/24/2016</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7" name="Slide Number Placeholder 6"/>
          <p:cNvSpPr>
            <a:spLocks noGrp="1"/>
          </p:cNvSpPr>
          <p:nvPr>
            <p:ph type="sldNum" sz="quarter" idx="13"/>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B4008EB6-D09E-4580-8CD6-DDB14511944F}"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272124232"/>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Source: https://msdn.microsoft.com/en-us/library/dn831878(v=sql.130).aspx</a:t>
            </a:r>
          </a:p>
          <a:p>
            <a:endParaRPr lang="en-US" dirty="0"/>
          </a:p>
          <a:p>
            <a:r>
              <a:rPr lang="en-US" dirty="0">
                <a:effectLst/>
              </a:rPr>
              <a:t>SQL Server Management Studio provides the ability to view the live execution plan of an active query. This live query plan provides real-time insights into the query execution process as the controls flow from one query plan operator to another. The live query plan displays the overall query progress and operator-level run-time execution statistics such as the number of rows produced, elapsed time, operator progress, etc. Because this data is available in real time without needing to wait for the query to complete, these execution statistics are extremely useful for debugging query performance issues.</a:t>
            </a:r>
          </a:p>
          <a:p>
            <a:endParaRPr lang="en-US" dirty="0">
              <a:effectLst/>
            </a:endParaRPr>
          </a:p>
          <a:p>
            <a:r>
              <a:rPr lang="en-US" b="1" dirty="0">
                <a:effectLst/>
              </a:rPr>
              <a:t>Remarks </a:t>
            </a:r>
          </a:p>
          <a:p>
            <a:r>
              <a:rPr lang="en-US" dirty="0">
                <a:effectLst/>
              </a:rPr>
              <a:t>The statistics profile infrastructure must be enabled before live query statistics can capture information about the progress of queries. Specifying Include Live Query Statistics in Management Studio enables the statistics infrastructure for the current query session. There are two other ways to enable the statistics infrastructure which can be used to view the live query statistics from other sessions (such as from Activity Monitor).</a:t>
            </a:r>
          </a:p>
          <a:p>
            <a:pPr marL="171450" indent="-171450">
              <a:buFont typeface="Arial" panose="020B0604020202020204" pitchFamily="34" charset="0"/>
              <a:buChar char="•"/>
            </a:pPr>
            <a:r>
              <a:rPr lang="en-US" dirty="0">
                <a:effectLst/>
              </a:rPr>
              <a:t>Execute SET STATISTICS XML ON; or SET STATISTICS PROFILE ON; in the target session.</a:t>
            </a:r>
          </a:p>
          <a:p>
            <a:pPr marL="171450" indent="-171450">
              <a:buFont typeface="Arial" panose="020B0604020202020204" pitchFamily="34" charset="0"/>
              <a:buChar char="•"/>
            </a:pPr>
            <a:r>
              <a:rPr lang="en-US" dirty="0">
                <a:effectLst/>
              </a:rPr>
              <a:t>Enable the </a:t>
            </a:r>
            <a:r>
              <a:rPr lang="en-US" dirty="0" err="1">
                <a:effectLst/>
              </a:rPr>
              <a:t>query_post_execution_showplan</a:t>
            </a:r>
            <a:r>
              <a:rPr lang="en-US" dirty="0">
                <a:effectLst/>
              </a:rPr>
              <a:t> extended event. This is a server wide setting that enable live query statistics on all sessions. To enable extended events, see </a:t>
            </a:r>
            <a:r>
              <a:rPr lang="en-US" dirty="0">
                <a:effectLst/>
                <a:hlinkClick r:id="rId3"/>
              </a:rPr>
              <a:t>Monitor System Activity Using Extended Events</a:t>
            </a:r>
            <a:r>
              <a:rPr lang="en-US" dirty="0">
                <a:effectLst/>
              </a:rPr>
              <a:t>.</a:t>
            </a:r>
          </a:p>
          <a:p>
            <a:endParaRPr lang="en-US" dirty="0">
              <a:effectLst/>
            </a:endParaRPr>
          </a:p>
          <a:p>
            <a:r>
              <a:rPr lang="en-US" dirty="0">
                <a:effectLst/>
              </a:rPr>
              <a:t>Limitations </a:t>
            </a:r>
          </a:p>
          <a:p>
            <a:pPr marL="171450" indent="-171450">
              <a:buFont typeface="Arial" panose="020B0604020202020204" pitchFamily="34" charset="0"/>
              <a:buChar char="•"/>
            </a:pPr>
            <a:r>
              <a:rPr lang="en-US" dirty="0">
                <a:effectLst/>
              </a:rPr>
              <a:t>Queries using </a:t>
            </a:r>
            <a:r>
              <a:rPr lang="en-US" dirty="0" err="1">
                <a:effectLst/>
              </a:rPr>
              <a:t>columnstore</a:t>
            </a:r>
            <a:r>
              <a:rPr lang="en-US" dirty="0">
                <a:effectLst/>
              </a:rPr>
              <a:t> indexes are not supported.</a:t>
            </a:r>
          </a:p>
          <a:p>
            <a:pPr marL="171450" indent="-171450">
              <a:buFont typeface="Arial" panose="020B0604020202020204" pitchFamily="34" charset="0"/>
              <a:buChar char="•"/>
            </a:pPr>
            <a:r>
              <a:rPr lang="en-US" dirty="0">
                <a:effectLst/>
              </a:rPr>
              <a:t>Queries with memory optimized tables are not supported.</a:t>
            </a:r>
          </a:p>
          <a:p>
            <a:pPr marL="171450" indent="-171450">
              <a:buFont typeface="Arial" panose="020B0604020202020204" pitchFamily="34" charset="0"/>
              <a:buChar char="•"/>
            </a:pPr>
            <a:r>
              <a:rPr lang="en-US" dirty="0">
                <a:effectLst/>
              </a:rPr>
              <a:t>Natively compiled stored procedures are not supported.</a:t>
            </a:r>
          </a:p>
          <a:p>
            <a:endParaRPr lang="en-US" dirty="0"/>
          </a:p>
        </p:txBody>
      </p:sp>
      <p:sp>
        <p:nvSpPr>
          <p:cNvPr id="4" name="Slide Number Placeholder 3"/>
          <p:cNvSpPr>
            <a:spLocks noGrp="1"/>
          </p:cNvSpPr>
          <p:nvPr>
            <p:ph type="sldNum" sz="quarter" idx="10"/>
          </p:nvPr>
        </p:nvSpPr>
        <p:spPr/>
        <p:txBody>
          <a:bodyPr/>
          <a:lstStyle/>
          <a:p>
            <a:pPr>
              <a:defRPr/>
            </a:pPr>
            <a:fld id="{7088D5E3-B0C4-244E-905F-C9848084E0A1}" type="slidenum">
              <a:rPr lang="en-US" smtClean="0"/>
              <a:pPr>
                <a:defRPr/>
              </a:pPr>
              <a:t>49</a:t>
            </a:fld>
            <a:endParaRPr lang="en-US"/>
          </a:p>
        </p:txBody>
      </p:sp>
    </p:spTree>
    <p:extLst>
      <p:ext uri="{BB962C8B-B14F-4D97-AF65-F5344CB8AC3E}">
        <p14:creationId xmlns:p14="http://schemas.microsoft.com/office/powerpoint/2010/main" val="4265752879"/>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Source: https://msdn.microsoft.com/en-us/library/dn817827(v=sql.130).aspx</a:t>
            </a:r>
          </a:p>
          <a:p>
            <a:endParaRPr lang="en-US" dirty="0"/>
          </a:p>
          <a:p>
            <a:endParaRPr lang="en-US" dirty="0"/>
          </a:p>
        </p:txBody>
      </p:sp>
      <p:sp>
        <p:nvSpPr>
          <p:cNvPr id="4" name="Slide Number Placeholder 3"/>
          <p:cNvSpPr>
            <a:spLocks noGrp="1"/>
          </p:cNvSpPr>
          <p:nvPr>
            <p:ph type="sldNum" sz="quarter" idx="10"/>
          </p:nvPr>
        </p:nvSpPr>
        <p:spPr/>
        <p:txBody>
          <a:bodyPr/>
          <a:lstStyle/>
          <a:p>
            <a:pPr>
              <a:defRPr/>
            </a:pPr>
            <a:fld id="{7088D5E3-B0C4-244E-905F-C9848084E0A1}" type="slidenum">
              <a:rPr lang="en-US" smtClean="0"/>
              <a:pPr>
                <a:defRPr/>
              </a:pPr>
              <a:t>50</a:t>
            </a:fld>
            <a:endParaRPr lang="en-US"/>
          </a:p>
        </p:txBody>
      </p:sp>
    </p:spTree>
    <p:extLst>
      <p:ext uri="{BB962C8B-B14F-4D97-AF65-F5344CB8AC3E}">
        <p14:creationId xmlns:p14="http://schemas.microsoft.com/office/powerpoint/2010/main" val="2526880612"/>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Header Placeholder 3"/>
          <p:cNvSpPr>
            <a:spLocks noGrp="1"/>
          </p:cNvSpPr>
          <p:nvPr>
            <p:ph type="hdr" sz="quarter" idx="10"/>
          </p:nvPr>
        </p:nvSpPr>
        <p:spPr/>
        <p:txBody>
          <a:bodyPr/>
          <a:lstStyle/>
          <a:p>
            <a:endParaRPr lang="en-US" dirty="0"/>
          </a:p>
        </p:txBody>
      </p:sp>
      <p:sp>
        <p:nvSpPr>
          <p:cNvPr id="5" name="Footer Placeholder 4"/>
          <p:cNvSpPr>
            <a:spLocks noGrp="1"/>
          </p:cNvSpPr>
          <p:nvPr>
            <p:ph type="ftr" sz="quarter" idx="11"/>
          </p:nvPr>
        </p:nvSpPr>
        <p:spPr/>
        <p:txBody>
          <a:bodyPr/>
          <a:lstStyle/>
          <a:p>
            <a:pPr defTabSz="914099" eaLnBrk="0" hangingPunct="0"/>
            <a:r>
              <a:rPr lang="en-US" sz="400" dirty="0">
                <a:gradFill>
                  <a:gsLst>
                    <a:gs pos="0">
                      <a:prstClr val="black"/>
                    </a:gs>
                    <a:gs pos="100000">
                      <a:prstClr val="black"/>
                    </a:gs>
                  </a:gsLst>
                  <a:lin ang="5400000" scaled="0"/>
                </a:gradFill>
                <a:latin typeface="Segoe UI" pitchFamily="34" charset="0"/>
                <a:ea typeface="Segoe UI" pitchFamily="34" charset="0"/>
                <a:cs typeface="Segoe UI" pitchFamily="34" charset="0"/>
              </a:rPr>
              <a:t>© 2014 Microsoft Corporation. All rights reserved. MICROSOFT MAKES NO WARRANTIES, EXPRESS, IMPLIED OR STATUTORY, AS TO THE INFORMATION IN THIS PRESENTATION.</a:t>
            </a:r>
          </a:p>
        </p:txBody>
      </p:sp>
      <p:sp>
        <p:nvSpPr>
          <p:cNvPr id="6" name="Date Placeholder 5"/>
          <p:cNvSpPr>
            <a:spLocks noGrp="1"/>
          </p:cNvSpPr>
          <p:nvPr>
            <p:ph type="dt" idx="12"/>
          </p:nvPr>
        </p:nvSpPr>
        <p:spPr/>
        <p:txBody>
          <a:bodyPr/>
          <a:lstStyle/>
          <a:p>
            <a:fld id="{7D10C09F-FCA1-48C8-B40D-42E1045D109E}" type="datetime8">
              <a:rPr lang="en-US" smtClean="0"/>
              <a:t>5/24/2016 7:00 AM</a:t>
            </a:fld>
            <a:endParaRPr lang="en-US" dirty="0"/>
          </a:p>
        </p:txBody>
      </p:sp>
      <p:sp>
        <p:nvSpPr>
          <p:cNvPr id="7" name="Slide Number Placeholder 6"/>
          <p:cNvSpPr>
            <a:spLocks noGrp="1"/>
          </p:cNvSpPr>
          <p:nvPr>
            <p:ph type="sldNum" sz="quarter" idx="13"/>
          </p:nvPr>
        </p:nvSpPr>
        <p:spPr/>
        <p:txBody>
          <a:bodyPr/>
          <a:lstStyle/>
          <a:p>
            <a:fld id="{B4008EB6-D09E-4580-8CD6-DDB14511944F}" type="slidenum">
              <a:rPr lang="en-US" smtClean="0"/>
              <a:pPr/>
              <a:t>51</a:t>
            </a:fld>
            <a:endParaRPr lang="en-US" dirty="0"/>
          </a:p>
        </p:txBody>
      </p:sp>
    </p:spTree>
    <p:extLst>
      <p:ext uri="{BB962C8B-B14F-4D97-AF65-F5344CB8AC3E}">
        <p14:creationId xmlns:p14="http://schemas.microsoft.com/office/powerpoint/2010/main" val="4141911138"/>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Date Placeholder 3"/>
          <p:cNvSpPr>
            <a:spLocks noGrp="1"/>
          </p:cNvSpPr>
          <p:nvPr>
            <p:ph type="dt" idx="10"/>
          </p:nvPr>
        </p:nvSpPr>
        <p:spPr/>
        <p:txBody>
          <a:bodyPr/>
          <a:lstStyle/>
          <a:p>
            <a:fld id="{4A9154BE-EF84-4E9C-8358-AB566DAA3D8A}" type="datetime8">
              <a:rPr lang="en-US" smtClean="0"/>
              <a:t>5/24/2016 7:00 AM</a:t>
            </a:fld>
            <a:endParaRPr lang="en-US" dirty="0"/>
          </a:p>
        </p:txBody>
      </p:sp>
      <p:sp>
        <p:nvSpPr>
          <p:cNvPr id="5" name="Slide Number Placeholder 4"/>
          <p:cNvSpPr>
            <a:spLocks noGrp="1"/>
          </p:cNvSpPr>
          <p:nvPr>
            <p:ph type="sldNum" sz="quarter" idx="11"/>
          </p:nvPr>
        </p:nvSpPr>
        <p:spPr/>
        <p:txBody>
          <a:bodyPr/>
          <a:lstStyle/>
          <a:p>
            <a:fld id="{B4008EB6-D09E-4580-8CD6-DDB14511944F}" type="slidenum">
              <a:rPr lang="en-US" smtClean="0"/>
              <a:pPr/>
              <a:t>52</a:t>
            </a:fld>
            <a:endParaRPr lang="en-US" dirty="0"/>
          </a:p>
        </p:txBody>
      </p:sp>
      <p:sp>
        <p:nvSpPr>
          <p:cNvPr id="6" name="Header Placeholder 5"/>
          <p:cNvSpPr>
            <a:spLocks noGrp="1"/>
          </p:cNvSpPr>
          <p:nvPr>
            <p:ph type="hdr" sz="quarter" idx="13"/>
          </p:nvPr>
        </p:nvSpPr>
        <p:spPr/>
        <p:txBody>
          <a:bodyPr/>
          <a:lstStyle/>
          <a:p>
            <a:endParaRPr lang="en-US" dirty="0"/>
          </a:p>
        </p:txBody>
      </p:sp>
      <p:sp>
        <p:nvSpPr>
          <p:cNvPr id="8" name="Footer Placeholder 7"/>
          <p:cNvSpPr>
            <a:spLocks noGrp="1"/>
          </p:cNvSpPr>
          <p:nvPr>
            <p:ph type="ftr" sz="quarter" idx="14"/>
          </p:nvPr>
        </p:nvSpPr>
        <p:spPr/>
        <p:txBody>
          <a:bodyPr/>
          <a:lstStyle/>
          <a:p>
            <a:pPr defTabSz="931467" eaLnBrk="0" hangingPunct="0"/>
            <a:r>
              <a:rPr lang="en-US" sz="400" dirty="0">
                <a:gradFill>
                  <a:gsLst>
                    <a:gs pos="0">
                      <a:prstClr val="black"/>
                    </a:gs>
                    <a:gs pos="100000">
                      <a:prstClr val="black"/>
                    </a:gs>
                  </a:gsLst>
                  <a:lin ang="5400000" scaled="0"/>
                </a:gradFill>
                <a:latin typeface="Segoe UI" pitchFamily="34" charset="0"/>
                <a:ea typeface="Segoe UI" pitchFamily="34" charset="0"/>
                <a:cs typeface="Segoe UI" pitchFamily="34" charset="0"/>
              </a:rPr>
              <a:t>© 2014 Microsoft Corporation. All rights reserved. Microsoft, Windows, and other product names are or may be registered trademarks and/or trademarks in the U.S. and/or other countries.</a:t>
            </a:r>
          </a:p>
          <a:p>
            <a:pPr defTabSz="931467" eaLnBrk="0" hangingPunct="0"/>
            <a:r>
              <a:rPr lang="en-US" sz="400" dirty="0">
                <a:gradFill>
                  <a:gsLst>
                    <a:gs pos="0">
                      <a:prstClr val="black"/>
                    </a:gs>
                    <a:gs pos="100000">
                      <a:prstClr val="black"/>
                    </a:gs>
                  </a:gsLst>
                  <a:lin ang="5400000" scaled="0"/>
                </a:gradFill>
                <a:latin typeface="Segoe UI" pitchFamily="34" charset="0"/>
                <a:ea typeface="Segoe UI" pitchFamily="34" charset="0"/>
                <a:cs typeface="Segoe UI" pitchFamily="34" charset="0"/>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MICROSOFT MAKES NO WARRANTIES, EXPRESS, IMPLIED OR STATUTORY, AS TO THE INFORMATION IN THIS PRESENTATION.</a:t>
            </a:r>
          </a:p>
        </p:txBody>
      </p:sp>
    </p:spTree>
    <p:extLst>
      <p:ext uri="{BB962C8B-B14F-4D97-AF65-F5344CB8AC3E}">
        <p14:creationId xmlns:p14="http://schemas.microsoft.com/office/powerpoint/2010/main" val="1805680052"/>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JSON support in a nutshell</a:t>
            </a:r>
          </a:p>
          <a:p>
            <a:pPr marL="171450" indent="-171450">
              <a:buFontTx/>
              <a:buChar char="-"/>
            </a:pPr>
            <a:r>
              <a:rPr lang="en-US" dirty="0"/>
              <a:t>Easily format result sets as JSON</a:t>
            </a:r>
          </a:p>
          <a:p>
            <a:pPr marL="171450" indent="-171450">
              <a:buFontTx/>
              <a:buChar char="-"/>
            </a:pPr>
            <a:r>
              <a:rPr lang="en-US" dirty="0"/>
              <a:t>Use built-in functions</a:t>
            </a:r>
            <a:r>
              <a:rPr lang="en-US" baseline="0" dirty="0"/>
              <a:t> to handle JSON data (check validity, extract scalar values or objects from it)</a:t>
            </a:r>
          </a:p>
          <a:p>
            <a:pPr marL="171450" indent="-171450">
              <a:buFontTx/>
              <a:buChar char="-"/>
            </a:pPr>
            <a:r>
              <a:rPr lang="en-US" baseline="0" dirty="0"/>
              <a:t>Transform JSON into a relational table</a:t>
            </a:r>
            <a:endParaRPr lang="en-US" dirty="0"/>
          </a:p>
        </p:txBody>
      </p:sp>
      <p:sp>
        <p:nvSpPr>
          <p:cNvPr id="6" name="Date Placeholder 5"/>
          <p:cNvSpPr>
            <a:spLocks noGrp="1"/>
          </p:cNvSpPr>
          <p:nvPr>
            <p:ph type="dt" idx="12"/>
          </p:nvPr>
        </p:nvSpPr>
        <p:spPr/>
        <p:txBody>
          <a:bodyPr/>
          <a:lstStyle/>
          <a:p>
            <a:fld id="{70C7DD1B-F37C-4560-8AF2-E71C76F14CED}" type="datetime1">
              <a:rPr lang="en-US" smtClean="0"/>
              <a:t>5/24/2016</a:t>
            </a:fld>
            <a:endParaRPr lang="en-US" dirty="0"/>
          </a:p>
        </p:txBody>
      </p:sp>
      <p:sp>
        <p:nvSpPr>
          <p:cNvPr id="7" name="Slide Number Placeholder 6"/>
          <p:cNvSpPr>
            <a:spLocks noGrp="1"/>
          </p:cNvSpPr>
          <p:nvPr>
            <p:ph type="sldNum" sz="quarter" idx="13"/>
          </p:nvPr>
        </p:nvSpPr>
        <p:spPr/>
        <p:txBody>
          <a:bodyPr/>
          <a:lstStyle/>
          <a:p>
            <a:fld id="{B4008EB6-D09E-4580-8CD6-DDB14511944F}" type="slidenum">
              <a:rPr lang="en-US" smtClean="0"/>
              <a:pPr/>
              <a:t>54</a:t>
            </a:fld>
            <a:endParaRPr lang="en-US" dirty="0"/>
          </a:p>
        </p:txBody>
      </p:sp>
      <p:sp>
        <p:nvSpPr>
          <p:cNvPr id="10" name="Footer Placeholder 9"/>
          <p:cNvSpPr>
            <a:spLocks noGrp="1"/>
          </p:cNvSpPr>
          <p:nvPr>
            <p:ph type="ftr" sz="quarter" idx="14"/>
          </p:nvPr>
        </p:nvSpPr>
        <p:spPr/>
        <p:txBody>
          <a:bodyPr/>
          <a:lstStyle/>
          <a:p>
            <a:pPr defTabSz="914099" eaLnBrk="0" hangingPunct="0"/>
            <a:r>
              <a:rPr lang="en-US" sz="400">
                <a:gradFill>
                  <a:gsLst>
                    <a:gs pos="0">
                      <a:prstClr val="black"/>
                    </a:gs>
                    <a:gs pos="100000">
                      <a:prstClr val="black"/>
                    </a:gs>
                  </a:gsLst>
                  <a:lin ang="5400000" scaled="0"/>
                </a:gradFill>
                <a:latin typeface="Segoe UI" pitchFamily="34" charset="0"/>
                <a:ea typeface="Segoe UI" pitchFamily="34" charset="0"/>
                <a:cs typeface="Segoe UI" pitchFamily="34" charset="0"/>
              </a:rPr>
              <a:t>© 2014 Microsoft Corporation. All rights reserved. Microsoft, Windows, and other product names are or may be registered trademarks and/or trademarks in the U.S. and/or other countries. 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MICROSOFT MAKES NO WARRANTIES, EXPRESS, IMPLIED OR STATUTORY, AS TO THE INFORMATION IN THIS PRESENTATION.</a:t>
            </a:r>
            <a:endParaRPr lang="en-US" sz="400" dirty="0">
              <a:gradFill>
                <a:gsLst>
                  <a:gs pos="0">
                    <a:prstClr val="black"/>
                  </a:gs>
                  <a:gs pos="100000">
                    <a:prstClr val="black"/>
                  </a:gs>
                </a:gsLst>
                <a:lin ang="5400000" scaled="0"/>
              </a:gradFill>
              <a:latin typeface="Segoe UI" pitchFamily="34" charset="0"/>
              <a:ea typeface="Segoe UI" pitchFamily="34" charset="0"/>
              <a:cs typeface="Segoe UI" pitchFamily="34" charset="0"/>
            </a:endParaRPr>
          </a:p>
        </p:txBody>
      </p:sp>
    </p:spTree>
    <p:extLst>
      <p:ext uri="{BB962C8B-B14F-4D97-AF65-F5344CB8AC3E}">
        <p14:creationId xmlns:p14="http://schemas.microsoft.com/office/powerpoint/2010/main" val="3060332566"/>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6" name="Date Placeholder 5"/>
          <p:cNvSpPr>
            <a:spLocks noGrp="1"/>
          </p:cNvSpPr>
          <p:nvPr>
            <p:ph type="dt" idx="12"/>
          </p:nvPr>
        </p:nvSpPr>
        <p:spPr/>
        <p:txBody>
          <a:bodyPr/>
          <a:lstStyle/>
          <a:p>
            <a:fld id="{70C7DD1B-F37C-4560-8AF2-E71C76F14CED}" type="datetime1">
              <a:rPr lang="en-US" smtClean="0"/>
              <a:t>5/24/2016</a:t>
            </a:fld>
            <a:endParaRPr lang="en-US" dirty="0"/>
          </a:p>
        </p:txBody>
      </p:sp>
      <p:sp>
        <p:nvSpPr>
          <p:cNvPr id="7" name="Slide Number Placeholder 6"/>
          <p:cNvSpPr>
            <a:spLocks noGrp="1"/>
          </p:cNvSpPr>
          <p:nvPr>
            <p:ph type="sldNum" sz="quarter" idx="13"/>
          </p:nvPr>
        </p:nvSpPr>
        <p:spPr/>
        <p:txBody>
          <a:bodyPr/>
          <a:lstStyle/>
          <a:p>
            <a:fld id="{B4008EB6-D09E-4580-8CD6-DDB14511944F}" type="slidenum">
              <a:rPr lang="en-US" smtClean="0"/>
              <a:pPr/>
              <a:t>55</a:t>
            </a:fld>
            <a:endParaRPr lang="en-US" dirty="0"/>
          </a:p>
        </p:txBody>
      </p:sp>
      <p:sp>
        <p:nvSpPr>
          <p:cNvPr id="10" name="Footer Placeholder 9"/>
          <p:cNvSpPr>
            <a:spLocks noGrp="1"/>
          </p:cNvSpPr>
          <p:nvPr>
            <p:ph type="ftr" sz="quarter" idx="14"/>
          </p:nvPr>
        </p:nvSpPr>
        <p:spPr/>
        <p:txBody>
          <a:bodyPr/>
          <a:lstStyle/>
          <a:p>
            <a:pPr defTabSz="914099" eaLnBrk="0" hangingPunct="0"/>
            <a:r>
              <a:rPr lang="en-US" sz="400">
                <a:gradFill>
                  <a:gsLst>
                    <a:gs pos="0">
                      <a:prstClr val="black"/>
                    </a:gs>
                    <a:gs pos="100000">
                      <a:prstClr val="black"/>
                    </a:gs>
                  </a:gsLst>
                  <a:lin ang="5400000" scaled="0"/>
                </a:gradFill>
                <a:latin typeface="Segoe UI" pitchFamily="34" charset="0"/>
                <a:ea typeface="Segoe UI" pitchFamily="34" charset="0"/>
                <a:cs typeface="Segoe UI" pitchFamily="34" charset="0"/>
              </a:rPr>
              <a:t>© 2014 Microsoft Corporation. All rights reserved. Microsoft, Windows, and other product names are or may be registered trademarks and/or trademarks in the U.S. and/or other countries. 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MICROSOFT MAKES NO WARRANTIES, EXPRESS, IMPLIED OR STATUTORY, AS TO THE INFORMATION IN THIS PRESENTATION.</a:t>
            </a:r>
            <a:endParaRPr lang="en-US" sz="400" dirty="0">
              <a:gradFill>
                <a:gsLst>
                  <a:gs pos="0">
                    <a:prstClr val="black"/>
                  </a:gs>
                  <a:gs pos="100000">
                    <a:prstClr val="black"/>
                  </a:gs>
                </a:gsLst>
                <a:lin ang="5400000" scaled="0"/>
              </a:gradFill>
              <a:latin typeface="Segoe UI" pitchFamily="34" charset="0"/>
              <a:ea typeface="Segoe UI" pitchFamily="34" charset="0"/>
              <a:cs typeface="Segoe UI" pitchFamily="34" charset="0"/>
            </a:endParaRPr>
          </a:p>
        </p:txBody>
      </p:sp>
    </p:spTree>
    <p:extLst>
      <p:ext uri="{BB962C8B-B14F-4D97-AF65-F5344CB8AC3E}">
        <p14:creationId xmlns:p14="http://schemas.microsoft.com/office/powerpoint/2010/main" val="715696626"/>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6" name="Date Placeholder 5"/>
          <p:cNvSpPr>
            <a:spLocks noGrp="1"/>
          </p:cNvSpPr>
          <p:nvPr>
            <p:ph type="dt" idx="12"/>
          </p:nvPr>
        </p:nvSpPr>
        <p:spPr/>
        <p:txBody>
          <a:bodyPr/>
          <a:lstStyle/>
          <a:p>
            <a:fld id="{97EC2E71-BC3B-49B8-B2BF-93DCC9B91A9A}" type="datetime1">
              <a:rPr lang="en-US" smtClean="0"/>
              <a:t>5/24/2016</a:t>
            </a:fld>
            <a:endParaRPr lang="en-US" dirty="0"/>
          </a:p>
        </p:txBody>
      </p:sp>
      <p:sp>
        <p:nvSpPr>
          <p:cNvPr id="7" name="Slide Number Placeholder 6"/>
          <p:cNvSpPr>
            <a:spLocks noGrp="1"/>
          </p:cNvSpPr>
          <p:nvPr>
            <p:ph type="sldNum" sz="quarter" idx="13"/>
          </p:nvPr>
        </p:nvSpPr>
        <p:spPr/>
        <p:txBody>
          <a:bodyPr/>
          <a:lstStyle/>
          <a:p>
            <a:fld id="{B4008EB6-D09E-4580-8CD6-DDB14511944F}" type="slidenum">
              <a:rPr lang="en-US" smtClean="0"/>
              <a:pPr/>
              <a:t>56</a:t>
            </a:fld>
            <a:endParaRPr lang="en-US" dirty="0"/>
          </a:p>
        </p:txBody>
      </p:sp>
      <p:sp>
        <p:nvSpPr>
          <p:cNvPr id="10" name="Footer Placeholder 9"/>
          <p:cNvSpPr>
            <a:spLocks noGrp="1"/>
          </p:cNvSpPr>
          <p:nvPr>
            <p:ph type="ftr" sz="quarter" idx="14"/>
          </p:nvPr>
        </p:nvSpPr>
        <p:spPr/>
        <p:txBody>
          <a:bodyPr/>
          <a:lstStyle/>
          <a:p>
            <a:pPr defTabSz="914099" eaLnBrk="0" hangingPunct="0"/>
            <a:r>
              <a:rPr lang="en-US" sz="400">
                <a:gradFill>
                  <a:gsLst>
                    <a:gs pos="0">
                      <a:prstClr val="black"/>
                    </a:gs>
                    <a:gs pos="100000">
                      <a:prstClr val="black"/>
                    </a:gs>
                  </a:gsLst>
                  <a:lin ang="5400000" scaled="0"/>
                </a:gradFill>
                <a:latin typeface="Segoe UI" pitchFamily="34" charset="0"/>
                <a:ea typeface="Segoe UI" pitchFamily="34" charset="0"/>
                <a:cs typeface="Segoe UI" pitchFamily="34" charset="0"/>
              </a:rPr>
              <a:t>© 2014 Microsoft Corporation. All rights reserved. Microsoft, Windows, and other product names are or may be registered trademarks and/or trademarks in the U.S. and/or other countries. 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MICROSOFT MAKES NO WARRANTIES, EXPRESS, IMPLIED OR STATUTORY, AS TO THE INFORMATION IN THIS PRESENTATION.</a:t>
            </a:r>
            <a:endParaRPr lang="en-US" sz="400" dirty="0">
              <a:gradFill>
                <a:gsLst>
                  <a:gs pos="0">
                    <a:prstClr val="black"/>
                  </a:gs>
                  <a:gs pos="100000">
                    <a:prstClr val="black"/>
                  </a:gs>
                </a:gsLst>
                <a:lin ang="5400000" scaled="0"/>
              </a:gradFill>
              <a:latin typeface="Segoe UI" pitchFamily="34" charset="0"/>
              <a:ea typeface="Segoe UI" pitchFamily="34" charset="0"/>
              <a:cs typeface="Segoe UI" pitchFamily="34" charset="0"/>
            </a:endParaRPr>
          </a:p>
        </p:txBody>
      </p:sp>
    </p:spTree>
    <p:extLst>
      <p:ext uri="{BB962C8B-B14F-4D97-AF65-F5344CB8AC3E}">
        <p14:creationId xmlns:p14="http://schemas.microsoft.com/office/powerpoint/2010/main" val="704498388"/>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http://blogs.msdn.com/b/jocapc/archive/2015/05/16/json-support-in-sql-server-2016.aspx</a:t>
            </a:r>
          </a:p>
        </p:txBody>
      </p:sp>
      <p:sp>
        <p:nvSpPr>
          <p:cNvPr id="6" name="Date Placeholder 5"/>
          <p:cNvSpPr>
            <a:spLocks noGrp="1"/>
          </p:cNvSpPr>
          <p:nvPr>
            <p:ph type="dt" idx="12"/>
          </p:nvPr>
        </p:nvSpPr>
        <p:spPr/>
        <p:txBody>
          <a:bodyPr/>
          <a:lstStyle/>
          <a:p>
            <a:fld id="{97EC2E71-BC3B-49B8-B2BF-93DCC9B91A9A}" type="datetime1">
              <a:rPr lang="en-US" smtClean="0"/>
              <a:t>5/24/2016</a:t>
            </a:fld>
            <a:endParaRPr lang="en-US" dirty="0"/>
          </a:p>
        </p:txBody>
      </p:sp>
      <p:sp>
        <p:nvSpPr>
          <p:cNvPr id="7" name="Slide Number Placeholder 6"/>
          <p:cNvSpPr>
            <a:spLocks noGrp="1"/>
          </p:cNvSpPr>
          <p:nvPr>
            <p:ph type="sldNum" sz="quarter" idx="13"/>
          </p:nvPr>
        </p:nvSpPr>
        <p:spPr/>
        <p:txBody>
          <a:bodyPr/>
          <a:lstStyle/>
          <a:p>
            <a:fld id="{B4008EB6-D09E-4580-8CD6-DDB14511944F}" type="slidenum">
              <a:rPr lang="en-US" smtClean="0"/>
              <a:pPr/>
              <a:t>57</a:t>
            </a:fld>
            <a:endParaRPr lang="en-US" dirty="0"/>
          </a:p>
        </p:txBody>
      </p:sp>
      <p:sp>
        <p:nvSpPr>
          <p:cNvPr id="10" name="Footer Placeholder 9"/>
          <p:cNvSpPr>
            <a:spLocks noGrp="1"/>
          </p:cNvSpPr>
          <p:nvPr>
            <p:ph type="ftr" sz="quarter" idx="14"/>
          </p:nvPr>
        </p:nvSpPr>
        <p:spPr/>
        <p:txBody>
          <a:bodyPr/>
          <a:lstStyle/>
          <a:p>
            <a:pPr defTabSz="914099" eaLnBrk="0" hangingPunct="0"/>
            <a:r>
              <a:rPr lang="en-US" sz="400">
                <a:gradFill>
                  <a:gsLst>
                    <a:gs pos="0">
                      <a:prstClr val="black"/>
                    </a:gs>
                    <a:gs pos="100000">
                      <a:prstClr val="black"/>
                    </a:gs>
                  </a:gsLst>
                  <a:lin ang="5400000" scaled="0"/>
                </a:gradFill>
                <a:latin typeface="Segoe UI" pitchFamily="34" charset="0"/>
                <a:ea typeface="Segoe UI" pitchFamily="34" charset="0"/>
                <a:cs typeface="Segoe UI" pitchFamily="34" charset="0"/>
              </a:rPr>
              <a:t>© 2014 Microsoft Corporation. All rights reserved. Microsoft, Windows, and other product names are or may be registered trademarks and/or trademarks in the U.S. and/or other countries. 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MICROSOFT MAKES NO WARRANTIES, EXPRESS, IMPLIED OR STATUTORY, AS TO THE INFORMATION IN THIS PRESENTATION.</a:t>
            </a:r>
            <a:endParaRPr lang="en-US" sz="400" dirty="0">
              <a:gradFill>
                <a:gsLst>
                  <a:gs pos="0">
                    <a:prstClr val="black"/>
                  </a:gs>
                  <a:gs pos="100000">
                    <a:prstClr val="black"/>
                  </a:gs>
                </a:gsLst>
                <a:lin ang="5400000" scaled="0"/>
              </a:gradFill>
              <a:latin typeface="Segoe UI" pitchFamily="34" charset="0"/>
              <a:ea typeface="Segoe UI" pitchFamily="34" charset="0"/>
              <a:cs typeface="Segoe UI" pitchFamily="34" charset="0"/>
            </a:endParaRPr>
          </a:p>
        </p:txBody>
      </p:sp>
    </p:spTree>
    <p:extLst>
      <p:ext uri="{BB962C8B-B14F-4D97-AF65-F5344CB8AC3E}">
        <p14:creationId xmlns:p14="http://schemas.microsoft.com/office/powerpoint/2010/main" val="3597075455"/>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Source: https://msdn.microsoft.com/en-us/library/dn921882(v=sql.130).aspx</a:t>
            </a:r>
          </a:p>
          <a:p>
            <a:endParaRPr lang="en-US" dirty="0"/>
          </a:p>
          <a:p>
            <a:endParaRPr lang="en-US" dirty="0"/>
          </a:p>
        </p:txBody>
      </p:sp>
      <p:sp>
        <p:nvSpPr>
          <p:cNvPr id="4" name="Slide Number Placeholder 3"/>
          <p:cNvSpPr>
            <a:spLocks noGrp="1"/>
          </p:cNvSpPr>
          <p:nvPr>
            <p:ph type="sldNum" sz="quarter" idx="10"/>
          </p:nvPr>
        </p:nvSpPr>
        <p:spPr/>
        <p:txBody>
          <a:bodyPr/>
          <a:lstStyle/>
          <a:p>
            <a:pPr>
              <a:defRPr/>
            </a:pPr>
            <a:fld id="{7088D5E3-B0C4-244E-905F-C9848084E0A1}" type="slidenum">
              <a:rPr lang="en-US" smtClean="0"/>
              <a:pPr>
                <a:defRPr/>
              </a:pPr>
              <a:t>58</a:t>
            </a:fld>
            <a:endParaRPr lang="en-US"/>
          </a:p>
        </p:txBody>
      </p:sp>
    </p:spTree>
    <p:extLst>
      <p:ext uri="{BB962C8B-B14F-4D97-AF65-F5344CB8AC3E}">
        <p14:creationId xmlns:p14="http://schemas.microsoft.com/office/powerpoint/2010/main" val="2343955144"/>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See TechNet</a:t>
            </a:r>
            <a:r>
              <a:rPr lang="en-US" baseline="0" dirty="0"/>
              <a:t> Virtual Lab “</a:t>
            </a:r>
            <a:r>
              <a:rPr lang="en-US" dirty="0">
                <a:effectLst/>
              </a:rPr>
              <a:t>Exploring SQL Server 2016 support for JSON data</a:t>
            </a:r>
            <a:r>
              <a:rPr lang="en-US" baseline="0" dirty="0"/>
              <a:t>” - http://go.microsoft.com/?linkid=9898458</a:t>
            </a:r>
          </a:p>
          <a:p>
            <a:endParaRPr lang="en-US" dirty="0"/>
          </a:p>
        </p:txBody>
      </p:sp>
      <p:sp>
        <p:nvSpPr>
          <p:cNvPr id="4" name="Header Placeholder 3"/>
          <p:cNvSpPr>
            <a:spLocks noGrp="1"/>
          </p:cNvSpPr>
          <p:nvPr>
            <p:ph type="hdr" sz="quarter" idx="10"/>
          </p:nvPr>
        </p:nvSpPr>
        <p:spPr/>
        <p:txBody>
          <a:bodyPr/>
          <a:lstStyle/>
          <a:p>
            <a:r>
              <a:rPr lang="en-US" dirty="0"/>
              <a:t>Microsoft Ignite 2015</a:t>
            </a:r>
          </a:p>
        </p:txBody>
      </p:sp>
      <p:sp>
        <p:nvSpPr>
          <p:cNvPr id="5" name="Footer Placeholder 4"/>
          <p:cNvSpPr>
            <a:spLocks noGrp="1"/>
          </p:cNvSpPr>
          <p:nvPr>
            <p:ph type="ftr" sz="quarter" idx="11"/>
          </p:nvPr>
        </p:nvSpPr>
        <p:spPr/>
        <p:txBody>
          <a:bodyPr/>
          <a:lstStyle/>
          <a:p>
            <a:pPr defTabSz="914099" eaLnBrk="0" hangingPunct="0"/>
            <a:r>
              <a:rPr lang="en-US" sz="400" dirty="0">
                <a:gradFill>
                  <a:gsLst>
                    <a:gs pos="0">
                      <a:prstClr val="black"/>
                    </a:gs>
                    <a:gs pos="100000">
                      <a:prstClr val="black"/>
                    </a:gs>
                  </a:gsLst>
                  <a:lin ang="5400000" scaled="0"/>
                </a:gradFill>
                <a:latin typeface="Segoe UI" pitchFamily="34" charset="0"/>
                <a:ea typeface="Segoe UI" pitchFamily="34" charset="0"/>
                <a:cs typeface="Segoe UI" pitchFamily="34" charset="0"/>
              </a:rPr>
              <a:t>© 2015 Microsoft Corporation. All rights reserved. MICROSOFT MAKES NO WARRANTIES, EXPRESS, IMPLIED OR STATUTORY, AS TO THE INFORMATION IN THIS PRESENTATION.</a:t>
            </a:r>
          </a:p>
        </p:txBody>
      </p:sp>
      <p:sp>
        <p:nvSpPr>
          <p:cNvPr id="6" name="Date Placeholder 5"/>
          <p:cNvSpPr>
            <a:spLocks noGrp="1"/>
          </p:cNvSpPr>
          <p:nvPr>
            <p:ph type="dt" idx="12"/>
          </p:nvPr>
        </p:nvSpPr>
        <p:spPr/>
        <p:txBody>
          <a:bodyPr/>
          <a:lstStyle/>
          <a:p>
            <a:fld id="{38EEC551-8CDA-4EB6-89BB-2A86C9F091C8}" type="datetime8">
              <a:rPr lang="en-US" smtClean="0"/>
              <a:t>5/24/2016 7:00 AM</a:t>
            </a:fld>
            <a:endParaRPr lang="en-US" dirty="0"/>
          </a:p>
        </p:txBody>
      </p:sp>
      <p:sp>
        <p:nvSpPr>
          <p:cNvPr id="7" name="Slide Number Placeholder 6"/>
          <p:cNvSpPr>
            <a:spLocks noGrp="1"/>
          </p:cNvSpPr>
          <p:nvPr>
            <p:ph type="sldNum" sz="quarter" idx="13"/>
          </p:nvPr>
        </p:nvSpPr>
        <p:spPr/>
        <p:txBody>
          <a:bodyPr/>
          <a:lstStyle/>
          <a:p>
            <a:fld id="{B4008EB6-D09E-4580-8CD6-DDB14511944F}" type="slidenum">
              <a:rPr lang="en-US" smtClean="0"/>
              <a:pPr/>
              <a:t>59</a:t>
            </a:fld>
            <a:endParaRPr lang="en-US" dirty="0"/>
          </a:p>
        </p:txBody>
      </p:sp>
    </p:spTree>
    <p:extLst>
      <p:ext uri="{BB962C8B-B14F-4D97-AF65-F5344CB8AC3E}">
        <p14:creationId xmlns:p14="http://schemas.microsoft.com/office/powerpoint/2010/main" val="2665256702"/>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defTabSz="950120">
              <a:spcAft>
                <a:spcPts val="346"/>
              </a:spcAft>
              <a:defRPr/>
            </a:pPr>
            <a:r>
              <a:rPr lang="en-US" b="1" dirty="0"/>
              <a:t>Magic Quadrant</a:t>
            </a:r>
            <a:r>
              <a:rPr lang="en-US" dirty="0"/>
              <a:t> </a:t>
            </a:r>
            <a:r>
              <a:rPr lang="en-US" b="1" dirty="0"/>
              <a:t>leader in Operational Database Management Systems </a:t>
            </a:r>
            <a:r>
              <a:rPr lang="en-US" u="sng" dirty="0">
                <a:hlinkClick r:id="rId3"/>
              </a:rPr>
              <a:t>http://www.datastax.com/gartner-magic-quadrant-odbms</a:t>
            </a:r>
            <a:endParaRPr lang="en-US" dirty="0"/>
          </a:p>
          <a:p>
            <a:r>
              <a:rPr lang="en-US" u="sng" dirty="0">
                <a:hlinkClick r:id="rId4"/>
              </a:rPr>
              <a:t>https://www.gartner.com/doc/2877117/magic-quadrant-operational-database-management</a:t>
            </a:r>
            <a:r>
              <a:rPr lang="en-US" dirty="0"/>
              <a:t> (paywall)</a:t>
            </a:r>
          </a:p>
          <a:p>
            <a:endParaRPr lang="en-US" b="1" dirty="0"/>
          </a:p>
          <a:p>
            <a:r>
              <a:rPr lang="en-US" b="1" dirty="0"/>
              <a:t>Magic Quadrant</a:t>
            </a:r>
            <a:r>
              <a:rPr lang="en-US" dirty="0"/>
              <a:t> </a:t>
            </a:r>
            <a:r>
              <a:rPr lang="en-US" b="1" dirty="0"/>
              <a:t>leader in Data Warehouse Database Management Systems</a:t>
            </a:r>
            <a:endParaRPr lang="en-US" dirty="0"/>
          </a:p>
          <a:p>
            <a:r>
              <a:rPr lang="en-US" u="sng" dirty="0">
                <a:hlinkClick r:id="rId5"/>
              </a:rPr>
              <a:t>http://www.odbms.org/2014/03/2014-gartner-magic-quadrant-data-warehouse-database-management-systems/</a:t>
            </a:r>
            <a:endParaRPr lang="en-US" dirty="0"/>
          </a:p>
          <a:p>
            <a:r>
              <a:rPr lang="en-US" u="sng" dirty="0">
                <a:hlinkClick r:id="rId6"/>
              </a:rPr>
              <a:t>https://www.gartner.com/doc/2678018/magic-quadrant-data-warehouse-database</a:t>
            </a:r>
            <a:r>
              <a:rPr lang="en-US" dirty="0"/>
              <a:t> (paywall)</a:t>
            </a:r>
          </a:p>
          <a:p>
            <a:endParaRPr lang="en-US" b="1" dirty="0"/>
          </a:p>
          <a:p>
            <a:r>
              <a:rPr lang="en-US" b="1" dirty="0"/>
              <a:t>Magic Quadrant</a:t>
            </a:r>
            <a:r>
              <a:rPr lang="en-US" dirty="0"/>
              <a:t> </a:t>
            </a:r>
            <a:r>
              <a:rPr lang="en-US" b="1" dirty="0"/>
              <a:t>leader in Business Intelligence and Analytics Platforms </a:t>
            </a:r>
          </a:p>
          <a:p>
            <a:r>
              <a:rPr lang="en-US" u="sng" dirty="0">
                <a:hlinkClick r:id="rId7"/>
              </a:rPr>
              <a:t>http://www.tableausoftware.com/gartner-magic-quadrant-2014</a:t>
            </a:r>
            <a:endParaRPr lang="en-US" dirty="0"/>
          </a:p>
          <a:p>
            <a:r>
              <a:rPr lang="en-US" u="sng" dirty="0">
                <a:hlinkClick r:id="rId8"/>
              </a:rPr>
              <a:t>https://www.gartner.com/doc/2668318/magic-quadrant-business-intelligence-analytics</a:t>
            </a:r>
            <a:r>
              <a:rPr lang="en-US" dirty="0"/>
              <a:t> (paywall)</a:t>
            </a:r>
          </a:p>
          <a:p>
            <a:endParaRPr lang="en-US" dirty="0"/>
          </a:p>
          <a:p>
            <a:r>
              <a:rPr lang="en-US" b="1" dirty="0"/>
              <a:t>Magic Quadrant for x86 Server Virtualization</a:t>
            </a:r>
            <a:endParaRPr lang="en-US" dirty="0"/>
          </a:p>
          <a:p>
            <a:r>
              <a:rPr lang="en-US" u="sng" dirty="0">
                <a:hlinkClick r:id="rId9"/>
              </a:rPr>
              <a:t>http://tcwd.net/vblog/wp-content/uploads/2014/07/2014-3year.png</a:t>
            </a:r>
            <a:endParaRPr lang="en-US" dirty="0"/>
          </a:p>
          <a:p>
            <a:r>
              <a:rPr lang="en-US" u="sng" dirty="0">
                <a:hlinkClick r:id="rId10"/>
              </a:rPr>
              <a:t>http://www.gartner.com/technology/reprints.do?id=1-1WR6HLK&amp;ct=140703&amp;st=sb</a:t>
            </a:r>
            <a:r>
              <a:rPr lang="en-US" dirty="0"/>
              <a:t> </a:t>
            </a:r>
          </a:p>
          <a:p>
            <a:endParaRPr lang="en-US" b="1" dirty="0"/>
          </a:p>
          <a:p>
            <a:r>
              <a:rPr lang="en-US" b="1" dirty="0"/>
              <a:t>Magic Quadrant for Cloud Infrastructure as a Service </a:t>
            </a:r>
            <a:endParaRPr lang="en-US" dirty="0"/>
          </a:p>
          <a:p>
            <a:r>
              <a:rPr lang="en-US" u="sng" dirty="0">
                <a:hlinkClick r:id="rId11"/>
              </a:rPr>
              <a:t>http://www.gartner.com/technology/reprints.do?id=1-1UM941C&amp;ct=140529&amp;st=sb</a:t>
            </a:r>
            <a:r>
              <a:rPr lang="en-US" dirty="0"/>
              <a:t> </a:t>
            </a:r>
          </a:p>
          <a:p>
            <a:endParaRPr lang="en-US" b="1" dirty="0"/>
          </a:p>
          <a:p>
            <a:r>
              <a:rPr lang="en-US" b="1" dirty="0"/>
              <a:t>Magic Quadrant for Enterprise Application Platform as a Service </a:t>
            </a:r>
          </a:p>
          <a:p>
            <a:r>
              <a:rPr lang="en-US" u="sng" dirty="0">
                <a:hlinkClick r:id="rId12"/>
              </a:rPr>
              <a:t>http://www.gartner.com/technology/reprints.do?id=1-1P502BX&amp;ct=140108&amp;st=sb</a:t>
            </a:r>
            <a:r>
              <a:rPr lang="en-US" dirty="0"/>
              <a:t> </a:t>
            </a:r>
          </a:p>
          <a:p>
            <a:endParaRPr lang="en-US" dirty="0"/>
          </a:p>
          <a:p>
            <a:r>
              <a:rPr lang="en-US" b="1" dirty="0"/>
              <a:t>Gartner Magic Quadrant for Public Cloud Storage</a:t>
            </a:r>
          </a:p>
          <a:p>
            <a:r>
              <a:rPr lang="en-US" dirty="0">
                <a:hlinkClick r:id="rId13"/>
              </a:rPr>
              <a:t>http://www.gartner.com/technology/reprints.do?id=1-1WWSLMM&amp;ct=140709&amp;st=sb</a:t>
            </a:r>
            <a:r>
              <a:rPr lang="en-US" dirty="0"/>
              <a:t> </a:t>
            </a:r>
          </a:p>
          <a:p>
            <a:endParaRPr lang="en-US" dirty="0"/>
          </a:p>
          <a:p>
            <a:endParaRPr lang="en-US" dirty="0"/>
          </a:p>
          <a:p>
            <a:endParaRPr lang="en-US" dirty="0"/>
          </a:p>
        </p:txBody>
      </p:sp>
      <p:sp>
        <p:nvSpPr>
          <p:cNvPr id="4" name="Header Placeholder 3"/>
          <p:cNvSpPr>
            <a:spLocks noGrp="1"/>
          </p:cNvSpPr>
          <p:nvPr>
            <p:ph type="hdr" sz="quarter" idx="10"/>
          </p:nvPr>
        </p:nvSpPr>
        <p:spPr/>
        <p:txBody>
          <a:bodyPr/>
          <a:lstStyle/>
          <a:p>
            <a:pPr marL="0" marR="0" lvl="0" indent="0" algn="l" defTabSz="932404"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Segoe UI" pitchFamily="34" charset="0"/>
              <a:ea typeface="+mn-ea"/>
              <a:cs typeface="+mn-cs"/>
            </a:endParaRPr>
          </a:p>
        </p:txBody>
      </p:sp>
      <p:sp>
        <p:nvSpPr>
          <p:cNvPr id="5" name="Footer Placeholder 4"/>
          <p:cNvSpPr>
            <a:spLocks noGrp="1"/>
          </p:cNvSpPr>
          <p:nvPr>
            <p:ph type="ftr" sz="quarter" idx="11"/>
          </p:nvPr>
        </p:nvSpPr>
        <p:spPr/>
        <p:txBody>
          <a:bodyPr/>
          <a:lstStyle/>
          <a:p>
            <a:pPr marL="582359" marR="0" lvl="0" indent="0" algn="l" defTabSz="931467" rtl="0" eaLnBrk="0" fontAlgn="auto" latinLnBrk="0" hangingPunct="0">
              <a:lnSpc>
                <a:spcPct val="100000"/>
              </a:lnSpc>
              <a:spcBef>
                <a:spcPts val="0"/>
              </a:spcBef>
              <a:spcAft>
                <a:spcPts val="0"/>
              </a:spcAft>
              <a:buClrTx/>
              <a:buSzTx/>
              <a:buFontTx/>
              <a:buNone/>
              <a:tabLst/>
              <a:defRPr/>
            </a:pPr>
            <a:r>
              <a:rPr kumimoji="0" lang="en-US" sz="400" b="0" i="0" u="none" strike="noStrike" kern="1200" cap="none" spc="0" normalizeH="0" baseline="0" noProof="0" dirty="0">
                <a:ln>
                  <a:noFill/>
                </a:ln>
                <a:gradFill>
                  <a:gsLst>
                    <a:gs pos="0">
                      <a:prstClr val="black"/>
                    </a:gs>
                    <a:gs pos="100000">
                      <a:prstClr val="black"/>
                    </a:gs>
                  </a:gsLst>
                  <a:lin ang="5400000" scaled="0"/>
                </a:gradFill>
                <a:effectLst/>
                <a:uLnTx/>
                <a:uFillTx/>
                <a:latin typeface="Segoe UI" pitchFamily="34" charset="0"/>
                <a:ea typeface="Segoe UI" pitchFamily="34" charset="0"/>
                <a:cs typeface="Segoe UI" pitchFamily="34" charset="0"/>
              </a:rPr>
              <a:t>© 2012 Microsoft Corporation. All rights reserved. Microsoft, Windows, and other product names are or may be registered trademarks and/or trademarks in the U.S. and/or other countries.</a:t>
            </a:r>
          </a:p>
          <a:p>
            <a:pPr marL="582359" marR="0" lvl="0" indent="0" algn="l" defTabSz="931467" rtl="0" eaLnBrk="0" fontAlgn="auto" latinLnBrk="0" hangingPunct="0">
              <a:lnSpc>
                <a:spcPct val="100000"/>
              </a:lnSpc>
              <a:spcBef>
                <a:spcPts val="0"/>
              </a:spcBef>
              <a:spcAft>
                <a:spcPts val="0"/>
              </a:spcAft>
              <a:buClrTx/>
              <a:buSzTx/>
              <a:buFontTx/>
              <a:buNone/>
              <a:tabLst/>
              <a:defRPr/>
            </a:pPr>
            <a:r>
              <a:rPr kumimoji="0" lang="en-US" sz="400" b="0" i="0" u="none" strike="noStrike" kern="1200" cap="none" spc="0" normalizeH="0" baseline="0" noProof="0" dirty="0">
                <a:ln>
                  <a:noFill/>
                </a:ln>
                <a:gradFill>
                  <a:gsLst>
                    <a:gs pos="0">
                      <a:prstClr val="black"/>
                    </a:gs>
                    <a:gs pos="100000">
                      <a:prstClr val="black"/>
                    </a:gs>
                  </a:gsLst>
                  <a:lin ang="5400000" scaled="0"/>
                </a:gradFill>
                <a:effectLst/>
                <a:uLnTx/>
                <a:uFillTx/>
                <a:latin typeface="Segoe UI" pitchFamily="34" charset="0"/>
                <a:ea typeface="Segoe UI" pitchFamily="34" charset="0"/>
                <a:cs typeface="Segoe UI" pitchFamily="34" charset="0"/>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MICROSOFT MAKES NO WARRANTIES, EXPRESS, IMPLIED OR STATUTORY, AS TO THE INFORMATION IN THIS PRESENTATION.</a:t>
            </a:r>
          </a:p>
        </p:txBody>
      </p:sp>
      <p:sp>
        <p:nvSpPr>
          <p:cNvPr id="6" name="Date Placeholder 5"/>
          <p:cNvSpPr>
            <a:spLocks noGrp="1"/>
          </p:cNvSpPr>
          <p:nvPr>
            <p:ph type="dt" idx="12"/>
          </p:nvPr>
        </p:nvSpPr>
        <p:spPr/>
        <p:txBody>
          <a:bodyPr/>
          <a:lstStyle/>
          <a:p>
            <a:pPr marL="0" marR="0" lvl="0" indent="0" algn="r" defTabSz="932404" rtl="0" eaLnBrk="1" fontAlgn="auto" latinLnBrk="0" hangingPunct="1">
              <a:lnSpc>
                <a:spcPct val="100000"/>
              </a:lnSpc>
              <a:spcBef>
                <a:spcPts val="0"/>
              </a:spcBef>
              <a:spcAft>
                <a:spcPts val="0"/>
              </a:spcAft>
              <a:buClrTx/>
              <a:buSzTx/>
              <a:buFontTx/>
              <a:buNone/>
              <a:tabLst/>
              <a:defRPr/>
            </a:pPr>
            <a:fld id="{D51B1278-D92B-4AF3-A9C1-71DD298190CE}" type="datetimeFigureOut">
              <a:rPr kumimoji="0" lang="en-US" sz="1200" b="0" i="0" u="none" strike="noStrike" kern="1200" cap="none" spc="0" normalizeH="0" baseline="0" noProof="0" smtClean="0">
                <a:ln>
                  <a:noFill/>
                </a:ln>
                <a:solidFill>
                  <a:prstClr val="black"/>
                </a:solidFill>
                <a:effectLst/>
                <a:uLnTx/>
                <a:uFillTx/>
                <a:latin typeface="Segoe UI" pitchFamily="34" charset="0"/>
                <a:ea typeface="+mn-ea"/>
                <a:cs typeface="+mn-cs"/>
              </a:rPr>
              <a:pPr marL="0" marR="0" lvl="0" indent="0" algn="r" defTabSz="932404" rtl="0" eaLnBrk="1" fontAlgn="auto" latinLnBrk="0" hangingPunct="1">
                <a:lnSpc>
                  <a:spcPct val="100000"/>
                </a:lnSpc>
                <a:spcBef>
                  <a:spcPts val="0"/>
                </a:spcBef>
                <a:spcAft>
                  <a:spcPts val="0"/>
                </a:spcAft>
                <a:buClrTx/>
                <a:buSzTx/>
                <a:buFontTx/>
                <a:buNone/>
                <a:tabLst/>
                <a:defRPr/>
              </a:pPr>
              <a:t>5/24/2016</a:t>
            </a:fld>
            <a:endParaRPr kumimoji="0" lang="en-US" sz="1200" b="0" i="0" u="none" strike="noStrike" kern="1200" cap="none" spc="0" normalizeH="0" baseline="0" noProof="0" dirty="0">
              <a:ln>
                <a:noFill/>
              </a:ln>
              <a:solidFill>
                <a:prstClr val="black"/>
              </a:solidFill>
              <a:effectLst/>
              <a:uLnTx/>
              <a:uFillTx/>
              <a:latin typeface="Segoe UI" pitchFamily="34" charset="0"/>
              <a:ea typeface="+mn-ea"/>
              <a:cs typeface="+mn-cs"/>
            </a:endParaRPr>
          </a:p>
        </p:txBody>
      </p:sp>
      <p:sp>
        <p:nvSpPr>
          <p:cNvPr id="7" name="Slide Number Placeholder 6"/>
          <p:cNvSpPr>
            <a:spLocks noGrp="1"/>
          </p:cNvSpPr>
          <p:nvPr>
            <p:ph type="sldNum" sz="quarter" idx="13"/>
          </p:nvPr>
        </p:nvSpPr>
        <p:spPr/>
        <p:txBody>
          <a:bodyPr/>
          <a:lstStyle/>
          <a:p>
            <a:pPr marL="0" marR="0" lvl="0" indent="0" algn="r" defTabSz="932404" rtl="0" eaLnBrk="1" fontAlgn="auto" latinLnBrk="0" hangingPunct="1">
              <a:lnSpc>
                <a:spcPct val="100000"/>
              </a:lnSpc>
              <a:spcBef>
                <a:spcPts val="0"/>
              </a:spcBef>
              <a:spcAft>
                <a:spcPts val="0"/>
              </a:spcAft>
              <a:buClrTx/>
              <a:buSzTx/>
              <a:buFontTx/>
              <a:buNone/>
              <a:tabLst/>
              <a:defRPr/>
            </a:pPr>
            <a:fld id="{B4008EB6-D09E-4580-8CD6-DDB14511944F}" type="slidenum">
              <a:rPr kumimoji="0" lang="en-US" sz="1200" b="0" i="0" u="none" strike="noStrike" kern="1200" cap="none" spc="0" normalizeH="0" baseline="0" noProof="0" smtClean="0">
                <a:ln>
                  <a:noFill/>
                </a:ln>
                <a:solidFill>
                  <a:prstClr val="black"/>
                </a:solidFill>
                <a:effectLst/>
                <a:uLnTx/>
                <a:uFillTx/>
                <a:latin typeface="Segoe UI" pitchFamily="34" charset="0"/>
                <a:ea typeface="+mn-ea"/>
                <a:cs typeface="+mn-cs"/>
              </a:rPr>
              <a:pPr marL="0" marR="0" lvl="0" indent="0" algn="r" defTabSz="932404" rtl="0" eaLnBrk="1" fontAlgn="auto" latinLnBrk="0" hangingPunct="1">
                <a:lnSpc>
                  <a:spcPct val="100000"/>
                </a:lnSpc>
                <a:spcBef>
                  <a:spcPts val="0"/>
                </a:spcBef>
                <a:spcAft>
                  <a:spcPts val="0"/>
                </a:spcAft>
                <a:buClrTx/>
                <a:buSzTx/>
                <a:buFontTx/>
                <a:buNone/>
                <a:tabLst/>
                <a:defRPr/>
              </a:pPr>
              <a:t>5</a:t>
            </a:fld>
            <a:endParaRPr kumimoji="0" lang="en-US" sz="1200" b="0" i="0" u="none" strike="noStrike" kern="1200" cap="none" spc="0" normalizeH="0" baseline="0" noProof="0" dirty="0">
              <a:ln>
                <a:noFill/>
              </a:ln>
              <a:solidFill>
                <a:prstClr val="black"/>
              </a:solidFill>
              <a:effectLst/>
              <a:uLnTx/>
              <a:uFillTx/>
              <a:latin typeface="Segoe UI" pitchFamily="34" charset="0"/>
              <a:ea typeface="+mn-ea"/>
              <a:cs typeface="+mn-cs"/>
            </a:endParaRPr>
          </a:p>
        </p:txBody>
      </p:sp>
    </p:spTree>
    <p:extLst>
      <p:ext uri="{BB962C8B-B14F-4D97-AF65-F5344CB8AC3E}">
        <p14:creationId xmlns:p14="http://schemas.microsoft.com/office/powerpoint/2010/main" val="4250474081"/>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a:p>
            <a:endParaRPr lang="en-US" dirty="0"/>
          </a:p>
        </p:txBody>
      </p:sp>
      <p:sp>
        <p:nvSpPr>
          <p:cNvPr id="4" name="Slide Number Placeholder 3"/>
          <p:cNvSpPr>
            <a:spLocks noGrp="1"/>
          </p:cNvSpPr>
          <p:nvPr>
            <p:ph type="sldNum" sz="quarter" idx="10"/>
          </p:nvPr>
        </p:nvSpPr>
        <p:spPr/>
        <p:txBody>
          <a:bodyPr/>
          <a:lstStyle/>
          <a:p>
            <a:pPr>
              <a:defRPr/>
            </a:pPr>
            <a:fld id="{7088D5E3-B0C4-244E-905F-C9848084E0A1}" type="slidenum">
              <a:rPr lang="en-US" smtClean="0"/>
              <a:pPr>
                <a:defRPr/>
              </a:pPr>
              <a:t>60</a:t>
            </a:fld>
            <a:endParaRPr lang="en-US"/>
          </a:p>
        </p:txBody>
      </p:sp>
    </p:spTree>
    <p:extLst>
      <p:ext uri="{BB962C8B-B14F-4D97-AF65-F5344CB8AC3E}">
        <p14:creationId xmlns:p14="http://schemas.microsoft.com/office/powerpoint/2010/main" val="3374479234"/>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effectLst/>
              </a:rPr>
              <a:t>Source: https://msdn.microsoft.com/en-us/library/dn935015(v=sql.130).aspx</a:t>
            </a:r>
          </a:p>
          <a:p>
            <a:endParaRPr lang="en-US" dirty="0">
              <a:effectLst/>
            </a:endParaRPr>
          </a:p>
          <a:p>
            <a:r>
              <a:rPr lang="en-US" dirty="0">
                <a:effectLst/>
              </a:rPr>
              <a:t>A temporal table is a new type of table that provides correct information about stored facts at any point in time. Each temporal table consists of two tables actually, one for the current data and one for the historical data. The system automatically ensures that when the data changes in the table with the current data, the previous values are stored in the historical table. Querying constructs are provided to hide this complexity from users. For more information, see </a:t>
            </a:r>
            <a:r>
              <a:rPr lang="en-US" dirty="0">
                <a:effectLst/>
                <a:hlinkClick r:id="rId3"/>
              </a:rPr>
              <a:t>Temporal Tables</a:t>
            </a:r>
            <a:r>
              <a:rPr lang="en-US" dirty="0">
                <a:effectLst/>
              </a:rPr>
              <a:t>.</a:t>
            </a:r>
          </a:p>
          <a:p>
            <a:endParaRPr lang="en-US" dirty="0">
              <a:effectLst/>
            </a:endParaRPr>
          </a:p>
          <a:p>
            <a:r>
              <a:rPr lang="en-US" b="1" dirty="0">
                <a:effectLst/>
              </a:rPr>
              <a:t>Introduction to Key Components and Concepts </a:t>
            </a:r>
          </a:p>
          <a:p>
            <a:endParaRPr lang="en-US" b="1" dirty="0">
              <a:effectLst/>
            </a:endParaRPr>
          </a:p>
          <a:p>
            <a:r>
              <a:rPr lang="en-US" b="1" dirty="0">
                <a:effectLst/>
              </a:rPr>
              <a:t>What is a Temporal Table?</a:t>
            </a:r>
          </a:p>
          <a:p>
            <a:r>
              <a:rPr lang="en-US" dirty="0">
                <a:effectLst/>
              </a:rPr>
              <a:t>A temporal table is a table for which a PERIOD definition exists and which contains system columns with a datatype of datetime2 into which the period of validity is recorded by the system, and which has an associated history table into which the system records all prior versions of each record with their period of validity. With a temporal table, the value of each record at any point in time can be determined, rather than just the current value of each record. A temporal table is also referred to as a system-versioned table.</a:t>
            </a:r>
          </a:p>
          <a:p>
            <a:endParaRPr lang="en-US" b="1" dirty="0">
              <a:effectLst/>
            </a:endParaRPr>
          </a:p>
          <a:p>
            <a:r>
              <a:rPr lang="en-US" b="1" dirty="0">
                <a:effectLst/>
              </a:rPr>
              <a:t>Why Temporal?</a:t>
            </a:r>
          </a:p>
          <a:p>
            <a:r>
              <a:rPr lang="en-US" dirty="0">
                <a:effectLst/>
              </a:rPr>
              <a:t>Real data sources are dynamic and more often than not business decisions rely on insights that analysts can get from data evolution. Use cases for temporal tables include:</a:t>
            </a:r>
          </a:p>
          <a:p>
            <a:pPr marL="171450" indent="-171450">
              <a:buFont typeface="Arial" panose="020B0604020202020204" pitchFamily="34" charset="0"/>
              <a:buChar char="•"/>
            </a:pPr>
            <a:r>
              <a:rPr lang="en-US" dirty="0">
                <a:effectLst/>
              </a:rPr>
              <a:t>Understanding business trends over time</a:t>
            </a:r>
          </a:p>
          <a:p>
            <a:pPr marL="171450" indent="-171450">
              <a:buFont typeface="Arial" panose="020B0604020202020204" pitchFamily="34" charset="0"/>
              <a:buChar char="•"/>
            </a:pPr>
            <a:r>
              <a:rPr lang="en-US" dirty="0">
                <a:effectLst/>
              </a:rPr>
              <a:t>Tracking data changes over time</a:t>
            </a:r>
          </a:p>
          <a:p>
            <a:pPr marL="171450" indent="-171450">
              <a:buFont typeface="Arial" panose="020B0604020202020204" pitchFamily="34" charset="0"/>
              <a:buChar char="•"/>
            </a:pPr>
            <a:r>
              <a:rPr lang="en-US" dirty="0">
                <a:effectLst/>
              </a:rPr>
              <a:t>Auditing all changes to data</a:t>
            </a:r>
          </a:p>
          <a:p>
            <a:pPr marL="171450" indent="-171450">
              <a:buFont typeface="Arial" panose="020B0604020202020204" pitchFamily="34" charset="0"/>
              <a:buChar char="•"/>
            </a:pPr>
            <a:r>
              <a:rPr lang="en-US" dirty="0">
                <a:effectLst/>
              </a:rPr>
              <a:t>Maintaining a slowly changing dimension for decision support applications</a:t>
            </a:r>
          </a:p>
          <a:p>
            <a:pPr marL="171450" indent="-171450">
              <a:buFont typeface="Arial" panose="020B0604020202020204" pitchFamily="34" charset="0"/>
              <a:buChar char="•"/>
            </a:pPr>
            <a:r>
              <a:rPr lang="en-US" dirty="0">
                <a:effectLst/>
              </a:rPr>
              <a:t>Recovering from accidental data changes and application errors</a:t>
            </a:r>
          </a:p>
          <a:p>
            <a:endParaRPr lang="en-US" dirty="0"/>
          </a:p>
        </p:txBody>
      </p:sp>
      <p:sp>
        <p:nvSpPr>
          <p:cNvPr id="4" name="Header Placeholder 3"/>
          <p:cNvSpPr>
            <a:spLocks noGrp="1"/>
          </p:cNvSpPr>
          <p:nvPr>
            <p:ph type="hdr" sz="quarter" idx="10"/>
          </p:nvPr>
        </p:nvSpPr>
        <p:spPr/>
        <p:txBody>
          <a:bodyPr/>
          <a:lstStyle/>
          <a:p>
            <a:endParaRPr lang="en-US" dirty="0">
              <a:solidFill>
                <a:prstClr val="black"/>
              </a:solidFill>
            </a:endParaRPr>
          </a:p>
        </p:txBody>
      </p:sp>
      <p:sp>
        <p:nvSpPr>
          <p:cNvPr id="5" name="Footer Placeholder 4"/>
          <p:cNvSpPr>
            <a:spLocks noGrp="1"/>
          </p:cNvSpPr>
          <p:nvPr>
            <p:ph type="ftr" sz="quarter" idx="11"/>
          </p:nvPr>
        </p:nvSpPr>
        <p:spPr/>
        <p:txBody>
          <a:bodyPr/>
          <a:lstStyle/>
          <a:p>
            <a:pPr defTabSz="914099" eaLnBrk="0" hangingPunct="0"/>
            <a:r>
              <a:rPr lang="en-US" sz="400" dirty="0">
                <a:gradFill>
                  <a:gsLst>
                    <a:gs pos="0">
                      <a:prstClr val="black"/>
                    </a:gs>
                    <a:gs pos="100000">
                      <a:prstClr val="black"/>
                    </a:gs>
                  </a:gsLst>
                  <a:lin ang="5400000" scaled="0"/>
                </a:gradFill>
                <a:latin typeface="Segoe UI" pitchFamily="34" charset="0"/>
                <a:ea typeface="Segoe UI" pitchFamily="34" charset="0"/>
                <a:cs typeface="Segoe UI" pitchFamily="34" charset="0"/>
              </a:rPr>
              <a:t>© 2014 Microsoft Corporation. All rights reserved. MICROSOFT MAKES NO WARRANTIES, EXPRESS, IMPLIED OR STATUTORY, AS TO THE INFORMATION IN THIS PRESENTATION.</a:t>
            </a:r>
          </a:p>
        </p:txBody>
      </p:sp>
      <p:sp>
        <p:nvSpPr>
          <p:cNvPr id="6" name="Date Placeholder 5"/>
          <p:cNvSpPr>
            <a:spLocks noGrp="1"/>
          </p:cNvSpPr>
          <p:nvPr>
            <p:ph type="dt" idx="12"/>
          </p:nvPr>
        </p:nvSpPr>
        <p:spPr/>
        <p:txBody>
          <a:bodyPr/>
          <a:lstStyle/>
          <a:p>
            <a:fld id="{90EC29EE-A8AD-4CE0-9C0B-116E0D4D7533}" type="datetime8">
              <a:rPr lang="en-US" smtClean="0">
                <a:solidFill>
                  <a:prstClr val="black"/>
                </a:solidFill>
              </a:rPr>
              <a:pPr/>
              <a:t>5/24/2016 7:00 AM</a:t>
            </a:fld>
            <a:endParaRPr lang="en-US" dirty="0">
              <a:solidFill>
                <a:prstClr val="black"/>
              </a:solidFill>
            </a:endParaRPr>
          </a:p>
        </p:txBody>
      </p:sp>
      <p:sp>
        <p:nvSpPr>
          <p:cNvPr id="7" name="Slide Number Placeholder 6"/>
          <p:cNvSpPr>
            <a:spLocks noGrp="1"/>
          </p:cNvSpPr>
          <p:nvPr>
            <p:ph type="sldNum" sz="quarter" idx="13"/>
          </p:nvPr>
        </p:nvSpPr>
        <p:spPr/>
        <p:txBody>
          <a:bodyPr/>
          <a:lstStyle/>
          <a:p>
            <a:fld id="{B4008EB6-D09E-4580-8CD6-DDB14511944F}" type="slidenum">
              <a:rPr lang="en-US" smtClean="0">
                <a:solidFill>
                  <a:prstClr val="black"/>
                </a:solidFill>
              </a:rPr>
              <a:pPr/>
              <a:t>62</a:t>
            </a:fld>
            <a:endParaRPr lang="en-US" dirty="0">
              <a:solidFill>
                <a:prstClr val="black"/>
              </a:solidFill>
            </a:endParaRPr>
          </a:p>
        </p:txBody>
      </p:sp>
    </p:spTree>
    <p:extLst>
      <p:ext uri="{BB962C8B-B14F-4D97-AF65-F5344CB8AC3E}">
        <p14:creationId xmlns:p14="http://schemas.microsoft.com/office/powerpoint/2010/main" val="2533184624"/>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0" dirty="0"/>
              <a:t>Source: https://msdn.microsoft.com/en-us/library/dn935015(v=sql.130).aspx</a:t>
            </a:r>
          </a:p>
          <a:p>
            <a:endParaRPr lang="en-US" b="0" dirty="0"/>
          </a:p>
          <a:p>
            <a:r>
              <a:rPr lang="en-US" b="1" dirty="0">
                <a:effectLst/>
              </a:rPr>
              <a:t>How Does Temporal Work? </a:t>
            </a:r>
          </a:p>
          <a:p>
            <a:endParaRPr lang="en-US" dirty="0">
              <a:effectLst/>
            </a:endParaRPr>
          </a:p>
          <a:p>
            <a:r>
              <a:rPr lang="en-US" dirty="0">
                <a:effectLst/>
              </a:rPr>
              <a:t>System-versioning for a table is implemented as a pair of tables, a current table and a history table. Within each of these tables, two additional </a:t>
            </a:r>
            <a:r>
              <a:rPr lang="en-US" dirty="0" err="1">
                <a:effectLst/>
              </a:rPr>
              <a:t>datetime</a:t>
            </a:r>
            <a:r>
              <a:rPr lang="en-US" dirty="0">
                <a:effectLst/>
              </a:rPr>
              <a:t> (datetime2 datatype) columns are used to define the period of validity for each record – a system start time (</a:t>
            </a:r>
            <a:r>
              <a:rPr lang="en-US" dirty="0" err="1">
                <a:effectLst/>
              </a:rPr>
              <a:t>SysStartTime</a:t>
            </a:r>
            <a:r>
              <a:rPr lang="en-US" dirty="0">
                <a:effectLst/>
              </a:rPr>
              <a:t>) column and a system end time (</a:t>
            </a:r>
            <a:r>
              <a:rPr lang="en-US" dirty="0" err="1">
                <a:effectLst/>
              </a:rPr>
              <a:t>SysEndTime</a:t>
            </a:r>
            <a:r>
              <a:rPr lang="en-US" dirty="0">
                <a:effectLst/>
              </a:rPr>
              <a:t>) column. The current table contains the current value for each record. The history table contains the each previous value for each record, if any, and the start time and end time for the period for which it was valid.</a:t>
            </a:r>
          </a:p>
          <a:p>
            <a:endParaRPr lang="en-US" b="1" dirty="0">
              <a:effectLst/>
            </a:endParaRPr>
          </a:p>
          <a:p>
            <a:r>
              <a:rPr lang="en-US" b="1" dirty="0">
                <a:effectLst/>
              </a:rPr>
              <a:t>INSERTS:</a:t>
            </a:r>
            <a:r>
              <a:rPr lang="en-US" dirty="0">
                <a:effectLst/>
              </a:rPr>
              <a:t> On an INSERT, the system sets the value for the </a:t>
            </a:r>
            <a:r>
              <a:rPr lang="en-US" dirty="0" err="1">
                <a:effectLst/>
              </a:rPr>
              <a:t>SysStartTime</a:t>
            </a:r>
            <a:r>
              <a:rPr lang="en-US" dirty="0">
                <a:effectLst/>
              </a:rPr>
              <a:t> column to the UTC time of the current transaction based on the system clock and assigns the value for the </a:t>
            </a:r>
            <a:r>
              <a:rPr lang="en-US" dirty="0" err="1">
                <a:effectLst/>
              </a:rPr>
              <a:t>SysEndTime</a:t>
            </a:r>
            <a:r>
              <a:rPr lang="en-US" dirty="0">
                <a:effectLst/>
              </a:rPr>
              <a:t> column to the maximum value of 9999-12-31 – this marks the record as open. </a:t>
            </a:r>
          </a:p>
          <a:p>
            <a:endParaRPr lang="en-US" b="1" dirty="0">
              <a:effectLst/>
            </a:endParaRPr>
          </a:p>
          <a:p>
            <a:r>
              <a:rPr lang="en-US" b="1" dirty="0">
                <a:effectLst/>
              </a:rPr>
              <a:t>UPDATES:</a:t>
            </a:r>
            <a:r>
              <a:rPr lang="en-US" dirty="0">
                <a:effectLst/>
              </a:rPr>
              <a:t> On an UPDATE, the system stores the previous value of the record in the history table and sets the value for the </a:t>
            </a:r>
            <a:r>
              <a:rPr lang="en-US" dirty="0" err="1">
                <a:effectLst/>
              </a:rPr>
              <a:t>SysEndTime</a:t>
            </a:r>
            <a:r>
              <a:rPr lang="en-US" dirty="0">
                <a:effectLst/>
              </a:rPr>
              <a:t> column to the UTC time of the current transaction based on the system clock. This marks the record as closed, with a period recorded for which the record was valid. In the current table, the record is updated with its new value and the system sets the value for the </a:t>
            </a:r>
            <a:r>
              <a:rPr lang="en-US" dirty="0" err="1">
                <a:effectLst/>
              </a:rPr>
              <a:t>SysStartTime</a:t>
            </a:r>
            <a:r>
              <a:rPr lang="en-US" dirty="0">
                <a:effectLst/>
              </a:rPr>
              <a:t> column to the UTC time for the transaction based on the system clock. The value for the updated record in the current table for the </a:t>
            </a:r>
            <a:r>
              <a:rPr lang="en-US" dirty="0" err="1">
                <a:effectLst/>
              </a:rPr>
              <a:t>SysEndTime</a:t>
            </a:r>
            <a:r>
              <a:rPr lang="en-US" dirty="0">
                <a:effectLst/>
              </a:rPr>
              <a:t> column remains the maximum value of 9999-12-31.</a:t>
            </a:r>
          </a:p>
          <a:p>
            <a:endParaRPr lang="en-US" b="1" dirty="0">
              <a:effectLst/>
            </a:endParaRPr>
          </a:p>
          <a:p>
            <a:r>
              <a:rPr lang="en-US" b="1" dirty="0">
                <a:effectLst/>
              </a:rPr>
              <a:t>DELETES:</a:t>
            </a:r>
            <a:r>
              <a:rPr lang="en-US" dirty="0">
                <a:effectLst/>
              </a:rPr>
              <a:t> On a DELETE, the system stores the previous value of the record in the history table and sets the value for the </a:t>
            </a:r>
            <a:r>
              <a:rPr lang="en-US" dirty="0" err="1">
                <a:effectLst/>
              </a:rPr>
              <a:t>SysEndTime</a:t>
            </a:r>
            <a:r>
              <a:rPr lang="en-US" dirty="0">
                <a:effectLst/>
              </a:rPr>
              <a:t> column to the UTC time of the current transaction based on the system clock. This marks this record as closed, with a period recorded for which the previous record was valid. In the current table, the record is removed. Queries of the current table will not return this value. Only queries that deal with history data return data for which a record is closed.</a:t>
            </a:r>
          </a:p>
          <a:p>
            <a:endParaRPr lang="en-US" b="1" dirty="0">
              <a:effectLst/>
            </a:endParaRPr>
          </a:p>
          <a:p>
            <a:r>
              <a:rPr lang="en-US" b="1" dirty="0">
                <a:effectLst/>
              </a:rPr>
              <a:t>MERGE:</a:t>
            </a:r>
            <a:r>
              <a:rPr lang="en-US" dirty="0">
                <a:effectLst/>
              </a:rPr>
              <a:t> On a </a:t>
            </a:r>
            <a:r>
              <a:rPr lang="en-US" b="1" dirty="0">
                <a:effectLst/>
              </a:rPr>
              <a:t>MERGE</a:t>
            </a:r>
            <a:r>
              <a:rPr lang="en-US" dirty="0">
                <a:effectLst/>
              </a:rPr>
              <a:t>, </a:t>
            </a:r>
            <a:r>
              <a:rPr lang="en-US" b="1" dirty="0">
                <a:effectLst/>
              </a:rPr>
              <a:t>MERGE</a:t>
            </a:r>
            <a:r>
              <a:rPr lang="en-US" dirty="0">
                <a:effectLst/>
              </a:rPr>
              <a:t> behaves as an </a:t>
            </a:r>
            <a:r>
              <a:rPr lang="en-US" b="1" dirty="0">
                <a:effectLst/>
              </a:rPr>
              <a:t>INSERT</a:t>
            </a:r>
            <a:r>
              <a:rPr lang="en-US" dirty="0">
                <a:effectLst/>
              </a:rPr>
              <a:t>, an </a:t>
            </a:r>
            <a:r>
              <a:rPr lang="en-US" b="1" dirty="0">
                <a:effectLst/>
              </a:rPr>
              <a:t>UPDATE</a:t>
            </a:r>
            <a:r>
              <a:rPr lang="en-US" dirty="0">
                <a:effectLst/>
              </a:rPr>
              <a:t>, or a </a:t>
            </a:r>
            <a:r>
              <a:rPr lang="en-US" b="1" dirty="0">
                <a:effectLst/>
              </a:rPr>
              <a:t>DELETE</a:t>
            </a:r>
            <a:r>
              <a:rPr lang="en-US" dirty="0">
                <a:effectLst/>
              </a:rPr>
              <a:t> based on the condition for each record.</a:t>
            </a:r>
          </a:p>
          <a:p>
            <a:endParaRPr lang="en-US" b="0" dirty="0"/>
          </a:p>
        </p:txBody>
      </p:sp>
      <p:sp>
        <p:nvSpPr>
          <p:cNvPr id="4" name="Header Placeholder 3"/>
          <p:cNvSpPr>
            <a:spLocks noGrp="1"/>
          </p:cNvSpPr>
          <p:nvPr>
            <p:ph type="hdr" sz="quarter" idx="10"/>
          </p:nvPr>
        </p:nvSpPr>
        <p:spPr/>
        <p:txBody>
          <a:bodyPr/>
          <a:lstStyle/>
          <a:p>
            <a:r>
              <a:rPr lang="en-US" dirty="0"/>
              <a:t>Microsoft Ignite 2015</a:t>
            </a:r>
          </a:p>
        </p:txBody>
      </p:sp>
      <p:sp>
        <p:nvSpPr>
          <p:cNvPr id="5" name="Footer Placeholder 4"/>
          <p:cNvSpPr>
            <a:spLocks noGrp="1"/>
          </p:cNvSpPr>
          <p:nvPr>
            <p:ph type="ftr" sz="quarter" idx="11"/>
          </p:nvPr>
        </p:nvSpPr>
        <p:spPr/>
        <p:txBody>
          <a:bodyPr/>
          <a:lstStyle/>
          <a:p>
            <a:pPr defTabSz="914099" eaLnBrk="0" hangingPunct="0"/>
            <a:r>
              <a:rPr lang="en-US" sz="400" dirty="0">
                <a:gradFill>
                  <a:gsLst>
                    <a:gs pos="0">
                      <a:prstClr val="black"/>
                    </a:gs>
                    <a:gs pos="100000">
                      <a:prstClr val="black"/>
                    </a:gs>
                  </a:gsLst>
                  <a:lin ang="5400000" scaled="0"/>
                </a:gradFill>
                <a:latin typeface="Segoe UI" pitchFamily="34" charset="0"/>
                <a:ea typeface="Segoe UI" pitchFamily="34" charset="0"/>
                <a:cs typeface="Segoe UI" pitchFamily="34" charset="0"/>
              </a:rPr>
              <a:t>© 2015 Microsoft Corporation. All rights reserved. MICROSOFT MAKES NO WARRANTIES, EXPRESS, IMPLIED OR STATUTORY, AS TO THE INFORMATION IN THIS PRESENTATION.</a:t>
            </a:r>
          </a:p>
        </p:txBody>
      </p:sp>
      <p:sp>
        <p:nvSpPr>
          <p:cNvPr id="6" name="Date Placeholder 5"/>
          <p:cNvSpPr>
            <a:spLocks noGrp="1"/>
          </p:cNvSpPr>
          <p:nvPr>
            <p:ph type="dt" idx="12"/>
          </p:nvPr>
        </p:nvSpPr>
        <p:spPr/>
        <p:txBody>
          <a:bodyPr/>
          <a:lstStyle/>
          <a:p>
            <a:fld id="{38EEC551-8CDA-4EB6-89BB-2A86C9F091C8}" type="datetime8">
              <a:rPr lang="en-US" smtClean="0"/>
              <a:t>5/24/2016 7:00 AM</a:t>
            </a:fld>
            <a:endParaRPr lang="en-US" dirty="0"/>
          </a:p>
        </p:txBody>
      </p:sp>
      <p:sp>
        <p:nvSpPr>
          <p:cNvPr id="7" name="Slide Number Placeholder 6"/>
          <p:cNvSpPr>
            <a:spLocks noGrp="1"/>
          </p:cNvSpPr>
          <p:nvPr>
            <p:ph type="sldNum" sz="quarter" idx="13"/>
          </p:nvPr>
        </p:nvSpPr>
        <p:spPr/>
        <p:txBody>
          <a:bodyPr/>
          <a:lstStyle/>
          <a:p>
            <a:fld id="{B4008EB6-D09E-4580-8CD6-DDB14511944F}" type="slidenum">
              <a:rPr lang="en-US" smtClean="0"/>
              <a:pPr/>
              <a:t>63</a:t>
            </a:fld>
            <a:endParaRPr lang="en-US" dirty="0"/>
          </a:p>
        </p:txBody>
      </p:sp>
    </p:spTree>
    <p:extLst>
      <p:ext uri="{BB962C8B-B14F-4D97-AF65-F5344CB8AC3E}">
        <p14:creationId xmlns:p14="http://schemas.microsoft.com/office/powerpoint/2010/main" val="2768301432"/>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Source: https://msdn.microsoft.com/en-us/library/dn935015(v=sql.130).aspx</a:t>
            </a:r>
          </a:p>
          <a:p>
            <a:endParaRPr lang="en-US" dirty="0"/>
          </a:p>
          <a:p>
            <a:r>
              <a:rPr lang="en-US" dirty="0">
                <a:effectLst/>
              </a:rPr>
              <a:t>Returns a table with the values for all record versions that were active within the specified time range, regardless of whether they started being active before the &lt;</a:t>
            </a:r>
            <a:r>
              <a:rPr lang="en-US" dirty="0" err="1">
                <a:effectLst/>
              </a:rPr>
              <a:t>start_date_time</a:t>
            </a:r>
            <a:r>
              <a:rPr lang="en-US" dirty="0">
                <a:effectLst/>
              </a:rPr>
              <a:t>&gt; parameter value for the FROM argument or ceased being active after the &lt;</a:t>
            </a:r>
            <a:r>
              <a:rPr lang="en-US" dirty="0" err="1">
                <a:effectLst/>
              </a:rPr>
              <a:t>end_date_time</a:t>
            </a:r>
            <a:r>
              <a:rPr lang="en-US" dirty="0">
                <a:effectLst/>
              </a:rPr>
              <a:t>&gt; parameter value for the TO argument. Internally, a union is performed between the temporal table and its history table and the results are filtered to return the values for all row versions that were active at any time during the time range specified. Records that became active exactly on the lower boundary defined by the FROM endpoint are included and records that became active exactly on the upper boundary defined by the TO endpoint are also included.</a:t>
            </a:r>
          </a:p>
          <a:p>
            <a:endParaRPr lang="en-US" dirty="0"/>
          </a:p>
        </p:txBody>
      </p:sp>
      <p:sp>
        <p:nvSpPr>
          <p:cNvPr id="4" name="Slide Number Placeholder 3"/>
          <p:cNvSpPr>
            <a:spLocks noGrp="1"/>
          </p:cNvSpPr>
          <p:nvPr>
            <p:ph type="sldNum" sz="quarter" idx="10"/>
          </p:nvPr>
        </p:nvSpPr>
        <p:spPr/>
        <p:txBody>
          <a:bodyPr/>
          <a:lstStyle/>
          <a:p>
            <a:pPr>
              <a:defRPr/>
            </a:pPr>
            <a:fld id="{7088D5E3-B0C4-244E-905F-C9848084E0A1}" type="slidenum">
              <a:rPr lang="en-US" smtClean="0"/>
              <a:pPr>
                <a:defRPr/>
              </a:pPr>
              <a:t>64</a:t>
            </a:fld>
            <a:endParaRPr lang="en-US"/>
          </a:p>
        </p:txBody>
      </p:sp>
    </p:spTree>
    <p:extLst>
      <p:ext uri="{BB962C8B-B14F-4D97-AF65-F5344CB8AC3E}">
        <p14:creationId xmlns:p14="http://schemas.microsoft.com/office/powerpoint/2010/main" val="4287861685"/>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indent="0" algn="l" defTabSz="931863" rtl="0" eaLnBrk="0" fontAlgn="base" latinLnBrk="0" hangingPunct="0">
              <a:lnSpc>
                <a:spcPct val="100000"/>
              </a:lnSpc>
              <a:spcBef>
                <a:spcPct val="30000"/>
              </a:spcBef>
              <a:spcAft>
                <a:spcPct val="0"/>
              </a:spcAft>
              <a:buClrTx/>
              <a:buSzTx/>
              <a:buFontTx/>
              <a:buNone/>
              <a:tabLst/>
              <a:defRPr/>
            </a:pPr>
            <a:r>
              <a:rPr lang="en-US" b="0" dirty="0"/>
              <a:t>Source: https://msdn.microsoft.com/en-us/library/dn935015(v=sql.130).aspx</a:t>
            </a:r>
          </a:p>
          <a:p>
            <a:endParaRPr lang="en-US" b="0" dirty="0"/>
          </a:p>
          <a:p>
            <a:r>
              <a:rPr lang="en-US" dirty="0">
                <a:effectLst/>
              </a:rPr>
              <a:t>The SYSTEM_TIME period columns used to record the </a:t>
            </a:r>
            <a:r>
              <a:rPr lang="en-US" dirty="0" err="1">
                <a:effectLst/>
              </a:rPr>
              <a:t>SysStartTime</a:t>
            </a:r>
            <a:r>
              <a:rPr lang="en-US" dirty="0">
                <a:effectLst/>
              </a:rPr>
              <a:t> and </a:t>
            </a:r>
            <a:r>
              <a:rPr lang="en-US" dirty="0" err="1">
                <a:effectLst/>
              </a:rPr>
              <a:t>SysEndTime</a:t>
            </a:r>
            <a:r>
              <a:rPr lang="en-US" dirty="0">
                <a:effectLst/>
              </a:rPr>
              <a:t> values must be defined with a datatype of datetime2.</a:t>
            </a:r>
          </a:p>
          <a:p>
            <a:endParaRPr lang="en-US" b="0" dirty="0"/>
          </a:p>
        </p:txBody>
      </p:sp>
      <p:sp>
        <p:nvSpPr>
          <p:cNvPr id="4" name="Header Placeholder 3"/>
          <p:cNvSpPr>
            <a:spLocks noGrp="1"/>
          </p:cNvSpPr>
          <p:nvPr>
            <p:ph type="hdr" sz="quarter" idx="10"/>
          </p:nvPr>
        </p:nvSpPr>
        <p:spPr/>
        <p:txBody>
          <a:bodyPr/>
          <a:lstStyle/>
          <a:p>
            <a:r>
              <a:rPr lang="en-US" dirty="0"/>
              <a:t>Microsoft Ignite 2015</a:t>
            </a:r>
          </a:p>
        </p:txBody>
      </p:sp>
      <p:sp>
        <p:nvSpPr>
          <p:cNvPr id="5" name="Footer Placeholder 4"/>
          <p:cNvSpPr>
            <a:spLocks noGrp="1"/>
          </p:cNvSpPr>
          <p:nvPr>
            <p:ph type="ftr" sz="quarter" idx="11"/>
          </p:nvPr>
        </p:nvSpPr>
        <p:spPr/>
        <p:txBody>
          <a:bodyPr/>
          <a:lstStyle/>
          <a:p>
            <a:pPr defTabSz="914099" eaLnBrk="0" hangingPunct="0"/>
            <a:r>
              <a:rPr lang="en-US" sz="400" dirty="0">
                <a:gradFill>
                  <a:gsLst>
                    <a:gs pos="0">
                      <a:prstClr val="black"/>
                    </a:gs>
                    <a:gs pos="100000">
                      <a:prstClr val="black"/>
                    </a:gs>
                  </a:gsLst>
                  <a:lin ang="5400000" scaled="0"/>
                </a:gradFill>
                <a:latin typeface="Segoe UI" pitchFamily="34" charset="0"/>
                <a:ea typeface="Segoe UI" pitchFamily="34" charset="0"/>
                <a:cs typeface="Segoe UI" pitchFamily="34" charset="0"/>
              </a:rPr>
              <a:t>© 2015 Microsoft Corporation. All rights reserved. MICROSOFT MAKES NO WARRANTIES, EXPRESS, IMPLIED OR STATUTORY, AS TO THE INFORMATION IN THIS PRESENTATION.</a:t>
            </a:r>
          </a:p>
        </p:txBody>
      </p:sp>
      <p:sp>
        <p:nvSpPr>
          <p:cNvPr id="6" name="Date Placeholder 5"/>
          <p:cNvSpPr>
            <a:spLocks noGrp="1"/>
          </p:cNvSpPr>
          <p:nvPr>
            <p:ph type="dt" idx="12"/>
          </p:nvPr>
        </p:nvSpPr>
        <p:spPr/>
        <p:txBody>
          <a:bodyPr/>
          <a:lstStyle/>
          <a:p>
            <a:fld id="{38EEC551-8CDA-4EB6-89BB-2A86C9F091C8}" type="datetime8">
              <a:rPr lang="en-US" smtClean="0"/>
              <a:t>5/24/2016 7:00 AM</a:t>
            </a:fld>
            <a:endParaRPr lang="en-US" dirty="0"/>
          </a:p>
        </p:txBody>
      </p:sp>
      <p:sp>
        <p:nvSpPr>
          <p:cNvPr id="7" name="Slide Number Placeholder 6"/>
          <p:cNvSpPr>
            <a:spLocks noGrp="1"/>
          </p:cNvSpPr>
          <p:nvPr>
            <p:ph type="sldNum" sz="quarter" idx="13"/>
          </p:nvPr>
        </p:nvSpPr>
        <p:spPr/>
        <p:txBody>
          <a:bodyPr/>
          <a:lstStyle/>
          <a:p>
            <a:fld id="{B4008EB6-D09E-4580-8CD6-DDB14511944F}" type="slidenum">
              <a:rPr lang="en-US" smtClean="0"/>
              <a:pPr/>
              <a:t>65</a:t>
            </a:fld>
            <a:endParaRPr lang="en-US" dirty="0"/>
          </a:p>
        </p:txBody>
      </p:sp>
    </p:spTree>
    <p:extLst>
      <p:ext uri="{BB962C8B-B14F-4D97-AF65-F5344CB8AC3E}">
        <p14:creationId xmlns:p14="http://schemas.microsoft.com/office/powerpoint/2010/main" val="3713044173"/>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indent="0" algn="l" defTabSz="931863" rtl="0" eaLnBrk="0" fontAlgn="base" latinLnBrk="0" hangingPunct="0">
              <a:lnSpc>
                <a:spcPct val="100000"/>
              </a:lnSpc>
              <a:spcBef>
                <a:spcPct val="30000"/>
              </a:spcBef>
              <a:spcAft>
                <a:spcPct val="0"/>
              </a:spcAft>
              <a:buClrTx/>
              <a:buSzTx/>
              <a:buFontTx/>
              <a:buNone/>
              <a:tabLst/>
              <a:defRPr/>
            </a:pPr>
            <a:r>
              <a:rPr lang="en-US" b="0" dirty="0"/>
              <a:t>Source: https://msdn.microsoft.com/en-us/library/dn935015(v=sql.130).aspx</a:t>
            </a:r>
          </a:p>
          <a:p>
            <a:endParaRPr lang="en-US" b="0" dirty="0"/>
          </a:p>
          <a:p>
            <a:r>
              <a:rPr lang="en-US" dirty="0">
                <a:effectLst/>
              </a:rPr>
              <a:t>The SYSTEM_TIME period columns used to record the </a:t>
            </a:r>
            <a:r>
              <a:rPr lang="en-US" dirty="0" err="1">
                <a:effectLst/>
              </a:rPr>
              <a:t>SysStartTime</a:t>
            </a:r>
            <a:r>
              <a:rPr lang="en-US" dirty="0">
                <a:effectLst/>
              </a:rPr>
              <a:t> and </a:t>
            </a:r>
            <a:r>
              <a:rPr lang="en-US" dirty="0" err="1">
                <a:effectLst/>
              </a:rPr>
              <a:t>SysEndTime</a:t>
            </a:r>
            <a:r>
              <a:rPr lang="en-US" dirty="0">
                <a:effectLst/>
              </a:rPr>
              <a:t> values must be defined with a datatype of datetime2.</a:t>
            </a:r>
          </a:p>
          <a:p>
            <a:endParaRPr lang="en-US" b="0" dirty="0"/>
          </a:p>
          <a:p>
            <a:endParaRPr lang="en-US" b="1" dirty="0"/>
          </a:p>
        </p:txBody>
      </p:sp>
      <p:sp>
        <p:nvSpPr>
          <p:cNvPr id="4" name="Header Placeholder 3"/>
          <p:cNvSpPr>
            <a:spLocks noGrp="1"/>
          </p:cNvSpPr>
          <p:nvPr>
            <p:ph type="hdr" sz="quarter" idx="10"/>
          </p:nvPr>
        </p:nvSpPr>
        <p:spPr/>
        <p:txBody>
          <a:bodyPr/>
          <a:lstStyle/>
          <a:p>
            <a:r>
              <a:rPr lang="en-US" dirty="0"/>
              <a:t>Microsoft Ignite 2015</a:t>
            </a:r>
          </a:p>
        </p:txBody>
      </p:sp>
      <p:sp>
        <p:nvSpPr>
          <p:cNvPr id="5" name="Footer Placeholder 4"/>
          <p:cNvSpPr>
            <a:spLocks noGrp="1"/>
          </p:cNvSpPr>
          <p:nvPr>
            <p:ph type="ftr" sz="quarter" idx="11"/>
          </p:nvPr>
        </p:nvSpPr>
        <p:spPr/>
        <p:txBody>
          <a:bodyPr/>
          <a:lstStyle/>
          <a:p>
            <a:pPr defTabSz="914099" eaLnBrk="0" hangingPunct="0"/>
            <a:r>
              <a:rPr lang="en-US" sz="400" dirty="0">
                <a:gradFill>
                  <a:gsLst>
                    <a:gs pos="0">
                      <a:prstClr val="black"/>
                    </a:gs>
                    <a:gs pos="100000">
                      <a:prstClr val="black"/>
                    </a:gs>
                  </a:gsLst>
                  <a:lin ang="5400000" scaled="0"/>
                </a:gradFill>
                <a:latin typeface="Segoe UI" pitchFamily="34" charset="0"/>
                <a:ea typeface="Segoe UI" pitchFamily="34" charset="0"/>
                <a:cs typeface="Segoe UI" pitchFamily="34" charset="0"/>
              </a:rPr>
              <a:t>© 2015 Microsoft Corporation. All rights reserved. MICROSOFT MAKES NO WARRANTIES, EXPRESS, IMPLIED OR STATUTORY, AS TO THE INFORMATION IN THIS PRESENTATION.</a:t>
            </a:r>
          </a:p>
        </p:txBody>
      </p:sp>
      <p:sp>
        <p:nvSpPr>
          <p:cNvPr id="6" name="Date Placeholder 5"/>
          <p:cNvSpPr>
            <a:spLocks noGrp="1"/>
          </p:cNvSpPr>
          <p:nvPr>
            <p:ph type="dt" idx="12"/>
          </p:nvPr>
        </p:nvSpPr>
        <p:spPr/>
        <p:txBody>
          <a:bodyPr/>
          <a:lstStyle/>
          <a:p>
            <a:fld id="{38EEC551-8CDA-4EB6-89BB-2A86C9F091C8}" type="datetime8">
              <a:rPr lang="en-US" smtClean="0"/>
              <a:t>5/24/2016 7:00 AM</a:t>
            </a:fld>
            <a:endParaRPr lang="en-US" dirty="0"/>
          </a:p>
        </p:txBody>
      </p:sp>
      <p:sp>
        <p:nvSpPr>
          <p:cNvPr id="7" name="Slide Number Placeholder 6"/>
          <p:cNvSpPr>
            <a:spLocks noGrp="1"/>
          </p:cNvSpPr>
          <p:nvPr>
            <p:ph type="sldNum" sz="quarter" idx="13"/>
          </p:nvPr>
        </p:nvSpPr>
        <p:spPr/>
        <p:txBody>
          <a:bodyPr/>
          <a:lstStyle/>
          <a:p>
            <a:fld id="{B4008EB6-D09E-4580-8CD6-DDB14511944F}" type="slidenum">
              <a:rPr lang="en-US" smtClean="0"/>
              <a:pPr/>
              <a:t>66</a:t>
            </a:fld>
            <a:endParaRPr lang="en-US" dirty="0"/>
          </a:p>
        </p:txBody>
      </p:sp>
    </p:spTree>
    <p:extLst>
      <p:ext uri="{BB962C8B-B14F-4D97-AF65-F5344CB8AC3E}">
        <p14:creationId xmlns:p14="http://schemas.microsoft.com/office/powerpoint/2010/main" val="2465669583"/>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Go through limits of system time…</a:t>
            </a:r>
          </a:p>
          <a:p>
            <a:r>
              <a:rPr lang="en-US" dirty="0"/>
              <a:t>Example</a:t>
            </a:r>
            <a:r>
              <a:rPr lang="en-US" baseline="0" dirty="0"/>
              <a:t>s of use cases for app time…</a:t>
            </a:r>
          </a:p>
          <a:p>
            <a:endParaRPr lang="en-US" baseline="0" dirty="0"/>
          </a:p>
          <a:p>
            <a:r>
              <a:rPr lang="en-US" baseline="0" dirty="0"/>
              <a:t>Main value prop for app-time:</a:t>
            </a:r>
          </a:p>
          <a:p>
            <a:pPr marL="171450" indent="-171450">
              <a:buFontTx/>
              <a:buChar char="-"/>
            </a:pPr>
            <a:r>
              <a:rPr lang="en-US" baseline="0" dirty="0"/>
              <a:t>Consistency (non-overlapping constraints and such)</a:t>
            </a:r>
          </a:p>
          <a:p>
            <a:pPr marL="171450" indent="-171450">
              <a:buFontTx/>
              <a:buChar char="-"/>
            </a:pPr>
            <a:r>
              <a:rPr lang="en-US" baseline="0" dirty="0"/>
              <a:t>Temporal edits (preserving the logical sequence of validity periods)</a:t>
            </a:r>
          </a:p>
          <a:p>
            <a:pPr marL="171450" indent="-171450">
              <a:buFontTx/>
              <a:buChar char="-"/>
            </a:pPr>
            <a:r>
              <a:rPr lang="en-US" baseline="0" dirty="0"/>
              <a:t>Easy querying</a:t>
            </a:r>
            <a:endParaRPr lang="en-US" dirty="0"/>
          </a:p>
          <a:p>
            <a:endParaRPr lang="en-US" dirty="0"/>
          </a:p>
        </p:txBody>
      </p:sp>
      <p:sp>
        <p:nvSpPr>
          <p:cNvPr id="4" name="Slide Number Placeholder 3"/>
          <p:cNvSpPr>
            <a:spLocks noGrp="1"/>
          </p:cNvSpPr>
          <p:nvPr>
            <p:ph type="sldNum" sz="quarter" idx="10"/>
          </p:nvPr>
        </p:nvSpPr>
        <p:spPr/>
        <p:txBody>
          <a:bodyPr/>
          <a:lstStyle/>
          <a:p>
            <a:pPr>
              <a:defRPr/>
            </a:pPr>
            <a:fld id="{7088D5E3-B0C4-244E-905F-C9848084E0A1}" type="slidenum">
              <a:rPr lang="en-US" smtClean="0"/>
              <a:pPr>
                <a:defRPr/>
              </a:pPr>
              <a:t>67</a:t>
            </a:fld>
            <a:endParaRPr lang="en-US"/>
          </a:p>
        </p:txBody>
      </p:sp>
    </p:spTree>
    <p:extLst>
      <p:ext uri="{BB962C8B-B14F-4D97-AF65-F5344CB8AC3E}">
        <p14:creationId xmlns:p14="http://schemas.microsoft.com/office/powerpoint/2010/main" val="3355498227"/>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1" dirty="0"/>
              <a:t>Temporal and Stretch are a powerful combination!</a:t>
            </a:r>
          </a:p>
          <a:p>
            <a:r>
              <a:rPr lang="en-US" b="1" dirty="0"/>
              <a:t>Scenario</a:t>
            </a:r>
            <a:r>
              <a:rPr lang="en-US" b="0" dirty="0"/>
              <a:t>:</a:t>
            </a:r>
          </a:p>
          <a:p>
            <a:pPr lvl="1"/>
            <a:r>
              <a:rPr lang="en-US" b="0" dirty="0"/>
              <a:t>Historical data much larger than the</a:t>
            </a:r>
            <a:r>
              <a:rPr lang="en-US" b="0" baseline="0" dirty="0"/>
              <a:t> current data</a:t>
            </a:r>
            <a:endParaRPr lang="en-US" b="0" dirty="0"/>
          </a:p>
          <a:p>
            <a:pPr lvl="1"/>
            <a:r>
              <a:rPr lang="en-US" b="0" dirty="0"/>
              <a:t>Retained between 3 and 10 years</a:t>
            </a:r>
          </a:p>
          <a:p>
            <a:pPr lvl="1"/>
            <a:r>
              <a:rPr lang="en-US" b="0" dirty="0"/>
              <a:t>“Warm”: up to a few weeks/months</a:t>
            </a:r>
          </a:p>
          <a:p>
            <a:pPr lvl="1"/>
            <a:r>
              <a:rPr lang="en-US" b="0" dirty="0"/>
              <a:t>“Cold”: rarely queried</a:t>
            </a:r>
          </a:p>
          <a:p>
            <a:r>
              <a:rPr lang="en-US" b="1" dirty="0"/>
              <a:t>Solution: </a:t>
            </a:r>
          </a:p>
          <a:p>
            <a:pPr marL="171450" indent="-171450">
              <a:buFont typeface="Arial" panose="020B0604020202020204" pitchFamily="34" charset="0"/>
              <a:buChar char="•"/>
            </a:pPr>
            <a:r>
              <a:rPr lang="en-US" b="0" dirty="0"/>
              <a:t>Stretch the history table</a:t>
            </a:r>
          </a:p>
          <a:p>
            <a:pPr marL="171450" indent="-171450">
              <a:buFont typeface="Arial" panose="020B0604020202020204" pitchFamily="34" charset="0"/>
              <a:buChar char="•"/>
            </a:pPr>
            <a:r>
              <a:rPr lang="en-US" b="0" dirty="0"/>
              <a:t>Temporal</a:t>
            </a:r>
            <a:r>
              <a:rPr lang="en-US" b="0" baseline="0" dirty="0"/>
              <a:t> querying still works</a:t>
            </a:r>
            <a:endParaRPr lang="en-US" b="0" dirty="0"/>
          </a:p>
        </p:txBody>
      </p:sp>
      <p:sp>
        <p:nvSpPr>
          <p:cNvPr id="4" name="Header Placeholder 3"/>
          <p:cNvSpPr>
            <a:spLocks noGrp="1"/>
          </p:cNvSpPr>
          <p:nvPr>
            <p:ph type="hdr" sz="quarter" idx="10"/>
          </p:nvPr>
        </p:nvSpPr>
        <p:spPr/>
        <p:txBody>
          <a:bodyPr/>
          <a:lstStyle/>
          <a:p>
            <a:r>
              <a:rPr lang="en-US" dirty="0">
                <a:solidFill>
                  <a:prstClr val="black"/>
                </a:solidFill>
              </a:rPr>
              <a:t>Microsoft Ignite 2015</a:t>
            </a:r>
          </a:p>
        </p:txBody>
      </p:sp>
      <p:sp>
        <p:nvSpPr>
          <p:cNvPr id="5" name="Footer Placeholder 4"/>
          <p:cNvSpPr>
            <a:spLocks noGrp="1"/>
          </p:cNvSpPr>
          <p:nvPr>
            <p:ph type="ftr" sz="quarter" idx="11"/>
          </p:nvPr>
        </p:nvSpPr>
        <p:spPr/>
        <p:txBody>
          <a:bodyPr/>
          <a:lstStyle/>
          <a:p>
            <a:pPr defTabSz="914099" eaLnBrk="0" hangingPunct="0"/>
            <a:r>
              <a:rPr lang="en-US" sz="400" dirty="0">
                <a:gradFill>
                  <a:gsLst>
                    <a:gs pos="0">
                      <a:prstClr val="black"/>
                    </a:gs>
                    <a:gs pos="100000">
                      <a:prstClr val="black"/>
                    </a:gs>
                  </a:gsLst>
                  <a:lin ang="5400000" scaled="0"/>
                </a:gradFill>
                <a:latin typeface="Segoe UI" pitchFamily="34" charset="0"/>
                <a:ea typeface="Segoe UI" pitchFamily="34" charset="0"/>
                <a:cs typeface="Segoe UI" pitchFamily="34" charset="0"/>
              </a:rPr>
              <a:t>© 2015 Microsoft Corporation. All rights reserved. MICROSOFT MAKES NO WARRANTIES, EXPRESS, IMPLIED OR STATUTORY, AS TO THE INFORMATION IN THIS PRESENTATION.</a:t>
            </a:r>
          </a:p>
        </p:txBody>
      </p:sp>
      <p:sp>
        <p:nvSpPr>
          <p:cNvPr id="6" name="Date Placeholder 5"/>
          <p:cNvSpPr>
            <a:spLocks noGrp="1"/>
          </p:cNvSpPr>
          <p:nvPr>
            <p:ph type="dt" idx="12"/>
          </p:nvPr>
        </p:nvSpPr>
        <p:spPr/>
        <p:txBody>
          <a:bodyPr/>
          <a:lstStyle/>
          <a:p>
            <a:fld id="{38EEC551-8CDA-4EB6-89BB-2A86C9F091C8}" type="datetime8">
              <a:rPr lang="en-US" smtClean="0">
                <a:solidFill>
                  <a:prstClr val="black"/>
                </a:solidFill>
              </a:rPr>
              <a:pPr/>
              <a:t>5/24/2016 7:00 AM</a:t>
            </a:fld>
            <a:endParaRPr lang="en-US" dirty="0">
              <a:solidFill>
                <a:prstClr val="black"/>
              </a:solidFill>
            </a:endParaRPr>
          </a:p>
        </p:txBody>
      </p:sp>
      <p:sp>
        <p:nvSpPr>
          <p:cNvPr id="7" name="Slide Number Placeholder 6"/>
          <p:cNvSpPr>
            <a:spLocks noGrp="1"/>
          </p:cNvSpPr>
          <p:nvPr>
            <p:ph type="sldNum" sz="quarter" idx="13"/>
          </p:nvPr>
        </p:nvSpPr>
        <p:spPr/>
        <p:txBody>
          <a:bodyPr/>
          <a:lstStyle/>
          <a:p>
            <a:fld id="{B4008EB6-D09E-4580-8CD6-DDB14511944F}" type="slidenum">
              <a:rPr lang="en-US" smtClean="0">
                <a:solidFill>
                  <a:prstClr val="black"/>
                </a:solidFill>
              </a:rPr>
              <a:pPr/>
              <a:t>68</a:t>
            </a:fld>
            <a:endParaRPr lang="en-US" dirty="0">
              <a:solidFill>
                <a:prstClr val="black"/>
              </a:solidFill>
            </a:endParaRPr>
          </a:p>
        </p:txBody>
      </p:sp>
    </p:spTree>
    <p:extLst>
      <p:ext uri="{BB962C8B-B14F-4D97-AF65-F5344CB8AC3E}">
        <p14:creationId xmlns:p14="http://schemas.microsoft.com/office/powerpoint/2010/main" val="1957792044"/>
      </p:ext>
    </p:extLst>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Could</a:t>
            </a:r>
            <a:r>
              <a:rPr lang="en-US" baseline="0" dirty="0"/>
              <a:t> you turn your in-memory table into a temporal table? Yes!</a:t>
            </a:r>
          </a:p>
          <a:p>
            <a:endParaRPr lang="en-US" baseline="0" dirty="0"/>
          </a:p>
          <a:p>
            <a:r>
              <a:rPr lang="en-US" dirty="0"/>
              <a:t>Extreme OLTP comes from in-memory tables,</a:t>
            </a:r>
            <a:r>
              <a:rPr lang="en-US" baseline="0" dirty="0"/>
              <a:t> cost-effective data changes come from Temporal</a:t>
            </a:r>
          </a:p>
          <a:p>
            <a:r>
              <a:rPr lang="en-US" baseline="0" dirty="0"/>
              <a:t>Go through items and basically read them</a:t>
            </a:r>
          </a:p>
          <a:p>
            <a:endParaRPr lang="en-US" baseline="0" dirty="0"/>
          </a:p>
          <a:p>
            <a:r>
              <a:rPr lang="en-US" baseline="0" dirty="0"/>
              <a:t>How does this work?</a:t>
            </a:r>
          </a:p>
          <a:p>
            <a:endParaRPr lang="en-US" baseline="0" dirty="0"/>
          </a:p>
          <a:p>
            <a:r>
              <a:rPr lang="en-US" baseline="0" dirty="0"/>
              <a:t>Animate the diagram:</a:t>
            </a:r>
          </a:p>
          <a:p>
            <a:r>
              <a:rPr lang="en-US" baseline="0" dirty="0"/>
              <a:t>1) Actual table (in-mem), in-mem buffer (that enables super-fast DML) and disk-based history table</a:t>
            </a:r>
            <a:endParaRPr lang="en-US" dirty="0"/>
          </a:p>
        </p:txBody>
      </p:sp>
      <p:sp>
        <p:nvSpPr>
          <p:cNvPr id="4" name="Footer Placeholder 3"/>
          <p:cNvSpPr>
            <a:spLocks noGrp="1"/>
          </p:cNvSpPr>
          <p:nvPr>
            <p:ph type="ftr" sz="quarter" idx="10"/>
          </p:nvPr>
        </p:nvSpPr>
        <p:spPr/>
        <p:txBody>
          <a:bodyPr/>
          <a:lstStyle/>
          <a:p>
            <a:pPr defTabSz="914099" eaLnBrk="0" hangingPunct="0"/>
            <a:r>
              <a:rPr lang="en-US" sz="400">
                <a:gradFill>
                  <a:gsLst>
                    <a:gs pos="0">
                      <a:prstClr val="black"/>
                    </a:gs>
                    <a:gs pos="100000">
                      <a:prstClr val="black"/>
                    </a:gs>
                  </a:gsLst>
                  <a:lin ang="5400000" scaled="0"/>
                </a:gradFill>
                <a:latin typeface="Segoe UI" pitchFamily="34" charset="0"/>
                <a:ea typeface="Segoe UI" pitchFamily="34" charset="0"/>
                <a:cs typeface="Segoe UI" pitchFamily="34" charset="0"/>
              </a:rPr>
              <a:t>© 2015 Microsoft Corporation. All rights reserved. Microsoft, Windows, and other product names are or may be registered trademarks and/or trademarks in the U.S. and/or other countries. 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MICROSOFT MAKES NO WARRANTIES, EXPRESS, IMPLIED OR STATUTORY, AS TO THE INFORMATION IN THIS PRESENTATION.</a:t>
            </a:r>
            <a:endParaRPr lang="en-US" sz="400" dirty="0">
              <a:gradFill>
                <a:gsLst>
                  <a:gs pos="0">
                    <a:prstClr val="black"/>
                  </a:gs>
                  <a:gs pos="100000">
                    <a:prstClr val="black"/>
                  </a:gs>
                </a:gsLst>
                <a:lin ang="5400000" scaled="0"/>
              </a:gradFill>
              <a:latin typeface="Segoe UI" pitchFamily="34" charset="0"/>
              <a:ea typeface="Segoe UI" pitchFamily="34" charset="0"/>
              <a:cs typeface="Segoe UI" pitchFamily="34" charset="0"/>
            </a:endParaRPr>
          </a:p>
        </p:txBody>
      </p:sp>
      <p:sp>
        <p:nvSpPr>
          <p:cNvPr id="5" name="Date Placeholder 4"/>
          <p:cNvSpPr>
            <a:spLocks noGrp="1"/>
          </p:cNvSpPr>
          <p:nvPr>
            <p:ph type="dt" idx="11"/>
          </p:nvPr>
        </p:nvSpPr>
        <p:spPr/>
        <p:txBody>
          <a:bodyPr/>
          <a:lstStyle/>
          <a:p>
            <a:fld id="{E74353ED-ACB2-44BF-A903-985B0AF962B7}" type="datetime1">
              <a:rPr lang="en-US" smtClean="0"/>
              <a:t>5/24/2016</a:t>
            </a:fld>
            <a:endParaRPr lang="en-US" dirty="0"/>
          </a:p>
        </p:txBody>
      </p:sp>
      <p:sp>
        <p:nvSpPr>
          <p:cNvPr id="6" name="Slide Number Placeholder 5"/>
          <p:cNvSpPr>
            <a:spLocks noGrp="1"/>
          </p:cNvSpPr>
          <p:nvPr>
            <p:ph type="sldNum" sz="quarter" idx="12"/>
          </p:nvPr>
        </p:nvSpPr>
        <p:spPr/>
        <p:txBody>
          <a:bodyPr/>
          <a:lstStyle/>
          <a:p>
            <a:fld id="{B4008EB6-D09E-4580-8CD6-DDB14511944F}" type="slidenum">
              <a:rPr lang="en-US" smtClean="0"/>
              <a:pPr/>
              <a:t>69</a:t>
            </a:fld>
            <a:endParaRPr lang="en-US" dirty="0"/>
          </a:p>
        </p:txBody>
      </p:sp>
    </p:spTree>
    <p:extLst>
      <p:ext uri="{BB962C8B-B14F-4D97-AF65-F5344CB8AC3E}">
        <p14:creationId xmlns:p14="http://schemas.microsoft.com/office/powerpoint/2010/main" val="3433284614"/>
      </p:ext>
    </p:extLst>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a:p>
            <a:endParaRPr lang="en-US" dirty="0"/>
          </a:p>
        </p:txBody>
      </p:sp>
      <p:sp>
        <p:nvSpPr>
          <p:cNvPr id="4" name="Slide Number Placeholder 3"/>
          <p:cNvSpPr>
            <a:spLocks noGrp="1"/>
          </p:cNvSpPr>
          <p:nvPr>
            <p:ph type="sldNum" sz="quarter" idx="10"/>
          </p:nvPr>
        </p:nvSpPr>
        <p:spPr/>
        <p:txBody>
          <a:bodyPr/>
          <a:lstStyle/>
          <a:p>
            <a:pPr>
              <a:defRPr/>
            </a:pPr>
            <a:fld id="{7088D5E3-B0C4-244E-905F-C9848084E0A1}" type="slidenum">
              <a:rPr lang="en-US" smtClean="0"/>
              <a:pPr>
                <a:defRPr/>
              </a:pPr>
              <a:t>70</a:t>
            </a:fld>
            <a:endParaRPr lang="en-US"/>
          </a:p>
        </p:txBody>
      </p:sp>
    </p:spTree>
    <p:extLst>
      <p:ext uri="{BB962C8B-B14F-4D97-AF65-F5344CB8AC3E}">
        <p14:creationId xmlns:p14="http://schemas.microsoft.com/office/powerpoint/2010/main" val="3286931613"/>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With</a:t>
            </a:r>
            <a:r>
              <a:rPr lang="en-US" baseline="0" dirty="0"/>
              <a:t> SQL Server </a:t>
            </a:r>
            <a:r>
              <a:rPr lang="en-US" baseline="0" dirty="0" err="1"/>
              <a:t>vNext</a:t>
            </a:r>
            <a:r>
              <a:rPr lang="en-US" baseline="0" dirty="0"/>
              <a:t> we are continuing to invest in three major areas.  We are going to continue pushing the envelope on mission critical performance; with SQL Server 2014 we began to pull away from the Tier 1 competitors with innovative in-memory technology built-in.  Next release we will further our lead with new innovations across many mission critical components.  When it comes to providing insights on data, we are making significant investments for both on-premises and complimentary services via Azure to help you gain deeper insights across your data.  Finally we are adding new hybrid capabilities that will compliment your on-premises investments and give you the ability to take advantage of our </a:t>
            </a:r>
            <a:r>
              <a:rPr lang="en-US" baseline="0" dirty="0" err="1"/>
              <a:t>hyperscale</a:t>
            </a:r>
            <a:r>
              <a:rPr lang="en-US" baseline="0" dirty="0"/>
              <a:t> cloud. </a:t>
            </a:r>
            <a:endParaRPr lang="en-US" dirty="0"/>
          </a:p>
        </p:txBody>
      </p:sp>
      <p:sp>
        <p:nvSpPr>
          <p:cNvPr id="4" name="Header Placeholder 3"/>
          <p:cNvSpPr>
            <a:spLocks noGrp="1"/>
          </p:cNvSpPr>
          <p:nvPr>
            <p:ph type="hdr" sz="quarter" idx="10"/>
          </p:nvPr>
        </p:nvSpPr>
        <p:spPr/>
        <p:txBody>
          <a:bodyPr/>
          <a:lstStyle/>
          <a:p>
            <a:r>
              <a:rPr lang="en-US">
                <a:solidFill>
                  <a:prstClr val="black"/>
                </a:solidFill>
              </a:rPr>
              <a:t>System Center Marketing</a:t>
            </a:r>
            <a:endParaRPr lang="en-US" dirty="0">
              <a:solidFill>
                <a:prstClr val="black"/>
              </a:solidFill>
            </a:endParaRPr>
          </a:p>
        </p:txBody>
      </p:sp>
      <p:sp>
        <p:nvSpPr>
          <p:cNvPr id="5" name="Footer Placeholder 4"/>
          <p:cNvSpPr>
            <a:spLocks noGrp="1"/>
          </p:cNvSpPr>
          <p:nvPr>
            <p:ph type="ftr" sz="quarter" idx="11"/>
          </p:nvPr>
        </p:nvSpPr>
        <p:spPr/>
        <p:txBody>
          <a:bodyPr/>
          <a:lstStyle/>
          <a:p>
            <a:pPr defTabSz="949053" eaLnBrk="0" hangingPunct="0"/>
            <a:r>
              <a:rPr lang="en-US" sz="400">
                <a:gradFill>
                  <a:gsLst>
                    <a:gs pos="0">
                      <a:prstClr val="black"/>
                    </a:gs>
                    <a:gs pos="100000">
                      <a:prstClr val="black"/>
                    </a:gs>
                  </a:gsLst>
                  <a:lin ang="5400000" scaled="0"/>
                </a:gradFill>
                <a:latin typeface="Segoe UI" pitchFamily="34" charset="0"/>
                <a:ea typeface="Segoe UI" pitchFamily="34" charset="0"/>
                <a:cs typeface="Segoe UI" pitchFamily="34" charset="0"/>
              </a:rPr>
              <a:t>© 2012 Microsoft Corporation. All rights reserved. Microsoft, Windows, and other product names are or may be registered trademarks and/or trademarks in the U.S. and/or other countries.</a:t>
            </a:r>
          </a:p>
          <a:p>
            <a:pPr defTabSz="949053" eaLnBrk="0" hangingPunct="0"/>
            <a:r>
              <a:rPr lang="en-US" sz="400">
                <a:gradFill>
                  <a:gsLst>
                    <a:gs pos="0">
                      <a:prstClr val="black"/>
                    </a:gs>
                    <a:gs pos="100000">
                      <a:prstClr val="black"/>
                    </a:gs>
                  </a:gsLst>
                  <a:lin ang="5400000" scaled="0"/>
                </a:gradFill>
                <a:latin typeface="Segoe UI" pitchFamily="34" charset="0"/>
                <a:ea typeface="Segoe UI" pitchFamily="34" charset="0"/>
                <a:cs typeface="Segoe UI" pitchFamily="34" charset="0"/>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MICROSOFT MAKES NO WARRANTIES, EXPRESS, IMPLIED OR STATUTORY, AS TO THE INFORMATION IN THIS PRESENTATION.</a:t>
            </a:r>
            <a:endParaRPr lang="en-US" sz="400" dirty="0">
              <a:gradFill>
                <a:gsLst>
                  <a:gs pos="0">
                    <a:prstClr val="black"/>
                  </a:gs>
                  <a:gs pos="100000">
                    <a:prstClr val="black"/>
                  </a:gs>
                </a:gsLst>
                <a:lin ang="5400000" scaled="0"/>
              </a:gradFill>
              <a:latin typeface="Segoe UI" pitchFamily="34" charset="0"/>
              <a:ea typeface="Segoe UI" pitchFamily="34" charset="0"/>
              <a:cs typeface="Segoe UI" pitchFamily="34" charset="0"/>
            </a:endParaRPr>
          </a:p>
        </p:txBody>
      </p:sp>
      <p:sp>
        <p:nvSpPr>
          <p:cNvPr id="6" name="Date Placeholder 5"/>
          <p:cNvSpPr>
            <a:spLocks noGrp="1"/>
          </p:cNvSpPr>
          <p:nvPr>
            <p:ph type="dt" idx="12"/>
          </p:nvPr>
        </p:nvSpPr>
        <p:spPr/>
        <p:txBody>
          <a:bodyPr/>
          <a:lstStyle/>
          <a:p>
            <a:fld id="{679C244B-9810-46DF-B81E-A6CAC455C285}" type="datetime1">
              <a:rPr lang="en-US" smtClean="0">
                <a:solidFill>
                  <a:prstClr val="black"/>
                </a:solidFill>
              </a:rPr>
              <a:pPr/>
              <a:t>5/24/2016</a:t>
            </a:fld>
            <a:endParaRPr lang="en-US" dirty="0">
              <a:solidFill>
                <a:prstClr val="black"/>
              </a:solidFill>
            </a:endParaRPr>
          </a:p>
        </p:txBody>
      </p:sp>
      <p:sp>
        <p:nvSpPr>
          <p:cNvPr id="7" name="Slide Number Placeholder 6"/>
          <p:cNvSpPr>
            <a:spLocks noGrp="1"/>
          </p:cNvSpPr>
          <p:nvPr>
            <p:ph type="sldNum" sz="quarter" idx="13"/>
          </p:nvPr>
        </p:nvSpPr>
        <p:spPr/>
        <p:txBody>
          <a:bodyPr/>
          <a:lstStyle/>
          <a:p>
            <a:fld id="{B4008EB6-D09E-4580-8CD6-DDB14511944F}" type="slidenum">
              <a:rPr lang="en-US" smtClean="0">
                <a:solidFill>
                  <a:prstClr val="black"/>
                </a:solidFill>
              </a:rPr>
              <a:pPr/>
              <a:t>8</a:t>
            </a:fld>
            <a:endParaRPr lang="en-US" dirty="0">
              <a:solidFill>
                <a:prstClr val="black"/>
              </a:solidFill>
            </a:endParaRPr>
          </a:p>
        </p:txBody>
      </p:sp>
    </p:spTree>
    <p:extLst>
      <p:ext uri="{BB962C8B-B14F-4D97-AF65-F5344CB8AC3E}">
        <p14:creationId xmlns:p14="http://schemas.microsoft.com/office/powerpoint/2010/main" val="3268098164"/>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a:defRPr/>
            </a:pPr>
            <a:fld id="{7088D5E3-B0C4-244E-905F-C9848084E0A1}" type="slidenum">
              <a:rPr lang="en-US" smtClean="0">
                <a:solidFill>
                  <a:prstClr val="black"/>
                </a:solidFill>
              </a:rPr>
              <a:pPr>
                <a:defRPr/>
              </a:pPr>
              <a:t>71</a:t>
            </a:fld>
            <a:endParaRPr lang="en-US">
              <a:solidFill>
                <a:prstClr val="black"/>
              </a:solidFill>
            </a:endParaRPr>
          </a:p>
        </p:txBody>
      </p:sp>
    </p:spTree>
    <p:extLst>
      <p:ext uri="{BB962C8B-B14F-4D97-AF65-F5344CB8AC3E}">
        <p14:creationId xmlns:p14="http://schemas.microsoft.com/office/powerpoint/2010/main" val="1111931511"/>
      </p:ext>
    </p:extLst>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a:defRPr/>
            </a:pPr>
            <a:fld id="{7088D5E3-B0C4-244E-905F-C9848084E0A1}" type="slidenum">
              <a:rPr lang="en-US" smtClean="0"/>
              <a:pPr>
                <a:defRPr/>
              </a:pPr>
              <a:t>73</a:t>
            </a:fld>
            <a:endParaRPr lang="en-US"/>
          </a:p>
        </p:txBody>
      </p:sp>
    </p:spTree>
    <p:extLst>
      <p:ext uri="{BB962C8B-B14F-4D97-AF65-F5344CB8AC3E}">
        <p14:creationId xmlns:p14="http://schemas.microsoft.com/office/powerpoint/2010/main" val="3675270392"/>
      </p:ext>
    </p:extLst>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Source: https://msdn.microsoft.com/en-us/library/bb510411(v=sql.130).aspx#highavailability</a:t>
            </a:r>
          </a:p>
          <a:p>
            <a:endParaRPr lang="en-US" dirty="0"/>
          </a:p>
          <a:p>
            <a:r>
              <a:rPr lang="en-US" dirty="0">
                <a:effectLst/>
              </a:rPr>
              <a:t>Load-balancing of read-intent connection requests is now supported across a set of read-only replicas. The previous behavior always directed connections to the first available read-only replica in the routing list. For more information, see </a:t>
            </a:r>
            <a:r>
              <a:rPr lang="en-US" dirty="0">
                <a:effectLst/>
                <a:hlinkClick r:id="rId3"/>
              </a:rPr>
              <a:t>Configure load-balancing across read-only replicas</a:t>
            </a:r>
            <a:r>
              <a:rPr lang="en-US" dirty="0">
                <a:effectLst/>
              </a:rPr>
              <a:t>.</a:t>
            </a:r>
          </a:p>
          <a:p>
            <a:endParaRPr lang="en-US" dirty="0">
              <a:effectLst/>
            </a:endParaRPr>
          </a:p>
          <a:p>
            <a:r>
              <a:rPr lang="en-US" dirty="0">
                <a:effectLst/>
              </a:rPr>
              <a:t>The number of replicas that support automatic failover has been increased from two to three.</a:t>
            </a:r>
          </a:p>
          <a:p>
            <a:endParaRPr lang="en-US" dirty="0">
              <a:effectLst/>
            </a:endParaRPr>
          </a:p>
          <a:p>
            <a:r>
              <a:rPr lang="en-US" dirty="0">
                <a:effectLst/>
              </a:rPr>
              <a:t>Group Managed Service Accounts are now supported for AlwaysOn Failover Clusters. For more information, see </a:t>
            </a:r>
            <a:r>
              <a:rPr lang="en-US" dirty="0">
                <a:effectLst/>
                <a:hlinkClick r:id="rId4"/>
              </a:rPr>
              <a:t>Group Managed Service Accounts</a:t>
            </a:r>
            <a:r>
              <a:rPr lang="en-US" dirty="0">
                <a:effectLst/>
              </a:rPr>
              <a:t>. For Windows Server 2012 R2, an update is required to avoid temporary downtime after a password change. To obtain the update, see </a:t>
            </a:r>
            <a:r>
              <a:rPr lang="en-US" dirty="0" err="1">
                <a:effectLst/>
                <a:hlinkClick r:id="rId5"/>
              </a:rPr>
              <a:t>gMSA</a:t>
            </a:r>
            <a:r>
              <a:rPr lang="en-US" dirty="0">
                <a:effectLst/>
                <a:hlinkClick r:id="rId5"/>
              </a:rPr>
              <a:t>-based services can't log on after a password change in a Windows Server 2012 R2 domain</a:t>
            </a:r>
            <a:r>
              <a:rPr lang="en-US" dirty="0">
                <a:effectLst/>
              </a:rPr>
              <a:t>.</a:t>
            </a:r>
          </a:p>
          <a:p>
            <a:endParaRPr lang="en-US" dirty="0">
              <a:effectLst/>
            </a:endParaRPr>
          </a:p>
          <a:p>
            <a:r>
              <a:rPr lang="en-US" dirty="0">
                <a:effectLst/>
              </a:rPr>
              <a:t>AlwaysOn Availability Groups supports distributed transactions and the DTC on Windows Server 2016. For more information, see </a:t>
            </a:r>
            <a:r>
              <a:rPr lang="en-US" dirty="0">
                <a:effectLst/>
                <a:hlinkClick r:id="rId6"/>
              </a:rPr>
              <a:t>SQL Server 2016 Support for DTC and AlwaysOn </a:t>
            </a:r>
            <a:r>
              <a:rPr lang="en-US" dirty="0" err="1">
                <a:effectLst/>
                <a:hlinkClick r:id="rId6"/>
              </a:rPr>
              <a:t>Availablity</a:t>
            </a:r>
            <a:r>
              <a:rPr lang="en-US" dirty="0">
                <a:effectLst/>
                <a:hlinkClick r:id="rId6"/>
              </a:rPr>
              <a:t> Groups</a:t>
            </a:r>
            <a:r>
              <a:rPr lang="en-US" dirty="0">
                <a:effectLst/>
              </a:rPr>
              <a:t>.</a:t>
            </a:r>
          </a:p>
          <a:p>
            <a:endParaRPr lang="en-US" dirty="0">
              <a:effectLst/>
            </a:endParaRPr>
          </a:p>
          <a:p>
            <a:r>
              <a:rPr lang="en-US" dirty="0">
                <a:effectLst/>
              </a:rPr>
              <a:t>You can now configure AlwaysOn Availability Groups to failover when a database goes offline. This change requires setting the DB_FAILOVER option to </a:t>
            </a:r>
            <a:r>
              <a:rPr lang="en-US" b="1" dirty="0">
                <a:effectLst/>
              </a:rPr>
              <a:t>ON</a:t>
            </a:r>
            <a:r>
              <a:rPr lang="en-US" dirty="0">
                <a:effectLst/>
              </a:rPr>
              <a:t> in the </a:t>
            </a:r>
            <a:r>
              <a:rPr lang="en-US" dirty="0">
                <a:effectLst/>
                <a:hlinkClick r:id="rId7"/>
              </a:rPr>
              <a:t>CREATE AVAILABILITY GROUP (Transact-SQL)</a:t>
            </a:r>
            <a:r>
              <a:rPr lang="en-US" dirty="0">
                <a:effectLst/>
              </a:rPr>
              <a:t> or </a:t>
            </a:r>
            <a:r>
              <a:rPr lang="en-US" dirty="0">
                <a:effectLst/>
                <a:hlinkClick r:id="rId8"/>
              </a:rPr>
              <a:t>ALTER AVAILABILITY GROUP (Transact-SQL)</a:t>
            </a:r>
            <a:r>
              <a:rPr lang="en-US" dirty="0">
                <a:effectLst/>
              </a:rPr>
              <a:t> statements.</a:t>
            </a:r>
          </a:p>
          <a:p>
            <a:endParaRPr lang="en-US" dirty="0"/>
          </a:p>
        </p:txBody>
      </p:sp>
      <p:sp>
        <p:nvSpPr>
          <p:cNvPr id="4" name="Slide Number Placeholder 3"/>
          <p:cNvSpPr>
            <a:spLocks noGrp="1"/>
          </p:cNvSpPr>
          <p:nvPr>
            <p:ph type="sldNum" sz="quarter" idx="10"/>
          </p:nvPr>
        </p:nvSpPr>
        <p:spPr/>
        <p:txBody>
          <a:bodyPr/>
          <a:lstStyle/>
          <a:p>
            <a:pPr>
              <a:defRPr/>
            </a:pPr>
            <a:fld id="{7088D5E3-B0C4-244E-905F-C9848084E0A1}" type="slidenum">
              <a:rPr lang="en-US" smtClean="0"/>
              <a:pPr>
                <a:defRPr/>
              </a:pPr>
              <a:t>74</a:t>
            </a:fld>
            <a:endParaRPr lang="en-US"/>
          </a:p>
        </p:txBody>
      </p:sp>
    </p:spTree>
    <p:extLst>
      <p:ext uri="{BB962C8B-B14F-4D97-AF65-F5344CB8AC3E}">
        <p14:creationId xmlns:p14="http://schemas.microsoft.com/office/powerpoint/2010/main" val="2553629929"/>
      </p:ext>
    </p:extLst>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Footer Placeholder 3"/>
          <p:cNvSpPr>
            <a:spLocks noGrp="1"/>
          </p:cNvSpPr>
          <p:nvPr>
            <p:ph type="ftr" sz="quarter" idx="10"/>
          </p:nvPr>
        </p:nvSpPr>
        <p:spPr/>
        <p:txBody>
          <a:bodyPr/>
          <a:lstStyle/>
          <a:p>
            <a:pPr defTabSz="914099" eaLnBrk="0" hangingPunct="0"/>
            <a:r>
              <a:rPr lang="en-US" sz="400">
                <a:gradFill>
                  <a:gsLst>
                    <a:gs pos="0">
                      <a:prstClr val="black"/>
                    </a:gs>
                    <a:gs pos="100000">
                      <a:prstClr val="black"/>
                    </a:gs>
                  </a:gsLst>
                  <a:lin ang="5400000" scaled="0"/>
                </a:gradFill>
                <a:latin typeface="Segoe UI" pitchFamily="34" charset="0"/>
                <a:ea typeface="Segoe UI" pitchFamily="34" charset="0"/>
                <a:cs typeface="Segoe UI" pitchFamily="34" charset="0"/>
              </a:rPr>
              <a:t>© 2015 Microsoft Corporation. All rights reserved. Microsoft, Windows, and other product names are or may be registered trademarks and/or trademarks in the U.S. and/or other countries. 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MICROSOFT MAKES NO WARRANTIES, EXPRESS, IMPLIED OR STATUTORY, AS TO THE INFORMATION IN THIS PRESENTATION.</a:t>
            </a:r>
            <a:endParaRPr lang="en-US" sz="400" dirty="0">
              <a:gradFill>
                <a:gsLst>
                  <a:gs pos="0">
                    <a:prstClr val="black"/>
                  </a:gs>
                  <a:gs pos="100000">
                    <a:prstClr val="black"/>
                  </a:gs>
                </a:gsLst>
                <a:lin ang="5400000" scaled="0"/>
              </a:gradFill>
              <a:latin typeface="Segoe UI" pitchFamily="34" charset="0"/>
              <a:ea typeface="Segoe UI" pitchFamily="34" charset="0"/>
              <a:cs typeface="Segoe UI" pitchFamily="34" charset="0"/>
            </a:endParaRPr>
          </a:p>
        </p:txBody>
      </p:sp>
      <p:sp>
        <p:nvSpPr>
          <p:cNvPr id="5" name="Date Placeholder 4"/>
          <p:cNvSpPr>
            <a:spLocks noGrp="1"/>
          </p:cNvSpPr>
          <p:nvPr>
            <p:ph type="dt" idx="11"/>
          </p:nvPr>
        </p:nvSpPr>
        <p:spPr/>
        <p:txBody>
          <a:bodyPr/>
          <a:lstStyle/>
          <a:p>
            <a:fld id="{E74353ED-ACB2-44BF-A903-985B0AF962B7}" type="datetime1">
              <a:rPr lang="en-US" smtClean="0">
                <a:solidFill>
                  <a:prstClr val="black"/>
                </a:solidFill>
              </a:rPr>
              <a:pPr/>
              <a:t>5/24/2016</a:t>
            </a:fld>
            <a:endParaRPr lang="en-US" dirty="0">
              <a:solidFill>
                <a:prstClr val="black"/>
              </a:solidFill>
            </a:endParaRPr>
          </a:p>
        </p:txBody>
      </p:sp>
      <p:sp>
        <p:nvSpPr>
          <p:cNvPr id="6" name="Slide Number Placeholder 5"/>
          <p:cNvSpPr>
            <a:spLocks noGrp="1"/>
          </p:cNvSpPr>
          <p:nvPr>
            <p:ph type="sldNum" sz="quarter" idx="12"/>
          </p:nvPr>
        </p:nvSpPr>
        <p:spPr/>
        <p:txBody>
          <a:bodyPr/>
          <a:lstStyle/>
          <a:p>
            <a:fld id="{B4008EB6-D09E-4580-8CD6-DDB14511944F}" type="slidenum">
              <a:rPr lang="en-US" smtClean="0">
                <a:solidFill>
                  <a:prstClr val="black"/>
                </a:solidFill>
              </a:rPr>
              <a:pPr/>
              <a:t>76</a:t>
            </a:fld>
            <a:endParaRPr lang="en-US" dirty="0">
              <a:solidFill>
                <a:prstClr val="black"/>
              </a:solidFill>
            </a:endParaRPr>
          </a:p>
        </p:txBody>
      </p:sp>
    </p:spTree>
    <p:extLst>
      <p:ext uri="{BB962C8B-B14F-4D97-AF65-F5344CB8AC3E}">
        <p14:creationId xmlns:p14="http://schemas.microsoft.com/office/powerpoint/2010/main" val="3261012150"/>
      </p:ext>
    </p:extLst>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Footer Placeholder 3"/>
          <p:cNvSpPr>
            <a:spLocks noGrp="1"/>
          </p:cNvSpPr>
          <p:nvPr>
            <p:ph type="ftr" sz="quarter" idx="10"/>
          </p:nvPr>
        </p:nvSpPr>
        <p:spPr/>
        <p:txBody>
          <a:bodyPr/>
          <a:lstStyle/>
          <a:p>
            <a:pPr defTabSz="914099" eaLnBrk="0" hangingPunct="0"/>
            <a:r>
              <a:rPr lang="en-US" sz="400">
                <a:gradFill>
                  <a:gsLst>
                    <a:gs pos="0">
                      <a:prstClr val="black"/>
                    </a:gs>
                    <a:gs pos="100000">
                      <a:prstClr val="black"/>
                    </a:gs>
                  </a:gsLst>
                  <a:lin ang="5400000" scaled="0"/>
                </a:gradFill>
                <a:latin typeface="Segoe UI" pitchFamily="34" charset="0"/>
                <a:ea typeface="Segoe UI" pitchFamily="34" charset="0"/>
                <a:cs typeface="Segoe UI" pitchFamily="34" charset="0"/>
              </a:rPr>
              <a:t>© 2015 Microsoft Corporation. All rights reserved. Microsoft, Windows, and other product names are or may be registered trademarks and/or trademarks in the U.S. and/or other countries. 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MICROSOFT MAKES NO WARRANTIES, EXPRESS, IMPLIED OR STATUTORY, AS TO THE INFORMATION IN THIS PRESENTATION.</a:t>
            </a:r>
            <a:endParaRPr lang="en-US" sz="400" dirty="0">
              <a:gradFill>
                <a:gsLst>
                  <a:gs pos="0">
                    <a:prstClr val="black"/>
                  </a:gs>
                  <a:gs pos="100000">
                    <a:prstClr val="black"/>
                  </a:gs>
                </a:gsLst>
                <a:lin ang="5400000" scaled="0"/>
              </a:gradFill>
              <a:latin typeface="Segoe UI" pitchFamily="34" charset="0"/>
              <a:ea typeface="Segoe UI" pitchFamily="34" charset="0"/>
              <a:cs typeface="Segoe UI" pitchFamily="34" charset="0"/>
            </a:endParaRPr>
          </a:p>
        </p:txBody>
      </p:sp>
      <p:sp>
        <p:nvSpPr>
          <p:cNvPr id="5" name="Date Placeholder 4"/>
          <p:cNvSpPr>
            <a:spLocks noGrp="1"/>
          </p:cNvSpPr>
          <p:nvPr>
            <p:ph type="dt" idx="11"/>
          </p:nvPr>
        </p:nvSpPr>
        <p:spPr/>
        <p:txBody>
          <a:bodyPr/>
          <a:lstStyle/>
          <a:p>
            <a:fld id="{E74353ED-ACB2-44BF-A903-985B0AF962B7}" type="datetime1">
              <a:rPr lang="en-US" smtClean="0">
                <a:solidFill>
                  <a:prstClr val="black"/>
                </a:solidFill>
              </a:rPr>
              <a:pPr/>
              <a:t>5/24/2016</a:t>
            </a:fld>
            <a:endParaRPr lang="en-US" dirty="0">
              <a:solidFill>
                <a:prstClr val="black"/>
              </a:solidFill>
            </a:endParaRPr>
          </a:p>
        </p:txBody>
      </p:sp>
      <p:sp>
        <p:nvSpPr>
          <p:cNvPr id="6" name="Slide Number Placeholder 5"/>
          <p:cNvSpPr>
            <a:spLocks noGrp="1"/>
          </p:cNvSpPr>
          <p:nvPr>
            <p:ph type="sldNum" sz="quarter" idx="12"/>
          </p:nvPr>
        </p:nvSpPr>
        <p:spPr/>
        <p:txBody>
          <a:bodyPr/>
          <a:lstStyle/>
          <a:p>
            <a:fld id="{B4008EB6-D09E-4580-8CD6-DDB14511944F}" type="slidenum">
              <a:rPr lang="en-US" smtClean="0">
                <a:solidFill>
                  <a:prstClr val="black"/>
                </a:solidFill>
              </a:rPr>
              <a:pPr/>
              <a:t>81</a:t>
            </a:fld>
            <a:endParaRPr lang="en-US" dirty="0">
              <a:solidFill>
                <a:prstClr val="black"/>
              </a:solidFill>
            </a:endParaRPr>
          </a:p>
        </p:txBody>
      </p:sp>
    </p:spTree>
    <p:extLst>
      <p:ext uri="{BB962C8B-B14F-4D97-AF65-F5344CB8AC3E}">
        <p14:creationId xmlns:p14="http://schemas.microsoft.com/office/powerpoint/2010/main" val="746140176"/>
      </p:ext>
    </p:extLst>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a:p>
            <a:endParaRPr lang="en-US" dirty="0"/>
          </a:p>
        </p:txBody>
      </p:sp>
      <p:sp>
        <p:nvSpPr>
          <p:cNvPr id="4" name="Slide Number Placeholder 3"/>
          <p:cNvSpPr>
            <a:spLocks noGrp="1"/>
          </p:cNvSpPr>
          <p:nvPr>
            <p:ph type="sldNum" sz="quarter" idx="10"/>
          </p:nvPr>
        </p:nvSpPr>
        <p:spPr/>
        <p:txBody>
          <a:bodyPr/>
          <a:lstStyle/>
          <a:p>
            <a:pPr>
              <a:defRPr/>
            </a:pPr>
            <a:fld id="{7088D5E3-B0C4-244E-905F-C9848084E0A1}" type="slidenum">
              <a:rPr lang="en-US" smtClean="0"/>
              <a:pPr>
                <a:defRPr/>
              </a:pPr>
              <a:t>82</a:t>
            </a:fld>
            <a:endParaRPr lang="en-US"/>
          </a:p>
        </p:txBody>
      </p:sp>
    </p:spTree>
    <p:extLst>
      <p:ext uri="{BB962C8B-B14F-4D97-AF65-F5344CB8AC3E}">
        <p14:creationId xmlns:p14="http://schemas.microsoft.com/office/powerpoint/2010/main" val="784128686"/>
      </p:ext>
    </p:extLst>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a:defRPr/>
            </a:pPr>
            <a:fld id="{7088D5E3-B0C4-244E-905F-C9848084E0A1}" type="slidenum">
              <a:rPr lang="en-US" smtClean="0">
                <a:solidFill>
                  <a:prstClr val="black"/>
                </a:solidFill>
              </a:rPr>
              <a:pPr>
                <a:defRPr/>
              </a:pPr>
              <a:t>83</a:t>
            </a:fld>
            <a:endParaRPr lang="en-US">
              <a:solidFill>
                <a:prstClr val="black"/>
              </a:solidFill>
            </a:endParaRPr>
          </a:p>
        </p:txBody>
      </p:sp>
    </p:spTree>
    <p:extLst>
      <p:ext uri="{BB962C8B-B14F-4D97-AF65-F5344CB8AC3E}">
        <p14:creationId xmlns:p14="http://schemas.microsoft.com/office/powerpoint/2010/main" val="1816475729"/>
      </p:ext>
    </p:extLst>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Source: https://msdn.microsoft.com/en-us/library/mt130841(v=sql.130).aspx</a:t>
            </a:r>
          </a:p>
          <a:p>
            <a:endParaRPr lang="en-US" dirty="0"/>
          </a:p>
          <a:p>
            <a:r>
              <a:rPr lang="en-US" dirty="0">
                <a:effectLst/>
              </a:rPr>
              <a:t>Dynamic data masking limits sensitive data exposure by masking it to non-privileged users. Dynamic data masking helps prevent unauthorized access to sensitive data by enabling customers to designate how much of the sensitive data to reveal with minimal impact on the application layer. It’s a policy-based security feature that hides the sensitive data in the result set of a query over designated database fields, while the data in the database is not changed. Dynamic data masking is easy to use with existing applications, since masking rules are applied in the query results, and there is no need to modify existing queries.</a:t>
            </a:r>
          </a:p>
          <a:p>
            <a:endParaRPr lang="en-US" dirty="0">
              <a:effectLst/>
            </a:endParaRPr>
          </a:p>
          <a:p>
            <a:r>
              <a:rPr lang="en-US" dirty="0">
                <a:effectLst/>
              </a:rPr>
              <a:t>For example, a call center support person may identify callers by several digits of their social security number or credit card number, but those data items should not be fully exposed to the support person. A developer can define a masking rule to be applied to each query result that masks all but the last four digits of any social security number or credit card number in the result set. For another example, by using the appropriate data mask to protect personally identifiable information (PII) data, a developer can query production environments for troubleshooting purposes without violating compliance regulations.</a:t>
            </a:r>
          </a:p>
          <a:p>
            <a:endParaRPr lang="en-US" dirty="0">
              <a:effectLst/>
            </a:endParaRPr>
          </a:p>
          <a:p>
            <a:r>
              <a:rPr lang="en-US" dirty="0">
                <a:effectLst/>
              </a:rPr>
              <a:t>Dynamic data masking limits the exposure of sensitive data and prevents accidental viewing by engineers that access directly databases for troubleshooting purposes or non-privileged application users. Dynamic data masking doesn’t aim to prevent privileged database users from connecting directly to the database and running exhaustive queries that expose pieces of the sensitive data. Dynamic data masking is complimentary to other SQL Server security features (auditing, encryption, row level security…) and it is highly recommended to enable them in addition in order to protect better the sensitive data in the database.</a:t>
            </a:r>
          </a:p>
          <a:p>
            <a:endParaRPr lang="en-US" dirty="0">
              <a:effectLst/>
            </a:endParaRPr>
          </a:p>
          <a:p>
            <a:r>
              <a:rPr lang="en-US" dirty="0">
                <a:effectLst/>
              </a:rPr>
              <a:t>Since data is masked just before being returned to the user, changing the data type to an unmasked type will return unmasked data.</a:t>
            </a:r>
          </a:p>
          <a:p>
            <a:endParaRPr lang="en-US" dirty="0">
              <a:effectLst/>
            </a:endParaRPr>
          </a:p>
          <a:p>
            <a:r>
              <a:rPr lang="en-US" dirty="0">
                <a:effectLst/>
              </a:rPr>
              <a:t>Dynamic data masking is available in SQL Server 2016 .However, to enable dynamic data masking, you must use trace flags 209 and 219. For  SQL Database, see </a:t>
            </a:r>
            <a:r>
              <a:rPr lang="en-US" dirty="0">
                <a:effectLst/>
                <a:hlinkClick r:id="rId3"/>
              </a:rPr>
              <a:t>Get started with SQL Database Dynamic Data Masking (Azure Preview portal)</a:t>
            </a:r>
            <a:r>
              <a:rPr lang="en-US" dirty="0">
                <a:effectLst/>
              </a:rPr>
              <a:t>.</a:t>
            </a:r>
          </a:p>
          <a:p>
            <a:endParaRPr lang="en-US" dirty="0"/>
          </a:p>
        </p:txBody>
      </p:sp>
      <p:sp>
        <p:nvSpPr>
          <p:cNvPr id="4" name="Slide Number Placeholder 3"/>
          <p:cNvSpPr>
            <a:spLocks noGrp="1"/>
          </p:cNvSpPr>
          <p:nvPr>
            <p:ph type="sldNum" sz="quarter" idx="10"/>
          </p:nvPr>
        </p:nvSpPr>
        <p:spPr/>
        <p:txBody>
          <a:bodyPr/>
          <a:lstStyle/>
          <a:p>
            <a:fld id="{2440A7F1-1D53-4645-8AB9-46355AEB7888}" type="slidenum">
              <a:rPr lang="en-US" smtClean="0"/>
              <a:t>85</a:t>
            </a:fld>
            <a:endParaRPr lang="en-US" dirty="0"/>
          </a:p>
        </p:txBody>
      </p:sp>
    </p:spTree>
    <p:extLst>
      <p:ext uri="{BB962C8B-B14F-4D97-AF65-F5344CB8AC3E}">
        <p14:creationId xmlns:p14="http://schemas.microsoft.com/office/powerpoint/2010/main" val="3227800225"/>
      </p:ext>
    </p:extLst>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Source: https://msdn.microsoft.com/en-us/library/bb510411(v=sql.130).aspx#RLS</a:t>
            </a:r>
          </a:p>
          <a:p>
            <a:endParaRPr lang="en-US" dirty="0"/>
          </a:p>
          <a:p>
            <a:r>
              <a:rPr lang="en-US" dirty="0">
                <a:effectLst/>
              </a:rPr>
              <a:t>Row-level security introduces predicate-based access control. It features a flexible, centralized, predicate-based evaluation that can take into consideration metadata (such as labels) or any other criteria the administrator determines as appropriate. The predicate is used to determine whether or not the user has the appropriate access to the data based on user attributes. Label-based access control can be implemented by using predicate-based access control. For more information, see </a:t>
            </a:r>
            <a:r>
              <a:rPr lang="en-US" dirty="0">
                <a:effectLst/>
                <a:hlinkClick r:id="rId3"/>
              </a:rPr>
              <a:t>Row-Level Security</a:t>
            </a:r>
            <a:r>
              <a:rPr lang="en-US" dirty="0">
                <a:effectLst/>
              </a:rPr>
              <a:t>.</a:t>
            </a:r>
            <a:endParaRPr lang="en-US" dirty="0"/>
          </a:p>
        </p:txBody>
      </p:sp>
      <p:sp>
        <p:nvSpPr>
          <p:cNvPr id="4" name="Footer Placeholder 3"/>
          <p:cNvSpPr>
            <a:spLocks noGrp="1"/>
          </p:cNvSpPr>
          <p:nvPr>
            <p:ph type="ftr" sz="quarter" idx="10"/>
          </p:nvPr>
        </p:nvSpPr>
        <p:spPr/>
        <p:txBody>
          <a:bodyPr/>
          <a:lstStyle/>
          <a:p>
            <a:pPr defTabSz="914099" eaLnBrk="0" hangingPunct="0"/>
            <a:r>
              <a:rPr lang="en-US" sz="400" dirty="0">
                <a:gradFill>
                  <a:gsLst>
                    <a:gs pos="0">
                      <a:prstClr val="black"/>
                    </a:gs>
                    <a:gs pos="100000">
                      <a:prstClr val="black"/>
                    </a:gs>
                  </a:gsLst>
                  <a:lin ang="5400000" scaled="0"/>
                </a:gradFill>
                <a:latin typeface="Segoe UI" pitchFamily="34" charset="0"/>
                <a:ea typeface="Segoe UI" pitchFamily="34" charset="0"/>
                <a:cs typeface="Segoe UI" pitchFamily="34" charset="0"/>
              </a:rPr>
              <a:t>© 2015 Microsoft Corporation. All rights reserved. Microsoft, Windows, and other product names are or may be registered trademarks and/or trademarks in the U.S. and/or other countries. 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MICROSOFT MAKES NO WARRANTIES, EXPRESS, IMPLIED OR STATUTORY, AS TO THE INFORMATION IN THIS PRESENTATION.</a:t>
            </a:r>
          </a:p>
        </p:txBody>
      </p:sp>
      <p:sp>
        <p:nvSpPr>
          <p:cNvPr id="5" name="Date Placeholder 4"/>
          <p:cNvSpPr>
            <a:spLocks noGrp="1"/>
          </p:cNvSpPr>
          <p:nvPr>
            <p:ph type="dt" idx="11"/>
          </p:nvPr>
        </p:nvSpPr>
        <p:spPr/>
        <p:txBody>
          <a:bodyPr/>
          <a:lstStyle/>
          <a:p>
            <a:fld id="{E74353ED-ACB2-44BF-A903-985B0AF962B7}" type="datetime1">
              <a:rPr lang="en-US" smtClean="0"/>
              <a:t>5/24/2016</a:t>
            </a:fld>
            <a:endParaRPr lang="en-US" dirty="0"/>
          </a:p>
        </p:txBody>
      </p:sp>
      <p:sp>
        <p:nvSpPr>
          <p:cNvPr id="6" name="Slide Number Placeholder 5"/>
          <p:cNvSpPr>
            <a:spLocks noGrp="1"/>
          </p:cNvSpPr>
          <p:nvPr>
            <p:ph type="sldNum" sz="quarter" idx="12"/>
          </p:nvPr>
        </p:nvSpPr>
        <p:spPr/>
        <p:txBody>
          <a:bodyPr/>
          <a:lstStyle/>
          <a:p>
            <a:fld id="{B4008EB6-D09E-4580-8CD6-DDB14511944F}" type="slidenum">
              <a:rPr lang="en-US" smtClean="0"/>
              <a:pPr/>
              <a:t>86</a:t>
            </a:fld>
            <a:endParaRPr lang="en-US" dirty="0"/>
          </a:p>
        </p:txBody>
      </p:sp>
    </p:spTree>
    <p:extLst>
      <p:ext uri="{BB962C8B-B14F-4D97-AF65-F5344CB8AC3E}">
        <p14:creationId xmlns:p14="http://schemas.microsoft.com/office/powerpoint/2010/main" val="4189613501"/>
      </p:ext>
    </p:extLst>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indent="0" algn="l" defTabSz="932742" rtl="0" eaLnBrk="1" fontAlgn="auto" latinLnBrk="0" hangingPunct="1">
              <a:lnSpc>
                <a:spcPct val="90000"/>
              </a:lnSpc>
              <a:spcBef>
                <a:spcPts val="0"/>
              </a:spcBef>
              <a:spcAft>
                <a:spcPts val="340"/>
              </a:spcAft>
              <a:buClrTx/>
              <a:buSzTx/>
              <a:buFontTx/>
              <a:buNone/>
              <a:tabLst/>
              <a:defRPr/>
            </a:pPr>
            <a:r>
              <a:rPr lang="en-US" sz="900" kern="1200" dirty="0">
                <a:solidFill>
                  <a:schemeClr val="tx1"/>
                </a:solidFill>
                <a:effectLst/>
                <a:latin typeface="Segoe UI Light" pitchFamily="34" charset="0"/>
                <a:ea typeface="+mn-ea"/>
                <a:cs typeface="+mn-cs"/>
              </a:rPr>
              <a:t>Configurable service,</a:t>
            </a:r>
            <a:r>
              <a:rPr lang="en-US" sz="900" kern="1200" baseline="0" dirty="0">
                <a:solidFill>
                  <a:schemeClr val="tx1"/>
                </a:solidFill>
                <a:effectLst/>
                <a:latin typeface="Segoe UI Light" pitchFamily="34" charset="0"/>
                <a:ea typeface="+mn-ea"/>
                <a:cs typeface="+mn-cs"/>
              </a:rPr>
              <a:t> which l</a:t>
            </a:r>
            <a:r>
              <a:rPr lang="en-US" sz="900" kern="1200" dirty="0">
                <a:gradFill>
                  <a:gsLst>
                    <a:gs pos="1250">
                      <a:schemeClr val="tx1"/>
                    </a:gs>
                    <a:gs pos="100000">
                      <a:schemeClr val="tx1"/>
                    </a:gs>
                  </a:gsLst>
                  <a:lin ang="5400000" scaled="0"/>
                </a:gradFill>
                <a:latin typeface="Segoe UI Light" pitchFamily="34" charset="0"/>
                <a:ea typeface="+mn-ea"/>
                <a:cs typeface="+mn-cs"/>
              </a:rPr>
              <a:t>imit sensitive data exposure by obfuscation in query results</a:t>
            </a:r>
          </a:p>
          <a:p>
            <a:pPr marL="171450" indent="-171450">
              <a:buFont typeface="Arial" panose="020B0604020202020204" pitchFamily="34" charset="0"/>
              <a:buChar char="•"/>
            </a:pPr>
            <a:r>
              <a:rPr lang="en-US" sz="900" kern="1200" dirty="0">
                <a:solidFill>
                  <a:schemeClr val="tx1"/>
                </a:solidFill>
                <a:effectLst/>
                <a:latin typeface="Segoe UI Light" pitchFamily="34" charset="0"/>
                <a:ea typeface="+mn-ea"/>
                <a:cs typeface="+mn-cs"/>
              </a:rPr>
              <a:t>Ability to mask data based on its</a:t>
            </a:r>
            <a:r>
              <a:rPr lang="en-US" sz="900" kern="1200" baseline="0" dirty="0">
                <a:solidFill>
                  <a:schemeClr val="tx1"/>
                </a:solidFill>
                <a:effectLst/>
                <a:latin typeface="Segoe UI Light" pitchFamily="34" charset="0"/>
                <a:ea typeface="+mn-ea"/>
                <a:cs typeface="+mn-cs"/>
              </a:rPr>
              <a:t> table and column or alias </a:t>
            </a:r>
          </a:p>
          <a:p>
            <a:pPr marL="171450" indent="-171450">
              <a:buFont typeface="Arial" panose="020B0604020202020204" pitchFamily="34" charset="0"/>
              <a:buChar char="•"/>
            </a:pPr>
            <a:r>
              <a:rPr lang="en-US" sz="900" kern="1200" dirty="0">
                <a:solidFill>
                  <a:schemeClr val="tx1"/>
                </a:solidFill>
                <a:effectLst/>
                <a:latin typeface="Segoe UI Light" pitchFamily="34" charset="0"/>
                <a:ea typeface="+mn-ea"/>
                <a:cs typeface="+mn-cs"/>
              </a:rPr>
              <a:t>Ability to select</a:t>
            </a:r>
            <a:r>
              <a:rPr lang="en-US" sz="900" kern="1200" baseline="0" dirty="0">
                <a:solidFill>
                  <a:schemeClr val="tx1"/>
                </a:solidFill>
                <a:effectLst/>
                <a:latin typeface="Segoe UI Light" pitchFamily="34" charset="0"/>
                <a:ea typeface="+mn-ea"/>
                <a:cs typeface="+mn-cs"/>
              </a:rPr>
              <a:t> masking functions</a:t>
            </a:r>
          </a:p>
          <a:p>
            <a:pPr marL="171450" marR="0" indent="-171450" algn="l" defTabSz="932742" rtl="0" eaLnBrk="1" fontAlgn="auto" latinLnBrk="0" hangingPunct="1">
              <a:lnSpc>
                <a:spcPct val="90000"/>
              </a:lnSpc>
              <a:spcBef>
                <a:spcPts val="0"/>
              </a:spcBef>
              <a:spcAft>
                <a:spcPts val="340"/>
              </a:spcAft>
              <a:buClrTx/>
              <a:buSzTx/>
              <a:buFont typeface="Arial" panose="020B0604020202020204" pitchFamily="34" charset="0"/>
              <a:buChar char="•"/>
              <a:tabLst/>
              <a:defRPr/>
            </a:pPr>
            <a:r>
              <a:rPr lang="en-US" sz="900" kern="1200" dirty="0">
                <a:solidFill>
                  <a:schemeClr val="tx1"/>
                </a:solidFill>
                <a:effectLst/>
                <a:latin typeface="Segoe UI Light" pitchFamily="34" charset="0"/>
                <a:ea typeface="+mn-ea"/>
                <a:cs typeface="+mn-cs"/>
              </a:rPr>
              <a:t>Ability to define a list</a:t>
            </a:r>
            <a:r>
              <a:rPr lang="en-US" sz="900" kern="1200" baseline="0" dirty="0">
                <a:solidFill>
                  <a:schemeClr val="tx1"/>
                </a:solidFill>
                <a:effectLst/>
                <a:latin typeface="Segoe UI Light" pitchFamily="34" charset="0"/>
                <a:ea typeface="+mn-ea"/>
                <a:cs typeface="+mn-cs"/>
              </a:rPr>
              <a:t> of privileged logins that will be able to the data in its CLER format </a:t>
            </a:r>
          </a:p>
          <a:p>
            <a:endParaRPr lang="en-US" dirty="0"/>
          </a:p>
        </p:txBody>
      </p:sp>
      <p:sp>
        <p:nvSpPr>
          <p:cNvPr id="4" name="Footer Placeholder 3"/>
          <p:cNvSpPr>
            <a:spLocks noGrp="1"/>
          </p:cNvSpPr>
          <p:nvPr>
            <p:ph type="ftr" sz="quarter" idx="10"/>
          </p:nvPr>
        </p:nvSpPr>
        <p:spPr/>
        <p:txBody>
          <a:bodyPr/>
          <a:lstStyle/>
          <a:p>
            <a:pPr defTabSz="914099" eaLnBrk="0" hangingPunct="0"/>
            <a:r>
              <a:rPr lang="en-US" sz="400" dirty="0">
                <a:gradFill>
                  <a:gsLst>
                    <a:gs pos="0">
                      <a:prstClr val="black"/>
                    </a:gs>
                    <a:gs pos="100000">
                      <a:prstClr val="black"/>
                    </a:gs>
                  </a:gsLst>
                  <a:lin ang="5400000" scaled="0"/>
                </a:gradFill>
                <a:latin typeface="Segoe UI" pitchFamily="34" charset="0"/>
                <a:ea typeface="Segoe UI" pitchFamily="34" charset="0"/>
                <a:cs typeface="Segoe UI" pitchFamily="34" charset="0"/>
              </a:rPr>
              <a:t>© 2015 Microsoft Corporation. All rights reserved. Microsoft, Windows, and other product names are or may be registered trademarks and/or trademarks in the U.S. and/or other countries. 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MICROSOFT MAKES NO WARRANTIES, EXPRESS, IMPLIED OR STATUTORY, AS TO THE INFORMATION IN THIS PRESENTATION.</a:t>
            </a:r>
          </a:p>
        </p:txBody>
      </p:sp>
      <p:sp>
        <p:nvSpPr>
          <p:cNvPr id="5" name="Date Placeholder 4"/>
          <p:cNvSpPr>
            <a:spLocks noGrp="1"/>
          </p:cNvSpPr>
          <p:nvPr>
            <p:ph type="dt" idx="11"/>
          </p:nvPr>
        </p:nvSpPr>
        <p:spPr/>
        <p:txBody>
          <a:bodyPr/>
          <a:lstStyle/>
          <a:p>
            <a:fld id="{E74353ED-ACB2-44BF-A903-985B0AF962B7}" type="datetime1">
              <a:rPr lang="en-US" smtClean="0">
                <a:solidFill>
                  <a:prstClr val="black"/>
                </a:solidFill>
              </a:rPr>
              <a:pPr/>
              <a:t>5/24/2016</a:t>
            </a:fld>
            <a:endParaRPr lang="en-US" dirty="0">
              <a:solidFill>
                <a:prstClr val="black"/>
              </a:solidFill>
            </a:endParaRPr>
          </a:p>
        </p:txBody>
      </p:sp>
      <p:sp>
        <p:nvSpPr>
          <p:cNvPr id="6" name="Slide Number Placeholder 5"/>
          <p:cNvSpPr>
            <a:spLocks noGrp="1"/>
          </p:cNvSpPr>
          <p:nvPr>
            <p:ph type="sldNum" sz="quarter" idx="12"/>
          </p:nvPr>
        </p:nvSpPr>
        <p:spPr/>
        <p:txBody>
          <a:bodyPr/>
          <a:lstStyle/>
          <a:p>
            <a:fld id="{B4008EB6-D09E-4580-8CD6-DDB14511944F}" type="slidenum">
              <a:rPr lang="en-US" smtClean="0">
                <a:solidFill>
                  <a:prstClr val="black"/>
                </a:solidFill>
              </a:rPr>
              <a:pPr/>
              <a:t>87</a:t>
            </a:fld>
            <a:endParaRPr lang="en-US" dirty="0">
              <a:solidFill>
                <a:prstClr val="black"/>
              </a:solidFill>
            </a:endParaRPr>
          </a:p>
        </p:txBody>
      </p:sp>
    </p:spTree>
    <p:extLst>
      <p:ext uri="{BB962C8B-B14F-4D97-AF65-F5344CB8AC3E}">
        <p14:creationId xmlns:p14="http://schemas.microsoft.com/office/powerpoint/2010/main" val="1472271"/>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sz="1200" b="0" i="0" u="none" strike="noStrike" kern="1200" baseline="0" dirty="0">
              <a:solidFill>
                <a:schemeClr val="tx1"/>
              </a:solidFill>
              <a:latin typeface="+mn-lt"/>
              <a:ea typeface="MS PGothic" panose="020B0600070205080204" pitchFamily="34" charset="-128"/>
              <a:cs typeface="ＭＳ Ｐゴシック" charset="0"/>
            </a:endParaRPr>
          </a:p>
          <a:p>
            <a:r>
              <a:rPr lang="en-US" sz="1200" b="1" i="0" u="none" strike="noStrike" kern="1200" baseline="0" dirty="0">
                <a:solidFill>
                  <a:schemeClr val="tx1"/>
                </a:solidFill>
                <a:latin typeface="+mn-lt"/>
                <a:ea typeface="MS PGothic" panose="020B0600070205080204" pitchFamily="34" charset="-128"/>
                <a:cs typeface="ＭＳ Ｐゴシック" charset="0"/>
              </a:rPr>
              <a:t>Performance</a:t>
            </a:r>
            <a:endParaRPr lang="en-US" sz="1200" b="0" i="0" u="none" strike="noStrike" kern="1200" baseline="0" dirty="0">
              <a:solidFill>
                <a:schemeClr val="tx1"/>
              </a:solidFill>
              <a:latin typeface="+mn-lt"/>
              <a:ea typeface="MS PGothic" panose="020B0600070205080204" pitchFamily="34" charset="-128"/>
              <a:cs typeface="ＭＳ Ｐゴシック" charset="0"/>
            </a:endParaRPr>
          </a:p>
          <a:p>
            <a:r>
              <a:rPr lang="en-US" sz="1200" b="0" i="0" u="none" strike="noStrike" kern="1200" baseline="0" dirty="0">
                <a:solidFill>
                  <a:schemeClr val="tx1"/>
                </a:solidFill>
                <a:latin typeface="+mn-lt"/>
                <a:ea typeface="MS PGothic" panose="020B0600070205080204" pitchFamily="34" charset="-128"/>
                <a:cs typeface="ＭＳ Ｐゴシック" charset="0"/>
              </a:rPr>
              <a:t>Enhanced in-memory performance with up to 30x faster transactions, more than 100x faster queries than disk-based relational databases and real-time operational analytics.</a:t>
            </a:r>
          </a:p>
          <a:p>
            <a:r>
              <a:rPr lang="en-US" sz="1200" b="1" i="0" u="none" strike="noStrike" kern="1200" baseline="0" dirty="0">
                <a:solidFill>
                  <a:schemeClr val="tx1"/>
                </a:solidFill>
                <a:latin typeface="+mn-lt"/>
                <a:ea typeface="MS PGothic" panose="020B0600070205080204" pitchFamily="34" charset="-128"/>
                <a:cs typeface="ＭＳ Ｐゴシック" charset="0"/>
              </a:rPr>
              <a:t>Security Upgrades</a:t>
            </a:r>
            <a:endParaRPr lang="en-US" sz="1200" b="0" i="0" u="none" strike="noStrike" kern="1200" baseline="0" dirty="0">
              <a:solidFill>
                <a:schemeClr val="tx1"/>
              </a:solidFill>
              <a:latin typeface="+mn-lt"/>
              <a:ea typeface="MS PGothic" panose="020B0600070205080204" pitchFamily="34" charset="-128"/>
              <a:cs typeface="ＭＳ Ｐゴシック" charset="0"/>
            </a:endParaRPr>
          </a:p>
          <a:p>
            <a:r>
              <a:rPr lang="en-US" sz="1200" b="0" i="0" u="none" strike="noStrike" kern="1200" baseline="0" dirty="0">
                <a:solidFill>
                  <a:schemeClr val="tx1"/>
                </a:solidFill>
                <a:latin typeface="+mn-lt"/>
                <a:ea typeface="MS PGothic" panose="020B0600070205080204" pitchFamily="34" charset="-128"/>
                <a:cs typeface="ＭＳ Ｐゴシック" charset="0"/>
              </a:rPr>
              <a:t>Always Encrypted technology helps protect your data at rest and in motion, on-premises and in the cloud, with master keys sitting with the application, without any application changes. </a:t>
            </a:r>
          </a:p>
          <a:p>
            <a:r>
              <a:rPr lang="en-US" sz="1200" b="1" i="0" u="none" strike="noStrike" kern="1200" baseline="0" dirty="0">
                <a:solidFill>
                  <a:schemeClr val="tx1"/>
                </a:solidFill>
                <a:latin typeface="+mn-lt"/>
                <a:ea typeface="MS PGothic" panose="020B0600070205080204" pitchFamily="34" charset="-128"/>
                <a:cs typeface="ＭＳ Ｐゴシック" charset="0"/>
              </a:rPr>
              <a:t>High Availability</a:t>
            </a:r>
            <a:endParaRPr lang="en-US" sz="1200" b="0" i="0" u="none" strike="noStrike" kern="1200" baseline="0" dirty="0">
              <a:solidFill>
                <a:schemeClr val="tx1"/>
              </a:solidFill>
              <a:latin typeface="+mn-lt"/>
              <a:ea typeface="MS PGothic" panose="020B0600070205080204" pitchFamily="34" charset="-128"/>
              <a:cs typeface="ＭＳ Ｐゴシック" charset="0"/>
            </a:endParaRPr>
          </a:p>
          <a:p>
            <a:r>
              <a:rPr lang="en-US" sz="1200" b="0" i="0" u="none" strike="noStrike" kern="1200" baseline="0" dirty="0">
                <a:solidFill>
                  <a:schemeClr val="tx1"/>
                </a:solidFill>
                <a:latin typeface="+mn-lt"/>
                <a:ea typeface="MS PGothic" panose="020B0600070205080204" pitchFamily="34" charset="-128"/>
                <a:cs typeface="ＭＳ Ｐゴシック" charset="0"/>
              </a:rPr>
              <a:t>Even higher availability and performance than SQL Server 2014 of your AlwaysOn secondaries with the ability to have up to 3 synchronous replicas, DTC support, and round-robin load balancing of the secondaries.</a:t>
            </a:r>
          </a:p>
          <a:p>
            <a:r>
              <a:rPr lang="en-US" sz="1200" b="1" i="0" u="none" strike="noStrike" kern="1200" baseline="0" dirty="0">
                <a:solidFill>
                  <a:schemeClr val="tx1"/>
                </a:solidFill>
                <a:latin typeface="+mn-lt"/>
                <a:ea typeface="MS PGothic" panose="020B0600070205080204" pitchFamily="34" charset="-128"/>
                <a:cs typeface="ＭＳ Ｐゴシック" charset="0"/>
              </a:rPr>
              <a:t>Scalability</a:t>
            </a:r>
            <a:endParaRPr lang="en-US" sz="1200" b="0" i="0" u="none" strike="noStrike" kern="1200" baseline="0" dirty="0">
              <a:solidFill>
                <a:schemeClr val="tx1"/>
              </a:solidFill>
              <a:latin typeface="+mn-lt"/>
              <a:ea typeface="MS PGothic" panose="020B0600070205080204" pitchFamily="34" charset="-128"/>
              <a:cs typeface="ＭＳ Ｐゴシック" charset="0"/>
            </a:endParaRPr>
          </a:p>
          <a:p>
            <a:r>
              <a:rPr lang="en-US" sz="1200" b="0" i="0" u="none" strike="noStrike" kern="1200" baseline="0" dirty="0">
                <a:solidFill>
                  <a:schemeClr val="tx1"/>
                </a:solidFill>
                <a:latin typeface="+mn-lt"/>
                <a:ea typeface="MS PGothic" panose="020B0600070205080204" pitchFamily="34" charset="-128"/>
                <a:cs typeface="ＭＳ Ｐゴシック" charset="0"/>
              </a:rPr>
              <a:t>Enhanced database caching across multiple cores and support for Windows Server 2016 that efficiently scale compute, networking, and storage in both physical and virtual environments.</a:t>
            </a:r>
            <a:endParaRPr lang="en-US" dirty="0"/>
          </a:p>
        </p:txBody>
      </p:sp>
      <p:sp>
        <p:nvSpPr>
          <p:cNvPr id="4" name="Slide Number Placeholder 3"/>
          <p:cNvSpPr>
            <a:spLocks noGrp="1"/>
          </p:cNvSpPr>
          <p:nvPr>
            <p:ph type="sldNum" sz="quarter" idx="10"/>
          </p:nvPr>
        </p:nvSpPr>
        <p:spPr/>
        <p:txBody>
          <a:bodyPr/>
          <a:lstStyle/>
          <a:p>
            <a:pPr>
              <a:defRPr/>
            </a:pPr>
            <a:fld id="{7088D5E3-B0C4-244E-905F-C9848084E0A1}" type="slidenum">
              <a:rPr lang="en-US" smtClean="0">
                <a:solidFill>
                  <a:prstClr val="black"/>
                </a:solidFill>
              </a:rPr>
              <a:pPr>
                <a:defRPr/>
              </a:pPr>
              <a:t>9</a:t>
            </a:fld>
            <a:endParaRPr lang="en-US">
              <a:solidFill>
                <a:prstClr val="black"/>
              </a:solidFill>
            </a:endParaRPr>
          </a:p>
        </p:txBody>
      </p:sp>
    </p:spTree>
    <p:extLst>
      <p:ext uri="{BB962C8B-B14F-4D97-AF65-F5344CB8AC3E}">
        <p14:creationId xmlns:p14="http://schemas.microsoft.com/office/powerpoint/2010/main" val="3741156650"/>
      </p:ext>
    </p:extLst>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indent="0">
              <a:buNone/>
            </a:pPr>
            <a:endParaRPr lang="en-US" dirty="0"/>
          </a:p>
        </p:txBody>
      </p:sp>
      <p:sp>
        <p:nvSpPr>
          <p:cNvPr id="4" name="Header Placeholder 3"/>
          <p:cNvSpPr>
            <a:spLocks noGrp="1"/>
          </p:cNvSpPr>
          <p:nvPr>
            <p:ph type="hdr" sz="quarter" idx="10"/>
          </p:nvPr>
        </p:nvSpPr>
        <p:spPr/>
        <p:txBody>
          <a:bodyPr/>
          <a:lstStyle/>
          <a:p>
            <a:r>
              <a:rPr lang="en-US"/>
              <a:t>Microsoft Research 2013</a:t>
            </a:r>
            <a:endParaRPr lang="en-US" dirty="0"/>
          </a:p>
        </p:txBody>
      </p:sp>
      <p:sp>
        <p:nvSpPr>
          <p:cNvPr id="5" name="Footer Placeholder 4"/>
          <p:cNvSpPr>
            <a:spLocks noGrp="1"/>
          </p:cNvSpPr>
          <p:nvPr>
            <p:ph type="ftr" sz="quarter" idx="11"/>
          </p:nvPr>
        </p:nvSpPr>
        <p:spPr/>
        <p:txBody>
          <a:bodyPr/>
          <a:lstStyle/>
          <a:p>
            <a:pPr defTabSz="914099" eaLnBrk="0" hangingPunct="0"/>
            <a:r>
              <a:rPr lang="en-US" sz="400" dirty="0">
                <a:gradFill>
                  <a:gsLst>
                    <a:gs pos="0">
                      <a:prstClr val="black"/>
                    </a:gs>
                    <a:gs pos="100000">
                      <a:prstClr val="black"/>
                    </a:gs>
                  </a:gsLst>
                  <a:lin ang="5400000" scaled="0"/>
                </a:gradFill>
                <a:latin typeface="Segoe UI" pitchFamily="34" charset="0"/>
                <a:ea typeface="Segoe UI" pitchFamily="34" charset="0"/>
                <a:cs typeface="Segoe UI" pitchFamily="34" charset="0"/>
              </a:rPr>
              <a:t>© 2013 Microsoft Corporation. All rights reserved. Microsoft, Windows, and other product names are or may be registered trademarks and/or trademarks in the U.S. and/or other countries. 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MICROSOFT MAKES NO WARRANTIES, EXPRESS, IMPLIED OR STATUTORY, AS TO THE INFORMATION IN THIS PRESENTATION.</a:t>
            </a:r>
          </a:p>
        </p:txBody>
      </p:sp>
      <p:sp>
        <p:nvSpPr>
          <p:cNvPr id="6" name="Date Placeholder 5"/>
          <p:cNvSpPr>
            <a:spLocks noGrp="1"/>
          </p:cNvSpPr>
          <p:nvPr>
            <p:ph type="dt" idx="12"/>
          </p:nvPr>
        </p:nvSpPr>
        <p:spPr/>
        <p:txBody>
          <a:bodyPr/>
          <a:lstStyle/>
          <a:p>
            <a:fld id="{F07291A3-B004-4A37-8DA1-0C5F15E13977}" type="datetime8">
              <a:rPr lang="en-US" smtClean="0"/>
              <a:t>5/24/2016 7:08 AM</a:t>
            </a:fld>
            <a:endParaRPr lang="en-US" dirty="0"/>
          </a:p>
        </p:txBody>
      </p:sp>
      <p:sp>
        <p:nvSpPr>
          <p:cNvPr id="7" name="Slide Number Placeholder 6"/>
          <p:cNvSpPr>
            <a:spLocks noGrp="1"/>
          </p:cNvSpPr>
          <p:nvPr>
            <p:ph type="sldNum" sz="quarter" idx="13"/>
          </p:nvPr>
        </p:nvSpPr>
        <p:spPr/>
        <p:txBody>
          <a:bodyPr/>
          <a:lstStyle/>
          <a:p>
            <a:fld id="{B4008EB6-D09E-4580-8CD6-DDB14511944F}" type="slidenum">
              <a:rPr lang="en-US" smtClean="0"/>
              <a:pPr/>
              <a:t>88</a:t>
            </a:fld>
            <a:endParaRPr lang="en-US" dirty="0"/>
          </a:p>
        </p:txBody>
      </p:sp>
    </p:spTree>
    <p:extLst>
      <p:ext uri="{BB962C8B-B14F-4D97-AF65-F5344CB8AC3E}">
        <p14:creationId xmlns:p14="http://schemas.microsoft.com/office/powerpoint/2010/main" val="4022779450"/>
      </p:ext>
    </p:extLst>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a:p>
            <a:endParaRPr lang="en-US" dirty="0"/>
          </a:p>
        </p:txBody>
      </p:sp>
      <p:sp>
        <p:nvSpPr>
          <p:cNvPr id="4" name="Slide Number Placeholder 3"/>
          <p:cNvSpPr>
            <a:spLocks noGrp="1"/>
          </p:cNvSpPr>
          <p:nvPr>
            <p:ph type="sldNum" sz="quarter" idx="10"/>
          </p:nvPr>
        </p:nvSpPr>
        <p:spPr/>
        <p:txBody>
          <a:bodyPr/>
          <a:lstStyle/>
          <a:p>
            <a:pPr>
              <a:defRPr/>
            </a:pPr>
            <a:fld id="{7088D5E3-B0C4-244E-905F-C9848084E0A1}" type="slidenum">
              <a:rPr lang="en-US" smtClean="0"/>
              <a:pPr>
                <a:defRPr/>
              </a:pPr>
              <a:t>89</a:t>
            </a:fld>
            <a:endParaRPr lang="en-US"/>
          </a:p>
        </p:txBody>
      </p:sp>
    </p:spTree>
    <p:extLst>
      <p:ext uri="{BB962C8B-B14F-4D97-AF65-F5344CB8AC3E}">
        <p14:creationId xmlns:p14="http://schemas.microsoft.com/office/powerpoint/2010/main" val="2116663036"/>
      </p:ext>
    </p:extLst>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a:defRPr/>
            </a:pPr>
            <a:fld id="{7088D5E3-B0C4-244E-905F-C9848084E0A1}" type="slidenum">
              <a:rPr lang="en-US" smtClean="0">
                <a:solidFill>
                  <a:prstClr val="black"/>
                </a:solidFill>
              </a:rPr>
              <a:pPr>
                <a:defRPr/>
              </a:pPr>
              <a:t>90</a:t>
            </a:fld>
            <a:endParaRPr lang="en-US">
              <a:solidFill>
                <a:prstClr val="black"/>
              </a:solidFill>
            </a:endParaRPr>
          </a:p>
        </p:txBody>
      </p:sp>
    </p:spTree>
    <p:extLst>
      <p:ext uri="{BB962C8B-B14F-4D97-AF65-F5344CB8AC3E}">
        <p14:creationId xmlns:p14="http://schemas.microsoft.com/office/powerpoint/2010/main" val="1436893369"/>
      </p:ext>
    </p:extLst>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effectLst/>
              </a:rPr>
              <a:t>Row-Level Security (RLS) simplifies the design and coding of security in your application. RLS enables you to implement restrictions on data row access. For example ensuring that workers can access only those data rows that are pertinent to their department, or restricting a customer's data access to only the data relevant to their company.</a:t>
            </a:r>
          </a:p>
          <a:p>
            <a:r>
              <a:rPr lang="en-US" dirty="0">
                <a:effectLst/>
              </a:rPr>
              <a:t>The access restriction logic is located in the database tier rather than away from the data in another application tier. The database system applies the access restrictions every time that data access is attempted from any tier. This makes your security system more reliable and robust by reducing the surface area of your security system.</a:t>
            </a:r>
          </a:p>
          <a:p>
            <a:r>
              <a:rPr lang="en-US" dirty="0">
                <a:effectLst/>
              </a:rPr>
              <a:t>Implement RLS by using the </a:t>
            </a:r>
            <a:r>
              <a:rPr lang="en-US" dirty="0">
                <a:effectLst/>
                <a:hlinkClick r:id="rId3"/>
              </a:rPr>
              <a:t>CREATE SECURITY POLICY</a:t>
            </a:r>
            <a:r>
              <a:rPr lang="en-US" dirty="0">
                <a:effectLst/>
              </a:rPr>
              <a:t> Transact-SQL statement, and predicates created as </a:t>
            </a:r>
            <a:r>
              <a:rPr lang="en-US" dirty="0">
                <a:effectLst/>
                <a:hlinkClick r:id="rId4"/>
              </a:rPr>
              <a:t>inline table valued functions</a:t>
            </a:r>
            <a:r>
              <a:rPr lang="en-US" dirty="0">
                <a:effectLst/>
              </a:rPr>
              <a:t>.</a:t>
            </a:r>
          </a:p>
          <a:p>
            <a:endParaRPr lang="en-US" dirty="0"/>
          </a:p>
          <a:p>
            <a:r>
              <a:rPr lang="en-US" dirty="0">
                <a:effectLst/>
              </a:rPr>
              <a:t>Limitations during the preview:</a:t>
            </a:r>
          </a:p>
          <a:p>
            <a:pPr marL="171450" indent="-171450">
              <a:buFont typeface="Arial" panose="020B0604020202020204" pitchFamily="34" charset="0"/>
              <a:buChar char="•"/>
            </a:pPr>
            <a:r>
              <a:rPr lang="en-US" dirty="0">
                <a:effectLst/>
              </a:rPr>
              <a:t>RLS is incompatible with database export using Data Tier Application Framework (</a:t>
            </a:r>
            <a:r>
              <a:rPr lang="en-US" dirty="0" err="1">
                <a:effectLst/>
              </a:rPr>
              <a:t>DACFx</a:t>
            </a:r>
            <a:r>
              <a:rPr lang="en-US" dirty="0">
                <a:effectLst/>
              </a:rPr>
              <a:t>). You must drop all RLS policies before exporting.</a:t>
            </a:r>
          </a:p>
          <a:p>
            <a:pPr marL="171450" indent="-171450">
              <a:buFont typeface="Arial" panose="020B0604020202020204" pitchFamily="34" charset="0"/>
              <a:buChar char="•"/>
            </a:pPr>
            <a:r>
              <a:rPr lang="en-US" dirty="0">
                <a:effectLst/>
              </a:rPr>
              <a:t>Security policies cannot target views.</a:t>
            </a:r>
          </a:p>
          <a:p>
            <a:pPr marL="171450" indent="-171450">
              <a:buFont typeface="Arial" panose="020B0604020202020204" pitchFamily="34" charset="0"/>
              <a:buChar char="•"/>
            </a:pPr>
            <a:r>
              <a:rPr lang="en-US" dirty="0">
                <a:effectLst/>
              </a:rPr>
              <a:t>Certain query patterns using OR logic can trigger un-optimized table scans, decreasing query performance.</a:t>
            </a:r>
          </a:p>
          <a:p>
            <a:pPr marL="171450" indent="-171450">
              <a:buFont typeface="Arial" panose="020B0604020202020204" pitchFamily="34" charset="0"/>
              <a:buChar char="•"/>
            </a:pPr>
            <a:r>
              <a:rPr lang="en-US" dirty="0">
                <a:effectLst/>
              </a:rPr>
              <a:t>No syntax highlighting in SQL Server tools.</a:t>
            </a:r>
            <a:br>
              <a:rPr lang="en-US" dirty="0">
                <a:effectLst/>
              </a:rPr>
            </a:br>
            <a:endParaRPr lang="en-US" dirty="0">
              <a:effectLst/>
            </a:endParaRPr>
          </a:p>
        </p:txBody>
      </p:sp>
      <p:sp>
        <p:nvSpPr>
          <p:cNvPr id="4" name="Slide Number Placeholder 3"/>
          <p:cNvSpPr>
            <a:spLocks noGrp="1"/>
          </p:cNvSpPr>
          <p:nvPr>
            <p:ph type="sldNum" sz="quarter" idx="10"/>
          </p:nvPr>
        </p:nvSpPr>
        <p:spPr/>
        <p:txBody>
          <a:bodyPr/>
          <a:lstStyle/>
          <a:p>
            <a:fld id="{2440A7F1-1D53-4645-8AB9-46355AEB7888}" type="slidenum">
              <a:rPr lang="en-US" smtClean="0"/>
              <a:t>92</a:t>
            </a:fld>
            <a:endParaRPr lang="en-US" dirty="0"/>
          </a:p>
        </p:txBody>
      </p:sp>
    </p:spTree>
    <p:extLst>
      <p:ext uri="{BB962C8B-B14F-4D97-AF65-F5344CB8AC3E}">
        <p14:creationId xmlns:p14="http://schemas.microsoft.com/office/powerpoint/2010/main" val="430564987"/>
      </p:ext>
    </p:extLst>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Source: https://msdn.microsoft.com/en-us/library/bb510411(v=sql.130).aspx#RLS</a:t>
            </a:r>
          </a:p>
          <a:p>
            <a:endParaRPr lang="en-US" dirty="0"/>
          </a:p>
          <a:p>
            <a:r>
              <a:rPr lang="en-US" dirty="0">
                <a:effectLst/>
              </a:rPr>
              <a:t>Row level security introduces predicate based access control. It features a flexible, centralized, predicate-based evaluation that can take into consideration metadata (such as labels) or any other criteria the administrator determines as appropriate. The predicate is used as a criterion to determine whether or not the user has the appropriate access to the data based on user attributes. Label based access control can be implemented by using predicate based access control. For more information, see </a:t>
            </a:r>
            <a:r>
              <a:rPr lang="en-US" dirty="0">
                <a:effectLst/>
                <a:hlinkClick r:id="rId3"/>
              </a:rPr>
              <a:t>Row-Level Security</a:t>
            </a:r>
            <a:r>
              <a:rPr lang="en-US" dirty="0">
                <a:effectLst/>
              </a:rPr>
              <a:t>.</a:t>
            </a:r>
            <a:endParaRPr lang="en-US" dirty="0"/>
          </a:p>
        </p:txBody>
      </p:sp>
      <p:sp>
        <p:nvSpPr>
          <p:cNvPr id="4" name="Footer Placeholder 3"/>
          <p:cNvSpPr>
            <a:spLocks noGrp="1"/>
          </p:cNvSpPr>
          <p:nvPr>
            <p:ph type="ftr" sz="quarter" idx="10"/>
          </p:nvPr>
        </p:nvSpPr>
        <p:spPr/>
        <p:txBody>
          <a:bodyPr/>
          <a:lstStyle/>
          <a:p>
            <a:pPr defTabSz="914099" eaLnBrk="0" hangingPunct="0"/>
            <a:r>
              <a:rPr lang="en-US" sz="400">
                <a:gradFill>
                  <a:gsLst>
                    <a:gs pos="0">
                      <a:prstClr val="black"/>
                    </a:gs>
                    <a:gs pos="100000">
                      <a:prstClr val="black"/>
                    </a:gs>
                  </a:gsLst>
                  <a:lin ang="5400000" scaled="0"/>
                </a:gradFill>
                <a:latin typeface="Segoe UI" pitchFamily="34" charset="0"/>
                <a:ea typeface="Segoe UI" pitchFamily="34" charset="0"/>
                <a:cs typeface="Segoe UI" pitchFamily="34" charset="0"/>
              </a:rPr>
              <a:t>© 2015 Microsoft Corporation. All rights reserved. Microsoft, Windows, and other product names are or may be registered trademarks and/or trademarks in the U.S. and/or other countries. 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MICROSOFT MAKES NO WARRANTIES, EXPRESS, IMPLIED OR STATUTORY, AS TO THE INFORMATION IN THIS PRESENTATION.</a:t>
            </a:r>
            <a:endParaRPr lang="en-US" sz="400" dirty="0">
              <a:gradFill>
                <a:gsLst>
                  <a:gs pos="0">
                    <a:prstClr val="black"/>
                  </a:gs>
                  <a:gs pos="100000">
                    <a:prstClr val="black"/>
                  </a:gs>
                </a:gsLst>
                <a:lin ang="5400000" scaled="0"/>
              </a:gradFill>
              <a:latin typeface="Segoe UI" pitchFamily="34" charset="0"/>
              <a:ea typeface="Segoe UI" pitchFamily="34" charset="0"/>
              <a:cs typeface="Segoe UI" pitchFamily="34" charset="0"/>
            </a:endParaRPr>
          </a:p>
        </p:txBody>
      </p:sp>
      <p:sp>
        <p:nvSpPr>
          <p:cNvPr id="5" name="Date Placeholder 4"/>
          <p:cNvSpPr>
            <a:spLocks noGrp="1"/>
          </p:cNvSpPr>
          <p:nvPr>
            <p:ph type="dt" idx="11"/>
          </p:nvPr>
        </p:nvSpPr>
        <p:spPr/>
        <p:txBody>
          <a:bodyPr/>
          <a:lstStyle/>
          <a:p>
            <a:fld id="{E74353ED-ACB2-44BF-A903-985B0AF962B7}" type="datetime1">
              <a:rPr lang="en-US" smtClean="0"/>
              <a:t>5/24/2016</a:t>
            </a:fld>
            <a:endParaRPr lang="en-US" dirty="0"/>
          </a:p>
        </p:txBody>
      </p:sp>
      <p:sp>
        <p:nvSpPr>
          <p:cNvPr id="6" name="Slide Number Placeholder 5"/>
          <p:cNvSpPr>
            <a:spLocks noGrp="1"/>
          </p:cNvSpPr>
          <p:nvPr>
            <p:ph type="sldNum" sz="quarter" idx="12"/>
          </p:nvPr>
        </p:nvSpPr>
        <p:spPr/>
        <p:txBody>
          <a:bodyPr/>
          <a:lstStyle/>
          <a:p>
            <a:fld id="{B4008EB6-D09E-4580-8CD6-DDB14511944F}" type="slidenum">
              <a:rPr lang="en-US" smtClean="0"/>
              <a:pPr/>
              <a:t>93</a:t>
            </a:fld>
            <a:endParaRPr lang="en-US" dirty="0"/>
          </a:p>
        </p:txBody>
      </p:sp>
    </p:spTree>
    <p:extLst>
      <p:ext uri="{BB962C8B-B14F-4D97-AF65-F5344CB8AC3E}">
        <p14:creationId xmlns:p14="http://schemas.microsoft.com/office/powerpoint/2010/main" val="3548879069"/>
      </p:ext>
    </p:extLst>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Source:</a:t>
            </a:r>
            <a:r>
              <a:rPr lang="en-US" baseline="0" dirty="0"/>
              <a:t> https://msdn.microsoft.com/en-us/library/dn765131(v=sql.130).aspx</a:t>
            </a:r>
          </a:p>
          <a:p>
            <a:endParaRPr lang="en-US" baseline="0" dirty="0"/>
          </a:p>
          <a:p>
            <a:r>
              <a:rPr lang="en-US" dirty="0">
                <a:effectLst/>
              </a:rPr>
              <a:t>Row-Level Security enables customers to control access to rows in a database table based on the characteristics of the user executing a query (e.g., group membership or execution context).</a:t>
            </a:r>
          </a:p>
          <a:p>
            <a:endParaRPr lang="en-US" dirty="0">
              <a:effectLst/>
            </a:endParaRPr>
          </a:p>
          <a:p>
            <a:r>
              <a:rPr lang="en-US" dirty="0">
                <a:effectLst/>
              </a:rPr>
              <a:t>Row-level filtering of data selected from a table is enacted through a security predicate filter defined as an inline table valued function. The function is then invoked and enforced by a security policy. The policy can restrict the rows that may be viewed (a filter predicate), but does not restrict the rows that can be inserted or updated from a table (a blocking predicate). There is no indication to the application that rows have been filtered from the result set; if all rows are filtered, then a null set will be returned.</a:t>
            </a:r>
          </a:p>
          <a:p>
            <a:endParaRPr lang="en-US" dirty="0">
              <a:effectLst/>
            </a:endParaRPr>
          </a:p>
          <a:p>
            <a:r>
              <a:rPr lang="en-US" dirty="0">
                <a:effectLst/>
              </a:rPr>
              <a:t>Filter predicates are applied while reading data from the base table, and it affects all get operations: SELECT, DELETE (i.e. user cannot delete rows that are filtered), and UPDATE (i.e. user cannot update rows that are filtered, although it is possible to update rows in such way that they will be subsequently filtered). Blocking predicates are not available in this version of RLS, but equivalent functionality (i.e. user cannot INSERT or UPDATE rows such that they will subsequently be filtered) can be implemented using check constraints or triggers.</a:t>
            </a:r>
          </a:p>
          <a:p>
            <a:pPr marL="0" indent="0">
              <a:buFont typeface="Arial" panose="020B0604020202020204" pitchFamily="34" charset="0"/>
              <a:buNone/>
            </a:pPr>
            <a:endParaRPr lang="en-US" dirty="0">
              <a:effectLst/>
            </a:endParaRPr>
          </a:p>
          <a:p>
            <a:pPr marL="0" indent="0">
              <a:buFont typeface="Arial" panose="020B0604020202020204" pitchFamily="34" charset="0"/>
              <a:buNone/>
            </a:pPr>
            <a:r>
              <a:rPr lang="en-US" dirty="0">
                <a:effectLst/>
              </a:rPr>
              <a:t>Filter predicates and security policies have the following behavior:</a:t>
            </a:r>
          </a:p>
          <a:p>
            <a:pPr marL="171450" indent="-171450">
              <a:buFont typeface="Arial" panose="020B0604020202020204" pitchFamily="34" charset="0"/>
              <a:buChar char="•"/>
            </a:pPr>
            <a:r>
              <a:rPr lang="en-US" dirty="0">
                <a:effectLst/>
              </a:rPr>
              <a:t>Define a security policy that filters the rows of a table. The application is unaware that any rows have been filtered for SELECT, UPDATE, and DELETE operations, including situations where all the rows have been filtered out. The application can INSERT any rows, regardless of whether or not they will be filtered during any other operation.</a:t>
            </a:r>
          </a:p>
          <a:p>
            <a:pPr marL="171450" indent="-171450">
              <a:buFont typeface="Arial" panose="020B0604020202020204" pitchFamily="34" charset="0"/>
              <a:buChar char="•"/>
            </a:pPr>
            <a:r>
              <a:rPr lang="en-US" dirty="0">
                <a:effectLst/>
              </a:rPr>
              <a:t>Define a predicate function that joins with another table and/or invokes a function. The join/function is accessible from the query and works as expected without any additional permission checks.</a:t>
            </a:r>
          </a:p>
          <a:p>
            <a:pPr marL="171450" indent="-171450">
              <a:buFont typeface="Arial" panose="020B0604020202020204" pitchFamily="34" charset="0"/>
              <a:buChar char="•"/>
            </a:pPr>
            <a:r>
              <a:rPr lang="en-US" dirty="0">
                <a:effectLst/>
              </a:rPr>
              <a:t>Issue a query against a table that has a security predicate defined but disabled. Any rows that would have been filtered or restricted are not affected.</a:t>
            </a:r>
          </a:p>
          <a:p>
            <a:pPr marL="171450" indent="-171450">
              <a:buFont typeface="Arial" panose="020B0604020202020204" pitchFamily="34" charset="0"/>
              <a:buChar char="•"/>
            </a:pPr>
            <a:r>
              <a:rPr lang="en-US" dirty="0">
                <a:effectLst/>
              </a:rPr>
              <a:t>The </a:t>
            </a:r>
            <a:r>
              <a:rPr lang="en-US" dirty="0" err="1">
                <a:effectLst/>
              </a:rPr>
              <a:t>dbo</a:t>
            </a:r>
            <a:r>
              <a:rPr lang="en-US" dirty="0">
                <a:effectLst/>
              </a:rPr>
              <a:t> user, a member of the </a:t>
            </a:r>
            <a:r>
              <a:rPr lang="en-US" dirty="0" err="1">
                <a:effectLst/>
              </a:rPr>
              <a:t>db_owner</a:t>
            </a:r>
            <a:r>
              <a:rPr lang="en-US" dirty="0">
                <a:effectLst/>
              </a:rPr>
              <a:t> role, or the table owner queries against a table that has a security policy defined and enabled. Rows are filtered/restricted as defined by the security policy.</a:t>
            </a:r>
          </a:p>
          <a:p>
            <a:pPr marL="171450" indent="-171450">
              <a:buFont typeface="Arial" panose="020B0604020202020204" pitchFamily="34" charset="0"/>
              <a:buChar char="•"/>
            </a:pPr>
            <a:r>
              <a:rPr lang="en-US" dirty="0">
                <a:effectLst/>
              </a:rPr>
              <a:t>Attempts to alter the schema of a table bound by a security policy will result in an error. However, columns not referenced by the filter predicate can be altered.</a:t>
            </a:r>
          </a:p>
          <a:p>
            <a:pPr marL="171450" indent="-171450">
              <a:buFont typeface="Arial" panose="020B0604020202020204" pitchFamily="34" charset="0"/>
              <a:buChar char="•"/>
            </a:pPr>
            <a:r>
              <a:rPr lang="en-US" dirty="0">
                <a:effectLst/>
              </a:rPr>
              <a:t>Attempts to add a predicate on a table that already has one defined (regardless of whether it is enabled or disabled) results in an error.</a:t>
            </a:r>
          </a:p>
          <a:p>
            <a:pPr marL="171450" indent="-171450">
              <a:buFont typeface="Arial" panose="020B0604020202020204" pitchFamily="34" charset="0"/>
              <a:buChar char="•"/>
            </a:pPr>
            <a:r>
              <a:rPr lang="en-US" dirty="0">
                <a:effectLst/>
              </a:rPr>
              <a:t>Attempts to modify a function used as a predicate on a table within a security policy results in an error.</a:t>
            </a:r>
          </a:p>
          <a:p>
            <a:pPr marL="171450" indent="-171450">
              <a:buFont typeface="Arial" panose="020B0604020202020204" pitchFamily="34" charset="0"/>
              <a:buChar char="•"/>
            </a:pPr>
            <a:r>
              <a:rPr lang="en-US" dirty="0">
                <a:effectLst/>
              </a:rPr>
              <a:t>Defining multiple active security policies that contain non-overlapping predicates, succeeds.</a:t>
            </a:r>
          </a:p>
          <a:p>
            <a:endParaRPr lang="en-US" dirty="0"/>
          </a:p>
        </p:txBody>
      </p:sp>
      <p:sp>
        <p:nvSpPr>
          <p:cNvPr id="4" name="Slide Number Placeholder 3"/>
          <p:cNvSpPr>
            <a:spLocks noGrp="1"/>
          </p:cNvSpPr>
          <p:nvPr>
            <p:ph type="sldNum" sz="quarter" idx="10"/>
          </p:nvPr>
        </p:nvSpPr>
        <p:spPr/>
        <p:txBody>
          <a:bodyPr/>
          <a:lstStyle/>
          <a:p>
            <a:fld id="{F2BC8074-2BA6-4058-AF22-6BD362B39BCB}" type="slidenum">
              <a:rPr lang="en-US" smtClean="0">
                <a:solidFill>
                  <a:prstClr val="black"/>
                </a:solidFill>
              </a:rPr>
              <a:pPr/>
              <a:t>94</a:t>
            </a:fld>
            <a:endParaRPr lang="en-US">
              <a:solidFill>
                <a:prstClr val="black"/>
              </a:solidFill>
            </a:endParaRPr>
          </a:p>
        </p:txBody>
      </p:sp>
    </p:spTree>
    <p:extLst>
      <p:ext uri="{BB962C8B-B14F-4D97-AF65-F5344CB8AC3E}">
        <p14:creationId xmlns:p14="http://schemas.microsoft.com/office/powerpoint/2010/main" val="3230085680"/>
      </p:ext>
    </p:extLst>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Source: https://msdn.microsoft.com/en-us/library/dn765131(v=sql.130).aspx</a:t>
            </a:r>
          </a:p>
          <a:p>
            <a:endParaRPr lang="en-US" dirty="0"/>
          </a:p>
          <a:p>
            <a:endParaRPr lang="en-US" dirty="0"/>
          </a:p>
        </p:txBody>
      </p:sp>
      <p:sp>
        <p:nvSpPr>
          <p:cNvPr id="4" name="Slide Number Placeholder 3"/>
          <p:cNvSpPr>
            <a:spLocks noGrp="1"/>
          </p:cNvSpPr>
          <p:nvPr>
            <p:ph type="sldNum" sz="quarter" idx="10"/>
          </p:nvPr>
        </p:nvSpPr>
        <p:spPr/>
        <p:txBody>
          <a:bodyPr/>
          <a:lstStyle/>
          <a:p>
            <a:pPr>
              <a:defRPr/>
            </a:pPr>
            <a:fld id="{7088D5E3-B0C4-244E-905F-C9848084E0A1}" type="slidenum">
              <a:rPr lang="en-US" smtClean="0"/>
              <a:pPr>
                <a:defRPr/>
              </a:pPr>
              <a:t>95</a:t>
            </a:fld>
            <a:endParaRPr lang="en-US"/>
          </a:p>
        </p:txBody>
      </p:sp>
    </p:spTree>
    <p:extLst>
      <p:ext uri="{BB962C8B-B14F-4D97-AF65-F5344CB8AC3E}">
        <p14:creationId xmlns:p14="http://schemas.microsoft.com/office/powerpoint/2010/main" val="1930905487"/>
      </p:ext>
    </p:extLst>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228600" indent="-228600">
              <a:buAutoNum type="arabicParenR"/>
            </a:pPr>
            <a:r>
              <a:rPr lang="en-US" dirty="0"/>
              <a:t>Policy manager creates a filter predicate and security policy</a:t>
            </a:r>
          </a:p>
          <a:p>
            <a:pPr marL="228600" indent="-228600">
              <a:buAutoNum type="arabicParenR"/>
            </a:pPr>
            <a:r>
              <a:rPr lang="en-US" dirty="0"/>
              <a:t>App</a:t>
            </a:r>
            <a:r>
              <a:rPr lang="en-US" baseline="0" dirty="0"/>
              <a:t> user (e.g., a nurse) selects from the Patients table</a:t>
            </a:r>
          </a:p>
          <a:p>
            <a:pPr marL="228600" indent="-228600">
              <a:buAutoNum type="arabicParenR"/>
            </a:pPr>
            <a:r>
              <a:rPr lang="en-US" baseline="0" dirty="0"/>
              <a:t>The query is transparently rewritten to apply the filter predicate</a:t>
            </a:r>
          </a:p>
          <a:p>
            <a:pPr marL="228600" indent="-228600">
              <a:buAutoNum type="arabicParenR"/>
            </a:pPr>
            <a:endParaRPr lang="en-US" baseline="0" dirty="0"/>
          </a:p>
          <a:p>
            <a:pPr marL="0" indent="0">
              <a:buNone/>
            </a:pPr>
            <a:r>
              <a:rPr lang="en-US" baseline="0" dirty="0"/>
              <a:t>Notice: No app changes!</a:t>
            </a:r>
            <a:endParaRPr lang="en-US" dirty="0"/>
          </a:p>
        </p:txBody>
      </p:sp>
      <p:sp>
        <p:nvSpPr>
          <p:cNvPr id="4" name="Header Placeholder 3"/>
          <p:cNvSpPr>
            <a:spLocks noGrp="1"/>
          </p:cNvSpPr>
          <p:nvPr>
            <p:ph type="hdr" sz="quarter" idx="10"/>
          </p:nvPr>
        </p:nvSpPr>
        <p:spPr/>
        <p:txBody>
          <a:bodyPr/>
          <a:lstStyle/>
          <a:p>
            <a:r>
              <a:rPr lang="en-US"/>
              <a:t>Microsoft Research 2013</a:t>
            </a:r>
            <a:endParaRPr lang="en-US" dirty="0"/>
          </a:p>
        </p:txBody>
      </p:sp>
      <p:sp>
        <p:nvSpPr>
          <p:cNvPr id="5" name="Footer Placeholder 4"/>
          <p:cNvSpPr>
            <a:spLocks noGrp="1"/>
          </p:cNvSpPr>
          <p:nvPr>
            <p:ph type="ftr" sz="quarter" idx="11"/>
          </p:nvPr>
        </p:nvSpPr>
        <p:spPr/>
        <p:txBody>
          <a:bodyPr/>
          <a:lstStyle/>
          <a:p>
            <a:pPr defTabSz="914099" eaLnBrk="0" hangingPunct="0"/>
            <a:r>
              <a:rPr lang="en-US" sz="400">
                <a:gradFill>
                  <a:gsLst>
                    <a:gs pos="0">
                      <a:prstClr val="black"/>
                    </a:gs>
                    <a:gs pos="100000">
                      <a:prstClr val="black"/>
                    </a:gs>
                  </a:gsLst>
                  <a:lin ang="5400000" scaled="0"/>
                </a:gradFill>
                <a:latin typeface="Segoe UI" pitchFamily="34" charset="0"/>
                <a:ea typeface="Segoe UI" pitchFamily="34" charset="0"/>
                <a:cs typeface="Segoe UI" pitchFamily="34" charset="0"/>
              </a:rPr>
              <a:t>© 2013 Microsoft Corporation. All rights reserved. Microsoft, Windows, and other product names are or may be registered trademarks and/or trademarks in the U.S. and/or other countries. 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MICROSOFT MAKES NO WARRANTIES, EXPRESS, IMPLIED OR STATUTORY, AS TO THE INFORMATION IN THIS PRESENTATION.</a:t>
            </a:r>
            <a:endParaRPr lang="en-US" sz="400" dirty="0">
              <a:gradFill>
                <a:gsLst>
                  <a:gs pos="0">
                    <a:prstClr val="black"/>
                  </a:gs>
                  <a:gs pos="100000">
                    <a:prstClr val="black"/>
                  </a:gs>
                </a:gsLst>
                <a:lin ang="5400000" scaled="0"/>
              </a:gradFill>
              <a:latin typeface="Segoe UI" pitchFamily="34" charset="0"/>
              <a:ea typeface="Segoe UI" pitchFamily="34" charset="0"/>
              <a:cs typeface="Segoe UI" pitchFamily="34" charset="0"/>
            </a:endParaRPr>
          </a:p>
        </p:txBody>
      </p:sp>
      <p:sp>
        <p:nvSpPr>
          <p:cNvPr id="6" name="Date Placeholder 5"/>
          <p:cNvSpPr>
            <a:spLocks noGrp="1"/>
          </p:cNvSpPr>
          <p:nvPr>
            <p:ph type="dt" idx="12"/>
          </p:nvPr>
        </p:nvSpPr>
        <p:spPr/>
        <p:txBody>
          <a:bodyPr/>
          <a:lstStyle/>
          <a:p>
            <a:fld id="{F07291A3-B004-4A37-8DA1-0C5F15E13977}" type="datetime8">
              <a:rPr lang="en-US" smtClean="0"/>
              <a:t>5/24/2016 7:00 AM</a:t>
            </a:fld>
            <a:endParaRPr lang="en-US" dirty="0"/>
          </a:p>
        </p:txBody>
      </p:sp>
      <p:sp>
        <p:nvSpPr>
          <p:cNvPr id="7" name="Slide Number Placeholder 6"/>
          <p:cNvSpPr>
            <a:spLocks noGrp="1"/>
          </p:cNvSpPr>
          <p:nvPr>
            <p:ph type="sldNum" sz="quarter" idx="13"/>
          </p:nvPr>
        </p:nvSpPr>
        <p:spPr/>
        <p:txBody>
          <a:bodyPr/>
          <a:lstStyle/>
          <a:p>
            <a:fld id="{B4008EB6-D09E-4580-8CD6-DDB14511944F}" type="slidenum">
              <a:rPr lang="en-US" smtClean="0"/>
              <a:pPr/>
              <a:t>96</a:t>
            </a:fld>
            <a:endParaRPr lang="en-US" dirty="0"/>
          </a:p>
        </p:txBody>
      </p:sp>
    </p:spTree>
    <p:extLst>
      <p:ext uri="{BB962C8B-B14F-4D97-AF65-F5344CB8AC3E}">
        <p14:creationId xmlns:p14="http://schemas.microsoft.com/office/powerpoint/2010/main" val="2805481152"/>
      </p:ext>
    </p:extLst>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effectLst/>
              </a:rPr>
              <a:t>Source: https://msdn.microsoft.com/en-us/library/dn765131(v=sql.130).aspx</a:t>
            </a:r>
          </a:p>
          <a:p>
            <a:endParaRPr lang="en-US" dirty="0">
              <a:effectLst/>
            </a:endParaRPr>
          </a:p>
          <a:p>
            <a:r>
              <a:rPr lang="en-US" dirty="0">
                <a:effectLst/>
              </a:rPr>
              <a:t>Row-level filtering of data selected from a table is enacted through a security predicate filter defined as an inline table valued function. The function is then invoked and enforced by a security policy. The policy can restrict the rows that may be viewed (a filter predicate), but does not restrict the rows that can be inserted or updated from a table (a blocking predicate). There is no indication to the application that rows have been filtered from the result set; if all rows are filtered, then a null set will be returned.</a:t>
            </a:r>
          </a:p>
          <a:p>
            <a:r>
              <a:rPr lang="en-US" dirty="0">
                <a:effectLst/>
              </a:rPr>
              <a:t>Filter predicates are applied while reading data from the base table, and it affects all get operations: </a:t>
            </a:r>
            <a:r>
              <a:rPr lang="en-US" b="1" dirty="0">
                <a:effectLst/>
              </a:rPr>
              <a:t>SELECT</a:t>
            </a:r>
            <a:r>
              <a:rPr lang="en-US" dirty="0">
                <a:effectLst/>
              </a:rPr>
              <a:t>, </a:t>
            </a:r>
            <a:r>
              <a:rPr lang="en-US" b="1" dirty="0">
                <a:effectLst/>
              </a:rPr>
              <a:t>DELETE</a:t>
            </a:r>
            <a:r>
              <a:rPr lang="en-US" dirty="0">
                <a:effectLst/>
              </a:rPr>
              <a:t> (i.e. user cannot delete rows that are filtered), and </a:t>
            </a:r>
            <a:r>
              <a:rPr lang="en-US" b="1" dirty="0">
                <a:effectLst/>
              </a:rPr>
              <a:t>UPDATE</a:t>
            </a:r>
            <a:r>
              <a:rPr lang="en-US" dirty="0">
                <a:effectLst/>
              </a:rPr>
              <a:t> (i.e. user cannot update rows that are filtered, although it is possible to update rows in such way that they will be subsequently filtered). Blocking predicates are not available in this version of RLS, but equivalent functionality (i.e. user cannot INSERT or UPDATE rows such that they will subsequently be filtered) can be implemented using check constraints or triggers.</a:t>
            </a:r>
          </a:p>
          <a:p>
            <a:r>
              <a:rPr lang="en-US" dirty="0">
                <a:effectLst/>
              </a:rPr>
              <a:t>Filter predicates and security policies have the following behavior:</a:t>
            </a:r>
          </a:p>
          <a:p>
            <a:pPr marL="171450" indent="-171450">
              <a:buFont typeface="Arial" panose="020B0604020202020204" pitchFamily="34" charset="0"/>
              <a:buChar char="•"/>
            </a:pPr>
            <a:r>
              <a:rPr lang="en-US" dirty="0">
                <a:effectLst/>
              </a:rPr>
              <a:t>Define a security policy that filters the rows of a table. The application is unaware that any rows have been filtered for </a:t>
            </a:r>
            <a:r>
              <a:rPr lang="en-US" b="1" dirty="0">
                <a:effectLst/>
              </a:rPr>
              <a:t>SELECT</a:t>
            </a:r>
            <a:r>
              <a:rPr lang="en-US" dirty="0">
                <a:effectLst/>
              </a:rPr>
              <a:t>, </a:t>
            </a:r>
            <a:r>
              <a:rPr lang="en-US" b="1" dirty="0">
                <a:effectLst/>
              </a:rPr>
              <a:t>UPDATE</a:t>
            </a:r>
            <a:r>
              <a:rPr lang="en-US" dirty="0">
                <a:effectLst/>
              </a:rPr>
              <a:t>, and </a:t>
            </a:r>
            <a:r>
              <a:rPr lang="en-US" b="1" dirty="0">
                <a:effectLst/>
              </a:rPr>
              <a:t>DELETE</a:t>
            </a:r>
            <a:r>
              <a:rPr lang="en-US" dirty="0">
                <a:effectLst/>
              </a:rPr>
              <a:t> operations, including situations where all the rows have been filtered out. The application can </a:t>
            </a:r>
            <a:r>
              <a:rPr lang="en-US" b="1" dirty="0">
                <a:effectLst/>
              </a:rPr>
              <a:t>INSERT</a:t>
            </a:r>
            <a:r>
              <a:rPr lang="en-US" dirty="0">
                <a:effectLst/>
              </a:rPr>
              <a:t> any rows, regardless of whether or not they will be filtered during any other operation.</a:t>
            </a:r>
            <a:br>
              <a:rPr lang="en-US" dirty="0">
                <a:effectLst/>
              </a:rPr>
            </a:br>
            <a:r>
              <a:rPr lang="en-US" dirty="0">
                <a:effectLst/>
              </a:rPr>
              <a:t>Define a predicate function that joins with another table and/or invokes a function. The join/function is accessible from the query and works as expected without any additional permission checks.</a:t>
            </a:r>
          </a:p>
          <a:p>
            <a:pPr marL="171450" indent="-171450">
              <a:buFont typeface="Arial" panose="020B0604020202020204" pitchFamily="34" charset="0"/>
              <a:buChar char="•"/>
            </a:pPr>
            <a:r>
              <a:rPr lang="en-US" dirty="0">
                <a:effectLst/>
              </a:rPr>
              <a:t>Issue a query against a table that has a security predicate defined but disabled. Any rows that would have been filtered or restricted are not affected.</a:t>
            </a:r>
          </a:p>
          <a:p>
            <a:pPr marL="171450" indent="-171450">
              <a:buFont typeface="Arial" panose="020B0604020202020204" pitchFamily="34" charset="0"/>
              <a:buChar char="•"/>
            </a:pPr>
            <a:r>
              <a:rPr lang="en-US" dirty="0">
                <a:effectLst/>
              </a:rPr>
              <a:t>The </a:t>
            </a:r>
            <a:r>
              <a:rPr lang="en-US" dirty="0" err="1">
                <a:effectLst/>
              </a:rPr>
              <a:t>dbo</a:t>
            </a:r>
            <a:r>
              <a:rPr lang="en-US" dirty="0">
                <a:effectLst/>
              </a:rPr>
              <a:t> user, a member of the </a:t>
            </a:r>
            <a:r>
              <a:rPr lang="en-US" b="1" dirty="0" err="1">
                <a:effectLst/>
              </a:rPr>
              <a:t>db_owner</a:t>
            </a:r>
            <a:r>
              <a:rPr lang="en-US" dirty="0">
                <a:effectLst/>
              </a:rPr>
              <a:t> role, or the table owner queries against a table that has a security policy defined and enabled. Rows are filtered/restricted as defined by the security policy.</a:t>
            </a:r>
          </a:p>
          <a:p>
            <a:pPr marL="171450" indent="-171450">
              <a:buFont typeface="Arial" panose="020B0604020202020204" pitchFamily="34" charset="0"/>
              <a:buChar char="•"/>
            </a:pPr>
            <a:r>
              <a:rPr lang="en-US" dirty="0">
                <a:effectLst/>
              </a:rPr>
              <a:t>Attempts to alter the schema of a table bound by a security policy will result in an error. However, columns not referenced by the filter predicate can be altered.</a:t>
            </a:r>
          </a:p>
          <a:p>
            <a:pPr marL="171450" indent="-171450">
              <a:buFont typeface="Arial" panose="020B0604020202020204" pitchFamily="34" charset="0"/>
              <a:buChar char="•"/>
            </a:pPr>
            <a:r>
              <a:rPr lang="en-US" dirty="0">
                <a:effectLst/>
              </a:rPr>
              <a:t>Attempts to add a predicate on a table that already has one defined (regardless of whether it is enabled or disabled) results in an error.</a:t>
            </a:r>
          </a:p>
          <a:p>
            <a:pPr marL="171450" indent="-171450">
              <a:buFont typeface="Arial" panose="020B0604020202020204" pitchFamily="34" charset="0"/>
              <a:buChar char="•"/>
            </a:pPr>
            <a:r>
              <a:rPr lang="en-US" dirty="0">
                <a:effectLst/>
              </a:rPr>
              <a:t>Attempts to modify a function used as a predicate on a table within a security policy results in an error.</a:t>
            </a:r>
          </a:p>
          <a:p>
            <a:pPr marL="171450" indent="-171450">
              <a:buFont typeface="Arial" panose="020B0604020202020204" pitchFamily="34" charset="0"/>
              <a:buChar char="•"/>
            </a:pPr>
            <a:r>
              <a:rPr lang="en-US" dirty="0">
                <a:effectLst/>
              </a:rPr>
              <a:t>Defining multiple active security policies that contain non-overlapping predicates, succeeds.</a:t>
            </a:r>
          </a:p>
          <a:p>
            <a:pPr marL="0" indent="0">
              <a:buFont typeface="Arial" panose="020B0604020202020204" pitchFamily="34" charset="0"/>
              <a:buNone/>
            </a:pPr>
            <a:endParaRPr lang="en-US" dirty="0">
              <a:effectLst/>
            </a:endParaRPr>
          </a:p>
          <a:p>
            <a:pPr marL="0" indent="0">
              <a:buFont typeface="Arial" panose="020B0604020202020204" pitchFamily="34" charset="0"/>
              <a:buNone/>
            </a:pPr>
            <a:r>
              <a:rPr lang="en-US" dirty="0">
                <a:effectLst/>
              </a:rPr>
              <a:t>Source: https://msdn.microsoft.com/en-us/library/azure/dn765131.aspx</a:t>
            </a:r>
          </a:p>
          <a:p>
            <a:pPr marL="0" indent="0">
              <a:buFont typeface="Arial" panose="020B0604020202020204" pitchFamily="34" charset="0"/>
              <a:buNone/>
            </a:pPr>
            <a:endParaRPr lang="en-US" dirty="0">
              <a:effectLst/>
            </a:endParaRPr>
          </a:p>
        </p:txBody>
      </p:sp>
      <p:sp>
        <p:nvSpPr>
          <p:cNvPr id="4" name="Slide Number Placeholder 3"/>
          <p:cNvSpPr>
            <a:spLocks noGrp="1"/>
          </p:cNvSpPr>
          <p:nvPr>
            <p:ph type="sldNum" sz="quarter" idx="10"/>
          </p:nvPr>
        </p:nvSpPr>
        <p:spPr/>
        <p:txBody>
          <a:bodyPr/>
          <a:lstStyle/>
          <a:p>
            <a:fld id="{2440A7F1-1D53-4645-8AB9-46355AEB7888}" type="slidenum">
              <a:rPr lang="en-US" smtClean="0"/>
              <a:t>97</a:t>
            </a:fld>
            <a:endParaRPr lang="en-US" dirty="0"/>
          </a:p>
        </p:txBody>
      </p:sp>
    </p:spTree>
    <p:extLst>
      <p:ext uri="{BB962C8B-B14F-4D97-AF65-F5344CB8AC3E}">
        <p14:creationId xmlns:p14="http://schemas.microsoft.com/office/powerpoint/2010/main" val="2184991448"/>
      </p:ext>
    </p:extLst>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AE0A51E3-C864-4008-89E4-1BA7E979A1DD}" type="slidenum">
              <a:rPr lang="en-US" smtClean="0"/>
              <a:t>98</a:t>
            </a:fld>
            <a:endParaRPr lang="en-US"/>
          </a:p>
        </p:txBody>
      </p:sp>
    </p:spTree>
    <p:extLst>
      <p:ext uri="{BB962C8B-B14F-4D97-AF65-F5344CB8AC3E}">
        <p14:creationId xmlns:p14="http://schemas.microsoft.com/office/powerpoint/2010/main" val="1931897184"/>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a:defRPr/>
            </a:pPr>
            <a:fld id="{7088D5E3-B0C4-244E-905F-C9848084E0A1}" type="slidenum">
              <a:rPr lang="en-US" smtClean="0">
                <a:solidFill>
                  <a:prstClr val="black"/>
                </a:solidFill>
              </a:rPr>
              <a:pPr>
                <a:defRPr/>
              </a:pPr>
              <a:t>10</a:t>
            </a:fld>
            <a:endParaRPr lang="en-US">
              <a:solidFill>
                <a:prstClr val="black"/>
              </a:solidFill>
            </a:endParaRPr>
          </a:p>
        </p:txBody>
      </p:sp>
    </p:spTree>
    <p:extLst>
      <p:ext uri="{BB962C8B-B14F-4D97-AF65-F5344CB8AC3E}">
        <p14:creationId xmlns:p14="http://schemas.microsoft.com/office/powerpoint/2010/main" val="1244473023"/>
      </p:ext>
    </p:extLst>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a:p>
            <a:endParaRPr lang="en-US" dirty="0"/>
          </a:p>
        </p:txBody>
      </p:sp>
      <p:sp>
        <p:nvSpPr>
          <p:cNvPr id="4" name="Slide Number Placeholder 3"/>
          <p:cNvSpPr>
            <a:spLocks noGrp="1"/>
          </p:cNvSpPr>
          <p:nvPr>
            <p:ph type="sldNum" sz="quarter" idx="10"/>
          </p:nvPr>
        </p:nvSpPr>
        <p:spPr/>
        <p:txBody>
          <a:bodyPr/>
          <a:lstStyle/>
          <a:p>
            <a:pPr>
              <a:defRPr/>
            </a:pPr>
            <a:fld id="{7088D5E3-B0C4-244E-905F-C9848084E0A1}" type="slidenum">
              <a:rPr lang="en-US" smtClean="0"/>
              <a:pPr>
                <a:defRPr/>
              </a:pPr>
              <a:t>99</a:t>
            </a:fld>
            <a:endParaRPr lang="en-US"/>
          </a:p>
        </p:txBody>
      </p:sp>
    </p:spTree>
    <p:extLst>
      <p:ext uri="{BB962C8B-B14F-4D97-AF65-F5344CB8AC3E}">
        <p14:creationId xmlns:p14="http://schemas.microsoft.com/office/powerpoint/2010/main" val="799565586"/>
      </p:ext>
    </p:extLst>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Footer Placeholder 3"/>
          <p:cNvSpPr>
            <a:spLocks noGrp="1"/>
          </p:cNvSpPr>
          <p:nvPr>
            <p:ph type="ftr" sz="quarter" idx="10"/>
          </p:nvPr>
        </p:nvSpPr>
        <p:spPr/>
        <p:txBody>
          <a:bodyPr/>
          <a:lstStyle/>
          <a:p>
            <a:pPr defTabSz="914099" eaLnBrk="0" hangingPunct="0"/>
            <a:r>
              <a:rPr lang="en-US" sz="400">
                <a:gradFill>
                  <a:gsLst>
                    <a:gs pos="0">
                      <a:prstClr val="black"/>
                    </a:gs>
                    <a:gs pos="100000">
                      <a:prstClr val="black"/>
                    </a:gs>
                  </a:gsLst>
                  <a:lin ang="5400000" scaled="0"/>
                </a:gradFill>
                <a:latin typeface="Segoe UI" pitchFamily="34" charset="0"/>
                <a:ea typeface="Segoe UI" pitchFamily="34" charset="0"/>
                <a:cs typeface="Segoe UI" pitchFamily="34" charset="0"/>
              </a:rPr>
              <a:t>© 2015 Microsoft Corporation. All rights reserved. Microsoft, Windows, and other product names are or may be registered trademarks and/or trademarks in the U.S. and/or other countries. 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MICROSOFT MAKES NO WARRANTIES, EXPRESS, IMPLIED OR STATUTORY, AS TO THE INFORMATION IN THIS PRESENTATION.</a:t>
            </a:r>
            <a:endParaRPr lang="en-US" sz="400" dirty="0">
              <a:gradFill>
                <a:gsLst>
                  <a:gs pos="0">
                    <a:prstClr val="black"/>
                  </a:gs>
                  <a:gs pos="100000">
                    <a:prstClr val="black"/>
                  </a:gs>
                </a:gsLst>
                <a:lin ang="5400000" scaled="0"/>
              </a:gradFill>
              <a:latin typeface="Segoe UI" pitchFamily="34" charset="0"/>
              <a:ea typeface="Segoe UI" pitchFamily="34" charset="0"/>
              <a:cs typeface="Segoe UI" pitchFamily="34" charset="0"/>
            </a:endParaRPr>
          </a:p>
        </p:txBody>
      </p:sp>
      <p:sp>
        <p:nvSpPr>
          <p:cNvPr id="5" name="Date Placeholder 4"/>
          <p:cNvSpPr>
            <a:spLocks noGrp="1"/>
          </p:cNvSpPr>
          <p:nvPr>
            <p:ph type="dt" idx="11"/>
          </p:nvPr>
        </p:nvSpPr>
        <p:spPr/>
        <p:txBody>
          <a:bodyPr/>
          <a:lstStyle/>
          <a:p>
            <a:fld id="{E74353ED-ACB2-44BF-A903-985B0AF962B7}" type="datetime1">
              <a:rPr lang="en-US" smtClean="0"/>
              <a:t>5/24/2016</a:t>
            </a:fld>
            <a:endParaRPr lang="en-US" dirty="0"/>
          </a:p>
        </p:txBody>
      </p:sp>
      <p:sp>
        <p:nvSpPr>
          <p:cNvPr id="6" name="Slide Number Placeholder 5"/>
          <p:cNvSpPr>
            <a:spLocks noGrp="1"/>
          </p:cNvSpPr>
          <p:nvPr>
            <p:ph type="sldNum" sz="quarter" idx="12"/>
          </p:nvPr>
        </p:nvSpPr>
        <p:spPr/>
        <p:txBody>
          <a:bodyPr/>
          <a:lstStyle/>
          <a:p>
            <a:fld id="{B4008EB6-D09E-4580-8CD6-DDB14511944F}" type="slidenum">
              <a:rPr lang="en-US" smtClean="0"/>
              <a:pPr/>
              <a:t>101</a:t>
            </a:fld>
            <a:endParaRPr lang="en-US" dirty="0"/>
          </a:p>
        </p:txBody>
      </p:sp>
    </p:spTree>
    <p:extLst>
      <p:ext uri="{BB962C8B-B14F-4D97-AF65-F5344CB8AC3E}">
        <p14:creationId xmlns:p14="http://schemas.microsoft.com/office/powerpoint/2010/main" val="2604641065"/>
      </p:ext>
    </p:extLst>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Source: https://msdn.microsoft.com/en-us/library/mt163865(v=sql.130).aspx </a:t>
            </a:r>
          </a:p>
          <a:p>
            <a:endParaRPr lang="en-US" dirty="0"/>
          </a:p>
          <a:p>
            <a:r>
              <a:rPr lang="en-US" b="1" dirty="0">
                <a:effectLst/>
              </a:rPr>
              <a:t>Selecting Deterministic or Randomized Encryption </a:t>
            </a:r>
          </a:p>
          <a:p>
            <a:r>
              <a:rPr lang="en-US" dirty="0">
                <a:effectLst/>
              </a:rPr>
              <a:t>Always Encrypted supports two types of encryption: randomized encryption and deterministic encryption.</a:t>
            </a:r>
          </a:p>
          <a:p>
            <a:pPr marL="171450" indent="-171450">
              <a:buFont typeface="Arial" panose="020B0604020202020204" pitchFamily="34" charset="0"/>
              <a:buChar char="•"/>
            </a:pPr>
            <a:r>
              <a:rPr lang="en-US" dirty="0">
                <a:effectLst/>
              </a:rPr>
              <a:t>Deterministic encryption uses a method which always generates the same encrypted value for any given plain text value. Using deterministic encryption allows grouping, filtering by equality, and joining tables based on encrypted values, but can also allow unauthorized users to guess information about encrypted values by examining patterns in the encrypted column. This weakness is increased when there is a small set of possible encrypted values, such as True/False, or North/South/East/West region. Deterministic encryption must use a column collation with a binary2 sort order for character columns.</a:t>
            </a:r>
          </a:p>
          <a:p>
            <a:pPr marL="171450" indent="-171450">
              <a:buFont typeface="Arial" panose="020B0604020202020204" pitchFamily="34" charset="0"/>
              <a:buChar char="•"/>
            </a:pPr>
            <a:r>
              <a:rPr lang="en-US" dirty="0">
                <a:effectLst/>
              </a:rPr>
              <a:t>Randomized encryption uses a method that encrypts data in a less predictable manner. Randomized encryption is more secure, but prevents equality searches, grouping, indexing, and joining on encrypted columns.</a:t>
            </a:r>
          </a:p>
          <a:p>
            <a:endParaRPr lang="en-US" dirty="0">
              <a:effectLst/>
            </a:endParaRPr>
          </a:p>
          <a:p>
            <a:r>
              <a:rPr lang="en-US" dirty="0">
                <a:effectLst/>
              </a:rPr>
              <a:t>Use deterministic encryption for columns that will be used as search or grouping parameters, for example a government ID number. Use randomized encryption, for data such as confidential investigation comments, which are not grouped with other records, or used to join tables, and which are </a:t>
            </a:r>
            <a:r>
              <a:rPr lang="en-US" dirty="0" err="1">
                <a:effectLst/>
              </a:rPr>
              <a:t>lthe</a:t>
            </a:r>
            <a:r>
              <a:rPr lang="en-US" dirty="0">
                <a:effectLst/>
              </a:rPr>
              <a:t> row which contains the encrypted column of interest.</a:t>
            </a:r>
            <a:endParaRPr lang="en-US" dirty="0"/>
          </a:p>
          <a:p>
            <a:endParaRPr lang="en-US" dirty="0"/>
          </a:p>
        </p:txBody>
      </p:sp>
      <p:sp>
        <p:nvSpPr>
          <p:cNvPr id="4" name="Slide Number Placeholder 3"/>
          <p:cNvSpPr>
            <a:spLocks noGrp="1"/>
          </p:cNvSpPr>
          <p:nvPr>
            <p:ph type="sldNum" sz="quarter" idx="10"/>
          </p:nvPr>
        </p:nvSpPr>
        <p:spPr/>
        <p:txBody>
          <a:bodyPr/>
          <a:lstStyle/>
          <a:p>
            <a:pPr>
              <a:defRPr/>
            </a:pPr>
            <a:fld id="{7088D5E3-B0C4-244E-905F-C9848084E0A1}" type="slidenum">
              <a:rPr lang="en-US" smtClean="0"/>
              <a:pPr>
                <a:defRPr/>
              </a:pPr>
              <a:t>103</a:t>
            </a:fld>
            <a:endParaRPr lang="en-US"/>
          </a:p>
        </p:txBody>
      </p:sp>
    </p:spTree>
    <p:extLst>
      <p:ext uri="{BB962C8B-B14F-4D97-AF65-F5344CB8AC3E}">
        <p14:creationId xmlns:p14="http://schemas.microsoft.com/office/powerpoint/2010/main" val="4246842706"/>
      </p:ext>
    </p:extLst>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Source: https://msdn.microsoft.com/en-us/library/mt147923(v=sql.130).aspx</a:t>
            </a:r>
          </a:p>
          <a:p>
            <a:endParaRPr lang="en-US" dirty="0"/>
          </a:p>
          <a:p>
            <a:r>
              <a:rPr lang="en-US" b="1" dirty="0">
                <a:effectLst/>
              </a:rPr>
              <a:t>Creating and registering a custom Column Master Key Store Provider</a:t>
            </a:r>
          </a:p>
          <a:p>
            <a:r>
              <a:rPr lang="en-US" dirty="0">
                <a:effectLst/>
              </a:rPr>
              <a:t>Information the driver receives from SQL Server for query parameters which need to be encrypted, and for query results which need to be decrypted, includes:</a:t>
            </a:r>
          </a:p>
          <a:p>
            <a:pPr marL="171450" indent="-171450">
              <a:buFont typeface="Arial" panose="020B0604020202020204" pitchFamily="34" charset="0"/>
              <a:buChar char="•"/>
            </a:pPr>
            <a:r>
              <a:rPr lang="en-US" dirty="0">
                <a:effectLst/>
              </a:rPr>
              <a:t>An encrypted value of a column encryption key, which should be used to encrypt or decrypt a parameter or a result.</a:t>
            </a:r>
          </a:p>
          <a:p>
            <a:pPr marL="171450" indent="-171450">
              <a:buFont typeface="Arial" panose="020B0604020202020204" pitchFamily="34" charset="0"/>
              <a:buChar char="•"/>
            </a:pPr>
            <a:r>
              <a:rPr lang="en-US" dirty="0">
                <a:effectLst/>
              </a:rPr>
              <a:t>The name of a key store provider that encapsulates a key store containing the column master key which was used to encrypt the column encryption key.</a:t>
            </a:r>
          </a:p>
          <a:p>
            <a:pPr marL="171450" indent="-171450">
              <a:buFont typeface="Arial" panose="020B0604020202020204" pitchFamily="34" charset="0"/>
              <a:buChar char="•"/>
            </a:pPr>
            <a:r>
              <a:rPr lang="en-US" dirty="0">
                <a:effectLst/>
              </a:rPr>
              <a:t>A key path that specifies the location of the column master key in the key store.</a:t>
            </a:r>
          </a:p>
          <a:p>
            <a:pPr marL="171450" indent="-171450">
              <a:buFont typeface="Arial" panose="020B0604020202020204" pitchFamily="34" charset="0"/>
              <a:buChar char="•"/>
            </a:pPr>
            <a:r>
              <a:rPr lang="en-US" dirty="0">
                <a:effectLst/>
              </a:rPr>
              <a:t>The name of the algorithm that was used to encrypt the column encryption key.</a:t>
            </a:r>
          </a:p>
          <a:p>
            <a:endParaRPr lang="en-US" dirty="0">
              <a:effectLst/>
            </a:endParaRPr>
          </a:p>
          <a:p>
            <a:r>
              <a:rPr lang="en-US" dirty="0">
                <a:effectLst/>
              </a:rPr>
              <a:t>The driver uses the above information to use the key store provider implementation to decrypt the retrieved encrypted value of the column encryption key, which is subsequently used to either encrypt a query parameter or to decrypt a query result.</a:t>
            </a:r>
          </a:p>
          <a:p>
            <a:endParaRPr lang="en-US" dirty="0">
              <a:effectLst/>
            </a:endParaRPr>
          </a:p>
          <a:p>
            <a:r>
              <a:rPr lang="en-US" dirty="0">
                <a:effectLst/>
              </a:rPr>
              <a:t>The driver comes with an implementation for one system provider: </a:t>
            </a:r>
            <a:r>
              <a:rPr lang="en-US" dirty="0" err="1">
                <a:effectLst/>
              </a:rPr>
              <a:t>SqlColumnEncryptionCertificateStoreProvider</a:t>
            </a:r>
            <a:r>
              <a:rPr lang="en-US" dirty="0">
                <a:effectLst/>
              </a:rPr>
              <a:t> which can be used to store column master keys in Windows Certificate Store.</a:t>
            </a:r>
          </a:p>
          <a:p>
            <a:endParaRPr lang="en-US" dirty="0">
              <a:effectLst/>
            </a:endParaRPr>
          </a:p>
          <a:p>
            <a:r>
              <a:rPr lang="en-US" dirty="0">
                <a:effectLst/>
              </a:rPr>
              <a:t>You can use a custom key store provider by extending the </a:t>
            </a:r>
            <a:r>
              <a:rPr lang="en-US" dirty="0" err="1">
                <a:effectLst/>
              </a:rPr>
              <a:t>SqlColumnEncryptionKeyStoreProvider</a:t>
            </a:r>
            <a:r>
              <a:rPr lang="en-US" dirty="0">
                <a:effectLst/>
              </a:rPr>
              <a:t> class and registering it using the </a:t>
            </a:r>
            <a:r>
              <a:rPr lang="en-US" dirty="0" err="1">
                <a:effectLst/>
              </a:rPr>
              <a:t>SqlConnection.RegisterColumnEncryptionKeyStoreProviders</a:t>
            </a:r>
            <a:r>
              <a:rPr lang="en-US" dirty="0">
                <a:effectLst/>
              </a:rPr>
              <a:t>() method.</a:t>
            </a:r>
          </a:p>
          <a:p>
            <a:endParaRPr lang="en-US" dirty="0"/>
          </a:p>
        </p:txBody>
      </p:sp>
      <p:sp>
        <p:nvSpPr>
          <p:cNvPr id="4" name="Slide Number Placeholder 3"/>
          <p:cNvSpPr>
            <a:spLocks noGrp="1"/>
          </p:cNvSpPr>
          <p:nvPr>
            <p:ph type="sldNum" sz="quarter" idx="10"/>
          </p:nvPr>
        </p:nvSpPr>
        <p:spPr/>
        <p:txBody>
          <a:bodyPr/>
          <a:lstStyle/>
          <a:p>
            <a:pPr>
              <a:defRPr/>
            </a:pPr>
            <a:fld id="{7088D5E3-B0C4-244E-905F-C9848084E0A1}" type="slidenum">
              <a:rPr lang="en-US" smtClean="0"/>
              <a:pPr>
                <a:defRPr/>
              </a:pPr>
              <a:t>104</a:t>
            </a:fld>
            <a:endParaRPr lang="en-US"/>
          </a:p>
        </p:txBody>
      </p:sp>
    </p:spTree>
    <p:extLst>
      <p:ext uri="{BB962C8B-B14F-4D97-AF65-F5344CB8AC3E}">
        <p14:creationId xmlns:p14="http://schemas.microsoft.com/office/powerpoint/2010/main" val="2307682157"/>
      </p:ext>
    </p:extLst>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Source: https://msdn.microsoft.com/en-us/library/mt147923(v=sql.130).aspx</a:t>
            </a:r>
          </a:p>
          <a:p>
            <a:endParaRPr lang="en-US" dirty="0"/>
          </a:p>
        </p:txBody>
      </p:sp>
      <p:sp>
        <p:nvSpPr>
          <p:cNvPr id="4" name="Slide Number Placeholder 3"/>
          <p:cNvSpPr>
            <a:spLocks noGrp="1"/>
          </p:cNvSpPr>
          <p:nvPr>
            <p:ph type="sldNum" sz="quarter" idx="10"/>
          </p:nvPr>
        </p:nvSpPr>
        <p:spPr/>
        <p:txBody>
          <a:bodyPr/>
          <a:lstStyle/>
          <a:p>
            <a:pPr>
              <a:defRPr/>
            </a:pPr>
            <a:fld id="{7088D5E3-B0C4-244E-905F-C9848084E0A1}" type="slidenum">
              <a:rPr lang="en-US" smtClean="0"/>
              <a:pPr>
                <a:defRPr/>
              </a:pPr>
              <a:t>105</a:t>
            </a:fld>
            <a:endParaRPr lang="en-US"/>
          </a:p>
        </p:txBody>
      </p:sp>
    </p:spTree>
    <p:extLst>
      <p:ext uri="{BB962C8B-B14F-4D97-AF65-F5344CB8AC3E}">
        <p14:creationId xmlns:p14="http://schemas.microsoft.com/office/powerpoint/2010/main" val="1891167735"/>
      </p:ext>
    </p:extLst>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indent="0" algn="l" defTabSz="931863" rtl="0" eaLnBrk="0" fontAlgn="base" latinLnBrk="0" hangingPunct="0">
              <a:lnSpc>
                <a:spcPct val="100000"/>
              </a:lnSpc>
              <a:spcBef>
                <a:spcPct val="30000"/>
              </a:spcBef>
              <a:spcAft>
                <a:spcPct val="0"/>
              </a:spcAft>
              <a:buClrTx/>
              <a:buSzTx/>
              <a:buFontTx/>
              <a:buNone/>
              <a:tabLst/>
              <a:defRPr/>
            </a:pPr>
            <a:r>
              <a:rPr lang="en-US" dirty="0"/>
              <a:t>Source: https://msdn.microsoft.com/en-us/library/mt163865(v=sql.130).aspx</a:t>
            </a:r>
          </a:p>
          <a:p>
            <a:endParaRPr lang="en-US" dirty="0"/>
          </a:p>
        </p:txBody>
      </p:sp>
      <p:sp>
        <p:nvSpPr>
          <p:cNvPr id="4" name="Slide Number Placeholder 3"/>
          <p:cNvSpPr>
            <a:spLocks noGrp="1"/>
          </p:cNvSpPr>
          <p:nvPr>
            <p:ph type="sldNum" sz="quarter" idx="10"/>
          </p:nvPr>
        </p:nvSpPr>
        <p:spPr/>
        <p:txBody>
          <a:bodyPr/>
          <a:lstStyle/>
          <a:p>
            <a:pPr>
              <a:defRPr/>
            </a:pPr>
            <a:fld id="{7088D5E3-B0C4-244E-905F-C9848084E0A1}" type="slidenum">
              <a:rPr lang="en-US" smtClean="0"/>
              <a:pPr>
                <a:defRPr/>
              </a:pPr>
              <a:t>106</a:t>
            </a:fld>
            <a:endParaRPr lang="en-US"/>
          </a:p>
        </p:txBody>
      </p:sp>
    </p:spTree>
    <p:extLst>
      <p:ext uri="{BB962C8B-B14F-4D97-AF65-F5344CB8AC3E}">
        <p14:creationId xmlns:p14="http://schemas.microsoft.com/office/powerpoint/2010/main" val="780856683"/>
      </p:ext>
    </p:extLst>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Source: https://msdn.microsoft.com/en-us/library/mt163865(v=sql.130).aspx</a:t>
            </a:r>
          </a:p>
          <a:p>
            <a:endParaRPr lang="en-US" dirty="0"/>
          </a:p>
        </p:txBody>
      </p:sp>
      <p:sp>
        <p:nvSpPr>
          <p:cNvPr id="4" name="Slide Number Placeholder 3"/>
          <p:cNvSpPr>
            <a:spLocks noGrp="1"/>
          </p:cNvSpPr>
          <p:nvPr>
            <p:ph type="sldNum" sz="quarter" idx="10"/>
          </p:nvPr>
        </p:nvSpPr>
        <p:spPr/>
        <p:txBody>
          <a:bodyPr/>
          <a:lstStyle/>
          <a:p>
            <a:pPr>
              <a:defRPr/>
            </a:pPr>
            <a:fld id="{7088D5E3-B0C4-244E-905F-C9848084E0A1}" type="slidenum">
              <a:rPr lang="en-US" smtClean="0"/>
              <a:pPr>
                <a:defRPr/>
              </a:pPr>
              <a:t>107</a:t>
            </a:fld>
            <a:endParaRPr lang="en-US"/>
          </a:p>
        </p:txBody>
      </p:sp>
    </p:spTree>
    <p:extLst>
      <p:ext uri="{BB962C8B-B14F-4D97-AF65-F5344CB8AC3E}">
        <p14:creationId xmlns:p14="http://schemas.microsoft.com/office/powerpoint/2010/main" val="160792482"/>
      </p:ext>
    </p:extLst>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pPr marL="0" marR="0" indent="0" algn="l" defTabSz="931863" rtl="0" eaLnBrk="0" fontAlgn="base" latinLnBrk="0" hangingPunct="0">
              <a:lnSpc>
                <a:spcPct val="100000"/>
              </a:lnSpc>
              <a:spcBef>
                <a:spcPct val="30000"/>
              </a:spcBef>
              <a:spcAft>
                <a:spcPct val="0"/>
              </a:spcAft>
              <a:buClrTx/>
              <a:buSzTx/>
              <a:buFontTx/>
              <a:buNone/>
              <a:tabLst/>
              <a:defRPr/>
            </a:pPr>
            <a:r>
              <a:rPr lang="en-US" dirty="0"/>
              <a:t>Source: Source: https://msdn.microsoft.com/en-us/library/mt163865(v=sql.130).aspx</a:t>
            </a:r>
          </a:p>
          <a:p>
            <a:endParaRPr lang="en-US" dirty="0"/>
          </a:p>
          <a:p>
            <a:r>
              <a:rPr lang="en-US" dirty="0"/>
              <a:t>When</a:t>
            </a:r>
            <a:r>
              <a:rPr lang="en-US" baseline="0" dirty="0"/>
              <a:t> it comes to mission critical security we are introducing a unique encryption technology that protects data at rest and in motion and can be full queried while encrypted.  The new ADO .NET library provide transparent client-side </a:t>
            </a:r>
            <a:r>
              <a:rPr lang="en-US" baseline="0" dirty="0" err="1"/>
              <a:t>ecryption</a:t>
            </a:r>
            <a:r>
              <a:rPr lang="en-US" baseline="0" dirty="0"/>
              <a:t>, while SQL Server executes T-SQL queries on encrypted data.  The master keys stay with the application and not with SQL Server.  This can work on-premises or SQL Server in Azure VM.  So think about the hybrid scenarios where you wanted to take advantage of Azure cloud computing, but for certain data could not take advantage of cloud scale due to data security requirements.  This technology ensures your data is always encrypted.  Best of all no application changes are required.</a:t>
            </a:r>
            <a:endParaRPr lang="en-US" dirty="0"/>
          </a:p>
        </p:txBody>
      </p:sp>
      <p:sp>
        <p:nvSpPr>
          <p:cNvPr id="4" name="Header Placeholder 3"/>
          <p:cNvSpPr>
            <a:spLocks noGrp="1"/>
          </p:cNvSpPr>
          <p:nvPr>
            <p:ph type="hdr" sz="quarter" idx="10"/>
          </p:nvPr>
        </p:nvSpPr>
        <p:spPr/>
        <p:txBody>
          <a:bodyPr/>
          <a:lstStyle/>
          <a:p>
            <a:r>
              <a:rPr lang="en-US" dirty="0">
                <a:solidFill>
                  <a:prstClr val="black"/>
                </a:solidFill>
              </a:rPr>
              <a:t>Server &amp; Tools Business</a:t>
            </a:r>
          </a:p>
        </p:txBody>
      </p:sp>
      <p:sp>
        <p:nvSpPr>
          <p:cNvPr id="5" name="Footer Placeholder 4"/>
          <p:cNvSpPr>
            <a:spLocks noGrp="1"/>
          </p:cNvSpPr>
          <p:nvPr>
            <p:ph type="ftr" sz="quarter" idx="11"/>
          </p:nvPr>
        </p:nvSpPr>
        <p:spPr/>
        <p:txBody>
          <a:bodyPr/>
          <a:lstStyle/>
          <a:p>
            <a:pPr defTabSz="914099" eaLnBrk="0" hangingPunct="0"/>
            <a:r>
              <a:rPr lang="en-US" sz="400" dirty="0">
                <a:gradFill>
                  <a:gsLst>
                    <a:gs pos="0">
                      <a:prstClr val="black"/>
                    </a:gs>
                    <a:gs pos="100000">
                      <a:prstClr val="black"/>
                    </a:gs>
                  </a:gsLst>
                  <a:lin ang="5400000" scaled="0"/>
                </a:gradFill>
                <a:latin typeface="Segoe UI" pitchFamily="34" charset="0"/>
                <a:ea typeface="Segoe UI" pitchFamily="34" charset="0"/>
                <a:cs typeface="Segoe UI" pitchFamily="34" charset="0"/>
              </a:rPr>
              <a:t>© 2012 Microsoft Corporation. All rights reserved. Microsoft, Windows, and other product names are or may be registered trademarks and/or trademarks in the U.S. and/or other countries.</a:t>
            </a:r>
          </a:p>
          <a:p>
            <a:pPr defTabSz="914099" eaLnBrk="0" hangingPunct="0"/>
            <a:r>
              <a:rPr lang="en-US" sz="400" dirty="0">
                <a:gradFill>
                  <a:gsLst>
                    <a:gs pos="0">
                      <a:prstClr val="black"/>
                    </a:gs>
                    <a:gs pos="100000">
                      <a:prstClr val="black"/>
                    </a:gs>
                  </a:gsLst>
                  <a:lin ang="5400000" scaled="0"/>
                </a:gradFill>
                <a:latin typeface="Segoe UI" pitchFamily="34" charset="0"/>
                <a:ea typeface="Segoe UI" pitchFamily="34" charset="0"/>
                <a:cs typeface="Segoe UI" pitchFamily="34" charset="0"/>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MICROSOFT MAKES NO WARRANTIES, EXPRESS, IMPLIED OR STATUTORY, AS TO THE INFORMATION IN THIS PRESENTATION.</a:t>
            </a:r>
          </a:p>
        </p:txBody>
      </p:sp>
      <p:sp>
        <p:nvSpPr>
          <p:cNvPr id="6" name="Date Placeholder 5"/>
          <p:cNvSpPr>
            <a:spLocks noGrp="1"/>
          </p:cNvSpPr>
          <p:nvPr>
            <p:ph type="dt" idx="12"/>
          </p:nvPr>
        </p:nvSpPr>
        <p:spPr/>
        <p:txBody>
          <a:bodyPr/>
          <a:lstStyle/>
          <a:p>
            <a:fld id="{A171B3BB-DFF4-43DF-B887-7B1543BC1A74}" type="datetime1">
              <a:rPr lang="en-US" smtClean="0">
                <a:solidFill>
                  <a:prstClr val="black"/>
                </a:solidFill>
              </a:rPr>
              <a:pPr/>
              <a:t>5/24/2016</a:t>
            </a:fld>
            <a:endParaRPr lang="en-US" dirty="0">
              <a:solidFill>
                <a:prstClr val="black"/>
              </a:solidFill>
            </a:endParaRPr>
          </a:p>
        </p:txBody>
      </p:sp>
      <p:sp>
        <p:nvSpPr>
          <p:cNvPr id="7" name="Slide Number Placeholder 6"/>
          <p:cNvSpPr>
            <a:spLocks noGrp="1"/>
          </p:cNvSpPr>
          <p:nvPr>
            <p:ph type="sldNum" sz="quarter" idx="13"/>
          </p:nvPr>
        </p:nvSpPr>
        <p:spPr/>
        <p:txBody>
          <a:bodyPr/>
          <a:lstStyle/>
          <a:p>
            <a:fld id="{B4008EB6-D09E-4580-8CD6-DDB14511944F}" type="slidenum">
              <a:rPr lang="en-US" smtClean="0">
                <a:solidFill>
                  <a:prstClr val="black"/>
                </a:solidFill>
              </a:rPr>
              <a:pPr/>
              <a:t>108</a:t>
            </a:fld>
            <a:endParaRPr lang="en-US" dirty="0">
              <a:solidFill>
                <a:prstClr val="black"/>
              </a:solidFill>
            </a:endParaRPr>
          </a:p>
        </p:txBody>
      </p:sp>
    </p:spTree>
    <p:extLst>
      <p:ext uri="{BB962C8B-B14F-4D97-AF65-F5344CB8AC3E}">
        <p14:creationId xmlns:p14="http://schemas.microsoft.com/office/powerpoint/2010/main" val="3846414071"/>
      </p:ext>
    </p:extLst>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Source: https://msdn.microsoft.com/en-us/library/bb510411(v=sql.130).aspx</a:t>
            </a:r>
          </a:p>
          <a:p>
            <a:endParaRPr lang="en-US" dirty="0"/>
          </a:p>
          <a:p>
            <a:r>
              <a:rPr lang="en-US" b="1" dirty="0">
                <a:effectLst/>
              </a:rPr>
              <a:t>Multiple </a:t>
            </a:r>
            <a:r>
              <a:rPr lang="en-US" b="1" dirty="0" err="1">
                <a:effectLst/>
              </a:rPr>
              <a:t>TempDB</a:t>
            </a:r>
            <a:r>
              <a:rPr lang="en-US" b="1" dirty="0">
                <a:effectLst/>
              </a:rPr>
              <a:t> Databases </a:t>
            </a:r>
          </a:p>
          <a:p>
            <a:r>
              <a:rPr lang="en-US" dirty="0">
                <a:effectLst/>
              </a:rPr>
              <a:t>Setup adds multiple </a:t>
            </a:r>
            <a:r>
              <a:rPr lang="en-US" dirty="0" err="1">
                <a:effectLst/>
              </a:rPr>
              <a:t>tempdb</a:t>
            </a:r>
            <a:r>
              <a:rPr lang="en-US" dirty="0">
                <a:effectLst/>
              </a:rPr>
              <a:t> data files during the installation of a new instance. Below are the pertinent details to consider: </a:t>
            </a:r>
          </a:p>
          <a:p>
            <a:endParaRPr lang="en-US" dirty="0">
              <a:effectLst/>
            </a:endParaRPr>
          </a:p>
          <a:p>
            <a:pPr marL="228600" indent="-228600">
              <a:buFont typeface="+mj-lt"/>
              <a:buAutoNum type="arabicPeriod"/>
            </a:pPr>
            <a:r>
              <a:rPr lang="en-US" dirty="0">
                <a:effectLst/>
              </a:rPr>
              <a:t>By default, setup adds as many </a:t>
            </a:r>
            <a:r>
              <a:rPr lang="en-US" dirty="0" err="1">
                <a:effectLst/>
              </a:rPr>
              <a:t>tempdb</a:t>
            </a:r>
            <a:r>
              <a:rPr lang="en-US" dirty="0">
                <a:effectLst/>
              </a:rPr>
              <a:t> files as the CPU count or 8, whichever is lower.</a:t>
            </a:r>
          </a:p>
          <a:p>
            <a:pPr marL="228600" indent="-228600">
              <a:buFont typeface="+mj-lt"/>
              <a:buAutoNum type="arabicPeriod"/>
            </a:pPr>
            <a:r>
              <a:rPr lang="en-US" dirty="0">
                <a:effectLst/>
              </a:rPr>
              <a:t>You can configure the number of </a:t>
            </a:r>
            <a:r>
              <a:rPr lang="en-US" dirty="0" err="1">
                <a:effectLst/>
              </a:rPr>
              <a:t>tempdb</a:t>
            </a:r>
            <a:r>
              <a:rPr lang="en-US" dirty="0">
                <a:effectLst/>
              </a:rPr>
              <a:t> database files using the new command line parameter- /SQLTEMPDBFILECOUNT. It can be used for unattended and interactive installations. </a:t>
            </a:r>
            <a:br>
              <a:rPr lang="en-US" dirty="0">
                <a:effectLst/>
              </a:rPr>
            </a:br>
            <a:r>
              <a:rPr lang="en-US" dirty="0">
                <a:effectLst/>
              </a:rPr>
              <a:t/>
            </a:r>
            <a:br>
              <a:rPr lang="en-US" dirty="0">
                <a:effectLst/>
              </a:rPr>
            </a:br>
            <a:r>
              <a:rPr lang="en-US" sz="1200" kern="1200" dirty="0">
                <a:solidFill>
                  <a:schemeClr val="tx1"/>
                </a:solidFill>
                <a:effectLst/>
                <a:latin typeface="+mn-lt"/>
                <a:ea typeface="MS PGothic" panose="020B0600070205080204" pitchFamily="34" charset="-128"/>
                <a:cs typeface="ＭＳ Ｐゴシック" charset="0"/>
              </a:rPr>
              <a:t>setup.exe /Q /ACTION="INSTALL" /IACCEPTSQLSERVERLICENSETERMS /FEATURES="</a:t>
            </a:r>
            <a:r>
              <a:rPr lang="en-US" sz="1200" kern="1200" dirty="0" err="1">
                <a:solidFill>
                  <a:schemeClr val="tx1"/>
                </a:solidFill>
                <a:effectLst/>
                <a:latin typeface="+mn-lt"/>
                <a:ea typeface="MS PGothic" panose="020B0600070205080204" pitchFamily="34" charset="-128"/>
                <a:cs typeface="ＭＳ Ｐゴシック" charset="0"/>
              </a:rPr>
              <a:t>SqlEngine</a:t>
            </a:r>
            <a:r>
              <a:rPr lang="en-US" sz="1200" kern="1200" dirty="0">
                <a:solidFill>
                  <a:schemeClr val="tx1"/>
                </a:solidFill>
                <a:effectLst/>
                <a:latin typeface="+mn-lt"/>
                <a:ea typeface="MS PGothic" panose="020B0600070205080204" pitchFamily="34" charset="-128"/>
                <a:cs typeface="ＭＳ Ｐゴシック" charset="0"/>
              </a:rPr>
              <a:t>" /INSTANCENAME="SQL15" .. /SQLTEMPDBDIR="D:\tempdb" /SQLTEMPDBFILECOUNT="4" </a:t>
            </a:r>
            <a:br>
              <a:rPr lang="en-US" sz="1200" kern="1200" dirty="0">
                <a:solidFill>
                  <a:schemeClr val="tx1"/>
                </a:solidFill>
                <a:effectLst/>
                <a:latin typeface="+mn-lt"/>
                <a:ea typeface="MS PGothic" panose="020B0600070205080204" pitchFamily="34" charset="-128"/>
                <a:cs typeface="ＭＳ Ｐゴシック" charset="0"/>
              </a:rPr>
            </a:br>
            <a:r>
              <a:rPr lang="en-US" sz="1200" kern="1200" dirty="0">
                <a:solidFill>
                  <a:schemeClr val="tx1"/>
                </a:solidFill>
                <a:effectLst/>
                <a:latin typeface="+mn-lt"/>
                <a:ea typeface="MS PGothic" panose="020B0600070205080204" pitchFamily="34" charset="-128"/>
                <a:cs typeface="ＭＳ Ｐゴシック" charset="0"/>
              </a:rPr>
              <a:t/>
            </a:r>
            <a:br>
              <a:rPr lang="en-US" sz="1200" kern="1200" dirty="0">
                <a:solidFill>
                  <a:schemeClr val="tx1"/>
                </a:solidFill>
                <a:effectLst/>
                <a:latin typeface="+mn-lt"/>
                <a:ea typeface="MS PGothic" panose="020B0600070205080204" pitchFamily="34" charset="-128"/>
                <a:cs typeface="ＭＳ Ｐゴシック" charset="0"/>
              </a:rPr>
            </a:br>
            <a:r>
              <a:rPr lang="en-US" dirty="0">
                <a:effectLst/>
              </a:rPr>
              <a:t>SQLTEMPDBFILECOUNT only accepts an integer value. If the parameter is not given or the value &lt;= 0, setup will use the default value that is the number of (logical) cores on the machine or 8, whichever is lower. If the value is greater than the maximum allowed (</a:t>
            </a:r>
            <a:r>
              <a:rPr lang="en-US" dirty="0" err="1">
                <a:effectLst/>
              </a:rPr>
              <a:t>cpu</a:t>
            </a:r>
            <a:r>
              <a:rPr lang="en-US" dirty="0">
                <a:effectLst/>
              </a:rPr>
              <a:t> count), the installation will fail with an error.</a:t>
            </a:r>
            <a:r>
              <a:rPr lang="en-US" baseline="0" dirty="0">
                <a:effectLst/>
              </a:rPr>
              <a:t>  </a:t>
            </a:r>
            <a:br>
              <a:rPr lang="en-US" baseline="0" dirty="0">
                <a:effectLst/>
              </a:rPr>
            </a:br>
            <a:r>
              <a:rPr lang="en-US" baseline="0" dirty="0">
                <a:effectLst/>
              </a:rPr>
              <a:t/>
            </a:r>
            <a:br>
              <a:rPr lang="en-US" baseline="0" dirty="0">
                <a:effectLst/>
              </a:rPr>
            </a:br>
            <a:r>
              <a:rPr lang="en-US" b="1" dirty="0">
                <a:effectLst/>
              </a:rPr>
              <a:t>Important </a:t>
            </a:r>
            <a:r>
              <a:rPr lang="en-US" dirty="0">
                <a:effectLst/>
              </a:rPr>
              <a:t>The SQLTEMPDBFILECOUNT parameter is supported only in the following scenarios or actions: Install, </a:t>
            </a:r>
            <a:r>
              <a:rPr lang="en-US" dirty="0" err="1">
                <a:effectLst/>
              </a:rPr>
              <a:t>InstallFailoverCluster</a:t>
            </a:r>
            <a:r>
              <a:rPr lang="en-US" dirty="0">
                <a:effectLst/>
              </a:rPr>
              <a:t>, </a:t>
            </a:r>
            <a:r>
              <a:rPr lang="en-US" dirty="0" err="1">
                <a:effectLst/>
              </a:rPr>
              <a:t>CompleteImage</a:t>
            </a:r>
            <a:r>
              <a:rPr lang="en-US" dirty="0">
                <a:effectLst/>
              </a:rPr>
              <a:t> (</a:t>
            </a:r>
            <a:r>
              <a:rPr lang="en-US" dirty="0" err="1">
                <a:effectLst/>
              </a:rPr>
              <a:t>sysprep</a:t>
            </a:r>
            <a:r>
              <a:rPr lang="en-US" dirty="0">
                <a:effectLst/>
              </a:rPr>
              <a:t>), </a:t>
            </a:r>
            <a:r>
              <a:rPr lang="en-US" dirty="0" err="1">
                <a:effectLst/>
              </a:rPr>
              <a:t>CompleteFailoverCluster</a:t>
            </a:r>
            <a:r>
              <a:rPr lang="en-US" dirty="0">
                <a:effectLst/>
              </a:rPr>
              <a:t> (</a:t>
            </a:r>
            <a:r>
              <a:rPr lang="en-US" dirty="0" err="1">
                <a:effectLst/>
              </a:rPr>
              <a:t>sysprep</a:t>
            </a:r>
            <a:r>
              <a:rPr lang="en-US" dirty="0">
                <a:effectLst/>
              </a:rPr>
              <a:t>), and </a:t>
            </a:r>
            <a:r>
              <a:rPr lang="en-US" dirty="0" err="1">
                <a:effectLst/>
              </a:rPr>
              <a:t>RebuildDatabase</a:t>
            </a:r>
            <a:r>
              <a:rPr lang="en-US" dirty="0">
                <a:effectLst/>
              </a:rPr>
              <a:t>. </a:t>
            </a:r>
            <a:br>
              <a:rPr lang="en-US" dirty="0">
                <a:effectLst/>
              </a:rPr>
            </a:br>
            <a:endParaRPr lang="en-US" dirty="0">
              <a:effectLst/>
            </a:endParaRPr>
          </a:p>
          <a:p>
            <a:pPr marL="228600" indent="-228600">
              <a:buFont typeface="+mj-lt"/>
              <a:buAutoNum type="arabicPeriod"/>
            </a:pPr>
            <a:r>
              <a:rPr lang="en-US" dirty="0">
                <a:effectLst/>
              </a:rPr>
              <a:t>You can configure the number of </a:t>
            </a:r>
            <a:r>
              <a:rPr lang="en-US" dirty="0" err="1">
                <a:effectLst/>
              </a:rPr>
              <a:t>tempdb</a:t>
            </a:r>
            <a:r>
              <a:rPr lang="en-US" dirty="0">
                <a:effectLst/>
              </a:rPr>
              <a:t> database files using the new UI input control on the </a:t>
            </a:r>
            <a:r>
              <a:rPr lang="en-US" b="1" dirty="0">
                <a:effectLst/>
              </a:rPr>
              <a:t>Database Engine Configuration</a:t>
            </a:r>
            <a:r>
              <a:rPr lang="en-US" dirty="0">
                <a:effectLst/>
              </a:rPr>
              <a:t> section.</a:t>
            </a:r>
          </a:p>
          <a:p>
            <a:pPr marL="228600" indent="-228600">
              <a:buFont typeface="+mj-lt"/>
              <a:buAutoNum type="arabicPeriod"/>
            </a:pPr>
            <a:r>
              <a:rPr lang="en-US" dirty="0">
                <a:effectLst/>
              </a:rPr>
              <a:t>The primary database file for </a:t>
            </a:r>
            <a:r>
              <a:rPr lang="en-US" dirty="0" err="1">
                <a:effectLst/>
              </a:rPr>
              <a:t>tempdb</a:t>
            </a:r>
            <a:r>
              <a:rPr lang="en-US" dirty="0">
                <a:effectLst/>
              </a:rPr>
              <a:t> will still be </a:t>
            </a:r>
            <a:r>
              <a:rPr lang="en-US" dirty="0" err="1">
                <a:effectLst/>
              </a:rPr>
              <a:t>tempdb.mdf</a:t>
            </a:r>
            <a:r>
              <a:rPr lang="en-US" dirty="0">
                <a:effectLst/>
              </a:rPr>
              <a:t>. The additional </a:t>
            </a:r>
            <a:r>
              <a:rPr lang="en-US" dirty="0" err="1">
                <a:effectLst/>
              </a:rPr>
              <a:t>tempdb</a:t>
            </a:r>
            <a:r>
              <a:rPr lang="en-US" dirty="0">
                <a:effectLst/>
              </a:rPr>
              <a:t> files are named as tempdb_</a:t>
            </a:r>
            <a:r>
              <a:rPr lang="en-US" dirty="0" err="1">
                <a:effectLst/>
              </a:rPr>
              <a:t>mssql</a:t>
            </a:r>
            <a:r>
              <a:rPr lang="en-US" dirty="0">
                <a:effectLst/>
              </a:rPr>
              <a:t>_#.</a:t>
            </a:r>
            <a:r>
              <a:rPr lang="en-US" dirty="0" err="1">
                <a:effectLst/>
              </a:rPr>
              <a:t>ndf</a:t>
            </a:r>
            <a:r>
              <a:rPr lang="en-US" dirty="0">
                <a:effectLst/>
              </a:rPr>
              <a:t> where # where # represents a unique number for each additional </a:t>
            </a:r>
            <a:r>
              <a:rPr lang="en-US" dirty="0" err="1">
                <a:effectLst/>
              </a:rPr>
              <a:t>tempdb</a:t>
            </a:r>
            <a:r>
              <a:rPr lang="en-US" dirty="0">
                <a:effectLst/>
              </a:rPr>
              <a:t> database file created during setup. The purpose of this naming convention is to make them unique. Uninstalling an instance of SQL Server deletes the files with naming convention tempdb_</a:t>
            </a:r>
            <a:r>
              <a:rPr lang="en-US" dirty="0" err="1">
                <a:effectLst/>
              </a:rPr>
              <a:t>mssql</a:t>
            </a:r>
            <a:r>
              <a:rPr lang="en-US" dirty="0">
                <a:effectLst/>
              </a:rPr>
              <a:t>_#.</a:t>
            </a:r>
            <a:r>
              <a:rPr lang="en-US" dirty="0" err="1">
                <a:effectLst/>
              </a:rPr>
              <a:t>ndf</a:t>
            </a:r>
            <a:r>
              <a:rPr lang="en-US" dirty="0">
                <a:effectLst/>
              </a:rPr>
              <a:t>. Do not use </a:t>
            </a:r>
            <a:r>
              <a:rPr lang="en-US" dirty="0" err="1">
                <a:effectLst/>
              </a:rPr>
              <a:t>tempdb_mssql</a:t>
            </a:r>
            <a:r>
              <a:rPr lang="en-US" dirty="0">
                <a:effectLst/>
              </a:rPr>
              <a:t>_*.</a:t>
            </a:r>
            <a:r>
              <a:rPr lang="en-US" dirty="0" err="1">
                <a:effectLst/>
              </a:rPr>
              <a:t>ndf</a:t>
            </a:r>
            <a:r>
              <a:rPr lang="en-US" dirty="0">
                <a:effectLst/>
              </a:rPr>
              <a:t> naming convention for user database files. .</a:t>
            </a:r>
          </a:p>
          <a:p>
            <a:pPr marL="228600" indent="-228600">
              <a:buFont typeface="+mj-lt"/>
              <a:buAutoNum type="arabicPeriod"/>
            </a:pPr>
            <a:r>
              <a:rPr lang="en-US" dirty="0" err="1">
                <a:effectLst/>
              </a:rPr>
              <a:t>RebuildDatabase</a:t>
            </a:r>
            <a:r>
              <a:rPr lang="en-US" dirty="0">
                <a:effectLst/>
              </a:rPr>
              <a:t> scenario deletes system databases and installs them again in clean state. Because the setting of </a:t>
            </a:r>
            <a:r>
              <a:rPr lang="en-US" dirty="0" err="1">
                <a:effectLst/>
              </a:rPr>
              <a:t>tempdb</a:t>
            </a:r>
            <a:r>
              <a:rPr lang="en-US" dirty="0">
                <a:effectLst/>
              </a:rPr>
              <a:t> file count does not persist, the value of number of </a:t>
            </a:r>
            <a:r>
              <a:rPr lang="en-US" dirty="0" err="1">
                <a:effectLst/>
              </a:rPr>
              <a:t>tempdb</a:t>
            </a:r>
            <a:r>
              <a:rPr lang="en-US" dirty="0">
                <a:effectLst/>
              </a:rPr>
              <a:t> files is not known during setup. Therefore, </a:t>
            </a:r>
            <a:r>
              <a:rPr lang="en-US" dirty="0" err="1">
                <a:effectLst/>
              </a:rPr>
              <a:t>RebuildDatabase</a:t>
            </a:r>
            <a:r>
              <a:rPr lang="en-US" dirty="0">
                <a:effectLst/>
              </a:rPr>
              <a:t> scenario does not know the count of </a:t>
            </a:r>
            <a:r>
              <a:rPr lang="en-US" dirty="0" err="1">
                <a:effectLst/>
              </a:rPr>
              <a:t>tempdb</a:t>
            </a:r>
            <a:r>
              <a:rPr lang="en-US" dirty="0">
                <a:effectLst/>
              </a:rPr>
              <a:t> files to be re-added. You can provide the value of the number of </a:t>
            </a:r>
            <a:r>
              <a:rPr lang="en-US" dirty="0" err="1">
                <a:effectLst/>
              </a:rPr>
              <a:t>tempdb</a:t>
            </a:r>
            <a:r>
              <a:rPr lang="en-US" dirty="0">
                <a:effectLst/>
              </a:rPr>
              <a:t> files again with the SQLTEMPDBFILECOUNT parameter. If the parameter is not provided, </a:t>
            </a:r>
            <a:r>
              <a:rPr lang="en-US" dirty="0" err="1">
                <a:effectLst/>
              </a:rPr>
              <a:t>RebuildDatabase</a:t>
            </a:r>
            <a:r>
              <a:rPr lang="en-US" dirty="0">
                <a:effectLst/>
              </a:rPr>
              <a:t> will add a default number of </a:t>
            </a:r>
            <a:r>
              <a:rPr lang="en-US" dirty="0" err="1">
                <a:effectLst/>
              </a:rPr>
              <a:t>tempdb</a:t>
            </a:r>
            <a:r>
              <a:rPr lang="en-US" dirty="0">
                <a:effectLst/>
              </a:rPr>
              <a:t> files, which is as many </a:t>
            </a:r>
            <a:r>
              <a:rPr lang="en-US" dirty="0" err="1">
                <a:effectLst/>
              </a:rPr>
              <a:t>tempdb</a:t>
            </a:r>
            <a:r>
              <a:rPr lang="en-US" dirty="0">
                <a:effectLst/>
              </a:rPr>
              <a:t> files as the CPU count or 8, whichever is lower.</a:t>
            </a:r>
          </a:p>
          <a:p>
            <a:endParaRPr lang="en-US" dirty="0"/>
          </a:p>
        </p:txBody>
      </p:sp>
      <p:sp>
        <p:nvSpPr>
          <p:cNvPr id="4" name="Slide Number Placeholder 3"/>
          <p:cNvSpPr>
            <a:spLocks noGrp="1"/>
          </p:cNvSpPr>
          <p:nvPr>
            <p:ph type="sldNum" sz="quarter" idx="10"/>
          </p:nvPr>
        </p:nvSpPr>
        <p:spPr/>
        <p:txBody>
          <a:bodyPr/>
          <a:lstStyle/>
          <a:p>
            <a:pPr>
              <a:defRPr/>
            </a:pPr>
            <a:fld id="{7088D5E3-B0C4-244E-905F-C9848084E0A1}" type="slidenum">
              <a:rPr lang="en-US" smtClean="0"/>
              <a:pPr>
                <a:defRPr/>
              </a:pPr>
              <a:t>110</a:t>
            </a:fld>
            <a:endParaRPr lang="en-US"/>
          </a:p>
        </p:txBody>
      </p:sp>
    </p:spTree>
    <p:extLst>
      <p:ext uri="{BB962C8B-B14F-4D97-AF65-F5344CB8AC3E}">
        <p14:creationId xmlns:p14="http://schemas.microsoft.com/office/powerpoint/2010/main" val="2926459687"/>
      </p:ext>
    </p:extLst>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0" dirty="0">
                <a:effectLst/>
              </a:rPr>
              <a:t>Source:</a:t>
            </a:r>
            <a:r>
              <a:rPr lang="en-US" b="0" baseline="0" dirty="0">
                <a:effectLst/>
              </a:rPr>
              <a:t> https://msdn.microsoft.com/en-us/library/bb510411(v=sql.130).aspx#TDE</a:t>
            </a:r>
            <a:endParaRPr lang="en-US" b="0" dirty="0">
              <a:effectLst/>
            </a:endParaRPr>
          </a:p>
          <a:p>
            <a:r>
              <a:rPr lang="en-US" b="1" dirty="0">
                <a:effectLst/>
              </a:rPr>
              <a:t>Transparent Data Encryption</a:t>
            </a:r>
          </a:p>
          <a:p>
            <a:r>
              <a:rPr lang="en-US" dirty="0">
                <a:effectLst/>
              </a:rPr>
              <a:t>Transparent Data Encryption has been enhanced with support for Intel AES-NI hardware acceleration of encryption. This will reduce the CPU overhead of turning on Transparent Data Encryption.</a:t>
            </a:r>
          </a:p>
          <a:p>
            <a:endParaRPr lang="en-US" dirty="0"/>
          </a:p>
        </p:txBody>
      </p:sp>
      <p:sp>
        <p:nvSpPr>
          <p:cNvPr id="4" name="Slide Number Placeholder 3"/>
          <p:cNvSpPr>
            <a:spLocks noGrp="1"/>
          </p:cNvSpPr>
          <p:nvPr>
            <p:ph type="sldNum" sz="quarter" idx="10"/>
          </p:nvPr>
        </p:nvSpPr>
        <p:spPr/>
        <p:txBody>
          <a:bodyPr/>
          <a:lstStyle/>
          <a:p>
            <a:pPr>
              <a:defRPr/>
            </a:pPr>
            <a:fld id="{7088D5E3-B0C4-244E-905F-C9848084E0A1}" type="slidenum">
              <a:rPr lang="en-US" smtClean="0"/>
              <a:pPr>
                <a:defRPr/>
              </a:pPr>
              <a:t>111</a:t>
            </a:fld>
            <a:endParaRPr lang="en-US"/>
          </a:p>
        </p:txBody>
      </p:sp>
    </p:spTree>
    <p:extLst>
      <p:ext uri="{BB962C8B-B14F-4D97-AF65-F5344CB8AC3E}">
        <p14:creationId xmlns:p14="http://schemas.microsoft.com/office/powerpoint/2010/main" val="672129513"/>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Header Placeholder 3"/>
          <p:cNvSpPr>
            <a:spLocks noGrp="1"/>
          </p:cNvSpPr>
          <p:nvPr>
            <p:ph type="hdr" sz="quarter" idx="10"/>
          </p:nvPr>
        </p:nvSpPr>
        <p:spPr/>
        <p:txBody>
          <a:bodyPr/>
          <a:lstStyle/>
          <a:p>
            <a:r>
              <a:rPr lang="en-US"/>
              <a:t>Microsoft Ignite 2015</a:t>
            </a:r>
            <a:endParaRPr lang="en-US" dirty="0"/>
          </a:p>
        </p:txBody>
      </p:sp>
      <p:sp>
        <p:nvSpPr>
          <p:cNvPr id="5" name="Footer Placeholder 4"/>
          <p:cNvSpPr>
            <a:spLocks noGrp="1"/>
          </p:cNvSpPr>
          <p:nvPr>
            <p:ph type="ftr" sz="quarter" idx="11"/>
          </p:nvPr>
        </p:nvSpPr>
        <p:spPr/>
        <p:txBody>
          <a:bodyPr/>
          <a:lstStyle/>
          <a:p>
            <a:pPr defTabSz="914099" eaLnBrk="0" hangingPunct="0"/>
            <a:r>
              <a:rPr lang="en-US" sz="400">
                <a:gradFill>
                  <a:gsLst>
                    <a:gs pos="0">
                      <a:prstClr val="black"/>
                    </a:gs>
                    <a:gs pos="100000">
                      <a:prstClr val="black"/>
                    </a:gs>
                  </a:gsLst>
                  <a:lin ang="5400000" scaled="0"/>
                </a:gradFill>
                <a:latin typeface="Segoe UI" pitchFamily="34" charset="0"/>
                <a:ea typeface="Segoe UI" pitchFamily="34" charset="0"/>
                <a:cs typeface="Segoe UI" pitchFamily="34" charset="0"/>
              </a:rPr>
              <a:t>© 2015 Microsoft Corporation. All rights reserved. MICROSOFT MAKES NO WARRANTIES, EXPRESS, IMPLIED OR STATUTORY, AS TO THE INFORMATION IN THIS PRESENTATION.</a:t>
            </a:r>
            <a:endParaRPr lang="en-US" sz="400" dirty="0">
              <a:gradFill>
                <a:gsLst>
                  <a:gs pos="0">
                    <a:prstClr val="black"/>
                  </a:gs>
                  <a:gs pos="100000">
                    <a:prstClr val="black"/>
                  </a:gs>
                </a:gsLst>
                <a:lin ang="5400000" scaled="0"/>
              </a:gradFill>
              <a:latin typeface="Segoe UI" pitchFamily="34" charset="0"/>
              <a:ea typeface="Segoe UI" pitchFamily="34" charset="0"/>
              <a:cs typeface="Segoe UI" pitchFamily="34" charset="0"/>
            </a:endParaRPr>
          </a:p>
        </p:txBody>
      </p:sp>
      <p:sp>
        <p:nvSpPr>
          <p:cNvPr id="6" name="Date Placeholder 5"/>
          <p:cNvSpPr>
            <a:spLocks noGrp="1"/>
          </p:cNvSpPr>
          <p:nvPr>
            <p:ph type="dt" idx="12"/>
          </p:nvPr>
        </p:nvSpPr>
        <p:spPr/>
        <p:txBody>
          <a:bodyPr/>
          <a:lstStyle/>
          <a:p>
            <a:fld id="{38EEC551-8CDA-4EB6-89BB-2A86C9F091C8}" type="datetime8">
              <a:rPr lang="en-US" smtClean="0"/>
              <a:t>5/24/2016 7:00 AM</a:t>
            </a:fld>
            <a:endParaRPr lang="en-US" dirty="0"/>
          </a:p>
        </p:txBody>
      </p:sp>
      <p:sp>
        <p:nvSpPr>
          <p:cNvPr id="7" name="Slide Number Placeholder 6"/>
          <p:cNvSpPr>
            <a:spLocks noGrp="1"/>
          </p:cNvSpPr>
          <p:nvPr>
            <p:ph type="sldNum" sz="quarter" idx="13"/>
          </p:nvPr>
        </p:nvSpPr>
        <p:spPr/>
        <p:txBody>
          <a:bodyPr/>
          <a:lstStyle/>
          <a:p>
            <a:fld id="{B4008EB6-D09E-4580-8CD6-DDB14511944F}" type="slidenum">
              <a:rPr lang="en-US" smtClean="0"/>
              <a:pPr/>
              <a:t>12</a:t>
            </a:fld>
            <a:endParaRPr lang="en-US" dirty="0"/>
          </a:p>
        </p:txBody>
      </p:sp>
    </p:spTree>
    <p:extLst>
      <p:ext uri="{BB962C8B-B14F-4D97-AF65-F5344CB8AC3E}">
        <p14:creationId xmlns:p14="http://schemas.microsoft.com/office/powerpoint/2010/main" val="361732288"/>
      </p:ext>
    </p:extLst>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1" i="0" u="none" strike="noStrike" kern="1200" baseline="0" dirty="0">
                <a:solidFill>
                  <a:schemeClr val="tx1"/>
                </a:solidFill>
                <a:latin typeface="+mn-lt"/>
                <a:ea typeface="MS PGothic" panose="020B0600070205080204" pitchFamily="34" charset="-128"/>
                <a:cs typeface="ＭＳ Ｐゴシック" charset="0"/>
              </a:rPr>
              <a:t>Access Any Data</a:t>
            </a:r>
            <a:endParaRPr lang="en-US" sz="1200" b="0" i="0" u="none" strike="noStrike" kern="1200" baseline="0" dirty="0">
              <a:solidFill>
                <a:schemeClr val="tx1"/>
              </a:solidFill>
              <a:latin typeface="+mn-lt"/>
              <a:ea typeface="MS PGothic" panose="020B0600070205080204" pitchFamily="34" charset="-128"/>
              <a:cs typeface="ＭＳ Ｐゴシック" charset="0"/>
            </a:endParaRPr>
          </a:p>
          <a:p>
            <a:r>
              <a:rPr lang="en-US" sz="1200" b="0" i="0" u="none" strike="noStrike" kern="1200" baseline="0" dirty="0">
                <a:solidFill>
                  <a:schemeClr val="tx1"/>
                </a:solidFill>
                <a:latin typeface="+mn-lt"/>
                <a:ea typeface="MS PGothic" panose="020B0600070205080204" pitchFamily="34" charset="-128"/>
                <a:cs typeface="ＭＳ Ｐゴシック" charset="0"/>
              </a:rPr>
              <a:t>Query relational and </a:t>
            </a:r>
          </a:p>
          <a:p>
            <a:r>
              <a:rPr lang="en-US" sz="1200" b="0" i="0" u="none" strike="noStrike" kern="1200" baseline="0" dirty="0">
                <a:solidFill>
                  <a:schemeClr val="tx1"/>
                </a:solidFill>
                <a:latin typeface="+mn-lt"/>
                <a:ea typeface="MS PGothic" panose="020B0600070205080204" pitchFamily="34" charset="-128"/>
                <a:cs typeface="ＭＳ Ｐゴシック" charset="0"/>
              </a:rPr>
              <a:t>non-relational data with the simplicity of T-SQL with PolyBase. Manage document data with native JSON support. </a:t>
            </a:r>
          </a:p>
          <a:p>
            <a:r>
              <a:rPr lang="en-US" sz="1200" b="1" i="0" u="none" strike="noStrike" kern="1200" baseline="0" dirty="0">
                <a:solidFill>
                  <a:schemeClr val="tx1"/>
                </a:solidFill>
                <a:latin typeface="+mn-lt"/>
                <a:ea typeface="MS PGothic" panose="020B0600070205080204" pitchFamily="34" charset="-128"/>
                <a:cs typeface="ＭＳ Ｐゴシック" charset="0"/>
              </a:rPr>
              <a:t>Scale and Manage</a:t>
            </a:r>
            <a:endParaRPr lang="en-US" sz="1200" b="0" i="0" u="none" strike="noStrike" kern="1200" baseline="0" dirty="0">
              <a:solidFill>
                <a:schemeClr val="tx1"/>
              </a:solidFill>
              <a:latin typeface="+mn-lt"/>
              <a:ea typeface="MS PGothic" panose="020B0600070205080204" pitchFamily="34" charset="-128"/>
              <a:cs typeface="ＭＳ Ｐゴシック" charset="0"/>
            </a:endParaRPr>
          </a:p>
          <a:p>
            <a:r>
              <a:rPr lang="en-US" sz="1200" b="0" i="0" u="none" strike="noStrike" kern="1200" baseline="0" dirty="0">
                <a:solidFill>
                  <a:schemeClr val="tx1"/>
                </a:solidFill>
                <a:latin typeface="+mn-lt"/>
                <a:ea typeface="MS PGothic" panose="020B0600070205080204" pitchFamily="34" charset="-128"/>
                <a:cs typeface="ＭＳ Ｐゴシック" charset="0"/>
              </a:rPr>
              <a:t>Enhanced performance, scalability and usability across SQL Server Enterprise Information Management tools and Analysis Services.</a:t>
            </a:r>
          </a:p>
          <a:p>
            <a:r>
              <a:rPr lang="en-US" sz="1200" b="0" i="0" u="none" strike="noStrike" kern="1200" baseline="0" dirty="0">
                <a:solidFill>
                  <a:schemeClr val="tx1"/>
                </a:solidFill>
                <a:latin typeface="+mn-lt"/>
                <a:ea typeface="MS PGothic" panose="020B0600070205080204" pitchFamily="34" charset="-128"/>
                <a:cs typeface="ＭＳ Ｐゴシック" charset="0"/>
              </a:rPr>
              <a:t>Enhanced MDS. For domain based attribute, optionally, user can select a parent attribute whose value will constrain the allowed values for this attribute. For example</a:t>
            </a:r>
          </a:p>
          <a:p>
            <a:pPr fontAlgn="t">
              <a:lnSpc>
                <a:spcPct val="110000"/>
              </a:lnSpc>
            </a:pPr>
            <a:r>
              <a:rPr lang="en-US" dirty="0"/>
              <a:t>1. Model has State, City, Account entity.</a:t>
            </a:r>
          </a:p>
          <a:p>
            <a:pPr fontAlgn="t">
              <a:lnSpc>
                <a:spcPct val="110000"/>
              </a:lnSpc>
            </a:pPr>
            <a:r>
              <a:rPr lang="en-US" dirty="0"/>
              <a:t>2. Account has a City DBA to City entity and State DBA to State entity.</a:t>
            </a:r>
          </a:p>
          <a:p>
            <a:pPr fontAlgn="t">
              <a:lnSpc>
                <a:spcPct val="110000"/>
              </a:lnSpc>
            </a:pPr>
            <a:r>
              <a:rPr lang="en-US" dirty="0"/>
              <a:t>3. City has a State DBA to State entity and a derived hierarchy from State to City.</a:t>
            </a:r>
          </a:p>
          <a:p>
            <a:pPr fontAlgn="t">
              <a:lnSpc>
                <a:spcPct val="110000"/>
              </a:lnSpc>
            </a:pPr>
            <a:r>
              <a:rPr lang="en-US" dirty="0"/>
              <a:t>4. A constraint can be added on </a:t>
            </a:r>
            <a:r>
              <a:rPr lang="en-US" dirty="0" err="1"/>
              <a:t>Account.City</a:t>
            </a:r>
            <a:r>
              <a:rPr lang="en-US" dirty="0"/>
              <a:t> attribute which parent is </a:t>
            </a:r>
            <a:r>
              <a:rPr lang="en-US" dirty="0" err="1"/>
              <a:t>Account.State</a:t>
            </a:r>
            <a:r>
              <a:rPr lang="en-US" dirty="0"/>
              <a:t>. So the City attribute dropdown list is constrained by State value.</a:t>
            </a:r>
            <a:endParaRPr lang="en-US" sz="1200" b="0" i="0" u="none" strike="noStrike" kern="1200" baseline="0" dirty="0">
              <a:solidFill>
                <a:schemeClr val="tx1"/>
              </a:solidFill>
              <a:latin typeface="+mn-lt"/>
              <a:ea typeface="MS PGothic" panose="020B0600070205080204" pitchFamily="34" charset="-128"/>
              <a:cs typeface="ＭＳ Ｐゴシック" charset="0"/>
            </a:endParaRPr>
          </a:p>
          <a:p>
            <a:r>
              <a:rPr lang="en-US" sz="1200" b="1" i="0" u="none" strike="noStrike" kern="1200" baseline="0" dirty="0">
                <a:solidFill>
                  <a:schemeClr val="tx1"/>
                </a:solidFill>
                <a:latin typeface="+mn-lt"/>
                <a:ea typeface="MS PGothic" panose="020B0600070205080204" pitchFamily="34" charset="-128"/>
                <a:cs typeface="ＭＳ Ｐゴシック" charset="0"/>
              </a:rPr>
              <a:t>Powerful Insights on any device</a:t>
            </a:r>
            <a:endParaRPr lang="en-US" sz="1200" b="0" i="0" u="none" strike="noStrike" kern="1200" baseline="0" dirty="0">
              <a:solidFill>
                <a:schemeClr val="tx1"/>
              </a:solidFill>
              <a:latin typeface="+mn-lt"/>
              <a:ea typeface="MS PGothic" panose="020B0600070205080204" pitchFamily="34" charset="-128"/>
              <a:cs typeface="ＭＳ Ｐゴシック" charset="0"/>
            </a:endParaRPr>
          </a:p>
          <a:p>
            <a:r>
              <a:rPr lang="en-US" sz="1200" b="0" i="0" u="none" strike="noStrike" kern="1200" baseline="0" dirty="0">
                <a:solidFill>
                  <a:schemeClr val="tx1"/>
                </a:solidFill>
                <a:latin typeface="+mn-lt"/>
                <a:ea typeface="MS PGothic" panose="020B0600070205080204" pitchFamily="34" charset="-128"/>
                <a:cs typeface="ＭＳ Ｐゴシック" charset="0"/>
              </a:rPr>
              <a:t>Business insights through rich visualizations on mobile devices. Native apps for Windows, iOS and Android. New modern reports for all browsers.</a:t>
            </a:r>
          </a:p>
          <a:p>
            <a:r>
              <a:rPr lang="en-US" sz="1200" b="1" i="0" u="none" strike="noStrike" kern="1200" baseline="0" dirty="0">
                <a:solidFill>
                  <a:schemeClr val="tx1"/>
                </a:solidFill>
                <a:latin typeface="+mn-lt"/>
                <a:ea typeface="MS PGothic" panose="020B0600070205080204" pitchFamily="34" charset="-128"/>
                <a:cs typeface="ＭＳ Ｐゴシック" charset="0"/>
              </a:rPr>
              <a:t>Advanced Analytics at massive scale</a:t>
            </a:r>
            <a:endParaRPr lang="en-US" sz="1200" b="0" i="0" u="none" strike="noStrike" kern="1200" baseline="0" dirty="0">
              <a:solidFill>
                <a:schemeClr val="tx1"/>
              </a:solidFill>
              <a:latin typeface="+mn-lt"/>
              <a:ea typeface="MS PGothic" panose="020B0600070205080204" pitchFamily="34" charset="-128"/>
              <a:cs typeface="ＭＳ Ｐゴシック" charset="0"/>
            </a:endParaRPr>
          </a:p>
          <a:p>
            <a:r>
              <a:rPr lang="en-US" sz="1200" b="0" i="0" u="none" strike="noStrike" kern="1200" baseline="0" dirty="0">
                <a:solidFill>
                  <a:schemeClr val="tx1"/>
                </a:solidFill>
                <a:latin typeface="+mn-lt"/>
                <a:ea typeface="MS PGothic" panose="020B0600070205080204" pitchFamily="34" charset="-128"/>
                <a:cs typeface="ＭＳ Ｐゴシック" charset="0"/>
              </a:rPr>
              <a:t>Built-in advanced analytics provide the scalability and performance benefits of running your “R” algorithms directly in SQL Server. Expand your analytics library with Microsoft Azure Marketplace.</a:t>
            </a:r>
            <a:endParaRPr lang="en-US" dirty="0"/>
          </a:p>
        </p:txBody>
      </p:sp>
      <p:sp>
        <p:nvSpPr>
          <p:cNvPr id="4" name="Slide Number Placeholder 3"/>
          <p:cNvSpPr>
            <a:spLocks noGrp="1"/>
          </p:cNvSpPr>
          <p:nvPr>
            <p:ph type="sldNum" sz="quarter" idx="10"/>
          </p:nvPr>
        </p:nvSpPr>
        <p:spPr/>
        <p:txBody>
          <a:bodyPr/>
          <a:lstStyle/>
          <a:p>
            <a:pPr>
              <a:defRPr/>
            </a:pPr>
            <a:fld id="{7088D5E3-B0C4-244E-905F-C9848084E0A1}" type="slidenum">
              <a:rPr lang="en-US" smtClean="0">
                <a:solidFill>
                  <a:prstClr val="black"/>
                </a:solidFill>
              </a:rPr>
              <a:pPr>
                <a:defRPr/>
              </a:pPr>
              <a:t>113</a:t>
            </a:fld>
            <a:endParaRPr lang="en-US">
              <a:solidFill>
                <a:prstClr val="black"/>
              </a:solidFill>
            </a:endParaRPr>
          </a:p>
        </p:txBody>
      </p:sp>
    </p:spTree>
    <p:extLst>
      <p:ext uri="{BB962C8B-B14F-4D97-AF65-F5344CB8AC3E}">
        <p14:creationId xmlns:p14="http://schemas.microsoft.com/office/powerpoint/2010/main" val="2008086221"/>
      </p:ext>
    </p:extLst>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a:defRPr/>
            </a:pPr>
            <a:fld id="{7088D5E3-B0C4-244E-905F-C9848084E0A1}" type="slidenum">
              <a:rPr lang="en-US" smtClean="0">
                <a:solidFill>
                  <a:prstClr val="black"/>
                </a:solidFill>
              </a:rPr>
              <a:pPr>
                <a:defRPr/>
              </a:pPr>
              <a:t>114</a:t>
            </a:fld>
            <a:endParaRPr lang="en-US">
              <a:solidFill>
                <a:prstClr val="black"/>
              </a:solidFill>
            </a:endParaRPr>
          </a:p>
        </p:txBody>
      </p:sp>
    </p:spTree>
    <p:extLst>
      <p:ext uri="{BB962C8B-B14F-4D97-AF65-F5344CB8AC3E}">
        <p14:creationId xmlns:p14="http://schemas.microsoft.com/office/powerpoint/2010/main" val="3391368079"/>
      </p:ext>
    </p:extLst>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Source: http://blogs.technet.com/b/dbtechresource/archive/2015/04/26/business-intelligence-reporting-through-datazen.aspx</a:t>
            </a:r>
          </a:p>
          <a:p>
            <a:endParaRPr lang="en-US" dirty="0"/>
          </a:p>
          <a:p>
            <a:r>
              <a:rPr lang="en-US" b="1" dirty="0"/>
              <a:t>Introduction</a:t>
            </a:r>
          </a:p>
          <a:p>
            <a:r>
              <a:rPr lang="en-US" dirty="0"/>
              <a:t>Datazen Software – industry leader in mobile business intelligence and data analytics – was acquired by Microsoft in April of 2015. The acquisition accelerates Microsoft's strategy to help every company create a data culture and ensure insights reach every individual in every organization. Datazen’s product team has joined Microsoft as a part of this acquisition and continues to develop and evolve this technology. The Datazen Windows 8 app enables dashboard creation and publishing based on Excel, cloud, and enterprise data sources. After publishing to a Datazen Server, dashboards and KPIs are accessible on any device via its native app, or through any major browser.</a:t>
            </a:r>
          </a:p>
          <a:p>
            <a:endParaRPr lang="en-US" dirty="0"/>
          </a:p>
          <a:p>
            <a:endParaRPr lang="en-US" dirty="0"/>
          </a:p>
        </p:txBody>
      </p:sp>
      <p:sp>
        <p:nvSpPr>
          <p:cNvPr id="4" name="Slide Number Placeholder 3"/>
          <p:cNvSpPr>
            <a:spLocks noGrp="1"/>
          </p:cNvSpPr>
          <p:nvPr>
            <p:ph type="sldNum" sz="quarter" idx="10"/>
          </p:nvPr>
        </p:nvSpPr>
        <p:spPr/>
        <p:txBody>
          <a:bodyPr/>
          <a:lstStyle/>
          <a:p>
            <a:pPr>
              <a:defRPr/>
            </a:pPr>
            <a:fld id="{7088D5E3-B0C4-244E-905F-C9848084E0A1}" type="slidenum">
              <a:rPr lang="en-US" smtClean="0"/>
              <a:pPr>
                <a:defRPr/>
              </a:pPr>
              <a:t>116</a:t>
            </a:fld>
            <a:endParaRPr lang="en-US" dirty="0"/>
          </a:p>
        </p:txBody>
      </p:sp>
    </p:spTree>
    <p:extLst>
      <p:ext uri="{BB962C8B-B14F-4D97-AF65-F5344CB8AC3E}">
        <p14:creationId xmlns:p14="http://schemas.microsoft.com/office/powerpoint/2010/main" val="1011045602"/>
      </p:ext>
    </p:extLst>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Slide Number Placeholder 6"/>
          <p:cNvSpPr>
            <a:spLocks noGrp="1"/>
          </p:cNvSpPr>
          <p:nvPr>
            <p:ph type="sldNum" sz="quarter" idx="12"/>
          </p:nvPr>
        </p:nvSpPr>
        <p:spPr/>
        <p:txBody>
          <a:bodyPr/>
          <a:lstStyle/>
          <a:p>
            <a:fld id="{8B263312-38AA-4E1E-B2B5-0F8F122B24FE}" type="slidenum">
              <a:rPr lang="en-US" smtClean="0"/>
              <a:pPr/>
              <a:t>119</a:t>
            </a:fld>
            <a:endParaRPr lang="en-US" dirty="0"/>
          </a:p>
        </p:txBody>
      </p:sp>
      <p:sp>
        <p:nvSpPr>
          <p:cNvPr id="10" name="Slide Image Placeholder 9"/>
          <p:cNvSpPr>
            <a:spLocks noGrp="1" noRot="1" noChangeAspect="1"/>
          </p:cNvSpPr>
          <p:nvPr>
            <p:ph type="sldImg"/>
          </p:nvPr>
        </p:nvSpPr>
        <p:spPr/>
      </p:sp>
      <p:sp>
        <p:nvSpPr>
          <p:cNvPr id="11" name="Notes Placeholder 10"/>
          <p:cNvSpPr>
            <a:spLocks noGrp="1"/>
          </p:cNvSpPr>
          <p:nvPr>
            <p:ph type="body" idx="1"/>
          </p:nvPr>
        </p:nvSpPr>
        <p:spPr/>
        <p:txBody>
          <a:bodyPr/>
          <a:lstStyle/>
          <a:p>
            <a:endParaRPr lang="en-US" dirty="0"/>
          </a:p>
        </p:txBody>
      </p:sp>
      <p:sp>
        <p:nvSpPr>
          <p:cNvPr id="16" name="Date Placeholder 15"/>
          <p:cNvSpPr>
            <a:spLocks noGrp="1"/>
          </p:cNvSpPr>
          <p:nvPr>
            <p:ph type="dt" idx="13"/>
          </p:nvPr>
        </p:nvSpPr>
        <p:spPr/>
        <p:txBody>
          <a:bodyPr/>
          <a:lstStyle/>
          <a:p>
            <a:fld id="{8453B4A1-23F0-4EA8-922A-C21006FB5AB3}" type="datetime1">
              <a:rPr lang="en-US" smtClean="0"/>
              <a:t>5/24/2016</a:t>
            </a:fld>
            <a:endParaRPr lang="en-US" dirty="0"/>
          </a:p>
        </p:txBody>
      </p:sp>
      <p:sp>
        <p:nvSpPr>
          <p:cNvPr id="4" name="Footer Placeholder 3"/>
          <p:cNvSpPr>
            <a:spLocks noGrp="1"/>
          </p:cNvSpPr>
          <p:nvPr>
            <p:ph type="ftr" sz="quarter" idx="14"/>
          </p:nvPr>
        </p:nvSpPr>
        <p:spPr/>
        <p:txBody>
          <a:bodyPr/>
          <a:lstStyle/>
          <a:p>
            <a:pPr defTabSz="914099" eaLnBrk="0" hangingPunct="0"/>
            <a:r>
              <a:rPr lang="en-US" sz="400" dirty="0">
                <a:gradFill>
                  <a:gsLst>
                    <a:gs pos="0">
                      <a:prstClr val="black"/>
                    </a:gs>
                    <a:gs pos="100000">
                      <a:prstClr val="black"/>
                    </a:gs>
                  </a:gsLst>
                  <a:lin ang="5400000" scaled="0"/>
                </a:gradFill>
                <a:latin typeface="Segoe UI" pitchFamily="34" charset="0"/>
                <a:ea typeface="Segoe UI" pitchFamily="34" charset="0"/>
                <a:cs typeface="Segoe UI" pitchFamily="34" charset="0"/>
              </a:rPr>
              <a:t>© 2014 Microsoft Corporation. All rights reserved. Microsoft, Windows, and other product names are or may be registered trademarks and/or trademarks in the U.S. and/or other countries. 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MICROSOFT MAKES NO WARRANTIES, EXPRESS, IMPLIED OR STATUTORY, AS TO THE INFORMATION IN THIS PRESENTATION.</a:t>
            </a:r>
          </a:p>
        </p:txBody>
      </p:sp>
    </p:spTree>
    <p:extLst>
      <p:ext uri="{BB962C8B-B14F-4D97-AF65-F5344CB8AC3E}">
        <p14:creationId xmlns:p14="http://schemas.microsoft.com/office/powerpoint/2010/main" val="467046270"/>
      </p:ext>
    </p:extLst>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Slide Number Placeholder 6"/>
          <p:cNvSpPr>
            <a:spLocks noGrp="1"/>
          </p:cNvSpPr>
          <p:nvPr>
            <p:ph type="sldNum" sz="quarter" idx="12"/>
          </p:nvPr>
        </p:nvSpPr>
        <p:spPr/>
        <p:txBody>
          <a:bodyPr/>
          <a:lstStyle/>
          <a:p>
            <a:fld id="{8B263312-38AA-4E1E-B2B5-0F8F122B24FE}" type="slidenum">
              <a:rPr lang="en-US" smtClean="0"/>
              <a:pPr/>
              <a:t>120</a:t>
            </a:fld>
            <a:endParaRPr lang="en-US" dirty="0"/>
          </a:p>
        </p:txBody>
      </p:sp>
      <p:sp>
        <p:nvSpPr>
          <p:cNvPr id="10" name="Slide Image Placeholder 9"/>
          <p:cNvSpPr>
            <a:spLocks noGrp="1" noRot="1" noChangeAspect="1"/>
          </p:cNvSpPr>
          <p:nvPr>
            <p:ph type="sldImg"/>
          </p:nvPr>
        </p:nvSpPr>
        <p:spPr/>
      </p:sp>
      <p:sp>
        <p:nvSpPr>
          <p:cNvPr id="11" name="Notes Placeholder 10"/>
          <p:cNvSpPr>
            <a:spLocks noGrp="1"/>
          </p:cNvSpPr>
          <p:nvPr>
            <p:ph type="body" idx="1"/>
          </p:nvPr>
        </p:nvSpPr>
        <p:spPr/>
        <p:txBody>
          <a:bodyPr/>
          <a:lstStyle/>
          <a:p>
            <a:endParaRPr lang="en-US" dirty="0"/>
          </a:p>
        </p:txBody>
      </p:sp>
      <p:sp>
        <p:nvSpPr>
          <p:cNvPr id="16" name="Date Placeholder 15"/>
          <p:cNvSpPr>
            <a:spLocks noGrp="1"/>
          </p:cNvSpPr>
          <p:nvPr>
            <p:ph type="dt" idx="13"/>
          </p:nvPr>
        </p:nvSpPr>
        <p:spPr/>
        <p:txBody>
          <a:bodyPr/>
          <a:lstStyle/>
          <a:p>
            <a:fld id="{8453B4A1-23F0-4EA8-922A-C21006FB5AB3}" type="datetime1">
              <a:rPr lang="en-US" smtClean="0"/>
              <a:t>5/24/2016</a:t>
            </a:fld>
            <a:endParaRPr lang="en-US" dirty="0"/>
          </a:p>
        </p:txBody>
      </p:sp>
      <p:sp>
        <p:nvSpPr>
          <p:cNvPr id="4" name="Footer Placeholder 3"/>
          <p:cNvSpPr>
            <a:spLocks noGrp="1"/>
          </p:cNvSpPr>
          <p:nvPr>
            <p:ph type="ftr" sz="quarter" idx="14"/>
          </p:nvPr>
        </p:nvSpPr>
        <p:spPr/>
        <p:txBody>
          <a:bodyPr/>
          <a:lstStyle/>
          <a:p>
            <a:pPr defTabSz="914099" eaLnBrk="0" hangingPunct="0"/>
            <a:r>
              <a:rPr lang="en-US" sz="400" dirty="0">
                <a:gradFill>
                  <a:gsLst>
                    <a:gs pos="0">
                      <a:prstClr val="black"/>
                    </a:gs>
                    <a:gs pos="100000">
                      <a:prstClr val="black"/>
                    </a:gs>
                  </a:gsLst>
                  <a:lin ang="5400000" scaled="0"/>
                </a:gradFill>
                <a:latin typeface="Segoe UI" pitchFamily="34" charset="0"/>
                <a:ea typeface="Segoe UI" pitchFamily="34" charset="0"/>
                <a:cs typeface="Segoe UI" pitchFamily="34" charset="0"/>
              </a:rPr>
              <a:t>© 2014 Microsoft Corporation. All rights reserved. Microsoft, Windows, and other product names are or may be registered trademarks and/or trademarks in the U.S. and/or other countries. 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MICROSOFT MAKES NO WARRANTIES, EXPRESS, IMPLIED OR STATUTORY, AS TO THE INFORMATION IN THIS PRESENTATION.</a:t>
            </a:r>
          </a:p>
        </p:txBody>
      </p:sp>
    </p:spTree>
    <p:extLst>
      <p:ext uri="{BB962C8B-B14F-4D97-AF65-F5344CB8AC3E}">
        <p14:creationId xmlns:p14="http://schemas.microsoft.com/office/powerpoint/2010/main" val="2988076622"/>
      </p:ext>
    </p:extLst>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Slide Number Placeholder 6"/>
          <p:cNvSpPr>
            <a:spLocks noGrp="1"/>
          </p:cNvSpPr>
          <p:nvPr>
            <p:ph type="sldNum" sz="quarter" idx="12"/>
          </p:nvPr>
        </p:nvSpPr>
        <p:spPr/>
        <p:txBody>
          <a:bodyPr/>
          <a:lstStyle/>
          <a:p>
            <a:fld id="{8B263312-38AA-4E1E-B2B5-0F8F122B24FE}" type="slidenum">
              <a:rPr lang="en-US" smtClean="0"/>
              <a:pPr/>
              <a:t>121</a:t>
            </a:fld>
            <a:endParaRPr lang="en-US" dirty="0"/>
          </a:p>
        </p:txBody>
      </p:sp>
      <p:sp>
        <p:nvSpPr>
          <p:cNvPr id="10" name="Slide Image Placeholder 9"/>
          <p:cNvSpPr>
            <a:spLocks noGrp="1" noRot="1" noChangeAspect="1"/>
          </p:cNvSpPr>
          <p:nvPr>
            <p:ph type="sldImg"/>
          </p:nvPr>
        </p:nvSpPr>
        <p:spPr/>
      </p:sp>
      <p:sp>
        <p:nvSpPr>
          <p:cNvPr id="11" name="Notes Placeholder 10"/>
          <p:cNvSpPr>
            <a:spLocks noGrp="1"/>
          </p:cNvSpPr>
          <p:nvPr>
            <p:ph type="body" idx="1"/>
          </p:nvPr>
        </p:nvSpPr>
        <p:spPr/>
        <p:txBody>
          <a:bodyPr/>
          <a:lstStyle/>
          <a:p>
            <a:endParaRPr lang="en-US" dirty="0"/>
          </a:p>
        </p:txBody>
      </p:sp>
      <p:sp>
        <p:nvSpPr>
          <p:cNvPr id="16" name="Date Placeholder 15"/>
          <p:cNvSpPr>
            <a:spLocks noGrp="1"/>
          </p:cNvSpPr>
          <p:nvPr>
            <p:ph type="dt" idx="13"/>
          </p:nvPr>
        </p:nvSpPr>
        <p:spPr/>
        <p:txBody>
          <a:bodyPr/>
          <a:lstStyle/>
          <a:p>
            <a:fld id="{8453B4A1-23F0-4EA8-922A-C21006FB5AB3}" type="datetime1">
              <a:rPr lang="en-US" smtClean="0"/>
              <a:t>5/24/2016</a:t>
            </a:fld>
            <a:endParaRPr lang="en-US" dirty="0"/>
          </a:p>
        </p:txBody>
      </p:sp>
      <p:sp>
        <p:nvSpPr>
          <p:cNvPr id="4" name="Footer Placeholder 3"/>
          <p:cNvSpPr>
            <a:spLocks noGrp="1"/>
          </p:cNvSpPr>
          <p:nvPr>
            <p:ph type="ftr" sz="quarter" idx="14"/>
          </p:nvPr>
        </p:nvSpPr>
        <p:spPr/>
        <p:txBody>
          <a:bodyPr/>
          <a:lstStyle/>
          <a:p>
            <a:pPr defTabSz="914099" eaLnBrk="0" hangingPunct="0"/>
            <a:r>
              <a:rPr lang="en-US" sz="400" dirty="0">
                <a:gradFill>
                  <a:gsLst>
                    <a:gs pos="0">
                      <a:prstClr val="black"/>
                    </a:gs>
                    <a:gs pos="100000">
                      <a:prstClr val="black"/>
                    </a:gs>
                  </a:gsLst>
                  <a:lin ang="5400000" scaled="0"/>
                </a:gradFill>
                <a:latin typeface="Segoe UI" pitchFamily="34" charset="0"/>
                <a:ea typeface="Segoe UI" pitchFamily="34" charset="0"/>
                <a:cs typeface="Segoe UI" pitchFamily="34" charset="0"/>
              </a:rPr>
              <a:t>© 2014 Microsoft Corporation. All rights reserved. Microsoft, Windows, and other product names are or may be registered trademarks and/or trademarks in the U.S. and/or other countries. 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MICROSOFT MAKES NO WARRANTIES, EXPRESS, IMPLIED OR STATUTORY, AS TO THE INFORMATION IN THIS PRESENTATION.</a:t>
            </a:r>
          </a:p>
        </p:txBody>
      </p:sp>
    </p:spTree>
    <p:extLst>
      <p:ext uri="{BB962C8B-B14F-4D97-AF65-F5344CB8AC3E}">
        <p14:creationId xmlns:p14="http://schemas.microsoft.com/office/powerpoint/2010/main" val="623629367"/>
      </p:ext>
    </p:extLst>
  </p:cSld>
  <p:clrMapOvr>
    <a:masterClrMapping/>
  </p:clrMapOvr>
</p:notes>
</file>

<file path=ppt/notesSlides/notesSlide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a:defRPr/>
            </a:pPr>
            <a:fld id="{7088D5E3-B0C4-244E-905F-C9848084E0A1}" type="slidenum">
              <a:rPr lang="en-US" smtClean="0"/>
              <a:pPr>
                <a:defRPr/>
              </a:pPr>
              <a:t>122</a:t>
            </a:fld>
            <a:endParaRPr lang="en-US" dirty="0"/>
          </a:p>
        </p:txBody>
      </p:sp>
    </p:spTree>
    <p:extLst>
      <p:ext uri="{BB962C8B-B14F-4D97-AF65-F5344CB8AC3E}">
        <p14:creationId xmlns:p14="http://schemas.microsoft.com/office/powerpoint/2010/main" val="373486165"/>
      </p:ext>
    </p:extLst>
  </p:cSld>
  <p:clrMapOvr>
    <a:masterClrMapping/>
  </p:clrMapOvr>
</p:notes>
</file>

<file path=ppt/notesSlides/notesSlide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a:defRPr/>
            </a:pPr>
            <a:fld id="{7088D5E3-B0C4-244E-905F-C9848084E0A1}" type="slidenum">
              <a:rPr lang="en-US" smtClean="0">
                <a:solidFill>
                  <a:prstClr val="black"/>
                </a:solidFill>
              </a:rPr>
              <a:pPr>
                <a:defRPr/>
              </a:pPr>
              <a:t>124</a:t>
            </a:fld>
            <a:endParaRPr lang="en-US" dirty="0">
              <a:solidFill>
                <a:prstClr val="black"/>
              </a:solidFill>
            </a:endParaRPr>
          </a:p>
        </p:txBody>
      </p:sp>
    </p:spTree>
    <p:extLst>
      <p:ext uri="{BB962C8B-B14F-4D97-AF65-F5344CB8AC3E}">
        <p14:creationId xmlns:p14="http://schemas.microsoft.com/office/powerpoint/2010/main" val="297209872"/>
      </p:ext>
    </p:extLst>
  </p:cSld>
  <p:clrMapOvr>
    <a:masterClrMapping/>
  </p:clrMapOvr>
</p:notes>
</file>

<file path=ppt/notesSlides/notesSlide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r>
              <a:rPr lang="en-US" sz="1200" b="1" dirty="0"/>
              <a:t>Key Points:</a:t>
            </a:r>
          </a:p>
          <a:p>
            <a:pPr defTabSz="941603">
              <a:spcAft>
                <a:spcPts val="343"/>
              </a:spcAft>
              <a:defRPr/>
            </a:pPr>
            <a:r>
              <a:rPr lang="en-US" sz="1200" dirty="0"/>
              <a:t>This is the overview</a:t>
            </a:r>
            <a:r>
              <a:rPr lang="en-US" sz="1200" baseline="0" dirty="0"/>
              <a:t> slide of what’s new </a:t>
            </a:r>
            <a:r>
              <a:rPr lang="en-US" sz="1200" baseline="0"/>
              <a:t>for SSRS </a:t>
            </a:r>
            <a:r>
              <a:rPr lang="en-US" sz="1200" baseline="0" dirty="0"/>
              <a:t>in SQL 2016.</a:t>
            </a:r>
            <a:endParaRPr lang="en-US" sz="1200" dirty="0"/>
          </a:p>
          <a:p>
            <a:endParaRPr lang="en-US" sz="1200" b="1" dirty="0"/>
          </a:p>
          <a:p>
            <a:r>
              <a:rPr lang="en-US" sz="1200" b="1" dirty="0"/>
              <a:t>Talk Track:</a:t>
            </a:r>
          </a:p>
          <a:p>
            <a:pPr marL="171450" indent="-171450">
              <a:spcAft>
                <a:spcPts val="606"/>
              </a:spcAft>
              <a:buFont typeface="Arial" panose="020B0604020202020204" pitchFamily="34" charset="0"/>
              <a:buChar char="•"/>
            </a:pPr>
            <a:r>
              <a:rPr lang="en-US" sz="1200" b="0" dirty="0"/>
              <a:t>With the release of SQL 2016 SQL Server Reporting Services brings modern design to</a:t>
            </a:r>
            <a:r>
              <a:rPr lang="en-US" sz="1200" b="0" baseline="0" dirty="0"/>
              <a:t> enterprise reporting. </a:t>
            </a:r>
          </a:p>
          <a:p>
            <a:pPr marL="171450" indent="-171450">
              <a:spcAft>
                <a:spcPts val="606"/>
              </a:spcAft>
              <a:buFont typeface="Arial" panose="020B0604020202020204" pitchFamily="34" charset="0"/>
              <a:buChar char="•"/>
            </a:pPr>
            <a:r>
              <a:rPr lang="en-US" sz="1200" kern="1200" dirty="0">
                <a:solidFill>
                  <a:schemeClr val="tx1"/>
                </a:solidFill>
                <a:effectLst/>
                <a:latin typeface="+mn-lt"/>
                <a:ea typeface="MS PGothic" panose="020B0600070205080204" pitchFamily="34" charset="-128"/>
                <a:cs typeface="ＭＳ Ｐゴシック" charset="0"/>
              </a:rPr>
              <a:t>SQL Server 2016 enhances Reporting Services with modern design</a:t>
            </a:r>
            <a:r>
              <a:rPr lang="en-US" sz="1200" kern="1200" baseline="0" dirty="0">
                <a:solidFill>
                  <a:schemeClr val="tx1"/>
                </a:solidFill>
                <a:effectLst/>
                <a:latin typeface="+mn-lt"/>
                <a:ea typeface="MS PGothic" panose="020B0600070205080204" pitchFamily="34" charset="-128"/>
                <a:cs typeface="ＭＳ Ｐゴシック" charset="0"/>
              </a:rPr>
              <a:t> tools, support for </a:t>
            </a:r>
            <a:r>
              <a:rPr lang="en-US" sz="1200" kern="1200" dirty="0">
                <a:solidFill>
                  <a:schemeClr val="tx1"/>
                </a:solidFill>
                <a:effectLst/>
                <a:latin typeface="+mn-lt"/>
                <a:ea typeface="MS PGothic" panose="020B0600070205080204" pitchFamily="34" charset="-128"/>
                <a:cs typeface="ＭＳ Ｐゴシック" charset="0"/>
              </a:rPr>
              <a:t>latest enterprise data source support, an updated web portal with expanded browser support, secure</a:t>
            </a:r>
            <a:r>
              <a:rPr lang="en-US" sz="1200" kern="1200" baseline="0" dirty="0">
                <a:solidFill>
                  <a:schemeClr val="tx1"/>
                </a:solidFill>
                <a:effectLst/>
                <a:latin typeface="+mn-lt"/>
                <a:ea typeface="MS PGothic" panose="020B0600070205080204" pitchFamily="34" charset="-128"/>
                <a:cs typeface="ＭＳ Ｐゴシック" charset="0"/>
              </a:rPr>
              <a:t> access for internal and external users, </a:t>
            </a:r>
            <a:r>
              <a:rPr lang="en-US" sz="1200" kern="1200" dirty="0">
                <a:solidFill>
                  <a:schemeClr val="tx1"/>
                </a:solidFill>
                <a:effectLst/>
                <a:latin typeface="+mn-lt"/>
                <a:ea typeface="MS PGothic" panose="020B0600070205080204" pitchFamily="34" charset="-128"/>
                <a:cs typeface="ＭＳ Ｐゴシック" charset="0"/>
              </a:rPr>
              <a:t>and Power BI integration.</a:t>
            </a:r>
            <a:endParaRPr lang="en-US" sz="1200" b="0" dirty="0"/>
          </a:p>
          <a:p>
            <a:pPr marL="171450" indent="-171450">
              <a:spcAft>
                <a:spcPts val="606"/>
              </a:spcAft>
              <a:buFont typeface="Arial" panose="020B0604020202020204" pitchFamily="34" charset="0"/>
              <a:buChar char="•"/>
            </a:pPr>
            <a:endParaRPr lang="en-US" dirty="0"/>
          </a:p>
          <a:p>
            <a:pPr marL="171450" indent="-171450">
              <a:spcAft>
                <a:spcPts val="606"/>
              </a:spcAft>
              <a:buFont typeface="Arial" panose="020B0604020202020204" pitchFamily="34" charset="0"/>
              <a:buChar char="•"/>
            </a:pPr>
            <a:endParaRPr lang="en-US" dirty="0"/>
          </a:p>
          <a:p>
            <a:r>
              <a:rPr lang="en-US" dirty="0"/>
              <a:t>Modernizing </a:t>
            </a:r>
          </a:p>
          <a:p>
            <a:pPr lvl="1"/>
            <a:r>
              <a:rPr lang="en-US" dirty="0"/>
              <a:t>Browser support</a:t>
            </a:r>
          </a:p>
          <a:p>
            <a:pPr lvl="1"/>
            <a:r>
              <a:rPr lang="en-US" dirty="0"/>
              <a:t>Data sources</a:t>
            </a:r>
          </a:p>
          <a:p>
            <a:pPr lvl="1"/>
            <a:r>
              <a:rPr lang="en-US" dirty="0"/>
              <a:t>Look and feel: reports and tools</a:t>
            </a:r>
          </a:p>
          <a:p>
            <a:r>
              <a:rPr lang="en-US" dirty="0"/>
              <a:t>Simplifying</a:t>
            </a:r>
          </a:p>
          <a:p>
            <a:pPr lvl="1"/>
            <a:r>
              <a:rPr lang="en-US" dirty="0"/>
              <a:t>Datazen integration for mobile reports</a:t>
            </a:r>
          </a:p>
          <a:p>
            <a:pPr marL="342900" lvl="1"/>
            <a:endParaRPr lang="en-US" dirty="0"/>
          </a:p>
          <a:p>
            <a:pPr marL="171450" indent="-171450">
              <a:spcAft>
                <a:spcPts val="606"/>
              </a:spcAft>
              <a:buFont typeface="Arial" panose="020B0604020202020204" pitchFamily="34" charset="0"/>
              <a:buChar char="•"/>
            </a:pPr>
            <a:endParaRPr lang="en-US" dirty="0"/>
          </a:p>
          <a:p>
            <a:pPr lvl="1"/>
            <a:endParaRPr lang="en-US" dirty="0"/>
          </a:p>
        </p:txBody>
      </p:sp>
      <p:sp>
        <p:nvSpPr>
          <p:cNvPr id="4" name="Header Placeholder 3"/>
          <p:cNvSpPr>
            <a:spLocks noGrp="1"/>
          </p:cNvSpPr>
          <p:nvPr>
            <p:ph type="hdr" sz="quarter" idx="10"/>
          </p:nvPr>
        </p:nvSpPr>
        <p:spPr/>
        <p:txBody>
          <a:bodyPr/>
          <a:lstStyle/>
          <a:p>
            <a:r>
              <a:rPr lang="en-US" dirty="0">
                <a:solidFill>
                  <a:prstClr val="black"/>
                </a:solidFill>
              </a:rPr>
              <a:t>Server &amp; Tools Business</a:t>
            </a:r>
          </a:p>
        </p:txBody>
      </p:sp>
      <p:sp>
        <p:nvSpPr>
          <p:cNvPr id="5" name="Footer Placeholder 4"/>
          <p:cNvSpPr>
            <a:spLocks noGrp="1"/>
          </p:cNvSpPr>
          <p:nvPr>
            <p:ph type="ftr" sz="quarter" idx="11"/>
          </p:nvPr>
        </p:nvSpPr>
        <p:spPr/>
        <p:txBody>
          <a:bodyPr/>
          <a:lstStyle/>
          <a:p>
            <a:pPr defTabSz="914099" eaLnBrk="0" hangingPunct="0"/>
            <a:r>
              <a:rPr lang="en-US" sz="400" dirty="0">
                <a:gradFill>
                  <a:gsLst>
                    <a:gs pos="0">
                      <a:prstClr val="black"/>
                    </a:gs>
                    <a:gs pos="100000">
                      <a:prstClr val="black"/>
                    </a:gs>
                  </a:gsLst>
                  <a:lin ang="5400000" scaled="0"/>
                </a:gradFill>
                <a:latin typeface="Segoe UI" pitchFamily="34" charset="0"/>
                <a:ea typeface="Segoe UI" pitchFamily="34" charset="0"/>
                <a:cs typeface="Segoe UI" pitchFamily="34" charset="0"/>
              </a:rPr>
              <a:t>© 2012 Microsoft Corporation. All rights reserved. Microsoft, Windows, and other product names are or may be registered trademarks and/or trademarks in the U.S. and/or other countries.</a:t>
            </a:r>
          </a:p>
          <a:p>
            <a:pPr defTabSz="914099" eaLnBrk="0" hangingPunct="0"/>
            <a:r>
              <a:rPr lang="en-US" sz="400" dirty="0">
                <a:gradFill>
                  <a:gsLst>
                    <a:gs pos="0">
                      <a:prstClr val="black"/>
                    </a:gs>
                    <a:gs pos="100000">
                      <a:prstClr val="black"/>
                    </a:gs>
                  </a:gsLst>
                  <a:lin ang="5400000" scaled="0"/>
                </a:gradFill>
                <a:latin typeface="Segoe UI" pitchFamily="34" charset="0"/>
                <a:ea typeface="Segoe UI" pitchFamily="34" charset="0"/>
                <a:cs typeface="Segoe UI" pitchFamily="34" charset="0"/>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MICROSOFT MAKES NO WARRANTIES, EXPRESS, IMPLIED OR STATUTORY, AS TO THE INFORMATION IN THIS PRESENTATION.</a:t>
            </a:r>
          </a:p>
        </p:txBody>
      </p:sp>
      <p:sp>
        <p:nvSpPr>
          <p:cNvPr id="6" name="Date Placeholder 5"/>
          <p:cNvSpPr>
            <a:spLocks noGrp="1"/>
          </p:cNvSpPr>
          <p:nvPr>
            <p:ph type="dt" idx="12"/>
          </p:nvPr>
        </p:nvSpPr>
        <p:spPr/>
        <p:txBody>
          <a:bodyPr/>
          <a:lstStyle/>
          <a:p>
            <a:fld id="{A171B3BB-DFF4-43DF-B887-7B1543BC1A74}" type="datetime1">
              <a:rPr lang="en-US" smtClean="0">
                <a:solidFill>
                  <a:prstClr val="black"/>
                </a:solidFill>
              </a:rPr>
              <a:pPr/>
              <a:t>5/24/2016</a:t>
            </a:fld>
            <a:endParaRPr lang="en-US" dirty="0">
              <a:solidFill>
                <a:prstClr val="black"/>
              </a:solidFill>
            </a:endParaRPr>
          </a:p>
        </p:txBody>
      </p:sp>
      <p:sp>
        <p:nvSpPr>
          <p:cNvPr id="7" name="Slide Number Placeholder 6"/>
          <p:cNvSpPr>
            <a:spLocks noGrp="1"/>
          </p:cNvSpPr>
          <p:nvPr>
            <p:ph type="sldNum" sz="quarter" idx="13"/>
          </p:nvPr>
        </p:nvSpPr>
        <p:spPr/>
        <p:txBody>
          <a:bodyPr/>
          <a:lstStyle/>
          <a:p>
            <a:fld id="{B4008EB6-D09E-4580-8CD6-DDB14511944F}" type="slidenum">
              <a:rPr lang="en-US" smtClean="0">
                <a:solidFill>
                  <a:prstClr val="black"/>
                </a:solidFill>
              </a:rPr>
              <a:pPr/>
              <a:t>125</a:t>
            </a:fld>
            <a:endParaRPr lang="en-US" dirty="0">
              <a:solidFill>
                <a:prstClr val="black"/>
              </a:solidFill>
            </a:endParaRPr>
          </a:p>
        </p:txBody>
      </p:sp>
    </p:spTree>
    <p:extLst>
      <p:ext uri="{BB962C8B-B14F-4D97-AF65-F5344CB8AC3E}">
        <p14:creationId xmlns:p14="http://schemas.microsoft.com/office/powerpoint/2010/main" val="842794045"/>
      </p:ext>
    </p:extLst>
  </p:cSld>
  <p:clrMapOvr>
    <a:masterClrMapping/>
  </p:clrMapOvr>
</p:notes>
</file>

<file path=ppt/notesSlides/notesSlide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1" dirty="0"/>
              <a:t>Key Points:</a:t>
            </a:r>
          </a:p>
          <a:p>
            <a:pPr defTabSz="941603">
              <a:spcAft>
                <a:spcPts val="343"/>
              </a:spcAft>
              <a:defRPr/>
            </a:pPr>
            <a:r>
              <a:rPr lang="en-US" sz="1200" dirty="0"/>
              <a:t>SQL Server Reporting</a:t>
            </a:r>
            <a:r>
              <a:rPr lang="en-US" sz="1200" baseline="0" dirty="0"/>
              <a:t> Services allows IT to easily create modern, pixel-perfect paginated reports.</a:t>
            </a:r>
            <a:endParaRPr lang="en-US" sz="1200" dirty="0"/>
          </a:p>
          <a:p>
            <a:endParaRPr lang="en-US" sz="1200" b="1" dirty="0"/>
          </a:p>
          <a:p>
            <a:r>
              <a:rPr lang="en-US" sz="1200" b="1" dirty="0"/>
              <a:t>Talk Track:</a:t>
            </a:r>
          </a:p>
          <a:p>
            <a:pPr marL="171450" indent="-171450">
              <a:buFont typeface="Arial" panose="020B0604020202020204" pitchFamily="34" charset="0"/>
              <a:buChar char="•"/>
            </a:pPr>
            <a:r>
              <a:rPr lang="en-US" b="1" dirty="0"/>
              <a:t>Modern</a:t>
            </a:r>
            <a:r>
              <a:rPr lang="en-US" b="1" baseline="0" dirty="0"/>
              <a:t> theme and styles:</a:t>
            </a:r>
            <a:r>
              <a:rPr lang="en-US" b="0" baseline="0" dirty="0"/>
              <a:t/>
            </a:r>
            <a:br>
              <a:rPr lang="en-US" b="0" baseline="0" dirty="0"/>
            </a:br>
            <a:r>
              <a:rPr lang="en-US" b="0" baseline="0" dirty="0"/>
              <a:t>New default fonts colors, modern styles for visualizations help create modern reports. </a:t>
            </a:r>
          </a:p>
          <a:p>
            <a:pPr marL="171450" indent="-171450">
              <a:buFont typeface="Arial" panose="020B0604020202020204" pitchFamily="34" charset="0"/>
              <a:buChar char="•"/>
            </a:pPr>
            <a:r>
              <a:rPr lang="en-US" b="1" baseline="0" dirty="0"/>
              <a:t>Customizable parameter layout</a:t>
            </a:r>
            <a:br>
              <a:rPr lang="en-US" b="1" baseline="0" dirty="0"/>
            </a:br>
            <a:r>
              <a:rPr lang="en-US" b="0" baseline="0" dirty="0"/>
              <a:t>Report authors can have more control over the parameter layouts, including the ability to have multiple parameter columns and better control over the position of the parameters.</a:t>
            </a:r>
            <a:endParaRPr lang="en-US" b="1" baseline="0" dirty="0"/>
          </a:p>
          <a:p>
            <a:pPr marL="171450" marR="0" lvl="1" indent="-171450" algn="l" defTabSz="931863" rtl="0" eaLnBrk="0" fontAlgn="base" latinLnBrk="0" hangingPunct="0">
              <a:lnSpc>
                <a:spcPct val="100000"/>
              </a:lnSpc>
              <a:spcBef>
                <a:spcPct val="30000"/>
              </a:spcBef>
              <a:spcAft>
                <a:spcPct val="0"/>
              </a:spcAft>
              <a:buClrTx/>
              <a:buSzTx/>
              <a:buFont typeface="Arial" panose="020B0604020202020204" pitchFamily="34" charset="0"/>
              <a:buChar char="•"/>
              <a:tabLst/>
              <a:defRPr/>
            </a:pPr>
            <a:r>
              <a:rPr lang="en-US" b="1" dirty="0"/>
              <a:t>Additional </a:t>
            </a:r>
            <a:r>
              <a:rPr lang="en-US" b="1" baseline="0" dirty="0"/>
              <a:t>chart types</a:t>
            </a:r>
            <a:br>
              <a:rPr lang="en-US" b="1" baseline="0" dirty="0"/>
            </a:br>
            <a:r>
              <a:rPr lang="en-US" b="0" baseline="0" dirty="0"/>
              <a:t>Ability to visualize data in new ways with additional chart types such as sunbursts and tree maps.</a:t>
            </a:r>
            <a:endParaRPr lang="en-US" dirty="0"/>
          </a:p>
          <a:p>
            <a:pPr marL="171450" marR="0" lvl="0" indent="-171450" algn="l" defTabSz="931863" rtl="0" eaLnBrk="0" fontAlgn="base" latinLnBrk="0" hangingPunct="0">
              <a:lnSpc>
                <a:spcPct val="100000"/>
              </a:lnSpc>
              <a:spcBef>
                <a:spcPct val="30000"/>
              </a:spcBef>
              <a:spcAft>
                <a:spcPct val="0"/>
              </a:spcAft>
              <a:buClrTx/>
              <a:buSzTx/>
              <a:buFont typeface="Arial" panose="020B0604020202020204" pitchFamily="34" charset="0"/>
              <a:buChar char="•"/>
              <a:tabLst/>
              <a:defRPr/>
            </a:pPr>
            <a:r>
              <a:rPr lang="en-US" sz="1200" b="1" kern="1200" dirty="0">
                <a:solidFill>
                  <a:schemeClr val="tx1"/>
                </a:solidFill>
                <a:effectLst/>
                <a:latin typeface="+mn-lt"/>
                <a:ea typeface="MS PGothic" panose="020B0600070205080204" pitchFamily="34" charset="-128"/>
                <a:cs typeface="ＭＳ Ｐゴシック" charset="0"/>
              </a:rPr>
              <a:t>Updated SQL Server connector </a:t>
            </a:r>
            <a:br>
              <a:rPr lang="en-US" sz="1200" b="1" kern="1200" dirty="0">
                <a:solidFill>
                  <a:schemeClr val="tx1"/>
                </a:solidFill>
                <a:effectLst/>
                <a:latin typeface="+mn-lt"/>
                <a:ea typeface="MS PGothic" panose="020B0600070205080204" pitchFamily="34" charset="-128"/>
                <a:cs typeface="ＭＳ Ｐゴシック" charset="0"/>
              </a:rPr>
            </a:br>
            <a:r>
              <a:rPr lang="en-US" sz="1200" b="0" kern="1200" dirty="0">
                <a:solidFill>
                  <a:schemeClr val="tx1"/>
                </a:solidFill>
                <a:effectLst/>
                <a:latin typeface="+mn-lt"/>
                <a:ea typeface="MS PGothic" panose="020B0600070205080204" pitchFamily="34" charset="-128"/>
                <a:cs typeface="ＭＳ Ｐゴシック" charset="0"/>
              </a:rPr>
              <a:t>S</a:t>
            </a:r>
            <a:r>
              <a:rPr lang="en-US" sz="1200" kern="1200" dirty="0">
                <a:solidFill>
                  <a:schemeClr val="tx1"/>
                </a:solidFill>
                <a:effectLst/>
                <a:latin typeface="+mn-lt"/>
                <a:ea typeface="MS PGothic" panose="020B0600070205080204" pitchFamily="34" charset="-128"/>
                <a:cs typeface="ＭＳ Ｐゴシック" charset="0"/>
              </a:rPr>
              <a:t>upports the breadth of SQL Server technologies both on-premises, such as SQL Server Database and the Analytics Platform System big data appliance, and in the cloud, such as Azure SQL Database and Azure SQL Data Warehouse. </a:t>
            </a:r>
          </a:p>
          <a:p>
            <a:pPr marL="171450" marR="0" lvl="0" indent="-171450" algn="l" defTabSz="931863" rtl="0" eaLnBrk="0" fontAlgn="base" latinLnBrk="0" hangingPunct="0">
              <a:lnSpc>
                <a:spcPct val="100000"/>
              </a:lnSpc>
              <a:spcBef>
                <a:spcPct val="30000"/>
              </a:spcBef>
              <a:spcAft>
                <a:spcPct val="0"/>
              </a:spcAft>
              <a:buClrTx/>
              <a:buSzTx/>
              <a:buFont typeface="Arial" panose="020B0604020202020204" pitchFamily="34" charset="0"/>
              <a:buChar char="•"/>
              <a:tabLst/>
              <a:defRPr/>
            </a:pPr>
            <a:r>
              <a:rPr lang="en-US" sz="1200" b="1" kern="1200" dirty="0">
                <a:solidFill>
                  <a:schemeClr val="tx1"/>
                </a:solidFill>
                <a:effectLst/>
                <a:latin typeface="+mn-lt"/>
                <a:ea typeface="MS PGothic" panose="020B0600070205080204" pitchFamily="34" charset="-128"/>
                <a:cs typeface="ＭＳ Ｐゴシック" charset="0"/>
              </a:rPr>
              <a:t>Updated native connectors for third-party data sources </a:t>
            </a:r>
            <a:br>
              <a:rPr lang="en-US" sz="1200" b="1" kern="1200" dirty="0">
                <a:solidFill>
                  <a:schemeClr val="tx1"/>
                </a:solidFill>
                <a:effectLst/>
                <a:latin typeface="+mn-lt"/>
                <a:ea typeface="MS PGothic" panose="020B0600070205080204" pitchFamily="34" charset="-128"/>
                <a:cs typeface="ＭＳ Ｐゴシック" charset="0"/>
              </a:rPr>
            </a:br>
            <a:r>
              <a:rPr lang="en-US" sz="1200" b="0" kern="1200" dirty="0">
                <a:solidFill>
                  <a:schemeClr val="tx1"/>
                </a:solidFill>
                <a:effectLst/>
                <a:latin typeface="+mn-lt"/>
                <a:ea typeface="MS PGothic" panose="020B0600070205080204" pitchFamily="34" charset="-128"/>
                <a:cs typeface="ＭＳ Ｐゴシック" charset="0"/>
              </a:rPr>
              <a:t>E</a:t>
            </a:r>
            <a:r>
              <a:rPr lang="en-US" sz="1200" kern="1200" dirty="0">
                <a:solidFill>
                  <a:schemeClr val="tx1"/>
                </a:solidFill>
                <a:effectLst/>
                <a:latin typeface="+mn-lt"/>
                <a:ea typeface="MS PGothic" panose="020B0600070205080204" pitchFamily="34" charset="-128"/>
                <a:cs typeface="ＭＳ Ｐゴシック" charset="0"/>
              </a:rPr>
              <a:t>nable customers to query the latest versions of Oracle Database, Oracle Essbase, SAP BW, and Teradata, while standard ODBC and OLE DB support enable connectivity to any other data source for which a driver exists.</a:t>
            </a:r>
            <a:endParaRPr lang="en-US" b="1" dirty="0"/>
          </a:p>
          <a:p>
            <a:endParaRPr lang="en-US" dirty="0"/>
          </a:p>
          <a:p>
            <a:pPr marL="171450" indent="-171450">
              <a:buFont typeface="Arial" panose="020B0604020202020204" pitchFamily="34" charset="0"/>
              <a:buChar char="•"/>
            </a:pPr>
            <a:r>
              <a:rPr lang="en-US" b="1" baseline="0" dirty="0"/>
              <a:t>Modern report design tool  - is that still in?</a:t>
            </a:r>
            <a:br>
              <a:rPr lang="en-US" b="1" baseline="0" dirty="0"/>
            </a:br>
            <a:r>
              <a:rPr lang="en-US" sz="1200" kern="1200" dirty="0">
                <a:solidFill>
                  <a:schemeClr val="tx1"/>
                </a:solidFill>
                <a:effectLst/>
                <a:latin typeface="+mn-lt"/>
                <a:ea typeface="MS PGothic" panose="020B0600070205080204" pitchFamily="34" charset="-128"/>
                <a:cs typeface="ＭＳ Ｐゴシック" charset="0"/>
              </a:rPr>
              <a:t>Report authors can design reports in an updated version of Report Builder sporting a modern look and feel, while those who prefer a Visual Studio-integrated environment can now develop reports in Visual Studio 2015.</a:t>
            </a:r>
          </a:p>
          <a:p>
            <a:pPr marL="171450" indent="-171450">
              <a:buFont typeface="Arial" panose="020B0604020202020204" pitchFamily="34" charset="0"/>
              <a:buChar char="•"/>
            </a:pPr>
            <a:endParaRPr lang="en-US" b="1" dirty="0"/>
          </a:p>
        </p:txBody>
      </p:sp>
      <p:sp>
        <p:nvSpPr>
          <p:cNvPr id="4" name="Slide Number Placeholder 3"/>
          <p:cNvSpPr>
            <a:spLocks noGrp="1"/>
          </p:cNvSpPr>
          <p:nvPr>
            <p:ph type="sldNum" sz="quarter" idx="10"/>
          </p:nvPr>
        </p:nvSpPr>
        <p:spPr/>
        <p:txBody>
          <a:bodyPr/>
          <a:lstStyle/>
          <a:p>
            <a:pPr>
              <a:defRPr/>
            </a:pPr>
            <a:fld id="{7088D5E3-B0C4-244E-905F-C9848084E0A1}" type="slidenum">
              <a:rPr lang="en-US" smtClean="0"/>
              <a:pPr>
                <a:defRPr/>
              </a:pPr>
              <a:t>126</a:t>
            </a:fld>
            <a:endParaRPr lang="en-US" dirty="0"/>
          </a:p>
        </p:txBody>
      </p:sp>
    </p:spTree>
    <p:extLst>
      <p:ext uri="{BB962C8B-B14F-4D97-AF65-F5344CB8AC3E}">
        <p14:creationId xmlns:p14="http://schemas.microsoft.com/office/powerpoint/2010/main" val="412873553"/>
      </p:ext>
    </p:extLst>
  </p:cSld>
  <p:clrMapOvr>
    <a:masterClrMapping/>
  </p:clrMapOvr>
</p:notes>
</file>

<file path=ppt/slideLayouts/_rels/slideLayout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 Id="rId4" Type="http://schemas.openxmlformats.org/officeDocument/2006/relationships/image" Target="../media/image3.png"/></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3.xml.rels><?xml version="1.0" encoding="UTF-8" standalone="yes"?>
<Relationships xmlns="http://schemas.openxmlformats.org/package/2006/relationships"><Relationship Id="rId3" Type="http://schemas.openxmlformats.org/officeDocument/2006/relationships/tags" Target="../tags/tag2.xml"/><Relationship Id="rId7" Type="http://schemas.openxmlformats.org/officeDocument/2006/relationships/image" Target="../media/image6.emf"/><Relationship Id="rId2" Type="http://schemas.openxmlformats.org/officeDocument/2006/relationships/tags" Target="../tags/tag1.xml"/><Relationship Id="rId1" Type="http://schemas.openxmlformats.org/officeDocument/2006/relationships/vmlDrawing" Target="../drawings/vmlDrawing1.vml"/><Relationship Id="rId6" Type="http://schemas.openxmlformats.org/officeDocument/2006/relationships/oleObject" Target="../embeddings/oleObject1.bin"/><Relationship Id="rId5" Type="http://schemas.openxmlformats.org/officeDocument/2006/relationships/slideMaster" Target="../slideMasters/slideMaster2.xml"/><Relationship Id="rId4" Type="http://schemas.openxmlformats.org/officeDocument/2006/relationships/tags" Target="../tags/tag3.xml"/></Relationships>
</file>

<file path=ppt/slideLayouts/_rels/slideLayout74.xml.rels><?xml version="1.0" encoding="UTF-8" standalone="yes"?>
<Relationships xmlns="http://schemas.openxmlformats.org/package/2006/relationships"><Relationship Id="rId3" Type="http://schemas.openxmlformats.org/officeDocument/2006/relationships/tags" Target="../tags/tag5.xml"/><Relationship Id="rId7" Type="http://schemas.openxmlformats.org/officeDocument/2006/relationships/image" Target="../media/image6.emf"/><Relationship Id="rId2" Type="http://schemas.openxmlformats.org/officeDocument/2006/relationships/tags" Target="../tags/tag4.xml"/><Relationship Id="rId1" Type="http://schemas.openxmlformats.org/officeDocument/2006/relationships/vmlDrawing" Target="../drawings/vmlDrawing2.vml"/><Relationship Id="rId6" Type="http://schemas.openxmlformats.org/officeDocument/2006/relationships/oleObject" Target="../embeddings/oleObject2.bin"/><Relationship Id="rId5" Type="http://schemas.openxmlformats.org/officeDocument/2006/relationships/slideMaster" Target="../slideMasters/slideMaster2.xml"/><Relationship Id="rId4" Type="http://schemas.openxmlformats.org/officeDocument/2006/relationships/tags" Target="../tags/tag6.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3_Custom Layout">
    <p:bg>
      <p:bgPr>
        <a:solidFill>
          <a:schemeClr val="accent4"/>
        </a:solidFill>
        <a:effectLst/>
      </p:bgPr>
    </p:bg>
    <p:spTree>
      <p:nvGrpSpPr>
        <p:cNvPr id="1" name=""/>
        <p:cNvGrpSpPr/>
        <p:nvPr/>
      </p:nvGrpSpPr>
      <p:grpSpPr>
        <a:xfrm>
          <a:off x="0" y="0"/>
          <a:ext cx="0" cy="0"/>
          <a:chOff x="0" y="0"/>
          <a:chExt cx="0" cy="0"/>
        </a:xfrm>
      </p:grpSpPr>
      <p:sp>
        <p:nvSpPr>
          <p:cNvPr id="1392" name="Rectangle 1391"/>
          <p:cNvSpPr/>
          <p:nvPr userDrawn="1"/>
        </p:nvSpPr>
        <p:spPr bwMode="auto">
          <a:xfrm>
            <a:off x="117230" y="77469"/>
            <a:ext cx="13037703" cy="6861465"/>
          </a:xfrm>
          <a:prstGeom prst="rect">
            <a:avLst/>
          </a:prstGeom>
          <a:blipFill>
            <a:blip r:embed="rId2">
              <a:alphaModFix amt="80000"/>
            </a:blip>
            <a:srcRect/>
            <a:stretch>
              <a:fillRect l="-89347" r="-1"/>
            </a:stretch>
          </a:blip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indent="-342900" algn="ctr" defTabSz="932472" fontAlgn="base">
              <a:lnSpc>
                <a:spcPct val="90000"/>
              </a:lnSpc>
              <a:spcBef>
                <a:spcPct val="0"/>
              </a:spcBef>
              <a:spcAft>
                <a:spcPct val="0"/>
              </a:spcAft>
              <a:buFont typeface="Wingdings 3" panose="05040102010807070707" pitchFamily="18" charset="2"/>
              <a:buChar char="Æ"/>
            </a:pPr>
            <a:endParaRPr lang="en-US" sz="2000" b="1" dirty="0" err="1">
              <a:solidFill>
                <a:schemeClr val="bg1"/>
              </a:solidFill>
              <a:latin typeface="+mj-lt"/>
              <a:ea typeface="Segoe UI" pitchFamily="34" charset="0"/>
              <a:cs typeface="Segoe UI" pitchFamily="34" charset="0"/>
            </a:endParaRPr>
          </a:p>
        </p:txBody>
      </p:sp>
      <p:pic>
        <p:nvPicPr>
          <p:cNvPr id="19" name="Picture 18"/>
          <p:cNvPicPr>
            <a:picLocks noChangeAspect="1"/>
          </p:cNvPicPr>
          <p:nvPr userDrawn="1"/>
        </p:nvPicPr>
        <p:blipFill rotWithShape="1">
          <a:blip r:embed="rId3"/>
          <a:srcRect l="3690" t="27657" r="2751" b="17378"/>
          <a:stretch/>
        </p:blipFill>
        <p:spPr>
          <a:xfrm>
            <a:off x="117231" y="0"/>
            <a:ext cx="12437234" cy="6993924"/>
          </a:xfrm>
          <a:prstGeom prst="rect">
            <a:avLst/>
          </a:prstGeom>
        </p:spPr>
      </p:pic>
      <p:pic>
        <p:nvPicPr>
          <p:cNvPr id="23" name="Picture 22"/>
          <p:cNvPicPr>
            <a:picLocks noChangeAspect="1"/>
          </p:cNvPicPr>
          <p:nvPr userDrawn="1"/>
        </p:nvPicPr>
        <p:blipFill rotWithShape="1">
          <a:blip r:embed="rId4"/>
          <a:srcRect l="5796" t="5241" b="19866"/>
          <a:stretch/>
        </p:blipFill>
        <p:spPr>
          <a:xfrm>
            <a:off x="0" y="-49427"/>
            <a:ext cx="9292434" cy="7068065"/>
          </a:xfrm>
          <a:prstGeom prst="rect">
            <a:avLst/>
          </a:prstGeom>
        </p:spPr>
      </p:pic>
      <p:sp>
        <p:nvSpPr>
          <p:cNvPr id="1381" name="Title 1"/>
          <p:cNvSpPr txBox="1">
            <a:spLocks/>
          </p:cNvSpPr>
          <p:nvPr userDrawn="1"/>
        </p:nvSpPr>
        <p:spPr>
          <a:xfrm>
            <a:off x="309896" y="340565"/>
            <a:ext cx="5244464" cy="3474545"/>
          </a:xfrm>
          <a:prstGeom prst="rect">
            <a:avLst/>
          </a:prstGeom>
        </p:spPr>
        <p:txBody>
          <a:bodyPr vert="horz" wrap="square" lIns="146283" tIns="91427" rIns="146283" bIns="91427" rtlCol="0" anchor="t">
            <a:noAutofit/>
          </a:bodyPr>
          <a:lstStyle>
            <a:lvl1pPr algn="l" defTabSz="932742" rtl="0" eaLnBrk="1" latinLnBrk="0" hangingPunct="1">
              <a:lnSpc>
                <a:spcPct val="90000"/>
              </a:lnSpc>
              <a:spcBef>
                <a:spcPct val="0"/>
              </a:spcBef>
              <a:buNone/>
              <a:defRPr lang="en-US" sz="5400" b="0" kern="1200" cap="none" spc="-102" baseline="0" dirty="0" smtClean="0">
                <a:ln w="3175">
                  <a:noFill/>
                </a:ln>
                <a:gradFill>
                  <a:gsLst>
                    <a:gs pos="7080">
                      <a:schemeClr val="tx1"/>
                    </a:gs>
                    <a:gs pos="26000">
                      <a:schemeClr val="tx1"/>
                    </a:gs>
                  </a:gsLst>
                  <a:lin ang="5400000" scaled="0"/>
                </a:gradFill>
                <a:effectLst/>
                <a:latin typeface="+mj-lt"/>
                <a:ea typeface="+mn-ea"/>
                <a:cs typeface="Segoe UI" pitchFamily="34" charset="0"/>
              </a:defRPr>
            </a:lvl1pPr>
          </a:lstStyle>
          <a:p>
            <a:endParaRPr lang="en-US" sz="5399" dirty="0">
              <a:solidFill>
                <a:srgbClr val="0072C6"/>
              </a:solidFill>
            </a:endParaRPr>
          </a:p>
        </p:txBody>
      </p:sp>
      <p:sp>
        <p:nvSpPr>
          <p:cNvPr id="1382" name="Title 1"/>
          <p:cNvSpPr>
            <a:spLocks noGrp="1"/>
          </p:cNvSpPr>
          <p:nvPr>
            <p:ph type="title"/>
          </p:nvPr>
        </p:nvSpPr>
        <p:spPr>
          <a:xfrm>
            <a:off x="274639" y="295276"/>
            <a:ext cx="5364246" cy="2433673"/>
          </a:xfrm>
        </p:spPr>
        <p:txBody>
          <a:bodyPr/>
          <a:lstStyle>
            <a:lvl1pPr>
              <a:defRPr sz="5400">
                <a:solidFill>
                  <a:schemeClr val="accent4"/>
                </a:solidFill>
              </a:defRPr>
            </a:lvl1pPr>
          </a:lstStyle>
          <a:p>
            <a:r>
              <a:rPr lang="en-US" dirty="0"/>
              <a:t>Click to edit Master title style</a:t>
            </a:r>
          </a:p>
        </p:txBody>
      </p:sp>
      <p:grpSp>
        <p:nvGrpSpPr>
          <p:cNvPr id="1383" name="Group 1382"/>
          <p:cNvGrpSpPr/>
          <p:nvPr userDrawn="1"/>
        </p:nvGrpSpPr>
        <p:grpSpPr>
          <a:xfrm>
            <a:off x="1257868" y="3037751"/>
            <a:ext cx="1775425" cy="1775425"/>
            <a:chOff x="1257868" y="2914778"/>
            <a:chExt cx="1775425" cy="1775425"/>
          </a:xfrm>
        </p:grpSpPr>
        <p:grpSp>
          <p:nvGrpSpPr>
            <p:cNvPr id="1384" name="Group 1383"/>
            <p:cNvGrpSpPr/>
            <p:nvPr userDrawn="1"/>
          </p:nvGrpSpPr>
          <p:grpSpPr>
            <a:xfrm>
              <a:off x="1257868" y="2914778"/>
              <a:ext cx="1775425" cy="1775425"/>
              <a:chOff x="1068968" y="3223626"/>
              <a:chExt cx="1775425" cy="1775425"/>
            </a:xfrm>
            <a:solidFill>
              <a:srgbClr val="BA141A"/>
            </a:solidFill>
          </p:grpSpPr>
          <p:sp>
            <p:nvSpPr>
              <p:cNvPr id="1387" name="Donut 1386"/>
              <p:cNvSpPr/>
              <p:nvPr/>
            </p:nvSpPr>
            <p:spPr bwMode="auto">
              <a:xfrm>
                <a:off x="1068968" y="3223626"/>
                <a:ext cx="1775425" cy="1775425"/>
              </a:xfrm>
              <a:prstGeom prst="donut">
                <a:avLst>
                  <a:gd name="adj" fmla="val 7423"/>
                </a:avLst>
              </a:prstGeom>
              <a:solidFill>
                <a:srgbClr val="BA141A">
                  <a:lumMod val="40000"/>
                  <a:lumOff val="60000"/>
                </a:srgbClr>
              </a:solidFill>
              <a:ln w="9525" cap="flat" cmpd="sng" algn="ctr">
                <a:noFill/>
                <a:prstDash val="solid"/>
                <a:headEnd type="none" w="med" len="med"/>
                <a:tailEnd type="none" w="med" len="med"/>
              </a:ln>
              <a:effectLst/>
            </p:spPr>
            <p:txBody>
              <a:bodyPr rot="0" spcFirstLastPara="0" vertOverflow="overflow" horzOverflow="overflow" vert="horz" wrap="square" lIns="182854" tIns="146283" rIns="182854" bIns="146283" numCol="1" spcCol="0" rtlCol="0" fromWordArt="0" anchor="t" anchorCtr="0" forceAA="0" compatLnSpc="1">
                <a:prstTxWarp prst="textNoShape">
                  <a:avLst/>
                </a:prstTxWarp>
                <a:noAutofit/>
              </a:bodyPr>
              <a:lstStyle/>
              <a:p>
                <a:pPr marL="342834" marR="0" lvl="0" indent="-342834" algn="ctr" defTabSz="932293" eaLnBrk="1" fontAlgn="auto" latinLnBrk="0" hangingPunct="1">
                  <a:lnSpc>
                    <a:spcPct val="90000"/>
                  </a:lnSpc>
                  <a:spcBef>
                    <a:spcPts val="0"/>
                  </a:spcBef>
                  <a:spcAft>
                    <a:spcPts val="0"/>
                  </a:spcAft>
                  <a:buClrTx/>
                  <a:buSzTx/>
                  <a:buFont typeface="Wingdings 3" panose="05040102010807070707" pitchFamily="18" charset="2"/>
                  <a:buChar char="Æ"/>
                  <a:tabLst/>
                  <a:defRPr/>
                </a:pPr>
                <a:endParaRPr kumimoji="0" lang="en-IN" sz="2000" b="1" i="0" u="none" strike="noStrike" kern="0" cap="none" spc="0" normalizeH="0" baseline="0" noProof="0" dirty="0">
                  <a:ln>
                    <a:noFill/>
                  </a:ln>
                  <a:solidFill>
                    <a:srgbClr val="FFFFFF"/>
                  </a:solidFill>
                  <a:effectLst/>
                  <a:uLnTx/>
                  <a:uFillTx/>
                  <a:latin typeface="Segoe UI Light"/>
                  <a:ea typeface="Segoe UI" pitchFamily="34" charset="0"/>
                  <a:cs typeface="Segoe UI" pitchFamily="34" charset="0"/>
                </a:endParaRPr>
              </a:p>
            </p:txBody>
          </p:sp>
          <p:sp>
            <p:nvSpPr>
              <p:cNvPr id="1388" name="Freeform 5"/>
              <p:cNvSpPr>
                <a:spLocks/>
              </p:cNvSpPr>
              <p:nvPr/>
            </p:nvSpPr>
            <p:spPr bwMode="auto">
              <a:xfrm rot="18900000">
                <a:off x="1616206" y="3474252"/>
                <a:ext cx="376606" cy="352694"/>
              </a:xfrm>
              <a:custGeom>
                <a:avLst/>
                <a:gdLst>
                  <a:gd name="T0" fmla="*/ 53 w 53"/>
                  <a:gd name="T1" fmla="*/ 22 h 49"/>
                  <a:gd name="T2" fmla="*/ 2 w 53"/>
                  <a:gd name="T3" fmla="*/ 0 h 49"/>
                  <a:gd name="T4" fmla="*/ 0 w 53"/>
                  <a:gd name="T5" fmla="*/ 37 h 49"/>
                  <a:gd name="T6" fmla="*/ 28 w 53"/>
                  <a:gd name="T7" fmla="*/ 49 h 49"/>
                  <a:gd name="T8" fmla="*/ 53 w 53"/>
                  <a:gd name="T9" fmla="*/ 22 h 49"/>
                </a:gdLst>
                <a:ahLst/>
                <a:cxnLst>
                  <a:cxn ang="0">
                    <a:pos x="T0" y="T1"/>
                  </a:cxn>
                  <a:cxn ang="0">
                    <a:pos x="T2" y="T3"/>
                  </a:cxn>
                  <a:cxn ang="0">
                    <a:pos x="T4" y="T5"/>
                  </a:cxn>
                  <a:cxn ang="0">
                    <a:pos x="T6" y="T7"/>
                  </a:cxn>
                  <a:cxn ang="0">
                    <a:pos x="T8" y="T9"/>
                  </a:cxn>
                </a:cxnLst>
                <a:rect l="0" t="0" r="r" b="b"/>
                <a:pathLst>
                  <a:path w="53" h="49">
                    <a:moveTo>
                      <a:pt x="53" y="22"/>
                    </a:moveTo>
                    <a:cubicBezTo>
                      <a:pt x="39" y="9"/>
                      <a:pt x="21" y="2"/>
                      <a:pt x="2" y="0"/>
                    </a:cubicBezTo>
                    <a:cubicBezTo>
                      <a:pt x="0" y="37"/>
                      <a:pt x="0" y="37"/>
                      <a:pt x="0" y="37"/>
                    </a:cubicBezTo>
                    <a:cubicBezTo>
                      <a:pt x="10" y="38"/>
                      <a:pt x="20" y="42"/>
                      <a:pt x="28" y="49"/>
                    </a:cubicBezTo>
                    <a:lnTo>
                      <a:pt x="53" y="22"/>
                    </a:lnTo>
                    <a:close/>
                  </a:path>
                </a:pathLst>
              </a:custGeom>
              <a:grpFill/>
              <a:ln>
                <a:noFill/>
              </a:ln>
              <a:extLst/>
            </p:spPr>
            <p:txBody>
              <a:bodyPr vert="horz" wrap="square" lIns="91427" tIns="45713" rIns="91427" bIns="45713" numCol="1" anchor="t" anchorCtr="0" compatLnSpc="1">
                <a:prstTxWarp prst="textNoShape">
                  <a:avLst/>
                </a:prstTxWarp>
              </a:bodyPr>
              <a:lstStyle/>
              <a:p>
                <a:pPr marL="0" marR="0" lvl="0" indent="0" defTabSz="931684"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000000"/>
                  </a:solidFill>
                  <a:effectLst/>
                  <a:uLnTx/>
                  <a:uFillTx/>
                  <a:latin typeface="Segoe UI"/>
                  <a:cs typeface="+mn-cs"/>
                </a:endParaRPr>
              </a:p>
            </p:txBody>
          </p:sp>
          <p:sp>
            <p:nvSpPr>
              <p:cNvPr id="1389" name="Freeform 6"/>
              <p:cNvSpPr>
                <a:spLocks/>
              </p:cNvSpPr>
              <p:nvPr/>
            </p:nvSpPr>
            <p:spPr bwMode="auto">
              <a:xfrm rot="18900000">
                <a:off x="1942016" y="3461858"/>
                <a:ext cx="352695" cy="379596"/>
              </a:xfrm>
              <a:custGeom>
                <a:avLst/>
                <a:gdLst>
                  <a:gd name="T0" fmla="*/ 12 w 49"/>
                  <a:gd name="T1" fmla="*/ 53 h 53"/>
                  <a:gd name="T2" fmla="*/ 49 w 49"/>
                  <a:gd name="T3" fmla="*/ 51 h 53"/>
                  <a:gd name="T4" fmla="*/ 27 w 49"/>
                  <a:gd name="T5" fmla="*/ 0 h 53"/>
                  <a:gd name="T6" fmla="*/ 0 w 49"/>
                  <a:gd name="T7" fmla="*/ 24 h 53"/>
                  <a:gd name="T8" fmla="*/ 12 w 49"/>
                  <a:gd name="T9" fmla="*/ 53 h 53"/>
                </a:gdLst>
                <a:ahLst/>
                <a:cxnLst>
                  <a:cxn ang="0">
                    <a:pos x="T0" y="T1"/>
                  </a:cxn>
                  <a:cxn ang="0">
                    <a:pos x="T2" y="T3"/>
                  </a:cxn>
                  <a:cxn ang="0">
                    <a:pos x="T4" y="T5"/>
                  </a:cxn>
                  <a:cxn ang="0">
                    <a:pos x="T6" y="T7"/>
                  </a:cxn>
                  <a:cxn ang="0">
                    <a:pos x="T8" y="T9"/>
                  </a:cxn>
                </a:cxnLst>
                <a:rect l="0" t="0" r="r" b="b"/>
                <a:pathLst>
                  <a:path w="49" h="53">
                    <a:moveTo>
                      <a:pt x="12" y="53"/>
                    </a:moveTo>
                    <a:cubicBezTo>
                      <a:pt x="49" y="51"/>
                      <a:pt x="49" y="51"/>
                      <a:pt x="49" y="51"/>
                    </a:cubicBezTo>
                    <a:cubicBezTo>
                      <a:pt x="47" y="32"/>
                      <a:pt x="40" y="14"/>
                      <a:pt x="27" y="0"/>
                    </a:cubicBezTo>
                    <a:cubicBezTo>
                      <a:pt x="0" y="24"/>
                      <a:pt x="0" y="24"/>
                      <a:pt x="0" y="24"/>
                    </a:cubicBezTo>
                    <a:cubicBezTo>
                      <a:pt x="7" y="32"/>
                      <a:pt x="11" y="43"/>
                      <a:pt x="12" y="53"/>
                    </a:cubicBezTo>
                    <a:close/>
                  </a:path>
                </a:pathLst>
              </a:custGeom>
              <a:grpFill/>
              <a:ln>
                <a:noFill/>
              </a:ln>
              <a:extLst/>
            </p:spPr>
            <p:txBody>
              <a:bodyPr vert="horz" wrap="square" lIns="91427" tIns="45713" rIns="91427" bIns="45713" numCol="1" anchor="t" anchorCtr="0" compatLnSpc="1">
                <a:prstTxWarp prst="textNoShape">
                  <a:avLst/>
                </a:prstTxWarp>
              </a:bodyPr>
              <a:lstStyle/>
              <a:p>
                <a:pPr marL="0" marR="0" lvl="0" indent="0" defTabSz="931684"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000000"/>
                  </a:solidFill>
                  <a:effectLst/>
                  <a:uLnTx/>
                  <a:uFillTx/>
                  <a:latin typeface="Segoe UI"/>
                  <a:cs typeface="+mn-cs"/>
                </a:endParaRPr>
              </a:p>
            </p:txBody>
          </p:sp>
          <p:sp>
            <p:nvSpPr>
              <p:cNvPr id="1390" name="Freeform 7"/>
              <p:cNvSpPr>
                <a:spLocks/>
              </p:cNvSpPr>
              <p:nvPr/>
            </p:nvSpPr>
            <p:spPr bwMode="auto">
              <a:xfrm rot="18900000">
                <a:off x="1311425" y="3777538"/>
                <a:ext cx="379596" cy="352694"/>
              </a:xfrm>
              <a:custGeom>
                <a:avLst/>
                <a:gdLst>
                  <a:gd name="T0" fmla="*/ 53 w 53"/>
                  <a:gd name="T1" fmla="*/ 37 h 49"/>
                  <a:gd name="T2" fmla="*/ 51 w 53"/>
                  <a:gd name="T3" fmla="*/ 0 h 49"/>
                  <a:gd name="T4" fmla="*/ 0 w 53"/>
                  <a:gd name="T5" fmla="*/ 21 h 49"/>
                  <a:gd name="T6" fmla="*/ 24 w 53"/>
                  <a:gd name="T7" fmla="*/ 49 h 49"/>
                  <a:gd name="T8" fmla="*/ 53 w 53"/>
                  <a:gd name="T9" fmla="*/ 37 h 49"/>
                </a:gdLst>
                <a:ahLst/>
                <a:cxnLst>
                  <a:cxn ang="0">
                    <a:pos x="T0" y="T1"/>
                  </a:cxn>
                  <a:cxn ang="0">
                    <a:pos x="T2" y="T3"/>
                  </a:cxn>
                  <a:cxn ang="0">
                    <a:pos x="T4" y="T5"/>
                  </a:cxn>
                  <a:cxn ang="0">
                    <a:pos x="T6" y="T7"/>
                  </a:cxn>
                  <a:cxn ang="0">
                    <a:pos x="T8" y="T9"/>
                  </a:cxn>
                </a:cxnLst>
                <a:rect l="0" t="0" r="r" b="b"/>
                <a:pathLst>
                  <a:path w="53" h="49">
                    <a:moveTo>
                      <a:pt x="53" y="37"/>
                    </a:moveTo>
                    <a:cubicBezTo>
                      <a:pt x="51" y="0"/>
                      <a:pt x="51" y="0"/>
                      <a:pt x="51" y="0"/>
                    </a:cubicBezTo>
                    <a:cubicBezTo>
                      <a:pt x="32" y="1"/>
                      <a:pt x="14" y="9"/>
                      <a:pt x="0" y="21"/>
                    </a:cubicBezTo>
                    <a:cubicBezTo>
                      <a:pt x="24" y="49"/>
                      <a:pt x="24" y="49"/>
                      <a:pt x="24" y="49"/>
                    </a:cubicBezTo>
                    <a:cubicBezTo>
                      <a:pt x="32" y="42"/>
                      <a:pt x="43" y="38"/>
                      <a:pt x="53" y="37"/>
                    </a:cubicBezTo>
                    <a:close/>
                  </a:path>
                </a:pathLst>
              </a:custGeom>
              <a:grpFill/>
              <a:ln>
                <a:noFill/>
              </a:ln>
              <a:extLst/>
            </p:spPr>
            <p:txBody>
              <a:bodyPr vert="horz" wrap="square" lIns="91427" tIns="45713" rIns="91427" bIns="45713" numCol="1" anchor="t" anchorCtr="0" compatLnSpc="1">
                <a:prstTxWarp prst="textNoShape">
                  <a:avLst/>
                </a:prstTxWarp>
              </a:bodyPr>
              <a:lstStyle/>
              <a:p>
                <a:pPr marL="0" marR="0" lvl="0" indent="0" defTabSz="931684"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000000"/>
                  </a:solidFill>
                  <a:effectLst/>
                  <a:uLnTx/>
                  <a:uFillTx/>
                  <a:latin typeface="Segoe UI"/>
                  <a:cs typeface="+mn-cs"/>
                </a:endParaRPr>
              </a:p>
            </p:txBody>
          </p:sp>
          <p:sp>
            <p:nvSpPr>
              <p:cNvPr id="1391" name="Freeform 8"/>
              <p:cNvSpPr>
                <a:spLocks/>
              </p:cNvSpPr>
              <p:nvPr/>
            </p:nvSpPr>
            <p:spPr bwMode="auto">
              <a:xfrm rot="18900000">
                <a:off x="1331654" y="4082167"/>
                <a:ext cx="349706" cy="379596"/>
              </a:xfrm>
              <a:custGeom>
                <a:avLst/>
                <a:gdLst>
                  <a:gd name="T0" fmla="*/ 48 w 49"/>
                  <a:gd name="T1" fmla="*/ 23 h 53"/>
                  <a:gd name="T2" fmla="*/ 21 w 49"/>
                  <a:gd name="T3" fmla="*/ 0 h 53"/>
                  <a:gd name="T4" fmla="*/ 0 w 49"/>
                  <a:gd name="T5" fmla="*/ 51 h 53"/>
                  <a:gd name="T6" fmla="*/ 37 w 49"/>
                  <a:gd name="T7" fmla="*/ 53 h 53"/>
                  <a:gd name="T8" fmla="*/ 49 w 49"/>
                  <a:gd name="T9" fmla="*/ 24 h 53"/>
                  <a:gd name="T10" fmla="*/ 48 w 49"/>
                  <a:gd name="T11" fmla="*/ 23 h 53"/>
                </a:gdLst>
                <a:ahLst/>
                <a:cxnLst>
                  <a:cxn ang="0">
                    <a:pos x="T0" y="T1"/>
                  </a:cxn>
                  <a:cxn ang="0">
                    <a:pos x="T2" y="T3"/>
                  </a:cxn>
                  <a:cxn ang="0">
                    <a:pos x="T4" y="T5"/>
                  </a:cxn>
                  <a:cxn ang="0">
                    <a:pos x="T6" y="T7"/>
                  </a:cxn>
                  <a:cxn ang="0">
                    <a:pos x="T8" y="T9"/>
                  </a:cxn>
                  <a:cxn ang="0">
                    <a:pos x="T10" y="T11"/>
                  </a:cxn>
                </a:cxnLst>
                <a:rect l="0" t="0" r="r" b="b"/>
                <a:pathLst>
                  <a:path w="49" h="53">
                    <a:moveTo>
                      <a:pt x="48" y="23"/>
                    </a:moveTo>
                    <a:cubicBezTo>
                      <a:pt x="21" y="0"/>
                      <a:pt x="21" y="0"/>
                      <a:pt x="21" y="0"/>
                    </a:cubicBezTo>
                    <a:cubicBezTo>
                      <a:pt x="8" y="14"/>
                      <a:pt x="1" y="32"/>
                      <a:pt x="0" y="51"/>
                    </a:cubicBezTo>
                    <a:cubicBezTo>
                      <a:pt x="37" y="53"/>
                      <a:pt x="37" y="53"/>
                      <a:pt x="37" y="53"/>
                    </a:cubicBezTo>
                    <a:cubicBezTo>
                      <a:pt x="38" y="42"/>
                      <a:pt x="42" y="32"/>
                      <a:pt x="49" y="24"/>
                    </a:cubicBezTo>
                    <a:cubicBezTo>
                      <a:pt x="48" y="23"/>
                      <a:pt x="48" y="23"/>
                      <a:pt x="48" y="23"/>
                    </a:cubicBezTo>
                    <a:close/>
                  </a:path>
                </a:pathLst>
              </a:custGeom>
              <a:grpFill/>
              <a:ln>
                <a:noFill/>
              </a:ln>
              <a:extLst/>
            </p:spPr>
            <p:txBody>
              <a:bodyPr vert="horz" wrap="square" lIns="91427" tIns="45713" rIns="91427" bIns="45713" numCol="1" anchor="t" anchorCtr="0" compatLnSpc="1">
                <a:prstTxWarp prst="textNoShape">
                  <a:avLst/>
                </a:prstTxWarp>
              </a:bodyPr>
              <a:lstStyle/>
              <a:p>
                <a:pPr marL="0" marR="0" lvl="0" indent="0" defTabSz="931684"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000000"/>
                  </a:solidFill>
                  <a:effectLst/>
                  <a:uLnTx/>
                  <a:uFillTx/>
                  <a:latin typeface="Segoe UI"/>
                  <a:cs typeface="+mn-cs"/>
                </a:endParaRPr>
              </a:p>
            </p:txBody>
          </p:sp>
        </p:grpSp>
        <p:sp>
          <p:nvSpPr>
            <p:cNvPr id="1385" name="Freeform 1384"/>
            <p:cNvSpPr>
              <a:spLocks/>
            </p:cNvSpPr>
            <p:nvPr userDrawn="1"/>
          </p:nvSpPr>
          <p:spPr bwMode="auto">
            <a:xfrm rot="18900000">
              <a:off x="2170096" y="3434382"/>
              <a:ext cx="593840" cy="477384"/>
            </a:xfrm>
            <a:custGeom>
              <a:avLst/>
              <a:gdLst>
                <a:gd name="connsiteX0" fmla="*/ 42335 w 473106"/>
                <a:gd name="connsiteY0" fmla="*/ 21859 h 380327"/>
                <a:gd name="connsiteX1" fmla="*/ 61057 w 473106"/>
                <a:gd name="connsiteY1" fmla="*/ 49049 h 380327"/>
                <a:gd name="connsiteX2" fmla="*/ 64322 w 473106"/>
                <a:gd name="connsiteY2" fmla="*/ 64322 h 380327"/>
                <a:gd name="connsiteX3" fmla="*/ 0 w 473106"/>
                <a:gd name="connsiteY3" fmla="*/ 0 h 380327"/>
                <a:gd name="connsiteX4" fmla="*/ 15056 w 473106"/>
                <a:gd name="connsiteY4" fmla="*/ 3198 h 380327"/>
                <a:gd name="connsiteX5" fmla="*/ 42335 w 473106"/>
                <a:gd name="connsiteY5" fmla="*/ 21859 h 380327"/>
                <a:gd name="connsiteX6" fmla="*/ 473106 w 473106"/>
                <a:gd name="connsiteY6" fmla="*/ 104320 h 380327"/>
                <a:gd name="connsiteX7" fmla="*/ 376111 w 473106"/>
                <a:gd name="connsiteY7" fmla="*/ 371609 h 380327"/>
                <a:gd name="connsiteX8" fmla="*/ 380327 w 473106"/>
                <a:gd name="connsiteY8" fmla="*/ 380327 h 380327"/>
                <a:gd name="connsiteX9" fmla="*/ 222557 w 473106"/>
                <a:gd name="connsiteY9" fmla="*/ 222557 h 380327"/>
                <a:gd name="connsiteX10" fmla="*/ 248449 w 473106"/>
                <a:gd name="connsiteY10" fmla="*/ 160479 h 380327"/>
                <a:gd name="connsiteX11" fmla="*/ 262000 w 473106"/>
                <a:gd name="connsiteY11" fmla="*/ 92946 h 380327"/>
                <a:gd name="connsiteX12" fmla="*/ 473106 w 473106"/>
                <a:gd name="connsiteY12" fmla="*/ 104320 h 38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73106" h="380327">
                  <a:moveTo>
                    <a:pt x="42335" y="21859"/>
                  </a:moveTo>
                  <a:cubicBezTo>
                    <a:pt x="50181" y="29678"/>
                    <a:pt x="56599" y="38919"/>
                    <a:pt x="61057" y="49049"/>
                  </a:cubicBezTo>
                  <a:lnTo>
                    <a:pt x="64322" y="64322"/>
                  </a:lnTo>
                  <a:lnTo>
                    <a:pt x="0" y="0"/>
                  </a:lnTo>
                  <a:lnTo>
                    <a:pt x="15056" y="3198"/>
                  </a:lnTo>
                  <a:cubicBezTo>
                    <a:pt x="25218" y="7641"/>
                    <a:pt x="34490" y="14039"/>
                    <a:pt x="42335" y="21859"/>
                  </a:cubicBezTo>
                  <a:close/>
                  <a:moveTo>
                    <a:pt x="473106" y="104320"/>
                  </a:moveTo>
                  <a:cubicBezTo>
                    <a:pt x="467401" y="200999"/>
                    <a:pt x="433167" y="297678"/>
                    <a:pt x="376111" y="371609"/>
                  </a:cubicBezTo>
                  <a:lnTo>
                    <a:pt x="380327" y="380327"/>
                  </a:lnTo>
                  <a:lnTo>
                    <a:pt x="222557" y="222557"/>
                  </a:lnTo>
                  <a:lnTo>
                    <a:pt x="248449" y="160479"/>
                  </a:lnTo>
                  <a:cubicBezTo>
                    <a:pt x="254868" y="138442"/>
                    <a:pt x="259147" y="115694"/>
                    <a:pt x="262000" y="92946"/>
                  </a:cubicBezTo>
                  <a:cubicBezTo>
                    <a:pt x="262000" y="92946"/>
                    <a:pt x="262000" y="92946"/>
                    <a:pt x="473106" y="104320"/>
                  </a:cubicBezTo>
                  <a:close/>
                </a:path>
              </a:pathLst>
            </a:custGeom>
            <a:solidFill>
              <a:srgbClr val="BA141A"/>
            </a:solidFill>
            <a:ln>
              <a:noFill/>
            </a:ln>
            <a:extLst/>
          </p:spPr>
          <p:txBody>
            <a:bodyPr vert="horz" wrap="square" lIns="91427" tIns="45713" rIns="91427" bIns="45713" numCol="1" anchor="t" anchorCtr="0" compatLnSpc="1">
              <a:prstTxWarp prst="textNoShape">
                <a:avLst/>
              </a:prstTxWarp>
              <a:noAutofit/>
            </a:bodyPr>
            <a:lstStyle/>
            <a:p>
              <a:pPr marL="0" marR="0" lvl="0" indent="0" defTabSz="931684"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000000"/>
                </a:solidFill>
                <a:effectLst/>
                <a:uLnTx/>
                <a:uFillTx/>
                <a:latin typeface="Segoe UI"/>
                <a:cs typeface="+mn-cs"/>
              </a:endParaRPr>
            </a:p>
          </p:txBody>
        </p:sp>
        <p:sp>
          <p:nvSpPr>
            <p:cNvPr id="1386" name="Freeform 1385"/>
            <p:cNvSpPr>
              <a:spLocks/>
            </p:cNvSpPr>
            <p:nvPr userDrawn="1"/>
          </p:nvSpPr>
          <p:spPr bwMode="auto">
            <a:xfrm rot="19005034">
              <a:off x="2115065" y="3501231"/>
              <a:ext cx="616889" cy="599616"/>
            </a:xfrm>
            <a:custGeom>
              <a:avLst/>
              <a:gdLst>
                <a:gd name="connsiteX0" fmla="*/ 145492 w 491469"/>
                <a:gd name="connsiteY0" fmla="*/ 25592 h 477708"/>
                <a:gd name="connsiteX1" fmla="*/ 171167 w 491469"/>
                <a:gd name="connsiteY1" fmla="*/ 85305 h 477708"/>
                <a:gd name="connsiteX2" fmla="*/ 325218 w 491469"/>
                <a:gd name="connsiteY2" fmla="*/ 227480 h 477708"/>
                <a:gd name="connsiteX3" fmla="*/ 325539 w 491469"/>
                <a:gd name="connsiteY3" fmla="*/ 226709 h 477708"/>
                <a:gd name="connsiteX4" fmla="*/ 484040 w 491469"/>
                <a:gd name="connsiteY4" fmla="*/ 385210 h 477708"/>
                <a:gd name="connsiteX5" fmla="*/ 488807 w 491469"/>
                <a:gd name="connsiteY5" fmla="*/ 395069 h 477708"/>
                <a:gd name="connsiteX6" fmla="*/ 473563 w 491469"/>
                <a:gd name="connsiteY6" fmla="*/ 460647 h 477708"/>
                <a:gd name="connsiteX7" fmla="*/ 387979 w 491469"/>
                <a:gd name="connsiteY7" fmla="*/ 460647 h 477708"/>
                <a:gd name="connsiteX8" fmla="*/ 85584 w 491469"/>
                <a:gd name="connsiteY8" fmla="*/ 170610 h 477708"/>
                <a:gd name="connsiteX9" fmla="*/ 0 w 491469"/>
                <a:gd name="connsiteY9" fmla="*/ 85305 h 477708"/>
                <a:gd name="connsiteX10" fmla="*/ 85584 w 491469"/>
                <a:gd name="connsiteY10" fmla="*/ 0 h 477708"/>
                <a:gd name="connsiteX11" fmla="*/ 145492 w 491469"/>
                <a:gd name="connsiteY11" fmla="*/ 25592 h 477708"/>
                <a:gd name="connsiteX0" fmla="*/ 145492 w 491469"/>
                <a:gd name="connsiteY0" fmla="*/ 25592 h 477708"/>
                <a:gd name="connsiteX1" fmla="*/ 171167 w 491469"/>
                <a:gd name="connsiteY1" fmla="*/ 85305 h 477708"/>
                <a:gd name="connsiteX2" fmla="*/ 325218 w 491469"/>
                <a:gd name="connsiteY2" fmla="*/ 227480 h 477708"/>
                <a:gd name="connsiteX3" fmla="*/ 484040 w 491469"/>
                <a:gd name="connsiteY3" fmla="*/ 385210 h 477708"/>
                <a:gd name="connsiteX4" fmla="*/ 488807 w 491469"/>
                <a:gd name="connsiteY4" fmla="*/ 395069 h 477708"/>
                <a:gd name="connsiteX5" fmla="*/ 473563 w 491469"/>
                <a:gd name="connsiteY5" fmla="*/ 460647 h 477708"/>
                <a:gd name="connsiteX6" fmla="*/ 387979 w 491469"/>
                <a:gd name="connsiteY6" fmla="*/ 460647 h 477708"/>
                <a:gd name="connsiteX7" fmla="*/ 85584 w 491469"/>
                <a:gd name="connsiteY7" fmla="*/ 170610 h 477708"/>
                <a:gd name="connsiteX8" fmla="*/ 0 w 491469"/>
                <a:gd name="connsiteY8" fmla="*/ 85305 h 477708"/>
                <a:gd name="connsiteX9" fmla="*/ 85584 w 491469"/>
                <a:gd name="connsiteY9" fmla="*/ 0 h 477708"/>
                <a:gd name="connsiteX10" fmla="*/ 145492 w 491469"/>
                <a:gd name="connsiteY10" fmla="*/ 25592 h 477708"/>
                <a:gd name="connsiteX0" fmla="*/ 145492 w 491469"/>
                <a:gd name="connsiteY0" fmla="*/ 25592 h 477708"/>
                <a:gd name="connsiteX1" fmla="*/ 171167 w 491469"/>
                <a:gd name="connsiteY1" fmla="*/ 85305 h 477708"/>
                <a:gd name="connsiteX2" fmla="*/ 484040 w 491469"/>
                <a:gd name="connsiteY2" fmla="*/ 385210 h 477708"/>
                <a:gd name="connsiteX3" fmla="*/ 488807 w 491469"/>
                <a:gd name="connsiteY3" fmla="*/ 395069 h 477708"/>
                <a:gd name="connsiteX4" fmla="*/ 473563 w 491469"/>
                <a:gd name="connsiteY4" fmla="*/ 460647 h 477708"/>
                <a:gd name="connsiteX5" fmla="*/ 387979 w 491469"/>
                <a:gd name="connsiteY5" fmla="*/ 460647 h 477708"/>
                <a:gd name="connsiteX6" fmla="*/ 85584 w 491469"/>
                <a:gd name="connsiteY6" fmla="*/ 170610 h 477708"/>
                <a:gd name="connsiteX7" fmla="*/ 0 w 491469"/>
                <a:gd name="connsiteY7" fmla="*/ 85305 h 477708"/>
                <a:gd name="connsiteX8" fmla="*/ 85584 w 491469"/>
                <a:gd name="connsiteY8" fmla="*/ 0 h 477708"/>
                <a:gd name="connsiteX9" fmla="*/ 145492 w 491469"/>
                <a:gd name="connsiteY9" fmla="*/ 25592 h 477708"/>
                <a:gd name="connsiteX0" fmla="*/ 145492 w 491469"/>
                <a:gd name="connsiteY0" fmla="*/ 25592 h 477708"/>
                <a:gd name="connsiteX1" fmla="*/ 171167 w 491469"/>
                <a:gd name="connsiteY1" fmla="*/ 85305 h 477708"/>
                <a:gd name="connsiteX2" fmla="*/ 488807 w 491469"/>
                <a:gd name="connsiteY2" fmla="*/ 395069 h 477708"/>
                <a:gd name="connsiteX3" fmla="*/ 473563 w 491469"/>
                <a:gd name="connsiteY3" fmla="*/ 460647 h 477708"/>
                <a:gd name="connsiteX4" fmla="*/ 387979 w 491469"/>
                <a:gd name="connsiteY4" fmla="*/ 460647 h 477708"/>
                <a:gd name="connsiteX5" fmla="*/ 85584 w 491469"/>
                <a:gd name="connsiteY5" fmla="*/ 170610 h 477708"/>
                <a:gd name="connsiteX6" fmla="*/ 0 w 491469"/>
                <a:gd name="connsiteY6" fmla="*/ 85305 h 477708"/>
                <a:gd name="connsiteX7" fmla="*/ 85584 w 491469"/>
                <a:gd name="connsiteY7" fmla="*/ 0 h 477708"/>
                <a:gd name="connsiteX8" fmla="*/ 145492 w 491469"/>
                <a:gd name="connsiteY8" fmla="*/ 25592 h 4777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91469" h="477708">
                  <a:moveTo>
                    <a:pt x="145492" y="25592"/>
                  </a:moveTo>
                  <a:cubicBezTo>
                    <a:pt x="161183" y="41231"/>
                    <a:pt x="171167" y="62557"/>
                    <a:pt x="171167" y="85305"/>
                  </a:cubicBezTo>
                  <a:lnTo>
                    <a:pt x="488807" y="395069"/>
                  </a:lnTo>
                  <a:cubicBezTo>
                    <a:pt x="494959" y="416928"/>
                    <a:pt x="490679" y="443586"/>
                    <a:pt x="473563" y="460647"/>
                  </a:cubicBezTo>
                  <a:cubicBezTo>
                    <a:pt x="450740" y="483395"/>
                    <a:pt x="410801" y="483395"/>
                    <a:pt x="387979" y="460647"/>
                  </a:cubicBezTo>
                  <a:lnTo>
                    <a:pt x="85584" y="170610"/>
                  </a:lnTo>
                  <a:cubicBezTo>
                    <a:pt x="39939" y="170610"/>
                    <a:pt x="0" y="136488"/>
                    <a:pt x="0" y="85305"/>
                  </a:cubicBezTo>
                  <a:cubicBezTo>
                    <a:pt x="0" y="39809"/>
                    <a:pt x="39939" y="0"/>
                    <a:pt x="85584" y="0"/>
                  </a:cubicBezTo>
                  <a:cubicBezTo>
                    <a:pt x="108406" y="0"/>
                    <a:pt x="129802" y="9952"/>
                    <a:pt x="145492" y="25592"/>
                  </a:cubicBezTo>
                  <a:close/>
                </a:path>
              </a:pathLst>
            </a:custGeom>
            <a:solidFill>
              <a:srgbClr val="BA141A">
                <a:lumMod val="50000"/>
              </a:srgbClr>
            </a:solidFill>
            <a:ln>
              <a:noFill/>
            </a:ln>
            <a:extLst/>
          </p:spPr>
          <p:txBody>
            <a:bodyPr vert="horz" wrap="square" lIns="91427" tIns="45713" rIns="91427" bIns="45713" numCol="1" anchor="t" anchorCtr="0" compatLnSpc="1">
              <a:prstTxWarp prst="textNoShape">
                <a:avLst/>
              </a:prstTxWarp>
              <a:noAutofit/>
            </a:bodyPr>
            <a:lstStyle/>
            <a:p>
              <a:pPr marL="0" marR="0" lvl="0" indent="0" defTabSz="931684"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000000"/>
                </a:solidFill>
                <a:effectLst/>
                <a:uLnTx/>
                <a:uFillTx/>
                <a:latin typeface="Segoe UI"/>
                <a:cs typeface="+mn-cs"/>
              </a:endParaRPr>
            </a:p>
          </p:txBody>
        </p:sp>
      </p:grpSp>
    </p:spTree>
    <p:extLst>
      <p:ext uri="{BB962C8B-B14F-4D97-AF65-F5344CB8AC3E}">
        <p14:creationId xmlns:p14="http://schemas.microsoft.com/office/powerpoint/2010/main" val="1983259902"/>
      </p:ext>
    </p:extLst>
  </p:cSld>
  <p:clrMapOvr>
    <a:masterClrMapping/>
  </p:clrMapOvr>
  <p:transition>
    <p:fade/>
  </p:transition>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Cloud Screen">
    <p:spTree>
      <p:nvGrpSpPr>
        <p:cNvPr id="1" name=""/>
        <p:cNvGrpSpPr/>
        <p:nvPr/>
      </p:nvGrpSpPr>
      <p:grpSpPr>
        <a:xfrm>
          <a:off x="0" y="0"/>
          <a:ext cx="0" cy="0"/>
          <a:chOff x="0" y="0"/>
          <a:chExt cx="0" cy="0"/>
        </a:xfrm>
      </p:grpSpPr>
      <p:sp>
        <p:nvSpPr>
          <p:cNvPr id="5" name="Title 1"/>
          <p:cNvSpPr>
            <a:spLocks noGrp="1"/>
          </p:cNvSpPr>
          <p:nvPr>
            <p:ph type="title" hasCustomPrompt="1"/>
          </p:nvPr>
        </p:nvSpPr>
        <p:spPr>
          <a:xfrm>
            <a:off x="269241" y="259792"/>
            <a:ext cx="11653521" cy="1075884"/>
          </a:xfrm>
        </p:spPr>
        <p:txBody>
          <a:bodyPr lIns="146304" tIns="91440" rIns="146304" bIns="91440"/>
          <a:lstStyle>
            <a:lvl1pPr>
              <a:lnSpc>
                <a:spcPts val="6176"/>
              </a:lnSpc>
              <a:defRPr sz="4000" baseline="0">
                <a:solidFill>
                  <a:schemeClr val="tx1"/>
                </a:solidFill>
              </a:defRPr>
            </a:lvl1pPr>
          </a:lstStyle>
          <a:p>
            <a:r>
              <a:rPr lang="en-US" dirty="0"/>
              <a:t>Lorem ipsum dolor sit.</a:t>
            </a:r>
          </a:p>
        </p:txBody>
      </p:sp>
      <p:sp>
        <p:nvSpPr>
          <p:cNvPr id="6" name="Text Placeholder 3"/>
          <p:cNvSpPr>
            <a:spLocks noGrp="1"/>
          </p:cNvSpPr>
          <p:nvPr>
            <p:ph type="body" sz="quarter" idx="11"/>
          </p:nvPr>
        </p:nvSpPr>
        <p:spPr>
          <a:xfrm>
            <a:off x="7563970" y="1350545"/>
            <a:ext cx="4358791" cy="4949771"/>
          </a:xfrm>
        </p:spPr>
        <p:txBody>
          <a:bodyPr wrap="square">
            <a:normAutofit/>
          </a:bodyPr>
          <a:lstStyle>
            <a:lvl1pPr marL="0" indent="0">
              <a:lnSpc>
                <a:spcPct val="100000"/>
              </a:lnSpc>
              <a:spcBef>
                <a:spcPts val="1200"/>
              </a:spcBef>
              <a:spcAft>
                <a:spcPts val="1200"/>
              </a:spcAft>
              <a:buClr>
                <a:schemeClr val="tx1"/>
              </a:buClr>
              <a:buFont typeface="Wingdings" pitchFamily="2" charset="2"/>
              <a:buNone/>
              <a:defRPr sz="2400">
                <a:solidFill>
                  <a:schemeClr val="accent1"/>
                </a:solidFill>
              </a:defRPr>
            </a:lvl1pPr>
            <a:lvl2pPr marL="0" indent="0">
              <a:lnSpc>
                <a:spcPct val="100000"/>
              </a:lnSpc>
              <a:spcAft>
                <a:spcPts val="1200"/>
              </a:spcAft>
              <a:buNone/>
              <a:defRPr sz="1961">
                <a:solidFill>
                  <a:schemeClr val="tx1"/>
                </a:solidFill>
              </a:defRPr>
            </a:lvl2pPr>
            <a:lvl3pPr marL="227209" indent="0">
              <a:lnSpc>
                <a:spcPct val="100000"/>
              </a:lnSpc>
              <a:spcAft>
                <a:spcPts val="1200"/>
              </a:spcAft>
              <a:buNone/>
              <a:tabLst/>
              <a:defRPr sz="1961">
                <a:solidFill>
                  <a:schemeClr val="tx1"/>
                </a:solidFill>
              </a:defRPr>
            </a:lvl3pPr>
            <a:lvl4pPr marL="451306" indent="0">
              <a:buNone/>
              <a:defRPr/>
            </a:lvl4pPr>
            <a:lvl5pPr marL="672290" indent="0">
              <a:buNone/>
              <a:tabLst/>
              <a:defRPr/>
            </a:lvl5pPr>
          </a:lstStyle>
          <a:p>
            <a:pPr lvl="0"/>
            <a:r>
              <a:rPr lang="en-US" dirty="0"/>
              <a:t>Click to edit Master text styles</a:t>
            </a:r>
          </a:p>
          <a:p>
            <a:pPr lvl="1"/>
            <a:r>
              <a:rPr lang="en-US" dirty="0"/>
              <a:t>Second level</a:t>
            </a:r>
          </a:p>
          <a:p>
            <a:pPr lvl="2"/>
            <a:r>
              <a:rPr lang="en-US" dirty="0"/>
              <a:t>Third level</a:t>
            </a:r>
          </a:p>
        </p:txBody>
      </p:sp>
      <p:sp>
        <p:nvSpPr>
          <p:cNvPr id="7" name="Picture Placeholder 6"/>
          <p:cNvSpPr>
            <a:spLocks noGrp="1"/>
          </p:cNvSpPr>
          <p:nvPr>
            <p:ph type="pic" sz="quarter" idx="12" hasCustomPrompt="1"/>
          </p:nvPr>
        </p:nvSpPr>
        <p:spPr>
          <a:xfrm>
            <a:off x="269875" y="1350963"/>
            <a:ext cx="7294563" cy="4949353"/>
          </a:xfrm>
          <a:ln w="152400">
            <a:noFill/>
          </a:ln>
        </p:spPr>
        <p:txBody>
          <a:bodyPr/>
          <a:lstStyle>
            <a:lvl1pPr marL="0" indent="0">
              <a:buNone/>
              <a:defRPr>
                <a:solidFill>
                  <a:schemeClr val="tx1"/>
                </a:solidFill>
              </a:defRPr>
            </a:lvl1pPr>
          </a:lstStyle>
          <a:p>
            <a:r>
              <a:rPr lang="en-US" dirty="0"/>
              <a:t>Screen shot or image here</a:t>
            </a:r>
          </a:p>
        </p:txBody>
      </p:sp>
      <p:grpSp>
        <p:nvGrpSpPr>
          <p:cNvPr id="11" name="Group 2"/>
          <p:cNvGrpSpPr/>
          <p:nvPr userDrawn="1"/>
        </p:nvGrpSpPr>
        <p:grpSpPr>
          <a:xfrm>
            <a:off x="-1200" y="6642289"/>
            <a:ext cx="12436794" cy="360996"/>
            <a:chOff x="2577137" y="4571778"/>
            <a:chExt cx="9101124" cy="1390560"/>
          </a:xfrm>
        </p:grpSpPr>
        <p:sp>
          <p:nvSpPr>
            <p:cNvPr id="12" name="TextBox 11"/>
            <p:cNvSpPr txBox="1"/>
            <p:nvPr/>
          </p:nvSpPr>
          <p:spPr>
            <a:xfrm>
              <a:off x="2577137" y="4571778"/>
              <a:ext cx="3034890" cy="1390458"/>
            </a:xfrm>
            <a:prstGeom prst="rect">
              <a:avLst/>
            </a:prstGeom>
            <a:solidFill>
              <a:schemeClr val="accent1"/>
            </a:solidFill>
          </p:spPr>
          <p:txBody>
            <a:bodyPr wrap="square" lIns="457135" tIns="137141" rIns="365707" rtlCol="0">
              <a:noAutofit/>
            </a:bodyPr>
            <a:lstStyle/>
            <a:p>
              <a:pPr defTabSz="932515">
                <a:lnSpc>
                  <a:spcPts val="3060"/>
                </a:lnSpc>
              </a:pPr>
              <a:r>
                <a:rPr lang="en-US" sz="2856" dirty="0">
                  <a:solidFill>
                    <a:srgbClr val="FFFFFF"/>
                  </a:solidFill>
                  <a:latin typeface="Segoe UI Light"/>
                </a:rPr>
                <a:t> </a:t>
              </a:r>
            </a:p>
          </p:txBody>
        </p:sp>
        <p:sp>
          <p:nvSpPr>
            <p:cNvPr id="13" name="TextBox 12"/>
            <p:cNvSpPr txBox="1"/>
            <p:nvPr/>
          </p:nvSpPr>
          <p:spPr>
            <a:xfrm>
              <a:off x="5612027" y="4572324"/>
              <a:ext cx="6066234" cy="1390014"/>
            </a:xfrm>
            <a:prstGeom prst="rect">
              <a:avLst/>
            </a:prstGeom>
            <a:solidFill>
              <a:schemeClr val="accent1">
                <a:lumMod val="50000"/>
              </a:schemeClr>
            </a:solidFill>
          </p:spPr>
          <p:txBody>
            <a:bodyPr wrap="square" lIns="457135" tIns="137141" rIns="639989" rtlCol="0">
              <a:noAutofit/>
            </a:bodyPr>
            <a:lstStyle/>
            <a:p>
              <a:pPr defTabSz="932055">
                <a:lnSpc>
                  <a:spcPts val="3001"/>
                </a:lnSpc>
                <a:defRPr/>
              </a:pPr>
              <a:endParaRPr lang="en-US" sz="2856" kern="0" dirty="0">
                <a:solidFill>
                  <a:srgbClr val="FFFFFF"/>
                </a:solidFill>
                <a:latin typeface="Segoe UI Light"/>
              </a:endParaRPr>
            </a:p>
          </p:txBody>
        </p:sp>
      </p:grpSp>
    </p:spTree>
    <p:extLst>
      <p:ext uri="{BB962C8B-B14F-4D97-AF65-F5344CB8AC3E}">
        <p14:creationId xmlns:p14="http://schemas.microsoft.com/office/powerpoint/2010/main" val="1224321547"/>
      </p:ext>
    </p:extLst>
  </p:cSld>
  <p:clrMapOvr>
    <a:masterClrMapping/>
  </p:clrMapOvr>
  <p:transition>
    <p:fade/>
  </p:transition>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Cloud Code">
    <p:spTree>
      <p:nvGrpSpPr>
        <p:cNvPr id="1" name=""/>
        <p:cNvGrpSpPr/>
        <p:nvPr/>
      </p:nvGrpSpPr>
      <p:grpSpPr>
        <a:xfrm>
          <a:off x="0" y="0"/>
          <a:ext cx="0" cy="0"/>
          <a:chOff x="0" y="0"/>
          <a:chExt cx="0" cy="0"/>
        </a:xfrm>
      </p:grpSpPr>
      <p:sp>
        <p:nvSpPr>
          <p:cNvPr id="3" name="Text Placeholder 3"/>
          <p:cNvSpPr>
            <a:spLocks noGrp="1"/>
          </p:cNvSpPr>
          <p:nvPr>
            <p:ph type="body" sz="quarter" idx="10" hasCustomPrompt="1"/>
          </p:nvPr>
        </p:nvSpPr>
        <p:spPr>
          <a:xfrm>
            <a:off x="444676" y="1377434"/>
            <a:ext cx="6886900" cy="4923061"/>
          </a:xfrm>
          <a:solidFill>
            <a:schemeClr val="bg1">
              <a:lumMod val="95000"/>
            </a:schemeClr>
          </a:solidFill>
          <a:ln w="73025">
            <a:solidFill>
              <a:srgbClr val="0072C6"/>
            </a:solidFill>
            <a:miter lim="800000"/>
          </a:ln>
        </p:spPr>
        <p:txBody>
          <a:bodyPr wrap="square">
            <a:normAutofit/>
          </a:bodyPr>
          <a:lstStyle>
            <a:lvl1pPr marL="0" indent="0" defTabSz="373039">
              <a:lnSpc>
                <a:spcPct val="100000"/>
              </a:lnSpc>
              <a:spcBef>
                <a:spcPts val="0"/>
              </a:spcBef>
              <a:buClr>
                <a:schemeClr val="tx1"/>
              </a:buClr>
              <a:buFont typeface="Wingdings" pitchFamily="2" charset="2"/>
              <a:buNone/>
              <a:defRPr sz="1836" baseline="0">
                <a:solidFill>
                  <a:schemeClr val="tx1"/>
                </a:solidFill>
                <a:latin typeface="Consolas" panose="020B0609020204030204" pitchFamily="49" charset="0"/>
                <a:cs typeface="Consolas" panose="020B0609020204030204" pitchFamily="49" charset="0"/>
              </a:defRPr>
            </a:lvl1pPr>
            <a:lvl2pPr marL="373039" indent="0" defTabSz="373039">
              <a:lnSpc>
                <a:spcPct val="100000"/>
              </a:lnSpc>
              <a:spcBef>
                <a:spcPts val="0"/>
              </a:spcBef>
              <a:buNone/>
              <a:defRPr sz="1836">
                <a:latin typeface="Consolas" panose="020B0609020204030204" pitchFamily="49" charset="0"/>
                <a:cs typeface="Consolas" panose="020B0609020204030204" pitchFamily="49" charset="0"/>
              </a:defRPr>
            </a:lvl2pPr>
            <a:lvl3pPr marL="746077" indent="0" defTabSz="373039">
              <a:lnSpc>
                <a:spcPct val="100000"/>
              </a:lnSpc>
              <a:spcBef>
                <a:spcPts val="0"/>
              </a:spcBef>
              <a:buNone/>
              <a:tabLst/>
              <a:defRPr sz="1836">
                <a:latin typeface="Consolas" panose="020B0609020204030204" pitchFamily="49" charset="0"/>
                <a:cs typeface="Consolas" panose="020B0609020204030204" pitchFamily="49" charset="0"/>
              </a:defRPr>
            </a:lvl3pPr>
            <a:lvl4pPr marL="1119116" indent="0" defTabSz="373039">
              <a:lnSpc>
                <a:spcPct val="100000"/>
              </a:lnSpc>
              <a:spcBef>
                <a:spcPts val="0"/>
              </a:spcBef>
              <a:buNone/>
              <a:defRPr sz="1836">
                <a:latin typeface="Consolas" panose="020B0609020204030204" pitchFamily="49" charset="0"/>
                <a:cs typeface="Consolas" panose="020B0609020204030204" pitchFamily="49" charset="0"/>
              </a:defRPr>
            </a:lvl4pPr>
            <a:lvl5pPr marL="1492154" indent="0" defTabSz="373039">
              <a:lnSpc>
                <a:spcPct val="100000"/>
              </a:lnSpc>
              <a:spcBef>
                <a:spcPts val="0"/>
              </a:spcBef>
              <a:buNone/>
              <a:tabLst/>
              <a:defRPr sz="1836">
                <a:latin typeface="Consolas" panose="020B0609020204030204" pitchFamily="49" charset="0"/>
                <a:cs typeface="Consolas" panose="020B0609020204030204" pitchFamily="49" charset="0"/>
              </a:defRPr>
            </a:lvl5pPr>
          </a:lstStyle>
          <a:p>
            <a:pPr lvl="0"/>
            <a:r>
              <a:rPr lang="en-US" dirty="0"/>
              <a:t>Click to edit code</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quarter" idx="11"/>
          </p:nvPr>
        </p:nvSpPr>
        <p:spPr>
          <a:xfrm>
            <a:off x="7715645" y="1377433"/>
            <a:ext cx="4062854" cy="4923062"/>
          </a:xfrm>
        </p:spPr>
        <p:txBody>
          <a:bodyPr wrap="square">
            <a:normAutofit/>
          </a:bodyPr>
          <a:lstStyle>
            <a:lvl1pPr marL="0" indent="0">
              <a:lnSpc>
                <a:spcPct val="100000"/>
              </a:lnSpc>
              <a:spcBef>
                <a:spcPts val="1224"/>
              </a:spcBef>
              <a:spcAft>
                <a:spcPts val="1200"/>
              </a:spcAft>
              <a:buClr>
                <a:schemeClr val="tx1"/>
              </a:buClr>
              <a:buFont typeface="Wingdings" pitchFamily="2" charset="2"/>
              <a:buNone/>
              <a:defRPr sz="2400">
                <a:solidFill>
                  <a:srgbClr val="0072C6"/>
                </a:solidFill>
              </a:defRPr>
            </a:lvl1pPr>
            <a:lvl2pPr marL="0" indent="0">
              <a:lnSpc>
                <a:spcPct val="100000"/>
              </a:lnSpc>
              <a:spcBef>
                <a:spcPts val="0"/>
              </a:spcBef>
              <a:spcAft>
                <a:spcPts val="1200"/>
              </a:spcAft>
              <a:buNone/>
              <a:defRPr sz="1960">
                <a:latin typeface="+mj-lt"/>
              </a:defRPr>
            </a:lvl2pPr>
            <a:lvl3pPr marL="231730" indent="0">
              <a:buNone/>
              <a:tabLst/>
              <a:defRPr sz="2000"/>
            </a:lvl3pPr>
            <a:lvl4pPr marL="460287" indent="0">
              <a:buNone/>
              <a:defRPr/>
            </a:lvl4pPr>
            <a:lvl5pPr marL="685669" indent="0">
              <a:buNone/>
              <a:tabLst/>
              <a:defRPr/>
            </a:lvl5pPr>
          </a:lstStyle>
          <a:p>
            <a:pPr lvl="0"/>
            <a:r>
              <a:rPr lang="en-US" dirty="0"/>
              <a:t>Click to edit Master text styles</a:t>
            </a:r>
          </a:p>
          <a:p>
            <a:pPr lvl="1"/>
            <a:r>
              <a:rPr lang="en-US" dirty="0"/>
              <a:t>Second level</a:t>
            </a:r>
          </a:p>
        </p:txBody>
      </p:sp>
      <p:grpSp>
        <p:nvGrpSpPr>
          <p:cNvPr id="12" name="Group 11"/>
          <p:cNvGrpSpPr/>
          <p:nvPr userDrawn="1"/>
        </p:nvGrpSpPr>
        <p:grpSpPr>
          <a:xfrm>
            <a:off x="-1200" y="6644680"/>
            <a:ext cx="12436794" cy="360970"/>
            <a:chOff x="-1200" y="6644680"/>
            <a:chExt cx="12436794" cy="360970"/>
          </a:xfrm>
        </p:grpSpPr>
        <p:sp>
          <p:nvSpPr>
            <p:cNvPr id="13" name="TextBox 12"/>
            <p:cNvSpPr txBox="1"/>
            <p:nvPr/>
          </p:nvSpPr>
          <p:spPr>
            <a:xfrm>
              <a:off x="-1200" y="6644680"/>
              <a:ext cx="4147213" cy="360970"/>
            </a:xfrm>
            <a:prstGeom prst="rect">
              <a:avLst/>
            </a:prstGeom>
            <a:solidFill>
              <a:srgbClr val="0072C6"/>
            </a:solidFill>
          </p:spPr>
          <p:txBody>
            <a:bodyPr wrap="square" lIns="457135" tIns="137141" rIns="365707" rtlCol="0">
              <a:noAutofit/>
            </a:bodyPr>
            <a:lstStyle/>
            <a:p>
              <a:pPr defTabSz="932515" fontAlgn="auto">
                <a:lnSpc>
                  <a:spcPts val="3060"/>
                </a:lnSpc>
                <a:spcBef>
                  <a:spcPts val="0"/>
                </a:spcBef>
                <a:spcAft>
                  <a:spcPts val="0"/>
                </a:spcAft>
              </a:pPr>
              <a:r>
                <a:rPr lang="en-US" sz="2856" dirty="0">
                  <a:solidFill>
                    <a:srgbClr val="FFFFFF"/>
                  </a:solidFill>
                  <a:latin typeface="Segoe UI Light"/>
                  <a:ea typeface="+mn-ea"/>
                  <a:cs typeface="+mn-cs"/>
                </a:rPr>
                <a:t> </a:t>
              </a:r>
            </a:p>
          </p:txBody>
        </p:sp>
        <p:sp>
          <p:nvSpPr>
            <p:cNvPr id="14" name="TextBox 13"/>
            <p:cNvSpPr txBox="1"/>
            <p:nvPr userDrawn="1"/>
          </p:nvSpPr>
          <p:spPr>
            <a:xfrm>
              <a:off x="4146013" y="6644680"/>
              <a:ext cx="8289581" cy="360970"/>
            </a:xfrm>
            <a:prstGeom prst="rect">
              <a:avLst/>
            </a:prstGeom>
            <a:solidFill>
              <a:srgbClr val="003963"/>
            </a:solidFill>
          </p:spPr>
          <p:txBody>
            <a:bodyPr wrap="square" lIns="457135" tIns="137141" rIns="365707" rtlCol="0">
              <a:noAutofit/>
            </a:bodyPr>
            <a:lstStyle/>
            <a:p>
              <a:pPr defTabSz="932515" fontAlgn="auto">
                <a:lnSpc>
                  <a:spcPts val="3060"/>
                </a:lnSpc>
                <a:spcBef>
                  <a:spcPts val="0"/>
                </a:spcBef>
                <a:spcAft>
                  <a:spcPts val="0"/>
                </a:spcAft>
              </a:pPr>
              <a:r>
                <a:rPr lang="en-US" sz="2856" dirty="0">
                  <a:solidFill>
                    <a:srgbClr val="FFFFFF"/>
                  </a:solidFill>
                  <a:latin typeface="Segoe UI Light"/>
                  <a:ea typeface="+mn-ea"/>
                  <a:cs typeface="+mn-cs"/>
                </a:rPr>
                <a:t> </a:t>
              </a:r>
            </a:p>
          </p:txBody>
        </p:sp>
      </p:grpSp>
      <p:sp>
        <p:nvSpPr>
          <p:cNvPr id="16" name="Text Placeholder 4"/>
          <p:cNvSpPr>
            <a:spLocks noGrp="1"/>
          </p:cNvSpPr>
          <p:nvPr>
            <p:ph type="body" sz="quarter" idx="14"/>
          </p:nvPr>
        </p:nvSpPr>
        <p:spPr>
          <a:xfrm>
            <a:off x="269241" y="259792"/>
            <a:ext cx="11649456" cy="1078992"/>
          </a:xfrm>
        </p:spPr>
        <p:txBody>
          <a:bodyPr lIns="146304" tIns="91440" rIns="146304" bIns="91440" anchor="ctr" anchorCtr="0"/>
          <a:lstStyle>
            <a:lvl1pPr marL="0" indent="0">
              <a:buNone/>
              <a:defRPr sz="4000">
                <a:solidFill>
                  <a:schemeClr val="tx1">
                    <a:lumMod val="90000"/>
                    <a:lumOff val="10000"/>
                  </a:schemeClr>
                </a:solidFill>
              </a:defRPr>
            </a:lvl1pPr>
            <a:lvl5pPr marL="1028700" indent="0">
              <a:buNone/>
              <a:defRPr/>
            </a:lvl5pPr>
          </a:lstStyle>
          <a:p>
            <a:pPr lvl="0"/>
            <a:r>
              <a:rPr lang="en-US"/>
              <a:t>Click to edit Master text styles</a:t>
            </a:r>
          </a:p>
        </p:txBody>
      </p:sp>
    </p:spTree>
    <p:extLst>
      <p:ext uri="{BB962C8B-B14F-4D97-AF65-F5344CB8AC3E}">
        <p14:creationId xmlns:p14="http://schemas.microsoft.com/office/powerpoint/2010/main" val="3846692499"/>
      </p:ext>
    </p:extLst>
  </p:cSld>
  <p:clrMapOvr>
    <a:masterClrMapping/>
  </p:clrMapOvr>
  <p:transition>
    <p:fade/>
  </p:transition>
</p:sldLayout>
</file>

<file path=ppt/slideLayouts/slideLayout12.xml><?xml version="1.0" encoding="utf-8"?>
<p:sldLayout xmlns:a="http://schemas.openxmlformats.org/drawingml/2006/main" xmlns:r="http://schemas.openxmlformats.org/officeDocument/2006/relationships" xmlns:p="http://schemas.openxmlformats.org/presentationml/2006/main" showMasterSp="0" preserve="1" userDrawn="1">
  <p:cSld name="Cloud section">
    <p:bg>
      <p:bgPr>
        <a:solidFill>
          <a:schemeClr val="accent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2108331" y="2125663"/>
            <a:ext cx="8219813" cy="1828800"/>
          </a:xfrm>
        </p:spPr>
        <p:txBody>
          <a:bodyPr/>
          <a:lstStyle>
            <a:lvl1pPr>
              <a:defRPr sz="6001" baseline="0"/>
            </a:lvl1pPr>
          </a:lstStyle>
          <a:p>
            <a:r>
              <a:rPr lang="en-US"/>
              <a:t>Click to edit Master title style</a:t>
            </a:r>
            <a:endParaRPr lang="en-US" dirty="0"/>
          </a:p>
        </p:txBody>
      </p:sp>
    </p:spTree>
    <p:extLst>
      <p:ext uri="{BB962C8B-B14F-4D97-AF65-F5344CB8AC3E}">
        <p14:creationId xmlns:p14="http://schemas.microsoft.com/office/powerpoint/2010/main" val="1922591286"/>
      </p:ext>
    </p:extLst>
  </p:cSld>
  <p:clrMapOvr>
    <a:overrideClrMapping bg1="dk1" tx1="lt1" bg2="dk2" tx2="lt2" accent1="accent1" accent2="accent2" accent3="accent3" accent4="accent4" accent5="accent5" accent6="accent6" hlink="hlink" folHlink="folHlink"/>
  </p:clrMapOvr>
  <p:transition>
    <p:fade/>
  </p:transition>
</p:sldLayout>
</file>

<file path=ppt/slideLayouts/slideLayout13.xml><?xml version="1.0" encoding="utf-8"?>
<p:sldLayout xmlns:a="http://schemas.openxmlformats.org/drawingml/2006/main" xmlns:r="http://schemas.openxmlformats.org/officeDocument/2006/relationships" xmlns:p="http://schemas.openxmlformats.org/presentationml/2006/main" userDrawn="1">
  <p:cSld name="Title Only">
    <p:spTree>
      <p:nvGrpSpPr>
        <p:cNvPr id="1" name=""/>
        <p:cNvGrpSpPr/>
        <p:nvPr/>
      </p:nvGrpSpPr>
      <p:grpSpPr>
        <a:xfrm>
          <a:off x="0" y="0"/>
          <a:ext cx="0" cy="0"/>
          <a:chOff x="0" y="0"/>
          <a:chExt cx="0" cy="0"/>
        </a:xfrm>
      </p:grpSpPr>
      <p:sp>
        <p:nvSpPr>
          <p:cNvPr id="3" name="Title 2"/>
          <p:cNvSpPr>
            <a:spLocks noGrp="1"/>
          </p:cNvSpPr>
          <p:nvPr>
            <p:ph type="title"/>
          </p:nvPr>
        </p:nvSpPr>
        <p:spPr/>
        <p:txBody>
          <a:bodyPr/>
          <a:lstStyle/>
          <a:p>
            <a:r>
              <a:rPr lang="en-US"/>
              <a:t>Click to edit Master title style</a:t>
            </a:r>
            <a:endParaRPr lang="en-IN"/>
          </a:p>
        </p:txBody>
      </p:sp>
      <p:grpSp>
        <p:nvGrpSpPr>
          <p:cNvPr id="4" name="Group 3"/>
          <p:cNvGrpSpPr/>
          <p:nvPr userDrawn="1"/>
        </p:nvGrpSpPr>
        <p:grpSpPr>
          <a:xfrm>
            <a:off x="-1200" y="6644680"/>
            <a:ext cx="12436794" cy="360970"/>
            <a:chOff x="-1200" y="6644680"/>
            <a:chExt cx="12436794" cy="360970"/>
          </a:xfrm>
        </p:grpSpPr>
        <p:sp>
          <p:nvSpPr>
            <p:cNvPr id="5" name="TextBox 4"/>
            <p:cNvSpPr txBox="1"/>
            <p:nvPr/>
          </p:nvSpPr>
          <p:spPr>
            <a:xfrm>
              <a:off x="-1200" y="6644680"/>
              <a:ext cx="4147213" cy="360970"/>
            </a:xfrm>
            <a:prstGeom prst="rect">
              <a:avLst/>
            </a:prstGeom>
            <a:solidFill>
              <a:schemeClr val="accent4"/>
            </a:solidFill>
          </p:spPr>
          <p:txBody>
            <a:bodyPr wrap="square" lIns="457135" tIns="137141" rIns="365707" rtlCol="0">
              <a:noAutofit/>
            </a:bodyPr>
            <a:lstStyle/>
            <a:p>
              <a:pPr defTabSz="932515" fontAlgn="auto">
                <a:lnSpc>
                  <a:spcPts val="3060"/>
                </a:lnSpc>
                <a:spcBef>
                  <a:spcPts val="0"/>
                </a:spcBef>
                <a:spcAft>
                  <a:spcPts val="0"/>
                </a:spcAft>
              </a:pPr>
              <a:r>
                <a:rPr lang="en-US" sz="2856" dirty="0">
                  <a:solidFill>
                    <a:srgbClr val="FFFFFF"/>
                  </a:solidFill>
                  <a:latin typeface="Segoe UI Light"/>
                  <a:ea typeface="+mn-ea"/>
                  <a:cs typeface="+mn-cs"/>
                </a:rPr>
                <a:t> </a:t>
              </a:r>
            </a:p>
          </p:txBody>
        </p:sp>
        <p:sp>
          <p:nvSpPr>
            <p:cNvPr id="6" name="TextBox 5"/>
            <p:cNvSpPr txBox="1"/>
            <p:nvPr userDrawn="1"/>
          </p:nvSpPr>
          <p:spPr>
            <a:xfrm>
              <a:off x="4146013" y="6644680"/>
              <a:ext cx="8289581" cy="360970"/>
            </a:xfrm>
            <a:prstGeom prst="rect">
              <a:avLst/>
            </a:prstGeom>
            <a:solidFill>
              <a:srgbClr val="900000"/>
            </a:solidFill>
          </p:spPr>
          <p:txBody>
            <a:bodyPr wrap="square" lIns="457135" tIns="137141" rIns="365707" rtlCol="0">
              <a:noAutofit/>
            </a:bodyPr>
            <a:lstStyle/>
            <a:p>
              <a:pPr defTabSz="932515" fontAlgn="auto">
                <a:lnSpc>
                  <a:spcPts val="3060"/>
                </a:lnSpc>
                <a:spcBef>
                  <a:spcPts val="0"/>
                </a:spcBef>
                <a:spcAft>
                  <a:spcPts val="0"/>
                </a:spcAft>
              </a:pPr>
              <a:r>
                <a:rPr lang="en-US" sz="2856" dirty="0">
                  <a:solidFill>
                    <a:srgbClr val="FFFFFF"/>
                  </a:solidFill>
                  <a:latin typeface="Segoe UI Light"/>
                  <a:ea typeface="+mn-ea"/>
                  <a:cs typeface="+mn-cs"/>
                </a:rPr>
                <a:t> </a:t>
              </a:r>
            </a:p>
          </p:txBody>
        </p:sp>
      </p:grpSp>
    </p:spTree>
    <p:extLst>
      <p:ext uri="{BB962C8B-B14F-4D97-AF65-F5344CB8AC3E}">
        <p14:creationId xmlns:p14="http://schemas.microsoft.com/office/powerpoint/2010/main" val="3254298188"/>
      </p:ext>
    </p:extLst>
  </p:cSld>
  <p:clrMapOvr>
    <a:masterClrMapping/>
  </p:clrMapOvr>
  <p:transition>
    <p:fade/>
  </p:transition>
  <p:extLst>
    <p:ext uri="{DCECCB84-F9BA-43D5-87BE-67443E8EF086}">
      <p15:sldGuideLst xmlns:p15="http://schemas.microsoft.com/office/powerpoint/2012/main">
        <p15:guide id="1" orient="horz" pos="2203" userDrawn="1">
          <p15:clr>
            <a:srgbClr val="FBAE40"/>
          </p15:clr>
        </p15:guide>
        <p15:guide id="2" pos="3917" userDrawn="1">
          <p15:clr>
            <a:srgbClr val="FBAE40"/>
          </p15:clr>
        </p15:guide>
        <p15:guide id="3" orient="horz" pos="523" userDrawn="1">
          <p15:clr>
            <a:srgbClr val="FBAE40"/>
          </p15:clr>
        </p15:guide>
        <p15:guide id="4" pos="293" userDrawn="1">
          <p15:clr>
            <a:srgbClr val="FBAE40"/>
          </p15:clr>
        </p15:guide>
      </p15:sldGuideLst>
    </p:ext>
  </p:extLst>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3_Title Only">
    <p:spTree>
      <p:nvGrpSpPr>
        <p:cNvPr id="1" name=""/>
        <p:cNvGrpSpPr/>
        <p:nvPr/>
      </p:nvGrpSpPr>
      <p:grpSpPr>
        <a:xfrm>
          <a:off x="0" y="0"/>
          <a:ext cx="0" cy="0"/>
          <a:chOff x="0" y="0"/>
          <a:chExt cx="0" cy="0"/>
        </a:xfrm>
      </p:grpSpPr>
      <p:sp>
        <p:nvSpPr>
          <p:cNvPr id="3" name="Title 2"/>
          <p:cNvSpPr>
            <a:spLocks noGrp="1"/>
          </p:cNvSpPr>
          <p:nvPr>
            <p:ph type="title"/>
          </p:nvPr>
        </p:nvSpPr>
        <p:spPr/>
        <p:txBody>
          <a:bodyPr/>
          <a:lstStyle/>
          <a:p>
            <a:r>
              <a:rPr lang="en-US"/>
              <a:t>Click to edit Master title style</a:t>
            </a:r>
            <a:endParaRPr lang="en-IN"/>
          </a:p>
        </p:txBody>
      </p:sp>
      <p:grpSp>
        <p:nvGrpSpPr>
          <p:cNvPr id="4" name="Group 3"/>
          <p:cNvGrpSpPr/>
          <p:nvPr userDrawn="1"/>
        </p:nvGrpSpPr>
        <p:grpSpPr>
          <a:xfrm>
            <a:off x="-1200" y="6644680"/>
            <a:ext cx="12436794" cy="360970"/>
            <a:chOff x="-1200" y="6644680"/>
            <a:chExt cx="12436794" cy="360970"/>
          </a:xfrm>
        </p:grpSpPr>
        <p:sp>
          <p:nvSpPr>
            <p:cNvPr id="5" name="TextBox 4"/>
            <p:cNvSpPr txBox="1"/>
            <p:nvPr/>
          </p:nvSpPr>
          <p:spPr>
            <a:xfrm>
              <a:off x="-1200" y="6644680"/>
              <a:ext cx="4147213" cy="360970"/>
            </a:xfrm>
            <a:prstGeom prst="rect">
              <a:avLst/>
            </a:prstGeom>
            <a:solidFill>
              <a:srgbClr val="FFB900"/>
            </a:solidFill>
          </p:spPr>
          <p:txBody>
            <a:bodyPr wrap="square" lIns="457135" tIns="137141" rIns="365707" rtlCol="0">
              <a:noAutofit/>
            </a:bodyPr>
            <a:lstStyle/>
            <a:p>
              <a:pPr defTabSz="932515" fontAlgn="auto">
                <a:lnSpc>
                  <a:spcPts val="3060"/>
                </a:lnSpc>
                <a:spcBef>
                  <a:spcPts val="0"/>
                </a:spcBef>
                <a:spcAft>
                  <a:spcPts val="0"/>
                </a:spcAft>
              </a:pPr>
              <a:r>
                <a:rPr lang="en-US" sz="2856" dirty="0">
                  <a:solidFill>
                    <a:srgbClr val="FFFFFF"/>
                  </a:solidFill>
                  <a:latin typeface="Segoe UI Light"/>
                  <a:ea typeface="+mn-ea"/>
                  <a:cs typeface="+mn-cs"/>
                </a:rPr>
                <a:t> </a:t>
              </a:r>
            </a:p>
          </p:txBody>
        </p:sp>
        <p:sp>
          <p:nvSpPr>
            <p:cNvPr id="6" name="TextBox 5"/>
            <p:cNvSpPr txBox="1"/>
            <p:nvPr userDrawn="1"/>
          </p:nvSpPr>
          <p:spPr>
            <a:xfrm>
              <a:off x="4146013" y="6644680"/>
              <a:ext cx="8289581" cy="360970"/>
            </a:xfrm>
            <a:prstGeom prst="rect">
              <a:avLst/>
            </a:prstGeom>
            <a:solidFill>
              <a:srgbClr val="FF8C00"/>
            </a:solidFill>
          </p:spPr>
          <p:txBody>
            <a:bodyPr wrap="square" lIns="457135" tIns="137141" rIns="365707" rtlCol="0">
              <a:noAutofit/>
            </a:bodyPr>
            <a:lstStyle/>
            <a:p>
              <a:pPr defTabSz="932515" fontAlgn="auto">
                <a:lnSpc>
                  <a:spcPts val="3060"/>
                </a:lnSpc>
                <a:spcBef>
                  <a:spcPts val="0"/>
                </a:spcBef>
                <a:spcAft>
                  <a:spcPts val="0"/>
                </a:spcAft>
              </a:pPr>
              <a:r>
                <a:rPr lang="en-US" sz="2856" dirty="0">
                  <a:solidFill>
                    <a:srgbClr val="FFFFFF"/>
                  </a:solidFill>
                  <a:latin typeface="Segoe UI Light"/>
                  <a:ea typeface="+mn-ea"/>
                  <a:cs typeface="+mn-cs"/>
                </a:rPr>
                <a:t> </a:t>
              </a:r>
            </a:p>
          </p:txBody>
        </p:sp>
      </p:grpSp>
    </p:spTree>
    <p:extLst>
      <p:ext uri="{BB962C8B-B14F-4D97-AF65-F5344CB8AC3E}">
        <p14:creationId xmlns:p14="http://schemas.microsoft.com/office/powerpoint/2010/main" val="1467999625"/>
      </p:ext>
    </p:extLst>
  </p:cSld>
  <p:clrMapOvr>
    <a:masterClrMapping/>
  </p:clrMapOvr>
  <p:transition>
    <p:fade/>
  </p:transition>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2_Title Only">
    <p:spTree>
      <p:nvGrpSpPr>
        <p:cNvPr id="1" name=""/>
        <p:cNvGrpSpPr/>
        <p:nvPr/>
      </p:nvGrpSpPr>
      <p:grpSpPr>
        <a:xfrm>
          <a:off x="0" y="0"/>
          <a:ext cx="0" cy="0"/>
          <a:chOff x="0" y="0"/>
          <a:chExt cx="0" cy="0"/>
        </a:xfrm>
      </p:grpSpPr>
      <p:sp>
        <p:nvSpPr>
          <p:cNvPr id="3" name="Title 2"/>
          <p:cNvSpPr>
            <a:spLocks noGrp="1"/>
          </p:cNvSpPr>
          <p:nvPr>
            <p:ph type="title"/>
          </p:nvPr>
        </p:nvSpPr>
        <p:spPr/>
        <p:txBody>
          <a:bodyPr/>
          <a:lstStyle/>
          <a:p>
            <a:r>
              <a:rPr lang="en-US"/>
              <a:t>Click to edit Master title style</a:t>
            </a:r>
            <a:endParaRPr lang="en-IN"/>
          </a:p>
        </p:txBody>
      </p:sp>
      <p:grpSp>
        <p:nvGrpSpPr>
          <p:cNvPr id="4" name="Group 3"/>
          <p:cNvGrpSpPr/>
          <p:nvPr userDrawn="1"/>
        </p:nvGrpSpPr>
        <p:grpSpPr>
          <a:xfrm>
            <a:off x="-1200" y="6644680"/>
            <a:ext cx="12436794" cy="360970"/>
            <a:chOff x="-1200" y="6644680"/>
            <a:chExt cx="12436794" cy="360970"/>
          </a:xfrm>
        </p:grpSpPr>
        <p:sp>
          <p:nvSpPr>
            <p:cNvPr id="5" name="TextBox 4"/>
            <p:cNvSpPr txBox="1"/>
            <p:nvPr/>
          </p:nvSpPr>
          <p:spPr>
            <a:xfrm>
              <a:off x="-1200" y="6644680"/>
              <a:ext cx="4147213" cy="360970"/>
            </a:xfrm>
            <a:prstGeom prst="rect">
              <a:avLst/>
            </a:prstGeom>
            <a:solidFill>
              <a:srgbClr val="0072C6"/>
            </a:solidFill>
          </p:spPr>
          <p:txBody>
            <a:bodyPr wrap="square" lIns="457135" tIns="137141" rIns="365707" rtlCol="0">
              <a:noAutofit/>
            </a:bodyPr>
            <a:lstStyle/>
            <a:p>
              <a:pPr defTabSz="932515" fontAlgn="auto">
                <a:lnSpc>
                  <a:spcPts val="3060"/>
                </a:lnSpc>
                <a:spcBef>
                  <a:spcPts val="0"/>
                </a:spcBef>
                <a:spcAft>
                  <a:spcPts val="0"/>
                </a:spcAft>
              </a:pPr>
              <a:r>
                <a:rPr lang="en-US" sz="2856" dirty="0">
                  <a:solidFill>
                    <a:srgbClr val="FFFFFF"/>
                  </a:solidFill>
                  <a:latin typeface="Segoe UI Light"/>
                  <a:ea typeface="+mn-ea"/>
                  <a:cs typeface="+mn-cs"/>
                </a:rPr>
                <a:t> </a:t>
              </a:r>
            </a:p>
          </p:txBody>
        </p:sp>
        <p:sp>
          <p:nvSpPr>
            <p:cNvPr id="6" name="TextBox 5"/>
            <p:cNvSpPr txBox="1"/>
            <p:nvPr userDrawn="1"/>
          </p:nvSpPr>
          <p:spPr>
            <a:xfrm>
              <a:off x="4146013" y="6644680"/>
              <a:ext cx="8289581" cy="360970"/>
            </a:xfrm>
            <a:prstGeom prst="rect">
              <a:avLst/>
            </a:prstGeom>
            <a:solidFill>
              <a:srgbClr val="003963"/>
            </a:solidFill>
          </p:spPr>
          <p:txBody>
            <a:bodyPr wrap="square" lIns="457135" tIns="137141" rIns="365707" rtlCol="0">
              <a:noAutofit/>
            </a:bodyPr>
            <a:lstStyle/>
            <a:p>
              <a:pPr defTabSz="932515" fontAlgn="auto">
                <a:lnSpc>
                  <a:spcPts val="3060"/>
                </a:lnSpc>
                <a:spcBef>
                  <a:spcPts val="0"/>
                </a:spcBef>
                <a:spcAft>
                  <a:spcPts val="0"/>
                </a:spcAft>
              </a:pPr>
              <a:r>
                <a:rPr lang="en-US" sz="2856" dirty="0">
                  <a:solidFill>
                    <a:srgbClr val="FFFFFF"/>
                  </a:solidFill>
                  <a:latin typeface="Segoe UI Light"/>
                  <a:ea typeface="+mn-ea"/>
                  <a:cs typeface="+mn-cs"/>
                </a:rPr>
                <a:t> </a:t>
              </a:r>
            </a:p>
          </p:txBody>
        </p:sp>
      </p:grpSp>
    </p:spTree>
    <p:extLst>
      <p:ext uri="{BB962C8B-B14F-4D97-AF65-F5344CB8AC3E}">
        <p14:creationId xmlns:p14="http://schemas.microsoft.com/office/powerpoint/2010/main" val="640078461"/>
      </p:ext>
    </p:extLst>
  </p:cSld>
  <p:clrMapOvr>
    <a:masterClrMapping/>
  </p:clrMapOvr>
  <p:transition>
    <p:fade/>
  </p:transition>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52pt Title + Subtitle">
    <p:spTree>
      <p:nvGrpSpPr>
        <p:cNvPr id="1" name=""/>
        <p:cNvGrpSpPr/>
        <p:nvPr/>
      </p:nvGrpSpPr>
      <p:grpSpPr>
        <a:xfrm>
          <a:off x="0" y="0"/>
          <a:ext cx="0" cy="0"/>
          <a:chOff x="0" y="0"/>
          <a:chExt cx="0" cy="0"/>
        </a:xfrm>
      </p:grpSpPr>
      <p:sp>
        <p:nvSpPr>
          <p:cNvPr id="6" name="Text Placeholder 5"/>
          <p:cNvSpPr>
            <a:spLocks noGrp="1"/>
          </p:cNvSpPr>
          <p:nvPr>
            <p:ph type="body" sz="quarter" idx="13"/>
          </p:nvPr>
        </p:nvSpPr>
        <p:spPr>
          <a:xfrm>
            <a:off x="274638" y="1139825"/>
            <a:ext cx="11033125" cy="574675"/>
          </a:xfrm>
          <a:prstGeom prst="rect">
            <a:avLst/>
          </a:prstGeom>
        </p:spPr>
        <p:txBody>
          <a:bodyPr lIns="192024"/>
          <a:lstStyle>
            <a:lvl1pPr marL="0" indent="0">
              <a:buNone/>
              <a:defRPr lang="en-US" sz="2800" kern="1200" smtClean="0">
                <a:solidFill>
                  <a:schemeClr val="tx2"/>
                </a:solidFill>
                <a:latin typeface="+mj-lt"/>
                <a:ea typeface="+mn-ea"/>
                <a:cs typeface="+mn-cs"/>
              </a:defRPr>
            </a:lvl1pPr>
            <a:lvl2pPr marL="0" indent="0">
              <a:buNone/>
              <a:defRPr lang="en-US" sz="3170" kern="1200" smtClean="0">
                <a:solidFill>
                  <a:schemeClr val="bg1"/>
                </a:solidFill>
                <a:latin typeface="+mj-lt"/>
                <a:ea typeface="+mn-ea"/>
                <a:cs typeface="+mn-cs"/>
              </a:defRPr>
            </a:lvl2pPr>
            <a:lvl3pPr marL="0" indent="0">
              <a:buNone/>
              <a:defRPr lang="en-US" sz="3170" kern="1200" smtClean="0">
                <a:solidFill>
                  <a:schemeClr val="bg1"/>
                </a:solidFill>
                <a:latin typeface="+mj-lt"/>
                <a:ea typeface="+mn-ea"/>
                <a:cs typeface="+mn-cs"/>
              </a:defRPr>
            </a:lvl3pPr>
            <a:lvl4pPr marL="0" indent="0">
              <a:buNone/>
              <a:defRPr lang="en-US" sz="3170" kern="1200" smtClean="0">
                <a:solidFill>
                  <a:schemeClr val="bg1"/>
                </a:solidFill>
                <a:latin typeface="+mj-lt"/>
                <a:ea typeface="+mn-ea"/>
                <a:cs typeface="+mn-cs"/>
              </a:defRPr>
            </a:lvl4pPr>
            <a:lvl5pPr marL="0" indent="0">
              <a:buNone/>
              <a:defRPr lang="en-US" sz="3170" kern="1200">
                <a:solidFill>
                  <a:schemeClr val="bg1"/>
                </a:solidFill>
                <a:latin typeface="+mj-lt"/>
                <a:ea typeface="+mn-ea"/>
                <a:cs typeface="+mn-cs"/>
              </a:defRPr>
            </a:lvl5pPr>
          </a:lstStyle>
          <a:p>
            <a:pPr lvl="0"/>
            <a:r>
              <a:rPr lang="en-US"/>
              <a:t>Click to edit Master text styles</a:t>
            </a:r>
          </a:p>
        </p:txBody>
      </p:sp>
      <p:sp>
        <p:nvSpPr>
          <p:cNvPr id="4" name="Footer Placeholder 2"/>
          <p:cNvSpPr>
            <a:spLocks noGrp="1"/>
          </p:cNvSpPr>
          <p:nvPr>
            <p:ph type="ftr" sz="quarter" idx="14"/>
          </p:nvPr>
        </p:nvSpPr>
        <p:spPr>
          <a:xfrm>
            <a:off x="457200" y="6565900"/>
            <a:ext cx="3937000" cy="136525"/>
          </a:xfrm>
          <a:prstGeom prst="rect">
            <a:avLst/>
          </a:prstGeom>
        </p:spPr>
        <p:txBody>
          <a:bodyPr/>
          <a:lstStyle>
            <a:lvl1pPr fontAlgn="base">
              <a:spcBef>
                <a:spcPct val="0"/>
              </a:spcBef>
              <a:spcAft>
                <a:spcPct val="0"/>
              </a:spcAft>
              <a:defRPr dirty="0" smtClean="0">
                <a:solidFill>
                  <a:srgbClr val="505050"/>
                </a:solidFill>
              </a:defRPr>
            </a:lvl1pPr>
          </a:lstStyle>
          <a:p>
            <a:pPr>
              <a:defRPr/>
            </a:pPr>
            <a:r>
              <a:t>Microsoft Confidential</a:t>
            </a:r>
            <a:endParaRPr/>
          </a:p>
        </p:txBody>
      </p:sp>
      <p:sp>
        <p:nvSpPr>
          <p:cNvPr id="5" name="Slide Number Placeholder 3"/>
          <p:cNvSpPr>
            <a:spLocks noGrp="1"/>
          </p:cNvSpPr>
          <p:nvPr>
            <p:ph type="sldNum" sz="quarter" idx="15"/>
          </p:nvPr>
        </p:nvSpPr>
        <p:spPr/>
        <p:txBody>
          <a:bodyPr/>
          <a:lstStyle>
            <a:lvl1pPr defTabSz="931863" fontAlgn="base">
              <a:spcBef>
                <a:spcPct val="0"/>
              </a:spcBef>
              <a:spcAft>
                <a:spcPct val="0"/>
              </a:spcAft>
              <a:defRPr smtClean="0">
                <a:solidFill>
                  <a:srgbClr val="505050"/>
                </a:solidFill>
              </a:defRPr>
            </a:lvl1pPr>
          </a:lstStyle>
          <a:p>
            <a:pPr>
              <a:defRPr/>
            </a:pPr>
            <a:fld id="{56442AAA-6A77-5942-BCC4-0CCA4B0626F8}" type="slidenum">
              <a:rPr/>
              <a:pPr>
                <a:defRPr/>
              </a:pPr>
              <a:t>‹#›</a:t>
            </a:fld>
            <a:endParaRPr dirty="0"/>
          </a:p>
        </p:txBody>
      </p:sp>
      <p:sp>
        <p:nvSpPr>
          <p:cNvPr id="2" name="Title 1"/>
          <p:cNvSpPr>
            <a:spLocks noGrp="1"/>
          </p:cNvSpPr>
          <p:nvPr>
            <p:ph type="title"/>
          </p:nvPr>
        </p:nvSpPr>
        <p:spPr/>
        <p:txBody>
          <a:bodyPr/>
          <a:lstStyle/>
          <a:p>
            <a:r>
              <a:rPr lang="en-US"/>
              <a:t>Click to edit Master title style</a:t>
            </a:r>
            <a:endParaRPr lang="en-IN"/>
          </a:p>
        </p:txBody>
      </p:sp>
    </p:spTree>
    <p:extLst>
      <p:ext uri="{BB962C8B-B14F-4D97-AF65-F5344CB8AC3E}">
        <p14:creationId xmlns:p14="http://schemas.microsoft.com/office/powerpoint/2010/main" val="3046310373"/>
      </p:ext>
    </p:extLst>
  </p:cSld>
  <p:clrMapOvr>
    <a:overrideClrMapping bg1="lt1" tx1="dk1" bg2="lt2" tx2="dk2" accent1="accent1" accent2="accent2" accent3="accent3" accent4="accent4" accent5="accent5" accent6="accent6" hlink="hlink" folHlink="folHlink"/>
  </p:clrMapOvr>
  <p:transition spd="med">
    <p:fade/>
  </p:transition>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
        <p:nvSpPr>
          <p:cNvPr id="2" name="Footer Placeholder 1"/>
          <p:cNvSpPr>
            <a:spLocks noGrp="1"/>
          </p:cNvSpPr>
          <p:nvPr>
            <p:ph type="ftr" sz="quarter" idx="10"/>
          </p:nvPr>
        </p:nvSpPr>
        <p:spPr>
          <a:xfrm>
            <a:off x="457200" y="6565900"/>
            <a:ext cx="3937000" cy="136525"/>
          </a:xfrm>
          <a:prstGeom prst="rect">
            <a:avLst/>
          </a:prstGeom>
        </p:spPr>
        <p:txBody>
          <a:bodyPr/>
          <a:lstStyle>
            <a:lvl1pPr fontAlgn="base">
              <a:spcBef>
                <a:spcPct val="0"/>
              </a:spcBef>
              <a:spcAft>
                <a:spcPct val="0"/>
              </a:spcAft>
              <a:defRPr dirty="0" smtClean="0">
                <a:solidFill>
                  <a:srgbClr val="000000"/>
                </a:solidFill>
              </a:defRPr>
            </a:lvl1pPr>
          </a:lstStyle>
          <a:p>
            <a:pPr>
              <a:defRPr/>
            </a:pPr>
            <a:r>
              <a:t>Microsoft Confidential</a:t>
            </a:r>
            <a:endParaRPr/>
          </a:p>
        </p:txBody>
      </p:sp>
      <p:sp>
        <p:nvSpPr>
          <p:cNvPr id="3" name="Slide Number Placeholder 2"/>
          <p:cNvSpPr>
            <a:spLocks noGrp="1"/>
          </p:cNvSpPr>
          <p:nvPr>
            <p:ph type="sldNum" sz="quarter" idx="11"/>
          </p:nvPr>
        </p:nvSpPr>
        <p:spPr/>
        <p:txBody>
          <a:bodyPr/>
          <a:lstStyle>
            <a:lvl1pPr defTabSz="931863" fontAlgn="base">
              <a:spcBef>
                <a:spcPct val="0"/>
              </a:spcBef>
              <a:spcAft>
                <a:spcPct val="0"/>
              </a:spcAft>
              <a:defRPr smtClean="0">
                <a:solidFill>
                  <a:srgbClr val="000000"/>
                </a:solidFill>
              </a:defRPr>
            </a:lvl1pPr>
          </a:lstStyle>
          <a:p>
            <a:pPr>
              <a:defRPr/>
            </a:pPr>
            <a:fld id="{F8A0AC42-AA1D-4944-8D96-660DE70C7E1B}" type="slidenum">
              <a:rPr/>
              <a:pPr>
                <a:defRPr/>
              </a:pPr>
              <a:t>‹#›</a:t>
            </a:fld>
            <a:endParaRPr dirty="0"/>
          </a:p>
        </p:txBody>
      </p:sp>
    </p:spTree>
    <p:extLst>
      <p:ext uri="{BB962C8B-B14F-4D97-AF65-F5344CB8AC3E}">
        <p14:creationId xmlns:p14="http://schemas.microsoft.com/office/powerpoint/2010/main" val="2945256295"/>
      </p:ext>
    </p:extLst>
  </p:cSld>
  <p:clrMapOvr>
    <a:overrideClrMapping bg1="lt1" tx1="dk1" bg2="lt2" tx2="dk2" accent1="accent1" accent2="accent2" accent3="accent3" accent4="accent4" accent5="accent5" accent6="accent6" hlink="hlink" folHlink="folHlink"/>
  </p:clrMapOvr>
  <p:transition spd="med">
    <p:fade/>
  </p:transition>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Pattern Layout">
    <p:spTree>
      <p:nvGrpSpPr>
        <p:cNvPr id="1" name=""/>
        <p:cNvGrpSpPr/>
        <p:nvPr/>
      </p:nvGrpSpPr>
      <p:grpSpPr>
        <a:xfrm>
          <a:off x="0" y="0"/>
          <a:ext cx="0" cy="0"/>
          <a:chOff x="0" y="0"/>
          <a:chExt cx="0" cy="0"/>
        </a:xfrm>
      </p:grpSpPr>
      <p:grpSp>
        <p:nvGrpSpPr>
          <p:cNvPr id="4" name="Group 2439"/>
          <p:cNvGrpSpPr/>
          <p:nvPr userDrawn="1"/>
        </p:nvGrpSpPr>
        <p:grpSpPr>
          <a:xfrm>
            <a:off x="75133" y="63500"/>
            <a:ext cx="12348642" cy="3429000"/>
            <a:chOff x="75133" y="63500"/>
            <a:chExt cx="12348642" cy="3429000"/>
          </a:xfrm>
        </p:grpSpPr>
        <p:grpSp>
          <p:nvGrpSpPr>
            <p:cNvPr id="5" name="Group 1364"/>
            <p:cNvGrpSpPr>
              <a:grpSpLocks noChangeAspect="1"/>
            </p:cNvGrpSpPr>
            <p:nvPr/>
          </p:nvGrpSpPr>
          <p:grpSpPr>
            <a:xfrm>
              <a:off x="75133" y="63500"/>
              <a:ext cx="6198230" cy="3429000"/>
              <a:chOff x="88900" y="16253"/>
              <a:chExt cx="12361342" cy="6838572"/>
            </a:xfrm>
          </p:grpSpPr>
          <p:sp>
            <p:nvSpPr>
              <p:cNvPr id="643" name="Freeform 5"/>
              <p:cNvSpPr>
                <a:spLocks/>
              </p:cNvSpPr>
              <p:nvPr/>
            </p:nvSpPr>
            <p:spPr bwMode="auto">
              <a:xfrm>
                <a:off x="12010713" y="532070"/>
                <a:ext cx="132640" cy="366707"/>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44" name="Freeform 20"/>
              <p:cNvSpPr>
                <a:spLocks noEditPoints="1"/>
              </p:cNvSpPr>
              <p:nvPr/>
            </p:nvSpPr>
            <p:spPr bwMode="auto">
              <a:xfrm>
                <a:off x="8771670" y="532070"/>
                <a:ext cx="252274" cy="379712"/>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45" name="Freeform 7"/>
              <p:cNvSpPr>
                <a:spLocks/>
              </p:cNvSpPr>
              <p:nvPr/>
            </p:nvSpPr>
            <p:spPr bwMode="auto">
              <a:xfrm>
                <a:off x="9062450" y="532070"/>
                <a:ext cx="132640" cy="36670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46" name="Freeform 8"/>
              <p:cNvSpPr>
                <a:spLocks/>
              </p:cNvSpPr>
              <p:nvPr/>
            </p:nvSpPr>
            <p:spPr bwMode="auto">
              <a:xfrm>
                <a:off x="9309524" y="532070"/>
                <a:ext cx="130038" cy="366708"/>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47" name="Freeform 13"/>
              <p:cNvSpPr>
                <a:spLocks/>
              </p:cNvSpPr>
              <p:nvPr/>
            </p:nvSpPr>
            <p:spPr bwMode="auto">
              <a:xfrm>
                <a:off x="9548793" y="532070"/>
                <a:ext cx="135241" cy="36670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48" name="Freeform 16"/>
              <p:cNvSpPr>
                <a:spLocks noEditPoints="1"/>
              </p:cNvSpPr>
              <p:nvPr/>
            </p:nvSpPr>
            <p:spPr bwMode="auto">
              <a:xfrm>
                <a:off x="9741250" y="519066"/>
                <a:ext cx="252274" cy="379712"/>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49" name="Freeform 23"/>
              <p:cNvSpPr>
                <a:spLocks/>
              </p:cNvSpPr>
              <p:nvPr/>
            </p:nvSpPr>
            <p:spPr bwMode="auto">
              <a:xfrm>
                <a:off x="10063747" y="532070"/>
                <a:ext cx="135241" cy="366708"/>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50" name="Freeform 29"/>
              <p:cNvSpPr>
                <a:spLocks/>
              </p:cNvSpPr>
              <p:nvPr/>
            </p:nvSpPr>
            <p:spPr bwMode="auto">
              <a:xfrm>
                <a:off x="10550089" y="532070"/>
                <a:ext cx="135241" cy="366708"/>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51" name="Freeform 32"/>
              <p:cNvSpPr>
                <a:spLocks noEditPoints="1"/>
              </p:cNvSpPr>
              <p:nvPr/>
            </p:nvSpPr>
            <p:spPr bwMode="auto">
              <a:xfrm>
                <a:off x="10745147" y="519066"/>
                <a:ext cx="249673" cy="379712"/>
              </a:xfrm>
              <a:custGeom>
                <a:avLst/>
                <a:gdLst>
                  <a:gd name="T0" fmla="*/ 34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4 w 69"/>
                  <a:gd name="T15" fmla="*/ 104 h 104"/>
                  <a:gd name="T16" fmla="*/ 35 w 69"/>
                  <a:gd name="T17" fmla="*/ 13 h 104"/>
                  <a:gd name="T18" fmla="*/ 17 w 69"/>
                  <a:gd name="T19" fmla="*/ 53 h 104"/>
                  <a:gd name="T20" fmla="*/ 35 w 69"/>
                  <a:gd name="T21" fmla="*/ 91 h 104"/>
                  <a:gd name="T22" fmla="*/ 53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4"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4" y="100"/>
                      <a:pt x="45" y="104"/>
                      <a:pt x="34" y="104"/>
                    </a:cubicBezTo>
                    <a:close/>
                    <a:moveTo>
                      <a:pt x="35" y="13"/>
                    </a:moveTo>
                    <a:cubicBezTo>
                      <a:pt x="23" y="13"/>
                      <a:pt x="17" y="26"/>
                      <a:pt x="17" y="53"/>
                    </a:cubicBezTo>
                    <a:cubicBezTo>
                      <a:pt x="17" y="78"/>
                      <a:pt x="23" y="91"/>
                      <a:pt x="35" y="91"/>
                    </a:cubicBezTo>
                    <a:cubicBezTo>
                      <a:pt x="47" y="91"/>
                      <a:pt x="53" y="78"/>
                      <a:pt x="53" y="53"/>
                    </a:cubicBezTo>
                    <a:cubicBezTo>
                      <a:pt x="53" y="26"/>
                      <a:pt x="47" y="13"/>
                      <a:pt x="35" y="13"/>
                    </a:cubicBez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52" name="Freeform 17"/>
              <p:cNvSpPr>
                <a:spLocks/>
              </p:cNvSpPr>
              <p:nvPr/>
            </p:nvSpPr>
            <p:spPr bwMode="auto">
              <a:xfrm>
                <a:off x="11044527" y="532070"/>
                <a:ext cx="130038" cy="366708"/>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53" name="Freeform 18"/>
              <p:cNvSpPr>
                <a:spLocks noEditPoints="1"/>
              </p:cNvSpPr>
              <p:nvPr/>
            </p:nvSpPr>
            <p:spPr bwMode="auto">
              <a:xfrm>
                <a:off x="11231782" y="519066"/>
                <a:ext cx="252274" cy="379712"/>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54" name="Freeform 19"/>
              <p:cNvSpPr>
                <a:spLocks/>
              </p:cNvSpPr>
              <p:nvPr/>
            </p:nvSpPr>
            <p:spPr bwMode="auto">
              <a:xfrm>
                <a:off x="11530871" y="532070"/>
                <a:ext cx="135241" cy="36670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55" name="Freeform 20"/>
              <p:cNvSpPr>
                <a:spLocks noEditPoints="1"/>
              </p:cNvSpPr>
              <p:nvPr/>
            </p:nvSpPr>
            <p:spPr bwMode="auto">
              <a:xfrm>
                <a:off x="11720727" y="519066"/>
                <a:ext cx="252274" cy="379712"/>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56" name="Freeform 5"/>
              <p:cNvSpPr>
                <a:spLocks/>
              </p:cNvSpPr>
              <p:nvPr/>
            </p:nvSpPr>
            <p:spPr bwMode="auto">
              <a:xfrm>
                <a:off x="12010713" y="29257"/>
                <a:ext cx="132640" cy="366707"/>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57" name="Freeform 9"/>
              <p:cNvSpPr>
                <a:spLocks noEditPoints="1"/>
              </p:cNvSpPr>
              <p:nvPr/>
            </p:nvSpPr>
            <p:spPr bwMode="auto">
              <a:xfrm>
                <a:off x="12197968" y="24056"/>
                <a:ext cx="252274" cy="379712"/>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7 w 69"/>
                  <a:gd name="T19" fmla="*/ 54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7" y="27"/>
                      <a:pt x="17" y="54"/>
                    </a:cubicBezTo>
                    <a:cubicBezTo>
                      <a:pt x="17" y="79"/>
                      <a:pt x="23" y="91"/>
                      <a:pt x="35" y="91"/>
                    </a:cubicBezTo>
                    <a:cubicBezTo>
                      <a:pt x="46" y="91"/>
                      <a:pt x="52" y="79"/>
                      <a:pt x="52" y="53"/>
                    </a:cubicBezTo>
                    <a:cubicBezTo>
                      <a:pt x="52" y="26"/>
                      <a:pt x="47" y="13"/>
                      <a:pt x="35" y="13"/>
                    </a:cubicBez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58" name="Freeform 20"/>
              <p:cNvSpPr>
                <a:spLocks noEditPoints="1"/>
              </p:cNvSpPr>
              <p:nvPr/>
            </p:nvSpPr>
            <p:spPr bwMode="auto">
              <a:xfrm>
                <a:off x="8771670" y="29257"/>
                <a:ext cx="252274" cy="379712"/>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59" name="Freeform 7"/>
              <p:cNvSpPr>
                <a:spLocks/>
              </p:cNvSpPr>
              <p:nvPr/>
            </p:nvSpPr>
            <p:spPr bwMode="auto">
              <a:xfrm>
                <a:off x="9062450" y="29257"/>
                <a:ext cx="132640" cy="36670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60" name="Freeform 8"/>
              <p:cNvSpPr>
                <a:spLocks/>
              </p:cNvSpPr>
              <p:nvPr/>
            </p:nvSpPr>
            <p:spPr bwMode="auto">
              <a:xfrm>
                <a:off x="9309524" y="29257"/>
                <a:ext cx="130038" cy="366708"/>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61" name="Freeform 13"/>
              <p:cNvSpPr>
                <a:spLocks/>
              </p:cNvSpPr>
              <p:nvPr/>
            </p:nvSpPr>
            <p:spPr bwMode="auto">
              <a:xfrm>
                <a:off x="9548793" y="29257"/>
                <a:ext cx="135241" cy="36670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62" name="Freeform 16"/>
              <p:cNvSpPr>
                <a:spLocks noEditPoints="1"/>
              </p:cNvSpPr>
              <p:nvPr/>
            </p:nvSpPr>
            <p:spPr bwMode="auto">
              <a:xfrm>
                <a:off x="9741250" y="16253"/>
                <a:ext cx="252274" cy="379712"/>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63" name="Freeform 23"/>
              <p:cNvSpPr>
                <a:spLocks/>
              </p:cNvSpPr>
              <p:nvPr/>
            </p:nvSpPr>
            <p:spPr bwMode="auto">
              <a:xfrm>
                <a:off x="10063747" y="29257"/>
                <a:ext cx="135241" cy="366708"/>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64" name="Freeform 24"/>
              <p:cNvSpPr>
                <a:spLocks/>
              </p:cNvSpPr>
              <p:nvPr/>
            </p:nvSpPr>
            <p:spPr bwMode="auto">
              <a:xfrm>
                <a:off x="10310819" y="29257"/>
                <a:ext cx="135241" cy="36670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65" name="Freeform 29"/>
              <p:cNvSpPr>
                <a:spLocks/>
              </p:cNvSpPr>
              <p:nvPr/>
            </p:nvSpPr>
            <p:spPr bwMode="auto">
              <a:xfrm>
                <a:off x="10550089" y="29257"/>
                <a:ext cx="135241" cy="366708"/>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66" name="Freeform 17"/>
              <p:cNvSpPr>
                <a:spLocks/>
              </p:cNvSpPr>
              <p:nvPr/>
            </p:nvSpPr>
            <p:spPr bwMode="auto">
              <a:xfrm>
                <a:off x="11044527" y="29257"/>
                <a:ext cx="130038" cy="366708"/>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67" name="Freeform 18"/>
              <p:cNvSpPr>
                <a:spLocks noEditPoints="1"/>
              </p:cNvSpPr>
              <p:nvPr/>
            </p:nvSpPr>
            <p:spPr bwMode="auto">
              <a:xfrm>
                <a:off x="11231782" y="16253"/>
                <a:ext cx="252274" cy="379712"/>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68" name="Freeform 19"/>
              <p:cNvSpPr>
                <a:spLocks/>
              </p:cNvSpPr>
              <p:nvPr/>
            </p:nvSpPr>
            <p:spPr bwMode="auto">
              <a:xfrm>
                <a:off x="11530871" y="29257"/>
                <a:ext cx="135241" cy="36670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69" name="Freeform 20"/>
              <p:cNvSpPr>
                <a:spLocks noEditPoints="1"/>
              </p:cNvSpPr>
              <p:nvPr/>
            </p:nvSpPr>
            <p:spPr bwMode="auto">
              <a:xfrm>
                <a:off x="11720727" y="16253"/>
                <a:ext cx="252274" cy="379712"/>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70" name="Freeform 20"/>
              <p:cNvSpPr>
                <a:spLocks noEditPoints="1"/>
              </p:cNvSpPr>
              <p:nvPr/>
            </p:nvSpPr>
            <p:spPr bwMode="auto">
              <a:xfrm>
                <a:off x="10265382" y="519066"/>
                <a:ext cx="252274" cy="379712"/>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71" name="Freeform 5"/>
              <p:cNvSpPr>
                <a:spLocks/>
              </p:cNvSpPr>
              <p:nvPr/>
            </p:nvSpPr>
            <p:spPr bwMode="auto">
              <a:xfrm>
                <a:off x="12256837" y="532070"/>
                <a:ext cx="132640" cy="366707"/>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72" name="Freeform 29"/>
              <p:cNvSpPr>
                <a:spLocks/>
              </p:cNvSpPr>
              <p:nvPr/>
            </p:nvSpPr>
            <p:spPr bwMode="auto">
              <a:xfrm>
                <a:off x="10797309" y="29257"/>
                <a:ext cx="135241" cy="366708"/>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73" name="Freeform 18"/>
              <p:cNvSpPr>
                <a:spLocks noEditPoints="1"/>
              </p:cNvSpPr>
              <p:nvPr/>
            </p:nvSpPr>
            <p:spPr bwMode="auto">
              <a:xfrm>
                <a:off x="500070" y="6373492"/>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74" name="Freeform 19"/>
              <p:cNvSpPr>
                <a:spLocks/>
              </p:cNvSpPr>
              <p:nvPr/>
            </p:nvSpPr>
            <p:spPr bwMode="auto">
              <a:xfrm>
                <a:off x="949340" y="63899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75" name="Freeform 7"/>
              <p:cNvSpPr>
                <a:spLocks/>
              </p:cNvSpPr>
              <p:nvPr/>
            </p:nvSpPr>
            <p:spPr bwMode="auto">
              <a:xfrm>
                <a:off x="1250256" y="6389976"/>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76" name="Freeform 8"/>
              <p:cNvSpPr>
                <a:spLocks/>
              </p:cNvSpPr>
              <p:nvPr/>
            </p:nvSpPr>
            <p:spPr bwMode="auto">
              <a:xfrm>
                <a:off x="1547875" y="63899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77" name="Freeform 13"/>
              <p:cNvSpPr>
                <a:spLocks/>
              </p:cNvSpPr>
              <p:nvPr/>
            </p:nvSpPr>
            <p:spPr bwMode="auto">
              <a:xfrm>
                <a:off x="1842196" y="63899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78" name="Freeform 23"/>
              <p:cNvSpPr>
                <a:spLocks/>
              </p:cNvSpPr>
              <p:nvPr/>
            </p:nvSpPr>
            <p:spPr bwMode="auto">
              <a:xfrm>
                <a:off x="2621113" y="63899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79" name="Freeform 24"/>
              <p:cNvSpPr>
                <a:spLocks/>
              </p:cNvSpPr>
              <p:nvPr/>
            </p:nvSpPr>
            <p:spPr bwMode="auto">
              <a:xfrm>
                <a:off x="2922029" y="63899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80" name="Freeform 29"/>
              <p:cNvSpPr>
                <a:spLocks/>
              </p:cNvSpPr>
              <p:nvPr/>
            </p:nvSpPr>
            <p:spPr bwMode="auto">
              <a:xfrm>
                <a:off x="3222945" y="63899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81" name="Freeform 17"/>
              <p:cNvSpPr>
                <a:spLocks/>
              </p:cNvSpPr>
              <p:nvPr/>
            </p:nvSpPr>
            <p:spPr bwMode="auto">
              <a:xfrm>
                <a:off x="3523861" y="63899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682" name="Group 740"/>
              <p:cNvGrpSpPr/>
              <p:nvPr/>
            </p:nvGrpSpPr>
            <p:grpSpPr>
              <a:xfrm>
                <a:off x="2143112" y="6384174"/>
                <a:ext cx="348520" cy="470651"/>
                <a:chOff x="7011958" y="-48945"/>
                <a:chExt cx="557213" cy="752475"/>
              </a:xfrm>
              <a:solidFill>
                <a:schemeClr val="tx1">
                  <a:alpha val="12000"/>
                </a:schemeClr>
              </a:solidFill>
            </p:grpSpPr>
            <p:sp>
              <p:nvSpPr>
                <p:cNvPr id="1277"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8"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83" name="Group 746"/>
              <p:cNvGrpSpPr/>
              <p:nvPr/>
            </p:nvGrpSpPr>
            <p:grpSpPr>
              <a:xfrm>
                <a:off x="4559759" y="6384174"/>
                <a:ext cx="348520" cy="470651"/>
                <a:chOff x="7011958" y="-48945"/>
                <a:chExt cx="557213" cy="752475"/>
              </a:xfrm>
              <a:solidFill>
                <a:schemeClr val="tx1">
                  <a:alpha val="7000"/>
                </a:schemeClr>
              </a:solidFill>
            </p:grpSpPr>
            <p:sp>
              <p:nvSpPr>
                <p:cNvPr id="1275"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6"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684" name="Freeform 19"/>
              <p:cNvSpPr>
                <a:spLocks/>
              </p:cNvSpPr>
              <p:nvPr/>
            </p:nvSpPr>
            <p:spPr bwMode="auto">
              <a:xfrm>
                <a:off x="5037760" y="63899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85" name="Freeform 7"/>
              <p:cNvSpPr>
                <a:spLocks/>
              </p:cNvSpPr>
              <p:nvPr/>
            </p:nvSpPr>
            <p:spPr bwMode="auto">
              <a:xfrm>
                <a:off x="5338676" y="6389976"/>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86" name="Freeform 8"/>
              <p:cNvSpPr>
                <a:spLocks/>
              </p:cNvSpPr>
              <p:nvPr/>
            </p:nvSpPr>
            <p:spPr bwMode="auto">
              <a:xfrm>
                <a:off x="5636295" y="63899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87" name="Freeform 23"/>
              <p:cNvSpPr>
                <a:spLocks/>
              </p:cNvSpPr>
              <p:nvPr/>
            </p:nvSpPr>
            <p:spPr bwMode="auto">
              <a:xfrm>
                <a:off x="6408617" y="63899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88" name="Freeform 24"/>
              <p:cNvSpPr>
                <a:spLocks/>
              </p:cNvSpPr>
              <p:nvPr/>
            </p:nvSpPr>
            <p:spPr bwMode="auto">
              <a:xfrm>
                <a:off x="6709533" y="63899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89" name="Freeform 17"/>
              <p:cNvSpPr>
                <a:spLocks/>
              </p:cNvSpPr>
              <p:nvPr/>
            </p:nvSpPr>
            <p:spPr bwMode="auto">
              <a:xfrm>
                <a:off x="7010449" y="63899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90" name="Freeform 18"/>
              <p:cNvSpPr>
                <a:spLocks noEditPoints="1"/>
              </p:cNvSpPr>
              <p:nvPr/>
            </p:nvSpPr>
            <p:spPr bwMode="auto">
              <a:xfrm>
                <a:off x="7304770" y="6373492"/>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91" name="Freeform 20"/>
              <p:cNvSpPr>
                <a:spLocks noEditPoints="1"/>
              </p:cNvSpPr>
              <p:nvPr/>
            </p:nvSpPr>
            <p:spPr bwMode="auto">
              <a:xfrm>
                <a:off x="7754040" y="6373492"/>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692" name="Group 740"/>
              <p:cNvGrpSpPr/>
              <p:nvPr/>
            </p:nvGrpSpPr>
            <p:grpSpPr>
              <a:xfrm>
                <a:off x="5930616" y="6384174"/>
                <a:ext cx="348520" cy="470651"/>
                <a:chOff x="7011958" y="-48945"/>
                <a:chExt cx="557213" cy="752475"/>
              </a:xfrm>
              <a:solidFill>
                <a:schemeClr val="tx1">
                  <a:alpha val="12000"/>
                </a:schemeClr>
              </a:solidFill>
            </p:grpSpPr>
            <p:sp>
              <p:nvSpPr>
                <p:cNvPr id="1273"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4"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693" name="Freeform 16"/>
              <p:cNvSpPr>
                <a:spLocks noEditPoints="1"/>
              </p:cNvSpPr>
              <p:nvPr/>
            </p:nvSpPr>
            <p:spPr bwMode="auto">
              <a:xfrm>
                <a:off x="9099463" y="6373492"/>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94" name="Freeform 16"/>
              <p:cNvSpPr>
                <a:spLocks noEditPoints="1"/>
              </p:cNvSpPr>
              <p:nvPr/>
            </p:nvSpPr>
            <p:spPr bwMode="auto">
              <a:xfrm>
                <a:off x="9846352" y="6373492"/>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95" name="Freeform 5"/>
              <p:cNvSpPr>
                <a:spLocks/>
              </p:cNvSpPr>
              <p:nvPr/>
            </p:nvSpPr>
            <p:spPr bwMode="auto">
              <a:xfrm>
                <a:off x="9548733" y="6389977"/>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96" name="Freeform 20"/>
              <p:cNvSpPr>
                <a:spLocks noEditPoints="1"/>
              </p:cNvSpPr>
              <p:nvPr/>
            </p:nvSpPr>
            <p:spPr bwMode="auto">
              <a:xfrm>
                <a:off x="10295622" y="6373492"/>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697" name="Group 746"/>
              <p:cNvGrpSpPr/>
              <p:nvPr/>
            </p:nvGrpSpPr>
            <p:grpSpPr>
              <a:xfrm>
                <a:off x="10744892" y="6384174"/>
                <a:ext cx="348520" cy="470651"/>
                <a:chOff x="7011958" y="-48945"/>
                <a:chExt cx="557213" cy="752475"/>
              </a:xfrm>
              <a:solidFill>
                <a:schemeClr val="tx1">
                  <a:alpha val="7000"/>
                </a:schemeClr>
              </a:solidFill>
            </p:grpSpPr>
            <p:sp>
              <p:nvSpPr>
                <p:cNvPr id="1271"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2"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698" name="Freeform 18"/>
              <p:cNvSpPr>
                <a:spLocks noEditPoints="1"/>
              </p:cNvSpPr>
              <p:nvPr/>
            </p:nvSpPr>
            <p:spPr bwMode="auto">
              <a:xfrm>
                <a:off x="11701249" y="6373492"/>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99" name="Freeform 19"/>
              <p:cNvSpPr>
                <a:spLocks/>
              </p:cNvSpPr>
              <p:nvPr/>
            </p:nvSpPr>
            <p:spPr bwMode="auto">
              <a:xfrm>
                <a:off x="12150526" y="63899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700" name="Group 781"/>
              <p:cNvGrpSpPr/>
              <p:nvPr/>
            </p:nvGrpSpPr>
            <p:grpSpPr>
              <a:xfrm>
                <a:off x="520986" y="5766031"/>
                <a:ext cx="612096" cy="486108"/>
                <a:chOff x="9258271" y="-45770"/>
                <a:chExt cx="925513" cy="735013"/>
              </a:xfrm>
              <a:solidFill>
                <a:schemeClr val="bg2">
                  <a:alpha val="38000"/>
                </a:schemeClr>
              </a:solidFill>
            </p:grpSpPr>
            <p:sp>
              <p:nvSpPr>
                <p:cNvPr id="1261"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2"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3"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4"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5"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6"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7"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8"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9"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0"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701" name="Freeform 21"/>
              <p:cNvSpPr>
                <a:spLocks noEditPoints="1"/>
              </p:cNvSpPr>
              <p:nvPr/>
            </p:nvSpPr>
            <p:spPr bwMode="auto">
              <a:xfrm>
                <a:off x="11222893" y="6396778"/>
                <a:ext cx="348875" cy="458047"/>
              </a:xfrm>
              <a:custGeom>
                <a:avLst/>
                <a:gdLst>
                  <a:gd name="T0" fmla="*/ 31 w 294"/>
                  <a:gd name="T1" fmla="*/ 386 h 386"/>
                  <a:gd name="T2" fmla="*/ 47 w 294"/>
                  <a:gd name="T3" fmla="*/ 284 h 386"/>
                  <a:gd name="T4" fmla="*/ 0 w 294"/>
                  <a:gd name="T5" fmla="*/ 284 h 386"/>
                  <a:gd name="T6" fmla="*/ 0 w 294"/>
                  <a:gd name="T7" fmla="*/ 219 h 386"/>
                  <a:gd name="T8" fmla="*/ 57 w 294"/>
                  <a:gd name="T9" fmla="*/ 219 h 386"/>
                  <a:gd name="T10" fmla="*/ 66 w 294"/>
                  <a:gd name="T11" fmla="*/ 162 h 386"/>
                  <a:gd name="T12" fmla="*/ 16 w 294"/>
                  <a:gd name="T13" fmla="*/ 162 h 386"/>
                  <a:gd name="T14" fmla="*/ 16 w 294"/>
                  <a:gd name="T15" fmla="*/ 98 h 386"/>
                  <a:gd name="T16" fmla="*/ 76 w 294"/>
                  <a:gd name="T17" fmla="*/ 98 h 386"/>
                  <a:gd name="T18" fmla="*/ 90 w 294"/>
                  <a:gd name="T19" fmla="*/ 0 h 386"/>
                  <a:gd name="T20" fmla="*/ 151 w 294"/>
                  <a:gd name="T21" fmla="*/ 0 h 386"/>
                  <a:gd name="T22" fmla="*/ 135 w 294"/>
                  <a:gd name="T23" fmla="*/ 98 h 386"/>
                  <a:gd name="T24" fmla="*/ 187 w 294"/>
                  <a:gd name="T25" fmla="*/ 98 h 386"/>
                  <a:gd name="T26" fmla="*/ 201 w 294"/>
                  <a:gd name="T27" fmla="*/ 0 h 386"/>
                  <a:gd name="T28" fmla="*/ 263 w 294"/>
                  <a:gd name="T29" fmla="*/ 0 h 386"/>
                  <a:gd name="T30" fmla="*/ 246 w 294"/>
                  <a:gd name="T31" fmla="*/ 98 h 386"/>
                  <a:gd name="T32" fmla="*/ 294 w 294"/>
                  <a:gd name="T33" fmla="*/ 98 h 386"/>
                  <a:gd name="T34" fmla="*/ 294 w 294"/>
                  <a:gd name="T35" fmla="*/ 162 h 386"/>
                  <a:gd name="T36" fmla="*/ 237 w 294"/>
                  <a:gd name="T37" fmla="*/ 162 h 386"/>
                  <a:gd name="T38" fmla="*/ 227 w 294"/>
                  <a:gd name="T39" fmla="*/ 219 h 386"/>
                  <a:gd name="T40" fmla="*/ 277 w 294"/>
                  <a:gd name="T41" fmla="*/ 219 h 386"/>
                  <a:gd name="T42" fmla="*/ 277 w 294"/>
                  <a:gd name="T43" fmla="*/ 284 h 386"/>
                  <a:gd name="T44" fmla="*/ 218 w 294"/>
                  <a:gd name="T45" fmla="*/ 284 h 386"/>
                  <a:gd name="T46" fmla="*/ 204 w 294"/>
                  <a:gd name="T47" fmla="*/ 386 h 386"/>
                  <a:gd name="T48" fmla="*/ 142 w 294"/>
                  <a:gd name="T49" fmla="*/ 386 h 386"/>
                  <a:gd name="T50" fmla="*/ 159 w 294"/>
                  <a:gd name="T51" fmla="*/ 284 h 386"/>
                  <a:gd name="T52" fmla="*/ 106 w 294"/>
                  <a:gd name="T53" fmla="*/ 284 h 386"/>
                  <a:gd name="T54" fmla="*/ 92 w 294"/>
                  <a:gd name="T55" fmla="*/ 386 h 386"/>
                  <a:gd name="T56" fmla="*/ 31 w 294"/>
                  <a:gd name="T57" fmla="*/ 386 h 386"/>
                  <a:gd name="T58" fmla="*/ 168 w 294"/>
                  <a:gd name="T59" fmla="*/ 219 h 386"/>
                  <a:gd name="T60" fmla="*/ 177 w 294"/>
                  <a:gd name="T61" fmla="*/ 162 h 386"/>
                  <a:gd name="T62" fmla="*/ 125 w 294"/>
                  <a:gd name="T63" fmla="*/ 162 h 386"/>
                  <a:gd name="T64" fmla="*/ 118 w 294"/>
                  <a:gd name="T65" fmla="*/ 219 h 386"/>
                  <a:gd name="T66" fmla="*/ 168 w 294"/>
                  <a:gd name="T67" fmla="*/ 219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94" h="386">
                    <a:moveTo>
                      <a:pt x="31" y="386"/>
                    </a:moveTo>
                    <a:lnTo>
                      <a:pt x="47" y="284"/>
                    </a:lnTo>
                    <a:lnTo>
                      <a:pt x="0" y="284"/>
                    </a:lnTo>
                    <a:lnTo>
                      <a:pt x="0" y="219"/>
                    </a:lnTo>
                    <a:lnTo>
                      <a:pt x="57" y="219"/>
                    </a:lnTo>
                    <a:lnTo>
                      <a:pt x="66" y="162"/>
                    </a:lnTo>
                    <a:lnTo>
                      <a:pt x="16" y="162"/>
                    </a:lnTo>
                    <a:lnTo>
                      <a:pt x="16" y="98"/>
                    </a:lnTo>
                    <a:lnTo>
                      <a:pt x="76" y="98"/>
                    </a:lnTo>
                    <a:lnTo>
                      <a:pt x="90" y="0"/>
                    </a:lnTo>
                    <a:lnTo>
                      <a:pt x="151" y="0"/>
                    </a:lnTo>
                    <a:lnTo>
                      <a:pt x="135" y="98"/>
                    </a:lnTo>
                    <a:lnTo>
                      <a:pt x="187" y="98"/>
                    </a:lnTo>
                    <a:lnTo>
                      <a:pt x="201" y="0"/>
                    </a:lnTo>
                    <a:lnTo>
                      <a:pt x="263" y="0"/>
                    </a:lnTo>
                    <a:lnTo>
                      <a:pt x="246" y="98"/>
                    </a:lnTo>
                    <a:lnTo>
                      <a:pt x="294" y="98"/>
                    </a:lnTo>
                    <a:lnTo>
                      <a:pt x="294" y="162"/>
                    </a:lnTo>
                    <a:lnTo>
                      <a:pt x="237" y="162"/>
                    </a:lnTo>
                    <a:lnTo>
                      <a:pt x="227" y="219"/>
                    </a:lnTo>
                    <a:lnTo>
                      <a:pt x="277" y="219"/>
                    </a:lnTo>
                    <a:lnTo>
                      <a:pt x="277" y="284"/>
                    </a:lnTo>
                    <a:lnTo>
                      <a:pt x="218" y="284"/>
                    </a:lnTo>
                    <a:lnTo>
                      <a:pt x="204" y="386"/>
                    </a:lnTo>
                    <a:lnTo>
                      <a:pt x="142" y="386"/>
                    </a:lnTo>
                    <a:lnTo>
                      <a:pt x="159" y="284"/>
                    </a:lnTo>
                    <a:lnTo>
                      <a:pt x="106" y="284"/>
                    </a:lnTo>
                    <a:lnTo>
                      <a:pt x="92" y="386"/>
                    </a:lnTo>
                    <a:lnTo>
                      <a:pt x="31" y="386"/>
                    </a:lnTo>
                    <a:close/>
                    <a:moveTo>
                      <a:pt x="168" y="219"/>
                    </a:moveTo>
                    <a:lnTo>
                      <a:pt x="177" y="162"/>
                    </a:lnTo>
                    <a:lnTo>
                      <a:pt x="125" y="162"/>
                    </a:lnTo>
                    <a:lnTo>
                      <a:pt x="118" y="219"/>
                    </a:lnTo>
                    <a:lnTo>
                      <a:pt x="168" y="219"/>
                    </a:lnTo>
                    <a:close/>
                  </a:path>
                </a:pathLst>
              </a:custGeom>
              <a:solidFill>
                <a:schemeClr val="tx1">
                  <a:alpha val="11000"/>
                </a:schemeClr>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702" name="Group 781"/>
              <p:cNvGrpSpPr/>
              <p:nvPr/>
            </p:nvGrpSpPr>
            <p:grpSpPr>
              <a:xfrm>
                <a:off x="3818182" y="6368717"/>
                <a:ext cx="612096" cy="486108"/>
                <a:chOff x="9258271" y="-45770"/>
                <a:chExt cx="925513" cy="735013"/>
              </a:xfrm>
              <a:solidFill>
                <a:schemeClr val="accent4">
                  <a:lumMod val="20000"/>
                  <a:lumOff val="80000"/>
                  <a:alpha val="38000"/>
                </a:schemeClr>
              </a:solidFill>
            </p:grpSpPr>
            <p:sp>
              <p:nvSpPr>
                <p:cNvPr id="1251"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2"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3"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4"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5"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6"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7"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8"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9"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0"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703" name="Freeform 23"/>
              <p:cNvSpPr>
                <a:spLocks/>
              </p:cNvSpPr>
              <p:nvPr/>
            </p:nvSpPr>
            <p:spPr bwMode="auto">
              <a:xfrm>
                <a:off x="8203310" y="63899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04" name="Freeform 24"/>
              <p:cNvSpPr>
                <a:spLocks/>
              </p:cNvSpPr>
              <p:nvPr/>
            </p:nvSpPr>
            <p:spPr bwMode="auto">
              <a:xfrm>
                <a:off x="8504226" y="63899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05" name="Freeform 17"/>
              <p:cNvSpPr>
                <a:spLocks/>
              </p:cNvSpPr>
              <p:nvPr/>
            </p:nvSpPr>
            <p:spPr bwMode="auto">
              <a:xfrm>
                <a:off x="8805142" y="63899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06" name="Freeform 19"/>
              <p:cNvSpPr>
                <a:spLocks/>
              </p:cNvSpPr>
              <p:nvPr/>
            </p:nvSpPr>
            <p:spPr bwMode="auto">
              <a:xfrm>
                <a:off x="10133916" y="57872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07" name="Freeform 7"/>
              <p:cNvSpPr>
                <a:spLocks/>
              </p:cNvSpPr>
              <p:nvPr/>
            </p:nvSpPr>
            <p:spPr bwMode="auto">
              <a:xfrm>
                <a:off x="10430348" y="5787290"/>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08" name="Freeform 8"/>
              <p:cNvSpPr>
                <a:spLocks/>
              </p:cNvSpPr>
              <p:nvPr/>
            </p:nvSpPr>
            <p:spPr bwMode="auto">
              <a:xfrm>
                <a:off x="10723483" y="57872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09" name="Freeform 13"/>
              <p:cNvSpPr>
                <a:spLocks/>
              </p:cNvSpPr>
              <p:nvPr/>
            </p:nvSpPr>
            <p:spPr bwMode="auto">
              <a:xfrm>
                <a:off x="11013320" y="57872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10" name="Freeform 23"/>
              <p:cNvSpPr>
                <a:spLocks/>
              </p:cNvSpPr>
              <p:nvPr/>
            </p:nvSpPr>
            <p:spPr bwMode="auto">
              <a:xfrm>
                <a:off x="11783269" y="57872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11" name="Freeform 24"/>
              <p:cNvSpPr>
                <a:spLocks/>
              </p:cNvSpPr>
              <p:nvPr/>
            </p:nvSpPr>
            <p:spPr bwMode="auto">
              <a:xfrm>
                <a:off x="12079706" y="57872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712" name="Group 740"/>
              <p:cNvGrpSpPr/>
              <p:nvPr/>
            </p:nvGrpSpPr>
            <p:grpSpPr>
              <a:xfrm>
                <a:off x="11309752" y="5781488"/>
                <a:ext cx="348520" cy="470651"/>
                <a:chOff x="7011958" y="-48945"/>
                <a:chExt cx="557213" cy="752475"/>
              </a:xfrm>
              <a:solidFill>
                <a:schemeClr val="tx1">
                  <a:alpha val="12000"/>
                </a:schemeClr>
              </a:solidFill>
            </p:grpSpPr>
            <p:sp>
              <p:nvSpPr>
                <p:cNvPr id="1249"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0"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713" name="Freeform 18"/>
              <p:cNvSpPr>
                <a:spLocks noEditPoints="1"/>
              </p:cNvSpPr>
              <p:nvPr/>
            </p:nvSpPr>
            <p:spPr bwMode="auto">
              <a:xfrm>
                <a:off x="7623722" y="5770806"/>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14" name="Freeform 20"/>
              <p:cNvSpPr>
                <a:spLocks noEditPoints="1"/>
              </p:cNvSpPr>
              <p:nvPr/>
            </p:nvSpPr>
            <p:spPr bwMode="auto">
              <a:xfrm>
                <a:off x="8068508" y="57708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15" name="Freeform 16"/>
              <p:cNvSpPr>
                <a:spLocks noEditPoints="1"/>
              </p:cNvSpPr>
              <p:nvPr/>
            </p:nvSpPr>
            <p:spPr bwMode="auto">
              <a:xfrm>
                <a:off x="9395995" y="5770806"/>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16" name="Freeform 5"/>
              <p:cNvSpPr>
                <a:spLocks/>
              </p:cNvSpPr>
              <p:nvPr/>
            </p:nvSpPr>
            <p:spPr bwMode="auto">
              <a:xfrm>
                <a:off x="9840781" y="5787291"/>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17" name="Freeform 23"/>
              <p:cNvSpPr>
                <a:spLocks/>
              </p:cNvSpPr>
              <p:nvPr/>
            </p:nvSpPr>
            <p:spPr bwMode="auto">
              <a:xfrm>
                <a:off x="8513294" y="57872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18" name="Freeform 24"/>
              <p:cNvSpPr>
                <a:spLocks/>
              </p:cNvSpPr>
              <p:nvPr/>
            </p:nvSpPr>
            <p:spPr bwMode="auto">
              <a:xfrm>
                <a:off x="8809726" y="57872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19" name="Freeform 17"/>
              <p:cNvSpPr>
                <a:spLocks/>
              </p:cNvSpPr>
              <p:nvPr/>
            </p:nvSpPr>
            <p:spPr bwMode="auto">
              <a:xfrm>
                <a:off x="9106158" y="57872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20" name="Freeform 24"/>
              <p:cNvSpPr>
                <a:spLocks/>
              </p:cNvSpPr>
              <p:nvPr/>
            </p:nvSpPr>
            <p:spPr bwMode="auto">
              <a:xfrm>
                <a:off x="1232679" y="57872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21" name="Freeform 29"/>
              <p:cNvSpPr>
                <a:spLocks/>
              </p:cNvSpPr>
              <p:nvPr/>
            </p:nvSpPr>
            <p:spPr bwMode="auto">
              <a:xfrm>
                <a:off x="1529111" y="57872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22" name="Freeform 17"/>
              <p:cNvSpPr>
                <a:spLocks/>
              </p:cNvSpPr>
              <p:nvPr/>
            </p:nvSpPr>
            <p:spPr bwMode="auto">
              <a:xfrm>
                <a:off x="1825543" y="57872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723" name="Group 746"/>
              <p:cNvGrpSpPr/>
              <p:nvPr/>
            </p:nvGrpSpPr>
            <p:grpSpPr>
              <a:xfrm>
                <a:off x="2852473" y="5781488"/>
                <a:ext cx="348520" cy="470651"/>
                <a:chOff x="7011958" y="-48945"/>
                <a:chExt cx="557213" cy="752475"/>
              </a:xfrm>
              <a:solidFill>
                <a:schemeClr val="tx1">
                  <a:alpha val="7000"/>
                </a:schemeClr>
              </a:solidFill>
            </p:grpSpPr>
            <p:sp>
              <p:nvSpPr>
                <p:cNvPr id="1247"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8"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724" name="Freeform 19"/>
              <p:cNvSpPr>
                <a:spLocks/>
              </p:cNvSpPr>
              <p:nvPr/>
            </p:nvSpPr>
            <p:spPr bwMode="auto">
              <a:xfrm>
                <a:off x="3325990" y="57872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25" name="Freeform 7"/>
              <p:cNvSpPr>
                <a:spLocks/>
              </p:cNvSpPr>
              <p:nvPr/>
            </p:nvSpPr>
            <p:spPr bwMode="auto">
              <a:xfrm>
                <a:off x="3622422" y="5787290"/>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26" name="Freeform 8"/>
              <p:cNvSpPr>
                <a:spLocks/>
              </p:cNvSpPr>
              <p:nvPr/>
            </p:nvSpPr>
            <p:spPr bwMode="auto">
              <a:xfrm>
                <a:off x="3915557" y="57872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727" name="Group 781"/>
              <p:cNvGrpSpPr/>
              <p:nvPr/>
            </p:nvGrpSpPr>
            <p:grpSpPr>
              <a:xfrm>
                <a:off x="2115380" y="5766031"/>
                <a:ext cx="612096" cy="486108"/>
                <a:chOff x="9258271" y="-45770"/>
                <a:chExt cx="925513" cy="735013"/>
              </a:xfrm>
              <a:solidFill>
                <a:schemeClr val="accent4">
                  <a:lumMod val="20000"/>
                  <a:lumOff val="80000"/>
                  <a:alpha val="38000"/>
                </a:schemeClr>
              </a:solidFill>
            </p:grpSpPr>
            <p:sp>
              <p:nvSpPr>
                <p:cNvPr id="1237"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8"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9"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0"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1"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2"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3"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4"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5"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6"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728" name="Freeform 8"/>
              <p:cNvSpPr>
                <a:spLocks/>
              </p:cNvSpPr>
              <p:nvPr/>
            </p:nvSpPr>
            <p:spPr bwMode="auto">
              <a:xfrm>
                <a:off x="4205394" y="57872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29" name="Freeform 23"/>
              <p:cNvSpPr>
                <a:spLocks/>
              </p:cNvSpPr>
              <p:nvPr/>
            </p:nvSpPr>
            <p:spPr bwMode="auto">
              <a:xfrm>
                <a:off x="4968748" y="57872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30" name="Freeform 24"/>
              <p:cNvSpPr>
                <a:spLocks/>
              </p:cNvSpPr>
              <p:nvPr/>
            </p:nvSpPr>
            <p:spPr bwMode="auto">
              <a:xfrm>
                <a:off x="5265180" y="57872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31" name="Freeform 17"/>
              <p:cNvSpPr>
                <a:spLocks/>
              </p:cNvSpPr>
              <p:nvPr/>
            </p:nvSpPr>
            <p:spPr bwMode="auto">
              <a:xfrm>
                <a:off x="5561612" y="57872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732" name="Group 740"/>
              <p:cNvGrpSpPr/>
              <p:nvPr/>
            </p:nvGrpSpPr>
            <p:grpSpPr>
              <a:xfrm>
                <a:off x="4495231" y="5781488"/>
                <a:ext cx="348520" cy="470651"/>
                <a:chOff x="7011958" y="-48945"/>
                <a:chExt cx="557213" cy="752475"/>
              </a:xfrm>
              <a:solidFill>
                <a:schemeClr val="tx1">
                  <a:alpha val="12000"/>
                </a:schemeClr>
              </a:solidFill>
            </p:grpSpPr>
            <p:sp>
              <p:nvSpPr>
                <p:cNvPr id="1235"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6"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733" name="Freeform 18"/>
              <p:cNvSpPr>
                <a:spLocks noEditPoints="1"/>
              </p:cNvSpPr>
              <p:nvPr/>
            </p:nvSpPr>
            <p:spPr bwMode="auto">
              <a:xfrm>
                <a:off x="5851449" y="5770806"/>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34" name="Freeform 20"/>
              <p:cNvSpPr>
                <a:spLocks noEditPoints="1"/>
              </p:cNvSpPr>
              <p:nvPr/>
            </p:nvSpPr>
            <p:spPr bwMode="auto">
              <a:xfrm>
                <a:off x="6296235" y="57708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35" name="Freeform 23"/>
              <p:cNvSpPr>
                <a:spLocks/>
              </p:cNvSpPr>
              <p:nvPr/>
            </p:nvSpPr>
            <p:spPr bwMode="auto">
              <a:xfrm>
                <a:off x="6741021" y="57872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36" name="Freeform 24"/>
              <p:cNvSpPr>
                <a:spLocks/>
              </p:cNvSpPr>
              <p:nvPr/>
            </p:nvSpPr>
            <p:spPr bwMode="auto">
              <a:xfrm>
                <a:off x="7037453" y="57872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37" name="Freeform 17"/>
              <p:cNvSpPr>
                <a:spLocks/>
              </p:cNvSpPr>
              <p:nvPr/>
            </p:nvSpPr>
            <p:spPr bwMode="auto">
              <a:xfrm>
                <a:off x="7333885" y="57872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38" name="Freeform 18"/>
              <p:cNvSpPr>
                <a:spLocks noEditPoints="1"/>
              </p:cNvSpPr>
              <p:nvPr/>
            </p:nvSpPr>
            <p:spPr bwMode="auto">
              <a:xfrm>
                <a:off x="6136424" y="5082957"/>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39" name="Freeform 19"/>
              <p:cNvSpPr>
                <a:spLocks/>
              </p:cNvSpPr>
              <p:nvPr/>
            </p:nvSpPr>
            <p:spPr bwMode="auto">
              <a:xfrm>
                <a:off x="6586183" y="50994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40" name="Freeform 7"/>
              <p:cNvSpPr>
                <a:spLocks/>
              </p:cNvSpPr>
              <p:nvPr/>
            </p:nvSpPr>
            <p:spPr bwMode="auto">
              <a:xfrm>
                <a:off x="6887588" y="5099441"/>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41" name="Freeform 8"/>
              <p:cNvSpPr>
                <a:spLocks/>
              </p:cNvSpPr>
              <p:nvPr/>
            </p:nvSpPr>
            <p:spPr bwMode="auto">
              <a:xfrm>
                <a:off x="7185696" y="50994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42" name="Freeform 13"/>
              <p:cNvSpPr>
                <a:spLocks/>
              </p:cNvSpPr>
              <p:nvPr/>
            </p:nvSpPr>
            <p:spPr bwMode="auto">
              <a:xfrm>
                <a:off x="7480506" y="50994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43" name="Freeform 23"/>
              <p:cNvSpPr>
                <a:spLocks/>
              </p:cNvSpPr>
              <p:nvPr/>
            </p:nvSpPr>
            <p:spPr bwMode="auto">
              <a:xfrm>
                <a:off x="8260401" y="50994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44" name="Freeform 24"/>
              <p:cNvSpPr>
                <a:spLocks/>
              </p:cNvSpPr>
              <p:nvPr/>
            </p:nvSpPr>
            <p:spPr bwMode="auto">
              <a:xfrm>
                <a:off x="8561806" y="50994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45" name="Freeform 29"/>
              <p:cNvSpPr>
                <a:spLocks/>
              </p:cNvSpPr>
              <p:nvPr/>
            </p:nvSpPr>
            <p:spPr bwMode="auto">
              <a:xfrm>
                <a:off x="8863211" y="50994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46" name="Freeform 17"/>
              <p:cNvSpPr>
                <a:spLocks/>
              </p:cNvSpPr>
              <p:nvPr/>
            </p:nvSpPr>
            <p:spPr bwMode="auto">
              <a:xfrm>
                <a:off x="9164616" y="50994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747" name="Group 740"/>
              <p:cNvGrpSpPr/>
              <p:nvPr/>
            </p:nvGrpSpPr>
            <p:grpSpPr>
              <a:xfrm>
                <a:off x="7781911" y="5093639"/>
                <a:ext cx="348520" cy="470651"/>
                <a:chOff x="7011958" y="-48945"/>
                <a:chExt cx="557213" cy="752475"/>
              </a:xfrm>
              <a:solidFill>
                <a:schemeClr val="tx1">
                  <a:alpha val="12000"/>
                </a:schemeClr>
              </a:solidFill>
            </p:grpSpPr>
            <p:sp>
              <p:nvSpPr>
                <p:cNvPr id="1233"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4"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748" name="Group 746"/>
              <p:cNvGrpSpPr/>
              <p:nvPr/>
            </p:nvGrpSpPr>
            <p:grpSpPr>
              <a:xfrm>
                <a:off x="10201492" y="5093639"/>
                <a:ext cx="348520" cy="470651"/>
                <a:chOff x="7011958" y="-48945"/>
                <a:chExt cx="557213" cy="752475"/>
              </a:xfrm>
              <a:solidFill>
                <a:schemeClr val="tx1">
                  <a:alpha val="7000"/>
                </a:schemeClr>
              </a:solidFill>
            </p:grpSpPr>
            <p:sp>
              <p:nvSpPr>
                <p:cNvPr id="1231"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2"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749" name="Freeform 19"/>
              <p:cNvSpPr>
                <a:spLocks/>
              </p:cNvSpPr>
              <p:nvPr/>
            </p:nvSpPr>
            <p:spPr bwMode="auto">
              <a:xfrm>
                <a:off x="10679982" y="50994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50" name="Freeform 7"/>
              <p:cNvSpPr>
                <a:spLocks/>
              </p:cNvSpPr>
              <p:nvPr/>
            </p:nvSpPr>
            <p:spPr bwMode="auto">
              <a:xfrm>
                <a:off x="10981387" y="5099441"/>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51" name="Freeform 8"/>
              <p:cNvSpPr>
                <a:spLocks/>
              </p:cNvSpPr>
              <p:nvPr/>
            </p:nvSpPr>
            <p:spPr bwMode="auto">
              <a:xfrm>
                <a:off x="11279495" y="50994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52" name="Freeform 23"/>
              <p:cNvSpPr>
                <a:spLocks/>
              </p:cNvSpPr>
              <p:nvPr/>
            </p:nvSpPr>
            <p:spPr bwMode="auto">
              <a:xfrm>
                <a:off x="12052795" y="50994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753" name="Group 740"/>
              <p:cNvGrpSpPr/>
              <p:nvPr/>
            </p:nvGrpSpPr>
            <p:grpSpPr>
              <a:xfrm>
                <a:off x="11574305" y="5093639"/>
                <a:ext cx="348520" cy="470651"/>
                <a:chOff x="7011958" y="-48945"/>
                <a:chExt cx="557213" cy="752475"/>
              </a:xfrm>
              <a:solidFill>
                <a:schemeClr val="tx1">
                  <a:alpha val="12000"/>
                </a:schemeClr>
              </a:solidFill>
            </p:grpSpPr>
            <p:sp>
              <p:nvSpPr>
                <p:cNvPr id="1229"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0"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754" name="Group 781"/>
              <p:cNvGrpSpPr/>
              <p:nvPr/>
            </p:nvGrpSpPr>
            <p:grpSpPr>
              <a:xfrm>
                <a:off x="6103830" y="4470631"/>
                <a:ext cx="612096" cy="486108"/>
                <a:chOff x="9258271" y="-45770"/>
                <a:chExt cx="925513" cy="735013"/>
              </a:xfrm>
              <a:solidFill>
                <a:schemeClr val="bg2">
                  <a:alpha val="38000"/>
                </a:schemeClr>
              </a:solidFill>
            </p:grpSpPr>
            <p:sp>
              <p:nvSpPr>
                <p:cNvPr id="1219"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20"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21"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22"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23"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24"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25"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26"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27"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28"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755" name="Group 781"/>
              <p:cNvGrpSpPr/>
              <p:nvPr/>
            </p:nvGrpSpPr>
            <p:grpSpPr>
              <a:xfrm>
                <a:off x="9459426" y="5078182"/>
                <a:ext cx="612096" cy="486108"/>
                <a:chOff x="9258271" y="-45770"/>
                <a:chExt cx="925513" cy="735013"/>
              </a:xfrm>
              <a:solidFill>
                <a:schemeClr val="accent4">
                  <a:lumMod val="20000"/>
                  <a:lumOff val="80000"/>
                  <a:alpha val="38000"/>
                </a:schemeClr>
              </a:solidFill>
            </p:grpSpPr>
            <p:sp>
              <p:nvSpPr>
                <p:cNvPr id="1209"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10"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11"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12"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13"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14"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15"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16"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17"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18"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756" name="Freeform 24"/>
              <p:cNvSpPr>
                <a:spLocks/>
              </p:cNvSpPr>
              <p:nvPr/>
            </p:nvSpPr>
            <p:spPr bwMode="auto">
              <a:xfrm>
                <a:off x="6841547" y="44918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57" name="Freeform 29"/>
              <p:cNvSpPr>
                <a:spLocks/>
              </p:cNvSpPr>
              <p:nvPr/>
            </p:nvSpPr>
            <p:spPr bwMode="auto">
              <a:xfrm>
                <a:off x="7138603" y="44918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58" name="Freeform 17"/>
              <p:cNvSpPr>
                <a:spLocks/>
              </p:cNvSpPr>
              <p:nvPr/>
            </p:nvSpPr>
            <p:spPr bwMode="auto">
              <a:xfrm>
                <a:off x="7435659" y="44918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759" name="Group 746"/>
              <p:cNvGrpSpPr/>
              <p:nvPr/>
            </p:nvGrpSpPr>
            <p:grpSpPr>
              <a:xfrm>
                <a:off x="8463837" y="4486088"/>
                <a:ext cx="348520" cy="470651"/>
                <a:chOff x="7011958" y="-48945"/>
                <a:chExt cx="557213" cy="752475"/>
              </a:xfrm>
              <a:solidFill>
                <a:schemeClr val="tx1">
                  <a:alpha val="7000"/>
                </a:schemeClr>
              </a:solidFill>
            </p:grpSpPr>
            <p:sp>
              <p:nvSpPr>
                <p:cNvPr id="1207"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08"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760" name="Freeform 19"/>
              <p:cNvSpPr>
                <a:spLocks/>
              </p:cNvSpPr>
              <p:nvPr/>
            </p:nvSpPr>
            <p:spPr bwMode="auto">
              <a:xfrm>
                <a:off x="8937978" y="44918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61" name="Freeform 7"/>
              <p:cNvSpPr>
                <a:spLocks/>
              </p:cNvSpPr>
              <p:nvPr/>
            </p:nvSpPr>
            <p:spPr bwMode="auto">
              <a:xfrm>
                <a:off x="9235034" y="4491890"/>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62" name="Freeform 8"/>
              <p:cNvSpPr>
                <a:spLocks/>
              </p:cNvSpPr>
              <p:nvPr/>
            </p:nvSpPr>
            <p:spPr bwMode="auto">
              <a:xfrm>
                <a:off x="9528793" y="44918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763" name="Group 781"/>
              <p:cNvGrpSpPr/>
              <p:nvPr/>
            </p:nvGrpSpPr>
            <p:grpSpPr>
              <a:xfrm>
                <a:off x="7726120" y="4470631"/>
                <a:ext cx="612096" cy="486108"/>
                <a:chOff x="9258271" y="-45770"/>
                <a:chExt cx="925513" cy="735013"/>
              </a:xfrm>
              <a:solidFill>
                <a:schemeClr val="accent4">
                  <a:lumMod val="20000"/>
                  <a:lumOff val="80000"/>
                  <a:alpha val="38000"/>
                </a:schemeClr>
              </a:solidFill>
            </p:grpSpPr>
            <p:sp>
              <p:nvSpPr>
                <p:cNvPr id="1197"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98"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99"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00"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01"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02"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03"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04"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05"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06"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764" name="Freeform 8"/>
              <p:cNvSpPr>
                <a:spLocks/>
              </p:cNvSpPr>
              <p:nvPr/>
            </p:nvSpPr>
            <p:spPr bwMode="auto">
              <a:xfrm>
                <a:off x="9819254" y="44918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65" name="Freeform 23"/>
              <p:cNvSpPr>
                <a:spLocks/>
              </p:cNvSpPr>
              <p:nvPr/>
            </p:nvSpPr>
            <p:spPr bwMode="auto">
              <a:xfrm>
                <a:off x="10583856" y="44918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66" name="Freeform 24"/>
              <p:cNvSpPr>
                <a:spLocks/>
              </p:cNvSpPr>
              <p:nvPr/>
            </p:nvSpPr>
            <p:spPr bwMode="auto">
              <a:xfrm>
                <a:off x="10880912" y="44918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67" name="Freeform 17"/>
              <p:cNvSpPr>
                <a:spLocks/>
              </p:cNvSpPr>
              <p:nvPr/>
            </p:nvSpPr>
            <p:spPr bwMode="auto">
              <a:xfrm>
                <a:off x="11177968" y="44918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768" name="Group 740"/>
              <p:cNvGrpSpPr/>
              <p:nvPr/>
            </p:nvGrpSpPr>
            <p:grpSpPr>
              <a:xfrm>
                <a:off x="10109715" y="4486088"/>
                <a:ext cx="348520" cy="470651"/>
                <a:chOff x="7011958" y="-48945"/>
                <a:chExt cx="557213" cy="752475"/>
              </a:xfrm>
              <a:solidFill>
                <a:schemeClr val="tx1">
                  <a:alpha val="12000"/>
                </a:schemeClr>
              </a:solidFill>
            </p:grpSpPr>
            <p:sp>
              <p:nvSpPr>
                <p:cNvPr id="1195"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96"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769" name="Freeform 18"/>
              <p:cNvSpPr>
                <a:spLocks noEditPoints="1"/>
              </p:cNvSpPr>
              <p:nvPr/>
            </p:nvSpPr>
            <p:spPr bwMode="auto">
              <a:xfrm>
                <a:off x="11468429" y="4475406"/>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70" name="Freeform 20"/>
              <p:cNvSpPr>
                <a:spLocks noEditPoints="1"/>
              </p:cNvSpPr>
              <p:nvPr/>
            </p:nvSpPr>
            <p:spPr bwMode="auto">
              <a:xfrm>
                <a:off x="11913844" y="44754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71" name="Freeform 23"/>
              <p:cNvSpPr>
                <a:spLocks/>
              </p:cNvSpPr>
              <p:nvPr/>
            </p:nvSpPr>
            <p:spPr bwMode="auto">
              <a:xfrm>
                <a:off x="151651" y="50994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72" name="Freeform 24"/>
              <p:cNvSpPr>
                <a:spLocks/>
              </p:cNvSpPr>
              <p:nvPr/>
            </p:nvSpPr>
            <p:spPr bwMode="auto">
              <a:xfrm>
                <a:off x="453056" y="50994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73" name="Freeform 17"/>
              <p:cNvSpPr>
                <a:spLocks/>
              </p:cNvSpPr>
              <p:nvPr/>
            </p:nvSpPr>
            <p:spPr bwMode="auto">
              <a:xfrm>
                <a:off x="754461" y="50994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74" name="Freeform 18"/>
              <p:cNvSpPr>
                <a:spLocks noEditPoints="1"/>
              </p:cNvSpPr>
              <p:nvPr/>
            </p:nvSpPr>
            <p:spPr bwMode="auto">
              <a:xfrm>
                <a:off x="1049271" y="5082957"/>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75" name="Freeform 20"/>
              <p:cNvSpPr>
                <a:spLocks noEditPoints="1"/>
              </p:cNvSpPr>
              <p:nvPr/>
            </p:nvSpPr>
            <p:spPr bwMode="auto">
              <a:xfrm>
                <a:off x="1499030" y="5082957"/>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76" name="Freeform 16"/>
              <p:cNvSpPr>
                <a:spLocks noEditPoints="1"/>
              </p:cNvSpPr>
              <p:nvPr/>
            </p:nvSpPr>
            <p:spPr bwMode="auto">
              <a:xfrm>
                <a:off x="2846409" y="5082957"/>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77" name="Freeform 16"/>
              <p:cNvSpPr>
                <a:spLocks noEditPoints="1"/>
              </p:cNvSpPr>
              <p:nvPr/>
            </p:nvSpPr>
            <p:spPr bwMode="auto">
              <a:xfrm>
                <a:off x="3594276" y="5082957"/>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78" name="Freeform 5"/>
              <p:cNvSpPr>
                <a:spLocks/>
              </p:cNvSpPr>
              <p:nvPr/>
            </p:nvSpPr>
            <p:spPr bwMode="auto">
              <a:xfrm>
                <a:off x="3296168" y="5099442"/>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79" name="Freeform 20"/>
              <p:cNvSpPr>
                <a:spLocks noEditPoints="1"/>
              </p:cNvSpPr>
              <p:nvPr/>
            </p:nvSpPr>
            <p:spPr bwMode="auto">
              <a:xfrm>
                <a:off x="4044035" y="5082957"/>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780" name="Group 746"/>
              <p:cNvGrpSpPr/>
              <p:nvPr/>
            </p:nvGrpSpPr>
            <p:grpSpPr>
              <a:xfrm>
                <a:off x="4493794" y="5093639"/>
                <a:ext cx="348520" cy="470651"/>
                <a:chOff x="7011958" y="-48945"/>
                <a:chExt cx="557213" cy="752475"/>
              </a:xfrm>
              <a:solidFill>
                <a:schemeClr val="tx1">
                  <a:alpha val="7000"/>
                </a:schemeClr>
              </a:solidFill>
            </p:grpSpPr>
            <p:sp>
              <p:nvSpPr>
                <p:cNvPr id="1193"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94"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781" name="Freeform 18"/>
              <p:cNvSpPr>
                <a:spLocks noEditPoints="1"/>
              </p:cNvSpPr>
              <p:nvPr/>
            </p:nvSpPr>
            <p:spPr bwMode="auto">
              <a:xfrm>
                <a:off x="5451129" y="5082957"/>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82" name="Freeform 19"/>
              <p:cNvSpPr>
                <a:spLocks/>
              </p:cNvSpPr>
              <p:nvPr/>
            </p:nvSpPr>
            <p:spPr bwMode="auto">
              <a:xfrm>
                <a:off x="5900882" y="50994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83" name="Freeform 21"/>
              <p:cNvSpPr>
                <a:spLocks noEditPoints="1"/>
              </p:cNvSpPr>
              <p:nvPr/>
            </p:nvSpPr>
            <p:spPr bwMode="auto">
              <a:xfrm>
                <a:off x="4972284" y="5106243"/>
                <a:ext cx="348875" cy="458047"/>
              </a:xfrm>
              <a:custGeom>
                <a:avLst/>
                <a:gdLst>
                  <a:gd name="T0" fmla="*/ 31 w 294"/>
                  <a:gd name="T1" fmla="*/ 386 h 386"/>
                  <a:gd name="T2" fmla="*/ 47 w 294"/>
                  <a:gd name="T3" fmla="*/ 284 h 386"/>
                  <a:gd name="T4" fmla="*/ 0 w 294"/>
                  <a:gd name="T5" fmla="*/ 284 h 386"/>
                  <a:gd name="T6" fmla="*/ 0 w 294"/>
                  <a:gd name="T7" fmla="*/ 219 h 386"/>
                  <a:gd name="T8" fmla="*/ 57 w 294"/>
                  <a:gd name="T9" fmla="*/ 219 h 386"/>
                  <a:gd name="T10" fmla="*/ 66 w 294"/>
                  <a:gd name="T11" fmla="*/ 162 h 386"/>
                  <a:gd name="T12" fmla="*/ 16 w 294"/>
                  <a:gd name="T13" fmla="*/ 162 h 386"/>
                  <a:gd name="T14" fmla="*/ 16 w 294"/>
                  <a:gd name="T15" fmla="*/ 98 h 386"/>
                  <a:gd name="T16" fmla="*/ 76 w 294"/>
                  <a:gd name="T17" fmla="*/ 98 h 386"/>
                  <a:gd name="T18" fmla="*/ 90 w 294"/>
                  <a:gd name="T19" fmla="*/ 0 h 386"/>
                  <a:gd name="T20" fmla="*/ 151 w 294"/>
                  <a:gd name="T21" fmla="*/ 0 h 386"/>
                  <a:gd name="T22" fmla="*/ 135 w 294"/>
                  <a:gd name="T23" fmla="*/ 98 h 386"/>
                  <a:gd name="T24" fmla="*/ 187 w 294"/>
                  <a:gd name="T25" fmla="*/ 98 h 386"/>
                  <a:gd name="T26" fmla="*/ 201 w 294"/>
                  <a:gd name="T27" fmla="*/ 0 h 386"/>
                  <a:gd name="T28" fmla="*/ 263 w 294"/>
                  <a:gd name="T29" fmla="*/ 0 h 386"/>
                  <a:gd name="T30" fmla="*/ 246 w 294"/>
                  <a:gd name="T31" fmla="*/ 98 h 386"/>
                  <a:gd name="T32" fmla="*/ 294 w 294"/>
                  <a:gd name="T33" fmla="*/ 98 h 386"/>
                  <a:gd name="T34" fmla="*/ 294 w 294"/>
                  <a:gd name="T35" fmla="*/ 162 h 386"/>
                  <a:gd name="T36" fmla="*/ 237 w 294"/>
                  <a:gd name="T37" fmla="*/ 162 h 386"/>
                  <a:gd name="T38" fmla="*/ 227 w 294"/>
                  <a:gd name="T39" fmla="*/ 219 h 386"/>
                  <a:gd name="T40" fmla="*/ 277 w 294"/>
                  <a:gd name="T41" fmla="*/ 219 h 386"/>
                  <a:gd name="T42" fmla="*/ 277 w 294"/>
                  <a:gd name="T43" fmla="*/ 284 h 386"/>
                  <a:gd name="T44" fmla="*/ 218 w 294"/>
                  <a:gd name="T45" fmla="*/ 284 h 386"/>
                  <a:gd name="T46" fmla="*/ 204 w 294"/>
                  <a:gd name="T47" fmla="*/ 386 h 386"/>
                  <a:gd name="T48" fmla="*/ 142 w 294"/>
                  <a:gd name="T49" fmla="*/ 386 h 386"/>
                  <a:gd name="T50" fmla="*/ 159 w 294"/>
                  <a:gd name="T51" fmla="*/ 284 h 386"/>
                  <a:gd name="T52" fmla="*/ 106 w 294"/>
                  <a:gd name="T53" fmla="*/ 284 h 386"/>
                  <a:gd name="T54" fmla="*/ 92 w 294"/>
                  <a:gd name="T55" fmla="*/ 386 h 386"/>
                  <a:gd name="T56" fmla="*/ 31 w 294"/>
                  <a:gd name="T57" fmla="*/ 386 h 386"/>
                  <a:gd name="T58" fmla="*/ 168 w 294"/>
                  <a:gd name="T59" fmla="*/ 219 h 386"/>
                  <a:gd name="T60" fmla="*/ 177 w 294"/>
                  <a:gd name="T61" fmla="*/ 162 h 386"/>
                  <a:gd name="T62" fmla="*/ 125 w 294"/>
                  <a:gd name="T63" fmla="*/ 162 h 386"/>
                  <a:gd name="T64" fmla="*/ 118 w 294"/>
                  <a:gd name="T65" fmla="*/ 219 h 386"/>
                  <a:gd name="T66" fmla="*/ 168 w 294"/>
                  <a:gd name="T67" fmla="*/ 219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94" h="386">
                    <a:moveTo>
                      <a:pt x="31" y="386"/>
                    </a:moveTo>
                    <a:lnTo>
                      <a:pt x="47" y="284"/>
                    </a:lnTo>
                    <a:lnTo>
                      <a:pt x="0" y="284"/>
                    </a:lnTo>
                    <a:lnTo>
                      <a:pt x="0" y="219"/>
                    </a:lnTo>
                    <a:lnTo>
                      <a:pt x="57" y="219"/>
                    </a:lnTo>
                    <a:lnTo>
                      <a:pt x="66" y="162"/>
                    </a:lnTo>
                    <a:lnTo>
                      <a:pt x="16" y="162"/>
                    </a:lnTo>
                    <a:lnTo>
                      <a:pt x="16" y="98"/>
                    </a:lnTo>
                    <a:lnTo>
                      <a:pt x="76" y="98"/>
                    </a:lnTo>
                    <a:lnTo>
                      <a:pt x="90" y="0"/>
                    </a:lnTo>
                    <a:lnTo>
                      <a:pt x="151" y="0"/>
                    </a:lnTo>
                    <a:lnTo>
                      <a:pt x="135" y="98"/>
                    </a:lnTo>
                    <a:lnTo>
                      <a:pt x="187" y="98"/>
                    </a:lnTo>
                    <a:lnTo>
                      <a:pt x="201" y="0"/>
                    </a:lnTo>
                    <a:lnTo>
                      <a:pt x="263" y="0"/>
                    </a:lnTo>
                    <a:lnTo>
                      <a:pt x="246" y="98"/>
                    </a:lnTo>
                    <a:lnTo>
                      <a:pt x="294" y="98"/>
                    </a:lnTo>
                    <a:lnTo>
                      <a:pt x="294" y="162"/>
                    </a:lnTo>
                    <a:lnTo>
                      <a:pt x="237" y="162"/>
                    </a:lnTo>
                    <a:lnTo>
                      <a:pt x="227" y="219"/>
                    </a:lnTo>
                    <a:lnTo>
                      <a:pt x="277" y="219"/>
                    </a:lnTo>
                    <a:lnTo>
                      <a:pt x="277" y="284"/>
                    </a:lnTo>
                    <a:lnTo>
                      <a:pt x="218" y="284"/>
                    </a:lnTo>
                    <a:lnTo>
                      <a:pt x="204" y="386"/>
                    </a:lnTo>
                    <a:lnTo>
                      <a:pt x="142" y="386"/>
                    </a:lnTo>
                    <a:lnTo>
                      <a:pt x="159" y="284"/>
                    </a:lnTo>
                    <a:lnTo>
                      <a:pt x="106" y="284"/>
                    </a:lnTo>
                    <a:lnTo>
                      <a:pt x="92" y="386"/>
                    </a:lnTo>
                    <a:lnTo>
                      <a:pt x="31" y="386"/>
                    </a:lnTo>
                    <a:close/>
                    <a:moveTo>
                      <a:pt x="168" y="219"/>
                    </a:moveTo>
                    <a:lnTo>
                      <a:pt x="177" y="162"/>
                    </a:lnTo>
                    <a:lnTo>
                      <a:pt x="125" y="162"/>
                    </a:lnTo>
                    <a:lnTo>
                      <a:pt x="118" y="219"/>
                    </a:lnTo>
                    <a:lnTo>
                      <a:pt x="168" y="219"/>
                    </a:lnTo>
                    <a:close/>
                  </a:path>
                </a:pathLst>
              </a:custGeom>
              <a:solidFill>
                <a:schemeClr val="tx1">
                  <a:alpha val="11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784" name="Freeform 23"/>
              <p:cNvSpPr>
                <a:spLocks/>
              </p:cNvSpPr>
              <p:nvPr/>
            </p:nvSpPr>
            <p:spPr bwMode="auto">
              <a:xfrm>
                <a:off x="1948789" y="50994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85" name="Freeform 24"/>
              <p:cNvSpPr>
                <a:spLocks/>
              </p:cNvSpPr>
              <p:nvPr/>
            </p:nvSpPr>
            <p:spPr bwMode="auto">
              <a:xfrm>
                <a:off x="2250194" y="50994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86" name="Freeform 17"/>
              <p:cNvSpPr>
                <a:spLocks/>
              </p:cNvSpPr>
              <p:nvPr/>
            </p:nvSpPr>
            <p:spPr bwMode="auto">
              <a:xfrm>
                <a:off x="2551599" y="50994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87" name="Freeform 19"/>
              <p:cNvSpPr>
                <a:spLocks/>
              </p:cNvSpPr>
              <p:nvPr/>
            </p:nvSpPr>
            <p:spPr bwMode="auto">
              <a:xfrm>
                <a:off x="3857245" y="44918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88" name="Freeform 7"/>
              <p:cNvSpPr>
                <a:spLocks/>
              </p:cNvSpPr>
              <p:nvPr/>
            </p:nvSpPr>
            <p:spPr bwMode="auto">
              <a:xfrm>
                <a:off x="4154301" y="4491890"/>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89" name="Freeform 8"/>
              <p:cNvSpPr>
                <a:spLocks/>
              </p:cNvSpPr>
              <p:nvPr/>
            </p:nvSpPr>
            <p:spPr bwMode="auto">
              <a:xfrm>
                <a:off x="4448060" y="44918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90" name="Freeform 13"/>
              <p:cNvSpPr>
                <a:spLocks/>
              </p:cNvSpPr>
              <p:nvPr/>
            </p:nvSpPr>
            <p:spPr bwMode="auto">
              <a:xfrm>
                <a:off x="4738521" y="44918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91" name="Freeform 23"/>
              <p:cNvSpPr>
                <a:spLocks/>
              </p:cNvSpPr>
              <p:nvPr/>
            </p:nvSpPr>
            <p:spPr bwMode="auto">
              <a:xfrm>
                <a:off x="5509718" y="44918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92" name="Freeform 24"/>
              <p:cNvSpPr>
                <a:spLocks/>
              </p:cNvSpPr>
              <p:nvPr/>
            </p:nvSpPr>
            <p:spPr bwMode="auto">
              <a:xfrm>
                <a:off x="5806774" y="44918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793" name="Group 740"/>
              <p:cNvGrpSpPr/>
              <p:nvPr/>
            </p:nvGrpSpPr>
            <p:grpSpPr>
              <a:xfrm>
                <a:off x="5035577" y="4486088"/>
                <a:ext cx="348520" cy="470651"/>
                <a:chOff x="7011958" y="-48945"/>
                <a:chExt cx="557213" cy="752475"/>
              </a:xfrm>
              <a:solidFill>
                <a:schemeClr val="tx1">
                  <a:alpha val="12000"/>
                </a:schemeClr>
              </a:solidFill>
            </p:grpSpPr>
            <p:sp>
              <p:nvSpPr>
                <p:cNvPr id="1191"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92"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794" name="Freeform 18"/>
              <p:cNvSpPr>
                <a:spLocks noEditPoints="1"/>
              </p:cNvSpPr>
              <p:nvPr/>
            </p:nvSpPr>
            <p:spPr bwMode="auto">
              <a:xfrm>
                <a:off x="1342683" y="4475406"/>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95" name="Freeform 20"/>
              <p:cNvSpPr>
                <a:spLocks noEditPoints="1"/>
              </p:cNvSpPr>
              <p:nvPr/>
            </p:nvSpPr>
            <p:spPr bwMode="auto">
              <a:xfrm>
                <a:off x="1788093" y="44754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96" name="Freeform 16"/>
              <p:cNvSpPr>
                <a:spLocks noEditPoints="1"/>
              </p:cNvSpPr>
              <p:nvPr/>
            </p:nvSpPr>
            <p:spPr bwMode="auto">
              <a:xfrm>
                <a:off x="3118076" y="4475406"/>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97" name="Freeform 5"/>
              <p:cNvSpPr>
                <a:spLocks/>
              </p:cNvSpPr>
              <p:nvPr/>
            </p:nvSpPr>
            <p:spPr bwMode="auto">
              <a:xfrm>
                <a:off x="3563486" y="4491891"/>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98" name="Freeform 23"/>
              <p:cNvSpPr>
                <a:spLocks/>
              </p:cNvSpPr>
              <p:nvPr/>
            </p:nvSpPr>
            <p:spPr bwMode="auto">
              <a:xfrm>
                <a:off x="2233503" y="44918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99" name="Freeform 24"/>
              <p:cNvSpPr>
                <a:spLocks/>
              </p:cNvSpPr>
              <p:nvPr/>
            </p:nvSpPr>
            <p:spPr bwMode="auto">
              <a:xfrm>
                <a:off x="2530559" y="44918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00" name="Freeform 17"/>
              <p:cNvSpPr>
                <a:spLocks/>
              </p:cNvSpPr>
              <p:nvPr/>
            </p:nvSpPr>
            <p:spPr bwMode="auto">
              <a:xfrm>
                <a:off x="2827615" y="44918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01" name="Freeform 20"/>
              <p:cNvSpPr>
                <a:spLocks noEditPoints="1"/>
              </p:cNvSpPr>
              <p:nvPr/>
            </p:nvSpPr>
            <p:spPr bwMode="auto">
              <a:xfrm>
                <a:off x="88900" y="44754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02" name="Freeform 23"/>
              <p:cNvSpPr>
                <a:spLocks/>
              </p:cNvSpPr>
              <p:nvPr/>
            </p:nvSpPr>
            <p:spPr bwMode="auto">
              <a:xfrm>
                <a:off x="458110" y="44918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03" name="Freeform 24"/>
              <p:cNvSpPr>
                <a:spLocks/>
              </p:cNvSpPr>
              <p:nvPr/>
            </p:nvSpPr>
            <p:spPr bwMode="auto">
              <a:xfrm>
                <a:off x="755166" y="44918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04" name="Freeform 17"/>
              <p:cNvSpPr>
                <a:spLocks/>
              </p:cNvSpPr>
              <p:nvPr/>
            </p:nvSpPr>
            <p:spPr bwMode="auto">
              <a:xfrm>
                <a:off x="1052222" y="44918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05" name="Freeform 20"/>
              <p:cNvSpPr>
                <a:spLocks noEditPoints="1"/>
              </p:cNvSpPr>
              <p:nvPr/>
            </p:nvSpPr>
            <p:spPr bwMode="auto">
              <a:xfrm>
                <a:off x="88900" y="6373492"/>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dirty="0">
                  <a:solidFill>
                    <a:srgbClr val="000000"/>
                  </a:solidFill>
                </a:endParaRPr>
              </a:p>
            </p:txBody>
          </p:sp>
          <p:sp>
            <p:nvSpPr>
              <p:cNvPr id="806" name="Freeform 20"/>
              <p:cNvSpPr>
                <a:spLocks noEditPoints="1"/>
              </p:cNvSpPr>
              <p:nvPr/>
            </p:nvSpPr>
            <p:spPr bwMode="auto">
              <a:xfrm>
                <a:off x="101600" y="57708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07" name="Freeform 18"/>
              <p:cNvSpPr>
                <a:spLocks noEditPoints="1"/>
              </p:cNvSpPr>
              <p:nvPr/>
            </p:nvSpPr>
            <p:spPr bwMode="auto">
              <a:xfrm>
                <a:off x="525470" y="3795392"/>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08" name="Freeform 19"/>
              <p:cNvSpPr>
                <a:spLocks/>
              </p:cNvSpPr>
              <p:nvPr/>
            </p:nvSpPr>
            <p:spPr bwMode="auto">
              <a:xfrm>
                <a:off x="974740" y="38118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09" name="Freeform 7"/>
              <p:cNvSpPr>
                <a:spLocks/>
              </p:cNvSpPr>
              <p:nvPr/>
            </p:nvSpPr>
            <p:spPr bwMode="auto">
              <a:xfrm>
                <a:off x="1275656" y="3811876"/>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10" name="Freeform 8"/>
              <p:cNvSpPr>
                <a:spLocks/>
              </p:cNvSpPr>
              <p:nvPr/>
            </p:nvSpPr>
            <p:spPr bwMode="auto">
              <a:xfrm>
                <a:off x="1573275" y="38118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11" name="Freeform 13"/>
              <p:cNvSpPr>
                <a:spLocks/>
              </p:cNvSpPr>
              <p:nvPr/>
            </p:nvSpPr>
            <p:spPr bwMode="auto">
              <a:xfrm>
                <a:off x="1867596" y="38118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12" name="Freeform 23"/>
              <p:cNvSpPr>
                <a:spLocks/>
              </p:cNvSpPr>
              <p:nvPr/>
            </p:nvSpPr>
            <p:spPr bwMode="auto">
              <a:xfrm>
                <a:off x="2646513" y="38118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13" name="Freeform 24"/>
              <p:cNvSpPr>
                <a:spLocks/>
              </p:cNvSpPr>
              <p:nvPr/>
            </p:nvSpPr>
            <p:spPr bwMode="auto">
              <a:xfrm>
                <a:off x="2947429" y="38118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14" name="Freeform 29"/>
              <p:cNvSpPr>
                <a:spLocks/>
              </p:cNvSpPr>
              <p:nvPr/>
            </p:nvSpPr>
            <p:spPr bwMode="auto">
              <a:xfrm>
                <a:off x="3248345" y="38118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15" name="Freeform 17"/>
              <p:cNvSpPr>
                <a:spLocks/>
              </p:cNvSpPr>
              <p:nvPr/>
            </p:nvSpPr>
            <p:spPr bwMode="auto">
              <a:xfrm>
                <a:off x="3549261" y="38118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816" name="Group 740"/>
              <p:cNvGrpSpPr/>
              <p:nvPr/>
            </p:nvGrpSpPr>
            <p:grpSpPr>
              <a:xfrm>
                <a:off x="2168512" y="3806074"/>
                <a:ext cx="348520" cy="470651"/>
                <a:chOff x="7011958" y="-48945"/>
                <a:chExt cx="557213" cy="752475"/>
              </a:xfrm>
              <a:solidFill>
                <a:schemeClr val="tx1">
                  <a:alpha val="12000"/>
                </a:schemeClr>
              </a:solidFill>
            </p:grpSpPr>
            <p:sp>
              <p:nvSpPr>
                <p:cNvPr id="1189"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90"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817" name="Group 746"/>
              <p:cNvGrpSpPr/>
              <p:nvPr/>
            </p:nvGrpSpPr>
            <p:grpSpPr>
              <a:xfrm>
                <a:off x="4585159" y="3806074"/>
                <a:ext cx="348520" cy="470651"/>
                <a:chOff x="7011958" y="-48945"/>
                <a:chExt cx="557213" cy="752475"/>
              </a:xfrm>
              <a:solidFill>
                <a:schemeClr val="tx1">
                  <a:alpha val="7000"/>
                </a:schemeClr>
              </a:solidFill>
            </p:grpSpPr>
            <p:sp>
              <p:nvSpPr>
                <p:cNvPr id="1187"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88"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818" name="Freeform 19"/>
              <p:cNvSpPr>
                <a:spLocks/>
              </p:cNvSpPr>
              <p:nvPr/>
            </p:nvSpPr>
            <p:spPr bwMode="auto">
              <a:xfrm>
                <a:off x="5063160" y="38118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19" name="Freeform 7"/>
              <p:cNvSpPr>
                <a:spLocks/>
              </p:cNvSpPr>
              <p:nvPr/>
            </p:nvSpPr>
            <p:spPr bwMode="auto">
              <a:xfrm>
                <a:off x="5364076" y="3811876"/>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20" name="Freeform 8"/>
              <p:cNvSpPr>
                <a:spLocks/>
              </p:cNvSpPr>
              <p:nvPr/>
            </p:nvSpPr>
            <p:spPr bwMode="auto">
              <a:xfrm>
                <a:off x="5661695" y="38118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21" name="Freeform 23"/>
              <p:cNvSpPr>
                <a:spLocks/>
              </p:cNvSpPr>
              <p:nvPr/>
            </p:nvSpPr>
            <p:spPr bwMode="auto">
              <a:xfrm>
                <a:off x="6434017" y="38118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22" name="Freeform 24"/>
              <p:cNvSpPr>
                <a:spLocks/>
              </p:cNvSpPr>
              <p:nvPr/>
            </p:nvSpPr>
            <p:spPr bwMode="auto">
              <a:xfrm>
                <a:off x="6734933" y="38118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23" name="Freeform 17"/>
              <p:cNvSpPr>
                <a:spLocks/>
              </p:cNvSpPr>
              <p:nvPr/>
            </p:nvSpPr>
            <p:spPr bwMode="auto">
              <a:xfrm>
                <a:off x="7035849" y="38118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24" name="Freeform 18"/>
              <p:cNvSpPr>
                <a:spLocks noEditPoints="1"/>
              </p:cNvSpPr>
              <p:nvPr/>
            </p:nvSpPr>
            <p:spPr bwMode="auto">
              <a:xfrm>
                <a:off x="7330170" y="3795392"/>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25" name="Freeform 20"/>
              <p:cNvSpPr>
                <a:spLocks noEditPoints="1"/>
              </p:cNvSpPr>
              <p:nvPr/>
            </p:nvSpPr>
            <p:spPr bwMode="auto">
              <a:xfrm>
                <a:off x="7779440" y="3795392"/>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826" name="Group 740"/>
              <p:cNvGrpSpPr/>
              <p:nvPr/>
            </p:nvGrpSpPr>
            <p:grpSpPr>
              <a:xfrm>
                <a:off x="5956016" y="3806074"/>
                <a:ext cx="348520" cy="470651"/>
                <a:chOff x="7011958" y="-48945"/>
                <a:chExt cx="557213" cy="752475"/>
              </a:xfrm>
              <a:solidFill>
                <a:schemeClr val="tx1">
                  <a:alpha val="12000"/>
                </a:schemeClr>
              </a:solidFill>
            </p:grpSpPr>
            <p:sp>
              <p:nvSpPr>
                <p:cNvPr id="1185"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86"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827" name="Freeform 16"/>
              <p:cNvSpPr>
                <a:spLocks noEditPoints="1"/>
              </p:cNvSpPr>
              <p:nvPr/>
            </p:nvSpPr>
            <p:spPr bwMode="auto">
              <a:xfrm>
                <a:off x="9124863" y="3795392"/>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28" name="Freeform 16"/>
              <p:cNvSpPr>
                <a:spLocks noEditPoints="1"/>
              </p:cNvSpPr>
              <p:nvPr/>
            </p:nvSpPr>
            <p:spPr bwMode="auto">
              <a:xfrm>
                <a:off x="9871752" y="3795392"/>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29" name="Freeform 5"/>
              <p:cNvSpPr>
                <a:spLocks/>
              </p:cNvSpPr>
              <p:nvPr/>
            </p:nvSpPr>
            <p:spPr bwMode="auto">
              <a:xfrm>
                <a:off x="9574133" y="3811877"/>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30" name="Freeform 20"/>
              <p:cNvSpPr>
                <a:spLocks noEditPoints="1"/>
              </p:cNvSpPr>
              <p:nvPr/>
            </p:nvSpPr>
            <p:spPr bwMode="auto">
              <a:xfrm>
                <a:off x="10321022" y="3795392"/>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831" name="Group 746"/>
              <p:cNvGrpSpPr/>
              <p:nvPr/>
            </p:nvGrpSpPr>
            <p:grpSpPr>
              <a:xfrm>
                <a:off x="10770292" y="3806074"/>
                <a:ext cx="348520" cy="470651"/>
                <a:chOff x="7011958" y="-48945"/>
                <a:chExt cx="557213" cy="752475"/>
              </a:xfrm>
              <a:solidFill>
                <a:schemeClr val="tx1">
                  <a:alpha val="7000"/>
                </a:schemeClr>
              </a:solidFill>
            </p:grpSpPr>
            <p:sp>
              <p:nvSpPr>
                <p:cNvPr id="1183"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84"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832" name="Freeform 18"/>
              <p:cNvSpPr>
                <a:spLocks noEditPoints="1"/>
              </p:cNvSpPr>
              <p:nvPr/>
            </p:nvSpPr>
            <p:spPr bwMode="auto">
              <a:xfrm>
                <a:off x="11726649" y="3795392"/>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33" name="Freeform 19"/>
              <p:cNvSpPr>
                <a:spLocks/>
              </p:cNvSpPr>
              <p:nvPr/>
            </p:nvSpPr>
            <p:spPr bwMode="auto">
              <a:xfrm>
                <a:off x="12150526" y="38118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834" name="Group 781"/>
              <p:cNvGrpSpPr/>
              <p:nvPr/>
            </p:nvGrpSpPr>
            <p:grpSpPr>
              <a:xfrm>
                <a:off x="520986" y="3124431"/>
                <a:ext cx="612096" cy="486108"/>
                <a:chOff x="9258271" y="-45770"/>
                <a:chExt cx="925513" cy="735013"/>
              </a:xfrm>
              <a:solidFill>
                <a:schemeClr val="bg2">
                  <a:alpha val="38000"/>
                </a:schemeClr>
              </a:solidFill>
            </p:grpSpPr>
            <p:sp>
              <p:nvSpPr>
                <p:cNvPr id="1173"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4"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5"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6"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7"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8"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9"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80"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81"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82"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835" name="Freeform 21"/>
              <p:cNvSpPr>
                <a:spLocks noEditPoints="1"/>
              </p:cNvSpPr>
              <p:nvPr/>
            </p:nvSpPr>
            <p:spPr bwMode="auto">
              <a:xfrm>
                <a:off x="11248293" y="3818678"/>
                <a:ext cx="348875" cy="458047"/>
              </a:xfrm>
              <a:custGeom>
                <a:avLst/>
                <a:gdLst>
                  <a:gd name="T0" fmla="*/ 31 w 294"/>
                  <a:gd name="T1" fmla="*/ 386 h 386"/>
                  <a:gd name="T2" fmla="*/ 47 w 294"/>
                  <a:gd name="T3" fmla="*/ 284 h 386"/>
                  <a:gd name="T4" fmla="*/ 0 w 294"/>
                  <a:gd name="T5" fmla="*/ 284 h 386"/>
                  <a:gd name="T6" fmla="*/ 0 w 294"/>
                  <a:gd name="T7" fmla="*/ 219 h 386"/>
                  <a:gd name="T8" fmla="*/ 57 w 294"/>
                  <a:gd name="T9" fmla="*/ 219 h 386"/>
                  <a:gd name="T10" fmla="*/ 66 w 294"/>
                  <a:gd name="T11" fmla="*/ 162 h 386"/>
                  <a:gd name="T12" fmla="*/ 16 w 294"/>
                  <a:gd name="T13" fmla="*/ 162 h 386"/>
                  <a:gd name="T14" fmla="*/ 16 w 294"/>
                  <a:gd name="T15" fmla="*/ 98 h 386"/>
                  <a:gd name="T16" fmla="*/ 76 w 294"/>
                  <a:gd name="T17" fmla="*/ 98 h 386"/>
                  <a:gd name="T18" fmla="*/ 90 w 294"/>
                  <a:gd name="T19" fmla="*/ 0 h 386"/>
                  <a:gd name="T20" fmla="*/ 151 w 294"/>
                  <a:gd name="T21" fmla="*/ 0 h 386"/>
                  <a:gd name="T22" fmla="*/ 135 w 294"/>
                  <a:gd name="T23" fmla="*/ 98 h 386"/>
                  <a:gd name="T24" fmla="*/ 187 w 294"/>
                  <a:gd name="T25" fmla="*/ 98 h 386"/>
                  <a:gd name="T26" fmla="*/ 201 w 294"/>
                  <a:gd name="T27" fmla="*/ 0 h 386"/>
                  <a:gd name="T28" fmla="*/ 263 w 294"/>
                  <a:gd name="T29" fmla="*/ 0 h 386"/>
                  <a:gd name="T30" fmla="*/ 246 w 294"/>
                  <a:gd name="T31" fmla="*/ 98 h 386"/>
                  <a:gd name="T32" fmla="*/ 294 w 294"/>
                  <a:gd name="T33" fmla="*/ 98 h 386"/>
                  <a:gd name="T34" fmla="*/ 294 w 294"/>
                  <a:gd name="T35" fmla="*/ 162 h 386"/>
                  <a:gd name="T36" fmla="*/ 237 w 294"/>
                  <a:gd name="T37" fmla="*/ 162 h 386"/>
                  <a:gd name="T38" fmla="*/ 227 w 294"/>
                  <a:gd name="T39" fmla="*/ 219 h 386"/>
                  <a:gd name="T40" fmla="*/ 277 w 294"/>
                  <a:gd name="T41" fmla="*/ 219 h 386"/>
                  <a:gd name="T42" fmla="*/ 277 w 294"/>
                  <a:gd name="T43" fmla="*/ 284 h 386"/>
                  <a:gd name="T44" fmla="*/ 218 w 294"/>
                  <a:gd name="T45" fmla="*/ 284 h 386"/>
                  <a:gd name="T46" fmla="*/ 204 w 294"/>
                  <a:gd name="T47" fmla="*/ 386 h 386"/>
                  <a:gd name="T48" fmla="*/ 142 w 294"/>
                  <a:gd name="T49" fmla="*/ 386 h 386"/>
                  <a:gd name="T50" fmla="*/ 159 w 294"/>
                  <a:gd name="T51" fmla="*/ 284 h 386"/>
                  <a:gd name="T52" fmla="*/ 106 w 294"/>
                  <a:gd name="T53" fmla="*/ 284 h 386"/>
                  <a:gd name="T54" fmla="*/ 92 w 294"/>
                  <a:gd name="T55" fmla="*/ 386 h 386"/>
                  <a:gd name="T56" fmla="*/ 31 w 294"/>
                  <a:gd name="T57" fmla="*/ 386 h 386"/>
                  <a:gd name="T58" fmla="*/ 168 w 294"/>
                  <a:gd name="T59" fmla="*/ 219 h 386"/>
                  <a:gd name="T60" fmla="*/ 177 w 294"/>
                  <a:gd name="T61" fmla="*/ 162 h 386"/>
                  <a:gd name="T62" fmla="*/ 125 w 294"/>
                  <a:gd name="T63" fmla="*/ 162 h 386"/>
                  <a:gd name="T64" fmla="*/ 118 w 294"/>
                  <a:gd name="T65" fmla="*/ 219 h 386"/>
                  <a:gd name="T66" fmla="*/ 168 w 294"/>
                  <a:gd name="T67" fmla="*/ 219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94" h="386">
                    <a:moveTo>
                      <a:pt x="31" y="386"/>
                    </a:moveTo>
                    <a:lnTo>
                      <a:pt x="47" y="284"/>
                    </a:lnTo>
                    <a:lnTo>
                      <a:pt x="0" y="284"/>
                    </a:lnTo>
                    <a:lnTo>
                      <a:pt x="0" y="219"/>
                    </a:lnTo>
                    <a:lnTo>
                      <a:pt x="57" y="219"/>
                    </a:lnTo>
                    <a:lnTo>
                      <a:pt x="66" y="162"/>
                    </a:lnTo>
                    <a:lnTo>
                      <a:pt x="16" y="162"/>
                    </a:lnTo>
                    <a:lnTo>
                      <a:pt x="16" y="98"/>
                    </a:lnTo>
                    <a:lnTo>
                      <a:pt x="76" y="98"/>
                    </a:lnTo>
                    <a:lnTo>
                      <a:pt x="90" y="0"/>
                    </a:lnTo>
                    <a:lnTo>
                      <a:pt x="151" y="0"/>
                    </a:lnTo>
                    <a:lnTo>
                      <a:pt x="135" y="98"/>
                    </a:lnTo>
                    <a:lnTo>
                      <a:pt x="187" y="98"/>
                    </a:lnTo>
                    <a:lnTo>
                      <a:pt x="201" y="0"/>
                    </a:lnTo>
                    <a:lnTo>
                      <a:pt x="263" y="0"/>
                    </a:lnTo>
                    <a:lnTo>
                      <a:pt x="246" y="98"/>
                    </a:lnTo>
                    <a:lnTo>
                      <a:pt x="294" y="98"/>
                    </a:lnTo>
                    <a:lnTo>
                      <a:pt x="294" y="162"/>
                    </a:lnTo>
                    <a:lnTo>
                      <a:pt x="237" y="162"/>
                    </a:lnTo>
                    <a:lnTo>
                      <a:pt x="227" y="219"/>
                    </a:lnTo>
                    <a:lnTo>
                      <a:pt x="277" y="219"/>
                    </a:lnTo>
                    <a:lnTo>
                      <a:pt x="277" y="284"/>
                    </a:lnTo>
                    <a:lnTo>
                      <a:pt x="218" y="284"/>
                    </a:lnTo>
                    <a:lnTo>
                      <a:pt x="204" y="386"/>
                    </a:lnTo>
                    <a:lnTo>
                      <a:pt x="142" y="386"/>
                    </a:lnTo>
                    <a:lnTo>
                      <a:pt x="159" y="284"/>
                    </a:lnTo>
                    <a:lnTo>
                      <a:pt x="106" y="284"/>
                    </a:lnTo>
                    <a:lnTo>
                      <a:pt x="92" y="386"/>
                    </a:lnTo>
                    <a:lnTo>
                      <a:pt x="31" y="386"/>
                    </a:lnTo>
                    <a:close/>
                    <a:moveTo>
                      <a:pt x="168" y="219"/>
                    </a:moveTo>
                    <a:lnTo>
                      <a:pt x="177" y="162"/>
                    </a:lnTo>
                    <a:lnTo>
                      <a:pt x="125" y="162"/>
                    </a:lnTo>
                    <a:lnTo>
                      <a:pt x="118" y="219"/>
                    </a:lnTo>
                    <a:lnTo>
                      <a:pt x="168" y="219"/>
                    </a:lnTo>
                    <a:close/>
                  </a:path>
                </a:pathLst>
              </a:custGeom>
              <a:solidFill>
                <a:schemeClr val="tx1">
                  <a:alpha val="11000"/>
                </a:schemeClr>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836" name="Group 781"/>
              <p:cNvGrpSpPr/>
              <p:nvPr/>
            </p:nvGrpSpPr>
            <p:grpSpPr>
              <a:xfrm>
                <a:off x="3843582" y="3790617"/>
                <a:ext cx="612096" cy="486108"/>
                <a:chOff x="9258271" y="-45770"/>
                <a:chExt cx="925513" cy="735013"/>
              </a:xfrm>
              <a:solidFill>
                <a:schemeClr val="accent4">
                  <a:lumMod val="20000"/>
                  <a:lumOff val="80000"/>
                  <a:alpha val="38000"/>
                </a:schemeClr>
              </a:solidFill>
            </p:grpSpPr>
            <p:sp>
              <p:nvSpPr>
                <p:cNvPr id="1163"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4"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5"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6"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7"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8"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9"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0"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1"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2"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837" name="Freeform 23"/>
              <p:cNvSpPr>
                <a:spLocks/>
              </p:cNvSpPr>
              <p:nvPr/>
            </p:nvSpPr>
            <p:spPr bwMode="auto">
              <a:xfrm>
                <a:off x="8228710" y="38118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38" name="Freeform 24"/>
              <p:cNvSpPr>
                <a:spLocks/>
              </p:cNvSpPr>
              <p:nvPr/>
            </p:nvSpPr>
            <p:spPr bwMode="auto">
              <a:xfrm>
                <a:off x="8529626" y="38118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39" name="Freeform 17"/>
              <p:cNvSpPr>
                <a:spLocks/>
              </p:cNvSpPr>
              <p:nvPr/>
            </p:nvSpPr>
            <p:spPr bwMode="auto">
              <a:xfrm>
                <a:off x="8830542" y="38118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40" name="Freeform 19"/>
              <p:cNvSpPr>
                <a:spLocks/>
              </p:cNvSpPr>
              <p:nvPr/>
            </p:nvSpPr>
            <p:spPr bwMode="auto">
              <a:xfrm>
                <a:off x="10159316" y="3145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41" name="Freeform 7"/>
              <p:cNvSpPr>
                <a:spLocks/>
              </p:cNvSpPr>
              <p:nvPr/>
            </p:nvSpPr>
            <p:spPr bwMode="auto">
              <a:xfrm>
                <a:off x="10455748" y="3145690"/>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42" name="Freeform 8"/>
              <p:cNvSpPr>
                <a:spLocks/>
              </p:cNvSpPr>
              <p:nvPr/>
            </p:nvSpPr>
            <p:spPr bwMode="auto">
              <a:xfrm>
                <a:off x="10748883" y="3145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43" name="Freeform 13"/>
              <p:cNvSpPr>
                <a:spLocks/>
              </p:cNvSpPr>
              <p:nvPr/>
            </p:nvSpPr>
            <p:spPr bwMode="auto">
              <a:xfrm>
                <a:off x="11038720" y="3145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44" name="Freeform 23"/>
              <p:cNvSpPr>
                <a:spLocks/>
              </p:cNvSpPr>
              <p:nvPr/>
            </p:nvSpPr>
            <p:spPr bwMode="auto">
              <a:xfrm>
                <a:off x="11808669" y="31456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45" name="Freeform 24"/>
              <p:cNvSpPr>
                <a:spLocks/>
              </p:cNvSpPr>
              <p:nvPr/>
            </p:nvSpPr>
            <p:spPr bwMode="auto">
              <a:xfrm>
                <a:off x="12105106" y="3145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846" name="Group 740"/>
              <p:cNvGrpSpPr/>
              <p:nvPr/>
            </p:nvGrpSpPr>
            <p:grpSpPr>
              <a:xfrm>
                <a:off x="11335152" y="3139888"/>
                <a:ext cx="348520" cy="470651"/>
                <a:chOff x="7011958" y="-48945"/>
                <a:chExt cx="557213" cy="752475"/>
              </a:xfrm>
              <a:solidFill>
                <a:schemeClr val="tx1">
                  <a:alpha val="12000"/>
                </a:schemeClr>
              </a:solidFill>
            </p:grpSpPr>
            <p:sp>
              <p:nvSpPr>
                <p:cNvPr id="1161"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2"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847" name="Freeform 18"/>
              <p:cNvSpPr>
                <a:spLocks noEditPoints="1"/>
              </p:cNvSpPr>
              <p:nvPr/>
            </p:nvSpPr>
            <p:spPr bwMode="auto">
              <a:xfrm>
                <a:off x="7649122" y="3129206"/>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48" name="Freeform 20"/>
              <p:cNvSpPr>
                <a:spLocks noEditPoints="1"/>
              </p:cNvSpPr>
              <p:nvPr/>
            </p:nvSpPr>
            <p:spPr bwMode="auto">
              <a:xfrm>
                <a:off x="8093908" y="31292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49" name="Freeform 16"/>
              <p:cNvSpPr>
                <a:spLocks noEditPoints="1"/>
              </p:cNvSpPr>
              <p:nvPr/>
            </p:nvSpPr>
            <p:spPr bwMode="auto">
              <a:xfrm>
                <a:off x="9421395" y="3192706"/>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50" name="Freeform 5"/>
              <p:cNvSpPr>
                <a:spLocks/>
              </p:cNvSpPr>
              <p:nvPr/>
            </p:nvSpPr>
            <p:spPr bwMode="auto">
              <a:xfrm>
                <a:off x="9866181" y="3145691"/>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51" name="Freeform 23"/>
              <p:cNvSpPr>
                <a:spLocks/>
              </p:cNvSpPr>
              <p:nvPr/>
            </p:nvSpPr>
            <p:spPr bwMode="auto">
              <a:xfrm>
                <a:off x="8538694" y="31456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52" name="Freeform 24"/>
              <p:cNvSpPr>
                <a:spLocks/>
              </p:cNvSpPr>
              <p:nvPr/>
            </p:nvSpPr>
            <p:spPr bwMode="auto">
              <a:xfrm>
                <a:off x="8835126" y="3145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53" name="Freeform 17"/>
              <p:cNvSpPr>
                <a:spLocks/>
              </p:cNvSpPr>
              <p:nvPr/>
            </p:nvSpPr>
            <p:spPr bwMode="auto">
              <a:xfrm>
                <a:off x="9131558" y="3145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54" name="Freeform 24"/>
              <p:cNvSpPr>
                <a:spLocks/>
              </p:cNvSpPr>
              <p:nvPr/>
            </p:nvSpPr>
            <p:spPr bwMode="auto">
              <a:xfrm>
                <a:off x="1258079" y="3145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55" name="Freeform 29"/>
              <p:cNvSpPr>
                <a:spLocks/>
              </p:cNvSpPr>
              <p:nvPr/>
            </p:nvSpPr>
            <p:spPr bwMode="auto">
              <a:xfrm>
                <a:off x="1554511" y="31456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56" name="Freeform 17"/>
              <p:cNvSpPr>
                <a:spLocks/>
              </p:cNvSpPr>
              <p:nvPr/>
            </p:nvSpPr>
            <p:spPr bwMode="auto">
              <a:xfrm>
                <a:off x="1850943" y="3145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857" name="Group 746"/>
              <p:cNvGrpSpPr/>
              <p:nvPr/>
            </p:nvGrpSpPr>
            <p:grpSpPr>
              <a:xfrm>
                <a:off x="2877873" y="3139888"/>
                <a:ext cx="348520" cy="470651"/>
                <a:chOff x="7011958" y="-48945"/>
                <a:chExt cx="557213" cy="752475"/>
              </a:xfrm>
              <a:solidFill>
                <a:schemeClr val="tx1">
                  <a:alpha val="7000"/>
                </a:schemeClr>
              </a:solidFill>
            </p:grpSpPr>
            <p:sp>
              <p:nvSpPr>
                <p:cNvPr id="1159"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0"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858" name="Freeform 19"/>
              <p:cNvSpPr>
                <a:spLocks/>
              </p:cNvSpPr>
              <p:nvPr/>
            </p:nvSpPr>
            <p:spPr bwMode="auto">
              <a:xfrm>
                <a:off x="3351390" y="3145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59" name="Freeform 7"/>
              <p:cNvSpPr>
                <a:spLocks/>
              </p:cNvSpPr>
              <p:nvPr/>
            </p:nvSpPr>
            <p:spPr bwMode="auto">
              <a:xfrm>
                <a:off x="3647822" y="3145690"/>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60" name="Freeform 8"/>
              <p:cNvSpPr>
                <a:spLocks/>
              </p:cNvSpPr>
              <p:nvPr/>
            </p:nvSpPr>
            <p:spPr bwMode="auto">
              <a:xfrm>
                <a:off x="3940957" y="3145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861" name="Group 781"/>
              <p:cNvGrpSpPr/>
              <p:nvPr/>
            </p:nvGrpSpPr>
            <p:grpSpPr>
              <a:xfrm>
                <a:off x="2140780" y="3124431"/>
                <a:ext cx="612096" cy="486108"/>
                <a:chOff x="9258271" y="-45770"/>
                <a:chExt cx="925513" cy="735013"/>
              </a:xfrm>
              <a:solidFill>
                <a:schemeClr val="accent4">
                  <a:lumMod val="20000"/>
                  <a:lumOff val="80000"/>
                  <a:alpha val="38000"/>
                </a:schemeClr>
              </a:solidFill>
            </p:grpSpPr>
            <p:sp>
              <p:nvSpPr>
                <p:cNvPr id="1149"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0"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1"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2"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3"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4"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5"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6"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7"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8"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862" name="Freeform 8"/>
              <p:cNvSpPr>
                <a:spLocks/>
              </p:cNvSpPr>
              <p:nvPr/>
            </p:nvSpPr>
            <p:spPr bwMode="auto">
              <a:xfrm>
                <a:off x="4230794" y="3145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63" name="Freeform 23"/>
              <p:cNvSpPr>
                <a:spLocks/>
              </p:cNvSpPr>
              <p:nvPr/>
            </p:nvSpPr>
            <p:spPr bwMode="auto">
              <a:xfrm>
                <a:off x="4994148" y="31456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64" name="Freeform 24"/>
              <p:cNvSpPr>
                <a:spLocks/>
              </p:cNvSpPr>
              <p:nvPr/>
            </p:nvSpPr>
            <p:spPr bwMode="auto">
              <a:xfrm>
                <a:off x="5290580" y="3145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65" name="Freeform 17"/>
              <p:cNvSpPr>
                <a:spLocks/>
              </p:cNvSpPr>
              <p:nvPr/>
            </p:nvSpPr>
            <p:spPr bwMode="auto">
              <a:xfrm>
                <a:off x="5587012" y="3145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866" name="Group 740"/>
              <p:cNvGrpSpPr/>
              <p:nvPr/>
            </p:nvGrpSpPr>
            <p:grpSpPr>
              <a:xfrm>
                <a:off x="4520631" y="3139888"/>
                <a:ext cx="348520" cy="470651"/>
                <a:chOff x="7011958" y="-48945"/>
                <a:chExt cx="557213" cy="752475"/>
              </a:xfrm>
              <a:solidFill>
                <a:schemeClr val="tx1">
                  <a:alpha val="12000"/>
                </a:schemeClr>
              </a:solidFill>
            </p:grpSpPr>
            <p:sp>
              <p:nvSpPr>
                <p:cNvPr id="1147"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8"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867" name="Freeform 18"/>
              <p:cNvSpPr>
                <a:spLocks noEditPoints="1"/>
              </p:cNvSpPr>
              <p:nvPr/>
            </p:nvSpPr>
            <p:spPr bwMode="auto">
              <a:xfrm>
                <a:off x="5876849" y="3129206"/>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68" name="Freeform 20"/>
              <p:cNvSpPr>
                <a:spLocks noEditPoints="1"/>
              </p:cNvSpPr>
              <p:nvPr/>
            </p:nvSpPr>
            <p:spPr bwMode="auto">
              <a:xfrm>
                <a:off x="6321635" y="31292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69" name="Freeform 23"/>
              <p:cNvSpPr>
                <a:spLocks/>
              </p:cNvSpPr>
              <p:nvPr/>
            </p:nvSpPr>
            <p:spPr bwMode="auto">
              <a:xfrm>
                <a:off x="6766421" y="31456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70" name="Freeform 24"/>
              <p:cNvSpPr>
                <a:spLocks/>
              </p:cNvSpPr>
              <p:nvPr/>
            </p:nvSpPr>
            <p:spPr bwMode="auto">
              <a:xfrm>
                <a:off x="7062853" y="3145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71" name="Freeform 17"/>
              <p:cNvSpPr>
                <a:spLocks/>
              </p:cNvSpPr>
              <p:nvPr/>
            </p:nvSpPr>
            <p:spPr bwMode="auto">
              <a:xfrm>
                <a:off x="7359285" y="3145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72" name="Freeform 18"/>
              <p:cNvSpPr>
                <a:spLocks noEditPoints="1"/>
              </p:cNvSpPr>
              <p:nvPr/>
            </p:nvSpPr>
            <p:spPr bwMode="auto">
              <a:xfrm>
                <a:off x="6161824" y="2504857"/>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73" name="Freeform 19"/>
              <p:cNvSpPr>
                <a:spLocks/>
              </p:cNvSpPr>
              <p:nvPr/>
            </p:nvSpPr>
            <p:spPr bwMode="auto">
              <a:xfrm>
                <a:off x="6611583" y="25213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74" name="Freeform 7"/>
              <p:cNvSpPr>
                <a:spLocks/>
              </p:cNvSpPr>
              <p:nvPr/>
            </p:nvSpPr>
            <p:spPr bwMode="auto">
              <a:xfrm>
                <a:off x="6912988" y="2521341"/>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75" name="Freeform 8"/>
              <p:cNvSpPr>
                <a:spLocks/>
              </p:cNvSpPr>
              <p:nvPr/>
            </p:nvSpPr>
            <p:spPr bwMode="auto">
              <a:xfrm>
                <a:off x="7211096" y="25213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76" name="Freeform 13"/>
              <p:cNvSpPr>
                <a:spLocks/>
              </p:cNvSpPr>
              <p:nvPr/>
            </p:nvSpPr>
            <p:spPr bwMode="auto">
              <a:xfrm>
                <a:off x="7505906" y="25213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77" name="Freeform 23"/>
              <p:cNvSpPr>
                <a:spLocks/>
              </p:cNvSpPr>
              <p:nvPr/>
            </p:nvSpPr>
            <p:spPr bwMode="auto">
              <a:xfrm>
                <a:off x="8285801" y="25213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78" name="Freeform 24"/>
              <p:cNvSpPr>
                <a:spLocks/>
              </p:cNvSpPr>
              <p:nvPr/>
            </p:nvSpPr>
            <p:spPr bwMode="auto">
              <a:xfrm>
                <a:off x="8587206" y="25213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79" name="Freeform 29"/>
              <p:cNvSpPr>
                <a:spLocks/>
              </p:cNvSpPr>
              <p:nvPr/>
            </p:nvSpPr>
            <p:spPr bwMode="auto">
              <a:xfrm>
                <a:off x="8888611" y="25213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80" name="Freeform 17"/>
              <p:cNvSpPr>
                <a:spLocks/>
              </p:cNvSpPr>
              <p:nvPr/>
            </p:nvSpPr>
            <p:spPr bwMode="auto">
              <a:xfrm>
                <a:off x="9190016" y="25213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881" name="Group 740"/>
              <p:cNvGrpSpPr/>
              <p:nvPr/>
            </p:nvGrpSpPr>
            <p:grpSpPr>
              <a:xfrm>
                <a:off x="7807311" y="2515539"/>
                <a:ext cx="348520" cy="470651"/>
                <a:chOff x="7011958" y="-48945"/>
                <a:chExt cx="557213" cy="752475"/>
              </a:xfrm>
              <a:solidFill>
                <a:schemeClr val="tx1">
                  <a:alpha val="12000"/>
                </a:schemeClr>
              </a:solidFill>
            </p:grpSpPr>
            <p:sp>
              <p:nvSpPr>
                <p:cNvPr id="1145"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6"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882" name="Group 746"/>
              <p:cNvGrpSpPr/>
              <p:nvPr/>
            </p:nvGrpSpPr>
            <p:grpSpPr>
              <a:xfrm>
                <a:off x="10226892" y="2515539"/>
                <a:ext cx="348520" cy="470651"/>
                <a:chOff x="7011958" y="-48945"/>
                <a:chExt cx="557213" cy="752475"/>
              </a:xfrm>
              <a:solidFill>
                <a:schemeClr val="tx1">
                  <a:alpha val="7000"/>
                </a:schemeClr>
              </a:solidFill>
            </p:grpSpPr>
            <p:sp>
              <p:nvSpPr>
                <p:cNvPr id="1143"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4"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883" name="Freeform 19"/>
              <p:cNvSpPr>
                <a:spLocks/>
              </p:cNvSpPr>
              <p:nvPr/>
            </p:nvSpPr>
            <p:spPr bwMode="auto">
              <a:xfrm>
                <a:off x="10705382" y="25213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84" name="Freeform 7"/>
              <p:cNvSpPr>
                <a:spLocks/>
              </p:cNvSpPr>
              <p:nvPr/>
            </p:nvSpPr>
            <p:spPr bwMode="auto">
              <a:xfrm>
                <a:off x="11006787" y="2521341"/>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85" name="Freeform 8"/>
              <p:cNvSpPr>
                <a:spLocks/>
              </p:cNvSpPr>
              <p:nvPr/>
            </p:nvSpPr>
            <p:spPr bwMode="auto">
              <a:xfrm>
                <a:off x="11304895" y="25213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86" name="Freeform 23"/>
              <p:cNvSpPr>
                <a:spLocks/>
              </p:cNvSpPr>
              <p:nvPr/>
            </p:nvSpPr>
            <p:spPr bwMode="auto">
              <a:xfrm>
                <a:off x="12078195" y="25213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887" name="Group 740"/>
              <p:cNvGrpSpPr/>
              <p:nvPr/>
            </p:nvGrpSpPr>
            <p:grpSpPr>
              <a:xfrm>
                <a:off x="11599705" y="2515539"/>
                <a:ext cx="348520" cy="470651"/>
                <a:chOff x="7011958" y="-48945"/>
                <a:chExt cx="557213" cy="752475"/>
              </a:xfrm>
              <a:solidFill>
                <a:schemeClr val="tx1">
                  <a:alpha val="12000"/>
                </a:schemeClr>
              </a:solidFill>
            </p:grpSpPr>
            <p:sp>
              <p:nvSpPr>
                <p:cNvPr id="1141"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2"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888" name="Group 781"/>
              <p:cNvGrpSpPr/>
              <p:nvPr/>
            </p:nvGrpSpPr>
            <p:grpSpPr>
              <a:xfrm>
                <a:off x="6129230" y="1892531"/>
                <a:ext cx="612096" cy="486108"/>
                <a:chOff x="9258271" y="-45770"/>
                <a:chExt cx="925513" cy="735013"/>
              </a:xfrm>
              <a:solidFill>
                <a:schemeClr val="bg2">
                  <a:alpha val="38000"/>
                </a:schemeClr>
              </a:solidFill>
            </p:grpSpPr>
            <p:sp>
              <p:nvSpPr>
                <p:cNvPr id="1131"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2"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3"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4"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5"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6"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7"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8"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9"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0"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889" name="Group 781"/>
              <p:cNvGrpSpPr/>
              <p:nvPr/>
            </p:nvGrpSpPr>
            <p:grpSpPr>
              <a:xfrm>
                <a:off x="9484826" y="2500082"/>
                <a:ext cx="612096" cy="486108"/>
                <a:chOff x="9258271" y="-45770"/>
                <a:chExt cx="925513" cy="735013"/>
              </a:xfrm>
              <a:solidFill>
                <a:schemeClr val="accent4">
                  <a:lumMod val="20000"/>
                  <a:lumOff val="80000"/>
                  <a:alpha val="38000"/>
                </a:schemeClr>
              </a:solidFill>
            </p:grpSpPr>
            <p:sp>
              <p:nvSpPr>
                <p:cNvPr id="1121"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2"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3"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4"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5"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6"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7"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8"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9"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0"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890" name="Freeform 24"/>
              <p:cNvSpPr>
                <a:spLocks/>
              </p:cNvSpPr>
              <p:nvPr/>
            </p:nvSpPr>
            <p:spPr bwMode="auto">
              <a:xfrm>
                <a:off x="6866947" y="19137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91" name="Freeform 29"/>
              <p:cNvSpPr>
                <a:spLocks/>
              </p:cNvSpPr>
              <p:nvPr/>
            </p:nvSpPr>
            <p:spPr bwMode="auto">
              <a:xfrm>
                <a:off x="7164003" y="19137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92" name="Freeform 17"/>
              <p:cNvSpPr>
                <a:spLocks/>
              </p:cNvSpPr>
              <p:nvPr/>
            </p:nvSpPr>
            <p:spPr bwMode="auto">
              <a:xfrm>
                <a:off x="7461059" y="19137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893" name="Group 746"/>
              <p:cNvGrpSpPr/>
              <p:nvPr/>
            </p:nvGrpSpPr>
            <p:grpSpPr>
              <a:xfrm>
                <a:off x="8489237" y="1907988"/>
                <a:ext cx="348520" cy="470651"/>
                <a:chOff x="7011958" y="-48945"/>
                <a:chExt cx="557213" cy="752475"/>
              </a:xfrm>
              <a:solidFill>
                <a:schemeClr val="tx1">
                  <a:alpha val="7000"/>
                </a:schemeClr>
              </a:solidFill>
            </p:grpSpPr>
            <p:sp>
              <p:nvSpPr>
                <p:cNvPr id="1119"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0"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894" name="Freeform 19"/>
              <p:cNvSpPr>
                <a:spLocks/>
              </p:cNvSpPr>
              <p:nvPr/>
            </p:nvSpPr>
            <p:spPr bwMode="auto">
              <a:xfrm>
                <a:off x="8963378" y="19137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95" name="Freeform 7"/>
              <p:cNvSpPr>
                <a:spLocks/>
              </p:cNvSpPr>
              <p:nvPr/>
            </p:nvSpPr>
            <p:spPr bwMode="auto">
              <a:xfrm>
                <a:off x="9260434" y="1913790"/>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96" name="Freeform 8"/>
              <p:cNvSpPr>
                <a:spLocks/>
              </p:cNvSpPr>
              <p:nvPr/>
            </p:nvSpPr>
            <p:spPr bwMode="auto">
              <a:xfrm>
                <a:off x="9554193" y="19137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897" name="Group 781"/>
              <p:cNvGrpSpPr/>
              <p:nvPr/>
            </p:nvGrpSpPr>
            <p:grpSpPr>
              <a:xfrm>
                <a:off x="7751520" y="1892531"/>
                <a:ext cx="612096" cy="486108"/>
                <a:chOff x="9258271" y="-45770"/>
                <a:chExt cx="925513" cy="735013"/>
              </a:xfrm>
              <a:solidFill>
                <a:schemeClr val="accent4">
                  <a:lumMod val="20000"/>
                  <a:lumOff val="80000"/>
                  <a:alpha val="38000"/>
                </a:schemeClr>
              </a:solidFill>
            </p:grpSpPr>
            <p:sp>
              <p:nvSpPr>
                <p:cNvPr id="1109"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0"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1"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2"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3"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4"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5"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6"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7"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8"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898" name="Freeform 8"/>
              <p:cNvSpPr>
                <a:spLocks/>
              </p:cNvSpPr>
              <p:nvPr/>
            </p:nvSpPr>
            <p:spPr bwMode="auto">
              <a:xfrm>
                <a:off x="9844654" y="19137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99" name="Freeform 23"/>
              <p:cNvSpPr>
                <a:spLocks/>
              </p:cNvSpPr>
              <p:nvPr/>
            </p:nvSpPr>
            <p:spPr bwMode="auto">
              <a:xfrm>
                <a:off x="10609256" y="19137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00" name="Freeform 24"/>
              <p:cNvSpPr>
                <a:spLocks/>
              </p:cNvSpPr>
              <p:nvPr/>
            </p:nvSpPr>
            <p:spPr bwMode="auto">
              <a:xfrm>
                <a:off x="10906312" y="19137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01" name="Freeform 17"/>
              <p:cNvSpPr>
                <a:spLocks/>
              </p:cNvSpPr>
              <p:nvPr/>
            </p:nvSpPr>
            <p:spPr bwMode="auto">
              <a:xfrm>
                <a:off x="11203368" y="19137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902" name="Group 740"/>
              <p:cNvGrpSpPr/>
              <p:nvPr/>
            </p:nvGrpSpPr>
            <p:grpSpPr>
              <a:xfrm>
                <a:off x="10135115" y="1907988"/>
                <a:ext cx="348520" cy="470651"/>
                <a:chOff x="7011958" y="-48945"/>
                <a:chExt cx="557213" cy="752475"/>
              </a:xfrm>
              <a:solidFill>
                <a:schemeClr val="tx1">
                  <a:alpha val="12000"/>
                </a:schemeClr>
              </a:solidFill>
            </p:grpSpPr>
            <p:sp>
              <p:nvSpPr>
                <p:cNvPr id="1107"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8"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903" name="Freeform 18"/>
              <p:cNvSpPr>
                <a:spLocks noEditPoints="1"/>
              </p:cNvSpPr>
              <p:nvPr/>
            </p:nvSpPr>
            <p:spPr bwMode="auto">
              <a:xfrm>
                <a:off x="11493829" y="1897306"/>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04" name="Freeform 20"/>
              <p:cNvSpPr>
                <a:spLocks noEditPoints="1"/>
              </p:cNvSpPr>
              <p:nvPr/>
            </p:nvSpPr>
            <p:spPr bwMode="auto">
              <a:xfrm>
                <a:off x="11939244" y="18973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05" name="Freeform 23"/>
              <p:cNvSpPr>
                <a:spLocks/>
              </p:cNvSpPr>
              <p:nvPr/>
            </p:nvSpPr>
            <p:spPr bwMode="auto">
              <a:xfrm>
                <a:off x="177051" y="25213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06" name="Freeform 24"/>
              <p:cNvSpPr>
                <a:spLocks/>
              </p:cNvSpPr>
              <p:nvPr/>
            </p:nvSpPr>
            <p:spPr bwMode="auto">
              <a:xfrm>
                <a:off x="478456" y="25213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07" name="Freeform 17"/>
              <p:cNvSpPr>
                <a:spLocks/>
              </p:cNvSpPr>
              <p:nvPr/>
            </p:nvSpPr>
            <p:spPr bwMode="auto">
              <a:xfrm>
                <a:off x="779861" y="25213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08" name="Freeform 18"/>
              <p:cNvSpPr>
                <a:spLocks noEditPoints="1"/>
              </p:cNvSpPr>
              <p:nvPr/>
            </p:nvSpPr>
            <p:spPr bwMode="auto">
              <a:xfrm>
                <a:off x="1074671" y="2504857"/>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09" name="Freeform 20"/>
              <p:cNvSpPr>
                <a:spLocks noEditPoints="1"/>
              </p:cNvSpPr>
              <p:nvPr/>
            </p:nvSpPr>
            <p:spPr bwMode="auto">
              <a:xfrm>
                <a:off x="1524430" y="2504857"/>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10" name="Freeform 16"/>
              <p:cNvSpPr>
                <a:spLocks noEditPoints="1"/>
              </p:cNvSpPr>
              <p:nvPr/>
            </p:nvSpPr>
            <p:spPr bwMode="auto">
              <a:xfrm>
                <a:off x="2871809" y="2504857"/>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11" name="Freeform 16"/>
              <p:cNvSpPr>
                <a:spLocks noEditPoints="1"/>
              </p:cNvSpPr>
              <p:nvPr/>
            </p:nvSpPr>
            <p:spPr bwMode="auto">
              <a:xfrm>
                <a:off x="3619676" y="2504857"/>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12" name="Freeform 5"/>
              <p:cNvSpPr>
                <a:spLocks/>
              </p:cNvSpPr>
              <p:nvPr/>
            </p:nvSpPr>
            <p:spPr bwMode="auto">
              <a:xfrm>
                <a:off x="3321568" y="2521342"/>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13" name="Freeform 20"/>
              <p:cNvSpPr>
                <a:spLocks noEditPoints="1"/>
              </p:cNvSpPr>
              <p:nvPr/>
            </p:nvSpPr>
            <p:spPr bwMode="auto">
              <a:xfrm>
                <a:off x="4069435" y="2504857"/>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914" name="Group 746"/>
              <p:cNvGrpSpPr/>
              <p:nvPr/>
            </p:nvGrpSpPr>
            <p:grpSpPr>
              <a:xfrm>
                <a:off x="4519194" y="2515539"/>
                <a:ext cx="348520" cy="470651"/>
                <a:chOff x="7011958" y="-48945"/>
                <a:chExt cx="557213" cy="752475"/>
              </a:xfrm>
              <a:solidFill>
                <a:schemeClr val="tx1">
                  <a:alpha val="7000"/>
                </a:schemeClr>
              </a:solidFill>
            </p:grpSpPr>
            <p:sp>
              <p:nvSpPr>
                <p:cNvPr id="1105"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6"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915" name="Freeform 18"/>
              <p:cNvSpPr>
                <a:spLocks noEditPoints="1"/>
              </p:cNvSpPr>
              <p:nvPr/>
            </p:nvSpPr>
            <p:spPr bwMode="auto">
              <a:xfrm>
                <a:off x="5476529" y="2504857"/>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16" name="Freeform 19"/>
              <p:cNvSpPr>
                <a:spLocks/>
              </p:cNvSpPr>
              <p:nvPr/>
            </p:nvSpPr>
            <p:spPr bwMode="auto">
              <a:xfrm>
                <a:off x="5926282" y="25213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17" name="Freeform 21"/>
              <p:cNvSpPr>
                <a:spLocks noEditPoints="1"/>
              </p:cNvSpPr>
              <p:nvPr/>
            </p:nvSpPr>
            <p:spPr bwMode="auto">
              <a:xfrm>
                <a:off x="4997684" y="2528143"/>
                <a:ext cx="348875" cy="458047"/>
              </a:xfrm>
              <a:custGeom>
                <a:avLst/>
                <a:gdLst>
                  <a:gd name="T0" fmla="*/ 31 w 294"/>
                  <a:gd name="T1" fmla="*/ 386 h 386"/>
                  <a:gd name="T2" fmla="*/ 47 w 294"/>
                  <a:gd name="T3" fmla="*/ 284 h 386"/>
                  <a:gd name="T4" fmla="*/ 0 w 294"/>
                  <a:gd name="T5" fmla="*/ 284 h 386"/>
                  <a:gd name="T6" fmla="*/ 0 w 294"/>
                  <a:gd name="T7" fmla="*/ 219 h 386"/>
                  <a:gd name="T8" fmla="*/ 57 w 294"/>
                  <a:gd name="T9" fmla="*/ 219 h 386"/>
                  <a:gd name="T10" fmla="*/ 66 w 294"/>
                  <a:gd name="T11" fmla="*/ 162 h 386"/>
                  <a:gd name="T12" fmla="*/ 16 w 294"/>
                  <a:gd name="T13" fmla="*/ 162 h 386"/>
                  <a:gd name="T14" fmla="*/ 16 w 294"/>
                  <a:gd name="T15" fmla="*/ 98 h 386"/>
                  <a:gd name="T16" fmla="*/ 76 w 294"/>
                  <a:gd name="T17" fmla="*/ 98 h 386"/>
                  <a:gd name="T18" fmla="*/ 90 w 294"/>
                  <a:gd name="T19" fmla="*/ 0 h 386"/>
                  <a:gd name="T20" fmla="*/ 151 w 294"/>
                  <a:gd name="T21" fmla="*/ 0 h 386"/>
                  <a:gd name="T22" fmla="*/ 135 w 294"/>
                  <a:gd name="T23" fmla="*/ 98 h 386"/>
                  <a:gd name="T24" fmla="*/ 187 w 294"/>
                  <a:gd name="T25" fmla="*/ 98 h 386"/>
                  <a:gd name="T26" fmla="*/ 201 w 294"/>
                  <a:gd name="T27" fmla="*/ 0 h 386"/>
                  <a:gd name="T28" fmla="*/ 263 w 294"/>
                  <a:gd name="T29" fmla="*/ 0 h 386"/>
                  <a:gd name="T30" fmla="*/ 246 w 294"/>
                  <a:gd name="T31" fmla="*/ 98 h 386"/>
                  <a:gd name="T32" fmla="*/ 294 w 294"/>
                  <a:gd name="T33" fmla="*/ 98 h 386"/>
                  <a:gd name="T34" fmla="*/ 294 w 294"/>
                  <a:gd name="T35" fmla="*/ 162 h 386"/>
                  <a:gd name="T36" fmla="*/ 237 w 294"/>
                  <a:gd name="T37" fmla="*/ 162 h 386"/>
                  <a:gd name="T38" fmla="*/ 227 w 294"/>
                  <a:gd name="T39" fmla="*/ 219 h 386"/>
                  <a:gd name="T40" fmla="*/ 277 w 294"/>
                  <a:gd name="T41" fmla="*/ 219 h 386"/>
                  <a:gd name="T42" fmla="*/ 277 w 294"/>
                  <a:gd name="T43" fmla="*/ 284 h 386"/>
                  <a:gd name="T44" fmla="*/ 218 w 294"/>
                  <a:gd name="T45" fmla="*/ 284 h 386"/>
                  <a:gd name="T46" fmla="*/ 204 w 294"/>
                  <a:gd name="T47" fmla="*/ 386 h 386"/>
                  <a:gd name="T48" fmla="*/ 142 w 294"/>
                  <a:gd name="T49" fmla="*/ 386 h 386"/>
                  <a:gd name="T50" fmla="*/ 159 w 294"/>
                  <a:gd name="T51" fmla="*/ 284 h 386"/>
                  <a:gd name="T52" fmla="*/ 106 w 294"/>
                  <a:gd name="T53" fmla="*/ 284 h 386"/>
                  <a:gd name="T54" fmla="*/ 92 w 294"/>
                  <a:gd name="T55" fmla="*/ 386 h 386"/>
                  <a:gd name="T56" fmla="*/ 31 w 294"/>
                  <a:gd name="T57" fmla="*/ 386 h 386"/>
                  <a:gd name="T58" fmla="*/ 168 w 294"/>
                  <a:gd name="T59" fmla="*/ 219 h 386"/>
                  <a:gd name="T60" fmla="*/ 177 w 294"/>
                  <a:gd name="T61" fmla="*/ 162 h 386"/>
                  <a:gd name="T62" fmla="*/ 125 w 294"/>
                  <a:gd name="T63" fmla="*/ 162 h 386"/>
                  <a:gd name="T64" fmla="*/ 118 w 294"/>
                  <a:gd name="T65" fmla="*/ 219 h 386"/>
                  <a:gd name="T66" fmla="*/ 168 w 294"/>
                  <a:gd name="T67" fmla="*/ 219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94" h="386">
                    <a:moveTo>
                      <a:pt x="31" y="386"/>
                    </a:moveTo>
                    <a:lnTo>
                      <a:pt x="47" y="284"/>
                    </a:lnTo>
                    <a:lnTo>
                      <a:pt x="0" y="284"/>
                    </a:lnTo>
                    <a:lnTo>
                      <a:pt x="0" y="219"/>
                    </a:lnTo>
                    <a:lnTo>
                      <a:pt x="57" y="219"/>
                    </a:lnTo>
                    <a:lnTo>
                      <a:pt x="66" y="162"/>
                    </a:lnTo>
                    <a:lnTo>
                      <a:pt x="16" y="162"/>
                    </a:lnTo>
                    <a:lnTo>
                      <a:pt x="16" y="98"/>
                    </a:lnTo>
                    <a:lnTo>
                      <a:pt x="76" y="98"/>
                    </a:lnTo>
                    <a:lnTo>
                      <a:pt x="90" y="0"/>
                    </a:lnTo>
                    <a:lnTo>
                      <a:pt x="151" y="0"/>
                    </a:lnTo>
                    <a:lnTo>
                      <a:pt x="135" y="98"/>
                    </a:lnTo>
                    <a:lnTo>
                      <a:pt x="187" y="98"/>
                    </a:lnTo>
                    <a:lnTo>
                      <a:pt x="201" y="0"/>
                    </a:lnTo>
                    <a:lnTo>
                      <a:pt x="263" y="0"/>
                    </a:lnTo>
                    <a:lnTo>
                      <a:pt x="246" y="98"/>
                    </a:lnTo>
                    <a:lnTo>
                      <a:pt x="294" y="98"/>
                    </a:lnTo>
                    <a:lnTo>
                      <a:pt x="294" y="162"/>
                    </a:lnTo>
                    <a:lnTo>
                      <a:pt x="237" y="162"/>
                    </a:lnTo>
                    <a:lnTo>
                      <a:pt x="227" y="219"/>
                    </a:lnTo>
                    <a:lnTo>
                      <a:pt x="277" y="219"/>
                    </a:lnTo>
                    <a:lnTo>
                      <a:pt x="277" y="284"/>
                    </a:lnTo>
                    <a:lnTo>
                      <a:pt x="218" y="284"/>
                    </a:lnTo>
                    <a:lnTo>
                      <a:pt x="204" y="386"/>
                    </a:lnTo>
                    <a:lnTo>
                      <a:pt x="142" y="386"/>
                    </a:lnTo>
                    <a:lnTo>
                      <a:pt x="159" y="284"/>
                    </a:lnTo>
                    <a:lnTo>
                      <a:pt x="106" y="284"/>
                    </a:lnTo>
                    <a:lnTo>
                      <a:pt x="92" y="386"/>
                    </a:lnTo>
                    <a:lnTo>
                      <a:pt x="31" y="386"/>
                    </a:lnTo>
                    <a:close/>
                    <a:moveTo>
                      <a:pt x="168" y="219"/>
                    </a:moveTo>
                    <a:lnTo>
                      <a:pt x="177" y="162"/>
                    </a:lnTo>
                    <a:lnTo>
                      <a:pt x="125" y="162"/>
                    </a:lnTo>
                    <a:lnTo>
                      <a:pt x="118" y="219"/>
                    </a:lnTo>
                    <a:lnTo>
                      <a:pt x="168" y="219"/>
                    </a:lnTo>
                    <a:close/>
                  </a:path>
                </a:pathLst>
              </a:custGeom>
              <a:solidFill>
                <a:schemeClr val="tx1">
                  <a:alpha val="11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918" name="Freeform 23"/>
              <p:cNvSpPr>
                <a:spLocks/>
              </p:cNvSpPr>
              <p:nvPr/>
            </p:nvSpPr>
            <p:spPr bwMode="auto">
              <a:xfrm>
                <a:off x="1974189" y="25213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19" name="Freeform 24"/>
              <p:cNvSpPr>
                <a:spLocks/>
              </p:cNvSpPr>
              <p:nvPr/>
            </p:nvSpPr>
            <p:spPr bwMode="auto">
              <a:xfrm>
                <a:off x="2275594" y="25213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20" name="Freeform 17"/>
              <p:cNvSpPr>
                <a:spLocks/>
              </p:cNvSpPr>
              <p:nvPr/>
            </p:nvSpPr>
            <p:spPr bwMode="auto">
              <a:xfrm>
                <a:off x="2576999" y="25213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21" name="Freeform 19"/>
              <p:cNvSpPr>
                <a:spLocks/>
              </p:cNvSpPr>
              <p:nvPr/>
            </p:nvSpPr>
            <p:spPr bwMode="auto">
              <a:xfrm>
                <a:off x="3882645" y="19137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22" name="Freeform 7"/>
              <p:cNvSpPr>
                <a:spLocks/>
              </p:cNvSpPr>
              <p:nvPr/>
            </p:nvSpPr>
            <p:spPr bwMode="auto">
              <a:xfrm>
                <a:off x="4179701" y="1913790"/>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23" name="Freeform 8"/>
              <p:cNvSpPr>
                <a:spLocks/>
              </p:cNvSpPr>
              <p:nvPr/>
            </p:nvSpPr>
            <p:spPr bwMode="auto">
              <a:xfrm>
                <a:off x="4473460" y="19137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24" name="Freeform 13"/>
              <p:cNvSpPr>
                <a:spLocks/>
              </p:cNvSpPr>
              <p:nvPr/>
            </p:nvSpPr>
            <p:spPr bwMode="auto">
              <a:xfrm>
                <a:off x="4763921" y="19137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25" name="Freeform 23"/>
              <p:cNvSpPr>
                <a:spLocks/>
              </p:cNvSpPr>
              <p:nvPr/>
            </p:nvSpPr>
            <p:spPr bwMode="auto">
              <a:xfrm>
                <a:off x="5535118" y="19137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26" name="Freeform 24"/>
              <p:cNvSpPr>
                <a:spLocks/>
              </p:cNvSpPr>
              <p:nvPr/>
            </p:nvSpPr>
            <p:spPr bwMode="auto">
              <a:xfrm>
                <a:off x="5832174" y="19137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927" name="Group 740"/>
              <p:cNvGrpSpPr/>
              <p:nvPr/>
            </p:nvGrpSpPr>
            <p:grpSpPr>
              <a:xfrm>
                <a:off x="5060977" y="1907988"/>
                <a:ext cx="348520" cy="470651"/>
                <a:chOff x="7011958" y="-48945"/>
                <a:chExt cx="557213" cy="752475"/>
              </a:xfrm>
              <a:solidFill>
                <a:schemeClr val="tx1">
                  <a:alpha val="12000"/>
                </a:schemeClr>
              </a:solidFill>
            </p:grpSpPr>
            <p:sp>
              <p:nvSpPr>
                <p:cNvPr id="1103"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4"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928" name="Freeform 18"/>
              <p:cNvSpPr>
                <a:spLocks noEditPoints="1"/>
              </p:cNvSpPr>
              <p:nvPr/>
            </p:nvSpPr>
            <p:spPr bwMode="auto">
              <a:xfrm>
                <a:off x="1368083" y="1897306"/>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29" name="Freeform 20"/>
              <p:cNvSpPr>
                <a:spLocks noEditPoints="1"/>
              </p:cNvSpPr>
              <p:nvPr/>
            </p:nvSpPr>
            <p:spPr bwMode="auto">
              <a:xfrm>
                <a:off x="1813493" y="18973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30" name="Freeform 16"/>
              <p:cNvSpPr>
                <a:spLocks noEditPoints="1"/>
              </p:cNvSpPr>
              <p:nvPr/>
            </p:nvSpPr>
            <p:spPr bwMode="auto">
              <a:xfrm>
                <a:off x="3143476" y="1897306"/>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31" name="Freeform 5"/>
              <p:cNvSpPr>
                <a:spLocks/>
              </p:cNvSpPr>
              <p:nvPr/>
            </p:nvSpPr>
            <p:spPr bwMode="auto">
              <a:xfrm>
                <a:off x="3588886" y="1913791"/>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32" name="Freeform 23"/>
              <p:cNvSpPr>
                <a:spLocks/>
              </p:cNvSpPr>
              <p:nvPr/>
            </p:nvSpPr>
            <p:spPr bwMode="auto">
              <a:xfrm>
                <a:off x="2258903" y="19137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33" name="Freeform 24"/>
              <p:cNvSpPr>
                <a:spLocks/>
              </p:cNvSpPr>
              <p:nvPr/>
            </p:nvSpPr>
            <p:spPr bwMode="auto">
              <a:xfrm>
                <a:off x="2555959" y="19137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34" name="Freeform 17"/>
              <p:cNvSpPr>
                <a:spLocks/>
              </p:cNvSpPr>
              <p:nvPr/>
            </p:nvSpPr>
            <p:spPr bwMode="auto">
              <a:xfrm>
                <a:off x="2853015" y="19137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35" name="Freeform 20"/>
              <p:cNvSpPr>
                <a:spLocks noEditPoints="1"/>
              </p:cNvSpPr>
              <p:nvPr/>
            </p:nvSpPr>
            <p:spPr bwMode="auto">
              <a:xfrm>
                <a:off x="114300" y="18973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36" name="Freeform 23"/>
              <p:cNvSpPr>
                <a:spLocks/>
              </p:cNvSpPr>
              <p:nvPr/>
            </p:nvSpPr>
            <p:spPr bwMode="auto">
              <a:xfrm>
                <a:off x="483510" y="19137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37" name="Freeform 24"/>
              <p:cNvSpPr>
                <a:spLocks/>
              </p:cNvSpPr>
              <p:nvPr/>
            </p:nvSpPr>
            <p:spPr bwMode="auto">
              <a:xfrm>
                <a:off x="780566" y="19137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38" name="Freeform 17"/>
              <p:cNvSpPr>
                <a:spLocks/>
              </p:cNvSpPr>
              <p:nvPr/>
            </p:nvSpPr>
            <p:spPr bwMode="auto">
              <a:xfrm>
                <a:off x="1077622" y="19137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39" name="Freeform 24"/>
              <p:cNvSpPr>
                <a:spLocks/>
              </p:cNvSpPr>
              <p:nvPr/>
            </p:nvSpPr>
            <p:spPr bwMode="auto">
              <a:xfrm>
                <a:off x="178579" y="38060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40" name="Freeform 17"/>
              <p:cNvSpPr>
                <a:spLocks/>
              </p:cNvSpPr>
              <p:nvPr/>
            </p:nvSpPr>
            <p:spPr bwMode="auto">
              <a:xfrm>
                <a:off x="187243" y="3145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41" name="Freeform 18"/>
              <p:cNvSpPr>
                <a:spLocks noEditPoints="1"/>
              </p:cNvSpPr>
              <p:nvPr/>
            </p:nvSpPr>
            <p:spPr bwMode="auto">
              <a:xfrm>
                <a:off x="6174524" y="1323757"/>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42" name="Freeform 19"/>
              <p:cNvSpPr>
                <a:spLocks/>
              </p:cNvSpPr>
              <p:nvPr/>
            </p:nvSpPr>
            <p:spPr bwMode="auto">
              <a:xfrm>
                <a:off x="6624283" y="13402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43" name="Freeform 7"/>
              <p:cNvSpPr>
                <a:spLocks/>
              </p:cNvSpPr>
              <p:nvPr/>
            </p:nvSpPr>
            <p:spPr bwMode="auto">
              <a:xfrm>
                <a:off x="6925688" y="1340241"/>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44" name="Freeform 8"/>
              <p:cNvSpPr>
                <a:spLocks/>
              </p:cNvSpPr>
              <p:nvPr/>
            </p:nvSpPr>
            <p:spPr bwMode="auto">
              <a:xfrm>
                <a:off x="7223796" y="13402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45" name="Freeform 13"/>
              <p:cNvSpPr>
                <a:spLocks/>
              </p:cNvSpPr>
              <p:nvPr/>
            </p:nvSpPr>
            <p:spPr bwMode="auto">
              <a:xfrm>
                <a:off x="7518606" y="13402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46" name="Freeform 23"/>
              <p:cNvSpPr>
                <a:spLocks/>
              </p:cNvSpPr>
              <p:nvPr/>
            </p:nvSpPr>
            <p:spPr bwMode="auto">
              <a:xfrm>
                <a:off x="8298501" y="13402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47" name="Freeform 24"/>
              <p:cNvSpPr>
                <a:spLocks/>
              </p:cNvSpPr>
              <p:nvPr/>
            </p:nvSpPr>
            <p:spPr bwMode="auto">
              <a:xfrm>
                <a:off x="8599906" y="13402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48" name="Freeform 29"/>
              <p:cNvSpPr>
                <a:spLocks/>
              </p:cNvSpPr>
              <p:nvPr/>
            </p:nvSpPr>
            <p:spPr bwMode="auto">
              <a:xfrm>
                <a:off x="8901311" y="13402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49" name="Freeform 17"/>
              <p:cNvSpPr>
                <a:spLocks/>
              </p:cNvSpPr>
              <p:nvPr/>
            </p:nvSpPr>
            <p:spPr bwMode="auto">
              <a:xfrm>
                <a:off x="9202716" y="13402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950" name="Group 740"/>
              <p:cNvGrpSpPr/>
              <p:nvPr/>
            </p:nvGrpSpPr>
            <p:grpSpPr>
              <a:xfrm>
                <a:off x="7820011" y="1334439"/>
                <a:ext cx="348520" cy="470651"/>
                <a:chOff x="7011958" y="-48945"/>
                <a:chExt cx="557213" cy="752475"/>
              </a:xfrm>
              <a:solidFill>
                <a:schemeClr val="tx1">
                  <a:alpha val="12000"/>
                </a:schemeClr>
              </a:solidFill>
            </p:grpSpPr>
            <p:sp>
              <p:nvSpPr>
                <p:cNvPr id="1101"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2"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951" name="Group 746"/>
              <p:cNvGrpSpPr/>
              <p:nvPr/>
            </p:nvGrpSpPr>
            <p:grpSpPr>
              <a:xfrm>
                <a:off x="10239592" y="1334439"/>
                <a:ext cx="348520" cy="470651"/>
                <a:chOff x="7011958" y="-48945"/>
                <a:chExt cx="557213" cy="752475"/>
              </a:xfrm>
              <a:solidFill>
                <a:schemeClr val="tx1">
                  <a:alpha val="7000"/>
                </a:schemeClr>
              </a:solidFill>
            </p:grpSpPr>
            <p:sp>
              <p:nvSpPr>
                <p:cNvPr id="1099"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0"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952" name="Freeform 19"/>
              <p:cNvSpPr>
                <a:spLocks/>
              </p:cNvSpPr>
              <p:nvPr/>
            </p:nvSpPr>
            <p:spPr bwMode="auto">
              <a:xfrm>
                <a:off x="10718082" y="13402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53" name="Freeform 7"/>
              <p:cNvSpPr>
                <a:spLocks/>
              </p:cNvSpPr>
              <p:nvPr/>
            </p:nvSpPr>
            <p:spPr bwMode="auto">
              <a:xfrm>
                <a:off x="11019487" y="1340241"/>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54" name="Freeform 8"/>
              <p:cNvSpPr>
                <a:spLocks/>
              </p:cNvSpPr>
              <p:nvPr/>
            </p:nvSpPr>
            <p:spPr bwMode="auto">
              <a:xfrm>
                <a:off x="11317595" y="13402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55" name="Freeform 23"/>
              <p:cNvSpPr>
                <a:spLocks/>
              </p:cNvSpPr>
              <p:nvPr/>
            </p:nvSpPr>
            <p:spPr bwMode="auto">
              <a:xfrm>
                <a:off x="12090895" y="13402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956" name="Group 740"/>
              <p:cNvGrpSpPr/>
              <p:nvPr/>
            </p:nvGrpSpPr>
            <p:grpSpPr>
              <a:xfrm>
                <a:off x="11612405" y="1334439"/>
                <a:ext cx="348520" cy="470651"/>
                <a:chOff x="7011958" y="-48945"/>
                <a:chExt cx="557213" cy="752475"/>
              </a:xfrm>
              <a:solidFill>
                <a:schemeClr val="tx1">
                  <a:alpha val="12000"/>
                </a:schemeClr>
              </a:solidFill>
            </p:grpSpPr>
            <p:sp>
              <p:nvSpPr>
                <p:cNvPr id="1097"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8"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957" name="Group 781"/>
              <p:cNvGrpSpPr/>
              <p:nvPr/>
            </p:nvGrpSpPr>
            <p:grpSpPr>
              <a:xfrm>
                <a:off x="6141930" y="711431"/>
                <a:ext cx="612096" cy="486108"/>
                <a:chOff x="9258271" y="-45770"/>
                <a:chExt cx="925513" cy="735013"/>
              </a:xfrm>
              <a:solidFill>
                <a:schemeClr val="bg2">
                  <a:alpha val="38000"/>
                </a:schemeClr>
              </a:solidFill>
            </p:grpSpPr>
            <p:sp>
              <p:nvSpPr>
                <p:cNvPr id="1087"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8"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9"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0"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1"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2"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3"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4"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5"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6"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958" name="Group 781"/>
              <p:cNvGrpSpPr/>
              <p:nvPr/>
            </p:nvGrpSpPr>
            <p:grpSpPr>
              <a:xfrm>
                <a:off x="9497526" y="1318982"/>
                <a:ext cx="612096" cy="486108"/>
                <a:chOff x="9258271" y="-45770"/>
                <a:chExt cx="925513" cy="735013"/>
              </a:xfrm>
              <a:solidFill>
                <a:schemeClr val="accent4">
                  <a:lumMod val="20000"/>
                  <a:lumOff val="80000"/>
                  <a:alpha val="38000"/>
                </a:schemeClr>
              </a:solidFill>
            </p:grpSpPr>
            <p:sp>
              <p:nvSpPr>
                <p:cNvPr id="1077"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8"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9"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0"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1"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2"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3"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4"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5"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6"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959" name="Freeform 24"/>
              <p:cNvSpPr>
                <a:spLocks/>
              </p:cNvSpPr>
              <p:nvPr/>
            </p:nvSpPr>
            <p:spPr bwMode="auto">
              <a:xfrm>
                <a:off x="6879647" y="732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60" name="Freeform 29"/>
              <p:cNvSpPr>
                <a:spLocks/>
              </p:cNvSpPr>
              <p:nvPr/>
            </p:nvSpPr>
            <p:spPr bwMode="auto">
              <a:xfrm>
                <a:off x="7176703" y="7326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61" name="Freeform 17"/>
              <p:cNvSpPr>
                <a:spLocks/>
              </p:cNvSpPr>
              <p:nvPr/>
            </p:nvSpPr>
            <p:spPr bwMode="auto">
              <a:xfrm>
                <a:off x="7473759" y="732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962" name="Group 746"/>
              <p:cNvGrpSpPr/>
              <p:nvPr/>
            </p:nvGrpSpPr>
            <p:grpSpPr>
              <a:xfrm>
                <a:off x="8501937" y="726888"/>
                <a:ext cx="348520" cy="470651"/>
                <a:chOff x="7011958" y="-48945"/>
                <a:chExt cx="557213" cy="752475"/>
              </a:xfrm>
              <a:solidFill>
                <a:schemeClr val="tx1">
                  <a:alpha val="7000"/>
                </a:schemeClr>
              </a:solidFill>
            </p:grpSpPr>
            <p:sp>
              <p:nvSpPr>
                <p:cNvPr id="1075"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6"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963" name="Freeform 19"/>
              <p:cNvSpPr>
                <a:spLocks/>
              </p:cNvSpPr>
              <p:nvPr/>
            </p:nvSpPr>
            <p:spPr bwMode="auto">
              <a:xfrm>
                <a:off x="8976078" y="732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64" name="Freeform 7"/>
              <p:cNvSpPr>
                <a:spLocks/>
              </p:cNvSpPr>
              <p:nvPr/>
            </p:nvSpPr>
            <p:spPr bwMode="auto">
              <a:xfrm>
                <a:off x="9273134" y="732690"/>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65" name="Freeform 8"/>
              <p:cNvSpPr>
                <a:spLocks/>
              </p:cNvSpPr>
              <p:nvPr/>
            </p:nvSpPr>
            <p:spPr bwMode="auto">
              <a:xfrm>
                <a:off x="9566893" y="732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966" name="Group 781"/>
              <p:cNvGrpSpPr/>
              <p:nvPr/>
            </p:nvGrpSpPr>
            <p:grpSpPr>
              <a:xfrm>
                <a:off x="7764220" y="711431"/>
                <a:ext cx="612096" cy="486108"/>
                <a:chOff x="9258271" y="-45770"/>
                <a:chExt cx="925513" cy="735013"/>
              </a:xfrm>
              <a:solidFill>
                <a:schemeClr val="accent4">
                  <a:lumMod val="20000"/>
                  <a:lumOff val="80000"/>
                  <a:alpha val="38000"/>
                </a:schemeClr>
              </a:solidFill>
            </p:grpSpPr>
            <p:sp>
              <p:nvSpPr>
                <p:cNvPr id="1065"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6"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7"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8"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9"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0"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1"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2"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3"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4"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967" name="Freeform 8"/>
              <p:cNvSpPr>
                <a:spLocks/>
              </p:cNvSpPr>
              <p:nvPr/>
            </p:nvSpPr>
            <p:spPr bwMode="auto">
              <a:xfrm>
                <a:off x="9857354" y="732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68" name="Freeform 23"/>
              <p:cNvSpPr>
                <a:spLocks/>
              </p:cNvSpPr>
              <p:nvPr/>
            </p:nvSpPr>
            <p:spPr bwMode="auto">
              <a:xfrm>
                <a:off x="10621956" y="7326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69" name="Freeform 24"/>
              <p:cNvSpPr>
                <a:spLocks/>
              </p:cNvSpPr>
              <p:nvPr/>
            </p:nvSpPr>
            <p:spPr bwMode="auto">
              <a:xfrm>
                <a:off x="10919012" y="732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70" name="Freeform 17"/>
              <p:cNvSpPr>
                <a:spLocks/>
              </p:cNvSpPr>
              <p:nvPr/>
            </p:nvSpPr>
            <p:spPr bwMode="auto">
              <a:xfrm>
                <a:off x="11216068" y="732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971" name="Group 740"/>
              <p:cNvGrpSpPr/>
              <p:nvPr/>
            </p:nvGrpSpPr>
            <p:grpSpPr>
              <a:xfrm>
                <a:off x="10147815" y="726888"/>
                <a:ext cx="348520" cy="470651"/>
                <a:chOff x="7011958" y="-48945"/>
                <a:chExt cx="557213" cy="752475"/>
              </a:xfrm>
              <a:solidFill>
                <a:schemeClr val="tx1">
                  <a:alpha val="12000"/>
                </a:schemeClr>
              </a:solidFill>
            </p:grpSpPr>
            <p:sp>
              <p:nvSpPr>
                <p:cNvPr id="1063"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4"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972" name="Freeform 18"/>
              <p:cNvSpPr>
                <a:spLocks noEditPoints="1"/>
              </p:cNvSpPr>
              <p:nvPr/>
            </p:nvSpPr>
            <p:spPr bwMode="auto">
              <a:xfrm>
                <a:off x="11506529" y="716206"/>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73" name="Freeform 20"/>
              <p:cNvSpPr>
                <a:spLocks noEditPoints="1"/>
              </p:cNvSpPr>
              <p:nvPr/>
            </p:nvSpPr>
            <p:spPr bwMode="auto">
              <a:xfrm>
                <a:off x="11951944" y="7162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74" name="Freeform 23"/>
              <p:cNvSpPr>
                <a:spLocks/>
              </p:cNvSpPr>
              <p:nvPr/>
            </p:nvSpPr>
            <p:spPr bwMode="auto">
              <a:xfrm>
                <a:off x="189751" y="13402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75" name="Freeform 24"/>
              <p:cNvSpPr>
                <a:spLocks/>
              </p:cNvSpPr>
              <p:nvPr/>
            </p:nvSpPr>
            <p:spPr bwMode="auto">
              <a:xfrm>
                <a:off x="491156" y="13402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76" name="Freeform 17"/>
              <p:cNvSpPr>
                <a:spLocks/>
              </p:cNvSpPr>
              <p:nvPr/>
            </p:nvSpPr>
            <p:spPr bwMode="auto">
              <a:xfrm>
                <a:off x="792561" y="13402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77" name="Freeform 18"/>
              <p:cNvSpPr>
                <a:spLocks noEditPoints="1"/>
              </p:cNvSpPr>
              <p:nvPr/>
            </p:nvSpPr>
            <p:spPr bwMode="auto">
              <a:xfrm>
                <a:off x="1087371" y="1323757"/>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78" name="Freeform 20"/>
              <p:cNvSpPr>
                <a:spLocks noEditPoints="1"/>
              </p:cNvSpPr>
              <p:nvPr/>
            </p:nvSpPr>
            <p:spPr bwMode="auto">
              <a:xfrm>
                <a:off x="1537130" y="1323757"/>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79" name="Freeform 16"/>
              <p:cNvSpPr>
                <a:spLocks noEditPoints="1"/>
              </p:cNvSpPr>
              <p:nvPr/>
            </p:nvSpPr>
            <p:spPr bwMode="auto">
              <a:xfrm>
                <a:off x="2884509" y="1323757"/>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80" name="Freeform 16"/>
              <p:cNvSpPr>
                <a:spLocks noEditPoints="1"/>
              </p:cNvSpPr>
              <p:nvPr/>
            </p:nvSpPr>
            <p:spPr bwMode="auto">
              <a:xfrm>
                <a:off x="3632376" y="1323757"/>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81" name="Freeform 5"/>
              <p:cNvSpPr>
                <a:spLocks/>
              </p:cNvSpPr>
              <p:nvPr/>
            </p:nvSpPr>
            <p:spPr bwMode="auto">
              <a:xfrm>
                <a:off x="3334268" y="1340242"/>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82" name="Freeform 20"/>
              <p:cNvSpPr>
                <a:spLocks noEditPoints="1"/>
              </p:cNvSpPr>
              <p:nvPr/>
            </p:nvSpPr>
            <p:spPr bwMode="auto">
              <a:xfrm>
                <a:off x="4082135" y="1323757"/>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983" name="Group 746"/>
              <p:cNvGrpSpPr/>
              <p:nvPr/>
            </p:nvGrpSpPr>
            <p:grpSpPr>
              <a:xfrm>
                <a:off x="4531894" y="1334439"/>
                <a:ext cx="348520" cy="470651"/>
                <a:chOff x="7011958" y="-48945"/>
                <a:chExt cx="557213" cy="752475"/>
              </a:xfrm>
              <a:solidFill>
                <a:schemeClr val="tx1">
                  <a:alpha val="7000"/>
                </a:schemeClr>
              </a:solidFill>
            </p:grpSpPr>
            <p:sp>
              <p:nvSpPr>
                <p:cNvPr id="1061"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2"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984" name="Freeform 18"/>
              <p:cNvSpPr>
                <a:spLocks noEditPoints="1"/>
              </p:cNvSpPr>
              <p:nvPr/>
            </p:nvSpPr>
            <p:spPr bwMode="auto">
              <a:xfrm>
                <a:off x="5489229" y="1323757"/>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85" name="Freeform 19"/>
              <p:cNvSpPr>
                <a:spLocks/>
              </p:cNvSpPr>
              <p:nvPr/>
            </p:nvSpPr>
            <p:spPr bwMode="auto">
              <a:xfrm>
                <a:off x="5938982" y="13402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86" name="Freeform 21"/>
              <p:cNvSpPr>
                <a:spLocks noEditPoints="1"/>
              </p:cNvSpPr>
              <p:nvPr/>
            </p:nvSpPr>
            <p:spPr bwMode="auto">
              <a:xfrm>
                <a:off x="5010384" y="1347043"/>
                <a:ext cx="348875" cy="458047"/>
              </a:xfrm>
              <a:custGeom>
                <a:avLst/>
                <a:gdLst>
                  <a:gd name="T0" fmla="*/ 31 w 294"/>
                  <a:gd name="T1" fmla="*/ 386 h 386"/>
                  <a:gd name="T2" fmla="*/ 47 w 294"/>
                  <a:gd name="T3" fmla="*/ 284 h 386"/>
                  <a:gd name="T4" fmla="*/ 0 w 294"/>
                  <a:gd name="T5" fmla="*/ 284 h 386"/>
                  <a:gd name="T6" fmla="*/ 0 w 294"/>
                  <a:gd name="T7" fmla="*/ 219 h 386"/>
                  <a:gd name="T8" fmla="*/ 57 w 294"/>
                  <a:gd name="T9" fmla="*/ 219 h 386"/>
                  <a:gd name="T10" fmla="*/ 66 w 294"/>
                  <a:gd name="T11" fmla="*/ 162 h 386"/>
                  <a:gd name="T12" fmla="*/ 16 w 294"/>
                  <a:gd name="T13" fmla="*/ 162 h 386"/>
                  <a:gd name="T14" fmla="*/ 16 w 294"/>
                  <a:gd name="T15" fmla="*/ 98 h 386"/>
                  <a:gd name="T16" fmla="*/ 76 w 294"/>
                  <a:gd name="T17" fmla="*/ 98 h 386"/>
                  <a:gd name="T18" fmla="*/ 90 w 294"/>
                  <a:gd name="T19" fmla="*/ 0 h 386"/>
                  <a:gd name="T20" fmla="*/ 151 w 294"/>
                  <a:gd name="T21" fmla="*/ 0 h 386"/>
                  <a:gd name="T22" fmla="*/ 135 w 294"/>
                  <a:gd name="T23" fmla="*/ 98 h 386"/>
                  <a:gd name="T24" fmla="*/ 187 w 294"/>
                  <a:gd name="T25" fmla="*/ 98 h 386"/>
                  <a:gd name="T26" fmla="*/ 201 w 294"/>
                  <a:gd name="T27" fmla="*/ 0 h 386"/>
                  <a:gd name="T28" fmla="*/ 263 w 294"/>
                  <a:gd name="T29" fmla="*/ 0 h 386"/>
                  <a:gd name="T30" fmla="*/ 246 w 294"/>
                  <a:gd name="T31" fmla="*/ 98 h 386"/>
                  <a:gd name="T32" fmla="*/ 294 w 294"/>
                  <a:gd name="T33" fmla="*/ 98 h 386"/>
                  <a:gd name="T34" fmla="*/ 294 w 294"/>
                  <a:gd name="T35" fmla="*/ 162 h 386"/>
                  <a:gd name="T36" fmla="*/ 237 w 294"/>
                  <a:gd name="T37" fmla="*/ 162 h 386"/>
                  <a:gd name="T38" fmla="*/ 227 w 294"/>
                  <a:gd name="T39" fmla="*/ 219 h 386"/>
                  <a:gd name="T40" fmla="*/ 277 w 294"/>
                  <a:gd name="T41" fmla="*/ 219 h 386"/>
                  <a:gd name="T42" fmla="*/ 277 w 294"/>
                  <a:gd name="T43" fmla="*/ 284 h 386"/>
                  <a:gd name="T44" fmla="*/ 218 w 294"/>
                  <a:gd name="T45" fmla="*/ 284 h 386"/>
                  <a:gd name="T46" fmla="*/ 204 w 294"/>
                  <a:gd name="T47" fmla="*/ 386 h 386"/>
                  <a:gd name="T48" fmla="*/ 142 w 294"/>
                  <a:gd name="T49" fmla="*/ 386 h 386"/>
                  <a:gd name="T50" fmla="*/ 159 w 294"/>
                  <a:gd name="T51" fmla="*/ 284 h 386"/>
                  <a:gd name="T52" fmla="*/ 106 w 294"/>
                  <a:gd name="T53" fmla="*/ 284 h 386"/>
                  <a:gd name="T54" fmla="*/ 92 w 294"/>
                  <a:gd name="T55" fmla="*/ 386 h 386"/>
                  <a:gd name="T56" fmla="*/ 31 w 294"/>
                  <a:gd name="T57" fmla="*/ 386 h 386"/>
                  <a:gd name="T58" fmla="*/ 168 w 294"/>
                  <a:gd name="T59" fmla="*/ 219 h 386"/>
                  <a:gd name="T60" fmla="*/ 177 w 294"/>
                  <a:gd name="T61" fmla="*/ 162 h 386"/>
                  <a:gd name="T62" fmla="*/ 125 w 294"/>
                  <a:gd name="T63" fmla="*/ 162 h 386"/>
                  <a:gd name="T64" fmla="*/ 118 w 294"/>
                  <a:gd name="T65" fmla="*/ 219 h 386"/>
                  <a:gd name="T66" fmla="*/ 168 w 294"/>
                  <a:gd name="T67" fmla="*/ 219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94" h="386">
                    <a:moveTo>
                      <a:pt x="31" y="386"/>
                    </a:moveTo>
                    <a:lnTo>
                      <a:pt x="47" y="284"/>
                    </a:lnTo>
                    <a:lnTo>
                      <a:pt x="0" y="284"/>
                    </a:lnTo>
                    <a:lnTo>
                      <a:pt x="0" y="219"/>
                    </a:lnTo>
                    <a:lnTo>
                      <a:pt x="57" y="219"/>
                    </a:lnTo>
                    <a:lnTo>
                      <a:pt x="66" y="162"/>
                    </a:lnTo>
                    <a:lnTo>
                      <a:pt x="16" y="162"/>
                    </a:lnTo>
                    <a:lnTo>
                      <a:pt x="16" y="98"/>
                    </a:lnTo>
                    <a:lnTo>
                      <a:pt x="76" y="98"/>
                    </a:lnTo>
                    <a:lnTo>
                      <a:pt x="90" y="0"/>
                    </a:lnTo>
                    <a:lnTo>
                      <a:pt x="151" y="0"/>
                    </a:lnTo>
                    <a:lnTo>
                      <a:pt x="135" y="98"/>
                    </a:lnTo>
                    <a:lnTo>
                      <a:pt x="187" y="98"/>
                    </a:lnTo>
                    <a:lnTo>
                      <a:pt x="201" y="0"/>
                    </a:lnTo>
                    <a:lnTo>
                      <a:pt x="263" y="0"/>
                    </a:lnTo>
                    <a:lnTo>
                      <a:pt x="246" y="98"/>
                    </a:lnTo>
                    <a:lnTo>
                      <a:pt x="294" y="98"/>
                    </a:lnTo>
                    <a:lnTo>
                      <a:pt x="294" y="162"/>
                    </a:lnTo>
                    <a:lnTo>
                      <a:pt x="237" y="162"/>
                    </a:lnTo>
                    <a:lnTo>
                      <a:pt x="227" y="219"/>
                    </a:lnTo>
                    <a:lnTo>
                      <a:pt x="277" y="219"/>
                    </a:lnTo>
                    <a:lnTo>
                      <a:pt x="277" y="284"/>
                    </a:lnTo>
                    <a:lnTo>
                      <a:pt x="218" y="284"/>
                    </a:lnTo>
                    <a:lnTo>
                      <a:pt x="204" y="386"/>
                    </a:lnTo>
                    <a:lnTo>
                      <a:pt x="142" y="386"/>
                    </a:lnTo>
                    <a:lnTo>
                      <a:pt x="159" y="284"/>
                    </a:lnTo>
                    <a:lnTo>
                      <a:pt x="106" y="284"/>
                    </a:lnTo>
                    <a:lnTo>
                      <a:pt x="92" y="386"/>
                    </a:lnTo>
                    <a:lnTo>
                      <a:pt x="31" y="386"/>
                    </a:lnTo>
                    <a:close/>
                    <a:moveTo>
                      <a:pt x="168" y="219"/>
                    </a:moveTo>
                    <a:lnTo>
                      <a:pt x="177" y="162"/>
                    </a:lnTo>
                    <a:lnTo>
                      <a:pt x="125" y="162"/>
                    </a:lnTo>
                    <a:lnTo>
                      <a:pt x="118" y="219"/>
                    </a:lnTo>
                    <a:lnTo>
                      <a:pt x="168" y="219"/>
                    </a:lnTo>
                    <a:close/>
                  </a:path>
                </a:pathLst>
              </a:custGeom>
              <a:solidFill>
                <a:schemeClr val="tx1">
                  <a:alpha val="11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987" name="Freeform 23"/>
              <p:cNvSpPr>
                <a:spLocks/>
              </p:cNvSpPr>
              <p:nvPr/>
            </p:nvSpPr>
            <p:spPr bwMode="auto">
              <a:xfrm>
                <a:off x="1986889" y="13402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88" name="Freeform 24"/>
              <p:cNvSpPr>
                <a:spLocks/>
              </p:cNvSpPr>
              <p:nvPr/>
            </p:nvSpPr>
            <p:spPr bwMode="auto">
              <a:xfrm>
                <a:off x="2288294" y="13402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89" name="Freeform 17"/>
              <p:cNvSpPr>
                <a:spLocks/>
              </p:cNvSpPr>
              <p:nvPr/>
            </p:nvSpPr>
            <p:spPr bwMode="auto">
              <a:xfrm>
                <a:off x="2589699" y="13402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90" name="Freeform 19"/>
              <p:cNvSpPr>
                <a:spLocks/>
              </p:cNvSpPr>
              <p:nvPr/>
            </p:nvSpPr>
            <p:spPr bwMode="auto">
              <a:xfrm>
                <a:off x="3895345" y="732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91" name="Freeform 7"/>
              <p:cNvSpPr>
                <a:spLocks/>
              </p:cNvSpPr>
              <p:nvPr/>
            </p:nvSpPr>
            <p:spPr bwMode="auto">
              <a:xfrm>
                <a:off x="4192401" y="732690"/>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92" name="Freeform 8"/>
              <p:cNvSpPr>
                <a:spLocks/>
              </p:cNvSpPr>
              <p:nvPr/>
            </p:nvSpPr>
            <p:spPr bwMode="auto">
              <a:xfrm>
                <a:off x="4486160" y="732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93" name="Freeform 13"/>
              <p:cNvSpPr>
                <a:spLocks/>
              </p:cNvSpPr>
              <p:nvPr/>
            </p:nvSpPr>
            <p:spPr bwMode="auto">
              <a:xfrm>
                <a:off x="4776621" y="732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94" name="Freeform 23"/>
              <p:cNvSpPr>
                <a:spLocks/>
              </p:cNvSpPr>
              <p:nvPr/>
            </p:nvSpPr>
            <p:spPr bwMode="auto">
              <a:xfrm>
                <a:off x="5547818" y="7326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95" name="Freeform 24"/>
              <p:cNvSpPr>
                <a:spLocks/>
              </p:cNvSpPr>
              <p:nvPr/>
            </p:nvSpPr>
            <p:spPr bwMode="auto">
              <a:xfrm>
                <a:off x="5844874" y="732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996" name="Group 740"/>
              <p:cNvGrpSpPr/>
              <p:nvPr/>
            </p:nvGrpSpPr>
            <p:grpSpPr>
              <a:xfrm>
                <a:off x="5073677" y="726888"/>
                <a:ext cx="348520" cy="470651"/>
                <a:chOff x="7011958" y="-48945"/>
                <a:chExt cx="557213" cy="752475"/>
              </a:xfrm>
              <a:solidFill>
                <a:schemeClr val="tx1">
                  <a:alpha val="12000"/>
                </a:schemeClr>
              </a:solidFill>
            </p:grpSpPr>
            <p:sp>
              <p:nvSpPr>
                <p:cNvPr id="1059"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0"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997" name="Freeform 18"/>
              <p:cNvSpPr>
                <a:spLocks noEditPoints="1"/>
              </p:cNvSpPr>
              <p:nvPr/>
            </p:nvSpPr>
            <p:spPr bwMode="auto">
              <a:xfrm>
                <a:off x="1380783" y="716206"/>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98" name="Freeform 20"/>
              <p:cNvSpPr>
                <a:spLocks noEditPoints="1"/>
              </p:cNvSpPr>
              <p:nvPr/>
            </p:nvSpPr>
            <p:spPr bwMode="auto">
              <a:xfrm>
                <a:off x="1826193" y="7162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99" name="Freeform 16"/>
              <p:cNvSpPr>
                <a:spLocks noEditPoints="1"/>
              </p:cNvSpPr>
              <p:nvPr/>
            </p:nvSpPr>
            <p:spPr bwMode="auto">
              <a:xfrm>
                <a:off x="3156176" y="716206"/>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000" name="Freeform 5"/>
              <p:cNvSpPr>
                <a:spLocks/>
              </p:cNvSpPr>
              <p:nvPr/>
            </p:nvSpPr>
            <p:spPr bwMode="auto">
              <a:xfrm>
                <a:off x="3601586" y="732691"/>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001" name="Freeform 23"/>
              <p:cNvSpPr>
                <a:spLocks/>
              </p:cNvSpPr>
              <p:nvPr/>
            </p:nvSpPr>
            <p:spPr bwMode="auto">
              <a:xfrm>
                <a:off x="2271603" y="7326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002" name="Freeform 24"/>
              <p:cNvSpPr>
                <a:spLocks/>
              </p:cNvSpPr>
              <p:nvPr/>
            </p:nvSpPr>
            <p:spPr bwMode="auto">
              <a:xfrm>
                <a:off x="2568659" y="732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003" name="Freeform 17"/>
              <p:cNvSpPr>
                <a:spLocks/>
              </p:cNvSpPr>
              <p:nvPr/>
            </p:nvSpPr>
            <p:spPr bwMode="auto">
              <a:xfrm>
                <a:off x="2865715" y="732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004" name="Freeform 20"/>
              <p:cNvSpPr>
                <a:spLocks noEditPoints="1"/>
              </p:cNvSpPr>
              <p:nvPr/>
            </p:nvSpPr>
            <p:spPr bwMode="auto">
              <a:xfrm>
                <a:off x="127000" y="7162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005" name="Freeform 23"/>
              <p:cNvSpPr>
                <a:spLocks/>
              </p:cNvSpPr>
              <p:nvPr/>
            </p:nvSpPr>
            <p:spPr bwMode="auto">
              <a:xfrm>
                <a:off x="496210" y="7326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006" name="Freeform 24"/>
              <p:cNvSpPr>
                <a:spLocks/>
              </p:cNvSpPr>
              <p:nvPr/>
            </p:nvSpPr>
            <p:spPr bwMode="auto">
              <a:xfrm>
                <a:off x="793266" y="732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007" name="Freeform 17"/>
              <p:cNvSpPr>
                <a:spLocks/>
              </p:cNvSpPr>
              <p:nvPr/>
            </p:nvSpPr>
            <p:spPr bwMode="auto">
              <a:xfrm>
                <a:off x="1090322" y="732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008" name="Freeform 18"/>
              <p:cNvSpPr>
                <a:spLocks noEditPoints="1"/>
              </p:cNvSpPr>
              <p:nvPr/>
            </p:nvSpPr>
            <p:spPr bwMode="auto">
              <a:xfrm>
                <a:off x="563570" y="36192"/>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009" name="Freeform 19"/>
              <p:cNvSpPr>
                <a:spLocks/>
              </p:cNvSpPr>
              <p:nvPr/>
            </p:nvSpPr>
            <p:spPr bwMode="auto">
              <a:xfrm>
                <a:off x="1012840" y="526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010" name="Freeform 7"/>
              <p:cNvSpPr>
                <a:spLocks/>
              </p:cNvSpPr>
              <p:nvPr/>
            </p:nvSpPr>
            <p:spPr bwMode="auto">
              <a:xfrm>
                <a:off x="1313756" y="52676"/>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011" name="Freeform 8"/>
              <p:cNvSpPr>
                <a:spLocks/>
              </p:cNvSpPr>
              <p:nvPr/>
            </p:nvSpPr>
            <p:spPr bwMode="auto">
              <a:xfrm>
                <a:off x="1611375" y="526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012" name="Freeform 13"/>
              <p:cNvSpPr>
                <a:spLocks/>
              </p:cNvSpPr>
              <p:nvPr/>
            </p:nvSpPr>
            <p:spPr bwMode="auto">
              <a:xfrm>
                <a:off x="1905696" y="526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013" name="Freeform 23"/>
              <p:cNvSpPr>
                <a:spLocks/>
              </p:cNvSpPr>
              <p:nvPr/>
            </p:nvSpPr>
            <p:spPr bwMode="auto">
              <a:xfrm>
                <a:off x="2684613" y="526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014" name="Freeform 24"/>
              <p:cNvSpPr>
                <a:spLocks/>
              </p:cNvSpPr>
              <p:nvPr/>
            </p:nvSpPr>
            <p:spPr bwMode="auto">
              <a:xfrm>
                <a:off x="2985529" y="526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015" name="Freeform 29"/>
              <p:cNvSpPr>
                <a:spLocks/>
              </p:cNvSpPr>
              <p:nvPr/>
            </p:nvSpPr>
            <p:spPr bwMode="auto">
              <a:xfrm>
                <a:off x="3286445" y="526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016" name="Freeform 17"/>
              <p:cNvSpPr>
                <a:spLocks/>
              </p:cNvSpPr>
              <p:nvPr/>
            </p:nvSpPr>
            <p:spPr bwMode="auto">
              <a:xfrm>
                <a:off x="3587361" y="526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1017" name="Group 740"/>
              <p:cNvGrpSpPr/>
              <p:nvPr/>
            </p:nvGrpSpPr>
            <p:grpSpPr>
              <a:xfrm>
                <a:off x="2206612" y="46874"/>
                <a:ext cx="348520" cy="470651"/>
                <a:chOff x="7011958" y="-48945"/>
                <a:chExt cx="557213" cy="752475"/>
              </a:xfrm>
              <a:solidFill>
                <a:schemeClr val="tx1">
                  <a:alpha val="12000"/>
                </a:schemeClr>
              </a:solidFill>
            </p:grpSpPr>
            <p:sp>
              <p:nvSpPr>
                <p:cNvPr id="1057"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8"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018" name="Group 746"/>
              <p:cNvGrpSpPr/>
              <p:nvPr/>
            </p:nvGrpSpPr>
            <p:grpSpPr>
              <a:xfrm>
                <a:off x="4623259" y="46874"/>
                <a:ext cx="348520" cy="470651"/>
                <a:chOff x="7011958" y="-48945"/>
                <a:chExt cx="557213" cy="752475"/>
              </a:xfrm>
              <a:solidFill>
                <a:schemeClr val="tx1">
                  <a:alpha val="7000"/>
                </a:schemeClr>
              </a:solidFill>
            </p:grpSpPr>
            <p:sp>
              <p:nvSpPr>
                <p:cNvPr id="1055"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6"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019" name="Freeform 19"/>
              <p:cNvSpPr>
                <a:spLocks/>
              </p:cNvSpPr>
              <p:nvPr/>
            </p:nvSpPr>
            <p:spPr bwMode="auto">
              <a:xfrm>
                <a:off x="5101260" y="526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020" name="Freeform 7"/>
              <p:cNvSpPr>
                <a:spLocks/>
              </p:cNvSpPr>
              <p:nvPr/>
            </p:nvSpPr>
            <p:spPr bwMode="auto">
              <a:xfrm>
                <a:off x="5402176" y="52676"/>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021" name="Freeform 8"/>
              <p:cNvSpPr>
                <a:spLocks/>
              </p:cNvSpPr>
              <p:nvPr/>
            </p:nvSpPr>
            <p:spPr bwMode="auto">
              <a:xfrm>
                <a:off x="5699795" y="526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022" name="Freeform 23"/>
              <p:cNvSpPr>
                <a:spLocks/>
              </p:cNvSpPr>
              <p:nvPr/>
            </p:nvSpPr>
            <p:spPr bwMode="auto">
              <a:xfrm>
                <a:off x="6472117" y="526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023" name="Freeform 24"/>
              <p:cNvSpPr>
                <a:spLocks/>
              </p:cNvSpPr>
              <p:nvPr/>
            </p:nvSpPr>
            <p:spPr bwMode="auto">
              <a:xfrm>
                <a:off x="6773033" y="526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024" name="Freeform 17"/>
              <p:cNvSpPr>
                <a:spLocks/>
              </p:cNvSpPr>
              <p:nvPr/>
            </p:nvSpPr>
            <p:spPr bwMode="auto">
              <a:xfrm>
                <a:off x="7073949" y="526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025" name="Freeform 18"/>
              <p:cNvSpPr>
                <a:spLocks noEditPoints="1"/>
              </p:cNvSpPr>
              <p:nvPr/>
            </p:nvSpPr>
            <p:spPr bwMode="auto">
              <a:xfrm>
                <a:off x="7368270" y="36192"/>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026" name="Freeform 20"/>
              <p:cNvSpPr>
                <a:spLocks noEditPoints="1"/>
              </p:cNvSpPr>
              <p:nvPr/>
            </p:nvSpPr>
            <p:spPr bwMode="auto">
              <a:xfrm>
                <a:off x="7817540" y="36192"/>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1027" name="Group 740"/>
              <p:cNvGrpSpPr/>
              <p:nvPr/>
            </p:nvGrpSpPr>
            <p:grpSpPr>
              <a:xfrm>
                <a:off x="5994116" y="46874"/>
                <a:ext cx="348520" cy="470651"/>
                <a:chOff x="7011958" y="-48945"/>
                <a:chExt cx="557213" cy="752475"/>
              </a:xfrm>
              <a:solidFill>
                <a:schemeClr val="tx1">
                  <a:alpha val="12000"/>
                </a:schemeClr>
              </a:solidFill>
            </p:grpSpPr>
            <p:sp>
              <p:nvSpPr>
                <p:cNvPr id="1053"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4"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028" name="Freeform 16"/>
              <p:cNvSpPr>
                <a:spLocks noEditPoints="1"/>
              </p:cNvSpPr>
              <p:nvPr/>
            </p:nvSpPr>
            <p:spPr bwMode="auto">
              <a:xfrm>
                <a:off x="9162963" y="36192"/>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029" name="Freeform 16"/>
              <p:cNvSpPr>
                <a:spLocks noEditPoints="1"/>
              </p:cNvSpPr>
              <p:nvPr/>
            </p:nvSpPr>
            <p:spPr bwMode="auto">
              <a:xfrm>
                <a:off x="9909852" y="36192"/>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030" name="Freeform 5"/>
              <p:cNvSpPr>
                <a:spLocks/>
              </p:cNvSpPr>
              <p:nvPr/>
            </p:nvSpPr>
            <p:spPr bwMode="auto">
              <a:xfrm>
                <a:off x="9612233" y="52677"/>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031" name="Freeform 20"/>
              <p:cNvSpPr>
                <a:spLocks noEditPoints="1"/>
              </p:cNvSpPr>
              <p:nvPr/>
            </p:nvSpPr>
            <p:spPr bwMode="auto">
              <a:xfrm>
                <a:off x="10359122" y="36192"/>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1032" name="Group 746"/>
              <p:cNvGrpSpPr/>
              <p:nvPr/>
            </p:nvGrpSpPr>
            <p:grpSpPr>
              <a:xfrm>
                <a:off x="10808392" y="46874"/>
                <a:ext cx="348520" cy="470651"/>
                <a:chOff x="7011958" y="-48945"/>
                <a:chExt cx="557213" cy="752475"/>
              </a:xfrm>
              <a:solidFill>
                <a:schemeClr val="tx1">
                  <a:alpha val="7000"/>
                </a:schemeClr>
              </a:solidFill>
            </p:grpSpPr>
            <p:sp>
              <p:nvSpPr>
                <p:cNvPr id="1051"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2"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033" name="Freeform 18"/>
              <p:cNvSpPr>
                <a:spLocks noEditPoints="1"/>
              </p:cNvSpPr>
              <p:nvPr/>
            </p:nvSpPr>
            <p:spPr bwMode="auto">
              <a:xfrm>
                <a:off x="11764749" y="36192"/>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034" name="Freeform 19"/>
              <p:cNvSpPr>
                <a:spLocks/>
              </p:cNvSpPr>
              <p:nvPr/>
            </p:nvSpPr>
            <p:spPr bwMode="auto">
              <a:xfrm>
                <a:off x="12188626" y="526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035" name="Freeform 21"/>
              <p:cNvSpPr>
                <a:spLocks noEditPoints="1"/>
              </p:cNvSpPr>
              <p:nvPr/>
            </p:nvSpPr>
            <p:spPr bwMode="auto">
              <a:xfrm>
                <a:off x="11286393" y="59478"/>
                <a:ext cx="348875" cy="458047"/>
              </a:xfrm>
              <a:custGeom>
                <a:avLst/>
                <a:gdLst>
                  <a:gd name="T0" fmla="*/ 31 w 294"/>
                  <a:gd name="T1" fmla="*/ 386 h 386"/>
                  <a:gd name="T2" fmla="*/ 47 w 294"/>
                  <a:gd name="T3" fmla="*/ 284 h 386"/>
                  <a:gd name="T4" fmla="*/ 0 w 294"/>
                  <a:gd name="T5" fmla="*/ 284 h 386"/>
                  <a:gd name="T6" fmla="*/ 0 w 294"/>
                  <a:gd name="T7" fmla="*/ 219 h 386"/>
                  <a:gd name="T8" fmla="*/ 57 w 294"/>
                  <a:gd name="T9" fmla="*/ 219 h 386"/>
                  <a:gd name="T10" fmla="*/ 66 w 294"/>
                  <a:gd name="T11" fmla="*/ 162 h 386"/>
                  <a:gd name="T12" fmla="*/ 16 w 294"/>
                  <a:gd name="T13" fmla="*/ 162 h 386"/>
                  <a:gd name="T14" fmla="*/ 16 w 294"/>
                  <a:gd name="T15" fmla="*/ 98 h 386"/>
                  <a:gd name="T16" fmla="*/ 76 w 294"/>
                  <a:gd name="T17" fmla="*/ 98 h 386"/>
                  <a:gd name="T18" fmla="*/ 90 w 294"/>
                  <a:gd name="T19" fmla="*/ 0 h 386"/>
                  <a:gd name="T20" fmla="*/ 151 w 294"/>
                  <a:gd name="T21" fmla="*/ 0 h 386"/>
                  <a:gd name="T22" fmla="*/ 135 w 294"/>
                  <a:gd name="T23" fmla="*/ 98 h 386"/>
                  <a:gd name="T24" fmla="*/ 187 w 294"/>
                  <a:gd name="T25" fmla="*/ 98 h 386"/>
                  <a:gd name="T26" fmla="*/ 201 w 294"/>
                  <a:gd name="T27" fmla="*/ 0 h 386"/>
                  <a:gd name="T28" fmla="*/ 263 w 294"/>
                  <a:gd name="T29" fmla="*/ 0 h 386"/>
                  <a:gd name="T30" fmla="*/ 246 w 294"/>
                  <a:gd name="T31" fmla="*/ 98 h 386"/>
                  <a:gd name="T32" fmla="*/ 294 w 294"/>
                  <a:gd name="T33" fmla="*/ 98 h 386"/>
                  <a:gd name="T34" fmla="*/ 294 w 294"/>
                  <a:gd name="T35" fmla="*/ 162 h 386"/>
                  <a:gd name="T36" fmla="*/ 237 w 294"/>
                  <a:gd name="T37" fmla="*/ 162 h 386"/>
                  <a:gd name="T38" fmla="*/ 227 w 294"/>
                  <a:gd name="T39" fmla="*/ 219 h 386"/>
                  <a:gd name="T40" fmla="*/ 277 w 294"/>
                  <a:gd name="T41" fmla="*/ 219 h 386"/>
                  <a:gd name="T42" fmla="*/ 277 w 294"/>
                  <a:gd name="T43" fmla="*/ 284 h 386"/>
                  <a:gd name="T44" fmla="*/ 218 w 294"/>
                  <a:gd name="T45" fmla="*/ 284 h 386"/>
                  <a:gd name="T46" fmla="*/ 204 w 294"/>
                  <a:gd name="T47" fmla="*/ 386 h 386"/>
                  <a:gd name="T48" fmla="*/ 142 w 294"/>
                  <a:gd name="T49" fmla="*/ 386 h 386"/>
                  <a:gd name="T50" fmla="*/ 159 w 294"/>
                  <a:gd name="T51" fmla="*/ 284 h 386"/>
                  <a:gd name="T52" fmla="*/ 106 w 294"/>
                  <a:gd name="T53" fmla="*/ 284 h 386"/>
                  <a:gd name="T54" fmla="*/ 92 w 294"/>
                  <a:gd name="T55" fmla="*/ 386 h 386"/>
                  <a:gd name="T56" fmla="*/ 31 w 294"/>
                  <a:gd name="T57" fmla="*/ 386 h 386"/>
                  <a:gd name="T58" fmla="*/ 168 w 294"/>
                  <a:gd name="T59" fmla="*/ 219 h 386"/>
                  <a:gd name="T60" fmla="*/ 177 w 294"/>
                  <a:gd name="T61" fmla="*/ 162 h 386"/>
                  <a:gd name="T62" fmla="*/ 125 w 294"/>
                  <a:gd name="T63" fmla="*/ 162 h 386"/>
                  <a:gd name="T64" fmla="*/ 118 w 294"/>
                  <a:gd name="T65" fmla="*/ 219 h 386"/>
                  <a:gd name="T66" fmla="*/ 168 w 294"/>
                  <a:gd name="T67" fmla="*/ 219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94" h="386">
                    <a:moveTo>
                      <a:pt x="31" y="386"/>
                    </a:moveTo>
                    <a:lnTo>
                      <a:pt x="47" y="284"/>
                    </a:lnTo>
                    <a:lnTo>
                      <a:pt x="0" y="284"/>
                    </a:lnTo>
                    <a:lnTo>
                      <a:pt x="0" y="219"/>
                    </a:lnTo>
                    <a:lnTo>
                      <a:pt x="57" y="219"/>
                    </a:lnTo>
                    <a:lnTo>
                      <a:pt x="66" y="162"/>
                    </a:lnTo>
                    <a:lnTo>
                      <a:pt x="16" y="162"/>
                    </a:lnTo>
                    <a:lnTo>
                      <a:pt x="16" y="98"/>
                    </a:lnTo>
                    <a:lnTo>
                      <a:pt x="76" y="98"/>
                    </a:lnTo>
                    <a:lnTo>
                      <a:pt x="90" y="0"/>
                    </a:lnTo>
                    <a:lnTo>
                      <a:pt x="151" y="0"/>
                    </a:lnTo>
                    <a:lnTo>
                      <a:pt x="135" y="98"/>
                    </a:lnTo>
                    <a:lnTo>
                      <a:pt x="187" y="98"/>
                    </a:lnTo>
                    <a:lnTo>
                      <a:pt x="201" y="0"/>
                    </a:lnTo>
                    <a:lnTo>
                      <a:pt x="263" y="0"/>
                    </a:lnTo>
                    <a:lnTo>
                      <a:pt x="246" y="98"/>
                    </a:lnTo>
                    <a:lnTo>
                      <a:pt x="294" y="98"/>
                    </a:lnTo>
                    <a:lnTo>
                      <a:pt x="294" y="162"/>
                    </a:lnTo>
                    <a:lnTo>
                      <a:pt x="237" y="162"/>
                    </a:lnTo>
                    <a:lnTo>
                      <a:pt x="227" y="219"/>
                    </a:lnTo>
                    <a:lnTo>
                      <a:pt x="277" y="219"/>
                    </a:lnTo>
                    <a:lnTo>
                      <a:pt x="277" y="284"/>
                    </a:lnTo>
                    <a:lnTo>
                      <a:pt x="218" y="284"/>
                    </a:lnTo>
                    <a:lnTo>
                      <a:pt x="204" y="386"/>
                    </a:lnTo>
                    <a:lnTo>
                      <a:pt x="142" y="386"/>
                    </a:lnTo>
                    <a:lnTo>
                      <a:pt x="159" y="284"/>
                    </a:lnTo>
                    <a:lnTo>
                      <a:pt x="106" y="284"/>
                    </a:lnTo>
                    <a:lnTo>
                      <a:pt x="92" y="386"/>
                    </a:lnTo>
                    <a:lnTo>
                      <a:pt x="31" y="386"/>
                    </a:lnTo>
                    <a:close/>
                    <a:moveTo>
                      <a:pt x="168" y="219"/>
                    </a:moveTo>
                    <a:lnTo>
                      <a:pt x="177" y="162"/>
                    </a:lnTo>
                    <a:lnTo>
                      <a:pt x="125" y="162"/>
                    </a:lnTo>
                    <a:lnTo>
                      <a:pt x="118" y="219"/>
                    </a:lnTo>
                    <a:lnTo>
                      <a:pt x="168" y="219"/>
                    </a:lnTo>
                    <a:close/>
                  </a:path>
                </a:pathLst>
              </a:custGeom>
              <a:solidFill>
                <a:schemeClr val="tx1">
                  <a:alpha val="11000"/>
                </a:schemeClr>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1036" name="Group 781"/>
              <p:cNvGrpSpPr/>
              <p:nvPr/>
            </p:nvGrpSpPr>
            <p:grpSpPr>
              <a:xfrm>
                <a:off x="3881682" y="31417"/>
                <a:ext cx="612096" cy="486108"/>
                <a:chOff x="9258271" y="-45770"/>
                <a:chExt cx="925513" cy="735013"/>
              </a:xfrm>
              <a:solidFill>
                <a:schemeClr val="accent4">
                  <a:lumMod val="20000"/>
                  <a:lumOff val="80000"/>
                  <a:alpha val="38000"/>
                </a:schemeClr>
              </a:solidFill>
            </p:grpSpPr>
            <p:sp>
              <p:nvSpPr>
                <p:cNvPr id="1041"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2"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3"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4"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5"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6"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7"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8"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9"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0"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037" name="Freeform 23"/>
              <p:cNvSpPr>
                <a:spLocks/>
              </p:cNvSpPr>
              <p:nvPr/>
            </p:nvSpPr>
            <p:spPr bwMode="auto">
              <a:xfrm>
                <a:off x="8266810" y="526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038" name="Freeform 24"/>
              <p:cNvSpPr>
                <a:spLocks/>
              </p:cNvSpPr>
              <p:nvPr/>
            </p:nvSpPr>
            <p:spPr bwMode="auto">
              <a:xfrm>
                <a:off x="8567726" y="526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039" name="Freeform 17"/>
              <p:cNvSpPr>
                <a:spLocks/>
              </p:cNvSpPr>
              <p:nvPr/>
            </p:nvSpPr>
            <p:spPr bwMode="auto">
              <a:xfrm>
                <a:off x="8868642" y="526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040" name="Freeform 24"/>
              <p:cNvSpPr>
                <a:spLocks/>
              </p:cNvSpPr>
              <p:nvPr/>
            </p:nvSpPr>
            <p:spPr bwMode="auto">
              <a:xfrm>
                <a:off x="216679" y="468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grpSp>
          <p:nvGrpSpPr>
            <p:cNvPr id="6" name="Group 1364"/>
            <p:cNvGrpSpPr>
              <a:grpSpLocks noChangeAspect="1"/>
            </p:cNvGrpSpPr>
            <p:nvPr/>
          </p:nvGrpSpPr>
          <p:grpSpPr>
            <a:xfrm>
              <a:off x="6225545" y="63500"/>
              <a:ext cx="6198230" cy="3429000"/>
              <a:chOff x="88900" y="16253"/>
              <a:chExt cx="12361342" cy="6838572"/>
            </a:xfrm>
          </p:grpSpPr>
          <p:sp>
            <p:nvSpPr>
              <p:cNvPr id="7" name="Freeform 5"/>
              <p:cNvSpPr>
                <a:spLocks/>
              </p:cNvSpPr>
              <p:nvPr/>
            </p:nvSpPr>
            <p:spPr bwMode="auto">
              <a:xfrm>
                <a:off x="12010713" y="532070"/>
                <a:ext cx="132640" cy="366707"/>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 name="Freeform 20"/>
              <p:cNvSpPr>
                <a:spLocks noEditPoints="1"/>
              </p:cNvSpPr>
              <p:nvPr/>
            </p:nvSpPr>
            <p:spPr bwMode="auto">
              <a:xfrm>
                <a:off x="8771670" y="532070"/>
                <a:ext cx="252274" cy="379712"/>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 name="Freeform 7"/>
              <p:cNvSpPr>
                <a:spLocks/>
              </p:cNvSpPr>
              <p:nvPr/>
            </p:nvSpPr>
            <p:spPr bwMode="auto">
              <a:xfrm>
                <a:off x="9062450" y="532070"/>
                <a:ext cx="132640" cy="36670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0" name="Freeform 8"/>
              <p:cNvSpPr>
                <a:spLocks/>
              </p:cNvSpPr>
              <p:nvPr/>
            </p:nvSpPr>
            <p:spPr bwMode="auto">
              <a:xfrm>
                <a:off x="9309524" y="532070"/>
                <a:ext cx="130038" cy="366708"/>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1" name="Freeform 13"/>
              <p:cNvSpPr>
                <a:spLocks/>
              </p:cNvSpPr>
              <p:nvPr/>
            </p:nvSpPr>
            <p:spPr bwMode="auto">
              <a:xfrm>
                <a:off x="9548793" y="532070"/>
                <a:ext cx="135241" cy="36670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2" name="Freeform 16"/>
              <p:cNvSpPr>
                <a:spLocks noEditPoints="1"/>
              </p:cNvSpPr>
              <p:nvPr/>
            </p:nvSpPr>
            <p:spPr bwMode="auto">
              <a:xfrm>
                <a:off x="9741250" y="519066"/>
                <a:ext cx="252274" cy="379712"/>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 name="Freeform 23"/>
              <p:cNvSpPr>
                <a:spLocks/>
              </p:cNvSpPr>
              <p:nvPr/>
            </p:nvSpPr>
            <p:spPr bwMode="auto">
              <a:xfrm>
                <a:off x="10063747" y="532070"/>
                <a:ext cx="135241" cy="366708"/>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 name="Freeform 29"/>
              <p:cNvSpPr>
                <a:spLocks/>
              </p:cNvSpPr>
              <p:nvPr/>
            </p:nvSpPr>
            <p:spPr bwMode="auto">
              <a:xfrm>
                <a:off x="10550089" y="532070"/>
                <a:ext cx="135241" cy="366708"/>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5" name="Freeform 32"/>
              <p:cNvSpPr>
                <a:spLocks noEditPoints="1"/>
              </p:cNvSpPr>
              <p:nvPr/>
            </p:nvSpPr>
            <p:spPr bwMode="auto">
              <a:xfrm>
                <a:off x="10745147" y="519066"/>
                <a:ext cx="249673" cy="379712"/>
              </a:xfrm>
              <a:custGeom>
                <a:avLst/>
                <a:gdLst>
                  <a:gd name="T0" fmla="*/ 34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4 w 69"/>
                  <a:gd name="T15" fmla="*/ 104 h 104"/>
                  <a:gd name="T16" fmla="*/ 35 w 69"/>
                  <a:gd name="T17" fmla="*/ 13 h 104"/>
                  <a:gd name="T18" fmla="*/ 17 w 69"/>
                  <a:gd name="T19" fmla="*/ 53 h 104"/>
                  <a:gd name="T20" fmla="*/ 35 w 69"/>
                  <a:gd name="T21" fmla="*/ 91 h 104"/>
                  <a:gd name="T22" fmla="*/ 53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4"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4" y="100"/>
                      <a:pt x="45" y="104"/>
                      <a:pt x="34" y="104"/>
                    </a:cubicBezTo>
                    <a:close/>
                    <a:moveTo>
                      <a:pt x="35" y="13"/>
                    </a:moveTo>
                    <a:cubicBezTo>
                      <a:pt x="23" y="13"/>
                      <a:pt x="17" y="26"/>
                      <a:pt x="17" y="53"/>
                    </a:cubicBezTo>
                    <a:cubicBezTo>
                      <a:pt x="17" y="78"/>
                      <a:pt x="23" y="91"/>
                      <a:pt x="35" y="91"/>
                    </a:cubicBezTo>
                    <a:cubicBezTo>
                      <a:pt x="47" y="91"/>
                      <a:pt x="53" y="78"/>
                      <a:pt x="53" y="53"/>
                    </a:cubicBezTo>
                    <a:cubicBezTo>
                      <a:pt x="53" y="26"/>
                      <a:pt x="47" y="13"/>
                      <a:pt x="35" y="13"/>
                    </a:cubicBez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6" name="Freeform 17"/>
              <p:cNvSpPr>
                <a:spLocks/>
              </p:cNvSpPr>
              <p:nvPr/>
            </p:nvSpPr>
            <p:spPr bwMode="auto">
              <a:xfrm>
                <a:off x="11044527" y="532070"/>
                <a:ext cx="130038" cy="366708"/>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7" name="Freeform 18"/>
              <p:cNvSpPr>
                <a:spLocks noEditPoints="1"/>
              </p:cNvSpPr>
              <p:nvPr/>
            </p:nvSpPr>
            <p:spPr bwMode="auto">
              <a:xfrm>
                <a:off x="11231782" y="519066"/>
                <a:ext cx="252274" cy="379712"/>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8" name="Freeform 19"/>
              <p:cNvSpPr>
                <a:spLocks/>
              </p:cNvSpPr>
              <p:nvPr/>
            </p:nvSpPr>
            <p:spPr bwMode="auto">
              <a:xfrm>
                <a:off x="11530871" y="532070"/>
                <a:ext cx="135241" cy="36670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 name="Freeform 20"/>
              <p:cNvSpPr>
                <a:spLocks noEditPoints="1"/>
              </p:cNvSpPr>
              <p:nvPr/>
            </p:nvSpPr>
            <p:spPr bwMode="auto">
              <a:xfrm>
                <a:off x="11720727" y="519066"/>
                <a:ext cx="252274" cy="379712"/>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0" name="Freeform 5"/>
              <p:cNvSpPr>
                <a:spLocks/>
              </p:cNvSpPr>
              <p:nvPr/>
            </p:nvSpPr>
            <p:spPr bwMode="auto">
              <a:xfrm>
                <a:off x="12010713" y="29257"/>
                <a:ext cx="132640" cy="366707"/>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1" name="Freeform 9"/>
              <p:cNvSpPr>
                <a:spLocks noEditPoints="1"/>
              </p:cNvSpPr>
              <p:nvPr/>
            </p:nvSpPr>
            <p:spPr bwMode="auto">
              <a:xfrm>
                <a:off x="12197968" y="24056"/>
                <a:ext cx="252274" cy="379712"/>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7 w 69"/>
                  <a:gd name="T19" fmla="*/ 54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7" y="27"/>
                      <a:pt x="17" y="54"/>
                    </a:cubicBezTo>
                    <a:cubicBezTo>
                      <a:pt x="17" y="79"/>
                      <a:pt x="23" y="91"/>
                      <a:pt x="35" y="91"/>
                    </a:cubicBezTo>
                    <a:cubicBezTo>
                      <a:pt x="46" y="91"/>
                      <a:pt x="52" y="79"/>
                      <a:pt x="52" y="53"/>
                    </a:cubicBezTo>
                    <a:cubicBezTo>
                      <a:pt x="52" y="26"/>
                      <a:pt x="47" y="13"/>
                      <a:pt x="35" y="13"/>
                    </a:cubicBez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2" name="Freeform 20"/>
              <p:cNvSpPr>
                <a:spLocks noEditPoints="1"/>
              </p:cNvSpPr>
              <p:nvPr/>
            </p:nvSpPr>
            <p:spPr bwMode="auto">
              <a:xfrm>
                <a:off x="8771670" y="29257"/>
                <a:ext cx="252274" cy="379712"/>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3" name="Freeform 7"/>
              <p:cNvSpPr>
                <a:spLocks/>
              </p:cNvSpPr>
              <p:nvPr/>
            </p:nvSpPr>
            <p:spPr bwMode="auto">
              <a:xfrm>
                <a:off x="9062450" y="29257"/>
                <a:ext cx="132640" cy="36670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4" name="Freeform 8"/>
              <p:cNvSpPr>
                <a:spLocks/>
              </p:cNvSpPr>
              <p:nvPr/>
            </p:nvSpPr>
            <p:spPr bwMode="auto">
              <a:xfrm>
                <a:off x="9309524" y="29257"/>
                <a:ext cx="130038" cy="366708"/>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5" name="Freeform 13"/>
              <p:cNvSpPr>
                <a:spLocks/>
              </p:cNvSpPr>
              <p:nvPr/>
            </p:nvSpPr>
            <p:spPr bwMode="auto">
              <a:xfrm>
                <a:off x="9548793" y="29257"/>
                <a:ext cx="135241" cy="36670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6" name="Freeform 16"/>
              <p:cNvSpPr>
                <a:spLocks noEditPoints="1"/>
              </p:cNvSpPr>
              <p:nvPr/>
            </p:nvSpPr>
            <p:spPr bwMode="auto">
              <a:xfrm>
                <a:off x="9741250" y="16253"/>
                <a:ext cx="252274" cy="379712"/>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7" name="Freeform 23"/>
              <p:cNvSpPr>
                <a:spLocks/>
              </p:cNvSpPr>
              <p:nvPr/>
            </p:nvSpPr>
            <p:spPr bwMode="auto">
              <a:xfrm>
                <a:off x="10063747" y="29257"/>
                <a:ext cx="135241" cy="366708"/>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8" name="Freeform 24"/>
              <p:cNvSpPr>
                <a:spLocks/>
              </p:cNvSpPr>
              <p:nvPr/>
            </p:nvSpPr>
            <p:spPr bwMode="auto">
              <a:xfrm>
                <a:off x="10310819" y="29257"/>
                <a:ext cx="135241" cy="36670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9" name="Freeform 29"/>
              <p:cNvSpPr>
                <a:spLocks/>
              </p:cNvSpPr>
              <p:nvPr/>
            </p:nvSpPr>
            <p:spPr bwMode="auto">
              <a:xfrm>
                <a:off x="10550089" y="29257"/>
                <a:ext cx="135241" cy="366708"/>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0" name="Freeform 17"/>
              <p:cNvSpPr>
                <a:spLocks/>
              </p:cNvSpPr>
              <p:nvPr/>
            </p:nvSpPr>
            <p:spPr bwMode="auto">
              <a:xfrm>
                <a:off x="11044527" y="29257"/>
                <a:ext cx="130038" cy="366708"/>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1" name="Freeform 18"/>
              <p:cNvSpPr>
                <a:spLocks noEditPoints="1"/>
              </p:cNvSpPr>
              <p:nvPr/>
            </p:nvSpPr>
            <p:spPr bwMode="auto">
              <a:xfrm>
                <a:off x="11231782" y="16253"/>
                <a:ext cx="252274" cy="379712"/>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2" name="Freeform 19"/>
              <p:cNvSpPr>
                <a:spLocks/>
              </p:cNvSpPr>
              <p:nvPr/>
            </p:nvSpPr>
            <p:spPr bwMode="auto">
              <a:xfrm>
                <a:off x="11530871" y="29257"/>
                <a:ext cx="135241" cy="36670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3" name="Freeform 20"/>
              <p:cNvSpPr>
                <a:spLocks noEditPoints="1"/>
              </p:cNvSpPr>
              <p:nvPr/>
            </p:nvSpPr>
            <p:spPr bwMode="auto">
              <a:xfrm>
                <a:off x="11720727" y="16253"/>
                <a:ext cx="252274" cy="379712"/>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4" name="Freeform 20"/>
              <p:cNvSpPr>
                <a:spLocks noEditPoints="1"/>
              </p:cNvSpPr>
              <p:nvPr/>
            </p:nvSpPr>
            <p:spPr bwMode="auto">
              <a:xfrm>
                <a:off x="10265382" y="519066"/>
                <a:ext cx="252274" cy="379712"/>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5" name="Freeform 5"/>
              <p:cNvSpPr>
                <a:spLocks/>
              </p:cNvSpPr>
              <p:nvPr/>
            </p:nvSpPr>
            <p:spPr bwMode="auto">
              <a:xfrm>
                <a:off x="12256837" y="532070"/>
                <a:ext cx="132640" cy="366707"/>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6" name="Freeform 29"/>
              <p:cNvSpPr>
                <a:spLocks/>
              </p:cNvSpPr>
              <p:nvPr/>
            </p:nvSpPr>
            <p:spPr bwMode="auto">
              <a:xfrm>
                <a:off x="10797309" y="29257"/>
                <a:ext cx="135241" cy="366708"/>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7" name="Freeform 18"/>
              <p:cNvSpPr>
                <a:spLocks noEditPoints="1"/>
              </p:cNvSpPr>
              <p:nvPr/>
            </p:nvSpPr>
            <p:spPr bwMode="auto">
              <a:xfrm>
                <a:off x="500070" y="6373492"/>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8" name="Freeform 19"/>
              <p:cNvSpPr>
                <a:spLocks/>
              </p:cNvSpPr>
              <p:nvPr/>
            </p:nvSpPr>
            <p:spPr bwMode="auto">
              <a:xfrm>
                <a:off x="949340" y="63899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9" name="Freeform 7"/>
              <p:cNvSpPr>
                <a:spLocks/>
              </p:cNvSpPr>
              <p:nvPr/>
            </p:nvSpPr>
            <p:spPr bwMode="auto">
              <a:xfrm>
                <a:off x="1250256" y="6389976"/>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0" name="Freeform 8"/>
              <p:cNvSpPr>
                <a:spLocks/>
              </p:cNvSpPr>
              <p:nvPr/>
            </p:nvSpPr>
            <p:spPr bwMode="auto">
              <a:xfrm>
                <a:off x="1547875" y="63899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1" name="Freeform 13"/>
              <p:cNvSpPr>
                <a:spLocks/>
              </p:cNvSpPr>
              <p:nvPr/>
            </p:nvSpPr>
            <p:spPr bwMode="auto">
              <a:xfrm>
                <a:off x="1842196" y="63899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2" name="Freeform 23"/>
              <p:cNvSpPr>
                <a:spLocks/>
              </p:cNvSpPr>
              <p:nvPr/>
            </p:nvSpPr>
            <p:spPr bwMode="auto">
              <a:xfrm>
                <a:off x="2621113" y="63899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3" name="Freeform 24"/>
              <p:cNvSpPr>
                <a:spLocks/>
              </p:cNvSpPr>
              <p:nvPr/>
            </p:nvSpPr>
            <p:spPr bwMode="auto">
              <a:xfrm>
                <a:off x="2922029" y="63899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4" name="Freeform 29"/>
              <p:cNvSpPr>
                <a:spLocks/>
              </p:cNvSpPr>
              <p:nvPr/>
            </p:nvSpPr>
            <p:spPr bwMode="auto">
              <a:xfrm>
                <a:off x="3222945" y="63899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5" name="Freeform 17"/>
              <p:cNvSpPr>
                <a:spLocks/>
              </p:cNvSpPr>
              <p:nvPr/>
            </p:nvSpPr>
            <p:spPr bwMode="auto">
              <a:xfrm>
                <a:off x="3523861" y="63899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46" name="Group 740"/>
              <p:cNvGrpSpPr/>
              <p:nvPr/>
            </p:nvGrpSpPr>
            <p:grpSpPr>
              <a:xfrm>
                <a:off x="2143125" y="6384174"/>
                <a:ext cx="348521" cy="470651"/>
                <a:chOff x="7011958" y="-48945"/>
                <a:chExt cx="557213" cy="752475"/>
              </a:xfrm>
              <a:solidFill>
                <a:schemeClr val="tx1">
                  <a:alpha val="12000"/>
                </a:schemeClr>
              </a:solidFill>
            </p:grpSpPr>
            <p:sp>
              <p:nvSpPr>
                <p:cNvPr id="641"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2"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47" name="Group 746"/>
              <p:cNvGrpSpPr/>
              <p:nvPr/>
            </p:nvGrpSpPr>
            <p:grpSpPr>
              <a:xfrm>
                <a:off x="4559772" y="6384174"/>
                <a:ext cx="348521" cy="470651"/>
                <a:chOff x="7011958" y="-48945"/>
                <a:chExt cx="557213" cy="752475"/>
              </a:xfrm>
              <a:solidFill>
                <a:schemeClr val="tx1">
                  <a:alpha val="7000"/>
                </a:schemeClr>
              </a:solidFill>
            </p:grpSpPr>
            <p:sp>
              <p:nvSpPr>
                <p:cNvPr id="639"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0"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48" name="Freeform 19"/>
              <p:cNvSpPr>
                <a:spLocks/>
              </p:cNvSpPr>
              <p:nvPr/>
            </p:nvSpPr>
            <p:spPr bwMode="auto">
              <a:xfrm>
                <a:off x="5037760" y="63899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9" name="Freeform 7"/>
              <p:cNvSpPr>
                <a:spLocks/>
              </p:cNvSpPr>
              <p:nvPr/>
            </p:nvSpPr>
            <p:spPr bwMode="auto">
              <a:xfrm>
                <a:off x="5338676" y="6389976"/>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0" name="Freeform 8"/>
              <p:cNvSpPr>
                <a:spLocks/>
              </p:cNvSpPr>
              <p:nvPr/>
            </p:nvSpPr>
            <p:spPr bwMode="auto">
              <a:xfrm>
                <a:off x="5636295" y="63899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1" name="Freeform 23"/>
              <p:cNvSpPr>
                <a:spLocks/>
              </p:cNvSpPr>
              <p:nvPr/>
            </p:nvSpPr>
            <p:spPr bwMode="auto">
              <a:xfrm>
                <a:off x="6408617" y="63899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2" name="Freeform 24"/>
              <p:cNvSpPr>
                <a:spLocks/>
              </p:cNvSpPr>
              <p:nvPr/>
            </p:nvSpPr>
            <p:spPr bwMode="auto">
              <a:xfrm>
                <a:off x="6709533" y="63899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3" name="Freeform 17"/>
              <p:cNvSpPr>
                <a:spLocks/>
              </p:cNvSpPr>
              <p:nvPr/>
            </p:nvSpPr>
            <p:spPr bwMode="auto">
              <a:xfrm>
                <a:off x="7010449" y="63899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4" name="Freeform 18"/>
              <p:cNvSpPr>
                <a:spLocks noEditPoints="1"/>
              </p:cNvSpPr>
              <p:nvPr/>
            </p:nvSpPr>
            <p:spPr bwMode="auto">
              <a:xfrm>
                <a:off x="7304770" y="6373492"/>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5" name="Freeform 20"/>
              <p:cNvSpPr>
                <a:spLocks noEditPoints="1"/>
              </p:cNvSpPr>
              <p:nvPr/>
            </p:nvSpPr>
            <p:spPr bwMode="auto">
              <a:xfrm>
                <a:off x="7754040" y="6373492"/>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56" name="Group 740"/>
              <p:cNvGrpSpPr/>
              <p:nvPr/>
            </p:nvGrpSpPr>
            <p:grpSpPr>
              <a:xfrm>
                <a:off x="5930629" y="6384174"/>
                <a:ext cx="348521" cy="470651"/>
                <a:chOff x="7011958" y="-48945"/>
                <a:chExt cx="557213" cy="752475"/>
              </a:xfrm>
              <a:solidFill>
                <a:schemeClr val="tx1">
                  <a:alpha val="12000"/>
                </a:schemeClr>
              </a:solidFill>
            </p:grpSpPr>
            <p:sp>
              <p:nvSpPr>
                <p:cNvPr id="637"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8"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57" name="Freeform 16"/>
              <p:cNvSpPr>
                <a:spLocks noEditPoints="1"/>
              </p:cNvSpPr>
              <p:nvPr/>
            </p:nvSpPr>
            <p:spPr bwMode="auto">
              <a:xfrm>
                <a:off x="9099463" y="6373492"/>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8" name="Freeform 16"/>
              <p:cNvSpPr>
                <a:spLocks noEditPoints="1"/>
              </p:cNvSpPr>
              <p:nvPr/>
            </p:nvSpPr>
            <p:spPr bwMode="auto">
              <a:xfrm>
                <a:off x="9846352" y="6373492"/>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9" name="Freeform 5"/>
              <p:cNvSpPr>
                <a:spLocks/>
              </p:cNvSpPr>
              <p:nvPr/>
            </p:nvSpPr>
            <p:spPr bwMode="auto">
              <a:xfrm>
                <a:off x="9548733" y="6389977"/>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0" name="Freeform 20"/>
              <p:cNvSpPr>
                <a:spLocks noEditPoints="1"/>
              </p:cNvSpPr>
              <p:nvPr/>
            </p:nvSpPr>
            <p:spPr bwMode="auto">
              <a:xfrm>
                <a:off x="10295622" y="6373492"/>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61" name="Group 746"/>
              <p:cNvGrpSpPr/>
              <p:nvPr/>
            </p:nvGrpSpPr>
            <p:grpSpPr>
              <a:xfrm>
                <a:off x="10744905" y="6384174"/>
                <a:ext cx="348521" cy="470651"/>
                <a:chOff x="7011958" y="-48945"/>
                <a:chExt cx="557213" cy="752475"/>
              </a:xfrm>
              <a:solidFill>
                <a:schemeClr val="tx1">
                  <a:alpha val="7000"/>
                </a:schemeClr>
              </a:solidFill>
            </p:grpSpPr>
            <p:sp>
              <p:nvSpPr>
                <p:cNvPr id="635"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6"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62" name="Freeform 18"/>
              <p:cNvSpPr>
                <a:spLocks noEditPoints="1"/>
              </p:cNvSpPr>
              <p:nvPr/>
            </p:nvSpPr>
            <p:spPr bwMode="auto">
              <a:xfrm>
                <a:off x="11701249" y="6373492"/>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3" name="Freeform 19"/>
              <p:cNvSpPr>
                <a:spLocks/>
              </p:cNvSpPr>
              <p:nvPr/>
            </p:nvSpPr>
            <p:spPr bwMode="auto">
              <a:xfrm>
                <a:off x="12150526" y="63899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64" name="Group 781"/>
              <p:cNvGrpSpPr/>
              <p:nvPr/>
            </p:nvGrpSpPr>
            <p:grpSpPr>
              <a:xfrm>
                <a:off x="520986" y="5766031"/>
                <a:ext cx="612096" cy="486108"/>
                <a:chOff x="9258271" y="-45770"/>
                <a:chExt cx="925513" cy="735013"/>
              </a:xfrm>
              <a:solidFill>
                <a:schemeClr val="bg2">
                  <a:alpha val="38000"/>
                </a:schemeClr>
              </a:solidFill>
            </p:grpSpPr>
            <p:sp>
              <p:nvSpPr>
                <p:cNvPr id="625"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6"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7"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8"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9"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0"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1"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2"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3"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4"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65" name="Freeform 21"/>
              <p:cNvSpPr>
                <a:spLocks noEditPoints="1"/>
              </p:cNvSpPr>
              <p:nvPr/>
            </p:nvSpPr>
            <p:spPr bwMode="auto">
              <a:xfrm>
                <a:off x="11222893" y="6396778"/>
                <a:ext cx="348875" cy="458047"/>
              </a:xfrm>
              <a:custGeom>
                <a:avLst/>
                <a:gdLst>
                  <a:gd name="T0" fmla="*/ 31 w 294"/>
                  <a:gd name="T1" fmla="*/ 386 h 386"/>
                  <a:gd name="T2" fmla="*/ 47 w 294"/>
                  <a:gd name="T3" fmla="*/ 284 h 386"/>
                  <a:gd name="T4" fmla="*/ 0 w 294"/>
                  <a:gd name="T5" fmla="*/ 284 h 386"/>
                  <a:gd name="T6" fmla="*/ 0 w 294"/>
                  <a:gd name="T7" fmla="*/ 219 h 386"/>
                  <a:gd name="T8" fmla="*/ 57 w 294"/>
                  <a:gd name="T9" fmla="*/ 219 h 386"/>
                  <a:gd name="T10" fmla="*/ 66 w 294"/>
                  <a:gd name="T11" fmla="*/ 162 h 386"/>
                  <a:gd name="T12" fmla="*/ 16 w 294"/>
                  <a:gd name="T13" fmla="*/ 162 h 386"/>
                  <a:gd name="T14" fmla="*/ 16 w 294"/>
                  <a:gd name="T15" fmla="*/ 98 h 386"/>
                  <a:gd name="T16" fmla="*/ 76 w 294"/>
                  <a:gd name="T17" fmla="*/ 98 h 386"/>
                  <a:gd name="T18" fmla="*/ 90 w 294"/>
                  <a:gd name="T19" fmla="*/ 0 h 386"/>
                  <a:gd name="T20" fmla="*/ 151 w 294"/>
                  <a:gd name="T21" fmla="*/ 0 h 386"/>
                  <a:gd name="T22" fmla="*/ 135 w 294"/>
                  <a:gd name="T23" fmla="*/ 98 h 386"/>
                  <a:gd name="T24" fmla="*/ 187 w 294"/>
                  <a:gd name="T25" fmla="*/ 98 h 386"/>
                  <a:gd name="T26" fmla="*/ 201 w 294"/>
                  <a:gd name="T27" fmla="*/ 0 h 386"/>
                  <a:gd name="T28" fmla="*/ 263 w 294"/>
                  <a:gd name="T29" fmla="*/ 0 h 386"/>
                  <a:gd name="T30" fmla="*/ 246 w 294"/>
                  <a:gd name="T31" fmla="*/ 98 h 386"/>
                  <a:gd name="T32" fmla="*/ 294 w 294"/>
                  <a:gd name="T33" fmla="*/ 98 h 386"/>
                  <a:gd name="T34" fmla="*/ 294 w 294"/>
                  <a:gd name="T35" fmla="*/ 162 h 386"/>
                  <a:gd name="T36" fmla="*/ 237 w 294"/>
                  <a:gd name="T37" fmla="*/ 162 h 386"/>
                  <a:gd name="T38" fmla="*/ 227 w 294"/>
                  <a:gd name="T39" fmla="*/ 219 h 386"/>
                  <a:gd name="T40" fmla="*/ 277 w 294"/>
                  <a:gd name="T41" fmla="*/ 219 h 386"/>
                  <a:gd name="T42" fmla="*/ 277 w 294"/>
                  <a:gd name="T43" fmla="*/ 284 h 386"/>
                  <a:gd name="T44" fmla="*/ 218 w 294"/>
                  <a:gd name="T45" fmla="*/ 284 h 386"/>
                  <a:gd name="T46" fmla="*/ 204 w 294"/>
                  <a:gd name="T47" fmla="*/ 386 h 386"/>
                  <a:gd name="T48" fmla="*/ 142 w 294"/>
                  <a:gd name="T49" fmla="*/ 386 h 386"/>
                  <a:gd name="T50" fmla="*/ 159 w 294"/>
                  <a:gd name="T51" fmla="*/ 284 h 386"/>
                  <a:gd name="T52" fmla="*/ 106 w 294"/>
                  <a:gd name="T53" fmla="*/ 284 h 386"/>
                  <a:gd name="T54" fmla="*/ 92 w 294"/>
                  <a:gd name="T55" fmla="*/ 386 h 386"/>
                  <a:gd name="T56" fmla="*/ 31 w 294"/>
                  <a:gd name="T57" fmla="*/ 386 h 386"/>
                  <a:gd name="T58" fmla="*/ 168 w 294"/>
                  <a:gd name="T59" fmla="*/ 219 h 386"/>
                  <a:gd name="T60" fmla="*/ 177 w 294"/>
                  <a:gd name="T61" fmla="*/ 162 h 386"/>
                  <a:gd name="T62" fmla="*/ 125 w 294"/>
                  <a:gd name="T63" fmla="*/ 162 h 386"/>
                  <a:gd name="T64" fmla="*/ 118 w 294"/>
                  <a:gd name="T65" fmla="*/ 219 h 386"/>
                  <a:gd name="T66" fmla="*/ 168 w 294"/>
                  <a:gd name="T67" fmla="*/ 219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94" h="386">
                    <a:moveTo>
                      <a:pt x="31" y="386"/>
                    </a:moveTo>
                    <a:lnTo>
                      <a:pt x="47" y="284"/>
                    </a:lnTo>
                    <a:lnTo>
                      <a:pt x="0" y="284"/>
                    </a:lnTo>
                    <a:lnTo>
                      <a:pt x="0" y="219"/>
                    </a:lnTo>
                    <a:lnTo>
                      <a:pt x="57" y="219"/>
                    </a:lnTo>
                    <a:lnTo>
                      <a:pt x="66" y="162"/>
                    </a:lnTo>
                    <a:lnTo>
                      <a:pt x="16" y="162"/>
                    </a:lnTo>
                    <a:lnTo>
                      <a:pt x="16" y="98"/>
                    </a:lnTo>
                    <a:lnTo>
                      <a:pt x="76" y="98"/>
                    </a:lnTo>
                    <a:lnTo>
                      <a:pt x="90" y="0"/>
                    </a:lnTo>
                    <a:lnTo>
                      <a:pt x="151" y="0"/>
                    </a:lnTo>
                    <a:lnTo>
                      <a:pt x="135" y="98"/>
                    </a:lnTo>
                    <a:lnTo>
                      <a:pt x="187" y="98"/>
                    </a:lnTo>
                    <a:lnTo>
                      <a:pt x="201" y="0"/>
                    </a:lnTo>
                    <a:lnTo>
                      <a:pt x="263" y="0"/>
                    </a:lnTo>
                    <a:lnTo>
                      <a:pt x="246" y="98"/>
                    </a:lnTo>
                    <a:lnTo>
                      <a:pt x="294" y="98"/>
                    </a:lnTo>
                    <a:lnTo>
                      <a:pt x="294" y="162"/>
                    </a:lnTo>
                    <a:lnTo>
                      <a:pt x="237" y="162"/>
                    </a:lnTo>
                    <a:lnTo>
                      <a:pt x="227" y="219"/>
                    </a:lnTo>
                    <a:lnTo>
                      <a:pt x="277" y="219"/>
                    </a:lnTo>
                    <a:lnTo>
                      <a:pt x="277" y="284"/>
                    </a:lnTo>
                    <a:lnTo>
                      <a:pt x="218" y="284"/>
                    </a:lnTo>
                    <a:lnTo>
                      <a:pt x="204" y="386"/>
                    </a:lnTo>
                    <a:lnTo>
                      <a:pt x="142" y="386"/>
                    </a:lnTo>
                    <a:lnTo>
                      <a:pt x="159" y="284"/>
                    </a:lnTo>
                    <a:lnTo>
                      <a:pt x="106" y="284"/>
                    </a:lnTo>
                    <a:lnTo>
                      <a:pt x="92" y="386"/>
                    </a:lnTo>
                    <a:lnTo>
                      <a:pt x="31" y="386"/>
                    </a:lnTo>
                    <a:close/>
                    <a:moveTo>
                      <a:pt x="168" y="219"/>
                    </a:moveTo>
                    <a:lnTo>
                      <a:pt x="177" y="162"/>
                    </a:lnTo>
                    <a:lnTo>
                      <a:pt x="125" y="162"/>
                    </a:lnTo>
                    <a:lnTo>
                      <a:pt x="118" y="219"/>
                    </a:lnTo>
                    <a:lnTo>
                      <a:pt x="168" y="219"/>
                    </a:lnTo>
                    <a:close/>
                  </a:path>
                </a:pathLst>
              </a:custGeom>
              <a:solidFill>
                <a:schemeClr val="tx1">
                  <a:alpha val="11000"/>
                </a:schemeClr>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66" name="Group 781"/>
              <p:cNvGrpSpPr/>
              <p:nvPr/>
            </p:nvGrpSpPr>
            <p:grpSpPr>
              <a:xfrm>
                <a:off x="3818182" y="6368717"/>
                <a:ext cx="612096" cy="486108"/>
                <a:chOff x="9258271" y="-45770"/>
                <a:chExt cx="925513" cy="735013"/>
              </a:xfrm>
              <a:solidFill>
                <a:schemeClr val="accent4">
                  <a:lumMod val="20000"/>
                  <a:lumOff val="80000"/>
                  <a:alpha val="38000"/>
                </a:schemeClr>
              </a:solidFill>
            </p:grpSpPr>
            <p:sp>
              <p:nvSpPr>
                <p:cNvPr id="615"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6"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7"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8"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9"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0"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1"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2"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3"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4"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67" name="Freeform 23"/>
              <p:cNvSpPr>
                <a:spLocks/>
              </p:cNvSpPr>
              <p:nvPr/>
            </p:nvSpPr>
            <p:spPr bwMode="auto">
              <a:xfrm>
                <a:off x="8203310" y="63899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8" name="Freeform 24"/>
              <p:cNvSpPr>
                <a:spLocks/>
              </p:cNvSpPr>
              <p:nvPr/>
            </p:nvSpPr>
            <p:spPr bwMode="auto">
              <a:xfrm>
                <a:off x="8504226" y="63899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9" name="Freeform 17"/>
              <p:cNvSpPr>
                <a:spLocks/>
              </p:cNvSpPr>
              <p:nvPr/>
            </p:nvSpPr>
            <p:spPr bwMode="auto">
              <a:xfrm>
                <a:off x="8805142" y="63899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0" name="Freeform 19"/>
              <p:cNvSpPr>
                <a:spLocks/>
              </p:cNvSpPr>
              <p:nvPr/>
            </p:nvSpPr>
            <p:spPr bwMode="auto">
              <a:xfrm>
                <a:off x="10133916" y="57872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1" name="Freeform 7"/>
              <p:cNvSpPr>
                <a:spLocks/>
              </p:cNvSpPr>
              <p:nvPr/>
            </p:nvSpPr>
            <p:spPr bwMode="auto">
              <a:xfrm>
                <a:off x="10430348" y="5787290"/>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2" name="Freeform 8"/>
              <p:cNvSpPr>
                <a:spLocks/>
              </p:cNvSpPr>
              <p:nvPr/>
            </p:nvSpPr>
            <p:spPr bwMode="auto">
              <a:xfrm>
                <a:off x="10723483" y="57872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3" name="Freeform 13"/>
              <p:cNvSpPr>
                <a:spLocks/>
              </p:cNvSpPr>
              <p:nvPr/>
            </p:nvSpPr>
            <p:spPr bwMode="auto">
              <a:xfrm>
                <a:off x="11013320" y="57872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4" name="Freeform 23"/>
              <p:cNvSpPr>
                <a:spLocks/>
              </p:cNvSpPr>
              <p:nvPr/>
            </p:nvSpPr>
            <p:spPr bwMode="auto">
              <a:xfrm>
                <a:off x="11783269" y="57872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5" name="Freeform 24"/>
              <p:cNvSpPr>
                <a:spLocks/>
              </p:cNvSpPr>
              <p:nvPr/>
            </p:nvSpPr>
            <p:spPr bwMode="auto">
              <a:xfrm>
                <a:off x="12079706" y="57872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76" name="Group 740"/>
              <p:cNvGrpSpPr/>
              <p:nvPr/>
            </p:nvGrpSpPr>
            <p:grpSpPr>
              <a:xfrm>
                <a:off x="11309765" y="5781488"/>
                <a:ext cx="348521" cy="470651"/>
                <a:chOff x="7011958" y="-48945"/>
                <a:chExt cx="557213" cy="752475"/>
              </a:xfrm>
              <a:solidFill>
                <a:schemeClr val="tx1">
                  <a:alpha val="12000"/>
                </a:schemeClr>
              </a:solidFill>
            </p:grpSpPr>
            <p:sp>
              <p:nvSpPr>
                <p:cNvPr id="613"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4"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77" name="Freeform 18"/>
              <p:cNvSpPr>
                <a:spLocks noEditPoints="1"/>
              </p:cNvSpPr>
              <p:nvPr/>
            </p:nvSpPr>
            <p:spPr bwMode="auto">
              <a:xfrm>
                <a:off x="7623722" y="5770806"/>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8" name="Freeform 20"/>
              <p:cNvSpPr>
                <a:spLocks noEditPoints="1"/>
              </p:cNvSpPr>
              <p:nvPr/>
            </p:nvSpPr>
            <p:spPr bwMode="auto">
              <a:xfrm>
                <a:off x="8068508" y="57708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9" name="Freeform 16"/>
              <p:cNvSpPr>
                <a:spLocks noEditPoints="1"/>
              </p:cNvSpPr>
              <p:nvPr/>
            </p:nvSpPr>
            <p:spPr bwMode="auto">
              <a:xfrm>
                <a:off x="9395995" y="5770806"/>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0" name="Freeform 5"/>
              <p:cNvSpPr>
                <a:spLocks/>
              </p:cNvSpPr>
              <p:nvPr/>
            </p:nvSpPr>
            <p:spPr bwMode="auto">
              <a:xfrm>
                <a:off x="9840781" y="5787291"/>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1" name="Freeform 23"/>
              <p:cNvSpPr>
                <a:spLocks/>
              </p:cNvSpPr>
              <p:nvPr/>
            </p:nvSpPr>
            <p:spPr bwMode="auto">
              <a:xfrm>
                <a:off x="8513294" y="57872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2" name="Freeform 24"/>
              <p:cNvSpPr>
                <a:spLocks/>
              </p:cNvSpPr>
              <p:nvPr/>
            </p:nvSpPr>
            <p:spPr bwMode="auto">
              <a:xfrm>
                <a:off x="8809726" y="57872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3" name="Freeform 17"/>
              <p:cNvSpPr>
                <a:spLocks/>
              </p:cNvSpPr>
              <p:nvPr/>
            </p:nvSpPr>
            <p:spPr bwMode="auto">
              <a:xfrm>
                <a:off x="9106158" y="57872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4" name="Freeform 24"/>
              <p:cNvSpPr>
                <a:spLocks/>
              </p:cNvSpPr>
              <p:nvPr/>
            </p:nvSpPr>
            <p:spPr bwMode="auto">
              <a:xfrm>
                <a:off x="1232679" y="57872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5" name="Freeform 29"/>
              <p:cNvSpPr>
                <a:spLocks/>
              </p:cNvSpPr>
              <p:nvPr/>
            </p:nvSpPr>
            <p:spPr bwMode="auto">
              <a:xfrm>
                <a:off x="1529111" y="57872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6" name="Freeform 17"/>
              <p:cNvSpPr>
                <a:spLocks/>
              </p:cNvSpPr>
              <p:nvPr/>
            </p:nvSpPr>
            <p:spPr bwMode="auto">
              <a:xfrm>
                <a:off x="1825543" y="57872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87" name="Group 746"/>
              <p:cNvGrpSpPr/>
              <p:nvPr/>
            </p:nvGrpSpPr>
            <p:grpSpPr>
              <a:xfrm>
                <a:off x="2852486" y="5781488"/>
                <a:ext cx="348521" cy="470651"/>
                <a:chOff x="7011958" y="-48945"/>
                <a:chExt cx="557213" cy="752475"/>
              </a:xfrm>
              <a:solidFill>
                <a:schemeClr val="tx1">
                  <a:alpha val="7000"/>
                </a:schemeClr>
              </a:solidFill>
            </p:grpSpPr>
            <p:sp>
              <p:nvSpPr>
                <p:cNvPr id="611"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2"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88" name="Freeform 19"/>
              <p:cNvSpPr>
                <a:spLocks/>
              </p:cNvSpPr>
              <p:nvPr/>
            </p:nvSpPr>
            <p:spPr bwMode="auto">
              <a:xfrm>
                <a:off x="3325990" y="57872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9" name="Freeform 7"/>
              <p:cNvSpPr>
                <a:spLocks/>
              </p:cNvSpPr>
              <p:nvPr/>
            </p:nvSpPr>
            <p:spPr bwMode="auto">
              <a:xfrm>
                <a:off x="3622422" y="5787290"/>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0" name="Freeform 8"/>
              <p:cNvSpPr>
                <a:spLocks/>
              </p:cNvSpPr>
              <p:nvPr/>
            </p:nvSpPr>
            <p:spPr bwMode="auto">
              <a:xfrm>
                <a:off x="3915557" y="57872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91" name="Group 781"/>
              <p:cNvGrpSpPr/>
              <p:nvPr/>
            </p:nvGrpSpPr>
            <p:grpSpPr>
              <a:xfrm>
                <a:off x="2115380" y="5766031"/>
                <a:ext cx="612096" cy="486108"/>
                <a:chOff x="9258271" y="-45770"/>
                <a:chExt cx="925513" cy="735013"/>
              </a:xfrm>
              <a:solidFill>
                <a:schemeClr val="accent4">
                  <a:lumMod val="20000"/>
                  <a:lumOff val="80000"/>
                  <a:alpha val="38000"/>
                </a:schemeClr>
              </a:solidFill>
            </p:grpSpPr>
            <p:sp>
              <p:nvSpPr>
                <p:cNvPr id="601"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2"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3"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4"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5"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6"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7"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8"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9"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0"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92" name="Freeform 8"/>
              <p:cNvSpPr>
                <a:spLocks/>
              </p:cNvSpPr>
              <p:nvPr/>
            </p:nvSpPr>
            <p:spPr bwMode="auto">
              <a:xfrm>
                <a:off x="4205394" y="57872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3" name="Freeform 23"/>
              <p:cNvSpPr>
                <a:spLocks/>
              </p:cNvSpPr>
              <p:nvPr/>
            </p:nvSpPr>
            <p:spPr bwMode="auto">
              <a:xfrm>
                <a:off x="4968748" y="57872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4" name="Freeform 24"/>
              <p:cNvSpPr>
                <a:spLocks/>
              </p:cNvSpPr>
              <p:nvPr/>
            </p:nvSpPr>
            <p:spPr bwMode="auto">
              <a:xfrm>
                <a:off x="5265180" y="57872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5" name="Freeform 17"/>
              <p:cNvSpPr>
                <a:spLocks/>
              </p:cNvSpPr>
              <p:nvPr/>
            </p:nvSpPr>
            <p:spPr bwMode="auto">
              <a:xfrm>
                <a:off x="5561612" y="57872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96" name="Group 740"/>
              <p:cNvGrpSpPr/>
              <p:nvPr/>
            </p:nvGrpSpPr>
            <p:grpSpPr>
              <a:xfrm>
                <a:off x="4495244" y="5781488"/>
                <a:ext cx="348521" cy="470651"/>
                <a:chOff x="7011958" y="-48945"/>
                <a:chExt cx="557213" cy="752475"/>
              </a:xfrm>
              <a:solidFill>
                <a:schemeClr val="tx1">
                  <a:alpha val="12000"/>
                </a:schemeClr>
              </a:solidFill>
            </p:grpSpPr>
            <p:sp>
              <p:nvSpPr>
                <p:cNvPr id="599"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0"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97" name="Freeform 18"/>
              <p:cNvSpPr>
                <a:spLocks noEditPoints="1"/>
              </p:cNvSpPr>
              <p:nvPr/>
            </p:nvSpPr>
            <p:spPr bwMode="auto">
              <a:xfrm>
                <a:off x="5851449" y="5770806"/>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8" name="Freeform 20"/>
              <p:cNvSpPr>
                <a:spLocks noEditPoints="1"/>
              </p:cNvSpPr>
              <p:nvPr/>
            </p:nvSpPr>
            <p:spPr bwMode="auto">
              <a:xfrm>
                <a:off x="6296235" y="57708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9" name="Freeform 23"/>
              <p:cNvSpPr>
                <a:spLocks/>
              </p:cNvSpPr>
              <p:nvPr/>
            </p:nvSpPr>
            <p:spPr bwMode="auto">
              <a:xfrm>
                <a:off x="6741021" y="57872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00" name="Freeform 24"/>
              <p:cNvSpPr>
                <a:spLocks/>
              </p:cNvSpPr>
              <p:nvPr/>
            </p:nvSpPr>
            <p:spPr bwMode="auto">
              <a:xfrm>
                <a:off x="7037453" y="57872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01" name="Freeform 17"/>
              <p:cNvSpPr>
                <a:spLocks/>
              </p:cNvSpPr>
              <p:nvPr/>
            </p:nvSpPr>
            <p:spPr bwMode="auto">
              <a:xfrm>
                <a:off x="7333885" y="57872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02" name="Freeform 18"/>
              <p:cNvSpPr>
                <a:spLocks noEditPoints="1"/>
              </p:cNvSpPr>
              <p:nvPr/>
            </p:nvSpPr>
            <p:spPr bwMode="auto">
              <a:xfrm>
                <a:off x="6136424" y="5082957"/>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03" name="Freeform 19"/>
              <p:cNvSpPr>
                <a:spLocks/>
              </p:cNvSpPr>
              <p:nvPr/>
            </p:nvSpPr>
            <p:spPr bwMode="auto">
              <a:xfrm>
                <a:off x="6586183" y="50994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04" name="Freeform 7"/>
              <p:cNvSpPr>
                <a:spLocks/>
              </p:cNvSpPr>
              <p:nvPr/>
            </p:nvSpPr>
            <p:spPr bwMode="auto">
              <a:xfrm>
                <a:off x="6887588" y="5099441"/>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05" name="Freeform 8"/>
              <p:cNvSpPr>
                <a:spLocks/>
              </p:cNvSpPr>
              <p:nvPr/>
            </p:nvSpPr>
            <p:spPr bwMode="auto">
              <a:xfrm>
                <a:off x="7185696" y="50994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06" name="Freeform 13"/>
              <p:cNvSpPr>
                <a:spLocks/>
              </p:cNvSpPr>
              <p:nvPr/>
            </p:nvSpPr>
            <p:spPr bwMode="auto">
              <a:xfrm>
                <a:off x="7480506" y="50994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07" name="Freeform 23"/>
              <p:cNvSpPr>
                <a:spLocks/>
              </p:cNvSpPr>
              <p:nvPr/>
            </p:nvSpPr>
            <p:spPr bwMode="auto">
              <a:xfrm>
                <a:off x="8260401" y="50994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08" name="Freeform 24"/>
              <p:cNvSpPr>
                <a:spLocks/>
              </p:cNvSpPr>
              <p:nvPr/>
            </p:nvSpPr>
            <p:spPr bwMode="auto">
              <a:xfrm>
                <a:off x="8561806" y="50994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09" name="Freeform 29"/>
              <p:cNvSpPr>
                <a:spLocks/>
              </p:cNvSpPr>
              <p:nvPr/>
            </p:nvSpPr>
            <p:spPr bwMode="auto">
              <a:xfrm>
                <a:off x="8863211" y="50994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10" name="Freeform 17"/>
              <p:cNvSpPr>
                <a:spLocks/>
              </p:cNvSpPr>
              <p:nvPr/>
            </p:nvSpPr>
            <p:spPr bwMode="auto">
              <a:xfrm>
                <a:off x="9164616" y="50994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111" name="Group 740"/>
              <p:cNvGrpSpPr/>
              <p:nvPr/>
            </p:nvGrpSpPr>
            <p:grpSpPr>
              <a:xfrm>
                <a:off x="7781924" y="5093639"/>
                <a:ext cx="348521" cy="470651"/>
                <a:chOff x="7011958" y="-48945"/>
                <a:chExt cx="557213" cy="752475"/>
              </a:xfrm>
              <a:solidFill>
                <a:schemeClr val="tx1">
                  <a:alpha val="12000"/>
                </a:schemeClr>
              </a:solidFill>
            </p:grpSpPr>
            <p:sp>
              <p:nvSpPr>
                <p:cNvPr id="597"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8"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12" name="Group 746"/>
              <p:cNvGrpSpPr/>
              <p:nvPr/>
            </p:nvGrpSpPr>
            <p:grpSpPr>
              <a:xfrm>
                <a:off x="10201505" y="5093639"/>
                <a:ext cx="348521" cy="470651"/>
                <a:chOff x="7011958" y="-48945"/>
                <a:chExt cx="557213" cy="752475"/>
              </a:xfrm>
              <a:solidFill>
                <a:schemeClr val="tx1">
                  <a:alpha val="7000"/>
                </a:schemeClr>
              </a:solidFill>
            </p:grpSpPr>
            <p:sp>
              <p:nvSpPr>
                <p:cNvPr id="595"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6"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13" name="Freeform 19"/>
              <p:cNvSpPr>
                <a:spLocks/>
              </p:cNvSpPr>
              <p:nvPr/>
            </p:nvSpPr>
            <p:spPr bwMode="auto">
              <a:xfrm>
                <a:off x="10679982" y="50994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14" name="Freeform 7"/>
              <p:cNvSpPr>
                <a:spLocks/>
              </p:cNvSpPr>
              <p:nvPr/>
            </p:nvSpPr>
            <p:spPr bwMode="auto">
              <a:xfrm>
                <a:off x="10981387" y="5099441"/>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15" name="Freeform 8"/>
              <p:cNvSpPr>
                <a:spLocks/>
              </p:cNvSpPr>
              <p:nvPr/>
            </p:nvSpPr>
            <p:spPr bwMode="auto">
              <a:xfrm>
                <a:off x="11279495" y="50994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16" name="Freeform 23"/>
              <p:cNvSpPr>
                <a:spLocks/>
              </p:cNvSpPr>
              <p:nvPr/>
            </p:nvSpPr>
            <p:spPr bwMode="auto">
              <a:xfrm>
                <a:off x="12052795" y="50994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117" name="Group 740"/>
              <p:cNvGrpSpPr/>
              <p:nvPr/>
            </p:nvGrpSpPr>
            <p:grpSpPr>
              <a:xfrm>
                <a:off x="11574318" y="5093639"/>
                <a:ext cx="348521" cy="470651"/>
                <a:chOff x="7011958" y="-48945"/>
                <a:chExt cx="557213" cy="752475"/>
              </a:xfrm>
              <a:solidFill>
                <a:schemeClr val="tx1">
                  <a:alpha val="12000"/>
                </a:schemeClr>
              </a:solidFill>
            </p:grpSpPr>
            <p:sp>
              <p:nvSpPr>
                <p:cNvPr id="593"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4"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18" name="Group 781"/>
              <p:cNvGrpSpPr/>
              <p:nvPr/>
            </p:nvGrpSpPr>
            <p:grpSpPr>
              <a:xfrm>
                <a:off x="6103830" y="4470631"/>
                <a:ext cx="612096" cy="486108"/>
                <a:chOff x="9258271" y="-45770"/>
                <a:chExt cx="925513" cy="735013"/>
              </a:xfrm>
              <a:solidFill>
                <a:schemeClr val="bg2">
                  <a:alpha val="38000"/>
                </a:schemeClr>
              </a:solidFill>
            </p:grpSpPr>
            <p:sp>
              <p:nvSpPr>
                <p:cNvPr id="583"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4"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5"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6"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7"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8"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9"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0"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1"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2"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19" name="Group 781"/>
              <p:cNvGrpSpPr/>
              <p:nvPr/>
            </p:nvGrpSpPr>
            <p:grpSpPr>
              <a:xfrm>
                <a:off x="9459426" y="5078182"/>
                <a:ext cx="612096" cy="486108"/>
                <a:chOff x="9258271" y="-45770"/>
                <a:chExt cx="925513" cy="735013"/>
              </a:xfrm>
              <a:solidFill>
                <a:schemeClr val="accent4">
                  <a:lumMod val="20000"/>
                  <a:lumOff val="80000"/>
                  <a:alpha val="38000"/>
                </a:schemeClr>
              </a:solidFill>
            </p:grpSpPr>
            <p:sp>
              <p:nvSpPr>
                <p:cNvPr id="573"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4"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5"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6"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7"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8"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9"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0"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1"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2"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20" name="Freeform 24"/>
              <p:cNvSpPr>
                <a:spLocks/>
              </p:cNvSpPr>
              <p:nvPr/>
            </p:nvSpPr>
            <p:spPr bwMode="auto">
              <a:xfrm>
                <a:off x="6841547" y="44918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21" name="Freeform 29"/>
              <p:cNvSpPr>
                <a:spLocks/>
              </p:cNvSpPr>
              <p:nvPr/>
            </p:nvSpPr>
            <p:spPr bwMode="auto">
              <a:xfrm>
                <a:off x="7138603" y="44918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22" name="Freeform 17"/>
              <p:cNvSpPr>
                <a:spLocks/>
              </p:cNvSpPr>
              <p:nvPr/>
            </p:nvSpPr>
            <p:spPr bwMode="auto">
              <a:xfrm>
                <a:off x="7435659" y="44918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123" name="Group 746"/>
              <p:cNvGrpSpPr/>
              <p:nvPr/>
            </p:nvGrpSpPr>
            <p:grpSpPr>
              <a:xfrm>
                <a:off x="8463850" y="4486088"/>
                <a:ext cx="348521" cy="470651"/>
                <a:chOff x="7011958" y="-48945"/>
                <a:chExt cx="557213" cy="752475"/>
              </a:xfrm>
              <a:solidFill>
                <a:schemeClr val="tx1">
                  <a:alpha val="7000"/>
                </a:schemeClr>
              </a:solidFill>
            </p:grpSpPr>
            <p:sp>
              <p:nvSpPr>
                <p:cNvPr id="571"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2"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24" name="Freeform 19"/>
              <p:cNvSpPr>
                <a:spLocks/>
              </p:cNvSpPr>
              <p:nvPr/>
            </p:nvSpPr>
            <p:spPr bwMode="auto">
              <a:xfrm>
                <a:off x="8937978" y="44918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25" name="Freeform 7"/>
              <p:cNvSpPr>
                <a:spLocks/>
              </p:cNvSpPr>
              <p:nvPr/>
            </p:nvSpPr>
            <p:spPr bwMode="auto">
              <a:xfrm>
                <a:off x="9235034" y="4491890"/>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26" name="Freeform 8"/>
              <p:cNvSpPr>
                <a:spLocks/>
              </p:cNvSpPr>
              <p:nvPr/>
            </p:nvSpPr>
            <p:spPr bwMode="auto">
              <a:xfrm>
                <a:off x="9528793" y="44918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127" name="Group 781"/>
              <p:cNvGrpSpPr/>
              <p:nvPr/>
            </p:nvGrpSpPr>
            <p:grpSpPr>
              <a:xfrm>
                <a:off x="7726120" y="4470631"/>
                <a:ext cx="612096" cy="486108"/>
                <a:chOff x="9258271" y="-45770"/>
                <a:chExt cx="925513" cy="735013"/>
              </a:xfrm>
              <a:solidFill>
                <a:schemeClr val="accent4">
                  <a:lumMod val="20000"/>
                  <a:lumOff val="80000"/>
                  <a:alpha val="38000"/>
                </a:schemeClr>
              </a:solidFill>
            </p:grpSpPr>
            <p:sp>
              <p:nvSpPr>
                <p:cNvPr id="561"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2"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3"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4"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5"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6"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7"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8"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9"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0"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28" name="Freeform 8"/>
              <p:cNvSpPr>
                <a:spLocks/>
              </p:cNvSpPr>
              <p:nvPr/>
            </p:nvSpPr>
            <p:spPr bwMode="auto">
              <a:xfrm>
                <a:off x="9819254" y="44918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29" name="Freeform 23"/>
              <p:cNvSpPr>
                <a:spLocks/>
              </p:cNvSpPr>
              <p:nvPr/>
            </p:nvSpPr>
            <p:spPr bwMode="auto">
              <a:xfrm>
                <a:off x="10583856" y="44918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0" name="Freeform 24"/>
              <p:cNvSpPr>
                <a:spLocks/>
              </p:cNvSpPr>
              <p:nvPr/>
            </p:nvSpPr>
            <p:spPr bwMode="auto">
              <a:xfrm>
                <a:off x="10880912" y="44918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1" name="Freeform 17"/>
              <p:cNvSpPr>
                <a:spLocks/>
              </p:cNvSpPr>
              <p:nvPr/>
            </p:nvSpPr>
            <p:spPr bwMode="auto">
              <a:xfrm>
                <a:off x="11177968" y="44918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132" name="Group 740"/>
              <p:cNvGrpSpPr/>
              <p:nvPr/>
            </p:nvGrpSpPr>
            <p:grpSpPr>
              <a:xfrm>
                <a:off x="10109728" y="4486088"/>
                <a:ext cx="348521" cy="470651"/>
                <a:chOff x="7011958" y="-48945"/>
                <a:chExt cx="557213" cy="752475"/>
              </a:xfrm>
              <a:solidFill>
                <a:schemeClr val="tx1">
                  <a:alpha val="12000"/>
                </a:schemeClr>
              </a:solidFill>
            </p:grpSpPr>
            <p:sp>
              <p:nvSpPr>
                <p:cNvPr id="559"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0"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33" name="Freeform 18"/>
              <p:cNvSpPr>
                <a:spLocks noEditPoints="1"/>
              </p:cNvSpPr>
              <p:nvPr/>
            </p:nvSpPr>
            <p:spPr bwMode="auto">
              <a:xfrm>
                <a:off x="11468429" y="4475406"/>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4" name="Freeform 20"/>
              <p:cNvSpPr>
                <a:spLocks noEditPoints="1"/>
              </p:cNvSpPr>
              <p:nvPr/>
            </p:nvSpPr>
            <p:spPr bwMode="auto">
              <a:xfrm>
                <a:off x="11913844" y="44754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5" name="Freeform 23"/>
              <p:cNvSpPr>
                <a:spLocks/>
              </p:cNvSpPr>
              <p:nvPr/>
            </p:nvSpPr>
            <p:spPr bwMode="auto">
              <a:xfrm>
                <a:off x="151651" y="50994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6" name="Freeform 24"/>
              <p:cNvSpPr>
                <a:spLocks/>
              </p:cNvSpPr>
              <p:nvPr/>
            </p:nvSpPr>
            <p:spPr bwMode="auto">
              <a:xfrm>
                <a:off x="453056" y="50994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7" name="Freeform 17"/>
              <p:cNvSpPr>
                <a:spLocks/>
              </p:cNvSpPr>
              <p:nvPr/>
            </p:nvSpPr>
            <p:spPr bwMode="auto">
              <a:xfrm>
                <a:off x="754461" y="50994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8" name="Freeform 18"/>
              <p:cNvSpPr>
                <a:spLocks noEditPoints="1"/>
              </p:cNvSpPr>
              <p:nvPr/>
            </p:nvSpPr>
            <p:spPr bwMode="auto">
              <a:xfrm>
                <a:off x="1049271" y="5082957"/>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9" name="Freeform 20"/>
              <p:cNvSpPr>
                <a:spLocks noEditPoints="1"/>
              </p:cNvSpPr>
              <p:nvPr/>
            </p:nvSpPr>
            <p:spPr bwMode="auto">
              <a:xfrm>
                <a:off x="1499030" y="5082957"/>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0" name="Freeform 16"/>
              <p:cNvSpPr>
                <a:spLocks noEditPoints="1"/>
              </p:cNvSpPr>
              <p:nvPr/>
            </p:nvSpPr>
            <p:spPr bwMode="auto">
              <a:xfrm>
                <a:off x="2846409" y="5082957"/>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1" name="Freeform 16"/>
              <p:cNvSpPr>
                <a:spLocks noEditPoints="1"/>
              </p:cNvSpPr>
              <p:nvPr/>
            </p:nvSpPr>
            <p:spPr bwMode="auto">
              <a:xfrm>
                <a:off x="3594276" y="5082957"/>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2" name="Freeform 5"/>
              <p:cNvSpPr>
                <a:spLocks/>
              </p:cNvSpPr>
              <p:nvPr/>
            </p:nvSpPr>
            <p:spPr bwMode="auto">
              <a:xfrm>
                <a:off x="3296168" y="5099442"/>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3" name="Freeform 20"/>
              <p:cNvSpPr>
                <a:spLocks noEditPoints="1"/>
              </p:cNvSpPr>
              <p:nvPr/>
            </p:nvSpPr>
            <p:spPr bwMode="auto">
              <a:xfrm>
                <a:off x="4044035" y="5082957"/>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144" name="Group 746"/>
              <p:cNvGrpSpPr/>
              <p:nvPr/>
            </p:nvGrpSpPr>
            <p:grpSpPr>
              <a:xfrm>
                <a:off x="4493807" y="5093639"/>
                <a:ext cx="348521" cy="470651"/>
                <a:chOff x="7011958" y="-48945"/>
                <a:chExt cx="557213" cy="752475"/>
              </a:xfrm>
              <a:solidFill>
                <a:schemeClr val="tx1">
                  <a:alpha val="7000"/>
                </a:schemeClr>
              </a:solidFill>
            </p:grpSpPr>
            <p:sp>
              <p:nvSpPr>
                <p:cNvPr id="557"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8"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45" name="Freeform 18"/>
              <p:cNvSpPr>
                <a:spLocks noEditPoints="1"/>
              </p:cNvSpPr>
              <p:nvPr/>
            </p:nvSpPr>
            <p:spPr bwMode="auto">
              <a:xfrm>
                <a:off x="5451129" y="5082957"/>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6" name="Freeform 19"/>
              <p:cNvSpPr>
                <a:spLocks/>
              </p:cNvSpPr>
              <p:nvPr/>
            </p:nvSpPr>
            <p:spPr bwMode="auto">
              <a:xfrm>
                <a:off x="5900882" y="50994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7" name="Freeform 21"/>
              <p:cNvSpPr>
                <a:spLocks noEditPoints="1"/>
              </p:cNvSpPr>
              <p:nvPr/>
            </p:nvSpPr>
            <p:spPr bwMode="auto">
              <a:xfrm>
                <a:off x="4972284" y="5106243"/>
                <a:ext cx="348875" cy="458047"/>
              </a:xfrm>
              <a:custGeom>
                <a:avLst/>
                <a:gdLst>
                  <a:gd name="T0" fmla="*/ 31 w 294"/>
                  <a:gd name="T1" fmla="*/ 386 h 386"/>
                  <a:gd name="T2" fmla="*/ 47 w 294"/>
                  <a:gd name="T3" fmla="*/ 284 h 386"/>
                  <a:gd name="T4" fmla="*/ 0 w 294"/>
                  <a:gd name="T5" fmla="*/ 284 h 386"/>
                  <a:gd name="T6" fmla="*/ 0 w 294"/>
                  <a:gd name="T7" fmla="*/ 219 h 386"/>
                  <a:gd name="T8" fmla="*/ 57 w 294"/>
                  <a:gd name="T9" fmla="*/ 219 h 386"/>
                  <a:gd name="T10" fmla="*/ 66 w 294"/>
                  <a:gd name="T11" fmla="*/ 162 h 386"/>
                  <a:gd name="T12" fmla="*/ 16 w 294"/>
                  <a:gd name="T13" fmla="*/ 162 h 386"/>
                  <a:gd name="T14" fmla="*/ 16 w 294"/>
                  <a:gd name="T15" fmla="*/ 98 h 386"/>
                  <a:gd name="T16" fmla="*/ 76 w 294"/>
                  <a:gd name="T17" fmla="*/ 98 h 386"/>
                  <a:gd name="T18" fmla="*/ 90 w 294"/>
                  <a:gd name="T19" fmla="*/ 0 h 386"/>
                  <a:gd name="T20" fmla="*/ 151 w 294"/>
                  <a:gd name="T21" fmla="*/ 0 h 386"/>
                  <a:gd name="T22" fmla="*/ 135 w 294"/>
                  <a:gd name="T23" fmla="*/ 98 h 386"/>
                  <a:gd name="T24" fmla="*/ 187 w 294"/>
                  <a:gd name="T25" fmla="*/ 98 h 386"/>
                  <a:gd name="T26" fmla="*/ 201 w 294"/>
                  <a:gd name="T27" fmla="*/ 0 h 386"/>
                  <a:gd name="T28" fmla="*/ 263 w 294"/>
                  <a:gd name="T29" fmla="*/ 0 h 386"/>
                  <a:gd name="T30" fmla="*/ 246 w 294"/>
                  <a:gd name="T31" fmla="*/ 98 h 386"/>
                  <a:gd name="T32" fmla="*/ 294 w 294"/>
                  <a:gd name="T33" fmla="*/ 98 h 386"/>
                  <a:gd name="T34" fmla="*/ 294 w 294"/>
                  <a:gd name="T35" fmla="*/ 162 h 386"/>
                  <a:gd name="T36" fmla="*/ 237 w 294"/>
                  <a:gd name="T37" fmla="*/ 162 h 386"/>
                  <a:gd name="T38" fmla="*/ 227 w 294"/>
                  <a:gd name="T39" fmla="*/ 219 h 386"/>
                  <a:gd name="T40" fmla="*/ 277 w 294"/>
                  <a:gd name="T41" fmla="*/ 219 h 386"/>
                  <a:gd name="T42" fmla="*/ 277 w 294"/>
                  <a:gd name="T43" fmla="*/ 284 h 386"/>
                  <a:gd name="T44" fmla="*/ 218 w 294"/>
                  <a:gd name="T45" fmla="*/ 284 h 386"/>
                  <a:gd name="T46" fmla="*/ 204 w 294"/>
                  <a:gd name="T47" fmla="*/ 386 h 386"/>
                  <a:gd name="T48" fmla="*/ 142 w 294"/>
                  <a:gd name="T49" fmla="*/ 386 h 386"/>
                  <a:gd name="T50" fmla="*/ 159 w 294"/>
                  <a:gd name="T51" fmla="*/ 284 h 386"/>
                  <a:gd name="T52" fmla="*/ 106 w 294"/>
                  <a:gd name="T53" fmla="*/ 284 h 386"/>
                  <a:gd name="T54" fmla="*/ 92 w 294"/>
                  <a:gd name="T55" fmla="*/ 386 h 386"/>
                  <a:gd name="T56" fmla="*/ 31 w 294"/>
                  <a:gd name="T57" fmla="*/ 386 h 386"/>
                  <a:gd name="T58" fmla="*/ 168 w 294"/>
                  <a:gd name="T59" fmla="*/ 219 h 386"/>
                  <a:gd name="T60" fmla="*/ 177 w 294"/>
                  <a:gd name="T61" fmla="*/ 162 h 386"/>
                  <a:gd name="T62" fmla="*/ 125 w 294"/>
                  <a:gd name="T63" fmla="*/ 162 h 386"/>
                  <a:gd name="T64" fmla="*/ 118 w 294"/>
                  <a:gd name="T65" fmla="*/ 219 h 386"/>
                  <a:gd name="T66" fmla="*/ 168 w 294"/>
                  <a:gd name="T67" fmla="*/ 219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94" h="386">
                    <a:moveTo>
                      <a:pt x="31" y="386"/>
                    </a:moveTo>
                    <a:lnTo>
                      <a:pt x="47" y="284"/>
                    </a:lnTo>
                    <a:lnTo>
                      <a:pt x="0" y="284"/>
                    </a:lnTo>
                    <a:lnTo>
                      <a:pt x="0" y="219"/>
                    </a:lnTo>
                    <a:lnTo>
                      <a:pt x="57" y="219"/>
                    </a:lnTo>
                    <a:lnTo>
                      <a:pt x="66" y="162"/>
                    </a:lnTo>
                    <a:lnTo>
                      <a:pt x="16" y="162"/>
                    </a:lnTo>
                    <a:lnTo>
                      <a:pt x="16" y="98"/>
                    </a:lnTo>
                    <a:lnTo>
                      <a:pt x="76" y="98"/>
                    </a:lnTo>
                    <a:lnTo>
                      <a:pt x="90" y="0"/>
                    </a:lnTo>
                    <a:lnTo>
                      <a:pt x="151" y="0"/>
                    </a:lnTo>
                    <a:lnTo>
                      <a:pt x="135" y="98"/>
                    </a:lnTo>
                    <a:lnTo>
                      <a:pt x="187" y="98"/>
                    </a:lnTo>
                    <a:lnTo>
                      <a:pt x="201" y="0"/>
                    </a:lnTo>
                    <a:lnTo>
                      <a:pt x="263" y="0"/>
                    </a:lnTo>
                    <a:lnTo>
                      <a:pt x="246" y="98"/>
                    </a:lnTo>
                    <a:lnTo>
                      <a:pt x="294" y="98"/>
                    </a:lnTo>
                    <a:lnTo>
                      <a:pt x="294" y="162"/>
                    </a:lnTo>
                    <a:lnTo>
                      <a:pt x="237" y="162"/>
                    </a:lnTo>
                    <a:lnTo>
                      <a:pt x="227" y="219"/>
                    </a:lnTo>
                    <a:lnTo>
                      <a:pt x="277" y="219"/>
                    </a:lnTo>
                    <a:lnTo>
                      <a:pt x="277" y="284"/>
                    </a:lnTo>
                    <a:lnTo>
                      <a:pt x="218" y="284"/>
                    </a:lnTo>
                    <a:lnTo>
                      <a:pt x="204" y="386"/>
                    </a:lnTo>
                    <a:lnTo>
                      <a:pt x="142" y="386"/>
                    </a:lnTo>
                    <a:lnTo>
                      <a:pt x="159" y="284"/>
                    </a:lnTo>
                    <a:lnTo>
                      <a:pt x="106" y="284"/>
                    </a:lnTo>
                    <a:lnTo>
                      <a:pt x="92" y="386"/>
                    </a:lnTo>
                    <a:lnTo>
                      <a:pt x="31" y="386"/>
                    </a:lnTo>
                    <a:close/>
                    <a:moveTo>
                      <a:pt x="168" y="219"/>
                    </a:moveTo>
                    <a:lnTo>
                      <a:pt x="177" y="162"/>
                    </a:lnTo>
                    <a:lnTo>
                      <a:pt x="125" y="162"/>
                    </a:lnTo>
                    <a:lnTo>
                      <a:pt x="118" y="219"/>
                    </a:lnTo>
                    <a:lnTo>
                      <a:pt x="168" y="219"/>
                    </a:lnTo>
                    <a:close/>
                  </a:path>
                </a:pathLst>
              </a:custGeom>
              <a:solidFill>
                <a:schemeClr val="tx1">
                  <a:alpha val="11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48" name="Freeform 23"/>
              <p:cNvSpPr>
                <a:spLocks/>
              </p:cNvSpPr>
              <p:nvPr/>
            </p:nvSpPr>
            <p:spPr bwMode="auto">
              <a:xfrm>
                <a:off x="1948789" y="50994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9" name="Freeform 24"/>
              <p:cNvSpPr>
                <a:spLocks/>
              </p:cNvSpPr>
              <p:nvPr/>
            </p:nvSpPr>
            <p:spPr bwMode="auto">
              <a:xfrm>
                <a:off x="2250194" y="50994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50" name="Freeform 17"/>
              <p:cNvSpPr>
                <a:spLocks/>
              </p:cNvSpPr>
              <p:nvPr/>
            </p:nvSpPr>
            <p:spPr bwMode="auto">
              <a:xfrm>
                <a:off x="2551599" y="50994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51" name="Freeform 19"/>
              <p:cNvSpPr>
                <a:spLocks/>
              </p:cNvSpPr>
              <p:nvPr/>
            </p:nvSpPr>
            <p:spPr bwMode="auto">
              <a:xfrm>
                <a:off x="3857245" y="44918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52" name="Freeform 7"/>
              <p:cNvSpPr>
                <a:spLocks/>
              </p:cNvSpPr>
              <p:nvPr/>
            </p:nvSpPr>
            <p:spPr bwMode="auto">
              <a:xfrm>
                <a:off x="4154301" y="4491890"/>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53" name="Freeform 8"/>
              <p:cNvSpPr>
                <a:spLocks/>
              </p:cNvSpPr>
              <p:nvPr/>
            </p:nvSpPr>
            <p:spPr bwMode="auto">
              <a:xfrm>
                <a:off x="4448060" y="44918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54" name="Freeform 13"/>
              <p:cNvSpPr>
                <a:spLocks/>
              </p:cNvSpPr>
              <p:nvPr/>
            </p:nvSpPr>
            <p:spPr bwMode="auto">
              <a:xfrm>
                <a:off x="4738521" y="44918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55" name="Freeform 23"/>
              <p:cNvSpPr>
                <a:spLocks/>
              </p:cNvSpPr>
              <p:nvPr/>
            </p:nvSpPr>
            <p:spPr bwMode="auto">
              <a:xfrm>
                <a:off x="5509718" y="44918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56" name="Freeform 24"/>
              <p:cNvSpPr>
                <a:spLocks/>
              </p:cNvSpPr>
              <p:nvPr/>
            </p:nvSpPr>
            <p:spPr bwMode="auto">
              <a:xfrm>
                <a:off x="5806774" y="44918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157" name="Group 740"/>
              <p:cNvGrpSpPr/>
              <p:nvPr/>
            </p:nvGrpSpPr>
            <p:grpSpPr>
              <a:xfrm>
                <a:off x="5035590" y="4486088"/>
                <a:ext cx="348521" cy="470651"/>
                <a:chOff x="7011958" y="-48945"/>
                <a:chExt cx="557213" cy="752475"/>
              </a:xfrm>
              <a:solidFill>
                <a:schemeClr val="tx1">
                  <a:alpha val="12000"/>
                </a:schemeClr>
              </a:solidFill>
            </p:grpSpPr>
            <p:sp>
              <p:nvSpPr>
                <p:cNvPr id="555"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6"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58" name="Freeform 18"/>
              <p:cNvSpPr>
                <a:spLocks noEditPoints="1"/>
              </p:cNvSpPr>
              <p:nvPr/>
            </p:nvSpPr>
            <p:spPr bwMode="auto">
              <a:xfrm>
                <a:off x="1342683" y="4475406"/>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59" name="Freeform 20"/>
              <p:cNvSpPr>
                <a:spLocks noEditPoints="1"/>
              </p:cNvSpPr>
              <p:nvPr/>
            </p:nvSpPr>
            <p:spPr bwMode="auto">
              <a:xfrm>
                <a:off x="1788093" y="44754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60" name="Freeform 16"/>
              <p:cNvSpPr>
                <a:spLocks noEditPoints="1"/>
              </p:cNvSpPr>
              <p:nvPr/>
            </p:nvSpPr>
            <p:spPr bwMode="auto">
              <a:xfrm>
                <a:off x="3118076" y="4475406"/>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61" name="Freeform 5"/>
              <p:cNvSpPr>
                <a:spLocks/>
              </p:cNvSpPr>
              <p:nvPr/>
            </p:nvSpPr>
            <p:spPr bwMode="auto">
              <a:xfrm>
                <a:off x="3563486" y="4491891"/>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62" name="Freeform 23"/>
              <p:cNvSpPr>
                <a:spLocks/>
              </p:cNvSpPr>
              <p:nvPr/>
            </p:nvSpPr>
            <p:spPr bwMode="auto">
              <a:xfrm>
                <a:off x="2233503" y="44918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63" name="Freeform 24"/>
              <p:cNvSpPr>
                <a:spLocks/>
              </p:cNvSpPr>
              <p:nvPr/>
            </p:nvSpPr>
            <p:spPr bwMode="auto">
              <a:xfrm>
                <a:off x="2530559" y="44918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64" name="Freeform 17"/>
              <p:cNvSpPr>
                <a:spLocks/>
              </p:cNvSpPr>
              <p:nvPr/>
            </p:nvSpPr>
            <p:spPr bwMode="auto">
              <a:xfrm>
                <a:off x="2827615" y="44918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65" name="Freeform 20"/>
              <p:cNvSpPr>
                <a:spLocks noEditPoints="1"/>
              </p:cNvSpPr>
              <p:nvPr/>
            </p:nvSpPr>
            <p:spPr bwMode="auto">
              <a:xfrm>
                <a:off x="88900" y="44754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66" name="Freeform 23"/>
              <p:cNvSpPr>
                <a:spLocks/>
              </p:cNvSpPr>
              <p:nvPr/>
            </p:nvSpPr>
            <p:spPr bwMode="auto">
              <a:xfrm>
                <a:off x="458110" y="44918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67" name="Freeform 24"/>
              <p:cNvSpPr>
                <a:spLocks/>
              </p:cNvSpPr>
              <p:nvPr/>
            </p:nvSpPr>
            <p:spPr bwMode="auto">
              <a:xfrm>
                <a:off x="755166" y="44918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68" name="Freeform 17"/>
              <p:cNvSpPr>
                <a:spLocks/>
              </p:cNvSpPr>
              <p:nvPr/>
            </p:nvSpPr>
            <p:spPr bwMode="auto">
              <a:xfrm>
                <a:off x="1052222" y="44918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69" name="Freeform 20"/>
              <p:cNvSpPr>
                <a:spLocks noEditPoints="1"/>
              </p:cNvSpPr>
              <p:nvPr/>
            </p:nvSpPr>
            <p:spPr bwMode="auto">
              <a:xfrm>
                <a:off x="88900" y="6373492"/>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dirty="0">
                  <a:solidFill>
                    <a:srgbClr val="000000"/>
                  </a:solidFill>
                </a:endParaRPr>
              </a:p>
            </p:txBody>
          </p:sp>
          <p:sp>
            <p:nvSpPr>
              <p:cNvPr id="170" name="Freeform 20"/>
              <p:cNvSpPr>
                <a:spLocks noEditPoints="1"/>
              </p:cNvSpPr>
              <p:nvPr/>
            </p:nvSpPr>
            <p:spPr bwMode="auto">
              <a:xfrm>
                <a:off x="101600" y="57708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71" name="Freeform 18"/>
              <p:cNvSpPr>
                <a:spLocks noEditPoints="1"/>
              </p:cNvSpPr>
              <p:nvPr/>
            </p:nvSpPr>
            <p:spPr bwMode="auto">
              <a:xfrm>
                <a:off x="525470" y="3795392"/>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72" name="Freeform 19"/>
              <p:cNvSpPr>
                <a:spLocks/>
              </p:cNvSpPr>
              <p:nvPr/>
            </p:nvSpPr>
            <p:spPr bwMode="auto">
              <a:xfrm>
                <a:off x="974740" y="38118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73" name="Freeform 7"/>
              <p:cNvSpPr>
                <a:spLocks/>
              </p:cNvSpPr>
              <p:nvPr/>
            </p:nvSpPr>
            <p:spPr bwMode="auto">
              <a:xfrm>
                <a:off x="1275656" y="3811876"/>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74" name="Freeform 8"/>
              <p:cNvSpPr>
                <a:spLocks/>
              </p:cNvSpPr>
              <p:nvPr/>
            </p:nvSpPr>
            <p:spPr bwMode="auto">
              <a:xfrm>
                <a:off x="1573275" y="38118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75" name="Freeform 13"/>
              <p:cNvSpPr>
                <a:spLocks/>
              </p:cNvSpPr>
              <p:nvPr/>
            </p:nvSpPr>
            <p:spPr bwMode="auto">
              <a:xfrm>
                <a:off x="1867596" y="38118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76" name="Freeform 23"/>
              <p:cNvSpPr>
                <a:spLocks/>
              </p:cNvSpPr>
              <p:nvPr/>
            </p:nvSpPr>
            <p:spPr bwMode="auto">
              <a:xfrm>
                <a:off x="2646513" y="38118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77" name="Freeform 24"/>
              <p:cNvSpPr>
                <a:spLocks/>
              </p:cNvSpPr>
              <p:nvPr/>
            </p:nvSpPr>
            <p:spPr bwMode="auto">
              <a:xfrm>
                <a:off x="2947429" y="38118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78" name="Freeform 29"/>
              <p:cNvSpPr>
                <a:spLocks/>
              </p:cNvSpPr>
              <p:nvPr/>
            </p:nvSpPr>
            <p:spPr bwMode="auto">
              <a:xfrm>
                <a:off x="3248345" y="38118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79" name="Freeform 17"/>
              <p:cNvSpPr>
                <a:spLocks/>
              </p:cNvSpPr>
              <p:nvPr/>
            </p:nvSpPr>
            <p:spPr bwMode="auto">
              <a:xfrm>
                <a:off x="3549261" y="38118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180" name="Group 740"/>
              <p:cNvGrpSpPr/>
              <p:nvPr/>
            </p:nvGrpSpPr>
            <p:grpSpPr>
              <a:xfrm>
                <a:off x="2168525" y="3806074"/>
                <a:ext cx="348521" cy="470651"/>
                <a:chOff x="7011958" y="-48945"/>
                <a:chExt cx="557213" cy="752475"/>
              </a:xfrm>
              <a:solidFill>
                <a:schemeClr val="tx1">
                  <a:alpha val="12000"/>
                </a:schemeClr>
              </a:solidFill>
            </p:grpSpPr>
            <p:sp>
              <p:nvSpPr>
                <p:cNvPr id="553"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4"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81" name="Group 746"/>
              <p:cNvGrpSpPr/>
              <p:nvPr/>
            </p:nvGrpSpPr>
            <p:grpSpPr>
              <a:xfrm>
                <a:off x="4585172" y="3806074"/>
                <a:ext cx="348521" cy="470651"/>
                <a:chOff x="7011958" y="-48945"/>
                <a:chExt cx="557213" cy="752475"/>
              </a:xfrm>
              <a:solidFill>
                <a:schemeClr val="tx1">
                  <a:alpha val="7000"/>
                </a:schemeClr>
              </a:solidFill>
            </p:grpSpPr>
            <p:sp>
              <p:nvSpPr>
                <p:cNvPr id="551"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2"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82" name="Freeform 19"/>
              <p:cNvSpPr>
                <a:spLocks/>
              </p:cNvSpPr>
              <p:nvPr/>
            </p:nvSpPr>
            <p:spPr bwMode="auto">
              <a:xfrm>
                <a:off x="5063160" y="38118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83" name="Freeform 7"/>
              <p:cNvSpPr>
                <a:spLocks/>
              </p:cNvSpPr>
              <p:nvPr/>
            </p:nvSpPr>
            <p:spPr bwMode="auto">
              <a:xfrm>
                <a:off x="5364076" y="3811876"/>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84" name="Freeform 8"/>
              <p:cNvSpPr>
                <a:spLocks/>
              </p:cNvSpPr>
              <p:nvPr/>
            </p:nvSpPr>
            <p:spPr bwMode="auto">
              <a:xfrm>
                <a:off x="5661695" y="38118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85" name="Freeform 23"/>
              <p:cNvSpPr>
                <a:spLocks/>
              </p:cNvSpPr>
              <p:nvPr/>
            </p:nvSpPr>
            <p:spPr bwMode="auto">
              <a:xfrm>
                <a:off x="6434017" y="38118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86" name="Freeform 24"/>
              <p:cNvSpPr>
                <a:spLocks/>
              </p:cNvSpPr>
              <p:nvPr/>
            </p:nvSpPr>
            <p:spPr bwMode="auto">
              <a:xfrm>
                <a:off x="6734933" y="38118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87" name="Freeform 17"/>
              <p:cNvSpPr>
                <a:spLocks/>
              </p:cNvSpPr>
              <p:nvPr/>
            </p:nvSpPr>
            <p:spPr bwMode="auto">
              <a:xfrm>
                <a:off x="7035849" y="38118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88" name="Freeform 18"/>
              <p:cNvSpPr>
                <a:spLocks noEditPoints="1"/>
              </p:cNvSpPr>
              <p:nvPr/>
            </p:nvSpPr>
            <p:spPr bwMode="auto">
              <a:xfrm>
                <a:off x="7330170" y="3795392"/>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89" name="Freeform 20"/>
              <p:cNvSpPr>
                <a:spLocks noEditPoints="1"/>
              </p:cNvSpPr>
              <p:nvPr/>
            </p:nvSpPr>
            <p:spPr bwMode="auto">
              <a:xfrm>
                <a:off x="7779440" y="3795392"/>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190" name="Group 740"/>
              <p:cNvGrpSpPr/>
              <p:nvPr/>
            </p:nvGrpSpPr>
            <p:grpSpPr>
              <a:xfrm>
                <a:off x="5956029" y="3806074"/>
                <a:ext cx="348521" cy="470651"/>
                <a:chOff x="7011958" y="-48945"/>
                <a:chExt cx="557213" cy="752475"/>
              </a:xfrm>
              <a:solidFill>
                <a:schemeClr val="tx1">
                  <a:alpha val="12000"/>
                </a:schemeClr>
              </a:solidFill>
            </p:grpSpPr>
            <p:sp>
              <p:nvSpPr>
                <p:cNvPr id="549"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0"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91" name="Freeform 16"/>
              <p:cNvSpPr>
                <a:spLocks noEditPoints="1"/>
              </p:cNvSpPr>
              <p:nvPr/>
            </p:nvSpPr>
            <p:spPr bwMode="auto">
              <a:xfrm>
                <a:off x="9124863" y="3795392"/>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2" name="Freeform 16"/>
              <p:cNvSpPr>
                <a:spLocks noEditPoints="1"/>
              </p:cNvSpPr>
              <p:nvPr/>
            </p:nvSpPr>
            <p:spPr bwMode="auto">
              <a:xfrm>
                <a:off x="9871752" y="3795392"/>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3" name="Freeform 5"/>
              <p:cNvSpPr>
                <a:spLocks/>
              </p:cNvSpPr>
              <p:nvPr/>
            </p:nvSpPr>
            <p:spPr bwMode="auto">
              <a:xfrm>
                <a:off x="9574133" y="3811877"/>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4" name="Freeform 20"/>
              <p:cNvSpPr>
                <a:spLocks noEditPoints="1"/>
              </p:cNvSpPr>
              <p:nvPr/>
            </p:nvSpPr>
            <p:spPr bwMode="auto">
              <a:xfrm>
                <a:off x="10321022" y="3795392"/>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195" name="Group 746"/>
              <p:cNvGrpSpPr/>
              <p:nvPr/>
            </p:nvGrpSpPr>
            <p:grpSpPr>
              <a:xfrm>
                <a:off x="10770305" y="3806074"/>
                <a:ext cx="348521" cy="470651"/>
                <a:chOff x="7011958" y="-48945"/>
                <a:chExt cx="557213" cy="752475"/>
              </a:xfrm>
              <a:solidFill>
                <a:schemeClr val="tx1">
                  <a:alpha val="7000"/>
                </a:schemeClr>
              </a:solidFill>
            </p:grpSpPr>
            <p:sp>
              <p:nvSpPr>
                <p:cNvPr id="547"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8"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96" name="Freeform 18"/>
              <p:cNvSpPr>
                <a:spLocks noEditPoints="1"/>
              </p:cNvSpPr>
              <p:nvPr/>
            </p:nvSpPr>
            <p:spPr bwMode="auto">
              <a:xfrm>
                <a:off x="11726649" y="3795392"/>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7" name="Freeform 19"/>
              <p:cNvSpPr>
                <a:spLocks/>
              </p:cNvSpPr>
              <p:nvPr/>
            </p:nvSpPr>
            <p:spPr bwMode="auto">
              <a:xfrm>
                <a:off x="12150526" y="38118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198" name="Group 781"/>
              <p:cNvGrpSpPr/>
              <p:nvPr/>
            </p:nvGrpSpPr>
            <p:grpSpPr>
              <a:xfrm>
                <a:off x="520986" y="3124431"/>
                <a:ext cx="612096" cy="486108"/>
                <a:chOff x="9258271" y="-45770"/>
                <a:chExt cx="925513" cy="735013"/>
              </a:xfrm>
              <a:solidFill>
                <a:schemeClr val="bg2">
                  <a:alpha val="38000"/>
                </a:schemeClr>
              </a:solidFill>
            </p:grpSpPr>
            <p:sp>
              <p:nvSpPr>
                <p:cNvPr id="537"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8"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9"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0"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1"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2"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3"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4"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5"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6"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99" name="Freeform 21"/>
              <p:cNvSpPr>
                <a:spLocks noEditPoints="1"/>
              </p:cNvSpPr>
              <p:nvPr/>
            </p:nvSpPr>
            <p:spPr bwMode="auto">
              <a:xfrm>
                <a:off x="11248293" y="3818678"/>
                <a:ext cx="348875" cy="458047"/>
              </a:xfrm>
              <a:custGeom>
                <a:avLst/>
                <a:gdLst>
                  <a:gd name="T0" fmla="*/ 31 w 294"/>
                  <a:gd name="T1" fmla="*/ 386 h 386"/>
                  <a:gd name="T2" fmla="*/ 47 w 294"/>
                  <a:gd name="T3" fmla="*/ 284 h 386"/>
                  <a:gd name="T4" fmla="*/ 0 w 294"/>
                  <a:gd name="T5" fmla="*/ 284 h 386"/>
                  <a:gd name="T6" fmla="*/ 0 w 294"/>
                  <a:gd name="T7" fmla="*/ 219 h 386"/>
                  <a:gd name="T8" fmla="*/ 57 w 294"/>
                  <a:gd name="T9" fmla="*/ 219 h 386"/>
                  <a:gd name="T10" fmla="*/ 66 w 294"/>
                  <a:gd name="T11" fmla="*/ 162 h 386"/>
                  <a:gd name="T12" fmla="*/ 16 w 294"/>
                  <a:gd name="T13" fmla="*/ 162 h 386"/>
                  <a:gd name="T14" fmla="*/ 16 w 294"/>
                  <a:gd name="T15" fmla="*/ 98 h 386"/>
                  <a:gd name="T16" fmla="*/ 76 w 294"/>
                  <a:gd name="T17" fmla="*/ 98 h 386"/>
                  <a:gd name="T18" fmla="*/ 90 w 294"/>
                  <a:gd name="T19" fmla="*/ 0 h 386"/>
                  <a:gd name="T20" fmla="*/ 151 w 294"/>
                  <a:gd name="T21" fmla="*/ 0 h 386"/>
                  <a:gd name="T22" fmla="*/ 135 w 294"/>
                  <a:gd name="T23" fmla="*/ 98 h 386"/>
                  <a:gd name="T24" fmla="*/ 187 w 294"/>
                  <a:gd name="T25" fmla="*/ 98 h 386"/>
                  <a:gd name="T26" fmla="*/ 201 w 294"/>
                  <a:gd name="T27" fmla="*/ 0 h 386"/>
                  <a:gd name="T28" fmla="*/ 263 w 294"/>
                  <a:gd name="T29" fmla="*/ 0 h 386"/>
                  <a:gd name="T30" fmla="*/ 246 w 294"/>
                  <a:gd name="T31" fmla="*/ 98 h 386"/>
                  <a:gd name="T32" fmla="*/ 294 w 294"/>
                  <a:gd name="T33" fmla="*/ 98 h 386"/>
                  <a:gd name="T34" fmla="*/ 294 w 294"/>
                  <a:gd name="T35" fmla="*/ 162 h 386"/>
                  <a:gd name="T36" fmla="*/ 237 w 294"/>
                  <a:gd name="T37" fmla="*/ 162 h 386"/>
                  <a:gd name="T38" fmla="*/ 227 w 294"/>
                  <a:gd name="T39" fmla="*/ 219 h 386"/>
                  <a:gd name="T40" fmla="*/ 277 w 294"/>
                  <a:gd name="T41" fmla="*/ 219 h 386"/>
                  <a:gd name="T42" fmla="*/ 277 w 294"/>
                  <a:gd name="T43" fmla="*/ 284 h 386"/>
                  <a:gd name="T44" fmla="*/ 218 w 294"/>
                  <a:gd name="T45" fmla="*/ 284 h 386"/>
                  <a:gd name="T46" fmla="*/ 204 w 294"/>
                  <a:gd name="T47" fmla="*/ 386 h 386"/>
                  <a:gd name="T48" fmla="*/ 142 w 294"/>
                  <a:gd name="T49" fmla="*/ 386 h 386"/>
                  <a:gd name="T50" fmla="*/ 159 w 294"/>
                  <a:gd name="T51" fmla="*/ 284 h 386"/>
                  <a:gd name="T52" fmla="*/ 106 w 294"/>
                  <a:gd name="T53" fmla="*/ 284 h 386"/>
                  <a:gd name="T54" fmla="*/ 92 w 294"/>
                  <a:gd name="T55" fmla="*/ 386 h 386"/>
                  <a:gd name="T56" fmla="*/ 31 w 294"/>
                  <a:gd name="T57" fmla="*/ 386 h 386"/>
                  <a:gd name="T58" fmla="*/ 168 w 294"/>
                  <a:gd name="T59" fmla="*/ 219 h 386"/>
                  <a:gd name="T60" fmla="*/ 177 w 294"/>
                  <a:gd name="T61" fmla="*/ 162 h 386"/>
                  <a:gd name="T62" fmla="*/ 125 w 294"/>
                  <a:gd name="T63" fmla="*/ 162 h 386"/>
                  <a:gd name="T64" fmla="*/ 118 w 294"/>
                  <a:gd name="T65" fmla="*/ 219 h 386"/>
                  <a:gd name="T66" fmla="*/ 168 w 294"/>
                  <a:gd name="T67" fmla="*/ 219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94" h="386">
                    <a:moveTo>
                      <a:pt x="31" y="386"/>
                    </a:moveTo>
                    <a:lnTo>
                      <a:pt x="47" y="284"/>
                    </a:lnTo>
                    <a:lnTo>
                      <a:pt x="0" y="284"/>
                    </a:lnTo>
                    <a:lnTo>
                      <a:pt x="0" y="219"/>
                    </a:lnTo>
                    <a:lnTo>
                      <a:pt x="57" y="219"/>
                    </a:lnTo>
                    <a:lnTo>
                      <a:pt x="66" y="162"/>
                    </a:lnTo>
                    <a:lnTo>
                      <a:pt x="16" y="162"/>
                    </a:lnTo>
                    <a:lnTo>
                      <a:pt x="16" y="98"/>
                    </a:lnTo>
                    <a:lnTo>
                      <a:pt x="76" y="98"/>
                    </a:lnTo>
                    <a:lnTo>
                      <a:pt x="90" y="0"/>
                    </a:lnTo>
                    <a:lnTo>
                      <a:pt x="151" y="0"/>
                    </a:lnTo>
                    <a:lnTo>
                      <a:pt x="135" y="98"/>
                    </a:lnTo>
                    <a:lnTo>
                      <a:pt x="187" y="98"/>
                    </a:lnTo>
                    <a:lnTo>
                      <a:pt x="201" y="0"/>
                    </a:lnTo>
                    <a:lnTo>
                      <a:pt x="263" y="0"/>
                    </a:lnTo>
                    <a:lnTo>
                      <a:pt x="246" y="98"/>
                    </a:lnTo>
                    <a:lnTo>
                      <a:pt x="294" y="98"/>
                    </a:lnTo>
                    <a:lnTo>
                      <a:pt x="294" y="162"/>
                    </a:lnTo>
                    <a:lnTo>
                      <a:pt x="237" y="162"/>
                    </a:lnTo>
                    <a:lnTo>
                      <a:pt x="227" y="219"/>
                    </a:lnTo>
                    <a:lnTo>
                      <a:pt x="277" y="219"/>
                    </a:lnTo>
                    <a:lnTo>
                      <a:pt x="277" y="284"/>
                    </a:lnTo>
                    <a:lnTo>
                      <a:pt x="218" y="284"/>
                    </a:lnTo>
                    <a:lnTo>
                      <a:pt x="204" y="386"/>
                    </a:lnTo>
                    <a:lnTo>
                      <a:pt x="142" y="386"/>
                    </a:lnTo>
                    <a:lnTo>
                      <a:pt x="159" y="284"/>
                    </a:lnTo>
                    <a:lnTo>
                      <a:pt x="106" y="284"/>
                    </a:lnTo>
                    <a:lnTo>
                      <a:pt x="92" y="386"/>
                    </a:lnTo>
                    <a:lnTo>
                      <a:pt x="31" y="386"/>
                    </a:lnTo>
                    <a:close/>
                    <a:moveTo>
                      <a:pt x="168" y="219"/>
                    </a:moveTo>
                    <a:lnTo>
                      <a:pt x="177" y="162"/>
                    </a:lnTo>
                    <a:lnTo>
                      <a:pt x="125" y="162"/>
                    </a:lnTo>
                    <a:lnTo>
                      <a:pt x="118" y="219"/>
                    </a:lnTo>
                    <a:lnTo>
                      <a:pt x="168" y="219"/>
                    </a:lnTo>
                    <a:close/>
                  </a:path>
                </a:pathLst>
              </a:custGeom>
              <a:solidFill>
                <a:schemeClr val="tx1">
                  <a:alpha val="11000"/>
                </a:schemeClr>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200" name="Group 781"/>
              <p:cNvGrpSpPr/>
              <p:nvPr/>
            </p:nvGrpSpPr>
            <p:grpSpPr>
              <a:xfrm>
                <a:off x="3843582" y="3790617"/>
                <a:ext cx="612096" cy="486108"/>
                <a:chOff x="9258271" y="-45770"/>
                <a:chExt cx="925513" cy="735013"/>
              </a:xfrm>
              <a:solidFill>
                <a:schemeClr val="accent4">
                  <a:lumMod val="20000"/>
                  <a:lumOff val="80000"/>
                  <a:alpha val="38000"/>
                </a:schemeClr>
              </a:solidFill>
            </p:grpSpPr>
            <p:sp>
              <p:nvSpPr>
                <p:cNvPr id="527"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8"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9"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0"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1"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2"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3"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4"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5"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6"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01" name="Freeform 23"/>
              <p:cNvSpPr>
                <a:spLocks/>
              </p:cNvSpPr>
              <p:nvPr/>
            </p:nvSpPr>
            <p:spPr bwMode="auto">
              <a:xfrm>
                <a:off x="8228710" y="38118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02" name="Freeform 24"/>
              <p:cNvSpPr>
                <a:spLocks/>
              </p:cNvSpPr>
              <p:nvPr/>
            </p:nvSpPr>
            <p:spPr bwMode="auto">
              <a:xfrm>
                <a:off x="8529626" y="38118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03" name="Freeform 17"/>
              <p:cNvSpPr>
                <a:spLocks/>
              </p:cNvSpPr>
              <p:nvPr/>
            </p:nvSpPr>
            <p:spPr bwMode="auto">
              <a:xfrm>
                <a:off x="8830542" y="38118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04" name="Freeform 19"/>
              <p:cNvSpPr>
                <a:spLocks/>
              </p:cNvSpPr>
              <p:nvPr/>
            </p:nvSpPr>
            <p:spPr bwMode="auto">
              <a:xfrm>
                <a:off x="10159316" y="3145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05" name="Freeform 7"/>
              <p:cNvSpPr>
                <a:spLocks/>
              </p:cNvSpPr>
              <p:nvPr/>
            </p:nvSpPr>
            <p:spPr bwMode="auto">
              <a:xfrm>
                <a:off x="10455748" y="3145690"/>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06" name="Freeform 8"/>
              <p:cNvSpPr>
                <a:spLocks/>
              </p:cNvSpPr>
              <p:nvPr/>
            </p:nvSpPr>
            <p:spPr bwMode="auto">
              <a:xfrm>
                <a:off x="10748883" y="3145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07" name="Freeform 13"/>
              <p:cNvSpPr>
                <a:spLocks/>
              </p:cNvSpPr>
              <p:nvPr/>
            </p:nvSpPr>
            <p:spPr bwMode="auto">
              <a:xfrm>
                <a:off x="11038720" y="3145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08" name="Freeform 23"/>
              <p:cNvSpPr>
                <a:spLocks/>
              </p:cNvSpPr>
              <p:nvPr/>
            </p:nvSpPr>
            <p:spPr bwMode="auto">
              <a:xfrm>
                <a:off x="11808669" y="31456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09" name="Freeform 24"/>
              <p:cNvSpPr>
                <a:spLocks/>
              </p:cNvSpPr>
              <p:nvPr/>
            </p:nvSpPr>
            <p:spPr bwMode="auto">
              <a:xfrm>
                <a:off x="12105106" y="3145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210" name="Group 740"/>
              <p:cNvGrpSpPr/>
              <p:nvPr/>
            </p:nvGrpSpPr>
            <p:grpSpPr>
              <a:xfrm>
                <a:off x="11335165" y="3139888"/>
                <a:ext cx="348521" cy="470651"/>
                <a:chOff x="7011958" y="-48945"/>
                <a:chExt cx="557213" cy="752475"/>
              </a:xfrm>
              <a:solidFill>
                <a:schemeClr val="tx1">
                  <a:alpha val="12000"/>
                </a:schemeClr>
              </a:solidFill>
            </p:grpSpPr>
            <p:sp>
              <p:nvSpPr>
                <p:cNvPr id="525"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6"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11" name="Freeform 18"/>
              <p:cNvSpPr>
                <a:spLocks noEditPoints="1"/>
              </p:cNvSpPr>
              <p:nvPr/>
            </p:nvSpPr>
            <p:spPr bwMode="auto">
              <a:xfrm>
                <a:off x="7649122" y="3129206"/>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12" name="Freeform 20"/>
              <p:cNvSpPr>
                <a:spLocks noEditPoints="1"/>
              </p:cNvSpPr>
              <p:nvPr/>
            </p:nvSpPr>
            <p:spPr bwMode="auto">
              <a:xfrm>
                <a:off x="8093908" y="31292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13" name="Freeform 16"/>
              <p:cNvSpPr>
                <a:spLocks noEditPoints="1"/>
              </p:cNvSpPr>
              <p:nvPr/>
            </p:nvSpPr>
            <p:spPr bwMode="auto">
              <a:xfrm>
                <a:off x="9421395" y="3192706"/>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14" name="Freeform 5"/>
              <p:cNvSpPr>
                <a:spLocks/>
              </p:cNvSpPr>
              <p:nvPr/>
            </p:nvSpPr>
            <p:spPr bwMode="auto">
              <a:xfrm>
                <a:off x="9866181" y="3145691"/>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15" name="Freeform 23"/>
              <p:cNvSpPr>
                <a:spLocks/>
              </p:cNvSpPr>
              <p:nvPr/>
            </p:nvSpPr>
            <p:spPr bwMode="auto">
              <a:xfrm>
                <a:off x="8538694" y="31456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16" name="Freeform 24"/>
              <p:cNvSpPr>
                <a:spLocks/>
              </p:cNvSpPr>
              <p:nvPr/>
            </p:nvSpPr>
            <p:spPr bwMode="auto">
              <a:xfrm>
                <a:off x="8835126" y="3145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17" name="Freeform 17"/>
              <p:cNvSpPr>
                <a:spLocks/>
              </p:cNvSpPr>
              <p:nvPr/>
            </p:nvSpPr>
            <p:spPr bwMode="auto">
              <a:xfrm>
                <a:off x="9131558" y="3145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18" name="Freeform 24"/>
              <p:cNvSpPr>
                <a:spLocks/>
              </p:cNvSpPr>
              <p:nvPr/>
            </p:nvSpPr>
            <p:spPr bwMode="auto">
              <a:xfrm>
                <a:off x="1258079" y="3145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19" name="Freeform 29"/>
              <p:cNvSpPr>
                <a:spLocks/>
              </p:cNvSpPr>
              <p:nvPr/>
            </p:nvSpPr>
            <p:spPr bwMode="auto">
              <a:xfrm>
                <a:off x="1554511" y="31456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20" name="Freeform 17"/>
              <p:cNvSpPr>
                <a:spLocks/>
              </p:cNvSpPr>
              <p:nvPr/>
            </p:nvSpPr>
            <p:spPr bwMode="auto">
              <a:xfrm>
                <a:off x="1850943" y="3145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221" name="Group 746"/>
              <p:cNvGrpSpPr/>
              <p:nvPr/>
            </p:nvGrpSpPr>
            <p:grpSpPr>
              <a:xfrm>
                <a:off x="2877886" y="3139888"/>
                <a:ext cx="348521" cy="470651"/>
                <a:chOff x="7011958" y="-48945"/>
                <a:chExt cx="557213" cy="752475"/>
              </a:xfrm>
              <a:solidFill>
                <a:schemeClr val="tx1">
                  <a:alpha val="7000"/>
                </a:schemeClr>
              </a:solidFill>
            </p:grpSpPr>
            <p:sp>
              <p:nvSpPr>
                <p:cNvPr id="523"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4"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22" name="Freeform 19"/>
              <p:cNvSpPr>
                <a:spLocks/>
              </p:cNvSpPr>
              <p:nvPr/>
            </p:nvSpPr>
            <p:spPr bwMode="auto">
              <a:xfrm>
                <a:off x="3351390" y="3145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23" name="Freeform 7"/>
              <p:cNvSpPr>
                <a:spLocks/>
              </p:cNvSpPr>
              <p:nvPr/>
            </p:nvSpPr>
            <p:spPr bwMode="auto">
              <a:xfrm>
                <a:off x="3647822" y="3145690"/>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24" name="Freeform 8"/>
              <p:cNvSpPr>
                <a:spLocks/>
              </p:cNvSpPr>
              <p:nvPr/>
            </p:nvSpPr>
            <p:spPr bwMode="auto">
              <a:xfrm>
                <a:off x="3940957" y="3145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225" name="Group 781"/>
              <p:cNvGrpSpPr/>
              <p:nvPr/>
            </p:nvGrpSpPr>
            <p:grpSpPr>
              <a:xfrm>
                <a:off x="2140780" y="3124431"/>
                <a:ext cx="612096" cy="486108"/>
                <a:chOff x="9258271" y="-45770"/>
                <a:chExt cx="925513" cy="735013"/>
              </a:xfrm>
              <a:solidFill>
                <a:schemeClr val="accent4">
                  <a:lumMod val="20000"/>
                  <a:lumOff val="80000"/>
                  <a:alpha val="38000"/>
                </a:schemeClr>
              </a:solidFill>
            </p:grpSpPr>
            <p:sp>
              <p:nvSpPr>
                <p:cNvPr id="513"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4"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5"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6"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7"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8"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9"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0"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1"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2"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26" name="Freeform 8"/>
              <p:cNvSpPr>
                <a:spLocks/>
              </p:cNvSpPr>
              <p:nvPr/>
            </p:nvSpPr>
            <p:spPr bwMode="auto">
              <a:xfrm>
                <a:off x="4230794" y="3145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27" name="Freeform 23"/>
              <p:cNvSpPr>
                <a:spLocks/>
              </p:cNvSpPr>
              <p:nvPr/>
            </p:nvSpPr>
            <p:spPr bwMode="auto">
              <a:xfrm>
                <a:off x="4994148" y="31456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28" name="Freeform 24"/>
              <p:cNvSpPr>
                <a:spLocks/>
              </p:cNvSpPr>
              <p:nvPr/>
            </p:nvSpPr>
            <p:spPr bwMode="auto">
              <a:xfrm>
                <a:off x="5290580" y="3145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29" name="Freeform 17"/>
              <p:cNvSpPr>
                <a:spLocks/>
              </p:cNvSpPr>
              <p:nvPr/>
            </p:nvSpPr>
            <p:spPr bwMode="auto">
              <a:xfrm>
                <a:off x="5587012" y="3145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230" name="Group 740"/>
              <p:cNvGrpSpPr/>
              <p:nvPr/>
            </p:nvGrpSpPr>
            <p:grpSpPr>
              <a:xfrm>
                <a:off x="4520644" y="3139888"/>
                <a:ext cx="348521" cy="470651"/>
                <a:chOff x="7011958" y="-48945"/>
                <a:chExt cx="557213" cy="752475"/>
              </a:xfrm>
              <a:solidFill>
                <a:schemeClr val="tx1">
                  <a:alpha val="12000"/>
                </a:schemeClr>
              </a:solidFill>
            </p:grpSpPr>
            <p:sp>
              <p:nvSpPr>
                <p:cNvPr id="511"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2"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31" name="Freeform 18"/>
              <p:cNvSpPr>
                <a:spLocks noEditPoints="1"/>
              </p:cNvSpPr>
              <p:nvPr/>
            </p:nvSpPr>
            <p:spPr bwMode="auto">
              <a:xfrm>
                <a:off x="5876849" y="3129206"/>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32" name="Freeform 20"/>
              <p:cNvSpPr>
                <a:spLocks noEditPoints="1"/>
              </p:cNvSpPr>
              <p:nvPr/>
            </p:nvSpPr>
            <p:spPr bwMode="auto">
              <a:xfrm>
                <a:off x="6321635" y="31292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33" name="Freeform 23"/>
              <p:cNvSpPr>
                <a:spLocks/>
              </p:cNvSpPr>
              <p:nvPr/>
            </p:nvSpPr>
            <p:spPr bwMode="auto">
              <a:xfrm>
                <a:off x="6766421" y="31456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34" name="Freeform 24"/>
              <p:cNvSpPr>
                <a:spLocks/>
              </p:cNvSpPr>
              <p:nvPr/>
            </p:nvSpPr>
            <p:spPr bwMode="auto">
              <a:xfrm>
                <a:off x="7062853" y="3145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35" name="Freeform 17"/>
              <p:cNvSpPr>
                <a:spLocks/>
              </p:cNvSpPr>
              <p:nvPr/>
            </p:nvSpPr>
            <p:spPr bwMode="auto">
              <a:xfrm>
                <a:off x="7359285" y="3145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36" name="Freeform 18"/>
              <p:cNvSpPr>
                <a:spLocks noEditPoints="1"/>
              </p:cNvSpPr>
              <p:nvPr/>
            </p:nvSpPr>
            <p:spPr bwMode="auto">
              <a:xfrm>
                <a:off x="6161824" y="2504857"/>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37" name="Freeform 19"/>
              <p:cNvSpPr>
                <a:spLocks/>
              </p:cNvSpPr>
              <p:nvPr/>
            </p:nvSpPr>
            <p:spPr bwMode="auto">
              <a:xfrm>
                <a:off x="6611583" y="25213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38" name="Freeform 7"/>
              <p:cNvSpPr>
                <a:spLocks/>
              </p:cNvSpPr>
              <p:nvPr/>
            </p:nvSpPr>
            <p:spPr bwMode="auto">
              <a:xfrm>
                <a:off x="6912988" y="2521341"/>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39" name="Freeform 8"/>
              <p:cNvSpPr>
                <a:spLocks/>
              </p:cNvSpPr>
              <p:nvPr/>
            </p:nvSpPr>
            <p:spPr bwMode="auto">
              <a:xfrm>
                <a:off x="7211096" y="25213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40" name="Freeform 13"/>
              <p:cNvSpPr>
                <a:spLocks/>
              </p:cNvSpPr>
              <p:nvPr/>
            </p:nvSpPr>
            <p:spPr bwMode="auto">
              <a:xfrm>
                <a:off x="7505906" y="25213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41" name="Freeform 23"/>
              <p:cNvSpPr>
                <a:spLocks/>
              </p:cNvSpPr>
              <p:nvPr/>
            </p:nvSpPr>
            <p:spPr bwMode="auto">
              <a:xfrm>
                <a:off x="8285801" y="25213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42" name="Freeform 24"/>
              <p:cNvSpPr>
                <a:spLocks/>
              </p:cNvSpPr>
              <p:nvPr/>
            </p:nvSpPr>
            <p:spPr bwMode="auto">
              <a:xfrm>
                <a:off x="8587206" y="25213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43" name="Freeform 29"/>
              <p:cNvSpPr>
                <a:spLocks/>
              </p:cNvSpPr>
              <p:nvPr/>
            </p:nvSpPr>
            <p:spPr bwMode="auto">
              <a:xfrm>
                <a:off x="8888611" y="25213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44" name="Freeform 17"/>
              <p:cNvSpPr>
                <a:spLocks/>
              </p:cNvSpPr>
              <p:nvPr/>
            </p:nvSpPr>
            <p:spPr bwMode="auto">
              <a:xfrm>
                <a:off x="9190016" y="25213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245" name="Group 740"/>
              <p:cNvGrpSpPr/>
              <p:nvPr/>
            </p:nvGrpSpPr>
            <p:grpSpPr>
              <a:xfrm>
                <a:off x="7807324" y="2515539"/>
                <a:ext cx="348521" cy="470651"/>
                <a:chOff x="7011958" y="-48945"/>
                <a:chExt cx="557213" cy="752475"/>
              </a:xfrm>
              <a:solidFill>
                <a:schemeClr val="tx1">
                  <a:alpha val="12000"/>
                </a:schemeClr>
              </a:solidFill>
            </p:grpSpPr>
            <p:sp>
              <p:nvSpPr>
                <p:cNvPr id="509"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0"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46" name="Group 746"/>
              <p:cNvGrpSpPr/>
              <p:nvPr/>
            </p:nvGrpSpPr>
            <p:grpSpPr>
              <a:xfrm>
                <a:off x="10226905" y="2515539"/>
                <a:ext cx="348521" cy="470651"/>
                <a:chOff x="7011958" y="-48945"/>
                <a:chExt cx="557213" cy="752475"/>
              </a:xfrm>
              <a:solidFill>
                <a:schemeClr val="tx1">
                  <a:alpha val="7000"/>
                </a:schemeClr>
              </a:solidFill>
            </p:grpSpPr>
            <p:sp>
              <p:nvSpPr>
                <p:cNvPr id="507"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8"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47" name="Freeform 19"/>
              <p:cNvSpPr>
                <a:spLocks/>
              </p:cNvSpPr>
              <p:nvPr/>
            </p:nvSpPr>
            <p:spPr bwMode="auto">
              <a:xfrm>
                <a:off x="10705382" y="25213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48" name="Freeform 7"/>
              <p:cNvSpPr>
                <a:spLocks/>
              </p:cNvSpPr>
              <p:nvPr/>
            </p:nvSpPr>
            <p:spPr bwMode="auto">
              <a:xfrm>
                <a:off x="11006787" y="2521341"/>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49" name="Freeform 8"/>
              <p:cNvSpPr>
                <a:spLocks/>
              </p:cNvSpPr>
              <p:nvPr/>
            </p:nvSpPr>
            <p:spPr bwMode="auto">
              <a:xfrm>
                <a:off x="11304895" y="25213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50" name="Freeform 23"/>
              <p:cNvSpPr>
                <a:spLocks/>
              </p:cNvSpPr>
              <p:nvPr/>
            </p:nvSpPr>
            <p:spPr bwMode="auto">
              <a:xfrm>
                <a:off x="12078195" y="25213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251" name="Group 740"/>
              <p:cNvGrpSpPr/>
              <p:nvPr/>
            </p:nvGrpSpPr>
            <p:grpSpPr>
              <a:xfrm>
                <a:off x="11599718" y="2515539"/>
                <a:ext cx="348521" cy="470651"/>
                <a:chOff x="7011958" y="-48945"/>
                <a:chExt cx="557213" cy="752475"/>
              </a:xfrm>
              <a:solidFill>
                <a:schemeClr val="tx1">
                  <a:alpha val="12000"/>
                </a:schemeClr>
              </a:solidFill>
            </p:grpSpPr>
            <p:sp>
              <p:nvSpPr>
                <p:cNvPr id="505"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6"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52" name="Group 781"/>
              <p:cNvGrpSpPr/>
              <p:nvPr/>
            </p:nvGrpSpPr>
            <p:grpSpPr>
              <a:xfrm>
                <a:off x="6129230" y="1892531"/>
                <a:ext cx="612096" cy="486108"/>
                <a:chOff x="9258271" y="-45770"/>
                <a:chExt cx="925513" cy="735013"/>
              </a:xfrm>
              <a:solidFill>
                <a:schemeClr val="bg2">
                  <a:alpha val="38000"/>
                </a:schemeClr>
              </a:solidFill>
            </p:grpSpPr>
            <p:sp>
              <p:nvSpPr>
                <p:cNvPr id="495"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6"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7"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8"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9"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0"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1"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2"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3"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4"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53" name="Group 781"/>
              <p:cNvGrpSpPr/>
              <p:nvPr/>
            </p:nvGrpSpPr>
            <p:grpSpPr>
              <a:xfrm>
                <a:off x="9484826" y="2500082"/>
                <a:ext cx="612096" cy="486108"/>
                <a:chOff x="9258271" y="-45770"/>
                <a:chExt cx="925513" cy="735013"/>
              </a:xfrm>
              <a:solidFill>
                <a:schemeClr val="accent4">
                  <a:lumMod val="20000"/>
                  <a:lumOff val="80000"/>
                  <a:alpha val="38000"/>
                </a:schemeClr>
              </a:solidFill>
            </p:grpSpPr>
            <p:sp>
              <p:nvSpPr>
                <p:cNvPr id="485"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6"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7"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8"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9"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0"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1"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2"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3"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4"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54" name="Freeform 24"/>
              <p:cNvSpPr>
                <a:spLocks/>
              </p:cNvSpPr>
              <p:nvPr/>
            </p:nvSpPr>
            <p:spPr bwMode="auto">
              <a:xfrm>
                <a:off x="6866947" y="19137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55" name="Freeform 29"/>
              <p:cNvSpPr>
                <a:spLocks/>
              </p:cNvSpPr>
              <p:nvPr/>
            </p:nvSpPr>
            <p:spPr bwMode="auto">
              <a:xfrm>
                <a:off x="7164003" y="19137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56" name="Freeform 17"/>
              <p:cNvSpPr>
                <a:spLocks/>
              </p:cNvSpPr>
              <p:nvPr/>
            </p:nvSpPr>
            <p:spPr bwMode="auto">
              <a:xfrm>
                <a:off x="7461059" y="19137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257" name="Group 746"/>
              <p:cNvGrpSpPr/>
              <p:nvPr/>
            </p:nvGrpSpPr>
            <p:grpSpPr>
              <a:xfrm>
                <a:off x="8489250" y="1907988"/>
                <a:ext cx="348521" cy="470651"/>
                <a:chOff x="7011958" y="-48945"/>
                <a:chExt cx="557213" cy="752475"/>
              </a:xfrm>
              <a:solidFill>
                <a:schemeClr val="tx1">
                  <a:alpha val="7000"/>
                </a:schemeClr>
              </a:solidFill>
            </p:grpSpPr>
            <p:sp>
              <p:nvSpPr>
                <p:cNvPr id="483"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4"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58" name="Freeform 19"/>
              <p:cNvSpPr>
                <a:spLocks/>
              </p:cNvSpPr>
              <p:nvPr/>
            </p:nvSpPr>
            <p:spPr bwMode="auto">
              <a:xfrm>
                <a:off x="8963378" y="19137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59" name="Freeform 7"/>
              <p:cNvSpPr>
                <a:spLocks/>
              </p:cNvSpPr>
              <p:nvPr/>
            </p:nvSpPr>
            <p:spPr bwMode="auto">
              <a:xfrm>
                <a:off x="9260434" y="1913790"/>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60" name="Freeform 8"/>
              <p:cNvSpPr>
                <a:spLocks/>
              </p:cNvSpPr>
              <p:nvPr/>
            </p:nvSpPr>
            <p:spPr bwMode="auto">
              <a:xfrm>
                <a:off x="9554193" y="19137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261" name="Group 781"/>
              <p:cNvGrpSpPr/>
              <p:nvPr/>
            </p:nvGrpSpPr>
            <p:grpSpPr>
              <a:xfrm>
                <a:off x="7751520" y="1892531"/>
                <a:ext cx="612096" cy="486108"/>
                <a:chOff x="9258271" y="-45770"/>
                <a:chExt cx="925513" cy="735013"/>
              </a:xfrm>
              <a:solidFill>
                <a:schemeClr val="accent4">
                  <a:lumMod val="20000"/>
                  <a:lumOff val="80000"/>
                  <a:alpha val="38000"/>
                </a:schemeClr>
              </a:solidFill>
            </p:grpSpPr>
            <p:sp>
              <p:nvSpPr>
                <p:cNvPr id="473"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4"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5"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6"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7"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8"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9"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0"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1"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2"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62" name="Freeform 8"/>
              <p:cNvSpPr>
                <a:spLocks/>
              </p:cNvSpPr>
              <p:nvPr/>
            </p:nvSpPr>
            <p:spPr bwMode="auto">
              <a:xfrm>
                <a:off x="9844654" y="19137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63" name="Freeform 23"/>
              <p:cNvSpPr>
                <a:spLocks/>
              </p:cNvSpPr>
              <p:nvPr/>
            </p:nvSpPr>
            <p:spPr bwMode="auto">
              <a:xfrm>
                <a:off x="10609256" y="19137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64" name="Freeform 24"/>
              <p:cNvSpPr>
                <a:spLocks/>
              </p:cNvSpPr>
              <p:nvPr/>
            </p:nvSpPr>
            <p:spPr bwMode="auto">
              <a:xfrm>
                <a:off x="10906312" y="19137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65" name="Freeform 17"/>
              <p:cNvSpPr>
                <a:spLocks/>
              </p:cNvSpPr>
              <p:nvPr/>
            </p:nvSpPr>
            <p:spPr bwMode="auto">
              <a:xfrm>
                <a:off x="11203368" y="19137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266" name="Group 740"/>
              <p:cNvGrpSpPr/>
              <p:nvPr/>
            </p:nvGrpSpPr>
            <p:grpSpPr>
              <a:xfrm>
                <a:off x="10135128" y="1907988"/>
                <a:ext cx="348521" cy="470651"/>
                <a:chOff x="7011958" y="-48945"/>
                <a:chExt cx="557213" cy="752475"/>
              </a:xfrm>
              <a:solidFill>
                <a:schemeClr val="tx1">
                  <a:alpha val="12000"/>
                </a:schemeClr>
              </a:solidFill>
            </p:grpSpPr>
            <p:sp>
              <p:nvSpPr>
                <p:cNvPr id="471"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2"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67" name="Freeform 18"/>
              <p:cNvSpPr>
                <a:spLocks noEditPoints="1"/>
              </p:cNvSpPr>
              <p:nvPr/>
            </p:nvSpPr>
            <p:spPr bwMode="auto">
              <a:xfrm>
                <a:off x="11493829" y="1897306"/>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68" name="Freeform 20"/>
              <p:cNvSpPr>
                <a:spLocks noEditPoints="1"/>
              </p:cNvSpPr>
              <p:nvPr/>
            </p:nvSpPr>
            <p:spPr bwMode="auto">
              <a:xfrm>
                <a:off x="11939244" y="18973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69" name="Freeform 23"/>
              <p:cNvSpPr>
                <a:spLocks/>
              </p:cNvSpPr>
              <p:nvPr/>
            </p:nvSpPr>
            <p:spPr bwMode="auto">
              <a:xfrm>
                <a:off x="177051" y="25213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70" name="Freeform 24"/>
              <p:cNvSpPr>
                <a:spLocks/>
              </p:cNvSpPr>
              <p:nvPr/>
            </p:nvSpPr>
            <p:spPr bwMode="auto">
              <a:xfrm>
                <a:off x="478456" y="25213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71" name="Freeform 17"/>
              <p:cNvSpPr>
                <a:spLocks/>
              </p:cNvSpPr>
              <p:nvPr/>
            </p:nvSpPr>
            <p:spPr bwMode="auto">
              <a:xfrm>
                <a:off x="779861" y="25213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72" name="Freeform 18"/>
              <p:cNvSpPr>
                <a:spLocks noEditPoints="1"/>
              </p:cNvSpPr>
              <p:nvPr/>
            </p:nvSpPr>
            <p:spPr bwMode="auto">
              <a:xfrm>
                <a:off x="1074671" y="2504857"/>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73" name="Freeform 20"/>
              <p:cNvSpPr>
                <a:spLocks noEditPoints="1"/>
              </p:cNvSpPr>
              <p:nvPr/>
            </p:nvSpPr>
            <p:spPr bwMode="auto">
              <a:xfrm>
                <a:off x="1524430" y="2504857"/>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74" name="Freeform 16"/>
              <p:cNvSpPr>
                <a:spLocks noEditPoints="1"/>
              </p:cNvSpPr>
              <p:nvPr/>
            </p:nvSpPr>
            <p:spPr bwMode="auto">
              <a:xfrm>
                <a:off x="2871809" y="2504857"/>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75" name="Freeform 16"/>
              <p:cNvSpPr>
                <a:spLocks noEditPoints="1"/>
              </p:cNvSpPr>
              <p:nvPr/>
            </p:nvSpPr>
            <p:spPr bwMode="auto">
              <a:xfrm>
                <a:off x="3619676" y="2504857"/>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76" name="Freeform 5"/>
              <p:cNvSpPr>
                <a:spLocks/>
              </p:cNvSpPr>
              <p:nvPr/>
            </p:nvSpPr>
            <p:spPr bwMode="auto">
              <a:xfrm>
                <a:off x="3321568" y="2521342"/>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77" name="Freeform 20"/>
              <p:cNvSpPr>
                <a:spLocks noEditPoints="1"/>
              </p:cNvSpPr>
              <p:nvPr/>
            </p:nvSpPr>
            <p:spPr bwMode="auto">
              <a:xfrm>
                <a:off x="4069435" y="2504857"/>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278" name="Group 746"/>
              <p:cNvGrpSpPr/>
              <p:nvPr/>
            </p:nvGrpSpPr>
            <p:grpSpPr>
              <a:xfrm>
                <a:off x="4519207" y="2515539"/>
                <a:ext cx="348521" cy="470651"/>
                <a:chOff x="7011958" y="-48945"/>
                <a:chExt cx="557213" cy="752475"/>
              </a:xfrm>
              <a:solidFill>
                <a:schemeClr val="tx1">
                  <a:alpha val="7000"/>
                </a:schemeClr>
              </a:solidFill>
            </p:grpSpPr>
            <p:sp>
              <p:nvSpPr>
                <p:cNvPr id="469"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0"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79" name="Freeform 18"/>
              <p:cNvSpPr>
                <a:spLocks noEditPoints="1"/>
              </p:cNvSpPr>
              <p:nvPr/>
            </p:nvSpPr>
            <p:spPr bwMode="auto">
              <a:xfrm>
                <a:off x="5476529" y="2504857"/>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80" name="Freeform 19"/>
              <p:cNvSpPr>
                <a:spLocks/>
              </p:cNvSpPr>
              <p:nvPr/>
            </p:nvSpPr>
            <p:spPr bwMode="auto">
              <a:xfrm>
                <a:off x="5926282" y="25213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81" name="Freeform 21"/>
              <p:cNvSpPr>
                <a:spLocks noEditPoints="1"/>
              </p:cNvSpPr>
              <p:nvPr/>
            </p:nvSpPr>
            <p:spPr bwMode="auto">
              <a:xfrm>
                <a:off x="4997684" y="2528143"/>
                <a:ext cx="348875" cy="458047"/>
              </a:xfrm>
              <a:custGeom>
                <a:avLst/>
                <a:gdLst>
                  <a:gd name="T0" fmla="*/ 31 w 294"/>
                  <a:gd name="T1" fmla="*/ 386 h 386"/>
                  <a:gd name="T2" fmla="*/ 47 w 294"/>
                  <a:gd name="T3" fmla="*/ 284 h 386"/>
                  <a:gd name="T4" fmla="*/ 0 w 294"/>
                  <a:gd name="T5" fmla="*/ 284 h 386"/>
                  <a:gd name="T6" fmla="*/ 0 w 294"/>
                  <a:gd name="T7" fmla="*/ 219 h 386"/>
                  <a:gd name="T8" fmla="*/ 57 w 294"/>
                  <a:gd name="T9" fmla="*/ 219 h 386"/>
                  <a:gd name="T10" fmla="*/ 66 w 294"/>
                  <a:gd name="T11" fmla="*/ 162 h 386"/>
                  <a:gd name="T12" fmla="*/ 16 w 294"/>
                  <a:gd name="T13" fmla="*/ 162 h 386"/>
                  <a:gd name="T14" fmla="*/ 16 w 294"/>
                  <a:gd name="T15" fmla="*/ 98 h 386"/>
                  <a:gd name="T16" fmla="*/ 76 w 294"/>
                  <a:gd name="T17" fmla="*/ 98 h 386"/>
                  <a:gd name="T18" fmla="*/ 90 w 294"/>
                  <a:gd name="T19" fmla="*/ 0 h 386"/>
                  <a:gd name="T20" fmla="*/ 151 w 294"/>
                  <a:gd name="T21" fmla="*/ 0 h 386"/>
                  <a:gd name="T22" fmla="*/ 135 w 294"/>
                  <a:gd name="T23" fmla="*/ 98 h 386"/>
                  <a:gd name="T24" fmla="*/ 187 w 294"/>
                  <a:gd name="T25" fmla="*/ 98 h 386"/>
                  <a:gd name="T26" fmla="*/ 201 w 294"/>
                  <a:gd name="T27" fmla="*/ 0 h 386"/>
                  <a:gd name="T28" fmla="*/ 263 w 294"/>
                  <a:gd name="T29" fmla="*/ 0 h 386"/>
                  <a:gd name="T30" fmla="*/ 246 w 294"/>
                  <a:gd name="T31" fmla="*/ 98 h 386"/>
                  <a:gd name="T32" fmla="*/ 294 w 294"/>
                  <a:gd name="T33" fmla="*/ 98 h 386"/>
                  <a:gd name="T34" fmla="*/ 294 w 294"/>
                  <a:gd name="T35" fmla="*/ 162 h 386"/>
                  <a:gd name="T36" fmla="*/ 237 w 294"/>
                  <a:gd name="T37" fmla="*/ 162 h 386"/>
                  <a:gd name="T38" fmla="*/ 227 w 294"/>
                  <a:gd name="T39" fmla="*/ 219 h 386"/>
                  <a:gd name="T40" fmla="*/ 277 w 294"/>
                  <a:gd name="T41" fmla="*/ 219 h 386"/>
                  <a:gd name="T42" fmla="*/ 277 w 294"/>
                  <a:gd name="T43" fmla="*/ 284 h 386"/>
                  <a:gd name="T44" fmla="*/ 218 w 294"/>
                  <a:gd name="T45" fmla="*/ 284 h 386"/>
                  <a:gd name="T46" fmla="*/ 204 w 294"/>
                  <a:gd name="T47" fmla="*/ 386 h 386"/>
                  <a:gd name="T48" fmla="*/ 142 w 294"/>
                  <a:gd name="T49" fmla="*/ 386 h 386"/>
                  <a:gd name="T50" fmla="*/ 159 w 294"/>
                  <a:gd name="T51" fmla="*/ 284 h 386"/>
                  <a:gd name="T52" fmla="*/ 106 w 294"/>
                  <a:gd name="T53" fmla="*/ 284 h 386"/>
                  <a:gd name="T54" fmla="*/ 92 w 294"/>
                  <a:gd name="T55" fmla="*/ 386 h 386"/>
                  <a:gd name="T56" fmla="*/ 31 w 294"/>
                  <a:gd name="T57" fmla="*/ 386 h 386"/>
                  <a:gd name="T58" fmla="*/ 168 w 294"/>
                  <a:gd name="T59" fmla="*/ 219 h 386"/>
                  <a:gd name="T60" fmla="*/ 177 w 294"/>
                  <a:gd name="T61" fmla="*/ 162 h 386"/>
                  <a:gd name="T62" fmla="*/ 125 w 294"/>
                  <a:gd name="T63" fmla="*/ 162 h 386"/>
                  <a:gd name="T64" fmla="*/ 118 w 294"/>
                  <a:gd name="T65" fmla="*/ 219 h 386"/>
                  <a:gd name="T66" fmla="*/ 168 w 294"/>
                  <a:gd name="T67" fmla="*/ 219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94" h="386">
                    <a:moveTo>
                      <a:pt x="31" y="386"/>
                    </a:moveTo>
                    <a:lnTo>
                      <a:pt x="47" y="284"/>
                    </a:lnTo>
                    <a:lnTo>
                      <a:pt x="0" y="284"/>
                    </a:lnTo>
                    <a:lnTo>
                      <a:pt x="0" y="219"/>
                    </a:lnTo>
                    <a:lnTo>
                      <a:pt x="57" y="219"/>
                    </a:lnTo>
                    <a:lnTo>
                      <a:pt x="66" y="162"/>
                    </a:lnTo>
                    <a:lnTo>
                      <a:pt x="16" y="162"/>
                    </a:lnTo>
                    <a:lnTo>
                      <a:pt x="16" y="98"/>
                    </a:lnTo>
                    <a:lnTo>
                      <a:pt x="76" y="98"/>
                    </a:lnTo>
                    <a:lnTo>
                      <a:pt x="90" y="0"/>
                    </a:lnTo>
                    <a:lnTo>
                      <a:pt x="151" y="0"/>
                    </a:lnTo>
                    <a:lnTo>
                      <a:pt x="135" y="98"/>
                    </a:lnTo>
                    <a:lnTo>
                      <a:pt x="187" y="98"/>
                    </a:lnTo>
                    <a:lnTo>
                      <a:pt x="201" y="0"/>
                    </a:lnTo>
                    <a:lnTo>
                      <a:pt x="263" y="0"/>
                    </a:lnTo>
                    <a:lnTo>
                      <a:pt x="246" y="98"/>
                    </a:lnTo>
                    <a:lnTo>
                      <a:pt x="294" y="98"/>
                    </a:lnTo>
                    <a:lnTo>
                      <a:pt x="294" y="162"/>
                    </a:lnTo>
                    <a:lnTo>
                      <a:pt x="237" y="162"/>
                    </a:lnTo>
                    <a:lnTo>
                      <a:pt x="227" y="219"/>
                    </a:lnTo>
                    <a:lnTo>
                      <a:pt x="277" y="219"/>
                    </a:lnTo>
                    <a:lnTo>
                      <a:pt x="277" y="284"/>
                    </a:lnTo>
                    <a:lnTo>
                      <a:pt x="218" y="284"/>
                    </a:lnTo>
                    <a:lnTo>
                      <a:pt x="204" y="386"/>
                    </a:lnTo>
                    <a:lnTo>
                      <a:pt x="142" y="386"/>
                    </a:lnTo>
                    <a:lnTo>
                      <a:pt x="159" y="284"/>
                    </a:lnTo>
                    <a:lnTo>
                      <a:pt x="106" y="284"/>
                    </a:lnTo>
                    <a:lnTo>
                      <a:pt x="92" y="386"/>
                    </a:lnTo>
                    <a:lnTo>
                      <a:pt x="31" y="386"/>
                    </a:lnTo>
                    <a:close/>
                    <a:moveTo>
                      <a:pt x="168" y="219"/>
                    </a:moveTo>
                    <a:lnTo>
                      <a:pt x="177" y="162"/>
                    </a:lnTo>
                    <a:lnTo>
                      <a:pt x="125" y="162"/>
                    </a:lnTo>
                    <a:lnTo>
                      <a:pt x="118" y="219"/>
                    </a:lnTo>
                    <a:lnTo>
                      <a:pt x="168" y="219"/>
                    </a:lnTo>
                    <a:close/>
                  </a:path>
                </a:pathLst>
              </a:custGeom>
              <a:solidFill>
                <a:schemeClr val="tx1">
                  <a:alpha val="11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82" name="Freeform 23"/>
              <p:cNvSpPr>
                <a:spLocks/>
              </p:cNvSpPr>
              <p:nvPr/>
            </p:nvSpPr>
            <p:spPr bwMode="auto">
              <a:xfrm>
                <a:off x="1974189" y="25213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83" name="Freeform 24"/>
              <p:cNvSpPr>
                <a:spLocks/>
              </p:cNvSpPr>
              <p:nvPr/>
            </p:nvSpPr>
            <p:spPr bwMode="auto">
              <a:xfrm>
                <a:off x="2275594" y="25213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84" name="Freeform 17"/>
              <p:cNvSpPr>
                <a:spLocks/>
              </p:cNvSpPr>
              <p:nvPr/>
            </p:nvSpPr>
            <p:spPr bwMode="auto">
              <a:xfrm>
                <a:off x="2576999" y="25213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85" name="Freeform 19"/>
              <p:cNvSpPr>
                <a:spLocks/>
              </p:cNvSpPr>
              <p:nvPr/>
            </p:nvSpPr>
            <p:spPr bwMode="auto">
              <a:xfrm>
                <a:off x="3882645" y="19137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86" name="Freeform 7"/>
              <p:cNvSpPr>
                <a:spLocks/>
              </p:cNvSpPr>
              <p:nvPr/>
            </p:nvSpPr>
            <p:spPr bwMode="auto">
              <a:xfrm>
                <a:off x="4179701" y="1913790"/>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87" name="Freeform 8"/>
              <p:cNvSpPr>
                <a:spLocks/>
              </p:cNvSpPr>
              <p:nvPr/>
            </p:nvSpPr>
            <p:spPr bwMode="auto">
              <a:xfrm>
                <a:off x="4473460" y="19137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88" name="Freeform 13"/>
              <p:cNvSpPr>
                <a:spLocks/>
              </p:cNvSpPr>
              <p:nvPr/>
            </p:nvSpPr>
            <p:spPr bwMode="auto">
              <a:xfrm>
                <a:off x="4763921" y="19137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89" name="Freeform 23"/>
              <p:cNvSpPr>
                <a:spLocks/>
              </p:cNvSpPr>
              <p:nvPr/>
            </p:nvSpPr>
            <p:spPr bwMode="auto">
              <a:xfrm>
                <a:off x="5535118" y="19137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90" name="Freeform 24"/>
              <p:cNvSpPr>
                <a:spLocks/>
              </p:cNvSpPr>
              <p:nvPr/>
            </p:nvSpPr>
            <p:spPr bwMode="auto">
              <a:xfrm>
                <a:off x="5832174" y="19137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291" name="Group 740"/>
              <p:cNvGrpSpPr/>
              <p:nvPr/>
            </p:nvGrpSpPr>
            <p:grpSpPr>
              <a:xfrm>
                <a:off x="5060990" y="1907988"/>
                <a:ext cx="348521" cy="470651"/>
                <a:chOff x="7011958" y="-48945"/>
                <a:chExt cx="557213" cy="752475"/>
              </a:xfrm>
              <a:solidFill>
                <a:schemeClr val="tx1">
                  <a:alpha val="12000"/>
                </a:schemeClr>
              </a:solidFill>
            </p:grpSpPr>
            <p:sp>
              <p:nvSpPr>
                <p:cNvPr id="467"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8"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92" name="Freeform 18"/>
              <p:cNvSpPr>
                <a:spLocks noEditPoints="1"/>
              </p:cNvSpPr>
              <p:nvPr/>
            </p:nvSpPr>
            <p:spPr bwMode="auto">
              <a:xfrm>
                <a:off x="1368083" y="1897306"/>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93" name="Freeform 20"/>
              <p:cNvSpPr>
                <a:spLocks noEditPoints="1"/>
              </p:cNvSpPr>
              <p:nvPr/>
            </p:nvSpPr>
            <p:spPr bwMode="auto">
              <a:xfrm>
                <a:off x="1813493" y="18973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94" name="Freeform 16"/>
              <p:cNvSpPr>
                <a:spLocks noEditPoints="1"/>
              </p:cNvSpPr>
              <p:nvPr/>
            </p:nvSpPr>
            <p:spPr bwMode="auto">
              <a:xfrm>
                <a:off x="3143476" y="1897306"/>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95" name="Freeform 5"/>
              <p:cNvSpPr>
                <a:spLocks/>
              </p:cNvSpPr>
              <p:nvPr/>
            </p:nvSpPr>
            <p:spPr bwMode="auto">
              <a:xfrm>
                <a:off x="3588886" y="1913791"/>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96" name="Freeform 23"/>
              <p:cNvSpPr>
                <a:spLocks/>
              </p:cNvSpPr>
              <p:nvPr/>
            </p:nvSpPr>
            <p:spPr bwMode="auto">
              <a:xfrm>
                <a:off x="2258903" y="19137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97" name="Freeform 24"/>
              <p:cNvSpPr>
                <a:spLocks/>
              </p:cNvSpPr>
              <p:nvPr/>
            </p:nvSpPr>
            <p:spPr bwMode="auto">
              <a:xfrm>
                <a:off x="2555959" y="19137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98" name="Freeform 17"/>
              <p:cNvSpPr>
                <a:spLocks/>
              </p:cNvSpPr>
              <p:nvPr/>
            </p:nvSpPr>
            <p:spPr bwMode="auto">
              <a:xfrm>
                <a:off x="2853015" y="19137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99" name="Freeform 20"/>
              <p:cNvSpPr>
                <a:spLocks noEditPoints="1"/>
              </p:cNvSpPr>
              <p:nvPr/>
            </p:nvSpPr>
            <p:spPr bwMode="auto">
              <a:xfrm>
                <a:off x="114300" y="18973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00" name="Freeform 23"/>
              <p:cNvSpPr>
                <a:spLocks/>
              </p:cNvSpPr>
              <p:nvPr/>
            </p:nvSpPr>
            <p:spPr bwMode="auto">
              <a:xfrm>
                <a:off x="483510" y="19137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01" name="Freeform 24"/>
              <p:cNvSpPr>
                <a:spLocks/>
              </p:cNvSpPr>
              <p:nvPr/>
            </p:nvSpPr>
            <p:spPr bwMode="auto">
              <a:xfrm>
                <a:off x="780566" y="19137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02" name="Freeform 17"/>
              <p:cNvSpPr>
                <a:spLocks/>
              </p:cNvSpPr>
              <p:nvPr/>
            </p:nvSpPr>
            <p:spPr bwMode="auto">
              <a:xfrm>
                <a:off x="1077622" y="19137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03" name="Freeform 24"/>
              <p:cNvSpPr>
                <a:spLocks/>
              </p:cNvSpPr>
              <p:nvPr/>
            </p:nvSpPr>
            <p:spPr bwMode="auto">
              <a:xfrm>
                <a:off x="178579" y="38060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04" name="Freeform 17"/>
              <p:cNvSpPr>
                <a:spLocks/>
              </p:cNvSpPr>
              <p:nvPr/>
            </p:nvSpPr>
            <p:spPr bwMode="auto">
              <a:xfrm>
                <a:off x="187243" y="3145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05" name="Freeform 18"/>
              <p:cNvSpPr>
                <a:spLocks noEditPoints="1"/>
              </p:cNvSpPr>
              <p:nvPr/>
            </p:nvSpPr>
            <p:spPr bwMode="auto">
              <a:xfrm>
                <a:off x="6174524" y="1323757"/>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06" name="Freeform 19"/>
              <p:cNvSpPr>
                <a:spLocks/>
              </p:cNvSpPr>
              <p:nvPr/>
            </p:nvSpPr>
            <p:spPr bwMode="auto">
              <a:xfrm>
                <a:off x="6624283" y="13402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07" name="Freeform 7"/>
              <p:cNvSpPr>
                <a:spLocks/>
              </p:cNvSpPr>
              <p:nvPr/>
            </p:nvSpPr>
            <p:spPr bwMode="auto">
              <a:xfrm>
                <a:off x="6925688" y="1340241"/>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08" name="Freeform 8"/>
              <p:cNvSpPr>
                <a:spLocks/>
              </p:cNvSpPr>
              <p:nvPr/>
            </p:nvSpPr>
            <p:spPr bwMode="auto">
              <a:xfrm>
                <a:off x="7223796" y="13402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09" name="Freeform 13"/>
              <p:cNvSpPr>
                <a:spLocks/>
              </p:cNvSpPr>
              <p:nvPr/>
            </p:nvSpPr>
            <p:spPr bwMode="auto">
              <a:xfrm>
                <a:off x="7518606" y="13402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10" name="Freeform 23"/>
              <p:cNvSpPr>
                <a:spLocks/>
              </p:cNvSpPr>
              <p:nvPr/>
            </p:nvSpPr>
            <p:spPr bwMode="auto">
              <a:xfrm>
                <a:off x="8298501" y="13402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11" name="Freeform 24"/>
              <p:cNvSpPr>
                <a:spLocks/>
              </p:cNvSpPr>
              <p:nvPr/>
            </p:nvSpPr>
            <p:spPr bwMode="auto">
              <a:xfrm>
                <a:off x="8599906" y="13402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12" name="Freeform 29"/>
              <p:cNvSpPr>
                <a:spLocks/>
              </p:cNvSpPr>
              <p:nvPr/>
            </p:nvSpPr>
            <p:spPr bwMode="auto">
              <a:xfrm>
                <a:off x="8901311" y="13402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13" name="Freeform 17"/>
              <p:cNvSpPr>
                <a:spLocks/>
              </p:cNvSpPr>
              <p:nvPr/>
            </p:nvSpPr>
            <p:spPr bwMode="auto">
              <a:xfrm>
                <a:off x="9202716" y="13402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314" name="Group 740"/>
              <p:cNvGrpSpPr/>
              <p:nvPr/>
            </p:nvGrpSpPr>
            <p:grpSpPr>
              <a:xfrm>
                <a:off x="7820024" y="1334439"/>
                <a:ext cx="348521" cy="470651"/>
                <a:chOff x="7011958" y="-48945"/>
                <a:chExt cx="557213" cy="752475"/>
              </a:xfrm>
              <a:solidFill>
                <a:schemeClr val="tx1">
                  <a:alpha val="12000"/>
                </a:schemeClr>
              </a:solidFill>
            </p:grpSpPr>
            <p:sp>
              <p:nvSpPr>
                <p:cNvPr id="465"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6"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15" name="Group 746"/>
              <p:cNvGrpSpPr/>
              <p:nvPr/>
            </p:nvGrpSpPr>
            <p:grpSpPr>
              <a:xfrm>
                <a:off x="10239605" y="1334439"/>
                <a:ext cx="348521" cy="470651"/>
                <a:chOff x="7011958" y="-48945"/>
                <a:chExt cx="557213" cy="752475"/>
              </a:xfrm>
              <a:solidFill>
                <a:schemeClr val="tx1">
                  <a:alpha val="7000"/>
                </a:schemeClr>
              </a:solidFill>
            </p:grpSpPr>
            <p:sp>
              <p:nvSpPr>
                <p:cNvPr id="463"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4"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316" name="Freeform 19"/>
              <p:cNvSpPr>
                <a:spLocks/>
              </p:cNvSpPr>
              <p:nvPr/>
            </p:nvSpPr>
            <p:spPr bwMode="auto">
              <a:xfrm>
                <a:off x="10718082" y="13402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17" name="Freeform 7"/>
              <p:cNvSpPr>
                <a:spLocks/>
              </p:cNvSpPr>
              <p:nvPr/>
            </p:nvSpPr>
            <p:spPr bwMode="auto">
              <a:xfrm>
                <a:off x="11019487" y="1340241"/>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18" name="Freeform 8"/>
              <p:cNvSpPr>
                <a:spLocks/>
              </p:cNvSpPr>
              <p:nvPr/>
            </p:nvSpPr>
            <p:spPr bwMode="auto">
              <a:xfrm>
                <a:off x="11317595" y="13402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19" name="Freeform 23"/>
              <p:cNvSpPr>
                <a:spLocks/>
              </p:cNvSpPr>
              <p:nvPr/>
            </p:nvSpPr>
            <p:spPr bwMode="auto">
              <a:xfrm>
                <a:off x="12090895" y="13402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320" name="Group 740"/>
              <p:cNvGrpSpPr/>
              <p:nvPr/>
            </p:nvGrpSpPr>
            <p:grpSpPr>
              <a:xfrm>
                <a:off x="11612418" y="1334439"/>
                <a:ext cx="348521" cy="470651"/>
                <a:chOff x="7011958" y="-48945"/>
                <a:chExt cx="557213" cy="752475"/>
              </a:xfrm>
              <a:solidFill>
                <a:schemeClr val="tx1">
                  <a:alpha val="12000"/>
                </a:schemeClr>
              </a:solidFill>
            </p:grpSpPr>
            <p:sp>
              <p:nvSpPr>
                <p:cNvPr id="461"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2"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21" name="Group 781"/>
              <p:cNvGrpSpPr/>
              <p:nvPr/>
            </p:nvGrpSpPr>
            <p:grpSpPr>
              <a:xfrm>
                <a:off x="6141930" y="711431"/>
                <a:ext cx="612096" cy="486108"/>
                <a:chOff x="9258271" y="-45770"/>
                <a:chExt cx="925513" cy="735013"/>
              </a:xfrm>
              <a:solidFill>
                <a:schemeClr val="bg2">
                  <a:alpha val="38000"/>
                </a:schemeClr>
              </a:solidFill>
            </p:grpSpPr>
            <p:sp>
              <p:nvSpPr>
                <p:cNvPr id="451"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2"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3"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4"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5"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6"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7"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8"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9"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0"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22" name="Group 781"/>
              <p:cNvGrpSpPr/>
              <p:nvPr/>
            </p:nvGrpSpPr>
            <p:grpSpPr>
              <a:xfrm>
                <a:off x="9497526" y="1318982"/>
                <a:ext cx="612096" cy="486108"/>
                <a:chOff x="9258271" y="-45770"/>
                <a:chExt cx="925513" cy="735013"/>
              </a:xfrm>
              <a:solidFill>
                <a:schemeClr val="accent4">
                  <a:lumMod val="20000"/>
                  <a:lumOff val="80000"/>
                  <a:alpha val="38000"/>
                </a:schemeClr>
              </a:solidFill>
            </p:grpSpPr>
            <p:sp>
              <p:nvSpPr>
                <p:cNvPr id="441"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2"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3"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4"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5"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6"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7"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8"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9"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0"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323" name="Freeform 24"/>
              <p:cNvSpPr>
                <a:spLocks/>
              </p:cNvSpPr>
              <p:nvPr/>
            </p:nvSpPr>
            <p:spPr bwMode="auto">
              <a:xfrm>
                <a:off x="6879647" y="732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24" name="Freeform 29"/>
              <p:cNvSpPr>
                <a:spLocks/>
              </p:cNvSpPr>
              <p:nvPr/>
            </p:nvSpPr>
            <p:spPr bwMode="auto">
              <a:xfrm>
                <a:off x="7176703" y="7326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25" name="Freeform 17"/>
              <p:cNvSpPr>
                <a:spLocks/>
              </p:cNvSpPr>
              <p:nvPr/>
            </p:nvSpPr>
            <p:spPr bwMode="auto">
              <a:xfrm>
                <a:off x="7473759" y="732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326" name="Group 746"/>
              <p:cNvGrpSpPr/>
              <p:nvPr/>
            </p:nvGrpSpPr>
            <p:grpSpPr>
              <a:xfrm>
                <a:off x="8501950" y="726888"/>
                <a:ext cx="348521" cy="470651"/>
                <a:chOff x="7011958" y="-48945"/>
                <a:chExt cx="557213" cy="752475"/>
              </a:xfrm>
              <a:solidFill>
                <a:schemeClr val="tx1">
                  <a:alpha val="7000"/>
                </a:schemeClr>
              </a:solidFill>
            </p:grpSpPr>
            <p:sp>
              <p:nvSpPr>
                <p:cNvPr id="439"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0"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327" name="Freeform 19"/>
              <p:cNvSpPr>
                <a:spLocks/>
              </p:cNvSpPr>
              <p:nvPr/>
            </p:nvSpPr>
            <p:spPr bwMode="auto">
              <a:xfrm>
                <a:off x="8976078" y="732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28" name="Freeform 7"/>
              <p:cNvSpPr>
                <a:spLocks/>
              </p:cNvSpPr>
              <p:nvPr/>
            </p:nvSpPr>
            <p:spPr bwMode="auto">
              <a:xfrm>
                <a:off x="9273134" y="732690"/>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29" name="Freeform 8"/>
              <p:cNvSpPr>
                <a:spLocks/>
              </p:cNvSpPr>
              <p:nvPr/>
            </p:nvSpPr>
            <p:spPr bwMode="auto">
              <a:xfrm>
                <a:off x="9566893" y="732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330" name="Group 781"/>
              <p:cNvGrpSpPr/>
              <p:nvPr/>
            </p:nvGrpSpPr>
            <p:grpSpPr>
              <a:xfrm>
                <a:off x="7764220" y="711431"/>
                <a:ext cx="612096" cy="486108"/>
                <a:chOff x="9258271" y="-45770"/>
                <a:chExt cx="925513" cy="735013"/>
              </a:xfrm>
              <a:solidFill>
                <a:schemeClr val="accent4">
                  <a:lumMod val="20000"/>
                  <a:lumOff val="80000"/>
                  <a:alpha val="38000"/>
                </a:schemeClr>
              </a:solidFill>
            </p:grpSpPr>
            <p:sp>
              <p:nvSpPr>
                <p:cNvPr id="429"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0"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1"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2"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3"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4"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5"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6"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7"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8"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331" name="Freeform 8"/>
              <p:cNvSpPr>
                <a:spLocks/>
              </p:cNvSpPr>
              <p:nvPr/>
            </p:nvSpPr>
            <p:spPr bwMode="auto">
              <a:xfrm>
                <a:off x="9857354" y="732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32" name="Freeform 23"/>
              <p:cNvSpPr>
                <a:spLocks/>
              </p:cNvSpPr>
              <p:nvPr/>
            </p:nvSpPr>
            <p:spPr bwMode="auto">
              <a:xfrm>
                <a:off x="10621956" y="7326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33" name="Freeform 24"/>
              <p:cNvSpPr>
                <a:spLocks/>
              </p:cNvSpPr>
              <p:nvPr/>
            </p:nvSpPr>
            <p:spPr bwMode="auto">
              <a:xfrm>
                <a:off x="10919012" y="732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34" name="Freeform 17"/>
              <p:cNvSpPr>
                <a:spLocks/>
              </p:cNvSpPr>
              <p:nvPr/>
            </p:nvSpPr>
            <p:spPr bwMode="auto">
              <a:xfrm>
                <a:off x="11216068" y="732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335" name="Group 740"/>
              <p:cNvGrpSpPr/>
              <p:nvPr/>
            </p:nvGrpSpPr>
            <p:grpSpPr>
              <a:xfrm>
                <a:off x="10147828" y="726888"/>
                <a:ext cx="348521" cy="470651"/>
                <a:chOff x="7011958" y="-48945"/>
                <a:chExt cx="557213" cy="752475"/>
              </a:xfrm>
              <a:solidFill>
                <a:schemeClr val="tx1">
                  <a:alpha val="12000"/>
                </a:schemeClr>
              </a:solidFill>
            </p:grpSpPr>
            <p:sp>
              <p:nvSpPr>
                <p:cNvPr id="427"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8"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336" name="Freeform 18"/>
              <p:cNvSpPr>
                <a:spLocks noEditPoints="1"/>
              </p:cNvSpPr>
              <p:nvPr/>
            </p:nvSpPr>
            <p:spPr bwMode="auto">
              <a:xfrm>
                <a:off x="11506529" y="716206"/>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37" name="Freeform 20"/>
              <p:cNvSpPr>
                <a:spLocks noEditPoints="1"/>
              </p:cNvSpPr>
              <p:nvPr/>
            </p:nvSpPr>
            <p:spPr bwMode="auto">
              <a:xfrm>
                <a:off x="11951944" y="7162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38" name="Freeform 23"/>
              <p:cNvSpPr>
                <a:spLocks/>
              </p:cNvSpPr>
              <p:nvPr/>
            </p:nvSpPr>
            <p:spPr bwMode="auto">
              <a:xfrm>
                <a:off x="189751" y="13402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39" name="Freeform 24"/>
              <p:cNvSpPr>
                <a:spLocks/>
              </p:cNvSpPr>
              <p:nvPr/>
            </p:nvSpPr>
            <p:spPr bwMode="auto">
              <a:xfrm>
                <a:off x="491156" y="13402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40" name="Freeform 17"/>
              <p:cNvSpPr>
                <a:spLocks/>
              </p:cNvSpPr>
              <p:nvPr/>
            </p:nvSpPr>
            <p:spPr bwMode="auto">
              <a:xfrm>
                <a:off x="792561" y="13402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41" name="Freeform 18"/>
              <p:cNvSpPr>
                <a:spLocks noEditPoints="1"/>
              </p:cNvSpPr>
              <p:nvPr/>
            </p:nvSpPr>
            <p:spPr bwMode="auto">
              <a:xfrm>
                <a:off x="1087371" y="1323757"/>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42" name="Freeform 20"/>
              <p:cNvSpPr>
                <a:spLocks noEditPoints="1"/>
              </p:cNvSpPr>
              <p:nvPr/>
            </p:nvSpPr>
            <p:spPr bwMode="auto">
              <a:xfrm>
                <a:off x="1537130" y="1323757"/>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43" name="Freeform 16"/>
              <p:cNvSpPr>
                <a:spLocks noEditPoints="1"/>
              </p:cNvSpPr>
              <p:nvPr/>
            </p:nvSpPr>
            <p:spPr bwMode="auto">
              <a:xfrm>
                <a:off x="2884509" y="1323757"/>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44" name="Freeform 16"/>
              <p:cNvSpPr>
                <a:spLocks noEditPoints="1"/>
              </p:cNvSpPr>
              <p:nvPr/>
            </p:nvSpPr>
            <p:spPr bwMode="auto">
              <a:xfrm>
                <a:off x="3632376" y="1323757"/>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45" name="Freeform 5"/>
              <p:cNvSpPr>
                <a:spLocks/>
              </p:cNvSpPr>
              <p:nvPr/>
            </p:nvSpPr>
            <p:spPr bwMode="auto">
              <a:xfrm>
                <a:off x="3334268" y="1340242"/>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46" name="Freeform 20"/>
              <p:cNvSpPr>
                <a:spLocks noEditPoints="1"/>
              </p:cNvSpPr>
              <p:nvPr/>
            </p:nvSpPr>
            <p:spPr bwMode="auto">
              <a:xfrm>
                <a:off x="4082135" y="1323757"/>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347" name="Group 746"/>
              <p:cNvGrpSpPr/>
              <p:nvPr/>
            </p:nvGrpSpPr>
            <p:grpSpPr>
              <a:xfrm>
                <a:off x="4531907" y="1334439"/>
                <a:ext cx="348521" cy="470651"/>
                <a:chOff x="7011958" y="-48945"/>
                <a:chExt cx="557213" cy="752475"/>
              </a:xfrm>
              <a:solidFill>
                <a:schemeClr val="tx1">
                  <a:alpha val="7000"/>
                </a:schemeClr>
              </a:solidFill>
            </p:grpSpPr>
            <p:sp>
              <p:nvSpPr>
                <p:cNvPr id="425"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6"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348" name="Freeform 18"/>
              <p:cNvSpPr>
                <a:spLocks noEditPoints="1"/>
              </p:cNvSpPr>
              <p:nvPr/>
            </p:nvSpPr>
            <p:spPr bwMode="auto">
              <a:xfrm>
                <a:off x="5489229" y="1323757"/>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49" name="Freeform 19"/>
              <p:cNvSpPr>
                <a:spLocks/>
              </p:cNvSpPr>
              <p:nvPr/>
            </p:nvSpPr>
            <p:spPr bwMode="auto">
              <a:xfrm>
                <a:off x="5938982" y="13402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50" name="Freeform 21"/>
              <p:cNvSpPr>
                <a:spLocks noEditPoints="1"/>
              </p:cNvSpPr>
              <p:nvPr/>
            </p:nvSpPr>
            <p:spPr bwMode="auto">
              <a:xfrm>
                <a:off x="5010384" y="1347043"/>
                <a:ext cx="348875" cy="458047"/>
              </a:xfrm>
              <a:custGeom>
                <a:avLst/>
                <a:gdLst>
                  <a:gd name="T0" fmla="*/ 31 w 294"/>
                  <a:gd name="T1" fmla="*/ 386 h 386"/>
                  <a:gd name="T2" fmla="*/ 47 w 294"/>
                  <a:gd name="T3" fmla="*/ 284 h 386"/>
                  <a:gd name="T4" fmla="*/ 0 w 294"/>
                  <a:gd name="T5" fmla="*/ 284 h 386"/>
                  <a:gd name="T6" fmla="*/ 0 w 294"/>
                  <a:gd name="T7" fmla="*/ 219 h 386"/>
                  <a:gd name="T8" fmla="*/ 57 w 294"/>
                  <a:gd name="T9" fmla="*/ 219 h 386"/>
                  <a:gd name="T10" fmla="*/ 66 w 294"/>
                  <a:gd name="T11" fmla="*/ 162 h 386"/>
                  <a:gd name="T12" fmla="*/ 16 w 294"/>
                  <a:gd name="T13" fmla="*/ 162 h 386"/>
                  <a:gd name="T14" fmla="*/ 16 w 294"/>
                  <a:gd name="T15" fmla="*/ 98 h 386"/>
                  <a:gd name="T16" fmla="*/ 76 w 294"/>
                  <a:gd name="T17" fmla="*/ 98 h 386"/>
                  <a:gd name="T18" fmla="*/ 90 w 294"/>
                  <a:gd name="T19" fmla="*/ 0 h 386"/>
                  <a:gd name="T20" fmla="*/ 151 w 294"/>
                  <a:gd name="T21" fmla="*/ 0 h 386"/>
                  <a:gd name="T22" fmla="*/ 135 w 294"/>
                  <a:gd name="T23" fmla="*/ 98 h 386"/>
                  <a:gd name="T24" fmla="*/ 187 w 294"/>
                  <a:gd name="T25" fmla="*/ 98 h 386"/>
                  <a:gd name="T26" fmla="*/ 201 w 294"/>
                  <a:gd name="T27" fmla="*/ 0 h 386"/>
                  <a:gd name="T28" fmla="*/ 263 w 294"/>
                  <a:gd name="T29" fmla="*/ 0 h 386"/>
                  <a:gd name="T30" fmla="*/ 246 w 294"/>
                  <a:gd name="T31" fmla="*/ 98 h 386"/>
                  <a:gd name="T32" fmla="*/ 294 w 294"/>
                  <a:gd name="T33" fmla="*/ 98 h 386"/>
                  <a:gd name="T34" fmla="*/ 294 w 294"/>
                  <a:gd name="T35" fmla="*/ 162 h 386"/>
                  <a:gd name="T36" fmla="*/ 237 w 294"/>
                  <a:gd name="T37" fmla="*/ 162 h 386"/>
                  <a:gd name="T38" fmla="*/ 227 w 294"/>
                  <a:gd name="T39" fmla="*/ 219 h 386"/>
                  <a:gd name="T40" fmla="*/ 277 w 294"/>
                  <a:gd name="T41" fmla="*/ 219 h 386"/>
                  <a:gd name="T42" fmla="*/ 277 w 294"/>
                  <a:gd name="T43" fmla="*/ 284 h 386"/>
                  <a:gd name="T44" fmla="*/ 218 w 294"/>
                  <a:gd name="T45" fmla="*/ 284 h 386"/>
                  <a:gd name="T46" fmla="*/ 204 w 294"/>
                  <a:gd name="T47" fmla="*/ 386 h 386"/>
                  <a:gd name="T48" fmla="*/ 142 w 294"/>
                  <a:gd name="T49" fmla="*/ 386 h 386"/>
                  <a:gd name="T50" fmla="*/ 159 w 294"/>
                  <a:gd name="T51" fmla="*/ 284 h 386"/>
                  <a:gd name="T52" fmla="*/ 106 w 294"/>
                  <a:gd name="T53" fmla="*/ 284 h 386"/>
                  <a:gd name="T54" fmla="*/ 92 w 294"/>
                  <a:gd name="T55" fmla="*/ 386 h 386"/>
                  <a:gd name="T56" fmla="*/ 31 w 294"/>
                  <a:gd name="T57" fmla="*/ 386 h 386"/>
                  <a:gd name="T58" fmla="*/ 168 w 294"/>
                  <a:gd name="T59" fmla="*/ 219 h 386"/>
                  <a:gd name="T60" fmla="*/ 177 w 294"/>
                  <a:gd name="T61" fmla="*/ 162 h 386"/>
                  <a:gd name="T62" fmla="*/ 125 w 294"/>
                  <a:gd name="T63" fmla="*/ 162 h 386"/>
                  <a:gd name="T64" fmla="*/ 118 w 294"/>
                  <a:gd name="T65" fmla="*/ 219 h 386"/>
                  <a:gd name="T66" fmla="*/ 168 w 294"/>
                  <a:gd name="T67" fmla="*/ 219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94" h="386">
                    <a:moveTo>
                      <a:pt x="31" y="386"/>
                    </a:moveTo>
                    <a:lnTo>
                      <a:pt x="47" y="284"/>
                    </a:lnTo>
                    <a:lnTo>
                      <a:pt x="0" y="284"/>
                    </a:lnTo>
                    <a:lnTo>
                      <a:pt x="0" y="219"/>
                    </a:lnTo>
                    <a:lnTo>
                      <a:pt x="57" y="219"/>
                    </a:lnTo>
                    <a:lnTo>
                      <a:pt x="66" y="162"/>
                    </a:lnTo>
                    <a:lnTo>
                      <a:pt x="16" y="162"/>
                    </a:lnTo>
                    <a:lnTo>
                      <a:pt x="16" y="98"/>
                    </a:lnTo>
                    <a:lnTo>
                      <a:pt x="76" y="98"/>
                    </a:lnTo>
                    <a:lnTo>
                      <a:pt x="90" y="0"/>
                    </a:lnTo>
                    <a:lnTo>
                      <a:pt x="151" y="0"/>
                    </a:lnTo>
                    <a:lnTo>
                      <a:pt x="135" y="98"/>
                    </a:lnTo>
                    <a:lnTo>
                      <a:pt x="187" y="98"/>
                    </a:lnTo>
                    <a:lnTo>
                      <a:pt x="201" y="0"/>
                    </a:lnTo>
                    <a:lnTo>
                      <a:pt x="263" y="0"/>
                    </a:lnTo>
                    <a:lnTo>
                      <a:pt x="246" y="98"/>
                    </a:lnTo>
                    <a:lnTo>
                      <a:pt x="294" y="98"/>
                    </a:lnTo>
                    <a:lnTo>
                      <a:pt x="294" y="162"/>
                    </a:lnTo>
                    <a:lnTo>
                      <a:pt x="237" y="162"/>
                    </a:lnTo>
                    <a:lnTo>
                      <a:pt x="227" y="219"/>
                    </a:lnTo>
                    <a:lnTo>
                      <a:pt x="277" y="219"/>
                    </a:lnTo>
                    <a:lnTo>
                      <a:pt x="277" y="284"/>
                    </a:lnTo>
                    <a:lnTo>
                      <a:pt x="218" y="284"/>
                    </a:lnTo>
                    <a:lnTo>
                      <a:pt x="204" y="386"/>
                    </a:lnTo>
                    <a:lnTo>
                      <a:pt x="142" y="386"/>
                    </a:lnTo>
                    <a:lnTo>
                      <a:pt x="159" y="284"/>
                    </a:lnTo>
                    <a:lnTo>
                      <a:pt x="106" y="284"/>
                    </a:lnTo>
                    <a:lnTo>
                      <a:pt x="92" y="386"/>
                    </a:lnTo>
                    <a:lnTo>
                      <a:pt x="31" y="386"/>
                    </a:lnTo>
                    <a:close/>
                    <a:moveTo>
                      <a:pt x="168" y="219"/>
                    </a:moveTo>
                    <a:lnTo>
                      <a:pt x="177" y="162"/>
                    </a:lnTo>
                    <a:lnTo>
                      <a:pt x="125" y="162"/>
                    </a:lnTo>
                    <a:lnTo>
                      <a:pt x="118" y="219"/>
                    </a:lnTo>
                    <a:lnTo>
                      <a:pt x="168" y="219"/>
                    </a:lnTo>
                    <a:close/>
                  </a:path>
                </a:pathLst>
              </a:custGeom>
              <a:solidFill>
                <a:schemeClr val="tx1">
                  <a:alpha val="11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351" name="Freeform 23"/>
              <p:cNvSpPr>
                <a:spLocks/>
              </p:cNvSpPr>
              <p:nvPr/>
            </p:nvSpPr>
            <p:spPr bwMode="auto">
              <a:xfrm>
                <a:off x="1986889" y="13402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52" name="Freeform 24"/>
              <p:cNvSpPr>
                <a:spLocks/>
              </p:cNvSpPr>
              <p:nvPr/>
            </p:nvSpPr>
            <p:spPr bwMode="auto">
              <a:xfrm>
                <a:off x="2288294" y="13402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53" name="Freeform 17"/>
              <p:cNvSpPr>
                <a:spLocks/>
              </p:cNvSpPr>
              <p:nvPr/>
            </p:nvSpPr>
            <p:spPr bwMode="auto">
              <a:xfrm>
                <a:off x="2589699" y="13402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54" name="Freeform 19"/>
              <p:cNvSpPr>
                <a:spLocks/>
              </p:cNvSpPr>
              <p:nvPr/>
            </p:nvSpPr>
            <p:spPr bwMode="auto">
              <a:xfrm>
                <a:off x="3895345" y="732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55" name="Freeform 7"/>
              <p:cNvSpPr>
                <a:spLocks/>
              </p:cNvSpPr>
              <p:nvPr/>
            </p:nvSpPr>
            <p:spPr bwMode="auto">
              <a:xfrm>
                <a:off x="4192401" y="732690"/>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56" name="Freeform 8"/>
              <p:cNvSpPr>
                <a:spLocks/>
              </p:cNvSpPr>
              <p:nvPr/>
            </p:nvSpPr>
            <p:spPr bwMode="auto">
              <a:xfrm>
                <a:off x="4486160" y="732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57" name="Freeform 13"/>
              <p:cNvSpPr>
                <a:spLocks/>
              </p:cNvSpPr>
              <p:nvPr/>
            </p:nvSpPr>
            <p:spPr bwMode="auto">
              <a:xfrm>
                <a:off x="4776621" y="732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58" name="Freeform 23"/>
              <p:cNvSpPr>
                <a:spLocks/>
              </p:cNvSpPr>
              <p:nvPr/>
            </p:nvSpPr>
            <p:spPr bwMode="auto">
              <a:xfrm>
                <a:off x="5547818" y="7326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59" name="Freeform 24"/>
              <p:cNvSpPr>
                <a:spLocks/>
              </p:cNvSpPr>
              <p:nvPr/>
            </p:nvSpPr>
            <p:spPr bwMode="auto">
              <a:xfrm>
                <a:off x="5844874" y="732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360" name="Group 740"/>
              <p:cNvGrpSpPr/>
              <p:nvPr/>
            </p:nvGrpSpPr>
            <p:grpSpPr>
              <a:xfrm>
                <a:off x="5073690" y="726888"/>
                <a:ext cx="348521" cy="470651"/>
                <a:chOff x="7011958" y="-48945"/>
                <a:chExt cx="557213" cy="752475"/>
              </a:xfrm>
              <a:solidFill>
                <a:schemeClr val="tx1">
                  <a:alpha val="12000"/>
                </a:schemeClr>
              </a:solidFill>
            </p:grpSpPr>
            <p:sp>
              <p:nvSpPr>
                <p:cNvPr id="423"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4"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361" name="Freeform 18"/>
              <p:cNvSpPr>
                <a:spLocks noEditPoints="1"/>
              </p:cNvSpPr>
              <p:nvPr/>
            </p:nvSpPr>
            <p:spPr bwMode="auto">
              <a:xfrm>
                <a:off x="1380783" y="716206"/>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62" name="Freeform 20"/>
              <p:cNvSpPr>
                <a:spLocks noEditPoints="1"/>
              </p:cNvSpPr>
              <p:nvPr/>
            </p:nvSpPr>
            <p:spPr bwMode="auto">
              <a:xfrm>
                <a:off x="1826193" y="7162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63" name="Freeform 16"/>
              <p:cNvSpPr>
                <a:spLocks noEditPoints="1"/>
              </p:cNvSpPr>
              <p:nvPr/>
            </p:nvSpPr>
            <p:spPr bwMode="auto">
              <a:xfrm>
                <a:off x="3156176" y="716206"/>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64" name="Freeform 5"/>
              <p:cNvSpPr>
                <a:spLocks/>
              </p:cNvSpPr>
              <p:nvPr/>
            </p:nvSpPr>
            <p:spPr bwMode="auto">
              <a:xfrm>
                <a:off x="3601586" y="732691"/>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65" name="Freeform 23"/>
              <p:cNvSpPr>
                <a:spLocks/>
              </p:cNvSpPr>
              <p:nvPr/>
            </p:nvSpPr>
            <p:spPr bwMode="auto">
              <a:xfrm>
                <a:off x="2271603" y="7326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66" name="Freeform 24"/>
              <p:cNvSpPr>
                <a:spLocks/>
              </p:cNvSpPr>
              <p:nvPr/>
            </p:nvSpPr>
            <p:spPr bwMode="auto">
              <a:xfrm>
                <a:off x="2568659" y="732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67" name="Freeform 17"/>
              <p:cNvSpPr>
                <a:spLocks/>
              </p:cNvSpPr>
              <p:nvPr/>
            </p:nvSpPr>
            <p:spPr bwMode="auto">
              <a:xfrm>
                <a:off x="2865715" y="732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68" name="Freeform 20"/>
              <p:cNvSpPr>
                <a:spLocks noEditPoints="1"/>
              </p:cNvSpPr>
              <p:nvPr/>
            </p:nvSpPr>
            <p:spPr bwMode="auto">
              <a:xfrm>
                <a:off x="127000" y="7162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69" name="Freeform 23"/>
              <p:cNvSpPr>
                <a:spLocks/>
              </p:cNvSpPr>
              <p:nvPr/>
            </p:nvSpPr>
            <p:spPr bwMode="auto">
              <a:xfrm>
                <a:off x="496210" y="7326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70" name="Freeform 24"/>
              <p:cNvSpPr>
                <a:spLocks/>
              </p:cNvSpPr>
              <p:nvPr/>
            </p:nvSpPr>
            <p:spPr bwMode="auto">
              <a:xfrm>
                <a:off x="793266" y="732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71" name="Freeform 17"/>
              <p:cNvSpPr>
                <a:spLocks/>
              </p:cNvSpPr>
              <p:nvPr/>
            </p:nvSpPr>
            <p:spPr bwMode="auto">
              <a:xfrm>
                <a:off x="1090322" y="732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72" name="Freeform 18"/>
              <p:cNvSpPr>
                <a:spLocks noEditPoints="1"/>
              </p:cNvSpPr>
              <p:nvPr/>
            </p:nvSpPr>
            <p:spPr bwMode="auto">
              <a:xfrm>
                <a:off x="563570" y="36192"/>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73" name="Freeform 19"/>
              <p:cNvSpPr>
                <a:spLocks/>
              </p:cNvSpPr>
              <p:nvPr/>
            </p:nvSpPr>
            <p:spPr bwMode="auto">
              <a:xfrm>
                <a:off x="1012840" y="526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74" name="Freeform 7"/>
              <p:cNvSpPr>
                <a:spLocks/>
              </p:cNvSpPr>
              <p:nvPr/>
            </p:nvSpPr>
            <p:spPr bwMode="auto">
              <a:xfrm>
                <a:off x="1313756" y="52676"/>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75" name="Freeform 8"/>
              <p:cNvSpPr>
                <a:spLocks/>
              </p:cNvSpPr>
              <p:nvPr/>
            </p:nvSpPr>
            <p:spPr bwMode="auto">
              <a:xfrm>
                <a:off x="1611375" y="526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76" name="Freeform 13"/>
              <p:cNvSpPr>
                <a:spLocks/>
              </p:cNvSpPr>
              <p:nvPr/>
            </p:nvSpPr>
            <p:spPr bwMode="auto">
              <a:xfrm>
                <a:off x="1905696" y="526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77" name="Freeform 23"/>
              <p:cNvSpPr>
                <a:spLocks/>
              </p:cNvSpPr>
              <p:nvPr/>
            </p:nvSpPr>
            <p:spPr bwMode="auto">
              <a:xfrm>
                <a:off x="2684613" y="526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78" name="Freeform 24"/>
              <p:cNvSpPr>
                <a:spLocks/>
              </p:cNvSpPr>
              <p:nvPr/>
            </p:nvSpPr>
            <p:spPr bwMode="auto">
              <a:xfrm>
                <a:off x="2985529" y="526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79" name="Freeform 29"/>
              <p:cNvSpPr>
                <a:spLocks/>
              </p:cNvSpPr>
              <p:nvPr/>
            </p:nvSpPr>
            <p:spPr bwMode="auto">
              <a:xfrm>
                <a:off x="3286445" y="526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80" name="Freeform 17"/>
              <p:cNvSpPr>
                <a:spLocks/>
              </p:cNvSpPr>
              <p:nvPr/>
            </p:nvSpPr>
            <p:spPr bwMode="auto">
              <a:xfrm>
                <a:off x="3587361" y="526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381" name="Group 740"/>
              <p:cNvGrpSpPr/>
              <p:nvPr/>
            </p:nvGrpSpPr>
            <p:grpSpPr>
              <a:xfrm>
                <a:off x="2206625" y="46874"/>
                <a:ext cx="348521" cy="470651"/>
                <a:chOff x="7011958" y="-48945"/>
                <a:chExt cx="557213" cy="752475"/>
              </a:xfrm>
              <a:solidFill>
                <a:schemeClr val="tx1">
                  <a:alpha val="12000"/>
                </a:schemeClr>
              </a:solidFill>
            </p:grpSpPr>
            <p:sp>
              <p:nvSpPr>
                <p:cNvPr id="421"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2"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82" name="Group 746"/>
              <p:cNvGrpSpPr/>
              <p:nvPr/>
            </p:nvGrpSpPr>
            <p:grpSpPr>
              <a:xfrm>
                <a:off x="4623272" y="46874"/>
                <a:ext cx="348521" cy="470651"/>
                <a:chOff x="7011958" y="-48945"/>
                <a:chExt cx="557213" cy="752475"/>
              </a:xfrm>
              <a:solidFill>
                <a:schemeClr val="tx1">
                  <a:alpha val="7000"/>
                </a:schemeClr>
              </a:solidFill>
            </p:grpSpPr>
            <p:sp>
              <p:nvSpPr>
                <p:cNvPr id="419"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0"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383" name="Freeform 19"/>
              <p:cNvSpPr>
                <a:spLocks/>
              </p:cNvSpPr>
              <p:nvPr/>
            </p:nvSpPr>
            <p:spPr bwMode="auto">
              <a:xfrm>
                <a:off x="5101260" y="526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84" name="Freeform 7"/>
              <p:cNvSpPr>
                <a:spLocks/>
              </p:cNvSpPr>
              <p:nvPr/>
            </p:nvSpPr>
            <p:spPr bwMode="auto">
              <a:xfrm>
                <a:off x="5402176" y="52676"/>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85" name="Freeform 8"/>
              <p:cNvSpPr>
                <a:spLocks/>
              </p:cNvSpPr>
              <p:nvPr/>
            </p:nvSpPr>
            <p:spPr bwMode="auto">
              <a:xfrm>
                <a:off x="5699795" y="526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86" name="Freeform 23"/>
              <p:cNvSpPr>
                <a:spLocks/>
              </p:cNvSpPr>
              <p:nvPr/>
            </p:nvSpPr>
            <p:spPr bwMode="auto">
              <a:xfrm>
                <a:off x="6472117" y="526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87" name="Freeform 24"/>
              <p:cNvSpPr>
                <a:spLocks/>
              </p:cNvSpPr>
              <p:nvPr/>
            </p:nvSpPr>
            <p:spPr bwMode="auto">
              <a:xfrm>
                <a:off x="6773033" y="526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88" name="Freeform 17"/>
              <p:cNvSpPr>
                <a:spLocks/>
              </p:cNvSpPr>
              <p:nvPr/>
            </p:nvSpPr>
            <p:spPr bwMode="auto">
              <a:xfrm>
                <a:off x="7073949" y="526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89" name="Freeform 18"/>
              <p:cNvSpPr>
                <a:spLocks noEditPoints="1"/>
              </p:cNvSpPr>
              <p:nvPr/>
            </p:nvSpPr>
            <p:spPr bwMode="auto">
              <a:xfrm>
                <a:off x="7368270" y="36192"/>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90" name="Freeform 20"/>
              <p:cNvSpPr>
                <a:spLocks noEditPoints="1"/>
              </p:cNvSpPr>
              <p:nvPr/>
            </p:nvSpPr>
            <p:spPr bwMode="auto">
              <a:xfrm>
                <a:off x="7817540" y="36192"/>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391" name="Group 740"/>
              <p:cNvGrpSpPr/>
              <p:nvPr/>
            </p:nvGrpSpPr>
            <p:grpSpPr>
              <a:xfrm>
                <a:off x="5994129" y="46874"/>
                <a:ext cx="348521" cy="470651"/>
                <a:chOff x="7011958" y="-48945"/>
                <a:chExt cx="557213" cy="752475"/>
              </a:xfrm>
              <a:solidFill>
                <a:schemeClr val="tx1">
                  <a:alpha val="12000"/>
                </a:schemeClr>
              </a:solidFill>
            </p:grpSpPr>
            <p:sp>
              <p:nvSpPr>
                <p:cNvPr id="417"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8"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392" name="Freeform 16"/>
              <p:cNvSpPr>
                <a:spLocks noEditPoints="1"/>
              </p:cNvSpPr>
              <p:nvPr/>
            </p:nvSpPr>
            <p:spPr bwMode="auto">
              <a:xfrm>
                <a:off x="9162963" y="36192"/>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93" name="Freeform 16"/>
              <p:cNvSpPr>
                <a:spLocks noEditPoints="1"/>
              </p:cNvSpPr>
              <p:nvPr/>
            </p:nvSpPr>
            <p:spPr bwMode="auto">
              <a:xfrm>
                <a:off x="9909852" y="36192"/>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94" name="Freeform 5"/>
              <p:cNvSpPr>
                <a:spLocks/>
              </p:cNvSpPr>
              <p:nvPr/>
            </p:nvSpPr>
            <p:spPr bwMode="auto">
              <a:xfrm>
                <a:off x="9612233" y="52677"/>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95" name="Freeform 20"/>
              <p:cNvSpPr>
                <a:spLocks noEditPoints="1"/>
              </p:cNvSpPr>
              <p:nvPr/>
            </p:nvSpPr>
            <p:spPr bwMode="auto">
              <a:xfrm>
                <a:off x="10359122" y="36192"/>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396" name="Group 746"/>
              <p:cNvGrpSpPr/>
              <p:nvPr/>
            </p:nvGrpSpPr>
            <p:grpSpPr>
              <a:xfrm>
                <a:off x="10808405" y="46874"/>
                <a:ext cx="348521" cy="470651"/>
                <a:chOff x="7011958" y="-48945"/>
                <a:chExt cx="557213" cy="752475"/>
              </a:xfrm>
              <a:solidFill>
                <a:schemeClr val="tx1">
                  <a:alpha val="7000"/>
                </a:schemeClr>
              </a:solidFill>
            </p:grpSpPr>
            <p:sp>
              <p:nvSpPr>
                <p:cNvPr id="415"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6"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397" name="Freeform 18"/>
              <p:cNvSpPr>
                <a:spLocks noEditPoints="1"/>
              </p:cNvSpPr>
              <p:nvPr/>
            </p:nvSpPr>
            <p:spPr bwMode="auto">
              <a:xfrm>
                <a:off x="11764749" y="36192"/>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98" name="Freeform 19"/>
              <p:cNvSpPr>
                <a:spLocks/>
              </p:cNvSpPr>
              <p:nvPr/>
            </p:nvSpPr>
            <p:spPr bwMode="auto">
              <a:xfrm>
                <a:off x="12188626" y="526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99" name="Freeform 21"/>
              <p:cNvSpPr>
                <a:spLocks noEditPoints="1"/>
              </p:cNvSpPr>
              <p:nvPr/>
            </p:nvSpPr>
            <p:spPr bwMode="auto">
              <a:xfrm>
                <a:off x="11286393" y="59478"/>
                <a:ext cx="348875" cy="458047"/>
              </a:xfrm>
              <a:custGeom>
                <a:avLst/>
                <a:gdLst>
                  <a:gd name="T0" fmla="*/ 31 w 294"/>
                  <a:gd name="T1" fmla="*/ 386 h 386"/>
                  <a:gd name="T2" fmla="*/ 47 w 294"/>
                  <a:gd name="T3" fmla="*/ 284 h 386"/>
                  <a:gd name="T4" fmla="*/ 0 w 294"/>
                  <a:gd name="T5" fmla="*/ 284 h 386"/>
                  <a:gd name="T6" fmla="*/ 0 w 294"/>
                  <a:gd name="T7" fmla="*/ 219 h 386"/>
                  <a:gd name="T8" fmla="*/ 57 w 294"/>
                  <a:gd name="T9" fmla="*/ 219 h 386"/>
                  <a:gd name="T10" fmla="*/ 66 w 294"/>
                  <a:gd name="T11" fmla="*/ 162 h 386"/>
                  <a:gd name="T12" fmla="*/ 16 w 294"/>
                  <a:gd name="T13" fmla="*/ 162 h 386"/>
                  <a:gd name="T14" fmla="*/ 16 w 294"/>
                  <a:gd name="T15" fmla="*/ 98 h 386"/>
                  <a:gd name="T16" fmla="*/ 76 w 294"/>
                  <a:gd name="T17" fmla="*/ 98 h 386"/>
                  <a:gd name="T18" fmla="*/ 90 w 294"/>
                  <a:gd name="T19" fmla="*/ 0 h 386"/>
                  <a:gd name="T20" fmla="*/ 151 w 294"/>
                  <a:gd name="T21" fmla="*/ 0 h 386"/>
                  <a:gd name="T22" fmla="*/ 135 w 294"/>
                  <a:gd name="T23" fmla="*/ 98 h 386"/>
                  <a:gd name="T24" fmla="*/ 187 w 294"/>
                  <a:gd name="T25" fmla="*/ 98 h 386"/>
                  <a:gd name="T26" fmla="*/ 201 w 294"/>
                  <a:gd name="T27" fmla="*/ 0 h 386"/>
                  <a:gd name="T28" fmla="*/ 263 w 294"/>
                  <a:gd name="T29" fmla="*/ 0 h 386"/>
                  <a:gd name="T30" fmla="*/ 246 w 294"/>
                  <a:gd name="T31" fmla="*/ 98 h 386"/>
                  <a:gd name="T32" fmla="*/ 294 w 294"/>
                  <a:gd name="T33" fmla="*/ 98 h 386"/>
                  <a:gd name="T34" fmla="*/ 294 w 294"/>
                  <a:gd name="T35" fmla="*/ 162 h 386"/>
                  <a:gd name="T36" fmla="*/ 237 w 294"/>
                  <a:gd name="T37" fmla="*/ 162 h 386"/>
                  <a:gd name="T38" fmla="*/ 227 w 294"/>
                  <a:gd name="T39" fmla="*/ 219 h 386"/>
                  <a:gd name="T40" fmla="*/ 277 w 294"/>
                  <a:gd name="T41" fmla="*/ 219 h 386"/>
                  <a:gd name="T42" fmla="*/ 277 w 294"/>
                  <a:gd name="T43" fmla="*/ 284 h 386"/>
                  <a:gd name="T44" fmla="*/ 218 w 294"/>
                  <a:gd name="T45" fmla="*/ 284 h 386"/>
                  <a:gd name="T46" fmla="*/ 204 w 294"/>
                  <a:gd name="T47" fmla="*/ 386 h 386"/>
                  <a:gd name="T48" fmla="*/ 142 w 294"/>
                  <a:gd name="T49" fmla="*/ 386 h 386"/>
                  <a:gd name="T50" fmla="*/ 159 w 294"/>
                  <a:gd name="T51" fmla="*/ 284 h 386"/>
                  <a:gd name="T52" fmla="*/ 106 w 294"/>
                  <a:gd name="T53" fmla="*/ 284 h 386"/>
                  <a:gd name="T54" fmla="*/ 92 w 294"/>
                  <a:gd name="T55" fmla="*/ 386 h 386"/>
                  <a:gd name="T56" fmla="*/ 31 w 294"/>
                  <a:gd name="T57" fmla="*/ 386 h 386"/>
                  <a:gd name="T58" fmla="*/ 168 w 294"/>
                  <a:gd name="T59" fmla="*/ 219 h 386"/>
                  <a:gd name="T60" fmla="*/ 177 w 294"/>
                  <a:gd name="T61" fmla="*/ 162 h 386"/>
                  <a:gd name="T62" fmla="*/ 125 w 294"/>
                  <a:gd name="T63" fmla="*/ 162 h 386"/>
                  <a:gd name="T64" fmla="*/ 118 w 294"/>
                  <a:gd name="T65" fmla="*/ 219 h 386"/>
                  <a:gd name="T66" fmla="*/ 168 w 294"/>
                  <a:gd name="T67" fmla="*/ 219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94" h="386">
                    <a:moveTo>
                      <a:pt x="31" y="386"/>
                    </a:moveTo>
                    <a:lnTo>
                      <a:pt x="47" y="284"/>
                    </a:lnTo>
                    <a:lnTo>
                      <a:pt x="0" y="284"/>
                    </a:lnTo>
                    <a:lnTo>
                      <a:pt x="0" y="219"/>
                    </a:lnTo>
                    <a:lnTo>
                      <a:pt x="57" y="219"/>
                    </a:lnTo>
                    <a:lnTo>
                      <a:pt x="66" y="162"/>
                    </a:lnTo>
                    <a:lnTo>
                      <a:pt x="16" y="162"/>
                    </a:lnTo>
                    <a:lnTo>
                      <a:pt x="16" y="98"/>
                    </a:lnTo>
                    <a:lnTo>
                      <a:pt x="76" y="98"/>
                    </a:lnTo>
                    <a:lnTo>
                      <a:pt x="90" y="0"/>
                    </a:lnTo>
                    <a:lnTo>
                      <a:pt x="151" y="0"/>
                    </a:lnTo>
                    <a:lnTo>
                      <a:pt x="135" y="98"/>
                    </a:lnTo>
                    <a:lnTo>
                      <a:pt x="187" y="98"/>
                    </a:lnTo>
                    <a:lnTo>
                      <a:pt x="201" y="0"/>
                    </a:lnTo>
                    <a:lnTo>
                      <a:pt x="263" y="0"/>
                    </a:lnTo>
                    <a:lnTo>
                      <a:pt x="246" y="98"/>
                    </a:lnTo>
                    <a:lnTo>
                      <a:pt x="294" y="98"/>
                    </a:lnTo>
                    <a:lnTo>
                      <a:pt x="294" y="162"/>
                    </a:lnTo>
                    <a:lnTo>
                      <a:pt x="237" y="162"/>
                    </a:lnTo>
                    <a:lnTo>
                      <a:pt x="227" y="219"/>
                    </a:lnTo>
                    <a:lnTo>
                      <a:pt x="277" y="219"/>
                    </a:lnTo>
                    <a:lnTo>
                      <a:pt x="277" y="284"/>
                    </a:lnTo>
                    <a:lnTo>
                      <a:pt x="218" y="284"/>
                    </a:lnTo>
                    <a:lnTo>
                      <a:pt x="204" y="386"/>
                    </a:lnTo>
                    <a:lnTo>
                      <a:pt x="142" y="386"/>
                    </a:lnTo>
                    <a:lnTo>
                      <a:pt x="159" y="284"/>
                    </a:lnTo>
                    <a:lnTo>
                      <a:pt x="106" y="284"/>
                    </a:lnTo>
                    <a:lnTo>
                      <a:pt x="92" y="386"/>
                    </a:lnTo>
                    <a:lnTo>
                      <a:pt x="31" y="386"/>
                    </a:lnTo>
                    <a:close/>
                    <a:moveTo>
                      <a:pt x="168" y="219"/>
                    </a:moveTo>
                    <a:lnTo>
                      <a:pt x="177" y="162"/>
                    </a:lnTo>
                    <a:lnTo>
                      <a:pt x="125" y="162"/>
                    </a:lnTo>
                    <a:lnTo>
                      <a:pt x="118" y="219"/>
                    </a:lnTo>
                    <a:lnTo>
                      <a:pt x="168" y="219"/>
                    </a:lnTo>
                    <a:close/>
                  </a:path>
                </a:pathLst>
              </a:custGeom>
              <a:solidFill>
                <a:schemeClr val="tx1">
                  <a:alpha val="11000"/>
                </a:schemeClr>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400" name="Group 781"/>
              <p:cNvGrpSpPr/>
              <p:nvPr/>
            </p:nvGrpSpPr>
            <p:grpSpPr>
              <a:xfrm>
                <a:off x="3881682" y="31417"/>
                <a:ext cx="612096" cy="486108"/>
                <a:chOff x="9258271" y="-45770"/>
                <a:chExt cx="925513" cy="735013"/>
              </a:xfrm>
              <a:solidFill>
                <a:schemeClr val="accent4">
                  <a:lumMod val="20000"/>
                  <a:lumOff val="80000"/>
                  <a:alpha val="38000"/>
                </a:schemeClr>
              </a:solidFill>
            </p:grpSpPr>
            <p:sp>
              <p:nvSpPr>
                <p:cNvPr id="405"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6"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7"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8"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9"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0"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1"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2"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3"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4"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401" name="Freeform 23"/>
              <p:cNvSpPr>
                <a:spLocks/>
              </p:cNvSpPr>
              <p:nvPr/>
            </p:nvSpPr>
            <p:spPr bwMode="auto">
              <a:xfrm>
                <a:off x="8266810" y="526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02" name="Freeform 24"/>
              <p:cNvSpPr>
                <a:spLocks/>
              </p:cNvSpPr>
              <p:nvPr/>
            </p:nvSpPr>
            <p:spPr bwMode="auto">
              <a:xfrm>
                <a:off x="8567726" y="526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03" name="Freeform 17"/>
              <p:cNvSpPr>
                <a:spLocks/>
              </p:cNvSpPr>
              <p:nvPr/>
            </p:nvSpPr>
            <p:spPr bwMode="auto">
              <a:xfrm>
                <a:off x="8868642" y="526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04" name="Freeform 24"/>
              <p:cNvSpPr>
                <a:spLocks/>
              </p:cNvSpPr>
              <p:nvPr/>
            </p:nvSpPr>
            <p:spPr bwMode="auto">
              <a:xfrm>
                <a:off x="216679" y="468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grpSp>
      <p:grpSp>
        <p:nvGrpSpPr>
          <p:cNvPr id="1279" name="Group 2440"/>
          <p:cNvGrpSpPr/>
          <p:nvPr userDrawn="1"/>
        </p:nvGrpSpPr>
        <p:grpSpPr>
          <a:xfrm>
            <a:off x="88900" y="3514725"/>
            <a:ext cx="12348642" cy="3429000"/>
            <a:chOff x="75133" y="63500"/>
            <a:chExt cx="12348642" cy="3429000"/>
          </a:xfrm>
        </p:grpSpPr>
        <p:grpSp>
          <p:nvGrpSpPr>
            <p:cNvPr id="1280" name="Group 1364"/>
            <p:cNvGrpSpPr>
              <a:grpSpLocks noChangeAspect="1"/>
            </p:cNvGrpSpPr>
            <p:nvPr/>
          </p:nvGrpSpPr>
          <p:grpSpPr>
            <a:xfrm>
              <a:off x="75133" y="63500"/>
              <a:ext cx="6198188" cy="3428988"/>
              <a:chOff x="88900" y="16253"/>
              <a:chExt cx="12361342" cy="6838572"/>
            </a:xfrm>
          </p:grpSpPr>
          <p:sp>
            <p:nvSpPr>
              <p:cNvPr id="1918" name="Freeform 5"/>
              <p:cNvSpPr>
                <a:spLocks/>
              </p:cNvSpPr>
              <p:nvPr/>
            </p:nvSpPr>
            <p:spPr bwMode="auto">
              <a:xfrm>
                <a:off x="12010713" y="532070"/>
                <a:ext cx="132640" cy="366707"/>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19" name="Freeform 20"/>
              <p:cNvSpPr>
                <a:spLocks noEditPoints="1"/>
              </p:cNvSpPr>
              <p:nvPr/>
            </p:nvSpPr>
            <p:spPr bwMode="auto">
              <a:xfrm>
                <a:off x="8771670" y="532070"/>
                <a:ext cx="252274" cy="379712"/>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20" name="Freeform 7"/>
              <p:cNvSpPr>
                <a:spLocks/>
              </p:cNvSpPr>
              <p:nvPr/>
            </p:nvSpPr>
            <p:spPr bwMode="auto">
              <a:xfrm>
                <a:off x="9062450" y="532070"/>
                <a:ext cx="132640" cy="36670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21" name="Freeform 8"/>
              <p:cNvSpPr>
                <a:spLocks/>
              </p:cNvSpPr>
              <p:nvPr/>
            </p:nvSpPr>
            <p:spPr bwMode="auto">
              <a:xfrm>
                <a:off x="9309524" y="532070"/>
                <a:ext cx="130038" cy="366708"/>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22" name="Freeform 13"/>
              <p:cNvSpPr>
                <a:spLocks/>
              </p:cNvSpPr>
              <p:nvPr/>
            </p:nvSpPr>
            <p:spPr bwMode="auto">
              <a:xfrm>
                <a:off x="9548793" y="532070"/>
                <a:ext cx="135241" cy="36670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23" name="Freeform 16"/>
              <p:cNvSpPr>
                <a:spLocks noEditPoints="1"/>
              </p:cNvSpPr>
              <p:nvPr/>
            </p:nvSpPr>
            <p:spPr bwMode="auto">
              <a:xfrm>
                <a:off x="9741250" y="519066"/>
                <a:ext cx="252274" cy="379712"/>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24" name="Freeform 23"/>
              <p:cNvSpPr>
                <a:spLocks/>
              </p:cNvSpPr>
              <p:nvPr/>
            </p:nvSpPr>
            <p:spPr bwMode="auto">
              <a:xfrm>
                <a:off x="10063747" y="532070"/>
                <a:ext cx="135241" cy="366708"/>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25" name="Freeform 29"/>
              <p:cNvSpPr>
                <a:spLocks/>
              </p:cNvSpPr>
              <p:nvPr/>
            </p:nvSpPr>
            <p:spPr bwMode="auto">
              <a:xfrm>
                <a:off x="10550089" y="532070"/>
                <a:ext cx="135241" cy="366708"/>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26" name="Freeform 32"/>
              <p:cNvSpPr>
                <a:spLocks noEditPoints="1"/>
              </p:cNvSpPr>
              <p:nvPr/>
            </p:nvSpPr>
            <p:spPr bwMode="auto">
              <a:xfrm>
                <a:off x="10745147" y="519066"/>
                <a:ext cx="249673" cy="379712"/>
              </a:xfrm>
              <a:custGeom>
                <a:avLst/>
                <a:gdLst>
                  <a:gd name="T0" fmla="*/ 34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4 w 69"/>
                  <a:gd name="T15" fmla="*/ 104 h 104"/>
                  <a:gd name="T16" fmla="*/ 35 w 69"/>
                  <a:gd name="T17" fmla="*/ 13 h 104"/>
                  <a:gd name="T18" fmla="*/ 17 w 69"/>
                  <a:gd name="T19" fmla="*/ 53 h 104"/>
                  <a:gd name="T20" fmla="*/ 35 w 69"/>
                  <a:gd name="T21" fmla="*/ 91 h 104"/>
                  <a:gd name="T22" fmla="*/ 53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4"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4" y="100"/>
                      <a:pt x="45" y="104"/>
                      <a:pt x="34" y="104"/>
                    </a:cubicBezTo>
                    <a:close/>
                    <a:moveTo>
                      <a:pt x="35" y="13"/>
                    </a:moveTo>
                    <a:cubicBezTo>
                      <a:pt x="23" y="13"/>
                      <a:pt x="17" y="26"/>
                      <a:pt x="17" y="53"/>
                    </a:cubicBezTo>
                    <a:cubicBezTo>
                      <a:pt x="17" y="78"/>
                      <a:pt x="23" y="91"/>
                      <a:pt x="35" y="91"/>
                    </a:cubicBezTo>
                    <a:cubicBezTo>
                      <a:pt x="47" y="91"/>
                      <a:pt x="53" y="78"/>
                      <a:pt x="53" y="53"/>
                    </a:cubicBezTo>
                    <a:cubicBezTo>
                      <a:pt x="53" y="26"/>
                      <a:pt x="47" y="13"/>
                      <a:pt x="35" y="13"/>
                    </a:cubicBez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27" name="Freeform 17"/>
              <p:cNvSpPr>
                <a:spLocks/>
              </p:cNvSpPr>
              <p:nvPr/>
            </p:nvSpPr>
            <p:spPr bwMode="auto">
              <a:xfrm>
                <a:off x="11044527" y="532070"/>
                <a:ext cx="130038" cy="366708"/>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28" name="Freeform 18"/>
              <p:cNvSpPr>
                <a:spLocks noEditPoints="1"/>
              </p:cNvSpPr>
              <p:nvPr/>
            </p:nvSpPr>
            <p:spPr bwMode="auto">
              <a:xfrm>
                <a:off x="11231782" y="519066"/>
                <a:ext cx="252274" cy="379712"/>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29" name="Freeform 19"/>
              <p:cNvSpPr>
                <a:spLocks/>
              </p:cNvSpPr>
              <p:nvPr/>
            </p:nvSpPr>
            <p:spPr bwMode="auto">
              <a:xfrm>
                <a:off x="11530871" y="532070"/>
                <a:ext cx="135241" cy="36670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30" name="Freeform 20"/>
              <p:cNvSpPr>
                <a:spLocks noEditPoints="1"/>
              </p:cNvSpPr>
              <p:nvPr/>
            </p:nvSpPr>
            <p:spPr bwMode="auto">
              <a:xfrm>
                <a:off x="11720727" y="519066"/>
                <a:ext cx="252274" cy="379712"/>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31" name="Freeform 5"/>
              <p:cNvSpPr>
                <a:spLocks/>
              </p:cNvSpPr>
              <p:nvPr/>
            </p:nvSpPr>
            <p:spPr bwMode="auto">
              <a:xfrm>
                <a:off x="12010713" y="29257"/>
                <a:ext cx="132640" cy="366707"/>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32" name="Freeform 9"/>
              <p:cNvSpPr>
                <a:spLocks noEditPoints="1"/>
              </p:cNvSpPr>
              <p:nvPr/>
            </p:nvSpPr>
            <p:spPr bwMode="auto">
              <a:xfrm>
                <a:off x="12197968" y="24056"/>
                <a:ext cx="252274" cy="379712"/>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7 w 69"/>
                  <a:gd name="T19" fmla="*/ 54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7" y="27"/>
                      <a:pt x="17" y="54"/>
                    </a:cubicBezTo>
                    <a:cubicBezTo>
                      <a:pt x="17" y="79"/>
                      <a:pt x="23" y="91"/>
                      <a:pt x="35" y="91"/>
                    </a:cubicBezTo>
                    <a:cubicBezTo>
                      <a:pt x="46" y="91"/>
                      <a:pt x="52" y="79"/>
                      <a:pt x="52" y="53"/>
                    </a:cubicBezTo>
                    <a:cubicBezTo>
                      <a:pt x="52" y="26"/>
                      <a:pt x="47" y="13"/>
                      <a:pt x="35" y="13"/>
                    </a:cubicBez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33" name="Freeform 20"/>
              <p:cNvSpPr>
                <a:spLocks noEditPoints="1"/>
              </p:cNvSpPr>
              <p:nvPr/>
            </p:nvSpPr>
            <p:spPr bwMode="auto">
              <a:xfrm>
                <a:off x="8771670" y="29257"/>
                <a:ext cx="252274" cy="379712"/>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34" name="Freeform 7"/>
              <p:cNvSpPr>
                <a:spLocks/>
              </p:cNvSpPr>
              <p:nvPr/>
            </p:nvSpPr>
            <p:spPr bwMode="auto">
              <a:xfrm>
                <a:off x="9062450" y="29257"/>
                <a:ext cx="132640" cy="36670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35" name="Freeform 8"/>
              <p:cNvSpPr>
                <a:spLocks/>
              </p:cNvSpPr>
              <p:nvPr/>
            </p:nvSpPr>
            <p:spPr bwMode="auto">
              <a:xfrm>
                <a:off x="9309524" y="29257"/>
                <a:ext cx="130038" cy="366708"/>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36" name="Freeform 13"/>
              <p:cNvSpPr>
                <a:spLocks/>
              </p:cNvSpPr>
              <p:nvPr/>
            </p:nvSpPr>
            <p:spPr bwMode="auto">
              <a:xfrm>
                <a:off x="9548793" y="29257"/>
                <a:ext cx="135241" cy="36670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37" name="Freeform 16"/>
              <p:cNvSpPr>
                <a:spLocks noEditPoints="1"/>
              </p:cNvSpPr>
              <p:nvPr/>
            </p:nvSpPr>
            <p:spPr bwMode="auto">
              <a:xfrm>
                <a:off x="9741250" y="16253"/>
                <a:ext cx="252274" cy="379712"/>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38" name="Freeform 23"/>
              <p:cNvSpPr>
                <a:spLocks/>
              </p:cNvSpPr>
              <p:nvPr/>
            </p:nvSpPr>
            <p:spPr bwMode="auto">
              <a:xfrm>
                <a:off x="10063747" y="29257"/>
                <a:ext cx="135241" cy="366708"/>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39" name="Freeform 24"/>
              <p:cNvSpPr>
                <a:spLocks/>
              </p:cNvSpPr>
              <p:nvPr/>
            </p:nvSpPr>
            <p:spPr bwMode="auto">
              <a:xfrm>
                <a:off x="10310819" y="29257"/>
                <a:ext cx="135241" cy="36670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40" name="Freeform 29"/>
              <p:cNvSpPr>
                <a:spLocks/>
              </p:cNvSpPr>
              <p:nvPr/>
            </p:nvSpPr>
            <p:spPr bwMode="auto">
              <a:xfrm>
                <a:off x="10550089" y="29257"/>
                <a:ext cx="135241" cy="366708"/>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41" name="Freeform 17"/>
              <p:cNvSpPr>
                <a:spLocks/>
              </p:cNvSpPr>
              <p:nvPr/>
            </p:nvSpPr>
            <p:spPr bwMode="auto">
              <a:xfrm>
                <a:off x="11044527" y="29257"/>
                <a:ext cx="130038" cy="366708"/>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42" name="Freeform 18"/>
              <p:cNvSpPr>
                <a:spLocks noEditPoints="1"/>
              </p:cNvSpPr>
              <p:nvPr/>
            </p:nvSpPr>
            <p:spPr bwMode="auto">
              <a:xfrm>
                <a:off x="11231782" y="16253"/>
                <a:ext cx="252274" cy="379712"/>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43" name="Freeform 19"/>
              <p:cNvSpPr>
                <a:spLocks/>
              </p:cNvSpPr>
              <p:nvPr/>
            </p:nvSpPr>
            <p:spPr bwMode="auto">
              <a:xfrm>
                <a:off x="11530871" y="29257"/>
                <a:ext cx="135241" cy="36670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44" name="Freeform 20"/>
              <p:cNvSpPr>
                <a:spLocks noEditPoints="1"/>
              </p:cNvSpPr>
              <p:nvPr/>
            </p:nvSpPr>
            <p:spPr bwMode="auto">
              <a:xfrm>
                <a:off x="11720727" y="16253"/>
                <a:ext cx="252274" cy="379712"/>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45" name="Freeform 20"/>
              <p:cNvSpPr>
                <a:spLocks noEditPoints="1"/>
              </p:cNvSpPr>
              <p:nvPr/>
            </p:nvSpPr>
            <p:spPr bwMode="auto">
              <a:xfrm>
                <a:off x="10265382" y="519066"/>
                <a:ext cx="252274" cy="379712"/>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46" name="Freeform 5"/>
              <p:cNvSpPr>
                <a:spLocks/>
              </p:cNvSpPr>
              <p:nvPr/>
            </p:nvSpPr>
            <p:spPr bwMode="auto">
              <a:xfrm>
                <a:off x="12256837" y="532070"/>
                <a:ext cx="132640" cy="366707"/>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47" name="Freeform 29"/>
              <p:cNvSpPr>
                <a:spLocks/>
              </p:cNvSpPr>
              <p:nvPr/>
            </p:nvSpPr>
            <p:spPr bwMode="auto">
              <a:xfrm>
                <a:off x="10797309" y="29257"/>
                <a:ext cx="135241" cy="366708"/>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48" name="Freeform 18"/>
              <p:cNvSpPr>
                <a:spLocks noEditPoints="1"/>
              </p:cNvSpPr>
              <p:nvPr/>
            </p:nvSpPr>
            <p:spPr bwMode="auto">
              <a:xfrm>
                <a:off x="500070" y="6373492"/>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49" name="Freeform 19"/>
              <p:cNvSpPr>
                <a:spLocks/>
              </p:cNvSpPr>
              <p:nvPr/>
            </p:nvSpPr>
            <p:spPr bwMode="auto">
              <a:xfrm>
                <a:off x="949340" y="63899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50" name="Freeform 7"/>
              <p:cNvSpPr>
                <a:spLocks/>
              </p:cNvSpPr>
              <p:nvPr/>
            </p:nvSpPr>
            <p:spPr bwMode="auto">
              <a:xfrm>
                <a:off x="1250256" y="6389976"/>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51" name="Freeform 8"/>
              <p:cNvSpPr>
                <a:spLocks/>
              </p:cNvSpPr>
              <p:nvPr/>
            </p:nvSpPr>
            <p:spPr bwMode="auto">
              <a:xfrm>
                <a:off x="1547875" y="63899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52" name="Freeform 13"/>
              <p:cNvSpPr>
                <a:spLocks/>
              </p:cNvSpPr>
              <p:nvPr/>
            </p:nvSpPr>
            <p:spPr bwMode="auto">
              <a:xfrm>
                <a:off x="1842196" y="63899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53" name="Freeform 23"/>
              <p:cNvSpPr>
                <a:spLocks/>
              </p:cNvSpPr>
              <p:nvPr/>
            </p:nvSpPr>
            <p:spPr bwMode="auto">
              <a:xfrm>
                <a:off x="2621113" y="63899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54" name="Freeform 24"/>
              <p:cNvSpPr>
                <a:spLocks/>
              </p:cNvSpPr>
              <p:nvPr/>
            </p:nvSpPr>
            <p:spPr bwMode="auto">
              <a:xfrm>
                <a:off x="2922029" y="63899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55" name="Freeform 29"/>
              <p:cNvSpPr>
                <a:spLocks/>
              </p:cNvSpPr>
              <p:nvPr/>
            </p:nvSpPr>
            <p:spPr bwMode="auto">
              <a:xfrm>
                <a:off x="3222945" y="63899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56" name="Freeform 17"/>
              <p:cNvSpPr>
                <a:spLocks/>
              </p:cNvSpPr>
              <p:nvPr/>
            </p:nvSpPr>
            <p:spPr bwMode="auto">
              <a:xfrm>
                <a:off x="3523861" y="63899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1957" name="Group 740"/>
              <p:cNvGrpSpPr/>
              <p:nvPr/>
            </p:nvGrpSpPr>
            <p:grpSpPr>
              <a:xfrm>
                <a:off x="2143125" y="6384174"/>
                <a:ext cx="348521" cy="470651"/>
                <a:chOff x="7011958" y="-48945"/>
                <a:chExt cx="557213" cy="752475"/>
              </a:xfrm>
              <a:solidFill>
                <a:schemeClr val="tx1">
                  <a:alpha val="12000"/>
                </a:schemeClr>
              </a:solidFill>
            </p:grpSpPr>
            <p:sp>
              <p:nvSpPr>
                <p:cNvPr id="2552"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53"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958" name="Group 746"/>
              <p:cNvGrpSpPr/>
              <p:nvPr/>
            </p:nvGrpSpPr>
            <p:grpSpPr>
              <a:xfrm>
                <a:off x="4559772" y="6384174"/>
                <a:ext cx="348521" cy="470651"/>
                <a:chOff x="7011958" y="-48945"/>
                <a:chExt cx="557213" cy="752475"/>
              </a:xfrm>
              <a:solidFill>
                <a:schemeClr val="tx1">
                  <a:alpha val="7000"/>
                </a:schemeClr>
              </a:solidFill>
            </p:grpSpPr>
            <p:sp>
              <p:nvSpPr>
                <p:cNvPr id="2550"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51"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959" name="Freeform 19"/>
              <p:cNvSpPr>
                <a:spLocks/>
              </p:cNvSpPr>
              <p:nvPr/>
            </p:nvSpPr>
            <p:spPr bwMode="auto">
              <a:xfrm>
                <a:off x="5037760" y="63899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60" name="Freeform 7"/>
              <p:cNvSpPr>
                <a:spLocks/>
              </p:cNvSpPr>
              <p:nvPr/>
            </p:nvSpPr>
            <p:spPr bwMode="auto">
              <a:xfrm>
                <a:off x="5338676" y="6389976"/>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61" name="Freeform 8"/>
              <p:cNvSpPr>
                <a:spLocks/>
              </p:cNvSpPr>
              <p:nvPr/>
            </p:nvSpPr>
            <p:spPr bwMode="auto">
              <a:xfrm>
                <a:off x="5636295" y="63899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62" name="Freeform 23"/>
              <p:cNvSpPr>
                <a:spLocks/>
              </p:cNvSpPr>
              <p:nvPr/>
            </p:nvSpPr>
            <p:spPr bwMode="auto">
              <a:xfrm>
                <a:off x="6408617" y="63899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63" name="Freeform 24"/>
              <p:cNvSpPr>
                <a:spLocks/>
              </p:cNvSpPr>
              <p:nvPr/>
            </p:nvSpPr>
            <p:spPr bwMode="auto">
              <a:xfrm>
                <a:off x="6709533" y="63899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64" name="Freeform 17"/>
              <p:cNvSpPr>
                <a:spLocks/>
              </p:cNvSpPr>
              <p:nvPr/>
            </p:nvSpPr>
            <p:spPr bwMode="auto">
              <a:xfrm>
                <a:off x="7010449" y="63899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65" name="Freeform 18"/>
              <p:cNvSpPr>
                <a:spLocks noEditPoints="1"/>
              </p:cNvSpPr>
              <p:nvPr/>
            </p:nvSpPr>
            <p:spPr bwMode="auto">
              <a:xfrm>
                <a:off x="7304770" y="6373492"/>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66" name="Freeform 20"/>
              <p:cNvSpPr>
                <a:spLocks noEditPoints="1"/>
              </p:cNvSpPr>
              <p:nvPr/>
            </p:nvSpPr>
            <p:spPr bwMode="auto">
              <a:xfrm>
                <a:off x="7754040" y="6373492"/>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1967" name="Group 740"/>
              <p:cNvGrpSpPr/>
              <p:nvPr/>
            </p:nvGrpSpPr>
            <p:grpSpPr>
              <a:xfrm>
                <a:off x="5930629" y="6384174"/>
                <a:ext cx="348521" cy="470651"/>
                <a:chOff x="7011958" y="-48945"/>
                <a:chExt cx="557213" cy="752475"/>
              </a:xfrm>
              <a:solidFill>
                <a:schemeClr val="tx1">
                  <a:alpha val="12000"/>
                </a:schemeClr>
              </a:solidFill>
            </p:grpSpPr>
            <p:sp>
              <p:nvSpPr>
                <p:cNvPr id="2548"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49"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968" name="Freeform 16"/>
              <p:cNvSpPr>
                <a:spLocks noEditPoints="1"/>
              </p:cNvSpPr>
              <p:nvPr/>
            </p:nvSpPr>
            <p:spPr bwMode="auto">
              <a:xfrm>
                <a:off x="9099463" y="6373492"/>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69" name="Freeform 16"/>
              <p:cNvSpPr>
                <a:spLocks noEditPoints="1"/>
              </p:cNvSpPr>
              <p:nvPr/>
            </p:nvSpPr>
            <p:spPr bwMode="auto">
              <a:xfrm>
                <a:off x="9846352" y="6373492"/>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70" name="Freeform 5"/>
              <p:cNvSpPr>
                <a:spLocks/>
              </p:cNvSpPr>
              <p:nvPr/>
            </p:nvSpPr>
            <p:spPr bwMode="auto">
              <a:xfrm>
                <a:off x="9548733" y="6389977"/>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71" name="Freeform 20"/>
              <p:cNvSpPr>
                <a:spLocks noEditPoints="1"/>
              </p:cNvSpPr>
              <p:nvPr/>
            </p:nvSpPr>
            <p:spPr bwMode="auto">
              <a:xfrm>
                <a:off x="10295622" y="6373492"/>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1972" name="Group 746"/>
              <p:cNvGrpSpPr/>
              <p:nvPr/>
            </p:nvGrpSpPr>
            <p:grpSpPr>
              <a:xfrm>
                <a:off x="10744905" y="6384174"/>
                <a:ext cx="348521" cy="470651"/>
                <a:chOff x="7011958" y="-48945"/>
                <a:chExt cx="557213" cy="752475"/>
              </a:xfrm>
              <a:solidFill>
                <a:schemeClr val="tx1">
                  <a:alpha val="7000"/>
                </a:schemeClr>
              </a:solidFill>
            </p:grpSpPr>
            <p:sp>
              <p:nvSpPr>
                <p:cNvPr id="2546"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47"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973" name="Freeform 18"/>
              <p:cNvSpPr>
                <a:spLocks noEditPoints="1"/>
              </p:cNvSpPr>
              <p:nvPr/>
            </p:nvSpPr>
            <p:spPr bwMode="auto">
              <a:xfrm>
                <a:off x="11701249" y="6373492"/>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74" name="Freeform 19"/>
              <p:cNvSpPr>
                <a:spLocks/>
              </p:cNvSpPr>
              <p:nvPr/>
            </p:nvSpPr>
            <p:spPr bwMode="auto">
              <a:xfrm>
                <a:off x="12150526" y="63899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1975" name="Group 781"/>
              <p:cNvGrpSpPr/>
              <p:nvPr/>
            </p:nvGrpSpPr>
            <p:grpSpPr>
              <a:xfrm>
                <a:off x="520986" y="5766031"/>
                <a:ext cx="612096" cy="486108"/>
                <a:chOff x="9258271" y="-45770"/>
                <a:chExt cx="925513" cy="735013"/>
              </a:xfrm>
              <a:solidFill>
                <a:schemeClr val="bg2">
                  <a:alpha val="38000"/>
                </a:schemeClr>
              </a:solidFill>
            </p:grpSpPr>
            <p:sp>
              <p:nvSpPr>
                <p:cNvPr id="2536"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37"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38"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39"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40"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41"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42"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43"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44"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45"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976" name="Freeform 21"/>
              <p:cNvSpPr>
                <a:spLocks noEditPoints="1"/>
              </p:cNvSpPr>
              <p:nvPr/>
            </p:nvSpPr>
            <p:spPr bwMode="auto">
              <a:xfrm>
                <a:off x="11222893" y="6396778"/>
                <a:ext cx="348875" cy="458047"/>
              </a:xfrm>
              <a:custGeom>
                <a:avLst/>
                <a:gdLst>
                  <a:gd name="T0" fmla="*/ 31 w 294"/>
                  <a:gd name="T1" fmla="*/ 386 h 386"/>
                  <a:gd name="T2" fmla="*/ 47 w 294"/>
                  <a:gd name="T3" fmla="*/ 284 h 386"/>
                  <a:gd name="T4" fmla="*/ 0 w 294"/>
                  <a:gd name="T5" fmla="*/ 284 h 386"/>
                  <a:gd name="T6" fmla="*/ 0 w 294"/>
                  <a:gd name="T7" fmla="*/ 219 h 386"/>
                  <a:gd name="T8" fmla="*/ 57 w 294"/>
                  <a:gd name="T9" fmla="*/ 219 h 386"/>
                  <a:gd name="T10" fmla="*/ 66 w 294"/>
                  <a:gd name="T11" fmla="*/ 162 h 386"/>
                  <a:gd name="T12" fmla="*/ 16 w 294"/>
                  <a:gd name="T13" fmla="*/ 162 h 386"/>
                  <a:gd name="T14" fmla="*/ 16 w 294"/>
                  <a:gd name="T15" fmla="*/ 98 h 386"/>
                  <a:gd name="T16" fmla="*/ 76 w 294"/>
                  <a:gd name="T17" fmla="*/ 98 h 386"/>
                  <a:gd name="T18" fmla="*/ 90 w 294"/>
                  <a:gd name="T19" fmla="*/ 0 h 386"/>
                  <a:gd name="T20" fmla="*/ 151 w 294"/>
                  <a:gd name="T21" fmla="*/ 0 h 386"/>
                  <a:gd name="T22" fmla="*/ 135 w 294"/>
                  <a:gd name="T23" fmla="*/ 98 h 386"/>
                  <a:gd name="T24" fmla="*/ 187 w 294"/>
                  <a:gd name="T25" fmla="*/ 98 h 386"/>
                  <a:gd name="T26" fmla="*/ 201 w 294"/>
                  <a:gd name="T27" fmla="*/ 0 h 386"/>
                  <a:gd name="T28" fmla="*/ 263 w 294"/>
                  <a:gd name="T29" fmla="*/ 0 h 386"/>
                  <a:gd name="T30" fmla="*/ 246 w 294"/>
                  <a:gd name="T31" fmla="*/ 98 h 386"/>
                  <a:gd name="T32" fmla="*/ 294 w 294"/>
                  <a:gd name="T33" fmla="*/ 98 h 386"/>
                  <a:gd name="T34" fmla="*/ 294 w 294"/>
                  <a:gd name="T35" fmla="*/ 162 h 386"/>
                  <a:gd name="T36" fmla="*/ 237 w 294"/>
                  <a:gd name="T37" fmla="*/ 162 h 386"/>
                  <a:gd name="T38" fmla="*/ 227 w 294"/>
                  <a:gd name="T39" fmla="*/ 219 h 386"/>
                  <a:gd name="T40" fmla="*/ 277 w 294"/>
                  <a:gd name="T41" fmla="*/ 219 h 386"/>
                  <a:gd name="T42" fmla="*/ 277 w 294"/>
                  <a:gd name="T43" fmla="*/ 284 h 386"/>
                  <a:gd name="T44" fmla="*/ 218 w 294"/>
                  <a:gd name="T45" fmla="*/ 284 h 386"/>
                  <a:gd name="T46" fmla="*/ 204 w 294"/>
                  <a:gd name="T47" fmla="*/ 386 h 386"/>
                  <a:gd name="T48" fmla="*/ 142 w 294"/>
                  <a:gd name="T49" fmla="*/ 386 h 386"/>
                  <a:gd name="T50" fmla="*/ 159 w 294"/>
                  <a:gd name="T51" fmla="*/ 284 h 386"/>
                  <a:gd name="T52" fmla="*/ 106 w 294"/>
                  <a:gd name="T53" fmla="*/ 284 h 386"/>
                  <a:gd name="T54" fmla="*/ 92 w 294"/>
                  <a:gd name="T55" fmla="*/ 386 h 386"/>
                  <a:gd name="T56" fmla="*/ 31 w 294"/>
                  <a:gd name="T57" fmla="*/ 386 h 386"/>
                  <a:gd name="T58" fmla="*/ 168 w 294"/>
                  <a:gd name="T59" fmla="*/ 219 h 386"/>
                  <a:gd name="T60" fmla="*/ 177 w 294"/>
                  <a:gd name="T61" fmla="*/ 162 h 386"/>
                  <a:gd name="T62" fmla="*/ 125 w 294"/>
                  <a:gd name="T63" fmla="*/ 162 h 386"/>
                  <a:gd name="T64" fmla="*/ 118 w 294"/>
                  <a:gd name="T65" fmla="*/ 219 h 386"/>
                  <a:gd name="T66" fmla="*/ 168 w 294"/>
                  <a:gd name="T67" fmla="*/ 219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94" h="386">
                    <a:moveTo>
                      <a:pt x="31" y="386"/>
                    </a:moveTo>
                    <a:lnTo>
                      <a:pt x="47" y="284"/>
                    </a:lnTo>
                    <a:lnTo>
                      <a:pt x="0" y="284"/>
                    </a:lnTo>
                    <a:lnTo>
                      <a:pt x="0" y="219"/>
                    </a:lnTo>
                    <a:lnTo>
                      <a:pt x="57" y="219"/>
                    </a:lnTo>
                    <a:lnTo>
                      <a:pt x="66" y="162"/>
                    </a:lnTo>
                    <a:lnTo>
                      <a:pt x="16" y="162"/>
                    </a:lnTo>
                    <a:lnTo>
                      <a:pt x="16" y="98"/>
                    </a:lnTo>
                    <a:lnTo>
                      <a:pt x="76" y="98"/>
                    </a:lnTo>
                    <a:lnTo>
                      <a:pt x="90" y="0"/>
                    </a:lnTo>
                    <a:lnTo>
                      <a:pt x="151" y="0"/>
                    </a:lnTo>
                    <a:lnTo>
                      <a:pt x="135" y="98"/>
                    </a:lnTo>
                    <a:lnTo>
                      <a:pt x="187" y="98"/>
                    </a:lnTo>
                    <a:lnTo>
                      <a:pt x="201" y="0"/>
                    </a:lnTo>
                    <a:lnTo>
                      <a:pt x="263" y="0"/>
                    </a:lnTo>
                    <a:lnTo>
                      <a:pt x="246" y="98"/>
                    </a:lnTo>
                    <a:lnTo>
                      <a:pt x="294" y="98"/>
                    </a:lnTo>
                    <a:lnTo>
                      <a:pt x="294" y="162"/>
                    </a:lnTo>
                    <a:lnTo>
                      <a:pt x="237" y="162"/>
                    </a:lnTo>
                    <a:lnTo>
                      <a:pt x="227" y="219"/>
                    </a:lnTo>
                    <a:lnTo>
                      <a:pt x="277" y="219"/>
                    </a:lnTo>
                    <a:lnTo>
                      <a:pt x="277" y="284"/>
                    </a:lnTo>
                    <a:lnTo>
                      <a:pt x="218" y="284"/>
                    </a:lnTo>
                    <a:lnTo>
                      <a:pt x="204" y="386"/>
                    </a:lnTo>
                    <a:lnTo>
                      <a:pt x="142" y="386"/>
                    </a:lnTo>
                    <a:lnTo>
                      <a:pt x="159" y="284"/>
                    </a:lnTo>
                    <a:lnTo>
                      <a:pt x="106" y="284"/>
                    </a:lnTo>
                    <a:lnTo>
                      <a:pt x="92" y="386"/>
                    </a:lnTo>
                    <a:lnTo>
                      <a:pt x="31" y="386"/>
                    </a:lnTo>
                    <a:close/>
                    <a:moveTo>
                      <a:pt x="168" y="219"/>
                    </a:moveTo>
                    <a:lnTo>
                      <a:pt x="177" y="162"/>
                    </a:lnTo>
                    <a:lnTo>
                      <a:pt x="125" y="162"/>
                    </a:lnTo>
                    <a:lnTo>
                      <a:pt x="118" y="219"/>
                    </a:lnTo>
                    <a:lnTo>
                      <a:pt x="168" y="219"/>
                    </a:lnTo>
                    <a:close/>
                  </a:path>
                </a:pathLst>
              </a:custGeom>
              <a:solidFill>
                <a:schemeClr val="tx1">
                  <a:alpha val="11000"/>
                </a:schemeClr>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1977" name="Group 781"/>
              <p:cNvGrpSpPr/>
              <p:nvPr/>
            </p:nvGrpSpPr>
            <p:grpSpPr>
              <a:xfrm>
                <a:off x="3818182" y="6368717"/>
                <a:ext cx="612096" cy="486108"/>
                <a:chOff x="9258271" y="-45770"/>
                <a:chExt cx="925513" cy="735013"/>
              </a:xfrm>
              <a:solidFill>
                <a:schemeClr val="accent4">
                  <a:lumMod val="20000"/>
                  <a:lumOff val="80000"/>
                  <a:alpha val="38000"/>
                </a:schemeClr>
              </a:solidFill>
            </p:grpSpPr>
            <p:sp>
              <p:nvSpPr>
                <p:cNvPr id="2526"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27"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28"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29"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30"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31"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32"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33"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34"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35"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978" name="Freeform 23"/>
              <p:cNvSpPr>
                <a:spLocks/>
              </p:cNvSpPr>
              <p:nvPr/>
            </p:nvSpPr>
            <p:spPr bwMode="auto">
              <a:xfrm>
                <a:off x="8203310" y="63899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79" name="Freeform 24"/>
              <p:cNvSpPr>
                <a:spLocks/>
              </p:cNvSpPr>
              <p:nvPr/>
            </p:nvSpPr>
            <p:spPr bwMode="auto">
              <a:xfrm>
                <a:off x="8504226" y="63899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80" name="Freeform 17"/>
              <p:cNvSpPr>
                <a:spLocks/>
              </p:cNvSpPr>
              <p:nvPr/>
            </p:nvSpPr>
            <p:spPr bwMode="auto">
              <a:xfrm>
                <a:off x="8805142" y="63899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81" name="Freeform 19"/>
              <p:cNvSpPr>
                <a:spLocks/>
              </p:cNvSpPr>
              <p:nvPr/>
            </p:nvSpPr>
            <p:spPr bwMode="auto">
              <a:xfrm>
                <a:off x="10133916" y="57872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82" name="Freeform 7"/>
              <p:cNvSpPr>
                <a:spLocks/>
              </p:cNvSpPr>
              <p:nvPr/>
            </p:nvSpPr>
            <p:spPr bwMode="auto">
              <a:xfrm>
                <a:off x="10430348" y="5787290"/>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83" name="Freeform 8"/>
              <p:cNvSpPr>
                <a:spLocks/>
              </p:cNvSpPr>
              <p:nvPr/>
            </p:nvSpPr>
            <p:spPr bwMode="auto">
              <a:xfrm>
                <a:off x="10723483" y="57872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84" name="Freeform 13"/>
              <p:cNvSpPr>
                <a:spLocks/>
              </p:cNvSpPr>
              <p:nvPr/>
            </p:nvSpPr>
            <p:spPr bwMode="auto">
              <a:xfrm>
                <a:off x="11013320" y="57872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85" name="Freeform 23"/>
              <p:cNvSpPr>
                <a:spLocks/>
              </p:cNvSpPr>
              <p:nvPr/>
            </p:nvSpPr>
            <p:spPr bwMode="auto">
              <a:xfrm>
                <a:off x="11783269" y="57872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86" name="Freeform 24"/>
              <p:cNvSpPr>
                <a:spLocks/>
              </p:cNvSpPr>
              <p:nvPr/>
            </p:nvSpPr>
            <p:spPr bwMode="auto">
              <a:xfrm>
                <a:off x="12079706" y="57872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1987" name="Group 740"/>
              <p:cNvGrpSpPr/>
              <p:nvPr/>
            </p:nvGrpSpPr>
            <p:grpSpPr>
              <a:xfrm>
                <a:off x="11309765" y="5781488"/>
                <a:ext cx="348521" cy="470651"/>
                <a:chOff x="7011958" y="-48945"/>
                <a:chExt cx="557213" cy="752475"/>
              </a:xfrm>
              <a:solidFill>
                <a:schemeClr val="tx1">
                  <a:alpha val="12000"/>
                </a:schemeClr>
              </a:solidFill>
            </p:grpSpPr>
            <p:sp>
              <p:nvSpPr>
                <p:cNvPr id="2524"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25"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988" name="Freeform 18"/>
              <p:cNvSpPr>
                <a:spLocks noEditPoints="1"/>
              </p:cNvSpPr>
              <p:nvPr/>
            </p:nvSpPr>
            <p:spPr bwMode="auto">
              <a:xfrm>
                <a:off x="7623722" y="5770806"/>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89" name="Freeform 20"/>
              <p:cNvSpPr>
                <a:spLocks noEditPoints="1"/>
              </p:cNvSpPr>
              <p:nvPr/>
            </p:nvSpPr>
            <p:spPr bwMode="auto">
              <a:xfrm>
                <a:off x="8068508" y="57708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90" name="Freeform 16"/>
              <p:cNvSpPr>
                <a:spLocks noEditPoints="1"/>
              </p:cNvSpPr>
              <p:nvPr/>
            </p:nvSpPr>
            <p:spPr bwMode="auto">
              <a:xfrm>
                <a:off x="9395995" y="5770806"/>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91" name="Freeform 5"/>
              <p:cNvSpPr>
                <a:spLocks/>
              </p:cNvSpPr>
              <p:nvPr/>
            </p:nvSpPr>
            <p:spPr bwMode="auto">
              <a:xfrm>
                <a:off x="9840781" y="5787291"/>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92" name="Freeform 23"/>
              <p:cNvSpPr>
                <a:spLocks/>
              </p:cNvSpPr>
              <p:nvPr/>
            </p:nvSpPr>
            <p:spPr bwMode="auto">
              <a:xfrm>
                <a:off x="8513294" y="57872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93" name="Freeform 24"/>
              <p:cNvSpPr>
                <a:spLocks/>
              </p:cNvSpPr>
              <p:nvPr/>
            </p:nvSpPr>
            <p:spPr bwMode="auto">
              <a:xfrm>
                <a:off x="8809726" y="57872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94" name="Freeform 17"/>
              <p:cNvSpPr>
                <a:spLocks/>
              </p:cNvSpPr>
              <p:nvPr/>
            </p:nvSpPr>
            <p:spPr bwMode="auto">
              <a:xfrm>
                <a:off x="9106158" y="57872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95" name="Freeform 24"/>
              <p:cNvSpPr>
                <a:spLocks/>
              </p:cNvSpPr>
              <p:nvPr/>
            </p:nvSpPr>
            <p:spPr bwMode="auto">
              <a:xfrm>
                <a:off x="1232679" y="57872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96" name="Freeform 29"/>
              <p:cNvSpPr>
                <a:spLocks/>
              </p:cNvSpPr>
              <p:nvPr/>
            </p:nvSpPr>
            <p:spPr bwMode="auto">
              <a:xfrm>
                <a:off x="1529111" y="57872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97" name="Freeform 17"/>
              <p:cNvSpPr>
                <a:spLocks/>
              </p:cNvSpPr>
              <p:nvPr/>
            </p:nvSpPr>
            <p:spPr bwMode="auto">
              <a:xfrm>
                <a:off x="1825543" y="57872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1998" name="Group 746"/>
              <p:cNvGrpSpPr/>
              <p:nvPr/>
            </p:nvGrpSpPr>
            <p:grpSpPr>
              <a:xfrm>
                <a:off x="2852486" y="5781488"/>
                <a:ext cx="348521" cy="470651"/>
                <a:chOff x="7011958" y="-48945"/>
                <a:chExt cx="557213" cy="752475"/>
              </a:xfrm>
              <a:solidFill>
                <a:schemeClr val="tx1">
                  <a:alpha val="7000"/>
                </a:schemeClr>
              </a:solidFill>
            </p:grpSpPr>
            <p:sp>
              <p:nvSpPr>
                <p:cNvPr id="2522"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23"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999" name="Freeform 19"/>
              <p:cNvSpPr>
                <a:spLocks/>
              </p:cNvSpPr>
              <p:nvPr/>
            </p:nvSpPr>
            <p:spPr bwMode="auto">
              <a:xfrm>
                <a:off x="3325990" y="57872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000" name="Freeform 7"/>
              <p:cNvSpPr>
                <a:spLocks/>
              </p:cNvSpPr>
              <p:nvPr/>
            </p:nvSpPr>
            <p:spPr bwMode="auto">
              <a:xfrm>
                <a:off x="3622422" y="5787290"/>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001" name="Freeform 8"/>
              <p:cNvSpPr>
                <a:spLocks/>
              </p:cNvSpPr>
              <p:nvPr/>
            </p:nvSpPr>
            <p:spPr bwMode="auto">
              <a:xfrm>
                <a:off x="3915557" y="57872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2002" name="Group 781"/>
              <p:cNvGrpSpPr/>
              <p:nvPr/>
            </p:nvGrpSpPr>
            <p:grpSpPr>
              <a:xfrm>
                <a:off x="2115380" y="5766031"/>
                <a:ext cx="612096" cy="486108"/>
                <a:chOff x="9258271" y="-45770"/>
                <a:chExt cx="925513" cy="735013"/>
              </a:xfrm>
              <a:solidFill>
                <a:schemeClr val="accent4">
                  <a:lumMod val="20000"/>
                  <a:lumOff val="80000"/>
                  <a:alpha val="38000"/>
                </a:schemeClr>
              </a:solidFill>
            </p:grpSpPr>
            <p:sp>
              <p:nvSpPr>
                <p:cNvPr id="2512"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13"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14"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15"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16"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17"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18"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19"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20"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21"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003" name="Freeform 8"/>
              <p:cNvSpPr>
                <a:spLocks/>
              </p:cNvSpPr>
              <p:nvPr/>
            </p:nvSpPr>
            <p:spPr bwMode="auto">
              <a:xfrm>
                <a:off x="4205394" y="57872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004" name="Freeform 23"/>
              <p:cNvSpPr>
                <a:spLocks/>
              </p:cNvSpPr>
              <p:nvPr/>
            </p:nvSpPr>
            <p:spPr bwMode="auto">
              <a:xfrm>
                <a:off x="4968748" y="57872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005" name="Freeform 24"/>
              <p:cNvSpPr>
                <a:spLocks/>
              </p:cNvSpPr>
              <p:nvPr/>
            </p:nvSpPr>
            <p:spPr bwMode="auto">
              <a:xfrm>
                <a:off x="5265180" y="57872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006" name="Freeform 17"/>
              <p:cNvSpPr>
                <a:spLocks/>
              </p:cNvSpPr>
              <p:nvPr/>
            </p:nvSpPr>
            <p:spPr bwMode="auto">
              <a:xfrm>
                <a:off x="5561612" y="57872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2007" name="Group 740"/>
              <p:cNvGrpSpPr/>
              <p:nvPr/>
            </p:nvGrpSpPr>
            <p:grpSpPr>
              <a:xfrm>
                <a:off x="4495244" y="5781488"/>
                <a:ext cx="348521" cy="470651"/>
                <a:chOff x="7011958" y="-48945"/>
                <a:chExt cx="557213" cy="752475"/>
              </a:xfrm>
              <a:solidFill>
                <a:schemeClr val="tx1">
                  <a:alpha val="12000"/>
                </a:schemeClr>
              </a:solidFill>
            </p:grpSpPr>
            <p:sp>
              <p:nvSpPr>
                <p:cNvPr id="2510"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11"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008" name="Freeform 18"/>
              <p:cNvSpPr>
                <a:spLocks noEditPoints="1"/>
              </p:cNvSpPr>
              <p:nvPr/>
            </p:nvSpPr>
            <p:spPr bwMode="auto">
              <a:xfrm>
                <a:off x="5851449" y="5770806"/>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009" name="Freeform 20"/>
              <p:cNvSpPr>
                <a:spLocks noEditPoints="1"/>
              </p:cNvSpPr>
              <p:nvPr/>
            </p:nvSpPr>
            <p:spPr bwMode="auto">
              <a:xfrm>
                <a:off x="6296235" y="57708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010" name="Freeform 23"/>
              <p:cNvSpPr>
                <a:spLocks/>
              </p:cNvSpPr>
              <p:nvPr/>
            </p:nvSpPr>
            <p:spPr bwMode="auto">
              <a:xfrm>
                <a:off x="6741021" y="57872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011" name="Freeform 24"/>
              <p:cNvSpPr>
                <a:spLocks/>
              </p:cNvSpPr>
              <p:nvPr/>
            </p:nvSpPr>
            <p:spPr bwMode="auto">
              <a:xfrm>
                <a:off x="7037453" y="57872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012" name="Freeform 17"/>
              <p:cNvSpPr>
                <a:spLocks/>
              </p:cNvSpPr>
              <p:nvPr/>
            </p:nvSpPr>
            <p:spPr bwMode="auto">
              <a:xfrm>
                <a:off x="7333885" y="57872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013" name="Freeform 18"/>
              <p:cNvSpPr>
                <a:spLocks noEditPoints="1"/>
              </p:cNvSpPr>
              <p:nvPr/>
            </p:nvSpPr>
            <p:spPr bwMode="auto">
              <a:xfrm>
                <a:off x="6136424" y="5082957"/>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014" name="Freeform 19"/>
              <p:cNvSpPr>
                <a:spLocks/>
              </p:cNvSpPr>
              <p:nvPr/>
            </p:nvSpPr>
            <p:spPr bwMode="auto">
              <a:xfrm>
                <a:off x="6586183" y="50994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015" name="Freeform 7"/>
              <p:cNvSpPr>
                <a:spLocks/>
              </p:cNvSpPr>
              <p:nvPr/>
            </p:nvSpPr>
            <p:spPr bwMode="auto">
              <a:xfrm>
                <a:off x="6887588" y="5099441"/>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016" name="Freeform 8"/>
              <p:cNvSpPr>
                <a:spLocks/>
              </p:cNvSpPr>
              <p:nvPr/>
            </p:nvSpPr>
            <p:spPr bwMode="auto">
              <a:xfrm>
                <a:off x="7185696" y="50994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017" name="Freeform 13"/>
              <p:cNvSpPr>
                <a:spLocks/>
              </p:cNvSpPr>
              <p:nvPr/>
            </p:nvSpPr>
            <p:spPr bwMode="auto">
              <a:xfrm>
                <a:off x="7480506" y="50994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018" name="Freeform 23"/>
              <p:cNvSpPr>
                <a:spLocks/>
              </p:cNvSpPr>
              <p:nvPr/>
            </p:nvSpPr>
            <p:spPr bwMode="auto">
              <a:xfrm>
                <a:off x="8260401" y="50994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019" name="Freeform 24"/>
              <p:cNvSpPr>
                <a:spLocks/>
              </p:cNvSpPr>
              <p:nvPr/>
            </p:nvSpPr>
            <p:spPr bwMode="auto">
              <a:xfrm>
                <a:off x="8561806" y="50994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020" name="Freeform 29"/>
              <p:cNvSpPr>
                <a:spLocks/>
              </p:cNvSpPr>
              <p:nvPr/>
            </p:nvSpPr>
            <p:spPr bwMode="auto">
              <a:xfrm>
                <a:off x="8863211" y="50994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021" name="Freeform 17"/>
              <p:cNvSpPr>
                <a:spLocks/>
              </p:cNvSpPr>
              <p:nvPr/>
            </p:nvSpPr>
            <p:spPr bwMode="auto">
              <a:xfrm>
                <a:off x="9164616" y="50994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2022" name="Group 740"/>
              <p:cNvGrpSpPr/>
              <p:nvPr/>
            </p:nvGrpSpPr>
            <p:grpSpPr>
              <a:xfrm>
                <a:off x="7781924" y="5093639"/>
                <a:ext cx="348521" cy="470651"/>
                <a:chOff x="7011958" y="-48945"/>
                <a:chExt cx="557213" cy="752475"/>
              </a:xfrm>
              <a:solidFill>
                <a:schemeClr val="tx1">
                  <a:alpha val="12000"/>
                </a:schemeClr>
              </a:solidFill>
            </p:grpSpPr>
            <p:sp>
              <p:nvSpPr>
                <p:cNvPr id="2508"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09"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023" name="Group 746"/>
              <p:cNvGrpSpPr/>
              <p:nvPr/>
            </p:nvGrpSpPr>
            <p:grpSpPr>
              <a:xfrm>
                <a:off x="10201505" y="5093639"/>
                <a:ext cx="348521" cy="470651"/>
                <a:chOff x="7011958" y="-48945"/>
                <a:chExt cx="557213" cy="752475"/>
              </a:xfrm>
              <a:solidFill>
                <a:schemeClr val="tx1">
                  <a:alpha val="7000"/>
                </a:schemeClr>
              </a:solidFill>
            </p:grpSpPr>
            <p:sp>
              <p:nvSpPr>
                <p:cNvPr id="2506"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07"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024" name="Freeform 19"/>
              <p:cNvSpPr>
                <a:spLocks/>
              </p:cNvSpPr>
              <p:nvPr/>
            </p:nvSpPr>
            <p:spPr bwMode="auto">
              <a:xfrm>
                <a:off x="10679982" y="50994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025" name="Freeform 7"/>
              <p:cNvSpPr>
                <a:spLocks/>
              </p:cNvSpPr>
              <p:nvPr/>
            </p:nvSpPr>
            <p:spPr bwMode="auto">
              <a:xfrm>
                <a:off x="10981387" y="5099441"/>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026" name="Freeform 8"/>
              <p:cNvSpPr>
                <a:spLocks/>
              </p:cNvSpPr>
              <p:nvPr/>
            </p:nvSpPr>
            <p:spPr bwMode="auto">
              <a:xfrm>
                <a:off x="11279495" y="50994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027" name="Freeform 23"/>
              <p:cNvSpPr>
                <a:spLocks/>
              </p:cNvSpPr>
              <p:nvPr/>
            </p:nvSpPr>
            <p:spPr bwMode="auto">
              <a:xfrm>
                <a:off x="12052795" y="50994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2028" name="Group 740"/>
              <p:cNvGrpSpPr/>
              <p:nvPr/>
            </p:nvGrpSpPr>
            <p:grpSpPr>
              <a:xfrm>
                <a:off x="11574318" y="5093639"/>
                <a:ext cx="348521" cy="470651"/>
                <a:chOff x="7011958" y="-48945"/>
                <a:chExt cx="557213" cy="752475"/>
              </a:xfrm>
              <a:solidFill>
                <a:schemeClr val="tx1">
                  <a:alpha val="12000"/>
                </a:schemeClr>
              </a:solidFill>
            </p:grpSpPr>
            <p:sp>
              <p:nvSpPr>
                <p:cNvPr id="2504"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05"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029" name="Group 781"/>
              <p:cNvGrpSpPr/>
              <p:nvPr/>
            </p:nvGrpSpPr>
            <p:grpSpPr>
              <a:xfrm>
                <a:off x="6103830" y="4470631"/>
                <a:ext cx="612096" cy="486108"/>
                <a:chOff x="9258271" y="-45770"/>
                <a:chExt cx="925513" cy="735013"/>
              </a:xfrm>
              <a:solidFill>
                <a:schemeClr val="bg2">
                  <a:alpha val="38000"/>
                </a:schemeClr>
              </a:solidFill>
            </p:grpSpPr>
            <p:sp>
              <p:nvSpPr>
                <p:cNvPr id="2494"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95"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96"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97"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98"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99"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00"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01"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02"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03"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030" name="Group 781"/>
              <p:cNvGrpSpPr/>
              <p:nvPr/>
            </p:nvGrpSpPr>
            <p:grpSpPr>
              <a:xfrm>
                <a:off x="9459426" y="5078182"/>
                <a:ext cx="612096" cy="486108"/>
                <a:chOff x="9258271" y="-45770"/>
                <a:chExt cx="925513" cy="735013"/>
              </a:xfrm>
              <a:solidFill>
                <a:schemeClr val="accent4">
                  <a:lumMod val="20000"/>
                  <a:lumOff val="80000"/>
                  <a:alpha val="38000"/>
                </a:schemeClr>
              </a:solidFill>
            </p:grpSpPr>
            <p:sp>
              <p:nvSpPr>
                <p:cNvPr id="2484"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85"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86"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87"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88"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89"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90"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91"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92"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93"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031" name="Freeform 24"/>
              <p:cNvSpPr>
                <a:spLocks/>
              </p:cNvSpPr>
              <p:nvPr/>
            </p:nvSpPr>
            <p:spPr bwMode="auto">
              <a:xfrm>
                <a:off x="6841547" y="44918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032" name="Freeform 29"/>
              <p:cNvSpPr>
                <a:spLocks/>
              </p:cNvSpPr>
              <p:nvPr/>
            </p:nvSpPr>
            <p:spPr bwMode="auto">
              <a:xfrm>
                <a:off x="7138603" y="44918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033" name="Freeform 17"/>
              <p:cNvSpPr>
                <a:spLocks/>
              </p:cNvSpPr>
              <p:nvPr/>
            </p:nvSpPr>
            <p:spPr bwMode="auto">
              <a:xfrm>
                <a:off x="7435659" y="44918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2034" name="Group 746"/>
              <p:cNvGrpSpPr/>
              <p:nvPr/>
            </p:nvGrpSpPr>
            <p:grpSpPr>
              <a:xfrm>
                <a:off x="8463850" y="4486088"/>
                <a:ext cx="348521" cy="470651"/>
                <a:chOff x="7011958" y="-48945"/>
                <a:chExt cx="557213" cy="752475"/>
              </a:xfrm>
              <a:solidFill>
                <a:schemeClr val="tx1">
                  <a:alpha val="7000"/>
                </a:schemeClr>
              </a:solidFill>
            </p:grpSpPr>
            <p:sp>
              <p:nvSpPr>
                <p:cNvPr id="2482"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83"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035" name="Freeform 19"/>
              <p:cNvSpPr>
                <a:spLocks/>
              </p:cNvSpPr>
              <p:nvPr/>
            </p:nvSpPr>
            <p:spPr bwMode="auto">
              <a:xfrm>
                <a:off x="8937978" y="44918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036" name="Freeform 7"/>
              <p:cNvSpPr>
                <a:spLocks/>
              </p:cNvSpPr>
              <p:nvPr/>
            </p:nvSpPr>
            <p:spPr bwMode="auto">
              <a:xfrm>
                <a:off x="9235034" y="4491890"/>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037" name="Freeform 8"/>
              <p:cNvSpPr>
                <a:spLocks/>
              </p:cNvSpPr>
              <p:nvPr/>
            </p:nvSpPr>
            <p:spPr bwMode="auto">
              <a:xfrm>
                <a:off x="9528793" y="44918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2038" name="Group 781"/>
              <p:cNvGrpSpPr/>
              <p:nvPr/>
            </p:nvGrpSpPr>
            <p:grpSpPr>
              <a:xfrm>
                <a:off x="7726120" y="4470631"/>
                <a:ext cx="612096" cy="486108"/>
                <a:chOff x="9258271" y="-45770"/>
                <a:chExt cx="925513" cy="735013"/>
              </a:xfrm>
              <a:solidFill>
                <a:schemeClr val="accent4">
                  <a:lumMod val="20000"/>
                  <a:lumOff val="80000"/>
                  <a:alpha val="38000"/>
                </a:schemeClr>
              </a:solidFill>
            </p:grpSpPr>
            <p:sp>
              <p:nvSpPr>
                <p:cNvPr id="2472"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73"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74"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75"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76"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77"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78"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79"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80"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81"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039" name="Freeform 8"/>
              <p:cNvSpPr>
                <a:spLocks/>
              </p:cNvSpPr>
              <p:nvPr/>
            </p:nvSpPr>
            <p:spPr bwMode="auto">
              <a:xfrm>
                <a:off x="9819254" y="44918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040" name="Freeform 23"/>
              <p:cNvSpPr>
                <a:spLocks/>
              </p:cNvSpPr>
              <p:nvPr/>
            </p:nvSpPr>
            <p:spPr bwMode="auto">
              <a:xfrm>
                <a:off x="10583856" y="44918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041" name="Freeform 24"/>
              <p:cNvSpPr>
                <a:spLocks/>
              </p:cNvSpPr>
              <p:nvPr/>
            </p:nvSpPr>
            <p:spPr bwMode="auto">
              <a:xfrm>
                <a:off x="10880912" y="44918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042" name="Freeform 17"/>
              <p:cNvSpPr>
                <a:spLocks/>
              </p:cNvSpPr>
              <p:nvPr/>
            </p:nvSpPr>
            <p:spPr bwMode="auto">
              <a:xfrm>
                <a:off x="11177968" y="44918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2043" name="Group 740"/>
              <p:cNvGrpSpPr/>
              <p:nvPr/>
            </p:nvGrpSpPr>
            <p:grpSpPr>
              <a:xfrm>
                <a:off x="10109728" y="4486088"/>
                <a:ext cx="348521" cy="470651"/>
                <a:chOff x="7011958" y="-48945"/>
                <a:chExt cx="557213" cy="752475"/>
              </a:xfrm>
              <a:solidFill>
                <a:schemeClr val="tx1">
                  <a:alpha val="12000"/>
                </a:schemeClr>
              </a:solidFill>
            </p:grpSpPr>
            <p:sp>
              <p:nvSpPr>
                <p:cNvPr id="2470"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71"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044" name="Freeform 18"/>
              <p:cNvSpPr>
                <a:spLocks noEditPoints="1"/>
              </p:cNvSpPr>
              <p:nvPr/>
            </p:nvSpPr>
            <p:spPr bwMode="auto">
              <a:xfrm>
                <a:off x="11468429" y="4475406"/>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045" name="Freeform 20"/>
              <p:cNvSpPr>
                <a:spLocks noEditPoints="1"/>
              </p:cNvSpPr>
              <p:nvPr/>
            </p:nvSpPr>
            <p:spPr bwMode="auto">
              <a:xfrm>
                <a:off x="11913844" y="44754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046" name="Freeform 23"/>
              <p:cNvSpPr>
                <a:spLocks/>
              </p:cNvSpPr>
              <p:nvPr/>
            </p:nvSpPr>
            <p:spPr bwMode="auto">
              <a:xfrm>
                <a:off x="151651" y="50994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047" name="Freeform 24"/>
              <p:cNvSpPr>
                <a:spLocks/>
              </p:cNvSpPr>
              <p:nvPr/>
            </p:nvSpPr>
            <p:spPr bwMode="auto">
              <a:xfrm>
                <a:off x="453056" y="50994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048" name="Freeform 17"/>
              <p:cNvSpPr>
                <a:spLocks/>
              </p:cNvSpPr>
              <p:nvPr/>
            </p:nvSpPr>
            <p:spPr bwMode="auto">
              <a:xfrm>
                <a:off x="754461" y="50994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049" name="Freeform 18"/>
              <p:cNvSpPr>
                <a:spLocks noEditPoints="1"/>
              </p:cNvSpPr>
              <p:nvPr/>
            </p:nvSpPr>
            <p:spPr bwMode="auto">
              <a:xfrm>
                <a:off x="1049271" y="5082957"/>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050" name="Freeform 20"/>
              <p:cNvSpPr>
                <a:spLocks noEditPoints="1"/>
              </p:cNvSpPr>
              <p:nvPr/>
            </p:nvSpPr>
            <p:spPr bwMode="auto">
              <a:xfrm>
                <a:off x="1499030" y="5082957"/>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051" name="Freeform 16"/>
              <p:cNvSpPr>
                <a:spLocks noEditPoints="1"/>
              </p:cNvSpPr>
              <p:nvPr/>
            </p:nvSpPr>
            <p:spPr bwMode="auto">
              <a:xfrm>
                <a:off x="2846409" y="5082957"/>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052" name="Freeform 16"/>
              <p:cNvSpPr>
                <a:spLocks noEditPoints="1"/>
              </p:cNvSpPr>
              <p:nvPr/>
            </p:nvSpPr>
            <p:spPr bwMode="auto">
              <a:xfrm>
                <a:off x="3594276" y="5082957"/>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053" name="Freeform 5"/>
              <p:cNvSpPr>
                <a:spLocks/>
              </p:cNvSpPr>
              <p:nvPr/>
            </p:nvSpPr>
            <p:spPr bwMode="auto">
              <a:xfrm>
                <a:off x="3296168" y="5099442"/>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054" name="Freeform 20"/>
              <p:cNvSpPr>
                <a:spLocks noEditPoints="1"/>
              </p:cNvSpPr>
              <p:nvPr/>
            </p:nvSpPr>
            <p:spPr bwMode="auto">
              <a:xfrm>
                <a:off x="4044035" y="5082957"/>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2055" name="Group 746"/>
              <p:cNvGrpSpPr/>
              <p:nvPr/>
            </p:nvGrpSpPr>
            <p:grpSpPr>
              <a:xfrm>
                <a:off x="4493807" y="5093639"/>
                <a:ext cx="348521" cy="470651"/>
                <a:chOff x="7011958" y="-48945"/>
                <a:chExt cx="557213" cy="752475"/>
              </a:xfrm>
              <a:solidFill>
                <a:schemeClr val="tx1">
                  <a:alpha val="7000"/>
                </a:schemeClr>
              </a:solidFill>
            </p:grpSpPr>
            <p:sp>
              <p:nvSpPr>
                <p:cNvPr id="2468" name="Freeform 2467"/>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69" name="Freeform 2468"/>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056" name="Freeform 18"/>
              <p:cNvSpPr>
                <a:spLocks noEditPoints="1"/>
              </p:cNvSpPr>
              <p:nvPr/>
            </p:nvSpPr>
            <p:spPr bwMode="auto">
              <a:xfrm>
                <a:off x="5451129" y="5082957"/>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057" name="Freeform 19"/>
              <p:cNvSpPr>
                <a:spLocks/>
              </p:cNvSpPr>
              <p:nvPr/>
            </p:nvSpPr>
            <p:spPr bwMode="auto">
              <a:xfrm>
                <a:off x="5900882" y="50994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058" name="Freeform 21"/>
              <p:cNvSpPr>
                <a:spLocks noEditPoints="1"/>
              </p:cNvSpPr>
              <p:nvPr/>
            </p:nvSpPr>
            <p:spPr bwMode="auto">
              <a:xfrm>
                <a:off x="4972284" y="5106243"/>
                <a:ext cx="348875" cy="458047"/>
              </a:xfrm>
              <a:custGeom>
                <a:avLst/>
                <a:gdLst>
                  <a:gd name="T0" fmla="*/ 31 w 294"/>
                  <a:gd name="T1" fmla="*/ 386 h 386"/>
                  <a:gd name="T2" fmla="*/ 47 w 294"/>
                  <a:gd name="T3" fmla="*/ 284 h 386"/>
                  <a:gd name="T4" fmla="*/ 0 w 294"/>
                  <a:gd name="T5" fmla="*/ 284 h 386"/>
                  <a:gd name="T6" fmla="*/ 0 w 294"/>
                  <a:gd name="T7" fmla="*/ 219 h 386"/>
                  <a:gd name="T8" fmla="*/ 57 w 294"/>
                  <a:gd name="T9" fmla="*/ 219 h 386"/>
                  <a:gd name="T10" fmla="*/ 66 w 294"/>
                  <a:gd name="T11" fmla="*/ 162 h 386"/>
                  <a:gd name="T12" fmla="*/ 16 w 294"/>
                  <a:gd name="T13" fmla="*/ 162 h 386"/>
                  <a:gd name="T14" fmla="*/ 16 w 294"/>
                  <a:gd name="T15" fmla="*/ 98 h 386"/>
                  <a:gd name="T16" fmla="*/ 76 w 294"/>
                  <a:gd name="T17" fmla="*/ 98 h 386"/>
                  <a:gd name="T18" fmla="*/ 90 w 294"/>
                  <a:gd name="T19" fmla="*/ 0 h 386"/>
                  <a:gd name="T20" fmla="*/ 151 w 294"/>
                  <a:gd name="T21" fmla="*/ 0 h 386"/>
                  <a:gd name="T22" fmla="*/ 135 w 294"/>
                  <a:gd name="T23" fmla="*/ 98 h 386"/>
                  <a:gd name="T24" fmla="*/ 187 w 294"/>
                  <a:gd name="T25" fmla="*/ 98 h 386"/>
                  <a:gd name="T26" fmla="*/ 201 w 294"/>
                  <a:gd name="T27" fmla="*/ 0 h 386"/>
                  <a:gd name="T28" fmla="*/ 263 w 294"/>
                  <a:gd name="T29" fmla="*/ 0 h 386"/>
                  <a:gd name="T30" fmla="*/ 246 w 294"/>
                  <a:gd name="T31" fmla="*/ 98 h 386"/>
                  <a:gd name="T32" fmla="*/ 294 w 294"/>
                  <a:gd name="T33" fmla="*/ 98 h 386"/>
                  <a:gd name="T34" fmla="*/ 294 w 294"/>
                  <a:gd name="T35" fmla="*/ 162 h 386"/>
                  <a:gd name="T36" fmla="*/ 237 w 294"/>
                  <a:gd name="T37" fmla="*/ 162 h 386"/>
                  <a:gd name="T38" fmla="*/ 227 w 294"/>
                  <a:gd name="T39" fmla="*/ 219 h 386"/>
                  <a:gd name="T40" fmla="*/ 277 w 294"/>
                  <a:gd name="T41" fmla="*/ 219 h 386"/>
                  <a:gd name="T42" fmla="*/ 277 w 294"/>
                  <a:gd name="T43" fmla="*/ 284 h 386"/>
                  <a:gd name="T44" fmla="*/ 218 w 294"/>
                  <a:gd name="T45" fmla="*/ 284 h 386"/>
                  <a:gd name="T46" fmla="*/ 204 w 294"/>
                  <a:gd name="T47" fmla="*/ 386 h 386"/>
                  <a:gd name="T48" fmla="*/ 142 w 294"/>
                  <a:gd name="T49" fmla="*/ 386 h 386"/>
                  <a:gd name="T50" fmla="*/ 159 w 294"/>
                  <a:gd name="T51" fmla="*/ 284 h 386"/>
                  <a:gd name="T52" fmla="*/ 106 w 294"/>
                  <a:gd name="T53" fmla="*/ 284 h 386"/>
                  <a:gd name="T54" fmla="*/ 92 w 294"/>
                  <a:gd name="T55" fmla="*/ 386 h 386"/>
                  <a:gd name="T56" fmla="*/ 31 w 294"/>
                  <a:gd name="T57" fmla="*/ 386 h 386"/>
                  <a:gd name="T58" fmla="*/ 168 w 294"/>
                  <a:gd name="T59" fmla="*/ 219 h 386"/>
                  <a:gd name="T60" fmla="*/ 177 w 294"/>
                  <a:gd name="T61" fmla="*/ 162 h 386"/>
                  <a:gd name="T62" fmla="*/ 125 w 294"/>
                  <a:gd name="T63" fmla="*/ 162 h 386"/>
                  <a:gd name="T64" fmla="*/ 118 w 294"/>
                  <a:gd name="T65" fmla="*/ 219 h 386"/>
                  <a:gd name="T66" fmla="*/ 168 w 294"/>
                  <a:gd name="T67" fmla="*/ 219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94" h="386">
                    <a:moveTo>
                      <a:pt x="31" y="386"/>
                    </a:moveTo>
                    <a:lnTo>
                      <a:pt x="47" y="284"/>
                    </a:lnTo>
                    <a:lnTo>
                      <a:pt x="0" y="284"/>
                    </a:lnTo>
                    <a:lnTo>
                      <a:pt x="0" y="219"/>
                    </a:lnTo>
                    <a:lnTo>
                      <a:pt x="57" y="219"/>
                    </a:lnTo>
                    <a:lnTo>
                      <a:pt x="66" y="162"/>
                    </a:lnTo>
                    <a:lnTo>
                      <a:pt x="16" y="162"/>
                    </a:lnTo>
                    <a:lnTo>
                      <a:pt x="16" y="98"/>
                    </a:lnTo>
                    <a:lnTo>
                      <a:pt x="76" y="98"/>
                    </a:lnTo>
                    <a:lnTo>
                      <a:pt x="90" y="0"/>
                    </a:lnTo>
                    <a:lnTo>
                      <a:pt x="151" y="0"/>
                    </a:lnTo>
                    <a:lnTo>
                      <a:pt x="135" y="98"/>
                    </a:lnTo>
                    <a:lnTo>
                      <a:pt x="187" y="98"/>
                    </a:lnTo>
                    <a:lnTo>
                      <a:pt x="201" y="0"/>
                    </a:lnTo>
                    <a:lnTo>
                      <a:pt x="263" y="0"/>
                    </a:lnTo>
                    <a:lnTo>
                      <a:pt x="246" y="98"/>
                    </a:lnTo>
                    <a:lnTo>
                      <a:pt x="294" y="98"/>
                    </a:lnTo>
                    <a:lnTo>
                      <a:pt x="294" y="162"/>
                    </a:lnTo>
                    <a:lnTo>
                      <a:pt x="237" y="162"/>
                    </a:lnTo>
                    <a:lnTo>
                      <a:pt x="227" y="219"/>
                    </a:lnTo>
                    <a:lnTo>
                      <a:pt x="277" y="219"/>
                    </a:lnTo>
                    <a:lnTo>
                      <a:pt x="277" y="284"/>
                    </a:lnTo>
                    <a:lnTo>
                      <a:pt x="218" y="284"/>
                    </a:lnTo>
                    <a:lnTo>
                      <a:pt x="204" y="386"/>
                    </a:lnTo>
                    <a:lnTo>
                      <a:pt x="142" y="386"/>
                    </a:lnTo>
                    <a:lnTo>
                      <a:pt x="159" y="284"/>
                    </a:lnTo>
                    <a:lnTo>
                      <a:pt x="106" y="284"/>
                    </a:lnTo>
                    <a:lnTo>
                      <a:pt x="92" y="386"/>
                    </a:lnTo>
                    <a:lnTo>
                      <a:pt x="31" y="386"/>
                    </a:lnTo>
                    <a:close/>
                    <a:moveTo>
                      <a:pt x="168" y="219"/>
                    </a:moveTo>
                    <a:lnTo>
                      <a:pt x="177" y="162"/>
                    </a:lnTo>
                    <a:lnTo>
                      <a:pt x="125" y="162"/>
                    </a:lnTo>
                    <a:lnTo>
                      <a:pt x="118" y="219"/>
                    </a:lnTo>
                    <a:lnTo>
                      <a:pt x="168" y="219"/>
                    </a:lnTo>
                    <a:close/>
                  </a:path>
                </a:pathLst>
              </a:custGeom>
              <a:solidFill>
                <a:schemeClr val="tx1">
                  <a:alpha val="11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059" name="Freeform 23"/>
              <p:cNvSpPr>
                <a:spLocks/>
              </p:cNvSpPr>
              <p:nvPr/>
            </p:nvSpPr>
            <p:spPr bwMode="auto">
              <a:xfrm>
                <a:off x="1948789" y="50994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060" name="Freeform 24"/>
              <p:cNvSpPr>
                <a:spLocks/>
              </p:cNvSpPr>
              <p:nvPr/>
            </p:nvSpPr>
            <p:spPr bwMode="auto">
              <a:xfrm>
                <a:off x="2250194" y="50994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061" name="Freeform 17"/>
              <p:cNvSpPr>
                <a:spLocks/>
              </p:cNvSpPr>
              <p:nvPr/>
            </p:nvSpPr>
            <p:spPr bwMode="auto">
              <a:xfrm>
                <a:off x="2551599" y="50994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062" name="Freeform 19"/>
              <p:cNvSpPr>
                <a:spLocks/>
              </p:cNvSpPr>
              <p:nvPr/>
            </p:nvSpPr>
            <p:spPr bwMode="auto">
              <a:xfrm>
                <a:off x="3857245" y="44918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063" name="Freeform 7"/>
              <p:cNvSpPr>
                <a:spLocks/>
              </p:cNvSpPr>
              <p:nvPr/>
            </p:nvSpPr>
            <p:spPr bwMode="auto">
              <a:xfrm>
                <a:off x="4154301" y="4491890"/>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064" name="Freeform 8"/>
              <p:cNvSpPr>
                <a:spLocks/>
              </p:cNvSpPr>
              <p:nvPr/>
            </p:nvSpPr>
            <p:spPr bwMode="auto">
              <a:xfrm>
                <a:off x="4448060" y="44918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065" name="Freeform 13"/>
              <p:cNvSpPr>
                <a:spLocks/>
              </p:cNvSpPr>
              <p:nvPr/>
            </p:nvSpPr>
            <p:spPr bwMode="auto">
              <a:xfrm>
                <a:off x="4738521" y="44918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066" name="Freeform 23"/>
              <p:cNvSpPr>
                <a:spLocks/>
              </p:cNvSpPr>
              <p:nvPr/>
            </p:nvSpPr>
            <p:spPr bwMode="auto">
              <a:xfrm>
                <a:off x="5509718" y="44918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067" name="Freeform 24"/>
              <p:cNvSpPr>
                <a:spLocks/>
              </p:cNvSpPr>
              <p:nvPr/>
            </p:nvSpPr>
            <p:spPr bwMode="auto">
              <a:xfrm>
                <a:off x="5806774" y="44918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2068" name="Group 740"/>
              <p:cNvGrpSpPr/>
              <p:nvPr/>
            </p:nvGrpSpPr>
            <p:grpSpPr>
              <a:xfrm>
                <a:off x="5035590" y="4486088"/>
                <a:ext cx="348521" cy="470651"/>
                <a:chOff x="7011958" y="-48945"/>
                <a:chExt cx="557213" cy="752475"/>
              </a:xfrm>
              <a:solidFill>
                <a:schemeClr val="tx1">
                  <a:alpha val="12000"/>
                </a:schemeClr>
              </a:solidFill>
            </p:grpSpPr>
            <p:sp>
              <p:nvSpPr>
                <p:cNvPr id="2466"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67"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069" name="Freeform 18"/>
              <p:cNvSpPr>
                <a:spLocks noEditPoints="1"/>
              </p:cNvSpPr>
              <p:nvPr/>
            </p:nvSpPr>
            <p:spPr bwMode="auto">
              <a:xfrm>
                <a:off x="1342683" y="4475406"/>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070" name="Freeform 20"/>
              <p:cNvSpPr>
                <a:spLocks noEditPoints="1"/>
              </p:cNvSpPr>
              <p:nvPr/>
            </p:nvSpPr>
            <p:spPr bwMode="auto">
              <a:xfrm>
                <a:off x="1788093" y="44754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071" name="Freeform 16"/>
              <p:cNvSpPr>
                <a:spLocks noEditPoints="1"/>
              </p:cNvSpPr>
              <p:nvPr/>
            </p:nvSpPr>
            <p:spPr bwMode="auto">
              <a:xfrm>
                <a:off x="3118076" y="4475406"/>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072" name="Freeform 5"/>
              <p:cNvSpPr>
                <a:spLocks/>
              </p:cNvSpPr>
              <p:nvPr/>
            </p:nvSpPr>
            <p:spPr bwMode="auto">
              <a:xfrm>
                <a:off x="3563486" y="4491891"/>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073" name="Freeform 23"/>
              <p:cNvSpPr>
                <a:spLocks/>
              </p:cNvSpPr>
              <p:nvPr/>
            </p:nvSpPr>
            <p:spPr bwMode="auto">
              <a:xfrm>
                <a:off x="2233503" y="44918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074" name="Freeform 24"/>
              <p:cNvSpPr>
                <a:spLocks/>
              </p:cNvSpPr>
              <p:nvPr/>
            </p:nvSpPr>
            <p:spPr bwMode="auto">
              <a:xfrm>
                <a:off x="2530559" y="44918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075" name="Freeform 17"/>
              <p:cNvSpPr>
                <a:spLocks/>
              </p:cNvSpPr>
              <p:nvPr/>
            </p:nvSpPr>
            <p:spPr bwMode="auto">
              <a:xfrm>
                <a:off x="2827615" y="44918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076" name="Freeform 20"/>
              <p:cNvSpPr>
                <a:spLocks noEditPoints="1"/>
              </p:cNvSpPr>
              <p:nvPr/>
            </p:nvSpPr>
            <p:spPr bwMode="auto">
              <a:xfrm>
                <a:off x="88900" y="44754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077" name="Freeform 23"/>
              <p:cNvSpPr>
                <a:spLocks/>
              </p:cNvSpPr>
              <p:nvPr/>
            </p:nvSpPr>
            <p:spPr bwMode="auto">
              <a:xfrm>
                <a:off x="458110" y="44918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078" name="Freeform 24"/>
              <p:cNvSpPr>
                <a:spLocks/>
              </p:cNvSpPr>
              <p:nvPr/>
            </p:nvSpPr>
            <p:spPr bwMode="auto">
              <a:xfrm>
                <a:off x="755166" y="44918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079" name="Freeform 17"/>
              <p:cNvSpPr>
                <a:spLocks/>
              </p:cNvSpPr>
              <p:nvPr/>
            </p:nvSpPr>
            <p:spPr bwMode="auto">
              <a:xfrm>
                <a:off x="1052222" y="44918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080" name="Freeform 20"/>
              <p:cNvSpPr>
                <a:spLocks noEditPoints="1"/>
              </p:cNvSpPr>
              <p:nvPr/>
            </p:nvSpPr>
            <p:spPr bwMode="auto">
              <a:xfrm>
                <a:off x="88900" y="6373492"/>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dirty="0">
                  <a:solidFill>
                    <a:srgbClr val="000000"/>
                  </a:solidFill>
                </a:endParaRPr>
              </a:p>
            </p:txBody>
          </p:sp>
          <p:sp>
            <p:nvSpPr>
              <p:cNvPr id="2081" name="Freeform 20"/>
              <p:cNvSpPr>
                <a:spLocks noEditPoints="1"/>
              </p:cNvSpPr>
              <p:nvPr/>
            </p:nvSpPr>
            <p:spPr bwMode="auto">
              <a:xfrm>
                <a:off x="101600" y="57708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082" name="Freeform 18"/>
              <p:cNvSpPr>
                <a:spLocks noEditPoints="1"/>
              </p:cNvSpPr>
              <p:nvPr/>
            </p:nvSpPr>
            <p:spPr bwMode="auto">
              <a:xfrm>
                <a:off x="525470" y="3795392"/>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083" name="Freeform 19"/>
              <p:cNvSpPr>
                <a:spLocks/>
              </p:cNvSpPr>
              <p:nvPr/>
            </p:nvSpPr>
            <p:spPr bwMode="auto">
              <a:xfrm>
                <a:off x="974740" y="38118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084" name="Freeform 7"/>
              <p:cNvSpPr>
                <a:spLocks/>
              </p:cNvSpPr>
              <p:nvPr/>
            </p:nvSpPr>
            <p:spPr bwMode="auto">
              <a:xfrm>
                <a:off x="1275656" y="3811876"/>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085" name="Freeform 8"/>
              <p:cNvSpPr>
                <a:spLocks/>
              </p:cNvSpPr>
              <p:nvPr/>
            </p:nvSpPr>
            <p:spPr bwMode="auto">
              <a:xfrm>
                <a:off x="1573275" y="38118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086" name="Freeform 13"/>
              <p:cNvSpPr>
                <a:spLocks/>
              </p:cNvSpPr>
              <p:nvPr/>
            </p:nvSpPr>
            <p:spPr bwMode="auto">
              <a:xfrm>
                <a:off x="1867596" y="38118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087" name="Freeform 23"/>
              <p:cNvSpPr>
                <a:spLocks/>
              </p:cNvSpPr>
              <p:nvPr/>
            </p:nvSpPr>
            <p:spPr bwMode="auto">
              <a:xfrm>
                <a:off x="2646513" y="38118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088" name="Freeform 24"/>
              <p:cNvSpPr>
                <a:spLocks/>
              </p:cNvSpPr>
              <p:nvPr/>
            </p:nvSpPr>
            <p:spPr bwMode="auto">
              <a:xfrm>
                <a:off x="2947429" y="38118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089" name="Freeform 29"/>
              <p:cNvSpPr>
                <a:spLocks/>
              </p:cNvSpPr>
              <p:nvPr/>
            </p:nvSpPr>
            <p:spPr bwMode="auto">
              <a:xfrm>
                <a:off x="3248345" y="38118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090" name="Freeform 17"/>
              <p:cNvSpPr>
                <a:spLocks/>
              </p:cNvSpPr>
              <p:nvPr/>
            </p:nvSpPr>
            <p:spPr bwMode="auto">
              <a:xfrm>
                <a:off x="3549261" y="38118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2091" name="Group 740"/>
              <p:cNvGrpSpPr/>
              <p:nvPr/>
            </p:nvGrpSpPr>
            <p:grpSpPr>
              <a:xfrm>
                <a:off x="2168525" y="3806074"/>
                <a:ext cx="348521" cy="470651"/>
                <a:chOff x="7011958" y="-48945"/>
                <a:chExt cx="557213" cy="752475"/>
              </a:xfrm>
              <a:solidFill>
                <a:schemeClr val="tx1">
                  <a:alpha val="12000"/>
                </a:schemeClr>
              </a:solidFill>
            </p:grpSpPr>
            <p:sp>
              <p:nvSpPr>
                <p:cNvPr id="2464"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65"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092" name="Group 746"/>
              <p:cNvGrpSpPr/>
              <p:nvPr/>
            </p:nvGrpSpPr>
            <p:grpSpPr>
              <a:xfrm>
                <a:off x="4585172" y="3806074"/>
                <a:ext cx="348521" cy="470651"/>
                <a:chOff x="7011958" y="-48945"/>
                <a:chExt cx="557213" cy="752475"/>
              </a:xfrm>
              <a:solidFill>
                <a:schemeClr val="tx1">
                  <a:alpha val="7000"/>
                </a:schemeClr>
              </a:solidFill>
            </p:grpSpPr>
            <p:sp>
              <p:nvSpPr>
                <p:cNvPr id="2462"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63"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093" name="Freeform 19"/>
              <p:cNvSpPr>
                <a:spLocks/>
              </p:cNvSpPr>
              <p:nvPr/>
            </p:nvSpPr>
            <p:spPr bwMode="auto">
              <a:xfrm>
                <a:off x="5063160" y="38118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094" name="Freeform 7"/>
              <p:cNvSpPr>
                <a:spLocks/>
              </p:cNvSpPr>
              <p:nvPr/>
            </p:nvSpPr>
            <p:spPr bwMode="auto">
              <a:xfrm>
                <a:off x="5364076" y="3811876"/>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095" name="Freeform 8"/>
              <p:cNvSpPr>
                <a:spLocks/>
              </p:cNvSpPr>
              <p:nvPr/>
            </p:nvSpPr>
            <p:spPr bwMode="auto">
              <a:xfrm>
                <a:off x="5661695" y="38118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096" name="Freeform 23"/>
              <p:cNvSpPr>
                <a:spLocks/>
              </p:cNvSpPr>
              <p:nvPr/>
            </p:nvSpPr>
            <p:spPr bwMode="auto">
              <a:xfrm>
                <a:off x="6434017" y="38118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097" name="Freeform 24"/>
              <p:cNvSpPr>
                <a:spLocks/>
              </p:cNvSpPr>
              <p:nvPr/>
            </p:nvSpPr>
            <p:spPr bwMode="auto">
              <a:xfrm>
                <a:off x="6734933" y="38118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098" name="Freeform 17"/>
              <p:cNvSpPr>
                <a:spLocks/>
              </p:cNvSpPr>
              <p:nvPr/>
            </p:nvSpPr>
            <p:spPr bwMode="auto">
              <a:xfrm>
                <a:off x="7035849" y="38118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099" name="Freeform 18"/>
              <p:cNvSpPr>
                <a:spLocks noEditPoints="1"/>
              </p:cNvSpPr>
              <p:nvPr/>
            </p:nvSpPr>
            <p:spPr bwMode="auto">
              <a:xfrm>
                <a:off x="7330170" y="3795392"/>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100" name="Freeform 20"/>
              <p:cNvSpPr>
                <a:spLocks noEditPoints="1"/>
              </p:cNvSpPr>
              <p:nvPr/>
            </p:nvSpPr>
            <p:spPr bwMode="auto">
              <a:xfrm>
                <a:off x="7779440" y="3795392"/>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2101" name="Group 740"/>
              <p:cNvGrpSpPr/>
              <p:nvPr/>
            </p:nvGrpSpPr>
            <p:grpSpPr>
              <a:xfrm>
                <a:off x="5956029" y="3806074"/>
                <a:ext cx="348521" cy="470651"/>
                <a:chOff x="7011958" y="-48945"/>
                <a:chExt cx="557213" cy="752475"/>
              </a:xfrm>
              <a:solidFill>
                <a:schemeClr val="tx1">
                  <a:alpha val="12000"/>
                </a:schemeClr>
              </a:solidFill>
            </p:grpSpPr>
            <p:sp>
              <p:nvSpPr>
                <p:cNvPr id="2460"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61"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102" name="Freeform 16"/>
              <p:cNvSpPr>
                <a:spLocks noEditPoints="1"/>
              </p:cNvSpPr>
              <p:nvPr/>
            </p:nvSpPr>
            <p:spPr bwMode="auto">
              <a:xfrm>
                <a:off x="9124863" y="3795392"/>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103" name="Freeform 16"/>
              <p:cNvSpPr>
                <a:spLocks noEditPoints="1"/>
              </p:cNvSpPr>
              <p:nvPr/>
            </p:nvSpPr>
            <p:spPr bwMode="auto">
              <a:xfrm>
                <a:off x="9871752" y="3795392"/>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104" name="Freeform 5"/>
              <p:cNvSpPr>
                <a:spLocks/>
              </p:cNvSpPr>
              <p:nvPr/>
            </p:nvSpPr>
            <p:spPr bwMode="auto">
              <a:xfrm>
                <a:off x="9574133" y="3811877"/>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105" name="Freeform 20"/>
              <p:cNvSpPr>
                <a:spLocks noEditPoints="1"/>
              </p:cNvSpPr>
              <p:nvPr/>
            </p:nvSpPr>
            <p:spPr bwMode="auto">
              <a:xfrm>
                <a:off x="10321022" y="3795392"/>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2106" name="Group 746"/>
              <p:cNvGrpSpPr/>
              <p:nvPr/>
            </p:nvGrpSpPr>
            <p:grpSpPr>
              <a:xfrm>
                <a:off x="10770305" y="3806074"/>
                <a:ext cx="348521" cy="470651"/>
                <a:chOff x="7011958" y="-48945"/>
                <a:chExt cx="557213" cy="752475"/>
              </a:xfrm>
              <a:solidFill>
                <a:schemeClr val="tx1">
                  <a:alpha val="7000"/>
                </a:schemeClr>
              </a:solidFill>
            </p:grpSpPr>
            <p:sp>
              <p:nvSpPr>
                <p:cNvPr id="2458"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59"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107" name="Freeform 18"/>
              <p:cNvSpPr>
                <a:spLocks noEditPoints="1"/>
              </p:cNvSpPr>
              <p:nvPr/>
            </p:nvSpPr>
            <p:spPr bwMode="auto">
              <a:xfrm>
                <a:off x="11726649" y="3795392"/>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108" name="Freeform 19"/>
              <p:cNvSpPr>
                <a:spLocks/>
              </p:cNvSpPr>
              <p:nvPr/>
            </p:nvSpPr>
            <p:spPr bwMode="auto">
              <a:xfrm>
                <a:off x="12150526" y="38118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2109" name="Group 781"/>
              <p:cNvGrpSpPr/>
              <p:nvPr/>
            </p:nvGrpSpPr>
            <p:grpSpPr>
              <a:xfrm>
                <a:off x="520986" y="3124431"/>
                <a:ext cx="612096" cy="486108"/>
                <a:chOff x="9258271" y="-45770"/>
                <a:chExt cx="925513" cy="735013"/>
              </a:xfrm>
              <a:solidFill>
                <a:schemeClr val="bg2">
                  <a:alpha val="38000"/>
                </a:schemeClr>
              </a:solidFill>
            </p:grpSpPr>
            <p:sp>
              <p:nvSpPr>
                <p:cNvPr id="2448"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49"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50"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51"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52"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53"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54"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55"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56"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57"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110" name="Freeform 21"/>
              <p:cNvSpPr>
                <a:spLocks noEditPoints="1"/>
              </p:cNvSpPr>
              <p:nvPr/>
            </p:nvSpPr>
            <p:spPr bwMode="auto">
              <a:xfrm>
                <a:off x="11248293" y="3818678"/>
                <a:ext cx="348875" cy="458047"/>
              </a:xfrm>
              <a:custGeom>
                <a:avLst/>
                <a:gdLst>
                  <a:gd name="T0" fmla="*/ 31 w 294"/>
                  <a:gd name="T1" fmla="*/ 386 h 386"/>
                  <a:gd name="T2" fmla="*/ 47 w 294"/>
                  <a:gd name="T3" fmla="*/ 284 h 386"/>
                  <a:gd name="T4" fmla="*/ 0 w 294"/>
                  <a:gd name="T5" fmla="*/ 284 h 386"/>
                  <a:gd name="T6" fmla="*/ 0 w 294"/>
                  <a:gd name="T7" fmla="*/ 219 h 386"/>
                  <a:gd name="T8" fmla="*/ 57 w 294"/>
                  <a:gd name="T9" fmla="*/ 219 h 386"/>
                  <a:gd name="T10" fmla="*/ 66 w 294"/>
                  <a:gd name="T11" fmla="*/ 162 h 386"/>
                  <a:gd name="T12" fmla="*/ 16 w 294"/>
                  <a:gd name="T13" fmla="*/ 162 h 386"/>
                  <a:gd name="T14" fmla="*/ 16 w 294"/>
                  <a:gd name="T15" fmla="*/ 98 h 386"/>
                  <a:gd name="T16" fmla="*/ 76 w 294"/>
                  <a:gd name="T17" fmla="*/ 98 h 386"/>
                  <a:gd name="T18" fmla="*/ 90 w 294"/>
                  <a:gd name="T19" fmla="*/ 0 h 386"/>
                  <a:gd name="T20" fmla="*/ 151 w 294"/>
                  <a:gd name="T21" fmla="*/ 0 h 386"/>
                  <a:gd name="T22" fmla="*/ 135 w 294"/>
                  <a:gd name="T23" fmla="*/ 98 h 386"/>
                  <a:gd name="T24" fmla="*/ 187 w 294"/>
                  <a:gd name="T25" fmla="*/ 98 h 386"/>
                  <a:gd name="T26" fmla="*/ 201 w 294"/>
                  <a:gd name="T27" fmla="*/ 0 h 386"/>
                  <a:gd name="T28" fmla="*/ 263 w 294"/>
                  <a:gd name="T29" fmla="*/ 0 h 386"/>
                  <a:gd name="T30" fmla="*/ 246 w 294"/>
                  <a:gd name="T31" fmla="*/ 98 h 386"/>
                  <a:gd name="T32" fmla="*/ 294 w 294"/>
                  <a:gd name="T33" fmla="*/ 98 h 386"/>
                  <a:gd name="T34" fmla="*/ 294 w 294"/>
                  <a:gd name="T35" fmla="*/ 162 h 386"/>
                  <a:gd name="T36" fmla="*/ 237 w 294"/>
                  <a:gd name="T37" fmla="*/ 162 h 386"/>
                  <a:gd name="T38" fmla="*/ 227 w 294"/>
                  <a:gd name="T39" fmla="*/ 219 h 386"/>
                  <a:gd name="T40" fmla="*/ 277 w 294"/>
                  <a:gd name="T41" fmla="*/ 219 h 386"/>
                  <a:gd name="T42" fmla="*/ 277 w 294"/>
                  <a:gd name="T43" fmla="*/ 284 h 386"/>
                  <a:gd name="T44" fmla="*/ 218 w 294"/>
                  <a:gd name="T45" fmla="*/ 284 h 386"/>
                  <a:gd name="T46" fmla="*/ 204 w 294"/>
                  <a:gd name="T47" fmla="*/ 386 h 386"/>
                  <a:gd name="T48" fmla="*/ 142 w 294"/>
                  <a:gd name="T49" fmla="*/ 386 h 386"/>
                  <a:gd name="T50" fmla="*/ 159 w 294"/>
                  <a:gd name="T51" fmla="*/ 284 h 386"/>
                  <a:gd name="T52" fmla="*/ 106 w 294"/>
                  <a:gd name="T53" fmla="*/ 284 h 386"/>
                  <a:gd name="T54" fmla="*/ 92 w 294"/>
                  <a:gd name="T55" fmla="*/ 386 h 386"/>
                  <a:gd name="T56" fmla="*/ 31 w 294"/>
                  <a:gd name="T57" fmla="*/ 386 h 386"/>
                  <a:gd name="T58" fmla="*/ 168 w 294"/>
                  <a:gd name="T59" fmla="*/ 219 h 386"/>
                  <a:gd name="T60" fmla="*/ 177 w 294"/>
                  <a:gd name="T61" fmla="*/ 162 h 386"/>
                  <a:gd name="T62" fmla="*/ 125 w 294"/>
                  <a:gd name="T63" fmla="*/ 162 h 386"/>
                  <a:gd name="T64" fmla="*/ 118 w 294"/>
                  <a:gd name="T65" fmla="*/ 219 h 386"/>
                  <a:gd name="T66" fmla="*/ 168 w 294"/>
                  <a:gd name="T67" fmla="*/ 219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94" h="386">
                    <a:moveTo>
                      <a:pt x="31" y="386"/>
                    </a:moveTo>
                    <a:lnTo>
                      <a:pt x="47" y="284"/>
                    </a:lnTo>
                    <a:lnTo>
                      <a:pt x="0" y="284"/>
                    </a:lnTo>
                    <a:lnTo>
                      <a:pt x="0" y="219"/>
                    </a:lnTo>
                    <a:lnTo>
                      <a:pt x="57" y="219"/>
                    </a:lnTo>
                    <a:lnTo>
                      <a:pt x="66" y="162"/>
                    </a:lnTo>
                    <a:lnTo>
                      <a:pt x="16" y="162"/>
                    </a:lnTo>
                    <a:lnTo>
                      <a:pt x="16" y="98"/>
                    </a:lnTo>
                    <a:lnTo>
                      <a:pt x="76" y="98"/>
                    </a:lnTo>
                    <a:lnTo>
                      <a:pt x="90" y="0"/>
                    </a:lnTo>
                    <a:lnTo>
                      <a:pt x="151" y="0"/>
                    </a:lnTo>
                    <a:lnTo>
                      <a:pt x="135" y="98"/>
                    </a:lnTo>
                    <a:lnTo>
                      <a:pt x="187" y="98"/>
                    </a:lnTo>
                    <a:lnTo>
                      <a:pt x="201" y="0"/>
                    </a:lnTo>
                    <a:lnTo>
                      <a:pt x="263" y="0"/>
                    </a:lnTo>
                    <a:lnTo>
                      <a:pt x="246" y="98"/>
                    </a:lnTo>
                    <a:lnTo>
                      <a:pt x="294" y="98"/>
                    </a:lnTo>
                    <a:lnTo>
                      <a:pt x="294" y="162"/>
                    </a:lnTo>
                    <a:lnTo>
                      <a:pt x="237" y="162"/>
                    </a:lnTo>
                    <a:lnTo>
                      <a:pt x="227" y="219"/>
                    </a:lnTo>
                    <a:lnTo>
                      <a:pt x="277" y="219"/>
                    </a:lnTo>
                    <a:lnTo>
                      <a:pt x="277" y="284"/>
                    </a:lnTo>
                    <a:lnTo>
                      <a:pt x="218" y="284"/>
                    </a:lnTo>
                    <a:lnTo>
                      <a:pt x="204" y="386"/>
                    </a:lnTo>
                    <a:lnTo>
                      <a:pt x="142" y="386"/>
                    </a:lnTo>
                    <a:lnTo>
                      <a:pt x="159" y="284"/>
                    </a:lnTo>
                    <a:lnTo>
                      <a:pt x="106" y="284"/>
                    </a:lnTo>
                    <a:lnTo>
                      <a:pt x="92" y="386"/>
                    </a:lnTo>
                    <a:lnTo>
                      <a:pt x="31" y="386"/>
                    </a:lnTo>
                    <a:close/>
                    <a:moveTo>
                      <a:pt x="168" y="219"/>
                    </a:moveTo>
                    <a:lnTo>
                      <a:pt x="177" y="162"/>
                    </a:lnTo>
                    <a:lnTo>
                      <a:pt x="125" y="162"/>
                    </a:lnTo>
                    <a:lnTo>
                      <a:pt x="118" y="219"/>
                    </a:lnTo>
                    <a:lnTo>
                      <a:pt x="168" y="219"/>
                    </a:lnTo>
                    <a:close/>
                  </a:path>
                </a:pathLst>
              </a:custGeom>
              <a:solidFill>
                <a:schemeClr val="tx1">
                  <a:alpha val="11000"/>
                </a:schemeClr>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2111" name="Group 781"/>
              <p:cNvGrpSpPr/>
              <p:nvPr/>
            </p:nvGrpSpPr>
            <p:grpSpPr>
              <a:xfrm>
                <a:off x="3843582" y="3790617"/>
                <a:ext cx="612096" cy="486108"/>
                <a:chOff x="9258271" y="-45770"/>
                <a:chExt cx="925513" cy="735013"/>
              </a:xfrm>
              <a:solidFill>
                <a:schemeClr val="accent4">
                  <a:lumMod val="20000"/>
                  <a:lumOff val="80000"/>
                  <a:alpha val="38000"/>
                </a:schemeClr>
              </a:solidFill>
            </p:grpSpPr>
            <p:sp>
              <p:nvSpPr>
                <p:cNvPr id="2438"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39"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40"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41"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42"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43"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44"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45"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46"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47"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112" name="Freeform 23"/>
              <p:cNvSpPr>
                <a:spLocks/>
              </p:cNvSpPr>
              <p:nvPr/>
            </p:nvSpPr>
            <p:spPr bwMode="auto">
              <a:xfrm>
                <a:off x="8228710" y="38118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113" name="Freeform 24"/>
              <p:cNvSpPr>
                <a:spLocks/>
              </p:cNvSpPr>
              <p:nvPr/>
            </p:nvSpPr>
            <p:spPr bwMode="auto">
              <a:xfrm>
                <a:off x="8529626" y="38118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114" name="Freeform 17"/>
              <p:cNvSpPr>
                <a:spLocks/>
              </p:cNvSpPr>
              <p:nvPr/>
            </p:nvSpPr>
            <p:spPr bwMode="auto">
              <a:xfrm>
                <a:off x="8830542" y="38118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115" name="Freeform 19"/>
              <p:cNvSpPr>
                <a:spLocks/>
              </p:cNvSpPr>
              <p:nvPr/>
            </p:nvSpPr>
            <p:spPr bwMode="auto">
              <a:xfrm>
                <a:off x="10159316" y="3145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116" name="Freeform 7"/>
              <p:cNvSpPr>
                <a:spLocks/>
              </p:cNvSpPr>
              <p:nvPr/>
            </p:nvSpPr>
            <p:spPr bwMode="auto">
              <a:xfrm>
                <a:off x="10455748" y="3145690"/>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117" name="Freeform 8"/>
              <p:cNvSpPr>
                <a:spLocks/>
              </p:cNvSpPr>
              <p:nvPr/>
            </p:nvSpPr>
            <p:spPr bwMode="auto">
              <a:xfrm>
                <a:off x="10748883" y="3145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118" name="Freeform 13"/>
              <p:cNvSpPr>
                <a:spLocks/>
              </p:cNvSpPr>
              <p:nvPr/>
            </p:nvSpPr>
            <p:spPr bwMode="auto">
              <a:xfrm>
                <a:off x="11038720" y="3145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119" name="Freeform 23"/>
              <p:cNvSpPr>
                <a:spLocks/>
              </p:cNvSpPr>
              <p:nvPr/>
            </p:nvSpPr>
            <p:spPr bwMode="auto">
              <a:xfrm>
                <a:off x="11808669" y="31456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120" name="Freeform 24"/>
              <p:cNvSpPr>
                <a:spLocks/>
              </p:cNvSpPr>
              <p:nvPr/>
            </p:nvSpPr>
            <p:spPr bwMode="auto">
              <a:xfrm>
                <a:off x="12105106" y="3145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2121" name="Group 740"/>
              <p:cNvGrpSpPr/>
              <p:nvPr/>
            </p:nvGrpSpPr>
            <p:grpSpPr>
              <a:xfrm>
                <a:off x="11335165" y="3139888"/>
                <a:ext cx="348521" cy="470651"/>
                <a:chOff x="7011958" y="-48945"/>
                <a:chExt cx="557213" cy="752475"/>
              </a:xfrm>
              <a:solidFill>
                <a:schemeClr val="tx1">
                  <a:alpha val="12000"/>
                </a:schemeClr>
              </a:solidFill>
            </p:grpSpPr>
            <p:sp>
              <p:nvSpPr>
                <p:cNvPr id="2436"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37"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122" name="Freeform 18"/>
              <p:cNvSpPr>
                <a:spLocks noEditPoints="1"/>
              </p:cNvSpPr>
              <p:nvPr/>
            </p:nvSpPr>
            <p:spPr bwMode="auto">
              <a:xfrm>
                <a:off x="7649122" y="3129206"/>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123" name="Freeform 20"/>
              <p:cNvSpPr>
                <a:spLocks noEditPoints="1"/>
              </p:cNvSpPr>
              <p:nvPr/>
            </p:nvSpPr>
            <p:spPr bwMode="auto">
              <a:xfrm>
                <a:off x="8093908" y="31292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124" name="Freeform 16"/>
              <p:cNvSpPr>
                <a:spLocks noEditPoints="1"/>
              </p:cNvSpPr>
              <p:nvPr/>
            </p:nvSpPr>
            <p:spPr bwMode="auto">
              <a:xfrm>
                <a:off x="9421395" y="3192706"/>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125" name="Freeform 5"/>
              <p:cNvSpPr>
                <a:spLocks/>
              </p:cNvSpPr>
              <p:nvPr/>
            </p:nvSpPr>
            <p:spPr bwMode="auto">
              <a:xfrm>
                <a:off x="9866181" y="3145691"/>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126" name="Freeform 23"/>
              <p:cNvSpPr>
                <a:spLocks/>
              </p:cNvSpPr>
              <p:nvPr/>
            </p:nvSpPr>
            <p:spPr bwMode="auto">
              <a:xfrm>
                <a:off x="8538694" y="31456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127" name="Freeform 24"/>
              <p:cNvSpPr>
                <a:spLocks/>
              </p:cNvSpPr>
              <p:nvPr/>
            </p:nvSpPr>
            <p:spPr bwMode="auto">
              <a:xfrm>
                <a:off x="8835126" y="3145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128" name="Freeform 17"/>
              <p:cNvSpPr>
                <a:spLocks/>
              </p:cNvSpPr>
              <p:nvPr/>
            </p:nvSpPr>
            <p:spPr bwMode="auto">
              <a:xfrm>
                <a:off x="9131558" y="3145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129" name="Freeform 24"/>
              <p:cNvSpPr>
                <a:spLocks/>
              </p:cNvSpPr>
              <p:nvPr/>
            </p:nvSpPr>
            <p:spPr bwMode="auto">
              <a:xfrm>
                <a:off x="1258079" y="3145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130" name="Freeform 29"/>
              <p:cNvSpPr>
                <a:spLocks/>
              </p:cNvSpPr>
              <p:nvPr/>
            </p:nvSpPr>
            <p:spPr bwMode="auto">
              <a:xfrm>
                <a:off x="1554511" y="31456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131" name="Freeform 17"/>
              <p:cNvSpPr>
                <a:spLocks/>
              </p:cNvSpPr>
              <p:nvPr/>
            </p:nvSpPr>
            <p:spPr bwMode="auto">
              <a:xfrm>
                <a:off x="1850943" y="3145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2132" name="Group 746"/>
              <p:cNvGrpSpPr/>
              <p:nvPr/>
            </p:nvGrpSpPr>
            <p:grpSpPr>
              <a:xfrm>
                <a:off x="2877886" y="3139888"/>
                <a:ext cx="348521" cy="470651"/>
                <a:chOff x="7011958" y="-48945"/>
                <a:chExt cx="557213" cy="752475"/>
              </a:xfrm>
              <a:solidFill>
                <a:schemeClr val="tx1">
                  <a:alpha val="7000"/>
                </a:schemeClr>
              </a:solidFill>
            </p:grpSpPr>
            <p:sp>
              <p:nvSpPr>
                <p:cNvPr id="2434"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35"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133" name="Freeform 19"/>
              <p:cNvSpPr>
                <a:spLocks/>
              </p:cNvSpPr>
              <p:nvPr/>
            </p:nvSpPr>
            <p:spPr bwMode="auto">
              <a:xfrm>
                <a:off x="3351390" y="3145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134" name="Freeform 7"/>
              <p:cNvSpPr>
                <a:spLocks/>
              </p:cNvSpPr>
              <p:nvPr/>
            </p:nvSpPr>
            <p:spPr bwMode="auto">
              <a:xfrm>
                <a:off x="3647822" y="3145690"/>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135" name="Freeform 8"/>
              <p:cNvSpPr>
                <a:spLocks/>
              </p:cNvSpPr>
              <p:nvPr/>
            </p:nvSpPr>
            <p:spPr bwMode="auto">
              <a:xfrm>
                <a:off x="3940957" y="3145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2136" name="Group 781"/>
              <p:cNvGrpSpPr/>
              <p:nvPr/>
            </p:nvGrpSpPr>
            <p:grpSpPr>
              <a:xfrm>
                <a:off x="2140780" y="3124431"/>
                <a:ext cx="612096" cy="486108"/>
                <a:chOff x="9258271" y="-45770"/>
                <a:chExt cx="925513" cy="735013"/>
              </a:xfrm>
              <a:solidFill>
                <a:schemeClr val="accent4">
                  <a:lumMod val="20000"/>
                  <a:lumOff val="80000"/>
                  <a:alpha val="38000"/>
                </a:schemeClr>
              </a:solidFill>
            </p:grpSpPr>
            <p:sp>
              <p:nvSpPr>
                <p:cNvPr id="2424"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25"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26"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27"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28"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29"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30"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31"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32"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33"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137" name="Freeform 8"/>
              <p:cNvSpPr>
                <a:spLocks/>
              </p:cNvSpPr>
              <p:nvPr/>
            </p:nvSpPr>
            <p:spPr bwMode="auto">
              <a:xfrm>
                <a:off x="4230794" y="3145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138" name="Freeform 23"/>
              <p:cNvSpPr>
                <a:spLocks/>
              </p:cNvSpPr>
              <p:nvPr/>
            </p:nvSpPr>
            <p:spPr bwMode="auto">
              <a:xfrm>
                <a:off x="4994148" y="31456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139" name="Freeform 24"/>
              <p:cNvSpPr>
                <a:spLocks/>
              </p:cNvSpPr>
              <p:nvPr/>
            </p:nvSpPr>
            <p:spPr bwMode="auto">
              <a:xfrm>
                <a:off x="5290580" y="3145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140" name="Freeform 17"/>
              <p:cNvSpPr>
                <a:spLocks/>
              </p:cNvSpPr>
              <p:nvPr/>
            </p:nvSpPr>
            <p:spPr bwMode="auto">
              <a:xfrm>
                <a:off x="5587012" y="3145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2141" name="Group 740"/>
              <p:cNvGrpSpPr/>
              <p:nvPr/>
            </p:nvGrpSpPr>
            <p:grpSpPr>
              <a:xfrm>
                <a:off x="4520644" y="3139888"/>
                <a:ext cx="348521" cy="470651"/>
                <a:chOff x="7011958" y="-48945"/>
                <a:chExt cx="557213" cy="752475"/>
              </a:xfrm>
              <a:solidFill>
                <a:schemeClr val="tx1">
                  <a:alpha val="12000"/>
                </a:schemeClr>
              </a:solidFill>
            </p:grpSpPr>
            <p:sp>
              <p:nvSpPr>
                <p:cNvPr id="2422"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23"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142" name="Freeform 18"/>
              <p:cNvSpPr>
                <a:spLocks noEditPoints="1"/>
              </p:cNvSpPr>
              <p:nvPr/>
            </p:nvSpPr>
            <p:spPr bwMode="auto">
              <a:xfrm>
                <a:off x="5876849" y="3129206"/>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143" name="Freeform 20"/>
              <p:cNvSpPr>
                <a:spLocks noEditPoints="1"/>
              </p:cNvSpPr>
              <p:nvPr/>
            </p:nvSpPr>
            <p:spPr bwMode="auto">
              <a:xfrm>
                <a:off x="6321635" y="31292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144" name="Freeform 23"/>
              <p:cNvSpPr>
                <a:spLocks/>
              </p:cNvSpPr>
              <p:nvPr/>
            </p:nvSpPr>
            <p:spPr bwMode="auto">
              <a:xfrm>
                <a:off x="6766421" y="31456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145" name="Freeform 24"/>
              <p:cNvSpPr>
                <a:spLocks/>
              </p:cNvSpPr>
              <p:nvPr/>
            </p:nvSpPr>
            <p:spPr bwMode="auto">
              <a:xfrm>
                <a:off x="7062853" y="3145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146" name="Freeform 17"/>
              <p:cNvSpPr>
                <a:spLocks/>
              </p:cNvSpPr>
              <p:nvPr/>
            </p:nvSpPr>
            <p:spPr bwMode="auto">
              <a:xfrm>
                <a:off x="7359285" y="3145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147" name="Freeform 18"/>
              <p:cNvSpPr>
                <a:spLocks noEditPoints="1"/>
              </p:cNvSpPr>
              <p:nvPr/>
            </p:nvSpPr>
            <p:spPr bwMode="auto">
              <a:xfrm>
                <a:off x="6161824" y="2504857"/>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148" name="Freeform 19"/>
              <p:cNvSpPr>
                <a:spLocks/>
              </p:cNvSpPr>
              <p:nvPr/>
            </p:nvSpPr>
            <p:spPr bwMode="auto">
              <a:xfrm>
                <a:off x="6611583" y="25213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149" name="Freeform 7"/>
              <p:cNvSpPr>
                <a:spLocks/>
              </p:cNvSpPr>
              <p:nvPr/>
            </p:nvSpPr>
            <p:spPr bwMode="auto">
              <a:xfrm>
                <a:off x="6912988" y="2521341"/>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150" name="Freeform 8"/>
              <p:cNvSpPr>
                <a:spLocks/>
              </p:cNvSpPr>
              <p:nvPr/>
            </p:nvSpPr>
            <p:spPr bwMode="auto">
              <a:xfrm>
                <a:off x="7211096" y="25213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151" name="Freeform 13"/>
              <p:cNvSpPr>
                <a:spLocks/>
              </p:cNvSpPr>
              <p:nvPr/>
            </p:nvSpPr>
            <p:spPr bwMode="auto">
              <a:xfrm>
                <a:off x="7505906" y="25213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152" name="Freeform 23"/>
              <p:cNvSpPr>
                <a:spLocks/>
              </p:cNvSpPr>
              <p:nvPr/>
            </p:nvSpPr>
            <p:spPr bwMode="auto">
              <a:xfrm>
                <a:off x="8285801" y="25213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153" name="Freeform 24"/>
              <p:cNvSpPr>
                <a:spLocks/>
              </p:cNvSpPr>
              <p:nvPr/>
            </p:nvSpPr>
            <p:spPr bwMode="auto">
              <a:xfrm>
                <a:off x="8587206" y="25213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154" name="Freeform 29"/>
              <p:cNvSpPr>
                <a:spLocks/>
              </p:cNvSpPr>
              <p:nvPr/>
            </p:nvSpPr>
            <p:spPr bwMode="auto">
              <a:xfrm>
                <a:off x="8888611" y="25213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155" name="Freeform 17"/>
              <p:cNvSpPr>
                <a:spLocks/>
              </p:cNvSpPr>
              <p:nvPr/>
            </p:nvSpPr>
            <p:spPr bwMode="auto">
              <a:xfrm>
                <a:off x="9190016" y="25213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2156" name="Group 740"/>
              <p:cNvGrpSpPr/>
              <p:nvPr/>
            </p:nvGrpSpPr>
            <p:grpSpPr>
              <a:xfrm>
                <a:off x="7807324" y="2515539"/>
                <a:ext cx="348521" cy="470651"/>
                <a:chOff x="7011958" y="-48945"/>
                <a:chExt cx="557213" cy="752475"/>
              </a:xfrm>
              <a:solidFill>
                <a:schemeClr val="tx1">
                  <a:alpha val="12000"/>
                </a:schemeClr>
              </a:solidFill>
            </p:grpSpPr>
            <p:sp>
              <p:nvSpPr>
                <p:cNvPr id="2420"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21"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157" name="Group 746"/>
              <p:cNvGrpSpPr/>
              <p:nvPr/>
            </p:nvGrpSpPr>
            <p:grpSpPr>
              <a:xfrm>
                <a:off x="10226905" y="2515539"/>
                <a:ext cx="348521" cy="470651"/>
                <a:chOff x="7011958" y="-48945"/>
                <a:chExt cx="557213" cy="752475"/>
              </a:xfrm>
              <a:solidFill>
                <a:schemeClr val="tx1">
                  <a:alpha val="7000"/>
                </a:schemeClr>
              </a:solidFill>
            </p:grpSpPr>
            <p:sp>
              <p:nvSpPr>
                <p:cNvPr id="2418"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19"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158" name="Freeform 19"/>
              <p:cNvSpPr>
                <a:spLocks/>
              </p:cNvSpPr>
              <p:nvPr/>
            </p:nvSpPr>
            <p:spPr bwMode="auto">
              <a:xfrm>
                <a:off x="10705382" y="25213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159" name="Freeform 7"/>
              <p:cNvSpPr>
                <a:spLocks/>
              </p:cNvSpPr>
              <p:nvPr/>
            </p:nvSpPr>
            <p:spPr bwMode="auto">
              <a:xfrm>
                <a:off x="11006787" y="2521341"/>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160" name="Freeform 8"/>
              <p:cNvSpPr>
                <a:spLocks/>
              </p:cNvSpPr>
              <p:nvPr/>
            </p:nvSpPr>
            <p:spPr bwMode="auto">
              <a:xfrm>
                <a:off x="11304895" y="25213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161" name="Freeform 23"/>
              <p:cNvSpPr>
                <a:spLocks/>
              </p:cNvSpPr>
              <p:nvPr/>
            </p:nvSpPr>
            <p:spPr bwMode="auto">
              <a:xfrm>
                <a:off x="12078195" y="25213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2162" name="Group 740"/>
              <p:cNvGrpSpPr/>
              <p:nvPr/>
            </p:nvGrpSpPr>
            <p:grpSpPr>
              <a:xfrm>
                <a:off x="11599718" y="2515539"/>
                <a:ext cx="348521" cy="470651"/>
                <a:chOff x="7011958" y="-48945"/>
                <a:chExt cx="557213" cy="752475"/>
              </a:xfrm>
              <a:solidFill>
                <a:schemeClr val="tx1">
                  <a:alpha val="12000"/>
                </a:schemeClr>
              </a:solidFill>
            </p:grpSpPr>
            <p:sp>
              <p:nvSpPr>
                <p:cNvPr id="2416"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17"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163" name="Group 781"/>
              <p:cNvGrpSpPr/>
              <p:nvPr/>
            </p:nvGrpSpPr>
            <p:grpSpPr>
              <a:xfrm>
                <a:off x="6129230" y="1892531"/>
                <a:ext cx="612096" cy="486108"/>
                <a:chOff x="9258271" y="-45770"/>
                <a:chExt cx="925513" cy="735013"/>
              </a:xfrm>
              <a:solidFill>
                <a:schemeClr val="bg2">
                  <a:alpha val="38000"/>
                </a:schemeClr>
              </a:solidFill>
            </p:grpSpPr>
            <p:sp>
              <p:nvSpPr>
                <p:cNvPr id="2406"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07"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08"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09"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10"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11"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12"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13"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14"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15"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164" name="Group 781"/>
              <p:cNvGrpSpPr/>
              <p:nvPr/>
            </p:nvGrpSpPr>
            <p:grpSpPr>
              <a:xfrm>
                <a:off x="9484826" y="2500082"/>
                <a:ext cx="612096" cy="486108"/>
                <a:chOff x="9258271" y="-45770"/>
                <a:chExt cx="925513" cy="735013"/>
              </a:xfrm>
              <a:solidFill>
                <a:schemeClr val="accent4">
                  <a:lumMod val="20000"/>
                  <a:lumOff val="80000"/>
                  <a:alpha val="38000"/>
                </a:schemeClr>
              </a:solidFill>
            </p:grpSpPr>
            <p:sp>
              <p:nvSpPr>
                <p:cNvPr id="2396"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97"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98"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99"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00"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01"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02"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03"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04"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05"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165" name="Freeform 24"/>
              <p:cNvSpPr>
                <a:spLocks/>
              </p:cNvSpPr>
              <p:nvPr/>
            </p:nvSpPr>
            <p:spPr bwMode="auto">
              <a:xfrm>
                <a:off x="6866947" y="19137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166" name="Freeform 29"/>
              <p:cNvSpPr>
                <a:spLocks/>
              </p:cNvSpPr>
              <p:nvPr/>
            </p:nvSpPr>
            <p:spPr bwMode="auto">
              <a:xfrm>
                <a:off x="7164003" y="19137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167" name="Freeform 17"/>
              <p:cNvSpPr>
                <a:spLocks/>
              </p:cNvSpPr>
              <p:nvPr/>
            </p:nvSpPr>
            <p:spPr bwMode="auto">
              <a:xfrm>
                <a:off x="7461059" y="19137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2168" name="Group 746"/>
              <p:cNvGrpSpPr/>
              <p:nvPr/>
            </p:nvGrpSpPr>
            <p:grpSpPr>
              <a:xfrm>
                <a:off x="8489250" y="1907988"/>
                <a:ext cx="348521" cy="470651"/>
                <a:chOff x="7011958" y="-48945"/>
                <a:chExt cx="557213" cy="752475"/>
              </a:xfrm>
              <a:solidFill>
                <a:schemeClr val="tx1">
                  <a:alpha val="7000"/>
                </a:schemeClr>
              </a:solidFill>
            </p:grpSpPr>
            <p:sp>
              <p:nvSpPr>
                <p:cNvPr id="2394"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95"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169" name="Freeform 19"/>
              <p:cNvSpPr>
                <a:spLocks/>
              </p:cNvSpPr>
              <p:nvPr/>
            </p:nvSpPr>
            <p:spPr bwMode="auto">
              <a:xfrm>
                <a:off x="8963378" y="19137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170" name="Freeform 7"/>
              <p:cNvSpPr>
                <a:spLocks/>
              </p:cNvSpPr>
              <p:nvPr/>
            </p:nvSpPr>
            <p:spPr bwMode="auto">
              <a:xfrm>
                <a:off x="9260434" y="1913790"/>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171" name="Freeform 8"/>
              <p:cNvSpPr>
                <a:spLocks/>
              </p:cNvSpPr>
              <p:nvPr/>
            </p:nvSpPr>
            <p:spPr bwMode="auto">
              <a:xfrm>
                <a:off x="9554193" y="19137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2172" name="Group 781"/>
              <p:cNvGrpSpPr/>
              <p:nvPr/>
            </p:nvGrpSpPr>
            <p:grpSpPr>
              <a:xfrm>
                <a:off x="7751520" y="1892531"/>
                <a:ext cx="612096" cy="486108"/>
                <a:chOff x="9258271" y="-45770"/>
                <a:chExt cx="925513" cy="735013"/>
              </a:xfrm>
              <a:solidFill>
                <a:schemeClr val="accent4">
                  <a:lumMod val="20000"/>
                  <a:lumOff val="80000"/>
                  <a:alpha val="38000"/>
                </a:schemeClr>
              </a:solidFill>
            </p:grpSpPr>
            <p:sp>
              <p:nvSpPr>
                <p:cNvPr id="2384"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85"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86"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87"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88"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89"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90"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91"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92"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93"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173" name="Freeform 8"/>
              <p:cNvSpPr>
                <a:spLocks/>
              </p:cNvSpPr>
              <p:nvPr/>
            </p:nvSpPr>
            <p:spPr bwMode="auto">
              <a:xfrm>
                <a:off x="9844654" y="19137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174" name="Freeform 23"/>
              <p:cNvSpPr>
                <a:spLocks/>
              </p:cNvSpPr>
              <p:nvPr/>
            </p:nvSpPr>
            <p:spPr bwMode="auto">
              <a:xfrm>
                <a:off x="10609256" y="19137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175" name="Freeform 24"/>
              <p:cNvSpPr>
                <a:spLocks/>
              </p:cNvSpPr>
              <p:nvPr/>
            </p:nvSpPr>
            <p:spPr bwMode="auto">
              <a:xfrm>
                <a:off x="10906312" y="19137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176" name="Freeform 17"/>
              <p:cNvSpPr>
                <a:spLocks/>
              </p:cNvSpPr>
              <p:nvPr/>
            </p:nvSpPr>
            <p:spPr bwMode="auto">
              <a:xfrm>
                <a:off x="11203368" y="19137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2177" name="Group 740"/>
              <p:cNvGrpSpPr/>
              <p:nvPr/>
            </p:nvGrpSpPr>
            <p:grpSpPr>
              <a:xfrm>
                <a:off x="10135128" y="1907988"/>
                <a:ext cx="348521" cy="470651"/>
                <a:chOff x="7011958" y="-48945"/>
                <a:chExt cx="557213" cy="752475"/>
              </a:xfrm>
              <a:solidFill>
                <a:schemeClr val="tx1">
                  <a:alpha val="12000"/>
                </a:schemeClr>
              </a:solidFill>
            </p:grpSpPr>
            <p:sp>
              <p:nvSpPr>
                <p:cNvPr id="2382"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83"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178" name="Freeform 18"/>
              <p:cNvSpPr>
                <a:spLocks noEditPoints="1"/>
              </p:cNvSpPr>
              <p:nvPr/>
            </p:nvSpPr>
            <p:spPr bwMode="auto">
              <a:xfrm>
                <a:off x="11493829" y="1897306"/>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179" name="Freeform 20"/>
              <p:cNvSpPr>
                <a:spLocks noEditPoints="1"/>
              </p:cNvSpPr>
              <p:nvPr/>
            </p:nvSpPr>
            <p:spPr bwMode="auto">
              <a:xfrm>
                <a:off x="11939244" y="18973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180" name="Freeform 23"/>
              <p:cNvSpPr>
                <a:spLocks/>
              </p:cNvSpPr>
              <p:nvPr/>
            </p:nvSpPr>
            <p:spPr bwMode="auto">
              <a:xfrm>
                <a:off x="177051" y="25213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181" name="Freeform 24"/>
              <p:cNvSpPr>
                <a:spLocks/>
              </p:cNvSpPr>
              <p:nvPr/>
            </p:nvSpPr>
            <p:spPr bwMode="auto">
              <a:xfrm>
                <a:off x="478456" y="25213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182" name="Freeform 17"/>
              <p:cNvSpPr>
                <a:spLocks/>
              </p:cNvSpPr>
              <p:nvPr/>
            </p:nvSpPr>
            <p:spPr bwMode="auto">
              <a:xfrm>
                <a:off x="779861" y="25213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183" name="Freeform 18"/>
              <p:cNvSpPr>
                <a:spLocks noEditPoints="1"/>
              </p:cNvSpPr>
              <p:nvPr/>
            </p:nvSpPr>
            <p:spPr bwMode="auto">
              <a:xfrm>
                <a:off x="1074671" y="2504857"/>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184" name="Freeform 20"/>
              <p:cNvSpPr>
                <a:spLocks noEditPoints="1"/>
              </p:cNvSpPr>
              <p:nvPr/>
            </p:nvSpPr>
            <p:spPr bwMode="auto">
              <a:xfrm>
                <a:off x="1524430" y="2504857"/>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185" name="Freeform 16"/>
              <p:cNvSpPr>
                <a:spLocks noEditPoints="1"/>
              </p:cNvSpPr>
              <p:nvPr/>
            </p:nvSpPr>
            <p:spPr bwMode="auto">
              <a:xfrm>
                <a:off x="2871809" y="2504857"/>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186" name="Freeform 16"/>
              <p:cNvSpPr>
                <a:spLocks noEditPoints="1"/>
              </p:cNvSpPr>
              <p:nvPr/>
            </p:nvSpPr>
            <p:spPr bwMode="auto">
              <a:xfrm>
                <a:off x="3619676" y="2504857"/>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187" name="Freeform 5"/>
              <p:cNvSpPr>
                <a:spLocks/>
              </p:cNvSpPr>
              <p:nvPr/>
            </p:nvSpPr>
            <p:spPr bwMode="auto">
              <a:xfrm>
                <a:off x="3321568" y="2521342"/>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188" name="Freeform 20"/>
              <p:cNvSpPr>
                <a:spLocks noEditPoints="1"/>
              </p:cNvSpPr>
              <p:nvPr/>
            </p:nvSpPr>
            <p:spPr bwMode="auto">
              <a:xfrm>
                <a:off x="4069435" y="2504857"/>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2189" name="Group 746"/>
              <p:cNvGrpSpPr/>
              <p:nvPr/>
            </p:nvGrpSpPr>
            <p:grpSpPr>
              <a:xfrm>
                <a:off x="4519207" y="2515539"/>
                <a:ext cx="348521" cy="470651"/>
                <a:chOff x="7011958" y="-48945"/>
                <a:chExt cx="557213" cy="752475"/>
              </a:xfrm>
              <a:solidFill>
                <a:schemeClr val="tx1">
                  <a:alpha val="7000"/>
                </a:schemeClr>
              </a:solidFill>
            </p:grpSpPr>
            <p:sp>
              <p:nvSpPr>
                <p:cNvPr id="2380"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81"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190" name="Freeform 18"/>
              <p:cNvSpPr>
                <a:spLocks noEditPoints="1"/>
              </p:cNvSpPr>
              <p:nvPr/>
            </p:nvSpPr>
            <p:spPr bwMode="auto">
              <a:xfrm>
                <a:off x="5476529" y="2504857"/>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191" name="Freeform 19"/>
              <p:cNvSpPr>
                <a:spLocks/>
              </p:cNvSpPr>
              <p:nvPr/>
            </p:nvSpPr>
            <p:spPr bwMode="auto">
              <a:xfrm>
                <a:off x="5926282" y="25213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192" name="Freeform 21"/>
              <p:cNvSpPr>
                <a:spLocks noEditPoints="1"/>
              </p:cNvSpPr>
              <p:nvPr/>
            </p:nvSpPr>
            <p:spPr bwMode="auto">
              <a:xfrm>
                <a:off x="4997684" y="2528143"/>
                <a:ext cx="348875" cy="458047"/>
              </a:xfrm>
              <a:custGeom>
                <a:avLst/>
                <a:gdLst>
                  <a:gd name="T0" fmla="*/ 31 w 294"/>
                  <a:gd name="T1" fmla="*/ 386 h 386"/>
                  <a:gd name="T2" fmla="*/ 47 w 294"/>
                  <a:gd name="T3" fmla="*/ 284 h 386"/>
                  <a:gd name="T4" fmla="*/ 0 w 294"/>
                  <a:gd name="T5" fmla="*/ 284 h 386"/>
                  <a:gd name="T6" fmla="*/ 0 w 294"/>
                  <a:gd name="T7" fmla="*/ 219 h 386"/>
                  <a:gd name="T8" fmla="*/ 57 w 294"/>
                  <a:gd name="T9" fmla="*/ 219 h 386"/>
                  <a:gd name="T10" fmla="*/ 66 w 294"/>
                  <a:gd name="T11" fmla="*/ 162 h 386"/>
                  <a:gd name="T12" fmla="*/ 16 w 294"/>
                  <a:gd name="T13" fmla="*/ 162 h 386"/>
                  <a:gd name="T14" fmla="*/ 16 w 294"/>
                  <a:gd name="T15" fmla="*/ 98 h 386"/>
                  <a:gd name="T16" fmla="*/ 76 w 294"/>
                  <a:gd name="T17" fmla="*/ 98 h 386"/>
                  <a:gd name="T18" fmla="*/ 90 w 294"/>
                  <a:gd name="T19" fmla="*/ 0 h 386"/>
                  <a:gd name="T20" fmla="*/ 151 w 294"/>
                  <a:gd name="T21" fmla="*/ 0 h 386"/>
                  <a:gd name="T22" fmla="*/ 135 w 294"/>
                  <a:gd name="T23" fmla="*/ 98 h 386"/>
                  <a:gd name="T24" fmla="*/ 187 w 294"/>
                  <a:gd name="T25" fmla="*/ 98 h 386"/>
                  <a:gd name="T26" fmla="*/ 201 w 294"/>
                  <a:gd name="T27" fmla="*/ 0 h 386"/>
                  <a:gd name="T28" fmla="*/ 263 w 294"/>
                  <a:gd name="T29" fmla="*/ 0 h 386"/>
                  <a:gd name="T30" fmla="*/ 246 w 294"/>
                  <a:gd name="T31" fmla="*/ 98 h 386"/>
                  <a:gd name="T32" fmla="*/ 294 w 294"/>
                  <a:gd name="T33" fmla="*/ 98 h 386"/>
                  <a:gd name="T34" fmla="*/ 294 w 294"/>
                  <a:gd name="T35" fmla="*/ 162 h 386"/>
                  <a:gd name="T36" fmla="*/ 237 w 294"/>
                  <a:gd name="T37" fmla="*/ 162 h 386"/>
                  <a:gd name="T38" fmla="*/ 227 w 294"/>
                  <a:gd name="T39" fmla="*/ 219 h 386"/>
                  <a:gd name="T40" fmla="*/ 277 w 294"/>
                  <a:gd name="T41" fmla="*/ 219 h 386"/>
                  <a:gd name="T42" fmla="*/ 277 w 294"/>
                  <a:gd name="T43" fmla="*/ 284 h 386"/>
                  <a:gd name="T44" fmla="*/ 218 w 294"/>
                  <a:gd name="T45" fmla="*/ 284 h 386"/>
                  <a:gd name="T46" fmla="*/ 204 w 294"/>
                  <a:gd name="T47" fmla="*/ 386 h 386"/>
                  <a:gd name="T48" fmla="*/ 142 w 294"/>
                  <a:gd name="T49" fmla="*/ 386 h 386"/>
                  <a:gd name="T50" fmla="*/ 159 w 294"/>
                  <a:gd name="T51" fmla="*/ 284 h 386"/>
                  <a:gd name="T52" fmla="*/ 106 w 294"/>
                  <a:gd name="T53" fmla="*/ 284 h 386"/>
                  <a:gd name="T54" fmla="*/ 92 w 294"/>
                  <a:gd name="T55" fmla="*/ 386 h 386"/>
                  <a:gd name="T56" fmla="*/ 31 w 294"/>
                  <a:gd name="T57" fmla="*/ 386 h 386"/>
                  <a:gd name="T58" fmla="*/ 168 w 294"/>
                  <a:gd name="T59" fmla="*/ 219 h 386"/>
                  <a:gd name="T60" fmla="*/ 177 w 294"/>
                  <a:gd name="T61" fmla="*/ 162 h 386"/>
                  <a:gd name="T62" fmla="*/ 125 w 294"/>
                  <a:gd name="T63" fmla="*/ 162 h 386"/>
                  <a:gd name="T64" fmla="*/ 118 w 294"/>
                  <a:gd name="T65" fmla="*/ 219 h 386"/>
                  <a:gd name="T66" fmla="*/ 168 w 294"/>
                  <a:gd name="T67" fmla="*/ 219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94" h="386">
                    <a:moveTo>
                      <a:pt x="31" y="386"/>
                    </a:moveTo>
                    <a:lnTo>
                      <a:pt x="47" y="284"/>
                    </a:lnTo>
                    <a:lnTo>
                      <a:pt x="0" y="284"/>
                    </a:lnTo>
                    <a:lnTo>
                      <a:pt x="0" y="219"/>
                    </a:lnTo>
                    <a:lnTo>
                      <a:pt x="57" y="219"/>
                    </a:lnTo>
                    <a:lnTo>
                      <a:pt x="66" y="162"/>
                    </a:lnTo>
                    <a:lnTo>
                      <a:pt x="16" y="162"/>
                    </a:lnTo>
                    <a:lnTo>
                      <a:pt x="16" y="98"/>
                    </a:lnTo>
                    <a:lnTo>
                      <a:pt x="76" y="98"/>
                    </a:lnTo>
                    <a:lnTo>
                      <a:pt x="90" y="0"/>
                    </a:lnTo>
                    <a:lnTo>
                      <a:pt x="151" y="0"/>
                    </a:lnTo>
                    <a:lnTo>
                      <a:pt x="135" y="98"/>
                    </a:lnTo>
                    <a:lnTo>
                      <a:pt x="187" y="98"/>
                    </a:lnTo>
                    <a:lnTo>
                      <a:pt x="201" y="0"/>
                    </a:lnTo>
                    <a:lnTo>
                      <a:pt x="263" y="0"/>
                    </a:lnTo>
                    <a:lnTo>
                      <a:pt x="246" y="98"/>
                    </a:lnTo>
                    <a:lnTo>
                      <a:pt x="294" y="98"/>
                    </a:lnTo>
                    <a:lnTo>
                      <a:pt x="294" y="162"/>
                    </a:lnTo>
                    <a:lnTo>
                      <a:pt x="237" y="162"/>
                    </a:lnTo>
                    <a:lnTo>
                      <a:pt x="227" y="219"/>
                    </a:lnTo>
                    <a:lnTo>
                      <a:pt x="277" y="219"/>
                    </a:lnTo>
                    <a:lnTo>
                      <a:pt x="277" y="284"/>
                    </a:lnTo>
                    <a:lnTo>
                      <a:pt x="218" y="284"/>
                    </a:lnTo>
                    <a:lnTo>
                      <a:pt x="204" y="386"/>
                    </a:lnTo>
                    <a:lnTo>
                      <a:pt x="142" y="386"/>
                    </a:lnTo>
                    <a:lnTo>
                      <a:pt x="159" y="284"/>
                    </a:lnTo>
                    <a:lnTo>
                      <a:pt x="106" y="284"/>
                    </a:lnTo>
                    <a:lnTo>
                      <a:pt x="92" y="386"/>
                    </a:lnTo>
                    <a:lnTo>
                      <a:pt x="31" y="386"/>
                    </a:lnTo>
                    <a:close/>
                    <a:moveTo>
                      <a:pt x="168" y="219"/>
                    </a:moveTo>
                    <a:lnTo>
                      <a:pt x="177" y="162"/>
                    </a:lnTo>
                    <a:lnTo>
                      <a:pt x="125" y="162"/>
                    </a:lnTo>
                    <a:lnTo>
                      <a:pt x="118" y="219"/>
                    </a:lnTo>
                    <a:lnTo>
                      <a:pt x="168" y="219"/>
                    </a:lnTo>
                    <a:close/>
                  </a:path>
                </a:pathLst>
              </a:custGeom>
              <a:solidFill>
                <a:schemeClr val="tx1">
                  <a:alpha val="11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193" name="Freeform 23"/>
              <p:cNvSpPr>
                <a:spLocks/>
              </p:cNvSpPr>
              <p:nvPr/>
            </p:nvSpPr>
            <p:spPr bwMode="auto">
              <a:xfrm>
                <a:off x="1974189" y="25213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194" name="Freeform 24"/>
              <p:cNvSpPr>
                <a:spLocks/>
              </p:cNvSpPr>
              <p:nvPr/>
            </p:nvSpPr>
            <p:spPr bwMode="auto">
              <a:xfrm>
                <a:off x="2275594" y="25213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195" name="Freeform 17"/>
              <p:cNvSpPr>
                <a:spLocks/>
              </p:cNvSpPr>
              <p:nvPr/>
            </p:nvSpPr>
            <p:spPr bwMode="auto">
              <a:xfrm>
                <a:off x="2576999" y="25213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196" name="Freeform 19"/>
              <p:cNvSpPr>
                <a:spLocks/>
              </p:cNvSpPr>
              <p:nvPr/>
            </p:nvSpPr>
            <p:spPr bwMode="auto">
              <a:xfrm>
                <a:off x="3882645" y="19137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197" name="Freeform 7"/>
              <p:cNvSpPr>
                <a:spLocks/>
              </p:cNvSpPr>
              <p:nvPr/>
            </p:nvSpPr>
            <p:spPr bwMode="auto">
              <a:xfrm>
                <a:off x="4179701" y="1913790"/>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198" name="Freeform 8"/>
              <p:cNvSpPr>
                <a:spLocks/>
              </p:cNvSpPr>
              <p:nvPr/>
            </p:nvSpPr>
            <p:spPr bwMode="auto">
              <a:xfrm>
                <a:off x="4473460" y="19137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199" name="Freeform 13"/>
              <p:cNvSpPr>
                <a:spLocks/>
              </p:cNvSpPr>
              <p:nvPr/>
            </p:nvSpPr>
            <p:spPr bwMode="auto">
              <a:xfrm>
                <a:off x="4763921" y="19137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200" name="Freeform 23"/>
              <p:cNvSpPr>
                <a:spLocks/>
              </p:cNvSpPr>
              <p:nvPr/>
            </p:nvSpPr>
            <p:spPr bwMode="auto">
              <a:xfrm>
                <a:off x="5535118" y="19137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201" name="Freeform 24"/>
              <p:cNvSpPr>
                <a:spLocks/>
              </p:cNvSpPr>
              <p:nvPr/>
            </p:nvSpPr>
            <p:spPr bwMode="auto">
              <a:xfrm>
                <a:off x="5832174" y="19137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2202" name="Group 740"/>
              <p:cNvGrpSpPr/>
              <p:nvPr/>
            </p:nvGrpSpPr>
            <p:grpSpPr>
              <a:xfrm>
                <a:off x="5060990" y="1907988"/>
                <a:ext cx="348521" cy="470651"/>
                <a:chOff x="7011958" y="-48945"/>
                <a:chExt cx="557213" cy="752475"/>
              </a:xfrm>
              <a:solidFill>
                <a:schemeClr val="tx1">
                  <a:alpha val="12000"/>
                </a:schemeClr>
              </a:solidFill>
            </p:grpSpPr>
            <p:sp>
              <p:nvSpPr>
                <p:cNvPr id="2378"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79"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203" name="Freeform 18"/>
              <p:cNvSpPr>
                <a:spLocks noEditPoints="1"/>
              </p:cNvSpPr>
              <p:nvPr/>
            </p:nvSpPr>
            <p:spPr bwMode="auto">
              <a:xfrm>
                <a:off x="1368083" y="1897306"/>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204" name="Freeform 20"/>
              <p:cNvSpPr>
                <a:spLocks noEditPoints="1"/>
              </p:cNvSpPr>
              <p:nvPr/>
            </p:nvSpPr>
            <p:spPr bwMode="auto">
              <a:xfrm>
                <a:off x="1813493" y="18973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205" name="Freeform 16"/>
              <p:cNvSpPr>
                <a:spLocks noEditPoints="1"/>
              </p:cNvSpPr>
              <p:nvPr/>
            </p:nvSpPr>
            <p:spPr bwMode="auto">
              <a:xfrm>
                <a:off x="3143476" y="1897306"/>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206" name="Freeform 5"/>
              <p:cNvSpPr>
                <a:spLocks/>
              </p:cNvSpPr>
              <p:nvPr/>
            </p:nvSpPr>
            <p:spPr bwMode="auto">
              <a:xfrm>
                <a:off x="3588886" y="1913791"/>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207" name="Freeform 23"/>
              <p:cNvSpPr>
                <a:spLocks/>
              </p:cNvSpPr>
              <p:nvPr/>
            </p:nvSpPr>
            <p:spPr bwMode="auto">
              <a:xfrm>
                <a:off x="2258903" y="19137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208" name="Freeform 24"/>
              <p:cNvSpPr>
                <a:spLocks/>
              </p:cNvSpPr>
              <p:nvPr/>
            </p:nvSpPr>
            <p:spPr bwMode="auto">
              <a:xfrm>
                <a:off x="2555959" y="19137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209" name="Freeform 17"/>
              <p:cNvSpPr>
                <a:spLocks/>
              </p:cNvSpPr>
              <p:nvPr/>
            </p:nvSpPr>
            <p:spPr bwMode="auto">
              <a:xfrm>
                <a:off x="2853015" y="19137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210" name="Freeform 20"/>
              <p:cNvSpPr>
                <a:spLocks noEditPoints="1"/>
              </p:cNvSpPr>
              <p:nvPr/>
            </p:nvSpPr>
            <p:spPr bwMode="auto">
              <a:xfrm>
                <a:off x="114300" y="18973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211" name="Freeform 23"/>
              <p:cNvSpPr>
                <a:spLocks/>
              </p:cNvSpPr>
              <p:nvPr/>
            </p:nvSpPr>
            <p:spPr bwMode="auto">
              <a:xfrm>
                <a:off x="483510" y="19137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212" name="Freeform 24"/>
              <p:cNvSpPr>
                <a:spLocks/>
              </p:cNvSpPr>
              <p:nvPr/>
            </p:nvSpPr>
            <p:spPr bwMode="auto">
              <a:xfrm>
                <a:off x="780566" y="19137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213" name="Freeform 17"/>
              <p:cNvSpPr>
                <a:spLocks/>
              </p:cNvSpPr>
              <p:nvPr/>
            </p:nvSpPr>
            <p:spPr bwMode="auto">
              <a:xfrm>
                <a:off x="1077622" y="19137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214" name="Freeform 24"/>
              <p:cNvSpPr>
                <a:spLocks/>
              </p:cNvSpPr>
              <p:nvPr/>
            </p:nvSpPr>
            <p:spPr bwMode="auto">
              <a:xfrm>
                <a:off x="178579" y="38060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215" name="Freeform 17"/>
              <p:cNvSpPr>
                <a:spLocks/>
              </p:cNvSpPr>
              <p:nvPr/>
            </p:nvSpPr>
            <p:spPr bwMode="auto">
              <a:xfrm>
                <a:off x="187243" y="3145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216" name="Freeform 18"/>
              <p:cNvSpPr>
                <a:spLocks noEditPoints="1"/>
              </p:cNvSpPr>
              <p:nvPr/>
            </p:nvSpPr>
            <p:spPr bwMode="auto">
              <a:xfrm>
                <a:off x="6174524" y="1323757"/>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217" name="Freeform 19"/>
              <p:cNvSpPr>
                <a:spLocks/>
              </p:cNvSpPr>
              <p:nvPr/>
            </p:nvSpPr>
            <p:spPr bwMode="auto">
              <a:xfrm>
                <a:off x="6624283" y="13402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218" name="Freeform 7"/>
              <p:cNvSpPr>
                <a:spLocks/>
              </p:cNvSpPr>
              <p:nvPr/>
            </p:nvSpPr>
            <p:spPr bwMode="auto">
              <a:xfrm>
                <a:off x="6925688" y="1340241"/>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219" name="Freeform 8"/>
              <p:cNvSpPr>
                <a:spLocks/>
              </p:cNvSpPr>
              <p:nvPr/>
            </p:nvSpPr>
            <p:spPr bwMode="auto">
              <a:xfrm>
                <a:off x="7223796" y="13402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220" name="Freeform 13"/>
              <p:cNvSpPr>
                <a:spLocks/>
              </p:cNvSpPr>
              <p:nvPr/>
            </p:nvSpPr>
            <p:spPr bwMode="auto">
              <a:xfrm>
                <a:off x="7518606" y="13402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221" name="Freeform 23"/>
              <p:cNvSpPr>
                <a:spLocks/>
              </p:cNvSpPr>
              <p:nvPr/>
            </p:nvSpPr>
            <p:spPr bwMode="auto">
              <a:xfrm>
                <a:off x="8298501" y="13402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222" name="Freeform 24"/>
              <p:cNvSpPr>
                <a:spLocks/>
              </p:cNvSpPr>
              <p:nvPr/>
            </p:nvSpPr>
            <p:spPr bwMode="auto">
              <a:xfrm>
                <a:off x="8599906" y="13402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223" name="Freeform 29"/>
              <p:cNvSpPr>
                <a:spLocks/>
              </p:cNvSpPr>
              <p:nvPr/>
            </p:nvSpPr>
            <p:spPr bwMode="auto">
              <a:xfrm>
                <a:off x="8901311" y="13402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224" name="Freeform 17"/>
              <p:cNvSpPr>
                <a:spLocks/>
              </p:cNvSpPr>
              <p:nvPr/>
            </p:nvSpPr>
            <p:spPr bwMode="auto">
              <a:xfrm>
                <a:off x="9202716" y="13402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2225" name="Group 740"/>
              <p:cNvGrpSpPr/>
              <p:nvPr/>
            </p:nvGrpSpPr>
            <p:grpSpPr>
              <a:xfrm>
                <a:off x="7820024" y="1334439"/>
                <a:ext cx="348521" cy="470651"/>
                <a:chOff x="7011958" y="-48945"/>
                <a:chExt cx="557213" cy="752475"/>
              </a:xfrm>
              <a:solidFill>
                <a:schemeClr val="tx1">
                  <a:alpha val="12000"/>
                </a:schemeClr>
              </a:solidFill>
            </p:grpSpPr>
            <p:sp>
              <p:nvSpPr>
                <p:cNvPr id="2376"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77"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226" name="Group 746"/>
              <p:cNvGrpSpPr/>
              <p:nvPr/>
            </p:nvGrpSpPr>
            <p:grpSpPr>
              <a:xfrm>
                <a:off x="10239605" y="1334439"/>
                <a:ext cx="348521" cy="470651"/>
                <a:chOff x="7011958" y="-48945"/>
                <a:chExt cx="557213" cy="752475"/>
              </a:xfrm>
              <a:solidFill>
                <a:schemeClr val="tx1">
                  <a:alpha val="7000"/>
                </a:schemeClr>
              </a:solidFill>
            </p:grpSpPr>
            <p:sp>
              <p:nvSpPr>
                <p:cNvPr id="2374"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75"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227" name="Freeform 19"/>
              <p:cNvSpPr>
                <a:spLocks/>
              </p:cNvSpPr>
              <p:nvPr/>
            </p:nvSpPr>
            <p:spPr bwMode="auto">
              <a:xfrm>
                <a:off x="10718082" y="13402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228" name="Freeform 7"/>
              <p:cNvSpPr>
                <a:spLocks/>
              </p:cNvSpPr>
              <p:nvPr/>
            </p:nvSpPr>
            <p:spPr bwMode="auto">
              <a:xfrm>
                <a:off x="11019487" y="1340241"/>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229" name="Freeform 8"/>
              <p:cNvSpPr>
                <a:spLocks/>
              </p:cNvSpPr>
              <p:nvPr/>
            </p:nvSpPr>
            <p:spPr bwMode="auto">
              <a:xfrm>
                <a:off x="11317595" y="13402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230" name="Freeform 23"/>
              <p:cNvSpPr>
                <a:spLocks/>
              </p:cNvSpPr>
              <p:nvPr/>
            </p:nvSpPr>
            <p:spPr bwMode="auto">
              <a:xfrm>
                <a:off x="12090895" y="13402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2231" name="Group 740"/>
              <p:cNvGrpSpPr/>
              <p:nvPr/>
            </p:nvGrpSpPr>
            <p:grpSpPr>
              <a:xfrm>
                <a:off x="11612418" y="1334439"/>
                <a:ext cx="348521" cy="470651"/>
                <a:chOff x="7011958" y="-48945"/>
                <a:chExt cx="557213" cy="752475"/>
              </a:xfrm>
              <a:solidFill>
                <a:schemeClr val="tx1">
                  <a:alpha val="12000"/>
                </a:schemeClr>
              </a:solidFill>
            </p:grpSpPr>
            <p:sp>
              <p:nvSpPr>
                <p:cNvPr id="2372"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73"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232" name="Group 781"/>
              <p:cNvGrpSpPr/>
              <p:nvPr/>
            </p:nvGrpSpPr>
            <p:grpSpPr>
              <a:xfrm>
                <a:off x="6141930" y="711431"/>
                <a:ext cx="612096" cy="486108"/>
                <a:chOff x="9258271" y="-45770"/>
                <a:chExt cx="925513" cy="735013"/>
              </a:xfrm>
              <a:solidFill>
                <a:schemeClr val="bg2">
                  <a:alpha val="38000"/>
                </a:schemeClr>
              </a:solidFill>
            </p:grpSpPr>
            <p:sp>
              <p:nvSpPr>
                <p:cNvPr id="2362"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63"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64"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65"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66"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67"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68"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69"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70"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71"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233" name="Group 781"/>
              <p:cNvGrpSpPr/>
              <p:nvPr/>
            </p:nvGrpSpPr>
            <p:grpSpPr>
              <a:xfrm>
                <a:off x="9497526" y="1318982"/>
                <a:ext cx="612096" cy="486108"/>
                <a:chOff x="9258271" y="-45770"/>
                <a:chExt cx="925513" cy="735013"/>
              </a:xfrm>
              <a:solidFill>
                <a:schemeClr val="accent4">
                  <a:lumMod val="20000"/>
                  <a:lumOff val="80000"/>
                  <a:alpha val="38000"/>
                </a:schemeClr>
              </a:solidFill>
            </p:grpSpPr>
            <p:sp>
              <p:nvSpPr>
                <p:cNvPr id="2352"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53"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54"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55"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56"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57"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58"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59"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60"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61"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234" name="Freeform 24"/>
              <p:cNvSpPr>
                <a:spLocks/>
              </p:cNvSpPr>
              <p:nvPr/>
            </p:nvSpPr>
            <p:spPr bwMode="auto">
              <a:xfrm>
                <a:off x="6879647" y="732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235" name="Freeform 29"/>
              <p:cNvSpPr>
                <a:spLocks/>
              </p:cNvSpPr>
              <p:nvPr/>
            </p:nvSpPr>
            <p:spPr bwMode="auto">
              <a:xfrm>
                <a:off x="7176703" y="7326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236" name="Freeform 17"/>
              <p:cNvSpPr>
                <a:spLocks/>
              </p:cNvSpPr>
              <p:nvPr/>
            </p:nvSpPr>
            <p:spPr bwMode="auto">
              <a:xfrm>
                <a:off x="7473759" y="732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2237" name="Group 746"/>
              <p:cNvGrpSpPr/>
              <p:nvPr/>
            </p:nvGrpSpPr>
            <p:grpSpPr>
              <a:xfrm>
                <a:off x="8501950" y="726888"/>
                <a:ext cx="348521" cy="470651"/>
                <a:chOff x="7011958" y="-48945"/>
                <a:chExt cx="557213" cy="752475"/>
              </a:xfrm>
              <a:solidFill>
                <a:schemeClr val="tx1">
                  <a:alpha val="7000"/>
                </a:schemeClr>
              </a:solidFill>
            </p:grpSpPr>
            <p:sp>
              <p:nvSpPr>
                <p:cNvPr id="2350"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51"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238" name="Freeform 19"/>
              <p:cNvSpPr>
                <a:spLocks/>
              </p:cNvSpPr>
              <p:nvPr/>
            </p:nvSpPr>
            <p:spPr bwMode="auto">
              <a:xfrm>
                <a:off x="8976078" y="732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239" name="Freeform 7"/>
              <p:cNvSpPr>
                <a:spLocks/>
              </p:cNvSpPr>
              <p:nvPr/>
            </p:nvSpPr>
            <p:spPr bwMode="auto">
              <a:xfrm>
                <a:off x="9273134" y="732690"/>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240" name="Freeform 8"/>
              <p:cNvSpPr>
                <a:spLocks/>
              </p:cNvSpPr>
              <p:nvPr/>
            </p:nvSpPr>
            <p:spPr bwMode="auto">
              <a:xfrm>
                <a:off x="9566893" y="732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2241" name="Group 781"/>
              <p:cNvGrpSpPr/>
              <p:nvPr/>
            </p:nvGrpSpPr>
            <p:grpSpPr>
              <a:xfrm>
                <a:off x="7764220" y="711431"/>
                <a:ext cx="612096" cy="486108"/>
                <a:chOff x="9258271" y="-45770"/>
                <a:chExt cx="925513" cy="735013"/>
              </a:xfrm>
              <a:solidFill>
                <a:schemeClr val="accent4">
                  <a:lumMod val="20000"/>
                  <a:lumOff val="80000"/>
                  <a:alpha val="38000"/>
                </a:schemeClr>
              </a:solidFill>
            </p:grpSpPr>
            <p:sp>
              <p:nvSpPr>
                <p:cNvPr id="2340"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41"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42"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43"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44"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45"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46"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47"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48"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49"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242" name="Freeform 8"/>
              <p:cNvSpPr>
                <a:spLocks/>
              </p:cNvSpPr>
              <p:nvPr/>
            </p:nvSpPr>
            <p:spPr bwMode="auto">
              <a:xfrm>
                <a:off x="9857354" y="732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243" name="Freeform 23"/>
              <p:cNvSpPr>
                <a:spLocks/>
              </p:cNvSpPr>
              <p:nvPr/>
            </p:nvSpPr>
            <p:spPr bwMode="auto">
              <a:xfrm>
                <a:off x="10621956" y="7326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244" name="Freeform 24"/>
              <p:cNvSpPr>
                <a:spLocks/>
              </p:cNvSpPr>
              <p:nvPr/>
            </p:nvSpPr>
            <p:spPr bwMode="auto">
              <a:xfrm>
                <a:off x="10919012" y="732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245" name="Freeform 17"/>
              <p:cNvSpPr>
                <a:spLocks/>
              </p:cNvSpPr>
              <p:nvPr/>
            </p:nvSpPr>
            <p:spPr bwMode="auto">
              <a:xfrm>
                <a:off x="11216068" y="732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2246" name="Group 740"/>
              <p:cNvGrpSpPr/>
              <p:nvPr/>
            </p:nvGrpSpPr>
            <p:grpSpPr>
              <a:xfrm>
                <a:off x="10147828" y="726888"/>
                <a:ext cx="348521" cy="470651"/>
                <a:chOff x="7011958" y="-48945"/>
                <a:chExt cx="557213" cy="752475"/>
              </a:xfrm>
              <a:solidFill>
                <a:schemeClr val="tx1">
                  <a:alpha val="12000"/>
                </a:schemeClr>
              </a:solidFill>
            </p:grpSpPr>
            <p:sp>
              <p:nvSpPr>
                <p:cNvPr id="2338"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39"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247" name="Freeform 18"/>
              <p:cNvSpPr>
                <a:spLocks noEditPoints="1"/>
              </p:cNvSpPr>
              <p:nvPr/>
            </p:nvSpPr>
            <p:spPr bwMode="auto">
              <a:xfrm>
                <a:off x="11506529" y="716206"/>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248" name="Freeform 20"/>
              <p:cNvSpPr>
                <a:spLocks noEditPoints="1"/>
              </p:cNvSpPr>
              <p:nvPr/>
            </p:nvSpPr>
            <p:spPr bwMode="auto">
              <a:xfrm>
                <a:off x="11951944" y="7162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249" name="Freeform 23"/>
              <p:cNvSpPr>
                <a:spLocks/>
              </p:cNvSpPr>
              <p:nvPr/>
            </p:nvSpPr>
            <p:spPr bwMode="auto">
              <a:xfrm>
                <a:off x="189751" y="13402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250" name="Freeform 24"/>
              <p:cNvSpPr>
                <a:spLocks/>
              </p:cNvSpPr>
              <p:nvPr/>
            </p:nvSpPr>
            <p:spPr bwMode="auto">
              <a:xfrm>
                <a:off x="491156" y="13402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251" name="Freeform 17"/>
              <p:cNvSpPr>
                <a:spLocks/>
              </p:cNvSpPr>
              <p:nvPr/>
            </p:nvSpPr>
            <p:spPr bwMode="auto">
              <a:xfrm>
                <a:off x="792561" y="13402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252" name="Freeform 18"/>
              <p:cNvSpPr>
                <a:spLocks noEditPoints="1"/>
              </p:cNvSpPr>
              <p:nvPr/>
            </p:nvSpPr>
            <p:spPr bwMode="auto">
              <a:xfrm>
                <a:off x="1087371" y="1323757"/>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253" name="Freeform 20"/>
              <p:cNvSpPr>
                <a:spLocks noEditPoints="1"/>
              </p:cNvSpPr>
              <p:nvPr/>
            </p:nvSpPr>
            <p:spPr bwMode="auto">
              <a:xfrm>
                <a:off x="1537130" y="1323757"/>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254" name="Freeform 16"/>
              <p:cNvSpPr>
                <a:spLocks noEditPoints="1"/>
              </p:cNvSpPr>
              <p:nvPr/>
            </p:nvSpPr>
            <p:spPr bwMode="auto">
              <a:xfrm>
                <a:off x="2884509" y="1323757"/>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255" name="Freeform 16"/>
              <p:cNvSpPr>
                <a:spLocks noEditPoints="1"/>
              </p:cNvSpPr>
              <p:nvPr/>
            </p:nvSpPr>
            <p:spPr bwMode="auto">
              <a:xfrm>
                <a:off x="3632376" y="1323757"/>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256" name="Freeform 5"/>
              <p:cNvSpPr>
                <a:spLocks/>
              </p:cNvSpPr>
              <p:nvPr/>
            </p:nvSpPr>
            <p:spPr bwMode="auto">
              <a:xfrm>
                <a:off x="3334268" y="1340242"/>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257" name="Freeform 20"/>
              <p:cNvSpPr>
                <a:spLocks noEditPoints="1"/>
              </p:cNvSpPr>
              <p:nvPr/>
            </p:nvSpPr>
            <p:spPr bwMode="auto">
              <a:xfrm>
                <a:off x="4082135" y="1323757"/>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2258" name="Group 746"/>
              <p:cNvGrpSpPr/>
              <p:nvPr/>
            </p:nvGrpSpPr>
            <p:grpSpPr>
              <a:xfrm>
                <a:off x="4531907" y="1334439"/>
                <a:ext cx="348521" cy="470651"/>
                <a:chOff x="7011958" y="-48945"/>
                <a:chExt cx="557213" cy="752475"/>
              </a:xfrm>
              <a:solidFill>
                <a:schemeClr val="tx1">
                  <a:alpha val="7000"/>
                </a:schemeClr>
              </a:solidFill>
            </p:grpSpPr>
            <p:sp>
              <p:nvSpPr>
                <p:cNvPr id="2336"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37"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259" name="Freeform 18"/>
              <p:cNvSpPr>
                <a:spLocks noEditPoints="1"/>
              </p:cNvSpPr>
              <p:nvPr/>
            </p:nvSpPr>
            <p:spPr bwMode="auto">
              <a:xfrm>
                <a:off x="5489229" y="1323757"/>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260" name="Freeform 19"/>
              <p:cNvSpPr>
                <a:spLocks/>
              </p:cNvSpPr>
              <p:nvPr/>
            </p:nvSpPr>
            <p:spPr bwMode="auto">
              <a:xfrm>
                <a:off x="5938982" y="13402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261" name="Freeform 21"/>
              <p:cNvSpPr>
                <a:spLocks noEditPoints="1"/>
              </p:cNvSpPr>
              <p:nvPr/>
            </p:nvSpPr>
            <p:spPr bwMode="auto">
              <a:xfrm>
                <a:off x="5010384" y="1347043"/>
                <a:ext cx="348875" cy="458047"/>
              </a:xfrm>
              <a:custGeom>
                <a:avLst/>
                <a:gdLst>
                  <a:gd name="T0" fmla="*/ 31 w 294"/>
                  <a:gd name="T1" fmla="*/ 386 h 386"/>
                  <a:gd name="T2" fmla="*/ 47 w 294"/>
                  <a:gd name="T3" fmla="*/ 284 h 386"/>
                  <a:gd name="T4" fmla="*/ 0 w 294"/>
                  <a:gd name="T5" fmla="*/ 284 h 386"/>
                  <a:gd name="T6" fmla="*/ 0 w 294"/>
                  <a:gd name="T7" fmla="*/ 219 h 386"/>
                  <a:gd name="T8" fmla="*/ 57 w 294"/>
                  <a:gd name="T9" fmla="*/ 219 h 386"/>
                  <a:gd name="T10" fmla="*/ 66 w 294"/>
                  <a:gd name="T11" fmla="*/ 162 h 386"/>
                  <a:gd name="T12" fmla="*/ 16 w 294"/>
                  <a:gd name="T13" fmla="*/ 162 h 386"/>
                  <a:gd name="T14" fmla="*/ 16 w 294"/>
                  <a:gd name="T15" fmla="*/ 98 h 386"/>
                  <a:gd name="T16" fmla="*/ 76 w 294"/>
                  <a:gd name="T17" fmla="*/ 98 h 386"/>
                  <a:gd name="T18" fmla="*/ 90 w 294"/>
                  <a:gd name="T19" fmla="*/ 0 h 386"/>
                  <a:gd name="T20" fmla="*/ 151 w 294"/>
                  <a:gd name="T21" fmla="*/ 0 h 386"/>
                  <a:gd name="T22" fmla="*/ 135 w 294"/>
                  <a:gd name="T23" fmla="*/ 98 h 386"/>
                  <a:gd name="T24" fmla="*/ 187 w 294"/>
                  <a:gd name="T25" fmla="*/ 98 h 386"/>
                  <a:gd name="T26" fmla="*/ 201 w 294"/>
                  <a:gd name="T27" fmla="*/ 0 h 386"/>
                  <a:gd name="T28" fmla="*/ 263 w 294"/>
                  <a:gd name="T29" fmla="*/ 0 h 386"/>
                  <a:gd name="T30" fmla="*/ 246 w 294"/>
                  <a:gd name="T31" fmla="*/ 98 h 386"/>
                  <a:gd name="T32" fmla="*/ 294 w 294"/>
                  <a:gd name="T33" fmla="*/ 98 h 386"/>
                  <a:gd name="T34" fmla="*/ 294 w 294"/>
                  <a:gd name="T35" fmla="*/ 162 h 386"/>
                  <a:gd name="T36" fmla="*/ 237 w 294"/>
                  <a:gd name="T37" fmla="*/ 162 h 386"/>
                  <a:gd name="T38" fmla="*/ 227 w 294"/>
                  <a:gd name="T39" fmla="*/ 219 h 386"/>
                  <a:gd name="T40" fmla="*/ 277 w 294"/>
                  <a:gd name="T41" fmla="*/ 219 h 386"/>
                  <a:gd name="T42" fmla="*/ 277 w 294"/>
                  <a:gd name="T43" fmla="*/ 284 h 386"/>
                  <a:gd name="T44" fmla="*/ 218 w 294"/>
                  <a:gd name="T45" fmla="*/ 284 h 386"/>
                  <a:gd name="T46" fmla="*/ 204 w 294"/>
                  <a:gd name="T47" fmla="*/ 386 h 386"/>
                  <a:gd name="T48" fmla="*/ 142 w 294"/>
                  <a:gd name="T49" fmla="*/ 386 h 386"/>
                  <a:gd name="T50" fmla="*/ 159 w 294"/>
                  <a:gd name="T51" fmla="*/ 284 h 386"/>
                  <a:gd name="T52" fmla="*/ 106 w 294"/>
                  <a:gd name="T53" fmla="*/ 284 h 386"/>
                  <a:gd name="T54" fmla="*/ 92 w 294"/>
                  <a:gd name="T55" fmla="*/ 386 h 386"/>
                  <a:gd name="T56" fmla="*/ 31 w 294"/>
                  <a:gd name="T57" fmla="*/ 386 h 386"/>
                  <a:gd name="T58" fmla="*/ 168 w 294"/>
                  <a:gd name="T59" fmla="*/ 219 h 386"/>
                  <a:gd name="T60" fmla="*/ 177 w 294"/>
                  <a:gd name="T61" fmla="*/ 162 h 386"/>
                  <a:gd name="T62" fmla="*/ 125 w 294"/>
                  <a:gd name="T63" fmla="*/ 162 h 386"/>
                  <a:gd name="T64" fmla="*/ 118 w 294"/>
                  <a:gd name="T65" fmla="*/ 219 h 386"/>
                  <a:gd name="T66" fmla="*/ 168 w 294"/>
                  <a:gd name="T67" fmla="*/ 219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94" h="386">
                    <a:moveTo>
                      <a:pt x="31" y="386"/>
                    </a:moveTo>
                    <a:lnTo>
                      <a:pt x="47" y="284"/>
                    </a:lnTo>
                    <a:lnTo>
                      <a:pt x="0" y="284"/>
                    </a:lnTo>
                    <a:lnTo>
                      <a:pt x="0" y="219"/>
                    </a:lnTo>
                    <a:lnTo>
                      <a:pt x="57" y="219"/>
                    </a:lnTo>
                    <a:lnTo>
                      <a:pt x="66" y="162"/>
                    </a:lnTo>
                    <a:lnTo>
                      <a:pt x="16" y="162"/>
                    </a:lnTo>
                    <a:lnTo>
                      <a:pt x="16" y="98"/>
                    </a:lnTo>
                    <a:lnTo>
                      <a:pt x="76" y="98"/>
                    </a:lnTo>
                    <a:lnTo>
                      <a:pt x="90" y="0"/>
                    </a:lnTo>
                    <a:lnTo>
                      <a:pt x="151" y="0"/>
                    </a:lnTo>
                    <a:lnTo>
                      <a:pt x="135" y="98"/>
                    </a:lnTo>
                    <a:lnTo>
                      <a:pt x="187" y="98"/>
                    </a:lnTo>
                    <a:lnTo>
                      <a:pt x="201" y="0"/>
                    </a:lnTo>
                    <a:lnTo>
                      <a:pt x="263" y="0"/>
                    </a:lnTo>
                    <a:lnTo>
                      <a:pt x="246" y="98"/>
                    </a:lnTo>
                    <a:lnTo>
                      <a:pt x="294" y="98"/>
                    </a:lnTo>
                    <a:lnTo>
                      <a:pt x="294" y="162"/>
                    </a:lnTo>
                    <a:lnTo>
                      <a:pt x="237" y="162"/>
                    </a:lnTo>
                    <a:lnTo>
                      <a:pt x="227" y="219"/>
                    </a:lnTo>
                    <a:lnTo>
                      <a:pt x="277" y="219"/>
                    </a:lnTo>
                    <a:lnTo>
                      <a:pt x="277" y="284"/>
                    </a:lnTo>
                    <a:lnTo>
                      <a:pt x="218" y="284"/>
                    </a:lnTo>
                    <a:lnTo>
                      <a:pt x="204" y="386"/>
                    </a:lnTo>
                    <a:lnTo>
                      <a:pt x="142" y="386"/>
                    </a:lnTo>
                    <a:lnTo>
                      <a:pt x="159" y="284"/>
                    </a:lnTo>
                    <a:lnTo>
                      <a:pt x="106" y="284"/>
                    </a:lnTo>
                    <a:lnTo>
                      <a:pt x="92" y="386"/>
                    </a:lnTo>
                    <a:lnTo>
                      <a:pt x="31" y="386"/>
                    </a:lnTo>
                    <a:close/>
                    <a:moveTo>
                      <a:pt x="168" y="219"/>
                    </a:moveTo>
                    <a:lnTo>
                      <a:pt x="177" y="162"/>
                    </a:lnTo>
                    <a:lnTo>
                      <a:pt x="125" y="162"/>
                    </a:lnTo>
                    <a:lnTo>
                      <a:pt x="118" y="219"/>
                    </a:lnTo>
                    <a:lnTo>
                      <a:pt x="168" y="219"/>
                    </a:lnTo>
                    <a:close/>
                  </a:path>
                </a:pathLst>
              </a:custGeom>
              <a:solidFill>
                <a:schemeClr val="tx1">
                  <a:alpha val="11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262" name="Freeform 23"/>
              <p:cNvSpPr>
                <a:spLocks/>
              </p:cNvSpPr>
              <p:nvPr/>
            </p:nvSpPr>
            <p:spPr bwMode="auto">
              <a:xfrm>
                <a:off x="1986889" y="13402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263" name="Freeform 24"/>
              <p:cNvSpPr>
                <a:spLocks/>
              </p:cNvSpPr>
              <p:nvPr/>
            </p:nvSpPr>
            <p:spPr bwMode="auto">
              <a:xfrm>
                <a:off x="2288294" y="13402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264" name="Freeform 17"/>
              <p:cNvSpPr>
                <a:spLocks/>
              </p:cNvSpPr>
              <p:nvPr/>
            </p:nvSpPr>
            <p:spPr bwMode="auto">
              <a:xfrm>
                <a:off x="2589699" y="13402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265" name="Freeform 19"/>
              <p:cNvSpPr>
                <a:spLocks/>
              </p:cNvSpPr>
              <p:nvPr/>
            </p:nvSpPr>
            <p:spPr bwMode="auto">
              <a:xfrm>
                <a:off x="3895345" y="732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266" name="Freeform 7"/>
              <p:cNvSpPr>
                <a:spLocks/>
              </p:cNvSpPr>
              <p:nvPr/>
            </p:nvSpPr>
            <p:spPr bwMode="auto">
              <a:xfrm>
                <a:off x="4192401" y="732690"/>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267" name="Freeform 8"/>
              <p:cNvSpPr>
                <a:spLocks/>
              </p:cNvSpPr>
              <p:nvPr/>
            </p:nvSpPr>
            <p:spPr bwMode="auto">
              <a:xfrm>
                <a:off x="4486160" y="732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268" name="Freeform 13"/>
              <p:cNvSpPr>
                <a:spLocks/>
              </p:cNvSpPr>
              <p:nvPr/>
            </p:nvSpPr>
            <p:spPr bwMode="auto">
              <a:xfrm>
                <a:off x="4776621" y="732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269" name="Freeform 23"/>
              <p:cNvSpPr>
                <a:spLocks/>
              </p:cNvSpPr>
              <p:nvPr/>
            </p:nvSpPr>
            <p:spPr bwMode="auto">
              <a:xfrm>
                <a:off x="5547818" y="7326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270" name="Freeform 24"/>
              <p:cNvSpPr>
                <a:spLocks/>
              </p:cNvSpPr>
              <p:nvPr/>
            </p:nvSpPr>
            <p:spPr bwMode="auto">
              <a:xfrm>
                <a:off x="5844874" y="732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2271" name="Group 740"/>
              <p:cNvGrpSpPr/>
              <p:nvPr/>
            </p:nvGrpSpPr>
            <p:grpSpPr>
              <a:xfrm>
                <a:off x="5073690" y="726888"/>
                <a:ext cx="348521" cy="470651"/>
                <a:chOff x="7011958" y="-48945"/>
                <a:chExt cx="557213" cy="752475"/>
              </a:xfrm>
              <a:solidFill>
                <a:schemeClr val="tx1">
                  <a:alpha val="12000"/>
                </a:schemeClr>
              </a:solidFill>
            </p:grpSpPr>
            <p:sp>
              <p:nvSpPr>
                <p:cNvPr id="2334"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35"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272" name="Freeform 18"/>
              <p:cNvSpPr>
                <a:spLocks noEditPoints="1"/>
              </p:cNvSpPr>
              <p:nvPr/>
            </p:nvSpPr>
            <p:spPr bwMode="auto">
              <a:xfrm>
                <a:off x="1380783" y="716206"/>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273" name="Freeform 20"/>
              <p:cNvSpPr>
                <a:spLocks noEditPoints="1"/>
              </p:cNvSpPr>
              <p:nvPr/>
            </p:nvSpPr>
            <p:spPr bwMode="auto">
              <a:xfrm>
                <a:off x="1826193" y="7162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274" name="Freeform 16"/>
              <p:cNvSpPr>
                <a:spLocks noEditPoints="1"/>
              </p:cNvSpPr>
              <p:nvPr/>
            </p:nvSpPr>
            <p:spPr bwMode="auto">
              <a:xfrm>
                <a:off x="3156176" y="716206"/>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275" name="Freeform 5"/>
              <p:cNvSpPr>
                <a:spLocks/>
              </p:cNvSpPr>
              <p:nvPr/>
            </p:nvSpPr>
            <p:spPr bwMode="auto">
              <a:xfrm>
                <a:off x="3601586" y="732691"/>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276" name="Freeform 23"/>
              <p:cNvSpPr>
                <a:spLocks/>
              </p:cNvSpPr>
              <p:nvPr/>
            </p:nvSpPr>
            <p:spPr bwMode="auto">
              <a:xfrm>
                <a:off x="2271603" y="7326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277" name="Freeform 24"/>
              <p:cNvSpPr>
                <a:spLocks/>
              </p:cNvSpPr>
              <p:nvPr/>
            </p:nvSpPr>
            <p:spPr bwMode="auto">
              <a:xfrm>
                <a:off x="2568659" y="732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278" name="Freeform 17"/>
              <p:cNvSpPr>
                <a:spLocks/>
              </p:cNvSpPr>
              <p:nvPr/>
            </p:nvSpPr>
            <p:spPr bwMode="auto">
              <a:xfrm>
                <a:off x="2865715" y="732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279" name="Freeform 20"/>
              <p:cNvSpPr>
                <a:spLocks noEditPoints="1"/>
              </p:cNvSpPr>
              <p:nvPr/>
            </p:nvSpPr>
            <p:spPr bwMode="auto">
              <a:xfrm>
                <a:off x="127000" y="7162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280" name="Freeform 23"/>
              <p:cNvSpPr>
                <a:spLocks/>
              </p:cNvSpPr>
              <p:nvPr/>
            </p:nvSpPr>
            <p:spPr bwMode="auto">
              <a:xfrm>
                <a:off x="496210" y="7326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281" name="Freeform 24"/>
              <p:cNvSpPr>
                <a:spLocks/>
              </p:cNvSpPr>
              <p:nvPr/>
            </p:nvSpPr>
            <p:spPr bwMode="auto">
              <a:xfrm>
                <a:off x="793266" y="732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282" name="Freeform 17"/>
              <p:cNvSpPr>
                <a:spLocks/>
              </p:cNvSpPr>
              <p:nvPr/>
            </p:nvSpPr>
            <p:spPr bwMode="auto">
              <a:xfrm>
                <a:off x="1090322" y="732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283" name="Freeform 18"/>
              <p:cNvSpPr>
                <a:spLocks noEditPoints="1"/>
              </p:cNvSpPr>
              <p:nvPr/>
            </p:nvSpPr>
            <p:spPr bwMode="auto">
              <a:xfrm>
                <a:off x="563570" y="36192"/>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284" name="Freeform 19"/>
              <p:cNvSpPr>
                <a:spLocks/>
              </p:cNvSpPr>
              <p:nvPr/>
            </p:nvSpPr>
            <p:spPr bwMode="auto">
              <a:xfrm>
                <a:off x="1012840" y="526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285" name="Freeform 7"/>
              <p:cNvSpPr>
                <a:spLocks/>
              </p:cNvSpPr>
              <p:nvPr/>
            </p:nvSpPr>
            <p:spPr bwMode="auto">
              <a:xfrm>
                <a:off x="1313756" y="52676"/>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286" name="Freeform 8"/>
              <p:cNvSpPr>
                <a:spLocks/>
              </p:cNvSpPr>
              <p:nvPr/>
            </p:nvSpPr>
            <p:spPr bwMode="auto">
              <a:xfrm>
                <a:off x="1611375" y="526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287" name="Freeform 13"/>
              <p:cNvSpPr>
                <a:spLocks/>
              </p:cNvSpPr>
              <p:nvPr/>
            </p:nvSpPr>
            <p:spPr bwMode="auto">
              <a:xfrm>
                <a:off x="1905696" y="526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288" name="Freeform 23"/>
              <p:cNvSpPr>
                <a:spLocks/>
              </p:cNvSpPr>
              <p:nvPr/>
            </p:nvSpPr>
            <p:spPr bwMode="auto">
              <a:xfrm>
                <a:off x="2684613" y="526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289" name="Freeform 24"/>
              <p:cNvSpPr>
                <a:spLocks/>
              </p:cNvSpPr>
              <p:nvPr/>
            </p:nvSpPr>
            <p:spPr bwMode="auto">
              <a:xfrm>
                <a:off x="2985529" y="526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290" name="Freeform 29"/>
              <p:cNvSpPr>
                <a:spLocks/>
              </p:cNvSpPr>
              <p:nvPr/>
            </p:nvSpPr>
            <p:spPr bwMode="auto">
              <a:xfrm>
                <a:off x="3286445" y="526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291" name="Freeform 17"/>
              <p:cNvSpPr>
                <a:spLocks/>
              </p:cNvSpPr>
              <p:nvPr/>
            </p:nvSpPr>
            <p:spPr bwMode="auto">
              <a:xfrm>
                <a:off x="3587361" y="526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2292" name="Group 740"/>
              <p:cNvGrpSpPr/>
              <p:nvPr/>
            </p:nvGrpSpPr>
            <p:grpSpPr>
              <a:xfrm>
                <a:off x="2206625" y="46874"/>
                <a:ext cx="348521" cy="470651"/>
                <a:chOff x="7011958" y="-48945"/>
                <a:chExt cx="557213" cy="752475"/>
              </a:xfrm>
              <a:solidFill>
                <a:schemeClr val="tx1">
                  <a:alpha val="12000"/>
                </a:schemeClr>
              </a:solidFill>
            </p:grpSpPr>
            <p:sp>
              <p:nvSpPr>
                <p:cNvPr id="2332"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33"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293" name="Group 746"/>
              <p:cNvGrpSpPr/>
              <p:nvPr/>
            </p:nvGrpSpPr>
            <p:grpSpPr>
              <a:xfrm>
                <a:off x="4623272" y="46874"/>
                <a:ext cx="348521" cy="470651"/>
                <a:chOff x="7011958" y="-48945"/>
                <a:chExt cx="557213" cy="752475"/>
              </a:xfrm>
              <a:solidFill>
                <a:schemeClr val="tx1">
                  <a:alpha val="7000"/>
                </a:schemeClr>
              </a:solidFill>
            </p:grpSpPr>
            <p:sp>
              <p:nvSpPr>
                <p:cNvPr id="2330"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31"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294" name="Freeform 19"/>
              <p:cNvSpPr>
                <a:spLocks/>
              </p:cNvSpPr>
              <p:nvPr/>
            </p:nvSpPr>
            <p:spPr bwMode="auto">
              <a:xfrm>
                <a:off x="5101260" y="526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295" name="Freeform 7"/>
              <p:cNvSpPr>
                <a:spLocks/>
              </p:cNvSpPr>
              <p:nvPr/>
            </p:nvSpPr>
            <p:spPr bwMode="auto">
              <a:xfrm>
                <a:off x="5402176" y="52676"/>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296" name="Freeform 8"/>
              <p:cNvSpPr>
                <a:spLocks/>
              </p:cNvSpPr>
              <p:nvPr/>
            </p:nvSpPr>
            <p:spPr bwMode="auto">
              <a:xfrm>
                <a:off x="5699795" y="526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297" name="Freeform 23"/>
              <p:cNvSpPr>
                <a:spLocks/>
              </p:cNvSpPr>
              <p:nvPr/>
            </p:nvSpPr>
            <p:spPr bwMode="auto">
              <a:xfrm>
                <a:off x="6472117" y="526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298" name="Freeform 24"/>
              <p:cNvSpPr>
                <a:spLocks/>
              </p:cNvSpPr>
              <p:nvPr/>
            </p:nvSpPr>
            <p:spPr bwMode="auto">
              <a:xfrm>
                <a:off x="6773033" y="526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299" name="Freeform 17"/>
              <p:cNvSpPr>
                <a:spLocks/>
              </p:cNvSpPr>
              <p:nvPr/>
            </p:nvSpPr>
            <p:spPr bwMode="auto">
              <a:xfrm>
                <a:off x="7073949" y="526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300" name="Freeform 18"/>
              <p:cNvSpPr>
                <a:spLocks noEditPoints="1"/>
              </p:cNvSpPr>
              <p:nvPr/>
            </p:nvSpPr>
            <p:spPr bwMode="auto">
              <a:xfrm>
                <a:off x="7368270" y="36192"/>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301" name="Freeform 20"/>
              <p:cNvSpPr>
                <a:spLocks noEditPoints="1"/>
              </p:cNvSpPr>
              <p:nvPr/>
            </p:nvSpPr>
            <p:spPr bwMode="auto">
              <a:xfrm>
                <a:off x="7817540" y="36192"/>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2302" name="Group 740"/>
              <p:cNvGrpSpPr/>
              <p:nvPr/>
            </p:nvGrpSpPr>
            <p:grpSpPr>
              <a:xfrm>
                <a:off x="5994129" y="46874"/>
                <a:ext cx="348521" cy="470651"/>
                <a:chOff x="7011958" y="-48945"/>
                <a:chExt cx="557213" cy="752475"/>
              </a:xfrm>
              <a:solidFill>
                <a:schemeClr val="tx1">
                  <a:alpha val="12000"/>
                </a:schemeClr>
              </a:solidFill>
            </p:grpSpPr>
            <p:sp>
              <p:nvSpPr>
                <p:cNvPr id="2328"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29"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303" name="Freeform 16"/>
              <p:cNvSpPr>
                <a:spLocks noEditPoints="1"/>
              </p:cNvSpPr>
              <p:nvPr/>
            </p:nvSpPr>
            <p:spPr bwMode="auto">
              <a:xfrm>
                <a:off x="9162963" y="36192"/>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304" name="Freeform 16"/>
              <p:cNvSpPr>
                <a:spLocks noEditPoints="1"/>
              </p:cNvSpPr>
              <p:nvPr/>
            </p:nvSpPr>
            <p:spPr bwMode="auto">
              <a:xfrm>
                <a:off x="9909852" y="36192"/>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305" name="Freeform 5"/>
              <p:cNvSpPr>
                <a:spLocks/>
              </p:cNvSpPr>
              <p:nvPr/>
            </p:nvSpPr>
            <p:spPr bwMode="auto">
              <a:xfrm>
                <a:off x="9612233" y="52677"/>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306" name="Freeform 20"/>
              <p:cNvSpPr>
                <a:spLocks noEditPoints="1"/>
              </p:cNvSpPr>
              <p:nvPr/>
            </p:nvSpPr>
            <p:spPr bwMode="auto">
              <a:xfrm>
                <a:off x="10359122" y="36192"/>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2307" name="Group 746"/>
              <p:cNvGrpSpPr/>
              <p:nvPr/>
            </p:nvGrpSpPr>
            <p:grpSpPr>
              <a:xfrm>
                <a:off x="10808405" y="46874"/>
                <a:ext cx="348521" cy="470651"/>
                <a:chOff x="7011958" y="-48945"/>
                <a:chExt cx="557213" cy="752475"/>
              </a:xfrm>
              <a:solidFill>
                <a:schemeClr val="tx1">
                  <a:alpha val="7000"/>
                </a:schemeClr>
              </a:solidFill>
            </p:grpSpPr>
            <p:sp>
              <p:nvSpPr>
                <p:cNvPr id="2326"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27"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308" name="Freeform 18"/>
              <p:cNvSpPr>
                <a:spLocks noEditPoints="1"/>
              </p:cNvSpPr>
              <p:nvPr/>
            </p:nvSpPr>
            <p:spPr bwMode="auto">
              <a:xfrm>
                <a:off x="11764749" y="36192"/>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309" name="Freeform 19"/>
              <p:cNvSpPr>
                <a:spLocks/>
              </p:cNvSpPr>
              <p:nvPr/>
            </p:nvSpPr>
            <p:spPr bwMode="auto">
              <a:xfrm>
                <a:off x="12188626" y="526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310" name="Freeform 21"/>
              <p:cNvSpPr>
                <a:spLocks noEditPoints="1"/>
              </p:cNvSpPr>
              <p:nvPr/>
            </p:nvSpPr>
            <p:spPr bwMode="auto">
              <a:xfrm>
                <a:off x="11286393" y="59478"/>
                <a:ext cx="348875" cy="458047"/>
              </a:xfrm>
              <a:custGeom>
                <a:avLst/>
                <a:gdLst>
                  <a:gd name="T0" fmla="*/ 31 w 294"/>
                  <a:gd name="T1" fmla="*/ 386 h 386"/>
                  <a:gd name="T2" fmla="*/ 47 w 294"/>
                  <a:gd name="T3" fmla="*/ 284 h 386"/>
                  <a:gd name="T4" fmla="*/ 0 w 294"/>
                  <a:gd name="T5" fmla="*/ 284 h 386"/>
                  <a:gd name="T6" fmla="*/ 0 w 294"/>
                  <a:gd name="T7" fmla="*/ 219 h 386"/>
                  <a:gd name="T8" fmla="*/ 57 w 294"/>
                  <a:gd name="T9" fmla="*/ 219 h 386"/>
                  <a:gd name="T10" fmla="*/ 66 w 294"/>
                  <a:gd name="T11" fmla="*/ 162 h 386"/>
                  <a:gd name="T12" fmla="*/ 16 w 294"/>
                  <a:gd name="T13" fmla="*/ 162 h 386"/>
                  <a:gd name="T14" fmla="*/ 16 w 294"/>
                  <a:gd name="T15" fmla="*/ 98 h 386"/>
                  <a:gd name="T16" fmla="*/ 76 w 294"/>
                  <a:gd name="T17" fmla="*/ 98 h 386"/>
                  <a:gd name="T18" fmla="*/ 90 w 294"/>
                  <a:gd name="T19" fmla="*/ 0 h 386"/>
                  <a:gd name="T20" fmla="*/ 151 w 294"/>
                  <a:gd name="T21" fmla="*/ 0 h 386"/>
                  <a:gd name="T22" fmla="*/ 135 w 294"/>
                  <a:gd name="T23" fmla="*/ 98 h 386"/>
                  <a:gd name="T24" fmla="*/ 187 w 294"/>
                  <a:gd name="T25" fmla="*/ 98 h 386"/>
                  <a:gd name="T26" fmla="*/ 201 w 294"/>
                  <a:gd name="T27" fmla="*/ 0 h 386"/>
                  <a:gd name="T28" fmla="*/ 263 w 294"/>
                  <a:gd name="T29" fmla="*/ 0 h 386"/>
                  <a:gd name="T30" fmla="*/ 246 w 294"/>
                  <a:gd name="T31" fmla="*/ 98 h 386"/>
                  <a:gd name="T32" fmla="*/ 294 w 294"/>
                  <a:gd name="T33" fmla="*/ 98 h 386"/>
                  <a:gd name="T34" fmla="*/ 294 w 294"/>
                  <a:gd name="T35" fmla="*/ 162 h 386"/>
                  <a:gd name="T36" fmla="*/ 237 w 294"/>
                  <a:gd name="T37" fmla="*/ 162 h 386"/>
                  <a:gd name="T38" fmla="*/ 227 w 294"/>
                  <a:gd name="T39" fmla="*/ 219 h 386"/>
                  <a:gd name="T40" fmla="*/ 277 w 294"/>
                  <a:gd name="T41" fmla="*/ 219 h 386"/>
                  <a:gd name="T42" fmla="*/ 277 w 294"/>
                  <a:gd name="T43" fmla="*/ 284 h 386"/>
                  <a:gd name="T44" fmla="*/ 218 w 294"/>
                  <a:gd name="T45" fmla="*/ 284 h 386"/>
                  <a:gd name="T46" fmla="*/ 204 w 294"/>
                  <a:gd name="T47" fmla="*/ 386 h 386"/>
                  <a:gd name="T48" fmla="*/ 142 w 294"/>
                  <a:gd name="T49" fmla="*/ 386 h 386"/>
                  <a:gd name="T50" fmla="*/ 159 w 294"/>
                  <a:gd name="T51" fmla="*/ 284 h 386"/>
                  <a:gd name="T52" fmla="*/ 106 w 294"/>
                  <a:gd name="T53" fmla="*/ 284 h 386"/>
                  <a:gd name="T54" fmla="*/ 92 w 294"/>
                  <a:gd name="T55" fmla="*/ 386 h 386"/>
                  <a:gd name="T56" fmla="*/ 31 w 294"/>
                  <a:gd name="T57" fmla="*/ 386 h 386"/>
                  <a:gd name="T58" fmla="*/ 168 w 294"/>
                  <a:gd name="T59" fmla="*/ 219 h 386"/>
                  <a:gd name="T60" fmla="*/ 177 w 294"/>
                  <a:gd name="T61" fmla="*/ 162 h 386"/>
                  <a:gd name="T62" fmla="*/ 125 w 294"/>
                  <a:gd name="T63" fmla="*/ 162 h 386"/>
                  <a:gd name="T64" fmla="*/ 118 w 294"/>
                  <a:gd name="T65" fmla="*/ 219 h 386"/>
                  <a:gd name="T66" fmla="*/ 168 w 294"/>
                  <a:gd name="T67" fmla="*/ 219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94" h="386">
                    <a:moveTo>
                      <a:pt x="31" y="386"/>
                    </a:moveTo>
                    <a:lnTo>
                      <a:pt x="47" y="284"/>
                    </a:lnTo>
                    <a:lnTo>
                      <a:pt x="0" y="284"/>
                    </a:lnTo>
                    <a:lnTo>
                      <a:pt x="0" y="219"/>
                    </a:lnTo>
                    <a:lnTo>
                      <a:pt x="57" y="219"/>
                    </a:lnTo>
                    <a:lnTo>
                      <a:pt x="66" y="162"/>
                    </a:lnTo>
                    <a:lnTo>
                      <a:pt x="16" y="162"/>
                    </a:lnTo>
                    <a:lnTo>
                      <a:pt x="16" y="98"/>
                    </a:lnTo>
                    <a:lnTo>
                      <a:pt x="76" y="98"/>
                    </a:lnTo>
                    <a:lnTo>
                      <a:pt x="90" y="0"/>
                    </a:lnTo>
                    <a:lnTo>
                      <a:pt x="151" y="0"/>
                    </a:lnTo>
                    <a:lnTo>
                      <a:pt x="135" y="98"/>
                    </a:lnTo>
                    <a:lnTo>
                      <a:pt x="187" y="98"/>
                    </a:lnTo>
                    <a:lnTo>
                      <a:pt x="201" y="0"/>
                    </a:lnTo>
                    <a:lnTo>
                      <a:pt x="263" y="0"/>
                    </a:lnTo>
                    <a:lnTo>
                      <a:pt x="246" y="98"/>
                    </a:lnTo>
                    <a:lnTo>
                      <a:pt x="294" y="98"/>
                    </a:lnTo>
                    <a:lnTo>
                      <a:pt x="294" y="162"/>
                    </a:lnTo>
                    <a:lnTo>
                      <a:pt x="237" y="162"/>
                    </a:lnTo>
                    <a:lnTo>
                      <a:pt x="227" y="219"/>
                    </a:lnTo>
                    <a:lnTo>
                      <a:pt x="277" y="219"/>
                    </a:lnTo>
                    <a:lnTo>
                      <a:pt x="277" y="284"/>
                    </a:lnTo>
                    <a:lnTo>
                      <a:pt x="218" y="284"/>
                    </a:lnTo>
                    <a:lnTo>
                      <a:pt x="204" y="386"/>
                    </a:lnTo>
                    <a:lnTo>
                      <a:pt x="142" y="386"/>
                    </a:lnTo>
                    <a:lnTo>
                      <a:pt x="159" y="284"/>
                    </a:lnTo>
                    <a:lnTo>
                      <a:pt x="106" y="284"/>
                    </a:lnTo>
                    <a:lnTo>
                      <a:pt x="92" y="386"/>
                    </a:lnTo>
                    <a:lnTo>
                      <a:pt x="31" y="386"/>
                    </a:lnTo>
                    <a:close/>
                    <a:moveTo>
                      <a:pt x="168" y="219"/>
                    </a:moveTo>
                    <a:lnTo>
                      <a:pt x="177" y="162"/>
                    </a:lnTo>
                    <a:lnTo>
                      <a:pt x="125" y="162"/>
                    </a:lnTo>
                    <a:lnTo>
                      <a:pt x="118" y="219"/>
                    </a:lnTo>
                    <a:lnTo>
                      <a:pt x="168" y="219"/>
                    </a:lnTo>
                    <a:close/>
                  </a:path>
                </a:pathLst>
              </a:custGeom>
              <a:solidFill>
                <a:schemeClr val="tx1">
                  <a:alpha val="11000"/>
                </a:schemeClr>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2311" name="Group 781"/>
              <p:cNvGrpSpPr/>
              <p:nvPr/>
            </p:nvGrpSpPr>
            <p:grpSpPr>
              <a:xfrm>
                <a:off x="3881682" y="31417"/>
                <a:ext cx="612096" cy="486108"/>
                <a:chOff x="9258271" y="-45770"/>
                <a:chExt cx="925513" cy="735013"/>
              </a:xfrm>
              <a:solidFill>
                <a:schemeClr val="accent4">
                  <a:lumMod val="20000"/>
                  <a:lumOff val="80000"/>
                  <a:alpha val="38000"/>
                </a:schemeClr>
              </a:solidFill>
            </p:grpSpPr>
            <p:sp>
              <p:nvSpPr>
                <p:cNvPr id="2316"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17"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18"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19"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20"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21"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22"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23"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24"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25"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312" name="Freeform 23"/>
              <p:cNvSpPr>
                <a:spLocks/>
              </p:cNvSpPr>
              <p:nvPr/>
            </p:nvSpPr>
            <p:spPr bwMode="auto">
              <a:xfrm>
                <a:off x="8266810" y="526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313" name="Freeform 24"/>
              <p:cNvSpPr>
                <a:spLocks/>
              </p:cNvSpPr>
              <p:nvPr/>
            </p:nvSpPr>
            <p:spPr bwMode="auto">
              <a:xfrm>
                <a:off x="8567726" y="526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314" name="Freeform 17"/>
              <p:cNvSpPr>
                <a:spLocks/>
              </p:cNvSpPr>
              <p:nvPr/>
            </p:nvSpPr>
            <p:spPr bwMode="auto">
              <a:xfrm>
                <a:off x="8868642" y="526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315" name="Freeform 24"/>
              <p:cNvSpPr>
                <a:spLocks/>
              </p:cNvSpPr>
              <p:nvPr/>
            </p:nvSpPr>
            <p:spPr bwMode="auto">
              <a:xfrm>
                <a:off x="216679" y="468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grpSp>
          <p:nvGrpSpPr>
            <p:cNvPr id="1281" name="Group 1364"/>
            <p:cNvGrpSpPr>
              <a:grpSpLocks noChangeAspect="1"/>
            </p:cNvGrpSpPr>
            <p:nvPr/>
          </p:nvGrpSpPr>
          <p:grpSpPr>
            <a:xfrm>
              <a:off x="6225545" y="63500"/>
              <a:ext cx="6198188" cy="3428988"/>
              <a:chOff x="88900" y="16253"/>
              <a:chExt cx="12361342" cy="6838572"/>
            </a:xfrm>
          </p:grpSpPr>
          <p:sp>
            <p:nvSpPr>
              <p:cNvPr id="1282" name="Freeform 5"/>
              <p:cNvSpPr>
                <a:spLocks/>
              </p:cNvSpPr>
              <p:nvPr/>
            </p:nvSpPr>
            <p:spPr bwMode="auto">
              <a:xfrm>
                <a:off x="12010713" y="532070"/>
                <a:ext cx="132640" cy="366707"/>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283" name="Freeform 20"/>
              <p:cNvSpPr>
                <a:spLocks noEditPoints="1"/>
              </p:cNvSpPr>
              <p:nvPr/>
            </p:nvSpPr>
            <p:spPr bwMode="auto">
              <a:xfrm>
                <a:off x="8771670" y="532070"/>
                <a:ext cx="252274" cy="379712"/>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284" name="Freeform 7"/>
              <p:cNvSpPr>
                <a:spLocks/>
              </p:cNvSpPr>
              <p:nvPr/>
            </p:nvSpPr>
            <p:spPr bwMode="auto">
              <a:xfrm>
                <a:off x="9062450" y="532070"/>
                <a:ext cx="132640" cy="36670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285" name="Freeform 8"/>
              <p:cNvSpPr>
                <a:spLocks/>
              </p:cNvSpPr>
              <p:nvPr/>
            </p:nvSpPr>
            <p:spPr bwMode="auto">
              <a:xfrm>
                <a:off x="9309524" y="532070"/>
                <a:ext cx="130038" cy="366708"/>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286" name="Freeform 13"/>
              <p:cNvSpPr>
                <a:spLocks/>
              </p:cNvSpPr>
              <p:nvPr/>
            </p:nvSpPr>
            <p:spPr bwMode="auto">
              <a:xfrm>
                <a:off x="9548793" y="532070"/>
                <a:ext cx="135241" cy="36670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287" name="Freeform 16"/>
              <p:cNvSpPr>
                <a:spLocks noEditPoints="1"/>
              </p:cNvSpPr>
              <p:nvPr/>
            </p:nvSpPr>
            <p:spPr bwMode="auto">
              <a:xfrm>
                <a:off x="9741250" y="519066"/>
                <a:ext cx="252274" cy="379712"/>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288" name="Freeform 23"/>
              <p:cNvSpPr>
                <a:spLocks/>
              </p:cNvSpPr>
              <p:nvPr/>
            </p:nvSpPr>
            <p:spPr bwMode="auto">
              <a:xfrm>
                <a:off x="10063747" y="532070"/>
                <a:ext cx="135241" cy="366708"/>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289" name="Freeform 29"/>
              <p:cNvSpPr>
                <a:spLocks/>
              </p:cNvSpPr>
              <p:nvPr/>
            </p:nvSpPr>
            <p:spPr bwMode="auto">
              <a:xfrm>
                <a:off x="10550089" y="532070"/>
                <a:ext cx="135241" cy="366708"/>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290" name="Freeform 32"/>
              <p:cNvSpPr>
                <a:spLocks noEditPoints="1"/>
              </p:cNvSpPr>
              <p:nvPr/>
            </p:nvSpPr>
            <p:spPr bwMode="auto">
              <a:xfrm>
                <a:off x="10745147" y="519066"/>
                <a:ext cx="249673" cy="379712"/>
              </a:xfrm>
              <a:custGeom>
                <a:avLst/>
                <a:gdLst>
                  <a:gd name="T0" fmla="*/ 34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4 w 69"/>
                  <a:gd name="T15" fmla="*/ 104 h 104"/>
                  <a:gd name="T16" fmla="*/ 35 w 69"/>
                  <a:gd name="T17" fmla="*/ 13 h 104"/>
                  <a:gd name="T18" fmla="*/ 17 w 69"/>
                  <a:gd name="T19" fmla="*/ 53 h 104"/>
                  <a:gd name="T20" fmla="*/ 35 w 69"/>
                  <a:gd name="T21" fmla="*/ 91 h 104"/>
                  <a:gd name="T22" fmla="*/ 53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4"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4" y="100"/>
                      <a:pt x="45" y="104"/>
                      <a:pt x="34" y="104"/>
                    </a:cubicBezTo>
                    <a:close/>
                    <a:moveTo>
                      <a:pt x="35" y="13"/>
                    </a:moveTo>
                    <a:cubicBezTo>
                      <a:pt x="23" y="13"/>
                      <a:pt x="17" y="26"/>
                      <a:pt x="17" y="53"/>
                    </a:cubicBezTo>
                    <a:cubicBezTo>
                      <a:pt x="17" y="78"/>
                      <a:pt x="23" y="91"/>
                      <a:pt x="35" y="91"/>
                    </a:cubicBezTo>
                    <a:cubicBezTo>
                      <a:pt x="47" y="91"/>
                      <a:pt x="53" y="78"/>
                      <a:pt x="53" y="53"/>
                    </a:cubicBezTo>
                    <a:cubicBezTo>
                      <a:pt x="53" y="26"/>
                      <a:pt x="47" y="13"/>
                      <a:pt x="35" y="13"/>
                    </a:cubicBez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291" name="Freeform 17"/>
              <p:cNvSpPr>
                <a:spLocks/>
              </p:cNvSpPr>
              <p:nvPr/>
            </p:nvSpPr>
            <p:spPr bwMode="auto">
              <a:xfrm>
                <a:off x="11044527" y="532070"/>
                <a:ext cx="130038" cy="366708"/>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292" name="Freeform 18"/>
              <p:cNvSpPr>
                <a:spLocks noEditPoints="1"/>
              </p:cNvSpPr>
              <p:nvPr/>
            </p:nvSpPr>
            <p:spPr bwMode="auto">
              <a:xfrm>
                <a:off x="11231782" y="519066"/>
                <a:ext cx="252274" cy="379712"/>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293" name="Freeform 19"/>
              <p:cNvSpPr>
                <a:spLocks/>
              </p:cNvSpPr>
              <p:nvPr/>
            </p:nvSpPr>
            <p:spPr bwMode="auto">
              <a:xfrm>
                <a:off x="11530871" y="532070"/>
                <a:ext cx="135241" cy="36670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294" name="Freeform 20"/>
              <p:cNvSpPr>
                <a:spLocks noEditPoints="1"/>
              </p:cNvSpPr>
              <p:nvPr/>
            </p:nvSpPr>
            <p:spPr bwMode="auto">
              <a:xfrm>
                <a:off x="11720727" y="519066"/>
                <a:ext cx="252274" cy="379712"/>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295" name="Freeform 5"/>
              <p:cNvSpPr>
                <a:spLocks/>
              </p:cNvSpPr>
              <p:nvPr/>
            </p:nvSpPr>
            <p:spPr bwMode="auto">
              <a:xfrm>
                <a:off x="12010713" y="29257"/>
                <a:ext cx="132640" cy="366707"/>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296" name="Freeform 9"/>
              <p:cNvSpPr>
                <a:spLocks noEditPoints="1"/>
              </p:cNvSpPr>
              <p:nvPr/>
            </p:nvSpPr>
            <p:spPr bwMode="auto">
              <a:xfrm>
                <a:off x="12197968" y="24056"/>
                <a:ext cx="252274" cy="379712"/>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7 w 69"/>
                  <a:gd name="T19" fmla="*/ 54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7" y="27"/>
                      <a:pt x="17" y="54"/>
                    </a:cubicBezTo>
                    <a:cubicBezTo>
                      <a:pt x="17" y="79"/>
                      <a:pt x="23" y="91"/>
                      <a:pt x="35" y="91"/>
                    </a:cubicBezTo>
                    <a:cubicBezTo>
                      <a:pt x="46" y="91"/>
                      <a:pt x="52" y="79"/>
                      <a:pt x="52" y="53"/>
                    </a:cubicBezTo>
                    <a:cubicBezTo>
                      <a:pt x="52" y="26"/>
                      <a:pt x="47" y="13"/>
                      <a:pt x="35" y="13"/>
                    </a:cubicBez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297" name="Freeform 20"/>
              <p:cNvSpPr>
                <a:spLocks noEditPoints="1"/>
              </p:cNvSpPr>
              <p:nvPr/>
            </p:nvSpPr>
            <p:spPr bwMode="auto">
              <a:xfrm>
                <a:off x="8771670" y="29257"/>
                <a:ext cx="252274" cy="379712"/>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298" name="Freeform 7"/>
              <p:cNvSpPr>
                <a:spLocks/>
              </p:cNvSpPr>
              <p:nvPr/>
            </p:nvSpPr>
            <p:spPr bwMode="auto">
              <a:xfrm>
                <a:off x="9062450" y="29257"/>
                <a:ext cx="132640" cy="36670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299" name="Freeform 8"/>
              <p:cNvSpPr>
                <a:spLocks/>
              </p:cNvSpPr>
              <p:nvPr/>
            </p:nvSpPr>
            <p:spPr bwMode="auto">
              <a:xfrm>
                <a:off x="9309524" y="29257"/>
                <a:ext cx="130038" cy="366708"/>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00" name="Freeform 13"/>
              <p:cNvSpPr>
                <a:spLocks/>
              </p:cNvSpPr>
              <p:nvPr/>
            </p:nvSpPr>
            <p:spPr bwMode="auto">
              <a:xfrm>
                <a:off x="9548793" y="29257"/>
                <a:ext cx="135241" cy="36670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01" name="Freeform 16"/>
              <p:cNvSpPr>
                <a:spLocks noEditPoints="1"/>
              </p:cNvSpPr>
              <p:nvPr/>
            </p:nvSpPr>
            <p:spPr bwMode="auto">
              <a:xfrm>
                <a:off x="9741250" y="16253"/>
                <a:ext cx="252274" cy="379712"/>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02" name="Freeform 23"/>
              <p:cNvSpPr>
                <a:spLocks/>
              </p:cNvSpPr>
              <p:nvPr/>
            </p:nvSpPr>
            <p:spPr bwMode="auto">
              <a:xfrm>
                <a:off x="10063747" y="29257"/>
                <a:ext cx="135241" cy="366708"/>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03" name="Freeform 24"/>
              <p:cNvSpPr>
                <a:spLocks/>
              </p:cNvSpPr>
              <p:nvPr/>
            </p:nvSpPr>
            <p:spPr bwMode="auto">
              <a:xfrm>
                <a:off x="10310819" y="29257"/>
                <a:ext cx="135241" cy="36670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04" name="Freeform 29"/>
              <p:cNvSpPr>
                <a:spLocks/>
              </p:cNvSpPr>
              <p:nvPr/>
            </p:nvSpPr>
            <p:spPr bwMode="auto">
              <a:xfrm>
                <a:off x="10550089" y="29257"/>
                <a:ext cx="135241" cy="366708"/>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05" name="Freeform 17"/>
              <p:cNvSpPr>
                <a:spLocks/>
              </p:cNvSpPr>
              <p:nvPr/>
            </p:nvSpPr>
            <p:spPr bwMode="auto">
              <a:xfrm>
                <a:off x="11044527" y="29257"/>
                <a:ext cx="130038" cy="366708"/>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06" name="Freeform 18"/>
              <p:cNvSpPr>
                <a:spLocks noEditPoints="1"/>
              </p:cNvSpPr>
              <p:nvPr/>
            </p:nvSpPr>
            <p:spPr bwMode="auto">
              <a:xfrm>
                <a:off x="11231782" y="16253"/>
                <a:ext cx="252274" cy="379712"/>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07" name="Freeform 19"/>
              <p:cNvSpPr>
                <a:spLocks/>
              </p:cNvSpPr>
              <p:nvPr/>
            </p:nvSpPr>
            <p:spPr bwMode="auto">
              <a:xfrm>
                <a:off x="11530871" y="29257"/>
                <a:ext cx="135241" cy="36670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08" name="Freeform 20"/>
              <p:cNvSpPr>
                <a:spLocks noEditPoints="1"/>
              </p:cNvSpPr>
              <p:nvPr/>
            </p:nvSpPr>
            <p:spPr bwMode="auto">
              <a:xfrm>
                <a:off x="11720727" y="16253"/>
                <a:ext cx="252274" cy="379712"/>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09" name="Freeform 20"/>
              <p:cNvSpPr>
                <a:spLocks noEditPoints="1"/>
              </p:cNvSpPr>
              <p:nvPr/>
            </p:nvSpPr>
            <p:spPr bwMode="auto">
              <a:xfrm>
                <a:off x="10265382" y="519066"/>
                <a:ext cx="252274" cy="379712"/>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10" name="Freeform 5"/>
              <p:cNvSpPr>
                <a:spLocks/>
              </p:cNvSpPr>
              <p:nvPr/>
            </p:nvSpPr>
            <p:spPr bwMode="auto">
              <a:xfrm>
                <a:off x="12256837" y="532070"/>
                <a:ext cx="132640" cy="366707"/>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11" name="Freeform 29"/>
              <p:cNvSpPr>
                <a:spLocks/>
              </p:cNvSpPr>
              <p:nvPr/>
            </p:nvSpPr>
            <p:spPr bwMode="auto">
              <a:xfrm>
                <a:off x="10797309" y="29257"/>
                <a:ext cx="135241" cy="366708"/>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12" name="Freeform 18"/>
              <p:cNvSpPr>
                <a:spLocks noEditPoints="1"/>
              </p:cNvSpPr>
              <p:nvPr/>
            </p:nvSpPr>
            <p:spPr bwMode="auto">
              <a:xfrm>
                <a:off x="500070" y="6373492"/>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13" name="Freeform 19"/>
              <p:cNvSpPr>
                <a:spLocks/>
              </p:cNvSpPr>
              <p:nvPr/>
            </p:nvSpPr>
            <p:spPr bwMode="auto">
              <a:xfrm>
                <a:off x="949340" y="63899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14" name="Freeform 7"/>
              <p:cNvSpPr>
                <a:spLocks/>
              </p:cNvSpPr>
              <p:nvPr/>
            </p:nvSpPr>
            <p:spPr bwMode="auto">
              <a:xfrm>
                <a:off x="1250256" y="6389976"/>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15" name="Freeform 8"/>
              <p:cNvSpPr>
                <a:spLocks/>
              </p:cNvSpPr>
              <p:nvPr/>
            </p:nvSpPr>
            <p:spPr bwMode="auto">
              <a:xfrm>
                <a:off x="1547875" y="63899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16" name="Freeform 13"/>
              <p:cNvSpPr>
                <a:spLocks/>
              </p:cNvSpPr>
              <p:nvPr/>
            </p:nvSpPr>
            <p:spPr bwMode="auto">
              <a:xfrm>
                <a:off x="1842196" y="63899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17" name="Freeform 23"/>
              <p:cNvSpPr>
                <a:spLocks/>
              </p:cNvSpPr>
              <p:nvPr/>
            </p:nvSpPr>
            <p:spPr bwMode="auto">
              <a:xfrm>
                <a:off x="2621113" y="63899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18" name="Freeform 24"/>
              <p:cNvSpPr>
                <a:spLocks/>
              </p:cNvSpPr>
              <p:nvPr/>
            </p:nvSpPr>
            <p:spPr bwMode="auto">
              <a:xfrm>
                <a:off x="2922029" y="63899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19" name="Freeform 29"/>
              <p:cNvSpPr>
                <a:spLocks/>
              </p:cNvSpPr>
              <p:nvPr/>
            </p:nvSpPr>
            <p:spPr bwMode="auto">
              <a:xfrm>
                <a:off x="3222945" y="63899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20" name="Freeform 17"/>
              <p:cNvSpPr>
                <a:spLocks/>
              </p:cNvSpPr>
              <p:nvPr/>
            </p:nvSpPr>
            <p:spPr bwMode="auto">
              <a:xfrm>
                <a:off x="3523861" y="63899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1321" name="Group 740"/>
              <p:cNvGrpSpPr/>
              <p:nvPr/>
            </p:nvGrpSpPr>
            <p:grpSpPr>
              <a:xfrm>
                <a:off x="2143125" y="6384174"/>
                <a:ext cx="348521" cy="470651"/>
                <a:chOff x="7011958" y="-48945"/>
                <a:chExt cx="557213" cy="752475"/>
              </a:xfrm>
              <a:solidFill>
                <a:schemeClr val="tx1">
                  <a:alpha val="12000"/>
                </a:schemeClr>
              </a:solidFill>
            </p:grpSpPr>
            <p:sp>
              <p:nvSpPr>
                <p:cNvPr id="1916"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17"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322" name="Group 746"/>
              <p:cNvGrpSpPr/>
              <p:nvPr/>
            </p:nvGrpSpPr>
            <p:grpSpPr>
              <a:xfrm>
                <a:off x="4559772" y="6384174"/>
                <a:ext cx="348521" cy="470651"/>
                <a:chOff x="7011958" y="-48945"/>
                <a:chExt cx="557213" cy="752475"/>
              </a:xfrm>
              <a:solidFill>
                <a:schemeClr val="tx1">
                  <a:alpha val="7000"/>
                </a:schemeClr>
              </a:solidFill>
            </p:grpSpPr>
            <p:sp>
              <p:nvSpPr>
                <p:cNvPr id="1914"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15"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323" name="Freeform 19"/>
              <p:cNvSpPr>
                <a:spLocks/>
              </p:cNvSpPr>
              <p:nvPr/>
            </p:nvSpPr>
            <p:spPr bwMode="auto">
              <a:xfrm>
                <a:off x="5037760" y="63899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24" name="Freeform 7"/>
              <p:cNvSpPr>
                <a:spLocks/>
              </p:cNvSpPr>
              <p:nvPr/>
            </p:nvSpPr>
            <p:spPr bwMode="auto">
              <a:xfrm>
                <a:off x="5338676" y="6389976"/>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25" name="Freeform 8"/>
              <p:cNvSpPr>
                <a:spLocks/>
              </p:cNvSpPr>
              <p:nvPr/>
            </p:nvSpPr>
            <p:spPr bwMode="auto">
              <a:xfrm>
                <a:off x="5636295" y="63899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26" name="Freeform 23"/>
              <p:cNvSpPr>
                <a:spLocks/>
              </p:cNvSpPr>
              <p:nvPr/>
            </p:nvSpPr>
            <p:spPr bwMode="auto">
              <a:xfrm>
                <a:off x="6408617" y="63899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27" name="Freeform 24"/>
              <p:cNvSpPr>
                <a:spLocks/>
              </p:cNvSpPr>
              <p:nvPr/>
            </p:nvSpPr>
            <p:spPr bwMode="auto">
              <a:xfrm>
                <a:off x="6709533" y="63899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28" name="Freeform 17"/>
              <p:cNvSpPr>
                <a:spLocks/>
              </p:cNvSpPr>
              <p:nvPr/>
            </p:nvSpPr>
            <p:spPr bwMode="auto">
              <a:xfrm>
                <a:off x="7010449" y="63899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29" name="Freeform 18"/>
              <p:cNvSpPr>
                <a:spLocks noEditPoints="1"/>
              </p:cNvSpPr>
              <p:nvPr/>
            </p:nvSpPr>
            <p:spPr bwMode="auto">
              <a:xfrm>
                <a:off x="7304770" y="6373492"/>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30" name="Freeform 20"/>
              <p:cNvSpPr>
                <a:spLocks noEditPoints="1"/>
              </p:cNvSpPr>
              <p:nvPr/>
            </p:nvSpPr>
            <p:spPr bwMode="auto">
              <a:xfrm>
                <a:off x="7754040" y="6373492"/>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1331" name="Group 740"/>
              <p:cNvGrpSpPr/>
              <p:nvPr/>
            </p:nvGrpSpPr>
            <p:grpSpPr>
              <a:xfrm>
                <a:off x="5930629" y="6384174"/>
                <a:ext cx="348521" cy="470651"/>
                <a:chOff x="7011958" y="-48945"/>
                <a:chExt cx="557213" cy="752475"/>
              </a:xfrm>
              <a:solidFill>
                <a:schemeClr val="tx1">
                  <a:alpha val="12000"/>
                </a:schemeClr>
              </a:solidFill>
            </p:grpSpPr>
            <p:sp>
              <p:nvSpPr>
                <p:cNvPr id="1912"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13"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332" name="Freeform 16"/>
              <p:cNvSpPr>
                <a:spLocks noEditPoints="1"/>
              </p:cNvSpPr>
              <p:nvPr/>
            </p:nvSpPr>
            <p:spPr bwMode="auto">
              <a:xfrm>
                <a:off x="9099463" y="6373492"/>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33" name="Freeform 16"/>
              <p:cNvSpPr>
                <a:spLocks noEditPoints="1"/>
              </p:cNvSpPr>
              <p:nvPr/>
            </p:nvSpPr>
            <p:spPr bwMode="auto">
              <a:xfrm>
                <a:off x="9846352" y="6373492"/>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34" name="Freeform 5"/>
              <p:cNvSpPr>
                <a:spLocks/>
              </p:cNvSpPr>
              <p:nvPr/>
            </p:nvSpPr>
            <p:spPr bwMode="auto">
              <a:xfrm>
                <a:off x="9548733" y="6389977"/>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35" name="Freeform 20"/>
              <p:cNvSpPr>
                <a:spLocks noEditPoints="1"/>
              </p:cNvSpPr>
              <p:nvPr/>
            </p:nvSpPr>
            <p:spPr bwMode="auto">
              <a:xfrm>
                <a:off x="10295622" y="6373492"/>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1336" name="Group 746"/>
              <p:cNvGrpSpPr/>
              <p:nvPr/>
            </p:nvGrpSpPr>
            <p:grpSpPr>
              <a:xfrm>
                <a:off x="10744905" y="6384174"/>
                <a:ext cx="348521" cy="470651"/>
                <a:chOff x="7011958" y="-48945"/>
                <a:chExt cx="557213" cy="752475"/>
              </a:xfrm>
              <a:solidFill>
                <a:schemeClr val="tx1">
                  <a:alpha val="7000"/>
                </a:schemeClr>
              </a:solidFill>
            </p:grpSpPr>
            <p:sp>
              <p:nvSpPr>
                <p:cNvPr id="1910"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11"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337" name="Freeform 18"/>
              <p:cNvSpPr>
                <a:spLocks noEditPoints="1"/>
              </p:cNvSpPr>
              <p:nvPr/>
            </p:nvSpPr>
            <p:spPr bwMode="auto">
              <a:xfrm>
                <a:off x="11701249" y="6373492"/>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38" name="Freeform 19"/>
              <p:cNvSpPr>
                <a:spLocks/>
              </p:cNvSpPr>
              <p:nvPr/>
            </p:nvSpPr>
            <p:spPr bwMode="auto">
              <a:xfrm>
                <a:off x="12150526" y="63899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1339" name="Group 781"/>
              <p:cNvGrpSpPr/>
              <p:nvPr/>
            </p:nvGrpSpPr>
            <p:grpSpPr>
              <a:xfrm>
                <a:off x="520986" y="5766031"/>
                <a:ext cx="612096" cy="486108"/>
                <a:chOff x="9258271" y="-45770"/>
                <a:chExt cx="925513" cy="735013"/>
              </a:xfrm>
              <a:solidFill>
                <a:schemeClr val="bg2">
                  <a:alpha val="38000"/>
                </a:schemeClr>
              </a:solidFill>
            </p:grpSpPr>
            <p:sp>
              <p:nvSpPr>
                <p:cNvPr id="1900"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01"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02"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03"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04"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05"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06"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07"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08"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09"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340" name="Freeform 21"/>
              <p:cNvSpPr>
                <a:spLocks noEditPoints="1"/>
              </p:cNvSpPr>
              <p:nvPr/>
            </p:nvSpPr>
            <p:spPr bwMode="auto">
              <a:xfrm>
                <a:off x="11222893" y="6396778"/>
                <a:ext cx="348875" cy="458047"/>
              </a:xfrm>
              <a:custGeom>
                <a:avLst/>
                <a:gdLst>
                  <a:gd name="T0" fmla="*/ 31 w 294"/>
                  <a:gd name="T1" fmla="*/ 386 h 386"/>
                  <a:gd name="T2" fmla="*/ 47 w 294"/>
                  <a:gd name="T3" fmla="*/ 284 h 386"/>
                  <a:gd name="T4" fmla="*/ 0 w 294"/>
                  <a:gd name="T5" fmla="*/ 284 h 386"/>
                  <a:gd name="T6" fmla="*/ 0 w 294"/>
                  <a:gd name="T7" fmla="*/ 219 h 386"/>
                  <a:gd name="T8" fmla="*/ 57 w 294"/>
                  <a:gd name="T9" fmla="*/ 219 h 386"/>
                  <a:gd name="T10" fmla="*/ 66 w 294"/>
                  <a:gd name="T11" fmla="*/ 162 h 386"/>
                  <a:gd name="T12" fmla="*/ 16 w 294"/>
                  <a:gd name="T13" fmla="*/ 162 h 386"/>
                  <a:gd name="T14" fmla="*/ 16 w 294"/>
                  <a:gd name="T15" fmla="*/ 98 h 386"/>
                  <a:gd name="T16" fmla="*/ 76 w 294"/>
                  <a:gd name="T17" fmla="*/ 98 h 386"/>
                  <a:gd name="T18" fmla="*/ 90 w 294"/>
                  <a:gd name="T19" fmla="*/ 0 h 386"/>
                  <a:gd name="T20" fmla="*/ 151 w 294"/>
                  <a:gd name="T21" fmla="*/ 0 h 386"/>
                  <a:gd name="T22" fmla="*/ 135 w 294"/>
                  <a:gd name="T23" fmla="*/ 98 h 386"/>
                  <a:gd name="T24" fmla="*/ 187 w 294"/>
                  <a:gd name="T25" fmla="*/ 98 h 386"/>
                  <a:gd name="T26" fmla="*/ 201 w 294"/>
                  <a:gd name="T27" fmla="*/ 0 h 386"/>
                  <a:gd name="T28" fmla="*/ 263 w 294"/>
                  <a:gd name="T29" fmla="*/ 0 h 386"/>
                  <a:gd name="T30" fmla="*/ 246 w 294"/>
                  <a:gd name="T31" fmla="*/ 98 h 386"/>
                  <a:gd name="T32" fmla="*/ 294 w 294"/>
                  <a:gd name="T33" fmla="*/ 98 h 386"/>
                  <a:gd name="T34" fmla="*/ 294 w 294"/>
                  <a:gd name="T35" fmla="*/ 162 h 386"/>
                  <a:gd name="T36" fmla="*/ 237 w 294"/>
                  <a:gd name="T37" fmla="*/ 162 h 386"/>
                  <a:gd name="T38" fmla="*/ 227 w 294"/>
                  <a:gd name="T39" fmla="*/ 219 h 386"/>
                  <a:gd name="T40" fmla="*/ 277 w 294"/>
                  <a:gd name="T41" fmla="*/ 219 h 386"/>
                  <a:gd name="T42" fmla="*/ 277 w 294"/>
                  <a:gd name="T43" fmla="*/ 284 h 386"/>
                  <a:gd name="T44" fmla="*/ 218 w 294"/>
                  <a:gd name="T45" fmla="*/ 284 h 386"/>
                  <a:gd name="T46" fmla="*/ 204 w 294"/>
                  <a:gd name="T47" fmla="*/ 386 h 386"/>
                  <a:gd name="T48" fmla="*/ 142 w 294"/>
                  <a:gd name="T49" fmla="*/ 386 h 386"/>
                  <a:gd name="T50" fmla="*/ 159 w 294"/>
                  <a:gd name="T51" fmla="*/ 284 h 386"/>
                  <a:gd name="T52" fmla="*/ 106 w 294"/>
                  <a:gd name="T53" fmla="*/ 284 h 386"/>
                  <a:gd name="T54" fmla="*/ 92 w 294"/>
                  <a:gd name="T55" fmla="*/ 386 h 386"/>
                  <a:gd name="T56" fmla="*/ 31 w 294"/>
                  <a:gd name="T57" fmla="*/ 386 h 386"/>
                  <a:gd name="T58" fmla="*/ 168 w 294"/>
                  <a:gd name="T59" fmla="*/ 219 h 386"/>
                  <a:gd name="T60" fmla="*/ 177 w 294"/>
                  <a:gd name="T61" fmla="*/ 162 h 386"/>
                  <a:gd name="T62" fmla="*/ 125 w 294"/>
                  <a:gd name="T63" fmla="*/ 162 h 386"/>
                  <a:gd name="T64" fmla="*/ 118 w 294"/>
                  <a:gd name="T65" fmla="*/ 219 h 386"/>
                  <a:gd name="T66" fmla="*/ 168 w 294"/>
                  <a:gd name="T67" fmla="*/ 219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94" h="386">
                    <a:moveTo>
                      <a:pt x="31" y="386"/>
                    </a:moveTo>
                    <a:lnTo>
                      <a:pt x="47" y="284"/>
                    </a:lnTo>
                    <a:lnTo>
                      <a:pt x="0" y="284"/>
                    </a:lnTo>
                    <a:lnTo>
                      <a:pt x="0" y="219"/>
                    </a:lnTo>
                    <a:lnTo>
                      <a:pt x="57" y="219"/>
                    </a:lnTo>
                    <a:lnTo>
                      <a:pt x="66" y="162"/>
                    </a:lnTo>
                    <a:lnTo>
                      <a:pt x="16" y="162"/>
                    </a:lnTo>
                    <a:lnTo>
                      <a:pt x="16" y="98"/>
                    </a:lnTo>
                    <a:lnTo>
                      <a:pt x="76" y="98"/>
                    </a:lnTo>
                    <a:lnTo>
                      <a:pt x="90" y="0"/>
                    </a:lnTo>
                    <a:lnTo>
                      <a:pt x="151" y="0"/>
                    </a:lnTo>
                    <a:lnTo>
                      <a:pt x="135" y="98"/>
                    </a:lnTo>
                    <a:lnTo>
                      <a:pt x="187" y="98"/>
                    </a:lnTo>
                    <a:lnTo>
                      <a:pt x="201" y="0"/>
                    </a:lnTo>
                    <a:lnTo>
                      <a:pt x="263" y="0"/>
                    </a:lnTo>
                    <a:lnTo>
                      <a:pt x="246" y="98"/>
                    </a:lnTo>
                    <a:lnTo>
                      <a:pt x="294" y="98"/>
                    </a:lnTo>
                    <a:lnTo>
                      <a:pt x="294" y="162"/>
                    </a:lnTo>
                    <a:lnTo>
                      <a:pt x="237" y="162"/>
                    </a:lnTo>
                    <a:lnTo>
                      <a:pt x="227" y="219"/>
                    </a:lnTo>
                    <a:lnTo>
                      <a:pt x="277" y="219"/>
                    </a:lnTo>
                    <a:lnTo>
                      <a:pt x="277" y="284"/>
                    </a:lnTo>
                    <a:lnTo>
                      <a:pt x="218" y="284"/>
                    </a:lnTo>
                    <a:lnTo>
                      <a:pt x="204" y="386"/>
                    </a:lnTo>
                    <a:lnTo>
                      <a:pt x="142" y="386"/>
                    </a:lnTo>
                    <a:lnTo>
                      <a:pt x="159" y="284"/>
                    </a:lnTo>
                    <a:lnTo>
                      <a:pt x="106" y="284"/>
                    </a:lnTo>
                    <a:lnTo>
                      <a:pt x="92" y="386"/>
                    </a:lnTo>
                    <a:lnTo>
                      <a:pt x="31" y="386"/>
                    </a:lnTo>
                    <a:close/>
                    <a:moveTo>
                      <a:pt x="168" y="219"/>
                    </a:moveTo>
                    <a:lnTo>
                      <a:pt x="177" y="162"/>
                    </a:lnTo>
                    <a:lnTo>
                      <a:pt x="125" y="162"/>
                    </a:lnTo>
                    <a:lnTo>
                      <a:pt x="118" y="219"/>
                    </a:lnTo>
                    <a:lnTo>
                      <a:pt x="168" y="219"/>
                    </a:lnTo>
                    <a:close/>
                  </a:path>
                </a:pathLst>
              </a:custGeom>
              <a:solidFill>
                <a:schemeClr val="tx1">
                  <a:alpha val="11000"/>
                </a:schemeClr>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1341" name="Group 781"/>
              <p:cNvGrpSpPr/>
              <p:nvPr/>
            </p:nvGrpSpPr>
            <p:grpSpPr>
              <a:xfrm>
                <a:off x="3818182" y="6368717"/>
                <a:ext cx="612096" cy="486108"/>
                <a:chOff x="9258271" y="-45770"/>
                <a:chExt cx="925513" cy="735013"/>
              </a:xfrm>
              <a:solidFill>
                <a:schemeClr val="accent4">
                  <a:lumMod val="20000"/>
                  <a:lumOff val="80000"/>
                  <a:alpha val="38000"/>
                </a:schemeClr>
              </a:solidFill>
            </p:grpSpPr>
            <p:sp>
              <p:nvSpPr>
                <p:cNvPr id="1890"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91"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92"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93"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94"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95"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96"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97"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98"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99"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342" name="Freeform 23"/>
              <p:cNvSpPr>
                <a:spLocks/>
              </p:cNvSpPr>
              <p:nvPr/>
            </p:nvSpPr>
            <p:spPr bwMode="auto">
              <a:xfrm>
                <a:off x="8203310" y="63899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43" name="Freeform 24"/>
              <p:cNvSpPr>
                <a:spLocks/>
              </p:cNvSpPr>
              <p:nvPr/>
            </p:nvSpPr>
            <p:spPr bwMode="auto">
              <a:xfrm>
                <a:off x="8504226" y="63899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44" name="Freeform 17"/>
              <p:cNvSpPr>
                <a:spLocks/>
              </p:cNvSpPr>
              <p:nvPr/>
            </p:nvSpPr>
            <p:spPr bwMode="auto">
              <a:xfrm>
                <a:off x="8805142" y="63899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45" name="Freeform 19"/>
              <p:cNvSpPr>
                <a:spLocks/>
              </p:cNvSpPr>
              <p:nvPr/>
            </p:nvSpPr>
            <p:spPr bwMode="auto">
              <a:xfrm>
                <a:off x="10133916" y="57872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46" name="Freeform 7"/>
              <p:cNvSpPr>
                <a:spLocks/>
              </p:cNvSpPr>
              <p:nvPr/>
            </p:nvSpPr>
            <p:spPr bwMode="auto">
              <a:xfrm>
                <a:off x="10430348" y="5787290"/>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47" name="Freeform 8"/>
              <p:cNvSpPr>
                <a:spLocks/>
              </p:cNvSpPr>
              <p:nvPr/>
            </p:nvSpPr>
            <p:spPr bwMode="auto">
              <a:xfrm>
                <a:off x="10723483" y="57872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48" name="Freeform 13"/>
              <p:cNvSpPr>
                <a:spLocks/>
              </p:cNvSpPr>
              <p:nvPr/>
            </p:nvSpPr>
            <p:spPr bwMode="auto">
              <a:xfrm>
                <a:off x="11013320" y="57872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49" name="Freeform 23"/>
              <p:cNvSpPr>
                <a:spLocks/>
              </p:cNvSpPr>
              <p:nvPr/>
            </p:nvSpPr>
            <p:spPr bwMode="auto">
              <a:xfrm>
                <a:off x="11783269" y="57872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50" name="Freeform 24"/>
              <p:cNvSpPr>
                <a:spLocks/>
              </p:cNvSpPr>
              <p:nvPr/>
            </p:nvSpPr>
            <p:spPr bwMode="auto">
              <a:xfrm>
                <a:off x="12079706" y="57872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1351" name="Group 740"/>
              <p:cNvGrpSpPr/>
              <p:nvPr/>
            </p:nvGrpSpPr>
            <p:grpSpPr>
              <a:xfrm>
                <a:off x="11309765" y="5781488"/>
                <a:ext cx="348521" cy="470651"/>
                <a:chOff x="7011958" y="-48945"/>
                <a:chExt cx="557213" cy="752475"/>
              </a:xfrm>
              <a:solidFill>
                <a:schemeClr val="tx1">
                  <a:alpha val="12000"/>
                </a:schemeClr>
              </a:solidFill>
            </p:grpSpPr>
            <p:sp>
              <p:nvSpPr>
                <p:cNvPr id="1888"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89"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352" name="Freeform 18"/>
              <p:cNvSpPr>
                <a:spLocks noEditPoints="1"/>
              </p:cNvSpPr>
              <p:nvPr/>
            </p:nvSpPr>
            <p:spPr bwMode="auto">
              <a:xfrm>
                <a:off x="7623722" y="5770806"/>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53" name="Freeform 20"/>
              <p:cNvSpPr>
                <a:spLocks noEditPoints="1"/>
              </p:cNvSpPr>
              <p:nvPr/>
            </p:nvSpPr>
            <p:spPr bwMode="auto">
              <a:xfrm>
                <a:off x="8068508" y="57708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54" name="Freeform 16"/>
              <p:cNvSpPr>
                <a:spLocks noEditPoints="1"/>
              </p:cNvSpPr>
              <p:nvPr/>
            </p:nvSpPr>
            <p:spPr bwMode="auto">
              <a:xfrm>
                <a:off x="9395995" y="5770806"/>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55" name="Freeform 5"/>
              <p:cNvSpPr>
                <a:spLocks/>
              </p:cNvSpPr>
              <p:nvPr/>
            </p:nvSpPr>
            <p:spPr bwMode="auto">
              <a:xfrm>
                <a:off x="9840781" y="5787291"/>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56" name="Freeform 23"/>
              <p:cNvSpPr>
                <a:spLocks/>
              </p:cNvSpPr>
              <p:nvPr/>
            </p:nvSpPr>
            <p:spPr bwMode="auto">
              <a:xfrm>
                <a:off x="8513294" y="57872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57" name="Freeform 24"/>
              <p:cNvSpPr>
                <a:spLocks/>
              </p:cNvSpPr>
              <p:nvPr/>
            </p:nvSpPr>
            <p:spPr bwMode="auto">
              <a:xfrm>
                <a:off x="8809726" y="57872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58" name="Freeform 17"/>
              <p:cNvSpPr>
                <a:spLocks/>
              </p:cNvSpPr>
              <p:nvPr/>
            </p:nvSpPr>
            <p:spPr bwMode="auto">
              <a:xfrm>
                <a:off x="9106158" y="57872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59" name="Freeform 24"/>
              <p:cNvSpPr>
                <a:spLocks/>
              </p:cNvSpPr>
              <p:nvPr/>
            </p:nvSpPr>
            <p:spPr bwMode="auto">
              <a:xfrm>
                <a:off x="1232679" y="57872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60" name="Freeform 29"/>
              <p:cNvSpPr>
                <a:spLocks/>
              </p:cNvSpPr>
              <p:nvPr/>
            </p:nvSpPr>
            <p:spPr bwMode="auto">
              <a:xfrm>
                <a:off x="1529111" y="57872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61" name="Freeform 17"/>
              <p:cNvSpPr>
                <a:spLocks/>
              </p:cNvSpPr>
              <p:nvPr/>
            </p:nvSpPr>
            <p:spPr bwMode="auto">
              <a:xfrm>
                <a:off x="1825543" y="57872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1362" name="Group 746"/>
              <p:cNvGrpSpPr/>
              <p:nvPr/>
            </p:nvGrpSpPr>
            <p:grpSpPr>
              <a:xfrm>
                <a:off x="2852486" y="5781488"/>
                <a:ext cx="348521" cy="470651"/>
                <a:chOff x="7011958" y="-48945"/>
                <a:chExt cx="557213" cy="752475"/>
              </a:xfrm>
              <a:solidFill>
                <a:schemeClr val="tx1">
                  <a:alpha val="7000"/>
                </a:schemeClr>
              </a:solidFill>
            </p:grpSpPr>
            <p:sp>
              <p:nvSpPr>
                <p:cNvPr id="1886"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87"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363" name="Freeform 19"/>
              <p:cNvSpPr>
                <a:spLocks/>
              </p:cNvSpPr>
              <p:nvPr/>
            </p:nvSpPr>
            <p:spPr bwMode="auto">
              <a:xfrm>
                <a:off x="3325990" y="57872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64" name="Freeform 7"/>
              <p:cNvSpPr>
                <a:spLocks/>
              </p:cNvSpPr>
              <p:nvPr/>
            </p:nvSpPr>
            <p:spPr bwMode="auto">
              <a:xfrm>
                <a:off x="3622422" y="5787290"/>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65" name="Freeform 8"/>
              <p:cNvSpPr>
                <a:spLocks/>
              </p:cNvSpPr>
              <p:nvPr/>
            </p:nvSpPr>
            <p:spPr bwMode="auto">
              <a:xfrm>
                <a:off x="3915557" y="57872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1366" name="Group 781"/>
              <p:cNvGrpSpPr/>
              <p:nvPr/>
            </p:nvGrpSpPr>
            <p:grpSpPr>
              <a:xfrm>
                <a:off x="2115380" y="5766031"/>
                <a:ext cx="612096" cy="486108"/>
                <a:chOff x="9258271" y="-45770"/>
                <a:chExt cx="925513" cy="735013"/>
              </a:xfrm>
              <a:solidFill>
                <a:schemeClr val="accent4">
                  <a:lumMod val="20000"/>
                  <a:lumOff val="80000"/>
                  <a:alpha val="38000"/>
                </a:schemeClr>
              </a:solidFill>
            </p:grpSpPr>
            <p:sp>
              <p:nvSpPr>
                <p:cNvPr id="1876"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77"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78"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79"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80"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81"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82"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83"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84"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85"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367" name="Freeform 8"/>
              <p:cNvSpPr>
                <a:spLocks/>
              </p:cNvSpPr>
              <p:nvPr/>
            </p:nvSpPr>
            <p:spPr bwMode="auto">
              <a:xfrm>
                <a:off x="4205394" y="57872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68" name="Freeform 23"/>
              <p:cNvSpPr>
                <a:spLocks/>
              </p:cNvSpPr>
              <p:nvPr/>
            </p:nvSpPr>
            <p:spPr bwMode="auto">
              <a:xfrm>
                <a:off x="4968748" y="57872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69" name="Freeform 24"/>
              <p:cNvSpPr>
                <a:spLocks/>
              </p:cNvSpPr>
              <p:nvPr/>
            </p:nvSpPr>
            <p:spPr bwMode="auto">
              <a:xfrm>
                <a:off x="5265180" y="57872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70" name="Freeform 17"/>
              <p:cNvSpPr>
                <a:spLocks/>
              </p:cNvSpPr>
              <p:nvPr/>
            </p:nvSpPr>
            <p:spPr bwMode="auto">
              <a:xfrm>
                <a:off x="5561612" y="57872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1371" name="Group 740"/>
              <p:cNvGrpSpPr/>
              <p:nvPr/>
            </p:nvGrpSpPr>
            <p:grpSpPr>
              <a:xfrm>
                <a:off x="4495244" y="5781488"/>
                <a:ext cx="348521" cy="470651"/>
                <a:chOff x="7011958" y="-48945"/>
                <a:chExt cx="557213" cy="752475"/>
              </a:xfrm>
              <a:solidFill>
                <a:schemeClr val="tx1">
                  <a:alpha val="12000"/>
                </a:schemeClr>
              </a:solidFill>
            </p:grpSpPr>
            <p:sp>
              <p:nvSpPr>
                <p:cNvPr id="1874"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75"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372" name="Freeform 18"/>
              <p:cNvSpPr>
                <a:spLocks noEditPoints="1"/>
              </p:cNvSpPr>
              <p:nvPr/>
            </p:nvSpPr>
            <p:spPr bwMode="auto">
              <a:xfrm>
                <a:off x="5851449" y="5770806"/>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73" name="Freeform 20"/>
              <p:cNvSpPr>
                <a:spLocks noEditPoints="1"/>
              </p:cNvSpPr>
              <p:nvPr/>
            </p:nvSpPr>
            <p:spPr bwMode="auto">
              <a:xfrm>
                <a:off x="6296235" y="57708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74" name="Freeform 23"/>
              <p:cNvSpPr>
                <a:spLocks/>
              </p:cNvSpPr>
              <p:nvPr/>
            </p:nvSpPr>
            <p:spPr bwMode="auto">
              <a:xfrm>
                <a:off x="6741021" y="57872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75" name="Freeform 24"/>
              <p:cNvSpPr>
                <a:spLocks/>
              </p:cNvSpPr>
              <p:nvPr/>
            </p:nvSpPr>
            <p:spPr bwMode="auto">
              <a:xfrm>
                <a:off x="7037453" y="57872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76" name="Freeform 17"/>
              <p:cNvSpPr>
                <a:spLocks/>
              </p:cNvSpPr>
              <p:nvPr/>
            </p:nvSpPr>
            <p:spPr bwMode="auto">
              <a:xfrm>
                <a:off x="7333885" y="57872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77" name="Freeform 18"/>
              <p:cNvSpPr>
                <a:spLocks noEditPoints="1"/>
              </p:cNvSpPr>
              <p:nvPr/>
            </p:nvSpPr>
            <p:spPr bwMode="auto">
              <a:xfrm>
                <a:off x="6136424" y="5082957"/>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78" name="Freeform 19"/>
              <p:cNvSpPr>
                <a:spLocks/>
              </p:cNvSpPr>
              <p:nvPr/>
            </p:nvSpPr>
            <p:spPr bwMode="auto">
              <a:xfrm>
                <a:off x="6586183" y="50994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79" name="Freeform 7"/>
              <p:cNvSpPr>
                <a:spLocks/>
              </p:cNvSpPr>
              <p:nvPr/>
            </p:nvSpPr>
            <p:spPr bwMode="auto">
              <a:xfrm>
                <a:off x="6887588" y="5099441"/>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80" name="Freeform 8"/>
              <p:cNvSpPr>
                <a:spLocks/>
              </p:cNvSpPr>
              <p:nvPr/>
            </p:nvSpPr>
            <p:spPr bwMode="auto">
              <a:xfrm>
                <a:off x="7185696" y="50994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81" name="Freeform 13"/>
              <p:cNvSpPr>
                <a:spLocks/>
              </p:cNvSpPr>
              <p:nvPr/>
            </p:nvSpPr>
            <p:spPr bwMode="auto">
              <a:xfrm>
                <a:off x="7480506" y="50994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82" name="Freeform 23"/>
              <p:cNvSpPr>
                <a:spLocks/>
              </p:cNvSpPr>
              <p:nvPr/>
            </p:nvSpPr>
            <p:spPr bwMode="auto">
              <a:xfrm>
                <a:off x="8260401" y="50994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83" name="Freeform 24"/>
              <p:cNvSpPr>
                <a:spLocks/>
              </p:cNvSpPr>
              <p:nvPr/>
            </p:nvSpPr>
            <p:spPr bwMode="auto">
              <a:xfrm>
                <a:off x="8561806" y="50994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84" name="Freeform 29"/>
              <p:cNvSpPr>
                <a:spLocks/>
              </p:cNvSpPr>
              <p:nvPr/>
            </p:nvSpPr>
            <p:spPr bwMode="auto">
              <a:xfrm>
                <a:off x="8863211" y="50994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85" name="Freeform 17"/>
              <p:cNvSpPr>
                <a:spLocks/>
              </p:cNvSpPr>
              <p:nvPr/>
            </p:nvSpPr>
            <p:spPr bwMode="auto">
              <a:xfrm>
                <a:off x="9164616" y="50994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1386" name="Group 740"/>
              <p:cNvGrpSpPr/>
              <p:nvPr/>
            </p:nvGrpSpPr>
            <p:grpSpPr>
              <a:xfrm>
                <a:off x="7781924" y="5093639"/>
                <a:ext cx="348521" cy="470651"/>
                <a:chOff x="7011958" y="-48945"/>
                <a:chExt cx="557213" cy="752475"/>
              </a:xfrm>
              <a:solidFill>
                <a:schemeClr val="tx1">
                  <a:alpha val="12000"/>
                </a:schemeClr>
              </a:solidFill>
            </p:grpSpPr>
            <p:sp>
              <p:nvSpPr>
                <p:cNvPr id="1872"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73"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387" name="Group 746"/>
              <p:cNvGrpSpPr/>
              <p:nvPr/>
            </p:nvGrpSpPr>
            <p:grpSpPr>
              <a:xfrm>
                <a:off x="10201505" y="5093639"/>
                <a:ext cx="348521" cy="470651"/>
                <a:chOff x="7011958" y="-48945"/>
                <a:chExt cx="557213" cy="752475"/>
              </a:xfrm>
              <a:solidFill>
                <a:schemeClr val="tx1">
                  <a:alpha val="7000"/>
                </a:schemeClr>
              </a:solidFill>
            </p:grpSpPr>
            <p:sp>
              <p:nvSpPr>
                <p:cNvPr id="1870"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71"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388" name="Freeform 19"/>
              <p:cNvSpPr>
                <a:spLocks/>
              </p:cNvSpPr>
              <p:nvPr/>
            </p:nvSpPr>
            <p:spPr bwMode="auto">
              <a:xfrm>
                <a:off x="10679982" y="50994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89" name="Freeform 7"/>
              <p:cNvSpPr>
                <a:spLocks/>
              </p:cNvSpPr>
              <p:nvPr/>
            </p:nvSpPr>
            <p:spPr bwMode="auto">
              <a:xfrm>
                <a:off x="10981387" y="5099441"/>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90" name="Freeform 8"/>
              <p:cNvSpPr>
                <a:spLocks/>
              </p:cNvSpPr>
              <p:nvPr/>
            </p:nvSpPr>
            <p:spPr bwMode="auto">
              <a:xfrm>
                <a:off x="11279495" y="50994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91" name="Freeform 23"/>
              <p:cNvSpPr>
                <a:spLocks/>
              </p:cNvSpPr>
              <p:nvPr/>
            </p:nvSpPr>
            <p:spPr bwMode="auto">
              <a:xfrm>
                <a:off x="12052795" y="50994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1392" name="Group 740"/>
              <p:cNvGrpSpPr/>
              <p:nvPr/>
            </p:nvGrpSpPr>
            <p:grpSpPr>
              <a:xfrm>
                <a:off x="11574318" y="5093639"/>
                <a:ext cx="348521" cy="470651"/>
                <a:chOff x="7011958" y="-48945"/>
                <a:chExt cx="557213" cy="752475"/>
              </a:xfrm>
              <a:solidFill>
                <a:schemeClr val="tx1">
                  <a:alpha val="12000"/>
                </a:schemeClr>
              </a:solidFill>
            </p:grpSpPr>
            <p:sp>
              <p:nvSpPr>
                <p:cNvPr id="1868"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69"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393" name="Group 781"/>
              <p:cNvGrpSpPr/>
              <p:nvPr/>
            </p:nvGrpSpPr>
            <p:grpSpPr>
              <a:xfrm>
                <a:off x="6103830" y="4470631"/>
                <a:ext cx="612096" cy="486108"/>
                <a:chOff x="9258271" y="-45770"/>
                <a:chExt cx="925513" cy="735013"/>
              </a:xfrm>
              <a:solidFill>
                <a:schemeClr val="bg2">
                  <a:alpha val="38000"/>
                </a:schemeClr>
              </a:solidFill>
            </p:grpSpPr>
            <p:sp>
              <p:nvSpPr>
                <p:cNvPr id="1858"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59"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60"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61"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62"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63"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64"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65"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66"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67"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394" name="Group 781"/>
              <p:cNvGrpSpPr/>
              <p:nvPr/>
            </p:nvGrpSpPr>
            <p:grpSpPr>
              <a:xfrm>
                <a:off x="9459426" y="5078182"/>
                <a:ext cx="612096" cy="486108"/>
                <a:chOff x="9258271" y="-45770"/>
                <a:chExt cx="925513" cy="735013"/>
              </a:xfrm>
              <a:solidFill>
                <a:schemeClr val="accent4">
                  <a:lumMod val="20000"/>
                  <a:lumOff val="80000"/>
                  <a:alpha val="38000"/>
                </a:schemeClr>
              </a:solidFill>
            </p:grpSpPr>
            <p:sp>
              <p:nvSpPr>
                <p:cNvPr id="1848"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49"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50"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51"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52"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53"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54"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55"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56"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57"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395" name="Freeform 24"/>
              <p:cNvSpPr>
                <a:spLocks/>
              </p:cNvSpPr>
              <p:nvPr/>
            </p:nvSpPr>
            <p:spPr bwMode="auto">
              <a:xfrm>
                <a:off x="6841547" y="44918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96" name="Freeform 29"/>
              <p:cNvSpPr>
                <a:spLocks/>
              </p:cNvSpPr>
              <p:nvPr/>
            </p:nvSpPr>
            <p:spPr bwMode="auto">
              <a:xfrm>
                <a:off x="7138603" y="44918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97" name="Freeform 17"/>
              <p:cNvSpPr>
                <a:spLocks/>
              </p:cNvSpPr>
              <p:nvPr/>
            </p:nvSpPr>
            <p:spPr bwMode="auto">
              <a:xfrm>
                <a:off x="7435659" y="44918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1398" name="Group 746"/>
              <p:cNvGrpSpPr/>
              <p:nvPr/>
            </p:nvGrpSpPr>
            <p:grpSpPr>
              <a:xfrm>
                <a:off x="8463850" y="4486088"/>
                <a:ext cx="348521" cy="470651"/>
                <a:chOff x="7011958" y="-48945"/>
                <a:chExt cx="557213" cy="752475"/>
              </a:xfrm>
              <a:solidFill>
                <a:schemeClr val="tx1">
                  <a:alpha val="7000"/>
                </a:schemeClr>
              </a:solidFill>
            </p:grpSpPr>
            <p:sp>
              <p:nvSpPr>
                <p:cNvPr id="1846"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47"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399" name="Freeform 19"/>
              <p:cNvSpPr>
                <a:spLocks/>
              </p:cNvSpPr>
              <p:nvPr/>
            </p:nvSpPr>
            <p:spPr bwMode="auto">
              <a:xfrm>
                <a:off x="8937978" y="44918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00" name="Freeform 7"/>
              <p:cNvSpPr>
                <a:spLocks/>
              </p:cNvSpPr>
              <p:nvPr/>
            </p:nvSpPr>
            <p:spPr bwMode="auto">
              <a:xfrm>
                <a:off x="9235034" y="4491890"/>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01" name="Freeform 8"/>
              <p:cNvSpPr>
                <a:spLocks/>
              </p:cNvSpPr>
              <p:nvPr/>
            </p:nvSpPr>
            <p:spPr bwMode="auto">
              <a:xfrm>
                <a:off x="9528793" y="44918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1402" name="Group 781"/>
              <p:cNvGrpSpPr/>
              <p:nvPr/>
            </p:nvGrpSpPr>
            <p:grpSpPr>
              <a:xfrm>
                <a:off x="7726120" y="4470631"/>
                <a:ext cx="612096" cy="486108"/>
                <a:chOff x="9258271" y="-45770"/>
                <a:chExt cx="925513" cy="735013"/>
              </a:xfrm>
              <a:solidFill>
                <a:schemeClr val="accent4">
                  <a:lumMod val="20000"/>
                  <a:lumOff val="80000"/>
                  <a:alpha val="38000"/>
                </a:schemeClr>
              </a:solidFill>
            </p:grpSpPr>
            <p:sp>
              <p:nvSpPr>
                <p:cNvPr id="1836"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37"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38"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39"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40"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41"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42"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43"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44"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45"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403" name="Freeform 8"/>
              <p:cNvSpPr>
                <a:spLocks/>
              </p:cNvSpPr>
              <p:nvPr/>
            </p:nvSpPr>
            <p:spPr bwMode="auto">
              <a:xfrm>
                <a:off x="9819254" y="44918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04" name="Freeform 23"/>
              <p:cNvSpPr>
                <a:spLocks/>
              </p:cNvSpPr>
              <p:nvPr/>
            </p:nvSpPr>
            <p:spPr bwMode="auto">
              <a:xfrm>
                <a:off x="10583856" y="44918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05" name="Freeform 24"/>
              <p:cNvSpPr>
                <a:spLocks/>
              </p:cNvSpPr>
              <p:nvPr/>
            </p:nvSpPr>
            <p:spPr bwMode="auto">
              <a:xfrm>
                <a:off x="10880912" y="44918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06" name="Freeform 17"/>
              <p:cNvSpPr>
                <a:spLocks/>
              </p:cNvSpPr>
              <p:nvPr/>
            </p:nvSpPr>
            <p:spPr bwMode="auto">
              <a:xfrm>
                <a:off x="11177968" y="44918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1407" name="Group 740"/>
              <p:cNvGrpSpPr/>
              <p:nvPr/>
            </p:nvGrpSpPr>
            <p:grpSpPr>
              <a:xfrm>
                <a:off x="10109728" y="4486088"/>
                <a:ext cx="348521" cy="470651"/>
                <a:chOff x="7011958" y="-48945"/>
                <a:chExt cx="557213" cy="752475"/>
              </a:xfrm>
              <a:solidFill>
                <a:schemeClr val="tx1">
                  <a:alpha val="12000"/>
                </a:schemeClr>
              </a:solidFill>
            </p:grpSpPr>
            <p:sp>
              <p:nvSpPr>
                <p:cNvPr id="1834"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35"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408" name="Freeform 18"/>
              <p:cNvSpPr>
                <a:spLocks noEditPoints="1"/>
              </p:cNvSpPr>
              <p:nvPr/>
            </p:nvSpPr>
            <p:spPr bwMode="auto">
              <a:xfrm>
                <a:off x="11468429" y="4475406"/>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09" name="Freeform 20"/>
              <p:cNvSpPr>
                <a:spLocks noEditPoints="1"/>
              </p:cNvSpPr>
              <p:nvPr/>
            </p:nvSpPr>
            <p:spPr bwMode="auto">
              <a:xfrm>
                <a:off x="11913844" y="44754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10" name="Freeform 23"/>
              <p:cNvSpPr>
                <a:spLocks/>
              </p:cNvSpPr>
              <p:nvPr/>
            </p:nvSpPr>
            <p:spPr bwMode="auto">
              <a:xfrm>
                <a:off x="151651" y="50994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11" name="Freeform 24"/>
              <p:cNvSpPr>
                <a:spLocks/>
              </p:cNvSpPr>
              <p:nvPr/>
            </p:nvSpPr>
            <p:spPr bwMode="auto">
              <a:xfrm>
                <a:off x="453056" y="50994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12" name="Freeform 17"/>
              <p:cNvSpPr>
                <a:spLocks/>
              </p:cNvSpPr>
              <p:nvPr/>
            </p:nvSpPr>
            <p:spPr bwMode="auto">
              <a:xfrm>
                <a:off x="754461" y="50994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13" name="Freeform 18"/>
              <p:cNvSpPr>
                <a:spLocks noEditPoints="1"/>
              </p:cNvSpPr>
              <p:nvPr/>
            </p:nvSpPr>
            <p:spPr bwMode="auto">
              <a:xfrm>
                <a:off x="1049271" y="5082957"/>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14" name="Freeform 20"/>
              <p:cNvSpPr>
                <a:spLocks noEditPoints="1"/>
              </p:cNvSpPr>
              <p:nvPr/>
            </p:nvSpPr>
            <p:spPr bwMode="auto">
              <a:xfrm>
                <a:off x="1499030" y="5082957"/>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15" name="Freeform 16"/>
              <p:cNvSpPr>
                <a:spLocks noEditPoints="1"/>
              </p:cNvSpPr>
              <p:nvPr/>
            </p:nvSpPr>
            <p:spPr bwMode="auto">
              <a:xfrm>
                <a:off x="2846409" y="5082957"/>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16" name="Freeform 16"/>
              <p:cNvSpPr>
                <a:spLocks noEditPoints="1"/>
              </p:cNvSpPr>
              <p:nvPr/>
            </p:nvSpPr>
            <p:spPr bwMode="auto">
              <a:xfrm>
                <a:off x="3594276" y="5082957"/>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17" name="Freeform 5"/>
              <p:cNvSpPr>
                <a:spLocks/>
              </p:cNvSpPr>
              <p:nvPr/>
            </p:nvSpPr>
            <p:spPr bwMode="auto">
              <a:xfrm>
                <a:off x="3296168" y="5099442"/>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18" name="Freeform 20"/>
              <p:cNvSpPr>
                <a:spLocks noEditPoints="1"/>
              </p:cNvSpPr>
              <p:nvPr/>
            </p:nvSpPr>
            <p:spPr bwMode="auto">
              <a:xfrm>
                <a:off x="4044035" y="5082957"/>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1419" name="Group 746"/>
              <p:cNvGrpSpPr/>
              <p:nvPr/>
            </p:nvGrpSpPr>
            <p:grpSpPr>
              <a:xfrm>
                <a:off x="4493807" y="5093639"/>
                <a:ext cx="348521" cy="470651"/>
                <a:chOff x="7011958" y="-48945"/>
                <a:chExt cx="557213" cy="752475"/>
              </a:xfrm>
              <a:solidFill>
                <a:schemeClr val="tx1">
                  <a:alpha val="7000"/>
                </a:schemeClr>
              </a:solidFill>
            </p:grpSpPr>
            <p:sp>
              <p:nvSpPr>
                <p:cNvPr id="1832"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33"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420" name="Freeform 18"/>
              <p:cNvSpPr>
                <a:spLocks noEditPoints="1"/>
              </p:cNvSpPr>
              <p:nvPr/>
            </p:nvSpPr>
            <p:spPr bwMode="auto">
              <a:xfrm>
                <a:off x="5451129" y="5082957"/>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21" name="Freeform 19"/>
              <p:cNvSpPr>
                <a:spLocks/>
              </p:cNvSpPr>
              <p:nvPr/>
            </p:nvSpPr>
            <p:spPr bwMode="auto">
              <a:xfrm>
                <a:off x="5900882" y="50994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22" name="Freeform 21"/>
              <p:cNvSpPr>
                <a:spLocks noEditPoints="1"/>
              </p:cNvSpPr>
              <p:nvPr/>
            </p:nvSpPr>
            <p:spPr bwMode="auto">
              <a:xfrm>
                <a:off x="4972284" y="5106243"/>
                <a:ext cx="348875" cy="458047"/>
              </a:xfrm>
              <a:custGeom>
                <a:avLst/>
                <a:gdLst>
                  <a:gd name="T0" fmla="*/ 31 w 294"/>
                  <a:gd name="T1" fmla="*/ 386 h 386"/>
                  <a:gd name="T2" fmla="*/ 47 w 294"/>
                  <a:gd name="T3" fmla="*/ 284 h 386"/>
                  <a:gd name="T4" fmla="*/ 0 w 294"/>
                  <a:gd name="T5" fmla="*/ 284 h 386"/>
                  <a:gd name="T6" fmla="*/ 0 w 294"/>
                  <a:gd name="T7" fmla="*/ 219 h 386"/>
                  <a:gd name="T8" fmla="*/ 57 w 294"/>
                  <a:gd name="T9" fmla="*/ 219 h 386"/>
                  <a:gd name="T10" fmla="*/ 66 w 294"/>
                  <a:gd name="T11" fmla="*/ 162 h 386"/>
                  <a:gd name="T12" fmla="*/ 16 w 294"/>
                  <a:gd name="T13" fmla="*/ 162 h 386"/>
                  <a:gd name="T14" fmla="*/ 16 w 294"/>
                  <a:gd name="T15" fmla="*/ 98 h 386"/>
                  <a:gd name="T16" fmla="*/ 76 w 294"/>
                  <a:gd name="T17" fmla="*/ 98 h 386"/>
                  <a:gd name="T18" fmla="*/ 90 w 294"/>
                  <a:gd name="T19" fmla="*/ 0 h 386"/>
                  <a:gd name="T20" fmla="*/ 151 w 294"/>
                  <a:gd name="T21" fmla="*/ 0 h 386"/>
                  <a:gd name="T22" fmla="*/ 135 w 294"/>
                  <a:gd name="T23" fmla="*/ 98 h 386"/>
                  <a:gd name="T24" fmla="*/ 187 w 294"/>
                  <a:gd name="T25" fmla="*/ 98 h 386"/>
                  <a:gd name="T26" fmla="*/ 201 w 294"/>
                  <a:gd name="T27" fmla="*/ 0 h 386"/>
                  <a:gd name="T28" fmla="*/ 263 w 294"/>
                  <a:gd name="T29" fmla="*/ 0 h 386"/>
                  <a:gd name="T30" fmla="*/ 246 w 294"/>
                  <a:gd name="T31" fmla="*/ 98 h 386"/>
                  <a:gd name="T32" fmla="*/ 294 w 294"/>
                  <a:gd name="T33" fmla="*/ 98 h 386"/>
                  <a:gd name="T34" fmla="*/ 294 w 294"/>
                  <a:gd name="T35" fmla="*/ 162 h 386"/>
                  <a:gd name="T36" fmla="*/ 237 w 294"/>
                  <a:gd name="T37" fmla="*/ 162 h 386"/>
                  <a:gd name="T38" fmla="*/ 227 w 294"/>
                  <a:gd name="T39" fmla="*/ 219 h 386"/>
                  <a:gd name="T40" fmla="*/ 277 w 294"/>
                  <a:gd name="T41" fmla="*/ 219 h 386"/>
                  <a:gd name="T42" fmla="*/ 277 w 294"/>
                  <a:gd name="T43" fmla="*/ 284 h 386"/>
                  <a:gd name="T44" fmla="*/ 218 w 294"/>
                  <a:gd name="T45" fmla="*/ 284 h 386"/>
                  <a:gd name="T46" fmla="*/ 204 w 294"/>
                  <a:gd name="T47" fmla="*/ 386 h 386"/>
                  <a:gd name="T48" fmla="*/ 142 w 294"/>
                  <a:gd name="T49" fmla="*/ 386 h 386"/>
                  <a:gd name="T50" fmla="*/ 159 w 294"/>
                  <a:gd name="T51" fmla="*/ 284 h 386"/>
                  <a:gd name="T52" fmla="*/ 106 w 294"/>
                  <a:gd name="T53" fmla="*/ 284 h 386"/>
                  <a:gd name="T54" fmla="*/ 92 w 294"/>
                  <a:gd name="T55" fmla="*/ 386 h 386"/>
                  <a:gd name="T56" fmla="*/ 31 w 294"/>
                  <a:gd name="T57" fmla="*/ 386 h 386"/>
                  <a:gd name="T58" fmla="*/ 168 w 294"/>
                  <a:gd name="T59" fmla="*/ 219 h 386"/>
                  <a:gd name="T60" fmla="*/ 177 w 294"/>
                  <a:gd name="T61" fmla="*/ 162 h 386"/>
                  <a:gd name="T62" fmla="*/ 125 w 294"/>
                  <a:gd name="T63" fmla="*/ 162 h 386"/>
                  <a:gd name="T64" fmla="*/ 118 w 294"/>
                  <a:gd name="T65" fmla="*/ 219 h 386"/>
                  <a:gd name="T66" fmla="*/ 168 w 294"/>
                  <a:gd name="T67" fmla="*/ 219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94" h="386">
                    <a:moveTo>
                      <a:pt x="31" y="386"/>
                    </a:moveTo>
                    <a:lnTo>
                      <a:pt x="47" y="284"/>
                    </a:lnTo>
                    <a:lnTo>
                      <a:pt x="0" y="284"/>
                    </a:lnTo>
                    <a:lnTo>
                      <a:pt x="0" y="219"/>
                    </a:lnTo>
                    <a:lnTo>
                      <a:pt x="57" y="219"/>
                    </a:lnTo>
                    <a:lnTo>
                      <a:pt x="66" y="162"/>
                    </a:lnTo>
                    <a:lnTo>
                      <a:pt x="16" y="162"/>
                    </a:lnTo>
                    <a:lnTo>
                      <a:pt x="16" y="98"/>
                    </a:lnTo>
                    <a:lnTo>
                      <a:pt x="76" y="98"/>
                    </a:lnTo>
                    <a:lnTo>
                      <a:pt x="90" y="0"/>
                    </a:lnTo>
                    <a:lnTo>
                      <a:pt x="151" y="0"/>
                    </a:lnTo>
                    <a:lnTo>
                      <a:pt x="135" y="98"/>
                    </a:lnTo>
                    <a:lnTo>
                      <a:pt x="187" y="98"/>
                    </a:lnTo>
                    <a:lnTo>
                      <a:pt x="201" y="0"/>
                    </a:lnTo>
                    <a:lnTo>
                      <a:pt x="263" y="0"/>
                    </a:lnTo>
                    <a:lnTo>
                      <a:pt x="246" y="98"/>
                    </a:lnTo>
                    <a:lnTo>
                      <a:pt x="294" y="98"/>
                    </a:lnTo>
                    <a:lnTo>
                      <a:pt x="294" y="162"/>
                    </a:lnTo>
                    <a:lnTo>
                      <a:pt x="237" y="162"/>
                    </a:lnTo>
                    <a:lnTo>
                      <a:pt x="227" y="219"/>
                    </a:lnTo>
                    <a:lnTo>
                      <a:pt x="277" y="219"/>
                    </a:lnTo>
                    <a:lnTo>
                      <a:pt x="277" y="284"/>
                    </a:lnTo>
                    <a:lnTo>
                      <a:pt x="218" y="284"/>
                    </a:lnTo>
                    <a:lnTo>
                      <a:pt x="204" y="386"/>
                    </a:lnTo>
                    <a:lnTo>
                      <a:pt x="142" y="386"/>
                    </a:lnTo>
                    <a:lnTo>
                      <a:pt x="159" y="284"/>
                    </a:lnTo>
                    <a:lnTo>
                      <a:pt x="106" y="284"/>
                    </a:lnTo>
                    <a:lnTo>
                      <a:pt x="92" y="386"/>
                    </a:lnTo>
                    <a:lnTo>
                      <a:pt x="31" y="386"/>
                    </a:lnTo>
                    <a:close/>
                    <a:moveTo>
                      <a:pt x="168" y="219"/>
                    </a:moveTo>
                    <a:lnTo>
                      <a:pt x="177" y="162"/>
                    </a:lnTo>
                    <a:lnTo>
                      <a:pt x="125" y="162"/>
                    </a:lnTo>
                    <a:lnTo>
                      <a:pt x="118" y="219"/>
                    </a:lnTo>
                    <a:lnTo>
                      <a:pt x="168" y="219"/>
                    </a:lnTo>
                    <a:close/>
                  </a:path>
                </a:pathLst>
              </a:custGeom>
              <a:solidFill>
                <a:schemeClr val="tx1">
                  <a:alpha val="11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423" name="Freeform 23"/>
              <p:cNvSpPr>
                <a:spLocks/>
              </p:cNvSpPr>
              <p:nvPr/>
            </p:nvSpPr>
            <p:spPr bwMode="auto">
              <a:xfrm>
                <a:off x="1948789" y="50994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24" name="Freeform 24"/>
              <p:cNvSpPr>
                <a:spLocks/>
              </p:cNvSpPr>
              <p:nvPr/>
            </p:nvSpPr>
            <p:spPr bwMode="auto">
              <a:xfrm>
                <a:off x="2250194" y="50994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25" name="Freeform 17"/>
              <p:cNvSpPr>
                <a:spLocks/>
              </p:cNvSpPr>
              <p:nvPr/>
            </p:nvSpPr>
            <p:spPr bwMode="auto">
              <a:xfrm>
                <a:off x="2551599" y="50994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26" name="Freeform 19"/>
              <p:cNvSpPr>
                <a:spLocks/>
              </p:cNvSpPr>
              <p:nvPr/>
            </p:nvSpPr>
            <p:spPr bwMode="auto">
              <a:xfrm>
                <a:off x="3857245" y="44918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27" name="Freeform 7"/>
              <p:cNvSpPr>
                <a:spLocks/>
              </p:cNvSpPr>
              <p:nvPr/>
            </p:nvSpPr>
            <p:spPr bwMode="auto">
              <a:xfrm>
                <a:off x="4154301" y="4491890"/>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28" name="Freeform 8"/>
              <p:cNvSpPr>
                <a:spLocks/>
              </p:cNvSpPr>
              <p:nvPr/>
            </p:nvSpPr>
            <p:spPr bwMode="auto">
              <a:xfrm>
                <a:off x="4448060" y="44918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29" name="Freeform 13"/>
              <p:cNvSpPr>
                <a:spLocks/>
              </p:cNvSpPr>
              <p:nvPr/>
            </p:nvSpPr>
            <p:spPr bwMode="auto">
              <a:xfrm>
                <a:off x="4738521" y="44918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30" name="Freeform 23"/>
              <p:cNvSpPr>
                <a:spLocks/>
              </p:cNvSpPr>
              <p:nvPr/>
            </p:nvSpPr>
            <p:spPr bwMode="auto">
              <a:xfrm>
                <a:off x="5509718" y="44918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31" name="Freeform 24"/>
              <p:cNvSpPr>
                <a:spLocks/>
              </p:cNvSpPr>
              <p:nvPr/>
            </p:nvSpPr>
            <p:spPr bwMode="auto">
              <a:xfrm>
                <a:off x="5806774" y="44918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1432" name="Group 740"/>
              <p:cNvGrpSpPr/>
              <p:nvPr/>
            </p:nvGrpSpPr>
            <p:grpSpPr>
              <a:xfrm>
                <a:off x="5035590" y="4486088"/>
                <a:ext cx="348521" cy="470651"/>
                <a:chOff x="7011958" y="-48945"/>
                <a:chExt cx="557213" cy="752475"/>
              </a:xfrm>
              <a:solidFill>
                <a:schemeClr val="tx1">
                  <a:alpha val="12000"/>
                </a:schemeClr>
              </a:solidFill>
            </p:grpSpPr>
            <p:sp>
              <p:nvSpPr>
                <p:cNvPr id="1830"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31"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433" name="Freeform 18"/>
              <p:cNvSpPr>
                <a:spLocks noEditPoints="1"/>
              </p:cNvSpPr>
              <p:nvPr/>
            </p:nvSpPr>
            <p:spPr bwMode="auto">
              <a:xfrm>
                <a:off x="1342683" y="4475406"/>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34" name="Freeform 20"/>
              <p:cNvSpPr>
                <a:spLocks noEditPoints="1"/>
              </p:cNvSpPr>
              <p:nvPr/>
            </p:nvSpPr>
            <p:spPr bwMode="auto">
              <a:xfrm>
                <a:off x="1788093" y="44754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35" name="Freeform 16"/>
              <p:cNvSpPr>
                <a:spLocks noEditPoints="1"/>
              </p:cNvSpPr>
              <p:nvPr/>
            </p:nvSpPr>
            <p:spPr bwMode="auto">
              <a:xfrm>
                <a:off x="3118076" y="4475406"/>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36" name="Freeform 5"/>
              <p:cNvSpPr>
                <a:spLocks/>
              </p:cNvSpPr>
              <p:nvPr/>
            </p:nvSpPr>
            <p:spPr bwMode="auto">
              <a:xfrm>
                <a:off x="3563486" y="4491891"/>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37" name="Freeform 23"/>
              <p:cNvSpPr>
                <a:spLocks/>
              </p:cNvSpPr>
              <p:nvPr/>
            </p:nvSpPr>
            <p:spPr bwMode="auto">
              <a:xfrm>
                <a:off x="2233503" y="44918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38" name="Freeform 24"/>
              <p:cNvSpPr>
                <a:spLocks/>
              </p:cNvSpPr>
              <p:nvPr/>
            </p:nvSpPr>
            <p:spPr bwMode="auto">
              <a:xfrm>
                <a:off x="2530559" y="44918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39" name="Freeform 17"/>
              <p:cNvSpPr>
                <a:spLocks/>
              </p:cNvSpPr>
              <p:nvPr/>
            </p:nvSpPr>
            <p:spPr bwMode="auto">
              <a:xfrm>
                <a:off x="2827615" y="44918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40" name="Freeform 20"/>
              <p:cNvSpPr>
                <a:spLocks noEditPoints="1"/>
              </p:cNvSpPr>
              <p:nvPr/>
            </p:nvSpPr>
            <p:spPr bwMode="auto">
              <a:xfrm>
                <a:off x="88900" y="44754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41" name="Freeform 23"/>
              <p:cNvSpPr>
                <a:spLocks/>
              </p:cNvSpPr>
              <p:nvPr/>
            </p:nvSpPr>
            <p:spPr bwMode="auto">
              <a:xfrm>
                <a:off x="458110" y="44918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42" name="Freeform 24"/>
              <p:cNvSpPr>
                <a:spLocks/>
              </p:cNvSpPr>
              <p:nvPr/>
            </p:nvSpPr>
            <p:spPr bwMode="auto">
              <a:xfrm>
                <a:off x="755166" y="44918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43" name="Freeform 17"/>
              <p:cNvSpPr>
                <a:spLocks/>
              </p:cNvSpPr>
              <p:nvPr/>
            </p:nvSpPr>
            <p:spPr bwMode="auto">
              <a:xfrm>
                <a:off x="1052222" y="44918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44" name="Freeform 20"/>
              <p:cNvSpPr>
                <a:spLocks noEditPoints="1"/>
              </p:cNvSpPr>
              <p:nvPr/>
            </p:nvSpPr>
            <p:spPr bwMode="auto">
              <a:xfrm>
                <a:off x="88900" y="6373492"/>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dirty="0">
                  <a:solidFill>
                    <a:srgbClr val="000000"/>
                  </a:solidFill>
                </a:endParaRPr>
              </a:p>
            </p:txBody>
          </p:sp>
          <p:sp>
            <p:nvSpPr>
              <p:cNvPr id="1445" name="Freeform 20"/>
              <p:cNvSpPr>
                <a:spLocks noEditPoints="1"/>
              </p:cNvSpPr>
              <p:nvPr/>
            </p:nvSpPr>
            <p:spPr bwMode="auto">
              <a:xfrm>
                <a:off x="101600" y="57708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46" name="Freeform 18"/>
              <p:cNvSpPr>
                <a:spLocks noEditPoints="1"/>
              </p:cNvSpPr>
              <p:nvPr/>
            </p:nvSpPr>
            <p:spPr bwMode="auto">
              <a:xfrm>
                <a:off x="525470" y="3795392"/>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47" name="Freeform 19"/>
              <p:cNvSpPr>
                <a:spLocks/>
              </p:cNvSpPr>
              <p:nvPr/>
            </p:nvSpPr>
            <p:spPr bwMode="auto">
              <a:xfrm>
                <a:off x="974740" y="38118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48" name="Freeform 7"/>
              <p:cNvSpPr>
                <a:spLocks/>
              </p:cNvSpPr>
              <p:nvPr/>
            </p:nvSpPr>
            <p:spPr bwMode="auto">
              <a:xfrm>
                <a:off x="1275656" y="3811876"/>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49" name="Freeform 8"/>
              <p:cNvSpPr>
                <a:spLocks/>
              </p:cNvSpPr>
              <p:nvPr/>
            </p:nvSpPr>
            <p:spPr bwMode="auto">
              <a:xfrm>
                <a:off x="1573275" y="38118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50" name="Freeform 13"/>
              <p:cNvSpPr>
                <a:spLocks/>
              </p:cNvSpPr>
              <p:nvPr/>
            </p:nvSpPr>
            <p:spPr bwMode="auto">
              <a:xfrm>
                <a:off x="1867596" y="38118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51" name="Freeform 23"/>
              <p:cNvSpPr>
                <a:spLocks/>
              </p:cNvSpPr>
              <p:nvPr/>
            </p:nvSpPr>
            <p:spPr bwMode="auto">
              <a:xfrm>
                <a:off x="2646513" y="38118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52" name="Freeform 24"/>
              <p:cNvSpPr>
                <a:spLocks/>
              </p:cNvSpPr>
              <p:nvPr/>
            </p:nvSpPr>
            <p:spPr bwMode="auto">
              <a:xfrm>
                <a:off x="2947429" y="38118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53" name="Freeform 29"/>
              <p:cNvSpPr>
                <a:spLocks/>
              </p:cNvSpPr>
              <p:nvPr/>
            </p:nvSpPr>
            <p:spPr bwMode="auto">
              <a:xfrm>
                <a:off x="3248345" y="38118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54" name="Freeform 17"/>
              <p:cNvSpPr>
                <a:spLocks/>
              </p:cNvSpPr>
              <p:nvPr/>
            </p:nvSpPr>
            <p:spPr bwMode="auto">
              <a:xfrm>
                <a:off x="3549261" y="38118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1455" name="Group 740"/>
              <p:cNvGrpSpPr/>
              <p:nvPr/>
            </p:nvGrpSpPr>
            <p:grpSpPr>
              <a:xfrm>
                <a:off x="2168525" y="3806074"/>
                <a:ext cx="348521" cy="470651"/>
                <a:chOff x="7011958" y="-48945"/>
                <a:chExt cx="557213" cy="752475"/>
              </a:xfrm>
              <a:solidFill>
                <a:schemeClr val="tx1">
                  <a:alpha val="12000"/>
                </a:schemeClr>
              </a:solidFill>
            </p:grpSpPr>
            <p:sp>
              <p:nvSpPr>
                <p:cNvPr id="1828"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29"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456" name="Group 746"/>
              <p:cNvGrpSpPr/>
              <p:nvPr/>
            </p:nvGrpSpPr>
            <p:grpSpPr>
              <a:xfrm>
                <a:off x="4585172" y="3806074"/>
                <a:ext cx="348521" cy="470651"/>
                <a:chOff x="7011958" y="-48945"/>
                <a:chExt cx="557213" cy="752475"/>
              </a:xfrm>
              <a:solidFill>
                <a:schemeClr val="tx1">
                  <a:alpha val="7000"/>
                </a:schemeClr>
              </a:solidFill>
            </p:grpSpPr>
            <p:sp>
              <p:nvSpPr>
                <p:cNvPr id="1826"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27"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457" name="Freeform 19"/>
              <p:cNvSpPr>
                <a:spLocks/>
              </p:cNvSpPr>
              <p:nvPr/>
            </p:nvSpPr>
            <p:spPr bwMode="auto">
              <a:xfrm>
                <a:off x="5063160" y="38118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58" name="Freeform 7"/>
              <p:cNvSpPr>
                <a:spLocks/>
              </p:cNvSpPr>
              <p:nvPr/>
            </p:nvSpPr>
            <p:spPr bwMode="auto">
              <a:xfrm>
                <a:off x="5364076" y="3811876"/>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59" name="Freeform 8"/>
              <p:cNvSpPr>
                <a:spLocks/>
              </p:cNvSpPr>
              <p:nvPr/>
            </p:nvSpPr>
            <p:spPr bwMode="auto">
              <a:xfrm>
                <a:off x="5661695" y="38118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60" name="Freeform 23"/>
              <p:cNvSpPr>
                <a:spLocks/>
              </p:cNvSpPr>
              <p:nvPr/>
            </p:nvSpPr>
            <p:spPr bwMode="auto">
              <a:xfrm>
                <a:off x="6434017" y="38118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61" name="Freeform 24"/>
              <p:cNvSpPr>
                <a:spLocks/>
              </p:cNvSpPr>
              <p:nvPr/>
            </p:nvSpPr>
            <p:spPr bwMode="auto">
              <a:xfrm>
                <a:off x="6734933" y="38118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62" name="Freeform 17"/>
              <p:cNvSpPr>
                <a:spLocks/>
              </p:cNvSpPr>
              <p:nvPr/>
            </p:nvSpPr>
            <p:spPr bwMode="auto">
              <a:xfrm>
                <a:off x="7035849" y="38118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63" name="Freeform 18"/>
              <p:cNvSpPr>
                <a:spLocks noEditPoints="1"/>
              </p:cNvSpPr>
              <p:nvPr/>
            </p:nvSpPr>
            <p:spPr bwMode="auto">
              <a:xfrm>
                <a:off x="7330170" y="3795392"/>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64" name="Freeform 20"/>
              <p:cNvSpPr>
                <a:spLocks noEditPoints="1"/>
              </p:cNvSpPr>
              <p:nvPr/>
            </p:nvSpPr>
            <p:spPr bwMode="auto">
              <a:xfrm>
                <a:off x="7779440" y="3795392"/>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1465" name="Group 740"/>
              <p:cNvGrpSpPr/>
              <p:nvPr/>
            </p:nvGrpSpPr>
            <p:grpSpPr>
              <a:xfrm>
                <a:off x="5956029" y="3806074"/>
                <a:ext cx="348521" cy="470651"/>
                <a:chOff x="7011958" y="-48945"/>
                <a:chExt cx="557213" cy="752475"/>
              </a:xfrm>
              <a:solidFill>
                <a:schemeClr val="tx1">
                  <a:alpha val="12000"/>
                </a:schemeClr>
              </a:solidFill>
            </p:grpSpPr>
            <p:sp>
              <p:nvSpPr>
                <p:cNvPr id="1824"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25"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466" name="Freeform 16"/>
              <p:cNvSpPr>
                <a:spLocks noEditPoints="1"/>
              </p:cNvSpPr>
              <p:nvPr/>
            </p:nvSpPr>
            <p:spPr bwMode="auto">
              <a:xfrm>
                <a:off x="9124863" y="3795392"/>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67" name="Freeform 16"/>
              <p:cNvSpPr>
                <a:spLocks noEditPoints="1"/>
              </p:cNvSpPr>
              <p:nvPr/>
            </p:nvSpPr>
            <p:spPr bwMode="auto">
              <a:xfrm>
                <a:off x="9871752" y="3795392"/>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68" name="Freeform 5"/>
              <p:cNvSpPr>
                <a:spLocks/>
              </p:cNvSpPr>
              <p:nvPr/>
            </p:nvSpPr>
            <p:spPr bwMode="auto">
              <a:xfrm>
                <a:off x="9574133" y="3811877"/>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69" name="Freeform 20"/>
              <p:cNvSpPr>
                <a:spLocks noEditPoints="1"/>
              </p:cNvSpPr>
              <p:nvPr/>
            </p:nvSpPr>
            <p:spPr bwMode="auto">
              <a:xfrm>
                <a:off x="10321022" y="3795392"/>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1470" name="Group 746"/>
              <p:cNvGrpSpPr/>
              <p:nvPr/>
            </p:nvGrpSpPr>
            <p:grpSpPr>
              <a:xfrm>
                <a:off x="10770305" y="3806074"/>
                <a:ext cx="348521" cy="470651"/>
                <a:chOff x="7011958" y="-48945"/>
                <a:chExt cx="557213" cy="752475"/>
              </a:xfrm>
              <a:solidFill>
                <a:schemeClr val="tx1">
                  <a:alpha val="7000"/>
                </a:schemeClr>
              </a:solidFill>
            </p:grpSpPr>
            <p:sp>
              <p:nvSpPr>
                <p:cNvPr id="1822"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23"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471" name="Freeform 18"/>
              <p:cNvSpPr>
                <a:spLocks noEditPoints="1"/>
              </p:cNvSpPr>
              <p:nvPr/>
            </p:nvSpPr>
            <p:spPr bwMode="auto">
              <a:xfrm>
                <a:off x="11726649" y="3795392"/>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72" name="Freeform 19"/>
              <p:cNvSpPr>
                <a:spLocks/>
              </p:cNvSpPr>
              <p:nvPr/>
            </p:nvSpPr>
            <p:spPr bwMode="auto">
              <a:xfrm>
                <a:off x="12150526" y="38118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1473" name="Group 781"/>
              <p:cNvGrpSpPr/>
              <p:nvPr/>
            </p:nvGrpSpPr>
            <p:grpSpPr>
              <a:xfrm>
                <a:off x="520986" y="3124431"/>
                <a:ext cx="612096" cy="486108"/>
                <a:chOff x="9258271" y="-45770"/>
                <a:chExt cx="925513" cy="735013"/>
              </a:xfrm>
              <a:solidFill>
                <a:schemeClr val="bg2">
                  <a:alpha val="38000"/>
                </a:schemeClr>
              </a:solidFill>
            </p:grpSpPr>
            <p:sp>
              <p:nvSpPr>
                <p:cNvPr id="1812"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13"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14"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15"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16"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17"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18"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19"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20"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21"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474" name="Freeform 21"/>
              <p:cNvSpPr>
                <a:spLocks noEditPoints="1"/>
              </p:cNvSpPr>
              <p:nvPr/>
            </p:nvSpPr>
            <p:spPr bwMode="auto">
              <a:xfrm>
                <a:off x="11248293" y="3818678"/>
                <a:ext cx="348875" cy="458047"/>
              </a:xfrm>
              <a:custGeom>
                <a:avLst/>
                <a:gdLst>
                  <a:gd name="T0" fmla="*/ 31 w 294"/>
                  <a:gd name="T1" fmla="*/ 386 h 386"/>
                  <a:gd name="T2" fmla="*/ 47 w 294"/>
                  <a:gd name="T3" fmla="*/ 284 h 386"/>
                  <a:gd name="T4" fmla="*/ 0 w 294"/>
                  <a:gd name="T5" fmla="*/ 284 h 386"/>
                  <a:gd name="T6" fmla="*/ 0 w 294"/>
                  <a:gd name="T7" fmla="*/ 219 h 386"/>
                  <a:gd name="T8" fmla="*/ 57 w 294"/>
                  <a:gd name="T9" fmla="*/ 219 h 386"/>
                  <a:gd name="T10" fmla="*/ 66 w 294"/>
                  <a:gd name="T11" fmla="*/ 162 h 386"/>
                  <a:gd name="T12" fmla="*/ 16 w 294"/>
                  <a:gd name="T13" fmla="*/ 162 h 386"/>
                  <a:gd name="T14" fmla="*/ 16 w 294"/>
                  <a:gd name="T15" fmla="*/ 98 h 386"/>
                  <a:gd name="T16" fmla="*/ 76 w 294"/>
                  <a:gd name="T17" fmla="*/ 98 h 386"/>
                  <a:gd name="T18" fmla="*/ 90 w 294"/>
                  <a:gd name="T19" fmla="*/ 0 h 386"/>
                  <a:gd name="T20" fmla="*/ 151 w 294"/>
                  <a:gd name="T21" fmla="*/ 0 h 386"/>
                  <a:gd name="T22" fmla="*/ 135 w 294"/>
                  <a:gd name="T23" fmla="*/ 98 h 386"/>
                  <a:gd name="T24" fmla="*/ 187 w 294"/>
                  <a:gd name="T25" fmla="*/ 98 h 386"/>
                  <a:gd name="T26" fmla="*/ 201 w 294"/>
                  <a:gd name="T27" fmla="*/ 0 h 386"/>
                  <a:gd name="T28" fmla="*/ 263 w 294"/>
                  <a:gd name="T29" fmla="*/ 0 h 386"/>
                  <a:gd name="T30" fmla="*/ 246 w 294"/>
                  <a:gd name="T31" fmla="*/ 98 h 386"/>
                  <a:gd name="T32" fmla="*/ 294 w 294"/>
                  <a:gd name="T33" fmla="*/ 98 h 386"/>
                  <a:gd name="T34" fmla="*/ 294 w 294"/>
                  <a:gd name="T35" fmla="*/ 162 h 386"/>
                  <a:gd name="T36" fmla="*/ 237 w 294"/>
                  <a:gd name="T37" fmla="*/ 162 h 386"/>
                  <a:gd name="T38" fmla="*/ 227 w 294"/>
                  <a:gd name="T39" fmla="*/ 219 h 386"/>
                  <a:gd name="T40" fmla="*/ 277 w 294"/>
                  <a:gd name="T41" fmla="*/ 219 h 386"/>
                  <a:gd name="T42" fmla="*/ 277 w 294"/>
                  <a:gd name="T43" fmla="*/ 284 h 386"/>
                  <a:gd name="T44" fmla="*/ 218 w 294"/>
                  <a:gd name="T45" fmla="*/ 284 h 386"/>
                  <a:gd name="T46" fmla="*/ 204 w 294"/>
                  <a:gd name="T47" fmla="*/ 386 h 386"/>
                  <a:gd name="T48" fmla="*/ 142 w 294"/>
                  <a:gd name="T49" fmla="*/ 386 h 386"/>
                  <a:gd name="T50" fmla="*/ 159 w 294"/>
                  <a:gd name="T51" fmla="*/ 284 h 386"/>
                  <a:gd name="T52" fmla="*/ 106 w 294"/>
                  <a:gd name="T53" fmla="*/ 284 h 386"/>
                  <a:gd name="T54" fmla="*/ 92 w 294"/>
                  <a:gd name="T55" fmla="*/ 386 h 386"/>
                  <a:gd name="T56" fmla="*/ 31 w 294"/>
                  <a:gd name="T57" fmla="*/ 386 h 386"/>
                  <a:gd name="T58" fmla="*/ 168 w 294"/>
                  <a:gd name="T59" fmla="*/ 219 h 386"/>
                  <a:gd name="T60" fmla="*/ 177 w 294"/>
                  <a:gd name="T61" fmla="*/ 162 h 386"/>
                  <a:gd name="T62" fmla="*/ 125 w 294"/>
                  <a:gd name="T63" fmla="*/ 162 h 386"/>
                  <a:gd name="T64" fmla="*/ 118 w 294"/>
                  <a:gd name="T65" fmla="*/ 219 h 386"/>
                  <a:gd name="T66" fmla="*/ 168 w 294"/>
                  <a:gd name="T67" fmla="*/ 219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94" h="386">
                    <a:moveTo>
                      <a:pt x="31" y="386"/>
                    </a:moveTo>
                    <a:lnTo>
                      <a:pt x="47" y="284"/>
                    </a:lnTo>
                    <a:lnTo>
                      <a:pt x="0" y="284"/>
                    </a:lnTo>
                    <a:lnTo>
                      <a:pt x="0" y="219"/>
                    </a:lnTo>
                    <a:lnTo>
                      <a:pt x="57" y="219"/>
                    </a:lnTo>
                    <a:lnTo>
                      <a:pt x="66" y="162"/>
                    </a:lnTo>
                    <a:lnTo>
                      <a:pt x="16" y="162"/>
                    </a:lnTo>
                    <a:lnTo>
                      <a:pt x="16" y="98"/>
                    </a:lnTo>
                    <a:lnTo>
                      <a:pt x="76" y="98"/>
                    </a:lnTo>
                    <a:lnTo>
                      <a:pt x="90" y="0"/>
                    </a:lnTo>
                    <a:lnTo>
                      <a:pt x="151" y="0"/>
                    </a:lnTo>
                    <a:lnTo>
                      <a:pt x="135" y="98"/>
                    </a:lnTo>
                    <a:lnTo>
                      <a:pt x="187" y="98"/>
                    </a:lnTo>
                    <a:lnTo>
                      <a:pt x="201" y="0"/>
                    </a:lnTo>
                    <a:lnTo>
                      <a:pt x="263" y="0"/>
                    </a:lnTo>
                    <a:lnTo>
                      <a:pt x="246" y="98"/>
                    </a:lnTo>
                    <a:lnTo>
                      <a:pt x="294" y="98"/>
                    </a:lnTo>
                    <a:lnTo>
                      <a:pt x="294" y="162"/>
                    </a:lnTo>
                    <a:lnTo>
                      <a:pt x="237" y="162"/>
                    </a:lnTo>
                    <a:lnTo>
                      <a:pt x="227" y="219"/>
                    </a:lnTo>
                    <a:lnTo>
                      <a:pt x="277" y="219"/>
                    </a:lnTo>
                    <a:lnTo>
                      <a:pt x="277" y="284"/>
                    </a:lnTo>
                    <a:lnTo>
                      <a:pt x="218" y="284"/>
                    </a:lnTo>
                    <a:lnTo>
                      <a:pt x="204" y="386"/>
                    </a:lnTo>
                    <a:lnTo>
                      <a:pt x="142" y="386"/>
                    </a:lnTo>
                    <a:lnTo>
                      <a:pt x="159" y="284"/>
                    </a:lnTo>
                    <a:lnTo>
                      <a:pt x="106" y="284"/>
                    </a:lnTo>
                    <a:lnTo>
                      <a:pt x="92" y="386"/>
                    </a:lnTo>
                    <a:lnTo>
                      <a:pt x="31" y="386"/>
                    </a:lnTo>
                    <a:close/>
                    <a:moveTo>
                      <a:pt x="168" y="219"/>
                    </a:moveTo>
                    <a:lnTo>
                      <a:pt x="177" y="162"/>
                    </a:lnTo>
                    <a:lnTo>
                      <a:pt x="125" y="162"/>
                    </a:lnTo>
                    <a:lnTo>
                      <a:pt x="118" y="219"/>
                    </a:lnTo>
                    <a:lnTo>
                      <a:pt x="168" y="219"/>
                    </a:lnTo>
                    <a:close/>
                  </a:path>
                </a:pathLst>
              </a:custGeom>
              <a:solidFill>
                <a:schemeClr val="tx1">
                  <a:alpha val="11000"/>
                </a:schemeClr>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1475" name="Group 781"/>
              <p:cNvGrpSpPr/>
              <p:nvPr/>
            </p:nvGrpSpPr>
            <p:grpSpPr>
              <a:xfrm>
                <a:off x="3843582" y="3790617"/>
                <a:ext cx="612096" cy="486108"/>
                <a:chOff x="9258271" y="-45770"/>
                <a:chExt cx="925513" cy="735013"/>
              </a:xfrm>
              <a:solidFill>
                <a:schemeClr val="accent4">
                  <a:lumMod val="20000"/>
                  <a:lumOff val="80000"/>
                  <a:alpha val="38000"/>
                </a:schemeClr>
              </a:solidFill>
            </p:grpSpPr>
            <p:sp>
              <p:nvSpPr>
                <p:cNvPr id="1802"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03"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04"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05"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06"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07"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08"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09"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10"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11"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476" name="Freeform 23"/>
              <p:cNvSpPr>
                <a:spLocks/>
              </p:cNvSpPr>
              <p:nvPr/>
            </p:nvSpPr>
            <p:spPr bwMode="auto">
              <a:xfrm>
                <a:off x="8228710" y="38118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77" name="Freeform 24"/>
              <p:cNvSpPr>
                <a:spLocks/>
              </p:cNvSpPr>
              <p:nvPr/>
            </p:nvSpPr>
            <p:spPr bwMode="auto">
              <a:xfrm>
                <a:off x="8529626" y="38118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78" name="Freeform 17"/>
              <p:cNvSpPr>
                <a:spLocks/>
              </p:cNvSpPr>
              <p:nvPr/>
            </p:nvSpPr>
            <p:spPr bwMode="auto">
              <a:xfrm>
                <a:off x="8830542" y="38118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79" name="Freeform 19"/>
              <p:cNvSpPr>
                <a:spLocks/>
              </p:cNvSpPr>
              <p:nvPr/>
            </p:nvSpPr>
            <p:spPr bwMode="auto">
              <a:xfrm>
                <a:off x="10159316" y="3145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80" name="Freeform 7"/>
              <p:cNvSpPr>
                <a:spLocks/>
              </p:cNvSpPr>
              <p:nvPr/>
            </p:nvSpPr>
            <p:spPr bwMode="auto">
              <a:xfrm>
                <a:off x="10455748" y="3145690"/>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81" name="Freeform 8"/>
              <p:cNvSpPr>
                <a:spLocks/>
              </p:cNvSpPr>
              <p:nvPr/>
            </p:nvSpPr>
            <p:spPr bwMode="auto">
              <a:xfrm>
                <a:off x="10748883" y="3145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82" name="Freeform 13"/>
              <p:cNvSpPr>
                <a:spLocks/>
              </p:cNvSpPr>
              <p:nvPr/>
            </p:nvSpPr>
            <p:spPr bwMode="auto">
              <a:xfrm>
                <a:off x="11038720" y="3145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83" name="Freeform 23"/>
              <p:cNvSpPr>
                <a:spLocks/>
              </p:cNvSpPr>
              <p:nvPr/>
            </p:nvSpPr>
            <p:spPr bwMode="auto">
              <a:xfrm>
                <a:off x="11808669" y="31456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84" name="Freeform 24"/>
              <p:cNvSpPr>
                <a:spLocks/>
              </p:cNvSpPr>
              <p:nvPr/>
            </p:nvSpPr>
            <p:spPr bwMode="auto">
              <a:xfrm>
                <a:off x="12105106" y="3145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1485" name="Group 740"/>
              <p:cNvGrpSpPr/>
              <p:nvPr/>
            </p:nvGrpSpPr>
            <p:grpSpPr>
              <a:xfrm>
                <a:off x="11335165" y="3139888"/>
                <a:ext cx="348521" cy="470651"/>
                <a:chOff x="7011958" y="-48945"/>
                <a:chExt cx="557213" cy="752475"/>
              </a:xfrm>
              <a:solidFill>
                <a:schemeClr val="tx1">
                  <a:alpha val="12000"/>
                </a:schemeClr>
              </a:solidFill>
            </p:grpSpPr>
            <p:sp>
              <p:nvSpPr>
                <p:cNvPr id="1800"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01"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486" name="Freeform 18"/>
              <p:cNvSpPr>
                <a:spLocks noEditPoints="1"/>
              </p:cNvSpPr>
              <p:nvPr/>
            </p:nvSpPr>
            <p:spPr bwMode="auto">
              <a:xfrm>
                <a:off x="7649122" y="3129206"/>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87" name="Freeform 20"/>
              <p:cNvSpPr>
                <a:spLocks noEditPoints="1"/>
              </p:cNvSpPr>
              <p:nvPr/>
            </p:nvSpPr>
            <p:spPr bwMode="auto">
              <a:xfrm>
                <a:off x="8093908" y="31292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88" name="Freeform 16"/>
              <p:cNvSpPr>
                <a:spLocks noEditPoints="1"/>
              </p:cNvSpPr>
              <p:nvPr/>
            </p:nvSpPr>
            <p:spPr bwMode="auto">
              <a:xfrm>
                <a:off x="9421395" y="3192706"/>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89" name="Freeform 5"/>
              <p:cNvSpPr>
                <a:spLocks/>
              </p:cNvSpPr>
              <p:nvPr/>
            </p:nvSpPr>
            <p:spPr bwMode="auto">
              <a:xfrm>
                <a:off x="9866181" y="3145691"/>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90" name="Freeform 23"/>
              <p:cNvSpPr>
                <a:spLocks/>
              </p:cNvSpPr>
              <p:nvPr/>
            </p:nvSpPr>
            <p:spPr bwMode="auto">
              <a:xfrm>
                <a:off x="8538694" y="31456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91" name="Freeform 24"/>
              <p:cNvSpPr>
                <a:spLocks/>
              </p:cNvSpPr>
              <p:nvPr/>
            </p:nvSpPr>
            <p:spPr bwMode="auto">
              <a:xfrm>
                <a:off x="8835126" y="3145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92" name="Freeform 17"/>
              <p:cNvSpPr>
                <a:spLocks/>
              </p:cNvSpPr>
              <p:nvPr/>
            </p:nvSpPr>
            <p:spPr bwMode="auto">
              <a:xfrm>
                <a:off x="9131558" y="3145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93" name="Freeform 24"/>
              <p:cNvSpPr>
                <a:spLocks/>
              </p:cNvSpPr>
              <p:nvPr/>
            </p:nvSpPr>
            <p:spPr bwMode="auto">
              <a:xfrm>
                <a:off x="1258079" y="3145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94" name="Freeform 29"/>
              <p:cNvSpPr>
                <a:spLocks/>
              </p:cNvSpPr>
              <p:nvPr/>
            </p:nvSpPr>
            <p:spPr bwMode="auto">
              <a:xfrm>
                <a:off x="1554511" y="31456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95" name="Freeform 17"/>
              <p:cNvSpPr>
                <a:spLocks/>
              </p:cNvSpPr>
              <p:nvPr/>
            </p:nvSpPr>
            <p:spPr bwMode="auto">
              <a:xfrm>
                <a:off x="1850943" y="3145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1496" name="Group 746"/>
              <p:cNvGrpSpPr/>
              <p:nvPr/>
            </p:nvGrpSpPr>
            <p:grpSpPr>
              <a:xfrm>
                <a:off x="2877886" y="3139888"/>
                <a:ext cx="348521" cy="470651"/>
                <a:chOff x="7011958" y="-48945"/>
                <a:chExt cx="557213" cy="752475"/>
              </a:xfrm>
              <a:solidFill>
                <a:schemeClr val="tx1">
                  <a:alpha val="7000"/>
                </a:schemeClr>
              </a:solidFill>
            </p:grpSpPr>
            <p:sp>
              <p:nvSpPr>
                <p:cNvPr id="1798"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99"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497" name="Freeform 19"/>
              <p:cNvSpPr>
                <a:spLocks/>
              </p:cNvSpPr>
              <p:nvPr/>
            </p:nvSpPr>
            <p:spPr bwMode="auto">
              <a:xfrm>
                <a:off x="3351390" y="3145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98" name="Freeform 7"/>
              <p:cNvSpPr>
                <a:spLocks/>
              </p:cNvSpPr>
              <p:nvPr/>
            </p:nvSpPr>
            <p:spPr bwMode="auto">
              <a:xfrm>
                <a:off x="3647822" y="3145690"/>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99" name="Freeform 8"/>
              <p:cNvSpPr>
                <a:spLocks/>
              </p:cNvSpPr>
              <p:nvPr/>
            </p:nvSpPr>
            <p:spPr bwMode="auto">
              <a:xfrm>
                <a:off x="3940957" y="3145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1500" name="Group 781"/>
              <p:cNvGrpSpPr/>
              <p:nvPr/>
            </p:nvGrpSpPr>
            <p:grpSpPr>
              <a:xfrm>
                <a:off x="2140780" y="3124431"/>
                <a:ext cx="612096" cy="486108"/>
                <a:chOff x="9258271" y="-45770"/>
                <a:chExt cx="925513" cy="735013"/>
              </a:xfrm>
              <a:solidFill>
                <a:schemeClr val="accent4">
                  <a:lumMod val="20000"/>
                  <a:lumOff val="80000"/>
                  <a:alpha val="38000"/>
                </a:schemeClr>
              </a:solidFill>
            </p:grpSpPr>
            <p:sp>
              <p:nvSpPr>
                <p:cNvPr id="1788"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89"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90"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91"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92"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93"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94"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95"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96"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97"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501" name="Freeform 8"/>
              <p:cNvSpPr>
                <a:spLocks/>
              </p:cNvSpPr>
              <p:nvPr/>
            </p:nvSpPr>
            <p:spPr bwMode="auto">
              <a:xfrm>
                <a:off x="4230794" y="3145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502" name="Freeform 23"/>
              <p:cNvSpPr>
                <a:spLocks/>
              </p:cNvSpPr>
              <p:nvPr/>
            </p:nvSpPr>
            <p:spPr bwMode="auto">
              <a:xfrm>
                <a:off x="4994148" y="31456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503" name="Freeform 24"/>
              <p:cNvSpPr>
                <a:spLocks/>
              </p:cNvSpPr>
              <p:nvPr/>
            </p:nvSpPr>
            <p:spPr bwMode="auto">
              <a:xfrm>
                <a:off x="5290580" y="3145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504" name="Freeform 17"/>
              <p:cNvSpPr>
                <a:spLocks/>
              </p:cNvSpPr>
              <p:nvPr/>
            </p:nvSpPr>
            <p:spPr bwMode="auto">
              <a:xfrm>
                <a:off x="5587012" y="3145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1505" name="Group 740"/>
              <p:cNvGrpSpPr/>
              <p:nvPr/>
            </p:nvGrpSpPr>
            <p:grpSpPr>
              <a:xfrm>
                <a:off x="4520644" y="3139888"/>
                <a:ext cx="348521" cy="470651"/>
                <a:chOff x="7011958" y="-48945"/>
                <a:chExt cx="557213" cy="752475"/>
              </a:xfrm>
              <a:solidFill>
                <a:schemeClr val="tx1">
                  <a:alpha val="12000"/>
                </a:schemeClr>
              </a:solidFill>
            </p:grpSpPr>
            <p:sp>
              <p:nvSpPr>
                <p:cNvPr id="1786"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87"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506" name="Freeform 18"/>
              <p:cNvSpPr>
                <a:spLocks noEditPoints="1"/>
              </p:cNvSpPr>
              <p:nvPr/>
            </p:nvSpPr>
            <p:spPr bwMode="auto">
              <a:xfrm>
                <a:off x="5876849" y="3129206"/>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507" name="Freeform 20"/>
              <p:cNvSpPr>
                <a:spLocks noEditPoints="1"/>
              </p:cNvSpPr>
              <p:nvPr/>
            </p:nvSpPr>
            <p:spPr bwMode="auto">
              <a:xfrm>
                <a:off x="6321635" y="31292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508" name="Freeform 23"/>
              <p:cNvSpPr>
                <a:spLocks/>
              </p:cNvSpPr>
              <p:nvPr/>
            </p:nvSpPr>
            <p:spPr bwMode="auto">
              <a:xfrm>
                <a:off x="6766421" y="31456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509" name="Freeform 24"/>
              <p:cNvSpPr>
                <a:spLocks/>
              </p:cNvSpPr>
              <p:nvPr/>
            </p:nvSpPr>
            <p:spPr bwMode="auto">
              <a:xfrm>
                <a:off x="7062853" y="3145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510" name="Freeform 17"/>
              <p:cNvSpPr>
                <a:spLocks/>
              </p:cNvSpPr>
              <p:nvPr/>
            </p:nvSpPr>
            <p:spPr bwMode="auto">
              <a:xfrm>
                <a:off x="7359285" y="3145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511" name="Freeform 18"/>
              <p:cNvSpPr>
                <a:spLocks noEditPoints="1"/>
              </p:cNvSpPr>
              <p:nvPr/>
            </p:nvSpPr>
            <p:spPr bwMode="auto">
              <a:xfrm>
                <a:off x="6161824" y="2504857"/>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512" name="Freeform 19"/>
              <p:cNvSpPr>
                <a:spLocks/>
              </p:cNvSpPr>
              <p:nvPr/>
            </p:nvSpPr>
            <p:spPr bwMode="auto">
              <a:xfrm>
                <a:off x="6611583" y="25213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513" name="Freeform 7"/>
              <p:cNvSpPr>
                <a:spLocks/>
              </p:cNvSpPr>
              <p:nvPr/>
            </p:nvSpPr>
            <p:spPr bwMode="auto">
              <a:xfrm>
                <a:off x="6912988" y="2521341"/>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514" name="Freeform 8"/>
              <p:cNvSpPr>
                <a:spLocks/>
              </p:cNvSpPr>
              <p:nvPr/>
            </p:nvSpPr>
            <p:spPr bwMode="auto">
              <a:xfrm>
                <a:off x="7211096" y="25213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515" name="Freeform 13"/>
              <p:cNvSpPr>
                <a:spLocks/>
              </p:cNvSpPr>
              <p:nvPr/>
            </p:nvSpPr>
            <p:spPr bwMode="auto">
              <a:xfrm>
                <a:off x="7505906" y="25213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516" name="Freeform 23"/>
              <p:cNvSpPr>
                <a:spLocks/>
              </p:cNvSpPr>
              <p:nvPr/>
            </p:nvSpPr>
            <p:spPr bwMode="auto">
              <a:xfrm>
                <a:off x="8285801" y="25213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517" name="Freeform 24"/>
              <p:cNvSpPr>
                <a:spLocks/>
              </p:cNvSpPr>
              <p:nvPr/>
            </p:nvSpPr>
            <p:spPr bwMode="auto">
              <a:xfrm>
                <a:off x="8587206" y="25213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518" name="Freeform 29"/>
              <p:cNvSpPr>
                <a:spLocks/>
              </p:cNvSpPr>
              <p:nvPr/>
            </p:nvSpPr>
            <p:spPr bwMode="auto">
              <a:xfrm>
                <a:off x="8888611" y="25213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519" name="Freeform 17"/>
              <p:cNvSpPr>
                <a:spLocks/>
              </p:cNvSpPr>
              <p:nvPr/>
            </p:nvSpPr>
            <p:spPr bwMode="auto">
              <a:xfrm>
                <a:off x="9190016" y="25213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1520" name="Group 740"/>
              <p:cNvGrpSpPr/>
              <p:nvPr/>
            </p:nvGrpSpPr>
            <p:grpSpPr>
              <a:xfrm>
                <a:off x="7807324" y="2515539"/>
                <a:ext cx="348521" cy="470651"/>
                <a:chOff x="7011958" y="-48945"/>
                <a:chExt cx="557213" cy="752475"/>
              </a:xfrm>
              <a:solidFill>
                <a:schemeClr val="tx1">
                  <a:alpha val="12000"/>
                </a:schemeClr>
              </a:solidFill>
            </p:grpSpPr>
            <p:sp>
              <p:nvSpPr>
                <p:cNvPr id="1784"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85"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521" name="Group 746"/>
              <p:cNvGrpSpPr/>
              <p:nvPr/>
            </p:nvGrpSpPr>
            <p:grpSpPr>
              <a:xfrm>
                <a:off x="10226905" y="2515539"/>
                <a:ext cx="348521" cy="470651"/>
                <a:chOff x="7011958" y="-48945"/>
                <a:chExt cx="557213" cy="752475"/>
              </a:xfrm>
              <a:solidFill>
                <a:schemeClr val="tx1">
                  <a:alpha val="7000"/>
                </a:schemeClr>
              </a:solidFill>
            </p:grpSpPr>
            <p:sp>
              <p:nvSpPr>
                <p:cNvPr id="1782"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83"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522" name="Freeform 19"/>
              <p:cNvSpPr>
                <a:spLocks/>
              </p:cNvSpPr>
              <p:nvPr/>
            </p:nvSpPr>
            <p:spPr bwMode="auto">
              <a:xfrm>
                <a:off x="10705382" y="25213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523" name="Freeform 7"/>
              <p:cNvSpPr>
                <a:spLocks/>
              </p:cNvSpPr>
              <p:nvPr/>
            </p:nvSpPr>
            <p:spPr bwMode="auto">
              <a:xfrm>
                <a:off x="11006787" y="2521341"/>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524" name="Freeform 8"/>
              <p:cNvSpPr>
                <a:spLocks/>
              </p:cNvSpPr>
              <p:nvPr/>
            </p:nvSpPr>
            <p:spPr bwMode="auto">
              <a:xfrm>
                <a:off x="11304895" y="25213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525" name="Freeform 23"/>
              <p:cNvSpPr>
                <a:spLocks/>
              </p:cNvSpPr>
              <p:nvPr/>
            </p:nvSpPr>
            <p:spPr bwMode="auto">
              <a:xfrm>
                <a:off x="12078195" y="25213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1526" name="Group 740"/>
              <p:cNvGrpSpPr/>
              <p:nvPr/>
            </p:nvGrpSpPr>
            <p:grpSpPr>
              <a:xfrm>
                <a:off x="11599718" y="2515539"/>
                <a:ext cx="348521" cy="470651"/>
                <a:chOff x="7011958" y="-48945"/>
                <a:chExt cx="557213" cy="752475"/>
              </a:xfrm>
              <a:solidFill>
                <a:schemeClr val="tx1">
                  <a:alpha val="12000"/>
                </a:schemeClr>
              </a:solidFill>
            </p:grpSpPr>
            <p:sp>
              <p:nvSpPr>
                <p:cNvPr id="1780"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81"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527" name="Group 781"/>
              <p:cNvGrpSpPr/>
              <p:nvPr/>
            </p:nvGrpSpPr>
            <p:grpSpPr>
              <a:xfrm>
                <a:off x="6129230" y="1892531"/>
                <a:ext cx="612096" cy="486108"/>
                <a:chOff x="9258271" y="-45770"/>
                <a:chExt cx="925513" cy="735013"/>
              </a:xfrm>
              <a:solidFill>
                <a:schemeClr val="bg2">
                  <a:alpha val="38000"/>
                </a:schemeClr>
              </a:solidFill>
            </p:grpSpPr>
            <p:sp>
              <p:nvSpPr>
                <p:cNvPr id="1770"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71"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72"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73"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74"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75"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76"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77"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78"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79"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528" name="Group 781"/>
              <p:cNvGrpSpPr/>
              <p:nvPr/>
            </p:nvGrpSpPr>
            <p:grpSpPr>
              <a:xfrm>
                <a:off x="9484826" y="2500082"/>
                <a:ext cx="612096" cy="486108"/>
                <a:chOff x="9258271" y="-45770"/>
                <a:chExt cx="925513" cy="735013"/>
              </a:xfrm>
              <a:solidFill>
                <a:schemeClr val="accent4">
                  <a:lumMod val="20000"/>
                  <a:lumOff val="80000"/>
                  <a:alpha val="38000"/>
                </a:schemeClr>
              </a:solidFill>
            </p:grpSpPr>
            <p:sp>
              <p:nvSpPr>
                <p:cNvPr id="1760"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61"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62"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63"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64"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65"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66"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67"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68"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69"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529" name="Freeform 24"/>
              <p:cNvSpPr>
                <a:spLocks/>
              </p:cNvSpPr>
              <p:nvPr/>
            </p:nvSpPr>
            <p:spPr bwMode="auto">
              <a:xfrm>
                <a:off x="6866947" y="19137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530" name="Freeform 29"/>
              <p:cNvSpPr>
                <a:spLocks/>
              </p:cNvSpPr>
              <p:nvPr/>
            </p:nvSpPr>
            <p:spPr bwMode="auto">
              <a:xfrm>
                <a:off x="7164003" y="19137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531" name="Freeform 17"/>
              <p:cNvSpPr>
                <a:spLocks/>
              </p:cNvSpPr>
              <p:nvPr/>
            </p:nvSpPr>
            <p:spPr bwMode="auto">
              <a:xfrm>
                <a:off x="7461059" y="19137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1532" name="Group 746"/>
              <p:cNvGrpSpPr/>
              <p:nvPr/>
            </p:nvGrpSpPr>
            <p:grpSpPr>
              <a:xfrm>
                <a:off x="8489250" y="1907988"/>
                <a:ext cx="348521" cy="470651"/>
                <a:chOff x="7011958" y="-48945"/>
                <a:chExt cx="557213" cy="752475"/>
              </a:xfrm>
              <a:solidFill>
                <a:schemeClr val="tx1">
                  <a:alpha val="7000"/>
                </a:schemeClr>
              </a:solidFill>
            </p:grpSpPr>
            <p:sp>
              <p:nvSpPr>
                <p:cNvPr id="1758"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59"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533" name="Freeform 19"/>
              <p:cNvSpPr>
                <a:spLocks/>
              </p:cNvSpPr>
              <p:nvPr/>
            </p:nvSpPr>
            <p:spPr bwMode="auto">
              <a:xfrm>
                <a:off x="8963378" y="19137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534" name="Freeform 7"/>
              <p:cNvSpPr>
                <a:spLocks/>
              </p:cNvSpPr>
              <p:nvPr/>
            </p:nvSpPr>
            <p:spPr bwMode="auto">
              <a:xfrm>
                <a:off x="9260434" y="1913790"/>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535" name="Freeform 8"/>
              <p:cNvSpPr>
                <a:spLocks/>
              </p:cNvSpPr>
              <p:nvPr/>
            </p:nvSpPr>
            <p:spPr bwMode="auto">
              <a:xfrm>
                <a:off x="9554193" y="19137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1536" name="Group 781"/>
              <p:cNvGrpSpPr/>
              <p:nvPr/>
            </p:nvGrpSpPr>
            <p:grpSpPr>
              <a:xfrm>
                <a:off x="7751520" y="1892531"/>
                <a:ext cx="612096" cy="486108"/>
                <a:chOff x="9258271" y="-45770"/>
                <a:chExt cx="925513" cy="735013"/>
              </a:xfrm>
              <a:solidFill>
                <a:schemeClr val="accent4">
                  <a:lumMod val="20000"/>
                  <a:lumOff val="80000"/>
                  <a:alpha val="38000"/>
                </a:schemeClr>
              </a:solidFill>
            </p:grpSpPr>
            <p:sp>
              <p:nvSpPr>
                <p:cNvPr id="1748"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49"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50"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51"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52"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53"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54"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55"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56"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57"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537" name="Freeform 8"/>
              <p:cNvSpPr>
                <a:spLocks/>
              </p:cNvSpPr>
              <p:nvPr/>
            </p:nvSpPr>
            <p:spPr bwMode="auto">
              <a:xfrm>
                <a:off x="9844654" y="19137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538" name="Freeform 23"/>
              <p:cNvSpPr>
                <a:spLocks/>
              </p:cNvSpPr>
              <p:nvPr/>
            </p:nvSpPr>
            <p:spPr bwMode="auto">
              <a:xfrm>
                <a:off x="10609256" y="19137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539" name="Freeform 24"/>
              <p:cNvSpPr>
                <a:spLocks/>
              </p:cNvSpPr>
              <p:nvPr/>
            </p:nvSpPr>
            <p:spPr bwMode="auto">
              <a:xfrm>
                <a:off x="10906312" y="19137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540" name="Freeform 17"/>
              <p:cNvSpPr>
                <a:spLocks/>
              </p:cNvSpPr>
              <p:nvPr/>
            </p:nvSpPr>
            <p:spPr bwMode="auto">
              <a:xfrm>
                <a:off x="11203368" y="19137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1541" name="Group 740"/>
              <p:cNvGrpSpPr/>
              <p:nvPr/>
            </p:nvGrpSpPr>
            <p:grpSpPr>
              <a:xfrm>
                <a:off x="10135128" y="1907988"/>
                <a:ext cx="348521" cy="470651"/>
                <a:chOff x="7011958" y="-48945"/>
                <a:chExt cx="557213" cy="752475"/>
              </a:xfrm>
              <a:solidFill>
                <a:schemeClr val="tx1">
                  <a:alpha val="12000"/>
                </a:schemeClr>
              </a:solidFill>
            </p:grpSpPr>
            <p:sp>
              <p:nvSpPr>
                <p:cNvPr id="1746"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47"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542" name="Freeform 18"/>
              <p:cNvSpPr>
                <a:spLocks noEditPoints="1"/>
              </p:cNvSpPr>
              <p:nvPr/>
            </p:nvSpPr>
            <p:spPr bwMode="auto">
              <a:xfrm>
                <a:off x="11493829" y="1897306"/>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543" name="Freeform 20"/>
              <p:cNvSpPr>
                <a:spLocks noEditPoints="1"/>
              </p:cNvSpPr>
              <p:nvPr/>
            </p:nvSpPr>
            <p:spPr bwMode="auto">
              <a:xfrm>
                <a:off x="11939244" y="18973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544" name="Freeform 23"/>
              <p:cNvSpPr>
                <a:spLocks/>
              </p:cNvSpPr>
              <p:nvPr/>
            </p:nvSpPr>
            <p:spPr bwMode="auto">
              <a:xfrm>
                <a:off x="177051" y="25213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545" name="Freeform 24"/>
              <p:cNvSpPr>
                <a:spLocks/>
              </p:cNvSpPr>
              <p:nvPr/>
            </p:nvSpPr>
            <p:spPr bwMode="auto">
              <a:xfrm>
                <a:off x="478456" y="25213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546" name="Freeform 17"/>
              <p:cNvSpPr>
                <a:spLocks/>
              </p:cNvSpPr>
              <p:nvPr/>
            </p:nvSpPr>
            <p:spPr bwMode="auto">
              <a:xfrm>
                <a:off x="779861" y="25213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547" name="Freeform 18"/>
              <p:cNvSpPr>
                <a:spLocks noEditPoints="1"/>
              </p:cNvSpPr>
              <p:nvPr/>
            </p:nvSpPr>
            <p:spPr bwMode="auto">
              <a:xfrm>
                <a:off x="1074671" y="2504857"/>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548" name="Freeform 20"/>
              <p:cNvSpPr>
                <a:spLocks noEditPoints="1"/>
              </p:cNvSpPr>
              <p:nvPr/>
            </p:nvSpPr>
            <p:spPr bwMode="auto">
              <a:xfrm>
                <a:off x="1524430" y="2504857"/>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549" name="Freeform 16"/>
              <p:cNvSpPr>
                <a:spLocks noEditPoints="1"/>
              </p:cNvSpPr>
              <p:nvPr/>
            </p:nvSpPr>
            <p:spPr bwMode="auto">
              <a:xfrm>
                <a:off x="2871809" y="2504857"/>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550" name="Freeform 16"/>
              <p:cNvSpPr>
                <a:spLocks noEditPoints="1"/>
              </p:cNvSpPr>
              <p:nvPr/>
            </p:nvSpPr>
            <p:spPr bwMode="auto">
              <a:xfrm>
                <a:off x="3619676" y="2504857"/>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551" name="Freeform 5"/>
              <p:cNvSpPr>
                <a:spLocks/>
              </p:cNvSpPr>
              <p:nvPr/>
            </p:nvSpPr>
            <p:spPr bwMode="auto">
              <a:xfrm>
                <a:off x="3321568" y="2521342"/>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552" name="Freeform 20"/>
              <p:cNvSpPr>
                <a:spLocks noEditPoints="1"/>
              </p:cNvSpPr>
              <p:nvPr/>
            </p:nvSpPr>
            <p:spPr bwMode="auto">
              <a:xfrm>
                <a:off x="4069435" y="2504857"/>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1553" name="Group 746"/>
              <p:cNvGrpSpPr/>
              <p:nvPr/>
            </p:nvGrpSpPr>
            <p:grpSpPr>
              <a:xfrm>
                <a:off x="4519207" y="2515539"/>
                <a:ext cx="348521" cy="470651"/>
                <a:chOff x="7011958" y="-48945"/>
                <a:chExt cx="557213" cy="752475"/>
              </a:xfrm>
              <a:solidFill>
                <a:schemeClr val="tx1">
                  <a:alpha val="7000"/>
                </a:schemeClr>
              </a:solidFill>
            </p:grpSpPr>
            <p:sp>
              <p:nvSpPr>
                <p:cNvPr id="1744"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45"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554" name="Freeform 18"/>
              <p:cNvSpPr>
                <a:spLocks noEditPoints="1"/>
              </p:cNvSpPr>
              <p:nvPr/>
            </p:nvSpPr>
            <p:spPr bwMode="auto">
              <a:xfrm>
                <a:off x="5476529" y="2504857"/>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555" name="Freeform 19"/>
              <p:cNvSpPr>
                <a:spLocks/>
              </p:cNvSpPr>
              <p:nvPr/>
            </p:nvSpPr>
            <p:spPr bwMode="auto">
              <a:xfrm>
                <a:off x="5926282" y="25213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556" name="Freeform 21"/>
              <p:cNvSpPr>
                <a:spLocks noEditPoints="1"/>
              </p:cNvSpPr>
              <p:nvPr/>
            </p:nvSpPr>
            <p:spPr bwMode="auto">
              <a:xfrm>
                <a:off x="4997684" y="2528143"/>
                <a:ext cx="348875" cy="458047"/>
              </a:xfrm>
              <a:custGeom>
                <a:avLst/>
                <a:gdLst>
                  <a:gd name="T0" fmla="*/ 31 w 294"/>
                  <a:gd name="T1" fmla="*/ 386 h 386"/>
                  <a:gd name="T2" fmla="*/ 47 w 294"/>
                  <a:gd name="T3" fmla="*/ 284 h 386"/>
                  <a:gd name="T4" fmla="*/ 0 w 294"/>
                  <a:gd name="T5" fmla="*/ 284 h 386"/>
                  <a:gd name="T6" fmla="*/ 0 w 294"/>
                  <a:gd name="T7" fmla="*/ 219 h 386"/>
                  <a:gd name="T8" fmla="*/ 57 w 294"/>
                  <a:gd name="T9" fmla="*/ 219 h 386"/>
                  <a:gd name="T10" fmla="*/ 66 w 294"/>
                  <a:gd name="T11" fmla="*/ 162 h 386"/>
                  <a:gd name="T12" fmla="*/ 16 w 294"/>
                  <a:gd name="T13" fmla="*/ 162 h 386"/>
                  <a:gd name="T14" fmla="*/ 16 w 294"/>
                  <a:gd name="T15" fmla="*/ 98 h 386"/>
                  <a:gd name="T16" fmla="*/ 76 w 294"/>
                  <a:gd name="T17" fmla="*/ 98 h 386"/>
                  <a:gd name="T18" fmla="*/ 90 w 294"/>
                  <a:gd name="T19" fmla="*/ 0 h 386"/>
                  <a:gd name="T20" fmla="*/ 151 w 294"/>
                  <a:gd name="T21" fmla="*/ 0 h 386"/>
                  <a:gd name="T22" fmla="*/ 135 w 294"/>
                  <a:gd name="T23" fmla="*/ 98 h 386"/>
                  <a:gd name="T24" fmla="*/ 187 w 294"/>
                  <a:gd name="T25" fmla="*/ 98 h 386"/>
                  <a:gd name="T26" fmla="*/ 201 w 294"/>
                  <a:gd name="T27" fmla="*/ 0 h 386"/>
                  <a:gd name="T28" fmla="*/ 263 w 294"/>
                  <a:gd name="T29" fmla="*/ 0 h 386"/>
                  <a:gd name="T30" fmla="*/ 246 w 294"/>
                  <a:gd name="T31" fmla="*/ 98 h 386"/>
                  <a:gd name="T32" fmla="*/ 294 w 294"/>
                  <a:gd name="T33" fmla="*/ 98 h 386"/>
                  <a:gd name="T34" fmla="*/ 294 w 294"/>
                  <a:gd name="T35" fmla="*/ 162 h 386"/>
                  <a:gd name="T36" fmla="*/ 237 w 294"/>
                  <a:gd name="T37" fmla="*/ 162 h 386"/>
                  <a:gd name="T38" fmla="*/ 227 w 294"/>
                  <a:gd name="T39" fmla="*/ 219 h 386"/>
                  <a:gd name="T40" fmla="*/ 277 w 294"/>
                  <a:gd name="T41" fmla="*/ 219 h 386"/>
                  <a:gd name="T42" fmla="*/ 277 w 294"/>
                  <a:gd name="T43" fmla="*/ 284 h 386"/>
                  <a:gd name="T44" fmla="*/ 218 w 294"/>
                  <a:gd name="T45" fmla="*/ 284 h 386"/>
                  <a:gd name="T46" fmla="*/ 204 w 294"/>
                  <a:gd name="T47" fmla="*/ 386 h 386"/>
                  <a:gd name="T48" fmla="*/ 142 w 294"/>
                  <a:gd name="T49" fmla="*/ 386 h 386"/>
                  <a:gd name="T50" fmla="*/ 159 w 294"/>
                  <a:gd name="T51" fmla="*/ 284 h 386"/>
                  <a:gd name="T52" fmla="*/ 106 w 294"/>
                  <a:gd name="T53" fmla="*/ 284 h 386"/>
                  <a:gd name="T54" fmla="*/ 92 w 294"/>
                  <a:gd name="T55" fmla="*/ 386 h 386"/>
                  <a:gd name="T56" fmla="*/ 31 w 294"/>
                  <a:gd name="T57" fmla="*/ 386 h 386"/>
                  <a:gd name="T58" fmla="*/ 168 w 294"/>
                  <a:gd name="T59" fmla="*/ 219 h 386"/>
                  <a:gd name="T60" fmla="*/ 177 w 294"/>
                  <a:gd name="T61" fmla="*/ 162 h 386"/>
                  <a:gd name="T62" fmla="*/ 125 w 294"/>
                  <a:gd name="T63" fmla="*/ 162 h 386"/>
                  <a:gd name="T64" fmla="*/ 118 w 294"/>
                  <a:gd name="T65" fmla="*/ 219 h 386"/>
                  <a:gd name="T66" fmla="*/ 168 w 294"/>
                  <a:gd name="T67" fmla="*/ 219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94" h="386">
                    <a:moveTo>
                      <a:pt x="31" y="386"/>
                    </a:moveTo>
                    <a:lnTo>
                      <a:pt x="47" y="284"/>
                    </a:lnTo>
                    <a:lnTo>
                      <a:pt x="0" y="284"/>
                    </a:lnTo>
                    <a:lnTo>
                      <a:pt x="0" y="219"/>
                    </a:lnTo>
                    <a:lnTo>
                      <a:pt x="57" y="219"/>
                    </a:lnTo>
                    <a:lnTo>
                      <a:pt x="66" y="162"/>
                    </a:lnTo>
                    <a:lnTo>
                      <a:pt x="16" y="162"/>
                    </a:lnTo>
                    <a:lnTo>
                      <a:pt x="16" y="98"/>
                    </a:lnTo>
                    <a:lnTo>
                      <a:pt x="76" y="98"/>
                    </a:lnTo>
                    <a:lnTo>
                      <a:pt x="90" y="0"/>
                    </a:lnTo>
                    <a:lnTo>
                      <a:pt x="151" y="0"/>
                    </a:lnTo>
                    <a:lnTo>
                      <a:pt x="135" y="98"/>
                    </a:lnTo>
                    <a:lnTo>
                      <a:pt x="187" y="98"/>
                    </a:lnTo>
                    <a:lnTo>
                      <a:pt x="201" y="0"/>
                    </a:lnTo>
                    <a:lnTo>
                      <a:pt x="263" y="0"/>
                    </a:lnTo>
                    <a:lnTo>
                      <a:pt x="246" y="98"/>
                    </a:lnTo>
                    <a:lnTo>
                      <a:pt x="294" y="98"/>
                    </a:lnTo>
                    <a:lnTo>
                      <a:pt x="294" y="162"/>
                    </a:lnTo>
                    <a:lnTo>
                      <a:pt x="237" y="162"/>
                    </a:lnTo>
                    <a:lnTo>
                      <a:pt x="227" y="219"/>
                    </a:lnTo>
                    <a:lnTo>
                      <a:pt x="277" y="219"/>
                    </a:lnTo>
                    <a:lnTo>
                      <a:pt x="277" y="284"/>
                    </a:lnTo>
                    <a:lnTo>
                      <a:pt x="218" y="284"/>
                    </a:lnTo>
                    <a:lnTo>
                      <a:pt x="204" y="386"/>
                    </a:lnTo>
                    <a:lnTo>
                      <a:pt x="142" y="386"/>
                    </a:lnTo>
                    <a:lnTo>
                      <a:pt x="159" y="284"/>
                    </a:lnTo>
                    <a:lnTo>
                      <a:pt x="106" y="284"/>
                    </a:lnTo>
                    <a:lnTo>
                      <a:pt x="92" y="386"/>
                    </a:lnTo>
                    <a:lnTo>
                      <a:pt x="31" y="386"/>
                    </a:lnTo>
                    <a:close/>
                    <a:moveTo>
                      <a:pt x="168" y="219"/>
                    </a:moveTo>
                    <a:lnTo>
                      <a:pt x="177" y="162"/>
                    </a:lnTo>
                    <a:lnTo>
                      <a:pt x="125" y="162"/>
                    </a:lnTo>
                    <a:lnTo>
                      <a:pt x="118" y="219"/>
                    </a:lnTo>
                    <a:lnTo>
                      <a:pt x="168" y="219"/>
                    </a:lnTo>
                    <a:close/>
                  </a:path>
                </a:pathLst>
              </a:custGeom>
              <a:solidFill>
                <a:schemeClr val="tx1">
                  <a:alpha val="11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557" name="Freeform 23"/>
              <p:cNvSpPr>
                <a:spLocks/>
              </p:cNvSpPr>
              <p:nvPr/>
            </p:nvSpPr>
            <p:spPr bwMode="auto">
              <a:xfrm>
                <a:off x="1974189" y="25213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558" name="Freeform 24"/>
              <p:cNvSpPr>
                <a:spLocks/>
              </p:cNvSpPr>
              <p:nvPr/>
            </p:nvSpPr>
            <p:spPr bwMode="auto">
              <a:xfrm>
                <a:off x="2275594" y="25213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559" name="Freeform 17"/>
              <p:cNvSpPr>
                <a:spLocks/>
              </p:cNvSpPr>
              <p:nvPr/>
            </p:nvSpPr>
            <p:spPr bwMode="auto">
              <a:xfrm>
                <a:off x="2576999" y="25213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560" name="Freeform 19"/>
              <p:cNvSpPr>
                <a:spLocks/>
              </p:cNvSpPr>
              <p:nvPr/>
            </p:nvSpPr>
            <p:spPr bwMode="auto">
              <a:xfrm>
                <a:off x="3882645" y="19137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561" name="Freeform 7"/>
              <p:cNvSpPr>
                <a:spLocks/>
              </p:cNvSpPr>
              <p:nvPr/>
            </p:nvSpPr>
            <p:spPr bwMode="auto">
              <a:xfrm>
                <a:off x="4179701" y="1913790"/>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562" name="Freeform 8"/>
              <p:cNvSpPr>
                <a:spLocks/>
              </p:cNvSpPr>
              <p:nvPr/>
            </p:nvSpPr>
            <p:spPr bwMode="auto">
              <a:xfrm>
                <a:off x="4473460" y="19137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563" name="Freeform 13"/>
              <p:cNvSpPr>
                <a:spLocks/>
              </p:cNvSpPr>
              <p:nvPr/>
            </p:nvSpPr>
            <p:spPr bwMode="auto">
              <a:xfrm>
                <a:off x="4763921" y="19137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564" name="Freeform 23"/>
              <p:cNvSpPr>
                <a:spLocks/>
              </p:cNvSpPr>
              <p:nvPr/>
            </p:nvSpPr>
            <p:spPr bwMode="auto">
              <a:xfrm>
                <a:off x="5535118" y="19137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565" name="Freeform 24"/>
              <p:cNvSpPr>
                <a:spLocks/>
              </p:cNvSpPr>
              <p:nvPr/>
            </p:nvSpPr>
            <p:spPr bwMode="auto">
              <a:xfrm>
                <a:off x="5832174" y="19137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1566" name="Group 740"/>
              <p:cNvGrpSpPr/>
              <p:nvPr/>
            </p:nvGrpSpPr>
            <p:grpSpPr>
              <a:xfrm>
                <a:off x="5060990" y="1907988"/>
                <a:ext cx="348521" cy="470651"/>
                <a:chOff x="7011958" y="-48945"/>
                <a:chExt cx="557213" cy="752475"/>
              </a:xfrm>
              <a:solidFill>
                <a:schemeClr val="tx1">
                  <a:alpha val="12000"/>
                </a:schemeClr>
              </a:solidFill>
            </p:grpSpPr>
            <p:sp>
              <p:nvSpPr>
                <p:cNvPr id="1742"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43"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567" name="Freeform 18"/>
              <p:cNvSpPr>
                <a:spLocks noEditPoints="1"/>
              </p:cNvSpPr>
              <p:nvPr/>
            </p:nvSpPr>
            <p:spPr bwMode="auto">
              <a:xfrm>
                <a:off x="1368083" y="1897306"/>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568" name="Freeform 20"/>
              <p:cNvSpPr>
                <a:spLocks noEditPoints="1"/>
              </p:cNvSpPr>
              <p:nvPr/>
            </p:nvSpPr>
            <p:spPr bwMode="auto">
              <a:xfrm>
                <a:off x="1813493" y="18973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569" name="Freeform 16"/>
              <p:cNvSpPr>
                <a:spLocks noEditPoints="1"/>
              </p:cNvSpPr>
              <p:nvPr/>
            </p:nvSpPr>
            <p:spPr bwMode="auto">
              <a:xfrm>
                <a:off x="3143476" y="1897306"/>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570" name="Freeform 5"/>
              <p:cNvSpPr>
                <a:spLocks/>
              </p:cNvSpPr>
              <p:nvPr/>
            </p:nvSpPr>
            <p:spPr bwMode="auto">
              <a:xfrm>
                <a:off x="3588886" y="1913791"/>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571" name="Freeform 23"/>
              <p:cNvSpPr>
                <a:spLocks/>
              </p:cNvSpPr>
              <p:nvPr/>
            </p:nvSpPr>
            <p:spPr bwMode="auto">
              <a:xfrm>
                <a:off x="2258903" y="19137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572" name="Freeform 24"/>
              <p:cNvSpPr>
                <a:spLocks/>
              </p:cNvSpPr>
              <p:nvPr/>
            </p:nvSpPr>
            <p:spPr bwMode="auto">
              <a:xfrm>
                <a:off x="2555959" y="19137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573" name="Freeform 17"/>
              <p:cNvSpPr>
                <a:spLocks/>
              </p:cNvSpPr>
              <p:nvPr/>
            </p:nvSpPr>
            <p:spPr bwMode="auto">
              <a:xfrm>
                <a:off x="2853015" y="19137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574" name="Freeform 20"/>
              <p:cNvSpPr>
                <a:spLocks noEditPoints="1"/>
              </p:cNvSpPr>
              <p:nvPr/>
            </p:nvSpPr>
            <p:spPr bwMode="auto">
              <a:xfrm>
                <a:off x="114300" y="18973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575" name="Freeform 23"/>
              <p:cNvSpPr>
                <a:spLocks/>
              </p:cNvSpPr>
              <p:nvPr/>
            </p:nvSpPr>
            <p:spPr bwMode="auto">
              <a:xfrm>
                <a:off x="483510" y="19137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576" name="Freeform 24"/>
              <p:cNvSpPr>
                <a:spLocks/>
              </p:cNvSpPr>
              <p:nvPr/>
            </p:nvSpPr>
            <p:spPr bwMode="auto">
              <a:xfrm>
                <a:off x="780566" y="19137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577" name="Freeform 17"/>
              <p:cNvSpPr>
                <a:spLocks/>
              </p:cNvSpPr>
              <p:nvPr/>
            </p:nvSpPr>
            <p:spPr bwMode="auto">
              <a:xfrm>
                <a:off x="1077622" y="19137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578" name="Freeform 24"/>
              <p:cNvSpPr>
                <a:spLocks/>
              </p:cNvSpPr>
              <p:nvPr/>
            </p:nvSpPr>
            <p:spPr bwMode="auto">
              <a:xfrm>
                <a:off x="178579" y="38060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579" name="Freeform 17"/>
              <p:cNvSpPr>
                <a:spLocks/>
              </p:cNvSpPr>
              <p:nvPr/>
            </p:nvSpPr>
            <p:spPr bwMode="auto">
              <a:xfrm>
                <a:off x="187243" y="3145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580" name="Freeform 18"/>
              <p:cNvSpPr>
                <a:spLocks noEditPoints="1"/>
              </p:cNvSpPr>
              <p:nvPr/>
            </p:nvSpPr>
            <p:spPr bwMode="auto">
              <a:xfrm>
                <a:off x="6174524" y="1323757"/>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581" name="Freeform 19"/>
              <p:cNvSpPr>
                <a:spLocks/>
              </p:cNvSpPr>
              <p:nvPr/>
            </p:nvSpPr>
            <p:spPr bwMode="auto">
              <a:xfrm>
                <a:off x="6624283" y="13402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582" name="Freeform 7"/>
              <p:cNvSpPr>
                <a:spLocks/>
              </p:cNvSpPr>
              <p:nvPr/>
            </p:nvSpPr>
            <p:spPr bwMode="auto">
              <a:xfrm>
                <a:off x="6925688" y="1340241"/>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583" name="Freeform 8"/>
              <p:cNvSpPr>
                <a:spLocks/>
              </p:cNvSpPr>
              <p:nvPr/>
            </p:nvSpPr>
            <p:spPr bwMode="auto">
              <a:xfrm>
                <a:off x="7223796" y="13402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584" name="Freeform 13"/>
              <p:cNvSpPr>
                <a:spLocks/>
              </p:cNvSpPr>
              <p:nvPr/>
            </p:nvSpPr>
            <p:spPr bwMode="auto">
              <a:xfrm>
                <a:off x="7518606" y="13402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585" name="Freeform 23"/>
              <p:cNvSpPr>
                <a:spLocks/>
              </p:cNvSpPr>
              <p:nvPr/>
            </p:nvSpPr>
            <p:spPr bwMode="auto">
              <a:xfrm>
                <a:off x="8298501" y="13402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586" name="Freeform 24"/>
              <p:cNvSpPr>
                <a:spLocks/>
              </p:cNvSpPr>
              <p:nvPr/>
            </p:nvSpPr>
            <p:spPr bwMode="auto">
              <a:xfrm>
                <a:off x="8599906" y="13402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587" name="Freeform 29"/>
              <p:cNvSpPr>
                <a:spLocks/>
              </p:cNvSpPr>
              <p:nvPr/>
            </p:nvSpPr>
            <p:spPr bwMode="auto">
              <a:xfrm>
                <a:off x="8901311" y="13402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588" name="Freeform 17"/>
              <p:cNvSpPr>
                <a:spLocks/>
              </p:cNvSpPr>
              <p:nvPr/>
            </p:nvSpPr>
            <p:spPr bwMode="auto">
              <a:xfrm>
                <a:off x="9202716" y="13402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1589" name="Group 740"/>
              <p:cNvGrpSpPr/>
              <p:nvPr/>
            </p:nvGrpSpPr>
            <p:grpSpPr>
              <a:xfrm>
                <a:off x="7820024" y="1334439"/>
                <a:ext cx="348521" cy="470651"/>
                <a:chOff x="7011958" y="-48945"/>
                <a:chExt cx="557213" cy="752475"/>
              </a:xfrm>
              <a:solidFill>
                <a:schemeClr val="tx1">
                  <a:alpha val="12000"/>
                </a:schemeClr>
              </a:solidFill>
            </p:grpSpPr>
            <p:sp>
              <p:nvSpPr>
                <p:cNvPr id="1740"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41"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590" name="Group 746"/>
              <p:cNvGrpSpPr/>
              <p:nvPr/>
            </p:nvGrpSpPr>
            <p:grpSpPr>
              <a:xfrm>
                <a:off x="10239605" y="1334439"/>
                <a:ext cx="348521" cy="470651"/>
                <a:chOff x="7011958" y="-48945"/>
                <a:chExt cx="557213" cy="752475"/>
              </a:xfrm>
              <a:solidFill>
                <a:schemeClr val="tx1">
                  <a:alpha val="7000"/>
                </a:schemeClr>
              </a:solidFill>
            </p:grpSpPr>
            <p:sp>
              <p:nvSpPr>
                <p:cNvPr id="1738"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39"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591" name="Freeform 19"/>
              <p:cNvSpPr>
                <a:spLocks/>
              </p:cNvSpPr>
              <p:nvPr/>
            </p:nvSpPr>
            <p:spPr bwMode="auto">
              <a:xfrm>
                <a:off x="10718082" y="13402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592" name="Freeform 7"/>
              <p:cNvSpPr>
                <a:spLocks/>
              </p:cNvSpPr>
              <p:nvPr/>
            </p:nvSpPr>
            <p:spPr bwMode="auto">
              <a:xfrm>
                <a:off x="11019487" y="1340241"/>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593" name="Freeform 8"/>
              <p:cNvSpPr>
                <a:spLocks/>
              </p:cNvSpPr>
              <p:nvPr/>
            </p:nvSpPr>
            <p:spPr bwMode="auto">
              <a:xfrm>
                <a:off x="11317595" y="13402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594" name="Freeform 23"/>
              <p:cNvSpPr>
                <a:spLocks/>
              </p:cNvSpPr>
              <p:nvPr/>
            </p:nvSpPr>
            <p:spPr bwMode="auto">
              <a:xfrm>
                <a:off x="12090895" y="13402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1595" name="Group 740"/>
              <p:cNvGrpSpPr/>
              <p:nvPr/>
            </p:nvGrpSpPr>
            <p:grpSpPr>
              <a:xfrm>
                <a:off x="11612418" y="1334439"/>
                <a:ext cx="348521" cy="470651"/>
                <a:chOff x="7011958" y="-48945"/>
                <a:chExt cx="557213" cy="752475"/>
              </a:xfrm>
              <a:solidFill>
                <a:schemeClr val="tx1">
                  <a:alpha val="12000"/>
                </a:schemeClr>
              </a:solidFill>
            </p:grpSpPr>
            <p:sp>
              <p:nvSpPr>
                <p:cNvPr id="1736"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37"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596" name="Group 781"/>
              <p:cNvGrpSpPr/>
              <p:nvPr/>
            </p:nvGrpSpPr>
            <p:grpSpPr>
              <a:xfrm>
                <a:off x="6141930" y="711431"/>
                <a:ext cx="612096" cy="486108"/>
                <a:chOff x="9258271" y="-45770"/>
                <a:chExt cx="925513" cy="735013"/>
              </a:xfrm>
              <a:solidFill>
                <a:schemeClr val="bg2">
                  <a:alpha val="38000"/>
                </a:schemeClr>
              </a:solidFill>
            </p:grpSpPr>
            <p:sp>
              <p:nvSpPr>
                <p:cNvPr id="1726"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27"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28"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29"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30"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31"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32"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33"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34"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35"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597" name="Group 781"/>
              <p:cNvGrpSpPr/>
              <p:nvPr/>
            </p:nvGrpSpPr>
            <p:grpSpPr>
              <a:xfrm>
                <a:off x="9497526" y="1318982"/>
                <a:ext cx="612096" cy="486108"/>
                <a:chOff x="9258271" y="-45770"/>
                <a:chExt cx="925513" cy="735013"/>
              </a:xfrm>
              <a:solidFill>
                <a:schemeClr val="accent4">
                  <a:lumMod val="20000"/>
                  <a:lumOff val="80000"/>
                  <a:alpha val="38000"/>
                </a:schemeClr>
              </a:solidFill>
            </p:grpSpPr>
            <p:sp>
              <p:nvSpPr>
                <p:cNvPr id="1716"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17"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18"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19"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20"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21"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22"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23"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24"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25"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598" name="Freeform 24"/>
              <p:cNvSpPr>
                <a:spLocks/>
              </p:cNvSpPr>
              <p:nvPr/>
            </p:nvSpPr>
            <p:spPr bwMode="auto">
              <a:xfrm>
                <a:off x="6879647" y="732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599" name="Freeform 29"/>
              <p:cNvSpPr>
                <a:spLocks/>
              </p:cNvSpPr>
              <p:nvPr/>
            </p:nvSpPr>
            <p:spPr bwMode="auto">
              <a:xfrm>
                <a:off x="7176703" y="7326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600" name="Freeform 17"/>
              <p:cNvSpPr>
                <a:spLocks/>
              </p:cNvSpPr>
              <p:nvPr/>
            </p:nvSpPr>
            <p:spPr bwMode="auto">
              <a:xfrm>
                <a:off x="7473759" y="732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1601" name="Group 746"/>
              <p:cNvGrpSpPr/>
              <p:nvPr/>
            </p:nvGrpSpPr>
            <p:grpSpPr>
              <a:xfrm>
                <a:off x="8501950" y="726888"/>
                <a:ext cx="348521" cy="470651"/>
                <a:chOff x="7011958" y="-48945"/>
                <a:chExt cx="557213" cy="752475"/>
              </a:xfrm>
              <a:solidFill>
                <a:schemeClr val="tx1">
                  <a:alpha val="7000"/>
                </a:schemeClr>
              </a:solidFill>
            </p:grpSpPr>
            <p:sp>
              <p:nvSpPr>
                <p:cNvPr id="1714"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15"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602" name="Freeform 19"/>
              <p:cNvSpPr>
                <a:spLocks/>
              </p:cNvSpPr>
              <p:nvPr/>
            </p:nvSpPr>
            <p:spPr bwMode="auto">
              <a:xfrm>
                <a:off x="8976078" y="732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603" name="Freeform 7"/>
              <p:cNvSpPr>
                <a:spLocks/>
              </p:cNvSpPr>
              <p:nvPr/>
            </p:nvSpPr>
            <p:spPr bwMode="auto">
              <a:xfrm>
                <a:off x="9273134" y="732690"/>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604" name="Freeform 8"/>
              <p:cNvSpPr>
                <a:spLocks/>
              </p:cNvSpPr>
              <p:nvPr/>
            </p:nvSpPr>
            <p:spPr bwMode="auto">
              <a:xfrm>
                <a:off x="9566893" y="732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1605" name="Group 781"/>
              <p:cNvGrpSpPr/>
              <p:nvPr/>
            </p:nvGrpSpPr>
            <p:grpSpPr>
              <a:xfrm>
                <a:off x="7764220" y="711431"/>
                <a:ext cx="612096" cy="486108"/>
                <a:chOff x="9258271" y="-45770"/>
                <a:chExt cx="925513" cy="735013"/>
              </a:xfrm>
              <a:solidFill>
                <a:schemeClr val="accent4">
                  <a:lumMod val="20000"/>
                  <a:lumOff val="80000"/>
                  <a:alpha val="38000"/>
                </a:schemeClr>
              </a:solidFill>
            </p:grpSpPr>
            <p:sp>
              <p:nvSpPr>
                <p:cNvPr id="1704"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05"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06"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07"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08"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09"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10"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11"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12"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13"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606" name="Freeform 8"/>
              <p:cNvSpPr>
                <a:spLocks/>
              </p:cNvSpPr>
              <p:nvPr/>
            </p:nvSpPr>
            <p:spPr bwMode="auto">
              <a:xfrm>
                <a:off x="9857354" y="732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607" name="Freeform 23"/>
              <p:cNvSpPr>
                <a:spLocks/>
              </p:cNvSpPr>
              <p:nvPr/>
            </p:nvSpPr>
            <p:spPr bwMode="auto">
              <a:xfrm>
                <a:off x="10621956" y="7326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608" name="Freeform 24"/>
              <p:cNvSpPr>
                <a:spLocks/>
              </p:cNvSpPr>
              <p:nvPr/>
            </p:nvSpPr>
            <p:spPr bwMode="auto">
              <a:xfrm>
                <a:off x="10919012" y="732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609" name="Freeform 17"/>
              <p:cNvSpPr>
                <a:spLocks/>
              </p:cNvSpPr>
              <p:nvPr/>
            </p:nvSpPr>
            <p:spPr bwMode="auto">
              <a:xfrm>
                <a:off x="11216068" y="732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1610" name="Group 740"/>
              <p:cNvGrpSpPr/>
              <p:nvPr/>
            </p:nvGrpSpPr>
            <p:grpSpPr>
              <a:xfrm>
                <a:off x="10147828" y="726888"/>
                <a:ext cx="348521" cy="470651"/>
                <a:chOff x="7011958" y="-48945"/>
                <a:chExt cx="557213" cy="752475"/>
              </a:xfrm>
              <a:solidFill>
                <a:schemeClr val="tx1">
                  <a:alpha val="12000"/>
                </a:schemeClr>
              </a:solidFill>
            </p:grpSpPr>
            <p:sp>
              <p:nvSpPr>
                <p:cNvPr id="1702"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03"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611" name="Freeform 18"/>
              <p:cNvSpPr>
                <a:spLocks noEditPoints="1"/>
              </p:cNvSpPr>
              <p:nvPr/>
            </p:nvSpPr>
            <p:spPr bwMode="auto">
              <a:xfrm>
                <a:off x="11506529" y="716206"/>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612" name="Freeform 20"/>
              <p:cNvSpPr>
                <a:spLocks noEditPoints="1"/>
              </p:cNvSpPr>
              <p:nvPr/>
            </p:nvSpPr>
            <p:spPr bwMode="auto">
              <a:xfrm>
                <a:off x="11951944" y="7162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613" name="Freeform 23"/>
              <p:cNvSpPr>
                <a:spLocks/>
              </p:cNvSpPr>
              <p:nvPr/>
            </p:nvSpPr>
            <p:spPr bwMode="auto">
              <a:xfrm>
                <a:off x="189751" y="13402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614" name="Freeform 24"/>
              <p:cNvSpPr>
                <a:spLocks/>
              </p:cNvSpPr>
              <p:nvPr/>
            </p:nvSpPr>
            <p:spPr bwMode="auto">
              <a:xfrm>
                <a:off x="491156" y="13402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615" name="Freeform 17"/>
              <p:cNvSpPr>
                <a:spLocks/>
              </p:cNvSpPr>
              <p:nvPr/>
            </p:nvSpPr>
            <p:spPr bwMode="auto">
              <a:xfrm>
                <a:off x="792561" y="13402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616" name="Freeform 18"/>
              <p:cNvSpPr>
                <a:spLocks noEditPoints="1"/>
              </p:cNvSpPr>
              <p:nvPr/>
            </p:nvSpPr>
            <p:spPr bwMode="auto">
              <a:xfrm>
                <a:off x="1087371" y="1323757"/>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617" name="Freeform 20"/>
              <p:cNvSpPr>
                <a:spLocks noEditPoints="1"/>
              </p:cNvSpPr>
              <p:nvPr/>
            </p:nvSpPr>
            <p:spPr bwMode="auto">
              <a:xfrm>
                <a:off x="1537130" y="1323757"/>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618" name="Freeform 16"/>
              <p:cNvSpPr>
                <a:spLocks noEditPoints="1"/>
              </p:cNvSpPr>
              <p:nvPr/>
            </p:nvSpPr>
            <p:spPr bwMode="auto">
              <a:xfrm>
                <a:off x="2884509" y="1323757"/>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619" name="Freeform 16"/>
              <p:cNvSpPr>
                <a:spLocks noEditPoints="1"/>
              </p:cNvSpPr>
              <p:nvPr/>
            </p:nvSpPr>
            <p:spPr bwMode="auto">
              <a:xfrm>
                <a:off x="3632376" y="1323757"/>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620" name="Freeform 5"/>
              <p:cNvSpPr>
                <a:spLocks/>
              </p:cNvSpPr>
              <p:nvPr/>
            </p:nvSpPr>
            <p:spPr bwMode="auto">
              <a:xfrm>
                <a:off x="3334268" y="1340242"/>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621" name="Freeform 20"/>
              <p:cNvSpPr>
                <a:spLocks noEditPoints="1"/>
              </p:cNvSpPr>
              <p:nvPr/>
            </p:nvSpPr>
            <p:spPr bwMode="auto">
              <a:xfrm>
                <a:off x="4082135" y="1323757"/>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1622" name="Group 746"/>
              <p:cNvGrpSpPr/>
              <p:nvPr/>
            </p:nvGrpSpPr>
            <p:grpSpPr>
              <a:xfrm>
                <a:off x="4531907" y="1334439"/>
                <a:ext cx="348521" cy="470651"/>
                <a:chOff x="7011958" y="-48945"/>
                <a:chExt cx="557213" cy="752475"/>
              </a:xfrm>
              <a:solidFill>
                <a:schemeClr val="tx1">
                  <a:alpha val="7000"/>
                </a:schemeClr>
              </a:solidFill>
            </p:grpSpPr>
            <p:sp>
              <p:nvSpPr>
                <p:cNvPr id="1700"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01"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623" name="Freeform 18"/>
              <p:cNvSpPr>
                <a:spLocks noEditPoints="1"/>
              </p:cNvSpPr>
              <p:nvPr/>
            </p:nvSpPr>
            <p:spPr bwMode="auto">
              <a:xfrm>
                <a:off x="5489229" y="1323757"/>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624" name="Freeform 19"/>
              <p:cNvSpPr>
                <a:spLocks/>
              </p:cNvSpPr>
              <p:nvPr/>
            </p:nvSpPr>
            <p:spPr bwMode="auto">
              <a:xfrm>
                <a:off x="5938982" y="13402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625" name="Freeform 21"/>
              <p:cNvSpPr>
                <a:spLocks noEditPoints="1"/>
              </p:cNvSpPr>
              <p:nvPr/>
            </p:nvSpPr>
            <p:spPr bwMode="auto">
              <a:xfrm>
                <a:off x="5010384" y="1347043"/>
                <a:ext cx="348875" cy="458047"/>
              </a:xfrm>
              <a:custGeom>
                <a:avLst/>
                <a:gdLst>
                  <a:gd name="T0" fmla="*/ 31 w 294"/>
                  <a:gd name="T1" fmla="*/ 386 h 386"/>
                  <a:gd name="T2" fmla="*/ 47 w 294"/>
                  <a:gd name="T3" fmla="*/ 284 h 386"/>
                  <a:gd name="T4" fmla="*/ 0 w 294"/>
                  <a:gd name="T5" fmla="*/ 284 h 386"/>
                  <a:gd name="T6" fmla="*/ 0 w 294"/>
                  <a:gd name="T7" fmla="*/ 219 h 386"/>
                  <a:gd name="T8" fmla="*/ 57 w 294"/>
                  <a:gd name="T9" fmla="*/ 219 h 386"/>
                  <a:gd name="T10" fmla="*/ 66 w 294"/>
                  <a:gd name="T11" fmla="*/ 162 h 386"/>
                  <a:gd name="T12" fmla="*/ 16 w 294"/>
                  <a:gd name="T13" fmla="*/ 162 h 386"/>
                  <a:gd name="T14" fmla="*/ 16 w 294"/>
                  <a:gd name="T15" fmla="*/ 98 h 386"/>
                  <a:gd name="T16" fmla="*/ 76 w 294"/>
                  <a:gd name="T17" fmla="*/ 98 h 386"/>
                  <a:gd name="T18" fmla="*/ 90 w 294"/>
                  <a:gd name="T19" fmla="*/ 0 h 386"/>
                  <a:gd name="T20" fmla="*/ 151 w 294"/>
                  <a:gd name="T21" fmla="*/ 0 h 386"/>
                  <a:gd name="T22" fmla="*/ 135 w 294"/>
                  <a:gd name="T23" fmla="*/ 98 h 386"/>
                  <a:gd name="T24" fmla="*/ 187 w 294"/>
                  <a:gd name="T25" fmla="*/ 98 h 386"/>
                  <a:gd name="T26" fmla="*/ 201 w 294"/>
                  <a:gd name="T27" fmla="*/ 0 h 386"/>
                  <a:gd name="T28" fmla="*/ 263 w 294"/>
                  <a:gd name="T29" fmla="*/ 0 h 386"/>
                  <a:gd name="T30" fmla="*/ 246 w 294"/>
                  <a:gd name="T31" fmla="*/ 98 h 386"/>
                  <a:gd name="T32" fmla="*/ 294 w 294"/>
                  <a:gd name="T33" fmla="*/ 98 h 386"/>
                  <a:gd name="T34" fmla="*/ 294 w 294"/>
                  <a:gd name="T35" fmla="*/ 162 h 386"/>
                  <a:gd name="T36" fmla="*/ 237 w 294"/>
                  <a:gd name="T37" fmla="*/ 162 h 386"/>
                  <a:gd name="T38" fmla="*/ 227 w 294"/>
                  <a:gd name="T39" fmla="*/ 219 h 386"/>
                  <a:gd name="T40" fmla="*/ 277 w 294"/>
                  <a:gd name="T41" fmla="*/ 219 h 386"/>
                  <a:gd name="T42" fmla="*/ 277 w 294"/>
                  <a:gd name="T43" fmla="*/ 284 h 386"/>
                  <a:gd name="T44" fmla="*/ 218 w 294"/>
                  <a:gd name="T45" fmla="*/ 284 h 386"/>
                  <a:gd name="T46" fmla="*/ 204 w 294"/>
                  <a:gd name="T47" fmla="*/ 386 h 386"/>
                  <a:gd name="T48" fmla="*/ 142 w 294"/>
                  <a:gd name="T49" fmla="*/ 386 h 386"/>
                  <a:gd name="T50" fmla="*/ 159 w 294"/>
                  <a:gd name="T51" fmla="*/ 284 h 386"/>
                  <a:gd name="T52" fmla="*/ 106 w 294"/>
                  <a:gd name="T53" fmla="*/ 284 h 386"/>
                  <a:gd name="T54" fmla="*/ 92 w 294"/>
                  <a:gd name="T55" fmla="*/ 386 h 386"/>
                  <a:gd name="T56" fmla="*/ 31 w 294"/>
                  <a:gd name="T57" fmla="*/ 386 h 386"/>
                  <a:gd name="T58" fmla="*/ 168 w 294"/>
                  <a:gd name="T59" fmla="*/ 219 h 386"/>
                  <a:gd name="T60" fmla="*/ 177 w 294"/>
                  <a:gd name="T61" fmla="*/ 162 h 386"/>
                  <a:gd name="T62" fmla="*/ 125 w 294"/>
                  <a:gd name="T63" fmla="*/ 162 h 386"/>
                  <a:gd name="T64" fmla="*/ 118 w 294"/>
                  <a:gd name="T65" fmla="*/ 219 h 386"/>
                  <a:gd name="T66" fmla="*/ 168 w 294"/>
                  <a:gd name="T67" fmla="*/ 219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94" h="386">
                    <a:moveTo>
                      <a:pt x="31" y="386"/>
                    </a:moveTo>
                    <a:lnTo>
                      <a:pt x="47" y="284"/>
                    </a:lnTo>
                    <a:lnTo>
                      <a:pt x="0" y="284"/>
                    </a:lnTo>
                    <a:lnTo>
                      <a:pt x="0" y="219"/>
                    </a:lnTo>
                    <a:lnTo>
                      <a:pt x="57" y="219"/>
                    </a:lnTo>
                    <a:lnTo>
                      <a:pt x="66" y="162"/>
                    </a:lnTo>
                    <a:lnTo>
                      <a:pt x="16" y="162"/>
                    </a:lnTo>
                    <a:lnTo>
                      <a:pt x="16" y="98"/>
                    </a:lnTo>
                    <a:lnTo>
                      <a:pt x="76" y="98"/>
                    </a:lnTo>
                    <a:lnTo>
                      <a:pt x="90" y="0"/>
                    </a:lnTo>
                    <a:lnTo>
                      <a:pt x="151" y="0"/>
                    </a:lnTo>
                    <a:lnTo>
                      <a:pt x="135" y="98"/>
                    </a:lnTo>
                    <a:lnTo>
                      <a:pt x="187" y="98"/>
                    </a:lnTo>
                    <a:lnTo>
                      <a:pt x="201" y="0"/>
                    </a:lnTo>
                    <a:lnTo>
                      <a:pt x="263" y="0"/>
                    </a:lnTo>
                    <a:lnTo>
                      <a:pt x="246" y="98"/>
                    </a:lnTo>
                    <a:lnTo>
                      <a:pt x="294" y="98"/>
                    </a:lnTo>
                    <a:lnTo>
                      <a:pt x="294" y="162"/>
                    </a:lnTo>
                    <a:lnTo>
                      <a:pt x="237" y="162"/>
                    </a:lnTo>
                    <a:lnTo>
                      <a:pt x="227" y="219"/>
                    </a:lnTo>
                    <a:lnTo>
                      <a:pt x="277" y="219"/>
                    </a:lnTo>
                    <a:lnTo>
                      <a:pt x="277" y="284"/>
                    </a:lnTo>
                    <a:lnTo>
                      <a:pt x="218" y="284"/>
                    </a:lnTo>
                    <a:lnTo>
                      <a:pt x="204" y="386"/>
                    </a:lnTo>
                    <a:lnTo>
                      <a:pt x="142" y="386"/>
                    </a:lnTo>
                    <a:lnTo>
                      <a:pt x="159" y="284"/>
                    </a:lnTo>
                    <a:lnTo>
                      <a:pt x="106" y="284"/>
                    </a:lnTo>
                    <a:lnTo>
                      <a:pt x="92" y="386"/>
                    </a:lnTo>
                    <a:lnTo>
                      <a:pt x="31" y="386"/>
                    </a:lnTo>
                    <a:close/>
                    <a:moveTo>
                      <a:pt x="168" y="219"/>
                    </a:moveTo>
                    <a:lnTo>
                      <a:pt x="177" y="162"/>
                    </a:lnTo>
                    <a:lnTo>
                      <a:pt x="125" y="162"/>
                    </a:lnTo>
                    <a:lnTo>
                      <a:pt x="118" y="219"/>
                    </a:lnTo>
                    <a:lnTo>
                      <a:pt x="168" y="219"/>
                    </a:lnTo>
                    <a:close/>
                  </a:path>
                </a:pathLst>
              </a:custGeom>
              <a:solidFill>
                <a:schemeClr val="tx1">
                  <a:alpha val="11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626" name="Freeform 23"/>
              <p:cNvSpPr>
                <a:spLocks/>
              </p:cNvSpPr>
              <p:nvPr/>
            </p:nvSpPr>
            <p:spPr bwMode="auto">
              <a:xfrm>
                <a:off x="1986889" y="13402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627" name="Freeform 24"/>
              <p:cNvSpPr>
                <a:spLocks/>
              </p:cNvSpPr>
              <p:nvPr/>
            </p:nvSpPr>
            <p:spPr bwMode="auto">
              <a:xfrm>
                <a:off x="2288294" y="13402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628" name="Freeform 17"/>
              <p:cNvSpPr>
                <a:spLocks/>
              </p:cNvSpPr>
              <p:nvPr/>
            </p:nvSpPr>
            <p:spPr bwMode="auto">
              <a:xfrm>
                <a:off x="2589699" y="13402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629" name="Freeform 19"/>
              <p:cNvSpPr>
                <a:spLocks/>
              </p:cNvSpPr>
              <p:nvPr/>
            </p:nvSpPr>
            <p:spPr bwMode="auto">
              <a:xfrm>
                <a:off x="3895345" y="732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630" name="Freeform 7"/>
              <p:cNvSpPr>
                <a:spLocks/>
              </p:cNvSpPr>
              <p:nvPr/>
            </p:nvSpPr>
            <p:spPr bwMode="auto">
              <a:xfrm>
                <a:off x="4192401" y="732690"/>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631" name="Freeform 8"/>
              <p:cNvSpPr>
                <a:spLocks/>
              </p:cNvSpPr>
              <p:nvPr/>
            </p:nvSpPr>
            <p:spPr bwMode="auto">
              <a:xfrm>
                <a:off x="4486160" y="732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632" name="Freeform 13"/>
              <p:cNvSpPr>
                <a:spLocks/>
              </p:cNvSpPr>
              <p:nvPr/>
            </p:nvSpPr>
            <p:spPr bwMode="auto">
              <a:xfrm>
                <a:off x="4776621" y="732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633" name="Freeform 23"/>
              <p:cNvSpPr>
                <a:spLocks/>
              </p:cNvSpPr>
              <p:nvPr/>
            </p:nvSpPr>
            <p:spPr bwMode="auto">
              <a:xfrm>
                <a:off x="5547818" y="7326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634" name="Freeform 24"/>
              <p:cNvSpPr>
                <a:spLocks/>
              </p:cNvSpPr>
              <p:nvPr/>
            </p:nvSpPr>
            <p:spPr bwMode="auto">
              <a:xfrm>
                <a:off x="5844874" y="732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1635" name="Group 740"/>
              <p:cNvGrpSpPr/>
              <p:nvPr/>
            </p:nvGrpSpPr>
            <p:grpSpPr>
              <a:xfrm>
                <a:off x="5073690" y="726888"/>
                <a:ext cx="348521" cy="470651"/>
                <a:chOff x="7011958" y="-48945"/>
                <a:chExt cx="557213" cy="752475"/>
              </a:xfrm>
              <a:solidFill>
                <a:schemeClr val="tx1">
                  <a:alpha val="12000"/>
                </a:schemeClr>
              </a:solidFill>
            </p:grpSpPr>
            <p:sp>
              <p:nvSpPr>
                <p:cNvPr id="1698"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99"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636" name="Freeform 18"/>
              <p:cNvSpPr>
                <a:spLocks noEditPoints="1"/>
              </p:cNvSpPr>
              <p:nvPr/>
            </p:nvSpPr>
            <p:spPr bwMode="auto">
              <a:xfrm>
                <a:off x="1380783" y="716206"/>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637" name="Freeform 20"/>
              <p:cNvSpPr>
                <a:spLocks noEditPoints="1"/>
              </p:cNvSpPr>
              <p:nvPr/>
            </p:nvSpPr>
            <p:spPr bwMode="auto">
              <a:xfrm>
                <a:off x="1826193" y="7162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638" name="Freeform 16"/>
              <p:cNvSpPr>
                <a:spLocks noEditPoints="1"/>
              </p:cNvSpPr>
              <p:nvPr/>
            </p:nvSpPr>
            <p:spPr bwMode="auto">
              <a:xfrm>
                <a:off x="3156176" y="716206"/>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639" name="Freeform 5"/>
              <p:cNvSpPr>
                <a:spLocks/>
              </p:cNvSpPr>
              <p:nvPr/>
            </p:nvSpPr>
            <p:spPr bwMode="auto">
              <a:xfrm>
                <a:off x="3601586" y="732691"/>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640" name="Freeform 23"/>
              <p:cNvSpPr>
                <a:spLocks/>
              </p:cNvSpPr>
              <p:nvPr/>
            </p:nvSpPr>
            <p:spPr bwMode="auto">
              <a:xfrm>
                <a:off x="2271603" y="7326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641" name="Freeform 24"/>
              <p:cNvSpPr>
                <a:spLocks/>
              </p:cNvSpPr>
              <p:nvPr/>
            </p:nvSpPr>
            <p:spPr bwMode="auto">
              <a:xfrm>
                <a:off x="2568659" y="732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642" name="Freeform 17"/>
              <p:cNvSpPr>
                <a:spLocks/>
              </p:cNvSpPr>
              <p:nvPr/>
            </p:nvSpPr>
            <p:spPr bwMode="auto">
              <a:xfrm>
                <a:off x="2865715" y="732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643" name="Freeform 20"/>
              <p:cNvSpPr>
                <a:spLocks noEditPoints="1"/>
              </p:cNvSpPr>
              <p:nvPr/>
            </p:nvSpPr>
            <p:spPr bwMode="auto">
              <a:xfrm>
                <a:off x="127000" y="7162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644" name="Freeform 23"/>
              <p:cNvSpPr>
                <a:spLocks/>
              </p:cNvSpPr>
              <p:nvPr/>
            </p:nvSpPr>
            <p:spPr bwMode="auto">
              <a:xfrm>
                <a:off x="496210" y="7326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645" name="Freeform 24"/>
              <p:cNvSpPr>
                <a:spLocks/>
              </p:cNvSpPr>
              <p:nvPr/>
            </p:nvSpPr>
            <p:spPr bwMode="auto">
              <a:xfrm>
                <a:off x="793266" y="732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646" name="Freeform 17"/>
              <p:cNvSpPr>
                <a:spLocks/>
              </p:cNvSpPr>
              <p:nvPr/>
            </p:nvSpPr>
            <p:spPr bwMode="auto">
              <a:xfrm>
                <a:off x="1090322" y="732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647" name="Freeform 18"/>
              <p:cNvSpPr>
                <a:spLocks noEditPoints="1"/>
              </p:cNvSpPr>
              <p:nvPr/>
            </p:nvSpPr>
            <p:spPr bwMode="auto">
              <a:xfrm>
                <a:off x="563570" y="36192"/>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648" name="Freeform 19"/>
              <p:cNvSpPr>
                <a:spLocks/>
              </p:cNvSpPr>
              <p:nvPr/>
            </p:nvSpPr>
            <p:spPr bwMode="auto">
              <a:xfrm>
                <a:off x="1012840" y="526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649" name="Freeform 7"/>
              <p:cNvSpPr>
                <a:spLocks/>
              </p:cNvSpPr>
              <p:nvPr/>
            </p:nvSpPr>
            <p:spPr bwMode="auto">
              <a:xfrm>
                <a:off x="1313756" y="52676"/>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650" name="Freeform 8"/>
              <p:cNvSpPr>
                <a:spLocks/>
              </p:cNvSpPr>
              <p:nvPr/>
            </p:nvSpPr>
            <p:spPr bwMode="auto">
              <a:xfrm>
                <a:off x="1611375" y="526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651" name="Freeform 13"/>
              <p:cNvSpPr>
                <a:spLocks/>
              </p:cNvSpPr>
              <p:nvPr/>
            </p:nvSpPr>
            <p:spPr bwMode="auto">
              <a:xfrm>
                <a:off x="1905696" y="526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652" name="Freeform 23"/>
              <p:cNvSpPr>
                <a:spLocks/>
              </p:cNvSpPr>
              <p:nvPr/>
            </p:nvSpPr>
            <p:spPr bwMode="auto">
              <a:xfrm>
                <a:off x="2684613" y="526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653" name="Freeform 24"/>
              <p:cNvSpPr>
                <a:spLocks/>
              </p:cNvSpPr>
              <p:nvPr/>
            </p:nvSpPr>
            <p:spPr bwMode="auto">
              <a:xfrm>
                <a:off x="2985529" y="526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654" name="Freeform 29"/>
              <p:cNvSpPr>
                <a:spLocks/>
              </p:cNvSpPr>
              <p:nvPr/>
            </p:nvSpPr>
            <p:spPr bwMode="auto">
              <a:xfrm>
                <a:off x="3286445" y="526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655" name="Freeform 17"/>
              <p:cNvSpPr>
                <a:spLocks/>
              </p:cNvSpPr>
              <p:nvPr/>
            </p:nvSpPr>
            <p:spPr bwMode="auto">
              <a:xfrm>
                <a:off x="3587361" y="526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1656" name="Group 740"/>
              <p:cNvGrpSpPr/>
              <p:nvPr/>
            </p:nvGrpSpPr>
            <p:grpSpPr>
              <a:xfrm>
                <a:off x="2206625" y="46874"/>
                <a:ext cx="348521" cy="470651"/>
                <a:chOff x="7011958" y="-48945"/>
                <a:chExt cx="557213" cy="752475"/>
              </a:xfrm>
              <a:solidFill>
                <a:schemeClr val="tx1">
                  <a:alpha val="12000"/>
                </a:schemeClr>
              </a:solidFill>
            </p:grpSpPr>
            <p:sp>
              <p:nvSpPr>
                <p:cNvPr id="1696"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97"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657" name="Group 746"/>
              <p:cNvGrpSpPr/>
              <p:nvPr/>
            </p:nvGrpSpPr>
            <p:grpSpPr>
              <a:xfrm>
                <a:off x="4623272" y="46874"/>
                <a:ext cx="348521" cy="470651"/>
                <a:chOff x="7011958" y="-48945"/>
                <a:chExt cx="557213" cy="752475"/>
              </a:xfrm>
              <a:solidFill>
                <a:schemeClr val="tx1">
                  <a:alpha val="7000"/>
                </a:schemeClr>
              </a:solidFill>
            </p:grpSpPr>
            <p:sp>
              <p:nvSpPr>
                <p:cNvPr id="1694"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95"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658" name="Freeform 19"/>
              <p:cNvSpPr>
                <a:spLocks/>
              </p:cNvSpPr>
              <p:nvPr/>
            </p:nvSpPr>
            <p:spPr bwMode="auto">
              <a:xfrm>
                <a:off x="5101260" y="526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659" name="Freeform 7"/>
              <p:cNvSpPr>
                <a:spLocks/>
              </p:cNvSpPr>
              <p:nvPr/>
            </p:nvSpPr>
            <p:spPr bwMode="auto">
              <a:xfrm>
                <a:off x="5402176" y="52676"/>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660" name="Freeform 8"/>
              <p:cNvSpPr>
                <a:spLocks/>
              </p:cNvSpPr>
              <p:nvPr/>
            </p:nvSpPr>
            <p:spPr bwMode="auto">
              <a:xfrm>
                <a:off x="5699795" y="526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661" name="Freeform 23"/>
              <p:cNvSpPr>
                <a:spLocks/>
              </p:cNvSpPr>
              <p:nvPr/>
            </p:nvSpPr>
            <p:spPr bwMode="auto">
              <a:xfrm>
                <a:off x="6472117" y="526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662" name="Freeform 24"/>
              <p:cNvSpPr>
                <a:spLocks/>
              </p:cNvSpPr>
              <p:nvPr/>
            </p:nvSpPr>
            <p:spPr bwMode="auto">
              <a:xfrm>
                <a:off x="6773033" y="526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663" name="Freeform 17"/>
              <p:cNvSpPr>
                <a:spLocks/>
              </p:cNvSpPr>
              <p:nvPr/>
            </p:nvSpPr>
            <p:spPr bwMode="auto">
              <a:xfrm>
                <a:off x="7073949" y="526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664" name="Freeform 18"/>
              <p:cNvSpPr>
                <a:spLocks noEditPoints="1"/>
              </p:cNvSpPr>
              <p:nvPr/>
            </p:nvSpPr>
            <p:spPr bwMode="auto">
              <a:xfrm>
                <a:off x="7368270" y="36192"/>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665" name="Freeform 20"/>
              <p:cNvSpPr>
                <a:spLocks noEditPoints="1"/>
              </p:cNvSpPr>
              <p:nvPr/>
            </p:nvSpPr>
            <p:spPr bwMode="auto">
              <a:xfrm>
                <a:off x="7817540" y="36192"/>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1666" name="Group 740"/>
              <p:cNvGrpSpPr/>
              <p:nvPr/>
            </p:nvGrpSpPr>
            <p:grpSpPr>
              <a:xfrm>
                <a:off x="5994129" y="46874"/>
                <a:ext cx="348521" cy="470651"/>
                <a:chOff x="7011958" y="-48945"/>
                <a:chExt cx="557213" cy="752475"/>
              </a:xfrm>
              <a:solidFill>
                <a:schemeClr val="tx1">
                  <a:alpha val="12000"/>
                </a:schemeClr>
              </a:solidFill>
            </p:grpSpPr>
            <p:sp>
              <p:nvSpPr>
                <p:cNvPr id="1692"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93"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667" name="Freeform 16"/>
              <p:cNvSpPr>
                <a:spLocks noEditPoints="1"/>
              </p:cNvSpPr>
              <p:nvPr/>
            </p:nvSpPr>
            <p:spPr bwMode="auto">
              <a:xfrm>
                <a:off x="9162963" y="36192"/>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668" name="Freeform 16"/>
              <p:cNvSpPr>
                <a:spLocks noEditPoints="1"/>
              </p:cNvSpPr>
              <p:nvPr/>
            </p:nvSpPr>
            <p:spPr bwMode="auto">
              <a:xfrm>
                <a:off x="9909852" y="36192"/>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669" name="Freeform 5"/>
              <p:cNvSpPr>
                <a:spLocks/>
              </p:cNvSpPr>
              <p:nvPr/>
            </p:nvSpPr>
            <p:spPr bwMode="auto">
              <a:xfrm>
                <a:off x="9612233" y="52677"/>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670" name="Freeform 20"/>
              <p:cNvSpPr>
                <a:spLocks noEditPoints="1"/>
              </p:cNvSpPr>
              <p:nvPr/>
            </p:nvSpPr>
            <p:spPr bwMode="auto">
              <a:xfrm>
                <a:off x="10359122" y="36192"/>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1671" name="Group 746"/>
              <p:cNvGrpSpPr/>
              <p:nvPr/>
            </p:nvGrpSpPr>
            <p:grpSpPr>
              <a:xfrm>
                <a:off x="10808405" y="46874"/>
                <a:ext cx="348521" cy="470651"/>
                <a:chOff x="7011958" y="-48945"/>
                <a:chExt cx="557213" cy="752475"/>
              </a:xfrm>
              <a:solidFill>
                <a:schemeClr val="tx1">
                  <a:alpha val="7000"/>
                </a:schemeClr>
              </a:solidFill>
            </p:grpSpPr>
            <p:sp>
              <p:nvSpPr>
                <p:cNvPr id="1690"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91"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672" name="Freeform 18"/>
              <p:cNvSpPr>
                <a:spLocks noEditPoints="1"/>
              </p:cNvSpPr>
              <p:nvPr/>
            </p:nvSpPr>
            <p:spPr bwMode="auto">
              <a:xfrm>
                <a:off x="11764749" y="36192"/>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673" name="Freeform 19"/>
              <p:cNvSpPr>
                <a:spLocks/>
              </p:cNvSpPr>
              <p:nvPr/>
            </p:nvSpPr>
            <p:spPr bwMode="auto">
              <a:xfrm>
                <a:off x="12188626" y="526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674" name="Freeform 21"/>
              <p:cNvSpPr>
                <a:spLocks noEditPoints="1"/>
              </p:cNvSpPr>
              <p:nvPr/>
            </p:nvSpPr>
            <p:spPr bwMode="auto">
              <a:xfrm>
                <a:off x="11286393" y="59478"/>
                <a:ext cx="348875" cy="458047"/>
              </a:xfrm>
              <a:custGeom>
                <a:avLst/>
                <a:gdLst>
                  <a:gd name="T0" fmla="*/ 31 w 294"/>
                  <a:gd name="T1" fmla="*/ 386 h 386"/>
                  <a:gd name="T2" fmla="*/ 47 w 294"/>
                  <a:gd name="T3" fmla="*/ 284 h 386"/>
                  <a:gd name="T4" fmla="*/ 0 w 294"/>
                  <a:gd name="T5" fmla="*/ 284 h 386"/>
                  <a:gd name="T6" fmla="*/ 0 w 294"/>
                  <a:gd name="T7" fmla="*/ 219 h 386"/>
                  <a:gd name="T8" fmla="*/ 57 w 294"/>
                  <a:gd name="T9" fmla="*/ 219 h 386"/>
                  <a:gd name="T10" fmla="*/ 66 w 294"/>
                  <a:gd name="T11" fmla="*/ 162 h 386"/>
                  <a:gd name="T12" fmla="*/ 16 w 294"/>
                  <a:gd name="T13" fmla="*/ 162 h 386"/>
                  <a:gd name="T14" fmla="*/ 16 w 294"/>
                  <a:gd name="T15" fmla="*/ 98 h 386"/>
                  <a:gd name="T16" fmla="*/ 76 w 294"/>
                  <a:gd name="T17" fmla="*/ 98 h 386"/>
                  <a:gd name="T18" fmla="*/ 90 w 294"/>
                  <a:gd name="T19" fmla="*/ 0 h 386"/>
                  <a:gd name="T20" fmla="*/ 151 w 294"/>
                  <a:gd name="T21" fmla="*/ 0 h 386"/>
                  <a:gd name="T22" fmla="*/ 135 w 294"/>
                  <a:gd name="T23" fmla="*/ 98 h 386"/>
                  <a:gd name="T24" fmla="*/ 187 w 294"/>
                  <a:gd name="T25" fmla="*/ 98 h 386"/>
                  <a:gd name="T26" fmla="*/ 201 w 294"/>
                  <a:gd name="T27" fmla="*/ 0 h 386"/>
                  <a:gd name="T28" fmla="*/ 263 w 294"/>
                  <a:gd name="T29" fmla="*/ 0 h 386"/>
                  <a:gd name="T30" fmla="*/ 246 w 294"/>
                  <a:gd name="T31" fmla="*/ 98 h 386"/>
                  <a:gd name="T32" fmla="*/ 294 w 294"/>
                  <a:gd name="T33" fmla="*/ 98 h 386"/>
                  <a:gd name="T34" fmla="*/ 294 w 294"/>
                  <a:gd name="T35" fmla="*/ 162 h 386"/>
                  <a:gd name="T36" fmla="*/ 237 w 294"/>
                  <a:gd name="T37" fmla="*/ 162 h 386"/>
                  <a:gd name="T38" fmla="*/ 227 w 294"/>
                  <a:gd name="T39" fmla="*/ 219 h 386"/>
                  <a:gd name="T40" fmla="*/ 277 w 294"/>
                  <a:gd name="T41" fmla="*/ 219 h 386"/>
                  <a:gd name="T42" fmla="*/ 277 w 294"/>
                  <a:gd name="T43" fmla="*/ 284 h 386"/>
                  <a:gd name="T44" fmla="*/ 218 w 294"/>
                  <a:gd name="T45" fmla="*/ 284 h 386"/>
                  <a:gd name="T46" fmla="*/ 204 w 294"/>
                  <a:gd name="T47" fmla="*/ 386 h 386"/>
                  <a:gd name="T48" fmla="*/ 142 w 294"/>
                  <a:gd name="T49" fmla="*/ 386 h 386"/>
                  <a:gd name="T50" fmla="*/ 159 w 294"/>
                  <a:gd name="T51" fmla="*/ 284 h 386"/>
                  <a:gd name="T52" fmla="*/ 106 w 294"/>
                  <a:gd name="T53" fmla="*/ 284 h 386"/>
                  <a:gd name="T54" fmla="*/ 92 w 294"/>
                  <a:gd name="T55" fmla="*/ 386 h 386"/>
                  <a:gd name="T56" fmla="*/ 31 w 294"/>
                  <a:gd name="T57" fmla="*/ 386 h 386"/>
                  <a:gd name="T58" fmla="*/ 168 w 294"/>
                  <a:gd name="T59" fmla="*/ 219 h 386"/>
                  <a:gd name="T60" fmla="*/ 177 w 294"/>
                  <a:gd name="T61" fmla="*/ 162 h 386"/>
                  <a:gd name="T62" fmla="*/ 125 w 294"/>
                  <a:gd name="T63" fmla="*/ 162 h 386"/>
                  <a:gd name="T64" fmla="*/ 118 w 294"/>
                  <a:gd name="T65" fmla="*/ 219 h 386"/>
                  <a:gd name="T66" fmla="*/ 168 w 294"/>
                  <a:gd name="T67" fmla="*/ 219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94" h="386">
                    <a:moveTo>
                      <a:pt x="31" y="386"/>
                    </a:moveTo>
                    <a:lnTo>
                      <a:pt x="47" y="284"/>
                    </a:lnTo>
                    <a:lnTo>
                      <a:pt x="0" y="284"/>
                    </a:lnTo>
                    <a:lnTo>
                      <a:pt x="0" y="219"/>
                    </a:lnTo>
                    <a:lnTo>
                      <a:pt x="57" y="219"/>
                    </a:lnTo>
                    <a:lnTo>
                      <a:pt x="66" y="162"/>
                    </a:lnTo>
                    <a:lnTo>
                      <a:pt x="16" y="162"/>
                    </a:lnTo>
                    <a:lnTo>
                      <a:pt x="16" y="98"/>
                    </a:lnTo>
                    <a:lnTo>
                      <a:pt x="76" y="98"/>
                    </a:lnTo>
                    <a:lnTo>
                      <a:pt x="90" y="0"/>
                    </a:lnTo>
                    <a:lnTo>
                      <a:pt x="151" y="0"/>
                    </a:lnTo>
                    <a:lnTo>
                      <a:pt x="135" y="98"/>
                    </a:lnTo>
                    <a:lnTo>
                      <a:pt x="187" y="98"/>
                    </a:lnTo>
                    <a:lnTo>
                      <a:pt x="201" y="0"/>
                    </a:lnTo>
                    <a:lnTo>
                      <a:pt x="263" y="0"/>
                    </a:lnTo>
                    <a:lnTo>
                      <a:pt x="246" y="98"/>
                    </a:lnTo>
                    <a:lnTo>
                      <a:pt x="294" y="98"/>
                    </a:lnTo>
                    <a:lnTo>
                      <a:pt x="294" y="162"/>
                    </a:lnTo>
                    <a:lnTo>
                      <a:pt x="237" y="162"/>
                    </a:lnTo>
                    <a:lnTo>
                      <a:pt x="227" y="219"/>
                    </a:lnTo>
                    <a:lnTo>
                      <a:pt x="277" y="219"/>
                    </a:lnTo>
                    <a:lnTo>
                      <a:pt x="277" y="284"/>
                    </a:lnTo>
                    <a:lnTo>
                      <a:pt x="218" y="284"/>
                    </a:lnTo>
                    <a:lnTo>
                      <a:pt x="204" y="386"/>
                    </a:lnTo>
                    <a:lnTo>
                      <a:pt x="142" y="386"/>
                    </a:lnTo>
                    <a:lnTo>
                      <a:pt x="159" y="284"/>
                    </a:lnTo>
                    <a:lnTo>
                      <a:pt x="106" y="284"/>
                    </a:lnTo>
                    <a:lnTo>
                      <a:pt x="92" y="386"/>
                    </a:lnTo>
                    <a:lnTo>
                      <a:pt x="31" y="386"/>
                    </a:lnTo>
                    <a:close/>
                    <a:moveTo>
                      <a:pt x="168" y="219"/>
                    </a:moveTo>
                    <a:lnTo>
                      <a:pt x="177" y="162"/>
                    </a:lnTo>
                    <a:lnTo>
                      <a:pt x="125" y="162"/>
                    </a:lnTo>
                    <a:lnTo>
                      <a:pt x="118" y="219"/>
                    </a:lnTo>
                    <a:lnTo>
                      <a:pt x="168" y="219"/>
                    </a:lnTo>
                    <a:close/>
                  </a:path>
                </a:pathLst>
              </a:custGeom>
              <a:solidFill>
                <a:schemeClr val="tx1">
                  <a:alpha val="11000"/>
                </a:schemeClr>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1675" name="Group 781"/>
              <p:cNvGrpSpPr/>
              <p:nvPr/>
            </p:nvGrpSpPr>
            <p:grpSpPr>
              <a:xfrm>
                <a:off x="3881682" y="31417"/>
                <a:ext cx="612096" cy="486108"/>
                <a:chOff x="9258271" y="-45770"/>
                <a:chExt cx="925513" cy="735013"/>
              </a:xfrm>
              <a:solidFill>
                <a:schemeClr val="accent4">
                  <a:lumMod val="20000"/>
                  <a:lumOff val="80000"/>
                  <a:alpha val="38000"/>
                </a:schemeClr>
              </a:solidFill>
            </p:grpSpPr>
            <p:sp>
              <p:nvSpPr>
                <p:cNvPr id="1680"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81"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82"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83"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84"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85"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86"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87"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88"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89"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676" name="Freeform 23"/>
              <p:cNvSpPr>
                <a:spLocks/>
              </p:cNvSpPr>
              <p:nvPr/>
            </p:nvSpPr>
            <p:spPr bwMode="auto">
              <a:xfrm>
                <a:off x="8266810" y="526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677" name="Freeform 24"/>
              <p:cNvSpPr>
                <a:spLocks/>
              </p:cNvSpPr>
              <p:nvPr/>
            </p:nvSpPr>
            <p:spPr bwMode="auto">
              <a:xfrm>
                <a:off x="8567726" y="526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678" name="Freeform 17"/>
              <p:cNvSpPr>
                <a:spLocks/>
              </p:cNvSpPr>
              <p:nvPr/>
            </p:nvSpPr>
            <p:spPr bwMode="auto">
              <a:xfrm>
                <a:off x="8868642" y="526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679" name="Freeform 24"/>
              <p:cNvSpPr>
                <a:spLocks/>
              </p:cNvSpPr>
              <p:nvPr/>
            </p:nvSpPr>
            <p:spPr bwMode="auto">
              <a:xfrm>
                <a:off x="216679" y="468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grpSp>
      <p:sp>
        <p:nvSpPr>
          <p:cNvPr id="2554" name="Rectangle 2553"/>
          <p:cNvSpPr/>
          <p:nvPr userDrawn="1"/>
        </p:nvSpPr>
        <p:spPr bwMode="auto">
          <a:xfrm>
            <a:off x="2718486" y="0"/>
            <a:ext cx="12436475" cy="6994525"/>
          </a:xfrm>
          <a:prstGeom prst="rect">
            <a:avLst/>
          </a:prstGeom>
          <a:solidFill>
            <a:schemeClr val="bg1">
              <a:alpha val="5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000" b="1" dirty="0">
              <a:solidFill>
                <a:schemeClr val="bg1"/>
              </a:solidFill>
              <a:latin typeface="+mj-lt"/>
              <a:ea typeface="Segoe UI" pitchFamily="34" charset="0"/>
              <a:cs typeface="Segoe UI" pitchFamily="34" charset="0"/>
            </a:endParaRPr>
          </a:p>
        </p:txBody>
      </p:sp>
      <p:sp>
        <p:nvSpPr>
          <p:cNvPr id="2" name="Footer Placeholder 1"/>
          <p:cNvSpPr>
            <a:spLocks noGrp="1"/>
          </p:cNvSpPr>
          <p:nvPr>
            <p:ph type="ftr" sz="quarter" idx="10"/>
          </p:nvPr>
        </p:nvSpPr>
        <p:spPr>
          <a:xfrm>
            <a:off x="457200" y="6565900"/>
            <a:ext cx="3937000" cy="136525"/>
          </a:xfrm>
          <a:prstGeom prst="rect">
            <a:avLst/>
          </a:prstGeom>
        </p:spPr>
        <p:txBody>
          <a:bodyPr/>
          <a:lstStyle>
            <a:lvl1pPr fontAlgn="base">
              <a:spcBef>
                <a:spcPct val="0"/>
              </a:spcBef>
              <a:spcAft>
                <a:spcPct val="0"/>
              </a:spcAft>
              <a:defRPr dirty="0" smtClean="0">
                <a:solidFill>
                  <a:srgbClr val="000000"/>
                </a:solidFill>
              </a:defRPr>
            </a:lvl1pPr>
          </a:lstStyle>
          <a:p>
            <a:pPr>
              <a:defRPr/>
            </a:pPr>
            <a:r>
              <a:t>Microsoft Confidential</a:t>
            </a:r>
            <a:endParaRPr/>
          </a:p>
        </p:txBody>
      </p:sp>
      <p:sp>
        <p:nvSpPr>
          <p:cNvPr id="3" name="Slide Number Placeholder 2"/>
          <p:cNvSpPr>
            <a:spLocks noGrp="1"/>
          </p:cNvSpPr>
          <p:nvPr>
            <p:ph type="sldNum" sz="quarter" idx="11"/>
          </p:nvPr>
        </p:nvSpPr>
        <p:spPr/>
        <p:txBody>
          <a:bodyPr/>
          <a:lstStyle>
            <a:lvl1pPr defTabSz="931863" fontAlgn="base">
              <a:spcBef>
                <a:spcPct val="0"/>
              </a:spcBef>
              <a:spcAft>
                <a:spcPct val="0"/>
              </a:spcAft>
              <a:defRPr smtClean="0">
                <a:solidFill>
                  <a:srgbClr val="000000"/>
                </a:solidFill>
              </a:defRPr>
            </a:lvl1pPr>
          </a:lstStyle>
          <a:p>
            <a:pPr>
              <a:defRPr/>
            </a:pPr>
            <a:fld id="{F8A0AC42-AA1D-4944-8D96-660DE70C7E1B}" type="slidenum">
              <a:rPr/>
              <a:pPr>
                <a:defRPr/>
              </a:pPr>
              <a:t>‹#›</a:t>
            </a:fld>
            <a:endParaRPr dirty="0"/>
          </a:p>
        </p:txBody>
      </p:sp>
    </p:spTree>
    <p:extLst>
      <p:ext uri="{BB962C8B-B14F-4D97-AF65-F5344CB8AC3E}">
        <p14:creationId xmlns:p14="http://schemas.microsoft.com/office/powerpoint/2010/main" val="1677127022"/>
      </p:ext>
    </p:extLst>
  </p:cSld>
  <p:clrMapOvr>
    <a:overrideClrMapping bg1="lt1" tx1="dk1" bg2="lt2" tx2="dk2" accent1="accent1" accent2="accent2" accent3="accent3" accent4="accent4" accent5="accent5" accent6="accent6" hlink="hlink" folHlink="folHlink"/>
  </p:clrMapOvr>
  <p:transition spd="med">
    <p:fade/>
  </p:transition>
</p:sldLayout>
</file>

<file path=ppt/slideLayouts/slideLayout19.xml><?xml version="1.0" encoding="utf-8"?>
<p:sldLayout xmlns:a="http://schemas.openxmlformats.org/drawingml/2006/main" xmlns:r="http://schemas.openxmlformats.org/officeDocument/2006/relationships" xmlns:p="http://schemas.openxmlformats.org/presentationml/2006/main" userDrawn="1">
  <p:cSld name="1_Title Only">
    <p:bg>
      <p:bgPr>
        <a:solidFill>
          <a:schemeClr val="bg1"/>
        </a:solidFill>
        <a:effectLst/>
      </p:bgPr>
    </p:bg>
    <p:spTree>
      <p:nvGrpSpPr>
        <p:cNvPr id="1" name=""/>
        <p:cNvGrpSpPr/>
        <p:nvPr/>
      </p:nvGrpSpPr>
      <p:grpSpPr>
        <a:xfrm>
          <a:off x="0" y="0"/>
          <a:ext cx="0" cy="0"/>
          <a:chOff x="0" y="0"/>
          <a:chExt cx="0" cy="0"/>
        </a:xfrm>
      </p:grpSpPr>
      <p:sp>
        <p:nvSpPr>
          <p:cNvPr id="3" name="Title 2"/>
          <p:cNvSpPr>
            <a:spLocks noGrp="1"/>
          </p:cNvSpPr>
          <p:nvPr>
            <p:ph type="title"/>
          </p:nvPr>
        </p:nvSpPr>
        <p:spPr>
          <a:xfrm>
            <a:off x="274320" y="292082"/>
            <a:ext cx="11887200" cy="946413"/>
          </a:xfrm>
          <a:prstGeom prst="rect">
            <a:avLst/>
          </a:prstGeom>
        </p:spPr>
        <p:txBody>
          <a:bodyPr lIns="146304" tIns="91440" rIns="146304" bIns="91440"/>
          <a:lstStyle>
            <a:lvl1pPr algn="l">
              <a:defRPr sz="4000">
                <a:solidFill>
                  <a:schemeClr val="tx1"/>
                </a:solidFill>
                <a:latin typeface="+mj-lt"/>
              </a:defRPr>
            </a:lvl1pPr>
          </a:lstStyle>
          <a:p>
            <a:r>
              <a:rPr lang="en-US" dirty="0"/>
              <a:t>Click to edit Master title style</a:t>
            </a:r>
          </a:p>
        </p:txBody>
      </p:sp>
    </p:spTree>
    <p:extLst>
      <p:ext uri="{BB962C8B-B14F-4D97-AF65-F5344CB8AC3E}">
        <p14:creationId xmlns:p14="http://schemas.microsoft.com/office/powerpoint/2010/main" val="385961546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Mission Critical Screen">
    <p:spTree>
      <p:nvGrpSpPr>
        <p:cNvPr id="1" name=""/>
        <p:cNvGrpSpPr/>
        <p:nvPr/>
      </p:nvGrpSpPr>
      <p:grpSpPr>
        <a:xfrm>
          <a:off x="0" y="0"/>
          <a:ext cx="0" cy="0"/>
          <a:chOff x="0" y="0"/>
          <a:chExt cx="0" cy="0"/>
        </a:xfrm>
      </p:grpSpPr>
      <p:sp>
        <p:nvSpPr>
          <p:cNvPr id="5" name="Title 1"/>
          <p:cNvSpPr>
            <a:spLocks noGrp="1"/>
          </p:cNvSpPr>
          <p:nvPr>
            <p:ph type="title" hasCustomPrompt="1"/>
          </p:nvPr>
        </p:nvSpPr>
        <p:spPr>
          <a:xfrm>
            <a:off x="269241" y="127588"/>
            <a:ext cx="11653521" cy="1075884"/>
          </a:xfrm>
        </p:spPr>
        <p:txBody>
          <a:bodyPr lIns="146304" tIns="91440" rIns="146304" bIns="91440"/>
          <a:lstStyle>
            <a:lvl1pPr>
              <a:lnSpc>
                <a:spcPts val="6176"/>
              </a:lnSpc>
              <a:defRPr sz="4000" baseline="0">
                <a:solidFill>
                  <a:schemeClr val="tx1"/>
                </a:solidFill>
              </a:defRPr>
            </a:lvl1pPr>
          </a:lstStyle>
          <a:p>
            <a:r>
              <a:rPr lang="en-US"/>
              <a:t>Lorem ipsum dolor sit.</a:t>
            </a:r>
            <a:endParaRPr lang="en-US" dirty="0"/>
          </a:p>
        </p:txBody>
      </p:sp>
      <p:sp>
        <p:nvSpPr>
          <p:cNvPr id="7" name="Picture Placeholder 6"/>
          <p:cNvSpPr>
            <a:spLocks noGrp="1"/>
          </p:cNvSpPr>
          <p:nvPr>
            <p:ph type="pic" sz="quarter" idx="12" hasCustomPrompt="1"/>
          </p:nvPr>
        </p:nvSpPr>
        <p:spPr>
          <a:xfrm>
            <a:off x="269875" y="1350963"/>
            <a:ext cx="7294563" cy="4949353"/>
          </a:xfrm>
          <a:ln w="152400">
            <a:noFill/>
          </a:ln>
        </p:spPr>
        <p:txBody>
          <a:bodyPr/>
          <a:lstStyle>
            <a:lvl1pPr marL="0" indent="0">
              <a:buNone/>
              <a:defRPr>
                <a:solidFill>
                  <a:schemeClr val="tx1"/>
                </a:solidFill>
              </a:defRPr>
            </a:lvl1pPr>
          </a:lstStyle>
          <a:p>
            <a:r>
              <a:rPr lang="en-US" dirty="0"/>
              <a:t>Screen shot or image here</a:t>
            </a:r>
          </a:p>
        </p:txBody>
      </p:sp>
      <p:grpSp>
        <p:nvGrpSpPr>
          <p:cNvPr id="11" name="Group 10"/>
          <p:cNvGrpSpPr/>
          <p:nvPr userDrawn="1"/>
        </p:nvGrpSpPr>
        <p:grpSpPr>
          <a:xfrm>
            <a:off x="-1200" y="6644680"/>
            <a:ext cx="12436794" cy="360970"/>
            <a:chOff x="-1200" y="6644680"/>
            <a:chExt cx="12436794" cy="360970"/>
          </a:xfrm>
        </p:grpSpPr>
        <p:sp>
          <p:nvSpPr>
            <p:cNvPr id="12" name="TextBox 11"/>
            <p:cNvSpPr txBox="1"/>
            <p:nvPr/>
          </p:nvSpPr>
          <p:spPr>
            <a:xfrm>
              <a:off x="-1200" y="6644680"/>
              <a:ext cx="4147213" cy="360970"/>
            </a:xfrm>
            <a:prstGeom prst="rect">
              <a:avLst/>
            </a:prstGeom>
            <a:solidFill>
              <a:schemeClr val="accent4"/>
            </a:solidFill>
          </p:spPr>
          <p:txBody>
            <a:bodyPr wrap="square" lIns="457135" tIns="137141" rIns="365707" rtlCol="0">
              <a:noAutofit/>
            </a:bodyPr>
            <a:lstStyle/>
            <a:p>
              <a:pPr defTabSz="932515" fontAlgn="auto">
                <a:lnSpc>
                  <a:spcPts val="3060"/>
                </a:lnSpc>
                <a:spcBef>
                  <a:spcPts val="0"/>
                </a:spcBef>
                <a:spcAft>
                  <a:spcPts val="0"/>
                </a:spcAft>
              </a:pPr>
              <a:r>
                <a:rPr lang="en-US" sz="2856" dirty="0">
                  <a:solidFill>
                    <a:srgbClr val="FFFFFF"/>
                  </a:solidFill>
                  <a:latin typeface="Segoe UI Light"/>
                  <a:ea typeface="+mn-ea"/>
                  <a:cs typeface="+mn-cs"/>
                </a:rPr>
                <a:t> </a:t>
              </a:r>
            </a:p>
          </p:txBody>
        </p:sp>
        <p:sp>
          <p:nvSpPr>
            <p:cNvPr id="8" name="TextBox 7"/>
            <p:cNvSpPr txBox="1"/>
            <p:nvPr userDrawn="1"/>
          </p:nvSpPr>
          <p:spPr>
            <a:xfrm>
              <a:off x="4146013" y="6644680"/>
              <a:ext cx="8289581" cy="360970"/>
            </a:xfrm>
            <a:prstGeom prst="rect">
              <a:avLst/>
            </a:prstGeom>
            <a:solidFill>
              <a:srgbClr val="900000"/>
            </a:solidFill>
          </p:spPr>
          <p:txBody>
            <a:bodyPr wrap="square" lIns="457135" tIns="137141" rIns="365707" rtlCol="0">
              <a:noAutofit/>
            </a:bodyPr>
            <a:lstStyle/>
            <a:p>
              <a:pPr defTabSz="932515" fontAlgn="auto">
                <a:lnSpc>
                  <a:spcPts val="3060"/>
                </a:lnSpc>
                <a:spcBef>
                  <a:spcPts val="0"/>
                </a:spcBef>
                <a:spcAft>
                  <a:spcPts val="0"/>
                </a:spcAft>
              </a:pPr>
              <a:r>
                <a:rPr lang="en-US" sz="2856" dirty="0">
                  <a:solidFill>
                    <a:srgbClr val="FFFFFF"/>
                  </a:solidFill>
                  <a:latin typeface="Segoe UI Light"/>
                  <a:ea typeface="+mn-ea"/>
                  <a:cs typeface="+mn-cs"/>
                </a:rPr>
                <a:t> </a:t>
              </a:r>
            </a:p>
          </p:txBody>
        </p:sp>
      </p:grpSp>
      <p:sp>
        <p:nvSpPr>
          <p:cNvPr id="16" name="Text Placeholder 2"/>
          <p:cNvSpPr>
            <a:spLocks noGrp="1"/>
          </p:cNvSpPr>
          <p:nvPr>
            <p:ph type="body" sz="quarter" idx="13"/>
          </p:nvPr>
        </p:nvSpPr>
        <p:spPr>
          <a:xfrm>
            <a:off x="7564438" y="1350963"/>
            <a:ext cx="4598987" cy="4923425"/>
          </a:xfrm>
        </p:spPr>
        <p:txBody>
          <a:bodyPr/>
          <a:lstStyle>
            <a:lvl1pPr marL="0" indent="0">
              <a:lnSpc>
                <a:spcPct val="100000"/>
              </a:lnSpc>
              <a:spcBef>
                <a:spcPts val="2000"/>
              </a:spcBef>
              <a:buFontTx/>
              <a:buNone/>
              <a:defRPr sz="3200">
                <a:solidFill>
                  <a:srgbClr val="C00000"/>
                </a:solidFill>
              </a:defRPr>
            </a:lvl1pPr>
            <a:lvl2pPr marL="342900" indent="0">
              <a:lnSpc>
                <a:spcPct val="100000"/>
              </a:lnSpc>
              <a:spcBef>
                <a:spcPts val="2000"/>
              </a:spcBef>
              <a:buFontTx/>
              <a:buNone/>
              <a:defRPr/>
            </a:lvl2pPr>
            <a:lvl3pPr marL="571500" indent="0">
              <a:lnSpc>
                <a:spcPct val="100000"/>
              </a:lnSpc>
              <a:spcBef>
                <a:spcPts val="2000"/>
              </a:spcBef>
              <a:buFontTx/>
              <a:buNone/>
              <a:defRPr/>
            </a:lvl3pPr>
            <a:lvl4pPr marL="800100" indent="0">
              <a:lnSpc>
                <a:spcPct val="100000"/>
              </a:lnSpc>
              <a:spcBef>
                <a:spcPts val="2000"/>
              </a:spcBef>
              <a:buFontTx/>
              <a:buNone/>
              <a:defRPr/>
            </a:lvl4pPr>
            <a:lvl5pPr marL="1028700" indent="0">
              <a:lnSpc>
                <a:spcPct val="100000"/>
              </a:lnSpc>
              <a:spcBef>
                <a:spcPts val="2000"/>
              </a:spcBef>
              <a:buFontTx/>
              <a:buNone/>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4042263091"/>
      </p:ext>
    </p:extLst>
  </p:cSld>
  <p:clrMapOvr>
    <a:masterClrMapping/>
  </p:clrMapOvr>
  <p:transition>
    <p:fade/>
  </p:transition>
</p:sldLayout>
</file>

<file path=ppt/slideLayouts/slideLayout20.xml><?xml version="1.0" encoding="utf-8"?>
<p:sldLayout xmlns:a="http://schemas.openxmlformats.org/drawingml/2006/main" xmlns:r="http://schemas.openxmlformats.org/officeDocument/2006/relationships" xmlns:p="http://schemas.openxmlformats.org/presentationml/2006/main" userDrawn="1">
  <p:cSld name="Two Column 2-color Non-bulleted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4" name="Text Placeholder 3"/>
          <p:cNvSpPr>
            <a:spLocks noGrp="1"/>
          </p:cNvSpPr>
          <p:nvPr>
            <p:ph type="body" sz="quarter" idx="10"/>
          </p:nvPr>
        </p:nvSpPr>
        <p:spPr>
          <a:xfrm>
            <a:off x="274639" y="1212849"/>
            <a:ext cx="5486399" cy="2536079"/>
          </a:xfrm>
        </p:spPr>
        <p:txBody>
          <a:bodyPr wrap="square">
            <a:spAutoFit/>
          </a:bodyPr>
          <a:lstStyle>
            <a:lvl1pPr marL="0" indent="0">
              <a:spcBef>
                <a:spcPts val="1224"/>
              </a:spcBef>
              <a:buClr>
                <a:schemeClr val="tx1"/>
              </a:buClr>
              <a:buFont typeface="Wingdings" pitchFamily="2" charset="2"/>
              <a:buNone/>
              <a:defRPr sz="3600">
                <a:gradFill>
                  <a:gsLst>
                    <a:gs pos="5109">
                      <a:schemeClr val="tx2"/>
                    </a:gs>
                    <a:gs pos="25000">
                      <a:schemeClr val="tx2"/>
                    </a:gs>
                  </a:gsLst>
                  <a:lin ang="5400000" scaled="0"/>
                </a:gradFill>
              </a:defRPr>
            </a:lvl1pPr>
            <a:lvl2pPr marL="0" indent="0">
              <a:buNone/>
              <a:defRPr sz="2000"/>
            </a:lvl2pPr>
            <a:lvl3pPr marL="231775" indent="0">
              <a:buNone/>
              <a:tabLst/>
              <a:defRPr sz="2000"/>
            </a:lvl3pPr>
            <a:lvl4pPr marL="460375" indent="0">
              <a:buNone/>
              <a:defRPr/>
            </a:lvl4pPr>
            <a:lvl5pPr marL="685800" indent="0">
              <a:buNone/>
              <a:tabLst/>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3"/>
          <p:cNvSpPr>
            <a:spLocks noGrp="1"/>
          </p:cNvSpPr>
          <p:nvPr>
            <p:ph type="body" sz="quarter" idx="11"/>
          </p:nvPr>
        </p:nvSpPr>
        <p:spPr>
          <a:xfrm>
            <a:off x="6675439" y="1212849"/>
            <a:ext cx="5486399" cy="2536079"/>
          </a:xfrm>
        </p:spPr>
        <p:txBody>
          <a:bodyPr wrap="square">
            <a:spAutoFit/>
          </a:bodyPr>
          <a:lstStyle>
            <a:lvl1pPr marL="0" indent="0">
              <a:spcBef>
                <a:spcPts val="1224"/>
              </a:spcBef>
              <a:buClr>
                <a:schemeClr val="tx1"/>
              </a:buClr>
              <a:buFont typeface="Wingdings" pitchFamily="2" charset="2"/>
              <a:buNone/>
              <a:defRPr sz="3600">
                <a:gradFill>
                  <a:gsLst>
                    <a:gs pos="100000">
                      <a:schemeClr val="tx2"/>
                    </a:gs>
                    <a:gs pos="0">
                      <a:schemeClr val="tx2"/>
                    </a:gs>
                  </a:gsLst>
                  <a:lin ang="5400000" scaled="0"/>
                </a:gradFill>
              </a:defRPr>
            </a:lvl1pPr>
            <a:lvl2pPr marL="0" indent="0">
              <a:buNone/>
              <a:defRPr sz="2000"/>
            </a:lvl2pPr>
            <a:lvl3pPr marL="231775" indent="0">
              <a:buNone/>
              <a:tabLst/>
              <a:defRPr sz="2000"/>
            </a:lvl3pPr>
            <a:lvl4pPr marL="460375" indent="0">
              <a:buNone/>
              <a:defRPr/>
            </a:lvl4pPr>
            <a:lvl5pPr marL="685800" indent="0">
              <a:buNone/>
              <a:tabLst/>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3924978206"/>
      </p:ext>
    </p:extLst>
  </p:cSld>
  <p:clrMapOvr>
    <a:masterClrMapping/>
  </p:clrMapOvr>
  <p:transition>
    <p:fade/>
  </p:transition>
</p:sldLayout>
</file>

<file path=ppt/slideLayouts/slideLayout21.xml><?xml version="1.0" encoding="utf-8"?>
<p:sldLayout xmlns:a="http://schemas.openxmlformats.org/drawingml/2006/main" xmlns:r="http://schemas.openxmlformats.org/officeDocument/2006/relationships" xmlns:p="http://schemas.openxmlformats.org/presentationml/2006/main" userDrawn="1">
  <p:cSld name="1_Two Column 2-color Non-bulleted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4" name="Text Placeholder 3"/>
          <p:cNvSpPr>
            <a:spLocks noGrp="1"/>
          </p:cNvSpPr>
          <p:nvPr>
            <p:ph type="body" sz="quarter" idx="10"/>
          </p:nvPr>
        </p:nvSpPr>
        <p:spPr>
          <a:xfrm>
            <a:off x="274640" y="1212850"/>
            <a:ext cx="5486399" cy="2596898"/>
          </a:xfrm>
        </p:spPr>
        <p:txBody>
          <a:bodyPr wrap="square">
            <a:spAutoFit/>
          </a:bodyPr>
          <a:lstStyle>
            <a:lvl1pPr marL="0" indent="0">
              <a:spcBef>
                <a:spcPts val="1224"/>
              </a:spcBef>
              <a:buClr>
                <a:schemeClr val="tx1"/>
              </a:buClr>
              <a:buFont typeface="Wingdings" pitchFamily="2" charset="2"/>
              <a:buNone/>
              <a:defRPr sz="3599">
                <a:gradFill>
                  <a:gsLst>
                    <a:gs pos="5109">
                      <a:schemeClr val="tx2"/>
                    </a:gs>
                    <a:gs pos="25000">
                      <a:schemeClr val="tx2"/>
                    </a:gs>
                  </a:gsLst>
                  <a:lin ang="5400000" scaled="0"/>
                </a:gradFill>
              </a:defRPr>
            </a:lvl1pPr>
            <a:lvl2pPr marL="0" indent="0">
              <a:buNone/>
              <a:defRPr sz="2000"/>
            </a:lvl2pPr>
            <a:lvl3pPr marL="231730" indent="0">
              <a:buNone/>
              <a:tabLst/>
              <a:defRPr sz="2000"/>
            </a:lvl3pPr>
            <a:lvl4pPr marL="460287" indent="0">
              <a:buNone/>
              <a:defRPr/>
            </a:lvl4pPr>
            <a:lvl5pPr marL="685669" indent="0">
              <a:buNone/>
              <a:tabLst/>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3"/>
          <p:cNvSpPr>
            <a:spLocks noGrp="1"/>
          </p:cNvSpPr>
          <p:nvPr>
            <p:ph type="body" sz="quarter" idx="11"/>
          </p:nvPr>
        </p:nvSpPr>
        <p:spPr>
          <a:xfrm>
            <a:off x="6675439" y="1212850"/>
            <a:ext cx="5486399" cy="2596898"/>
          </a:xfrm>
        </p:spPr>
        <p:txBody>
          <a:bodyPr wrap="square">
            <a:spAutoFit/>
          </a:bodyPr>
          <a:lstStyle>
            <a:lvl1pPr marL="0" indent="0">
              <a:spcBef>
                <a:spcPts val="1224"/>
              </a:spcBef>
              <a:buClr>
                <a:schemeClr val="tx1"/>
              </a:buClr>
              <a:buFont typeface="Wingdings" pitchFamily="2" charset="2"/>
              <a:buNone/>
              <a:defRPr sz="3599">
                <a:gradFill>
                  <a:gsLst>
                    <a:gs pos="100000">
                      <a:schemeClr val="tx2"/>
                    </a:gs>
                    <a:gs pos="0">
                      <a:schemeClr val="tx2"/>
                    </a:gs>
                  </a:gsLst>
                  <a:lin ang="5400000" scaled="0"/>
                </a:gradFill>
              </a:defRPr>
            </a:lvl1pPr>
            <a:lvl2pPr marL="0" indent="0">
              <a:buNone/>
              <a:defRPr sz="2000"/>
            </a:lvl2pPr>
            <a:lvl3pPr marL="231730" indent="0">
              <a:buNone/>
              <a:tabLst/>
              <a:defRPr sz="2000"/>
            </a:lvl3pPr>
            <a:lvl4pPr marL="460287" indent="0">
              <a:buNone/>
              <a:defRPr/>
            </a:lvl4pPr>
            <a:lvl5pPr marL="685669" indent="0">
              <a:buNone/>
              <a:tabLst/>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3434776076"/>
      </p:ext>
    </p:extLst>
  </p:cSld>
  <p:clrMapOvr>
    <a:masterClrMapping/>
  </p:clrMapOvr>
  <p:transition>
    <p:fade/>
  </p:transition>
</p:sldLayout>
</file>

<file path=ppt/slideLayouts/slideLayout22.xml><?xml version="1.0" encoding="utf-8"?>
<p:sldLayout xmlns:a="http://schemas.openxmlformats.org/drawingml/2006/main" xmlns:r="http://schemas.openxmlformats.org/officeDocument/2006/relationships" xmlns:p="http://schemas.openxmlformats.org/presentationml/2006/main" userDrawn="1">
  <p:cSld name="1_Title &amp; 2-color Non-bulleted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4" name="Text Placeholder 3"/>
          <p:cNvSpPr>
            <a:spLocks noGrp="1"/>
          </p:cNvSpPr>
          <p:nvPr>
            <p:ph type="body" sz="quarter" idx="11"/>
          </p:nvPr>
        </p:nvSpPr>
        <p:spPr>
          <a:xfrm>
            <a:off x="274639" y="1212850"/>
            <a:ext cx="11889564" cy="2059025"/>
          </a:xfrm>
        </p:spPr>
        <p:txBody>
          <a:bodyPr/>
          <a:lstStyle>
            <a:lvl1pPr marL="0" indent="0">
              <a:buNone/>
              <a:defRPr>
                <a:gradFill>
                  <a:gsLst>
                    <a:gs pos="2920">
                      <a:schemeClr val="tx2"/>
                    </a:gs>
                    <a:gs pos="39000">
                      <a:schemeClr val="tx2"/>
                    </a:gs>
                  </a:gsLst>
                  <a:lin ang="5400000" scaled="0"/>
                </a:gradFill>
              </a:defRPr>
            </a:lvl1pPr>
            <a:lvl2pPr marL="28569" indent="0">
              <a:buNone/>
              <a:defRPr sz="2000"/>
            </a:lvl2pPr>
            <a:lvl3pPr marL="223795" indent="0">
              <a:buNone/>
              <a:defRPr sz="2000"/>
            </a:lvl3pPr>
            <a:lvl4pPr marL="476159" indent="0">
              <a:buNone/>
              <a:defRPr sz="1800"/>
            </a:lvl4pPr>
            <a:lvl5pPr marL="739632" indent="0">
              <a:buNone/>
              <a:defRPr sz="18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3137197519"/>
      </p:ext>
    </p:extLst>
  </p:cSld>
  <p:clrMapOvr>
    <a:masterClrMapping/>
  </p:clrMapOvr>
  <p:transition>
    <p:fade/>
  </p:transition>
</p:sldLayout>
</file>

<file path=ppt/slideLayouts/slideLayout23.xml><?xml version="1.0" encoding="utf-8"?>
<p:sldLayout xmlns:a="http://schemas.openxmlformats.org/drawingml/2006/main" xmlns:r="http://schemas.openxmlformats.org/officeDocument/2006/relationships" xmlns:p="http://schemas.openxmlformats.org/presentationml/2006/main" userDrawn="1">
  <p:cSld name="Title and Text">
    <p:spTree>
      <p:nvGrpSpPr>
        <p:cNvPr id="1" name=""/>
        <p:cNvGrpSpPr/>
        <p:nvPr/>
      </p:nvGrpSpPr>
      <p:grpSpPr>
        <a:xfrm>
          <a:off x="0" y="0"/>
          <a:ext cx="0" cy="0"/>
          <a:chOff x="0" y="0"/>
          <a:chExt cx="0" cy="0"/>
        </a:xfrm>
      </p:grpSpPr>
      <p:sp>
        <p:nvSpPr>
          <p:cNvPr id="5" name="TextBox 4"/>
          <p:cNvSpPr txBox="1">
            <a:spLocks noChangeArrowheads="1"/>
          </p:cNvSpPr>
          <p:nvPr/>
        </p:nvSpPr>
        <p:spPr bwMode="auto">
          <a:xfrm>
            <a:off x="5987213" y="6682039"/>
            <a:ext cx="376411" cy="2863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fld id="{9ACF3DA1-47D3-4ECF-AF30-D85A88EB0BF4}" type="slidenum">
              <a:rPr lang="en-US" altLang="en-US" sz="1224">
                <a:latin typeface="Calibri" pitchFamily="34" charset="0"/>
              </a:rPr>
              <a:pPr/>
              <a:t>‹#›</a:t>
            </a:fld>
            <a:endParaRPr lang="en-US" altLang="en-US" sz="1428">
              <a:latin typeface="Calibri" pitchFamily="34" charset="0"/>
            </a:endParaRPr>
          </a:p>
        </p:txBody>
      </p:sp>
      <p:sp>
        <p:nvSpPr>
          <p:cNvPr id="2" name="Title 1"/>
          <p:cNvSpPr>
            <a:spLocks noGrp="1"/>
          </p:cNvSpPr>
          <p:nvPr>
            <p:ph type="title"/>
          </p:nvPr>
        </p:nvSpPr>
        <p:spPr>
          <a:noFill/>
        </p:spPr>
        <p:txBody>
          <a:bodyPr rtlCol="0"/>
          <a:lstStyle>
            <a:lvl1pPr marL="0" indent="0" algn="ctr" defTabSz="-14143806" rtl="0" eaLnBrk="1" fontAlgn="base" hangingPunct="1">
              <a:spcBef>
                <a:spcPct val="0"/>
              </a:spcBef>
              <a:spcAft>
                <a:spcPct val="0"/>
              </a:spcAft>
              <a:defRPr lang="en-US" sz="2856" b="1" dirty="0">
                <a:solidFill>
                  <a:schemeClr val="tx2"/>
                </a:solidFill>
                <a:latin typeface="+mj-lt"/>
                <a:ea typeface="+mj-ea"/>
                <a:cs typeface="Segoe UI" pitchFamily="34" charset="0"/>
              </a:defRPr>
            </a:lvl1pPr>
          </a:lstStyle>
          <a:p>
            <a:r>
              <a:rPr lang="en-US"/>
              <a:t>Click to edit Master title style</a:t>
            </a:r>
            <a:endParaRPr lang="en-US" dirty="0"/>
          </a:p>
        </p:txBody>
      </p:sp>
      <p:sp>
        <p:nvSpPr>
          <p:cNvPr id="3" name="Text Placeholder 2"/>
          <p:cNvSpPr>
            <a:spLocks noGrp="1"/>
          </p:cNvSpPr>
          <p:nvPr>
            <p:ph type="body" idx="1"/>
          </p:nvPr>
        </p:nvSpPr>
        <p:spPr>
          <a:xfrm>
            <a:off x="274642" y="1212851"/>
            <a:ext cx="11887198" cy="1503040"/>
          </a:xfrm>
          <a:prstGeom prst="rect">
            <a:avLst/>
          </a:prstGeom>
        </p:spPr>
        <p:txBody>
          <a:bodyPr rtlCol="0"/>
          <a:lstStyle>
            <a:lvl1pPr>
              <a:buClrTx/>
              <a:buFont typeface="Wingdings" pitchFamily="2" charset="2"/>
              <a:buChar char="§"/>
              <a:defRPr sz="2040" b="1">
                <a:latin typeface="Calibri" pitchFamily="34" charset="0"/>
              </a:defRPr>
            </a:lvl1pPr>
            <a:lvl2pPr>
              <a:buClrTx/>
              <a:buFont typeface="Wingdings" pitchFamily="2" charset="2"/>
              <a:buChar char="o"/>
              <a:defRPr sz="1836" b="0">
                <a:latin typeface="Calibri Light" pitchFamily="34" charset="0"/>
              </a:defRPr>
            </a:lvl2pPr>
            <a:lvl3pPr>
              <a:buClrTx/>
              <a:buFont typeface="Wingdings" pitchFamily="2" charset="2"/>
              <a:buChar char="o"/>
              <a:defRPr sz="1632" b="0">
                <a:latin typeface="Calibri Light" pitchFamily="34" charset="0"/>
              </a:defRPr>
            </a:lvl3pPr>
            <a:lvl4pPr>
              <a:buClrTx/>
              <a:buFont typeface="Wingdings" pitchFamily="2" charset="2"/>
              <a:buChar char="o"/>
              <a:defRPr sz="1428" b="0">
                <a:latin typeface="Calibri Light" pitchFamily="34" charset="0"/>
              </a:defRPr>
            </a:lvl4pPr>
            <a:lvl5pPr>
              <a:buClrTx/>
              <a:buFont typeface="Wingdings" pitchFamily="2" charset="2"/>
              <a:buChar char="o"/>
              <a:defRPr sz="1224" b="0">
                <a:latin typeface="Calibri Light"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4149932182"/>
      </p:ext>
    </p:extLst>
  </p:cSld>
  <p:clrMapOvr>
    <a:masterClrMapping/>
  </p:clrMapOvr>
  <p:transition>
    <p:fade/>
  </p:transition>
  <p:hf sldNum="0" hdr="0" ftr="0" dt="0"/>
</p:sldLayout>
</file>

<file path=ppt/slideLayouts/slideLayout24.xml><?xml version="1.0" encoding="utf-8"?>
<p:sldLayout xmlns:a="http://schemas.openxmlformats.org/drawingml/2006/main" xmlns:r="http://schemas.openxmlformats.org/officeDocument/2006/relationships" xmlns:p="http://schemas.openxmlformats.org/presentationml/2006/main" userDrawn="1">
  <p:cSld name="Title and Content">
    <p:spTree>
      <p:nvGrpSpPr>
        <p:cNvPr id="1" name=""/>
        <p:cNvGrpSpPr/>
        <p:nvPr/>
      </p:nvGrpSpPr>
      <p:grpSpPr>
        <a:xfrm>
          <a:off x="0" y="0"/>
          <a:ext cx="0" cy="0"/>
          <a:chOff x="0" y="0"/>
          <a:chExt cx="0" cy="0"/>
        </a:xfrm>
      </p:grpSpPr>
      <p:sp>
        <p:nvSpPr>
          <p:cNvPr id="4" name="Text Placeholder 3"/>
          <p:cNvSpPr>
            <a:spLocks noGrp="1"/>
          </p:cNvSpPr>
          <p:nvPr>
            <p:ph type="body" sz="quarter" idx="10"/>
          </p:nvPr>
        </p:nvSpPr>
        <p:spPr>
          <a:xfrm>
            <a:off x="274638" y="1212851"/>
            <a:ext cx="11887200" cy="2092881"/>
          </a:xfrm>
        </p:spPr>
        <p:txBody>
          <a:bodyPr>
            <a:spAutoFit/>
          </a:bodyPr>
          <a:lstStyle>
            <a:lvl1pPr>
              <a:defRPr sz="4000"/>
            </a:lvl1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6" name="Title 5"/>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3493069527"/>
      </p:ext>
    </p:extLst>
  </p:cSld>
  <p:clrMapOvr>
    <a:masterClrMapping/>
  </p:clrMapOvr>
  <p:transition>
    <p:fade/>
  </p:transition>
</p:sldLayout>
</file>

<file path=ppt/slideLayouts/slideLayout25.xml><?xml version="1.0" encoding="utf-8"?>
<p:sldLayout xmlns:a="http://schemas.openxmlformats.org/drawingml/2006/main" xmlns:r="http://schemas.openxmlformats.org/officeDocument/2006/relationships" xmlns:p="http://schemas.openxmlformats.org/presentationml/2006/main">
  <p:cSld name="3_Blank">
    <p:spTree>
      <p:nvGrpSpPr>
        <p:cNvPr id="1" name=""/>
        <p:cNvGrpSpPr/>
        <p:nvPr/>
      </p:nvGrpSpPr>
      <p:grpSpPr>
        <a:xfrm>
          <a:off x="0" y="0"/>
          <a:ext cx="0" cy="0"/>
          <a:chOff x="0" y="0"/>
          <a:chExt cx="0" cy="0"/>
        </a:xfrm>
      </p:grpSpPr>
      <p:sp>
        <p:nvSpPr>
          <p:cNvPr id="5" name="TextBox 5"/>
          <p:cNvSpPr txBox="1">
            <a:spLocks noChangeArrowheads="1"/>
          </p:cNvSpPr>
          <p:nvPr/>
        </p:nvSpPr>
        <p:spPr bwMode="auto">
          <a:xfrm>
            <a:off x="5987213" y="6682039"/>
            <a:ext cx="369012" cy="2807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fld id="{3261EC2C-A78A-4E63-8952-DC8B66DB96A4}" type="slidenum">
              <a:rPr lang="en-US" altLang="en-US" sz="1224">
                <a:latin typeface="Calibri" pitchFamily="34" charset="0"/>
              </a:rPr>
              <a:pPr/>
              <a:t>‹#›</a:t>
            </a:fld>
            <a:endParaRPr lang="en-US" altLang="en-US" sz="1428">
              <a:latin typeface="Calibri" pitchFamily="34" charset="0"/>
            </a:endParaRPr>
          </a:p>
        </p:txBody>
      </p:sp>
      <p:sp>
        <p:nvSpPr>
          <p:cNvPr id="2" name="Title 1"/>
          <p:cNvSpPr>
            <a:spLocks noGrp="1"/>
          </p:cNvSpPr>
          <p:nvPr>
            <p:ph type="title"/>
          </p:nvPr>
        </p:nvSpPr>
        <p:spPr/>
        <p:txBody>
          <a:bodyPr rtlCol="0"/>
          <a:lstStyle/>
          <a:p>
            <a:r>
              <a:rPr lang="en-US"/>
              <a:t>Click to edit Master title style</a:t>
            </a:r>
          </a:p>
        </p:txBody>
      </p:sp>
    </p:spTree>
    <p:extLst>
      <p:ext uri="{BB962C8B-B14F-4D97-AF65-F5344CB8AC3E}">
        <p14:creationId xmlns:p14="http://schemas.microsoft.com/office/powerpoint/2010/main" val="1162142485"/>
      </p:ext>
    </p:extLst>
  </p:cSld>
  <p:clrMapOvr>
    <a:masterClrMapping/>
  </p:clrMapOvr>
  <p:transition>
    <p:fade/>
  </p:transition>
</p:sldLayout>
</file>

<file path=ppt/slideLayouts/slideLayout26.xml><?xml version="1.0" encoding="utf-8"?>
<p:sldLayout xmlns:a="http://schemas.openxmlformats.org/drawingml/2006/main" xmlns:r="http://schemas.openxmlformats.org/officeDocument/2006/relationships" xmlns:p="http://schemas.openxmlformats.org/presentationml/2006/main">
  <p:cSld name="12_Custom Layou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5" name="Rectangle 4"/>
          <p:cNvSpPr/>
          <p:nvPr userDrawn="1"/>
        </p:nvSpPr>
        <p:spPr bwMode="auto">
          <a:xfrm>
            <a:off x="1" y="0"/>
            <a:ext cx="12436475" cy="6994525"/>
          </a:xfrm>
          <a:prstGeom prst="rect">
            <a:avLst/>
          </a:prstGeom>
          <a:solidFill>
            <a:schemeClr val="bg1"/>
          </a:solidFill>
          <a:ln>
            <a:noFill/>
            <a:headEnd type="none" w="med" len="med"/>
            <a:tailEnd type="none" w="med" len="med"/>
          </a:ln>
        </p:spPr>
        <p:style>
          <a:lnRef idx="1">
            <a:schemeClr val="accent4"/>
          </a:lnRef>
          <a:fillRef idx="3">
            <a:schemeClr val="accent4"/>
          </a:fillRef>
          <a:effectRef idx="2">
            <a:schemeClr val="accent4"/>
          </a:effectRef>
          <a:fontRef idx="minor">
            <a:schemeClr val="lt1"/>
          </a:fontRef>
        </p:style>
        <p:txBody>
          <a:bodyPr vert="horz" wrap="square" lIns="77671" tIns="38840" rIns="77671" bIns="38840" numCol="1" rtlCol="0" anchor="ctr" anchorCtr="0" compatLnSpc="1">
            <a:prstTxWarp prst="textNoShape">
              <a:avLst/>
            </a:prstTxWarp>
          </a:bodyPr>
          <a:lstStyle/>
          <a:p>
            <a:pPr algn="ctr" defTabSz="776460" fontAlgn="base">
              <a:spcBef>
                <a:spcPct val="0"/>
              </a:spcBef>
              <a:spcAft>
                <a:spcPct val="0"/>
              </a:spcAft>
            </a:pPr>
            <a:endParaRPr lang="en-US" sz="1785" dirty="0">
              <a:gradFill>
                <a:gsLst>
                  <a:gs pos="0">
                    <a:srgbClr val="FFFFFF"/>
                  </a:gs>
                  <a:gs pos="100000">
                    <a:srgbClr val="FFFFFF"/>
                  </a:gs>
                </a:gsLst>
                <a:lin ang="5400000" scaled="0"/>
              </a:gradFill>
            </a:endParaRPr>
          </a:p>
        </p:txBody>
      </p:sp>
    </p:spTree>
    <p:extLst>
      <p:ext uri="{BB962C8B-B14F-4D97-AF65-F5344CB8AC3E}">
        <p14:creationId xmlns:p14="http://schemas.microsoft.com/office/powerpoint/2010/main" val="3347113194"/>
      </p:ext>
    </p:extLst>
  </p:cSld>
  <p:clrMapOvr>
    <a:masterClrMapping/>
  </p:clrMapOvr>
  <p:transition>
    <p:fade/>
  </p:transition>
</p:sldLayout>
</file>

<file path=ppt/slideLayouts/slideLayout27.xml><?xml version="1.0" encoding="utf-8"?>
<p:sldLayout xmlns:a="http://schemas.openxmlformats.org/drawingml/2006/main" xmlns:r="http://schemas.openxmlformats.org/officeDocument/2006/relationships" xmlns:p="http://schemas.openxmlformats.org/presentationml/2006/main" userDrawn="1">
  <p:cSld name="Title_Code">
    <p:spTree>
      <p:nvGrpSpPr>
        <p:cNvPr id="1" name=""/>
        <p:cNvGrpSpPr/>
        <p:nvPr/>
      </p:nvGrpSpPr>
      <p:grpSpPr>
        <a:xfrm>
          <a:off x="0" y="0"/>
          <a:ext cx="0" cy="0"/>
          <a:chOff x="0" y="0"/>
          <a:chExt cx="0" cy="0"/>
        </a:xfrm>
      </p:grpSpPr>
      <p:sp>
        <p:nvSpPr>
          <p:cNvPr id="3" name="Text Placeholder 3"/>
          <p:cNvSpPr>
            <a:spLocks noGrp="1"/>
          </p:cNvSpPr>
          <p:nvPr>
            <p:ph type="body" sz="quarter" idx="10" hasCustomPrompt="1"/>
          </p:nvPr>
        </p:nvSpPr>
        <p:spPr>
          <a:xfrm>
            <a:off x="444676" y="1377434"/>
            <a:ext cx="6886900" cy="4923061"/>
          </a:xfrm>
          <a:solidFill>
            <a:schemeClr val="bg1">
              <a:lumMod val="95000"/>
            </a:schemeClr>
          </a:solidFill>
          <a:ln w="76200">
            <a:solidFill>
              <a:srgbClr val="0072C6"/>
            </a:solidFill>
          </a:ln>
        </p:spPr>
        <p:txBody>
          <a:bodyPr wrap="square">
            <a:normAutofit/>
          </a:bodyPr>
          <a:lstStyle>
            <a:lvl1pPr marL="0" indent="0" defTabSz="373039">
              <a:lnSpc>
                <a:spcPct val="100000"/>
              </a:lnSpc>
              <a:spcBef>
                <a:spcPts val="0"/>
              </a:spcBef>
              <a:buClr>
                <a:schemeClr val="tx1"/>
              </a:buClr>
              <a:buFont typeface="Wingdings" pitchFamily="2" charset="2"/>
              <a:buNone/>
              <a:defRPr sz="1836" baseline="0">
                <a:solidFill>
                  <a:schemeClr val="tx1"/>
                </a:solidFill>
                <a:latin typeface="Consolas" panose="020B0609020204030204" pitchFamily="49" charset="0"/>
                <a:cs typeface="Consolas" panose="020B0609020204030204" pitchFamily="49" charset="0"/>
              </a:defRPr>
            </a:lvl1pPr>
            <a:lvl2pPr marL="373039" indent="0" defTabSz="373039">
              <a:lnSpc>
                <a:spcPct val="100000"/>
              </a:lnSpc>
              <a:spcBef>
                <a:spcPts val="0"/>
              </a:spcBef>
              <a:buNone/>
              <a:defRPr sz="1836">
                <a:latin typeface="Consolas" panose="020B0609020204030204" pitchFamily="49" charset="0"/>
                <a:cs typeface="Consolas" panose="020B0609020204030204" pitchFamily="49" charset="0"/>
              </a:defRPr>
            </a:lvl2pPr>
            <a:lvl3pPr marL="746077" indent="0" defTabSz="373039">
              <a:lnSpc>
                <a:spcPct val="100000"/>
              </a:lnSpc>
              <a:spcBef>
                <a:spcPts val="0"/>
              </a:spcBef>
              <a:buNone/>
              <a:tabLst/>
              <a:defRPr sz="1836">
                <a:latin typeface="Consolas" panose="020B0609020204030204" pitchFamily="49" charset="0"/>
                <a:cs typeface="Consolas" panose="020B0609020204030204" pitchFamily="49" charset="0"/>
              </a:defRPr>
            </a:lvl3pPr>
            <a:lvl4pPr marL="1119116" indent="0" defTabSz="373039">
              <a:lnSpc>
                <a:spcPct val="100000"/>
              </a:lnSpc>
              <a:spcBef>
                <a:spcPts val="0"/>
              </a:spcBef>
              <a:buNone/>
              <a:defRPr sz="1836">
                <a:latin typeface="Consolas" panose="020B0609020204030204" pitchFamily="49" charset="0"/>
                <a:cs typeface="Consolas" panose="020B0609020204030204" pitchFamily="49" charset="0"/>
              </a:defRPr>
            </a:lvl4pPr>
            <a:lvl5pPr marL="1492154" indent="0" defTabSz="373039">
              <a:lnSpc>
                <a:spcPct val="100000"/>
              </a:lnSpc>
              <a:spcBef>
                <a:spcPts val="0"/>
              </a:spcBef>
              <a:buNone/>
              <a:tabLst/>
              <a:defRPr sz="1836">
                <a:latin typeface="Consolas" panose="020B0609020204030204" pitchFamily="49" charset="0"/>
                <a:cs typeface="Consolas" panose="020B0609020204030204" pitchFamily="49" charset="0"/>
              </a:defRPr>
            </a:lvl5pPr>
          </a:lstStyle>
          <a:p>
            <a:pPr lvl="0"/>
            <a:r>
              <a:rPr lang="en-US" dirty="0"/>
              <a:t>Click to edit code</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quarter" idx="11"/>
          </p:nvPr>
        </p:nvSpPr>
        <p:spPr>
          <a:xfrm>
            <a:off x="7715645" y="1377433"/>
            <a:ext cx="4062854" cy="4923062"/>
          </a:xfrm>
        </p:spPr>
        <p:txBody>
          <a:bodyPr wrap="square">
            <a:normAutofit/>
          </a:bodyPr>
          <a:lstStyle>
            <a:lvl1pPr marL="0" indent="0">
              <a:spcBef>
                <a:spcPts val="1224"/>
              </a:spcBef>
              <a:buClr>
                <a:schemeClr val="tx1"/>
              </a:buClr>
              <a:buFont typeface="Wingdings" pitchFamily="2" charset="2"/>
              <a:buNone/>
              <a:defRPr sz="2652">
                <a:solidFill>
                  <a:srgbClr val="0072C6"/>
                </a:solidFill>
              </a:defRPr>
            </a:lvl1pPr>
            <a:lvl2pPr marL="0" indent="0">
              <a:spcBef>
                <a:spcPts val="612"/>
              </a:spcBef>
              <a:buNone/>
              <a:defRPr sz="1836">
                <a:latin typeface="+mj-lt"/>
              </a:defRPr>
            </a:lvl2pPr>
            <a:lvl3pPr marL="231730" indent="0">
              <a:buNone/>
              <a:tabLst/>
              <a:defRPr sz="2000"/>
            </a:lvl3pPr>
            <a:lvl4pPr marL="460287" indent="0">
              <a:buNone/>
              <a:defRPr/>
            </a:lvl4pPr>
            <a:lvl5pPr marL="685669" indent="0">
              <a:buNone/>
              <a:tabLst/>
              <a:defRPr/>
            </a:lvl5pPr>
          </a:lstStyle>
          <a:p>
            <a:pPr lvl="0"/>
            <a:r>
              <a:rPr lang="en-US" dirty="0"/>
              <a:t>Click to edit Master text styles</a:t>
            </a:r>
          </a:p>
          <a:p>
            <a:pPr lvl="1"/>
            <a:r>
              <a:rPr lang="en-US" dirty="0"/>
              <a:t>Second level</a:t>
            </a:r>
          </a:p>
        </p:txBody>
      </p:sp>
      <p:grpSp>
        <p:nvGrpSpPr>
          <p:cNvPr id="5" name="Group 2"/>
          <p:cNvGrpSpPr/>
          <p:nvPr userDrawn="1"/>
        </p:nvGrpSpPr>
        <p:grpSpPr>
          <a:xfrm>
            <a:off x="-1200" y="6642289"/>
            <a:ext cx="12436794" cy="360996"/>
            <a:chOff x="2577137" y="4571778"/>
            <a:chExt cx="9101124" cy="1390560"/>
          </a:xfrm>
        </p:grpSpPr>
        <p:sp>
          <p:nvSpPr>
            <p:cNvPr id="6" name="TextBox 5"/>
            <p:cNvSpPr txBox="1"/>
            <p:nvPr/>
          </p:nvSpPr>
          <p:spPr>
            <a:xfrm>
              <a:off x="2577137" y="4571778"/>
              <a:ext cx="3034890" cy="1390458"/>
            </a:xfrm>
            <a:prstGeom prst="rect">
              <a:avLst/>
            </a:prstGeom>
            <a:solidFill>
              <a:schemeClr val="accent1"/>
            </a:solidFill>
          </p:spPr>
          <p:txBody>
            <a:bodyPr wrap="square" lIns="457135" tIns="137141" rIns="365707" rtlCol="0">
              <a:noAutofit/>
            </a:bodyPr>
            <a:lstStyle/>
            <a:p>
              <a:pPr defTabSz="932515">
                <a:lnSpc>
                  <a:spcPts val="3060"/>
                </a:lnSpc>
              </a:pPr>
              <a:r>
                <a:rPr lang="en-US" sz="2856" dirty="0">
                  <a:solidFill>
                    <a:srgbClr val="FFFFFF"/>
                  </a:solidFill>
                  <a:latin typeface="Segoe UI Light"/>
                </a:rPr>
                <a:t> </a:t>
              </a:r>
            </a:p>
          </p:txBody>
        </p:sp>
        <p:sp>
          <p:nvSpPr>
            <p:cNvPr id="7" name="TextBox 6"/>
            <p:cNvSpPr txBox="1"/>
            <p:nvPr/>
          </p:nvSpPr>
          <p:spPr>
            <a:xfrm>
              <a:off x="5612027" y="4572324"/>
              <a:ext cx="6066234" cy="1390014"/>
            </a:xfrm>
            <a:prstGeom prst="rect">
              <a:avLst/>
            </a:prstGeom>
            <a:solidFill>
              <a:schemeClr val="accent1">
                <a:lumMod val="50000"/>
              </a:schemeClr>
            </a:solidFill>
          </p:spPr>
          <p:txBody>
            <a:bodyPr wrap="square" lIns="457135" tIns="137141" rIns="639989" rtlCol="0">
              <a:noAutofit/>
            </a:bodyPr>
            <a:lstStyle/>
            <a:p>
              <a:pPr defTabSz="932055">
                <a:lnSpc>
                  <a:spcPts val="3001"/>
                </a:lnSpc>
                <a:defRPr/>
              </a:pPr>
              <a:endParaRPr lang="en-US" sz="2856" kern="0" dirty="0">
                <a:solidFill>
                  <a:srgbClr val="FFFFFF"/>
                </a:solidFill>
                <a:latin typeface="Segoe UI Light"/>
              </a:endParaRPr>
            </a:p>
          </p:txBody>
        </p:sp>
      </p:grpSp>
      <p:sp>
        <p:nvSpPr>
          <p:cNvPr id="8" name="Title 2"/>
          <p:cNvSpPr>
            <a:spLocks noGrp="1"/>
          </p:cNvSpPr>
          <p:nvPr>
            <p:ph type="title"/>
          </p:nvPr>
        </p:nvSpPr>
        <p:spPr>
          <a:xfrm>
            <a:off x="274639" y="377082"/>
            <a:ext cx="11889564" cy="917575"/>
          </a:xfrm>
        </p:spPr>
        <p:txBody>
          <a:bodyPr/>
          <a:lstStyle/>
          <a:p>
            <a:r>
              <a:rPr lang="en-US" dirty="0"/>
              <a:t>Click to edit Master title style</a:t>
            </a:r>
          </a:p>
        </p:txBody>
      </p:sp>
    </p:spTree>
    <p:extLst>
      <p:ext uri="{BB962C8B-B14F-4D97-AF65-F5344CB8AC3E}">
        <p14:creationId xmlns:p14="http://schemas.microsoft.com/office/powerpoint/2010/main" val="2577158735"/>
      </p:ext>
    </p:extLst>
  </p:cSld>
  <p:clrMapOvr>
    <a:masterClrMapping/>
  </p:clrMapOvr>
  <p:transition>
    <p:fade/>
  </p:transition>
</p:sldLayout>
</file>

<file path=ppt/slideLayouts/slideLayout28.xml><?xml version="1.0" encoding="utf-8"?>
<p:sldLayout xmlns:a="http://schemas.openxmlformats.org/drawingml/2006/main" xmlns:r="http://schemas.openxmlformats.org/officeDocument/2006/relationships" xmlns:p="http://schemas.openxmlformats.org/presentationml/2006/main" userDrawn="1">
  <p:cSld name="Title Slide Blue">
    <p:spTree>
      <p:nvGrpSpPr>
        <p:cNvPr id="1" name=""/>
        <p:cNvGrpSpPr/>
        <p:nvPr/>
      </p:nvGrpSpPr>
      <p:grpSpPr>
        <a:xfrm>
          <a:off x="0" y="0"/>
          <a:ext cx="0" cy="0"/>
          <a:chOff x="0" y="0"/>
          <a:chExt cx="0" cy="0"/>
        </a:xfrm>
      </p:grpSpPr>
      <p:sp>
        <p:nvSpPr>
          <p:cNvPr id="3" name="Picture Placeholder 2"/>
          <p:cNvSpPr>
            <a:spLocks noGrp="1"/>
          </p:cNvSpPr>
          <p:nvPr>
            <p:ph type="pic" sz="quarter" idx="10"/>
          </p:nvPr>
        </p:nvSpPr>
        <p:spPr>
          <a:xfrm>
            <a:off x="0" y="-1"/>
            <a:ext cx="12436475" cy="6994525"/>
          </a:xfrm>
        </p:spPr>
        <p:txBody>
          <a:bodyPr/>
          <a:lstStyle>
            <a:lvl1pPr marL="0" indent="0">
              <a:buNone/>
              <a:defRPr/>
            </a:lvl1pPr>
          </a:lstStyle>
          <a:p>
            <a:endParaRPr lang="en-US" dirty="0"/>
          </a:p>
        </p:txBody>
      </p:sp>
      <p:sp>
        <p:nvSpPr>
          <p:cNvPr id="5" name="Title 4"/>
          <p:cNvSpPr>
            <a:spLocks noGrp="1"/>
          </p:cNvSpPr>
          <p:nvPr>
            <p:ph type="title"/>
          </p:nvPr>
        </p:nvSpPr>
        <p:spPr>
          <a:xfrm>
            <a:off x="274320" y="307607"/>
            <a:ext cx="5486718" cy="917575"/>
          </a:xfrm>
        </p:spPr>
        <p:txBody>
          <a:bodyPr/>
          <a:lstStyle>
            <a:lvl1pPr>
              <a:defRPr sz="6000">
                <a:solidFill>
                  <a:schemeClr val="bg1"/>
                </a:solidFill>
              </a:defRPr>
            </a:lvl1pPr>
          </a:lstStyle>
          <a:p>
            <a:r>
              <a:rPr lang="en-US" dirty="0"/>
              <a:t>Click to edit Master title style</a:t>
            </a:r>
          </a:p>
        </p:txBody>
      </p:sp>
    </p:spTree>
    <p:extLst>
      <p:ext uri="{BB962C8B-B14F-4D97-AF65-F5344CB8AC3E}">
        <p14:creationId xmlns:p14="http://schemas.microsoft.com/office/powerpoint/2010/main" val="2535685914"/>
      </p:ext>
    </p:extLst>
  </p:cSld>
  <p:clrMapOvr>
    <a:masterClrMapping/>
  </p:clrMapOvr>
  <p:transition>
    <p:fade/>
  </p:transition>
  <p:extLst mod="1">
    <p:ext uri="{DCECCB84-F9BA-43D5-87BE-67443E8EF086}">
      <p15:sldGuideLst xmlns:p15="http://schemas.microsoft.com/office/powerpoint/2012/main">
        <p15:guide id="1" orient="horz" pos="4104">
          <p15:clr>
            <a:srgbClr val="C35EA4"/>
          </p15:clr>
        </p15:guide>
        <p15:guide id="2" pos="288">
          <p15:clr>
            <a:srgbClr val="C35EA4"/>
          </p15:clr>
        </p15:guide>
        <p15:guide id="3" orient="horz" pos="302">
          <p15:clr>
            <a:srgbClr val="C35EA4"/>
          </p15:clr>
        </p15:guide>
        <p15:guide id="4" pos="7546">
          <p15:clr>
            <a:srgbClr val="C35EA4"/>
          </p15:clr>
        </p15:guide>
      </p15:sldGuideLst>
    </p:ext>
  </p:extLst>
</p:sldLayout>
</file>

<file path=ppt/slideLayouts/slideLayout29.xml><?xml version="1.0" encoding="utf-8"?>
<p:sldLayout xmlns:a="http://schemas.openxmlformats.org/drawingml/2006/main" xmlns:r="http://schemas.openxmlformats.org/officeDocument/2006/relationships" xmlns:p="http://schemas.openxmlformats.org/presentationml/2006/main" userDrawn="1">
  <p:cSld name="Title &amp; Non-bulleted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4" name="Text Placeholder 3"/>
          <p:cNvSpPr>
            <a:spLocks noGrp="1"/>
          </p:cNvSpPr>
          <p:nvPr>
            <p:ph type="body" sz="quarter" idx="11"/>
          </p:nvPr>
        </p:nvSpPr>
        <p:spPr>
          <a:xfrm>
            <a:off x="274639" y="1212849"/>
            <a:ext cx="11889564" cy="2059025"/>
          </a:xfrm>
        </p:spPr>
        <p:txBody>
          <a:bodyPr/>
          <a:lstStyle>
            <a:lvl1pPr marL="0" indent="0">
              <a:buNone/>
              <a:defRPr/>
            </a:lvl1pPr>
            <a:lvl2pPr marL="28575" indent="0">
              <a:buNone/>
              <a:defRPr sz="2000"/>
            </a:lvl2pPr>
            <a:lvl3pPr marL="223838" indent="0">
              <a:buNone/>
              <a:defRPr sz="2000"/>
            </a:lvl3pPr>
            <a:lvl4pPr marL="476250" indent="0">
              <a:buNone/>
              <a:defRPr sz="1800"/>
            </a:lvl4pPr>
            <a:lvl5pPr marL="739775" indent="0">
              <a:buNone/>
              <a:defRPr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1190867476"/>
      </p:ext>
    </p:extLst>
  </p:cSld>
  <p:clrMapOvr>
    <a:masterClrMapping/>
  </p:clrMapOvr>
  <p:transition>
    <p:fade/>
  </p:transition>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Mission Critical Code">
    <p:spTree>
      <p:nvGrpSpPr>
        <p:cNvPr id="1" name=""/>
        <p:cNvGrpSpPr/>
        <p:nvPr/>
      </p:nvGrpSpPr>
      <p:grpSpPr>
        <a:xfrm>
          <a:off x="0" y="0"/>
          <a:ext cx="0" cy="0"/>
          <a:chOff x="0" y="0"/>
          <a:chExt cx="0" cy="0"/>
        </a:xfrm>
      </p:grpSpPr>
      <p:sp>
        <p:nvSpPr>
          <p:cNvPr id="3" name="Text Placeholder 3"/>
          <p:cNvSpPr>
            <a:spLocks noGrp="1"/>
          </p:cNvSpPr>
          <p:nvPr>
            <p:ph type="body" sz="quarter" idx="10" hasCustomPrompt="1"/>
          </p:nvPr>
        </p:nvSpPr>
        <p:spPr>
          <a:xfrm>
            <a:off x="444676" y="1377434"/>
            <a:ext cx="6886900" cy="4923061"/>
          </a:xfrm>
          <a:solidFill>
            <a:schemeClr val="bg1">
              <a:lumMod val="95000"/>
            </a:schemeClr>
          </a:solidFill>
          <a:ln w="63500">
            <a:solidFill>
              <a:schemeClr val="accent4"/>
            </a:solidFill>
            <a:miter lim="800000"/>
          </a:ln>
        </p:spPr>
        <p:txBody>
          <a:bodyPr wrap="square">
            <a:normAutofit/>
          </a:bodyPr>
          <a:lstStyle>
            <a:lvl1pPr marL="0" indent="0" defTabSz="373039">
              <a:lnSpc>
                <a:spcPct val="100000"/>
              </a:lnSpc>
              <a:spcBef>
                <a:spcPts val="0"/>
              </a:spcBef>
              <a:buClr>
                <a:schemeClr val="tx1"/>
              </a:buClr>
              <a:buFont typeface="Wingdings" pitchFamily="2" charset="2"/>
              <a:buNone/>
              <a:defRPr sz="1836" baseline="0">
                <a:solidFill>
                  <a:schemeClr val="tx1"/>
                </a:solidFill>
                <a:latin typeface="Consolas" panose="020B0609020204030204" pitchFamily="49" charset="0"/>
                <a:cs typeface="Consolas" panose="020B0609020204030204" pitchFamily="49" charset="0"/>
              </a:defRPr>
            </a:lvl1pPr>
            <a:lvl2pPr marL="373039" indent="0" defTabSz="373039">
              <a:lnSpc>
                <a:spcPct val="100000"/>
              </a:lnSpc>
              <a:spcBef>
                <a:spcPts val="0"/>
              </a:spcBef>
              <a:buNone/>
              <a:defRPr sz="1836">
                <a:latin typeface="Consolas" panose="020B0609020204030204" pitchFamily="49" charset="0"/>
                <a:cs typeface="Consolas" panose="020B0609020204030204" pitchFamily="49" charset="0"/>
              </a:defRPr>
            </a:lvl2pPr>
            <a:lvl3pPr marL="746077" indent="0" defTabSz="373039">
              <a:lnSpc>
                <a:spcPct val="100000"/>
              </a:lnSpc>
              <a:spcBef>
                <a:spcPts val="0"/>
              </a:spcBef>
              <a:buNone/>
              <a:tabLst/>
              <a:defRPr sz="1836">
                <a:latin typeface="Consolas" panose="020B0609020204030204" pitchFamily="49" charset="0"/>
                <a:cs typeface="Consolas" panose="020B0609020204030204" pitchFamily="49" charset="0"/>
              </a:defRPr>
            </a:lvl3pPr>
            <a:lvl4pPr marL="1119116" indent="0" defTabSz="373039">
              <a:lnSpc>
                <a:spcPct val="100000"/>
              </a:lnSpc>
              <a:spcBef>
                <a:spcPts val="0"/>
              </a:spcBef>
              <a:buNone/>
              <a:defRPr sz="1836">
                <a:latin typeface="Consolas" panose="020B0609020204030204" pitchFamily="49" charset="0"/>
                <a:cs typeface="Consolas" panose="020B0609020204030204" pitchFamily="49" charset="0"/>
              </a:defRPr>
            </a:lvl4pPr>
            <a:lvl5pPr marL="1492154" indent="0" defTabSz="373039">
              <a:lnSpc>
                <a:spcPct val="100000"/>
              </a:lnSpc>
              <a:spcBef>
                <a:spcPts val="0"/>
              </a:spcBef>
              <a:buNone/>
              <a:tabLst/>
              <a:defRPr sz="1836">
                <a:latin typeface="Consolas" panose="020B0609020204030204" pitchFamily="49" charset="0"/>
                <a:cs typeface="Consolas" panose="020B0609020204030204" pitchFamily="49" charset="0"/>
              </a:defRPr>
            </a:lvl5pPr>
          </a:lstStyle>
          <a:p>
            <a:pPr lvl="0"/>
            <a:r>
              <a:rPr lang="en-US" dirty="0"/>
              <a:t>Click to edit code</a:t>
            </a:r>
          </a:p>
          <a:p>
            <a:pPr lvl="1"/>
            <a:r>
              <a:rPr lang="en-US" dirty="0"/>
              <a:t>Second level</a:t>
            </a:r>
          </a:p>
          <a:p>
            <a:pPr lvl="2"/>
            <a:r>
              <a:rPr lang="en-US" dirty="0"/>
              <a:t>Third level</a:t>
            </a:r>
          </a:p>
          <a:p>
            <a:pPr lvl="3"/>
            <a:r>
              <a:rPr lang="en-US" dirty="0"/>
              <a:t>Fourth level</a:t>
            </a:r>
          </a:p>
          <a:p>
            <a:pPr lvl="4"/>
            <a:r>
              <a:rPr lang="en-US" dirty="0"/>
              <a:t>Fifth level</a:t>
            </a:r>
          </a:p>
        </p:txBody>
      </p:sp>
      <p:grpSp>
        <p:nvGrpSpPr>
          <p:cNvPr id="12" name="Group 11"/>
          <p:cNvGrpSpPr/>
          <p:nvPr userDrawn="1"/>
        </p:nvGrpSpPr>
        <p:grpSpPr>
          <a:xfrm>
            <a:off x="-1200" y="6644680"/>
            <a:ext cx="12436794" cy="360970"/>
            <a:chOff x="-1200" y="6644680"/>
            <a:chExt cx="12436794" cy="360970"/>
          </a:xfrm>
        </p:grpSpPr>
        <p:sp>
          <p:nvSpPr>
            <p:cNvPr id="13" name="TextBox 12"/>
            <p:cNvSpPr txBox="1"/>
            <p:nvPr/>
          </p:nvSpPr>
          <p:spPr>
            <a:xfrm>
              <a:off x="-1200" y="6644680"/>
              <a:ext cx="4147213" cy="360970"/>
            </a:xfrm>
            <a:prstGeom prst="rect">
              <a:avLst/>
            </a:prstGeom>
            <a:solidFill>
              <a:schemeClr val="accent4"/>
            </a:solidFill>
          </p:spPr>
          <p:txBody>
            <a:bodyPr wrap="square" lIns="457135" tIns="137141" rIns="365707" rtlCol="0">
              <a:noAutofit/>
            </a:bodyPr>
            <a:lstStyle/>
            <a:p>
              <a:pPr defTabSz="932515" fontAlgn="auto">
                <a:lnSpc>
                  <a:spcPts val="3060"/>
                </a:lnSpc>
                <a:spcBef>
                  <a:spcPts val="0"/>
                </a:spcBef>
                <a:spcAft>
                  <a:spcPts val="0"/>
                </a:spcAft>
              </a:pPr>
              <a:r>
                <a:rPr lang="en-US" sz="2856" dirty="0">
                  <a:solidFill>
                    <a:srgbClr val="FFFFFF"/>
                  </a:solidFill>
                  <a:latin typeface="Segoe UI Light"/>
                  <a:ea typeface="+mn-ea"/>
                  <a:cs typeface="+mn-cs"/>
                </a:rPr>
                <a:t> </a:t>
              </a:r>
            </a:p>
          </p:txBody>
        </p:sp>
        <p:sp>
          <p:nvSpPr>
            <p:cNvPr id="14" name="TextBox 13"/>
            <p:cNvSpPr txBox="1"/>
            <p:nvPr userDrawn="1"/>
          </p:nvSpPr>
          <p:spPr>
            <a:xfrm>
              <a:off x="4146013" y="6644680"/>
              <a:ext cx="8289581" cy="360970"/>
            </a:xfrm>
            <a:prstGeom prst="rect">
              <a:avLst/>
            </a:prstGeom>
            <a:solidFill>
              <a:srgbClr val="900000"/>
            </a:solidFill>
          </p:spPr>
          <p:txBody>
            <a:bodyPr wrap="square" lIns="457135" tIns="137141" rIns="365707" rtlCol="0">
              <a:noAutofit/>
            </a:bodyPr>
            <a:lstStyle/>
            <a:p>
              <a:pPr defTabSz="932515" fontAlgn="auto">
                <a:lnSpc>
                  <a:spcPts val="3060"/>
                </a:lnSpc>
                <a:spcBef>
                  <a:spcPts val="0"/>
                </a:spcBef>
                <a:spcAft>
                  <a:spcPts val="0"/>
                </a:spcAft>
              </a:pPr>
              <a:r>
                <a:rPr lang="en-US" sz="2856" dirty="0">
                  <a:solidFill>
                    <a:srgbClr val="FFFFFF"/>
                  </a:solidFill>
                  <a:latin typeface="Segoe UI Light"/>
                  <a:ea typeface="+mn-ea"/>
                  <a:cs typeface="+mn-cs"/>
                </a:rPr>
                <a:t> </a:t>
              </a:r>
            </a:p>
          </p:txBody>
        </p:sp>
      </p:grpSp>
      <p:sp>
        <p:nvSpPr>
          <p:cNvPr id="20" name="Text Placeholder 2"/>
          <p:cNvSpPr>
            <a:spLocks noGrp="1"/>
          </p:cNvSpPr>
          <p:nvPr>
            <p:ph type="body" sz="quarter" idx="13" hasCustomPrompt="1"/>
          </p:nvPr>
        </p:nvSpPr>
        <p:spPr>
          <a:xfrm>
            <a:off x="7564438" y="1350963"/>
            <a:ext cx="4598987" cy="4923425"/>
          </a:xfrm>
        </p:spPr>
        <p:txBody>
          <a:bodyPr/>
          <a:lstStyle>
            <a:lvl1pPr marL="0" indent="0">
              <a:lnSpc>
                <a:spcPct val="100000"/>
              </a:lnSpc>
              <a:spcBef>
                <a:spcPts val="2000"/>
              </a:spcBef>
              <a:buFontTx/>
              <a:buNone/>
              <a:defRPr lang="en-US" sz="2400" kern="1200" dirty="0" smtClean="0">
                <a:solidFill>
                  <a:schemeClr val="accent4"/>
                </a:solidFill>
                <a:latin typeface="+mj-lt"/>
                <a:ea typeface="ＭＳ Ｐゴシック" charset="0"/>
                <a:cs typeface="ＭＳ Ｐゴシック" charset="0"/>
              </a:defRPr>
            </a:lvl1pPr>
            <a:lvl2pPr marL="342900" indent="0">
              <a:lnSpc>
                <a:spcPct val="100000"/>
              </a:lnSpc>
              <a:spcBef>
                <a:spcPts val="2000"/>
              </a:spcBef>
              <a:buFontTx/>
              <a:buNone/>
              <a:defRPr lang="en-US" sz="1960" b="0" kern="1200" dirty="0" smtClean="0">
                <a:solidFill>
                  <a:schemeClr val="tx1"/>
                </a:solidFill>
                <a:latin typeface="+mn-lt"/>
                <a:ea typeface="ＭＳ Ｐゴシック" charset="0"/>
                <a:cs typeface="Segoe UI Semibold" panose="020B0702040204020203" pitchFamily="34" charset="0"/>
              </a:defRPr>
            </a:lvl2pPr>
            <a:lvl3pPr marL="571500" indent="0">
              <a:lnSpc>
                <a:spcPct val="100000"/>
              </a:lnSpc>
              <a:spcBef>
                <a:spcPts val="2000"/>
              </a:spcBef>
              <a:buFontTx/>
              <a:buNone/>
              <a:defRPr/>
            </a:lvl3pPr>
            <a:lvl4pPr marL="800100" indent="0">
              <a:lnSpc>
                <a:spcPct val="100000"/>
              </a:lnSpc>
              <a:spcBef>
                <a:spcPts val="2000"/>
              </a:spcBef>
              <a:buFontTx/>
              <a:buNone/>
              <a:defRPr/>
            </a:lvl4pPr>
            <a:lvl5pPr marL="1028700" indent="0">
              <a:lnSpc>
                <a:spcPct val="100000"/>
              </a:lnSpc>
              <a:spcBef>
                <a:spcPts val="2000"/>
              </a:spcBef>
              <a:buFontTx/>
              <a:buNone/>
              <a:defRPr/>
            </a:lvl5pPr>
          </a:lstStyle>
          <a:p>
            <a:pPr marL="0" lvl="0" indent="0" algn="l" defTabSz="931863" rtl="0" fontAlgn="base">
              <a:lnSpc>
                <a:spcPct val="100000"/>
              </a:lnSpc>
              <a:spcBef>
                <a:spcPts val="1224"/>
              </a:spcBef>
              <a:spcAft>
                <a:spcPts val="1200"/>
              </a:spcAft>
              <a:buClr>
                <a:schemeClr val="tx1"/>
              </a:buClr>
              <a:buSzPct val="90000"/>
              <a:buFont typeface="Wingdings" pitchFamily="2" charset="2"/>
              <a:buNone/>
            </a:pPr>
            <a:r>
              <a:rPr lang="en-US" dirty="0"/>
              <a:t>Click to edit Master text styles</a:t>
            </a:r>
          </a:p>
          <a:p>
            <a:pPr marL="0" lvl="1" indent="0" algn="l" defTabSz="931863" rtl="0" fontAlgn="base">
              <a:lnSpc>
                <a:spcPct val="100000"/>
              </a:lnSpc>
              <a:spcBef>
                <a:spcPts val="612"/>
              </a:spcBef>
              <a:spcAft>
                <a:spcPts val="1200"/>
              </a:spcAft>
              <a:buSzPct val="90000"/>
              <a:buFont typeface="Arial" charset="0"/>
              <a:buNone/>
            </a:pPr>
            <a:r>
              <a:rPr lang="en-US" dirty="0"/>
              <a:t>Second level</a:t>
            </a:r>
          </a:p>
        </p:txBody>
      </p:sp>
      <p:sp>
        <p:nvSpPr>
          <p:cNvPr id="23" name="Text Placeholder 4"/>
          <p:cNvSpPr>
            <a:spLocks noGrp="1"/>
          </p:cNvSpPr>
          <p:nvPr>
            <p:ph type="body" sz="quarter" idx="14"/>
          </p:nvPr>
        </p:nvSpPr>
        <p:spPr>
          <a:xfrm>
            <a:off x="269241" y="124313"/>
            <a:ext cx="11649456" cy="1078992"/>
          </a:xfrm>
        </p:spPr>
        <p:txBody>
          <a:bodyPr lIns="146304" tIns="91440" rIns="146304" bIns="91440" anchor="ctr" anchorCtr="0"/>
          <a:lstStyle>
            <a:lvl1pPr marL="0" indent="0">
              <a:buNone/>
              <a:defRPr sz="4000">
                <a:solidFill>
                  <a:schemeClr val="tx1">
                    <a:lumMod val="90000"/>
                    <a:lumOff val="10000"/>
                  </a:schemeClr>
                </a:solidFill>
              </a:defRPr>
            </a:lvl1pPr>
            <a:lvl5pPr marL="1028700" indent="0">
              <a:buNone/>
              <a:defRPr/>
            </a:lvl5pPr>
          </a:lstStyle>
          <a:p>
            <a:pPr lvl="0"/>
            <a:r>
              <a:rPr lang="en-US"/>
              <a:t>Click to edit Master text styles</a:t>
            </a:r>
          </a:p>
        </p:txBody>
      </p:sp>
    </p:spTree>
    <p:extLst>
      <p:ext uri="{BB962C8B-B14F-4D97-AF65-F5344CB8AC3E}">
        <p14:creationId xmlns:p14="http://schemas.microsoft.com/office/powerpoint/2010/main" val="3091290150"/>
      </p:ext>
    </p:extLst>
  </p:cSld>
  <p:clrMapOvr>
    <a:masterClrMapping/>
  </p:clrMapOvr>
  <p:transition>
    <p:fade/>
  </p:transition>
</p:sldLayout>
</file>

<file path=ppt/slideLayouts/slideLayout30.xml><?xml version="1.0" encoding="utf-8"?>
<p:sldLayout xmlns:a="http://schemas.openxmlformats.org/drawingml/2006/main" xmlns:r="http://schemas.openxmlformats.org/officeDocument/2006/relationships" xmlns:p="http://schemas.openxmlformats.org/presentationml/2006/main" userDrawn="1">
  <p:cSld name="Blank Accent Color 2">
    <p:spTree>
      <p:nvGrpSpPr>
        <p:cNvPr id="1" name=""/>
        <p:cNvGrpSpPr/>
        <p:nvPr/>
      </p:nvGrpSpPr>
      <p:grpSpPr>
        <a:xfrm>
          <a:off x="0" y="0"/>
          <a:ext cx="0" cy="0"/>
          <a:chOff x="0" y="0"/>
          <a:chExt cx="0" cy="0"/>
        </a:xfrm>
      </p:grpSpPr>
    </p:spTree>
    <p:extLst>
      <p:ext uri="{BB962C8B-B14F-4D97-AF65-F5344CB8AC3E}">
        <p14:creationId xmlns:p14="http://schemas.microsoft.com/office/powerpoint/2010/main" val="3643411154"/>
      </p:ext>
    </p:extLst>
  </p:cSld>
  <p:clrMapOvr>
    <a:masterClrMapping/>
  </p:clrMapOvr>
  <p:transition>
    <p:fade/>
  </p:transition>
</p:sldLayout>
</file>

<file path=ppt/slideLayouts/slideLayout31.xml><?xml version="1.0" encoding="utf-8"?>
<p:sldLayout xmlns:a="http://schemas.openxmlformats.org/drawingml/2006/main" xmlns:r="http://schemas.openxmlformats.org/officeDocument/2006/relationships" xmlns:p="http://schemas.openxmlformats.org/presentationml/2006/main" userDrawn="1">
  <p:cSld name="1_Title and Content">
    <p:bg>
      <p:bgPr>
        <a:solidFill>
          <a:schemeClr val="bg2"/>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529660" y="233152"/>
            <a:ext cx="11375537" cy="621530"/>
          </a:xfrm>
        </p:spPr>
        <p:txBody>
          <a:bodyPr/>
          <a:lstStyle>
            <a:lvl1pPr>
              <a:defRPr/>
            </a:lvl1pPr>
          </a:lstStyle>
          <a:p>
            <a:r>
              <a:rPr lang="en-US"/>
              <a:t>Click to edit Master title style</a:t>
            </a:r>
            <a:endParaRPr lang="en-US" dirty="0"/>
          </a:p>
        </p:txBody>
      </p:sp>
      <p:sp>
        <p:nvSpPr>
          <p:cNvPr id="5" name="Text Placeholder 4"/>
          <p:cNvSpPr>
            <a:spLocks noGrp="1"/>
          </p:cNvSpPr>
          <p:nvPr>
            <p:ph type="body" sz="quarter" idx="10"/>
          </p:nvPr>
        </p:nvSpPr>
        <p:spPr>
          <a:xfrm>
            <a:off x="529660" y="1476623"/>
            <a:ext cx="11375537" cy="222830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2719048087"/>
      </p:ext>
    </p:extLst>
  </p:cSld>
  <p:clrMapOvr>
    <a:masterClrMapping/>
  </p:clrMapOvr>
  <p:transition>
    <p:fade/>
  </p:transition>
</p:sldLayout>
</file>

<file path=ppt/slideLayouts/slideLayout32.xml><?xml version="1.0" encoding="utf-8"?>
<p:sldLayout xmlns:a="http://schemas.openxmlformats.org/drawingml/2006/main" xmlns:r="http://schemas.openxmlformats.org/officeDocument/2006/relationships" xmlns:p="http://schemas.openxmlformats.org/presentationml/2006/main" userDrawn="1">
  <p:cSld name="Developer Code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lvl1pPr>
              <a:defRPr baseline="0"/>
            </a:lvl1pPr>
          </a:lstStyle>
          <a:p>
            <a:r>
              <a:rPr lang="en-US" dirty="0"/>
              <a:t>Slide for Developer Code</a:t>
            </a:r>
          </a:p>
        </p:txBody>
      </p:sp>
      <p:sp>
        <p:nvSpPr>
          <p:cNvPr id="3" name="Rectangle 2"/>
          <p:cNvSpPr/>
          <p:nvPr userDrawn="1"/>
        </p:nvSpPr>
        <p:spPr bwMode="hidden">
          <a:xfrm>
            <a:off x="1" y="1212849"/>
            <a:ext cx="12436475" cy="5781676"/>
          </a:xfrm>
          <a:prstGeom prst="rect">
            <a:avLst/>
          </a:prstGeom>
          <a:solidFill>
            <a:srgbClr val="FFFFFF"/>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6632" tIns="46632" rIns="46632" bIns="46632" numCol="1" spcCol="0" rtlCol="0" fromWordArt="0" anchor="ctr" anchorCtr="0" forceAA="0" compatLnSpc="1">
            <a:prstTxWarp prst="textNoShape">
              <a:avLst/>
            </a:prstTxWarp>
            <a:noAutofit/>
          </a:bodyPr>
          <a:lstStyle/>
          <a:p>
            <a:pPr algn="ctr" defTabSz="932293" fontAlgn="base">
              <a:spcBef>
                <a:spcPct val="0"/>
              </a:spcBef>
              <a:spcAft>
                <a:spcPct val="0"/>
              </a:spcAft>
            </a:pPr>
            <a:endParaRPr lang="en-US" sz="1800" dirty="0">
              <a:gradFill>
                <a:gsLst>
                  <a:gs pos="0">
                    <a:srgbClr val="FFFFFF"/>
                  </a:gs>
                  <a:gs pos="100000">
                    <a:srgbClr val="FFFFFF"/>
                  </a:gs>
                </a:gsLst>
                <a:lin ang="5400000" scaled="0"/>
              </a:gradFill>
              <a:ea typeface="Segoe UI" pitchFamily="34" charset="0"/>
              <a:cs typeface="Segoe UI" pitchFamily="34" charset="0"/>
            </a:endParaRPr>
          </a:p>
        </p:txBody>
      </p:sp>
      <p:sp>
        <p:nvSpPr>
          <p:cNvPr id="5" name="Text Placeholder 4"/>
          <p:cNvSpPr>
            <a:spLocks noGrp="1"/>
          </p:cNvSpPr>
          <p:nvPr>
            <p:ph type="body" sz="quarter" idx="10"/>
          </p:nvPr>
        </p:nvSpPr>
        <p:spPr>
          <a:xfrm>
            <a:off x="274638" y="1216153"/>
            <a:ext cx="11887199" cy="2131353"/>
          </a:xfrm>
        </p:spPr>
        <p:txBody>
          <a:bodyPr/>
          <a:lstStyle>
            <a:lvl1pPr marL="0" indent="0">
              <a:buNone/>
              <a:defRPr sz="3299">
                <a:gradFill>
                  <a:gsLst>
                    <a:gs pos="1250">
                      <a:srgbClr val="000000"/>
                    </a:gs>
                    <a:gs pos="100000">
                      <a:srgbClr val="000000"/>
                    </a:gs>
                  </a:gsLst>
                  <a:lin ang="5400000" scaled="0"/>
                </a:gradFill>
                <a:latin typeface="Consolas" panose="020B0609020204030204" pitchFamily="49" charset="0"/>
                <a:cs typeface="Consolas" panose="020B0609020204030204" pitchFamily="49" charset="0"/>
              </a:defRPr>
            </a:lvl1pPr>
            <a:lvl2pPr marL="346487" indent="0">
              <a:buNone/>
              <a:defRPr>
                <a:gradFill>
                  <a:gsLst>
                    <a:gs pos="1250">
                      <a:srgbClr val="000000"/>
                    </a:gs>
                    <a:gs pos="100000">
                      <a:srgbClr val="000000"/>
                    </a:gs>
                  </a:gsLst>
                  <a:lin ang="5400000" scaled="0"/>
                </a:gradFill>
                <a:latin typeface="Consolas" panose="020B0609020204030204" pitchFamily="49" charset="0"/>
                <a:cs typeface="Consolas" panose="020B0609020204030204" pitchFamily="49" charset="0"/>
              </a:defRPr>
            </a:lvl2pPr>
            <a:lvl3pPr marL="584494" indent="0">
              <a:buNone/>
              <a:defRPr>
                <a:gradFill>
                  <a:gsLst>
                    <a:gs pos="1250">
                      <a:srgbClr val="000000"/>
                    </a:gs>
                    <a:gs pos="100000">
                      <a:srgbClr val="000000"/>
                    </a:gs>
                  </a:gsLst>
                  <a:lin ang="5400000" scaled="0"/>
                </a:gradFill>
                <a:latin typeface="Consolas" panose="020B0609020204030204" pitchFamily="49" charset="0"/>
                <a:cs typeface="Consolas" panose="020B0609020204030204" pitchFamily="49" charset="0"/>
              </a:defRPr>
            </a:lvl3pPr>
            <a:lvl4pPr marL="814406" indent="0">
              <a:buNone/>
              <a:defRPr>
                <a:gradFill>
                  <a:gsLst>
                    <a:gs pos="1250">
                      <a:srgbClr val="000000"/>
                    </a:gs>
                    <a:gs pos="100000">
                      <a:srgbClr val="000000"/>
                    </a:gs>
                  </a:gsLst>
                  <a:lin ang="5400000" scaled="0"/>
                </a:gradFill>
                <a:latin typeface="Consolas" panose="020B0609020204030204" pitchFamily="49" charset="0"/>
                <a:cs typeface="Consolas" panose="020B0609020204030204" pitchFamily="49" charset="0"/>
              </a:defRPr>
            </a:lvl4pPr>
            <a:lvl5pPr marL="1050795" indent="0">
              <a:buNone/>
              <a:defRPr>
                <a:gradFill>
                  <a:gsLst>
                    <a:gs pos="1250">
                      <a:srgbClr val="000000"/>
                    </a:gs>
                    <a:gs pos="100000">
                      <a:srgbClr val="000000"/>
                    </a:gs>
                  </a:gsLst>
                  <a:lin ang="5400000" scaled="0"/>
                </a:gradFill>
                <a:latin typeface="Consolas" panose="020B0609020204030204" pitchFamily="49" charset="0"/>
                <a:cs typeface="Consolas" panose="020B0609020204030204" pitchFamily="49"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2048235559"/>
      </p:ext>
    </p:extLst>
  </p:cSld>
  <p:clrMapOvr>
    <a:masterClrMapping/>
  </p:clrMapOvr>
  <p:transition>
    <p:fade/>
  </p:transition>
</p:sldLayout>
</file>

<file path=ppt/slideLayouts/slideLayout33.xml><?xml version="1.0" encoding="utf-8"?>
<p:sldLayout xmlns:a="http://schemas.openxmlformats.org/drawingml/2006/main" xmlns:r="http://schemas.openxmlformats.org/officeDocument/2006/relationships" xmlns:p="http://schemas.openxmlformats.org/presentationml/2006/main" userDrawn="1">
  <p:cSld name="Title and  Non-Bulleted Content">
    <p:spTree>
      <p:nvGrpSpPr>
        <p:cNvPr id="1" name=""/>
        <p:cNvGrpSpPr/>
        <p:nvPr/>
      </p:nvGrpSpPr>
      <p:grpSpPr>
        <a:xfrm>
          <a:off x="0" y="0"/>
          <a:ext cx="0" cy="0"/>
          <a:chOff x="0" y="0"/>
          <a:chExt cx="0" cy="0"/>
        </a:xfrm>
      </p:grpSpPr>
      <p:sp>
        <p:nvSpPr>
          <p:cNvPr id="2" name="Title 1"/>
          <p:cNvSpPr>
            <a:spLocks noGrp="1"/>
          </p:cNvSpPr>
          <p:nvPr>
            <p:ph type="title"/>
          </p:nvPr>
        </p:nvSpPr>
        <p:spPr>
          <a:xfrm>
            <a:off x="529662" y="233151"/>
            <a:ext cx="11375536" cy="579152"/>
          </a:xfrm>
        </p:spPr>
        <p:txBody>
          <a:bodyPr/>
          <a:lstStyle/>
          <a:p>
            <a:r>
              <a:rPr lang="en-US"/>
              <a:t>Click to edit Master title style</a:t>
            </a:r>
            <a:endParaRPr lang="en-US" dirty="0"/>
          </a:p>
        </p:txBody>
      </p:sp>
      <p:sp>
        <p:nvSpPr>
          <p:cNvPr id="5" name="Text Placeholder 4"/>
          <p:cNvSpPr>
            <a:spLocks noGrp="1"/>
          </p:cNvSpPr>
          <p:nvPr>
            <p:ph type="body" sz="quarter" idx="10"/>
          </p:nvPr>
        </p:nvSpPr>
        <p:spPr>
          <a:xfrm>
            <a:off x="529662" y="1476624"/>
            <a:ext cx="11375536" cy="980781"/>
          </a:xfrm>
        </p:spPr>
        <p:txBody>
          <a:bodyPr/>
          <a:lstStyle>
            <a:lvl1pPr marL="0" indent="0">
              <a:spcBef>
                <a:spcPts val="0"/>
              </a:spcBef>
              <a:spcAft>
                <a:spcPts val="687"/>
              </a:spcAft>
              <a:buNone/>
              <a:defRPr sz="3264" spc="-102" baseline="0">
                <a:latin typeface="Segoe UI Light" pitchFamily="34" charset="0"/>
              </a:defRPr>
            </a:lvl1pPr>
            <a:lvl2pPr marL="0" indent="0">
              <a:spcBef>
                <a:spcPts val="0"/>
              </a:spcBef>
              <a:spcAft>
                <a:spcPts val="306"/>
              </a:spcAft>
              <a:buNone/>
              <a:defRPr sz="1836" spc="-51" baseline="0"/>
            </a:lvl2pPr>
            <a:lvl3pPr marL="0" indent="0">
              <a:spcBef>
                <a:spcPts val="0"/>
              </a:spcBef>
              <a:spcAft>
                <a:spcPts val="306"/>
              </a:spcAft>
              <a:buNone/>
              <a:defRPr sz="1530"/>
            </a:lvl3pPr>
            <a:lvl4pPr marL="0" indent="0">
              <a:spcBef>
                <a:spcPts val="0"/>
              </a:spcBef>
              <a:spcAft>
                <a:spcPts val="306"/>
              </a:spcAft>
              <a:buNone/>
              <a:defRPr/>
            </a:lvl4pPr>
            <a:lvl5pPr marL="0" indent="0">
              <a:spcBef>
                <a:spcPts val="0"/>
              </a:spcBef>
              <a:spcAft>
                <a:spcPts val="306"/>
              </a:spcAft>
              <a:buNone/>
              <a:defRPr/>
            </a:lvl5pPr>
          </a:lstStyle>
          <a:p>
            <a:pPr lvl="0"/>
            <a:r>
              <a:rPr lang="en-US" dirty="0"/>
              <a:t>Click to edit Master text styles</a:t>
            </a:r>
          </a:p>
          <a:p>
            <a:pPr lvl="1"/>
            <a:r>
              <a:rPr lang="en-US" dirty="0"/>
              <a:t>Second level</a:t>
            </a:r>
          </a:p>
        </p:txBody>
      </p:sp>
    </p:spTree>
    <p:extLst>
      <p:ext uri="{BB962C8B-B14F-4D97-AF65-F5344CB8AC3E}">
        <p14:creationId xmlns:p14="http://schemas.microsoft.com/office/powerpoint/2010/main" val="606983739"/>
      </p:ext>
    </p:extLst>
  </p:cSld>
  <p:clrMapOvr>
    <a:masterClrMapping/>
  </p:clrMapOvr>
  <p:transition>
    <p:fade/>
  </p:transition>
</p:sldLayout>
</file>

<file path=ppt/slideLayouts/slideLayout34.xml><?xml version="1.0" encoding="utf-8"?>
<p:sldLayout xmlns:a="http://schemas.openxmlformats.org/drawingml/2006/main" xmlns:r="http://schemas.openxmlformats.org/officeDocument/2006/relationships" xmlns:p="http://schemas.openxmlformats.org/presentationml/2006/main" userDrawn="1">
  <p:cSld name="Perf">
    <p:spTree>
      <p:nvGrpSpPr>
        <p:cNvPr id="1" name=""/>
        <p:cNvGrpSpPr/>
        <p:nvPr/>
      </p:nvGrpSpPr>
      <p:grpSpPr>
        <a:xfrm>
          <a:off x="0" y="0"/>
          <a:ext cx="0" cy="0"/>
          <a:chOff x="0" y="0"/>
          <a:chExt cx="0" cy="0"/>
        </a:xfrm>
      </p:grpSpPr>
      <p:sp>
        <p:nvSpPr>
          <p:cNvPr id="10" name="Rectangle 9"/>
          <p:cNvSpPr/>
          <p:nvPr userDrawn="1"/>
        </p:nvSpPr>
        <p:spPr bwMode="auto">
          <a:xfrm>
            <a:off x="4419856" y="6453184"/>
            <a:ext cx="8015739" cy="548484"/>
          </a:xfrm>
          <a:prstGeom prst="rect">
            <a:avLst/>
          </a:prstGeom>
          <a:solidFill>
            <a:srgbClr val="611C15"/>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02" tIns="146241" rIns="182802" bIns="146241" numCol="1" spcCol="0" rtlCol="0" fromWordArt="0" anchor="t" anchorCtr="0" forceAA="0" compatLnSpc="1">
            <a:prstTxWarp prst="textNoShape">
              <a:avLst/>
            </a:prstTxWarp>
            <a:noAutofit/>
          </a:bodyPr>
          <a:lstStyle/>
          <a:p>
            <a:pPr algn="ctr" defTabSz="931935">
              <a:lnSpc>
                <a:spcPct val="90000"/>
              </a:lnSpc>
            </a:pPr>
            <a:endParaRPr lang="en-US" sz="2000" b="1" dirty="0">
              <a:solidFill>
                <a:srgbClr val="FFFFFF"/>
              </a:solidFill>
              <a:latin typeface="Segoe UI Light"/>
              <a:ea typeface="Segoe UI" pitchFamily="34" charset="0"/>
              <a:cs typeface="Segoe UI" pitchFamily="34" charset="0"/>
            </a:endParaRPr>
          </a:p>
        </p:txBody>
      </p:sp>
      <p:sp>
        <p:nvSpPr>
          <p:cNvPr id="11" name="Rectangle 10"/>
          <p:cNvSpPr/>
          <p:nvPr userDrawn="1"/>
        </p:nvSpPr>
        <p:spPr bwMode="auto">
          <a:xfrm>
            <a:off x="885" y="6453184"/>
            <a:ext cx="4418973" cy="548484"/>
          </a:xfrm>
          <a:prstGeom prst="rect">
            <a:avLst/>
          </a:prstGeom>
          <a:solidFill>
            <a:srgbClr val="C00000"/>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02" tIns="146241" rIns="182802" bIns="146241" numCol="1" spcCol="0" rtlCol="0" fromWordArt="0" anchor="ctr" anchorCtr="0" forceAA="0" compatLnSpc="1">
            <a:prstTxWarp prst="textNoShape">
              <a:avLst/>
            </a:prstTxWarp>
            <a:noAutofit/>
          </a:bodyPr>
          <a:lstStyle/>
          <a:p>
            <a:pPr defTabSz="776329">
              <a:lnSpc>
                <a:spcPct val="90000"/>
              </a:lnSpc>
              <a:defRPr/>
            </a:pPr>
            <a:endParaRPr lang="en-US" sz="1800" kern="0" dirty="0">
              <a:ln>
                <a:solidFill>
                  <a:srgbClr val="FFFFFF">
                    <a:alpha val="0"/>
                  </a:srgbClr>
                </a:solidFill>
              </a:ln>
              <a:solidFill>
                <a:srgbClr val="FFFFFF"/>
              </a:solidFill>
              <a:latin typeface="Segoe UI Semibold" panose="020B0702040204020203" pitchFamily="34" charset="0"/>
              <a:ea typeface="MS PGothic" charset="0"/>
              <a:cs typeface="Segoe UI Semibold" panose="020B0702040204020203" pitchFamily="34" charset="0"/>
            </a:endParaRPr>
          </a:p>
        </p:txBody>
      </p:sp>
      <p:sp>
        <p:nvSpPr>
          <p:cNvPr id="12" name="Rectangle 11"/>
          <p:cNvSpPr/>
          <p:nvPr userDrawn="1"/>
        </p:nvSpPr>
        <p:spPr bwMode="auto">
          <a:xfrm>
            <a:off x="483326" y="1931038"/>
            <a:ext cx="7168116" cy="4340641"/>
          </a:xfrm>
          <a:prstGeom prst="rect">
            <a:avLst/>
          </a:prstGeom>
          <a:solidFill>
            <a:schemeClr val="tx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01" tIns="45700" rIns="91401" bIns="45700" numCol="1" spcCol="0" rtlCol="0" fromWordArt="0" anchor="t" anchorCtr="0" forceAA="0" compatLnSpc="1">
            <a:prstTxWarp prst="textNoShape">
              <a:avLst/>
            </a:prstTxWarp>
            <a:noAutofit/>
          </a:bodyPr>
          <a:lstStyle/>
          <a:p>
            <a:pPr defTabSz="931597"/>
            <a:endParaRPr lang="en-US" sz="1800" dirty="0">
              <a:ln>
                <a:solidFill>
                  <a:srgbClr val="FFFFFF">
                    <a:alpha val="0"/>
                  </a:srgbClr>
                </a:solidFill>
              </a:ln>
              <a:solidFill>
                <a:srgbClr val="C00000"/>
              </a:solidFill>
              <a:latin typeface="Segoe UI Light"/>
              <a:ea typeface="Segoe UI" pitchFamily="34" charset="0"/>
              <a:cs typeface="Segoe UI" pitchFamily="34" charset="0"/>
            </a:endParaRPr>
          </a:p>
        </p:txBody>
      </p:sp>
      <p:sp>
        <p:nvSpPr>
          <p:cNvPr id="13" name="Title 2"/>
          <p:cNvSpPr>
            <a:spLocks noGrp="1"/>
          </p:cNvSpPr>
          <p:nvPr>
            <p:ph type="title"/>
          </p:nvPr>
        </p:nvSpPr>
        <p:spPr>
          <a:xfrm>
            <a:off x="274640" y="295277"/>
            <a:ext cx="11888787" cy="803866"/>
          </a:xfrm>
        </p:spPr>
        <p:txBody>
          <a:bodyPr/>
          <a:lstStyle>
            <a:lvl1pPr>
              <a:defRPr sz="5404"/>
            </a:lvl1pPr>
          </a:lstStyle>
          <a:p>
            <a:r>
              <a:rPr lang="en-US" dirty="0"/>
              <a:t>Click to edit Master title style</a:t>
            </a:r>
            <a:endParaRPr lang="en-IN" dirty="0"/>
          </a:p>
        </p:txBody>
      </p:sp>
      <p:sp>
        <p:nvSpPr>
          <p:cNvPr id="18" name="Text Placeholder 17"/>
          <p:cNvSpPr>
            <a:spLocks noGrp="1"/>
          </p:cNvSpPr>
          <p:nvPr>
            <p:ph type="body" sz="quarter" idx="10"/>
          </p:nvPr>
        </p:nvSpPr>
        <p:spPr>
          <a:xfrm>
            <a:off x="275286" y="1099373"/>
            <a:ext cx="11887522" cy="650819"/>
          </a:xfrm>
          <a:prstGeom prst="rect">
            <a:avLst/>
          </a:prstGeom>
        </p:spPr>
        <p:txBody>
          <a:bodyPr/>
          <a:lstStyle>
            <a:lvl1pPr marL="0" indent="0">
              <a:buNone/>
              <a:defRPr sz="3366">
                <a:solidFill>
                  <a:srgbClr val="C00000"/>
                </a:solidFill>
              </a:defRPr>
            </a:lvl1pPr>
          </a:lstStyle>
          <a:p>
            <a:pPr lvl="0"/>
            <a:r>
              <a:rPr lang="en-US" dirty="0"/>
              <a:t>Click to edit Master text styles</a:t>
            </a:r>
          </a:p>
        </p:txBody>
      </p:sp>
    </p:spTree>
    <p:extLst>
      <p:ext uri="{BB962C8B-B14F-4D97-AF65-F5344CB8AC3E}">
        <p14:creationId xmlns:p14="http://schemas.microsoft.com/office/powerpoint/2010/main" val="1686123963"/>
      </p:ext>
    </p:extLst>
  </p:cSld>
  <p:clrMapOvr>
    <a:masterClrMapping/>
  </p:clrMapOvr>
  <p:transition>
    <p:fade/>
  </p:transition>
</p:sldLayout>
</file>

<file path=ppt/slideLayouts/slideLayout35.xml><?xml version="1.0" encoding="utf-8"?>
<p:sldLayout xmlns:a="http://schemas.openxmlformats.org/drawingml/2006/main" xmlns:r="http://schemas.openxmlformats.org/officeDocument/2006/relationships" xmlns:p="http://schemas.openxmlformats.org/presentationml/2006/main" userDrawn="1">
  <p:cSld name="Two Column Non-bulleted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4" name="Text Placeholder 3"/>
          <p:cNvSpPr>
            <a:spLocks noGrp="1"/>
          </p:cNvSpPr>
          <p:nvPr>
            <p:ph type="body" sz="quarter" idx="10"/>
          </p:nvPr>
        </p:nvSpPr>
        <p:spPr>
          <a:xfrm>
            <a:off x="274639" y="1212849"/>
            <a:ext cx="5486399" cy="2468368"/>
          </a:xfrm>
        </p:spPr>
        <p:txBody>
          <a:bodyPr wrap="square">
            <a:spAutoFit/>
          </a:bodyPr>
          <a:lstStyle>
            <a:lvl1pPr marL="0" indent="0">
              <a:spcBef>
                <a:spcPts val="1224"/>
              </a:spcBef>
              <a:buClr>
                <a:schemeClr val="tx1"/>
              </a:buClr>
              <a:buFont typeface="Wingdings" pitchFamily="2" charset="2"/>
              <a:buNone/>
              <a:defRPr sz="3600"/>
            </a:lvl1pPr>
            <a:lvl2pPr marL="0" indent="0">
              <a:buNone/>
              <a:defRPr sz="2000"/>
            </a:lvl2pPr>
            <a:lvl3pPr marL="231775" indent="0">
              <a:buNone/>
              <a:tabLst/>
              <a:defRPr sz="2000"/>
            </a:lvl3pPr>
            <a:lvl4pPr marL="460375" indent="0">
              <a:buNone/>
              <a:defRPr/>
            </a:lvl4pPr>
            <a:lvl5pPr marL="685800" indent="0">
              <a:buNone/>
              <a:tabLst/>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3"/>
          <p:cNvSpPr>
            <a:spLocks noGrp="1"/>
          </p:cNvSpPr>
          <p:nvPr>
            <p:ph type="body" sz="quarter" idx="11"/>
          </p:nvPr>
        </p:nvSpPr>
        <p:spPr>
          <a:xfrm>
            <a:off x="6675439" y="1212849"/>
            <a:ext cx="5486399" cy="2468368"/>
          </a:xfrm>
        </p:spPr>
        <p:txBody>
          <a:bodyPr wrap="square">
            <a:spAutoFit/>
          </a:bodyPr>
          <a:lstStyle>
            <a:lvl1pPr marL="0" indent="0">
              <a:spcBef>
                <a:spcPts val="1224"/>
              </a:spcBef>
              <a:buClr>
                <a:schemeClr val="tx1"/>
              </a:buClr>
              <a:buFont typeface="Wingdings" pitchFamily="2" charset="2"/>
              <a:buNone/>
              <a:defRPr sz="3600"/>
            </a:lvl1pPr>
            <a:lvl2pPr marL="0" indent="0">
              <a:buNone/>
              <a:defRPr sz="2000"/>
            </a:lvl2pPr>
            <a:lvl3pPr marL="231775" indent="0">
              <a:buNone/>
              <a:tabLst/>
              <a:defRPr sz="2000"/>
            </a:lvl3pPr>
            <a:lvl4pPr marL="460375" indent="0">
              <a:buNone/>
              <a:defRPr/>
            </a:lvl4pPr>
            <a:lvl5pPr marL="685800" indent="0">
              <a:buNone/>
              <a:tabLst/>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6" name="TextBox 7"/>
          <p:cNvSpPr txBox="1"/>
          <p:nvPr userDrawn="1"/>
        </p:nvSpPr>
        <p:spPr bwMode="white">
          <a:xfrm>
            <a:off x="4454934" y="6697627"/>
            <a:ext cx="3526606" cy="161583"/>
          </a:xfrm>
          <a:prstGeom prst="rect">
            <a:avLst/>
          </a:prstGeom>
          <a:noFill/>
        </p:spPr>
        <p:txBody>
          <a:bodyPr wrap="none" lIns="0" tIns="0" rIns="0" bIns="0" rtlCol="0" anchor="ctr">
            <a:spAutoFit/>
          </a:bodyPr>
          <a:lst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a:lstStyle>
          <a:p>
            <a:pPr algn="ctr"/>
            <a:r>
              <a:rPr lang="en-US" sz="1050" spc="150" dirty="0">
                <a:gradFill>
                  <a:gsLst>
                    <a:gs pos="0">
                      <a:srgbClr val="FFFFFF">
                        <a:alpha val="50000"/>
                      </a:srgbClr>
                    </a:gs>
                    <a:gs pos="86000">
                      <a:srgbClr val="FFFFFF">
                        <a:alpha val="50000"/>
                      </a:srgbClr>
                    </a:gs>
                  </a:gsLst>
                  <a:lin ang="5400000" scaled="0"/>
                </a:gradFill>
              </a:rPr>
              <a:t>MICROSOFT CONFIDENTIAL – INTERNAL ONLY</a:t>
            </a:r>
          </a:p>
        </p:txBody>
      </p:sp>
    </p:spTree>
    <p:extLst>
      <p:ext uri="{BB962C8B-B14F-4D97-AF65-F5344CB8AC3E}">
        <p14:creationId xmlns:p14="http://schemas.microsoft.com/office/powerpoint/2010/main" val="298000474"/>
      </p:ext>
    </p:extLst>
  </p:cSld>
  <p:clrMapOvr>
    <a:masterClrMapping/>
  </p:clrMapOvr>
  <p:transition>
    <p:fade/>
  </p:transition>
</p:sldLayout>
</file>

<file path=ppt/slideLayouts/slideLayout36.xml><?xml version="1.0" encoding="utf-8"?>
<p:sldLayout xmlns:a="http://schemas.openxmlformats.org/drawingml/2006/main" xmlns:r="http://schemas.openxmlformats.org/officeDocument/2006/relationships" xmlns:p="http://schemas.openxmlformats.org/presentationml/2006/main" type="twoObj">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855008" y="372394"/>
            <a:ext cx="10726460" cy="1351952"/>
          </a:xfrm>
          <a:prstGeom prst="rect">
            <a:avLst/>
          </a:prstGeom>
        </p:spPr>
        <p:txBody>
          <a:bodyPr/>
          <a:lstStyle/>
          <a:p>
            <a:r>
              <a:rPr lang="en-US"/>
              <a:t>Click to edit Master title style</a:t>
            </a:r>
          </a:p>
        </p:txBody>
      </p:sp>
      <p:sp>
        <p:nvSpPr>
          <p:cNvPr id="3" name="Content Placeholder 2"/>
          <p:cNvSpPr>
            <a:spLocks noGrp="1"/>
          </p:cNvSpPr>
          <p:nvPr>
            <p:ph sz="half" idx="1"/>
          </p:nvPr>
        </p:nvSpPr>
        <p:spPr>
          <a:xfrm>
            <a:off x="855008" y="1861968"/>
            <a:ext cx="5285502" cy="4437962"/>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295965" y="1861968"/>
            <a:ext cx="5285502" cy="4437962"/>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a:xfrm>
            <a:off x="855008" y="6482889"/>
            <a:ext cx="2798207" cy="372394"/>
          </a:xfrm>
          <a:prstGeom prst="rect">
            <a:avLst/>
          </a:prstGeom>
        </p:spPr>
        <p:txBody>
          <a:bodyPr/>
          <a:lstStyle/>
          <a:p>
            <a:pPr defTabSz="932597"/>
            <a:fld id="{FCBA4302-AB3A-4B30-AA1E-4FC776169C46}" type="datetimeFigureOut">
              <a:rPr lang="en-US" smtClean="0">
                <a:solidFill>
                  <a:srgbClr val="FFFFFF"/>
                </a:solidFill>
              </a:rPr>
              <a:pPr defTabSz="932597"/>
              <a:t>5/24/2016</a:t>
            </a:fld>
            <a:endParaRPr lang="en-US" dirty="0">
              <a:solidFill>
                <a:srgbClr val="FFFFFF"/>
              </a:solidFill>
            </a:endParaRPr>
          </a:p>
        </p:txBody>
      </p:sp>
      <p:sp>
        <p:nvSpPr>
          <p:cNvPr id="6" name="Footer Placeholder 5"/>
          <p:cNvSpPr>
            <a:spLocks noGrp="1"/>
          </p:cNvSpPr>
          <p:nvPr>
            <p:ph type="ftr" sz="quarter" idx="11"/>
          </p:nvPr>
        </p:nvSpPr>
        <p:spPr>
          <a:xfrm>
            <a:off x="4119583" y="6482889"/>
            <a:ext cx="4197310" cy="372394"/>
          </a:xfrm>
          <a:prstGeom prst="rect">
            <a:avLst/>
          </a:prstGeom>
        </p:spPr>
        <p:txBody>
          <a:bodyPr/>
          <a:lstStyle/>
          <a:p>
            <a:pPr defTabSz="932597"/>
            <a:endParaRPr lang="en-US" dirty="0">
              <a:solidFill>
                <a:srgbClr val="FFFFFF"/>
              </a:solidFill>
            </a:endParaRPr>
          </a:p>
        </p:txBody>
      </p:sp>
      <p:sp>
        <p:nvSpPr>
          <p:cNvPr id="7" name="Slide Number Placeholder 6"/>
          <p:cNvSpPr>
            <a:spLocks noGrp="1"/>
          </p:cNvSpPr>
          <p:nvPr>
            <p:ph type="sldNum" sz="quarter" idx="12"/>
          </p:nvPr>
        </p:nvSpPr>
        <p:spPr>
          <a:xfrm>
            <a:off x="8783260" y="6482889"/>
            <a:ext cx="2798207" cy="372394"/>
          </a:xfrm>
          <a:prstGeom prst="rect">
            <a:avLst/>
          </a:prstGeom>
        </p:spPr>
        <p:txBody>
          <a:bodyPr/>
          <a:lstStyle/>
          <a:p>
            <a:pPr defTabSz="932597"/>
            <a:fld id="{238D2EFD-9BE3-4DA5-8511-61AA80F92140}" type="slidenum">
              <a:rPr lang="en-US" smtClean="0">
                <a:solidFill>
                  <a:srgbClr val="FFFFFF"/>
                </a:solidFill>
              </a:rPr>
              <a:pPr defTabSz="932597"/>
              <a:t>‹#›</a:t>
            </a:fld>
            <a:endParaRPr lang="en-US" dirty="0">
              <a:solidFill>
                <a:srgbClr val="FFFFFF"/>
              </a:solidFill>
            </a:endParaRPr>
          </a:p>
        </p:txBody>
      </p:sp>
    </p:spTree>
    <p:extLst>
      <p:ext uri="{BB962C8B-B14F-4D97-AF65-F5344CB8AC3E}">
        <p14:creationId xmlns:p14="http://schemas.microsoft.com/office/powerpoint/2010/main" val="3277777700"/>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userDrawn="1">
  <p:cSld name="Two Column Bullet text 1st level color">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4" name="Text Placeholder 3"/>
          <p:cNvSpPr>
            <a:spLocks noGrp="1"/>
          </p:cNvSpPr>
          <p:nvPr>
            <p:ph type="body" sz="quarter" idx="10"/>
          </p:nvPr>
        </p:nvSpPr>
        <p:spPr>
          <a:xfrm>
            <a:off x="274639" y="1212849"/>
            <a:ext cx="5486399" cy="2425279"/>
          </a:xfrm>
        </p:spPr>
        <p:txBody>
          <a:bodyPr wrap="square">
            <a:spAutoFit/>
          </a:bodyPr>
          <a:lstStyle>
            <a:lvl1pPr marL="287338" indent="-287338">
              <a:spcBef>
                <a:spcPts val="1224"/>
              </a:spcBef>
              <a:buClr>
                <a:schemeClr val="tx2"/>
              </a:buClr>
              <a:buFont typeface="Arial" pitchFamily="34" charset="0"/>
              <a:buChar char="•"/>
              <a:defRPr sz="3200">
                <a:gradFill>
                  <a:gsLst>
                    <a:gs pos="1250">
                      <a:schemeClr val="tx2"/>
                    </a:gs>
                    <a:gs pos="99000">
                      <a:schemeClr val="tx2"/>
                    </a:gs>
                  </a:gsLst>
                  <a:lin ang="5400000" scaled="0"/>
                </a:gradFill>
              </a:defRPr>
            </a:lvl1pPr>
            <a:lvl2pPr marL="531166" indent="-233195">
              <a:defRPr sz="2400"/>
            </a:lvl2pPr>
            <a:lvl3pPr marL="699585" indent="-168419">
              <a:tabLst/>
              <a:defRPr sz="2000"/>
            </a:lvl3pPr>
            <a:lvl4pPr marL="880958" indent="-181374">
              <a:defRPr/>
            </a:lvl4pPr>
            <a:lvl5pPr marL="1049377" indent="-168419">
              <a:tabLst/>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3"/>
          <p:cNvSpPr>
            <a:spLocks noGrp="1"/>
          </p:cNvSpPr>
          <p:nvPr>
            <p:ph type="body" sz="quarter" idx="11"/>
          </p:nvPr>
        </p:nvSpPr>
        <p:spPr>
          <a:xfrm>
            <a:off x="6675439" y="1212849"/>
            <a:ext cx="5486399" cy="2425279"/>
          </a:xfrm>
        </p:spPr>
        <p:txBody>
          <a:bodyPr wrap="square">
            <a:spAutoFit/>
          </a:bodyPr>
          <a:lstStyle>
            <a:lvl1pPr marL="287338" indent="-287338">
              <a:spcBef>
                <a:spcPts val="1224"/>
              </a:spcBef>
              <a:buClr>
                <a:schemeClr val="tx2"/>
              </a:buClr>
              <a:buFont typeface="Arial" pitchFamily="34" charset="0"/>
              <a:buChar char="•"/>
              <a:defRPr sz="3200">
                <a:gradFill>
                  <a:gsLst>
                    <a:gs pos="1250">
                      <a:schemeClr val="tx2"/>
                    </a:gs>
                    <a:gs pos="99000">
                      <a:schemeClr val="tx2"/>
                    </a:gs>
                  </a:gsLst>
                  <a:lin ang="5400000" scaled="0"/>
                </a:gradFill>
              </a:defRPr>
            </a:lvl1pPr>
            <a:lvl2pPr marL="531166" indent="-233195">
              <a:defRPr sz="2400"/>
            </a:lvl2pPr>
            <a:lvl3pPr marL="699585" indent="-168419">
              <a:tabLst/>
              <a:defRPr sz="2000"/>
            </a:lvl3pPr>
            <a:lvl4pPr marL="880958" indent="-181374">
              <a:defRPr/>
            </a:lvl4pPr>
            <a:lvl5pPr marL="1049377" indent="-168419">
              <a:tabLst/>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4236134134"/>
      </p:ext>
    </p:extLst>
  </p:cSld>
  <p:clrMapOvr>
    <a:masterClrMapping/>
  </p:clrMapOvr>
  <p:transition>
    <p:fade/>
  </p:transition>
</p:sldLayout>
</file>

<file path=ppt/slideLayouts/slideLayout38.xml><?xml version="1.0" encoding="utf-8"?>
<p:sldLayout xmlns:a="http://schemas.openxmlformats.org/drawingml/2006/main" xmlns:r="http://schemas.openxmlformats.org/officeDocument/2006/relationships" xmlns:p="http://schemas.openxmlformats.org/presentationml/2006/main" userDrawn="1">
  <p:cSld name="Demo_screen">
    <p:spTree>
      <p:nvGrpSpPr>
        <p:cNvPr id="1" name=""/>
        <p:cNvGrpSpPr/>
        <p:nvPr/>
      </p:nvGrpSpPr>
      <p:grpSpPr>
        <a:xfrm>
          <a:off x="0" y="0"/>
          <a:ext cx="0" cy="0"/>
          <a:chOff x="0" y="0"/>
          <a:chExt cx="0" cy="0"/>
        </a:xfrm>
      </p:grpSpPr>
      <p:sp>
        <p:nvSpPr>
          <p:cNvPr id="5" name="Text Placeholder 3"/>
          <p:cNvSpPr>
            <a:spLocks noGrp="1"/>
          </p:cNvSpPr>
          <p:nvPr>
            <p:ph type="body" sz="quarter" idx="11"/>
          </p:nvPr>
        </p:nvSpPr>
        <p:spPr>
          <a:xfrm>
            <a:off x="7715644" y="1377431"/>
            <a:ext cx="4446194" cy="5048308"/>
          </a:xfrm>
        </p:spPr>
        <p:txBody>
          <a:bodyPr wrap="square">
            <a:normAutofit/>
          </a:bodyPr>
          <a:lstStyle>
            <a:lvl1pPr marL="0" indent="0">
              <a:spcBef>
                <a:spcPts val="1224"/>
              </a:spcBef>
              <a:buClr>
                <a:schemeClr val="tx1"/>
              </a:buClr>
              <a:buFont typeface="Wingdings" pitchFamily="2" charset="2"/>
              <a:buNone/>
              <a:defRPr sz="2652">
                <a:solidFill>
                  <a:srgbClr val="0072C6"/>
                </a:solidFill>
              </a:defRPr>
            </a:lvl1pPr>
            <a:lvl2pPr marL="0" indent="0">
              <a:spcBef>
                <a:spcPts val="612"/>
              </a:spcBef>
              <a:buNone/>
              <a:defRPr sz="1836">
                <a:solidFill>
                  <a:schemeClr val="tx1"/>
                </a:solidFill>
                <a:latin typeface="+mj-lt"/>
              </a:defRPr>
            </a:lvl2pPr>
            <a:lvl3pPr marL="231730" indent="0">
              <a:buNone/>
              <a:tabLst/>
              <a:defRPr sz="2000"/>
            </a:lvl3pPr>
            <a:lvl4pPr marL="460287" indent="0">
              <a:buNone/>
              <a:defRPr/>
            </a:lvl4pPr>
            <a:lvl5pPr marL="685669" indent="0">
              <a:buNone/>
              <a:tabLst/>
              <a:defRPr/>
            </a:lvl5pPr>
          </a:lstStyle>
          <a:p>
            <a:pPr lvl="0"/>
            <a:r>
              <a:rPr lang="en-US" dirty="0"/>
              <a:t>Click to edit Master text styles</a:t>
            </a:r>
          </a:p>
          <a:p>
            <a:pPr lvl="1"/>
            <a:r>
              <a:rPr lang="en-US" dirty="0"/>
              <a:t>Second level</a:t>
            </a:r>
          </a:p>
        </p:txBody>
      </p:sp>
      <p:sp>
        <p:nvSpPr>
          <p:cNvPr id="7" name="Picture Placeholder 6"/>
          <p:cNvSpPr>
            <a:spLocks noGrp="1"/>
          </p:cNvSpPr>
          <p:nvPr>
            <p:ph type="pic" sz="quarter" idx="12" hasCustomPrompt="1"/>
          </p:nvPr>
        </p:nvSpPr>
        <p:spPr>
          <a:xfrm>
            <a:off x="275288" y="1377858"/>
            <a:ext cx="7006597" cy="5047882"/>
          </a:xfrm>
          <a:ln w="152400">
            <a:noFill/>
          </a:ln>
        </p:spPr>
        <p:txBody>
          <a:bodyPr/>
          <a:lstStyle>
            <a:lvl1pPr marL="0" indent="0">
              <a:buNone/>
              <a:defRPr/>
            </a:lvl1pPr>
          </a:lstStyle>
          <a:p>
            <a:r>
              <a:rPr lang="en-US" dirty="0"/>
              <a:t>Screen shot or image here</a:t>
            </a:r>
          </a:p>
        </p:txBody>
      </p:sp>
      <p:grpSp>
        <p:nvGrpSpPr>
          <p:cNvPr id="6" name="Group 2"/>
          <p:cNvGrpSpPr/>
          <p:nvPr userDrawn="1"/>
        </p:nvGrpSpPr>
        <p:grpSpPr>
          <a:xfrm>
            <a:off x="-1200" y="6642289"/>
            <a:ext cx="12436794" cy="360996"/>
            <a:chOff x="2577137" y="4571778"/>
            <a:chExt cx="9101124" cy="1390560"/>
          </a:xfrm>
        </p:grpSpPr>
        <p:sp>
          <p:nvSpPr>
            <p:cNvPr id="8" name="TextBox 7"/>
            <p:cNvSpPr txBox="1"/>
            <p:nvPr/>
          </p:nvSpPr>
          <p:spPr>
            <a:xfrm>
              <a:off x="2577137" y="4571778"/>
              <a:ext cx="3034890" cy="1390458"/>
            </a:xfrm>
            <a:prstGeom prst="rect">
              <a:avLst/>
            </a:prstGeom>
            <a:solidFill>
              <a:schemeClr val="accent1"/>
            </a:solidFill>
          </p:spPr>
          <p:txBody>
            <a:bodyPr wrap="square" lIns="457135" tIns="137141" rIns="365707" rtlCol="0">
              <a:noAutofit/>
            </a:bodyPr>
            <a:lstStyle/>
            <a:p>
              <a:pPr defTabSz="932515">
                <a:lnSpc>
                  <a:spcPts val="3060"/>
                </a:lnSpc>
              </a:pPr>
              <a:r>
                <a:rPr lang="en-US" sz="2856" dirty="0">
                  <a:solidFill>
                    <a:srgbClr val="FFFFFF"/>
                  </a:solidFill>
                  <a:latin typeface="Segoe UI Light"/>
                </a:rPr>
                <a:t> </a:t>
              </a:r>
            </a:p>
          </p:txBody>
        </p:sp>
        <p:sp>
          <p:nvSpPr>
            <p:cNvPr id="9" name="TextBox 8"/>
            <p:cNvSpPr txBox="1"/>
            <p:nvPr/>
          </p:nvSpPr>
          <p:spPr>
            <a:xfrm>
              <a:off x="5612027" y="4572324"/>
              <a:ext cx="6066234" cy="1390014"/>
            </a:xfrm>
            <a:prstGeom prst="rect">
              <a:avLst/>
            </a:prstGeom>
            <a:solidFill>
              <a:schemeClr val="accent1">
                <a:lumMod val="50000"/>
              </a:schemeClr>
            </a:solidFill>
          </p:spPr>
          <p:txBody>
            <a:bodyPr wrap="square" lIns="457135" tIns="137141" rIns="639989" rtlCol="0">
              <a:noAutofit/>
            </a:bodyPr>
            <a:lstStyle/>
            <a:p>
              <a:pPr defTabSz="932055">
                <a:lnSpc>
                  <a:spcPts val="3001"/>
                </a:lnSpc>
                <a:defRPr/>
              </a:pPr>
              <a:endParaRPr lang="en-US" sz="2856" kern="0" dirty="0">
                <a:solidFill>
                  <a:srgbClr val="FFFFFF"/>
                </a:solidFill>
                <a:latin typeface="Segoe UI Light"/>
              </a:endParaRPr>
            </a:p>
          </p:txBody>
        </p:sp>
      </p:grpSp>
      <p:sp>
        <p:nvSpPr>
          <p:cNvPr id="10" name="Title 2"/>
          <p:cNvSpPr>
            <a:spLocks noGrp="1"/>
          </p:cNvSpPr>
          <p:nvPr>
            <p:ph type="title"/>
          </p:nvPr>
        </p:nvSpPr>
        <p:spPr>
          <a:xfrm>
            <a:off x="274639" y="377082"/>
            <a:ext cx="11889564" cy="917575"/>
          </a:xfrm>
        </p:spPr>
        <p:txBody>
          <a:bodyPr/>
          <a:lstStyle/>
          <a:p>
            <a:r>
              <a:rPr lang="en-US" dirty="0"/>
              <a:t>Click to edit Master title style</a:t>
            </a:r>
          </a:p>
        </p:txBody>
      </p:sp>
    </p:spTree>
    <p:extLst>
      <p:ext uri="{BB962C8B-B14F-4D97-AF65-F5344CB8AC3E}">
        <p14:creationId xmlns:p14="http://schemas.microsoft.com/office/powerpoint/2010/main" val="630272488"/>
      </p:ext>
    </p:extLst>
  </p:cSld>
  <p:clrMapOvr>
    <a:masterClrMapping/>
  </p:clrMapOvr>
  <p:transition>
    <p:fade/>
  </p:transition>
</p:sldLayout>
</file>

<file path=ppt/slideLayouts/slideLayout39.xml><?xml version="1.0" encoding="utf-8"?>
<p:sldLayout xmlns:a="http://schemas.openxmlformats.org/drawingml/2006/main" xmlns:r="http://schemas.openxmlformats.org/officeDocument/2006/relationships" xmlns:p="http://schemas.openxmlformats.org/presentationml/2006/main" userDrawn="1">
  <p:cSld name="Blank Accent Color 1">
    <p:bg>
      <p:bgPr>
        <a:solidFill>
          <a:schemeClr val="accent1"/>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2065388692"/>
      </p:ext>
    </p:extLst>
  </p:cSld>
  <p:clrMapOvr>
    <a:overrideClrMapping bg1="dk1" tx1="lt1" bg2="dk2" tx2="lt2" accent1="accent1" accent2="accent2" accent3="accent3" accent4="accent4" accent5="accent5" accent6="accent6" hlink="hlink" folHlink="folHlink"/>
  </p:clrMapOvr>
  <p:transition>
    <p:fade/>
  </p:transition>
</p:sldLayout>
</file>

<file path=ppt/slideLayouts/slideLayout4.xml><?xml version="1.0" encoding="utf-8"?>
<p:sldLayout xmlns:a="http://schemas.openxmlformats.org/drawingml/2006/main" xmlns:r="http://schemas.openxmlformats.org/officeDocument/2006/relationships" xmlns:p="http://schemas.openxmlformats.org/presentationml/2006/main" showMasterSp="0" preserve="1" userDrawn="1">
  <p:cSld name="Mission Critical Section">
    <p:bg>
      <p:bgPr>
        <a:solidFill>
          <a:srgbClr val="C00000"/>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2113226" y="2125663"/>
            <a:ext cx="8219813" cy="1828800"/>
          </a:xfrm>
        </p:spPr>
        <p:txBody>
          <a:bodyPr/>
          <a:lstStyle>
            <a:lvl1pPr>
              <a:defRPr sz="6001" baseline="0"/>
            </a:lvl1pPr>
          </a:lstStyle>
          <a:p>
            <a:r>
              <a:rPr lang="en-US"/>
              <a:t>Click to edit Master title style</a:t>
            </a:r>
            <a:endParaRPr lang="en-US" dirty="0"/>
          </a:p>
        </p:txBody>
      </p:sp>
    </p:spTree>
    <p:extLst>
      <p:ext uri="{BB962C8B-B14F-4D97-AF65-F5344CB8AC3E}">
        <p14:creationId xmlns:p14="http://schemas.microsoft.com/office/powerpoint/2010/main" val="2835919240"/>
      </p:ext>
    </p:extLst>
  </p:cSld>
  <p:clrMapOvr>
    <a:overrideClrMapping bg1="dk1" tx1="lt1" bg2="dk2" tx2="lt2" accent1="accent1" accent2="accent2" accent3="accent3" accent4="accent4" accent5="accent5" accent6="accent6" hlink="hlink" folHlink="folHlink"/>
  </p:clrMapOvr>
  <p:transition>
    <p:fade/>
  </p:transition>
</p:sldLayout>
</file>

<file path=ppt/slideLayouts/slideLayout40.xml><?xml version="1.0" encoding="utf-8"?>
<p:sldLayout xmlns:a="http://schemas.openxmlformats.org/drawingml/2006/main" xmlns:r="http://schemas.openxmlformats.org/officeDocument/2006/relationships" xmlns:p="http://schemas.openxmlformats.org/presentationml/2006/main" userDrawn="1">
  <p:cSld name="Section Title Dark">
    <p:bg>
      <p:bgPr>
        <a:solidFill>
          <a:schemeClr val="bg2"/>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74638" y="2125662"/>
            <a:ext cx="11887200" cy="1181862"/>
          </a:xfrm>
          <a:noFill/>
        </p:spPr>
        <p:txBody>
          <a:bodyPr tIns="91440" bIns="91440" anchor="t" anchorCtr="0">
            <a:spAutoFit/>
          </a:bodyPr>
          <a:lstStyle>
            <a:lvl1pPr>
              <a:defRPr sz="7199" spc="-100" baseline="0">
                <a:gradFill>
                  <a:gsLst>
                    <a:gs pos="100000">
                      <a:schemeClr val="tx1"/>
                    </a:gs>
                    <a:gs pos="0">
                      <a:schemeClr val="tx1"/>
                    </a:gs>
                  </a:gsLst>
                  <a:lin ang="5400000" scaled="0"/>
                </a:gradFill>
              </a:defRPr>
            </a:lvl1pPr>
          </a:lstStyle>
          <a:p>
            <a:r>
              <a:rPr lang="en-US" dirty="0"/>
              <a:t>Section title</a:t>
            </a:r>
          </a:p>
        </p:txBody>
      </p:sp>
    </p:spTree>
    <p:extLst>
      <p:ext uri="{BB962C8B-B14F-4D97-AF65-F5344CB8AC3E}">
        <p14:creationId xmlns:p14="http://schemas.microsoft.com/office/powerpoint/2010/main" val="1788782605"/>
      </p:ext>
    </p:extLst>
  </p:cSld>
  <p:clrMapOvr>
    <a:masterClrMapping/>
  </p:clrMapOvr>
  <p:transition>
    <p:fade/>
  </p:transition>
</p:sldLayout>
</file>

<file path=ppt/slideLayouts/slideLayout41.xml><?xml version="1.0" encoding="utf-8"?>
<p:sldLayout xmlns:a="http://schemas.openxmlformats.org/drawingml/2006/main" xmlns:r="http://schemas.openxmlformats.org/officeDocument/2006/relationships" xmlns:p="http://schemas.openxmlformats.org/presentationml/2006/main" userDrawn="1">
  <p:cSld name="Two Column Bullet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4" name="Text Placeholder 3"/>
          <p:cNvSpPr>
            <a:spLocks noGrp="1"/>
          </p:cNvSpPr>
          <p:nvPr>
            <p:ph type="body" sz="quarter" idx="10"/>
          </p:nvPr>
        </p:nvSpPr>
        <p:spPr>
          <a:xfrm>
            <a:off x="274639" y="1212849"/>
            <a:ext cx="5486399" cy="2425279"/>
          </a:xfrm>
        </p:spPr>
        <p:txBody>
          <a:bodyPr wrap="square">
            <a:spAutoFit/>
          </a:bodyPr>
          <a:lstStyle>
            <a:lvl1pPr marL="287338" indent="-287338">
              <a:spcBef>
                <a:spcPts val="1224"/>
              </a:spcBef>
              <a:buClr>
                <a:schemeClr val="tx1"/>
              </a:buClr>
              <a:buFont typeface="Arial" pitchFamily="34" charset="0"/>
              <a:buChar char="•"/>
              <a:defRPr sz="3200"/>
            </a:lvl1pPr>
            <a:lvl2pPr marL="531166" indent="-233195">
              <a:defRPr sz="2400"/>
            </a:lvl2pPr>
            <a:lvl3pPr marL="699585" indent="-168419">
              <a:tabLst/>
              <a:defRPr sz="2000"/>
            </a:lvl3pPr>
            <a:lvl4pPr marL="880958" indent="-181374">
              <a:defRPr/>
            </a:lvl4pPr>
            <a:lvl5pPr marL="1049377" indent="-168419">
              <a:tabLst/>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3"/>
          <p:cNvSpPr>
            <a:spLocks noGrp="1"/>
          </p:cNvSpPr>
          <p:nvPr>
            <p:ph type="body" sz="quarter" idx="11"/>
          </p:nvPr>
        </p:nvSpPr>
        <p:spPr>
          <a:xfrm>
            <a:off x="6675439" y="1212849"/>
            <a:ext cx="5486399" cy="2425279"/>
          </a:xfrm>
        </p:spPr>
        <p:txBody>
          <a:bodyPr wrap="square">
            <a:spAutoFit/>
          </a:bodyPr>
          <a:lstStyle>
            <a:lvl1pPr marL="287338" indent="-287338">
              <a:spcBef>
                <a:spcPts val="1224"/>
              </a:spcBef>
              <a:buClr>
                <a:schemeClr val="tx1"/>
              </a:buClr>
              <a:buFont typeface="Arial" pitchFamily="34" charset="0"/>
              <a:buChar char="•"/>
              <a:defRPr sz="3200"/>
            </a:lvl1pPr>
            <a:lvl2pPr marL="531166" indent="-233195">
              <a:defRPr sz="2400"/>
            </a:lvl2pPr>
            <a:lvl3pPr marL="699585" indent="-168419">
              <a:tabLst/>
              <a:defRPr sz="2000"/>
            </a:lvl3pPr>
            <a:lvl4pPr marL="880958" indent="-181374">
              <a:defRPr/>
            </a:lvl4pPr>
            <a:lvl5pPr marL="1049377" indent="-168419">
              <a:tabLst/>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1495426206"/>
      </p:ext>
    </p:extLst>
  </p:cSld>
  <p:clrMapOvr>
    <a:masterClrMapping/>
  </p:clrMapOvr>
  <p:transition>
    <p:fade/>
  </p:transition>
</p:sldLayout>
</file>

<file path=ppt/slideLayouts/slideLayout42.xml><?xml version="1.0" encoding="utf-8"?>
<p:sldLayout xmlns:a="http://schemas.openxmlformats.org/drawingml/2006/main" xmlns:r="http://schemas.openxmlformats.org/officeDocument/2006/relationships" xmlns:p="http://schemas.openxmlformats.org/presentationml/2006/main" userDrawn="1">
  <p:cSld name="Title and 2-color bulleted">
    <p:spTree>
      <p:nvGrpSpPr>
        <p:cNvPr id="1" name=""/>
        <p:cNvGrpSpPr/>
        <p:nvPr/>
      </p:nvGrpSpPr>
      <p:grpSpPr>
        <a:xfrm>
          <a:off x="0" y="0"/>
          <a:ext cx="0" cy="0"/>
          <a:chOff x="0" y="0"/>
          <a:chExt cx="0" cy="0"/>
        </a:xfrm>
      </p:grpSpPr>
      <p:sp>
        <p:nvSpPr>
          <p:cNvPr id="4" name="Text Placeholder 3"/>
          <p:cNvSpPr>
            <a:spLocks noGrp="1"/>
          </p:cNvSpPr>
          <p:nvPr>
            <p:ph type="body" sz="quarter" idx="10"/>
          </p:nvPr>
        </p:nvSpPr>
        <p:spPr>
          <a:xfrm>
            <a:off x="274639" y="1212850"/>
            <a:ext cx="11887200" cy="2228302"/>
          </a:xfrm>
        </p:spPr>
        <p:txBody>
          <a:bodyPr>
            <a:spAutoFit/>
          </a:bodyPr>
          <a:lstStyle>
            <a:lvl1pPr>
              <a:buClr>
                <a:schemeClr val="tx2"/>
              </a:buClr>
              <a:defRPr>
                <a:gradFill>
                  <a:gsLst>
                    <a:gs pos="13869">
                      <a:schemeClr val="tx2"/>
                    </a:gs>
                    <a:gs pos="42000">
                      <a:schemeClr val="tx2"/>
                    </a:gs>
                  </a:gsLst>
                  <a:lin ang="5400000" scaled="0"/>
                </a:gradFill>
              </a:defRPr>
            </a:lvl1pPr>
            <a:lvl3pPr>
              <a:defRPr sz="2400"/>
            </a:lvl3pPr>
            <a:lvl4pPr>
              <a:defRPr sz="2000"/>
            </a:lvl4pPr>
            <a:lvl5pPr>
              <a:defRPr sz="20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6" name="Title 5"/>
          <p:cNvSpPr>
            <a:spLocks noGrp="1"/>
          </p:cNvSpPr>
          <p:nvPr>
            <p:ph type="title"/>
          </p:nvPr>
        </p:nvSpPr>
        <p:spPr/>
        <p:txBody>
          <a:bodyPr/>
          <a:lstStyle/>
          <a:p>
            <a:r>
              <a:rPr lang="en-US"/>
              <a:t>Click to edit Master title style</a:t>
            </a:r>
          </a:p>
        </p:txBody>
      </p:sp>
      <p:sp>
        <p:nvSpPr>
          <p:cNvPr id="5" name="TextBox 7"/>
          <p:cNvSpPr txBox="1"/>
          <p:nvPr userDrawn="1"/>
        </p:nvSpPr>
        <p:spPr bwMode="white">
          <a:xfrm>
            <a:off x="4289583" y="6696086"/>
            <a:ext cx="3857311" cy="164668"/>
          </a:xfrm>
          <a:prstGeom prst="rect">
            <a:avLst/>
          </a:prstGeom>
          <a:noFill/>
        </p:spPr>
        <p:txBody>
          <a:bodyPr wrap="none" lIns="0" tIns="0" rIns="0" bIns="0" rtlCol="0" anchor="ctr">
            <a:spAutoFit/>
          </a:bodyPr>
          <a:lst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a:lstStyle>
          <a:p>
            <a:pPr algn="ctr"/>
            <a:r>
              <a:rPr lang="en-US" sz="1049" spc="150" dirty="0">
                <a:gradFill>
                  <a:gsLst>
                    <a:gs pos="0">
                      <a:srgbClr val="FFFFFF">
                        <a:alpha val="50000"/>
                      </a:srgbClr>
                    </a:gs>
                    <a:gs pos="86000">
                      <a:srgbClr val="FFFFFF">
                        <a:alpha val="50000"/>
                      </a:srgbClr>
                    </a:gs>
                  </a:gsLst>
                  <a:lin ang="5400000" scaled="0"/>
                </a:gradFill>
                <a:latin typeface="Segoe Semibold" pitchFamily="34" charset="0"/>
              </a:rPr>
              <a:t>MICROSOFT CONFIDENTIAL – INTERNAL ONLY</a:t>
            </a:r>
          </a:p>
        </p:txBody>
      </p:sp>
    </p:spTree>
    <p:extLst>
      <p:ext uri="{BB962C8B-B14F-4D97-AF65-F5344CB8AC3E}">
        <p14:creationId xmlns:p14="http://schemas.microsoft.com/office/powerpoint/2010/main" val="911071010"/>
      </p:ext>
    </p:extLst>
  </p:cSld>
  <p:clrMapOvr>
    <a:masterClrMapping/>
  </p:clrMapOvr>
  <p:transition>
    <p:fade/>
  </p:transition>
</p:sldLayout>
</file>

<file path=ppt/slideLayouts/slideLayout43.xml><?xml version="1.0" encoding="utf-8"?>
<p:sldLayout xmlns:a="http://schemas.openxmlformats.org/drawingml/2006/main" xmlns:r="http://schemas.openxmlformats.org/officeDocument/2006/relationships" xmlns:p="http://schemas.openxmlformats.org/presentationml/2006/main" userDrawn="1">
  <p:cSld name="Title &amp; 2-color Non-bulleted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4" name="Text Placeholder 3"/>
          <p:cNvSpPr>
            <a:spLocks noGrp="1"/>
          </p:cNvSpPr>
          <p:nvPr>
            <p:ph type="body" sz="quarter" idx="11"/>
          </p:nvPr>
        </p:nvSpPr>
        <p:spPr>
          <a:xfrm>
            <a:off x="274639" y="1212849"/>
            <a:ext cx="11889564" cy="2059025"/>
          </a:xfrm>
        </p:spPr>
        <p:txBody>
          <a:bodyPr/>
          <a:lstStyle>
            <a:lvl1pPr marL="0" indent="0">
              <a:buNone/>
              <a:defRPr>
                <a:gradFill>
                  <a:gsLst>
                    <a:gs pos="2920">
                      <a:schemeClr val="tx2"/>
                    </a:gs>
                    <a:gs pos="39000">
                      <a:schemeClr val="tx2"/>
                    </a:gs>
                  </a:gsLst>
                  <a:lin ang="5400000" scaled="0"/>
                </a:gradFill>
              </a:defRPr>
            </a:lvl1pPr>
            <a:lvl2pPr marL="28575" indent="0">
              <a:buNone/>
              <a:defRPr sz="2000"/>
            </a:lvl2pPr>
            <a:lvl3pPr marL="223838" indent="0">
              <a:buNone/>
              <a:defRPr sz="2000"/>
            </a:lvl3pPr>
            <a:lvl4pPr marL="476250" indent="0">
              <a:buNone/>
              <a:defRPr sz="1800"/>
            </a:lvl4pPr>
            <a:lvl5pPr marL="739775" indent="0">
              <a:buNone/>
              <a:defRPr sz="18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1895503861"/>
      </p:ext>
    </p:extLst>
  </p:cSld>
  <p:clrMapOvr>
    <a:masterClrMapping/>
  </p:clrMapOvr>
  <p:transition>
    <p:fade/>
  </p:transition>
</p:sldLayout>
</file>

<file path=ppt/slideLayouts/slideLayout44.xml><?xml version="1.0" encoding="utf-8"?>
<p:sldLayout xmlns:a="http://schemas.openxmlformats.org/drawingml/2006/main" xmlns:r="http://schemas.openxmlformats.org/officeDocument/2006/relationships" xmlns:p="http://schemas.openxmlformats.org/presentationml/2006/main" preserve="1" userDrawn="1">
  <p:cSld name="Title Slide Blue">
    <p:spTree>
      <p:nvGrpSpPr>
        <p:cNvPr id="1" name=""/>
        <p:cNvGrpSpPr/>
        <p:nvPr/>
      </p:nvGrpSpPr>
      <p:grpSpPr>
        <a:xfrm>
          <a:off x="0" y="0"/>
          <a:ext cx="0" cy="0"/>
          <a:chOff x="0" y="0"/>
          <a:chExt cx="0" cy="0"/>
        </a:xfrm>
      </p:grpSpPr>
      <p:sp>
        <p:nvSpPr>
          <p:cNvPr id="3" name="Picture Placeholder 2"/>
          <p:cNvSpPr>
            <a:spLocks noGrp="1"/>
          </p:cNvSpPr>
          <p:nvPr>
            <p:ph type="pic" sz="quarter" idx="10"/>
          </p:nvPr>
        </p:nvSpPr>
        <p:spPr>
          <a:xfrm>
            <a:off x="0" y="-1"/>
            <a:ext cx="12436475" cy="6994525"/>
          </a:xfrm>
        </p:spPr>
        <p:txBody>
          <a:bodyPr/>
          <a:lstStyle>
            <a:lvl1pPr marL="0" indent="0">
              <a:buNone/>
              <a:defRPr/>
            </a:lvl1pPr>
          </a:lstStyle>
          <a:p>
            <a:endParaRPr lang="en-US" dirty="0"/>
          </a:p>
        </p:txBody>
      </p:sp>
      <p:sp>
        <p:nvSpPr>
          <p:cNvPr id="5" name="Title 4"/>
          <p:cNvSpPr>
            <a:spLocks noGrp="1"/>
          </p:cNvSpPr>
          <p:nvPr>
            <p:ph type="title"/>
          </p:nvPr>
        </p:nvSpPr>
        <p:spPr>
          <a:xfrm>
            <a:off x="274320" y="307607"/>
            <a:ext cx="5486718" cy="917575"/>
          </a:xfrm>
        </p:spPr>
        <p:txBody>
          <a:bodyPr/>
          <a:lstStyle>
            <a:lvl1pPr>
              <a:defRPr sz="6000">
                <a:solidFill>
                  <a:schemeClr val="bg1"/>
                </a:solidFill>
              </a:defRPr>
            </a:lvl1pPr>
          </a:lstStyle>
          <a:p>
            <a:r>
              <a:rPr lang="en-US" dirty="0"/>
              <a:t>Click to edit Master title style</a:t>
            </a:r>
          </a:p>
        </p:txBody>
      </p:sp>
    </p:spTree>
    <p:extLst>
      <p:ext uri="{BB962C8B-B14F-4D97-AF65-F5344CB8AC3E}">
        <p14:creationId xmlns:p14="http://schemas.microsoft.com/office/powerpoint/2010/main" val="1703703702"/>
      </p:ext>
    </p:extLst>
  </p:cSld>
  <p:clrMapOvr>
    <a:masterClrMapping/>
  </p:clrMapOvr>
  <p:transition>
    <p:fade/>
  </p:transition>
  <p:extLst mod="1">
    <p:ext uri="{DCECCB84-F9BA-43D5-87BE-67443E8EF086}">
      <p15:sldGuideLst xmlns:p15="http://schemas.microsoft.com/office/powerpoint/2012/main">
        <p15:guide id="1" orient="horz" pos="4104">
          <p15:clr>
            <a:srgbClr val="C35EA4"/>
          </p15:clr>
        </p15:guide>
        <p15:guide id="2" pos="288">
          <p15:clr>
            <a:srgbClr val="C35EA4"/>
          </p15:clr>
        </p15:guide>
        <p15:guide id="3" orient="horz" pos="302">
          <p15:clr>
            <a:srgbClr val="C35EA4"/>
          </p15:clr>
        </p15:guide>
        <p15:guide id="4" pos="7546">
          <p15:clr>
            <a:srgbClr val="C35EA4"/>
          </p15:clr>
        </p15:guide>
      </p15:sldGuideLst>
    </p:ext>
  </p:extLst>
</p:sldLayout>
</file>

<file path=ppt/slideLayouts/slideLayout45.xml><?xml version="1.0" encoding="utf-8"?>
<p:sldLayout xmlns:a="http://schemas.openxmlformats.org/drawingml/2006/main" xmlns:r="http://schemas.openxmlformats.org/officeDocument/2006/relationships" xmlns:p="http://schemas.openxmlformats.org/presentationml/2006/main" preserve="1" userDrawn="1">
  <p:cSld name="Demo_screen">
    <p:spTree>
      <p:nvGrpSpPr>
        <p:cNvPr id="1" name=""/>
        <p:cNvGrpSpPr/>
        <p:nvPr/>
      </p:nvGrpSpPr>
      <p:grpSpPr>
        <a:xfrm>
          <a:off x="0" y="0"/>
          <a:ext cx="0" cy="0"/>
          <a:chOff x="0" y="0"/>
          <a:chExt cx="0" cy="0"/>
        </a:xfrm>
      </p:grpSpPr>
      <p:sp>
        <p:nvSpPr>
          <p:cNvPr id="5" name="Text Placeholder 3"/>
          <p:cNvSpPr>
            <a:spLocks noGrp="1"/>
          </p:cNvSpPr>
          <p:nvPr>
            <p:ph type="body" sz="quarter" idx="11"/>
          </p:nvPr>
        </p:nvSpPr>
        <p:spPr>
          <a:xfrm>
            <a:off x="7715644" y="1377431"/>
            <a:ext cx="4446194" cy="5048308"/>
          </a:xfrm>
        </p:spPr>
        <p:txBody>
          <a:bodyPr wrap="square">
            <a:normAutofit/>
          </a:bodyPr>
          <a:lstStyle>
            <a:lvl1pPr marL="0" indent="0">
              <a:spcBef>
                <a:spcPts val="1224"/>
              </a:spcBef>
              <a:buClr>
                <a:schemeClr val="tx1"/>
              </a:buClr>
              <a:buFont typeface="Wingdings" pitchFamily="2" charset="2"/>
              <a:buNone/>
              <a:defRPr sz="2652">
                <a:solidFill>
                  <a:schemeClr val="bg2"/>
                </a:solidFill>
              </a:defRPr>
            </a:lvl1pPr>
            <a:lvl2pPr marL="0" indent="0">
              <a:spcBef>
                <a:spcPts val="612"/>
              </a:spcBef>
              <a:buNone/>
              <a:defRPr sz="1836">
                <a:solidFill>
                  <a:schemeClr val="tx1"/>
                </a:solidFill>
                <a:latin typeface="+mj-lt"/>
              </a:defRPr>
            </a:lvl2pPr>
            <a:lvl3pPr marL="231730" indent="0">
              <a:buNone/>
              <a:tabLst/>
              <a:defRPr sz="2000"/>
            </a:lvl3pPr>
            <a:lvl4pPr marL="460287" indent="0">
              <a:buNone/>
              <a:defRPr/>
            </a:lvl4pPr>
            <a:lvl5pPr marL="685669" indent="0">
              <a:buNone/>
              <a:tabLst/>
              <a:defRPr/>
            </a:lvl5pPr>
          </a:lstStyle>
          <a:p>
            <a:pPr lvl="0"/>
            <a:r>
              <a:rPr lang="en-US" dirty="0"/>
              <a:t>Click to edit Master text styles</a:t>
            </a:r>
          </a:p>
          <a:p>
            <a:pPr lvl="1"/>
            <a:r>
              <a:rPr lang="en-US" dirty="0"/>
              <a:t>Second level</a:t>
            </a:r>
          </a:p>
        </p:txBody>
      </p:sp>
      <p:sp>
        <p:nvSpPr>
          <p:cNvPr id="7" name="Picture Placeholder 6"/>
          <p:cNvSpPr>
            <a:spLocks noGrp="1"/>
          </p:cNvSpPr>
          <p:nvPr>
            <p:ph type="pic" sz="quarter" idx="12" hasCustomPrompt="1"/>
          </p:nvPr>
        </p:nvSpPr>
        <p:spPr>
          <a:xfrm>
            <a:off x="275288" y="1377858"/>
            <a:ext cx="7006597" cy="4976760"/>
          </a:xfrm>
          <a:ln w="152400">
            <a:noFill/>
          </a:ln>
        </p:spPr>
        <p:txBody>
          <a:bodyPr>
            <a:normAutofit/>
          </a:bodyPr>
          <a:lstStyle>
            <a:lvl1pPr marL="0" indent="0">
              <a:buNone/>
              <a:defRPr/>
            </a:lvl1pPr>
          </a:lstStyle>
          <a:p>
            <a:r>
              <a:rPr lang="en-US" dirty="0"/>
              <a:t>Screen shot or image here</a:t>
            </a:r>
          </a:p>
        </p:txBody>
      </p:sp>
      <p:sp>
        <p:nvSpPr>
          <p:cNvPr id="10" name="Title 2"/>
          <p:cNvSpPr>
            <a:spLocks noGrp="1"/>
          </p:cNvSpPr>
          <p:nvPr>
            <p:ph type="title"/>
          </p:nvPr>
        </p:nvSpPr>
        <p:spPr>
          <a:xfrm>
            <a:off x="274639" y="377082"/>
            <a:ext cx="11889564" cy="917575"/>
          </a:xfrm>
        </p:spPr>
        <p:txBody>
          <a:bodyPr/>
          <a:lstStyle/>
          <a:p>
            <a:r>
              <a:rPr lang="en-US" dirty="0"/>
              <a:t>Click to edit Master title style</a:t>
            </a:r>
          </a:p>
        </p:txBody>
      </p:sp>
    </p:spTree>
    <p:extLst>
      <p:ext uri="{BB962C8B-B14F-4D97-AF65-F5344CB8AC3E}">
        <p14:creationId xmlns:p14="http://schemas.microsoft.com/office/powerpoint/2010/main" val="2593257935"/>
      </p:ext>
    </p:extLst>
  </p:cSld>
  <p:clrMapOvr>
    <a:masterClrMapping/>
  </p:clrMapOvr>
  <p:transition>
    <p:fade/>
  </p:transition>
</p:sldLayout>
</file>

<file path=ppt/slideLayouts/slideLayout46.xml><?xml version="1.0" encoding="utf-8"?>
<p:sldLayout xmlns:a="http://schemas.openxmlformats.org/drawingml/2006/main" xmlns:r="http://schemas.openxmlformats.org/officeDocument/2006/relationships" xmlns:p="http://schemas.openxmlformats.org/presentationml/2006/main" preserve="1" userDrawn="1">
  <p:cSld name="Title_Code">
    <p:spTree>
      <p:nvGrpSpPr>
        <p:cNvPr id="1" name=""/>
        <p:cNvGrpSpPr/>
        <p:nvPr/>
      </p:nvGrpSpPr>
      <p:grpSpPr>
        <a:xfrm>
          <a:off x="0" y="0"/>
          <a:ext cx="0" cy="0"/>
          <a:chOff x="0" y="0"/>
          <a:chExt cx="0" cy="0"/>
        </a:xfrm>
      </p:grpSpPr>
      <p:sp>
        <p:nvSpPr>
          <p:cNvPr id="3" name="Text Placeholder 3"/>
          <p:cNvSpPr>
            <a:spLocks noGrp="1"/>
          </p:cNvSpPr>
          <p:nvPr>
            <p:ph type="body" sz="quarter" idx="10" hasCustomPrompt="1"/>
          </p:nvPr>
        </p:nvSpPr>
        <p:spPr>
          <a:xfrm>
            <a:off x="444676" y="1377434"/>
            <a:ext cx="6886900" cy="4923061"/>
          </a:xfrm>
          <a:solidFill>
            <a:schemeClr val="tx2"/>
          </a:solidFill>
          <a:ln w="76200">
            <a:solidFill>
              <a:schemeClr val="bg2"/>
            </a:solidFill>
          </a:ln>
        </p:spPr>
        <p:txBody>
          <a:bodyPr wrap="square">
            <a:normAutofit/>
          </a:bodyPr>
          <a:lstStyle>
            <a:lvl1pPr marL="0" indent="0" defTabSz="373039">
              <a:lnSpc>
                <a:spcPct val="100000"/>
              </a:lnSpc>
              <a:spcBef>
                <a:spcPts val="0"/>
              </a:spcBef>
              <a:buClr>
                <a:schemeClr val="tx1"/>
              </a:buClr>
              <a:buFont typeface="Wingdings" pitchFamily="2" charset="2"/>
              <a:buNone/>
              <a:defRPr sz="1836" baseline="0">
                <a:solidFill>
                  <a:schemeClr val="bg1"/>
                </a:solidFill>
                <a:latin typeface="Consolas" panose="020B0609020204030204" pitchFamily="49" charset="0"/>
                <a:cs typeface="Consolas" panose="020B0609020204030204" pitchFamily="49" charset="0"/>
              </a:defRPr>
            </a:lvl1pPr>
            <a:lvl2pPr marL="373039" indent="0" defTabSz="373039">
              <a:lnSpc>
                <a:spcPct val="100000"/>
              </a:lnSpc>
              <a:spcBef>
                <a:spcPts val="0"/>
              </a:spcBef>
              <a:buNone/>
              <a:defRPr sz="1836">
                <a:solidFill>
                  <a:schemeClr val="bg1"/>
                </a:solidFill>
                <a:latin typeface="Consolas" panose="020B0609020204030204" pitchFamily="49" charset="0"/>
                <a:cs typeface="Consolas" panose="020B0609020204030204" pitchFamily="49" charset="0"/>
              </a:defRPr>
            </a:lvl2pPr>
            <a:lvl3pPr marL="746077" indent="0" defTabSz="373039">
              <a:lnSpc>
                <a:spcPct val="100000"/>
              </a:lnSpc>
              <a:spcBef>
                <a:spcPts val="0"/>
              </a:spcBef>
              <a:buNone/>
              <a:tabLst/>
              <a:defRPr sz="1836">
                <a:solidFill>
                  <a:schemeClr val="bg1"/>
                </a:solidFill>
                <a:latin typeface="Consolas" panose="020B0609020204030204" pitchFamily="49" charset="0"/>
                <a:cs typeface="Consolas" panose="020B0609020204030204" pitchFamily="49" charset="0"/>
              </a:defRPr>
            </a:lvl3pPr>
            <a:lvl4pPr marL="1119116" indent="0" defTabSz="373039">
              <a:lnSpc>
                <a:spcPct val="100000"/>
              </a:lnSpc>
              <a:spcBef>
                <a:spcPts val="0"/>
              </a:spcBef>
              <a:buNone/>
              <a:defRPr sz="1836">
                <a:solidFill>
                  <a:schemeClr val="bg1"/>
                </a:solidFill>
                <a:latin typeface="Consolas" panose="020B0609020204030204" pitchFamily="49" charset="0"/>
                <a:cs typeface="Consolas" panose="020B0609020204030204" pitchFamily="49" charset="0"/>
              </a:defRPr>
            </a:lvl4pPr>
            <a:lvl5pPr marL="1492154" indent="0" defTabSz="373039">
              <a:lnSpc>
                <a:spcPct val="100000"/>
              </a:lnSpc>
              <a:spcBef>
                <a:spcPts val="0"/>
              </a:spcBef>
              <a:buNone/>
              <a:tabLst/>
              <a:defRPr sz="1836">
                <a:solidFill>
                  <a:schemeClr val="bg1"/>
                </a:solidFill>
                <a:latin typeface="Consolas" panose="020B0609020204030204" pitchFamily="49" charset="0"/>
                <a:cs typeface="Consolas" panose="020B0609020204030204" pitchFamily="49" charset="0"/>
              </a:defRPr>
            </a:lvl5pPr>
          </a:lstStyle>
          <a:p>
            <a:pPr lvl="0"/>
            <a:r>
              <a:rPr lang="en-US" dirty="0"/>
              <a:t>Click to edit code</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quarter" idx="11"/>
          </p:nvPr>
        </p:nvSpPr>
        <p:spPr>
          <a:xfrm>
            <a:off x="7715645" y="1377433"/>
            <a:ext cx="4062854" cy="4923062"/>
          </a:xfrm>
        </p:spPr>
        <p:txBody>
          <a:bodyPr wrap="square">
            <a:normAutofit/>
          </a:bodyPr>
          <a:lstStyle>
            <a:lvl1pPr marL="0" indent="0">
              <a:spcBef>
                <a:spcPts val="1224"/>
              </a:spcBef>
              <a:buClr>
                <a:schemeClr val="tx1"/>
              </a:buClr>
              <a:buFont typeface="Wingdings" pitchFamily="2" charset="2"/>
              <a:buNone/>
              <a:defRPr sz="2652">
                <a:solidFill>
                  <a:schemeClr val="bg2"/>
                </a:solidFill>
              </a:defRPr>
            </a:lvl1pPr>
            <a:lvl2pPr marL="0" indent="0">
              <a:spcBef>
                <a:spcPts val="612"/>
              </a:spcBef>
              <a:buNone/>
              <a:defRPr sz="1836">
                <a:latin typeface="+mj-lt"/>
              </a:defRPr>
            </a:lvl2pPr>
            <a:lvl3pPr marL="231730" indent="0">
              <a:buNone/>
              <a:tabLst/>
              <a:defRPr sz="2000"/>
            </a:lvl3pPr>
            <a:lvl4pPr marL="460287" indent="0">
              <a:buNone/>
              <a:defRPr/>
            </a:lvl4pPr>
            <a:lvl5pPr marL="685669" indent="0">
              <a:buNone/>
              <a:tabLst/>
              <a:defRPr/>
            </a:lvl5pPr>
          </a:lstStyle>
          <a:p>
            <a:pPr lvl="0"/>
            <a:r>
              <a:rPr lang="en-US" dirty="0"/>
              <a:t>Click to edit Master text styles</a:t>
            </a:r>
          </a:p>
          <a:p>
            <a:pPr lvl="1"/>
            <a:r>
              <a:rPr lang="en-US" dirty="0"/>
              <a:t>Second level</a:t>
            </a:r>
          </a:p>
        </p:txBody>
      </p:sp>
      <p:grpSp>
        <p:nvGrpSpPr>
          <p:cNvPr id="5" name="Group 2"/>
          <p:cNvGrpSpPr/>
          <p:nvPr userDrawn="1"/>
        </p:nvGrpSpPr>
        <p:grpSpPr>
          <a:xfrm>
            <a:off x="-1200" y="6642289"/>
            <a:ext cx="12436794" cy="360996"/>
            <a:chOff x="2577137" y="4571778"/>
            <a:chExt cx="9101124" cy="1390560"/>
          </a:xfrm>
        </p:grpSpPr>
        <p:sp>
          <p:nvSpPr>
            <p:cNvPr id="6" name="TextBox 5"/>
            <p:cNvSpPr txBox="1"/>
            <p:nvPr/>
          </p:nvSpPr>
          <p:spPr>
            <a:xfrm>
              <a:off x="2577137" y="4571778"/>
              <a:ext cx="3034890" cy="1390458"/>
            </a:xfrm>
            <a:prstGeom prst="rect">
              <a:avLst/>
            </a:prstGeom>
            <a:solidFill>
              <a:schemeClr val="accent1"/>
            </a:solidFill>
          </p:spPr>
          <p:txBody>
            <a:bodyPr wrap="square" lIns="457135" tIns="137141" rIns="365707" rtlCol="0">
              <a:noAutofit/>
            </a:bodyPr>
            <a:lstStyle/>
            <a:p>
              <a:pPr marL="0" marR="0" lvl="0" indent="0" algn="l" defTabSz="932515" rtl="0" eaLnBrk="1" fontAlgn="auto" latinLnBrk="0" hangingPunct="1">
                <a:lnSpc>
                  <a:spcPts val="3060"/>
                </a:lnSpc>
                <a:spcBef>
                  <a:spcPts val="0"/>
                </a:spcBef>
                <a:spcAft>
                  <a:spcPts val="0"/>
                </a:spcAft>
                <a:buClrTx/>
                <a:buSzTx/>
                <a:buFontTx/>
                <a:buNone/>
                <a:tabLst/>
                <a:defRPr/>
              </a:pPr>
              <a:r>
                <a:rPr kumimoji="0" lang="en-US" sz="2856" b="0" i="0" u="none" strike="noStrike" kern="1200" cap="none" spc="0" normalizeH="0" baseline="0" noProof="0" dirty="0">
                  <a:ln>
                    <a:noFill/>
                  </a:ln>
                  <a:solidFill>
                    <a:srgbClr val="FFFFFF"/>
                  </a:solidFill>
                  <a:effectLst/>
                  <a:uLnTx/>
                  <a:uFillTx/>
                  <a:latin typeface="Segoe UI Light"/>
                  <a:ea typeface="+mn-ea"/>
                  <a:cs typeface="+mn-cs"/>
                </a:rPr>
                <a:t> </a:t>
              </a:r>
            </a:p>
          </p:txBody>
        </p:sp>
        <p:sp>
          <p:nvSpPr>
            <p:cNvPr id="7" name="TextBox 6"/>
            <p:cNvSpPr txBox="1"/>
            <p:nvPr/>
          </p:nvSpPr>
          <p:spPr>
            <a:xfrm>
              <a:off x="5612027" y="4572324"/>
              <a:ext cx="6066234" cy="1390014"/>
            </a:xfrm>
            <a:prstGeom prst="rect">
              <a:avLst/>
            </a:prstGeom>
            <a:solidFill>
              <a:schemeClr val="accent1">
                <a:lumMod val="50000"/>
              </a:schemeClr>
            </a:solidFill>
          </p:spPr>
          <p:txBody>
            <a:bodyPr wrap="square" lIns="457135" tIns="137141" rIns="639989" rtlCol="0">
              <a:noAutofit/>
            </a:bodyPr>
            <a:lstStyle/>
            <a:p>
              <a:pPr marL="0" marR="0" lvl="0" indent="0" algn="l" defTabSz="932055" rtl="0" eaLnBrk="1" fontAlgn="auto" latinLnBrk="0" hangingPunct="1">
                <a:lnSpc>
                  <a:spcPts val="3001"/>
                </a:lnSpc>
                <a:spcBef>
                  <a:spcPts val="0"/>
                </a:spcBef>
                <a:spcAft>
                  <a:spcPts val="0"/>
                </a:spcAft>
                <a:buClrTx/>
                <a:buSzTx/>
                <a:buFontTx/>
                <a:buNone/>
                <a:tabLst/>
                <a:defRPr/>
              </a:pPr>
              <a:endParaRPr kumimoji="0" lang="en-US" sz="2856" b="0" i="0" u="none" strike="noStrike" kern="0" cap="none" spc="0" normalizeH="0" baseline="0" noProof="0" dirty="0">
                <a:ln>
                  <a:noFill/>
                </a:ln>
                <a:solidFill>
                  <a:srgbClr val="FFFFFF"/>
                </a:solidFill>
                <a:effectLst/>
                <a:uLnTx/>
                <a:uFillTx/>
                <a:latin typeface="Segoe UI Light"/>
                <a:ea typeface="+mn-ea"/>
                <a:cs typeface="+mn-cs"/>
              </a:endParaRPr>
            </a:p>
          </p:txBody>
        </p:sp>
      </p:grpSp>
      <p:sp>
        <p:nvSpPr>
          <p:cNvPr id="8" name="Title 2"/>
          <p:cNvSpPr>
            <a:spLocks noGrp="1"/>
          </p:cNvSpPr>
          <p:nvPr>
            <p:ph type="title"/>
          </p:nvPr>
        </p:nvSpPr>
        <p:spPr>
          <a:xfrm>
            <a:off x="274639" y="377082"/>
            <a:ext cx="11889564" cy="917575"/>
          </a:xfrm>
        </p:spPr>
        <p:txBody>
          <a:bodyPr/>
          <a:lstStyle/>
          <a:p>
            <a:r>
              <a:rPr lang="en-US" dirty="0"/>
              <a:t>Click to edit Master title style</a:t>
            </a:r>
          </a:p>
        </p:txBody>
      </p:sp>
    </p:spTree>
    <p:extLst>
      <p:ext uri="{BB962C8B-B14F-4D97-AF65-F5344CB8AC3E}">
        <p14:creationId xmlns:p14="http://schemas.microsoft.com/office/powerpoint/2010/main" val="1108467996"/>
      </p:ext>
    </p:extLst>
  </p:cSld>
  <p:clrMapOvr>
    <a:masterClrMapping/>
  </p:clrMapOvr>
  <p:transition>
    <p:fade/>
  </p:transition>
</p:sldLayout>
</file>

<file path=ppt/slideLayouts/slideLayout47.xml><?xml version="1.0" encoding="utf-8"?>
<p:sldLayout xmlns:a="http://schemas.openxmlformats.org/drawingml/2006/main" xmlns:r="http://schemas.openxmlformats.org/officeDocument/2006/relationships" xmlns:p="http://schemas.openxmlformats.org/presentationml/2006/main" preserve="1" userDrawn="1">
  <p:cSld name="Title Box &amp; Photo">
    <p:spTree>
      <p:nvGrpSpPr>
        <p:cNvPr id="1" name=""/>
        <p:cNvGrpSpPr/>
        <p:nvPr/>
      </p:nvGrpSpPr>
      <p:grpSpPr>
        <a:xfrm>
          <a:off x="0" y="0"/>
          <a:ext cx="0" cy="0"/>
          <a:chOff x="0" y="0"/>
          <a:chExt cx="0" cy="0"/>
        </a:xfrm>
      </p:grpSpPr>
      <p:sp>
        <p:nvSpPr>
          <p:cNvPr id="4" name="Picture Placeholder 3"/>
          <p:cNvSpPr>
            <a:spLocks noGrp="1"/>
          </p:cNvSpPr>
          <p:nvPr>
            <p:ph type="pic" sz="quarter" idx="10"/>
          </p:nvPr>
        </p:nvSpPr>
        <p:spPr>
          <a:xfrm>
            <a:off x="0" y="0"/>
            <a:ext cx="12436475" cy="6994525"/>
          </a:xfrm>
        </p:spPr>
        <p:txBody>
          <a:bodyPr/>
          <a:lstStyle/>
          <a:p>
            <a:endParaRPr lang="en-US" dirty="0"/>
          </a:p>
        </p:txBody>
      </p:sp>
      <p:sp>
        <p:nvSpPr>
          <p:cNvPr id="2" name="Title 1"/>
          <p:cNvSpPr>
            <a:spLocks noGrp="1"/>
          </p:cNvSpPr>
          <p:nvPr>
            <p:ph type="title"/>
          </p:nvPr>
        </p:nvSpPr>
        <p:spPr>
          <a:xfrm>
            <a:off x="274320" y="1211263"/>
            <a:ext cx="4572318" cy="4572000"/>
          </a:xfrm>
        </p:spPr>
        <p:txBody>
          <a:bodyPr/>
          <a:lstStyle>
            <a:lvl1pPr>
              <a:defRPr sz="4800"/>
            </a:lvl1pPr>
          </a:lstStyle>
          <a:p>
            <a:r>
              <a:rPr lang="en-US" dirty="0"/>
              <a:t>Click to edit Master title style</a:t>
            </a:r>
          </a:p>
        </p:txBody>
      </p:sp>
    </p:spTree>
    <p:extLst>
      <p:ext uri="{BB962C8B-B14F-4D97-AF65-F5344CB8AC3E}">
        <p14:creationId xmlns:p14="http://schemas.microsoft.com/office/powerpoint/2010/main" val="4211455738"/>
      </p:ext>
    </p:extLst>
  </p:cSld>
  <p:clrMapOvr>
    <a:masterClrMapping/>
  </p:clrMapOvr>
  <p:transition>
    <p:fade/>
  </p:transition>
</p:sldLayout>
</file>

<file path=ppt/slideLayouts/slideLayout48.xml><?xml version="1.0" encoding="utf-8"?>
<p:sldLayout xmlns:a="http://schemas.openxmlformats.org/drawingml/2006/main" xmlns:r="http://schemas.openxmlformats.org/officeDocument/2006/relationships" xmlns:p="http://schemas.openxmlformats.org/presentationml/2006/main" preserve="1" userDrawn="1">
  <p:cSld name="Blank Blue">
    <p:spTree>
      <p:nvGrpSpPr>
        <p:cNvPr id="1" name=""/>
        <p:cNvGrpSpPr/>
        <p:nvPr/>
      </p:nvGrpSpPr>
      <p:grpSpPr>
        <a:xfrm>
          <a:off x="0" y="0"/>
          <a:ext cx="0" cy="0"/>
          <a:chOff x="0" y="0"/>
          <a:chExt cx="0" cy="0"/>
        </a:xfrm>
      </p:grpSpPr>
    </p:spTree>
    <p:extLst>
      <p:ext uri="{BB962C8B-B14F-4D97-AF65-F5344CB8AC3E}">
        <p14:creationId xmlns:p14="http://schemas.microsoft.com/office/powerpoint/2010/main" val="85485193"/>
      </p:ext>
    </p:extLst>
  </p:cSld>
  <p:clrMapOvr>
    <a:masterClrMapping/>
  </p:clrMapOvr>
  <p:transition>
    <p:fade/>
  </p:transition>
</p:sldLayout>
</file>

<file path=ppt/slideLayouts/slideLayout49.xml><?xml version="1.0" encoding="utf-8"?>
<p:sldLayout xmlns:a="http://schemas.openxmlformats.org/drawingml/2006/main" xmlns:r="http://schemas.openxmlformats.org/officeDocument/2006/relationships" xmlns:p="http://schemas.openxmlformats.org/presentationml/2006/main" preserve="1" userDrawn="1">
  <p:cSld name="1_Title Red">
    <p:bg bwMode="gray">
      <p:bgPr>
        <a:solidFill>
          <a:schemeClr val="tx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solidFill>
                  <a:schemeClr val="bg1"/>
                </a:solidFill>
              </a:defRPr>
            </a:lvl1pPr>
          </a:lstStyle>
          <a:p>
            <a:r>
              <a:rPr lang="en-US"/>
              <a:t>Click to edit Master title style</a:t>
            </a:r>
            <a:endParaRPr lang="en-US" dirty="0"/>
          </a:p>
        </p:txBody>
      </p:sp>
    </p:spTree>
    <p:extLst>
      <p:ext uri="{BB962C8B-B14F-4D97-AF65-F5344CB8AC3E}">
        <p14:creationId xmlns:p14="http://schemas.microsoft.com/office/powerpoint/2010/main" val="429857578"/>
      </p:ext>
    </p:extLst>
  </p:cSld>
  <p:clrMapOvr>
    <a:overrideClrMapping bg1="dk1" tx1="lt1" bg2="dk2" tx2="lt2" accent1="accent1" accent2="accent2" accent3="accent3" accent4="accent4" accent5="accent5" accent6="accent6" hlink="hlink" folHlink="folHlink"/>
  </p:clrMapOvr>
  <p:transition>
    <p:fade/>
  </p:transition>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4_Custom Layout">
    <p:bg>
      <p:bgPr>
        <a:solidFill>
          <a:srgbClr val="FF8C00"/>
        </a:solidFill>
        <a:effectLst/>
      </p:bgPr>
    </p:bg>
    <p:spTree>
      <p:nvGrpSpPr>
        <p:cNvPr id="1" name=""/>
        <p:cNvGrpSpPr/>
        <p:nvPr/>
      </p:nvGrpSpPr>
      <p:grpSpPr>
        <a:xfrm>
          <a:off x="0" y="0"/>
          <a:ext cx="0" cy="0"/>
          <a:chOff x="0" y="0"/>
          <a:chExt cx="0" cy="0"/>
        </a:xfrm>
      </p:grpSpPr>
      <p:pic>
        <p:nvPicPr>
          <p:cNvPr id="17" name="Picture 16"/>
          <p:cNvPicPr>
            <a:picLocks noChangeAspect="1"/>
          </p:cNvPicPr>
          <p:nvPr userDrawn="1"/>
        </p:nvPicPr>
        <p:blipFill rotWithShape="1">
          <a:blip r:embed="rId2"/>
          <a:srcRect l="46418" t="28339" b="17442"/>
          <a:stretch/>
        </p:blipFill>
        <p:spPr>
          <a:xfrm>
            <a:off x="-70338" y="-23447"/>
            <a:ext cx="13229832" cy="7057293"/>
          </a:xfrm>
          <a:prstGeom prst="rect">
            <a:avLst/>
          </a:prstGeom>
        </p:spPr>
      </p:pic>
      <p:sp>
        <p:nvSpPr>
          <p:cNvPr id="1381" name="Title 1"/>
          <p:cNvSpPr txBox="1">
            <a:spLocks/>
          </p:cNvSpPr>
          <p:nvPr userDrawn="1"/>
        </p:nvSpPr>
        <p:spPr>
          <a:xfrm>
            <a:off x="309896" y="340565"/>
            <a:ext cx="5244464" cy="3474545"/>
          </a:xfrm>
          <a:prstGeom prst="rect">
            <a:avLst/>
          </a:prstGeom>
        </p:spPr>
        <p:txBody>
          <a:bodyPr vert="horz" wrap="square" lIns="146283" tIns="91427" rIns="146283" bIns="91427" rtlCol="0" anchor="t">
            <a:noAutofit/>
          </a:bodyPr>
          <a:lstStyle>
            <a:lvl1pPr algn="l" defTabSz="932742" rtl="0" eaLnBrk="1" latinLnBrk="0" hangingPunct="1">
              <a:lnSpc>
                <a:spcPct val="90000"/>
              </a:lnSpc>
              <a:spcBef>
                <a:spcPct val="0"/>
              </a:spcBef>
              <a:buNone/>
              <a:defRPr lang="en-US" sz="5400" b="0" kern="1200" cap="none" spc="-102" baseline="0" dirty="0" smtClean="0">
                <a:ln w="3175">
                  <a:noFill/>
                </a:ln>
                <a:gradFill>
                  <a:gsLst>
                    <a:gs pos="7080">
                      <a:schemeClr val="tx1"/>
                    </a:gs>
                    <a:gs pos="26000">
                      <a:schemeClr val="tx1"/>
                    </a:gs>
                  </a:gsLst>
                  <a:lin ang="5400000" scaled="0"/>
                </a:gradFill>
                <a:effectLst/>
                <a:latin typeface="+mj-lt"/>
                <a:ea typeface="+mn-ea"/>
                <a:cs typeface="Segoe UI" pitchFamily="34" charset="0"/>
              </a:defRPr>
            </a:lvl1pPr>
          </a:lstStyle>
          <a:p>
            <a:endParaRPr lang="en-US" sz="5399" dirty="0">
              <a:solidFill>
                <a:srgbClr val="0072C6"/>
              </a:solidFill>
            </a:endParaRPr>
          </a:p>
        </p:txBody>
      </p:sp>
      <p:grpSp>
        <p:nvGrpSpPr>
          <p:cNvPr id="25" name="Group 24"/>
          <p:cNvGrpSpPr/>
          <p:nvPr userDrawn="1"/>
        </p:nvGrpSpPr>
        <p:grpSpPr>
          <a:xfrm>
            <a:off x="1227054" y="3014900"/>
            <a:ext cx="1837052" cy="1837054"/>
            <a:chOff x="11092177" y="4747627"/>
            <a:chExt cx="540526" cy="540526"/>
          </a:xfrm>
        </p:grpSpPr>
        <p:sp>
          <p:nvSpPr>
            <p:cNvPr id="26" name="Freeform 186"/>
            <p:cNvSpPr>
              <a:spLocks/>
            </p:cNvSpPr>
            <p:nvPr userDrawn="1"/>
          </p:nvSpPr>
          <p:spPr bwMode="auto">
            <a:xfrm>
              <a:off x="11092177" y="4747627"/>
              <a:ext cx="540526" cy="540526"/>
            </a:xfrm>
            <a:prstGeom prst="ellipse">
              <a:avLst/>
            </a:prstGeom>
            <a:solidFill>
              <a:srgbClr val="FFB900">
                <a:alpha val="36000"/>
              </a:srgbClr>
            </a:solidFill>
            <a:ln>
              <a:noFill/>
            </a:ln>
          </p:spPr>
          <p:txBody>
            <a:bodyPr vert="horz" wrap="square" lIns="91427" tIns="45713" rIns="91427" bIns="45713" numCol="1" anchor="t" anchorCtr="0" compatLnSpc="1">
              <a:prstTxWarp prst="textNoShape">
                <a:avLst/>
              </a:prstTxWarp>
            </a:bodyPr>
            <a:lstStyle/>
            <a:p>
              <a:pPr marL="0" marR="0" lvl="0" indent="0" defTabSz="931684"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000000"/>
                </a:solidFill>
                <a:effectLst/>
                <a:uLnTx/>
                <a:uFillTx/>
                <a:latin typeface="Segoe UI"/>
                <a:cs typeface="+mn-cs"/>
              </a:endParaRPr>
            </a:p>
          </p:txBody>
        </p:sp>
        <p:sp>
          <p:nvSpPr>
            <p:cNvPr id="27" name="Freeform 187"/>
            <p:cNvSpPr>
              <a:spLocks noEditPoints="1"/>
            </p:cNvSpPr>
            <p:nvPr/>
          </p:nvSpPr>
          <p:spPr bwMode="auto">
            <a:xfrm>
              <a:off x="11185499" y="4841873"/>
              <a:ext cx="352959" cy="352035"/>
            </a:xfrm>
            <a:prstGeom prst="ellipse">
              <a:avLst/>
            </a:prstGeom>
            <a:solidFill>
              <a:srgbClr val="FF8C00">
                <a:alpha val="79000"/>
              </a:srgbClr>
            </a:solidFill>
            <a:ln>
              <a:noFill/>
            </a:ln>
          </p:spPr>
          <p:txBody>
            <a:bodyPr vert="horz" wrap="square" lIns="91427" tIns="45713" rIns="91427" bIns="45713" numCol="1" anchor="t" anchorCtr="0" compatLnSpc="1">
              <a:prstTxWarp prst="textNoShape">
                <a:avLst/>
              </a:prstTxWarp>
            </a:bodyPr>
            <a:lstStyle/>
            <a:p>
              <a:pPr marL="0" marR="0" lvl="0" indent="0" defTabSz="931684"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000000"/>
                </a:solidFill>
                <a:effectLst/>
                <a:uLnTx/>
                <a:uFillTx/>
                <a:latin typeface="Segoe UI"/>
                <a:cs typeface="+mn-cs"/>
              </a:endParaRPr>
            </a:p>
          </p:txBody>
        </p:sp>
        <p:grpSp>
          <p:nvGrpSpPr>
            <p:cNvPr id="28" name="Group 27"/>
            <p:cNvGrpSpPr/>
            <p:nvPr/>
          </p:nvGrpSpPr>
          <p:grpSpPr>
            <a:xfrm>
              <a:off x="11258847" y="4915587"/>
              <a:ext cx="207178" cy="289829"/>
              <a:chOff x="-2260605" y="4106862"/>
              <a:chExt cx="298450" cy="417514"/>
            </a:xfrm>
          </p:grpSpPr>
          <p:sp>
            <p:nvSpPr>
              <p:cNvPr id="29" name="Freeform 188"/>
              <p:cNvSpPr>
                <a:spLocks/>
              </p:cNvSpPr>
              <p:nvPr/>
            </p:nvSpPr>
            <p:spPr bwMode="auto">
              <a:xfrm>
                <a:off x="-2260605" y="4106862"/>
                <a:ext cx="298450" cy="376238"/>
              </a:xfrm>
              <a:custGeom>
                <a:avLst/>
                <a:gdLst>
                  <a:gd name="T0" fmla="*/ 398 w 398"/>
                  <a:gd name="T1" fmla="*/ 199 h 504"/>
                  <a:gd name="T2" fmla="*/ 199 w 398"/>
                  <a:gd name="T3" fmla="*/ 0 h 504"/>
                  <a:gd name="T4" fmla="*/ 0 w 398"/>
                  <a:gd name="T5" fmla="*/ 199 h 504"/>
                  <a:gd name="T6" fmla="*/ 60 w 398"/>
                  <a:gd name="T7" fmla="*/ 341 h 504"/>
                  <a:gd name="T8" fmla="*/ 60 w 398"/>
                  <a:gd name="T9" fmla="*/ 341 h 504"/>
                  <a:gd name="T10" fmla="*/ 122 w 398"/>
                  <a:gd name="T11" fmla="*/ 468 h 504"/>
                  <a:gd name="T12" fmla="*/ 195 w 398"/>
                  <a:gd name="T13" fmla="*/ 501 h 504"/>
                  <a:gd name="T14" fmla="*/ 196 w 398"/>
                  <a:gd name="T15" fmla="*/ 504 h 504"/>
                  <a:gd name="T16" fmla="*/ 199 w 398"/>
                  <a:gd name="T17" fmla="*/ 502 h 504"/>
                  <a:gd name="T18" fmla="*/ 202 w 398"/>
                  <a:gd name="T19" fmla="*/ 504 h 504"/>
                  <a:gd name="T20" fmla="*/ 203 w 398"/>
                  <a:gd name="T21" fmla="*/ 501 h 504"/>
                  <a:gd name="T22" fmla="*/ 276 w 398"/>
                  <a:gd name="T23" fmla="*/ 468 h 504"/>
                  <a:gd name="T24" fmla="*/ 336 w 398"/>
                  <a:gd name="T25" fmla="*/ 344 h 504"/>
                  <a:gd name="T26" fmla="*/ 398 w 398"/>
                  <a:gd name="T27" fmla="*/ 199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98" h="504">
                    <a:moveTo>
                      <a:pt x="398" y="199"/>
                    </a:moveTo>
                    <a:cubicBezTo>
                      <a:pt x="398" y="89"/>
                      <a:pt x="309" y="0"/>
                      <a:pt x="199" y="0"/>
                    </a:cubicBezTo>
                    <a:cubicBezTo>
                      <a:pt x="89" y="0"/>
                      <a:pt x="0" y="89"/>
                      <a:pt x="0" y="199"/>
                    </a:cubicBezTo>
                    <a:cubicBezTo>
                      <a:pt x="0" y="255"/>
                      <a:pt x="23" y="305"/>
                      <a:pt x="60" y="341"/>
                    </a:cubicBezTo>
                    <a:cubicBezTo>
                      <a:pt x="60" y="341"/>
                      <a:pt x="60" y="341"/>
                      <a:pt x="60" y="341"/>
                    </a:cubicBezTo>
                    <a:cubicBezTo>
                      <a:pt x="120" y="402"/>
                      <a:pt x="122" y="468"/>
                      <a:pt x="122" y="468"/>
                    </a:cubicBezTo>
                    <a:cubicBezTo>
                      <a:pt x="195" y="501"/>
                      <a:pt x="195" y="501"/>
                      <a:pt x="195" y="501"/>
                    </a:cubicBezTo>
                    <a:cubicBezTo>
                      <a:pt x="196" y="504"/>
                      <a:pt x="196" y="504"/>
                      <a:pt x="196" y="504"/>
                    </a:cubicBezTo>
                    <a:cubicBezTo>
                      <a:pt x="199" y="502"/>
                      <a:pt x="199" y="502"/>
                      <a:pt x="199" y="502"/>
                    </a:cubicBezTo>
                    <a:cubicBezTo>
                      <a:pt x="202" y="504"/>
                      <a:pt x="202" y="504"/>
                      <a:pt x="202" y="504"/>
                    </a:cubicBezTo>
                    <a:cubicBezTo>
                      <a:pt x="203" y="501"/>
                      <a:pt x="203" y="501"/>
                      <a:pt x="203" y="501"/>
                    </a:cubicBezTo>
                    <a:cubicBezTo>
                      <a:pt x="276" y="468"/>
                      <a:pt x="276" y="468"/>
                      <a:pt x="276" y="468"/>
                    </a:cubicBezTo>
                    <a:cubicBezTo>
                      <a:pt x="276" y="468"/>
                      <a:pt x="278" y="403"/>
                      <a:pt x="336" y="344"/>
                    </a:cubicBezTo>
                    <a:cubicBezTo>
                      <a:pt x="374" y="307"/>
                      <a:pt x="398" y="256"/>
                      <a:pt x="398" y="19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pPr marL="0" marR="0" lvl="0" indent="0" defTabSz="931684"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000000"/>
                  </a:solidFill>
                  <a:effectLst/>
                  <a:uLnTx/>
                  <a:uFillTx/>
                  <a:latin typeface="Segoe UI"/>
                  <a:cs typeface="+mn-cs"/>
                </a:endParaRPr>
              </a:p>
            </p:txBody>
          </p:sp>
          <p:sp>
            <p:nvSpPr>
              <p:cNvPr id="30" name="Freeform 192"/>
              <p:cNvSpPr>
                <a:spLocks noEditPoints="1"/>
              </p:cNvSpPr>
              <p:nvPr/>
            </p:nvSpPr>
            <p:spPr bwMode="auto">
              <a:xfrm>
                <a:off x="-2260600" y="4254501"/>
                <a:ext cx="230188" cy="198438"/>
              </a:xfrm>
              <a:custGeom>
                <a:avLst/>
                <a:gdLst>
                  <a:gd name="T0" fmla="*/ 276 w 308"/>
                  <a:gd name="T1" fmla="*/ 267 h 267"/>
                  <a:gd name="T2" fmla="*/ 276 w 308"/>
                  <a:gd name="T3" fmla="*/ 267 h 267"/>
                  <a:gd name="T4" fmla="*/ 276 w 308"/>
                  <a:gd name="T5" fmla="*/ 267 h 267"/>
                  <a:gd name="T6" fmla="*/ 276 w 308"/>
                  <a:gd name="T7" fmla="*/ 267 h 267"/>
                  <a:gd name="T8" fmla="*/ 308 w 308"/>
                  <a:gd name="T9" fmla="*/ 180 h 267"/>
                  <a:gd name="T10" fmla="*/ 276 w 308"/>
                  <a:gd name="T11" fmla="*/ 261 h 267"/>
                  <a:gd name="T12" fmla="*/ 308 w 308"/>
                  <a:gd name="T13" fmla="*/ 180 h 267"/>
                  <a:gd name="T14" fmla="*/ 308 w 308"/>
                  <a:gd name="T15" fmla="*/ 180 h 267"/>
                  <a:gd name="T16" fmla="*/ 308 w 308"/>
                  <a:gd name="T17" fmla="*/ 180 h 267"/>
                  <a:gd name="T18" fmla="*/ 0 w 308"/>
                  <a:gd name="T19" fmla="*/ 1 h 267"/>
                  <a:gd name="T20" fmla="*/ 0 w 308"/>
                  <a:gd name="T21" fmla="*/ 1 h 267"/>
                  <a:gd name="T22" fmla="*/ 0 w 308"/>
                  <a:gd name="T23" fmla="*/ 1 h 267"/>
                  <a:gd name="T24" fmla="*/ 0 w 308"/>
                  <a:gd name="T25" fmla="*/ 1 h 267"/>
                  <a:gd name="T26" fmla="*/ 0 w 308"/>
                  <a:gd name="T27" fmla="*/ 0 h 267"/>
                  <a:gd name="T28" fmla="*/ 0 w 308"/>
                  <a:gd name="T29" fmla="*/ 0 h 267"/>
                  <a:gd name="T30" fmla="*/ 0 w 308"/>
                  <a:gd name="T31" fmla="*/ 0 h 267"/>
                  <a:gd name="T32" fmla="*/ 0 w 308"/>
                  <a:gd name="T33" fmla="*/ 0 h 267"/>
                  <a:gd name="T34" fmla="*/ 0 w 308"/>
                  <a:gd name="T35" fmla="*/ 0 h 267"/>
                  <a:gd name="T36" fmla="*/ 0 w 308"/>
                  <a:gd name="T37" fmla="*/ 0 h 267"/>
                  <a:gd name="T38" fmla="*/ 0 w 308"/>
                  <a:gd name="T39" fmla="*/ 0 h 267"/>
                  <a:gd name="T40" fmla="*/ 0 w 308"/>
                  <a:gd name="T41" fmla="*/ 0 h 267"/>
                  <a:gd name="T42" fmla="*/ 0 w 308"/>
                  <a:gd name="T43" fmla="*/ 0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08" h="267">
                    <a:moveTo>
                      <a:pt x="276" y="267"/>
                    </a:moveTo>
                    <a:cubicBezTo>
                      <a:pt x="276" y="267"/>
                      <a:pt x="276" y="267"/>
                      <a:pt x="276" y="267"/>
                    </a:cubicBezTo>
                    <a:cubicBezTo>
                      <a:pt x="276" y="267"/>
                      <a:pt x="276" y="267"/>
                      <a:pt x="276" y="267"/>
                    </a:cubicBezTo>
                    <a:cubicBezTo>
                      <a:pt x="276" y="267"/>
                      <a:pt x="276" y="267"/>
                      <a:pt x="276" y="267"/>
                    </a:cubicBezTo>
                    <a:moveTo>
                      <a:pt x="308" y="180"/>
                    </a:moveTo>
                    <a:cubicBezTo>
                      <a:pt x="286" y="214"/>
                      <a:pt x="279" y="246"/>
                      <a:pt x="276" y="261"/>
                    </a:cubicBezTo>
                    <a:cubicBezTo>
                      <a:pt x="279" y="246"/>
                      <a:pt x="286" y="214"/>
                      <a:pt x="308" y="180"/>
                    </a:cubicBezTo>
                    <a:cubicBezTo>
                      <a:pt x="308" y="180"/>
                      <a:pt x="308" y="180"/>
                      <a:pt x="308" y="180"/>
                    </a:cubicBezTo>
                    <a:cubicBezTo>
                      <a:pt x="308" y="180"/>
                      <a:pt x="308" y="180"/>
                      <a:pt x="308" y="180"/>
                    </a:cubicBezTo>
                    <a:moveTo>
                      <a:pt x="0" y="1"/>
                    </a:moveTo>
                    <a:cubicBezTo>
                      <a:pt x="0" y="1"/>
                      <a:pt x="0" y="1"/>
                      <a:pt x="0" y="1"/>
                    </a:cubicBezTo>
                    <a:cubicBezTo>
                      <a:pt x="0" y="1"/>
                      <a:pt x="0" y="1"/>
                      <a:pt x="0" y="1"/>
                    </a:cubicBezTo>
                    <a:cubicBezTo>
                      <a:pt x="0" y="1"/>
                      <a:pt x="0" y="1"/>
                      <a:pt x="0" y="1"/>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path>
                </a:pathLst>
              </a:custGeom>
              <a:solidFill>
                <a:srgbClr val="EA8CC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pPr marL="0" marR="0" lvl="0" indent="0" defTabSz="931684"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000000"/>
                  </a:solidFill>
                  <a:effectLst/>
                  <a:uLnTx/>
                  <a:uFillTx/>
                  <a:latin typeface="Segoe UI"/>
                  <a:cs typeface="+mn-cs"/>
                </a:endParaRPr>
              </a:p>
            </p:txBody>
          </p:sp>
          <p:sp>
            <p:nvSpPr>
              <p:cNvPr id="31" name="Rectangle 194"/>
              <p:cNvSpPr>
                <a:spLocks noChangeArrowheads="1"/>
              </p:cNvSpPr>
              <p:nvPr/>
            </p:nvSpPr>
            <p:spPr bwMode="auto">
              <a:xfrm>
                <a:off x="-2168525" y="4452938"/>
                <a:ext cx="114300" cy="71438"/>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27" tIns="45713" rIns="91427" bIns="45713" numCol="1" anchor="t" anchorCtr="0" compatLnSpc="1">
                <a:prstTxWarp prst="textNoShape">
                  <a:avLst/>
                </a:prstTxWarp>
              </a:bodyPr>
              <a:lstStyle/>
              <a:p>
                <a:pPr marL="0" marR="0" lvl="0" indent="0" defTabSz="931684"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000000"/>
                  </a:solidFill>
                  <a:effectLst/>
                  <a:uLnTx/>
                  <a:uFillTx/>
                  <a:latin typeface="Segoe UI"/>
                  <a:cs typeface="+mn-cs"/>
                </a:endParaRPr>
              </a:p>
            </p:txBody>
          </p:sp>
        </p:grpSp>
      </p:grpSp>
      <p:sp>
        <p:nvSpPr>
          <p:cNvPr id="12" name="Title 1"/>
          <p:cNvSpPr>
            <a:spLocks noGrp="1"/>
          </p:cNvSpPr>
          <p:nvPr>
            <p:ph type="title"/>
          </p:nvPr>
        </p:nvSpPr>
        <p:spPr>
          <a:xfrm>
            <a:off x="274639" y="295276"/>
            <a:ext cx="5364246" cy="2433673"/>
          </a:xfrm>
        </p:spPr>
        <p:txBody>
          <a:bodyPr/>
          <a:lstStyle>
            <a:lvl1pPr>
              <a:defRPr sz="5400">
                <a:solidFill>
                  <a:schemeClr val="accent4"/>
                </a:solidFill>
              </a:defRPr>
            </a:lvl1pPr>
          </a:lstStyle>
          <a:p>
            <a:r>
              <a:rPr lang="en-US" dirty="0"/>
              <a:t>Click to edit Master title style</a:t>
            </a:r>
          </a:p>
        </p:txBody>
      </p:sp>
    </p:spTree>
    <p:extLst>
      <p:ext uri="{BB962C8B-B14F-4D97-AF65-F5344CB8AC3E}">
        <p14:creationId xmlns:p14="http://schemas.microsoft.com/office/powerpoint/2010/main" val="3477668686"/>
      </p:ext>
    </p:extLst>
  </p:cSld>
  <p:clrMapOvr>
    <a:masterClrMapping/>
  </p:clrMapOvr>
  <p:transition>
    <p:fade/>
  </p:transition>
</p:sldLayout>
</file>

<file path=ppt/slideLayouts/slideLayout50.xml><?xml version="1.0" encoding="utf-8"?>
<p:sldLayout xmlns:a="http://schemas.openxmlformats.org/drawingml/2006/main" xmlns:r="http://schemas.openxmlformats.org/officeDocument/2006/relationships" xmlns:p="http://schemas.openxmlformats.org/presentationml/2006/main" preserve="1" userDrawn="1">
  <p:cSld name="1_Title Only">
    <p:bg bwMode="gray">
      <p:bgPr>
        <a:solidFill>
          <a:schemeClr val="tx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4000">
                <a:solidFill>
                  <a:schemeClr val="bg1"/>
                </a:solidFill>
              </a:defRPr>
            </a:lvl1pPr>
          </a:lstStyle>
          <a:p>
            <a:r>
              <a:rPr lang="en-US" dirty="0"/>
              <a:t>Click to edit Master title style</a:t>
            </a:r>
          </a:p>
        </p:txBody>
      </p:sp>
    </p:spTree>
    <p:extLst>
      <p:ext uri="{BB962C8B-B14F-4D97-AF65-F5344CB8AC3E}">
        <p14:creationId xmlns:p14="http://schemas.microsoft.com/office/powerpoint/2010/main" val="2672594328"/>
      </p:ext>
    </p:extLst>
  </p:cSld>
  <p:clrMapOvr>
    <a:overrideClrMapping bg1="dk1" tx1="lt1" bg2="dk2" tx2="lt2" accent1="accent1" accent2="accent2" accent3="accent3" accent4="accent4" accent5="accent5" accent6="accent6" hlink="hlink" folHlink="folHlink"/>
  </p:clrMapOvr>
  <p:transition>
    <p:fade/>
  </p:transition>
</p:sldLayout>
</file>

<file path=ppt/slideLayouts/slideLayout51.xml><?xml version="1.0" encoding="utf-8"?>
<p:sldLayout xmlns:a="http://schemas.openxmlformats.org/drawingml/2006/main" xmlns:r="http://schemas.openxmlformats.org/officeDocument/2006/relationships" xmlns:p="http://schemas.openxmlformats.org/presentationml/2006/main" preserve="1" userDrawn="1">
  <p:cSld name="Small Title Only Blue">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2400"/>
            </a:lvl1pPr>
          </a:lstStyle>
          <a:p>
            <a:r>
              <a:rPr lang="en-US" dirty="0"/>
              <a:t>Click to edit Master title style</a:t>
            </a:r>
          </a:p>
        </p:txBody>
      </p:sp>
    </p:spTree>
    <p:extLst>
      <p:ext uri="{BB962C8B-B14F-4D97-AF65-F5344CB8AC3E}">
        <p14:creationId xmlns:p14="http://schemas.microsoft.com/office/powerpoint/2010/main" val="3658666460"/>
      </p:ext>
    </p:extLst>
  </p:cSld>
  <p:clrMapOvr>
    <a:masterClrMapping/>
  </p:clrMapOvr>
  <p:transition>
    <p:fade/>
  </p:transition>
</p:sldLayout>
</file>

<file path=ppt/slideLayouts/slideLayout52.xml><?xml version="1.0" encoding="utf-8"?>
<p:sldLayout xmlns:a="http://schemas.openxmlformats.org/drawingml/2006/main" xmlns:r="http://schemas.openxmlformats.org/officeDocument/2006/relationships" xmlns:p="http://schemas.openxmlformats.org/presentationml/2006/main" preserve="1" userDrawn="1">
  <p:cSld name="Section Title Blu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4480868" y="1759883"/>
            <a:ext cx="3474740" cy="3474760"/>
          </a:xfrm>
        </p:spPr>
        <p:txBody>
          <a:bodyPr/>
          <a:lstStyle>
            <a:lvl1pPr>
              <a:defRPr>
                <a:solidFill>
                  <a:schemeClr val="bg1"/>
                </a:solidFill>
              </a:defRPr>
            </a:lvl1pPr>
          </a:lstStyle>
          <a:p>
            <a:r>
              <a:rPr lang="en-US" dirty="0"/>
              <a:t>Click to edit Master title style </a:t>
            </a:r>
          </a:p>
        </p:txBody>
      </p:sp>
      <p:sp>
        <p:nvSpPr>
          <p:cNvPr id="3" name="Rectangle 2"/>
          <p:cNvSpPr/>
          <p:nvPr userDrawn="1"/>
        </p:nvSpPr>
        <p:spPr bwMode="auto">
          <a:xfrm>
            <a:off x="3932238" y="1211263"/>
            <a:ext cx="548630" cy="548620"/>
          </a:xfrm>
          <a:prstGeom prst="rect">
            <a:avLst/>
          </a:prstGeom>
          <a:solidFill>
            <a:schemeClr val="accent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494949"/>
              </a:solidFill>
              <a:effectLst/>
              <a:uLnTx/>
              <a:uFillTx/>
              <a:latin typeface="Segoe UI"/>
              <a:ea typeface="Segoe UI" pitchFamily="34" charset="0"/>
              <a:cs typeface="Segoe UI" pitchFamily="34" charset="0"/>
            </a:endParaRPr>
          </a:p>
        </p:txBody>
      </p:sp>
      <p:sp>
        <p:nvSpPr>
          <p:cNvPr id="4" name="Rectangle 3"/>
          <p:cNvSpPr/>
          <p:nvPr userDrawn="1"/>
        </p:nvSpPr>
        <p:spPr bwMode="auto">
          <a:xfrm>
            <a:off x="7955608" y="5234643"/>
            <a:ext cx="548630" cy="548620"/>
          </a:xfrm>
          <a:prstGeom prst="rect">
            <a:avLst/>
          </a:prstGeom>
          <a:solidFill>
            <a:schemeClr val="accent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494949"/>
              </a:solidFill>
              <a:effectLst/>
              <a:uLnTx/>
              <a:uFillTx/>
              <a:latin typeface="Segoe UI"/>
              <a:ea typeface="Segoe UI" pitchFamily="34" charset="0"/>
              <a:cs typeface="Segoe UI" pitchFamily="34" charset="0"/>
            </a:endParaRPr>
          </a:p>
        </p:txBody>
      </p:sp>
      <p:sp>
        <p:nvSpPr>
          <p:cNvPr id="5" name="Rectangle 4"/>
          <p:cNvSpPr/>
          <p:nvPr userDrawn="1"/>
        </p:nvSpPr>
        <p:spPr bwMode="auto">
          <a:xfrm>
            <a:off x="3932238" y="5234643"/>
            <a:ext cx="548630" cy="548620"/>
          </a:xfrm>
          <a:prstGeom prst="rect">
            <a:avLst/>
          </a:prstGeom>
          <a:solidFill>
            <a:schemeClr val="accent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494949"/>
              </a:solidFill>
              <a:effectLst/>
              <a:uLnTx/>
              <a:uFillTx/>
              <a:latin typeface="Segoe UI"/>
              <a:ea typeface="Segoe UI" pitchFamily="34" charset="0"/>
              <a:cs typeface="Segoe UI" pitchFamily="34" charset="0"/>
            </a:endParaRPr>
          </a:p>
        </p:txBody>
      </p:sp>
      <p:sp>
        <p:nvSpPr>
          <p:cNvPr id="6" name="Rectangle 5"/>
          <p:cNvSpPr/>
          <p:nvPr userDrawn="1"/>
        </p:nvSpPr>
        <p:spPr bwMode="auto">
          <a:xfrm>
            <a:off x="7955608" y="1211263"/>
            <a:ext cx="548630" cy="548620"/>
          </a:xfrm>
          <a:prstGeom prst="rect">
            <a:avLst/>
          </a:prstGeom>
          <a:solidFill>
            <a:schemeClr val="accent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494949"/>
              </a:solidFill>
              <a:effectLst/>
              <a:uLnTx/>
              <a:uFillTx/>
              <a:latin typeface="Segoe UI"/>
              <a:ea typeface="Segoe UI" pitchFamily="34" charset="0"/>
              <a:cs typeface="Segoe UI" pitchFamily="34" charset="0"/>
            </a:endParaRPr>
          </a:p>
        </p:txBody>
      </p:sp>
    </p:spTree>
    <p:extLst>
      <p:ext uri="{BB962C8B-B14F-4D97-AF65-F5344CB8AC3E}">
        <p14:creationId xmlns:p14="http://schemas.microsoft.com/office/powerpoint/2010/main" val="372069652"/>
      </p:ext>
    </p:extLst>
  </p:cSld>
  <p:clrMapOvr>
    <a:masterClrMapping/>
  </p:clrMapOvr>
  <p:transition>
    <p:fade/>
  </p:transition>
</p:sldLayout>
</file>

<file path=ppt/slideLayouts/slideLayout53.xml><?xml version="1.0" encoding="utf-8"?>
<p:sldLayout xmlns:a="http://schemas.openxmlformats.org/drawingml/2006/main" xmlns:r="http://schemas.openxmlformats.org/officeDocument/2006/relationships" xmlns:p="http://schemas.openxmlformats.org/presentationml/2006/main" preserve="1" userDrawn="1">
  <p:cSld name="Title &amp; 8 Categories Blue">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2400">
                <a:gradFill>
                  <a:gsLst>
                    <a:gs pos="4425">
                      <a:schemeClr val="tx1"/>
                    </a:gs>
                    <a:gs pos="20000">
                      <a:schemeClr val="tx1"/>
                    </a:gs>
                  </a:gsLst>
                  <a:lin ang="5400000" scaled="0"/>
                </a:gradFill>
              </a:defRPr>
            </a:lvl1pPr>
          </a:lstStyle>
          <a:p>
            <a:r>
              <a:rPr lang="en-US" dirty="0"/>
              <a:t>Click to edit Master title style</a:t>
            </a:r>
          </a:p>
        </p:txBody>
      </p:sp>
      <p:sp>
        <p:nvSpPr>
          <p:cNvPr id="22" name="Text Placeholder 26"/>
          <p:cNvSpPr>
            <a:spLocks noGrp="1"/>
          </p:cNvSpPr>
          <p:nvPr>
            <p:ph type="body" sz="quarter" idx="38" hasCustomPrompt="1"/>
          </p:nvPr>
        </p:nvSpPr>
        <p:spPr>
          <a:xfrm>
            <a:off x="279340" y="4137018"/>
            <a:ext cx="2743200" cy="2560671"/>
          </a:xfrm>
          <a:prstGeom prst="rect">
            <a:avLst/>
          </a:prstGeom>
          <a:solidFill>
            <a:schemeClr val="accent1"/>
          </a:solidFill>
        </p:spPr>
        <p:txBody>
          <a:bodyPr lIns="182880" tIns="146304" rIns="182880" bIns="146304">
            <a:noAutofit/>
          </a:bodyPr>
          <a:lstStyle>
            <a:lvl1pPr marL="0" indent="0">
              <a:lnSpc>
                <a:spcPct val="90000"/>
              </a:lnSpc>
              <a:spcBef>
                <a:spcPts val="0"/>
              </a:spcBef>
              <a:spcAft>
                <a:spcPts val="600"/>
              </a:spcAft>
              <a:buFontTx/>
              <a:buNone/>
              <a:defRPr sz="1200" b="0">
                <a:gradFill>
                  <a:gsLst>
                    <a:gs pos="15929">
                      <a:schemeClr val="tx1"/>
                    </a:gs>
                    <a:gs pos="41000">
                      <a:schemeClr val="tx1"/>
                    </a:gs>
                  </a:gsLst>
                  <a:lin ang="5400000" scaled="0"/>
                </a:gradFill>
                <a:latin typeface="+mn-lt"/>
                <a:cs typeface="Segoe Pro"/>
              </a:defRPr>
            </a:lvl1pPr>
            <a:lvl2pPr marL="342867" indent="0">
              <a:buFontTx/>
              <a:buNone/>
              <a:defRPr/>
            </a:lvl2pPr>
            <a:lvl3pPr marL="571444" indent="0">
              <a:buFontTx/>
              <a:buNone/>
              <a:defRPr/>
            </a:lvl3pPr>
            <a:lvl4pPr marL="800021" indent="0">
              <a:buFontTx/>
              <a:buNone/>
              <a:defRPr/>
            </a:lvl4pPr>
            <a:lvl5pPr marL="1028598" indent="0">
              <a:buFontTx/>
              <a:buNone/>
              <a:defRPr/>
            </a:lvl5pPr>
          </a:lstStyle>
          <a:p>
            <a:pPr lvl="0"/>
            <a:r>
              <a:rPr lang="en-US" dirty="0"/>
              <a:t>Click to edit </a:t>
            </a:r>
            <a:br>
              <a:rPr lang="en-US" dirty="0"/>
            </a:br>
            <a:r>
              <a:rPr lang="en-US" dirty="0"/>
              <a:t>Master text styles</a:t>
            </a:r>
          </a:p>
        </p:txBody>
      </p:sp>
      <p:sp>
        <p:nvSpPr>
          <p:cNvPr id="23" name="Text Placeholder 26"/>
          <p:cNvSpPr>
            <a:spLocks noGrp="1"/>
          </p:cNvSpPr>
          <p:nvPr>
            <p:ph type="body" sz="quarter" idx="39" hasCustomPrompt="1"/>
          </p:nvPr>
        </p:nvSpPr>
        <p:spPr>
          <a:xfrm>
            <a:off x="3144631" y="4137020"/>
            <a:ext cx="2742914" cy="2560643"/>
          </a:xfrm>
          <a:prstGeom prst="rect">
            <a:avLst/>
          </a:prstGeom>
          <a:solidFill>
            <a:schemeClr val="accent1"/>
          </a:solidFill>
        </p:spPr>
        <p:txBody>
          <a:bodyPr lIns="182880" tIns="146304" rIns="182880" bIns="146304">
            <a:noAutofit/>
          </a:bodyPr>
          <a:lstStyle>
            <a:lvl1pPr marL="0" indent="0">
              <a:lnSpc>
                <a:spcPts val="1440"/>
              </a:lnSpc>
              <a:spcBef>
                <a:spcPts val="0"/>
              </a:spcBef>
              <a:spcAft>
                <a:spcPts val="600"/>
              </a:spcAft>
              <a:buFontTx/>
              <a:buNone/>
              <a:defRPr sz="1200" b="0">
                <a:gradFill>
                  <a:gsLst>
                    <a:gs pos="15929">
                      <a:schemeClr val="tx1"/>
                    </a:gs>
                    <a:gs pos="41000">
                      <a:schemeClr val="tx1"/>
                    </a:gs>
                  </a:gsLst>
                  <a:lin ang="5400000" scaled="0"/>
                </a:gradFill>
                <a:latin typeface="+mn-lt"/>
                <a:cs typeface="Segoe Pro"/>
              </a:defRPr>
            </a:lvl1pPr>
            <a:lvl2pPr marL="342867" indent="0">
              <a:buFontTx/>
              <a:buNone/>
              <a:defRPr/>
            </a:lvl2pPr>
            <a:lvl3pPr marL="571444" indent="0">
              <a:buFontTx/>
              <a:buNone/>
              <a:defRPr/>
            </a:lvl3pPr>
            <a:lvl4pPr marL="800021" indent="0">
              <a:buFontTx/>
              <a:buNone/>
              <a:defRPr/>
            </a:lvl4pPr>
            <a:lvl5pPr marL="1028598" indent="0">
              <a:buFontTx/>
              <a:buNone/>
              <a:defRPr/>
            </a:lvl5pPr>
          </a:lstStyle>
          <a:p>
            <a:pPr lvl="0"/>
            <a:r>
              <a:rPr lang="en-US" dirty="0"/>
              <a:t>Click to edit </a:t>
            </a:r>
            <a:br>
              <a:rPr lang="en-US" dirty="0"/>
            </a:br>
            <a:r>
              <a:rPr lang="en-US" dirty="0"/>
              <a:t>Master text styles</a:t>
            </a:r>
          </a:p>
        </p:txBody>
      </p:sp>
      <p:sp>
        <p:nvSpPr>
          <p:cNvPr id="24" name="Text Placeholder 26"/>
          <p:cNvSpPr>
            <a:spLocks noGrp="1"/>
          </p:cNvSpPr>
          <p:nvPr>
            <p:ph type="body" sz="quarter" idx="41" hasCustomPrompt="1"/>
          </p:nvPr>
        </p:nvSpPr>
        <p:spPr>
          <a:xfrm>
            <a:off x="8874642" y="4137020"/>
            <a:ext cx="2742914" cy="2560643"/>
          </a:xfrm>
          <a:prstGeom prst="rect">
            <a:avLst/>
          </a:prstGeom>
          <a:solidFill>
            <a:schemeClr val="accent1"/>
          </a:solidFill>
        </p:spPr>
        <p:txBody>
          <a:bodyPr lIns="182880" tIns="146304" rIns="182880" bIns="146304">
            <a:noAutofit/>
          </a:bodyPr>
          <a:lstStyle>
            <a:lvl1pPr marL="0" indent="0">
              <a:lnSpc>
                <a:spcPts val="1440"/>
              </a:lnSpc>
              <a:spcBef>
                <a:spcPts val="0"/>
              </a:spcBef>
              <a:spcAft>
                <a:spcPts val="600"/>
              </a:spcAft>
              <a:buFontTx/>
              <a:buNone/>
              <a:defRPr sz="1200" b="0">
                <a:gradFill>
                  <a:gsLst>
                    <a:gs pos="15929">
                      <a:schemeClr val="tx1"/>
                    </a:gs>
                    <a:gs pos="41000">
                      <a:schemeClr val="tx1"/>
                    </a:gs>
                  </a:gsLst>
                  <a:lin ang="5400000" scaled="0"/>
                </a:gradFill>
                <a:latin typeface="+mn-lt"/>
                <a:cs typeface="Segoe Pro"/>
              </a:defRPr>
            </a:lvl1pPr>
            <a:lvl2pPr marL="342867" indent="0">
              <a:buFontTx/>
              <a:buNone/>
              <a:defRPr/>
            </a:lvl2pPr>
            <a:lvl3pPr marL="571444" indent="0">
              <a:buFontTx/>
              <a:buNone/>
              <a:defRPr/>
            </a:lvl3pPr>
            <a:lvl4pPr marL="800021" indent="0">
              <a:buFontTx/>
              <a:buNone/>
              <a:defRPr/>
            </a:lvl4pPr>
            <a:lvl5pPr marL="1028598" indent="0">
              <a:buFontTx/>
              <a:buNone/>
              <a:defRPr/>
            </a:lvl5pPr>
          </a:lstStyle>
          <a:p>
            <a:pPr lvl="0"/>
            <a:r>
              <a:rPr lang="en-US" dirty="0"/>
              <a:t>Click to edit </a:t>
            </a:r>
            <a:br>
              <a:rPr lang="en-US" dirty="0"/>
            </a:br>
            <a:r>
              <a:rPr lang="en-US" dirty="0"/>
              <a:t>Master text styles</a:t>
            </a:r>
          </a:p>
        </p:txBody>
      </p:sp>
      <p:sp>
        <p:nvSpPr>
          <p:cNvPr id="25" name="Text Placeholder 26"/>
          <p:cNvSpPr>
            <a:spLocks noGrp="1"/>
          </p:cNvSpPr>
          <p:nvPr>
            <p:ph type="body" sz="quarter" idx="42" hasCustomPrompt="1"/>
          </p:nvPr>
        </p:nvSpPr>
        <p:spPr>
          <a:xfrm>
            <a:off x="6009636" y="4137020"/>
            <a:ext cx="2742914" cy="2560643"/>
          </a:xfrm>
          <a:prstGeom prst="rect">
            <a:avLst/>
          </a:prstGeom>
          <a:solidFill>
            <a:schemeClr val="accent1"/>
          </a:solidFill>
        </p:spPr>
        <p:txBody>
          <a:bodyPr lIns="182880" tIns="146304" rIns="182880" bIns="146304">
            <a:noAutofit/>
          </a:bodyPr>
          <a:lstStyle>
            <a:lvl1pPr marL="0" indent="0">
              <a:lnSpc>
                <a:spcPts val="1440"/>
              </a:lnSpc>
              <a:spcBef>
                <a:spcPts val="0"/>
              </a:spcBef>
              <a:spcAft>
                <a:spcPts val="600"/>
              </a:spcAft>
              <a:buFontTx/>
              <a:buNone/>
              <a:defRPr sz="1200" b="0">
                <a:gradFill>
                  <a:gsLst>
                    <a:gs pos="15929">
                      <a:schemeClr val="tx1"/>
                    </a:gs>
                    <a:gs pos="41000">
                      <a:schemeClr val="tx1"/>
                    </a:gs>
                  </a:gsLst>
                  <a:lin ang="5400000" scaled="0"/>
                </a:gradFill>
                <a:latin typeface="+mn-lt"/>
                <a:cs typeface="Segoe Pro"/>
              </a:defRPr>
            </a:lvl1pPr>
            <a:lvl2pPr marL="342867" indent="0">
              <a:buFontTx/>
              <a:buNone/>
              <a:defRPr/>
            </a:lvl2pPr>
            <a:lvl3pPr marL="571444" indent="0">
              <a:buFontTx/>
              <a:buNone/>
              <a:defRPr/>
            </a:lvl3pPr>
            <a:lvl4pPr marL="800021" indent="0">
              <a:buFontTx/>
              <a:buNone/>
              <a:defRPr/>
            </a:lvl4pPr>
            <a:lvl5pPr marL="1028598" indent="0">
              <a:buFontTx/>
              <a:buNone/>
              <a:defRPr/>
            </a:lvl5pPr>
          </a:lstStyle>
          <a:p>
            <a:pPr lvl="0"/>
            <a:r>
              <a:rPr lang="en-US" dirty="0"/>
              <a:t>Click to edit </a:t>
            </a:r>
            <a:br>
              <a:rPr lang="en-US" dirty="0"/>
            </a:br>
            <a:r>
              <a:rPr lang="en-US" dirty="0"/>
              <a:t>Master text styles</a:t>
            </a:r>
          </a:p>
        </p:txBody>
      </p:sp>
      <p:sp>
        <p:nvSpPr>
          <p:cNvPr id="26" name="Text Placeholder 26"/>
          <p:cNvSpPr>
            <a:spLocks noGrp="1"/>
          </p:cNvSpPr>
          <p:nvPr>
            <p:ph type="body" sz="quarter" idx="29" hasCustomPrompt="1"/>
          </p:nvPr>
        </p:nvSpPr>
        <p:spPr>
          <a:xfrm>
            <a:off x="279340" y="1274472"/>
            <a:ext cx="2743200" cy="2743200"/>
          </a:xfrm>
          <a:prstGeom prst="rect">
            <a:avLst/>
          </a:prstGeom>
          <a:solidFill>
            <a:schemeClr val="tx1"/>
          </a:solidFill>
        </p:spPr>
        <p:txBody>
          <a:bodyPr lIns="182880" tIns="146304" rIns="182880" bIns="146304">
            <a:noAutofit/>
          </a:bodyPr>
          <a:lstStyle>
            <a:lvl1pPr marL="0" indent="0">
              <a:lnSpc>
                <a:spcPct val="90000"/>
              </a:lnSpc>
              <a:buFontTx/>
              <a:buNone/>
              <a:defRPr sz="2400">
                <a:gradFill>
                  <a:gsLst>
                    <a:gs pos="1770">
                      <a:schemeClr val="bg1"/>
                    </a:gs>
                    <a:gs pos="15929">
                      <a:schemeClr val="bg1"/>
                    </a:gs>
                  </a:gsLst>
                  <a:lin ang="5400000" scaled="0"/>
                </a:gradFill>
                <a:latin typeface="+mj-lt"/>
              </a:defRPr>
            </a:lvl1pPr>
            <a:lvl2pPr marL="342867" indent="0">
              <a:buFontTx/>
              <a:buNone/>
              <a:defRPr/>
            </a:lvl2pPr>
            <a:lvl3pPr marL="571444" indent="0">
              <a:buFontTx/>
              <a:buNone/>
              <a:defRPr/>
            </a:lvl3pPr>
            <a:lvl4pPr marL="800021" indent="0">
              <a:buFontTx/>
              <a:buNone/>
              <a:defRPr/>
            </a:lvl4pPr>
            <a:lvl5pPr marL="1028598" indent="0">
              <a:buFontTx/>
              <a:buNone/>
              <a:defRPr/>
            </a:lvl5pPr>
          </a:lstStyle>
          <a:p>
            <a:pPr lvl="0"/>
            <a:r>
              <a:rPr lang="en-US" dirty="0"/>
              <a:t>Click to edit </a:t>
            </a:r>
            <a:br>
              <a:rPr lang="en-US" dirty="0"/>
            </a:br>
            <a:r>
              <a:rPr lang="en-US" dirty="0"/>
              <a:t>Master text styles</a:t>
            </a:r>
          </a:p>
        </p:txBody>
      </p:sp>
      <p:sp>
        <p:nvSpPr>
          <p:cNvPr id="27" name="Text Placeholder 26"/>
          <p:cNvSpPr>
            <a:spLocks noGrp="1"/>
          </p:cNvSpPr>
          <p:nvPr>
            <p:ph type="body" sz="quarter" idx="30" hasCustomPrompt="1"/>
          </p:nvPr>
        </p:nvSpPr>
        <p:spPr>
          <a:xfrm>
            <a:off x="3144546" y="1274472"/>
            <a:ext cx="2742914" cy="2743200"/>
          </a:xfrm>
          <a:prstGeom prst="rect">
            <a:avLst/>
          </a:prstGeom>
          <a:solidFill>
            <a:schemeClr val="tx1"/>
          </a:solidFill>
        </p:spPr>
        <p:txBody>
          <a:bodyPr lIns="182880" tIns="146304" rIns="182880" bIns="146304">
            <a:noAutofit/>
          </a:bodyPr>
          <a:lstStyle>
            <a:lvl1pPr marL="0" indent="0">
              <a:lnSpc>
                <a:spcPct val="90000"/>
              </a:lnSpc>
              <a:buFontTx/>
              <a:buNone/>
              <a:defRPr sz="2400">
                <a:gradFill>
                  <a:gsLst>
                    <a:gs pos="1770">
                      <a:schemeClr val="bg1"/>
                    </a:gs>
                    <a:gs pos="15929">
                      <a:schemeClr val="bg1"/>
                    </a:gs>
                  </a:gsLst>
                  <a:lin ang="5400000" scaled="0"/>
                </a:gradFill>
                <a:latin typeface="+mj-lt"/>
              </a:defRPr>
            </a:lvl1pPr>
            <a:lvl2pPr marL="342867" indent="0">
              <a:buFontTx/>
              <a:buNone/>
              <a:defRPr/>
            </a:lvl2pPr>
            <a:lvl3pPr marL="571444" indent="0">
              <a:buFontTx/>
              <a:buNone/>
              <a:defRPr/>
            </a:lvl3pPr>
            <a:lvl4pPr marL="800021" indent="0">
              <a:buFontTx/>
              <a:buNone/>
              <a:defRPr/>
            </a:lvl4pPr>
            <a:lvl5pPr marL="1028598" indent="0">
              <a:buFontTx/>
              <a:buNone/>
              <a:defRPr/>
            </a:lvl5pPr>
          </a:lstStyle>
          <a:p>
            <a:pPr lvl="0"/>
            <a:r>
              <a:rPr lang="en-US" dirty="0"/>
              <a:t>Click to edit </a:t>
            </a:r>
            <a:br>
              <a:rPr lang="en-US" dirty="0"/>
            </a:br>
            <a:r>
              <a:rPr lang="en-US" dirty="0"/>
              <a:t>Master text styles</a:t>
            </a:r>
          </a:p>
        </p:txBody>
      </p:sp>
      <p:sp>
        <p:nvSpPr>
          <p:cNvPr id="28" name="Text Placeholder 26"/>
          <p:cNvSpPr>
            <a:spLocks noGrp="1"/>
          </p:cNvSpPr>
          <p:nvPr>
            <p:ph type="body" sz="quarter" idx="32" hasCustomPrompt="1"/>
          </p:nvPr>
        </p:nvSpPr>
        <p:spPr>
          <a:xfrm>
            <a:off x="6009466" y="1274472"/>
            <a:ext cx="2742914" cy="2743200"/>
          </a:xfrm>
          <a:prstGeom prst="rect">
            <a:avLst/>
          </a:prstGeom>
          <a:solidFill>
            <a:schemeClr val="tx1"/>
          </a:solidFill>
        </p:spPr>
        <p:txBody>
          <a:bodyPr lIns="182880" tIns="146304" rIns="182880" bIns="146304">
            <a:noAutofit/>
          </a:bodyPr>
          <a:lstStyle>
            <a:lvl1pPr marL="0" indent="0">
              <a:lnSpc>
                <a:spcPct val="90000"/>
              </a:lnSpc>
              <a:buFontTx/>
              <a:buNone/>
              <a:defRPr sz="2400">
                <a:gradFill>
                  <a:gsLst>
                    <a:gs pos="1770">
                      <a:schemeClr val="bg1"/>
                    </a:gs>
                    <a:gs pos="15929">
                      <a:schemeClr val="bg1"/>
                    </a:gs>
                  </a:gsLst>
                  <a:lin ang="5400000" scaled="0"/>
                </a:gradFill>
                <a:latin typeface="+mj-lt"/>
              </a:defRPr>
            </a:lvl1pPr>
            <a:lvl2pPr marL="342867" indent="0">
              <a:buFontTx/>
              <a:buNone/>
              <a:defRPr/>
            </a:lvl2pPr>
            <a:lvl3pPr marL="571444" indent="0">
              <a:buFontTx/>
              <a:buNone/>
              <a:defRPr/>
            </a:lvl3pPr>
            <a:lvl4pPr marL="800021" indent="0">
              <a:buFontTx/>
              <a:buNone/>
              <a:defRPr/>
            </a:lvl4pPr>
            <a:lvl5pPr marL="1028598" indent="0">
              <a:buFontTx/>
              <a:buNone/>
              <a:defRPr/>
            </a:lvl5pPr>
          </a:lstStyle>
          <a:p>
            <a:pPr lvl="0"/>
            <a:r>
              <a:rPr lang="en-US" dirty="0"/>
              <a:t>Click to edit </a:t>
            </a:r>
            <a:br>
              <a:rPr lang="en-US" dirty="0"/>
            </a:br>
            <a:r>
              <a:rPr lang="en-US" dirty="0"/>
              <a:t>Master text styles</a:t>
            </a:r>
          </a:p>
        </p:txBody>
      </p:sp>
      <p:sp>
        <p:nvSpPr>
          <p:cNvPr id="29" name="Text Placeholder 26"/>
          <p:cNvSpPr>
            <a:spLocks noGrp="1"/>
          </p:cNvSpPr>
          <p:nvPr>
            <p:ph type="body" sz="quarter" idx="33" hasCustomPrompt="1"/>
          </p:nvPr>
        </p:nvSpPr>
        <p:spPr>
          <a:xfrm>
            <a:off x="8874387" y="1274472"/>
            <a:ext cx="2742914" cy="2743200"/>
          </a:xfrm>
          <a:prstGeom prst="rect">
            <a:avLst/>
          </a:prstGeom>
          <a:solidFill>
            <a:schemeClr val="tx1"/>
          </a:solidFill>
        </p:spPr>
        <p:txBody>
          <a:bodyPr lIns="182880" tIns="146304" rIns="182880" bIns="146304">
            <a:noAutofit/>
          </a:bodyPr>
          <a:lstStyle>
            <a:lvl1pPr marL="0" indent="0">
              <a:lnSpc>
                <a:spcPct val="90000"/>
              </a:lnSpc>
              <a:buFontTx/>
              <a:buNone/>
              <a:defRPr sz="2400">
                <a:gradFill>
                  <a:gsLst>
                    <a:gs pos="1770">
                      <a:schemeClr val="bg1"/>
                    </a:gs>
                    <a:gs pos="15929">
                      <a:schemeClr val="bg1"/>
                    </a:gs>
                  </a:gsLst>
                  <a:lin ang="5400000" scaled="0"/>
                </a:gradFill>
                <a:latin typeface="+mj-lt"/>
              </a:defRPr>
            </a:lvl1pPr>
            <a:lvl2pPr marL="342867" indent="0">
              <a:buFontTx/>
              <a:buNone/>
              <a:defRPr/>
            </a:lvl2pPr>
            <a:lvl3pPr marL="571444" indent="0">
              <a:buFontTx/>
              <a:buNone/>
              <a:defRPr/>
            </a:lvl3pPr>
            <a:lvl4pPr marL="800021" indent="0">
              <a:buFontTx/>
              <a:buNone/>
              <a:defRPr/>
            </a:lvl4pPr>
            <a:lvl5pPr marL="1028598" indent="0">
              <a:buFontTx/>
              <a:buNone/>
              <a:defRPr/>
            </a:lvl5pPr>
          </a:lstStyle>
          <a:p>
            <a:pPr lvl="0"/>
            <a:r>
              <a:rPr lang="en-US" dirty="0"/>
              <a:t>Click to edit </a:t>
            </a:r>
            <a:br>
              <a:rPr lang="en-US" dirty="0"/>
            </a:br>
            <a:r>
              <a:rPr lang="en-US" dirty="0"/>
              <a:t>Master text styles</a:t>
            </a:r>
          </a:p>
        </p:txBody>
      </p:sp>
    </p:spTree>
    <p:extLst>
      <p:ext uri="{BB962C8B-B14F-4D97-AF65-F5344CB8AC3E}">
        <p14:creationId xmlns:p14="http://schemas.microsoft.com/office/powerpoint/2010/main" val="2075155157"/>
      </p:ext>
    </p:extLst>
  </p:cSld>
  <p:clrMapOvr>
    <a:masterClrMapping/>
  </p:clrMapOvr>
  <p:transition>
    <p:fade/>
  </p:transition>
</p:sldLayout>
</file>

<file path=ppt/slideLayouts/slideLayout54.xml><?xml version="1.0" encoding="utf-8"?>
<p:sldLayout xmlns:a="http://schemas.openxmlformats.org/drawingml/2006/main" xmlns:r="http://schemas.openxmlformats.org/officeDocument/2006/relationships" xmlns:p="http://schemas.openxmlformats.org/presentationml/2006/main" preserve="1" userDrawn="1">
  <p:cSld name="Title and Content 2">
    <p:spTree>
      <p:nvGrpSpPr>
        <p:cNvPr id="1" name=""/>
        <p:cNvGrpSpPr/>
        <p:nvPr/>
      </p:nvGrpSpPr>
      <p:grpSpPr>
        <a:xfrm>
          <a:off x="0" y="0"/>
          <a:ext cx="0" cy="0"/>
          <a:chOff x="0" y="0"/>
          <a:chExt cx="0" cy="0"/>
        </a:xfrm>
      </p:grpSpPr>
      <p:sp>
        <p:nvSpPr>
          <p:cNvPr id="2" name="Title 1"/>
          <p:cNvSpPr>
            <a:spLocks noGrp="1"/>
          </p:cNvSpPr>
          <p:nvPr>
            <p:ph type="title"/>
          </p:nvPr>
        </p:nvSpPr>
        <p:spPr>
          <a:xfrm>
            <a:off x="274320" y="296898"/>
            <a:ext cx="11887518" cy="1828766"/>
          </a:xfrm>
        </p:spPr>
        <p:txBody>
          <a:bodyPr/>
          <a:lstStyle>
            <a:lvl1pPr>
              <a:defRPr sz="5800">
                <a:solidFill>
                  <a:schemeClr val="bg1"/>
                </a:solidFill>
              </a:defRPr>
            </a:lvl1pPr>
          </a:lstStyle>
          <a:p>
            <a:r>
              <a:rPr lang="en-US"/>
              <a:t>Click to edit Master title style</a:t>
            </a:r>
            <a:endParaRPr lang="en-US" dirty="0"/>
          </a:p>
        </p:txBody>
      </p:sp>
      <p:sp>
        <p:nvSpPr>
          <p:cNvPr id="4" name="Content Placeholder 3"/>
          <p:cNvSpPr>
            <a:spLocks noGrp="1"/>
          </p:cNvSpPr>
          <p:nvPr>
            <p:ph sz="quarter" idx="10"/>
          </p:nvPr>
        </p:nvSpPr>
        <p:spPr>
          <a:xfrm>
            <a:off x="274638" y="2597162"/>
            <a:ext cx="7315200" cy="517065"/>
          </a:xfrm>
        </p:spPr>
        <p:txBody>
          <a:bodyPr/>
          <a:lstStyle>
            <a:lvl1pPr marL="0" indent="0">
              <a:buNone/>
              <a:defRPr sz="2400">
                <a:solidFill>
                  <a:schemeClr val="bg1"/>
                </a:solidFill>
                <a:latin typeface="+mn-lt"/>
              </a:defRPr>
            </a:lvl1pPr>
            <a:lvl2pPr>
              <a:defRPr sz="2400"/>
            </a:lvl2pPr>
            <a:lvl3pPr>
              <a:defRPr sz="2400"/>
            </a:lvl3pPr>
            <a:lvl4pPr>
              <a:defRPr sz="2400"/>
            </a:lvl4pPr>
            <a:lvl5pPr>
              <a:defRPr sz="2400"/>
            </a:lvl5pPr>
          </a:lstStyle>
          <a:p>
            <a:pPr lvl="0"/>
            <a:r>
              <a:rPr lang="en-US"/>
              <a:t>Click to edit Master text styles</a:t>
            </a:r>
          </a:p>
        </p:txBody>
      </p:sp>
    </p:spTree>
    <p:extLst>
      <p:ext uri="{BB962C8B-B14F-4D97-AF65-F5344CB8AC3E}">
        <p14:creationId xmlns:p14="http://schemas.microsoft.com/office/powerpoint/2010/main" val="2916118760"/>
      </p:ext>
    </p:extLst>
  </p:cSld>
  <p:clrMapOvr>
    <a:masterClrMapping/>
  </p:clrMapOvr>
  <p:transition>
    <p:fade/>
  </p:transition>
</p:sldLayout>
</file>

<file path=ppt/slideLayouts/slideLayout55.xml><?xml version="1.0" encoding="utf-8"?>
<p:sldLayout xmlns:a="http://schemas.openxmlformats.org/drawingml/2006/main" xmlns:r="http://schemas.openxmlformats.org/officeDocument/2006/relationships" xmlns:p="http://schemas.openxmlformats.org/presentationml/2006/main" preserve="1" userDrawn="1">
  <p:cSld name="Title &amp; Content Bulleted Text">
    <p:spTree>
      <p:nvGrpSpPr>
        <p:cNvPr id="1" name=""/>
        <p:cNvGrpSpPr/>
        <p:nvPr/>
      </p:nvGrpSpPr>
      <p:grpSpPr>
        <a:xfrm>
          <a:off x="0" y="0"/>
          <a:ext cx="0" cy="0"/>
          <a:chOff x="0" y="0"/>
          <a:chExt cx="0" cy="0"/>
        </a:xfrm>
      </p:grpSpPr>
      <p:sp>
        <p:nvSpPr>
          <p:cNvPr id="2" name="Title 1"/>
          <p:cNvSpPr>
            <a:spLocks noGrp="1"/>
          </p:cNvSpPr>
          <p:nvPr>
            <p:ph type="title"/>
          </p:nvPr>
        </p:nvSpPr>
        <p:spPr>
          <a:xfrm>
            <a:off x="274320" y="296898"/>
            <a:ext cx="11887518" cy="914365"/>
          </a:xfrm>
        </p:spPr>
        <p:txBody>
          <a:bodyPr/>
          <a:lstStyle>
            <a:lvl1pPr>
              <a:defRPr sz="5800">
                <a:solidFill>
                  <a:schemeClr val="bg1"/>
                </a:solidFill>
              </a:defRPr>
            </a:lvl1pPr>
          </a:lstStyle>
          <a:p>
            <a:r>
              <a:rPr lang="en-US"/>
              <a:t>Click to edit Master title style</a:t>
            </a:r>
            <a:endParaRPr lang="en-US" dirty="0"/>
          </a:p>
        </p:txBody>
      </p:sp>
      <p:sp>
        <p:nvSpPr>
          <p:cNvPr id="4" name="Content Placeholder 3"/>
          <p:cNvSpPr>
            <a:spLocks noGrp="1"/>
          </p:cNvSpPr>
          <p:nvPr>
            <p:ph sz="quarter" idx="10"/>
          </p:nvPr>
        </p:nvSpPr>
        <p:spPr>
          <a:xfrm>
            <a:off x="274638" y="1697062"/>
            <a:ext cx="10972800" cy="1898981"/>
          </a:xfrm>
        </p:spPr>
        <p:txBody>
          <a:bodyPr/>
          <a:lstStyle>
            <a:lvl1pPr>
              <a:defRPr sz="2600">
                <a:solidFill>
                  <a:schemeClr val="bg1"/>
                </a:solidFill>
                <a:latin typeface="+mn-lt"/>
              </a:defRPr>
            </a:lvl1pPr>
            <a:lvl2pPr>
              <a:defRPr sz="2400">
                <a:solidFill>
                  <a:schemeClr val="bg1"/>
                </a:solidFill>
              </a:defRPr>
            </a:lvl2pPr>
            <a:lvl3pPr>
              <a:defRPr sz="2000">
                <a:solidFill>
                  <a:schemeClr val="bg1"/>
                </a:solidFill>
              </a:defRPr>
            </a:lvl3pPr>
            <a:lvl4pPr>
              <a:defRPr sz="1800">
                <a:solidFill>
                  <a:schemeClr val="bg1"/>
                </a:solidFill>
              </a:defRPr>
            </a:lvl4pPr>
            <a:lvl5pPr>
              <a:defRPr sz="1800">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1507808316"/>
      </p:ext>
    </p:extLst>
  </p:cSld>
  <p:clrMapOvr>
    <a:masterClrMapping/>
  </p:clrMapOvr>
  <p:transition>
    <p:fade/>
  </p:transition>
</p:sldLayout>
</file>

<file path=ppt/slideLayouts/slideLayout56.xml><?xml version="1.0" encoding="utf-8"?>
<p:sldLayout xmlns:a="http://schemas.openxmlformats.org/drawingml/2006/main" xmlns:r="http://schemas.openxmlformats.org/officeDocument/2006/relationships" xmlns:p="http://schemas.openxmlformats.org/presentationml/2006/main" preserve="1" userDrawn="1">
  <p:cSld name="Title and Content 2 Light">
    <p:bg bwMode="gray">
      <p:bgRef idx="1001">
        <a:schemeClr val="bg1"/>
      </p:bgRef>
    </p:bg>
    <p:spTree>
      <p:nvGrpSpPr>
        <p:cNvPr id="1" name=""/>
        <p:cNvGrpSpPr/>
        <p:nvPr/>
      </p:nvGrpSpPr>
      <p:grpSpPr>
        <a:xfrm>
          <a:off x="0" y="0"/>
          <a:ext cx="0" cy="0"/>
          <a:chOff x="0" y="0"/>
          <a:chExt cx="0" cy="0"/>
        </a:xfrm>
      </p:grpSpPr>
      <p:sp>
        <p:nvSpPr>
          <p:cNvPr id="2" name="Title 1"/>
          <p:cNvSpPr>
            <a:spLocks noGrp="1"/>
          </p:cNvSpPr>
          <p:nvPr>
            <p:ph type="title"/>
          </p:nvPr>
        </p:nvSpPr>
        <p:spPr>
          <a:xfrm>
            <a:off x="274320" y="296898"/>
            <a:ext cx="11887518" cy="1828766"/>
          </a:xfrm>
        </p:spPr>
        <p:txBody>
          <a:bodyPr/>
          <a:lstStyle>
            <a:lvl1pPr>
              <a:defRPr sz="5800">
                <a:gradFill>
                  <a:gsLst>
                    <a:gs pos="56637">
                      <a:schemeClr val="tx1"/>
                    </a:gs>
                    <a:gs pos="33000">
                      <a:schemeClr val="tx1"/>
                    </a:gs>
                  </a:gsLst>
                  <a:lin ang="5400000" scaled="0"/>
                </a:gradFill>
              </a:defRPr>
            </a:lvl1pPr>
          </a:lstStyle>
          <a:p>
            <a:r>
              <a:rPr lang="en-US"/>
              <a:t>Click to edit Master title style</a:t>
            </a:r>
            <a:endParaRPr lang="en-US" dirty="0"/>
          </a:p>
        </p:txBody>
      </p:sp>
      <p:sp>
        <p:nvSpPr>
          <p:cNvPr id="4" name="Content Placeholder 3"/>
          <p:cNvSpPr>
            <a:spLocks noGrp="1"/>
          </p:cNvSpPr>
          <p:nvPr>
            <p:ph sz="quarter" idx="10"/>
          </p:nvPr>
        </p:nvSpPr>
        <p:spPr>
          <a:xfrm>
            <a:off x="274638" y="2597162"/>
            <a:ext cx="7315200" cy="4100501"/>
          </a:xfrm>
        </p:spPr>
        <p:txBody>
          <a:bodyPr/>
          <a:lstStyle>
            <a:lvl1pPr marL="0" indent="0">
              <a:buNone/>
              <a:defRPr sz="2400">
                <a:gradFill>
                  <a:gsLst>
                    <a:gs pos="1250">
                      <a:schemeClr val="tx1"/>
                    </a:gs>
                    <a:gs pos="100000">
                      <a:schemeClr val="tx1"/>
                    </a:gs>
                  </a:gsLst>
                  <a:lin ang="5400000" scaled="0"/>
                </a:gradFill>
                <a:latin typeface="+mn-lt"/>
              </a:defRPr>
            </a:lvl1pPr>
            <a:lvl2pPr>
              <a:defRPr sz="2400"/>
            </a:lvl2pPr>
            <a:lvl3pPr>
              <a:defRPr sz="2400"/>
            </a:lvl3pPr>
            <a:lvl4pPr>
              <a:defRPr sz="2400"/>
            </a:lvl4pPr>
            <a:lvl5pPr>
              <a:defRPr sz="2400"/>
            </a:lvl5pPr>
          </a:lstStyle>
          <a:p>
            <a:pPr lvl="0"/>
            <a:r>
              <a:rPr lang="en-US"/>
              <a:t>Click to edit Master text styles</a:t>
            </a:r>
          </a:p>
        </p:txBody>
      </p:sp>
    </p:spTree>
    <p:extLst>
      <p:ext uri="{BB962C8B-B14F-4D97-AF65-F5344CB8AC3E}">
        <p14:creationId xmlns:p14="http://schemas.microsoft.com/office/powerpoint/2010/main" val="1671254189"/>
      </p:ext>
    </p:extLst>
  </p:cSld>
  <p:clrMapOvr>
    <a:overrideClrMapping bg1="lt1" tx1="dk1" bg2="lt2" tx2="dk2" accent1="accent1" accent2="accent2" accent3="accent3" accent4="accent4" accent5="accent5" accent6="accent6" hlink="hlink" folHlink="folHlink"/>
  </p:clrMapOvr>
  <p:transition>
    <p:fade/>
  </p:transition>
</p:sldLayout>
</file>

<file path=ppt/slideLayouts/slideLayout57.xml><?xml version="1.0" encoding="utf-8"?>
<p:sldLayout xmlns:a="http://schemas.openxmlformats.org/drawingml/2006/main" xmlns:r="http://schemas.openxmlformats.org/officeDocument/2006/relationships" xmlns:p="http://schemas.openxmlformats.org/presentationml/2006/main" preserve="1" userDrawn="1">
  <p:cSld name="Title &amp; Content Bulleted Text Light">
    <p:bg bwMode="ltGray">
      <p:bgRef idx="1001">
        <a:schemeClr val="bg1"/>
      </p:bgRef>
    </p:bg>
    <p:spTree>
      <p:nvGrpSpPr>
        <p:cNvPr id="1" name=""/>
        <p:cNvGrpSpPr/>
        <p:nvPr/>
      </p:nvGrpSpPr>
      <p:grpSpPr>
        <a:xfrm>
          <a:off x="0" y="0"/>
          <a:ext cx="0" cy="0"/>
          <a:chOff x="0" y="0"/>
          <a:chExt cx="0" cy="0"/>
        </a:xfrm>
      </p:grpSpPr>
      <p:sp>
        <p:nvSpPr>
          <p:cNvPr id="2" name="Title 1"/>
          <p:cNvSpPr>
            <a:spLocks noGrp="1"/>
          </p:cNvSpPr>
          <p:nvPr>
            <p:ph type="title"/>
          </p:nvPr>
        </p:nvSpPr>
        <p:spPr>
          <a:xfrm>
            <a:off x="274320" y="296898"/>
            <a:ext cx="11887518" cy="914365"/>
          </a:xfrm>
        </p:spPr>
        <p:txBody>
          <a:bodyPr/>
          <a:lstStyle>
            <a:lvl1pPr>
              <a:defRPr sz="4000">
                <a:gradFill>
                  <a:gsLst>
                    <a:gs pos="6195">
                      <a:schemeClr val="tx1"/>
                    </a:gs>
                    <a:gs pos="26000">
                      <a:schemeClr val="tx1"/>
                    </a:gs>
                  </a:gsLst>
                  <a:lin ang="5400000" scaled="0"/>
                </a:gradFill>
              </a:defRPr>
            </a:lvl1pPr>
          </a:lstStyle>
          <a:p>
            <a:r>
              <a:rPr lang="en-US"/>
              <a:t>Click to edit Master title style</a:t>
            </a:r>
            <a:endParaRPr lang="en-US" dirty="0"/>
          </a:p>
        </p:txBody>
      </p:sp>
      <p:sp>
        <p:nvSpPr>
          <p:cNvPr id="4" name="Content Placeholder 3"/>
          <p:cNvSpPr>
            <a:spLocks noGrp="1"/>
          </p:cNvSpPr>
          <p:nvPr>
            <p:ph sz="quarter" idx="10"/>
          </p:nvPr>
        </p:nvSpPr>
        <p:spPr>
          <a:xfrm>
            <a:off x="274638" y="1697062"/>
            <a:ext cx="10972800" cy="5000601"/>
          </a:xfrm>
        </p:spPr>
        <p:txBody>
          <a:bodyPr/>
          <a:lstStyle>
            <a:lvl1pPr>
              <a:defRPr sz="2600">
                <a:gradFill>
                  <a:gsLst>
                    <a:gs pos="1250">
                      <a:schemeClr val="tx1"/>
                    </a:gs>
                    <a:gs pos="100000">
                      <a:schemeClr val="tx1"/>
                    </a:gs>
                  </a:gsLst>
                  <a:lin ang="5400000" scaled="0"/>
                </a:gradFill>
                <a:latin typeface="+mn-lt"/>
              </a:defRPr>
            </a:lvl1pPr>
            <a:lvl2pPr>
              <a:defRPr sz="2400"/>
            </a:lvl2pPr>
            <a:lvl3pPr>
              <a:defRPr sz="2000"/>
            </a:lvl3pPr>
            <a:lvl4pPr>
              <a:defRPr sz="1800"/>
            </a:lvl4pPr>
            <a:lvl5pPr>
              <a:defRPr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206702321"/>
      </p:ext>
    </p:extLst>
  </p:cSld>
  <p:clrMapOvr>
    <a:overrideClrMapping bg1="lt1" tx1="dk1" bg2="lt2" tx2="dk2" accent1="accent1" accent2="accent2" accent3="accent3" accent4="accent4" accent5="accent5" accent6="accent6" hlink="hlink" folHlink="folHlink"/>
  </p:clrMapOvr>
  <p:transition>
    <p:fade/>
  </p:transition>
</p:sldLayout>
</file>

<file path=ppt/slideLayouts/slideLayout58.xml><?xml version="1.0" encoding="utf-8"?>
<p:sldLayout xmlns:a="http://schemas.openxmlformats.org/drawingml/2006/main" xmlns:r="http://schemas.openxmlformats.org/officeDocument/2006/relationships" xmlns:p="http://schemas.openxmlformats.org/presentationml/2006/main" preserve="1" userDrawn="1">
  <p:cSld name="Title &amp; Content Blue">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2400"/>
            </a:lvl1pPr>
          </a:lstStyle>
          <a:p>
            <a:r>
              <a:rPr lang="en-US" dirty="0"/>
              <a:t>Click to edit Master title style</a:t>
            </a:r>
          </a:p>
        </p:txBody>
      </p:sp>
      <p:sp>
        <p:nvSpPr>
          <p:cNvPr id="4" name="Content Placeholder 3"/>
          <p:cNvSpPr>
            <a:spLocks noGrp="1"/>
          </p:cNvSpPr>
          <p:nvPr>
            <p:ph sz="quarter" idx="10"/>
          </p:nvPr>
        </p:nvSpPr>
        <p:spPr>
          <a:xfrm>
            <a:off x="274638" y="1697038"/>
            <a:ext cx="9144000" cy="849463"/>
          </a:xfrm>
        </p:spPr>
        <p:txBody>
          <a:bodyPr/>
          <a:lstStyle>
            <a:lvl1pPr marL="0" indent="0">
              <a:buNone/>
              <a:defRPr sz="4800"/>
            </a:lvl1pPr>
            <a:lvl2pPr>
              <a:defRPr sz="3600"/>
            </a:lvl2pPr>
            <a:lvl3pPr>
              <a:defRPr sz="3600"/>
            </a:lvl3pPr>
            <a:lvl4pPr>
              <a:defRPr sz="3600"/>
            </a:lvl4pPr>
            <a:lvl5pPr>
              <a:defRPr sz="3600"/>
            </a:lvl5pPr>
          </a:lstStyle>
          <a:p>
            <a:pPr lvl="0"/>
            <a:r>
              <a:rPr lang="en-US" dirty="0"/>
              <a:t>Click to edit Master text styles</a:t>
            </a:r>
          </a:p>
        </p:txBody>
      </p:sp>
    </p:spTree>
    <p:extLst>
      <p:ext uri="{BB962C8B-B14F-4D97-AF65-F5344CB8AC3E}">
        <p14:creationId xmlns:p14="http://schemas.microsoft.com/office/powerpoint/2010/main" val="1484749358"/>
      </p:ext>
    </p:extLst>
  </p:cSld>
  <p:clrMapOvr>
    <a:masterClrMapping/>
  </p:clrMapOvr>
  <p:transition>
    <p:fade/>
  </p:transition>
</p:sldLayout>
</file>

<file path=ppt/slideLayouts/slideLayout59.xml><?xml version="1.0" encoding="utf-8"?>
<p:sldLayout xmlns:a="http://schemas.openxmlformats.org/drawingml/2006/main" xmlns:r="http://schemas.openxmlformats.org/officeDocument/2006/relationships" xmlns:p="http://schemas.openxmlformats.org/presentationml/2006/main" preserve="1" userDrawn="1">
  <p:cSld name="Title &amp; Content Blue light">
    <p:bg bwMode="ltGray">
      <p:bgRef idx="1001">
        <a:schemeClr val="bg1"/>
      </p:bgRef>
    </p:bg>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2400">
                <a:solidFill>
                  <a:schemeClr val="tx1"/>
                </a:solidFill>
              </a:defRPr>
            </a:lvl1pPr>
          </a:lstStyle>
          <a:p>
            <a:r>
              <a:rPr lang="en-US" dirty="0"/>
              <a:t>Click to edit Master title style</a:t>
            </a:r>
          </a:p>
        </p:txBody>
      </p:sp>
      <p:sp>
        <p:nvSpPr>
          <p:cNvPr id="4" name="Content Placeholder 3"/>
          <p:cNvSpPr>
            <a:spLocks noGrp="1"/>
          </p:cNvSpPr>
          <p:nvPr>
            <p:ph sz="quarter" idx="10"/>
          </p:nvPr>
        </p:nvSpPr>
        <p:spPr>
          <a:xfrm>
            <a:off x="274638" y="1697038"/>
            <a:ext cx="9144000" cy="849463"/>
          </a:xfrm>
        </p:spPr>
        <p:txBody>
          <a:bodyPr/>
          <a:lstStyle>
            <a:lvl1pPr marL="0" indent="0">
              <a:buNone/>
              <a:defRPr sz="4800">
                <a:solidFill>
                  <a:schemeClr val="tx1"/>
                </a:solidFill>
              </a:defRPr>
            </a:lvl1pPr>
            <a:lvl2pPr>
              <a:defRPr sz="3600"/>
            </a:lvl2pPr>
            <a:lvl3pPr>
              <a:defRPr sz="3600"/>
            </a:lvl3pPr>
            <a:lvl4pPr>
              <a:defRPr sz="3600"/>
            </a:lvl4pPr>
            <a:lvl5pPr>
              <a:defRPr sz="3600"/>
            </a:lvl5pPr>
          </a:lstStyle>
          <a:p>
            <a:pPr lvl="0"/>
            <a:r>
              <a:rPr lang="en-US" dirty="0"/>
              <a:t>Click to edit Master text styles</a:t>
            </a:r>
          </a:p>
        </p:txBody>
      </p:sp>
    </p:spTree>
    <p:extLst>
      <p:ext uri="{BB962C8B-B14F-4D97-AF65-F5344CB8AC3E}">
        <p14:creationId xmlns:p14="http://schemas.microsoft.com/office/powerpoint/2010/main" val="1748163139"/>
      </p:ext>
    </p:extLst>
  </p:cSld>
  <p:clrMapOvr>
    <a:overrideClrMapping bg1="lt1" tx1="dk1" bg2="lt2" tx2="dk2" accent1="accent1" accent2="accent2" accent3="accent3" accent4="accent4" accent5="accent5" accent6="accent6" hlink="hlink" folHlink="folHlink"/>
  </p:clrMapOvr>
  <p:transition>
    <p:fade/>
  </p:transition>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Insights Screen">
    <p:spTree>
      <p:nvGrpSpPr>
        <p:cNvPr id="1" name=""/>
        <p:cNvGrpSpPr/>
        <p:nvPr/>
      </p:nvGrpSpPr>
      <p:grpSpPr>
        <a:xfrm>
          <a:off x="0" y="0"/>
          <a:ext cx="0" cy="0"/>
          <a:chOff x="0" y="0"/>
          <a:chExt cx="0" cy="0"/>
        </a:xfrm>
      </p:grpSpPr>
      <p:sp>
        <p:nvSpPr>
          <p:cNvPr id="5" name="Title 1"/>
          <p:cNvSpPr>
            <a:spLocks noGrp="1"/>
          </p:cNvSpPr>
          <p:nvPr>
            <p:ph type="title" hasCustomPrompt="1"/>
          </p:nvPr>
        </p:nvSpPr>
        <p:spPr>
          <a:xfrm>
            <a:off x="269241" y="259792"/>
            <a:ext cx="11653521" cy="1075884"/>
          </a:xfrm>
        </p:spPr>
        <p:txBody>
          <a:bodyPr lIns="146304" tIns="91440" rIns="146304" bIns="91440"/>
          <a:lstStyle>
            <a:lvl1pPr>
              <a:lnSpc>
                <a:spcPts val="6176"/>
              </a:lnSpc>
              <a:defRPr sz="4000" baseline="0">
                <a:solidFill>
                  <a:schemeClr val="tx1"/>
                </a:solidFill>
              </a:defRPr>
            </a:lvl1pPr>
          </a:lstStyle>
          <a:p>
            <a:r>
              <a:rPr lang="en-US" dirty="0"/>
              <a:t>Lorem ipsum dolor sit.</a:t>
            </a:r>
          </a:p>
        </p:txBody>
      </p:sp>
      <p:sp>
        <p:nvSpPr>
          <p:cNvPr id="6" name="Text Placeholder 3"/>
          <p:cNvSpPr>
            <a:spLocks noGrp="1"/>
          </p:cNvSpPr>
          <p:nvPr>
            <p:ph type="body" sz="quarter" idx="11"/>
          </p:nvPr>
        </p:nvSpPr>
        <p:spPr>
          <a:xfrm>
            <a:off x="7563970" y="1350545"/>
            <a:ext cx="4358791" cy="4949771"/>
          </a:xfrm>
        </p:spPr>
        <p:txBody>
          <a:bodyPr wrap="square">
            <a:normAutofit/>
          </a:bodyPr>
          <a:lstStyle>
            <a:lvl1pPr marL="0" indent="0">
              <a:lnSpc>
                <a:spcPct val="100000"/>
              </a:lnSpc>
              <a:spcBef>
                <a:spcPts val="1200"/>
              </a:spcBef>
              <a:spcAft>
                <a:spcPts val="1200"/>
              </a:spcAft>
              <a:buClr>
                <a:schemeClr val="tx1"/>
              </a:buClr>
              <a:buFont typeface="Wingdings" pitchFamily="2" charset="2"/>
              <a:buNone/>
              <a:defRPr sz="2400">
                <a:solidFill>
                  <a:schemeClr val="accent5"/>
                </a:solidFill>
              </a:defRPr>
            </a:lvl1pPr>
            <a:lvl2pPr marL="0" indent="0">
              <a:lnSpc>
                <a:spcPct val="100000"/>
              </a:lnSpc>
              <a:spcAft>
                <a:spcPts val="1200"/>
              </a:spcAft>
              <a:buNone/>
              <a:defRPr sz="1961">
                <a:solidFill>
                  <a:schemeClr val="tx1"/>
                </a:solidFill>
              </a:defRPr>
            </a:lvl2pPr>
            <a:lvl3pPr marL="227209" indent="0">
              <a:lnSpc>
                <a:spcPct val="100000"/>
              </a:lnSpc>
              <a:spcAft>
                <a:spcPts val="1200"/>
              </a:spcAft>
              <a:buNone/>
              <a:tabLst/>
              <a:defRPr sz="1961">
                <a:solidFill>
                  <a:schemeClr val="tx1"/>
                </a:solidFill>
              </a:defRPr>
            </a:lvl3pPr>
            <a:lvl4pPr marL="451306" indent="0">
              <a:buNone/>
              <a:defRPr/>
            </a:lvl4pPr>
            <a:lvl5pPr marL="672290" indent="0">
              <a:buNone/>
              <a:tabLst/>
              <a:defRPr/>
            </a:lvl5pPr>
          </a:lstStyle>
          <a:p>
            <a:pPr lvl="0"/>
            <a:r>
              <a:rPr lang="en-US" dirty="0"/>
              <a:t>Click to edit Master text styles</a:t>
            </a:r>
          </a:p>
          <a:p>
            <a:pPr lvl="1"/>
            <a:r>
              <a:rPr lang="en-US" dirty="0"/>
              <a:t>Second level</a:t>
            </a:r>
          </a:p>
          <a:p>
            <a:pPr lvl="2"/>
            <a:r>
              <a:rPr lang="en-US" dirty="0"/>
              <a:t>Third level</a:t>
            </a:r>
          </a:p>
        </p:txBody>
      </p:sp>
      <p:sp>
        <p:nvSpPr>
          <p:cNvPr id="7" name="Picture Placeholder 6"/>
          <p:cNvSpPr>
            <a:spLocks noGrp="1"/>
          </p:cNvSpPr>
          <p:nvPr>
            <p:ph type="pic" sz="quarter" idx="12" hasCustomPrompt="1"/>
          </p:nvPr>
        </p:nvSpPr>
        <p:spPr>
          <a:xfrm>
            <a:off x="269875" y="1350963"/>
            <a:ext cx="7294563" cy="4949353"/>
          </a:xfrm>
          <a:ln w="152400">
            <a:noFill/>
          </a:ln>
        </p:spPr>
        <p:txBody>
          <a:bodyPr/>
          <a:lstStyle>
            <a:lvl1pPr marL="0" indent="0">
              <a:buNone/>
              <a:defRPr>
                <a:solidFill>
                  <a:schemeClr val="tx1"/>
                </a:solidFill>
              </a:defRPr>
            </a:lvl1pPr>
          </a:lstStyle>
          <a:p>
            <a:r>
              <a:rPr lang="en-US" dirty="0"/>
              <a:t>Screen shot or image here</a:t>
            </a:r>
          </a:p>
        </p:txBody>
      </p:sp>
      <p:grpSp>
        <p:nvGrpSpPr>
          <p:cNvPr id="11" name="Group 10"/>
          <p:cNvGrpSpPr/>
          <p:nvPr userDrawn="1"/>
        </p:nvGrpSpPr>
        <p:grpSpPr>
          <a:xfrm>
            <a:off x="-1200" y="6644680"/>
            <a:ext cx="12436794" cy="360970"/>
            <a:chOff x="-1200" y="6644680"/>
            <a:chExt cx="12436794" cy="360970"/>
          </a:xfrm>
        </p:grpSpPr>
        <p:sp>
          <p:nvSpPr>
            <p:cNvPr id="12" name="TextBox 11"/>
            <p:cNvSpPr txBox="1"/>
            <p:nvPr/>
          </p:nvSpPr>
          <p:spPr>
            <a:xfrm>
              <a:off x="-1200" y="6644680"/>
              <a:ext cx="4147213" cy="360970"/>
            </a:xfrm>
            <a:prstGeom prst="rect">
              <a:avLst/>
            </a:prstGeom>
            <a:solidFill>
              <a:srgbClr val="FFB900"/>
            </a:solidFill>
          </p:spPr>
          <p:txBody>
            <a:bodyPr wrap="square" lIns="457135" tIns="137141" rIns="365707" rtlCol="0">
              <a:noAutofit/>
            </a:bodyPr>
            <a:lstStyle/>
            <a:p>
              <a:pPr defTabSz="932515" fontAlgn="auto">
                <a:lnSpc>
                  <a:spcPts val="3060"/>
                </a:lnSpc>
                <a:spcBef>
                  <a:spcPts val="0"/>
                </a:spcBef>
                <a:spcAft>
                  <a:spcPts val="0"/>
                </a:spcAft>
              </a:pPr>
              <a:r>
                <a:rPr lang="en-US" sz="2856" dirty="0">
                  <a:solidFill>
                    <a:srgbClr val="FFFFFF"/>
                  </a:solidFill>
                  <a:latin typeface="Segoe UI Light"/>
                  <a:ea typeface="+mn-ea"/>
                  <a:cs typeface="+mn-cs"/>
                </a:rPr>
                <a:t> </a:t>
              </a:r>
            </a:p>
          </p:txBody>
        </p:sp>
        <p:sp>
          <p:nvSpPr>
            <p:cNvPr id="13" name="TextBox 12"/>
            <p:cNvSpPr txBox="1"/>
            <p:nvPr userDrawn="1"/>
          </p:nvSpPr>
          <p:spPr>
            <a:xfrm>
              <a:off x="4146013" y="6644680"/>
              <a:ext cx="8289581" cy="360970"/>
            </a:xfrm>
            <a:prstGeom prst="rect">
              <a:avLst/>
            </a:prstGeom>
            <a:solidFill>
              <a:srgbClr val="FF8C00"/>
            </a:solidFill>
          </p:spPr>
          <p:txBody>
            <a:bodyPr wrap="square" lIns="457135" tIns="137141" rIns="365707" rtlCol="0">
              <a:noAutofit/>
            </a:bodyPr>
            <a:lstStyle/>
            <a:p>
              <a:pPr defTabSz="932515" fontAlgn="auto">
                <a:lnSpc>
                  <a:spcPts val="3060"/>
                </a:lnSpc>
                <a:spcBef>
                  <a:spcPts val="0"/>
                </a:spcBef>
                <a:spcAft>
                  <a:spcPts val="0"/>
                </a:spcAft>
              </a:pPr>
              <a:r>
                <a:rPr lang="en-US" sz="2856" dirty="0">
                  <a:solidFill>
                    <a:srgbClr val="FFFFFF"/>
                  </a:solidFill>
                  <a:latin typeface="Segoe UI Light"/>
                  <a:ea typeface="+mn-ea"/>
                  <a:cs typeface="+mn-cs"/>
                </a:rPr>
                <a:t> </a:t>
              </a:r>
            </a:p>
          </p:txBody>
        </p:sp>
      </p:grpSp>
    </p:spTree>
    <p:extLst>
      <p:ext uri="{BB962C8B-B14F-4D97-AF65-F5344CB8AC3E}">
        <p14:creationId xmlns:p14="http://schemas.microsoft.com/office/powerpoint/2010/main" val="2562990894"/>
      </p:ext>
    </p:extLst>
  </p:cSld>
  <p:clrMapOvr>
    <a:masterClrMapping/>
  </p:clrMapOvr>
  <p:transition>
    <p:fade/>
  </p:transition>
</p:sldLayout>
</file>

<file path=ppt/slideLayouts/slideLayout60.xml><?xml version="1.0" encoding="utf-8"?>
<p:sldLayout xmlns:a="http://schemas.openxmlformats.org/drawingml/2006/main" xmlns:r="http://schemas.openxmlformats.org/officeDocument/2006/relationships" xmlns:p="http://schemas.openxmlformats.org/presentationml/2006/main" preserve="1" userDrawn="1">
  <p:cSld name="Title Only Blue">
    <p:spTree>
      <p:nvGrpSpPr>
        <p:cNvPr id="1" name=""/>
        <p:cNvGrpSpPr/>
        <p:nvPr/>
      </p:nvGrpSpPr>
      <p:grpSpPr>
        <a:xfrm>
          <a:off x="0" y="0"/>
          <a:ext cx="0" cy="0"/>
          <a:chOff x="0" y="0"/>
          <a:chExt cx="0" cy="0"/>
        </a:xfrm>
      </p:grpSpPr>
      <p:sp>
        <p:nvSpPr>
          <p:cNvPr id="2" name="Title 1"/>
          <p:cNvSpPr>
            <a:spLocks noGrp="1"/>
          </p:cNvSpPr>
          <p:nvPr>
            <p:ph type="title"/>
          </p:nvPr>
        </p:nvSpPr>
        <p:spPr>
          <a:xfrm>
            <a:off x="274320" y="296897"/>
            <a:ext cx="9144318" cy="5486366"/>
          </a:xfrm>
        </p:spPr>
        <p:txBody>
          <a:bodyPr/>
          <a:lstStyle>
            <a:lvl1pPr>
              <a:defRPr sz="4800">
                <a:solidFill>
                  <a:schemeClr val="bg1"/>
                </a:solidFill>
              </a:defRPr>
            </a:lvl1pPr>
          </a:lstStyle>
          <a:p>
            <a:r>
              <a:rPr lang="en-US" dirty="0"/>
              <a:t>Click to edit Master title style</a:t>
            </a:r>
          </a:p>
        </p:txBody>
      </p:sp>
    </p:spTree>
    <p:extLst>
      <p:ext uri="{BB962C8B-B14F-4D97-AF65-F5344CB8AC3E}">
        <p14:creationId xmlns:p14="http://schemas.microsoft.com/office/powerpoint/2010/main" val="964073963"/>
      </p:ext>
    </p:extLst>
  </p:cSld>
  <p:clrMapOvr>
    <a:masterClrMapping/>
  </p:clrMapOvr>
  <p:transition>
    <p:fade/>
  </p:transition>
</p:sldLayout>
</file>

<file path=ppt/slideLayouts/slideLayout61.xml><?xml version="1.0" encoding="utf-8"?>
<p:sldLayout xmlns:a="http://schemas.openxmlformats.org/drawingml/2006/main" xmlns:r="http://schemas.openxmlformats.org/officeDocument/2006/relationships" xmlns:p="http://schemas.openxmlformats.org/presentationml/2006/main" preserve="1" userDrawn="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solidFill>
                  <a:schemeClr val="bg1"/>
                </a:solidFill>
              </a:defRPr>
            </a:lvl1pPr>
          </a:lstStyle>
          <a:p>
            <a:r>
              <a:rPr lang="en-US" dirty="0"/>
              <a:t>Click to edit Master title style</a:t>
            </a:r>
          </a:p>
        </p:txBody>
      </p:sp>
    </p:spTree>
    <p:extLst>
      <p:ext uri="{BB962C8B-B14F-4D97-AF65-F5344CB8AC3E}">
        <p14:creationId xmlns:p14="http://schemas.microsoft.com/office/powerpoint/2010/main" val="2883125969"/>
      </p:ext>
    </p:extLst>
  </p:cSld>
  <p:clrMapOvr>
    <a:masterClrMapping/>
  </p:clrMapOvr>
  <p:transition>
    <p:fade/>
  </p:transition>
</p:sldLayout>
</file>

<file path=ppt/slideLayouts/slideLayout62.xml><?xml version="1.0" encoding="utf-8"?>
<p:sldLayout xmlns:a="http://schemas.openxmlformats.org/drawingml/2006/main" xmlns:r="http://schemas.openxmlformats.org/officeDocument/2006/relationships" xmlns:p="http://schemas.openxmlformats.org/presentationml/2006/main" preserve="1" userDrawn="1">
  <p:cSld name="Demo slide 2">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74639" y="1209973"/>
            <a:ext cx="10056812" cy="2751698"/>
          </a:xfrm>
          <a:noFill/>
        </p:spPr>
        <p:txBody>
          <a:bodyPr tIns="91440" bIns="91440" anchor="t" anchorCtr="0"/>
          <a:lstStyle>
            <a:lvl1pPr>
              <a:defRPr sz="7200" spc="-100" baseline="0">
                <a:solidFill>
                  <a:schemeClr val="bg1"/>
                </a:solidFill>
              </a:defRPr>
            </a:lvl1pPr>
          </a:lstStyle>
          <a:p>
            <a:r>
              <a:rPr lang="en-US" dirty="0"/>
              <a:t>Demo title</a:t>
            </a:r>
          </a:p>
        </p:txBody>
      </p:sp>
      <p:sp>
        <p:nvSpPr>
          <p:cNvPr id="5" name="Text Placeholder 4"/>
          <p:cNvSpPr>
            <a:spLocks noGrp="1"/>
          </p:cNvSpPr>
          <p:nvPr>
            <p:ph type="body" sz="quarter" idx="12" hasCustomPrompt="1"/>
          </p:nvPr>
        </p:nvSpPr>
        <p:spPr>
          <a:xfrm>
            <a:off x="274638" y="3954457"/>
            <a:ext cx="10058401" cy="1829593"/>
          </a:xfrm>
          <a:noFill/>
        </p:spPr>
        <p:txBody>
          <a:bodyPr lIns="182880" tIns="146304" rIns="182880" bIns="146304">
            <a:noAutofit/>
          </a:bodyPr>
          <a:lstStyle>
            <a:lvl1pPr marL="0" indent="0">
              <a:spcBef>
                <a:spcPts val="0"/>
              </a:spcBef>
              <a:buNone/>
              <a:defRPr sz="3600" spc="0" baseline="0">
                <a:solidFill>
                  <a:schemeClr val="bg1"/>
                </a:solidFill>
                <a:latin typeface="+mj-lt"/>
              </a:defRPr>
            </a:lvl1pPr>
          </a:lstStyle>
          <a:p>
            <a:pPr lvl="0"/>
            <a:r>
              <a:rPr lang="en-US" dirty="0"/>
              <a:t>Speaker Name</a:t>
            </a:r>
          </a:p>
        </p:txBody>
      </p:sp>
    </p:spTree>
    <p:extLst>
      <p:ext uri="{BB962C8B-B14F-4D97-AF65-F5344CB8AC3E}">
        <p14:creationId xmlns:p14="http://schemas.microsoft.com/office/powerpoint/2010/main" val="1085533891"/>
      </p:ext>
    </p:extLst>
  </p:cSld>
  <p:clrMapOvr>
    <a:masterClrMapping/>
  </p:clrMapOvr>
  <mc:AlternateContent xmlns:mc="http://schemas.openxmlformats.org/markup-compatibility/2006" xmlns:p14="http://schemas.microsoft.com/office/powerpoint/2010/main">
    <mc:Choice Requires="p14">
      <p:transition spd="slow" p14:dur="3400">
        <p14:reveal/>
      </p:transition>
    </mc:Choice>
    <mc:Fallback xmlns="">
      <p:transition spd="slow">
        <p:fade/>
      </p:transition>
    </mc:Fallback>
  </mc:AlternateContent>
</p:sldLayout>
</file>

<file path=ppt/slideLayouts/slideLayout63.xml><?xml version="1.0" encoding="utf-8"?>
<p:sldLayout xmlns:a="http://schemas.openxmlformats.org/drawingml/2006/main" xmlns:r="http://schemas.openxmlformats.org/officeDocument/2006/relationships" xmlns:p="http://schemas.openxmlformats.org/presentationml/2006/main" preserve="1" userDrawn="1">
  <p:cSld name="Video slide 2">
    <p:bg>
      <p:bgPr>
        <a:solidFill>
          <a:schemeClr val="bg2"/>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74639" y="1209973"/>
            <a:ext cx="10056812" cy="2751698"/>
          </a:xfrm>
          <a:noFill/>
        </p:spPr>
        <p:txBody>
          <a:bodyPr tIns="91440" bIns="91440" anchor="t" anchorCtr="0"/>
          <a:lstStyle>
            <a:lvl1pPr>
              <a:defRPr sz="7200" spc="-100" baseline="0">
                <a:gradFill>
                  <a:gsLst>
                    <a:gs pos="5833">
                      <a:schemeClr val="tx1"/>
                    </a:gs>
                    <a:gs pos="18000">
                      <a:schemeClr val="tx1"/>
                    </a:gs>
                  </a:gsLst>
                  <a:lin ang="5400000" scaled="0"/>
                </a:gradFill>
              </a:defRPr>
            </a:lvl1pPr>
          </a:lstStyle>
          <a:p>
            <a:r>
              <a:rPr lang="en-US" dirty="0"/>
              <a:t>Video title</a:t>
            </a:r>
          </a:p>
        </p:txBody>
      </p:sp>
    </p:spTree>
    <p:extLst>
      <p:ext uri="{BB962C8B-B14F-4D97-AF65-F5344CB8AC3E}">
        <p14:creationId xmlns:p14="http://schemas.microsoft.com/office/powerpoint/2010/main" val="2073585823"/>
      </p:ext>
    </p:extLst>
  </p:cSld>
  <p:clrMapOvr>
    <a:masterClrMapping/>
  </p:clrMapOvr>
  <mc:AlternateContent xmlns:mc="http://schemas.openxmlformats.org/markup-compatibility/2006" xmlns:p14="http://schemas.microsoft.com/office/powerpoint/2010/main">
    <mc:Choice Requires="p14">
      <p:transition spd="slow" p14:dur="3400">
        <p14:reveal/>
      </p:transition>
    </mc:Choice>
    <mc:Fallback xmlns="">
      <p:transition spd="slow">
        <p:fade/>
      </p:transition>
    </mc:Fallback>
  </mc:AlternateContent>
</p:sldLayout>
</file>

<file path=ppt/slideLayouts/slideLayout64.xml><?xml version="1.0" encoding="utf-8"?>
<p:sldLayout xmlns:a="http://schemas.openxmlformats.org/drawingml/2006/main" xmlns:r="http://schemas.openxmlformats.org/officeDocument/2006/relationships" xmlns:p="http://schemas.openxmlformats.org/presentationml/2006/main" preserve="1" userDrawn="1">
  <p:cSld name="Section Title Accent Color 1">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74638" y="2125662"/>
            <a:ext cx="11887200" cy="1831975"/>
          </a:xfrm>
          <a:noFill/>
        </p:spPr>
        <p:txBody>
          <a:bodyPr tIns="91440" bIns="91440" anchor="t" anchorCtr="0"/>
          <a:lstStyle>
            <a:lvl1pPr>
              <a:defRPr sz="8800" spc="-100" baseline="0">
                <a:solidFill>
                  <a:schemeClr val="bg1"/>
                </a:solidFill>
              </a:defRPr>
            </a:lvl1pPr>
          </a:lstStyle>
          <a:p>
            <a:r>
              <a:rPr lang="en-US" dirty="0"/>
              <a:t>Section title</a:t>
            </a:r>
          </a:p>
        </p:txBody>
      </p:sp>
    </p:spTree>
    <p:extLst>
      <p:ext uri="{BB962C8B-B14F-4D97-AF65-F5344CB8AC3E}">
        <p14:creationId xmlns:p14="http://schemas.microsoft.com/office/powerpoint/2010/main" val="4147893585"/>
      </p:ext>
    </p:extLst>
  </p:cSld>
  <p:clrMapOvr>
    <a:masterClrMapping/>
  </p:clrMapOvr>
  <p:transition>
    <p:fade/>
  </p:transition>
</p:sldLayout>
</file>

<file path=ppt/slideLayouts/slideLayout65.xml><?xml version="1.0" encoding="utf-8"?>
<p:sldLayout xmlns:a="http://schemas.openxmlformats.org/drawingml/2006/main" xmlns:r="http://schemas.openxmlformats.org/officeDocument/2006/relationships" xmlns:p="http://schemas.openxmlformats.org/presentationml/2006/main" preserve="1" userDrawn="1">
  <p:cSld name="Black Notes slide Layout">
    <p:bg bwMode="black">
      <p:bgPr>
        <a:solidFill>
          <a:srgbClr val="000000"/>
        </a:solidFill>
        <a:effectLst/>
      </p:bgPr>
    </p:bg>
    <p:spTree>
      <p:nvGrpSpPr>
        <p:cNvPr id="1" name=""/>
        <p:cNvGrpSpPr/>
        <p:nvPr/>
      </p:nvGrpSpPr>
      <p:grpSpPr>
        <a:xfrm>
          <a:off x="0" y="0"/>
          <a:ext cx="0" cy="0"/>
          <a:chOff x="0" y="0"/>
          <a:chExt cx="0" cy="0"/>
        </a:xfrm>
      </p:grpSpPr>
      <p:sp>
        <p:nvSpPr>
          <p:cNvPr id="6" name="Text Placeholder 5"/>
          <p:cNvSpPr>
            <a:spLocks noGrp="1"/>
          </p:cNvSpPr>
          <p:nvPr>
            <p:ph type="body" sz="quarter" idx="10" hasCustomPrompt="1"/>
          </p:nvPr>
        </p:nvSpPr>
        <p:spPr bwMode="white">
          <a:xfrm>
            <a:off x="274638" y="1212850"/>
            <a:ext cx="11887200" cy="2443746"/>
          </a:xfrm>
          <a:prstGeom prst="rect">
            <a:avLst/>
          </a:prstGeom>
        </p:spPr>
        <p:txBody>
          <a:bodyPr/>
          <a:lstStyle>
            <a:lvl1pPr marL="290513" indent="-290513">
              <a:buClr>
                <a:schemeClr val="tx1"/>
              </a:buClr>
              <a:buSzPct val="90000"/>
              <a:buFont typeface="Arial" pitchFamily="34" charset="0"/>
              <a:buChar char="•"/>
              <a:defRPr sz="3600">
                <a:gradFill>
                  <a:gsLst>
                    <a:gs pos="1250">
                      <a:schemeClr val="tx1"/>
                    </a:gs>
                    <a:gs pos="100000">
                      <a:schemeClr val="tx1"/>
                    </a:gs>
                  </a:gsLst>
                  <a:lin ang="5400000" scaled="0"/>
                </a:gradFill>
                <a:latin typeface="Segoe UI" pitchFamily="34" charset="0"/>
                <a:ea typeface="Segoe UI" pitchFamily="34" charset="0"/>
                <a:cs typeface="Segoe UI" pitchFamily="34" charset="0"/>
              </a:defRPr>
            </a:lvl1pPr>
            <a:lvl2pPr marL="571500" indent="-280988">
              <a:buClr>
                <a:schemeClr val="tx1"/>
              </a:buClr>
              <a:buSzPct val="90000"/>
              <a:buFont typeface="Arial" pitchFamily="34" charset="0"/>
              <a:buChar char="•"/>
              <a:defRPr sz="3200">
                <a:gradFill>
                  <a:gsLst>
                    <a:gs pos="1250">
                      <a:schemeClr val="tx1"/>
                    </a:gs>
                    <a:gs pos="100000">
                      <a:schemeClr val="tx1"/>
                    </a:gs>
                  </a:gsLst>
                  <a:lin ang="5400000" scaled="0"/>
                </a:gradFill>
                <a:latin typeface="Segoe UI" pitchFamily="34" charset="0"/>
                <a:ea typeface="Segoe UI" pitchFamily="34" charset="0"/>
                <a:cs typeface="Segoe UI" pitchFamily="34" charset="0"/>
              </a:defRPr>
            </a:lvl2pPr>
            <a:lvl3pPr marL="862013" indent="-290513">
              <a:buClr>
                <a:schemeClr val="tx1"/>
              </a:buClr>
              <a:buSzPct val="90000"/>
              <a:buFont typeface="Arial" pitchFamily="34" charset="0"/>
              <a:buChar char="•"/>
              <a:defRPr sz="2800">
                <a:gradFill>
                  <a:gsLst>
                    <a:gs pos="1250">
                      <a:schemeClr val="tx1"/>
                    </a:gs>
                    <a:gs pos="100000">
                      <a:schemeClr val="tx1"/>
                    </a:gs>
                  </a:gsLst>
                  <a:lin ang="5400000" scaled="0"/>
                </a:gradFill>
                <a:latin typeface="Segoe UI" pitchFamily="34" charset="0"/>
                <a:ea typeface="Segoe UI" pitchFamily="34" charset="0"/>
                <a:cs typeface="Segoe UI" pitchFamily="34" charset="0"/>
              </a:defRPr>
            </a:lvl3pPr>
            <a:lvl4pPr marL="1090613" indent="-228600">
              <a:buClr>
                <a:schemeClr val="tx1"/>
              </a:buClr>
              <a:buSzPct val="90000"/>
              <a:buFont typeface="Arial" pitchFamily="34" charset="0"/>
              <a:buChar char="•"/>
              <a:defRPr sz="2400">
                <a:gradFill>
                  <a:gsLst>
                    <a:gs pos="1250">
                      <a:schemeClr val="tx1"/>
                    </a:gs>
                    <a:gs pos="100000">
                      <a:schemeClr val="tx1"/>
                    </a:gs>
                  </a:gsLst>
                  <a:lin ang="5400000" scaled="0"/>
                </a:gradFill>
                <a:latin typeface="Segoe UI" pitchFamily="34" charset="0"/>
                <a:ea typeface="Segoe UI" pitchFamily="34" charset="0"/>
                <a:cs typeface="Segoe UI" pitchFamily="34" charset="0"/>
              </a:defRPr>
            </a:lvl4pPr>
            <a:lvl5pPr marL="1319213" indent="-228600">
              <a:buClr>
                <a:schemeClr val="tx1"/>
              </a:buClr>
              <a:buSzPct val="90000"/>
              <a:buFont typeface="Arial" pitchFamily="34" charset="0"/>
              <a:buChar char="•"/>
              <a:defRPr sz="2000">
                <a:gradFill>
                  <a:gsLst>
                    <a:gs pos="1250">
                      <a:schemeClr val="tx1"/>
                    </a:gs>
                    <a:gs pos="100000">
                      <a:schemeClr val="tx1"/>
                    </a:gs>
                  </a:gsLst>
                  <a:lin ang="5400000" scaled="0"/>
                </a:gradFill>
                <a:latin typeface="Segoe UI" pitchFamily="34" charset="0"/>
                <a:ea typeface="Segoe UI" pitchFamily="34" charset="0"/>
                <a:cs typeface="Segoe UI" pitchFamily="34" charset="0"/>
              </a:defRPr>
            </a:lvl5pPr>
          </a:lstStyle>
          <a:p>
            <a:pPr lvl="0"/>
            <a:r>
              <a:rPr lang="en-US" dirty="0"/>
              <a:t>Use this Layout for Speaker Notes slides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6"/>
          <p:cNvSpPr>
            <a:spLocks noGrp="1"/>
          </p:cNvSpPr>
          <p:nvPr>
            <p:ph type="body" sz="quarter" idx="11" hasCustomPrompt="1"/>
          </p:nvPr>
        </p:nvSpPr>
        <p:spPr>
          <a:xfrm>
            <a:off x="1" y="6363076"/>
            <a:ext cx="12436476" cy="631450"/>
          </a:xfrm>
          <a:prstGeom prst="rect">
            <a:avLst/>
          </a:prstGeom>
          <a:solidFill>
            <a:srgbClr val="FFFF99"/>
          </a:solidFill>
        </p:spPr>
        <p:txBody>
          <a:bodyPr wrap="square" lIns="155457" tIns="77729" rIns="155457" bIns="77729" anchor="b" anchorCtr="0">
            <a:noAutofit/>
          </a:bodyPr>
          <a:lstStyle>
            <a:lvl1pPr algn="r">
              <a:buFont typeface="Arial" pitchFamily="34" charset="0"/>
              <a:buNone/>
              <a:defRPr sz="3700" spc="-51" baseline="0">
                <a:gradFill>
                  <a:gsLst>
                    <a:gs pos="0">
                      <a:srgbClr val="000000"/>
                    </a:gs>
                    <a:gs pos="100000">
                      <a:srgbClr val="000000"/>
                    </a:gs>
                  </a:gsLst>
                  <a:lin ang="5400000" scaled="0"/>
                </a:gradFill>
                <a:effectLst/>
                <a:latin typeface="Segoe UI" pitchFamily="34" charset="0"/>
                <a:ea typeface="Segoe UI" pitchFamily="34" charset="0"/>
                <a:cs typeface="Segoe UI" pitchFamily="34" charset="0"/>
              </a:defRPr>
            </a:lvl1pPr>
          </a:lstStyle>
          <a:p>
            <a:pPr lvl="0"/>
            <a:r>
              <a:rPr lang="en-US" dirty="0"/>
              <a:t>Next:</a:t>
            </a:r>
          </a:p>
        </p:txBody>
      </p:sp>
      <p:sp>
        <p:nvSpPr>
          <p:cNvPr id="3" name="Title 2"/>
          <p:cNvSpPr>
            <a:spLocks noGrp="1"/>
          </p:cNvSpPr>
          <p:nvPr>
            <p:ph type="title"/>
          </p:nvPr>
        </p:nvSpPr>
        <p:spPr bwMode="white"/>
        <p:txBody>
          <a:bodyPr/>
          <a:lstStyle>
            <a:lvl1pPr>
              <a:defRPr>
                <a:gradFill>
                  <a:gsLst>
                    <a:gs pos="1250">
                      <a:schemeClr val="tx1"/>
                    </a:gs>
                    <a:gs pos="100000">
                      <a:schemeClr val="tx1"/>
                    </a:gs>
                  </a:gsLst>
                  <a:lin ang="5400000" scaled="0"/>
                </a:gradFill>
                <a:latin typeface="Segoe UI" pitchFamily="34" charset="0"/>
                <a:ea typeface="Segoe UI" pitchFamily="34" charset="0"/>
                <a:cs typeface="Segoe UI" pitchFamily="34" charset="0"/>
              </a:defRPr>
            </a:lvl1pPr>
          </a:lstStyle>
          <a:p>
            <a:r>
              <a:rPr lang="en-US" dirty="0"/>
              <a:t>Click to edit Master title style</a:t>
            </a:r>
          </a:p>
        </p:txBody>
      </p:sp>
    </p:spTree>
    <p:extLst>
      <p:ext uri="{BB962C8B-B14F-4D97-AF65-F5344CB8AC3E}">
        <p14:creationId xmlns:p14="http://schemas.microsoft.com/office/powerpoint/2010/main" val="2511322850"/>
      </p:ext>
    </p:extLst>
  </p:cSld>
  <p:clrMapOvr>
    <a:overrideClrMapping bg1="dk1" tx1="lt1" bg2="dk2" tx2="lt2" accent1="accent1" accent2="accent2" accent3="accent3" accent4="accent4" accent5="accent5" accent6="accent6" hlink="hlink" folHlink="folHlink"/>
  </p:clrMapOvr>
  <p:transition>
    <p:fade/>
  </p:transition>
</p:sldLayout>
</file>

<file path=ppt/slideLayouts/slideLayout66.xml><?xml version="1.0" encoding="utf-8"?>
<p:sldLayout xmlns:a="http://schemas.openxmlformats.org/drawingml/2006/main" xmlns:r="http://schemas.openxmlformats.org/officeDocument/2006/relationships" xmlns:p="http://schemas.openxmlformats.org/presentationml/2006/main">
  <p:cSld name="52pt Title">
    <p:bg>
      <p:bgPr>
        <a:solidFill>
          <a:schemeClr val="bg1"/>
        </a:solidFill>
        <a:effectLst/>
      </p:bgPr>
    </p:bg>
    <p:spTree>
      <p:nvGrpSpPr>
        <p:cNvPr id="1" name=""/>
        <p:cNvGrpSpPr/>
        <p:nvPr/>
      </p:nvGrpSpPr>
      <p:grpSpPr>
        <a:xfrm>
          <a:off x="0" y="0"/>
          <a:ext cx="0" cy="0"/>
          <a:chOff x="0" y="0"/>
          <a:chExt cx="0" cy="0"/>
        </a:xfrm>
      </p:grpSpPr>
      <p:sp>
        <p:nvSpPr>
          <p:cNvPr id="3" name="Footer Placeholder 2"/>
          <p:cNvSpPr>
            <a:spLocks noGrp="1"/>
          </p:cNvSpPr>
          <p:nvPr>
            <p:ph type="ftr" sz="quarter" idx="10"/>
          </p:nvPr>
        </p:nvSpPr>
        <p:spPr>
          <a:xfrm>
            <a:off x="457200" y="6565901"/>
            <a:ext cx="3937000" cy="136525"/>
          </a:xfrm>
          <a:prstGeom prst="rect">
            <a:avLst/>
          </a:prstGeom>
        </p:spPr>
        <p:txBody>
          <a:bodyPr/>
          <a:lstStyle>
            <a:lvl1pPr fontAlgn="base">
              <a:spcBef>
                <a:spcPct val="0"/>
              </a:spcBef>
              <a:spcAft>
                <a:spcPct val="0"/>
              </a:spcAft>
              <a:defRPr>
                <a:solidFill>
                  <a:schemeClr val="tx1"/>
                </a:solidFill>
              </a:defRPr>
            </a:lvl1pPr>
          </a:lstStyle>
          <a:p>
            <a:pPr marL="0" marR="0" lvl="0" indent="0" algn="l" defTabSz="932404"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FFFFFF"/>
                </a:solidFill>
                <a:effectLst/>
                <a:uLnTx/>
                <a:uFillTx/>
                <a:latin typeface="Segoe UI"/>
                <a:ea typeface="+mn-ea"/>
                <a:cs typeface="+mn-cs"/>
              </a:rPr>
              <a:t>Microsoft Confidential</a:t>
            </a:r>
          </a:p>
        </p:txBody>
      </p:sp>
      <p:sp>
        <p:nvSpPr>
          <p:cNvPr id="4" name="Slide Number Placeholder 3"/>
          <p:cNvSpPr>
            <a:spLocks noGrp="1"/>
          </p:cNvSpPr>
          <p:nvPr>
            <p:ph type="sldNum" sz="quarter" idx="11"/>
          </p:nvPr>
        </p:nvSpPr>
        <p:spPr>
          <a:xfrm>
            <a:off x="11595101" y="6565901"/>
            <a:ext cx="566738" cy="136525"/>
          </a:xfrm>
          <a:prstGeom prst="rect">
            <a:avLst/>
          </a:prstGeom>
        </p:spPr>
        <p:txBody>
          <a:bodyPr/>
          <a:lstStyle>
            <a:lvl1pPr defTabSz="931684" fontAlgn="base">
              <a:spcBef>
                <a:spcPct val="0"/>
              </a:spcBef>
              <a:spcAft>
                <a:spcPct val="0"/>
              </a:spcAft>
              <a:defRPr>
                <a:solidFill>
                  <a:schemeClr val="tx1"/>
                </a:solidFill>
              </a:defRPr>
            </a:lvl1pPr>
          </a:lstStyle>
          <a:p>
            <a:pPr marL="0" marR="0" lvl="0" indent="0" algn="l" defTabSz="931684" rtl="0" eaLnBrk="1" fontAlgn="base" latinLnBrk="0" hangingPunct="1">
              <a:lnSpc>
                <a:spcPct val="100000"/>
              </a:lnSpc>
              <a:spcBef>
                <a:spcPct val="0"/>
              </a:spcBef>
              <a:spcAft>
                <a:spcPct val="0"/>
              </a:spcAft>
              <a:buClrTx/>
              <a:buSzTx/>
              <a:buFontTx/>
              <a:buNone/>
              <a:tabLst/>
              <a:defRPr/>
            </a:pPr>
            <a:fld id="{EC136591-509A-F246-B30E-5ECE4A4A5F5E}" type="slidenum">
              <a:rPr kumimoji="0" lang="en-US" sz="1800" b="0" i="0" u="none" strike="noStrike" kern="1200" cap="none" spc="0" normalizeH="0" baseline="0" noProof="0" smtClean="0">
                <a:ln>
                  <a:noFill/>
                </a:ln>
                <a:solidFill>
                  <a:srgbClr val="FFFFFF"/>
                </a:solidFill>
                <a:effectLst/>
                <a:uLnTx/>
                <a:uFillTx/>
                <a:latin typeface="Segoe UI"/>
                <a:ea typeface="+mn-ea"/>
                <a:cs typeface="+mn-cs"/>
              </a:rPr>
              <a:pPr marL="0" marR="0" lvl="0" indent="0" algn="l" defTabSz="931684" rtl="0" eaLnBrk="1" fontAlgn="base" latinLnBrk="0" hangingPunct="1">
                <a:lnSpc>
                  <a:spcPct val="100000"/>
                </a:lnSpc>
                <a:spcBef>
                  <a:spcPct val="0"/>
                </a:spcBef>
                <a:spcAft>
                  <a:spcPct val="0"/>
                </a:spcAft>
                <a:buClrTx/>
                <a:buSzTx/>
                <a:buFontTx/>
                <a:buNone/>
                <a:tabLst/>
                <a:defRPr/>
              </a:pPr>
              <a:t>‹#›</a:t>
            </a:fld>
            <a:endParaRPr kumimoji="0" lang="en-US" sz="1800" b="0" i="0" u="none" strike="noStrike" kern="1200" cap="none" spc="0" normalizeH="0" baseline="0" noProof="0" dirty="0">
              <a:ln>
                <a:noFill/>
              </a:ln>
              <a:solidFill>
                <a:srgbClr val="FFFFFF"/>
              </a:solidFill>
              <a:effectLst/>
              <a:uLnTx/>
              <a:uFillTx/>
              <a:latin typeface="Segoe UI"/>
              <a:ea typeface="+mn-ea"/>
              <a:cs typeface="+mn-cs"/>
            </a:endParaRPr>
          </a:p>
        </p:txBody>
      </p:sp>
      <p:sp>
        <p:nvSpPr>
          <p:cNvPr id="2" name="Title 1"/>
          <p:cNvSpPr>
            <a:spLocks noGrp="1"/>
          </p:cNvSpPr>
          <p:nvPr>
            <p:ph type="title"/>
          </p:nvPr>
        </p:nvSpPr>
        <p:spPr/>
        <p:txBody>
          <a:bodyPr/>
          <a:lstStyle/>
          <a:p>
            <a:r>
              <a:rPr lang="en-US"/>
              <a:t>Click to edit Master title style</a:t>
            </a:r>
            <a:endParaRPr lang="en-IN"/>
          </a:p>
        </p:txBody>
      </p:sp>
    </p:spTree>
    <p:extLst>
      <p:ext uri="{BB962C8B-B14F-4D97-AF65-F5344CB8AC3E}">
        <p14:creationId xmlns:p14="http://schemas.microsoft.com/office/powerpoint/2010/main" val="2246398756"/>
      </p:ext>
    </p:extLst>
  </p:cSld>
  <p:clrMapOvr>
    <a:masterClrMapping/>
  </p:clrMapOvr>
  <p:transition>
    <p:fade/>
  </p:transition>
</p:sldLayout>
</file>

<file path=ppt/slideLayouts/slideLayout67.xml><?xml version="1.0" encoding="utf-8"?>
<p:sldLayout xmlns:a="http://schemas.openxmlformats.org/drawingml/2006/main" xmlns:r="http://schemas.openxmlformats.org/officeDocument/2006/relationships" xmlns:p="http://schemas.openxmlformats.org/presentationml/2006/main" userDrawn="1">
  <p:cSld name="2_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103637" y="972491"/>
            <a:ext cx="11181727" cy="809108"/>
          </a:xfrm>
          <a:prstGeom prst="rect">
            <a:avLst/>
          </a:prstGeom>
        </p:spPr>
        <p:txBody>
          <a:bodyPr/>
          <a:lstStyle/>
          <a:p>
            <a:r>
              <a:rPr lang="en-US"/>
              <a:t>Click to edit Master title style</a:t>
            </a:r>
            <a:endParaRPr lang="en-US" dirty="0"/>
          </a:p>
        </p:txBody>
      </p:sp>
      <p:sp>
        <p:nvSpPr>
          <p:cNvPr id="3" name="Content Placeholder 2"/>
          <p:cNvSpPr>
            <a:spLocks noGrp="1"/>
          </p:cNvSpPr>
          <p:nvPr>
            <p:ph idx="1"/>
          </p:nvPr>
        </p:nvSpPr>
        <p:spPr>
          <a:xfrm>
            <a:off x="274640" y="1212853"/>
            <a:ext cx="11887197" cy="1567867"/>
          </a:xfrm>
          <a:prstGeom prst="rect">
            <a:avLst/>
          </a:prstGeom>
        </p:spPr>
        <p:txBody>
          <a:bodyPr/>
          <a:lstStyle>
            <a:lvl1pPr marL="0" indent="-248699">
              <a:defRPr sz="2176">
                <a:solidFill>
                  <a:srgbClr val="191919"/>
                </a:solidFill>
              </a:defRPr>
            </a:lvl1pPr>
            <a:lvl2pPr marL="621746" indent="-248699">
              <a:defRPr sz="1904">
                <a:solidFill>
                  <a:srgbClr val="191919"/>
                </a:solidFill>
              </a:defRPr>
            </a:lvl2pPr>
            <a:lvl3pPr marL="994794" indent="-248699">
              <a:defRPr sz="1632">
                <a:solidFill>
                  <a:srgbClr val="191919"/>
                </a:solidFill>
              </a:defRPr>
            </a:lvl3pPr>
            <a:lvl4pPr marL="1367842" indent="-248699">
              <a:defRPr sz="1428">
                <a:solidFill>
                  <a:srgbClr val="191919"/>
                </a:solidFill>
              </a:defRPr>
            </a:lvl4pPr>
            <a:lvl5pPr marL="1740890" indent="-248699">
              <a:defRPr sz="1428">
                <a:solidFill>
                  <a:srgbClr val="191919"/>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Text Placeholder 2"/>
          <p:cNvSpPr>
            <a:spLocks noGrp="1"/>
          </p:cNvSpPr>
          <p:nvPr>
            <p:ph type="body" idx="10"/>
          </p:nvPr>
        </p:nvSpPr>
        <p:spPr>
          <a:xfrm>
            <a:off x="673642" y="1049214"/>
            <a:ext cx="11178759" cy="327832"/>
          </a:xfrm>
          <a:prstGeom prst="rect">
            <a:avLst/>
          </a:prstGeom>
        </p:spPr>
        <p:txBody>
          <a:bodyPr anchor="b">
            <a:noAutofit/>
          </a:bodyPr>
          <a:lstStyle>
            <a:lvl1pPr marL="0" indent="0">
              <a:buNone/>
              <a:defRPr sz="1904" b="0">
                <a:solidFill>
                  <a:srgbClr val="2E2E2E"/>
                </a:solidFill>
                <a:latin typeface="+mj-lt"/>
              </a:defRPr>
            </a:lvl1pPr>
            <a:lvl2pPr marL="621746" indent="0">
              <a:buNone/>
              <a:defRPr sz="2720" b="1"/>
            </a:lvl2pPr>
            <a:lvl3pPr marL="1243493" indent="0">
              <a:buNone/>
              <a:defRPr sz="2448" b="1"/>
            </a:lvl3pPr>
            <a:lvl4pPr marL="1865239" indent="0">
              <a:buNone/>
              <a:defRPr sz="2176" b="1"/>
            </a:lvl4pPr>
            <a:lvl5pPr marL="2486985" indent="0">
              <a:buNone/>
              <a:defRPr sz="2176" b="1"/>
            </a:lvl5pPr>
            <a:lvl6pPr marL="3108731" indent="0">
              <a:buNone/>
              <a:defRPr sz="2176" b="1"/>
            </a:lvl6pPr>
            <a:lvl7pPr marL="3730478" indent="0">
              <a:buNone/>
              <a:defRPr sz="2176" b="1"/>
            </a:lvl7pPr>
            <a:lvl8pPr marL="4352224" indent="0">
              <a:buNone/>
              <a:defRPr sz="2176" b="1"/>
            </a:lvl8pPr>
            <a:lvl9pPr marL="4973970" indent="0">
              <a:buNone/>
              <a:defRPr sz="2176" b="1"/>
            </a:lvl9pPr>
          </a:lstStyle>
          <a:p>
            <a:pPr lvl="0"/>
            <a:r>
              <a:rPr lang="en-US"/>
              <a:t>Click to edit Master text styles</a:t>
            </a:r>
          </a:p>
        </p:txBody>
      </p:sp>
      <p:sp>
        <p:nvSpPr>
          <p:cNvPr id="6" name="Slide Number Placeholder 5"/>
          <p:cNvSpPr>
            <a:spLocks noGrp="1"/>
          </p:cNvSpPr>
          <p:nvPr>
            <p:ph type="sldNum" sz="quarter" idx="4"/>
          </p:nvPr>
        </p:nvSpPr>
        <p:spPr>
          <a:xfrm>
            <a:off x="9377740" y="6592463"/>
            <a:ext cx="2901844" cy="373472"/>
          </a:xfrm>
          <a:prstGeom prst="rect">
            <a:avLst/>
          </a:prstGeom>
        </p:spPr>
        <p:txBody>
          <a:bodyPr vert="horz" lIns="91440" tIns="45720" rIns="91440" bIns="45720" rtlCol="0" anchor="ctr"/>
          <a:lstStyle>
            <a:lvl1pPr algn="r">
              <a:defRPr sz="952">
                <a:solidFill>
                  <a:schemeClr val="bg1"/>
                </a:solidFill>
              </a:defRPr>
            </a:lvl1pPr>
          </a:lstStyle>
          <a:p>
            <a:pPr marL="0" marR="0" lvl="0" indent="0" algn="r" defTabSz="932404" rtl="0" eaLnBrk="1" fontAlgn="auto" latinLnBrk="0" hangingPunct="1">
              <a:lnSpc>
                <a:spcPct val="100000"/>
              </a:lnSpc>
              <a:spcBef>
                <a:spcPts val="0"/>
              </a:spcBef>
              <a:spcAft>
                <a:spcPts val="0"/>
              </a:spcAft>
              <a:buClrTx/>
              <a:buSzTx/>
              <a:buFontTx/>
              <a:buNone/>
              <a:tabLst/>
              <a:defRPr/>
            </a:pPr>
            <a:endParaRPr kumimoji="0" lang="en-US" sz="952" b="0" i="0" u="none" strike="noStrike" kern="1200" cap="none" spc="0" normalizeH="0" baseline="0" noProof="0" dirty="0">
              <a:ln>
                <a:noFill/>
              </a:ln>
              <a:solidFill>
                <a:srgbClr val="494949"/>
              </a:solidFill>
              <a:effectLst/>
              <a:uLnTx/>
              <a:uFillTx/>
              <a:latin typeface="Segoe UI"/>
              <a:ea typeface="+mn-ea"/>
              <a:cs typeface="+mn-cs"/>
            </a:endParaRPr>
          </a:p>
        </p:txBody>
      </p:sp>
    </p:spTree>
    <p:extLst>
      <p:ext uri="{BB962C8B-B14F-4D97-AF65-F5344CB8AC3E}">
        <p14:creationId xmlns:p14="http://schemas.microsoft.com/office/powerpoint/2010/main" val="2788216326"/>
      </p:ext>
    </p:extLst>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userDrawn="1">
  <p:cSld name="8_Contact Page">
    <p:bg>
      <p:bgPr>
        <a:solidFill>
          <a:srgbClr val="0070C0"/>
        </a:solidFill>
        <a:effectLst/>
      </p:bgPr>
    </p:bg>
    <p:spTree>
      <p:nvGrpSpPr>
        <p:cNvPr id="1" name=""/>
        <p:cNvGrpSpPr/>
        <p:nvPr/>
      </p:nvGrpSpPr>
      <p:grpSpPr>
        <a:xfrm>
          <a:off x="0" y="0"/>
          <a:ext cx="0" cy="0"/>
          <a:chOff x="0" y="0"/>
          <a:chExt cx="0" cy="0"/>
        </a:xfrm>
      </p:grpSpPr>
      <p:sp>
        <p:nvSpPr>
          <p:cNvPr id="5" name="TextBox 4"/>
          <p:cNvSpPr txBox="1"/>
          <p:nvPr userDrawn="1"/>
        </p:nvSpPr>
        <p:spPr>
          <a:xfrm>
            <a:off x="135201" y="5991150"/>
            <a:ext cx="11990363" cy="810478"/>
          </a:xfrm>
          <a:prstGeom prst="rect">
            <a:avLst/>
          </a:prstGeom>
          <a:noFill/>
        </p:spPr>
        <p:txBody>
          <a:bodyPr wrap="square" rtlCol="0">
            <a:spAutoFit/>
          </a:bodyPr>
          <a:lstStyle/>
          <a:p>
            <a:pPr marL="0" marR="0" lvl="0" indent="0" algn="l" defTabSz="932706" rtl="0" eaLnBrk="1" fontAlgn="auto" latinLnBrk="0" hangingPunct="1">
              <a:lnSpc>
                <a:spcPts val="1441"/>
              </a:lnSpc>
              <a:spcBef>
                <a:spcPts val="0"/>
              </a:spcBef>
              <a:spcAft>
                <a:spcPts val="0"/>
              </a:spcAft>
              <a:buClrTx/>
              <a:buSzTx/>
              <a:buFontTx/>
              <a:buNone/>
              <a:tabLst/>
              <a:defRPr/>
            </a:pPr>
            <a:r>
              <a:rPr kumimoji="0" lang="en-US" sz="1088" b="0" i="0" u="none" strike="noStrike" kern="1200" cap="none" spc="0" normalizeH="0" baseline="0" noProof="0" dirty="0">
                <a:ln>
                  <a:noFill/>
                </a:ln>
                <a:solidFill>
                  <a:srgbClr val="494949"/>
                </a:solidFill>
                <a:effectLst/>
                <a:uLnTx/>
                <a:uFillTx/>
                <a:latin typeface="Segoe UI"/>
                <a:ea typeface="+mn-ea"/>
                <a:cs typeface="+mn-cs"/>
              </a:rPr>
              <a:t>© 2015 Microsoft Corporation. All rights reserved. Microsoft, Windows, Windows Vista and other product names are or may be registered trademarks and/or trademarks in the U.S. and/or other countries. 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MICROSOFT MAKES NO WARRANTIES, EXPRESS, IMPLIED OR STATUTORY, AS TO THE INFORMATION IN THIS PRESENTATION</a:t>
            </a:r>
          </a:p>
        </p:txBody>
      </p:sp>
    </p:spTree>
    <p:extLst>
      <p:ext uri="{BB962C8B-B14F-4D97-AF65-F5344CB8AC3E}">
        <p14:creationId xmlns:p14="http://schemas.microsoft.com/office/powerpoint/2010/main" val="3154680601"/>
      </p:ext>
    </p:extLst>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p:cSld name="58pt Title/26pt Bullet Tex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74641" y="264964"/>
            <a:ext cx="9143999" cy="1097302"/>
          </a:xfrm>
          <a:prstGeom prst="rect">
            <a:avLst/>
          </a:prstGeom>
        </p:spPr>
        <p:txBody>
          <a:bodyPr lIns="146304" tIns="91440" rIns="146304" bIns="91440"/>
          <a:lstStyle>
            <a:lvl1pPr>
              <a:lnSpc>
                <a:spcPts val="6298"/>
              </a:lnSpc>
              <a:defRPr sz="5798" baseline="0">
                <a:solidFill>
                  <a:schemeClr val="bg1"/>
                </a:solidFill>
              </a:defRPr>
            </a:lvl1pPr>
          </a:lstStyle>
          <a:p>
            <a:r>
              <a:rPr lang="en-US"/>
              <a:t>Lorem ipsum dolor sit.</a:t>
            </a:r>
          </a:p>
        </p:txBody>
      </p:sp>
      <p:sp>
        <p:nvSpPr>
          <p:cNvPr id="3" name="Footer Placeholder 2"/>
          <p:cNvSpPr>
            <a:spLocks noGrp="1"/>
          </p:cNvSpPr>
          <p:nvPr>
            <p:ph type="ftr" sz="quarter" idx="10"/>
          </p:nvPr>
        </p:nvSpPr>
        <p:spPr>
          <a:xfrm>
            <a:off x="457200" y="6565901"/>
            <a:ext cx="3937000" cy="136525"/>
          </a:xfrm>
          <a:prstGeom prst="rect">
            <a:avLst/>
          </a:prstGeom>
        </p:spPr>
        <p:txBody>
          <a:bodyPr/>
          <a:lstStyle/>
          <a:p>
            <a:pPr marL="0" marR="0" lvl="0" indent="0" algn="l" defTabSz="932404"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srgbClr val="505050"/>
              </a:solidFill>
              <a:effectLst/>
              <a:uLnTx/>
              <a:uFillTx/>
              <a:latin typeface="Segoe UI"/>
              <a:ea typeface="+mn-ea"/>
              <a:cs typeface="+mn-cs"/>
            </a:endParaRPr>
          </a:p>
        </p:txBody>
      </p:sp>
      <p:sp>
        <p:nvSpPr>
          <p:cNvPr id="4" name="Slide Number Placeholder 3"/>
          <p:cNvSpPr>
            <a:spLocks noGrp="1"/>
          </p:cNvSpPr>
          <p:nvPr>
            <p:ph type="sldNum" sz="quarter" idx="11"/>
          </p:nvPr>
        </p:nvSpPr>
        <p:spPr>
          <a:xfrm>
            <a:off x="11595101" y="6565901"/>
            <a:ext cx="566738" cy="136525"/>
          </a:xfrm>
          <a:prstGeom prst="rect">
            <a:avLst/>
          </a:prstGeom>
        </p:spPr>
        <p:txBody>
          <a:bodyPr/>
          <a:lstStyle/>
          <a:p>
            <a:pPr marL="0" marR="0" lvl="0" indent="0" algn="l" defTabSz="932404" rtl="0" eaLnBrk="1" fontAlgn="auto" latinLnBrk="0" hangingPunct="1">
              <a:lnSpc>
                <a:spcPct val="100000"/>
              </a:lnSpc>
              <a:spcBef>
                <a:spcPts val="0"/>
              </a:spcBef>
              <a:spcAft>
                <a:spcPts val="0"/>
              </a:spcAft>
              <a:buClrTx/>
              <a:buSzTx/>
              <a:buFontTx/>
              <a:buNone/>
              <a:tabLst/>
              <a:defRPr/>
            </a:pPr>
            <a:fld id="{27258FFF-F925-446B-8502-81C933981705}" type="slidenum">
              <a:rPr kumimoji="0" sz="1800" b="0" i="0" u="none" strike="noStrike" kern="1200" cap="none" spc="0" normalizeH="0" baseline="0" noProof="0">
                <a:ln>
                  <a:noFill/>
                </a:ln>
                <a:solidFill>
                  <a:srgbClr val="505050"/>
                </a:solidFill>
                <a:effectLst/>
                <a:uLnTx/>
                <a:uFillTx/>
                <a:latin typeface="Segoe UI"/>
                <a:ea typeface="+mn-ea"/>
                <a:cs typeface="+mn-cs"/>
              </a:rPr>
              <a:pPr marL="0" marR="0" lvl="0" indent="0" algn="l" defTabSz="932404" rtl="0" eaLnBrk="1" fontAlgn="auto" latinLnBrk="0" hangingPunct="1">
                <a:lnSpc>
                  <a:spcPct val="100000"/>
                </a:lnSpc>
                <a:spcBef>
                  <a:spcPts val="0"/>
                </a:spcBef>
                <a:spcAft>
                  <a:spcPts val="0"/>
                </a:spcAft>
                <a:buClrTx/>
                <a:buSzTx/>
                <a:buFontTx/>
                <a:buNone/>
                <a:tabLst/>
                <a:defRPr/>
              </a:pPr>
              <a:t>‹#›</a:t>
            </a:fld>
            <a:endParaRPr kumimoji="0" sz="1800" b="0" i="0" u="none" strike="noStrike" kern="1200" cap="none" spc="0" normalizeH="0" baseline="0" noProof="0" dirty="0">
              <a:ln>
                <a:noFill/>
              </a:ln>
              <a:solidFill>
                <a:srgbClr val="505050"/>
              </a:solidFill>
              <a:effectLst/>
              <a:uLnTx/>
              <a:uFillTx/>
              <a:latin typeface="Segoe UI"/>
              <a:ea typeface="+mn-ea"/>
              <a:cs typeface="+mn-cs"/>
            </a:endParaRPr>
          </a:p>
        </p:txBody>
      </p:sp>
      <p:sp>
        <p:nvSpPr>
          <p:cNvPr id="8" name="Text Placeholder 7"/>
          <p:cNvSpPr>
            <a:spLocks noGrp="1"/>
          </p:cNvSpPr>
          <p:nvPr>
            <p:ph type="body" sz="quarter" idx="13" hasCustomPrompt="1"/>
          </p:nvPr>
        </p:nvSpPr>
        <p:spPr>
          <a:xfrm>
            <a:off x="274638" y="2125665"/>
            <a:ext cx="9144000" cy="4082870"/>
          </a:xfrm>
          <a:prstGeom prst="rect">
            <a:avLst/>
          </a:prstGeom>
        </p:spPr>
        <p:txBody>
          <a:bodyPr/>
          <a:lstStyle>
            <a:lvl1pPr marL="233274" indent="-233274">
              <a:spcBef>
                <a:spcPts val="1198"/>
              </a:spcBef>
              <a:defRPr sz="2600">
                <a:latin typeface="+mn-lt"/>
              </a:defRPr>
            </a:lvl1pPr>
            <a:lvl2pPr marL="690298" indent="-233274">
              <a:spcBef>
                <a:spcPts val="1198"/>
              </a:spcBef>
              <a:buSzPct val="100000"/>
              <a:buFont typeface="Segoe UI" pitchFamily="34" charset="0"/>
              <a:buChar char="‐"/>
              <a:defRPr/>
            </a:lvl2pPr>
            <a:lvl3pPr marL="1147322" indent="-233274">
              <a:spcBef>
                <a:spcPts val="1198"/>
              </a:spcBef>
              <a:buFont typeface="Wingdings" pitchFamily="2" charset="2"/>
              <a:buChar char="§"/>
              <a:defRPr/>
            </a:lvl3pPr>
            <a:lvl4pPr marL="1599586" indent="-342768">
              <a:spcBef>
                <a:spcPts val="1198"/>
              </a:spcBef>
              <a:buFont typeface="+mj-lt"/>
              <a:buAutoNum type="arabicPeriod"/>
              <a:defRPr/>
            </a:lvl4pPr>
            <a:lvl5pPr marL="1945528" indent="-342768">
              <a:spcBef>
                <a:spcPts val="1198"/>
              </a:spcBef>
              <a:buFont typeface="+mj-lt"/>
              <a:buAutoNum type="alphaLcParenR"/>
              <a:defRPr/>
            </a:lvl5pPr>
          </a:lstStyle>
          <a:p>
            <a:pPr lvl="0"/>
            <a:r>
              <a:rPr lang="en-US"/>
              <a:t>Lorem ipsum dolor sit amet, consectetur adipiscing </a:t>
            </a:r>
            <a:br>
              <a:rPr lang="en-US"/>
            </a:br>
            <a:r>
              <a:rPr lang="en-US"/>
              <a:t>elit. Nunc et sagittis ligula</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466326495"/>
      </p:ext>
    </p:extLst>
  </p:cSld>
  <p:clrMapOvr>
    <a:masterClrMapping/>
  </p:clrMapOvr>
  <p:transition>
    <p:fade/>
  </p:transition>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Insights Code">
    <p:spTree>
      <p:nvGrpSpPr>
        <p:cNvPr id="1" name=""/>
        <p:cNvGrpSpPr/>
        <p:nvPr/>
      </p:nvGrpSpPr>
      <p:grpSpPr>
        <a:xfrm>
          <a:off x="0" y="0"/>
          <a:ext cx="0" cy="0"/>
          <a:chOff x="0" y="0"/>
          <a:chExt cx="0" cy="0"/>
        </a:xfrm>
      </p:grpSpPr>
      <p:sp>
        <p:nvSpPr>
          <p:cNvPr id="3" name="Text Placeholder 3"/>
          <p:cNvSpPr>
            <a:spLocks noGrp="1"/>
          </p:cNvSpPr>
          <p:nvPr>
            <p:ph type="body" sz="quarter" idx="10" hasCustomPrompt="1"/>
          </p:nvPr>
        </p:nvSpPr>
        <p:spPr>
          <a:xfrm>
            <a:off x="269241" y="1338785"/>
            <a:ext cx="6886900" cy="4923061"/>
          </a:xfrm>
          <a:solidFill>
            <a:schemeClr val="bg1">
              <a:lumMod val="95000"/>
            </a:schemeClr>
          </a:solidFill>
          <a:ln w="63500">
            <a:solidFill>
              <a:schemeClr val="accent5"/>
            </a:solidFill>
            <a:miter lim="800000"/>
          </a:ln>
        </p:spPr>
        <p:txBody>
          <a:bodyPr wrap="square">
            <a:normAutofit/>
          </a:bodyPr>
          <a:lstStyle>
            <a:lvl1pPr marL="0" indent="0" defTabSz="373039">
              <a:lnSpc>
                <a:spcPct val="100000"/>
              </a:lnSpc>
              <a:spcBef>
                <a:spcPts val="0"/>
              </a:spcBef>
              <a:buClr>
                <a:schemeClr val="tx1"/>
              </a:buClr>
              <a:buFont typeface="Wingdings" pitchFamily="2" charset="2"/>
              <a:buNone/>
              <a:defRPr sz="1836" baseline="0">
                <a:solidFill>
                  <a:schemeClr val="tx1"/>
                </a:solidFill>
                <a:latin typeface="Consolas" panose="020B0609020204030204" pitchFamily="49" charset="0"/>
                <a:cs typeface="Consolas" panose="020B0609020204030204" pitchFamily="49" charset="0"/>
              </a:defRPr>
            </a:lvl1pPr>
            <a:lvl2pPr marL="373039" indent="0" defTabSz="373039">
              <a:lnSpc>
                <a:spcPct val="100000"/>
              </a:lnSpc>
              <a:spcBef>
                <a:spcPts val="0"/>
              </a:spcBef>
              <a:buNone/>
              <a:defRPr sz="1836">
                <a:latin typeface="Consolas" panose="020B0609020204030204" pitchFamily="49" charset="0"/>
                <a:cs typeface="Consolas" panose="020B0609020204030204" pitchFamily="49" charset="0"/>
              </a:defRPr>
            </a:lvl2pPr>
            <a:lvl3pPr marL="746077" indent="0" defTabSz="373039">
              <a:lnSpc>
                <a:spcPct val="100000"/>
              </a:lnSpc>
              <a:spcBef>
                <a:spcPts val="0"/>
              </a:spcBef>
              <a:buNone/>
              <a:tabLst/>
              <a:defRPr sz="1836">
                <a:latin typeface="Consolas" panose="020B0609020204030204" pitchFamily="49" charset="0"/>
                <a:cs typeface="Consolas" panose="020B0609020204030204" pitchFamily="49" charset="0"/>
              </a:defRPr>
            </a:lvl3pPr>
            <a:lvl4pPr marL="1119116" indent="0" defTabSz="373039">
              <a:lnSpc>
                <a:spcPct val="100000"/>
              </a:lnSpc>
              <a:spcBef>
                <a:spcPts val="0"/>
              </a:spcBef>
              <a:buNone/>
              <a:defRPr sz="1836">
                <a:latin typeface="Consolas" panose="020B0609020204030204" pitchFamily="49" charset="0"/>
                <a:cs typeface="Consolas" panose="020B0609020204030204" pitchFamily="49" charset="0"/>
              </a:defRPr>
            </a:lvl4pPr>
            <a:lvl5pPr marL="1492154" indent="0" defTabSz="373039">
              <a:lnSpc>
                <a:spcPct val="100000"/>
              </a:lnSpc>
              <a:spcBef>
                <a:spcPts val="0"/>
              </a:spcBef>
              <a:buNone/>
              <a:tabLst/>
              <a:defRPr sz="1836">
                <a:latin typeface="Consolas" panose="020B0609020204030204" pitchFamily="49" charset="0"/>
                <a:cs typeface="Consolas" panose="020B0609020204030204" pitchFamily="49" charset="0"/>
              </a:defRPr>
            </a:lvl5pPr>
          </a:lstStyle>
          <a:p>
            <a:pPr lvl="0"/>
            <a:r>
              <a:rPr lang="en-US" dirty="0"/>
              <a:t>Click to edit code</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quarter" idx="11"/>
          </p:nvPr>
        </p:nvSpPr>
        <p:spPr>
          <a:xfrm>
            <a:off x="7331576" y="1338784"/>
            <a:ext cx="4602115" cy="4923062"/>
          </a:xfrm>
        </p:spPr>
        <p:txBody>
          <a:bodyPr wrap="square">
            <a:normAutofit/>
          </a:bodyPr>
          <a:lstStyle>
            <a:lvl1pPr marL="0" indent="0">
              <a:lnSpc>
                <a:spcPct val="100000"/>
              </a:lnSpc>
              <a:spcBef>
                <a:spcPts val="1224"/>
              </a:spcBef>
              <a:spcAft>
                <a:spcPts val="1200"/>
              </a:spcAft>
              <a:buClr>
                <a:schemeClr val="tx1"/>
              </a:buClr>
              <a:buFont typeface="Wingdings" pitchFamily="2" charset="2"/>
              <a:buNone/>
              <a:defRPr sz="2400">
                <a:solidFill>
                  <a:schemeClr val="accent5"/>
                </a:solidFill>
              </a:defRPr>
            </a:lvl1pPr>
            <a:lvl2pPr marL="0" indent="0">
              <a:lnSpc>
                <a:spcPct val="100000"/>
              </a:lnSpc>
              <a:spcBef>
                <a:spcPts val="612"/>
              </a:spcBef>
              <a:spcAft>
                <a:spcPts val="1200"/>
              </a:spcAft>
              <a:buNone/>
              <a:defRPr sz="1960" b="0">
                <a:latin typeface="+mn-lt"/>
                <a:cs typeface="Segoe UI Semibold" panose="020B0702040204020203" pitchFamily="34" charset="0"/>
              </a:defRPr>
            </a:lvl2pPr>
            <a:lvl3pPr marL="231730" indent="0">
              <a:buNone/>
              <a:tabLst/>
              <a:defRPr sz="2000"/>
            </a:lvl3pPr>
            <a:lvl4pPr marL="460287" indent="0">
              <a:buNone/>
              <a:defRPr/>
            </a:lvl4pPr>
            <a:lvl5pPr marL="685669" indent="0">
              <a:buNone/>
              <a:tabLst/>
              <a:defRPr/>
            </a:lvl5pPr>
          </a:lstStyle>
          <a:p>
            <a:pPr lvl="0"/>
            <a:r>
              <a:rPr lang="en-US" dirty="0"/>
              <a:t>Click to edit Master text styles</a:t>
            </a:r>
          </a:p>
          <a:p>
            <a:pPr lvl="1"/>
            <a:r>
              <a:rPr lang="en-US" dirty="0"/>
              <a:t>Second level</a:t>
            </a:r>
          </a:p>
        </p:txBody>
      </p:sp>
      <p:grpSp>
        <p:nvGrpSpPr>
          <p:cNvPr id="12" name="Group 11"/>
          <p:cNvGrpSpPr/>
          <p:nvPr userDrawn="1"/>
        </p:nvGrpSpPr>
        <p:grpSpPr>
          <a:xfrm>
            <a:off x="-1200" y="6644680"/>
            <a:ext cx="12436794" cy="360970"/>
            <a:chOff x="-1200" y="6644680"/>
            <a:chExt cx="12436794" cy="360970"/>
          </a:xfrm>
        </p:grpSpPr>
        <p:sp>
          <p:nvSpPr>
            <p:cNvPr id="13" name="TextBox 12"/>
            <p:cNvSpPr txBox="1"/>
            <p:nvPr/>
          </p:nvSpPr>
          <p:spPr>
            <a:xfrm>
              <a:off x="-1200" y="6644680"/>
              <a:ext cx="4147213" cy="360970"/>
            </a:xfrm>
            <a:prstGeom prst="rect">
              <a:avLst/>
            </a:prstGeom>
            <a:solidFill>
              <a:srgbClr val="FFB900"/>
            </a:solidFill>
          </p:spPr>
          <p:txBody>
            <a:bodyPr wrap="square" lIns="457135" tIns="137141" rIns="365707" rtlCol="0">
              <a:noAutofit/>
            </a:bodyPr>
            <a:lstStyle/>
            <a:p>
              <a:pPr defTabSz="932515" fontAlgn="auto">
                <a:lnSpc>
                  <a:spcPts val="3060"/>
                </a:lnSpc>
                <a:spcBef>
                  <a:spcPts val="0"/>
                </a:spcBef>
                <a:spcAft>
                  <a:spcPts val="0"/>
                </a:spcAft>
              </a:pPr>
              <a:r>
                <a:rPr lang="en-US" sz="2856" dirty="0">
                  <a:solidFill>
                    <a:srgbClr val="FFFFFF"/>
                  </a:solidFill>
                  <a:latin typeface="Segoe UI Light"/>
                  <a:ea typeface="+mn-ea"/>
                  <a:cs typeface="+mn-cs"/>
                </a:rPr>
                <a:t> </a:t>
              </a:r>
            </a:p>
          </p:txBody>
        </p:sp>
        <p:sp>
          <p:nvSpPr>
            <p:cNvPr id="14" name="TextBox 13"/>
            <p:cNvSpPr txBox="1"/>
            <p:nvPr userDrawn="1"/>
          </p:nvSpPr>
          <p:spPr>
            <a:xfrm>
              <a:off x="4146013" y="6644680"/>
              <a:ext cx="8289581" cy="360970"/>
            </a:xfrm>
            <a:prstGeom prst="rect">
              <a:avLst/>
            </a:prstGeom>
            <a:solidFill>
              <a:srgbClr val="FF8C00"/>
            </a:solidFill>
          </p:spPr>
          <p:txBody>
            <a:bodyPr wrap="square" lIns="457135" tIns="137141" rIns="365707" rtlCol="0">
              <a:noAutofit/>
            </a:bodyPr>
            <a:lstStyle/>
            <a:p>
              <a:pPr defTabSz="932515" fontAlgn="auto">
                <a:lnSpc>
                  <a:spcPts val="3060"/>
                </a:lnSpc>
                <a:spcBef>
                  <a:spcPts val="0"/>
                </a:spcBef>
                <a:spcAft>
                  <a:spcPts val="0"/>
                </a:spcAft>
              </a:pPr>
              <a:r>
                <a:rPr lang="en-US" sz="2856" dirty="0">
                  <a:solidFill>
                    <a:srgbClr val="FFFFFF"/>
                  </a:solidFill>
                  <a:latin typeface="Segoe UI Light"/>
                  <a:ea typeface="+mn-ea"/>
                  <a:cs typeface="+mn-cs"/>
                </a:rPr>
                <a:t> </a:t>
              </a:r>
            </a:p>
          </p:txBody>
        </p:sp>
      </p:grpSp>
      <p:sp>
        <p:nvSpPr>
          <p:cNvPr id="18" name="Text Placeholder 4"/>
          <p:cNvSpPr>
            <a:spLocks noGrp="1"/>
          </p:cNvSpPr>
          <p:nvPr>
            <p:ph type="body" sz="quarter" idx="14"/>
          </p:nvPr>
        </p:nvSpPr>
        <p:spPr>
          <a:xfrm>
            <a:off x="269241" y="259792"/>
            <a:ext cx="11649456" cy="1078992"/>
          </a:xfrm>
        </p:spPr>
        <p:txBody>
          <a:bodyPr lIns="146304" tIns="91440" rIns="146304" bIns="91440" anchor="ctr" anchorCtr="0"/>
          <a:lstStyle>
            <a:lvl1pPr marL="0" indent="0">
              <a:buNone/>
              <a:defRPr sz="4000">
                <a:solidFill>
                  <a:schemeClr val="tx1">
                    <a:lumMod val="90000"/>
                    <a:lumOff val="10000"/>
                  </a:schemeClr>
                </a:solidFill>
              </a:defRPr>
            </a:lvl1pPr>
            <a:lvl5pPr marL="1028700" indent="0">
              <a:buNone/>
              <a:defRPr/>
            </a:lvl5pPr>
          </a:lstStyle>
          <a:p>
            <a:pPr lvl="0"/>
            <a:r>
              <a:rPr lang="en-US"/>
              <a:t>Click to edit Master text styles</a:t>
            </a:r>
          </a:p>
        </p:txBody>
      </p:sp>
    </p:spTree>
    <p:extLst>
      <p:ext uri="{BB962C8B-B14F-4D97-AF65-F5344CB8AC3E}">
        <p14:creationId xmlns:p14="http://schemas.microsoft.com/office/powerpoint/2010/main" val="3814516837"/>
      </p:ext>
    </p:extLst>
  </p:cSld>
  <p:clrMapOvr>
    <a:masterClrMapping/>
  </p:clrMapOvr>
  <p:transition>
    <p:fade/>
  </p:transition>
</p:sldLayout>
</file>

<file path=ppt/slideLayouts/slideLayout70.xml><?xml version="1.0" encoding="utf-8"?>
<p:sldLayout xmlns:a="http://schemas.openxmlformats.org/drawingml/2006/main" xmlns:r="http://schemas.openxmlformats.org/officeDocument/2006/relationships" xmlns:p="http://schemas.openxmlformats.org/presentationml/2006/main">
  <p:cSld name="Blank">
    <p:spTree>
      <p:nvGrpSpPr>
        <p:cNvPr id="1" name=""/>
        <p:cNvGrpSpPr/>
        <p:nvPr/>
      </p:nvGrpSpPr>
      <p:grpSpPr>
        <a:xfrm>
          <a:off x="0" y="0"/>
          <a:ext cx="0" cy="0"/>
          <a:chOff x="0" y="0"/>
          <a:chExt cx="0" cy="0"/>
        </a:xfrm>
      </p:grpSpPr>
      <p:sp>
        <p:nvSpPr>
          <p:cNvPr id="2" name="Footer Placeholder 1"/>
          <p:cNvSpPr>
            <a:spLocks noGrp="1"/>
          </p:cNvSpPr>
          <p:nvPr>
            <p:ph type="ftr" sz="quarter" idx="10"/>
          </p:nvPr>
        </p:nvSpPr>
        <p:spPr>
          <a:xfrm>
            <a:off x="457200" y="6565901"/>
            <a:ext cx="3937000" cy="136525"/>
          </a:xfrm>
          <a:prstGeom prst="rect">
            <a:avLst/>
          </a:prstGeom>
        </p:spPr>
        <p:txBody>
          <a:bodyPr/>
          <a:lstStyle>
            <a:lvl1pPr fontAlgn="base">
              <a:spcBef>
                <a:spcPct val="0"/>
              </a:spcBef>
              <a:spcAft>
                <a:spcPct val="0"/>
              </a:spcAft>
              <a:defRPr dirty="0" smtClean="0">
                <a:solidFill>
                  <a:srgbClr val="000000"/>
                </a:solidFill>
              </a:defRPr>
            </a:lvl1pPr>
          </a:lstStyle>
          <a:p>
            <a:pPr marL="0" marR="0" lvl="0" indent="0" algn="l" defTabSz="932404" rtl="0" eaLnBrk="1" fontAlgn="base" latinLnBrk="0" hangingPunct="1">
              <a:lnSpc>
                <a:spcPct val="100000"/>
              </a:lnSpc>
              <a:spcBef>
                <a:spcPct val="0"/>
              </a:spcBef>
              <a:spcAft>
                <a:spcPct val="0"/>
              </a:spcAft>
              <a:buClrTx/>
              <a:buSzTx/>
              <a:buFontTx/>
              <a:buNone/>
              <a:tabLst/>
              <a:defRPr/>
            </a:pPr>
            <a:r>
              <a:rPr kumimoji="0" sz="1800" b="0" i="0" u="none" strike="noStrike" kern="1200" cap="none" spc="0" normalizeH="0" baseline="0" noProof="0" dirty="0">
                <a:ln>
                  <a:noFill/>
                </a:ln>
                <a:solidFill>
                  <a:srgbClr val="000000"/>
                </a:solidFill>
                <a:effectLst/>
                <a:uLnTx/>
                <a:uFillTx/>
                <a:latin typeface="Segoe UI"/>
                <a:ea typeface="+mn-ea"/>
                <a:cs typeface="+mn-cs"/>
              </a:rPr>
              <a:t>Microsoft Confidential</a:t>
            </a:r>
          </a:p>
        </p:txBody>
      </p:sp>
      <p:sp>
        <p:nvSpPr>
          <p:cNvPr id="3" name="Slide Number Placeholder 2"/>
          <p:cNvSpPr>
            <a:spLocks noGrp="1"/>
          </p:cNvSpPr>
          <p:nvPr>
            <p:ph type="sldNum" sz="quarter" idx="11"/>
          </p:nvPr>
        </p:nvSpPr>
        <p:spPr>
          <a:xfrm>
            <a:off x="11595101" y="6565901"/>
            <a:ext cx="566738" cy="136525"/>
          </a:xfrm>
          <a:prstGeom prst="rect">
            <a:avLst/>
          </a:prstGeom>
        </p:spPr>
        <p:txBody>
          <a:bodyPr/>
          <a:lstStyle>
            <a:lvl1pPr defTabSz="931684" fontAlgn="base">
              <a:spcBef>
                <a:spcPct val="0"/>
              </a:spcBef>
              <a:spcAft>
                <a:spcPct val="0"/>
              </a:spcAft>
              <a:defRPr smtClean="0">
                <a:solidFill>
                  <a:srgbClr val="000000"/>
                </a:solidFill>
              </a:defRPr>
            </a:lvl1pPr>
          </a:lstStyle>
          <a:p>
            <a:pPr marL="0" marR="0" lvl="0" indent="0" algn="l" defTabSz="931684" rtl="0" eaLnBrk="1" fontAlgn="base" latinLnBrk="0" hangingPunct="1">
              <a:lnSpc>
                <a:spcPct val="100000"/>
              </a:lnSpc>
              <a:spcBef>
                <a:spcPct val="0"/>
              </a:spcBef>
              <a:spcAft>
                <a:spcPct val="0"/>
              </a:spcAft>
              <a:buClrTx/>
              <a:buSzTx/>
              <a:buFontTx/>
              <a:buNone/>
              <a:tabLst/>
              <a:defRPr/>
            </a:pPr>
            <a:fld id="{F8A0AC42-AA1D-4944-8D96-660DE70C7E1B}" type="slidenum">
              <a:rPr kumimoji="0" sz="1800" b="0" i="0" u="none" strike="noStrike" kern="1200" cap="none" spc="0" normalizeH="0" baseline="0" noProof="0">
                <a:ln>
                  <a:noFill/>
                </a:ln>
                <a:solidFill>
                  <a:srgbClr val="000000"/>
                </a:solidFill>
                <a:effectLst/>
                <a:uLnTx/>
                <a:uFillTx/>
                <a:latin typeface="Segoe UI"/>
                <a:ea typeface="+mn-ea"/>
                <a:cs typeface="+mn-cs"/>
              </a:rPr>
              <a:pPr marL="0" marR="0" lvl="0" indent="0" algn="l" defTabSz="931684" rtl="0" eaLnBrk="1" fontAlgn="base" latinLnBrk="0" hangingPunct="1">
                <a:lnSpc>
                  <a:spcPct val="100000"/>
                </a:lnSpc>
                <a:spcBef>
                  <a:spcPct val="0"/>
                </a:spcBef>
                <a:spcAft>
                  <a:spcPct val="0"/>
                </a:spcAft>
                <a:buClrTx/>
                <a:buSzTx/>
                <a:buFontTx/>
                <a:buNone/>
                <a:tabLst/>
                <a:defRPr/>
              </a:pPr>
              <a:t>‹#›</a:t>
            </a:fld>
            <a:endParaRPr kumimoji="0" sz="1800" b="0" i="0" u="none" strike="noStrike" kern="1200" cap="none" spc="0" normalizeH="0" baseline="0" noProof="0" dirty="0">
              <a:ln>
                <a:noFill/>
              </a:ln>
              <a:solidFill>
                <a:srgbClr val="000000"/>
              </a:solidFill>
              <a:effectLst/>
              <a:uLnTx/>
              <a:uFillTx/>
              <a:latin typeface="Segoe UI"/>
              <a:ea typeface="+mn-ea"/>
              <a:cs typeface="+mn-cs"/>
            </a:endParaRPr>
          </a:p>
        </p:txBody>
      </p:sp>
    </p:spTree>
    <p:extLst>
      <p:ext uri="{BB962C8B-B14F-4D97-AF65-F5344CB8AC3E}">
        <p14:creationId xmlns:p14="http://schemas.microsoft.com/office/powerpoint/2010/main" val="3207653847"/>
      </p:ext>
    </p:extLst>
  </p:cSld>
  <p:clrMapOvr>
    <a:overrideClrMapping bg1="lt1" tx1="dk1" bg2="lt2" tx2="dk2" accent1="accent1" accent2="accent2" accent3="accent3" accent4="accent4" accent5="accent5" accent6="accent6" hlink="hlink" folHlink="folHlink"/>
  </p:clrMapOvr>
  <p:transition spd="med">
    <p:fade/>
  </p:transition>
</p:sldLayout>
</file>

<file path=ppt/slideLayouts/slideLayout71.xml><?xml version="1.0" encoding="utf-8"?>
<p:sldLayout xmlns:a="http://schemas.openxmlformats.org/drawingml/2006/main" xmlns:r="http://schemas.openxmlformats.org/officeDocument/2006/relationships" xmlns:p="http://schemas.openxmlformats.org/presentationml/2006/main">
  <p:cSld name="Title &amp; 2-color Non-bulleted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4" name="Text Placeholder 3"/>
          <p:cNvSpPr>
            <a:spLocks noGrp="1"/>
          </p:cNvSpPr>
          <p:nvPr>
            <p:ph type="body" sz="quarter" idx="11"/>
          </p:nvPr>
        </p:nvSpPr>
        <p:spPr>
          <a:xfrm>
            <a:off x="274639" y="1212850"/>
            <a:ext cx="11889564" cy="2059025"/>
          </a:xfrm>
        </p:spPr>
        <p:txBody>
          <a:bodyPr/>
          <a:lstStyle>
            <a:lvl1pPr marL="0" indent="0">
              <a:buNone/>
              <a:defRPr>
                <a:gradFill>
                  <a:gsLst>
                    <a:gs pos="2920">
                      <a:schemeClr val="tx2"/>
                    </a:gs>
                    <a:gs pos="39000">
                      <a:schemeClr val="tx2"/>
                    </a:gs>
                  </a:gsLst>
                  <a:lin ang="5400000" scaled="0"/>
                </a:gradFill>
              </a:defRPr>
            </a:lvl1pPr>
            <a:lvl2pPr marL="28569" indent="0">
              <a:buNone/>
              <a:defRPr sz="2000"/>
            </a:lvl2pPr>
            <a:lvl3pPr marL="223795" indent="0">
              <a:buNone/>
              <a:defRPr sz="2000"/>
            </a:lvl3pPr>
            <a:lvl4pPr marL="476159" indent="0">
              <a:buNone/>
              <a:defRPr sz="1800"/>
            </a:lvl4pPr>
            <a:lvl5pPr marL="739632" indent="0">
              <a:buNone/>
              <a:defRPr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1354334575"/>
      </p:ext>
    </p:extLst>
  </p:cSld>
  <p:clrMapOvr>
    <a:masterClrMapping/>
  </p:clrMapOvr>
  <p:transition>
    <p:fade/>
  </p:transition>
</p:sldLayout>
</file>

<file path=ppt/slideLayouts/slideLayout72.xml><?xml version="1.0" encoding="utf-8"?>
<p:sldLayout xmlns:a="http://schemas.openxmlformats.org/drawingml/2006/main" xmlns:r="http://schemas.openxmlformats.org/officeDocument/2006/relationships" xmlns:p="http://schemas.openxmlformats.org/presentationml/2006/main" userDrawn="1">
  <p:cSld name="3_Title Only">
    <p:bg>
      <p:bgPr>
        <a:solidFill>
          <a:schemeClr val="bg1"/>
        </a:solidFill>
        <a:effectLst/>
      </p:bgPr>
    </p:bg>
    <p:spTree>
      <p:nvGrpSpPr>
        <p:cNvPr id="1" name=""/>
        <p:cNvGrpSpPr/>
        <p:nvPr/>
      </p:nvGrpSpPr>
      <p:grpSpPr>
        <a:xfrm>
          <a:off x="0" y="0"/>
          <a:ext cx="0" cy="0"/>
          <a:chOff x="0" y="0"/>
          <a:chExt cx="0" cy="0"/>
        </a:xfrm>
      </p:grpSpPr>
      <p:sp>
        <p:nvSpPr>
          <p:cNvPr id="3" name="Title 2"/>
          <p:cNvSpPr>
            <a:spLocks noGrp="1"/>
          </p:cNvSpPr>
          <p:nvPr>
            <p:ph type="title"/>
          </p:nvPr>
        </p:nvSpPr>
        <p:spPr>
          <a:xfrm>
            <a:off x="274321" y="292082"/>
            <a:ext cx="11887200" cy="946413"/>
          </a:xfrm>
          <a:prstGeom prst="rect">
            <a:avLst/>
          </a:prstGeom>
        </p:spPr>
        <p:txBody>
          <a:bodyPr lIns="146304" tIns="91440" rIns="146304" bIns="91440"/>
          <a:lstStyle>
            <a:lvl1pPr algn="l">
              <a:defRPr sz="3900">
                <a:solidFill>
                  <a:schemeClr val="tx2"/>
                </a:solidFill>
              </a:defRPr>
            </a:lvl1pPr>
          </a:lstStyle>
          <a:p>
            <a:r>
              <a:rPr lang="en-US" dirty="0"/>
              <a:t>Click to edit Master title style</a:t>
            </a:r>
          </a:p>
        </p:txBody>
      </p:sp>
    </p:spTree>
    <p:extLst>
      <p:ext uri="{BB962C8B-B14F-4D97-AF65-F5344CB8AC3E}">
        <p14:creationId xmlns:p14="http://schemas.microsoft.com/office/powerpoint/2010/main" val="241124123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3.xml><?xml version="1.0" encoding="utf-8"?>
<p:sldLayout xmlns:a="http://schemas.openxmlformats.org/drawingml/2006/main" xmlns:r="http://schemas.openxmlformats.org/officeDocument/2006/relationships" xmlns:p="http://schemas.openxmlformats.org/presentationml/2006/main" userDrawn="1">
  <p:cSld name="4_Title only">
    <p:spTree>
      <p:nvGrpSpPr>
        <p:cNvPr id="1" name=""/>
        <p:cNvGrpSpPr/>
        <p:nvPr/>
      </p:nvGrpSpPr>
      <p:grpSpPr>
        <a:xfrm>
          <a:off x="0" y="0"/>
          <a:ext cx="0" cy="0"/>
          <a:chOff x="0" y="0"/>
          <a:chExt cx="0" cy="0"/>
        </a:xfrm>
      </p:grpSpPr>
      <p:graphicFrame>
        <p:nvGraphicFramePr>
          <p:cNvPr id="3" name="Object 2" hidden="1"/>
          <p:cNvGraphicFramePr>
            <a:graphicFrameLocks noChangeAspect="1"/>
          </p:cNvGraphicFramePr>
          <p:nvPr userDrawn="1">
            <p:custDataLst>
              <p:tags r:id="rId2"/>
            </p:custDataLst>
            <p:extLst/>
          </p:nvPr>
        </p:nvGraphicFramePr>
        <p:xfrm>
          <a:off x="1620" y="1620"/>
          <a:ext cx="1619" cy="1619"/>
        </p:xfrm>
        <a:graphic>
          <a:graphicData uri="http://schemas.openxmlformats.org/presentationml/2006/ole">
            <mc:AlternateContent xmlns:mc="http://schemas.openxmlformats.org/markup-compatibility/2006">
              <mc:Choice xmlns:v="urn:schemas-microsoft-com:vml" Requires="v">
                <p:oleObj spid="_x0000_s67949" name="think-cell Slide" r:id="rId6" imgW="360" imgH="360" progId="">
                  <p:embed/>
                </p:oleObj>
              </mc:Choice>
              <mc:Fallback>
                <p:oleObj name="think-cell Slide" r:id="rId6" imgW="360" imgH="360" progId="">
                  <p:embed/>
                  <p:pic>
                    <p:nvPicPr>
                      <p:cNvPr id="3" name="Object 2" hidden="1"/>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1620" y="1620"/>
                        <a:ext cx="1619" cy="1619"/>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2" name="Title 1"/>
          <p:cNvSpPr>
            <a:spLocks noGrp="1"/>
          </p:cNvSpPr>
          <p:nvPr>
            <p:ph type="title"/>
            <p:custDataLst>
              <p:tags r:id="rId3"/>
            </p:custDataLst>
          </p:nvPr>
        </p:nvSpPr>
        <p:spPr>
          <a:xfrm>
            <a:off x="0" y="195847"/>
            <a:ext cx="12436475" cy="658903"/>
          </a:xfrm>
          <a:prstGeom prst="rect">
            <a:avLst/>
          </a:prstGeom>
        </p:spPr>
        <p:txBody>
          <a:bodyPr>
            <a:noAutofit/>
          </a:bodyPr>
          <a:lstStyle>
            <a:lvl1pPr>
              <a:defRPr/>
            </a:lvl1pPr>
          </a:lstStyle>
          <a:p>
            <a:endParaRPr lang="en-US" dirty="0"/>
          </a:p>
        </p:txBody>
      </p:sp>
      <p:sp>
        <p:nvSpPr>
          <p:cNvPr id="6" name="Text Placeholder 5"/>
          <p:cNvSpPr>
            <a:spLocks noGrp="1"/>
          </p:cNvSpPr>
          <p:nvPr>
            <p:ph type="body" sz="quarter" idx="13" hasCustomPrompt="1"/>
            <p:custDataLst>
              <p:tags r:id="rId4"/>
            </p:custDataLst>
          </p:nvPr>
        </p:nvSpPr>
        <p:spPr>
          <a:xfrm>
            <a:off x="0" y="848669"/>
            <a:ext cx="12436475" cy="380490"/>
          </a:xfrm>
          <a:prstGeom prst="rect">
            <a:avLst/>
          </a:prstGeom>
        </p:spPr>
        <p:txBody>
          <a:bodyPr lIns="380851" tIns="53319" rIns="53319" bIns="53319">
            <a:noAutofit/>
          </a:bodyPr>
          <a:lstStyle>
            <a:lvl1pPr marL="0" indent="0">
              <a:buNone/>
              <a:defRPr sz="2856">
                <a:latin typeface="Segoe UI Light" pitchFamily="34" charset="0"/>
              </a:defRPr>
            </a:lvl1pPr>
            <a:lvl2pPr marL="287248" indent="0">
              <a:buNone/>
              <a:defRPr/>
            </a:lvl2pPr>
            <a:lvl3pPr marL="600120" indent="0">
              <a:buNone/>
              <a:defRPr/>
            </a:lvl3pPr>
            <a:lvl4pPr marL="887367" indent="0">
              <a:buNone/>
              <a:defRPr/>
            </a:lvl4pPr>
            <a:lvl5pPr marL="1127415" indent="0">
              <a:buNone/>
              <a:defRPr/>
            </a:lvl5pPr>
          </a:lstStyle>
          <a:p>
            <a:pPr lvl="0"/>
            <a:r>
              <a:rPr lang="en-US" dirty="0"/>
              <a:t>Click to add subtitle</a:t>
            </a:r>
          </a:p>
        </p:txBody>
      </p:sp>
    </p:spTree>
    <p:extLst>
      <p:ext uri="{BB962C8B-B14F-4D97-AF65-F5344CB8AC3E}">
        <p14:creationId xmlns:p14="http://schemas.microsoft.com/office/powerpoint/2010/main" val="779444931"/>
      </p:ext>
    </p:extLst>
  </p:cSld>
  <p:clrMapOvr>
    <a:masterClrMapping/>
  </p:clrMapOvr>
  <p:transition spd="slow">
    <p:wipe/>
  </p:transition>
</p:sldLayout>
</file>

<file path=ppt/slideLayouts/slideLayout74.xml><?xml version="1.0" encoding="utf-8"?>
<p:sldLayout xmlns:a="http://schemas.openxmlformats.org/drawingml/2006/main" xmlns:r="http://schemas.openxmlformats.org/officeDocument/2006/relationships" xmlns:p="http://schemas.openxmlformats.org/presentationml/2006/main" userDrawn="1">
  <p:cSld name="7_Title only">
    <p:spTree>
      <p:nvGrpSpPr>
        <p:cNvPr id="1" name=""/>
        <p:cNvGrpSpPr/>
        <p:nvPr/>
      </p:nvGrpSpPr>
      <p:grpSpPr>
        <a:xfrm>
          <a:off x="0" y="0"/>
          <a:ext cx="0" cy="0"/>
          <a:chOff x="0" y="0"/>
          <a:chExt cx="0" cy="0"/>
        </a:xfrm>
      </p:grpSpPr>
      <p:graphicFrame>
        <p:nvGraphicFramePr>
          <p:cNvPr id="3" name="Object 2" hidden="1"/>
          <p:cNvGraphicFramePr>
            <a:graphicFrameLocks noChangeAspect="1"/>
          </p:cNvGraphicFramePr>
          <p:nvPr userDrawn="1">
            <p:custDataLst>
              <p:tags r:id="rId2"/>
            </p:custDataLst>
            <p:extLst/>
          </p:nvPr>
        </p:nvGraphicFramePr>
        <p:xfrm>
          <a:off x="1620" y="1620"/>
          <a:ext cx="1619" cy="1619"/>
        </p:xfrm>
        <a:graphic>
          <a:graphicData uri="http://schemas.openxmlformats.org/presentationml/2006/ole">
            <mc:AlternateContent xmlns:mc="http://schemas.openxmlformats.org/markup-compatibility/2006">
              <mc:Choice xmlns:v="urn:schemas-microsoft-com:vml" Requires="v">
                <p:oleObj spid="_x0000_s68973" name="think-cell Slide" r:id="rId6" imgW="360" imgH="360" progId="">
                  <p:embed/>
                </p:oleObj>
              </mc:Choice>
              <mc:Fallback>
                <p:oleObj name="think-cell Slide" r:id="rId6" imgW="360" imgH="360" progId="">
                  <p:embed/>
                  <p:pic>
                    <p:nvPicPr>
                      <p:cNvPr id="3" name="Object 2" hidden="1"/>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1620" y="1620"/>
                        <a:ext cx="1619" cy="1619"/>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2" name="Title 1"/>
          <p:cNvSpPr>
            <a:spLocks noGrp="1"/>
          </p:cNvSpPr>
          <p:nvPr>
            <p:ph type="title"/>
            <p:custDataLst>
              <p:tags r:id="rId3"/>
            </p:custDataLst>
          </p:nvPr>
        </p:nvSpPr>
        <p:spPr>
          <a:xfrm>
            <a:off x="0" y="195847"/>
            <a:ext cx="12436475" cy="658903"/>
          </a:xfrm>
          <a:prstGeom prst="rect">
            <a:avLst/>
          </a:prstGeom>
        </p:spPr>
        <p:txBody>
          <a:bodyPr>
            <a:noAutofit/>
          </a:bodyPr>
          <a:lstStyle>
            <a:lvl1pPr>
              <a:defRPr/>
            </a:lvl1pPr>
          </a:lstStyle>
          <a:p>
            <a:endParaRPr lang="en-US" dirty="0"/>
          </a:p>
        </p:txBody>
      </p:sp>
      <p:sp>
        <p:nvSpPr>
          <p:cNvPr id="6" name="Text Placeholder 5"/>
          <p:cNvSpPr>
            <a:spLocks noGrp="1"/>
          </p:cNvSpPr>
          <p:nvPr>
            <p:ph type="body" sz="quarter" idx="13" hasCustomPrompt="1"/>
            <p:custDataLst>
              <p:tags r:id="rId4"/>
            </p:custDataLst>
          </p:nvPr>
        </p:nvSpPr>
        <p:spPr>
          <a:xfrm>
            <a:off x="0" y="848669"/>
            <a:ext cx="12436475" cy="380490"/>
          </a:xfrm>
          <a:prstGeom prst="rect">
            <a:avLst/>
          </a:prstGeom>
        </p:spPr>
        <p:txBody>
          <a:bodyPr lIns="380851" tIns="53319" rIns="53319" bIns="53319">
            <a:noAutofit/>
          </a:bodyPr>
          <a:lstStyle>
            <a:lvl1pPr marL="0" indent="0">
              <a:buNone/>
              <a:defRPr sz="2856">
                <a:latin typeface="Segoe UI Light" pitchFamily="34" charset="0"/>
              </a:defRPr>
            </a:lvl1pPr>
            <a:lvl2pPr marL="287248" indent="0">
              <a:buNone/>
              <a:defRPr/>
            </a:lvl2pPr>
            <a:lvl3pPr marL="600120" indent="0">
              <a:buNone/>
              <a:defRPr/>
            </a:lvl3pPr>
            <a:lvl4pPr marL="887367" indent="0">
              <a:buNone/>
              <a:defRPr/>
            </a:lvl4pPr>
            <a:lvl5pPr marL="1127415" indent="0">
              <a:buNone/>
              <a:defRPr/>
            </a:lvl5pPr>
          </a:lstStyle>
          <a:p>
            <a:pPr lvl="0"/>
            <a:r>
              <a:rPr lang="en-US" dirty="0"/>
              <a:t>Click to add subtitle</a:t>
            </a:r>
          </a:p>
        </p:txBody>
      </p:sp>
    </p:spTree>
    <p:extLst>
      <p:ext uri="{BB962C8B-B14F-4D97-AF65-F5344CB8AC3E}">
        <p14:creationId xmlns:p14="http://schemas.microsoft.com/office/powerpoint/2010/main" val="3944652405"/>
      </p:ext>
    </p:extLst>
  </p:cSld>
  <p:clrMapOvr>
    <a:masterClrMapping/>
  </p:clrMapOvr>
  <p:transition spd="slow">
    <p:wipe/>
  </p:transition>
</p:sldLayout>
</file>

<file path=ppt/slideLayouts/slideLayout75.xml><?xml version="1.0" encoding="utf-8"?>
<p:sldLayout xmlns:a="http://schemas.openxmlformats.org/drawingml/2006/main" xmlns:r="http://schemas.openxmlformats.org/officeDocument/2006/relationships" xmlns:p="http://schemas.openxmlformats.org/presentationml/2006/main" userDrawn="1">
  <p:cSld name="63pt Title Only">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74639" y="264964"/>
            <a:ext cx="11320462" cy="1097302"/>
          </a:xfrm>
        </p:spPr>
        <p:txBody>
          <a:bodyPr lIns="146304" tIns="91440" rIns="146304" bIns="91440"/>
          <a:lstStyle>
            <a:lvl1pPr>
              <a:lnSpc>
                <a:spcPts val="6300"/>
              </a:lnSpc>
              <a:defRPr sz="5800" baseline="0">
                <a:solidFill>
                  <a:schemeClr val="accent1"/>
                </a:solidFill>
              </a:defRPr>
            </a:lvl1pPr>
          </a:lstStyle>
          <a:p>
            <a:r>
              <a:rPr lang="en-US" dirty="0" err="1"/>
              <a:t>Lorem</a:t>
            </a:r>
            <a:r>
              <a:rPr lang="en-US" dirty="0"/>
              <a:t> </a:t>
            </a:r>
            <a:r>
              <a:rPr lang="en-US" dirty="0" err="1"/>
              <a:t>ipsum</a:t>
            </a:r>
            <a:r>
              <a:rPr lang="en-US" dirty="0"/>
              <a:t> dolor sit.</a:t>
            </a:r>
          </a:p>
        </p:txBody>
      </p:sp>
      <p:sp>
        <p:nvSpPr>
          <p:cNvPr id="3" name="Footer Placeholder 2"/>
          <p:cNvSpPr>
            <a:spLocks noGrp="1"/>
          </p:cNvSpPr>
          <p:nvPr>
            <p:ph type="ftr" sz="quarter" idx="10"/>
          </p:nvPr>
        </p:nvSpPr>
        <p:spPr>
          <a:xfrm>
            <a:off x="457200" y="6565392"/>
            <a:ext cx="3937000" cy="137160"/>
          </a:xfrm>
          <a:prstGeom prst="rect">
            <a:avLst/>
          </a:prstGeom>
        </p:spPr>
        <p:txBody>
          <a:bodyPr/>
          <a:lstStyle/>
          <a:p>
            <a:pPr marL="0" marR="0" lvl="0" indent="0" algn="l" defTabSz="932404"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srgbClr val="505050"/>
              </a:solidFill>
              <a:effectLst/>
              <a:uLnTx/>
              <a:uFillTx/>
              <a:latin typeface="Segoe UI"/>
              <a:ea typeface="+mn-ea"/>
              <a:cs typeface="+mn-cs"/>
            </a:endParaRPr>
          </a:p>
        </p:txBody>
      </p:sp>
      <p:sp>
        <p:nvSpPr>
          <p:cNvPr id="4" name="Slide Number Placeholder 3"/>
          <p:cNvSpPr>
            <a:spLocks noGrp="1"/>
          </p:cNvSpPr>
          <p:nvPr>
            <p:ph type="sldNum" sz="quarter" idx="11"/>
          </p:nvPr>
        </p:nvSpPr>
        <p:spPr>
          <a:xfrm>
            <a:off x="11595101" y="6565392"/>
            <a:ext cx="566737" cy="137160"/>
          </a:xfrm>
          <a:prstGeom prst="rect">
            <a:avLst/>
          </a:prstGeom>
        </p:spPr>
        <p:txBody>
          <a:bodyPr/>
          <a:lstStyle/>
          <a:p>
            <a:pPr marL="0" marR="0" lvl="0" indent="0" algn="l" defTabSz="932404" rtl="0" eaLnBrk="1" fontAlgn="auto" latinLnBrk="0" hangingPunct="1">
              <a:lnSpc>
                <a:spcPct val="100000"/>
              </a:lnSpc>
              <a:spcBef>
                <a:spcPts val="0"/>
              </a:spcBef>
              <a:spcAft>
                <a:spcPts val="0"/>
              </a:spcAft>
              <a:buClrTx/>
              <a:buSzTx/>
              <a:buFontTx/>
              <a:buNone/>
              <a:tabLst/>
              <a:defRPr/>
            </a:pPr>
            <a:fld id="{27258FFF-F925-446B-8502-81C933981705}" type="slidenum">
              <a:rPr kumimoji="0" sz="1800" b="0" i="0" u="none" strike="noStrike" kern="1200" cap="none" spc="0" normalizeH="0" baseline="0" noProof="0">
                <a:ln>
                  <a:noFill/>
                </a:ln>
                <a:solidFill>
                  <a:srgbClr val="505050"/>
                </a:solidFill>
                <a:effectLst/>
                <a:uLnTx/>
                <a:uFillTx/>
                <a:latin typeface="Segoe UI"/>
                <a:ea typeface="+mn-ea"/>
                <a:cs typeface="+mn-cs"/>
              </a:rPr>
              <a:pPr marL="0" marR="0" lvl="0" indent="0" algn="l" defTabSz="932404" rtl="0" eaLnBrk="1" fontAlgn="auto" latinLnBrk="0" hangingPunct="1">
                <a:lnSpc>
                  <a:spcPct val="100000"/>
                </a:lnSpc>
                <a:spcBef>
                  <a:spcPts val="0"/>
                </a:spcBef>
                <a:spcAft>
                  <a:spcPts val="0"/>
                </a:spcAft>
                <a:buClrTx/>
                <a:buSzTx/>
                <a:buFontTx/>
                <a:buNone/>
                <a:tabLst/>
                <a:defRPr/>
              </a:pPr>
              <a:t>‹#›</a:t>
            </a:fld>
            <a:endParaRPr kumimoji="0" sz="1800" b="0" i="0" u="none" strike="noStrike" kern="1200" cap="none" spc="0" normalizeH="0" baseline="0" noProof="0" dirty="0">
              <a:ln>
                <a:noFill/>
              </a:ln>
              <a:solidFill>
                <a:srgbClr val="505050"/>
              </a:solidFill>
              <a:effectLst/>
              <a:uLnTx/>
              <a:uFillTx/>
              <a:latin typeface="Segoe UI"/>
              <a:ea typeface="+mn-ea"/>
              <a:cs typeface="+mn-cs"/>
            </a:endParaRPr>
          </a:p>
        </p:txBody>
      </p:sp>
    </p:spTree>
    <p:extLst>
      <p:ext uri="{BB962C8B-B14F-4D97-AF65-F5344CB8AC3E}">
        <p14:creationId xmlns:p14="http://schemas.microsoft.com/office/powerpoint/2010/main" val="3499118609"/>
      </p:ext>
    </p:extLst>
  </p:cSld>
  <p:clrMapOvr>
    <a:masterClrMapping/>
  </p:clrMapOvr>
  <p:transition>
    <p:fade/>
  </p:transition>
</p:sldLayout>
</file>

<file path=ppt/slideLayouts/slideLayout76.xml><?xml version="1.0" encoding="utf-8"?>
<p:sldLayout xmlns:a="http://schemas.openxmlformats.org/drawingml/2006/main" xmlns:r="http://schemas.openxmlformats.org/officeDocument/2006/relationships" xmlns:p="http://schemas.openxmlformats.org/presentationml/2006/main" userDrawn="1">
  <p:cSld name="Title &amp; Non-bulleted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4" name="Text Placeholder 3"/>
          <p:cNvSpPr>
            <a:spLocks noGrp="1"/>
          </p:cNvSpPr>
          <p:nvPr>
            <p:ph type="body" sz="quarter" idx="11"/>
          </p:nvPr>
        </p:nvSpPr>
        <p:spPr>
          <a:xfrm>
            <a:off x="274639" y="1212849"/>
            <a:ext cx="11889564" cy="2059025"/>
          </a:xfrm>
        </p:spPr>
        <p:txBody>
          <a:bodyPr/>
          <a:lstStyle>
            <a:lvl1pPr marL="0" indent="0">
              <a:buNone/>
              <a:defRPr/>
            </a:lvl1pPr>
            <a:lvl2pPr marL="28575" indent="0">
              <a:buNone/>
              <a:defRPr sz="2000"/>
            </a:lvl2pPr>
            <a:lvl3pPr marL="223838" indent="0">
              <a:buNone/>
              <a:defRPr sz="2000"/>
            </a:lvl3pPr>
            <a:lvl4pPr marL="476250" indent="0">
              <a:buNone/>
              <a:defRPr sz="1800"/>
            </a:lvl4pPr>
            <a:lvl5pPr marL="739775" indent="0">
              <a:buNone/>
              <a:defRPr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Box 7"/>
          <p:cNvSpPr txBox="1"/>
          <p:nvPr userDrawn="1"/>
        </p:nvSpPr>
        <p:spPr bwMode="white">
          <a:xfrm>
            <a:off x="4418866" y="6697627"/>
            <a:ext cx="3598742" cy="161583"/>
          </a:xfrm>
          <a:prstGeom prst="rect">
            <a:avLst/>
          </a:prstGeom>
          <a:noFill/>
        </p:spPr>
        <p:txBody>
          <a:bodyPr wrap="none" lIns="0" tIns="0" rIns="0" bIns="0" rtlCol="0" anchor="ctr">
            <a:spAutoFit/>
          </a:bodyPr>
          <a:lst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a:lstStyle>
          <a:p>
            <a:pPr marL="0" marR="0" lvl="0" indent="0" algn="ctr" defTabSz="914363" rtl="0" eaLnBrk="1" fontAlgn="auto" latinLnBrk="0" hangingPunct="1">
              <a:lnSpc>
                <a:spcPct val="100000"/>
              </a:lnSpc>
              <a:spcBef>
                <a:spcPts val="0"/>
              </a:spcBef>
              <a:spcAft>
                <a:spcPts val="0"/>
              </a:spcAft>
              <a:buClrTx/>
              <a:buSzTx/>
              <a:buFontTx/>
              <a:buNone/>
              <a:tabLst/>
              <a:defRPr/>
            </a:pPr>
            <a:r>
              <a:rPr kumimoji="0" lang="en-US" sz="1050" b="0" i="0" u="none" strike="noStrike" kern="1200" cap="none" spc="150" normalizeH="0" baseline="0" noProof="0" dirty="0">
                <a:ln>
                  <a:noFill/>
                </a:ln>
                <a:gradFill>
                  <a:gsLst>
                    <a:gs pos="0">
                      <a:srgbClr val="FFFFFF">
                        <a:alpha val="50000"/>
                      </a:srgbClr>
                    </a:gs>
                    <a:gs pos="86000">
                      <a:srgbClr val="FFFFFF">
                        <a:alpha val="50000"/>
                      </a:srgbClr>
                    </a:gs>
                  </a:gsLst>
                  <a:lin ang="5400000" scaled="0"/>
                </a:gradFill>
                <a:effectLst/>
                <a:uLnTx/>
                <a:uFillTx/>
                <a:latin typeface="Segoe Semibold" pitchFamily="34" charset="0"/>
                <a:ea typeface="+mn-ea"/>
                <a:cs typeface="+mn-cs"/>
              </a:rPr>
              <a:t>MICROSOFT CONFIDENTIAL – INTERNAL ONLY</a:t>
            </a:r>
          </a:p>
        </p:txBody>
      </p:sp>
    </p:spTree>
    <p:extLst>
      <p:ext uri="{BB962C8B-B14F-4D97-AF65-F5344CB8AC3E}">
        <p14:creationId xmlns:p14="http://schemas.microsoft.com/office/powerpoint/2010/main" val="3898865286"/>
      </p:ext>
    </p:extLst>
  </p:cSld>
  <p:clrMapOvr>
    <a:masterClrMapping/>
  </p:clrMapOvr>
  <p:transition>
    <p:fade/>
  </p:transition>
</p:sldLayout>
</file>

<file path=ppt/slideLayouts/slideLayout77.xml><?xml version="1.0" encoding="utf-8"?>
<p:sldLayout xmlns:a="http://schemas.openxmlformats.org/drawingml/2006/main" xmlns:r="http://schemas.openxmlformats.org/officeDocument/2006/relationships" xmlns:p="http://schemas.openxmlformats.org/presentationml/2006/main" userDrawn="1">
  <p:cSld name="Title and Content 1st level color text">
    <p:spTree>
      <p:nvGrpSpPr>
        <p:cNvPr id="1" name=""/>
        <p:cNvGrpSpPr/>
        <p:nvPr/>
      </p:nvGrpSpPr>
      <p:grpSpPr>
        <a:xfrm>
          <a:off x="0" y="0"/>
          <a:ext cx="0" cy="0"/>
          <a:chOff x="0" y="0"/>
          <a:chExt cx="0" cy="0"/>
        </a:xfrm>
      </p:grpSpPr>
      <p:sp>
        <p:nvSpPr>
          <p:cNvPr id="4" name="Text Placeholder 3"/>
          <p:cNvSpPr>
            <a:spLocks noGrp="1"/>
          </p:cNvSpPr>
          <p:nvPr>
            <p:ph type="body" sz="quarter" idx="10"/>
          </p:nvPr>
        </p:nvSpPr>
        <p:spPr>
          <a:xfrm>
            <a:off x="274639" y="1212851"/>
            <a:ext cx="11887200" cy="2228302"/>
          </a:xfrm>
        </p:spPr>
        <p:txBody>
          <a:bodyPr>
            <a:spAutoFit/>
          </a:bodyPr>
          <a:lstStyle>
            <a:lvl1pPr>
              <a:defRPr>
                <a:gradFill>
                  <a:gsLst>
                    <a:gs pos="1250">
                      <a:schemeClr val="tx2"/>
                    </a:gs>
                    <a:gs pos="99000">
                      <a:schemeClr val="tx2"/>
                    </a:gs>
                  </a:gsLst>
                  <a:lin ang="5400000" scaled="0"/>
                </a:gradFill>
              </a:defRPr>
            </a:lvl1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Title 5"/>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3106619772"/>
      </p:ext>
    </p:extLst>
  </p:cSld>
  <p:clrMapOvr>
    <a:masterClrMapping/>
  </p:clrMapOvr>
  <p:transition>
    <p:fade/>
  </p:transition>
</p:sldLayout>
</file>

<file path=ppt/slideLayouts/slideLayout78.xml><?xml version="1.0" encoding="utf-8"?>
<p:sldLayout xmlns:a="http://schemas.openxmlformats.org/drawingml/2006/main" xmlns:r="http://schemas.openxmlformats.org/officeDocument/2006/relationships" xmlns:p="http://schemas.openxmlformats.org/presentationml/2006/main" userDrawn="1">
  <p:cSld name="Title and Content">
    <p:spTree>
      <p:nvGrpSpPr>
        <p:cNvPr id="1" name=""/>
        <p:cNvGrpSpPr/>
        <p:nvPr/>
      </p:nvGrpSpPr>
      <p:grpSpPr>
        <a:xfrm>
          <a:off x="0" y="0"/>
          <a:ext cx="0" cy="0"/>
          <a:chOff x="0" y="0"/>
          <a:chExt cx="0" cy="0"/>
        </a:xfrm>
      </p:grpSpPr>
      <p:sp>
        <p:nvSpPr>
          <p:cNvPr id="4" name="Text Placeholder 3"/>
          <p:cNvSpPr>
            <a:spLocks noGrp="1"/>
          </p:cNvSpPr>
          <p:nvPr>
            <p:ph type="body" sz="quarter" idx="10"/>
          </p:nvPr>
        </p:nvSpPr>
        <p:spPr>
          <a:xfrm>
            <a:off x="274638" y="1212849"/>
            <a:ext cx="11887200" cy="2062040"/>
          </a:xfrm>
        </p:spPr>
        <p:txBody>
          <a:bodyPr>
            <a:spAutoFit/>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Title 5"/>
          <p:cNvSpPr>
            <a:spLocks noGrp="1"/>
          </p:cNvSpPr>
          <p:nvPr>
            <p:ph type="title"/>
          </p:nvPr>
        </p:nvSpPr>
        <p:spPr/>
        <p:txBody>
          <a:bodyPr/>
          <a:lstStyle>
            <a:lvl1pPr>
              <a:defRPr sz="5400"/>
            </a:lvl1pPr>
          </a:lstStyle>
          <a:p>
            <a:r>
              <a:rPr lang="en-US" dirty="0"/>
              <a:t>Click to edit Master title style</a:t>
            </a:r>
          </a:p>
        </p:txBody>
      </p:sp>
    </p:spTree>
    <p:extLst>
      <p:ext uri="{BB962C8B-B14F-4D97-AF65-F5344CB8AC3E}">
        <p14:creationId xmlns:p14="http://schemas.microsoft.com/office/powerpoint/2010/main" val="3445482588"/>
      </p:ext>
    </p:extLst>
  </p:cSld>
  <p:clrMapOvr>
    <a:masterClrMapping/>
  </p:clrMapOvr>
  <p:transition>
    <p:fade/>
  </p:transition>
</p:sldLayout>
</file>

<file path=ppt/slideLayouts/slideLayout8.xml><?xml version="1.0" encoding="utf-8"?>
<p:sldLayout xmlns:a="http://schemas.openxmlformats.org/drawingml/2006/main" xmlns:r="http://schemas.openxmlformats.org/officeDocument/2006/relationships" xmlns:p="http://schemas.openxmlformats.org/presentationml/2006/main" showMasterSp="0" preserve="1" userDrawn="1">
  <p:cSld name="Insights section">
    <p:bg>
      <p:bgPr>
        <a:solidFill>
          <a:schemeClr val="accent5"/>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2108331" y="2125663"/>
            <a:ext cx="8219813" cy="1828800"/>
          </a:xfrm>
        </p:spPr>
        <p:txBody>
          <a:bodyPr/>
          <a:lstStyle>
            <a:lvl1pPr>
              <a:defRPr sz="6001" baseline="0"/>
            </a:lvl1pPr>
          </a:lstStyle>
          <a:p>
            <a:r>
              <a:rPr lang="en-US" dirty="0"/>
              <a:t>Click to edit Master title style</a:t>
            </a:r>
          </a:p>
        </p:txBody>
      </p:sp>
    </p:spTree>
    <p:extLst>
      <p:ext uri="{BB962C8B-B14F-4D97-AF65-F5344CB8AC3E}">
        <p14:creationId xmlns:p14="http://schemas.microsoft.com/office/powerpoint/2010/main" val="167973494"/>
      </p:ext>
    </p:extLst>
  </p:cSld>
  <p:clrMapOvr>
    <a:overrideClrMapping bg1="dk1" tx1="lt1" bg2="dk2" tx2="lt2" accent1="accent1" accent2="accent2" accent3="accent3" accent4="accent4" accent5="accent5" accent6="accent6" hlink="hlink" folHlink="folHlink"/>
  </p:clrMapOvr>
  <p:transition>
    <p:fade/>
  </p:transition>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1_Custom Layout">
    <p:bg>
      <p:bgPr>
        <a:solidFill>
          <a:schemeClr val="accent1"/>
        </a:solidFill>
        <a:effectLst/>
      </p:bgPr>
    </p:bg>
    <p:spTree>
      <p:nvGrpSpPr>
        <p:cNvPr id="1" name=""/>
        <p:cNvGrpSpPr/>
        <p:nvPr/>
      </p:nvGrpSpPr>
      <p:grpSpPr>
        <a:xfrm>
          <a:off x="0" y="0"/>
          <a:ext cx="0" cy="0"/>
          <a:chOff x="0" y="0"/>
          <a:chExt cx="0" cy="0"/>
        </a:xfrm>
      </p:grpSpPr>
      <p:pic>
        <p:nvPicPr>
          <p:cNvPr id="15" name="Picture 14"/>
          <p:cNvPicPr>
            <a:picLocks noChangeAspect="1"/>
          </p:cNvPicPr>
          <p:nvPr userDrawn="1"/>
        </p:nvPicPr>
        <p:blipFill rotWithShape="1">
          <a:blip r:embed="rId2"/>
          <a:srcRect l="46638" t="28313" r="2844" b="17827"/>
          <a:stretch/>
        </p:blipFill>
        <p:spPr>
          <a:xfrm>
            <a:off x="-23447" y="-23447"/>
            <a:ext cx="12473355" cy="7010401"/>
          </a:xfrm>
          <a:prstGeom prst="rect">
            <a:avLst/>
          </a:prstGeom>
        </p:spPr>
      </p:pic>
      <p:sp>
        <p:nvSpPr>
          <p:cNvPr id="90" name="Title 1"/>
          <p:cNvSpPr txBox="1">
            <a:spLocks/>
          </p:cNvSpPr>
          <p:nvPr userDrawn="1"/>
        </p:nvSpPr>
        <p:spPr>
          <a:xfrm>
            <a:off x="309896" y="340565"/>
            <a:ext cx="5244464" cy="3474545"/>
          </a:xfrm>
          <a:prstGeom prst="rect">
            <a:avLst/>
          </a:prstGeom>
        </p:spPr>
        <p:txBody>
          <a:bodyPr vert="horz" wrap="square" lIns="146283" tIns="91427" rIns="146283" bIns="91427" rtlCol="0" anchor="t">
            <a:noAutofit/>
          </a:bodyPr>
          <a:lstStyle>
            <a:lvl1pPr algn="l" defTabSz="932742" rtl="0" eaLnBrk="1" latinLnBrk="0" hangingPunct="1">
              <a:lnSpc>
                <a:spcPct val="90000"/>
              </a:lnSpc>
              <a:spcBef>
                <a:spcPct val="0"/>
              </a:spcBef>
              <a:buNone/>
              <a:defRPr lang="en-US" sz="5400" b="0" kern="1200" cap="none" spc="-102" baseline="0" dirty="0" smtClean="0">
                <a:ln w="3175">
                  <a:noFill/>
                </a:ln>
                <a:gradFill>
                  <a:gsLst>
                    <a:gs pos="7080">
                      <a:schemeClr val="tx1"/>
                    </a:gs>
                    <a:gs pos="26000">
                      <a:schemeClr val="tx1"/>
                    </a:gs>
                  </a:gsLst>
                  <a:lin ang="5400000" scaled="0"/>
                </a:gradFill>
                <a:effectLst/>
                <a:latin typeface="+mj-lt"/>
                <a:ea typeface="+mn-ea"/>
                <a:cs typeface="Segoe UI" pitchFamily="34" charset="0"/>
              </a:defRPr>
            </a:lvl1pPr>
          </a:lstStyle>
          <a:p>
            <a:endParaRPr lang="en-US" sz="5399" dirty="0">
              <a:solidFill>
                <a:srgbClr val="0072C6"/>
              </a:solidFill>
            </a:endParaRPr>
          </a:p>
        </p:txBody>
      </p:sp>
      <p:grpSp>
        <p:nvGrpSpPr>
          <p:cNvPr id="3" name="Group 2"/>
          <p:cNvGrpSpPr/>
          <p:nvPr userDrawn="1"/>
        </p:nvGrpSpPr>
        <p:grpSpPr>
          <a:xfrm>
            <a:off x="642483" y="3138298"/>
            <a:ext cx="2560465" cy="1606300"/>
            <a:chOff x="517790" y="2775167"/>
            <a:chExt cx="2862475" cy="1795765"/>
          </a:xfrm>
        </p:grpSpPr>
        <p:sp>
          <p:nvSpPr>
            <p:cNvPr id="91" name="Freeform 90"/>
            <p:cNvSpPr/>
            <p:nvPr userDrawn="1"/>
          </p:nvSpPr>
          <p:spPr bwMode="auto">
            <a:xfrm>
              <a:off x="517790" y="2775167"/>
              <a:ext cx="2862475" cy="1795765"/>
            </a:xfrm>
            <a:custGeom>
              <a:avLst/>
              <a:gdLst>
                <a:gd name="connsiteX0" fmla="*/ 490507 w 878349"/>
                <a:gd name="connsiteY0" fmla="*/ 0 h 545581"/>
                <a:gd name="connsiteX1" fmla="*/ 755129 w 878349"/>
                <a:gd name="connsiteY1" fmla="*/ 264622 h 545581"/>
                <a:gd name="connsiteX2" fmla="*/ 753041 w 878349"/>
                <a:gd name="connsiteY2" fmla="*/ 285331 h 545581"/>
                <a:gd name="connsiteX3" fmla="*/ 798544 w 878349"/>
                <a:gd name="connsiteY3" fmla="*/ 294518 h 545581"/>
                <a:gd name="connsiteX4" fmla="*/ 878349 w 878349"/>
                <a:gd name="connsiteY4" fmla="*/ 414915 h 545581"/>
                <a:gd name="connsiteX5" fmla="*/ 798544 w 878349"/>
                <a:gd name="connsiteY5" fmla="*/ 535313 h 545581"/>
                <a:gd name="connsiteX6" fmla="*/ 759827 w 878349"/>
                <a:gd name="connsiteY6" fmla="*/ 543129 h 545581"/>
                <a:gd name="connsiteX7" fmla="*/ 753908 w 878349"/>
                <a:gd name="connsiteY7" fmla="*/ 545581 h 545581"/>
                <a:gd name="connsiteX8" fmla="*/ 747683 w 878349"/>
                <a:gd name="connsiteY8" fmla="*/ 545581 h 545581"/>
                <a:gd name="connsiteX9" fmla="*/ 190471 w 878349"/>
                <a:gd name="connsiteY9" fmla="*/ 545581 h 545581"/>
                <a:gd name="connsiteX10" fmla="*/ 166602 w 878349"/>
                <a:gd name="connsiteY10" fmla="*/ 545581 h 545581"/>
                <a:gd name="connsiteX11" fmla="*/ 158924 w 878349"/>
                <a:gd name="connsiteY11" fmla="*/ 542401 h 545581"/>
                <a:gd name="connsiteX12" fmla="*/ 152084 w 878349"/>
                <a:gd name="connsiteY12" fmla="*/ 541712 h 545581"/>
                <a:gd name="connsiteX13" fmla="*/ 0 w 878349"/>
                <a:gd name="connsiteY13" fmla="*/ 355110 h 545581"/>
                <a:gd name="connsiteX14" fmla="*/ 190471 w 878349"/>
                <a:gd name="connsiteY14" fmla="*/ 164639 h 545581"/>
                <a:gd name="connsiteX15" fmla="*/ 228858 w 878349"/>
                <a:gd name="connsiteY15" fmla="*/ 168509 h 545581"/>
                <a:gd name="connsiteX16" fmla="*/ 244320 w 878349"/>
                <a:gd name="connsiteY16" fmla="*/ 173309 h 545581"/>
                <a:gd name="connsiteX17" fmla="*/ 246680 w 878349"/>
                <a:gd name="connsiteY17" fmla="*/ 161619 h 545581"/>
                <a:gd name="connsiteX18" fmla="*/ 490507 w 878349"/>
                <a:gd name="connsiteY18" fmla="*/ 0 h 545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878349" h="545581">
                  <a:moveTo>
                    <a:pt x="490507" y="0"/>
                  </a:moveTo>
                  <a:cubicBezTo>
                    <a:pt x="636654" y="0"/>
                    <a:pt x="755129" y="118475"/>
                    <a:pt x="755129" y="264622"/>
                  </a:cubicBezTo>
                  <a:lnTo>
                    <a:pt x="753041" y="285331"/>
                  </a:lnTo>
                  <a:lnTo>
                    <a:pt x="798544" y="294518"/>
                  </a:lnTo>
                  <a:cubicBezTo>
                    <a:pt x="845442" y="314354"/>
                    <a:pt x="878349" y="360792"/>
                    <a:pt x="878349" y="414915"/>
                  </a:cubicBezTo>
                  <a:cubicBezTo>
                    <a:pt x="878349" y="469039"/>
                    <a:pt x="845442" y="515477"/>
                    <a:pt x="798544" y="535313"/>
                  </a:cubicBezTo>
                  <a:lnTo>
                    <a:pt x="759827" y="543129"/>
                  </a:lnTo>
                  <a:lnTo>
                    <a:pt x="753908" y="545581"/>
                  </a:lnTo>
                  <a:lnTo>
                    <a:pt x="747683" y="545581"/>
                  </a:lnTo>
                  <a:lnTo>
                    <a:pt x="190471" y="545581"/>
                  </a:lnTo>
                  <a:lnTo>
                    <a:pt x="166602" y="545581"/>
                  </a:lnTo>
                  <a:lnTo>
                    <a:pt x="158924" y="542401"/>
                  </a:lnTo>
                  <a:lnTo>
                    <a:pt x="152084" y="541712"/>
                  </a:lnTo>
                  <a:cubicBezTo>
                    <a:pt x="65290" y="523951"/>
                    <a:pt x="0" y="447155"/>
                    <a:pt x="0" y="355110"/>
                  </a:cubicBezTo>
                  <a:cubicBezTo>
                    <a:pt x="0" y="249916"/>
                    <a:pt x="85277" y="164639"/>
                    <a:pt x="190471" y="164639"/>
                  </a:cubicBezTo>
                  <a:cubicBezTo>
                    <a:pt x="203620" y="164639"/>
                    <a:pt x="216458" y="165972"/>
                    <a:pt x="228858" y="168509"/>
                  </a:cubicBezTo>
                  <a:lnTo>
                    <a:pt x="244320" y="173309"/>
                  </a:lnTo>
                  <a:lnTo>
                    <a:pt x="246680" y="161619"/>
                  </a:lnTo>
                  <a:cubicBezTo>
                    <a:pt x="286852" y="66642"/>
                    <a:pt x="380897" y="0"/>
                    <a:pt x="490507" y="0"/>
                  </a:cubicBezTo>
                  <a:close/>
                </a:path>
              </a:pathLst>
            </a:custGeom>
            <a:solidFill>
              <a:srgbClr val="0065B2">
                <a:alpha val="35000"/>
              </a:srgb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28" tIns="146262" rIns="182828" bIns="146262" numCol="1" spcCol="0" rtlCol="0" fromWordArt="0" anchor="t" anchorCtr="0" forceAA="0" compatLnSpc="1">
              <a:prstTxWarp prst="textNoShape">
                <a:avLst/>
              </a:prstTxWarp>
              <a:noAutofit/>
            </a:bodyPr>
            <a:lstStyle/>
            <a:p>
              <a:pPr algn="ctr" defTabSz="932114" fontAlgn="base">
                <a:lnSpc>
                  <a:spcPct val="90000"/>
                </a:lnSpc>
                <a:spcBef>
                  <a:spcPct val="0"/>
                </a:spcBef>
                <a:spcAft>
                  <a:spcPct val="0"/>
                </a:spcAft>
              </a:pPr>
              <a:endParaRPr lang="en-IN" sz="2000" b="1" dirty="0">
                <a:solidFill>
                  <a:srgbClr val="FFFFFF"/>
                </a:solidFill>
                <a:latin typeface="Segoe UI Light"/>
                <a:ea typeface="Segoe UI" pitchFamily="34" charset="0"/>
                <a:cs typeface="Segoe UI" pitchFamily="34" charset="0"/>
              </a:endParaRPr>
            </a:p>
          </p:txBody>
        </p:sp>
        <p:sp>
          <p:nvSpPr>
            <p:cNvPr id="92" name="Freeform 91"/>
            <p:cNvSpPr>
              <a:spLocks noChangeAspect="1"/>
            </p:cNvSpPr>
            <p:nvPr userDrawn="1"/>
          </p:nvSpPr>
          <p:spPr bwMode="auto">
            <a:xfrm>
              <a:off x="940381" y="3107853"/>
              <a:ext cx="2013729" cy="1275027"/>
            </a:xfrm>
            <a:custGeom>
              <a:avLst/>
              <a:gdLst>
                <a:gd name="connsiteX0" fmla="*/ 490507 w 878349"/>
                <a:gd name="connsiteY0" fmla="*/ 0 h 545581"/>
                <a:gd name="connsiteX1" fmla="*/ 755129 w 878349"/>
                <a:gd name="connsiteY1" fmla="*/ 264622 h 545581"/>
                <a:gd name="connsiteX2" fmla="*/ 753041 w 878349"/>
                <a:gd name="connsiteY2" fmla="*/ 285331 h 545581"/>
                <a:gd name="connsiteX3" fmla="*/ 798544 w 878349"/>
                <a:gd name="connsiteY3" fmla="*/ 294518 h 545581"/>
                <a:gd name="connsiteX4" fmla="*/ 878349 w 878349"/>
                <a:gd name="connsiteY4" fmla="*/ 414915 h 545581"/>
                <a:gd name="connsiteX5" fmla="*/ 798544 w 878349"/>
                <a:gd name="connsiteY5" fmla="*/ 535313 h 545581"/>
                <a:gd name="connsiteX6" fmla="*/ 759827 w 878349"/>
                <a:gd name="connsiteY6" fmla="*/ 543129 h 545581"/>
                <a:gd name="connsiteX7" fmla="*/ 753908 w 878349"/>
                <a:gd name="connsiteY7" fmla="*/ 545581 h 545581"/>
                <a:gd name="connsiteX8" fmla="*/ 747683 w 878349"/>
                <a:gd name="connsiteY8" fmla="*/ 545581 h 545581"/>
                <a:gd name="connsiteX9" fmla="*/ 190471 w 878349"/>
                <a:gd name="connsiteY9" fmla="*/ 545581 h 545581"/>
                <a:gd name="connsiteX10" fmla="*/ 166602 w 878349"/>
                <a:gd name="connsiteY10" fmla="*/ 545581 h 545581"/>
                <a:gd name="connsiteX11" fmla="*/ 158924 w 878349"/>
                <a:gd name="connsiteY11" fmla="*/ 542401 h 545581"/>
                <a:gd name="connsiteX12" fmla="*/ 152084 w 878349"/>
                <a:gd name="connsiteY12" fmla="*/ 541712 h 545581"/>
                <a:gd name="connsiteX13" fmla="*/ 0 w 878349"/>
                <a:gd name="connsiteY13" fmla="*/ 355110 h 545581"/>
                <a:gd name="connsiteX14" fmla="*/ 190471 w 878349"/>
                <a:gd name="connsiteY14" fmla="*/ 164639 h 545581"/>
                <a:gd name="connsiteX15" fmla="*/ 228858 w 878349"/>
                <a:gd name="connsiteY15" fmla="*/ 168509 h 545581"/>
                <a:gd name="connsiteX16" fmla="*/ 244320 w 878349"/>
                <a:gd name="connsiteY16" fmla="*/ 173309 h 545581"/>
                <a:gd name="connsiteX17" fmla="*/ 246680 w 878349"/>
                <a:gd name="connsiteY17" fmla="*/ 161619 h 545581"/>
                <a:gd name="connsiteX18" fmla="*/ 490507 w 878349"/>
                <a:gd name="connsiteY18" fmla="*/ 0 h 545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878349" h="545581">
                  <a:moveTo>
                    <a:pt x="490507" y="0"/>
                  </a:moveTo>
                  <a:cubicBezTo>
                    <a:pt x="636654" y="0"/>
                    <a:pt x="755129" y="118475"/>
                    <a:pt x="755129" y="264622"/>
                  </a:cubicBezTo>
                  <a:lnTo>
                    <a:pt x="753041" y="285331"/>
                  </a:lnTo>
                  <a:lnTo>
                    <a:pt x="798544" y="294518"/>
                  </a:lnTo>
                  <a:cubicBezTo>
                    <a:pt x="845442" y="314354"/>
                    <a:pt x="878349" y="360792"/>
                    <a:pt x="878349" y="414915"/>
                  </a:cubicBezTo>
                  <a:cubicBezTo>
                    <a:pt x="878349" y="469039"/>
                    <a:pt x="845442" y="515477"/>
                    <a:pt x="798544" y="535313"/>
                  </a:cubicBezTo>
                  <a:lnTo>
                    <a:pt x="759827" y="543129"/>
                  </a:lnTo>
                  <a:lnTo>
                    <a:pt x="753908" y="545581"/>
                  </a:lnTo>
                  <a:lnTo>
                    <a:pt x="747683" y="545581"/>
                  </a:lnTo>
                  <a:lnTo>
                    <a:pt x="190471" y="545581"/>
                  </a:lnTo>
                  <a:lnTo>
                    <a:pt x="166602" y="545581"/>
                  </a:lnTo>
                  <a:lnTo>
                    <a:pt x="158924" y="542401"/>
                  </a:lnTo>
                  <a:lnTo>
                    <a:pt x="152084" y="541712"/>
                  </a:lnTo>
                  <a:cubicBezTo>
                    <a:pt x="65290" y="523951"/>
                    <a:pt x="0" y="447155"/>
                    <a:pt x="0" y="355110"/>
                  </a:cubicBezTo>
                  <a:cubicBezTo>
                    <a:pt x="0" y="249916"/>
                    <a:pt x="85277" y="164639"/>
                    <a:pt x="190471" y="164639"/>
                  </a:cubicBezTo>
                  <a:cubicBezTo>
                    <a:pt x="203620" y="164639"/>
                    <a:pt x="216458" y="165972"/>
                    <a:pt x="228858" y="168509"/>
                  </a:cubicBezTo>
                  <a:lnTo>
                    <a:pt x="244320" y="173309"/>
                  </a:lnTo>
                  <a:lnTo>
                    <a:pt x="246680" y="161619"/>
                  </a:lnTo>
                  <a:cubicBezTo>
                    <a:pt x="286852" y="66642"/>
                    <a:pt x="380897" y="0"/>
                    <a:pt x="490507" y="0"/>
                  </a:cubicBezTo>
                  <a:close/>
                </a:path>
              </a:pathLst>
            </a:custGeom>
            <a:solidFill>
              <a:schemeClr val="accent1">
                <a:alpha val="3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28" tIns="146262" rIns="182828" bIns="146262" numCol="1" spcCol="0" rtlCol="0" fromWordArt="0" anchor="t" anchorCtr="0" forceAA="0" compatLnSpc="1">
              <a:prstTxWarp prst="textNoShape">
                <a:avLst/>
              </a:prstTxWarp>
              <a:noAutofit/>
            </a:bodyPr>
            <a:lstStyle/>
            <a:p>
              <a:pPr algn="ctr" defTabSz="932114" fontAlgn="base">
                <a:lnSpc>
                  <a:spcPct val="90000"/>
                </a:lnSpc>
                <a:spcBef>
                  <a:spcPct val="0"/>
                </a:spcBef>
                <a:spcAft>
                  <a:spcPct val="0"/>
                </a:spcAft>
              </a:pPr>
              <a:endParaRPr lang="en-IN" sz="2000" b="1" dirty="0">
                <a:solidFill>
                  <a:srgbClr val="FFFFFF"/>
                </a:solidFill>
                <a:latin typeface="Segoe UI Light"/>
                <a:ea typeface="Segoe UI" pitchFamily="34" charset="0"/>
                <a:cs typeface="Segoe UI" pitchFamily="34" charset="0"/>
              </a:endParaRPr>
            </a:p>
          </p:txBody>
        </p:sp>
        <p:sp>
          <p:nvSpPr>
            <p:cNvPr id="93" name="Freeform 92"/>
            <p:cNvSpPr>
              <a:spLocks noChangeAspect="1"/>
            </p:cNvSpPr>
            <p:nvPr userDrawn="1"/>
          </p:nvSpPr>
          <p:spPr bwMode="auto">
            <a:xfrm>
              <a:off x="1312097" y="3379499"/>
              <a:ext cx="1273865" cy="806571"/>
            </a:xfrm>
            <a:custGeom>
              <a:avLst/>
              <a:gdLst>
                <a:gd name="connsiteX0" fmla="*/ 490507 w 878349"/>
                <a:gd name="connsiteY0" fmla="*/ 0 h 545581"/>
                <a:gd name="connsiteX1" fmla="*/ 755129 w 878349"/>
                <a:gd name="connsiteY1" fmla="*/ 264622 h 545581"/>
                <a:gd name="connsiteX2" fmla="*/ 753041 w 878349"/>
                <a:gd name="connsiteY2" fmla="*/ 285331 h 545581"/>
                <a:gd name="connsiteX3" fmla="*/ 798544 w 878349"/>
                <a:gd name="connsiteY3" fmla="*/ 294518 h 545581"/>
                <a:gd name="connsiteX4" fmla="*/ 878349 w 878349"/>
                <a:gd name="connsiteY4" fmla="*/ 414915 h 545581"/>
                <a:gd name="connsiteX5" fmla="*/ 798544 w 878349"/>
                <a:gd name="connsiteY5" fmla="*/ 535313 h 545581"/>
                <a:gd name="connsiteX6" fmla="*/ 759827 w 878349"/>
                <a:gd name="connsiteY6" fmla="*/ 543129 h 545581"/>
                <a:gd name="connsiteX7" fmla="*/ 753908 w 878349"/>
                <a:gd name="connsiteY7" fmla="*/ 545581 h 545581"/>
                <a:gd name="connsiteX8" fmla="*/ 747683 w 878349"/>
                <a:gd name="connsiteY8" fmla="*/ 545581 h 545581"/>
                <a:gd name="connsiteX9" fmla="*/ 190471 w 878349"/>
                <a:gd name="connsiteY9" fmla="*/ 545581 h 545581"/>
                <a:gd name="connsiteX10" fmla="*/ 166602 w 878349"/>
                <a:gd name="connsiteY10" fmla="*/ 545581 h 545581"/>
                <a:gd name="connsiteX11" fmla="*/ 158924 w 878349"/>
                <a:gd name="connsiteY11" fmla="*/ 542401 h 545581"/>
                <a:gd name="connsiteX12" fmla="*/ 152084 w 878349"/>
                <a:gd name="connsiteY12" fmla="*/ 541712 h 545581"/>
                <a:gd name="connsiteX13" fmla="*/ 0 w 878349"/>
                <a:gd name="connsiteY13" fmla="*/ 355110 h 545581"/>
                <a:gd name="connsiteX14" fmla="*/ 190471 w 878349"/>
                <a:gd name="connsiteY14" fmla="*/ 164639 h 545581"/>
                <a:gd name="connsiteX15" fmla="*/ 228858 w 878349"/>
                <a:gd name="connsiteY15" fmla="*/ 168509 h 545581"/>
                <a:gd name="connsiteX16" fmla="*/ 244320 w 878349"/>
                <a:gd name="connsiteY16" fmla="*/ 173309 h 545581"/>
                <a:gd name="connsiteX17" fmla="*/ 246680 w 878349"/>
                <a:gd name="connsiteY17" fmla="*/ 161619 h 545581"/>
                <a:gd name="connsiteX18" fmla="*/ 490507 w 878349"/>
                <a:gd name="connsiteY18" fmla="*/ 0 h 545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878349" h="545581">
                  <a:moveTo>
                    <a:pt x="490507" y="0"/>
                  </a:moveTo>
                  <a:cubicBezTo>
                    <a:pt x="636654" y="0"/>
                    <a:pt x="755129" y="118475"/>
                    <a:pt x="755129" y="264622"/>
                  </a:cubicBezTo>
                  <a:lnTo>
                    <a:pt x="753041" y="285331"/>
                  </a:lnTo>
                  <a:lnTo>
                    <a:pt x="798544" y="294518"/>
                  </a:lnTo>
                  <a:cubicBezTo>
                    <a:pt x="845442" y="314354"/>
                    <a:pt x="878349" y="360792"/>
                    <a:pt x="878349" y="414915"/>
                  </a:cubicBezTo>
                  <a:cubicBezTo>
                    <a:pt x="878349" y="469039"/>
                    <a:pt x="845442" y="515477"/>
                    <a:pt x="798544" y="535313"/>
                  </a:cubicBezTo>
                  <a:lnTo>
                    <a:pt x="759827" y="543129"/>
                  </a:lnTo>
                  <a:lnTo>
                    <a:pt x="753908" y="545581"/>
                  </a:lnTo>
                  <a:lnTo>
                    <a:pt x="747683" y="545581"/>
                  </a:lnTo>
                  <a:lnTo>
                    <a:pt x="190471" y="545581"/>
                  </a:lnTo>
                  <a:lnTo>
                    <a:pt x="166602" y="545581"/>
                  </a:lnTo>
                  <a:lnTo>
                    <a:pt x="158924" y="542401"/>
                  </a:lnTo>
                  <a:lnTo>
                    <a:pt x="152084" y="541712"/>
                  </a:lnTo>
                  <a:cubicBezTo>
                    <a:pt x="65290" y="523951"/>
                    <a:pt x="0" y="447155"/>
                    <a:pt x="0" y="355110"/>
                  </a:cubicBezTo>
                  <a:cubicBezTo>
                    <a:pt x="0" y="249916"/>
                    <a:pt x="85277" y="164639"/>
                    <a:pt x="190471" y="164639"/>
                  </a:cubicBezTo>
                  <a:cubicBezTo>
                    <a:pt x="203620" y="164639"/>
                    <a:pt x="216458" y="165972"/>
                    <a:pt x="228858" y="168509"/>
                  </a:cubicBezTo>
                  <a:lnTo>
                    <a:pt x="244320" y="173309"/>
                  </a:lnTo>
                  <a:lnTo>
                    <a:pt x="246680" y="161619"/>
                  </a:lnTo>
                  <a:cubicBezTo>
                    <a:pt x="286852" y="66642"/>
                    <a:pt x="380897" y="0"/>
                    <a:pt x="490507" y="0"/>
                  </a:cubicBezTo>
                  <a:close/>
                </a:path>
              </a:pathLst>
            </a:custGeom>
            <a:solidFill>
              <a:schemeClr val="accent1">
                <a:alpha val="3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28" tIns="146262" rIns="182828" bIns="146262" numCol="1" spcCol="0" rtlCol="0" fromWordArt="0" anchor="t" anchorCtr="0" forceAA="0" compatLnSpc="1">
              <a:prstTxWarp prst="textNoShape">
                <a:avLst/>
              </a:prstTxWarp>
              <a:noAutofit/>
            </a:bodyPr>
            <a:lstStyle/>
            <a:p>
              <a:pPr algn="ctr" defTabSz="932114" fontAlgn="base">
                <a:lnSpc>
                  <a:spcPct val="90000"/>
                </a:lnSpc>
                <a:spcBef>
                  <a:spcPct val="0"/>
                </a:spcBef>
                <a:spcAft>
                  <a:spcPct val="0"/>
                </a:spcAft>
              </a:pPr>
              <a:endParaRPr lang="en-IN" sz="2000" b="1" dirty="0">
                <a:solidFill>
                  <a:srgbClr val="FFFFFF"/>
                </a:solidFill>
                <a:latin typeface="Segoe UI Light"/>
                <a:ea typeface="Segoe UI" pitchFamily="34" charset="0"/>
                <a:cs typeface="Segoe UI" pitchFamily="34" charset="0"/>
              </a:endParaRPr>
            </a:p>
          </p:txBody>
        </p:sp>
        <p:sp>
          <p:nvSpPr>
            <p:cNvPr id="94" name="Freeform 93"/>
            <p:cNvSpPr>
              <a:spLocks noChangeAspect="1"/>
            </p:cNvSpPr>
            <p:nvPr userDrawn="1"/>
          </p:nvSpPr>
          <p:spPr bwMode="auto">
            <a:xfrm>
              <a:off x="1584147" y="3587566"/>
              <a:ext cx="729764" cy="462064"/>
            </a:xfrm>
            <a:custGeom>
              <a:avLst/>
              <a:gdLst>
                <a:gd name="connsiteX0" fmla="*/ 490507 w 878349"/>
                <a:gd name="connsiteY0" fmla="*/ 0 h 545581"/>
                <a:gd name="connsiteX1" fmla="*/ 755129 w 878349"/>
                <a:gd name="connsiteY1" fmla="*/ 264622 h 545581"/>
                <a:gd name="connsiteX2" fmla="*/ 753041 w 878349"/>
                <a:gd name="connsiteY2" fmla="*/ 285331 h 545581"/>
                <a:gd name="connsiteX3" fmla="*/ 798544 w 878349"/>
                <a:gd name="connsiteY3" fmla="*/ 294518 h 545581"/>
                <a:gd name="connsiteX4" fmla="*/ 878349 w 878349"/>
                <a:gd name="connsiteY4" fmla="*/ 414915 h 545581"/>
                <a:gd name="connsiteX5" fmla="*/ 798544 w 878349"/>
                <a:gd name="connsiteY5" fmla="*/ 535313 h 545581"/>
                <a:gd name="connsiteX6" fmla="*/ 759827 w 878349"/>
                <a:gd name="connsiteY6" fmla="*/ 543129 h 545581"/>
                <a:gd name="connsiteX7" fmla="*/ 753908 w 878349"/>
                <a:gd name="connsiteY7" fmla="*/ 545581 h 545581"/>
                <a:gd name="connsiteX8" fmla="*/ 747683 w 878349"/>
                <a:gd name="connsiteY8" fmla="*/ 545581 h 545581"/>
                <a:gd name="connsiteX9" fmla="*/ 190471 w 878349"/>
                <a:gd name="connsiteY9" fmla="*/ 545581 h 545581"/>
                <a:gd name="connsiteX10" fmla="*/ 166602 w 878349"/>
                <a:gd name="connsiteY10" fmla="*/ 545581 h 545581"/>
                <a:gd name="connsiteX11" fmla="*/ 158924 w 878349"/>
                <a:gd name="connsiteY11" fmla="*/ 542401 h 545581"/>
                <a:gd name="connsiteX12" fmla="*/ 152084 w 878349"/>
                <a:gd name="connsiteY12" fmla="*/ 541712 h 545581"/>
                <a:gd name="connsiteX13" fmla="*/ 0 w 878349"/>
                <a:gd name="connsiteY13" fmla="*/ 355110 h 545581"/>
                <a:gd name="connsiteX14" fmla="*/ 190471 w 878349"/>
                <a:gd name="connsiteY14" fmla="*/ 164639 h 545581"/>
                <a:gd name="connsiteX15" fmla="*/ 228858 w 878349"/>
                <a:gd name="connsiteY15" fmla="*/ 168509 h 545581"/>
                <a:gd name="connsiteX16" fmla="*/ 244320 w 878349"/>
                <a:gd name="connsiteY16" fmla="*/ 173309 h 545581"/>
                <a:gd name="connsiteX17" fmla="*/ 246680 w 878349"/>
                <a:gd name="connsiteY17" fmla="*/ 161619 h 545581"/>
                <a:gd name="connsiteX18" fmla="*/ 490507 w 878349"/>
                <a:gd name="connsiteY18" fmla="*/ 0 h 545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878349" h="545581">
                  <a:moveTo>
                    <a:pt x="490507" y="0"/>
                  </a:moveTo>
                  <a:cubicBezTo>
                    <a:pt x="636654" y="0"/>
                    <a:pt x="755129" y="118475"/>
                    <a:pt x="755129" y="264622"/>
                  </a:cubicBezTo>
                  <a:lnTo>
                    <a:pt x="753041" y="285331"/>
                  </a:lnTo>
                  <a:lnTo>
                    <a:pt x="798544" y="294518"/>
                  </a:lnTo>
                  <a:cubicBezTo>
                    <a:pt x="845442" y="314354"/>
                    <a:pt x="878349" y="360792"/>
                    <a:pt x="878349" y="414915"/>
                  </a:cubicBezTo>
                  <a:cubicBezTo>
                    <a:pt x="878349" y="469039"/>
                    <a:pt x="845442" y="515477"/>
                    <a:pt x="798544" y="535313"/>
                  </a:cubicBezTo>
                  <a:lnTo>
                    <a:pt x="759827" y="543129"/>
                  </a:lnTo>
                  <a:lnTo>
                    <a:pt x="753908" y="545581"/>
                  </a:lnTo>
                  <a:lnTo>
                    <a:pt x="747683" y="545581"/>
                  </a:lnTo>
                  <a:lnTo>
                    <a:pt x="190471" y="545581"/>
                  </a:lnTo>
                  <a:lnTo>
                    <a:pt x="166602" y="545581"/>
                  </a:lnTo>
                  <a:lnTo>
                    <a:pt x="158924" y="542401"/>
                  </a:lnTo>
                  <a:lnTo>
                    <a:pt x="152084" y="541712"/>
                  </a:lnTo>
                  <a:cubicBezTo>
                    <a:pt x="65290" y="523951"/>
                    <a:pt x="0" y="447155"/>
                    <a:pt x="0" y="355110"/>
                  </a:cubicBezTo>
                  <a:cubicBezTo>
                    <a:pt x="0" y="249916"/>
                    <a:pt x="85277" y="164639"/>
                    <a:pt x="190471" y="164639"/>
                  </a:cubicBezTo>
                  <a:cubicBezTo>
                    <a:pt x="203620" y="164639"/>
                    <a:pt x="216458" y="165972"/>
                    <a:pt x="228858" y="168509"/>
                  </a:cubicBezTo>
                  <a:lnTo>
                    <a:pt x="244320" y="173309"/>
                  </a:lnTo>
                  <a:lnTo>
                    <a:pt x="246680" y="161619"/>
                  </a:lnTo>
                  <a:cubicBezTo>
                    <a:pt x="286852" y="66642"/>
                    <a:pt x="380897" y="0"/>
                    <a:pt x="490507" y="0"/>
                  </a:cubicBezTo>
                  <a:close/>
                </a:path>
              </a:pathLst>
            </a:cu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28" tIns="146262" rIns="182828" bIns="146262" numCol="1" spcCol="0" rtlCol="0" fromWordArt="0" anchor="t" anchorCtr="0" forceAA="0" compatLnSpc="1">
              <a:prstTxWarp prst="textNoShape">
                <a:avLst/>
              </a:prstTxWarp>
              <a:noAutofit/>
            </a:bodyPr>
            <a:lstStyle/>
            <a:p>
              <a:pPr algn="ctr" defTabSz="932114" fontAlgn="base">
                <a:lnSpc>
                  <a:spcPct val="90000"/>
                </a:lnSpc>
                <a:spcBef>
                  <a:spcPct val="0"/>
                </a:spcBef>
                <a:spcAft>
                  <a:spcPct val="0"/>
                </a:spcAft>
              </a:pPr>
              <a:endParaRPr lang="en-IN" sz="2000" b="1" dirty="0">
                <a:solidFill>
                  <a:srgbClr val="FFFFFF"/>
                </a:solidFill>
                <a:latin typeface="Segoe UI Light"/>
                <a:ea typeface="Segoe UI" pitchFamily="34" charset="0"/>
                <a:cs typeface="Segoe UI" pitchFamily="34" charset="0"/>
              </a:endParaRPr>
            </a:p>
          </p:txBody>
        </p:sp>
      </p:grpSp>
      <p:sp>
        <p:nvSpPr>
          <p:cNvPr id="10" name="Content Placeholder 3"/>
          <p:cNvSpPr>
            <a:spLocks noGrp="1"/>
          </p:cNvSpPr>
          <p:nvPr>
            <p:ph sz="quarter" idx="10"/>
          </p:nvPr>
        </p:nvSpPr>
        <p:spPr>
          <a:xfrm>
            <a:off x="309896" y="290691"/>
            <a:ext cx="5364246" cy="2478962"/>
          </a:xfrm>
        </p:spPr>
        <p:txBody>
          <a:bodyPr lIns="146304" tIns="91440" rIns="146304" bIns="91440"/>
          <a:lstStyle>
            <a:lvl1pPr marL="0" indent="0" algn="l">
              <a:buNone/>
              <a:defRPr sz="5400">
                <a:latin typeface="Segoe UI Light" panose="020B0502040204020203" pitchFamily="34" charset="0"/>
                <a:cs typeface="Segoe UI Light" panose="020B0502040204020203" pitchFamily="34" charset="0"/>
              </a:defRPr>
            </a:lvl1pPr>
          </a:lstStyle>
          <a:p>
            <a:pPr lvl="0"/>
            <a:r>
              <a:rPr lang="en-US" dirty="0"/>
              <a:t>Click to edit Master text styles</a:t>
            </a:r>
          </a:p>
        </p:txBody>
      </p:sp>
    </p:spTree>
    <p:extLst>
      <p:ext uri="{BB962C8B-B14F-4D97-AF65-F5344CB8AC3E}">
        <p14:creationId xmlns:p14="http://schemas.microsoft.com/office/powerpoint/2010/main" val="3335832857"/>
      </p:ext>
    </p:extLst>
  </p:cSld>
  <p:clrMapOvr>
    <a:masterClrMapping/>
  </p:clrMapOvr>
  <p:transition>
    <p:fade/>
  </p:transition>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9" Type="http://schemas.openxmlformats.org/officeDocument/2006/relationships/slideLayout" Target="../slideLayouts/slideLayout39.xml"/><Relationship Id="rId3" Type="http://schemas.openxmlformats.org/officeDocument/2006/relationships/slideLayout" Target="../slideLayouts/slideLayout3.xml"/><Relationship Id="rId21" Type="http://schemas.openxmlformats.org/officeDocument/2006/relationships/slideLayout" Target="../slideLayouts/slideLayout21.xml"/><Relationship Id="rId34" Type="http://schemas.openxmlformats.org/officeDocument/2006/relationships/slideLayout" Target="../slideLayouts/slideLayout34.xml"/><Relationship Id="rId42" Type="http://schemas.openxmlformats.org/officeDocument/2006/relationships/slideLayout" Target="../slideLayouts/slideLayout42.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33" Type="http://schemas.openxmlformats.org/officeDocument/2006/relationships/slideLayout" Target="../slideLayouts/slideLayout33.xml"/><Relationship Id="rId38" Type="http://schemas.openxmlformats.org/officeDocument/2006/relationships/slideLayout" Target="../slideLayouts/slideLayout38.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29" Type="http://schemas.openxmlformats.org/officeDocument/2006/relationships/slideLayout" Target="../slideLayouts/slideLayout29.xml"/><Relationship Id="rId41" Type="http://schemas.openxmlformats.org/officeDocument/2006/relationships/slideLayout" Target="../slideLayouts/slideLayout41.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32" Type="http://schemas.openxmlformats.org/officeDocument/2006/relationships/slideLayout" Target="../slideLayouts/slideLayout32.xml"/><Relationship Id="rId37" Type="http://schemas.openxmlformats.org/officeDocument/2006/relationships/slideLayout" Target="../slideLayouts/slideLayout37.xml"/><Relationship Id="rId40" Type="http://schemas.openxmlformats.org/officeDocument/2006/relationships/slideLayout" Target="../slideLayouts/slideLayout40.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36" Type="http://schemas.openxmlformats.org/officeDocument/2006/relationships/slideLayout" Target="../slideLayouts/slideLayout36.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31" Type="http://schemas.openxmlformats.org/officeDocument/2006/relationships/slideLayout" Target="../slideLayouts/slideLayout31.xml"/><Relationship Id="rId44" Type="http://schemas.openxmlformats.org/officeDocument/2006/relationships/theme" Target="../theme/theme1.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30" Type="http://schemas.openxmlformats.org/officeDocument/2006/relationships/slideLayout" Target="../slideLayouts/slideLayout30.xml"/><Relationship Id="rId35" Type="http://schemas.openxmlformats.org/officeDocument/2006/relationships/slideLayout" Target="../slideLayouts/slideLayout35.xml"/><Relationship Id="rId43" Type="http://schemas.openxmlformats.org/officeDocument/2006/relationships/slideLayout" Target="../slideLayouts/slideLayout43.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51.xml"/><Relationship Id="rId13" Type="http://schemas.openxmlformats.org/officeDocument/2006/relationships/slideLayout" Target="../slideLayouts/slideLayout56.xml"/><Relationship Id="rId18" Type="http://schemas.openxmlformats.org/officeDocument/2006/relationships/slideLayout" Target="../slideLayouts/slideLayout61.xml"/><Relationship Id="rId26" Type="http://schemas.openxmlformats.org/officeDocument/2006/relationships/slideLayout" Target="../slideLayouts/slideLayout69.xml"/><Relationship Id="rId3" Type="http://schemas.openxmlformats.org/officeDocument/2006/relationships/slideLayout" Target="../slideLayouts/slideLayout46.xml"/><Relationship Id="rId21" Type="http://schemas.openxmlformats.org/officeDocument/2006/relationships/slideLayout" Target="../slideLayouts/slideLayout64.xml"/><Relationship Id="rId34" Type="http://schemas.openxmlformats.org/officeDocument/2006/relationships/slideLayout" Target="../slideLayouts/slideLayout77.xml"/><Relationship Id="rId7" Type="http://schemas.openxmlformats.org/officeDocument/2006/relationships/slideLayout" Target="../slideLayouts/slideLayout50.xml"/><Relationship Id="rId12" Type="http://schemas.openxmlformats.org/officeDocument/2006/relationships/slideLayout" Target="../slideLayouts/slideLayout55.xml"/><Relationship Id="rId17" Type="http://schemas.openxmlformats.org/officeDocument/2006/relationships/slideLayout" Target="../slideLayouts/slideLayout60.xml"/><Relationship Id="rId25" Type="http://schemas.openxmlformats.org/officeDocument/2006/relationships/slideLayout" Target="../slideLayouts/slideLayout68.xml"/><Relationship Id="rId33" Type="http://schemas.openxmlformats.org/officeDocument/2006/relationships/slideLayout" Target="../slideLayouts/slideLayout76.xml"/><Relationship Id="rId2" Type="http://schemas.openxmlformats.org/officeDocument/2006/relationships/slideLayout" Target="../slideLayouts/slideLayout45.xml"/><Relationship Id="rId16" Type="http://schemas.openxmlformats.org/officeDocument/2006/relationships/slideLayout" Target="../slideLayouts/slideLayout59.xml"/><Relationship Id="rId20" Type="http://schemas.openxmlformats.org/officeDocument/2006/relationships/slideLayout" Target="../slideLayouts/slideLayout63.xml"/><Relationship Id="rId29" Type="http://schemas.openxmlformats.org/officeDocument/2006/relationships/slideLayout" Target="../slideLayouts/slideLayout72.xml"/><Relationship Id="rId1" Type="http://schemas.openxmlformats.org/officeDocument/2006/relationships/slideLayout" Target="../slideLayouts/slideLayout44.xml"/><Relationship Id="rId6" Type="http://schemas.openxmlformats.org/officeDocument/2006/relationships/slideLayout" Target="../slideLayouts/slideLayout49.xml"/><Relationship Id="rId11" Type="http://schemas.openxmlformats.org/officeDocument/2006/relationships/slideLayout" Target="../slideLayouts/slideLayout54.xml"/><Relationship Id="rId24" Type="http://schemas.openxmlformats.org/officeDocument/2006/relationships/slideLayout" Target="../slideLayouts/slideLayout67.xml"/><Relationship Id="rId32" Type="http://schemas.openxmlformats.org/officeDocument/2006/relationships/slideLayout" Target="../slideLayouts/slideLayout75.xml"/><Relationship Id="rId5" Type="http://schemas.openxmlformats.org/officeDocument/2006/relationships/slideLayout" Target="../slideLayouts/slideLayout48.xml"/><Relationship Id="rId15" Type="http://schemas.openxmlformats.org/officeDocument/2006/relationships/slideLayout" Target="../slideLayouts/slideLayout58.xml"/><Relationship Id="rId23" Type="http://schemas.openxmlformats.org/officeDocument/2006/relationships/slideLayout" Target="../slideLayouts/slideLayout66.xml"/><Relationship Id="rId28" Type="http://schemas.openxmlformats.org/officeDocument/2006/relationships/slideLayout" Target="../slideLayouts/slideLayout71.xml"/><Relationship Id="rId36" Type="http://schemas.openxmlformats.org/officeDocument/2006/relationships/theme" Target="../theme/theme2.xml"/><Relationship Id="rId10" Type="http://schemas.openxmlformats.org/officeDocument/2006/relationships/slideLayout" Target="../slideLayouts/slideLayout53.xml"/><Relationship Id="rId19" Type="http://schemas.openxmlformats.org/officeDocument/2006/relationships/slideLayout" Target="../slideLayouts/slideLayout62.xml"/><Relationship Id="rId31" Type="http://schemas.openxmlformats.org/officeDocument/2006/relationships/slideLayout" Target="../slideLayouts/slideLayout74.xml"/><Relationship Id="rId4" Type="http://schemas.openxmlformats.org/officeDocument/2006/relationships/slideLayout" Target="../slideLayouts/slideLayout47.xml"/><Relationship Id="rId9" Type="http://schemas.openxmlformats.org/officeDocument/2006/relationships/slideLayout" Target="../slideLayouts/slideLayout52.xml"/><Relationship Id="rId14" Type="http://schemas.openxmlformats.org/officeDocument/2006/relationships/slideLayout" Target="../slideLayouts/slideLayout57.xml"/><Relationship Id="rId22" Type="http://schemas.openxmlformats.org/officeDocument/2006/relationships/slideLayout" Target="../slideLayouts/slideLayout65.xml"/><Relationship Id="rId27" Type="http://schemas.openxmlformats.org/officeDocument/2006/relationships/slideLayout" Target="../slideLayouts/slideLayout70.xml"/><Relationship Id="rId30" Type="http://schemas.openxmlformats.org/officeDocument/2006/relationships/slideLayout" Target="../slideLayouts/slideLayout73.xml"/><Relationship Id="rId35" Type="http://schemas.openxmlformats.org/officeDocument/2006/relationships/slideLayout" Target="../slideLayouts/slideLayout78.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274638" y="295275"/>
            <a:ext cx="11888787" cy="917575"/>
          </a:xfrm>
          <a:prstGeom prst="rect">
            <a:avLst/>
          </a:prstGeom>
        </p:spPr>
        <p:txBody>
          <a:bodyPr vert="horz" wrap="square" lIns="146304" tIns="91440" rIns="146304" bIns="91440" rtlCol="0" anchor="t">
            <a:noAutofit/>
          </a:bodyPr>
          <a:lstStyle/>
          <a:p>
            <a:r>
              <a:rPr lang="en-US" dirty="0"/>
              <a:t>Click to edit Master title style</a:t>
            </a:r>
          </a:p>
        </p:txBody>
      </p:sp>
      <p:sp>
        <p:nvSpPr>
          <p:cNvPr id="2051" name="Text Placeholder 3"/>
          <p:cNvSpPr>
            <a:spLocks noGrp="1"/>
          </p:cNvSpPr>
          <p:nvPr>
            <p:ph type="body" idx="1"/>
          </p:nvPr>
        </p:nvSpPr>
        <p:spPr bwMode="auto">
          <a:xfrm>
            <a:off x="274638" y="1212850"/>
            <a:ext cx="11887200" cy="2092325"/>
          </a:xfrm>
          <a:prstGeom prst="rect">
            <a:avLst/>
          </a:prstGeom>
          <a:noFill/>
          <a:ln>
            <a:noFill/>
          </a:ln>
          <a:extLst>
            <a:ext uri="{909E8E84-426E-40dd-AFC4-6F175D3DCCD1}">
              <a14:hiddenFill xmlns:mc="http://schemas.openxmlformats.org/markup-compatibility/2006" xmlns:mv="urn:schemas-microsoft-com:mac:vml" xmlns:a14="http://schemas.microsoft.com/office/drawing/2010/main" xmlns="">
                <a:solidFill>
                  <a:srgbClr val="FFFFFF"/>
                </a:solidFill>
              </a14:hiddenFill>
            </a:ext>
            <a:ext uri="{91240B29-F687-4f45-9708-019B960494DF}">
              <a14:hiddenLine xmlns:mc="http://schemas.openxmlformats.org/markup-compatibility/2006" xmlns:mv="urn:schemas-microsoft-com:mac:vml" xmlns:a14="http://schemas.microsoft.com/office/drawing/2010/main" xmlns="" w="9525">
                <a:solidFill>
                  <a:srgbClr val="000000"/>
                </a:solidFill>
                <a:miter lim="800000"/>
                <a:headEnd/>
                <a:tailEnd/>
              </a14:hiddenLine>
            </a:ext>
            <a:ext uri="{FAA26D3D-D897-4be2-8F04-BA451C77F1D7}">
              <ma14:placeholderFlag xmlns:mc="http://schemas.openxmlformats.org/markup-compatibility/2006" xmlns:mv="urn:schemas-microsoft-com:mac:vml" xmlns:ma14="http://schemas.microsoft.com/office/mac/drawingml/2011/main" xmlns="" val="1"/>
            </a:ext>
          </a:extLst>
        </p:spPr>
        <p:txBody>
          <a:bodyPr vert="horz" wrap="square" lIns="182880" tIns="146304" rIns="182880" bIns="146304"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Slide Number Placeholder 4"/>
          <p:cNvSpPr>
            <a:spLocks noGrp="1"/>
          </p:cNvSpPr>
          <p:nvPr>
            <p:ph type="sldNum" sz="quarter" idx="4"/>
          </p:nvPr>
        </p:nvSpPr>
        <p:spPr>
          <a:xfrm>
            <a:off x="11595100" y="6565900"/>
            <a:ext cx="566738" cy="136525"/>
          </a:xfrm>
          <a:prstGeom prst="rect">
            <a:avLst/>
          </a:prstGeom>
        </p:spPr>
        <p:txBody>
          <a:bodyPr vert="horz" lIns="91440" tIns="0" rIns="0" bIns="0" rtlCol="0" anchor="ctr"/>
          <a:lstStyle>
            <a:lvl1pPr algn="r" defTabSz="932742" fontAlgn="auto">
              <a:spcBef>
                <a:spcPts val="0"/>
              </a:spcBef>
              <a:spcAft>
                <a:spcPts val="0"/>
              </a:spcAft>
              <a:defRPr lang="en-US" sz="900" b="0" kern="1200">
                <a:solidFill>
                  <a:srgbClr val="505050"/>
                </a:solidFill>
                <a:latin typeface="+mn-lt"/>
                <a:ea typeface="+mn-ea"/>
                <a:cs typeface="+mn-cs"/>
              </a:defRPr>
            </a:lvl1pPr>
          </a:lstStyle>
          <a:p>
            <a:pPr>
              <a:defRPr/>
            </a:pPr>
            <a:fld id="{75FAD755-3BD0-2447-A9DF-109DAABEFD99}" type="slidenum">
              <a:rPr/>
              <a:pPr>
                <a:defRPr/>
              </a:pPr>
              <a:t>‹#›</a:t>
            </a:fld>
            <a:endParaRPr dirty="0"/>
          </a:p>
        </p:txBody>
      </p:sp>
    </p:spTree>
  </p:cSld>
  <p:clrMap bg1="lt1" tx1="dk1" bg2="lt2" tx2="dk2" accent1="accent1" accent2="accent2" accent3="accent3" accent4="accent4" accent5="accent5" accent6="accent6" hlink="hlink" folHlink="folHlink"/>
  <p:sldLayoutIdLst>
    <p:sldLayoutId id="2147484388" r:id="rId1"/>
    <p:sldLayoutId id="2147484382" r:id="rId2"/>
    <p:sldLayoutId id="2147484383" r:id="rId3"/>
    <p:sldLayoutId id="2147484389" r:id="rId4"/>
    <p:sldLayoutId id="2147484442" r:id="rId5"/>
    <p:sldLayoutId id="2147484384" r:id="rId6"/>
    <p:sldLayoutId id="2147484385" r:id="rId7"/>
    <p:sldLayoutId id="2147484390" r:id="rId8"/>
    <p:sldLayoutId id="2147484386" r:id="rId9"/>
    <p:sldLayoutId id="2147484208" r:id="rId10"/>
    <p:sldLayoutId id="2147484381" r:id="rId11"/>
    <p:sldLayoutId id="2147484391" r:id="rId12"/>
    <p:sldLayoutId id="2147484155" r:id="rId13"/>
    <p:sldLayoutId id="2147484444" r:id="rId14"/>
    <p:sldLayoutId id="2147484443" r:id="rId15"/>
    <p:sldLayoutId id="2147484043" r:id="rId16"/>
    <p:sldLayoutId id="2147484044" r:id="rId17"/>
    <p:sldLayoutId id="2147484156" r:id="rId18"/>
    <p:sldLayoutId id="2147484158" r:id="rId19"/>
    <p:sldLayoutId id="2147484178" r:id="rId20"/>
    <p:sldLayoutId id="2147484205" r:id="rId21"/>
    <p:sldLayoutId id="2147484206" r:id="rId22"/>
    <p:sldLayoutId id="2147484316" r:id="rId23"/>
    <p:sldLayoutId id="2147484365" r:id="rId24"/>
    <p:sldLayoutId id="2147484367" r:id="rId25"/>
    <p:sldLayoutId id="2147484371" r:id="rId26"/>
    <p:sldLayoutId id="2147484375" r:id="rId27"/>
    <p:sldLayoutId id="2147484445" r:id="rId28"/>
    <p:sldLayoutId id="2147484446" r:id="rId29"/>
    <p:sldLayoutId id="2147484449" r:id="rId30"/>
    <p:sldLayoutId id="2147484453" r:id="rId31"/>
    <p:sldLayoutId id="2147484455" r:id="rId32"/>
    <p:sldLayoutId id="2147484456" r:id="rId33"/>
    <p:sldLayoutId id="2147484457" r:id="rId34"/>
    <p:sldLayoutId id="2147484458" r:id="rId35"/>
    <p:sldLayoutId id="2147484459" r:id="rId36"/>
    <p:sldLayoutId id="2147484460" r:id="rId37"/>
    <p:sldLayoutId id="2147484461" r:id="rId38"/>
    <p:sldLayoutId id="2147484462" r:id="rId39"/>
    <p:sldLayoutId id="2147484463" r:id="rId40"/>
    <p:sldLayoutId id="2147484464" r:id="rId41"/>
    <p:sldLayoutId id="2147484465" r:id="rId42"/>
    <p:sldLayoutId id="2147484466" r:id="rId43"/>
  </p:sldLayoutIdLst>
  <p:transition>
    <p:fade/>
  </p:transition>
  <p:txStyles>
    <p:titleStyle>
      <a:lvl1pPr algn="l" defTabSz="931863" rtl="0" fontAlgn="base">
        <a:lnSpc>
          <a:spcPct val="90000"/>
        </a:lnSpc>
        <a:spcBef>
          <a:spcPct val="0"/>
        </a:spcBef>
        <a:spcAft>
          <a:spcPct val="0"/>
        </a:spcAft>
        <a:defRPr lang="en-US" sz="4000" kern="1200" spc="-102" dirty="0">
          <a:ln w="3175">
            <a:noFill/>
          </a:ln>
          <a:solidFill>
            <a:schemeClr val="tx1"/>
          </a:solidFill>
          <a:latin typeface="+mj-lt"/>
          <a:ea typeface="ＭＳ Ｐゴシック" charset="0"/>
          <a:cs typeface="Segoe UI" pitchFamily="34" charset="0"/>
        </a:defRPr>
      </a:lvl1pPr>
      <a:lvl2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2pPr>
      <a:lvl3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3pPr>
      <a:lvl4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4pPr>
      <a:lvl5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5pPr>
      <a:lvl6pPr marL="4572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6pPr>
      <a:lvl7pPr marL="9144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7pPr>
      <a:lvl8pPr marL="13716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8pPr>
      <a:lvl9pPr marL="18288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9pPr>
    </p:titleStyle>
    <p:bodyStyle>
      <a:lvl1pPr marL="342900" indent="-342900" algn="l" defTabSz="931863" rtl="0" fontAlgn="base">
        <a:lnSpc>
          <a:spcPct val="90000"/>
        </a:lnSpc>
        <a:spcBef>
          <a:spcPct val="20000"/>
        </a:spcBef>
        <a:spcAft>
          <a:spcPct val="0"/>
        </a:spcAft>
        <a:buSzPct val="90000"/>
        <a:buFont typeface="Arial" charset="0"/>
        <a:buChar char="•"/>
        <a:defRPr sz="3600" kern="1200">
          <a:solidFill>
            <a:schemeClr val="accent1"/>
          </a:solidFill>
          <a:latin typeface="+mj-lt"/>
          <a:ea typeface="ＭＳ Ｐゴシック" charset="0"/>
          <a:cs typeface="ＭＳ Ｐゴシック" charset="0"/>
        </a:defRPr>
      </a:lvl1pPr>
      <a:lvl2pPr marL="584200" indent="-241300" algn="l" defTabSz="931863" rtl="0" fontAlgn="base">
        <a:lnSpc>
          <a:spcPct val="90000"/>
        </a:lnSpc>
        <a:spcBef>
          <a:spcPct val="20000"/>
        </a:spcBef>
        <a:spcAft>
          <a:spcPct val="0"/>
        </a:spcAft>
        <a:buSzPct val="90000"/>
        <a:buFont typeface="Arial" charset="0"/>
        <a:buChar char="•"/>
        <a:defRPr sz="2400" kern="1200">
          <a:solidFill>
            <a:schemeClr val="tx1"/>
          </a:solidFill>
          <a:latin typeface="+mn-lt"/>
          <a:ea typeface="ＭＳ Ｐゴシック" charset="0"/>
          <a:cs typeface="+mn-cs"/>
        </a:defRPr>
      </a:lvl2pPr>
      <a:lvl3pPr marL="800100" indent="-228600" algn="l" defTabSz="931863" rtl="0" fontAlgn="base">
        <a:lnSpc>
          <a:spcPct val="90000"/>
        </a:lnSpc>
        <a:spcBef>
          <a:spcPct val="20000"/>
        </a:spcBef>
        <a:spcAft>
          <a:spcPct val="0"/>
        </a:spcAft>
        <a:buSzPct val="90000"/>
        <a:buFont typeface="Arial" charset="0"/>
        <a:buChar char="•"/>
        <a:defRPr sz="2000" kern="1200">
          <a:solidFill>
            <a:schemeClr val="tx1"/>
          </a:solidFill>
          <a:latin typeface="+mn-lt"/>
          <a:ea typeface="ＭＳ Ｐゴシック" charset="0"/>
          <a:cs typeface="+mn-cs"/>
        </a:defRPr>
      </a:lvl3pPr>
      <a:lvl4pPr marL="1028700" indent="-228600" algn="l" defTabSz="931863" rtl="0" fontAlgn="base">
        <a:lnSpc>
          <a:spcPct val="90000"/>
        </a:lnSpc>
        <a:spcBef>
          <a:spcPct val="20000"/>
        </a:spcBef>
        <a:spcAft>
          <a:spcPct val="0"/>
        </a:spcAft>
        <a:buSzPct val="90000"/>
        <a:buFont typeface="Arial" charset="0"/>
        <a:buChar char="•"/>
        <a:defRPr kern="1200">
          <a:solidFill>
            <a:schemeClr val="tx1"/>
          </a:solidFill>
          <a:latin typeface="+mn-lt"/>
          <a:ea typeface="ＭＳ Ｐゴシック" charset="0"/>
          <a:cs typeface="+mn-cs"/>
        </a:defRPr>
      </a:lvl4pPr>
      <a:lvl5pPr marL="1257300" indent="-228600" algn="l" defTabSz="931863" rtl="0" fontAlgn="base">
        <a:lnSpc>
          <a:spcPct val="90000"/>
        </a:lnSpc>
        <a:spcBef>
          <a:spcPct val="20000"/>
        </a:spcBef>
        <a:spcAft>
          <a:spcPct val="0"/>
        </a:spcAft>
        <a:buSzPct val="90000"/>
        <a:buFont typeface="Arial" charset="0"/>
        <a:buChar char="•"/>
        <a:defRPr kern="1200">
          <a:solidFill>
            <a:schemeClr val="tx1"/>
          </a:solidFill>
          <a:latin typeface="+mn-lt"/>
          <a:ea typeface="ＭＳ Ｐゴシック" charset="0"/>
          <a:cs typeface="+mn-cs"/>
        </a:defRPr>
      </a:lvl5pPr>
      <a:lvl6pPr marL="2565040"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3031412"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97783"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964155"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32742" rtl="0" eaLnBrk="1" latinLnBrk="0" hangingPunct="1">
        <a:defRPr sz="1800" kern="1200">
          <a:solidFill>
            <a:schemeClr val="tx1"/>
          </a:solidFill>
          <a:latin typeface="+mn-lt"/>
          <a:ea typeface="+mn-ea"/>
          <a:cs typeface="+mn-cs"/>
        </a:defRPr>
      </a:lvl1pPr>
      <a:lvl2pPr marL="466371" algn="l" defTabSz="932742" rtl="0" eaLnBrk="1" latinLnBrk="0" hangingPunct="1">
        <a:defRPr sz="1800" kern="1200">
          <a:solidFill>
            <a:schemeClr val="tx1"/>
          </a:solidFill>
          <a:latin typeface="+mn-lt"/>
          <a:ea typeface="+mn-ea"/>
          <a:cs typeface="+mn-cs"/>
        </a:defRPr>
      </a:lvl2pPr>
      <a:lvl3pPr marL="932742" algn="l" defTabSz="932742" rtl="0" eaLnBrk="1" latinLnBrk="0" hangingPunct="1">
        <a:defRPr sz="1800" kern="1200">
          <a:solidFill>
            <a:schemeClr val="tx1"/>
          </a:solidFill>
          <a:latin typeface="+mn-lt"/>
          <a:ea typeface="+mn-ea"/>
          <a:cs typeface="+mn-cs"/>
        </a:defRPr>
      </a:lvl3pPr>
      <a:lvl4pPr marL="1399113" algn="l" defTabSz="932742" rtl="0" eaLnBrk="1" latinLnBrk="0" hangingPunct="1">
        <a:defRPr sz="1800" kern="1200">
          <a:solidFill>
            <a:schemeClr val="tx1"/>
          </a:solidFill>
          <a:latin typeface="+mn-lt"/>
          <a:ea typeface="+mn-ea"/>
          <a:cs typeface="+mn-cs"/>
        </a:defRPr>
      </a:lvl4pPr>
      <a:lvl5pPr marL="1865484" algn="l" defTabSz="932742" rtl="0" eaLnBrk="1" latinLnBrk="0" hangingPunct="1">
        <a:defRPr sz="1800" kern="1200">
          <a:solidFill>
            <a:schemeClr val="tx1"/>
          </a:solidFill>
          <a:latin typeface="+mn-lt"/>
          <a:ea typeface="+mn-ea"/>
          <a:cs typeface="+mn-cs"/>
        </a:defRPr>
      </a:lvl5pPr>
      <a:lvl6pPr marL="2331856" algn="l" defTabSz="932742" rtl="0" eaLnBrk="1" latinLnBrk="0" hangingPunct="1">
        <a:defRPr sz="1800" kern="1200">
          <a:solidFill>
            <a:schemeClr val="tx1"/>
          </a:solidFill>
          <a:latin typeface="+mn-lt"/>
          <a:ea typeface="+mn-ea"/>
          <a:cs typeface="+mn-cs"/>
        </a:defRPr>
      </a:lvl6pPr>
      <a:lvl7pPr marL="2798226" algn="l" defTabSz="932742" rtl="0" eaLnBrk="1" latinLnBrk="0" hangingPunct="1">
        <a:defRPr sz="1800" kern="1200">
          <a:solidFill>
            <a:schemeClr val="tx1"/>
          </a:solidFill>
          <a:latin typeface="+mn-lt"/>
          <a:ea typeface="+mn-ea"/>
          <a:cs typeface="+mn-cs"/>
        </a:defRPr>
      </a:lvl7pPr>
      <a:lvl8pPr marL="3264597" algn="l" defTabSz="932742" rtl="0" eaLnBrk="1" latinLnBrk="0" hangingPunct="1">
        <a:defRPr sz="1800" kern="1200">
          <a:solidFill>
            <a:schemeClr val="tx1"/>
          </a:solidFill>
          <a:latin typeface="+mn-lt"/>
          <a:ea typeface="+mn-ea"/>
          <a:cs typeface="+mn-cs"/>
        </a:defRPr>
      </a:lvl8pPr>
      <a:lvl9pPr marL="3730969" algn="l" defTabSz="932742"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Pr>
        <a:solidFill>
          <a:schemeClr val="tx1"/>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274320" y="296897"/>
            <a:ext cx="11889564" cy="917575"/>
          </a:xfrm>
          <a:prstGeom prst="rect">
            <a:avLst/>
          </a:prstGeom>
        </p:spPr>
        <p:txBody>
          <a:bodyPr vert="horz" wrap="square" lIns="146304" tIns="91440" rIns="146304" bIns="91440" rtlCol="0" anchor="t">
            <a:noAutofit/>
          </a:bodyPr>
          <a:lstStyle/>
          <a:p>
            <a:r>
              <a:rPr lang="en-US" dirty="0"/>
              <a:t>Click to edit Master title style</a:t>
            </a:r>
          </a:p>
        </p:txBody>
      </p:sp>
      <p:sp>
        <p:nvSpPr>
          <p:cNvPr id="4" name="Text Placeholder 3"/>
          <p:cNvSpPr>
            <a:spLocks noGrp="1"/>
          </p:cNvSpPr>
          <p:nvPr>
            <p:ph type="body" idx="1"/>
          </p:nvPr>
        </p:nvSpPr>
        <p:spPr>
          <a:xfrm>
            <a:off x="274640" y="1212851"/>
            <a:ext cx="11887198" cy="2117503"/>
          </a:xfrm>
          <a:prstGeom prst="rect">
            <a:avLst/>
          </a:prstGeom>
        </p:spPr>
        <p:txBody>
          <a:bodyPr vert="horz" wrap="square" lIns="146304" tIns="91440" rIns="146304" bIns="91440" rtlCol="0">
            <a:spAutoFit/>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3518180340"/>
      </p:ext>
    </p:extLst>
  </p:cSld>
  <p:clrMap bg1="dk1" tx1="lt1" bg2="dk2" tx2="lt2" accent1="accent1" accent2="accent2" accent3="accent3" accent4="accent4" accent5="accent5" accent6="accent6" hlink="hlink" folHlink="folHlink"/>
  <p:sldLayoutIdLst>
    <p:sldLayoutId id="2147484394" r:id="rId1"/>
    <p:sldLayoutId id="2147484395" r:id="rId2"/>
    <p:sldLayoutId id="2147484396" r:id="rId3"/>
    <p:sldLayoutId id="2147484397" r:id="rId4"/>
    <p:sldLayoutId id="2147484398" r:id="rId5"/>
    <p:sldLayoutId id="2147484399" r:id="rId6"/>
    <p:sldLayoutId id="2147484400" r:id="rId7"/>
    <p:sldLayoutId id="2147484401" r:id="rId8"/>
    <p:sldLayoutId id="2147484402" r:id="rId9"/>
    <p:sldLayoutId id="2147484403" r:id="rId10"/>
    <p:sldLayoutId id="2147484404" r:id="rId11"/>
    <p:sldLayoutId id="2147484405" r:id="rId12"/>
    <p:sldLayoutId id="2147484406" r:id="rId13"/>
    <p:sldLayoutId id="2147484407" r:id="rId14"/>
    <p:sldLayoutId id="2147484408" r:id="rId15"/>
    <p:sldLayoutId id="2147484409" r:id="rId16"/>
    <p:sldLayoutId id="2147484410" r:id="rId17"/>
    <p:sldLayoutId id="2147484411" r:id="rId18"/>
    <p:sldLayoutId id="2147484412" r:id="rId19"/>
    <p:sldLayoutId id="2147484413" r:id="rId20"/>
    <p:sldLayoutId id="2147484414" r:id="rId21"/>
    <p:sldLayoutId id="2147484415" r:id="rId22"/>
    <p:sldLayoutId id="2147484416" r:id="rId23"/>
    <p:sldLayoutId id="2147484417" r:id="rId24"/>
    <p:sldLayoutId id="2147484418" r:id="rId25"/>
    <p:sldLayoutId id="2147484419" r:id="rId26"/>
    <p:sldLayoutId id="2147484420" r:id="rId27"/>
    <p:sldLayoutId id="2147484421" r:id="rId28"/>
    <p:sldLayoutId id="2147484422" r:id="rId29"/>
    <p:sldLayoutId id="2147484423" r:id="rId30"/>
    <p:sldLayoutId id="2147484424" r:id="rId31"/>
    <p:sldLayoutId id="2147484425" r:id="rId32"/>
    <p:sldLayoutId id="2147484426" r:id="rId33"/>
    <p:sldLayoutId id="2147484427" r:id="rId34"/>
    <p:sldLayoutId id="2147484428" r:id="rId35"/>
  </p:sldLayoutIdLst>
  <p:transition>
    <p:fade/>
  </p:transition>
  <p:txStyles>
    <p:titleStyle>
      <a:lvl1pPr algn="l" defTabSz="932742" rtl="0" eaLnBrk="1" latinLnBrk="0" hangingPunct="1">
        <a:lnSpc>
          <a:spcPct val="90000"/>
        </a:lnSpc>
        <a:spcBef>
          <a:spcPct val="0"/>
        </a:spcBef>
        <a:buNone/>
        <a:defRPr lang="en-US" sz="4000" b="0" kern="1200" cap="none" spc="-102" baseline="0" dirty="0" smtClean="0">
          <a:ln w="3175">
            <a:noFill/>
          </a:ln>
          <a:solidFill>
            <a:schemeClr val="bg1"/>
          </a:solidFill>
          <a:effectLst/>
          <a:latin typeface="+mj-lt"/>
          <a:ea typeface="+mn-ea"/>
          <a:cs typeface="Segoe UI" pitchFamily="34" charset="0"/>
        </a:defRPr>
      </a:lvl1pPr>
    </p:titleStyle>
    <p:bodyStyle>
      <a:lvl1pPr marL="342900" marR="0" indent="-342900" algn="l" defTabSz="932742" rtl="0" eaLnBrk="1" fontAlgn="auto" latinLnBrk="0" hangingPunct="1">
        <a:lnSpc>
          <a:spcPct val="90000"/>
        </a:lnSpc>
        <a:spcBef>
          <a:spcPct val="20000"/>
        </a:spcBef>
        <a:spcAft>
          <a:spcPts val="0"/>
        </a:spcAft>
        <a:buClrTx/>
        <a:buSzPct val="90000"/>
        <a:buFont typeface="Arial" pitchFamily="34" charset="0"/>
        <a:buChar char="•"/>
        <a:tabLst/>
        <a:defRPr sz="3200" kern="1200" spc="0" baseline="0">
          <a:solidFill>
            <a:schemeClr val="bg1"/>
          </a:solidFill>
          <a:latin typeface="+mj-lt"/>
          <a:ea typeface="+mn-ea"/>
          <a:cs typeface="+mn-cs"/>
        </a:defRPr>
      </a:lvl1pPr>
      <a:lvl2pPr marL="584200" marR="0" indent="-241300" algn="l" defTabSz="932742" rtl="0" eaLnBrk="1" fontAlgn="auto" latinLnBrk="0" hangingPunct="1">
        <a:lnSpc>
          <a:spcPct val="90000"/>
        </a:lnSpc>
        <a:spcBef>
          <a:spcPct val="20000"/>
        </a:spcBef>
        <a:spcAft>
          <a:spcPts val="0"/>
        </a:spcAft>
        <a:buClrTx/>
        <a:buSzPct val="90000"/>
        <a:buFont typeface="Arial" pitchFamily="34" charset="0"/>
        <a:buChar char="•"/>
        <a:tabLst/>
        <a:defRPr sz="2400" kern="1200" spc="0" baseline="0">
          <a:solidFill>
            <a:schemeClr val="bg1"/>
          </a:solidFill>
          <a:latin typeface="+mn-lt"/>
          <a:ea typeface="+mn-ea"/>
          <a:cs typeface="+mn-cs"/>
        </a:defRPr>
      </a:lvl2pPr>
      <a:lvl3pPr marL="800100" marR="0" indent="-228600" algn="l" defTabSz="932742" rtl="0" eaLnBrk="1" fontAlgn="auto" latinLnBrk="0" hangingPunct="1">
        <a:lnSpc>
          <a:spcPct val="90000"/>
        </a:lnSpc>
        <a:spcBef>
          <a:spcPct val="20000"/>
        </a:spcBef>
        <a:spcAft>
          <a:spcPts val="0"/>
        </a:spcAft>
        <a:buClrTx/>
        <a:buSzPct val="90000"/>
        <a:buFont typeface="Arial" pitchFamily="34" charset="0"/>
        <a:buChar char="•"/>
        <a:tabLst/>
        <a:defRPr sz="2400" kern="1200" spc="0" baseline="0">
          <a:solidFill>
            <a:schemeClr val="bg1"/>
          </a:solidFill>
          <a:latin typeface="+mn-lt"/>
          <a:ea typeface="+mn-ea"/>
          <a:cs typeface="+mn-cs"/>
        </a:defRPr>
      </a:lvl3pPr>
      <a:lvl4pPr marL="1028700" marR="0" indent="-228600" algn="l" defTabSz="932742" rtl="0" eaLnBrk="1" fontAlgn="auto" latinLnBrk="0" hangingPunct="1">
        <a:lnSpc>
          <a:spcPct val="90000"/>
        </a:lnSpc>
        <a:spcBef>
          <a:spcPct val="20000"/>
        </a:spcBef>
        <a:spcAft>
          <a:spcPts val="0"/>
        </a:spcAft>
        <a:buClrTx/>
        <a:buSzPct val="90000"/>
        <a:buFont typeface="Arial" pitchFamily="34" charset="0"/>
        <a:buChar char="•"/>
        <a:tabLst/>
        <a:defRPr sz="2000" kern="1200" spc="0" baseline="0">
          <a:solidFill>
            <a:schemeClr val="bg1"/>
          </a:solidFill>
          <a:latin typeface="+mn-lt"/>
          <a:ea typeface="+mn-ea"/>
          <a:cs typeface="+mn-cs"/>
        </a:defRPr>
      </a:lvl4pPr>
      <a:lvl5pPr marL="1257300" marR="0" indent="-228600" algn="l" defTabSz="932742" rtl="0" eaLnBrk="1" fontAlgn="auto" latinLnBrk="0" hangingPunct="1">
        <a:lnSpc>
          <a:spcPct val="90000"/>
        </a:lnSpc>
        <a:spcBef>
          <a:spcPct val="20000"/>
        </a:spcBef>
        <a:spcAft>
          <a:spcPts val="0"/>
        </a:spcAft>
        <a:buClrTx/>
        <a:buSzPct val="90000"/>
        <a:buFont typeface="Arial" pitchFamily="34" charset="0"/>
        <a:buChar char="•"/>
        <a:tabLst/>
        <a:defRPr sz="2000" kern="1200" spc="0" baseline="0">
          <a:solidFill>
            <a:schemeClr val="bg1"/>
          </a:solidFill>
          <a:latin typeface="+mn-lt"/>
          <a:ea typeface="+mn-ea"/>
          <a:cs typeface="+mn-cs"/>
        </a:defRPr>
      </a:lvl5pPr>
      <a:lvl6pPr marL="2565040"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3031412"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97783"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964155"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32742" rtl="0" eaLnBrk="1" latinLnBrk="0" hangingPunct="1">
        <a:defRPr sz="1800" kern="1200">
          <a:solidFill>
            <a:schemeClr val="tx1"/>
          </a:solidFill>
          <a:latin typeface="+mn-lt"/>
          <a:ea typeface="+mn-ea"/>
          <a:cs typeface="+mn-cs"/>
        </a:defRPr>
      </a:lvl1pPr>
      <a:lvl2pPr marL="466371" algn="l" defTabSz="932742" rtl="0" eaLnBrk="1" latinLnBrk="0" hangingPunct="1">
        <a:defRPr sz="1800" kern="1200">
          <a:solidFill>
            <a:schemeClr val="tx1"/>
          </a:solidFill>
          <a:latin typeface="+mn-lt"/>
          <a:ea typeface="+mn-ea"/>
          <a:cs typeface="+mn-cs"/>
        </a:defRPr>
      </a:lvl2pPr>
      <a:lvl3pPr marL="932742" algn="l" defTabSz="932742" rtl="0" eaLnBrk="1" latinLnBrk="0" hangingPunct="1">
        <a:defRPr sz="1800" kern="1200">
          <a:solidFill>
            <a:schemeClr val="tx1"/>
          </a:solidFill>
          <a:latin typeface="+mn-lt"/>
          <a:ea typeface="+mn-ea"/>
          <a:cs typeface="+mn-cs"/>
        </a:defRPr>
      </a:lvl3pPr>
      <a:lvl4pPr marL="1399113" algn="l" defTabSz="932742" rtl="0" eaLnBrk="1" latinLnBrk="0" hangingPunct="1">
        <a:defRPr sz="1800" kern="1200">
          <a:solidFill>
            <a:schemeClr val="tx1"/>
          </a:solidFill>
          <a:latin typeface="+mn-lt"/>
          <a:ea typeface="+mn-ea"/>
          <a:cs typeface="+mn-cs"/>
        </a:defRPr>
      </a:lvl4pPr>
      <a:lvl5pPr marL="1865484" algn="l" defTabSz="932742" rtl="0" eaLnBrk="1" latinLnBrk="0" hangingPunct="1">
        <a:defRPr sz="1800" kern="1200">
          <a:solidFill>
            <a:schemeClr val="tx1"/>
          </a:solidFill>
          <a:latin typeface="+mn-lt"/>
          <a:ea typeface="+mn-ea"/>
          <a:cs typeface="+mn-cs"/>
        </a:defRPr>
      </a:lvl5pPr>
      <a:lvl6pPr marL="2331856" algn="l" defTabSz="932742" rtl="0" eaLnBrk="1" latinLnBrk="0" hangingPunct="1">
        <a:defRPr sz="1800" kern="1200">
          <a:solidFill>
            <a:schemeClr val="tx1"/>
          </a:solidFill>
          <a:latin typeface="+mn-lt"/>
          <a:ea typeface="+mn-ea"/>
          <a:cs typeface="+mn-cs"/>
        </a:defRPr>
      </a:lvl6pPr>
      <a:lvl7pPr marL="2798226" algn="l" defTabSz="932742" rtl="0" eaLnBrk="1" latinLnBrk="0" hangingPunct="1">
        <a:defRPr sz="1800" kern="1200">
          <a:solidFill>
            <a:schemeClr val="tx1"/>
          </a:solidFill>
          <a:latin typeface="+mn-lt"/>
          <a:ea typeface="+mn-ea"/>
          <a:cs typeface="+mn-cs"/>
        </a:defRPr>
      </a:lvl7pPr>
      <a:lvl8pPr marL="3264597" algn="l" defTabSz="932742" rtl="0" eaLnBrk="1" latinLnBrk="0" hangingPunct="1">
        <a:defRPr sz="1800" kern="1200">
          <a:solidFill>
            <a:schemeClr val="tx1"/>
          </a:solidFill>
          <a:latin typeface="+mn-lt"/>
          <a:ea typeface="+mn-ea"/>
          <a:cs typeface="+mn-cs"/>
        </a:defRPr>
      </a:lvl8pPr>
      <a:lvl9pPr marL="3730969" algn="l" defTabSz="932742" rtl="0" eaLnBrk="1" latinLnBrk="0" hangingPunct="1">
        <a:defRPr sz="1800" kern="1200">
          <a:solidFill>
            <a:schemeClr val="tx1"/>
          </a:solidFill>
          <a:latin typeface="+mn-lt"/>
          <a:ea typeface="+mn-ea"/>
          <a:cs typeface="+mn-cs"/>
        </a:defRPr>
      </a:lvl9pPr>
    </p:otherStyle>
  </p:txStyles>
  <p:extLst mod="1">
    <p:ext uri="{27BBF7A9-308A-43DC-89C8-2F10F3537804}">
      <p15:sldGuideLst xmlns:p15="http://schemas.microsoft.com/office/powerpoint/2012/main">
        <p15:guide id="1" orient="horz" pos="187">
          <p15:clr>
            <a:srgbClr val="5ACBF0"/>
          </p15:clr>
        </p15:guide>
        <p15:guide id="2" pos="173">
          <p15:clr>
            <a:srgbClr val="5ACBF0"/>
          </p15:clr>
        </p15:guide>
        <p15:guide id="3" orient="horz" pos="763">
          <p15:clr>
            <a:srgbClr val="A4A3A4"/>
          </p15:clr>
        </p15:guide>
        <p15:guide id="4" orient="horz" pos="1339">
          <p15:clr>
            <a:srgbClr val="A4A3A4"/>
          </p15:clr>
        </p15:guide>
        <p15:guide id="5" orient="horz" pos="1915">
          <p15:clr>
            <a:srgbClr val="A4A3A4"/>
          </p15:clr>
        </p15:guide>
        <p15:guide id="6" orient="horz" pos="2491">
          <p15:clr>
            <a:srgbClr val="A4A3A4"/>
          </p15:clr>
        </p15:guide>
        <p15:guide id="7" orient="horz" pos="3067">
          <p15:clr>
            <a:srgbClr val="A4A3A4"/>
          </p15:clr>
        </p15:guide>
        <p15:guide id="8" orient="horz" pos="3643">
          <p15:clr>
            <a:srgbClr val="A4A3A4"/>
          </p15:clr>
        </p15:guide>
        <p15:guide id="9" orient="horz" pos="4219">
          <p15:clr>
            <a:srgbClr val="5ACBF0"/>
          </p15:clr>
        </p15:guide>
        <p15:guide id="10" pos="749">
          <p15:clr>
            <a:srgbClr val="A4A3A4"/>
          </p15:clr>
        </p15:guide>
        <p15:guide id="11" pos="1325">
          <p15:clr>
            <a:srgbClr val="A4A3A4"/>
          </p15:clr>
        </p15:guide>
        <p15:guide id="12" pos="1901">
          <p15:clr>
            <a:srgbClr val="A4A3A4"/>
          </p15:clr>
        </p15:guide>
        <p15:guide id="13" pos="2477">
          <p15:clr>
            <a:srgbClr val="A4A3A4"/>
          </p15:clr>
        </p15:guide>
        <p15:guide id="14" pos="3053">
          <p15:clr>
            <a:srgbClr val="A4A3A4"/>
          </p15:clr>
        </p15:guide>
        <p15:guide id="15" pos="3629">
          <p15:clr>
            <a:srgbClr val="A4A3A4"/>
          </p15:clr>
        </p15:guide>
        <p15:guide id="16" pos="4205">
          <p15:clr>
            <a:srgbClr val="A4A3A4"/>
          </p15:clr>
        </p15:guide>
        <p15:guide id="17" pos="4781">
          <p15:clr>
            <a:srgbClr val="A4A3A4"/>
          </p15:clr>
        </p15:guide>
        <p15:guide id="18" pos="5357">
          <p15:clr>
            <a:srgbClr val="A4A3A4"/>
          </p15:clr>
        </p15:guide>
        <p15:guide id="19" pos="5933">
          <p15:clr>
            <a:srgbClr val="A4A3A4"/>
          </p15:clr>
        </p15:guide>
        <p15:guide id="20" pos="6509">
          <p15:clr>
            <a:srgbClr val="A4A3A4"/>
          </p15:clr>
        </p15:guide>
        <p15:guide id="21" pos="7085">
          <p15:clr>
            <a:srgbClr val="A4A3A4"/>
          </p15:clr>
        </p15:guide>
        <p15:guide id="22" pos="7661">
          <p15:clr>
            <a:srgbClr val="5ACBF0"/>
          </p15:clr>
        </p15:guide>
      </p15:sldGuideLst>
    </p:ext>
  </p:extLst>
</p:sldMaster>
</file>

<file path=ppt/slides/_rels/slide1.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notesSlide" Target="../notesSlides/notesSlide1.xml"/><Relationship Id="rId1" Type="http://schemas.openxmlformats.org/officeDocument/2006/relationships/slideLayout" Target="../slideLayouts/slideLayout18.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13.xml"/></Relationships>
</file>

<file path=ppt/slides/_rels/slide10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1.xml.rels><?xml version="1.0" encoding="UTF-8" standalone="yes"?>
<Relationships xmlns="http://schemas.openxmlformats.org/package/2006/relationships"><Relationship Id="rId2" Type="http://schemas.openxmlformats.org/officeDocument/2006/relationships/notesSlide" Target="../notesSlides/notesSlide81.xml"/><Relationship Id="rId1" Type="http://schemas.openxmlformats.org/officeDocument/2006/relationships/slideLayout" Target="../slideLayouts/slideLayout13.xml"/></Relationships>
</file>

<file path=ppt/slides/_rels/slide102.xml.rels><?xml version="1.0" encoding="UTF-8" standalone="yes"?>
<Relationships xmlns="http://schemas.openxmlformats.org/package/2006/relationships"><Relationship Id="rId3" Type="http://schemas.openxmlformats.org/officeDocument/2006/relationships/image" Target="../media/image64.PNG"/><Relationship Id="rId2" Type="http://schemas.openxmlformats.org/officeDocument/2006/relationships/image" Target="../media/image63.png"/><Relationship Id="rId1" Type="http://schemas.openxmlformats.org/officeDocument/2006/relationships/slideLayout" Target="../slideLayouts/slideLayout13.xml"/><Relationship Id="rId4" Type="http://schemas.openxmlformats.org/officeDocument/2006/relationships/image" Target="../media/image65.PNG"/></Relationships>
</file>

<file path=ppt/slides/_rels/slide103.xml.rels><?xml version="1.0" encoding="UTF-8" standalone="yes"?>
<Relationships xmlns="http://schemas.openxmlformats.org/package/2006/relationships"><Relationship Id="rId2" Type="http://schemas.openxmlformats.org/officeDocument/2006/relationships/notesSlide" Target="../notesSlides/notesSlide82.xml"/><Relationship Id="rId1" Type="http://schemas.openxmlformats.org/officeDocument/2006/relationships/slideLayout" Target="../slideLayouts/slideLayout3.xml"/></Relationships>
</file>

<file path=ppt/slides/_rels/slide104.xml.rels><?xml version="1.0" encoding="UTF-8" standalone="yes"?>
<Relationships xmlns="http://schemas.openxmlformats.org/package/2006/relationships"><Relationship Id="rId3" Type="http://schemas.openxmlformats.org/officeDocument/2006/relationships/image" Target="../media/image66.emf"/><Relationship Id="rId2" Type="http://schemas.openxmlformats.org/officeDocument/2006/relationships/notesSlide" Target="../notesSlides/notesSlide83.xml"/><Relationship Id="rId1" Type="http://schemas.openxmlformats.org/officeDocument/2006/relationships/slideLayout" Target="../slideLayouts/slideLayout13.xml"/><Relationship Id="rId5" Type="http://schemas.openxmlformats.org/officeDocument/2006/relationships/image" Target="../media/image68.emf"/><Relationship Id="rId4" Type="http://schemas.openxmlformats.org/officeDocument/2006/relationships/image" Target="../media/image67.emf"/></Relationships>
</file>

<file path=ppt/slides/_rels/slide105.xml.rels><?xml version="1.0" encoding="UTF-8" standalone="yes"?>
<Relationships xmlns="http://schemas.openxmlformats.org/package/2006/relationships"><Relationship Id="rId3" Type="http://schemas.openxmlformats.org/officeDocument/2006/relationships/image" Target="../media/image21.emf"/><Relationship Id="rId2" Type="http://schemas.openxmlformats.org/officeDocument/2006/relationships/notesSlide" Target="../notesSlides/notesSlide84.xml"/><Relationship Id="rId1" Type="http://schemas.openxmlformats.org/officeDocument/2006/relationships/slideLayout" Target="../slideLayouts/slideLayout13.xml"/><Relationship Id="rId4" Type="http://schemas.openxmlformats.org/officeDocument/2006/relationships/image" Target="../media/image69.emf"/></Relationships>
</file>

<file path=ppt/slides/_rels/slide106.xml.rels><?xml version="1.0" encoding="UTF-8" standalone="yes"?>
<Relationships xmlns="http://schemas.openxmlformats.org/package/2006/relationships"><Relationship Id="rId2" Type="http://schemas.openxmlformats.org/officeDocument/2006/relationships/notesSlide" Target="../notesSlides/notesSlide85.xml"/><Relationship Id="rId1" Type="http://schemas.openxmlformats.org/officeDocument/2006/relationships/slideLayout" Target="../slideLayouts/slideLayout13.xml"/></Relationships>
</file>

<file path=ppt/slides/_rels/slide107.xml.rels><?xml version="1.0" encoding="UTF-8" standalone="yes"?>
<Relationships xmlns="http://schemas.openxmlformats.org/package/2006/relationships"><Relationship Id="rId2" Type="http://schemas.openxmlformats.org/officeDocument/2006/relationships/notesSlide" Target="../notesSlides/notesSlide86.xml"/><Relationship Id="rId1" Type="http://schemas.openxmlformats.org/officeDocument/2006/relationships/slideLayout" Target="../slideLayouts/slideLayout13.xml"/></Relationships>
</file>

<file path=ppt/slides/_rels/slide108.xml.rels><?xml version="1.0" encoding="UTF-8" standalone="yes"?>
<Relationships xmlns="http://schemas.openxmlformats.org/package/2006/relationships"><Relationship Id="rId8" Type="http://schemas.openxmlformats.org/officeDocument/2006/relationships/oleObject" Target="../embeddings/oleObject3.bin"/><Relationship Id="rId3" Type="http://schemas.openxmlformats.org/officeDocument/2006/relationships/tags" Target="../tags/tag12.xml"/><Relationship Id="rId7" Type="http://schemas.openxmlformats.org/officeDocument/2006/relationships/image" Target="../media/image70.emf"/><Relationship Id="rId2" Type="http://schemas.openxmlformats.org/officeDocument/2006/relationships/tags" Target="../tags/tag11.xml"/><Relationship Id="rId1" Type="http://schemas.openxmlformats.org/officeDocument/2006/relationships/vmlDrawing" Target="../drawings/vmlDrawing3.vml"/><Relationship Id="rId6" Type="http://schemas.openxmlformats.org/officeDocument/2006/relationships/notesSlide" Target="../notesSlides/notesSlide87.xml"/><Relationship Id="rId5" Type="http://schemas.openxmlformats.org/officeDocument/2006/relationships/slideLayout" Target="../slideLayouts/slideLayout13.xml"/><Relationship Id="rId10" Type="http://schemas.openxmlformats.org/officeDocument/2006/relationships/image" Target="../media/image71.emf"/><Relationship Id="rId4" Type="http://schemas.openxmlformats.org/officeDocument/2006/relationships/tags" Target="../tags/tag13.xml"/><Relationship Id="rId9" Type="http://schemas.openxmlformats.org/officeDocument/2006/relationships/image" Target="../media/image6.emf"/></Relationships>
</file>

<file path=ppt/slides/_rels/slide10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10.xml.rels><?xml version="1.0" encoding="UTF-8" standalone="yes"?>
<Relationships xmlns="http://schemas.openxmlformats.org/package/2006/relationships"><Relationship Id="rId2" Type="http://schemas.openxmlformats.org/officeDocument/2006/relationships/notesSlide" Target="../notesSlides/notesSlide88.xml"/><Relationship Id="rId1" Type="http://schemas.openxmlformats.org/officeDocument/2006/relationships/slideLayout" Target="../slideLayouts/slideLayout13.xml"/></Relationships>
</file>

<file path=ppt/slides/_rels/slide111.xml.rels><?xml version="1.0" encoding="UTF-8" standalone="yes"?>
<Relationships xmlns="http://schemas.openxmlformats.org/package/2006/relationships"><Relationship Id="rId2" Type="http://schemas.openxmlformats.org/officeDocument/2006/relationships/notesSlide" Target="../notesSlides/notesSlide89.xml"/><Relationship Id="rId1" Type="http://schemas.openxmlformats.org/officeDocument/2006/relationships/slideLayout" Target="../slideLayouts/slideLayout13.xml"/></Relationships>
</file>

<file path=ppt/slides/_rels/slide112.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13.xml.rels><?xml version="1.0" encoding="UTF-8" standalone="yes"?>
<Relationships xmlns="http://schemas.openxmlformats.org/package/2006/relationships"><Relationship Id="rId2" Type="http://schemas.openxmlformats.org/officeDocument/2006/relationships/notesSlide" Target="../notesSlides/notesSlide90.xml"/><Relationship Id="rId1" Type="http://schemas.openxmlformats.org/officeDocument/2006/relationships/slideLayout" Target="../slideLayouts/slideLayout14.xml"/></Relationships>
</file>

<file path=ppt/slides/_rels/slide114.xml.rels><?xml version="1.0" encoding="UTF-8" standalone="yes"?>
<Relationships xmlns="http://schemas.openxmlformats.org/package/2006/relationships"><Relationship Id="rId2" Type="http://schemas.openxmlformats.org/officeDocument/2006/relationships/notesSlide" Target="../notesSlides/notesSlide91.xml"/><Relationship Id="rId1" Type="http://schemas.openxmlformats.org/officeDocument/2006/relationships/slideLayout" Target="../slideLayouts/slideLayout14.xml"/></Relationships>
</file>

<file path=ppt/slides/_rels/slide115.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116.xml.rels><?xml version="1.0" encoding="UTF-8" standalone="yes"?>
<Relationships xmlns="http://schemas.openxmlformats.org/package/2006/relationships"><Relationship Id="rId3" Type="http://schemas.openxmlformats.org/officeDocument/2006/relationships/image" Target="../media/image72.png"/><Relationship Id="rId2" Type="http://schemas.openxmlformats.org/officeDocument/2006/relationships/notesSlide" Target="../notesSlides/notesSlide92.xml"/><Relationship Id="rId1" Type="http://schemas.openxmlformats.org/officeDocument/2006/relationships/slideLayout" Target="../slideLayouts/slideLayout6.xml"/><Relationship Id="rId4" Type="http://schemas.openxmlformats.org/officeDocument/2006/relationships/image" Target="../media/image73.png"/></Relationships>
</file>

<file path=ppt/slides/_rels/slide117.xml.rels><?xml version="1.0" encoding="UTF-8" standalone="yes"?>
<Relationships xmlns="http://schemas.openxmlformats.org/package/2006/relationships"><Relationship Id="rId3" Type="http://schemas.openxmlformats.org/officeDocument/2006/relationships/image" Target="../media/image75.png"/><Relationship Id="rId2" Type="http://schemas.openxmlformats.org/officeDocument/2006/relationships/image" Target="../media/image74.png"/><Relationship Id="rId1" Type="http://schemas.openxmlformats.org/officeDocument/2006/relationships/slideLayout" Target="../slideLayouts/slideLayout6.xml"/></Relationships>
</file>

<file path=ppt/slides/_rels/slide118.xml.rels><?xml version="1.0" encoding="UTF-8" standalone="yes"?>
<Relationships xmlns="http://schemas.openxmlformats.org/package/2006/relationships"><Relationship Id="rId8" Type="http://schemas.openxmlformats.org/officeDocument/2006/relationships/hyperlink" Target="http://www.windowsphone.com/en-us/store/app/datazen/d887bbbe-e249-4ada-bd22-3f11e2120d9e" TargetMode="External"/><Relationship Id="rId3" Type="http://schemas.openxmlformats.org/officeDocument/2006/relationships/image" Target="../media/image76.png"/><Relationship Id="rId7" Type="http://schemas.openxmlformats.org/officeDocument/2006/relationships/image" Target="../media/image78.png"/><Relationship Id="rId2" Type="http://schemas.openxmlformats.org/officeDocument/2006/relationships/hyperlink" Target="https://itunes.apple.com/us/app/datazen/id604097486" TargetMode="External"/><Relationship Id="rId1" Type="http://schemas.openxmlformats.org/officeDocument/2006/relationships/slideLayout" Target="../slideLayouts/slideLayout14.xml"/><Relationship Id="rId6" Type="http://schemas.openxmlformats.org/officeDocument/2006/relationships/hyperlink" Target="http://apps.microsoft.com/windows/en-us/app/datazen-publisher/a23f9233-bcda-49e3-bab4-5e8366b96a37" TargetMode="External"/><Relationship Id="rId5" Type="http://schemas.openxmlformats.org/officeDocument/2006/relationships/image" Target="../media/image77.png"/><Relationship Id="rId10" Type="http://schemas.openxmlformats.org/officeDocument/2006/relationships/image" Target="../media/image80.png"/><Relationship Id="rId4" Type="http://schemas.openxmlformats.org/officeDocument/2006/relationships/hyperlink" Target="https://play.google.com/store/apps/details?id=com.componentart.datazenclient" TargetMode="External"/><Relationship Id="rId9" Type="http://schemas.openxmlformats.org/officeDocument/2006/relationships/image" Target="../media/image79.png"/></Relationships>
</file>

<file path=ppt/slides/_rels/slide119.xml.rels><?xml version="1.0" encoding="UTF-8" standalone="yes"?>
<Relationships xmlns="http://schemas.openxmlformats.org/package/2006/relationships"><Relationship Id="rId3" Type="http://schemas.openxmlformats.org/officeDocument/2006/relationships/image" Target="../media/image81.png"/><Relationship Id="rId2" Type="http://schemas.openxmlformats.org/officeDocument/2006/relationships/notesSlide" Target="../notesSlides/notesSlide93.xml"/><Relationship Id="rId1" Type="http://schemas.openxmlformats.org/officeDocument/2006/relationships/slideLayout" Target="../slideLayouts/slideLayout14.xml"/></Relationships>
</file>

<file path=ppt/slides/_rels/slide12.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notesSlide" Target="../notesSlides/notesSlide9.xml"/><Relationship Id="rId1" Type="http://schemas.openxmlformats.org/officeDocument/2006/relationships/slideLayout" Target="../slideLayouts/slideLayout2.xml"/><Relationship Id="rId5" Type="http://schemas.openxmlformats.org/officeDocument/2006/relationships/image" Target="../media/image16.png"/><Relationship Id="rId4" Type="http://schemas.openxmlformats.org/officeDocument/2006/relationships/image" Target="../media/image15.emf"/></Relationships>
</file>

<file path=ppt/slides/_rels/slide120.xml.rels><?xml version="1.0" encoding="UTF-8" standalone="yes"?>
<Relationships xmlns="http://schemas.openxmlformats.org/package/2006/relationships"><Relationship Id="rId3" Type="http://schemas.openxmlformats.org/officeDocument/2006/relationships/image" Target="../media/image82.png"/><Relationship Id="rId2" Type="http://schemas.openxmlformats.org/officeDocument/2006/relationships/notesSlide" Target="../notesSlides/notesSlide94.xml"/><Relationship Id="rId1" Type="http://schemas.openxmlformats.org/officeDocument/2006/relationships/slideLayout" Target="../slideLayouts/slideLayout14.xml"/></Relationships>
</file>

<file path=ppt/slides/_rels/slide121.xml.rels><?xml version="1.0" encoding="UTF-8" standalone="yes"?>
<Relationships xmlns="http://schemas.openxmlformats.org/package/2006/relationships"><Relationship Id="rId3" Type="http://schemas.openxmlformats.org/officeDocument/2006/relationships/image" Target="../media/image83.png"/><Relationship Id="rId2" Type="http://schemas.openxmlformats.org/officeDocument/2006/relationships/notesSlide" Target="../notesSlides/notesSlide95.xml"/><Relationship Id="rId1" Type="http://schemas.openxmlformats.org/officeDocument/2006/relationships/slideLayout" Target="../slideLayouts/slideLayout14.xml"/></Relationships>
</file>

<file path=ppt/slides/_rels/slide122.xml.rels><?xml version="1.0" encoding="UTF-8" standalone="yes"?>
<Relationships xmlns="http://schemas.openxmlformats.org/package/2006/relationships"><Relationship Id="rId3" Type="http://schemas.openxmlformats.org/officeDocument/2006/relationships/image" Target="../media/image73.png"/><Relationship Id="rId2" Type="http://schemas.openxmlformats.org/officeDocument/2006/relationships/notesSlide" Target="../notesSlides/notesSlide96.xml"/><Relationship Id="rId1" Type="http://schemas.openxmlformats.org/officeDocument/2006/relationships/slideLayout" Target="../slideLayouts/slideLayout6.xml"/></Relationships>
</file>

<file path=ppt/slides/_rels/slide123.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124.xml.rels><?xml version="1.0" encoding="UTF-8" standalone="yes"?>
<Relationships xmlns="http://schemas.openxmlformats.org/package/2006/relationships"><Relationship Id="rId8" Type="http://schemas.openxmlformats.org/officeDocument/2006/relationships/image" Target="../media/image89.png"/><Relationship Id="rId3" Type="http://schemas.openxmlformats.org/officeDocument/2006/relationships/image" Target="../media/image84.png"/><Relationship Id="rId7" Type="http://schemas.openxmlformats.org/officeDocument/2006/relationships/image" Target="../media/image88.png"/><Relationship Id="rId12" Type="http://schemas.openxmlformats.org/officeDocument/2006/relationships/image" Target="../media/image93.png"/><Relationship Id="rId2" Type="http://schemas.openxmlformats.org/officeDocument/2006/relationships/notesSlide" Target="../notesSlides/notesSlide97.xml"/><Relationship Id="rId1" Type="http://schemas.openxmlformats.org/officeDocument/2006/relationships/slideLayout" Target="../slideLayouts/slideLayout14.xml"/><Relationship Id="rId6" Type="http://schemas.openxmlformats.org/officeDocument/2006/relationships/image" Target="../media/image87.png"/><Relationship Id="rId11" Type="http://schemas.openxmlformats.org/officeDocument/2006/relationships/image" Target="../media/image92.png"/><Relationship Id="rId5" Type="http://schemas.openxmlformats.org/officeDocument/2006/relationships/image" Target="../media/image86.png"/><Relationship Id="rId10" Type="http://schemas.openxmlformats.org/officeDocument/2006/relationships/image" Target="../media/image91.png"/><Relationship Id="rId4" Type="http://schemas.openxmlformats.org/officeDocument/2006/relationships/image" Target="../media/image85.png"/><Relationship Id="rId9" Type="http://schemas.openxmlformats.org/officeDocument/2006/relationships/image" Target="../media/image90.png"/></Relationships>
</file>

<file path=ppt/slides/_rels/slide125.xml.rels><?xml version="1.0" encoding="UTF-8" standalone="yes"?>
<Relationships xmlns="http://schemas.openxmlformats.org/package/2006/relationships"><Relationship Id="rId8" Type="http://schemas.openxmlformats.org/officeDocument/2006/relationships/image" Target="../media/image95.png"/><Relationship Id="rId3" Type="http://schemas.openxmlformats.org/officeDocument/2006/relationships/slideLayout" Target="../slideLayouts/slideLayout14.xml"/><Relationship Id="rId7" Type="http://schemas.openxmlformats.org/officeDocument/2006/relationships/image" Target="../media/image94.png"/><Relationship Id="rId2" Type="http://schemas.openxmlformats.org/officeDocument/2006/relationships/tags" Target="../tags/tag14.xml"/><Relationship Id="rId1" Type="http://schemas.openxmlformats.org/officeDocument/2006/relationships/vmlDrawing" Target="../drawings/vmlDrawing4.vml"/><Relationship Id="rId6" Type="http://schemas.openxmlformats.org/officeDocument/2006/relationships/image" Target="../media/image6.emf"/><Relationship Id="rId5" Type="http://schemas.openxmlformats.org/officeDocument/2006/relationships/oleObject" Target="../embeddings/oleObject4.bin"/><Relationship Id="rId4" Type="http://schemas.openxmlformats.org/officeDocument/2006/relationships/notesSlide" Target="../notesSlides/notesSlide98.xml"/><Relationship Id="rId9" Type="http://schemas.openxmlformats.org/officeDocument/2006/relationships/image" Target="../media/image96.png"/></Relationships>
</file>

<file path=ppt/slides/_rels/slide126.xml.rels><?xml version="1.0" encoding="UTF-8" standalone="yes"?>
<Relationships xmlns="http://schemas.openxmlformats.org/package/2006/relationships"><Relationship Id="rId3" Type="http://schemas.openxmlformats.org/officeDocument/2006/relationships/image" Target="../media/image97.png"/><Relationship Id="rId2" Type="http://schemas.openxmlformats.org/officeDocument/2006/relationships/notesSlide" Target="../notesSlides/notesSlide99.xml"/><Relationship Id="rId1" Type="http://schemas.openxmlformats.org/officeDocument/2006/relationships/slideLayout" Target="../slideLayouts/slideLayout14.xml"/></Relationships>
</file>

<file path=ppt/slides/_rels/slide127.xml.rels><?xml version="1.0" encoding="UTF-8" standalone="yes"?>
<Relationships xmlns="http://schemas.openxmlformats.org/package/2006/relationships"><Relationship Id="rId3" Type="http://schemas.openxmlformats.org/officeDocument/2006/relationships/image" Target="../media/image74.png"/><Relationship Id="rId2" Type="http://schemas.openxmlformats.org/officeDocument/2006/relationships/notesSlide" Target="../notesSlides/notesSlide100.xml"/><Relationship Id="rId1" Type="http://schemas.openxmlformats.org/officeDocument/2006/relationships/slideLayout" Target="../slideLayouts/slideLayout14.xml"/><Relationship Id="rId4" Type="http://schemas.openxmlformats.org/officeDocument/2006/relationships/image" Target="../media/image97.png"/></Relationships>
</file>

<file path=ppt/slides/_rels/slide128.xml.rels><?xml version="1.0" encoding="UTF-8" standalone="yes"?>
<Relationships xmlns="http://schemas.openxmlformats.org/package/2006/relationships"><Relationship Id="rId3" Type="http://schemas.openxmlformats.org/officeDocument/2006/relationships/image" Target="../media/image98.emf"/><Relationship Id="rId2" Type="http://schemas.openxmlformats.org/officeDocument/2006/relationships/notesSlide" Target="../notesSlides/notesSlide101.xml"/><Relationship Id="rId1" Type="http://schemas.openxmlformats.org/officeDocument/2006/relationships/slideLayout" Target="../slideLayouts/slideLayout6.xml"/><Relationship Id="rId4" Type="http://schemas.openxmlformats.org/officeDocument/2006/relationships/image" Target="../media/image99.emf"/></Relationships>
</file>

<file path=ppt/slides/_rels/slide129.xml.rels><?xml version="1.0" encoding="UTF-8" standalone="yes"?>
<Relationships xmlns="http://schemas.openxmlformats.org/package/2006/relationships"><Relationship Id="rId2" Type="http://schemas.openxmlformats.org/officeDocument/2006/relationships/notesSlide" Target="../notesSlides/notesSlide102.xml"/><Relationship Id="rId1" Type="http://schemas.openxmlformats.org/officeDocument/2006/relationships/slideLayout" Target="../slideLayouts/slideLayout14.xml"/></Relationships>
</file>

<file path=ppt/slides/_rels/slide13.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notesSlide" Target="../notesSlides/notesSlide10.xml"/><Relationship Id="rId1" Type="http://schemas.openxmlformats.org/officeDocument/2006/relationships/slideLayout" Target="../slideLayouts/slideLayout2.xml"/><Relationship Id="rId4" Type="http://schemas.openxmlformats.org/officeDocument/2006/relationships/image" Target="../media/image16.png"/></Relationships>
</file>

<file path=ppt/slides/_rels/slide130.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131.xml.rels><?xml version="1.0" encoding="UTF-8" standalone="yes"?>
<Relationships xmlns="http://schemas.openxmlformats.org/package/2006/relationships"><Relationship Id="rId3" Type="http://schemas.openxmlformats.org/officeDocument/2006/relationships/image" Target="../media/image101.png"/><Relationship Id="rId2" Type="http://schemas.openxmlformats.org/officeDocument/2006/relationships/image" Target="../media/image100.png"/><Relationship Id="rId1" Type="http://schemas.openxmlformats.org/officeDocument/2006/relationships/slideLayout" Target="../slideLayouts/slideLayout14.xml"/></Relationships>
</file>

<file path=ppt/slides/_rels/slide132.xml.rels><?xml version="1.0" encoding="UTF-8" standalone="yes"?>
<Relationships xmlns="http://schemas.openxmlformats.org/package/2006/relationships"><Relationship Id="rId2" Type="http://schemas.openxmlformats.org/officeDocument/2006/relationships/image" Target="../media/image102.png"/><Relationship Id="rId1" Type="http://schemas.openxmlformats.org/officeDocument/2006/relationships/slideLayout" Target="../slideLayouts/slideLayout14.xml"/></Relationships>
</file>

<file path=ppt/slides/_rels/slide133.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134.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135.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136.xml.rels><?xml version="1.0" encoding="UTF-8" standalone="yes"?>
<Relationships xmlns="http://schemas.openxmlformats.org/package/2006/relationships"><Relationship Id="rId8" Type="http://schemas.openxmlformats.org/officeDocument/2006/relationships/tags" Target="../tags/tag21.xml"/><Relationship Id="rId13" Type="http://schemas.openxmlformats.org/officeDocument/2006/relationships/tags" Target="../tags/tag26.xml"/><Relationship Id="rId18" Type="http://schemas.openxmlformats.org/officeDocument/2006/relationships/image" Target="../media/image6.emf"/><Relationship Id="rId3" Type="http://schemas.openxmlformats.org/officeDocument/2006/relationships/tags" Target="../tags/tag16.xml"/><Relationship Id="rId7" Type="http://schemas.openxmlformats.org/officeDocument/2006/relationships/tags" Target="../tags/tag20.xml"/><Relationship Id="rId12" Type="http://schemas.openxmlformats.org/officeDocument/2006/relationships/tags" Target="../tags/tag25.xml"/><Relationship Id="rId17" Type="http://schemas.openxmlformats.org/officeDocument/2006/relationships/oleObject" Target="../embeddings/oleObject5.bin"/><Relationship Id="rId2" Type="http://schemas.openxmlformats.org/officeDocument/2006/relationships/tags" Target="../tags/tag15.xml"/><Relationship Id="rId16" Type="http://schemas.openxmlformats.org/officeDocument/2006/relationships/notesSlide" Target="../notesSlides/notesSlide103.xml"/><Relationship Id="rId20" Type="http://schemas.openxmlformats.org/officeDocument/2006/relationships/image" Target="../media/image104.png"/><Relationship Id="rId1" Type="http://schemas.openxmlformats.org/officeDocument/2006/relationships/vmlDrawing" Target="../drawings/vmlDrawing5.vml"/><Relationship Id="rId6" Type="http://schemas.openxmlformats.org/officeDocument/2006/relationships/tags" Target="../tags/tag19.xml"/><Relationship Id="rId11" Type="http://schemas.openxmlformats.org/officeDocument/2006/relationships/tags" Target="../tags/tag24.xml"/><Relationship Id="rId5" Type="http://schemas.openxmlformats.org/officeDocument/2006/relationships/tags" Target="../tags/tag18.xml"/><Relationship Id="rId15" Type="http://schemas.openxmlformats.org/officeDocument/2006/relationships/slideLayout" Target="../slideLayouts/slideLayout14.xml"/><Relationship Id="rId10" Type="http://schemas.openxmlformats.org/officeDocument/2006/relationships/tags" Target="../tags/tag23.xml"/><Relationship Id="rId19" Type="http://schemas.openxmlformats.org/officeDocument/2006/relationships/image" Target="../media/image103.png"/><Relationship Id="rId4" Type="http://schemas.openxmlformats.org/officeDocument/2006/relationships/tags" Target="../tags/tag17.xml"/><Relationship Id="rId9" Type="http://schemas.openxmlformats.org/officeDocument/2006/relationships/tags" Target="../tags/tag22.xml"/><Relationship Id="rId14" Type="http://schemas.openxmlformats.org/officeDocument/2006/relationships/tags" Target="../tags/tag27.xml"/></Relationships>
</file>

<file path=ppt/slides/_rels/slide137.xml.rels><?xml version="1.0" encoding="UTF-8" standalone="yes"?>
<Relationships xmlns="http://schemas.openxmlformats.org/package/2006/relationships"><Relationship Id="rId8" Type="http://schemas.openxmlformats.org/officeDocument/2006/relationships/image" Target="../media/image71.emf"/><Relationship Id="rId3" Type="http://schemas.openxmlformats.org/officeDocument/2006/relationships/slideLayout" Target="../slideLayouts/slideLayout14.xml"/><Relationship Id="rId7" Type="http://schemas.openxmlformats.org/officeDocument/2006/relationships/image" Target="../media/image105.emf"/><Relationship Id="rId2" Type="http://schemas.openxmlformats.org/officeDocument/2006/relationships/tags" Target="../tags/tag28.xml"/><Relationship Id="rId1" Type="http://schemas.openxmlformats.org/officeDocument/2006/relationships/vmlDrawing" Target="../drawings/vmlDrawing6.vml"/><Relationship Id="rId6" Type="http://schemas.openxmlformats.org/officeDocument/2006/relationships/image" Target="../media/image6.emf"/><Relationship Id="rId5" Type="http://schemas.openxmlformats.org/officeDocument/2006/relationships/oleObject" Target="../embeddings/oleObject6.bin"/><Relationship Id="rId4" Type="http://schemas.openxmlformats.org/officeDocument/2006/relationships/notesSlide" Target="../notesSlides/notesSlide104.xml"/></Relationships>
</file>

<file path=ppt/slides/_rels/slide138.xml.rels><?xml version="1.0" encoding="UTF-8" standalone="yes"?>
<Relationships xmlns="http://schemas.openxmlformats.org/package/2006/relationships"><Relationship Id="rId1" Type="http://schemas.openxmlformats.org/officeDocument/2006/relationships/slideLayout" Target="../slideLayouts/slideLayout9.xml"/></Relationships>
</file>

<file path=ppt/slides/_rels/slide139.xml.rels><?xml version="1.0" encoding="UTF-8" standalone="yes"?>
<Relationships xmlns="http://schemas.openxmlformats.org/package/2006/relationships"><Relationship Id="rId3" Type="http://schemas.openxmlformats.org/officeDocument/2006/relationships/image" Target="../media/image106.png"/><Relationship Id="rId2" Type="http://schemas.openxmlformats.org/officeDocument/2006/relationships/notesSlide" Target="../notesSlides/notesSlide105.xml"/><Relationship Id="rId1" Type="http://schemas.openxmlformats.org/officeDocument/2006/relationships/slideLayout" Target="../slideLayouts/slideLayout15.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13.xml"/></Relationships>
</file>

<file path=ppt/slides/_rels/slide140.xml.rels><?xml version="1.0" encoding="UTF-8" standalone="yes"?>
<Relationships xmlns="http://schemas.openxmlformats.org/package/2006/relationships"><Relationship Id="rId2" Type="http://schemas.openxmlformats.org/officeDocument/2006/relationships/notesSlide" Target="../notesSlides/notesSlide106.xml"/><Relationship Id="rId1" Type="http://schemas.openxmlformats.org/officeDocument/2006/relationships/slideLayout" Target="../slideLayouts/slideLayout15.xml"/></Relationships>
</file>

<file path=ppt/slides/_rels/slide141.xml.rels><?xml version="1.0" encoding="UTF-8" standalone="yes"?>
<Relationships xmlns="http://schemas.openxmlformats.org/package/2006/relationships"><Relationship Id="rId2" Type="http://schemas.openxmlformats.org/officeDocument/2006/relationships/notesSlide" Target="../notesSlides/notesSlide107.xml"/><Relationship Id="rId1" Type="http://schemas.openxmlformats.org/officeDocument/2006/relationships/slideLayout" Target="../slideLayouts/slideLayout15.xml"/></Relationships>
</file>

<file path=ppt/slides/_rels/slide142.xml.rels><?xml version="1.0" encoding="UTF-8" standalone="yes"?>
<Relationships xmlns="http://schemas.openxmlformats.org/package/2006/relationships"><Relationship Id="rId3" Type="http://schemas.openxmlformats.org/officeDocument/2006/relationships/image" Target="../media/image107.png"/><Relationship Id="rId2" Type="http://schemas.openxmlformats.org/officeDocument/2006/relationships/notesSlide" Target="../notesSlides/notesSlide108.xml"/><Relationship Id="rId1" Type="http://schemas.openxmlformats.org/officeDocument/2006/relationships/slideLayout" Target="../slideLayouts/slideLayout15.xml"/><Relationship Id="rId4" Type="http://schemas.openxmlformats.org/officeDocument/2006/relationships/image" Target="../media/image108.png"/></Relationships>
</file>

<file path=ppt/slides/_rels/slide143.xml.rels><?xml version="1.0" encoding="UTF-8" standalone="yes"?>
<Relationships xmlns="http://schemas.openxmlformats.org/package/2006/relationships"><Relationship Id="rId3" Type="http://schemas.openxmlformats.org/officeDocument/2006/relationships/image" Target="../media/image109.emf"/><Relationship Id="rId2" Type="http://schemas.openxmlformats.org/officeDocument/2006/relationships/notesSlide" Target="../notesSlides/notesSlide109.xml"/><Relationship Id="rId1" Type="http://schemas.openxmlformats.org/officeDocument/2006/relationships/slideLayout" Target="../slideLayouts/slideLayout15.xml"/><Relationship Id="rId4" Type="http://schemas.openxmlformats.org/officeDocument/2006/relationships/image" Target="../media/image110.png"/></Relationships>
</file>

<file path=ppt/slides/_rels/slide144.xml.rels><?xml version="1.0" encoding="UTF-8" standalone="yes"?>
<Relationships xmlns="http://schemas.openxmlformats.org/package/2006/relationships"><Relationship Id="rId1" Type="http://schemas.openxmlformats.org/officeDocument/2006/relationships/slideLayout" Target="../slideLayouts/slideLayout9.xml"/></Relationships>
</file>

<file path=ppt/slides/_rels/slide145.xml.rels><?xml version="1.0" encoding="UTF-8" standalone="yes"?>
<Relationships xmlns="http://schemas.openxmlformats.org/package/2006/relationships"><Relationship Id="rId2" Type="http://schemas.openxmlformats.org/officeDocument/2006/relationships/image" Target="../media/image111.png"/><Relationship Id="rId1" Type="http://schemas.openxmlformats.org/officeDocument/2006/relationships/slideLayout" Target="../slideLayouts/slideLayout15.xml"/></Relationships>
</file>

<file path=ppt/slides/_rels/slide146.xml.rels><?xml version="1.0" encoding="UTF-8" standalone="yes"?>
<Relationships xmlns="http://schemas.openxmlformats.org/package/2006/relationships"><Relationship Id="rId1" Type="http://schemas.openxmlformats.org/officeDocument/2006/relationships/slideLayout" Target="../slideLayouts/slideLayout15.xml"/></Relationships>
</file>

<file path=ppt/slides/_rels/slide147.xml.rels><?xml version="1.0" encoding="UTF-8" standalone="yes"?>
<Relationships xmlns="http://schemas.openxmlformats.org/package/2006/relationships"><Relationship Id="rId2" Type="http://schemas.openxmlformats.org/officeDocument/2006/relationships/notesSlide" Target="../notesSlides/notesSlide110.xml"/><Relationship Id="rId1" Type="http://schemas.openxmlformats.org/officeDocument/2006/relationships/slideLayout" Target="../slideLayouts/slideLayout15.xml"/></Relationships>
</file>

<file path=ppt/slides/_rels/slide148.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149.xml.rels><?xml version="1.0" encoding="UTF-8" standalone="yes"?>
<Relationships xmlns="http://schemas.openxmlformats.org/package/2006/relationships"><Relationship Id="rId3" Type="http://schemas.openxmlformats.org/officeDocument/2006/relationships/image" Target="../media/image112.emf"/><Relationship Id="rId2" Type="http://schemas.openxmlformats.org/officeDocument/2006/relationships/notesSlide" Target="../notesSlides/notesSlide111.xml"/><Relationship Id="rId1" Type="http://schemas.openxmlformats.org/officeDocument/2006/relationships/slideLayout" Target="../slideLayouts/slideLayout6.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50.xml.rels><?xml version="1.0" encoding="UTF-8" standalone="yes"?>
<Relationships xmlns="http://schemas.openxmlformats.org/package/2006/relationships"><Relationship Id="rId8" Type="http://schemas.openxmlformats.org/officeDocument/2006/relationships/image" Target="../media/image114.png"/><Relationship Id="rId3" Type="http://schemas.openxmlformats.org/officeDocument/2006/relationships/slideLayout" Target="../slideLayouts/slideLayout14.xml"/><Relationship Id="rId7" Type="http://schemas.openxmlformats.org/officeDocument/2006/relationships/image" Target="../media/image113.png"/><Relationship Id="rId2" Type="http://schemas.openxmlformats.org/officeDocument/2006/relationships/tags" Target="../tags/tag29.xml"/><Relationship Id="rId1" Type="http://schemas.openxmlformats.org/officeDocument/2006/relationships/vmlDrawing" Target="../drawings/vmlDrawing7.vml"/><Relationship Id="rId6" Type="http://schemas.openxmlformats.org/officeDocument/2006/relationships/image" Target="../media/image6.emf"/><Relationship Id="rId5" Type="http://schemas.openxmlformats.org/officeDocument/2006/relationships/oleObject" Target="../embeddings/oleObject7.bin"/><Relationship Id="rId4" Type="http://schemas.openxmlformats.org/officeDocument/2006/relationships/notesSlide" Target="../notesSlides/notesSlide112.xml"/></Relationships>
</file>

<file path=ppt/slides/_rels/slide151.xml.rels><?xml version="1.0" encoding="UTF-8" standalone="yes"?>
<Relationships xmlns="http://schemas.openxmlformats.org/package/2006/relationships"><Relationship Id="rId2" Type="http://schemas.openxmlformats.org/officeDocument/2006/relationships/notesSlide" Target="../notesSlides/notesSlide113.xml"/><Relationship Id="rId1" Type="http://schemas.openxmlformats.org/officeDocument/2006/relationships/slideLayout" Target="../slideLayouts/slideLayout7.xml"/></Relationships>
</file>

<file path=ppt/slides/_rels/slide152.xml.rels><?xml version="1.0" encoding="UTF-8" standalone="yes"?>
<Relationships xmlns="http://schemas.openxmlformats.org/package/2006/relationships"><Relationship Id="rId8" Type="http://schemas.openxmlformats.org/officeDocument/2006/relationships/image" Target="../media/image116.png"/><Relationship Id="rId3" Type="http://schemas.openxmlformats.org/officeDocument/2006/relationships/slideLayout" Target="../slideLayouts/slideLayout14.xml"/><Relationship Id="rId7" Type="http://schemas.openxmlformats.org/officeDocument/2006/relationships/image" Target="../media/image115.png"/><Relationship Id="rId2" Type="http://schemas.openxmlformats.org/officeDocument/2006/relationships/tags" Target="../tags/tag30.xml"/><Relationship Id="rId1" Type="http://schemas.openxmlformats.org/officeDocument/2006/relationships/vmlDrawing" Target="../drawings/vmlDrawing8.vml"/><Relationship Id="rId6" Type="http://schemas.openxmlformats.org/officeDocument/2006/relationships/image" Target="../media/image6.emf"/><Relationship Id="rId5" Type="http://schemas.openxmlformats.org/officeDocument/2006/relationships/oleObject" Target="../embeddings/oleObject8.bin"/><Relationship Id="rId4" Type="http://schemas.openxmlformats.org/officeDocument/2006/relationships/notesSlide" Target="../notesSlides/notesSlide114.xml"/></Relationships>
</file>

<file path=ppt/slides/_rels/slide153.xml.rels><?xml version="1.0" encoding="UTF-8" standalone="yes"?>
<Relationships xmlns="http://schemas.openxmlformats.org/package/2006/relationships"><Relationship Id="rId8" Type="http://schemas.openxmlformats.org/officeDocument/2006/relationships/image" Target="../media/image118.png"/><Relationship Id="rId3" Type="http://schemas.openxmlformats.org/officeDocument/2006/relationships/slideLayout" Target="../slideLayouts/slideLayout14.xml"/><Relationship Id="rId7" Type="http://schemas.openxmlformats.org/officeDocument/2006/relationships/image" Target="../media/image117.png"/><Relationship Id="rId2" Type="http://schemas.openxmlformats.org/officeDocument/2006/relationships/tags" Target="../tags/tag31.xml"/><Relationship Id="rId1" Type="http://schemas.openxmlformats.org/officeDocument/2006/relationships/vmlDrawing" Target="../drawings/vmlDrawing9.vml"/><Relationship Id="rId6" Type="http://schemas.openxmlformats.org/officeDocument/2006/relationships/image" Target="../media/image6.emf"/><Relationship Id="rId5" Type="http://schemas.openxmlformats.org/officeDocument/2006/relationships/oleObject" Target="../embeddings/oleObject9.bin"/><Relationship Id="rId4" Type="http://schemas.openxmlformats.org/officeDocument/2006/relationships/notesSlide" Target="../notesSlides/notesSlide115.xml"/></Relationships>
</file>

<file path=ppt/slides/_rels/slide154.xml.rels><?xml version="1.0" encoding="UTF-8" standalone="yes"?>
<Relationships xmlns="http://schemas.openxmlformats.org/package/2006/relationships"><Relationship Id="rId8" Type="http://schemas.openxmlformats.org/officeDocument/2006/relationships/image" Target="../media/image120.png"/><Relationship Id="rId3" Type="http://schemas.openxmlformats.org/officeDocument/2006/relationships/slideLayout" Target="../slideLayouts/slideLayout14.xml"/><Relationship Id="rId7" Type="http://schemas.openxmlformats.org/officeDocument/2006/relationships/image" Target="../media/image119.png"/><Relationship Id="rId2" Type="http://schemas.openxmlformats.org/officeDocument/2006/relationships/tags" Target="../tags/tag32.xml"/><Relationship Id="rId1" Type="http://schemas.openxmlformats.org/officeDocument/2006/relationships/vmlDrawing" Target="../drawings/vmlDrawing10.vml"/><Relationship Id="rId6" Type="http://schemas.openxmlformats.org/officeDocument/2006/relationships/image" Target="../media/image6.emf"/><Relationship Id="rId5" Type="http://schemas.openxmlformats.org/officeDocument/2006/relationships/oleObject" Target="../embeddings/oleObject10.bin"/><Relationship Id="rId4" Type="http://schemas.openxmlformats.org/officeDocument/2006/relationships/notesSlide" Target="../notesSlides/notesSlide116.xml"/><Relationship Id="rId9" Type="http://schemas.openxmlformats.org/officeDocument/2006/relationships/image" Target="../media/image121.png"/></Relationships>
</file>

<file path=ppt/slides/_rels/slide155.xml.rels><?xml version="1.0" encoding="UTF-8" standalone="yes"?>
<Relationships xmlns="http://schemas.openxmlformats.org/package/2006/relationships"><Relationship Id="rId8" Type="http://schemas.openxmlformats.org/officeDocument/2006/relationships/image" Target="../media/image123.png"/><Relationship Id="rId3" Type="http://schemas.openxmlformats.org/officeDocument/2006/relationships/slideLayout" Target="../slideLayouts/slideLayout14.xml"/><Relationship Id="rId7" Type="http://schemas.openxmlformats.org/officeDocument/2006/relationships/image" Target="../media/image122.png"/><Relationship Id="rId2" Type="http://schemas.openxmlformats.org/officeDocument/2006/relationships/tags" Target="../tags/tag33.xml"/><Relationship Id="rId1" Type="http://schemas.openxmlformats.org/officeDocument/2006/relationships/vmlDrawing" Target="../drawings/vmlDrawing11.vml"/><Relationship Id="rId6" Type="http://schemas.openxmlformats.org/officeDocument/2006/relationships/image" Target="../media/image6.emf"/><Relationship Id="rId5" Type="http://schemas.openxmlformats.org/officeDocument/2006/relationships/oleObject" Target="../embeddings/oleObject11.bin"/><Relationship Id="rId4" Type="http://schemas.openxmlformats.org/officeDocument/2006/relationships/notesSlide" Target="../notesSlides/notesSlide117.xml"/></Relationships>
</file>

<file path=ppt/slides/_rels/slide156.xml.rels><?xml version="1.0" encoding="UTF-8" standalone="yes"?>
<Relationships xmlns="http://schemas.openxmlformats.org/package/2006/relationships"><Relationship Id="rId3" Type="http://schemas.openxmlformats.org/officeDocument/2006/relationships/image" Target="../media/image125.emf"/><Relationship Id="rId7" Type="http://schemas.openxmlformats.org/officeDocument/2006/relationships/image" Target="../media/image129.emf"/><Relationship Id="rId2" Type="http://schemas.openxmlformats.org/officeDocument/2006/relationships/image" Target="../media/image124.emf"/><Relationship Id="rId1" Type="http://schemas.openxmlformats.org/officeDocument/2006/relationships/slideLayout" Target="../slideLayouts/slideLayout14.xml"/><Relationship Id="rId6" Type="http://schemas.openxmlformats.org/officeDocument/2006/relationships/image" Target="../media/image128.emf"/><Relationship Id="rId5" Type="http://schemas.openxmlformats.org/officeDocument/2006/relationships/image" Target="../media/image127.emf"/><Relationship Id="rId4" Type="http://schemas.openxmlformats.org/officeDocument/2006/relationships/image" Target="../media/image126.emf"/></Relationships>
</file>

<file path=ppt/slides/_rels/slide157.xml.rels><?xml version="1.0" encoding="UTF-8" standalone="yes"?>
<Relationships xmlns="http://schemas.openxmlformats.org/package/2006/relationships"><Relationship Id="rId2" Type="http://schemas.openxmlformats.org/officeDocument/2006/relationships/notesSlide" Target="../notesSlides/notesSlide118.xml"/><Relationship Id="rId1" Type="http://schemas.openxmlformats.org/officeDocument/2006/relationships/slideLayout" Target="../slideLayouts/slideLayout14.xml"/></Relationships>
</file>

<file path=ppt/slides/_rels/slide158.xml.rels><?xml version="1.0" encoding="UTF-8" standalone="yes"?>
<Relationships xmlns="http://schemas.openxmlformats.org/package/2006/relationships"><Relationship Id="rId2" Type="http://schemas.openxmlformats.org/officeDocument/2006/relationships/notesSlide" Target="../notesSlides/notesSlide119.xml"/><Relationship Id="rId1" Type="http://schemas.openxmlformats.org/officeDocument/2006/relationships/slideLayout" Target="../slideLayouts/slideLayout14.xml"/></Relationships>
</file>

<file path=ppt/slides/_rels/slide159.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60.xml.rels><?xml version="1.0" encoding="UTF-8" standalone="yes"?>
<Relationships xmlns="http://schemas.openxmlformats.org/package/2006/relationships"><Relationship Id="rId2" Type="http://schemas.openxmlformats.org/officeDocument/2006/relationships/notesSlide" Target="../notesSlides/notesSlide120.xml"/><Relationship Id="rId1" Type="http://schemas.openxmlformats.org/officeDocument/2006/relationships/slideLayout" Target="../slideLayouts/slideLayout14.xml"/></Relationships>
</file>

<file path=ppt/slides/_rels/slide161.xml.rels><?xml version="1.0" encoding="UTF-8" standalone="yes"?>
<Relationships xmlns="http://schemas.openxmlformats.org/package/2006/relationships"><Relationship Id="rId2" Type="http://schemas.openxmlformats.org/officeDocument/2006/relationships/notesSlide" Target="../notesSlides/notesSlide121.xml"/><Relationship Id="rId1" Type="http://schemas.openxmlformats.org/officeDocument/2006/relationships/slideLayout" Target="../slideLayouts/slideLayout6.xml"/></Relationships>
</file>

<file path=ppt/slides/_rels/slide162.xml.rels><?xml version="1.0" encoding="UTF-8" standalone="yes"?>
<Relationships xmlns="http://schemas.openxmlformats.org/package/2006/relationships"><Relationship Id="rId2" Type="http://schemas.openxmlformats.org/officeDocument/2006/relationships/notesSlide" Target="../notesSlides/notesSlide122.xml"/><Relationship Id="rId1" Type="http://schemas.openxmlformats.org/officeDocument/2006/relationships/slideLayout" Target="../slideLayouts/slideLayout6.xml"/></Relationships>
</file>

<file path=ppt/slides/_rels/slide163.xml.rels><?xml version="1.0" encoding="UTF-8" standalone="yes"?>
<Relationships xmlns="http://schemas.openxmlformats.org/package/2006/relationships"><Relationship Id="rId2" Type="http://schemas.openxmlformats.org/officeDocument/2006/relationships/notesSlide" Target="../notesSlides/notesSlide123.xml"/><Relationship Id="rId1" Type="http://schemas.openxmlformats.org/officeDocument/2006/relationships/slideLayout" Target="../slideLayouts/slideLayout14.xml"/></Relationships>
</file>

<file path=ppt/slides/_rels/slide164.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165.xml.rels><?xml version="1.0" encoding="UTF-8" standalone="yes"?>
<Relationships xmlns="http://schemas.openxmlformats.org/package/2006/relationships"><Relationship Id="rId2" Type="http://schemas.openxmlformats.org/officeDocument/2006/relationships/image" Target="../media/image130.png"/><Relationship Id="rId1" Type="http://schemas.openxmlformats.org/officeDocument/2006/relationships/slideLayout" Target="../slideLayouts/slideLayout14.xml"/></Relationships>
</file>

<file path=ppt/slides/_rels/slide166.xml.rels><?xml version="1.0" encoding="UTF-8" standalone="yes"?>
<Relationships xmlns="http://schemas.openxmlformats.org/package/2006/relationships"><Relationship Id="rId3" Type="http://schemas.openxmlformats.org/officeDocument/2006/relationships/image" Target="../media/image131.png"/><Relationship Id="rId2" Type="http://schemas.openxmlformats.org/officeDocument/2006/relationships/notesSlide" Target="../notesSlides/notesSlide124.xml"/><Relationship Id="rId1" Type="http://schemas.openxmlformats.org/officeDocument/2006/relationships/slideLayout" Target="../slideLayouts/slideLayout14.xml"/></Relationships>
</file>

<file path=ppt/slides/_rels/slide167.xml.rels><?xml version="1.0" encoding="UTF-8" standalone="yes"?>
<Relationships xmlns="http://schemas.openxmlformats.org/package/2006/relationships"><Relationship Id="rId3" Type="http://schemas.openxmlformats.org/officeDocument/2006/relationships/image" Target="../media/image132.png"/><Relationship Id="rId2" Type="http://schemas.openxmlformats.org/officeDocument/2006/relationships/notesSlide" Target="../notesSlides/notesSlide125.xml"/><Relationship Id="rId1" Type="http://schemas.openxmlformats.org/officeDocument/2006/relationships/slideLayout" Target="../slideLayouts/slideLayout14.xml"/></Relationships>
</file>

<file path=ppt/slides/_rels/slide168.xml.rels><?xml version="1.0" encoding="UTF-8" standalone="yes"?>
<Relationships xmlns="http://schemas.openxmlformats.org/package/2006/relationships"><Relationship Id="rId3" Type="http://schemas.openxmlformats.org/officeDocument/2006/relationships/image" Target="../media/image133.png"/><Relationship Id="rId2" Type="http://schemas.openxmlformats.org/officeDocument/2006/relationships/notesSlide" Target="../notesSlides/notesSlide126.xml"/><Relationship Id="rId1" Type="http://schemas.openxmlformats.org/officeDocument/2006/relationships/slideLayout" Target="../slideLayouts/slideLayout14.xml"/></Relationships>
</file>

<file path=ppt/slides/_rels/slide169.xml.rels><?xml version="1.0" encoding="UTF-8" standalone="yes"?>
<Relationships xmlns="http://schemas.openxmlformats.org/package/2006/relationships"><Relationship Id="rId3" Type="http://schemas.openxmlformats.org/officeDocument/2006/relationships/image" Target="../media/image134.PNG"/><Relationship Id="rId2" Type="http://schemas.openxmlformats.org/officeDocument/2006/relationships/notesSlide" Target="../notesSlides/notesSlide127.xml"/><Relationship Id="rId1" Type="http://schemas.openxmlformats.org/officeDocument/2006/relationships/slideLayout" Target="../slideLayouts/slideLayout14.xm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2.xml"/></Relationships>
</file>

<file path=ppt/slides/_rels/slide170.xml.rels><?xml version="1.0" encoding="UTF-8" standalone="yes"?>
<Relationships xmlns="http://schemas.openxmlformats.org/package/2006/relationships"><Relationship Id="rId2" Type="http://schemas.openxmlformats.org/officeDocument/2006/relationships/notesSlide" Target="../notesSlides/notesSlide128.xml"/><Relationship Id="rId1" Type="http://schemas.openxmlformats.org/officeDocument/2006/relationships/slideLayout" Target="../slideLayouts/slideLayout14.xml"/></Relationships>
</file>

<file path=ppt/slides/_rels/slide171.xml.rels><?xml version="1.0" encoding="UTF-8" standalone="yes"?>
<Relationships xmlns="http://schemas.openxmlformats.org/package/2006/relationships"><Relationship Id="rId2" Type="http://schemas.openxmlformats.org/officeDocument/2006/relationships/image" Target="../media/image135.png"/><Relationship Id="rId1" Type="http://schemas.openxmlformats.org/officeDocument/2006/relationships/slideLayout" Target="../slideLayouts/slideLayout14.xml"/></Relationships>
</file>

<file path=ppt/slides/_rels/slide172.xml.rels><?xml version="1.0" encoding="UTF-8" standalone="yes"?>
<Relationships xmlns="http://schemas.openxmlformats.org/package/2006/relationships"><Relationship Id="rId3" Type="http://schemas.openxmlformats.org/officeDocument/2006/relationships/image" Target="../media/image132.png"/><Relationship Id="rId2" Type="http://schemas.openxmlformats.org/officeDocument/2006/relationships/image" Target="../media/image131.png"/><Relationship Id="rId1" Type="http://schemas.openxmlformats.org/officeDocument/2006/relationships/slideLayout" Target="../slideLayouts/slideLayout14.xml"/></Relationships>
</file>

<file path=ppt/slides/_rels/slide173.xml.rels><?xml version="1.0" encoding="UTF-8" standalone="yes"?>
<Relationships xmlns="http://schemas.openxmlformats.org/package/2006/relationships"><Relationship Id="rId3" Type="http://schemas.openxmlformats.org/officeDocument/2006/relationships/image" Target="../media/image130.png"/><Relationship Id="rId2" Type="http://schemas.openxmlformats.org/officeDocument/2006/relationships/notesSlide" Target="../notesSlides/notesSlide129.xml"/><Relationship Id="rId1" Type="http://schemas.openxmlformats.org/officeDocument/2006/relationships/slideLayout" Target="../slideLayouts/slideLayout14.xml"/></Relationships>
</file>

<file path=ppt/slides/_rels/slide174.xml.rels><?xml version="1.0" encoding="UTF-8" standalone="yes"?>
<Relationships xmlns="http://schemas.openxmlformats.org/package/2006/relationships"><Relationship Id="rId2" Type="http://schemas.openxmlformats.org/officeDocument/2006/relationships/notesSlide" Target="../notesSlides/notesSlide130.xml"/><Relationship Id="rId1" Type="http://schemas.openxmlformats.org/officeDocument/2006/relationships/slideLayout" Target="../slideLayouts/slideLayout14.xml"/></Relationships>
</file>

<file path=ppt/slides/_rels/slide175.xml.rels><?xml version="1.0" encoding="UTF-8" standalone="yes"?>
<Relationships xmlns="http://schemas.openxmlformats.org/package/2006/relationships"><Relationship Id="rId2" Type="http://schemas.openxmlformats.org/officeDocument/2006/relationships/notesSlide" Target="../notesSlides/notesSlide131.xml"/><Relationship Id="rId1" Type="http://schemas.openxmlformats.org/officeDocument/2006/relationships/slideLayout" Target="../slideLayouts/slideLayout14.xml"/></Relationships>
</file>

<file path=ppt/slides/_rels/slide176.xml.rels><?xml version="1.0" encoding="UTF-8" standalone="yes"?>
<Relationships xmlns="http://schemas.openxmlformats.org/package/2006/relationships"><Relationship Id="rId2" Type="http://schemas.openxmlformats.org/officeDocument/2006/relationships/notesSlide" Target="../notesSlides/notesSlide132.xml"/><Relationship Id="rId1" Type="http://schemas.openxmlformats.org/officeDocument/2006/relationships/slideLayout" Target="../slideLayouts/slideLayout14.xml"/></Relationships>
</file>

<file path=ppt/slides/_rels/slide177.xml.rels><?xml version="1.0" encoding="UTF-8" standalone="yes"?>
<Relationships xmlns="http://schemas.openxmlformats.org/package/2006/relationships"><Relationship Id="rId8" Type="http://schemas.openxmlformats.org/officeDocument/2006/relationships/image" Target="../media/image55.emf"/><Relationship Id="rId13" Type="http://schemas.openxmlformats.org/officeDocument/2006/relationships/image" Target="../media/image71.emf"/><Relationship Id="rId3" Type="http://schemas.openxmlformats.org/officeDocument/2006/relationships/slideLayout" Target="../slideLayouts/slideLayout14.xml"/><Relationship Id="rId7" Type="http://schemas.openxmlformats.org/officeDocument/2006/relationships/image" Target="../media/image136.emf"/><Relationship Id="rId12" Type="http://schemas.openxmlformats.org/officeDocument/2006/relationships/image" Target="../media/image139.emf"/><Relationship Id="rId2" Type="http://schemas.openxmlformats.org/officeDocument/2006/relationships/tags" Target="../tags/tag34.xml"/><Relationship Id="rId1" Type="http://schemas.openxmlformats.org/officeDocument/2006/relationships/vmlDrawing" Target="../drawings/vmlDrawing12.vml"/><Relationship Id="rId6" Type="http://schemas.openxmlformats.org/officeDocument/2006/relationships/image" Target="../media/image6.emf"/><Relationship Id="rId11" Type="http://schemas.openxmlformats.org/officeDocument/2006/relationships/image" Target="../media/image126.emf"/><Relationship Id="rId5" Type="http://schemas.openxmlformats.org/officeDocument/2006/relationships/oleObject" Target="../embeddings/oleObject12.bin"/><Relationship Id="rId10" Type="http://schemas.openxmlformats.org/officeDocument/2006/relationships/image" Target="../media/image138.emf"/><Relationship Id="rId4" Type="http://schemas.openxmlformats.org/officeDocument/2006/relationships/notesSlide" Target="../notesSlides/notesSlide133.xml"/><Relationship Id="rId9" Type="http://schemas.openxmlformats.org/officeDocument/2006/relationships/image" Target="../media/image137.emf"/></Relationships>
</file>

<file path=ppt/slides/_rels/slide178.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179.xml.rels><?xml version="1.0" encoding="UTF-8" standalone="yes"?>
<Relationships xmlns="http://schemas.openxmlformats.org/package/2006/relationships"><Relationship Id="rId3" Type="http://schemas.openxmlformats.org/officeDocument/2006/relationships/slideLayout" Target="../slideLayouts/slideLayout14.xml"/><Relationship Id="rId7" Type="http://schemas.openxmlformats.org/officeDocument/2006/relationships/image" Target="../media/image140.emf"/><Relationship Id="rId2" Type="http://schemas.openxmlformats.org/officeDocument/2006/relationships/tags" Target="../tags/tag35.xml"/><Relationship Id="rId1" Type="http://schemas.openxmlformats.org/officeDocument/2006/relationships/vmlDrawing" Target="../drawings/vmlDrawing13.vml"/><Relationship Id="rId6" Type="http://schemas.openxmlformats.org/officeDocument/2006/relationships/image" Target="../media/image6.emf"/><Relationship Id="rId5" Type="http://schemas.openxmlformats.org/officeDocument/2006/relationships/oleObject" Target="../embeddings/oleObject13.bin"/><Relationship Id="rId4" Type="http://schemas.openxmlformats.org/officeDocument/2006/relationships/notesSlide" Target="../notesSlides/notesSlide134.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2.xml"/></Relationships>
</file>

<file path=ppt/slides/_rels/slide180.xml.rels><?xml version="1.0" encoding="UTF-8" standalone="yes"?>
<Relationships xmlns="http://schemas.openxmlformats.org/package/2006/relationships"><Relationship Id="rId2" Type="http://schemas.openxmlformats.org/officeDocument/2006/relationships/notesSlide" Target="../notesSlides/notesSlide135.xml"/><Relationship Id="rId1" Type="http://schemas.openxmlformats.org/officeDocument/2006/relationships/slideLayout" Target="../slideLayouts/slideLayout14.xml"/></Relationships>
</file>

<file path=ppt/slides/_rels/slide181.xml.rels><?xml version="1.0" encoding="UTF-8" standalone="yes"?>
<Relationships xmlns="http://schemas.openxmlformats.org/package/2006/relationships"><Relationship Id="rId3" Type="http://schemas.openxmlformats.org/officeDocument/2006/relationships/image" Target="../media/image141.emf"/><Relationship Id="rId2" Type="http://schemas.openxmlformats.org/officeDocument/2006/relationships/notesSlide" Target="../notesSlides/notesSlide136.xml"/><Relationship Id="rId1" Type="http://schemas.openxmlformats.org/officeDocument/2006/relationships/slideLayout" Target="../slideLayouts/slideLayout6.xml"/></Relationships>
</file>

<file path=ppt/slides/_rels/slide182.xml.rels><?xml version="1.0" encoding="UTF-8" standalone="yes"?>
<Relationships xmlns="http://schemas.openxmlformats.org/package/2006/relationships"><Relationship Id="rId2" Type="http://schemas.openxmlformats.org/officeDocument/2006/relationships/image" Target="../media/image142.png"/><Relationship Id="rId1" Type="http://schemas.openxmlformats.org/officeDocument/2006/relationships/slideLayout" Target="../slideLayouts/slideLayout14.xml"/></Relationships>
</file>

<file path=ppt/slides/_rels/slide183.xml.rels><?xml version="1.0" encoding="UTF-8" standalone="yes"?>
<Relationships xmlns="http://schemas.openxmlformats.org/package/2006/relationships"><Relationship Id="rId3" Type="http://schemas.openxmlformats.org/officeDocument/2006/relationships/slideLayout" Target="../slideLayouts/slideLayout14.xml"/><Relationship Id="rId7" Type="http://schemas.openxmlformats.org/officeDocument/2006/relationships/image" Target="../media/image143.png"/><Relationship Id="rId2" Type="http://schemas.openxmlformats.org/officeDocument/2006/relationships/tags" Target="../tags/tag36.xml"/><Relationship Id="rId1" Type="http://schemas.openxmlformats.org/officeDocument/2006/relationships/vmlDrawing" Target="../drawings/vmlDrawing14.vml"/><Relationship Id="rId6" Type="http://schemas.openxmlformats.org/officeDocument/2006/relationships/image" Target="../media/image6.emf"/><Relationship Id="rId5" Type="http://schemas.openxmlformats.org/officeDocument/2006/relationships/oleObject" Target="../embeddings/oleObject14.bin"/><Relationship Id="rId4" Type="http://schemas.openxmlformats.org/officeDocument/2006/relationships/notesSlide" Target="../notesSlides/notesSlide137.xml"/></Relationships>
</file>

<file path=ppt/slides/_rels/slide184.xml.rels><?xml version="1.0" encoding="UTF-8" standalone="yes"?>
<Relationships xmlns="http://schemas.openxmlformats.org/package/2006/relationships"><Relationship Id="rId3" Type="http://schemas.openxmlformats.org/officeDocument/2006/relationships/image" Target="../media/image144.emf"/><Relationship Id="rId2" Type="http://schemas.openxmlformats.org/officeDocument/2006/relationships/notesSlide" Target="../notesSlides/notesSlide138.xml"/><Relationship Id="rId1" Type="http://schemas.openxmlformats.org/officeDocument/2006/relationships/slideLayout" Target="../slideLayouts/slideLayout14.xml"/><Relationship Id="rId4" Type="http://schemas.openxmlformats.org/officeDocument/2006/relationships/image" Target="../media/image145.emf"/></Relationships>
</file>

<file path=ppt/slides/_rels/slide185.xml.rels><?xml version="1.0" encoding="UTF-8" standalone="yes"?>
<Relationships xmlns="http://schemas.openxmlformats.org/package/2006/relationships"><Relationship Id="rId3" Type="http://schemas.openxmlformats.org/officeDocument/2006/relationships/slideLayout" Target="../slideLayouts/slideLayout14.xml"/><Relationship Id="rId7" Type="http://schemas.openxmlformats.org/officeDocument/2006/relationships/image" Target="../media/image146.png"/><Relationship Id="rId2" Type="http://schemas.openxmlformats.org/officeDocument/2006/relationships/tags" Target="../tags/tag37.xml"/><Relationship Id="rId1" Type="http://schemas.openxmlformats.org/officeDocument/2006/relationships/vmlDrawing" Target="../drawings/vmlDrawing15.vml"/><Relationship Id="rId6" Type="http://schemas.openxmlformats.org/officeDocument/2006/relationships/image" Target="../media/image6.emf"/><Relationship Id="rId5" Type="http://schemas.openxmlformats.org/officeDocument/2006/relationships/oleObject" Target="../embeddings/oleObject15.bin"/><Relationship Id="rId4" Type="http://schemas.openxmlformats.org/officeDocument/2006/relationships/notesSlide" Target="../notesSlides/notesSlide139.xml"/></Relationships>
</file>

<file path=ppt/slides/_rels/slide186.xml.rels><?xml version="1.0" encoding="UTF-8" standalone="yes"?>
<Relationships xmlns="http://schemas.openxmlformats.org/package/2006/relationships"><Relationship Id="rId3" Type="http://schemas.openxmlformats.org/officeDocument/2006/relationships/slideLayout" Target="../slideLayouts/slideLayout14.xml"/><Relationship Id="rId2" Type="http://schemas.openxmlformats.org/officeDocument/2006/relationships/tags" Target="../tags/tag38.xml"/><Relationship Id="rId1" Type="http://schemas.openxmlformats.org/officeDocument/2006/relationships/vmlDrawing" Target="../drawings/vmlDrawing16.vml"/><Relationship Id="rId6" Type="http://schemas.openxmlformats.org/officeDocument/2006/relationships/image" Target="../media/image6.emf"/><Relationship Id="rId5" Type="http://schemas.openxmlformats.org/officeDocument/2006/relationships/oleObject" Target="../embeddings/oleObject16.bin"/><Relationship Id="rId4" Type="http://schemas.openxmlformats.org/officeDocument/2006/relationships/notesSlide" Target="../notesSlides/notesSlide140.xml"/></Relationships>
</file>

<file path=ppt/slides/_rels/slide187.xml.rels><?xml version="1.0" encoding="UTF-8" standalone="yes"?>
<Relationships xmlns="http://schemas.openxmlformats.org/package/2006/relationships"><Relationship Id="rId3" Type="http://schemas.openxmlformats.org/officeDocument/2006/relationships/slideLayout" Target="../slideLayouts/slideLayout14.xml"/><Relationship Id="rId7" Type="http://schemas.openxmlformats.org/officeDocument/2006/relationships/image" Target="../media/image147.png"/><Relationship Id="rId2" Type="http://schemas.openxmlformats.org/officeDocument/2006/relationships/tags" Target="../tags/tag39.xml"/><Relationship Id="rId1" Type="http://schemas.openxmlformats.org/officeDocument/2006/relationships/vmlDrawing" Target="../drawings/vmlDrawing17.vml"/><Relationship Id="rId6" Type="http://schemas.openxmlformats.org/officeDocument/2006/relationships/image" Target="../media/image6.emf"/><Relationship Id="rId5" Type="http://schemas.openxmlformats.org/officeDocument/2006/relationships/oleObject" Target="../embeddings/oleObject17.bin"/><Relationship Id="rId4" Type="http://schemas.openxmlformats.org/officeDocument/2006/relationships/notesSlide" Target="../notesSlides/notesSlide141.xml"/></Relationships>
</file>

<file path=ppt/slides/_rels/slide188.xml.rels><?xml version="1.0" encoding="UTF-8" standalone="yes"?>
<Relationships xmlns="http://schemas.openxmlformats.org/package/2006/relationships"><Relationship Id="rId3" Type="http://schemas.openxmlformats.org/officeDocument/2006/relationships/slideLayout" Target="../slideLayouts/slideLayout14.xml"/><Relationship Id="rId7" Type="http://schemas.openxmlformats.org/officeDocument/2006/relationships/image" Target="../media/image140.emf"/><Relationship Id="rId2" Type="http://schemas.openxmlformats.org/officeDocument/2006/relationships/tags" Target="../tags/tag40.xml"/><Relationship Id="rId1" Type="http://schemas.openxmlformats.org/officeDocument/2006/relationships/vmlDrawing" Target="../drawings/vmlDrawing18.vml"/><Relationship Id="rId6" Type="http://schemas.openxmlformats.org/officeDocument/2006/relationships/image" Target="../media/image6.emf"/><Relationship Id="rId5" Type="http://schemas.openxmlformats.org/officeDocument/2006/relationships/oleObject" Target="../embeddings/oleObject18.bin"/><Relationship Id="rId4" Type="http://schemas.openxmlformats.org/officeDocument/2006/relationships/notesSlide" Target="../notesSlides/notesSlide142.xml"/></Relationships>
</file>

<file path=ppt/slides/_rels/slide189.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2.xml"/></Relationships>
</file>

<file path=ppt/slides/_rels/slide190.xml.rels><?xml version="1.0" encoding="UTF-8" standalone="yes"?>
<Relationships xmlns="http://schemas.openxmlformats.org/package/2006/relationships"><Relationship Id="rId3" Type="http://schemas.openxmlformats.org/officeDocument/2006/relationships/slideLayout" Target="../slideLayouts/slideLayout14.xml"/><Relationship Id="rId7" Type="http://schemas.openxmlformats.org/officeDocument/2006/relationships/image" Target="../media/image142.png"/><Relationship Id="rId2" Type="http://schemas.openxmlformats.org/officeDocument/2006/relationships/tags" Target="../tags/tag41.xml"/><Relationship Id="rId1" Type="http://schemas.openxmlformats.org/officeDocument/2006/relationships/vmlDrawing" Target="../drawings/vmlDrawing19.vml"/><Relationship Id="rId6" Type="http://schemas.openxmlformats.org/officeDocument/2006/relationships/image" Target="../media/image6.emf"/><Relationship Id="rId5" Type="http://schemas.openxmlformats.org/officeDocument/2006/relationships/oleObject" Target="../embeddings/oleObject19.bin"/><Relationship Id="rId4" Type="http://schemas.openxmlformats.org/officeDocument/2006/relationships/notesSlide" Target="../notesSlides/notesSlide143.xml"/></Relationships>
</file>

<file path=ppt/slides/_rels/slide191.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192.xml.rels><?xml version="1.0" encoding="UTF-8" standalone="yes"?>
<Relationships xmlns="http://schemas.openxmlformats.org/package/2006/relationships"><Relationship Id="rId3" Type="http://schemas.openxmlformats.org/officeDocument/2006/relationships/notesSlide" Target="../notesSlides/notesSlide144.xml"/><Relationship Id="rId2" Type="http://schemas.openxmlformats.org/officeDocument/2006/relationships/slideLayout" Target="../slideLayouts/slideLayout14.xml"/><Relationship Id="rId1" Type="http://schemas.openxmlformats.org/officeDocument/2006/relationships/tags" Target="../tags/tag42.xml"/></Relationships>
</file>

<file path=ppt/slides/_rels/slide193.xml.rels><?xml version="1.0" encoding="UTF-8" standalone="yes"?>
<Relationships xmlns="http://schemas.openxmlformats.org/package/2006/relationships"><Relationship Id="rId3" Type="http://schemas.openxmlformats.org/officeDocument/2006/relationships/image" Target="../media/image148.emf"/><Relationship Id="rId2" Type="http://schemas.openxmlformats.org/officeDocument/2006/relationships/notesSlide" Target="../notesSlides/notesSlide145.xml"/><Relationship Id="rId1" Type="http://schemas.openxmlformats.org/officeDocument/2006/relationships/slideLayout" Target="../slideLayouts/slideLayout7.xml"/><Relationship Id="rId4" Type="http://schemas.openxmlformats.org/officeDocument/2006/relationships/image" Target="../media/image149.emf"/></Relationships>
</file>

<file path=ppt/slides/_rels/slide194.xml.rels><?xml version="1.0" encoding="UTF-8" standalone="yes"?>
<Relationships xmlns="http://schemas.openxmlformats.org/package/2006/relationships"><Relationship Id="rId2" Type="http://schemas.openxmlformats.org/officeDocument/2006/relationships/notesSlide" Target="../notesSlides/notesSlide146.xml"/><Relationship Id="rId1" Type="http://schemas.openxmlformats.org/officeDocument/2006/relationships/slideLayout" Target="../slideLayouts/slideLayout14.xml"/></Relationships>
</file>

<file path=ppt/slides/_rels/slide195.xml.rels><?xml version="1.0" encoding="UTF-8" standalone="yes"?>
<Relationships xmlns="http://schemas.openxmlformats.org/package/2006/relationships"><Relationship Id="rId3" Type="http://schemas.openxmlformats.org/officeDocument/2006/relationships/notesSlide" Target="../notesSlides/notesSlide147.xml"/><Relationship Id="rId2" Type="http://schemas.openxmlformats.org/officeDocument/2006/relationships/slideLayout" Target="../slideLayouts/slideLayout14.xml"/><Relationship Id="rId1" Type="http://schemas.openxmlformats.org/officeDocument/2006/relationships/tags" Target="../tags/tag43.xml"/></Relationships>
</file>

<file path=ppt/slides/_rels/slide196.xml.rels><?xml version="1.0" encoding="UTF-8" standalone="yes"?>
<Relationships xmlns="http://schemas.openxmlformats.org/package/2006/relationships"><Relationship Id="rId2" Type="http://schemas.openxmlformats.org/officeDocument/2006/relationships/notesSlide" Target="../notesSlides/notesSlide148.xml"/><Relationship Id="rId1" Type="http://schemas.openxmlformats.org/officeDocument/2006/relationships/slideLayout" Target="../slideLayouts/slideLayout14.xml"/></Relationships>
</file>

<file path=ppt/slides/_rels/slide197.xml.rels><?xml version="1.0" encoding="UTF-8" standalone="yes"?>
<Relationships xmlns="http://schemas.openxmlformats.org/package/2006/relationships"><Relationship Id="rId3" Type="http://schemas.openxmlformats.org/officeDocument/2006/relationships/image" Target="../media/image151.emf"/><Relationship Id="rId2" Type="http://schemas.openxmlformats.org/officeDocument/2006/relationships/image" Target="../media/image150.emf"/><Relationship Id="rId1" Type="http://schemas.openxmlformats.org/officeDocument/2006/relationships/slideLayout" Target="../slideLayouts/slideLayout14.xml"/></Relationships>
</file>

<file path=ppt/slides/_rels/slide198.xml.rels><?xml version="1.0" encoding="UTF-8" standalone="yes"?>
<Relationships xmlns="http://schemas.openxmlformats.org/package/2006/relationships"><Relationship Id="rId2" Type="http://schemas.openxmlformats.org/officeDocument/2006/relationships/notesSlide" Target="../notesSlides/notesSlide149.xml"/><Relationship Id="rId1" Type="http://schemas.openxmlformats.org/officeDocument/2006/relationships/slideLayout" Target="../slideLayouts/slideLayout14.xml"/></Relationships>
</file>

<file path=ppt/slides/_rels/slide199.xml.rels><?xml version="1.0" encoding="UTF-8" standalone="yes"?>
<Relationships xmlns="http://schemas.openxmlformats.org/package/2006/relationships"><Relationship Id="rId2" Type="http://schemas.openxmlformats.org/officeDocument/2006/relationships/notesSlide" Target="../notesSlides/notesSlide150.xml"/><Relationship Id="rId1" Type="http://schemas.openxmlformats.org/officeDocument/2006/relationships/slideLayout" Target="../slideLayouts/slideLayout17.xml"/></Relationships>
</file>

<file path=ppt/slides/_rels/slide2.xml.rels><?xml version="1.0" encoding="UTF-8" standalone="yes"?>
<Relationships xmlns="http://schemas.openxmlformats.org/package/2006/relationships"><Relationship Id="rId3" Type="http://schemas.openxmlformats.org/officeDocument/2006/relationships/chart" Target="../charts/chart1.xml"/><Relationship Id="rId2" Type="http://schemas.openxmlformats.org/officeDocument/2006/relationships/notesSlide" Target="../notesSlides/notesSlide2.xml"/><Relationship Id="rId1" Type="http://schemas.openxmlformats.org/officeDocument/2006/relationships/slideLayout" Target="../slideLayouts/slideLayout17.xml"/><Relationship Id="rId4" Type="http://schemas.openxmlformats.org/officeDocument/2006/relationships/chart" Target="../charts/chart2.xml"/></Relationships>
</file>

<file path=ppt/slides/_rels/slide20.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notesSlide" Target="../notesSlides/notesSlide15.xml"/><Relationship Id="rId1" Type="http://schemas.openxmlformats.org/officeDocument/2006/relationships/slideLayout" Target="../slideLayouts/slideLayout2.xml"/><Relationship Id="rId4" Type="http://schemas.openxmlformats.org/officeDocument/2006/relationships/image" Target="../media/image17.png"/></Relationships>
</file>

<file path=ppt/slides/_rels/slide200.xml.rels><?xml version="1.0" encoding="UTF-8" standalone="yes"?>
<Relationships xmlns="http://schemas.openxmlformats.org/package/2006/relationships"><Relationship Id="rId2" Type="http://schemas.openxmlformats.org/officeDocument/2006/relationships/notesSlide" Target="../notesSlides/notesSlide151.xml"/><Relationship Id="rId1" Type="http://schemas.openxmlformats.org/officeDocument/2006/relationships/slideLayout" Target="../slideLayouts/slideLayout17.xml"/></Relationships>
</file>

<file path=ppt/slides/_rels/slide201.xml.rels><?xml version="1.0" encoding="UTF-8" standalone="yes"?>
<Relationships xmlns="http://schemas.openxmlformats.org/package/2006/relationships"><Relationship Id="rId1" Type="http://schemas.openxmlformats.org/officeDocument/2006/relationships/slideLayout" Target="../slideLayouts/slideLayout9.xml"/></Relationships>
</file>

<file path=ppt/slides/_rels/slide202.xml.rels><?xml version="1.0" encoding="UTF-8" standalone="yes"?>
<Relationships xmlns="http://schemas.openxmlformats.org/package/2006/relationships"><Relationship Id="rId2" Type="http://schemas.openxmlformats.org/officeDocument/2006/relationships/image" Target="../media/image152.WMF"/><Relationship Id="rId1" Type="http://schemas.openxmlformats.org/officeDocument/2006/relationships/slideLayout" Target="../slideLayouts/slideLayout15.xml"/></Relationships>
</file>

<file path=ppt/slides/_rels/slide203.xml.rels><?xml version="1.0" encoding="UTF-8" standalone="yes"?>
<Relationships xmlns="http://schemas.openxmlformats.org/package/2006/relationships"><Relationship Id="rId8" Type="http://schemas.openxmlformats.org/officeDocument/2006/relationships/image" Target="../media/image154.emf"/><Relationship Id="rId3" Type="http://schemas.openxmlformats.org/officeDocument/2006/relationships/slideLayout" Target="../slideLayouts/slideLayout10.xml"/><Relationship Id="rId7" Type="http://schemas.openxmlformats.org/officeDocument/2006/relationships/image" Target="../media/image153.emf"/><Relationship Id="rId12" Type="http://schemas.openxmlformats.org/officeDocument/2006/relationships/image" Target="../media/image158.emf"/><Relationship Id="rId2" Type="http://schemas.openxmlformats.org/officeDocument/2006/relationships/tags" Target="../tags/tag44.xml"/><Relationship Id="rId1" Type="http://schemas.openxmlformats.org/officeDocument/2006/relationships/vmlDrawing" Target="../drawings/vmlDrawing20.vml"/><Relationship Id="rId6" Type="http://schemas.openxmlformats.org/officeDocument/2006/relationships/image" Target="../media/image6.emf"/><Relationship Id="rId11" Type="http://schemas.openxmlformats.org/officeDocument/2006/relationships/image" Target="../media/image157.emf"/><Relationship Id="rId5" Type="http://schemas.openxmlformats.org/officeDocument/2006/relationships/oleObject" Target="../embeddings/oleObject20.bin"/><Relationship Id="rId10" Type="http://schemas.openxmlformats.org/officeDocument/2006/relationships/image" Target="../media/image156.emf"/><Relationship Id="rId4" Type="http://schemas.openxmlformats.org/officeDocument/2006/relationships/notesSlide" Target="../notesSlides/notesSlide152.xml"/><Relationship Id="rId9" Type="http://schemas.openxmlformats.org/officeDocument/2006/relationships/image" Target="../media/image155.emf"/></Relationships>
</file>

<file path=ppt/slides/_rels/slide204.xml.rels><?xml version="1.0" encoding="UTF-8" standalone="yes"?>
<Relationships xmlns="http://schemas.openxmlformats.org/package/2006/relationships"><Relationship Id="rId2" Type="http://schemas.openxmlformats.org/officeDocument/2006/relationships/notesSlide" Target="../notesSlides/notesSlide153.xml"/><Relationship Id="rId1" Type="http://schemas.openxmlformats.org/officeDocument/2006/relationships/slideLayout" Target="../slideLayouts/slideLayout10.xml"/></Relationships>
</file>

<file path=ppt/slides/_rels/slide205.xml.rels><?xml version="1.0" encoding="UTF-8" standalone="yes"?>
<Relationships xmlns="http://schemas.openxmlformats.org/package/2006/relationships"><Relationship Id="rId2" Type="http://schemas.openxmlformats.org/officeDocument/2006/relationships/notesSlide" Target="../notesSlides/notesSlide154.xml"/><Relationship Id="rId1" Type="http://schemas.openxmlformats.org/officeDocument/2006/relationships/slideLayout" Target="../slideLayouts/slideLayout11.xml"/></Relationships>
</file>

<file path=ppt/slides/_rels/slide206.xml.rels><?xml version="1.0" encoding="UTF-8" standalone="yes"?>
<Relationships xmlns="http://schemas.openxmlformats.org/package/2006/relationships"><Relationship Id="rId8" Type="http://schemas.openxmlformats.org/officeDocument/2006/relationships/image" Target="../media/image163.png"/><Relationship Id="rId3" Type="http://schemas.openxmlformats.org/officeDocument/2006/relationships/image" Target="../media/image158.emf"/><Relationship Id="rId7" Type="http://schemas.openxmlformats.org/officeDocument/2006/relationships/image" Target="../media/image162.png"/><Relationship Id="rId2" Type="http://schemas.openxmlformats.org/officeDocument/2006/relationships/image" Target="../media/image157.emf"/><Relationship Id="rId1" Type="http://schemas.openxmlformats.org/officeDocument/2006/relationships/slideLayout" Target="../slideLayouts/slideLayout15.xml"/><Relationship Id="rId6" Type="http://schemas.openxmlformats.org/officeDocument/2006/relationships/image" Target="../media/image161.jpeg"/><Relationship Id="rId5" Type="http://schemas.openxmlformats.org/officeDocument/2006/relationships/image" Target="../media/image160.gif"/><Relationship Id="rId4" Type="http://schemas.openxmlformats.org/officeDocument/2006/relationships/image" Target="../media/image159.gif"/><Relationship Id="rId9" Type="http://schemas.openxmlformats.org/officeDocument/2006/relationships/image" Target="../media/image164.png"/></Relationships>
</file>

<file path=ppt/slides/_rels/slide207.xml.rels><?xml version="1.0" encoding="UTF-8" standalone="yes"?>
<Relationships xmlns="http://schemas.openxmlformats.org/package/2006/relationships"><Relationship Id="rId8" Type="http://schemas.openxmlformats.org/officeDocument/2006/relationships/image" Target="../media/image163.png"/><Relationship Id="rId3" Type="http://schemas.openxmlformats.org/officeDocument/2006/relationships/image" Target="../media/image158.emf"/><Relationship Id="rId7" Type="http://schemas.openxmlformats.org/officeDocument/2006/relationships/image" Target="../media/image162.png"/><Relationship Id="rId2" Type="http://schemas.openxmlformats.org/officeDocument/2006/relationships/image" Target="../media/image157.emf"/><Relationship Id="rId1" Type="http://schemas.openxmlformats.org/officeDocument/2006/relationships/slideLayout" Target="../slideLayouts/slideLayout15.xml"/><Relationship Id="rId6" Type="http://schemas.openxmlformats.org/officeDocument/2006/relationships/image" Target="../media/image161.jpeg"/><Relationship Id="rId5" Type="http://schemas.openxmlformats.org/officeDocument/2006/relationships/image" Target="../media/image160.gif"/><Relationship Id="rId4" Type="http://schemas.openxmlformats.org/officeDocument/2006/relationships/image" Target="../media/image159.gif"/><Relationship Id="rId9" Type="http://schemas.openxmlformats.org/officeDocument/2006/relationships/image" Target="../media/image164.png"/></Relationships>
</file>

<file path=ppt/slides/_rels/slide208.xml.rels><?xml version="1.0" encoding="UTF-8" standalone="yes"?>
<Relationships xmlns="http://schemas.openxmlformats.org/package/2006/relationships"><Relationship Id="rId3" Type="http://schemas.openxmlformats.org/officeDocument/2006/relationships/image" Target="../media/image158.emf"/><Relationship Id="rId2" Type="http://schemas.openxmlformats.org/officeDocument/2006/relationships/image" Target="../media/image157.emf"/><Relationship Id="rId1" Type="http://schemas.openxmlformats.org/officeDocument/2006/relationships/slideLayout" Target="../slideLayouts/slideLayout15.xml"/><Relationship Id="rId4" Type="http://schemas.openxmlformats.org/officeDocument/2006/relationships/image" Target="../media/image164.png"/></Relationships>
</file>

<file path=ppt/slides/_rels/slide209.xml.rels><?xml version="1.0" encoding="UTF-8" standalone="yes"?>
<Relationships xmlns="http://schemas.openxmlformats.org/package/2006/relationships"><Relationship Id="rId2" Type="http://schemas.openxmlformats.org/officeDocument/2006/relationships/notesSlide" Target="../notesSlides/notesSlide155.xml"/><Relationship Id="rId1" Type="http://schemas.openxmlformats.org/officeDocument/2006/relationships/slideLayout" Target="../slideLayouts/slideLayout15.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10.xml.rels><?xml version="1.0" encoding="UTF-8" standalone="yes"?>
<Relationships xmlns="http://schemas.openxmlformats.org/package/2006/relationships"><Relationship Id="rId1" Type="http://schemas.openxmlformats.org/officeDocument/2006/relationships/slideLayout" Target="../slideLayouts/slideLayout9.xml"/></Relationships>
</file>

<file path=ppt/slides/_rels/slide211.xml.rels><?xml version="1.0" encoding="UTF-8" standalone="yes"?>
<Relationships xmlns="http://schemas.openxmlformats.org/package/2006/relationships"><Relationship Id="rId2" Type="http://schemas.openxmlformats.org/officeDocument/2006/relationships/notesSlide" Target="../notesSlides/notesSlide156.xml"/><Relationship Id="rId1" Type="http://schemas.openxmlformats.org/officeDocument/2006/relationships/slideLayout" Target="../slideLayouts/slideLayout15.xml"/></Relationships>
</file>

<file path=ppt/slides/_rels/slide212.xml.rels><?xml version="1.0" encoding="UTF-8" standalone="yes"?>
<Relationships xmlns="http://schemas.openxmlformats.org/package/2006/relationships"><Relationship Id="rId2" Type="http://schemas.openxmlformats.org/officeDocument/2006/relationships/notesSlide" Target="../notesSlides/notesSlide157.xml"/><Relationship Id="rId1" Type="http://schemas.openxmlformats.org/officeDocument/2006/relationships/slideLayout" Target="../slideLayouts/slideLayout15.xml"/></Relationships>
</file>

<file path=ppt/slides/_rels/slide213.xml.rels><?xml version="1.0" encoding="UTF-8" standalone="yes"?>
<Relationships xmlns="http://schemas.openxmlformats.org/package/2006/relationships"><Relationship Id="rId1" Type="http://schemas.openxmlformats.org/officeDocument/2006/relationships/slideLayout" Target="../slideLayouts/slideLayout15.xml"/></Relationships>
</file>

<file path=ppt/slides/_rels/slide214.xml.rels><?xml version="1.0" encoding="UTF-8" standalone="yes"?>
<Relationships xmlns="http://schemas.openxmlformats.org/package/2006/relationships"><Relationship Id="rId2" Type="http://schemas.openxmlformats.org/officeDocument/2006/relationships/notesSlide" Target="../notesSlides/notesSlide158.xml"/><Relationship Id="rId1" Type="http://schemas.openxmlformats.org/officeDocument/2006/relationships/slideLayout" Target="../slideLayouts/slideLayout15.xml"/></Relationships>
</file>

<file path=ppt/slides/_rels/slide215.xml.rels><?xml version="1.0" encoding="UTF-8" standalone="yes"?>
<Relationships xmlns="http://schemas.openxmlformats.org/package/2006/relationships"><Relationship Id="rId3" Type="http://schemas.openxmlformats.org/officeDocument/2006/relationships/notesSlide" Target="../notesSlides/notesSlide159.xml"/><Relationship Id="rId2" Type="http://schemas.openxmlformats.org/officeDocument/2006/relationships/slideLayout" Target="../slideLayouts/slideLayout15.xml"/><Relationship Id="rId1" Type="http://schemas.openxmlformats.org/officeDocument/2006/relationships/tags" Target="../tags/tag45.xml"/><Relationship Id="rId5" Type="http://schemas.microsoft.com/office/2007/relationships/hdphoto" Target="../media/hdphoto1.wdp"/><Relationship Id="rId4" Type="http://schemas.openxmlformats.org/officeDocument/2006/relationships/image" Target="../media/image165.png"/></Relationships>
</file>

<file path=ppt/slides/_rels/slide216.xml.rels><?xml version="1.0" encoding="UTF-8" standalone="yes"?>
<Relationships xmlns="http://schemas.openxmlformats.org/package/2006/relationships"><Relationship Id="rId1" Type="http://schemas.openxmlformats.org/officeDocument/2006/relationships/slideLayout" Target="../slideLayouts/slideLayout15.xml"/></Relationships>
</file>

<file path=ppt/slides/_rels/slide217.xml.rels><?xml version="1.0" encoding="UTF-8" standalone="yes"?>
<Relationships xmlns="http://schemas.openxmlformats.org/package/2006/relationships"><Relationship Id="rId2" Type="http://schemas.openxmlformats.org/officeDocument/2006/relationships/notesSlide" Target="../notesSlides/notesSlide160.xml"/><Relationship Id="rId1" Type="http://schemas.openxmlformats.org/officeDocument/2006/relationships/slideLayout" Target="../slideLayouts/slideLayout15.xml"/></Relationships>
</file>

<file path=ppt/slides/_rels/slide218.xml.rels><?xml version="1.0" encoding="UTF-8" standalone="yes"?>
<Relationships xmlns="http://schemas.openxmlformats.org/package/2006/relationships"><Relationship Id="rId2" Type="http://schemas.openxmlformats.org/officeDocument/2006/relationships/notesSlide" Target="../notesSlides/notesSlide161.xml"/><Relationship Id="rId1" Type="http://schemas.openxmlformats.org/officeDocument/2006/relationships/slideLayout" Target="../slideLayouts/slideLayout15.xml"/></Relationships>
</file>

<file path=ppt/slides/_rels/slide219.xml.rels><?xml version="1.0" encoding="UTF-8" standalone="yes"?>
<Relationships xmlns="http://schemas.openxmlformats.org/package/2006/relationships"><Relationship Id="rId2" Type="http://schemas.openxmlformats.org/officeDocument/2006/relationships/notesSlide" Target="../notesSlides/notesSlide162.xml"/><Relationship Id="rId1" Type="http://schemas.openxmlformats.org/officeDocument/2006/relationships/slideLayout" Target="../slideLayouts/slideLayout15.xml"/></Relationships>
</file>

<file path=ppt/slides/_rels/slide22.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notesSlide" Target="../notesSlides/notesSlide16.xml"/><Relationship Id="rId1" Type="http://schemas.openxmlformats.org/officeDocument/2006/relationships/slideLayout" Target="../slideLayouts/slideLayout2.xml"/></Relationships>
</file>

<file path=ppt/slides/_rels/slide220.xml.rels><?xml version="1.0" encoding="UTF-8" standalone="yes"?>
<Relationships xmlns="http://schemas.openxmlformats.org/package/2006/relationships"><Relationship Id="rId1" Type="http://schemas.openxmlformats.org/officeDocument/2006/relationships/slideLayout" Target="../slideLayouts/slideLayout9.xml"/></Relationships>
</file>

<file path=ppt/slides/_rels/slide221.xml.rels><?xml version="1.0" encoding="UTF-8" standalone="yes"?>
<Relationships xmlns="http://schemas.openxmlformats.org/package/2006/relationships"><Relationship Id="rId8" Type="http://schemas.openxmlformats.org/officeDocument/2006/relationships/image" Target="../media/image167.emf"/><Relationship Id="rId3" Type="http://schemas.openxmlformats.org/officeDocument/2006/relationships/slideLayout" Target="../slideLayouts/slideLayout15.xml"/><Relationship Id="rId7" Type="http://schemas.openxmlformats.org/officeDocument/2006/relationships/image" Target="../media/image166.emf"/><Relationship Id="rId2" Type="http://schemas.openxmlformats.org/officeDocument/2006/relationships/tags" Target="../tags/tag46.xml"/><Relationship Id="rId1" Type="http://schemas.openxmlformats.org/officeDocument/2006/relationships/vmlDrawing" Target="../drawings/vmlDrawing21.vml"/><Relationship Id="rId6" Type="http://schemas.openxmlformats.org/officeDocument/2006/relationships/image" Target="../media/image6.emf"/><Relationship Id="rId5" Type="http://schemas.openxmlformats.org/officeDocument/2006/relationships/oleObject" Target="../embeddings/oleObject21.bin"/><Relationship Id="rId4" Type="http://schemas.openxmlformats.org/officeDocument/2006/relationships/notesSlide" Target="../notesSlides/notesSlide163.xml"/><Relationship Id="rId9" Type="http://schemas.openxmlformats.org/officeDocument/2006/relationships/image" Target="../media/image168.PNG"/></Relationships>
</file>

<file path=ppt/slides/_rels/slide222.xml.rels><?xml version="1.0" encoding="UTF-8" standalone="yes"?>
<Relationships xmlns="http://schemas.openxmlformats.org/package/2006/relationships"><Relationship Id="rId3" Type="http://schemas.openxmlformats.org/officeDocument/2006/relationships/image" Target="../media/image169.png"/><Relationship Id="rId2" Type="http://schemas.openxmlformats.org/officeDocument/2006/relationships/notesSlide" Target="../notesSlides/notesSlide164.xml"/><Relationship Id="rId1" Type="http://schemas.openxmlformats.org/officeDocument/2006/relationships/slideLayout" Target="../slideLayouts/slideLayout38.xml"/></Relationships>
</file>

<file path=ppt/slides/_rels/slide223.xml.rels><?xml version="1.0" encoding="UTF-8" standalone="yes"?>
<Relationships xmlns="http://schemas.openxmlformats.org/package/2006/relationships"><Relationship Id="rId3" Type="http://schemas.openxmlformats.org/officeDocument/2006/relationships/image" Target="../media/image170.jpg"/><Relationship Id="rId2" Type="http://schemas.openxmlformats.org/officeDocument/2006/relationships/notesSlide" Target="../notesSlides/notesSlide165.xml"/><Relationship Id="rId1" Type="http://schemas.openxmlformats.org/officeDocument/2006/relationships/slideLayout" Target="../slideLayouts/slideLayout10.xml"/></Relationships>
</file>

<file path=ppt/slides/_rels/slide224.xml.rels><?xml version="1.0" encoding="UTF-8" standalone="yes"?>
<Relationships xmlns="http://schemas.openxmlformats.org/package/2006/relationships"><Relationship Id="rId1" Type="http://schemas.openxmlformats.org/officeDocument/2006/relationships/slideLayout" Target="../slideLayouts/slideLayout9.xml"/></Relationships>
</file>

<file path=ppt/slides/_rels/slide225.xml.rels><?xml version="1.0" encoding="UTF-8" standalone="yes"?>
<Relationships xmlns="http://schemas.openxmlformats.org/package/2006/relationships"><Relationship Id="rId3" Type="http://schemas.openxmlformats.org/officeDocument/2006/relationships/diagramLayout" Target="../diagrams/layout2.xml"/><Relationship Id="rId2" Type="http://schemas.openxmlformats.org/officeDocument/2006/relationships/diagramData" Target="../diagrams/data2.xml"/><Relationship Id="rId1" Type="http://schemas.openxmlformats.org/officeDocument/2006/relationships/slideLayout" Target="../slideLayouts/slideLayout15.xml"/><Relationship Id="rId6" Type="http://schemas.microsoft.com/office/2007/relationships/diagramDrawing" Target="../diagrams/drawing2.xml"/><Relationship Id="rId5" Type="http://schemas.openxmlformats.org/officeDocument/2006/relationships/diagramColors" Target="../diagrams/colors2.xml"/><Relationship Id="rId4" Type="http://schemas.openxmlformats.org/officeDocument/2006/relationships/diagramQuickStyle" Target="../diagrams/quickStyle2.xml"/></Relationships>
</file>

<file path=ppt/slides/_rels/slide226.xml.rels><?xml version="1.0" encoding="UTF-8" standalone="yes"?>
<Relationships xmlns="http://schemas.openxmlformats.org/package/2006/relationships"><Relationship Id="rId1" Type="http://schemas.openxmlformats.org/officeDocument/2006/relationships/slideLayout" Target="../slideLayouts/slideLayout15.xml"/></Relationships>
</file>

<file path=ppt/slides/_rels/slide227.xml.rels><?xml version="1.0" encoding="UTF-8" standalone="yes"?>
<Relationships xmlns="http://schemas.openxmlformats.org/package/2006/relationships"><Relationship Id="rId2" Type="http://schemas.openxmlformats.org/officeDocument/2006/relationships/notesSlide" Target="../notesSlides/notesSlide166.xml"/><Relationship Id="rId1" Type="http://schemas.openxmlformats.org/officeDocument/2006/relationships/slideLayout" Target="../slideLayouts/slideLayout15.xml"/></Relationships>
</file>

<file path=ppt/slides/_rels/slide228.xml.rels><?xml version="1.0" encoding="UTF-8" standalone="yes"?>
<Relationships xmlns="http://schemas.openxmlformats.org/package/2006/relationships"><Relationship Id="rId2" Type="http://schemas.openxmlformats.org/officeDocument/2006/relationships/image" Target="../media/image171.png"/><Relationship Id="rId1" Type="http://schemas.openxmlformats.org/officeDocument/2006/relationships/slideLayout" Target="../slideLayouts/slideLayout15.xml"/></Relationships>
</file>

<file path=ppt/slides/_rels/slide229.xml.rels><?xml version="1.0" encoding="UTF-8" standalone="yes"?>
<Relationships xmlns="http://schemas.openxmlformats.org/package/2006/relationships"><Relationship Id="rId2" Type="http://schemas.openxmlformats.org/officeDocument/2006/relationships/image" Target="../media/image172.png"/><Relationship Id="rId1" Type="http://schemas.openxmlformats.org/officeDocument/2006/relationships/slideLayout" Target="../slideLayouts/slideLayout15.xml"/></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2.xml"/></Relationships>
</file>

<file path=ppt/slides/_rels/slide230.xml.rels><?xml version="1.0" encoding="UTF-8" standalone="yes"?>
<Relationships xmlns="http://schemas.openxmlformats.org/package/2006/relationships"><Relationship Id="rId1" Type="http://schemas.openxmlformats.org/officeDocument/2006/relationships/slideLayout" Target="../slideLayouts/slideLayout9.xml"/></Relationships>
</file>

<file path=ppt/slides/_rels/slide231.xml.rels><?xml version="1.0" encoding="UTF-8" standalone="yes"?>
<Relationships xmlns="http://schemas.openxmlformats.org/package/2006/relationships"><Relationship Id="rId2" Type="http://schemas.openxmlformats.org/officeDocument/2006/relationships/image" Target="../media/image173.png"/><Relationship Id="rId1" Type="http://schemas.openxmlformats.org/officeDocument/2006/relationships/slideLayout" Target="../slideLayouts/slideLayout15.xml"/></Relationships>
</file>

<file path=ppt/slides/_rels/slide232.xml.rels><?xml version="1.0" encoding="UTF-8" standalone="yes"?>
<Relationships xmlns="http://schemas.openxmlformats.org/package/2006/relationships"><Relationship Id="rId1" Type="http://schemas.openxmlformats.org/officeDocument/2006/relationships/slideLayout" Target="../slideLayouts/slideLayout15.xml"/></Relationships>
</file>

<file path=ppt/slides/_rels/slide233.xml.rels><?xml version="1.0" encoding="UTF-8" standalone="yes"?>
<Relationships xmlns="http://schemas.openxmlformats.org/package/2006/relationships"><Relationship Id="rId3" Type="http://schemas.openxmlformats.org/officeDocument/2006/relationships/image" Target="../media/image175.emf"/><Relationship Id="rId2" Type="http://schemas.openxmlformats.org/officeDocument/2006/relationships/image" Target="../media/image174.emf"/><Relationship Id="rId1" Type="http://schemas.openxmlformats.org/officeDocument/2006/relationships/slideLayout" Target="../slideLayouts/slideLayout15.xml"/></Relationships>
</file>

<file path=ppt/slides/_rels/slide234.xml.rels><?xml version="1.0" encoding="UTF-8" standalone="yes"?>
<Relationships xmlns="http://schemas.openxmlformats.org/package/2006/relationships"><Relationship Id="rId3" Type="http://schemas.openxmlformats.org/officeDocument/2006/relationships/image" Target="../media/image176.png"/><Relationship Id="rId7" Type="http://schemas.openxmlformats.org/officeDocument/2006/relationships/image" Target="../media/image179.png"/><Relationship Id="rId2" Type="http://schemas.openxmlformats.org/officeDocument/2006/relationships/notesSlide" Target="../notesSlides/notesSlide167.xml"/><Relationship Id="rId1" Type="http://schemas.openxmlformats.org/officeDocument/2006/relationships/slideLayout" Target="../slideLayouts/slideLayout17.xml"/><Relationship Id="rId6" Type="http://schemas.openxmlformats.org/officeDocument/2006/relationships/image" Target="../media/image178.emf"/><Relationship Id="rId5" Type="http://schemas.openxmlformats.org/officeDocument/2006/relationships/image" Target="../media/image177.emf"/><Relationship Id="rId4" Type="http://schemas.openxmlformats.org/officeDocument/2006/relationships/image" Target="../media/image175.emf"/></Relationships>
</file>

<file path=ppt/slides/_rels/slide235.xml.rels><?xml version="1.0" encoding="UTF-8" standalone="yes"?>
<Relationships xmlns="http://schemas.openxmlformats.org/package/2006/relationships"><Relationship Id="rId3" Type="http://schemas.openxmlformats.org/officeDocument/2006/relationships/image" Target="../media/image180.png"/><Relationship Id="rId2" Type="http://schemas.openxmlformats.org/officeDocument/2006/relationships/notesSlide" Target="../notesSlides/notesSlide168.xml"/><Relationship Id="rId1" Type="http://schemas.openxmlformats.org/officeDocument/2006/relationships/slideLayout" Target="../slideLayouts/slideLayout39.xml"/></Relationships>
</file>

<file path=ppt/slides/_rels/slide236.xml.rels><?xml version="1.0" encoding="UTF-8" standalone="yes"?>
<Relationships xmlns="http://schemas.openxmlformats.org/package/2006/relationships"><Relationship Id="rId1" Type="http://schemas.openxmlformats.org/officeDocument/2006/relationships/slideLayout" Target="../slideLayouts/slideLayout40.xml"/></Relationships>
</file>

<file path=ppt/slides/_rels/slide237.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238.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239.xml.rels><?xml version="1.0" encoding="UTF-8" standalone="yes"?>
<Relationships xmlns="http://schemas.openxmlformats.org/package/2006/relationships"><Relationship Id="rId3" Type="http://schemas.openxmlformats.org/officeDocument/2006/relationships/image" Target="../media/image181.png"/><Relationship Id="rId2" Type="http://schemas.openxmlformats.org/officeDocument/2006/relationships/notesSlide" Target="../notesSlides/notesSlide169.xml"/><Relationship Id="rId1" Type="http://schemas.openxmlformats.org/officeDocument/2006/relationships/slideLayout" Target="../slideLayouts/slideLayout41.xm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2.xml"/></Relationships>
</file>

<file path=ppt/slides/_rels/slide240.xml.rels><?xml version="1.0" encoding="UTF-8" standalone="yes"?>
<Relationships xmlns="http://schemas.openxmlformats.org/package/2006/relationships"><Relationship Id="rId1" Type="http://schemas.openxmlformats.org/officeDocument/2006/relationships/slideLayout" Target="../slideLayouts/slideLayout41.xml"/></Relationships>
</file>

<file path=ppt/slides/_rels/slide241.xml.rels><?xml version="1.0" encoding="UTF-8" standalone="yes"?>
<Relationships xmlns="http://schemas.openxmlformats.org/package/2006/relationships"><Relationship Id="rId3" Type="http://schemas.openxmlformats.org/officeDocument/2006/relationships/image" Target="../media/image182.png"/><Relationship Id="rId2" Type="http://schemas.openxmlformats.org/officeDocument/2006/relationships/notesSlide" Target="../notesSlides/notesSlide170.xml"/><Relationship Id="rId1" Type="http://schemas.openxmlformats.org/officeDocument/2006/relationships/slideLayout" Target="../slideLayouts/slideLayout14.xml"/></Relationships>
</file>

<file path=ppt/slides/_rels/slide242.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243.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244.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245.xml.rels><?xml version="1.0" encoding="UTF-8" standalone="yes"?>
<Relationships xmlns="http://schemas.openxmlformats.org/package/2006/relationships"><Relationship Id="rId2" Type="http://schemas.openxmlformats.org/officeDocument/2006/relationships/notesSlide" Target="../notesSlides/notesSlide171.xml"/><Relationship Id="rId1" Type="http://schemas.openxmlformats.org/officeDocument/2006/relationships/slideLayout" Target="../slideLayouts/slideLayout24.xml"/></Relationships>
</file>

<file path=ppt/slides/_rels/slide246.xml.rels><?xml version="1.0" encoding="UTF-8" standalone="yes"?>
<Relationships xmlns="http://schemas.openxmlformats.org/package/2006/relationships"><Relationship Id="rId2" Type="http://schemas.openxmlformats.org/officeDocument/2006/relationships/notesSlide" Target="../notesSlides/notesSlide172.xml"/><Relationship Id="rId1" Type="http://schemas.openxmlformats.org/officeDocument/2006/relationships/slideLayout" Target="../slideLayouts/slideLayout14.xml"/></Relationships>
</file>

<file path=ppt/slides/_rels/slide247.xml.rels><?xml version="1.0" encoding="UTF-8" standalone="yes"?>
<Relationships xmlns="http://schemas.openxmlformats.org/package/2006/relationships"><Relationship Id="rId2" Type="http://schemas.openxmlformats.org/officeDocument/2006/relationships/notesSlide" Target="../notesSlides/notesSlide173.xml"/><Relationship Id="rId1" Type="http://schemas.openxmlformats.org/officeDocument/2006/relationships/slideLayout" Target="../slideLayouts/slideLayout42.xml"/></Relationships>
</file>

<file path=ppt/slides/_rels/slide248.xml.rels><?xml version="1.0" encoding="UTF-8" standalone="yes"?>
<Relationships xmlns="http://schemas.openxmlformats.org/package/2006/relationships"><Relationship Id="rId2" Type="http://schemas.openxmlformats.org/officeDocument/2006/relationships/notesSlide" Target="../notesSlides/notesSlide174.xml"/><Relationship Id="rId1" Type="http://schemas.openxmlformats.org/officeDocument/2006/relationships/slideLayout" Target="../slideLayouts/slideLayout42.xml"/></Relationships>
</file>

<file path=ppt/slides/_rels/slide249.xml.rels><?xml version="1.0" encoding="UTF-8" standalone="yes"?>
<Relationships xmlns="http://schemas.openxmlformats.org/package/2006/relationships"><Relationship Id="rId8" Type="http://schemas.openxmlformats.org/officeDocument/2006/relationships/image" Target="../media/image188.png"/><Relationship Id="rId13" Type="http://schemas.openxmlformats.org/officeDocument/2006/relationships/image" Target="../media/image193.png"/><Relationship Id="rId3" Type="http://schemas.openxmlformats.org/officeDocument/2006/relationships/image" Target="../media/image183.png"/><Relationship Id="rId7" Type="http://schemas.openxmlformats.org/officeDocument/2006/relationships/image" Target="../media/image187.png"/><Relationship Id="rId12" Type="http://schemas.openxmlformats.org/officeDocument/2006/relationships/image" Target="../media/image192.png"/><Relationship Id="rId2" Type="http://schemas.openxmlformats.org/officeDocument/2006/relationships/notesSlide" Target="../notesSlides/notesSlide175.xml"/><Relationship Id="rId1" Type="http://schemas.openxmlformats.org/officeDocument/2006/relationships/slideLayout" Target="../slideLayouts/slideLayout42.xml"/><Relationship Id="rId6" Type="http://schemas.openxmlformats.org/officeDocument/2006/relationships/image" Target="../media/image186.png"/><Relationship Id="rId11" Type="http://schemas.openxmlformats.org/officeDocument/2006/relationships/image" Target="../media/image191.png"/><Relationship Id="rId5" Type="http://schemas.openxmlformats.org/officeDocument/2006/relationships/image" Target="../media/image185.png"/><Relationship Id="rId10" Type="http://schemas.openxmlformats.org/officeDocument/2006/relationships/image" Target="../media/image190.png"/><Relationship Id="rId4" Type="http://schemas.openxmlformats.org/officeDocument/2006/relationships/image" Target="../media/image184.gif"/><Relationship Id="rId9" Type="http://schemas.openxmlformats.org/officeDocument/2006/relationships/image" Target="../media/image189.png"/><Relationship Id="rId14" Type="http://schemas.openxmlformats.org/officeDocument/2006/relationships/hyperlink" Target="http://homes.cs.washington.edu/~jheer/files/zoo/?utm_source\x3dtwitterfeed\x26utm_medium\x3dtwitter" TargetMode="External"/></Relationships>
</file>

<file path=ppt/slides/_rels/slide25.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2.xml"/></Relationships>
</file>

<file path=ppt/slides/_rels/slide250.xml.rels><?xml version="1.0" encoding="UTF-8" standalone="yes"?>
<Relationships xmlns="http://schemas.openxmlformats.org/package/2006/relationships"><Relationship Id="rId2" Type="http://schemas.openxmlformats.org/officeDocument/2006/relationships/notesSlide" Target="../notesSlides/notesSlide176.xml"/><Relationship Id="rId1" Type="http://schemas.openxmlformats.org/officeDocument/2006/relationships/slideLayout" Target="../slideLayouts/slideLayout42.xml"/></Relationships>
</file>

<file path=ppt/slides/_rels/slide251.xml.rels><?xml version="1.0" encoding="UTF-8" standalone="yes"?>
<Relationships xmlns="http://schemas.openxmlformats.org/package/2006/relationships"><Relationship Id="rId2" Type="http://schemas.openxmlformats.org/officeDocument/2006/relationships/notesSlide" Target="../notesSlides/notesSlide177.xml"/><Relationship Id="rId1" Type="http://schemas.openxmlformats.org/officeDocument/2006/relationships/slideLayout" Target="../slideLayouts/slideLayout5.xml"/></Relationships>
</file>

<file path=ppt/slides/_rels/slide252.xml.rels><?xml version="1.0" encoding="UTF-8" standalone="yes"?>
<Relationships xmlns="http://schemas.openxmlformats.org/package/2006/relationships"><Relationship Id="rId2" Type="http://schemas.openxmlformats.org/officeDocument/2006/relationships/notesSlide" Target="../notesSlides/notesSlide178.xml"/><Relationship Id="rId1" Type="http://schemas.openxmlformats.org/officeDocument/2006/relationships/slideLayout" Target="../slideLayouts/slideLayout43.xml"/></Relationships>
</file>

<file path=ppt/slides/_rels/slide253.xml.rels><?xml version="1.0" encoding="UTF-8" standalone="yes"?>
<Relationships xmlns="http://schemas.openxmlformats.org/package/2006/relationships"><Relationship Id="rId2" Type="http://schemas.openxmlformats.org/officeDocument/2006/relationships/notesSlide" Target="../notesSlides/notesSlide179.xml"/><Relationship Id="rId1" Type="http://schemas.openxmlformats.org/officeDocument/2006/relationships/slideLayout" Target="../slideLayouts/slideLayout43.xml"/></Relationships>
</file>

<file path=ppt/slides/_rels/slide254.xml.rels><?xml version="1.0" encoding="UTF-8" standalone="yes"?>
<Relationships xmlns="http://schemas.openxmlformats.org/package/2006/relationships"><Relationship Id="rId2" Type="http://schemas.openxmlformats.org/officeDocument/2006/relationships/notesSlide" Target="../notesSlides/notesSlide180.xml"/><Relationship Id="rId1" Type="http://schemas.openxmlformats.org/officeDocument/2006/relationships/slideLayout" Target="../slideLayouts/slideLayout29.xml"/></Relationships>
</file>

<file path=ppt/slides/_rels/slide255.xml.rels><?xml version="1.0" encoding="UTF-8" standalone="yes"?>
<Relationships xmlns="http://schemas.openxmlformats.org/package/2006/relationships"><Relationship Id="rId3" Type="http://schemas.openxmlformats.org/officeDocument/2006/relationships/diagramData" Target="../diagrams/data3.xml"/><Relationship Id="rId7" Type="http://schemas.microsoft.com/office/2007/relationships/diagramDrawing" Target="../diagrams/drawing3.xml"/><Relationship Id="rId2" Type="http://schemas.openxmlformats.org/officeDocument/2006/relationships/notesSlide" Target="../notesSlides/notesSlide181.xml"/><Relationship Id="rId1" Type="http://schemas.openxmlformats.org/officeDocument/2006/relationships/slideLayout" Target="../slideLayouts/slideLayout42.xml"/><Relationship Id="rId6" Type="http://schemas.openxmlformats.org/officeDocument/2006/relationships/diagramColors" Target="../diagrams/colors3.xml"/><Relationship Id="rId5" Type="http://schemas.openxmlformats.org/officeDocument/2006/relationships/diagramQuickStyle" Target="../diagrams/quickStyle3.xml"/><Relationship Id="rId4" Type="http://schemas.openxmlformats.org/officeDocument/2006/relationships/diagramLayout" Target="../diagrams/layout3.xml"/></Relationships>
</file>

<file path=ppt/slides/_rels/slide26.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2.xml"/></Relationships>
</file>

<file path=ppt/slides/_rels/slide27.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notesSlide" Target="../notesSlides/notesSlide21.xml"/><Relationship Id="rId1" Type="http://schemas.openxmlformats.org/officeDocument/2006/relationships/slideLayout" Target="../slideLayouts/slideLayout2.xml"/><Relationship Id="rId4" Type="http://schemas.openxmlformats.org/officeDocument/2006/relationships/image" Target="../media/image16.png"/></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9.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3.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17.xml"/></Relationships>
</file>

<file path=ppt/slides/_rels/slide30.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3.xml"/></Relationships>
</file>

<file path=ppt/slides/_rels/slide31.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3.xml"/></Relationships>
</file>

<file path=ppt/slides/_rels/slide32.xml.rels><?xml version="1.0" encoding="UTF-8" standalone="yes"?>
<Relationships xmlns="http://schemas.openxmlformats.org/package/2006/relationships"><Relationship Id="rId3" Type="http://schemas.openxmlformats.org/officeDocument/2006/relationships/hyperlink" Target="https://msdn.microsoft.com/en-us/library/ms187926(v=sql.130).aspx" TargetMode="External"/><Relationship Id="rId2" Type="http://schemas.openxmlformats.org/officeDocument/2006/relationships/notesSlide" Target="../notesSlides/notesSlide25.xml"/><Relationship Id="rId1" Type="http://schemas.openxmlformats.org/officeDocument/2006/relationships/slideLayout" Target="../slideLayouts/slideLayout3.xml"/><Relationship Id="rId6" Type="http://schemas.openxmlformats.org/officeDocument/2006/relationships/hyperlink" Target="https://msdn.microsoft.com/en-us/library/ms189499(v=sql.130).aspx" TargetMode="External"/><Relationship Id="rId5" Type="http://schemas.openxmlformats.org/officeDocument/2006/relationships/hyperlink" Target="https://msdn.microsoft.com/en-us/library/ms189762(v=sql.130).aspx" TargetMode="External"/><Relationship Id="rId4" Type="http://schemas.openxmlformats.org/officeDocument/2006/relationships/hyperlink" Target="https://msdn.microsoft.com/en-us/library/ms174969(v=sql.130).aspx" TargetMode="External"/></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2.xml"/></Relationships>
</file>

<file path=ppt/slides/_rels/slide34.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Layout" Target="../slideLayouts/slideLayout13.xml"/></Relationships>
</file>

<file path=ppt/slides/_rels/slide35.xml.rels><?xml version="1.0" encoding="UTF-8" standalone="yes"?>
<Relationships xmlns="http://schemas.openxmlformats.org/package/2006/relationships"><Relationship Id="rId3" Type="http://schemas.openxmlformats.org/officeDocument/2006/relationships/image" Target="../media/image20.jpeg"/><Relationship Id="rId2" Type="http://schemas.openxmlformats.org/officeDocument/2006/relationships/notesSlide" Target="../notesSlides/notesSlide27.xml"/><Relationship Id="rId1" Type="http://schemas.openxmlformats.org/officeDocument/2006/relationships/slideLayout" Target="../slideLayouts/slideLayout2.xml"/></Relationships>
</file>

<file path=ppt/slides/_rels/slide36.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3.xml"/></Relationships>
</file>

<file path=ppt/slides/_rels/slide37.xml.rels><?xml version="1.0" encoding="UTF-8" standalone="yes"?>
<Relationships xmlns="http://schemas.openxmlformats.org/package/2006/relationships"><Relationship Id="rId3" Type="http://schemas.openxmlformats.org/officeDocument/2006/relationships/image" Target="../media/image21.emf"/><Relationship Id="rId2" Type="http://schemas.openxmlformats.org/officeDocument/2006/relationships/notesSlide" Target="../notesSlides/notesSlide29.xml"/><Relationship Id="rId1" Type="http://schemas.openxmlformats.org/officeDocument/2006/relationships/slideLayout" Target="../slideLayouts/slideLayout3.xml"/></Relationships>
</file>

<file path=ppt/slides/_rels/slide38.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2.xm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notesSlide" Target="../notesSlides/notesSlide4.xml"/><Relationship Id="rId1" Type="http://schemas.openxmlformats.org/officeDocument/2006/relationships/slideLayout" Target="../slideLayouts/slideLayout13.xml"/><Relationship Id="rId4" Type="http://schemas.openxmlformats.org/officeDocument/2006/relationships/image" Target="../media/image9.png"/></Relationships>
</file>

<file path=ppt/slides/_rels/slide40.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13.xml"/></Relationships>
</file>

<file path=ppt/slides/_rels/slide41.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13.xml"/></Relationships>
</file>

<file path=ppt/slides/_rels/slide42.xml.rels><?xml version="1.0" encoding="UTF-8" standalone="yes"?>
<Relationships xmlns="http://schemas.openxmlformats.org/package/2006/relationships"><Relationship Id="rId3" Type="http://schemas.openxmlformats.org/officeDocument/2006/relationships/image" Target="../media/image22.emf"/><Relationship Id="rId2" Type="http://schemas.openxmlformats.org/officeDocument/2006/relationships/notesSlide" Target="../notesSlides/notesSlide33.xml"/><Relationship Id="rId1" Type="http://schemas.openxmlformats.org/officeDocument/2006/relationships/slideLayout" Target="../slideLayouts/slideLayout2.xml"/></Relationships>
</file>

<file path=ppt/slides/_rels/slide43.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13.xml"/></Relationships>
</file>

<file path=ppt/slides/_rels/slide44.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13.xml"/></Relationships>
</file>

<file path=ppt/slides/_rels/slide45.xml.rels><?xml version="1.0" encoding="UTF-8" standalone="yes"?>
<Relationships xmlns="http://schemas.openxmlformats.org/package/2006/relationships"><Relationship Id="rId2" Type="http://schemas.openxmlformats.org/officeDocument/2006/relationships/notesSlide" Target="../notesSlides/notesSlide36.xml"/><Relationship Id="rId1" Type="http://schemas.openxmlformats.org/officeDocument/2006/relationships/slideLayout" Target="../slideLayouts/slideLayout13.xml"/></Relationships>
</file>

<file path=ppt/slides/_rels/slide46.xml.rels><?xml version="1.0" encoding="UTF-8" standalone="yes"?>
<Relationships xmlns="http://schemas.openxmlformats.org/package/2006/relationships"><Relationship Id="rId8" Type="http://schemas.microsoft.com/office/2007/relationships/diagramDrawing" Target="../diagrams/drawing1.xml"/><Relationship Id="rId3" Type="http://schemas.openxmlformats.org/officeDocument/2006/relationships/notesSlide" Target="../notesSlides/notesSlide37.xml"/><Relationship Id="rId7" Type="http://schemas.openxmlformats.org/officeDocument/2006/relationships/diagramColors" Target="../diagrams/colors1.xml"/><Relationship Id="rId2" Type="http://schemas.openxmlformats.org/officeDocument/2006/relationships/slideLayout" Target="../slideLayouts/slideLayout2.xml"/><Relationship Id="rId1" Type="http://schemas.openxmlformats.org/officeDocument/2006/relationships/tags" Target="../tags/tag7.xml"/><Relationship Id="rId6" Type="http://schemas.openxmlformats.org/officeDocument/2006/relationships/diagramQuickStyle" Target="../diagrams/quickStyle1.xml"/><Relationship Id="rId5" Type="http://schemas.openxmlformats.org/officeDocument/2006/relationships/diagramLayout" Target="../diagrams/layout1.xml"/><Relationship Id="rId4" Type="http://schemas.openxmlformats.org/officeDocument/2006/relationships/diagramData" Target="../diagrams/data1.xml"/></Relationships>
</file>

<file path=ppt/slides/_rels/slide47.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notesSlide" Target="../notesSlides/notesSlide38.xml"/><Relationship Id="rId1" Type="http://schemas.openxmlformats.org/officeDocument/2006/relationships/slideLayout" Target="../slideLayouts/slideLayout13.xml"/></Relationships>
</file>

<file path=ppt/slides/_rels/slide48.xml.rels><?xml version="1.0" encoding="UTF-8" standalone="yes"?>
<Relationships xmlns="http://schemas.openxmlformats.org/package/2006/relationships"><Relationship Id="rId2" Type="http://schemas.openxmlformats.org/officeDocument/2006/relationships/notesSlide" Target="../notesSlides/notesSlide39.xml"/><Relationship Id="rId1" Type="http://schemas.openxmlformats.org/officeDocument/2006/relationships/slideLayout" Target="../slideLayouts/slideLayout3.xml"/></Relationships>
</file>

<file path=ppt/slides/_rels/slide49.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40.xml"/><Relationship Id="rId1" Type="http://schemas.openxmlformats.org/officeDocument/2006/relationships/slideLayout" Target="../slideLayouts/slideLayout17.xml"/></Relationships>
</file>

<file path=ppt/slides/_rels/slide5.xml.rels><?xml version="1.0" encoding="UTF-8" standalone="yes"?>
<Relationships xmlns="http://schemas.openxmlformats.org/package/2006/relationships"><Relationship Id="rId3" Type="http://schemas.openxmlformats.org/officeDocument/2006/relationships/image" Target="../media/image10.emf"/><Relationship Id="rId2" Type="http://schemas.openxmlformats.org/officeDocument/2006/relationships/notesSlide" Target="../notesSlides/notesSlide5.xml"/><Relationship Id="rId1" Type="http://schemas.openxmlformats.org/officeDocument/2006/relationships/slideLayout" Target="../slideLayouts/slideLayout13.xml"/></Relationships>
</file>

<file path=ppt/slides/_rels/slide50.xml.rels><?xml version="1.0" encoding="UTF-8" standalone="yes"?>
<Relationships xmlns="http://schemas.openxmlformats.org/package/2006/relationships"><Relationship Id="rId2" Type="http://schemas.openxmlformats.org/officeDocument/2006/relationships/notesSlide" Target="../notesSlides/notesSlide41.xml"/><Relationship Id="rId1" Type="http://schemas.openxmlformats.org/officeDocument/2006/relationships/slideLayout" Target="../slideLayouts/slideLayout2.xml"/></Relationships>
</file>

<file path=ppt/slides/_rels/slide51.xml.rels><?xml version="1.0" encoding="UTF-8" standalone="yes"?>
<Relationships xmlns="http://schemas.openxmlformats.org/package/2006/relationships"><Relationship Id="rId2" Type="http://schemas.openxmlformats.org/officeDocument/2006/relationships/notesSlide" Target="../notesSlides/notesSlide42.xml"/><Relationship Id="rId1" Type="http://schemas.openxmlformats.org/officeDocument/2006/relationships/slideLayout" Target="../slideLayouts/slideLayout1.xml"/></Relationships>
</file>

<file path=ppt/slides/_rels/slide52.xml.rels><?xml version="1.0" encoding="UTF-8" standalone="yes"?>
<Relationships xmlns="http://schemas.openxmlformats.org/package/2006/relationships"><Relationship Id="rId8" Type="http://schemas.openxmlformats.org/officeDocument/2006/relationships/image" Target="../media/image30.png"/><Relationship Id="rId13" Type="http://schemas.openxmlformats.org/officeDocument/2006/relationships/image" Target="../media/image35.png"/><Relationship Id="rId3" Type="http://schemas.openxmlformats.org/officeDocument/2006/relationships/image" Target="../media/image25.png"/><Relationship Id="rId7" Type="http://schemas.openxmlformats.org/officeDocument/2006/relationships/image" Target="../media/image29.png"/><Relationship Id="rId12" Type="http://schemas.openxmlformats.org/officeDocument/2006/relationships/image" Target="../media/image34.png"/><Relationship Id="rId2" Type="http://schemas.openxmlformats.org/officeDocument/2006/relationships/notesSlide" Target="../notesSlides/notesSlide43.xml"/><Relationship Id="rId16" Type="http://schemas.openxmlformats.org/officeDocument/2006/relationships/image" Target="../media/image38.png"/><Relationship Id="rId1" Type="http://schemas.openxmlformats.org/officeDocument/2006/relationships/slideLayout" Target="../slideLayouts/slideLayout13.xml"/><Relationship Id="rId6" Type="http://schemas.openxmlformats.org/officeDocument/2006/relationships/image" Target="../media/image28.png"/><Relationship Id="rId11" Type="http://schemas.openxmlformats.org/officeDocument/2006/relationships/image" Target="../media/image33.png"/><Relationship Id="rId5" Type="http://schemas.openxmlformats.org/officeDocument/2006/relationships/image" Target="../media/image27.png"/><Relationship Id="rId15" Type="http://schemas.openxmlformats.org/officeDocument/2006/relationships/image" Target="../media/image37.jpeg"/><Relationship Id="rId10" Type="http://schemas.openxmlformats.org/officeDocument/2006/relationships/image" Target="../media/image32.png"/><Relationship Id="rId4" Type="http://schemas.openxmlformats.org/officeDocument/2006/relationships/image" Target="../media/image26.png"/><Relationship Id="rId9" Type="http://schemas.openxmlformats.org/officeDocument/2006/relationships/image" Target="../media/image31.png"/><Relationship Id="rId14" Type="http://schemas.openxmlformats.org/officeDocument/2006/relationships/image" Target="../media/image36.png"/></Relationships>
</file>

<file path=ppt/slides/_rels/slide53.xml.rels><?xml version="1.0" encoding="UTF-8" standalone="yes"?>
<Relationships xmlns="http://schemas.openxmlformats.org/package/2006/relationships"><Relationship Id="rId3" Type="http://schemas.openxmlformats.org/officeDocument/2006/relationships/image" Target="../media/image40.png"/><Relationship Id="rId2" Type="http://schemas.openxmlformats.org/officeDocument/2006/relationships/image" Target="../media/image39.jpeg"/><Relationship Id="rId1" Type="http://schemas.openxmlformats.org/officeDocument/2006/relationships/slideLayout" Target="../slideLayouts/slideLayout13.xml"/><Relationship Id="rId5" Type="http://schemas.openxmlformats.org/officeDocument/2006/relationships/image" Target="../media/image42.png"/><Relationship Id="rId4" Type="http://schemas.openxmlformats.org/officeDocument/2006/relationships/image" Target="../media/image41.png"/></Relationships>
</file>

<file path=ppt/slides/_rels/slide54.xml.rels><?xml version="1.0" encoding="UTF-8" standalone="yes"?>
<Relationships xmlns="http://schemas.openxmlformats.org/package/2006/relationships"><Relationship Id="rId2" Type="http://schemas.openxmlformats.org/officeDocument/2006/relationships/notesSlide" Target="../notesSlides/notesSlide44.xml"/><Relationship Id="rId1" Type="http://schemas.openxmlformats.org/officeDocument/2006/relationships/slideLayout" Target="../slideLayouts/slideLayout13.xml"/></Relationships>
</file>

<file path=ppt/slides/_rels/slide55.xml.rels><?xml version="1.0" encoding="UTF-8" standalone="yes"?>
<Relationships xmlns="http://schemas.openxmlformats.org/package/2006/relationships"><Relationship Id="rId2" Type="http://schemas.openxmlformats.org/officeDocument/2006/relationships/notesSlide" Target="../notesSlides/notesSlide45.xml"/><Relationship Id="rId1" Type="http://schemas.openxmlformats.org/officeDocument/2006/relationships/slideLayout" Target="../slideLayouts/slideLayout13.xml"/></Relationships>
</file>

<file path=ppt/slides/_rels/slide56.xml.rels><?xml version="1.0" encoding="UTF-8" standalone="yes"?>
<Relationships xmlns="http://schemas.openxmlformats.org/package/2006/relationships"><Relationship Id="rId2" Type="http://schemas.openxmlformats.org/officeDocument/2006/relationships/notesSlide" Target="../notesSlides/notesSlide46.xml"/><Relationship Id="rId1" Type="http://schemas.openxmlformats.org/officeDocument/2006/relationships/slideLayout" Target="../slideLayouts/slideLayout13.xml"/></Relationships>
</file>

<file path=ppt/slides/_rels/slide57.xml.rels><?xml version="1.0" encoding="UTF-8" standalone="yes"?>
<Relationships xmlns="http://schemas.openxmlformats.org/package/2006/relationships"><Relationship Id="rId2" Type="http://schemas.openxmlformats.org/officeDocument/2006/relationships/notesSlide" Target="../notesSlides/notesSlide47.xml"/><Relationship Id="rId1" Type="http://schemas.openxmlformats.org/officeDocument/2006/relationships/slideLayout" Target="../slideLayouts/slideLayout13.xml"/></Relationships>
</file>

<file path=ppt/slides/_rels/slide58.xml.rels><?xml version="1.0" encoding="UTF-8" standalone="yes"?>
<Relationships xmlns="http://schemas.openxmlformats.org/package/2006/relationships"><Relationship Id="rId2" Type="http://schemas.openxmlformats.org/officeDocument/2006/relationships/notesSlide" Target="../notesSlides/notesSlide48.xml"/><Relationship Id="rId1" Type="http://schemas.openxmlformats.org/officeDocument/2006/relationships/slideLayout" Target="../slideLayouts/slideLayout3.xml"/></Relationships>
</file>

<file path=ppt/slides/_rels/slide59.xml.rels><?xml version="1.0" encoding="UTF-8" standalone="yes"?>
<Relationships xmlns="http://schemas.openxmlformats.org/package/2006/relationships"><Relationship Id="rId3" Type="http://schemas.openxmlformats.org/officeDocument/2006/relationships/image" Target="../media/image43.emf"/><Relationship Id="rId2" Type="http://schemas.openxmlformats.org/officeDocument/2006/relationships/notesSlide" Target="../notesSlides/notesSlide49.xml"/><Relationship Id="rId1" Type="http://schemas.openxmlformats.org/officeDocument/2006/relationships/slideLayout" Target="../slideLayouts/slideLayout2.xml"/><Relationship Id="rId5" Type="http://schemas.openxmlformats.org/officeDocument/2006/relationships/image" Target="../media/image45.emf"/><Relationship Id="rId4" Type="http://schemas.openxmlformats.org/officeDocument/2006/relationships/image" Target="../media/image44.png"/></Relationships>
</file>

<file path=ppt/slides/_rels/slide6.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image" Target="../media/image11.png"/><Relationship Id="rId1" Type="http://schemas.openxmlformats.org/officeDocument/2006/relationships/slideLayout" Target="../slideLayouts/slideLayout13.xml"/><Relationship Id="rId4" Type="http://schemas.openxmlformats.org/officeDocument/2006/relationships/image" Target="../media/image13.png"/></Relationships>
</file>

<file path=ppt/slides/_rels/slide60.xml.rels><?xml version="1.0" encoding="UTF-8" standalone="yes"?>
<Relationships xmlns="http://schemas.openxmlformats.org/package/2006/relationships"><Relationship Id="rId2" Type="http://schemas.openxmlformats.org/officeDocument/2006/relationships/notesSlide" Target="../notesSlides/notesSlide50.xml"/><Relationship Id="rId1" Type="http://schemas.openxmlformats.org/officeDocument/2006/relationships/slideLayout" Target="../slideLayouts/slideLayout2.xml"/></Relationships>
</file>

<file path=ppt/slides/_rels/slide6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2.xml.rels><?xml version="1.0" encoding="UTF-8" standalone="yes"?>
<Relationships xmlns="http://schemas.openxmlformats.org/package/2006/relationships"><Relationship Id="rId3" Type="http://schemas.openxmlformats.org/officeDocument/2006/relationships/image" Target="../media/image46.emf"/><Relationship Id="rId2" Type="http://schemas.openxmlformats.org/officeDocument/2006/relationships/notesSlide" Target="../notesSlides/notesSlide51.xml"/><Relationship Id="rId1" Type="http://schemas.openxmlformats.org/officeDocument/2006/relationships/slideLayout" Target="../slideLayouts/slideLayout2.xml"/><Relationship Id="rId5" Type="http://schemas.openxmlformats.org/officeDocument/2006/relationships/image" Target="../media/image48.emf"/><Relationship Id="rId4" Type="http://schemas.openxmlformats.org/officeDocument/2006/relationships/image" Target="../media/image47.emf"/></Relationships>
</file>

<file path=ppt/slides/_rels/slide63.xml.rels><?xml version="1.0" encoding="UTF-8" standalone="yes"?>
<Relationships xmlns="http://schemas.openxmlformats.org/package/2006/relationships"><Relationship Id="rId3" Type="http://schemas.openxmlformats.org/officeDocument/2006/relationships/image" Target="../media/image49.emf"/><Relationship Id="rId2" Type="http://schemas.openxmlformats.org/officeDocument/2006/relationships/notesSlide" Target="../notesSlides/notesSlide52.xml"/><Relationship Id="rId1" Type="http://schemas.openxmlformats.org/officeDocument/2006/relationships/slideLayout" Target="../slideLayouts/slideLayout2.xml"/></Relationships>
</file>

<file path=ppt/slides/_rels/slide64.xml.rels><?xml version="1.0" encoding="UTF-8" standalone="yes"?>
<Relationships xmlns="http://schemas.openxmlformats.org/package/2006/relationships"><Relationship Id="rId2" Type="http://schemas.openxmlformats.org/officeDocument/2006/relationships/notesSlide" Target="../notesSlides/notesSlide53.xml"/><Relationship Id="rId1" Type="http://schemas.openxmlformats.org/officeDocument/2006/relationships/slideLayout" Target="../slideLayouts/slideLayout3.xml"/></Relationships>
</file>

<file path=ppt/slides/_rels/slide65.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notesSlide" Target="../notesSlides/notesSlide54.xml"/><Relationship Id="rId1" Type="http://schemas.openxmlformats.org/officeDocument/2006/relationships/slideLayout" Target="../slideLayouts/slideLayout2.xml"/><Relationship Id="rId5" Type="http://schemas.openxmlformats.org/officeDocument/2006/relationships/image" Target="../media/image49.emf"/><Relationship Id="rId4" Type="http://schemas.openxmlformats.org/officeDocument/2006/relationships/image" Target="../media/image50.emf"/></Relationships>
</file>

<file path=ppt/slides/_rels/slide66.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notesSlide" Target="../notesSlides/notesSlide55.xml"/><Relationship Id="rId1" Type="http://schemas.openxmlformats.org/officeDocument/2006/relationships/slideLayout" Target="../slideLayouts/slideLayout2.xml"/><Relationship Id="rId5" Type="http://schemas.openxmlformats.org/officeDocument/2006/relationships/image" Target="../media/image50.emf"/><Relationship Id="rId4" Type="http://schemas.openxmlformats.org/officeDocument/2006/relationships/image" Target="../media/image49.emf"/></Relationships>
</file>

<file path=ppt/slides/_rels/slide67.xml.rels><?xml version="1.0" encoding="UTF-8" standalone="yes"?>
<Relationships xmlns="http://schemas.openxmlformats.org/package/2006/relationships"><Relationship Id="rId3" Type="http://schemas.openxmlformats.org/officeDocument/2006/relationships/image" Target="../media/image51.png"/><Relationship Id="rId2" Type="http://schemas.openxmlformats.org/officeDocument/2006/relationships/notesSlide" Target="../notesSlides/notesSlide56.xml"/><Relationship Id="rId1" Type="http://schemas.openxmlformats.org/officeDocument/2006/relationships/slideLayout" Target="../slideLayouts/slideLayout3.xml"/></Relationships>
</file>

<file path=ppt/slides/_rels/slide68.xml.rels><?xml version="1.0" encoding="UTF-8" standalone="yes"?>
<Relationships xmlns="http://schemas.openxmlformats.org/package/2006/relationships"><Relationship Id="rId8" Type="http://schemas.openxmlformats.org/officeDocument/2006/relationships/image" Target="../media/image54.png"/><Relationship Id="rId3" Type="http://schemas.openxmlformats.org/officeDocument/2006/relationships/tags" Target="../tags/tag10.xml"/><Relationship Id="rId7" Type="http://schemas.openxmlformats.org/officeDocument/2006/relationships/image" Target="../media/image53.png"/><Relationship Id="rId2" Type="http://schemas.openxmlformats.org/officeDocument/2006/relationships/tags" Target="../tags/tag9.xml"/><Relationship Id="rId1" Type="http://schemas.openxmlformats.org/officeDocument/2006/relationships/tags" Target="../tags/tag8.xml"/><Relationship Id="rId6" Type="http://schemas.openxmlformats.org/officeDocument/2006/relationships/image" Target="../media/image52.png"/><Relationship Id="rId5" Type="http://schemas.openxmlformats.org/officeDocument/2006/relationships/notesSlide" Target="../notesSlides/notesSlide57.xml"/><Relationship Id="rId4" Type="http://schemas.openxmlformats.org/officeDocument/2006/relationships/slideLayout" Target="../slideLayouts/slideLayout13.xml"/></Relationships>
</file>

<file path=ppt/slides/_rels/slide69.xml.rels><?xml version="1.0" encoding="UTF-8" standalone="yes"?>
<Relationships xmlns="http://schemas.openxmlformats.org/package/2006/relationships"><Relationship Id="rId2" Type="http://schemas.openxmlformats.org/officeDocument/2006/relationships/notesSlide" Target="../notesSlides/notesSlide58.xml"/><Relationship Id="rId1" Type="http://schemas.openxmlformats.org/officeDocument/2006/relationships/slideLayout" Target="../slideLayouts/slideLayout13.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70.xml.rels><?xml version="1.0" encoding="UTF-8" standalone="yes"?>
<Relationships xmlns="http://schemas.openxmlformats.org/package/2006/relationships"><Relationship Id="rId2" Type="http://schemas.openxmlformats.org/officeDocument/2006/relationships/notesSlide" Target="../notesSlides/notesSlide59.xml"/><Relationship Id="rId1" Type="http://schemas.openxmlformats.org/officeDocument/2006/relationships/slideLayout" Target="../slideLayouts/slideLayout2.xml"/></Relationships>
</file>

<file path=ppt/slides/_rels/slide71.xml.rels><?xml version="1.0" encoding="UTF-8" standalone="yes"?>
<Relationships xmlns="http://schemas.openxmlformats.org/package/2006/relationships"><Relationship Id="rId2" Type="http://schemas.openxmlformats.org/officeDocument/2006/relationships/notesSlide" Target="../notesSlides/notesSlide60.xml"/><Relationship Id="rId1" Type="http://schemas.openxmlformats.org/officeDocument/2006/relationships/slideLayout" Target="../slideLayouts/slideLayout13.xml"/></Relationships>
</file>

<file path=ppt/slides/_rels/slide7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3.xml.rels><?xml version="1.0" encoding="UTF-8" standalone="yes"?>
<Relationships xmlns="http://schemas.openxmlformats.org/package/2006/relationships"><Relationship Id="rId2" Type="http://schemas.openxmlformats.org/officeDocument/2006/relationships/notesSlide" Target="../notesSlides/notesSlide61.xml"/><Relationship Id="rId1" Type="http://schemas.openxmlformats.org/officeDocument/2006/relationships/slideLayout" Target="../slideLayouts/slideLayout2.xml"/></Relationships>
</file>

<file path=ppt/slides/_rels/slide74.xml.rels><?xml version="1.0" encoding="UTF-8" standalone="yes"?>
<Relationships xmlns="http://schemas.openxmlformats.org/package/2006/relationships"><Relationship Id="rId3" Type="http://schemas.openxmlformats.org/officeDocument/2006/relationships/image" Target="../media/image55.emf"/><Relationship Id="rId2" Type="http://schemas.openxmlformats.org/officeDocument/2006/relationships/notesSlide" Target="../notesSlides/notesSlide62.xml"/><Relationship Id="rId1" Type="http://schemas.openxmlformats.org/officeDocument/2006/relationships/slideLayout" Target="../slideLayouts/slideLayout2.xml"/></Relationships>
</file>

<file path=ppt/slides/_rels/slide75.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76.xml.rels><?xml version="1.0" encoding="UTF-8" standalone="yes"?>
<Relationships xmlns="http://schemas.openxmlformats.org/package/2006/relationships"><Relationship Id="rId2" Type="http://schemas.openxmlformats.org/officeDocument/2006/relationships/notesSlide" Target="../notesSlides/notesSlide63.xml"/><Relationship Id="rId1" Type="http://schemas.openxmlformats.org/officeDocument/2006/relationships/slideLayout" Target="../slideLayouts/slideLayout13.xml"/></Relationships>
</file>

<file path=ppt/slides/_rels/slide77.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78.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79.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13.xml"/></Relationships>
</file>

<file path=ppt/slides/_rels/slide80.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81.xml.rels><?xml version="1.0" encoding="UTF-8" standalone="yes"?>
<Relationships xmlns="http://schemas.openxmlformats.org/package/2006/relationships"><Relationship Id="rId2" Type="http://schemas.openxmlformats.org/officeDocument/2006/relationships/notesSlide" Target="../notesSlides/notesSlide64.xml"/><Relationship Id="rId1" Type="http://schemas.openxmlformats.org/officeDocument/2006/relationships/slideLayout" Target="../slideLayouts/slideLayout13.xml"/></Relationships>
</file>

<file path=ppt/slides/_rels/slide82.xml.rels><?xml version="1.0" encoding="UTF-8" standalone="yes"?>
<Relationships xmlns="http://schemas.openxmlformats.org/package/2006/relationships"><Relationship Id="rId2" Type="http://schemas.openxmlformats.org/officeDocument/2006/relationships/notesSlide" Target="../notesSlides/notesSlide65.xml"/><Relationship Id="rId1" Type="http://schemas.openxmlformats.org/officeDocument/2006/relationships/slideLayout" Target="../slideLayouts/slideLayout2.xml"/></Relationships>
</file>

<file path=ppt/slides/_rels/slide83.xml.rels><?xml version="1.0" encoding="UTF-8" standalone="yes"?>
<Relationships xmlns="http://schemas.openxmlformats.org/package/2006/relationships"><Relationship Id="rId2" Type="http://schemas.openxmlformats.org/officeDocument/2006/relationships/notesSlide" Target="../notesSlides/notesSlide66.xml"/><Relationship Id="rId1" Type="http://schemas.openxmlformats.org/officeDocument/2006/relationships/slideLayout" Target="../slideLayouts/slideLayout13.xml"/></Relationships>
</file>

<file path=ppt/slides/_rels/slide8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5.xml.rels><?xml version="1.0" encoding="UTF-8" standalone="yes"?>
<Relationships xmlns="http://schemas.openxmlformats.org/package/2006/relationships"><Relationship Id="rId3" Type="http://schemas.openxmlformats.org/officeDocument/2006/relationships/image" Target="../media/image56.png"/><Relationship Id="rId2" Type="http://schemas.openxmlformats.org/officeDocument/2006/relationships/notesSlide" Target="../notesSlides/notesSlide67.xml"/><Relationship Id="rId1" Type="http://schemas.openxmlformats.org/officeDocument/2006/relationships/slideLayout" Target="../slideLayouts/slideLayout13.xml"/></Relationships>
</file>

<file path=ppt/slides/_rels/slide86.xml.rels><?xml version="1.0" encoding="UTF-8" standalone="yes"?>
<Relationships xmlns="http://schemas.openxmlformats.org/package/2006/relationships"><Relationship Id="rId2" Type="http://schemas.openxmlformats.org/officeDocument/2006/relationships/notesSlide" Target="../notesSlides/notesSlide68.xml"/><Relationship Id="rId1" Type="http://schemas.openxmlformats.org/officeDocument/2006/relationships/slideLayout" Target="../slideLayouts/slideLayout13.xml"/></Relationships>
</file>

<file path=ppt/slides/_rels/slide87.xml.rels><?xml version="1.0" encoding="UTF-8" standalone="yes"?>
<Relationships xmlns="http://schemas.openxmlformats.org/package/2006/relationships"><Relationship Id="rId3" Type="http://schemas.openxmlformats.org/officeDocument/2006/relationships/image" Target="../media/image56.png"/><Relationship Id="rId2" Type="http://schemas.openxmlformats.org/officeDocument/2006/relationships/notesSlide" Target="../notesSlides/notesSlide69.xml"/><Relationship Id="rId1" Type="http://schemas.openxmlformats.org/officeDocument/2006/relationships/slideLayout" Target="../slideLayouts/slideLayout13.xml"/></Relationships>
</file>

<file path=ppt/slides/_rels/slide88.xml.rels><?xml version="1.0" encoding="UTF-8" standalone="yes"?>
<Relationships xmlns="http://schemas.openxmlformats.org/package/2006/relationships"><Relationship Id="rId3" Type="http://schemas.openxmlformats.org/officeDocument/2006/relationships/image" Target="../media/image57.PNG"/><Relationship Id="rId2" Type="http://schemas.openxmlformats.org/officeDocument/2006/relationships/notesSlide" Target="../notesSlides/notesSlide70.xml"/><Relationship Id="rId1" Type="http://schemas.openxmlformats.org/officeDocument/2006/relationships/slideLayout" Target="../slideLayouts/slideLayout13.xml"/><Relationship Id="rId6" Type="http://schemas.openxmlformats.org/officeDocument/2006/relationships/image" Target="../media/image60.png"/><Relationship Id="rId5" Type="http://schemas.openxmlformats.org/officeDocument/2006/relationships/image" Target="../media/image59.png"/><Relationship Id="rId4" Type="http://schemas.openxmlformats.org/officeDocument/2006/relationships/image" Target="../media/image58.emf"/></Relationships>
</file>

<file path=ppt/slides/_rels/slide89.xml.rels><?xml version="1.0" encoding="UTF-8" standalone="yes"?>
<Relationships xmlns="http://schemas.openxmlformats.org/package/2006/relationships"><Relationship Id="rId2" Type="http://schemas.openxmlformats.org/officeDocument/2006/relationships/notesSlide" Target="../notesSlides/notesSlide71.xml"/><Relationship Id="rId1" Type="http://schemas.openxmlformats.org/officeDocument/2006/relationships/slideLayout" Target="../slideLayouts/slideLayout13.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13.xml"/></Relationships>
</file>

<file path=ppt/slides/_rels/slide90.xml.rels><?xml version="1.0" encoding="UTF-8" standalone="yes"?>
<Relationships xmlns="http://schemas.openxmlformats.org/package/2006/relationships"><Relationship Id="rId2" Type="http://schemas.openxmlformats.org/officeDocument/2006/relationships/notesSlide" Target="../notesSlides/notesSlide72.xml"/><Relationship Id="rId1" Type="http://schemas.openxmlformats.org/officeDocument/2006/relationships/slideLayout" Target="../slideLayouts/slideLayout13.xml"/></Relationships>
</file>

<file path=ppt/slides/_rels/slide9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2.xml.rels><?xml version="1.0" encoding="UTF-8" standalone="yes"?>
<Relationships xmlns="http://schemas.openxmlformats.org/package/2006/relationships"><Relationship Id="rId2" Type="http://schemas.openxmlformats.org/officeDocument/2006/relationships/notesSlide" Target="../notesSlides/notesSlide73.xml"/><Relationship Id="rId1" Type="http://schemas.openxmlformats.org/officeDocument/2006/relationships/slideLayout" Target="../slideLayouts/slideLayout13.xml"/></Relationships>
</file>

<file path=ppt/slides/_rels/slide93.xml.rels><?xml version="1.0" encoding="UTF-8" standalone="yes"?>
<Relationships xmlns="http://schemas.openxmlformats.org/package/2006/relationships"><Relationship Id="rId2" Type="http://schemas.openxmlformats.org/officeDocument/2006/relationships/notesSlide" Target="../notesSlides/notesSlide74.xml"/><Relationship Id="rId1" Type="http://schemas.openxmlformats.org/officeDocument/2006/relationships/slideLayout" Target="../slideLayouts/slideLayout13.xml"/></Relationships>
</file>

<file path=ppt/slides/_rels/slide94.xml.rels><?xml version="1.0" encoding="UTF-8" standalone="yes"?>
<Relationships xmlns="http://schemas.openxmlformats.org/package/2006/relationships"><Relationship Id="rId2" Type="http://schemas.openxmlformats.org/officeDocument/2006/relationships/notesSlide" Target="../notesSlides/notesSlide75.xml"/><Relationship Id="rId1" Type="http://schemas.openxmlformats.org/officeDocument/2006/relationships/slideLayout" Target="../slideLayouts/slideLayout13.xml"/></Relationships>
</file>

<file path=ppt/slides/_rels/slide95.xml.rels><?xml version="1.0" encoding="UTF-8" standalone="yes"?>
<Relationships xmlns="http://schemas.openxmlformats.org/package/2006/relationships"><Relationship Id="rId2" Type="http://schemas.openxmlformats.org/officeDocument/2006/relationships/notesSlide" Target="../notesSlides/notesSlide76.xml"/><Relationship Id="rId1" Type="http://schemas.openxmlformats.org/officeDocument/2006/relationships/slideLayout" Target="../slideLayouts/slideLayout3.xml"/></Relationships>
</file>

<file path=ppt/slides/_rels/slide96.xml.rels><?xml version="1.0" encoding="UTF-8" standalone="yes"?>
<Relationships xmlns="http://schemas.openxmlformats.org/package/2006/relationships"><Relationship Id="rId3" Type="http://schemas.openxmlformats.org/officeDocument/2006/relationships/image" Target="../media/image61.emf"/><Relationship Id="rId2" Type="http://schemas.openxmlformats.org/officeDocument/2006/relationships/notesSlide" Target="../notesSlides/notesSlide77.xml"/><Relationship Id="rId1" Type="http://schemas.openxmlformats.org/officeDocument/2006/relationships/slideLayout" Target="../slideLayouts/slideLayout13.xml"/><Relationship Id="rId4" Type="http://schemas.openxmlformats.org/officeDocument/2006/relationships/image" Target="../media/image62.emf"/></Relationships>
</file>

<file path=ppt/slides/_rels/slide97.xml.rels><?xml version="1.0" encoding="UTF-8" standalone="yes"?>
<Relationships xmlns="http://schemas.openxmlformats.org/package/2006/relationships"><Relationship Id="rId3" Type="http://schemas.openxmlformats.org/officeDocument/2006/relationships/hyperlink" Target="https://msdn.microsoft.com/en-us/library/azure/dn765131.aspx" TargetMode="External"/><Relationship Id="rId2" Type="http://schemas.openxmlformats.org/officeDocument/2006/relationships/notesSlide" Target="../notesSlides/notesSlide78.xml"/><Relationship Id="rId1" Type="http://schemas.openxmlformats.org/officeDocument/2006/relationships/slideLayout" Target="../slideLayouts/slideLayout3.xml"/></Relationships>
</file>

<file path=ppt/slides/_rels/slide98.xml.rels><?xml version="1.0" encoding="UTF-8" standalone="yes"?>
<Relationships xmlns="http://schemas.openxmlformats.org/package/2006/relationships"><Relationship Id="rId2" Type="http://schemas.openxmlformats.org/officeDocument/2006/relationships/notesSlide" Target="../notesSlides/notesSlide79.xml"/><Relationship Id="rId1" Type="http://schemas.openxmlformats.org/officeDocument/2006/relationships/slideLayout" Target="../slideLayouts/slideLayout13.xml"/></Relationships>
</file>

<file path=ppt/slides/_rels/slide99.xml.rels><?xml version="1.0" encoding="UTF-8" standalone="yes"?>
<Relationships xmlns="http://schemas.openxmlformats.org/package/2006/relationships"><Relationship Id="rId2" Type="http://schemas.openxmlformats.org/officeDocument/2006/relationships/notesSlide" Target="../notesSlides/notesSlide80.xml"/><Relationship Id="rId1" Type="http://schemas.openxmlformats.org/officeDocument/2006/relationships/slideLayout" Target="../slideLayouts/slideLayout13.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81" name="TextBox 2580"/>
          <p:cNvSpPr txBox="1"/>
          <p:nvPr/>
        </p:nvSpPr>
        <p:spPr>
          <a:xfrm>
            <a:off x="364253" y="2459205"/>
            <a:ext cx="10430625" cy="3518115"/>
          </a:xfrm>
          <a:prstGeom prst="rect">
            <a:avLst/>
          </a:prstGeom>
          <a:noFill/>
        </p:spPr>
        <p:txBody>
          <a:bodyPr wrap="square" lIns="182880" tIns="146304" rIns="182880" bIns="146304" rtlCol="0">
            <a:noAutofit/>
          </a:bodyPr>
          <a:lstStyle/>
          <a:p>
            <a:pPr>
              <a:lnSpc>
                <a:spcPct val="90000"/>
              </a:lnSpc>
              <a:spcAft>
                <a:spcPts val="1200"/>
              </a:spcAft>
            </a:pPr>
            <a:r>
              <a:rPr lang="en-US" sz="6600" dirty="0">
                <a:solidFill>
                  <a:schemeClr val="tx1">
                    <a:lumMod val="90000"/>
                    <a:lumOff val="10000"/>
                  </a:schemeClr>
                </a:solidFill>
                <a:latin typeface="Segoe UI Light"/>
              </a:rPr>
              <a:t>SQL Server 2016 CTP3</a:t>
            </a:r>
          </a:p>
          <a:p>
            <a:pPr>
              <a:lnSpc>
                <a:spcPct val="90000"/>
              </a:lnSpc>
              <a:spcAft>
                <a:spcPts val="1200"/>
              </a:spcAft>
            </a:pPr>
            <a:r>
              <a:rPr lang="en-US" sz="4400" dirty="0">
                <a:solidFill>
                  <a:srgbClr val="C00000"/>
                </a:solidFill>
                <a:latin typeface="Segoe UI Light"/>
              </a:rPr>
              <a:t>New innovations</a:t>
            </a:r>
          </a:p>
        </p:txBody>
      </p:sp>
      <p:pic>
        <p:nvPicPr>
          <p:cNvPr id="8" name="Picture 7"/>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0773254" y="6403939"/>
            <a:ext cx="1362029" cy="290854"/>
          </a:xfrm>
          <a:prstGeom prst="rect">
            <a:avLst/>
          </a:prstGeom>
        </p:spPr>
      </p:pic>
    </p:spTree>
    <p:extLst>
      <p:ext uri="{BB962C8B-B14F-4D97-AF65-F5344CB8AC3E}">
        <p14:creationId xmlns:p14="http://schemas.microsoft.com/office/powerpoint/2010/main" val="652512042"/>
      </p:ext>
    </p:extLst>
  </p:cSld>
  <p:clrMapOvr>
    <a:masterClrMapping/>
  </p:clrMapOvr>
  <p:transition spd="med">
    <p:fade/>
  </p:transition>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4" name="Rectangle 13"/>
          <p:cNvSpPr/>
          <p:nvPr/>
        </p:nvSpPr>
        <p:spPr bwMode="auto">
          <a:xfrm>
            <a:off x="3117443" y="1055267"/>
            <a:ext cx="9319032" cy="5221236"/>
          </a:xfrm>
          <a:prstGeom prst="rect">
            <a:avLst/>
          </a:prstGeom>
          <a:solidFill>
            <a:schemeClr val="bg1">
              <a:alpha val="8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indent="-342900" algn="ctr" defTabSz="932472" fontAlgn="base">
              <a:lnSpc>
                <a:spcPct val="90000"/>
              </a:lnSpc>
              <a:spcBef>
                <a:spcPct val="0"/>
              </a:spcBef>
              <a:spcAft>
                <a:spcPct val="0"/>
              </a:spcAft>
              <a:buFont typeface="Wingdings 3" panose="05040102010807070707" pitchFamily="18" charset="2"/>
              <a:buChar char="Æ"/>
            </a:pPr>
            <a:endParaRPr lang="en-US" sz="2000" b="1" dirty="0" err="1">
              <a:solidFill>
                <a:schemeClr val="bg1"/>
              </a:solidFill>
              <a:latin typeface="+mj-lt"/>
              <a:ea typeface="Segoe UI" pitchFamily="34" charset="0"/>
              <a:cs typeface="Segoe UI" pitchFamily="34" charset="0"/>
            </a:endParaRPr>
          </a:p>
        </p:txBody>
      </p:sp>
      <p:graphicFrame>
        <p:nvGraphicFramePr>
          <p:cNvPr id="20" name="Table 19"/>
          <p:cNvGraphicFramePr>
            <a:graphicFrameLocks noGrp="1"/>
          </p:cNvGraphicFramePr>
          <p:nvPr>
            <p:extLst>
              <p:ext uri="{D42A27DB-BD31-4B8C-83A1-F6EECF244321}">
                <p14:modId xmlns:p14="http://schemas.microsoft.com/office/powerpoint/2010/main" val="2811206281"/>
              </p:ext>
            </p:extLst>
          </p:nvPr>
        </p:nvGraphicFramePr>
        <p:xfrm>
          <a:off x="880" y="1169671"/>
          <a:ext cx="12434712" cy="5421199"/>
        </p:xfrm>
        <a:graphic>
          <a:graphicData uri="http://schemas.openxmlformats.org/drawingml/2006/table">
            <a:tbl>
              <a:tblPr firstRow="1" bandRow="1">
                <a:tableStyleId>{5C22544A-7EE6-4342-B048-85BDC9FD1C3A}</a:tableStyleId>
              </a:tblPr>
              <a:tblGrid>
                <a:gridCol w="3108678">
                  <a:extLst>
                    <a:ext uri="{9D8B030D-6E8A-4147-A177-3AD203B41FA5}">
                      <a16:colId xmlns:a16="http://schemas.microsoft.com/office/drawing/2014/main" val="20000"/>
                    </a:ext>
                  </a:extLst>
                </a:gridCol>
                <a:gridCol w="3108678">
                  <a:extLst>
                    <a:ext uri="{9D8B030D-6E8A-4147-A177-3AD203B41FA5}">
                      <a16:colId xmlns:a16="http://schemas.microsoft.com/office/drawing/2014/main" val="20001"/>
                    </a:ext>
                  </a:extLst>
                </a:gridCol>
                <a:gridCol w="3108678">
                  <a:extLst>
                    <a:ext uri="{9D8B030D-6E8A-4147-A177-3AD203B41FA5}">
                      <a16:colId xmlns:a16="http://schemas.microsoft.com/office/drawing/2014/main" val="20002"/>
                    </a:ext>
                  </a:extLst>
                </a:gridCol>
                <a:gridCol w="3108678">
                  <a:extLst>
                    <a:ext uri="{9D8B030D-6E8A-4147-A177-3AD203B41FA5}">
                      <a16:colId xmlns:a16="http://schemas.microsoft.com/office/drawing/2014/main" val="20003"/>
                    </a:ext>
                  </a:extLst>
                </a:gridCol>
              </a:tblGrid>
              <a:tr h="593206">
                <a:tc>
                  <a:txBody>
                    <a:bodyPr/>
                    <a:lstStyle/>
                    <a:p>
                      <a:pPr algn="ctr"/>
                      <a:r>
                        <a:rPr lang="en-US" sz="2800" b="0" spc="0" dirty="0">
                          <a:latin typeface="+mj-lt"/>
                        </a:rPr>
                        <a:t>Performance</a:t>
                      </a:r>
                    </a:p>
                  </a:txBody>
                  <a:tcPr marL="91427" marR="91427" marT="0" marB="91440" anchor="ctr">
                    <a:solidFill>
                      <a:srgbClr val="C00000"/>
                    </a:solidFill>
                  </a:tcPr>
                </a:tc>
                <a:tc>
                  <a:txBody>
                    <a:bodyPr/>
                    <a:lstStyle/>
                    <a:p>
                      <a:pPr algn="ctr"/>
                      <a:r>
                        <a:rPr lang="en-US" sz="2800" b="0" spc="0" dirty="0">
                          <a:latin typeface="+mj-lt"/>
                        </a:rPr>
                        <a:t>Security</a:t>
                      </a:r>
                    </a:p>
                  </a:txBody>
                  <a:tcPr marL="91427" marR="91427" marT="0" marB="91440" anchor="ctr">
                    <a:solidFill>
                      <a:srgbClr val="C00000"/>
                    </a:solidFill>
                  </a:tcPr>
                </a:tc>
                <a:tc>
                  <a:txBody>
                    <a:bodyPr/>
                    <a:lstStyle/>
                    <a:p>
                      <a:pPr algn="ctr"/>
                      <a:r>
                        <a:rPr lang="en-US" sz="2800" b="0" spc="0" dirty="0">
                          <a:latin typeface="+mj-lt"/>
                        </a:rPr>
                        <a:t>Availability</a:t>
                      </a:r>
                    </a:p>
                  </a:txBody>
                  <a:tcPr marL="91427" marR="91427" marT="0" marB="91440" anchor="ctr">
                    <a:solidFill>
                      <a:srgbClr val="C00000"/>
                    </a:solidFill>
                  </a:tcPr>
                </a:tc>
                <a:tc>
                  <a:txBody>
                    <a:bodyPr/>
                    <a:lstStyle/>
                    <a:p>
                      <a:pPr algn="ctr"/>
                      <a:r>
                        <a:rPr lang="en-US" sz="2800" b="0" spc="0" dirty="0">
                          <a:latin typeface="+mj-lt"/>
                        </a:rPr>
                        <a:t>Scalability</a:t>
                      </a:r>
                    </a:p>
                  </a:txBody>
                  <a:tcPr marL="91427" marR="91427" marT="0" marB="91440" anchor="ctr">
                    <a:solidFill>
                      <a:srgbClr val="C00000"/>
                    </a:solidFill>
                  </a:tcPr>
                </a:tc>
                <a:extLst>
                  <a:ext uri="{0D108BD9-81ED-4DB2-BD59-A6C34878D82A}">
                    <a16:rowId xmlns:a16="http://schemas.microsoft.com/office/drawing/2014/main" val="10000"/>
                  </a:ext>
                </a:extLst>
              </a:tr>
              <a:tr h="4788529">
                <a:tc>
                  <a:txBody>
                    <a:bodyPr/>
                    <a:lstStyle/>
                    <a:p>
                      <a:pPr marL="0" marR="0" lvl="0" indent="0" algn="l" defTabSz="932742"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C00000"/>
                          </a:solidFill>
                          <a:effectLst/>
                          <a:uLnTx/>
                          <a:uFillTx/>
                          <a:latin typeface="+mn-lt"/>
                          <a:ea typeface="+mn-ea"/>
                          <a:cs typeface="+mn-cs"/>
                        </a:rPr>
                        <a:t>Operational analytics</a:t>
                      </a:r>
                    </a:p>
                    <a:p>
                      <a:pPr marL="0" marR="0" lvl="1" indent="0" algn="l" defTabSz="932472" rtl="0" eaLnBrk="1" fontAlgn="auto" latinLnBrk="0" hangingPunct="1">
                        <a:lnSpc>
                          <a:spcPct val="90000"/>
                        </a:lnSpc>
                        <a:spcBef>
                          <a:spcPts val="0"/>
                        </a:spcBef>
                        <a:spcAft>
                          <a:spcPts val="600"/>
                        </a:spcAft>
                        <a:buClr>
                          <a:srgbClr val="C00000"/>
                        </a:buClr>
                        <a:buSzTx/>
                        <a:buFont typeface="Arial" panose="020B0604020202020204" pitchFamily="34" charset="0"/>
                        <a:buNone/>
                        <a:tabLst/>
                        <a:defRPr/>
                      </a:pPr>
                      <a:r>
                        <a:rPr kumimoji="0" lang="en-US" sz="1400" b="0" i="0" u="none" strike="noStrike" kern="1200" cap="none" spc="0" normalizeH="0" baseline="0" noProof="0" dirty="0">
                          <a:ln w="3175">
                            <a:noFill/>
                          </a:ln>
                          <a:solidFill>
                            <a:srgbClr val="505050"/>
                          </a:solidFill>
                          <a:effectLst/>
                          <a:uLnTx/>
                          <a:uFillTx/>
                          <a:latin typeface="+mn-lt"/>
                          <a:ea typeface="ＭＳ Ｐゴシック" charset="0"/>
                          <a:cs typeface="Segoe UI" panose="020B0502040204020203" pitchFamily="34" charset="0"/>
                        </a:rPr>
                        <a:t>Insights on operational data;  works with in-memory OLTP and disk-based OLTP</a:t>
                      </a:r>
                      <a:endParaRPr kumimoji="0" lang="en-US" sz="1800" b="0" i="0" u="none" strike="noStrike" kern="1200" cap="none" spc="0" normalizeH="0" baseline="0" noProof="0" dirty="0">
                        <a:ln>
                          <a:noFill/>
                        </a:ln>
                        <a:solidFill>
                          <a:srgbClr val="C00000"/>
                        </a:solidFill>
                        <a:effectLst/>
                        <a:uLnTx/>
                        <a:uFillTx/>
                        <a:latin typeface="+mn-lt"/>
                        <a:ea typeface="+mn-ea"/>
                        <a:cs typeface="+mn-cs"/>
                      </a:endParaRPr>
                    </a:p>
                    <a:p>
                      <a:pPr marL="0" marR="0" lvl="0" indent="0" algn="l" defTabSz="932742"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C00000"/>
                          </a:solidFill>
                          <a:effectLst/>
                          <a:uLnTx/>
                          <a:uFillTx/>
                          <a:latin typeface="+mn-lt"/>
                          <a:ea typeface="+mn-ea"/>
                          <a:cs typeface="+mn-cs"/>
                        </a:rPr>
                        <a:t>In-memory OLTP enhancements</a:t>
                      </a:r>
                    </a:p>
                    <a:p>
                      <a:pPr marL="0" algn="l" defTabSz="932742" rtl="0" eaLnBrk="1" latinLnBrk="0" hangingPunct="1">
                        <a:lnSpc>
                          <a:spcPct val="90000"/>
                        </a:lnSpc>
                        <a:spcBef>
                          <a:spcPts val="600"/>
                        </a:spcBef>
                        <a:spcAft>
                          <a:spcPts val="1200"/>
                        </a:spcAft>
                      </a:pPr>
                      <a:r>
                        <a:rPr lang="en-US" sz="1400" kern="1200" spc="0" dirty="0">
                          <a:ln w="3175">
                            <a:noFill/>
                          </a:ln>
                          <a:solidFill>
                            <a:srgbClr val="505050"/>
                          </a:solidFill>
                          <a:latin typeface="+mn-lt"/>
                          <a:ea typeface="ＭＳ Ｐゴシック" charset="0"/>
                          <a:cs typeface="Segoe UI" panose="020B0502040204020203" pitchFamily="34" charset="0"/>
                        </a:rPr>
                        <a:t>Greater T-SQL surface area, terabytes of memory supported, and greater number of parallel CPUs</a:t>
                      </a:r>
                    </a:p>
                    <a:p>
                      <a:pPr marL="0" algn="l" defTabSz="932472" rtl="0" eaLnBrk="1" latinLnBrk="0" hangingPunct="1">
                        <a:lnSpc>
                          <a:spcPct val="100000"/>
                        </a:lnSpc>
                        <a:spcBef>
                          <a:spcPts val="0"/>
                        </a:spcBef>
                        <a:spcAft>
                          <a:spcPts val="0"/>
                        </a:spcAft>
                      </a:pPr>
                      <a:r>
                        <a:rPr lang="en-US" sz="1800" b="0" kern="1200" spc="0" dirty="0">
                          <a:solidFill>
                            <a:srgbClr val="C00000"/>
                          </a:solidFill>
                          <a:latin typeface="+mn-lt"/>
                          <a:ea typeface="+mn-ea"/>
                          <a:cs typeface="+mn-cs"/>
                        </a:rPr>
                        <a:t>Query data store </a:t>
                      </a:r>
                    </a:p>
                    <a:p>
                      <a:pPr marL="0" algn="l" defTabSz="932472" rtl="0" eaLnBrk="1" latinLnBrk="0" hangingPunct="1">
                        <a:lnSpc>
                          <a:spcPct val="90000"/>
                        </a:lnSpc>
                        <a:spcAft>
                          <a:spcPts val="1200"/>
                        </a:spcAft>
                      </a:pPr>
                      <a:r>
                        <a:rPr lang="en-US" sz="1400" kern="1200" spc="0" dirty="0">
                          <a:ln w="3175">
                            <a:noFill/>
                          </a:ln>
                          <a:solidFill>
                            <a:srgbClr val="505050"/>
                          </a:solidFill>
                          <a:latin typeface="+mn-lt"/>
                          <a:ea typeface="ＭＳ Ｐゴシック" charset="0"/>
                          <a:cs typeface="Segoe UI" panose="020B0502040204020203" pitchFamily="34" charset="0"/>
                        </a:rPr>
                        <a:t>Monitor and optimize query plans</a:t>
                      </a:r>
                    </a:p>
                    <a:p>
                      <a:pPr defTabSz="932472">
                        <a:lnSpc>
                          <a:spcPct val="100000"/>
                        </a:lnSpc>
                        <a:spcBef>
                          <a:spcPts val="0"/>
                        </a:spcBef>
                        <a:spcAft>
                          <a:spcPts val="0"/>
                        </a:spcAft>
                      </a:pPr>
                      <a:r>
                        <a:rPr lang="en-US" sz="1800" b="0" kern="1200" spc="0" dirty="0">
                          <a:solidFill>
                            <a:srgbClr val="C00000"/>
                          </a:solidFill>
                          <a:latin typeface="+mn-lt"/>
                          <a:ea typeface="+mn-ea"/>
                          <a:cs typeface="+mn-cs"/>
                        </a:rPr>
                        <a:t>Native JSON</a:t>
                      </a:r>
                      <a:r>
                        <a:rPr lang="en-US" sz="2000" b="0" kern="1200" spc="0" dirty="0">
                          <a:solidFill>
                            <a:srgbClr val="C00000"/>
                          </a:solidFill>
                          <a:latin typeface="+mn-lt"/>
                          <a:ea typeface="+mn-ea"/>
                          <a:cs typeface="+mn-cs"/>
                        </a:rPr>
                        <a:t> </a:t>
                      </a:r>
                    </a:p>
                    <a:p>
                      <a:pPr marL="0" algn="l" defTabSz="932472" rtl="0" eaLnBrk="1" latinLnBrk="0" hangingPunct="1">
                        <a:lnSpc>
                          <a:spcPct val="90000"/>
                        </a:lnSpc>
                        <a:spcAft>
                          <a:spcPts val="1200"/>
                        </a:spcAft>
                      </a:pPr>
                      <a:r>
                        <a:rPr lang="en-US" sz="1400" kern="1200" spc="0" dirty="0">
                          <a:ln w="3175">
                            <a:noFill/>
                          </a:ln>
                          <a:solidFill>
                            <a:srgbClr val="505050"/>
                          </a:solidFill>
                          <a:latin typeface="+mn-lt"/>
                          <a:ea typeface="ＭＳ Ｐゴシック" charset="0"/>
                          <a:cs typeface="Segoe UI" panose="020B0502040204020203" pitchFamily="34" charset="0"/>
                        </a:rPr>
                        <a:t>Expanded support for JSON data </a:t>
                      </a:r>
                    </a:p>
                    <a:p>
                      <a:pPr lvl="0" defTabSz="932472">
                        <a:lnSpc>
                          <a:spcPct val="100000"/>
                        </a:lnSpc>
                        <a:spcBef>
                          <a:spcPts val="0"/>
                        </a:spcBef>
                        <a:spcAft>
                          <a:spcPts val="0"/>
                        </a:spcAft>
                      </a:pPr>
                      <a:r>
                        <a:rPr lang="en-US" sz="1800" b="0" kern="1200" spc="0" dirty="0">
                          <a:solidFill>
                            <a:srgbClr val="C00000"/>
                          </a:solidFill>
                          <a:latin typeface="+mn-lt"/>
                          <a:ea typeface="+mn-ea"/>
                          <a:cs typeface="+mn-cs"/>
                        </a:rPr>
                        <a:t>Temporal database support</a:t>
                      </a:r>
                    </a:p>
                    <a:p>
                      <a:pPr lvl="0" defTabSz="932472">
                        <a:lnSpc>
                          <a:spcPct val="90000"/>
                        </a:lnSpc>
                        <a:spcAft>
                          <a:spcPts val="1200"/>
                        </a:spcAft>
                      </a:pPr>
                      <a:r>
                        <a:rPr lang="en-US" sz="1400" kern="1200" spc="0" dirty="0">
                          <a:ln w="3175">
                            <a:noFill/>
                          </a:ln>
                          <a:solidFill>
                            <a:srgbClr val="505050"/>
                          </a:solidFill>
                          <a:latin typeface="+mn-lt"/>
                          <a:ea typeface="ＭＳ Ｐゴシック" charset="0"/>
                          <a:cs typeface="Segoe UI" panose="020B0502040204020203" pitchFamily="34" charset="0"/>
                        </a:rPr>
                        <a:t>Query data as</a:t>
                      </a:r>
                      <a:r>
                        <a:rPr lang="en-US" sz="1400" kern="1200" spc="0" baseline="0" dirty="0">
                          <a:ln w="3175">
                            <a:noFill/>
                          </a:ln>
                          <a:solidFill>
                            <a:srgbClr val="505050"/>
                          </a:solidFill>
                          <a:latin typeface="+mn-lt"/>
                          <a:ea typeface="ＭＳ Ｐゴシック" charset="0"/>
                          <a:cs typeface="Segoe UI" panose="020B0502040204020203" pitchFamily="34" charset="0"/>
                        </a:rPr>
                        <a:t> </a:t>
                      </a:r>
                      <a:r>
                        <a:rPr lang="en-US" sz="1400" kern="1200" spc="0" dirty="0">
                          <a:ln w="3175">
                            <a:noFill/>
                          </a:ln>
                          <a:solidFill>
                            <a:srgbClr val="505050"/>
                          </a:solidFill>
                          <a:latin typeface="+mn-lt"/>
                          <a:ea typeface="ＭＳ Ｐゴシック" charset="0"/>
                          <a:cs typeface="Segoe UI" panose="020B0502040204020203" pitchFamily="34" charset="0"/>
                        </a:rPr>
                        <a:t>points in time </a:t>
                      </a:r>
                    </a:p>
                  </a:txBody>
                  <a:tcPr marL="182854" marR="182854" marT="182854" marB="91427">
                    <a:solidFill>
                      <a:schemeClr val="bg1">
                        <a:alpha val="80000"/>
                      </a:schemeClr>
                    </a:solidFill>
                  </a:tcPr>
                </a:tc>
                <a:tc>
                  <a:txBody>
                    <a:bodyPr/>
                    <a:lstStyle/>
                    <a:p>
                      <a:pPr marL="0" algn="l" defTabSz="932472" rtl="0" eaLnBrk="1" latinLnBrk="0" hangingPunct="1">
                        <a:lnSpc>
                          <a:spcPct val="100000"/>
                        </a:lnSpc>
                        <a:spcBef>
                          <a:spcPts val="0"/>
                        </a:spcBef>
                        <a:spcAft>
                          <a:spcPts val="0"/>
                        </a:spcAft>
                      </a:pPr>
                      <a:r>
                        <a:rPr lang="en-US" sz="1800" b="0" kern="1200" spc="0" dirty="0">
                          <a:solidFill>
                            <a:srgbClr val="C00000"/>
                          </a:solidFill>
                          <a:latin typeface="+mn-lt"/>
                          <a:ea typeface="+mn-ea"/>
                          <a:cs typeface="+mn-cs"/>
                        </a:rPr>
                        <a:t>Always encrypted</a:t>
                      </a:r>
                    </a:p>
                    <a:p>
                      <a:pPr marL="0" algn="l" defTabSz="932472" rtl="0" eaLnBrk="1" latinLnBrk="0" hangingPunct="1">
                        <a:lnSpc>
                          <a:spcPct val="90000"/>
                        </a:lnSpc>
                        <a:spcAft>
                          <a:spcPts val="1200"/>
                        </a:spcAft>
                      </a:pPr>
                      <a:r>
                        <a:rPr lang="en-US" sz="1400" kern="1200" spc="0" dirty="0">
                          <a:ln w="3175">
                            <a:noFill/>
                          </a:ln>
                          <a:solidFill>
                            <a:srgbClr val="505050"/>
                          </a:solidFill>
                          <a:latin typeface="Segoe UI" panose="020B0502040204020203" pitchFamily="34" charset="0"/>
                          <a:ea typeface="ＭＳ Ｐゴシック" charset="0"/>
                          <a:cs typeface="Segoe UI" panose="020B0502040204020203" pitchFamily="34" charset="0"/>
                        </a:rPr>
                        <a:t>Sensitive data remains encrypted at all times with ability to query</a:t>
                      </a:r>
                    </a:p>
                    <a:p>
                      <a:pPr marL="0" algn="l" defTabSz="932472" rtl="0" eaLnBrk="1" latinLnBrk="0" hangingPunct="1">
                        <a:lnSpc>
                          <a:spcPct val="100000"/>
                        </a:lnSpc>
                        <a:spcBef>
                          <a:spcPts val="0"/>
                        </a:spcBef>
                        <a:spcAft>
                          <a:spcPts val="0"/>
                        </a:spcAft>
                      </a:pPr>
                      <a:r>
                        <a:rPr lang="en-US" sz="1800" b="0" kern="1200" spc="0" dirty="0">
                          <a:solidFill>
                            <a:srgbClr val="C00000"/>
                          </a:solidFill>
                          <a:latin typeface="+mn-lt"/>
                          <a:ea typeface="+mn-ea"/>
                          <a:cs typeface="+mn-cs"/>
                        </a:rPr>
                        <a:t>Row-level security</a:t>
                      </a:r>
                    </a:p>
                    <a:p>
                      <a:pPr defTabSz="932472">
                        <a:lnSpc>
                          <a:spcPct val="90000"/>
                        </a:lnSpc>
                        <a:spcAft>
                          <a:spcPts val="1200"/>
                        </a:spcAft>
                      </a:pPr>
                      <a:r>
                        <a:rPr lang="en-US" sz="1400" kern="1200" spc="0" dirty="0">
                          <a:ln w="3175">
                            <a:noFill/>
                          </a:ln>
                          <a:solidFill>
                            <a:srgbClr val="505050"/>
                          </a:solidFill>
                          <a:latin typeface="+mn-lt"/>
                          <a:ea typeface="ＭＳ Ｐゴシック" charset="0"/>
                          <a:cs typeface="Segoe UI" panose="020B0502040204020203" pitchFamily="34" charset="0"/>
                        </a:rPr>
                        <a:t>Apply fine-grained access control to table rows </a:t>
                      </a:r>
                    </a:p>
                    <a:p>
                      <a:pPr marL="0" algn="l" defTabSz="932472" rtl="0" eaLnBrk="1" latinLnBrk="0" hangingPunct="1">
                        <a:lnSpc>
                          <a:spcPct val="100000"/>
                        </a:lnSpc>
                        <a:spcBef>
                          <a:spcPts val="0"/>
                        </a:spcBef>
                        <a:spcAft>
                          <a:spcPts val="0"/>
                        </a:spcAft>
                      </a:pPr>
                      <a:r>
                        <a:rPr lang="en-US" sz="1800" b="0" kern="1200" spc="0" dirty="0">
                          <a:solidFill>
                            <a:srgbClr val="C00000"/>
                          </a:solidFill>
                          <a:latin typeface="+mn-lt"/>
                          <a:ea typeface="+mn-ea"/>
                          <a:cs typeface="+mn-cs"/>
                        </a:rPr>
                        <a:t>Dynamic data masking</a:t>
                      </a:r>
                    </a:p>
                    <a:p>
                      <a:pPr marL="0" marR="0" lvl="1" indent="0" algn="l" defTabSz="932472" rtl="0" eaLnBrk="1" fontAlgn="auto" latinLnBrk="0" hangingPunct="1">
                        <a:lnSpc>
                          <a:spcPct val="90000"/>
                        </a:lnSpc>
                        <a:spcBef>
                          <a:spcPts val="0"/>
                        </a:spcBef>
                        <a:spcAft>
                          <a:spcPts val="600"/>
                        </a:spcAft>
                        <a:buClr>
                          <a:srgbClr val="C00000"/>
                        </a:buClr>
                        <a:buSzTx/>
                        <a:buFont typeface="Arial" panose="020B0604020202020204" pitchFamily="34" charset="0"/>
                        <a:buNone/>
                        <a:tabLst/>
                        <a:defRPr/>
                      </a:pPr>
                      <a:r>
                        <a:rPr kumimoji="0" lang="en-US" sz="1400" b="0" i="0" u="none" strike="noStrike" kern="1200" cap="none" spc="0" normalizeH="0" baseline="0" noProof="0" dirty="0">
                          <a:ln w="3175">
                            <a:noFill/>
                          </a:ln>
                          <a:solidFill>
                            <a:srgbClr val="505050"/>
                          </a:solidFill>
                          <a:effectLst/>
                          <a:uLnTx/>
                          <a:uFillTx/>
                          <a:latin typeface="+mn-lt"/>
                          <a:ea typeface="ＭＳ Ｐゴシック" charset="0"/>
                          <a:cs typeface="Segoe UI" panose="020B0502040204020203" pitchFamily="34" charset="0"/>
                        </a:rPr>
                        <a:t>Real-time obfuscation of data to prevent unauthorized access</a:t>
                      </a:r>
                      <a:endParaRPr lang="en-US" sz="1800" b="0" kern="1200" spc="0" dirty="0">
                        <a:solidFill>
                          <a:srgbClr val="C00000"/>
                        </a:solidFill>
                        <a:latin typeface="+mn-lt"/>
                        <a:ea typeface="+mn-ea"/>
                        <a:cs typeface="+mn-cs"/>
                      </a:endParaRPr>
                    </a:p>
                    <a:p>
                      <a:pPr marL="0" algn="l" defTabSz="932472" rtl="0" eaLnBrk="1" latinLnBrk="0" hangingPunct="1">
                        <a:lnSpc>
                          <a:spcPct val="100000"/>
                        </a:lnSpc>
                        <a:spcBef>
                          <a:spcPts val="0"/>
                        </a:spcBef>
                        <a:spcAft>
                          <a:spcPts val="0"/>
                        </a:spcAft>
                      </a:pPr>
                      <a:r>
                        <a:rPr lang="en-US" sz="1800" b="0" kern="1200" spc="0" dirty="0">
                          <a:solidFill>
                            <a:srgbClr val="C00000"/>
                          </a:solidFill>
                          <a:latin typeface="+mn-lt"/>
                          <a:ea typeface="+mn-ea"/>
                          <a:cs typeface="+mn-cs"/>
                        </a:rPr>
                        <a:t>Other enhancements</a:t>
                      </a:r>
                    </a:p>
                    <a:p>
                      <a:pPr marL="0" lvl="1" indent="0" algn="l" defTabSz="932472" rtl="0" eaLnBrk="1" latinLnBrk="0" hangingPunct="1">
                        <a:lnSpc>
                          <a:spcPct val="90000"/>
                        </a:lnSpc>
                        <a:spcAft>
                          <a:spcPts val="600"/>
                        </a:spcAft>
                        <a:buClr>
                          <a:srgbClr val="C00000"/>
                        </a:buClr>
                        <a:buFont typeface="Arial" panose="020B0604020202020204" pitchFamily="34" charset="0"/>
                        <a:buNone/>
                      </a:pPr>
                      <a:r>
                        <a:rPr lang="en-US" sz="1400" kern="1200" spc="0" dirty="0">
                          <a:ln w="3175">
                            <a:noFill/>
                          </a:ln>
                          <a:solidFill>
                            <a:srgbClr val="505050"/>
                          </a:solidFill>
                          <a:latin typeface="+mn-lt"/>
                          <a:ea typeface="ＭＳ Ｐゴシック" charset="0"/>
                          <a:cs typeface="Segoe UI" panose="020B0502040204020203" pitchFamily="34" charset="0"/>
                        </a:rPr>
                        <a:t>Audit success/failure of database operations</a:t>
                      </a:r>
                    </a:p>
                    <a:p>
                      <a:pPr marL="0" lvl="1" indent="0" algn="l" defTabSz="932472" rtl="0" eaLnBrk="1" latinLnBrk="0" hangingPunct="1">
                        <a:lnSpc>
                          <a:spcPct val="90000"/>
                        </a:lnSpc>
                        <a:spcAft>
                          <a:spcPts val="600"/>
                        </a:spcAft>
                        <a:buClr>
                          <a:srgbClr val="C00000"/>
                        </a:buClr>
                        <a:buFont typeface="Arial" panose="020B0604020202020204" pitchFamily="34" charset="0"/>
                        <a:buNone/>
                      </a:pPr>
                      <a:r>
                        <a:rPr lang="en-US" sz="1400" kern="1200" spc="0" dirty="0">
                          <a:ln w="3175">
                            <a:noFill/>
                          </a:ln>
                          <a:solidFill>
                            <a:srgbClr val="505050"/>
                          </a:solidFill>
                          <a:latin typeface="+mn-lt"/>
                          <a:ea typeface="ＭＳ Ｐゴシック" charset="0"/>
                          <a:cs typeface="Segoe UI" panose="020B0502040204020203" pitchFamily="34" charset="0"/>
                        </a:rPr>
                        <a:t>TDE support for storage of in-memory OLTP tables</a:t>
                      </a:r>
                    </a:p>
                    <a:p>
                      <a:pPr marL="0" lvl="1" indent="0" algn="l" defTabSz="932472" rtl="0" eaLnBrk="1" latinLnBrk="0" hangingPunct="1">
                        <a:lnSpc>
                          <a:spcPct val="90000"/>
                        </a:lnSpc>
                        <a:spcAft>
                          <a:spcPts val="600"/>
                        </a:spcAft>
                        <a:buClr>
                          <a:srgbClr val="C00000"/>
                        </a:buClr>
                        <a:buFont typeface="Arial" panose="020B0604020202020204" pitchFamily="34" charset="0"/>
                        <a:buNone/>
                      </a:pPr>
                      <a:r>
                        <a:rPr lang="en-US" sz="1400" kern="1200" spc="0" dirty="0">
                          <a:ln w="3175">
                            <a:noFill/>
                          </a:ln>
                          <a:solidFill>
                            <a:srgbClr val="505050"/>
                          </a:solidFill>
                          <a:latin typeface="+mn-lt"/>
                          <a:ea typeface="ＭＳ Ｐゴシック" charset="0"/>
                          <a:cs typeface="Segoe UI" panose="020B0502040204020203" pitchFamily="34" charset="0"/>
                        </a:rPr>
                        <a:t>Enhanced auditing for OLTP with ability to track history of record changes</a:t>
                      </a:r>
                    </a:p>
                    <a:p>
                      <a:pPr marL="0" algn="l" defTabSz="932742" rtl="0" eaLnBrk="1" latinLnBrk="0" hangingPunct="1">
                        <a:spcBef>
                          <a:spcPts val="600"/>
                        </a:spcBef>
                        <a:spcAft>
                          <a:spcPts val="1200"/>
                        </a:spcAft>
                      </a:pPr>
                      <a:endParaRPr lang="en-US" sz="1800" b="0" kern="1200" spc="0" dirty="0">
                        <a:solidFill>
                          <a:srgbClr val="C00000"/>
                        </a:solidFill>
                        <a:latin typeface="+mn-lt"/>
                        <a:ea typeface="+mn-ea"/>
                        <a:cs typeface="+mn-cs"/>
                      </a:endParaRPr>
                    </a:p>
                  </a:txBody>
                  <a:tcPr marL="182854" marR="182854" marT="182854" marB="91427">
                    <a:solidFill>
                      <a:schemeClr val="bg1">
                        <a:alpha val="80000"/>
                      </a:schemeClr>
                    </a:solidFill>
                  </a:tcPr>
                </a:tc>
                <a:tc>
                  <a:txBody>
                    <a:bodyPr/>
                    <a:lstStyle/>
                    <a:p>
                      <a:pPr marL="0" algn="l" defTabSz="932472" rtl="0" eaLnBrk="1" latinLnBrk="0" hangingPunct="1">
                        <a:lnSpc>
                          <a:spcPct val="100000"/>
                        </a:lnSpc>
                        <a:spcBef>
                          <a:spcPts val="0"/>
                        </a:spcBef>
                        <a:spcAft>
                          <a:spcPts val="0"/>
                        </a:spcAft>
                      </a:pPr>
                      <a:r>
                        <a:rPr lang="en-US" sz="1800" b="0" kern="1200" spc="0" dirty="0">
                          <a:solidFill>
                            <a:srgbClr val="C00000"/>
                          </a:solidFill>
                          <a:latin typeface="+mn-lt"/>
                          <a:ea typeface="+mn-ea"/>
                          <a:cs typeface="+mn-cs"/>
                        </a:rPr>
                        <a:t>Enhanced AlwaysOn</a:t>
                      </a:r>
                    </a:p>
                    <a:p>
                      <a:pPr marL="0" lvl="1" indent="0" algn="l" defTabSz="932472" rtl="0" eaLnBrk="1" latinLnBrk="0" hangingPunct="1">
                        <a:lnSpc>
                          <a:spcPct val="90000"/>
                        </a:lnSpc>
                        <a:spcAft>
                          <a:spcPts val="600"/>
                        </a:spcAft>
                        <a:buClr>
                          <a:srgbClr val="C00000"/>
                        </a:buClr>
                        <a:buFont typeface="Arial" panose="020B0604020202020204" pitchFamily="34" charset="0"/>
                        <a:buNone/>
                      </a:pPr>
                      <a:r>
                        <a:rPr lang="en-US" sz="1400" kern="1200" spc="0" dirty="0">
                          <a:ln w="3175">
                            <a:noFill/>
                          </a:ln>
                          <a:solidFill>
                            <a:srgbClr val="505050"/>
                          </a:solidFill>
                          <a:latin typeface="+mn-lt"/>
                          <a:ea typeface="ＭＳ Ｐゴシック" charset="0"/>
                          <a:cs typeface="Segoe UI" panose="020B0502040204020203" pitchFamily="34" charset="0"/>
                        </a:rPr>
                        <a:t>Three synchronous replicas for auto failover across domains</a:t>
                      </a:r>
                    </a:p>
                    <a:p>
                      <a:pPr marL="0" lvl="1" indent="0" algn="l" defTabSz="932472" rtl="0" eaLnBrk="1" latinLnBrk="0" hangingPunct="1">
                        <a:lnSpc>
                          <a:spcPct val="90000"/>
                        </a:lnSpc>
                        <a:spcAft>
                          <a:spcPts val="600"/>
                        </a:spcAft>
                        <a:buClr>
                          <a:srgbClr val="C00000"/>
                        </a:buClr>
                        <a:buFont typeface="Arial" panose="020B0604020202020204" pitchFamily="34" charset="0"/>
                        <a:buNone/>
                      </a:pPr>
                      <a:r>
                        <a:rPr lang="en-US" sz="1400" kern="1200" spc="0" dirty="0">
                          <a:ln w="3175">
                            <a:noFill/>
                          </a:ln>
                          <a:solidFill>
                            <a:srgbClr val="505050"/>
                          </a:solidFill>
                          <a:latin typeface="+mn-lt"/>
                          <a:ea typeface="ＭＳ Ｐゴシック" charset="0"/>
                          <a:cs typeface="Segoe UI" panose="020B0502040204020203" pitchFamily="34" charset="0"/>
                        </a:rPr>
                        <a:t>Round robin load balancing of replicas </a:t>
                      </a:r>
                    </a:p>
                    <a:p>
                      <a:pPr marL="0" lvl="1" indent="0" algn="l" defTabSz="932472" rtl="0" eaLnBrk="1" latinLnBrk="0" hangingPunct="1">
                        <a:lnSpc>
                          <a:spcPct val="90000"/>
                        </a:lnSpc>
                        <a:spcAft>
                          <a:spcPts val="600"/>
                        </a:spcAft>
                        <a:buClr>
                          <a:srgbClr val="C00000"/>
                        </a:buClr>
                        <a:buFont typeface="Arial" panose="020B0604020202020204" pitchFamily="34" charset="0"/>
                        <a:buNone/>
                      </a:pPr>
                      <a:r>
                        <a:rPr lang="en-US" sz="1400" kern="1200" spc="0" dirty="0">
                          <a:ln w="3175">
                            <a:noFill/>
                          </a:ln>
                          <a:solidFill>
                            <a:srgbClr val="505050"/>
                          </a:solidFill>
                          <a:latin typeface="+mn-lt"/>
                          <a:ea typeface="ＭＳ Ｐゴシック" charset="0"/>
                          <a:cs typeface="Segoe UI" panose="020B0502040204020203" pitchFamily="34" charset="0"/>
                        </a:rPr>
                        <a:t>Automatic failover based on database health </a:t>
                      </a:r>
                    </a:p>
                    <a:p>
                      <a:pPr marL="0" lvl="1" indent="0" algn="l" defTabSz="932472" rtl="0" eaLnBrk="1" latinLnBrk="0" hangingPunct="1">
                        <a:lnSpc>
                          <a:spcPct val="90000"/>
                        </a:lnSpc>
                        <a:spcAft>
                          <a:spcPts val="600"/>
                        </a:spcAft>
                        <a:buClr>
                          <a:srgbClr val="C00000"/>
                        </a:buClr>
                        <a:buFont typeface="Arial" panose="020B0604020202020204" pitchFamily="34" charset="0"/>
                        <a:buNone/>
                      </a:pPr>
                      <a:r>
                        <a:rPr lang="en-US" sz="1400" kern="1200" spc="0" dirty="0">
                          <a:ln w="3175">
                            <a:noFill/>
                          </a:ln>
                          <a:solidFill>
                            <a:srgbClr val="505050"/>
                          </a:solidFill>
                          <a:latin typeface="+mn-lt"/>
                          <a:ea typeface="ＭＳ Ｐゴシック" charset="0"/>
                          <a:cs typeface="Segoe UI" panose="020B0502040204020203" pitchFamily="34" charset="0"/>
                        </a:rPr>
                        <a:t>DTC for transactional integrity across database instances with AlwaysOn</a:t>
                      </a:r>
                    </a:p>
                    <a:p>
                      <a:pPr marL="0" lvl="1" indent="0" algn="l" defTabSz="932472" rtl="0" eaLnBrk="1" latinLnBrk="0" hangingPunct="1">
                        <a:lnSpc>
                          <a:spcPct val="90000"/>
                        </a:lnSpc>
                        <a:spcAft>
                          <a:spcPts val="1200"/>
                        </a:spcAft>
                        <a:buClr>
                          <a:srgbClr val="C00000"/>
                        </a:buClr>
                        <a:buFont typeface="Arial" panose="020B0604020202020204" pitchFamily="34" charset="0"/>
                        <a:buNone/>
                      </a:pPr>
                      <a:r>
                        <a:rPr lang="en-US" sz="1400" kern="1200" spc="0" dirty="0">
                          <a:ln w="3175">
                            <a:noFill/>
                          </a:ln>
                          <a:solidFill>
                            <a:srgbClr val="505050"/>
                          </a:solidFill>
                          <a:latin typeface="+mn-lt"/>
                          <a:ea typeface="ＭＳ Ｐゴシック" charset="0"/>
                          <a:cs typeface="Segoe UI" panose="020B0502040204020203" pitchFamily="34" charset="0"/>
                        </a:rPr>
                        <a:t>Support for SSIS with AlwaysOn</a:t>
                      </a:r>
                    </a:p>
                  </a:txBody>
                  <a:tcPr marL="182854" marR="182854" marT="182854" marB="91427">
                    <a:solidFill>
                      <a:schemeClr val="bg1">
                        <a:alpha val="80000"/>
                      </a:schemeClr>
                    </a:solidFill>
                  </a:tcPr>
                </a:tc>
                <a:tc>
                  <a:txBody>
                    <a:bodyPr/>
                    <a:lstStyle/>
                    <a:p>
                      <a:pPr marL="0" algn="l" defTabSz="932472" rtl="0" eaLnBrk="1" latinLnBrk="0" hangingPunct="1">
                        <a:lnSpc>
                          <a:spcPct val="100000"/>
                        </a:lnSpc>
                        <a:spcBef>
                          <a:spcPts val="0"/>
                        </a:spcBef>
                        <a:spcAft>
                          <a:spcPts val="0"/>
                        </a:spcAft>
                      </a:pPr>
                      <a:r>
                        <a:rPr lang="en-US" sz="1800" b="0" kern="1200" spc="0" dirty="0">
                          <a:solidFill>
                            <a:srgbClr val="C00000"/>
                          </a:solidFill>
                          <a:latin typeface="+mn-lt"/>
                          <a:ea typeface="+mn-ea"/>
                          <a:cs typeface="+mn-cs"/>
                        </a:rPr>
                        <a:t>Enhanced database caching </a:t>
                      </a:r>
                    </a:p>
                    <a:p>
                      <a:pPr marL="0" algn="l" defTabSz="932472" rtl="0" eaLnBrk="1" latinLnBrk="0" hangingPunct="1">
                        <a:lnSpc>
                          <a:spcPct val="90000"/>
                        </a:lnSpc>
                        <a:spcAft>
                          <a:spcPts val="1200"/>
                        </a:spcAft>
                      </a:pPr>
                      <a:r>
                        <a:rPr lang="en-US" sz="1400" kern="1200" spc="0" dirty="0">
                          <a:ln w="3175">
                            <a:noFill/>
                          </a:ln>
                          <a:solidFill>
                            <a:srgbClr val="505050"/>
                          </a:solidFill>
                          <a:latin typeface="+mn-lt"/>
                          <a:ea typeface="ＭＳ Ｐゴシック" charset="0"/>
                          <a:cs typeface="Segoe UI" panose="020B0502040204020203" pitchFamily="34" charset="0"/>
                        </a:rPr>
                        <a:t>Cache data</a:t>
                      </a:r>
                      <a:r>
                        <a:rPr lang="en-US" sz="1400" kern="1200" spc="0" baseline="0" dirty="0">
                          <a:ln w="3175">
                            <a:noFill/>
                          </a:ln>
                          <a:solidFill>
                            <a:srgbClr val="505050"/>
                          </a:solidFill>
                          <a:latin typeface="+mn-lt"/>
                          <a:ea typeface="ＭＳ Ｐゴシック" charset="0"/>
                          <a:cs typeface="Segoe UI" panose="020B0502040204020203" pitchFamily="34" charset="0"/>
                        </a:rPr>
                        <a:t> w</a:t>
                      </a:r>
                      <a:r>
                        <a:rPr lang="en-US" sz="1400" kern="1200" spc="0" dirty="0">
                          <a:ln w="3175">
                            <a:noFill/>
                          </a:ln>
                          <a:solidFill>
                            <a:srgbClr val="505050"/>
                          </a:solidFill>
                          <a:latin typeface="+mn-lt"/>
                          <a:ea typeface="ＭＳ Ｐゴシック" charset="0"/>
                          <a:cs typeface="Segoe UI" panose="020B0502040204020203" pitchFamily="34" charset="0"/>
                        </a:rPr>
                        <a:t>ith automatic, multiple </a:t>
                      </a:r>
                      <a:r>
                        <a:rPr lang="en-US" sz="1400" kern="1200" spc="0" dirty="0" err="1">
                          <a:ln w="3175">
                            <a:noFill/>
                          </a:ln>
                          <a:solidFill>
                            <a:srgbClr val="505050"/>
                          </a:solidFill>
                          <a:latin typeface="+mn-lt"/>
                          <a:ea typeface="ＭＳ Ｐゴシック" charset="0"/>
                          <a:cs typeface="Segoe UI" panose="020B0502040204020203" pitchFamily="34" charset="0"/>
                        </a:rPr>
                        <a:t>TempDB</a:t>
                      </a:r>
                      <a:r>
                        <a:rPr lang="en-US" sz="1400" kern="1200" spc="0" dirty="0">
                          <a:ln w="3175">
                            <a:noFill/>
                          </a:ln>
                          <a:solidFill>
                            <a:srgbClr val="505050"/>
                          </a:solidFill>
                          <a:latin typeface="+mn-lt"/>
                          <a:ea typeface="ＭＳ Ｐゴシック" charset="0"/>
                          <a:cs typeface="Segoe UI" panose="020B0502040204020203" pitchFamily="34" charset="0"/>
                        </a:rPr>
                        <a:t> files per instance in multi-core environments</a:t>
                      </a:r>
                    </a:p>
                  </a:txBody>
                  <a:tcPr marL="182854" marR="182854" marT="182854" marB="91427">
                    <a:solidFill>
                      <a:schemeClr val="bg1">
                        <a:alpha val="80000"/>
                      </a:schemeClr>
                    </a:solidFill>
                  </a:tcPr>
                </a:tc>
                <a:extLst>
                  <a:ext uri="{0D108BD9-81ED-4DB2-BD59-A6C34878D82A}">
                    <a16:rowId xmlns:a16="http://schemas.microsoft.com/office/drawing/2014/main" val="10001"/>
                  </a:ext>
                </a:extLst>
              </a:tr>
            </a:tbl>
          </a:graphicData>
        </a:graphic>
      </p:graphicFrame>
      <p:sp>
        <p:nvSpPr>
          <p:cNvPr id="21" name="Rectangle 20"/>
          <p:cNvSpPr/>
          <p:nvPr/>
        </p:nvSpPr>
        <p:spPr bwMode="auto">
          <a:xfrm>
            <a:off x="10705" y="1706444"/>
            <a:ext cx="3090672" cy="53937"/>
          </a:xfrm>
          <a:prstGeom prst="rect">
            <a:avLst/>
          </a:prstGeom>
          <a:solidFill>
            <a:schemeClr val="tx1">
              <a:alpha val="5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indent="-342900" algn="ctr" defTabSz="932472" fontAlgn="base">
              <a:lnSpc>
                <a:spcPct val="90000"/>
              </a:lnSpc>
              <a:spcBef>
                <a:spcPct val="0"/>
              </a:spcBef>
              <a:spcAft>
                <a:spcPct val="0"/>
              </a:spcAft>
              <a:buFont typeface="Wingdings 3" panose="05040102010807070707" pitchFamily="18" charset="2"/>
              <a:buChar char="Æ"/>
            </a:pPr>
            <a:endParaRPr lang="en-US" sz="2000" b="1" dirty="0" err="1">
              <a:solidFill>
                <a:schemeClr val="bg1"/>
              </a:solidFill>
              <a:latin typeface="+mj-lt"/>
              <a:ea typeface="Segoe UI" pitchFamily="34" charset="0"/>
              <a:cs typeface="Segoe UI" pitchFamily="34" charset="0"/>
            </a:endParaRPr>
          </a:p>
        </p:txBody>
      </p:sp>
      <p:sp>
        <p:nvSpPr>
          <p:cNvPr id="22" name="Rectangle 21"/>
          <p:cNvSpPr/>
          <p:nvPr/>
        </p:nvSpPr>
        <p:spPr bwMode="auto">
          <a:xfrm>
            <a:off x="3117443" y="1706444"/>
            <a:ext cx="3090672" cy="53937"/>
          </a:xfrm>
          <a:prstGeom prst="rect">
            <a:avLst/>
          </a:prstGeom>
          <a:solidFill>
            <a:schemeClr val="tx1">
              <a:alpha val="5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indent="-342900" algn="ctr" defTabSz="932472" fontAlgn="base">
              <a:lnSpc>
                <a:spcPct val="90000"/>
              </a:lnSpc>
              <a:spcBef>
                <a:spcPct val="0"/>
              </a:spcBef>
              <a:spcAft>
                <a:spcPct val="0"/>
              </a:spcAft>
              <a:buFont typeface="Wingdings 3" panose="05040102010807070707" pitchFamily="18" charset="2"/>
              <a:buChar char="Æ"/>
            </a:pPr>
            <a:endParaRPr lang="en-US" sz="2000" b="1" dirty="0" err="1">
              <a:solidFill>
                <a:schemeClr val="bg1"/>
              </a:solidFill>
              <a:latin typeface="+mj-lt"/>
              <a:ea typeface="Segoe UI" pitchFamily="34" charset="0"/>
              <a:cs typeface="Segoe UI" pitchFamily="34" charset="0"/>
            </a:endParaRPr>
          </a:p>
        </p:txBody>
      </p:sp>
      <p:sp>
        <p:nvSpPr>
          <p:cNvPr id="23" name="Rectangle 22"/>
          <p:cNvSpPr/>
          <p:nvPr/>
        </p:nvSpPr>
        <p:spPr bwMode="auto">
          <a:xfrm>
            <a:off x="6224181" y="1706444"/>
            <a:ext cx="3090672" cy="53937"/>
          </a:xfrm>
          <a:prstGeom prst="rect">
            <a:avLst/>
          </a:prstGeom>
          <a:solidFill>
            <a:schemeClr val="tx1">
              <a:alpha val="5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indent="-342900" algn="ctr" defTabSz="932472" fontAlgn="base">
              <a:lnSpc>
                <a:spcPct val="90000"/>
              </a:lnSpc>
              <a:spcBef>
                <a:spcPct val="0"/>
              </a:spcBef>
              <a:spcAft>
                <a:spcPct val="0"/>
              </a:spcAft>
              <a:buFont typeface="Wingdings 3" panose="05040102010807070707" pitchFamily="18" charset="2"/>
              <a:buChar char="Æ"/>
            </a:pPr>
            <a:endParaRPr lang="en-US" sz="2000" b="1" dirty="0" err="1">
              <a:solidFill>
                <a:schemeClr val="bg1"/>
              </a:solidFill>
              <a:latin typeface="+mj-lt"/>
              <a:ea typeface="Segoe UI" pitchFamily="34" charset="0"/>
              <a:cs typeface="Segoe UI" pitchFamily="34" charset="0"/>
            </a:endParaRPr>
          </a:p>
        </p:txBody>
      </p:sp>
      <p:sp>
        <p:nvSpPr>
          <p:cNvPr id="24" name="Rectangle 23"/>
          <p:cNvSpPr/>
          <p:nvPr/>
        </p:nvSpPr>
        <p:spPr bwMode="auto">
          <a:xfrm>
            <a:off x="9336476" y="1706444"/>
            <a:ext cx="3090672" cy="53937"/>
          </a:xfrm>
          <a:prstGeom prst="rect">
            <a:avLst/>
          </a:prstGeom>
          <a:solidFill>
            <a:schemeClr val="tx1">
              <a:alpha val="5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indent="-342900" algn="ctr" defTabSz="932472" fontAlgn="base">
              <a:lnSpc>
                <a:spcPct val="90000"/>
              </a:lnSpc>
              <a:spcBef>
                <a:spcPct val="0"/>
              </a:spcBef>
              <a:spcAft>
                <a:spcPct val="0"/>
              </a:spcAft>
              <a:buFont typeface="Wingdings 3" panose="05040102010807070707" pitchFamily="18" charset="2"/>
              <a:buChar char="Æ"/>
            </a:pPr>
            <a:endParaRPr lang="en-US" sz="2000" b="1" dirty="0" err="1">
              <a:solidFill>
                <a:schemeClr val="bg1"/>
              </a:solidFill>
              <a:latin typeface="+mj-lt"/>
              <a:ea typeface="Segoe UI" pitchFamily="34" charset="0"/>
              <a:cs typeface="Segoe UI" pitchFamily="34" charset="0"/>
            </a:endParaRPr>
          </a:p>
        </p:txBody>
      </p:sp>
      <p:sp>
        <p:nvSpPr>
          <p:cNvPr id="25" name="Rectangle 24"/>
          <p:cNvSpPr/>
          <p:nvPr/>
        </p:nvSpPr>
        <p:spPr bwMode="auto">
          <a:xfrm>
            <a:off x="3101377" y="1065672"/>
            <a:ext cx="9319032" cy="5372040"/>
          </a:xfrm>
          <a:prstGeom prst="rect">
            <a:avLst/>
          </a:prstGeom>
          <a:solidFill>
            <a:schemeClr val="bg1">
              <a:alpha val="8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indent="-342900" algn="ctr" defTabSz="932472">
              <a:lnSpc>
                <a:spcPct val="90000"/>
              </a:lnSpc>
              <a:buFont typeface="Wingdings 3" panose="05040102010807070707" pitchFamily="18" charset="2"/>
              <a:buChar char="Æ"/>
            </a:pPr>
            <a:endParaRPr lang="en-US" sz="2000" b="1" dirty="0" err="1">
              <a:solidFill>
                <a:srgbClr val="FFFFFF"/>
              </a:solidFill>
              <a:latin typeface="Segoe UI Light"/>
              <a:ea typeface="Segoe UI" pitchFamily="34" charset="0"/>
              <a:cs typeface="Segoe UI" pitchFamily="34" charset="0"/>
            </a:endParaRPr>
          </a:p>
        </p:txBody>
      </p:sp>
      <p:sp>
        <p:nvSpPr>
          <p:cNvPr id="34" name="Title 276"/>
          <p:cNvSpPr txBox="1">
            <a:spLocks/>
          </p:cNvSpPr>
          <p:nvPr/>
        </p:nvSpPr>
        <p:spPr>
          <a:xfrm>
            <a:off x="308353" y="355548"/>
            <a:ext cx="11653521" cy="1075884"/>
          </a:xfrm>
          <a:prstGeom prst="rect">
            <a:avLst/>
          </a:prstGeom>
        </p:spPr>
        <p:txBody>
          <a:bodyPr/>
          <a:lstStyle>
            <a:lvl1pPr algn="l" defTabSz="931863" rtl="0" fontAlgn="base">
              <a:lnSpc>
                <a:spcPct val="90000"/>
              </a:lnSpc>
              <a:spcBef>
                <a:spcPct val="0"/>
              </a:spcBef>
              <a:spcAft>
                <a:spcPct val="0"/>
              </a:spcAft>
              <a:defRPr lang="en-US" sz="4000" kern="1200" spc="-102" dirty="0">
                <a:ln w="3175">
                  <a:noFill/>
                </a:ln>
                <a:solidFill>
                  <a:schemeClr val="tx1"/>
                </a:solidFill>
                <a:latin typeface="+mj-lt"/>
                <a:ea typeface="ＭＳ Ｐゴシック" charset="0"/>
                <a:cs typeface="Segoe UI" pitchFamily="34" charset="0"/>
              </a:defRPr>
            </a:lvl1pPr>
            <a:lvl2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2pPr>
            <a:lvl3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3pPr>
            <a:lvl4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4pPr>
            <a:lvl5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5pPr>
            <a:lvl6pPr marL="4572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6pPr>
            <a:lvl7pPr marL="9144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7pPr>
            <a:lvl8pPr marL="13716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8pPr>
            <a:lvl9pPr marL="18288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9pPr>
          </a:lstStyle>
          <a:p>
            <a:r>
              <a:rPr lang="en-US" dirty="0"/>
              <a:t>Mission-critical performance</a:t>
            </a:r>
          </a:p>
        </p:txBody>
      </p:sp>
    </p:spTree>
    <p:extLst>
      <p:ext uri="{BB962C8B-B14F-4D97-AF65-F5344CB8AC3E}">
        <p14:creationId xmlns:p14="http://schemas.microsoft.com/office/powerpoint/2010/main" val="843992797"/>
      </p:ext>
    </p:extLst>
  </p:cSld>
  <p:clrMapOvr>
    <a:masterClrMapping/>
  </p:clrMapOvr>
  <p:transition>
    <p:fade/>
  </p:transition>
  <p:timing>
    <p:tnLst>
      <p:par>
        <p:cTn id="1" dur="indefinite" restart="never" nodeType="tmRoot"/>
      </p:par>
    </p:tnLst>
  </p:timing>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Always Encrypted</a:t>
            </a:r>
            <a:endParaRPr lang="en-US" sz="3264" dirty="0"/>
          </a:p>
        </p:txBody>
      </p:sp>
      <p:sp>
        <p:nvSpPr>
          <p:cNvPr id="4" name="Title 1"/>
          <p:cNvSpPr txBox="1">
            <a:spLocks/>
          </p:cNvSpPr>
          <p:nvPr/>
        </p:nvSpPr>
        <p:spPr>
          <a:xfrm>
            <a:off x="274639" y="1520721"/>
            <a:ext cx="5364246" cy="2433673"/>
          </a:xfrm>
          <a:prstGeom prst="rect">
            <a:avLst/>
          </a:prstGeom>
        </p:spPr>
        <p:txBody>
          <a:bodyPr vert="horz" wrap="square" lIns="146304" tIns="91440" rIns="146304" bIns="91440" rtlCol="0" anchor="t">
            <a:noAutofit/>
          </a:bodyPr>
          <a:lstStyle>
            <a:lvl1pPr algn="l" defTabSz="931863" rtl="0" fontAlgn="base">
              <a:lnSpc>
                <a:spcPct val="90000"/>
              </a:lnSpc>
              <a:spcBef>
                <a:spcPct val="0"/>
              </a:spcBef>
              <a:spcAft>
                <a:spcPct val="0"/>
              </a:spcAft>
              <a:defRPr lang="en-US" sz="5400" kern="1200" spc="-102">
                <a:ln w="3175">
                  <a:noFill/>
                </a:ln>
                <a:solidFill>
                  <a:schemeClr val="accent4"/>
                </a:solidFill>
                <a:latin typeface="+mj-lt"/>
                <a:ea typeface="ＭＳ Ｐゴシック" charset="0"/>
                <a:cs typeface="Segoe UI" pitchFamily="34" charset="0"/>
              </a:defRPr>
            </a:lvl1pPr>
            <a:lvl2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2pPr>
            <a:lvl3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3pPr>
            <a:lvl4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4pPr>
            <a:lvl5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5pPr>
            <a:lvl6pPr marL="4572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6pPr>
            <a:lvl7pPr marL="9144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7pPr>
            <a:lvl8pPr marL="13716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8pPr>
            <a:lvl9pPr marL="18288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9pPr>
          </a:lstStyle>
          <a:p>
            <a:endParaRPr lang="en-US" sz="3264" dirty="0">
              <a:solidFill>
                <a:schemeClr val="tx1"/>
              </a:solidFill>
            </a:endParaRPr>
          </a:p>
        </p:txBody>
      </p:sp>
    </p:spTree>
    <p:extLst>
      <p:ext uri="{BB962C8B-B14F-4D97-AF65-F5344CB8AC3E}">
        <p14:creationId xmlns:p14="http://schemas.microsoft.com/office/powerpoint/2010/main" val="75539842"/>
      </p:ext>
    </p:extLst>
  </p:cSld>
  <p:clrMapOvr>
    <a:masterClrMapping/>
  </p:clrMapOvr>
  <p:transition>
    <p:fade/>
  </p:transition>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 name="Group 10"/>
          <p:cNvGrpSpPr/>
          <p:nvPr/>
        </p:nvGrpSpPr>
        <p:grpSpPr>
          <a:xfrm>
            <a:off x="473812" y="1328108"/>
            <a:ext cx="11570087" cy="3631750"/>
            <a:chOff x="269852" y="1416032"/>
            <a:chExt cx="11893507" cy="3733269"/>
          </a:xfrm>
        </p:grpSpPr>
        <p:sp>
          <p:nvSpPr>
            <p:cNvPr id="4" name="Rectangle 3"/>
            <p:cNvSpPr/>
            <p:nvPr/>
          </p:nvSpPr>
          <p:spPr bwMode="auto">
            <a:xfrm>
              <a:off x="269852" y="1416032"/>
              <a:ext cx="3891276" cy="3733269"/>
            </a:xfrm>
            <a:prstGeom prst="rect">
              <a:avLst/>
            </a:prstGeom>
            <a:solidFill>
              <a:schemeClr val="accent4"/>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3" rIns="274320" bIns="146283" numCol="1" spcCol="0" rtlCol="0" fromWordArt="0" anchor="t" anchorCtr="0" forceAA="0" compatLnSpc="1">
              <a:prstTxWarp prst="textNoShape">
                <a:avLst/>
              </a:prstTxWarp>
              <a:noAutofit/>
            </a:bodyPr>
            <a:lstStyle/>
            <a:p>
              <a:r>
                <a:rPr lang="en-US" sz="3200" dirty="0"/>
                <a:t>Prevents data disclosure</a:t>
              </a:r>
            </a:p>
            <a:p>
              <a:pPr marL="0" lvl="2"/>
              <a:endParaRPr lang="en-US" dirty="0">
                <a:solidFill>
                  <a:schemeClr val="tx1">
                    <a:lumMod val="65000"/>
                    <a:lumOff val="35000"/>
                  </a:schemeClr>
                </a:solidFill>
              </a:endParaRPr>
            </a:p>
            <a:p>
              <a:pPr marL="0" lvl="2"/>
              <a:r>
                <a:rPr lang="en-US" sz="2000" dirty="0"/>
                <a:t>Client-side encryption of sensitive data using keys that are </a:t>
              </a:r>
              <a:r>
                <a:rPr lang="en-US" sz="2000" i="1" u="sng" dirty="0"/>
                <a:t>never</a:t>
              </a:r>
              <a:r>
                <a:rPr lang="en-US" sz="2000" dirty="0"/>
                <a:t> given to the database system</a:t>
              </a:r>
              <a:endParaRPr lang="en-US" sz="2000" dirty="0">
                <a:gradFill>
                  <a:gsLst>
                    <a:gs pos="0">
                      <a:srgbClr val="FFFFFF"/>
                    </a:gs>
                    <a:gs pos="100000">
                      <a:srgbClr val="FFFFFF"/>
                    </a:gs>
                  </a:gsLst>
                  <a:lin ang="5400000" scaled="0"/>
                </a:gradFill>
                <a:ea typeface="Segoe UI" pitchFamily="34" charset="0"/>
                <a:cs typeface="Segoe UI" pitchFamily="34" charset="0"/>
              </a:endParaRPr>
            </a:p>
          </p:txBody>
        </p:sp>
        <p:sp>
          <p:nvSpPr>
            <p:cNvPr id="6" name="Rectangle 5"/>
            <p:cNvSpPr/>
            <p:nvPr/>
          </p:nvSpPr>
          <p:spPr bwMode="auto">
            <a:xfrm>
              <a:off x="4273782" y="1416032"/>
              <a:ext cx="3891276" cy="3733269"/>
            </a:xfrm>
            <a:prstGeom prst="rect">
              <a:avLst/>
            </a:prstGeom>
            <a:solidFill>
              <a:schemeClr val="accent5"/>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3" rIns="274320" bIns="146283" numCol="1" spcCol="0" rtlCol="0" fromWordArt="0" anchor="t" anchorCtr="0" forceAA="0" compatLnSpc="1">
              <a:prstTxWarp prst="textNoShape">
                <a:avLst/>
              </a:prstTxWarp>
              <a:noAutofit/>
            </a:bodyPr>
            <a:lstStyle/>
            <a:p>
              <a:r>
                <a:rPr lang="en-US" sz="3200" dirty="0"/>
                <a:t>Queries on encrypted data</a:t>
              </a:r>
            </a:p>
            <a:p>
              <a:pPr marL="0" lvl="2"/>
              <a:endParaRPr lang="en-US" sz="1122" dirty="0">
                <a:gradFill>
                  <a:gsLst>
                    <a:gs pos="1250">
                      <a:schemeClr val="tx1"/>
                    </a:gs>
                    <a:gs pos="100000">
                      <a:schemeClr val="tx1"/>
                    </a:gs>
                  </a:gsLst>
                  <a:lin ang="5400000" scaled="0"/>
                </a:gradFill>
              </a:endParaRPr>
            </a:p>
            <a:p>
              <a:pPr marL="0" lvl="2"/>
              <a:endParaRPr lang="en-US" sz="1122" dirty="0">
                <a:gradFill>
                  <a:gsLst>
                    <a:gs pos="1250">
                      <a:schemeClr val="tx1"/>
                    </a:gs>
                    <a:gs pos="100000">
                      <a:schemeClr val="tx1"/>
                    </a:gs>
                  </a:gsLst>
                  <a:lin ang="5400000" scaled="0"/>
                </a:gradFill>
              </a:endParaRPr>
            </a:p>
            <a:p>
              <a:pPr marL="0" lvl="2"/>
              <a:r>
                <a:rPr lang="en-US" sz="2000" dirty="0"/>
                <a:t>Support for equality comparison, including join, group by, and distinct operators</a:t>
              </a:r>
            </a:p>
          </p:txBody>
        </p:sp>
        <p:sp>
          <p:nvSpPr>
            <p:cNvPr id="7" name="Rectangle 6"/>
            <p:cNvSpPr/>
            <p:nvPr/>
          </p:nvSpPr>
          <p:spPr bwMode="auto">
            <a:xfrm>
              <a:off x="8285648" y="1416032"/>
              <a:ext cx="3877711" cy="3733269"/>
            </a:xfrm>
            <a:prstGeom prst="rect">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3" rIns="274320" bIns="146283" numCol="1" spcCol="0" rtlCol="0" fromWordArt="0" anchor="t" anchorCtr="0" forceAA="0" compatLnSpc="1">
              <a:prstTxWarp prst="textNoShape">
                <a:avLst/>
              </a:prstTxWarp>
              <a:noAutofit/>
            </a:bodyPr>
            <a:lstStyle/>
            <a:p>
              <a:pPr marL="0" lvl="1"/>
              <a:r>
                <a:rPr lang="en-US" sz="3200" dirty="0"/>
                <a:t>Application transparency</a:t>
              </a:r>
            </a:p>
            <a:p>
              <a:pPr marL="0" lvl="1"/>
              <a:endParaRPr lang="en-US" sz="2000" dirty="0">
                <a:gradFill>
                  <a:gsLst>
                    <a:gs pos="1250">
                      <a:schemeClr val="tx1"/>
                    </a:gs>
                    <a:gs pos="100000">
                      <a:schemeClr val="tx1"/>
                    </a:gs>
                  </a:gsLst>
                  <a:lin ang="5400000" scaled="0"/>
                </a:gradFill>
                <a:latin typeface="+mj-lt"/>
              </a:endParaRPr>
            </a:p>
            <a:p>
              <a:r>
                <a:rPr lang="en-US" sz="2000" dirty="0"/>
                <a:t>Minimal application changes via server and client library enhancements</a:t>
              </a:r>
            </a:p>
          </p:txBody>
        </p:sp>
      </p:grpSp>
      <p:sp>
        <p:nvSpPr>
          <p:cNvPr id="2" name="TextBox 1"/>
          <p:cNvSpPr txBox="1"/>
          <p:nvPr/>
        </p:nvSpPr>
        <p:spPr>
          <a:xfrm>
            <a:off x="284371" y="5265189"/>
            <a:ext cx="12152104" cy="1043090"/>
          </a:xfrm>
          <a:prstGeom prst="rect">
            <a:avLst/>
          </a:prstGeom>
          <a:noFill/>
        </p:spPr>
        <p:txBody>
          <a:bodyPr wrap="square" lIns="186521" tIns="149217" rIns="186521" bIns="149217" rtlCol="0">
            <a:spAutoFit/>
          </a:bodyPr>
          <a:lstStyle/>
          <a:p>
            <a:pPr marL="0" lvl="2">
              <a:lnSpc>
                <a:spcPct val="90000"/>
              </a:lnSpc>
              <a:spcAft>
                <a:spcPts val="612"/>
              </a:spcAft>
            </a:pPr>
            <a:r>
              <a:rPr lang="en-US" sz="2400" i="1" dirty="0">
                <a:latin typeface="+mj-lt"/>
              </a:rPr>
              <a:t>Allows customers to securely store sensitive data outside of their trust boundary.</a:t>
            </a:r>
          </a:p>
          <a:p>
            <a:pPr marL="0" lvl="2">
              <a:lnSpc>
                <a:spcPct val="90000"/>
              </a:lnSpc>
              <a:spcAft>
                <a:spcPts val="612"/>
              </a:spcAft>
            </a:pPr>
            <a:r>
              <a:rPr lang="en-US" sz="2400" i="1" dirty="0">
                <a:latin typeface="+mj-lt"/>
              </a:rPr>
              <a:t>Data remains protected from high-privileged, yet unauthorized users.</a:t>
            </a:r>
          </a:p>
        </p:txBody>
      </p:sp>
      <p:sp>
        <p:nvSpPr>
          <p:cNvPr id="9" name="Title 1"/>
          <p:cNvSpPr txBox="1">
            <a:spLocks/>
          </p:cNvSpPr>
          <p:nvPr/>
        </p:nvSpPr>
        <p:spPr>
          <a:xfrm>
            <a:off x="328025" y="249498"/>
            <a:ext cx="11653521" cy="1075884"/>
          </a:xfrm>
          <a:prstGeom prst="rect">
            <a:avLst/>
          </a:prstGeom>
        </p:spPr>
        <p:txBody>
          <a:bodyPr anchor="ctr" anchorCtr="0"/>
          <a:lstStyle>
            <a:lvl1pPr algn="l" defTabSz="931863" rtl="0" fontAlgn="base">
              <a:lnSpc>
                <a:spcPct val="90000"/>
              </a:lnSpc>
              <a:spcBef>
                <a:spcPct val="0"/>
              </a:spcBef>
              <a:spcAft>
                <a:spcPct val="0"/>
              </a:spcAft>
              <a:defRPr lang="en-US" sz="4000" kern="1200" spc="-102" dirty="0">
                <a:ln w="3175">
                  <a:noFill/>
                </a:ln>
                <a:solidFill>
                  <a:schemeClr val="tx1"/>
                </a:solidFill>
                <a:latin typeface="+mj-lt"/>
                <a:ea typeface="ＭＳ Ｐゴシック" charset="0"/>
                <a:cs typeface="Segoe UI" pitchFamily="34" charset="0"/>
              </a:defRPr>
            </a:lvl1pPr>
            <a:lvl2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2pPr>
            <a:lvl3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3pPr>
            <a:lvl4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4pPr>
            <a:lvl5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5pPr>
            <a:lvl6pPr marL="4572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6pPr>
            <a:lvl7pPr marL="9144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7pPr>
            <a:lvl8pPr marL="13716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8pPr>
            <a:lvl9pPr marL="18288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9pPr>
          </a:lstStyle>
          <a:p>
            <a:r>
              <a:rPr lang="en-US" dirty="0"/>
              <a:t>The need for Always Encrypted</a:t>
            </a:r>
          </a:p>
        </p:txBody>
      </p:sp>
      <p:sp>
        <p:nvSpPr>
          <p:cNvPr id="8" name="TextBox 7"/>
          <p:cNvSpPr txBox="1"/>
          <p:nvPr/>
        </p:nvSpPr>
        <p:spPr>
          <a:xfrm>
            <a:off x="1" y="6642289"/>
            <a:ext cx="3806190" cy="352236"/>
          </a:xfrm>
          <a:prstGeom prst="rect">
            <a:avLst/>
          </a:prstGeom>
          <a:noFill/>
        </p:spPr>
        <p:txBody>
          <a:bodyPr wrap="square" lIns="365760" tIns="146304" rIns="182880" bIns="146304" rtlCol="0" anchor="ctr" anchorCtr="0">
            <a:noAutofit/>
          </a:bodyPr>
          <a:lstStyle/>
          <a:p>
            <a:pPr>
              <a:lnSpc>
                <a:spcPct val="90000"/>
              </a:lnSpc>
              <a:spcAft>
                <a:spcPts val="600"/>
              </a:spcAft>
            </a:pPr>
            <a:r>
              <a:rPr lang="en-US" sz="1400" dirty="0">
                <a:solidFill>
                  <a:schemeClr val="bg1"/>
                </a:solidFill>
                <a:latin typeface="Segoe UI Semibold" panose="020B0702040204020203" pitchFamily="34" charset="0"/>
                <a:ea typeface="Segoe UI Black" panose="020B0A02040204020203" pitchFamily="34" charset="0"/>
                <a:cs typeface="Segoe UI Semibold" panose="020B0702040204020203" pitchFamily="34" charset="0"/>
              </a:rPr>
              <a:t>Security</a:t>
            </a:r>
          </a:p>
        </p:txBody>
      </p:sp>
    </p:spTree>
    <p:extLst>
      <p:ext uri="{BB962C8B-B14F-4D97-AF65-F5344CB8AC3E}">
        <p14:creationId xmlns:p14="http://schemas.microsoft.com/office/powerpoint/2010/main" val="725958309"/>
      </p:ext>
    </p:extLst>
  </p:cSld>
  <p:clrMapOvr>
    <a:masterClrMapping/>
  </p:clrMapOvr>
  <p:transition>
    <p:fade/>
  </p:transition>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 name="Title 33"/>
          <p:cNvSpPr>
            <a:spLocks noGrp="1"/>
          </p:cNvSpPr>
          <p:nvPr>
            <p:ph type="title"/>
          </p:nvPr>
        </p:nvSpPr>
        <p:spPr/>
        <p:txBody>
          <a:bodyPr/>
          <a:lstStyle/>
          <a:p>
            <a:r>
              <a:rPr lang="en-US" dirty="0"/>
              <a:t>How it works</a:t>
            </a:r>
            <a:br>
              <a:rPr lang="en-US" dirty="0"/>
            </a:br>
            <a:r>
              <a:rPr lang="en-US" sz="3200" dirty="0">
                <a:solidFill>
                  <a:srgbClr val="C00000"/>
                </a:solidFill>
              </a:rPr>
              <a:t>Help protect data at rest and in motion, on-premises and in the cloud</a:t>
            </a:r>
            <a:r>
              <a:rPr lang="en-US" dirty="0">
                <a:solidFill>
                  <a:srgbClr val="C00000"/>
                </a:solidFill>
              </a:rPr>
              <a:t/>
            </a:r>
            <a:br>
              <a:rPr lang="en-US" dirty="0">
                <a:solidFill>
                  <a:srgbClr val="C00000"/>
                </a:solidFill>
              </a:rPr>
            </a:br>
            <a:endParaRPr lang="en-US" dirty="0"/>
          </a:p>
        </p:txBody>
      </p:sp>
      <p:sp>
        <p:nvSpPr>
          <p:cNvPr id="35" name="Content Placeholder 2"/>
          <p:cNvSpPr txBox="1">
            <a:spLocks/>
          </p:cNvSpPr>
          <p:nvPr/>
        </p:nvSpPr>
        <p:spPr>
          <a:xfrm>
            <a:off x="275483" y="997699"/>
            <a:ext cx="11885512" cy="2092881"/>
          </a:xfrm>
          <a:prstGeom prst="rect">
            <a:avLst/>
          </a:prstGeom>
        </p:spPr>
        <p:txBody>
          <a:bodyPr>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lvl="2"/>
            <a:endParaRPr lang="en-US" sz="2652" dirty="0">
              <a:sym typeface="Wingdings" panose="05000000000000000000" pitchFamily="2" charset="2"/>
            </a:endParaRPr>
          </a:p>
          <a:p>
            <a:endParaRPr lang="en-US" sz="2856" dirty="0"/>
          </a:p>
        </p:txBody>
      </p:sp>
      <p:pic>
        <p:nvPicPr>
          <p:cNvPr id="37" name="Picture 36"/>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10286693" y="3494980"/>
            <a:ext cx="1251583" cy="1841901"/>
          </a:xfrm>
          <a:prstGeom prst="rect">
            <a:avLst/>
          </a:prstGeom>
        </p:spPr>
      </p:pic>
      <p:sp>
        <p:nvSpPr>
          <p:cNvPr id="38" name="TextBox 37"/>
          <p:cNvSpPr txBox="1"/>
          <p:nvPr/>
        </p:nvSpPr>
        <p:spPr>
          <a:xfrm>
            <a:off x="7084243" y="2215310"/>
            <a:ext cx="4289975" cy="350330"/>
          </a:xfrm>
          <a:prstGeom prst="rect">
            <a:avLst/>
          </a:prstGeom>
          <a:noFill/>
        </p:spPr>
        <p:txBody>
          <a:bodyPr wrap="square" rtlCol="0">
            <a:spAutoFit/>
          </a:bodyPr>
          <a:lstStyle/>
          <a:p>
            <a:pPr algn="ctr"/>
            <a:r>
              <a:rPr lang="en-US" sz="1632" b="1" dirty="0">
                <a:cs typeface="Segoe UI Light" panose="020B0502040204020203" pitchFamily="34" charset="0"/>
              </a:rPr>
              <a:t>SQL Server or SQL Database</a:t>
            </a:r>
          </a:p>
        </p:txBody>
      </p:sp>
      <p:pic>
        <p:nvPicPr>
          <p:cNvPr id="39" name="Picture 38"/>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11023251" y="4701495"/>
            <a:ext cx="566218" cy="583828"/>
          </a:xfrm>
          <a:prstGeom prst="rect">
            <a:avLst/>
          </a:prstGeom>
        </p:spPr>
      </p:pic>
      <p:sp>
        <p:nvSpPr>
          <p:cNvPr id="40" name="Rectangle 39"/>
          <p:cNvSpPr/>
          <p:nvPr/>
        </p:nvSpPr>
        <p:spPr>
          <a:xfrm>
            <a:off x="4941737" y="2817576"/>
            <a:ext cx="1409304" cy="2237757"/>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836" dirty="0">
                <a:latin typeface="Segoe UI Light" panose="020B0502040204020203" pitchFamily="34" charset="0"/>
                <a:cs typeface="Segoe UI Light" panose="020B0502040204020203" pitchFamily="34" charset="0"/>
              </a:rPr>
              <a:t>ADO .NET</a:t>
            </a:r>
          </a:p>
        </p:txBody>
      </p:sp>
      <p:cxnSp>
        <p:nvCxnSpPr>
          <p:cNvPr id="41" name="Straight Arrow Connector 40"/>
          <p:cNvCxnSpPr/>
          <p:nvPr/>
        </p:nvCxnSpPr>
        <p:spPr>
          <a:xfrm flipV="1">
            <a:off x="4177698" y="3117732"/>
            <a:ext cx="767506" cy="1096"/>
          </a:xfrm>
          <a:prstGeom prst="straightConnector1">
            <a:avLst/>
          </a:prstGeom>
          <a:ln w="76200">
            <a:solidFill>
              <a:schemeClr val="accent3">
                <a:lumMod val="60000"/>
                <a:lumOff val="40000"/>
              </a:schemeClr>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42" name="Straight Arrow Connector 41"/>
          <p:cNvCxnSpPr/>
          <p:nvPr/>
        </p:nvCxnSpPr>
        <p:spPr>
          <a:xfrm flipV="1">
            <a:off x="6326696" y="3127464"/>
            <a:ext cx="760413" cy="5048"/>
          </a:xfrm>
          <a:prstGeom prst="straightConnector1">
            <a:avLst/>
          </a:prstGeom>
          <a:ln w="76200">
            <a:solidFill>
              <a:schemeClr val="accent3">
                <a:lumMod val="60000"/>
                <a:lumOff val="40000"/>
              </a:schemeClr>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43" name="Straight Arrow Connector 42"/>
          <p:cNvCxnSpPr/>
          <p:nvPr/>
        </p:nvCxnSpPr>
        <p:spPr>
          <a:xfrm flipH="1" flipV="1">
            <a:off x="6324800" y="4785927"/>
            <a:ext cx="760413" cy="5048"/>
          </a:xfrm>
          <a:prstGeom prst="straightConnector1">
            <a:avLst/>
          </a:prstGeom>
          <a:ln w="76200">
            <a:solidFill>
              <a:schemeClr val="accent3">
                <a:lumMod val="60000"/>
                <a:lumOff val="40000"/>
              </a:schemeClr>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cxnSp>
      <p:graphicFrame>
        <p:nvGraphicFramePr>
          <p:cNvPr id="44" name="Table 43"/>
          <p:cNvGraphicFramePr>
            <a:graphicFrameLocks noGrp="1"/>
          </p:cNvGraphicFramePr>
          <p:nvPr>
            <p:extLst/>
          </p:nvPr>
        </p:nvGraphicFramePr>
        <p:xfrm>
          <a:off x="1572137" y="4320690"/>
          <a:ext cx="2547460" cy="720177"/>
        </p:xfrm>
        <a:graphic>
          <a:graphicData uri="http://schemas.openxmlformats.org/drawingml/2006/table">
            <a:tbl>
              <a:tblPr firstRow="1">
                <a:tableStyleId>{FABFCF23-3B69-468F-B69F-88F6DE6A72F2}</a:tableStyleId>
              </a:tblPr>
              <a:tblGrid>
                <a:gridCol w="2547460">
                  <a:extLst>
                    <a:ext uri="{9D8B030D-6E8A-4147-A177-3AD203B41FA5}">
                      <a16:colId xmlns:a16="http://schemas.microsoft.com/office/drawing/2014/main" val="20000"/>
                    </a:ext>
                  </a:extLst>
                </a:gridCol>
              </a:tblGrid>
              <a:tr h="341955">
                <a:tc>
                  <a:txBody>
                    <a:bodyPr/>
                    <a:lstStyle/>
                    <a:p>
                      <a:r>
                        <a:rPr lang="en-US" sz="1600" dirty="0"/>
                        <a:t>Name</a:t>
                      </a:r>
                    </a:p>
                  </a:txBody>
                  <a:tcPr marL="93260" marR="93260" marT="46630" marB="46630"/>
                </a:tc>
                <a:extLst>
                  <a:ext uri="{0D108BD9-81ED-4DB2-BD59-A6C34878D82A}">
                    <a16:rowId xmlns:a16="http://schemas.microsoft.com/office/drawing/2014/main" val="10000"/>
                  </a:ext>
                </a:extLst>
              </a:tr>
              <a:tr h="378222">
                <a:tc>
                  <a:txBody>
                    <a:bodyPr/>
                    <a:lstStyle/>
                    <a:p>
                      <a:r>
                        <a:rPr lang="en-US" sz="1600" dirty="0"/>
                        <a:t>Wayne Jefferson</a:t>
                      </a:r>
                    </a:p>
                  </a:txBody>
                  <a:tcPr marL="93260" marR="93260" marT="46630" marB="46630"/>
                </a:tc>
                <a:extLst>
                  <a:ext uri="{0D108BD9-81ED-4DB2-BD59-A6C34878D82A}">
                    <a16:rowId xmlns:a16="http://schemas.microsoft.com/office/drawing/2014/main" val="10001"/>
                  </a:ext>
                </a:extLst>
              </a:tr>
            </a:tbl>
          </a:graphicData>
        </a:graphic>
      </p:graphicFrame>
      <p:cxnSp>
        <p:nvCxnSpPr>
          <p:cNvPr id="45" name="Straight Arrow Connector 44"/>
          <p:cNvCxnSpPr/>
          <p:nvPr/>
        </p:nvCxnSpPr>
        <p:spPr>
          <a:xfrm flipH="1" flipV="1">
            <a:off x="4184792" y="4743781"/>
            <a:ext cx="760413" cy="5048"/>
          </a:xfrm>
          <a:prstGeom prst="straightConnector1">
            <a:avLst/>
          </a:prstGeom>
          <a:ln w="76200">
            <a:solidFill>
              <a:schemeClr val="accent3">
                <a:lumMod val="60000"/>
                <a:lumOff val="40000"/>
              </a:schemeClr>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cxnSp>
      <p:pic>
        <p:nvPicPr>
          <p:cNvPr id="46" name="Picture 45"/>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5343921" y="2998868"/>
            <a:ext cx="532519" cy="657381"/>
          </a:xfrm>
          <a:prstGeom prst="rect">
            <a:avLst/>
          </a:prstGeom>
        </p:spPr>
      </p:pic>
      <p:graphicFrame>
        <p:nvGraphicFramePr>
          <p:cNvPr id="47" name="Table 46"/>
          <p:cNvGraphicFramePr>
            <a:graphicFrameLocks noGrp="1"/>
          </p:cNvGraphicFramePr>
          <p:nvPr>
            <p:extLst/>
          </p:nvPr>
        </p:nvGraphicFramePr>
        <p:xfrm>
          <a:off x="7105820" y="4347135"/>
          <a:ext cx="2712019" cy="720177"/>
        </p:xfrm>
        <a:graphic>
          <a:graphicData uri="http://schemas.openxmlformats.org/drawingml/2006/table">
            <a:tbl>
              <a:tblPr firstRow="1">
                <a:tableStyleId>{FABFCF23-3B69-468F-B69F-88F6DE6A72F2}</a:tableStyleId>
              </a:tblPr>
              <a:tblGrid>
                <a:gridCol w="2712019">
                  <a:extLst>
                    <a:ext uri="{9D8B030D-6E8A-4147-A177-3AD203B41FA5}">
                      <a16:colId xmlns:a16="http://schemas.microsoft.com/office/drawing/2014/main" val="20000"/>
                    </a:ext>
                  </a:extLst>
                </a:gridCol>
              </a:tblGrid>
              <a:tr h="341955">
                <a:tc>
                  <a:txBody>
                    <a:bodyPr/>
                    <a:lstStyle/>
                    <a:p>
                      <a:r>
                        <a:rPr lang="en-US" sz="1600" dirty="0"/>
                        <a:t>Name</a:t>
                      </a:r>
                    </a:p>
                  </a:txBody>
                  <a:tcPr marL="93260" marR="93260" marT="46630" marB="46630"/>
                </a:tc>
                <a:extLst>
                  <a:ext uri="{0D108BD9-81ED-4DB2-BD59-A6C34878D82A}">
                    <a16:rowId xmlns:a16="http://schemas.microsoft.com/office/drawing/2014/main" val="10000"/>
                  </a:ext>
                </a:extLst>
              </a:tr>
              <a:tr h="378222">
                <a:tc>
                  <a:txBody>
                    <a:bodyPr/>
                    <a:lstStyle/>
                    <a:p>
                      <a:r>
                        <a:rPr lang="en-US" sz="1600" dirty="0"/>
                        <a:t>0x19ca706fbd9a</a:t>
                      </a:r>
                    </a:p>
                  </a:txBody>
                  <a:tcPr marL="93260" marR="93260" marT="46630" marB="46630"/>
                </a:tc>
                <a:extLst>
                  <a:ext uri="{0D108BD9-81ED-4DB2-BD59-A6C34878D82A}">
                    <a16:rowId xmlns:a16="http://schemas.microsoft.com/office/drawing/2014/main" val="10001"/>
                  </a:ext>
                </a:extLst>
              </a:tr>
            </a:tbl>
          </a:graphicData>
        </a:graphic>
      </p:graphicFrame>
      <p:sp>
        <p:nvSpPr>
          <p:cNvPr id="48" name="Rectangle 47"/>
          <p:cNvSpPr/>
          <p:nvPr/>
        </p:nvSpPr>
        <p:spPr bwMode="auto">
          <a:xfrm>
            <a:off x="7275540" y="3870308"/>
            <a:ext cx="2188984" cy="476827"/>
          </a:xfrm>
          <a:prstGeom prst="rect">
            <a:avLst/>
          </a:prstGeom>
          <a:no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7565" rIns="0" bIns="47565" numCol="1" rtlCol="0" anchor="b" anchorCtr="0" compatLnSpc="1">
            <a:prstTxWarp prst="textNoShape">
              <a:avLst/>
            </a:prstTxWarp>
          </a:bodyPr>
          <a:lstStyle/>
          <a:p>
            <a:pPr algn="ctr" defTabSz="951028" fontAlgn="base">
              <a:spcBef>
                <a:spcPct val="0"/>
              </a:spcBef>
              <a:spcAft>
                <a:spcPct val="0"/>
              </a:spcAft>
            </a:pPr>
            <a:r>
              <a:rPr lang="en-US" sz="1836" i="1" dirty="0">
                <a:solidFill>
                  <a:schemeClr val="tx1"/>
                </a:solidFill>
                <a:cs typeface="Segoe UI Light" panose="020B0502040204020203" pitchFamily="34" charset="0"/>
              </a:rPr>
              <a:t>Result Set</a:t>
            </a:r>
          </a:p>
        </p:txBody>
      </p:sp>
      <p:sp>
        <p:nvSpPr>
          <p:cNvPr id="49" name="Rectangle 48"/>
          <p:cNvSpPr/>
          <p:nvPr/>
        </p:nvSpPr>
        <p:spPr bwMode="auto">
          <a:xfrm>
            <a:off x="1647833" y="3841163"/>
            <a:ext cx="2188984" cy="476827"/>
          </a:xfrm>
          <a:prstGeom prst="rect">
            <a:avLst/>
          </a:prstGeom>
          <a:no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7565" rIns="0" bIns="47565" numCol="1" rtlCol="0" anchor="b" anchorCtr="0" compatLnSpc="1">
            <a:prstTxWarp prst="textNoShape">
              <a:avLst/>
            </a:prstTxWarp>
          </a:bodyPr>
          <a:lstStyle/>
          <a:p>
            <a:pPr algn="ctr" defTabSz="951028" fontAlgn="base">
              <a:spcBef>
                <a:spcPct val="0"/>
              </a:spcBef>
              <a:spcAft>
                <a:spcPct val="0"/>
              </a:spcAft>
            </a:pPr>
            <a:r>
              <a:rPr lang="en-US" sz="1836" i="1" dirty="0">
                <a:solidFill>
                  <a:schemeClr val="tx1"/>
                </a:solidFill>
                <a:cs typeface="Segoe UI Light" panose="020B0502040204020203" pitchFamily="34" charset="0"/>
              </a:rPr>
              <a:t>Result Set</a:t>
            </a:r>
          </a:p>
        </p:txBody>
      </p:sp>
      <p:sp>
        <p:nvSpPr>
          <p:cNvPr id="50" name="TextBox 49"/>
          <p:cNvSpPr txBox="1"/>
          <p:nvPr/>
        </p:nvSpPr>
        <p:spPr>
          <a:xfrm>
            <a:off x="1934943" y="2373473"/>
            <a:ext cx="1901874" cy="350330"/>
          </a:xfrm>
          <a:prstGeom prst="rect">
            <a:avLst/>
          </a:prstGeom>
          <a:noFill/>
        </p:spPr>
        <p:txBody>
          <a:bodyPr wrap="square" rtlCol="0">
            <a:spAutoFit/>
          </a:bodyPr>
          <a:lstStyle/>
          <a:p>
            <a:pPr algn="ctr"/>
            <a:r>
              <a:rPr lang="en-US" sz="1632" b="1" dirty="0">
                <a:cs typeface="Segoe UI Light" panose="020B0502040204020203" pitchFamily="34" charset="0"/>
              </a:rPr>
              <a:t>Client</a:t>
            </a:r>
          </a:p>
        </p:txBody>
      </p:sp>
      <p:graphicFrame>
        <p:nvGraphicFramePr>
          <p:cNvPr id="51" name="Table 50"/>
          <p:cNvGraphicFramePr>
            <a:graphicFrameLocks noGrp="1"/>
          </p:cNvGraphicFramePr>
          <p:nvPr>
            <p:extLst/>
          </p:nvPr>
        </p:nvGraphicFramePr>
        <p:xfrm>
          <a:off x="6712068" y="5512585"/>
          <a:ext cx="5520733" cy="683910"/>
        </p:xfrm>
        <a:graphic>
          <a:graphicData uri="http://schemas.openxmlformats.org/drawingml/2006/table">
            <a:tbl>
              <a:tblPr firstRow="1">
                <a:tableStyleId>{FABFCF23-3B69-468F-B69F-88F6DE6A72F2}</a:tableStyleId>
              </a:tblPr>
              <a:tblGrid>
                <a:gridCol w="2074963">
                  <a:extLst>
                    <a:ext uri="{9D8B030D-6E8A-4147-A177-3AD203B41FA5}">
                      <a16:colId xmlns:a16="http://schemas.microsoft.com/office/drawing/2014/main" val="20000"/>
                    </a:ext>
                  </a:extLst>
                </a:gridCol>
                <a:gridCol w="1989319">
                  <a:extLst>
                    <a:ext uri="{9D8B030D-6E8A-4147-A177-3AD203B41FA5}">
                      <a16:colId xmlns:a16="http://schemas.microsoft.com/office/drawing/2014/main" val="20001"/>
                    </a:ext>
                  </a:extLst>
                </a:gridCol>
                <a:gridCol w="1456451">
                  <a:extLst>
                    <a:ext uri="{9D8B030D-6E8A-4147-A177-3AD203B41FA5}">
                      <a16:colId xmlns:a16="http://schemas.microsoft.com/office/drawing/2014/main" val="20002"/>
                    </a:ext>
                  </a:extLst>
                </a:gridCol>
              </a:tblGrid>
              <a:tr h="341955">
                <a:tc>
                  <a:txBody>
                    <a:bodyPr/>
                    <a:lstStyle/>
                    <a:p>
                      <a:r>
                        <a:rPr lang="en-US" sz="1600" dirty="0"/>
                        <a:t>Name</a:t>
                      </a:r>
                    </a:p>
                  </a:txBody>
                  <a:tcPr marL="93260" marR="93260" marT="46630" marB="46630"/>
                </a:tc>
                <a:tc>
                  <a:txBody>
                    <a:bodyPr/>
                    <a:lstStyle/>
                    <a:p>
                      <a:r>
                        <a:rPr lang="en-US" sz="1600" dirty="0"/>
                        <a:t>SSN</a:t>
                      </a:r>
                    </a:p>
                  </a:txBody>
                  <a:tcPr marL="93260" marR="93260" marT="46630" marB="46630"/>
                </a:tc>
                <a:tc>
                  <a:txBody>
                    <a:bodyPr/>
                    <a:lstStyle/>
                    <a:p>
                      <a:r>
                        <a:rPr lang="en-US" sz="1600" dirty="0"/>
                        <a:t>Country</a:t>
                      </a:r>
                    </a:p>
                  </a:txBody>
                  <a:tcPr marL="93260" marR="93260" marT="46630" marB="46630"/>
                </a:tc>
                <a:extLst>
                  <a:ext uri="{0D108BD9-81ED-4DB2-BD59-A6C34878D82A}">
                    <a16:rowId xmlns:a16="http://schemas.microsoft.com/office/drawing/2014/main" val="10000"/>
                  </a:ext>
                </a:extLst>
              </a:tr>
              <a:tr h="341955">
                <a:tc>
                  <a:txBody>
                    <a:bodyPr/>
                    <a:lstStyle/>
                    <a:p>
                      <a:r>
                        <a:rPr lang="en-US" sz="1600" dirty="0"/>
                        <a:t>0x19ca706fbd9a</a:t>
                      </a:r>
                    </a:p>
                  </a:txBody>
                  <a:tcPr marL="93260" marR="93260" marT="46630" marB="46630"/>
                </a:tc>
                <a:tc>
                  <a:txBody>
                    <a:bodyPr/>
                    <a:lstStyle/>
                    <a:p>
                      <a:r>
                        <a:rPr lang="en-US" sz="1600" dirty="0"/>
                        <a:t>0x7ff654ae6d</a:t>
                      </a:r>
                    </a:p>
                  </a:txBody>
                  <a:tcPr marL="93260" marR="93260" marT="46630" marB="46630"/>
                </a:tc>
                <a:tc>
                  <a:txBody>
                    <a:bodyPr/>
                    <a:lstStyle/>
                    <a:p>
                      <a:r>
                        <a:rPr lang="en-US" sz="1600" dirty="0"/>
                        <a:t>USA</a:t>
                      </a:r>
                    </a:p>
                  </a:txBody>
                  <a:tcPr marL="93260" marR="93260" marT="46630" marB="46630"/>
                </a:tc>
                <a:extLst>
                  <a:ext uri="{0D108BD9-81ED-4DB2-BD59-A6C34878D82A}">
                    <a16:rowId xmlns:a16="http://schemas.microsoft.com/office/drawing/2014/main" val="10001"/>
                  </a:ext>
                </a:extLst>
              </a:tr>
            </a:tbl>
          </a:graphicData>
        </a:graphic>
      </p:graphicFrame>
      <p:sp>
        <p:nvSpPr>
          <p:cNvPr id="52" name="Rectangle 51"/>
          <p:cNvSpPr/>
          <p:nvPr/>
        </p:nvSpPr>
        <p:spPr bwMode="auto">
          <a:xfrm>
            <a:off x="8162804" y="5055332"/>
            <a:ext cx="2188984" cy="476827"/>
          </a:xfrm>
          <a:prstGeom prst="rect">
            <a:avLst/>
          </a:prstGeom>
          <a:no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7565" rIns="0" bIns="47565" numCol="1" rtlCol="0" anchor="b" anchorCtr="0" compatLnSpc="1">
            <a:prstTxWarp prst="textNoShape">
              <a:avLst/>
            </a:prstTxWarp>
          </a:bodyPr>
          <a:lstStyle/>
          <a:p>
            <a:pPr algn="ctr" defTabSz="951028" fontAlgn="base">
              <a:spcBef>
                <a:spcPct val="0"/>
              </a:spcBef>
              <a:spcAft>
                <a:spcPct val="0"/>
              </a:spcAft>
            </a:pPr>
            <a:r>
              <a:rPr lang="en-US" sz="1836" i="1" dirty="0">
                <a:solidFill>
                  <a:schemeClr val="tx1"/>
                </a:solidFill>
                <a:cs typeface="Segoe UI Light" panose="020B0502040204020203" pitchFamily="34" charset="0"/>
              </a:rPr>
              <a:t>dbo.Customers</a:t>
            </a:r>
          </a:p>
        </p:txBody>
      </p:sp>
      <p:sp>
        <p:nvSpPr>
          <p:cNvPr id="54" name="TextBox 53"/>
          <p:cNvSpPr txBox="1"/>
          <p:nvPr/>
        </p:nvSpPr>
        <p:spPr>
          <a:xfrm>
            <a:off x="8077791" y="6279709"/>
            <a:ext cx="1095262" cy="350330"/>
          </a:xfrm>
          <a:prstGeom prst="rect">
            <a:avLst/>
          </a:prstGeom>
          <a:noFill/>
        </p:spPr>
        <p:txBody>
          <a:bodyPr wrap="none" rtlCol="0">
            <a:spAutoFit/>
          </a:bodyPr>
          <a:lstStyle/>
          <a:p>
            <a:r>
              <a:rPr lang="en-US" sz="1632" i="1" dirty="0" err="1"/>
              <a:t>ciphertext</a:t>
            </a:r>
            <a:endParaRPr lang="en-US" sz="1632" i="1" dirty="0"/>
          </a:p>
        </p:txBody>
      </p:sp>
      <p:grpSp>
        <p:nvGrpSpPr>
          <p:cNvPr id="57" name="Group 56"/>
          <p:cNvGrpSpPr/>
          <p:nvPr/>
        </p:nvGrpSpPr>
        <p:grpSpPr>
          <a:xfrm>
            <a:off x="7057579" y="2656609"/>
            <a:ext cx="5828454" cy="786070"/>
            <a:chOff x="6918960" y="2815707"/>
            <a:chExt cx="4148362" cy="770727"/>
          </a:xfrm>
        </p:grpSpPr>
        <p:sp>
          <p:nvSpPr>
            <p:cNvPr id="58" name="Rectangle 57"/>
            <p:cNvSpPr/>
            <p:nvPr/>
          </p:nvSpPr>
          <p:spPr>
            <a:xfrm>
              <a:off x="6918960" y="2815707"/>
              <a:ext cx="4148362" cy="531812"/>
            </a:xfrm>
            <a:prstGeom prst="rect">
              <a:avLst/>
            </a:prstGeom>
          </p:spPr>
          <p:txBody>
            <a:bodyPr wrap="square">
              <a:spAutoFit/>
            </a:bodyPr>
            <a:lstStyle/>
            <a:p>
              <a:r>
                <a:rPr lang="en-US" sz="1428" dirty="0">
                  <a:solidFill>
                    <a:srgbClr val="A31515"/>
                  </a:solidFill>
                  <a:highlight>
                    <a:srgbClr val="FFFFFF"/>
                  </a:highlight>
                  <a:latin typeface="Consolas" panose="020B0609020204030204" pitchFamily="49" charset="0"/>
                </a:rPr>
                <a:t>"SELECT Name FROM Customers WHERE SSN = @SSN"</a:t>
              </a:r>
              <a:r>
                <a:rPr lang="en-US" sz="1428" dirty="0">
                  <a:solidFill>
                    <a:srgbClr val="000000"/>
                  </a:solidFill>
                  <a:highlight>
                    <a:srgbClr val="FFFFFF"/>
                  </a:highlight>
                  <a:latin typeface="Consolas" panose="020B0609020204030204" pitchFamily="49" charset="0"/>
                </a:rPr>
                <a:t>, </a:t>
              </a:r>
            </a:p>
            <a:p>
              <a:r>
                <a:rPr lang="en-US" sz="1428" b="1" dirty="0">
                  <a:solidFill>
                    <a:srgbClr val="A31515"/>
                  </a:solidFill>
                  <a:highlight>
                    <a:srgbClr val="FFFFFF"/>
                  </a:highlight>
                  <a:latin typeface="Consolas" panose="020B0609020204030204" pitchFamily="49" charset="0"/>
                </a:rPr>
                <a:t>0x7ff654ae6d</a:t>
              </a:r>
              <a:endParaRPr lang="en-US" sz="1428" b="1" dirty="0">
                <a:solidFill>
                  <a:srgbClr val="000000"/>
                </a:solidFill>
                <a:highlight>
                  <a:srgbClr val="FFFFFF"/>
                </a:highlight>
                <a:latin typeface="Consolas" panose="020B0609020204030204" pitchFamily="49" charset="0"/>
              </a:endParaRPr>
            </a:p>
          </p:txBody>
        </p:sp>
        <p:sp>
          <p:nvSpPr>
            <p:cNvPr id="59" name="TextBox 58"/>
            <p:cNvSpPr txBox="1"/>
            <p:nvPr/>
          </p:nvSpPr>
          <p:spPr>
            <a:xfrm>
              <a:off x="8303350" y="3242942"/>
              <a:ext cx="779545" cy="343492"/>
            </a:xfrm>
            <a:prstGeom prst="rect">
              <a:avLst/>
            </a:prstGeom>
            <a:noFill/>
          </p:spPr>
          <p:txBody>
            <a:bodyPr wrap="none" rtlCol="0">
              <a:spAutoFit/>
            </a:bodyPr>
            <a:lstStyle/>
            <a:p>
              <a:r>
                <a:rPr lang="en-US" sz="1632" i="1" dirty="0" err="1"/>
                <a:t>ciphertext</a:t>
              </a:r>
              <a:endParaRPr lang="en-US" sz="1632" i="1" dirty="0"/>
            </a:p>
          </p:txBody>
        </p:sp>
      </p:grpSp>
      <p:sp>
        <p:nvSpPr>
          <p:cNvPr id="61" name="Rectangle 60"/>
          <p:cNvSpPr/>
          <p:nvPr/>
        </p:nvSpPr>
        <p:spPr>
          <a:xfrm>
            <a:off x="174518" y="2694268"/>
            <a:ext cx="4813542" cy="531812"/>
          </a:xfrm>
          <a:prstGeom prst="rect">
            <a:avLst/>
          </a:prstGeom>
          <a:ln>
            <a:noFill/>
          </a:ln>
        </p:spPr>
        <p:txBody>
          <a:bodyPr wrap="square">
            <a:spAutoFit/>
          </a:bodyPr>
          <a:lstStyle/>
          <a:p>
            <a:r>
              <a:rPr lang="en-US" sz="1428" dirty="0">
                <a:solidFill>
                  <a:srgbClr val="A31515"/>
                </a:solidFill>
                <a:highlight>
                  <a:srgbClr val="FFFFFF"/>
                </a:highlight>
                <a:latin typeface="Consolas" panose="020B0609020204030204" pitchFamily="49" charset="0"/>
              </a:rPr>
              <a:t>"SELECT Name FROM Customers WHERE SSN = @SSN"</a:t>
            </a:r>
            <a:r>
              <a:rPr lang="en-US" sz="1428" dirty="0">
                <a:solidFill>
                  <a:srgbClr val="000000"/>
                </a:solidFill>
                <a:highlight>
                  <a:srgbClr val="FFFFFF"/>
                </a:highlight>
                <a:latin typeface="Consolas" panose="020B0609020204030204" pitchFamily="49" charset="0"/>
              </a:rPr>
              <a:t>,</a:t>
            </a:r>
          </a:p>
          <a:p>
            <a:r>
              <a:rPr lang="en-US" sz="1428" b="1" dirty="0">
                <a:solidFill>
                  <a:srgbClr val="A31515"/>
                </a:solidFill>
                <a:highlight>
                  <a:srgbClr val="FFFFFF"/>
                </a:highlight>
                <a:latin typeface="Consolas" panose="020B0609020204030204" pitchFamily="49" charset="0"/>
              </a:rPr>
              <a:t>"111-22-3333"</a:t>
            </a:r>
          </a:p>
        </p:txBody>
      </p:sp>
      <p:sp>
        <p:nvSpPr>
          <p:cNvPr id="62" name="TextBox 61"/>
          <p:cNvSpPr txBox="1"/>
          <p:nvPr/>
        </p:nvSpPr>
        <p:spPr>
          <a:xfrm>
            <a:off x="6895366" y="1478073"/>
            <a:ext cx="5154135" cy="799946"/>
          </a:xfrm>
          <a:prstGeom prst="rect">
            <a:avLst/>
          </a:prstGeom>
          <a:noFill/>
        </p:spPr>
        <p:txBody>
          <a:bodyPr wrap="square" lIns="186521" tIns="149217" rIns="186521" bIns="149217" rtlCol="0">
            <a:spAutoFit/>
          </a:bodyPr>
          <a:lstStyle/>
          <a:p>
            <a:pPr marL="0" lvl="1">
              <a:lnSpc>
                <a:spcPct val="90000"/>
              </a:lnSpc>
              <a:spcAft>
                <a:spcPts val="612"/>
              </a:spcAft>
            </a:pPr>
            <a:r>
              <a:rPr lang="en-US" sz="1800" i="1" dirty="0">
                <a:latin typeface="+mj-lt"/>
              </a:rPr>
              <a:t>Encrypted sensitive data and corresponding keys are never seen in plaintext in SQL Server</a:t>
            </a:r>
          </a:p>
        </p:txBody>
      </p:sp>
      <p:sp>
        <p:nvSpPr>
          <p:cNvPr id="63" name="Rounded Rectangle 62"/>
          <p:cNvSpPr/>
          <p:nvPr/>
        </p:nvSpPr>
        <p:spPr>
          <a:xfrm>
            <a:off x="91552" y="2308512"/>
            <a:ext cx="6458950" cy="3875808"/>
          </a:xfrm>
          <a:prstGeom prst="roundRect">
            <a:avLst/>
          </a:prstGeom>
          <a:noFill/>
          <a:ln w="44450">
            <a:solidFill>
              <a:schemeClr val="tx1"/>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36" dirty="0">
              <a:solidFill>
                <a:schemeClr val="tx1"/>
              </a:solidFill>
            </a:endParaRPr>
          </a:p>
          <a:p>
            <a:pPr algn="ctr"/>
            <a:endParaRPr lang="en-US" sz="1836" dirty="0">
              <a:solidFill>
                <a:schemeClr val="tx1"/>
              </a:solidFill>
            </a:endParaRPr>
          </a:p>
          <a:p>
            <a:pPr algn="ctr"/>
            <a:endParaRPr lang="en-US" sz="1836" dirty="0">
              <a:solidFill>
                <a:schemeClr val="tx1"/>
              </a:solidFill>
            </a:endParaRPr>
          </a:p>
          <a:p>
            <a:pPr algn="ctr"/>
            <a:endParaRPr lang="en-US" sz="1836" dirty="0">
              <a:solidFill>
                <a:schemeClr val="tx1"/>
              </a:solidFill>
            </a:endParaRPr>
          </a:p>
          <a:p>
            <a:pPr algn="ctr"/>
            <a:endParaRPr lang="en-US" sz="1836" dirty="0">
              <a:solidFill>
                <a:schemeClr val="tx1"/>
              </a:solidFill>
            </a:endParaRPr>
          </a:p>
          <a:p>
            <a:pPr algn="ctr"/>
            <a:endParaRPr lang="en-US" sz="1836" dirty="0">
              <a:solidFill>
                <a:schemeClr val="tx1"/>
              </a:solidFill>
            </a:endParaRPr>
          </a:p>
          <a:p>
            <a:pPr algn="ctr"/>
            <a:endParaRPr lang="en-US" sz="1836" dirty="0">
              <a:solidFill>
                <a:schemeClr val="tx1"/>
              </a:solidFill>
            </a:endParaRPr>
          </a:p>
          <a:p>
            <a:pPr algn="ctr"/>
            <a:endParaRPr lang="en-US" sz="1836" dirty="0">
              <a:solidFill>
                <a:schemeClr val="tx1"/>
              </a:solidFill>
            </a:endParaRPr>
          </a:p>
          <a:p>
            <a:pPr algn="ctr"/>
            <a:endParaRPr lang="en-US" sz="1836" dirty="0">
              <a:solidFill>
                <a:schemeClr val="tx1"/>
              </a:solidFill>
            </a:endParaRPr>
          </a:p>
          <a:p>
            <a:pPr algn="ctr"/>
            <a:endParaRPr lang="en-US" sz="1836" dirty="0">
              <a:solidFill>
                <a:schemeClr val="tx1"/>
              </a:solidFill>
            </a:endParaRPr>
          </a:p>
          <a:p>
            <a:pPr algn="ctr"/>
            <a:endParaRPr lang="en-US" sz="1836" dirty="0">
              <a:solidFill>
                <a:schemeClr val="tx1"/>
              </a:solidFill>
            </a:endParaRPr>
          </a:p>
          <a:p>
            <a:pPr algn="ctr"/>
            <a:endParaRPr lang="en-US" sz="1836" dirty="0">
              <a:solidFill>
                <a:schemeClr val="tx1"/>
              </a:solidFill>
            </a:endParaRPr>
          </a:p>
          <a:p>
            <a:pPr algn="ctr"/>
            <a:r>
              <a:rPr lang="en-US" sz="1836" dirty="0">
                <a:solidFill>
                  <a:schemeClr val="tx1"/>
                </a:solidFill>
              </a:rPr>
              <a:t>trust boundary</a:t>
            </a:r>
          </a:p>
        </p:txBody>
      </p:sp>
      <p:cxnSp>
        <p:nvCxnSpPr>
          <p:cNvPr id="8" name="Straight Arrow Connector 7"/>
          <p:cNvCxnSpPr/>
          <p:nvPr/>
        </p:nvCxnSpPr>
        <p:spPr>
          <a:xfrm flipH="1" flipV="1">
            <a:off x="7885216" y="6198918"/>
            <a:ext cx="192575" cy="281144"/>
          </a:xfrm>
          <a:prstGeom prst="straightConnector1">
            <a:avLst/>
          </a:prstGeom>
          <a:ln>
            <a:solidFill>
              <a:schemeClr val="tx1"/>
            </a:solidFill>
            <a:headEnd type="none"/>
            <a:tailEnd type="triangle"/>
          </a:ln>
        </p:spPr>
        <p:style>
          <a:lnRef idx="1">
            <a:schemeClr val="accent1"/>
          </a:lnRef>
          <a:fillRef idx="0">
            <a:schemeClr val="accent1"/>
          </a:fillRef>
          <a:effectRef idx="0">
            <a:schemeClr val="accent1"/>
          </a:effectRef>
          <a:fontRef idx="minor">
            <a:schemeClr val="tx1"/>
          </a:fontRef>
        </p:style>
      </p:cxnSp>
      <p:cxnSp>
        <p:nvCxnSpPr>
          <p:cNvPr id="10" name="Straight Arrow Connector 9"/>
          <p:cNvCxnSpPr/>
          <p:nvPr/>
        </p:nvCxnSpPr>
        <p:spPr>
          <a:xfrm flipH="1" flipV="1">
            <a:off x="8370032" y="3090580"/>
            <a:ext cx="621209" cy="175706"/>
          </a:xfrm>
          <a:prstGeom prst="straightConnector1">
            <a:avLst/>
          </a:prstGeom>
          <a:ln>
            <a:solidFill>
              <a:schemeClr val="tx1"/>
            </a:solidFill>
            <a:headEnd type="none"/>
            <a:tailEnd type="triangle"/>
          </a:ln>
        </p:spPr>
        <p:style>
          <a:lnRef idx="1">
            <a:schemeClr val="accent1"/>
          </a:lnRef>
          <a:fillRef idx="0">
            <a:schemeClr val="accent1"/>
          </a:fillRef>
          <a:effectRef idx="0">
            <a:schemeClr val="accent1"/>
          </a:effectRef>
          <a:fontRef idx="minor">
            <a:schemeClr val="tx1"/>
          </a:fontRef>
        </p:style>
      </p:cxnSp>
      <p:cxnSp>
        <p:nvCxnSpPr>
          <p:cNvPr id="14" name="Straight Arrow Connector 13"/>
          <p:cNvCxnSpPr/>
          <p:nvPr/>
        </p:nvCxnSpPr>
        <p:spPr>
          <a:xfrm flipV="1">
            <a:off x="9126303" y="6196495"/>
            <a:ext cx="200577" cy="258379"/>
          </a:xfrm>
          <a:prstGeom prst="straightConnector1">
            <a:avLst/>
          </a:prstGeom>
          <a:ln>
            <a:solidFill>
              <a:schemeClr val="tx1"/>
            </a:solidFill>
            <a:headEnd type="none"/>
            <a:tailEnd type="triangle"/>
          </a:ln>
        </p:spPr>
        <p:style>
          <a:lnRef idx="1">
            <a:schemeClr val="accent1"/>
          </a:lnRef>
          <a:fillRef idx="0">
            <a:schemeClr val="accent1"/>
          </a:fillRef>
          <a:effectRef idx="0">
            <a:schemeClr val="accent1"/>
          </a:effectRef>
          <a:fontRef idx="minor">
            <a:schemeClr val="tx1"/>
          </a:fontRef>
        </p:style>
      </p:cxnSp>
      <p:sp>
        <p:nvSpPr>
          <p:cNvPr id="30" name="TextBox 29"/>
          <p:cNvSpPr txBox="1"/>
          <p:nvPr/>
        </p:nvSpPr>
        <p:spPr>
          <a:xfrm>
            <a:off x="1" y="6642289"/>
            <a:ext cx="3806190" cy="352236"/>
          </a:xfrm>
          <a:prstGeom prst="rect">
            <a:avLst/>
          </a:prstGeom>
          <a:noFill/>
        </p:spPr>
        <p:txBody>
          <a:bodyPr wrap="square" lIns="365760" tIns="146304" rIns="182880" bIns="146304" rtlCol="0" anchor="ctr" anchorCtr="0">
            <a:noAutofit/>
          </a:bodyPr>
          <a:lstStyle/>
          <a:p>
            <a:pPr>
              <a:lnSpc>
                <a:spcPct val="90000"/>
              </a:lnSpc>
              <a:spcAft>
                <a:spcPts val="600"/>
              </a:spcAft>
            </a:pPr>
            <a:r>
              <a:rPr lang="en-US" sz="1400" dirty="0">
                <a:solidFill>
                  <a:schemeClr val="bg1"/>
                </a:solidFill>
                <a:latin typeface="Segoe UI Semibold" panose="020B0702040204020203" pitchFamily="34" charset="0"/>
                <a:ea typeface="Segoe UI Black" panose="020B0A02040204020203" pitchFamily="34" charset="0"/>
                <a:cs typeface="Segoe UI Semibold" panose="020B0702040204020203" pitchFamily="34" charset="0"/>
              </a:rPr>
              <a:t>Security</a:t>
            </a:r>
          </a:p>
        </p:txBody>
      </p:sp>
    </p:spTree>
    <p:extLst>
      <p:ext uri="{BB962C8B-B14F-4D97-AF65-F5344CB8AC3E}">
        <p14:creationId xmlns:p14="http://schemas.microsoft.com/office/powerpoint/2010/main" val="1012519711"/>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61"/>
                                        </p:tgtEl>
                                        <p:attrNameLst>
                                          <p:attrName>style.visibility</p:attrName>
                                        </p:attrNameLst>
                                      </p:cBhvr>
                                      <p:to>
                                        <p:strVal val="visible"/>
                                      </p:to>
                                    </p:set>
                                    <p:animEffect transition="in" filter="fade">
                                      <p:cBhvr>
                                        <p:cTn id="7" dur="500"/>
                                        <p:tgtEl>
                                          <p:spTgt spid="61"/>
                                        </p:tgtEl>
                                      </p:cBhvr>
                                    </p:animEffect>
                                  </p:childTnLst>
                                </p:cTn>
                              </p:par>
                            </p:childTnLst>
                          </p:cTn>
                        </p:par>
                        <p:par>
                          <p:cTn id="8" fill="hold">
                            <p:stCondLst>
                              <p:cond delay="500"/>
                            </p:stCondLst>
                            <p:childTnLst>
                              <p:par>
                                <p:cTn id="9" presetID="22" presetClass="entr" presetSubtype="8" fill="hold" nodeType="afterEffect">
                                  <p:stCondLst>
                                    <p:cond delay="0"/>
                                  </p:stCondLst>
                                  <p:childTnLst>
                                    <p:set>
                                      <p:cBhvr>
                                        <p:cTn id="10" dur="1" fill="hold">
                                          <p:stCondLst>
                                            <p:cond delay="0"/>
                                          </p:stCondLst>
                                        </p:cTn>
                                        <p:tgtEl>
                                          <p:spTgt spid="41"/>
                                        </p:tgtEl>
                                        <p:attrNameLst>
                                          <p:attrName>style.visibility</p:attrName>
                                        </p:attrNameLst>
                                      </p:cBhvr>
                                      <p:to>
                                        <p:strVal val="visible"/>
                                      </p:to>
                                    </p:set>
                                    <p:animEffect transition="in" filter="wipe(left)">
                                      <p:cBhvr>
                                        <p:cTn id="11" dur="500"/>
                                        <p:tgtEl>
                                          <p:spTgt spid="41"/>
                                        </p:tgtEl>
                                      </p:cBhvr>
                                    </p:animEffect>
                                  </p:childTnLst>
                                </p:cTn>
                              </p:par>
                            </p:childTnLst>
                          </p:cTn>
                        </p:par>
                      </p:childTnLst>
                    </p:cTn>
                  </p:par>
                  <p:par>
                    <p:cTn id="12" fill="hold">
                      <p:stCondLst>
                        <p:cond delay="indefinite"/>
                      </p:stCondLst>
                      <p:childTnLst>
                        <p:par>
                          <p:cTn id="13" fill="hold">
                            <p:stCondLst>
                              <p:cond delay="0"/>
                            </p:stCondLst>
                            <p:childTnLst>
                              <p:par>
                                <p:cTn id="14" presetID="22" presetClass="entr" presetSubtype="8" fill="hold" nodeType="clickEffect">
                                  <p:stCondLst>
                                    <p:cond delay="0"/>
                                  </p:stCondLst>
                                  <p:childTnLst>
                                    <p:set>
                                      <p:cBhvr>
                                        <p:cTn id="15" dur="1" fill="hold">
                                          <p:stCondLst>
                                            <p:cond delay="0"/>
                                          </p:stCondLst>
                                        </p:cTn>
                                        <p:tgtEl>
                                          <p:spTgt spid="42"/>
                                        </p:tgtEl>
                                        <p:attrNameLst>
                                          <p:attrName>style.visibility</p:attrName>
                                        </p:attrNameLst>
                                      </p:cBhvr>
                                      <p:to>
                                        <p:strVal val="visible"/>
                                      </p:to>
                                    </p:set>
                                    <p:animEffect transition="in" filter="wipe(left)">
                                      <p:cBhvr>
                                        <p:cTn id="16" dur="500"/>
                                        <p:tgtEl>
                                          <p:spTgt spid="42"/>
                                        </p:tgtEl>
                                      </p:cBhvr>
                                    </p:animEffect>
                                  </p:childTnLst>
                                </p:cTn>
                              </p:par>
                            </p:childTnLst>
                          </p:cTn>
                        </p:par>
                        <p:par>
                          <p:cTn id="17" fill="hold">
                            <p:stCondLst>
                              <p:cond delay="500"/>
                            </p:stCondLst>
                            <p:childTnLst>
                              <p:par>
                                <p:cTn id="18" presetID="10" presetClass="entr" presetSubtype="0" fill="hold" nodeType="afterEffect">
                                  <p:stCondLst>
                                    <p:cond delay="0"/>
                                  </p:stCondLst>
                                  <p:childTnLst>
                                    <p:set>
                                      <p:cBhvr>
                                        <p:cTn id="19" dur="1" fill="hold">
                                          <p:stCondLst>
                                            <p:cond delay="0"/>
                                          </p:stCondLst>
                                        </p:cTn>
                                        <p:tgtEl>
                                          <p:spTgt spid="57"/>
                                        </p:tgtEl>
                                        <p:attrNameLst>
                                          <p:attrName>style.visibility</p:attrName>
                                        </p:attrNameLst>
                                      </p:cBhvr>
                                      <p:to>
                                        <p:strVal val="visible"/>
                                      </p:to>
                                    </p:set>
                                    <p:animEffect transition="in" filter="fade">
                                      <p:cBhvr>
                                        <p:cTn id="20" dur="500"/>
                                        <p:tgtEl>
                                          <p:spTgt spid="57"/>
                                        </p:tgtEl>
                                      </p:cBhvr>
                                    </p:animEffect>
                                  </p:childTnLst>
                                </p:cTn>
                              </p:par>
                            </p:childTnLst>
                          </p:cTn>
                        </p:par>
                      </p:childTnLst>
                    </p:cTn>
                  </p:par>
                  <p:par>
                    <p:cTn id="21" fill="hold">
                      <p:stCondLst>
                        <p:cond delay="indefinite"/>
                      </p:stCondLst>
                      <p:childTnLst>
                        <p:par>
                          <p:cTn id="22" fill="hold">
                            <p:stCondLst>
                              <p:cond delay="0"/>
                            </p:stCondLst>
                            <p:childTnLst>
                              <p:par>
                                <p:cTn id="23" presetID="10" presetClass="entr" presetSubtype="0" fill="hold" grpId="0" nodeType="clickEffect">
                                  <p:stCondLst>
                                    <p:cond delay="0"/>
                                  </p:stCondLst>
                                  <p:childTnLst>
                                    <p:set>
                                      <p:cBhvr>
                                        <p:cTn id="24" dur="1" fill="hold">
                                          <p:stCondLst>
                                            <p:cond delay="0"/>
                                          </p:stCondLst>
                                        </p:cTn>
                                        <p:tgtEl>
                                          <p:spTgt spid="48"/>
                                        </p:tgtEl>
                                        <p:attrNameLst>
                                          <p:attrName>style.visibility</p:attrName>
                                        </p:attrNameLst>
                                      </p:cBhvr>
                                      <p:to>
                                        <p:strVal val="visible"/>
                                      </p:to>
                                    </p:set>
                                    <p:animEffect transition="in" filter="fade">
                                      <p:cBhvr>
                                        <p:cTn id="25" dur="500"/>
                                        <p:tgtEl>
                                          <p:spTgt spid="48"/>
                                        </p:tgtEl>
                                      </p:cBhvr>
                                    </p:animEffect>
                                  </p:childTnLst>
                                </p:cTn>
                              </p:par>
                              <p:par>
                                <p:cTn id="26" presetID="10" presetClass="entr" presetSubtype="0" fill="hold" nodeType="withEffect">
                                  <p:stCondLst>
                                    <p:cond delay="0"/>
                                  </p:stCondLst>
                                  <p:childTnLst>
                                    <p:set>
                                      <p:cBhvr>
                                        <p:cTn id="27" dur="1" fill="hold">
                                          <p:stCondLst>
                                            <p:cond delay="0"/>
                                          </p:stCondLst>
                                        </p:cTn>
                                        <p:tgtEl>
                                          <p:spTgt spid="47"/>
                                        </p:tgtEl>
                                        <p:attrNameLst>
                                          <p:attrName>style.visibility</p:attrName>
                                        </p:attrNameLst>
                                      </p:cBhvr>
                                      <p:to>
                                        <p:strVal val="visible"/>
                                      </p:to>
                                    </p:set>
                                    <p:animEffect transition="in" filter="fade">
                                      <p:cBhvr>
                                        <p:cTn id="28" dur="500"/>
                                        <p:tgtEl>
                                          <p:spTgt spid="47"/>
                                        </p:tgtEl>
                                      </p:cBhvr>
                                    </p:animEffect>
                                  </p:childTnLst>
                                </p:cTn>
                              </p:par>
                            </p:childTnLst>
                          </p:cTn>
                        </p:par>
                        <p:par>
                          <p:cTn id="29" fill="hold">
                            <p:stCondLst>
                              <p:cond delay="500"/>
                            </p:stCondLst>
                            <p:childTnLst>
                              <p:par>
                                <p:cTn id="30" presetID="22" presetClass="entr" presetSubtype="2" fill="hold" nodeType="afterEffect">
                                  <p:stCondLst>
                                    <p:cond delay="0"/>
                                  </p:stCondLst>
                                  <p:childTnLst>
                                    <p:set>
                                      <p:cBhvr>
                                        <p:cTn id="31" dur="1" fill="hold">
                                          <p:stCondLst>
                                            <p:cond delay="0"/>
                                          </p:stCondLst>
                                        </p:cTn>
                                        <p:tgtEl>
                                          <p:spTgt spid="43"/>
                                        </p:tgtEl>
                                        <p:attrNameLst>
                                          <p:attrName>style.visibility</p:attrName>
                                        </p:attrNameLst>
                                      </p:cBhvr>
                                      <p:to>
                                        <p:strVal val="visible"/>
                                      </p:to>
                                    </p:set>
                                    <p:animEffect transition="in" filter="wipe(right)">
                                      <p:cBhvr>
                                        <p:cTn id="32" dur="500"/>
                                        <p:tgtEl>
                                          <p:spTgt spid="43"/>
                                        </p:tgtEl>
                                      </p:cBhvr>
                                    </p:animEffect>
                                  </p:childTnLst>
                                </p:cTn>
                              </p:par>
                            </p:childTnLst>
                          </p:cTn>
                        </p:par>
                      </p:childTnLst>
                    </p:cTn>
                  </p:par>
                  <p:par>
                    <p:cTn id="33" fill="hold">
                      <p:stCondLst>
                        <p:cond delay="indefinite"/>
                      </p:stCondLst>
                      <p:childTnLst>
                        <p:par>
                          <p:cTn id="34" fill="hold">
                            <p:stCondLst>
                              <p:cond delay="0"/>
                            </p:stCondLst>
                            <p:childTnLst>
                              <p:par>
                                <p:cTn id="35" presetID="22" presetClass="entr" presetSubtype="2" fill="hold" nodeType="clickEffect">
                                  <p:stCondLst>
                                    <p:cond delay="0"/>
                                  </p:stCondLst>
                                  <p:childTnLst>
                                    <p:set>
                                      <p:cBhvr>
                                        <p:cTn id="36" dur="1" fill="hold">
                                          <p:stCondLst>
                                            <p:cond delay="0"/>
                                          </p:stCondLst>
                                        </p:cTn>
                                        <p:tgtEl>
                                          <p:spTgt spid="45"/>
                                        </p:tgtEl>
                                        <p:attrNameLst>
                                          <p:attrName>style.visibility</p:attrName>
                                        </p:attrNameLst>
                                      </p:cBhvr>
                                      <p:to>
                                        <p:strVal val="visible"/>
                                      </p:to>
                                    </p:set>
                                    <p:animEffect transition="in" filter="wipe(right)">
                                      <p:cBhvr>
                                        <p:cTn id="37" dur="500"/>
                                        <p:tgtEl>
                                          <p:spTgt spid="45"/>
                                        </p:tgtEl>
                                      </p:cBhvr>
                                    </p:animEffect>
                                  </p:childTnLst>
                                </p:cTn>
                              </p:par>
                            </p:childTnLst>
                          </p:cTn>
                        </p:par>
                        <p:par>
                          <p:cTn id="38" fill="hold">
                            <p:stCondLst>
                              <p:cond delay="500"/>
                            </p:stCondLst>
                            <p:childTnLst>
                              <p:par>
                                <p:cTn id="39" presetID="10" presetClass="entr" presetSubtype="0" fill="hold" nodeType="afterEffect">
                                  <p:stCondLst>
                                    <p:cond delay="0"/>
                                  </p:stCondLst>
                                  <p:childTnLst>
                                    <p:set>
                                      <p:cBhvr>
                                        <p:cTn id="40" dur="1" fill="hold">
                                          <p:stCondLst>
                                            <p:cond delay="0"/>
                                          </p:stCondLst>
                                        </p:cTn>
                                        <p:tgtEl>
                                          <p:spTgt spid="44"/>
                                        </p:tgtEl>
                                        <p:attrNameLst>
                                          <p:attrName>style.visibility</p:attrName>
                                        </p:attrNameLst>
                                      </p:cBhvr>
                                      <p:to>
                                        <p:strVal val="visible"/>
                                      </p:to>
                                    </p:set>
                                    <p:animEffect transition="in" filter="fade">
                                      <p:cBhvr>
                                        <p:cTn id="41" dur="500"/>
                                        <p:tgtEl>
                                          <p:spTgt spid="44"/>
                                        </p:tgtEl>
                                      </p:cBhvr>
                                    </p:animEffect>
                                  </p:childTnLst>
                                </p:cTn>
                              </p:par>
                              <p:par>
                                <p:cTn id="42" presetID="22" presetClass="entr" presetSubtype="2" fill="hold" grpId="0" nodeType="withEffect">
                                  <p:stCondLst>
                                    <p:cond delay="0"/>
                                  </p:stCondLst>
                                  <p:childTnLst>
                                    <p:set>
                                      <p:cBhvr>
                                        <p:cTn id="43" dur="1" fill="hold">
                                          <p:stCondLst>
                                            <p:cond delay="0"/>
                                          </p:stCondLst>
                                        </p:cTn>
                                        <p:tgtEl>
                                          <p:spTgt spid="49"/>
                                        </p:tgtEl>
                                        <p:attrNameLst>
                                          <p:attrName>style.visibility</p:attrName>
                                        </p:attrNameLst>
                                      </p:cBhvr>
                                      <p:to>
                                        <p:strVal val="visible"/>
                                      </p:to>
                                    </p:set>
                                    <p:animEffect transition="in" filter="wipe(right)">
                                      <p:cBhvr>
                                        <p:cTn id="44" dur="500"/>
                                        <p:tgtEl>
                                          <p:spTgt spid="4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 grpId="0"/>
      <p:bldP spid="49" grpId="0"/>
      <p:bldP spid="61" grpId="0"/>
    </p:bldLst>
  </p:timing>
</p:sld>
</file>

<file path=ppt/slides/slide10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Content Placeholder 2"/>
          <p:cNvSpPr>
            <a:spLocks noGrp="1"/>
          </p:cNvSpPr>
          <p:nvPr>
            <p:ph type="body" sz="quarter" idx="10"/>
          </p:nvPr>
        </p:nvSpPr>
        <p:spPr>
          <a:prstGeom prst="rect">
            <a:avLst/>
          </a:prstGeom>
        </p:spPr>
        <p:txBody>
          <a:bodyPr>
            <a:normAutofit/>
          </a:bodyPr>
          <a:lstStyle/>
          <a:p>
            <a:pPr marL="0" indent="0">
              <a:buNone/>
            </a:pPr>
            <a:r>
              <a:rPr lang="en-US" dirty="0">
                <a:solidFill>
                  <a:schemeClr val="accent4"/>
                </a:solidFill>
              </a:rPr>
              <a:t>Randomized encryption</a:t>
            </a:r>
          </a:p>
          <a:p>
            <a:pPr lvl="1"/>
            <a:r>
              <a:rPr lang="en-US" dirty="0"/>
              <a:t>Encrypt('123-45-6789') </a:t>
            </a:r>
            <a:r>
              <a:rPr lang="en-US" dirty="0">
                <a:sym typeface="Wingdings" panose="05000000000000000000" pitchFamily="2" charset="2"/>
              </a:rPr>
              <a:t>= </a:t>
            </a:r>
            <a:r>
              <a:rPr lang="en-US" dirty="0">
                <a:solidFill>
                  <a:srgbClr val="FFC000"/>
                </a:solidFill>
                <a:sym typeface="Wingdings" panose="05000000000000000000" pitchFamily="2" charset="2"/>
              </a:rPr>
              <a:t>0x17cfd50a</a:t>
            </a:r>
            <a:endParaRPr lang="en-US" dirty="0">
              <a:sym typeface="Wingdings" panose="05000000000000000000" pitchFamily="2" charset="2"/>
            </a:endParaRPr>
          </a:p>
          <a:p>
            <a:pPr lvl="1"/>
            <a:r>
              <a:rPr lang="en-US" dirty="0">
                <a:sym typeface="Wingdings" panose="05000000000000000000" pitchFamily="2" charset="2"/>
              </a:rPr>
              <a:t>Repeat: </a:t>
            </a:r>
            <a:r>
              <a:rPr lang="en-US" dirty="0"/>
              <a:t>Encrypt('123-45-6789')</a:t>
            </a:r>
            <a:r>
              <a:rPr lang="en-US" dirty="0">
                <a:sym typeface="Wingdings" panose="05000000000000000000" pitchFamily="2" charset="2"/>
              </a:rPr>
              <a:t> = </a:t>
            </a:r>
            <a:r>
              <a:rPr lang="en-US" dirty="0">
                <a:solidFill>
                  <a:srgbClr val="FFC000"/>
                </a:solidFill>
                <a:sym typeface="Wingdings" panose="05000000000000000000" pitchFamily="2" charset="2"/>
              </a:rPr>
              <a:t>0x9b1fcf32</a:t>
            </a:r>
          </a:p>
          <a:p>
            <a:pPr lvl="1"/>
            <a:r>
              <a:rPr lang="en-US" dirty="0"/>
              <a:t>Allows for transparent retrieval of encrypted data but </a:t>
            </a:r>
            <a:r>
              <a:rPr lang="en-US" u="sng" dirty="0"/>
              <a:t>NO operations</a:t>
            </a:r>
          </a:p>
          <a:p>
            <a:pPr lvl="1"/>
            <a:r>
              <a:rPr lang="en-US" dirty="0"/>
              <a:t>More secure</a:t>
            </a:r>
            <a:br>
              <a:rPr lang="en-US" dirty="0"/>
            </a:br>
            <a:endParaRPr lang="en-US" dirty="0"/>
          </a:p>
          <a:p>
            <a:pPr marL="0" indent="0">
              <a:buNone/>
            </a:pPr>
            <a:r>
              <a:rPr lang="en-US" dirty="0">
                <a:solidFill>
                  <a:schemeClr val="accent4"/>
                </a:solidFill>
              </a:rPr>
              <a:t>Deterministic encryption</a:t>
            </a:r>
          </a:p>
          <a:p>
            <a:pPr lvl="1"/>
            <a:r>
              <a:rPr lang="en-US" dirty="0"/>
              <a:t>Encrypt('123-45-6789') </a:t>
            </a:r>
            <a:r>
              <a:rPr lang="en-US" dirty="0">
                <a:sym typeface="Wingdings" panose="05000000000000000000" pitchFamily="2" charset="2"/>
              </a:rPr>
              <a:t>= </a:t>
            </a:r>
            <a:r>
              <a:rPr lang="en-US" dirty="0">
                <a:solidFill>
                  <a:srgbClr val="FFC000"/>
                </a:solidFill>
                <a:sym typeface="Wingdings" panose="05000000000000000000" pitchFamily="2" charset="2"/>
              </a:rPr>
              <a:t>0x85a55d3f</a:t>
            </a:r>
            <a:endParaRPr lang="en-US" dirty="0">
              <a:sym typeface="Wingdings" panose="05000000000000000000" pitchFamily="2" charset="2"/>
            </a:endParaRPr>
          </a:p>
          <a:p>
            <a:pPr lvl="1"/>
            <a:r>
              <a:rPr lang="en-US" dirty="0">
                <a:sym typeface="Wingdings" panose="05000000000000000000" pitchFamily="2" charset="2"/>
              </a:rPr>
              <a:t>Repeat: </a:t>
            </a:r>
            <a:r>
              <a:rPr lang="en-US" dirty="0"/>
              <a:t>Encrypt('123-45-6789')</a:t>
            </a:r>
            <a:r>
              <a:rPr lang="en-US" dirty="0">
                <a:sym typeface="Wingdings" panose="05000000000000000000" pitchFamily="2" charset="2"/>
              </a:rPr>
              <a:t> = </a:t>
            </a:r>
            <a:r>
              <a:rPr lang="en-US" dirty="0">
                <a:solidFill>
                  <a:srgbClr val="FFC000"/>
                </a:solidFill>
                <a:sym typeface="Wingdings" panose="05000000000000000000" pitchFamily="2" charset="2"/>
              </a:rPr>
              <a:t>0x85a55d3f</a:t>
            </a:r>
          </a:p>
          <a:p>
            <a:pPr lvl="1"/>
            <a:r>
              <a:rPr lang="en-US" dirty="0"/>
              <a:t>Allows for transparent retrieval of encrypted data </a:t>
            </a:r>
            <a:r>
              <a:rPr lang="en-US" dirty="0">
                <a:sym typeface="Wingdings" panose="05000000000000000000" pitchFamily="2" charset="2"/>
              </a:rPr>
              <a:t>AND equality comparison</a:t>
            </a:r>
          </a:p>
          <a:p>
            <a:pPr lvl="2"/>
            <a:r>
              <a:rPr lang="en-US" dirty="0">
                <a:sym typeface="Wingdings" panose="05000000000000000000" pitchFamily="2" charset="2"/>
              </a:rPr>
              <a:t>E.g. in WHERE clauses and joins, distinct, group by</a:t>
            </a:r>
            <a:endParaRPr lang="en-US" sz="2244" dirty="0">
              <a:sym typeface="Wingdings" panose="05000000000000000000" pitchFamily="2" charset="2"/>
            </a:endParaRPr>
          </a:p>
        </p:txBody>
      </p:sp>
      <p:sp>
        <p:nvSpPr>
          <p:cNvPr id="2" name="Text Placeholder 1"/>
          <p:cNvSpPr>
            <a:spLocks noGrp="1"/>
          </p:cNvSpPr>
          <p:nvPr>
            <p:ph type="body" sz="quarter" idx="13"/>
          </p:nvPr>
        </p:nvSpPr>
        <p:spPr/>
        <p:txBody>
          <a:bodyPr/>
          <a:lstStyle/>
          <a:p>
            <a:r>
              <a:rPr lang="en-US" sz="3200" dirty="0">
                <a:latin typeface="Segoe UI Semilight" panose="020B0402040204020203" pitchFamily="34" charset="0"/>
                <a:cs typeface="Segoe UI Semilight" panose="020B0402040204020203" pitchFamily="34" charset="0"/>
              </a:rPr>
              <a:t>Two types of encryption available</a:t>
            </a:r>
          </a:p>
          <a:p>
            <a:pPr marL="0" lvl="1"/>
            <a:r>
              <a:rPr lang="en-US" sz="1800" dirty="0"/>
              <a:t>Randomized encryption uses a method that encrypts data in a less predictable manner</a:t>
            </a:r>
          </a:p>
          <a:p>
            <a:pPr marL="0" lvl="1"/>
            <a:r>
              <a:rPr lang="en-US" sz="1800" dirty="0"/>
              <a:t>Deterministic encryption uses a method which always generates the same encrypted value for any given plaintext value</a:t>
            </a:r>
          </a:p>
        </p:txBody>
      </p:sp>
      <p:sp>
        <p:nvSpPr>
          <p:cNvPr id="4" name="Text Placeholder 3"/>
          <p:cNvSpPr>
            <a:spLocks noGrp="1"/>
          </p:cNvSpPr>
          <p:nvPr>
            <p:ph type="body" sz="quarter" idx="14"/>
          </p:nvPr>
        </p:nvSpPr>
        <p:spPr/>
        <p:txBody>
          <a:bodyPr/>
          <a:lstStyle/>
          <a:p>
            <a:r>
              <a:rPr lang="en-US" dirty="0"/>
              <a:t>Types of encryption for Always Encrypted</a:t>
            </a:r>
          </a:p>
        </p:txBody>
      </p:sp>
      <p:sp>
        <p:nvSpPr>
          <p:cNvPr id="6" name="Title 1"/>
          <p:cNvSpPr txBox="1">
            <a:spLocks/>
          </p:cNvSpPr>
          <p:nvPr/>
        </p:nvSpPr>
        <p:spPr>
          <a:xfrm>
            <a:off x="328025" y="249498"/>
            <a:ext cx="11653521" cy="1075884"/>
          </a:xfrm>
          <a:prstGeom prst="rect">
            <a:avLst/>
          </a:prstGeom>
        </p:spPr>
        <p:txBody>
          <a:bodyPr anchor="ctr" anchorCtr="0"/>
          <a:lstStyle>
            <a:lvl1pPr algn="l" defTabSz="931863" rtl="0" fontAlgn="base">
              <a:lnSpc>
                <a:spcPct val="90000"/>
              </a:lnSpc>
              <a:spcBef>
                <a:spcPct val="0"/>
              </a:spcBef>
              <a:spcAft>
                <a:spcPct val="0"/>
              </a:spcAft>
              <a:defRPr lang="en-US" sz="4000" kern="1200" spc="-102" dirty="0">
                <a:ln w="3175">
                  <a:noFill/>
                </a:ln>
                <a:solidFill>
                  <a:schemeClr val="tx1"/>
                </a:solidFill>
                <a:latin typeface="+mj-lt"/>
                <a:ea typeface="ＭＳ Ｐゴシック" charset="0"/>
                <a:cs typeface="Segoe UI" pitchFamily="34" charset="0"/>
              </a:defRPr>
            </a:lvl1pPr>
            <a:lvl2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2pPr>
            <a:lvl3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3pPr>
            <a:lvl4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4pPr>
            <a:lvl5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5pPr>
            <a:lvl6pPr marL="4572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6pPr>
            <a:lvl7pPr marL="9144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7pPr>
            <a:lvl8pPr marL="13716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8pPr>
            <a:lvl9pPr marL="18288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9pPr>
          </a:lstStyle>
          <a:p>
            <a:endParaRPr lang="en-US" sz="4900" dirty="0"/>
          </a:p>
        </p:txBody>
      </p:sp>
      <p:sp>
        <p:nvSpPr>
          <p:cNvPr id="7" name="TextBox 6"/>
          <p:cNvSpPr txBox="1"/>
          <p:nvPr/>
        </p:nvSpPr>
        <p:spPr>
          <a:xfrm>
            <a:off x="1" y="6642289"/>
            <a:ext cx="3806190" cy="352236"/>
          </a:xfrm>
          <a:prstGeom prst="rect">
            <a:avLst/>
          </a:prstGeom>
          <a:noFill/>
        </p:spPr>
        <p:txBody>
          <a:bodyPr wrap="square" lIns="365760" tIns="146304" rIns="182880" bIns="146304" rtlCol="0" anchor="ctr" anchorCtr="0">
            <a:noAutofit/>
          </a:bodyPr>
          <a:lstStyle/>
          <a:p>
            <a:pPr>
              <a:lnSpc>
                <a:spcPct val="90000"/>
              </a:lnSpc>
              <a:spcAft>
                <a:spcPts val="600"/>
              </a:spcAft>
            </a:pPr>
            <a:r>
              <a:rPr lang="en-US" sz="1400" dirty="0">
                <a:solidFill>
                  <a:schemeClr val="bg1"/>
                </a:solidFill>
                <a:latin typeface="Segoe UI Semibold" panose="020B0702040204020203" pitchFamily="34" charset="0"/>
                <a:ea typeface="Segoe UI Black" panose="020B0A02040204020203" pitchFamily="34" charset="0"/>
                <a:cs typeface="Segoe UI Semibold" panose="020B0702040204020203" pitchFamily="34" charset="0"/>
              </a:rPr>
              <a:t>Security</a:t>
            </a:r>
          </a:p>
        </p:txBody>
      </p:sp>
    </p:spTree>
    <p:extLst>
      <p:ext uri="{BB962C8B-B14F-4D97-AF65-F5344CB8AC3E}">
        <p14:creationId xmlns:p14="http://schemas.microsoft.com/office/powerpoint/2010/main" val="3298468755"/>
      </p:ext>
    </p:extLst>
  </p:cSld>
  <p:clrMapOvr>
    <a:masterClrMapping/>
  </p:clrMapOvr>
  <p:transition>
    <p:fade/>
  </p:transition>
</p:sld>
</file>

<file path=ppt/slides/slide10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219" name="Picture 218"/>
          <p:cNvPicPr>
            <a:picLocks noChangeAspect="1"/>
          </p:cNvPicPr>
          <p:nvPr/>
        </p:nvPicPr>
        <p:blipFill>
          <a:blip r:embed="rId3"/>
          <a:stretch>
            <a:fillRect/>
          </a:stretch>
        </p:blipFill>
        <p:spPr>
          <a:xfrm>
            <a:off x="8860025" y="5710887"/>
            <a:ext cx="421304" cy="685512"/>
          </a:xfrm>
          <a:prstGeom prst="rect">
            <a:avLst/>
          </a:prstGeom>
        </p:spPr>
      </p:pic>
      <p:sp>
        <p:nvSpPr>
          <p:cNvPr id="162" name="Oval 161"/>
          <p:cNvSpPr/>
          <p:nvPr/>
        </p:nvSpPr>
        <p:spPr bwMode="auto">
          <a:xfrm>
            <a:off x="8698251" y="2808699"/>
            <a:ext cx="753910" cy="753910"/>
          </a:xfrm>
          <a:prstGeom prst="ellipse">
            <a:avLst/>
          </a:prstGeom>
          <a:solidFill>
            <a:schemeClr val="accent4"/>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indent="-342900" algn="ctr" defTabSz="932472" fontAlgn="base">
              <a:lnSpc>
                <a:spcPct val="90000"/>
              </a:lnSpc>
              <a:spcBef>
                <a:spcPct val="0"/>
              </a:spcBef>
              <a:spcAft>
                <a:spcPct val="0"/>
              </a:spcAft>
              <a:buFont typeface="Wingdings 3" panose="05040102010807070707" pitchFamily="18" charset="2"/>
              <a:buChar char="Æ"/>
            </a:pPr>
            <a:endParaRPr lang="en-US" sz="2000" b="1" dirty="0" err="1">
              <a:solidFill>
                <a:schemeClr val="bg1"/>
              </a:solidFill>
              <a:latin typeface="+mj-lt"/>
              <a:ea typeface="Segoe UI" pitchFamily="34" charset="0"/>
              <a:cs typeface="Segoe UI" pitchFamily="34" charset="0"/>
            </a:endParaRPr>
          </a:p>
        </p:txBody>
      </p:sp>
      <p:sp>
        <p:nvSpPr>
          <p:cNvPr id="4" name="TextBox 3"/>
          <p:cNvSpPr txBox="1"/>
          <p:nvPr/>
        </p:nvSpPr>
        <p:spPr>
          <a:xfrm>
            <a:off x="274638" y="4564062"/>
            <a:ext cx="1152880" cy="707886"/>
          </a:xfrm>
          <a:prstGeom prst="rect">
            <a:avLst/>
          </a:prstGeom>
          <a:noFill/>
        </p:spPr>
        <p:txBody>
          <a:bodyPr wrap="none" rtlCol="0">
            <a:spAutoFit/>
          </a:bodyPr>
          <a:lstStyle/>
          <a:p>
            <a:pPr algn="ctr"/>
            <a:r>
              <a:rPr lang="en-US" sz="2000" dirty="0"/>
              <a:t>Security </a:t>
            </a:r>
          </a:p>
          <a:p>
            <a:pPr algn="ctr"/>
            <a:r>
              <a:rPr lang="en-US" sz="2000" dirty="0"/>
              <a:t>Officer</a:t>
            </a:r>
          </a:p>
        </p:txBody>
      </p:sp>
      <p:sp>
        <p:nvSpPr>
          <p:cNvPr id="119" name="Right Arrow 118"/>
          <p:cNvSpPr/>
          <p:nvPr/>
        </p:nvSpPr>
        <p:spPr>
          <a:xfrm>
            <a:off x="1621583" y="1377869"/>
            <a:ext cx="5320791" cy="997818"/>
          </a:xfrm>
          <a:prstGeom prst="rightArrow">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448" dirty="0"/>
              <a:t>1. Generate CEKs and master key</a:t>
            </a:r>
          </a:p>
        </p:txBody>
      </p:sp>
      <p:sp>
        <p:nvSpPr>
          <p:cNvPr id="120" name="Right Arrow 119"/>
          <p:cNvSpPr/>
          <p:nvPr/>
        </p:nvSpPr>
        <p:spPr>
          <a:xfrm>
            <a:off x="1621583" y="2695513"/>
            <a:ext cx="5320791" cy="997818"/>
          </a:xfrm>
          <a:prstGeom prst="rightArrow">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448" dirty="0"/>
              <a:t>2. Encrypt CEK</a:t>
            </a:r>
          </a:p>
        </p:txBody>
      </p:sp>
      <p:sp>
        <p:nvSpPr>
          <p:cNvPr id="121" name="Right Arrow 120"/>
          <p:cNvSpPr/>
          <p:nvPr/>
        </p:nvSpPr>
        <p:spPr>
          <a:xfrm>
            <a:off x="1621583" y="3994697"/>
            <a:ext cx="5320791" cy="997818"/>
          </a:xfrm>
          <a:prstGeom prst="rightArrow">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448" dirty="0"/>
              <a:t>3. Store master key securely</a:t>
            </a:r>
          </a:p>
        </p:txBody>
      </p:sp>
      <p:sp>
        <p:nvSpPr>
          <p:cNvPr id="122" name="Right Arrow 121"/>
          <p:cNvSpPr/>
          <p:nvPr/>
        </p:nvSpPr>
        <p:spPr>
          <a:xfrm>
            <a:off x="1621582" y="5318601"/>
            <a:ext cx="5320791" cy="997818"/>
          </a:xfrm>
          <a:prstGeom prst="rightArrow">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448" dirty="0"/>
              <a:t>4. Upload encrypted CEK to DB</a:t>
            </a:r>
          </a:p>
        </p:txBody>
      </p:sp>
      <p:pic>
        <p:nvPicPr>
          <p:cNvPr id="76" name="Picture 75"/>
          <p:cNvPicPr>
            <a:picLocks noChangeAspect="1"/>
          </p:cNvPicPr>
          <p:nvPr/>
        </p:nvPicPr>
        <p:blipFill>
          <a:blip r:embed="rId4"/>
          <a:stretch>
            <a:fillRect/>
          </a:stretch>
        </p:blipFill>
        <p:spPr>
          <a:xfrm>
            <a:off x="472340" y="2096885"/>
            <a:ext cx="737316" cy="2459736"/>
          </a:xfrm>
          <a:prstGeom prst="rect">
            <a:avLst/>
          </a:prstGeom>
        </p:spPr>
      </p:pic>
      <p:grpSp>
        <p:nvGrpSpPr>
          <p:cNvPr id="17" name="Group 16"/>
          <p:cNvGrpSpPr/>
          <p:nvPr/>
        </p:nvGrpSpPr>
        <p:grpSpPr>
          <a:xfrm>
            <a:off x="7354301" y="1518829"/>
            <a:ext cx="678028" cy="719158"/>
            <a:chOff x="9408373" y="170973"/>
            <a:chExt cx="923919" cy="979965"/>
          </a:xfrm>
        </p:grpSpPr>
        <p:grpSp>
          <p:nvGrpSpPr>
            <p:cNvPr id="79" name="Group 4"/>
            <p:cNvGrpSpPr>
              <a:grpSpLocks noChangeAspect="1"/>
            </p:cNvGrpSpPr>
            <p:nvPr/>
          </p:nvGrpSpPr>
          <p:grpSpPr bwMode="auto">
            <a:xfrm>
              <a:off x="9408373" y="557213"/>
              <a:ext cx="547688" cy="593725"/>
              <a:chOff x="4639" y="351"/>
              <a:chExt cx="345" cy="374"/>
            </a:xfrm>
          </p:grpSpPr>
          <p:sp>
            <p:nvSpPr>
              <p:cNvPr id="82" name="Freeform 5"/>
              <p:cNvSpPr>
                <a:spLocks/>
              </p:cNvSpPr>
              <p:nvPr/>
            </p:nvSpPr>
            <p:spPr bwMode="auto">
              <a:xfrm>
                <a:off x="4639" y="420"/>
                <a:ext cx="335" cy="305"/>
              </a:xfrm>
              <a:custGeom>
                <a:avLst/>
                <a:gdLst>
                  <a:gd name="T0" fmla="*/ 0 w 331"/>
                  <a:gd name="T1" fmla="*/ 284 h 302"/>
                  <a:gd name="T2" fmla="*/ 0 w 331"/>
                  <a:gd name="T3" fmla="*/ 267 h 302"/>
                  <a:gd name="T4" fmla="*/ 268 w 331"/>
                  <a:gd name="T5" fmla="*/ 0 h 302"/>
                  <a:gd name="T6" fmla="*/ 331 w 331"/>
                  <a:gd name="T7" fmla="*/ 40 h 302"/>
                  <a:gd name="T8" fmla="*/ 322 w 331"/>
                  <a:gd name="T9" fmla="*/ 87 h 302"/>
                  <a:gd name="T10" fmla="*/ 292 w 331"/>
                  <a:gd name="T11" fmla="*/ 73 h 302"/>
                  <a:gd name="T12" fmla="*/ 277 w 331"/>
                  <a:gd name="T13" fmla="*/ 59 h 302"/>
                  <a:gd name="T14" fmla="*/ 58 w 331"/>
                  <a:gd name="T15" fmla="*/ 277 h 302"/>
                  <a:gd name="T16" fmla="*/ 0 w 331"/>
                  <a:gd name="T17" fmla="*/ 284 h 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1" h="302">
                    <a:moveTo>
                      <a:pt x="0" y="284"/>
                    </a:moveTo>
                    <a:cubicBezTo>
                      <a:pt x="0" y="267"/>
                      <a:pt x="0" y="267"/>
                      <a:pt x="0" y="267"/>
                    </a:cubicBezTo>
                    <a:cubicBezTo>
                      <a:pt x="268" y="0"/>
                      <a:pt x="268" y="0"/>
                      <a:pt x="268" y="0"/>
                    </a:cubicBezTo>
                    <a:cubicBezTo>
                      <a:pt x="286" y="18"/>
                      <a:pt x="308" y="32"/>
                      <a:pt x="331" y="40"/>
                    </a:cubicBezTo>
                    <a:cubicBezTo>
                      <a:pt x="330" y="58"/>
                      <a:pt x="331" y="78"/>
                      <a:pt x="322" y="87"/>
                    </a:cubicBezTo>
                    <a:cubicBezTo>
                      <a:pt x="311" y="97"/>
                      <a:pt x="298" y="80"/>
                      <a:pt x="292" y="73"/>
                    </a:cubicBezTo>
                    <a:cubicBezTo>
                      <a:pt x="285" y="67"/>
                      <a:pt x="277" y="59"/>
                      <a:pt x="277" y="59"/>
                    </a:cubicBezTo>
                    <a:cubicBezTo>
                      <a:pt x="58" y="277"/>
                      <a:pt x="58" y="277"/>
                      <a:pt x="58" y="277"/>
                    </a:cubicBezTo>
                    <a:cubicBezTo>
                      <a:pt x="58" y="277"/>
                      <a:pt x="18" y="302"/>
                      <a:pt x="0" y="284"/>
                    </a:cubicBezTo>
                    <a:close/>
                  </a:path>
                </a:pathLst>
              </a:custGeom>
              <a:solidFill>
                <a:schemeClr val="bg2">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3" name="Freeform 6"/>
              <p:cNvSpPr>
                <a:spLocks/>
              </p:cNvSpPr>
              <p:nvPr/>
            </p:nvSpPr>
            <p:spPr bwMode="auto">
              <a:xfrm>
                <a:off x="4639" y="358"/>
                <a:ext cx="271" cy="335"/>
              </a:xfrm>
              <a:custGeom>
                <a:avLst/>
                <a:gdLst>
                  <a:gd name="T0" fmla="*/ 0 w 268"/>
                  <a:gd name="T1" fmla="*/ 331 h 331"/>
                  <a:gd name="T2" fmla="*/ 0 w 268"/>
                  <a:gd name="T3" fmla="*/ 262 h 331"/>
                  <a:gd name="T4" fmla="*/ 25 w 268"/>
                  <a:gd name="T5" fmla="*/ 236 h 331"/>
                  <a:gd name="T6" fmla="*/ 64 w 268"/>
                  <a:gd name="T7" fmla="*/ 238 h 331"/>
                  <a:gd name="T8" fmla="*/ 59 w 268"/>
                  <a:gd name="T9" fmla="*/ 174 h 331"/>
                  <a:gd name="T10" fmla="*/ 80 w 268"/>
                  <a:gd name="T11" fmla="*/ 152 h 331"/>
                  <a:gd name="T12" fmla="*/ 132 w 268"/>
                  <a:gd name="T13" fmla="*/ 150 h 331"/>
                  <a:gd name="T14" fmla="*/ 135 w 268"/>
                  <a:gd name="T15" fmla="*/ 98 h 331"/>
                  <a:gd name="T16" fmla="*/ 174 w 268"/>
                  <a:gd name="T17" fmla="*/ 98 h 331"/>
                  <a:gd name="T18" fmla="*/ 213 w 268"/>
                  <a:gd name="T19" fmla="*/ 59 h 331"/>
                  <a:gd name="T20" fmla="*/ 194 w 268"/>
                  <a:gd name="T21" fmla="*/ 40 h 331"/>
                  <a:gd name="T22" fmla="*/ 181 w 268"/>
                  <a:gd name="T23" fmla="*/ 10 h 331"/>
                  <a:gd name="T24" fmla="*/ 227 w 268"/>
                  <a:gd name="T25" fmla="*/ 0 h 331"/>
                  <a:gd name="T26" fmla="*/ 268 w 268"/>
                  <a:gd name="T27" fmla="*/ 64 h 331"/>
                  <a:gd name="T28" fmla="*/ 0 w 268"/>
                  <a:gd name="T29" fmla="*/ 331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68" h="331">
                    <a:moveTo>
                      <a:pt x="0" y="331"/>
                    </a:moveTo>
                    <a:cubicBezTo>
                      <a:pt x="0" y="262"/>
                      <a:pt x="0" y="262"/>
                      <a:pt x="0" y="262"/>
                    </a:cubicBezTo>
                    <a:cubicBezTo>
                      <a:pt x="25" y="236"/>
                      <a:pt x="25" y="236"/>
                      <a:pt x="25" y="236"/>
                    </a:cubicBezTo>
                    <a:cubicBezTo>
                      <a:pt x="64" y="238"/>
                      <a:pt x="64" y="238"/>
                      <a:pt x="64" y="238"/>
                    </a:cubicBezTo>
                    <a:cubicBezTo>
                      <a:pt x="59" y="174"/>
                      <a:pt x="59" y="174"/>
                      <a:pt x="59" y="174"/>
                    </a:cubicBezTo>
                    <a:cubicBezTo>
                      <a:pt x="80" y="152"/>
                      <a:pt x="80" y="152"/>
                      <a:pt x="80" y="152"/>
                    </a:cubicBezTo>
                    <a:cubicBezTo>
                      <a:pt x="132" y="150"/>
                      <a:pt x="132" y="150"/>
                      <a:pt x="132" y="150"/>
                    </a:cubicBezTo>
                    <a:cubicBezTo>
                      <a:pt x="135" y="98"/>
                      <a:pt x="135" y="98"/>
                      <a:pt x="135" y="98"/>
                    </a:cubicBezTo>
                    <a:cubicBezTo>
                      <a:pt x="174" y="98"/>
                      <a:pt x="174" y="98"/>
                      <a:pt x="174" y="98"/>
                    </a:cubicBezTo>
                    <a:cubicBezTo>
                      <a:pt x="213" y="59"/>
                      <a:pt x="213" y="59"/>
                      <a:pt x="213" y="59"/>
                    </a:cubicBezTo>
                    <a:cubicBezTo>
                      <a:pt x="213" y="59"/>
                      <a:pt x="200" y="46"/>
                      <a:pt x="194" y="40"/>
                    </a:cubicBezTo>
                    <a:cubicBezTo>
                      <a:pt x="188" y="33"/>
                      <a:pt x="170" y="20"/>
                      <a:pt x="181" y="10"/>
                    </a:cubicBezTo>
                    <a:cubicBezTo>
                      <a:pt x="189" y="1"/>
                      <a:pt x="209" y="1"/>
                      <a:pt x="227" y="0"/>
                    </a:cubicBezTo>
                    <a:cubicBezTo>
                      <a:pt x="236" y="23"/>
                      <a:pt x="249" y="45"/>
                      <a:pt x="268" y="64"/>
                    </a:cubicBezTo>
                    <a:lnTo>
                      <a:pt x="0" y="331"/>
                    </a:lnTo>
                    <a:close/>
                  </a:path>
                </a:pathLst>
              </a:custGeom>
              <a:solidFill>
                <a:schemeClr val="tx1">
                  <a:lumMod val="25000"/>
                  <a:lumOff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4" name="Freeform 7"/>
              <p:cNvSpPr>
                <a:spLocks/>
              </p:cNvSpPr>
              <p:nvPr/>
            </p:nvSpPr>
            <p:spPr bwMode="auto">
              <a:xfrm>
                <a:off x="4863" y="351"/>
                <a:ext cx="121" cy="120"/>
              </a:xfrm>
              <a:custGeom>
                <a:avLst/>
                <a:gdLst>
                  <a:gd name="T0" fmla="*/ 104 w 105"/>
                  <a:gd name="T1" fmla="*/ 104 h 104"/>
                  <a:gd name="T2" fmla="*/ 41 w 105"/>
                  <a:gd name="T3" fmla="*/ 64 h 104"/>
                  <a:gd name="T4" fmla="*/ 0 w 105"/>
                  <a:gd name="T5" fmla="*/ 0 h 104"/>
                  <a:gd name="T6" fmla="*/ 11 w 105"/>
                  <a:gd name="T7" fmla="*/ 0 h 104"/>
                  <a:gd name="T8" fmla="*/ 105 w 105"/>
                  <a:gd name="T9" fmla="*/ 94 h 104"/>
                  <a:gd name="T10" fmla="*/ 104 w 105"/>
                  <a:gd name="T11" fmla="*/ 104 h 104"/>
                </a:gdLst>
                <a:ahLst/>
                <a:cxnLst>
                  <a:cxn ang="0">
                    <a:pos x="T0" y="T1"/>
                  </a:cxn>
                  <a:cxn ang="0">
                    <a:pos x="T2" y="T3"/>
                  </a:cxn>
                  <a:cxn ang="0">
                    <a:pos x="T4" y="T5"/>
                  </a:cxn>
                  <a:cxn ang="0">
                    <a:pos x="T6" y="T7"/>
                  </a:cxn>
                  <a:cxn ang="0">
                    <a:pos x="T8" y="T9"/>
                  </a:cxn>
                  <a:cxn ang="0">
                    <a:pos x="T10" y="T11"/>
                  </a:cxn>
                </a:cxnLst>
                <a:rect l="0" t="0" r="r" b="b"/>
                <a:pathLst>
                  <a:path w="105" h="104">
                    <a:moveTo>
                      <a:pt x="104" y="104"/>
                    </a:moveTo>
                    <a:cubicBezTo>
                      <a:pt x="81" y="96"/>
                      <a:pt x="59" y="82"/>
                      <a:pt x="41" y="64"/>
                    </a:cubicBezTo>
                    <a:cubicBezTo>
                      <a:pt x="22" y="45"/>
                      <a:pt x="9" y="23"/>
                      <a:pt x="0" y="0"/>
                    </a:cubicBezTo>
                    <a:cubicBezTo>
                      <a:pt x="4" y="0"/>
                      <a:pt x="7" y="0"/>
                      <a:pt x="11" y="0"/>
                    </a:cubicBezTo>
                    <a:cubicBezTo>
                      <a:pt x="105" y="94"/>
                      <a:pt x="105" y="94"/>
                      <a:pt x="105" y="94"/>
                    </a:cubicBezTo>
                    <a:cubicBezTo>
                      <a:pt x="104" y="97"/>
                      <a:pt x="104" y="100"/>
                      <a:pt x="104" y="104"/>
                    </a:cubicBezTo>
                    <a:close/>
                  </a:path>
                </a:pathLst>
              </a:custGeom>
              <a:solidFill>
                <a:schemeClr val="bg2">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92" name="Freeform 12"/>
            <p:cNvSpPr>
              <a:spLocks noEditPoints="1"/>
            </p:cNvSpPr>
            <p:nvPr/>
          </p:nvSpPr>
          <p:spPr bwMode="auto">
            <a:xfrm>
              <a:off x="9736979" y="170973"/>
              <a:ext cx="595313" cy="593726"/>
            </a:xfrm>
            <a:custGeom>
              <a:avLst/>
              <a:gdLst>
                <a:gd name="T0" fmla="*/ 304 w 371"/>
                <a:gd name="T1" fmla="*/ 66 h 370"/>
                <a:gd name="T2" fmla="*/ 62 w 371"/>
                <a:gd name="T3" fmla="*/ 66 h 370"/>
                <a:gd name="T4" fmla="*/ 21 w 371"/>
                <a:gd name="T5" fmla="*/ 245 h 370"/>
                <a:gd name="T6" fmla="*/ 32 w 371"/>
                <a:gd name="T7" fmla="*/ 245 h 370"/>
                <a:gd name="T8" fmla="*/ 126 w 371"/>
                <a:gd name="T9" fmla="*/ 339 h 370"/>
                <a:gd name="T10" fmla="*/ 125 w 371"/>
                <a:gd name="T11" fmla="*/ 349 h 370"/>
                <a:gd name="T12" fmla="*/ 304 w 371"/>
                <a:gd name="T13" fmla="*/ 309 h 370"/>
                <a:gd name="T14" fmla="*/ 304 w 371"/>
                <a:gd name="T15" fmla="*/ 66 h 370"/>
                <a:gd name="T16" fmla="*/ 275 w 371"/>
                <a:gd name="T17" fmla="*/ 161 h 370"/>
                <a:gd name="T18" fmla="*/ 217 w 371"/>
                <a:gd name="T19" fmla="*/ 161 h 370"/>
                <a:gd name="T20" fmla="*/ 217 w 371"/>
                <a:gd name="T21" fmla="*/ 102 h 370"/>
                <a:gd name="T22" fmla="*/ 275 w 371"/>
                <a:gd name="T23" fmla="*/ 102 h 370"/>
                <a:gd name="T24" fmla="*/ 275 w 371"/>
                <a:gd name="T25" fmla="*/ 161 h 3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71" h="370">
                  <a:moveTo>
                    <a:pt x="304" y="66"/>
                  </a:moveTo>
                  <a:cubicBezTo>
                    <a:pt x="237" y="0"/>
                    <a:pt x="128" y="0"/>
                    <a:pt x="62" y="66"/>
                  </a:cubicBezTo>
                  <a:cubicBezTo>
                    <a:pt x="13" y="115"/>
                    <a:pt x="0" y="185"/>
                    <a:pt x="21" y="245"/>
                  </a:cubicBezTo>
                  <a:cubicBezTo>
                    <a:pt x="25" y="245"/>
                    <a:pt x="28" y="245"/>
                    <a:pt x="32" y="245"/>
                  </a:cubicBezTo>
                  <a:cubicBezTo>
                    <a:pt x="126" y="339"/>
                    <a:pt x="126" y="339"/>
                    <a:pt x="126" y="339"/>
                  </a:cubicBezTo>
                  <a:cubicBezTo>
                    <a:pt x="125" y="342"/>
                    <a:pt x="125" y="345"/>
                    <a:pt x="125" y="349"/>
                  </a:cubicBezTo>
                  <a:cubicBezTo>
                    <a:pt x="185" y="370"/>
                    <a:pt x="255" y="357"/>
                    <a:pt x="304" y="309"/>
                  </a:cubicBezTo>
                  <a:cubicBezTo>
                    <a:pt x="371" y="242"/>
                    <a:pt x="371" y="133"/>
                    <a:pt x="304" y="66"/>
                  </a:cubicBezTo>
                  <a:close/>
                  <a:moveTo>
                    <a:pt x="275" y="161"/>
                  </a:moveTo>
                  <a:cubicBezTo>
                    <a:pt x="259" y="177"/>
                    <a:pt x="233" y="177"/>
                    <a:pt x="217" y="161"/>
                  </a:cubicBezTo>
                  <a:cubicBezTo>
                    <a:pt x="201" y="144"/>
                    <a:pt x="201" y="118"/>
                    <a:pt x="217" y="102"/>
                  </a:cubicBezTo>
                  <a:cubicBezTo>
                    <a:pt x="233" y="86"/>
                    <a:pt x="259" y="86"/>
                    <a:pt x="275" y="102"/>
                  </a:cubicBezTo>
                  <a:cubicBezTo>
                    <a:pt x="291" y="118"/>
                    <a:pt x="291" y="144"/>
                    <a:pt x="275" y="161"/>
                  </a:cubicBezTo>
                  <a:close/>
                </a:path>
              </a:pathLst>
            </a:custGeom>
            <a:solidFill>
              <a:schemeClr val="tx1">
                <a:lumMod val="25000"/>
                <a:lumOff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24" name="Rectangle 123"/>
          <p:cNvSpPr/>
          <p:nvPr/>
        </p:nvSpPr>
        <p:spPr>
          <a:xfrm>
            <a:off x="7354301" y="3824773"/>
            <a:ext cx="1625573" cy="1323439"/>
          </a:xfrm>
          <a:prstGeom prst="rect">
            <a:avLst/>
          </a:prstGeom>
        </p:spPr>
        <p:txBody>
          <a:bodyPr wrap="none">
            <a:spAutoFit/>
          </a:bodyPr>
          <a:lstStyle/>
          <a:p>
            <a:pPr algn="r"/>
            <a:r>
              <a:rPr lang="en-US" sz="1600" dirty="0">
                <a:latin typeface="+mn-lt"/>
              </a:rPr>
              <a:t>CMK store:</a:t>
            </a:r>
          </a:p>
          <a:p>
            <a:pPr algn="r"/>
            <a:r>
              <a:rPr lang="en-US" sz="1600" dirty="0">
                <a:latin typeface="+mn-lt"/>
              </a:rPr>
              <a:t>Certificate store</a:t>
            </a:r>
          </a:p>
          <a:p>
            <a:pPr algn="r"/>
            <a:r>
              <a:rPr lang="en-US" sz="1600" dirty="0">
                <a:latin typeface="+mn-lt"/>
              </a:rPr>
              <a:t>HSM</a:t>
            </a:r>
          </a:p>
          <a:p>
            <a:pPr algn="r"/>
            <a:r>
              <a:rPr lang="en-US" sz="1600" dirty="0">
                <a:latin typeface="+mn-lt"/>
              </a:rPr>
              <a:t>Azure Key Vault</a:t>
            </a:r>
          </a:p>
          <a:p>
            <a:pPr algn="r"/>
            <a:r>
              <a:rPr lang="en-US" sz="1600" dirty="0">
                <a:latin typeface="+mn-lt"/>
              </a:rPr>
              <a:t>…</a:t>
            </a:r>
          </a:p>
        </p:txBody>
      </p:sp>
      <p:grpSp>
        <p:nvGrpSpPr>
          <p:cNvPr id="97" name="Group 4"/>
          <p:cNvGrpSpPr>
            <a:grpSpLocks noChangeAspect="1"/>
          </p:cNvGrpSpPr>
          <p:nvPr/>
        </p:nvGrpSpPr>
        <p:grpSpPr bwMode="auto">
          <a:xfrm>
            <a:off x="8502559" y="5329603"/>
            <a:ext cx="399926" cy="1168784"/>
            <a:chOff x="5219" y="1973"/>
            <a:chExt cx="400" cy="1169"/>
          </a:xfrm>
        </p:grpSpPr>
        <p:sp>
          <p:nvSpPr>
            <p:cNvPr id="98" name="AutoShape 3"/>
            <p:cNvSpPr>
              <a:spLocks noChangeAspect="1" noChangeArrowheads="1" noTextEdit="1"/>
            </p:cNvSpPr>
            <p:nvPr/>
          </p:nvSpPr>
          <p:spPr bwMode="auto">
            <a:xfrm>
              <a:off x="5221" y="1973"/>
              <a:ext cx="398" cy="11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9" name="Freeform 5"/>
            <p:cNvSpPr>
              <a:spLocks/>
            </p:cNvSpPr>
            <p:nvPr/>
          </p:nvSpPr>
          <p:spPr bwMode="auto">
            <a:xfrm>
              <a:off x="5219" y="1975"/>
              <a:ext cx="398" cy="1167"/>
            </a:xfrm>
            <a:custGeom>
              <a:avLst/>
              <a:gdLst>
                <a:gd name="T0" fmla="*/ 194 w 204"/>
                <a:gd name="T1" fmla="*/ 0 h 603"/>
                <a:gd name="T2" fmla="*/ 9 w 204"/>
                <a:gd name="T3" fmla="*/ 0 h 603"/>
                <a:gd name="T4" fmla="*/ 0 w 204"/>
                <a:gd name="T5" fmla="*/ 10 h 603"/>
                <a:gd name="T6" fmla="*/ 0 w 204"/>
                <a:gd name="T7" fmla="*/ 603 h 603"/>
                <a:gd name="T8" fmla="*/ 204 w 204"/>
                <a:gd name="T9" fmla="*/ 603 h 603"/>
                <a:gd name="T10" fmla="*/ 204 w 204"/>
                <a:gd name="T11" fmla="*/ 10 h 603"/>
                <a:gd name="T12" fmla="*/ 194 w 204"/>
                <a:gd name="T13" fmla="*/ 0 h 603"/>
              </a:gdLst>
              <a:ahLst/>
              <a:cxnLst>
                <a:cxn ang="0">
                  <a:pos x="T0" y="T1"/>
                </a:cxn>
                <a:cxn ang="0">
                  <a:pos x="T2" y="T3"/>
                </a:cxn>
                <a:cxn ang="0">
                  <a:pos x="T4" y="T5"/>
                </a:cxn>
                <a:cxn ang="0">
                  <a:pos x="T6" y="T7"/>
                </a:cxn>
                <a:cxn ang="0">
                  <a:pos x="T8" y="T9"/>
                </a:cxn>
                <a:cxn ang="0">
                  <a:pos x="T10" y="T11"/>
                </a:cxn>
                <a:cxn ang="0">
                  <a:pos x="T12" y="T13"/>
                </a:cxn>
              </a:cxnLst>
              <a:rect l="0" t="0" r="r" b="b"/>
              <a:pathLst>
                <a:path w="204" h="603">
                  <a:moveTo>
                    <a:pt x="194" y="0"/>
                  </a:moveTo>
                  <a:cubicBezTo>
                    <a:pt x="9" y="0"/>
                    <a:pt x="9" y="0"/>
                    <a:pt x="9" y="0"/>
                  </a:cubicBezTo>
                  <a:cubicBezTo>
                    <a:pt x="4" y="0"/>
                    <a:pt x="0" y="5"/>
                    <a:pt x="0" y="10"/>
                  </a:cubicBezTo>
                  <a:cubicBezTo>
                    <a:pt x="0" y="603"/>
                    <a:pt x="0" y="603"/>
                    <a:pt x="0" y="603"/>
                  </a:cubicBezTo>
                  <a:cubicBezTo>
                    <a:pt x="204" y="603"/>
                    <a:pt x="204" y="603"/>
                    <a:pt x="204" y="603"/>
                  </a:cubicBezTo>
                  <a:cubicBezTo>
                    <a:pt x="204" y="10"/>
                    <a:pt x="204" y="10"/>
                    <a:pt x="204" y="10"/>
                  </a:cubicBezTo>
                  <a:cubicBezTo>
                    <a:pt x="204" y="5"/>
                    <a:pt x="199" y="0"/>
                    <a:pt x="194" y="0"/>
                  </a:cubicBezTo>
                  <a:close/>
                </a:path>
              </a:pathLst>
            </a:custGeom>
            <a:solidFill>
              <a:srgbClr val="5050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 name="Rectangle 6"/>
            <p:cNvSpPr>
              <a:spLocks noChangeArrowheads="1"/>
            </p:cNvSpPr>
            <p:nvPr/>
          </p:nvSpPr>
          <p:spPr bwMode="auto">
            <a:xfrm>
              <a:off x="5235" y="2155"/>
              <a:ext cx="366" cy="4"/>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1" name="Rectangle 7"/>
            <p:cNvSpPr>
              <a:spLocks noChangeArrowheads="1"/>
            </p:cNvSpPr>
            <p:nvPr/>
          </p:nvSpPr>
          <p:spPr bwMode="auto">
            <a:xfrm>
              <a:off x="5235" y="2080"/>
              <a:ext cx="366"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2" name="Freeform 8"/>
            <p:cNvSpPr>
              <a:spLocks/>
            </p:cNvSpPr>
            <p:nvPr/>
          </p:nvSpPr>
          <p:spPr bwMode="auto">
            <a:xfrm>
              <a:off x="5498" y="2105"/>
              <a:ext cx="80" cy="27"/>
            </a:xfrm>
            <a:custGeom>
              <a:avLst/>
              <a:gdLst>
                <a:gd name="T0" fmla="*/ 41 w 41"/>
                <a:gd name="T1" fmla="*/ 0 h 14"/>
                <a:gd name="T2" fmla="*/ 6 w 41"/>
                <a:gd name="T3" fmla="*/ 0 h 14"/>
                <a:gd name="T4" fmla="*/ 0 w 41"/>
                <a:gd name="T5" fmla="*/ 7 h 14"/>
                <a:gd name="T6" fmla="*/ 6 w 41"/>
                <a:gd name="T7" fmla="*/ 14 h 14"/>
                <a:gd name="T8" fmla="*/ 41 w 41"/>
                <a:gd name="T9" fmla="*/ 14 h 14"/>
                <a:gd name="T10" fmla="*/ 41 w 41"/>
                <a:gd name="T11" fmla="*/ 0 h 14"/>
              </a:gdLst>
              <a:ahLst/>
              <a:cxnLst>
                <a:cxn ang="0">
                  <a:pos x="T0" y="T1"/>
                </a:cxn>
                <a:cxn ang="0">
                  <a:pos x="T2" y="T3"/>
                </a:cxn>
                <a:cxn ang="0">
                  <a:pos x="T4" y="T5"/>
                </a:cxn>
                <a:cxn ang="0">
                  <a:pos x="T6" y="T7"/>
                </a:cxn>
                <a:cxn ang="0">
                  <a:pos x="T8" y="T9"/>
                </a:cxn>
                <a:cxn ang="0">
                  <a:pos x="T10" y="T11"/>
                </a:cxn>
              </a:cxnLst>
              <a:rect l="0" t="0" r="r" b="b"/>
              <a:pathLst>
                <a:path w="41" h="14">
                  <a:moveTo>
                    <a:pt x="41" y="0"/>
                  </a:moveTo>
                  <a:cubicBezTo>
                    <a:pt x="6" y="0"/>
                    <a:pt x="6" y="0"/>
                    <a:pt x="6" y="0"/>
                  </a:cubicBezTo>
                  <a:cubicBezTo>
                    <a:pt x="3" y="0"/>
                    <a:pt x="0" y="3"/>
                    <a:pt x="0" y="7"/>
                  </a:cubicBezTo>
                  <a:cubicBezTo>
                    <a:pt x="0" y="11"/>
                    <a:pt x="3" y="14"/>
                    <a:pt x="6" y="14"/>
                  </a:cubicBezTo>
                  <a:cubicBezTo>
                    <a:pt x="41" y="14"/>
                    <a:pt x="41" y="14"/>
                    <a:pt x="41" y="14"/>
                  </a:cubicBezTo>
                  <a:lnTo>
                    <a:pt x="41" y="0"/>
                  </a:ln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 name="Rectangle 9"/>
            <p:cNvSpPr>
              <a:spLocks noChangeArrowheads="1"/>
            </p:cNvSpPr>
            <p:nvPr/>
          </p:nvSpPr>
          <p:spPr bwMode="auto">
            <a:xfrm>
              <a:off x="5235" y="2229"/>
              <a:ext cx="366"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 name="Rectangle 10"/>
            <p:cNvSpPr>
              <a:spLocks noChangeArrowheads="1"/>
            </p:cNvSpPr>
            <p:nvPr/>
          </p:nvSpPr>
          <p:spPr bwMode="auto">
            <a:xfrm>
              <a:off x="5235" y="2155"/>
              <a:ext cx="366" cy="4"/>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 name="Freeform 11"/>
            <p:cNvSpPr>
              <a:spLocks/>
            </p:cNvSpPr>
            <p:nvPr/>
          </p:nvSpPr>
          <p:spPr bwMode="auto">
            <a:xfrm>
              <a:off x="5498" y="2180"/>
              <a:ext cx="80" cy="25"/>
            </a:xfrm>
            <a:custGeom>
              <a:avLst/>
              <a:gdLst>
                <a:gd name="T0" fmla="*/ 41 w 41"/>
                <a:gd name="T1" fmla="*/ 0 h 13"/>
                <a:gd name="T2" fmla="*/ 6 w 41"/>
                <a:gd name="T3" fmla="*/ 0 h 13"/>
                <a:gd name="T4" fmla="*/ 0 w 41"/>
                <a:gd name="T5" fmla="*/ 6 h 13"/>
                <a:gd name="T6" fmla="*/ 6 w 41"/>
                <a:gd name="T7" fmla="*/ 13 h 13"/>
                <a:gd name="T8" fmla="*/ 41 w 41"/>
                <a:gd name="T9" fmla="*/ 13 h 13"/>
                <a:gd name="T10" fmla="*/ 41 w 41"/>
                <a:gd name="T11" fmla="*/ 0 h 13"/>
              </a:gdLst>
              <a:ahLst/>
              <a:cxnLst>
                <a:cxn ang="0">
                  <a:pos x="T0" y="T1"/>
                </a:cxn>
                <a:cxn ang="0">
                  <a:pos x="T2" y="T3"/>
                </a:cxn>
                <a:cxn ang="0">
                  <a:pos x="T4" y="T5"/>
                </a:cxn>
                <a:cxn ang="0">
                  <a:pos x="T6" y="T7"/>
                </a:cxn>
                <a:cxn ang="0">
                  <a:pos x="T8" y="T9"/>
                </a:cxn>
                <a:cxn ang="0">
                  <a:pos x="T10" y="T11"/>
                </a:cxn>
              </a:cxnLst>
              <a:rect l="0" t="0" r="r" b="b"/>
              <a:pathLst>
                <a:path w="41" h="13">
                  <a:moveTo>
                    <a:pt x="41" y="0"/>
                  </a:moveTo>
                  <a:cubicBezTo>
                    <a:pt x="6" y="0"/>
                    <a:pt x="6" y="0"/>
                    <a:pt x="6" y="0"/>
                  </a:cubicBezTo>
                  <a:cubicBezTo>
                    <a:pt x="3" y="0"/>
                    <a:pt x="0" y="3"/>
                    <a:pt x="0" y="6"/>
                  </a:cubicBezTo>
                  <a:cubicBezTo>
                    <a:pt x="0" y="10"/>
                    <a:pt x="3" y="13"/>
                    <a:pt x="6" y="13"/>
                  </a:cubicBezTo>
                  <a:cubicBezTo>
                    <a:pt x="41" y="13"/>
                    <a:pt x="41" y="13"/>
                    <a:pt x="41" y="13"/>
                  </a:cubicBezTo>
                  <a:lnTo>
                    <a:pt x="41" y="0"/>
                  </a:ln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 name="Rectangle 12"/>
            <p:cNvSpPr>
              <a:spLocks noChangeArrowheads="1"/>
            </p:cNvSpPr>
            <p:nvPr/>
          </p:nvSpPr>
          <p:spPr bwMode="auto">
            <a:xfrm>
              <a:off x="5235" y="2302"/>
              <a:ext cx="366" cy="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 name="Rectangle 13"/>
            <p:cNvSpPr>
              <a:spLocks noChangeArrowheads="1"/>
            </p:cNvSpPr>
            <p:nvPr/>
          </p:nvSpPr>
          <p:spPr bwMode="auto">
            <a:xfrm>
              <a:off x="5235" y="2229"/>
              <a:ext cx="366"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 name="Freeform 14"/>
            <p:cNvSpPr>
              <a:spLocks/>
            </p:cNvSpPr>
            <p:nvPr/>
          </p:nvSpPr>
          <p:spPr bwMode="auto">
            <a:xfrm>
              <a:off x="5498" y="2254"/>
              <a:ext cx="80" cy="27"/>
            </a:xfrm>
            <a:custGeom>
              <a:avLst/>
              <a:gdLst>
                <a:gd name="T0" fmla="*/ 41 w 41"/>
                <a:gd name="T1" fmla="*/ 0 h 14"/>
                <a:gd name="T2" fmla="*/ 6 w 41"/>
                <a:gd name="T3" fmla="*/ 0 h 14"/>
                <a:gd name="T4" fmla="*/ 0 w 41"/>
                <a:gd name="T5" fmla="*/ 7 h 14"/>
                <a:gd name="T6" fmla="*/ 6 w 41"/>
                <a:gd name="T7" fmla="*/ 14 h 14"/>
                <a:gd name="T8" fmla="*/ 41 w 41"/>
                <a:gd name="T9" fmla="*/ 14 h 14"/>
                <a:gd name="T10" fmla="*/ 41 w 41"/>
                <a:gd name="T11" fmla="*/ 0 h 14"/>
              </a:gdLst>
              <a:ahLst/>
              <a:cxnLst>
                <a:cxn ang="0">
                  <a:pos x="T0" y="T1"/>
                </a:cxn>
                <a:cxn ang="0">
                  <a:pos x="T2" y="T3"/>
                </a:cxn>
                <a:cxn ang="0">
                  <a:pos x="T4" y="T5"/>
                </a:cxn>
                <a:cxn ang="0">
                  <a:pos x="T6" y="T7"/>
                </a:cxn>
                <a:cxn ang="0">
                  <a:pos x="T8" y="T9"/>
                </a:cxn>
                <a:cxn ang="0">
                  <a:pos x="T10" y="T11"/>
                </a:cxn>
              </a:cxnLst>
              <a:rect l="0" t="0" r="r" b="b"/>
              <a:pathLst>
                <a:path w="41" h="14">
                  <a:moveTo>
                    <a:pt x="41" y="0"/>
                  </a:moveTo>
                  <a:cubicBezTo>
                    <a:pt x="6" y="0"/>
                    <a:pt x="6" y="0"/>
                    <a:pt x="6" y="0"/>
                  </a:cubicBezTo>
                  <a:cubicBezTo>
                    <a:pt x="3" y="0"/>
                    <a:pt x="0" y="3"/>
                    <a:pt x="0" y="7"/>
                  </a:cubicBezTo>
                  <a:cubicBezTo>
                    <a:pt x="0" y="10"/>
                    <a:pt x="3" y="14"/>
                    <a:pt x="6" y="14"/>
                  </a:cubicBezTo>
                  <a:cubicBezTo>
                    <a:pt x="41" y="14"/>
                    <a:pt x="41" y="14"/>
                    <a:pt x="41" y="14"/>
                  </a:cubicBezTo>
                  <a:lnTo>
                    <a:pt x="41" y="0"/>
                  </a:ln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 name="Rectangle 15"/>
            <p:cNvSpPr>
              <a:spLocks noChangeArrowheads="1"/>
            </p:cNvSpPr>
            <p:nvPr/>
          </p:nvSpPr>
          <p:spPr bwMode="auto">
            <a:xfrm>
              <a:off x="5235" y="2378"/>
              <a:ext cx="366"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 name="Rectangle 16"/>
            <p:cNvSpPr>
              <a:spLocks noChangeArrowheads="1"/>
            </p:cNvSpPr>
            <p:nvPr/>
          </p:nvSpPr>
          <p:spPr bwMode="auto">
            <a:xfrm>
              <a:off x="5235" y="2302"/>
              <a:ext cx="366" cy="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 name="Freeform 17"/>
            <p:cNvSpPr>
              <a:spLocks/>
            </p:cNvSpPr>
            <p:nvPr/>
          </p:nvSpPr>
          <p:spPr bwMode="auto">
            <a:xfrm>
              <a:off x="5498" y="2329"/>
              <a:ext cx="80" cy="25"/>
            </a:xfrm>
            <a:custGeom>
              <a:avLst/>
              <a:gdLst>
                <a:gd name="T0" fmla="*/ 41 w 41"/>
                <a:gd name="T1" fmla="*/ 0 h 13"/>
                <a:gd name="T2" fmla="*/ 6 w 41"/>
                <a:gd name="T3" fmla="*/ 0 h 13"/>
                <a:gd name="T4" fmla="*/ 0 w 41"/>
                <a:gd name="T5" fmla="*/ 6 h 13"/>
                <a:gd name="T6" fmla="*/ 6 w 41"/>
                <a:gd name="T7" fmla="*/ 13 h 13"/>
                <a:gd name="T8" fmla="*/ 41 w 41"/>
                <a:gd name="T9" fmla="*/ 13 h 13"/>
                <a:gd name="T10" fmla="*/ 41 w 41"/>
                <a:gd name="T11" fmla="*/ 0 h 13"/>
              </a:gdLst>
              <a:ahLst/>
              <a:cxnLst>
                <a:cxn ang="0">
                  <a:pos x="T0" y="T1"/>
                </a:cxn>
                <a:cxn ang="0">
                  <a:pos x="T2" y="T3"/>
                </a:cxn>
                <a:cxn ang="0">
                  <a:pos x="T4" y="T5"/>
                </a:cxn>
                <a:cxn ang="0">
                  <a:pos x="T6" y="T7"/>
                </a:cxn>
                <a:cxn ang="0">
                  <a:pos x="T8" y="T9"/>
                </a:cxn>
                <a:cxn ang="0">
                  <a:pos x="T10" y="T11"/>
                </a:cxn>
              </a:cxnLst>
              <a:rect l="0" t="0" r="r" b="b"/>
              <a:pathLst>
                <a:path w="41" h="13">
                  <a:moveTo>
                    <a:pt x="41" y="0"/>
                  </a:moveTo>
                  <a:cubicBezTo>
                    <a:pt x="6" y="0"/>
                    <a:pt x="6" y="0"/>
                    <a:pt x="6" y="0"/>
                  </a:cubicBezTo>
                  <a:cubicBezTo>
                    <a:pt x="3" y="0"/>
                    <a:pt x="0" y="3"/>
                    <a:pt x="0" y="6"/>
                  </a:cubicBezTo>
                  <a:cubicBezTo>
                    <a:pt x="0" y="10"/>
                    <a:pt x="3" y="13"/>
                    <a:pt x="6" y="13"/>
                  </a:cubicBezTo>
                  <a:cubicBezTo>
                    <a:pt x="41" y="13"/>
                    <a:pt x="41" y="13"/>
                    <a:pt x="41" y="13"/>
                  </a:cubicBezTo>
                  <a:lnTo>
                    <a:pt x="41" y="0"/>
                  </a:ln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 name="Rectangle 18"/>
            <p:cNvSpPr>
              <a:spLocks noChangeArrowheads="1"/>
            </p:cNvSpPr>
            <p:nvPr/>
          </p:nvSpPr>
          <p:spPr bwMode="auto">
            <a:xfrm>
              <a:off x="5235" y="2451"/>
              <a:ext cx="366" cy="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 name="Rectangle 19"/>
            <p:cNvSpPr>
              <a:spLocks noChangeArrowheads="1"/>
            </p:cNvSpPr>
            <p:nvPr/>
          </p:nvSpPr>
          <p:spPr bwMode="auto">
            <a:xfrm>
              <a:off x="5235" y="2378"/>
              <a:ext cx="366"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 name="Freeform 20"/>
            <p:cNvSpPr>
              <a:spLocks/>
            </p:cNvSpPr>
            <p:nvPr/>
          </p:nvSpPr>
          <p:spPr bwMode="auto">
            <a:xfrm>
              <a:off x="5498" y="2403"/>
              <a:ext cx="80" cy="25"/>
            </a:xfrm>
            <a:custGeom>
              <a:avLst/>
              <a:gdLst>
                <a:gd name="T0" fmla="*/ 41 w 41"/>
                <a:gd name="T1" fmla="*/ 0 h 13"/>
                <a:gd name="T2" fmla="*/ 6 w 41"/>
                <a:gd name="T3" fmla="*/ 0 h 13"/>
                <a:gd name="T4" fmla="*/ 0 w 41"/>
                <a:gd name="T5" fmla="*/ 7 h 13"/>
                <a:gd name="T6" fmla="*/ 6 w 41"/>
                <a:gd name="T7" fmla="*/ 13 h 13"/>
                <a:gd name="T8" fmla="*/ 41 w 41"/>
                <a:gd name="T9" fmla="*/ 13 h 13"/>
                <a:gd name="T10" fmla="*/ 41 w 41"/>
                <a:gd name="T11" fmla="*/ 0 h 13"/>
              </a:gdLst>
              <a:ahLst/>
              <a:cxnLst>
                <a:cxn ang="0">
                  <a:pos x="T0" y="T1"/>
                </a:cxn>
                <a:cxn ang="0">
                  <a:pos x="T2" y="T3"/>
                </a:cxn>
                <a:cxn ang="0">
                  <a:pos x="T4" y="T5"/>
                </a:cxn>
                <a:cxn ang="0">
                  <a:pos x="T6" y="T7"/>
                </a:cxn>
                <a:cxn ang="0">
                  <a:pos x="T8" y="T9"/>
                </a:cxn>
                <a:cxn ang="0">
                  <a:pos x="T10" y="T11"/>
                </a:cxn>
              </a:cxnLst>
              <a:rect l="0" t="0" r="r" b="b"/>
              <a:pathLst>
                <a:path w="41" h="13">
                  <a:moveTo>
                    <a:pt x="41" y="0"/>
                  </a:moveTo>
                  <a:cubicBezTo>
                    <a:pt x="6" y="0"/>
                    <a:pt x="6" y="0"/>
                    <a:pt x="6" y="0"/>
                  </a:cubicBezTo>
                  <a:cubicBezTo>
                    <a:pt x="3" y="0"/>
                    <a:pt x="0" y="3"/>
                    <a:pt x="0" y="7"/>
                  </a:cubicBezTo>
                  <a:cubicBezTo>
                    <a:pt x="0" y="10"/>
                    <a:pt x="3" y="13"/>
                    <a:pt x="6" y="13"/>
                  </a:cubicBezTo>
                  <a:cubicBezTo>
                    <a:pt x="41" y="13"/>
                    <a:pt x="41" y="13"/>
                    <a:pt x="41" y="13"/>
                  </a:cubicBezTo>
                  <a:lnTo>
                    <a:pt x="41" y="0"/>
                  </a:ln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 name="Rectangle 21"/>
            <p:cNvSpPr>
              <a:spLocks noChangeArrowheads="1"/>
            </p:cNvSpPr>
            <p:nvPr/>
          </p:nvSpPr>
          <p:spPr bwMode="auto">
            <a:xfrm>
              <a:off x="5235" y="2527"/>
              <a:ext cx="366"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 name="Rectangle 22"/>
            <p:cNvSpPr>
              <a:spLocks noChangeArrowheads="1"/>
            </p:cNvSpPr>
            <p:nvPr/>
          </p:nvSpPr>
          <p:spPr bwMode="auto">
            <a:xfrm>
              <a:off x="5235" y="2451"/>
              <a:ext cx="366" cy="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 name="Freeform 23"/>
            <p:cNvSpPr>
              <a:spLocks/>
            </p:cNvSpPr>
            <p:nvPr/>
          </p:nvSpPr>
          <p:spPr bwMode="auto">
            <a:xfrm>
              <a:off x="5498" y="2478"/>
              <a:ext cx="80" cy="25"/>
            </a:xfrm>
            <a:custGeom>
              <a:avLst/>
              <a:gdLst>
                <a:gd name="T0" fmla="*/ 41 w 41"/>
                <a:gd name="T1" fmla="*/ 0 h 13"/>
                <a:gd name="T2" fmla="*/ 6 w 41"/>
                <a:gd name="T3" fmla="*/ 0 h 13"/>
                <a:gd name="T4" fmla="*/ 0 w 41"/>
                <a:gd name="T5" fmla="*/ 6 h 13"/>
                <a:gd name="T6" fmla="*/ 6 w 41"/>
                <a:gd name="T7" fmla="*/ 13 h 13"/>
                <a:gd name="T8" fmla="*/ 41 w 41"/>
                <a:gd name="T9" fmla="*/ 13 h 13"/>
                <a:gd name="T10" fmla="*/ 41 w 41"/>
                <a:gd name="T11" fmla="*/ 0 h 13"/>
              </a:gdLst>
              <a:ahLst/>
              <a:cxnLst>
                <a:cxn ang="0">
                  <a:pos x="T0" y="T1"/>
                </a:cxn>
                <a:cxn ang="0">
                  <a:pos x="T2" y="T3"/>
                </a:cxn>
                <a:cxn ang="0">
                  <a:pos x="T4" y="T5"/>
                </a:cxn>
                <a:cxn ang="0">
                  <a:pos x="T6" y="T7"/>
                </a:cxn>
                <a:cxn ang="0">
                  <a:pos x="T8" y="T9"/>
                </a:cxn>
                <a:cxn ang="0">
                  <a:pos x="T10" y="T11"/>
                </a:cxn>
              </a:cxnLst>
              <a:rect l="0" t="0" r="r" b="b"/>
              <a:pathLst>
                <a:path w="41" h="13">
                  <a:moveTo>
                    <a:pt x="41" y="0"/>
                  </a:moveTo>
                  <a:cubicBezTo>
                    <a:pt x="6" y="0"/>
                    <a:pt x="6" y="0"/>
                    <a:pt x="6" y="0"/>
                  </a:cubicBezTo>
                  <a:cubicBezTo>
                    <a:pt x="3" y="0"/>
                    <a:pt x="0" y="3"/>
                    <a:pt x="0" y="6"/>
                  </a:cubicBezTo>
                  <a:cubicBezTo>
                    <a:pt x="0" y="10"/>
                    <a:pt x="3" y="13"/>
                    <a:pt x="6" y="13"/>
                  </a:cubicBezTo>
                  <a:cubicBezTo>
                    <a:pt x="41" y="13"/>
                    <a:pt x="41" y="13"/>
                    <a:pt x="41" y="13"/>
                  </a:cubicBezTo>
                  <a:lnTo>
                    <a:pt x="41" y="0"/>
                  </a:ln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 name="Rectangle 24"/>
            <p:cNvSpPr>
              <a:spLocks noChangeArrowheads="1"/>
            </p:cNvSpPr>
            <p:nvPr/>
          </p:nvSpPr>
          <p:spPr bwMode="auto">
            <a:xfrm>
              <a:off x="5235" y="2600"/>
              <a:ext cx="366" cy="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 name="Rectangle 25"/>
            <p:cNvSpPr>
              <a:spLocks noChangeArrowheads="1"/>
            </p:cNvSpPr>
            <p:nvPr/>
          </p:nvSpPr>
          <p:spPr bwMode="auto">
            <a:xfrm>
              <a:off x="5235" y="2527"/>
              <a:ext cx="366"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 name="Freeform 26"/>
            <p:cNvSpPr>
              <a:spLocks/>
            </p:cNvSpPr>
            <p:nvPr/>
          </p:nvSpPr>
          <p:spPr bwMode="auto">
            <a:xfrm>
              <a:off x="5498" y="2552"/>
              <a:ext cx="80" cy="25"/>
            </a:xfrm>
            <a:custGeom>
              <a:avLst/>
              <a:gdLst>
                <a:gd name="T0" fmla="*/ 41 w 41"/>
                <a:gd name="T1" fmla="*/ 0 h 13"/>
                <a:gd name="T2" fmla="*/ 6 w 41"/>
                <a:gd name="T3" fmla="*/ 0 h 13"/>
                <a:gd name="T4" fmla="*/ 0 w 41"/>
                <a:gd name="T5" fmla="*/ 7 h 13"/>
                <a:gd name="T6" fmla="*/ 6 w 41"/>
                <a:gd name="T7" fmla="*/ 13 h 13"/>
                <a:gd name="T8" fmla="*/ 41 w 41"/>
                <a:gd name="T9" fmla="*/ 13 h 13"/>
                <a:gd name="T10" fmla="*/ 41 w 41"/>
                <a:gd name="T11" fmla="*/ 0 h 13"/>
              </a:gdLst>
              <a:ahLst/>
              <a:cxnLst>
                <a:cxn ang="0">
                  <a:pos x="T0" y="T1"/>
                </a:cxn>
                <a:cxn ang="0">
                  <a:pos x="T2" y="T3"/>
                </a:cxn>
                <a:cxn ang="0">
                  <a:pos x="T4" y="T5"/>
                </a:cxn>
                <a:cxn ang="0">
                  <a:pos x="T6" y="T7"/>
                </a:cxn>
                <a:cxn ang="0">
                  <a:pos x="T8" y="T9"/>
                </a:cxn>
                <a:cxn ang="0">
                  <a:pos x="T10" y="T11"/>
                </a:cxn>
              </a:cxnLst>
              <a:rect l="0" t="0" r="r" b="b"/>
              <a:pathLst>
                <a:path w="41" h="13">
                  <a:moveTo>
                    <a:pt x="41" y="0"/>
                  </a:moveTo>
                  <a:cubicBezTo>
                    <a:pt x="6" y="0"/>
                    <a:pt x="6" y="0"/>
                    <a:pt x="6" y="0"/>
                  </a:cubicBezTo>
                  <a:cubicBezTo>
                    <a:pt x="3" y="0"/>
                    <a:pt x="0" y="3"/>
                    <a:pt x="0" y="7"/>
                  </a:cubicBezTo>
                  <a:cubicBezTo>
                    <a:pt x="0" y="10"/>
                    <a:pt x="3" y="13"/>
                    <a:pt x="6" y="13"/>
                  </a:cubicBezTo>
                  <a:cubicBezTo>
                    <a:pt x="41" y="13"/>
                    <a:pt x="41" y="13"/>
                    <a:pt x="41" y="13"/>
                  </a:cubicBezTo>
                  <a:lnTo>
                    <a:pt x="41" y="0"/>
                  </a:ln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 name="Rectangle 27"/>
            <p:cNvSpPr>
              <a:spLocks noChangeArrowheads="1"/>
            </p:cNvSpPr>
            <p:nvPr/>
          </p:nvSpPr>
          <p:spPr bwMode="auto">
            <a:xfrm>
              <a:off x="5235" y="2676"/>
              <a:ext cx="366"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 name="Rectangle 28"/>
            <p:cNvSpPr>
              <a:spLocks noChangeArrowheads="1"/>
            </p:cNvSpPr>
            <p:nvPr/>
          </p:nvSpPr>
          <p:spPr bwMode="auto">
            <a:xfrm>
              <a:off x="5235" y="2600"/>
              <a:ext cx="366" cy="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 name="Freeform 29"/>
            <p:cNvSpPr>
              <a:spLocks/>
            </p:cNvSpPr>
            <p:nvPr/>
          </p:nvSpPr>
          <p:spPr bwMode="auto">
            <a:xfrm>
              <a:off x="5498" y="2627"/>
              <a:ext cx="80" cy="25"/>
            </a:xfrm>
            <a:custGeom>
              <a:avLst/>
              <a:gdLst>
                <a:gd name="T0" fmla="*/ 41 w 41"/>
                <a:gd name="T1" fmla="*/ 0 h 13"/>
                <a:gd name="T2" fmla="*/ 6 w 41"/>
                <a:gd name="T3" fmla="*/ 0 h 13"/>
                <a:gd name="T4" fmla="*/ 0 w 41"/>
                <a:gd name="T5" fmla="*/ 6 h 13"/>
                <a:gd name="T6" fmla="*/ 6 w 41"/>
                <a:gd name="T7" fmla="*/ 13 h 13"/>
                <a:gd name="T8" fmla="*/ 41 w 41"/>
                <a:gd name="T9" fmla="*/ 13 h 13"/>
                <a:gd name="T10" fmla="*/ 41 w 41"/>
                <a:gd name="T11" fmla="*/ 0 h 13"/>
              </a:gdLst>
              <a:ahLst/>
              <a:cxnLst>
                <a:cxn ang="0">
                  <a:pos x="T0" y="T1"/>
                </a:cxn>
                <a:cxn ang="0">
                  <a:pos x="T2" y="T3"/>
                </a:cxn>
                <a:cxn ang="0">
                  <a:pos x="T4" y="T5"/>
                </a:cxn>
                <a:cxn ang="0">
                  <a:pos x="T6" y="T7"/>
                </a:cxn>
                <a:cxn ang="0">
                  <a:pos x="T8" y="T9"/>
                </a:cxn>
                <a:cxn ang="0">
                  <a:pos x="T10" y="T11"/>
                </a:cxn>
              </a:cxnLst>
              <a:rect l="0" t="0" r="r" b="b"/>
              <a:pathLst>
                <a:path w="41" h="13">
                  <a:moveTo>
                    <a:pt x="41" y="0"/>
                  </a:moveTo>
                  <a:cubicBezTo>
                    <a:pt x="6" y="0"/>
                    <a:pt x="6" y="0"/>
                    <a:pt x="6" y="0"/>
                  </a:cubicBezTo>
                  <a:cubicBezTo>
                    <a:pt x="3" y="0"/>
                    <a:pt x="0" y="3"/>
                    <a:pt x="0" y="6"/>
                  </a:cubicBezTo>
                  <a:cubicBezTo>
                    <a:pt x="0" y="10"/>
                    <a:pt x="3" y="13"/>
                    <a:pt x="6" y="13"/>
                  </a:cubicBezTo>
                  <a:cubicBezTo>
                    <a:pt x="41" y="13"/>
                    <a:pt x="41" y="13"/>
                    <a:pt x="41" y="13"/>
                  </a:cubicBezTo>
                  <a:lnTo>
                    <a:pt x="41" y="0"/>
                  </a:ln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 name="Rectangle 30"/>
            <p:cNvSpPr>
              <a:spLocks noChangeArrowheads="1"/>
            </p:cNvSpPr>
            <p:nvPr/>
          </p:nvSpPr>
          <p:spPr bwMode="auto">
            <a:xfrm>
              <a:off x="5235" y="2749"/>
              <a:ext cx="366" cy="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2" name="Rectangle 31"/>
            <p:cNvSpPr>
              <a:spLocks noChangeArrowheads="1"/>
            </p:cNvSpPr>
            <p:nvPr/>
          </p:nvSpPr>
          <p:spPr bwMode="auto">
            <a:xfrm>
              <a:off x="5235" y="2676"/>
              <a:ext cx="366"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3" name="Freeform 32"/>
            <p:cNvSpPr>
              <a:spLocks/>
            </p:cNvSpPr>
            <p:nvPr/>
          </p:nvSpPr>
          <p:spPr bwMode="auto">
            <a:xfrm>
              <a:off x="5498" y="2701"/>
              <a:ext cx="80" cy="25"/>
            </a:xfrm>
            <a:custGeom>
              <a:avLst/>
              <a:gdLst>
                <a:gd name="T0" fmla="*/ 41 w 41"/>
                <a:gd name="T1" fmla="*/ 0 h 13"/>
                <a:gd name="T2" fmla="*/ 6 w 41"/>
                <a:gd name="T3" fmla="*/ 0 h 13"/>
                <a:gd name="T4" fmla="*/ 0 w 41"/>
                <a:gd name="T5" fmla="*/ 7 h 13"/>
                <a:gd name="T6" fmla="*/ 6 w 41"/>
                <a:gd name="T7" fmla="*/ 13 h 13"/>
                <a:gd name="T8" fmla="*/ 41 w 41"/>
                <a:gd name="T9" fmla="*/ 13 h 13"/>
                <a:gd name="T10" fmla="*/ 41 w 41"/>
                <a:gd name="T11" fmla="*/ 0 h 13"/>
              </a:gdLst>
              <a:ahLst/>
              <a:cxnLst>
                <a:cxn ang="0">
                  <a:pos x="T0" y="T1"/>
                </a:cxn>
                <a:cxn ang="0">
                  <a:pos x="T2" y="T3"/>
                </a:cxn>
                <a:cxn ang="0">
                  <a:pos x="T4" y="T5"/>
                </a:cxn>
                <a:cxn ang="0">
                  <a:pos x="T6" y="T7"/>
                </a:cxn>
                <a:cxn ang="0">
                  <a:pos x="T8" y="T9"/>
                </a:cxn>
                <a:cxn ang="0">
                  <a:pos x="T10" y="T11"/>
                </a:cxn>
              </a:cxnLst>
              <a:rect l="0" t="0" r="r" b="b"/>
              <a:pathLst>
                <a:path w="41" h="13">
                  <a:moveTo>
                    <a:pt x="41" y="0"/>
                  </a:moveTo>
                  <a:cubicBezTo>
                    <a:pt x="6" y="0"/>
                    <a:pt x="6" y="0"/>
                    <a:pt x="6" y="0"/>
                  </a:cubicBezTo>
                  <a:cubicBezTo>
                    <a:pt x="3" y="0"/>
                    <a:pt x="0" y="3"/>
                    <a:pt x="0" y="7"/>
                  </a:cubicBezTo>
                  <a:cubicBezTo>
                    <a:pt x="0" y="10"/>
                    <a:pt x="3" y="13"/>
                    <a:pt x="6" y="13"/>
                  </a:cubicBezTo>
                  <a:cubicBezTo>
                    <a:pt x="41" y="13"/>
                    <a:pt x="41" y="13"/>
                    <a:pt x="41" y="13"/>
                  </a:cubicBezTo>
                  <a:lnTo>
                    <a:pt x="41" y="0"/>
                  </a:ln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4" name="Freeform 33"/>
            <p:cNvSpPr>
              <a:spLocks noEditPoints="1"/>
            </p:cNvSpPr>
            <p:nvPr/>
          </p:nvSpPr>
          <p:spPr bwMode="auto">
            <a:xfrm>
              <a:off x="5231" y="2080"/>
              <a:ext cx="372" cy="1010"/>
            </a:xfrm>
            <a:custGeom>
              <a:avLst/>
              <a:gdLst>
                <a:gd name="T0" fmla="*/ 372 w 372"/>
                <a:gd name="T1" fmla="*/ 1010 h 1010"/>
                <a:gd name="T2" fmla="*/ 0 w 372"/>
                <a:gd name="T3" fmla="*/ 1010 h 1010"/>
                <a:gd name="T4" fmla="*/ 0 w 372"/>
                <a:gd name="T5" fmla="*/ 0 h 1010"/>
                <a:gd name="T6" fmla="*/ 372 w 372"/>
                <a:gd name="T7" fmla="*/ 0 h 1010"/>
                <a:gd name="T8" fmla="*/ 372 w 372"/>
                <a:gd name="T9" fmla="*/ 1010 h 1010"/>
                <a:gd name="T10" fmla="*/ 6 w 372"/>
                <a:gd name="T11" fmla="*/ 1004 h 1010"/>
                <a:gd name="T12" fmla="*/ 367 w 372"/>
                <a:gd name="T13" fmla="*/ 1004 h 1010"/>
                <a:gd name="T14" fmla="*/ 367 w 372"/>
                <a:gd name="T15" fmla="*/ 5 h 1010"/>
                <a:gd name="T16" fmla="*/ 6 w 372"/>
                <a:gd name="T17" fmla="*/ 5 h 1010"/>
                <a:gd name="T18" fmla="*/ 6 w 372"/>
                <a:gd name="T19" fmla="*/ 1004 h 10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72" h="1010">
                  <a:moveTo>
                    <a:pt x="372" y="1010"/>
                  </a:moveTo>
                  <a:lnTo>
                    <a:pt x="0" y="1010"/>
                  </a:lnTo>
                  <a:lnTo>
                    <a:pt x="0" y="0"/>
                  </a:lnTo>
                  <a:lnTo>
                    <a:pt x="372" y="0"/>
                  </a:lnTo>
                  <a:lnTo>
                    <a:pt x="372" y="1010"/>
                  </a:lnTo>
                  <a:close/>
                  <a:moveTo>
                    <a:pt x="6" y="1004"/>
                  </a:moveTo>
                  <a:lnTo>
                    <a:pt x="367" y="1004"/>
                  </a:lnTo>
                  <a:lnTo>
                    <a:pt x="367" y="5"/>
                  </a:lnTo>
                  <a:lnTo>
                    <a:pt x="6" y="5"/>
                  </a:lnTo>
                  <a:lnTo>
                    <a:pt x="6" y="100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5" name="Freeform 34"/>
            <p:cNvSpPr>
              <a:spLocks/>
            </p:cNvSpPr>
            <p:nvPr/>
          </p:nvSpPr>
          <p:spPr bwMode="auto">
            <a:xfrm>
              <a:off x="5231" y="2049"/>
              <a:ext cx="127" cy="5"/>
            </a:xfrm>
            <a:custGeom>
              <a:avLst/>
              <a:gdLst>
                <a:gd name="T0" fmla="*/ 64 w 65"/>
                <a:gd name="T1" fmla="*/ 3 h 3"/>
                <a:gd name="T2" fmla="*/ 2 w 65"/>
                <a:gd name="T3" fmla="*/ 3 h 3"/>
                <a:gd name="T4" fmla="*/ 0 w 65"/>
                <a:gd name="T5" fmla="*/ 2 h 3"/>
                <a:gd name="T6" fmla="*/ 2 w 65"/>
                <a:gd name="T7" fmla="*/ 0 h 3"/>
                <a:gd name="T8" fmla="*/ 64 w 65"/>
                <a:gd name="T9" fmla="*/ 0 h 3"/>
                <a:gd name="T10" fmla="*/ 65 w 65"/>
                <a:gd name="T11" fmla="*/ 2 h 3"/>
                <a:gd name="T12" fmla="*/ 64 w 65"/>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65" h="3">
                  <a:moveTo>
                    <a:pt x="64" y="3"/>
                  </a:moveTo>
                  <a:cubicBezTo>
                    <a:pt x="2" y="3"/>
                    <a:pt x="2" y="3"/>
                    <a:pt x="2" y="3"/>
                  </a:cubicBezTo>
                  <a:cubicBezTo>
                    <a:pt x="1" y="3"/>
                    <a:pt x="0" y="2"/>
                    <a:pt x="0" y="2"/>
                  </a:cubicBezTo>
                  <a:cubicBezTo>
                    <a:pt x="0" y="1"/>
                    <a:pt x="1" y="0"/>
                    <a:pt x="2" y="0"/>
                  </a:cubicBezTo>
                  <a:cubicBezTo>
                    <a:pt x="64" y="0"/>
                    <a:pt x="64" y="0"/>
                    <a:pt x="64" y="0"/>
                  </a:cubicBezTo>
                  <a:cubicBezTo>
                    <a:pt x="65" y="0"/>
                    <a:pt x="65" y="1"/>
                    <a:pt x="65" y="2"/>
                  </a:cubicBezTo>
                  <a:cubicBezTo>
                    <a:pt x="65" y="2"/>
                    <a:pt x="65" y="3"/>
                    <a:pt x="64"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6" name="Freeform 35"/>
            <p:cNvSpPr>
              <a:spLocks/>
            </p:cNvSpPr>
            <p:nvPr/>
          </p:nvSpPr>
          <p:spPr bwMode="auto">
            <a:xfrm>
              <a:off x="5231" y="2033"/>
              <a:ext cx="127" cy="6"/>
            </a:xfrm>
            <a:custGeom>
              <a:avLst/>
              <a:gdLst>
                <a:gd name="T0" fmla="*/ 64 w 65"/>
                <a:gd name="T1" fmla="*/ 3 h 3"/>
                <a:gd name="T2" fmla="*/ 2 w 65"/>
                <a:gd name="T3" fmla="*/ 3 h 3"/>
                <a:gd name="T4" fmla="*/ 0 w 65"/>
                <a:gd name="T5" fmla="*/ 2 h 3"/>
                <a:gd name="T6" fmla="*/ 2 w 65"/>
                <a:gd name="T7" fmla="*/ 0 h 3"/>
                <a:gd name="T8" fmla="*/ 64 w 65"/>
                <a:gd name="T9" fmla="*/ 0 h 3"/>
                <a:gd name="T10" fmla="*/ 65 w 65"/>
                <a:gd name="T11" fmla="*/ 2 h 3"/>
                <a:gd name="T12" fmla="*/ 64 w 65"/>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65" h="3">
                  <a:moveTo>
                    <a:pt x="64" y="3"/>
                  </a:moveTo>
                  <a:cubicBezTo>
                    <a:pt x="2" y="3"/>
                    <a:pt x="2" y="3"/>
                    <a:pt x="2" y="3"/>
                  </a:cubicBezTo>
                  <a:cubicBezTo>
                    <a:pt x="1" y="3"/>
                    <a:pt x="0" y="2"/>
                    <a:pt x="0" y="2"/>
                  </a:cubicBezTo>
                  <a:cubicBezTo>
                    <a:pt x="0" y="1"/>
                    <a:pt x="1" y="0"/>
                    <a:pt x="2" y="0"/>
                  </a:cubicBezTo>
                  <a:cubicBezTo>
                    <a:pt x="64" y="0"/>
                    <a:pt x="64" y="0"/>
                    <a:pt x="64" y="0"/>
                  </a:cubicBezTo>
                  <a:cubicBezTo>
                    <a:pt x="65" y="0"/>
                    <a:pt x="65" y="1"/>
                    <a:pt x="65" y="2"/>
                  </a:cubicBezTo>
                  <a:cubicBezTo>
                    <a:pt x="65" y="2"/>
                    <a:pt x="65" y="3"/>
                    <a:pt x="64"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7" name="Freeform 36"/>
            <p:cNvSpPr>
              <a:spLocks/>
            </p:cNvSpPr>
            <p:nvPr/>
          </p:nvSpPr>
          <p:spPr bwMode="auto">
            <a:xfrm>
              <a:off x="5231" y="2018"/>
              <a:ext cx="127" cy="5"/>
            </a:xfrm>
            <a:custGeom>
              <a:avLst/>
              <a:gdLst>
                <a:gd name="T0" fmla="*/ 64 w 65"/>
                <a:gd name="T1" fmla="*/ 3 h 3"/>
                <a:gd name="T2" fmla="*/ 2 w 65"/>
                <a:gd name="T3" fmla="*/ 3 h 3"/>
                <a:gd name="T4" fmla="*/ 0 w 65"/>
                <a:gd name="T5" fmla="*/ 2 h 3"/>
                <a:gd name="T6" fmla="*/ 2 w 65"/>
                <a:gd name="T7" fmla="*/ 0 h 3"/>
                <a:gd name="T8" fmla="*/ 64 w 65"/>
                <a:gd name="T9" fmla="*/ 0 h 3"/>
                <a:gd name="T10" fmla="*/ 65 w 65"/>
                <a:gd name="T11" fmla="*/ 2 h 3"/>
                <a:gd name="T12" fmla="*/ 64 w 65"/>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65" h="3">
                  <a:moveTo>
                    <a:pt x="64" y="3"/>
                  </a:moveTo>
                  <a:cubicBezTo>
                    <a:pt x="2" y="3"/>
                    <a:pt x="2" y="3"/>
                    <a:pt x="2" y="3"/>
                  </a:cubicBezTo>
                  <a:cubicBezTo>
                    <a:pt x="1" y="3"/>
                    <a:pt x="0" y="2"/>
                    <a:pt x="0" y="2"/>
                  </a:cubicBezTo>
                  <a:cubicBezTo>
                    <a:pt x="0" y="1"/>
                    <a:pt x="1" y="0"/>
                    <a:pt x="2" y="0"/>
                  </a:cubicBezTo>
                  <a:cubicBezTo>
                    <a:pt x="64" y="0"/>
                    <a:pt x="64" y="0"/>
                    <a:pt x="64" y="0"/>
                  </a:cubicBezTo>
                  <a:cubicBezTo>
                    <a:pt x="65" y="0"/>
                    <a:pt x="65" y="1"/>
                    <a:pt x="65" y="2"/>
                  </a:cubicBezTo>
                  <a:cubicBezTo>
                    <a:pt x="65" y="2"/>
                    <a:pt x="65" y="3"/>
                    <a:pt x="64"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8" name="Freeform 37"/>
            <p:cNvSpPr>
              <a:spLocks/>
            </p:cNvSpPr>
            <p:nvPr/>
          </p:nvSpPr>
          <p:spPr bwMode="auto">
            <a:xfrm>
              <a:off x="5231" y="2002"/>
              <a:ext cx="127" cy="6"/>
            </a:xfrm>
            <a:custGeom>
              <a:avLst/>
              <a:gdLst>
                <a:gd name="T0" fmla="*/ 64 w 65"/>
                <a:gd name="T1" fmla="*/ 3 h 3"/>
                <a:gd name="T2" fmla="*/ 2 w 65"/>
                <a:gd name="T3" fmla="*/ 3 h 3"/>
                <a:gd name="T4" fmla="*/ 0 w 65"/>
                <a:gd name="T5" fmla="*/ 2 h 3"/>
                <a:gd name="T6" fmla="*/ 2 w 65"/>
                <a:gd name="T7" fmla="*/ 0 h 3"/>
                <a:gd name="T8" fmla="*/ 64 w 65"/>
                <a:gd name="T9" fmla="*/ 0 h 3"/>
                <a:gd name="T10" fmla="*/ 65 w 65"/>
                <a:gd name="T11" fmla="*/ 2 h 3"/>
                <a:gd name="T12" fmla="*/ 64 w 65"/>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65" h="3">
                  <a:moveTo>
                    <a:pt x="64" y="3"/>
                  </a:moveTo>
                  <a:cubicBezTo>
                    <a:pt x="2" y="3"/>
                    <a:pt x="2" y="3"/>
                    <a:pt x="2" y="3"/>
                  </a:cubicBezTo>
                  <a:cubicBezTo>
                    <a:pt x="1" y="3"/>
                    <a:pt x="0" y="2"/>
                    <a:pt x="0" y="2"/>
                  </a:cubicBezTo>
                  <a:cubicBezTo>
                    <a:pt x="0" y="1"/>
                    <a:pt x="1" y="0"/>
                    <a:pt x="2" y="0"/>
                  </a:cubicBezTo>
                  <a:cubicBezTo>
                    <a:pt x="64" y="0"/>
                    <a:pt x="64" y="0"/>
                    <a:pt x="64" y="0"/>
                  </a:cubicBezTo>
                  <a:cubicBezTo>
                    <a:pt x="65" y="0"/>
                    <a:pt x="65" y="1"/>
                    <a:pt x="65" y="2"/>
                  </a:cubicBezTo>
                  <a:cubicBezTo>
                    <a:pt x="65" y="2"/>
                    <a:pt x="65" y="3"/>
                    <a:pt x="64"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0" name="Freeform 38"/>
            <p:cNvSpPr>
              <a:spLocks/>
            </p:cNvSpPr>
            <p:nvPr/>
          </p:nvSpPr>
          <p:spPr bwMode="auto">
            <a:xfrm>
              <a:off x="5477" y="2049"/>
              <a:ext cx="126" cy="5"/>
            </a:xfrm>
            <a:custGeom>
              <a:avLst/>
              <a:gdLst>
                <a:gd name="T0" fmla="*/ 64 w 65"/>
                <a:gd name="T1" fmla="*/ 3 h 3"/>
                <a:gd name="T2" fmla="*/ 1 w 65"/>
                <a:gd name="T3" fmla="*/ 3 h 3"/>
                <a:gd name="T4" fmla="*/ 0 w 65"/>
                <a:gd name="T5" fmla="*/ 2 h 3"/>
                <a:gd name="T6" fmla="*/ 1 w 65"/>
                <a:gd name="T7" fmla="*/ 0 h 3"/>
                <a:gd name="T8" fmla="*/ 64 w 65"/>
                <a:gd name="T9" fmla="*/ 0 h 3"/>
                <a:gd name="T10" fmla="*/ 65 w 65"/>
                <a:gd name="T11" fmla="*/ 2 h 3"/>
                <a:gd name="T12" fmla="*/ 64 w 65"/>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65" h="3">
                  <a:moveTo>
                    <a:pt x="64" y="3"/>
                  </a:moveTo>
                  <a:cubicBezTo>
                    <a:pt x="1" y="3"/>
                    <a:pt x="1" y="3"/>
                    <a:pt x="1" y="3"/>
                  </a:cubicBezTo>
                  <a:cubicBezTo>
                    <a:pt x="1" y="3"/>
                    <a:pt x="0" y="2"/>
                    <a:pt x="0" y="2"/>
                  </a:cubicBezTo>
                  <a:cubicBezTo>
                    <a:pt x="0" y="1"/>
                    <a:pt x="1" y="0"/>
                    <a:pt x="1" y="0"/>
                  </a:cubicBezTo>
                  <a:cubicBezTo>
                    <a:pt x="64" y="0"/>
                    <a:pt x="64" y="0"/>
                    <a:pt x="64" y="0"/>
                  </a:cubicBezTo>
                  <a:cubicBezTo>
                    <a:pt x="64" y="0"/>
                    <a:pt x="65" y="1"/>
                    <a:pt x="65" y="2"/>
                  </a:cubicBezTo>
                  <a:cubicBezTo>
                    <a:pt x="65" y="2"/>
                    <a:pt x="64" y="3"/>
                    <a:pt x="64"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1" name="Freeform 39"/>
            <p:cNvSpPr>
              <a:spLocks/>
            </p:cNvSpPr>
            <p:nvPr/>
          </p:nvSpPr>
          <p:spPr bwMode="auto">
            <a:xfrm>
              <a:off x="5477" y="2033"/>
              <a:ext cx="126" cy="6"/>
            </a:xfrm>
            <a:custGeom>
              <a:avLst/>
              <a:gdLst>
                <a:gd name="T0" fmla="*/ 64 w 65"/>
                <a:gd name="T1" fmla="*/ 3 h 3"/>
                <a:gd name="T2" fmla="*/ 1 w 65"/>
                <a:gd name="T3" fmla="*/ 3 h 3"/>
                <a:gd name="T4" fmla="*/ 0 w 65"/>
                <a:gd name="T5" fmla="*/ 2 h 3"/>
                <a:gd name="T6" fmla="*/ 1 w 65"/>
                <a:gd name="T7" fmla="*/ 0 h 3"/>
                <a:gd name="T8" fmla="*/ 64 w 65"/>
                <a:gd name="T9" fmla="*/ 0 h 3"/>
                <a:gd name="T10" fmla="*/ 65 w 65"/>
                <a:gd name="T11" fmla="*/ 2 h 3"/>
                <a:gd name="T12" fmla="*/ 64 w 65"/>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65" h="3">
                  <a:moveTo>
                    <a:pt x="64" y="3"/>
                  </a:moveTo>
                  <a:cubicBezTo>
                    <a:pt x="1" y="3"/>
                    <a:pt x="1" y="3"/>
                    <a:pt x="1" y="3"/>
                  </a:cubicBezTo>
                  <a:cubicBezTo>
                    <a:pt x="1" y="3"/>
                    <a:pt x="0" y="2"/>
                    <a:pt x="0" y="2"/>
                  </a:cubicBezTo>
                  <a:cubicBezTo>
                    <a:pt x="0" y="1"/>
                    <a:pt x="1" y="0"/>
                    <a:pt x="1" y="0"/>
                  </a:cubicBezTo>
                  <a:cubicBezTo>
                    <a:pt x="64" y="0"/>
                    <a:pt x="64" y="0"/>
                    <a:pt x="64" y="0"/>
                  </a:cubicBezTo>
                  <a:cubicBezTo>
                    <a:pt x="64" y="0"/>
                    <a:pt x="65" y="1"/>
                    <a:pt x="65" y="2"/>
                  </a:cubicBezTo>
                  <a:cubicBezTo>
                    <a:pt x="65" y="2"/>
                    <a:pt x="64" y="3"/>
                    <a:pt x="64"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2" name="Freeform 40"/>
            <p:cNvSpPr>
              <a:spLocks/>
            </p:cNvSpPr>
            <p:nvPr/>
          </p:nvSpPr>
          <p:spPr bwMode="auto">
            <a:xfrm>
              <a:off x="5477" y="2018"/>
              <a:ext cx="126" cy="5"/>
            </a:xfrm>
            <a:custGeom>
              <a:avLst/>
              <a:gdLst>
                <a:gd name="T0" fmla="*/ 64 w 65"/>
                <a:gd name="T1" fmla="*/ 3 h 3"/>
                <a:gd name="T2" fmla="*/ 1 w 65"/>
                <a:gd name="T3" fmla="*/ 3 h 3"/>
                <a:gd name="T4" fmla="*/ 0 w 65"/>
                <a:gd name="T5" fmla="*/ 2 h 3"/>
                <a:gd name="T6" fmla="*/ 1 w 65"/>
                <a:gd name="T7" fmla="*/ 0 h 3"/>
                <a:gd name="T8" fmla="*/ 64 w 65"/>
                <a:gd name="T9" fmla="*/ 0 h 3"/>
                <a:gd name="T10" fmla="*/ 65 w 65"/>
                <a:gd name="T11" fmla="*/ 2 h 3"/>
                <a:gd name="T12" fmla="*/ 64 w 65"/>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65" h="3">
                  <a:moveTo>
                    <a:pt x="64" y="3"/>
                  </a:moveTo>
                  <a:cubicBezTo>
                    <a:pt x="1" y="3"/>
                    <a:pt x="1" y="3"/>
                    <a:pt x="1" y="3"/>
                  </a:cubicBezTo>
                  <a:cubicBezTo>
                    <a:pt x="1" y="3"/>
                    <a:pt x="0" y="2"/>
                    <a:pt x="0" y="2"/>
                  </a:cubicBezTo>
                  <a:cubicBezTo>
                    <a:pt x="0" y="1"/>
                    <a:pt x="1" y="0"/>
                    <a:pt x="1" y="0"/>
                  </a:cubicBezTo>
                  <a:cubicBezTo>
                    <a:pt x="64" y="0"/>
                    <a:pt x="64" y="0"/>
                    <a:pt x="64" y="0"/>
                  </a:cubicBezTo>
                  <a:cubicBezTo>
                    <a:pt x="64" y="0"/>
                    <a:pt x="65" y="1"/>
                    <a:pt x="65" y="2"/>
                  </a:cubicBezTo>
                  <a:cubicBezTo>
                    <a:pt x="65" y="2"/>
                    <a:pt x="64" y="3"/>
                    <a:pt x="64"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3" name="Freeform 41"/>
            <p:cNvSpPr>
              <a:spLocks/>
            </p:cNvSpPr>
            <p:nvPr/>
          </p:nvSpPr>
          <p:spPr bwMode="auto">
            <a:xfrm>
              <a:off x="5477" y="2002"/>
              <a:ext cx="126" cy="6"/>
            </a:xfrm>
            <a:custGeom>
              <a:avLst/>
              <a:gdLst>
                <a:gd name="T0" fmla="*/ 64 w 65"/>
                <a:gd name="T1" fmla="*/ 3 h 3"/>
                <a:gd name="T2" fmla="*/ 1 w 65"/>
                <a:gd name="T3" fmla="*/ 3 h 3"/>
                <a:gd name="T4" fmla="*/ 0 w 65"/>
                <a:gd name="T5" fmla="*/ 2 h 3"/>
                <a:gd name="T6" fmla="*/ 1 w 65"/>
                <a:gd name="T7" fmla="*/ 0 h 3"/>
                <a:gd name="T8" fmla="*/ 64 w 65"/>
                <a:gd name="T9" fmla="*/ 0 h 3"/>
                <a:gd name="T10" fmla="*/ 65 w 65"/>
                <a:gd name="T11" fmla="*/ 2 h 3"/>
                <a:gd name="T12" fmla="*/ 64 w 65"/>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65" h="3">
                  <a:moveTo>
                    <a:pt x="64" y="3"/>
                  </a:moveTo>
                  <a:cubicBezTo>
                    <a:pt x="1" y="3"/>
                    <a:pt x="1" y="3"/>
                    <a:pt x="1" y="3"/>
                  </a:cubicBezTo>
                  <a:cubicBezTo>
                    <a:pt x="1" y="3"/>
                    <a:pt x="0" y="2"/>
                    <a:pt x="0" y="2"/>
                  </a:cubicBezTo>
                  <a:cubicBezTo>
                    <a:pt x="0" y="1"/>
                    <a:pt x="1" y="0"/>
                    <a:pt x="1" y="0"/>
                  </a:cubicBezTo>
                  <a:cubicBezTo>
                    <a:pt x="64" y="0"/>
                    <a:pt x="64" y="0"/>
                    <a:pt x="64" y="0"/>
                  </a:cubicBezTo>
                  <a:cubicBezTo>
                    <a:pt x="64" y="0"/>
                    <a:pt x="65" y="1"/>
                    <a:pt x="65" y="2"/>
                  </a:cubicBezTo>
                  <a:cubicBezTo>
                    <a:pt x="65" y="2"/>
                    <a:pt x="64" y="3"/>
                    <a:pt x="64"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4" name="Rectangle 42"/>
            <p:cNvSpPr>
              <a:spLocks noChangeArrowheads="1"/>
            </p:cNvSpPr>
            <p:nvPr/>
          </p:nvSpPr>
          <p:spPr bwMode="auto">
            <a:xfrm>
              <a:off x="5235" y="2803"/>
              <a:ext cx="366" cy="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5" name="Freeform 43"/>
            <p:cNvSpPr>
              <a:spLocks/>
            </p:cNvSpPr>
            <p:nvPr/>
          </p:nvSpPr>
          <p:spPr bwMode="auto">
            <a:xfrm>
              <a:off x="5348" y="2790"/>
              <a:ext cx="138" cy="31"/>
            </a:xfrm>
            <a:custGeom>
              <a:avLst/>
              <a:gdLst>
                <a:gd name="T0" fmla="*/ 10 w 138"/>
                <a:gd name="T1" fmla="*/ 31 h 31"/>
                <a:gd name="T2" fmla="*/ 0 w 138"/>
                <a:gd name="T3" fmla="*/ 15 h 31"/>
                <a:gd name="T4" fmla="*/ 10 w 138"/>
                <a:gd name="T5" fmla="*/ 0 h 31"/>
                <a:gd name="T6" fmla="*/ 129 w 138"/>
                <a:gd name="T7" fmla="*/ 0 h 31"/>
                <a:gd name="T8" fmla="*/ 138 w 138"/>
                <a:gd name="T9" fmla="*/ 15 h 31"/>
                <a:gd name="T10" fmla="*/ 129 w 138"/>
                <a:gd name="T11" fmla="*/ 31 h 31"/>
                <a:gd name="T12" fmla="*/ 10 w 138"/>
                <a:gd name="T13" fmla="*/ 31 h 31"/>
              </a:gdLst>
              <a:ahLst/>
              <a:cxnLst>
                <a:cxn ang="0">
                  <a:pos x="T0" y="T1"/>
                </a:cxn>
                <a:cxn ang="0">
                  <a:pos x="T2" y="T3"/>
                </a:cxn>
                <a:cxn ang="0">
                  <a:pos x="T4" y="T5"/>
                </a:cxn>
                <a:cxn ang="0">
                  <a:pos x="T6" y="T7"/>
                </a:cxn>
                <a:cxn ang="0">
                  <a:pos x="T8" y="T9"/>
                </a:cxn>
                <a:cxn ang="0">
                  <a:pos x="T10" y="T11"/>
                </a:cxn>
                <a:cxn ang="0">
                  <a:pos x="T12" y="T13"/>
                </a:cxn>
              </a:cxnLst>
              <a:rect l="0" t="0" r="r" b="b"/>
              <a:pathLst>
                <a:path w="138" h="31">
                  <a:moveTo>
                    <a:pt x="10" y="31"/>
                  </a:moveTo>
                  <a:lnTo>
                    <a:pt x="0" y="15"/>
                  </a:lnTo>
                  <a:lnTo>
                    <a:pt x="10" y="0"/>
                  </a:lnTo>
                  <a:lnTo>
                    <a:pt x="129" y="0"/>
                  </a:lnTo>
                  <a:lnTo>
                    <a:pt x="138" y="15"/>
                  </a:lnTo>
                  <a:lnTo>
                    <a:pt x="129" y="31"/>
                  </a:lnTo>
                  <a:lnTo>
                    <a:pt x="10" y="31"/>
                  </a:lnTo>
                  <a:close/>
                </a:path>
              </a:pathLst>
            </a:custGeom>
            <a:solidFill>
              <a:srgbClr val="5050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6" name="Rectangle 44"/>
            <p:cNvSpPr>
              <a:spLocks noChangeArrowheads="1"/>
            </p:cNvSpPr>
            <p:nvPr/>
          </p:nvSpPr>
          <p:spPr bwMode="auto">
            <a:xfrm>
              <a:off x="5235" y="2881"/>
              <a:ext cx="366"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7" name="Freeform 45"/>
            <p:cNvSpPr>
              <a:spLocks/>
            </p:cNvSpPr>
            <p:nvPr/>
          </p:nvSpPr>
          <p:spPr bwMode="auto">
            <a:xfrm>
              <a:off x="5348" y="2867"/>
              <a:ext cx="138" cy="31"/>
            </a:xfrm>
            <a:custGeom>
              <a:avLst/>
              <a:gdLst>
                <a:gd name="T0" fmla="*/ 10 w 138"/>
                <a:gd name="T1" fmla="*/ 31 h 31"/>
                <a:gd name="T2" fmla="*/ 0 w 138"/>
                <a:gd name="T3" fmla="*/ 16 h 31"/>
                <a:gd name="T4" fmla="*/ 10 w 138"/>
                <a:gd name="T5" fmla="*/ 0 h 31"/>
                <a:gd name="T6" fmla="*/ 129 w 138"/>
                <a:gd name="T7" fmla="*/ 0 h 31"/>
                <a:gd name="T8" fmla="*/ 138 w 138"/>
                <a:gd name="T9" fmla="*/ 16 h 31"/>
                <a:gd name="T10" fmla="*/ 129 w 138"/>
                <a:gd name="T11" fmla="*/ 31 h 31"/>
                <a:gd name="T12" fmla="*/ 10 w 138"/>
                <a:gd name="T13" fmla="*/ 31 h 31"/>
              </a:gdLst>
              <a:ahLst/>
              <a:cxnLst>
                <a:cxn ang="0">
                  <a:pos x="T0" y="T1"/>
                </a:cxn>
                <a:cxn ang="0">
                  <a:pos x="T2" y="T3"/>
                </a:cxn>
                <a:cxn ang="0">
                  <a:pos x="T4" y="T5"/>
                </a:cxn>
                <a:cxn ang="0">
                  <a:pos x="T6" y="T7"/>
                </a:cxn>
                <a:cxn ang="0">
                  <a:pos x="T8" y="T9"/>
                </a:cxn>
                <a:cxn ang="0">
                  <a:pos x="T10" y="T11"/>
                </a:cxn>
                <a:cxn ang="0">
                  <a:pos x="T12" y="T13"/>
                </a:cxn>
              </a:cxnLst>
              <a:rect l="0" t="0" r="r" b="b"/>
              <a:pathLst>
                <a:path w="138" h="31">
                  <a:moveTo>
                    <a:pt x="10" y="31"/>
                  </a:moveTo>
                  <a:lnTo>
                    <a:pt x="0" y="16"/>
                  </a:lnTo>
                  <a:lnTo>
                    <a:pt x="10" y="0"/>
                  </a:lnTo>
                  <a:lnTo>
                    <a:pt x="129" y="0"/>
                  </a:lnTo>
                  <a:lnTo>
                    <a:pt x="138" y="16"/>
                  </a:lnTo>
                  <a:lnTo>
                    <a:pt x="129" y="31"/>
                  </a:lnTo>
                  <a:lnTo>
                    <a:pt x="10" y="31"/>
                  </a:lnTo>
                  <a:close/>
                </a:path>
              </a:pathLst>
            </a:custGeom>
            <a:solidFill>
              <a:srgbClr val="5050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8" name="Rectangle 46"/>
            <p:cNvSpPr>
              <a:spLocks noChangeArrowheads="1"/>
            </p:cNvSpPr>
            <p:nvPr/>
          </p:nvSpPr>
          <p:spPr bwMode="auto">
            <a:xfrm>
              <a:off x="5235" y="2958"/>
              <a:ext cx="366" cy="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9" name="Freeform 47"/>
            <p:cNvSpPr>
              <a:spLocks/>
            </p:cNvSpPr>
            <p:nvPr/>
          </p:nvSpPr>
          <p:spPr bwMode="auto">
            <a:xfrm>
              <a:off x="5348" y="2945"/>
              <a:ext cx="138" cy="30"/>
            </a:xfrm>
            <a:custGeom>
              <a:avLst/>
              <a:gdLst>
                <a:gd name="T0" fmla="*/ 10 w 138"/>
                <a:gd name="T1" fmla="*/ 30 h 30"/>
                <a:gd name="T2" fmla="*/ 0 w 138"/>
                <a:gd name="T3" fmla="*/ 15 h 30"/>
                <a:gd name="T4" fmla="*/ 10 w 138"/>
                <a:gd name="T5" fmla="*/ 0 h 30"/>
                <a:gd name="T6" fmla="*/ 129 w 138"/>
                <a:gd name="T7" fmla="*/ 0 h 30"/>
                <a:gd name="T8" fmla="*/ 138 w 138"/>
                <a:gd name="T9" fmla="*/ 15 h 30"/>
                <a:gd name="T10" fmla="*/ 129 w 138"/>
                <a:gd name="T11" fmla="*/ 30 h 30"/>
                <a:gd name="T12" fmla="*/ 10 w 138"/>
                <a:gd name="T13" fmla="*/ 30 h 30"/>
              </a:gdLst>
              <a:ahLst/>
              <a:cxnLst>
                <a:cxn ang="0">
                  <a:pos x="T0" y="T1"/>
                </a:cxn>
                <a:cxn ang="0">
                  <a:pos x="T2" y="T3"/>
                </a:cxn>
                <a:cxn ang="0">
                  <a:pos x="T4" y="T5"/>
                </a:cxn>
                <a:cxn ang="0">
                  <a:pos x="T6" y="T7"/>
                </a:cxn>
                <a:cxn ang="0">
                  <a:pos x="T8" y="T9"/>
                </a:cxn>
                <a:cxn ang="0">
                  <a:pos x="T10" y="T11"/>
                </a:cxn>
                <a:cxn ang="0">
                  <a:pos x="T12" y="T13"/>
                </a:cxn>
              </a:cxnLst>
              <a:rect l="0" t="0" r="r" b="b"/>
              <a:pathLst>
                <a:path w="138" h="30">
                  <a:moveTo>
                    <a:pt x="10" y="30"/>
                  </a:moveTo>
                  <a:lnTo>
                    <a:pt x="0" y="15"/>
                  </a:lnTo>
                  <a:lnTo>
                    <a:pt x="10" y="0"/>
                  </a:lnTo>
                  <a:lnTo>
                    <a:pt x="129" y="0"/>
                  </a:lnTo>
                  <a:lnTo>
                    <a:pt x="138" y="15"/>
                  </a:lnTo>
                  <a:lnTo>
                    <a:pt x="129" y="30"/>
                  </a:lnTo>
                  <a:lnTo>
                    <a:pt x="10" y="30"/>
                  </a:lnTo>
                  <a:close/>
                </a:path>
              </a:pathLst>
            </a:custGeom>
            <a:solidFill>
              <a:srgbClr val="5050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0" name="Rectangle 48"/>
            <p:cNvSpPr>
              <a:spLocks noChangeArrowheads="1"/>
            </p:cNvSpPr>
            <p:nvPr/>
          </p:nvSpPr>
          <p:spPr bwMode="auto">
            <a:xfrm>
              <a:off x="5235" y="3035"/>
              <a:ext cx="366" cy="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1" name="Freeform 49"/>
            <p:cNvSpPr>
              <a:spLocks/>
            </p:cNvSpPr>
            <p:nvPr/>
          </p:nvSpPr>
          <p:spPr bwMode="auto">
            <a:xfrm>
              <a:off x="5348" y="3022"/>
              <a:ext cx="138" cy="31"/>
            </a:xfrm>
            <a:custGeom>
              <a:avLst/>
              <a:gdLst>
                <a:gd name="T0" fmla="*/ 10 w 138"/>
                <a:gd name="T1" fmla="*/ 31 h 31"/>
                <a:gd name="T2" fmla="*/ 0 w 138"/>
                <a:gd name="T3" fmla="*/ 15 h 31"/>
                <a:gd name="T4" fmla="*/ 10 w 138"/>
                <a:gd name="T5" fmla="*/ 0 h 31"/>
                <a:gd name="T6" fmla="*/ 129 w 138"/>
                <a:gd name="T7" fmla="*/ 0 h 31"/>
                <a:gd name="T8" fmla="*/ 138 w 138"/>
                <a:gd name="T9" fmla="*/ 15 h 31"/>
                <a:gd name="T10" fmla="*/ 129 w 138"/>
                <a:gd name="T11" fmla="*/ 31 h 31"/>
                <a:gd name="T12" fmla="*/ 10 w 138"/>
                <a:gd name="T13" fmla="*/ 31 h 31"/>
              </a:gdLst>
              <a:ahLst/>
              <a:cxnLst>
                <a:cxn ang="0">
                  <a:pos x="T0" y="T1"/>
                </a:cxn>
                <a:cxn ang="0">
                  <a:pos x="T2" y="T3"/>
                </a:cxn>
                <a:cxn ang="0">
                  <a:pos x="T4" y="T5"/>
                </a:cxn>
                <a:cxn ang="0">
                  <a:pos x="T6" y="T7"/>
                </a:cxn>
                <a:cxn ang="0">
                  <a:pos x="T8" y="T9"/>
                </a:cxn>
                <a:cxn ang="0">
                  <a:pos x="T10" y="T11"/>
                </a:cxn>
                <a:cxn ang="0">
                  <a:pos x="T12" y="T13"/>
                </a:cxn>
              </a:cxnLst>
              <a:rect l="0" t="0" r="r" b="b"/>
              <a:pathLst>
                <a:path w="138" h="31">
                  <a:moveTo>
                    <a:pt x="10" y="31"/>
                  </a:moveTo>
                  <a:lnTo>
                    <a:pt x="0" y="15"/>
                  </a:lnTo>
                  <a:lnTo>
                    <a:pt x="10" y="0"/>
                  </a:lnTo>
                  <a:lnTo>
                    <a:pt x="129" y="0"/>
                  </a:lnTo>
                  <a:lnTo>
                    <a:pt x="138" y="15"/>
                  </a:lnTo>
                  <a:lnTo>
                    <a:pt x="129" y="31"/>
                  </a:lnTo>
                  <a:lnTo>
                    <a:pt x="10" y="31"/>
                  </a:lnTo>
                  <a:close/>
                </a:path>
              </a:pathLst>
            </a:custGeom>
            <a:solidFill>
              <a:srgbClr val="5050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8" name="Group 17"/>
          <p:cNvGrpSpPr/>
          <p:nvPr/>
        </p:nvGrpSpPr>
        <p:grpSpPr>
          <a:xfrm rot="21347284">
            <a:off x="8845675" y="2990589"/>
            <a:ext cx="500286" cy="393213"/>
            <a:chOff x="11188268" y="2692464"/>
            <a:chExt cx="1247363" cy="980396"/>
          </a:xfrm>
        </p:grpSpPr>
        <p:grpSp>
          <p:nvGrpSpPr>
            <p:cNvPr id="152" name="Group 151"/>
            <p:cNvGrpSpPr/>
            <p:nvPr/>
          </p:nvGrpSpPr>
          <p:grpSpPr>
            <a:xfrm rot="19478435">
              <a:off x="11511711" y="2692893"/>
              <a:ext cx="923920" cy="979967"/>
              <a:chOff x="9408373" y="170973"/>
              <a:chExt cx="923919" cy="979966"/>
            </a:xfrm>
          </p:grpSpPr>
          <p:grpSp>
            <p:nvGrpSpPr>
              <p:cNvPr id="153" name="Group 4"/>
              <p:cNvGrpSpPr>
                <a:grpSpLocks noChangeAspect="1"/>
              </p:cNvGrpSpPr>
              <p:nvPr/>
            </p:nvGrpSpPr>
            <p:grpSpPr bwMode="auto">
              <a:xfrm>
                <a:off x="9408373" y="552451"/>
                <a:ext cx="547688" cy="598488"/>
                <a:chOff x="4639" y="348"/>
                <a:chExt cx="345" cy="377"/>
              </a:xfrm>
            </p:grpSpPr>
            <p:sp>
              <p:nvSpPr>
                <p:cNvPr id="155" name="Freeform 5"/>
                <p:cNvSpPr>
                  <a:spLocks/>
                </p:cNvSpPr>
                <p:nvPr/>
              </p:nvSpPr>
              <p:spPr bwMode="auto">
                <a:xfrm>
                  <a:off x="4639" y="420"/>
                  <a:ext cx="335" cy="305"/>
                </a:xfrm>
                <a:custGeom>
                  <a:avLst/>
                  <a:gdLst>
                    <a:gd name="T0" fmla="*/ 0 w 331"/>
                    <a:gd name="T1" fmla="*/ 284 h 302"/>
                    <a:gd name="T2" fmla="*/ 0 w 331"/>
                    <a:gd name="T3" fmla="*/ 267 h 302"/>
                    <a:gd name="T4" fmla="*/ 268 w 331"/>
                    <a:gd name="T5" fmla="*/ 0 h 302"/>
                    <a:gd name="T6" fmla="*/ 331 w 331"/>
                    <a:gd name="T7" fmla="*/ 40 h 302"/>
                    <a:gd name="T8" fmla="*/ 322 w 331"/>
                    <a:gd name="T9" fmla="*/ 87 h 302"/>
                    <a:gd name="T10" fmla="*/ 292 w 331"/>
                    <a:gd name="T11" fmla="*/ 73 h 302"/>
                    <a:gd name="T12" fmla="*/ 277 w 331"/>
                    <a:gd name="T13" fmla="*/ 59 h 302"/>
                    <a:gd name="T14" fmla="*/ 58 w 331"/>
                    <a:gd name="T15" fmla="*/ 277 h 302"/>
                    <a:gd name="T16" fmla="*/ 0 w 331"/>
                    <a:gd name="T17" fmla="*/ 284 h 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1" h="302">
                      <a:moveTo>
                        <a:pt x="0" y="284"/>
                      </a:moveTo>
                      <a:cubicBezTo>
                        <a:pt x="0" y="267"/>
                        <a:pt x="0" y="267"/>
                        <a:pt x="0" y="267"/>
                      </a:cubicBezTo>
                      <a:cubicBezTo>
                        <a:pt x="268" y="0"/>
                        <a:pt x="268" y="0"/>
                        <a:pt x="268" y="0"/>
                      </a:cubicBezTo>
                      <a:cubicBezTo>
                        <a:pt x="286" y="18"/>
                        <a:pt x="308" y="32"/>
                        <a:pt x="331" y="40"/>
                      </a:cubicBezTo>
                      <a:cubicBezTo>
                        <a:pt x="330" y="58"/>
                        <a:pt x="331" y="78"/>
                        <a:pt x="322" y="87"/>
                      </a:cubicBezTo>
                      <a:cubicBezTo>
                        <a:pt x="311" y="97"/>
                        <a:pt x="298" y="80"/>
                        <a:pt x="292" y="73"/>
                      </a:cubicBezTo>
                      <a:cubicBezTo>
                        <a:pt x="285" y="67"/>
                        <a:pt x="277" y="59"/>
                        <a:pt x="277" y="59"/>
                      </a:cubicBezTo>
                      <a:cubicBezTo>
                        <a:pt x="58" y="277"/>
                        <a:pt x="58" y="277"/>
                        <a:pt x="58" y="277"/>
                      </a:cubicBezTo>
                      <a:cubicBezTo>
                        <a:pt x="58" y="277"/>
                        <a:pt x="18" y="302"/>
                        <a:pt x="0" y="284"/>
                      </a:cubicBezTo>
                      <a:close/>
                    </a:path>
                  </a:pathLst>
                </a:custGeom>
                <a:solidFill>
                  <a:schemeClr val="bg2">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6" name="Freeform 6"/>
                <p:cNvSpPr>
                  <a:spLocks/>
                </p:cNvSpPr>
                <p:nvPr/>
              </p:nvSpPr>
              <p:spPr bwMode="auto">
                <a:xfrm>
                  <a:off x="4639" y="355"/>
                  <a:ext cx="271" cy="335"/>
                </a:xfrm>
                <a:custGeom>
                  <a:avLst/>
                  <a:gdLst>
                    <a:gd name="T0" fmla="*/ 0 w 268"/>
                    <a:gd name="T1" fmla="*/ 331 h 331"/>
                    <a:gd name="T2" fmla="*/ 0 w 268"/>
                    <a:gd name="T3" fmla="*/ 262 h 331"/>
                    <a:gd name="T4" fmla="*/ 25 w 268"/>
                    <a:gd name="T5" fmla="*/ 236 h 331"/>
                    <a:gd name="T6" fmla="*/ 64 w 268"/>
                    <a:gd name="T7" fmla="*/ 238 h 331"/>
                    <a:gd name="T8" fmla="*/ 59 w 268"/>
                    <a:gd name="T9" fmla="*/ 174 h 331"/>
                    <a:gd name="T10" fmla="*/ 80 w 268"/>
                    <a:gd name="T11" fmla="*/ 152 h 331"/>
                    <a:gd name="T12" fmla="*/ 132 w 268"/>
                    <a:gd name="T13" fmla="*/ 150 h 331"/>
                    <a:gd name="T14" fmla="*/ 135 w 268"/>
                    <a:gd name="T15" fmla="*/ 98 h 331"/>
                    <a:gd name="T16" fmla="*/ 174 w 268"/>
                    <a:gd name="T17" fmla="*/ 98 h 331"/>
                    <a:gd name="T18" fmla="*/ 213 w 268"/>
                    <a:gd name="T19" fmla="*/ 59 h 331"/>
                    <a:gd name="T20" fmla="*/ 194 w 268"/>
                    <a:gd name="T21" fmla="*/ 40 h 331"/>
                    <a:gd name="T22" fmla="*/ 181 w 268"/>
                    <a:gd name="T23" fmla="*/ 10 h 331"/>
                    <a:gd name="T24" fmla="*/ 227 w 268"/>
                    <a:gd name="T25" fmla="*/ 0 h 331"/>
                    <a:gd name="T26" fmla="*/ 268 w 268"/>
                    <a:gd name="T27" fmla="*/ 64 h 331"/>
                    <a:gd name="T28" fmla="*/ 0 w 268"/>
                    <a:gd name="T29" fmla="*/ 331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68" h="331">
                      <a:moveTo>
                        <a:pt x="0" y="331"/>
                      </a:moveTo>
                      <a:cubicBezTo>
                        <a:pt x="0" y="262"/>
                        <a:pt x="0" y="262"/>
                        <a:pt x="0" y="262"/>
                      </a:cubicBezTo>
                      <a:cubicBezTo>
                        <a:pt x="25" y="236"/>
                        <a:pt x="25" y="236"/>
                        <a:pt x="25" y="236"/>
                      </a:cubicBezTo>
                      <a:cubicBezTo>
                        <a:pt x="64" y="238"/>
                        <a:pt x="64" y="238"/>
                        <a:pt x="64" y="238"/>
                      </a:cubicBezTo>
                      <a:cubicBezTo>
                        <a:pt x="59" y="174"/>
                        <a:pt x="59" y="174"/>
                        <a:pt x="59" y="174"/>
                      </a:cubicBezTo>
                      <a:cubicBezTo>
                        <a:pt x="80" y="152"/>
                        <a:pt x="80" y="152"/>
                        <a:pt x="80" y="152"/>
                      </a:cubicBezTo>
                      <a:cubicBezTo>
                        <a:pt x="132" y="150"/>
                        <a:pt x="132" y="150"/>
                        <a:pt x="132" y="150"/>
                      </a:cubicBezTo>
                      <a:cubicBezTo>
                        <a:pt x="135" y="98"/>
                        <a:pt x="135" y="98"/>
                        <a:pt x="135" y="98"/>
                      </a:cubicBezTo>
                      <a:cubicBezTo>
                        <a:pt x="174" y="98"/>
                        <a:pt x="174" y="98"/>
                        <a:pt x="174" y="98"/>
                      </a:cubicBezTo>
                      <a:cubicBezTo>
                        <a:pt x="213" y="59"/>
                        <a:pt x="213" y="59"/>
                        <a:pt x="213" y="59"/>
                      </a:cubicBezTo>
                      <a:cubicBezTo>
                        <a:pt x="213" y="59"/>
                        <a:pt x="200" y="46"/>
                        <a:pt x="194" y="40"/>
                      </a:cubicBezTo>
                      <a:cubicBezTo>
                        <a:pt x="188" y="33"/>
                        <a:pt x="170" y="20"/>
                        <a:pt x="181" y="10"/>
                      </a:cubicBezTo>
                      <a:cubicBezTo>
                        <a:pt x="189" y="1"/>
                        <a:pt x="209" y="1"/>
                        <a:pt x="227" y="0"/>
                      </a:cubicBezTo>
                      <a:cubicBezTo>
                        <a:pt x="236" y="23"/>
                        <a:pt x="249" y="45"/>
                        <a:pt x="268" y="64"/>
                      </a:cubicBezTo>
                      <a:lnTo>
                        <a:pt x="0" y="331"/>
                      </a:lnTo>
                      <a:close/>
                    </a:path>
                  </a:pathLst>
                </a:custGeom>
                <a:solidFill>
                  <a:schemeClr val="tx1">
                    <a:lumMod val="25000"/>
                    <a:lumOff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7" name="Freeform 7"/>
                <p:cNvSpPr>
                  <a:spLocks/>
                </p:cNvSpPr>
                <p:nvPr/>
              </p:nvSpPr>
              <p:spPr bwMode="auto">
                <a:xfrm>
                  <a:off x="4863" y="348"/>
                  <a:ext cx="121" cy="120"/>
                </a:xfrm>
                <a:custGeom>
                  <a:avLst/>
                  <a:gdLst>
                    <a:gd name="T0" fmla="*/ 104 w 105"/>
                    <a:gd name="T1" fmla="*/ 104 h 104"/>
                    <a:gd name="T2" fmla="*/ 41 w 105"/>
                    <a:gd name="T3" fmla="*/ 64 h 104"/>
                    <a:gd name="T4" fmla="*/ 0 w 105"/>
                    <a:gd name="T5" fmla="*/ 0 h 104"/>
                    <a:gd name="T6" fmla="*/ 11 w 105"/>
                    <a:gd name="T7" fmla="*/ 0 h 104"/>
                    <a:gd name="T8" fmla="*/ 105 w 105"/>
                    <a:gd name="T9" fmla="*/ 94 h 104"/>
                    <a:gd name="T10" fmla="*/ 104 w 105"/>
                    <a:gd name="T11" fmla="*/ 104 h 104"/>
                  </a:gdLst>
                  <a:ahLst/>
                  <a:cxnLst>
                    <a:cxn ang="0">
                      <a:pos x="T0" y="T1"/>
                    </a:cxn>
                    <a:cxn ang="0">
                      <a:pos x="T2" y="T3"/>
                    </a:cxn>
                    <a:cxn ang="0">
                      <a:pos x="T4" y="T5"/>
                    </a:cxn>
                    <a:cxn ang="0">
                      <a:pos x="T6" y="T7"/>
                    </a:cxn>
                    <a:cxn ang="0">
                      <a:pos x="T8" y="T9"/>
                    </a:cxn>
                    <a:cxn ang="0">
                      <a:pos x="T10" y="T11"/>
                    </a:cxn>
                  </a:cxnLst>
                  <a:rect l="0" t="0" r="r" b="b"/>
                  <a:pathLst>
                    <a:path w="105" h="104">
                      <a:moveTo>
                        <a:pt x="104" y="104"/>
                      </a:moveTo>
                      <a:cubicBezTo>
                        <a:pt x="81" y="96"/>
                        <a:pt x="59" y="82"/>
                        <a:pt x="41" y="64"/>
                      </a:cubicBezTo>
                      <a:cubicBezTo>
                        <a:pt x="22" y="45"/>
                        <a:pt x="9" y="23"/>
                        <a:pt x="0" y="0"/>
                      </a:cubicBezTo>
                      <a:cubicBezTo>
                        <a:pt x="4" y="0"/>
                        <a:pt x="7" y="0"/>
                        <a:pt x="11" y="0"/>
                      </a:cubicBezTo>
                      <a:cubicBezTo>
                        <a:pt x="105" y="94"/>
                        <a:pt x="105" y="94"/>
                        <a:pt x="105" y="94"/>
                      </a:cubicBezTo>
                      <a:cubicBezTo>
                        <a:pt x="104" y="97"/>
                        <a:pt x="104" y="100"/>
                        <a:pt x="104" y="104"/>
                      </a:cubicBezTo>
                      <a:close/>
                    </a:path>
                  </a:pathLst>
                </a:custGeom>
                <a:solidFill>
                  <a:schemeClr val="bg2">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54" name="Freeform 12"/>
              <p:cNvSpPr>
                <a:spLocks noEditPoints="1"/>
              </p:cNvSpPr>
              <p:nvPr/>
            </p:nvSpPr>
            <p:spPr bwMode="auto">
              <a:xfrm>
                <a:off x="9736979" y="170973"/>
                <a:ext cx="595313" cy="593726"/>
              </a:xfrm>
              <a:custGeom>
                <a:avLst/>
                <a:gdLst>
                  <a:gd name="T0" fmla="*/ 304 w 371"/>
                  <a:gd name="T1" fmla="*/ 66 h 370"/>
                  <a:gd name="T2" fmla="*/ 62 w 371"/>
                  <a:gd name="T3" fmla="*/ 66 h 370"/>
                  <a:gd name="T4" fmla="*/ 21 w 371"/>
                  <a:gd name="T5" fmla="*/ 245 h 370"/>
                  <a:gd name="T6" fmla="*/ 32 w 371"/>
                  <a:gd name="T7" fmla="*/ 245 h 370"/>
                  <a:gd name="T8" fmla="*/ 126 w 371"/>
                  <a:gd name="T9" fmla="*/ 339 h 370"/>
                  <a:gd name="T10" fmla="*/ 125 w 371"/>
                  <a:gd name="T11" fmla="*/ 349 h 370"/>
                  <a:gd name="T12" fmla="*/ 304 w 371"/>
                  <a:gd name="T13" fmla="*/ 309 h 370"/>
                  <a:gd name="T14" fmla="*/ 304 w 371"/>
                  <a:gd name="T15" fmla="*/ 66 h 370"/>
                  <a:gd name="T16" fmla="*/ 275 w 371"/>
                  <a:gd name="T17" fmla="*/ 161 h 370"/>
                  <a:gd name="T18" fmla="*/ 217 w 371"/>
                  <a:gd name="T19" fmla="*/ 161 h 370"/>
                  <a:gd name="T20" fmla="*/ 217 w 371"/>
                  <a:gd name="T21" fmla="*/ 102 h 370"/>
                  <a:gd name="T22" fmla="*/ 275 w 371"/>
                  <a:gd name="T23" fmla="*/ 102 h 370"/>
                  <a:gd name="T24" fmla="*/ 275 w 371"/>
                  <a:gd name="T25" fmla="*/ 161 h 3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71" h="370">
                    <a:moveTo>
                      <a:pt x="304" y="66"/>
                    </a:moveTo>
                    <a:cubicBezTo>
                      <a:pt x="237" y="0"/>
                      <a:pt x="128" y="0"/>
                      <a:pt x="62" y="66"/>
                    </a:cubicBezTo>
                    <a:cubicBezTo>
                      <a:pt x="13" y="115"/>
                      <a:pt x="0" y="185"/>
                      <a:pt x="21" y="245"/>
                    </a:cubicBezTo>
                    <a:cubicBezTo>
                      <a:pt x="25" y="245"/>
                      <a:pt x="28" y="245"/>
                      <a:pt x="32" y="245"/>
                    </a:cubicBezTo>
                    <a:cubicBezTo>
                      <a:pt x="126" y="339"/>
                      <a:pt x="126" y="339"/>
                      <a:pt x="126" y="339"/>
                    </a:cubicBezTo>
                    <a:cubicBezTo>
                      <a:pt x="125" y="342"/>
                      <a:pt x="125" y="345"/>
                      <a:pt x="125" y="349"/>
                    </a:cubicBezTo>
                    <a:cubicBezTo>
                      <a:pt x="185" y="370"/>
                      <a:pt x="255" y="357"/>
                      <a:pt x="304" y="309"/>
                    </a:cubicBezTo>
                    <a:cubicBezTo>
                      <a:pt x="371" y="242"/>
                      <a:pt x="371" y="133"/>
                      <a:pt x="304" y="66"/>
                    </a:cubicBezTo>
                    <a:close/>
                    <a:moveTo>
                      <a:pt x="275" y="161"/>
                    </a:moveTo>
                    <a:cubicBezTo>
                      <a:pt x="259" y="177"/>
                      <a:pt x="233" y="177"/>
                      <a:pt x="217" y="161"/>
                    </a:cubicBezTo>
                    <a:cubicBezTo>
                      <a:pt x="201" y="144"/>
                      <a:pt x="201" y="118"/>
                      <a:pt x="217" y="102"/>
                    </a:cubicBezTo>
                    <a:cubicBezTo>
                      <a:pt x="233" y="86"/>
                      <a:pt x="259" y="86"/>
                      <a:pt x="275" y="102"/>
                    </a:cubicBezTo>
                    <a:cubicBezTo>
                      <a:pt x="291" y="118"/>
                      <a:pt x="291" y="144"/>
                      <a:pt x="275" y="161"/>
                    </a:cubicBezTo>
                    <a:close/>
                  </a:path>
                </a:pathLst>
              </a:custGeom>
              <a:solidFill>
                <a:schemeClr val="tx1">
                  <a:lumMod val="25000"/>
                  <a:lumOff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58" name="Group 4"/>
            <p:cNvGrpSpPr>
              <a:grpSpLocks noChangeAspect="1"/>
            </p:cNvGrpSpPr>
            <p:nvPr/>
          </p:nvGrpSpPr>
          <p:grpSpPr bwMode="auto">
            <a:xfrm rot="19407976">
              <a:off x="11188268" y="2692464"/>
              <a:ext cx="901700" cy="935038"/>
              <a:chOff x="4639" y="124"/>
              <a:chExt cx="568" cy="589"/>
            </a:xfrm>
          </p:grpSpPr>
          <p:sp>
            <p:nvSpPr>
              <p:cNvPr id="159" name="AutoShape 3"/>
              <p:cNvSpPr>
                <a:spLocks noChangeAspect="1" noChangeArrowheads="1" noTextEdit="1"/>
              </p:cNvSpPr>
              <p:nvPr/>
            </p:nvSpPr>
            <p:spPr bwMode="auto">
              <a:xfrm>
                <a:off x="4639" y="124"/>
                <a:ext cx="568" cy="58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0" name="Freeform 5"/>
              <p:cNvSpPr>
                <a:spLocks/>
              </p:cNvSpPr>
              <p:nvPr/>
            </p:nvSpPr>
            <p:spPr bwMode="auto">
              <a:xfrm>
                <a:off x="4639" y="420"/>
                <a:ext cx="335" cy="305"/>
              </a:xfrm>
              <a:custGeom>
                <a:avLst/>
                <a:gdLst>
                  <a:gd name="T0" fmla="*/ 0 w 331"/>
                  <a:gd name="T1" fmla="*/ 284 h 302"/>
                  <a:gd name="T2" fmla="*/ 0 w 331"/>
                  <a:gd name="T3" fmla="*/ 267 h 302"/>
                  <a:gd name="T4" fmla="*/ 268 w 331"/>
                  <a:gd name="T5" fmla="*/ 0 h 302"/>
                  <a:gd name="T6" fmla="*/ 331 w 331"/>
                  <a:gd name="T7" fmla="*/ 40 h 302"/>
                  <a:gd name="T8" fmla="*/ 322 w 331"/>
                  <a:gd name="T9" fmla="*/ 87 h 302"/>
                  <a:gd name="T10" fmla="*/ 292 w 331"/>
                  <a:gd name="T11" fmla="*/ 73 h 302"/>
                  <a:gd name="T12" fmla="*/ 277 w 331"/>
                  <a:gd name="T13" fmla="*/ 59 h 302"/>
                  <a:gd name="T14" fmla="*/ 58 w 331"/>
                  <a:gd name="T15" fmla="*/ 277 h 302"/>
                  <a:gd name="T16" fmla="*/ 0 w 331"/>
                  <a:gd name="T17" fmla="*/ 284 h 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1" h="302">
                    <a:moveTo>
                      <a:pt x="0" y="284"/>
                    </a:moveTo>
                    <a:cubicBezTo>
                      <a:pt x="0" y="267"/>
                      <a:pt x="0" y="267"/>
                      <a:pt x="0" y="267"/>
                    </a:cubicBezTo>
                    <a:cubicBezTo>
                      <a:pt x="268" y="0"/>
                      <a:pt x="268" y="0"/>
                      <a:pt x="268" y="0"/>
                    </a:cubicBezTo>
                    <a:cubicBezTo>
                      <a:pt x="286" y="18"/>
                      <a:pt x="308" y="32"/>
                      <a:pt x="331" y="40"/>
                    </a:cubicBezTo>
                    <a:cubicBezTo>
                      <a:pt x="330" y="58"/>
                      <a:pt x="331" y="78"/>
                      <a:pt x="322" y="87"/>
                    </a:cubicBezTo>
                    <a:cubicBezTo>
                      <a:pt x="311" y="97"/>
                      <a:pt x="298" y="80"/>
                      <a:pt x="292" y="73"/>
                    </a:cubicBezTo>
                    <a:cubicBezTo>
                      <a:pt x="285" y="67"/>
                      <a:pt x="277" y="59"/>
                      <a:pt x="277" y="59"/>
                    </a:cubicBezTo>
                    <a:cubicBezTo>
                      <a:pt x="58" y="277"/>
                      <a:pt x="58" y="277"/>
                      <a:pt x="58" y="277"/>
                    </a:cubicBezTo>
                    <a:cubicBezTo>
                      <a:pt x="58" y="277"/>
                      <a:pt x="18" y="302"/>
                      <a:pt x="0" y="284"/>
                    </a:cubicBezTo>
                    <a:close/>
                  </a:path>
                </a:pathLst>
              </a:custGeom>
              <a:solidFill>
                <a:srgbClr val="FFC20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1" name="Freeform 6"/>
              <p:cNvSpPr>
                <a:spLocks/>
              </p:cNvSpPr>
              <p:nvPr/>
            </p:nvSpPr>
            <p:spPr bwMode="auto">
              <a:xfrm>
                <a:off x="4639" y="355"/>
                <a:ext cx="271" cy="335"/>
              </a:xfrm>
              <a:custGeom>
                <a:avLst/>
                <a:gdLst>
                  <a:gd name="T0" fmla="*/ 0 w 268"/>
                  <a:gd name="T1" fmla="*/ 331 h 331"/>
                  <a:gd name="T2" fmla="*/ 0 w 268"/>
                  <a:gd name="T3" fmla="*/ 262 h 331"/>
                  <a:gd name="T4" fmla="*/ 25 w 268"/>
                  <a:gd name="T5" fmla="*/ 236 h 331"/>
                  <a:gd name="T6" fmla="*/ 64 w 268"/>
                  <a:gd name="T7" fmla="*/ 238 h 331"/>
                  <a:gd name="T8" fmla="*/ 59 w 268"/>
                  <a:gd name="T9" fmla="*/ 174 h 331"/>
                  <a:gd name="T10" fmla="*/ 80 w 268"/>
                  <a:gd name="T11" fmla="*/ 152 h 331"/>
                  <a:gd name="T12" fmla="*/ 132 w 268"/>
                  <a:gd name="T13" fmla="*/ 150 h 331"/>
                  <a:gd name="T14" fmla="*/ 135 w 268"/>
                  <a:gd name="T15" fmla="*/ 98 h 331"/>
                  <a:gd name="T16" fmla="*/ 174 w 268"/>
                  <a:gd name="T17" fmla="*/ 98 h 331"/>
                  <a:gd name="T18" fmla="*/ 213 w 268"/>
                  <a:gd name="T19" fmla="*/ 59 h 331"/>
                  <a:gd name="T20" fmla="*/ 194 w 268"/>
                  <a:gd name="T21" fmla="*/ 40 h 331"/>
                  <a:gd name="T22" fmla="*/ 181 w 268"/>
                  <a:gd name="T23" fmla="*/ 10 h 331"/>
                  <a:gd name="T24" fmla="*/ 227 w 268"/>
                  <a:gd name="T25" fmla="*/ 0 h 331"/>
                  <a:gd name="T26" fmla="*/ 268 w 268"/>
                  <a:gd name="T27" fmla="*/ 64 h 331"/>
                  <a:gd name="T28" fmla="*/ 0 w 268"/>
                  <a:gd name="T29" fmla="*/ 331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68" h="331">
                    <a:moveTo>
                      <a:pt x="0" y="331"/>
                    </a:moveTo>
                    <a:cubicBezTo>
                      <a:pt x="0" y="262"/>
                      <a:pt x="0" y="262"/>
                      <a:pt x="0" y="262"/>
                    </a:cubicBezTo>
                    <a:cubicBezTo>
                      <a:pt x="25" y="236"/>
                      <a:pt x="25" y="236"/>
                      <a:pt x="25" y="236"/>
                    </a:cubicBezTo>
                    <a:cubicBezTo>
                      <a:pt x="64" y="238"/>
                      <a:pt x="64" y="238"/>
                      <a:pt x="64" y="238"/>
                    </a:cubicBezTo>
                    <a:cubicBezTo>
                      <a:pt x="59" y="174"/>
                      <a:pt x="59" y="174"/>
                      <a:pt x="59" y="174"/>
                    </a:cubicBezTo>
                    <a:cubicBezTo>
                      <a:pt x="80" y="152"/>
                      <a:pt x="80" y="152"/>
                      <a:pt x="80" y="152"/>
                    </a:cubicBezTo>
                    <a:cubicBezTo>
                      <a:pt x="132" y="150"/>
                      <a:pt x="132" y="150"/>
                      <a:pt x="132" y="150"/>
                    </a:cubicBezTo>
                    <a:cubicBezTo>
                      <a:pt x="135" y="98"/>
                      <a:pt x="135" y="98"/>
                      <a:pt x="135" y="98"/>
                    </a:cubicBezTo>
                    <a:cubicBezTo>
                      <a:pt x="174" y="98"/>
                      <a:pt x="174" y="98"/>
                      <a:pt x="174" y="98"/>
                    </a:cubicBezTo>
                    <a:cubicBezTo>
                      <a:pt x="213" y="59"/>
                      <a:pt x="213" y="59"/>
                      <a:pt x="213" y="59"/>
                    </a:cubicBezTo>
                    <a:cubicBezTo>
                      <a:pt x="213" y="59"/>
                      <a:pt x="200" y="46"/>
                      <a:pt x="194" y="40"/>
                    </a:cubicBezTo>
                    <a:cubicBezTo>
                      <a:pt x="188" y="33"/>
                      <a:pt x="170" y="20"/>
                      <a:pt x="181" y="10"/>
                    </a:cubicBezTo>
                    <a:cubicBezTo>
                      <a:pt x="189" y="1"/>
                      <a:pt x="209" y="1"/>
                      <a:pt x="227" y="0"/>
                    </a:cubicBezTo>
                    <a:cubicBezTo>
                      <a:pt x="236" y="23"/>
                      <a:pt x="249" y="45"/>
                      <a:pt x="268" y="64"/>
                    </a:cubicBezTo>
                    <a:lnTo>
                      <a:pt x="0" y="331"/>
                    </a:lnTo>
                    <a:close/>
                  </a:path>
                </a:pathLst>
              </a:custGeom>
              <a:solidFill>
                <a:srgbClr val="FFC20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3" name="Freeform 7"/>
              <p:cNvSpPr>
                <a:spLocks/>
              </p:cNvSpPr>
              <p:nvPr/>
            </p:nvSpPr>
            <p:spPr bwMode="auto">
              <a:xfrm>
                <a:off x="4869" y="355"/>
                <a:ext cx="106" cy="105"/>
              </a:xfrm>
              <a:custGeom>
                <a:avLst/>
                <a:gdLst>
                  <a:gd name="T0" fmla="*/ 104 w 105"/>
                  <a:gd name="T1" fmla="*/ 104 h 104"/>
                  <a:gd name="T2" fmla="*/ 41 w 105"/>
                  <a:gd name="T3" fmla="*/ 64 h 104"/>
                  <a:gd name="T4" fmla="*/ 0 w 105"/>
                  <a:gd name="T5" fmla="*/ 0 h 104"/>
                  <a:gd name="T6" fmla="*/ 11 w 105"/>
                  <a:gd name="T7" fmla="*/ 0 h 104"/>
                  <a:gd name="T8" fmla="*/ 105 w 105"/>
                  <a:gd name="T9" fmla="*/ 94 h 104"/>
                  <a:gd name="T10" fmla="*/ 104 w 105"/>
                  <a:gd name="T11" fmla="*/ 104 h 104"/>
                </a:gdLst>
                <a:ahLst/>
                <a:cxnLst>
                  <a:cxn ang="0">
                    <a:pos x="T0" y="T1"/>
                  </a:cxn>
                  <a:cxn ang="0">
                    <a:pos x="T2" y="T3"/>
                  </a:cxn>
                  <a:cxn ang="0">
                    <a:pos x="T4" y="T5"/>
                  </a:cxn>
                  <a:cxn ang="0">
                    <a:pos x="T6" y="T7"/>
                  </a:cxn>
                  <a:cxn ang="0">
                    <a:pos x="T8" y="T9"/>
                  </a:cxn>
                  <a:cxn ang="0">
                    <a:pos x="T10" y="T11"/>
                  </a:cxn>
                </a:cxnLst>
                <a:rect l="0" t="0" r="r" b="b"/>
                <a:pathLst>
                  <a:path w="105" h="104">
                    <a:moveTo>
                      <a:pt x="104" y="104"/>
                    </a:moveTo>
                    <a:cubicBezTo>
                      <a:pt x="81" y="96"/>
                      <a:pt x="59" y="82"/>
                      <a:pt x="41" y="64"/>
                    </a:cubicBezTo>
                    <a:cubicBezTo>
                      <a:pt x="22" y="45"/>
                      <a:pt x="9" y="23"/>
                      <a:pt x="0" y="0"/>
                    </a:cubicBezTo>
                    <a:cubicBezTo>
                      <a:pt x="4" y="0"/>
                      <a:pt x="7" y="0"/>
                      <a:pt x="11" y="0"/>
                    </a:cubicBezTo>
                    <a:cubicBezTo>
                      <a:pt x="105" y="94"/>
                      <a:pt x="105" y="94"/>
                      <a:pt x="105" y="94"/>
                    </a:cubicBezTo>
                    <a:cubicBezTo>
                      <a:pt x="104" y="97"/>
                      <a:pt x="104" y="100"/>
                      <a:pt x="104" y="104"/>
                    </a:cubicBezTo>
                    <a:close/>
                  </a:path>
                </a:pathLst>
              </a:custGeom>
              <a:solidFill>
                <a:srgbClr val="FFC20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5" name="Freeform 8"/>
              <p:cNvSpPr>
                <a:spLocks noEditPoints="1"/>
              </p:cNvSpPr>
              <p:nvPr/>
            </p:nvSpPr>
            <p:spPr bwMode="auto">
              <a:xfrm>
                <a:off x="4848" y="107"/>
                <a:ext cx="375" cy="374"/>
              </a:xfrm>
              <a:custGeom>
                <a:avLst/>
                <a:gdLst>
                  <a:gd name="T0" fmla="*/ 304 w 371"/>
                  <a:gd name="T1" fmla="*/ 66 h 370"/>
                  <a:gd name="T2" fmla="*/ 62 w 371"/>
                  <a:gd name="T3" fmla="*/ 66 h 370"/>
                  <a:gd name="T4" fmla="*/ 21 w 371"/>
                  <a:gd name="T5" fmla="*/ 245 h 370"/>
                  <a:gd name="T6" fmla="*/ 32 w 371"/>
                  <a:gd name="T7" fmla="*/ 245 h 370"/>
                  <a:gd name="T8" fmla="*/ 126 w 371"/>
                  <a:gd name="T9" fmla="*/ 339 h 370"/>
                  <a:gd name="T10" fmla="*/ 125 w 371"/>
                  <a:gd name="T11" fmla="*/ 349 h 370"/>
                  <a:gd name="T12" fmla="*/ 304 w 371"/>
                  <a:gd name="T13" fmla="*/ 309 h 370"/>
                  <a:gd name="T14" fmla="*/ 304 w 371"/>
                  <a:gd name="T15" fmla="*/ 66 h 370"/>
                  <a:gd name="T16" fmla="*/ 275 w 371"/>
                  <a:gd name="T17" fmla="*/ 161 h 370"/>
                  <a:gd name="T18" fmla="*/ 217 w 371"/>
                  <a:gd name="T19" fmla="*/ 161 h 370"/>
                  <a:gd name="T20" fmla="*/ 217 w 371"/>
                  <a:gd name="T21" fmla="*/ 102 h 370"/>
                  <a:gd name="T22" fmla="*/ 275 w 371"/>
                  <a:gd name="T23" fmla="*/ 102 h 370"/>
                  <a:gd name="T24" fmla="*/ 275 w 371"/>
                  <a:gd name="T25" fmla="*/ 161 h 3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71" h="370">
                    <a:moveTo>
                      <a:pt x="304" y="66"/>
                    </a:moveTo>
                    <a:cubicBezTo>
                      <a:pt x="237" y="0"/>
                      <a:pt x="128" y="0"/>
                      <a:pt x="62" y="66"/>
                    </a:cubicBezTo>
                    <a:cubicBezTo>
                      <a:pt x="13" y="115"/>
                      <a:pt x="0" y="185"/>
                      <a:pt x="21" y="245"/>
                    </a:cubicBezTo>
                    <a:cubicBezTo>
                      <a:pt x="25" y="245"/>
                      <a:pt x="28" y="245"/>
                      <a:pt x="32" y="245"/>
                    </a:cubicBezTo>
                    <a:cubicBezTo>
                      <a:pt x="126" y="339"/>
                      <a:pt x="126" y="339"/>
                      <a:pt x="126" y="339"/>
                    </a:cubicBezTo>
                    <a:cubicBezTo>
                      <a:pt x="125" y="342"/>
                      <a:pt x="125" y="345"/>
                      <a:pt x="125" y="349"/>
                    </a:cubicBezTo>
                    <a:cubicBezTo>
                      <a:pt x="185" y="370"/>
                      <a:pt x="255" y="357"/>
                      <a:pt x="304" y="309"/>
                    </a:cubicBezTo>
                    <a:cubicBezTo>
                      <a:pt x="371" y="242"/>
                      <a:pt x="371" y="133"/>
                      <a:pt x="304" y="66"/>
                    </a:cubicBezTo>
                    <a:close/>
                    <a:moveTo>
                      <a:pt x="275" y="161"/>
                    </a:moveTo>
                    <a:cubicBezTo>
                      <a:pt x="259" y="177"/>
                      <a:pt x="233" y="177"/>
                      <a:pt x="217" y="161"/>
                    </a:cubicBezTo>
                    <a:cubicBezTo>
                      <a:pt x="201" y="144"/>
                      <a:pt x="201" y="118"/>
                      <a:pt x="217" y="102"/>
                    </a:cubicBezTo>
                    <a:cubicBezTo>
                      <a:pt x="233" y="86"/>
                      <a:pt x="259" y="86"/>
                      <a:pt x="275" y="102"/>
                    </a:cubicBezTo>
                    <a:cubicBezTo>
                      <a:pt x="291" y="118"/>
                      <a:pt x="291" y="144"/>
                      <a:pt x="275" y="161"/>
                    </a:cubicBezTo>
                    <a:close/>
                  </a:path>
                </a:pathLst>
              </a:custGeom>
              <a:solidFill>
                <a:srgbClr val="FFC20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6" name="Freeform 9"/>
              <p:cNvSpPr>
                <a:spLocks/>
              </p:cNvSpPr>
              <p:nvPr/>
            </p:nvSpPr>
            <p:spPr bwMode="auto">
              <a:xfrm>
                <a:off x="4639" y="420"/>
                <a:ext cx="335" cy="305"/>
              </a:xfrm>
              <a:custGeom>
                <a:avLst/>
                <a:gdLst>
                  <a:gd name="T0" fmla="*/ 0 w 331"/>
                  <a:gd name="T1" fmla="*/ 284 h 302"/>
                  <a:gd name="T2" fmla="*/ 0 w 331"/>
                  <a:gd name="T3" fmla="*/ 267 h 302"/>
                  <a:gd name="T4" fmla="*/ 268 w 331"/>
                  <a:gd name="T5" fmla="*/ 0 h 302"/>
                  <a:gd name="T6" fmla="*/ 331 w 331"/>
                  <a:gd name="T7" fmla="*/ 40 h 302"/>
                  <a:gd name="T8" fmla="*/ 322 w 331"/>
                  <a:gd name="T9" fmla="*/ 87 h 302"/>
                  <a:gd name="T10" fmla="*/ 292 w 331"/>
                  <a:gd name="T11" fmla="*/ 73 h 302"/>
                  <a:gd name="T12" fmla="*/ 277 w 331"/>
                  <a:gd name="T13" fmla="*/ 59 h 302"/>
                  <a:gd name="T14" fmla="*/ 58 w 331"/>
                  <a:gd name="T15" fmla="*/ 277 h 302"/>
                  <a:gd name="T16" fmla="*/ 0 w 331"/>
                  <a:gd name="T17" fmla="*/ 284 h 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1" h="302">
                    <a:moveTo>
                      <a:pt x="0" y="284"/>
                    </a:moveTo>
                    <a:cubicBezTo>
                      <a:pt x="0" y="267"/>
                      <a:pt x="0" y="267"/>
                      <a:pt x="0" y="267"/>
                    </a:cubicBezTo>
                    <a:cubicBezTo>
                      <a:pt x="268" y="0"/>
                      <a:pt x="268" y="0"/>
                      <a:pt x="268" y="0"/>
                    </a:cubicBezTo>
                    <a:cubicBezTo>
                      <a:pt x="286" y="18"/>
                      <a:pt x="308" y="32"/>
                      <a:pt x="331" y="40"/>
                    </a:cubicBezTo>
                    <a:cubicBezTo>
                      <a:pt x="330" y="58"/>
                      <a:pt x="331" y="78"/>
                      <a:pt x="322" y="87"/>
                    </a:cubicBezTo>
                    <a:cubicBezTo>
                      <a:pt x="311" y="97"/>
                      <a:pt x="298" y="80"/>
                      <a:pt x="292" y="73"/>
                    </a:cubicBezTo>
                    <a:cubicBezTo>
                      <a:pt x="285" y="67"/>
                      <a:pt x="277" y="59"/>
                      <a:pt x="277" y="59"/>
                    </a:cubicBezTo>
                    <a:cubicBezTo>
                      <a:pt x="58" y="277"/>
                      <a:pt x="58" y="277"/>
                      <a:pt x="58" y="277"/>
                    </a:cubicBezTo>
                    <a:cubicBezTo>
                      <a:pt x="58" y="277"/>
                      <a:pt x="18" y="302"/>
                      <a:pt x="0" y="284"/>
                    </a:cubicBezTo>
                    <a:close/>
                  </a:path>
                </a:pathLst>
              </a:custGeom>
              <a:solidFill>
                <a:srgbClr val="FFD8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8" name="Freeform 10"/>
              <p:cNvSpPr>
                <a:spLocks/>
              </p:cNvSpPr>
              <p:nvPr/>
            </p:nvSpPr>
            <p:spPr bwMode="auto">
              <a:xfrm>
                <a:off x="4639" y="355"/>
                <a:ext cx="271" cy="335"/>
              </a:xfrm>
              <a:custGeom>
                <a:avLst/>
                <a:gdLst>
                  <a:gd name="T0" fmla="*/ 0 w 268"/>
                  <a:gd name="T1" fmla="*/ 331 h 331"/>
                  <a:gd name="T2" fmla="*/ 0 w 268"/>
                  <a:gd name="T3" fmla="*/ 262 h 331"/>
                  <a:gd name="T4" fmla="*/ 25 w 268"/>
                  <a:gd name="T5" fmla="*/ 236 h 331"/>
                  <a:gd name="T6" fmla="*/ 64 w 268"/>
                  <a:gd name="T7" fmla="*/ 238 h 331"/>
                  <a:gd name="T8" fmla="*/ 59 w 268"/>
                  <a:gd name="T9" fmla="*/ 174 h 331"/>
                  <a:gd name="T10" fmla="*/ 80 w 268"/>
                  <a:gd name="T11" fmla="*/ 152 h 331"/>
                  <a:gd name="T12" fmla="*/ 132 w 268"/>
                  <a:gd name="T13" fmla="*/ 150 h 331"/>
                  <a:gd name="T14" fmla="*/ 135 w 268"/>
                  <a:gd name="T15" fmla="*/ 98 h 331"/>
                  <a:gd name="T16" fmla="*/ 174 w 268"/>
                  <a:gd name="T17" fmla="*/ 98 h 331"/>
                  <a:gd name="T18" fmla="*/ 213 w 268"/>
                  <a:gd name="T19" fmla="*/ 59 h 331"/>
                  <a:gd name="T20" fmla="*/ 194 w 268"/>
                  <a:gd name="T21" fmla="*/ 40 h 331"/>
                  <a:gd name="T22" fmla="*/ 181 w 268"/>
                  <a:gd name="T23" fmla="*/ 10 h 331"/>
                  <a:gd name="T24" fmla="*/ 227 w 268"/>
                  <a:gd name="T25" fmla="*/ 0 h 331"/>
                  <a:gd name="T26" fmla="*/ 268 w 268"/>
                  <a:gd name="T27" fmla="*/ 64 h 331"/>
                  <a:gd name="T28" fmla="*/ 0 w 268"/>
                  <a:gd name="T29" fmla="*/ 331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68" h="331">
                    <a:moveTo>
                      <a:pt x="0" y="331"/>
                    </a:moveTo>
                    <a:cubicBezTo>
                      <a:pt x="0" y="262"/>
                      <a:pt x="0" y="262"/>
                      <a:pt x="0" y="262"/>
                    </a:cubicBezTo>
                    <a:cubicBezTo>
                      <a:pt x="25" y="236"/>
                      <a:pt x="25" y="236"/>
                      <a:pt x="25" y="236"/>
                    </a:cubicBezTo>
                    <a:cubicBezTo>
                      <a:pt x="64" y="238"/>
                      <a:pt x="64" y="238"/>
                      <a:pt x="64" y="238"/>
                    </a:cubicBezTo>
                    <a:cubicBezTo>
                      <a:pt x="59" y="174"/>
                      <a:pt x="59" y="174"/>
                      <a:pt x="59" y="174"/>
                    </a:cubicBezTo>
                    <a:cubicBezTo>
                      <a:pt x="80" y="152"/>
                      <a:pt x="80" y="152"/>
                      <a:pt x="80" y="152"/>
                    </a:cubicBezTo>
                    <a:cubicBezTo>
                      <a:pt x="132" y="150"/>
                      <a:pt x="132" y="150"/>
                      <a:pt x="132" y="150"/>
                    </a:cubicBezTo>
                    <a:cubicBezTo>
                      <a:pt x="135" y="98"/>
                      <a:pt x="135" y="98"/>
                      <a:pt x="135" y="98"/>
                    </a:cubicBezTo>
                    <a:cubicBezTo>
                      <a:pt x="174" y="98"/>
                      <a:pt x="174" y="98"/>
                      <a:pt x="174" y="98"/>
                    </a:cubicBezTo>
                    <a:cubicBezTo>
                      <a:pt x="213" y="59"/>
                      <a:pt x="213" y="59"/>
                      <a:pt x="213" y="59"/>
                    </a:cubicBezTo>
                    <a:cubicBezTo>
                      <a:pt x="213" y="59"/>
                      <a:pt x="200" y="46"/>
                      <a:pt x="194" y="40"/>
                    </a:cubicBezTo>
                    <a:cubicBezTo>
                      <a:pt x="188" y="33"/>
                      <a:pt x="170" y="20"/>
                      <a:pt x="181" y="10"/>
                    </a:cubicBezTo>
                    <a:cubicBezTo>
                      <a:pt x="189" y="1"/>
                      <a:pt x="209" y="1"/>
                      <a:pt x="227" y="0"/>
                    </a:cubicBezTo>
                    <a:cubicBezTo>
                      <a:pt x="236" y="23"/>
                      <a:pt x="249" y="45"/>
                      <a:pt x="268" y="64"/>
                    </a:cubicBezTo>
                    <a:lnTo>
                      <a:pt x="0" y="331"/>
                    </a:lnTo>
                    <a:close/>
                  </a:path>
                </a:pathLst>
              </a:custGeom>
              <a:solidFill>
                <a:srgbClr val="FFC20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9" name="Freeform 11"/>
              <p:cNvSpPr>
                <a:spLocks/>
              </p:cNvSpPr>
              <p:nvPr/>
            </p:nvSpPr>
            <p:spPr bwMode="auto">
              <a:xfrm>
                <a:off x="4869" y="355"/>
                <a:ext cx="106" cy="105"/>
              </a:xfrm>
              <a:custGeom>
                <a:avLst/>
                <a:gdLst>
                  <a:gd name="T0" fmla="*/ 104 w 105"/>
                  <a:gd name="T1" fmla="*/ 104 h 104"/>
                  <a:gd name="T2" fmla="*/ 41 w 105"/>
                  <a:gd name="T3" fmla="*/ 64 h 104"/>
                  <a:gd name="T4" fmla="*/ 0 w 105"/>
                  <a:gd name="T5" fmla="*/ 0 h 104"/>
                  <a:gd name="T6" fmla="*/ 11 w 105"/>
                  <a:gd name="T7" fmla="*/ 0 h 104"/>
                  <a:gd name="T8" fmla="*/ 105 w 105"/>
                  <a:gd name="T9" fmla="*/ 94 h 104"/>
                  <a:gd name="T10" fmla="*/ 104 w 105"/>
                  <a:gd name="T11" fmla="*/ 104 h 104"/>
                </a:gdLst>
                <a:ahLst/>
                <a:cxnLst>
                  <a:cxn ang="0">
                    <a:pos x="T0" y="T1"/>
                  </a:cxn>
                  <a:cxn ang="0">
                    <a:pos x="T2" y="T3"/>
                  </a:cxn>
                  <a:cxn ang="0">
                    <a:pos x="T4" y="T5"/>
                  </a:cxn>
                  <a:cxn ang="0">
                    <a:pos x="T6" y="T7"/>
                  </a:cxn>
                  <a:cxn ang="0">
                    <a:pos x="T8" y="T9"/>
                  </a:cxn>
                  <a:cxn ang="0">
                    <a:pos x="T10" y="T11"/>
                  </a:cxn>
                </a:cxnLst>
                <a:rect l="0" t="0" r="r" b="b"/>
                <a:pathLst>
                  <a:path w="105" h="104">
                    <a:moveTo>
                      <a:pt x="104" y="104"/>
                    </a:moveTo>
                    <a:cubicBezTo>
                      <a:pt x="81" y="96"/>
                      <a:pt x="59" y="82"/>
                      <a:pt x="41" y="64"/>
                    </a:cubicBezTo>
                    <a:cubicBezTo>
                      <a:pt x="22" y="45"/>
                      <a:pt x="9" y="23"/>
                      <a:pt x="0" y="0"/>
                    </a:cubicBezTo>
                    <a:cubicBezTo>
                      <a:pt x="4" y="0"/>
                      <a:pt x="7" y="0"/>
                      <a:pt x="11" y="0"/>
                    </a:cubicBezTo>
                    <a:cubicBezTo>
                      <a:pt x="105" y="94"/>
                      <a:pt x="105" y="94"/>
                      <a:pt x="105" y="94"/>
                    </a:cubicBezTo>
                    <a:cubicBezTo>
                      <a:pt x="104" y="97"/>
                      <a:pt x="104" y="100"/>
                      <a:pt x="104" y="104"/>
                    </a:cubicBezTo>
                    <a:close/>
                  </a:path>
                </a:pathLst>
              </a:custGeom>
              <a:solidFill>
                <a:srgbClr val="FFD8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0" name="Freeform 12"/>
              <p:cNvSpPr>
                <a:spLocks noEditPoints="1"/>
              </p:cNvSpPr>
              <p:nvPr/>
            </p:nvSpPr>
            <p:spPr bwMode="auto">
              <a:xfrm>
                <a:off x="4848" y="107"/>
                <a:ext cx="375" cy="374"/>
              </a:xfrm>
              <a:custGeom>
                <a:avLst/>
                <a:gdLst>
                  <a:gd name="T0" fmla="*/ 304 w 371"/>
                  <a:gd name="T1" fmla="*/ 66 h 370"/>
                  <a:gd name="T2" fmla="*/ 62 w 371"/>
                  <a:gd name="T3" fmla="*/ 66 h 370"/>
                  <a:gd name="T4" fmla="*/ 21 w 371"/>
                  <a:gd name="T5" fmla="*/ 245 h 370"/>
                  <a:gd name="T6" fmla="*/ 32 w 371"/>
                  <a:gd name="T7" fmla="*/ 245 h 370"/>
                  <a:gd name="T8" fmla="*/ 126 w 371"/>
                  <a:gd name="T9" fmla="*/ 339 h 370"/>
                  <a:gd name="T10" fmla="*/ 125 w 371"/>
                  <a:gd name="T11" fmla="*/ 349 h 370"/>
                  <a:gd name="T12" fmla="*/ 304 w 371"/>
                  <a:gd name="T13" fmla="*/ 309 h 370"/>
                  <a:gd name="T14" fmla="*/ 304 w 371"/>
                  <a:gd name="T15" fmla="*/ 66 h 370"/>
                  <a:gd name="T16" fmla="*/ 275 w 371"/>
                  <a:gd name="T17" fmla="*/ 161 h 370"/>
                  <a:gd name="T18" fmla="*/ 217 w 371"/>
                  <a:gd name="T19" fmla="*/ 161 h 370"/>
                  <a:gd name="T20" fmla="*/ 217 w 371"/>
                  <a:gd name="T21" fmla="*/ 102 h 370"/>
                  <a:gd name="T22" fmla="*/ 275 w 371"/>
                  <a:gd name="T23" fmla="*/ 102 h 370"/>
                  <a:gd name="T24" fmla="*/ 275 w 371"/>
                  <a:gd name="T25" fmla="*/ 161 h 3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71" h="370">
                    <a:moveTo>
                      <a:pt x="304" y="66"/>
                    </a:moveTo>
                    <a:cubicBezTo>
                      <a:pt x="237" y="0"/>
                      <a:pt x="128" y="0"/>
                      <a:pt x="62" y="66"/>
                    </a:cubicBezTo>
                    <a:cubicBezTo>
                      <a:pt x="13" y="115"/>
                      <a:pt x="0" y="185"/>
                      <a:pt x="21" y="245"/>
                    </a:cubicBezTo>
                    <a:cubicBezTo>
                      <a:pt x="25" y="245"/>
                      <a:pt x="28" y="245"/>
                      <a:pt x="32" y="245"/>
                    </a:cubicBezTo>
                    <a:cubicBezTo>
                      <a:pt x="126" y="339"/>
                      <a:pt x="126" y="339"/>
                      <a:pt x="126" y="339"/>
                    </a:cubicBezTo>
                    <a:cubicBezTo>
                      <a:pt x="125" y="342"/>
                      <a:pt x="125" y="345"/>
                      <a:pt x="125" y="349"/>
                    </a:cubicBezTo>
                    <a:cubicBezTo>
                      <a:pt x="185" y="370"/>
                      <a:pt x="255" y="357"/>
                      <a:pt x="304" y="309"/>
                    </a:cubicBezTo>
                    <a:cubicBezTo>
                      <a:pt x="371" y="242"/>
                      <a:pt x="371" y="133"/>
                      <a:pt x="304" y="66"/>
                    </a:cubicBezTo>
                    <a:close/>
                    <a:moveTo>
                      <a:pt x="275" y="161"/>
                    </a:moveTo>
                    <a:cubicBezTo>
                      <a:pt x="259" y="177"/>
                      <a:pt x="233" y="177"/>
                      <a:pt x="217" y="161"/>
                    </a:cubicBezTo>
                    <a:cubicBezTo>
                      <a:pt x="201" y="144"/>
                      <a:pt x="201" y="118"/>
                      <a:pt x="217" y="102"/>
                    </a:cubicBezTo>
                    <a:cubicBezTo>
                      <a:pt x="233" y="86"/>
                      <a:pt x="259" y="86"/>
                      <a:pt x="275" y="102"/>
                    </a:cubicBezTo>
                    <a:cubicBezTo>
                      <a:pt x="291" y="118"/>
                      <a:pt x="291" y="144"/>
                      <a:pt x="275" y="161"/>
                    </a:cubicBezTo>
                    <a:close/>
                  </a:path>
                </a:pathLst>
              </a:custGeom>
              <a:solidFill>
                <a:srgbClr val="FFD8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1" name="Freeform 13"/>
              <p:cNvSpPr>
                <a:spLocks noEditPoints="1"/>
              </p:cNvSpPr>
              <p:nvPr/>
            </p:nvSpPr>
            <p:spPr bwMode="auto">
              <a:xfrm>
                <a:off x="4848" y="107"/>
                <a:ext cx="375" cy="374"/>
              </a:xfrm>
              <a:custGeom>
                <a:avLst/>
                <a:gdLst>
                  <a:gd name="T0" fmla="*/ 304 w 371"/>
                  <a:gd name="T1" fmla="*/ 66 h 370"/>
                  <a:gd name="T2" fmla="*/ 62 w 371"/>
                  <a:gd name="T3" fmla="*/ 66 h 370"/>
                  <a:gd name="T4" fmla="*/ 21 w 371"/>
                  <a:gd name="T5" fmla="*/ 245 h 370"/>
                  <a:gd name="T6" fmla="*/ 32 w 371"/>
                  <a:gd name="T7" fmla="*/ 245 h 370"/>
                  <a:gd name="T8" fmla="*/ 126 w 371"/>
                  <a:gd name="T9" fmla="*/ 339 h 370"/>
                  <a:gd name="T10" fmla="*/ 125 w 371"/>
                  <a:gd name="T11" fmla="*/ 349 h 370"/>
                  <a:gd name="T12" fmla="*/ 304 w 371"/>
                  <a:gd name="T13" fmla="*/ 309 h 370"/>
                  <a:gd name="T14" fmla="*/ 304 w 371"/>
                  <a:gd name="T15" fmla="*/ 66 h 370"/>
                  <a:gd name="T16" fmla="*/ 275 w 371"/>
                  <a:gd name="T17" fmla="*/ 161 h 370"/>
                  <a:gd name="T18" fmla="*/ 217 w 371"/>
                  <a:gd name="T19" fmla="*/ 161 h 370"/>
                  <a:gd name="T20" fmla="*/ 217 w 371"/>
                  <a:gd name="T21" fmla="*/ 102 h 370"/>
                  <a:gd name="T22" fmla="*/ 275 w 371"/>
                  <a:gd name="T23" fmla="*/ 102 h 370"/>
                  <a:gd name="T24" fmla="*/ 275 w 371"/>
                  <a:gd name="T25" fmla="*/ 161 h 3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71" h="370">
                    <a:moveTo>
                      <a:pt x="304" y="66"/>
                    </a:moveTo>
                    <a:cubicBezTo>
                      <a:pt x="237" y="0"/>
                      <a:pt x="128" y="0"/>
                      <a:pt x="62" y="66"/>
                    </a:cubicBezTo>
                    <a:cubicBezTo>
                      <a:pt x="13" y="115"/>
                      <a:pt x="0" y="185"/>
                      <a:pt x="21" y="245"/>
                    </a:cubicBezTo>
                    <a:cubicBezTo>
                      <a:pt x="25" y="245"/>
                      <a:pt x="28" y="245"/>
                      <a:pt x="32" y="245"/>
                    </a:cubicBezTo>
                    <a:cubicBezTo>
                      <a:pt x="126" y="339"/>
                      <a:pt x="126" y="339"/>
                      <a:pt x="126" y="339"/>
                    </a:cubicBezTo>
                    <a:cubicBezTo>
                      <a:pt x="125" y="342"/>
                      <a:pt x="125" y="345"/>
                      <a:pt x="125" y="349"/>
                    </a:cubicBezTo>
                    <a:cubicBezTo>
                      <a:pt x="185" y="370"/>
                      <a:pt x="255" y="357"/>
                      <a:pt x="304" y="309"/>
                    </a:cubicBezTo>
                    <a:cubicBezTo>
                      <a:pt x="371" y="242"/>
                      <a:pt x="371" y="133"/>
                      <a:pt x="304" y="66"/>
                    </a:cubicBezTo>
                    <a:close/>
                    <a:moveTo>
                      <a:pt x="275" y="161"/>
                    </a:moveTo>
                    <a:cubicBezTo>
                      <a:pt x="259" y="177"/>
                      <a:pt x="233" y="177"/>
                      <a:pt x="217" y="161"/>
                    </a:cubicBezTo>
                    <a:cubicBezTo>
                      <a:pt x="201" y="144"/>
                      <a:pt x="201" y="118"/>
                      <a:pt x="217" y="102"/>
                    </a:cubicBezTo>
                    <a:cubicBezTo>
                      <a:pt x="233" y="86"/>
                      <a:pt x="259" y="86"/>
                      <a:pt x="275" y="102"/>
                    </a:cubicBezTo>
                    <a:cubicBezTo>
                      <a:pt x="291" y="118"/>
                      <a:pt x="291" y="144"/>
                      <a:pt x="275" y="161"/>
                    </a:cubicBezTo>
                    <a:close/>
                  </a:path>
                </a:pathLst>
              </a:custGeom>
              <a:solidFill>
                <a:srgbClr val="FFC20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grpSp>
        <p:nvGrpSpPr>
          <p:cNvPr id="180" name="Group 179"/>
          <p:cNvGrpSpPr/>
          <p:nvPr/>
        </p:nvGrpSpPr>
        <p:grpSpPr>
          <a:xfrm>
            <a:off x="8908530" y="2926351"/>
            <a:ext cx="334360" cy="493206"/>
            <a:chOff x="12647198" y="1718034"/>
            <a:chExt cx="334360" cy="493206"/>
          </a:xfrm>
        </p:grpSpPr>
        <p:sp>
          <p:nvSpPr>
            <p:cNvPr id="181" name="Oval 180"/>
            <p:cNvSpPr/>
            <p:nvPr/>
          </p:nvSpPr>
          <p:spPr bwMode="auto">
            <a:xfrm>
              <a:off x="12750030" y="1964637"/>
              <a:ext cx="160258" cy="196333"/>
            </a:xfrm>
            <a:prstGeom prst="ellipse">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indent="-342900" algn="ctr" defTabSz="932472" fontAlgn="base">
                <a:lnSpc>
                  <a:spcPct val="90000"/>
                </a:lnSpc>
                <a:spcBef>
                  <a:spcPct val="0"/>
                </a:spcBef>
                <a:spcAft>
                  <a:spcPct val="0"/>
                </a:spcAft>
                <a:buFont typeface="Wingdings 3" panose="05040102010807070707" pitchFamily="18" charset="2"/>
                <a:buChar char="Æ"/>
              </a:pPr>
              <a:endParaRPr lang="en-US" sz="2000" b="1" dirty="0" err="1">
                <a:solidFill>
                  <a:schemeClr val="bg1"/>
                </a:solidFill>
                <a:latin typeface="+mj-lt"/>
                <a:ea typeface="Segoe UI" pitchFamily="34" charset="0"/>
                <a:cs typeface="Segoe UI" pitchFamily="34" charset="0"/>
              </a:endParaRPr>
            </a:p>
          </p:txBody>
        </p:sp>
        <p:grpSp>
          <p:nvGrpSpPr>
            <p:cNvPr id="182" name="Group 16"/>
            <p:cNvGrpSpPr>
              <a:grpSpLocks noChangeAspect="1"/>
            </p:cNvGrpSpPr>
            <p:nvPr/>
          </p:nvGrpSpPr>
          <p:grpSpPr bwMode="auto">
            <a:xfrm>
              <a:off x="12647198" y="1718034"/>
              <a:ext cx="334360" cy="493206"/>
              <a:chOff x="7468" y="893"/>
              <a:chExt cx="341" cy="503"/>
            </a:xfrm>
          </p:grpSpPr>
          <p:sp>
            <p:nvSpPr>
              <p:cNvPr id="183" name="Freeform 17"/>
              <p:cNvSpPr>
                <a:spLocks/>
              </p:cNvSpPr>
              <p:nvPr/>
            </p:nvSpPr>
            <p:spPr bwMode="auto">
              <a:xfrm>
                <a:off x="7532" y="893"/>
                <a:ext cx="212" cy="238"/>
              </a:xfrm>
              <a:custGeom>
                <a:avLst/>
                <a:gdLst>
                  <a:gd name="T0" fmla="*/ 207 w 207"/>
                  <a:gd name="T1" fmla="*/ 214 h 234"/>
                  <a:gd name="T2" fmla="*/ 161 w 207"/>
                  <a:gd name="T3" fmla="*/ 214 h 234"/>
                  <a:gd name="T4" fmla="*/ 161 w 207"/>
                  <a:gd name="T5" fmla="*/ 102 h 234"/>
                  <a:gd name="T6" fmla="*/ 104 w 207"/>
                  <a:gd name="T7" fmla="*/ 45 h 234"/>
                  <a:gd name="T8" fmla="*/ 46 w 207"/>
                  <a:gd name="T9" fmla="*/ 102 h 234"/>
                  <a:gd name="T10" fmla="*/ 46 w 207"/>
                  <a:gd name="T11" fmla="*/ 234 h 234"/>
                  <a:gd name="T12" fmla="*/ 0 w 207"/>
                  <a:gd name="T13" fmla="*/ 234 h 234"/>
                  <a:gd name="T14" fmla="*/ 0 w 207"/>
                  <a:gd name="T15" fmla="*/ 102 h 234"/>
                  <a:gd name="T16" fmla="*/ 104 w 207"/>
                  <a:gd name="T17" fmla="*/ 0 h 234"/>
                  <a:gd name="T18" fmla="*/ 207 w 207"/>
                  <a:gd name="T19" fmla="*/ 102 h 234"/>
                  <a:gd name="T20" fmla="*/ 207 w 207"/>
                  <a:gd name="T21" fmla="*/ 214 h 234"/>
                  <a:gd name="T22" fmla="*/ 207 w 207"/>
                  <a:gd name="T23" fmla="*/ 214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7" h="234">
                    <a:moveTo>
                      <a:pt x="207" y="214"/>
                    </a:moveTo>
                    <a:cubicBezTo>
                      <a:pt x="161" y="214"/>
                      <a:pt x="161" y="214"/>
                      <a:pt x="161" y="214"/>
                    </a:cubicBezTo>
                    <a:cubicBezTo>
                      <a:pt x="161" y="190"/>
                      <a:pt x="161" y="102"/>
                      <a:pt x="161" y="102"/>
                    </a:cubicBezTo>
                    <a:cubicBezTo>
                      <a:pt x="161" y="72"/>
                      <a:pt x="134" y="45"/>
                      <a:pt x="104" y="45"/>
                    </a:cubicBezTo>
                    <a:cubicBezTo>
                      <a:pt x="73" y="45"/>
                      <a:pt x="46" y="72"/>
                      <a:pt x="46" y="102"/>
                    </a:cubicBezTo>
                    <a:cubicBezTo>
                      <a:pt x="46" y="234"/>
                      <a:pt x="46" y="234"/>
                      <a:pt x="46" y="234"/>
                    </a:cubicBezTo>
                    <a:cubicBezTo>
                      <a:pt x="0" y="234"/>
                      <a:pt x="0" y="234"/>
                      <a:pt x="0" y="234"/>
                    </a:cubicBezTo>
                    <a:cubicBezTo>
                      <a:pt x="0" y="102"/>
                      <a:pt x="0" y="102"/>
                      <a:pt x="0" y="102"/>
                    </a:cubicBezTo>
                    <a:cubicBezTo>
                      <a:pt x="0" y="45"/>
                      <a:pt x="46" y="0"/>
                      <a:pt x="104" y="0"/>
                    </a:cubicBezTo>
                    <a:cubicBezTo>
                      <a:pt x="161" y="0"/>
                      <a:pt x="207" y="45"/>
                      <a:pt x="207" y="102"/>
                    </a:cubicBezTo>
                    <a:cubicBezTo>
                      <a:pt x="207" y="214"/>
                      <a:pt x="207" y="214"/>
                      <a:pt x="207" y="214"/>
                    </a:cubicBezTo>
                    <a:cubicBezTo>
                      <a:pt x="207" y="214"/>
                      <a:pt x="207" y="214"/>
                      <a:pt x="207" y="214"/>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4" name="Freeform 18"/>
              <p:cNvSpPr>
                <a:spLocks noEditPoints="1"/>
              </p:cNvSpPr>
              <p:nvPr/>
            </p:nvSpPr>
            <p:spPr bwMode="auto">
              <a:xfrm>
                <a:off x="7468" y="1081"/>
                <a:ext cx="341" cy="315"/>
              </a:xfrm>
              <a:custGeom>
                <a:avLst/>
                <a:gdLst>
                  <a:gd name="T0" fmla="*/ 0 w 334"/>
                  <a:gd name="T1" fmla="*/ 0 h 309"/>
                  <a:gd name="T2" fmla="*/ 0 w 334"/>
                  <a:gd name="T3" fmla="*/ 309 h 309"/>
                  <a:gd name="T4" fmla="*/ 334 w 334"/>
                  <a:gd name="T5" fmla="*/ 309 h 309"/>
                  <a:gd name="T6" fmla="*/ 334 w 334"/>
                  <a:gd name="T7" fmla="*/ 0 h 309"/>
                  <a:gd name="T8" fmla="*/ 0 w 334"/>
                  <a:gd name="T9" fmla="*/ 0 h 309"/>
                  <a:gd name="T10" fmla="*/ 181 w 334"/>
                  <a:gd name="T11" fmla="*/ 165 h 309"/>
                  <a:gd name="T12" fmla="*/ 181 w 334"/>
                  <a:gd name="T13" fmla="*/ 229 h 309"/>
                  <a:gd name="T14" fmla="*/ 152 w 334"/>
                  <a:gd name="T15" fmla="*/ 229 h 309"/>
                  <a:gd name="T16" fmla="*/ 152 w 334"/>
                  <a:gd name="T17" fmla="*/ 165 h 309"/>
                  <a:gd name="T18" fmla="*/ 128 w 334"/>
                  <a:gd name="T19" fmla="*/ 130 h 309"/>
                  <a:gd name="T20" fmla="*/ 167 w 334"/>
                  <a:gd name="T21" fmla="*/ 92 h 309"/>
                  <a:gd name="T22" fmla="*/ 205 w 334"/>
                  <a:gd name="T23" fmla="*/ 130 h 309"/>
                  <a:gd name="T24" fmla="*/ 181 w 334"/>
                  <a:gd name="T25" fmla="*/ 165 h 3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34" h="309">
                    <a:moveTo>
                      <a:pt x="0" y="0"/>
                    </a:moveTo>
                    <a:cubicBezTo>
                      <a:pt x="0" y="309"/>
                      <a:pt x="0" y="309"/>
                      <a:pt x="0" y="309"/>
                    </a:cubicBezTo>
                    <a:cubicBezTo>
                      <a:pt x="334" y="309"/>
                      <a:pt x="334" y="309"/>
                      <a:pt x="334" y="309"/>
                    </a:cubicBezTo>
                    <a:cubicBezTo>
                      <a:pt x="334" y="0"/>
                      <a:pt x="334" y="0"/>
                      <a:pt x="334" y="0"/>
                    </a:cubicBezTo>
                    <a:lnTo>
                      <a:pt x="0" y="0"/>
                    </a:lnTo>
                    <a:close/>
                    <a:moveTo>
                      <a:pt x="181" y="165"/>
                    </a:moveTo>
                    <a:cubicBezTo>
                      <a:pt x="181" y="165"/>
                      <a:pt x="181" y="165"/>
                      <a:pt x="181" y="229"/>
                    </a:cubicBezTo>
                    <a:cubicBezTo>
                      <a:pt x="181" y="229"/>
                      <a:pt x="181" y="229"/>
                      <a:pt x="152" y="229"/>
                    </a:cubicBezTo>
                    <a:cubicBezTo>
                      <a:pt x="152" y="229"/>
                      <a:pt x="152" y="229"/>
                      <a:pt x="152" y="165"/>
                    </a:cubicBezTo>
                    <a:cubicBezTo>
                      <a:pt x="138" y="162"/>
                      <a:pt x="128" y="148"/>
                      <a:pt x="128" y="130"/>
                    </a:cubicBezTo>
                    <a:cubicBezTo>
                      <a:pt x="128" y="109"/>
                      <a:pt x="145" y="92"/>
                      <a:pt x="167" y="92"/>
                    </a:cubicBezTo>
                    <a:cubicBezTo>
                      <a:pt x="188" y="92"/>
                      <a:pt x="205" y="109"/>
                      <a:pt x="205" y="130"/>
                    </a:cubicBezTo>
                    <a:cubicBezTo>
                      <a:pt x="205" y="148"/>
                      <a:pt x="195" y="162"/>
                      <a:pt x="181" y="165"/>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5" name="Freeform 19"/>
              <p:cNvSpPr>
                <a:spLocks/>
              </p:cNvSpPr>
              <p:nvPr/>
            </p:nvSpPr>
            <p:spPr bwMode="auto">
              <a:xfrm>
                <a:off x="7468" y="1081"/>
                <a:ext cx="341" cy="315"/>
              </a:xfrm>
              <a:custGeom>
                <a:avLst/>
                <a:gdLst>
                  <a:gd name="T0" fmla="*/ 128 w 334"/>
                  <a:gd name="T1" fmla="*/ 130 h 309"/>
                  <a:gd name="T2" fmla="*/ 167 w 334"/>
                  <a:gd name="T3" fmla="*/ 92 h 309"/>
                  <a:gd name="T4" fmla="*/ 204 w 334"/>
                  <a:gd name="T5" fmla="*/ 120 h 309"/>
                  <a:gd name="T6" fmla="*/ 334 w 334"/>
                  <a:gd name="T7" fmla="*/ 0 h 309"/>
                  <a:gd name="T8" fmla="*/ 0 w 334"/>
                  <a:gd name="T9" fmla="*/ 0 h 309"/>
                  <a:gd name="T10" fmla="*/ 0 w 334"/>
                  <a:gd name="T11" fmla="*/ 309 h 309"/>
                  <a:gd name="T12" fmla="*/ 152 w 334"/>
                  <a:gd name="T13" fmla="*/ 168 h 309"/>
                  <a:gd name="T14" fmla="*/ 152 w 334"/>
                  <a:gd name="T15" fmla="*/ 165 h 309"/>
                  <a:gd name="T16" fmla="*/ 128 w 334"/>
                  <a:gd name="T17" fmla="*/ 130 h 3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4" h="309">
                    <a:moveTo>
                      <a:pt x="128" y="130"/>
                    </a:moveTo>
                    <a:cubicBezTo>
                      <a:pt x="128" y="109"/>
                      <a:pt x="145" y="92"/>
                      <a:pt x="167" y="92"/>
                    </a:cubicBezTo>
                    <a:cubicBezTo>
                      <a:pt x="184" y="92"/>
                      <a:pt x="199" y="104"/>
                      <a:pt x="204" y="120"/>
                    </a:cubicBezTo>
                    <a:cubicBezTo>
                      <a:pt x="334" y="0"/>
                      <a:pt x="334" y="0"/>
                      <a:pt x="334" y="0"/>
                    </a:cubicBezTo>
                    <a:cubicBezTo>
                      <a:pt x="0" y="0"/>
                      <a:pt x="0" y="0"/>
                      <a:pt x="0" y="0"/>
                    </a:cubicBezTo>
                    <a:cubicBezTo>
                      <a:pt x="0" y="309"/>
                      <a:pt x="0" y="309"/>
                      <a:pt x="0" y="309"/>
                    </a:cubicBezTo>
                    <a:cubicBezTo>
                      <a:pt x="152" y="168"/>
                      <a:pt x="152" y="168"/>
                      <a:pt x="152" y="168"/>
                    </a:cubicBezTo>
                    <a:cubicBezTo>
                      <a:pt x="152" y="167"/>
                      <a:pt x="152" y="166"/>
                      <a:pt x="152" y="165"/>
                    </a:cubicBezTo>
                    <a:cubicBezTo>
                      <a:pt x="138" y="162"/>
                      <a:pt x="128" y="148"/>
                      <a:pt x="128" y="130"/>
                    </a:cubicBezTo>
                    <a:close/>
                  </a:path>
                </a:pathLst>
              </a:custGeom>
              <a:solidFill>
                <a:schemeClr val="tx1">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
        <p:nvSpPr>
          <p:cNvPr id="164" name="Rectangle 163"/>
          <p:cNvSpPr/>
          <p:nvPr/>
        </p:nvSpPr>
        <p:spPr>
          <a:xfrm>
            <a:off x="9483538" y="2888484"/>
            <a:ext cx="1093761" cy="584775"/>
          </a:xfrm>
          <a:prstGeom prst="rect">
            <a:avLst/>
          </a:prstGeom>
        </p:spPr>
        <p:txBody>
          <a:bodyPr wrap="none">
            <a:spAutoFit/>
          </a:bodyPr>
          <a:lstStyle/>
          <a:p>
            <a:r>
              <a:rPr lang="en-US" sz="1600" dirty="0">
                <a:latin typeface="+mn-lt"/>
              </a:rPr>
              <a:t>Encrypted</a:t>
            </a:r>
          </a:p>
          <a:p>
            <a:r>
              <a:rPr lang="en-US" sz="1600" dirty="0">
                <a:latin typeface="+mn-lt"/>
              </a:rPr>
              <a:t>CEK</a:t>
            </a:r>
          </a:p>
        </p:txBody>
      </p:sp>
      <p:sp>
        <p:nvSpPr>
          <p:cNvPr id="167" name="Rectangle 166"/>
          <p:cNvSpPr/>
          <p:nvPr/>
        </p:nvSpPr>
        <p:spPr>
          <a:xfrm>
            <a:off x="8146001" y="1462910"/>
            <a:ext cx="1599824" cy="830997"/>
          </a:xfrm>
          <a:prstGeom prst="rect">
            <a:avLst/>
          </a:prstGeom>
        </p:spPr>
        <p:txBody>
          <a:bodyPr wrap="square">
            <a:spAutoFit/>
          </a:bodyPr>
          <a:lstStyle/>
          <a:p>
            <a:r>
              <a:rPr lang="en-US" sz="1600" dirty="0">
                <a:latin typeface="+mn-lt"/>
              </a:rPr>
              <a:t>Column encryption key</a:t>
            </a:r>
          </a:p>
          <a:p>
            <a:r>
              <a:rPr lang="en-US" sz="1600" dirty="0">
                <a:latin typeface="+mn-lt"/>
              </a:rPr>
              <a:t>(CEK)</a:t>
            </a:r>
          </a:p>
        </p:txBody>
      </p:sp>
      <p:sp>
        <p:nvSpPr>
          <p:cNvPr id="172" name="Rectangle 171"/>
          <p:cNvSpPr/>
          <p:nvPr/>
        </p:nvSpPr>
        <p:spPr>
          <a:xfrm>
            <a:off x="10657782" y="1462910"/>
            <a:ext cx="1332729" cy="830997"/>
          </a:xfrm>
          <a:prstGeom prst="rect">
            <a:avLst/>
          </a:prstGeom>
        </p:spPr>
        <p:txBody>
          <a:bodyPr wrap="square">
            <a:spAutoFit/>
          </a:bodyPr>
          <a:lstStyle/>
          <a:p>
            <a:r>
              <a:rPr lang="en-US" sz="1600" dirty="0">
                <a:latin typeface="+mn-lt"/>
              </a:rPr>
              <a:t>Column</a:t>
            </a:r>
          </a:p>
          <a:p>
            <a:r>
              <a:rPr lang="en-US" sz="1600" dirty="0">
                <a:latin typeface="+mn-lt"/>
              </a:rPr>
              <a:t>master key</a:t>
            </a:r>
          </a:p>
          <a:p>
            <a:r>
              <a:rPr lang="en-US" sz="1600" dirty="0">
                <a:latin typeface="+mn-lt"/>
              </a:rPr>
              <a:t>(CMK)</a:t>
            </a:r>
          </a:p>
        </p:txBody>
      </p:sp>
      <p:sp>
        <p:nvSpPr>
          <p:cNvPr id="173" name="Title 1"/>
          <p:cNvSpPr txBox="1">
            <a:spLocks/>
          </p:cNvSpPr>
          <p:nvPr/>
        </p:nvSpPr>
        <p:spPr>
          <a:xfrm>
            <a:off x="328025" y="249498"/>
            <a:ext cx="11653521" cy="1075884"/>
          </a:xfrm>
          <a:prstGeom prst="rect">
            <a:avLst/>
          </a:prstGeom>
        </p:spPr>
        <p:txBody>
          <a:bodyPr anchor="ctr" anchorCtr="0"/>
          <a:lstStyle>
            <a:lvl1pPr algn="l" defTabSz="931863" rtl="0" fontAlgn="base">
              <a:lnSpc>
                <a:spcPct val="90000"/>
              </a:lnSpc>
              <a:spcBef>
                <a:spcPct val="0"/>
              </a:spcBef>
              <a:spcAft>
                <a:spcPct val="0"/>
              </a:spcAft>
              <a:defRPr lang="en-US" sz="4000" kern="1200" spc="-102" dirty="0">
                <a:ln w="3175">
                  <a:noFill/>
                </a:ln>
                <a:solidFill>
                  <a:schemeClr val="tx1"/>
                </a:solidFill>
                <a:latin typeface="+mj-lt"/>
                <a:ea typeface="ＭＳ Ｐゴシック" charset="0"/>
                <a:cs typeface="Segoe UI" pitchFamily="34" charset="0"/>
              </a:defRPr>
            </a:lvl1pPr>
            <a:lvl2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2pPr>
            <a:lvl3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3pPr>
            <a:lvl4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4pPr>
            <a:lvl5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5pPr>
            <a:lvl6pPr marL="4572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6pPr>
            <a:lvl7pPr marL="9144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7pPr>
            <a:lvl8pPr marL="13716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8pPr>
            <a:lvl9pPr marL="18288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9pPr>
          </a:lstStyle>
          <a:p>
            <a:r>
              <a:rPr lang="en-US" dirty="0"/>
              <a:t>Key provisioning</a:t>
            </a:r>
          </a:p>
        </p:txBody>
      </p:sp>
      <p:grpSp>
        <p:nvGrpSpPr>
          <p:cNvPr id="174" name="Group 4"/>
          <p:cNvGrpSpPr>
            <a:grpSpLocks noChangeAspect="1"/>
          </p:cNvGrpSpPr>
          <p:nvPr/>
        </p:nvGrpSpPr>
        <p:grpSpPr bwMode="auto">
          <a:xfrm>
            <a:off x="9880233" y="1541053"/>
            <a:ext cx="661723" cy="686188"/>
            <a:chOff x="4639" y="124"/>
            <a:chExt cx="568" cy="589"/>
          </a:xfrm>
        </p:grpSpPr>
        <p:sp>
          <p:nvSpPr>
            <p:cNvPr id="175" name="AutoShape 3"/>
            <p:cNvSpPr>
              <a:spLocks noChangeAspect="1" noChangeArrowheads="1" noTextEdit="1"/>
            </p:cNvSpPr>
            <p:nvPr/>
          </p:nvSpPr>
          <p:spPr bwMode="auto">
            <a:xfrm>
              <a:off x="4639" y="124"/>
              <a:ext cx="568" cy="58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6" name="Freeform 5"/>
            <p:cNvSpPr>
              <a:spLocks/>
            </p:cNvSpPr>
            <p:nvPr/>
          </p:nvSpPr>
          <p:spPr bwMode="auto">
            <a:xfrm>
              <a:off x="4639" y="420"/>
              <a:ext cx="335" cy="305"/>
            </a:xfrm>
            <a:custGeom>
              <a:avLst/>
              <a:gdLst>
                <a:gd name="T0" fmla="*/ 0 w 331"/>
                <a:gd name="T1" fmla="*/ 284 h 302"/>
                <a:gd name="T2" fmla="*/ 0 w 331"/>
                <a:gd name="T3" fmla="*/ 267 h 302"/>
                <a:gd name="T4" fmla="*/ 268 w 331"/>
                <a:gd name="T5" fmla="*/ 0 h 302"/>
                <a:gd name="T6" fmla="*/ 331 w 331"/>
                <a:gd name="T7" fmla="*/ 40 h 302"/>
                <a:gd name="T8" fmla="*/ 322 w 331"/>
                <a:gd name="T9" fmla="*/ 87 h 302"/>
                <a:gd name="T10" fmla="*/ 292 w 331"/>
                <a:gd name="T11" fmla="*/ 73 h 302"/>
                <a:gd name="T12" fmla="*/ 277 w 331"/>
                <a:gd name="T13" fmla="*/ 59 h 302"/>
                <a:gd name="T14" fmla="*/ 58 w 331"/>
                <a:gd name="T15" fmla="*/ 277 h 302"/>
                <a:gd name="T16" fmla="*/ 0 w 331"/>
                <a:gd name="T17" fmla="*/ 284 h 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1" h="302">
                  <a:moveTo>
                    <a:pt x="0" y="284"/>
                  </a:moveTo>
                  <a:cubicBezTo>
                    <a:pt x="0" y="267"/>
                    <a:pt x="0" y="267"/>
                    <a:pt x="0" y="267"/>
                  </a:cubicBezTo>
                  <a:cubicBezTo>
                    <a:pt x="268" y="0"/>
                    <a:pt x="268" y="0"/>
                    <a:pt x="268" y="0"/>
                  </a:cubicBezTo>
                  <a:cubicBezTo>
                    <a:pt x="286" y="18"/>
                    <a:pt x="308" y="32"/>
                    <a:pt x="331" y="40"/>
                  </a:cubicBezTo>
                  <a:cubicBezTo>
                    <a:pt x="330" y="58"/>
                    <a:pt x="331" y="78"/>
                    <a:pt x="322" y="87"/>
                  </a:cubicBezTo>
                  <a:cubicBezTo>
                    <a:pt x="311" y="97"/>
                    <a:pt x="298" y="80"/>
                    <a:pt x="292" y="73"/>
                  </a:cubicBezTo>
                  <a:cubicBezTo>
                    <a:pt x="285" y="67"/>
                    <a:pt x="277" y="59"/>
                    <a:pt x="277" y="59"/>
                  </a:cubicBezTo>
                  <a:cubicBezTo>
                    <a:pt x="58" y="277"/>
                    <a:pt x="58" y="277"/>
                    <a:pt x="58" y="277"/>
                  </a:cubicBezTo>
                  <a:cubicBezTo>
                    <a:pt x="58" y="277"/>
                    <a:pt x="18" y="302"/>
                    <a:pt x="0" y="284"/>
                  </a:cubicBezTo>
                  <a:close/>
                </a:path>
              </a:pathLst>
            </a:custGeom>
            <a:solidFill>
              <a:srgbClr val="FFC20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7" name="Freeform 6"/>
            <p:cNvSpPr>
              <a:spLocks/>
            </p:cNvSpPr>
            <p:nvPr/>
          </p:nvSpPr>
          <p:spPr bwMode="auto">
            <a:xfrm>
              <a:off x="4639" y="355"/>
              <a:ext cx="271" cy="335"/>
            </a:xfrm>
            <a:custGeom>
              <a:avLst/>
              <a:gdLst>
                <a:gd name="T0" fmla="*/ 0 w 268"/>
                <a:gd name="T1" fmla="*/ 331 h 331"/>
                <a:gd name="T2" fmla="*/ 0 w 268"/>
                <a:gd name="T3" fmla="*/ 262 h 331"/>
                <a:gd name="T4" fmla="*/ 25 w 268"/>
                <a:gd name="T5" fmla="*/ 236 h 331"/>
                <a:gd name="T6" fmla="*/ 64 w 268"/>
                <a:gd name="T7" fmla="*/ 238 h 331"/>
                <a:gd name="T8" fmla="*/ 59 w 268"/>
                <a:gd name="T9" fmla="*/ 174 h 331"/>
                <a:gd name="T10" fmla="*/ 80 w 268"/>
                <a:gd name="T11" fmla="*/ 152 h 331"/>
                <a:gd name="T12" fmla="*/ 132 w 268"/>
                <a:gd name="T13" fmla="*/ 150 h 331"/>
                <a:gd name="T14" fmla="*/ 135 w 268"/>
                <a:gd name="T15" fmla="*/ 98 h 331"/>
                <a:gd name="T16" fmla="*/ 174 w 268"/>
                <a:gd name="T17" fmla="*/ 98 h 331"/>
                <a:gd name="T18" fmla="*/ 213 w 268"/>
                <a:gd name="T19" fmla="*/ 59 h 331"/>
                <a:gd name="T20" fmla="*/ 194 w 268"/>
                <a:gd name="T21" fmla="*/ 40 h 331"/>
                <a:gd name="T22" fmla="*/ 181 w 268"/>
                <a:gd name="T23" fmla="*/ 10 h 331"/>
                <a:gd name="T24" fmla="*/ 227 w 268"/>
                <a:gd name="T25" fmla="*/ 0 h 331"/>
                <a:gd name="T26" fmla="*/ 268 w 268"/>
                <a:gd name="T27" fmla="*/ 64 h 331"/>
                <a:gd name="T28" fmla="*/ 0 w 268"/>
                <a:gd name="T29" fmla="*/ 331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68" h="331">
                  <a:moveTo>
                    <a:pt x="0" y="331"/>
                  </a:moveTo>
                  <a:cubicBezTo>
                    <a:pt x="0" y="262"/>
                    <a:pt x="0" y="262"/>
                    <a:pt x="0" y="262"/>
                  </a:cubicBezTo>
                  <a:cubicBezTo>
                    <a:pt x="25" y="236"/>
                    <a:pt x="25" y="236"/>
                    <a:pt x="25" y="236"/>
                  </a:cubicBezTo>
                  <a:cubicBezTo>
                    <a:pt x="64" y="238"/>
                    <a:pt x="64" y="238"/>
                    <a:pt x="64" y="238"/>
                  </a:cubicBezTo>
                  <a:cubicBezTo>
                    <a:pt x="59" y="174"/>
                    <a:pt x="59" y="174"/>
                    <a:pt x="59" y="174"/>
                  </a:cubicBezTo>
                  <a:cubicBezTo>
                    <a:pt x="80" y="152"/>
                    <a:pt x="80" y="152"/>
                    <a:pt x="80" y="152"/>
                  </a:cubicBezTo>
                  <a:cubicBezTo>
                    <a:pt x="132" y="150"/>
                    <a:pt x="132" y="150"/>
                    <a:pt x="132" y="150"/>
                  </a:cubicBezTo>
                  <a:cubicBezTo>
                    <a:pt x="135" y="98"/>
                    <a:pt x="135" y="98"/>
                    <a:pt x="135" y="98"/>
                  </a:cubicBezTo>
                  <a:cubicBezTo>
                    <a:pt x="174" y="98"/>
                    <a:pt x="174" y="98"/>
                    <a:pt x="174" y="98"/>
                  </a:cubicBezTo>
                  <a:cubicBezTo>
                    <a:pt x="213" y="59"/>
                    <a:pt x="213" y="59"/>
                    <a:pt x="213" y="59"/>
                  </a:cubicBezTo>
                  <a:cubicBezTo>
                    <a:pt x="213" y="59"/>
                    <a:pt x="200" y="46"/>
                    <a:pt x="194" y="40"/>
                  </a:cubicBezTo>
                  <a:cubicBezTo>
                    <a:pt x="188" y="33"/>
                    <a:pt x="170" y="20"/>
                    <a:pt x="181" y="10"/>
                  </a:cubicBezTo>
                  <a:cubicBezTo>
                    <a:pt x="189" y="1"/>
                    <a:pt x="209" y="1"/>
                    <a:pt x="227" y="0"/>
                  </a:cubicBezTo>
                  <a:cubicBezTo>
                    <a:pt x="236" y="23"/>
                    <a:pt x="249" y="45"/>
                    <a:pt x="268" y="64"/>
                  </a:cubicBezTo>
                  <a:lnTo>
                    <a:pt x="0" y="331"/>
                  </a:lnTo>
                  <a:close/>
                </a:path>
              </a:pathLst>
            </a:custGeom>
            <a:solidFill>
              <a:srgbClr val="FFC20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8" name="Freeform 7"/>
            <p:cNvSpPr>
              <a:spLocks/>
            </p:cNvSpPr>
            <p:nvPr/>
          </p:nvSpPr>
          <p:spPr bwMode="auto">
            <a:xfrm>
              <a:off x="4869" y="355"/>
              <a:ext cx="106" cy="105"/>
            </a:xfrm>
            <a:custGeom>
              <a:avLst/>
              <a:gdLst>
                <a:gd name="T0" fmla="*/ 104 w 105"/>
                <a:gd name="T1" fmla="*/ 104 h 104"/>
                <a:gd name="T2" fmla="*/ 41 w 105"/>
                <a:gd name="T3" fmla="*/ 64 h 104"/>
                <a:gd name="T4" fmla="*/ 0 w 105"/>
                <a:gd name="T5" fmla="*/ 0 h 104"/>
                <a:gd name="T6" fmla="*/ 11 w 105"/>
                <a:gd name="T7" fmla="*/ 0 h 104"/>
                <a:gd name="T8" fmla="*/ 105 w 105"/>
                <a:gd name="T9" fmla="*/ 94 h 104"/>
                <a:gd name="T10" fmla="*/ 104 w 105"/>
                <a:gd name="T11" fmla="*/ 104 h 104"/>
              </a:gdLst>
              <a:ahLst/>
              <a:cxnLst>
                <a:cxn ang="0">
                  <a:pos x="T0" y="T1"/>
                </a:cxn>
                <a:cxn ang="0">
                  <a:pos x="T2" y="T3"/>
                </a:cxn>
                <a:cxn ang="0">
                  <a:pos x="T4" y="T5"/>
                </a:cxn>
                <a:cxn ang="0">
                  <a:pos x="T6" y="T7"/>
                </a:cxn>
                <a:cxn ang="0">
                  <a:pos x="T8" y="T9"/>
                </a:cxn>
                <a:cxn ang="0">
                  <a:pos x="T10" y="T11"/>
                </a:cxn>
              </a:cxnLst>
              <a:rect l="0" t="0" r="r" b="b"/>
              <a:pathLst>
                <a:path w="105" h="104">
                  <a:moveTo>
                    <a:pt x="104" y="104"/>
                  </a:moveTo>
                  <a:cubicBezTo>
                    <a:pt x="81" y="96"/>
                    <a:pt x="59" y="82"/>
                    <a:pt x="41" y="64"/>
                  </a:cubicBezTo>
                  <a:cubicBezTo>
                    <a:pt x="22" y="45"/>
                    <a:pt x="9" y="23"/>
                    <a:pt x="0" y="0"/>
                  </a:cubicBezTo>
                  <a:cubicBezTo>
                    <a:pt x="4" y="0"/>
                    <a:pt x="7" y="0"/>
                    <a:pt x="11" y="0"/>
                  </a:cubicBezTo>
                  <a:cubicBezTo>
                    <a:pt x="105" y="94"/>
                    <a:pt x="105" y="94"/>
                    <a:pt x="105" y="94"/>
                  </a:cubicBezTo>
                  <a:cubicBezTo>
                    <a:pt x="104" y="97"/>
                    <a:pt x="104" y="100"/>
                    <a:pt x="104" y="104"/>
                  </a:cubicBezTo>
                  <a:close/>
                </a:path>
              </a:pathLst>
            </a:custGeom>
            <a:solidFill>
              <a:srgbClr val="FFC20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9" name="Freeform 8"/>
            <p:cNvSpPr>
              <a:spLocks noEditPoints="1"/>
            </p:cNvSpPr>
            <p:nvPr/>
          </p:nvSpPr>
          <p:spPr bwMode="auto">
            <a:xfrm>
              <a:off x="4848" y="107"/>
              <a:ext cx="375" cy="374"/>
            </a:xfrm>
            <a:custGeom>
              <a:avLst/>
              <a:gdLst>
                <a:gd name="T0" fmla="*/ 304 w 371"/>
                <a:gd name="T1" fmla="*/ 66 h 370"/>
                <a:gd name="T2" fmla="*/ 62 w 371"/>
                <a:gd name="T3" fmla="*/ 66 h 370"/>
                <a:gd name="T4" fmla="*/ 21 w 371"/>
                <a:gd name="T5" fmla="*/ 245 h 370"/>
                <a:gd name="T6" fmla="*/ 32 w 371"/>
                <a:gd name="T7" fmla="*/ 245 h 370"/>
                <a:gd name="T8" fmla="*/ 126 w 371"/>
                <a:gd name="T9" fmla="*/ 339 h 370"/>
                <a:gd name="T10" fmla="*/ 125 w 371"/>
                <a:gd name="T11" fmla="*/ 349 h 370"/>
                <a:gd name="T12" fmla="*/ 304 w 371"/>
                <a:gd name="T13" fmla="*/ 309 h 370"/>
                <a:gd name="T14" fmla="*/ 304 w 371"/>
                <a:gd name="T15" fmla="*/ 66 h 370"/>
                <a:gd name="T16" fmla="*/ 275 w 371"/>
                <a:gd name="T17" fmla="*/ 161 h 370"/>
                <a:gd name="T18" fmla="*/ 217 w 371"/>
                <a:gd name="T19" fmla="*/ 161 h 370"/>
                <a:gd name="T20" fmla="*/ 217 w 371"/>
                <a:gd name="T21" fmla="*/ 102 h 370"/>
                <a:gd name="T22" fmla="*/ 275 w 371"/>
                <a:gd name="T23" fmla="*/ 102 h 370"/>
                <a:gd name="T24" fmla="*/ 275 w 371"/>
                <a:gd name="T25" fmla="*/ 161 h 3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71" h="370">
                  <a:moveTo>
                    <a:pt x="304" y="66"/>
                  </a:moveTo>
                  <a:cubicBezTo>
                    <a:pt x="237" y="0"/>
                    <a:pt x="128" y="0"/>
                    <a:pt x="62" y="66"/>
                  </a:cubicBezTo>
                  <a:cubicBezTo>
                    <a:pt x="13" y="115"/>
                    <a:pt x="0" y="185"/>
                    <a:pt x="21" y="245"/>
                  </a:cubicBezTo>
                  <a:cubicBezTo>
                    <a:pt x="25" y="245"/>
                    <a:pt x="28" y="245"/>
                    <a:pt x="32" y="245"/>
                  </a:cubicBezTo>
                  <a:cubicBezTo>
                    <a:pt x="126" y="339"/>
                    <a:pt x="126" y="339"/>
                    <a:pt x="126" y="339"/>
                  </a:cubicBezTo>
                  <a:cubicBezTo>
                    <a:pt x="125" y="342"/>
                    <a:pt x="125" y="345"/>
                    <a:pt x="125" y="349"/>
                  </a:cubicBezTo>
                  <a:cubicBezTo>
                    <a:pt x="185" y="370"/>
                    <a:pt x="255" y="357"/>
                    <a:pt x="304" y="309"/>
                  </a:cubicBezTo>
                  <a:cubicBezTo>
                    <a:pt x="371" y="242"/>
                    <a:pt x="371" y="133"/>
                    <a:pt x="304" y="66"/>
                  </a:cubicBezTo>
                  <a:close/>
                  <a:moveTo>
                    <a:pt x="275" y="161"/>
                  </a:moveTo>
                  <a:cubicBezTo>
                    <a:pt x="259" y="177"/>
                    <a:pt x="233" y="177"/>
                    <a:pt x="217" y="161"/>
                  </a:cubicBezTo>
                  <a:cubicBezTo>
                    <a:pt x="201" y="144"/>
                    <a:pt x="201" y="118"/>
                    <a:pt x="217" y="102"/>
                  </a:cubicBezTo>
                  <a:cubicBezTo>
                    <a:pt x="233" y="86"/>
                    <a:pt x="259" y="86"/>
                    <a:pt x="275" y="102"/>
                  </a:cubicBezTo>
                  <a:cubicBezTo>
                    <a:pt x="291" y="118"/>
                    <a:pt x="291" y="144"/>
                    <a:pt x="275" y="161"/>
                  </a:cubicBezTo>
                  <a:close/>
                </a:path>
              </a:pathLst>
            </a:custGeom>
            <a:solidFill>
              <a:srgbClr val="FFC20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6" name="Freeform 9"/>
            <p:cNvSpPr>
              <a:spLocks/>
            </p:cNvSpPr>
            <p:nvPr/>
          </p:nvSpPr>
          <p:spPr bwMode="auto">
            <a:xfrm>
              <a:off x="4639" y="420"/>
              <a:ext cx="335" cy="305"/>
            </a:xfrm>
            <a:custGeom>
              <a:avLst/>
              <a:gdLst>
                <a:gd name="T0" fmla="*/ 0 w 331"/>
                <a:gd name="T1" fmla="*/ 284 h 302"/>
                <a:gd name="T2" fmla="*/ 0 w 331"/>
                <a:gd name="T3" fmla="*/ 267 h 302"/>
                <a:gd name="T4" fmla="*/ 268 w 331"/>
                <a:gd name="T5" fmla="*/ 0 h 302"/>
                <a:gd name="T6" fmla="*/ 331 w 331"/>
                <a:gd name="T7" fmla="*/ 40 h 302"/>
                <a:gd name="T8" fmla="*/ 322 w 331"/>
                <a:gd name="T9" fmla="*/ 87 h 302"/>
                <a:gd name="T10" fmla="*/ 292 w 331"/>
                <a:gd name="T11" fmla="*/ 73 h 302"/>
                <a:gd name="T12" fmla="*/ 277 w 331"/>
                <a:gd name="T13" fmla="*/ 59 h 302"/>
                <a:gd name="T14" fmla="*/ 58 w 331"/>
                <a:gd name="T15" fmla="*/ 277 h 302"/>
                <a:gd name="T16" fmla="*/ 0 w 331"/>
                <a:gd name="T17" fmla="*/ 284 h 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1" h="302">
                  <a:moveTo>
                    <a:pt x="0" y="284"/>
                  </a:moveTo>
                  <a:cubicBezTo>
                    <a:pt x="0" y="267"/>
                    <a:pt x="0" y="267"/>
                    <a:pt x="0" y="267"/>
                  </a:cubicBezTo>
                  <a:cubicBezTo>
                    <a:pt x="268" y="0"/>
                    <a:pt x="268" y="0"/>
                    <a:pt x="268" y="0"/>
                  </a:cubicBezTo>
                  <a:cubicBezTo>
                    <a:pt x="286" y="18"/>
                    <a:pt x="308" y="32"/>
                    <a:pt x="331" y="40"/>
                  </a:cubicBezTo>
                  <a:cubicBezTo>
                    <a:pt x="330" y="58"/>
                    <a:pt x="331" y="78"/>
                    <a:pt x="322" y="87"/>
                  </a:cubicBezTo>
                  <a:cubicBezTo>
                    <a:pt x="311" y="97"/>
                    <a:pt x="298" y="80"/>
                    <a:pt x="292" y="73"/>
                  </a:cubicBezTo>
                  <a:cubicBezTo>
                    <a:pt x="285" y="67"/>
                    <a:pt x="277" y="59"/>
                    <a:pt x="277" y="59"/>
                  </a:cubicBezTo>
                  <a:cubicBezTo>
                    <a:pt x="58" y="277"/>
                    <a:pt x="58" y="277"/>
                    <a:pt x="58" y="277"/>
                  </a:cubicBezTo>
                  <a:cubicBezTo>
                    <a:pt x="58" y="277"/>
                    <a:pt x="18" y="302"/>
                    <a:pt x="0" y="284"/>
                  </a:cubicBezTo>
                  <a:close/>
                </a:path>
              </a:pathLst>
            </a:custGeom>
            <a:solidFill>
              <a:srgbClr val="FFD8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7" name="Freeform 10"/>
            <p:cNvSpPr>
              <a:spLocks/>
            </p:cNvSpPr>
            <p:nvPr/>
          </p:nvSpPr>
          <p:spPr bwMode="auto">
            <a:xfrm>
              <a:off x="4639" y="355"/>
              <a:ext cx="271" cy="335"/>
            </a:xfrm>
            <a:custGeom>
              <a:avLst/>
              <a:gdLst>
                <a:gd name="T0" fmla="*/ 0 w 268"/>
                <a:gd name="T1" fmla="*/ 331 h 331"/>
                <a:gd name="T2" fmla="*/ 0 w 268"/>
                <a:gd name="T3" fmla="*/ 262 h 331"/>
                <a:gd name="T4" fmla="*/ 25 w 268"/>
                <a:gd name="T5" fmla="*/ 236 h 331"/>
                <a:gd name="T6" fmla="*/ 64 w 268"/>
                <a:gd name="T7" fmla="*/ 238 h 331"/>
                <a:gd name="T8" fmla="*/ 59 w 268"/>
                <a:gd name="T9" fmla="*/ 174 h 331"/>
                <a:gd name="T10" fmla="*/ 80 w 268"/>
                <a:gd name="T11" fmla="*/ 152 h 331"/>
                <a:gd name="T12" fmla="*/ 132 w 268"/>
                <a:gd name="T13" fmla="*/ 150 h 331"/>
                <a:gd name="T14" fmla="*/ 135 w 268"/>
                <a:gd name="T15" fmla="*/ 98 h 331"/>
                <a:gd name="T16" fmla="*/ 174 w 268"/>
                <a:gd name="T17" fmla="*/ 98 h 331"/>
                <a:gd name="T18" fmla="*/ 213 w 268"/>
                <a:gd name="T19" fmla="*/ 59 h 331"/>
                <a:gd name="T20" fmla="*/ 194 w 268"/>
                <a:gd name="T21" fmla="*/ 40 h 331"/>
                <a:gd name="T22" fmla="*/ 181 w 268"/>
                <a:gd name="T23" fmla="*/ 10 h 331"/>
                <a:gd name="T24" fmla="*/ 227 w 268"/>
                <a:gd name="T25" fmla="*/ 0 h 331"/>
                <a:gd name="T26" fmla="*/ 268 w 268"/>
                <a:gd name="T27" fmla="*/ 64 h 331"/>
                <a:gd name="T28" fmla="*/ 0 w 268"/>
                <a:gd name="T29" fmla="*/ 331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68" h="331">
                  <a:moveTo>
                    <a:pt x="0" y="331"/>
                  </a:moveTo>
                  <a:cubicBezTo>
                    <a:pt x="0" y="262"/>
                    <a:pt x="0" y="262"/>
                    <a:pt x="0" y="262"/>
                  </a:cubicBezTo>
                  <a:cubicBezTo>
                    <a:pt x="25" y="236"/>
                    <a:pt x="25" y="236"/>
                    <a:pt x="25" y="236"/>
                  </a:cubicBezTo>
                  <a:cubicBezTo>
                    <a:pt x="64" y="238"/>
                    <a:pt x="64" y="238"/>
                    <a:pt x="64" y="238"/>
                  </a:cubicBezTo>
                  <a:cubicBezTo>
                    <a:pt x="59" y="174"/>
                    <a:pt x="59" y="174"/>
                    <a:pt x="59" y="174"/>
                  </a:cubicBezTo>
                  <a:cubicBezTo>
                    <a:pt x="80" y="152"/>
                    <a:pt x="80" y="152"/>
                    <a:pt x="80" y="152"/>
                  </a:cubicBezTo>
                  <a:cubicBezTo>
                    <a:pt x="132" y="150"/>
                    <a:pt x="132" y="150"/>
                    <a:pt x="132" y="150"/>
                  </a:cubicBezTo>
                  <a:cubicBezTo>
                    <a:pt x="135" y="98"/>
                    <a:pt x="135" y="98"/>
                    <a:pt x="135" y="98"/>
                  </a:cubicBezTo>
                  <a:cubicBezTo>
                    <a:pt x="174" y="98"/>
                    <a:pt x="174" y="98"/>
                    <a:pt x="174" y="98"/>
                  </a:cubicBezTo>
                  <a:cubicBezTo>
                    <a:pt x="213" y="59"/>
                    <a:pt x="213" y="59"/>
                    <a:pt x="213" y="59"/>
                  </a:cubicBezTo>
                  <a:cubicBezTo>
                    <a:pt x="213" y="59"/>
                    <a:pt x="200" y="46"/>
                    <a:pt x="194" y="40"/>
                  </a:cubicBezTo>
                  <a:cubicBezTo>
                    <a:pt x="188" y="33"/>
                    <a:pt x="170" y="20"/>
                    <a:pt x="181" y="10"/>
                  </a:cubicBezTo>
                  <a:cubicBezTo>
                    <a:pt x="189" y="1"/>
                    <a:pt x="209" y="1"/>
                    <a:pt x="227" y="0"/>
                  </a:cubicBezTo>
                  <a:cubicBezTo>
                    <a:pt x="236" y="23"/>
                    <a:pt x="249" y="45"/>
                    <a:pt x="268" y="64"/>
                  </a:cubicBezTo>
                  <a:lnTo>
                    <a:pt x="0" y="331"/>
                  </a:lnTo>
                  <a:close/>
                </a:path>
              </a:pathLst>
            </a:custGeom>
            <a:solidFill>
              <a:srgbClr val="FFC20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8" name="Freeform 11"/>
            <p:cNvSpPr>
              <a:spLocks/>
            </p:cNvSpPr>
            <p:nvPr/>
          </p:nvSpPr>
          <p:spPr bwMode="auto">
            <a:xfrm>
              <a:off x="4869" y="355"/>
              <a:ext cx="106" cy="105"/>
            </a:xfrm>
            <a:custGeom>
              <a:avLst/>
              <a:gdLst>
                <a:gd name="T0" fmla="*/ 104 w 105"/>
                <a:gd name="T1" fmla="*/ 104 h 104"/>
                <a:gd name="T2" fmla="*/ 41 w 105"/>
                <a:gd name="T3" fmla="*/ 64 h 104"/>
                <a:gd name="T4" fmla="*/ 0 w 105"/>
                <a:gd name="T5" fmla="*/ 0 h 104"/>
                <a:gd name="T6" fmla="*/ 11 w 105"/>
                <a:gd name="T7" fmla="*/ 0 h 104"/>
                <a:gd name="T8" fmla="*/ 105 w 105"/>
                <a:gd name="T9" fmla="*/ 94 h 104"/>
                <a:gd name="T10" fmla="*/ 104 w 105"/>
                <a:gd name="T11" fmla="*/ 104 h 104"/>
              </a:gdLst>
              <a:ahLst/>
              <a:cxnLst>
                <a:cxn ang="0">
                  <a:pos x="T0" y="T1"/>
                </a:cxn>
                <a:cxn ang="0">
                  <a:pos x="T2" y="T3"/>
                </a:cxn>
                <a:cxn ang="0">
                  <a:pos x="T4" y="T5"/>
                </a:cxn>
                <a:cxn ang="0">
                  <a:pos x="T6" y="T7"/>
                </a:cxn>
                <a:cxn ang="0">
                  <a:pos x="T8" y="T9"/>
                </a:cxn>
                <a:cxn ang="0">
                  <a:pos x="T10" y="T11"/>
                </a:cxn>
              </a:cxnLst>
              <a:rect l="0" t="0" r="r" b="b"/>
              <a:pathLst>
                <a:path w="105" h="104">
                  <a:moveTo>
                    <a:pt x="104" y="104"/>
                  </a:moveTo>
                  <a:cubicBezTo>
                    <a:pt x="81" y="96"/>
                    <a:pt x="59" y="82"/>
                    <a:pt x="41" y="64"/>
                  </a:cubicBezTo>
                  <a:cubicBezTo>
                    <a:pt x="22" y="45"/>
                    <a:pt x="9" y="23"/>
                    <a:pt x="0" y="0"/>
                  </a:cubicBezTo>
                  <a:cubicBezTo>
                    <a:pt x="4" y="0"/>
                    <a:pt x="7" y="0"/>
                    <a:pt x="11" y="0"/>
                  </a:cubicBezTo>
                  <a:cubicBezTo>
                    <a:pt x="105" y="94"/>
                    <a:pt x="105" y="94"/>
                    <a:pt x="105" y="94"/>
                  </a:cubicBezTo>
                  <a:cubicBezTo>
                    <a:pt x="104" y="97"/>
                    <a:pt x="104" y="100"/>
                    <a:pt x="104" y="104"/>
                  </a:cubicBezTo>
                  <a:close/>
                </a:path>
              </a:pathLst>
            </a:custGeom>
            <a:solidFill>
              <a:srgbClr val="FFD8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9" name="Freeform 12"/>
            <p:cNvSpPr>
              <a:spLocks noEditPoints="1"/>
            </p:cNvSpPr>
            <p:nvPr/>
          </p:nvSpPr>
          <p:spPr bwMode="auto">
            <a:xfrm>
              <a:off x="4848" y="107"/>
              <a:ext cx="375" cy="374"/>
            </a:xfrm>
            <a:custGeom>
              <a:avLst/>
              <a:gdLst>
                <a:gd name="T0" fmla="*/ 304 w 371"/>
                <a:gd name="T1" fmla="*/ 66 h 370"/>
                <a:gd name="T2" fmla="*/ 62 w 371"/>
                <a:gd name="T3" fmla="*/ 66 h 370"/>
                <a:gd name="T4" fmla="*/ 21 w 371"/>
                <a:gd name="T5" fmla="*/ 245 h 370"/>
                <a:gd name="T6" fmla="*/ 32 w 371"/>
                <a:gd name="T7" fmla="*/ 245 h 370"/>
                <a:gd name="T8" fmla="*/ 126 w 371"/>
                <a:gd name="T9" fmla="*/ 339 h 370"/>
                <a:gd name="T10" fmla="*/ 125 w 371"/>
                <a:gd name="T11" fmla="*/ 349 h 370"/>
                <a:gd name="T12" fmla="*/ 304 w 371"/>
                <a:gd name="T13" fmla="*/ 309 h 370"/>
                <a:gd name="T14" fmla="*/ 304 w 371"/>
                <a:gd name="T15" fmla="*/ 66 h 370"/>
                <a:gd name="T16" fmla="*/ 275 w 371"/>
                <a:gd name="T17" fmla="*/ 161 h 370"/>
                <a:gd name="T18" fmla="*/ 217 w 371"/>
                <a:gd name="T19" fmla="*/ 161 h 370"/>
                <a:gd name="T20" fmla="*/ 217 w 371"/>
                <a:gd name="T21" fmla="*/ 102 h 370"/>
                <a:gd name="T22" fmla="*/ 275 w 371"/>
                <a:gd name="T23" fmla="*/ 102 h 370"/>
                <a:gd name="T24" fmla="*/ 275 w 371"/>
                <a:gd name="T25" fmla="*/ 161 h 3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71" h="370">
                  <a:moveTo>
                    <a:pt x="304" y="66"/>
                  </a:moveTo>
                  <a:cubicBezTo>
                    <a:pt x="237" y="0"/>
                    <a:pt x="128" y="0"/>
                    <a:pt x="62" y="66"/>
                  </a:cubicBezTo>
                  <a:cubicBezTo>
                    <a:pt x="13" y="115"/>
                    <a:pt x="0" y="185"/>
                    <a:pt x="21" y="245"/>
                  </a:cubicBezTo>
                  <a:cubicBezTo>
                    <a:pt x="25" y="245"/>
                    <a:pt x="28" y="245"/>
                    <a:pt x="32" y="245"/>
                  </a:cubicBezTo>
                  <a:cubicBezTo>
                    <a:pt x="126" y="339"/>
                    <a:pt x="126" y="339"/>
                    <a:pt x="126" y="339"/>
                  </a:cubicBezTo>
                  <a:cubicBezTo>
                    <a:pt x="125" y="342"/>
                    <a:pt x="125" y="345"/>
                    <a:pt x="125" y="349"/>
                  </a:cubicBezTo>
                  <a:cubicBezTo>
                    <a:pt x="185" y="370"/>
                    <a:pt x="255" y="357"/>
                    <a:pt x="304" y="309"/>
                  </a:cubicBezTo>
                  <a:cubicBezTo>
                    <a:pt x="371" y="242"/>
                    <a:pt x="371" y="133"/>
                    <a:pt x="304" y="66"/>
                  </a:cubicBezTo>
                  <a:close/>
                  <a:moveTo>
                    <a:pt x="275" y="161"/>
                  </a:moveTo>
                  <a:cubicBezTo>
                    <a:pt x="259" y="177"/>
                    <a:pt x="233" y="177"/>
                    <a:pt x="217" y="161"/>
                  </a:cubicBezTo>
                  <a:cubicBezTo>
                    <a:pt x="201" y="144"/>
                    <a:pt x="201" y="118"/>
                    <a:pt x="217" y="102"/>
                  </a:cubicBezTo>
                  <a:cubicBezTo>
                    <a:pt x="233" y="86"/>
                    <a:pt x="259" y="86"/>
                    <a:pt x="275" y="102"/>
                  </a:cubicBezTo>
                  <a:cubicBezTo>
                    <a:pt x="291" y="118"/>
                    <a:pt x="291" y="144"/>
                    <a:pt x="275" y="161"/>
                  </a:cubicBezTo>
                  <a:close/>
                </a:path>
              </a:pathLst>
            </a:custGeom>
            <a:solidFill>
              <a:srgbClr val="FFD8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0" name="Freeform 13"/>
            <p:cNvSpPr>
              <a:spLocks noEditPoints="1"/>
            </p:cNvSpPr>
            <p:nvPr/>
          </p:nvSpPr>
          <p:spPr bwMode="auto">
            <a:xfrm>
              <a:off x="4848" y="107"/>
              <a:ext cx="375" cy="374"/>
            </a:xfrm>
            <a:custGeom>
              <a:avLst/>
              <a:gdLst>
                <a:gd name="T0" fmla="*/ 304 w 371"/>
                <a:gd name="T1" fmla="*/ 66 h 370"/>
                <a:gd name="T2" fmla="*/ 62 w 371"/>
                <a:gd name="T3" fmla="*/ 66 h 370"/>
                <a:gd name="T4" fmla="*/ 21 w 371"/>
                <a:gd name="T5" fmla="*/ 245 h 370"/>
                <a:gd name="T6" fmla="*/ 32 w 371"/>
                <a:gd name="T7" fmla="*/ 245 h 370"/>
                <a:gd name="T8" fmla="*/ 126 w 371"/>
                <a:gd name="T9" fmla="*/ 339 h 370"/>
                <a:gd name="T10" fmla="*/ 125 w 371"/>
                <a:gd name="T11" fmla="*/ 349 h 370"/>
                <a:gd name="T12" fmla="*/ 304 w 371"/>
                <a:gd name="T13" fmla="*/ 309 h 370"/>
                <a:gd name="T14" fmla="*/ 304 w 371"/>
                <a:gd name="T15" fmla="*/ 66 h 370"/>
                <a:gd name="T16" fmla="*/ 275 w 371"/>
                <a:gd name="T17" fmla="*/ 161 h 370"/>
                <a:gd name="T18" fmla="*/ 217 w 371"/>
                <a:gd name="T19" fmla="*/ 161 h 370"/>
                <a:gd name="T20" fmla="*/ 217 w 371"/>
                <a:gd name="T21" fmla="*/ 102 h 370"/>
                <a:gd name="T22" fmla="*/ 275 w 371"/>
                <a:gd name="T23" fmla="*/ 102 h 370"/>
                <a:gd name="T24" fmla="*/ 275 w 371"/>
                <a:gd name="T25" fmla="*/ 161 h 3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71" h="370">
                  <a:moveTo>
                    <a:pt x="304" y="66"/>
                  </a:moveTo>
                  <a:cubicBezTo>
                    <a:pt x="237" y="0"/>
                    <a:pt x="128" y="0"/>
                    <a:pt x="62" y="66"/>
                  </a:cubicBezTo>
                  <a:cubicBezTo>
                    <a:pt x="13" y="115"/>
                    <a:pt x="0" y="185"/>
                    <a:pt x="21" y="245"/>
                  </a:cubicBezTo>
                  <a:cubicBezTo>
                    <a:pt x="25" y="245"/>
                    <a:pt x="28" y="245"/>
                    <a:pt x="32" y="245"/>
                  </a:cubicBezTo>
                  <a:cubicBezTo>
                    <a:pt x="126" y="339"/>
                    <a:pt x="126" y="339"/>
                    <a:pt x="126" y="339"/>
                  </a:cubicBezTo>
                  <a:cubicBezTo>
                    <a:pt x="125" y="342"/>
                    <a:pt x="125" y="345"/>
                    <a:pt x="125" y="349"/>
                  </a:cubicBezTo>
                  <a:cubicBezTo>
                    <a:pt x="185" y="370"/>
                    <a:pt x="255" y="357"/>
                    <a:pt x="304" y="309"/>
                  </a:cubicBezTo>
                  <a:cubicBezTo>
                    <a:pt x="371" y="242"/>
                    <a:pt x="371" y="133"/>
                    <a:pt x="304" y="66"/>
                  </a:cubicBezTo>
                  <a:close/>
                  <a:moveTo>
                    <a:pt x="275" y="161"/>
                  </a:moveTo>
                  <a:cubicBezTo>
                    <a:pt x="259" y="177"/>
                    <a:pt x="233" y="177"/>
                    <a:pt x="217" y="161"/>
                  </a:cubicBezTo>
                  <a:cubicBezTo>
                    <a:pt x="201" y="144"/>
                    <a:pt x="201" y="118"/>
                    <a:pt x="217" y="102"/>
                  </a:cubicBezTo>
                  <a:cubicBezTo>
                    <a:pt x="233" y="86"/>
                    <a:pt x="259" y="86"/>
                    <a:pt x="275" y="102"/>
                  </a:cubicBezTo>
                  <a:cubicBezTo>
                    <a:pt x="291" y="118"/>
                    <a:pt x="291" y="144"/>
                    <a:pt x="275" y="161"/>
                  </a:cubicBezTo>
                  <a:close/>
                </a:path>
              </a:pathLst>
            </a:custGeom>
            <a:solidFill>
              <a:srgbClr val="FFC20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91" name="Group 190"/>
          <p:cNvGrpSpPr/>
          <p:nvPr/>
        </p:nvGrpSpPr>
        <p:grpSpPr>
          <a:xfrm>
            <a:off x="7354301" y="1524568"/>
            <a:ext cx="678028" cy="719158"/>
            <a:chOff x="9408373" y="170973"/>
            <a:chExt cx="923919" cy="979965"/>
          </a:xfrm>
        </p:grpSpPr>
        <p:grpSp>
          <p:nvGrpSpPr>
            <p:cNvPr id="192" name="Group 4"/>
            <p:cNvGrpSpPr>
              <a:grpSpLocks noChangeAspect="1"/>
            </p:cNvGrpSpPr>
            <p:nvPr/>
          </p:nvGrpSpPr>
          <p:grpSpPr bwMode="auto">
            <a:xfrm>
              <a:off x="9408373" y="557213"/>
              <a:ext cx="547688" cy="593725"/>
              <a:chOff x="4639" y="351"/>
              <a:chExt cx="345" cy="374"/>
            </a:xfrm>
          </p:grpSpPr>
          <p:sp>
            <p:nvSpPr>
              <p:cNvPr id="194" name="Freeform 5"/>
              <p:cNvSpPr>
                <a:spLocks/>
              </p:cNvSpPr>
              <p:nvPr/>
            </p:nvSpPr>
            <p:spPr bwMode="auto">
              <a:xfrm>
                <a:off x="4639" y="420"/>
                <a:ext cx="335" cy="305"/>
              </a:xfrm>
              <a:custGeom>
                <a:avLst/>
                <a:gdLst>
                  <a:gd name="T0" fmla="*/ 0 w 331"/>
                  <a:gd name="T1" fmla="*/ 284 h 302"/>
                  <a:gd name="T2" fmla="*/ 0 w 331"/>
                  <a:gd name="T3" fmla="*/ 267 h 302"/>
                  <a:gd name="T4" fmla="*/ 268 w 331"/>
                  <a:gd name="T5" fmla="*/ 0 h 302"/>
                  <a:gd name="T6" fmla="*/ 331 w 331"/>
                  <a:gd name="T7" fmla="*/ 40 h 302"/>
                  <a:gd name="T8" fmla="*/ 322 w 331"/>
                  <a:gd name="T9" fmla="*/ 87 h 302"/>
                  <a:gd name="T10" fmla="*/ 292 w 331"/>
                  <a:gd name="T11" fmla="*/ 73 h 302"/>
                  <a:gd name="T12" fmla="*/ 277 w 331"/>
                  <a:gd name="T13" fmla="*/ 59 h 302"/>
                  <a:gd name="T14" fmla="*/ 58 w 331"/>
                  <a:gd name="T15" fmla="*/ 277 h 302"/>
                  <a:gd name="T16" fmla="*/ 0 w 331"/>
                  <a:gd name="T17" fmla="*/ 284 h 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1" h="302">
                    <a:moveTo>
                      <a:pt x="0" y="284"/>
                    </a:moveTo>
                    <a:cubicBezTo>
                      <a:pt x="0" y="267"/>
                      <a:pt x="0" y="267"/>
                      <a:pt x="0" y="267"/>
                    </a:cubicBezTo>
                    <a:cubicBezTo>
                      <a:pt x="268" y="0"/>
                      <a:pt x="268" y="0"/>
                      <a:pt x="268" y="0"/>
                    </a:cubicBezTo>
                    <a:cubicBezTo>
                      <a:pt x="286" y="18"/>
                      <a:pt x="308" y="32"/>
                      <a:pt x="331" y="40"/>
                    </a:cubicBezTo>
                    <a:cubicBezTo>
                      <a:pt x="330" y="58"/>
                      <a:pt x="331" y="78"/>
                      <a:pt x="322" y="87"/>
                    </a:cubicBezTo>
                    <a:cubicBezTo>
                      <a:pt x="311" y="97"/>
                      <a:pt x="298" y="80"/>
                      <a:pt x="292" y="73"/>
                    </a:cubicBezTo>
                    <a:cubicBezTo>
                      <a:pt x="285" y="67"/>
                      <a:pt x="277" y="59"/>
                      <a:pt x="277" y="59"/>
                    </a:cubicBezTo>
                    <a:cubicBezTo>
                      <a:pt x="58" y="277"/>
                      <a:pt x="58" y="277"/>
                      <a:pt x="58" y="277"/>
                    </a:cubicBezTo>
                    <a:cubicBezTo>
                      <a:pt x="58" y="277"/>
                      <a:pt x="18" y="302"/>
                      <a:pt x="0" y="284"/>
                    </a:cubicBezTo>
                    <a:close/>
                  </a:path>
                </a:pathLst>
              </a:custGeom>
              <a:solidFill>
                <a:schemeClr val="bg2">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5" name="Freeform 6"/>
              <p:cNvSpPr>
                <a:spLocks/>
              </p:cNvSpPr>
              <p:nvPr/>
            </p:nvSpPr>
            <p:spPr bwMode="auto">
              <a:xfrm>
                <a:off x="4639" y="358"/>
                <a:ext cx="271" cy="335"/>
              </a:xfrm>
              <a:custGeom>
                <a:avLst/>
                <a:gdLst>
                  <a:gd name="T0" fmla="*/ 0 w 268"/>
                  <a:gd name="T1" fmla="*/ 331 h 331"/>
                  <a:gd name="T2" fmla="*/ 0 w 268"/>
                  <a:gd name="T3" fmla="*/ 262 h 331"/>
                  <a:gd name="T4" fmla="*/ 25 w 268"/>
                  <a:gd name="T5" fmla="*/ 236 h 331"/>
                  <a:gd name="T6" fmla="*/ 64 w 268"/>
                  <a:gd name="T7" fmla="*/ 238 h 331"/>
                  <a:gd name="T8" fmla="*/ 59 w 268"/>
                  <a:gd name="T9" fmla="*/ 174 h 331"/>
                  <a:gd name="T10" fmla="*/ 80 w 268"/>
                  <a:gd name="T11" fmla="*/ 152 h 331"/>
                  <a:gd name="T12" fmla="*/ 132 w 268"/>
                  <a:gd name="T13" fmla="*/ 150 h 331"/>
                  <a:gd name="T14" fmla="*/ 135 w 268"/>
                  <a:gd name="T15" fmla="*/ 98 h 331"/>
                  <a:gd name="T16" fmla="*/ 174 w 268"/>
                  <a:gd name="T17" fmla="*/ 98 h 331"/>
                  <a:gd name="T18" fmla="*/ 213 w 268"/>
                  <a:gd name="T19" fmla="*/ 59 h 331"/>
                  <a:gd name="T20" fmla="*/ 194 w 268"/>
                  <a:gd name="T21" fmla="*/ 40 h 331"/>
                  <a:gd name="T22" fmla="*/ 181 w 268"/>
                  <a:gd name="T23" fmla="*/ 10 h 331"/>
                  <a:gd name="T24" fmla="*/ 227 w 268"/>
                  <a:gd name="T25" fmla="*/ 0 h 331"/>
                  <a:gd name="T26" fmla="*/ 268 w 268"/>
                  <a:gd name="T27" fmla="*/ 64 h 331"/>
                  <a:gd name="T28" fmla="*/ 0 w 268"/>
                  <a:gd name="T29" fmla="*/ 331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68" h="331">
                    <a:moveTo>
                      <a:pt x="0" y="331"/>
                    </a:moveTo>
                    <a:cubicBezTo>
                      <a:pt x="0" y="262"/>
                      <a:pt x="0" y="262"/>
                      <a:pt x="0" y="262"/>
                    </a:cubicBezTo>
                    <a:cubicBezTo>
                      <a:pt x="25" y="236"/>
                      <a:pt x="25" y="236"/>
                      <a:pt x="25" y="236"/>
                    </a:cubicBezTo>
                    <a:cubicBezTo>
                      <a:pt x="64" y="238"/>
                      <a:pt x="64" y="238"/>
                      <a:pt x="64" y="238"/>
                    </a:cubicBezTo>
                    <a:cubicBezTo>
                      <a:pt x="59" y="174"/>
                      <a:pt x="59" y="174"/>
                      <a:pt x="59" y="174"/>
                    </a:cubicBezTo>
                    <a:cubicBezTo>
                      <a:pt x="80" y="152"/>
                      <a:pt x="80" y="152"/>
                      <a:pt x="80" y="152"/>
                    </a:cubicBezTo>
                    <a:cubicBezTo>
                      <a:pt x="132" y="150"/>
                      <a:pt x="132" y="150"/>
                      <a:pt x="132" y="150"/>
                    </a:cubicBezTo>
                    <a:cubicBezTo>
                      <a:pt x="135" y="98"/>
                      <a:pt x="135" y="98"/>
                      <a:pt x="135" y="98"/>
                    </a:cubicBezTo>
                    <a:cubicBezTo>
                      <a:pt x="174" y="98"/>
                      <a:pt x="174" y="98"/>
                      <a:pt x="174" y="98"/>
                    </a:cubicBezTo>
                    <a:cubicBezTo>
                      <a:pt x="213" y="59"/>
                      <a:pt x="213" y="59"/>
                      <a:pt x="213" y="59"/>
                    </a:cubicBezTo>
                    <a:cubicBezTo>
                      <a:pt x="213" y="59"/>
                      <a:pt x="200" y="46"/>
                      <a:pt x="194" y="40"/>
                    </a:cubicBezTo>
                    <a:cubicBezTo>
                      <a:pt x="188" y="33"/>
                      <a:pt x="170" y="20"/>
                      <a:pt x="181" y="10"/>
                    </a:cubicBezTo>
                    <a:cubicBezTo>
                      <a:pt x="189" y="1"/>
                      <a:pt x="209" y="1"/>
                      <a:pt x="227" y="0"/>
                    </a:cubicBezTo>
                    <a:cubicBezTo>
                      <a:pt x="236" y="23"/>
                      <a:pt x="249" y="45"/>
                      <a:pt x="268" y="64"/>
                    </a:cubicBezTo>
                    <a:lnTo>
                      <a:pt x="0" y="331"/>
                    </a:lnTo>
                    <a:close/>
                  </a:path>
                </a:pathLst>
              </a:custGeom>
              <a:solidFill>
                <a:schemeClr val="tx1">
                  <a:lumMod val="25000"/>
                  <a:lumOff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6" name="Freeform 7"/>
              <p:cNvSpPr>
                <a:spLocks/>
              </p:cNvSpPr>
              <p:nvPr/>
            </p:nvSpPr>
            <p:spPr bwMode="auto">
              <a:xfrm>
                <a:off x="4863" y="351"/>
                <a:ext cx="121" cy="120"/>
              </a:xfrm>
              <a:custGeom>
                <a:avLst/>
                <a:gdLst>
                  <a:gd name="T0" fmla="*/ 104 w 105"/>
                  <a:gd name="T1" fmla="*/ 104 h 104"/>
                  <a:gd name="T2" fmla="*/ 41 w 105"/>
                  <a:gd name="T3" fmla="*/ 64 h 104"/>
                  <a:gd name="T4" fmla="*/ 0 w 105"/>
                  <a:gd name="T5" fmla="*/ 0 h 104"/>
                  <a:gd name="T6" fmla="*/ 11 w 105"/>
                  <a:gd name="T7" fmla="*/ 0 h 104"/>
                  <a:gd name="T8" fmla="*/ 105 w 105"/>
                  <a:gd name="T9" fmla="*/ 94 h 104"/>
                  <a:gd name="T10" fmla="*/ 104 w 105"/>
                  <a:gd name="T11" fmla="*/ 104 h 104"/>
                </a:gdLst>
                <a:ahLst/>
                <a:cxnLst>
                  <a:cxn ang="0">
                    <a:pos x="T0" y="T1"/>
                  </a:cxn>
                  <a:cxn ang="0">
                    <a:pos x="T2" y="T3"/>
                  </a:cxn>
                  <a:cxn ang="0">
                    <a:pos x="T4" y="T5"/>
                  </a:cxn>
                  <a:cxn ang="0">
                    <a:pos x="T6" y="T7"/>
                  </a:cxn>
                  <a:cxn ang="0">
                    <a:pos x="T8" y="T9"/>
                  </a:cxn>
                  <a:cxn ang="0">
                    <a:pos x="T10" y="T11"/>
                  </a:cxn>
                </a:cxnLst>
                <a:rect l="0" t="0" r="r" b="b"/>
                <a:pathLst>
                  <a:path w="105" h="104">
                    <a:moveTo>
                      <a:pt x="104" y="104"/>
                    </a:moveTo>
                    <a:cubicBezTo>
                      <a:pt x="81" y="96"/>
                      <a:pt x="59" y="82"/>
                      <a:pt x="41" y="64"/>
                    </a:cubicBezTo>
                    <a:cubicBezTo>
                      <a:pt x="22" y="45"/>
                      <a:pt x="9" y="23"/>
                      <a:pt x="0" y="0"/>
                    </a:cubicBezTo>
                    <a:cubicBezTo>
                      <a:pt x="4" y="0"/>
                      <a:pt x="7" y="0"/>
                      <a:pt x="11" y="0"/>
                    </a:cubicBezTo>
                    <a:cubicBezTo>
                      <a:pt x="105" y="94"/>
                      <a:pt x="105" y="94"/>
                      <a:pt x="105" y="94"/>
                    </a:cubicBezTo>
                    <a:cubicBezTo>
                      <a:pt x="104" y="97"/>
                      <a:pt x="104" y="100"/>
                      <a:pt x="104" y="104"/>
                    </a:cubicBezTo>
                    <a:close/>
                  </a:path>
                </a:pathLst>
              </a:custGeom>
              <a:solidFill>
                <a:schemeClr val="bg2">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93" name="Freeform 12"/>
            <p:cNvSpPr>
              <a:spLocks noEditPoints="1"/>
            </p:cNvSpPr>
            <p:nvPr/>
          </p:nvSpPr>
          <p:spPr bwMode="auto">
            <a:xfrm>
              <a:off x="9736979" y="170973"/>
              <a:ext cx="595313" cy="593726"/>
            </a:xfrm>
            <a:custGeom>
              <a:avLst/>
              <a:gdLst>
                <a:gd name="T0" fmla="*/ 304 w 371"/>
                <a:gd name="T1" fmla="*/ 66 h 370"/>
                <a:gd name="T2" fmla="*/ 62 w 371"/>
                <a:gd name="T3" fmla="*/ 66 h 370"/>
                <a:gd name="T4" fmla="*/ 21 w 371"/>
                <a:gd name="T5" fmla="*/ 245 h 370"/>
                <a:gd name="T6" fmla="*/ 32 w 371"/>
                <a:gd name="T7" fmla="*/ 245 h 370"/>
                <a:gd name="T8" fmla="*/ 126 w 371"/>
                <a:gd name="T9" fmla="*/ 339 h 370"/>
                <a:gd name="T10" fmla="*/ 125 w 371"/>
                <a:gd name="T11" fmla="*/ 349 h 370"/>
                <a:gd name="T12" fmla="*/ 304 w 371"/>
                <a:gd name="T13" fmla="*/ 309 h 370"/>
                <a:gd name="T14" fmla="*/ 304 w 371"/>
                <a:gd name="T15" fmla="*/ 66 h 370"/>
                <a:gd name="T16" fmla="*/ 275 w 371"/>
                <a:gd name="T17" fmla="*/ 161 h 370"/>
                <a:gd name="T18" fmla="*/ 217 w 371"/>
                <a:gd name="T19" fmla="*/ 161 h 370"/>
                <a:gd name="T20" fmla="*/ 217 w 371"/>
                <a:gd name="T21" fmla="*/ 102 h 370"/>
                <a:gd name="T22" fmla="*/ 275 w 371"/>
                <a:gd name="T23" fmla="*/ 102 h 370"/>
                <a:gd name="T24" fmla="*/ 275 w 371"/>
                <a:gd name="T25" fmla="*/ 161 h 3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71" h="370">
                  <a:moveTo>
                    <a:pt x="304" y="66"/>
                  </a:moveTo>
                  <a:cubicBezTo>
                    <a:pt x="237" y="0"/>
                    <a:pt x="128" y="0"/>
                    <a:pt x="62" y="66"/>
                  </a:cubicBezTo>
                  <a:cubicBezTo>
                    <a:pt x="13" y="115"/>
                    <a:pt x="0" y="185"/>
                    <a:pt x="21" y="245"/>
                  </a:cubicBezTo>
                  <a:cubicBezTo>
                    <a:pt x="25" y="245"/>
                    <a:pt x="28" y="245"/>
                    <a:pt x="32" y="245"/>
                  </a:cubicBezTo>
                  <a:cubicBezTo>
                    <a:pt x="126" y="339"/>
                    <a:pt x="126" y="339"/>
                    <a:pt x="126" y="339"/>
                  </a:cubicBezTo>
                  <a:cubicBezTo>
                    <a:pt x="125" y="342"/>
                    <a:pt x="125" y="345"/>
                    <a:pt x="125" y="349"/>
                  </a:cubicBezTo>
                  <a:cubicBezTo>
                    <a:pt x="185" y="370"/>
                    <a:pt x="255" y="357"/>
                    <a:pt x="304" y="309"/>
                  </a:cubicBezTo>
                  <a:cubicBezTo>
                    <a:pt x="371" y="242"/>
                    <a:pt x="371" y="133"/>
                    <a:pt x="304" y="66"/>
                  </a:cubicBezTo>
                  <a:close/>
                  <a:moveTo>
                    <a:pt x="275" y="161"/>
                  </a:moveTo>
                  <a:cubicBezTo>
                    <a:pt x="259" y="177"/>
                    <a:pt x="233" y="177"/>
                    <a:pt x="217" y="161"/>
                  </a:cubicBezTo>
                  <a:cubicBezTo>
                    <a:pt x="201" y="144"/>
                    <a:pt x="201" y="118"/>
                    <a:pt x="217" y="102"/>
                  </a:cubicBezTo>
                  <a:cubicBezTo>
                    <a:pt x="233" y="86"/>
                    <a:pt x="259" y="86"/>
                    <a:pt x="275" y="102"/>
                  </a:cubicBezTo>
                  <a:cubicBezTo>
                    <a:pt x="291" y="118"/>
                    <a:pt x="291" y="144"/>
                    <a:pt x="275" y="161"/>
                  </a:cubicBezTo>
                  <a:close/>
                </a:path>
              </a:pathLst>
            </a:custGeom>
            <a:solidFill>
              <a:schemeClr val="tx1">
                <a:lumMod val="25000"/>
                <a:lumOff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97" name="Rectangle 196"/>
          <p:cNvSpPr/>
          <p:nvPr/>
        </p:nvSpPr>
        <p:spPr>
          <a:xfrm>
            <a:off x="10485488" y="3874650"/>
            <a:ext cx="723381" cy="398690"/>
          </a:xfrm>
          <a:prstGeom prst="rect">
            <a:avLst/>
          </a:prstGeom>
        </p:spPr>
        <p:txBody>
          <a:bodyPr wrap="none">
            <a:spAutoFit/>
          </a:bodyPr>
          <a:lstStyle/>
          <a:p>
            <a:r>
              <a:rPr lang="en-US" sz="1600" dirty="0">
                <a:latin typeface="+mn-lt"/>
              </a:rPr>
              <a:t>CMK</a:t>
            </a:r>
          </a:p>
        </p:txBody>
      </p:sp>
      <p:grpSp>
        <p:nvGrpSpPr>
          <p:cNvPr id="3" name="Group 4"/>
          <p:cNvGrpSpPr>
            <a:grpSpLocks noChangeAspect="1"/>
          </p:cNvGrpSpPr>
          <p:nvPr/>
        </p:nvGrpSpPr>
        <p:grpSpPr bwMode="auto">
          <a:xfrm>
            <a:off x="9880233" y="1535314"/>
            <a:ext cx="661723" cy="686188"/>
            <a:chOff x="4639" y="124"/>
            <a:chExt cx="568" cy="589"/>
          </a:xfrm>
        </p:grpSpPr>
        <p:sp>
          <p:nvSpPr>
            <p:cNvPr id="7" name="AutoShape 3"/>
            <p:cNvSpPr>
              <a:spLocks noChangeAspect="1" noChangeArrowheads="1" noTextEdit="1"/>
            </p:cNvSpPr>
            <p:nvPr/>
          </p:nvSpPr>
          <p:spPr bwMode="auto">
            <a:xfrm>
              <a:off x="4639" y="124"/>
              <a:ext cx="568" cy="58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 name="Freeform 5"/>
            <p:cNvSpPr>
              <a:spLocks/>
            </p:cNvSpPr>
            <p:nvPr/>
          </p:nvSpPr>
          <p:spPr bwMode="auto">
            <a:xfrm>
              <a:off x="4639" y="420"/>
              <a:ext cx="335" cy="305"/>
            </a:xfrm>
            <a:custGeom>
              <a:avLst/>
              <a:gdLst>
                <a:gd name="T0" fmla="*/ 0 w 331"/>
                <a:gd name="T1" fmla="*/ 284 h 302"/>
                <a:gd name="T2" fmla="*/ 0 w 331"/>
                <a:gd name="T3" fmla="*/ 267 h 302"/>
                <a:gd name="T4" fmla="*/ 268 w 331"/>
                <a:gd name="T5" fmla="*/ 0 h 302"/>
                <a:gd name="T6" fmla="*/ 331 w 331"/>
                <a:gd name="T7" fmla="*/ 40 h 302"/>
                <a:gd name="T8" fmla="*/ 322 w 331"/>
                <a:gd name="T9" fmla="*/ 87 h 302"/>
                <a:gd name="T10" fmla="*/ 292 w 331"/>
                <a:gd name="T11" fmla="*/ 73 h 302"/>
                <a:gd name="T12" fmla="*/ 277 w 331"/>
                <a:gd name="T13" fmla="*/ 59 h 302"/>
                <a:gd name="T14" fmla="*/ 58 w 331"/>
                <a:gd name="T15" fmla="*/ 277 h 302"/>
                <a:gd name="T16" fmla="*/ 0 w 331"/>
                <a:gd name="T17" fmla="*/ 284 h 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1" h="302">
                  <a:moveTo>
                    <a:pt x="0" y="284"/>
                  </a:moveTo>
                  <a:cubicBezTo>
                    <a:pt x="0" y="267"/>
                    <a:pt x="0" y="267"/>
                    <a:pt x="0" y="267"/>
                  </a:cubicBezTo>
                  <a:cubicBezTo>
                    <a:pt x="268" y="0"/>
                    <a:pt x="268" y="0"/>
                    <a:pt x="268" y="0"/>
                  </a:cubicBezTo>
                  <a:cubicBezTo>
                    <a:pt x="286" y="18"/>
                    <a:pt x="308" y="32"/>
                    <a:pt x="331" y="40"/>
                  </a:cubicBezTo>
                  <a:cubicBezTo>
                    <a:pt x="330" y="58"/>
                    <a:pt x="331" y="78"/>
                    <a:pt x="322" y="87"/>
                  </a:cubicBezTo>
                  <a:cubicBezTo>
                    <a:pt x="311" y="97"/>
                    <a:pt x="298" y="80"/>
                    <a:pt x="292" y="73"/>
                  </a:cubicBezTo>
                  <a:cubicBezTo>
                    <a:pt x="285" y="67"/>
                    <a:pt x="277" y="59"/>
                    <a:pt x="277" y="59"/>
                  </a:cubicBezTo>
                  <a:cubicBezTo>
                    <a:pt x="58" y="277"/>
                    <a:pt x="58" y="277"/>
                    <a:pt x="58" y="277"/>
                  </a:cubicBezTo>
                  <a:cubicBezTo>
                    <a:pt x="58" y="277"/>
                    <a:pt x="18" y="302"/>
                    <a:pt x="0" y="284"/>
                  </a:cubicBezTo>
                  <a:close/>
                </a:path>
              </a:pathLst>
            </a:custGeom>
            <a:solidFill>
              <a:srgbClr val="FFC20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 name="Freeform 6"/>
            <p:cNvSpPr>
              <a:spLocks/>
            </p:cNvSpPr>
            <p:nvPr/>
          </p:nvSpPr>
          <p:spPr bwMode="auto">
            <a:xfrm>
              <a:off x="4639" y="355"/>
              <a:ext cx="271" cy="335"/>
            </a:xfrm>
            <a:custGeom>
              <a:avLst/>
              <a:gdLst>
                <a:gd name="T0" fmla="*/ 0 w 268"/>
                <a:gd name="T1" fmla="*/ 331 h 331"/>
                <a:gd name="T2" fmla="*/ 0 w 268"/>
                <a:gd name="T3" fmla="*/ 262 h 331"/>
                <a:gd name="T4" fmla="*/ 25 w 268"/>
                <a:gd name="T5" fmla="*/ 236 h 331"/>
                <a:gd name="T6" fmla="*/ 64 w 268"/>
                <a:gd name="T7" fmla="*/ 238 h 331"/>
                <a:gd name="T8" fmla="*/ 59 w 268"/>
                <a:gd name="T9" fmla="*/ 174 h 331"/>
                <a:gd name="T10" fmla="*/ 80 w 268"/>
                <a:gd name="T11" fmla="*/ 152 h 331"/>
                <a:gd name="T12" fmla="*/ 132 w 268"/>
                <a:gd name="T13" fmla="*/ 150 h 331"/>
                <a:gd name="T14" fmla="*/ 135 w 268"/>
                <a:gd name="T15" fmla="*/ 98 h 331"/>
                <a:gd name="T16" fmla="*/ 174 w 268"/>
                <a:gd name="T17" fmla="*/ 98 h 331"/>
                <a:gd name="T18" fmla="*/ 213 w 268"/>
                <a:gd name="T19" fmla="*/ 59 h 331"/>
                <a:gd name="T20" fmla="*/ 194 w 268"/>
                <a:gd name="T21" fmla="*/ 40 h 331"/>
                <a:gd name="T22" fmla="*/ 181 w 268"/>
                <a:gd name="T23" fmla="*/ 10 h 331"/>
                <a:gd name="T24" fmla="*/ 227 w 268"/>
                <a:gd name="T25" fmla="*/ 0 h 331"/>
                <a:gd name="T26" fmla="*/ 268 w 268"/>
                <a:gd name="T27" fmla="*/ 64 h 331"/>
                <a:gd name="T28" fmla="*/ 0 w 268"/>
                <a:gd name="T29" fmla="*/ 331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68" h="331">
                  <a:moveTo>
                    <a:pt x="0" y="331"/>
                  </a:moveTo>
                  <a:cubicBezTo>
                    <a:pt x="0" y="262"/>
                    <a:pt x="0" y="262"/>
                    <a:pt x="0" y="262"/>
                  </a:cubicBezTo>
                  <a:cubicBezTo>
                    <a:pt x="25" y="236"/>
                    <a:pt x="25" y="236"/>
                    <a:pt x="25" y="236"/>
                  </a:cubicBezTo>
                  <a:cubicBezTo>
                    <a:pt x="64" y="238"/>
                    <a:pt x="64" y="238"/>
                    <a:pt x="64" y="238"/>
                  </a:cubicBezTo>
                  <a:cubicBezTo>
                    <a:pt x="59" y="174"/>
                    <a:pt x="59" y="174"/>
                    <a:pt x="59" y="174"/>
                  </a:cubicBezTo>
                  <a:cubicBezTo>
                    <a:pt x="80" y="152"/>
                    <a:pt x="80" y="152"/>
                    <a:pt x="80" y="152"/>
                  </a:cubicBezTo>
                  <a:cubicBezTo>
                    <a:pt x="132" y="150"/>
                    <a:pt x="132" y="150"/>
                    <a:pt x="132" y="150"/>
                  </a:cubicBezTo>
                  <a:cubicBezTo>
                    <a:pt x="135" y="98"/>
                    <a:pt x="135" y="98"/>
                    <a:pt x="135" y="98"/>
                  </a:cubicBezTo>
                  <a:cubicBezTo>
                    <a:pt x="174" y="98"/>
                    <a:pt x="174" y="98"/>
                    <a:pt x="174" y="98"/>
                  </a:cubicBezTo>
                  <a:cubicBezTo>
                    <a:pt x="213" y="59"/>
                    <a:pt x="213" y="59"/>
                    <a:pt x="213" y="59"/>
                  </a:cubicBezTo>
                  <a:cubicBezTo>
                    <a:pt x="213" y="59"/>
                    <a:pt x="200" y="46"/>
                    <a:pt x="194" y="40"/>
                  </a:cubicBezTo>
                  <a:cubicBezTo>
                    <a:pt x="188" y="33"/>
                    <a:pt x="170" y="20"/>
                    <a:pt x="181" y="10"/>
                  </a:cubicBezTo>
                  <a:cubicBezTo>
                    <a:pt x="189" y="1"/>
                    <a:pt x="209" y="1"/>
                    <a:pt x="227" y="0"/>
                  </a:cubicBezTo>
                  <a:cubicBezTo>
                    <a:pt x="236" y="23"/>
                    <a:pt x="249" y="45"/>
                    <a:pt x="268" y="64"/>
                  </a:cubicBezTo>
                  <a:lnTo>
                    <a:pt x="0" y="331"/>
                  </a:lnTo>
                  <a:close/>
                </a:path>
              </a:pathLst>
            </a:custGeom>
            <a:solidFill>
              <a:srgbClr val="FFC20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 name="Freeform 7"/>
            <p:cNvSpPr>
              <a:spLocks/>
            </p:cNvSpPr>
            <p:nvPr/>
          </p:nvSpPr>
          <p:spPr bwMode="auto">
            <a:xfrm>
              <a:off x="4869" y="355"/>
              <a:ext cx="106" cy="105"/>
            </a:xfrm>
            <a:custGeom>
              <a:avLst/>
              <a:gdLst>
                <a:gd name="T0" fmla="*/ 104 w 105"/>
                <a:gd name="T1" fmla="*/ 104 h 104"/>
                <a:gd name="T2" fmla="*/ 41 w 105"/>
                <a:gd name="T3" fmla="*/ 64 h 104"/>
                <a:gd name="T4" fmla="*/ 0 w 105"/>
                <a:gd name="T5" fmla="*/ 0 h 104"/>
                <a:gd name="T6" fmla="*/ 11 w 105"/>
                <a:gd name="T7" fmla="*/ 0 h 104"/>
                <a:gd name="T8" fmla="*/ 105 w 105"/>
                <a:gd name="T9" fmla="*/ 94 h 104"/>
                <a:gd name="T10" fmla="*/ 104 w 105"/>
                <a:gd name="T11" fmla="*/ 104 h 104"/>
              </a:gdLst>
              <a:ahLst/>
              <a:cxnLst>
                <a:cxn ang="0">
                  <a:pos x="T0" y="T1"/>
                </a:cxn>
                <a:cxn ang="0">
                  <a:pos x="T2" y="T3"/>
                </a:cxn>
                <a:cxn ang="0">
                  <a:pos x="T4" y="T5"/>
                </a:cxn>
                <a:cxn ang="0">
                  <a:pos x="T6" y="T7"/>
                </a:cxn>
                <a:cxn ang="0">
                  <a:pos x="T8" y="T9"/>
                </a:cxn>
                <a:cxn ang="0">
                  <a:pos x="T10" y="T11"/>
                </a:cxn>
              </a:cxnLst>
              <a:rect l="0" t="0" r="r" b="b"/>
              <a:pathLst>
                <a:path w="105" h="104">
                  <a:moveTo>
                    <a:pt x="104" y="104"/>
                  </a:moveTo>
                  <a:cubicBezTo>
                    <a:pt x="81" y="96"/>
                    <a:pt x="59" y="82"/>
                    <a:pt x="41" y="64"/>
                  </a:cubicBezTo>
                  <a:cubicBezTo>
                    <a:pt x="22" y="45"/>
                    <a:pt x="9" y="23"/>
                    <a:pt x="0" y="0"/>
                  </a:cubicBezTo>
                  <a:cubicBezTo>
                    <a:pt x="4" y="0"/>
                    <a:pt x="7" y="0"/>
                    <a:pt x="11" y="0"/>
                  </a:cubicBezTo>
                  <a:cubicBezTo>
                    <a:pt x="105" y="94"/>
                    <a:pt x="105" y="94"/>
                    <a:pt x="105" y="94"/>
                  </a:cubicBezTo>
                  <a:cubicBezTo>
                    <a:pt x="104" y="97"/>
                    <a:pt x="104" y="100"/>
                    <a:pt x="104" y="104"/>
                  </a:cubicBezTo>
                  <a:close/>
                </a:path>
              </a:pathLst>
            </a:custGeom>
            <a:solidFill>
              <a:srgbClr val="FFC20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 name="Freeform 8"/>
            <p:cNvSpPr>
              <a:spLocks noEditPoints="1"/>
            </p:cNvSpPr>
            <p:nvPr/>
          </p:nvSpPr>
          <p:spPr bwMode="auto">
            <a:xfrm>
              <a:off x="4848" y="107"/>
              <a:ext cx="375" cy="374"/>
            </a:xfrm>
            <a:custGeom>
              <a:avLst/>
              <a:gdLst>
                <a:gd name="T0" fmla="*/ 304 w 371"/>
                <a:gd name="T1" fmla="*/ 66 h 370"/>
                <a:gd name="T2" fmla="*/ 62 w 371"/>
                <a:gd name="T3" fmla="*/ 66 h 370"/>
                <a:gd name="T4" fmla="*/ 21 w 371"/>
                <a:gd name="T5" fmla="*/ 245 h 370"/>
                <a:gd name="T6" fmla="*/ 32 w 371"/>
                <a:gd name="T7" fmla="*/ 245 h 370"/>
                <a:gd name="T8" fmla="*/ 126 w 371"/>
                <a:gd name="T9" fmla="*/ 339 h 370"/>
                <a:gd name="T10" fmla="*/ 125 w 371"/>
                <a:gd name="T11" fmla="*/ 349 h 370"/>
                <a:gd name="T12" fmla="*/ 304 w 371"/>
                <a:gd name="T13" fmla="*/ 309 h 370"/>
                <a:gd name="T14" fmla="*/ 304 w 371"/>
                <a:gd name="T15" fmla="*/ 66 h 370"/>
                <a:gd name="T16" fmla="*/ 275 w 371"/>
                <a:gd name="T17" fmla="*/ 161 h 370"/>
                <a:gd name="T18" fmla="*/ 217 w 371"/>
                <a:gd name="T19" fmla="*/ 161 h 370"/>
                <a:gd name="T20" fmla="*/ 217 w 371"/>
                <a:gd name="T21" fmla="*/ 102 h 370"/>
                <a:gd name="T22" fmla="*/ 275 w 371"/>
                <a:gd name="T23" fmla="*/ 102 h 370"/>
                <a:gd name="T24" fmla="*/ 275 w 371"/>
                <a:gd name="T25" fmla="*/ 161 h 3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71" h="370">
                  <a:moveTo>
                    <a:pt x="304" y="66"/>
                  </a:moveTo>
                  <a:cubicBezTo>
                    <a:pt x="237" y="0"/>
                    <a:pt x="128" y="0"/>
                    <a:pt x="62" y="66"/>
                  </a:cubicBezTo>
                  <a:cubicBezTo>
                    <a:pt x="13" y="115"/>
                    <a:pt x="0" y="185"/>
                    <a:pt x="21" y="245"/>
                  </a:cubicBezTo>
                  <a:cubicBezTo>
                    <a:pt x="25" y="245"/>
                    <a:pt x="28" y="245"/>
                    <a:pt x="32" y="245"/>
                  </a:cubicBezTo>
                  <a:cubicBezTo>
                    <a:pt x="126" y="339"/>
                    <a:pt x="126" y="339"/>
                    <a:pt x="126" y="339"/>
                  </a:cubicBezTo>
                  <a:cubicBezTo>
                    <a:pt x="125" y="342"/>
                    <a:pt x="125" y="345"/>
                    <a:pt x="125" y="349"/>
                  </a:cubicBezTo>
                  <a:cubicBezTo>
                    <a:pt x="185" y="370"/>
                    <a:pt x="255" y="357"/>
                    <a:pt x="304" y="309"/>
                  </a:cubicBezTo>
                  <a:cubicBezTo>
                    <a:pt x="371" y="242"/>
                    <a:pt x="371" y="133"/>
                    <a:pt x="304" y="66"/>
                  </a:cubicBezTo>
                  <a:close/>
                  <a:moveTo>
                    <a:pt x="275" y="161"/>
                  </a:moveTo>
                  <a:cubicBezTo>
                    <a:pt x="259" y="177"/>
                    <a:pt x="233" y="177"/>
                    <a:pt x="217" y="161"/>
                  </a:cubicBezTo>
                  <a:cubicBezTo>
                    <a:pt x="201" y="144"/>
                    <a:pt x="201" y="118"/>
                    <a:pt x="217" y="102"/>
                  </a:cubicBezTo>
                  <a:cubicBezTo>
                    <a:pt x="233" y="86"/>
                    <a:pt x="259" y="86"/>
                    <a:pt x="275" y="102"/>
                  </a:cubicBezTo>
                  <a:cubicBezTo>
                    <a:pt x="291" y="118"/>
                    <a:pt x="291" y="144"/>
                    <a:pt x="275" y="161"/>
                  </a:cubicBezTo>
                  <a:close/>
                </a:path>
              </a:pathLst>
            </a:custGeom>
            <a:solidFill>
              <a:srgbClr val="FFC20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 name="Freeform 9"/>
            <p:cNvSpPr>
              <a:spLocks/>
            </p:cNvSpPr>
            <p:nvPr/>
          </p:nvSpPr>
          <p:spPr bwMode="auto">
            <a:xfrm>
              <a:off x="4639" y="420"/>
              <a:ext cx="335" cy="305"/>
            </a:xfrm>
            <a:custGeom>
              <a:avLst/>
              <a:gdLst>
                <a:gd name="T0" fmla="*/ 0 w 331"/>
                <a:gd name="T1" fmla="*/ 284 h 302"/>
                <a:gd name="T2" fmla="*/ 0 w 331"/>
                <a:gd name="T3" fmla="*/ 267 h 302"/>
                <a:gd name="T4" fmla="*/ 268 w 331"/>
                <a:gd name="T5" fmla="*/ 0 h 302"/>
                <a:gd name="T6" fmla="*/ 331 w 331"/>
                <a:gd name="T7" fmla="*/ 40 h 302"/>
                <a:gd name="T8" fmla="*/ 322 w 331"/>
                <a:gd name="T9" fmla="*/ 87 h 302"/>
                <a:gd name="T10" fmla="*/ 292 w 331"/>
                <a:gd name="T11" fmla="*/ 73 h 302"/>
                <a:gd name="T12" fmla="*/ 277 w 331"/>
                <a:gd name="T13" fmla="*/ 59 h 302"/>
                <a:gd name="T14" fmla="*/ 58 w 331"/>
                <a:gd name="T15" fmla="*/ 277 h 302"/>
                <a:gd name="T16" fmla="*/ 0 w 331"/>
                <a:gd name="T17" fmla="*/ 284 h 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1" h="302">
                  <a:moveTo>
                    <a:pt x="0" y="284"/>
                  </a:moveTo>
                  <a:cubicBezTo>
                    <a:pt x="0" y="267"/>
                    <a:pt x="0" y="267"/>
                    <a:pt x="0" y="267"/>
                  </a:cubicBezTo>
                  <a:cubicBezTo>
                    <a:pt x="268" y="0"/>
                    <a:pt x="268" y="0"/>
                    <a:pt x="268" y="0"/>
                  </a:cubicBezTo>
                  <a:cubicBezTo>
                    <a:pt x="286" y="18"/>
                    <a:pt x="308" y="32"/>
                    <a:pt x="331" y="40"/>
                  </a:cubicBezTo>
                  <a:cubicBezTo>
                    <a:pt x="330" y="58"/>
                    <a:pt x="331" y="78"/>
                    <a:pt x="322" y="87"/>
                  </a:cubicBezTo>
                  <a:cubicBezTo>
                    <a:pt x="311" y="97"/>
                    <a:pt x="298" y="80"/>
                    <a:pt x="292" y="73"/>
                  </a:cubicBezTo>
                  <a:cubicBezTo>
                    <a:pt x="285" y="67"/>
                    <a:pt x="277" y="59"/>
                    <a:pt x="277" y="59"/>
                  </a:cubicBezTo>
                  <a:cubicBezTo>
                    <a:pt x="58" y="277"/>
                    <a:pt x="58" y="277"/>
                    <a:pt x="58" y="277"/>
                  </a:cubicBezTo>
                  <a:cubicBezTo>
                    <a:pt x="58" y="277"/>
                    <a:pt x="18" y="302"/>
                    <a:pt x="0" y="284"/>
                  </a:cubicBezTo>
                  <a:close/>
                </a:path>
              </a:pathLst>
            </a:custGeom>
            <a:solidFill>
              <a:srgbClr val="FFD8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 name="Freeform 10"/>
            <p:cNvSpPr>
              <a:spLocks/>
            </p:cNvSpPr>
            <p:nvPr/>
          </p:nvSpPr>
          <p:spPr bwMode="auto">
            <a:xfrm>
              <a:off x="4639" y="355"/>
              <a:ext cx="271" cy="335"/>
            </a:xfrm>
            <a:custGeom>
              <a:avLst/>
              <a:gdLst>
                <a:gd name="T0" fmla="*/ 0 w 268"/>
                <a:gd name="T1" fmla="*/ 331 h 331"/>
                <a:gd name="T2" fmla="*/ 0 w 268"/>
                <a:gd name="T3" fmla="*/ 262 h 331"/>
                <a:gd name="T4" fmla="*/ 25 w 268"/>
                <a:gd name="T5" fmla="*/ 236 h 331"/>
                <a:gd name="T6" fmla="*/ 64 w 268"/>
                <a:gd name="T7" fmla="*/ 238 h 331"/>
                <a:gd name="T8" fmla="*/ 59 w 268"/>
                <a:gd name="T9" fmla="*/ 174 h 331"/>
                <a:gd name="T10" fmla="*/ 80 w 268"/>
                <a:gd name="T11" fmla="*/ 152 h 331"/>
                <a:gd name="T12" fmla="*/ 132 w 268"/>
                <a:gd name="T13" fmla="*/ 150 h 331"/>
                <a:gd name="T14" fmla="*/ 135 w 268"/>
                <a:gd name="T15" fmla="*/ 98 h 331"/>
                <a:gd name="T16" fmla="*/ 174 w 268"/>
                <a:gd name="T17" fmla="*/ 98 h 331"/>
                <a:gd name="T18" fmla="*/ 213 w 268"/>
                <a:gd name="T19" fmla="*/ 59 h 331"/>
                <a:gd name="T20" fmla="*/ 194 w 268"/>
                <a:gd name="T21" fmla="*/ 40 h 331"/>
                <a:gd name="T22" fmla="*/ 181 w 268"/>
                <a:gd name="T23" fmla="*/ 10 h 331"/>
                <a:gd name="T24" fmla="*/ 227 w 268"/>
                <a:gd name="T25" fmla="*/ 0 h 331"/>
                <a:gd name="T26" fmla="*/ 268 w 268"/>
                <a:gd name="T27" fmla="*/ 64 h 331"/>
                <a:gd name="T28" fmla="*/ 0 w 268"/>
                <a:gd name="T29" fmla="*/ 331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68" h="331">
                  <a:moveTo>
                    <a:pt x="0" y="331"/>
                  </a:moveTo>
                  <a:cubicBezTo>
                    <a:pt x="0" y="262"/>
                    <a:pt x="0" y="262"/>
                    <a:pt x="0" y="262"/>
                  </a:cubicBezTo>
                  <a:cubicBezTo>
                    <a:pt x="25" y="236"/>
                    <a:pt x="25" y="236"/>
                    <a:pt x="25" y="236"/>
                  </a:cubicBezTo>
                  <a:cubicBezTo>
                    <a:pt x="64" y="238"/>
                    <a:pt x="64" y="238"/>
                    <a:pt x="64" y="238"/>
                  </a:cubicBezTo>
                  <a:cubicBezTo>
                    <a:pt x="59" y="174"/>
                    <a:pt x="59" y="174"/>
                    <a:pt x="59" y="174"/>
                  </a:cubicBezTo>
                  <a:cubicBezTo>
                    <a:pt x="80" y="152"/>
                    <a:pt x="80" y="152"/>
                    <a:pt x="80" y="152"/>
                  </a:cubicBezTo>
                  <a:cubicBezTo>
                    <a:pt x="132" y="150"/>
                    <a:pt x="132" y="150"/>
                    <a:pt x="132" y="150"/>
                  </a:cubicBezTo>
                  <a:cubicBezTo>
                    <a:pt x="135" y="98"/>
                    <a:pt x="135" y="98"/>
                    <a:pt x="135" y="98"/>
                  </a:cubicBezTo>
                  <a:cubicBezTo>
                    <a:pt x="174" y="98"/>
                    <a:pt x="174" y="98"/>
                    <a:pt x="174" y="98"/>
                  </a:cubicBezTo>
                  <a:cubicBezTo>
                    <a:pt x="213" y="59"/>
                    <a:pt x="213" y="59"/>
                    <a:pt x="213" y="59"/>
                  </a:cubicBezTo>
                  <a:cubicBezTo>
                    <a:pt x="213" y="59"/>
                    <a:pt x="200" y="46"/>
                    <a:pt x="194" y="40"/>
                  </a:cubicBezTo>
                  <a:cubicBezTo>
                    <a:pt x="188" y="33"/>
                    <a:pt x="170" y="20"/>
                    <a:pt x="181" y="10"/>
                  </a:cubicBezTo>
                  <a:cubicBezTo>
                    <a:pt x="189" y="1"/>
                    <a:pt x="209" y="1"/>
                    <a:pt x="227" y="0"/>
                  </a:cubicBezTo>
                  <a:cubicBezTo>
                    <a:pt x="236" y="23"/>
                    <a:pt x="249" y="45"/>
                    <a:pt x="268" y="64"/>
                  </a:cubicBezTo>
                  <a:lnTo>
                    <a:pt x="0" y="331"/>
                  </a:lnTo>
                  <a:close/>
                </a:path>
              </a:pathLst>
            </a:custGeom>
            <a:solidFill>
              <a:srgbClr val="FFC20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 name="Freeform 11"/>
            <p:cNvSpPr>
              <a:spLocks/>
            </p:cNvSpPr>
            <p:nvPr/>
          </p:nvSpPr>
          <p:spPr bwMode="auto">
            <a:xfrm>
              <a:off x="4869" y="355"/>
              <a:ext cx="106" cy="105"/>
            </a:xfrm>
            <a:custGeom>
              <a:avLst/>
              <a:gdLst>
                <a:gd name="T0" fmla="*/ 104 w 105"/>
                <a:gd name="T1" fmla="*/ 104 h 104"/>
                <a:gd name="T2" fmla="*/ 41 w 105"/>
                <a:gd name="T3" fmla="*/ 64 h 104"/>
                <a:gd name="T4" fmla="*/ 0 w 105"/>
                <a:gd name="T5" fmla="*/ 0 h 104"/>
                <a:gd name="T6" fmla="*/ 11 w 105"/>
                <a:gd name="T7" fmla="*/ 0 h 104"/>
                <a:gd name="T8" fmla="*/ 105 w 105"/>
                <a:gd name="T9" fmla="*/ 94 h 104"/>
                <a:gd name="T10" fmla="*/ 104 w 105"/>
                <a:gd name="T11" fmla="*/ 104 h 104"/>
              </a:gdLst>
              <a:ahLst/>
              <a:cxnLst>
                <a:cxn ang="0">
                  <a:pos x="T0" y="T1"/>
                </a:cxn>
                <a:cxn ang="0">
                  <a:pos x="T2" y="T3"/>
                </a:cxn>
                <a:cxn ang="0">
                  <a:pos x="T4" y="T5"/>
                </a:cxn>
                <a:cxn ang="0">
                  <a:pos x="T6" y="T7"/>
                </a:cxn>
                <a:cxn ang="0">
                  <a:pos x="T8" y="T9"/>
                </a:cxn>
                <a:cxn ang="0">
                  <a:pos x="T10" y="T11"/>
                </a:cxn>
              </a:cxnLst>
              <a:rect l="0" t="0" r="r" b="b"/>
              <a:pathLst>
                <a:path w="105" h="104">
                  <a:moveTo>
                    <a:pt x="104" y="104"/>
                  </a:moveTo>
                  <a:cubicBezTo>
                    <a:pt x="81" y="96"/>
                    <a:pt x="59" y="82"/>
                    <a:pt x="41" y="64"/>
                  </a:cubicBezTo>
                  <a:cubicBezTo>
                    <a:pt x="22" y="45"/>
                    <a:pt x="9" y="23"/>
                    <a:pt x="0" y="0"/>
                  </a:cubicBezTo>
                  <a:cubicBezTo>
                    <a:pt x="4" y="0"/>
                    <a:pt x="7" y="0"/>
                    <a:pt x="11" y="0"/>
                  </a:cubicBezTo>
                  <a:cubicBezTo>
                    <a:pt x="105" y="94"/>
                    <a:pt x="105" y="94"/>
                    <a:pt x="105" y="94"/>
                  </a:cubicBezTo>
                  <a:cubicBezTo>
                    <a:pt x="104" y="97"/>
                    <a:pt x="104" y="100"/>
                    <a:pt x="104" y="104"/>
                  </a:cubicBezTo>
                  <a:close/>
                </a:path>
              </a:pathLst>
            </a:custGeom>
            <a:solidFill>
              <a:srgbClr val="FFD8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 name="Freeform 12"/>
            <p:cNvSpPr>
              <a:spLocks noEditPoints="1"/>
            </p:cNvSpPr>
            <p:nvPr/>
          </p:nvSpPr>
          <p:spPr bwMode="auto">
            <a:xfrm>
              <a:off x="4848" y="107"/>
              <a:ext cx="375" cy="374"/>
            </a:xfrm>
            <a:custGeom>
              <a:avLst/>
              <a:gdLst>
                <a:gd name="T0" fmla="*/ 304 w 371"/>
                <a:gd name="T1" fmla="*/ 66 h 370"/>
                <a:gd name="T2" fmla="*/ 62 w 371"/>
                <a:gd name="T3" fmla="*/ 66 h 370"/>
                <a:gd name="T4" fmla="*/ 21 w 371"/>
                <a:gd name="T5" fmla="*/ 245 h 370"/>
                <a:gd name="T6" fmla="*/ 32 w 371"/>
                <a:gd name="T7" fmla="*/ 245 h 370"/>
                <a:gd name="T8" fmla="*/ 126 w 371"/>
                <a:gd name="T9" fmla="*/ 339 h 370"/>
                <a:gd name="T10" fmla="*/ 125 w 371"/>
                <a:gd name="T11" fmla="*/ 349 h 370"/>
                <a:gd name="T12" fmla="*/ 304 w 371"/>
                <a:gd name="T13" fmla="*/ 309 h 370"/>
                <a:gd name="T14" fmla="*/ 304 w 371"/>
                <a:gd name="T15" fmla="*/ 66 h 370"/>
                <a:gd name="T16" fmla="*/ 275 w 371"/>
                <a:gd name="T17" fmla="*/ 161 h 370"/>
                <a:gd name="T18" fmla="*/ 217 w 371"/>
                <a:gd name="T19" fmla="*/ 161 h 370"/>
                <a:gd name="T20" fmla="*/ 217 w 371"/>
                <a:gd name="T21" fmla="*/ 102 h 370"/>
                <a:gd name="T22" fmla="*/ 275 w 371"/>
                <a:gd name="T23" fmla="*/ 102 h 370"/>
                <a:gd name="T24" fmla="*/ 275 w 371"/>
                <a:gd name="T25" fmla="*/ 161 h 3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71" h="370">
                  <a:moveTo>
                    <a:pt x="304" y="66"/>
                  </a:moveTo>
                  <a:cubicBezTo>
                    <a:pt x="237" y="0"/>
                    <a:pt x="128" y="0"/>
                    <a:pt x="62" y="66"/>
                  </a:cubicBezTo>
                  <a:cubicBezTo>
                    <a:pt x="13" y="115"/>
                    <a:pt x="0" y="185"/>
                    <a:pt x="21" y="245"/>
                  </a:cubicBezTo>
                  <a:cubicBezTo>
                    <a:pt x="25" y="245"/>
                    <a:pt x="28" y="245"/>
                    <a:pt x="32" y="245"/>
                  </a:cubicBezTo>
                  <a:cubicBezTo>
                    <a:pt x="126" y="339"/>
                    <a:pt x="126" y="339"/>
                    <a:pt x="126" y="339"/>
                  </a:cubicBezTo>
                  <a:cubicBezTo>
                    <a:pt x="125" y="342"/>
                    <a:pt x="125" y="345"/>
                    <a:pt x="125" y="349"/>
                  </a:cubicBezTo>
                  <a:cubicBezTo>
                    <a:pt x="185" y="370"/>
                    <a:pt x="255" y="357"/>
                    <a:pt x="304" y="309"/>
                  </a:cubicBezTo>
                  <a:cubicBezTo>
                    <a:pt x="371" y="242"/>
                    <a:pt x="371" y="133"/>
                    <a:pt x="304" y="66"/>
                  </a:cubicBezTo>
                  <a:close/>
                  <a:moveTo>
                    <a:pt x="275" y="161"/>
                  </a:moveTo>
                  <a:cubicBezTo>
                    <a:pt x="259" y="177"/>
                    <a:pt x="233" y="177"/>
                    <a:pt x="217" y="161"/>
                  </a:cubicBezTo>
                  <a:cubicBezTo>
                    <a:pt x="201" y="144"/>
                    <a:pt x="201" y="118"/>
                    <a:pt x="217" y="102"/>
                  </a:cubicBezTo>
                  <a:cubicBezTo>
                    <a:pt x="233" y="86"/>
                    <a:pt x="259" y="86"/>
                    <a:pt x="275" y="102"/>
                  </a:cubicBezTo>
                  <a:cubicBezTo>
                    <a:pt x="291" y="118"/>
                    <a:pt x="291" y="144"/>
                    <a:pt x="275" y="161"/>
                  </a:cubicBezTo>
                  <a:close/>
                </a:path>
              </a:pathLst>
            </a:custGeom>
            <a:solidFill>
              <a:srgbClr val="FFD8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 name="Freeform 13"/>
            <p:cNvSpPr>
              <a:spLocks noEditPoints="1"/>
            </p:cNvSpPr>
            <p:nvPr/>
          </p:nvSpPr>
          <p:spPr bwMode="auto">
            <a:xfrm>
              <a:off x="4848" y="107"/>
              <a:ext cx="375" cy="374"/>
            </a:xfrm>
            <a:custGeom>
              <a:avLst/>
              <a:gdLst>
                <a:gd name="T0" fmla="*/ 304 w 371"/>
                <a:gd name="T1" fmla="*/ 66 h 370"/>
                <a:gd name="T2" fmla="*/ 62 w 371"/>
                <a:gd name="T3" fmla="*/ 66 h 370"/>
                <a:gd name="T4" fmla="*/ 21 w 371"/>
                <a:gd name="T5" fmla="*/ 245 h 370"/>
                <a:gd name="T6" fmla="*/ 32 w 371"/>
                <a:gd name="T7" fmla="*/ 245 h 370"/>
                <a:gd name="T8" fmla="*/ 126 w 371"/>
                <a:gd name="T9" fmla="*/ 339 h 370"/>
                <a:gd name="T10" fmla="*/ 125 w 371"/>
                <a:gd name="T11" fmla="*/ 349 h 370"/>
                <a:gd name="T12" fmla="*/ 304 w 371"/>
                <a:gd name="T13" fmla="*/ 309 h 370"/>
                <a:gd name="T14" fmla="*/ 304 w 371"/>
                <a:gd name="T15" fmla="*/ 66 h 370"/>
                <a:gd name="T16" fmla="*/ 275 w 371"/>
                <a:gd name="T17" fmla="*/ 161 h 370"/>
                <a:gd name="T18" fmla="*/ 217 w 371"/>
                <a:gd name="T19" fmla="*/ 161 h 370"/>
                <a:gd name="T20" fmla="*/ 217 w 371"/>
                <a:gd name="T21" fmla="*/ 102 h 370"/>
                <a:gd name="T22" fmla="*/ 275 w 371"/>
                <a:gd name="T23" fmla="*/ 102 h 370"/>
                <a:gd name="T24" fmla="*/ 275 w 371"/>
                <a:gd name="T25" fmla="*/ 161 h 3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71" h="370">
                  <a:moveTo>
                    <a:pt x="304" y="66"/>
                  </a:moveTo>
                  <a:cubicBezTo>
                    <a:pt x="237" y="0"/>
                    <a:pt x="128" y="0"/>
                    <a:pt x="62" y="66"/>
                  </a:cubicBezTo>
                  <a:cubicBezTo>
                    <a:pt x="13" y="115"/>
                    <a:pt x="0" y="185"/>
                    <a:pt x="21" y="245"/>
                  </a:cubicBezTo>
                  <a:cubicBezTo>
                    <a:pt x="25" y="245"/>
                    <a:pt x="28" y="245"/>
                    <a:pt x="32" y="245"/>
                  </a:cubicBezTo>
                  <a:cubicBezTo>
                    <a:pt x="126" y="339"/>
                    <a:pt x="126" y="339"/>
                    <a:pt x="126" y="339"/>
                  </a:cubicBezTo>
                  <a:cubicBezTo>
                    <a:pt x="125" y="342"/>
                    <a:pt x="125" y="345"/>
                    <a:pt x="125" y="349"/>
                  </a:cubicBezTo>
                  <a:cubicBezTo>
                    <a:pt x="185" y="370"/>
                    <a:pt x="255" y="357"/>
                    <a:pt x="304" y="309"/>
                  </a:cubicBezTo>
                  <a:cubicBezTo>
                    <a:pt x="371" y="242"/>
                    <a:pt x="371" y="133"/>
                    <a:pt x="304" y="66"/>
                  </a:cubicBezTo>
                  <a:close/>
                  <a:moveTo>
                    <a:pt x="275" y="161"/>
                  </a:moveTo>
                  <a:cubicBezTo>
                    <a:pt x="259" y="177"/>
                    <a:pt x="233" y="177"/>
                    <a:pt x="217" y="161"/>
                  </a:cubicBezTo>
                  <a:cubicBezTo>
                    <a:pt x="201" y="144"/>
                    <a:pt x="201" y="118"/>
                    <a:pt x="217" y="102"/>
                  </a:cubicBezTo>
                  <a:cubicBezTo>
                    <a:pt x="233" y="86"/>
                    <a:pt x="259" y="86"/>
                    <a:pt x="275" y="102"/>
                  </a:cubicBezTo>
                  <a:cubicBezTo>
                    <a:pt x="291" y="118"/>
                    <a:pt x="291" y="144"/>
                    <a:pt x="275" y="161"/>
                  </a:cubicBezTo>
                  <a:close/>
                </a:path>
              </a:pathLst>
            </a:custGeom>
            <a:solidFill>
              <a:srgbClr val="FFC20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pic>
        <p:nvPicPr>
          <p:cNvPr id="209" name="Picture 208"/>
          <p:cNvPicPr>
            <a:picLocks noChangeAspect="1"/>
          </p:cNvPicPr>
          <p:nvPr/>
        </p:nvPicPr>
        <p:blipFill>
          <a:blip r:embed="rId5"/>
          <a:stretch>
            <a:fillRect/>
          </a:stretch>
        </p:blipFill>
        <p:spPr>
          <a:xfrm>
            <a:off x="8999547" y="3874650"/>
            <a:ext cx="1509655" cy="1223685"/>
          </a:xfrm>
          <a:prstGeom prst="rect">
            <a:avLst/>
          </a:prstGeom>
        </p:spPr>
      </p:pic>
      <p:grpSp>
        <p:nvGrpSpPr>
          <p:cNvPr id="198" name="Group 4"/>
          <p:cNvGrpSpPr>
            <a:grpSpLocks noChangeAspect="1"/>
          </p:cNvGrpSpPr>
          <p:nvPr/>
        </p:nvGrpSpPr>
        <p:grpSpPr bwMode="auto">
          <a:xfrm>
            <a:off x="9880233" y="1535314"/>
            <a:ext cx="661723" cy="686188"/>
            <a:chOff x="4639" y="124"/>
            <a:chExt cx="568" cy="589"/>
          </a:xfrm>
        </p:grpSpPr>
        <p:sp>
          <p:nvSpPr>
            <p:cNvPr id="199" name="AutoShape 3"/>
            <p:cNvSpPr>
              <a:spLocks noChangeAspect="1" noChangeArrowheads="1" noTextEdit="1"/>
            </p:cNvSpPr>
            <p:nvPr/>
          </p:nvSpPr>
          <p:spPr bwMode="auto">
            <a:xfrm>
              <a:off x="4639" y="124"/>
              <a:ext cx="568" cy="58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0" name="Freeform 5"/>
            <p:cNvSpPr>
              <a:spLocks/>
            </p:cNvSpPr>
            <p:nvPr/>
          </p:nvSpPr>
          <p:spPr bwMode="auto">
            <a:xfrm>
              <a:off x="4639" y="420"/>
              <a:ext cx="335" cy="305"/>
            </a:xfrm>
            <a:custGeom>
              <a:avLst/>
              <a:gdLst>
                <a:gd name="T0" fmla="*/ 0 w 331"/>
                <a:gd name="T1" fmla="*/ 284 h 302"/>
                <a:gd name="T2" fmla="*/ 0 w 331"/>
                <a:gd name="T3" fmla="*/ 267 h 302"/>
                <a:gd name="T4" fmla="*/ 268 w 331"/>
                <a:gd name="T5" fmla="*/ 0 h 302"/>
                <a:gd name="T6" fmla="*/ 331 w 331"/>
                <a:gd name="T7" fmla="*/ 40 h 302"/>
                <a:gd name="T8" fmla="*/ 322 w 331"/>
                <a:gd name="T9" fmla="*/ 87 h 302"/>
                <a:gd name="T10" fmla="*/ 292 w 331"/>
                <a:gd name="T11" fmla="*/ 73 h 302"/>
                <a:gd name="T12" fmla="*/ 277 w 331"/>
                <a:gd name="T13" fmla="*/ 59 h 302"/>
                <a:gd name="T14" fmla="*/ 58 w 331"/>
                <a:gd name="T15" fmla="*/ 277 h 302"/>
                <a:gd name="T16" fmla="*/ 0 w 331"/>
                <a:gd name="T17" fmla="*/ 284 h 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1" h="302">
                  <a:moveTo>
                    <a:pt x="0" y="284"/>
                  </a:moveTo>
                  <a:cubicBezTo>
                    <a:pt x="0" y="267"/>
                    <a:pt x="0" y="267"/>
                    <a:pt x="0" y="267"/>
                  </a:cubicBezTo>
                  <a:cubicBezTo>
                    <a:pt x="268" y="0"/>
                    <a:pt x="268" y="0"/>
                    <a:pt x="268" y="0"/>
                  </a:cubicBezTo>
                  <a:cubicBezTo>
                    <a:pt x="286" y="18"/>
                    <a:pt x="308" y="32"/>
                    <a:pt x="331" y="40"/>
                  </a:cubicBezTo>
                  <a:cubicBezTo>
                    <a:pt x="330" y="58"/>
                    <a:pt x="331" y="78"/>
                    <a:pt x="322" y="87"/>
                  </a:cubicBezTo>
                  <a:cubicBezTo>
                    <a:pt x="311" y="97"/>
                    <a:pt x="298" y="80"/>
                    <a:pt x="292" y="73"/>
                  </a:cubicBezTo>
                  <a:cubicBezTo>
                    <a:pt x="285" y="67"/>
                    <a:pt x="277" y="59"/>
                    <a:pt x="277" y="59"/>
                  </a:cubicBezTo>
                  <a:cubicBezTo>
                    <a:pt x="58" y="277"/>
                    <a:pt x="58" y="277"/>
                    <a:pt x="58" y="277"/>
                  </a:cubicBezTo>
                  <a:cubicBezTo>
                    <a:pt x="58" y="277"/>
                    <a:pt x="18" y="302"/>
                    <a:pt x="0" y="284"/>
                  </a:cubicBezTo>
                  <a:close/>
                </a:path>
              </a:pathLst>
            </a:custGeom>
            <a:solidFill>
              <a:srgbClr val="FFC20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1" name="Freeform 6"/>
            <p:cNvSpPr>
              <a:spLocks/>
            </p:cNvSpPr>
            <p:nvPr/>
          </p:nvSpPr>
          <p:spPr bwMode="auto">
            <a:xfrm>
              <a:off x="4639" y="355"/>
              <a:ext cx="271" cy="335"/>
            </a:xfrm>
            <a:custGeom>
              <a:avLst/>
              <a:gdLst>
                <a:gd name="T0" fmla="*/ 0 w 268"/>
                <a:gd name="T1" fmla="*/ 331 h 331"/>
                <a:gd name="T2" fmla="*/ 0 w 268"/>
                <a:gd name="T3" fmla="*/ 262 h 331"/>
                <a:gd name="T4" fmla="*/ 25 w 268"/>
                <a:gd name="T5" fmla="*/ 236 h 331"/>
                <a:gd name="T6" fmla="*/ 64 w 268"/>
                <a:gd name="T7" fmla="*/ 238 h 331"/>
                <a:gd name="T8" fmla="*/ 59 w 268"/>
                <a:gd name="T9" fmla="*/ 174 h 331"/>
                <a:gd name="T10" fmla="*/ 80 w 268"/>
                <a:gd name="T11" fmla="*/ 152 h 331"/>
                <a:gd name="T12" fmla="*/ 132 w 268"/>
                <a:gd name="T13" fmla="*/ 150 h 331"/>
                <a:gd name="T14" fmla="*/ 135 w 268"/>
                <a:gd name="T15" fmla="*/ 98 h 331"/>
                <a:gd name="T16" fmla="*/ 174 w 268"/>
                <a:gd name="T17" fmla="*/ 98 h 331"/>
                <a:gd name="T18" fmla="*/ 213 w 268"/>
                <a:gd name="T19" fmla="*/ 59 h 331"/>
                <a:gd name="T20" fmla="*/ 194 w 268"/>
                <a:gd name="T21" fmla="*/ 40 h 331"/>
                <a:gd name="T22" fmla="*/ 181 w 268"/>
                <a:gd name="T23" fmla="*/ 10 h 331"/>
                <a:gd name="T24" fmla="*/ 227 w 268"/>
                <a:gd name="T25" fmla="*/ 0 h 331"/>
                <a:gd name="T26" fmla="*/ 268 w 268"/>
                <a:gd name="T27" fmla="*/ 64 h 331"/>
                <a:gd name="T28" fmla="*/ 0 w 268"/>
                <a:gd name="T29" fmla="*/ 331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68" h="331">
                  <a:moveTo>
                    <a:pt x="0" y="331"/>
                  </a:moveTo>
                  <a:cubicBezTo>
                    <a:pt x="0" y="262"/>
                    <a:pt x="0" y="262"/>
                    <a:pt x="0" y="262"/>
                  </a:cubicBezTo>
                  <a:cubicBezTo>
                    <a:pt x="25" y="236"/>
                    <a:pt x="25" y="236"/>
                    <a:pt x="25" y="236"/>
                  </a:cubicBezTo>
                  <a:cubicBezTo>
                    <a:pt x="64" y="238"/>
                    <a:pt x="64" y="238"/>
                    <a:pt x="64" y="238"/>
                  </a:cubicBezTo>
                  <a:cubicBezTo>
                    <a:pt x="59" y="174"/>
                    <a:pt x="59" y="174"/>
                    <a:pt x="59" y="174"/>
                  </a:cubicBezTo>
                  <a:cubicBezTo>
                    <a:pt x="80" y="152"/>
                    <a:pt x="80" y="152"/>
                    <a:pt x="80" y="152"/>
                  </a:cubicBezTo>
                  <a:cubicBezTo>
                    <a:pt x="132" y="150"/>
                    <a:pt x="132" y="150"/>
                    <a:pt x="132" y="150"/>
                  </a:cubicBezTo>
                  <a:cubicBezTo>
                    <a:pt x="135" y="98"/>
                    <a:pt x="135" y="98"/>
                    <a:pt x="135" y="98"/>
                  </a:cubicBezTo>
                  <a:cubicBezTo>
                    <a:pt x="174" y="98"/>
                    <a:pt x="174" y="98"/>
                    <a:pt x="174" y="98"/>
                  </a:cubicBezTo>
                  <a:cubicBezTo>
                    <a:pt x="213" y="59"/>
                    <a:pt x="213" y="59"/>
                    <a:pt x="213" y="59"/>
                  </a:cubicBezTo>
                  <a:cubicBezTo>
                    <a:pt x="213" y="59"/>
                    <a:pt x="200" y="46"/>
                    <a:pt x="194" y="40"/>
                  </a:cubicBezTo>
                  <a:cubicBezTo>
                    <a:pt x="188" y="33"/>
                    <a:pt x="170" y="20"/>
                    <a:pt x="181" y="10"/>
                  </a:cubicBezTo>
                  <a:cubicBezTo>
                    <a:pt x="189" y="1"/>
                    <a:pt x="209" y="1"/>
                    <a:pt x="227" y="0"/>
                  </a:cubicBezTo>
                  <a:cubicBezTo>
                    <a:pt x="236" y="23"/>
                    <a:pt x="249" y="45"/>
                    <a:pt x="268" y="64"/>
                  </a:cubicBezTo>
                  <a:lnTo>
                    <a:pt x="0" y="331"/>
                  </a:lnTo>
                  <a:close/>
                </a:path>
              </a:pathLst>
            </a:custGeom>
            <a:solidFill>
              <a:srgbClr val="FFC20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2" name="Freeform 7"/>
            <p:cNvSpPr>
              <a:spLocks/>
            </p:cNvSpPr>
            <p:nvPr/>
          </p:nvSpPr>
          <p:spPr bwMode="auto">
            <a:xfrm>
              <a:off x="4869" y="355"/>
              <a:ext cx="106" cy="105"/>
            </a:xfrm>
            <a:custGeom>
              <a:avLst/>
              <a:gdLst>
                <a:gd name="T0" fmla="*/ 104 w 105"/>
                <a:gd name="T1" fmla="*/ 104 h 104"/>
                <a:gd name="T2" fmla="*/ 41 w 105"/>
                <a:gd name="T3" fmla="*/ 64 h 104"/>
                <a:gd name="T4" fmla="*/ 0 w 105"/>
                <a:gd name="T5" fmla="*/ 0 h 104"/>
                <a:gd name="T6" fmla="*/ 11 w 105"/>
                <a:gd name="T7" fmla="*/ 0 h 104"/>
                <a:gd name="T8" fmla="*/ 105 w 105"/>
                <a:gd name="T9" fmla="*/ 94 h 104"/>
                <a:gd name="T10" fmla="*/ 104 w 105"/>
                <a:gd name="T11" fmla="*/ 104 h 104"/>
              </a:gdLst>
              <a:ahLst/>
              <a:cxnLst>
                <a:cxn ang="0">
                  <a:pos x="T0" y="T1"/>
                </a:cxn>
                <a:cxn ang="0">
                  <a:pos x="T2" y="T3"/>
                </a:cxn>
                <a:cxn ang="0">
                  <a:pos x="T4" y="T5"/>
                </a:cxn>
                <a:cxn ang="0">
                  <a:pos x="T6" y="T7"/>
                </a:cxn>
                <a:cxn ang="0">
                  <a:pos x="T8" y="T9"/>
                </a:cxn>
                <a:cxn ang="0">
                  <a:pos x="T10" y="T11"/>
                </a:cxn>
              </a:cxnLst>
              <a:rect l="0" t="0" r="r" b="b"/>
              <a:pathLst>
                <a:path w="105" h="104">
                  <a:moveTo>
                    <a:pt x="104" y="104"/>
                  </a:moveTo>
                  <a:cubicBezTo>
                    <a:pt x="81" y="96"/>
                    <a:pt x="59" y="82"/>
                    <a:pt x="41" y="64"/>
                  </a:cubicBezTo>
                  <a:cubicBezTo>
                    <a:pt x="22" y="45"/>
                    <a:pt x="9" y="23"/>
                    <a:pt x="0" y="0"/>
                  </a:cubicBezTo>
                  <a:cubicBezTo>
                    <a:pt x="4" y="0"/>
                    <a:pt x="7" y="0"/>
                    <a:pt x="11" y="0"/>
                  </a:cubicBezTo>
                  <a:cubicBezTo>
                    <a:pt x="105" y="94"/>
                    <a:pt x="105" y="94"/>
                    <a:pt x="105" y="94"/>
                  </a:cubicBezTo>
                  <a:cubicBezTo>
                    <a:pt x="104" y="97"/>
                    <a:pt x="104" y="100"/>
                    <a:pt x="104" y="104"/>
                  </a:cubicBezTo>
                  <a:close/>
                </a:path>
              </a:pathLst>
            </a:custGeom>
            <a:solidFill>
              <a:srgbClr val="FFC20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3" name="Freeform 8"/>
            <p:cNvSpPr>
              <a:spLocks noEditPoints="1"/>
            </p:cNvSpPr>
            <p:nvPr/>
          </p:nvSpPr>
          <p:spPr bwMode="auto">
            <a:xfrm>
              <a:off x="4848" y="107"/>
              <a:ext cx="375" cy="374"/>
            </a:xfrm>
            <a:custGeom>
              <a:avLst/>
              <a:gdLst>
                <a:gd name="T0" fmla="*/ 304 w 371"/>
                <a:gd name="T1" fmla="*/ 66 h 370"/>
                <a:gd name="T2" fmla="*/ 62 w 371"/>
                <a:gd name="T3" fmla="*/ 66 h 370"/>
                <a:gd name="T4" fmla="*/ 21 w 371"/>
                <a:gd name="T5" fmla="*/ 245 h 370"/>
                <a:gd name="T6" fmla="*/ 32 w 371"/>
                <a:gd name="T7" fmla="*/ 245 h 370"/>
                <a:gd name="T8" fmla="*/ 126 w 371"/>
                <a:gd name="T9" fmla="*/ 339 h 370"/>
                <a:gd name="T10" fmla="*/ 125 w 371"/>
                <a:gd name="T11" fmla="*/ 349 h 370"/>
                <a:gd name="T12" fmla="*/ 304 w 371"/>
                <a:gd name="T13" fmla="*/ 309 h 370"/>
                <a:gd name="T14" fmla="*/ 304 w 371"/>
                <a:gd name="T15" fmla="*/ 66 h 370"/>
                <a:gd name="T16" fmla="*/ 275 w 371"/>
                <a:gd name="T17" fmla="*/ 161 h 370"/>
                <a:gd name="T18" fmla="*/ 217 w 371"/>
                <a:gd name="T19" fmla="*/ 161 h 370"/>
                <a:gd name="T20" fmla="*/ 217 w 371"/>
                <a:gd name="T21" fmla="*/ 102 h 370"/>
                <a:gd name="T22" fmla="*/ 275 w 371"/>
                <a:gd name="T23" fmla="*/ 102 h 370"/>
                <a:gd name="T24" fmla="*/ 275 w 371"/>
                <a:gd name="T25" fmla="*/ 161 h 3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71" h="370">
                  <a:moveTo>
                    <a:pt x="304" y="66"/>
                  </a:moveTo>
                  <a:cubicBezTo>
                    <a:pt x="237" y="0"/>
                    <a:pt x="128" y="0"/>
                    <a:pt x="62" y="66"/>
                  </a:cubicBezTo>
                  <a:cubicBezTo>
                    <a:pt x="13" y="115"/>
                    <a:pt x="0" y="185"/>
                    <a:pt x="21" y="245"/>
                  </a:cubicBezTo>
                  <a:cubicBezTo>
                    <a:pt x="25" y="245"/>
                    <a:pt x="28" y="245"/>
                    <a:pt x="32" y="245"/>
                  </a:cubicBezTo>
                  <a:cubicBezTo>
                    <a:pt x="126" y="339"/>
                    <a:pt x="126" y="339"/>
                    <a:pt x="126" y="339"/>
                  </a:cubicBezTo>
                  <a:cubicBezTo>
                    <a:pt x="125" y="342"/>
                    <a:pt x="125" y="345"/>
                    <a:pt x="125" y="349"/>
                  </a:cubicBezTo>
                  <a:cubicBezTo>
                    <a:pt x="185" y="370"/>
                    <a:pt x="255" y="357"/>
                    <a:pt x="304" y="309"/>
                  </a:cubicBezTo>
                  <a:cubicBezTo>
                    <a:pt x="371" y="242"/>
                    <a:pt x="371" y="133"/>
                    <a:pt x="304" y="66"/>
                  </a:cubicBezTo>
                  <a:close/>
                  <a:moveTo>
                    <a:pt x="275" y="161"/>
                  </a:moveTo>
                  <a:cubicBezTo>
                    <a:pt x="259" y="177"/>
                    <a:pt x="233" y="177"/>
                    <a:pt x="217" y="161"/>
                  </a:cubicBezTo>
                  <a:cubicBezTo>
                    <a:pt x="201" y="144"/>
                    <a:pt x="201" y="118"/>
                    <a:pt x="217" y="102"/>
                  </a:cubicBezTo>
                  <a:cubicBezTo>
                    <a:pt x="233" y="86"/>
                    <a:pt x="259" y="86"/>
                    <a:pt x="275" y="102"/>
                  </a:cubicBezTo>
                  <a:cubicBezTo>
                    <a:pt x="291" y="118"/>
                    <a:pt x="291" y="144"/>
                    <a:pt x="275" y="161"/>
                  </a:cubicBezTo>
                  <a:close/>
                </a:path>
              </a:pathLst>
            </a:custGeom>
            <a:solidFill>
              <a:srgbClr val="FFC20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4" name="Freeform 9"/>
            <p:cNvSpPr>
              <a:spLocks/>
            </p:cNvSpPr>
            <p:nvPr/>
          </p:nvSpPr>
          <p:spPr bwMode="auto">
            <a:xfrm>
              <a:off x="4639" y="420"/>
              <a:ext cx="335" cy="305"/>
            </a:xfrm>
            <a:custGeom>
              <a:avLst/>
              <a:gdLst>
                <a:gd name="T0" fmla="*/ 0 w 331"/>
                <a:gd name="T1" fmla="*/ 284 h 302"/>
                <a:gd name="T2" fmla="*/ 0 w 331"/>
                <a:gd name="T3" fmla="*/ 267 h 302"/>
                <a:gd name="T4" fmla="*/ 268 w 331"/>
                <a:gd name="T5" fmla="*/ 0 h 302"/>
                <a:gd name="T6" fmla="*/ 331 w 331"/>
                <a:gd name="T7" fmla="*/ 40 h 302"/>
                <a:gd name="T8" fmla="*/ 322 w 331"/>
                <a:gd name="T9" fmla="*/ 87 h 302"/>
                <a:gd name="T10" fmla="*/ 292 w 331"/>
                <a:gd name="T11" fmla="*/ 73 h 302"/>
                <a:gd name="T12" fmla="*/ 277 w 331"/>
                <a:gd name="T13" fmla="*/ 59 h 302"/>
                <a:gd name="T14" fmla="*/ 58 w 331"/>
                <a:gd name="T15" fmla="*/ 277 h 302"/>
                <a:gd name="T16" fmla="*/ 0 w 331"/>
                <a:gd name="T17" fmla="*/ 284 h 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1" h="302">
                  <a:moveTo>
                    <a:pt x="0" y="284"/>
                  </a:moveTo>
                  <a:cubicBezTo>
                    <a:pt x="0" y="267"/>
                    <a:pt x="0" y="267"/>
                    <a:pt x="0" y="267"/>
                  </a:cubicBezTo>
                  <a:cubicBezTo>
                    <a:pt x="268" y="0"/>
                    <a:pt x="268" y="0"/>
                    <a:pt x="268" y="0"/>
                  </a:cubicBezTo>
                  <a:cubicBezTo>
                    <a:pt x="286" y="18"/>
                    <a:pt x="308" y="32"/>
                    <a:pt x="331" y="40"/>
                  </a:cubicBezTo>
                  <a:cubicBezTo>
                    <a:pt x="330" y="58"/>
                    <a:pt x="331" y="78"/>
                    <a:pt x="322" y="87"/>
                  </a:cubicBezTo>
                  <a:cubicBezTo>
                    <a:pt x="311" y="97"/>
                    <a:pt x="298" y="80"/>
                    <a:pt x="292" y="73"/>
                  </a:cubicBezTo>
                  <a:cubicBezTo>
                    <a:pt x="285" y="67"/>
                    <a:pt x="277" y="59"/>
                    <a:pt x="277" y="59"/>
                  </a:cubicBezTo>
                  <a:cubicBezTo>
                    <a:pt x="58" y="277"/>
                    <a:pt x="58" y="277"/>
                    <a:pt x="58" y="277"/>
                  </a:cubicBezTo>
                  <a:cubicBezTo>
                    <a:pt x="58" y="277"/>
                    <a:pt x="18" y="302"/>
                    <a:pt x="0" y="284"/>
                  </a:cubicBezTo>
                  <a:close/>
                </a:path>
              </a:pathLst>
            </a:custGeom>
            <a:solidFill>
              <a:srgbClr val="FFD8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5" name="Freeform 10"/>
            <p:cNvSpPr>
              <a:spLocks/>
            </p:cNvSpPr>
            <p:nvPr/>
          </p:nvSpPr>
          <p:spPr bwMode="auto">
            <a:xfrm>
              <a:off x="4639" y="355"/>
              <a:ext cx="271" cy="335"/>
            </a:xfrm>
            <a:custGeom>
              <a:avLst/>
              <a:gdLst>
                <a:gd name="T0" fmla="*/ 0 w 268"/>
                <a:gd name="T1" fmla="*/ 331 h 331"/>
                <a:gd name="T2" fmla="*/ 0 w 268"/>
                <a:gd name="T3" fmla="*/ 262 h 331"/>
                <a:gd name="T4" fmla="*/ 25 w 268"/>
                <a:gd name="T5" fmla="*/ 236 h 331"/>
                <a:gd name="T6" fmla="*/ 64 w 268"/>
                <a:gd name="T7" fmla="*/ 238 h 331"/>
                <a:gd name="T8" fmla="*/ 59 w 268"/>
                <a:gd name="T9" fmla="*/ 174 h 331"/>
                <a:gd name="T10" fmla="*/ 80 w 268"/>
                <a:gd name="T11" fmla="*/ 152 h 331"/>
                <a:gd name="T12" fmla="*/ 132 w 268"/>
                <a:gd name="T13" fmla="*/ 150 h 331"/>
                <a:gd name="T14" fmla="*/ 135 w 268"/>
                <a:gd name="T15" fmla="*/ 98 h 331"/>
                <a:gd name="T16" fmla="*/ 174 w 268"/>
                <a:gd name="T17" fmla="*/ 98 h 331"/>
                <a:gd name="T18" fmla="*/ 213 w 268"/>
                <a:gd name="T19" fmla="*/ 59 h 331"/>
                <a:gd name="T20" fmla="*/ 194 w 268"/>
                <a:gd name="T21" fmla="*/ 40 h 331"/>
                <a:gd name="T22" fmla="*/ 181 w 268"/>
                <a:gd name="T23" fmla="*/ 10 h 331"/>
                <a:gd name="T24" fmla="*/ 227 w 268"/>
                <a:gd name="T25" fmla="*/ 0 h 331"/>
                <a:gd name="T26" fmla="*/ 268 w 268"/>
                <a:gd name="T27" fmla="*/ 64 h 331"/>
                <a:gd name="T28" fmla="*/ 0 w 268"/>
                <a:gd name="T29" fmla="*/ 331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68" h="331">
                  <a:moveTo>
                    <a:pt x="0" y="331"/>
                  </a:moveTo>
                  <a:cubicBezTo>
                    <a:pt x="0" y="262"/>
                    <a:pt x="0" y="262"/>
                    <a:pt x="0" y="262"/>
                  </a:cubicBezTo>
                  <a:cubicBezTo>
                    <a:pt x="25" y="236"/>
                    <a:pt x="25" y="236"/>
                    <a:pt x="25" y="236"/>
                  </a:cubicBezTo>
                  <a:cubicBezTo>
                    <a:pt x="64" y="238"/>
                    <a:pt x="64" y="238"/>
                    <a:pt x="64" y="238"/>
                  </a:cubicBezTo>
                  <a:cubicBezTo>
                    <a:pt x="59" y="174"/>
                    <a:pt x="59" y="174"/>
                    <a:pt x="59" y="174"/>
                  </a:cubicBezTo>
                  <a:cubicBezTo>
                    <a:pt x="80" y="152"/>
                    <a:pt x="80" y="152"/>
                    <a:pt x="80" y="152"/>
                  </a:cubicBezTo>
                  <a:cubicBezTo>
                    <a:pt x="132" y="150"/>
                    <a:pt x="132" y="150"/>
                    <a:pt x="132" y="150"/>
                  </a:cubicBezTo>
                  <a:cubicBezTo>
                    <a:pt x="135" y="98"/>
                    <a:pt x="135" y="98"/>
                    <a:pt x="135" y="98"/>
                  </a:cubicBezTo>
                  <a:cubicBezTo>
                    <a:pt x="174" y="98"/>
                    <a:pt x="174" y="98"/>
                    <a:pt x="174" y="98"/>
                  </a:cubicBezTo>
                  <a:cubicBezTo>
                    <a:pt x="213" y="59"/>
                    <a:pt x="213" y="59"/>
                    <a:pt x="213" y="59"/>
                  </a:cubicBezTo>
                  <a:cubicBezTo>
                    <a:pt x="213" y="59"/>
                    <a:pt x="200" y="46"/>
                    <a:pt x="194" y="40"/>
                  </a:cubicBezTo>
                  <a:cubicBezTo>
                    <a:pt x="188" y="33"/>
                    <a:pt x="170" y="20"/>
                    <a:pt x="181" y="10"/>
                  </a:cubicBezTo>
                  <a:cubicBezTo>
                    <a:pt x="189" y="1"/>
                    <a:pt x="209" y="1"/>
                    <a:pt x="227" y="0"/>
                  </a:cubicBezTo>
                  <a:cubicBezTo>
                    <a:pt x="236" y="23"/>
                    <a:pt x="249" y="45"/>
                    <a:pt x="268" y="64"/>
                  </a:cubicBezTo>
                  <a:lnTo>
                    <a:pt x="0" y="331"/>
                  </a:lnTo>
                  <a:close/>
                </a:path>
              </a:pathLst>
            </a:custGeom>
            <a:solidFill>
              <a:srgbClr val="FFC20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6" name="Freeform 11"/>
            <p:cNvSpPr>
              <a:spLocks/>
            </p:cNvSpPr>
            <p:nvPr/>
          </p:nvSpPr>
          <p:spPr bwMode="auto">
            <a:xfrm>
              <a:off x="4869" y="355"/>
              <a:ext cx="106" cy="105"/>
            </a:xfrm>
            <a:custGeom>
              <a:avLst/>
              <a:gdLst>
                <a:gd name="T0" fmla="*/ 104 w 105"/>
                <a:gd name="T1" fmla="*/ 104 h 104"/>
                <a:gd name="T2" fmla="*/ 41 w 105"/>
                <a:gd name="T3" fmla="*/ 64 h 104"/>
                <a:gd name="T4" fmla="*/ 0 w 105"/>
                <a:gd name="T5" fmla="*/ 0 h 104"/>
                <a:gd name="T6" fmla="*/ 11 w 105"/>
                <a:gd name="T7" fmla="*/ 0 h 104"/>
                <a:gd name="T8" fmla="*/ 105 w 105"/>
                <a:gd name="T9" fmla="*/ 94 h 104"/>
                <a:gd name="T10" fmla="*/ 104 w 105"/>
                <a:gd name="T11" fmla="*/ 104 h 104"/>
              </a:gdLst>
              <a:ahLst/>
              <a:cxnLst>
                <a:cxn ang="0">
                  <a:pos x="T0" y="T1"/>
                </a:cxn>
                <a:cxn ang="0">
                  <a:pos x="T2" y="T3"/>
                </a:cxn>
                <a:cxn ang="0">
                  <a:pos x="T4" y="T5"/>
                </a:cxn>
                <a:cxn ang="0">
                  <a:pos x="T6" y="T7"/>
                </a:cxn>
                <a:cxn ang="0">
                  <a:pos x="T8" y="T9"/>
                </a:cxn>
                <a:cxn ang="0">
                  <a:pos x="T10" y="T11"/>
                </a:cxn>
              </a:cxnLst>
              <a:rect l="0" t="0" r="r" b="b"/>
              <a:pathLst>
                <a:path w="105" h="104">
                  <a:moveTo>
                    <a:pt x="104" y="104"/>
                  </a:moveTo>
                  <a:cubicBezTo>
                    <a:pt x="81" y="96"/>
                    <a:pt x="59" y="82"/>
                    <a:pt x="41" y="64"/>
                  </a:cubicBezTo>
                  <a:cubicBezTo>
                    <a:pt x="22" y="45"/>
                    <a:pt x="9" y="23"/>
                    <a:pt x="0" y="0"/>
                  </a:cubicBezTo>
                  <a:cubicBezTo>
                    <a:pt x="4" y="0"/>
                    <a:pt x="7" y="0"/>
                    <a:pt x="11" y="0"/>
                  </a:cubicBezTo>
                  <a:cubicBezTo>
                    <a:pt x="105" y="94"/>
                    <a:pt x="105" y="94"/>
                    <a:pt x="105" y="94"/>
                  </a:cubicBezTo>
                  <a:cubicBezTo>
                    <a:pt x="104" y="97"/>
                    <a:pt x="104" y="100"/>
                    <a:pt x="104" y="104"/>
                  </a:cubicBezTo>
                  <a:close/>
                </a:path>
              </a:pathLst>
            </a:custGeom>
            <a:solidFill>
              <a:srgbClr val="FFD8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7" name="Freeform 12"/>
            <p:cNvSpPr>
              <a:spLocks noEditPoints="1"/>
            </p:cNvSpPr>
            <p:nvPr/>
          </p:nvSpPr>
          <p:spPr bwMode="auto">
            <a:xfrm>
              <a:off x="4848" y="107"/>
              <a:ext cx="375" cy="374"/>
            </a:xfrm>
            <a:custGeom>
              <a:avLst/>
              <a:gdLst>
                <a:gd name="T0" fmla="*/ 304 w 371"/>
                <a:gd name="T1" fmla="*/ 66 h 370"/>
                <a:gd name="T2" fmla="*/ 62 w 371"/>
                <a:gd name="T3" fmla="*/ 66 h 370"/>
                <a:gd name="T4" fmla="*/ 21 w 371"/>
                <a:gd name="T5" fmla="*/ 245 h 370"/>
                <a:gd name="T6" fmla="*/ 32 w 371"/>
                <a:gd name="T7" fmla="*/ 245 h 370"/>
                <a:gd name="T8" fmla="*/ 126 w 371"/>
                <a:gd name="T9" fmla="*/ 339 h 370"/>
                <a:gd name="T10" fmla="*/ 125 w 371"/>
                <a:gd name="T11" fmla="*/ 349 h 370"/>
                <a:gd name="T12" fmla="*/ 304 w 371"/>
                <a:gd name="T13" fmla="*/ 309 h 370"/>
                <a:gd name="T14" fmla="*/ 304 w 371"/>
                <a:gd name="T15" fmla="*/ 66 h 370"/>
                <a:gd name="T16" fmla="*/ 275 w 371"/>
                <a:gd name="T17" fmla="*/ 161 h 370"/>
                <a:gd name="T18" fmla="*/ 217 w 371"/>
                <a:gd name="T19" fmla="*/ 161 h 370"/>
                <a:gd name="T20" fmla="*/ 217 w 371"/>
                <a:gd name="T21" fmla="*/ 102 h 370"/>
                <a:gd name="T22" fmla="*/ 275 w 371"/>
                <a:gd name="T23" fmla="*/ 102 h 370"/>
                <a:gd name="T24" fmla="*/ 275 w 371"/>
                <a:gd name="T25" fmla="*/ 161 h 3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71" h="370">
                  <a:moveTo>
                    <a:pt x="304" y="66"/>
                  </a:moveTo>
                  <a:cubicBezTo>
                    <a:pt x="237" y="0"/>
                    <a:pt x="128" y="0"/>
                    <a:pt x="62" y="66"/>
                  </a:cubicBezTo>
                  <a:cubicBezTo>
                    <a:pt x="13" y="115"/>
                    <a:pt x="0" y="185"/>
                    <a:pt x="21" y="245"/>
                  </a:cubicBezTo>
                  <a:cubicBezTo>
                    <a:pt x="25" y="245"/>
                    <a:pt x="28" y="245"/>
                    <a:pt x="32" y="245"/>
                  </a:cubicBezTo>
                  <a:cubicBezTo>
                    <a:pt x="126" y="339"/>
                    <a:pt x="126" y="339"/>
                    <a:pt x="126" y="339"/>
                  </a:cubicBezTo>
                  <a:cubicBezTo>
                    <a:pt x="125" y="342"/>
                    <a:pt x="125" y="345"/>
                    <a:pt x="125" y="349"/>
                  </a:cubicBezTo>
                  <a:cubicBezTo>
                    <a:pt x="185" y="370"/>
                    <a:pt x="255" y="357"/>
                    <a:pt x="304" y="309"/>
                  </a:cubicBezTo>
                  <a:cubicBezTo>
                    <a:pt x="371" y="242"/>
                    <a:pt x="371" y="133"/>
                    <a:pt x="304" y="66"/>
                  </a:cubicBezTo>
                  <a:close/>
                  <a:moveTo>
                    <a:pt x="275" y="161"/>
                  </a:moveTo>
                  <a:cubicBezTo>
                    <a:pt x="259" y="177"/>
                    <a:pt x="233" y="177"/>
                    <a:pt x="217" y="161"/>
                  </a:cubicBezTo>
                  <a:cubicBezTo>
                    <a:pt x="201" y="144"/>
                    <a:pt x="201" y="118"/>
                    <a:pt x="217" y="102"/>
                  </a:cubicBezTo>
                  <a:cubicBezTo>
                    <a:pt x="233" y="86"/>
                    <a:pt x="259" y="86"/>
                    <a:pt x="275" y="102"/>
                  </a:cubicBezTo>
                  <a:cubicBezTo>
                    <a:pt x="291" y="118"/>
                    <a:pt x="291" y="144"/>
                    <a:pt x="275" y="161"/>
                  </a:cubicBezTo>
                  <a:close/>
                </a:path>
              </a:pathLst>
            </a:custGeom>
            <a:solidFill>
              <a:srgbClr val="FFD8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8" name="Freeform 13"/>
            <p:cNvSpPr>
              <a:spLocks noEditPoints="1"/>
            </p:cNvSpPr>
            <p:nvPr/>
          </p:nvSpPr>
          <p:spPr bwMode="auto">
            <a:xfrm>
              <a:off x="4848" y="107"/>
              <a:ext cx="375" cy="374"/>
            </a:xfrm>
            <a:custGeom>
              <a:avLst/>
              <a:gdLst>
                <a:gd name="T0" fmla="*/ 304 w 371"/>
                <a:gd name="T1" fmla="*/ 66 h 370"/>
                <a:gd name="T2" fmla="*/ 62 w 371"/>
                <a:gd name="T3" fmla="*/ 66 h 370"/>
                <a:gd name="T4" fmla="*/ 21 w 371"/>
                <a:gd name="T5" fmla="*/ 245 h 370"/>
                <a:gd name="T6" fmla="*/ 32 w 371"/>
                <a:gd name="T7" fmla="*/ 245 h 370"/>
                <a:gd name="T8" fmla="*/ 126 w 371"/>
                <a:gd name="T9" fmla="*/ 339 h 370"/>
                <a:gd name="T10" fmla="*/ 125 w 371"/>
                <a:gd name="T11" fmla="*/ 349 h 370"/>
                <a:gd name="T12" fmla="*/ 304 w 371"/>
                <a:gd name="T13" fmla="*/ 309 h 370"/>
                <a:gd name="T14" fmla="*/ 304 w 371"/>
                <a:gd name="T15" fmla="*/ 66 h 370"/>
                <a:gd name="T16" fmla="*/ 275 w 371"/>
                <a:gd name="T17" fmla="*/ 161 h 370"/>
                <a:gd name="T18" fmla="*/ 217 w 371"/>
                <a:gd name="T19" fmla="*/ 161 h 370"/>
                <a:gd name="T20" fmla="*/ 217 w 371"/>
                <a:gd name="T21" fmla="*/ 102 h 370"/>
                <a:gd name="T22" fmla="*/ 275 w 371"/>
                <a:gd name="T23" fmla="*/ 102 h 370"/>
                <a:gd name="T24" fmla="*/ 275 w 371"/>
                <a:gd name="T25" fmla="*/ 161 h 3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71" h="370">
                  <a:moveTo>
                    <a:pt x="304" y="66"/>
                  </a:moveTo>
                  <a:cubicBezTo>
                    <a:pt x="237" y="0"/>
                    <a:pt x="128" y="0"/>
                    <a:pt x="62" y="66"/>
                  </a:cubicBezTo>
                  <a:cubicBezTo>
                    <a:pt x="13" y="115"/>
                    <a:pt x="0" y="185"/>
                    <a:pt x="21" y="245"/>
                  </a:cubicBezTo>
                  <a:cubicBezTo>
                    <a:pt x="25" y="245"/>
                    <a:pt x="28" y="245"/>
                    <a:pt x="32" y="245"/>
                  </a:cubicBezTo>
                  <a:cubicBezTo>
                    <a:pt x="126" y="339"/>
                    <a:pt x="126" y="339"/>
                    <a:pt x="126" y="339"/>
                  </a:cubicBezTo>
                  <a:cubicBezTo>
                    <a:pt x="125" y="342"/>
                    <a:pt x="125" y="345"/>
                    <a:pt x="125" y="349"/>
                  </a:cubicBezTo>
                  <a:cubicBezTo>
                    <a:pt x="185" y="370"/>
                    <a:pt x="255" y="357"/>
                    <a:pt x="304" y="309"/>
                  </a:cubicBezTo>
                  <a:cubicBezTo>
                    <a:pt x="371" y="242"/>
                    <a:pt x="371" y="133"/>
                    <a:pt x="304" y="66"/>
                  </a:cubicBezTo>
                  <a:close/>
                  <a:moveTo>
                    <a:pt x="275" y="161"/>
                  </a:moveTo>
                  <a:cubicBezTo>
                    <a:pt x="259" y="177"/>
                    <a:pt x="233" y="177"/>
                    <a:pt x="217" y="161"/>
                  </a:cubicBezTo>
                  <a:cubicBezTo>
                    <a:pt x="201" y="144"/>
                    <a:pt x="201" y="118"/>
                    <a:pt x="217" y="102"/>
                  </a:cubicBezTo>
                  <a:cubicBezTo>
                    <a:pt x="233" y="86"/>
                    <a:pt x="259" y="86"/>
                    <a:pt x="275" y="102"/>
                  </a:cubicBezTo>
                  <a:cubicBezTo>
                    <a:pt x="291" y="118"/>
                    <a:pt x="291" y="144"/>
                    <a:pt x="275" y="161"/>
                  </a:cubicBezTo>
                  <a:close/>
                </a:path>
              </a:pathLst>
            </a:custGeom>
            <a:solidFill>
              <a:srgbClr val="FFC20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10" name="Rectangle 209"/>
          <p:cNvSpPr/>
          <p:nvPr/>
        </p:nvSpPr>
        <p:spPr>
          <a:xfrm>
            <a:off x="9289727" y="6028152"/>
            <a:ext cx="1021946" cy="338554"/>
          </a:xfrm>
          <a:prstGeom prst="rect">
            <a:avLst/>
          </a:prstGeom>
        </p:spPr>
        <p:txBody>
          <a:bodyPr wrap="none">
            <a:spAutoFit/>
          </a:bodyPr>
          <a:lstStyle/>
          <a:p>
            <a:r>
              <a:rPr lang="en-US" sz="1600" dirty="0">
                <a:latin typeface="+mn-lt"/>
              </a:rPr>
              <a:t>Database</a:t>
            </a:r>
          </a:p>
        </p:txBody>
      </p:sp>
      <p:sp>
        <p:nvSpPr>
          <p:cNvPr id="211" name="Rectangle 210"/>
          <p:cNvSpPr/>
          <p:nvPr/>
        </p:nvSpPr>
        <p:spPr>
          <a:xfrm>
            <a:off x="9289727" y="5743909"/>
            <a:ext cx="1899278" cy="338554"/>
          </a:xfrm>
          <a:prstGeom prst="rect">
            <a:avLst/>
          </a:prstGeom>
        </p:spPr>
        <p:txBody>
          <a:bodyPr wrap="square">
            <a:spAutoFit/>
          </a:bodyPr>
          <a:lstStyle/>
          <a:p>
            <a:r>
              <a:rPr lang="en-US" sz="1600" dirty="0">
                <a:latin typeface="+mn-lt"/>
              </a:rPr>
              <a:t>Encrypted CEK</a:t>
            </a:r>
          </a:p>
        </p:txBody>
      </p:sp>
      <p:grpSp>
        <p:nvGrpSpPr>
          <p:cNvPr id="29" name="Group 28"/>
          <p:cNvGrpSpPr/>
          <p:nvPr/>
        </p:nvGrpSpPr>
        <p:grpSpPr>
          <a:xfrm>
            <a:off x="8698251" y="2808699"/>
            <a:ext cx="753910" cy="753910"/>
            <a:chOff x="10349251" y="2961099"/>
            <a:chExt cx="753910" cy="753910"/>
          </a:xfrm>
        </p:grpSpPr>
        <p:sp>
          <p:nvSpPr>
            <p:cNvPr id="212" name="Oval 211"/>
            <p:cNvSpPr/>
            <p:nvPr/>
          </p:nvSpPr>
          <p:spPr bwMode="auto">
            <a:xfrm>
              <a:off x="10349251" y="2961099"/>
              <a:ext cx="753910" cy="753910"/>
            </a:xfrm>
            <a:prstGeom prst="ellipse">
              <a:avLst/>
            </a:prstGeom>
            <a:solidFill>
              <a:schemeClr val="accent4"/>
            </a:solidFill>
            <a:ln w="12700">
              <a:solidFill>
                <a:schemeClr val="bg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indent="-342900" algn="ctr" defTabSz="932472" fontAlgn="base">
                <a:lnSpc>
                  <a:spcPct val="90000"/>
                </a:lnSpc>
                <a:spcBef>
                  <a:spcPct val="0"/>
                </a:spcBef>
                <a:spcAft>
                  <a:spcPct val="0"/>
                </a:spcAft>
                <a:buFont typeface="Wingdings 3" panose="05040102010807070707" pitchFamily="18" charset="2"/>
                <a:buChar char="Æ"/>
              </a:pPr>
              <a:endParaRPr lang="en-US" sz="2000" b="1" dirty="0" err="1">
                <a:solidFill>
                  <a:schemeClr val="bg1"/>
                </a:solidFill>
                <a:latin typeface="+mj-lt"/>
                <a:ea typeface="Segoe UI" pitchFamily="34" charset="0"/>
                <a:cs typeface="Segoe UI" pitchFamily="34" charset="0"/>
              </a:endParaRPr>
            </a:p>
          </p:txBody>
        </p:sp>
        <p:grpSp>
          <p:nvGrpSpPr>
            <p:cNvPr id="213" name="Group 212"/>
            <p:cNvGrpSpPr/>
            <p:nvPr/>
          </p:nvGrpSpPr>
          <p:grpSpPr>
            <a:xfrm>
              <a:off x="10559530" y="3078751"/>
              <a:ext cx="334360" cy="493206"/>
              <a:chOff x="12647198" y="1718034"/>
              <a:chExt cx="334360" cy="493206"/>
            </a:xfrm>
          </p:grpSpPr>
          <p:sp>
            <p:nvSpPr>
              <p:cNvPr id="214" name="Oval 213"/>
              <p:cNvSpPr/>
              <p:nvPr/>
            </p:nvSpPr>
            <p:spPr bwMode="auto">
              <a:xfrm>
                <a:off x="12750030" y="1964637"/>
                <a:ext cx="160258" cy="196333"/>
              </a:xfrm>
              <a:prstGeom prst="ellipse">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indent="-342900" algn="ctr" defTabSz="932472" fontAlgn="base">
                  <a:lnSpc>
                    <a:spcPct val="90000"/>
                  </a:lnSpc>
                  <a:spcBef>
                    <a:spcPct val="0"/>
                  </a:spcBef>
                  <a:spcAft>
                    <a:spcPct val="0"/>
                  </a:spcAft>
                  <a:buFont typeface="Wingdings 3" panose="05040102010807070707" pitchFamily="18" charset="2"/>
                  <a:buChar char="Æ"/>
                </a:pPr>
                <a:endParaRPr lang="en-US" sz="2000" b="1" dirty="0" err="1">
                  <a:solidFill>
                    <a:schemeClr val="bg1"/>
                  </a:solidFill>
                  <a:latin typeface="+mj-lt"/>
                  <a:ea typeface="Segoe UI" pitchFamily="34" charset="0"/>
                  <a:cs typeface="Segoe UI" pitchFamily="34" charset="0"/>
                </a:endParaRPr>
              </a:p>
            </p:txBody>
          </p:sp>
          <p:grpSp>
            <p:nvGrpSpPr>
              <p:cNvPr id="215" name="Group 16"/>
              <p:cNvGrpSpPr>
                <a:grpSpLocks noChangeAspect="1"/>
              </p:cNvGrpSpPr>
              <p:nvPr/>
            </p:nvGrpSpPr>
            <p:grpSpPr bwMode="auto">
              <a:xfrm>
                <a:off x="12647198" y="1718034"/>
                <a:ext cx="334360" cy="493206"/>
                <a:chOff x="7468" y="893"/>
                <a:chExt cx="341" cy="503"/>
              </a:xfrm>
            </p:grpSpPr>
            <p:sp>
              <p:nvSpPr>
                <p:cNvPr id="216" name="Freeform 17"/>
                <p:cNvSpPr>
                  <a:spLocks/>
                </p:cNvSpPr>
                <p:nvPr/>
              </p:nvSpPr>
              <p:spPr bwMode="auto">
                <a:xfrm>
                  <a:off x="7532" y="893"/>
                  <a:ext cx="212" cy="238"/>
                </a:xfrm>
                <a:custGeom>
                  <a:avLst/>
                  <a:gdLst>
                    <a:gd name="T0" fmla="*/ 207 w 207"/>
                    <a:gd name="T1" fmla="*/ 214 h 234"/>
                    <a:gd name="T2" fmla="*/ 161 w 207"/>
                    <a:gd name="T3" fmla="*/ 214 h 234"/>
                    <a:gd name="T4" fmla="*/ 161 w 207"/>
                    <a:gd name="T5" fmla="*/ 102 h 234"/>
                    <a:gd name="T6" fmla="*/ 104 w 207"/>
                    <a:gd name="T7" fmla="*/ 45 h 234"/>
                    <a:gd name="T8" fmla="*/ 46 w 207"/>
                    <a:gd name="T9" fmla="*/ 102 h 234"/>
                    <a:gd name="T10" fmla="*/ 46 w 207"/>
                    <a:gd name="T11" fmla="*/ 234 h 234"/>
                    <a:gd name="T12" fmla="*/ 0 w 207"/>
                    <a:gd name="T13" fmla="*/ 234 h 234"/>
                    <a:gd name="T14" fmla="*/ 0 w 207"/>
                    <a:gd name="T15" fmla="*/ 102 h 234"/>
                    <a:gd name="T16" fmla="*/ 104 w 207"/>
                    <a:gd name="T17" fmla="*/ 0 h 234"/>
                    <a:gd name="T18" fmla="*/ 207 w 207"/>
                    <a:gd name="T19" fmla="*/ 102 h 234"/>
                    <a:gd name="T20" fmla="*/ 207 w 207"/>
                    <a:gd name="T21" fmla="*/ 214 h 234"/>
                    <a:gd name="T22" fmla="*/ 207 w 207"/>
                    <a:gd name="T23" fmla="*/ 214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7" h="234">
                      <a:moveTo>
                        <a:pt x="207" y="214"/>
                      </a:moveTo>
                      <a:cubicBezTo>
                        <a:pt x="161" y="214"/>
                        <a:pt x="161" y="214"/>
                        <a:pt x="161" y="214"/>
                      </a:cubicBezTo>
                      <a:cubicBezTo>
                        <a:pt x="161" y="190"/>
                        <a:pt x="161" y="102"/>
                        <a:pt x="161" y="102"/>
                      </a:cubicBezTo>
                      <a:cubicBezTo>
                        <a:pt x="161" y="72"/>
                        <a:pt x="134" y="45"/>
                        <a:pt x="104" y="45"/>
                      </a:cubicBezTo>
                      <a:cubicBezTo>
                        <a:pt x="73" y="45"/>
                        <a:pt x="46" y="72"/>
                        <a:pt x="46" y="102"/>
                      </a:cubicBezTo>
                      <a:cubicBezTo>
                        <a:pt x="46" y="234"/>
                        <a:pt x="46" y="234"/>
                        <a:pt x="46" y="234"/>
                      </a:cubicBezTo>
                      <a:cubicBezTo>
                        <a:pt x="0" y="234"/>
                        <a:pt x="0" y="234"/>
                        <a:pt x="0" y="234"/>
                      </a:cubicBezTo>
                      <a:cubicBezTo>
                        <a:pt x="0" y="102"/>
                        <a:pt x="0" y="102"/>
                        <a:pt x="0" y="102"/>
                      </a:cubicBezTo>
                      <a:cubicBezTo>
                        <a:pt x="0" y="45"/>
                        <a:pt x="46" y="0"/>
                        <a:pt x="104" y="0"/>
                      </a:cubicBezTo>
                      <a:cubicBezTo>
                        <a:pt x="161" y="0"/>
                        <a:pt x="207" y="45"/>
                        <a:pt x="207" y="102"/>
                      </a:cubicBezTo>
                      <a:cubicBezTo>
                        <a:pt x="207" y="214"/>
                        <a:pt x="207" y="214"/>
                        <a:pt x="207" y="214"/>
                      </a:cubicBezTo>
                      <a:cubicBezTo>
                        <a:pt x="207" y="214"/>
                        <a:pt x="207" y="214"/>
                        <a:pt x="207" y="214"/>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7" name="Freeform 18"/>
                <p:cNvSpPr>
                  <a:spLocks noEditPoints="1"/>
                </p:cNvSpPr>
                <p:nvPr/>
              </p:nvSpPr>
              <p:spPr bwMode="auto">
                <a:xfrm>
                  <a:off x="7468" y="1081"/>
                  <a:ext cx="341" cy="315"/>
                </a:xfrm>
                <a:custGeom>
                  <a:avLst/>
                  <a:gdLst>
                    <a:gd name="T0" fmla="*/ 0 w 334"/>
                    <a:gd name="T1" fmla="*/ 0 h 309"/>
                    <a:gd name="T2" fmla="*/ 0 w 334"/>
                    <a:gd name="T3" fmla="*/ 309 h 309"/>
                    <a:gd name="T4" fmla="*/ 334 w 334"/>
                    <a:gd name="T5" fmla="*/ 309 h 309"/>
                    <a:gd name="T6" fmla="*/ 334 w 334"/>
                    <a:gd name="T7" fmla="*/ 0 h 309"/>
                    <a:gd name="T8" fmla="*/ 0 w 334"/>
                    <a:gd name="T9" fmla="*/ 0 h 309"/>
                    <a:gd name="T10" fmla="*/ 181 w 334"/>
                    <a:gd name="T11" fmla="*/ 165 h 309"/>
                    <a:gd name="T12" fmla="*/ 181 w 334"/>
                    <a:gd name="T13" fmla="*/ 229 h 309"/>
                    <a:gd name="T14" fmla="*/ 152 w 334"/>
                    <a:gd name="T15" fmla="*/ 229 h 309"/>
                    <a:gd name="T16" fmla="*/ 152 w 334"/>
                    <a:gd name="T17" fmla="*/ 165 h 309"/>
                    <a:gd name="T18" fmla="*/ 128 w 334"/>
                    <a:gd name="T19" fmla="*/ 130 h 309"/>
                    <a:gd name="T20" fmla="*/ 167 w 334"/>
                    <a:gd name="T21" fmla="*/ 92 h 309"/>
                    <a:gd name="T22" fmla="*/ 205 w 334"/>
                    <a:gd name="T23" fmla="*/ 130 h 309"/>
                    <a:gd name="T24" fmla="*/ 181 w 334"/>
                    <a:gd name="T25" fmla="*/ 165 h 3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34" h="309">
                      <a:moveTo>
                        <a:pt x="0" y="0"/>
                      </a:moveTo>
                      <a:cubicBezTo>
                        <a:pt x="0" y="309"/>
                        <a:pt x="0" y="309"/>
                        <a:pt x="0" y="309"/>
                      </a:cubicBezTo>
                      <a:cubicBezTo>
                        <a:pt x="334" y="309"/>
                        <a:pt x="334" y="309"/>
                        <a:pt x="334" y="309"/>
                      </a:cubicBezTo>
                      <a:cubicBezTo>
                        <a:pt x="334" y="0"/>
                        <a:pt x="334" y="0"/>
                        <a:pt x="334" y="0"/>
                      </a:cubicBezTo>
                      <a:lnTo>
                        <a:pt x="0" y="0"/>
                      </a:lnTo>
                      <a:close/>
                      <a:moveTo>
                        <a:pt x="181" y="165"/>
                      </a:moveTo>
                      <a:cubicBezTo>
                        <a:pt x="181" y="165"/>
                        <a:pt x="181" y="165"/>
                        <a:pt x="181" y="229"/>
                      </a:cubicBezTo>
                      <a:cubicBezTo>
                        <a:pt x="181" y="229"/>
                        <a:pt x="181" y="229"/>
                        <a:pt x="152" y="229"/>
                      </a:cubicBezTo>
                      <a:cubicBezTo>
                        <a:pt x="152" y="229"/>
                        <a:pt x="152" y="229"/>
                        <a:pt x="152" y="165"/>
                      </a:cubicBezTo>
                      <a:cubicBezTo>
                        <a:pt x="138" y="162"/>
                        <a:pt x="128" y="148"/>
                        <a:pt x="128" y="130"/>
                      </a:cubicBezTo>
                      <a:cubicBezTo>
                        <a:pt x="128" y="109"/>
                        <a:pt x="145" y="92"/>
                        <a:pt x="167" y="92"/>
                      </a:cubicBezTo>
                      <a:cubicBezTo>
                        <a:pt x="188" y="92"/>
                        <a:pt x="205" y="109"/>
                        <a:pt x="205" y="130"/>
                      </a:cubicBezTo>
                      <a:cubicBezTo>
                        <a:pt x="205" y="148"/>
                        <a:pt x="195" y="162"/>
                        <a:pt x="181" y="165"/>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8" name="Freeform 19"/>
                <p:cNvSpPr>
                  <a:spLocks/>
                </p:cNvSpPr>
                <p:nvPr/>
              </p:nvSpPr>
              <p:spPr bwMode="auto">
                <a:xfrm>
                  <a:off x="7468" y="1081"/>
                  <a:ext cx="341" cy="315"/>
                </a:xfrm>
                <a:custGeom>
                  <a:avLst/>
                  <a:gdLst>
                    <a:gd name="T0" fmla="*/ 128 w 334"/>
                    <a:gd name="T1" fmla="*/ 130 h 309"/>
                    <a:gd name="T2" fmla="*/ 167 w 334"/>
                    <a:gd name="T3" fmla="*/ 92 h 309"/>
                    <a:gd name="T4" fmla="*/ 204 w 334"/>
                    <a:gd name="T5" fmla="*/ 120 h 309"/>
                    <a:gd name="T6" fmla="*/ 334 w 334"/>
                    <a:gd name="T7" fmla="*/ 0 h 309"/>
                    <a:gd name="T8" fmla="*/ 0 w 334"/>
                    <a:gd name="T9" fmla="*/ 0 h 309"/>
                    <a:gd name="T10" fmla="*/ 0 w 334"/>
                    <a:gd name="T11" fmla="*/ 309 h 309"/>
                    <a:gd name="T12" fmla="*/ 152 w 334"/>
                    <a:gd name="T13" fmla="*/ 168 h 309"/>
                    <a:gd name="T14" fmla="*/ 152 w 334"/>
                    <a:gd name="T15" fmla="*/ 165 h 309"/>
                    <a:gd name="T16" fmla="*/ 128 w 334"/>
                    <a:gd name="T17" fmla="*/ 130 h 3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4" h="309">
                      <a:moveTo>
                        <a:pt x="128" y="130"/>
                      </a:moveTo>
                      <a:cubicBezTo>
                        <a:pt x="128" y="109"/>
                        <a:pt x="145" y="92"/>
                        <a:pt x="167" y="92"/>
                      </a:cubicBezTo>
                      <a:cubicBezTo>
                        <a:pt x="184" y="92"/>
                        <a:pt x="199" y="104"/>
                        <a:pt x="204" y="120"/>
                      </a:cubicBezTo>
                      <a:cubicBezTo>
                        <a:pt x="334" y="0"/>
                        <a:pt x="334" y="0"/>
                        <a:pt x="334" y="0"/>
                      </a:cubicBezTo>
                      <a:cubicBezTo>
                        <a:pt x="0" y="0"/>
                        <a:pt x="0" y="0"/>
                        <a:pt x="0" y="0"/>
                      </a:cubicBezTo>
                      <a:cubicBezTo>
                        <a:pt x="0" y="309"/>
                        <a:pt x="0" y="309"/>
                        <a:pt x="0" y="309"/>
                      </a:cubicBezTo>
                      <a:cubicBezTo>
                        <a:pt x="152" y="168"/>
                        <a:pt x="152" y="168"/>
                        <a:pt x="152" y="168"/>
                      </a:cubicBezTo>
                      <a:cubicBezTo>
                        <a:pt x="152" y="167"/>
                        <a:pt x="152" y="166"/>
                        <a:pt x="152" y="165"/>
                      </a:cubicBezTo>
                      <a:cubicBezTo>
                        <a:pt x="138" y="162"/>
                        <a:pt x="128" y="148"/>
                        <a:pt x="128" y="130"/>
                      </a:cubicBezTo>
                      <a:close/>
                    </a:path>
                  </a:pathLst>
                </a:custGeom>
                <a:solidFill>
                  <a:schemeClr val="tx1">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grpSp>
      <p:sp>
        <p:nvSpPr>
          <p:cNvPr id="220" name="TextBox 219"/>
          <p:cNvSpPr txBox="1"/>
          <p:nvPr/>
        </p:nvSpPr>
        <p:spPr>
          <a:xfrm>
            <a:off x="1" y="6642289"/>
            <a:ext cx="3806190" cy="352236"/>
          </a:xfrm>
          <a:prstGeom prst="rect">
            <a:avLst/>
          </a:prstGeom>
          <a:noFill/>
        </p:spPr>
        <p:txBody>
          <a:bodyPr wrap="square" lIns="365760" tIns="146304" rIns="182880" bIns="146304" rtlCol="0" anchor="ctr" anchorCtr="0">
            <a:noAutofit/>
          </a:bodyPr>
          <a:lstStyle/>
          <a:p>
            <a:pPr>
              <a:lnSpc>
                <a:spcPct val="90000"/>
              </a:lnSpc>
              <a:spcAft>
                <a:spcPts val="600"/>
              </a:spcAft>
            </a:pPr>
            <a:r>
              <a:rPr lang="en-US" sz="1400" dirty="0">
                <a:solidFill>
                  <a:schemeClr val="bg1"/>
                </a:solidFill>
                <a:latin typeface="Segoe UI Semibold" panose="020B0702040204020203" pitchFamily="34" charset="0"/>
                <a:ea typeface="Segoe UI Black" panose="020B0A02040204020203" pitchFamily="34" charset="0"/>
                <a:cs typeface="Segoe UI Semibold" panose="020B0702040204020203" pitchFamily="34" charset="0"/>
              </a:rPr>
              <a:t>Security</a:t>
            </a:r>
          </a:p>
        </p:txBody>
      </p:sp>
    </p:spTree>
    <p:extLst>
      <p:ext uri="{BB962C8B-B14F-4D97-AF65-F5344CB8AC3E}">
        <p14:creationId xmlns:p14="http://schemas.microsoft.com/office/powerpoint/2010/main" val="1275034543"/>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119"/>
                                        </p:tgtEl>
                                        <p:attrNameLst>
                                          <p:attrName>style.visibility</p:attrName>
                                        </p:attrNameLst>
                                      </p:cBhvr>
                                      <p:to>
                                        <p:strVal val="visible"/>
                                      </p:to>
                                    </p:set>
                                    <p:animEffect transition="in" filter="wipe(left)">
                                      <p:cBhvr>
                                        <p:cTn id="7" dur="500"/>
                                        <p:tgtEl>
                                          <p:spTgt spid="119"/>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167"/>
                                        </p:tgtEl>
                                        <p:attrNameLst>
                                          <p:attrName>style.visibility</p:attrName>
                                        </p:attrNameLst>
                                      </p:cBhvr>
                                      <p:to>
                                        <p:strVal val="visible"/>
                                      </p:to>
                                    </p:set>
                                    <p:animEffect transition="in" filter="fade">
                                      <p:cBhvr>
                                        <p:cTn id="10" dur="500"/>
                                        <p:tgtEl>
                                          <p:spTgt spid="167"/>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172"/>
                                        </p:tgtEl>
                                        <p:attrNameLst>
                                          <p:attrName>style.visibility</p:attrName>
                                        </p:attrNameLst>
                                      </p:cBhvr>
                                      <p:to>
                                        <p:strVal val="visible"/>
                                      </p:to>
                                    </p:set>
                                    <p:animEffect transition="in" filter="fade">
                                      <p:cBhvr>
                                        <p:cTn id="13" dur="500"/>
                                        <p:tgtEl>
                                          <p:spTgt spid="172"/>
                                        </p:tgtEl>
                                      </p:cBhvr>
                                    </p:animEffect>
                                  </p:childTnLst>
                                </p:cTn>
                              </p:par>
                              <p:par>
                                <p:cTn id="14" presetID="10" presetClass="entr" presetSubtype="0" fill="hold" nodeType="withEffect">
                                  <p:stCondLst>
                                    <p:cond delay="0"/>
                                  </p:stCondLst>
                                  <p:childTnLst>
                                    <p:set>
                                      <p:cBhvr>
                                        <p:cTn id="15" dur="1" fill="hold">
                                          <p:stCondLst>
                                            <p:cond delay="0"/>
                                          </p:stCondLst>
                                        </p:cTn>
                                        <p:tgtEl>
                                          <p:spTgt spid="17"/>
                                        </p:tgtEl>
                                        <p:attrNameLst>
                                          <p:attrName>style.visibility</p:attrName>
                                        </p:attrNameLst>
                                      </p:cBhvr>
                                      <p:to>
                                        <p:strVal val="visible"/>
                                      </p:to>
                                    </p:set>
                                    <p:animEffect transition="in" filter="fade">
                                      <p:cBhvr>
                                        <p:cTn id="16" dur="500"/>
                                        <p:tgtEl>
                                          <p:spTgt spid="17"/>
                                        </p:tgtEl>
                                      </p:cBhvr>
                                    </p:animEffect>
                                  </p:childTnLst>
                                </p:cTn>
                              </p:par>
                              <p:par>
                                <p:cTn id="17" presetID="10" presetClass="entr" presetSubtype="0" fill="hold" nodeType="withEffect">
                                  <p:stCondLst>
                                    <p:cond delay="0"/>
                                  </p:stCondLst>
                                  <p:childTnLst>
                                    <p:set>
                                      <p:cBhvr>
                                        <p:cTn id="18" dur="1" fill="hold">
                                          <p:stCondLst>
                                            <p:cond delay="0"/>
                                          </p:stCondLst>
                                        </p:cTn>
                                        <p:tgtEl>
                                          <p:spTgt spid="3"/>
                                        </p:tgtEl>
                                        <p:attrNameLst>
                                          <p:attrName>style.visibility</p:attrName>
                                        </p:attrNameLst>
                                      </p:cBhvr>
                                      <p:to>
                                        <p:strVal val="visible"/>
                                      </p:to>
                                    </p:set>
                                    <p:animEffect transition="in" filter="fade">
                                      <p:cBhvr>
                                        <p:cTn id="19" dur="500"/>
                                        <p:tgtEl>
                                          <p:spTgt spid="3"/>
                                        </p:tgtEl>
                                      </p:cBhvr>
                                    </p:animEffect>
                                  </p:childTnLst>
                                </p:cTn>
                              </p:par>
                            </p:childTnLst>
                          </p:cTn>
                        </p:par>
                      </p:childTnLst>
                    </p:cTn>
                  </p:par>
                  <p:par>
                    <p:cTn id="20" fill="hold">
                      <p:stCondLst>
                        <p:cond delay="indefinite"/>
                      </p:stCondLst>
                      <p:childTnLst>
                        <p:par>
                          <p:cTn id="21" fill="hold">
                            <p:stCondLst>
                              <p:cond delay="0"/>
                            </p:stCondLst>
                            <p:childTnLst>
                              <p:par>
                                <p:cTn id="22" presetID="22" presetClass="entr" presetSubtype="8" fill="hold" grpId="0" nodeType="clickEffect">
                                  <p:stCondLst>
                                    <p:cond delay="0"/>
                                  </p:stCondLst>
                                  <p:childTnLst>
                                    <p:set>
                                      <p:cBhvr>
                                        <p:cTn id="23" dur="1" fill="hold">
                                          <p:stCondLst>
                                            <p:cond delay="0"/>
                                          </p:stCondLst>
                                        </p:cTn>
                                        <p:tgtEl>
                                          <p:spTgt spid="120"/>
                                        </p:tgtEl>
                                        <p:attrNameLst>
                                          <p:attrName>style.visibility</p:attrName>
                                        </p:attrNameLst>
                                      </p:cBhvr>
                                      <p:to>
                                        <p:strVal val="visible"/>
                                      </p:to>
                                    </p:set>
                                    <p:animEffect transition="in" filter="wipe(left)">
                                      <p:cBhvr>
                                        <p:cTn id="24" dur="500"/>
                                        <p:tgtEl>
                                          <p:spTgt spid="120"/>
                                        </p:tgtEl>
                                      </p:cBhvr>
                                    </p:animEffect>
                                  </p:childTnLst>
                                </p:cTn>
                              </p:par>
                            </p:childTnLst>
                          </p:cTn>
                        </p:par>
                        <p:par>
                          <p:cTn id="25" fill="hold">
                            <p:stCondLst>
                              <p:cond delay="500"/>
                            </p:stCondLst>
                            <p:childTnLst>
                              <p:par>
                                <p:cTn id="26" presetID="9" presetClass="emph" presetSubtype="0" nodeType="afterEffect">
                                  <p:stCondLst>
                                    <p:cond delay="0"/>
                                  </p:stCondLst>
                                  <p:childTnLst>
                                    <p:set>
                                      <p:cBhvr rctx="PPT">
                                        <p:cTn id="27" dur="indefinite"/>
                                        <p:tgtEl>
                                          <p:spTgt spid="17"/>
                                        </p:tgtEl>
                                        <p:attrNameLst>
                                          <p:attrName>style.opacity</p:attrName>
                                        </p:attrNameLst>
                                      </p:cBhvr>
                                      <p:to>
                                        <p:strVal val="0.25"/>
                                      </p:to>
                                    </p:set>
                                    <p:animEffect filter="image" prLst="opacity: 0.25">
                                      <p:cBhvr rctx="IE">
                                        <p:cTn id="28" dur="indefinite"/>
                                        <p:tgtEl>
                                          <p:spTgt spid="17"/>
                                        </p:tgtEl>
                                      </p:cBhvr>
                                    </p:animEffect>
                                  </p:childTnLst>
                                </p:cTn>
                              </p:par>
                            </p:childTnLst>
                          </p:cTn>
                        </p:par>
                        <p:par>
                          <p:cTn id="29" fill="hold">
                            <p:stCondLst>
                              <p:cond delay="500"/>
                            </p:stCondLst>
                            <p:childTnLst>
                              <p:par>
                                <p:cTn id="30" presetID="9" presetClass="emph" presetSubtype="0" nodeType="afterEffect">
                                  <p:stCondLst>
                                    <p:cond delay="0"/>
                                  </p:stCondLst>
                                  <p:childTnLst>
                                    <p:set>
                                      <p:cBhvr rctx="PPT">
                                        <p:cTn id="31" dur="indefinite"/>
                                        <p:tgtEl>
                                          <p:spTgt spid="3"/>
                                        </p:tgtEl>
                                        <p:attrNameLst>
                                          <p:attrName>style.opacity</p:attrName>
                                        </p:attrNameLst>
                                      </p:cBhvr>
                                      <p:to>
                                        <p:strVal val="0.25"/>
                                      </p:to>
                                    </p:set>
                                    <p:animEffect filter="image" prLst="opacity: 0.25">
                                      <p:cBhvr rctx="IE">
                                        <p:cTn id="32" dur="indefinite"/>
                                        <p:tgtEl>
                                          <p:spTgt spid="3"/>
                                        </p:tgtEl>
                                      </p:cBhvr>
                                    </p:animEffect>
                                  </p:childTnLst>
                                </p:cTn>
                              </p:par>
                            </p:childTnLst>
                          </p:cTn>
                        </p:par>
                        <p:par>
                          <p:cTn id="33" fill="hold">
                            <p:stCondLst>
                              <p:cond delay="500"/>
                            </p:stCondLst>
                            <p:childTnLst>
                              <p:par>
                                <p:cTn id="34" presetID="10" presetClass="entr" presetSubtype="0" fill="hold" nodeType="afterEffect">
                                  <p:stCondLst>
                                    <p:cond delay="0"/>
                                  </p:stCondLst>
                                  <p:childTnLst>
                                    <p:set>
                                      <p:cBhvr>
                                        <p:cTn id="35" dur="1" fill="hold">
                                          <p:stCondLst>
                                            <p:cond delay="0"/>
                                          </p:stCondLst>
                                        </p:cTn>
                                        <p:tgtEl>
                                          <p:spTgt spid="191"/>
                                        </p:tgtEl>
                                        <p:attrNameLst>
                                          <p:attrName>style.visibility</p:attrName>
                                        </p:attrNameLst>
                                      </p:cBhvr>
                                      <p:to>
                                        <p:strVal val="visible"/>
                                      </p:to>
                                    </p:set>
                                    <p:animEffect transition="in" filter="fade">
                                      <p:cBhvr>
                                        <p:cTn id="36" dur="500"/>
                                        <p:tgtEl>
                                          <p:spTgt spid="191"/>
                                        </p:tgtEl>
                                      </p:cBhvr>
                                    </p:animEffect>
                                  </p:childTnLst>
                                </p:cTn>
                              </p:par>
                              <p:par>
                                <p:cTn id="37" presetID="10" presetClass="entr" presetSubtype="0" fill="hold" nodeType="withEffect">
                                  <p:stCondLst>
                                    <p:cond delay="0"/>
                                  </p:stCondLst>
                                  <p:childTnLst>
                                    <p:set>
                                      <p:cBhvr>
                                        <p:cTn id="38" dur="1" fill="hold">
                                          <p:stCondLst>
                                            <p:cond delay="0"/>
                                          </p:stCondLst>
                                        </p:cTn>
                                        <p:tgtEl>
                                          <p:spTgt spid="174"/>
                                        </p:tgtEl>
                                        <p:attrNameLst>
                                          <p:attrName>style.visibility</p:attrName>
                                        </p:attrNameLst>
                                      </p:cBhvr>
                                      <p:to>
                                        <p:strVal val="visible"/>
                                      </p:to>
                                    </p:set>
                                    <p:animEffect transition="in" filter="fade">
                                      <p:cBhvr>
                                        <p:cTn id="39" dur="500"/>
                                        <p:tgtEl>
                                          <p:spTgt spid="174"/>
                                        </p:tgtEl>
                                      </p:cBhvr>
                                    </p:animEffect>
                                  </p:childTnLst>
                                </p:cTn>
                              </p:par>
                            </p:childTnLst>
                          </p:cTn>
                        </p:par>
                        <p:par>
                          <p:cTn id="40" fill="hold">
                            <p:stCondLst>
                              <p:cond delay="1000"/>
                            </p:stCondLst>
                            <p:childTnLst>
                              <p:par>
                                <p:cTn id="41" presetID="49" presetClass="path" presetSubtype="0" accel="50000" decel="50000" fill="hold" nodeType="afterEffect">
                                  <p:stCondLst>
                                    <p:cond delay="0"/>
                                  </p:stCondLst>
                                  <p:childTnLst>
                                    <p:animMotion origin="layout" path="M 4.34772E-6 1.6069E-6 L 0.1122 0.18134 " pathEditMode="relative" rAng="0" ptsTypes="AA">
                                      <p:cBhvr>
                                        <p:cTn id="42" dur="2000" fill="hold"/>
                                        <p:tgtEl>
                                          <p:spTgt spid="191"/>
                                        </p:tgtEl>
                                        <p:attrNameLst>
                                          <p:attrName>ppt_x</p:attrName>
                                          <p:attrName>ppt_y</p:attrName>
                                        </p:attrNameLst>
                                      </p:cBhvr>
                                      <p:rCtr x="5604" y="9056"/>
                                    </p:animMotion>
                                  </p:childTnLst>
                                </p:cTn>
                              </p:par>
                              <p:par>
                                <p:cTn id="43" presetID="49" presetClass="path" presetSubtype="0" accel="50000" decel="50000" fill="hold" nodeType="withEffect">
                                  <p:stCondLst>
                                    <p:cond delay="0"/>
                                  </p:stCondLst>
                                  <p:childTnLst>
                                    <p:animMotion origin="layout" path="M 3.49247E-6 4.64367E-6 L -0.09191 0.18111 " pathEditMode="relative" rAng="0" ptsTypes="AA">
                                      <p:cBhvr>
                                        <p:cTn id="44" dur="2000" fill="hold"/>
                                        <p:tgtEl>
                                          <p:spTgt spid="174"/>
                                        </p:tgtEl>
                                        <p:attrNameLst>
                                          <p:attrName>ppt_x</p:attrName>
                                          <p:attrName>ppt_y</p:attrName>
                                        </p:attrNameLst>
                                      </p:cBhvr>
                                      <p:rCtr x="-4595" y="9056"/>
                                    </p:animMotion>
                                  </p:childTnLst>
                                </p:cTn>
                              </p:par>
                            </p:childTnLst>
                          </p:cTn>
                        </p:par>
                        <p:par>
                          <p:cTn id="45" fill="hold">
                            <p:stCondLst>
                              <p:cond delay="3000"/>
                            </p:stCondLst>
                            <p:childTnLst>
                              <p:par>
                                <p:cTn id="46" presetID="10" presetClass="exit" presetSubtype="0" fill="hold" nodeType="afterEffect">
                                  <p:stCondLst>
                                    <p:cond delay="0"/>
                                  </p:stCondLst>
                                  <p:childTnLst>
                                    <p:animEffect transition="out" filter="fade">
                                      <p:cBhvr>
                                        <p:cTn id="47" dur="500"/>
                                        <p:tgtEl>
                                          <p:spTgt spid="191"/>
                                        </p:tgtEl>
                                      </p:cBhvr>
                                    </p:animEffect>
                                    <p:set>
                                      <p:cBhvr>
                                        <p:cTn id="48" dur="1" fill="hold">
                                          <p:stCondLst>
                                            <p:cond delay="499"/>
                                          </p:stCondLst>
                                        </p:cTn>
                                        <p:tgtEl>
                                          <p:spTgt spid="191"/>
                                        </p:tgtEl>
                                        <p:attrNameLst>
                                          <p:attrName>style.visibility</p:attrName>
                                        </p:attrNameLst>
                                      </p:cBhvr>
                                      <p:to>
                                        <p:strVal val="hidden"/>
                                      </p:to>
                                    </p:set>
                                  </p:childTnLst>
                                </p:cTn>
                              </p:par>
                              <p:par>
                                <p:cTn id="49" presetID="10" presetClass="exit" presetSubtype="0" fill="hold" nodeType="withEffect">
                                  <p:stCondLst>
                                    <p:cond delay="0"/>
                                  </p:stCondLst>
                                  <p:childTnLst>
                                    <p:animEffect transition="out" filter="fade">
                                      <p:cBhvr>
                                        <p:cTn id="50" dur="500"/>
                                        <p:tgtEl>
                                          <p:spTgt spid="174"/>
                                        </p:tgtEl>
                                      </p:cBhvr>
                                    </p:animEffect>
                                    <p:set>
                                      <p:cBhvr>
                                        <p:cTn id="51" dur="1" fill="hold">
                                          <p:stCondLst>
                                            <p:cond delay="499"/>
                                          </p:stCondLst>
                                        </p:cTn>
                                        <p:tgtEl>
                                          <p:spTgt spid="174"/>
                                        </p:tgtEl>
                                        <p:attrNameLst>
                                          <p:attrName>style.visibility</p:attrName>
                                        </p:attrNameLst>
                                      </p:cBhvr>
                                      <p:to>
                                        <p:strVal val="hidden"/>
                                      </p:to>
                                    </p:set>
                                  </p:childTnLst>
                                </p:cTn>
                              </p:par>
                            </p:childTnLst>
                          </p:cTn>
                        </p:par>
                        <p:par>
                          <p:cTn id="52" fill="hold">
                            <p:stCondLst>
                              <p:cond delay="3500"/>
                            </p:stCondLst>
                            <p:childTnLst>
                              <p:par>
                                <p:cTn id="53" presetID="10" presetClass="entr" presetSubtype="0" fill="hold" grpId="0" nodeType="afterEffect">
                                  <p:stCondLst>
                                    <p:cond delay="0"/>
                                  </p:stCondLst>
                                  <p:childTnLst>
                                    <p:set>
                                      <p:cBhvr>
                                        <p:cTn id="54" dur="1" fill="hold">
                                          <p:stCondLst>
                                            <p:cond delay="0"/>
                                          </p:stCondLst>
                                        </p:cTn>
                                        <p:tgtEl>
                                          <p:spTgt spid="162"/>
                                        </p:tgtEl>
                                        <p:attrNameLst>
                                          <p:attrName>style.visibility</p:attrName>
                                        </p:attrNameLst>
                                      </p:cBhvr>
                                      <p:to>
                                        <p:strVal val="visible"/>
                                      </p:to>
                                    </p:set>
                                    <p:animEffect transition="in" filter="fade">
                                      <p:cBhvr>
                                        <p:cTn id="55" dur="500"/>
                                        <p:tgtEl>
                                          <p:spTgt spid="162"/>
                                        </p:tgtEl>
                                      </p:cBhvr>
                                    </p:animEffect>
                                  </p:childTnLst>
                                </p:cTn>
                              </p:par>
                              <p:par>
                                <p:cTn id="56" presetID="1" presetClass="entr" presetSubtype="0" fill="hold" nodeType="withEffect">
                                  <p:stCondLst>
                                    <p:cond delay="0"/>
                                  </p:stCondLst>
                                  <p:childTnLst>
                                    <p:set>
                                      <p:cBhvr>
                                        <p:cTn id="57" dur="1" fill="hold">
                                          <p:stCondLst>
                                            <p:cond delay="0"/>
                                          </p:stCondLst>
                                        </p:cTn>
                                        <p:tgtEl>
                                          <p:spTgt spid="18"/>
                                        </p:tgtEl>
                                        <p:attrNameLst>
                                          <p:attrName>style.visibility</p:attrName>
                                        </p:attrNameLst>
                                      </p:cBhvr>
                                      <p:to>
                                        <p:strVal val="visible"/>
                                      </p:to>
                                    </p:set>
                                  </p:childTnLst>
                                </p:cTn>
                              </p:par>
                              <p:par>
                                <p:cTn id="58" presetID="10" presetClass="entr" presetSubtype="0" fill="hold" grpId="0" nodeType="withEffect">
                                  <p:stCondLst>
                                    <p:cond delay="0"/>
                                  </p:stCondLst>
                                  <p:childTnLst>
                                    <p:set>
                                      <p:cBhvr>
                                        <p:cTn id="59" dur="1" fill="hold">
                                          <p:stCondLst>
                                            <p:cond delay="0"/>
                                          </p:stCondLst>
                                        </p:cTn>
                                        <p:tgtEl>
                                          <p:spTgt spid="164"/>
                                        </p:tgtEl>
                                        <p:attrNameLst>
                                          <p:attrName>style.visibility</p:attrName>
                                        </p:attrNameLst>
                                      </p:cBhvr>
                                      <p:to>
                                        <p:strVal val="visible"/>
                                      </p:to>
                                    </p:set>
                                    <p:animEffect transition="in" filter="fade">
                                      <p:cBhvr>
                                        <p:cTn id="60" dur="500"/>
                                        <p:tgtEl>
                                          <p:spTgt spid="164"/>
                                        </p:tgtEl>
                                      </p:cBhvr>
                                    </p:animEffect>
                                  </p:childTnLst>
                                </p:cTn>
                              </p:par>
                            </p:childTnLst>
                          </p:cTn>
                        </p:par>
                        <p:par>
                          <p:cTn id="61" fill="hold">
                            <p:stCondLst>
                              <p:cond delay="4000"/>
                            </p:stCondLst>
                            <p:childTnLst>
                              <p:par>
                                <p:cTn id="62" presetID="9" presetClass="emph" presetSubtype="0" nodeType="afterEffect">
                                  <p:stCondLst>
                                    <p:cond delay="0"/>
                                  </p:stCondLst>
                                  <p:childTnLst>
                                    <p:set>
                                      <p:cBhvr rctx="PPT">
                                        <p:cTn id="63" dur="indefinite"/>
                                        <p:tgtEl>
                                          <p:spTgt spid="18"/>
                                        </p:tgtEl>
                                        <p:attrNameLst>
                                          <p:attrName>style.opacity</p:attrName>
                                        </p:attrNameLst>
                                      </p:cBhvr>
                                      <p:to>
                                        <p:strVal val="0.5"/>
                                      </p:to>
                                    </p:set>
                                    <p:animEffect filter="image" prLst="opacity: 0.5">
                                      <p:cBhvr rctx="IE">
                                        <p:cTn id="64" dur="indefinite"/>
                                        <p:tgtEl>
                                          <p:spTgt spid="18"/>
                                        </p:tgtEl>
                                      </p:cBhvr>
                                    </p:animEffect>
                                  </p:childTnLst>
                                </p:cTn>
                              </p:par>
                              <p:par>
                                <p:cTn id="65" presetID="10" presetClass="exit" presetSubtype="0" fill="hold" nodeType="withEffect">
                                  <p:stCondLst>
                                    <p:cond delay="0"/>
                                  </p:stCondLst>
                                  <p:childTnLst>
                                    <p:animEffect transition="out" filter="fade">
                                      <p:cBhvr>
                                        <p:cTn id="66" dur="500"/>
                                        <p:tgtEl>
                                          <p:spTgt spid="18"/>
                                        </p:tgtEl>
                                      </p:cBhvr>
                                    </p:animEffect>
                                    <p:set>
                                      <p:cBhvr>
                                        <p:cTn id="67" dur="1" fill="hold">
                                          <p:stCondLst>
                                            <p:cond delay="499"/>
                                          </p:stCondLst>
                                        </p:cTn>
                                        <p:tgtEl>
                                          <p:spTgt spid="18"/>
                                        </p:tgtEl>
                                        <p:attrNameLst>
                                          <p:attrName>style.visibility</p:attrName>
                                        </p:attrNameLst>
                                      </p:cBhvr>
                                      <p:to>
                                        <p:strVal val="hidden"/>
                                      </p:to>
                                    </p:set>
                                  </p:childTnLst>
                                </p:cTn>
                              </p:par>
                              <p:par>
                                <p:cTn id="68" presetID="53" presetClass="entr" presetSubtype="16" fill="hold" nodeType="withEffect">
                                  <p:stCondLst>
                                    <p:cond delay="0"/>
                                  </p:stCondLst>
                                  <p:childTnLst>
                                    <p:set>
                                      <p:cBhvr>
                                        <p:cTn id="69" dur="1" fill="hold">
                                          <p:stCondLst>
                                            <p:cond delay="0"/>
                                          </p:stCondLst>
                                        </p:cTn>
                                        <p:tgtEl>
                                          <p:spTgt spid="180"/>
                                        </p:tgtEl>
                                        <p:attrNameLst>
                                          <p:attrName>style.visibility</p:attrName>
                                        </p:attrNameLst>
                                      </p:cBhvr>
                                      <p:to>
                                        <p:strVal val="visible"/>
                                      </p:to>
                                    </p:set>
                                    <p:anim calcmode="lin" valueType="num">
                                      <p:cBhvr>
                                        <p:cTn id="70" dur="500" fill="hold"/>
                                        <p:tgtEl>
                                          <p:spTgt spid="180"/>
                                        </p:tgtEl>
                                        <p:attrNameLst>
                                          <p:attrName>ppt_w</p:attrName>
                                        </p:attrNameLst>
                                      </p:cBhvr>
                                      <p:tavLst>
                                        <p:tav tm="0">
                                          <p:val>
                                            <p:fltVal val="0"/>
                                          </p:val>
                                        </p:tav>
                                        <p:tav tm="100000">
                                          <p:val>
                                            <p:strVal val="#ppt_w"/>
                                          </p:val>
                                        </p:tav>
                                      </p:tavLst>
                                    </p:anim>
                                    <p:anim calcmode="lin" valueType="num">
                                      <p:cBhvr>
                                        <p:cTn id="71" dur="500" fill="hold"/>
                                        <p:tgtEl>
                                          <p:spTgt spid="180"/>
                                        </p:tgtEl>
                                        <p:attrNameLst>
                                          <p:attrName>ppt_h</p:attrName>
                                        </p:attrNameLst>
                                      </p:cBhvr>
                                      <p:tavLst>
                                        <p:tav tm="0">
                                          <p:val>
                                            <p:fltVal val="0"/>
                                          </p:val>
                                        </p:tav>
                                        <p:tav tm="100000">
                                          <p:val>
                                            <p:strVal val="#ppt_h"/>
                                          </p:val>
                                        </p:tav>
                                      </p:tavLst>
                                    </p:anim>
                                    <p:animEffect transition="in" filter="fade">
                                      <p:cBhvr>
                                        <p:cTn id="72" dur="500"/>
                                        <p:tgtEl>
                                          <p:spTgt spid="180"/>
                                        </p:tgtEl>
                                      </p:cBhvr>
                                    </p:animEffect>
                                  </p:childTnLst>
                                </p:cTn>
                              </p:par>
                            </p:childTnLst>
                          </p:cTn>
                        </p:par>
                      </p:childTnLst>
                    </p:cTn>
                  </p:par>
                  <p:par>
                    <p:cTn id="73" fill="hold">
                      <p:stCondLst>
                        <p:cond delay="indefinite"/>
                      </p:stCondLst>
                      <p:childTnLst>
                        <p:par>
                          <p:cTn id="74" fill="hold">
                            <p:stCondLst>
                              <p:cond delay="0"/>
                            </p:stCondLst>
                            <p:childTnLst>
                              <p:par>
                                <p:cTn id="75" presetID="22" presetClass="entr" presetSubtype="8" fill="hold" grpId="0" nodeType="clickEffect">
                                  <p:stCondLst>
                                    <p:cond delay="0"/>
                                  </p:stCondLst>
                                  <p:childTnLst>
                                    <p:set>
                                      <p:cBhvr>
                                        <p:cTn id="76" dur="1" fill="hold">
                                          <p:stCondLst>
                                            <p:cond delay="0"/>
                                          </p:stCondLst>
                                        </p:cTn>
                                        <p:tgtEl>
                                          <p:spTgt spid="121"/>
                                        </p:tgtEl>
                                        <p:attrNameLst>
                                          <p:attrName>style.visibility</p:attrName>
                                        </p:attrNameLst>
                                      </p:cBhvr>
                                      <p:to>
                                        <p:strVal val="visible"/>
                                      </p:to>
                                    </p:set>
                                    <p:animEffect transition="in" filter="wipe(left)">
                                      <p:cBhvr>
                                        <p:cTn id="77" dur="500"/>
                                        <p:tgtEl>
                                          <p:spTgt spid="121"/>
                                        </p:tgtEl>
                                      </p:cBhvr>
                                    </p:animEffect>
                                  </p:childTnLst>
                                </p:cTn>
                              </p:par>
                            </p:childTnLst>
                          </p:cTn>
                        </p:par>
                        <p:par>
                          <p:cTn id="78" fill="hold">
                            <p:stCondLst>
                              <p:cond delay="500"/>
                            </p:stCondLst>
                            <p:childTnLst>
                              <p:par>
                                <p:cTn id="79" presetID="10" presetClass="entr" presetSubtype="0" fill="hold" grpId="0" nodeType="afterEffect">
                                  <p:stCondLst>
                                    <p:cond delay="0"/>
                                  </p:stCondLst>
                                  <p:childTnLst>
                                    <p:set>
                                      <p:cBhvr>
                                        <p:cTn id="80" dur="1" fill="hold">
                                          <p:stCondLst>
                                            <p:cond delay="0"/>
                                          </p:stCondLst>
                                        </p:cTn>
                                        <p:tgtEl>
                                          <p:spTgt spid="124"/>
                                        </p:tgtEl>
                                        <p:attrNameLst>
                                          <p:attrName>style.visibility</p:attrName>
                                        </p:attrNameLst>
                                      </p:cBhvr>
                                      <p:to>
                                        <p:strVal val="visible"/>
                                      </p:to>
                                    </p:set>
                                    <p:animEffect transition="in" filter="fade">
                                      <p:cBhvr>
                                        <p:cTn id="81" dur="500"/>
                                        <p:tgtEl>
                                          <p:spTgt spid="124"/>
                                        </p:tgtEl>
                                      </p:cBhvr>
                                    </p:animEffect>
                                  </p:childTnLst>
                                </p:cTn>
                              </p:par>
                              <p:par>
                                <p:cTn id="82" presetID="10" presetClass="entr" presetSubtype="0" fill="hold" nodeType="withEffect">
                                  <p:stCondLst>
                                    <p:cond delay="0"/>
                                  </p:stCondLst>
                                  <p:childTnLst>
                                    <p:set>
                                      <p:cBhvr>
                                        <p:cTn id="83" dur="1" fill="hold">
                                          <p:stCondLst>
                                            <p:cond delay="0"/>
                                          </p:stCondLst>
                                        </p:cTn>
                                        <p:tgtEl>
                                          <p:spTgt spid="209"/>
                                        </p:tgtEl>
                                        <p:attrNameLst>
                                          <p:attrName>style.visibility</p:attrName>
                                        </p:attrNameLst>
                                      </p:cBhvr>
                                      <p:to>
                                        <p:strVal val="visible"/>
                                      </p:to>
                                    </p:set>
                                    <p:animEffect transition="in" filter="fade">
                                      <p:cBhvr>
                                        <p:cTn id="84" dur="500"/>
                                        <p:tgtEl>
                                          <p:spTgt spid="209"/>
                                        </p:tgtEl>
                                      </p:cBhvr>
                                    </p:animEffect>
                                  </p:childTnLst>
                                </p:cTn>
                              </p:par>
                              <p:par>
                                <p:cTn id="85" presetID="10" presetClass="entr" presetSubtype="0" fill="hold" nodeType="withEffect">
                                  <p:stCondLst>
                                    <p:cond delay="0"/>
                                  </p:stCondLst>
                                  <p:childTnLst>
                                    <p:set>
                                      <p:cBhvr>
                                        <p:cTn id="86" dur="1" fill="hold">
                                          <p:stCondLst>
                                            <p:cond delay="0"/>
                                          </p:stCondLst>
                                        </p:cTn>
                                        <p:tgtEl>
                                          <p:spTgt spid="198"/>
                                        </p:tgtEl>
                                        <p:attrNameLst>
                                          <p:attrName>style.visibility</p:attrName>
                                        </p:attrNameLst>
                                      </p:cBhvr>
                                      <p:to>
                                        <p:strVal val="visible"/>
                                      </p:to>
                                    </p:set>
                                    <p:animEffect transition="in" filter="fade">
                                      <p:cBhvr>
                                        <p:cTn id="87" dur="500"/>
                                        <p:tgtEl>
                                          <p:spTgt spid="198"/>
                                        </p:tgtEl>
                                      </p:cBhvr>
                                    </p:animEffect>
                                  </p:childTnLst>
                                </p:cTn>
                              </p:par>
                            </p:childTnLst>
                          </p:cTn>
                        </p:par>
                        <p:par>
                          <p:cTn id="88" fill="hold">
                            <p:stCondLst>
                              <p:cond delay="1000"/>
                            </p:stCondLst>
                            <p:childTnLst>
                              <p:par>
                                <p:cTn id="89" presetID="9" presetClass="emph" presetSubtype="0" nodeType="afterEffect">
                                  <p:stCondLst>
                                    <p:cond delay="0"/>
                                  </p:stCondLst>
                                  <p:childTnLst>
                                    <p:set>
                                      <p:cBhvr rctx="PPT">
                                        <p:cTn id="90" dur="indefinite"/>
                                        <p:tgtEl>
                                          <p:spTgt spid="198"/>
                                        </p:tgtEl>
                                        <p:attrNameLst>
                                          <p:attrName>style.opacity</p:attrName>
                                        </p:attrNameLst>
                                      </p:cBhvr>
                                      <p:to>
                                        <p:strVal val="0.25"/>
                                      </p:to>
                                    </p:set>
                                    <p:animEffect filter="image" prLst="opacity: 0.25">
                                      <p:cBhvr rctx="IE">
                                        <p:cTn id="91" dur="indefinite"/>
                                        <p:tgtEl>
                                          <p:spTgt spid="198"/>
                                        </p:tgtEl>
                                      </p:cBhvr>
                                    </p:animEffect>
                                  </p:childTnLst>
                                </p:cTn>
                              </p:par>
                            </p:childTnLst>
                          </p:cTn>
                        </p:par>
                        <p:par>
                          <p:cTn id="92" fill="hold">
                            <p:stCondLst>
                              <p:cond delay="1000"/>
                            </p:stCondLst>
                            <p:childTnLst>
                              <p:par>
                                <p:cTn id="93" presetID="9" presetClass="emph" presetSubtype="0" nodeType="afterEffect">
                                  <p:stCondLst>
                                    <p:cond delay="0"/>
                                  </p:stCondLst>
                                  <p:childTnLst>
                                    <p:set>
                                      <p:cBhvr rctx="PPT">
                                        <p:cTn id="94" dur="indefinite"/>
                                        <p:tgtEl>
                                          <p:spTgt spid="198"/>
                                        </p:tgtEl>
                                        <p:attrNameLst>
                                          <p:attrName>style.opacity</p:attrName>
                                        </p:attrNameLst>
                                      </p:cBhvr>
                                      <p:to>
                                        <p:strVal val="0.75"/>
                                      </p:to>
                                    </p:set>
                                    <p:animEffect filter="image" prLst="opacity: 0.75">
                                      <p:cBhvr rctx="IE">
                                        <p:cTn id="95" dur="indefinite"/>
                                        <p:tgtEl>
                                          <p:spTgt spid="198"/>
                                        </p:tgtEl>
                                      </p:cBhvr>
                                    </p:animEffect>
                                  </p:childTnLst>
                                </p:cTn>
                              </p:par>
                              <p:par>
                                <p:cTn id="96" presetID="42" presetClass="path" presetSubtype="0" accel="50000" decel="50000" fill="hold" nodeType="withEffect">
                                  <p:stCondLst>
                                    <p:cond delay="0"/>
                                  </p:stCondLst>
                                  <p:childTnLst>
                                    <p:animMotion origin="layout" path="M 3.49247E-6 2.4966E-6 L 3.49247E-6 0.25964 " pathEditMode="relative" rAng="0" ptsTypes="AA">
                                      <p:cBhvr>
                                        <p:cTn id="97" dur="2000" fill="hold"/>
                                        <p:tgtEl>
                                          <p:spTgt spid="198"/>
                                        </p:tgtEl>
                                        <p:attrNameLst>
                                          <p:attrName>ppt_x</p:attrName>
                                          <p:attrName>ppt_y</p:attrName>
                                        </p:attrNameLst>
                                      </p:cBhvr>
                                      <p:rCtr x="0" y="12982"/>
                                    </p:animMotion>
                                  </p:childTnLst>
                                </p:cTn>
                              </p:par>
                              <p:par>
                                <p:cTn id="98" presetID="26" presetClass="emph" presetSubtype="0" fill="hold" nodeType="withEffect">
                                  <p:stCondLst>
                                    <p:cond delay="0"/>
                                  </p:stCondLst>
                                  <p:childTnLst>
                                    <p:animEffect transition="out" filter="fade">
                                      <p:cBhvr>
                                        <p:cTn id="99" dur="500" tmFilter="0, 0; .2, .5; .8, .5; 1, 0"/>
                                        <p:tgtEl>
                                          <p:spTgt spid="209"/>
                                        </p:tgtEl>
                                      </p:cBhvr>
                                    </p:animEffect>
                                    <p:animScale>
                                      <p:cBhvr>
                                        <p:cTn id="100" dur="250" autoRev="1" fill="hold"/>
                                        <p:tgtEl>
                                          <p:spTgt spid="209"/>
                                        </p:tgtEl>
                                      </p:cBhvr>
                                      <p:by x="105000" y="105000"/>
                                    </p:animScale>
                                  </p:childTnLst>
                                </p:cTn>
                              </p:par>
                            </p:childTnLst>
                          </p:cTn>
                        </p:par>
                        <p:par>
                          <p:cTn id="101" fill="hold">
                            <p:stCondLst>
                              <p:cond delay="3000"/>
                            </p:stCondLst>
                            <p:childTnLst>
                              <p:par>
                                <p:cTn id="102" presetID="10" presetClass="entr" presetSubtype="0" fill="hold" grpId="0" nodeType="afterEffect">
                                  <p:stCondLst>
                                    <p:cond delay="0"/>
                                  </p:stCondLst>
                                  <p:childTnLst>
                                    <p:set>
                                      <p:cBhvr>
                                        <p:cTn id="103" dur="1" fill="hold">
                                          <p:stCondLst>
                                            <p:cond delay="0"/>
                                          </p:stCondLst>
                                        </p:cTn>
                                        <p:tgtEl>
                                          <p:spTgt spid="197"/>
                                        </p:tgtEl>
                                        <p:attrNameLst>
                                          <p:attrName>style.visibility</p:attrName>
                                        </p:attrNameLst>
                                      </p:cBhvr>
                                      <p:to>
                                        <p:strVal val="visible"/>
                                      </p:to>
                                    </p:set>
                                    <p:animEffect transition="in" filter="fade">
                                      <p:cBhvr>
                                        <p:cTn id="104" dur="500"/>
                                        <p:tgtEl>
                                          <p:spTgt spid="197"/>
                                        </p:tgtEl>
                                      </p:cBhvr>
                                    </p:animEffect>
                                  </p:childTnLst>
                                </p:cTn>
                              </p:par>
                            </p:childTnLst>
                          </p:cTn>
                        </p:par>
                      </p:childTnLst>
                    </p:cTn>
                  </p:par>
                  <p:par>
                    <p:cTn id="105" fill="hold">
                      <p:stCondLst>
                        <p:cond delay="indefinite"/>
                      </p:stCondLst>
                      <p:childTnLst>
                        <p:par>
                          <p:cTn id="106" fill="hold">
                            <p:stCondLst>
                              <p:cond delay="0"/>
                            </p:stCondLst>
                            <p:childTnLst>
                              <p:par>
                                <p:cTn id="107" presetID="22" presetClass="entr" presetSubtype="8" fill="hold" grpId="0" nodeType="clickEffect">
                                  <p:stCondLst>
                                    <p:cond delay="0"/>
                                  </p:stCondLst>
                                  <p:childTnLst>
                                    <p:set>
                                      <p:cBhvr>
                                        <p:cTn id="108" dur="1" fill="hold">
                                          <p:stCondLst>
                                            <p:cond delay="0"/>
                                          </p:stCondLst>
                                        </p:cTn>
                                        <p:tgtEl>
                                          <p:spTgt spid="122"/>
                                        </p:tgtEl>
                                        <p:attrNameLst>
                                          <p:attrName>style.visibility</p:attrName>
                                        </p:attrNameLst>
                                      </p:cBhvr>
                                      <p:to>
                                        <p:strVal val="visible"/>
                                      </p:to>
                                    </p:set>
                                    <p:animEffect transition="in" filter="wipe(left)">
                                      <p:cBhvr>
                                        <p:cTn id="109" dur="500"/>
                                        <p:tgtEl>
                                          <p:spTgt spid="122"/>
                                        </p:tgtEl>
                                      </p:cBhvr>
                                    </p:animEffect>
                                  </p:childTnLst>
                                </p:cTn>
                              </p:par>
                            </p:childTnLst>
                          </p:cTn>
                        </p:par>
                        <p:par>
                          <p:cTn id="110" fill="hold">
                            <p:stCondLst>
                              <p:cond delay="500"/>
                            </p:stCondLst>
                            <p:childTnLst>
                              <p:par>
                                <p:cTn id="111" presetID="10" presetClass="entr" presetSubtype="0" fill="hold" nodeType="afterEffect">
                                  <p:stCondLst>
                                    <p:cond delay="0"/>
                                  </p:stCondLst>
                                  <p:childTnLst>
                                    <p:set>
                                      <p:cBhvr>
                                        <p:cTn id="112" dur="1" fill="hold">
                                          <p:stCondLst>
                                            <p:cond delay="0"/>
                                          </p:stCondLst>
                                        </p:cTn>
                                        <p:tgtEl>
                                          <p:spTgt spid="219"/>
                                        </p:tgtEl>
                                        <p:attrNameLst>
                                          <p:attrName>style.visibility</p:attrName>
                                        </p:attrNameLst>
                                      </p:cBhvr>
                                      <p:to>
                                        <p:strVal val="visible"/>
                                      </p:to>
                                    </p:set>
                                    <p:animEffect transition="in" filter="fade">
                                      <p:cBhvr>
                                        <p:cTn id="113" dur="500"/>
                                        <p:tgtEl>
                                          <p:spTgt spid="219"/>
                                        </p:tgtEl>
                                      </p:cBhvr>
                                    </p:animEffect>
                                  </p:childTnLst>
                                </p:cTn>
                              </p:par>
                              <p:par>
                                <p:cTn id="114" presetID="10" presetClass="entr" presetSubtype="0" fill="hold" nodeType="withEffect">
                                  <p:stCondLst>
                                    <p:cond delay="0"/>
                                  </p:stCondLst>
                                  <p:childTnLst>
                                    <p:set>
                                      <p:cBhvr>
                                        <p:cTn id="115" dur="1" fill="hold">
                                          <p:stCondLst>
                                            <p:cond delay="0"/>
                                          </p:stCondLst>
                                        </p:cTn>
                                        <p:tgtEl>
                                          <p:spTgt spid="97"/>
                                        </p:tgtEl>
                                        <p:attrNameLst>
                                          <p:attrName>style.visibility</p:attrName>
                                        </p:attrNameLst>
                                      </p:cBhvr>
                                      <p:to>
                                        <p:strVal val="visible"/>
                                      </p:to>
                                    </p:set>
                                    <p:animEffect transition="in" filter="fade">
                                      <p:cBhvr>
                                        <p:cTn id="116" dur="500"/>
                                        <p:tgtEl>
                                          <p:spTgt spid="97"/>
                                        </p:tgtEl>
                                      </p:cBhvr>
                                    </p:animEffect>
                                  </p:childTnLst>
                                </p:cTn>
                              </p:par>
                              <p:par>
                                <p:cTn id="117" presetID="10" presetClass="entr" presetSubtype="0" fill="hold" grpId="0" nodeType="withEffect">
                                  <p:stCondLst>
                                    <p:cond delay="0"/>
                                  </p:stCondLst>
                                  <p:childTnLst>
                                    <p:set>
                                      <p:cBhvr>
                                        <p:cTn id="118" dur="1" fill="hold">
                                          <p:stCondLst>
                                            <p:cond delay="0"/>
                                          </p:stCondLst>
                                        </p:cTn>
                                        <p:tgtEl>
                                          <p:spTgt spid="210"/>
                                        </p:tgtEl>
                                        <p:attrNameLst>
                                          <p:attrName>style.visibility</p:attrName>
                                        </p:attrNameLst>
                                      </p:cBhvr>
                                      <p:to>
                                        <p:strVal val="visible"/>
                                      </p:to>
                                    </p:set>
                                    <p:animEffect transition="in" filter="fade">
                                      <p:cBhvr>
                                        <p:cTn id="119" dur="500"/>
                                        <p:tgtEl>
                                          <p:spTgt spid="210"/>
                                        </p:tgtEl>
                                      </p:cBhvr>
                                    </p:animEffect>
                                  </p:childTnLst>
                                </p:cTn>
                              </p:par>
                            </p:childTnLst>
                          </p:cTn>
                        </p:par>
                        <p:par>
                          <p:cTn id="120" fill="hold">
                            <p:stCondLst>
                              <p:cond delay="1000"/>
                            </p:stCondLst>
                            <p:childTnLst>
                              <p:par>
                                <p:cTn id="121" presetID="1" presetClass="entr" presetSubtype="0" fill="hold" nodeType="afterEffect">
                                  <p:stCondLst>
                                    <p:cond delay="0"/>
                                  </p:stCondLst>
                                  <p:childTnLst>
                                    <p:set>
                                      <p:cBhvr>
                                        <p:cTn id="122" dur="1" fill="hold">
                                          <p:stCondLst>
                                            <p:cond delay="0"/>
                                          </p:stCondLst>
                                        </p:cTn>
                                        <p:tgtEl>
                                          <p:spTgt spid="29"/>
                                        </p:tgtEl>
                                        <p:attrNameLst>
                                          <p:attrName>style.visibility</p:attrName>
                                        </p:attrNameLst>
                                      </p:cBhvr>
                                      <p:to>
                                        <p:strVal val="visible"/>
                                      </p:to>
                                    </p:set>
                                  </p:childTnLst>
                                </p:cTn>
                              </p:par>
                              <p:par>
                                <p:cTn id="123" presetID="6" presetClass="emph" presetSubtype="0" fill="hold" nodeType="withEffect">
                                  <p:stCondLst>
                                    <p:cond delay="0"/>
                                  </p:stCondLst>
                                  <p:childTnLst>
                                    <p:animScale>
                                      <p:cBhvr>
                                        <p:cTn id="124" dur="1000" fill="hold"/>
                                        <p:tgtEl>
                                          <p:spTgt spid="29"/>
                                        </p:tgtEl>
                                      </p:cBhvr>
                                      <p:by x="50000" y="50000"/>
                                    </p:animScale>
                                  </p:childTnLst>
                                </p:cTn>
                              </p:par>
                              <p:par>
                                <p:cTn id="125" presetID="42" presetClass="path" presetSubtype="0" accel="50000" decel="50000" fill="hold" nodeType="withEffect">
                                  <p:stCondLst>
                                    <p:cond delay="0"/>
                                  </p:stCondLst>
                                  <p:childTnLst>
                                    <p:animMotion origin="layout" path="M -3.06357E-8 1.7567E-6 L -3.06357E-8 0.41511 " pathEditMode="relative" rAng="0" ptsTypes="AA">
                                      <p:cBhvr>
                                        <p:cTn id="126" dur="2000" fill="hold"/>
                                        <p:tgtEl>
                                          <p:spTgt spid="29"/>
                                        </p:tgtEl>
                                        <p:attrNameLst>
                                          <p:attrName>ppt_x</p:attrName>
                                          <p:attrName>ppt_y</p:attrName>
                                        </p:attrNameLst>
                                      </p:cBhvr>
                                      <p:rCtr x="0" y="20744"/>
                                    </p:animMotion>
                                  </p:childTnLst>
                                </p:cTn>
                              </p:par>
                              <p:par>
                                <p:cTn id="127" presetID="26" presetClass="emph" presetSubtype="0" fill="hold" nodeType="withEffect">
                                  <p:stCondLst>
                                    <p:cond delay="1800"/>
                                  </p:stCondLst>
                                  <p:childTnLst>
                                    <p:animEffect transition="out" filter="fade">
                                      <p:cBhvr>
                                        <p:cTn id="128" dur="500" tmFilter="0, 0; .2, .5; .8, .5; 1, 0"/>
                                        <p:tgtEl>
                                          <p:spTgt spid="219"/>
                                        </p:tgtEl>
                                      </p:cBhvr>
                                    </p:animEffect>
                                    <p:animScale>
                                      <p:cBhvr>
                                        <p:cTn id="129" dur="250" autoRev="1" fill="hold"/>
                                        <p:tgtEl>
                                          <p:spTgt spid="219"/>
                                        </p:tgtEl>
                                      </p:cBhvr>
                                      <p:by x="105000" y="105000"/>
                                    </p:animScale>
                                  </p:childTnLst>
                                </p:cTn>
                              </p:par>
                            </p:childTnLst>
                          </p:cTn>
                        </p:par>
                        <p:par>
                          <p:cTn id="130" fill="hold">
                            <p:stCondLst>
                              <p:cond delay="3300"/>
                            </p:stCondLst>
                            <p:childTnLst>
                              <p:par>
                                <p:cTn id="131" presetID="10" presetClass="entr" presetSubtype="0" fill="hold" grpId="0" nodeType="afterEffect">
                                  <p:stCondLst>
                                    <p:cond delay="0"/>
                                  </p:stCondLst>
                                  <p:childTnLst>
                                    <p:set>
                                      <p:cBhvr>
                                        <p:cTn id="132" dur="1" fill="hold">
                                          <p:stCondLst>
                                            <p:cond delay="0"/>
                                          </p:stCondLst>
                                        </p:cTn>
                                        <p:tgtEl>
                                          <p:spTgt spid="211"/>
                                        </p:tgtEl>
                                        <p:attrNameLst>
                                          <p:attrName>style.visibility</p:attrName>
                                        </p:attrNameLst>
                                      </p:cBhvr>
                                      <p:to>
                                        <p:strVal val="visible"/>
                                      </p:to>
                                    </p:set>
                                    <p:animEffect transition="in" filter="fade">
                                      <p:cBhvr>
                                        <p:cTn id="133" dur="500"/>
                                        <p:tgtEl>
                                          <p:spTgt spid="2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2" grpId="0" animBg="1"/>
      <p:bldP spid="119" grpId="0" animBg="1"/>
      <p:bldP spid="120" grpId="0" animBg="1"/>
      <p:bldP spid="121" grpId="0" animBg="1"/>
      <p:bldP spid="122" grpId="0" animBg="1"/>
      <p:bldP spid="124" grpId="0"/>
      <p:bldP spid="164" grpId="0"/>
      <p:bldP spid="167" grpId="0"/>
      <p:bldP spid="172" grpId="0"/>
      <p:bldP spid="197" grpId="0"/>
      <p:bldP spid="210" grpId="0"/>
      <p:bldP spid="211" grpId="0"/>
    </p:bldLst>
  </p:timing>
</p:sld>
</file>

<file path=ppt/slides/slide10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aphicFrame>
        <p:nvGraphicFramePr>
          <p:cNvPr id="41" name="Table 40"/>
          <p:cNvGraphicFramePr>
            <a:graphicFrameLocks noGrp="1"/>
          </p:cNvGraphicFramePr>
          <p:nvPr>
            <p:extLst/>
          </p:nvPr>
        </p:nvGraphicFramePr>
        <p:xfrm>
          <a:off x="6172509" y="4776823"/>
          <a:ext cx="5128123" cy="1222524"/>
        </p:xfrm>
        <a:graphic>
          <a:graphicData uri="http://schemas.openxmlformats.org/drawingml/2006/table">
            <a:tbl>
              <a:tblPr firstRow="1">
                <a:tableStyleId>{3C2FFA5D-87B4-456A-9821-1D502468CF0F}</a:tableStyleId>
              </a:tblPr>
              <a:tblGrid>
                <a:gridCol w="780012">
                  <a:extLst>
                    <a:ext uri="{9D8B030D-6E8A-4147-A177-3AD203B41FA5}">
                      <a16:colId xmlns:a16="http://schemas.microsoft.com/office/drawing/2014/main" val="20000"/>
                    </a:ext>
                  </a:extLst>
                </a:gridCol>
                <a:gridCol w="985853">
                  <a:extLst>
                    <a:ext uri="{9D8B030D-6E8A-4147-A177-3AD203B41FA5}">
                      <a16:colId xmlns:a16="http://schemas.microsoft.com/office/drawing/2014/main" val="20001"/>
                    </a:ext>
                  </a:extLst>
                </a:gridCol>
                <a:gridCol w="992140">
                  <a:extLst>
                    <a:ext uri="{9D8B030D-6E8A-4147-A177-3AD203B41FA5}">
                      <a16:colId xmlns:a16="http://schemas.microsoft.com/office/drawing/2014/main" val="20002"/>
                    </a:ext>
                  </a:extLst>
                </a:gridCol>
                <a:gridCol w="1088960">
                  <a:extLst>
                    <a:ext uri="{9D8B030D-6E8A-4147-A177-3AD203B41FA5}">
                      <a16:colId xmlns:a16="http://schemas.microsoft.com/office/drawing/2014/main" val="20003"/>
                    </a:ext>
                  </a:extLst>
                </a:gridCol>
                <a:gridCol w="1281158">
                  <a:extLst>
                    <a:ext uri="{9D8B030D-6E8A-4147-A177-3AD203B41FA5}">
                      <a16:colId xmlns:a16="http://schemas.microsoft.com/office/drawing/2014/main" val="20004"/>
                    </a:ext>
                  </a:extLst>
                </a:gridCol>
              </a:tblGrid>
              <a:tr h="580773">
                <a:tc>
                  <a:txBody>
                    <a:bodyPr/>
                    <a:lstStyle/>
                    <a:p>
                      <a:pPr algn="l"/>
                      <a:r>
                        <a:rPr lang="en-US" sz="1200" dirty="0"/>
                        <a:t>Param</a:t>
                      </a:r>
                    </a:p>
                  </a:txBody>
                  <a:tcPr marT="91440" marB="91440" anchor="b">
                    <a:lnL w="12700" cap="flat" cmpd="sng" algn="ctr">
                      <a:solidFill>
                        <a:srgbClr val="C00000"/>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C00000"/>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4"/>
                    </a:solidFill>
                  </a:tcPr>
                </a:tc>
                <a:tc>
                  <a:txBody>
                    <a:bodyPr/>
                    <a:lstStyle/>
                    <a:p>
                      <a:pPr algn="l"/>
                      <a:r>
                        <a:rPr lang="en-US" sz="1200" dirty="0"/>
                        <a:t>Encryption Type/ Algorithm</a:t>
                      </a:r>
                    </a:p>
                  </a:txBody>
                  <a:tcPr marT="91440" marB="9144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C00000"/>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4"/>
                    </a:solidFill>
                  </a:tcPr>
                </a:tc>
                <a:tc>
                  <a:txBody>
                    <a:bodyPr/>
                    <a:lstStyle/>
                    <a:p>
                      <a:pPr algn="l"/>
                      <a:r>
                        <a:rPr lang="en-US" sz="1200" dirty="0"/>
                        <a:t>Encrypted CEK Value</a:t>
                      </a:r>
                    </a:p>
                  </a:txBody>
                  <a:tcPr marT="91440" marB="9144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C00000"/>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4"/>
                    </a:solidFill>
                  </a:tcPr>
                </a:tc>
                <a:tc>
                  <a:txBody>
                    <a:bodyPr/>
                    <a:lstStyle/>
                    <a:p>
                      <a:pPr algn="l"/>
                      <a:r>
                        <a:rPr lang="en-US" sz="1200" dirty="0"/>
                        <a:t>CMK Store Provider Name</a:t>
                      </a:r>
                    </a:p>
                  </a:txBody>
                  <a:tcPr marT="91440" marB="9144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C00000"/>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4"/>
                    </a:solidFill>
                  </a:tcPr>
                </a:tc>
                <a:tc>
                  <a:txBody>
                    <a:bodyPr/>
                    <a:lstStyle/>
                    <a:p>
                      <a:pPr algn="l"/>
                      <a:r>
                        <a:rPr lang="en-US" sz="1200" dirty="0"/>
                        <a:t>CMK Path</a:t>
                      </a:r>
                    </a:p>
                  </a:txBody>
                  <a:tcPr marT="91440" marB="91440" anchor="b">
                    <a:lnL w="12700" cap="flat" cmpd="sng" algn="ctr">
                      <a:solidFill>
                        <a:schemeClr val="bg1"/>
                      </a:solidFill>
                      <a:prstDash val="solid"/>
                      <a:round/>
                      <a:headEnd type="none" w="med" len="med"/>
                      <a:tailEnd type="none" w="med" len="med"/>
                    </a:lnL>
                    <a:lnR w="12700" cap="flat" cmpd="sng" algn="ctr">
                      <a:solidFill>
                        <a:srgbClr val="C00000"/>
                      </a:solidFill>
                      <a:prstDash val="solid"/>
                      <a:round/>
                      <a:headEnd type="none" w="med" len="med"/>
                      <a:tailEnd type="none" w="med" len="med"/>
                    </a:lnR>
                    <a:lnT w="12700" cap="flat" cmpd="sng" algn="ctr">
                      <a:solidFill>
                        <a:srgbClr val="C00000"/>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4"/>
                    </a:solidFill>
                  </a:tcPr>
                </a:tc>
                <a:extLst>
                  <a:ext uri="{0D108BD9-81ED-4DB2-BD59-A6C34878D82A}">
                    <a16:rowId xmlns:a16="http://schemas.microsoft.com/office/drawing/2014/main" val="10000"/>
                  </a:ext>
                </a:extLst>
              </a:tr>
              <a:tr h="491004">
                <a:tc>
                  <a:txBody>
                    <a:bodyPr/>
                    <a:lstStyle/>
                    <a:p>
                      <a:r>
                        <a:rPr lang="en-US" sz="1200" dirty="0">
                          <a:solidFill>
                            <a:schemeClr val="bg1"/>
                          </a:solidFill>
                        </a:rPr>
                        <a:t>@Name</a:t>
                      </a:r>
                    </a:p>
                  </a:txBody>
                  <a:tcPr>
                    <a:lnL w="12700" cap="flat" cmpd="sng" algn="ctr">
                      <a:solidFill>
                        <a:srgbClr val="C00000"/>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rgbClr val="C00000"/>
                      </a:solidFill>
                      <a:prstDash val="solid"/>
                      <a:round/>
                      <a:headEnd type="none" w="med" len="med"/>
                      <a:tailEnd type="none" w="med" len="med"/>
                    </a:lnB>
                    <a:solidFill>
                      <a:schemeClr val="tx2"/>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1200" dirty="0">
                          <a:solidFill>
                            <a:schemeClr val="bg1"/>
                          </a:solidFill>
                        </a:rPr>
                        <a:t>Non-DET/ AES 256</a:t>
                      </a:r>
                    </a:p>
                  </a:txBody>
                  <a:tcP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rgbClr val="C00000"/>
                      </a:solidFill>
                      <a:prstDash val="solid"/>
                      <a:round/>
                      <a:headEnd type="none" w="med" len="med"/>
                      <a:tailEnd type="none" w="med" len="med"/>
                    </a:lnB>
                    <a:solidFill>
                      <a:schemeClr val="tx2"/>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US" sz="1200" dirty="0"/>
                    </a:p>
                  </a:txBody>
                  <a:tcP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rgbClr val="C00000"/>
                      </a:solidFill>
                      <a:prstDash val="solid"/>
                      <a:round/>
                      <a:headEnd type="none" w="med" len="med"/>
                      <a:tailEnd type="none" w="med" len="med"/>
                    </a:lnB>
                    <a:solidFill>
                      <a:schemeClr val="tx2"/>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1200" dirty="0">
                          <a:solidFill>
                            <a:schemeClr val="bg1"/>
                          </a:solidFill>
                        </a:rPr>
                        <a:t>CERTIFICATE_STORE</a:t>
                      </a:r>
                    </a:p>
                  </a:txBody>
                  <a:tcP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rgbClr val="C00000"/>
                      </a:solidFill>
                      <a:prstDash val="solid"/>
                      <a:round/>
                      <a:headEnd type="none" w="med" len="med"/>
                      <a:tailEnd type="none" w="med" len="med"/>
                    </a:lnB>
                    <a:solidFill>
                      <a:schemeClr val="tx2"/>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1200" dirty="0">
                          <a:solidFill>
                            <a:schemeClr val="bg1"/>
                          </a:solidFill>
                        </a:rPr>
                        <a:t>Current User/ My/f2260…</a:t>
                      </a:r>
                    </a:p>
                  </a:txBody>
                  <a:tcPr>
                    <a:lnL w="12700" cap="flat" cmpd="sng" algn="ctr">
                      <a:solidFill>
                        <a:schemeClr val="bg1"/>
                      </a:solidFill>
                      <a:prstDash val="solid"/>
                      <a:round/>
                      <a:headEnd type="none" w="med" len="med"/>
                      <a:tailEnd type="none" w="med" len="med"/>
                    </a:lnL>
                    <a:lnR w="12700" cap="flat" cmpd="sng" algn="ctr">
                      <a:solidFill>
                        <a:srgbClr val="C00000"/>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rgbClr val="C00000"/>
                      </a:solidFill>
                      <a:prstDash val="solid"/>
                      <a:round/>
                      <a:headEnd type="none" w="med" len="med"/>
                      <a:tailEnd type="none" w="med" len="med"/>
                    </a:lnB>
                    <a:solidFill>
                      <a:schemeClr val="tx2"/>
                    </a:solidFill>
                  </a:tcPr>
                </a:tc>
                <a:extLst>
                  <a:ext uri="{0D108BD9-81ED-4DB2-BD59-A6C34878D82A}">
                    <a16:rowId xmlns:a16="http://schemas.microsoft.com/office/drawing/2014/main" val="10001"/>
                  </a:ext>
                </a:extLst>
              </a:tr>
            </a:tbl>
          </a:graphicData>
        </a:graphic>
      </p:graphicFrame>
      <p:sp>
        <p:nvSpPr>
          <p:cNvPr id="42" name="Rectangle 41"/>
          <p:cNvSpPr/>
          <p:nvPr/>
        </p:nvSpPr>
        <p:spPr>
          <a:xfrm>
            <a:off x="6171938" y="4018194"/>
            <a:ext cx="5128695" cy="738664"/>
          </a:xfrm>
          <a:prstGeom prst="rect">
            <a:avLst/>
          </a:prstGeom>
          <a:solidFill>
            <a:schemeClr val="bg1">
              <a:lumMod val="95000"/>
            </a:schemeClr>
          </a:solidFill>
          <a:ln w="38100">
            <a:solidFill>
              <a:srgbClr val="C00000"/>
            </a:solidFill>
            <a:miter lim="800000"/>
          </a:ln>
        </p:spPr>
        <p:txBody>
          <a:bodyPr wrap="square" tIns="91440" bIns="91440" anchor="ctr" anchorCtr="0">
            <a:spAutoFit/>
          </a:bodyPr>
          <a:lstStyle/>
          <a:p>
            <a:r>
              <a:rPr lang="en-US" sz="1200" dirty="0">
                <a:solidFill>
                  <a:srgbClr val="0000FF"/>
                </a:solidFill>
                <a:latin typeface="Consolas" panose="020B0609020204030204" pitchFamily="49" charset="0"/>
              </a:rPr>
              <a:t>EXEC</a:t>
            </a:r>
            <a:r>
              <a:rPr lang="en-US" sz="1200" dirty="0">
                <a:solidFill>
                  <a:prstClr val="black"/>
                </a:solidFill>
                <a:latin typeface="Consolas" panose="020B0609020204030204" pitchFamily="49" charset="0"/>
              </a:rPr>
              <a:t> </a:t>
            </a:r>
            <a:r>
              <a:rPr lang="en-US" sz="1200" dirty="0" err="1">
                <a:solidFill>
                  <a:prstClr val="black"/>
                </a:solidFill>
                <a:latin typeface="Consolas" panose="020B0609020204030204" pitchFamily="49" charset="0"/>
              </a:rPr>
              <a:t>sp_execute_sql</a:t>
            </a:r>
            <a:r>
              <a:rPr lang="en-US" sz="1200" dirty="0">
                <a:solidFill>
                  <a:srgbClr val="0000FF"/>
                </a:solidFill>
                <a:latin typeface="Consolas" panose="020B0609020204030204" pitchFamily="49" charset="0"/>
              </a:rPr>
              <a:t> </a:t>
            </a:r>
          </a:p>
          <a:p>
            <a:r>
              <a:rPr lang="en-US" sz="1200" dirty="0">
                <a:solidFill>
                  <a:srgbClr val="FF0000"/>
                </a:solidFill>
                <a:latin typeface="Consolas" panose="020B0609020204030204" pitchFamily="49" charset="0"/>
              </a:rPr>
              <a:t>N'SELECT * FROM Customers WHERE SSN = @SSN'</a:t>
            </a:r>
          </a:p>
          <a:p>
            <a:r>
              <a:rPr lang="en-US" sz="1200" dirty="0">
                <a:solidFill>
                  <a:srgbClr val="808080"/>
                </a:solidFill>
                <a:latin typeface="Consolas" panose="020B0609020204030204" pitchFamily="49" charset="0"/>
              </a:rPr>
              <a:t>,</a:t>
            </a:r>
            <a:r>
              <a:rPr lang="en-US" sz="1200" dirty="0">
                <a:solidFill>
                  <a:prstClr val="black"/>
                </a:solidFill>
                <a:latin typeface="Consolas" panose="020B0609020204030204" pitchFamily="49" charset="0"/>
              </a:rPr>
              <a:t> @</a:t>
            </a:r>
            <a:r>
              <a:rPr lang="en-US" sz="1200" dirty="0" err="1">
                <a:solidFill>
                  <a:prstClr val="black"/>
                </a:solidFill>
                <a:latin typeface="Consolas" panose="020B0609020204030204" pitchFamily="49" charset="0"/>
              </a:rPr>
              <a:t>params</a:t>
            </a:r>
            <a:r>
              <a:rPr lang="en-US" sz="1200" dirty="0">
                <a:solidFill>
                  <a:prstClr val="black"/>
                </a:solidFill>
                <a:latin typeface="Consolas" panose="020B0609020204030204" pitchFamily="49" charset="0"/>
              </a:rPr>
              <a:t> </a:t>
            </a:r>
            <a:r>
              <a:rPr lang="en-US" sz="1200" dirty="0">
                <a:solidFill>
                  <a:srgbClr val="808080"/>
                </a:solidFill>
                <a:latin typeface="Consolas" panose="020B0609020204030204" pitchFamily="49" charset="0"/>
              </a:rPr>
              <a:t>=</a:t>
            </a:r>
            <a:r>
              <a:rPr lang="en-US" sz="1200" dirty="0">
                <a:solidFill>
                  <a:prstClr val="black"/>
                </a:solidFill>
                <a:latin typeface="Consolas" panose="020B0609020204030204" pitchFamily="49" charset="0"/>
              </a:rPr>
              <a:t> </a:t>
            </a:r>
            <a:r>
              <a:rPr lang="en-US" sz="1200" dirty="0">
                <a:solidFill>
                  <a:srgbClr val="FF0000"/>
                </a:solidFill>
                <a:latin typeface="Consolas" panose="020B0609020204030204" pitchFamily="49" charset="0"/>
              </a:rPr>
              <a:t>N'@SSN VARCHAR(11)'</a:t>
            </a:r>
            <a:r>
              <a:rPr lang="en-US" sz="1200" dirty="0">
                <a:solidFill>
                  <a:srgbClr val="808080"/>
                </a:solidFill>
                <a:latin typeface="Consolas" panose="020B0609020204030204" pitchFamily="49" charset="0"/>
              </a:rPr>
              <a:t>,</a:t>
            </a:r>
            <a:r>
              <a:rPr lang="en-US" sz="1200" dirty="0">
                <a:solidFill>
                  <a:prstClr val="black"/>
                </a:solidFill>
                <a:latin typeface="Consolas" panose="020B0609020204030204" pitchFamily="49" charset="0"/>
              </a:rPr>
              <a:t> @SSN</a:t>
            </a:r>
            <a:r>
              <a:rPr lang="en-US" sz="1200" dirty="0">
                <a:solidFill>
                  <a:srgbClr val="808080"/>
                </a:solidFill>
                <a:latin typeface="Consolas" panose="020B0609020204030204" pitchFamily="49" charset="0"/>
              </a:rPr>
              <a:t>=</a:t>
            </a:r>
            <a:r>
              <a:rPr lang="en-US" sz="1200" dirty="0">
                <a:solidFill>
                  <a:prstClr val="black"/>
                </a:solidFill>
                <a:latin typeface="Consolas" panose="020B0609020204030204" pitchFamily="49" charset="0"/>
              </a:rPr>
              <a:t>0x7ff654ae6d</a:t>
            </a:r>
          </a:p>
        </p:txBody>
      </p:sp>
      <p:graphicFrame>
        <p:nvGraphicFramePr>
          <p:cNvPr id="4" name="Table 3"/>
          <p:cNvGraphicFramePr>
            <a:graphicFrameLocks noGrp="1"/>
          </p:cNvGraphicFramePr>
          <p:nvPr>
            <p:extLst/>
          </p:nvPr>
        </p:nvGraphicFramePr>
        <p:xfrm>
          <a:off x="6160786" y="2616711"/>
          <a:ext cx="5142152" cy="1222524"/>
        </p:xfrm>
        <a:graphic>
          <a:graphicData uri="http://schemas.openxmlformats.org/drawingml/2006/table">
            <a:tbl>
              <a:tblPr firstRow="1">
                <a:tableStyleId>{3C2FFA5D-87B4-456A-9821-1D502468CF0F}</a:tableStyleId>
              </a:tblPr>
              <a:tblGrid>
                <a:gridCol w="782146">
                  <a:extLst>
                    <a:ext uri="{9D8B030D-6E8A-4147-A177-3AD203B41FA5}">
                      <a16:colId xmlns:a16="http://schemas.microsoft.com/office/drawing/2014/main" val="20000"/>
                    </a:ext>
                  </a:extLst>
                </a:gridCol>
                <a:gridCol w="988550">
                  <a:extLst>
                    <a:ext uri="{9D8B030D-6E8A-4147-A177-3AD203B41FA5}">
                      <a16:colId xmlns:a16="http://schemas.microsoft.com/office/drawing/2014/main" val="20001"/>
                    </a:ext>
                  </a:extLst>
                </a:gridCol>
                <a:gridCol w="994854">
                  <a:extLst>
                    <a:ext uri="{9D8B030D-6E8A-4147-A177-3AD203B41FA5}">
                      <a16:colId xmlns:a16="http://schemas.microsoft.com/office/drawing/2014/main" val="20002"/>
                    </a:ext>
                  </a:extLst>
                </a:gridCol>
                <a:gridCol w="1091939">
                  <a:extLst>
                    <a:ext uri="{9D8B030D-6E8A-4147-A177-3AD203B41FA5}">
                      <a16:colId xmlns:a16="http://schemas.microsoft.com/office/drawing/2014/main" val="20003"/>
                    </a:ext>
                  </a:extLst>
                </a:gridCol>
                <a:gridCol w="1284663">
                  <a:extLst>
                    <a:ext uri="{9D8B030D-6E8A-4147-A177-3AD203B41FA5}">
                      <a16:colId xmlns:a16="http://schemas.microsoft.com/office/drawing/2014/main" val="20004"/>
                    </a:ext>
                  </a:extLst>
                </a:gridCol>
              </a:tblGrid>
              <a:tr h="580773">
                <a:tc>
                  <a:txBody>
                    <a:bodyPr/>
                    <a:lstStyle/>
                    <a:p>
                      <a:pPr algn="l"/>
                      <a:r>
                        <a:rPr lang="en-US" sz="1200" dirty="0"/>
                        <a:t>Param</a:t>
                      </a:r>
                    </a:p>
                  </a:txBody>
                  <a:tcPr marT="91440" marB="91440" anchor="b">
                    <a:lnL w="12700" cap="flat" cmpd="sng" algn="ctr">
                      <a:solidFill>
                        <a:srgbClr val="C00000"/>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C00000"/>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4"/>
                    </a:solidFill>
                  </a:tcPr>
                </a:tc>
                <a:tc>
                  <a:txBody>
                    <a:bodyPr/>
                    <a:lstStyle/>
                    <a:p>
                      <a:pPr algn="l"/>
                      <a:r>
                        <a:rPr lang="en-US" sz="1200" dirty="0"/>
                        <a:t>Encryption Type/ Algorithm</a:t>
                      </a:r>
                    </a:p>
                  </a:txBody>
                  <a:tcPr marT="91440" marB="9144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C00000"/>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4"/>
                    </a:solidFill>
                  </a:tcPr>
                </a:tc>
                <a:tc>
                  <a:txBody>
                    <a:bodyPr/>
                    <a:lstStyle/>
                    <a:p>
                      <a:pPr algn="l"/>
                      <a:r>
                        <a:rPr lang="en-US" sz="1200" dirty="0"/>
                        <a:t>Encrypted CEK Value</a:t>
                      </a:r>
                    </a:p>
                  </a:txBody>
                  <a:tcPr marT="91440" marB="9144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C00000"/>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4"/>
                    </a:solidFill>
                  </a:tcPr>
                </a:tc>
                <a:tc>
                  <a:txBody>
                    <a:bodyPr/>
                    <a:lstStyle/>
                    <a:p>
                      <a:pPr algn="l"/>
                      <a:r>
                        <a:rPr lang="en-US" sz="1200" dirty="0"/>
                        <a:t>CMK Store Provider Name</a:t>
                      </a:r>
                    </a:p>
                  </a:txBody>
                  <a:tcPr marT="91440" marB="9144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C00000"/>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4"/>
                    </a:solidFill>
                  </a:tcPr>
                </a:tc>
                <a:tc>
                  <a:txBody>
                    <a:bodyPr/>
                    <a:lstStyle/>
                    <a:p>
                      <a:pPr algn="l"/>
                      <a:r>
                        <a:rPr lang="en-US" sz="1200" dirty="0"/>
                        <a:t>CMK Path</a:t>
                      </a:r>
                    </a:p>
                  </a:txBody>
                  <a:tcPr marT="91440" marB="91440" anchor="b">
                    <a:lnL w="12700" cap="flat" cmpd="sng" algn="ctr">
                      <a:solidFill>
                        <a:schemeClr val="bg1"/>
                      </a:solidFill>
                      <a:prstDash val="solid"/>
                      <a:round/>
                      <a:headEnd type="none" w="med" len="med"/>
                      <a:tailEnd type="none" w="med" len="med"/>
                    </a:lnL>
                    <a:lnR w="12700" cap="flat" cmpd="sng" algn="ctr">
                      <a:solidFill>
                        <a:srgbClr val="C00000"/>
                      </a:solidFill>
                      <a:prstDash val="solid"/>
                      <a:round/>
                      <a:headEnd type="none" w="med" len="med"/>
                      <a:tailEnd type="none" w="med" len="med"/>
                    </a:lnR>
                    <a:lnT w="12700" cap="flat" cmpd="sng" algn="ctr">
                      <a:solidFill>
                        <a:srgbClr val="C00000"/>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4"/>
                    </a:solidFill>
                  </a:tcPr>
                </a:tc>
                <a:extLst>
                  <a:ext uri="{0D108BD9-81ED-4DB2-BD59-A6C34878D82A}">
                    <a16:rowId xmlns:a16="http://schemas.microsoft.com/office/drawing/2014/main" val="10000"/>
                  </a:ext>
                </a:extLst>
              </a:tr>
              <a:tr h="491004">
                <a:tc>
                  <a:txBody>
                    <a:bodyPr/>
                    <a:lstStyle/>
                    <a:p>
                      <a:r>
                        <a:rPr lang="en-US" sz="1200" dirty="0">
                          <a:solidFill>
                            <a:schemeClr val="bg1"/>
                          </a:solidFill>
                        </a:rPr>
                        <a:t>@SSN</a:t>
                      </a:r>
                    </a:p>
                  </a:txBody>
                  <a:tcPr>
                    <a:lnL w="12700" cap="flat" cmpd="sng" algn="ctr">
                      <a:solidFill>
                        <a:srgbClr val="C00000"/>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rgbClr val="C00000"/>
                      </a:solidFill>
                      <a:prstDash val="solid"/>
                      <a:round/>
                      <a:headEnd type="none" w="med" len="med"/>
                      <a:tailEnd type="none" w="med" len="med"/>
                    </a:lnB>
                    <a:solidFill>
                      <a:schemeClr val="tx2"/>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1200" dirty="0">
                          <a:solidFill>
                            <a:schemeClr val="bg1"/>
                          </a:solidFill>
                        </a:rPr>
                        <a:t>DET/ AES 256</a:t>
                      </a:r>
                    </a:p>
                  </a:txBody>
                  <a:tcP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rgbClr val="C00000"/>
                      </a:solidFill>
                      <a:prstDash val="solid"/>
                      <a:round/>
                      <a:headEnd type="none" w="med" len="med"/>
                      <a:tailEnd type="none" w="med" len="med"/>
                    </a:lnB>
                    <a:solidFill>
                      <a:schemeClr val="tx2"/>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US" sz="1200" dirty="0"/>
                    </a:p>
                  </a:txBody>
                  <a:tcP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rgbClr val="C00000"/>
                      </a:solidFill>
                      <a:prstDash val="solid"/>
                      <a:round/>
                      <a:headEnd type="none" w="med" len="med"/>
                      <a:tailEnd type="none" w="med" len="med"/>
                    </a:lnB>
                    <a:solidFill>
                      <a:schemeClr val="tx2"/>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1200" dirty="0">
                          <a:solidFill>
                            <a:schemeClr val="bg1"/>
                          </a:solidFill>
                        </a:rPr>
                        <a:t>CERTIFICATE_STORE</a:t>
                      </a:r>
                    </a:p>
                  </a:txBody>
                  <a:tcP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rgbClr val="C00000"/>
                      </a:solidFill>
                      <a:prstDash val="solid"/>
                      <a:round/>
                      <a:headEnd type="none" w="med" len="med"/>
                      <a:tailEnd type="none" w="med" len="med"/>
                    </a:lnB>
                    <a:solidFill>
                      <a:schemeClr val="tx2"/>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1200" dirty="0">
                          <a:solidFill>
                            <a:schemeClr val="bg1"/>
                          </a:solidFill>
                        </a:rPr>
                        <a:t>Current User/ My/f2260…</a:t>
                      </a:r>
                    </a:p>
                  </a:txBody>
                  <a:tcPr>
                    <a:lnL w="12700" cap="flat" cmpd="sng" algn="ctr">
                      <a:solidFill>
                        <a:schemeClr val="bg1"/>
                      </a:solidFill>
                      <a:prstDash val="solid"/>
                      <a:round/>
                      <a:headEnd type="none" w="med" len="med"/>
                      <a:tailEnd type="none" w="med" len="med"/>
                    </a:lnL>
                    <a:lnR w="12700" cap="flat" cmpd="sng" algn="ctr">
                      <a:solidFill>
                        <a:srgbClr val="C00000"/>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rgbClr val="C00000"/>
                      </a:solidFill>
                      <a:prstDash val="solid"/>
                      <a:round/>
                      <a:headEnd type="none" w="med" len="med"/>
                      <a:tailEnd type="none" w="med" len="med"/>
                    </a:lnB>
                    <a:solidFill>
                      <a:schemeClr val="tx2"/>
                    </a:solidFill>
                  </a:tcPr>
                </a:tc>
                <a:extLst>
                  <a:ext uri="{0D108BD9-81ED-4DB2-BD59-A6C34878D82A}">
                    <a16:rowId xmlns:a16="http://schemas.microsoft.com/office/drawing/2014/main" val="10001"/>
                  </a:ext>
                </a:extLst>
              </a:tr>
            </a:tbl>
          </a:graphicData>
        </a:graphic>
      </p:graphicFrame>
      <p:cxnSp>
        <p:nvCxnSpPr>
          <p:cNvPr id="5" name="Straight Connector 4"/>
          <p:cNvCxnSpPr/>
          <p:nvPr/>
        </p:nvCxnSpPr>
        <p:spPr>
          <a:xfrm>
            <a:off x="5932927" y="1853840"/>
            <a:ext cx="27314" cy="4722185"/>
          </a:xfrm>
          <a:prstGeom prst="line">
            <a:avLst/>
          </a:prstGeom>
          <a:ln w="25400">
            <a:solidFill>
              <a:schemeClr val="tx1">
                <a:lumMod val="50000"/>
                <a:lumOff val="50000"/>
              </a:schemeClr>
            </a:solidFill>
            <a:prstDash val="solid"/>
          </a:ln>
        </p:spPr>
        <p:style>
          <a:lnRef idx="1">
            <a:schemeClr val="accent1"/>
          </a:lnRef>
          <a:fillRef idx="0">
            <a:schemeClr val="accent1"/>
          </a:fillRef>
          <a:effectRef idx="0">
            <a:schemeClr val="accent1"/>
          </a:effectRef>
          <a:fontRef idx="minor">
            <a:schemeClr val="tx1"/>
          </a:fontRef>
        </p:style>
      </p:cxnSp>
      <p:sp>
        <p:nvSpPr>
          <p:cNvPr id="9" name="Rectangle 8"/>
          <p:cNvSpPr/>
          <p:nvPr/>
        </p:nvSpPr>
        <p:spPr>
          <a:xfrm>
            <a:off x="4330624" y="1853840"/>
            <a:ext cx="1391883" cy="4722184"/>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latin typeface="Segoe UI Semilight" panose="020B0402040204020203" pitchFamily="34" charset="0"/>
              <a:cs typeface="Segoe UI Semilight" panose="020B0402040204020203" pitchFamily="34" charset="0"/>
            </a:endParaRPr>
          </a:p>
          <a:p>
            <a:pPr algn="ctr"/>
            <a:endParaRPr lang="en-US" sz="1800" dirty="0">
              <a:latin typeface="Segoe UI Semilight" panose="020B0402040204020203" pitchFamily="34" charset="0"/>
              <a:cs typeface="Segoe UI Semilight" panose="020B0402040204020203" pitchFamily="34" charset="0"/>
            </a:endParaRPr>
          </a:p>
          <a:p>
            <a:pPr algn="ctr"/>
            <a:endParaRPr lang="en-US" sz="1800" dirty="0">
              <a:latin typeface="Segoe UI Semilight" panose="020B0402040204020203" pitchFamily="34" charset="0"/>
              <a:cs typeface="Segoe UI Semilight" panose="020B0402040204020203" pitchFamily="34" charset="0"/>
            </a:endParaRPr>
          </a:p>
          <a:p>
            <a:pPr algn="ctr"/>
            <a:endParaRPr lang="en-US" sz="1800" dirty="0">
              <a:latin typeface="Segoe UI Semilight" panose="020B0402040204020203" pitchFamily="34" charset="0"/>
              <a:cs typeface="Segoe UI Semilight" panose="020B0402040204020203" pitchFamily="34" charset="0"/>
            </a:endParaRPr>
          </a:p>
          <a:p>
            <a:pPr algn="ctr"/>
            <a:endParaRPr lang="en-US" sz="1800" dirty="0">
              <a:latin typeface="Segoe UI Semilight" panose="020B0402040204020203" pitchFamily="34" charset="0"/>
              <a:cs typeface="Segoe UI Semilight" panose="020B0402040204020203" pitchFamily="34" charset="0"/>
            </a:endParaRPr>
          </a:p>
          <a:p>
            <a:pPr algn="ctr"/>
            <a:endParaRPr lang="en-US" sz="1800" dirty="0">
              <a:latin typeface="Segoe UI Semilight" panose="020B0402040204020203" pitchFamily="34" charset="0"/>
              <a:cs typeface="Segoe UI Semilight" panose="020B0402040204020203" pitchFamily="34" charset="0"/>
            </a:endParaRPr>
          </a:p>
          <a:p>
            <a:pPr algn="ctr"/>
            <a:endParaRPr lang="en-US" sz="1800" dirty="0">
              <a:latin typeface="Segoe UI Semilight" panose="020B0402040204020203" pitchFamily="34" charset="0"/>
              <a:cs typeface="Segoe UI Semilight" panose="020B0402040204020203" pitchFamily="34" charset="0"/>
            </a:endParaRPr>
          </a:p>
          <a:p>
            <a:pPr algn="ctr"/>
            <a:r>
              <a:rPr lang="en-US" sz="1800" dirty="0">
                <a:latin typeface="Segoe UI Semilight" panose="020B0402040204020203" pitchFamily="34" charset="0"/>
                <a:cs typeface="Segoe UI Semilight" panose="020B0402040204020203" pitchFamily="34" charset="0"/>
              </a:rPr>
              <a:t>Enhanced ADO.NET</a:t>
            </a:r>
          </a:p>
        </p:txBody>
      </p:sp>
      <p:cxnSp>
        <p:nvCxnSpPr>
          <p:cNvPr id="11" name="Straight Arrow Connector 10"/>
          <p:cNvCxnSpPr/>
          <p:nvPr/>
        </p:nvCxnSpPr>
        <p:spPr>
          <a:xfrm flipV="1">
            <a:off x="5689790" y="2264513"/>
            <a:ext cx="457200" cy="4949"/>
          </a:xfrm>
          <a:prstGeom prst="straightConnector1">
            <a:avLst/>
          </a:prstGeom>
          <a:ln w="76200">
            <a:solidFill>
              <a:srgbClr val="C00000"/>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12" name="Straight Arrow Connector 11"/>
          <p:cNvCxnSpPr/>
          <p:nvPr/>
        </p:nvCxnSpPr>
        <p:spPr>
          <a:xfrm flipV="1">
            <a:off x="5704316" y="4383183"/>
            <a:ext cx="457200" cy="4949"/>
          </a:xfrm>
          <a:prstGeom prst="straightConnector1">
            <a:avLst/>
          </a:prstGeom>
          <a:ln w="76200">
            <a:solidFill>
              <a:srgbClr val="C00000"/>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13" name="Straight Arrow Connector 12"/>
          <p:cNvCxnSpPr/>
          <p:nvPr/>
        </p:nvCxnSpPr>
        <p:spPr>
          <a:xfrm flipH="1" flipV="1">
            <a:off x="5727641" y="3190001"/>
            <a:ext cx="457200" cy="4949"/>
          </a:xfrm>
          <a:prstGeom prst="straightConnector1">
            <a:avLst/>
          </a:prstGeom>
          <a:ln w="76200">
            <a:solidFill>
              <a:srgbClr val="C00000"/>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cxnSp>
      <p:sp>
        <p:nvSpPr>
          <p:cNvPr id="19" name="TextBox 18"/>
          <p:cNvSpPr txBox="1"/>
          <p:nvPr/>
        </p:nvSpPr>
        <p:spPr>
          <a:xfrm>
            <a:off x="4463939" y="2768203"/>
            <a:ext cx="1125253" cy="923330"/>
          </a:xfrm>
          <a:prstGeom prst="rect">
            <a:avLst/>
          </a:prstGeom>
          <a:noFill/>
        </p:spPr>
        <p:txBody>
          <a:bodyPr wrap="square" rtlCol="0">
            <a:spAutoFit/>
          </a:bodyPr>
          <a:lstStyle/>
          <a:p>
            <a:pPr algn="ctr"/>
            <a:r>
              <a:rPr lang="en-US" sz="1800" dirty="0">
                <a:solidFill>
                  <a:schemeClr val="bg1"/>
                </a:solidFill>
                <a:latin typeface="Segoe UI Semilight" panose="020B0402040204020203" pitchFamily="34" charset="0"/>
                <a:cs typeface="Segoe UI Semilight" panose="020B0402040204020203" pitchFamily="34" charset="0"/>
              </a:rPr>
              <a:t>Plaintext CEK</a:t>
            </a:r>
          </a:p>
          <a:p>
            <a:pPr algn="ctr"/>
            <a:r>
              <a:rPr lang="en-US" sz="1800" dirty="0">
                <a:solidFill>
                  <a:schemeClr val="bg1"/>
                </a:solidFill>
                <a:latin typeface="Segoe UI Semilight" panose="020B0402040204020203" pitchFamily="34" charset="0"/>
                <a:cs typeface="Segoe UI Semilight" panose="020B0402040204020203" pitchFamily="34" charset="0"/>
              </a:rPr>
              <a:t>Cache</a:t>
            </a:r>
          </a:p>
        </p:txBody>
      </p:sp>
      <p:sp>
        <p:nvSpPr>
          <p:cNvPr id="21" name="Rectangle 20"/>
          <p:cNvSpPr/>
          <p:nvPr/>
        </p:nvSpPr>
        <p:spPr>
          <a:xfrm>
            <a:off x="6159239" y="1858082"/>
            <a:ext cx="5141908" cy="738664"/>
          </a:xfrm>
          <a:prstGeom prst="rect">
            <a:avLst/>
          </a:prstGeom>
          <a:solidFill>
            <a:schemeClr val="bg1">
              <a:lumMod val="95000"/>
            </a:schemeClr>
          </a:solidFill>
          <a:ln w="38100">
            <a:solidFill>
              <a:srgbClr val="C00000"/>
            </a:solidFill>
            <a:miter lim="800000"/>
          </a:ln>
        </p:spPr>
        <p:txBody>
          <a:bodyPr wrap="square" tIns="91440" bIns="91440" anchor="ctr" anchorCtr="0">
            <a:spAutoFit/>
          </a:bodyPr>
          <a:lstStyle/>
          <a:p>
            <a:r>
              <a:rPr lang="en-US" sz="1200" dirty="0">
                <a:solidFill>
                  <a:srgbClr val="0000FF"/>
                </a:solidFill>
                <a:latin typeface="Consolas" panose="020B0609020204030204" pitchFamily="49" charset="0"/>
              </a:rPr>
              <a:t>exec</a:t>
            </a:r>
            <a:r>
              <a:rPr lang="en-US" sz="1200" dirty="0">
                <a:solidFill>
                  <a:prstClr val="black"/>
                </a:solidFill>
                <a:latin typeface="Consolas" panose="020B0609020204030204" pitchFamily="49" charset="0"/>
              </a:rPr>
              <a:t> sp_describe_parameter_encryption</a:t>
            </a:r>
            <a:r>
              <a:rPr lang="en-US" sz="1200" dirty="0">
                <a:solidFill>
                  <a:srgbClr val="0000FF"/>
                </a:solidFill>
                <a:latin typeface="Consolas" panose="020B0609020204030204" pitchFamily="49" charset="0"/>
              </a:rPr>
              <a:t> </a:t>
            </a:r>
          </a:p>
          <a:p>
            <a:r>
              <a:rPr lang="en-US" sz="1200" dirty="0">
                <a:solidFill>
                  <a:prstClr val="black"/>
                </a:solidFill>
                <a:latin typeface="Consolas" panose="020B0609020204030204" pitchFamily="49" charset="0"/>
              </a:rPr>
              <a:t>@params </a:t>
            </a:r>
            <a:r>
              <a:rPr lang="en-US" sz="1200" dirty="0">
                <a:solidFill>
                  <a:srgbClr val="808080"/>
                </a:solidFill>
                <a:latin typeface="Consolas" panose="020B0609020204030204" pitchFamily="49" charset="0"/>
              </a:rPr>
              <a:t>=</a:t>
            </a:r>
            <a:r>
              <a:rPr lang="en-US" sz="1200" dirty="0">
                <a:solidFill>
                  <a:prstClr val="black"/>
                </a:solidFill>
                <a:latin typeface="Consolas" panose="020B0609020204030204" pitchFamily="49" charset="0"/>
              </a:rPr>
              <a:t> </a:t>
            </a:r>
            <a:r>
              <a:rPr lang="en-US" sz="1200" dirty="0">
                <a:solidFill>
                  <a:srgbClr val="FF0000"/>
                </a:solidFill>
                <a:latin typeface="Consolas" panose="020B0609020204030204" pitchFamily="49" charset="0"/>
              </a:rPr>
              <a:t>N'@SSN VARCHAR(11)'</a:t>
            </a:r>
          </a:p>
          <a:p>
            <a:r>
              <a:rPr lang="en-US" sz="1200" dirty="0">
                <a:solidFill>
                  <a:srgbClr val="808080"/>
                </a:solidFill>
                <a:latin typeface="Consolas" panose="020B0609020204030204" pitchFamily="49" charset="0"/>
              </a:rPr>
              <a:t>,</a:t>
            </a:r>
            <a:r>
              <a:rPr lang="en-US" sz="1200" dirty="0">
                <a:solidFill>
                  <a:prstClr val="black"/>
                </a:solidFill>
                <a:latin typeface="Consolas" panose="020B0609020204030204" pitchFamily="49" charset="0"/>
              </a:rPr>
              <a:t> @tsql </a:t>
            </a:r>
            <a:r>
              <a:rPr lang="en-US" sz="1200" dirty="0">
                <a:solidFill>
                  <a:srgbClr val="808080"/>
                </a:solidFill>
                <a:latin typeface="Consolas" panose="020B0609020204030204" pitchFamily="49" charset="0"/>
              </a:rPr>
              <a:t>=</a:t>
            </a:r>
            <a:r>
              <a:rPr lang="en-US" sz="1200" dirty="0">
                <a:solidFill>
                  <a:prstClr val="black"/>
                </a:solidFill>
                <a:latin typeface="Consolas" panose="020B0609020204030204" pitchFamily="49" charset="0"/>
              </a:rPr>
              <a:t> </a:t>
            </a:r>
            <a:r>
              <a:rPr lang="en-US" sz="1200" dirty="0">
                <a:solidFill>
                  <a:srgbClr val="FF0000"/>
                </a:solidFill>
                <a:latin typeface="Consolas" panose="020B0609020204030204" pitchFamily="49" charset="0"/>
              </a:rPr>
              <a:t>N'SELECT * FROM Customers WHERE SSN = @SSN'</a:t>
            </a:r>
          </a:p>
        </p:txBody>
      </p:sp>
      <p:cxnSp>
        <p:nvCxnSpPr>
          <p:cNvPr id="27" name="Straight Arrow Connector 26"/>
          <p:cNvCxnSpPr/>
          <p:nvPr/>
        </p:nvCxnSpPr>
        <p:spPr>
          <a:xfrm flipH="1" flipV="1">
            <a:off x="5738634" y="5308671"/>
            <a:ext cx="457200" cy="4949"/>
          </a:xfrm>
          <a:prstGeom prst="straightConnector1">
            <a:avLst/>
          </a:prstGeom>
          <a:ln w="76200">
            <a:solidFill>
              <a:srgbClr val="C00000"/>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cxnSp>
      <p:sp>
        <p:nvSpPr>
          <p:cNvPr id="32" name="TextBox 31"/>
          <p:cNvSpPr txBox="1"/>
          <p:nvPr/>
        </p:nvSpPr>
        <p:spPr>
          <a:xfrm>
            <a:off x="9022689" y="6055435"/>
            <a:ext cx="1834926" cy="307777"/>
          </a:xfrm>
          <a:prstGeom prst="rect">
            <a:avLst/>
          </a:prstGeom>
          <a:noFill/>
        </p:spPr>
        <p:txBody>
          <a:bodyPr wrap="none" rtlCol="0">
            <a:spAutoFit/>
          </a:bodyPr>
          <a:lstStyle/>
          <a:p>
            <a:r>
              <a:rPr lang="en-US" sz="1400" i="1" dirty="0"/>
              <a:t>Result set (</a:t>
            </a:r>
            <a:r>
              <a:rPr lang="en-US" sz="1400" i="1" dirty="0" err="1"/>
              <a:t>ciphertext</a:t>
            </a:r>
            <a:r>
              <a:rPr lang="en-US" sz="1400" i="1" dirty="0"/>
              <a:t>)</a:t>
            </a:r>
          </a:p>
        </p:txBody>
      </p:sp>
      <p:cxnSp>
        <p:nvCxnSpPr>
          <p:cNvPr id="36" name="Straight Arrow Connector 35"/>
          <p:cNvCxnSpPr/>
          <p:nvPr/>
        </p:nvCxnSpPr>
        <p:spPr>
          <a:xfrm flipH="1">
            <a:off x="3099372" y="5308671"/>
            <a:ext cx="1212170" cy="1"/>
          </a:xfrm>
          <a:prstGeom prst="straightConnector1">
            <a:avLst/>
          </a:prstGeom>
          <a:ln w="76200">
            <a:solidFill>
              <a:srgbClr val="C00000"/>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cxnSp>
      <p:graphicFrame>
        <p:nvGraphicFramePr>
          <p:cNvPr id="37" name="Table 36"/>
          <p:cNvGraphicFramePr>
            <a:graphicFrameLocks noGrp="1"/>
          </p:cNvGraphicFramePr>
          <p:nvPr>
            <p:extLst/>
          </p:nvPr>
        </p:nvGraphicFramePr>
        <p:xfrm>
          <a:off x="1245372" y="5034351"/>
          <a:ext cx="1844474" cy="548640"/>
        </p:xfrm>
        <a:graphic>
          <a:graphicData uri="http://schemas.openxmlformats.org/drawingml/2006/table">
            <a:tbl>
              <a:tblPr firstRow="1">
                <a:tableStyleId>{3C2FFA5D-87B4-456A-9821-1D502468CF0F}</a:tableStyleId>
              </a:tblPr>
              <a:tblGrid>
                <a:gridCol w="1844474">
                  <a:extLst>
                    <a:ext uri="{9D8B030D-6E8A-4147-A177-3AD203B41FA5}">
                      <a16:colId xmlns:a16="http://schemas.microsoft.com/office/drawing/2014/main" val="20000"/>
                    </a:ext>
                  </a:extLst>
                </a:gridCol>
              </a:tblGrid>
              <a:tr h="151481">
                <a:tc>
                  <a:txBody>
                    <a:bodyPr/>
                    <a:lstStyle/>
                    <a:p>
                      <a:pPr algn="ctr"/>
                      <a:r>
                        <a:rPr lang="en-US" sz="1200" dirty="0">
                          <a:solidFill>
                            <a:schemeClr val="bg1"/>
                          </a:solidFill>
                        </a:rPr>
                        <a:t>Name</a:t>
                      </a:r>
                    </a:p>
                  </a:txBody>
                  <a:tcPr>
                    <a:lnL w="12700" cap="flat" cmpd="sng" algn="ctr">
                      <a:solidFill>
                        <a:schemeClr val="accent4"/>
                      </a:solidFill>
                      <a:prstDash val="solid"/>
                      <a:round/>
                      <a:headEnd type="none" w="med" len="med"/>
                      <a:tailEnd type="none" w="med" len="med"/>
                    </a:lnL>
                    <a:lnR w="12700" cap="flat" cmpd="sng" algn="ctr">
                      <a:solidFill>
                        <a:schemeClr val="accent4"/>
                      </a:solidFill>
                      <a:prstDash val="solid"/>
                      <a:round/>
                      <a:headEnd type="none" w="med" len="med"/>
                      <a:tailEnd type="none" w="med" len="med"/>
                    </a:lnR>
                    <a:lnT w="12700" cap="flat" cmpd="sng" algn="ctr">
                      <a:solidFill>
                        <a:schemeClr val="accent4"/>
                      </a:solidFill>
                      <a:prstDash val="solid"/>
                      <a:round/>
                      <a:headEnd type="none" w="med" len="med"/>
                      <a:tailEnd type="none" w="med" len="med"/>
                    </a:lnT>
                    <a:solidFill>
                      <a:srgbClr val="C00000"/>
                    </a:solidFill>
                  </a:tcPr>
                </a:tc>
                <a:extLst>
                  <a:ext uri="{0D108BD9-81ED-4DB2-BD59-A6C34878D82A}">
                    <a16:rowId xmlns:a16="http://schemas.microsoft.com/office/drawing/2014/main" val="10000"/>
                  </a:ext>
                </a:extLst>
              </a:tr>
              <a:tr h="212695">
                <a:tc>
                  <a:txBody>
                    <a:bodyPr/>
                    <a:lstStyle/>
                    <a:p>
                      <a:pPr algn="ctr"/>
                      <a:r>
                        <a:rPr lang="en-US" sz="1200" dirty="0">
                          <a:solidFill>
                            <a:schemeClr val="bg1"/>
                          </a:solidFill>
                        </a:rPr>
                        <a:t>Jim Gray</a:t>
                      </a:r>
                    </a:p>
                  </a:txBody>
                  <a:tcPr marL="0" marR="0">
                    <a:lnL w="12700" cap="flat" cmpd="sng" algn="ctr">
                      <a:solidFill>
                        <a:schemeClr val="accent4"/>
                      </a:solidFill>
                      <a:prstDash val="solid"/>
                      <a:round/>
                      <a:headEnd type="none" w="med" len="med"/>
                      <a:tailEnd type="none" w="med" len="med"/>
                    </a:lnL>
                    <a:lnR w="12700" cap="flat" cmpd="sng" algn="ctr">
                      <a:solidFill>
                        <a:schemeClr val="accent4"/>
                      </a:solidFill>
                      <a:prstDash val="solid"/>
                      <a:round/>
                      <a:headEnd type="none" w="med" len="med"/>
                      <a:tailEnd type="none" w="med" len="med"/>
                    </a:lnR>
                    <a:lnB w="12700" cap="flat" cmpd="sng" algn="ctr">
                      <a:solidFill>
                        <a:schemeClr val="accent4"/>
                      </a:solidFill>
                      <a:prstDash val="solid"/>
                      <a:round/>
                      <a:headEnd type="none" w="med" len="med"/>
                      <a:tailEnd type="none" w="med" len="med"/>
                    </a:lnB>
                    <a:solidFill>
                      <a:srgbClr val="505050"/>
                    </a:solidFill>
                  </a:tcPr>
                </a:tc>
                <a:extLst>
                  <a:ext uri="{0D108BD9-81ED-4DB2-BD59-A6C34878D82A}">
                    <a16:rowId xmlns:a16="http://schemas.microsoft.com/office/drawing/2014/main" val="10001"/>
                  </a:ext>
                </a:extLst>
              </a:tr>
            </a:tbl>
          </a:graphicData>
        </a:graphic>
      </p:graphicFrame>
      <p:sp>
        <p:nvSpPr>
          <p:cNvPr id="38" name="TextBox 37"/>
          <p:cNvSpPr txBox="1"/>
          <p:nvPr/>
        </p:nvSpPr>
        <p:spPr>
          <a:xfrm>
            <a:off x="1292813" y="4707989"/>
            <a:ext cx="1746376" cy="307777"/>
          </a:xfrm>
          <a:prstGeom prst="rect">
            <a:avLst/>
          </a:prstGeom>
          <a:noFill/>
        </p:spPr>
        <p:txBody>
          <a:bodyPr wrap="none" rtlCol="0">
            <a:spAutoFit/>
          </a:bodyPr>
          <a:lstStyle/>
          <a:p>
            <a:r>
              <a:rPr lang="en-US" sz="1400" i="1" dirty="0"/>
              <a:t>Result set (plaintext)</a:t>
            </a:r>
          </a:p>
        </p:txBody>
      </p:sp>
      <p:sp>
        <p:nvSpPr>
          <p:cNvPr id="39" name="Rectangle 38"/>
          <p:cNvSpPr/>
          <p:nvPr/>
        </p:nvSpPr>
        <p:spPr>
          <a:xfrm>
            <a:off x="375084" y="1864991"/>
            <a:ext cx="3717794" cy="2031325"/>
          </a:xfrm>
          <a:prstGeom prst="rect">
            <a:avLst/>
          </a:prstGeom>
          <a:solidFill>
            <a:srgbClr val="F2F2F2"/>
          </a:solidFill>
          <a:ln w="38100">
            <a:solidFill>
              <a:schemeClr val="accent4"/>
            </a:solidFill>
            <a:miter lim="800000"/>
          </a:ln>
        </p:spPr>
        <p:txBody>
          <a:bodyPr wrap="square" tIns="91440" bIns="91440" anchor="ctr" anchorCtr="0">
            <a:spAutoFit/>
          </a:bodyPr>
          <a:lstStyle/>
          <a:p>
            <a:r>
              <a:rPr lang="en-US" sz="1200" dirty="0">
                <a:solidFill>
                  <a:srgbClr val="0000FF"/>
                </a:solidFill>
                <a:highlight>
                  <a:srgbClr val="FFFFFF"/>
                </a:highlight>
                <a:latin typeface="Consolas" panose="020B0609020204030204" pitchFamily="49" charset="0"/>
              </a:rPr>
              <a:t>using</a:t>
            </a:r>
            <a:r>
              <a:rPr lang="en-US" sz="1200" dirty="0">
                <a:solidFill>
                  <a:srgbClr val="000000"/>
                </a:solidFill>
                <a:highlight>
                  <a:srgbClr val="FFFFFF"/>
                </a:highlight>
                <a:latin typeface="Consolas" panose="020B0609020204030204" pitchFamily="49" charset="0"/>
              </a:rPr>
              <a:t> (</a:t>
            </a:r>
            <a:r>
              <a:rPr lang="en-US" sz="1200" dirty="0">
                <a:solidFill>
                  <a:srgbClr val="2B91AF"/>
                </a:solidFill>
                <a:highlight>
                  <a:srgbClr val="FFFFFF"/>
                </a:highlight>
                <a:latin typeface="Consolas" panose="020B0609020204030204" pitchFamily="49" charset="0"/>
              </a:rPr>
              <a:t>SqlCommand</a:t>
            </a:r>
            <a:r>
              <a:rPr lang="en-US" sz="1200" dirty="0">
                <a:solidFill>
                  <a:srgbClr val="000000"/>
                </a:solidFill>
                <a:highlight>
                  <a:srgbClr val="FFFFFF"/>
                </a:highlight>
                <a:latin typeface="Consolas" panose="020B0609020204030204" pitchFamily="49" charset="0"/>
              </a:rPr>
              <a:t> cmd = </a:t>
            </a:r>
            <a:r>
              <a:rPr lang="en-US" sz="1200" dirty="0">
                <a:solidFill>
                  <a:srgbClr val="0000FF"/>
                </a:solidFill>
                <a:highlight>
                  <a:srgbClr val="FFFFFF"/>
                </a:highlight>
                <a:latin typeface="Consolas" panose="020B0609020204030204" pitchFamily="49" charset="0"/>
              </a:rPr>
              <a:t>new</a:t>
            </a:r>
            <a:r>
              <a:rPr lang="en-US" sz="1200" dirty="0">
                <a:solidFill>
                  <a:srgbClr val="000000"/>
                </a:solidFill>
                <a:highlight>
                  <a:srgbClr val="FFFFFF"/>
                </a:highlight>
                <a:latin typeface="Consolas" panose="020B0609020204030204" pitchFamily="49" charset="0"/>
              </a:rPr>
              <a:t> </a:t>
            </a:r>
            <a:r>
              <a:rPr lang="en-US" sz="1200" dirty="0">
                <a:solidFill>
                  <a:srgbClr val="2B91AF"/>
                </a:solidFill>
                <a:highlight>
                  <a:srgbClr val="FFFFFF"/>
                </a:highlight>
                <a:latin typeface="Consolas" panose="020B0609020204030204" pitchFamily="49" charset="0"/>
              </a:rPr>
              <a:t>SqlCommand</a:t>
            </a:r>
            <a:r>
              <a:rPr lang="en-US" sz="1200" dirty="0">
                <a:solidFill>
                  <a:srgbClr val="000000"/>
                </a:solidFill>
                <a:highlight>
                  <a:srgbClr val="FFFFFF"/>
                </a:highlight>
                <a:latin typeface="Consolas" panose="020B0609020204030204" pitchFamily="49" charset="0"/>
              </a:rPr>
              <a:t>(</a:t>
            </a:r>
          </a:p>
          <a:p>
            <a:r>
              <a:rPr lang="en-US" sz="1200" dirty="0">
                <a:solidFill>
                  <a:srgbClr val="A31515"/>
                </a:solidFill>
                <a:highlight>
                  <a:srgbClr val="FFFFFF"/>
                </a:highlight>
                <a:latin typeface="Consolas" panose="020B0609020204030204" pitchFamily="49" charset="0"/>
              </a:rPr>
              <a:t>"SELECT Name FROM Customers WHERE SSN = @SSN“</a:t>
            </a:r>
          </a:p>
          <a:p>
            <a:r>
              <a:rPr lang="en-US" sz="1200" dirty="0">
                <a:solidFill>
                  <a:srgbClr val="A31515"/>
                </a:solidFill>
                <a:highlight>
                  <a:srgbClr val="FFFFFF"/>
                </a:highlight>
                <a:latin typeface="Consolas" panose="020B0609020204030204" pitchFamily="49" charset="0"/>
              </a:rPr>
              <a:t> </a:t>
            </a:r>
            <a:r>
              <a:rPr lang="en-US" sz="1200" dirty="0">
                <a:solidFill>
                  <a:srgbClr val="000000"/>
                </a:solidFill>
                <a:highlight>
                  <a:srgbClr val="FFFFFF"/>
                </a:highlight>
                <a:latin typeface="Consolas" panose="020B0609020204030204" pitchFamily="49" charset="0"/>
              </a:rPr>
              <a:t>, conn))</a:t>
            </a:r>
          </a:p>
          <a:p>
            <a:r>
              <a:rPr lang="en-US" sz="1200" dirty="0">
                <a:solidFill>
                  <a:srgbClr val="000000"/>
                </a:solidFill>
                <a:highlight>
                  <a:srgbClr val="FFFFFF"/>
                </a:highlight>
                <a:latin typeface="Consolas" panose="020B0609020204030204" pitchFamily="49" charset="0"/>
              </a:rPr>
              <a:t>{</a:t>
            </a:r>
          </a:p>
          <a:p>
            <a:r>
              <a:rPr lang="en-US" sz="1200" dirty="0">
                <a:solidFill>
                  <a:srgbClr val="000000"/>
                </a:solidFill>
                <a:highlight>
                  <a:srgbClr val="FFFFFF"/>
                </a:highlight>
                <a:latin typeface="Consolas" panose="020B0609020204030204" pitchFamily="49" charset="0"/>
              </a:rPr>
              <a:t> cmd.Parameters.Add(</a:t>
            </a:r>
            <a:r>
              <a:rPr lang="en-US" sz="1200" dirty="0">
                <a:solidFill>
                  <a:srgbClr val="0000FF"/>
                </a:solidFill>
                <a:highlight>
                  <a:srgbClr val="FFFFFF"/>
                </a:highlight>
                <a:latin typeface="Consolas" panose="020B0609020204030204" pitchFamily="49" charset="0"/>
              </a:rPr>
              <a:t>new</a:t>
            </a:r>
            <a:r>
              <a:rPr lang="en-US" sz="1200" dirty="0">
                <a:solidFill>
                  <a:srgbClr val="000000"/>
                </a:solidFill>
                <a:highlight>
                  <a:srgbClr val="FFFFFF"/>
                </a:highlight>
                <a:latin typeface="Consolas" panose="020B0609020204030204" pitchFamily="49" charset="0"/>
              </a:rPr>
              <a:t> </a:t>
            </a:r>
            <a:r>
              <a:rPr lang="en-US" sz="1200" dirty="0">
                <a:solidFill>
                  <a:srgbClr val="2B91AF"/>
                </a:solidFill>
                <a:highlight>
                  <a:srgbClr val="FFFFFF"/>
                </a:highlight>
                <a:latin typeface="Consolas" panose="020B0609020204030204" pitchFamily="49" charset="0"/>
              </a:rPr>
              <a:t>SqlParameter</a:t>
            </a:r>
            <a:r>
              <a:rPr lang="en-US" sz="1200" dirty="0">
                <a:solidFill>
                  <a:srgbClr val="000000"/>
                </a:solidFill>
                <a:highlight>
                  <a:srgbClr val="FFFFFF"/>
                </a:highlight>
                <a:latin typeface="Consolas" panose="020B0609020204030204" pitchFamily="49" charset="0"/>
              </a:rPr>
              <a:t>(</a:t>
            </a:r>
          </a:p>
          <a:p>
            <a:r>
              <a:rPr lang="en-US" sz="1200" dirty="0">
                <a:solidFill>
                  <a:srgbClr val="000000"/>
                </a:solidFill>
                <a:highlight>
                  <a:srgbClr val="FFFFFF"/>
                </a:highlight>
                <a:latin typeface="Consolas" panose="020B0609020204030204" pitchFamily="49" charset="0"/>
              </a:rPr>
              <a:t>  </a:t>
            </a:r>
            <a:r>
              <a:rPr lang="en-US" sz="1200" dirty="0">
                <a:solidFill>
                  <a:srgbClr val="A31515"/>
                </a:solidFill>
                <a:highlight>
                  <a:srgbClr val="FFFFFF"/>
                </a:highlight>
                <a:latin typeface="Consolas" panose="020B0609020204030204" pitchFamily="49" charset="0"/>
              </a:rPr>
              <a:t>"@SSN"</a:t>
            </a:r>
            <a:r>
              <a:rPr lang="en-US" sz="1200" dirty="0">
                <a:solidFill>
                  <a:srgbClr val="000000"/>
                </a:solidFill>
                <a:highlight>
                  <a:srgbClr val="FFFFFF"/>
                </a:highlight>
                <a:latin typeface="Consolas" panose="020B0609020204030204" pitchFamily="49" charset="0"/>
              </a:rPr>
              <a:t>, </a:t>
            </a:r>
            <a:r>
              <a:rPr lang="en-US" sz="1200" dirty="0">
                <a:solidFill>
                  <a:srgbClr val="2B91AF"/>
                </a:solidFill>
                <a:highlight>
                  <a:srgbClr val="FFFFFF"/>
                </a:highlight>
                <a:latin typeface="Consolas" panose="020B0609020204030204" pitchFamily="49" charset="0"/>
              </a:rPr>
              <a:t>SqlDbType</a:t>
            </a:r>
            <a:r>
              <a:rPr lang="en-US" sz="1200" dirty="0">
                <a:solidFill>
                  <a:srgbClr val="000000"/>
                </a:solidFill>
                <a:highlight>
                  <a:srgbClr val="FFFFFF"/>
                </a:highlight>
                <a:latin typeface="Consolas" panose="020B0609020204030204" pitchFamily="49" charset="0"/>
              </a:rPr>
              <a:t>.VarChar, 11).Value = </a:t>
            </a:r>
          </a:p>
          <a:p>
            <a:r>
              <a:rPr lang="en-US" sz="1200" dirty="0">
                <a:solidFill>
                  <a:srgbClr val="000000"/>
                </a:solidFill>
                <a:highlight>
                  <a:srgbClr val="FFFFFF"/>
                </a:highlight>
                <a:latin typeface="Consolas" panose="020B0609020204030204" pitchFamily="49" charset="0"/>
              </a:rPr>
              <a:t>   </a:t>
            </a:r>
            <a:r>
              <a:rPr lang="en-US" sz="1200" dirty="0">
                <a:solidFill>
                  <a:srgbClr val="A31515"/>
                </a:solidFill>
                <a:highlight>
                  <a:srgbClr val="FFFFFF"/>
                </a:highlight>
                <a:latin typeface="Consolas" panose="020B0609020204030204" pitchFamily="49" charset="0"/>
              </a:rPr>
              <a:t>"111-22-3333"</a:t>
            </a:r>
            <a:r>
              <a:rPr lang="en-US" sz="1200" dirty="0">
                <a:solidFill>
                  <a:srgbClr val="000000"/>
                </a:solidFill>
                <a:highlight>
                  <a:srgbClr val="FFFFFF"/>
                </a:highlight>
                <a:latin typeface="Consolas" panose="020B0609020204030204" pitchFamily="49" charset="0"/>
              </a:rPr>
              <a:t>);</a:t>
            </a:r>
          </a:p>
          <a:p>
            <a:r>
              <a:rPr lang="en-US" sz="1200" dirty="0">
                <a:solidFill>
                  <a:srgbClr val="000000"/>
                </a:solidFill>
                <a:highlight>
                  <a:srgbClr val="FFFFFF"/>
                </a:highlight>
                <a:latin typeface="Consolas" panose="020B0609020204030204" pitchFamily="49" charset="0"/>
              </a:rPr>
              <a:t> </a:t>
            </a:r>
            <a:r>
              <a:rPr lang="en-US" sz="1200" dirty="0">
                <a:solidFill>
                  <a:srgbClr val="2B91AF"/>
                </a:solidFill>
                <a:highlight>
                  <a:srgbClr val="FFFFFF"/>
                </a:highlight>
                <a:latin typeface="Consolas" panose="020B0609020204030204" pitchFamily="49" charset="0"/>
              </a:rPr>
              <a:t>SqlDataReader</a:t>
            </a:r>
            <a:r>
              <a:rPr lang="en-US" sz="1200" dirty="0">
                <a:solidFill>
                  <a:srgbClr val="000000"/>
                </a:solidFill>
                <a:highlight>
                  <a:srgbClr val="FFFFFF"/>
                </a:highlight>
                <a:latin typeface="Consolas" panose="020B0609020204030204" pitchFamily="49" charset="0"/>
              </a:rPr>
              <a:t> reader = </a:t>
            </a:r>
          </a:p>
          <a:p>
            <a:r>
              <a:rPr lang="en-US" sz="1200" dirty="0">
                <a:solidFill>
                  <a:srgbClr val="000000"/>
                </a:solidFill>
                <a:highlight>
                  <a:srgbClr val="FFFFFF"/>
                </a:highlight>
                <a:latin typeface="Consolas" panose="020B0609020204030204" pitchFamily="49" charset="0"/>
              </a:rPr>
              <a:t>  cmd.ExecuteReader();</a:t>
            </a:r>
            <a:endParaRPr lang="en-US" sz="1200" dirty="0"/>
          </a:p>
        </p:txBody>
      </p:sp>
      <p:sp>
        <p:nvSpPr>
          <p:cNvPr id="44" name="Rectangle 43"/>
          <p:cNvSpPr/>
          <p:nvPr/>
        </p:nvSpPr>
        <p:spPr>
          <a:xfrm>
            <a:off x="274639" y="1317889"/>
            <a:ext cx="2131481" cy="461665"/>
          </a:xfrm>
          <a:prstGeom prst="rect">
            <a:avLst/>
          </a:prstGeom>
        </p:spPr>
        <p:txBody>
          <a:bodyPr wrap="none">
            <a:spAutoFit/>
          </a:bodyPr>
          <a:lstStyle/>
          <a:p>
            <a:r>
              <a:rPr lang="en-US" dirty="0">
                <a:solidFill>
                  <a:schemeClr val="accent4"/>
                </a:solidFill>
                <a:latin typeface="Segoe UI Semilight" panose="020B0402040204020203" pitchFamily="34" charset="0"/>
                <a:ea typeface="Times New Roman" panose="02020603050405020304" pitchFamily="18" charset="0"/>
                <a:cs typeface="Segoe UI Semilight" panose="020B0402040204020203" pitchFamily="34" charset="0"/>
              </a:rPr>
              <a:t>Client (trusted)</a:t>
            </a:r>
            <a:endParaRPr lang="en-US" dirty="0"/>
          </a:p>
        </p:txBody>
      </p:sp>
      <p:sp>
        <p:nvSpPr>
          <p:cNvPr id="45" name="Rectangle 44"/>
          <p:cNvSpPr/>
          <p:nvPr/>
        </p:nvSpPr>
        <p:spPr>
          <a:xfrm>
            <a:off x="8063785" y="1317889"/>
            <a:ext cx="3172728" cy="461665"/>
          </a:xfrm>
          <a:prstGeom prst="rect">
            <a:avLst/>
          </a:prstGeom>
        </p:spPr>
        <p:txBody>
          <a:bodyPr wrap="none">
            <a:spAutoFit/>
          </a:bodyPr>
          <a:lstStyle/>
          <a:p>
            <a:r>
              <a:rPr lang="en-US" dirty="0">
                <a:solidFill>
                  <a:schemeClr val="accent4"/>
                </a:solidFill>
                <a:latin typeface="Segoe UI Semilight" panose="020B0402040204020203" pitchFamily="34" charset="0"/>
                <a:ea typeface="Times New Roman" panose="02020603050405020304" pitchFamily="18" charset="0"/>
                <a:cs typeface="Segoe UI Semilight" panose="020B0402040204020203" pitchFamily="34" charset="0"/>
              </a:rPr>
              <a:t>SQL Server (untrusted)</a:t>
            </a:r>
            <a:endParaRPr lang="en-US" dirty="0"/>
          </a:p>
        </p:txBody>
      </p:sp>
      <p:pic>
        <p:nvPicPr>
          <p:cNvPr id="51" name="Picture 50"/>
          <p:cNvPicPr>
            <a:picLocks noChangeAspect="1"/>
          </p:cNvPicPr>
          <p:nvPr/>
        </p:nvPicPr>
        <p:blipFill>
          <a:blip r:embed="rId3"/>
          <a:stretch>
            <a:fillRect/>
          </a:stretch>
        </p:blipFill>
        <p:spPr>
          <a:xfrm>
            <a:off x="4575780" y="3785863"/>
            <a:ext cx="901569" cy="935138"/>
          </a:xfrm>
          <a:prstGeom prst="rect">
            <a:avLst/>
          </a:prstGeom>
        </p:spPr>
      </p:pic>
      <p:pic>
        <p:nvPicPr>
          <p:cNvPr id="52" name="Picture 51"/>
          <p:cNvPicPr>
            <a:picLocks noChangeAspect="1"/>
          </p:cNvPicPr>
          <p:nvPr/>
        </p:nvPicPr>
        <p:blipFill>
          <a:blip r:embed="rId4"/>
          <a:stretch>
            <a:fillRect/>
          </a:stretch>
        </p:blipFill>
        <p:spPr>
          <a:xfrm>
            <a:off x="8314600" y="3402214"/>
            <a:ext cx="253336" cy="375480"/>
          </a:xfrm>
          <a:prstGeom prst="rect">
            <a:avLst/>
          </a:prstGeom>
        </p:spPr>
      </p:pic>
      <p:sp>
        <p:nvSpPr>
          <p:cNvPr id="40" name="TextBox 39"/>
          <p:cNvSpPr txBox="1"/>
          <p:nvPr/>
        </p:nvSpPr>
        <p:spPr>
          <a:xfrm rot="16200000">
            <a:off x="10629520" y="2994862"/>
            <a:ext cx="1619226" cy="307777"/>
          </a:xfrm>
          <a:prstGeom prst="rect">
            <a:avLst/>
          </a:prstGeom>
          <a:noFill/>
        </p:spPr>
        <p:txBody>
          <a:bodyPr wrap="none" lIns="0" rIns="0" rtlCol="0">
            <a:spAutoFit/>
          </a:bodyPr>
          <a:lstStyle/>
          <a:p>
            <a:r>
              <a:rPr lang="en-US" sz="1400" i="1" dirty="0"/>
              <a:t>Encryption metadata</a:t>
            </a:r>
          </a:p>
        </p:txBody>
      </p:sp>
      <p:pic>
        <p:nvPicPr>
          <p:cNvPr id="48" name="Picture 47"/>
          <p:cNvPicPr>
            <a:picLocks noChangeAspect="1"/>
          </p:cNvPicPr>
          <p:nvPr/>
        </p:nvPicPr>
        <p:blipFill>
          <a:blip r:embed="rId4"/>
          <a:stretch>
            <a:fillRect/>
          </a:stretch>
        </p:blipFill>
        <p:spPr>
          <a:xfrm>
            <a:off x="8314600" y="5573476"/>
            <a:ext cx="253336" cy="375480"/>
          </a:xfrm>
          <a:prstGeom prst="rect">
            <a:avLst/>
          </a:prstGeom>
        </p:spPr>
      </p:pic>
      <p:graphicFrame>
        <p:nvGraphicFramePr>
          <p:cNvPr id="49" name="Table 48"/>
          <p:cNvGraphicFramePr>
            <a:graphicFrameLocks noGrp="1"/>
          </p:cNvGraphicFramePr>
          <p:nvPr>
            <p:extLst/>
          </p:nvPr>
        </p:nvGraphicFramePr>
        <p:xfrm>
          <a:off x="7819738" y="5919837"/>
          <a:ext cx="1219614" cy="548640"/>
        </p:xfrm>
        <a:graphic>
          <a:graphicData uri="http://schemas.openxmlformats.org/drawingml/2006/table">
            <a:tbl>
              <a:tblPr firstRow="1">
                <a:tableStyleId>{3C2FFA5D-87B4-456A-9821-1D502468CF0F}</a:tableStyleId>
              </a:tblPr>
              <a:tblGrid>
                <a:gridCol w="1219614">
                  <a:extLst>
                    <a:ext uri="{9D8B030D-6E8A-4147-A177-3AD203B41FA5}">
                      <a16:colId xmlns:a16="http://schemas.microsoft.com/office/drawing/2014/main" val="20000"/>
                    </a:ext>
                  </a:extLst>
                </a:gridCol>
              </a:tblGrid>
              <a:tr h="0">
                <a:tc>
                  <a:txBody>
                    <a:bodyPr/>
                    <a:lstStyle/>
                    <a:p>
                      <a:pPr algn="ctr"/>
                      <a:r>
                        <a:rPr lang="en-US" sz="1200" dirty="0">
                          <a:solidFill>
                            <a:schemeClr val="bg1"/>
                          </a:solidFill>
                        </a:rPr>
                        <a:t>Name</a:t>
                      </a:r>
                    </a:p>
                  </a:txBody>
                  <a:tcP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solidFill>
                      <a:srgbClr val="C00000"/>
                    </a:solidFill>
                  </a:tcPr>
                </a:tc>
                <a:extLst>
                  <a:ext uri="{0D108BD9-81ED-4DB2-BD59-A6C34878D82A}">
                    <a16:rowId xmlns:a16="http://schemas.microsoft.com/office/drawing/2014/main" val="10000"/>
                  </a:ext>
                </a:extLst>
              </a:tr>
              <a:tr h="212695">
                <a:tc>
                  <a:txBody>
                    <a:bodyPr/>
                    <a:lstStyle/>
                    <a:p>
                      <a:pPr algn="ctr"/>
                      <a:r>
                        <a:rPr lang="en-US" sz="1200" dirty="0">
                          <a:solidFill>
                            <a:schemeClr val="bg1"/>
                          </a:solidFill>
                        </a:rPr>
                        <a:t>0x19ca706fbd9</a:t>
                      </a:r>
                    </a:p>
                  </a:txBody>
                  <a:tcPr marL="0" marR="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B w="12700" cap="flat" cmpd="sng" algn="ctr">
                      <a:solidFill>
                        <a:schemeClr val="bg1"/>
                      </a:solidFill>
                      <a:prstDash val="solid"/>
                      <a:round/>
                      <a:headEnd type="none" w="med" len="med"/>
                      <a:tailEnd type="none" w="med" len="med"/>
                    </a:lnB>
                    <a:solidFill>
                      <a:srgbClr val="505050"/>
                    </a:solidFill>
                  </a:tcPr>
                </a:tc>
                <a:extLst>
                  <a:ext uri="{0D108BD9-81ED-4DB2-BD59-A6C34878D82A}">
                    <a16:rowId xmlns:a16="http://schemas.microsoft.com/office/drawing/2014/main" val="10001"/>
                  </a:ext>
                </a:extLst>
              </a:tr>
            </a:tbl>
          </a:graphicData>
        </a:graphic>
      </p:graphicFrame>
      <p:sp>
        <p:nvSpPr>
          <p:cNvPr id="50" name="TextBox 49"/>
          <p:cNvSpPr txBox="1"/>
          <p:nvPr/>
        </p:nvSpPr>
        <p:spPr>
          <a:xfrm rot="16200000">
            <a:off x="10629520" y="5156377"/>
            <a:ext cx="1619226" cy="307777"/>
          </a:xfrm>
          <a:prstGeom prst="rect">
            <a:avLst/>
          </a:prstGeom>
          <a:noFill/>
        </p:spPr>
        <p:txBody>
          <a:bodyPr wrap="none" lIns="0" rIns="0" rtlCol="0">
            <a:spAutoFit/>
          </a:bodyPr>
          <a:lstStyle/>
          <a:p>
            <a:r>
              <a:rPr lang="en-US" sz="1400" i="1" dirty="0"/>
              <a:t>Encryption metadata</a:t>
            </a:r>
          </a:p>
        </p:txBody>
      </p:sp>
      <p:sp>
        <p:nvSpPr>
          <p:cNvPr id="56" name="Rectangle 55"/>
          <p:cNvSpPr/>
          <p:nvPr/>
        </p:nvSpPr>
        <p:spPr>
          <a:xfrm>
            <a:off x="5130155" y="1317889"/>
            <a:ext cx="1551963" cy="461665"/>
          </a:xfrm>
          <a:prstGeom prst="rect">
            <a:avLst/>
          </a:prstGeom>
        </p:spPr>
        <p:txBody>
          <a:bodyPr wrap="none">
            <a:spAutoFit/>
          </a:bodyPr>
          <a:lstStyle/>
          <a:p>
            <a:r>
              <a:rPr lang="en-US" dirty="0">
                <a:solidFill>
                  <a:schemeClr val="accent4"/>
                </a:solidFill>
                <a:latin typeface="Segoe UI Semilight" panose="020B0402040204020203" pitchFamily="34" charset="0"/>
                <a:ea typeface="Times New Roman" panose="02020603050405020304" pitchFamily="18" charset="0"/>
                <a:cs typeface="Segoe UI Semilight" panose="020B0402040204020203" pitchFamily="34" charset="0"/>
              </a:rPr>
              <a:t>CMK store</a:t>
            </a:r>
            <a:endParaRPr lang="en-US" dirty="0"/>
          </a:p>
        </p:txBody>
      </p:sp>
      <p:sp>
        <p:nvSpPr>
          <p:cNvPr id="35" name="Title 1"/>
          <p:cNvSpPr txBox="1">
            <a:spLocks/>
          </p:cNvSpPr>
          <p:nvPr/>
        </p:nvSpPr>
        <p:spPr>
          <a:xfrm>
            <a:off x="328025" y="249498"/>
            <a:ext cx="11653521" cy="1075884"/>
          </a:xfrm>
          <a:prstGeom prst="rect">
            <a:avLst/>
          </a:prstGeom>
        </p:spPr>
        <p:txBody>
          <a:bodyPr anchor="ctr" anchorCtr="0"/>
          <a:lstStyle>
            <a:lvl1pPr algn="l" defTabSz="931863" rtl="0" fontAlgn="base">
              <a:lnSpc>
                <a:spcPct val="90000"/>
              </a:lnSpc>
              <a:spcBef>
                <a:spcPct val="0"/>
              </a:spcBef>
              <a:spcAft>
                <a:spcPct val="0"/>
              </a:spcAft>
              <a:defRPr lang="en-US" sz="4000" kern="1200" spc="-102" dirty="0">
                <a:ln w="3175">
                  <a:noFill/>
                </a:ln>
                <a:solidFill>
                  <a:schemeClr val="tx1"/>
                </a:solidFill>
                <a:latin typeface="+mj-lt"/>
                <a:ea typeface="ＭＳ Ｐゴシック" charset="0"/>
                <a:cs typeface="Segoe UI" pitchFamily="34" charset="0"/>
              </a:defRPr>
            </a:lvl1pPr>
            <a:lvl2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2pPr>
            <a:lvl3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3pPr>
            <a:lvl4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4pPr>
            <a:lvl5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5pPr>
            <a:lvl6pPr marL="4572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6pPr>
            <a:lvl7pPr marL="9144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7pPr>
            <a:lvl8pPr marL="13716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8pPr>
            <a:lvl9pPr marL="18288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9pPr>
          </a:lstStyle>
          <a:p>
            <a:r>
              <a:rPr lang="en-US" dirty="0"/>
              <a:t>Example</a:t>
            </a:r>
          </a:p>
        </p:txBody>
      </p:sp>
      <p:sp>
        <p:nvSpPr>
          <p:cNvPr id="28" name="TextBox 27"/>
          <p:cNvSpPr txBox="1"/>
          <p:nvPr/>
        </p:nvSpPr>
        <p:spPr>
          <a:xfrm>
            <a:off x="1" y="6642289"/>
            <a:ext cx="3806190" cy="352236"/>
          </a:xfrm>
          <a:prstGeom prst="rect">
            <a:avLst/>
          </a:prstGeom>
          <a:noFill/>
        </p:spPr>
        <p:txBody>
          <a:bodyPr wrap="square" lIns="365760" tIns="146304" rIns="182880" bIns="146304" rtlCol="0" anchor="ctr" anchorCtr="0">
            <a:noAutofit/>
          </a:bodyPr>
          <a:lstStyle/>
          <a:p>
            <a:pPr>
              <a:lnSpc>
                <a:spcPct val="90000"/>
              </a:lnSpc>
              <a:spcAft>
                <a:spcPts val="600"/>
              </a:spcAft>
            </a:pPr>
            <a:r>
              <a:rPr lang="en-US" sz="1400" dirty="0">
                <a:solidFill>
                  <a:schemeClr val="bg1"/>
                </a:solidFill>
                <a:latin typeface="Segoe UI Semibold" panose="020B0702040204020203" pitchFamily="34" charset="0"/>
                <a:ea typeface="Segoe UI Black" panose="020B0A02040204020203" pitchFamily="34" charset="0"/>
                <a:cs typeface="Segoe UI Semibold" panose="020B0702040204020203" pitchFamily="34" charset="0"/>
              </a:rPr>
              <a:t>Security</a:t>
            </a:r>
          </a:p>
        </p:txBody>
      </p:sp>
    </p:spTree>
    <p:extLst>
      <p:ext uri="{BB962C8B-B14F-4D97-AF65-F5344CB8AC3E}">
        <p14:creationId xmlns:p14="http://schemas.microsoft.com/office/powerpoint/2010/main" val="2672866083"/>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wipe(left)">
                                      <p:cBhvr>
                                        <p:cTn id="7" dur="500"/>
                                        <p:tgtEl>
                                          <p:spTgt spid="11"/>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21"/>
                                        </p:tgtEl>
                                        <p:attrNameLst>
                                          <p:attrName>style.visibility</p:attrName>
                                        </p:attrNameLst>
                                      </p:cBhvr>
                                      <p:to>
                                        <p:strVal val="visible"/>
                                      </p:to>
                                    </p:set>
                                    <p:animEffect transition="in" filter="fade">
                                      <p:cBhvr>
                                        <p:cTn id="11" dur="500"/>
                                        <p:tgtEl>
                                          <p:spTgt spid="21"/>
                                        </p:tgtEl>
                                      </p:cBhvr>
                                    </p:animEffect>
                                  </p:childTnLst>
                                </p:cTn>
                              </p:par>
                              <p:par>
                                <p:cTn id="12" presetID="10" presetClass="entr" presetSubtype="0" fill="hold" nodeType="withEffect">
                                  <p:stCondLst>
                                    <p:cond delay="0"/>
                                  </p:stCondLst>
                                  <p:childTnLst>
                                    <p:set>
                                      <p:cBhvr>
                                        <p:cTn id="13" dur="1" fill="hold">
                                          <p:stCondLst>
                                            <p:cond delay="0"/>
                                          </p:stCondLst>
                                        </p:cTn>
                                        <p:tgtEl>
                                          <p:spTgt spid="4"/>
                                        </p:tgtEl>
                                        <p:attrNameLst>
                                          <p:attrName>style.visibility</p:attrName>
                                        </p:attrNameLst>
                                      </p:cBhvr>
                                      <p:to>
                                        <p:strVal val="visible"/>
                                      </p:to>
                                    </p:set>
                                    <p:animEffect transition="in" filter="fade">
                                      <p:cBhvr>
                                        <p:cTn id="14" dur="500"/>
                                        <p:tgtEl>
                                          <p:spTgt spid="4"/>
                                        </p:tgtEl>
                                      </p:cBhvr>
                                    </p:animEffect>
                                  </p:childTnLst>
                                </p:cTn>
                              </p:par>
                              <p:par>
                                <p:cTn id="15" presetID="10" presetClass="entr" presetSubtype="0" fill="hold" grpId="0" nodeType="withEffect">
                                  <p:stCondLst>
                                    <p:cond delay="200"/>
                                  </p:stCondLst>
                                  <p:childTnLst>
                                    <p:set>
                                      <p:cBhvr>
                                        <p:cTn id="16" dur="1" fill="hold">
                                          <p:stCondLst>
                                            <p:cond delay="0"/>
                                          </p:stCondLst>
                                        </p:cTn>
                                        <p:tgtEl>
                                          <p:spTgt spid="40"/>
                                        </p:tgtEl>
                                        <p:attrNameLst>
                                          <p:attrName>style.visibility</p:attrName>
                                        </p:attrNameLst>
                                      </p:cBhvr>
                                      <p:to>
                                        <p:strVal val="visible"/>
                                      </p:to>
                                    </p:set>
                                    <p:animEffect transition="in" filter="fade">
                                      <p:cBhvr>
                                        <p:cTn id="17" dur="600"/>
                                        <p:tgtEl>
                                          <p:spTgt spid="40"/>
                                        </p:tgtEl>
                                      </p:cBhvr>
                                    </p:animEffect>
                                  </p:childTnLst>
                                </p:cTn>
                              </p:par>
                            </p:childTnLst>
                          </p:cTn>
                        </p:par>
                        <p:par>
                          <p:cTn id="18" fill="hold">
                            <p:stCondLst>
                              <p:cond delay="1300"/>
                            </p:stCondLst>
                            <p:childTnLst>
                              <p:par>
                                <p:cTn id="19" presetID="10" presetClass="entr" presetSubtype="0" fill="hold" nodeType="afterEffect">
                                  <p:stCondLst>
                                    <p:cond delay="0"/>
                                  </p:stCondLst>
                                  <p:childTnLst>
                                    <p:set>
                                      <p:cBhvr>
                                        <p:cTn id="20" dur="1" fill="hold">
                                          <p:stCondLst>
                                            <p:cond delay="0"/>
                                          </p:stCondLst>
                                        </p:cTn>
                                        <p:tgtEl>
                                          <p:spTgt spid="52"/>
                                        </p:tgtEl>
                                        <p:attrNameLst>
                                          <p:attrName>style.visibility</p:attrName>
                                        </p:attrNameLst>
                                      </p:cBhvr>
                                      <p:to>
                                        <p:strVal val="visible"/>
                                      </p:to>
                                    </p:set>
                                    <p:animEffect transition="in" filter="fade">
                                      <p:cBhvr>
                                        <p:cTn id="21" dur="500"/>
                                        <p:tgtEl>
                                          <p:spTgt spid="52"/>
                                        </p:tgtEl>
                                      </p:cBhvr>
                                    </p:animEffect>
                                  </p:childTnLst>
                                </p:cTn>
                              </p:par>
                            </p:childTnLst>
                          </p:cTn>
                        </p:par>
                        <p:par>
                          <p:cTn id="22" fill="hold">
                            <p:stCondLst>
                              <p:cond delay="1800"/>
                            </p:stCondLst>
                            <p:childTnLst>
                              <p:par>
                                <p:cTn id="23" presetID="22" presetClass="entr" presetSubtype="2" fill="hold" nodeType="afterEffect">
                                  <p:stCondLst>
                                    <p:cond delay="0"/>
                                  </p:stCondLst>
                                  <p:childTnLst>
                                    <p:set>
                                      <p:cBhvr>
                                        <p:cTn id="24" dur="1" fill="hold">
                                          <p:stCondLst>
                                            <p:cond delay="0"/>
                                          </p:stCondLst>
                                        </p:cTn>
                                        <p:tgtEl>
                                          <p:spTgt spid="13"/>
                                        </p:tgtEl>
                                        <p:attrNameLst>
                                          <p:attrName>style.visibility</p:attrName>
                                        </p:attrNameLst>
                                      </p:cBhvr>
                                      <p:to>
                                        <p:strVal val="visible"/>
                                      </p:to>
                                    </p:set>
                                    <p:animEffect transition="in" filter="wipe(right)">
                                      <p:cBhvr>
                                        <p:cTn id="25" dur="500"/>
                                        <p:tgtEl>
                                          <p:spTgt spid="13"/>
                                        </p:tgtEl>
                                      </p:cBhvr>
                                    </p:animEffect>
                                  </p:childTnLst>
                                </p:cTn>
                              </p:par>
                            </p:childTnLst>
                          </p:cTn>
                        </p:par>
                      </p:childTnLst>
                    </p:cTn>
                  </p:par>
                  <p:par>
                    <p:cTn id="26" fill="hold">
                      <p:stCondLst>
                        <p:cond delay="indefinite"/>
                      </p:stCondLst>
                      <p:childTnLst>
                        <p:par>
                          <p:cTn id="27" fill="hold">
                            <p:stCondLst>
                              <p:cond delay="0"/>
                            </p:stCondLst>
                            <p:childTnLst>
                              <p:par>
                                <p:cTn id="28" presetID="22" presetClass="entr" presetSubtype="8" fill="hold" nodeType="clickEffect">
                                  <p:stCondLst>
                                    <p:cond delay="0"/>
                                  </p:stCondLst>
                                  <p:childTnLst>
                                    <p:set>
                                      <p:cBhvr>
                                        <p:cTn id="29" dur="1" fill="hold">
                                          <p:stCondLst>
                                            <p:cond delay="0"/>
                                          </p:stCondLst>
                                        </p:cTn>
                                        <p:tgtEl>
                                          <p:spTgt spid="12"/>
                                        </p:tgtEl>
                                        <p:attrNameLst>
                                          <p:attrName>style.visibility</p:attrName>
                                        </p:attrNameLst>
                                      </p:cBhvr>
                                      <p:to>
                                        <p:strVal val="visible"/>
                                      </p:to>
                                    </p:set>
                                    <p:animEffect transition="in" filter="wipe(left)">
                                      <p:cBhvr>
                                        <p:cTn id="30" dur="500"/>
                                        <p:tgtEl>
                                          <p:spTgt spid="12"/>
                                        </p:tgtEl>
                                      </p:cBhvr>
                                    </p:animEffect>
                                  </p:childTnLst>
                                </p:cTn>
                              </p:par>
                            </p:childTnLst>
                          </p:cTn>
                        </p:par>
                        <p:par>
                          <p:cTn id="31" fill="hold">
                            <p:stCondLst>
                              <p:cond delay="500"/>
                            </p:stCondLst>
                            <p:childTnLst>
                              <p:par>
                                <p:cTn id="32" presetID="10" presetClass="entr" presetSubtype="0" fill="hold" grpId="0" nodeType="afterEffect">
                                  <p:stCondLst>
                                    <p:cond delay="0"/>
                                  </p:stCondLst>
                                  <p:childTnLst>
                                    <p:set>
                                      <p:cBhvr>
                                        <p:cTn id="33" dur="1" fill="hold">
                                          <p:stCondLst>
                                            <p:cond delay="0"/>
                                          </p:stCondLst>
                                        </p:cTn>
                                        <p:tgtEl>
                                          <p:spTgt spid="42"/>
                                        </p:tgtEl>
                                        <p:attrNameLst>
                                          <p:attrName>style.visibility</p:attrName>
                                        </p:attrNameLst>
                                      </p:cBhvr>
                                      <p:to>
                                        <p:strVal val="visible"/>
                                      </p:to>
                                    </p:set>
                                    <p:animEffect transition="in" filter="fade">
                                      <p:cBhvr>
                                        <p:cTn id="34" dur="500"/>
                                        <p:tgtEl>
                                          <p:spTgt spid="42"/>
                                        </p:tgtEl>
                                      </p:cBhvr>
                                    </p:animEffect>
                                  </p:childTnLst>
                                </p:cTn>
                              </p:par>
                              <p:par>
                                <p:cTn id="35" presetID="10" presetClass="entr" presetSubtype="0" fill="hold" nodeType="withEffect">
                                  <p:stCondLst>
                                    <p:cond delay="0"/>
                                  </p:stCondLst>
                                  <p:childTnLst>
                                    <p:set>
                                      <p:cBhvr>
                                        <p:cTn id="36" dur="1" fill="hold">
                                          <p:stCondLst>
                                            <p:cond delay="0"/>
                                          </p:stCondLst>
                                        </p:cTn>
                                        <p:tgtEl>
                                          <p:spTgt spid="41"/>
                                        </p:tgtEl>
                                        <p:attrNameLst>
                                          <p:attrName>style.visibility</p:attrName>
                                        </p:attrNameLst>
                                      </p:cBhvr>
                                      <p:to>
                                        <p:strVal val="visible"/>
                                      </p:to>
                                    </p:set>
                                    <p:animEffect transition="in" filter="fade">
                                      <p:cBhvr>
                                        <p:cTn id="37" dur="500"/>
                                        <p:tgtEl>
                                          <p:spTgt spid="41"/>
                                        </p:tgtEl>
                                      </p:cBhvr>
                                    </p:animEffect>
                                  </p:childTnLst>
                                </p:cTn>
                              </p:par>
                              <p:par>
                                <p:cTn id="38" presetID="10" presetClass="entr" presetSubtype="0" fill="hold" grpId="0" nodeType="withEffect">
                                  <p:stCondLst>
                                    <p:cond delay="0"/>
                                  </p:stCondLst>
                                  <p:childTnLst>
                                    <p:set>
                                      <p:cBhvr>
                                        <p:cTn id="39" dur="1" fill="hold">
                                          <p:stCondLst>
                                            <p:cond delay="0"/>
                                          </p:stCondLst>
                                        </p:cTn>
                                        <p:tgtEl>
                                          <p:spTgt spid="50"/>
                                        </p:tgtEl>
                                        <p:attrNameLst>
                                          <p:attrName>style.visibility</p:attrName>
                                        </p:attrNameLst>
                                      </p:cBhvr>
                                      <p:to>
                                        <p:strVal val="visible"/>
                                      </p:to>
                                    </p:set>
                                    <p:animEffect transition="in" filter="fade">
                                      <p:cBhvr>
                                        <p:cTn id="40" dur="600"/>
                                        <p:tgtEl>
                                          <p:spTgt spid="50"/>
                                        </p:tgtEl>
                                      </p:cBhvr>
                                    </p:animEffect>
                                  </p:childTnLst>
                                </p:cTn>
                              </p:par>
                            </p:childTnLst>
                          </p:cTn>
                        </p:par>
                      </p:childTnLst>
                    </p:cTn>
                  </p:par>
                  <p:par>
                    <p:cTn id="41" fill="hold">
                      <p:stCondLst>
                        <p:cond delay="indefinite"/>
                      </p:stCondLst>
                      <p:childTnLst>
                        <p:par>
                          <p:cTn id="42" fill="hold">
                            <p:stCondLst>
                              <p:cond delay="0"/>
                            </p:stCondLst>
                            <p:childTnLst>
                              <p:par>
                                <p:cTn id="43" presetID="10" presetClass="entr" presetSubtype="0" fill="hold" nodeType="clickEffect">
                                  <p:stCondLst>
                                    <p:cond delay="0"/>
                                  </p:stCondLst>
                                  <p:childTnLst>
                                    <p:set>
                                      <p:cBhvr>
                                        <p:cTn id="44" dur="1" fill="hold">
                                          <p:stCondLst>
                                            <p:cond delay="0"/>
                                          </p:stCondLst>
                                        </p:cTn>
                                        <p:tgtEl>
                                          <p:spTgt spid="48"/>
                                        </p:tgtEl>
                                        <p:attrNameLst>
                                          <p:attrName>style.visibility</p:attrName>
                                        </p:attrNameLst>
                                      </p:cBhvr>
                                      <p:to>
                                        <p:strVal val="visible"/>
                                      </p:to>
                                    </p:set>
                                    <p:animEffect transition="in" filter="fade">
                                      <p:cBhvr>
                                        <p:cTn id="45" dur="500"/>
                                        <p:tgtEl>
                                          <p:spTgt spid="48"/>
                                        </p:tgtEl>
                                      </p:cBhvr>
                                    </p:animEffect>
                                  </p:childTnLst>
                                </p:cTn>
                              </p:par>
                            </p:childTnLst>
                          </p:cTn>
                        </p:par>
                        <p:par>
                          <p:cTn id="46" fill="hold">
                            <p:stCondLst>
                              <p:cond delay="500"/>
                            </p:stCondLst>
                            <p:childTnLst>
                              <p:par>
                                <p:cTn id="47" presetID="10" presetClass="entr" presetSubtype="0" fill="hold" nodeType="afterEffect">
                                  <p:stCondLst>
                                    <p:cond delay="0"/>
                                  </p:stCondLst>
                                  <p:childTnLst>
                                    <p:set>
                                      <p:cBhvr>
                                        <p:cTn id="48" dur="1" fill="hold">
                                          <p:stCondLst>
                                            <p:cond delay="0"/>
                                          </p:stCondLst>
                                        </p:cTn>
                                        <p:tgtEl>
                                          <p:spTgt spid="49"/>
                                        </p:tgtEl>
                                        <p:attrNameLst>
                                          <p:attrName>style.visibility</p:attrName>
                                        </p:attrNameLst>
                                      </p:cBhvr>
                                      <p:to>
                                        <p:strVal val="visible"/>
                                      </p:to>
                                    </p:set>
                                    <p:animEffect transition="in" filter="fade">
                                      <p:cBhvr>
                                        <p:cTn id="49" dur="500"/>
                                        <p:tgtEl>
                                          <p:spTgt spid="49"/>
                                        </p:tgtEl>
                                      </p:cBhvr>
                                    </p:animEffect>
                                  </p:childTnLst>
                                </p:cTn>
                              </p:par>
                              <p:par>
                                <p:cTn id="50" presetID="10" presetClass="entr" presetSubtype="0" fill="hold" grpId="0" nodeType="withEffect">
                                  <p:stCondLst>
                                    <p:cond delay="0"/>
                                  </p:stCondLst>
                                  <p:childTnLst>
                                    <p:set>
                                      <p:cBhvr>
                                        <p:cTn id="51" dur="1" fill="hold">
                                          <p:stCondLst>
                                            <p:cond delay="0"/>
                                          </p:stCondLst>
                                        </p:cTn>
                                        <p:tgtEl>
                                          <p:spTgt spid="32"/>
                                        </p:tgtEl>
                                        <p:attrNameLst>
                                          <p:attrName>style.visibility</p:attrName>
                                        </p:attrNameLst>
                                      </p:cBhvr>
                                      <p:to>
                                        <p:strVal val="visible"/>
                                      </p:to>
                                    </p:set>
                                    <p:animEffect transition="in" filter="fade">
                                      <p:cBhvr>
                                        <p:cTn id="52" dur="500"/>
                                        <p:tgtEl>
                                          <p:spTgt spid="32"/>
                                        </p:tgtEl>
                                      </p:cBhvr>
                                    </p:animEffect>
                                  </p:childTnLst>
                                </p:cTn>
                              </p:par>
                            </p:childTnLst>
                          </p:cTn>
                        </p:par>
                        <p:par>
                          <p:cTn id="53" fill="hold">
                            <p:stCondLst>
                              <p:cond delay="1000"/>
                            </p:stCondLst>
                            <p:childTnLst>
                              <p:par>
                                <p:cTn id="54" presetID="22" presetClass="entr" presetSubtype="2" fill="hold" nodeType="afterEffect">
                                  <p:stCondLst>
                                    <p:cond delay="0"/>
                                  </p:stCondLst>
                                  <p:childTnLst>
                                    <p:set>
                                      <p:cBhvr>
                                        <p:cTn id="55" dur="1" fill="hold">
                                          <p:stCondLst>
                                            <p:cond delay="0"/>
                                          </p:stCondLst>
                                        </p:cTn>
                                        <p:tgtEl>
                                          <p:spTgt spid="27"/>
                                        </p:tgtEl>
                                        <p:attrNameLst>
                                          <p:attrName>style.visibility</p:attrName>
                                        </p:attrNameLst>
                                      </p:cBhvr>
                                      <p:to>
                                        <p:strVal val="visible"/>
                                      </p:to>
                                    </p:set>
                                    <p:animEffect transition="in" filter="wipe(right)">
                                      <p:cBhvr>
                                        <p:cTn id="56" dur="500"/>
                                        <p:tgtEl>
                                          <p:spTgt spid="27"/>
                                        </p:tgtEl>
                                      </p:cBhvr>
                                    </p:animEffect>
                                  </p:childTnLst>
                                </p:cTn>
                              </p:par>
                            </p:childTnLst>
                          </p:cTn>
                        </p:par>
                      </p:childTnLst>
                    </p:cTn>
                  </p:par>
                  <p:par>
                    <p:cTn id="57" fill="hold">
                      <p:stCondLst>
                        <p:cond delay="indefinite"/>
                      </p:stCondLst>
                      <p:childTnLst>
                        <p:par>
                          <p:cTn id="58" fill="hold">
                            <p:stCondLst>
                              <p:cond delay="0"/>
                            </p:stCondLst>
                            <p:childTnLst>
                              <p:par>
                                <p:cTn id="59" presetID="22" presetClass="entr" presetSubtype="2" fill="hold" nodeType="clickEffect">
                                  <p:stCondLst>
                                    <p:cond delay="0"/>
                                  </p:stCondLst>
                                  <p:childTnLst>
                                    <p:set>
                                      <p:cBhvr>
                                        <p:cTn id="60" dur="1" fill="hold">
                                          <p:stCondLst>
                                            <p:cond delay="0"/>
                                          </p:stCondLst>
                                        </p:cTn>
                                        <p:tgtEl>
                                          <p:spTgt spid="36"/>
                                        </p:tgtEl>
                                        <p:attrNameLst>
                                          <p:attrName>style.visibility</p:attrName>
                                        </p:attrNameLst>
                                      </p:cBhvr>
                                      <p:to>
                                        <p:strVal val="visible"/>
                                      </p:to>
                                    </p:set>
                                    <p:animEffect transition="in" filter="wipe(right)">
                                      <p:cBhvr>
                                        <p:cTn id="61" dur="500"/>
                                        <p:tgtEl>
                                          <p:spTgt spid="36"/>
                                        </p:tgtEl>
                                      </p:cBhvr>
                                    </p:animEffect>
                                  </p:childTnLst>
                                </p:cTn>
                              </p:par>
                            </p:childTnLst>
                          </p:cTn>
                        </p:par>
                        <p:par>
                          <p:cTn id="62" fill="hold">
                            <p:stCondLst>
                              <p:cond delay="500"/>
                            </p:stCondLst>
                            <p:childTnLst>
                              <p:par>
                                <p:cTn id="63" presetID="10" presetClass="entr" presetSubtype="0" fill="hold" nodeType="afterEffect">
                                  <p:stCondLst>
                                    <p:cond delay="0"/>
                                  </p:stCondLst>
                                  <p:childTnLst>
                                    <p:set>
                                      <p:cBhvr>
                                        <p:cTn id="64" dur="1" fill="hold">
                                          <p:stCondLst>
                                            <p:cond delay="0"/>
                                          </p:stCondLst>
                                        </p:cTn>
                                        <p:tgtEl>
                                          <p:spTgt spid="37"/>
                                        </p:tgtEl>
                                        <p:attrNameLst>
                                          <p:attrName>style.visibility</p:attrName>
                                        </p:attrNameLst>
                                      </p:cBhvr>
                                      <p:to>
                                        <p:strVal val="visible"/>
                                      </p:to>
                                    </p:set>
                                    <p:animEffect transition="in" filter="fade">
                                      <p:cBhvr>
                                        <p:cTn id="65" dur="500"/>
                                        <p:tgtEl>
                                          <p:spTgt spid="37"/>
                                        </p:tgtEl>
                                      </p:cBhvr>
                                    </p:animEffect>
                                  </p:childTnLst>
                                </p:cTn>
                              </p:par>
                              <p:par>
                                <p:cTn id="66" presetID="10" presetClass="entr" presetSubtype="0" fill="hold" grpId="0" nodeType="withEffect">
                                  <p:stCondLst>
                                    <p:cond delay="0"/>
                                  </p:stCondLst>
                                  <p:childTnLst>
                                    <p:set>
                                      <p:cBhvr>
                                        <p:cTn id="67" dur="1" fill="hold">
                                          <p:stCondLst>
                                            <p:cond delay="0"/>
                                          </p:stCondLst>
                                        </p:cTn>
                                        <p:tgtEl>
                                          <p:spTgt spid="38"/>
                                        </p:tgtEl>
                                        <p:attrNameLst>
                                          <p:attrName>style.visibility</p:attrName>
                                        </p:attrNameLst>
                                      </p:cBhvr>
                                      <p:to>
                                        <p:strVal val="visible"/>
                                      </p:to>
                                    </p:set>
                                    <p:animEffect transition="in" filter="fade">
                                      <p:cBhvr>
                                        <p:cTn id="68" dur="500"/>
                                        <p:tgtEl>
                                          <p:spTgt spid="3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2" grpId="0" animBg="1"/>
      <p:bldP spid="21" grpId="0" animBg="1"/>
      <p:bldP spid="32" grpId="0"/>
      <p:bldP spid="38" grpId="0"/>
      <p:bldP spid="40" grpId="0"/>
      <p:bldP spid="50" grpId="0"/>
    </p:bldLst>
  </p:timing>
</p:sld>
</file>

<file path=ppt/slides/slide10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6" name="Title 1"/>
          <p:cNvSpPr txBox="1">
            <a:spLocks/>
          </p:cNvSpPr>
          <p:nvPr/>
        </p:nvSpPr>
        <p:spPr>
          <a:xfrm>
            <a:off x="329503" y="408052"/>
            <a:ext cx="11887200" cy="946413"/>
          </a:xfrm>
          <a:prstGeom prst="rect">
            <a:avLst/>
          </a:prstGeom>
        </p:spPr>
        <p:txBody>
          <a:bodyPr/>
          <a:lstStyle>
            <a:lvl1pPr algn="l" defTabSz="931863" rtl="0" fontAlgn="base">
              <a:lnSpc>
                <a:spcPct val="90000"/>
              </a:lnSpc>
              <a:spcBef>
                <a:spcPct val="0"/>
              </a:spcBef>
              <a:spcAft>
                <a:spcPct val="0"/>
              </a:spcAft>
              <a:defRPr lang="en-US" sz="5400" kern="1200" spc="-102" dirty="0">
                <a:ln w="3175">
                  <a:noFill/>
                </a:ln>
                <a:solidFill>
                  <a:schemeClr val="tx1"/>
                </a:solidFill>
                <a:latin typeface="+mj-lt"/>
                <a:ea typeface="ＭＳ Ｐゴシック" charset="0"/>
                <a:cs typeface="Segoe UI" pitchFamily="34" charset="0"/>
              </a:defRPr>
            </a:lvl1pPr>
            <a:lvl2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2pPr>
            <a:lvl3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3pPr>
            <a:lvl4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4pPr>
            <a:lvl5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5pPr>
            <a:lvl6pPr marL="4572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6pPr>
            <a:lvl7pPr marL="9144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7pPr>
            <a:lvl8pPr marL="13716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8pPr>
            <a:lvl9pPr marL="18288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9pPr>
          </a:lstStyle>
          <a:p>
            <a:r>
              <a:rPr lang="en-US" sz="4000" dirty="0">
                <a:solidFill>
                  <a:schemeClr val="tx1">
                    <a:lumMod val="90000"/>
                    <a:lumOff val="10000"/>
                  </a:schemeClr>
                </a:solidFill>
              </a:rPr>
              <a:t>Existing application setup</a:t>
            </a:r>
            <a:r>
              <a:rPr lang="en-US" sz="4900" dirty="0">
                <a:solidFill>
                  <a:schemeClr val="tx1">
                    <a:lumMod val="90000"/>
                    <a:lumOff val="10000"/>
                  </a:schemeClr>
                </a:solidFill>
              </a:rPr>
              <a:t/>
            </a:r>
            <a:br>
              <a:rPr lang="en-US" sz="4900" dirty="0">
                <a:solidFill>
                  <a:schemeClr val="tx1">
                    <a:lumMod val="90000"/>
                    <a:lumOff val="10000"/>
                  </a:schemeClr>
                </a:solidFill>
              </a:rPr>
            </a:br>
            <a:r>
              <a:rPr lang="en-US" sz="3200" dirty="0">
                <a:solidFill>
                  <a:srgbClr val="C00000"/>
                </a:solidFill>
              </a:rPr>
              <a:t>User experience: SSMS or SSDT (Visual Studio)</a:t>
            </a:r>
          </a:p>
        </p:txBody>
      </p:sp>
      <p:grpSp>
        <p:nvGrpSpPr>
          <p:cNvPr id="72" name="Group 71"/>
          <p:cNvGrpSpPr/>
          <p:nvPr/>
        </p:nvGrpSpPr>
        <p:grpSpPr>
          <a:xfrm>
            <a:off x="629815" y="1658667"/>
            <a:ext cx="11259789" cy="4674949"/>
            <a:chOff x="629815" y="1898697"/>
            <a:chExt cx="11259789" cy="4674949"/>
          </a:xfrm>
        </p:grpSpPr>
        <p:sp>
          <p:nvSpPr>
            <p:cNvPr id="3" name="Rectangular Callout 2"/>
            <p:cNvSpPr/>
            <p:nvPr/>
          </p:nvSpPr>
          <p:spPr>
            <a:xfrm>
              <a:off x="3337942" y="2651121"/>
              <a:ext cx="2743288" cy="959986"/>
            </a:xfrm>
            <a:prstGeom prst="wedgeRectCallout">
              <a:avLst>
                <a:gd name="adj1" fmla="val -58748"/>
                <a:gd name="adj2" fmla="val 34028"/>
              </a:avLst>
            </a:prstGeom>
            <a:solidFill>
              <a:schemeClr val="bg1">
                <a:lumMod val="95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182880" tIns="91440" rIns="182880" bIns="91440" rtlCol="0" anchor="ctr">
              <a:noAutofit/>
            </a:bodyPr>
            <a:lstStyle/>
            <a:p>
              <a:r>
                <a:rPr lang="en-US" sz="1600" dirty="0">
                  <a:solidFill>
                    <a:schemeClr val="bg1">
                      <a:lumMod val="50000"/>
                    </a:schemeClr>
                  </a:solidFill>
                </a:rPr>
                <a:t>UI for selecting columns (no automated data classification)</a:t>
              </a:r>
            </a:p>
          </p:txBody>
        </p:sp>
        <p:sp>
          <p:nvSpPr>
            <p:cNvPr id="5" name="Rounded Rectangle 4"/>
            <p:cNvSpPr/>
            <p:nvPr/>
          </p:nvSpPr>
          <p:spPr>
            <a:xfrm>
              <a:off x="629816" y="2651121"/>
              <a:ext cx="2482761" cy="959986"/>
            </a:xfrm>
            <a:prstGeom prst="roundRect">
              <a:avLst>
                <a:gd name="adj" fmla="val 0"/>
              </a:avLst>
            </a:prstGeom>
            <a:solidFill>
              <a:schemeClr val="bg1">
                <a:lumMod val="95000"/>
              </a:schemeClr>
            </a:solidFill>
            <a:ln>
              <a:solidFill>
                <a:schemeClr val="bg1"/>
              </a:solidFill>
            </a:ln>
          </p:spPr>
          <p:style>
            <a:lnRef idx="2">
              <a:schemeClr val="accent6">
                <a:shade val="50000"/>
              </a:schemeClr>
            </a:lnRef>
            <a:fillRef idx="1">
              <a:schemeClr val="accent6"/>
            </a:fillRef>
            <a:effectRef idx="0">
              <a:schemeClr val="accent6"/>
            </a:effectRef>
            <a:fontRef idx="minor">
              <a:schemeClr val="lt1"/>
            </a:fontRef>
          </p:style>
          <p:txBody>
            <a:bodyPr lIns="182880" tIns="91440" rIns="182880" bIns="91440" rtlCol="0" anchor="ctr">
              <a:spAutoFit/>
            </a:bodyPr>
            <a:lstStyle/>
            <a:p>
              <a:r>
                <a:rPr lang="en-US" sz="1600" dirty="0">
                  <a:solidFill>
                    <a:schemeClr val="bg1">
                      <a:lumMod val="50000"/>
                    </a:schemeClr>
                  </a:solidFill>
                </a:rPr>
                <a:t>Select candidate columns to be encrypted</a:t>
              </a:r>
            </a:p>
          </p:txBody>
        </p:sp>
        <p:sp>
          <p:nvSpPr>
            <p:cNvPr id="6" name="Rounded Rectangle 5"/>
            <p:cNvSpPr/>
            <p:nvPr/>
          </p:nvSpPr>
          <p:spPr>
            <a:xfrm>
              <a:off x="629816" y="3916473"/>
              <a:ext cx="2482761" cy="1463672"/>
            </a:xfrm>
            <a:prstGeom prst="roundRect">
              <a:avLst>
                <a:gd name="adj" fmla="val 0"/>
              </a:avLst>
            </a:prstGeom>
            <a:solidFill>
              <a:schemeClr val="accent4"/>
            </a:solidFill>
            <a:ln>
              <a:solidFill>
                <a:schemeClr val="bg1"/>
              </a:solidFill>
            </a:ln>
          </p:spPr>
          <p:style>
            <a:lnRef idx="2">
              <a:schemeClr val="accent6">
                <a:shade val="50000"/>
              </a:schemeClr>
            </a:lnRef>
            <a:fillRef idx="1">
              <a:schemeClr val="accent6"/>
            </a:fillRef>
            <a:effectRef idx="0">
              <a:schemeClr val="accent6"/>
            </a:effectRef>
            <a:fontRef idx="minor">
              <a:schemeClr val="lt1"/>
            </a:fontRef>
          </p:style>
          <p:txBody>
            <a:bodyPr lIns="182880" tIns="91440" rIns="182880" bIns="91440" rtlCol="0" anchor="ctr">
              <a:spAutoFit/>
            </a:bodyPr>
            <a:lstStyle/>
            <a:p>
              <a:r>
                <a:rPr lang="en-US" sz="1600" b="1" dirty="0"/>
                <a:t>Analyze schema and application queries to detect conflicts and identify optimal encryption settings</a:t>
              </a:r>
            </a:p>
          </p:txBody>
        </p:sp>
        <p:sp>
          <p:nvSpPr>
            <p:cNvPr id="7" name="Oval 6"/>
            <p:cNvSpPr/>
            <p:nvPr/>
          </p:nvSpPr>
          <p:spPr>
            <a:xfrm>
              <a:off x="1654026" y="1898697"/>
              <a:ext cx="457200" cy="457200"/>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ounded Rectangle 7"/>
            <p:cNvSpPr/>
            <p:nvPr/>
          </p:nvSpPr>
          <p:spPr>
            <a:xfrm>
              <a:off x="6461848" y="3168651"/>
              <a:ext cx="2366868" cy="430887"/>
            </a:xfrm>
            <a:prstGeom prst="roundRect">
              <a:avLst>
                <a:gd name="adj" fmla="val 0"/>
              </a:avLst>
            </a:prstGeom>
            <a:solidFill>
              <a:schemeClr val="bg1">
                <a:lumMod val="95000"/>
              </a:schemeClr>
            </a:solidFill>
            <a:ln>
              <a:solidFill>
                <a:schemeClr val="bg1"/>
              </a:solidFill>
            </a:ln>
          </p:spPr>
          <p:style>
            <a:lnRef idx="2">
              <a:schemeClr val="accent6">
                <a:shade val="50000"/>
              </a:schemeClr>
            </a:lnRef>
            <a:fillRef idx="1">
              <a:schemeClr val="accent6"/>
            </a:fillRef>
            <a:effectRef idx="0">
              <a:schemeClr val="accent6"/>
            </a:effectRef>
            <a:fontRef idx="minor">
              <a:schemeClr val="lt1"/>
            </a:fontRef>
          </p:style>
          <p:txBody>
            <a:bodyPr lIns="182880" tIns="91440" rIns="182880" bIns="91440" rtlCol="0" anchor="ctr">
              <a:spAutoFit/>
            </a:bodyPr>
            <a:lstStyle/>
            <a:p>
              <a:pPr algn="ctr"/>
              <a:r>
                <a:rPr lang="en-US" sz="1600" dirty="0">
                  <a:solidFill>
                    <a:schemeClr val="bg1">
                      <a:lumMod val="50000"/>
                    </a:schemeClr>
                  </a:solidFill>
                </a:rPr>
                <a:t>Set up the keys</a:t>
              </a:r>
            </a:p>
          </p:txBody>
        </p:sp>
        <p:sp>
          <p:nvSpPr>
            <p:cNvPr id="9" name="Rounded Rectangle 8"/>
            <p:cNvSpPr/>
            <p:nvPr/>
          </p:nvSpPr>
          <p:spPr>
            <a:xfrm>
              <a:off x="6461848" y="3916473"/>
              <a:ext cx="2366868" cy="1733843"/>
            </a:xfrm>
            <a:prstGeom prst="roundRect">
              <a:avLst>
                <a:gd name="adj" fmla="val 0"/>
              </a:avLst>
            </a:prstGeom>
            <a:solidFill>
              <a:schemeClr val="accent4"/>
            </a:solidFill>
            <a:ln>
              <a:solidFill>
                <a:schemeClr val="bg1"/>
              </a:solidFill>
            </a:ln>
          </p:spPr>
          <p:style>
            <a:lnRef idx="2">
              <a:schemeClr val="accent6">
                <a:shade val="50000"/>
              </a:schemeClr>
            </a:lnRef>
            <a:fillRef idx="1">
              <a:schemeClr val="accent6"/>
            </a:fillRef>
            <a:effectRef idx="0">
              <a:schemeClr val="accent6"/>
            </a:effectRef>
            <a:fontRef idx="minor">
              <a:schemeClr val="lt1"/>
            </a:fontRef>
          </p:style>
          <p:txBody>
            <a:bodyPr lIns="182880" tIns="91440" rIns="182880" bIns="91440" rtlCol="0" anchor="ctr">
              <a:noAutofit/>
            </a:bodyPr>
            <a:lstStyle/>
            <a:p>
              <a:r>
                <a:rPr lang="en-US" sz="1600" b="1" dirty="0"/>
                <a:t>Encrypt selected columns while migrating the database to a target server (e.g. in  SQL Database</a:t>
              </a:r>
            </a:p>
          </p:txBody>
        </p:sp>
        <p:sp>
          <p:nvSpPr>
            <p:cNvPr id="11" name="Oval 10"/>
            <p:cNvSpPr>
              <a:spLocks noChangeAspect="1"/>
            </p:cNvSpPr>
            <p:nvPr/>
          </p:nvSpPr>
          <p:spPr>
            <a:xfrm>
              <a:off x="7480698" y="6101803"/>
              <a:ext cx="329170" cy="329170"/>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Oval 11"/>
            <p:cNvSpPr/>
            <p:nvPr/>
          </p:nvSpPr>
          <p:spPr>
            <a:xfrm>
              <a:off x="7416683" y="6037788"/>
              <a:ext cx="457200" cy="457200"/>
            </a:xfrm>
            <a:prstGeom prst="ellipse">
              <a:avLst/>
            </a:prstGeom>
            <a:noFill/>
            <a:ln w="2540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4" name="Straight Arrow Connector 13"/>
            <p:cNvCxnSpPr>
              <a:stCxn id="5" idx="2"/>
              <a:endCxn id="6" idx="0"/>
            </p:cNvCxnSpPr>
            <p:nvPr/>
          </p:nvCxnSpPr>
          <p:spPr>
            <a:xfrm>
              <a:off x="1871197" y="3611107"/>
              <a:ext cx="0" cy="305366"/>
            </a:xfrm>
            <a:prstGeom prst="straightConnector1">
              <a:avLst/>
            </a:prstGeom>
            <a:ln w="25400">
              <a:solidFill>
                <a:schemeClr val="accent5"/>
              </a:solidFill>
              <a:tailEnd type="stealth" w="lg" len="lg"/>
            </a:ln>
          </p:spPr>
          <p:style>
            <a:lnRef idx="1">
              <a:schemeClr val="accent1"/>
            </a:lnRef>
            <a:fillRef idx="0">
              <a:schemeClr val="accent1"/>
            </a:fillRef>
            <a:effectRef idx="0">
              <a:schemeClr val="accent1"/>
            </a:effectRef>
            <a:fontRef idx="minor">
              <a:schemeClr val="tx1"/>
            </a:fontRef>
          </p:style>
        </p:cxnSp>
        <p:cxnSp>
          <p:nvCxnSpPr>
            <p:cNvPr id="15" name="Elbow Connector 14"/>
            <p:cNvCxnSpPr>
              <a:stCxn id="20" idx="2"/>
              <a:endCxn id="8" idx="0"/>
            </p:cNvCxnSpPr>
            <p:nvPr/>
          </p:nvCxnSpPr>
          <p:spPr>
            <a:xfrm rot="5400000" flipH="1" flipV="1">
              <a:off x="3055741" y="1984106"/>
              <a:ext cx="3404995" cy="5774086"/>
            </a:xfrm>
            <a:prstGeom prst="bentConnector5">
              <a:avLst>
                <a:gd name="adj1" fmla="val -5036"/>
                <a:gd name="adj2" fmla="val 76434"/>
                <a:gd name="adj3" fmla="val 127190"/>
              </a:avLst>
            </a:prstGeom>
            <a:ln w="25400">
              <a:solidFill>
                <a:schemeClr val="accent5"/>
              </a:solidFill>
              <a:tailEnd type="stealth" w="lg" len="lg"/>
            </a:ln>
          </p:spPr>
          <p:style>
            <a:lnRef idx="1">
              <a:schemeClr val="accent1"/>
            </a:lnRef>
            <a:fillRef idx="0">
              <a:schemeClr val="accent1"/>
            </a:fillRef>
            <a:effectRef idx="0">
              <a:schemeClr val="accent1"/>
            </a:effectRef>
            <a:fontRef idx="minor">
              <a:schemeClr val="tx1"/>
            </a:fontRef>
          </p:style>
        </p:cxnSp>
        <p:cxnSp>
          <p:nvCxnSpPr>
            <p:cNvPr id="16" name="Straight Arrow Connector 15"/>
            <p:cNvCxnSpPr>
              <a:stCxn id="8" idx="2"/>
              <a:endCxn id="9" idx="0"/>
            </p:cNvCxnSpPr>
            <p:nvPr/>
          </p:nvCxnSpPr>
          <p:spPr>
            <a:xfrm>
              <a:off x="7645282" y="3599538"/>
              <a:ext cx="0" cy="316935"/>
            </a:xfrm>
            <a:prstGeom prst="straightConnector1">
              <a:avLst/>
            </a:prstGeom>
            <a:ln w="25400">
              <a:solidFill>
                <a:schemeClr val="accent5"/>
              </a:solidFill>
              <a:tailEnd type="stealth" w="lg" len="lg"/>
            </a:ln>
          </p:spPr>
          <p:style>
            <a:lnRef idx="1">
              <a:schemeClr val="accent1"/>
            </a:lnRef>
            <a:fillRef idx="0">
              <a:schemeClr val="accent1"/>
            </a:fillRef>
            <a:effectRef idx="0">
              <a:schemeClr val="accent1"/>
            </a:effectRef>
            <a:fontRef idx="minor">
              <a:schemeClr val="tx1"/>
            </a:fontRef>
          </p:style>
        </p:cxnSp>
        <p:cxnSp>
          <p:nvCxnSpPr>
            <p:cNvPr id="17" name="Straight Arrow Connector 16"/>
            <p:cNvCxnSpPr>
              <a:stCxn id="9" idx="2"/>
              <a:endCxn id="12" idx="0"/>
            </p:cNvCxnSpPr>
            <p:nvPr/>
          </p:nvCxnSpPr>
          <p:spPr>
            <a:xfrm>
              <a:off x="7645282" y="5650316"/>
              <a:ext cx="1" cy="387472"/>
            </a:xfrm>
            <a:prstGeom prst="straightConnector1">
              <a:avLst/>
            </a:prstGeom>
            <a:ln w="25400">
              <a:solidFill>
                <a:schemeClr val="accent5"/>
              </a:solidFill>
              <a:tailEnd type="stealth" w="lg" len="lg"/>
            </a:ln>
          </p:spPr>
          <p:style>
            <a:lnRef idx="1">
              <a:schemeClr val="accent1"/>
            </a:lnRef>
            <a:fillRef idx="0">
              <a:schemeClr val="accent1"/>
            </a:fillRef>
            <a:effectRef idx="0">
              <a:schemeClr val="accent1"/>
            </a:effectRef>
            <a:fontRef idx="minor">
              <a:schemeClr val="tx1"/>
            </a:fontRef>
          </p:style>
        </p:cxnSp>
        <p:sp>
          <p:nvSpPr>
            <p:cNvPr id="18" name="Rectangular Callout 17"/>
            <p:cNvSpPr/>
            <p:nvPr/>
          </p:nvSpPr>
          <p:spPr>
            <a:xfrm>
              <a:off x="9083985" y="2183766"/>
              <a:ext cx="2805619" cy="1415772"/>
            </a:xfrm>
            <a:prstGeom prst="wedgeRectCallout">
              <a:avLst>
                <a:gd name="adj1" fmla="val -59098"/>
                <a:gd name="adj2" fmla="val 33150"/>
              </a:avLst>
            </a:prstGeom>
            <a:solidFill>
              <a:schemeClr val="bg1">
                <a:lumMod val="95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wrap="square" lIns="182880" tIns="91440" rIns="182880" bIns="91440" rtlCol="0" anchor="ctr">
              <a:spAutoFit/>
            </a:bodyPr>
            <a:lstStyle/>
            <a:p>
              <a:r>
                <a:rPr lang="en-US" sz="1600" dirty="0">
                  <a:solidFill>
                    <a:schemeClr val="bg1">
                      <a:lumMod val="50000"/>
                    </a:schemeClr>
                  </a:solidFill>
                </a:rPr>
                <a:t>Key Setup tool to  streamline selecting CMK, generating and encrypting CEK, and uploading key metadata to the database</a:t>
              </a:r>
            </a:p>
          </p:txBody>
        </p:sp>
        <p:sp>
          <p:nvSpPr>
            <p:cNvPr id="19" name="Rectangular Callout 18"/>
            <p:cNvSpPr/>
            <p:nvPr/>
          </p:nvSpPr>
          <p:spPr>
            <a:xfrm>
              <a:off x="9088370" y="3912968"/>
              <a:ext cx="2800269" cy="1737348"/>
            </a:xfrm>
            <a:prstGeom prst="wedgeRectCallout">
              <a:avLst>
                <a:gd name="adj1" fmla="val -58942"/>
                <a:gd name="adj2" fmla="val 33457"/>
              </a:avLst>
            </a:prstGeom>
            <a:solidFill>
              <a:srgbClr val="50505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182880" tIns="91440" rIns="182880" bIns="91440" rtlCol="0" anchor="ctr">
              <a:noAutofit/>
            </a:bodyPr>
            <a:lstStyle/>
            <a:p>
              <a:r>
                <a:rPr lang="en-US" sz="1600" dirty="0"/>
                <a:t>Encryption tool creating new (encrypted) columns, copying data from old (plaintext) columns, swapping columns and re-creating dependencies</a:t>
              </a:r>
            </a:p>
          </p:txBody>
        </p:sp>
        <p:sp>
          <p:nvSpPr>
            <p:cNvPr id="20" name="Rounded Rectangle 19"/>
            <p:cNvSpPr/>
            <p:nvPr/>
          </p:nvSpPr>
          <p:spPr>
            <a:xfrm>
              <a:off x="629816" y="5650316"/>
              <a:ext cx="2482760" cy="923330"/>
            </a:xfrm>
            <a:prstGeom prst="roundRect">
              <a:avLst>
                <a:gd name="adj" fmla="val 0"/>
              </a:avLst>
            </a:prstGeom>
            <a:solidFill>
              <a:schemeClr val="accent4"/>
            </a:solidFill>
            <a:ln>
              <a:solidFill>
                <a:schemeClr val="bg1"/>
              </a:solidFill>
            </a:ln>
          </p:spPr>
          <p:style>
            <a:lnRef idx="2">
              <a:schemeClr val="accent6">
                <a:shade val="50000"/>
              </a:schemeClr>
            </a:lnRef>
            <a:fillRef idx="1">
              <a:schemeClr val="accent6"/>
            </a:fillRef>
            <a:effectRef idx="0">
              <a:schemeClr val="accent6"/>
            </a:effectRef>
            <a:fontRef idx="minor">
              <a:schemeClr val="lt1"/>
            </a:fontRef>
          </p:style>
          <p:txBody>
            <a:bodyPr lIns="182880" tIns="91440" rIns="182880" bIns="91440" rtlCol="0" anchor="ctr">
              <a:spAutoFit/>
            </a:bodyPr>
            <a:lstStyle/>
            <a:p>
              <a:r>
                <a:rPr lang="en-US" sz="1600" b="1" dirty="0"/>
                <a:t>Select desired encryption settings for selected columns</a:t>
              </a:r>
            </a:p>
          </p:txBody>
        </p:sp>
        <p:cxnSp>
          <p:nvCxnSpPr>
            <p:cNvPr id="21" name="Straight Arrow Connector 20"/>
            <p:cNvCxnSpPr>
              <a:stCxn id="6" idx="2"/>
              <a:endCxn id="20" idx="0"/>
            </p:cNvCxnSpPr>
            <p:nvPr/>
          </p:nvCxnSpPr>
          <p:spPr>
            <a:xfrm flipH="1">
              <a:off x="1871196" y="5380145"/>
              <a:ext cx="1" cy="270171"/>
            </a:xfrm>
            <a:prstGeom prst="straightConnector1">
              <a:avLst/>
            </a:prstGeom>
            <a:ln w="25400">
              <a:solidFill>
                <a:schemeClr val="accent5"/>
              </a:solidFill>
              <a:tailEnd type="stealth" w="lg" len="lg"/>
            </a:ln>
          </p:spPr>
          <p:style>
            <a:lnRef idx="1">
              <a:schemeClr val="accent1"/>
            </a:lnRef>
            <a:fillRef idx="0">
              <a:schemeClr val="accent1"/>
            </a:fillRef>
            <a:effectRef idx="0">
              <a:schemeClr val="accent1"/>
            </a:effectRef>
            <a:fontRef idx="minor">
              <a:schemeClr val="tx1"/>
            </a:fontRef>
          </p:style>
        </p:cxnSp>
        <p:sp>
          <p:nvSpPr>
            <p:cNvPr id="22" name="Rectangular Callout 21"/>
            <p:cNvSpPr/>
            <p:nvPr/>
          </p:nvSpPr>
          <p:spPr>
            <a:xfrm>
              <a:off x="3341172" y="4906689"/>
              <a:ext cx="2749298" cy="1661993"/>
            </a:xfrm>
            <a:prstGeom prst="wedgeRectCallout">
              <a:avLst>
                <a:gd name="adj1" fmla="val -58250"/>
                <a:gd name="adj2" fmla="val 33615"/>
              </a:avLst>
            </a:prstGeom>
            <a:solidFill>
              <a:srgbClr val="50505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182880" tIns="91440" rIns="182880" bIns="91440" rtlCol="0" anchor="ctr">
              <a:spAutoFit/>
            </a:bodyPr>
            <a:lstStyle/>
            <a:p>
              <a:r>
                <a:rPr lang="en-US" sz="1600" dirty="0"/>
                <a:t>UI for configuring encryption settings on selected columns (accepting/editing recommendations from the analysis tool)</a:t>
              </a:r>
            </a:p>
          </p:txBody>
        </p:sp>
        <p:sp>
          <p:nvSpPr>
            <p:cNvPr id="24" name="Rectangular Callout 23"/>
            <p:cNvSpPr/>
            <p:nvPr/>
          </p:nvSpPr>
          <p:spPr>
            <a:xfrm>
              <a:off x="3341172" y="3916473"/>
              <a:ext cx="2749298" cy="923330"/>
            </a:xfrm>
            <a:prstGeom prst="wedgeRectCallout">
              <a:avLst>
                <a:gd name="adj1" fmla="val -57834"/>
                <a:gd name="adj2" fmla="val 34028"/>
              </a:avLst>
            </a:prstGeom>
            <a:solidFill>
              <a:srgbClr val="50505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182880" tIns="91440" rIns="182880" bIns="91440" rtlCol="0" anchor="ctr">
              <a:spAutoFit/>
            </a:bodyPr>
            <a:lstStyle/>
            <a:p>
              <a:r>
                <a:rPr lang="en-US" sz="1600" dirty="0"/>
                <a:t>Schema/workload analysis tool analyzing the schema and profiler logs</a:t>
              </a:r>
            </a:p>
          </p:txBody>
        </p:sp>
        <p:cxnSp>
          <p:nvCxnSpPr>
            <p:cNvPr id="25" name="Elbow Connector 24"/>
            <p:cNvCxnSpPr>
              <a:stCxn id="6" idx="1"/>
              <a:endCxn id="5" idx="0"/>
            </p:cNvCxnSpPr>
            <p:nvPr/>
          </p:nvCxnSpPr>
          <p:spPr>
            <a:xfrm rot="10800000" flipH="1">
              <a:off x="629815" y="2651121"/>
              <a:ext cx="1241381" cy="1997188"/>
            </a:xfrm>
            <a:prstGeom prst="bentConnector4">
              <a:avLst>
                <a:gd name="adj1" fmla="val -18415"/>
                <a:gd name="adj2" fmla="val 111446"/>
              </a:avLst>
            </a:prstGeom>
            <a:ln w="12700">
              <a:solidFill>
                <a:srgbClr val="505050"/>
              </a:solidFill>
              <a:prstDash val="dash"/>
              <a:headEnd type="none"/>
              <a:tailEnd type="triangle"/>
            </a:ln>
          </p:spPr>
          <p:style>
            <a:lnRef idx="1">
              <a:schemeClr val="accent1"/>
            </a:lnRef>
            <a:fillRef idx="0">
              <a:schemeClr val="accent1"/>
            </a:fillRef>
            <a:effectRef idx="0">
              <a:schemeClr val="accent1"/>
            </a:effectRef>
            <a:fontRef idx="minor">
              <a:schemeClr val="tx1"/>
            </a:fontRef>
          </p:style>
        </p:cxnSp>
        <p:cxnSp>
          <p:nvCxnSpPr>
            <p:cNvPr id="38" name="Straight Arrow Connector 37"/>
            <p:cNvCxnSpPr/>
            <p:nvPr/>
          </p:nvCxnSpPr>
          <p:spPr>
            <a:xfrm>
              <a:off x="1871196" y="2355897"/>
              <a:ext cx="1" cy="295224"/>
            </a:xfrm>
            <a:prstGeom prst="straightConnector1">
              <a:avLst/>
            </a:prstGeom>
            <a:ln w="25400">
              <a:solidFill>
                <a:schemeClr val="accent5"/>
              </a:solidFill>
              <a:tailEnd type="stealth" w="lg" len="lg"/>
            </a:ln>
          </p:spPr>
          <p:style>
            <a:lnRef idx="1">
              <a:schemeClr val="accent1"/>
            </a:lnRef>
            <a:fillRef idx="0">
              <a:schemeClr val="accent1"/>
            </a:fillRef>
            <a:effectRef idx="0">
              <a:schemeClr val="accent1"/>
            </a:effectRef>
            <a:fontRef idx="minor">
              <a:schemeClr val="tx1"/>
            </a:fontRef>
          </p:style>
        </p:cxnSp>
      </p:grpSp>
      <p:sp>
        <p:nvSpPr>
          <p:cNvPr id="27" name="TextBox 26"/>
          <p:cNvSpPr txBox="1"/>
          <p:nvPr/>
        </p:nvSpPr>
        <p:spPr>
          <a:xfrm>
            <a:off x="1" y="6642289"/>
            <a:ext cx="3806190" cy="352236"/>
          </a:xfrm>
          <a:prstGeom prst="rect">
            <a:avLst/>
          </a:prstGeom>
          <a:noFill/>
        </p:spPr>
        <p:txBody>
          <a:bodyPr wrap="square" lIns="365760" tIns="146304" rIns="182880" bIns="146304" rtlCol="0" anchor="ctr" anchorCtr="0">
            <a:noAutofit/>
          </a:bodyPr>
          <a:lstStyle/>
          <a:p>
            <a:pPr>
              <a:lnSpc>
                <a:spcPct val="90000"/>
              </a:lnSpc>
              <a:spcAft>
                <a:spcPts val="600"/>
              </a:spcAft>
            </a:pPr>
            <a:r>
              <a:rPr lang="en-US" sz="1400" dirty="0">
                <a:solidFill>
                  <a:schemeClr val="bg1"/>
                </a:solidFill>
                <a:latin typeface="Segoe UI Semibold" panose="020B0702040204020203" pitchFamily="34" charset="0"/>
                <a:ea typeface="Segoe UI Black" panose="020B0A02040204020203" pitchFamily="34" charset="0"/>
                <a:cs typeface="Segoe UI Semibold" panose="020B0702040204020203" pitchFamily="34" charset="0"/>
              </a:rPr>
              <a:t>Security</a:t>
            </a:r>
          </a:p>
        </p:txBody>
      </p:sp>
    </p:spTree>
    <p:extLst>
      <p:ext uri="{BB962C8B-B14F-4D97-AF65-F5344CB8AC3E}">
        <p14:creationId xmlns:p14="http://schemas.microsoft.com/office/powerpoint/2010/main" val="3490763261"/>
      </p:ext>
    </p:extLst>
  </p:cSld>
  <p:clrMapOvr>
    <a:masterClrMapping/>
  </p:clrMapOvr>
  <p:transition>
    <p:fade/>
  </p:transition>
</p:sld>
</file>

<file path=ppt/slides/slide10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pSp>
        <p:nvGrpSpPr>
          <p:cNvPr id="54" name="Group 53"/>
          <p:cNvGrpSpPr/>
          <p:nvPr/>
        </p:nvGrpSpPr>
        <p:grpSpPr>
          <a:xfrm>
            <a:off x="972061" y="2005158"/>
            <a:ext cx="10492352" cy="4241344"/>
            <a:chOff x="831741" y="2210898"/>
            <a:chExt cx="10492352" cy="4241344"/>
          </a:xfrm>
        </p:grpSpPr>
        <p:sp>
          <p:nvSpPr>
            <p:cNvPr id="4" name="Rounded Rectangle 3"/>
            <p:cNvSpPr/>
            <p:nvPr/>
          </p:nvSpPr>
          <p:spPr>
            <a:xfrm>
              <a:off x="838200" y="3086762"/>
              <a:ext cx="2045777" cy="1017199"/>
            </a:xfrm>
            <a:prstGeom prst="roundRect">
              <a:avLst>
                <a:gd name="adj" fmla="val 0"/>
              </a:avLst>
            </a:prstGeom>
            <a:solidFill>
              <a:srgbClr val="C00000"/>
            </a:solidFill>
            <a:ln>
              <a:solidFill>
                <a:schemeClr val="bg1"/>
              </a:solidFill>
            </a:ln>
          </p:spPr>
          <p:style>
            <a:lnRef idx="2">
              <a:schemeClr val="accent6">
                <a:shade val="50000"/>
              </a:schemeClr>
            </a:lnRef>
            <a:fillRef idx="1">
              <a:schemeClr val="accent6"/>
            </a:fillRef>
            <a:effectRef idx="0">
              <a:schemeClr val="accent6"/>
            </a:effectRef>
            <a:fontRef idx="minor">
              <a:schemeClr val="lt1"/>
            </a:fontRef>
          </p:style>
          <p:txBody>
            <a:bodyPr lIns="182880" rtlCol="0" anchor="ctr"/>
            <a:lstStyle/>
            <a:p>
              <a:r>
                <a:rPr lang="en-US" sz="1600" b="1" dirty="0"/>
                <a:t>Select columns to be encrypted</a:t>
              </a:r>
            </a:p>
          </p:txBody>
        </p:sp>
        <p:sp>
          <p:nvSpPr>
            <p:cNvPr id="5" name="Oval 4"/>
            <p:cNvSpPr/>
            <p:nvPr/>
          </p:nvSpPr>
          <p:spPr>
            <a:xfrm>
              <a:off x="1647966" y="2210898"/>
              <a:ext cx="457200" cy="457200"/>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Rounded Rectangle 5"/>
            <p:cNvSpPr/>
            <p:nvPr/>
          </p:nvSpPr>
          <p:spPr>
            <a:xfrm>
              <a:off x="7427990" y="3630358"/>
              <a:ext cx="2052236" cy="1736249"/>
            </a:xfrm>
            <a:prstGeom prst="roundRect">
              <a:avLst>
                <a:gd name="adj" fmla="val 0"/>
              </a:avLst>
            </a:prstGeom>
            <a:solidFill>
              <a:srgbClr val="C00000"/>
            </a:solidFill>
            <a:ln>
              <a:solidFill>
                <a:schemeClr val="bg1"/>
              </a:solidFill>
            </a:ln>
          </p:spPr>
          <p:style>
            <a:lnRef idx="2">
              <a:schemeClr val="accent6">
                <a:shade val="50000"/>
              </a:schemeClr>
            </a:lnRef>
            <a:fillRef idx="1">
              <a:schemeClr val="accent6"/>
            </a:fillRef>
            <a:effectRef idx="0">
              <a:schemeClr val="accent6"/>
            </a:effectRef>
            <a:fontRef idx="minor">
              <a:schemeClr val="lt1"/>
            </a:fontRef>
          </p:style>
          <p:txBody>
            <a:bodyPr lIns="182880" rtlCol="0" anchor="ctr"/>
            <a:lstStyle/>
            <a:p>
              <a:r>
                <a:rPr lang="en-US" sz="1600" b="1" dirty="0"/>
                <a:t>Analyze schema and application queries to detect conflicts (build time)</a:t>
              </a:r>
            </a:p>
          </p:txBody>
        </p:sp>
        <p:grpSp>
          <p:nvGrpSpPr>
            <p:cNvPr id="7" name="Group 6"/>
            <p:cNvGrpSpPr/>
            <p:nvPr/>
          </p:nvGrpSpPr>
          <p:grpSpPr>
            <a:xfrm>
              <a:off x="8179792" y="5893014"/>
              <a:ext cx="559228" cy="559228"/>
              <a:chOff x="5039428" y="5870952"/>
              <a:chExt cx="559228" cy="559228"/>
            </a:xfrm>
          </p:grpSpPr>
          <p:sp>
            <p:nvSpPr>
              <p:cNvPr id="8" name="Oval 7"/>
              <p:cNvSpPr>
                <a:spLocks noChangeAspect="1"/>
              </p:cNvSpPr>
              <p:nvPr/>
            </p:nvSpPr>
            <p:spPr>
              <a:xfrm>
                <a:off x="5126940" y="5951599"/>
                <a:ext cx="403978" cy="403978"/>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Oval 8"/>
              <p:cNvSpPr/>
              <p:nvPr/>
            </p:nvSpPr>
            <p:spPr>
              <a:xfrm>
                <a:off x="5039428" y="5870952"/>
                <a:ext cx="559228" cy="559228"/>
              </a:xfrm>
              <a:prstGeom prst="ellipse">
                <a:avLst/>
              </a:prstGeom>
              <a:noFill/>
              <a:ln w="2540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cxnSp>
          <p:nvCxnSpPr>
            <p:cNvPr id="10" name="Straight Arrow Connector 9"/>
            <p:cNvCxnSpPr/>
            <p:nvPr/>
          </p:nvCxnSpPr>
          <p:spPr>
            <a:xfrm flipH="1">
              <a:off x="1873789" y="2656668"/>
              <a:ext cx="2777" cy="430094"/>
            </a:xfrm>
            <a:prstGeom prst="straightConnector1">
              <a:avLst/>
            </a:prstGeom>
            <a:ln w="25400">
              <a:solidFill>
                <a:schemeClr val="accent5"/>
              </a:solidFill>
              <a:tailEnd type="stealth" w="lg" len="lg"/>
            </a:ln>
          </p:spPr>
          <p:style>
            <a:lnRef idx="1">
              <a:schemeClr val="accent1"/>
            </a:lnRef>
            <a:fillRef idx="0">
              <a:schemeClr val="accent1"/>
            </a:fillRef>
            <a:effectRef idx="0">
              <a:schemeClr val="accent1"/>
            </a:effectRef>
            <a:fontRef idx="minor">
              <a:schemeClr val="tx1"/>
            </a:fontRef>
          </p:style>
        </p:cxnSp>
        <p:cxnSp>
          <p:nvCxnSpPr>
            <p:cNvPr id="12" name="Straight Arrow Connector 11"/>
            <p:cNvCxnSpPr>
              <a:stCxn id="6" idx="2"/>
              <a:endCxn id="9" idx="0"/>
            </p:cNvCxnSpPr>
            <p:nvPr/>
          </p:nvCxnSpPr>
          <p:spPr>
            <a:xfrm>
              <a:off x="8454108" y="5366607"/>
              <a:ext cx="5298" cy="526407"/>
            </a:xfrm>
            <a:prstGeom prst="straightConnector1">
              <a:avLst/>
            </a:prstGeom>
            <a:ln w="25400">
              <a:solidFill>
                <a:schemeClr val="accent5"/>
              </a:solidFill>
              <a:tailEnd type="stealth" w="lg" len="lg"/>
            </a:ln>
          </p:spPr>
          <p:style>
            <a:lnRef idx="1">
              <a:schemeClr val="accent1"/>
            </a:lnRef>
            <a:fillRef idx="0">
              <a:schemeClr val="accent1"/>
            </a:fillRef>
            <a:effectRef idx="0">
              <a:schemeClr val="accent1"/>
            </a:effectRef>
            <a:fontRef idx="minor">
              <a:schemeClr val="tx1"/>
            </a:fontRef>
          </p:style>
        </p:cxnSp>
        <p:sp>
          <p:nvSpPr>
            <p:cNvPr id="14" name="Rounded Rectangle 13"/>
            <p:cNvSpPr/>
            <p:nvPr/>
          </p:nvSpPr>
          <p:spPr>
            <a:xfrm>
              <a:off x="831741" y="4498483"/>
              <a:ext cx="2052236" cy="1204484"/>
            </a:xfrm>
            <a:prstGeom prst="roundRect">
              <a:avLst>
                <a:gd name="adj" fmla="val 0"/>
              </a:avLst>
            </a:prstGeom>
            <a:solidFill>
              <a:srgbClr val="C00000"/>
            </a:solidFill>
            <a:ln>
              <a:solidFill>
                <a:schemeClr val="bg1"/>
              </a:solidFill>
            </a:ln>
          </p:spPr>
          <p:style>
            <a:lnRef idx="2">
              <a:schemeClr val="accent6">
                <a:shade val="50000"/>
              </a:schemeClr>
            </a:lnRef>
            <a:fillRef idx="1">
              <a:schemeClr val="accent6"/>
            </a:fillRef>
            <a:effectRef idx="0">
              <a:schemeClr val="accent6"/>
            </a:effectRef>
            <a:fontRef idx="minor">
              <a:schemeClr val="lt1"/>
            </a:fontRef>
          </p:style>
          <p:txBody>
            <a:bodyPr lIns="182880" rtlCol="0" anchor="ctr"/>
            <a:lstStyle/>
            <a:p>
              <a:r>
                <a:rPr lang="en-US" sz="1600" b="1" dirty="0"/>
                <a:t>Set up the keys: master &amp; CEK</a:t>
              </a:r>
            </a:p>
          </p:txBody>
        </p:sp>
        <p:cxnSp>
          <p:nvCxnSpPr>
            <p:cNvPr id="15" name="Straight Arrow Connector 14"/>
            <p:cNvCxnSpPr/>
            <p:nvPr/>
          </p:nvCxnSpPr>
          <p:spPr>
            <a:xfrm flipH="1">
              <a:off x="1870559" y="4103961"/>
              <a:ext cx="3230" cy="394522"/>
            </a:xfrm>
            <a:prstGeom prst="straightConnector1">
              <a:avLst/>
            </a:prstGeom>
            <a:ln w="25400">
              <a:solidFill>
                <a:schemeClr val="accent5"/>
              </a:solidFill>
              <a:tailEnd type="stealth" w="lg" len="lg"/>
            </a:ln>
          </p:spPr>
          <p:style>
            <a:lnRef idx="1">
              <a:schemeClr val="accent1"/>
            </a:lnRef>
            <a:fillRef idx="0">
              <a:schemeClr val="accent1"/>
            </a:fillRef>
            <a:effectRef idx="0">
              <a:schemeClr val="accent1"/>
            </a:effectRef>
            <a:fontRef idx="minor">
              <a:schemeClr val="tx1"/>
            </a:fontRef>
          </p:style>
        </p:cxnSp>
        <p:cxnSp>
          <p:nvCxnSpPr>
            <p:cNvPr id="17" name="Elbow Connector 16"/>
            <p:cNvCxnSpPr>
              <a:stCxn id="6" idx="0"/>
              <a:endCxn id="4" idx="1"/>
            </p:cNvCxnSpPr>
            <p:nvPr/>
          </p:nvCxnSpPr>
          <p:spPr>
            <a:xfrm rot="16200000" flipV="1">
              <a:off x="4628656" y="-195094"/>
              <a:ext cx="34996" cy="7615908"/>
            </a:xfrm>
            <a:prstGeom prst="bentConnector4">
              <a:avLst>
                <a:gd name="adj1" fmla="val 2206526"/>
                <a:gd name="adj2" fmla="val 103002"/>
              </a:avLst>
            </a:prstGeom>
            <a:ln w="12700">
              <a:solidFill>
                <a:srgbClr val="565656"/>
              </a:solidFill>
              <a:prstDash val="dash"/>
              <a:headEnd type="none"/>
              <a:tailEnd type="triangle"/>
            </a:ln>
          </p:spPr>
          <p:style>
            <a:lnRef idx="1">
              <a:schemeClr val="accent1"/>
            </a:lnRef>
            <a:fillRef idx="0">
              <a:schemeClr val="accent1"/>
            </a:fillRef>
            <a:effectRef idx="0">
              <a:schemeClr val="accent1"/>
            </a:effectRef>
            <a:fontRef idx="minor">
              <a:schemeClr val="tx1"/>
            </a:fontRef>
          </p:style>
        </p:cxnSp>
        <p:cxnSp>
          <p:nvCxnSpPr>
            <p:cNvPr id="37" name="Elbow Connector 36"/>
            <p:cNvCxnSpPr/>
            <p:nvPr/>
          </p:nvCxnSpPr>
          <p:spPr>
            <a:xfrm rot="5400000" flipH="1" flipV="1">
              <a:off x="4054882" y="1302471"/>
              <a:ext cx="2204742" cy="6596249"/>
            </a:xfrm>
            <a:prstGeom prst="bentConnector5">
              <a:avLst>
                <a:gd name="adj1" fmla="val -22293"/>
                <a:gd name="adj2" fmla="val 75299"/>
                <a:gd name="adj3" fmla="val 117627"/>
              </a:avLst>
            </a:prstGeom>
            <a:ln w="25400">
              <a:solidFill>
                <a:schemeClr val="accent5"/>
              </a:solidFill>
              <a:tailEnd type="stealth" w="lg" len="lg"/>
            </a:ln>
          </p:spPr>
          <p:style>
            <a:lnRef idx="1">
              <a:schemeClr val="accent1"/>
            </a:lnRef>
            <a:fillRef idx="0">
              <a:schemeClr val="accent1"/>
            </a:fillRef>
            <a:effectRef idx="0">
              <a:schemeClr val="accent1"/>
            </a:effectRef>
            <a:fontRef idx="minor">
              <a:schemeClr val="tx1"/>
            </a:fontRef>
          </p:style>
        </p:cxnSp>
        <p:sp>
          <p:nvSpPr>
            <p:cNvPr id="38" name="Rectangular Callout 37"/>
            <p:cNvSpPr/>
            <p:nvPr/>
          </p:nvSpPr>
          <p:spPr>
            <a:xfrm>
              <a:off x="9719995" y="3630357"/>
              <a:ext cx="1604098" cy="1736250"/>
            </a:xfrm>
            <a:prstGeom prst="wedgeRectCallout">
              <a:avLst>
                <a:gd name="adj1" fmla="val -63365"/>
                <a:gd name="adj2" fmla="val 33147"/>
              </a:avLst>
            </a:prstGeom>
            <a:solidFill>
              <a:schemeClr val="tx2"/>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wrap="square" lIns="182880" tIns="91440" rIns="182880" bIns="91440" rtlCol="0" anchor="ctr">
              <a:noAutofit/>
            </a:bodyPr>
            <a:lstStyle/>
            <a:p>
              <a:r>
                <a:rPr lang="en-US" sz="1600" dirty="0"/>
                <a:t>Static schema analysis tool (SSDT only)</a:t>
              </a:r>
            </a:p>
          </p:txBody>
        </p:sp>
        <p:sp>
          <p:nvSpPr>
            <p:cNvPr id="39" name="Rectangular Callout 38"/>
            <p:cNvSpPr/>
            <p:nvPr/>
          </p:nvSpPr>
          <p:spPr>
            <a:xfrm>
              <a:off x="3132447" y="3086761"/>
              <a:ext cx="3170520" cy="1017199"/>
            </a:xfrm>
            <a:prstGeom prst="wedgeRectCallout">
              <a:avLst>
                <a:gd name="adj1" fmla="val -58086"/>
                <a:gd name="adj2" fmla="val 32570"/>
              </a:avLst>
            </a:prstGeom>
            <a:solidFill>
              <a:schemeClr val="tx2"/>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182880" tIns="91440" rIns="182880" bIns="91440" rtlCol="0" anchor="ctr">
              <a:noAutofit/>
            </a:bodyPr>
            <a:lstStyle/>
            <a:p>
              <a:r>
                <a:rPr lang="en-US" sz="1600" dirty="0"/>
                <a:t>UI for selecting columns (no automated data classification)</a:t>
              </a:r>
            </a:p>
          </p:txBody>
        </p:sp>
        <p:sp>
          <p:nvSpPr>
            <p:cNvPr id="40" name="Rectangular Callout 39"/>
            <p:cNvSpPr/>
            <p:nvPr/>
          </p:nvSpPr>
          <p:spPr>
            <a:xfrm>
              <a:off x="3132447" y="4498483"/>
              <a:ext cx="3176530" cy="1204484"/>
            </a:xfrm>
            <a:prstGeom prst="wedgeRectCallout">
              <a:avLst>
                <a:gd name="adj1" fmla="val -56816"/>
                <a:gd name="adj2" fmla="val 33615"/>
              </a:avLst>
            </a:prstGeom>
            <a:solidFill>
              <a:schemeClr val="tx2"/>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182880" tIns="91440" rIns="182880" bIns="91440" rtlCol="0" anchor="ctr">
              <a:noAutofit/>
            </a:bodyPr>
            <a:lstStyle/>
            <a:p>
              <a:r>
                <a:rPr lang="en-US" sz="1600" dirty="0"/>
                <a:t>Key setup tool to automate selecting CMK, generating and encrypting CEK, and uploading key metadata to the database</a:t>
              </a:r>
            </a:p>
          </p:txBody>
        </p:sp>
      </p:grpSp>
      <p:sp>
        <p:nvSpPr>
          <p:cNvPr id="29" name="Title 1"/>
          <p:cNvSpPr txBox="1">
            <a:spLocks/>
          </p:cNvSpPr>
          <p:nvPr/>
        </p:nvSpPr>
        <p:spPr>
          <a:xfrm>
            <a:off x="329503" y="408052"/>
            <a:ext cx="11887200" cy="946413"/>
          </a:xfrm>
          <a:prstGeom prst="rect">
            <a:avLst/>
          </a:prstGeom>
        </p:spPr>
        <p:txBody>
          <a:bodyPr/>
          <a:lstStyle>
            <a:lvl1pPr algn="l" defTabSz="931863" rtl="0" fontAlgn="base">
              <a:lnSpc>
                <a:spcPct val="90000"/>
              </a:lnSpc>
              <a:spcBef>
                <a:spcPct val="0"/>
              </a:spcBef>
              <a:spcAft>
                <a:spcPct val="0"/>
              </a:spcAft>
              <a:defRPr lang="en-US" sz="5400" kern="1200" spc="-102" dirty="0">
                <a:ln w="3175">
                  <a:noFill/>
                </a:ln>
                <a:solidFill>
                  <a:schemeClr val="tx1"/>
                </a:solidFill>
                <a:latin typeface="+mj-lt"/>
                <a:ea typeface="ＭＳ Ｐゴシック" charset="0"/>
                <a:cs typeface="Segoe UI" pitchFamily="34" charset="0"/>
              </a:defRPr>
            </a:lvl1pPr>
            <a:lvl2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2pPr>
            <a:lvl3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3pPr>
            <a:lvl4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4pPr>
            <a:lvl5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5pPr>
            <a:lvl6pPr marL="4572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6pPr>
            <a:lvl7pPr marL="9144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7pPr>
            <a:lvl8pPr marL="13716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8pPr>
            <a:lvl9pPr marL="18288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9pPr>
          </a:lstStyle>
          <a:p>
            <a:r>
              <a:rPr lang="en-US" sz="4000" dirty="0">
                <a:solidFill>
                  <a:schemeClr val="tx1">
                    <a:lumMod val="90000"/>
                    <a:lumOff val="10000"/>
                  </a:schemeClr>
                </a:solidFill>
              </a:rPr>
              <a:t>Setup (SSMS or SSDT)</a:t>
            </a:r>
            <a:r>
              <a:rPr lang="en-US" dirty="0">
                <a:solidFill>
                  <a:srgbClr val="C00000"/>
                </a:solidFill>
              </a:rPr>
              <a:t/>
            </a:r>
            <a:br>
              <a:rPr lang="en-US" dirty="0">
                <a:solidFill>
                  <a:srgbClr val="C00000"/>
                </a:solidFill>
              </a:rPr>
            </a:br>
            <a:r>
              <a:rPr lang="en-US" sz="3200" dirty="0">
                <a:solidFill>
                  <a:srgbClr val="C00000"/>
                </a:solidFill>
              </a:rPr>
              <a:t>User experience: SSMS or SSDT (Visual Studio)</a:t>
            </a:r>
          </a:p>
        </p:txBody>
      </p:sp>
      <p:sp>
        <p:nvSpPr>
          <p:cNvPr id="19" name="TextBox 18"/>
          <p:cNvSpPr txBox="1"/>
          <p:nvPr/>
        </p:nvSpPr>
        <p:spPr>
          <a:xfrm>
            <a:off x="1" y="6642289"/>
            <a:ext cx="3806190" cy="352236"/>
          </a:xfrm>
          <a:prstGeom prst="rect">
            <a:avLst/>
          </a:prstGeom>
          <a:noFill/>
        </p:spPr>
        <p:txBody>
          <a:bodyPr wrap="square" lIns="365760" tIns="146304" rIns="182880" bIns="146304" rtlCol="0" anchor="ctr" anchorCtr="0">
            <a:noAutofit/>
          </a:bodyPr>
          <a:lstStyle/>
          <a:p>
            <a:pPr>
              <a:lnSpc>
                <a:spcPct val="90000"/>
              </a:lnSpc>
              <a:spcAft>
                <a:spcPts val="600"/>
              </a:spcAft>
            </a:pPr>
            <a:r>
              <a:rPr lang="en-US" sz="1400" dirty="0">
                <a:solidFill>
                  <a:schemeClr val="bg1"/>
                </a:solidFill>
                <a:latin typeface="Segoe UI Semibold" panose="020B0702040204020203" pitchFamily="34" charset="0"/>
                <a:ea typeface="Segoe UI Black" panose="020B0A02040204020203" pitchFamily="34" charset="0"/>
                <a:cs typeface="Segoe UI Semibold" panose="020B0702040204020203" pitchFamily="34" charset="0"/>
              </a:rPr>
              <a:t>Security</a:t>
            </a:r>
          </a:p>
        </p:txBody>
      </p:sp>
    </p:spTree>
    <p:extLst>
      <p:ext uri="{BB962C8B-B14F-4D97-AF65-F5344CB8AC3E}">
        <p14:creationId xmlns:p14="http://schemas.microsoft.com/office/powerpoint/2010/main" val="2577238540"/>
      </p:ext>
    </p:extLst>
  </p:cSld>
  <p:clrMapOvr>
    <a:masterClrMapping/>
  </p:clrMapOvr>
  <p:transition>
    <p:fade/>
  </p:transition>
</p:sld>
</file>

<file path=ppt/slides/slide10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74" name="Rectangle 73"/>
          <p:cNvSpPr/>
          <p:nvPr/>
        </p:nvSpPr>
        <p:spPr bwMode="auto">
          <a:xfrm>
            <a:off x="386777" y="1852055"/>
            <a:ext cx="7193729" cy="4324731"/>
          </a:xfrm>
          <a:prstGeom prst="rect">
            <a:avLst/>
          </a:prstGeom>
          <a:solidFill>
            <a:schemeClr val="bg1">
              <a:lumMod val="95000"/>
            </a:schemeClr>
          </a:solidFill>
          <a:ln w="38100">
            <a:solidFill>
              <a:srgbClr val="C00000"/>
            </a:solidFill>
            <a:miter lim="800000"/>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27" tIns="182854" rIns="182854" bIns="45713" numCol="1" spcCol="0" rtlCol="0" fromWordArt="0" anchor="t" anchorCtr="0" forceAA="0" compatLnSpc="1">
            <a:prstTxWarp prst="textNoShape">
              <a:avLst/>
            </a:prstTxWarp>
            <a:noAutofit/>
          </a:bodyPr>
          <a:lstStyle/>
          <a:p>
            <a:pPr algn="r" defTabSz="931684">
              <a:lnSpc>
                <a:spcPct val="90000"/>
              </a:lnSpc>
              <a:spcAft>
                <a:spcPts val="600"/>
              </a:spcAft>
            </a:pPr>
            <a:r>
              <a:rPr lang="en-US" sz="2000" dirty="0">
                <a:solidFill>
                  <a:srgbClr val="505050"/>
                </a:solidFill>
                <a:latin typeface="Segoe UI Semibold" panose="020B0702040204020203" pitchFamily="34" charset="0"/>
                <a:cs typeface="Segoe UI Semibold" panose="020B0702040204020203" pitchFamily="34" charset="0"/>
              </a:rPr>
              <a:t>Data remains encrypted </a:t>
            </a:r>
            <a:br>
              <a:rPr lang="en-US" sz="2000" dirty="0">
                <a:solidFill>
                  <a:srgbClr val="505050"/>
                </a:solidFill>
                <a:latin typeface="Segoe UI Semibold" panose="020B0702040204020203" pitchFamily="34" charset="0"/>
                <a:cs typeface="Segoe UI Semibold" panose="020B0702040204020203" pitchFamily="34" charset="0"/>
              </a:rPr>
            </a:br>
            <a:r>
              <a:rPr lang="en-US" sz="2000" dirty="0">
                <a:solidFill>
                  <a:srgbClr val="505050"/>
                </a:solidFill>
                <a:latin typeface="Segoe UI Semibold" panose="020B0702040204020203" pitchFamily="34" charset="0"/>
                <a:cs typeface="Segoe UI Semibold" panose="020B0702040204020203" pitchFamily="34" charset="0"/>
              </a:rPr>
              <a:t>during query</a:t>
            </a:r>
          </a:p>
        </p:txBody>
      </p:sp>
      <p:pic>
        <p:nvPicPr>
          <p:cNvPr id="122" name="Picture 121"/>
          <p:cNvPicPr>
            <a:picLocks noChangeAspect="1"/>
          </p:cNvPicPr>
          <p:nvPr/>
        </p:nvPicPr>
        <p:blipFill>
          <a:blip r:embed="rId7"/>
          <a:stretch>
            <a:fillRect/>
          </a:stretch>
        </p:blipFill>
        <p:spPr>
          <a:xfrm>
            <a:off x="778124" y="3537437"/>
            <a:ext cx="1346406" cy="958582"/>
          </a:xfrm>
          <a:prstGeom prst="rect">
            <a:avLst/>
          </a:prstGeom>
        </p:spPr>
      </p:pic>
      <p:graphicFrame>
        <p:nvGraphicFramePr>
          <p:cNvPr id="26" name="Object 25" hidden="1"/>
          <p:cNvGraphicFramePr>
            <a:graphicFrameLocks noChangeAspect="1"/>
          </p:cNvGraphicFramePr>
          <p:nvPr>
            <p:custDataLst>
              <p:tags r:id="rId2"/>
            </p:custDataLst>
            <p:extLst/>
          </p:nvPr>
        </p:nvGraphicFramePr>
        <p:xfrm>
          <a:off x="2471" y="2085"/>
          <a:ext cx="1587" cy="1587"/>
        </p:xfrm>
        <a:graphic>
          <a:graphicData uri="http://schemas.openxmlformats.org/presentationml/2006/ole">
            <mc:AlternateContent xmlns:mc="http://schemas.openxmlformats.org/markup-compatibility/2006">
              <mc:Choice xmlns:v="urn:schemas-microsoft-com:vml" Requires="v">
                <p:oleObj spid="_x0000_s96259" name="think-cell Slide" r:id="rId8" imgW="270" imgH="270" progId="TCLayout.ActiveDocument.1">
                  <p:embed/>
                </p:oleObj>
              </mc:Choice>
              <mc:Fallback>
                <p:oleObj name="think-cell Slide" r:id="rId8" imgW="270" imgH="270" progId="TCLayout.ActiveDocument.1">
                  <p:embed/>
                  <p:pic>
                    <p:nvPicPr>
                      <p:cNvPr id="26" name="Object 25" hidden="1"/>
                      <p:cNvPicPr/>
                      <p:nvPr/>
                    </p:nvPicPr>
                    <p:blipFill>
                      <a:blip r:embed="rId9"/>
                      <a:stretch>
                        <a:fillRect/>
                      </a:stretch>
                    </p:blipFill>
                    <p:spPr>
                      <a:xfrm>
                        <a:off x="2471" y="2085"/>
                        <a:ext cx="1587" cy="1587"/>
                      </a:xfrm>
                      <a:prstGeom prst="rect">
                        <a:avLst/>
                      </a:prstGeom>
                    </p:spPr>
                  </p:pic>
                </p:oleObj>
              </mc:Fallback>
            </mc:AlternateContent>
          </a:graphicData>
        </a:graphic>
      </p:graphicFrame>
      <p:sp>
        <p:nvSpPr>
          <p:cNvPr id="66" name="Title 1"/>
          <p:cNvSpPr txBox="1">
            <a:spLocks/>
          </p:cNvSpPr>
          <p:nvPr/>
        </p:nvSpPr>
        <p:spPr>
          <a:xfrm>
            <a:off x="329503" y="408052"/>
            <a:ext cx="11887200" cy="946413"/>
          </a:xfrm>
          <a:prstGeom prst="rect">
            <a:avLst/>
          </a:prstGeom>
        </p:spPr>
        <p:txBody>
          <a:bodyPr/>
          <a:lstStyle>
            <a:lvl1pPr algn="l" defTabSz="931863" rtl="0" fontAlgn="base">
              <a:lnSpc>
                <a:spcPct val="90000"/>
              </a:lnSpc>
              <a:spcBef>
                <a:spcPct val="0"/>
              </a:spcBef>
              <a:spcAft>
                <a:spcPct val="0"/>
              </a:spcAft>
              <a:defRPr lang="en-US" sz="5400" kern="1200" spc="-102" dirty="0">
                <a:ln w="3175">
                  <a:noFill/>
                </a:ln>
                <a:solidFill>
                  <a:schemeClr val="tx1"/>
                </a:solidFill>
                <a:latin typeface="+mj-lt"/>
                <a:ea typeface="ＭＳ Ｐゴシック" charset="0"/>
                <a:cs typeface="Segoe UI" pitchFamily="34" charset="0"/>
              </a:defRPr>
            </a:lvl1pPr>
            <a:lvl2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2pPr>
            <a:lvl3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3pPr>
            <a:lvl4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4pPr>
            <a:lvl5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5pPr>
            <a:lvl6pPr marL="4572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6pPr>
            <a:lvl7pPr marL="9144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7pPr>
            <a:lvl8pPr marL="13716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8pPr>
            <a:lvl9pPr marL="18288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9pPr>
          </a:lstStyle>
          <a:p>
            <a:r>
              <a:rPr lang="en-US" sz="4000" dirty="0">
                <a:solidFill>
                  <a:schemeClr val="tx1">
                    <a:lumMod val="90000"/>
                    <a:lumOff val="10000"/>
                  </a:schemeClr>
                </a:solidFill>
              </a:rPr>
              <a:t>Summary: Always Encrypted</a:t>
            </a:r>
            <a:r>
              <a:rPr lang="en-US" dirty="0">
                <a:solidFill>
                  <a:srgbClr val="C00000"/>
                </a:solidFill>
              </a:rPr>
              <a:t/>
            </a:r>
            <a:br>
              <a:rPr lang="en-US" dirty="0">
                <a:solidFill>
                  <a:srgbClr val="C00000"/>
                </a:solidFill>
              </a:rPr>
            </a:br>
            <a:r>
              <a:rPr lang="en-US" sz="3200" dirty="0">
                <a:solidFill>
                  <a:srgbClr val="C00000"/>
                </a:solidFill>
              </a:rPr>
              <a:t>Protect data at rest and in motion, on-premises and in the cloud</a:t>
            </a:r>
          </a:p>
        </p:txBody>
      </p:sp>
      <p:sp>
        <p:nvSpPr>
          <p:cNvPr id="68" name="TextBox 67"/>
          <p:cNvSpPr txBox="1"/>
          <p:nvPr/>
        </p:nvSpPr>
        <p:spPr>
          <a:xfrm>
            <a:off x="7732784" y="1599864"/>
            <a:ext cx="4651734" cy="4640614"/>
          </a:xfrm>
          <a:prstGeom prst="rect">
            <a:avLst/>
          </a:prstGeom>
          <a:noFill/>
        </p:spPr>
        <p:txBody>
          <a:bodyPr wrap="square" lIns="182880" tIns="146304" rIns="182880" bIns="146304" rtlCol="0">
            <a:noAutofit/>
          </a:bodyPr>
          <a:lstStyle/>
          <a:p>
            <a:pPr>
              <a:spcBef>
                <a:spcPts val="2000"/>
              </a:spcBef>
              <a:spcAft>
                <a:spcPts val="0"/>
              </a:spcAft>
            </a:pPr>
            <a:r>
              <a:rPr lang="en-US" dirty="0">
                <a:solidFill>
                  <a:schemeClr val="accent4"/>
                </a:solidFill>
                <a:latin typeface="Segoe UI Semilight" panose="020B0402040204020203" pitchFamily="34" charset="0"/>
                <a:cs typeface="Segoe UI Semilight" panose="020B0402040204020203" pitchFamily="34" charset="0"/>
              </a:rPr>
              <a:t>Capability</a:t>
            </a:r>
          </a:p>
          <a:p>
            <a:pPr>
              <a:spcBef>
                <a:spcPts val="2000"/>
              </a:spcBef>
              <a:spcAft>
                <a:spcPts val="0"/>
              </a:spcAft>
            </a:pPr>
            <a:r>
              <a:rPr lang="en-US" sz="1800" dirty="0" err="1">
                <a:solidFill>
                  <a:schemeClr val="tx1">
                    <a:lumMod val="90000"/>
                    <a:lumOff val="10000"/>
                  </a:schemeClr>
                </a:solidFill>
                <a:latin typeface="Segoe UI" panose="020B0502040204020203" pitchFamily="34" charset="0"/>
                <a:cs typeface="Segoe UI" panose="020B0502040204020203" pitchFamily="34" charset="0"/>
              </a:rPr>
              <a:t>ADO.Net</a:t>
            </a:r>
            <a:r>
              <a:rPr lang="en-US" sz="1800" dirty="0">
                <a:solidFill>
                  <a:schemeClr val="tx1">
                    <a:lumMod val="90000"/>
                    <a:lumOff val="10000"/>
                  </a:schemeClr>
                </a:solidFill>
                <a:latin typeface="Segoe UI" panose="020B0502040204020203" pitchFamily="34" charset="0"/>
                <a:cs typeface="Segoe UI" panose="020B0502040204020203" pitchFamily="34" charset="0"/>
              </a:rPr>
              <a:t> client library provides transparent client-side encryption, while SQL Server executes T-SQL queries on encrypted data </a:t>
            </a:r>
          </a:p>
          <a:p>
            <a:pPr>
              <a:spcBef>
                <a:spcPts val="2000"/>
              </a:spcBef>
              <a:spcAft>
                <a:spcPts val="0"/>
              </a:spcAft>
            </a:pPr>
            <a:r>
              <a:rPr lang="en-US" dirty="0">
                <a:solidFill>
                  <a:schemeClr val="accent4"/>
                </a:solidFill>
                <a:latin typeface="Segoe UI Semilight" panose="020B0402040204020203" pitchFamily="34" charset="0"/>
                <a:cs typeface="Segoe UI Semilight" panose="020B0402040204020203" pitchFamily="34" charset="0"/>
              </a:rPr>
              <a:t>Benefits</a:t>
            </a:r>
          </a:p>
          <a:p>
            <a:pPr>
              <a:spcBef>
                <a:spcPts val="2000"/>
              </a:spcBef>
              <a:spcAft>
                <a:spcPts val="0"/>
              </a:spcAft>
            </a:pPr>
            <a:r>
              <a:rPr lang="en-US" sz="1800" dirty="0">
                <a:ln>
                  <a:solidFill>
                    <a:srgbClr val="FFFFFF">
                      <a:alpha val="0"/>
                    </a:srgbClr>
                  </a:solidFill>
                </a:ln>
                <a:solidFill>
                  <a:schemeClr val="tx1">
                    <a:lumMod val="90000"/>
                    <a:lumOff val="10000"/>
                  </a:schemeClr>
                </a:solidFill>
                <a:latin typeface="Segoe UI" panose="020B0502040204020203" pitchFamily="34" charset="0"/>
                <a:ea typeface="Segoe UI" panose="020B0502040204020203" pitchFamily="34" charset="0"/>
                <a:cs typeface="Segoe UI" panose="020B0502040204020203" pitchFamily="34" charset="0"/>
              </a:rPr>
              <a:t>Sensitive data remains encrypted and </a:t>
            </a:r>
            <a:r>
              <a:rPr lang="en-US" sz="1800" dirty="0" err="1">
                <a:ln>
                  <a:solidFill>
                    <a:srgbClr val="FFFFFF">
                      <a:alpha val="0"/>
                    </a:srgbClr>
                  </a:solidFill>
                </a:ln>
                <a:solidFill>
                  <a:schemeClr val="tx1">
                    <a:lumMod val="90000"/>
                    <a:lumOff val="10000"/>
                  </a:schemeClr>
                </a:solidFill>
                <a:latin typeface="Segoe UI" panose="020B0502040204020203" pitchFamily="34" charset="0"/>
                <a:ea typeface="Segoe UI" panose="020B0502040204020203" pitchFamily="34" charset="0"/>
                <a:cs typeface="Segoe UI" panose="020B0502040204020203" pitchFamily="34" charset="0"/>
              </a:rPr>
              <a:t>queryable</a:t>
            </a:r>
            <a:r>
              <a:rPr lang="en-US" sz="1800" dirty="0">
                <a:ln>
                  <a:solidFill>
                    <a:srgbClr val="FFFFFF">
                      <a:alpha val="0"/>
                    </a:srgbClr>
                  </a:solidFill>
                </a:ln>
                <a:solidFill>
                  <a:schemeClr val="tx1">
                    <a:lumMod val="90000"/>
                    <a:lumOff val="10000"/>
                  </a:schemeClr>
                </a:solidFill>
                <a:latin typeface="Segoe UI" panose="020B0502040204020203" pitchFamily="34" charset="0"/>
                <a:ea typeface="Segoe UI" panose="020B0502040204020203" pitchFamily="34" charset="0"/>
                <a:cs typeface="Segoe UI" panose="020B0502040204020203" pitchFamily="34" charset="0"/>
              </a:rPr>
              <a:t> at all times on-premises and in the cloud</a:t>
            </a:r>
          </a:p>
          <a:p>
            <a:pPr>
              <a:spcBef>
                <a:spcPts val="2000"/>
              </a:spcBef>
              <a:spcAft>
                <a:spcPts val="0"/>
              </a:spcAft>
            </a:pPr>
            <a:r>
              <a:rPr lang="en-US" sz="1800" dirty="0">
                <a:ln>
                  <a:solidFill>
                    <a:srgbClr val="FFFFFF">
                      <a:alpha val="0"/>
                    </a:srgbClr>
                  </a:solidFill>
                </a:ln>
                <a:solidFill>
                  <a:schemeClr val="tx1">
                    <a:lumMod val="90000"/>
                    <a:lumOff val="10000"/>
                  </a:schemeClr>
                </a:solidFill>
                <a:latin typeface="Segoe UI" panose="020B0502040204020203" pitchFamily="34" charset="0"/>
                <a:ea typeface="Segoe UI" panose="020B0502040204020203" pitchFamily="34" charset="0"/>
                <a:cs typeface="Segoe UI" panose="020B0502040204020203" pitchFamily="34" charset="0"/>
              </a:rPr>
              <a:t>Unauthorized users never have access to data or keys</a:t>
            </a:r>
          </a:p>
          <a:p>
            <a:pPr marL="53964" defTabSz="931954">
              <a:spcBef>
                <a:spcPts val="2000"/>
              </a:spcBef>
              <a:spcAft>
                <a:spcPts val="0"/>
              </a:spcAft>
              <a:buClr>
                <a:srgbClr val="C00000"/>
              </a:buClr>
            </a:pPr>
            <a:r>
              <a:rPr lang="en-US" sz="1800" dirty="0">
                <a:ln>
                  <a:solidFill>
                    <a:srgbClr val="FFFFFF">
                      <a:alpha val="0"/>
                    </a:srgbClr>
                  </a:solidFill>
                </a:ln>
                <a:solidFill>
                  <a:schemeClr val="tx1">
                    <a:lumMod val="90000"/>
                    <a:lumOff val="10000"/>
                  </a:schemeClr>
                </a:solidFill>
                <a:latin typeface="Segoe UI" panose="020B0502040204020203" pitchFamily="34" charset="0"/>
                <a:ea typeface="Segoe UI" panose="020B0502040204020203" pitchFamily="34" charset="0"/>
                <a:cs typeface="Segoe UI" panose="020B0502040204020203" pitchFamily="34" charset="0"/>
              </a:rPr>
              <a:t>No application changes</a:t>
            </a:r>
          </a:p>
        </p:txBody>
      </p:sp>
      <p:cxnSp>
        <p:nvCxnSpPr>
          <p:cNvPr id="78" name="Straight Connector 77"/>
          <p:cNvCxnSpPr/>
          <p:nvPr/>
        </p:nvCxnSpPr>
        <p:spPr>
          <a:xfrm>
            <a:off x="3983642" y="1860723"/>
            <a:ext cx="0" cy="4325112"/>
          </a:xfrm>
          <a:prstGeom prst="line">
            <a:avLst/>
          </a:prstGeom>
          <a:ln w="63500">
            <a:solidFill>
              <a:schemeClr val="bg1">
                <a:lumMod val="50000"/>
              </a:schemeClr>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79" name="TextBox 78"/>
          <p:cNvSpPr txBox="1"/>
          <p:nvPr/>
        </p:nvSpPr>
        <p:spPr>
          <a:xfrm>
            <a:off x="642352" y="3177556"/>
            <a:ext cx="1540109" cy="254262"/>
          </a:xfrm>
          <a:prstGeom prst="rect">
            <a:avLst/>
          </a:prstGeom>
          <a:noFill/>
        </p:spPr>
        <p:txBody>
          <a:bodyPr wrap="square" lIns="0" tIns="0" rIns="0" bIns="0" rtlCol="0">
            <a:spAutoFit/>
          </a:bodyPr>
          <a:lstStyle/>
          <a:p>
            <a:pPr algn="ctr" defTabSz="931684">
              <a:lnSpc>
                <a:spcPct val="90000"/>
              </a:lnSpc>
              <a:spcAft>
                <a:spcPts val="600"/>
              </a:spcAft>
            </a:pPr>
            <a:r>
              <a:rPr lang="en-US" sz="1800" dirty="0">
                <a:solidFill>
                  <a:srgbClr val="505050"/>
                </a:solidFill>
                <a:latin typeface="Segoe UI Semibold" panose="020B0702040204020203" pitchFamily="34" charset="0"/>
                <a:cs typeface="Segoe UI Semibold" panose="020B0702040204020203" pitchFamily="34" charset="0"/>
              </a:rPr>
              <a:t>Apps</a:t>
            </a:r>
          </a:p>
        </p:txBody>
      </p:sp>
      <p:sp>
        <p:nvSpPr>
          <p:cNvPr id="80" name="Right Arrow 79"/>
          <p:cNvSpPr/>
          <p:nvPr/>
        </p:nvSpPr>
        <p:spPr bwMode="auto">
          <a:xfrm>
            <a:off x="2120070" y="3729353"/>
            <a:ext cx="902629" cy="247744"/>
          </a:xfrm>
          <a:prstGeom prst="rightArrow">
            <a:avLst>
              <a:gd name="adj1" fmla="val 50000"/>
              <a:gd name="adj2" fmla="val 42077"/>
            </a:avLst>
          </a:prstGeom>
          <a:solidFill>
            <a:schemeClr val="accent5"/>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3" rIns="182854" bIns="146283" numCol="1" spcCol="0" rtlCol="0" fromWordArt="0" anchor="t" anchorCtr="0" forceAA="0" compatLnSpc="1">
            <a:prstTxWarp prst="textNoShape">
              <a:avLst/>
            </a:prstTxWarp>
            <a:noAutofit/>
          </a:bodyPr>
          <a:lstStyle/>
          <a:p>
            <a:pPr marL="342834" indent="-342834" algn="ctr" defTabSz="932293">
              <a:lnSpc>
                <a:spcPct val="90000"/>
              </a:lnSpc>
              <a:buFont typeface="Wingdings 3" panose="05040102010807070707" pitchFamily="18" charset="2"/>
              <a:buChar char="Æ"/>
            </a:pPr>
            <a:endParaRPr lang="en-IN" sz="2000" b="1" dirty="0" err="1">
              <a:solidFill>
                <a:srgbClr val="FFFFFF"/>
              </a:solidFill>
              <a:latin typeface="Segoe UI Light"/>
              <a:ea typeface="Segoe UI" pitchFamily="34" charset="0"/>
              <a:cs typeface="Segoe UI" pitchFamily="34" charset="0"/>
            </a:endParaRPr>
          </a:p>
        </p:txBody>
      </p:sp>
      <p:sp>
        <p:nvSpPr>
          <p:cNvPr id="82" name="U-Turn Arrow 81"/>
          <p:cNvSpPr/>
          <p:nvPr/>
        </p:nvSpPr>
        <p:spPr bwMode="auto">
          <a:xfrm rot="5400000">
            <a:off x="4933376" y="3776792"/>
            <a:ext cx="706846" cy="731608"/>
          </a:xfrm>
          <a:prstGeom prst="uturnArrow">
            <a:avLst>
              <a:gd name="adj1" fmla="val 17093"/>
              <a:gd name="adj2" fmla="val 20379"/>
              <a:gd name="adj3" fmla="val 16398"/>
              <a:gd name="adj4" fmla="val 44310"/>
              <a:gd name="adj5" fmla="val 100000"/>
            </a:avLst>
          </a:prstGeom>
          <a:solidFill>
            <a:schemeClr val="accent5"/>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3" rIns="182854" bIns="146283" numCol="1" spcCol="0" rtlCol="0" fromWordArt="0" anchor="t" anchorCtr="0" forceAA="0" compatLnSpc="1">
            <a:prstTxWarp prst="textNoShape">
              <a:avLst/>
            </a:prstTxWarp>
            <a:noAutofit/>
          </a:bodyPr>
          <a:lstStyle/>
          <a:p>
            <a:pPr marL="342834" indent="-342834" algn="ctr" defTabSz="932293">
              <a:lnSpc>
                <a:spcPct val="90000"/>
              </a:lnSpc>
              <a:buFont typeface="Wingdings 3" panose="05040102010807070707" pitchFamily="18" charset="2"/>
              <a:buChar char="Æ"/>
            </a:pPr>
            <a:endParaRPr lang="en-IN" sz="2000" b="1" dirty="0" err="1">
              <a:solidFill>
                <a:srgbClr val="FFFFFF"/>
              </a:solidFill>
              <a:latin typeface="Segoe UI Light"/>
              <a:ea typeface="Segoe UI" pitchFamily="34" charset="0"/>
              <a:cs typeface="Segoe UI" pitchFamily="34" charset="0"/>
            </a:endParaRPr>
          </a:p>
        </p:txBody>
      </p:sp>
      <p:grpSp>
        <p:nvGrpSpPr>
          <p:cNvPr id="83" name="Group 82"/>
          <p:cNvGrpSpPr/>
          <p:nvPr/>
        </p:nvGrpSpPr>
        <p:grpSpPr>
          <a:xfrm>
            <a:off x="3006875" y="3032210"/>
            <a:ext cx="1941037" cy="2118241"/>
            <a:chOff x="3004140" y="3090290"/>
            <a:chExt cx="2100979" cy="2292785"/>
          </a:xfrm>
        </p:grpSpPr>
        <p:sp>
          <p:nvSpPr>
            <p:cNvPr id="84" name="Freeform 83"/>
            <p:cNvSpPr/>
            <p:nvPr/>
          </p:nvSpPr>
          <p:spPr bwMode="auto">
            <a:xfrm>
              <a:off x="3025627" y="3221299"/>
              <a:ext cx="1030635" cy="1119360"/>
            </a:xfrm>
            <a:custGeom>
              <a:avLst/>
              <a:gdLst>
                <a:gd name="connsiteX0" fmla="*/ 79459 w 1537818"/>
                <a:gd name="connsiteY0" fmla="*/ 0 h 1670206"/>
                <a:gd name="connsiteX1" fmla="*/ 767480 w 1537818"/>
                <a:gd name="connsiteY1" fmla="*/ 0 h 1670206"/>
                <a:gd name="connsiteX2" fmla="*/ 1458359 w 1537818"/>
                <a:gd name="connsiteY2" fmla="*/ 0 h 1670206"/>
                <a:gd name="connsiteX3" fmla="*/ 1537818 w 1537818"/>
                <a:gd name="connsiteY3" fmla="*/ 0 h 1670206"/>
                <a:gd name="connsiteX4" fmla="*/ 1537818 w 1537818"/>
                <a:gd name="connsiteY4" fmla="*/ 79459 h 1670206"/>
                <a:gd name="connsiteX5" fmla="*/ 1537818 w 1537818"/>
                <a:gd name="connsiteY5" fmla="*/ 1670206 h 1670206"/>
                <a:gd name="connsiteX6" fmla="*/ 767480 w 1537818"/>
                <a:gd name="connsiteY6" fmla="*/ 1670206 h 1670206"/>
                <a:gd name="connsiteX7" fmla="*/ 0 w 1537818"/>
                <a:gd name="connsiteY7" fmla="*/ 1670206 h 1670206"/>
                <a:gd name="connsiteX8" fmla="*/ 0 w 1537818"/>
                <a:gd name="connsiteY8" fmla="*/ 79459 h 1670206"/>
                <a:gd name="connsiteX9" fmla="*/ 79459 w 1537818"/>
                <a:gd name="connsiteY9" fmla="*/ 0 h 16702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37818" h="1670206">
                  <a:moveTo>
                    <a:pt x="79459" y="0"/>
                  </a:moveTo>
                  <a:lnTo>
                    <a:pt x="767480" y="0"/>
                  </a:lnTo>
                  <a:lnTo>
                    <a:pt x="1458359" y="0"/>
                  </a:lnTo>
                  <a:lnTo>
                    <a:pt x="1537818" y="0"/>
                  </a:lnTo>
                  <a:lnTo>
                    <a:pt x="1537818" y="79459"/>
                  </a:lnTo>
                  <a:lnTo>
                    <a:pt x="1537818" y="1670206"/>
                  </a:lnTo>
                  <a:lnTo>
                    <a:pt x="767480" y="1670206"/>
                  </a:lnTo>
                  <a:lnTo>
                    <a:pt x="0" y="1670206"/>
                  </a:lnTo>
                  <a:lnTo>
                    <a:pt x="0" y="79459"/>
                  </a:lnTo>
                  <a:cubicBezTo>
                    <a:pt x="0" y="35575"/>
                    <a:pt x="35575" y="0"/>
                    <a:pt x="79459" y="0"/>
                  </a:cubicBezTo>
                  <a:close/>
                </a:path>
              </a:pathLst>
            </a:custGeom>
            <a:solidFill>
              <a:srgbClr val="C00000"/>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3" rIns="182854" bIns="146283" numCol="1" spcCol="0" rtlCol="0" fromWordArt="0" anchor="t" anchorCtr="0" forceAA="0" compatLnSpc="1">
              <a:prstTxWarp prst="textNoShape">
                <a:avLst/>
              </a:prstTxWarp>
              <a:noAutofit/>
            </a:bodyPr>
            <a:lstStyle/>
            <a:p>
              <a:pPr marL="342834" indent="-342834" algn="ctr" defTabSz="932293">
                <a:lnSpc>
                  <a:spcPct val="90000"/>
                </a:lnSpc>
                <a:buFont typeface="Wingdings 3" panose="05040102010807070707" pitchFamily="18" charset="2"/>
                <a:buChar char="Æ"/>
              </a:pPr>
              <a:endParaRPr lang="en-IN" sz="2000" b="1" dirty="0" err="1">
                <a:solidFill>
                  <a:srgbClr val="FFFFFF"/>
                </a:solidFill>
                <a:latin typeface="Segoe UI Light"/>
                <a:ea typeface="Segoe UI" pitchFamily="34" charset="0"/>
                <a:cs typeface="Segoe UI" pitchFamily="34" charset="0"/>
              </a:endParaRPr>
            </a:p>
          </p:txBody>
        </p:sp>
        <p:sp>
          <p:nvSpPr>
            <p:cNvPr id="85" name="Freeform 84"/>
            <p:cNvSpPr/>
            <p:nvPr/>
          </p:nvSpPr>
          <p:spPr bwMode="auto">
            <a:xfrm>
              <a:off x="4052987" y="3221299"/>
              <a:ext cx="1028538" cy="1119360"/>
            </a:xfrm>
            <a:custGeom>
              <a:avLst/>
              <a:gdLst>
                <a:gd name="connsiteX0" fmla="*/ 0 w 1537818"/>
                <a:gd name="connsiteY0" fmla="*/ 0 h 1670206"/>
                <a:gd name="connsiteX1" fmla="*/ 79459 w 1537818"/>
                <a:gd name="connsiteY1" fmla="*/ 0 h 1670206"/>
                <a:gd name="connsiteX2" fmla="*/ 921585 w 1537818"/>
                <a:gd name="connsiteY2" fmla="*/ 0 h 1670206"/>
                <a:gd name="connsiteX3" fmla="*/ 1458359 w 1537818"/>
                <a:gd name="connsiteY3" fmla="*/ 0 h 1670206"/>
                <a:gd name="connsiteX4" fmla="*/ 1537818 w 1537818"/>
                <a:gd name="connsiteY4" fmla="*/ 79459 h 1670206"/>
                <a:gd name="connsiteX5" fmla="*/ 1537818 w 1537818"/>
                <a:gd name="connsiteY5" fmla="*/ 1670206 h 1670206"/>
                <a:gd name="connsiteX6" fmla="*/ 921585 w 1537818"/>
                <a:gd name="connsiteY6" fmla="*/ 1670206 h 1670206"/>
                <a:gd name="connsiteX7" fmla="*/ 0 w 1537818"/>
                <a:gd name="connsiteY7" fmla="*/ 1670206 h 1670206"/>
                <a:gd name="connsiteX8" fmla="*/ 0 w 1537818"/>
                <a:gd name="connsiteY8" fmla="*/ 79459 h 16702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37818" h="1670206">
                  <a:moveTo>
                    <a:pt x="0" y="0"/>
                  </a:moveTo>
                  <a:lnTo>
                    <a:pt x="79459" y="0"/>
                  </a:lnTo>
                  <a:lnTo>
                    <a:pt x="921585" y="0"/>
                  </a:lnTo>
                  <a:lnTo>
                    <a:pt x="1458359" y="0"/>
                  </a:lnTo>
                  <a:cubicBezTo>
                    <a:pt x="1502243" y="0"/>
                    <a:pt x="1537818" y="35575"/>
                    <a:pt x="1537818" y="79459"/>
                  </a:cubicBezTo>
                  <a:lnTo>
                    <a:pt x="1537818" y="1670206"/>
                  </a:lnTo>
                  <a:lnTo>
                    <a:pt x="921585" y="1670206"/>
                  </a:lnTo>
                  <a:lnTo>
                    <a:pt x="0" y="1670206"/>
                  </a:lnTo>
                  <a:lnTo>
                    <a:pt x="0" y="79459"/>
                  </a:lnTo>
                  <a:close/>
                </a:path>
              </a:pathLst>
            </a:custGeom>
            <a:solidFill>
              <a:srgbClr val="C00000"/>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3" rIns="182854" bIns="146283" numCol="1" spcCol="0" rtlCol="0" fromWordArt="0" anchor="t" anchorCtr="0" forceAA="0" compatLnSpc="1">
              <a:prstTxWarp prst="textNoShape">
                <a:avLst/>
              </a:prstTxWarp>
              <a:noAutofit/>
            </a:bodyPr>
            <a:lstStyle/>
            <a:p>
              <a:pPr marL="342834" indent="-342834" algn="ctr" defTabSz="932293">
                <a:lnSpc>
                  <a:spcPct val="90000"/>
                </a:lnSpc>
                <a:buFont typeface="Wingdings 3" panose="05040102010807070707" pitchFamily="18" charset="2"/>
                <a:buChar char="Æ"/>
              </a:pPr>
              <a:endParaRPr lang="en-IN" sz="2000" b="1" dirty="0" err="1">
                <a:solidFill>
                  <a:srgbClr val="FFFFFF"/>
                </a:solidFill>
                <a:latin typeface="Segoe UI Light"/>
                <a:ea typeface="Segoe UI" pitchFamily="34" charset="0"/>
                <a:cs typeface="Segoe UI" pitchFamily="34" charset="0"/>
              </a:endParaRPr>
            </a:p>
          </p:txBody>
        </p:sp>
        <p:sp>
          <p:nvSpPr>
            <p:cNvPr id="86" name="Rectangle 85"/>
            <p:cNvSpPr/>
            <p:nvPr/>
          </p:nvSpPr>
          <p:spPr bwMode="auto">
            <a:xfrm>
              <a:off x="3025627" y="4037724"/>
              <a:ext cx="1030171" cy="1345351"/>
            </a:xfrm>
            <a:prstGeom prst="rect">
              <a:avLst/>
            </a:prstGeom>
            <a:solidFill>
              <a:srgbClr val="611C15"/>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3" rIns="182854" bIns="146283" numCol="1" spcCol="0" rtlCol="0" fromWordArt="0" anchor="t" anchorCtr="0" forceAA="0" compatLnSpc="1">
              <a:prstTxWarp prst="textNoShape">
                <a:avLst/>
              </a:prstTxWarp>
              <a:noAutofit/>
            </a:bodyPr>
            <a:lstStyle/>
            <a:p>
              <a:pPr marL="342834" indent="-342834" algn="ctr" defTabSz="932293">
                <a:lnSpc>
                  <a:spcPct val="90000"/>
                </a:lnSpc>
                <a:buFont typeface="Wingdings 3" panose="05040102010807070707" pitchFamily="18" charset="2"/>
                <a:buChar char="Æ"/>
              </a:pPr>
              <a:endParaRPr lang="en-IN" sz="2000" b="1" dirty="0" err="1">
                <a:solidFill>
                  <a:srgbClr val="FFFFFF"/>
                </a:solidFill>
                <a:latin typeface="Segoe UI Light"/>
                <a:ea typeface="Segoe UI" pitchFamily="34" charset="0"/>
                <a:cs typeface="Segoe UI" pitchFamily="34" charset="0"/>
              </a:endParaRPr>
            </a:p>
          </p:txBody>
        </p:sp>
        <p:sp>
          <p:nvSpPr>
            <p:cNvPr id="87" name="Freeform 86"/>
            <p:cNvSpPr/>
            <p:nvPr/>
          </p:nvSpPr>
          <p:spPr bwMode="auto">
            <a:xfrm>
              <a:off x="3145054" y="3090290"/>
              <a:ext cx="624510" cy="111959"/>
            </a:xfrm>
            <a:custGeom>
              <a:avLst/>
              <a:gdLst>
                <a:gd name="connsiteX0" fmla="*/ 734234 w 860717"/>
                <a:gd name="connsiteY0" fmla="*/ 30645 h 154305"/>
                <a:gd name="connsiteX1" fmla="*/ 734234 w 860717"/>
                <a:gd name="connsiteY1" fmla="*/ 114705 h 154305"/>
                <a:gd name="connsiteX2" fmla="*/ 774787 w 860717"/>
                <a:gd name="connsiteY2" fmla="*/ 114705 h 154305"/>
                <a:gd name="connsiteX3" fmla="*/ 774787 w 860717"/>
                <a:gd name="connsiteY3" fmla="*/ 30645 h 154305"/>
                <a:gd name="connsiteX4" fmla="*/ 604573 w 860717"/>
                <a:gd name="connsiteY4" fmla="*/ 30645 h 154305"/>
                <a:gd name="connsiteX5" fmla="*/ 604573 w 860717"/>
                <a:gd name="connsiteY5" fmla="*/ 114705 h 154305"/>
                <a:gd name="connsiteX6" fmla="*/ 645126 w 860717"/>
                <a:gd name="connsiteY6" fmla="*/ 114705 h 154305"/>
                <a:gd name="connsiteX7" fmla="*/ 645126 w 860717"/>
                <a:gd name="connsiteY7" fmla="*/ 30645 h 154305"/>
                <a:gd name="connsiteX8" fmla="*/ 474911 w 860717"/>
                <a:gd name="connsiteY8" fmla="*/ 30645 h 154305"/>
                <a:gd name="connsiteX9" fmla="*/ 474911 w 860717"/>
                <a:gd name="connsiteY9" fmla="*/ 114705 h 154305"/>
                <a:gd name="connsiteX10" fmla="*/ 515464 w 860717"/>
                <a:gd name="connsiteY10" fmla="*/ 114705 h 154305"/>
                <a:gd name="connsiteX11" fmla="*/ 515464 w 860717"/>
                <a:gd name="connsiteY11" fmla="*/ 30645 h 154305"/>
                <a:gd name="connsiteX12" fmla="*/ 345250 w 860717"/>
                <a:gd name="connsiteY12" fmla="*/ 30645 h 154305"/>
                <a:gd name="connsiteX13" fmla="*/ 345250 w 860717"/>
                <a:gd name="connsiteY13" fmla="*/ 114705 h 154305"/>
                <a:gd name="connsiteX14" fmla="*/ 385803 w 860717"/>
                <a:gd name="connsiteY14" fmla="*/ 114705 h 154305"/>
                <a:gd name="connsiteX15" fmla="*/ 385803 w 860717"/>
                <a:gd name="connsiteY15" fmla="*/ 30645 h 154305"/>
                <a:gd name="connsiteX16" fmla="*/ 215588 w 860717"/>
                <a:gd name="connsiteY16" fmla="*/ 30645 h 154305"/>
                <a:gd name="connsiteX17" fmla="*/ 215588 w 860717"/>
                <a:gd name="connsiteY17" fmla="*/ 114705 h 154305"/>
                <a:gd name="connsiteX18" fmla="*/ 256141 w 860717"/>
                <a:gd name="connsiteY18" fmla="*/ 114705 h 154305"/>
                <a:gd name="connsiteX19" fmla="*/ 256141 w 860717"/>
                <a:gd name="connsiteY19" fmla="*/ 30645 h 154305"/>
                <a:gd name="connsiteX20" fmla="*/ 85927 w 860717"/>
                <a:gd name="connsiteY20" fmla="*/ 30645 h 154305"/>
                <a:gd name="connsiteX21" fmla="*/ 85927 w 860717"/>
                <a:gd name="connsiteY21" fmla="*/ 114705 h 154305"/>
                <a:gd name="connsiteX22" fmla="*/ 126480 w 860717"/>
                <a:gd name="connsiteY22" fmla="*/ 114705 h 154305"/>
                <a:gd name="connsiteX23" fmla="*/ 126480 w 860717"/>
                <a:gd name="connsiteY23" fmla="*/ 30645 h 154305"/>
                <a:gd name="connsiteX24" fmla="*/ 36660 w 860717"/>
                <a:gd name="connsiteY24" fmla="*/ 0 h 154305"/>
                <a:gd name="connsiteX25" fmla="*/ 824057 w 860717"/>
                <a:gd name="connsiteY25" fmla="*/ 0 h 154305"/>
                <a:gd name="connsiteX26" fmla="*/ 860717 w 860717"/>
                <a:gd name="connsiteY26" fmla="*/ 36660 h 154305"/>
                <a:gd name="connsiteX27" fmla="*/ 860717 w 860717"/>
                <a:gd name="connsiteY27" fmla="*/ 154305 h 154305"/>
                <a:gd name="connsiteX28" fmla="*/ 0 w 860717"/>
                <a:gd name="connsiteY28" fmla="*/ 154305 h 154305"/>
                <a:gd name="connsiteX29" fmla="*/ 0 w 860717"/>
                <a:gd name="connsiteY29" fmla="*/ 36660 h 154305"/>
                <a:gd name="connsiteX30" fmla="*/ 36660 w 860717"/>
                <a:gd name="connsiteY30" fmla="*/ 0 h 154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860717" h="154305">
                  <a:moveTo>
                    <a:pt x="734234" y="30645"/>
                  </a:moveTo>
                  <a:lnTo>
                    <a:pt x="734234" y="114705"/>
                  </a:lnTo>
                  <a:lnTo>
                    <a:pt x="774787" y="114705"/>
                  </a:lnTo>
                  <a:lnTo>
                    <a:pt x="774787" y="30645"/>
                  </a:lnTo>
                  <a:close/>
                  <a:moveTo>
                    <a:pt x="604573" y="30645"/>
                  </a:moveTo>
                  <a:lnTo>
                    <a:pt x="604573" y="114705"/>
                  </a:lnTo>
                  <a:lnTo>
                    <a:pt x="645126" y="114705"/>
                  </a:lnTo>
                  <a:lnTo>
                    <a:pt x="645126" y="30645"/>
                  </a:lnTo>
                  <a:close/>
                  <a:moveTo>
                    <a:pt x="474911" y="30645"/>
                  </a:moveTo>
                  <a:lnTo>
                    <a:pt x="474911" y="114705"/>
                  </a:lnTo>
                  <a:lnTo>
                    <a:pt x="515464" y="114705"/>
                  </a:lnTo>
                  <a:lnTo>
                    <a:pt x="515464" y="30645"/>
                  </a:lnTo>
                  <a:close/>
                  <a:moveTo>
                    <a:pt x="345250" y="30645"/>
                  </a:moveTo>
                  <a:lnTo>
                    <a:pt x="345250" y="114705"/>
                  </a:lnTo>
                  <a:lnTo>
                    <a:pt x="385803" y="114705"/>
                  </a:lnTo>
                  <a:lnTo>
                    <a:pt x="385803" y="30645"/>
                  </a:lnTo>
                  <a:close/>
                  <a:moveTo>
                    <a:pt x="215588" y="30645"/>
                  </a:moveTo>
                  <a:lnTo>
                    <a:pt x="215588" y="114705"/>
                  </a:lnTo>
                  <a:lnTo>
                    <a:pt x="256141" y="114705"/>
                  </a:lnTo>
                  <a:lnTo>
                    <a:pt x="256141" y="30645"/>
                  </a:lnTo>
                  <a:close/>
                  <a:moveTo>
                    <a:pt x="85927" y="30645"/>
                  </a:moveTo>
                  <a:lnTo>
                    <a:pt x="85927" y="114705"/>
                  </a:lnTo>
                  <a:lnTo>
                    <a:pt x="126480" y="114705"/>
                  </a:lnTo>
                  <a:lnTo>
                    <a:pt x="126480" y="30645"/>
                  </a:lnTo>
                  <a:close/>
                  <a:moveTo>
                    <a:pt x="36660" y="0"/>
                  </a:moveTo>
                  <a:lnTo>
                    <a:pt x="824057" y="0"/>
                  </a:lnTo>
                  <a:cubicBezTo>
                    <a:pt x="844304" y="0"/>
                    <a:pt x="860717" y="16413"/>
                    <a:pt x="860717" y="36660"/>
                  </a:cubicBezTo>
                  <a:lnTo>
                    <a:pt x="860717" y="154305"/>
                  </a:lnTo>
                  <a:lnTo>
                    <a:pt x="0" y="154305"/>
                  </a:lnTo>
                  <a:lnTo>
                    <a:pt x="0" y="36660"/>
                  </a:lnTo>
                  <a:cubicBezTo>
                    <a:pt x="0" y="16413"/>
                    <a:pt x="16413" y="0"/>
                    <a:pt x="36660" y="0"/>
                  </a:cubicBezTo>
                  <a:close/>
                </a:path>
              </a:pathLst>
            </a:custGeom>
            <a:solidFill>
              <a:schemeClr val="tx1">
                <a:lumMod val="65000"/>
                <a:lumOff val="3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3" rIns="182854" bIns="146283" numCol="1" spcCol="0" rtlCol="0" fromWordArt="0" anchor="t" anchorCtr="0" forceAA="0" compatLnSpc="1">
              <a:prstTxWarp prst="textNoShape">
                <a:avLst/>
              </a:prstTxWarp>
              <a:noAutofit/>
            </a:bodyPr>
            <a:lstStyle/>
            <a:p>
              <a:pPr marL="342834" indent="-342834" algn="ctr" defTabSz="932293">
                <a:lnSpc>
                  <a:spcPct val="90000"/>
                </a:lnSpc>
                <a:buFont typeface="Wingdings 3" panose="05040102010807070707" pitchFamily="18" charset="2"/>
                <a:buChar char="Æ"/>
              </a:pPr>
              <a:endParaRPr lang="en-IN" sz="2000" b="1" dirty="0" err="1">
                <a:solidFill>
                  <a:srgbClr val="FFFFFF"/>
                </a:solidFill>
                <a:latin typeface="Segoe UI Light"/>
                <a:ea typeface="Segoe UI" pitchFamily="34" charset="0"/>
                <a:cs typeface="Segoe UI" pitchFamily="34" charset="0"/>
              </a:endParaRPr>
            </a:p>
          </p:txBody>
        </p:sp>
        <p:sp>
          <p:nvSpPr>
            <p:cNvPr id="88" name="Freeform 87"/>
            <p:cNvSpPr/>
            <p:nvPr/>
          </p:nvSpPr>
          <p:spPr bwMode="auto">
            <a:xfrm>
              <a:off x="4337359" y="3090290"/>
              <a:ext cx="624510" cy="111959"/>
            </a:xfrm>
            <a:custGeom>
              <a:avLst/>
              <a:gdLst>
                <a:gd name="connsiteX0" fmla="*/ 734234 w 860717"/>
                <a:gd name="connsiteY0" fmla="*/ 30645 h 154305"/>
                <a:gd name="connsiteX1" fmla="*/ 734234 w 860717"/>
                <a:gd name="connsiteY1" fmla="*/ 114705 h 154305"/>
                <a:gd name="connsiteX2" fmla="*/ 774787 w 860717"/>
                <a:gd name="connsiteY2" fmla="*/ 114705 h 154305"/>
                <a:gd name="connsiteX3" fmla="*/ 774787 w 860717"/>
                <a:gd name="connsiteY3" fmla="*/ 30645 h 154305"/>
                <a:gd name="connsiteX4" fmla="*/ 604573 w 860717"/>
                <a:gd name="connsiteY4" fmla="*/ 30645 h 154305"/>
                <a:gd name="connsiteX5" fmla="*/ 604573 w 860717"/>
                <a:gd name="connsiteY5" fmla="*/ 114705 h 154305"/>
                <a:gd name="connsiteX6" fmla="*/ 645126 w 860717"/>
                <a:gd name="connsiteY6" fmla="*/ 114705 h 154305"/>
                <a:gd name="connsiteX7" fmla="*/ 645126 w 860717"/>
                <a:gd name="connsiteY7" fmla="*/ 30645 h 154305"/>
                <a:gd name="connsiteX8" fmla="*/ 474911 w 860717"/>
                <a:gd name="connsiteY8" fmla="*/ 30645 h 154305"/>
                <a:gd name="connsiteX9" fmla="*/ 474911 w 860717"/>
                <a:gd name="connsiteY9" fmla="*/ 114705 h 154305"/>
                <a:gd name="connsiteX10" fmla="*/ 515464 w 860717"/>
                <a:gd name="connsiteY10" fmla="*/ 114705 h 154305"/>
                <a:gd name="connsiteX11" fmla="*/ 515464 w 860717"/>
                <a:gd name="connsiteY11" fmla="*/ 30645 h 154305"/>
                <a:gd name="connsiteX12" fmla="*/ 345250 w 860717"/>
                <a:gd name="connsiteY12" fmla="*/ 30645 h 154305"/>
                <a:gd name="connsiteX13" fmla="*/ 345250 w 860717"/>
                <a:gd name="connsiteY13" fmla="*/ 114705 h 154305"/>
                <a:gd name="connsiteX14" fmla="*/ 385803 w 860717"/>
                <a:gd name="connsiteY14" fmla="*/ 114705 h 154305"/>
                <a:gd name="connsiteX15" fmla="*/ 385803 w 860717"/>
                <a:gd name="connsiteY15" fmla="*/ 30645 h 154305"/>
                <a:gd name="connsiteX16" fmla="*/ 215588 w 860717"/>
                <a:gd name="connsiteY16" fmla="*/ 30645 h 154305"/>
                <a:gd name="connsiteX17" fmla="*/ 215588 w 860717"/>
                <a:gd name="connsiteY17" fmla="*/ 114705 h 154305"/>
                <a:gd name="connsiteX18" fmla="*/ 256141 w 860717"/>
                <a:gd name="connsiteY18" fmla="*/ 114705 h 154305"/>
                <a:gd name="connsiteX19" fmla="*/ 256141 w 860717"/>
                <a:gd name="connsiteY19" fmla="*/ 30645 h 154305"/>
                <a:gd name="connsiteX20" fmla="*/ 85927 w 860717"/>
                <a:gd name="connsiteY20" fmla="*/ 30645 h 154305"/>
                <a:gd name="connsiteX21" fmla="*/ 85927 w 860717"/>
                <a:gd name="connsiteY21" fmla="*/ 114705 h 154305"/>
                <a:gd name="connsiteX22" fmla="*/ 126480 w 860717"/>
                <a:gd name="connsiteY22" fmla="*/ 114705 h 154305"/>
                <a:gd name="connsiteX23" fmla="*/ 126480 w 860717"/>
                <a:gd name="connsiteY23" fmla="*/ 30645 h 154305"/>
                <a:gd name="connsiteX24" fmla="*/ 36660 w 860717"/>
                <a:gd name="connsiteY24" fmla="*/ 0 h 154305"/>
                <a:gd name="connsiteX25" fmla="*/ 824057 w 860717"/>
                <a:gd name="connsiteY25" fmla="*/ 0 h 154305"/>
                <a:gd name="connsiteX26" fmla="*/ 860717 w 860717"/>
                <a:gd name="connsiteY26" fmla="*/ 36660 h 154305"/>
                <a:gd name="connsiteX27" fmla="*/ 860717 w 860717"/>
                <a:gd name="connsiteY27" fmla="*/ 154305 h 154305"/>
                <a:gd name="connsiteX28" fmla="*/ 0 w 860717"/>
                <a:gd name="connsiteY28" fmla="*/ 154305 h 154305"/>
                <a:gd name="connsiteX29" fmla="*/ 0 w 860717"/>
                <a:gd name="connsiteY29" fmla="*/ 36660 h 154305"/>
                <a:gd name="connsiteX30" fmla="*/ 36660 w 860717"/>
                <a:gd name="connsiteY30" fmla="*/ 0 h 154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860717" h="154305">
                  <a:moveTo>
                    <a:pt x="734234" y="30645"/>
                  </a:moveTo>
                  <a:lnTo>
                    <a:pt x="734234" y="114705"/>
                  </a:lnTo>
                  <a:lnTo>
                    <a:pt x="774787" y="114705"/>
                  </a:lnTo>
                  <a:lnTo>
                    <a:pt x="774787" y="30645"/>
                  </a:lnTo>
                  <a:close/>
                  <a:moveTo>
                    <a:pt x="604573" y="30645"/>
                  </a:moveTo>
                  <a:lnTo>
                    <a:pt x="604573" y="114705"/>
                  </a:lnTo>
                  <a:lnTo>
                    <a:pt x="645126" y="114705"/>
                  </a:lnTo>
                  <a:lnTo>
                    <a:pt x="645126" y="30645"/>
                  </a:lnTo>
                  <a:close/>
                  <a:moveTo>
                    <a:pt x="474911" y="30645"/>
                  </a:moveTo>
                  <a:lnTo>
                    <a:pt x="474911" y="114705"/>
                  </a:lnTo>
                  <a:lnTo>
                    <a:pt x="515464" y="114705"/>
                  </a:lnTo>
                  <a:lnTo>
                    <a:pt x="515464" y="30645"/>
                  </a:lnTo>
                  <a:close/>
                  <a:moveTo>
                    <a:pt x="345250" y="30645"/>
                  </a:moveTo>
                  <a:lnTo>
                    <a:pt x="345250" y="114705"/>
                  </a:lnTo>
                  <a:lnTo>
                    <a:pt x="385803" y="114705"/>
                  </a:lnTo>
                  <a:lnTo>
                    <a:pt x="385803" y="30645"/>
                  </a:lnTo>
                  <a:close/>
                  <a:moveTo>
                    <a:pt x="215588" y="30645"/>
                  </a:moveTo>
                  <a:lnTo>
                    <a:pt x="215588" y="114705"/>
                  </a:lnTo>
                  <a:lnTo>
                    <a:pt x="256141" y="114705"/>
                  </a:lnTo>
                  <a:lnTo>
                    <a:pt x="256141" y="30645"/>
                  </a:lnTo>
                  <a:close/>
                  <a:moveTo>
                    <a:pt x="85927" y="30645"/>
                  </a:moveTo>
                  <a:lnTo>
                    <a:pt x="85927" y="114705"/>
                  </a:lnTo>
                  <a:lnTo>
                    <a:pt x="126480" y="114705"/>
                  </a:lnTo>
                  <a:lnTo>
                    <a:pt x="126480" y="30645"/>
                  </a:lnTo>
                  <a:close/>
                  <a:moveTo>
                    <a:pt x="36660" y="0"/>
                  </a:moveTo>
                  <a:lnTo>
                    <a:pt x="824057" y="0"/>
                  </a:lnTo>
                  <a:cubicBezTo>
                    <a:pt x="844304" y="0"/>
                    <a:pt x="860717" y="16413"/>
                    <a:pt x="860717" y="36660"/>
                  </a:cubicBezTo>
                  <a:lnTo>
                    <a:pt x="860717" y="154305"/>
                  </a:lnTo>
                  <a:lnTo>
                    <a:pt x="0" y="154305"/>
                  </a:lnTo>
                  <a:lnTo>
                    <a:pt x="0" y="36660"/>
                  </a:lnTo>
                  <a:cubicBezTo>
                    <a:pt x="0" y="16413"/>
                    <a:pt x="16413" y="0"/>
                    <a:pt x="36660" y="0"/>
                  </a:cubicBezTo>
                  <a:close/>
                </a:path>
              </a:pathLst>
            </a:custGeom>
            <a:solidFill>
              <a:schemeClr val="tx1">
                <a:lumMod val="65000"/>
                <a:lumOff val="3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3" rIns="182854" bIns="146283" numCol="1" spcCol="0" rtlCol="0" fromWordArt="0" anchor="t" anchorCtr="0" forceAA="0" compatLnSpc="1">
              <a:prstTxWarp prst="textNoShape">
                <a:avLst/>
              </a:prstTxWarp>
              <a:noAutofit/>
            </a:bodyPr>
            <a:lstStyle/>
            <a:p>
              <a:pPr marL="342834" indent="-342834" algn="ctr" defTabSz="932293">
                <a:lnSpc>
                  <a:spcPct val="90000"/>
                </a:lnSpc>
                <a:buFont typeface="Wingdings 3" panose="05040102010807070707" pitchFamily="18" charset="2"/>
                <a:buChar char="Æ"/>
              </a:pPr>
              <a:endParaRPr lang="en-IN" sz="2000" b="1" dirty="0" err="1">
                <a:solidFill>
                  <a:srgbClr val="FFFFFF"/>
                </a:solidFill>
                <a:latin typeface="Segoe UI Light"/>
                <a:ea typeface="Segoe UI" pitchFamily="34" charset="0"/>
                <a:cs typeface="Segoe UI" pitchFamily="34" charset="0"/>
              </a:endParaRPr>
            </a:p>
          </p:txBody>
        </p:sp>
        <p:sp>
          <p:nvSpPr>
            <p:cNvPr id="89" name="Rectangle 88"/>
            <p:cNvSpPr/>
            <p:nvPr/>
          </p:nvSpPr>
          <p:spPr>
            <a:xfrm>
              <a:off x="3004140" y="3271164"/>
              <a:ext cx="2100979" cy="713516"/>
            </a:xfrm>
            <a:prstGeom prst="rect">
              <a:avLst/>
            </a:prstGeom>
          </p:spPr>
          <p:txBody>
            <a:bodyPr wrap="none">
              <a:spAutoFit/>
            </a:bodyPr>
            <a:lstStyle/>
            <a:p>
              <a:pPr algn="ctr" defTabSz="931684"/>
              <a:r>
                <a:rPr lang="en-IN" sz="1800" dirty="0">
                  <a:solidFill>
                    <a:srgbClr val="FFFFFF"/>
                  </a:solidFill>
                  <a:latin typeface="Segoe UI"/>
                  <a:cs typeface="+mn-cs"/>
                </a:rPr>
                <a:t>TCE-enabled</a:t>
              </a:r>
              <a:br>
                <a:rPr lang="en-IN" sz="1800" dirty="0">
                  <a:solidFill>
                    <a:srgbClr val="FFFFFF"/>
                  </a:solidFill>
                  <a:latin typeface="Segoe UI"/>
                  <a:cs typeface="+mn-cs"/>
                </a:rPr>
              </a:br>
              <a:r>
                <a:rPr lang="en-IN" sz="1800" dirty="0">
                  <a:solidFill>
                    <a:srgbClr val="FFFFFF"/>
                  </a:solidFill>
                  <a:latin typeface="Segoe UI"/>
                  <a:cs typeface="+mn-cs"/>
                </a:rPr>
                <a:t>ADO .NET library</a:t>
              </a:r>
            </a:p>
          </p:txBody>
        </p:sp>
        <p:sp>
          <p:nvSpPr>
            <p:cNvPr id="90" name="Rectangle 89"/>
            <p:cNvSpPr/>
            <p:nvPr/>
          </p:nvSpPr>
          <p:spPr bwMode="auto">
            <a:xfrm>
              <a:off x="4048411" y="4037724"/>
              <a:ext cx="1033115" cy="1345351"/>
            </a:xfrm>
            <a:prstGeom prst="rect">
              <a:avLst/>
            </a:prstGeom>
            <a:solidFill>
              <a:srgbClr val="611C15"/>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3" rIns="182854" bIns="146283" numCol="1" spcCol="0" rtlCol="0" fromWordArt="0" anchor="t" anchorCtr="0" forceAA="0" compatLnSpc="1">
              <a:prstTxWarp prst="textNoShape">
                <a:avLst/>
              </a:prstTxWarp>
              <a:noAutofit/>
            </a:bodyPr>
            <a:lstStyle/>
            <a:p>
              <a:pPr marL="342834" indent="-342834" algn="ctr" defTabSz="932293">
                <a:lnSpc>
                  <a:spcPct val="90000"/>
                </a:lnSpc>
                <a:buFont typeface="Wingdings 3" panose="05040102010807070707" pitchFamily="18" charset="2"/>
                <a:buChar char="Æ"/>
              </a:pPr>
              <a:endParaRPr lang="en-IN" sz="2000" b="1" dirty="0" err="1">
                <a:solidFill>
                  <a:srgbClr val="FFFFFF"/>
                </a:solidFill>
                <a:latin typeface="Segoe UI Light"/>
                <a:ea typeface="Segoe UI" pitchFamily="34" charset="0"/>
                <a:cs typeface="Segoe UI" pitchFamily="34" charset="0"/>
              </a:endParaRPr>
            </a:p>
          </p:txBody>
        </p:sp>
        <p:sp>
          <p:nvSpPr>
            <p:cNvPr id="91" name="Rectangle 90"/>
            <p:cNvSpPr/>
            <p:nvPr/>
          </p:nvSpPr>
          <p:spPr bwMode="auto">
            <a:xfrm>
              <a:off x="3655610" y="4037724"/>
              <a:ext cx="796379" cy="1345351"/>
            </a:xfrm>
            <a:prstGeom prst="rect">
              <a:avLst/>
            </a:prstGeom>
            <a:solidFill>
              <a:schemeClr val="bg1">
                <a:lumMod val="6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3" rIns="182854" bIns="146283" numCol="1" spcCol="0" rtlCol="0" fromWordArt="0" anchor="t" anchorCtr="0" forceAA="0" compatLnSpc="1">
              <a:prstTxWarp prst="textNoShape">
                <a:avLst/>
              </a:prstTxWarp>
              <a:noAutofit/>
            </a:bodyPr>
            <a:lstStyle/>
            <a:p>
              <a:pPr marL="342834" indent="-342834" algn="ctr" defTabSz="932293">
                <a:lnSpc>
                  <a:spcPct val="90000"/>
                </a:lnSpc>
                <a:buFont typeface="Wingdings 3" panose="05040102010807070707" pitchFamily="18" charset="2"/>
                <a:buChar char="Æ"/>
              </a:pPr>
              <a:endParaRPr lang="en-IN" sz="2000" b="1" dirty="0" err="1">
                <a:solidFill>
                  <a:srgbClr val="FFFFFF"/>
                </a:solidFill>
                <a:latin typeface="Segoe UI Light"/>
                <a:ea typeface="Segoe UI" pitchFamily="34" charset="0"/>
                <a:cs typeface="Segoe UI" pitchFamily="34" charset="0"/>
              </a:endParaRPr>
            </a:p>
          </p:txBody>
        </p:sp>
        <p:sp>
          <p:nvSpPr>
            <p:cNvPr id="92" name="Freeform 91"/>
            <p:cNvSpPr/>
            <p:nvPr/>
          </p:nvSpPr>
          <p:spPr bwMode="auto">
            <a:xfrm flipH="1">
              <a:off x="3028939" y="3237300"/>
              <a:ext cx="2055898" cy="2145774"/>
            </a:xfrm>
            <a:custGeom>
              <a:avLst/>
              <a:gdLst>
                <a:gd name="connsiteX0" fmla="*/ 2002754 w 2055898"/>
                <a:gd name="connsiteY0" fmla="*/ 0 h 2145774"/>
                <a:gd name="connsiteX1" fmla="*/ 1643743 w 2055898"/>
                <a:gd name="connsiteY1" fmla="*/ 0 h 2145774"/>
                <a:gd name="connsiteX2" fmla="*/ 1080505 w 2055898"/>
                <a:gd name="connsiteY2" fmla="*/ 0 h 2145774"/>
                <a:gd name="connsiteX3" fmla="*/ 1028538 w 2055898"/>
                <a:gd name="connsiteY3" fmla="*/ 0 h 2145774"/>
                <a:gd name="connsiteX4" fmla="*/ 1027360 w 2055898"/>
                <a:gd name="connsiteY4" fmla="*/ 0 h 2145774"/>
                <a:gd name="connsiteX5" fmla="*/ 975393 w 2055898"/>
                <a:gd name="connsiteY5" fmla="*/ 0 h 2145774"/>
                <a:gd name="connsiteX6" fmla="*/ 412155 w 2055898"/>
                <a:gd name="connsiteY6" fmla="*/ 0 h 2145774"/>
                <a:gd name="connsiteX7" fmla="*/ 53144 w 2055898"/>
                <a:gd name="connsiteY7" fmla="*/ 0 h 2145774"/>
                <a:gd name="connsiteX8" fmla="*/ 0 w 2055898"/>
                <a:gd name="connsiteY8" fmla="*/ 53253 h 2145774"/>
                <a:gd name="connsiteX9" fmla="*/ 0 w 2055898"/>
                <a:gd name="connsiteY9" fmla="*/ 114342 h 2145774"/>
                <a:gd name="connsiteX10" fmla="*/ 1781759 w 2055898"/>
                <a:gd name="connsiteY10" fmla="*/ 2145774 h 2145774"/>
                <a:gd name="connsiteX11" fmla="*/ 2055898 w 2055898"/>
                <a:gd name="connsiteY11" fmla="*/ 2145774 h 2145774"/>
                <a:gd name="connsiteX12" fmla="*/ 2055898 w 2055898"/>
                <a:gd name="connsiteY12" fmla="*/ 1119360 h 2145774"/>
                <a:gd name="connsiteX13" fmla="*/ 2055898 w 2055898"/>
                <a:gd name="connsiteY13" fmla="*/ 1079667 h 2145774"/>
                <a:gd name="connsiteX14" fmla="*/ 2055898 w 2055898"/>
                <a:gd name="connsiteY14" fmla="*/ 53253 h 2145774"/>
                <a:gd name="connsiteX15" fmla="*/ 2002754 w 2055898"/>
                <a:gd name="connsiteY15" fmla="*/ 0 h 2145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055898" h="2145774">
                  <a:moveTo>
                    <a:pt x="2002754" y="0"/>
                  </a:moveTo>
                  <a:lnTo>
                    <a:pt x="1643743" y="0"/>
                  </a:lnTo>
                  <a:lnTo>
                    <a:pt x="1080505" y="0"/>
                  </a:lnTo>
                  <a:lnTo>
                    <a:pt x="1028538" y="0"/>
                  </a:lnTo>
                  <a:lnTo>
                    <a:pt x="1027360" y="0"/>
                  </a:lnTo>
                  <a:lnTo>
                    <a:pt x="975393" y="0"/>
                  </a:lnTo>
                  <a:lnTo>
                    <a:pt x="412155" y="0"/>
                  </a:lnTo>
                  <a:lnTo>
                    <a:pt x="53144" y="0"/>
                  </a:lnTo>
                  <a:cubicBezTo>
                    <a:pt x="23793" y="0"/>
                    <a:pt x="0" y="23842"/>
                    <a:pt x="0" y="53253"/>
                  </a:cubicBezTo>
                  <a:lnTo>
                    <a:pt x="0" y="114342"/>
                  </a:lnTo>
                  <a:lnTo>
                    <a:pt x="1781759" y="2145774"/>
                  </a:lnTo>
                  <a:lnTo>
                    <a:pt x="2055898" y="2145774"/>
                  </a:lnTo>
                  <a:lnTo>
                    <a:pt x="2055898" y="1119360"/>
                  </a:lnTo>
                  <a:lnTo>
                    <a:pt x="2055898" y="1079667"/>
                  </a:lnTo>
                  <a:lnTo>
                    <a:pt x="2055898" y="53253"/>
                  </a:lnTo>
                  <a:cubicBezTo>
                    <a:pt x="2055898" y="23842"/>
                    <a:pt x="2032105" y="0"/>
                    <a:pt x="2002754" y="0"/>
                  </a:cubicBezTo>
                  <a:close/>
                </a:path>
              </a:pathLst>
            </a:custGeom>
            <a:solidFill>
              <a:schemeClr val="bg1">
                <a:alpha val="12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3" rIns="182854" bIns="146283" numCol="1" spcCol="0" rtlCol="0" fromWordArt="0" anchor="t" anchorCtr="0" forceAA="0" compatLnSpc="1">
              <a:prstTxWarp prst="textNoShape">
                <a:avLst/>
              </a:prstTxWarp>
              <a:noAutofit/>
            </a:bodyPr>
            <a:lstStyle/>
            <a:p>
              <a:pPr marL="342834" indent="-342834" algn="ctr" defTabSz="932293">
                <a:lnSpc>
                  <a:spcPct val="90000"/>
                </a:lnSpc>
                <a:buFont typeface="Wingdings 3" panose="05040102010807070707" pitchFamily="18" charset="2"/>
                <a:buChar char="Æ"/>
              </a:pPr>
              <a:endParaRPr lang="en-IN" sz="2000" b="1" dirty="0" err="1">
                <a:solidFill>
                  <a:srgbClr val="FFFFFF"/>
                </a:solidFill>
                <a:latin typeface="Segoe UI Light"/>
                <a:ea typeface="Segoe UI" pitchFamily="34" charset="0"/>
                <a:cs typeface="Segoe UI" pitchFamily="34" charset="0"/>
              </a:endParaRPr>
            </a:p>
          </p:txBody>
        </p:sp>
        <p:grpSp>
          <p:nvGrpSpPr>
            <p:cNvPr id="93" name="Group 92"/>
            <p:cNvGrpSpPr/>
            <p:nvPr/>
          </p:nvGrpSpPr>
          <p:grpSpPr>
            <a:xfrm>
              <a:off x="3497415" y="3927410"/>
              <a:ext cx="1114421" cy="381348"/>
              <a:chOff x="5096185" y="4621627"/>
              <a:chExt cx="945631" cy="323590"/>
            </a:xfrm>
          </p:grpSpPr>
          <p:sp>
            <p:nvSpPr>
              <p:cNvPr id="94" name="Rounded Rectangle 93"/>
              <p:cNvSpPr/>
              <p:nvPr/>
            </p:nvSpPr>
            <p:spPr bwMode="auto">
              <a:xfrm>
                <a:off x="5096185" y="4621627"/>
                <a:ext cx="945631" cy="50028"/>
              </a:xfrm>
              <a:prstGeom prst="roundRect">
                <a:avLst>
                  <a:gd name="adj" fmla="val 50000"/>
                </a:avLst>
              </a:prstGeom>
              <a:solidFill>
                <a:schemeClr val="bg1">
                  <a:lumMod val="8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3" rIns="182854" bIns="146283" numCol="1" spcCol="0" rtlCol="0" fromWordArt="0" anchor="t" anchorCtr="0" forceAA="0" compatLnSpc="1">
                <a:prstTxWarp prst="textNoShape">
                  <a:avLst/>
                </a:prstTxWarp>
                <a:noAutofit/>
              </a:bodyPr>
              <a:lstStyle/>
              <a:p>
                <a:pPr marL="342834" indent="-342834" algn="ctr" defTabSz="932293">
                  <a:lnSpc>
                    <a:spcPct val="90000"/>
                  </a:lnSpc>
                  <a:buFont typeface="Wingdings 3" panose="05040102010807070707" pitchFamily="18" charset="2"/>
                  <a:buChar char="Æ"/>
                </a:pPr>
                <a:endParaRPr lang="en-IN" sz="2000" b="1" dirty="0" err="1">
                  <a:solidFill>
                    <a:srgbClr val="FFFFFF"/>
                  </a:solidFill>
                  <a:latin typeface="Segoe UI Light"/>
                  <a:ea typeface="Segoe UI" pitchFamily="34" charset="0"/>
                  <a:cs typeface="Segoe UI" pitchFamily="34" charset="0"/>
                </a:endParaRPr>
              </a:p>
            </p:txBody>
          </p:sp>
          <p:sp>
            <p:nvSpPr>
              <p:cNvPr id="95" name="Rounded Rectangle 94"/>
              <p:cNvSpPr/>
              <p:nvPr/>
            </p:nvSpPr>
            <p:spPr bwMode="auto">
              <a:xfrm>
                <a:off x="5496533" y="4651891"/>
                <a:ext cx="144934" cy="293326"/>
              </a:xfrm>
              <a:prstGeom prst="roundRect">
                <a:avLst/>
              </a:prstGeom>
              <a:solidFill>
                <a:schemeClr val="bg1">
                  <a:lumMod val="8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3" rIns="182854" bIns="146283" numCol="1" spcCol="0" rtlCol="0" fromWordArt="0" anchor="t" anchorCtr="0" forceAA="0" compatLnSpc="1">
                <a:prstTxWarp prst="textNoShape">
                  <a:avLst/>
                </a:prstTxWarp>
                <a:noAutofit/>
              </a:bodyPr>
              <a:lstStyle/>
              <a:p>
                <a:pPr marL="342834" indent="-342834" algn="ctr" defTabSz="932293">
                  <a:lnSpc>
                    <a:spcPct val="90000"/>
                  </a:lnSpc>
                  <a:buFont typeface="Wingdings 3" panose="05040102010807070707" pitchFamily="18" charset="2"/>
                  <a:buChar char="Æ"/>
                </a:pPr>
                <a:endParaRPr lang="en-IN" sz="2000" b="1" dirty="0" err="1">
                  <a:solidFill>
                    <a:srgbClr val="FFFFFF"/>
                  </a:solidFill>
                  <a:latin typeface="Segoe UI Light"/>
                  <a:ea typeface="Segoe UI" pitchFamily="34" charset="0"/>
                  <a:cs typeface="Segoe UI" pitchFamily="34" charset="0"/>
                </a:endParaRPr>
              </a:p>
            </p:txBody>
          </p:sp>
          <p:sp>
            <p:nvSpPr>
              <p:cNvPr id="96" name="Rounded Rectangle 95"/>
              <p:cNvSpPr/>
              <p:nvPr/>
            </p:nvSpPr>
            <p:spPr bwMode="auto">
              <a:xfrm>
                <a:off x="5537469" y="4740327"/>
                <a:ext cx="63063" cy="150479"/>
              </a:xfrm>
              <a:prstGeom prst="roundRect">
                <a:avLst/>
              </a:prstGeom>
              <a:solidFill>
                <a:schemeClr val="tx1">
                  <a:lumMod val="65000"/>
                  <a:lumOff val="3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3" rIns="182854" bIns="146283" numCol="1" spcCol="0" rtlCol="0" fromWordArt="0" anchor="t" anchorCtr="0" forceAA="0" compatLnSpc="1">
                <a:prstTxWarp prst="textNoShape">
                  <a:avLst/>
                </a:prstTxWarp>
                <a:noAutofit/>
              </a:bodyPr>
              <a:lstStyle/>
              <a:p>
                <a:pPr marL="342834" indent="-342834" algn="ctr" defTabSz="932293">
                  <a:lnSpc>
                    <a:spcPct val="90000"/>
                  </a:lnSpc>
                  <a:buFont typeface="Wingdings 3" panose="05040102010807070707" pitchFamily="18" charset="2"/>
                  <a:buChar char="Æ"/>
                </a:pPr>
                <a:endParaRPr lang="en-IN" sz="2000" b="1" dirty="0" err="1">
                  <a:solidFill>
                    <a:srgbClr val="FFFFFF"/>
                  </a:solidFill>
                  <a:latin typeface="Segoe UI Light"/>
                  <a:ea typeface="Segoe UI" pitchFamily="34" charset="0"/>
                  <a:cs typeface="Segoe UI" pitchFamily="34" charset="0"/>
                </a:endParaRPr>
              </a:p>
            </p:txBody>
          </p:sp>
        </p:grpSp>
      </p:grpSp>
      <p:sp>
        <p:nvSpPr>
          <p:cNvPr id="97" name="TextBox 96"/>
          <p:cNvSpPr txBox="1"/>
          <p:nvPr/>
        </p:nvSpPr>
        <p:spPr>
          <a:xfrm>
            <a:off x="5784539" y="3177556"/>
            <a:ext cx="1540109" cy="254262"/>
          </a:xfrm>
          <a:prstGeom prst="rect">
            <a:avLst/>
          </a:prstGeom>
          <a:noFill/>
        </p:spPr>
        <p:txBody>
          <a:bodyPr wrap="square" lIns="0" tIns="0" rIns="0" bIns="0" rtlCol="0">
            <a:spAutoFit/>
          </a:bodyPr>
          <a:lstStyle/>
          <a:p>
            <a:pPr algn="ctr" defTabSz="931684">
              <a:lnSpc>
                <a:spcPct val="90000"/>
              </a:lnSpc>
              <a:spcAft>
                <a:spcPts val="600"/>
              </a:spcAft>
            </a:pPr>
            <a:r>
              <a:rPr lang="en-US" sz="1800" dirty="0">
                <a:solidFill>
                  <a:srgbClr val="505050"/>
                </a:solidFill>
                <a:latin typeface="Segoe UI Semibold" panose="020B0702040204020203" pitchFamily="34" charset="0"/>
                <a:cs typeface="Segoe UI Semibold" panose="020B0702040204020203" pitchFamily="34" charset="0"/>
              </a:rPr>
              <a:t>SQL Server</a:t>
            </a:r>
          </a:p>
        </p:txBody>
      </p:sp>
      <p:sp>
        <p:nvSpPr>
          <p:cNvPr id="103" name="TextBox 102"/>
          <p:cNvSpPr txBox="1"/>
          <p:nvPr/>
        </p:nvSpPr>
        <p:spPr>
          <a:xfrm>
            <a:off x="2120070" y="3326545"/>
            <a:ext cx="906655" cy="408433"/>
          </a:xfrm>
          <a:prstGeom prst="rect">
            <a:avLst/>
          </a:prstGeom>
          <a:noFill/>
        </p:spPr>
        <p:txBody>
          <a:bodyPr wrap="square" lIns="0" tIns="0" rIns="0" bIns="0" rtlCol="0">
            <a:noAutofit/>
          </a:bodyPr>
          <a:lstStyle/>
          <a:p>
            <a:pPr algn="ctr" defTabSz="931684">
              <a:lnSpc>
                <a:spcPct val="90000"/>
              </a:lnSpc>
              <a:spcAft>
                <a:spcPts val="600"/>
              </a:spcAft>
            </a:pPr>
            <a:r>
              <a:rPr lang="en-US" sz="1399" dirty="0">
                <a:solidFill>
                  <a:srgbClr val="FF8C00"/>
                </a:solidFill>
                <a:latin typeface="Segoe UI" panose="020B0502040204020203" pitchFamily="34" charset="0"/>
                <a:cs typeface="Segoe UI" panose="020B0502040204020203" pitchFamily="34" charset="0"/>
              </a:rPr>
              <a:t>Encrypted </a:t>
            </a:r>
            <a:br>
              <a:rPr lang="en-US" sz="1399" dirty="0">
                <a:solidFill>
                  <a:srgbClr val="FF8C00"/>
                </a:solidFill>
                <a:latin typeface="Segoe UI" panose="020B0502040204020203" pitchFamily="34" charset="0"/>
                <a:cs typeface="Segoe UI" panose="020B0502040204020203" pitchFamily="34" charset="0"/>
              </a:rPr>
            </a:br>
            <a:r>
              <a:rPr lang="en-US" sz="1399" dirty="0">
                <a:solidFill>
                  <a:srgbClr val="FF8C00"/>
                </a:solidFill>
                <a:latin typeface="Segoe UI" panose="020B0502040204020203" pitchFamily="34" charset="0"/>
                <a:cs typeface="Segoe UI" panose="020B0502040204020203" pitchFamily="34" charset="0"/>
              </a:rPr>
              <a:t>query</a:t>
            </a:r>
          </a:p>
        </p:txBody>
      </p:sp>
      <p:sp>
        <p:nvSpPr>
          <p:cNvPr id="104" name="TextBox 103"/>
          <p:cNvSpPr txBox="1"/>
          <p:nvPr/>
        </p:nvSpPr>
        <p:spPr>
          <a:xfrm>
            <a:off x="5726975" y="4484594"/>
            <a:ext cx="1695176" cy="443460"/>
          </a:xfrm>
          <a:prstGeom prst="rect">
            <a:avLst/>
          </a:prstGeom>
          <a:noFill/>
        </p:spPr>
        <p:txBody>
          <a:bodyPr wrap="square" lIns="182854" tIns="146283" rIns="182854" bIns="146283" rtlCol="0">
            <a:noAutofit/>
          </a:bodyPr>
          <a:lstStyle/>
          <a:p>
            <a:pPr algn="r" defTabSz="931684">
              <a:lnSpc>
                <a:spcPct val="90000"/>
              </a:lnSpc>
              <a:spcAft>
                <a:spcPts val="600"/>
              </a:spcAft>
            </a:pPr>
            <a:r>
              <a:rPr lang="en-US" sz="1399" dirty="0">
                <a:solidFill>
                  <a:schemeClr val="accent4"/>
                </a:solidFill>
                <a:latin typeface="Segoe UI" panose="020B0502040204020203" pitchFamily="34" charset="0"/>
                <a:cs typeface="Segoe UI" panose="020B0502040204020203" pitchFamily="34" charset="0"/>
              </a:rPr>
              <a:t>Columnar</a:t>
            </a:r>
            <a:br>
              <a:rPr lang="en-US" sz="1399" dirty="0">
                <a:solidFill>
                  <a:schemeClr val="accent4"/>
                </a:solidFill>
                <a:latin typeface="Segoe UI" panose="020B0502040204020203" pitchFamily="34" charset="0"/>
                <a:cs typeface="Segoe UI" panose="020B0502040204020203" pitchFamily="34" charset="0"/>
              </a:rPr>
            </a:br>
            <a:r>
              <a:rPr lang="en-US" sz="1399" dirty="0">
                <a:solidFill>
                  <a:schemeClr val="accent4"/>
                </a:solidFill>
                <a:latin typeface="Segoe UI" panose="020B0502040204020203" pitchFamily="34" charset="0"/>
                <a:cs typeface="Segoe UI" panose="020B0502040204020203" pitchFamily="34" charset="0"/>
              </a:rPr>
              <a:t>key</a:t>
            </a:r>
          </a:p>
        </p:txBody>
      </p:sp>
      <p:sp>
        <p:nvSpPr>
          <p:cNvPr id="107" name="Rounded Rectangle 106"/>
          <p:cNvSpPr/>
          <p:nvPr/>
        </p:nvSpPr>
        <p:spPr bwMode="auto">
          <a:xfrm>
            <a:off x="808206" y="3675250"/>
            <a:ext cx="1261318" cy="755062"/>
          </a:xfrm>
          <a:prstGeom prst="roundRect">
            <a:avLst>
              <a:gd name="adj" fmla="val 0"/>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3" rIns="182854" bIns="146283" numCol="1" spcCol="0" rtlCol="0" fromWordArt="0" anchor="t" anchorCtr="0" forceAA="0" compatLnSpc="1">
            <a:prstTxWarp prst="textNoShape">
              <a:avLst/>
            </a:prstTxWarp>
            <a:noAutofit/>
          </a:bodyPr>
          <a:lstStyle/>
          <a:p>
            <a:pPr algn="ctr" defTabSz="932293">
              <a:lnSpc>
                <a:spcPct val="90000"/>
              </a:lnSpc>
            </a:pPr>
            <a:r>
              <a:rPr lang="en-US" sz="1599" dirty="0">
                <a:solidFill>
                  <a:schemeClr val="accent1"/>
                </a:solidFill>
                <a:ea typeface="Segoe UI" pitchFamily="34" charset="0"/>
                <a:cs typeface="Segoe UI" pitchFamily="34" charset="0"/>
              </a:rPr>
              <a:t>No app changes</a:t>
            </a:r>
          </a:p>
        </p:txBody>
      </p:sp>
      <p:sp>
        <p:nvSpPr>
          <p:cNvPr id="111" name="TextBox 110"/>
          <p:cNvSpPr txBox="1"/>
          <p:nvPr/>
        </p:nvSpPr>
        <p:spPr>
          <a:xfrm>
            <a:off x="464400" y="4484594"/>
            <a:ext cx="1695176" cy="443460"/>
          </a:xfrm>
          <a:prstGeom prst="rect">
            <a:avLst/>
          </a:prstGeom>
          <a:noFill/>
        </p:spPr>
        <p:txBody>
          <a:bodyPr wrap="square" lIns="182854" tIns="146283" rIns="182854" bIns="146283" rtlCol="0">
            <a:noAutofit/>
          </a:bodyPr>
          <a:lstStyle/>
          <a:p>
            <a:pPr defTabSz="931684">
              <a:lnSpc>
                <a:spcPct val="90000"/>
              </a:lnSpc>
              <a:spcAft>
                <a:spcPts val="600"/>
              </a:spcAft>
            </a:pPr>
            <a:r>
              <a:rPr lang="en-US" sz="1399" dirty="0">
                <a:solidFill>
                  <a:schemeClr val="accent4"/>
                </a:solidFill>
                <a:latin typeface="Segoe UI" panose="020B0502040204020203" pitchFamily="34" charset="0"/>
                <a:cs typeface="Segoe UI" panose="020B0502040204020203" pitchFamily="34" charset="0"/>
              </a:rPr>
              <a:t>Master </a:t>
            </a:r>
            <a:br>
              <a:rPr lang="en-US" sz="1399" dirty="0">
                <a:solidFill>
                  <a:schemeClr val="accent4"/>
                </a:solidFill>
                <a:latin typeface="Segoe UI" panose="020B0502040204020203" pitchFamily="34" charset="0"/>
                <a:cs typeface="Segoe UI" panose="020B0502040204020203" pitchFamily="34" charset="0"/>
              </a:rPr>
            </a:br>
            <a:r>
              <a:rPr lang="en-US" sz="1399" dirty="0">
                <a:solidFill>
                  <a:schemeClr val="accent4"/>
                </a:solidFill>
                <a:latin typeface="Segoe UI" panose="020B0502040204020203" pitchFamily="34" charset="0"/>
                <a:cs typeface="Segoe UI" panose="020B0502040204020203" pitchFamily="34" charset="0"/>
              </a:rPr>
              <a:t>key</a:t>
            </a:r>
          </a:p>
        </p:txBody>
      </p:sp>
      <p:sp>
        <p:nvSpPr>
          <p:cNvPr id="112" name="Oval 111"/>
          <p:cNvSpPr/>
          <p:nvPr/>
        </p:nvSpPr>
        <p:spPr bwMode="auto">
          <a:xfrm>
            <a:off x="752830" y="4226827"/>
            <a:ext cx="186829" cy="283004"/>
          </a:xfrm>
          <a:prstGeom prst="ellipse">
            <a:avLst/>
          </a:prstGeom>
          <a:solidFill>
            <a:srgbClr val="F2F2F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indent="-342900" algn="ctr" defTabSz="932472" fontAlgn="base">
              <a:lnSpc>
                <a:spcPct val="90000"/>
              </a:lnSpc>
              <a:spcBef>
                <a:spcPct val="0"/>
              </a:spcBef>
              <a:spcAft>
                <a:spcPct val="0"/>
              </a:spcAft>
              <a:buFont typeface="Wingdings 3" panose="05040102010807070707" pitchFamily="18" charset="2"/>
              <a:buChar char="Æ"/>
            </a:pPr>
            <a:endParaRPr lang="en-US" sz="2000" b="1" dirty="0" err="1">
              <a:solidFill>
                <a:schemeClr val="bg1"/>
              </a:solidFill>
              <a:latin typeface="+mj-lt"/>
              <a:ea typeface="Segoe UI" pitchFamily="34" charset="0"/>
              <a:cs typeface="Segoe UI" pitchFamily="34" charset="0"/>
            </a:endParaRPr>
          </a:p>
        </p:txBody>
      </p:sp>
      <p:sp>
        <p:nvSpPr>
          <p:cNvPr id="113" name="Rectangle 74"/>
          <p:cNvSpPr/>
          <p:nvPr>
            <p:custDataLst>
              <p:tags r:id="rId3"/>
            </p:custDataLst>
          </p:nvPr>
        </p:nvSpPr>
        <p:spPr>
          <a:xfrm>
            <a:off x="644539" y="3995179"/>
            <a:ext cx="431947" cy="555122"/>
          </a:xfrm>
          <a:custGeom>
            <a:avLst/>
            <a:gdLst/>
            <a:ahLst/>
            <a:cxnLst/>
            <a:rect l="l" t="t" r="r" b="b"/>
            <a:pathLst>
              <a:path w="93101" h="119655">
                <a:moveTo>
                  <a:pt x="46888" y="61255"/>
                </a:moveTo>
                <a:cubicBezTo>
                  <a:pt x="40157" y="61255"/>
                  <a:pt x="34700" y="66712"/>
                  <a:pt x="34700" y="73443"/>
                </a:cubicBezTo>
                <a:cubicBezTo>
                  <a:pt x="34700" y="78113"/>
                  <a:pt x="37327" y="82169"/>
                  <a:pt x="41596" y="83438"/>
                </a:cubicBezTo>
                <a:lnTo>
                  <a:pt x="38933" y="104741"/>
                </a:lnTo>
                <a:lnTo>
                  <a:pt x="55183" y="104741"/>
                </a:lnTo>
                <a:lnTo>
                  <a:pt x="52504" y="83305"/>
                </a:lnTo>
                <a:cubicBezTo>
                  <a:pt x="56597" y="81937"/>
                  <a:pt x="59076" y="77980"/>
                  <a:pt x="59076" y="73443"/>
                </a:cubicBezTo>
                <a:cubicBezTo>
                  <a:pt x="59076" y="66712"/>
                  <a:pt x="53619" y="61255"/>
                  <a:pt x="46888" y="61255"/>
                </a:cubicBezTo>
                <a:close/>
                <a:moveTo>
                  <a:pt x="47468" y="17532"/>
                </a:moveTo>
                <a:cubicBezTo>
                  <a:pt x="43681" y="17333"/>
                  <a:pt x="39830" y="18360"/>
                  <a:pt x="36547" y="20648"/>
                </a:cubicBezTo>
                <a:cubicBezTo>
                  <a:pt x="29978" y="25222"/>
                  <a:pt x="27348" y="33667"/>
                  <a:pt x="30159" y="41162"/>
                </a:cubicBezTo>
                <a:lnTo>
                  <a:pt x="29615" y="41365"/>
                </a:lnTo>
                <a:lnTo>
                  <a:pt x="62407" y="41365"/>
                </a:lnTo>
                <a:cubicBezTo>
                  <a:pt x="65562" y="34644"/>
                  <a:pt x="63689" y="26692"/>
                  <a:pt x="58003" y="21774"/>
                </a:cubicBezTo>
                <a:cubicBezTo>
                  <a:pt x="54976" y="19155"/>
                  <a:pt x="51254" y="17730"/>
                  <a:pt x="47468" y="17532"/>
                </a:cubicBezTo>
                <a:close/>
                <a:moveTo>
                  <a:pt x="48385" y="49"/>
                </a:moveTo>
                <a:cubicBezTo>
                  <a:pt x="55959" y="446"/>
                  <a:pt x="63402" y="3297"/>
                  <a:pt x="69456" y="8533"/>
                </a:cubicBezTo>
                <a:cubicBezTo>
                  <a:pt x="79598" y="17305"/>
                  <a:pt x="83675" y="30904"/>
                  <a:pt x="78885" y="43093"/>
                </a:cubicBezTo>
                <a:cubicBezTo>
                  <a:pt x="87177" y="43906"/>
                  <a:pt x="93101" y="51139"/>
                  <a:pt x="93101" y="59752"/>
                </a:cubicBezTo>
                <a:lnTo>
                  <a:pt x="93101" y="119654"/>
                </a:lnTo>
                <a:lnTo>
                  <a:pt x="0" y="119655"/>
                </a:lnTo>
                <a:lnTo>
                  <a:pt x="0" y="59752"/>
                </a:lnTo>
                <a:cubicBezTo>
                  <a:pt x="0" y="51365"/>
                  <a:pt x="5617" y="44289"/>
                  <a:pt x="13654" y="43326"/>
                </a:cubicBezTo>
                <a:cubicBezTo>
                  <a:pt x="9060" y="29605"/>
                  <a:pt x="14482" y="14678"/>
                  <a:pt x="26544" y="6281"/>
                </a:cubicBezTo>
                <a:cubicBezTo>
                  <a:pt x="33111" y="1706"/>
                  <a:pt x="40813" y="-348"/>
                  <a:pt x="48385" y="49"/>
                </a:cubicBezTo>
                <a:close/>
              </a:path>
            </a:pathLst>
          </a:custGeom>
          <a:solidFill>
            <a:schemeClr val="accent4"/>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31684"/>
            <a:endParaRPr lang="en-US">
              <a:solidFill>
                <a:srgbClr val="FFFFFF"/>
              </a:solidFill>
            </a:endParaRPr>
          </a:p>
        </p:txBody>
      </p:sp>
      <p:sp>
        <p:nvSpPr>
          <p:cNvPr id="123" name="Right Arrow 122"/>
          <p:cNvSpPr/>
          <p:nvPr/>
        </p:nvSpPr>
        <p:spPr bwMode="auto">
          <a:xfrm flipH="1">
            <a:off x="1941192" y="4226827"/>
            <a:ext cx="1085967" cy="247744"/>
          </a:xfrm>
          <a:prstGeom prst="rightArrow">
            <a:avLst>
              <a:gd name="adj1" fmla="val 50000"/>
              <a:gd name="adj2" fmla="val 42077"/>
            </a:avLst>
          </a:prstGeom>
          <a:solidFill>
            <a:schemeClr val="accent5"/>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3" rIns="182854" bIns="146283" numCol="1" spcCol="0" rtlCol="0" fromWordArt="0" anchor="t" anchorCtr="0" forceAA="0" compatLnSpc="1">
            <a:prstTxWarp prst="textNoShape">
              <a:avLst/>
            </a:prstTxWarp>
            <a:noAutofit/>
          </a:bodyPr>
          <a:lstStyle/>
          <a:p>
            <a:pPr marL="342834" indent="-342834" algn="ctr" defTabSz="932293">
              <a:lnSpc>
                <a:spcPct val="90000"/>
              </a:lnSpc>
              <a:buFont typeface="Wingdings 3" panose="05040102010807070707" pitchFamily="18" charset="2"/>
              <a:buChar char="Æ"/>
            </a:pPr>
            <a:endParaRPr lang="en-IN" sz="2000" b="1" dirty="0" err="1">
              <a:solidFill>
                <a:srgbClr val="FFFFFF"/>
              </a:solidFill>
              <a:latin typeface="Segoe UI Light"/>
              <a:ea typeface="Segoe UI" pitchFamily="34" charset="0"/>
              <a:cs typeface="Segoe UI" pitchFamily="34" charset="0"/>
            </a:endParaRPr>
          </a:p>
        </p:txBody>
      </p:sp>
      <p:pic>
        <p:nvPicPr>
          <p:cNvPr id="46" name="Picture 45"/>
          <p:cNvPicPr>
            <a:picLocks noChangeAspect="1"/>
          </p:cNvPicPr>
          <p:nvPr/>
        </p:nvPicPr>
        <p:blipFill>
          <a:blip r:embed="rId10"/>
          <a:stretch>
            <a:fillRect/>
          </a:stretch>
        </p:blipFill>
        <p:spPr>
          <a:xfrm>
            <a:off x="6281211" y="3465541"/>
            <a:ext cx="687885" cy="1109865"/>
          </a:xfrm>
          <a:prstGeom prst="rect">
            <a:avLst/>
          </a:prstGeom>
        </p:spPr>
      </p:pic>
      <p:grpSp>
        <p:nvGrpSpPr>
          <p:cNvPr id="47" name="Group 46"/>
          <p:cNvGrpSpPr/>
          <p:nvPr/>
        </p:nvGrpSpPr>
        <p:grpSpPr>
          <a:xfrm rot="20267722" flipH="1" flipV="1">
            <a:off x="5607796" y="3694831"/>
            <a:ext cx="955915" cy="960504"/>
            <a:chOff x="3724865" y="3416489"/>
            <a:chExt cx="988398" cy="988397"/>
          </a:xfrm>
        </p:grpSpPr>
        <p:grpSp>
          <p:nvGrpSpPr>
            <p:cNvPr id="48" name="Group 47"/>
            <p:cNvGrpSpPr/>
            <p:nvPr/>
          </p:nvGrpSpPr>
          <p:grpSpPr>
            <a:xfrm>
              <a:off x="3724865" y="3416489"/>
              <a:ext cx="988398" cy="988397"/>
              <a:chOff x="3706887" y="3169520"/>
              <a:chExt cx="988398" cy="988397"/>
            </a:xfrm>
          </p:grpSpPr>
          <p:sp>
            <p:nvSpPr>
              <p:cNvPr id="50" name="Oval 49"/>
              <p:cNvSpPr/>
              <p:nvPr/>
            </p:nvSpPr>
            <p:spPr bwMode="auto">
              <a:xfrm>
                <a:off x="3810997" y="3558943"/>
                <a:ext cx="432251" cy="432252"/>
              </a:xfrm>
              <a:prstGeom prst="ellipse">
                <a:avLst/>
              </a:prstGeom>
              <a:solidFill>
                <a:schemeClr val="bg1">
                  <a:alpha val="6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3" rIns="182854" bIns="146283" numCol="1" spcCol="0" rtlCol="0" fromWordArt="0" anchor="t" anchorCtr="0" forceAA="0" compatLnSpc="1">
                <a:prstTxWarp prst="textNoShape">
                  <a:avLst/>
                </a:prstTxWarp>
                <a:noAutofit/>
              </a:bodyPr>
              <a:lstStyle/>
              <a:p>
                <a:pPr algn="ctr" defTabSz="932293">
                  <a:lnSpc>
                    <a:spcPct val="90000"/>
                  </a:lnSpc>
                </a:pPr>
                <a:endParaRPr lang="en-US" sz="2000" b="1" dirty="0">
                  <a:solidFill>
                    <a:srgbClr val="FFFFFF"/>
                  </a:solidFill>
                  <a:latin typeface="Segoe UI Light"/>
                  <a:ea typeface="Segoe UI" pitchFamily="34" charset="0"/>
                  <a:cs typeface="Segoe UI" pitchFamily="34" charset="0"/>
                </a:endParaRPr>
              </a:p>
            </p:txBody>
          </p:sp>
          <p:sp>
            <p:nvSpPr>
              <p:cNvPr id="51" name="Freeform 50"/>
              <p:cNvSpPr>
                <a:spLocks noEditPoints="1"/>
              </p:cNvSpPr>
              <p:nvPr/>
            </p:nvSpPr>
            <p:spPr bwMode="auto">
              <a:xfrm rot="16770598">
                <a:off x="3706887" y="3169520"/>
                <a:ext cx="988397" cy="988398"/>
              </a:xfrm>
              <a:custGeom>
                <a:avLst/>
                <a:gdLst>
                  <a:gd name="T0" fmla="*/ 54 w 428"/>
                  <a:gd name="T1" fmla="*/ 53 h 428"/>
                  <a:gd name="T2" fmla="*/ 54 w 428"/>
                  <a:gd name="T3" fmla="*/ 249 h 428"/>
                  <a:gd name="T4" fmla="*/ 218 w 428"/>
                  <a:gd name="T5" fmla="*/ 272 h 428"/>
                  <a:gd name="T6" fmla="*/ 359 w 428"/>
                  <a:gd name="T7" fmla="*/ 413 h 428"/>
                  <a:gd name="T8" fmla="*/ 413 w 428"/>
                  <a:gd name="T9" fmla="*/ 413 h 428"/>
                  <a:gd name="T10" fmla="*/ 413 w 428"/>
                  <a:gd name="T11" fmla="*/ 359 h 428"/>
                  <a:gd name="T12" fmla="*/ 272 w 428"/>
                  <a:gd name="T13" fmla="*/ 218 h 428"/>
                  <a:gd name="T14" fmla="*/ 249 w 428"/>
                  <a:gd name="T15" fmla="*/ 53 h 428"/>
                  <a:gd name="T16" fmla="*/ 54 w 428"/>
                  <a:gd name="T17" fmla="*/ 53 h 428"/>
                  <a:gd name="T18" fmla="*/ 216 w 428"/>
                  <a:gd name="T19" fmla="*/ 215 h 428"/>
                  <a:gd name="T20" fmla="*/ 87 w 428"/>
                  <a:gd name="T21" fmla="*/ 215 h 428"/>
                  <a:gd name="T22" fmla="*/ 87 w 428"/>
                  <a:gd name="T23" fmla="*/ 87 h 428"/>
                  <a:gd name="T24" fmla="*/ 216 w 428"/>
                  <a:gd name="T25" fmla="*/ 87 h 428"/>
                  <a:gd name="T26" fmla="*/ 216 w 428"/>
                  <a:gd name="T27" fmla="*/ 215 h 4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28" h="428">
                    <a:moveTo>
                      <a:pt x="54" y="53"/>
                    </a:moveTo>
                    <a:cubicBezTo>
                      <a:pt x="0" y="107"/>
                      <a:pt x="0" y="195"/>
                      <a:pt x="54" y="249"/>
                    </a:cubicBezTo>
                    <a:cubicBezTo>
                      <a:pt x="98" y="293"/>
                      <a:pt x="166" y="301"/>
                      <a:pt x="218" y="272"/>
                    </a:cubicBezTo>
                    <a:cubicBezTo>
                      <a:pt x="359" y="413"/>
                      <a:pt x="359" y="413"/>
                      <a:pt x="359" y="413"/>
                    </a:cubicBezTo>
                    <a:cubicBezTo>
                      <a:pt x="374" y="428"/>
                      <a:pt x="398" y="428"/>
                      <a:pt x="413" y="413"/>
                    </a:cubicBezTo>
                    <a:cubicBezTo>
                      <a:pt x="428" y="398"/>
                      <a:pt x="428" y="374"/>
                      <a:pt x="413" y="359"/>
                    </a:cubicBezTo>
                    <a:cubicBezTo>
                      <a:pt x="272" y="218"/>
                      <a:pt x="272" y="218"/>
                      <a:pt x="272" y="218"/>
                    </a:cubicBezTo>
                    <a:cubicBezTo>
                      <a:pt x="301" y="166"/>
                      <a:pt x="294" y="98"/>
                      <a:pt x="249" y="53"/>
                    </a:cubicBezTo>
                    <a:cubicBezTo>
                      <a:pt x="195" y="0"/>
                      <a:pt x="108" y="0"/>
                      <a:pt x="54" y="53"/>
                    </a:cubicBezTo>
                    <a:close/>
                    <a:moveTo>
                      <a:pt x="216" y="215"/>
                    </a:moveTo>
                    <a:cubicBezTo>
                      <a:pt x="180" y="251"/>
                      <a:pt x="123" y="251"/>
                      <a:pt x="87" y="215"/>
                    </a:cubicBezTo>
                    <a:cubicBezTo>
                      <a:pt x="52" y="180"/>
                      <a:pt x="52" y="122"/>
                      <a:pt x="87" y="87"/>
                    </a:cubicBezTo>
                    <a:cubicBezTo>
                      <a:pt x="123" y="51"/>
                      <a:pt x="180" y="51"/>
                      <a:pt x="216" y="87"/>
                    </a:cubicBezTo>
                    <a:cubicBezTo>
                      <a:pt x="251" y="122"/>
                      <a:pt x="251" y="180"/>
                      <a:pt x="216" y="215"/>
                    </a:cubicBez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defPPr>
                  <a:defRPr lang="en-US"/>
                </a:defPPr>
                <a:lvl1pPr algn="l" defTabSz="931863" rtl="0" fontAlgn="base">
                  <a:spcBef>
                    <a:spcPct val="0"/>
                  </a:spcBef>
                  <a:spcAft>
                    <a:spcPct val="0"/>
                  </a:spcAft>
                  <a:defRPr sz="2400" kern="1200">
                    <a:solidFill>
                      <a:schemeClr val="tx1"/>
                    </a:solidFill>
                    <a:latin typeface="Segoe UI" charset="0"/>
                    <a:ea typeface="MS PGothic" charset="0"/>
                    <a:cs typeface="MS PGothic" charset="0"/>
                  </a:defRPr>
                </a:lvl1pPr>
                <a:lvl2pPr marL="465138" indent="-7938" algn="l" defTabSz="931863" rtl="0" fontAlgn="base">
                  <a:spcBef>
                    <a:spcPct val="0"/>
                  </a:spcBef>
                  <a:spcAft>
                    <a:spcPct val="0"/>
                  </a:spcAft>
                  <a:defRPr sz="2400" kern="1200">
                    <a:solidFill>
                      <a:schemeClr val="tx1"/>
                    </a:solidFill>
                    <a:latin typeface="Segoe UI" charset="0"/>
                    <a:ea typeface="MS PGothic" charset="0"/>
                    <a:cs typeface="MS PGothic" charset="0"/>
                  </a:defRPr>
                </a:lvl2pPr>
                <a:lvl3pPr marL="931863" indent="-17463" algn="l" defTabSz="931863" rtl="0" fontAlgn="base">
                  <a:spcBef>
                    <a:spcPct val="0"/>
                  </a:spcBef>
                  <a:spcAft>
                    <a:spcPct val="0"/>
                  </a:spcAft>
                  <a:defRPr sz="2400" kern="1200">
                    <a:solidFill>
                      <a:schemeClr val="tx1"/>
                    </a:solidFill>
                    <a:latin typeface="Segoe UI" charset="0"/>
                    <a:ea typeface="MS PGothic" charset="0"/>
                    <a:cs typeface="MS PGothic" charset="0"/>
                  </a:defRPr>
                </a:lvl3pPr>
                <a:lvl4pPr marL="1398588" indent="-26988" algn="l" defTabSz="931863" rtl="0" fontAlgn="base">
                  <a:spcBef>
                    <a:spcPct val="0"/>
                  </a:spcBef>
                  <a:spcAft>
                    <a:spcPct val="0"/>
                  </a:spcAft>
                  <a:defRPr sz="2400" kern="1200">
                    <a:solidFill>
                      <a:schemeClr val="tx1"/>
                    </a:solidFill>
                    <a:latin typeface="Segoe UI" charset="0"/>
                    <a:ea typeface="MS PGothic" charset="0"/>
                    <a:cs typeface="MS PGothic" charset="0"/>
                  </a:defRPr>
                </a:lvl4pPr>
                <a:lvl5pPr marL="1865313" indent="-36513" algn="l" defTabSz="931863" rtl="0" fontAlgn="base">
                  <a:spcBef>
                    <a:spcPct val="0"/>
                  </a:spcBef>
                  <a:spcAft>
                    <a:spcPct val="0"/>
                  </a:spcAft>
                  <a:defRPr sz="2400" kern="1200">
                    <a:solidFill>
                      <a:schemeClr val="tx1"/>
                    </a:solidFill>
                    <a:latin typeface="Segoe UI" charset="0"/>
                    <a:ea typeface="MS PGothic" charset="0"/>
                    <a:cs typeface="MS PGothic" charset="0"/>
                  </a:defRPr>
                </a:lvl5pPr>
                <a:lvl6pPr marL="2286000" algn="l" defTabSz="457200" rtl="0" eaLnBrk="1" latinLnBrk="0" hangingPunct="1">
                  <a:defRPr sz="2400" kern="1200">
                    <a:solidFill>
                      <a:schemeClr val="tx1"/>
                    </a:solidFill>
                    <a:latin typeface="Segoe UI" charset="0"/>
                    <a:ea typeface="MS PGothic" charset="0"/>
                    <a:cs typeface="MS PGothic" charset="0"/>
                  </a:defRPr>
                </a:lvl6pPr>
                <a:lvl7pPr marL="2743200" algn="l" defTabSz="457200" rtl="0" eaLnBrk="1" latinLnBrk="0" hangingPunct="1">
                  <a:defRPr sz="2400" kern="1200">
                    <a:solidFill>
                      <a:schemeClr val="tx1"/>
                    </a:solidFill>
                    <a:latin typeface="Segoe UI" charset="0"/>
                    <a:ea typeface="MS PGothic" charset="0"/>
                    <a:cs typeface="MS PGothic" charset="0"/>
                  </a:defRPr>
                </a:lvl7pPr>
                <a:lvl8pPr marL="3200400" algn="l" defTabSz="457200" rtl="0" eaLnBrk="1" latinLnBrk="0" hangingPunct="1">
                  <a:defRPr sz="2400" kern="1200">
                    <a:solidFill>
                      <a:schemeClr val="tx1"/>
                    </a:solidFill>
                    <a:latin typeface="Segoe UI" charset="0"/>
                    <a:ea typeface="MS PGothic" charset="0"/>
                    <a:cs typeface="MS PGothic" charset="0"/>
                  </a:defRPr>
                </a:lvl8pPr>
                <a:lvl9pPr marL="3657600" algn="l" defTabSz="457200" rtl="0" eaLnBrk="1" latinLnBrk="0" hangingPunct="1">
                  <a:defRPr sz="2400" kern="1200">
                    <a:solidFill>
                      <a:schemeClr val="tx1"/>
                    </a:solidFill>
                    <a:latin typeface="Segoe UI" charset="0"/>
                    <a:ea typeface="MS PGothic" charset="0"/>
                    <a:cs typeface="MS PGothic" charset="0"/>
                  </a:defRPr>
                </a:lvl9pPr>
              </a:lstStyle>
              <a:p>
                <a:endParaRPr lang="en-US">
                  <a:solidFill>
                    <a:srgbClr val="000000"/>
                  </a:solidFill>
                </a:endParaRPr>
              </a:p>
            </p:txBody>
          </p:sp>
        </p:grpSp>
        <p:sp>
          <p:nvSpPr>
            <p:cNvPr id="49" name="Freeform 48"/>
            <p:cNvSpPr>
              <a:spLocks/>
            </p:cNvSpPr>
            <p:nvPr/>
          </p:nvSpPr>
          <p:spPr bwMode="auto">
            <a:xfrm rot="16770598">
              <a:off x="4245007" y="3769494"/>
              <a:ext cx="145281" cy="148436"/>
            </a:xfrm>
            <a:custGeom>
              <a:avLst/>
              <a:gdLst>
                <a:gd name="T0" fmla="*/ 0 w 64"/>
                <a:gd name="T1" fmla="*/ 54 h 68"/>
                <a:gd name="T2" fmla="*/ 54 w 64"/>
                <a:gd name="T3" fmla="*/ 0 h 68"/>
                <a:gd name="T4" fmla="*/ 64 w 64"/>
                <a:gd name="T5" fmla="*/ 10 h 68"/>
                <a:gd name="T6" fmla="*/ 15 w 64"/>
                <a:gd name="T7" fmla="*/ 68 h 68"/>
                <a:gd name="T8" fmla="*/ 0 w 64"/>
                <a:gd name="T9" fmla="*/ 54 h 68"/>
              </a:gdLst>
              <a:ahLst/>
              <a:cxnLst>
                <a:cxn ang="0">
                  <a:pos x="T0" y="T1"/>
                </a:cxn>
                <a:cxn ang="0">
                  <a:pos x="T2" y="T3"/>
                </a:cxn>
                <a:cxn ang="0">
                  <a:pos x="T4" y="T5"/>
                </a:cxn>
                <a:cxn ang="0">
                  <a:pos x="T6" y="T7"/>
                </a:cxn>
                <a:cxn ang="0">
                  <a:pos x="T8" y="T9"/>
                </a:cxn>
              </a:cxnLst>
              <a:rect l="0" t="0" r="r" b="b"/>
              <a:pathLst>
                <a:path w="64" h="68">
                  <a:moveTo>
                    <a:pt x="0" y="54"/>
                  </a:moveTo>
                  <a:cubicBezTo>
                    <a:pt x="0" y="54"/>
                    <a:pt x="42" y="29"/>
                    <a:pt x="54" y="0"/>
                  </a:cubicBezTo>
                  <a:cubicBezTo>
                    <a:pt x="64" y="10"/>
                    <a:pt x="64" y="10"/>
                    <a:pt x="64" y="10"/>
                  </a:cubicBezTo>
                  <a:cubicBezTo>
                    <a:pt x="64" y="10"/>
                    <a:pt x="48" y="46"/>
                    <a:pt x="15" y="68"/>
                  </a:cubicBezTo>
                  <a:lnTo>
                    <a:pt x="0" y="54"/>
                  </a:lnTo>
                  <a:close/>
                </a:path>
              </a:pathLst>
            </a:custGeom>
            <a:solidFill>
              <a:srgbClr val="2828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defPPr>
                <a:defRPr lang="en-US"/>
              </a:defPPr>
              <a:lvl1pPr algn="l" defTabSz="931863" rtl="0" fontAlgn="base">
                <a:spcBef>
                  <a:spcPct val="0"/>
                </a:spcBef>
                <a:spcAft>
                  <a:spcPct val="0"/>
                </a:spcAft>
                <a:defRPr sz="2400" kern="1200">
                  <a:solidFill>
                    <a:schemeClr val="tx1"/>
                  </a:solidFill>
                  <a:latin typeface="Segoe UI" charset="0"/>
                  <a:ea typeface="MS PGothic" charset="0"/>
                  <a:cs typeface="MS PGothic" charset="0"/>
                </a:defRPr>
              </a:lvl1pPr>
              <a:lvl2pPr marL="465138" indent="-7938" algn="l" defTabSz="931863" rtl="0" fontAlgn="base">
                <a:spcBef>
                  <a:spcPct val="0"/>
                </a:spcBef>
                <a:spcAft>
                  <a:spcPct val="0"/>
                </a:spcAft>
                <a:defRPr sz="2400" kern="1200">
                  <a:solidFill>
                    <a:schemeClr val="tx1"/>
                  </a:solidFill>
                  <a:latin typeface="Segoe UI" charset="0"/>
                  <a:ea typeface="MS PGothic" charset="0"/>
                  <a:cs typeface="MS PGothic" charset="0"/>
                </a:defRPr>
              </a:lvl2pPr>
              <a:lvl3pPr marL="931863" indent="-17463" algn="l" defTabSz="931863" rtl="0" fontAlgn="base">
                <a:spcBef>
                  <a:spcPct val="0"/>
                </a:spcBef>
                <a:spcAft>
                  <a:spcPct val="0"/>
                </a:spcAft>
                <a:defRPr sz="2400" kern="1200">
                  <a:solidFill>
                    <a:schemeClr val="tx1"/>
                  </a:solidFill>
                  <a:latin typeface="Segoe UI" charset="0"/>
                  <a:ea typeface="MS PGothic" charset="0"/>
                  <a:cs typeface="MS PGothic" charset="0"/>
                </a:defRPr>
              </a:lvl3pPr>
              <a:lvl4pPr marL="1398588" indent="-26988" algn="l" defTabSz="931863" rtl="0" fontAlgn="base">
                <a:spcBef>
                  <a:spcPct val="0"/>
                </a:spcBef>
                <a:spcAft>
                  <a:spcPct val="0"/>
                </a:spcAft>
                <a:defRPr sz="2400" kern="1200">
                  <a:solidFill>
                    <a:schemeClr val="tx1"/>
                  </a:solidFill>
                  <a:latin typeface="Segoe UI" charset="0"/>
                  <a:ea typeface="MS PGothic" charset="0"/>
                  <a:cs typeface="MS PGothic" charset="0"/>
                </a:defRPr>
              </a:lvl4pPr>
              <a:lvl5pPr marL="1865313" indent="-36513" algn="l" defTabSz="931863" rtl="0" fontAlgn="base">
                <a:spcBef>
                  <a:spcPct val="0"/>
                </a:spcBef>
                <a:spcAft>
                  <a:spcPct val="0"/>
                </a:spcAft>
                <a:defRPr sz="2400" kern="1200">
                  <a:solidFill>
                    <a:schemeClr val="tx1"/>
                  </a:solidFill>
                  <a:latin typeface="Segoe UI" charset="0"/>
                  <a:ea typeface="MS PGothic" charset="0"/>
                  <a:cs typeface="MS PGothic" charset="0"/>
                </a:defRPr>
              </a:lvl5pPr>
              <a:lvl6pPr marL="2286000" algn="l" defTabSz="457200" rtl="0" eaLnBrk="1" latinLnBrk="0" hangingPunct="1">
                <a:defRPr sz="2400" kern="1200">
                  <a:solidFill>
                    <a:schemeClr val="tx1"/>
                  </a:solidFill>
                  <a:latin typeface="Segoe UI" charset="0"/>
                  <a:ea typeface="MS PGothic" charset="0"/>
                  <a:cs typeface="MS PGothic" charset="0"/>
                </a:defRPr>
              </a:lvl6pPr>
              <a:lvl7pPr marL="2743200" algn="l" defTabSz="457200" rtl="0" eaLnBrk="1" latinLnBrk="0" hangingPunct="1">
                <a:defRPr sz="2400" kern="1200">
                  <a:solidFill>
                    <a:schemeClr val="tx1"/>
                  </a:solidFill>
                  <a:latin typeface="Segoe UI" charset="0"/>
                  <a:ea typeface="MS PGothic" charset="0"/>
                  <a:cs typeface="MS PGothic" charset="0"/>
                </a:defRPr>
              </a:lvl7pPr>
              <a:lvl8pPr marL="3200400" algn="l" defTabSz="457200" rtl="0" eaLnBrk="1" latinLnBrk="0" hangingPunct="1">
                <a:defRPr sz="2400" kern="1200">
                  <a:solidFill>
                    <a:schemeClr val="tx1"/>
                  </a:solidFill>
                  <a:latin typeface="Segoe UI" charset="0"/>
                  <a:ea typeface="MS PGothic" charset="0"/>
                  <a:cs typeface="MS PGothic" charset="0"/>
                </a:defRPr>
              </a:lvl8pPr>
              <a:lvl9pPr marL="3657600" algn="l" defTabSz="457200" rtl="0" eaLnBrk="1" latinLnBrk="0" hangingPunct="1">
                <a:defRPr sz="2400" kern="1200">
                  <a:solidFill>
                    <a:schemeClr val="tx1"/>
                  </a:solidFill>
                  <a:latin typeface="Segoe UI" charset="0"/>
                  <a:ea typeface="MS PGothic" charset="0"/>
                  <a:cs typeface="MS PGothic" charset="0"/>
                </a:defRPr>
              </a:lvl9pPr>
            </a:lstStyle>
            <a:p>
              <a:endParaRPr lang="en-US">
                <a:solidFill>
                  <a:srgbClr val="000000"/>
                </a:solidFill>
              </a:endParaRPr>
            </a:p>
          </p:txBody>
        </p:sp>
      </p:grpSp>
      <p:sp>
        <p:nvSpPr>
          <p:cNvPr id="52" name="Rectangle 74"/>
          <p:cNvSpPr/>
          <p:nvPr>
            <p:custDataLst>
              <p:tags r:id="rId4"/>
            </p:custDataLst>
          </p:nvPr>
        </p:nvSpPr>
        <p:spPr>
          <a:xfrm>
            <a:off x="6875338" y="3995179"/>
            <a:ext cx="431947" cy="555122"/>
          </a:xfrm>
          <a:custGeom>
            <a:avLst/>
            <a:gdLst/>
            <a:ahLst/>
            <a:cxnLst/>
            <a:rect l="l" t="t" r="r" b="b"/>
            <a:pathLst>
              <a:path w="93101" h="119655">
                <a:moveTo>
                  <a:pt x="46888" y="61255"/>
                </a:moveTo>
                <a:cubicBezTo>
                  <a:pt x="40157" y="61255"/>
                  <a:pt x="34700" y="66712"/>
                  <a:pt x="34700" y="73443"/>
                </a:cubicBezTo>
                <a:cubicBezTo>
                  <a:pt x="34700" y="78113"/>
                  <a:pt x="37327" y="82169"/>
                  <a:pt x="41596" y="83438"/>
                </a:cubicBezTo>
                <a:lnTo>
                  <a:pt x="38933" y="104741"/>
                </a:lnTo>
                <a:lnTo>
                  <a:pt x="55183" y="104741"/>
                </a:lnTo>
                <a:lnTo>
                  <a:pt x="52504" y="83305"/>
                </a:lnTo>
                <a:cubicBezTo>
                  <a:pt x="56597" y="81937"/>
                  <a:pt x="59076" y="77980"/>
                  <a:pt x="59076" y="73443"/>
                </a:cubicBezTo>
                <a:cubicBezTo>
                  <a:pt x="59076" y="66712"/>
                  <a:pt x="53619" y="61255"/>
                  <a:pt x="46888" y="61255"/>
                </a:cubicBezTo>
                <a:close/>
                <a:moveTo>
                  <a:pt x="47468" y="17532"/>
                </a:moveTo>
                <a:cubicBezTo>
                  <a:pt x="43681" y="17333"/>
                  <a:pt x="39830" y="18360"/>
                  <a:pt x="36547" y="20648"/>
                </a:cubicBezTo>
                <a:cubicBezTo>
                  <a:pt x="29978" y="25222"/>
                  <a:pt x="27348" y="33667"/>
                  <a:pt x="30159" y="41162"/>
                </a:cubicBezTo>
                <a:lnTo>
                  <a:pt x="29615" y="41365"/>
                </a:lnTo>
                <a:lnTo>
                  <a:pt x="62407" y="41365"/>
                </a:lnTo>
                <a:cubicBezTo>
                  <a:pt x="65562" y="34644"/>
                  <a:pt x="63689" y="26692"/>
                  <a:pt x="58003" y="21774"/>
                </a:cubicBezTo>
                <a:cubicBezTo>
                  <a:pt x="54976" y="19155"/>
                  <a:pt x="51254" y="17730"/>
                  <a:pt x="47468" y="17532"/>
                </a:cubicBezTo>
                <a:close/>
                <a:moveTo>
                  <a:pt x="48385" y="49"/>
                </a:moveTo>
                <a:cubicBezTo>
                  <a:pt x="55959" y="446"/>
                  <a:pt x="63402" y="3297"/>
                  <a:pt x="69456" y="8533"/>
                </a:cubicBezTo>
                <a:cubicBezTo>
                  <a:pt x="79598" y="17305"/>
                  <a:pt x="83675" y="30904"/>
                  <a:pt x="78885" y="43093"/>
                </a:cubicBezTo>
                <a:cubicBezTo>
                  <a:pt x="87177" y="43906"/>
                  <a:pt x="93101" y="51139"/>
                  <a:pt x="93101" y="59752"/>
                </a:cubicBezTo>
                <a:lnTo>
                  <a:pt x="93101" y="119654"/>
                </a:lnTo>
                <a:lnTo>
                  <a:pt x="0" y="119655"/>
                </a:lnTo>
                <a:lnTo>
                  <a:pt x="0" y="59752"/>
                </a:lnTo>
                <a:cubicBezTo>
                  <a:pt x="0" y="51365"/>
                  <a:pt x="5617" y="44289"/>
                  <a:pt x="13654" y="43326"/>
                </a:cubicBezTo>
                <a:cubicBezTo>
                  <a:pt x="9060" y="29605"/>
                  <a:pt x="14482" y="14678"/>
                  <a:pt x="26544" y="6281"/>
                </a:cubicBezTo>
                <a:cubicBezTo>
                  <a:pt x="33111" y="1706"/>
                  <a:pt x="40813" y="-348"/>
                  <a:pt x="48385" y="49"/>
                </a:cubicBezTo>
                <a:close/>
              </a:path>
            </a:pathLst>
          </a:custGeom>
          <a:solidFill>
            <a:schemeClr val="accent4"/>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31684"/>
            <a:endParaRPr lang="en-US">
              <a:solidFill>
                <a:srgbClr val="FFFFFF"/>
              </a:solidFill>
            </a:endParaRPr>
          </a:p>
        </p:txBody>
      </p:sp>
      <p:sp>
        <p:nvSpPr>
          <p:cNvPr id="40" name="TextBox 39"/>
          <p:cNvSpPr txBox="1"/>
          <p:nvPr/>
        </p:nvSpPr>
        <p:spPr>
          <a:xfrm>
            <a:off x="1" y="6642289"/>
            <a:ext cx="3806190" cy="352236"/>
          </a:xfrm>
          <a:prstGeom prst="rect">
            <a:avLst/>
          </a:prstGeom>
          <a:noFill/>
        </p:spPr>
        <p:txBody>
          <a:bodyPr wrap="square" lIns="365760" tIns="146304" rIns="182880" bIns="146304" rtlCol="0" anchor="ctr" anchorCtr="0">
            <a:noAutofit/>
          </a:bodyPr>
          <a:lstStyle/>
          <a:p>
            <a:pPr>
              <a:lnSpc>
                <a:spcPct val="90000"/>
              </a:lnSpc>
              <a:spcAft>
                <a:spcPts val="600"/>
              </a:spcAft>
            </a:pPr>
            <a:r>
              <a:rPr lang="en-US" sz="1400" dirty="0">
                <a:solidFill>
                  <a:schemeClr val="bg1"/>
                </a:solidFill>
                <a:latin typeface="Segoe UI Semibold" panose="020B0702040204020203" pitchFamily="34" charset="0"/>
                <a:ea typeface="Segoe UI Black" panose="020B0A02040204020203" pitchFamily="34" charset="0"/>
                <a:cs typeface="Segoe UI Semibold" panose="020B0702040204020203" pitchFamily="34" charset="0"/>
              </a:rPr>
              <a:t>Security</a:t>
            </a:r>
          </a:p>
        </p:txBody>
      </p:sp>
    </p:spTree>
    <p:extLst>
      <p:ext uri="{BB962C8B-B14F-4D97-AF65-F5344CB8AC3E}">
        <p14:creationId xmlns:p14="http://schemas.microsoft.com/office/powerpoint/2010/main" val="4147238750"/>
      </p:ext>
    </p:extLst>
  </p:cSld>
  <p:clrMapOvr>
    <a:masterClrMapping/>
  </p:clrMapOvr>
  <p:transition>
    <p:fade/>
  </p:transition>
</p:sld>
</file>

<file path=ppt/slides/slide10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Scalability improvements</a:t>
            </a:r>
            <a:endParaRPr lang="en-US" sz="3264" dirty="0"/>
          </a:p>
        </p:txBody>
      </p:sp>
      <p:sp>
        <p:nvSpPr>
          <p:cNvPr id="4" name="Title 1"/>
          <p:cNvSpPr txBox="1">
            <a:spLocks/>
          </p:cNvSpPr>
          <p:nvPr/>
        </p:nvSpPr>
        <p:spPr>
          <a:xfrm>
            <a:off x="274639" y="1520721"/>
            <a:ext cx="5364246" cy="2433673"/>
          </a:xfrm>
          <a:prstGeom prst="rect">
            <a:avLst/>
          </a:prstGeom>
        </p:spPr>
        <p:txBody>
          <a:bodyPr vert="horz" wrap="square" lIns="146304" tIns="91440" rIns="146304" bIns="91440" rtlCol="0" anchor="t">
            <a:noAutofit/>
          </a:bodyPr>
          <a:lstStyle>
            <a:lvl1pPr algn="l" defTabSz="931863" rtl="0" fontAlgn="base">
              <a:lnSpc>
                <a:spcPct val="90000"/>
              </a:lnSpc>
              <a:spcBef>
                <a:spcPct val="0"/>
              </a:spcBef>
              <a:spcAft>
                <a:spcPct val="0"/>
              </a:spcAft>
              <a:defRPr lang="en-US" sz="5400" kern="1200" spc="-102">
                <a:ln w="3175">
                  <a:noFill/>
                </a:ln>
                <a:solidFill>
                  <a:schemeClr val="accent4"/>
                </a:solidFill>
                <a:latin typeface="+mj-lt"/>
                <a:ea typeface="ＭＳ Ｐゴシック" charset="0"/>
                <a:cs typeface="Segoe UI" pitchFamily="34" charset="0"/>
              </a:defRPr>
            </a:lvl1pPr>
            <a:lvl2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2pPr>
            <a:lvl3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3pPr>
            <a:lvl4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4pPr>
            <a:lvl5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5pPr>
            <a:lvl6pPr marL="4572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6pPr>
            <a:lvl7pPr marL="9144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7pPr>
            <a:lvl8pPr marL="13716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8pPr>
            <a:lvl9pPr marL="18288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9pPr>
          </a:lstStyle>
          <a:p>
            <a:endParaRPr lang="en-US" sz="3264" dirty="0">
              <a:solidFill>
                <a:schemeClr val="tx1"/>
              </a:solidFill>
            </a:endParaRPr>
          </a:p>
        </p:txBody>
      </p:sp>
    </p:spTree>
    <p:extLst>
      <p:ext uri="{BB962C8B-B14F-4D97-AF65-F5344CB8AC3E}">
        <p14:creationId xmlns:p14="http://schemas.microsoft.com/office/powerpoint/2010/main" val="3057463761"/>
      </p:ext>
    </p:extLst>
  </p:cSld>
  <p:clrMapOvr>
    <a:masterClrMapping/>
  </p:clrMapOvr>
  <p:transition>
    <p:fade/>
  </p:transition>
</p:sld>
</file>

<file path=ppt/slides/slide1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p:cNvSpPr>
            <a:spLocks noGrp="1"/>
          </p:cNvSpPr>
          <p:nvPr>
            <p:ph type="title"/>
          </p:nvPr>
        </p:nvSpPr>
        <p:spPr>
          <a:xfrm>
            <a:off x="274639" y="295276"/>
            <a:ext cx="6980926" cy="2433673"/>
          </a:xfrm>
        </p:spPr>
        <p:txBody>
          <a:bodyPr/>
          <a:lstStyle/>
          <a:p>
            <a:pPr defTabSz="932742" fontAlgn="auto">
              <a:lnSpc>
                <a:spcPct val="100000"/>
              </a:lnSpc>
              <a:spcBef>
                <a:spcPts val="0"/>
              </a:spcBef>
              <a:spcAft>
                <a:spcPts val="0"/>
              </a:spcAft>
              <a:defRPr/>
            </a:pPr>
            <a:r>
              <a:rPr lang="en-US" spc="0" dirty="0">
                <a:ln>
                  <a:noFill/>
                </a:ln>
                <a:solidFill>
                  <a:srgbClr val="C00000"/>
                </a:solidFill>
              </a:rPr>
              <a:t>Operational analytics: disk-based and in-memory tables</a:t>
            </a:r>
          </a:p>
        </p:txBody>
      </p:sp>
    </p:spTree>
    <p:extLst>
      <p:ext uri="{BB962C8B-B14F-4D97-AF65-F5344CB8AC3E}">
        <p14:creationId xmlns:p14="http://schemas.microsoft.com/office/powerpoint/2010/main" val="2412337953"/>
      </p:ext>
    </p:extLst>
  </p:cSld>
  <p:clrMapOvr>
    <a:masterClrMapping/>
  </p:clrMapOvr>
  <p:transition>
    <p:fade/>
  </p:transition>
</p:sld>
</file>

<file path=ppt/slides/slide11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7" name="Freeform 15"/>
          <p:cNvSpPr>
            <a:spLocks/>
          </p:cNvSpPr>
          <p:nvPr/>
        </p:nvSpPr>
        <p:spPr bwMode="auto">
          <a:xfrm>
            <a:off x="8138889" y="3595834"/>
            <a:ext cx="2642813" cy="1087709"/>
          </a:xfrm>
          <a:custGeom>
            <a:avLst/>
            <a:gdLst>
              <a:gd name="T0" fmla="*/ 349 w 391"/>
              <a:gd name="T1" fmla="*/ 75 h 159"/>
              <a:gd name="T2" fmla="*/ 342 w 391"/>
              <a:gd name="T3" fmla="*/ 76 h 159"/>
              <a:gd name="T4" fmla="*/ 263 w 391"/>
              <a:gd name="T5" fmla="*/ 0 h 159"/>
              <a:gd name="T6" fmla="*/ 187 w 391"/>
              <a:gd name="T7" fmla="*/ 59 h 159"/>
              <a:gd name="T8" fmla="*/ 145 w 391"/>
              <a:gd name="T9" fmla="*/ 42 h 159"/>
              <a:gd name="T10" fmla="*/ 87 w 391"/>
              <a:gd name="T11" fmla="*/ 94 h 159"/>
              <a:gd name="T12" fmla="*/ 59 w 391"/>
              <a:gd name="T13" fmla="*/ 107 h 159"/>
              <a:gd name="T14" fmla="*/ 32 w 391"/>
              <a:gd name="T15" fmla="*/ 94 h 159"/>
              <a:gd name="T16" fmla="*/ 0 w 391"/>
              <a:gd name="T17" fmla="*/ 126 h 159"/>
              <a:gd name="T18" fmla="*/ 32 w 391"/>
              <a:gd name="T19" fmla="*/ 159 h 159"/>
              <a:gd name="T20" fmla="*/ 41 w 391"/>
              <a:gd name="T21" fmla="*/ 159 h 159"/>
              <a:gd name="T22" fmla="*/ 148 w 391"/>
              <a:gd name="T23" fmla="*/ 159 h 159"/>
              <a:gd name="T24" fmla="*/ 208 w 391"/>
              <a:gd name="T25" fmla="*/ 159 h 159"/>
              <a:gd name="T26" fmla="*/ 352 w 391"/>
              <a:gd name="T27" fmla="*/ 159 h 159"/>
              <a:gd name="T28" fmla="*/ 352 w 391"/>
              <a:gd name="T29" fmla="*/ 159 h 159"/>
              <a:gd name="T30" fmla="*/ 391 w 391"/>
              <a:gd name="T31" fmla="*/ 117 h 159"/>
              <a:gd name="T32" fmla="*/ 349 w 391"/>
              <a:gd name="T33" fmla="*/ 75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91" h="159">
                <a:moveTo>
                  <a:pt x="349" y="75"/>
                </a:moveTo>
                <a:cubicBezTo>
                  <a:pt x="347" y="75"/>
                  <a:pt x="345" y="75"/>
                  <a:pt x="342" y="76"/>
                </a:cubicBezTo>
                <a:cubicBezTo>
                  <a:pt x="340" y="34"/>
                  <a:pt x="306" y="0"/>
                  <a:pt x="263" y="0"/>
                </a:cubicBezTo>
                <a:cubicBezTo>
                  <a:pt x="227" y="0"/>
                  <a:pt x="196" y="25"/>
                  <a:pt x="187" y="59"/>
                </a:cubicBezTo>
                <a:cubicBezTo>
                  <a:pt x="176" y="48"/>
                  <a:pt x="161" y="42"/>
                  <a:pt x="145" y="42"/>
                </a:cubicBezTo>
                <a:cubicBezTo>
                  <a:pt x="115" y="42"/>
                  <a:pt x="90" y="65"/>
                  <a:pt x="87" y="94"/>
                </a:cubicBezTo>
                <a:cubicBezTo>
                  <a:pt x="76" y="96"/>
                  <a:pt x="66" y="101"/>
                  <a:pt x="59" y="107"/>
                </a:cubicBezTo>
                <a:cubicBezTo>
                  <a:pt x="53" y="99"/>
                  <a:pt x="43" y="94"/>
                  <a:pt x="32" y="94"/>
                </a:cubicBezTo>
                <a:cubicBezTo>
                  <a:pt x="14" y="94"/>
                  <a:pt x="0" y="108"/>
                  <a:pt x="0" y="126"/>
                </a:cubicBezTo>
                <a:cubicBezTo>
                  <a:pt x="0" y="144"/>
                  <a:pt x="14" y="159"/>
                  <a:pt x="32" y="159"/>
                </a:cubicBezTo>
                <a:cubicBezTo>
                  <a:pt x="41" y="159"/>
                  <a:pt x="41" y="159"/>
                  <a:pt x="41" y="159"/>
                </a:cubicBezTo>
                <a:cubicBezTo>
                  <a:pt x="148" y="159"/>
                  <a:pt x="148" y="159"/>
                  <a:pt x="148" y="159"/>
                </a:cubicBezTo>
                <a:cubicBezTo>
                  <a:pt x="208" y="159"/>
                  <a:pt x="208" y="159"/>
                  <a:pt x="208" y="159"/>
                </a:cubicBezTo>
                <a:cubicBezTo>
                  <a:pt x="352" y="159"/>
                  <a:pt x="352" y="159"/>
                  <a:pt x="352" y="159"/>
                </a:cubicBezTo>
                <a:cubicBezTo>
                  <a:pt x="352" y="159"/>
                  <a:pt x="352" y="159"/>
                  <a:pt x="352" y="159"/>
                </a:cubicBezTo>
                <a:cubicBezTo>
                  <a:pt x="374" y="158"/>
                  <a:pt x="391" y="139"/>
                  <a:pt x="391" y="117"/>
                </a:cubicBezTo>
                <a:cubicBezTo>
                  <a:pt x="391" y="94"/>
                  <a:pt x="372" y="75"/>
                  <a:pt x="349" y="75"/>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 name="Freeform 23"/>
          <p:cNvSpPr>
            <a:spLocks/>
          </p:cNvSpPr>
          <p:nvPr/>
        </p:nvSpPr>
        <p:spPr bwMode="auto">
          <a:xfrm>
            <a:off x="10954761" y="1392053"/>
            <a:ext cx="841146" cy="453834"/>
          </a:xfrm>
          <a:custGeom>
            <a:avLst/>
            <a:gdLst>
              <a:gd name="T0" fmla="*/ 210 w 242"/>
              <a:gd name="T1" fmla="*/ 64 h 129"/>
              <a:gd name="T2" fmla="*/ 209 w 242"/>
              <a:gd name="T3" fmla="*/ 64 h 129"/>
              <a:gd name="T4" fmla="*/ 144 w 242"/>
              <a:gd name="T5" fmla="*/ 0 h 129"/>
              <a:gd name="T6" fmla="*/ 80 w 242"/>
              <a:gd name="T7" fmla="*/ 56 h 129"/>
              <a:gd name="T8" fmla="*/ 45 w 242"/>
              <a:gd name="T9" fmla="*/ 39 h 129"/>
              <a:gd name="T10" fmla="*/ 0 w 242"/>
              <a:gd name="T11" fmla="*/ 84 h 129"/>
              <a:gd name="T12" fmla="*/ 45 w 242"/>
              <a:gd name="T13" fmla="*/ 129 h 129"/>
              <a:gd name="T14" fmla="*/ 210 w 242"/>
              <a:gd name="T15" fmla="*/ 129 h 129"/>
              <a:gd name="T16" fmla="*/ 242 w 242"/>
              <a:gd name="T17" fmla="*/ 96 h 129"/>
              <a:gd name="T18" fmla="*/ 210 w 242"/>
              <a:gd name="T19" fmla="*/ 64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2" h="129">
                <a:moveTo>
                  <a:pt x="210" y="64"/>
                </a:moveTo>
                <a:cubicBezTo>
                  <a:pt x="210" y="64"/>
                  <a:pt x="209" y="64"/>
                  <a:pt x="209" y="64"/>
                </a:cubicBezTo>
                <a:cubicBezTo>
                  <a:pt x="209" y="28"/>
                  <a:pt x="180" y="0"/>
                  <a:pt x="144" y="0"/>
                </a:cubicBezTo>
                <a:cubicBezTo>
                  <a:pt x="111" y="0"/>
                  <a:pt x="84" y="24"/>
                  <a:pt x="80" y="56"/>
                </a:cubicBezTo>
                <a:cubicBezTo>
                  <a:pt x="72" y="46"/>
                  <a:pt x="59" y="39"/>
                  <a:pt x="45" y="39"/>
                </a:cubicBezTo>
                <a:cubicBezTo>
                  <a:pt x="20" y="39"/>
                  <a:pt x="0" y="59"/>
                  <a:pt x="0" y="84"/>
                </a:cubicBezTo>
                <a:cubicBezTo>
                  <a:pt x="0" y="109"/>
                  <a:pt x="20" y="129"/>
                  <a:pt x="45" y="129"/>
                </a:cubicBezTo>
                <a:cubicBezTo>
                  <a:pt x="210" y="129"/>
                  <a:pt x="210" y="129"/>
                  <a:pt x="210" y="129"/>
                </a:cubicBezTo>
                <a:cubicBezTo>
                  <a:pt x="228" y="129"/>
                  <a:pt x="242" y="114"/>
                  <a:pt x="242" y="96"/>
                </a:cubicBezTo>
                <a:cubicBezTo>
                  <a:pt x="242" y="78"/>
                  <a:pt x="228" y="64"/>
                  <a:pt x="21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Freeform 19"/>
          <p:cNvSpPr>
            <a:spLocks/>
          </p:cNvSpPr>
          <p:nvPr/>
        </p:nvSpPr>
        <p:spPr bwMode="auto">
          <a:xfrm>
            <a:off x="2855344" y="4870939"/>
            <a:ext cx="2050764" cy="1178719"/>
          </a:xfrm>
          <a:custGeom>
            <a:avLst/>
            <a:gdLst>
              <a:gd name="T0" fmla="*/ 187 w 224"/>
              <a:gd name="T1" fmla="*/ 53 h 126"/>
              <a:gd name="T2" fmla="*/ 183 w 224"/>
              <a:gd name="T3" fmla="*/ 53 h 126"/>
              <a:gd name="T4" fmla="*/ 187 w 224"/>
              <a:gd name="T5" fmla="*/ 37 h 126"/>
              <a:gd name="T6" fmla="*/ 150 w 224"/>
              <a:gd name="T7" fmla="*/ 0 h 126"/>
              <a:gd name="T8" fmla="*/ 114 w 224"/>
              <a:gd name="T9" fmla="*/ 32 h 126"/>
              <a:gd name="T10" fmla="*/ 86 w 224"/>
              <a:gd name="T11" fmla="*/ 20 h 126"/>
              <a:gd name="T12" fmla="*/ 49 w 224"/>
              <a:gd name="T13" fmla="*/ 55 h 126"/>
              <a:gd name="T14" fmla="*/ 37 w 224"/>
              <a:gd name="T15" fmla="*/ 53 h 126"/>
              <a:gd name="T16" fmla="*/ 0 w 224"/>
              <a:gd name="T17" fmla="*/ 90 h 126"/>
              <a:gd name="T18" fmla="*/ 37 w 224"/>
              <a:gd name="T19" fmla="*/ 126 h 126"/>
              <a:gd name="T20" fmla="*/ 187 w 224"/>
              <a:gd name="T21" fmla="*/ 126 h 126"/>
              <a:gd name="T22" fmla="*/ 224 w 224"/>
              <a:gd name="T23" fmla="*/ 90 h 126"/>
              <a:gd name="T24" fmla="*/ 187 w 224"/>
              <a:gd name="T25" fmla="*/ 53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24" h="126">
                <a:moveTo>
                  <a:pt x="187" y="53"/>
                </a:moveTo>
                <a:cubicBezTo>
                  <a:pt x="186" y="53"/>
                  <a:pt x="184" y="53"/>
                  <a:pt x="183" y="53"/>
                </a:cubicBezTo>
                <a:cubicBezTo>
                  <a:pt x="185" y="48"/>
                  <a:pt x="187" y="42"/>
                  <a:pt x="187" y="37"/>
                </a:cubicBezTo>
                <a:cubicBezTo>
                  <a:pt x="187" y="16"/>
                  <a:pt x="170" y="0"/>
                  <a:pt x="150" y="0"/>
                </a:cubicBezTo>
                <a:cubicBezTo>
                  <a:pt x="131" y="0"/>
                  <a:pt x="116" y="14"/>
                  <a:pt x="114" y="32"/>
                </a:cubicBezTo>
                <a:cubicBezTo>
                  <a:pt x="107" y="25"/>
                  <a:pt x="97" y="20"/>
                  <a:pt x="86" y="20"/>
                </a:cubicBezTo>
                <a:cubicBezTo>
                  <a:pt x="67" y="20"/>
                  <a:pt x="50" y="36"/>
                  <a:pt x="49" y="55"/>
                </a:cubicBezTo>
                <a:cubicBezTo>
                  <a:pt x="45" y="54"/>
                  <a:pt x="41" y="53"/>
                  <a:pt x="37" y="53"/>
                </a:cubicBezTo>
                <a:cubicBezTo>
                  <a:pt x="16" y="53"/>
                  <a:pt x="0" y="69"/>
                  <a:pt x="0" y="90"/>
                </a:cubicBezTo>
                <a:cubicBezTo>
                  <a:pt x="0" y="110"/>
                  <a:pt x="16" y="126"/>
                  <a:pt x="37" y="126"/>
                </a:cubicBezTo>
                <a:cubicBezTo>
                  <a:pt x="187" y="126"/>
                  <a:pt x="187" y="126"/>
                  <a:pt x="187" y="126"/>
                </a:cubicBezTo>
                <a:cubicBezTo>
                  <a:pt x="207" y="126"/>
                  <a:pt x="224" y="110"/>
                  <a:pt x="224" y="90"/>
                </a:cubicBezTo>
                <a:cubicBezTo>
                  <a:pt x="224" y="69"/>
                  <a:pt x="207" y="53"/>
                  <a:pt x="187" y="53"/>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 name="TextBox 13"/>
          <p:cNvSpPr txBox="1"/>
          <p:nvPr/>
        </p:nvSpPr>
        <p:spPr>
          <a:xfrm>
            <a:off x="274638" y="1392053"/>
            <a:ext cx="8236315" cy="2157514"/>
          </a:xfrm>
          <a:prstGeom prst="rect">
            <a:avLst/>
          </a:prstGeom>
          <a:noFill/>
        </p:spPr>
        <p:txBody>
          <a:bodyPr wrap="square" lIns="182880" tIns="146304" rIns="182880" bIns="146304" rtlCol="0">
            <a:spAutoFit/>
          </a:bodyPr>
          <a:lstStyle/>
          <a:p>
            <a:pPr>
              <a:spcBef>
                <a:spcPts val="3000"/>
              </a:spcBef>
              <a:spcAft>
                <a:spcPts val="0"/>
              </a:spcAft>
              <a:buClr>
                <a:schemeClr val="accent4"/>
              </a:buClr>
            </a:pPr>
            <a:r>
              <a:rPr lang="en-US" dirty="0">
                <a:solidFill>
                  <a:schemeClr val="accent4"/>
                </a:solidFill>
                <a:latin typeface="Segoe UI Semilight" panose="020B0402040204020203" pitchFamily="34" charset="0"/>
                <a:ea typeface="Times New Roman" panose="02020603050405020304" pitchFamily="18" charset="0"/>
                <a:cs typeface="Segoe UI Semilight" panose="020B0402040204020203" pitchFamily="34" charset="0"/>
              </a:rPr>
              <a:t>Supports caching data with automatic, multiple </a:t>
            </a:r>
            <a:r>
              <a:rPr lang="en-US" dirty="0" err="1">
                <a:solidFill>
                  <a:schemeClr val="accent4"/>
                </a:solidFill>
                <a:latin typeface="Segoe UI Semilight" panose="020B0402040204020203" pitchFamily="34" charset="0"/>
                <a:ea typeface="Times New Roman" panose="02020603050405020304" pitchFamily="18" charset="0"/>
                <a:cs typeface="Segoe UI Semilight" panose="020B0402040204020203" pitchFamily="34" charset="0"/>
              </a:rPr>
              <a:t>TempDB</a:t>
            </a:r>
            <a:r>
              <a:rPr lang="en-US" dirty="0">
                <a:solidFill>
                  <a:schemeClr val="accent4"/>
                </a:solidFill>
                <a:latin typeface="Segoe UI Semilight" panose="020B0402040204020203" pitchFamily="34" charset="0"/>
                <a:ea typeface="Times New Roman" panose="02020603050405020304" pitchFamily="18" charset="0"/>
                <a:cs typeface="Segoe UI Semilight" panose="020B0402040204020203" pitchFamily="34" charset="0"/>
              </a:rPr>
              <a:t> files per instance in multicore environments</a:t>
            </a:r>
          </a:p>
          <a:p>
            <a:pPr>
              <a:spcBef>
                <a:spcPts val="3000"/>
              </a:spcBef>
              <a:spcAft>
                <a:spcPts val="0"/>
              </a:spcAft>
              <a:buClr>
                <a:schemeClr val="accent4"/>
              </a:buClr>
            </a:pPr>
            <a:r>
              <a:rPr lang="en-US" dirty="0">
                <a:solidFill>
                  <a:schemeClr val="accent4"/>
                </a:solidFill>
                <a:latin typeface="Segoe UI Semilight" panose="020B0402040204020203" pitchFamily="34" charset="0"/>
                <a:ea typeface="Times New Roman" panose="02020603050405020304" pitchFamily="18" charset="0"/>
                <a:cs typeface="Segoe UI Semilight" panose="020B0402040204020203" pitchFamily="34" charset="0"/>
              </a:rPr>
              <a:t>Reduces metadata and allocation contention for </a:t>
            </a:r>
            <a:r>
              <a:rPr lang="en-US" dirty="0" err="1">
                <a:solidFill>
                  <a:schemeClr val="accent4"/>
                </a:solidFill>
                <a:latin typeface="Segoe UI Semilight" panose="020B0402040204020203" pitchFamily="34" charset="0"/>
                <a:ea typeface="Times New Roman" panose="02020603050405020304" pitchFamily="18" charset="0"/>
                <a:cs typeface="Segoe UI Semilight" panose="020B0402040204020203" pitchFamily="34" charset="0"/>
              </a:rPr>
              <a:t>TempDB</a:t>
            </a:r>
            <a:r>
              <a:rPr lang="en-US" dirty="0">
                <a:solidFill>
                  <a:schemeClr val="accent4"/>
                </a:solidFill>
                <a:latin typeface="Segoe UI Semilight" panose="020B0402040204020203" pitchFamily="34" charset="0"/>
                <a:ea typeface="Times New Roman" panose="02020603050405020304" pitchFamily="18" charset="0"/>
                <a:cs typeface="Segoe UI Semilight" panose="020B0402040204020203" pitchFamily="34" charset="0"/>
              </a:rPr>
              <a:t> workloads, improving performance and scalability</a:t>
            </a:r>
          </a:p>
        </p:txBody>
      </p:sp>
      <p:sp>
        <p:nvSpPr>
          <p:cNvPr id="20" name="Title 1"/>
          <p:cNvSpPr txBox="1">
            <a:spLocks/>
          </p:cNvSpPr>
          <p:nvPr/>
        </p:nvSpPr>
        <p:spPr>
          <a:xfrm>
            <a:off x="328025" y="249498"/>
            <a:ext cx="11653521" cy="1075884"/>
          </a:xfrm>
          <a:prstGeom prst="rect">
            <a:avLst/>
          </a:prstGeom>
        </p:spPr>
        <p:txBody>
          <a:bodyPr anchor="ctr" anchorCtr="0"/>
          <a:lstStyle>
            <a:lvl1pPr algn="l" defTabSz="931863" rtl="0" fontAlgn="base">
              <a:lnSpc>
                <a:spcPct val="90000"/>
              </a:lnSpc>
              <a:spcBef>
                <a:spcPct val="0"/>
              </a:spcBef>
              <a:spcAft>
                <a:spcPct val="0"/>
              </a:spcAft>
              <a:defRPr lang="en-US" sz="4000" kern="1200" spc="-102" dirty="0">
                <a:ln w="3175">
                  <a:noFill/>
                </a:ln>
                <a:solidFill>
                  <a:schemeClr val="tx1"/>
                </a:solidFill>
                <a:latin typeface="+mj-lt"/>
                <a:ea typeface="ＭＳ Ｐゴシック" charset="0"/>
                <a:cs typeface="Segoe UI" pitchFamily="34" charset="0"/>
              </a:defRPr>
            </a:lvl1pPr>
            <a:lvl2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2pPr>
            <a:lvl3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3pPr>
            <a:lvl4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4pPr>
            <a:lvl5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5pPr>
            <a:lvl6pPr marL="4572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6pPr>
            <a:lvl7pPr marL="9144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7pPr>
            <a:lvl8pPr marL="13716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8pPr>
            <a:lvl9pPr marL="18288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9pPr>
          </a:lstStyle>
          <a:p>
            <a:r>
              <a:rPr lang="en-US" dirty="0"/>
              <a:t>Enhanced database caching</a:t>
            </a:r>
          </a:p>
        </p:txBody>
      </p:sp>
      <p:sp>
        <p:nvSpPr>
          <p:cNvPr id="7" name="TextBox 6"/>
          <p:cNvSpPr txBox="1"/>
          <p:nvPr/>
        </p:nvSpPr>
        <p:spPr>
          <a:xfrm>
            <a:off x="1" y="6642289"/>
            <a:ext cx="3806190" cy="352236"/>
          </a:xfrm>
          <a:prstGeom prst="rect">
            <a:avLst/>
          </a:prstGeom>
          <a:noFill/>
        </p:spPr>
        <p:txBody>
          <a:bodyPr wrap="square" lIns="365760" tIns="146304" rIns="182880" bIns="146304" rtlCol="0" anchor="ctr" anchorCtr="0">
            <a:noAutofit/>
          </a:bodyPr>
          <a:lstStyle/>
          <a:p>
            <a:pPr>
              <a:lnSpc>
                <a:spcPct val="90000"/>
              </a:lnSpc>
              <a:spcAft>
                <a:spcPts val="600"/>
              </a:spcAft>
            </a:pPr>
            <a:r>
              <a:rPr lang="en-US" sz="1400" dirty="0">
                <a:solidFill>
                  <a:schemeClr val="bg1"/>
                </a:solidFill>
                <a:latin typeface="Segoe UI Semibold" panose="020B0702040204020203" pitchFamily="34" charset="0"/>
                <a:ea typeface="Segoe UI Black" panose="020B0A02040204020203" pitchFamily="34" charset="0"/>
                <a:cs typeface="Segoe UI Semibold" panose="020B0702040204020203" pitchFamily="34" charset="0"/>
              </a:rPr>
              <a:t>Scalability</a:t>
            </a:r>
          </a:p>
        </p:txBody>
      </p:sp>
    </p:spTree>
    <p:extLst>
      <p:ext uri="{BB962C8B-B14F-4D97-AF65-F5344CB8AC3E}">
        <p14:creationId xmlns:p14="http://schemas.microsoft.com/office/powerpoint/2010/main" val="4139003798"/>
      </p:ext>
    </p:extLst>
  </p:cSld>
  <p:clrMapOvr>
    <a:masterClrMapping/>
  </p:clrMapOvr>
  <p:transition>
    <p:fade/>
  </p:transition>
</p:sld>
</file>

<file path=ppt/slides/slide11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6" name="Freeform 19"/>
          <p:cNvSpPr>
            <a:spLocks/>
          </p:cNvSpPr>
          <p:nvPr/>
        </p:nvSpPr>
        <p:spPr bwMode="auto">
          <a:xfrm>
            <a:off x="-186356" y="5723904"/>
            <a:ext cx="1505842" cy="858845"/>
          </a:xfrm>
          <a:custGeom>
            <a:avLst/>
            <a:gdLst>
              <a:gd name="T0" fmla="*/ 187 w 224"/>
              <a:gd name="T1" fmla="*/ 53 h 126"/>
              <a:gd name="T2" fmla="*/ 183 w 224"/>
              <a:gd name="T3" fmla="*/ 53 h 126"/>
              <a:gd name="T4" fmla="*/ 187 w 224"/>
              <a:gd name="T5" fmla="*/ 37 h 126"/>
              <a:gd name="T6" fmla="*/ 150 w 224"/>
              <a:gd name="T7" fmla="*/ 0 h 126"/>
              <a:gd name="T8" fmla="*/ 114 w 224"/>
              <a:gd name="T9" fmla="*/ 32 h 126"/>
              <a:gd name="T10" fmla="*/ 86 w 224"/>
              <a:gd name="T11" fmla="*/ 20 h 126"/>
              <a:gd name="T12" fmla="*/ 49 w 224"/>
              <a:gd name="T13" fmla="*/ 55 h 126"/>
              <a:gd name="T14" fmla="*/ 37 w 224"/>
              <a:gd name="T15" fmla="*/ 53 h 126"/>
              <a:gd name="T16" fmla="*/ 0 w 224"/>
              <a:gd name="T17" fmla="*/ 90 h 126"/>
              <a:gd name="T18" fmla="*/ 37 w 224"/>
              <a:gd name="T19" fmla="*/ 126 h 126"/>
              <a:gd name="T20" fmla="*/ 187 w 224"/>
              <a:gd name="T21" fmla="*/ 126 h 126"/>
              <a:gd name="T22" fmla="*/ 224 w 224"/>
              <a:gd name="T23" fmla="*/ 90 h 126"/>
              <a:gd name="T24" fmla="*/ 187 w 224"/>
              <a:gd name="T25" fmla="*/ 53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24" h="126">
                <a:moveTo>
                  <a:pt x="187" y="53"/>
                </a:moveTo>
                <a:cubicBezTo>
                  <a:pt x="186" y="53"/>
                  <a:pt x="184" y="53"/>
                  <a:pt x="183" y="53"/>
                </a:cubicBezTo>
                <a:cubicBezTo>
                  <a:pt x="185" y="48"/>
                  <a:pt x="187" y="42"/>
                  <a:pt x="187" y="37"/>
                </a:cubicBezTo>
                <a:cubicBezTo>
                  <a:pt x="187" y="16"/>
                  <a:pt x="170" y="0"/>
                  <a:pt x="150" y="0"/>
                </a:cubicBezTo>
                <a:cubicBezTo>
                  <a:pt x="131" y="0"/>
                  <a:pt x="116" y="14"/>
                  <a:pt x="114" y="32"/>
                </a:cubicBezTo>
                <a:cubicBezTo>
                  <a:pt x="107" y="25"/>
                  <a:pt x="97" y="20"/>
                  <a:pt x="86" y="20"/>
                </a:cubicBezTo>
                <a:cubicBezTo>
                  <a:pt x="67" y="20"/>
                  <a:pt x="50" y="36"/>
                  <a:pt x="49" y="55"/>
                </a:cubicBezTo>
                <a:cubicBezTo>
                  <a:pt x="45" y="54"/>
                  <a:pt x="41" y="53"/>
                  <a:pt x="37" y="53"/>
                </a:cubicBezTo>
                <a:cubicBezTo>
                  <a:pt x="16" y="53"/>
                  <a:pt x="0" y="69"/>
                  <a:pt x="0" y="90"/>
                </a:cubicBezTo>
                <a:cubicBezTo>
                  <a:pt x="0" y="110"/>
                  <a:pt x="16" y="126"/>
                  <a:pt x="37" y="126"/>
                </a:cubicBezTo>
                <a:cubicBezTo>
                  <a:pt x="187" y="126"/>
                  <a:pt x="187" y="126"/>
                  <a:pt x="187" y="126"/>
                </a:cubicBezTo>
                <a:cubicBezTo>
                  <a:pt x="207" y="126"/>
                  <a:pt x="224" y="110"/>
                  <a:pt x="224" y="90"/>
                </a:cubicBezTo>
                <a:cubicBezTo>
                  <a:pt x="224" y="69"/>
                  <a:pt x="207" y="53"/>
                  <a:pt x="187" y="53"/>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 name="Freeform 15"/>
          <p:cNvSpPr>
            <a:spLocks/>
          </p:cNvSpPr>
          <p:nvPr/>
        </p:nvSpPr>
        <p:spPr bwMode="auto">
          <a:xfrm>
            <a:off x="9523156" y="1939577"/>
            <a:ext cx="1039127" cy="427676"/>
          </a:xfrm>
          <a:custGeom>
            <a:avLst/>
            <a:gdLst>
              <a:gd name="T0" fmla="*/ 349 w 391"/>
              <a:gd name="T1" fmla="*/ 75 h 159"/>
              <a:gd name="T2" fmla="*/ 342 w 391"/>
              <a:gd name="T3" fmla="*/ 76 h 159"/>
              <a:gd name="T4" fmla="*/ 263 w 391"/>
              <a:gd name="T5" fmla="*/ 0 h 159"/>
              <a:gd name="T6" fmla="*/ 187 w 391"/>
              <a:gd name="T7" fmla="*/ 59 h 159"/>
              <a:gd name="T8" fmla="*/ 145 w 391"/>
              <a:gd name="T9" fmla="*/ 42 h 159"/>
              <a:gd name="T10" fmla="*/ 87 w 391"/>
              <a:gd name="T11" fmla="*/ 94 h 159"/>
              <a:gd name="T12" fmla="*/ 59 w 391"/>
              <a:gd name="T13" fmla="*/ 107 h 159"/>
              <a:gd name="T14" fmla="*/ 32 w 391"/>
              <a:gd name="T15" fmla="*/ 94 h 159"/>
              <a:gd name="T16" fmla="*/ 0 w 391"/>
              <a:gd name="T17" fmla="*/ 126 h 159"/>
              <a:gd name="T18" fmla="*/ 32 w 391"/>
              <a:gd name="T19" fmla="*/ 159 h 159"/>
              <a:gd name="T20" fmla="*/ 41 w 391"/>
              <a:gd name="T21" fmla="*/ 159 h 159"/>
              <a:gd name="T22" fmla="*/ 148 w 391"/>
              <a:gd name="T23" fmla="*/ 159 h 159"/>
              <a:gd name="T24" fmla="*/ 208 w 391"/>
              <a:gd name="T25" fmla="*/ 159 h 159"/>
              <a:gd name="T26" fmla="*/ 352 w 391"/>
              <a:gd name="T27" fmla="*/ 159 h 159"/>
              <a:gd name="T28" fmla="*/ 352 w 391"/>
              <a:gd name="T29" fmla="*/ 159 h 159"/>
              <a:gd name="T30" fmla="*/ 391 w 391"/>
              <a:gd name="T31" fmla="*/ 117 h 159"/>
              <a:gd name="T32" fmla="*/ 349 w 391"/>
              <a:gd name="T33" fmla="*/ 75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91" h="159">
                <a:moveTo>
                  <a:pt x="349" y="75"/>
                </a:moveTo>
                <a:cubicBezTo>
                  <a:pt x="347" y="75"/>
                  <a:pt x="345" y="75"/>
                  <a:pt x="342" y="76"/>
                </a:cubicBezTo>
                <a:cubicBezTo>
                  <a:pt x="340" y="34"/>
                  <a:pt x="306" y="0"/>
                  <a:pt x="263" y="0"/>
                </a:cubicBezTo>
                <a:cubicBezTo>
                  <a:pt x="227" y="0"/>
                  <a:pt x="196" y="25"/>
                  <a:pt x="187" y="59"/>
                </a:cubicBezTo>
                <a:cubicBezTo>
                  <a:pt x="176" y="48"/>
                  <a:pt x="161" y="42"/>
                  <a:pt x="145" y="42"/>
                </a:cubicBezTo>
                <a:cubicBezTo>
                  <a:pt x="115" y="42"/>
                  <a:pt x="90" y="65"/>
                  <a:pt x="87" y="94"/>
                </a:cubicBezTo>
                <a:cubicBezTo>
                  <a:pt x="76" y="96"/>
                  <a:pt x="66" y="101"/>
                  <a:pt x="59" y="107"/>
                </a:cubicBezTo>
                <a:cubicBezTo>
                  <a:pt x="53" y="99"/>
                  <a:pt x="43" y="94"/>
                  <a:pt x="32" y="94"/>
                </a:cubicBezTo>
                <a:cubicBezTo>
                  <a:pt x="14" y="94"/>
                  <a:pt x="0" y="108"/>
                  <a:pt x="0" y="126"/>
                </a:cubicBezTo>
                <a:cubicBezTo>
                  <a:pt x="0" y="144"/>
                  <a:pt x="14" y="159"/>
                  <a:pt x="32" y="159"/>
                </a:cubicBezTo>
                <a:cubicBezTo>
                  <a:pt x="41" y="159"/>
                  <a:pt x="41" y="159"/>
                  <a:pt x="41" y="159"/>
                </a:cubicBezTo>
                <a:cubicBezTo>
                  <a:pt x="148" y="159"/>
                  <a:pt x="148" y="159"/>
                  <a:pt x="148" y="159"/>
                </a:cubicBezTo>
                <a:cubicBezTo>
                  <a:pt x="208" y="159"/>
                  <a:pt x="208" y="159"/>
                  <a:pt x="208" y="159"/>
                </a:cubicBezTo>
                <a:cubicBezTo>
                  <a:pt x="352" y="159"/>
                  <a:pt x="352" y="159"/>
                  <a:pt x="352" y="159"/>
                </a:cubicBezTo>
                <a:cubicBezTo>
                  <a:pt x="352" y="159"/>
                  <a:pt x="352" y="159"/>
                  <a:pt x="352" y="159"/>
                </a:cubicBezTo>
                <a:cubicBezTo>
                  <a:pt x="374" y="158"/>
                  <a:pt x="391" y="139"/>
                  <a:pt x="391" y="117"/>
                </a:cubicBezTo>
                <a:cubicBezTo>
                  <a:pt x="391" y="94"/>
                  <a:pt x="372" y="75"/>
                  <a:pt x="349" y="75"/>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 name="Freeform 23"/>
          <p:cNvSpPr>
            <a:spLocks/>
          </p:cNvSpPr>
          <p:nvPr/>
        </p:nvSpPr>
        <p:spPr bwMode="auto">
          <a:xfrm>
            <a:off x="11226330" y="4100441"/>
            <a:ext cx="1874192" cy="1011206"/>
          </a:xfrm>
          <a:custGeom>
            <a:avLst/>
            <a:gdLst>
              <a:gd name="T0" fmla="*/ 210 w 242"/>
              <a:gd name="T1" fmla="*/ 64 h 129"/>
              <a:gd name="T2" fmla="*/ 209 w 242"/>
              <a:gd name="T3" fmla="*/ 64 h 129"/>
              <a:gd name="T4" fmla="*/ 144 w 242"/>
              <a:gd name="T5" fmla="*/ 0 h 129"/>
              <a:gd name="T6" fmla="*/ 80 w 242"/>
              <a:gd name="T7" fmla="*/ 56 h 129"/>
              <a:gd name="T8" fmla="*/ 45 w 242"/>
              <a:gd name="T9" fmla="*/ 39 h 129"/>
              <a:gd name="T10" fmla="*/ 0 w 242"/>
              <a:gd name="T11" fmla="*/ 84 h 129"/>
              <a:gd name="T12" fmla="*/ 45 w 242"/>
              <a:gd name="T13" fmla="*/ 129 h 129"/>
              <a:gd name="T14" fmla="*/ 210 w 242"/>
              <a:gd name="T15" fmla="*/ 129 h 129"/>
              <a:gd name="T16" fmla="*/ 242 w 242"/>
              <a:gd name="T17" fmla="*/ 96 h 129"/>
              <a:gd name="T18" fmla="*/ 210 w 242"/>
              <a:gd name="T19" fmla="*/ 64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2" h="129">
                <a:moveTo>
                  <a:pt x="210" y="64"/>
                </a:moveTo>
                <a:cubicBezTo>
                  <a:pt x="210" y="64"/>
                  <a:pt x="209" y="64"/>
                  <a:pt x="209" y="64"/>
                </a:cubicBezTo>
                <a:cubicBezTo>
                  <a:pt x="209" y="28"/>
                  <a:pt x="180" y="0"/>
                  <a:pt x="144" y="0"/>
                </a:cubicBezTo>
                <a:cubicBezTo>
                  <a:pt x="111" y="0"/>
                  <a:pt x="84" y="24"/>
                  <a:pt x="80" y="56"/>
                </a:cubicBezTo>
                <a:cubicBezTo>
                  <a:pt x="72" y="46"/>
                  <a:pt x="59" y="39"/>
                  <a:pt x="45" y="39"/>
                </a:cubicBezTo>
                <a:cubicBezTo>
                  <a:pt x="20" y="39"/>
                  <a:pt x="0" y="59"/>
                  <a:pt x="0" y="84"/>
                </a:cubicBezTo>
                <a:cubicBezTo>
                  <a:pt x="0" y="109"/>
                  <a:pt x="20" y="129"/>
                  <a:pt x="45" y="129"/>
                </a:cubicBezTo>
                <a:cubicBezTo>
                  <a:pt x="210" y="129"/>
                  <a:pt x="210" y="129"/>
                  <a:pt x="210" y="129"/>
                </a:cubicBezTo>
                <a:cubicBezTo>
                  <a:pt x="228" y="129"/>
                  <a:pt x="242" y="114"/>
                  <a:pt x="242" y="96"/>
                </a:cubicBezTo>
                <a:cubicBezTo>
                  <a:pt x="242" y="78"/>
                  <a:pt x="228" y="64"/>
                  <a:pt x="21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 name="Title 1"/>
          <p:cNvSpPr txBox="1">
            <a:spLocks/>
          </p:cNvSpPr>
          <p:nvPr/>
        </p:nvSpPr>
        <p:spPr>
          <a:xfrm>
            <a:off x="328025" y="249498"/>
            <a:ext cx="11653521" cy="1075884"/>
          </a:xfrm>
          <a:prstGeom prst="rect">
            <a:avLst/>
          </a:prstGeom>
        </p:spPr>
        <p:txBody>
          <a:bodyPr anchor="ctr" anchorCtr="0"/>
          <a:lstStyle>
            <a:lvl1pPr algn="l" defTabSz="931863" rtl="0" fontAlgn="base">
              <a:lnSpc>
                <a:spcPct val="90000"/>
              </a:lnSpc>
              <a:spcBef>
                <a:spcPct val="0"/>
              </a:spcBef>
              <a:spcAft>
                <a:spcPct val="0"/>
              </a:spcAft>
              <a:defRPr lang="en-US" sz="4000" kern="1200" spc="-102" dirty="0">
                <a:ln w="3175">
                  <a:noFill/>
                </a:ln>
                <a:solidFill>
                  <a:schemeClr val="tx1"/>
                </a:solidFill>
                <a:latin typeface="+mj-lt"/>
                <a:ea typeface="ＭＳ Ｐゴシック" charset="0"/>
                <a:cs typeface="Segoe UI" pitchFamily="34" charset="0"/>
              </a:defRPr>
            </a:lvl1pPr>
            <a:lvl2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2pPr>
            <a:lvl3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3pPr>
            <a:lvl4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4pPr>
            <a:lvl5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5pPr>
            <a:lvl6pPr marL="4572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6pPr>
            <a:lvl7pPr marL="9144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7pPr>
            <a:lvl8pPr marL="13716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8pPr>
            <a:lvl9pPr marL="18288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9pPr>
          </a:lstStyle>
          <a:p>
            <a:r>
              <a:rPr lang="en-US" dirty="0"/>
              <a:t>Enhanced support for Windows Server</a:t>
            </a:r>
          </a:p>
        </p:txBody>
      </p:sp>
      <p:sp>
        <p:nvSpPr>
          <p:cNvPr id="18" name="TextBox 17"/>
          <p:cNvSpPr txBox="1"/>
          <p:nvPr/>
        </p:nvSpPr>
        <p:spPr>
          <a:xfrm>
            <a:off x="274639" y="1377398"/>
            <a:ext cx="10648950" cy="4200525"/>
          </a:xfrm>
          <a:prstGeom prst="rect">
            <a:avLst/>
          </a:prstGeom>
          <a:noFill/>
        </p:spPr>
        <p:txBody>
          <a:bodyPr wrap="square" lIns="182880" tIns="146304" rIns="182880" bIns="146304" rtlCol="0">
            <a:noAutofit/>
          </a:bodyPr>
          <a:lstStyle/>
          <a:p>
            <a:pPr>
              <a:spcBef>
                <a:spcPts val="2000"/>
              </a:spcBef>
              <a:spcAft>
                <a:spcPts val="0"/>
              </a:spcAft>
            </a:pPr>
            <a:r>
              <a:rPr lang="en-US" sz="3200" dirty="0">
                <a:solidFill>
                  <a:srgbClr val="C00000"/>
                </a:solidFill>
                <a:latin typeface="Segoe UI Semilight" panose="020B0402040204020203" pitchFamily="34" charset="0"/>
                <a:cs typeface="Segoe UI Semilight" panose="020B0402040204020203" pitchFamily="34" charset="0"/>
              </a:rPr>
              <a:t>Hardware acceleration for TDE encryption/decryption</a:t>
            </a:r>
          </a:p>
          <a:p>
            <a:pPr>
              <a:spcBef>
                <a:spcPts val="2000"/>
              </a:spcBef>
              <a:spcAft>
                <a:spcPts val="0"/>
              </a:spcAft>
            </a:pPr>
            <a:r>
              <a:rPr lang="en-US" sz="1800" dirty="0">
                <a:gradFill>
                  <a:gsLst>
                    <a:gs pos="2917">
                      <a:schemeClr val="tx1"/>
                    </a:gs>
                    <a:gs pos="30000">
                      <a:schemeClr val="tx1"/>
                    </a:gs>
                  </a:gsLst>
                  <a:lin ang="5400000" scaled="0"/>
                </a:gradFill>
                <a:latin typeface="+mn-lt"/>
              </a:rPr>
              <a:t>Implements the next generation of Microsoft cryptography</a:t>
            </a:r>
          </a:p>
          <a:p>
            <a:pPr>
              <a:spcBef>
                <a:spcPts val="2000"/>
              </a:spcBef>
              <a:spcAft>
                <a:spcPts val="0"/>
              </a:spcAft>
            </a:pPr>
            <a:r>
              <a:rPr lang="en-US" sz="1800" dirty="0">
                <a:gradFill>
                  <a:gsLst>
                    <a:gs pos="2917">
                      <a:schemeClr val="tx1"/>
                    </a:gs>
                    <a:gs pos="30000">
                      <a:schemeClr val="tx1"/>
                    </a:gs>
                  </a:gsLst>
                  <a:lin ang="5400000" scaled="0"/>
                </a:gradFill>
                <a:latin typeface="+mn-lt"/>
              </a:rPr>
              <a:t>Takes advantage of specialized microprocessor instructions</a:t>
            </a:r>
          </a:p>
          <a:p>
            <a:pPr>
              <a:spcBef>
                <a:spcPts val="2000"/>
              </a:spcBef>
              <a:spcAft>
                <a:spcPts val="0"/>
              </a:spcAft>
            </a:pPr>
            <a:r>
              <a:rPr lang="en-US" sz="1800" dirty="0">
                <a:gradFill>
                  <a:gsLst>
                    <a:gs pos="2917">
                      <a:schemeClr val="tx1"/>
                    </a:gs>
                    <a:gs pos="30000">
                      <a:schemeClr val="tx1"/>
                    </a:gs>
                  </a:gsLst>
                  <a:lin ang="5400000" scaled="0"/>
                </a:gradFill>
                <a:latin typeface="+mn-lt"/>
              </a:rPr>
              <a:t>Can improve performance 3x to 10x</a:t>
            </a:r>
          </a:p>
          <a:p>
            <a:pPr>
              <a:spcBef>
                <a:spcPts val="2000"/>
              </a:spcBef>
              <a:spcAft>
                <a:spcPts val="0"/>
              </a:spcAft>
            </a:pPr>
            <a:r>
              <a:rPr lang="en-US" sz="3200" dirty="0">
                <a:solidFill>
                  <a:srgbClr val="C00000"/>
                </a:solidFill>
                <a:latin typeface="Segoe UI Semilight" panose="020B0402040204020203" pitchFamily="34" charset="0"/>
                <a:cs typeface="Segoe UI Semilight" panose="020B0402040204020203" pitchFamily="34" charset="0"/>
              </a:rPr>
              <a:t/>
            </a:r>
            <a:br>
              <a:rPr lang="en-US" sz="3200" dirty="0">
                <a:solidFill>
                  <a:srgbClr val="C00000"/>
                </a:solidFill>
                <a:latin typeface="Segoe UI Semilight" panose="020B0402040204020203" pitchFamily="34" charset="0"/>
                <a:cs typeface="Segoe UI Semilight" panose="020B0402040204020203" pitchFamily="34" charset="0"/>
              </a:rPr>
            </a:br>
            <a:r>
              <a:rPr lang="en-US" sz="3200" dirty="0">
                <a:solidFill>
                  <a:srgbClr val="C00000"/>
                </a:solidFill>
                <a:latin typeface="Segoe UI Semilight" panose="020B0402040204020203" pitchFamily="34" charset="0"/>
                <a:cs typeface="Segoe UI Semilight" panose="020B0402040204020203" pitchFamily="34" charset="0"/>
              </a:rPr>
              <a:t>Parallelizing the built-in decryption function to improve read performance</a:t>
            </a:r>
          </a:p>
          <a:p>
            <a:pPr>
              <a:spcBef>
                <a:spcPts val="2000"/>
              </a:spcBef>
              <a:spcAft>
                <a:spcPts val="0"/>
              </a:spcAft>
            </a:pPr>
            <a:r>
              <a:rPr lang="en-US" sz="1800" dirty="0">
                <a:gradFill>
                  <a:gsLst>
                    <a:gs pos="2917">
                      <a:schemeClr val="tx1"/>
                    </a:gs>
                    <a:gs pos="30000">
                      <a:schemeClr val="tx1"/>
                    </a:gs>
                  </a:gsLst>
                  <a:lin ang="5400000" scaled="0"/>
                </a:gradFill>
                <a:latin typeface="+mn-lt"/>
              </a:rPr>
              <a:t>Decryption now supported as parallelizable (used to be sequential only)</a:t>
            </a:r>
          </a:p>
          <a:p>
            <a:pPr>
              <a:spcBef>
                <a:spcPts val="2000"/>
              </a:spcBef>
              <a:spcAft>
                <a:spcPts val="0"/>
              </a:spcAft>
            </a:pPr>
            <a:r>
              <a:rPr lang="en-US" sz="1800" dirty="0">
                <a:latin typeface="+mn-lt"/>
              </a:rPr>
              <a:t>Results in dramatically better response times for queries with encrypted data columns</a:t>
            </a:r>
            <a:endParaRPr lang="en-US" sz="1800" dirty="0">
              <a:gradFill>
                <a:gsLst>
                  <a:gs pos="2917">
                    <a:schemeClr val="tx1"/>
                  </a:gs>
                  <a:gs pos="30000">
                    <a:schemeClr val="tx1"/>
                  </a:gs>
                </a:gsLst>
                <a:lin ang="5400000" scaled="0"/>
              </a:gradFill>
              <a:latin typeface="+mn-lt"/>
            </a:endParaRPr>
          </a:p>
        </p:txBody>
      </p:sp>
      <p:sp>
        <p:nvSpPr>
          <p:cNvPr id="7" name="TextBox 6"/>
          <p:cNvSpPr txBox="1"/>
          <p:nvPr/>
        </p:nvSpPr>
        <p:spPr>
          <a:xfrm>
            <a:off x="1" y="6642289"/>
            <a:ext cx="3806190" cy="352236"/>
          </a:xfrm>
          <a:prstGeom prst="rect">
            <a:avLst/>
          </a:prstGeom>
          <a:noFill/>
        </p:spPr>
        <p:txBody>
          <a:bodyPr wrap="square" lIns="365760" tIns="146304" rIns="182880" bIns="146304" rtlCol="0" anchor="ctr" anchorCtr="0">
            <a:noAutofit/>
          </a:bodyPr>
          <a:lstStyle/>
          <a:p>
            <a:pPr>
              <a:lnSpc>
                <a:spcPct val="90000"/>
              </a:lnSpc>
              <a:spcAft>
                <a:spcPts val="600"/>
              </a:spcAft>
            </a:pPr>
            <a:r>
              <a:rPr lang="en-US" sz="1400" dirty="0">
                <a:solidFill>
                  <a:schemeClr val="bg1"/>
                </a:solidFill>
                <a:latin typeface="Segoe UI Semibold" panose="020B0702040204020203" pitchFamily="34" charset="0"/>
                <a:ea typeface="Segoe UI Black" panose="020B0A02040204020203" pitchFamily="34" charset="0"/>
                <a:cs typeface="Segoe UI Semibold" panose="020B0702040204020203" pitchFamily="34" charset="0"/>
              </a:rPr>
              <a:t>Scalability</a:t>
            </a:r>
          </a:p>
        </p:txBody>
      </p:sp>
    </p:spTree>
    <p:extLst>
      <p:ext uri="{BB962C8B-B14F-4D97-AF65-F5344CB8AC3E}">
        <p14:creationId xmlns:p14="http://schemas.microsoft.com/office/powerpoint/2010/main" val="1669206028"/>
      </p:ext>
    </p:extLst>
  </p:cSld>
  <p:clrMapOvr>
    <a:masterClrMapping/>
  </p:clrMapOvr>
  <p:transition>
    <p:fade/>
  </p:transition>
</p:sld>
</file>

<file path=ppt/slides/slide11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pSp>
        <p:nvGrpSpPr>
          <p:cNvPr id="66" name="Group 65"/>
          <p:cNvGrpSpPr/>
          <p:nvPr/>
        </p:nvGrpSpPr>
        <p:grpSpPr>
          <a:xfrm>
            <a:off x="444695" y="1616793"/>
            <a:ext cx="6085351" cy="3572142"/>
            <a:chOff x="6218239" y="1468880"/>
            <a:chExt cx="6085351" cy="3572142"/>
          </a:xfrm>
        </p:grpSpPr>
        <p:grpSp>
          <p:nvGrpSpPr>
            <p:cNvPr id="64" name="Group 63"/>
            <p:cNvGrpSpPr/>
            <p:nvPr/>
          </p:nvGrpSpPr>
          <p:grpSpPr>
            <a:xfrm>
              <a:off x="7759579" y="1468880"/>
              <a:ext cx="1461331" cy="3572142"/>
              <a:chOff x="7818439" y="1468880"/>
              <a:chExt cx="1461331" cy="3572142"/>
            </a:xfrm>
          </p:grpSpPr>
          <p:sp>
            <p:nvSpPr>
              <p:cNvPr id="17" name="Rectangle 16"/>
              <p:cNvSpPr/>
              <p:nvPr/>
            </p:nvSpPr>
            <p:spPr bwMode="auto">
              <a:xfrm>
                <a:off x="7818439" y="1468880"/>
                <a:ext cx="1461331" cy="3572142"/>
              </a:xfrm>
              <a:prstGeom prst="rect">
                <a:avLst/>
              </a:prstGeom>
              <a:solidFill>
                <a:srgbClr val="3D3D3D"/>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indent="-342900" algn="ctr" defTabSz="932472" fontAlgn="base">
                  <a:lnSpc>
                    <a:spcPct val="90000"/>
                  </a:lnSpc>
                  <a:spcBef>
                    <a:spcPct val="0"/>
                  </a:spcBef>
                  <a:spcAft>
                    <a:spcPct val="0"/>
                  </a:spcAft>
                  <a:buFont typeface="Wingdings 3" panose="05040102010807070707" pitchFamily="18" charset="2"/>
                  <a:buChar char="Æ"/>
                </a:pPr>
                <a:endParaRPr lang="en-US" sz="2000" b="1" dirty="0" err="1">
                  <a:solidFill>
                    <a:schemeClr val="bg1"/>
                  </a:solidFill>
                  <a:latin typeface="+mj-lt"/>
                  <a:ea typeface="Segoe UI" pitchFamily="34" charset="0"/>
                  <a:cs typeface="Segoe UI" pitchFamily="34" charset="0"/>
                </a:endParaRPr>
              </a:p>
            </p:txBody>
          </p:sp>
          <p:sp>
            <p:nvSpPr>
              <p:cNvPr id="18" name="Rounded Rectangle 17"/>
              <p:cNvSpPr/>
              <p:nvPr/>
            </p:nvSpPr>
            <p:spPr bwMode="auto">
              <a:xfrm>
                <a:off x="7888092" y="1926660"/>
                <a:ext cx="1322024" cy="297455"/>
              </a:xfrm>
              <a:prstGeom prst="roundRect">
                <a:avLst/>
              </a:prstGeom>
              <a:solidFill>
                <a:schemeClr val="bg1">
                  <a:lumMod val="9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ctr" anchorCtr="0" forceAA="0" compatLnSpc="1">
                <a:prstTxWarp prst="textNoShape">
                  <a:avLst/>
                </a:prstTxWarp>
                <a:noAutofit/>
              </a:bodyPr>
              <a:lstStyle/>
              <a:p>
                <a:pPr algn="ctr" defTabSz="932472" fontAlgn="base">
                  <a:lnSpc>
                    <a:spcPct val="90000"/>
                  </a:lnSpc>
                  <a:spcBef>
                    <a:spcPct val="0"/>
                  </a:spcBef>
                  <a:spcAft>
                    <a:spcPct val="0"/>
                  </a:spcAft>
                </a:pPr>
                <a:r>
                  <a:rPr lang="en-US" sz="1600" dirty="0">
                    <a:solidFill>
                      <a:srgbClr val="3D3D3D"/>
                    </a:solidFill>
                    <a:ea typeface="Segoe UI" panose="020B0502040204020203" pitchFamily="34" charset="0"/>
                    <a:cs typeface="Segoe UI" panose="020B0502040204020203" pitchFamily="34" charset="0"/>
                  </a:rPr>
                  <a:t>Switches</a:t>
                </a:r>
              </a:p>
            </p:txBody>
          </p:sp>
          <p:sp>
            <p:nvSpPr>
              <p:cNvPr id="19" name="Rounded Rectangle 18"/>
              <p:cNvSpPr/>
              <p:nvPr/>
            </p:nvSpPr>
            <p:spPr bwMode="auto">
              <a:xfrm>
                <a:off x="7888092" y="2462603"/>
                <a:ext cx="1322024" cy="297455"/>
              </a:xfrm>
              <a:prstGeom prst="roundRect">
                <a:avLst/>
              </a:prstGeom>
              <a:solidFill>
                <a:schemeClr val="bg1">
                  <a:lumMod val="9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defTabSz="932472">
                  <a:lnSpc>
                    <a:spcPct val="90000"/>
                  </a:lnSpc>
                </a:pPr>
                <a:r>
                  <a:rPr lang="en-US" sz="1600" dirty="0">
                    <a:solidFill>
                      <a:srgbClr val="3D3D3D"/>
                    </a:solidFill>
                    <a:ea typeface="Segoe UI" panose="020B0502040204020203" pitchFamily="34" charset="0"/>
                    <a:cs typeface="Segoe UI" panose="020B0502040204020203" pitchFamily="34" charset="0"/>
                  </a:rPr>
                  <a:t>Networking</a:t>
                </a:r>
              </a:p>
            </p:txBody>
          </p:sp>
          <p:sp>
            <p:nvSpPr>
              <p:cNvPr id="23" name="Rounded Rectangle 22"/>
              <p:cNvSpPr/>
              <p:nvPr/>
            </p:nvSpPr>
            <p:spPr bwMode="auto">
              <a:xfrm>
                <a:off x="7888092" y="3588906"/>
                <a:ext cx="1322024" cy="947450"/>
              </a:xfrm>
              <a:prstGeom prst="roundRect">
                <a:avLst/>
              </a:prstGeom>
              <a:solidFill>
                <a:schemeClr val="bg1">
                  <a:lumMod val="9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defTabSz="932472" fontAlgn="base">
                  <a:lnSpc>
                    <a:spcPct val="90000"/>
                  </a:lnSpc>
                  <a:spcBef>
                    <a:spcPct val="0"/>
                  </a:spcBef>
                  <a:spcAft>
                    <a:spcPct val="0"/>
                  </a:spcAft>
                </a:pPr>
                <a:r>
                  <a:rPr lang="en-US" sz="1600" dirty="0">
                    <a:solidFill>
                      <a:srgbClr val="3D3D3D"/>
                    </a:solidFill>
                    <a:ea typeface="Segoe UI" pitchFamily="34" charset="0"/>
                    <a:cs typeface="Segoe UI" pitchFamily="34" charset="0"/>
                  </a:rPr>
                  <a:t>Compute</a:t>
                </a:r>
              </a:p>
            </p:txBody>
          </p:sp>
          <p:sp>
            <p:nvSpPr>
              <p:cNvPr id="24" name="Rectangle 23"/>
              <p:cNvSpPr/>
              <p:nvPr/>
            </p:nvSpPr>
            <p:spPr bwMode="auto">
              <a:xfrm>
                <a:off x="7818439" y="1468880"/>
                <a:ext cx="1461331" cy="318051"/>
              </a:xfrm>
              <a:prstGeom prst="rect">
                <a:avLst/>
              </a:prstGeom>
              <a:solidFill>
                <a:schemeClr val="accent4"/>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defTabSz="932472" fontAlgn="base">
                  <a:lnSpc>
                    <a:spcPct val="90000"/>
                  </a:lnSpc>
                  <a:spcBef>
                    <a:spcPct val="0"/>
                  </a:spcBef>
                  <a:spcAft>
                    <a:spcPct val="0"/>
                  </a:spcAft>
                </a:pPr>
                <a:r>
                  <a:rPr lang="en-US" sz="1600" dirty="0">
                    <a:solidFill>
                      <a:schemeClr val="bg1"/>
                    </a:solidFill>
                    <a:latin typeface="Segoe UI Semibold" panose="020B0702040204020203" pitchFamily="34" charset="0"/>
                    <a:ea typeface="Segoe UI" pitchFamily="34" charset="0"/>
                    <a:cs typeface="Segoe UI Semibold" panose="020B0702040204020203" pitchFamily="34" charset="0"/>
                  </a:rPr>
                  <a:t>Rack 2</a:t>
                </a:r>
              </a:p>
            </p:txBody>
          </p:sp>
          <p:sp>
            <p:nvSpPr>
              <p:cNvPr id="25" name="Rounded Rectangle 24"/>
              <p:cNvSpPr/>
              <p:nvPr/>
            </p:nvSpPr>
            <p:spPr bwMode="auto">
              <a:xfrm>
                <a:off x="7888092" y="3215578"/>
                <a:ext cx="1322024" cy="297455"/>
              </a:xfrm>
              <a:prstGeom prst="roundRect">
                <a:avLst/>
              </a:prstGeom>
              <a:solidFill>
                <a:schemeClr val="bg1">
                  <a:lumMod val="9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defTabSz="932472">
                  <a:lnSpc>
                    <a:spcPct val="90000"/>
                  </a:lnSpc>
                </a:pPr>
                <a:r>
                  <a:rPr lang="en-US" sz="1600" dirty="0">
                    <a:solidFill>
                      <a:srgbClr val="3D3D3D"/>
                    </a:solidFill>
                    <a:ea typeface="Segoe UI" panose="020B0502040204020203" pitchFamily="34" charset="0"/>
                    <a:cs typeface="Segoe UI" panose="020B0502040204020203" pitchFamily="34" charset="0"/>
                  </a:rPr>
                  <a:t>Edge</a:t>
                </a:r>
              </a:p>
            </p:txBody>
          </p:sp>
          <p:sp>
            <p:nvSpPr>
              <p:cNvPr id="26" name="Rounded Rectangle 25"/>
              <p:cNvSpPr/>
              <p:nvPr/>
            </p:nvSpPr>
            <p:spPr bwMode="auto">
              <a:xfrm>
                <a:off x="7888092" y="4609906"/>
                <a:ext cx="1322024" cy="297455"/>
              </a:xfrm>
              <a:prstGeom prst="roundRect">
                <a:avLst/>
              </a:prstGeom>
              <a:solidFill>
                <a:schemeClr val="bg1">
                  <a:lumMod val="9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defTabSz="932472">
                  <a:lnSpc>
                    <a:spcPct val="90000"/>
                  </a:lnSpc>
                </a:pPr>
                <a:r>
                  <a:rPr lang="en-US" sz="1600" dirty="0">
                    <a:solidFill>
                      <a:srgbClr val="3D3D3D"/>
                    </a:solidFill>
                    <a:ea typeface="Segoe UI" panose="020B0502040204020203" pitchFamily="34" charset="0"/>
                    <a:cs typeface="Segoe UI" panose="020B0502040204020203" pitchFamily="34" charset="0"/>
                  </a:rPr>
                  <a:t>Storage</a:t>
                </a:r>
              </a:p>
            </p:txBody>
          </p:sp>
        </p:grpSp>
        <p:grpSp>
          <p:nvGrpSpPr>
            <p:cNvPr id="65" name="Group 64"/>
            <p:cNvGrpSpPr/>
            <p:nvPr/>
          </p:nvGrpSpPr>
          <p:grpSpPr>
            <a:xfrm>
              <a:off x="6218239" y="1468880"/>
              <a:ext cx="1461331" cy="3572142"/>
              <a:chOff x="6218239" y="1468880"/>
              <a:chExt cx="1461331" cy="3572142"/>
            </a:xfrm>
          </p:grpSpPr>
          <p:sp>
            <p:nvSpPr>
              <p:cNvPr id="36" name="Rectangle 35"/>
              <p:cNvSpPr/>
              <p:nvPr/>
            </p:nvSpPr>
            <p:spPr bwMode="auto">
              <a:xfrm>
                <a:off x="6218239" y="1468880"/>
                <a:ext cx="1461331" cy="3572142"/>
              </a:xfrm>
              <a:prstGeom prst="rect">
                <a:avLst/>
              </a:prstGeom>
              <a:solidFill>
                <a:srgbClr val="3D3D3D"/>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indent="-342900" algn="ctr" defTabSz="932472" fontAlgn="base">
                  <a:lnSpc>
                    <a:spcPct val="90000"/>
                  </a:lnSpc>
                  <a:spcBef>
                    <a:spcPct val="0"/>
                  </a:spcBef>
                  <a:spcAft>
                    <a:spcPct val="0"/>
                  </a:spcAft>
                  <a:buFont typeface="Wingdings 3" panose="05040102010807070707" pitchFamily="18" charset="2"/>
                  <a:buChar char="Æ"/>
                </a:pPr>
                <a:endParaRPr lang="en-US" sz="2000" b="1" dirty="0" err="1">
                  <a:solidFill>
                    <a:schemeClr val="bg1"/>
                  </a:solidFill>
                  <a:latin typeface="+mj-lt"/>
                  <a:ea typeface="Segoe UI" pitchFamily="34" charset="0"/>
                  <a:cs typeface="Segoe UI" pitchFamily="34" charset="0"/>
                </a:endParaRPr>
              </a:p>
            </p:txBody>
          </p:sp>
          <p:sp>
            <p:nvSpPr>
              <p:cNvPr id="38" name="Rounded Rectangle 37"/>
              <p:cNvSpPr/>
              <p:nvPr/>
            </p:nvSpPr>
            <p:spPr bwMode="auto">
              <a:xfrm>
                <a:off x="6287892" y="3215579"/>
                <a:ext cx="1322024" cy="297455"/>
              </a:xfrm>
              <a:prstGeom prst="roundRect">
                <a:avLst/>
              </a:prstGeom>
              <a:solidFill>
                <a:schemeClr val="bg1">
                  <a:lumMod val="9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defTabSz="932472">
                  <a:lnSpc>
                    <a:spcPct val="90000"/>
                  </a:lnSpc>
                </a:pPr>
                <a:r>
                  <a:rPr lang="en-US" sz="1600" dirty="0">
                    <a:solidFill>
                      <a:srgbClr val="3D3D3D"/>
                    </a:solidFill>
                    <a:ea typeface="Segoe UI" panose="020B0502040204020203" pitchFamily="34" charset="0"/>
                    <a:cs typeface="Segoe UI" panose="020B0502040204020203" pitchFamily="34" charset="0"/>
                  </a:rPr>
                  <a:t>Networking</a:t>
                </a:r>
              </a:p>
            </p:txBody>
          </p:sp>
          <p:sp>
            <p:nvSpPr>
              <p:cNvPr id="39" name="Rounded Rectangle 38"/>
              <p:cNvSpPr/>
              <p:nvPr/>
            </p:nvSpPr>
            <p:spPr bwMode="auto">
              <a:xfrm>
                <a:off x="6287892" y="3588906"/>
                <a:ext cx="1322024" cy="947450"/>
              </a:xfrm>
              <a:prstGeom prst="roundRect">
                <a:avLst/>
              </a:prstGeom>
              <a:solidFill>
                <a:schemeClr val="bg1">
                  <a:lumMod val="9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defTabSz="932472" fontAlgn="base">
                  <a:lnSpc>
                    <a:spcPct val="90000"/>
                  </a:lnSpc>
                  <a:spcBef>
                    <a:spcPct val="0"/>
                  </a:spcBef>
                  <a:spcAft>
                    <a:spcPct val="0"/>
                  </a:spcAft>
                </a:pPr>
                <a:r>
                  <a:rPr lang="en-US" sz="1600" dirty="0">
                    <a:solidFill>
                      <a:srgbClr val="3D3D3D"/>
                    </a:solidFill>
                    <a:ea typeface="Segoe UI" pitchFamily="34" charset="0"/>
                    <a:cs typeface="Segoe UI" pitchFamily="34" charset="0"/>
                  </a:rPr>
                  <a:t>Compute</a:t>
                </a:r>
              </a:p>
            </p:txBody>
          </p:sp>
          <p:sp>
            <p:nvSpPr>
              <p:cNvPr id="40" name="Rectangle 39"/>
              <p:cNvSpPr/>
              <p:nvPr/>
            </p:nvSpPr>
            <p:spPr bwMode="auto">
              <a:xfrm>
                <a:off x="6218239" y="1468880"/>
                <a:ext cx="1461331" cy="318051"/>
              </a:xfrm>
              <a:prstGeom prst="rect">
                <a:avLst/>
              </a:prstGeom>
              <a:solidFill>
                <a:schemeClr val="accent4"/>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defTabSz="932472" fontAlgn="base">
                  <a:lnSpc>
                    <a:spcPct val="90000"/>
                  </a:lnSpc>
                  <a:spcBef>
                    <a:spcPct val="0"/>
                  </a:spcBef>
                  <a:spcAft>
                    <a:spcPct val="0"/>
                  </a:spcAft>
                </a:pPr>
                <a:r>
                  <a:rPr lang="en-US" sz="1600" dirty="0">
                    <a:solidFill>
                      <a:schemeClr val="bg1"/>
                    </a:solidFill>
                    <a:latin typeface="Segoe UI Semibold" panose="020B0702040204020203" pitchFamily="34" charset="0"/>
                    <a:ea typeface="Segoe UI" pitchFamily="34" charset="0"/>
                    <a:cs typeface="Segoe UI Semibold" panose="020B0702040204020203" pitchFamily="34" charset="0"/>
                  </a:rPr>
                  <a:t>Rack 1</a:t>
                </a:r>
              </a:p>
            </p:txBody>
          </p:sp>
          <p:sp>
            <p:nvSpPr>
              <p:cNvPr id="41" name="Rounded Rectangle 40"/>
              <p:cNvSpPr/>
              <p:nvPr/>
            </p:nvSpPr>
            <p:spPr bwMode="auto">
              <a:xfrm>
                <a:off x="6287892" y="2842252"/>
                <a:ext cx="1322024" cy="297455"/>
              </a:xfrm>
              <a:prstGeom prst="roundRect">
                <a:avLst/>
              </a:prstGeom>
              <a:solidFill>
                <a:schemeClr val="bg1">
                  <a:lumMod val="9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defTabSz="932472">
                  <a:lnSpc>
                    <a:spcPct val="90000"/>
                  </a:lnSpc>
                </a:pPr>
                <a:r>
                  <a:rPr lang="en-US" sz="1600" dirty="0">
                    <a:solidFill>
                      <a:srgbClr val="3D3D3D"/>
                    </a:solidFill>
                    <a:ea typeface="Segoe UI" panose="020B0502040204020203" pitchFamily="34" charset="0"/>
                    <a:cs typeface="Segoe UI" panose="020B0502040204020203" pitchFamily="34" charset="0"/>
                  </a:rPr>
                  <a:t>Edge</a:t>
                </a:r>
              </a:p>
            </p:txBody>
          </p:sp>
          <p:sp>
            <p:nvSpPr>
              <p:cNvPr id="42" name="Rounded Rectangle 41"/>
              <p:cNvSpPr/>
              <p:nvPr/>
            </p:nvSpPr>
            <p:spPr bwMode="auto">
              <a:xfrm>
                <a:off x="6287892" y="4609906"/>
                <a:ext cx="1322024" cy="297455"/>
              </a:xfrm>
              <a:prstGeom prst="roundRect">
                <a:avLst/>
              </a:prstGeom>
              <a:solidFill>
                <a:schemeClr val="bg1">
                  <a:lumMod val="9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defTabSz="932472">
                  <a:lnSpc>
                    <a:spcPct val="90000"/>
                  </a:lnSpc>
                </a:pPr>
                <a:r>
                  <a:rPr lang="en-US" sz="1600" dirty="0">
                    <a:solidFill>
                      <a:srgbClr val="3D3D3D"/>
                    </a:solidFill>
                    <a:ea typeface="Segoe UI" panose="020B0502040204020203" pitchFamily="34" charset="0"/>
                    <a:cs typeface="Segoe UI" panose="020B0502040204020203" pitchFamily="34" charset="0"/>
                  </a:rPr>
                  <a:t>Storage</a:t>
                </a:r>
              </a:p>
            </p:txBody>
          </p:sp>
          <p:grpSp>
            <p:nvGrpSpPr>
              <p:cNvPr id="47" name="Group 46"/>
              <p:cNvGrpSpPr/>
              <p:nvPr/>
            </p:nvGrpSpPr>
            <p:grpSpPr>
              <a:xfrm>
                <a:off x="6287892" y="1926394"/>
                <a:ext cx="1322024" cy="833664"/>
                <a:chOff x="10835394" y="1863759"/>
                <a:chExt cx="1322024" cy="833664"/>
              </a:xfrm>
            </p:grpSpPr>
            <p:sp>
              <p:nvSpPr>
                <p:cNvPr id="37" name="Rounded Rectangle 36"/>
                <p:cNvSpPr/>
                <p:nvPr/>
              </p:nvSpPr>
              <p:spPr bwMode="auto">
                <a:xfrm>
                  <a:off x="10835394" y="1863759"/>
                  <a:ext cx="1322024" cy="833664"/>
                </a:xfrm>
                <a:prstGeom prst="roundRect">
                  <a:avLst/>
                </a:prstGeom>
                <a:solidFill>
                  <a:schemeClr val="bg1">
                    <a:lumMod val="9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91440" rIns="0" bIns="182880"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r>
                    <a:rPr lang="en-US" sz="1600" dirty="0">
                      <a:solidFill>
                        <a:srgbClr val="3D3D3D"/>
                      </a:solidFill>
                      <a:ea typeface="Segoe UI" panose="020B0502040204020203" pitchFamily="34" charset="0"/>
                      <a:cs typeface="Segoe UI" panose="020B0502040204020203" pitchFamily="34" charset="0"/>
                    </a:rPr>
                    <a:t>Management</a:t>
                  </a:r>
                </a:p>
              </p:txBody>
            </p:sp>
            <p:grpSp>
              <p:nvGrpSpPr>
                <p:cNvPr id="46" name="Group 45"/>
                <p:cNvGrpSpPr/>
                <p:nvPr/>
              </p:nvGrpSpPr>
              <p:grpSpPr>
                <a:xfrm>
                  <a:off x="10916857" y="2261731"/>
                  <a:ext cx="1159098" cy="318647"/>
                  <a:chOff x="10921285" y="2295764"/>
                  <a:chExt cx="1307205" cy="318647"/>
                </a:xfrm>
                <a:solidFill>
                  <a:schemeClr val="bg2">
                    <a:lumMod val="90000"/>
                  </a:schemeClr>
                </a:solidFill>
              </p:grpSpPr>
              <p:sp>
                <p:nvSpPr>
                  <p:cNvPr id="43" name="Rectangle 42"/>
                  <p:cNvSpPr/>
                  <p:nvPr/>
                </p:nvSpPr>
                <p:spPr bwMode="auto">
                  <a:xfrm>
                    <a:off x="10921285" y="2295764"/>
                    <a:ext cx="392805" cy="318647"/>
                  </a:xfrm>
                  <a:prstGeom prst="rect">
                    <a:avLst/>
                  </a:prstGeom>
                  <a:grp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indent="-342900" algn="ctr" defTabSz="932472" fontAlgn="base">
                      <a:lnSpc>
                        <a:spcPct val="90000"/>
                      </a:lnSpc>
                      <a:spcBef>
                        <a:spcPct val="0"/>
                      </a:spcBef>
                      <a:spcAft>
                        <a:spcPct val="0"/>
                      </a:spcAft>
                      <a:buFont typeface="Wingdings 3" panose="05040102010807070707" pitchFamily="18" charset="2"/>
                      <a:buChar char="Æ"/>
                    </a:pPr>
                    <a:endParaRPr lang="en-US" sz="2000" b="1" dirty="0" err="1">
                      <a:solidFill>
                        <a:schemeClr val="bg1"/>
                      </a:solidFill>
                      <a:latin typeface="+mj-lt"/>
                      <a:ea typeface="Segoe UI" pitchFamily="34" charset="0"/>
                      <a:cs typeface="Segoe UI" pitchFamily="34" charset="0"/>
                    </a:endParaRPr>
                  </a:p>
                </p:txBody>
              </p:sp>
              <p:sp>
                <p:nvSpPr>
                  <p:cNvPr id="44" name="Rectangle 43"/>
                  <p:cNvSpPr/>
                  <p:nvPr/>
                </p:nvSpPr>
                <p:spPr bwMode="auto">
                  <a:xfrm>
                    <a:off x="11378485" y="2295764"/>
                    <a:ext cx="392805" cy="318647"/>
                  </a:xfrm>
                  <a:prstGeom prst="rect">
                    <a:avLst/>
                  </a:prstGeom>
                  <a:grp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indent="-342900" algn="ctr" defTabSz="932472" fontAlgn="base">
                      <a:lnSpc>
                        <a:spcPct val="90000"/>
                      </a:lnSpc>
                      <a:spcBef>
                        <a:spcPct val="0"/>
                      </a:spcBef>
                      <a:spcAft>
                        <a:spcPct val="0"/>
                      </a:spcAft>
                      <a:buFont typeface="Wingdings 3" panose="05040102010807070707" pitchFamily="18" charset="2"/>
                      <a:buChar char="Æ"/>
                    </a:pPr>
                    <a:endParaRPr lang="en-US" sz="2000" b="1" dirty="0" err="1">
                      <a:solidFill>
                        <a:schemeClr val="bg1"/>
                      </a:solidFill>
                      <a:latin typeface="+mj-lt"/>
                      <a:ea typeface="Segoe UI" pitchFamily="34" charset="0"/>
                      <a:cs typeface="Segoe UI" pitchFamily="34" charset="0"/>
                    </a:endParaRPr>
                  </a:p>
                </p:txBody>
              </p:sp>
              <p:sp>
                <p:nvSpPr>
                  <p:cNvPr id="45" name="Rectangle 44"/>
                  <p:cNvSpPr/>
                  <p:nvPr/>
                </p:nvSpPr>
                <p:spPr bwMode="auto">
                  <a:xfrm>
                    <a:off x="11835685" y="2295764"/>
                    <a:ext cx="392805" cy="318647"/>
                  </a:xfrm>
                  <a:prstGeom prst="rect">
                    <a:avLst/>
                  </a:prstGeom>
                  <a:grp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indent="-342900" algn="ctr" defTabSz="932472" fontAlgn="base">
                      <a:lnSpc>
                        <a:spcPct val="90000"/>
                      </a:lnSpc>
                      <a:spcBef>
                        <a:spcPct val="0"/>
                      </a:spcBef>
                      <a:spcAft>
                        <a:spcPct val="0"/>
                      </a:spcAft>
                      <a:buFont typeface="Wingdings 3" panose="05040102010807070707" pitchFamily="18" charset="2"/>
                      <a:buChar char="Æ"/>
                    </a:pPr>
                    <a:endParaRPr lang="en-US" sz="2000" b="1" dirty="0" err="1">
                      <a:solidFill>
                        <a:schemeClr val="bg1"/>
                      </a:solidFill>
                      <a:latin typeface="+mj-lt"/>
                      <a:ea typeface="Segoe UI" pitchFamily="34" charset="0"/>
                      <a:cs typeface="Segoe UI" pitchFamily="34" charset="0"/>
                    </a:endParaRPr>
                  </a:p>
                </p:txBody>
              </p:sp>
            </p:grpSp>
          </p:grpSp>
        </p:grpSp>
        <p:grpSp>
          <p:nvGrpSpPr>
            <p:cNvPr id="63" name="Group 62"/>
            <p:cNvGrpSpPr/>
            <p:nvPr/>
          </p:nvGrpSpPr>
          <p:grpSpPr>
            <a:xfrm>
              <a:off x="9300919" y="1468880"/>
              <a:ext cx="1461331" cy="3572142"/>
              <a:chOff x="9418639" y="1468880"/>
              <a:chExt cx="1461331" cy="3572142"/>
            </a:xfrm>
          </p:grpSpPr>
          <p:sp>
            <p:nvSpPr>
              <p:cNvPr id="48" name="Rectangle 47"/>
              <p:cNvSpPr/>
              <p:nvPr/>
            </p:nvSpPr>
            <p:spPr bwMode="auto">
              <a:xfrm>
                <a:off x="9418639" y="1468880"/>
                <a:ext cx="1461331" cy="3572142"/>
              </a:xfrm>
              <a:prstGeom prst="rect">
                <a:avLst/>
              </a:prstGeom>
              <a:solidFill>
                <a:srgbClr val="3D3D3D"/>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indent="-342900" algn="ctr" defTabSz="932472" fontAlgn="base">
                  <a:lnSpc>
                    <a:spcPct val="90000"/>
                  </a:lnSpc>
                  <a:spcBef>
                    <a:spcPct val="0"/>
                  </a:spcBef>
                  <a:spcAft>
                    <a:spcPct val="0"/>
                  </a:spcAft>
                  <a:buFont typeface="Wingdings 3" panose="05040102010807070707" pitchFamily="18" charset="2"/>
                  <a:buChar char="Æ"/>
                </a:pPr>
                <a:endParaRPr lang="en-US" sz="2000" b="1" dirty="0" err="1">
                  <a:solidFill>
                    <a:schemeClr val="bg1"/>
                  </a:solidFill>
                  <a:latin typeface="+mj-lt"/>
                  <a:ea typeface="Segoe UI" pitchFamily="34" charset="0"/>
                  <a:cs typeface="Segoe UI" pitchFamily="34" charset="0"/>
                </a:endParaRPr>
              </a:p>
            </p:txBody>
          </p:sp>
          <p:sp>
            <p:nvSpPr>
              <p:cNvPr id="49" name="Rounded Rectangle 48"/>
              <p:cNvSpPr/>
              <p:nvPr/>
            </p:nvSpPr>
            <p:spPr bwMode="auto">
              <a:xfrm>
                <a:off x="9488292" y="1926660"/>
                <a:ext cx="1322024" cy="297455"/>
              </a:xfrm>
              <a:prstGeom prst="roundRect">
                <a:avLst/>
              </a:prstGeom>
              <a:solidFill>
                <a:schemeClr val="bg1">
                  <a:lumMod val="9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ctr" anchorCtr="0" forceAA="0" compatLnSpc="1">
                <a:prstTxWarp prst="textNoShape">
                  <a:avLst/>
                </a:prstTxWarp>
                <a:noAutofit/>
              </a:bodyPr>
              <a:lstStyle/>
              <a:p>
                <a:pPr algn="ctr" defTabSz="932472" fontAlgn="base">
                  <a:lnSpc>
                    <a:spcPct val="90000"/>
                  </a:lnSpc>
                  <a:spcBef>
                    <a:spcPct val="0"/>
                  </a:spcBef>
                  <a:spcAft>
                    <a:spcPct val="0"/>
                  </a:spcAft>
                </a:pPr>
                <a:r>
                  <a:rPr lang="en-US" sz="1600" dirty="0">
                    <a:solidFill>
                      <a:srgbClr val="3D3D3D"/>
                    </a:solidFill>
                    <a:ea typeface="Segoe UI" panose="020B0502040204020203" pitchFamily="34" charset="0"/>
                    <a:cs typeface="Segoe UI" panose="020B0502040204020203" pitchFamily="34" charset="0"/>
                  </a:rPr>
                  <a:t>Switches</a:t>
                </a:r>
              </a:p>
            </p:txBody>
          </p:sp>
          <p:sp>
            <p:nvSpPr>
              <p:cNvPr id="50" name="Rounded Rectangle 49"/>
              <p:cNvSpPr/>
              <p:nvPr/>
            </p:nvSpPr>
            <p:spPr bwMode="auto">
              <a:xfrm>
                <a:off x="9488292" y="2462603"/>
                <a:ext cx="1322024" cy="297455"/>
              </a:xfrm>
              <a:prstGeom prst="roundRect">
                <a:avLst/>
              </a:prstGeom>
              <a:solidFill>
                <a:schemeClr val="bg1">
                  <a:lumMod val="9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defTabSz="932472">
                  <a:lnSpc>
                    <a:spcPct val="90000"/>
                  </a:lnSpc>
                </a:pPr>
                <a:r>
                  <a:rPr lang="en-US" sz="1600" dirty="0">
                    <a:solidFill>
                      <a:srgbClr val="3D3D3D"/>
                    </a:solidFill>
                    <a:ea typeface="Segoe UI" panose="020B0502040204020203" pitchFamily="34" charset="0"/>
                    <a:cs typeface="Segoe UI" panose="020B0502040204020203" pitchFamily="34" charset="0"/>
                  </a:rPr>
                  <a:t>Networking</a:t>
                </a:r>
              </a:p>
            </p:txBody>
          </p:sp>
          <p:sp>
            <p:nvSpPr>
              <p:cNvPr id="51" name="Rounded Rectangle 50"/>
              <p:cNvSpPr/>
              <p:nvPr/>
            </p:nvSpPr>
            <p:spPr bwMode="auto">
              <a:xfrm>
                <a:off x="9488292" y="3588906"/>
                <a:ext cx="1322024" cy="947450"/>
              </a:xfrm>
              <a:prstGeom prst="roundRect">
                <a:avLst/>
              </a:prstGeom>
              <a:solidFill>
                <a:schemeClr val="bg1">
                  <a:lumMod val="9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defTabSz="932472" fontAlgn="base">
                  <a:lnSpc>
                    <a:spcPct val="90000"/>
                  </a:lnSpc>
                  <a:spcBef>
                    <a:spcPct val="0"/>
                  </a:spcBef>
                  <a:spcAft>
                    <a:spcPct val="0"/>
                  </a:spcAft>
                </a:pPr>
                <a:r>
                  <a:rPr lang="en-US" sz="1600" dirty="0">
                    <a:solidFill>
                      <a:srgbClr val="3D3D3D"/>
                    </a:solidFill>
                    <a:ea typeface="Segoe UI" pitchFamily="34" charset="0"/>
                    <a:cs typeface="Segoe UI" pitchFamily="34" charset="0"/>
                  </a:rPr>
                  <a:t>Compute</a:t>
                </a:r>
              </a:p>
            </p:txBody>
          </p:sp>
          <p:sp>
            <p:nvSpPr>
              <p:cNvPr id="52" name="Rectangle 51"/>
              <p:cNvSpPr/>
              <p:nvPr/>
            </p:nvSpPr>
            <p:spPr bwMode="auto">
              <a:xfrm>
                <a:off x="9418639" y="1468880"/>
                <a:ext cx="1461331" cy="318051"/>
              </a:xfrm>
              <a:prstGeom prst="rect">
                <a:avLst/>
              </a:prstGeom>
              <a:solidFill>
                <a:schemeClr val="accent4"/>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defTabSz="932472" fontAlgn="base">
                  <a:lnSpc>
                    <a:spcPct val="90000"/>
                  </a:lnSpc>
                  <a:spcBef>
                    <a:spcPct val="0"/>
                  </a:spcBef>
                  <a:spcAft>
                    <a:spcPct val="0"/>
                  </a:spcAft>
                </a:pPr>
                <a:r>
                  <a:rPr lang="en-US" sz="1600" dirty="0">
                    <a:solidFill>
                      <a:schemeClr val="bg1"/>
                    </a:solidFill>
                    <a:latin typeface="Segoe UI Semibold" panose="020B0702040204020203" pitchFamily="34" charset="0"/>
                    <a:ea typeface="Segoe UI" pitchFamily="34" charset="0"/>
                    <a:cs typeface="Segoe UI Semibold" panose="020B0702040204020203" pitchFamily="34" charset="0"/>
                  </a:rPr>
                  <a:t>Rack 3</a:t>
                </a:r>
              </a:p>
            </p:txBody>
          </p:sp>
          <p:sp>
            <p:nvSpPr>
              <p:cNvPr id="53" name="Rounded Rectangle 52"/>
              <p:cNvSpPr/>
              <p:nvPr/>
            </p:nvSpPr>
            <p:spPr bwMode="auto">
              <a:xfrm>
                <a:off x="9488292" y="3215578"/>
                <a:ext cx="1322024" cy="297455"/>
              </a:xfrm>
              <a:prstGeom prst="roundRect">
                <a:avLst/>
              </a:prstGeom>
              <a:solidFill>
                <a:schemeClr val="bg1">
                  <a:lumMod val="9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defTabSz="932472">
                  <a:lnSpc>
                    <a:spcPct val="90000"/>
                  </a:lnSpc>
                </a:pPr>
                <a:r>
                  <a:rPr lang="en-US" sz="1600" dirty="0">
                    <a:solidFill>
                      <a:srgbClr val="3D3D3D"/>
                    </a:solidFill>
                    <a:ea typeface="Segoe UI" panose="020B0502040204020203" pitchFamily="34" charset="0"/>
                    <a:cs typeface="Segoe UI" panose="020B0502040204020203" pitchFamily="34" charset="0"/>
                  </a:rPr>
                  <a:t>Edge</a:t>
                </a:r>
              </a:p>
            </p:txBody>
          </p:sp>
          <p:sp>
            <p:nvSpPr>
              <p:cNvPr id="54" name="Rounded Rectangle 53"/>
              <p:cNvSpPr/>
              <p:nvPr/>
            </p:nvSpPr>
            <p:spPr bwMode="auto">
              <a:xfrm>
                <a:off x="9488292" y="4609906"/>
                <a:ext cx="1322024" cy="297455"/>
              </a:xfrm>
              <a:prstGeom prst="roundRect">
                <a:avLst/>
              </a:prstGeom>
              <a:solidFill>
                <a:schemeClr val="bg1">
                  <a:lumMod val="9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defTabSz="932472">
                  <a:lnSpc>
                    <a:spcPct val="90000"/>
                  </a:lnSpc>
                </a:pPr>
                <a:r>
                  <a:rPr lang="en-US" sz="1600" dirty="0">
                    <a:solidFill>
                      <a:srgbClr val="3D3D3D"/>
                    </a:solidFill>
                    <a:ea typeface="Segoe UI" panose="020B0502040204020203" pitchFamily="34" charset="0"/>
                    <a:cs typeface="Segoe UI" panose="020B0502040204020203" pitchFamily="34" charset="0"/>
                  </a:rPr>
                  <a:t>Storage</a:t>
                </a:r>
              </a:p>
            </p:txBody>
          </p:sp>
        </p:grpSp>
        <p:grpSp>
          <p:nvGrpSpPr>
            <p:cNvPr id="62" name="Group 61"/>
            <p:cNvGrpSpPr/>
            <p:nvPr/>
          </p:nvGrpSpPr>
          <p:grpSpPr>
            <a:xfrm>
              <a:off x="10842259" y="1468880"/>
              <a:ext cx="1461331" cy="3572142"/>
              <a:chOff x="11018839" y="1468880"/>
              <a:chExt cx="1461331" cy="3572142"/>
            </a:xfrm>
          </p:grpSpPr>
          <p:sp>
            <p:nvSpPr>
              <p:cNvPr id="55" name="Rectangle 54"/>
              <p:cNvSpPr/>
              <p:nvPr/>
            </p:nvSpPr>
            <p:spPr bwMode="auto">
              <a:xfrm>
                <a:off x="11018839" y="1468880"/>
                <a:ext cx="1461331" cy="3572142"/>
              </a:xfrm>
              <a:prstGeom prst="rect">
                <a:avLst/>
              </a:prstGeom>
              <a:solidFill>
                <a:srgbClr val="3D3D3D"/>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indent="-342900" algn="ctr" defTabSz="932472" fontAlgn="base">
                  <a:lnSpc>
                    <a:spcPct val="90000"/>
                  </a:lnSpc>
                  <a:spcBef>
                    <a:spcPct val="0"/>
                  </a:spcBef>
                  <a:spcAft>
                    <a:spcPct val="0"/>
                  </a:spcAft>
                  <a:buFont typeface="Wingdings 3" panose="05040102010807070707" pitchFamily="18" charset="2"/>
                  <a:buChar char="Æ"/>
                </a:pPr>
                <a:endParaRPr lang="en-US" sz="2000" b="1" dirty="0" err="1">
                  <a:solidFill>
                    <a:schemeClr val="bg1"/>
                  </a:solidFill>
                  <a:latin typeface="+mj-lt"/>
                  <a:ea typeface="Segoe UI" pitchFamily="34" charset="0"/>
                  <a:cs typeface="Segoe UI" pitchFamily="34" charset="0"/>
                </a:endParaRPr>
              </a:p>
            </p:txBody>
          </p:sp>
          <p:sp>
            <p:nvSpPr>
              <p:cNvPr id="56" name="Rounded Rectangle 55"/>
              <p:cNvSpPr/>
              <p:nvPr/>
            </p:nvSpPr>
            <p:spPr bwMode="auto">
              <a:xfrm>
                <a:off x="11088492" y="1926660"/>
                <a:ext cx="1322024" cy="297455"/>
              </a:xfrm>
              <a:prstGeom prst="roundRect">
                <a:avLst/>
              </a:prstGeom>
              <a:solidFill>
                <a:schemeClr val="bg1">
                  <a:lumMod val="9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ctr" anchorCtr="0" forceAA="0" compatLnSpc="1">
                <a:prstTxWarp prst="textNoShape">
                  <a:avLst/>
                </a:prstTxWarp>
                <a:noAutofit/>
              </a:bodyPr>
              <a:lstStyle/>
              <a:p>
                <a:pPr algn="ctr" defTabSz="932472" fontAlgn="base">
                  <a:lnSpc>
                    <a:spcPct val="90000"/>
                  </a:lnSpc>
                  <a:spcBef>
                    <a:spcPct val="0"/>
                  </a:spcBef>
                  <a:spcAft>
                    <a:spcPct val="0"/>
                  </a:spcAft>
                </a:pPr>
                <a:r>
                  <a:rPr lang="en-US" sz="1600" dirty="0">
                    <a:solidFill>
                      <a:srgbClr val="3D3D3D"/>
                    </a:solidFill>
                    <a:ea typeface="Segoe UI" panose="020B0502040204020203" pitchFamily="34" charset="0"/>
                    <a:cs typeface="Segoe UI" panose="020B0502040204020203" pitchFamily="34" charset="0"/>
                  </a:rPr>
                  <a:t>Switches</a:t>
                </a:r>
              </a:p>
            </p:txBody>
          </p:sp>
          <p:sp>
            <p:nvSpPr>
              <p:cNvPr id="57" name="Rounded Rectangle 56"/>
              <p:cNvSpPr/>
              <p:nvPr/>
            </p:nvSpPr>
            <p:spPr bwMode="auto">
              <a:xfrm>
                <a:off x="11088492" y="2462603"/>
                <a:ext cx="1322024" cy="297455"/>
              </a:xfrm>
              <a:prstGeom prst="roundRect">
                <a:avLst/>
              </a:prstGeom>
              <a:solidFill>
                <a:schemeClr val="bg1">
                  <a:lumMod val="9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defTabSz="932472">
                  <a:lnSpc>
                    <a:spcPct val="90000"/>
                  </a:lnSpc>
                </a:pPr>
                <a:r>
                  <a:rPr lang="en-US" sz="1600" dirty="0">
                    <a:solidFill>
                      <a:srgbClr val="3D3D3D"/>
                    </a:solidFill>
                    <a:ea typeface="Segoe UI" panose="020B0502040204020203" pitchFamily="34" charset="0"/>
                    <a:cs typeface="Segoe UI" panose="020B0502040204020203" pitchFamily="34" charset="0"/>
                  </a:rPr>
                  <a:t>Networking</a:t>
                </a:r>
              </a:p>
            </p:txBody>
          </p:sp>
          <p:sp>
            <p:nvSpPr>
              <p:cNvPr id="58" name="Rounded Rectangle 57"/>
              <p:cNvSpPr/>
              <p:nvPr/>
            </p:nvSpPr>
            <p:spPr bwMode="auto">
              <a:xfrm>
                <a:off x="11088492" y="3588906"/>
                <a:ext cx="1322024" cy="947450"/>
              </a:xfrm>
              <a:prstGeom prst="roundRect">
                <a:avLst/>
              </a:prstGeom>
              <a:solidFill>
                <a:schemeClr val="bg1">
                  <a:lumMod val="9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defTabSz="932472" fontAlgn="base">
                  <a:lnSpc>
                    <a:spcPct val="90000"/>
                  </a:lnSpc>
                  <a:spcBef>
                    <a:spcPct val="0"/>
                  </a:spcBef>
                  <a:spcAft>
                    <a:spcPct val="0"/>
                  </a:spcAft>
                </a:pPr>
                <a:r>
                  <a:rPr lang="en-US" sz="1600" dirty="0">
                    <a:solidFill>
                      <a:srgbClr val="3D3D3D"/>
                    </a:solidFill>
                    <a:ea typeface="Segoe UI" pitchFamily="34" charset="0"/>
                    <a:cs typeface="Segoe UI" pitchFamily="34" charset="0"/>
                  </a:rPr>
                  <a:t>Compute</a:t>
                </a:r>
              </a:p>
            </p:txBody>
          </p:sp>
          <p:sp>
            <p:nvSpPr>
              <p:cNvPr id="59" name="Rectangle 58"/>
              <p:cNvSpPr/>
              <p:nvPr/>
            </p:nvSpPr>
            <p:spPr bwMode="auto">
              <a:xfrm>
                <a:off x="11018839" y="1468880"/>
                <a:ext cx="1461331" cy="318051"/>
              </a:xfrm>
              <a:prstGeom prst="rect">
                <a:avLst/>
              </a:prstGeom>
              <a:solidFill>
                <a:schemeClr val="accent4"/>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defTabSz="932472" fontAlgn="base">
                  <a:lnSpc>
                    <a:spcPct val="90000"/>
                  </a:lnSpc>
                  <a:spcBef>
                    <a:spcPct val="0"/>
                  </a:spcBef>
                  <a:spcAft>
                    <a:spcPct val="0"/>
                  </a:spcAft>
                </a:pPr>
                <a:r>
                  <a:rPr lang="en-US" sz="1600" dirty="0">
                    <a:solidFill>
                      <a:schemeClr val="bg1"/>
                    </a:solidFill>
                    <a:latin typeface="Segoe UI Semibold" panose="020B0702040204020203" pitchFamily="34" charset="0"/>
                    <a:ea typeface="Segoe UI" pitchFamily="34" charset="0"/>
                    <a:cs typeface="Segoe UI Semibold" panose="020B0702040204020203" pitchFamily="34" charset="0"/>
                  </a:rPr>
                  <a:t>Rack 4</a:t>
                </a:r>
              </a:p>
            </p:txBody>
          </p:sp>
          <p:sp>
            <p:nvSpPr>
              <p:cNvPr id="60" name="Rounded Rectangle 59"/>
              <p:cNvSpPr/>
              <p:nvPr/>
            </p:nvSpPr>
            <p:spPr bwMode="auto">
              <a:xfrm>
                <a:off x="11088492" y="3215578"/>
                <a:ext cx="1322024" cy="297455"/>
              </a:xfrm>
              <a:prstGeom prst="roundRect">
                <a:avLst/>
              </a:prstGeom>
              <a:solidFill>
                <a:schemeClr val="bg1">
                  <a:lumMod val="9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defTabSz="932472">
                  <a:lnSpc>
                    <a:spcPct val="90000"/>
                  </a:lnSpc>
                </a:pPr>
                <a:r>
                  <a:rPr lang="en-US" sz="1600" dirty="0">
                    <a:solidFill>
                      <a:srgbClr val="3D3D3D"/>
                    </a:solidFill>
                    <a:ea typeface="Segoe UI" panose="020B0502040204020203" pitchFamily="34" charset="0"/>
                    <a:cs typeface="Segoe UI" panose="020B0502040204020203" pitchFamily="34" charset="0"/>
                  </a:rPr>
                  <a:t>Edge</a:t>
                </a:r>
              </a:p>
            </p:txBody>
          </p:sp>
          <p:sp>
            <p:nvSpPr>
              <p:cNvPr id="61" name="Rounded Rectangle 60"/>
              <p:cNvSpPr/>
              <p:nvPr/>
            </p:nvSpPr>
            <p:spPr bwMode="auto">
              <a:xfrm>
                <a:off x="11088492" y="4609906"/>
                <a:ext cx="1322024" cy="297455"/>
              </a:xfrm>
              <a:prstGeom prst="roundRect">
                <a:avLst/>
              </a:prstGeom>
              <a:solidFill>
                <a:schemeClr val="bg1">
                  <a:lumMod val="9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defTabSz="932472">
                  <a:lnSpc>
                    <a:spcPct val="90000"/>
                  </a:lnSpc>
                </a:pPr>
                <a:r>
                  <a:rPr lang="en-US" sz="1600" dirty="0">
                    <a:solidFill>
                      <a:srgbClr val="3D3D3D"/>
                    </a:solidFill>
                    <a:ea typeface="Segoe UI" panose="020B0502040204020203" pitchFamily="34" charset="0"/>
                    <a:cs typeface="Segoe UI" panose="020B0502040204020203" pitchFamily="34" charset="0"/>
                  </a:rPr>
                  <a:t>Storage</a:t>
                </a:r>
              </a:p>
            </p:txBody>
          </p:sp>
        </p:grpSp>
      </p:grpSp>
      <p:sp>
        <p:nvSpPr>
          <p:cNvPr id="67" name="Title 1"/>
          <p:cNvSpPr txBox="1">
            <a:spLocks/>
          </p:cNvSpPr>
          <p:nvPr/>
        </p:nvSpPr>
        <p:spPr>
          <a:xfrm>
            <a:off x="328025" y="249498"/>
            <a:ext cx="11653521" cy="1075884"/>
          </a:xfrm>
          <a:prstGeom prst="rect">
            <a:avLst/>
          </a:prstGeom>
        </p:spPr>
        <p:txBody>
          <a:bodyPr anchor="ctr" anchorCtr="0"/>
          <a:lstStyle>
            <a:lvl1pPr algn="l" defTabSz="931863" rtl="0" fontAlgn="base">
              <a:lnSpc>
                <a:spcPct val="90000"/>
              </a:lnSpc>
              <a:spcBef>
                <a:spcPct val="0"/>
              </a:spcBef>
              <a:spcAft>
                <a:spcPct val="0"/>
              </a:spcAft>
              <a:defRPr lang="en-US" sz="4000" kern="1200" spc="-102" dirty="0">
                <a:ln w="3175">
                  <a:noFill/>
                </a:ln>
                <a:solidFill>
                  <a:schemeClr val="tx1"/>
                </a:solidFill>
                <a:latin typeface="+mj-lt"/>
                <a:ea typeface="ＭＳ Ｐゴシック" charset="0"/>
                <a:cs typeface="Segoe UI" pitchFamily="34" charset="0"/>
              </a:defRPr>
            </a:lvl1pPr>
            <a:lvl2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2pPr>
            <a:lvl3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3pPr>
            <a:lvl4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4pPr>
            <a:lvl5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5pPr>
            <a:lvl6pPr marL="4572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6pPr>
            <a:lvl7pPr marL="9144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7pPr>
            <a:lvl8pPr marL="13716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8pPr>
            <a:lvl9pPr marL="18288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9pPr>
          </a:lstStyle>
          <a:p>
            <a:r>
              <a:rPr lang="en-US" dirty="0"/>
              <a:t>Cloud Platform System advantages</a:t>
            </a:r>
          </a:p>
        </p:txBody>
      </p:sp>
      <p:sp>
        <p:nvSpPr>
          <p:cNvPr id="69" name="Text Placeholder 2"/>
          <p:cNvSpPr txBox="1">
            <a:spLocks/>
          </p:cNvSpPr>
          <p:nvPr/>
        </p:nvSpPr>
        <p:spPr>
          <a:xfrm>
            <a:off x="6638780" y="1486125"/>
            <a:ext cx="5635281" cy="4923425"/>
          </a:xfrm>
          <a:prstGeom prst="rect">
            <a:avLst/>
          </a:prstGeom>
        </p:spPr>
        <p:txBody>
          <a:bodyPr rIns="0"/>
          <a:lstStyle>
            <a:lvl1pPr marL="342900" indent="-342900" algn="l" defTabSz="931863" rtl="0" fontAlgn="base">
              <a:lnSpc>
                <a:spcPct val="90000"/>
              </a:lnSpc>
              <a:spcBef>
                <a:spcPct val="20000"/>
              </a:spcBef>
              <a:spcAft>
                <a:spcPct val="0"/>
              </a:spcAft>
              <a:buSzPct val="90000"/>
              <a:buFont typeface="Arial" charset="0"/>
              <a:buChar char="•"/>
              <a:defRPr sz="3600" kern="1200">
                <a:solidFill>
                  <a:schemeClr val="accent1"/>
                </a:solidFill>
                <a:latin typeface="+mj-lt"/>
                <a:ea typeface="ＭＳ Ｐゴシック" charset="0"/>
                <a:cs typeface="ＭＳ Ｐゴシック" charset="0"/>
              </a:defRPr>
            </a:lvl1pPr>
            <a:lvl2pPr marL="584200" indent="-241300" algn="l" defTabSz="931863" rtl="0" fontAlgn="base">
              <a:lnSpc>
                <a:spcPct val="90000"/>
              </a:lnSpc>
              <a:spcBef>
                <a:spcPct val="20000"/>
              </a:spcBef>
              <a:spcAft>
                <a:spcPct val="0"/>
              </a:spcAft>
              <a:buSzPct val="90000"/>
              <a:buFont typeface="Arial" charset="0"/>
              <a:buChar char="•"/>
              <a:defRPr sz="2400" kern="1200">
                <a:solidFill>
                  <a:schemeClr val="tx1"/>
                </a:solidFill>
                <a:latin typeface="+mn-lt"/>
                <a:ea typeface="ＭＳ Ｐゴシック" charset="0"/>
                <a:cs typeface="+mn-cs"/>
              </a:defRPr>
            </a:lvl2pPr>
            <a:lvl3pPr marL="800100" indent="-228600" algn="l" defTabSz="931863" rtl="0" fontAlgn="base">
              <a:lnSpc>
                <a:spcPct val="90000"/>
              </a:lnSpc>
              <a:spcBef>
                <a:spcPct val="20000"/>
              </a:spcBef>
              <a:spcAft>
                <a:spcPct val="0"/>
              </a:spcAft>
              <a:buSzPct val="90000"/>
              <a:buFont typeface="Arial" charset="0"/>
              <a:buChar char="•"/>
              <a:defRPr sz="2000" kern="1200">
                <a:solidFill>
                  <a:schemeClr val="tx1"/>
                </a:solidFill>
                <a:latin typeface="+mn-lt"/>
                <a:ea typeface="ＭＳ Ｐゴシック" charset="0"/>
                <a:cs typeface="+mn-cs"/>
              </a:defRPr>
            </a:lvl3pPr>
            <a:lvl4pPr marL="1028700" indent="-228600" algn="l" defTabSz="931863" rtl="0" fontAlgn="base">
              <a:lnSpc>
                <a:spcPct val="90000"/>
              </a:lnSpc>
              <a:spcBef>
                <a:spcPct val="20000"/>
              </a:spcBef>
              <a:spcAft>
                <a:spcPct val="0"/>
              </a:spcAft>
              <a:buSzPct val="90000"/>
              <a:buFont typeface="Arial" charset="0"/>
              <a:buChar char="•"/>
              <a:defRPr kern="1200">
                <a:solidFill>
                  <a:schemeClr val="tx1"/>
                </a:solidFill>
                <a:latin typeface="+mn-lt"/>
                <a:ea typeface="ＭＳ Ｐゴシック" charset="0"/>
                <a:cs typeface="+mn-cs"/>
              </a:defRPr>
            </a:lvl4pPr>
            <a:lvl5pPr marL="1257300" indent="-228600" algn="l" defTabSz="931863" rtl="0" fontAlgn="base">
              <a:lnSpc>
                <a:spcPct val="90000"/>
              </a:lnSpc>
              <a:spcBef>
                <a:spcPct val="20000"/>
              </a:spcBef>
              <a:spcAft>
                <a:spcPct val="0"/>
              </a:spcAft>
              <a:buSzPct val="90000"/>
              <a:buFont typeface="Arial" charset="0"/>
              <a:buChar char="•"/>
              <a:defRPr kern="1200">
                <a:solidFill>
                  <a:schemeClr val="tx1"/>
                </a:solidFill>
                <a:latin typeface="+mn-lt"/>
                <a:ea typeface="ＭＳ Ｐゴシック" charset="0"/>
                <a:cs typeface="+mn-cs"/>
              </a:defRPr>
            </a:lvl5pPr>
            <a:lvl6pPr marL="2565040"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3031412"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97783"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964155"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nSpc>
                <a:spcPct val="100000"/>
              </a:lnSpc>
              <a:spcBef>
                <a:spcPts val="2000"/>
              </a:spcBef>
              <a:buNone/>
            </a:pPr>
            <a:r>
              <a:rPr lang="en-US" sz="2400" dirty="0">
                <a:solidFill>
                  <a:schemeClr val="tx1"/>
                </a:solidFill>
                <a:latin typeface="Segoe UI Semilight" panose="020B0402040204020203" pitchFamily="34" charset="0"/>
                <a:cs typeface="Segoe UI Semilight" panose="020B0402040204020203" pitchFamily="34" charset="0"/>
              </a:rPr>
              <a:t>Partnership with Dell</a:t>
            </a:r>
          </a:p>
          <a:p>
            <a:pPr marL="0" indent="0">
              <a:lnSpc>
                <a:spcPct val="100000"/>
              </a:lnSpc>
              <a:spcBef>
                <a:spcPts val="2000"/>
              </a:spcBef>
              <a:buNone/>
            </a:pPr>
            <a:r>
              <a:rPr lang="en-US" sz="2400" dirty="0">
                <a:solidFill>
                  <a:schemeClr val="tx1"/>
                </a:solidFill>
                <a:latin typeface="Segoe UI Semilight" panose="020B0402040204020203" pitchFamily="34" charset="0"/>
                <a:cs typeface="Segoe UI Semilight" panose="020B0402040204020203" pitchFamily="34" charset="0"/>
              </a:rPr>
              <a:t>Combination of optimized hardware/software</a:t>
            </a:r>
          </a:p>
          <a:p>
            <a:pPr marL="0" indent="0">
              <a:lnSpc>
                <a:spcPct val="100000"/>
              </a:lnSpc>
              <a:spcBef>
                <a:spcPts val="2000"/>
              </a:spcBef>
              <a:buNone/>
            </a:pPr>
            <a:r>
              <a:rPr lang="en-US" sz="2400" dirty="0">
                <a:solidFill>
                  <a:schemeClr val="tx1"/>
                </a:solidFill>
                <a:latin typeface="Segoe UI Semilight" panose="020B0402040204020203" pitchFamily="34" charset="0"/>
                <a:cs typeface="Segoe UI Semilight" panose="020B0402040204020203" pitchFamily="34" charset="0"/>
              </a:rPr>
              <a:t>Designed specifically to reduce the complexity and risk of implementing a self-service cloud</a:t>
            </a:r>
          </a:p>
          <a:p>
            <a:pPr marL="0" indent="0">
              <a:lnSpc>
                <a:spcPct val="100000"/>
              </a:lnSpc>
              <a:spcBef>
                <a:spcPts val="2000"/>
              </a:spcBef>
              <a:buNone/>
            </a:pPr>
            <a:r>
              <a:rPr lang="en-US" sz="2400" dirty="0">
                <a:solidFill>
                  <a:schemeClr val="tx1"/>
                </a:solidFill>
                <a:latin typeface="Segoe UI Semilight" panose="020B0402040204020203" pitchFamily="34" charset="0"/>
                <a:cs typeface="Segoe UI Semilight" panose="020B0402040204020203" pitchFamily="34" charset="0"/>
              </a:rPr>
              <a:t>CPS can go from delivery to live within days—not months—and lets service providers and enterprises move up the stack to focus on delivering services to users</a:t>
            </a:r>
          </a:p>
        </p:txBody>
      </p:sp>
      <p:sp>
        <p:nvSpPr>
          <p:cNvPr id="68" name="TextBox 67"/>
          <p:cNvSpPr txBox="1"/>
          <p:nvPr/>
        </p:nvSpPr>
        <p:spPr>
          <a:xfrm>
            <a:off x="1" y="6642289"/>
            <a:ext cx="3806190" cy="352236"/>
          </a:xfrm>
          <a:prstGeom prst="rect">
            <a:avLst/>
          </a:prstGeom>
          <a:noFill/>
        </p:spPr>
        <p:txBody>
          <a:bodyPr wrap="square" lIns="365760" tIns="146304" rIns="182880" bIns="146304" rtlCol="0" anchor="ctr" anchorCtr="0">
            <a:noAutofit/>
          </a:bodyPr>
          <a:lstStyle/>
          <a:p>
            <a:pPr>
              <a:lnSpc>
                <a:spcPct val="90000"/>
              </a:lnSpc>
              <a:spcAft>
                <a:spcPts val="600"/>
              </a:spcAft>
            </a:pPr>
            <a:r>
              <a:rPr lang="en-US" sz="1400" dirty="0">
                <a:solidFill>
                  <a:schemeClr val="bg1"/>
                </a:solidFill>
                <a:latin typeface="Segoe UI Semibold" panose="020B0702040204020203" pitchFamily="34" charset="0"/>
                <a:ea typeface="Segoe UI Black" panose="020B0A02040204020203" pitchFamily="34" charset="0"/>
                <a:cs typeface="Segoe UI Semibold" panose="020B0702040204020203" pitchFamily="34" charset="0"/>
              </a:rPr>
              <a:t>Scalability</a:t>
            </a:r>
          </a:p>
        </p:txBody>
      </p:sp>
    </p:spTree>
    <p:extLst>
      <p:ext uri="{BB962C8B-B14F-4D97-AF65-F5344CB8AC3E}">
        <p14:creationId xmlns:p14="http://schemas.microsoft.com/office/powerpoint/2010/main" val="1984386454"/>
      </p:ext>
    </p:extLst>
  </p:cSld>
  <p:clrMapOvr>
    <a:masterClrMapping/>
  </p:clrMapOvr>
  <p:transition>
    <p:fade/>
  </p:transition>
</p:sld>
</file>

<file path=ppt/slides/slide11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aphicFrame>
        <p:nvGraphicFramePr>
          <p:cNvPr id="91" name="Table 90"/>
          <p:cNvGraphicFramePr>
            <a:graphicFrameLocks noGrp="1"/>
          </p:cNvGraphicFramePr>
          <p:nvPr>
            <p:extLst>
              <p:ext uri="{D42A27DB-BD31-4B8C-83A1-F6EECF244321}">
                <p14:modId xmlns:p14="http://schemas.microsoft.com/office/powerpoint/2010/main" val="390179704"/>
              </p:ext>
            </p:extLst>
          </p:nvPr>
        </p:nvGraphicFramePr>
        <p:xfrm>
          <a:off x="880" y="1369171"/>
          <a:ext cx="12435596" cy="4623777"/>
        </p:xfrm>
        <a:graphic>
          <a:graphicData uri="http://schemas.openxmlformats.org/drawingml/2006/table">
            <a:tbl>
              <a:tblPr firstRow="1" bandRow="1">
                <a:tableStyleId>{5C22544A-7EE6-4342-B048-85BDC9FD1C3A}</a:tableStyleId>
              </a:tblPr>
              <a:tblGrid>
                <a:gridCol w="3108899">
                  <a:extLst>
                    <a:ext uri="{9D8B030D-6E8A-4147-A177-3AD203B41FA5}">
                      <a16:colId xmlns:a16="http://schemas.microsoft.com/office/drawing/2014/main" val="20000"/>
                    </a:ext>
                  </a:extLst>
                </a:gridCol>
                <a:gridCol w="3108899">
                  <a:extLst>
                    <a:ext uri="{9D8B030D-6E8A-4147-A177-3AD203B41FA5}">
                      <a16:colId xmlns:a16="http://schemas.microsoft.com/office/drawing/2014/main" val="20001"/>
                    </a:ext>
                  </a:extLst>
                </a:gridCol>
                <a:gridCol w="3108899">
                  <a:extLst>
                    <a:ext uri="{9D8B030D-6E8A-4147-A177-3AD203B41FA5}">
                      <a16:colId xmlns:a16="http://schemas.microsoft.com/office/drawing/2014/main" val="20002"/>
                    </a:ext>
                  </a:extLst>
                </a:gridCol>
                <a:gridCol w="3108899">
                  <a:extLst>
                    <a:ext uri="{9D8B030D-6E8A-4147-A177-3AD203B41FA5}">
                      <a16:colId xmlns:a16="http://schemas.microsoft.com/office/drawing/2014/main" val="447644168"/>
                    </a:ext>
                  </a:extLst>
                </a:gridCol>
              </a:tblGrid>
              <a:tr h="458721">
                <a:tc>
                  <a:txBody>
                    <a:bodyPr/>
                    <a:lstStyle/>
                    <a:p>
                      <a:pPr algn="ctr"/>
                      <a:r>
                        <a:rPr lang="en-US" sz="2800" b="0" spc="0" dirty="0">
                          <a:latin typeface="+mj-lt"/>
                        </a:rPr>
                        <a:t>Access any</a:t>
                      </a:r>
                      <a:r>
                        <a:rPr lang="en-US" sz="2800" b="0" spc="0" baseline="0" dirty="0">
                          <a:latin typeface="+mj-lt"/>
                        </a:rPr>
                        <a:t> data</a:t>
                      </a:r>
                      <a:endParaRPr lang="en-US" sz="2800" b="0" spc="0" dirty="0">
                        <a:latin typeface="+mj-lt"/>
                      </a:endParaRPr>
                    </a:p>
                  </a:txBody>
                  <a:tcPr marL="91427" marR="91427" marT="0" marB="9144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5"/>
                    </a:solidFill>
                  </a:tcPr>
                </a:tc>
                <a:tc>
                  <a:txBody>
                    <a:bodyPr/>
                    <a:lstStyle/>
                    <a:p>
                      <a:pPr algn="ctr"/>
                      <a:r>
                        <a:rPr lang="en-US" sz="2800" b="0" spc="0" dirty="0">
                          <a:latin typeface="+mj-lt"/>
                        </a:rPr>
                        <a:t>Scale and manage</a:t>
                      </a:r>
                    </a:p>
                  </a:txBody>
                  <a:tcPr marL="91427" marR="91427" marT="0" marB="9144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5"/>
                    </a:solidFill>
                  </a:tcPr>
                </a:tc>
                <a:tc>
                  <a:txBody>
                    <a:bodyPr/>
                    <a:lstStyle/>
                    <a:p>
                      <a:pPr algn="ctr"/>
                      <a:r>
                        <a:rPr lang="en-US" sz="2800" b="0" spc="0" dirty="0">
                          <a:latin typeface="+mj-lt"/>
                        </a:rPr>
                        <a:t>Powerful</a:t>
                      </a:r>
                      <a:r>
                        <a:rPr lang="en-US" sz="2800" b="0" spc="0" baseline="0" dirty="0">
                          <a:latin typeface="+mj-lt"/>
                        </a:rPr>
                        <a:t> insights</a:t>
                      </a:r>
                      <a:endParaRPr lang="en-US" sz="2800" b="0" spc="0" dirty="0">
                        <a:latin typeface="+mj-lt"/>
                      </a:endParaRPr>
                    </a:p>
                  </a:txBody>
                  <a:tcPr marL="91427" marR="91427" marT="0" marB="9144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5"/>
                    </a:solidFill>
                  </a:tcPr>
                </a:tc>
                <a:tc>
                  <a:txBody>
                    <a:bodyPr/>
                    <a:lstStyle/>
                    <a:p>
                      <a:pPr algn="ctr"/>
                      <a:r>
                        <a:rPr lang="en-US" sz="2800" b="0" spc="0" dirty="0">
                          <a:latin typeface="+mj-lt"/>
                        </a:rPr>
                        <a:t>Advanced analytics</a:t>
                      </a:r>
                    </a:p>
                  </a:txBody>
                  <a:tcPr marL="91427" marR="91427" marT="0" marB="9144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5"/>
                    </a:solidFill>
                  </a:tcPr>
                </a:tc>
                <a:extLst>
                  <a:ext uri="{0D108BD9-81ED-4DB2-BD59-A6C34878D82A}">
                    <a16:rowId xmlns:a16="http://schemas.microsoft.com/office/drawing/2014/main" val="10000"/>
                  </a:ext>
                </a:extLst>
              </a:tr>
              <a:tr h="4065832">
                <a:tc>
                  <a:txBody>
                    <a:bodyPr/>
                    <a:lstStyle/>
                    <a:p>
                      <a:pPr marL="0" marR="0" lvl="0" indent="0" algn="l" defTabSz="932742"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err="1">
                          <a:ln>
                            <a:noFill/>
                          </a:ln>
                          <a:solidFill>
                            <a:schemeClr val="accent5"/>
                          </a:solidFill>
                          <a:effectLst/>
                          <a:uLnTx/>
                          <a:uFillTx/>
                          <a:latin typeface="+mn-lt"/>
                          <a:ea typeface="+mn-ea"/>
                          <a:cs typeface="+mn-cs"/>
                        </a:rPr>
                        <a:t>PolyBase</a:t>
                      </a:r>
                      <a:r>
                        <a:rPr kumimoji="0" lang="en-US" sz="1800" b="0" i="0" u="none" strike="noStrike" kern="1200" cap="none" spc="0" normalizeH="0" baseline="0" noProof="0" dirty="0">
                          <a:ln>
                            <a:noFill/>
                          </a:ln>
                          <a:solidFill>
                            <a:schemeClr val="accent5"/>
                          </a:solidFill>
                          <a:effectLst/>
                          <a:uLnTx/>
                          <a:uFillTx/>
                          <a:latin typeface="+mn-lt"/>
                          <a:ea typeface="+mn-ea"/>
                          <a:cs typeface="+mn-cs"/>
                        </a:rPr>
                        <a:t> </a:t>
                      </a:r>
                    </a:p>
                    <a:p>
                      <a:pPr marL="0" marR="0" lvl="0" indent="0" algn="l" defTabSz="932742" rtl="0" eaLnBrk="1" fontAlgn="auto" latinLnBrk="0" hangingPunct="1">
                        <a:lnSpc>
                          <a:spcPct val="90000"/>
                        </a:lnSpc>
                        <a:spcBef>
                          <a:spcPts val="600"/>
                        </a:spcBef>
                        <a:spcAft>
                          <a:spcPts val="1200"/>
                        </a:spcAft>
                        <a:buClrTx/>
                        <a:buSzTx/>
                        <a:buFontTx/>
                        <a:buNone/>
                        <a:tabLst/>
                        <a:defRPr/>
                      </a:pPr>
                      <a:r>
                        <a:rPr lang="en-US" sz="1400" kern="1200" spc="0" dirty="0">
                          <a:ln w="3175">
                            <a:noFill/>
                          </a:ln>
                          <a:solidFill>
                            <a:srgbClr val="505050"/>
                          </a:solidFill>
                          <a:latin typeface="+mn-lt"/>
                          <a:ea typeface="ＭＳ Ｐゴシック" charset="0"/>
                          <a:cs typeface="Segoe UI" panose="020B0502040204020203" pitchFamily="34" charset="0"/>
                        </a:rPr>
                        <a:t>Insights from data across SQL Server and Hadoop with the simplicity of T-SQL</a:t>
                      </a:r>
                    </a:p>
                    <a:p>
                      <a:pPr defTabSz="932472">
                        <a:lnSpc>
                          <a:spcPct val="100000"/>
                        </a:lnSpc>
                        <a:spcBef>
                          <a:spcPts val="0"/>
                        </a:spcBef>
                        <a:spcAft>
                          <a:spcPts val="0"/>
                        </a:spcAft>
                      </a:pPr>
                      <a:r>
                        <a:rPr lang="en-US" sz="1800" b="0" kern="1200" spc="0" dirty="0">
                          <a:solidFill>
                            <a:schemeClr val="accent5"/>
                          </a:solidFill>
                          <a:latin typeface="+mn-lt"/>
                          <a:ea typeface="+mn-ea"/>
                          <a:cs typeface="+mn-cs"/>
                        </a:rPr>
                        <a:t>Enhanced SSIS</a:t>
                      </a:r>
                    </a:p>
                    <a:p>
                      <a:pPr marL="0" algn="l" defTabSz="932472" rtl="0" eaLnBrk="1" latinLnBrk="0" hangingPunct="1">
                        <a:lnSpc>
                          <a:spcPct val="90000"/>
                        </a:lnSpc>
                        <a:spcAft>
                          <a:spcPts val="1200"/>
                        </a:spcAft>
                      </a:pPr>
                      <a:r>
                        <a:rPr lang="en-US" sz="1400" kern="1200" spc="0" dirty="0">
                          <a:ln w="3175">
                            <a:noFill/>
                          </a:ln>
                          <a:solidFill>
                            <a:srgbClr val="505050"/>
                          </a:solidFill>
                          <a:latin typeface="+mn-lt"/>
                          <a:ea typeface="ＭＳ Ｐゴシック" charset="0"/>
                          <a:cs typeface="Segoe UI" panose="020B0502040204020203" pitchFamily="34" charset="0"/>
                        </a:rPr>
                        <a:t>Designer support for previous SSIS versions</a:t>
                      </a:r>
                    </a:p>
                  </a:txBody>
                  <a:tcPr marL="182854" marR="182854" marT="182854" marB="91427">
                    <a:lnT w="12700" cap="flat" cmpd="sng" algn="ctr">
                      <a:solidFill>
                        <a:schemeClr val="bg1"/>
                      </a:solidFill>
                      <a:prstDash val="solid"/>
                      <a:round/>
                      <a:headEnd type="none" w="med" len="med"/>
                      <a:tailEnd type="none" w="med" len="med"/>
                    </a:lnT>
                    <a:solidFill>
                      <a:schemeClr val="bg1">
                        <a:alpha val="80000"/>
                      </a:schemeClr>
                    </a:solidFill>
                  </a:tcPr>
                </a:tc>
                <a:tc>
                  <a:txBody>
                    <a:bodyPr/>
                    <a:lstStyle/>
                    <a:p>
                      <a:pPr marL="0" marR="0" lvl="0" indent="0" algn="l" defTabSz="932472"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FF8C00"/>
                          </a:solidFill>
                          <a:effectLst/>
                          <a:uLnTx/>
                          <a:uFillTx/>
                          <a:latin typeface="+mn-lt"/>
                          <a:ea typeface="+mn-ea"/>
                          <a:cs typeface="+mn-cs"/>
                        </a:rPr>
                        <a:t>Enterprise-grade </a:t>
                      </a:r>
                      <a:br>
                        <a:rPr kumimoji="0" lang="en-US" sz="1800" b="0" i="0" u="none" strike="noStrike" kern="1200" cap="none" spc="0" normalizeH="0" baseline="0" noProof="0" dirty="0">
                          <a:ln>
                            <a:noFill/>
                          </a:ln>
                          <a:solidFill>
                            <a:srgbClr val="FF8C00"/>
                          </a:solidFill>
                          <a:effectLst/>
                          <a:uLnTx/>
                          <a:uFillTx/>
                          <a:latin typeface="+mn-lt"/>
                          <a:ea typeface="+mn-ea"/>
                          <a:cs typeface="+mn-cs"/>
                        </a:rPr>
                      </a:br>
                      <a:r>
                        <a:rPr kumimoji="0" lang="en-US" sz="1800" b="0" i="0" u="none" strike="noStrike" kern="1200" cap="none" spc="0" normalizeH="0" baseline="0" noProof="0" dirty="0">
                          <a:ln>
                            <a:noFill/>
                          </a:ln>
                          <a:solidFill>
                            <a:srgbClr val="FF8C00"/>
                          </a:solidFill>
                          <a:effectLst/>
                          <a:uLnTx/>
                          <a:uFillTx/>
                          <a:latin typeface="+mn-lt"/>
                          <a:ea typeface="+mn-ea"/>
                          <a:cs typeface="+mn-cs"/>
                        </a:rPr>
                        <a:t>Analysis Services </a:t>
                      </a:r>
                    </a:p>
                    <a:p>
                      <a:pPr marL="0" marR="0" lvl="0" indent="0" algn="l" defTabSz="932472" rtl="0" eaLnBrk="1" fontAlgn="auto" latinLnBrk="0" hangingPunct="1">
                        <a:lnSpc>
                          <a:spcPct val="90000"/>
                        </a:lnSpc>
                        <a:spcBef>
                          <a:spcPts val="0"/>
                        </a:spcBef>
                        <a:spcAft>
                          <a:spcPts val="1200"/>
                        </a:spcAft>
                        <a:buClrTx/>
                        <a:buSzTx/>
                        <a:buFontTx/>
                        <a:buNone/>
                        <a:tabLst/>
                        <a:defRPr/>
                      </a:pPr>
                      <a:r>
                        <a:rPr kumimoji="0" lang="en-US" sz="1400" b="0" i="0" u="none" strike="noStrike" kern="1200" cap="none" spc="0" normalizeH="0" baseline="0" noProof="0" dirty="0">
                          <a:ln w="3175">
                            <a:noFill/>
                          </a:ln>
                          <a:solidFill>
                            <a:srgbClr val="505050"/>
                          </a:solidFill>
                          <a:effectLst/>
                          <a:uLnTx/>
                          <a:uFillTx/>
                          <a:latin typeface="+mn-lt"/>
                          <a:ea typeface="ＭＳ Ｐゴシック" charset="0"/>
                          <a:cs typeface="Segoe UI" panose="020B0502040204020203" pitchFamily="34" charset="0"/>
                        </a:rPr>
                        <a:t>Enhanced performance and scalability for Analysis Services</a:t>
                      </a:r>
                    </a:p>
                    <a:p>
                      <a:pPr marL="0" marR="0" lvl="0" indent="0" algn="l" defTabSz="932472"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FF8C00"/>
                          </a:solidFill>
                          <a:effectLst/>
                          <a:uLnTx/>
                          <a:uFillTx/>
                          <a:latin typeface="+mn-lt"/>
                          <a:ea typeface="+mn-ea"/>
                          <a:cs typeface="+mn-cs"/>
                        </a:rPr>
                        <a:t>Single SSDT in Visual Studio 2015</a:t>
                      </a:r>
                      <a:r>
                        <a:rPr kumimoji="0" lang="en-US" sz="1800" b="0" i="0" u="none" strike="noStrike" kern="1200" cap="none" spc="0" normalizeH="0" baseline="0" noProof="0" dirty="0">
                          <a:ln w="3175">
                            <a:noFill/>
                          </a:ln>
                          <a:solidFill>
                            <a:srgbClr val="FF8C00"/>
                          </a:solidFill>
                          <a:effectLst/>
                          <a:uLnTx/>
                          <a:uFillTx/>
                          <a:latin typeface="+mn-lt"/>
                          <a:ea typeface="ＭＳ Ｐゴシック" charset="0"/>
                          <a:cs typeface="Segoe UI" pitchFamily="34" charset="0"/>
                        </a:rPr>
                        <a:t> (CTP3)</a:t>
                      </a:r>
                    </a:p>
                    <a:p>
                      <a:pPr marL="0" marR="0" lvl="0" indent="0" algn="l" defTabSz="932472" rtl="0" eaLnBrk="1" fontAlgn="auto" latinLnBrk="0" hangingPunct="1">
                        <a:lnSpc>
                          <a:spcPct val="90000"/>
                        </a:lnSpc>
                        <a:spcBef>
                          <a:spcPts val="0"/>
                        </a:spcBef>
                        <a:spcAft>
                          <a:spcPts val="1200"/>
                        </a:spcAft>
                        <a:buClrTx/>
                        <a:buSzTx/>
                        <a:buFontTx/>
                        <a:buNone/>
                        <a:tabLst/>
                        <a:defRPr/>
                      </a:pPr>
                      <a:r>
                        <a:rPr kumimoji="0" lang="en-US" sz="1400" b="0" i="0" u="none" strike="noStrike" kern="1200" cap="none" spc="0" normalizeH="0" baseline="0" noProof="0" dirty="0">
                          <a:ln w="3175">
                            <a:noFill/>
                          </a:ln>
                          <a:solidFill>
                            <a:srgbClr val="505050"/>
                          </a:solidFill>
                          <a:effectLst/>
                          <a:uLnTx/>
                          <a:uFillTx/>
                          <a:latin typeface="+mn-lt"/>
                          <a:ea typeface="ＭＳ Ｐゴシック" charset="0"/>
                          <a:cs typeface="Segoe UI" panose="020B0502040204020203" pitchFamily="34" charset="0"/>
                        </a:rPr>
                        <a:t>Build richer analytics solutions as part of your development projects in Visual Studio</a:t>
                      </a:r>
                    </a:p>
                    <a:p>
                      <a:pPr marL="0" algn="l" defTabSz="932472" rtl="0" eaLnBrk="1" latinLnBrk="0" hangingPunct="1">
                        <a:lnSpc>
                          <a:spcPct val="100000"/>
                        </a:lnSpc>
                        <a:spcBef>
                          <a:spcPts val="0"/>
                        </a:spcBef>
                        <a:spcAft>
                          <a:spcPts val="0"/>
                        </a:spcAft>
                      </a:pPr>
                      <a:r>
                        <a:rPr lang="en-US" sz="1800" b="0" kern="1200" spc="0" dirty="0">
                          <a:solidFill>
                            <a:schemeClr val="accent5"/>
                          </a:solidFill>
                          <a:latin typeface="+mn-lt"/>
                          <a:ea typeface="+mn-ea"/>
                          <a:cs typeface="+mn-cs"/>
                        </a:rPr>
                        <a:t>Enhanced MDS </a:t>
                      </a:r>
                    </a:p>
                    <a:p>
                      <a:pPr marL="0" lvl="1" indent="0" algn="l" defTabSz="932472" rtl="0" eaLnBrk="1" latinLnBrk="0" hangingPunct="1">
                        <a:lnSpc>
                          <a:spcPct val="90000"/>
                        </a:lnSpc>
                        <a:spcAft>
                          <a:spcPts val="600"/>
                        </a:spcAft>
                        <a:buClr>
                          <a:schemeClr val="accent5"/>
                        </a:buClr>
                        <a:buFont typeface="Arial" panose="020B0604020202020204" pitchFamily="34" charset="0"/>
                        <a:buNone/>
                      </a:pPr>
                      <a:r>
                        <a:rPr lang="en-US" sz="1400" kern="1200" spc="0" dirty="0">
                          <a:ln w="3175">
                            <a:noFill/>
                          </a:ln>
                          <a:solidFill>
                            <a:srgbClr val="505050"/>
                          </a:solidFill>
                          <a:latin typeface="+mn-lt"/>
                          <a:ea typeface="ＭＳ Ｐゴシック" charset="0"/>
                          <a:cs typeface="Segoe UI" panose="020B0502040204020203" pitchFamily="34" charset="0"/>
                        </a:rPr>
                        <a:t>Excel add-in</a:t>
                      </a:r>
                      <a:r>
                        <a:rPr lang="en-US" sz="1400" kern="1200" spc="0" baseline="0" dirty="0">
                          <a:ln w="3175">
                            <a:noFill/>
                          </a:ln>
                          <a:solidFill>
                            <a:srgbClr val="505050"/>
                          </a:solidFill>
                          <a:latin typeface="+mn-lt"/>
                          <a:ea typeface="ＭＳ Ｐゴシック" charset="0"/>
                          <a:cs typeface="Segoe UI" panose="020B0502040204020203" pitchFamily="34" charset="0"/>
                        </a:rPr>
                        <a:t> 15x faster; m</a:t>
                      </a:r>
                      <a:r>
                        <a:rPr lang="en-US" sz="1400" kern="1200" spc="0" dirty="0">
                          <a:ln w="3175">
                            <a:noFill/>
                          </a:ln>
                          <a:solidFill>
                            <a:srgbClr val="505050"/>
                          </a:solidFill>
                          <a:latin typeface="+mn-lt"/>
                          <a:ea typeface="ＭＳ Ｐゴシック" charset="0"/>
                          <a:cs typeface="Segoe UI" panose="020B0502040204020203" pitchFamily="34" charset="0"/>
                        </a:rPr>
                        <a:t>ore</a:t>
                      </a:r>
                      <a:r>
                        <a:rPr lang="en-US" sz="1400" kern="1200" spc="0" baseline="0" dirty="0">
                          <a:ln w="3175">
                            <a:noFill/>
                          </a:ln>
                          <a:solidFill>
                            <a:srgbClr val="505050"/>
                          </a:solidFill>
                          <a:latin typeface="+mn-lt"/>
                          <a:ea typeface="ＭＳ Ｐゴシック" charset="0"/>
                          <a:cs typeface="Segoe UI" panose="020B0502040204020203" pitchFamily="34" charset="0"/>
                        </a:rPr>
                        <a:t> granular security roles; a</a:t>
                      </a:r>
                      <a:r>
                        <a:rPr lang="en-US" sz="1400" kern="1200" spc="0" dirty="0">
                          <a:ln w="3175">
                            <a:noFill/>
                          </a:ln>
                          <a:solidFill>
                            <a:srgbClr val="505050"/>
                          </a:solidFill>
                          <a:latin typeface="+mn-lt"/>
                          <a:ea typeface="ＭＳ Ｐゴシック" charset="0"/>
                          <a:cs typeface="Segoe UI" panose="020B0502040204020203" pitchFamily="34" charset="0"/>
                        </a:rPr>
                        <a:t>rchival options for transaction</a:t>
                      </a:r>
                      <a:r>
                        <a:rPr lang="en-US" sz="1400" kern="1200" spc="0" baseline="0" dirty="0">
                          <a:ln w="3175">
                            <a:noFill/>
                          </a:ln>
                          <a:solidFill>
                            <a:srgbClr val="505050"/>
                          </a:solidFill>
                          <a:latin typeface="+mn-lt"/>
                          <a:ea typeface="ＭＳ Ｐゴシック" charset="0"/>
                          <a:cs typeface="Segoe UI" panose="020B0502040204020203" pitchFamily="34" charset="0"/>
                        </a:rPr>
                        <a:t> logs; and reuse entities across models</a:t>
                      </a:r>
                      <a:endParaRPr lang="en-US" sz="1400" kern="1200" spc="0" dirty="0">
                        <a:ln w="3175">
                          <a:noFill/>
                        </a:ln>
                        <a:solidFill>
                          <a:srgbClr val="505050"/>
                        </a:solidFill>
                        <a:latin typeface="+mn-lt"/>
                        <a:ea typeface="ＭＳ Ｐゴシック" charset="0"/>
                        <a:cs typeface="Segoe UI" panose="020B0502040204020203" pitchFamily="34" charset="0"/>
                      </a:endParaRPr>
                    </a:p>
                    <a:p>
                      <a:pPr marL="0" algn="l" defTabSz="932742" rtl="0" eaLnBrk="1" latinLnBrk="0" hangingPunct="1">
                        <a:spcBef>
                          <a:spcPts val="600"/>
                        </a:spcBef>
                        <a:spcAft>
                          <a:spcPts val="1200"/>
                        </a:spcAft>
                      </a:pPr>
                      <a:endParaRPr lang="en-US" sz="1800" b="0" kern="1200" spc="0" dirty="0">
                        <a:solidFill>
                          <a:srgbClr val="C00000"/>
                        </a:solidFill>
                        <a:latin typeface="+mn-lt"/>
                        <a:ea typeface="+mn-ea"/>
                        <a:cs typeface="+mn-cs"/>
                      </a:endParaRPr>
                    </a:p>
                  </a:txBody>
                  <a:tcPr marL="182854" marT="182854" marB="91427">
                    <a:lnT w="12700" cap="flat" cmpd="sng" algn="ctr">
                      <a:solidFill>
                        <a:schemeClr val="bg1"/>
                      </a:solidFill>
                      <a:prstDash val="solid"/>
                      <a:round/>
                      <a:headEnd type="none" w="med" len="med"/>
                      <a:tailEnd type="none" w="med" len="med"/>
                    </a:lnT>
                    <a:solidFill>
                      <a:schemeClr val="bg1">
                        <a:alpha val="80000"/>
                      </a:schemeClr>
                    </a:solidFill>
                  </a:tcPr>
                </a:tc>
                <a:tc>
                  <a:txBody>
                    <a:bodyPr/>
                    <a:lstStyle/>
                    <a:p>
                      <a:pPr marL="0" algn="l" defTabSz="932472" rtl="0" eaLnBrk="1" latinLnBrk="0" hangingPunct="1">
                        <a:lnSpc>
                          <a:spcPct val="100000"/>
                        </a:lnSpc>
                        <a:spcBef>
                          <a:spcPts val="0"/>
                        </a:spcBef>
                        <a:spcAft>
                          <a:spcPts val="0"/>
                        </a:spcAft>
                      </a:pPr>
                      <a:r>
                        <a:rPr lang="en-US" sz="1800" b="0" kern="1200" spc="0" dirty="0">
                          <a:solidFill>
                            <a:schemeClr val="accent5"/>
                          </a:solidFill>
                          <a:latin typeface="+mn-lt"/>
                          <a:ea typeface="+mn-ea"/>
                          <a:cs typeface="+mn-cs"/>
                        </a:rPr>
                        <a:t>Mobile BI</a:t>
                      </a:r>
                    </a:p>
                    <a:p>
                      <a:pPr marL="0" algn="l" defTabSz="932472" rtl="0" eaLnBrk="1" latinLnBrk="0" hangingPunct="1">
                        <a:lnSpc>
                          <a:spcPct val="90000"/>
                        </a:lnSpc>
                        <a:spcAft>
                          <a:spcPts val="1200"/>
                        </a:spcAft>
                      </a:pPr>
                      <a:r>
                        <a:rPr lang="en-US" sz="1400" kern="1200" spc="0" dirty="0">
                          <a:ln w="3175">
                            <a:noFill/>
                          </a:ln>
                          <a:solidFill>
                            <a:srgbClr val="505050"/>
                          </a:solidFill>
                          <a:latin typeface="+mn-lt"/>
                          <a:ea typeface="ＭＳ Ｐゴシック" charset="0"/>
                          <a:cs typeface="Segoe UI" panose="020B0502040204020203" pitchFamily="34" charset="0"/>
                        </a:rPr>
                        <a:t>Business insights for your on-premises data through rich visualization on mobile devices with native apps for Windows, iOS, and Android</a:t>
                      </a:r>
                    </a:p>
                    <a:p>
                      <a:pPr marL="0" marR="0" lvl="0" indent="0" algn="l" defTabSz="932472"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FF8C00"/>
                          </a:solidFill>
                          <a:effectLst/>
                          <a:uLnTx/>
                          <a:uFillTx/>
                          <a:latin typeface="+mn-lt"/>
                          <a:ea typeface="+mn-ea"/>
                          <a:cs typeface="+mn-cs"/>
                        </a:rPr>
                        <a:t>Enhanced Reporting Services</a:t>
                      </a:r>
                      <a:endParaRPr kumimoji="0" lang="en-US" sz="1800" b="1" i="0" u="none" strike="noStrike" kern="1200" cap="none" spc="0" normalizeH="0" baseline="0" noProof="0" dirty="0">
                        <a:ln w="3175">
                          <a:noFill/>
                        </a:ln>
                        <a:solidFill>
                          <a:srgbClr val="FF8C00"/>
                        </a:solidFill>
                        <a:effectLst/>
                        <a:uLnTx/>
                        <a:uFillTx/>
                        <a:latin typeface="+mn-lt"/>
                        <a:ea typeface="ＭＳ Ｐゴシック" charset="0"/>
                        <a:cs typeface="Segoe UI" pitchFamily="34" charset="0"/>
                      </a:endParaRPr>
                    </a:p>
                    <a:p>
                      <a:pPr marL="0" marR="0" lvl="0" indent="0" algn="l" defTabSz="932472" rtl="0" eaLnBrk="1" fontAlgn="auto" latinLnBrk="0" hangingPunct="1">
                        <a:lnSpc>
                          <a:spcPct val="90000"/>
                        </a:lnSpc>
                        <a:spcBef>
                          <a:spcPts val="0"/>
                        </a:spcBef>
                        <a:spcAft>
                          <a:spcPts val="1200"/>
                        </a:spcAft>
                        <a:buClrTx/>
                        <a:buSzTx/>
                        <a:buFontTx/>
                        <a:buNone/>
                        <a:tabLst/>
                        <a:defRPr/>
                      </a:pPr>
                      <a:r>
                        <a:rPr kumimoji="0" lang="en-US" sz="1400" b="0" i="0" u="none" strike="noStrike" kern="1200" cap="none" spc="0" normalizeH="0" baseline="0" noProof="0" dirty="0">
                          <a:ln w="3175">
                            <a:noFill/>
                          </a:ln>
                          <a:solidFill>
                            <a:srgbClr val="505050"/>
                          </a:solidFill>
                          <a:effectLst/>
                          <a:uLnTx/>
                          <a:uFillTx/>
                          <a:latin typeface="+mn-lt"/>
                          <a:ea typeface="ＭＳ Ｐゴシック" charset="0"/>
                          <a:cs typeface="Segoe UI" panose="020B0502040204020203" pitchFamily="34" charset="0"/>
                        </a:rPr>
                        <a:t>New modern reports with rich visualizations</a:t>
                      </a:r>
                    </a:p>
                  </a:txBody>
                  <a:tcPr marL="182854" marR="182854" marT="182854" marB="91427">
                    <a:lnT w="12700" cap="flat" cmpd="sng" algn="ctr">
                      <a:solidFill>
                        <a:schemeClr val="bg1"/>
                      </a:solidFill>
                      <a:prstDash val="solid"/>
                      <a:round/>
                      <a:headEnd type="none" w="med" len="med"/>
                      <a:tailEnd type="none" w="med" len="med"/>
                    </a:lnT>
                    <a:solidFill>
                      <a:schemeClr val="bg1">
                        <a:alpha val="80000"/>
                      </a:schemeClr>
                    </a:solidFill>
                  </a:tcPr>
                </a:tc>
                <a:tc>
                  <a:txBody>
                    <a:bodyPr/>
                    <a:lstStyle/>
                    <a:p>
                      <a:pPr marL="0" algn="l" defTabSz="932472" rtl="0" eaLnBrk="1" latinLnBrk="0" hangingPunct="1">
                        <a:lnSpc>
                          <a:spcPct val="100000"/>
                        </a:lnSpc>
                        <a:spcBef>
                          <a:spcPts val="0"/>
                        </a:spcBef>
                        <a:spcAft>
                          <a:spcPts val="0"/>
                        </a:spcAft>
                      </a:pPr>
                      <a:r>
                        <a:rPr lang="en-US" sz="1800" b="0" kern="1200" spc="0" dirty="0">
                          <a:solidFill>
                            <a:schemeClr val="accent5"/>
                          </a:solidFill>
                          <a:latin typeface="+mn-lt"/>
                          <a:ea typeface="+mn-ea"/>
                          <a:cs typeface="+mn-cs"/>
                        </a:rPr>
                        <a:t>R integration (CTP3)</a:t>
                      </a:r>
                    </a:p>
                    <a:p>
                      <a:pPr marL="0" algn="l" defTabSz="932472" rtl="0" eaLnBrk="1" latinLnBrk="0" hangingPunct="1">
                        <a:lnSpc>
                          <a:spcPct val="90000"/>
                        </a:lnSpc>
                        <a:spcAft>
                          <a:spcPts val="1200"/>
                        </a:spcAft>
                      </a:pPr>
                      <a:r>
                        <a:rPr lang="en-US" sz="1400" kern="1200" spc="0" dirty="0">
                          <a:ln w="3175">
                            <a:noFill/>
                          </a:ln>
                          <a:solidFill>
                            <a:srgbClr val="505050"/>
                          </a:solidFill>
                          <a:latin typeface="+mn-lt"/>
                          <a:ea typeface="ＭＳ Ｐゴシック" charset="0"/>
                          <a:cs typeface="Segoe UI" panose="020B0502040204020203" pitchFamily="34" charset="0"/>
                        </a:rPr>
                        <a:t>Bringing predictive analytic capabilities</a:t>
                      </a:r>
                      <a:r>
                        <a:rPr lang="en-US" sz="1400" kern="1200" spc="0" baseline="0" dirty="0">
                          <a:ln w="3175">
                            <a:noFill/>
                          </a:ln>
                          <a:solidFill>
                            <a:srgbClr val="505050"/>
                          </a:solidFill>
                          <a:latin typeface="+mn-lt"/>
                          <a:ea typeface="ＭＳ Ｐゴシック" charset="0"/>
                          <a:cs typeface="Segoe UI" panose="020B0502040204020203" pitchFamily="34" charset="0"/>
                        </a:rPr>
                        <a:t> to your relational database</a:t>
                      </a:r>
                    </a:p>
                    <a:p>
                      <a:pPr marL="0" algn="l" defTabSz="932472" rtl="0" eaLnBrk="1" latinLnBrk="0" hangingPunct="1">
                        <a:lnSpc>
                          <a:spcPct val="90000"/>
                        </a:lnSpc>
                        <a:spcAft>
                          <a:spcPts val="1200"/>
                        </a:spcAft>
                      </a:pPr>
                      <a:r>
                        <a:rPr lang="en-US" sz="1400" kern="1200" spc="0" baseline="0" dirty="0">
                          <a:ln w="3175">
                            <a:noFill/>
                          </a:ln>
                          <a:solidFill>
                            <a:srgbClr val="505050"/>
                          </a:solidFill>
                          <a:latin typeface="+mn-lt"/>
                          <a:ea typeface="ＭＳ Ｐゴシック" charset="0"/>
                          <a:cs typeface="Segoe UI" panose="020B0502040204020203" pitchFamily="34" charset="0"/>
                        </a:rPr>
                        <a:t>Expand your “R” script library with Microsoft Azure Marketplace</a:t>
                      </a:r>
                    </a:p>
                  </a:txBody>
                  <a:tcPr marL="182854" marR="182854" marT="182854" marB="91427">
                    <a:lnT w="12700" cap="flat" cmpd="sng" algn="ctr">
                      <a:solidFill>
                        <a:schemeClr val="bg1"/>
                      </a:solidFill>
                      <a:prstDash val="solid"/>
                      <a:round/>
                      <a:headEnd type="none" w="med" len="med"/>
                      <a:tailEnd type="none" w="med" len="med"/>
                    </a:lnT>
                    <a:solidFill>
                      <a:schemeClr val="bg1">
                        <a:alpha val="80000"/>
                      </a:schemeClr>
                    </a:solidFill>
                  </a:tcPr>
                </a:tc>
                <a:extLst>
                  <a:ext uri="{0D108BD9-81ED-4DB2-BD59-A6C34878D82A}">
                    <a16:rowId xmlns:a16="http://schemas.microsoft.com/office/drawing/2014/main" val="10001"/>
                  </a:ext>
                </a:extLst>
              </a:tr>
            </a:tbl>
          </a:graphicData>
        </a:graphic>
      </p:graphicFrame>
      <p:sp>
        <p:nvSpPr>
          <p:cNvPr id="11" name="Rectangle 10"/>
          <p:cNvSpPr/>
          <p:nvPr/>
        </p:nvSpPr>
        <p:spPr bwMode="auto">
          <a:xfrm>
            <a:off x="10705" y="1827711"/>
            <a:ext cx="3104123" cy="54877"/>
          </a:xfrm>
          <a:prstGeom prst="rect">
            <a:avLst/>
          </a:prstGeom>
          <a:solidFill>
            <a:schemeClr val="tx1">
              <a:alpha val="14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indent="-342900" algn="ctr" defTabSz="932472" fontAlgn="base">
              <a:lnSpc>
                <a:spcPct val="90000"/>
              </a:lnSpc>
              <a:spcBef>
                <a:spcPct val="0"/>
              </a:spcBef>
              <a:spcAft>
                <a:spcPct val="0"/>
              </a:spcAft>
              <a:buFont typeface="Wingdings 3" panose="05040102010807070707" pitchFamily="18" charset="2"/>
              <a:buChar char="Æ"/>
            </a:pPr>
            <a:endParaRPr lang="en-US" sz="2000" b="1" dirty="0" err="1">
              <a:solidFill>
                <a:schemeClr val="bg1"/>
              </a:solidFill>
              <a:latin typeface="+mj-lt"/>
              <a:ea typeface="Segoe UI" pitchFamily="34" charset="0"/>
              <a:cs typeface="Segoe UI" pitchFamily="34" charset="0"/>
            </a:endParaRPr>
          </a:p>
        </p:txBody>
      </p:sp>
      <p:sp>
        <p:nvSpPr>
          <p:cNvPr id="12" name="Rectangle 11"/>
          <p:cNvSpPr/>
          <p:nvPr/>
        </p:nvSpPr>
        <p:spPr bwMode="auto">
          <a:xfrm>
            <a:off x="3114828" y="1827685"/>
            <a:ext cx="3104123" cy="54877"/>
          </a:xfrm>
          <a:prstGeom prst="rect">
            <a:avLst/>
          </a:prstGeom>
          <a:solidFill>
            <a:schemeClr val="tx1">
              <a:alpha val="14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indent="-342900" algn="ctr" defTabSz="932472" fontAlgn="base">
              <a:lnSpc>
                <a:spcPct val="90000"/>
              </a:lnSpc>
              <a:spcBef>
                <a:spcPct val="0"/>
              </a:spcBef>
              <a:spcAft>
                <a:spcPct val="0"/>
              </a:spcAft>
              <a:buFont typeface="Wingdings 3" panose="05040102010807070707" pitchFamily="18" charset="2"/>
              <a:buChar char="Æ"/>
            </a:pPr>
            <a:endParaRPr lang="en-US" sz="2000" b="1" dirty="0" err="1">
              <a:solidFill>
                <a:schemeClr val="bg1"/>
              </a:solidFill>
              <a:latin typeface="+mj-lt"/>
              <a:ea typeface="Segoe UI" pitchFamily="34" charset="0"/>
              <a:cs typeface="Segoe UI" pitchFamily="34" charset="0"/>
            </a:endParaRPr>
          </a:p>
        </p:txBody>
      </p:sp>
      <p:sp>
        <p:nvSpPr>
          <p:cNvPr id="13" name="Rectangle 12"/>
          <p:cNvSpPr/>
          <p:nvPr/>
        </p:nvSpPr>
        <p:spPr bwMode="auto">
          <a:xfrm>
            <a:off x="6218951" y="1827659"/>
            <a:ext cx="3104123" cy="54877"/>
          </a:xfrm>
          <a:prstGeom prst="rect">
            <a:avLst/>
          </a:prstGeom>
          <a:solidFill>
            <a:schemeClr val="tx1">
              <a:alpha val="14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indent="-342900" algn="ctr" defTabSz="932472" fontAlgn="base">
              <a:lnSpc>
                <a:spcPct val="90000"/>
              </a:lnSpc>
              <a:spcBef>
                <a:spcPct val="0"/>
              </a:spcBef>
              <a:spcAft>
                <a:spcPct val="0"/>
              </a:spcAft>
              <a:buFont typeface="Wingdings 3" panose="05040102010807070707" pitchFamily="18" charset="2"/>
              <a:buChar char="Æ"/>
            </a:pPr>
            <a:endParaRPr lang="en-US" sz="2000" b="1" dirty="0" err="1">
              <a:solidFill>
                <a:schemeClr val="bg1"/>
              </a:solidFill>
              <a:latin typeface="+mj-lt"/>
              <a:ea typeface="Segoe UI" pitchFamily="34" charset="0"/>
              <a:cs typeface="Segoe UI" pitchFamily="34" charset="0"/>
            </a:endParaRPr>
          </a:p>
        </p:txBody>
      </p:sp>
      <p:sp>
        <p:nvSpPr>
          <p:cNvPr id="14" name="Rectangle 13"/>
          <p:cNvSpPr/>
          <p:nvPr/>
        </p:nvSpPr>
        <p:spPr bwMode="auto">
          <a:xfrm>
            <a:off x="9323074" y="1827633"/>
            <a:ext cx="3104123" cy="54877"/>
          </a:xfrm>
          <a:prstGeom prst="rect">
            <a:avLst/>
          </a:prstGeom>
          <a:solidFill>
            <a:schemeClr val="tx1">
              <a:alpha val="14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indent="-342900" algn="ctr" defTabSz="932472" fontAlgn="base">
              <a:lnSpc>
                <a:spcPct val="90000"/>
              </a:lnSpc>
              <a:spcBef>
                <a:spcPct val="0"/>
              </a:spcBef>
              <a:spcAft>
                <a:spcPct val="0"/>
              </a:spcAft>
              <a:buFont typeface="Wingdings 3" panose="05040102010807070707" pitchFamily="18" charset="2"/>
              <a:buChar char="Æ"/>
            </a:pPr>
            <a:endParaRPr lang="en-US" sz="2000" b="1" dirty="0" err="1">
              <a:solidFill>
                <a:schemeClr val="bg1"/>
              </a:solidFill>
              <a:latin typeface="+mj-lt"/>
              <a:ea typeface="Segoe UI" pitchFamily="34" charset="0"/>
              <a:cs typeface="Segoe UI" pitchFamily="34" charset="0"/>
            </a:endParaRPr>
          </a:p>
        </p:txBody>
      </p:sp>
      <p:sp>
        <p:nvSpPr>
          <p:cNvPr id="15" name="Title 1"/>
          <p:cNvSpPr txBox="1">
            <a:spLocks/>
          </p:cNvSpPr>
          <p:nvPr/>
        </p:nvSpPr>
        <p:spPr>
          <a:xfrm>
            <a:off x="265176" y="256032"/>
            <a:ext cx="11653521" cy="1075884"/>
          </a:xfrm>
          <a:prstGeom prst="rect">
            <a:avLst/>
          </a:prstGeom>
        </p:spPr>
        <p:txBody>
          <a:bodyPr anchor="ctr" anchorCtr="0"/>
          <a:lstStyle>
            <a:lvl1pPr algn="l" defTabSz="931863" rtl="0" fontAlgn="base">
              <a:lnSpc>
                <a:spcPct val="90000"/>
              </a:lnSpc>
              <a:spcBef>
                <a:spcPct val="0"/>
              </a:spcBef>
              <a:spcAft>
                <a:spcPct val="0"/>
              </a:spcAft>
              <a:defRPr lang="en-US" sz="4000" kern="1200" spc="-102" dirty="0">
                <a:ln w="3175">
                  <a:noFill/>
                </a:ln>
                <a:solidFill>
                  <a:schemeClr val="tx1"/>
                </a:solidFill>
                <a:latin typeface="+mj-lt"/>
                <a:ea typeface="ＭＳ Ｐゴシック" charset="0"/>
                <a:cs typeface="Segoe UI" pitchFamily="34" charset="0"/>
              </a:defRPr>
            </a:lvl1pPr>
            <a:lvl2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2pPr>
            <a:lvl3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3pPr>
            <a:lvl4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4pPr>
            <a:lvl5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5pPr>
            <a:lvl6pPr marL="4572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6pPr>
            <a:lvl7pPr marL="9144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7pPr>
            <a:lvl8pPr marL="13716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8pPr>
            <a:lvl9pPr marL="18288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9pPr>
          </a:lstStyle>
          <a:p>
            <a:r>
              <a:rPr lang="en-US" dirty="0"/>
              <a:t>Deeper insights across data</a:t>
            </a:r>
          </a:p>
        </p:txBody>
      </p:sp>
    </p:spTree>
    <p:extLst>
      <p:ext uri="{BB962C8B-B14F-4D97-AF65-F5344CB8AC3E}">
        <p14:creationId xmlns:p14="http://schemas.microsoft.com/office/powerpoint/2010/main" val="4125572683"/>
      </p:ext>
    </p:extLst>
  </p:cSld>
  <p:clrMapOvr>
    <a:masterClrMapping/>
  </p:clrMapOvr>
  <p:transition>
    <p:fade/>
  </p:transition>
</p:sld>
</file>

<file path=ppt/slides/slide11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aphicFrame>
        <p:nvGraphicFramePr>
          <p:cNvPr id="91" name="Table 90"/>
          <p:cNvGraphicFramePr>
            <a:graphicFrameLocks noGrp="1"/>
          </p:cNvGraphicFramePr>
          <p:nvPr>
            <p:extLst>
              <p:ext uri="{D42A27DB-BD31-4B8C-83A1-F6EECF244321}">
                <p14:modId xmlns:p14="http://schemas.microsoft.com/office/powerpoint/2010/main" val="2729752234"/>
              </p:ext>
            </p:extLst>
          </p:nvPr>
        </p:nvGraphicFramePr>
        <p:xfrm>
          <a:off x="880" y="1369171"/>
          <a:ext cx="12435596" cy="4623777"/>
        </p:xfrm>
        <a:graphic>
          <a:graphicData uri="http://schemas.openxmlformats.org/drawingml/2006/table">
            <a:tbl>
              <a:tblPr firstRow="1" bandRow="1">
                <a:tableStyleId>{5C22544A-7EE6-4342-B048-85BDC9FD1C3A}</a:tableStyleId>
              </a:tblPr>
              <a:tblGrid>
                <a:gridCol w="3108899">
                  <a:extLst>
                    <a:ext uri="{9D8B030D-6E8A-4147-A177-3AD203B41FA5}">
                      <a16:colId xmlns:a16="http://schemas.microsoft.com/office/drawing/2014/main" val="20000"/>
                    </a:ext>
                  </a:extLst>
                </a:gridCol>
                <a:gridCol w="3108899">
                  <a:extLst>
                    <a:ext uri="{9D8B030D-6E8A-4147-A177-3AD203B41FA5}">
                      <a16:colId xmlns:a16="http://schemas.microsoft.com/office/drawing/2014/main" val="20001"/>
                    </a:ext>
                  </a:extLst>
                </a:gridCol>
                <a:gridCol w="3108899">
                  <a:extLst>
                    <a:ext uri="{9D8B030D-6E8A-4147-A177-3AD203B41FA5}">
                      <a16:colId xmlns:a16="http://schemas.microsoft.com/office/drawing/2014/main" val="20002"/>
                    </a:ext>
                  </a:extLst>
                </a:gridCol>
                <a:gridCol w="3108899">
                  <a:extLst>
                    <a:ext uri="{9D8B030D-6E8A-4147-A177-3AD203B41FA5}">
                      <a16:colId xmlns:a16="http://schemas.microsoft.com/office/drawing/2014/main" val="447644168"/>
                    </a:ext>
                  </a:extLst>
                </a:gridCol>
              </a:tblGrid>
              <a:tr h="458721">
                <a:tc>
                  <a:txBody>
                    <a:bodyPr/>
                    <a:lstStyle/>
                    <a:p>
                      <a:pPr algn="ctr"/>
                      <a:r>
                        <a:rPr lang="en-US" sz="2800" b="0" spc="0" dirty="0">
                          <a:latin typeface="+mj-lt"/>
                        </a:rPr>
                        <a:t>Access any</a:t>
                      </a:r>
                      <a:r>
                        <a:rPr lang="en-US" sz="2800" b="0" spc="0" baseline="0" dirty="0">
                          <a:latin typeface="+mj-lt"/>
                        </a:rPr>
                        <a:t> data</a:t>
                      </a:r>
                      <a:endParaRPr lang="en-US" sz="2800" b="0" spc="0" dirty="0">
                        <a:latin typeface="+mj-lt"/>
                      </a:endParaRPr>
                    </a:p>
                  </a:txBody>
                  <a:tcPr marL="91427" marR="91427" marT="0" marB="9144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5"/>
                    </a:solidFill>
                  </a:tcPr>
                </a:tc>
                <a:tc>
                  <a:txBody>
                    <a:bodyPr/>
                    <a:lstStyle/>
                    <a:p>
                      <a:pPr algn="ctr"/>
                      <a:r>
                        <a:rPr lang="en-US" sz="2800" b="0" spc="0" dirty="0">
                          <a:latin typeface="+mj-lt"/>
                        </a:rPr>
                        <a:t>Scale and manage</a:t>
                      </a:r>
                    </a:p>
                  </a:txBody>
                  <a:tcPr marL="91427" marR="91427" marT="0" marB="9144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5"/>
                    </a:solidFill>
                  </a:tcPr>
                </a:tc>
                <a:tc>
                  <a:txBody>
                    <a:bodyPr/>
                    <a:lstStyle/>
                    <a:p>
                      <a:pPr algn="ctr"/>
                      <a:r>
                        <a:rPr lang="en-US" sz="2800" b="0" spc="0" dirty="0">
                          <a:latin typeface="+mj-lt"/>
                        </a:rPr>
                        <a:t>Powerful</a:t>
                      </a:r>
                      <a:r>
                        <a:rPr lang="en-US" sz="2800" b="0" spc="0" baseline="0" dirty="0">
                          <a:latin typeface="+mj-lt"/>
                        </a:rPr>
                        <a:t> Insights</a:t>
                      </a:r>
                      <a:endParaRPr lang="en-US" sz="2800" b="0" spc="0" dirty="0">
                        <a:latin typeface="+mj-lt"/>
                      </a:endParaRPr>
                    </a:p>
                  </a:txBody>
                  <a:tcPr marL="91427" marR="91427" marT="0" marB="9144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5"/>
                    </a:solidFill>
                  </a:tcPr>
                </a:tc>
                <a:tc>
                  <a:txBody>
                    <a:bodyPr/>
                    <a:lstStyle/>
                    <a:p>
                      <a:pPr algn="ctr"/>
                      <a:r>
                        <a:rPr lang="en-US" sz="2800" b="0" spc="0" dirty="0">
                          <a:latin typeface="+mj-lt"/>
                        </a:rPr>
                        <a:t>Advanced analytics</a:t>
                      </a:r>
                    </a:p>
                  </a:txBody>
                  <a:tcPr marL="91427" marR="91427" marT="0" marB="9144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5"/>
                    </a:solidFill>
                  </a:tcPr>
                </a:tc>
                <a:extLst>
                  <a:ext uri="{0D108BD9-81ED-4DB2-BD59-A6C34878D82A}">
                    <a16:rowId xmlns:a16="http://schemas.microsoft.com/office/drawing/2014/main" val="10000"/>
                  </a:ext>
                </a:extLst>
              </a:tr>
              <a:tr h="4065832">
                <a:tc>
                  <a:txBody>
                    <a:bodyPr/>
                    <a:lstStyle/>
                    <a:p>
                      <a:pPr marL="0" marR="0" lvl="0" indent="0" algn="l" defTabSz="932742"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err="1">
                          <a:ln>
                            <a:noFill/>
                          </a:ln>
                          <a:solidFill>
                            <a:schemeClr val="accent5"/>
                          </a:solidFill>
                          <a:effectLst/>
                          <a:uLnTx/>
                          <a:uFillTx/>
                          <a:latin typeface="+mn-lt"/>
                          <a:ea typeface="+mn-ea"/>
                          <a:cs typeface="+mn-cs"/>
                        </a:rPr>
                        <a:t>PolyBase</a:t>
                      </a:r>
                      <a:r>
                        <a:rPr kumimoji="0" lang="en-US" sz="1800" b="0" i="0" u="none" strike="noStrike" kern="1200" cap="none" spc="0" normalizeH="0" baseline="0" noProof="0" dirty="0">
                          <a:ln>
                            <a:noFill/>
                          </a:ln>
                          <a:solidFill>
                            <a:schemeClr val="accent5"/>
                          </a:solidFill>
                          <a:effectLst/>
                          <a:uLnTx/>
                          <a:uFillTx/>
                          <a:latin typeface="+mn-lt"/>
                          <a:ea typeface="+mn-ea"/>
                          <a:cs typeface="+mn-cs"/>
                        </a:rPr>
                        <a:t> </a:t>
                      </a:r>
                    </a:p>
                    <a:p>
                      <a:pPr marL="0" marR="0" lvl="0" indent="0" algn="l" defTabSz="932742" rtl="0" eaLnBrk="1" fontAlgn="auto" latinLnBrk="0" hangingPunct="1">
                        <a:lnSpc>
                          <a:spcPct val="90000"/>
                        </a:lnSpc>
                        <a:spcBef>
                          <a:spcPts val="600"/>
                        </a:spcBef>
                        <a:spcAft>
                          <a:spcPts val="1200"/>
                        </a:spcAft>
                        <a:buClrTx/>
                        <a:buSzTx/>
                        <a:buFontTx/>
                        <a:buNone/>
                        <a:tabLst/>
                        <a:defRPr/>
                      </a:pPr>
                      <a:r>
                        <a:rPr lang="en-US" sz="1400" kern="1200" spc="0" dirty="0">
                          <a:ln w="3175">
                            <a:noFill/>
                          </a:ln>
                          <a:solidFill>
                            <a:srgbClr val="505050"/>
                          </a:solidFill>
                          <a:latin typeface="+mn-lt"/>
                          <a:ea typeface="ＭＳ Ｐゴシック" charset="0"/>
                          <a:cs typeface="Segoe UI" panose="020B0502040204020203" pitchFamily="34" charset="0"/>
                        </a:rPr>
                        <a:t>Insights from data across SQL Server and Hadoop with the simplicity of T-SQL</a:t>
                      </a:r>
                    </a:p>
                    <a:p>
                      <a:pPr defTabSz="932472">
                        <a:lnSpc>
                          <a:spcPct val="100000"/>
                        </a:lnSpc>
                        <a:spcBef>
                          <a:spcPts val="0"/>
                        </a:spcBef>
                        <a:spcAft>
                          <a:spcPts val="0"/>
                        </a:spcAft>
                      </a:pPr>
                      <a:r>
                        <a:rPr lang="en-US" sz="1800" b="0" kern="1200" spc="0" dirty="0">
                          <a:solidFill>
                            <a:schemeClr val="accent5"/>
                          </a:solidFill>
                          <a:latin typeface="+mn-lt"/>
                          <a:ea typeface="+mn-ea"/>
                          <a:cs typeface="+mn-cs"/>
                        </a:rPr>
                        <a:t>Enhanced SSIS</a:t>
                      </a:r>
                    </a:p>
                    <a:p>
                      <a:pPr marL="0" algn="l" defTabSz="932472" rtl="0" eaLnBrk="1" latinLnBrk="0" hangingPunct="1">
                        <a:lnSpc>
                          <a:spcPct val="90000"/>
                        </a:lnSpc>
                        <a:spcAft>
                          <a:spcPts val="1200"/>
                        </a:spcAft>
                      </a:pPr>
                      <a:r>
                        <a:rPr lang="en-US" sz="1400" kern="1200" spc="0" dirty="0">
                          <a:ln w="3175">
                            <a:noFill/>
                          </a:ln>
                          <a:solidFill>
                            <a:srgbClr val="505050"/>
                          </a:solidFill>
                          <a:latin typeface="+mn-lt"/>
                          <a:ea typeface="ＭＳ Ｐゴシック" charset="0"/>
                          <a:cs typeface="Segoe UI" panose="020B0502040204020203" pitchFamily="34" charset="0"/>
                        </a:rPr>
                        <a:t>Designer support for previous SSIS versions</a:t>
                      </a:r>
                    </a:p>
                    <a:p>
                      <a:pPr marL="0" marR="0" lvl="0" indent="0" algn="l" defTabSz="932472" rtl="0" eaLnBrk="1" fontAlgn="auto" latinLnBrk="0" hangingPunct="1">
                        <a:lnSpc>
                          <a:spcPct val="90000"/>
                        </a:lnSpc>
                        <a:spcBef>
                          <a:spcPts val="0"/>
                        </a:spcBef>
                        <a:spcAft>
                          <a:spcPts val="1200"/>
                        </a:spcAft>
                        <a:buClrTx/>
                        <a:buSzTx/>
                        <a:buFontTx/>
                        <a:buNone/>
                        <a:tabLst/>
                        <a:defRPr/>
                      </a:pPr>
                      <a:r>
                        <a:rPr lang="en-US" sz="1400" kern="1200" spc="0" noProof="0" dirty="0">
                          <a:ln w="3175">
                            <a:noFill/>
                          </a:ln>
                          <a:solidFill>
                            <a:srgbClr val="505050"/>
                          </a:solidFill>
                          <a:latin typeface="+mn-lt"/>
                          <a:ea typeface="ＭＳ Ｐゴシック" charset="0"/>
                          <a:cs typeface="Segoe UI" panose="020B0502040204020203" pitchFamily="34" charset="0"/>
                        </a:rPr>
                        <a:t>SSIS Improvements for Azure services</a:t>
                      </a:r>
                    </a:p>
                    <a:p>
                      <a:pPr marL="0" algn="l" defTabSz="932472" rtl="0" eaLnBrk="1" latinLnBrk="0" hangingPunct="1">
                        <a:lnSpc>
                          <a:spcPct val="90000"/>
                        </a:lnSpc>
                        <a:spcAft>
                          <a:spcPts val="1200"/>
                        </a:spcAft>
                      </a:pPr>
                      <a:endParaRPr lang="en-US" sz="1400" kern="1200" spc="0" dirty="0">
                        <a:ln w="3175">
                          <a:noFill/>
                        </a:ln>
                        <a:solidFill>
                          <a:srgbClr val="505050"/>
                        </a:solidFill>
                        <a:latin typeface="+mn-lt"/>
                        <a:ea typeface="ＭＳ Ｐゴシック" charset="0"/>
                        <a:cs typeface="Segoe UI" panose="020B0502040204020203" pitchFamily="34" charset="0"/>
                      </a:endParaRPr>
                    </a:p>
                  </a:txBody>
                  <a:tcPr marL="182854" marR="182854" marT="182854" marB="91427">
                    <a:lnT w="12700" cap="flat" cmpd="sng" algn="ctr">
                      <a:solidFill>
                        <a:schemeClr val="bg1"/>
                      </a:solidFill>
                      <a:prstDash val="solid"/>
                      <a:round/>
                      <a:headEnd type="none" w="med" len="med"/>
                      <a:tailEnd type="none" w="med" len="med"/>
                    </a:lnT>
                    <a:solidFill>
                      <a:schemeClr val="bg1">
                        <a:alpha val="80000"/>
                      </a:schemeClr>
                    </a:solidFill>
                  </a:tcPr>
                </a:tc>
                <a:tc>
                  <a:txBody>
                    <a:bodyPr/>
                    <a:lstStyle/>
                    <a:p>
                      <a:pPr marL="0" marR="0" lvl="0" indent="0" algn="l" defTabSz="932472"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FF8C00"/>
                          </a:solidFill>
                          <a:effectLst/>
                          <a:uLnTx/>
                          <a:uFillTx/>
                          <a:latin typeface="+mn-lt"/>
                          <a:ea typeface="+mn-ea"/>
                          <a:cs typeface="+mn-cs"/>
                        </a:rPr>
                        <a:t>Enterprise-grade </a:t>
                      </a:r>
                      <a:br>
                        <a:rPr kumimoji="0" lang="en-US" sz="1800" b="0" i="0" u="none" strike="noStrike" kern="1200" cap="none" spc="0" normalizeH="0" baseline="0" noProof="0" dirty="0">
                          <a:ln>
                            <a:noFill/>
                          </a:ln>
                          <a:solidFill>
                            <a:srgbClr val="FF8C00"/>
                          </a:solidFill>
                          <a:effectLst/>
                          <a:uLnTx/>
                          <a:uFillTx/>
                          <a:latin typeface="+mn-lt"/>
                          <a:ea typeface="+mn-ea"/>
                          <a:cs typeface="+mn-cs"/>
                        </a:rPr>
                      </a:br>
                      <a:r>
                        <a:rPr kumimoji="0" lang="en-US" sz="1800" b="0" i="0" u="none" strike="noStrike" kern="1200" cap="none" spc="0" normalizeH="0" baseline="0" noProof="0" dirty="0">
                          <a:ln>
                            <a:noFill/>
                          </a:ln>
                          <a:solidFill>
                            <a:srgbClr val="FF8C00"/>
                          </a:solidFill>
                          <a:effectLst/>
                          <a:uLnTx/>
                          <a:uFillTx/>
                          <a:latin typeface="+mn-lt"/>
                          <a:ea typeface="+mn-ea"/>
                          <a:cs typeface="+mn-cs"/>
                        </a:rPr>
                        <a:t>Analysis Services </a:t>
                      </a:r>
                    </a:p>
                    <a:p>
                      <a:pPr marL="0" marR="0" lvl="0" indent="0" algn="l" defTabSz="932472" rtl="0" eaLnBrk="1" fontAlgn="auto" latinLnBrk="0" hangingPunct="1">
                        <a:lnSpc>
                          <a:spcPct val="90000"/>
                        </a:lnSpc>
                        <a:spcBef>
                          <a:spcPts val="0"/>
                        </a:spcBef>
                        <a:spcAft>
                          <a:spcPts val="1200"/>
                        </a:spcAft>
                        <a:buClrTx/>
                        <a:buSzTx/>
                        <a:buFontTx/>
                        <a:buNone/>
                        <a:tabLst/>
                        <a:defRPr/>
                      </a:pPr>
                      <a:r>
                        <a:rPr kumimoji="0" lang="en-US" sz="1400" b="0" i="0" u="none" strike="noStrike" kern="1200" cap="none" spc="0" normalizeH="0" baseline="0" noProof="0" dirty="0">
                          <a:ln w="3175">
                            <a:noFill/>
                          </a:ln>
                          <a:solidFill>
                            <a:srgbClr val="505050"/>
                          </a:solidFill>
                          <a:effectLst/>
                          <a:uLnTx/>
                          <a:uFillTx/>
                          <a:latin typeface="+mn-lt"/>
                          <a:ea typeface="ＭＳ Ｐゴシック" charset="0"/>
                          <a:cs typeface="Segoe UI" panose="020B0502040204020203" pitchFamily="34" charset="0"/>
                        </a:rPr>
                        <a:t>Enhanced performance and scalability for analysis services</a:t>
                      </a:r>
                    </a:p>
                    <a:p>
                      <a:pPr marL="0" marR="0" lvl="0" indent="0" algn="l" defTabSz="932472"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FF8C00"/>
                          </a:solidFill>
                          <a:effectLst/>
                          <a:uLnTx/>
                          <a:uFillTx/>
                          <a:latin typeface="+mn-lt"/>
                          <a:ea typeface="+mn-ea"/>
                          <a:cs typeface="+mn-cs"/>
                        </a:rPr>
                        <a:t>Single SSDT in Visual Studio 2015</a:t>
                      </a:r>
                      <a:r>
                        <a:rPr kumimoji="0" lang="en-US" sz="1800" b="1" i="0" u="none" strike="noStrike" kern="1200" cap="none" spc="0" normalizeH="0" baseline="0" noProof="0" dirty="0">
                          <a:ln w="3175">
                            <a:noFill/>
                          </a:ln>
                          <a:solidFill>
                            <a:srgbClr val="FF8C00"/>
                          </a:solidFill>
                          <a:effectLst/>
                          <a:uLnTx/>
                          <a:uFillTx/>
                          <a:latin typeface="+mn-lt"/>
                          <a:ea typeface="ＭＳ Ｐゴシック" charset="0"/>
                          <a:cs typeface="Segoe UI" pitchFamily="34" charset="0"/>
                        </a:rPr>
                        <a:t> </a:t>
                      </a:r>
                    </a:p>
                    <a:p>
                      <a:pPr marL="0" marR="0" lvl="0" indent="0" algn="l" defTabSz="932472" rtl="0" eaLnBrk="1" fontAlgn="auto" latinLnBrk="0" hangingPunct="1">
                        <a:lnSpc>
                          <a:spcPct val="90000"/>
                        </a:lnSpc>
                        <a:spcBef>
                          <a:spcPts val="0"/>
                        </a:spcBef>
                        <a:spcAft>
                          <a:spcPts val="1200"/>
                        </a:spcAft>
                        <a:buClrTx/>
                        <a:buSzTx/>
                        <a:buFontTx/>
                        <a:buNone/>
                        <a:tabLst/>
                        <a:defRPr/>
                      </a:pPr>
                      <a:r>
                        <a:rPr kumimoji="0" lang="en-US" sz="1400" b="0" i="0" u="none" strike="noStrike" kern="1200" cap="none" spc="0" normalizeH="0" baseline="0" noProof="0" dirty="0">
                          <a:ln w="3175">
                            <a:noFill/>
                          </a:ln>
                          <a:solidFill>
                            <a:srgbClr val="505050"/>
                          </a:solidFill>
                          <a:effectLst/>
                          <a:uLnTx/>
                          <a:uFillTx/>
                          <a:latin typeface="+mn-lt"/>
                          <a:ea typeface="ＭＳ Ｐゴシック" charset="0"/>
                          <a:cs typeface="Segoe UI" panose="020B0502040204020203" pitchFamily="34" charset="0"/>
                        </a:rPr>
                        <a:t>Build richer analytics solutions as part of your development projects in Visual Studio</a:t>
                      </a:r>
                    </a:p>
                    <a:p>
                      <a:pPr marL="0" algn="l" defTabSz="932472" rtl="0" eaLnBrk="1" latinLnBrk="0" hangingPunct="1">
                        <a:lnSpc>
                          <a:spcPct val="100000"/>
                        </a:lnSpc>
                        <a:spcBef>
                          <a:spcPts val="0"/>
                        </a:spcBef>
                        <a:spcAft>
                          <a:spcPts val="0"/>
                        </a:spcAft>
                      </a:pPr>
                      <a:r>
                        <a:rPr lang="en-US" sz="1800" b="0" kern="1200" spc="0" dirty="0">
                          <a:solidFill>
                            <a:schemeClr val="accent5"/>
                          </a:solidFill>
                          <a:latin typeface="+mn-lt"/>
                          <a:ea typeface="+mn-ea"/>
                          <a:cs typeface="+mn-cs"/>
                        </a:rPr>
                        <a:t>Enhanced MDS </a:t>
                      </a:r>
                    </a:p>
                    <a:p>
                      <a:pPr marL="0" lvl="1" indent="0" algn="l" defTabSz="932472" rtl="0" eaLnBrk="1" latinLnBrk="0" hangingPunct="1">
                        <a:lnSpc>
                          <a:spcPct val="90000"/>
                        </a:lnSpc>
                        <a:spcAft>
                          <a:spcPts val="600"/>
                        </a:spcAft>
                        <a:buClr>
                          <a:schemeClr val="accent5"/>
                        </a:buClr>
                        <a:buFont typeface="Arial" panose="020B0604020202020204" pitchFamily="34" charset="0"/>
                        <a:buNone/>
                      </a:pPr>
                      <a:r>
                        <a:rPr lang="en-US" sz="1400" kern="1200" spc="0" dirty="0">
                          <a:ln w="3175">
                            <a:noFill/>
                          </a:ln>
                          <a:solidFill>
                            <a:srgbClr val="505050"/>
                          </a:solidFill>
                          <a:latin typeface="+mn-lt"/>
                          <a:ea typeface="ＭＳ Ｐゴシック" charset="0"/>
                          <a:cs typeface="Segoe UI" panose="020B0502040204020203" pitchFamily="34" charset="0"/>
                        </a:rPr>
                        <a:t>Excel add-in</a:t>
                      </a:r>
                      <a:r>
                        <a:rPr lang="en-US" sz="1400" kern="1200" spc="0" baseline="0" dirty="0">
                          <a:ln w="3175">
                            <a:noFill/>
                          </a:ln>
                          <a:solidFill>
                            <a:srgbClr val="505050"/>
                          </a:solidFill>
                          <a:latin typeface="+mn-lt"/>
                          <a:ea typeface="ＭＳ Ｐゴシック" charset="0"/>
                          <a:cs typeface="Segoe UI" panose="020B0502040204020203" pitchFamily="34" charset="0"/>
                        </a:rPr>
                        <a:t> 15x faster; m</a:t>
                      </a:r>
                      <a:r>
                        <a:rPr lang="en-US" sz="1400" kern="1200" spc="0" dirty="0">
                          <a:ln w="3175">
                            <a:noFill/>
                          </a:ln>
                          <a:solidFill>
                            <a:srgbClr val="505050"/>
                          </a:solidFill>
                          <a:latin typeface="+mn-lt"/>
                          <a:ea typeface="ＭＳ Ｐゴシック" charset="0"/>
                          <a:cs typeface="Segoe UI" panose="020B0502040204020203" pitchFamily="34" charset="0"/>
                        </a:rPr>
                        <a:t>ore</a:t>
                      </a:r>
                      <a:r>
                        <a:rPr lang="en-US" sz="1400" kern="1200" spc="0" baseline="0" dirty="0">
                          <a:ln w="3175">
                            <a:noFill/>
                          </a:ln>
                          <a:solidFill>
                            <a:srgbClr val="505050"/>
                          </a:solidFill>
                          <a:latin typeface="+mn-lt"/>
                          <a:ea typeface="ＭＳ Ｐゴシック" charset="0"/>
                          <a:cs typeface="Segoe UI" panose="020B0502040204020203" pitchFamily="34" charset="0"/>
                        </a:rPr>
                        <a:t> granular security roles; a</a:t>
                      </a:r>
                      <a:r>
                        <a:rPr lang="en-US" sz="1400" kern="1200" spc="0" dirty="0">
                          <a:ln w="3175">
                            <a:noFill/>
                          </a:ln>
                          <a:solidFill>
                            <a:srgbClr val="505050"/>
                          </a:solidFill>
                          <a:latin typeface="+mn-lt"/>
                          <a:ea typeface="ＭＳ Ｐゴシック" charset="0"/>
                          <a:cs typeface="Segoe UI" panose="020B0502040204020203" pitchFamily="34" charset="0"/>
                        </a:rPr>
                        <a:t>rchival options for transaction</a:t>
                      </a:r>
                      <a:r>
                        <a:rPr lang="en-US" sz="1400" kern="1200" spc="0" baseline="0" dirty="0">
                          <a:ln w="3175">
                            <a:noFill/>
                          </a:ln>
                          <a:solidFill>
                            <a:srgbClr val="505050"/>
                          </a:solidFill>
                          <a:latin typeface="+mn-lt"/>
                          <a:ea typeface="ＭＳ Ｐゴシック" charset="0"/>
                          <a:cs typeface="Segoe UI" panose="020B0502040204020203" pitchFamily="34" charset="0"/>
                        </a:rPr>
                        <a:t> logs; and reuse entities across models</a:t>
                      </a:r>
                      <a:endParaRPr lang="en-US" sz="1400" kern="1200" spc="0" dirty="0">
                        <a:ln w="3175">
                          <a:noFill/>
                        </a:ln>
                        <a:solidFill>
                          <a:srgbClr val="505050"/>
                        </a:solidFill>
                        <a:latin typeface="+mn-lt"/>
                        <a:ea typeface="ＭＳ Ｐゴシック" charset="0"/>
                        <a:cs typeface="Segoe UI" panose="020B0502040204020203" pitchFamily="34" charset="0"/>
                      </a:endParaRPr>
                    </a:p>
                    <a:p>
                      <a:pPr marL="0" algn="l" defTabSz="932742" rtl="0" eaLnBrk="1" latinLnBrk="0" hangingPunct="1">
                        <a:spcBef>
                          <a:spcPts val="600"/>
                        </a:spcBef>
                        <a:spcAft>
                          <a:spcPts val="1200"/>
                        </a:spcAft>
                      </a:pPr>
                      <a:endParaRPr lang="en-US" sz="1800" b="0" kern="1200" spc="0" dirty="0">
                        <a:solidFill>
                          <a:srgbClr val="C00000"/>
                        </a:solidFill>
                        <a:latin typeface="+mn-lt"/>
                        <a:ea typeface="+mn-ea"/>
                        <a:cs typeface="+mn-cs"/>
                      </a:endParaRPr>
                    </a:p>
                  </a:txBody>
                  <a:tcPr marL="182854" marT="182854" marB="91427">
                    <a:lnT w="12700" cap="flat" cmpd="sng" algn="ctr">
                      <a:solidFill>
                        <a:schemeClr val="bg1"/>
                      </a:solidFill>
                      <a:prstDash val="solid"/>
                      <a:round/>
                      <a:headEnd type="none" w="med" len="med"/>
                      <a:tailEnd type="none" w="med" len="med"/>
                    </a:lnT>
                    <a:solidFill>
                      <a:schemeClr val="bg1">
                        <a:alpha val="80000"/>
                      </a:schemeClr>
                    </a:solidFill>
                  </a:tcPr>
                </a:tc>
                <a:tc>
                  <a:txBody>
                    <a:bodyPr/>
                    <a:lstStyle/>
                    <a:p>
                      <a:pPr marL="0" algn="l" defTabSz="932472" rtl="0" eaLnBrk="1" latinLnBrk="0" hangingPunct="1">
                        <a:lnSpc>
                          <a:spcPct val="100000"/>
                        </a:lnSpc>
                        <a:spcBef>
                          <a:spcPts val="0"/>
                        </a:spcBef>
                        <a:spcAft>
                          <a:spcPts val="0"/>
                        </a:spcAft>
                      </a:pPr>
                      <a:r>
                        <a:rPr lang="en-US" sz="1800" b="0" kern="1200" spc="0" dirty="0">
                          <a:solidFill>
                            <a:schemeClr val="accent5"/>
                          </a:solidFill>
                          <a:latin typeface="+mn-lt"/>
                          <a:ea typeface="+mn-ea"/>
                          <a:cs typeface="+mn-cs"/>
                        </a:rPr>
                        <a:t>Mobile BI</a:t>
                      </a:r>
                    </a:p>
                    <a:p>
                      <a:pPr marL="0" algn="l" defTabSz="932472" rtl="0" eaLnBrk="1" latinLnBrk="0" hangingPunct="1">
                        <a:lnSpc>
                          <a:spcPct val="90000"/>
                        </a:lnSpc>
                        <a:spcAft>
                          <a:spcPts val="1200"/>
                        </a:spcAft>
                      </a:pPr>
                      <a:r>
                        <a:rPr lang="en-US" sz="1400" kern="1200" spc="0" dirty="0">
                          <a:ln w="3175">
                            <a:noFill/>
                          </a:ln>
                          <a:solidFill>
                            <a:srgbClr val="505050"/>
                          </a:solidFill>
                          <a:latin typeface="+mn-lt"/>
                          <a:ea typeface="ＭＳ Ｐゴシック" charset="0"/>
                          <a:cs typeface="Segoe UI" panose="020B0502040204020203" pitchFamily="34" charset="0"/>
                        </a:rPr>
                        <a:t>Business insights for your on-premises data through rich visualization on mobile devices with native apps for Windows, iOS and Android</a:t>
                      </a:r>
                    </a:p>
                    <a:p>
                      <a:pPr marL="0" marR="0" lvl="0" indent="0" algn="l" defTabSz="932472"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FF8C00"/>
                          </a:solidFill>
                          <a:effectLst/>
                          <a:uLnTx/>
                          <a:uFillTx/>
                          <a:latin typeface="+mn-lt"/>
                          <a:ea typeface="+mn-ea"/>
                          <a:cs typeface="+mn-cs"/>
                        </a:rPr>
                        <a:t>Enhanced Reporting Services</a:t>
                      </a:r>
                      <a:endParaRPr kumimoji="0" lang="en-US" sz="1800" b="1" i="0" u="none" strike="noStrike" kern="1200" cap="none" spc="0" normalizeH="0" baseline="0" noProof="0" dirty="0">
                        <a:ln w="3175">
                          <a:noFill/>
                        </a:ln>
                        <a:solidFill>
                          <a:srgbClr val="FF8C00"/>
                        </a:solidFill>
                        <a:effectLst/>
                        <a:uLnTx/>
                        <a:uFillTx/>
                        <a:latin typeface="+mn-lt"/>
                        <a:ea typeface="ＭＳ Ｐゴシック" charset="0"/>
                        <a:cs typeface="Segoe UI" pitchFamily="34" charset="0"/>
                      </a:endParaRPr>
                    </a:p>
                    <a:p>
                      <a:pPr marL="0" marR="0" lvl="0" indent="0" algn="l" defTabSz="932472" rtl="0" eaLnBrk="1" fontAlgn="auto" latinLnBrk="0" hangingPunct="1">
                        <a:lnSpc>
                          <a:spcPct val="90000"/>
                        </a:lnSpc>
                        <a:spcBef>
                          <a:spcPts val="0"/>
                        </a:spcBef>
                        <a:spcAft>
                          <a:spcPts val="1200"/>
                        </a:spcAft>
                        <a:buClrTx/>
                        <a:buSzTx/>
                        <a:buFontTx/>
                        <a:buNone/>
                        <a:tabLst/>
                        <a:defRPr/>
                      </a:pPr>
                      <a:r>
                        <a:rPr kumimoji="0" lang="en-US" sz="1400" b="0" i="0" u="none" strike="noStrike" kern="1200" cap="none" spc="0" normalizeH="0" baseline="0" noProof="0" dirty="0">
                          <a:ln w="3175">
                            <a:noFill/>
                          </a:ln>
                          <a:solidFill>
                            <a:srgbClr val="505050"/>
                          </a:solidFill>
                          <a:effectLst/>
                          <a:uLnTx/>
                          <a:uFillTx/>
                          <a:latin typeface="+mn-lt"/>
                          <a:ea typeface="ＭＳ Ｐゴシック" charset="0"/>
                          <a:cs typeface="Segoe UI" panose="020B0502040204020203" pitchFamily="34" charset="0"/>
                        </a:rPr>
                        <a:t>New modern reports with rich visualizations</a:t>
                      </a:r>
                    </a:p>
                  </a:txBody>
                  <a:tcPr marL="182854" marR="182854" marT="182854" marB="91427">
                    <a:lnT w="12700" cap="flat" cmpd="sng" algn="ctr">
                      <a:solidFill>
                        <a:schemeClr val="bg1"/>
                      </a:solidFill>
                      <a:prstDash val="solid"/>
                      <a:round/>
                      <a:headEnd type="none" w="med" len="med"/>
                      <a:tailEnd type="none" w="med" len="med"/>
                    </a:lnT>
                    <a:solidFill>
                      <a:schemeClr val="bg1">
                        <a:alpha val="80000"/>
                      </a:schemeClr>
                    </a:solidFill>
                  </a:tcPr>
                </a:tc>
                <a:tc>
                  <a:txBody>
                    <a:bodyPr/>
                    <a:lstStyle/>
                    <a:p>
                      <a:pPr marL="0" algn="l" defTabSz="932472" rtl="0" eaLnBrk="1" latinLnBrk="0" hangingPunct="1">
                        <a:lnSpc>
                          <a:spcPct val="100000"/>
                        </a:lnSpc>
                        <a:spcBef>
                          <a:spcPts val="0"/>
                        </a:spcBef>
                        <a:spcAft>
                          <a:spcPts val="0"/>
                        </a:spcAft>
                      </a:pPr>
                      <a:r>
                        <a:rPr lang="en-US" sz="1800" b="0" kern="1200" spc="0" dirty="0">
                          <a:solidFill>
                            <a:schemeClr val="accent5"/>
                          </a:solidFill>
                          <a:latin typeface="+mn-lt"/>
                          <a:ea typeface="+mn-ea"/>
                          <a:cs typeface="+mn-cs"/>
                        </a:rPr>
                        <a:t>R integration (CTP3)</a:t>
                      </a:r>
                    </a:p>
                    <a:p>
                      <a:pPr marL="0" algn="l" defTabSz="932472" rtl="0" eaLnBrk="1" latinLnBrk="0" hangingPunct="1">
                        <a:lnSpc>
                          <a:spcPct val="90000"/>
                        </a:lnSpc>
                        <a:spcAft>
                          <a:spcPts val="1200"/>
                        </a:spcAft>
                      </a:pPr>
                      <a:r>
                        <a:rPr lang="en-US" sz="1400" kern="1200" spc="0" dirty="0">
                          <a:ln w="3175">
                            <a:noFill/>
                          </a:ln>
                          <a:solidFill>
                            <a:srgbClr val="505050"/>
                          </a:solidFill>
                          <a:latin typeface="+mn-lt"/>
                          <a:ea typeface="ＭＳ Ｐゴシック" charset="0"/>
                          <a:cs typeface="Segoe UI" panose="020B0502040204020203" pitchFamily="34" charset="0"/>
                        </a:rPr>
                        <a:t>Bringing predictive analytic capabilities</a:t>
                      </a:r>
                      <a:r>
                        <a:rPr lang="en-US" sz="1400" kern="1200" spc="0" baseline="0" dirty="0">
                          <a:ln w="3175">
                            <a:noFill/>
                          </a:ln>
                          <a:solidFill>
                            <a:srgbClr val="505050"/>
                          </a:solidFill>
                          <a:latin typeface="+mn-lt"/>
                          <a:ea typeface="ＭＳ Ｐゴシック" charset="0"/>
                          <a:cs typeface="Segoe UI" panose="020B0502040204020203" pitchFamily="34" charset="0"/>
                        </a:rPr>
                        <a:t> to your relational database</a:t>
                      </a:r>
                    </a:p>
                    <a:p>
                      <a:pPr marL="0" algn="l" defTabSz="932472" rtl="0" eaLnBrk="1" latinLnBrk="0" hangingPunct="1">
                        <a:lnSpc>
                          <a:spcPct val="100000"/>
                        </a:lnSpc>
                        <a:spcBef>
                          <a:spcPts val="0"/>
                        </a:spcBef>
                        <a:spcAft>
                          <a:spcPts val="0"/>
                        </a:spcAft>
                      </a:pPr>
                      <a:r>
                        <a:rPr lang="en-US" sz="1800" b="0" kern="1200" spc="0" dirty="0">
                          <a:solidFill>
                            <a:schemeClr val="accent5"/>
                          </a:solidFill>
                          <a:latin typeface="+mn-lt"/>
                          <a:ea typeface="+mn-ea"/>
                          <a:cs typeface="+mn-cs"/>
                        </a:rPr>
                        <a:t>Analytics libraries (CTP3)</a:t>
                      </a:r>
                    </a:p>
                    <a:p>
                      <a:pPr marL="0" algn="l" defTabSz="932472" rtl="0" eaLnBrk="1" latinLnBrk="0" hangingPunct="1">
                        <a:lnSpc>
                          <a:spcPct val="90000"/>
                        </a:lnSpc>
                        <a:spcAft>
                          <a:spcPts val="1200"/>
                        </a:spcAft>
                      </a:pPr>
                      <a:r>
                        <a:rPr lang="en-US" sz="1400" kern="1200" spc="0" baseline="0" dirty="0">
                          <a:ln w="3175">
                            <a:noFill/>
                          </a:ln>
                          <a:solidFill>
                            <a:srgbClr val="505050"/>
                          </a:solidFill>
                          <a:latin typeface="+mn-lt"/>
                          <a:ea typeface="ＭＳ Ｐゴシック" charset="0"/>
                          <a:cs typeface="Segoe UI" panose="020B0502040204020203" pitchFamily="34" charset="0"/>
                        </a:rPr>
                        <a:t>Expand your “R” script library with Microsoft Azure Marketplace</a:t>
                      </a:r>
                    </a:p>
                  </a:txBody>
                  <a:tcPr marL="182854" marR="182854" marT="182854" marB="91427">
                    <a:lnT w="12700" cap="flat" cmpd="sng" algn="ctr">
                      <a:solidFill>
                        <a:schemeClr val="bg1"/>
                      </a:solidFill>
                      <a:prstDash val="solid"/>
                      <a:round/>
                      <a:headEnd type="none" w="med" len="med"/>
                      <a:tailEnd type="none" w="med" len="med"/>
                    </a:lnT>
                    <a:solidFill>
                      <a:schemeClr val="bg1">
                        <a:alpha val="80000"/>
                      </a:schemeClr>
                    </a:solidFill>
                  </a:tcPr>
                </a:tc>
                <a:extLst>
                  <a:ext uri="{0D108BD9-81ED-4DB2-BD59-A6C34878D82A}">
                    <a16:rowId xmlns:a16="http://schemas.microsoft.com/office/drawing/2014/main" val="10001"/>
                  </a:ext>
                </a:extLst>
              </a:tr>
            </a:tbl>
          </a:graphicData>
        </a:graphic>
      </p:graphicFrame>
      <p:sp>
        <p:nvSpPr>
          <p:cNvPr id="11" name="Rectangle 10"/>
          <p:cNvSpPr/>
          <p:nvPr/>
        </p:nvSpPr>
        <p:spPr bwMode="auto">
          <a:xfrm>
            <a:off x="10705" y="1827711"/>
            <a:ext cx="3104123" cy="54877"/>
          </a:xfrm>
          <a:prstGeom prst="rect">
            <a:avLst/>
          </a:prstGeom>
          <a:solidFill>
            <a:schemeClr val="tx1">
              <a:alpha val="14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indent="-342900" algn="ctr" defTabSz="932472" fontAlgn="base">
              <a:lnSpc>
                <a:spcPct val="90000"/>
              </a:lnSpc>
              <a:spcBef>
                <a:spcPct val="0"/>
              </a:spcBef>
              <a:spcAft>
                <a:spcPct val="0"/>
              </a:spcAft>
              <a:buFont typeface="Wingdings 3" panose="05040102010807070707" pitchFamily="18" charset="2"/>
              <a:buChar char="Æ"/>
            </a:pPr>
            <a:endParaRPr lang="en-US" sz="2000" b="1" dirty="0" err="1">
              <a:solidFill>
                <a:schemeClr val="bg1"/>
              </a:solidFill>
              <a:latin typeface="+mj-lt"/>
              <a:ea typeface="Segoe UI" pitchFamily="34" charset="0"/>
              <a:cs typeface="Segoe UI" pitchFamily="34" charset="0"/>
            </a:endParaRPr>
          </a:p>
        </p:txBody>
      </p:sp>
      <p:sp>
        <p:nvSpPr>
          <p:cNvPr id="12" name="Rectangle 11"/>
          <p:cNvSpPr/>
          <p:nvPr/>
        </p:nvSpPr>
        <p:spPr bwMode="auto">
          <a:xfrm>
            <a:off x="3114828" y="1827685"/>
            <a:ext cx="3104123" cy="54877"/>
          </a:xfrm>
          <a:prstGeom prst="rect">
            <a:avLst/>
          </a:prstGeom>
          <a:solidFill>
            <a:schemeClr val="tx1">
              <a:alpha val="14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indent="-342900" algn="ctr" defTabSz="932472" fontAlgn="base">
              <a:lnSpc>
                <a:spcPct val="90000"/>
              </a:lnSpc>
              <a:spcBef>
                <a:spcPct val="0"/>
              </a:spcBef>
              <a:spcAft>
                <a:spcPct val="0"/>
              </a:spcAft>
              <a:buFont typeface="Wingdings 3" panose="05040102010807070707" pitchFamily="18" charset="2"/>
              <a:buChar char="Æ"/>
            </a:pPr>
            <a:endParaRPr lang="en-US" sz="2000" b="1" dirty="0" err="1">
              <a:solidFill>
                <a:schemeClr val="bg1"/>
              </a:solidFill>
              <a:latin typeface="+mj-lt"/>
              <a:ea typeface="Segoe UI" pitchFamily="34" charset="0"/>
              <a:cs typeface="Segoe UI" pitchFamily="34" charset="0"/>
            </a:endParaRPr>
          </a:p>
        </p:txBody>
      </p:sp>
      <p:sp>
        <p:nvSpPr>
          <p:cNvPr id="13" name="Rectangle 12"/>
          <p:cNvSpPr/>
          <p:nvPr/>
        </p:nvSpPr>
        <p:spPr bwMode="auto">
          <a:xfrm>
            <a:off x="6218951" y="1827659"/>
            <a:ext cx="3104123" cy="54877"/>
          </a:xfrm>
          <a:prstGeom prst="rect">
            <a:avLst/>
          </a:prstGeom>
          <a:solidFill>
            <a:schemeClr val="tx1">
              <a:alpha val="14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indent="-342900" algn="ctr" defTabSz="932472" fontAlgn="base">
              <a:lnSpc>
                <a:spcPct val="90000"/>
              </a:lnSpc>
              <a:spcBef>
                <a:spcPct val="0"/>
              </a:spcBef>
              <a:spcAft>
                <a:spcPct val="0"/>
              </a:spcAft>
              <a:buFont typeface="Wingdings 3" panose="05040102010807070707" pitchFamily="18" charset="2"/>
              <a:buChar char="Æ"/>
            </a:pPr>
            <a:endParaRPr lang="en-US" sz="2000" b="1" dirty="0" err="1">
              <a:solidFill>
                <a:schemeClr val="bg1"/>
              </a:solidFill>
              <a:latin typeface="+mj-lt"/>
              <a:ea typeface="Segoe UI" pitchFamily="34" charset="0"/>
              <a:cs typeface="Segoe UI" pitchFamily="34" charset="0"/>
            </a:endParaRPr>
          </a:p>
        </p:txBody>
      </p:sp>
      <p:sp>
        <p:nvSpPr>
          <p:cNvPr id="14" name="Rectangle 13"/>
          <p:cNvSpPr/>
          <p:nvPr/>
        </p:nvSpPr>
        <p:spPr bwMode="auto">
          <a:xfrm>
            <a:off x="9323074" y="1827633"/>
            <a:ext cx="3104123" cy="54877"/>
          </a:xfrm>
          <a:prstGeom prst="rect">
            <a:avLst/>
          </a:prstGeom>
          <a:solidFill>
            <a:schemeClr val="tx1">
              <a:alpha val="14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indent="-342900" algn="ctr" defTabSz="932472" fontAlgn="base">
              <a:lnSpc>
                <a:spcPct val="90000"/>
              </a:lnSpc>
              <a:spcBef>
                <a:spcPct val="0"/>
              </a:spcBef>
              <a:spcAft>
                <a:spcPct val="0"/>
              </a:spcAft>
              <a:buFont typeface="Wingdings 3" panose="05040102010807070707" pitchFamily="18" charset="2"/>
              <a:buChar char="Æ"/>
            </a:pPr>
            <a:endParaRPr lang="en-US" sz="2000" b="1" dirty="0" err="1">
              <a:solidFill>
                <a:schemeClr val="bg1"/>
              </a:solidFill>
              <a:latin typeface="+mj-lt"/>
              <a:ea typeface="Segoe UI" pitchFamily="34" charset="0"/>
              <a:cs typeface="Segoe UI" pitchFamily="34" charset="0"/>
            </a:endParaRPr>
          </a:p>
        </p:txBody>
      </p:sp>
      <p:sp>
        <p:nvSpPr>
          <p:cNvPr id="15" name="Rectangle 14"/>
          <p:cNvSpPr/>
          <p:nvPr/>
        </p:nvSpPr>
        <p:spPr bwMode="auto">
          <a:xfrm>
            <a:off x="3118331" y="1346117"/>
            <a:ext cx="9321646" cy="5298372"/>
          </a:xfrm>
          <a:prstGeom prst="rect">
            <a:avLst/>
          </a:prstGeom>
          <a:solidFill>
            <a:schemeClr val="bg1">
              <a:alpha val="8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indent="-342900" algn="ctr" defTabSz="932472" fontAlgn="base">
              <a:lnSpc>
                <a:spcPct val="90000"/>
              </a:lnSpc>
              <a:spcBef>
                <a:spcPct val="0"/>
              </a:spcBef>
              <a:spcAft>
                <a:spcPct val="0"/>
              </a:spcAft>
              <a:buFont typeface="Wingdings 3" panose="05040102010807070707" pitchFamily="18" charset="2"/>
              <a:buChar char="Æ"/>
            </a:pPr>
            <a:endParaRPr lang="en-US" sz="2000" b="1" dirty="0" err="1">
              <a:solidFill>
                <a:schemeClr val="bg1"/>
              </a:solidFill>
              <a:latin typeface="+mj-lt"/>
              <a:ea typeface="Segoe UI" pitchFamily="34" charset="0"/>
              <a:cs typeface="Segoe UI" pitchFamily="34" charset="0"/>
            </a:endParaRPr>
          </a:p>
        </p:txBody>
      </p:sp>
      <p:sp>
        <p:nvSpPr>
          <p:cNvPr id="17" name="Title 1"/>
          <p:cNvSpPr txBox="1">
            <a:spLocks/>
          </p:cNvSpPr>
          <p:nvPr/>
        </p:nvSpPr>
        <p:spPr>
          <a:xfrm>
            <a:off x="265176" y="256032"/>
            <a:ext cx="11653521" cy="1075884"/>
          </a:xfrm>
          <a:prstGeom prst="rect">
            <a:avLst/>
          </a:prstGeom>
        </p:spPr>
        <p:txBody>
          <a:bodyPr anchor="ctr" anchorCtr="0"/>
          <a:lstStyle>
            <a:lvl1pPr algn="l" defTabSz="931863" rtl="0" fontAlgn="base">
              <a:lnSpc>
                <a:spcPct val="90000"/>
              </a:lnSpc>
              <a:spcBef>
                <a:spcPct val="0"/>
              </a:spcBef>
              <a:spcAft>
                <a:spcPct val="0"/>
              </a:spcAft>
              <a:defRPr lang="en-US" sz="4000" kern="1200" spc="-102" dirty="0">
                <a:ln w="3175">
                  <a:noFill/>
                </a:ln>
                <a:solidFill>
                  <a:schemeClr val="tx1"/>
                </a:solidFill>
                <a:latin typeface="+mj-lt"/>
                <a:ea typeface="ＭＳ Ｐゴシック" charset="0"/>
                <a:cs typeface="Segoe UI" pitchFamily="34" charset="0"/>
              </a:defRPr>
            </a:lvl1pPr>
            <a:lvl2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2pPr>
            <a:lvl3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3pPr>
            <a:lvl4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4pPr>
            <a:lvl5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5pPr>
            <a:lvl6pPr marL="4572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6pPr>
            <a:lvl7pPr marL="9144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7pPr>
            <a:lvl8pPr marL="13716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8pPr>
            <a:lvl9pPr marL="18288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9pPr>
          </a:lstStyle>
          <a:p>
            <a:r>
              <a:rPr lang="en-US" dirty="0"/>
              <a:t>Deeper insights across data</a:t>
            </a:r>
          </a:p>
        </p:txBody>
      </p:sp>
      <p:sp>
        <p:nvSpPr>
          <p:cNvPr id="10" name="TextBox 9"/>
          <p:cNvSpPr txBox="1"/>
          <p:nvPr/>
        </p:nvSpPr>
        <p:spPr>
          <a:xfrm>
            <a:off x="1" y="6642289"/>
            <a:ext cx="3806190" cy="352236"/>
          </a:xfrm>
          <a:prstGeom prst="rect">
            <a:avLst/>
          </a:prstGeom>
          <a:noFill/>
        </p:spPr>
        <p:txBody>
          <a:bodyPr wrap="square" lIns="365760" tIns="146304" rIns="182880" bIns="146304" rtlCol="0" anchor="ctr" anchorCtr="0">
            <a:noAutofit/>
          </a:bodyPr>
          <a:lstStyle/>
          <a:p>
            <a:pPr>
              <a:lnSpc>
                <a:spcPct val="90000"/>
              </a:lnSpc>
              <a:spcAft>
                <a:spcPts val="600"/>
              </a:spcAft>
            </a:pPr>
            <a:r>
              <a:rPr lang="en-US" sz="1400" dirty="0">
                <a:solidFill>
                  <a:schemeClr val="bg1"/>
                </a:solidFill>
                <a:latin typeface="Segoe UI Semibold" panose="020B0702040204020203" pitchFamily="34" charset="0"/>
                <a:ea typeface="Segoe UI Black" panose="020B0A02040204020203" pitchFamily="34" charset="0"/>
                <a:cs typeface="Segoe UI Semibold" panose="020B0702040204020203" pitchFamily="34" charset="0"/>
              </a:rPr>
              <a:t>Access any data</a:t>
            </a:r>
          </a:p>
        </p:txBody>
      </p:sp>
    </p:spTree>
    <p:extLst>
      <p:ext uri="{BB962C8B-B14F-4D97-AF65-F5344CB8AC3E}">
        <p14:creationId xmlns:p14="http://schemas.microsoft.com/office/powerpoint/2010/main" val="3263566439"/>
      </p:ext>
    </p:extLst>
  </p:cSld>
  <p:clrMapOvr>
    <a:masterClrMapping/>
  </p:clrMapOvr>
  <p:transition>
    <p:fade/>
  </p:transition>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1"/>
          <p:cNvSpPr txBox="1">
            <a:spLocks/>
          </p:cNvSpPr>
          <p:nvPr/>
        </p:nvSpPr>
        <p:spPr>
          <a:xfrm>
            <a:off x="274639" y="295276"/>
            <a:ext cx="5364246" cy="2433673"/>
          </a:xfrm>
          <a:prstGeom prst="rect">
            <a:avLst/>
          </a:prstGeom>
        </p:spPr>
        <p:txBody>
          <a:bodyPr vert="horz" wrap="square" lIns="146304" tIns="91440" rIns="146304" bIns="91440" rtlCol="0" anchor="t">
            <a:noAutofit/>
          </a:bodyPr>
          <a:lstStyle>
            <a:lvl1pPr algn="l" defTabSz="931863" rtl="0" fontAlgn="base">
              <a:lnSpc>
                <a:spcPct val="90000"/>
              </a:lnSpc>
              <a:spcBef>
                <a:spcPct val="0"/>
              </a:spcBef>
              <a:spcAft>
                <a:spcPct val="0"/>
              </a:spcAft>
              <a:defRPr lang="en-US" sz="5400" kern="1200" spc="-102">
                <a:ln w="3175">
                  <a:noFill/>
                </a:ln>
                <a:solidFill>
                  <a:schemeClr val="accent4"/>
                </a:solidFill>
                <a:latin typeface="+mj-lt"/>
                <a:ea typeface="ＭＳ Ｐゴシック" charset="0"/>
                <a:cs typeface="Segoe UI" pitchFamily="34" charset="0"/>
              </a:defRPr>
            </a:lvl1pPr>
            <a:lvl2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2pPr>
            <a:lvl3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3pPr>
            <a:lvl4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4pPr>
            <a:lvl5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5pPr>
            <a:lvl6pPr marL="4572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6pPr>
            <a:lvl7pPr marL="9144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7pPr>
            <a:lvl8pPr marL="13716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8pPr>
            <a:lvl9pPr marL="18288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9pPr>
          </a:lstStyle>
          <a:p>
            <a:r>
              <a:rPr lang="en-US" dirty="0">
                <a:solidFill>
                  <a:schemeClr val="accent5"/>
                </a:solidFill>
              </a:rPr>
              <a:t>Mobile BI improvements</a:t>
            </a:r>
          </a:p>
        </p:txBody>
      </p:sp>
    </p:spTree>
    <p:extLst>
      <p:ext uri="{BB962C8B-B14F-4D97-AF65-F5344CB8AC3E}">
        <p14:creationId xmlns:p14="http://schemas.microsoft.com/office/powerpoint/2010/main" val="3233605538"/>
      </p:ext>
    </p:extLst>
  </p:cSld>
  <p:clrMapOvr>
    <a:masterClrMapping/>
  </p:clrMapOvr>
  <p:transition>
    <p:fade/>
  </p:transition>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p:cNvPicPr>
            <a:picLocks noChangeAspect="1"/>
          </p:cNvPicPr>
          <p:nvPr/>
        </p:nvPicPr>
        <p:blipFill>
          <a:blip r:embed="rId3"/>
          <a:stretch>
            <a:fillRect/>
          </a:stretch>
        </p:blipFill>
        <p:spPr>
          <a:xfrm>
            <a:off x="269241" y="6017469"/>
            <a:ext cx="7674857" cy="565693"/>
          </a:xfrm>
          <a:prstGeom prst="rect">
            <a:avLst/>
          </a:prstGeom>
        </p:spPr>
      </p:pic>
      <p:sp>
        <p:nvSpPr>
          <p:cNvPr id="3" name="Title 2"/>
          <p:cNvSpPr>
            <a:spLocks noGrp="1"/>
          </p:cNvSpPr>
          <p:nvPr>
            <p:ph type="title"/>
          </p:nvPr>
        </p:nvSpPr>
        <p:spPr>
          <a:xfrm>
            <a:off x="269241" y="66154"/>
            <a:ext cx="11653521" cy="1075884"/>
          </a:xfrm>
        </p:spPr>
        <p:txBody>
          <a:bodyPr/>
          <a:lstStyle/>
          <a:p>
            <a:r>
              <a:rPr lang="en-US" dirty="0"/>
              <a:t>Mobile BI apps for SQL Server (Datazen)</a:t>
            </a:r>
          </a:p>
        </p:txBody>
      </p:sp>
      <p:sp>
        <p:nvSpPr>
          <p:cNvPr id="4" name="Text Placeholder 3"/>
          <p:cNvSpPr>
            <a:spLocks noGrp="1"/>
          </p:cNvSpPr>
          <p:nvPr>
            <p:ph type="body" sz="quarter" idx="11"/>
          </p:nvPr>
        </p:nvSpPr>
        <p:spPr>
          <a:xfrm>
            <a:off x="7944098" y="1350545"/>
            <a:ext cx="4492377" cy="4949771"/>
          </a:xfrm>
        </p:spPr>
        <p:txBody>
          <a:bodyPr>
            <a:noAutofit/>
          </a:bodyPr>
          <a:lstStyle/>
          <a:p>
            <a:r>
              <a:rPr lang="en-US" sz="2000" dirty="0"/>
              <a:t>On-premises implementations are optimized for SQL Server</a:t>
            </a:r>
          </a:p>
          <a:p>
            <a:r>
              <a:rPr lang="en-US" sz="2000" dirty="0"/>
              <a:t>Rich, interactive data visualization on all major mobile platforms</a:t>
            </a:r>
          </a:p>
          <a:p>
            <a:r>
              <a:rPr lang="en-US" sz="2000" dirty="0"/>
              <a:t>No additional cost for customers of</a:t>
            </a:r>
            <a:br>
              <a:rPr lang="en-US" sz="2000" dirty="0"/>
            </a:br>
            <a:r>
              <a:rPr lang="en-US" sz="2000" dirty="0"/>
              <a:t>SQL Server Enterprise Edition 2008 or later and Software Assurance</a:t>
            </a:r>
          </a:p>
          <a:p>
            <a:r>
              <a:rPr lang="en-US" sz="2000" dirty="0"/>
              <a:t>View on any major mobile platform</a:t>
            </a:r>
          </a:p>
          <a:p>
            <a:r>
              <a:rPr lang="en-US" sz="2000" dirty="0"/>
              <a:t>Access reports with online/offline support</a:t>
            </a:r>
          </a:p>
          <a:p>
            <a:endParaRPr lang="en-US" sz="2000" dirty="0"/>
          </a:p>
        </p:txBody>
      </p:sp>
      <p:pic>
        <p:nvPicPr>
          <p:cNvPr id="6" name="Picture Placeholder 5"/>
          <p:cNvPicPr>
            <a:picLocks noGrp="1" noChangeAspect="1"/>
          </p:cNvPicPr>
          <p:nvPr>
            <p:ph type="pic" sz="quarter" idx="12"/>
          </p:nvPr>
        </p:nvPicPr>
        <p:blipFill>
          <a:blip r:embed="rId4">
            <a:extLst>
              <a:ext uri="{28A0092B-C50C-407E-A947-70E740481C1C}">
                <a14:useLocalDpi xmlns:a14="http://schemas.microsoft.com/office/drawing/2010/main" val="0"/>
              </a:ext>
            </a:extLst>
          </a:blip>
          <a:srcRect l="5789" r="5789"/>
          <a:stretch>
            <a:fillRect/>
          </a:stretch>
        </p:blipFill>
        <p:spPr>
          <a:prstGeom prst="rect">
            <a:avLst/>
          </a:prstGeom>
        </p:spPr>
      </p:pic>
      <p:sp>
        <p:nvSpPr>
          <p:cNvPr id="7" name="TextBox 6"/>
          <p:cNvSpPr txBox="1"/>
          <p:nvPr/>
        </p:nvSpPr>
        <p:spPr>
          <a:xfrm>
            <a:off x="1" y="6642289"/>
            <a:ext cx="3806190" cy="352236"/>
          </a:xfrm>
          <a:prstGeom prst="rect">
            <a:avLst/>
          </a:prstGeom>
          <a:noFill/>
        </p:spPr>
        <p:txBody>
          <a:bodyPr wrap="square" lIns="365760" tIns="146304" rIns="182880" bIns="146304" rtlCol="0" anchor="ctr" anchorCtr="0">
            <a:noAutofit/>
          </a:bodyPr>
          <a:lstStyle/>
          <a:p>
            <a:pPr>
              <a:lnSpc>
                <a:spcPct val="90000"/>
              </a:lnSpc>
              <a:spcAft>
                <a:spcPts val="600"/>
              </a:spcAft>
            </a:pPr>
            <a:r>
              <a:rPr lang="en-US" sz="1400" dirty="0">
                <a:solidFill>
                  <a:schemeClr val="bg1"/>
                </a:solidFill>
                <a:latin typeface="Segoe UI Semibold" panose="020B0702040204020203" pitchFamily="34" charset="0"/>
                <a:ea typeface="Segoe UI Black" panose="020B0A02040204020203" pitchFamily="34" charset="0"/>
                <a:cs typeface="Segoe UI Semibold" panose="020B0702040204020203" pitchFamily="34" charset="0"/>
              </a:rPr>
              <a:t>Powerful insights</a:t>
            </a:r>
          </a:p>
        </p:txBody>
      </p:sp>
    </p:spTree>
    <p:extLst>
      <p:ext uri="{BB962C8B-B14F-4D97-AF65-F5344CB8AC3E}">
        <p14:creationId xmlns:p14="http://schemas.microsoft.com/office/powerpoint/2010/main" val="2624223345"/>
      </p:ext>
    </p:extLst>
  </p:cSld>
  <p:clrMapOvr>
    <a:masterClrMapping/>
  </p:clrMapOvr>
  <p:transition>
    <p:fade/>
  </p:transition>
</p:sld>
</file>

<file path=ppt/slides/slide11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p:cNvSpPr>
            <a:spLocks noGrp="1"/>
          </p:cNvSpPr>
          <p:nvPr>
            <p:ph type="title"/>
          </p:nvPr>
        </p:nvSpPr>
        <p:spPr>
          <a:xfrm>
            <a:off x="269241" y="76912"/>
            <a:ext cx="11653521" cy="1075884"/>
          </a:xfrm>
        </p:spPr>
        <p:txBody>
          <a:bodyPr/>
          <a:lstStyle/>
          <a:p>
            <a:r>
              <a:rPr lang="en-US" dirty="0"/>
              <a:t>Datazen Publisher</a:t>
            </a:r>
          </a:p>
        </p:txBody>
      </p:sp>
      <p:sp>
        <p:nvSpPr>
          <p:cNvPr id="3" name="Text Placeholder 2"/>
          <p:cNvSpPr>
            <a:spLocks noGrp="1"/>
          </p:cNvSpPr>
          <p:nvPr>
            <p:ph type="body" sz="quarter" idx="11"/>
          </p:nvPr>
        </p:nvSpPr>
        <p:spPr>
          <a:xfrm>
            <a:off x="6032615" y="1356384"/>
            <a:ext cx="5890146" cy="4949771"/>
          </a:xfrm>
        </p:spPr>
        <p:txBody>
          <a:bodyPr>
            <a:noAutofit/>
          </a:bodyPr>
          <a:lstStyle/>
          <a:p>
            <a:pPr marL="145405" defTabSz="931776">
              <a:spcBef>
                <a:spcPts val="1176"/>
              </a:spcBef>
              <a:spcAft>
                <a:spcPts val="600"/>
              </a:spcAft>
              <a:buClr>
                <a:schemeClr val="accent5"/>
              </a:buClr>
              <a:buSzPct val="115000"/>
            </a:pPr>
            <a:r>
              <a:rPr lang="en-US" sz="3200" spc="-102" dirty="0">
                <a:ln w="3175">
                  <a:noFill/>
                </a:ln>
                <a:solidFill>
                  <a:srgbClr val="2C2C2C"/>
                </a:solidFill>
                <a:latin typeface="Segoe UI Semilight" panose="020B0402040204020203" pitchFamily="34" charset="0"/>
                <a:cs typeface="Segoe UI Semilight" panose="020B0402040204020203" pitchFamily="34" charset="0"/>
              </a:rPr>
              <a:t>Data visualization and publishing</a:t>
            </a:r>
            <a:endParaRPr lang="en-US" sz="3200" dirty="0">
              <a:ln>
                <a:solidFill>
                  <a:srgbClr val="FFFFFF">
                    <a:alpha val="0"/>
                  </a:srgbClr>
                </a:solidFill>
              </a:ln>
              <a:solidFill>
                <a:schemeClr val="tx1"/>
              </a:solidFill>
              <a:latin typeface="Segoe UI Semilight" panose="020B0402040204020203" pitchFamily="34" charset="0"/>
              <a:ea typeface="Segoe UI" panose="020B0502040204020203" pitchFamily="34" charset="0"/>
              <a:cs typeface="Segoe UI Semilight" panose="020B0402040204020203" pitchFamily="34" charset="0"/>
            </a:endParaRPr>
          </a:p>
          <a:p>
            <a:pPr marL="145405" defTabSz="931776">
              <a:spcBef>
                <a:spcPts val="1176"/>
              </a:spcBef>
              <a:spcAft>
                <a:spcPts val="600"/>
              </a:spcAft>
              <a:buClr>
                <a:schemeClr val="accent5"/>
              </a:buClr>
              <a:buSzPct val="115000"/>
            </a:pPr>
            <a:r>
              <a:rPr lang="en-US" sz="1800" dirty="0">
                <a:ln>
                  <a:solidFill>
                    <a:srgbClr val="FFFFFF">
                      <a:alpha val="0"/>
                    </a:srgbClr>
                  </a:solidFill>
                </a:ln>
                <a:solidFill>
                  <a:schemeClr val="tx1"/>
                </a:solidFill>
                <a:latin typeface="+mn-lt"/>
                <a:ea typeface="Segoe UI" panose="020B0502040204020203" pitchFamily="34" charset="0"/>
                <a:cs typeface="Segoe UI" panose="020B0502040204020203" pitchFamily="34" charset="0"/>
              </a:rPr>
              <a:t>Connect to Datazen Server and access on-premises data sources </a:t>
            </a:r>
          </a:p>
          <a:p>
            <a:pPr marL="145405" defTabSz="931776">
              <a:spcBef>
                <a:spcPts val="1176"/>
              </a:spcBef>
              <a:spcAft>
                <a:spcPts val="600"/>
              </a:spcAft>
              <a:buClr>
                <a:schemeClr val="accent5"/>
              </a:buClr>
              <a:buSzPct val="115000"/>
            </a:pPr>
            <a:r>
              <a:rPr lang="en-US" sz="1800" dirty="0">
                <a:ln>
                  <a:solidFill>
                    <a:srgbClr val="FFFFFF">
                      <a:alpha val="0"/>
                    </a:srgbClr>
                  </a:solidFill>
                </a:ln>
                <a:solidFill>
                  <a:schemeClr val="tx1"/>
                </a:solidFill>
                <a:latin typeface="+mn-lt"/>
                <a:ea typeface="Segoe UI" panose="020B0502040204020203" pitchFamily="34" charset="0"/>
                <a:cs typeface="Segoe UI" panose="020B0502040204020203" pitchFamily="34" charset="0"/>
              </a:rPr>
              <a:t>Easily create attractive, interactive visualizations and KPIs for any </a:t>
            </a:r>
            <a:br>
              <a:rPr lang="en-US" sz="1800" dirty="0">
                <a:ln>
                  <a:solidFill>
                    <a:srgbClr val="FFFFFF">
                      <a:alpha val="0"/>
                    </a:srgbClr>
                  </a:solidFill>
                </a:ln>
                <a:solidFill>
                  <a:schemeClr val="tx1"/>
                </a:solidFill>
                <a:latin typeface="+mn-lt"/>
                <a:ea typeface="Segoe UI" panose="020B0502040204020203" pitchFamily="34" charset="0"/>
                <a:cs typeface="Segoe UI" panose="020B0502040204020203" pitchFamily="34" charset="0"/>
              </a:rPr>
            </a:br>
            <a:r>
              <a:rPr lang="en-US" sz="1800" dirty="0">
                <a:ln>
                  <a:solidFill>
                    <a:srgbClr val="FFFFFF">
                      <a:alpha val="0"/>
                    </a:srgbClr>
                  </a:solidFill>
                </a:ln>
                <a:solidFill>
                  <a:schemeClr val="tx1"/>
                </a:solidFill>
                <a:latin typeface="+mn-lt"/>
                <a:ea typeface="Segoe UI" panose="020B0502040204020203" pitchFamily="34" charset="0"/>
                <a:cs typeface="Segoe UI" panose="020B0502040204020203" pitchFamily="34" charset="0"/>
              </a:rPr>
              <a:t>form factor</a:t>
            </a:r>
          </a:p>
          <a:p>
            <a:pPr marL="145405" defTabSz="931776">
              <a:spcBef>
                <a:spcPts val="1176"/>
              </a:spcBef>
              <a:spcAft>
                <a:spcPts val="600"/>
              </a:spcAft>
              <a:buClr>
                <a:schemeClr val="accent5"/>
              </a:buClr>
              <a:buSzPct val="115000"/>
            </a:pPr>
            <a:r>
              <a:rPr lang="en-US" sz="1800" dirty="0">
                <a:ln>
                  <a:solidFill>
                    <a:srgbClr val="FFFFFF">
                      <a:alpha val="0"/>
                    </a:srgbClr>
                  </a:solidFill>
                </a:ln>
                <a:solidFill>
                  <a:schemeClr val="tx1"/>
                </a:solidFill>
                <a:latin typeface="+mn-lt"/>
                <a:ea typeface="Segoe UI" panose="020B0502040204020203" pitchFamily="34" charset="0"/>
                <a:cs typeface="Segoe UI" panose="020B0502040204020203" pitchFamily="34" charset="0"/>
              </a:rPr>
              <a:t>Publish to any device for quick </a:t>
            </a:r>
            <a:br>
              <a:rPr lang="en-US" sz="1800" dirty="0">
                <a:ln>
                  <a:solidFill>
                    <a:srgbClr val="FFFFFF">
                      <a:alpha val="0"/>
                    </a:srgbClr>
                  </a:solidFill>
                </a:ln>
                <a:solidFill>
                  <a:schemeClr val="tx1"/>
                </a:solidFill>
                <a:latin typeface="+mn-lt"/>
                <a:ea typeface="Segoe UI" panose="020B0502040204020203" pitchFamily="34" charset="0"/>
                <a:cs typeface="Segoe UI" panose="020B0502040204020203" pitchFamily="34" charset="0"/>
              </a:rPr>
            </a:br>
            <a:r>
              <a:rPr lang="en-US" sz="1800" dirty="0">
                <a:ln>
                  <a:solidFill>
                    <a:srgbClr val="FFFFFF">
                      <a:alpha val="0"/>
                    </a:srgbClr>
                  </a:solidFill>
                </a:ln>
                <a:solidFill>
                  <a:schemeClr val="tx1"/>
                </a:solidFill>
                <a:latin typeface="+mn-lt"/>
                <a:ea typeface="Segoe UI" panose="020B0502040204020203" pitchFamily="34" charset="0"/>
                <a:cs typeface="Segoe UI" panose="020B0502040204020203" pitchFamily="34" charset="0"/>
              </a:rPr>
              <a:t>access by users</a:t>
            </a:r>
          </a:p>
        </p:txBody>
      </p:sp>
      <p:grpSp>
        <p:nvGrpSpPr>
          <p:cNvPr id="5" name="Group 4"/>
          <p:cNvGrpSpPr/>
          <p:nvPr/>
        </p:nvGrpSpPr>
        <p:grpSpPr>
          <a:xfrm>
            <a:off x="269241" y="1350545"/>
            <a:ext cx="4807947" cy="3342327"/>
            <a:chOff x="7457596" y="1302028"/>
            <a:chExt cx="4807947" cy="3342327"/>
          </a:xfrm>
        </p:grpSpPr>
        <p:pic>
          <p:nvPicPr>
            <p:cNvPr id="6" name="Picture 5"/>
            <p:cNvPicPr>
              <a:picLocks noChangeAspect="1"/>
            </p:cNvPicPr>
            <p:nvPr/>
          </p:nvPicPr>
          <p:blipFill rotWithShape="1">
            <a:blip r:embed="rId2">
              <a:extLst>
                <a:ext uri="{28A0092B-C50C-407E-A947-70E740481C1C}">
                  <a14:useLocalDpi xmlns:a14="http://schemas.microsoft.com/office/drawing/2010/main" val="0"/>
                </a:ext>
              </a:extLst>
            </a:blip>
            <a:srcRect l="17904" t="13224" r="17528" b="7004"/>
            <a:stretch/>
          </p:blipFill>
          <p:spPr>
            <a:xfrm>
              <a:off x="7457596" y="1302028"/>
              <a:ext cx="4807947" cy="3342327"/>
            </a:xfrm>
            <a:prstGeom prst="roundRect">
              <a:avLst>
                <a:gd name="adj" fmla="val 3755"/>
              </a:avLst>
            </a:prstGeom>
            <a:effectLst>
              <a:outerShdw blurRad="50800" dist="38100" dir="2700000" sx="101000" sy="101000" algn="tl" rotWithShape="0">
                <a:prstClr val="black">
                  <a:alpha val="40000"/>
                </a:prstClr>
              </a:outerShdw>
            </a:effectLst>
          </p:spPr>
        </p:pic>
        <p:pic>
          <p:nvPicPr>
            <p:cNvPr id="7" name="Picture 6"/>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7772700" y="1577043"/>
              <a:ext cx="4177740" cy="2792298"/>
            </a:xfrm>
            <a:prstGeom prst="rect">
              <a:avLst/>
            </a:prstGeom>
          </p:spPr>
        </p:pic>
      </p:grpSp>
      <p:sp>
        <p:nvSpPr>
          <p:cNvPr id="9" name="AutoShape 3"/>
          <p:cNvSpPr>
            <a:spLocks noChangeAspect="1" noChangeArrowheads="1" noTextEdit="1"/>
          </p:cNvSpPr>
          <p:nvPr/>
        </p:nvSpPr>
        <p:spPr bwMode="auto">
          <a:xfrm>
            <a:off x="1224668" y="3208347"/>
            <a:ext cx="1719263" cy="29987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FFFFFF"/>
              </a:solidFill>
            </a:endParaRPr>
          </a:p>
        </p:txBody>
      </p:sp>
      <p:sp>
        <p:nvSpPr>
          <p:cNvPr id="10" name="Oval 5"/>
          <p:cNvSpPr>
            <a:spLocks noChangeArrowheads="1"/>
          </p:cNvSpPr>
          <p:nvPr/>
        </p:nvSpPr>
        <p:spPr bwMode="auto">
          <a:xfrm>
            <a:off x="1489781" y="3443297"/>
            <a:ext cx="609600" cy="606425"/>
          </a:xfrm>
          <a:prstGeom prst="ellipse">
            <a:avLst/>
          </a:prstGeom>
          <a:noFill/>
          <a:ln w="36513" cap="flat">
            <a:solidFill>
              <a:schemeClr val="accent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solidFill>
                <a:srgbClr val="FFFFFF"/>
              </a:solidFill>
            </a:endParaRPr>
          </a:p>
        </p:txBody>
      </p:sp>
      <p:sp>
        <p:nvSpPr>
          <p:cNvPr id="11" name="Oval 6"/>
          <p:cNvSpPr>
            <a:spLocks noChangeArrowheads="1"/>
          </p:cNvSpPr>
          <p:nvPr/>
        </p:nvSpPr>
        <p:spPr bwMode="auto">
          <a:xfrm>
            <a:off x="1280231" y="3233747"/>
            <a:ext cx="1033463" cy="1030287"/>
          </a:xfrm>
          <a:prstGeom prst="ellipse">
            <a:avLst/>
          </a:prstGeom>
          <a:noFill/>
          <a:ln w="36513" cap="flat">
            <a:solidFill>
              <a:schemeClr val="accent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solidFill>
                <a:srgbClr val="FFFFFF"/>
              </a:solidFill>
            </a:endParaRPr>
          </a:p>
        </p:txBody>
      </p:sp>
      <p:sp>
        <p:nvSpPr>
          <p:cNvPr id="12" name="Freeform 7"/>
          <p:cNvSpPr>
            <a:spLocks/>
          </p:cNvSpPr>
          <p:nvPr/>
        </p:nvSpPr>
        <p:spPr bwMode="auto">
          <a:xfrm>
            <a:off x="1224668" y="3595697"/>
            <a:ext cx="1719263" cy="2611437"/>
          </a:xfrm>
          <a:custGeom>
            <a:avLst/>
            <a:gdLst>
              <a:gd name="T0" fmla="*/ 336 w 336"/>
              <a:gd name="T1" fmla="*/ 357 h 512"/>
              <a:gd name="T2" fmla="*/ 336 w 336"/>
              <a:gd name="T3" fmla="*/ 344 h 512"/>
              <a:gd name="T4" fmla="*/ 336 w 336"/>
              <a:gd name="T5" fmla="*/ 344 h 512"/>
              <a:gd name="T6" fmla="*/ 336 w 336"/>
              <a:gd name="T7" fmla="*/ 290 h 512"/>
              <a:gd name="T8" fmla="*/ 336 w 336"/>
              <a:gd name="T9" fmla="*/ 221 h 512"/>
              <a:gd name="T10" fmla="*/ 336 w 336"/>
              <a:gd name="T11" fmla="*/ 220 h 512"/>
              <a:gd name="T12" fmla="*/ 304 w 336"/>
              <a:gd name="T13" fmla="*/ 188 h 512"/>
              <a:gd name="T14" fmla="*/ 271 w 336"/>
              <a:gd name="T15" fmla="*/ 220 h 512"/>
              <a:gd name="T16" fmla="*/ 271 w 336"/>
              <a:gd name="T17" fmla="*/ 204 h 512"/>
              <a:gd name="T18" fmla="*/ 239 w 336"/>
              <a:gd name="T19" fmla="*/ 172 h 512"/>
              <a:gd name="T20" fmla="*/ 207 w 336"/>
              <a:gd name="T21" fmla="*/ 204 h 512"/>
              <a:gd name="T22" fmla="*/ 207 w 336"/>
              <a:gd name="T23" fmla="*/ 187 h 512"/>
              <a:gd name="T24" fmla="*/ 175 w 336"/>
              <a:gd name="T25" fmla="*/ 155 h 512"/>
              <a:gd name="T26" fmla="*/ 143 w 336"/>
              <a:gd name="T27" fmla="*/ 187 h 512"/>
              <a:gd name="T28" fmla="*/ 143 w 336"/>
              <a:gd name="T29" fmla="*/ 32 h 512"/>
              <a:gd name="T30" fmla="*/ 111 w 336"/>
              <a:gd name="T31" fmla="*/ 0 h 512"/>
              <a:gd name="T32" fmla="*/ 79 w 336"/>
              <a:gd name="T33" fmla="*/ 32 h 512"/>
              <a:gd name="T34" fmla="*/ 79 w 336"/>
              <a:gd name="T35" fmla="*/ 221 h 512"/>
              <a:gd name="T36" fmla="*/ 79 w 336"/>
              <a:gd name="T37" fmla="*/ 311 h 512"/>
              <a:gd name="T38" fmla="*/ 65 w 336"/>
              <a:gd name="T39" fmla="*/ 329 h 512"/>
              <a:gd name="T40" fmla="*/ 65 w 336"/>
              <a:gd name="T41" fmla="*/ 250 h 512"/>
              <a:gd name="T42" fmla="*/ 33 w 336"/>
              <a:gd name="T43" fmla="*/ 217 h 512"/>
              <a:gd name="T44" fmla="*/ 0 w 336"/>
              <a:gd name="T45" fmla="*/ 217 h 512"/>
              <a:gd name="T46" fmla="*/ 0 w 336"/>
              <a:gd name="T47" fmla="*/ 250 h 512"/>
              <a:gd name="T48" fmla="*/ 0 w 336"/>
              <a:gd name="T49" fmla="*/ 344 h 512"/>
              <a:gd name="T50" fmla="*/ 0 w 336"/>
              <a:gd name="T51" fmla="*/ 344 h 512"/>
              <a:gd name="T52" fmla="*/ 0 w 336"/>
              <a:gd name="T53" fmla="*/ 344 h 512"/>
              <a:gd name="T54" fmla="*/ 168 w 336"/>
              <a:gd name="T55" fmla="*/ 512 h 512"/>
              <a:gd name="T56" fmla="*/ 335 w 336"/>
              <a:gd name="T57" fmla="*/ 362 h 512"/>
              <a:gd name="T58" fmla="*/ 336 w 336"/>
              <a:gd name="T59" fmla="*/ 362 h 512"/>
              <a:gd name="T60" fmla="*/ 336 w 336"/>
              <a:gd name="T61" fmla="*/ 357 h 5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36" h="512">
                <a:moveTo>
                  <a:pt x="336" y="357"/>
                </a:moveTo>
                <a:cubicBezTo>
                  <a:pt x="336" y="353"/>
                  <a:pt x="336" y="348"/>
                  <a:pt x="336" y="344"/>
                </a:cubicBezTo>
                <a:cubicBezTo>
                  <a:pt x="336" y="344"/>
                  <a:pt x="336" y="344"/>
                  <a:pt x="336" y="344"/>
                </a:cubicBezTo>
                <a:cubicBezTo>
                  <a:pt x="336" y="290"/>
                  <a:pt x="336" y="290"/>
                  <a:pt x="336" y="290"/>
                </a:cubicBezTo>
                <a:cubicBezTo>
                  <a:pt x="336" y="221"/>
                  <a:pt x="336" y="221"/>
                  <a:pt x="336" y="221"/>
                </a:cubicBezTo>
                <a:cubicBezTo>
                  <a:pt x="336" y="220"/>
                  <a:pt x="336" y="220"/>
                  <a:pt x="336" y="220"/>
                </a:cubicBezTo>
                <a:cubicBezTo>
                  <a:pt x="336" y="202"/>
                  <a:pt x="321" y="188"/>
                  <a:pt x="304" y="188"/>
                </a:cubicBezTo>
                <a:cubicBezTo>
                  <a:pt x="286" y="188"/>
                  <a:pt x="271" y="202"/>
                  <a:pt x="271" y="220"/>
                </a:cubicBezTo>
                <a:cubicBezTo>
                  <a:pt x="271" y="204"/>
                  <a:pt x="271" y="204"/>
                  <a:pt x="271" y="204"/>
                </a:cubicBezTo>
                <a:cubicBezTo>
                  <a:pt x="271" y="186"/>
                  <a:pt x="257" y="172"/>
                  <a:pt x="239" y="172"/>
                </a:cubicBezTo>
                <a:cubicBezTo>
                  <a:pt x="222" y="172"/>
                  <a:pt x="207" y="186"/>
                  <a:pt x="207" y="204"/>
                </a:cubicBezTo>
                <a:cubicBezTo>
                  <a:pt x="207" y="187"/>
                  <a:pt x="207" y="187"/>
                  <a:pt x="207" y="187"/>
                </a:cubicBezTo>
                <a:cubicBezTo>
                  <a:pt x="207" y="169"/>
                  <a:pt x="193" y="155"/>
                  <a:pt x="175" y="155"/>
                </a:cubicBezTo>
                <a:cubicBezTo>
                  <a:pt x="157" y="155"/>
                  <a:pt x="143" y="169"/>
                  <a:pt x="143" y="187"/>
                </a:cubicBezTo>
                <a:cubicBezTo>
                  <a:pt x="143" y="32"/>
                  <a:pt x="143" y="32"/>
                  <a:pt x="143" y="32"/>
                </a:cubicBezTo>
                <a:cubicBezTo>
                  <a:pt x="143" y="14"/>
                  <a:pt x="128" y="0"/>
                  <a:pt x="111" y="0"/>
                </a:cubicBezTo>
                <a:cubicBezTo>
                  <a:pt x="93" y="0"/>
                  <a:pt x="79" y="14"/>
                  <a:pt x="79" y="32"/>
                </a:cubicBezTo>
                <a:cubicBezTo>
                  <a:pt x="79" y="221"/>
                  <a:pt x="79" y="221"/>
                  <a:pt x="79" y="221"/>
                </a:cubicBezTo>
                <a:cubicBezTo>
                  <a:pt x="79" y="311"/>
                  <a:pt x="79" y="311"/>
                  <a:pt x="79" y="311"/>
                </a:cubicBezTo>
                <a:cubicBezTo>
                  <a:pt x="79" y="318"/>
                  <a:pt x="75" y="329"/>
                  <a:pt x="65" y="329"/>
                </a:cubicBezTo>
                <a:cubicBezTo>
                  <a:pt x="65" y="250"/>
                  <a:pt x="65" y="250"/>
                  <a:pt x="65" y="250"/>
                </a:cubicBezTo>
                <a:cubicBezTo>
                  <a:pt x="65" y="232"/>
                  <a:pt x="50" y="217"/>
                  <a:pt x="33" y="217"/>
                </a:cubicBezTo>
                <a:cubicBezTo>
                  <a:pt x="0" y="217"/>
                  <a:pt x="0" y="217"/>
                  <a:pt x="0" y="217"/>
                </a:cubicBezTo>
                <a:cubicBezTo>
                  <a:pt x="0" y="250"/>
                  <a:pt x="0" y="250"/>
                  <a:pt x="0" y="250"/>
                </a:cubicBezTo>
                <a:cubicBezTo>
                  <a:pt x="0" y="344"/>
                  <a:pt x="0" y="344"/>
                  <a:pt x="0" y="344"/>
                </a:cubicBezTo>
                <a:cubicBezTo>
                  <a:pt x="0" y="344"/>
                  <a:pt x="0" y="344"/>
                  <a:pt x="0" y="344"/>
                </a:cubicBezTo>
                <a:cubicBezTo>
                  <a:pt x="0" y="344"/>
                  <a:pt x="0" y="344"/>
                  <a:pt x="0" y="344"/>
                </a:cubicBezTo>
                <a:cubicBezTo>
                  <a:pt x="0" y="437"/>
                  <a:pt x="75" y="512"/>
                  <a:pt x="168" y="512"/>
                </a:cubicBezTo>
                <a:cubicBezTo>
                  <a:pt x="255" y="512"/>
                  <a:pt x="326" y="447"/>
                  <a:pt x="335" y="362"/>
                </a:cubicBezTo>
                <a:cubicBezTo>
                  <a:pt x="336" y="362"/>
                  <a:pt x="336" y="362"/>
                  <a:pt x="336" y="362"/>
                </a:cubicBezTo>
                <a:lnTo>
                  <a:pt x="336" y="357"/>
                </a:lnTo>
                <a:close/>
              </a:path>
            </a:pathLst>
          </a:custGeom>
          <a:solidFill>
            <a:schemeClr val="accent5"/>
          </a:solidFill>
          <a:ln>
            <a:noFill/>
          </a:ln>
          <a:extLst/>
        </p:spPr>
        <p:txBody>
          <a:bodyPr vert="horz" wrap="square" lIns="91440" tIns="45720" rIns="91440" bIns="45720" numCol="1" anchor="t" anchorCtr="0" compatLnSpc="1">
            <a:prstTxWarp prst="textNoShape">
              <a:avLst/>
            </a:prstTxWarp>
          </a:bodyPr>
          <a:lstStyle/>
          <a:p>
            <a:endParaRPr lang="en-US" dirty="0">
              <a:solidFill>
                <a:srgbClr val="FFFFFF"/>
              </a:solidFill>
            </a:endParaRPr>
          </a:p>
        </p:txBody>
      </p:sp>
      <p:sp>
        <p:nvSpPr>
          <p:cNvPr id="13" name="TextBox 12"/>
          <p:cNvSpPr txBox="1"/>
          <p:nvPr/>
        </p:nvSpPr>
        <p:spPr>
          <a:xfrm>
            <a:off x="1" y="6642289"/>
            <a:ext cx="3806190" cy="352236"/>
          </a:xfrm>
          <a:prstGeom prst="rect">
            <a:avLst/>
          </a:prstGeom>
          <a:noFill/>
        </p:spPr>
        <p:txBody>
          <a:bodyPr wrap="square" lIns="365760" tIns="146304" rIns="182880" bIns="146304" rtlCol="0" anchor="ctr" anchorCtr="0">
            <a:noAutofit/>
          </a:bodyPr>
          <a:lstStyle/>
          <a:p>
            <a:pPr>
              <a:lnSpc>
                <a:spcPct val="90000"/>
              </a:lnSpc>
              <a:spcAft>
                <a:spcPts val="600"/>
              </a:spcAft>
            </a:pPr>
            <a:r>
              <a:rPr lang="en-US" sz="1400" dirty="0">
                <a:solidFill>
                  <a:schemeClr val="bg1"/>
                </a:solidFill>
                <a:latin typeface="Segoe UI Semibold" panose="020B0702040204020203" pitchFamily="34" charset="0"/>
                <a:ea typeface="Segoe UI Black" panose="020B0A02040204020203" pitchFamily="34" charset="0"/>
                <a:cs typeface="Segoe UI Semibold" panose="020B0702040204020203" pitchFamily="34" charset="0"/>
              </a:rPr>
              <a:t>Powerful insights</a:t>
            </a:r>
          </a:p>
        </p:txBody>
      </p:sp>
    </p:spTree>
    <p:extLst>
      <p:ext uri="{BB962C8B-B14F-4D97-AF65-F5344CB8AC3E}">
        <p14:creationId xmlns:p14="http://schemas.microsoft.com/office/powerpoint/2010/main" val="3276724106"/>
      </p:ext>
    </p:extLst>
  </p:cSld>
  <p:clrMapOvr>
    <a:masterClrMapping/>
  </p:clrMapOvr>
  <p:transition>
    <p:fade/>
  </p:transition>
</p:sld>
</file>

<file path=ppt/slides/slide11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 name="Title 4"/>
          <p:cNvSpPr>
            <a:spLocks noGrp="1"/>
          </p:cNvSpPr>
          <p:nvPr>
            <p:ph type="title"/>
          </p:nvPr>
        </p:nvSpPr>
        <p:spPr>
          <a:xfrm>
            <a:off x="274638" y="241485"/>
            <a:ext cx="11888787" cy="917575"/>
          </a:xfrm>
        </p:spPr>
        <p:txBody>
          <a:bodyPr/>
          <a:lstStyle/>
          <a:p>
            <a:r>
              <a:rPr lang="en-US" dirty="0"/>
              <a:t>Mobile BI architecture overview</a:t>
            </a:r>
            <a:endParaRPr lang="en-US" sz="2800" dirty="0">
              <a:solidFill>
                <a:schemeClr val="accent5"/>
              </a:solidFill>
            </a:endParaRPr>
          </a:p>
        </p:txBody>
      </p:sp>
      <p:sp>
        <p:nvSpPr>
          <p:cNvPr id="6" name="Rectangle 5"/>
          <p:cNvSpPr/>
          <p:nvPr/>
        </p:nvSpPr>
        <p:spPr bwMode="auto">
          <a:xfrm>
            <a:off x="728144" y="3486882"/>
            <a:ext cx="1966373" cy="2756018"/>
          </a:xfrm>
          <a:prstGeom prst="rect">
            <a:avLst/>
          </a:prstGeom>
          <a:solidFill>
            <a:schemeClr val="bg2">
              <a:alpha val="80000"/>
            </a:schemeClr>
          </a:solidFill>
          <a:ln>
            <a:noFill/>
            <a:prstDash val="dash"/>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algn="ctr" defTabSz="932398" fontAlgn="base">
              <a:spcBef>
                <a:spcPct val="0"/>
              </a:spcBef>
              <a:spcAft>
                <a:spcPct val="0"/>
              </a:spcAft>
            </a:pPr>
            <a:endParaRPr lang="en-US" sz="2000" dirty="0">
              <a:solidFill>
                <a:schemeClr val="bg2"/>
              </a:solidFill>
            </a:endParaRPr>
          </a:p>
        </p:txBody>
      </p:sp>
      <p:sp>
        <p:nvSpPr>
          <p:cNvPr id="7" name="Rectangle 6"/>
          <p:cNvSpPr/>
          <p:nvPr/>
        </p:nvSpPr>
        <p:spPr bwMode="auto">
          <a:xfrm>
            <a:off x="8147841" y="5762997"/>
            <a:ext cx="3739613" cy="855729"/>
          </a:xfrm>
          <a:prstGeom prst="rect">
            <a:avLst/>
          </a:prstGeom>
          <a:solidFill>
            <a:schemeClr val="bg2">
              <a:alpha val="80000"/>
            </a:schemeClr>
          </a:solidFill>
          <a:ln>
            <a:noFill/>
            <a:prstDash val="dash"/>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algn="ctr" defTabSz="932398" fontAlgn="base">
              <a:spcBef>
                <a:spcPct val="0"/>
              </a:spcBef>
              <a:spcAft>
                <a:spcPct val="0"/>
              </a:spcAft>
            </a:pPr>
            <a:endParaRPr lang="en-US" sz="2000" dirty="0">
              <a:noFill/>
            </a:endParaRPr>
          </a:p>
        </p:txBody>
      </p:sp>
      <p:sp>
        <p:nvSpPr>
          <p:cNvPr id="8" name="Rectangle 7"/>
          <p:cNvSpPr/>
          <p:nvPr/>
        </p:nvSpPr>
        <p:spPr bwMode="auto">
          <a:xfrm>
            <a:off x="8156827" y="2664491"/>
            <a:ext cx="3730628" cy="3017520"/>
          </a:xfrm>
          <a:prstGeom prst="rect">
            <a:avLst/>
          </a:prstGeom>
          <a:solidFill>
            <a:schemeClr val="bg2">
              <a:alpha val="80000"/>
            </a:schemeClr>
          </a:solidFill>
          <a:ln>
            <a:noFill/>
            <a:prstDash val="dash"/>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algn="ctr" defTabSz="932398" fontAlgn="base">
              <a:spcBef>
                <a:spcPct val="0"/>
              </a:spcBef>
              <a:spcAft>
                <a:spcPct val="0"/>
              </a:spcAft>
            </a:pPr>
            <a:endParaRPr lang="en-US" sz="2000" dirty="0">
              <a:noFill/>
            </a:endParaRPr>
          </a:p>
        </p:txBody>
      </p:sp>
      <p:sp>
        <p:nvSpPr>
          <p:cNvPr id="9" name="Rectangle 8"/>
          <p:cNvSpPr/>
          <p:nvPr/>
        </p:nvSpPr>
        <p:spPr bwMode="auto">
          <a:xfrm>
            <a:off x="8165815" y="1618440"/>
            <a:ext cx="3721640" cy="966900"/>
          </a:xfrm>
          <a:prstGeom prst="rect">
            <a:avLst/>
          </a:prstGeom>
          <a:solidFill>
            <a:schemeClr val="bg2">
              <a:alpha val="80000"/>
            </a:schemeClr>
          </a:solidFill>
          <a:ln>
            <a:noFill/>
            <a:prstDash val="dash"/>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algn="ctr" defTabSz="932398" fontAlgn="base">
              <a:spcBef>
                <a:spcPct val="0"/>
              </a:spcBef>
              <a:spcAft>
                <a:spcPct val="0"/>
              </a:spcAft>
            </a:pPr>
            <a:endParaRPr lang="en-US" sz="2000" dirty="0">
              <a:noFill/>
            </a:endParaRPr>
          </a:p>
        </p:txBody>
      </p:sp>
      <p:sp>
        <p:nvSpPr>
          <p:cNvPr id="10" name="Rectangle 9"/>
          <p:cNvSpPr/>
          <p:nvPr/>
        </p:nvSpPr>
        <p:spPr bwMode="auto">
          <a:xfrm>
            <a:off x="1002461" y="4048364"/>
            <a:ext cx="1480845" cy="457195"/>
          </a:xfrm>
          <a:prstGeom prst="rect">
            <a:avLst/>
          </a:prstGeom>
          <a:solidFill>
            <a:schemeClr val="accent4">
              <a:alpha val="82000"/>
            </a:schemeClr>
          </a:solidFill>
          <a:ln>
            <a:noFill/>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vert="horz" wrap="square" lIns="0" tIns="0" rIns="0" bIns="0" numCol="1" rtlCol="0" anchor="ctr" anchorCtr="0" compatLnSpc="1">
            <a:prstTxWarp prst="textNoShape">
              <a:avLst/>
            </a:prstTxWarp>
          </a:bodyPr>
          <a:lstStyle/>
          <a:p>
            <a:pPr algn="ctr" defTabSz="932398" fontAlgn="base">
              <a:spcBef>
                <a:spcPct val="0"/>
              </a:spcBef>
              <a:spcAft>
                <a:spcPct val="0"/>
              </a:spcAft>
            </a:pPr>
            <a:r>
              <a:rPr lang="en-US" sz="1400" dirty="0">
                <a:solidFill>
                  <a:schemeClr val="bg1"/>
                </a:solidFill>
              </a:rPr>
              <a:t>SQL Server</a:t>
            </a:r>
          </a:p>
        </p:txBody>
      </p:sp>
      <p:sp>
        <p:nvSpPr>
          <p:cNvPr id="11" name="Rectangle 10"/>
          <p:cNvSpPr/>
          <p:nvPr/>
        </p:nvSpPr>
        <p:spPr bwMode="auto">
          <a:xfrm>
            <a:off x="1002461" y="4688437"/>
            <a:ext cx="1480845" cy="457195"/>
          </a:xfrm>
          <a:prstGeom prst="rect">
            <a:avLst/>
          </a:prstGeom>
          <a:solidFill>
            <a:schemeClr val="accent5">
              <a:alpha val="82000"/>
            </a:schemeClr>
          </a:solidFill>
          <a:ln>
            <a:noFill/>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vert="horz" wrap="square" lIns="0" tIns="0" rIns="0" bIns="0" numCol="1" rtlCol="0" anchor="ctr" anchorCtr="0" compatLnSpc="1">
            <a:prstTxWarp prst="textNoShape">
              <a:avLst/>
            </a:prstTxWarp>
          </a:bodyPr>
          <a:lstStyle/>
          <a:p>
            <a:pPr algn="ctr" defTabSz="932398" fontAlgn="base">
              <a:spcBef>
                <a:spcPct val="0"/>
              </a:spcBef>
              <a:spcAft>
                <a:spcPct val="0"/>
              </a:spcAft>
            </a:pPr>
            <a:r>
              <a:rPr lang="en-US" sz="1400" dirty="0">
                <a:solidFill>
                  <a:schemeClr val="bg1"/>
                </a:solidFill>
              </a:rPr>
              <a:t>Analysis Services</a:t>
            </a:r>
          </a:p>
        </p:txBody>
      </p:sp>
      <p:sp>
        <p:nvSpPr>
          <p:cNvPr id="12" name="Rectangle 11"/>
          <p:cNvSpPr/>
          <p:nvPr/>
        </p:nvSpPr>
        <p:spPr bwMode="auto">
          <a:xfrm>
            <a:off x="988393" y="5328510"/>
            <a:ext cx="1480845" cy="457195"/>
          </a:xfrm>
          <a:prstGeom prst="rect">
            <a:avLst/>
          </a:prstGeom>
          <a:solidFill>
            <a:srgbClr val="00208F">
              <a:alpha val="82000"/>
            </a:srgbClr>
          </a:solidFill>
          <a:ln>
            <a:noFill/>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vert="horz" wrap="square" lIns="0" tIns="0" rIns="0" bIns="0" numCol="1" rtlCol="0" anchor="ctr" anchorCtr="0" compatLnSpc="1">
            <a:prstTxWarp prst="textNoShape">
              <a:avLst/>
            </a:prstTxWarp>
          </a:bodyPr>
          <a:lstStyle/>
          <a:p>
            <a:pPr algn="ctr" defTabSz="932398" fontAlgn="base">
              <a:spcBef>
                <a:spcPct val="0"/>
              </a:spcBef>
              <a:spcAft>
                <a:spcPct val="0"/>
              </a:spcAft>
            </a:pPr>
            <a:r>
              <a:rPr lang="en-US" sz="1400" dirty="0">
                <a:solidFill>
                  <a:schemeClr val="bg1"/>
                </a:solidFill>
              </a:rPr>
              <a:t>File</a:t>
            </a:r>
          </a:p>
        </p:txBody>
      </p:sp>
      <p:sp>
        <p:nvSpPr>
          <p:cNvPr id="13" name="TextBox 12"/>
          <p:cNvSpPr txBox="1"/>
          <p:nvPr/>
        </p:nvSpPr>
        <p:spPr>
          <a:xfrm>
            <a:off x="837404" y="3558999"/>
            <a:ext cx="1645902" cy="517065"/>
          </a:xfrm>
          <a:prstGeom prst="rect">
            <a:avLst/>
          </a:prstGeom>
          <a:noFill/>
          <a:effectLst/>
        </p:spPr>
        <p:txBody>
          <a:bodyPr wrap="square" lIns="182880" tIns="146304" rIns="182880" bIns="146304" rtlCol="0">
            <a:spAutoFit/>
          </a:bodyPr>
          <a:lstStyle/>
          <a:p>
            <a:pPr>
              <a:lnSpc>
                <a:spcPct val="90000"/>
              </a:lnSpc>
              <a:spcAft>
                <a:spcPts val="600"/>
              </a:spcAft>
            </a:pPr>
            <a:r>
              <a:rPr lang="en-US" sz="1600" dirty="0">
                <a:solidFill>
                  <a:schemeClr val="tx2"/>
                </a:solidFill>
              </a:rPr>
              <a:t>Data sources</a:t>
            </a:r>
          </a:p>
        </p:txBody>
      </p:sp>
      <p:sp>
        <p:nvSpPr>
          <p:cNvPr id="14" name="Rectangle 13"/>
          <p:cNvSpPr/>
          <p:nvPr/>
        </p:nvSpPr>
        <p:spPr bwMode="auto">
          <a:xfrm>
            <a:off x="3667351" y="3212561"/>
            <a:ext cx="2706405" cy="3030339"/>
          </a:xfrm>
          <a:prstGeom prst="rect">
            <a:avLst/>
          </a:prstGeom>
          <a:solidFill>
            <a:schemeClr val="bg2">
              <a:alpha val="80000"/>
            </a:schemeClr>
          </a:solidFill>
          <a:ln>
            <a:noFill/>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algn="ctr" defTabSz="932398" fontAlgn="base">
              <a:spcBef>
                <a:spcPct val="0"/>
              </a:spcBef>
              <a:spcAft>
                <a:spcPct val="0"/>
              </a:spcAft>
            </a:pPr>
            <a:endParaRPr lang="en-US" sz="2000" dirty="0">
              <a:solidFill>
                <a:schemeClr val="bg2"/>
              </a:solidFill>
            </a:endParaRPr>
          </a:p>
        </p:txBody>
      </p:sp>
      <p:sp>
        <p:nvSpPr>
          <p:cNvPr id="15" name="Rectangle 14"/>
          <p:cNvSpPr/>
          <p:nvPr/>
        </p:nvSpPr>
        <p:spPr bwMode="auto">
          <a:xfrm>
            <a:off x="731897" y="2036706"/>
            <a:ext cx="1962620" cy="731512"/>
          </a:xfrm>
          <a:prstGeom prst="rect">
            <a:avLst/>
          </a:prstGeom>
          <a:solidFill>
            <a:srgbClr val="00208F">
              <a:alpha val="81961"/>
            </a:srgbClr>
          </a:solidFill>
          <a:ln>
            <a:noFill/>
            <a:headEnd type="none" w="med" len="med"/>
            <a:tailEnd type="none" w="med" len="med"/>
          </a:ln>
          <a:effectLst/>
        </p:spPr>
        <p:style>
          <a:lnRef idx="2">
            <a:schemeClr val="accent2">
              <a:shade val="50000"/>
            </a:schemeClr>
          </a:lnRef>
          <a:fillRef idx="1">
            <a:schemeClr val="accent2"/>
          </a:fillRef>
          <a:effectRef idx="0">
            <a:schemeClr val="accent2"/>
          </a:effectRef>
          <a:fontRef idx="minor">
            <a:schemeClr val="lt1"/>
          </a:fontRef>
        </p:style>
        <p:txBody>
          <a:bodyPr vert="horz" wrap="square" lIns="0" tIns="46637" rIns="0" bIns="46637" numCol="1" rtlCol="0" anchor="ctr" anchorCtr="0" compatLnSpc="1">
            <a:prstTxWarp prst="textNoShape">
              <a:avLst/>
            </a:prstTxWarp>
          </a:bodyPr>
          <a:lstStyle/>
          <a:p>
            <a:pPr algn="ctr" defTabSz="932398" fontAlgn="base">
              <a:spcBef>
                <a:spcPct val="0"/>
              </a:spcBef>
              <a:spcAft>
                <a:spcPct val="0"/>
              </a:spcAft>
            </a:pPr>
            <a:r>
              <a:rPr lang="en-US" sz="1600" dirty="0">
                <a:gradFill>
                  <a:gsLst>
                    <a:gs pos="16814">
                      <a:srgbClr val="FFFFFF"/>
                    </a:gs>
                    <a:gs pos="46000">
                      <a:srgbClr val="FFFFFF"/>
                    </a:gs>
                  </a:gsLst>
                  <a:lin ang="5400000" scaled="0"/>
                </a:gradFill>
              </a:rPr>
              <a:t>Active directory controller</a:t>
            </a:r>
          </a:p>
        </p:txBody>
      </p:sp>
      <p:cxnSp>
        <p:nvCxnSpPr>
          <p:cNvPr id="16" name="Elbow Connector 15"/>
          <p:cNvCxnSpPr>
            <a:stCxn id="14" idx="0"/>
            <a:endCxn id="15" idx="3"/>
          </p:cNvCxnSpPr>
          <p:nvPr/>
        </p:nvCxnSpPr>
        <p:spPr>
          <a:xfrm rot="16200000" flipV="1">
            <a:off x="3452487" y="1644493"/>
            <a:ext cx="810099" cy="2326037"/>
          </a:xfrm>
          <a:prstGeom prst="bentConnector2">
            <a:avLst/>
          </a:prstGeom>
          <a:ln w="38100">
            <a:solidFill>
              <a:schemeClr val="tx1"/>
            </a:solidFill>
            <a:headEnd type="none" w="med" len="med"/>
            <a:tailEnd type="triangle" w="med" len="med"/>
          </a:ln>
          <a:effectLst/>
        </p:spPr>
        <p:style>
          <a:lnRef idx="1">
            <a:schemeClr val="accent1"/>
          </a:lnRef>
          <a:fillRef idx="0">
            <a:schemeClr val="accent1"/>
          </a:fillRef>
          <a:effectRef idx="0">
            <a:schemeClr val="accent1"/>
          </a:effectRef>
          <a:fontRef idx="minor">
            <a:schemeClr val="tx1"/>
          </a:fontRef>
        </p:style>
      </p:cxnSp>
      <p:sp>
        <p:nvSpPr>
          <p:cNvPr id="17" name="TextBox 16"/>
          <p:cNvSpPr txBox="1"/>
          <p:nvPr/>
        </p:nvSpPr>
        <p:spPr>
          <a:xfrm>
            <a:off x="3017871" y="1884179"/>
            <a:ext cx="1821031" cy="517065"/>
          </a:xfrm>
          <a:prstGeom prst="rect">
            <a:avLst/>
          </a:prstGeom>
          <a:noFill/>
          <a:effectLst/>
        </p:spPr>
        <p:txBody>
          <a:bodyPr wrap="square" lIns="182880" tIns="146304" rIns="182880" bIns="146304" rtlCol="0">
            <a:spAutoFit/>
          </a:bodyPr>
          <a:lstStyle/>
          <a:p>
            <a:pPr>
              <a:lnSpc>
                <a:spcPct val="90000"/>
              </a:lnSpc>
              <a:spcAft>
                <a:spcPts val="600"/>
              </a:spcAft>
            </a:pPr>
            <a:r>
              <a:rPr lang="en-US" sz="1600" dirty="0">
                <a:solidFill>
                  <a:schemeClr val="tx2"/>
                </a:solidFill>
              </a:rPr>
              <a:t>Authentication</a:t>
            </a:r>
          </a:p>
        </p:txBody>
      </p:sp>
      <p:cxnSp>
        <p:nvCxnSpPr>
          <p:cNvPr id="18" name="Straight Connector 17"/>
          <p:cNvCxnSpPr/>
          <p:nvPr/>
        </p:nvCxnSpPr>
        <p:spPr>
          <a:xfrm flipH="1">
            <a:off x="6891328" y="1821658"/>
            <a:ext cx="16194" cy="4846885"/>
          </a:xfrm>
          <a:prstGeom prst="line">
            <a:avLst/>
          </a:prstGeom>
          <a:ln>
            <a:solidFill>
              <a:schemeClr val="tx1"/>
            </a:solidFill>
            <a:prstDash val="lgDash"/>
            <a:headEnd type="none"/>
            <a:tailEnd type="none"/>
          </a:ln>
          <a:effectLst/>
        </p:spPr>
        <p:style>
          <a:lnRef idx="1">
            <a:schemeClr val="accent1"/>
          </a:lnRef>
          <a:fillRef idx="0">
            <a:schemeClr val="accent1"/>
          </a:fillRef>
          <a:effectRef idx="0">
            <a:schemeClr val="accent1"/>
          </a:effectRef>
          <a:fontRef idx="minor">
            <a:schemeClr val="tx1"/>
          </a:fontRef>
        </p:style>
      </p:cxnSp>
      <p:sp>
        <p:nvSpPr>
          <p:cNvPr id="19" name="TextBox 18"/>
          <p:cNvSpPr txBox="1"/>
          <p:nvPr/>
        </p:nvSpPr>
        <p:spPr>
          <a:xfrm>
            <a:off x="5739427" y="1322673"/>
            <a:ext cx="2336189" cy="517065"/>
          </a:xfrm>
          <a:prstGeom prst="rect">
            <a:avLst/>
          </a:prstGeom>
          <a:noFill/>
        </p:spPr>
        <p:txBody>
          <a:bodyPr wrap="square" lIns="182880" tIns="146304" rIns="182880" bIns="146304" rtlCol="0">
            <a:spAutoFit/>
          </a:bodyPr>
          <a:lstStyle/>
          <a:p>
            <a:pPr algn="ctr">
              <a:lnSpc>
                <a:spcPct val="90000"/>
              </a:lnSpc>
              <a:spcAft>
                <a:spcPts val="600"/>
              </a:spcAft>
            </a:pPr>
            <a:r>
              <a:rPr lang="en-US" sz="1600" dirty="0">
                <a:solidFill>
                  <a:schemeClr val="tx2"/>
                </a:solidFill>
              </a:rPr>
              <a:t>Internet boundary</a:t>
            </a:r>
          </a:p>
        </p:txBody>
      </p:sp>
      <p:sp>
        <p:nvSpPr>
          <p:cNvPr id="20" name="TextBox 19"/>
          <p:cNvSpPr txBox="1"/>
          <p:nvPr/>
        </p:nvSpPr>
        <p:spPr>
          <a:xfrm>
            <a:off x="8138456" y="3765447"/>
            <a:ext cx="1645902" cy="815608"/>
          </a:xfrm>
          <a:prstGeom prst="rect">
            <a:avLst/>
          </a:prstGeom>
          <a:noFill/>
          <a:effectLst/>
        </p:spPr>
        <p:txBody>
          <a:bodyPr wrap="square" lIns="182880" tIns="146304" rIns="182880" bIns="146304" rtlCol="0">
            <a:spAutoFit/>
          </a:bodyPr>
          <a:lstStyle/>
          <a:p>
            <a:pPr>
              <a:lnSpc>
                <a:spcPct val="90000"/>
              </a:lnSpc>
              <a:spcAft>
                <a:spcPts val="600"/>
              </a:spcAft>
            </a:pPr>
            <a:r>
              <a:rPr lang="en-US" sz="1600" dirty="0">
                <a:solidFill>
                  <a:schemeClr val="tx2"/>
                </a:solidFill>
              </a:rPr>
              <a:t>Viewer </a:t>
            </a:r>
          </a:p>
          <a:p>
            <a:pPr>
              <a:lnSpc>
                <a:spcPct val="90000"/>
              </a:lnSpc>
              <a:spcAft>
                <a:spcPts val="600"/>
              </a:spcAft>
            </a:pPr>
            <a:r>
              <a:rPr lang="en-US" sz="1600" dirty="0">
                <a:solidFill>
                  <a:schemeClr val="tx2"/>
                </a:solidFill>
              </a:rPr>
              <a:t>apps</a:t>
            </a:r>
          </a:p>
        </p:txBody>
      </p:sp>
      <p:pic>
        <p:nvPicPr>
          <p:cNvPr id="21" name="Picture 20">
            <a:hlinkClick r:id="rId2"/>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9519426" y="2768218"/>
            <a:ext cx="1851662" cy="548640"/>
          </a:xfrm>
          <a:prstGeom prst="rect">
            <a:avLst/>
          </a:prstGeom>
          <a:effectLst/>
        </p:spPr>
      </p:pic>
      <p:pic>
        <p:nvPicPr>
          <p:cNvPr id="22" name="Picture 21">
            <a:hlinkClick r:id="rId4"/>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9519426" y="3500557"/>
            <a:ext cx="1572763" cy="548640"/>
          </a:xfrm>
          <a:prstGeom prst="rect">
            <a:avLst/>
          </a:prstGeom>
          <a:effectLst/>
        </p:spPr>
      </p:pic>
      <p:pic>
        <p:nvPicPr>
          <p:cNvPr id="23" name="Picture 22">
            <a:hlinkClick r:id="rId6"/>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9519426" y="4232896"/>
            <a:ext cx="2103120" cy="546159"/>
          </a:xfrm>
          <a:prstGeom prst="rect">
            <a:avLst/>
          </a:prstGeom>
          <a:effectLst/>
        </p:spPr>
      </p:pic>
      <p:pic>
        <p:nvPicPr>
          <p:cNvPr id="24" name="Picture 23">
            <a:hlinkClick r:id="rId8"/>
          </p:cNvPr>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9519426" y="4962754"/>
            <a:ext cx="2103120" cy="546159"/>
          </a:xfrm>
          <a:prstGeom prst="rect">
            <a:avLst/>
          </a:prstGeom>
          <a:effectLst/>
        </p:spPr>
      </p:pic>
      <p:sp>
        <p:nvSpPr>
          <p:cNvPr id="25" name="TextBox 24"/>
          <p:cNvSpPr txBox="1"/>
          <p:nvPr/>
        </p:nvSpPr>
        <p:spPr>
          <a:xfrm>
            <a:off x="8111818" y="1694086"/>
            <a:ext cx="1645902" cy="815608"/>
          </a:xfrm>
          <a:prstGeom prst="rect">
            <a:avLst/>
          </a:prstGeom>
          <a:noFill/>
          <a:effectLst/>
        </p:spPr>
        <p:txBody>
          <a:bodyPr wrap="square" lIns="182880" tIns="146304" rIns="182880" bIns="146304" rtlCol="0">
            <a:spAutoFit/>
          </a:bodyPr>
          <a:lstStyle/>
          <a:p>
            <a:pPr>
              <a:lnSpc>
                <a:spcPct val="90000"/>
              </a:lnSpc>
              <a:spcAft>
                <a:spcPts val="600"/>
              </a:spcAft>
            </a:pPr>
            <a:r>
              <a:rPr lang="en-US" sz="1600" dirty="0">
                <a:solidFill>
                  <a:schemeClr val="tx2"/>
                </a:solidFill>
              </a:rPr>
              <a:t>Publisher </a:t>
            </a:r>
          </a:p>
          <a:p>
            <a:pPr>
              <a:lnSpc>
                <a:spcPct val="90000"/>
              </a:lnSpc>
              <a:spcAft>
                <a:spcPts val="600"/>
              </a:spcAft>
            </a:pPr>
            <a:r>
              <a:rPr lang="en-US" sz="1600" dirty="0">
                <a:solidFill>
                  <a:schemeClr val="tx2"/>
                </a:solidFill>
              </a:rPr>
              <a:t>app</a:t>
            </a:r>
          </a:p>
        </p:txBody>
      </p:sp>
      <p:pic>
        <p:nvPicPr>
          <p:cNvPr id="26" name="Picture 25">
            <a:hlinkClick r:id="rId6"/>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9519426" y="1827570"/>
            <a:ext cx="2112673" cy="548640"/>
          </a:xfrm>
          <a:prstGeom prst="rect">
            <a:avLst/>
          </a:prstGeom>
          <a:effectLst/>
        </p:spPr>
      </p:pic>
      <p:sp>
        <p:nvSpPr>
          <p:cNvPr id="27" name="TextBox 26"/>
          <p:cNvSpPr txBox="1"/>
          <p:nvPr/>
        </p:nvSpPr>
        <p:spPr>
          <a:xfrm>
            <a:off x="8138456" y="5783057"/>
            <a:ext cx="1645902" cy="815608"/>
          </a:xfrm>
          <a:prstGeom prst="rect">
            <a:avLst/>
          </a:prstGeom>
          <a:noFill/>
          <a:effectLst/>
        </p:spPr>
        <p:txBody>
          <a:bodyPr wrap="square" lIns="182880" tIns="146304" rIns="182880" bIns="146304" rtlCol="0">
            <a:spAutoFit/>
          </a:bodyPr>
          <a:lstStyle/>
          <a:p>
            <a:pPr>
              <a:lnSpc>
                <a:spcPct val="90000"/>
              </a:lnSpc>
              <a:spcAft>
                <a:spcPts val="600"/>
              </a:spcAft>
            </a:pPr>
            <a:r>
              <a:rPr lang="en-US" sz="1600" dirty="0">
                <a:solidFill>
                  <a:schemeClr val="tx2"/>
                </a:solidFill>
              </a:rPr>
              <a:t>Web </a:t>
            </a:r>
          </a:p>
          <a:p>
            <a:pPr>
              <a:lnSpc>
                <a:spcPct val="90000"/>
              </a:lnSpc>
              <a:spcAft>
                <a:spcPts val="600"/>
              </a:spcAft>
            </a:pPr>
            <a:r>
              <a:rPr lang="en-US" sz="1600" dirty="0">
                <a:solidFill>
                  <a:schemeClr val="tx2"/>
                </a:solidFill>
              </a:rPr>
              <a:t>browser</a:t>
            </a:r>
          </a:p>
        </p:txBody>
      </p:sp>
      <p:cxnSp>
        <p:nvCxnSpPr>
          <p:cNvPr id="28" name="Elbow Connector 27"/>
          <p:cNvCxnSpPr>
            <a:stCxn id="14" idx="1"/>
          </p:cNvCxnSpPr>
          <p:nvPr/>
        </p:nvCxnSpPr>
        <p:spPr>
          <a:xfrm rot="10800000">
            <a:off x="2483311" y="4260105"/>
            <a:ext cx="1184041" cy="467627"/>
          </a:xfrm>
          <a:prstGeom prst="bentConnector3">
            <a:avLst>
              <a:gd name="adj1" fmla="val 50000"/>
            </a:avLst>
          </a:prstGeom>
          <a:ln w="38100">
            <a:solidFill>
              <a:schemeClr val="tx1"/>
            </a:solidFill>
            <a:headEnd type="triangle"/>
            <a:tailEnd type="triangle"/>
          </a:ln>
          <a:effectLst/>
        </p:spPr>
        <p:style>
          <a:lnRef idx="1">
            <a:schemeClr val="accent1"/>
          </a:lnRef>
          <a:fillRef idx="0">
            <a:schemeClr val="accent1"/>
          </a:fillRef>
          <a:effectRef idx="0">
            <a:schemeClr val="accent1"/>
          </a:effectRef>
          <a:fontRef idx="minor">
            <a:schemeClr val="tx1"/>
          </a:fontRef>
        </p:style>
      </p:cxnSp>
      <p:cxnSp>
        <p:nvCxnSpPr>
          <p:cNvPr id="29" name="Straight Arrow Connector 28"/>
          <p:cNvCxnSpPr/>
          <p:nvPr/>
        </p:nvCxnSpPr>
        <p:spPr>
          <a:xfrm flipH="1">
            <a:off x="2483306" y="4962754"/>
            <a:ext cx="1184046" cy="0"/>
          </a:xfrm>
          <a:prstGeom prst="straightConnector1">
            <a:avLst/>
          </a:prstGeom>
          <a:ln w="38100">
            <a:solidFill>
              <a:schemeClr val="tx1"/>
            </a:solidFill>
            <a:headEnd type="triangle" w="med" len="med"/>
            <a:tailEnd type="triangle" w="med" len="med"/>
          </a:ln>
          <a:effectLst/>
        </p:spPr>
        <p:style>
          <a:lnRef idx="1">
            <a:schemeClr val="accent1"/>
          </a:lnRef>
          <a:fillRef idx="0">
            <a:schemeClr val="accent1"/>
          </a:fillRef>
          <a:effectRef idx="0">
            <a:schemeClr val="accent1"/>
          </a:effectRef>
          <a:fontRef idx="minor">
            <a:schemeClr val="tx1"/>
          </a:fontRef>
        </p:style>
      </p:cxnSp>
      <p:cxnSp>
        <p:nvCxnSpPr>
          <p:cNvPr id="30" name="Elbow Connector 29"/>
          <p:cNvCxnSpPr>
            <a:stCxn id="12" idx="3"/>
          </p:cNvCxnSpPr>
          <p:nvPr/>
        </p:nvCxnSpPr>
        <p:spPr>
          <a:xfrm flipV="1">
            <a:off x="2469238" y="5209809"/>
            <a:ext cx="1198114" cy="347299"/>
          </a:xfrm>
          <a:prstGeom prst="bentConnector3">
            <a:avLst>
              <a:gd name="adj1" fmla="val 50000"/>
            </a:avLst>
          </a:prstGeom>
          <a:ln w="38100">
            <a:solidFill>
              <a:schemeClr val="tx1"/>
            </a:solidFill>
            <a:prstDash val="solid"/>
            <a:headEnd type="triangle"/>
            <a:tailEnd type="triangle"/>
          </a:ln>
          <a:effectLst/>
        </p:spPr>
        <p:style>
          <a:lnRef idx="1">
            <a:schemeClr val="accent1"/>
          </a:lnRef>
          <a:fillRef idx="0">
            <a:schemeClr val="accent1"/>
          </a:fillRef>
          <a:effectRef idx="0">
            <a:schemeClr val="accent1"/>
          </a:effectRef>
          <a:fontRef idx="minor">
            <a:schemeClr val="tx1"/>
          </a:fontRef>
        </p:style>
      </p:cxnSp>
      <p:cxnSp>
        <p:nvCxnSpPr>
          <p:cNvPr id="31" name="Straight Arrow Connector 30"/>
          <p:cNvCxnSpPr/>
          <p:nvPr/>
        </p:nvCxnSpPr>
        <p:spPr>
          <a:xfrm flipH="1">
            <a:off x="6401115" y="4552686"/>
            <a:ext cx="1737341" cy="2802"/>
          </a:xfrm>
          <a:prstGeom prst="straightConnector1">
            <a:avLst/>
          </a:prstGeom>
          <a:ln w="38100">
            <a:solidFill>
              <a:schemeClr val="tx1"/>
            </a:solidFill>
            <a:headEnd type="triangle" w="med" len="med"/>
            <a:tailEnd type="triangle" w="med" len="med"/>
          </a:ln>
          <a:effectLst/>
        </p:spPr>
        <p:style>
          <a:lnRef idx="1">
            <a:schemeClr val="accent1"/>
          </a:lnRef>
          <a:fillRef idx="0">
            <a:schemeClr val="accent1"/>
          </a:fillRef>
          <a:effectRef idx="0">
            <a:schemeClr val="accent1"/>
          </a:effectRef>
          <a:fontRef idx="minor">
            <a:schemeClr val="tx1"/>
          </a:fontRef>
        </p:style>
      </p:cxnSp>
      <p:cxnSp>
        <p:nvCxnSpPr>
          <p:cNvPr id="32" name="Elbow Connector 31"/>
          <p:cNvCxnSpPr/>
          <p:nvPr/>
        </p:nvCxnSpPr>
        <p:spPr>
          <a:xfrm rot="10800000">
            <a:off x="6392126" y="5209810"/>
            <a:ext cx="1746332" cy="1081547"/>
          </a:xfrm>
          <a:prstGeom prst="bentConnector3">
            <a:avLst>
              <a:gd name="adj1" fmla="val 50000"/>
            </a:avLst>
          </a:prstGeom>
          <a:ln w="38100">
            <a:solidFill>
              <a:schemeClr val="tx1"/>
            </a:solidFill>
            <a:headEnd type="triangle"/>
            <a:tailEnd type="triangle"/>
          </a:ln>
          <a:effectLst/>
        </p:spPr>
        <p:style>
          <a:lnRef idx="1">
            <a:schemeClr val="accent1"/>
          </a:lnRef>
          <a:fillRef idx="0">
            <a:schemeClr val="accent1"/>
          </a:fillRef>
          <a:effectRef idx="0">
            <a:schemeClr val="accent1"/>
          </a:effectRef>
          <a:fontRef idx="minor">
            <a:schemeClr val="tx1"/>
          </a:fontRef>
        </p:style>
      </p:cxnSp>
      <p:pic>
        <p:nvPicPr>
          <p:cNvPr id="33" name="Picture 32"/>
          <p:cNvPicPr>
            <a:picLocks noChangeAspect="1"/>
          </p:cNvPicPr>
          <p:nvPr/>
        </p:nvPicPr>
        <p:blipFill>
          <a:blip r:embed="rId10">
            <a:extLst>
              <a:ext uri="{28A0092B-C50C-407E-A947-70E740481C1C}">
                <a14:useLocalDpi xmlns:a14="http://schemas.microsoft.com/office/drawing/2010/main" val="0"/>
              </a:ext>
            </a:extLst>
          </a:blip>
          <a:stretch>
            <a:fillRect/>
          </a:stretch>
        </p:blipFill>
        <p:spPr>
          <a:xfrm>
            <a:off x="9519426" y="5916541"/>
            <a:ext cx="509547" cy="548640"/>
          </a:xfrm>
          <a:prstGeom prst="rect">
            <a:avLst/>
          </a:prstGeom>
          <a:effectLst/>
        </p:spPr>
      </p:pic>
      <p:sp>
        <p:nvSpPr>
          <p:cNvPr id="34" name="TextBox 33"/>
          <p:cNvSpPr txBox="1"/>
          <p:nvPr/>
        </p:nvSpPr>
        <p:spPr>
          <a:xfrm>
            <a:off x="3672459" y="3217367"/>
            <a:ext cx="2585840" cy="738664"/>
          </a:xfrm>
          <a:prstGeom prst="rect">
            <a:avLst/>
          </a:prstGeom>
          <a:noFill/>
          <a:effectLst/>
        </p:spPr>
        <p:txBody>
          <a:bodyPr wrap="square" lIns="182880" tIns="146304" rIns="182880" bIns="146304" rtlCol="0">
            <a:spAutoFit/>
          </a:bodyPr>
          <a:lstStyle/>
          <a:p>
            <a:pPr>
              <a:lnSpc>
                <a:spcPct val="90000"/>
              </a:lnSpc>
              <a:spcAft>
                <a:spcPts val="600"/>
              </a:spcAft>
            </a:pPr>
            <a:r>
              <a:rPr lang="en-US" sz="1600" dirty="0">
                <a:solidFill>
                  <a:schemeClr val="tx2"/>
                </a:solidFill>
              </a:rPr>
              <a:t>Datazen Enterprise Server</a:t>
            </a:r>
          </a:p>
        </p:txBody>
      </p:sp>
      <p:sp>
        <p:nvSpPr>
          <p:cNvPr id="35" name="Rectangle 34"/>
          <p:cNvSpPr/>
          <p:nvPr/>
        </p:nvSpPr>
        <p:spPr bwMode="auto">
          <a:xfrm>
            <a:off x="3829620" y="3956925"/>
            <a:ext cx="2381865" cy="598563"/>
          </a:xfrm>
          <a:prstGeom prst="rect">
            <a:avLst/>
          </a:prstGeom>
          <a:solidFill>
            <a:schemeClr val="accent5">
              <a:alpha val="82000"/>
            </a:schemeClr>
          </a:solidFill>
          <a:ln>
            <a:noFill/>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algn="ctr" defTabSz="932398" fontAlgn="base">
              <a:spcBef>
                <a:spcPct val="0"/>
              </a:spcBef>
              <a:spcAft>
                <a:spcPct val="0"/>
              </a:spcAft>
            </a:pPr>
            <a:r>
              <a:rPr lang="en-US" sz="1600" dirty="0">
                <a:gradFill>
                  <a:gsLst>
                    <a:gs pos="16814">
                      <a:srgbClr val="FFFFFF"/>
                    </a:gs>
                    <a:gs pos="46000">
                      <a:srgbClr val="FFFFFF"/>
                    </a:gs>
                  </a:gsLst>
                  <a:lin ang="5400000" scaled="0"/>
                </a:gradFill>
              </a:rPr>
              <a:t>Core Service</a:t>
            </a:r>
          </a:p>
        </p:txBody>
      </p:sp>
      <p:sp>
        <p:nvSpPr>
          <p:cNvPr id="36" name="Rectangle 35"/>
          <p:cNvSpPr/>
          <p:nvPr/>
        </p:nvSpPr>
        <p:spPr bwMode="auto">
          <a:xfrm>
            <a:off x="3829621" y="4709192"/>
            <a:ext cx="2381864" cy="598563"/>
          </a:xfrm>
          <a:prstGeom prst="rect">
            <a:avLst/>
          </a:prstGeom>
          <a:solidFill>
            <a:schemeClr val="accent5">
              <a:alpha val="82000"/>
            </a:schemeClr>
          </a:solidFill>
          <a:ln>
            <a:noFill/>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algn="ctr" defTabSz="932398" fontAlgn="base">
              <a:spcBef>
                <a:spcPct val="0"/>
              </a:spcBef>
              <a:spcAft>
                <a:spcPct val="0"/>
              </a:spcAft>
            </a:pPr>
            <a:r>
              <a:rPr lang="en-US" sz="1600" dirty="0">
                <a:gradFill>
                  <a:gsLst>
                    <a:gs pos="16814">
                      <a:srgbClr val="FFFFFF"/>
                    </a:gs>
                    <a:gs pos="46000">
                      <a:srgbClr val="FFFFFF"/>
                    </a:gs>
                  </a:gsLst>
                  <a:lin ang="5400000" scaled="0"/>
                </a:gradFill>
              </a:rPr>
              <a:t>Data Acquisition Service</a:t>
            </a:r>
          </a:p>
        </p:txBody>
      </p:sp>
      <p:sp>
        <p:nvSpPr>
          <p:cNvPr id="37" name="Rectangle 36"/>
          <p:cNvSpPr/>
          <p:nvPr/>
        </p:nvSpPr>
        <p:spPr bwMode="auto">
          <a:xfrm>
            <a:off x="3829621" y="5461459"/>
            <a:ext cx="2381864" cy="598563"/>
          </a:xfrm>
          <a:prstGeom prst="rect">
            <a:avLst/>
          </a:prstGeom>
          <a:solidFill>
            <a:schemeClr val="accent5">
              <a:alpha val="82000"/>
            </a:schemeClr>
          </a:solidFill>
          <a:ln>
            <a:noFill/>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algn="ctr" defTabSz="932398" fontAlgn="base">
              <a:spcBef>
                <a:spcPct val="0"/>
              </a:spcBef>
              <a:spcAft>
                <a:spcPct val="0"/>
              </a:spcAft>
            </a:pPr>
            <a:r>
              <a:rPr lang="en-US" sz="1600" dirty="0">
                <a:gradFill>
                  <a:gsLst>
                    <a:gs pos="16814">
                      <a:srgbClr val="FFFFFF"/>
                    </a:gs>
                    <a:gs pos="46000">
                      <a:srgbClr val="FFFFFF"/>
                    </a:gs>
                  </a:gsLst>
                  <a:lin ang="5400000" scaled="0"/>
                </a:gradFill>
              </a:rPr>
              <a:t>Web applications</a:t>
            </a:r>
          </a:p>
        </p:txBody>
      </p:sp>
      <p:sp>
        <p:nvSpPr>
          <p:cNvPr id="38" name="TextBox 37"/>
          <p:cNvSpPr txBox="1"/>
          <p:nvPr/>
        </p:nvSpPr>
        <p:spPr>
          <a:xfrm>
            <a:off x="579986" y="1419843"/>
            <a:ext cx="2583161" cy="517065"/>
          </a:xfrm>
          <a:prstGeom prst="rect">
            <a:avLst/>
          </a:prstGeom>
          <a:noFill/>
        </p:spPr>
        <p:txBody>
          <a:bodyPr wrap="square" lIns="182880" tIns="146304" rIns="182880" bIns="146304" rtlCol="0">
            <a:spAutoFit/>
          </a:bodyPr>
          <a:lstStyle/>
          <a:p>
            <a:pPr>
              <a:lnSpc>
                <a:spcPct val="90000"/>
              </a:lnSpc>
              <a:spcAft>
                <a:spcPts val="600"/>
              </a:spcAft>
            </a:pPr>
            <a:r>
              <a:rPr lang="en-US" sz="1600" dirty="0">
                <a:solidFill>
                  <a:schemeClr val="tx2"/>
                </a:solidFill>
              </a:rPr>
              <a:t>Enterprise environment</a:t>
            </a:r>
          </a:p>
        </p:txBody>
      </p:sp>
      <p:cxnSp>
        <p:nvCxnSpPr>
          <p:cNvPr id="39" name="Elbow Connector 38"/>
          <p:cNvCxnSpPr/>
          <p:nvPr/>
        </p:nvCxnSpPr>
        <p:spPr>
          <a:xfrm flipV="1">
            <a:off x="6373756" y="2311023"/>
            <a:ext cx="1764700" cy="1760909"/>
          </a:xfrm>
          <a:prstGeom prst="bentConnector3">
            <a:avLst/>
          </a:prstGeom>
          <a:ln w="38100">
            <a:solidFill>
              <a:schemeClr val="tx1"/>
            </a:solidFill>
            <a:headEnd type="triangle"/>
            <a:tailEnd type="triangle"/>
          </a:ln>
          <a:effectLst/>
        </p:spPr>
        <p:style>
          <a:lnRef idx="1">
            <a:schemeClr val="accent1"/>
          </a:lnRef>
          <a:fillRef idx="0">
            <a:schemeClr val="accent1"/>
          </a:fillRef>
          <a:effectRef idx="0">
            <a:schemeClr val="accent1"/>
          </a:effectRef>
          <a:fontRef idx="minor">
            <a:schemeClr val="tx1"/>
          </a:fontRef>
        </p:style>
      </p:cxnSp>
      <p:sp>
        <p:nvSpPr>
          <p:cNvPr id="40" name="TextBox 39"/>
          <p:cNvSpPr txBox="1"/>
          <p:nvPr/>
        </p:nvSpPr>
        <p:spPr>
          <a:xfrm>
            <a:off x="1" y="6642289"/>
            <a:ext cx="3806190" cy="352236"/>
          </a:xfrm>
          <a:prstGeom prst="rect">
            <a:avLst/>
          </a:prstGeom>
          <a:noFill/>
        </p:spPr>
        <p:txBody>
          <a:bodyPr wrap="square" lIns="365760" tIns="146304" rIns="182880" bIns="146304" rtlCol="0" anchor="ctr" anchorCtr="0">
            <a:noAutofit/>
          </a:bodyPr>
          <a:lstStyle/>
          <a:p>
            <a:pPr>
              <a:lnSpc>
                <a:spcPct val="90000"/>
              </a:lnSpc>
              <a:spcAft>
                <a:spcPts val="600"/>
              </a:spcAft>
            </a:pPr>
            <a:r>
              <a:rPr lang="en-US" sz="1400" dirty="0">
                <a:solidFill>
                  <a:schemeClr val="bg1"/>
                </a:solidFill>
                <a:latin typeface="Segoe UI Semibold" panose="020B0702040204020203" pitchFamily="34" charset="0"/>
                <a:ea typeface="Segoe UI Black" panose="020B0A02040204020203" pitchFamily="34" charset="0"/>
                <a:cs typeface="Segoe UI Semibold" panose="020B0702040204020203" pitchFamily="34" charset="0"/>
              </a:rPr>
              <a:t>Powerful insights</a:t>
            </a:r>
          </a:p>
        </p:txBody>
      </p:sp>
    </p:spTree>
    <p:extLst>
      <p:ext uri="{BB962C8B-B14F-4D97-AF65-F5344CB8AC3E}">
        <p14:creationId xmlns:p14="http://schemas.microsoft.com/office/powerpoint/2010/main" val="1815962663"/>
      </p:ext>
    </p:extLst>
  </p:cSld>
  <p:clrMapOvr>
    <a:masterClrMapping/>
  </p:clrMapOvr>
  <p:transition>
    <p:fade/>
  </p:transition>
</p:sld>
</file>

<file path=ppt/slides/slide11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p:cNvSpPr>
            <a:spLocks noGrp="1"/>
          </p:cNvSpPr>
          <p:nvPr>
            <p:ph type="title"/>
          </p:nvPr>
        </p:nvSpPr>
        <p:spPr>
          <a:xfrm>
            <a:off x="274638" y="241485"/>
            <a:ext cx="11888787" cy="917575"/>
          </a:xfrm>
        </p:spPr>
        <p:txBody>
          <a:bodyPr/>
          <a:lstStyle/>
          <a:p>
            <a:pPr marL="53965" defTabSz="931776" fontAlgn="base">
              <a:spcBef>
                <a:spcPts val="1200"/>
              </a:spcBef>
              <a:spcAft>
                <a:spcPts val="600"/>
              </a:spcAft>
              <a:buClr>
                <a:srgbClr val="FFFFFF"/>
              </a:buClr>
            </a:pPr>
            <a:r>
              <a:rPr lang="en-US" dirty="0">
                <a:solidFill>
                  <a:schemeClr val="tx1"/>
                </a:solidFill>
              </a:rPr>
              <a:t>Authentication mode</a:t>
            </a:r>
            <a:r>
              <a:rPr lang="en-US" dirty="0"/>
              <a:t/>
            </a:r>
            <a:br>
              <a:rPr lang="en-US" dirty="0"/>
            </a:br>
            <a:endParaRPr lang="en-US" sz="3600" dirty="0">
              <a:solidFill>
                <a:schemeClr val="tx1"/>
              </a:solidFill>
            </a:endParaRPr>
          </a:p>
        </p:txBody>
      </p:sp>
      <p:sp>
        <p:nvSpPr>
          <p:cNvPr id="3" name="Text Placeholder 2"/>
          <p:cNvSpPr>
            <a:spLocks noGrp="1"/>
          </p:cNvSpPr>
          <p:nvPr>
            <p:ph type="body" sz="quarter" idx="4294967295"/>
          </p:nvPr>
        </p:nvSpPr>
        <p:spPr>
          <a:xfrm>
            <a:off x="6721475" y="2160588"/>
            <a:ext cx="5715000" cy="2232025"/>
          </a:xfrm>
        </p:spPr>
        <p:txBody>
          <a:bodyPr/>
          <a:lstStyle/>
          <a:p>
            <a:pPr marL="0" indent="0">
              <a:buNone/>
            </a:pPr>
            <a:r>
              <a:rPr lang="en-US" sz="3200" dirty="0">
                <a:solidFill>
                  <a:schemeClr val="tx1"/>
                </a:solidFill>
                <a:latin typeface="Segoe UI Semilight" panose="020B0402040204020203" pitchFamily="34" charset="0"/>
                <a:cs typeface="Segoe UI Semilight" panose="020B0402040204020203" pitchFamily="34" charset="0"/>
              </a:rPr>
              <a:t>Default mode</a:t>
            </a:r>
          </a:p>
          <a:p>
            <a:pPr marL="0" indent="0">
              <a:buNone/>
            </a:pPr>
            <a:r>
              <a:rPr lang="en-US" sz="3200" dirty="0">
                <a:solidFill>
                  <a:schemeClr val="tx1"/>
                </a:solidFill>
                <a:latin typeface="Segoe UI Semilight" panose="020B0402040204020203" pitchFamily="34" charset="0"/>
                <a:cs typeface="Segoe UI Semilight" panose="020B0402040204020203" pitchFamily="34" charset="0"/>
              </a:rPr>
              <a:t>Active Directory</a:t>
            </a:r>
          </a:p>
          <a:p>
            <a:pPr marL="0" indent="0">
              <a:buNone/>
            </a:pPr>
            <a:r>
              <a:rPr lang="en-US" sz="3200" dirty="0">
                <a:solidFill>
                  <a:schemeClr val="tx1"/>
                </a:solidFill>
                <a:latin typeface="Segoe UI Semilight" panose="020B0402040204020203" pitchFamily="34" charset="0"/>
                <a:cs typeface="Segoe UI Semilight" panose="020B0402040204020203" pitchFamily="34" charset="0"/>
              </a:rPr>
              <a:t>Active Directory Federation Services (ADFS)</a:t>
            </a:r>
          </a:p>
          <a:p>
            <a:pPr marL="0" indent="0">
              <a:buNone/>
            </a:pPr>
            <a:r>
              <a:rPr lang="en-US" sz="3200" dirty="0">
                <a:solidFill>
                  <a:schemeClr val="tx1"/>
                </a:solidFill>
                <a:latin typeface="Segoe UI Semilight" panose="020B0402040204020203" pitchFamily="34" charset="0"/>
                <a:cs typeface="Segoe UI Semilight" panose="020B0402040204020203" pitchFamily="34" charset="0"/>
              </a:rPr>
              <a:t>External</a:t>
            </a:r>
          </a:p>
        </p:txBody>
      </p:sp>
      <p:sp>
        <p:nvSpPr>
          <p:cNvPr id="6" name="TextBox 5"/>
          <p:cNvSpPr txBox="1"/>
          <p:nvPr/>
        </p:nvSpPr>
        <p:spPr>
          <a:xfrm>
            <a:off x="660320" y="5878025"/>
            <a:ext cx="5229225" cy="489365"/>
          </a:xfrm>
          <a:prstGeom prst="rect">
            <a:avLst/>
          </a:prstGeom>
          <a:noFill/>
        </p:spPr>
        <p:txBody>
          <a:bodyPr wrap="square" lIns="182880" tIns="146304" rIns="182880" bIns="146304" rtlCol="0">
            <a:spAutoFit/>
          </a:bodyPr>
          <a:lstStyle/>
          <a:p>
            <a:pPr>
              <a:lnSpc>
                <a:spcPct val="90000"/>
              </a:lnSpc>
              <a:spcAft>
                <a:spcPts val="600"/>
              </a:spcAft>
            </a:pPr>
            <a:r>
              <a:rPr lang="en-US" sz="1400" i="1" dirty="0">
                <a:solidFill>
                  <a:srgbClr val="505050"/>
                </a:solidFill>
              </a:rPr>
              <a:t>http://www.datazen.com/docs/?article=server/authentication</a:t>
            </a:r>
            <a:endParaRPr lang="en-US" sz="2400" dirty="0">
              <a:gradFill>
                <a:gsLst>
                  <a:gs pos="2917">
                    <a:schemeClr val="tx1"/>
                  </a:gs>
                  <a:gs pos="30000">
                    <a:schemeClr val="tx1"/>
                  </a:gs>
                </a:gsLst>
                <a:lin ang="5400000" scaled="0"/>
              </a:gradFill>
            </a:endParaRPr>
          </a:p>
        </p:txBody>
      </p:sp>
      <p:pic>
        <p:nvPicPr>
          <p:cNvPr id="7" name="Picture 6"/>
          <p:cNvPicPr>
            <a:picLocks noChangeAspect="1"/>
          </p:cNvPicPr>
          <p:nvPr/>
        </p:nvPicPr>
        <p:blipFill>
          <a:blip r:embed="rId3"/>
          <a:stretch>
            <a:fillRect/>
          </a:stretch>
        </p:blipFill>
        <p:spPr>
          <a:xfrm>
            <a:off x="560169" y="1737115"/>
            <a:ext cx="5438775" cy="4152900"/>
          </a:xfrm>
          <a:prstGeom prst="rect">
            <a:avLst/>
          </a:prstGeom>
        </p:spPr>
      </p:pic>
      <p:sp>
        <p:nvSpPr>
          <p:cNvPr id="8" name="TextBox 7"/>
          <p:cNvSpPr txBox="1"/>
          <p:nvPr/>
        </p:nvSpPr>
        <p:spPr>
          <a:xfrm>
            <a:off x="1" y="6642289"/>
            <a:ext cx="3806190" cy="352236"/>
          </a:xfrm>
          <a:prstGeom prst="rect">
            <a:avLst/>
          </a:prstGeom>
          <a:noFill/>
        </p:spPr>
        <p:txBody>
          <a:bodyPr wrap="square" lIns="365760" tIns="146304" rIns="182880" bIns="146304" rtlCol="0" anchor="ctr" anchorCtr="0">
            <a:noAutofit/>
          </a:bodyPr>
          <a:lstStyle/>
          <a:p>
            <a:pPr>
              <a:lnSpc>
                <a:spcPct val="90000"/>
              </a:lnSpc>
              <a:spcAft>
                <a:spcPts val="600"/>
              </a:spcAft>
            </a:pPr>
            <a:r>
              <a:rPr lang="en-US" sz="1400" dirty="0">
                <a:solidFill>
                  <a:schemeClr val="bg1"/>
                </a:solidFill>
                <a:latin typeface="Segoe UI Semibold" panose="020B0702040204020203" pitchFamily="34" charset="0"/>
                <a:ea typeface="Segoe UI Black" panose="020B0A02040204020203" pitchFamily="34" charset="0"/>
                <a:cs typeface="Segoe UI Semibold" panose="020B0702040204020203" pitchFamily="34" charset="0"/>
              </a:rPr>
              <a:t>Powerful insights</a:t>
            </a:r>
          </a:p>
        </p:txBody>
      </p:sp>
    </p:spTree>
    <p:extLst>
      <p:ext uri="{BB962C8B-B14F-4D97-AF65-F5344CB8AC3E}">
        <p14:creationId xmlns:p14="http://schemas.microsoft.com/office/powerpoint/2010/main" val="2789903388"/>
      </p:ext>
    </p:extLst>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sld>
</file>

<file path=ppt/slides/slide1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34" name="Title 233"/>
          <p:cNvSpPr>
            <a:spLocks noGrp="1"/>
          </p:cNvSpPr>
          <p:nvPr>
            <p:ph type="title"/>
          </p:nvPr>
        </p:nvSpPr>
        <p:spPr>
          <a:xfrm>
            <a:off x="269241" y="84556"/>
            <a:ext cx="11653521" cy="1075884"/>
          </a:xfrm>
        </p:spPr>
        <p:txBody>
          <a:bodyPr/>
          <a:lstStyle/>
          <a:p>
            <a:r>
              <a:rPr lang="en-US" dirty="0"/>
              <a:t>Traditional operational/analytics architecture</a:t>
            </a:r>
          </a:p>
        </p:txBody>
      </p:sp>
      <p:sp>
        <p:nvSpPr>
          <p:cNvPr id="70" name="Text Placeholder 1"/>
          <p:cNvSpPr>
            <a:spLocks noGrp="1"/>
          </p:cNvSpPr>
          <p:nvPr>
            <p:ph type="body" sz="quarter" idx="13"/>
          </p:nvPr>
        </p:nvSpPr>
        <p:spPr/>
        <p:txBody>
          <a:bodyPr/>
          <a:lstStyle/>
          <a:p>
            <a:pPr marL="0" indent="0">
              <a:lnSpc>
                <a:spcPct val="100000"/>
              </a:lnSpc>
              <a:spcBef>
                <a:spcPts val="0"/>
              </a:spcBef>
              <a:spcAft>
                <a:spcPts val="2000"/>
              </a:spcAft>
              <a:buNone/>
            </a:pPr>
            <a:r>
              <a:rPr lang="en-US" dirty="0">
                <a:latin typeface="Segoe UI Semilight" panose="020B0402040204020203" pitchFamily="34" charset="0"/>
                <a:cs typeface="Segoe UI Semilight" panose="020B0402040204020203" pitchFamily="34" charset="0"/>
              </a:rPr>
              <a:t>Key issues</a:t>
            </a:r>
          </a:p>
          <a:p>
            <a:pPr>
              <a:lnSpc>
                <a:spcPct val="100000"/>
              </a:lnSpc>
              <a:spcBef>
                <a:spcPts val="0"/>
              </a:spcBef>
              <a:spcAft>
                <a:spcPts val="2000"/>
              </a:spcAft>
            </a:pPr>
            <a:r>
              <a:rPr lang="en-US" sz="1800" dirty="0">
                <a:solidFill>
                  <a:schemeClr val="tx2"/>
                </a:solidFill>
                <a:latin typeface="Segoe UI" panose="020B0502040204020203" pitchFamily="34" charset="0"/>
                <a:cs typeface="Segoe UI" panose="020B0502040204020203" pitchFamily="34" charset="0"/>
              </a:rPr>
              <a:t>Complex implementation</a:t>
            </a:r>
          </a:p>
          <a:p>
            <a:pPr>
              <a:lnSpc>
                <a:spcPct val="100000"/>
              </a:lnSpc>
              <a:spcBef>
                <a:spcPts val="0"/>
              </a:spcBef>
              <a:spcAft>
                <a:spcPts val="2000"/>
              </a:spcAft>
            </a:pPr>
            <a:r>
              <a:rPr lang="en-US" sz="1800" dirty="0">
                <a:solidFill>
                  <a:schemeClr val="tx2"/>
                </a:solidFill>
                <a:latin typeface="Segoe UI" panose="020B0502040204020203" pitchFamily="34" charset="0"/>
                <a:cs typeface="Segoe UI" panose="020B0502040204020203" pitchFamily="34" charset="0"/>
              </a:rPr>
              <a:t>Requires two servers (capital </a:t>
            </a:r>
            <a:br>
              <a:rPr lang="en-US" sz="1800" dirty="0">
                <a:solidFill>
                  <a:schemeClr val="tx2"/>
                </a:solidFill>
                <a:latin typeface="Segoe UI" panose="020B0502040204020203" pitchFamily="34" charset="0"/>
                <a:cs typeface="Segoe UI" panose="020B0502040204020203" pitchFamily="34" charset="0"/>
              </a:rPr>
            </a:br>
            <a:r>
              <a:rPr lang="en-US" sz="1800" dirty="0">
                <a:solidFill>
                  <a:schemeClr val="tx2"/>
                </a:solidFill>
                <a:latin typeface="Segoe UI" panose="020B0502040204020203" pitchFamily="34" charset="0"/>
                <a:cs typeface="Segoe UI" panose="020B0502040204020203" pitchFamily="34" charset="0"/>
              </a:rPr>
              <a:t>expenditures and operational expenditures) </a:t>
            </a:r>
          </a:p>
          <a:p>
            <a:pPr>
              <a:lnSpc>
                <a:spcPct val="100000"/>
              </a:lnSpc>
              <a:spcBef>
                <a:spcPts val="0"/>
              </a:spcBef>
              <a:spcAft>
                <a:spcPts val="2000"/>
              </a:spcAft>
            </a:pPr>
            <a:r>
              <a:rPr lang="en-US" sz="1800" dirty="0">
                <a:solidFill>
                  <a:schemeClr val="tx2"/>
                </a:solidFill>
                <a:latin typeface="Segoe UI" panose="020B0502040204020203" pitchFamily="34" charset="0"/>
                <a:cs typeface="Segoe UI" panose="020B0502040204020203" pitchFamily="34" charset="0"/>
              </a:rPr>
              <a:t>Data latency in analytics</a:t>
            </a:r>
          </a:p>
          <a:p>
            <a:pPr>
              <a:lnSpc>
                <a:spcPct val="100000"/>
              </a:lnSpc>
              <a:spcBef>
                <a:spcPts val="0"/>
              </a:spcBef>
              <a:spcAft>
                <a:spcPts val="2000"/>
              </a:spcAft>
            </a:pPr>
            <a:r>
              <a:rPr lang="en-US" sz="1800" dirty="0">
                <a:solidFill>
                  <a:schemeClr val="tx2"/>
                </a:solidFill>
                <a:latin typeface="Segoe UI" panose="020B0502040204020203" pitchFamily="34" charset="0"/>
                <a:cs typeface="Segoe UI" panose="020B0502040204020203" pitchFamily="34" charset="0"/>
              </a:rPr>
              <a:t>High demand; </a:t>
            </a:r>
            <a:br>
              <a:rPr lang="en-US" sz="1800" dirty="0">
                <a:solidFill>
                  <a:schemeClr val="tx2"/>
                </a:solidFill>
                <a:latin typeface="Segoe UI" panose="020B0502040204020203" pitchFamily="34" charset="0"/>
                <a:cs typeface="Segoe UI" panose="020B0502040204020203" pitchFamily="34" charset="0"/>
              </a:rPr>
            </a:br>
            <a:r>
              <a:rPr lang="en-US" sz="1800" dirty="0">
                <a:solidFill>
                  <a:schemeClr val="tx2"/>
                </a:solidFill>
                <a:latin typeface="Segoe UI" panose="020B0502040204020203" pitchFamily="34" charset="0"/>
                <a:cs typeface="Segoe UI" panose="020B0502040204020203" pitchFamily="34" charset="0"/>
              </a:rPr>
              <a:t>requires real-time analytics</a:t>
            </a:r>
          </a:p>
        </p:txBody>
      </p:sp>
      <p:grpSp>
        <p:nvGrpSpPr>
          <p:cNvPr id="66" name="Group 65"/>
          <p:cNvGrpSpPr/>
          <p:nvPr/>
        </p:nvGrpSpPr>
        <p:grpSpPr>
          <a:xfrm>
            <a:off x="5324960" y="1349124"/>
            <a:ext cx="2103120" cy="1619947"/>
            <a:chOff x="4041354" y="1349124"/>
            <a:chExt cx="2103120" cy="1619947"/>
          </a:xfrm>
        </p:grpSpPr>
        <p:sp>
          <p:nvSpPr>
            <p:cNvPr id="67" name="Rectangle 66"/>
            <p:cNvSpPr/>
            <p:nvPr/>
          </p:nvSpPr>
          <p:spPr bwMode="auto">
            <a:xfrm>
              <a:off x="4041354" y="1349124"/>
              <a:ext cx="2103120" cy="1619947"/>
            </a:xfrm>
            <a:prstGeom prst="rect">
              <a:avLst/>
            </a:prstGeom>
            <a:solidFill>
              <a:schemeClr val="accent5"/>
            </a:solidFill>
            <a:ln w="19050" cap="flat" cmpd="sng" algn="ctr">
              <a:noFill/>
              <a:prstDash val="solid"/>
              <a:miter lim="800000"/>
              <a:headEnd type="none" w="med" len="med"/>
              <a:tailEnd type="none" w="med" len="med"/>
            </a:ln>
            <a:effectLst/>
          </p:spPr>
          <p:txBody>
            <a:bodyPr rot="0" spcFirstLastPara="0" vertOverflow="overflow" horzOverflow="overflow" vert="horz" wrap="square" lIns="182828" tIns="137160" rIns="182828" bIns="182880" numCol="1" spcCol="0" rtlCol="0" fromWordArt="0" anchor="t"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lang="en-US" sz="2000" kern="0">
                  <a:gradFill>
                    <a:gsLst>
                      <a:gs pos="0">
                        <a:srgbClr val="FFFFFF"/>
                      </a:gs>
                      <a:gs pos="100000">
                        <a:srgbClr val="FFFFFF"/>
                      </a:gs>
                    </a:gsLst>
                    <a:lin ang="5400000" scaled="1"/>
                  </a:gradFill>
                  <a:latin typeface="Segoe UI Semilight" panose="020B0402040204020203" pitchFamily="34" charset="0"/>
                  <a:cs typeface="Segoe UI Semilight" panose="020B0402040204020203" pitchFamily="34" charset="0"/>
                </a:rPr>
                <a:t>BI and analytics</a:t>
              </a:r>
              <a:endParaRPr lang="en-US" sz="2000" kern="0" dirty="0">
                <a:gradFill>
                  <a:gsLst>
                    <a:gs pos="0">
                      <a:srgbClr val="FFFFFF"/>
                    </a:gs>
                    <a:gs pos="100000">
                      <a:srgbClr val="FFFFFF"/>
                    </a:gs>
                  </a:gsLst>
                  <a:lin ang="5400000" scaled="1"/>
                </a:gradFill>
                <a:latin typeface="Segoe UI Semilight" panose="020B0402040204020203" pitchFamily="34" charset="0"/>
                <a:cs typeface="Segoe UI Semilight" panose="020B0402040204020203" pitchFamily="34" charset="0"/>
              </a:endParaRPr>
            </a:p>
          </p:txBody>
        </p:sp>
        <p:grpSp>
          <p:nvGrpSpPr>
            <p:cNvPr id="68" name="Group 67"/>
            <p:cNvGrpSpPr/>
            <p:nvPr/>
          </p:nvGrpSpPr>
          <p:grpSpPr>
            <a:xfrm>
              <a:off x="4044709" y="1964030"/>
              <a:ext cx="1175324" cy="754063"/>
              <a:chOff x="4057409" y="1838761"/>
              <a:chExt cx="1175324" cy="754063"/>
            </a:xfrm>
          </p:grpSpPr>
          <p:pic>
            <p:nvPicPr>
              <p:cNvPr id="73" name="Picture 2" descr="\\MAGNUM\Projects\Microsoft\Cloud Power FY12\Design\ICONS_PNG\Pie.png"/>
              <p:cNvPicPr>
                <a:picLocks noChangeAspect="1" noChangeArrowheads="1"/>
              </p:cNvPicPr>
              <p:nvPr/>
            </p:nvPicPr>
            <p:blipFill>
              <a:blip r:embed="rId3" cstate="print">
                <a:lum bright="100000"/>
              </a:blip>
              <a:srcRect/>
              <a:stretch>
                <a:fillRect/>
              </a:stretch>
            </p:blipFill>
            <p:spPr bwMode="auto">
              <a:xfrm>
                <a:off x="4354649" y="1838761"/>
                <a:ext cx="580842" cy="505687"/>
              </a:xfrm>
              <a:prstGeom prst="rect">
                <a:avLst/>
              </a:prstGeom>
              <a:solidFill>
                <a:schemeClr val="accent5"/>
              </a:solidFill>
              <a:ln w="25400">
                <a:solidFill>
                  <a:srgbClr val="FFFFFF"/>
                </a:solidFill>
              </a:ln>
            </p:spPr>
          </p:pic>
          <p:sp>
            <p:nvSpPr>
              <p:cNvPr id="74" name="TextBox 73"/>
              <p:cNvSpPr txBox="1"/>
              <p:nvPr/>
            </p:nvSpPr>
            <p:spPr>
              <a:xfrm>
                <a:off x="4057409" y="2398925"/>
                <a:ext cx="1175324" cy="193899"/>
              </a:xfrm>
              <a:prstGeom prst="rect">
                <a:avLst/>
              </a:prstGeom>
              <a:solidFill>
                <a:schemeClr val="accent5"/>
              </a:solidFill>
            </p:spPr>
            <p:txBody>
              <a:bodyPr wrap="square" lIns="0" tIns="0" rIns="0" bIns="0" rtlCol="0">
                <a:spAutoFit/>
              </a:bodyPr>
              <a:lstStyle/>
              <a:p>
                <a:pPr marL="0" marR="0" lvl="0" indent="0" algn="ctr" defTabSz="914400" eaLnBrk="1" fontAlgn="auto" latinLnBrk="0" hangingPunct="1">
                  <a:lnSpc>
                    <a:spcPct val="90000"/>
                  </a:lnSpc>
                  <a:spcBef>
                    <a:spcPts val="0"/>
                  </a:spcBef>
                  <a:spcAft>
                    <a:spcPts val="0"/>
                  </a:spcAft>
                  <a:buClrTx/>
                  <a:buSzTx/>
                  <a:buFontTx/>
                  <a:buNone/>
                  <a:tabLst/>
                  <a:defRPr/>
                </a:pPr>
                <a:r>
                  <a:rPr kumimoji="0" lang="en-US" sz="1400" i="0" u="none" strike="noStrike" kern="0" cap="none" spc="0" normalizeH="0" baseline="0" noProof="0" dirty="0">
                    <a:ln>
                      <a:solidFill>
                        <a:srgbClr val="FFFFFF">
                          <a:alpha val="0"/>
                        </a:srgbClr>
                      </a:solidFill>
                    </a:ln>
                    <a:gradFill>
                      <a:gsLst>
                        <a:gs pos="0">
                          <a:srgbClr val="FFFFFF"/>
                        </a:gs>
                        <a:gs pos="100000">
                          <a:srgbClr val="FFFFFF"/>
                        </a:gs>
                      </a:gsLst>
                      <a:lin ang="5400000" scaled="1"/>
                    </a:gradFill>
                    <a:effectLst/>
                    <a:uLnTx/>
                    <a:uFillTx/>
                  </a:rPr>
                  <a:t>Dashboards</a:t>
                </a:r>
              </a:p>
            </p:txBody>
          </p:sp>
        </p:grpSp>
        <p:grpSp>
          <p:nvGrpSpPr>
            <p:cNvPr id="69" name="Group 68"/>
            <p:cNvGrpSpPr/>
            <p:nvPr/>
          </p:nvGrpSpPr>
          <p:grpSpPr>
            <a:xfrm>
              <a:off x="5221866" y="1967646"/>
              <a:ext cx="801096" cy="751334"/>
              <a:chOff x="5209166" y="1842377"/>
              <a:chExt cx="801096" cy="751334"/>
            </a:xfrm>
          </p:grpSpPr>
          <p:sp>
            <p:nvSpPr>
              <p:cNvPr id="71" name="TextBox 70"/>
              <p:cNvSpPr txBox="1"/>
              <p:nvPr/>
            </p:nvSpPr>
            <p:spPr>
              <a:xfrm>
                <a:off x="5209166" y="2399812"/>
                <a:ext cx="801096" cy="193899"/>
              </a:xfrm>
              <a:prstGeom prst="rect">
                <a:avLst/>
              </a:prstGeom>
              <a:solidFill>
                <a:schemeClr val="accent5"/>
              </a:solidFill>
            </p:spPr>
            <p:txBody>
              <a:bodyPr wrap="square" lIns="0" tIns="0" rIns="0" bIns="0" rtlCol="0">
                <a:spAutoFit/>
              </a:bodyPr>
              <a:lstStyle>
                <a:defPPr>
                  <a:defRPr lang="en-US"/>
                </a:defPPr>
                <a:lvl1pPr>
                  <a:lnSpc>
                    <a:spcPct val="90000"/>
                  </a:lnSpc>
                  <a:defRPr sz="1200">
                    <a:ln>
                      <a:solidFill>
                        <a:schemeClr val="bg1">
                          <a:alpha val="0"/>
                        </a:schemeClr>
                      </a:solidFill>
                    </a:ln>
                    <a:gradFill>
                      <a:gsLst>
                        <a:gs pos="0">
                          <a:schemeClr val="bg1"/>
                        </a:gs>
                        <a:gs pos="100000">
                          <a:schemeClr val="bg1"/>
                        </a:gs>
                      </a:gsLst>
                      <a:lin ang="5400000" scaled="1"/>
                    </a:gradFill>
                  </a:defRPr>
                </a:lvl1pPr>
              </a:lstStyle>
              <a:p>
                <a:pPr marL="0" marR="0" lvl="0" indent="0" algn="ctr" defTabSz="914400" eaLnBrk="1" fontAlgn="auto" latinLnBrk="0" hangingPunct="1">
                  <a:lnSpc>
                    <a:spcPct val="90000"/>
                  </a:lnSpc>
                  <a:spcBef>
                    <a:spcPts val="0"/>
                  </a:spcBef>
                  <a:spcAft>
                    <a:spcPts val="0"/>
                  </a:spcAft>
                  <a:buClrTx/>
                  <a:buSzTx/>
                  <a:buFontTx/>
                  <a:buNone/>
                  <a:tabLst/>
                  <a:defRPr/>
                </a:pPr>
                <a:r>
                  <a:rPr kumimoji="0" lang="en-US" sz="1400" i="0" u="none" strike="noStrike" kern="0" cap="none" spc="0" normalizeH="0" baseline="0" noProof="0" dirty="0">
                    <a:ln>
                      <a:solidFill>
                        <a:srgbClr val="FFFFFF">
                          <a:alpha val="0"/>
                        </a:srgbClr>
                      </a:solidFill>
                    </a:ln>
                    <a:gradFill>
                      <a:gsLst>
                        <a:gs pos="0">
                          <a:srgbClr val="FFFFFF"/>
                        </a:gs>
                        <a:gs pos="100000">
                          <a:srgbClr val="FFFFFF"/>
                        </a:gs>
                      </a:gsLst>
                      <a:lin ang="5400000" scaled="1"/>
                    </a:gradFill>
                    <a:effectLst/>
                    <a:uLnTx/>
                    <a:uFillTx/>
                  </a:rPr>
                  <a:t>Reporting</a:t>
                </a:r>
              </a:p>
            </p:txBody>
          </p:sp>
          <p:sp>
            <p:nvSpPr>
              <p:cNvPr id="72" name="Freeform 6"/>
              <p:cNvSpPr>
                <a:spLocks noChangeAspect="1" noEditPoints="1"/>
              </p:cNvSpPr>
              <p:nvPr/>
            </p:nvSpPr>
            <p:spPr bwMode="black">
              <a:xfrm>
                <a:off x="5394901" y="1842377"/>
                <a:ext cx="429626" cy="478472"/>
              </a:xfrm>
              <a:custGeom>
                <a:avLst/>
                <a:gdLst>
                  <a:gd name="T0" fmla="*/ 326 w 813"/>
                  <a:gd name="T1" fmla="*/ 0 h 1040"/>
                  <a:gd name="T2" fmla="*/ 121 w 813"/>
                  <a:gd name="T3" fmla="*/ 174 h 1040"/>
                  <a:gd name="T4" fmla="*/ 121 w 813"/>
                  <a:gd name="T5" fmla="*/ 254 h 1040"/>
                  <a:gd name="T6" fmla="*/ 0 w 813"/>
                  <a:gd name="T7" fmla="*/ 357 h 1040"/>
                  <a:gd name="T8" fmla="*/ 0 w 813"/>
                  <a:gd name="T9" fmla="*/ 1040 h 1040"/>
                  <a:gd name="T10" fmla="*/ 692 w 813"/>
                  <a:gd name="T11" fmla="*/ 1040 h 1040"/>
                  <a:gd name="T12" fmla="*/ 692 w 813"/>
                  <a:gd name="T13" fmla="*/ 857 h 1040"/>
                  <a:gd name="T14" fmla="*/ 813 w 813"/>
                  <a:gd name="T15" fmla="*/ 857 h 1040"/>
                  <a:gd name="T16" fmla="*/ 813 w 813"/>
                  <a:gd name="T17" fmla="*/ 0 h 1040"/>
                  <a:gd name="T18" fmla="*/ 326 w 813"/>
                  <a:gd name="T19" fmla="*/ 0 h 1040"/>
                  <a:gd name="T20" fmla="*/ 619 w 813"/>
                  <a:gd name="T21" fmla="*/ 978 h 1040"/>
                  <a:gd name="T22" fmla="*/ 73 w 813"/>
                  <a:gd name="T23" fmla="*/ 978 h 1040"/>
                  <a:gd name="T24" fmla="*/ 73 w 813"/>
                  <a:gd name="T25" fmla="*/ 424 h 1040"/>
                  <a:gd name="T26" fmla="*/ 121 w 813"/>
                  <a:gd name="T27" fmla="*/ 424 h 1040"/>
                  <a:gd name="T28" fmla="*/ 121 w 813"/>
                  <a:gd name="T29" fmla="*/ 857 h 1040"/>
                  <a:gd name="T30" fmla="*/ 619 w 813"/>
                  <a:gd name="T31" fmla="*/ 857 h 1040"/>
                  <a:gd name="T32" fmla="*/ 619 w 813"/>
                  <a:gd name="T33" fmla="*/ 978 h 1040"/>
                  <a:gd name="T34" fmla="*/ 740 w 813"/>
                  <a:gd name="T35" fmla="*/ 796 h 1040"/>
                  <a:gd name="T36" fmla="*/ 194 w 813"/>
                  <a:gd name="T37" fmla="*/ 796 h 1040"/>
                  <a:gd name="T38" fmla="*/ 194 w 813"/>
                  <a:gd name="T39" fmla="*/ 241 h 1040"/>
                  <a:gd name="T40" fmla="*/ 404 w 813"/>
                  <a:gd name="T41" fmla="*/ 241 h 1040"/>
                  <a:gd name="T42" fmla="*/ 404 w 813"/>
                  <a:gd name="T43" fmla="*/ 62 h 1040"/>
                  <a:gd name="T44" fmla="*/ 740 w 813"/>
                  <a:gd name="T45" fmla="*/ 62 h 1040"/>
                  <a:gd name="T46" fmla="*/ 740 w 813"/>
                  <a:gd name="T47" fmla="*/ 796 h 10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13" h="1040">
                    <a:moveTo>
                      <a:pt x="326" y="0"/>
                    </a:moveTo>
                    <a:lnTo>
                      <a:pt x="121" y="174"/>
                    </a:lnTo>
                    <a:lnTo>
                      <a:pt x="121" y="254"/>
                    </a:lnTo>
                    <a:lnTo>
                      <a:pt x="0" y="357"/>
                    </a:lnTo>
                    <a:lnTo>
                      <a:pt x="0" y="1040"/>
                    </a:lnTo>
                    <a:lnTo>
                      <a:pt x="692" y="1040"/>
                    </a:lnTo>
                    <a:lnTo>
                      <a:pt x="692" y="857"/>
                    </a:lnTo>
                    <a:lnTo>
                      <a:pt x="813" y="857"/>
                    </a:lnTo>
                    <a:lnTo>
                      <a:pt x="813" y="0"/>
                    </a:lnTo>
                    <a:lnTo>
                      <a:pt x="326" y="0"/>
                    </a:lnTo>
                    <a:close/>
                    <a:moveTo>
                      <a:pt x="619" y="978"/>
                    </a:moveTo>
                    <a:lnTo>
                      <a:pt x="73" y="978"/>
                    </a:lnTo>
                    <a:lnTo>
                      <a:pt x="73" y="424"/>
                    </a:lnTo>
                    <a:lnTo>
                      <a:pt x="121" y="424"/>
                    </a:lnTo>
                    <a:lnTo>
                      <a:pt x="121" y="857"/>
                    </a:lnTo>
                    <a:lnTo>
                      <a:pt x="619" y="857"/>
                    </a:lnTo>
                    <a:lnTo>
                      <a:pt x="619" y="978"/>
                    </a:lnTo>
                    <a:close/>
                    <a:moveTo>
                      <a:pt x="740" y="796"/>
                    </a:moveTo>
                    <a:lnTo>
                      <a:pt x="194" y="796"/>
                    </a:lnTo>
                    <a:lnTo>
                      <a:pt x="194" y="241"/>
                    </a:lnTo>
                    <a:lnTo>
                      <a:pt x="404" y="241"/>
                    </a:lnTo>
                    <a:lnTo>
                      <a:pt x="404" y="62"/>
                    </a:lnTo>
                    <a:lnTo>
                      <a:pt x="740" y="62"/>
                    </a:lnTo>
                    <a:lnTo>
                      <a:pt x="740" y="796"/>
                    </a:lnTo>
                    <a:close/>
                  </a:path>
                </a:pathLst>
              </a:custGeom>
              <a:solidFill>
                <a:srgbClr val="FFFFFF"/>
              </a:solidFill>
              <a:ln w="7" cap="flat">
                <a:no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defTabSz="914184" eaLnBrk="1" fontAlgn="auto" latinLnBrk="0" hangingPunct="1">
                  <a:lnSpc>
                    <a:spcPct val="100000"/>
                  </a:lnSpc>
                  <a:spcBef>
                    <a:spcPts val="0"/>
                  </a:spcBef>
                  <a:spcAft>
                    <a:spcPts val="0"/>
                  </a:spcAft>
                  <a:buClrTx/>
                  <a:buSzTx/>
                  <a:buFontTx/>
                  <a:buNone/>
                  <a:tabLst/>
                  <a:defRPr/>
                </a:pPr>
                <a:endParaRPr kumimoji="0" lang="en-US" sz="1700" b="0" i="0" u="none" strike="noStrike" kern="0" cap="none" spc="0" normalizeH="0" baseline="0" noProof="0" dirty="0">
                  <a:ln>
                    <a:noFill/>
                  </a:ln>
                  <a:solidFill>
                    <a:srgbClr val="000000"/>
                  </a:solidFill>
                  <a:effectLst/>
                  <a:uLnTx/>
                  <a:uFillTx/>
                </a:endParaRPr>
              </a:p>
            </p:txBody>
          </p:sp>
        </p:grpSp>
      </p:grpSp>
      <p:grpSp>
        <p:nvGrpSpPr>
          <p:cNvPr id="48" name="Group 47"/>
          <p:cNvGrpSpPr/>
          <p:nvPr/>
        </p:nvGrpSpPr>
        <p:grpSpPr>
          <a:xfrm>
            <a:off x="413560" y="3398446"/>
            <a:ext cx="2323986" cy="918410"/>
            <a:chOff x="655638" y="3398446"/>
            <a:chExt cx="2883568" cy="918410"/>
          </a:xfrm>
        </p:grpSpPr>
        <p:sp>
          <p:nvSpPr>
            <p:cNvPr id="63" name="Rectangle 62"/>
            <p:cNvSpPr/>
            <p:nvPr/>
          </p:nvSpPr>
          <p:spPr bwMode="auto">
            <a:xfrm>
              <a:off x="719806" y="3478656"/>
              <a:ext cx="2819400" cy="838200"/>
            </a:xfrm>
            <a:prstGeom prst="rect">
              <a:avLst/>
            </a:prstGeom>
            <a:solidFill>
              <a:schemeClr val="tx1">
                <a:lumMod val="90000"/>
                <a:lumOff val="10000"/>
              </a:schemeClr>
            </a:solidFill>
            <a:ln w="12700">
              <a:solidFill>
                <a:schemeClr val="bg1"/>
              </a:solidFill>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algn="ctr" defTabSz="932398" fontAlgn="base">
                <a:spcBef>
                  <a:spcPct val="0"/>
                </a:spcBef>
                <a:spcAft>
                  <a:spcPct val="0"/>
                </a:spcAft>
              </a:pPr>
              <a:endParaRPr lang="en-US" sz="2000" dirty="0">
                <a:gradFill>
                  <a:gsLst>
                    <a:gs pos="16814">
                      <a:srgbClr val="FFFFFF"/>
                    </a:gs>
                    <a:gs pos="46000">
                      <a:srgbClr val="FFFFFF"/>
                    </a:gs>
                  </a:gsLst>
                  <a:lin ang="5400000" scaled="0"/>
                </a:gradFill>
              </a:endParaRPr>
            </a:p>
          </p:txBody>
        </p:sp>
        <p:sp>
          <p:nvSpPr>
            <p:cNvPr id="64" name="Rectangle 63"/>
            <p:cNvSpPr/>
            <p:nvPr/>
          </p:nvSpPr>
          <p:spPr bwMode="auto">
            <a:xfrm>
              <a:off x="655638" y="3398446"/>
              <a:ext cx="2781299" cy="837485"/>
            </a:xfrm>
            <a:prstGeom prst="rect">
              <a:avLst/>
            </a:prstGeom>
            <a:solidFill>
              <a:schemeClr val="tx1">
                <a:lumMod val="90000"/>
                <a:lumOff val="10000"/>
              </a:schemeClr>
            </a:solidFill>
            <a:ln w="12700">
              <a:solidFill>
                <a:schemeClr val="bg1"/>
              </a:solid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algn="ctr" defTabSz="932398" fontAlgn="base">
                <a:spcBef>
                  <a:spcPct val="0"/>
                </a:spcBef>
                <a:spcAft>
                  <a:spcPct val="0"/>
                </a:spcAft>
              </a:pPr>
              <a:endParaRPr lang="en-US" sz="2000" dirty="0">
                <a:gradFill>
                  <a:gsLst>
                    <a:gs pos="16814">
                      <a:srgbClr val="FFFFFF"/>
                    </a:gs>
                    <a:gs pos="46000">
                      <a:srgbClr val="FFFFFF"/>
                    </a:gs>
                  </a:gsLst>
                  <a:lin ang="5400000" scaled="0"/>
                </a:gradFill>
              </a:endParaRPr>
            </a:p>
          </p:txBody>
        </p:sp>
      </p:grpSp>
      <p:sp>
        <p:nvSpPr>
          <p:cNvPr id="49" name="Rectangle 48"/>
          <p:cNvSpPr/>
          <p:nvPr/>
        </p:nvSpPr>
        <p:spPr bwMode="auto">
          <a:xfrm>
            <a:off x="408479" y="4708108"/>
            <a:ext cx="2329067" cy="685800"/>
          </a:xfrm>
          <a:prstGeom prst="rect">
            <a:avLst/>
          </a:prstGeom>
          <a:solidFill>
            <a:srgbClr val="C00000"/>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91440" rIns="0" bIns="91440" numCol="1" rtlCol="0" anchor="ctr" anchorCtr="0" compatLnSpc="1">
            <a:prstTxWarp prst="textNoShape">
              <a:avLst/>
            </a:prstTxWarp>
          </a:bodyPr>
          <a:lstStyle/>
          <a:p>
            <a:pPr algn="ctr" defTabSz="932398" fontAlgn="base">
              <a:spcBef>
                <a:spcPct val="0"/>
              </a:spcBef>
              <a:spcAft>
                <a:spcPct val="0"/>
              </a:spcAft>
            </a:pPr>
            <a:r>
              <a:rPr lang="en-US" sz="2000" dirty="0">
                <a:gradFill>
                  <a:gsLst>
                    <a:gs pos="16814">
                      <a:srgbClr val="FFFFFF"/>
                    </a:gs>
                    <a:gs pos="46000">
                      <a:srgbClr val="FFFFFF"/>
                    </a:gs>
                  </a:gsLst>
                  <a:lin ang="5400000" scaled="0"/>
                </a:gradFill>
                <a:latin typeface="Segoe UI Semilight" panose="020B0402040204020203" pitchFamily="34" charset="0"/>
                <a:cs typeface="Segoe UI Semilight" panose="020B0402040204020203" pitchFamily="34" charset="0"/>
              </a:rPr>
              <a:t>SQL Server</a:t>
            </a:r>
          </a:p>
        </p:txBody>
      </p:sp>
      <p:sp>
        <p:nvSpPr>
          <p:cNvPr id="50" name="Flowchart: Magnetic Disk 49"/>
          <p:cNvSpPr/>
          <p:nvPr/>
        </p:nvSpPr>
        <p:spPr bwMode="auto">
          <a:xfrm>
            <a:off x="965952" y="5789648"/>
            <a:ext cx="1219200" cy="685800"/>
          </a:xfrm>
          <a:prstGeom prst="flowChartMagneticDisk">
            <a:avLst/>
          </a:prstGeom>
          <a:solidFill>
            <a:srgbClr val="C00000"/>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91440" rIns="0" bIns="182880" numCol="1" rtlCol="0" anchor="ctr" anchorCtr="0" compatLnSpc="1">
            <a:prstTxWarp prst="textNoShape">
              <a:avLst/>
            </a:prstTxWarp>
          </a:bodyPr>
          <a:lstStyle/>
          <a:p>
            <a:pPr algn="ctr" defTabSz="932398" fontAlgn="base">
              <a:spcBef>
                <a:spcPct val="0"/>
              </a:spcBef>
              <a:spcAft>
                <a:spcPct val="0"/>
              </a:spcAft>
            </a:pPr>
            <a:r>
              <a:rPr lang="en-US" sz="2000" dirty="0">
                <a:gradFill>
                  <a:gsLst>
                    <a:gs pos="16814">
                      <a:srgbClr val="FFFFFF"/>
                    </a:gs>
                    <a:gs pos="46000">
                      <a:srgbClr val="FFFFFF"/>
                    </a:gs>
                  </a:gsLst>
                  <a:lin ang="5400000" scaled="0"/>
                </a:gradFill>
                <a:latin typeface="Segoe UI Semilight" panose="020B0402040204020203" pitchFamily="34" charset="0"/>
                <a:cs typeface="Segoe UI Semilight" panose="020B0402040204020203" pitchFamily="34" charset="0"/>
              </a:rPr>
              <a:t>Database</a:t>
            </a:r>
          </a:p>
        </p:txBody>
      </p:sp>
      <p:cxnSp>
        <p:nvCxnSpPr>
          <p:cNvPr id="51" name="Straight Arrow Connector 50"/>
          <p:cNvCxnSpPr/>
          <p:nvPr/>
        </p:nvCxnSpPr>
        <p:spPr>
          <a:xfrm>
            <a:off x="1575552" y="5408898"/>
            <a:ext cx="0" cy="365760"/>
          </a:xfrm>
          <a:prstGeom prst="straightConnector1">
            <a:avLst/>
          </a:prstGeom>
          <a:ln w="38100">
            <a:solidFill>
              <a:schemeClr val="tx1"/>
            </a:solidFill>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52" name="Straight Arrow Connector 51"/>
          <p:cNvCxnSpPr/>
          <p:nvPr/>
        </p:nvCxnSpPr>
        <p:spPr>
          <a:xfrm>
            <a:off x="1575552" y="4325545"/>
            <a:ext cx="0" cy="365760"/>
          </a:xfrm>
          <a:prstGeom prst="straightConnector1">
            <a:avLst/>
          </a:prstGeom>
          <a:ln w="38100">
            <a:solidFill>
              <a:schemeClr val="tx1"/>
            </a:solidFill>
            <a:headEnd type="triangle"/>
            <a:tailEnd type="triangle"/>
          </a:ln>
        </p:spPr>
        <p:style>
          <a:lnRef idx="1">
            <a:schemeClr val="accent1"/>
          </a:lnRef>
          <a:fillRef idx="0">
            <a:schemeClr val="accent1"/>
          </a:fillRef>
          <a:effectRef idx="0">
            <a:schemeClr val="accent1"/>
          </a:effectRef>
          <a:fontRef idx="minor">
            <a:schemeClr val="tx1"/>
          </a:fontRef>
        </p:style>
      </p:cxnSp>
      <p:sp>
        <p:nvSpPr>
          <p:cNvPr id="53" name="Rectangle 52"/>
          <p:cNvSpPr/>
          <p:nvPr/>
        </p:nvSpPr>
        <p:spPr bwMode="auto">
          <a:xfrm>
            <a:off x="542598" y="3672033"/>
            <a:ext cx="1983486" cy="454025"/>
          </a:xfrm>
          <a:prstGeom prst="rect">
            <a:avLst/>
          </a:prstGeom>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algn="ctr" defTabSz="932398" fontAlgn="base">
              <a:spcBef>
                <a:spcPct val="0"/>
              </a:spcBef>
              <a:spcAft>
                <a:spcPct val="0"/>
              </a:spcAft>
            </a:pPr>
            <a:r>
              <a:rPr lang="en-US" sz="2000" dirty="0">
                <a:gradFill>
                  <a:gsLst>
                    <a:gs pos="16814">
                      <a:srgbClr val="FFFFFF"/>
                    </a:gs>
                    <a:gs pos="46000">
                      <a:srgbClr val="FFFFFF"/>
                    </a:gs>
                  </a:gsLst>
                  <a:lin ang="5400000" scaled="0"/>
                </a:gradFill>
                <a:latin typeface="Segoe UI Semilight" panose="020B0402040204020203" pitchFamily="34" charset="0"/>
                <a:cs typeface="Segoe UI Semilight" panose="020B0402040204020203" pitchFamily="34" charset="0"/>
              </a:rPr>
              <a:t>Application tier</a:t>
            </a:r>
          </a:p>
        </p:txBody>
      </p:sp>
      <p:sp>
        <p:nvSpPr>
          <p:cNvPr id="54" name="Rectangle 53"/>
          <p:cNvSpPr/>
          <p:nvPr/>
        </p:nvSpPr>
        <p:spPr bwMode="auto">
          <a:xfrm>
            <a:off x="408479" y="2552014"/>
            <a:ext cx="2334146" cy="457200"/>
          </a:xfrm>
          <a:prstGeom prst="rect">
            <a:avLst/>
          </a:prstGeom>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91440" rIns="0" bIns="91440" numCol="1" rtlCol="0" anchor="ctr" anchorCtr="0" compatLnSpc="1">
            <a:prstTxWarp prst="textNoShape">
              <a:avLst/>
            </a:prstTxWarp>
          </a:bodyPr>
          <a:lstStyle/>
          <a:p>
            <a:pPr algn="ctr" defTabSz="932398" fontAlgn="base">
              <a:spcBef>
                <a:spcPct val="0"/>
              </a:spcBef>
              <a:spcAft>
                <a:spcPct val="0"/>
              </a:spcAft>
            </a:pPr>
            <a:r>
              <a:rPr lang="en-US" sz="2000" dirty="0">
                <a:gradFill>
                  <a:gsLst>
                    <a:gs pos="16814">
                      <a:srgbClr val="FFFFFF"/>
                    </a:gs>
                    <a:gs pos="46000">
                      <a:srgbClr val="FFFFFF"/>
                    </a:gs>
                  </a:gsLst>
                  <a:lin ang="5400000" scaled="0"/>
                </a:gradFill>
                <a:latin typeface="Segoe UI Semilight" panose="020B0402040204020203" pitchFamily="34" charset="0"/>
                <a:cs typeface="Segoe UI Semilight" panose="020B0402040204020203" pitchFamily="34" charset="0"/>
              </a:rPr>
              <a:t>Presentation layer</a:t>
            </a:r>
          </a:p>
        </p:txBody>
      </p:sp>
      <p:cxnSp>
        <p:nvCxnSpPr>
          <p:cNvPr id="55" name="Straight Arrow Connector 54"/>
          <p:cNvCxnSpPr/>
          <p:nvPr/>
        </p:nvCxnSpPr>
        <p:spPr>
          <a:xfrm>
            <a:off x="1575553" y="3019556"/>
            <a:ext cx="0" cy="365760"/>
          </a:xfrm>
          <a:prstGeom prst="straightConnector1">
            <a:avLst/>
          </a:prstGeom>
          <a:ln w="38100">
            <a:solidFill>
              <a:schemeClr val="tx1"/>
            </a:solidFill>
            <a:headEnd type="triangle"/>
            <a:tailEnd type="triangle"/>
          </a:ln>
        </p:spPr>
        <p:style>
          <a:lnRef idx="1">
            <a:schemeClr val="accent1"/>
          </a:lnRef>
          <a:fillRef idx="0">
            <a:schemeClr val="accent1"/>
          </a:fillRef>
          <a:effectRef idx="0">
            <a:schemeClr val="accent1"/>
          </a:effectRef>
          <a:fontRef idx="minor">
            <a:schemeClr val="tx1"/>
          </a:fontRef>
        </p:style>
      </p:cxnSp>
      <p:sp>
        <p:nvSpPr>
          <p:cNvPr id="78" name="Rectangle 77"/>
          <p:cNvSpPr/>
          <p:nvPr/>
        </p:nvSpPr>
        <p:spPr>
          <a:xfrm>
            <a:off x="1029145" y="3289163"/>
            <a:ext cx="1087734" cy="299249"/>
          </a:xfrm>
          <a:prstGeom prst="rect">
            <a:avLst/>
          </a:prstGeom>
        </p:spPr>
        <p:txBody>
          <a:bodyPr wrap="none" anchor="t" anchorCtr="0">
            <a:noAutofit/>
          </a:bodyPr>
          <a:lstStyle/>
          <a:p>
            <a:pPr algn="ctr">
              <a:lnSpc>
                <a:spcPct val="90000"/>
              </a:lnSpc>
              <a:spcAft>
                <a:spcPts val="600"/>
              </a:spcAft>
            </a:pPr>
            <a:r>
              <a:rPr lang="en-US" sz="1200" dirty="0">
                <a:solidFill>
                  <a:schemeClr val="bg1"/>
                </a:solidFill>
              </a:rPr>
              <a:t>IIS</a:t>
            </a:r>
            <a:r>
              <a:rPr lang="en-US" dirty="0">
                <a:solidFill>
                  <a:schemeClr val="bg1"/>
                </a:solidFill>
              </a:rPr>
              <a:t> </a:t>
            </a:r>
            <a:r>
              <a:rPr lang="en-US" sz="1200" dirty="0">
                <a:solidFill>
                  <a:schemeClr val="bg1"/>
                </a:solidFill>
              </a:rPr>
              <a:t>Server</a:t>
            </a:r>
          </a:p>
        </p:txBody>
      </p:sp>
      <p:cxnSp>
        <p:nvCxnSpPr>
          <p:cNvPr id="79" name="Straight Arrow Connector 78"/>
          <p:cNvCxnSpPr/>
          <p:nvPr/>
        </p:nvCxnSpPr>
        <p:spPr>
          <a:xfrm>
            <a:off x="2737546" y="5051008"/>
            <a:ext cx="365760" cy="0"/>
          </a:xfrm>
          <a:prstGeom prst="straightConnector1">
            <a:avLst/>
          </a:prstGeom>
          <a:ln w="38100">
            <a:solidFill>
              <a:schemeClr val="tx1"/>
            </a:solidFill>
            <a:headEnd type="none"/>
            <a:tailEnd type="triangle"/>
          </a:ln>
        </p:spPr>
        <p:style>
          <a:lnRef idx="1">
            <a:schemeClr val="accent1"/>
          </a:lnRef>
          <a:fillRef idx="0">
            <a:schemeClr val="accent1"/>
          </a:fillRef>
          <a:effectRef idx="0">
            <a:schemeClr val="accent1"/>
          </a:effectRef>
          <a:fontRef idx="minor">
            <a:schemeClr val="tx1"/>
          </a:fontRef>
        </p:style>
      </p:cxnSp>
      <p:sp>
        <p:nvSpPr>
          <p:cNvPr id="82" name="Rectangle 81"/>
          <p:cNvSpPr/>
          <p:nvPr/>
        </p:nvSpPr>
        <p:spPr bwMode="auto">
          <a:xfrm>
            <a:off x="3118553" y="4511480"/>
            <a:ext cx="1785149" cy="1079056"/>
          </a:xfrm>
          <a:prstGeom prst="rect">
            <a:avLst/>
          </a:prstGeom>
          <a:solidFill>
            <a:srgbClr val="FF8C00"/>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91440" rIns="0" bIns="91440" numCol="1" rtlCol="0" anchor="t" anchorCtr="0" compatLnSpc="1">
            <a:prstTxWarp prst="textNoShape">
              <a:avLst/>
            </a:prstTxWarp>
          </a:bodyPr>
          <a:lstStyle/>
          <a:p>
            <a:pPr algn="ctr" defTabSz="932398" fontAlgn="base">
              <a:spcBef>
                <a:spcPct val="0"/>
              </a:spcBef>
              <a:spcAft>
                <a:spcPct val="0"/>
              </a:spcAft>
            </a:pPr>
            <a:r>
              <a:rPr lang="en-US" sz="2000">
                <a:gradFill>
                  <a:gsLst>
                    <a:gs pos="16814">
                      <a:srgbClr val="FFFFFF"/>
                    </a:gs>
                    <a:gs pos="46000">
                      <a:srgbClr val="FFFFFF"/>
                    </a:gs>
                  </a:gsLst>
                  <a:lin ang="5400000" scaled="0"/>
                </a:gradFill>
                <a:latin typeface="Segoe UI Semilight" panose="020B0402040204020203" pitchFamily="34" charset="0"/>
                <a:cs typeface="Segoe UI Semilight" panose="020B0402040204020203" pitchFamily="34" charset="0"/>
              </a:rPr>
              <a:t>ETL</a:t>
            </a:r>
            <a:endParaRPr lang="en-US" sz="2000" dirty="0">
              <a:gradFill>
                <a:gsLst>
                  <a:gs pos="16814">
                    <a:srgbClr val="FFFFFF"/>
                  </a:gs>
                  <a:gs pos="46000">
                    <a:srgbClr val="FFFFFF"/>
                  </a:gs>
                </a:gsLst>
                <a:lin ang="5400000" scaled="0"/>
              </a:gradFill>
              <a:latin typeface="Segoe UI Semilight" panose="020B0402040204020203" pitchFamily="34" charset="0"/>
              <a:cs typeface="Segoe UI Semilight" panose="020B0402040204020203" pitchFamily="34" charset="0"/>
            </a:endParaRPr>
          </a:p>
        </p:txBody>
      </p:sp>
      <p:sp>
        <p:nvSpPr>
          <p:cNvPr id="83" name="TextBox 82"/>
          <p:cNvSpPr txBox="1"/>
          <p:nvPr/>
        </p:nvSpPr>
        <p:spPr>
          <a:xfrm>
            <a:off x="2857418" y="5574502"/>
            <a:ext cx="2307418" cy="517065"/>
          </a:xfrm>
          <a:prstGeom prst="rect">
            <a:avLst/>
          </a:prstGeom>
          <a:noFill/>
        </p:spPr>
        <p:txBody>
          <a:bodyPr wrap="square" lIns="182880" tIns="146304" rIns="182880" bIns="146304" rtlCol="0">
            <a:spAutoFit/>
          </a:bodyPr>
          <a:lstStyle/>
          <a:p>
            <a:pPr algn="ctr">
              <a:lnSpc>
                <a:spcPct val="90000"/>
              </a:lnSpc>
              <a:spcAft>
                <a:spcPts val="600"/>
              </a:spcAft>
            </a:pPr>
            <a:r>
              <a:rPr lang="en-US" sz="1600" dirty="0">
                <a:gradFill>
                  <a:gsLst>
                    <a:gs pos="2917">
                      <a:schemeClr val="tx1"/>
                    </a:gs>
                    <a:gs pos="30000">
                      <a:schemeClr val="tx1"/>
                    </a:gs>
                  </a:gsLst>
                  <a:lin ang="5400000" scaled="0"/>
                </a:gradFill>
              </a:rPr>
              <a:t>Hourly, daily, weekly</a:t>
            </a:r>
          </a:p>
        </p:txBody>
      </p:sp>
      <p:sp>
        <p:nvSpPr>
          <p:cNvPr id="84" name="Flowchart: Magnetic Disk 83"/>
          <p:cNvSpPr/>
          <p:nvPr/>
        </p:nvSpPr>
        <p:spPr bwMode="auto">
          <a:xfrm>
            <a:off x="5323767" y="5774658"/>
            <a:ext cx="2103120" cy="685800"/>
          </a:xfrm>
          <a:prstGeom prst="flowChartMagneticDisk">
            <a:avLst/>
          </a:prstGeom>
          <a:solidFill>
            <a:schemeClr val="accent5"/>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91440" rIns="0" bIns="182880" numCol="1" rtlCol="0" anchor="ctr" anchorCtr="0" compatLnSpc="1">
            <a:prstTxWarp prst="textNoShape">
              <a:avLst/>
            </a:prstTxWarp>
          </a:bodyPr>
          <a:lstStyle/>
          <a:p>
            <a:pPr algn="ctr" defTabSz="932398" fontAlgn="base">
              <a:spcBef>
                <a:spcPct val="0"/>
              </a:spcBef>
              <a:spcAft>
                <a:spcPct val="0"/>
              </a:spcAft>
            </a:pPr>
            <a:r>
              <a:rPr lang="en-US" sz="2000" dirty="0">
                <a:gradFill>
                  <a:gsLst>
                    <a:gs pos="16814">
                      <a:srgbClr val="FFFFFF"/>
                    </a:gs>
                    <a:gs pos="46000">
                      <a:srgbClr val="FFFFFF"/>
                    </a:gs>
                  </a:gsLst>
                  <a:lin ang="5400000" scaled="0"/>
                </a:gradFill>
                <a:latin typeface="Segoe UI Semilight" panose="020B0402040204020203" pitchFamily="34" charset="0"/>
                <a:cs typeface="Segoe UI Semilight" panose="020B0402040204020203" pitchFamily="34" charset="0"/>
              </a:rPr>
              <a:t>Database</a:t>
            </a:r>
          </a:p>
        </p:txBody>
      </p:sp>
      <p:sp>
        <p:nvSpPr>
          <p:cNvPr id="85" name="Rectangle 84"/>
          <p:cNvSpPr/>
          <p:nvPr/>
        </p:nvSpPr>
        <p:spPr bwMode="auto">
          <a:xfrm>
            <a:off x="5323767" y="4461468"/>
            <a:ext cx="2103120" cy="916406"/>
          </a:xfrm>
          <a:prstGeom prst="rect">
            <a:avLst/>
          </a:prstGeom>
          <a:solidFill>
            <a:schemeClr val="accent5"/>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91440" rIns="0" bIns="91440" numCol="1" rtlCol="0" anchor="ctr" anchorCtr="0" compatLnSpc="1">
            <a:prstTxWarp prst="textNoShape">
              <a:avLst/>
            </a:prstTxWarp>
          </a:bodyPr>
          <a:lstStyle/>
          <a:p>
            <a:pPr algn="ctr" defTabSz="932398" fontAlgn="base">
              <a:spcBef>
                <a:spcPct val="0"/>
              </a:spcBef>
              <a:spcAft>
                <a:spcPct val="0"/>
              </a:spcAft>
            </a:pPr>
            <a:r>
              <a:rPr lang="en-US" sz="2000" dirty="0">
                <a:gradFill>
                  <a:gsLst>
                    <a:gs pos="16814">
                      <a:srgbClr val="FFFFFF"/>
                    </a:gs>
                    <a:gs pos="46000">
                      <a:srgbClr val="FFFFFF"/>
                    </a:gs>
                  </a:gsLst>
                  <a:lin ang="5400000" scaled="0"/>
                </a:gradFill>
                <a:latin typeface="Segoe UI Semilight" panose="020B0402040204020203" pitchFamily="34" charset="0"/>
                <a:cs typeface="Segoe UI Semilight" panose="020B0402040204020203" pitchFamily="34" charset="0"/>
              </a:rPr>
              <a:t>SQL Server</a:t>
            </a:r>
          </a:p>
          <a:p>
            <a:pPr algn="ctr" defTabSz="932398" fontAlgn="base">
              <a:spcBef>
                <a:spcPct val="0"/>
              </a:spcBef>
              <a:spcAft>
                <a:spcPct val="0"/>
              </a:spcAft>
            </a:pPr>
            <a:r>
              <a:rPr lang="en-US" sz="2000" dirty="0">
                <a:gradFill>
                  <a:gsLst>
                    <a:gs pos="16814">
                      <a:srgbClr val="FFFFFF"/>
                    </a:gs>
                    <a:gs pos="46000">
                      <a:srgbClr val="FFFFFF"/>
                    </a:gs>
                  </a:gsLst>
                  <a:lin ang="5400000" scaled="0"/>
                </a:gradFill>
                <a:latin typeface="Segoe UI Semilight" panose="020B0402040204020203" pitchFamily="34" charset="0"/>
                <a:cs typeface="Segoe UI Semilight" panose="020B0402040204020203" pitchFamily="34" charset="0"/>
              </a:rPr>
              <a:t>Relational DW</a:t>
            </a:r>
          </a:p>
        </p:txBody>
      </p:sp>
      <p:cxnSp>
        <p:nvCxnSpPr>
          <p:cNvPr id="86" name="Straight Arrow Connector 85"/>
          <p:cNvCxnSpPr/>
          <p:nvPr/>
        </p:nvCxnSpPr>
        <p:spPr>
          <a:xfrm>
            <a:off x="4903702" y="5051008"/>
            <a:ext cx="365760" cy="0"/>
          </a:xfrm>
          <a:prstGeom prst="straightConnector1">
            <a:avLst/>
          </a:prstGeom>
          <a:ln w="38100">
            <a:solidFill>
              <a:schemeClr val="tx1"/>
            </a:solidFill>
            <a:headEnd type="none"/>
            <a:tailEnd type="triangle"/>
          </a:ln>
        </p:spPr>
        <p:style>
          <a:lnRef idx="1">
            <a:schemeClr val="accent1"/>
          </a:lnRef>
          <a:fillRef idx="0">
            <a:schemeClr val="accent1"/>
          </a:fillRef>
          <a:effectRef idx="0">
            <a:schemeClr val="accent1"/>
          </a:effectRef>
          <a:fontRef idx="minor">
            <a:schemeClr val="tx1"/>
          </a:fontRef>
        </p:style>
      </p:cxnSp>
      <p:cxnSp>
        <p:nvCxnSpPr>
          <p:cNvPr id="105" name="Straight Arrow Connector 104"/>
          <p:cNvCxnSpPr/>
          <p:nvPr/>
        </p:nvCxnSpPr>
        <p:spPr>
          <a:xfrm>
            <a:off x="6375327" y="5391622"/>
            <a:ext cx="0" cy="365760"/>
          </a:xfrm>
          <a:prstGeom prst="straightConnector1">
            <a:avLst/>
          </a:prstGeom>
          <a:ln w="38100">
            <a:solidFill>
              <a:schemeClr val="tx1"/>
            </a:solidFill>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109" name="Straight Arrow Connector 108"/>
          <p:cNvCxnSpPr>
            <a:stCxn id="67" idx="2"/>
          </p:cNvCxnSpPr>
          <p:nvPr/>
        </p:nvCxnSpPr>
        <p:spPr>
          <a:xfrm flipH="1">
            <a:off x="6375327" y="2969071"/>
            <a:ext cx="1193" cy="1480829"/>
          </a:xfrm>
          <a:prstGeom prst="straightConnector1">
            <a:avLst/>
          </a:prstGeom>
          <a:ln w="38100">
            <a:solidFill>
              <a:schemeClr val="tx1"/>
            </a:solidFill>
            <a:headEnd type="triangle"/>
            <a:tailEnd type="triangle"/>
          </a:ln>
        </p:spPr>
        <p:style>
          <a:lnRef idx="1">
            <a:schemeClr val="accent1"/>
          </a:lnRef>
          <a:fillRef idx="0">
            <a:schemeClr val="accent1"/>
          </a:fillRef>
          <a:effectRef idx="0">
            <a:schemeClr val="accent1"/>
          </a:effectRef>
          <a:fontRef idx="minor">
            <a:schemeClr val="tx1"/>
          </a:fontRef>
        </p:style>
      </p:cxnSp>
      <p:sp>
        <p:nvSpPr>
          <p:cNvPr id="113" name="Rectangle 112"/>
          <p:cNvSpPr/>
          <p:nvPr/>
        </p:nvSpPr>
        <p:spPr bwMode="auto">
          <a:xfrm>
            <a:off x="5323767" y="3262808"/>
            <a:ext cx="2103120" cy="916406"/>
          </a:xfrm>
          <a:prstGeom prst="rect">
            <a:avLst/>
          </a:prstGeom>
          <a:solidFill>
            <a:schemeClr val="accent5"/>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91440" rIns="0" bIns="91440" numCol="1" rtlCol="0" anchor="ctr" anchorCtr="0" compatLnSpc="1">
            <a:prstTxWarp prst="textNoShape">
              <a:avLst/>
            </a:prstTxWarp>
          </a:bodyPr>
          <a:lstStyle/>
          <a:p>
            <a:pPr algn="ctr" defTabSz="932398" fontAlgn="base">
              <a:spcBef>
                <a:spcPct val="0"/>
              </a:spcBef>
              <a:spcAft>
                <a:spcPct val="0"/>
              </a:spcAft>
            </a:pPr>
            <a:r>
              <a:rPr lang="en-US" sz="2000" dirty="0">
                <a:gradFill>
                  <a:gsLst>
                    <a:gs pos="16814">
                      <a:srgbClr val="FFFFFF"/>
                    </a:gs>
                    <a:gs pos="46000">
                      <a:srgbClr val="FFFFFF"/>
                    </a:gs>
                  </a:gsLst>
                  <a:lin ang="5400000" scaled="0"/>
                </a:gradFill>
                <a:latin typeface="Segoe UI Semilight" panose="020B0402040204020203" pitchFamily="34" charset="0"/>
                <a:cs typeface="Segoe UI Semilight" panose="020B0402040204020203" pitchFamily="34" charset="0"/>
              </a:rPr>
              <a:t>SQL Server</a:t>
            </a:r>
          </a:p>
          <a:p>
            <a:pPr algn="ctr" defTabSz="932398" fontAlgn="base">
              <a:spcBef>
                <a:spcPct val="0"/>
              </a:spcBef>
              <a:spcAft>
                <a:spcPct val="0"/>
              </a:spcAft>
            </a:pPr>
            <a:r>
              <a:rPr lang="en-US" sz="2000" dirty="0">
                <a:gradFill>
                  <a:gsLst>
                    <a:gs pos="16814">
                      <a:srgbClr val="FFFFFF"/>
                    </a:gs>
                    <a:gs pos="46000">
                      <a:srgbClr val="FFFFFF"/>
                    </a:gs>
                  </a:gsLst>
                  <a:lin ang="5400000" scaled="0"/>
                </a:gradFill>
                <a:latin typeface="Segoe UI Semilight" panose="020B0402040204020203" pitchFamily="34" charset="0"/>
                <a:cs typeface="Segoe UI Semilight" panose="020B0402040204020203" pitchFamily="34" charset="0"/>
              </a:rPr>
              <a:t>Analysis Services</a:t>
            </a:r>
          </a:p>
        </p:txBody>
      </p:sp>
      <p:grpSp>
        <p:nvGrpSpPr>
          <p:cNvPr id="126" name="Group 125"/>
          <p:cNvGrpSpPr/>
          <p:nvPr/>
        </p:nvGrpSpPr>
        <p:grpSpPr>
          <a:xfrm>
            <a:off x="3250766" y="4935383"/>
            <a:ext cx="1520722" cy="567311"/>
            <a:chOff x="3216696" y="4950472"/>
            <a:chExt cx="1520722" cy="567311"/>
          </a:xfrm>
        </p:grpSpPr>
        <p:grpSp>
          <p:nvGrpSpPr>
            <p:cNvPr id="119" name="Group 118"/>
            <p:cNvGrpSpPr/>
            <p:nvPr/>
          </p:nvGrpSpPr>
          <p:grpSpPr>
            <a:xfrm>
              <a:off x="3216696" y="4950472"/>
              <a:ext cx="757822" cy="567311"/>
              <a:chOff x="3327406" y="4935815"/>
              <a:chExt cx="618697" cy="463161"/>
            </a:xfrm>
          </p:grpSpPr>
          <p:sp>
            <p:nvSpPr>
              <p:cNvPr id="114" name="Freeform 35"/>
              <p:cNvSpPr>
                <a:spLocks noEditPoints="1"/>
              </p:cNvSpPr>
              <p:nvPr/>
            </p:nvSpPr>
            <p:spPr bwMode="auto">
              <a:xfrm>
                <a:off x="3327406" y="5041324"/>
                <a:ext cx="285750" cy="336550"/>
              </a:xfrm>
              <a:custGeom>
                <a:avLst/>
                <a:gdLst>
                  <a:gd name="T0" fmla="*/ 64 w 128"/>
                  <a:gd name="T1" fmla="*/ 8 h 152"/>
                  <a:gd name="T2" fmla="*/ 117 w 128"/>
                  <a:gd name="T3" fmla="*/ 23 h 152"/>
                  <a:gd name="T4" fmla="*/ 64 w 128"/>
                  <a:gd name="T5" fmla="*/ 38 h 152"/>
                  <a:gd name="T6" fmla="*/ 11 w 128"/>
                  <a:gd name="T7" fmla="*/ 23 h 152"/>
                  <a:gd name="T8" fmla="*/ 64 w 128"/>
                  <a:gd name="T9" fmla="*/ 8 h 152"/>
                  <a:gd name="T10" fmla="*/ 64 w 128"/>
                  <a:gd name="T11" fmla="*/ 0 h 152"/>
                  <a:gd name="T12" fmla="*/ 39 w 128"/>
                  <a:gd name="T13" fmla="*/ 2 h 152"/>
                  <a:gd name="T14" fmla="*/ 19 w 128"/>
                  <a:gd name="T15" fmla="*/ 7 h 152"/>
                  <a:gd name="T16" fmla="*/ 5 w 128"/>
                  <a:gd name="T17" fmla="*/ 15 h 152"/>
                  <a:gd name="T18" fmla="*/ 1 w 128"/>
                  <a:gd name="T19" fmla="*/ 20 h 152"/>
                  <a:gd name="T20" fmla="*/ 0 w 128"/>
                  <a:gd name="T21" fmla="*/ 25 h 152"/>
                  <a:gd name="T22" fmla="*/ 0 w 128"/>
                  <a:gd name="T23" fmla="*/ 126 h 152"/>
                  <a:gd name="T24" fmla="*/ 1 w 128"/>
                  <a:gd name="T25" fmla="*/ 132 h 152"/>
                  <a:gd name="T26" fmla="*/ 5 w 128"/>
                  <a:gd name="T27" fmla="*/ 136 h 152"/>
                  <a:gd name="T28" fmla="*/ 19 w 128"/>
                  <a:gd name="T29" fmla="*/ 144 h 152"/>
                  <a:gd name="T30" fmla="*/ 39 w 128"/>
                  <a:gd name="T31" fmla="*/ 150 h 152"/>
                  <a:gd name="T32" fmla="*/ 64 w 128"/>
                  <a:gd name="T33" fmla="*/ 152 h 152"/>
                  <a:gd name="T34" fmla="*/ 110 w 128"/>
                  <a:gd name="T35" fmla="*/ 144 h 152"/>
                  <a:gd name="T36" fmla="*/ 123 w 128"/>
                  <a:gd name="T37" fmla="*/ 136 h 152"/>
                  <a:gd name="T38" fmla="*/ 127 w 128"/>
                  <a:gd name="T39" fmla="*/ 132 h 152"/>
                  <a:gd name="T40" fmla="*/ 128 w 128"/>
                  <a:gd name="T41" fmla="*/ 126 h 152"/>
                  <a:gd name="T42" fmla="*/ 128 w 128"/>
                  <a:gd name="T43" fmla="*/ 25 h 152"/>
                  <a:gd name="T44" fmla="*/ 123 w 128"/>
                  <a:gd name="T45" fmla="*/ 15 h 152"/>
                  <a:gd name="T46" fmla="*/ 110 w 128"/>
                  <a:gd name="T47" fmla="*/ 7 h 152"/>
                  <a:gd name="T48" fmla="*/ 89 w 128"/>
                  <a:gd name="T49" fmla="*/ 2 h 152"/>
                  <a:gd name="T50" fmla="*/ 64 w 128"/>
                  <a:gd name="T51" fmla="*/ 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28" h="152">
                    <a:moveTo>
                      <a:pt x="64" y="8"/>
                    </a:moveTo>
                    <a:cubicBezTo>
                      <a:pt x="93" y="8"/>
                      <a:pt x="117" y="14"/>
                      <a:pt x="117" y="23"/>
                    </a:cubicBezTo>
                    <a:cubicBezTo>
                      <a:pt x="117" y="31"/>
                      <a:pt x="93" y="38"/>
                      <a:pt x="64" y="38"/>
                    </a:cubicBezTo>
                    <a:cubicBezTo>
                      <a:pt x="34" y="38"/>
                      <a:pt x="11" y="31"/>
                      <a:pt x="11" y="23"/>
                    </a:cubicBezTo>
                    <a:cubicBezTo>
                      <a:pt x="11" y="14"/>
                      <a:pt x="34" y="8"/>
                      <a:pt x="64" y="8"/>
                    </a:cubicBezTo>
                    <a:close/>
                    <a:moveTo>
                      <a:pt x="64" y="0"/>
                    </a:moveTo>
                    <a:cubicBezTo>
                      <a:pt x="39" y="2"/>
                      <a:pt x="39" y="2"/>
                      <a:pt x="39" y="2"/>
                    </a:cubicBezTo>
                    <a:cubicBezTo>
                      <a:pt x="19" y="7"/>
                      <a:pt x="19" y="7"/>
                      <a:pt x="19" y="7"/>
                    </a:cubicBezTo>
                    <a:cubicBezTo>
                      <a:pt x="5" y="15"/>
                      <a:pt x="5" y="15"/>
                      <a:pt x="5" y="15"/>
                    </a:cubicBezTo>
                    <a:cubicBezTo>
                      <a:pt x="1" y="20"/>
                      <a:pt x="1" y="20"/>
                      <a:pt x="1" y="20"/>
                    </a:cubicBezTo>
                    <a:cubicBezTo>
                      <a:pt x="0" y="25"/>
                      <a:pt x="0" y="25"/>
                      <a:pt x="0" y="25"/>
                    </a:cubicBezTo>
                    <a:cubicBezTo>
                      <a:pt x="0" y="126"/>
                      <a:pt x="0" y="126"/>
                      <a:pt x="0" y="126"/>
                    </a:cubicBezTo>
                    <a:cubicBezTo>
                      <a:pt x="1" y="132"/>
                      <a:pt x="1" y="132"/>
                      <a:pt x="1" y="132"/>
                    </a:cubicBezTo>
                    <a:cubicBezTo>
                      <a:pt x="5" y="136"/>
                      <a:pt x="5" y="136"/>
                      <a:pt x="5" y="136"/>
                    </a:cubicBezTo>
                    <a:cubicBezTo>
                      <a:pt x="19" y="144"/>
                      <a:pt x="19" y="144"/>
                      <a:pt x="19" y="144"/>
                    </a:cubicBezTo>
                    <a:cubicBezTo>
                      <a:pt x="39" y="150"/>
                      <a:pt x="39" y="150"/>
                      <a:pt x="39" y="150"/>
                    </a:cubicBezTo>
                    <a:cubicBezTo>
                      <a:pt x="47" y="151"/>
                      <a:pt x="55" y="152"/>
                      <a:pt x="64" y="152"/>
                    </a:cubicBezTo>
                    <a:cubicBezTo>
                      <a:pt x="82" y="152"/>
                      <a:pt x="98" y="149"/>
                      <a:pt x="110" y="144"/>
                    </a:cubicBezTo>
                    <a:cubicBezTo>
                      <a:pt x="115" y="142"/>
                      <a:pt x="120" y="139"/>
                      <a:pt x="123" y="136"/>
                    </a:cubicBezTo>
                    <a:cubicBezTo>
                      <a:pt x="125" y="135"/>
                      <a:pt x="126" y="133"/>
                      <a:pt x="127" y="132"/>
                    </a:cubicBezTo>
                    <a:cubicBezTo>
                      <a:pt x="128" y="130"/>
                      <a:pt x="128" y="128"/>
                      <a:pt x="128" y="126"/>
                    </a:cubicBezTo>
                    <a:cubicBezTo>
                      <a:pt x="128" y="25"/>
                      <a:pt x="128" y="25"/>
                      <a:pt x="128" y="25"/>
                    </a:cubicBezTo>
                    <a:cubicBezTo>
                      <a:pt x="128" y="22"/>
                      <a:pt x="127" y="18"/>
                      <a:pt x="123" y="15"/>
                    </a:cubicBezTo>
                    <a:cubicBezTo>
                      <a:pt x="120" y="12"/>
                      <a:pt x="115" y="10"/>
                      <a:pt x="110" y="7"/>
                    </a:cubicBezTo>
                    <a:cubicBezTo>
                      <a:pt x="104" y="5"/>
                      <a:pt x="97" y="3"/>
                      <a:pt x="89" y="2"/>
                    </a:cubicBezTo>
                    <a:cubicBezTo>
                      <a:pt x="82" y="1"/>
                      <a:pt x="73" y="0"/>
                      <a:pt x="64" y="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117" name="Arc 116"/>
              <p:cNvSpPr/>
              <p:nvPr/>
            </p:nvSpPr>
            <p:spPr>
              <a:xfrm>
                <a:off x="3452668" y="4935815"/>
                <a:ext cx="493435" cy="463161"/>
              </a:xfrm>
              <a:prstGeom prst="arc">
                <a:avLst>
                  <a:gd name="adj1" fmla="val 11988609"/>
                  <a:gd name="adj2" fmla="val 15594967"/>
                </a:avLst>
              </a:prstGeom>
              <a:ln w="38100" cap="rnd">
                <a:solidFill>
                  <a:schemeClr val="bg1"/>
                </a:solidFill>
                <a:headEnd type="none"/>
                <a:tailEnd type="triangle"/>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solidFill>
                    <a:schemeClr val="bg1"/>
                  </a:solidFill>
                </a:endParaRPr>
              </a:p>
            </p:txBody>
          </p:sp>
        </p:grpSp>
        <p:grpSp>
          <p:nvGrpSpPr>
            <p:cNvPr id="125" name="Group 124"/>
            <p:cNvGrpSpPr/>
            <p:nvPr/>
          </p:nvGrpSpPr>
          <p:grpSpPr>
            <a:xfrm>
              <a:off x="3701803" y="5067227"/>
              <a:ext cx="1035615" cy="424709"/>
              <a:chOff x="3755780" y="5067227"/>
              <a:chExt cx="1035615" cy="424709"/>
            </a:xfrm>
          </p:grpSpPr>
          <p:pic>
            <p:nvPicPr>
              <p:cNvPr id="118" name="Picture 117"/>
              <p:cNvPicPr>
                <a:picLocks noChangeAspect="1"/>
              </p:cNvPicPr>
              <p:nvPr/>
            </p:nvPicPr>
            <p:blipFill>
              <a:blip r:embed="rId4"/>
              <a:stretch>
                <a:fillRect/>
              </a:stretch>
            </p:blipFill>
            <p:spPr>
              <a:xfrm>
                <a:off x="3755780" y="5067227"/>
                <a:ext cx="372167" cy="424709"/>
              </a:xfrm>
              <a:prstGeom prst="rect">
                <a:avLst/>
              </a:prstGeom>
            </p:spPr>
          </p:pic>
          <p:pic>
            <p:nvPicPr>
              <p:cNvPr id="121" name="Picture 120"/>
              <p:cNvPicPr>
                <a:picLocks noChangeAspect="1"/>
              </p:cNvPicPr>
              <p:nvPr/>
            </p:nvPicPr>
            <p:blipFill>
              <a:blip r:embed="rId4"/>
              <a:stretch>
                <a:fillRect/>
              </a:stretch>
            </p:blipFill>
            <p:spPr>
              <a:xfrm>
                <a:off x="4419228" y="5067227"/>
                <a:ext cx="372167" cy="424709"/>
              </a:xfrm>
              <a:prstGeom prst="rect">
                <a:avLst/>
              </a:prstGeom>
            </p:spPr>
          </p:pic>
          <p:grpSp>
            <p:nvGrpSpPr>
              <p:cNvPr id="124" name="Group 123"/>
              <p:cNvGrpSpPr/>
              <p:nvPr/>
            </p:nvGrpSpPr>
            <p:grpSpPr>
              <a:xfrm>
                <a:off x="4159713" y="5224277"/>
                <a:ext cx="221713" cy="110608"/>
                <a:chOff x="4160532" y="5178823"/>
                <a:chExt cx="221713" cy="110608"/>
              </a:xfrm>
            </p:grpSpPr>
            <p:sp>
              <p:nvSpPr>
                <p:cNvPr id="122" name="Isosceles Triangle 121"/>
                <p:cNvSpPr/>
                <p:nvPr/>
              </p:nvSpPr>
              <p:spPr bwMode="auto">
                <a:xfrm rot="16200000">
                  <a:off x="4154219" y="5185136"/>
                  <a:ext cx="110608" cy="97981"/>
                </a:xfrm>
                <a:prstGeom prst="triangle">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indent="-342900" algn="ctr" defTabSz="932472" fontAlgn="base">
                    <a:lnSpc>
                      <a:spcPct val="90000"/>
                    </a:lnSpc>
                    <a:spcBef>
                      <a:spcPct val="0"/>
                    </a:spcBef>
                    <a:spcAft>
                      <a:spcPct val="0"/>
                    </a:spcAft>
                    <a:buFont typeface="Wingdings 3" panose="05040102010807070707" pitchFamily="18" charset="2"/>
                    <a:buChar char="Æ"/>
                  </a:pPr>
                  <a:endParaRPr lang="en-US" sz="2000" b="1" dirty="0" err="1">
                    <a:solidFill>
                      <a:schemeClr val="bg1"/>
                    </a:solidFill>
                    <a:latin typeface="+mj-lt"/>
                    <a:ea typeface="Segoe UI" pitchFamily="34" charset="0"/>
                    <a:cs typeface="Segoe UI" pitchFamily="34" charset="0"/>
                  </a:endParaRPr>
                </a:p>
              </p:txBody>
            </p:sp>
            <p:sp>
              <p:nvSpPr>
                <p:cNvPr id="123" name="Isosceles Triangle 122"/>
                <p:cNvSpPr/>
                <p:nvPr/>
              </p:nvSpPr>
              <p:spPr bwMode="auto">
                <a:xfrm rot="5400000" flipH="1">
                  <a:off x="4277951" y="5185136"/>
                  <a:ext cx="110608" cy="97981"/>
                </a:xfrm>
                <a:prstGeom prst="triangle">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indent="-342900" algn="ctr" defTabSz="932472" fontAlgn="base">
                    <a:lnSpc>
                      <a:spcPct val="90000"/>
                    </a:lnSpc>
                    <a:spcBef>
                      <a:spcPct val="0"/>
                    </a:spcBef>
                    <a:spcAft>
                      <a:spcPct val="0"/>
                    </a:spcAft>
                    <a:buFont typeface="Wingdings 3" panose="05040102010807070707" pitchFamily="18" charset="2"/>
                    <a:buChar char="Æ"/>
                  </a:pPr>
                  <a:endParaRPr lang="en-US" sz="2000" b="1" dirty="0" err="1">
                    <a:solidFill>
                      <a:schemeClr val="bg1"/>
                    </a:solidFill>
                    <a:latin typeface="+mj-lt"/>
                    <a:ea typeface="Segoe UI" pitchFamily="34" charset="0"/>
                    <a:cs typeface="Segoe UI" pitchFamily="34" charset="0"/>
                  </a:endParaRPr>
                </a:p>
              </p:txBody>
            </p:sp>
          </p:grpSp>
        </p:grpSp>
      </p:grpSp>
      <p:grpSp>
        <p:nvGrpSpPr>
          <p:cNvPr id="2" name="Group 1"/>
          <p:cNvGrpSpPr/>
          <p:nvPr/>
        </p:nvGrpSpPr>
        <p:grpSpPr>
          <a:xfrm>
            <a:off x="492549" y="1349124"/>
            <a:ext cx="2244998" cy="1173308"/>
            <a:chOff x="492549" y="1349124"/>
            <a:chExt cx="2244998" cy="1173308"/>
          </a:xfrm>
        </p:grpSpPr>
        <p:pic>
          <p:nvPicPr>
            <p:cNvPr id="56" name="Picture 55"/>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492549" y="1349124"/>
              <a:ext cx="1073192" cy="992473"/>
            </a:xfrm>
            <a:prstGeom prst="rect">
              <a:avLst/>
            </a:prstGeom>
          </p:spPr>
        </p:pic>
        <p:sp>
          <p:nvSpPr>
            <p:cNvPr id="57" name="Rectangle 56"/>
            <p:cNvSpPr/>
            <p:nvPr/>
          </p:nvSpPr>
          <p:spPr>
            <a:xfrm>
              <a:off x="1671289" y="1657018"/>
              <a:ext cx="1066258" cy="376684"/>
            </a:xfrm>
            <a:prstGeom prst="rect">
              <a:avLst/>
            </a:prstGeom>
          </p:spPr>
          <p:txBody>
            <a:bodyPr wrap="none">
              <a:noAutofit/>
            </a:bodyPr>
            <a:lstStyle/>
            <a:p>
              <a:pPr algn="ctr" defTabSz="932597" fontAlgn="auto">
                <a:spcBef>
                  <a:spcPts val="0"/>
                </a:spcBef>
                <a:spcAft>
                  <a:spcPts val="0"/>
                </a:spcAft>
              </a:pPr>
              <a:r>
                <a:rPr lang="en-US" sz="2000" dirty="0">
                  <a:solidFill>
                    <a:srgbClr val="C00000"/>
                  </a:solidFill>
                  <a:latin typeface="+mn-lt"/>
                  <a:ea typeface="+mn-ea"/>
                  <a:cs typeface="+mn-cs"/>
                </a:rPr>
                <a:t>BI analysts </a:t>
              </a:r>
            </a:p>
          </p:txBody>
        </p:sp>
        <p:cxnSp>
          <p:nvCxnSpPr>
            <p:cNvPr id="58" name="Straight Arrow Connector 57"/>
            <p:cNvCxnSpPr/>
            <p:nvPr/>
          </p:nvCxnSpPr>
          <p:spPr>
            <a:xfrm>
              <a:off x="1575553" y="2156672"/>
              <a:ext cx="0" cy="365760"/>
            </a:xfrm>
            <a:prstGeom prst="straightConnector1">
              <a:avLst/>
            </a:prstGeom>
            <a:ln w="38100">
              <a:solidFill>
                <a:schemeClr val="tx1"/>
              </a:solidFill>
              <a:headEnd type="triangle"/>
              <a:tailEnd type="triangle"/>
            </a:ln>
          </p:spPr>
          <p:style>
            <a:lnRef idx="1">
              <a:schemeClr val="accent1"/>
            </a:lnRef>
            <a:fillRef idx="0">
              <a:schemeClr val="accent1"/>
            </a:fillRef>
            <a:effectRef idx="0">
              <a:schemeClr val="accent1"/>
            </a:effectRef>
            <a:fontRef idx="minor">
              <a:schemeClr val="tx1"/>
            </a:fontRef>
          </p:style>
        </p:cxnSp>
      </p:grpSp>
      <p:sp>
        <p:nvSpPr>
          <p:cNvPr id="46" name="TextBox 45"/>
          <p:cNvSpPr txBox="1"/>
          <p:nvPr/>
        </p:nvSpPr>
        <p:spPr>
          <a:xfrm>
            <a:off x="1" y="6642289"/>
            <a:ext cx="3806190" cy="352236"/>
          </a:xfrm>
          <a:prstGeom prst="rect">
            <a:avLst/>
          </a:prstGeom>
          <a:noFill/>
        </p:spPr>
        <p:txBody>
          <a:bodyPr wrap="square" lIns="365760" tIns="146304" rIns="182880" bIns="146304" rtlCol="0" anchor="ctr" anchorCtr="0">
            <a:noAutofit/>
          </a:bodyPr>
          <a:lstStyle/>
          <a:p>
            <a:pPr>
              <a:lnSpc>
                <a:spcPct val="90000"/>
              </a:lnSpc>
              <a:spcAft>
                <a:spcPts val="600"/>
              </a:spcAft>
            </a:pPr>
            <a:r>
              <a:rPr lang="en-US" sz="1400" dirty="0">
                <a:solidFill>
                  <a:schemeClr val="bg1"/>
                </a:solidFill>
                <a:latin typeface="Segoe UI Semibold" panose="020B0702040204020203" pitchFamily="34" charset="0"/>
                <a:ea typeface="Segoe UI Black" panose="020B0A02040204020203" pitchFamily="34" charset="0"/>
                <a:cs typeface="Segoe UI Semibold" panose="020B0702040204020203" pitchFamily="34" charset="0"/>
              </a:rPr>
              <a:t>Performance</a:t>
            </a:r>
          </a:p>
        </p:txBody>
      </p:sp>
    </p:spTree>
    <p:extLst>
      <p:ext uri="{BB962C8B-B14F-4D97-AF65-F5344CB8AC3E}">
        <p14:creationId xmlns:p14="http://schemas.microsoft.com/office/powerpoint/2010/main" val="2619244937"/>
      </p:ext>
    </p:extLst>
  </p:cSld>
  <p:clrMapOvr>
    <a:masterClrMapping/>
  </p:clrMapOvr>
  <p:transition>
    <p:fade/>
  </p:transition>
</p:sld>
</file>

<file path=ppt/slides/slide12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p:cNvSpPr>
            <a:spLocks noGrp="1"/>
          </p:cNvSpPr>
          <p:nvPr>
            <p:ph type="title"/>
          </p:nvPr>
        </p:nvSpPr>
        <p:spPr>
          <a:xfrm>
            <a:off x="274638" y="241485"/>
            <a:ext cx="11888787" cy="917575"/>
          </a:xfrm>
        </p:spPr>
        <p:txBody>
          <a:bodyPr/>
          <a:lstStyle/>
          <a:p>
            <a:pPr marL="53965" defTabSz="931776" fontAlgn="base">
              <a:spcBef>
                <a:spcPts val="1200"/>
              </a:spcBef>
              <a:spcAft>
                <a:spcPts val="600"/>
              </a:spcAft>
              <a:buClr>
                <a:srgbClr val="FFFFFF"/>
              </a:buClr>
            </a:pPr>
            <a:r>
              <a:rPr lang="en-US" dirty="0">
                <a:solidFill>
                  <a:schemeClr val="tx1"/>
                </a:solidFill>
              </a:rPr>
              <a:t>Adding a custom data provider</a:t>
            </a:r>
            <a:r>
              <a:rPr lang="en-US" dirty="0"/>
              <a:t/>
            </a:r>
            <a:br>
              <a:rPr lang="en-US" dirty="0"/>
            </a:br>
            <a:endParaRPr lang="en-US" sz="3600" dirty="0">
              <a:solidFill>
                <a:schemeClr val="tx1"/>
              </a:solidFill>
            </a:endParaRPr>
          </a:p>
        </p:txBody>
      </p:sp>
      <p:sp>
        <p:nvSpPr>
          <p:cNvPr id="3" name="Text Placeholder 2"/>
          <p:cNvSpPr>
            <a:spLocks noGrp="1"/>
          </p:cNvSpPr>
          <p:nvPr>
            <p:ph type="body" sz="quarter" idx="4294967295"/>
          </p:nvPr>
        </p:nvSpPr>
        <p:spPr>
          <a:xfrm>
            <a:off x="9155113" y="1734633"/>
            <a:ext cx="3281362" cy="3803650"/>
          </a:xfrm>
        </p:spPr>
        <p:txBody>
          <a:bodyPr/>
          <a:lstStyle/>
          <a:p>
            <a:pPr marL="0" indent="0">
              <a:buNone/>
            </a:pPr>
            <a:r>
              <a:rPr lang="en-US" sz="1800" dirty="0">
                <a:solidFill>
                  <a:schemeClr val="tx1"/>
                </a:solidFill>
                <a:latin typeface="+mn-lt"/>
              </a:rPr>
              <a:t>Use the control panel to export the schema file</a:t>
            </a:r>
          </a:p>
          <a:p>
            <a:pPr marL="0" indent="0">
              <a:buNone/>
            </a:pPr>
            <a:endParaRPr lang="en-US" sz="1800" dirty="0">
              <a:solidFill>
                <a:schemeClr val="tx1"/>
              </a:solidFill>
              <a:latin typeface="+mn-lt"/>
            </a:endParaRPr>
          </a:p>
          <a:p>
            <a:pPr marL="0" indent="0">
              <a:buNone/>
            </a:pPr>
            <a:r>
              <a:rPr lang="en-US" sz="1800" dirty="0">
                <a:solidFill>
                  <a:schemeClr val="tx1"/>
                </a:solidFill>
                <a:latin typeface="+mn-lt"/>
              </a:rPr>
              <a:t>Add schema file to your local server</a:t>
            </a:r>
          </a:p>
          <a:p>
            <a:pPr marL="0" indent="0">
              <a:buNone/>
            </a:pPr>
            <a:endParaRPr lang="en-US" sz="1800" dirty="0">
              <a:solidFill>
                <a:schemeClr val="tx1"/>
              </a:solidFill>
              <a:latin typeface="+mn-lt"/>
            </a:endParaRPr>
          </a:p>
          <a:p>
            <a:pPr marL="0" indent="0">
              <a:buNone/>
            </a:pPr>
            <a:r>
              <a:rPr lang="en-US" sz="1800" dirty="0">
                <a:solidFill>
                  <a:schemeClr val="tx1"/>
                </a:solidFill>
                <a:latin typeface="+mn-lt"/>
              </a:rPr>
              <a:t>Sample files are available for download after today’s session</a:t>
            </a:r>
          </a:p>
        </p:txBody>
      </p:sp>
      <p:pic>
        <p:nvPicPr>
          <p:cNvPr id="4" name="Picture 3"/>
          <p:cNvPicPr>
            <a:picLocks noChangeAspect="1"/>
          </p:cNvPicPr>
          <p:nvPr/>
        </p:nvPicPr>
        <p:blipFill>
          <a:blip r:embed="rId3"/>
          <a:stretch>
            <a:fillRect/>
          </a:stretch>
        </p:blipFill>
        <p:spPr>
          <a:xfrm>
            <a:off x="234966" y="1914525"/>
            <a:ext cx="8508064" cy="3752850"/>
          </a:xfrm>
          <a:prstGeom prst="rect">
            <a:avLst/>
          </a:prstGeom>
          <a:ln w="63500">
            <a:solidFill>
              <a:schemeClr val="accent5"/>
            </a:solidFill>
          </a:ln>
        </p:spPr>
      </p:pic>
      <p:sp>
        <p:nvSpPr>
          <p:cNvPr id="5" name="TextBox 4"/>
          <p:cNvSpPr txBox="1"/>
          <p:nvPr/>
        </p:nvSpPr>
        <p:spPr>
          <a:xfrm>
            <a:off x="1" y="6642289"/>
            <a:ext cx="3806190" cy="352236"/>
          </a:xfrm>
          <a:prstGeom prst="rect">
            <a:avLst/>
          </a:prstGeom>
          <a:noFill/>
        </p:spPr>
        <p:txBody>
          <a:bodyPr wrap="square" lIns="365760" tIns="146304" rIns="182880" bIns="146304" rtlCol="0" anchor="ctr" anchorCtr="0">
            <a:noAutofit/>
          </a:bodyPr>
          <a:lstStyle/>
          <a:p>
            <a:pPr>
              <a:lnSpc>
                <a:spcPct val="90000"/>
              </a:lnSpc>
              <a:spcAft>
                <a:spcPts val="600"/>
              </a:spcAft>
            </a:pPr>
            <a:r>
              <a:rPr lang="en-US" sz="1400" dirty="0">
                <a:solidFill>
                  <a:schemeClr val="bg1"/>
                </a:solidFill>
                <a:latin typeface="Segoe UI Semibold" panose="020B0702040204020203" pitchFamily="34" charset="0"/>
                <a:ea typeface="Segoe UI Black" panose="020B0A02040204020203" pitchFamily="34" charset="0"/>
                <a:cs typeface="Segoe UI Semibold" panose="020B0702040204020203" pitchFamily="34" charset="0"/>
              </a:rPr>
              <a:t>Powerful insights</a:t>
            </a:r>
          </a:p>
        </p:txBody>
      </p:sp>
    </p:spTree>
    <p:extLst>
      <p:ext uri="{BB962C8B-B14F-4D97-AF65-F5344CB8AC3E}">
        <p14:creationId xmlns:p14="http://schemas.microsoft.com/office/powerpoint/2010/main" val="410241026"/>
      </p:ext>
    </p:extLst>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sld>
</file>

<file path=ppt/slides/slide12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p:cNvSpPr>
            <a:spLocks noGrp="1"/>
          </p:cNvSpPr>
          <p:nvPr>
            <p:ph type="title"/>
          </p:nvPr>
        </p:nvSpPr>
        <p:spPr>
          <a:xfrm>
            <a:off x="274638" y="241485"/>
            <a:ext cx="11888787" cy="917575"/>
          </a:xfrm>
        </p:spPr>
        <p:txBody>
          <a:bodyPr/>
          <a:lstStyle/>
          <a:p>
            <a:pPr marL="53965" defTabSz="931776" fontAlgn="base">
              <a:spcBef>
                <a:spcPts val="1200"/>
              </a:spcBef>
              <a:spcAft>
                <a:spcPts val="600"/>
              </a:spcAft>
              <a:buClr>
                <a:srgbClr val="FFFFFF"/>
              </a:buClr>
            </a:pPr>
            <a:r>
              <a:rPr lang="en-US" dirty="0">
                <a:solidFill>
                  <a:schemeClr val="tx1"/>
                </a:solidFill>
              </a:rPr>
              <a:t>Adding a brand package</a:t>
            </a:r>
            <a:r>
              <a:rPr lang="en-US" dirty="0"/>
              <a:t/>
            </a:r>
            <a:br>
              <a:rPr lang="en-US" dirty="0"/>
            </a:br>
            <a:endParaRPr lang="en-US" sz="3600" dirty="0">
              <a:solidFill>
                <a:schemeClr val="tx1"/>
              </a:solidFill>
            </a:endParaRPr>
          </a:p>
        </p:txBody>
      </p:sp>
      <p:sp>
        <p:nvSpPr>
          <p:cNvPr id="3" name="Text Placeholder 2"/>
          <p:cNvSpPr>
            <a:spLocks noGrp="1"/>
          </p:cNvSpPr>
          <p:nvPr>
            <p:ph type="body" sz="quarter" idx="4294967295"/>
          </p:nvPr>
        </p:nvSpPr>
        <p:spPr>
          <a:xfrm>
            <a:off x="8348869" y="1565344"/>
            <a:ext cx="3281363" cy="4135437"/>
          </a:xfrm>
        </p:spPr>
        <p:txBody>
          <a:bodyPr/>
          <a:lstStyle/>
          <a:p>
            <a:pPr marL="0" indent="0">
              <a:buNone/>
            </a:pPr>
            <a:r>
              <a:rPr lang="en-US" sz="1800" dirty="0">
                <a:solidFill>
                  <a:schemeClr val="tx1"/>
                </a:solidFill>
                <a:latin typeface="+mn-lt"/>
              </a:rPr>
              <a:t>Use the control panel to import branding</a:t>
            </a:r>
          </a:p>
          <a:p>
            <a:pPr marL="0" indent="0">
              <a:buNone/>
            </a:pPr>
            <a:endParaRPr lang="en-US" sz="1800" dirty="0">
              <a:solidFill>
                <a:schemeClr val="tx1"/>
              </a:solidFill>
              <a:latin typeface="+mn-lt"/>
            </a:endParaRPr>
          </a:p>
          <a:p>
            <a:pPr marL="0" indent="0">
              <a:buNone/>
            </a:pPr>
            <a:r>
              <a:rPr lang="en-US" sz="1800" dirty="0">
                <a:solidFill>
                  <a:schemeClr val="tx1"/>
                </a:solidFill>
                <a:latin typeface="+mn-lt"/>
              </a:rPr>
              <a:t>You may apply branding to the server and to individual hubs</a:t>
            </a:r>
          </a:p>
          <a:p>
            <a:pPr marL="0" indent="0">
              <a:buNone/>
            </a:pPr>
            <a:endParaRPr lang="en-US" sz="1800" dirty="0">
              <a:solidFill>
                <a:schemeClr val="tx1"/>
              </a:solidFill>
              <a:latin typeface="+mn-lt"/>
            </a:endParaRPr>
          </a:p>
          <a:p>
            <a:pPr marL="0" indent="0">
              <a:buNone/>
            </a:pPr>
            <a:r>
              <a:rPr lang="en-US" sz="1800" dirty="0">
                <a:solidFill>
                  <a:schemeClr val="tx1"/>
                </a:solidFill>
                <a:latin typeface="+mn-lt"/>
              </a:rPr>
              <a:t>Contact us if you need a brand package made for you or your customer</a:t>
            </a:r>
          </a:p>
        </p:txBody>
      </p:sp>
      <p:pic>
        <p:nvPicPr>
          <p:cNvPr id="5" name="Picture 4"/>
          <p:cNvPicPr>
            <a:picLocks noChangeAspect="1"/>
          </p:cNvPicPr>
          <p:nvPr/>
        </p:nvPicPr>
        <p:blipFill>
          <a:blip r:embed="rId3"/>
          <a:stretch>
            <a:fillRect/>
          </a:stretch>
        </p:blipFill>
        <p:spPr>
          <a:xfrm>
            <a:off x="274638" y="1711685"/>
            <a:ext cx="7960590" cy="4186237"/>
          </a:xfrm>
          <a:prstGeom prst="rect">
            <a:avLst/>
          </a:prstGeom>
          <a:ln w="63500">
            <a:solidFill>
              <a:schemeClr val="accent5"/>
            </a:solidFill>
          </a:ln>
        </p:spPr>
      </p:pic>
      <p:sp>
        <p:nvSpPr>
          <p:cNvPr id="6" name="TextBox 5"/>
          <p:cNvSpPr txBox="1"/>
          <p:nvPr/>
        </p:nvSpPr>
        <p:spPr>
          <a:xfrm>
            <a:off x="1" y="6642289"/>
            <a:ext cx="3806190" cy="352236"/>
          </a:xfrm>
          <a:prstGeom prst="rect">
            <a:avLst/>
          </a:prstGeom>
          <a:noFill/>
        </p:spPr>
        <p:txBody>
          <a:bodyPr wrap="square" lIns="365760" tIns="146304" rIns="182880" bIns="146304" rtlCol="0" anchor="ctr" anchorCtr="0">
            <a:noAutofit/>
          </a:bodyPr>
          <a:lstStyle/>
          <a:p>
            <a:pPr>
              <a:lnSpc>
                <a:spcPct val="90000"/>
              </a:lnSpc>
              <a:spcAft>
                <a:spcPts val="600"/>
              </a:spcAft>
            </a:pPr>
            <a:r>
              <a:rPr lang="en-US" sz="1400" dirty="0">
                <a:solidFill>
                  <a:schemeClr val="bg1"/>
                </a:solidFill>
                <a:latin typeface="Segoe UI Semibold" panose="020B0702040204020203" pitchFamily="34" charset="0"/>
                <a:ea typeface="Segoe UI Black" panose="020B0A02040204020203" pitchFamily="34" charset="0"/>
                <a:cs typeface="Segoe UI Semibold" panose="020B0702040204020203" pitchFamily="34" charset="0"/>
              </a:rPr>
              <a:t>Powerful insights</a:t>
            </a:r>
          </a:p>
        </p:txBody>
      </p:sp>
    </p:spTree>
    <p:extLst>
      <p:ext uri="{BB962C8B-B14F-4D97-AF65-F5344CB8AC3E}">
        <p14:creationId xmlns:p14="http://schemas.microsoft.com/office/powerpoint/2010/main" val="1909640278"/>
      </p:ext>
    </p:extLst>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sld>
</file>

<file path=ppt/slides/slide12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Title 2"/>
          <p:cNvSpPr>
            <a:spLocks noGrp="1"/>
          </p:cNvSpPr>
          <p:nvPr>
            <p:ph type="title"/>
          </p:nvPr>
        </p:nvSpPr>
        <p:spPr>
          <a:xfrm>
            <a:off x="269241" y="76913"/>
            <a:ext cx="11653521" cy="1075884"/>
          </a:xfrm>
        </p:spPr>
        <p:txBody>
          <a:bodyPr/>
          <a:lstStyle/>
          <a:p>
            <a:r>
              <a:rPr lang="en-US" dirty="0"/>
              <a:t>Summary: mobile BI for SQL Server</a:t>
            </a:r>
          </a:p>
        </p:txBody>
      </p:sp>
      <p:pic>
        <p:nvPicPr>
          <p:cNvPr id="6" name="Picture 5"/>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269241" y="1578148"/>
            <a:ext cx="6701714" cy="4021029"/>
          </a:xfrm>
          <a:prstGeom prst="rect">
            <a:avLst/>
          </a:prstGeom>
        </p:spPr>
      </p:pic>
      <p:sp>
        <p:nvSpPr>
          <p:cNvPr id="5" name="Rectangle 4"/>
          <p:cNvSpPr/>
          <p:nvPr/>
        </p:nvSpPr>
        <p:spPr bwMode="auto">
          <a:xfrm>
            <a:off x="7378877" y="1273915"/>
            <a:ext cx="4800741" cy="1947570"/>
          </a:xfrm>
          <a:prstGeom prst="rect">
            <a:avLst/>
          </a:prstGeom>
          <a:no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45713" rIns="0" bIns="45713" numCol="1" spcCol="0" rtlCol="0" fromWordArt="0" anchor="t" anchorCtr="0" forceAA="0" compatLnSpc="1">
            <a:prstTxWarp prst="textNoShape">
              <a:avLst/>
            </a:prstTxWarp>
            <a:spAutoFit/>
          </a:bodyPr>
          <a:lstStyle/>
          <a:p>
            <a:pPr defTabSz="931954">
              <a:spcBef>
                <a:spcPts val="1199"/>
              </a:spcBef>
            </a:pPr>
            <a:r>
              <a:rPr lang="en-US" sz="2856" dirty="0">
                <a:ln>
                  <a:solidFill>
                    <a:srgbClr val="FFFFFF">
                      <a:alpha val="0"/>
                    </a:srgbClr>
                  </a:solidFill>
                </a:ln>
                <a:solidFill>
                  <a:srgbClr val="FF8C00"/>
                </a:solidFill>
                <a:latin typeface="Segoe UI Semilight" panose="020B0402040204020203" pitchFamily="34" charset="0"/>
                <a:ea typeface="Segoe UI" pitchFamily="34" charset="0"/>
                <a:cs typeface="Segoe UI Semilight" panose="020B0402040204020203" pitchFamily="34" charset="0"/>
              </a:rPr>
              <a:t>Capabilities</a:t>
            </a:r>
          </a:p>
          <a:p>
            <a:pPr defTabSz="913595">
              <a:spcBef>
                <a:spcPts val="1176"/>
              </a:spcBef>
            </a:pPr>
            <a:r>
              <a:rPr lang="en-US" sz="1800" dirty="0">
                <a:solidFill>
                  <a:srgbClr val="505050"/>
                </a:solidFill>
                <a:cs typeface="Segoe UI" panose="020B0502040204020203" pitchFamily="34" charset="0"/>
              </a:rPr>
              <a:t>Business insights through rich visualizations </a:t>
            </a:r>
            <a:br>
              <a:rPr lang="en-US" sz="1800" dirty="0">
                <a:solidFill>
                  <a:srgbClr val="505050"/>
                </a:solidFill>
                <a:cs typeface="Segoe UI" panose="020B0502040204020203" pitchFamily="34" charset="0"/>
              </a:rPr>
            </a:br>
            <a:r>
              <a:rPr lang="en-US" sz="1800" dirty="0">
                <a:solidFill>
                  <a:srgbClr val="505050"/>
                </a:solidFill>
                <a:cs typeface="Segoe UI" panose="020B0502040204020203" pitchFamily="34" charset="0"/>
              </a:rPr>
              <a:t>on any device </a:t>
            </a:r>
          </a:p>
          <a:p>
            <a:pPr defTabSz="913595">
              <a:spcBef>
                <a:spcPts val="1176"/>
              </a:spcBef>
            </a:pPr>
            <a:r>
              <a:rPr lang="en-US" sz="1800" dirty="0">
                <a:solidFill>
                  <a:srgbClr val="505050"/>
                </a:solidFill>
                <a:cs typeface="Segoe UI" panose="020B0502040204020203" pitchFamily="34" charset="0"/>
              </a:rPr>
              <a:t>Native apps for Windows, </a:t>
            </a:r>
            <a:br>
              <a:rPr lang="en-US" sz="1800" dirty="0">
                <a:solidFill>
                  <a:srgbClr val="505050"/>
                </a:solidFill>
                <a:cs typeface="Segoe UI" panose="020B0502040204020203" pitchFamily="34" charset="0"/>
              </a:rPr>
            </a:br>
            <a:r>
              <a:rPr lang="en-US" sz="1800" dirty="0">
                <a:solidFill>
                  <a:srgbClr val="505050"/>
                </a:solidFill>
                <a:cs typeface="Segoe UI" panose="020B0502040204020203" pitchFamily="34" charset="0"/>
              </a:rPr>
              <a:t>iOS and Android</a:t>
            </a:r>
          </a:p>
        </p:txBody>
      </p:sp>
      <p:sp>
        <p:nvSpPr>
          <p:cNvPr id="7" name="Rectangle 6"/>
          <p:cNvSpPr/>
          <p:nvPr/>
        </p:nvSpPr>
        <p:spPr bwMode="auto">
          <a:xfrm>
            <a:off x="7353358" y="3318531"/>
            <a:ext cx="4975374" cy="2963233"/>
          </a:xfrm>
          <a:prstGeom prst="rect">
            <a:avLst/>
          </a:prstGeom>
          <a:no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45713" rIns="0" bIns="45713" numCol="1" spcCol="0" rtlCol="0" fromWordArt="0" anchor="t" anchorCtr="0" forceAA="0" compatLnSpc="1">
            <a:prstTxWarp prst="textNoShape">
              <a:avLst/>
            </a:prstTxWarp>
            <a:spAutoFit/>
          </a:bodyPr>
          <a:lstStyle/>
          <a:p>
            <a:pPr defTabSz="931954">
              <a:spcBef>
                <a:spcPts val="1199"/>
              </a:spcBef>
            </a:pPr>
            <a:r>
              <a:rPr lang="en-US" sz="2856" dirty="0">
                <a:ln>
                  <a:solidFill>
                    <a:srgbClr val="FFFFFF">
                      <a:alpha val="0"/>
                    </a:srgbClr>
                  </a:solidFill>
                </a:ln>
                <a:solidFill>
                  <a:srgbClr val="FF8C00"/>
                </a:solidFill>
                <a:latin typeface="Segoe UI Semilight" panose="020B0402040204020203" pitchFamily="34" charset="0"/>
                <a:ea typeface="Segoe UI" pitchFamily="34" charset="0"/>
                <a:cs typeface="Segoe UI Semilight" panose="020B0402040204020203" pitchFamily="34" charset="0"/>
              </a:rPr>
              <a:t>Benefits</a:t>
            </a:r>
          </a:p>
          <a:p>
            <a:pPr marL="395205" indent="-342304" defTabSz="913595">
              <a:spcBef>
                <a:spcPts val="1176"/>
              </a:spcBef>
              <a:buClr>
                <a:srgbClr val="FF8C00"/>
              </a:buClr>
              <a:buFont typeface="Wingdings 3" panose="05040102010807070707" pitchFamily="18" charset="2"/>
              <a:buChar char="Æ"/>
            </a:pPr>
            <a:r>
              <a:rPr lang="en-US" sz="1800" dirty="0">
                <a:solidFill>
                  <a:srgbClr val="505050"/>
                </a:solidFill>
                <a:cs typeface="Segoe UI" panose="020B0502040204020203" pitchFamily="34" charset="0"/>
              </a:rPr>
              <a:t>Create once and publish to any device</a:t>
            </a:r>
          </a:p>
          <a:p>
            <a:pPr marL="395205" indent="-342304" defTabSz="913595">
              <a:spcBef>
                <a:spcPts val="1176"/>
              </a:spcBef>
              <a:buClr>
                <a:srgbClr val="FF8C00"/>
              </a:buClr>
              <a:buFont typeface="Wingdings 3" panose="05040102010807070707" pitchFamily="18" charset="2"/>
              <a:buChar char="Æ"/>
            </a:pPr>
            <a:r>
              <a:rPr lang="en-US" sz="1800" dirty="0">
                <a:solidFill>
                  <a:srgbClr val="505050"/>
                </a:solidFill>
                <a:cs typeface="Segoe UI" panose="020B0502040204020203" pitchFamily="34" charset="0"/>
              </a:rPr>
              <a:t>Access your data from anywhere</a:t>
            </a:r>
          </a:p>
          <a:p>
            <a:pPr marL="395205" indent="-342304" defTabSz="913595">
              <a:spcBef>
                <a:spcPts val="1176"/>
              </a:spcBef>
              <a:buClr>
                <a:srgbClr val="FF8C00"/>
              </a:buClr>
              <a:buFont typeface="Wingdings 3" panose="05040102010807070707" pitchFamily="18" charset="2"/>
              <a:buChar char="Æ"/>
            </a:pPr>
            <a:r>
              <a:rPr lang="en-US" sz="1800" dirty="0">
                <a:solidFill>
                  <a:srgbClr val="505050"/>
                </a:solidFill>
                <a:cs typeface="Segoe UI" panose="020B0502040204020203" pitchFamily="34" charset="0"/>
              </a:rPr>
              <a:t>Custom branding</a:t>
            </a:r>
          </a:p>
          <a:p>
            <a:pPr marL="395205" indent="-342304" defTabSz="913595">
              <a:spcBef>
                <a:spcPts val="1176"/>
              </a:spcBef>
              <a:buClr>
                <a:srgbClr val="FF8C00"/>
              </a:buClr>
              <a:buFont typeface="Wingdings 3" panose="05040102010807070707" pitchFamily="18" charset="2"/>
              <a:buChar char="Æ"/>
            </a:pPr>
            <a:r>
              <a:rPr lang="en-US" sz="1800" dirty="0">
                <a:solidFill>
                  <a:srgbClr val="505050"/>
                </a:solidFill>
                <a:cs typeface="Segoe UI" panose="020B0502040204020203" pitchFamily="34" charset="0"/>
              </a:rPr>
              <a:t>Touch-optimized data exploration and perfect scaling to any screen form-factor</a:t>
            </a:r>
          </a:p>
          <a:p>
            <a:pPr marL="395205" indent="-342304" defTabSz="913595">
              <a:spcBef>
                <a:spcPts val="1176"/>
              </a:spcBef>
              <a:buClr>
                <a:srgbClr val="FF8C00"/>
              </a:buClr>
              <a:buFont typeface="Wingdings 3" panose="05040102010807070707" pitchFamily="18" charset="2"/>
              <a:buChar char="Æ"/>
            </a:pPr>
            <a:r>
              <a:rPr lang="en-US" sz="1800" dirty="0">
                <a:solidFill>
                  <a:srgbClr val="505050"/>
                </a:solidFill>
                <a:cs typeface="Segoe UI" panose="020B0502040204020203" pitchFamily="34" charset="0"/>
              </a:rPr>
              <a:t>Collaborate with colleagues on the go</a:t>
            </a:r>
          </a:p>
        </p:txBody>
      </p:sp>
      <p:sp>
        <p:nvSpPr>
          <p:cNvPr id="8" name="TextBox 7"/>
          <p:cNvSpPr txBox="1"/>
          <p:nvPr/>
        </p:nvSpPr>
        <p:spPr>
          <a:xfrm>
            <a:off x="1" y="6642289"/>
            <a:ext cx="3806190" cy="352236"/>
          </a:xfrm>
          <a:prstGeom prst="rect">
            <a:avLst/>
          </a:prstGeom>
          <a:noFill/>
        </p:spPr>
        <p:txBody>
          <a:bodyPr wrap="square" lIns="365760" tIns="146304" rIns="182880" bIns="146304" rtlCol="0" anchor="ctr" anchorCtr="0">
            <a:noAutofit/>
          </a:bodyPr>
          <a:lstStyle/>
          <a:p>
            <a:pPr>
              <a:lnSpc>
                <a:spcPct val="90000"/>
              </a:lnSpc>
              <a:spcAft>
                <a:spcPts val="600"/>
              </a:spcAft>
            </a:pPr>
            <a:r>
              <a:rPr lang="en-US" sz="1400" dirty="0">
                <a:solidFill>
                  <a:schemeClr val="bg1"/>
                </a:solidFill>
                <a:latin typeface="Segoe UI Semibold" panose="020B0702040204020203" pitchFamily="34" charset="0"/>
                <a:ea typeface="Segoe UI Black" panose="020B0A02040204020203" pitchFamily="34" charset="0"/>
                <a:cs typeface="Segoe UI Semibold" panose="020B0702040204020203" pitchFamily="34" charset="0"/>
              </a:rPr>
              <a:t>Powerful insights</a:t>
            </a:r>
          </a:p>
        </p:txBody>
      </p:sp>
    </p:spTree>
    <p:extLst>
      <p:ext uri="{BB962C8B-B14F-4D97-AF65-F5344CB8AC3E}">
        <p14:creationId xmlns:p14="http://schemas.microsoft.com/office/powerpoint/2010/main" val="3083947289"/>
      </p:ext>
    </p:extLst>
  </p:cSld>
  <p:clrMapOvr>
    <a:masterClrMapping/>
  </p:clrMapOvr>
  <p:transition>
    <p:fade/>
  </p:transition>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1"/>
          <p:cNvSpPr txBox="1">
            <a:spLocks/>
          </p:cNvSpPr>
          <p:nvPr/>
        </p:nvSpPr>
        <p:spPr>
          <a:xfrm>
            <a:off x="274639" y="295276"/>
            <a:ext cx="5364246" cy="2433673"/>
          </a:xfrm>
          <a:prstGeom prst="rect">
            <a:avLst/>
          </a:prstGeom>
        </p:spPr>
        <p:txBody>
          <a:bodyPr vert="horz" wrap="square" lIns="146304" tIns="91440" rIns="146304" bIns="91440" rtlCol="0" anchor="t">
            <a:noAutofit/>
          </a:bodyPr>
          <a:lstStyle>
            <a:lvl1pPr algn="l" defTabSz="931863" rtl="0" fontAlgn="base">
              <a:lnSpc>
                <a:spcPct val="90000"/>
              </a:lnSpc>
              <a:spcBef>
                <a:spcPct val="0"/>
              </a:spcBef>
              <a:spcAft>
                <a:spcPct val="0"/>
              </a:spcAft>
              <a:defRPr lang="en-US" sz="5400" kern="1200" spc="-102">
                <a:ln w="3175">
                  <a:noFill/>
                </a:ln>
                <a:solidFill>
                  <a:schemeClr val="accent4"/>
                </a:solidFill>
                <a:latin typeface="+mj-lt"/>
                <a:ea typeface="ＭＳ Ｐゴシック" charset="0"/>
                <a:cs typeface="Segoe UI" pitchFamily="34" charset="0"/>
              </a:defRPr>
            </a:lvl1pPr>
            <a:lvl2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2pPr>
            <a:lvl3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3pPr>
            <a:lvl4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4pPr>
            <a:lvl5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5pPr>
            <a:lvl6pPr marL="4572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6pPr>
            <a:lvl7pPr marL="9144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7pPr>
            <a:lvl8pPr marL="13716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8pPr>
            <a:lvl9pPr marL="18288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9pPr>
          </a:lstStyle>
          <a:p>
            <a:r>
              <a:rPr lang="en-US" dirty="0">
                <a:solidFill>
                  <a:schemeClr val="accent5"/>
                </a:solidFill>
              </a:rPr>
              <a:t>Enhanced Reporting Services</a:t>
            </a:r>
          </a:p>
        </p:txBody>
      </p:sp>
    </p:spTree>
    <p:extLst>
      <p:ext uri="{BB962C8B-B14F-4D97-AF65-F5344CB8AC3E}">
        <p14:creationId xmlns:p14="http://schemas.microsoft.com/office/powerpoint/2010/main" val="1068167430"/>
      </p:ext>
    </p:extLst>
  </p:cSld>
  <p:clrMapOvr>
    <a:masterClrMapping/>
  </p:clrMapOvr>
  <p:transition>
    <p:fade/>
  </p:transition>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1" name="Rectangle 120"/>
          <p:cNvSpPr/>
          <p:nvPr/>
        </p:nvSpPr>
        <p:spPr bwMode="auto">
          <a:xfrm>
            <a:off x="8273834" y="1635506"/>
            <a:ext cx="3154680" cy="4757628"/>
          </a:xfrm>
          <a:prstGeom prst="rect">
            <a:avLst/>
          </a:prstGeom>
          <a:ln w="38100">
            <a:headEnd type="none" w="med" len="med"/>
            <a:tailEnd type="none" w="med" len="med"/>
          </a:ln>
        </p:spPr>
        <p:style>
          <a:lnRef idx="2">
            <a:schemeClr val="accent5"/>
          </a:lnRef>
          <a:fillRef idx="1">
            <a:schemeClr val="lt1"/>
          </a:fillRef>
          <a:effectRef idx="0">
            <a:schemeClr val="accent5"/>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dirty="0">
              <a:gradFill>
                <a:gsLst>
                  <a:gs pos="0">
                    <a:srgbClr val="FFFFFF"/>
                  </a:gs>
                  <a:gs pos="100000">
                    <a:srgbClr val="FFFFFF"/>
                  </a:gs>
                </a:gsLst>
                <a:lin ang="5400000" scaled="0"/>
              </a:gradFill>
              <a:ea typeface="Segoe UI" pitchFamily="34" charset="0"/>
              <a:cs typeface="Segoe UI" pitchFamily="34" charset="0"/>
            </a:endParaRPr>
          </a:p>
        </p:txBody>
      </p:sp>
      <p:sp>
        <p:nvSpPr>
          <p:cNvPr id="91" name="Rectangle 90"/>
          <p:cNvSpPr/>
          <p:nvPr/>
        </p:nvSpPr>
        <p:spPr bwMode="auto">
          <a:xfrm>
            <a:off x="4480560" y="1635506"/>
            <a:ext cx="3154680" cy="4735314"/>
          </a:xfrm>
          <a:prstGeom prst="rect">
            <a:avLst/>
          </a:prstGeom>
          <a:ln w="38100">
            <a:headEnd type="none" w="med" len="med"/>
            <a:tailEnd type="none" w="med" len="med"/>
          </a:ln>
        </p:spPr>
        <p:style>
          <a:lnRef idx="2">
            <a:schemeClr val="accent5"/>
          </a:lnRef>
          <a:fillRef idx="1">
            <a:schemeClr val="lt1"/>
          </a:fillRef>
          <a:effectRef idx="0">
            <a:schemeClr val="accent5"/>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dirty="0">
              <a:gradFill>
                <a:gsLst>
                  <a:gs pos="0">
                    <a:srgbClr val="FFFFFF"/>
                  </a:gs>
                  <a:gs pos="100000">
                    <a:srgbClr val="FFFFFF"/>
                  </a:gs>
                </a:gsLst>
                <a:lin ang="5400000" scaled="0"/>
              </a:gradFill>
              <a:ea typeface="Segoe UI" pitchFamily="34" charset="0"/>
              <a:cs typeface="Segoe UI" pitchFamily="34" charset="0"/>
            </a:endParaRPr>
          </a:p>
        </p:txBody>
      </p:sp>
      <p:sp>
        <p:nvSpPr>
          <p:cNvPr id="90" name="Rectangle 89"/>
          <p:cNvSpPr/>
          <p:nvPr/>
        </p:nvSpPr>
        <p:spPr bwMode="auto">
          <a:xfrm>
            <a:off x="731520" y="1635506"/>
            <a:ext cx="3149816" cy="4707808"/>
          </a:xfrm>
          <a:prstGeom prst="rect">
            <a:avLst/>
          </a:prstGeom>
          <a:ln w="38100">
            <a:headEnd type="none" w="med" len="med"/>
            <a:tailEnd type="none" w="med" len="med"/>
          </a:ln>
        </p:spPr>
        <p:style>
          <a:lnRef idx="2">
            <a:schemeClr val="accent5"/>
          </a:lnRef>
          <a:fillRef idx="1">
            <a:schemeClr val="lt1"/>
          </a:fillRef>
          <a:effectRef idx="0">
            <a:schemeClr val="accent5"/>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dirty="0">
              <a:gradFill>
                <a:gsLst>
                  <a:gs pos="0">
                    <a:srgbClr val="FFFFFF"/>
                  </a:gs>
                  <a:gs pos="100000">
                    <a:srgbClr val="FFFFFF"/>
                  </a:gs>
                </a:gsLst>
                <a:lin ang="5400000" scaled="0"/>
              </a:gradFill>
              <a:ea typeface="Segoe UI" pitchFamily="34" charset="0"/>
              <a:cs typeface="Segoe UI" pitchFamily="34" charset="0"/>
            </a:endParaRPr>
          </a:p>
        </p:txBody>
      </p:sp>
      <p:cxnSp>
        <p:nvCxnSpPr>
          <p:cNvPr id="123" name="Straight Arrow Connector 122"/>
          <p:cNvCxnSpPr/>
          <p:nvPr/>
        </p:nvCxnSpPr>
        <p:spPr>
          <a:xfrm>
            <a:off x="7955280" y="2812717"/>
            <a:ext cx="592325" cy="2330"/>
          </a:xfrm>
          <a:prstGeom prst="straightConnector1">
            <a:avLst/>
          </a:prstGeom>
          <a:ln w="41275">
            <a:solidFill>
              <a:schemeClr val="accent4"/>
            </a:solidFill>
            <a:headEnd type="none"/>
            <a:tailEnd type="triangle"/>
          </a:ln>
        </p:spPr>
        <p:style>
          <a:lnRef idx="1">
            <a:schemeClr val="accent1"/>
          </a:lnRef>
          <a:fillRef idx="0">
            <a:schemeClr val="accent1"/>
          </a:fillRef>
          <a:effectRef idx="0">
            <a:schemeClr val="accent1"/>
          </a:effectRef>
          <a:fontRef idx="minor">
            <a:schemeClr val="tx1"/>
          </a:fontRef>
        </p:style>
      </p:cxnSp>
      <p:cxnSp>
        <p:nvCxnSpPr>
          <p:cNvPr id="114" name="Straight Arrow Connector 113"/>
          <p:cNvCxnSpPr/>
          <p:nvPr/>
        </p:nvCxnSpPr>
        <p:spPr>
          <a:xfrm>
            <a:off x="7282773" y="5939387"/>
            <a:ext cx="1280160" cy="4798"/>
          </a:xfrm>
          <a:prstGeom prst="straightConnector1">
            <a:avLst/>
          </a:prstGeom>
          <a:ln w="41275">
            <a:solidFill>
              <a:schemeClr val="accent4"/>
            </a:solidFill>
            <a:headEnd type="none"/>
            <a:tailEnd type="triangle"/>
          </a:ln>
        </p:spPr>
        <p:style>
          <a:lnRef idx="1">
            <a:schemeClr val="accent1"/>
          </a:lnRef>
          <a:fillRef idx="0">
            <a:schemeClr val="accent1"/>
          </a:fillRef>
          <a:effectRef idx="0">
            <a:schemeClr val="accent1"/>
          </a:effectRef>
          <a:fontRef idx="minor">
            <a:schemeClr val="tx1"/>
          </a:fontRef>
        </p:style>
      </p:cxnSp>
      <p:sp>
        <p:nvSpPr>
          <p:cNvPr id="106" name="Rectangle 105"/>
          <p:cNvSpPr/>
          <p:nvPr/>
        </p:nvSpPr>
        <p:spPr>
          <a:xfrm>
            <a:off x="4777740" y="1992087"/>
            <a:ext cx="2560320" cy="1928251"/>
          </a:xfrm>
          <a:prstGeom prst="rect">
            <a:avLst/>
          </a:prstGeom>
          <a:ln w="12700">
            <a:headEnd type="none" w="med" len="med"/>
            <a:tailEnd type="none" w="med" len="med"/>
          </a:ln>
        </p:spPr>
        <p:style>
          <a:lnRef idx="2">
            <a:schemeClr val="accent5"/>
          </a:lnRef>
          <a:fillRef idx="1">
            <a:schemeClr val="lt1"/>
          </a:fillRef>
          <a:effectRef idx="0">
            <a:schemeClr val="accent5"/>
          </a:effectRef>
          <a:fontRef idx="minor">
            <a:schemeClr val="dk1"/>
          </a:fontRef>
        </p:style>
        <p:txBody>
          <a:bodyPr rot="0" spcFirstLastPara="0" vertOverflow="overflow" horzOverflow="overflow" vert="horz" wrap="square" lIns="182880" tIns="146304" rIns="182880" bIns="146304" numCol="1" spcCol="0" rtlCol="0" fromWordArt="0" anchor="ctr" anchorCtr="0" forceAA="0" compatLnSpc="1">
            <a:prstTxWarp prst="textNoShape">
              <a:avLst/>
            </a:prstTxWarp>
            <a:noAutofit/>
          </a:bodyPr>
          <a:lstStyle/>
          <a:p>
            <a:pPr defTabSz="931863" fontAlgn="base">
              <a:spcBef>
                <a:spcPts val="600"/>
              </a:spcBef>
              <a:spcAft>
                <a:spcPct val="0"/>
              </a:spcAft>
            </a:pPr>
            <a:r>
              <a:rPr lang="en-US" sz="1400" b="1" dirty="0">
                <a:solidFill>
                  <a:prstClr val="black"/>
                </a:solidFill>
                <a:latin typeface="Segoe UI Light" panose="020B0502040204020203" pitchFamily="34" charset="0"/>
                <a:cs typeface="Segoe UI Light" panose="020B0502040204020203" pitchFamily="34" charset="0"/>
              </a:rPr>
              <a:t>SQL Server 2016</a:t>
            </a:r>
            <a:br>
              <a:rPr lang="en-US" sz="1400" b="1" dirty="0">
                <a:solidFill>
                  <a:prstClr val="black"/>
                </a:solidFill>
                <a:latin typeface="Segoe UI Light" panose="020B0502040204020203" pitchFamily="34" charset="0"/>
                <a:cs typeface="Segoe UI Light" panose="020B0502040204020203" pitchFamily="34" charset="0"/>
              </a:rPr>
            </a:br>
            <a:r>
              <a:rPr lang="en-US" sz="1400" b="1" dirty="0">
                <a:solidFill>
                  <a:prstClr val="black"/>
                </a:solidFill>
                <a:latin typeface="Segoe UI Light" panose="020B0502040204020203" pitchFamily="34" charset="0"/>
                <a:cs typeface="Segoe UI Light" panose="020B0502040204020203" pitchFamily="34" charset="0"/>
              </a:rPr>
              <a:t>Reporting Services</a:t>
            </a:r>
          </a:p>
          <a:p>
            <a:pPr defTabSz="931863" fontAlgn="base">
              <a:spcBef>
                <a:spcPts val="600"/>
              </a:spcBef>
              <a:spcAft>
                <a:spcPct val="0"/>
              </a:spcAft>
            </a:pPr>
            <a:r>
              <a:rPr lang="en-US" sz="1400" dirty="0">
                <a:solidFill>
                  <a:prstClr val="black"/>
                </a:solidFill>
                <a:latin typeface="Segoe UI Light" panose="020B0502040204020203" pitchFamily="34" charset="0"/>
                <a:cs typeface="Segoe UI Light" panose="020B0502040204020203" pitchFamily="34" charset="0"/>
              </a:rPr>
              <a:t>(Native mode)</a:t>
            </a:r>
          </a:p>
          <a:p>
            <a:pPr marL="285750" indent="-285750" defTabSz="931863" fontAlgn="base">
              <a:spcBef>
                <a:spcPts val="600"/>
              </a:spcBef>
              <a:spcAft>
                <a:spcPct val="0"/>
              </a:spcAft>
              <a:buFont typeface="Wingdings" panose="05000000000000000000" pitchFamily="2" charset="2"/>
              <a:buChar char="q"/>
            </a:pPr>
            <a:r>
              <a:rPr lang="en-US" sz="1400" dirty="0">
                <a:solidFill>
                  <a:srgbClr val="2C2C2C"/>
                </a:solidFill>
                <a:latin typeface="Segoe UI Light" panose="020B0502040204020203" pitchFamily="34" charset="0"/>
                <a:cs typeface="Segoe UI Light" panose="020B0502040204020203" pitchFamily="34" charset="0"/>
              </a:rPr>
              <a:t>Datazen</a:t>
            </a:r>
            <a:r>
              <a:rPr lang="en-US" sz="1400" dirty="0">
                <a:solidFill>
                  <a:srgbClr val="2C2C2C"/>
                </a:solidFill>
              </a:rPr>
              <a:t> </a:t>
            </a:r>
            <a:r>
              <a:rPr lang="en-US" sz="1400" dirty="0">
                <a:solidFill>
                  <a:srgbClr val="2C2C2C"/>
                </a:solidFill>
                <a:latin typeface="Segoe UI Light" panose="020B0502040204020203" pitchFamily="34" charset="0"/>
                <a:cs typeface="Segoe UI Light" panose="020B0502040204020203" pitchFamily="34" charset="0"/>
              </a:rPr>
              <a:t>Server now a component of SSRS</a:t>
            </a:r>
            <a:endParaRPr lang="en-US" sz="1400" b="1" dirty="0">
              <a:solidFill>
                <a:srgbClr val="2C2C2C"/>
              </a:solidFill>
              <a:latin typeface="Segoe UI Light" panose="020B0502040204020203" pitchFamily="34" charset="0"/>
              <a:cs typeface="Segoe UI Light" panose="020B0502040204020203" pitchFamily="34" charset="0"/>
            </a:endParaRPr>
          </a:p>
        </p:txBody>
      </p:sp>
      <p:sp>
        <p:nvSpPr>
          <p:cNvPr id="4" name="TextBox 3"/>
          <p:cNvSpPr txBox="1"/>
          <p:nvPr/>
        </p:nvSpPr>
        <p:spPr>
          <a:xfrm>
            <a:off x="854253" y="2988312"/>
            <a:ext cx="3105175" cy="440890"/>
          </a:xfrm>
          <a:prstGeom prst="rect">
            <a:avLst/>
          </a:prstGeom>
          <a:noFill/>
        </p:spPr>
        <p:txBody>
          <a:bodyPr wrap="square" lIns="182880" tIns="146304" rIns="182880" bIns="146304" rtlCol="0">
            <a:spAutoFit/>
          </a:bodyPr>
          <a:lstStyle/>
          <a:p>
            <a:pPr defTabSz="931863" fontAlgn="base">
              <a:lnSpc>
                <a:spcPct val="90000"/>
              </a:lnSpc>
              <a:spcBef>
                <a:spcPct val="0"/>
              </a:spcBef>
              <a:spcAft>
                <a:spcPts val="600"/>
              </a:spcAft>
            </a:pPr>
            <a:r>
              <a:rPr lang="en-US" sz="1050" dirty="0">
                <a:gradFill>
                  <a:gsLst>
                    <a:gs pos="2917">
                      <a:srgbClr val="2C2C2C"/>
                    </a:gs>
                    <a:gs pos="30000">
                      <a:srgbClr val="2C2C2C"/>
                    </a:gs>
                  </a:gsLst>
                  <a:lin ang="5400000" scaled="0"/>
                </a:gradFill>
                <a:latin typeface="Segoe UI Light" panose="020B0502040204020203" pitchFamily="34" charset="0"/>
                <a:ea typeface="MS PGothic" charset="0"/>
                <a:cs typeface="Segoe UI Light" panose="020B0502040204020203" pitchFamily="34" charset="0"/>
              </a:rPr>
              <a:t>PAGINATED REPORTS</a:t>
            </a:r>
          </a:p>
        </p:txBody>
      </p:sp>
      <p:sp>
        <p:nvSpPr>
          <p:cNvPr id="6" name="TextBox 5"/>
          <p:cNvSpPr txBox="1"/>
          <p:nvPr/>
        </p:nvSpPr>
        <p:spPr>
          <a:xfrm>
            <a:off x="8423153" y="1664208"/>
            <a:ext cx="2019042" cy="440890"/>
          </a:xfrm>
          <a:prstGeom prst="rect">
            <a:avLst/>
          </a:prstGeom>
          <a:noFill/>
        </p:spPr>
        <p:txBody>
          <a:bodyPr wrap="square" lIns="182880" tIns="146304" rIns="182880" bIns="146304" rtlCol="0">
            <a:spAutoFit/>
          </a:bodyPr>
          <a:lstStyle/>
          <a:p>
            <a:pPr defTabSz="931863" fontAlgn="base">
              <a:lnSpc>
                <a:spcPct val="90000"/>
              </a:lnSpc>
              <a:spcBef>
                <a:spcPct val="0"/>
              </a:spcBef>
              <a:spcAft>
                <a:spcPts val="600"/>
              </a:spcAft>
            </a:pPr>
            <a:r>
              <a:rPr lang="en-US" sz="1050" dirty="0">
                <a:gradFill>
                  <a:gsLst>
                    <a:gs pos="2917">
                      <a:srgbClr val="2C2C2C"/>
                    </a:gs>
                    <a:gs pos="30000">
                      <a:srgbClr val="2C2C2C"/>
                    </a:gs>
                  </a:gsLst>
                  <a:lin ang="5400000" scaled="0"/>
                </a:gradFill>
                <a:latin typeface="Segoe UI Light" panose="020B0502040204020203" pitchFamily="34" charset="0"/>
                <a:ea typeface="MS PGothic" charset="0"/>
                <a:cs typeface="Segoe UI Light" panose="020B0502040204020203" pitchFamily="34" charset="0"/>
              </a:rPr>
              <a:t>DATAZEN MOBILE APPS</a:t>
            </a:r>
          </a:p>
        </p:txBody>
      </p:sp>
      <p:sp>
        <p:nvSpPr>
          <p:cNvPr id="149" name="TextBox 148"/>
          <p:cNvSpPr txBox="1"/>
          <p:nvPr/>
        </p:nvSpPr>
        <p:spPr>
          <a:xfrm>
            <a:off x="870712" y="1664208"/>
            <a:ext cx="3105175" cy="440890"/>
          </a:xfrm>
          <a:prstGeom prst="rect">
            <a:avLst/>
          </a:prstGeom>
          <a:noFill/>
        </p:spPr>
        <p:txBody>
          <a:bodyPr wrap="square" lIns="182880" tIns="146304" rIns="182880" bIns="146304" rtlCol="0">
            <a:spAutoFit/>
          </a:bodyPr>
          <a:lstStyle/>
          <a:p>
            <a:pPr defTabSz="931863" fontAlgn="base">
              <a:lnSpc>
                <a:spcPct val="90000"/>
              </a:lnSpc>
              <a:spcBef>
                <a:spcPct val="0"/>
              </a:spcBef>
              <a:spcAft>
                <a:spcPts val="600"/>
              </a:spcAft>
            </a:pPr>
            <a:r>
              <a:rPr lang="en-US" sz="1050" dirty="0">
                <a:gradFill>
                  <a:gsLst>
                    <a:gs pos="2917">
                      <a:srgbClr val="2C2C2C"/>
                    </a:gs>
                    <a:gs pos="30000">
                      <a:srgbClr val="2C2C2C"/>
                    </a:gs>
                  </a:gsLst>
                  <a:lin ang="5400000" scaled="0"/>
                </a:gradFill>
                <a:latin typeface="Segoe UI Light" panose="020B0502040204020203" pitchFamily="34" charset="0"/>
                <a:ea typeface="MS PGothic" charset="0"/>
                <a:cs typeface="Segoe UI Light" panose="020B0502040204020203" pitchFamily="34" charset="0"/>
              </a:rPr>
              <a:t>MOBILE REPORTS</a:t>
            </a:r>
          </a:p>
        </p:txBody>
      </p:sp>
      <p:cxnSp>
        <p:nvCxnSpPr>
          <p:cNvPr id="5" name="Straight Arrow Connector 4"/>
          <p:cNvCxnSpPr/>
          <p:nvPr/>
        </p:nvCxnSpPr>
        <p:spPr>
          <a:xfrm>
            <a:off x="3603367" y="2431995"/>
            <a:ext cx="1180823" cy="8408"/>
          </a:xfrm>
          <a:prstGeom prst="straightConnector1">
            <a:avLst/>
          </a:prstGeom>
          <a:ln w="41275">
            <a:solidFill>
              <a:schemeClr val="accent4"/>
            </a:solidFill>
            <a:headEnd type="none"/>
            <a:tailEnd type="triangle"/>
          </a:ln>
        </p:spPr>
        <p:style>
          <a:lnRef idx="1">
            <a:schemeClr val="accent1"/>
          </a:lnRef>
          <a:fillRef idx="0">
            <a:schemeClr val="accent1"/>
          </a:fillRef>
          <a:effectRef idx="0">
            <a:schemeClr val="accent1"/>
          </a:effectRef>
          <a:fontRef idx="minor">
            <a:schemeClr val="tx1"/>
          </a:fontRef>
        </p:style>
      </p:cxnSp>
      <p:sp>
        <p:nvSpPr>
          <p:cNvPr id="147" name="Rectangle 146"/>
          <p:cNvSpPr/>
          <p:nvPr/>
        </p:nvSpPr>
        <p:spPr bwMode="auto">
          <a:xfrm>
            <a:off x="731520" y="1266967"/>
            <a:ext cx="3149816" cy="312502"/>
          </a:xfrm>
          <a:prstGeom prst="rect">
            <a:avLst/>
          </a:prstGeom>
          <a:solidFill>
            <a:schemeClr val="accent4"/>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ctr" anchorCtr="0" forceAA="0" compatLnSpc="1">
            <a:prstTxWarp prst="textNoShape">
              <a:avLst/>
            </a:prstTxWarp>
            <a:noAutofit/>
          </a:bodyPr>
          <a:lstStyle/>
          <a:p>
            <a:pPr algn="ctr" defTabSz="932472" fontAlgn="base">
              <a:lnSpc>
                <a:spcPct val="90000"/>
              </a:lnSpc>
              <a:spcBef>
                <a:spcPct val="0"/>
              </a:spcBef>
              <a:spcAft>
                <a:spcPct val="0"/>
              </a:spcAft>
            </a:pPr>
            <a:r>
              <a:rPr lang="en-US" sz="1600" b="1" dirty="0">
                <a:solidFill>
                  <a:srgbClr val="FFFFFF"/>
                </a:solidFill>
                <a:ea typeface="Segoe UI" pitchFamily="34" charset="0"/>
                <a:cs typeface="Segoe UI" pitchFamily="34" charset="0"/>
              </a:rPr>
              <a:t>CREATE</a:t>
            </a:r>
          </a:p>
        </p:txBody>
      </p:sp>
      <p:sp>
        <p:nvSpPr>
          <p:cNvPr id="111" name="Rectangle 110"/>
          <p:cNvSpPr/>
          <p:nvPr/>
        </p:nvSpPr>
        <p:spPr bwMode="auto">
          <a:xfrm>
            <a:off x="4803044" y="4295866"/>
            <a:ext cx="2560320" cy="1920240"/>
          </a:xfrm>
          <a:prstGeom prst="rect">
            <a:avLst/>
          </a:prstGeom>
          <a:ln w="12700">
            <a:headEnd type="none" w="med" len="med"/>
            <a:tailEnd type="none" w="med" len="med"/>
          </a:ln>
        </p:spPr>
        <p:style>
          <a:lnRef idx="2">
            <a:schemeClr val="accent5"/>
          </a:lnRef>
          <a:fillRef idx="1">
            <a:schemeClr val="lt1"/>
          </a:fillRef>
          <a:effectRef idx="0">
            <a:schemeClr val="accent5"/>
          </a:effectRef>
          <a:fontRef idx="minor">
            <a:schemeClr val="dk1"/>
          </a:fontRef>
        </p:style>
        <p:txBody>
          <a:bodyPr rot="0" spcFirstLastPara="0" vertOverflow="overflow" horzOverflow="overflow" vert="horz" wrap="square" lIns="182880" tIns="146304" rIns="182880" bIns="146304" numCol="1" spcCol="0" rtlCol="0" fromWordArt="0" anchor="ctr" anchorCtr="0" forceAA="0" compatLnSpc="1">
            <a:prstTxWarp prst="textNoShape">
              <a:avLst/>
            </a:prstTxWarp>
            <a:noAutofit/>
          </a:bodyPr>
          <a:lstStyle/>
          <a:p>
            <a:pPr defTabSz="931863" fontAlgn="base">
              <a:lnSpc>
                <a:spcPct val="90000"/>
              </a:lnSpc>
              <a:spcBef>
                <a:spcPts val="600"/>
              </a:spcBef>
              <a:spcAft>
                <a:spcPct val="0"/>
              </a:spcAft>
            </a:pPr>
            <a:r>
              <a:rPr lang="en-US" sz="1400" b="1" dirty="0">
                <a:solidFill>
                  <a:prstClr val="black"/>
                </a:solidFill>
                <a:latin typeface="Segoe UI Light" panose="020B0502040204020203" pitchFamily="34" charset="0"/>
                <a:cs typeface="Segoe UI Light" panose="020B0502040204020203" pitchFamily="34" charset="0"/>
              </a:rPr>
              <a:t>SQL Server 2016</a:t>
            </a:r>
            <a:br>
              <a:rPr lang="en-US" sz="1400" b="1" dirty="0">
                <a:solidFill>
                  <a:prstClr val="black"/>
                </a:solidFill>
                <a:latin typeface="Segoe UI Light" panose="020B0502040204020203" pitchFamily="34" charset="0"/>
                <a:cs typeface="Segoe UI Light" panose="020B0502040204020203" pitchFamily="34" charset="0"/>
              </a:rPr>
            </a:br>
            <a:r>
              <a:rPr lang="en-US" sz="1400" b="1" dirty="0">
                <a:solidFill>
                  <a:prstClr val="black"/>
                </a:solidFill>
                <a:latin typeface="Segoe UI Light" panose="020B0502040204020203" pitchFamily="34" charset="0"/>
                <a:cs typeface="Segoe UI Light" panose="020B0502040204020203" pitchFamily="34" charset="0"/>
              </a:rPr>
              <a:t>Reporting Services</a:t>
            </a:r>
          </a:p>
          <a:p>
            <a:pPr defTabSz="931863" fontAlgn="base">
              <a:lnSpc>
                <a:spcPct val="90000"/>
              </a:lnSpc>
              <a:spcBef>
                <a:spcPts val="600"/>
              </a:spcBef>
              <a:spcAft>
                <a:spcPct val="0"/>
              </a:spcAft>
            </a:pPr>
            <a:r>
              <a:rPr lang="en-US" sz="1400" dirty="0">
                <a:solidFill>
                  <a:prstClr val="black"/>
                </a:solidFill>
                <a:latin typeface="Segoe UI Light" panose="020B0502040204020203" pitchFamily="34" charset="0"/>
                <a:cs typeface="Segoe UI Light" panose="020B0502040204020203" pitchFamily="34" charset="0"/>
              </a:rPr>
              <a:t>(SharePoint integrated mode)</a:t>
            </a:r>
          </a:p>
        </p:txBody>
      </p:sp>
      <p:sp>
        <p:nvSpPr>
          <p:cNvPr id="124" name="Rectangle 123"/>
          <p:cNvSpPr/>
          <p:nvPr/>
        </p:nvSpPr>
        <p:spPr>
          <a:xfrm>
            <a:off x="8601776" y="1992087"/>
            <a:ext cx="2560320" cy="1641260"/>
          </a:xfrm>
          <a:prstGeom prst="rect">
            <a:avLst/>
          </a:prstGeom>
          <a:ln w="12700">
            <a:headEnd type="none" w="med" len="med"/>
            <a:tailEnd type="none" w="med" len="med"/>
          </a:ln>
        </p:spPr>
        <p:style>
          <a:lnRef idx="2">
            <a:schemeClr val="accent5"/>
          </a:lnRef>
          <a:fillRef idx="1">
            <a:schemeClr val="lt1"/>
          </a:fillRef>
          <a:effectRef idx="0">
            <a:schemeClr val="accent5"/>
          </a:effectRef>
          <a:fontRef idx="minor">
            <a:schemeClr val="dk1"/>
          </a:fontRef>
        </p:style>
        <p:txBody>
          <a:bodyPr rot="0" spcFirstLastPara="0" vertOverflow="overflow" horzOverflow="overflow" vert="horz" wrap="square" lIns="182880" tIns="146304" rIns="182880" bIns="146304" numCol="1" spcCol="0" rtlCol="0" fromWordArt="0" anchor="ctr" anchorCtr="0" forceAA="0" compatLnSpc="1">
            <a:prstTxWarp prst="textNoShape">
              <a:avLst/>
            </a:prstTxWarp>
            <a:noAutofit/>
          </a:bodyPr>
          <a:lstStyle/>
          <a:p>
            <a:pPr defTabSz="931863" fontAlgn="base">
              <a:lnSpc>
                <a:spcPct val="90000"/>
              </a:lnSpc>
              <a:spcBef>
                <a:spcPct val="0"/>
              </a:spcBef>
              <a:spcAft>
                <a:spcPts val="600"/>
              </a:spcAft>
            </a:pPr>
            <a:endParaRPr lang="en-US" sz="1600" dirty="0">
              <a:solidFill>
                <a:srgbClr val="FFFFFF"/>
              </a:solidFill>
            </a:endParaRPr>
          </a:p>
        </p:txBody>
      </p:sp>
      <p:pic>
        <p:nvPicPr>
          <p:cNvPr id="87" name="Picture 86"/>
          <p:cNvPicPr>
            <a:picLocks noChangeAspect="1"/>
          </p:cNvPicPr>
          <p:nvPr/>
        </p:nvPicPr>
        <p:blipFill rotWithShape="1">
          <a:blip r:embed="rId3"/>
          <a:srcRect t="-1" r="64691" b="-1193"/>
          <a:stretch/>
        </p:blipFill>
        <p:spPr>
          <a:xfrm>
            <a:off x="10675068" y="2072293"/>
            <a:ext cx="325198" cy="320040"/>
          </a:xfrm>
          <a:prstGeom prst="rect">
            <a:avLst/>
          </a:prstGeom>
        </p:spPr>
      </p:pic>
      <p:pic>
        <p:nvPicPr>
          <p:cNvPr id="88" name="Picture 87"/>
          <p:cNvPicPr>
            <a:picLocks noChangeAspect="1"/>
          </p:cNvPicPr>
          <p:nvPr/>
        </p:nvPicPr>
        <p:blipFill rotWithShape="1">
          <a:blip r:embed="rId4"/>
          <a:srcRect r="47279"/>
          <a:stretch/>
        </p:blipFill>
        <p:spPr>
          <a:xfrm>
            <a:off x="10680226" y="3222992"/>
            <a:ext cx="320040" cy="382620"/>
          </a:xfrm>
          <a:prstGeom prst="rect">
            <a:avLst/>
          </a:prstGeom>
        </p:spPr>
      </p:pic>
      <p:pic>
        <p:nvPicPr>
          <p:cNvPr id="89" name="Picture 88"/>
          <p:cNvPicPr>
            <a:picLocks noChangeAspect="1"/>
          </p:cNvPicPr>
          <p:nvPr/>
        </p:nvPicPr>
        <p:blipFill rotWithShape="1">
          <a:blip r:embed="rId5"/>
          <a:srcRect r="61754"/>
          <a:stretch/>
        </p:blipFill>
        <p:spPr>
          <a:xfrm>
            <a:off x="10634506" y="2765019"/>
            <a:ext cx="365760" cy="408789"/>
          </a:xfrm>
          <a:prstGeom prst="rect">
            <a:avLst/>
          </a:prstGeom>
        </p:spPr>
      </p:pic>
      <p:sp>
        <p:nvSpPr>
          <p:cNvPr id="92" name="TextBox 91"/>
          <p:cNvSpPr txBox="1"/>
          <p:nvPr/>
        </p:nvSpPr>
        <p:spPr>
          <a:xfrm>
            <a:off x="9060312" y="2116283"/>
            <a:ext cx="1636987" cy="276999"/>
          </a:xfrm>
          <a:prstGeom prst="rect">
            <a:avLst/>
          </a:prstGeom>
          <a:noFill/>
        </p:spPr>
        <p:txBody>
          <a:bodyPr wrap="none" rtlCol="0">
            <a:spAutoFit/>
          </a:bodyPr>
          <a:lstStyle/>
          <a:p>
            <a:pPr algn="r" defTabSz="931863" fontAlgn="base">
              <a:spcBef>
                <a:spcPct val="0"/>
              </a:spcBef>
              <a:spcAft>
                <a:spcPct val="0"/>
              </a:spcAft>
            </a:pPr>
            <a:r>
              <a:rPr lang="en-US" sz="1200" dirty="0">
                <a:solidFill>
                  <a:prstClr val="black"/>
                </a:solidFill>
                <a:latin typeface="Segoe UI Light" panose="020B0502040204020203" pitchFamily="34" charset="0"/>
                <a:ea typeface="MS PGothic" charset="0"/>
                <a:cs typeface="Segoe UI Light" panose="020B0502040204020203" pitchFamily="34" charset="0"/>
              </a:rPr>
              <a:t>Datazen Windows </a:t>
            </a:r>
            <a:r>
              <a:rPr lang="en-US" sz="1200" dirty="0">
                <a:solidFill>
                  <a:prstClr val="black"/>
                </a:solidFill>
                <a:latin typeface="Segoe UI Light" panose="020B0502040204020203" pitchFamily="34" charset="0"/>
                <a:cs typeface="Segoe UI Light" panose="020B0502040204020203" pitchFamily="34" charset="0"/>
              </a:rPr>
              <a:t>a</a:t>
            </a:r>
            <a:r>
              <a:rPr lang="en-US" sz="1200" dirty="0">
                <a:solidFill>
                  <a:prstClr val="black"/>
                </a:solidFill>
                <a:latin typeface="Segoe UI Light" panose="020B0502040204020203" pitchFamily="34" charset="0"/>
                <a:ea typeface="MS PGothic" charset="0"/>
                <a:cs typeface="Segoe UI Light" panose="020B0502040204020203" pitchFamily="34" charset="0"/>
              </a:rPr>
              <a:t>pp</a:t>
            </a:r>
          </a:p>
        </p:txBody>
      </p:sp>
      <p:sp>
        <p:nvSpPr>
          <p:cNvPr id="93" name="TextBox 92"/>
          <p:cNvSpPr txBox="1"/>
          <p:nvPr/>
        </p:nvSpPr>
        <p:spPr>
          <a:xfrm>
            <a:off x="9130716" y="2912617"/>
            <a:ext cx="1566583" cy="276999"/>
          </a:xfrm>
          <a:prstGeom prst="rect">
            <a:avLst/>
          </a:prstGeom>
          <a:noFill/>
        </p:spPr>
        <p:txBody>
          <a:bodyPr wrap="none" rtlCol="0">
            <a:spAutoFit/>
          </a:bodyPr>
          <a:lstStyle/>
          <a:p>
            <a:pPr algn="r" defTabSz="931863" fontAlgn="base">
              <a:spcBef>
                <a:spcPct val="0"/>
              </a:spcBef>
              <a:spcAft>
                <a:spcPct val="0"/>
              </a:spcAft>
            </a:pPr>
            <a:r>
              <a:rPr lang="en-US" sz="1200" dirty="0">
                <a:solidFill>
                  <a:prstClr val="black"/>
                </a:solidFill>
                <a:latin typeface="Segoe UI Light" panose="020B0502040204020203" pitchFamily="34" charset="0"/>
                <a:ea typeface="MS PGothic" charset="0"/>
                <a:cs typeface="Segoe UI Light" panose="020B0502040204020203" pitchFamily="34" charset="0"/>
              </a:rPr>
              <a:t>Datazen Android app</a:t>
            </a:r>
          </a:p>
        </p:txBody>
      </p:sp>
      <p:sp>
        <p:nvSpPr>
          <p:cNvPr id="94" name="TextBox 93"/>
          <p:cNvSpPr txBox="1"/>
          <p:nvPr/>
        </p:nvSpPr>
        <p:spPr>
          <a:xfrm>
            <a:off x="9422592" y="3310785"/>
            <a:ext cx="1274708" cy="276999"/>
          </a:xfrm>
          <a:prstGeom prst="rect">
            <a:avLst/>
          </a:prstGeom>
          <a:noFill/>
        </p:spPr>
        <p:txBody>
          <a:bodyPr wrap="none" rtlCol="0">
            <a:spAutoFit/>
          </a:bodyPr>
          <a:lstStyle/>
          <a:p>
            <a:pPr algn="r" defTabSz="931863" fontAlgn="base">
              <a:spcBef>
                <a:spcPct val="0"/>
              </a:spcBef>
              <a:spcAft>
                <a:spcPct val="0"/>
              </a:spcAft>
            </a:pPr>
            <a:r>
              <a:rPr lang="en-US" sz="1200" dirty="0">
                <a:solidFill>
                  <a:prstClr val="black"/>
                </a:solidFill>
                <a:latin typeface="Segoe UI Light" panose="020B0502040204020203" pitchFamily="34" charset="0"/>
                <a:ea typeface="MS PGothic" charset="0"/>
                <a:cs typeface="Segoe UI Light" panose="020B0502040204020203" pitchFamily="34" charset="0"/>
              </a:rPr>
              <a:t>Datazen iOS app</a:t>
            </a:r>
          </a:p>
        </p:txBody>
      </p:sp>
      <p:sp>
        <p:nvSpPr>
          <p:cNvPr id="125" name="Rectangle 124"/>
          <p:cNvSpPr/>
          <p:nvPr/>
        </p:nvSpPr>
        <p:spPr>
          <a:xfrm>
            <a:off x="8595204" y="3730397"/>
            <a:ext cx="2560320" cy="548640"/>
          </a:xfrm>
          <a:prstGeom prst="rect">
            <a:avLst/>
          </a:prstGeom>
          <a:ln w="12700">
            <a:headEnd type="none" w="med" len="med"/>
            <a:tailEnd type="none" w="med" len="med"/>
          </a:ln>
        </p:spPr>
        <p:style>
          <a:lnRef idx="2">
            <a:schemeClr val="accent5"/>
          </a:lnRef>
          <a:fillRef idx="1">
            <a:schemeClr val="lt1"/>
          </a:fillRef>
          <a:effectRef idx="0">
            <a:schemeClr val="accent5"/>
          </a:effectRef>
          <a:fontRef idx="minor">
            <a:schemeClr val="dk1"/>
          </a:fontRef>
        </p:style>
        <p:txBody>
          <a:bodyPr rot="0" spcFirstLastPara="0" vertOverflow="overflow" horzOverflow="overflow" vert="horz" wrap="square" lIns="182880" tIns="146304" rIns="182880" bIns="146304" numCol="1" spcCol="0" rtlCol="0" fromWordArt="0" anchor="ctr" anchorCtr="0" forceAA="0" compatLnSpc="1">
            <a:prstTxWarp prst="textNoShape">
              <a:avLst/>
            </a:prstTxWarp>
            <a:noAutofit/>
          </a:bodyPr>
          <a:lstStyle/>
          <a:p>
            <a:pPr defTabSz="931863" fontAlgn="base">
              <a:lnSpc>
                <a:spcPct val="90000"/>
              </a:lnSpc>
              <a:spcBef>
                <a:spcPct val="0"/>
              </a:spcBef>
              <a:spcAft>
                <a:spcPts val="600"/>
              </a:spcAft>
            </a:pPr>
            <a:endParaRPr lang="en-US" sz="1600" dirty="0">
              <a:solidFill>
                <a:srgbClr val="FFFFFF"/>
              </a:solidFill>
            </a:endParaRPr>
          </a:p>
        </p:txBody>
      </p:sp>
      <p:pic>
        <p:nvPicPr>
          <p:cNvPr id="128" name="Picture 127"/>
          <p:cNvPicPr>
            <a:picLocks noChangeAspect="1"/>
          </p:cNvPicPr>
          <p:nvPr/>
        </p:nvPicPr>
        <p:blipFill rotWithShape="1">
          <a:blip r:embed="rId6"/>
          <a:srcRect r="63106" b="8947"/>
          <a:stretch/>
        </p:blipFill>
        <p:spPr>
          <a:xfrm>
            <a:off x="10680226" y="3859333"/>
            <a:ext cx="320040" cy="310296"/>
          </a:xfrm>
          <a:prstGeom prst="rect">
            <a:avLst/>
          </a:prstGeom>
        </p:spPr>
      </p:pic>
      <p:sp>
        <p:nvSpPr>
          <p:cNvPr id="132" name="TextBox 131"/>
          <p:cNvSpPr txBox="1"/>
          <p:nvPr/>
        </p:nvSpPr>
        <p:spPr>
          <a:xfrm>
            <a:off x="8686812" y="3791343"/>
            <a:ext cx="2010487" cy="446276"/>
          </a:xfrm>
          <a:prstGeom prst="rect">
            <a:avLst/>
          </a:prstGeom>
          <a:ln>
            <a:noFill/>
          </a:ln>
        </p:spPr>
        <p:style>
          <a:lnRef idx="2">
            <a:schemeClr val="accent5"/>
          </a:lnRef>
          <a:fillRef idx="1">
            <a:schemeClr val="lt1"/>
          </a:fillRef>
          <a:effectRef idx="0">
            <a:schemeClr val="accent5"/>
          </a:effectRef>
          <a:fontRef idx="minor">
            <a:schemeClr val="dk1"/>
          </a:fontRef>
        </p:style>
        <p:txBody>
          <a:bodyPr wrap="none" rtlCol="0" anchor="ctr">
            <a:spAutoFit/>
          </a:bodyPr>
          <a:lstStyle/>
          <a:p>
            <a:pPr algn="r" defTabSz="931863" fontAlgn="base">
              <a:spcBef>
                <a:spcPct val="0"/>
              </a:spcBef>
              <a:spcAft>
                <a:spcPct val="0"/>
              </a:spcAft>
            </a:pPr>
            <a:r>
              <a:rPr lang="en-US" sz="1200" dirty="0">
                <a:solidFill>
                  <a:prstClr val="black"/>
                </a:solidFill>
                <a:latin typeface="Segoe UI Light" panose="020B0502040204020203" pitchFamily="34" charset="0"/>
                <a:ea typeface="MS PGothic" charset="0"/>
                <a:cs typeface="Segoe UI Light" panose="020B0502040204020203" pitchFamily="34" charset="0"/>
              </a:rPr>
              <a:t>Report Server web portal</a:t>
            </a:r>
          </a:p>
          <a:p>
            <a:pPr algn="r" defTabSz="931863" fontAlgn="base">
              <a:spcBef>
                <a:spcPct val="0"/>
              </a:spcBef>
              <a:spcAft>
                <a:spcPct val="0"/>
              </a:spcAft>
            </a:pPr>
            <a:r>
              <a:rPr lang="en-US" sz="1100" dirty="0">
                <a:solidFill>
                  <a:prstClr val="black"/>
                </a:solidFill>
                <a:latin typeface="Segoe UI Light" panose="020B0502040204020203" pitchFamily="34" charset="0"/>
                <a:ea typeface="MS PGothic" charset="0"/>
                <a:cs typeface="Segoe UI Light" panose="020B0502040204020203" pitchFamily="34" charset="0"/>
              </a:rPr>
              <a:t>(paginated and mobile reports)</a:t>
            </a:r>
          </a:p>
        </p:txBody>
      </p:sp>
      <p:sp>
        <p:nvSpPr>
          <p:cNvPr id="139" name="Rectangle 138"/>
          <p:cNvSpPr/>
          <p:nvPr/>
        </p:nvSpPr>
        <p:spPr>
          <a:xfrm>
            <a:off x="1026268" y="1992087"/>
            <a:ext cx="2560320" cy="822960"/>
          </a:xfrm>
          <a:prstGeom prst="rect">
            <a:avLst/>
          </a:prstGeom>
          <a:ln w="12700">
            <a:headEnd type="none" w="med" len="med"/>
            <a:tailEnd type="none" w="med" len="med"/>
          </a:ln>
        </p:spPr>
        <p:style>
          <a:lnRef idx="2">
            <a:schemeClr val="accent5"/>
          </a:lnRef>
          <a:fillRef idx="1">
            <a:schemeClr val="lt1"/>
          </a:fillRef>
          <a:effectRef idx="0">
            <a:schemeClr val="accent5"/>
          </a:effectRef>
          <a:fontRef idx="minor">
            <a:schemeClr val="dk1"/>
          </a:fontRef>
        </p:style>
        <p:txBody>
          <a:bodyPr rot="0" spcFirstLastPara="0" vertOverflow="overflow" horzOverflow="overflow" vert="horz" wrap="square" lIns="182880" tIns="146304" rIns="182880" bIns="146304" numCol="1" spcCol="0" rtlCol="0" fromWordArt="0" anchor="ctr" anchorCtr="0" forceAA="0" compatLnSpc="1">
            <a:prstTxWarp prst="textNoShape">
              <a:avLst/>
            </a:prstTxWarp>
            <a:noAutofit/>
          </a:bodyPr>
          <a:lstStyle/>
          <a:p>
            <a:pPr defTabSz="931863" fontAlgn="base">
              <a:lnSpc>
                <a:spcPct val="90000"/>
              </a:lnSpc>
              <a:spcBef>
                <a:spcPct val="0"/>
              </a:spcBef>
              <a:spcAft>
                <a:spcPts val="600"/>
              </a:spcAft>
            </a:pPr>
            <a:r>
              <a:rPr lang="en-US" sz="1200" dirty="0">
                <a:solidFill>
                  <a:srgbClr val="2C2C2C"/>
                </a:solidFill>
                <a:latin typeface="Segoe UI Light"/>
              </a:rPr>
              <a:t>Datazen Publisher</a:t>
            </a:r>
          </a:p>
        </p:txBody>
      </p:sp>
      <p:pic>
        <p:nvPicPr>
          <p:cNvPr id="148" name="Picture 147"/>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2973356" y="2218213"/>
            <a:ext cx="365760" cy="365760"/>
          </a:xfrm>
          <a:prstGeom prst="rect">
            <a:avLst/>
          </a:prstGeom>
        </p:spPr>
      </p:pic>
      <p:sp>
        <p:nvSpPr>
          <p:cNvPr id="141" name="Rectangle 140"/>
          <p:cNvSpPr/>
          <p:nvPr/>
        </p:nvSpPr>
        <p:spPr>
          <a:xfrm>
            <a:off x="1009809" y="3450467"/>
            <a:ext cx="2560320" cy="822960"/>
          </a:xfrm>
          <a:prstGeom prst="rect">
            <a:avLst/>
          </a:prstGeom>
          <a:ln w="12700">
            <a:headEnd type="none" w="med" len="med"/>
            <a:tailEnd type="none" w="med" len="med"/>
          </a:ln>
        </p:spPr>
        <p:style>
          <a:lnRef idx="2">
            <a:schemeClr val="accent5"/>
          </a:lnRef>
          <a:fillRef idx="1">
            <a:schemeClr val="lt1"/>
          </a:fillRef>
          <a:effectRef idx="0">
            <a:schemeClr val="accent5"/>
          </a:effectRef>
          <a:fontRef idx="minor">
            <a:schemeClr val="dk1"/>
          </a:fontRef>
        </p:style>
        <p:txBody>
          <a:bodyPr rot="0" spcFirstLastPara="0" vertOverflow="overflow" horzOverflow="overflow" vert="horz" wrap="square" lIns="182880" tIns="146304" rIns="182880" bIns="146304" numCol="1" spcCol="0" rtlCol="0" fromWordArt="0" anchor="ctr" anchorCtr="0" forceAA="0" compatLnSpc="1">
            <a:prstTxWarp prst="textNoShape">
              <a:avLst/>
            </a:prstTxWarp>
            <a:noAutofit/>
          </a:bodyPr>
          <a:lstStyle/>
          <a:p>
            <a:pPr defTabSz="931863" fontAlgn="base">
              <a:lnSpc>
                <a:spcPct val="90000"/>
              </a:lnSpc>
              <a:spcBef>
                <a:spcPct val="0"/>
              </a:spcBef>
            </a:pPr>
            <a:r>
              <a:rPr lang="en-US" sz="1200" dirty="0">
                <a:solidFill>
                  <a:srgbClr val="2C2C2C"/>
                </a:solidFill>
                <a:latin typeface="Segoe UI Light"/>
              </a:rPr>
              <a:t>SQL Server </a:t>
            </a:r>
          </a:p>
          <a:p>
            <a:pPr defTabSz="931863" fontAlgn="base">
              <a:lnSpc>
                <a:spcPct val="90000"/>
              </a:lnSpc>
              <a:spcBef>
                <a:spcPct val="0"/>
              </a:spcBef>
            </a:pPr>
            <a:r>
              <a:rPr lang="en-US" sz="1200" dirty="0">
                <a:solidFill>
                  <a:srgbClr val="2C2C2C"/>
                </a:solidFill>
                <a:latin typeface="Segoe UI Light"/>
              </a:rPr>
              <a:t>Report Builder</a:t>
            </a:r>
          </a:p>
        </p:txBody>
      </p:sp>
      <p:pic>
        <p:nvPicPr>
          <p:cNvPr id="74" name="Picture 73"/>
          <p:cNvPicPr>
            <a:picLocks noChangeAspect="1"/>
          </p:cNvPicPr>
          <p:nvPr/>
        </p:nvPicPr>
        <p:blipFill>
          <a:blip r:embed="rId8"/>
          <a:stretch>
            <a:fillRect/>
          </a:stretch>
        </p:blipFill>
        <p:spPr>
          <a:xfrm>
            <a:off x="2983880" y="3633347"/>
            <a:ext cx="359561" cy="365760"/>
          </a:xfrm>
          <a:prstGeom prst="rect">
            <a:avLst/>
          </a:prstGeom>
        </p:spPr>
      </p:pic>
      <p:sp>
        <p:nvSpPr>
          <p:cNvPr id="143" name="Rectangle 142"/>
          <p:cNvSpPr/>
          <p:nvPr/>
        </p:nvSpPr>
        <p:spPr>
          <a:xfrm>
            <a:off x="1009809" y="4533384"/>
            <a:ext cx="2560320" cy="822960"/>
          </a:xfrm>
          <a:prstGeom prst="rect">
            <a:avLst/>
          </a:prstGeom>
          <a:ln w="12700">
            <a:headEnd type="none" w="med" len="med"/>
            <a:tailEnd type="none" w="med" len="med"/>
          </a:ln>
        </p:spPr>
        <p:style>
          <a:lnRef idx="2">
            <a:schemeClr val="accent5"/>
          </a:lnRef>
          <a:fillRef idx="1">
            <a:schemeClr val="lt1"/>
          </a:fillRef>
          <a:effectRef idx="0">
            <a:schemeClr val="accent5"/>
          </a:effectRef>
          <a:fontRef idx="minor">
            <a:schemeClr val="dk1"/>
          </a:fontRef>
        </p:style>
        <p:txBody>
          <a:bodyPr rot="0" spcFirstLastPara="0" vertOverflow="overflow" horzOverflow="overflow" vert="horz" wrap="square" lIns="182880" tIns="146304" rIns="182880" bIns="146304" numCol="1" spcCol="0" rtlCol="0" fromWordArt="0" anchor="ctr" anchorCtr="0" forceAA="0" compatLnSpc="1">
            <a:prstTxWarp prst="textNoShape">
              <a:avLst/>
            </a:prstTxWarp>
            <a:noAutofit/>
          </a:bodyPr>
          <a:lstStyle/>
          <a:p>
            <a:pPr defTabSz="931863" fontAlgn="base">
              <a:lnSpc>
                <a:spcPct val="90000"/>
              </a:lnSpc>
              <a:spcBef>
                <a:spcPct val="0"/>
              </a:spcBef>
            </a:pPr>
            <a:r>
              <a:rPr lang="en-US" sz="1200" dirty="0">
                <a:solidFill>
                  <a:srgbClr val="2C2C2C"/>
                </a:solidFill>
                <a:latin typeface="Segoe UI Light"/>
              </a:rPr>
              <a:t>Report Designer in</a:t>
            </a:r>
            <a:br>
              <a:rPr lang="en-US" sz="1200" dirty="0">
                <a:solidFill>
                  <a:srgbClr val="2C2C2C"/>
                </a:solidFill>
                <a:latin typeface="Segoe UI Light"/>
              </a:rPr>
            </a:br>
            <a:r>
              <a:rPr lang="en-US" sz="1200" dirty="0">
                <a:solidFill>
                  <a:srgbClr val="2C2C2C"/>
                </a:solidFill>
                <a:latin typeface="Segoe UI Light"/>
              </a:rPr>
              <a:t>SQL Server Data Tools</a:t>
            </a:r>
          </a:p>
        </p:txBody>
      </p:sp>
      <p:sp>
        <p:nvSpPr>
          <p:cNvPr id="99" name="Freeform 13"/>
          <p:cNvSpPr>
            <a:spLocks noChangeAspect="1" noEditPoints="1"/>
          </p:cNvSpPr>
          <p:nvPr/>
        </p:nvSpPr>
        <p:spPr bwMode="black">
          <a:xfrm>
            <a:off x="2949855" y="4621282"/>
            <a:ext cx="365303" cy="365760"/>
          </a:xfrm>
          <a:custGeom>
            <a:avLst/>
            <a:gdLst>
              <a:gd name="T0" fmla="*/ 600 w 800"/>
              <a:gd name="T1" fmla="*/ 0 h 801"/>
              <a:gd name="T2" fmla="*/ 283 w 800"/>
              <a:gd name="T3" fmla="*/ 317 h 801"/>
              <a:gd name="T4" fmla="*/ 81 w 800"/>
              <a:gd name="T5" fmla="*/ 159 h 801"/>
              <a:gd name="T6" fmla="*/ 0 w 800"/>
              <a:gd name="T7" fmla="*/ 200 h 801"/>
              <a:gd name="T8" fmla="*/ 0 w 800"/>
              <a:gd name="T9" fmla="*/ 600 h 801"/>
              <a:gd name="T10" fmla="*/ 81 w 800"/>
              <a:gd name="T11" fmla="*/ 641 h 801"/>
              <a:gd name="T12" fmla="*/ 283 w 800"/>
              <a:gd name="T13" fmla="*/ 484 h 801"/>
              <a:gd name="T14" fmla="*/ 600 w 800"/>
              <a:gd name="T15" fmla="*/ 801 h 801"/>
              <a:gd name="T16" fmla="*/ 800 w 800"/>
              <a:gd name="T17" fmla="*/ 722 h 801"/>
              <a:gd name="T18" fmla="*/ 800 w 800"/>
              <a:gd name="T19" fmla="*/ 78 h 801"/>
              <a:gd name="T20" fmla="*/ 600 w 800"/>
              <a:gd name="T21" fmla="*/ 0 h 801"/>
              <a:gd name="T22" fmla="*/ 81 w 800"/>
              <a:gd name="T23" fmla="*/ 519 h 801"/>
              <a:gd name="T24" fmla="*/ 81 w 800"/>
              <a:gd name="T25" fmla="*/ 281 h 801"/>
              <a:gd name="T26" fmla="*/ 200 w 800"/>
              <a:gd name="T27" fmla="*/ 400 h 801"/>
              <a:gd name="T28" fmla="*/ 81 w 800"/>
              <a:gd name="T29" fmla="*/ 519 h 801"/>
              <a:gd name="T30" fmla="*/ 388 w 800"/>
              <a:gd name="T31" fmla="*/ 400 h 801"/>
              <a:gd name="T32" fmla="*/ 600 w 800"/>
              <a:gd name="T33" fmla="*/ 236 h 801"/>
              <a:gd name="T34" fmla="*/ 600 w 800"/>
              <a:gd name="T35" fmla="*/ 565 h 801"/>
              <a:gd name="T36" fmla="*/ 388 w 800"/>
              <a:gd name="T37" fmla="*/ 400 h 8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00" h="801">
                <a:moveTo>
                  <a:pt x="600" y="0"/>
                </a:moveTo>
                <a:lnTo>
                  <a:pt x="283" y="317"/>
                </a:lnTo>
                <a:lnTo>
                  <a:pt x="81" y="159"/>
                </a:lnTo>
                <a:lnTo>
                  <a:pt x="0" y="200"/>
                </a:lnTo>
                <a:lnTo>
                  <a:pt x="0" y="600"/>
                </a:lnTo>
                <a:lnTo>
                  <a:pt x="81" y="641"/>
                </a:lnTo>
                <a:lnTo>
                  <a:pt x="283" y="484"/>
                </a:lnTo>
                <a:lnTo>
                  <a:pt x="600" y="801"/>
                </a:lnTo>
                <a:lnTo>
                  <a:pt x="800" y="722"/>
                </a:lnTo>
                <a:lnTo>
                  <a:pt x="800" y="78"/>
                </a:lnTo>
                <a:lnTo>
                  <a:pt x="600" y="0"/>
                </a:lnTo>
                <a:close/>
                <a:moveTo>
                  <a:pt x="81" y="519"/>
                </a:moveTo>
                <a:lnTo>
                  <a:pt x="81" y="281"/>
                </a:lnTo>
                <a:lnTo>
                  <a:pt x="200" y="400"/>
                </a:lnTo>
                <a:lnTo>
                  <a:pt x="81" y="519"/>
                </a:lnTo>
                <a:close/>
                <a:moveTo>
                  <a:pt x="388" y="400"/>
                </a:moveTo>
                <a:lnTo>
                  <a:pt x="600" y="236"/>
                </a:lnTo>
                <a:lnTo>
                  <a:pt x="600" y="565"/>
                </a:lnTo>
                <a:lnTo>
                  <a:pt x="388" y="400"/>
                </a:lnTo>
                <a:close/>
              </a:path>
            </a:pathLst>
          </a:custGeom>
          <a:solidFill>
            <a:schemeClr val="accent5"/>
          </a:solidFill>
          <a:ln>
            <a:solidFill>
              <a:schemeClr val="accent5"/>
            </a:solidFill>
          </a:ln>
        </p:spPr>
        <p:txBody>
          <a:bodyPr vert="horz" wrap="square" lIns="91440" tIns="45720" rIns="91440" bIns="45720" numCol="1" anchor="t" anchorCtr="0" compatLnSpc="1">
            <a:prstTxWarp prst="textNoShape">
              <a:avLst/>
            </a:prstTxWarp>
          </a:bodyPr>
          <a:lstStyle/>
          <a:p>
            <a:pPr defTabSz="931863" fontAlgn="base">
              <a:spcBef>
                <a:spcPct val="0"/>
              </a:spcBef>
              <a:spcAft>
                <a:spcPct val="0"/>
              </a:spcAft>
            </a:pPr>
            <a:endParaRPr lang="en-US" sz="2400" dirty="0">
              <a:solidFill>
                <a:srgbClr val="2C2C2C"/>
              </a:solidFill>
              <a:ea typeface="MS PGothic" charset="0"/>
            </a:endParaRPr>
          </a:p>
        </p:txBody>
      </p:sp>
      <p:cxnSp>
        <p:nvCxnSpPr>
          <p:cNvPr id="42" name="Elbow Connector 41"/>
          <p:cNvCxnSpPr>
            <a:endCxn id="111" idx="1"/>
          </p:cNvCxnSpPr>
          <p:nvPr/>
        </p:nvCxnSpPr>
        <p:spPr>
          <a:xfrm>
            <a:off x="3603367" y="4480315"/>
            <a:ext cx="1199677" cy="775671"/>
          </a:xfrm>
          <a:prstGeom prst="bentConnector3">
            <a:avLst>
              <a:gd name="adj1" fmla="val 50000"/>
            </a:avLst>
          </a:prstGeom>
          <a:ln w="41275">
            <a:solidFill>
              <a:schemeClr val="accent4"/>
            </a:solidFill>
            <a:headEnd type="none"/>
            <a:tailEnd type="triangle"/>
          </a:ln>
        </p:spPr>
        <p:style>
          <a:lnRef idx="1">
            <a:schemeClr val="accent1"/>
          </a:lnRef>
          <a:fillRef idx="0">
            <a:schemeClr val="accent1"/>
          </a:fillRef>
          <a:effectRef idx="0">
            <a:schemeClr val="accent1"/>
          </a:effectRef>
          <a:fontRef idx="minor">
            <a:schemeClr val="tx1"/>
          </a:fontRef>
        </p:style>
      </p:cxnSp>
      <p:cxnSp>
        <p:nvCxnSpPr>
          <p:cNvPr id="8" name="Straight Connector 7"/>
          <p:cNvCxnSpPr>
            <a:stCxn id="141" idx="3"/>
            <a:endCxn id="141" idx="3"/>
          </p:cNvCxnSpPr>
          <p:nvPr/>
        </p:nvCxnSpPr>
        <p:spPr>
          <a:xfrm>
            <a:off x="3570129" y="3861947"/>
            <a:ext cx="0" cy="0"/>
          </a:xfrm>
          <a:prstGeom prst="line">
            <a:avLst/>
          </a:prstGeom>
          <a:ln>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80" name="Elbow Connector 79"/>
          <p:cNvCxnSpPr/>
          <p:nvPr/>
        </p:nvCxnSpPr>
        <p:spPr>
          <a:xfrm flipV="1">
            <a:off x="3603367" y="3440085"/>
            <a:ext cx="1186231" cy="936002"/>
          </a:xfrm>
          <a:prstGeom prst="bentConnector3">
            <a:avLst>
              <a:gd name="adj1" fmla="val 50000"/>
            </a:avLst>
          </a:prstGeom>
          <a:ln w="41275">
            <a:solidFill>
              <a:schemeClr val="accent4"/>
            </a:solidFill>
            <a:headEnd type="none"/>
            <a:tailEnd type="triangle"/>
          </a:ln>
        </p:spPr>
        <p:style>
          <a:lnRef idx="1">
            <a:schemeClr val="accent1"/>
          </a:lnRef>
          <a:fillRef idx="0">
            <a:schemeClr val="accent1"/>
          </a:fillRef>
          <a:effectRef idx="0">
            <a:schemeClr val="accent1"/>
          </a:effectRef>
          <a:fontRef idx="minor">
            <a:schemeClr val="tx1"/>
          </a:fontRef>
        </p:style>
      </p:cxnSp>
      <p:pic>
        <p:nvPicPr>
          <p:cNvPr id="96" name="Picture 95"/>
          <p:cNvPicPr>
            <a:picLocks noChangeAspect="1"/>
          </p:cNvPicPr>
          <p:nvPr/>
        </p:nvPicPr>
        <p:blipFill>
          <a:blip r:embed="rId9" cstate="print">
            <a:extLst>
              <a:ext uri="{28A0092B-C50C-407E-A947-70E740481C1C}">
                <a14:useLocalDpi xmlns:a14="http://schemas.microsoft.com/office/drawing/2010/main" val="0"/>
              </a:ext>
            </a:extLst>
          </a:blip>
          <a:stretch>
            <a:fillRect/>
          </a:stretch>
        </p:blipFill>
        <p:spPr>
          <a:xfrm>
            <a:off x="10696762" y="2441516"/>
            <a:ext cx="274320" cy="274320"/>
          </a:xfrm>
          <a:prstGeom prst="rect">
            <a:avLst/>
          </a:prstGeom>
        </p:spPr>
      </p:pic>
      <p:sp>
        <p:nvSpPr>
          <p:cNvPr id="97" name="TextBox 96"/>
          <p:cNvSpPr txBox="1"/>
          <p:nvPr/>
        </p:nvSpPr>
        <p:spPr>
          <a:xfrm>
            <a:off x="9235039" y="2514450"/>
            <a:ext cx="1462260" cy="276999"/>
          </a:xfrm>
          <a:prstGeom prst="rect">
            <a:avLst/>
          </a:prstGeom>
          <a:noFill/>
        </p:spPr>
        <p:txBody>
          <a:bodyPr wrap="none" rtlCol="0">
            <a:spAutoFit/>
          </a:bodyPr>
          <a:lstStyle/>
          <a:p>
            <a:pPr algn="r" defTabSz="931863" fontAlgn="base">
              <a:spcBef>
                <a:spcPct val="0"/>
              </a:spcBef>
              <a:spcAft>
                <a:spcPct val="0"/>
              </a:spcAft>
            </a:pPr>
            <a:r>
              <a:rPr lang="en-US" sz="1200" dirty="0">
                <a:solidFill>
                  <a:prstClr val="black"/>
                </a:solidFill>
                <a:latin typeface="Segoe UI Light" panose="020B0502040204020203" pitchFamily="34" charset="0"/>
                <a:ea typeface="MS PGothic" charset="0"/>
                <a:cs typeface="Segoe UI Light" panose="020B0502040204020203" pitchFamily="34" charset="0"/>
              </a:rPr>
              <a:t>Datazen phone app</a:t>
            </a:r>
            <a:endParaRPr lang="en-US" sz="1050" dirty="0">
              <a:solidFill>
                <a:prstClr val="black"/>
              </a:solidFill>
              <a:ea typeface="MS PGothic" charset="0"/>
            </a:endParaRPr>
          </a:p>
        </p:txBody>
      </p:sp>
      <p:sp>
        <p:nvSpPr>
          <p:cNvPr id="101" name="Rectangle 100"/>
          <p:cNvSpPr/>
          <p:nvPr/>
        </p:nvSpPr>
        <p:spPr>
          <a:xfrm>
            <a:off x="8595204" y="4376087"/>
            <a:ext cx="2560320" cy="548640"/>
          </a:xfrm>
          <a:prstGeom prst="rect">
            <a:avLst/>
          </a:prstGeom>
          <a:ln w="12700">
            <a:headEnd type="none" w="med" len="med"/>
            <a:tailEnd type="none" w="med" len="med"/>
          </a:ln>
        </p:spPr>
        <p:style>
          <a:lnRef idx="2">
            <a:schemeClr val="accent5"/>
          </a:lnRef>
          <a:fillRef idx="1">
            <a:schemeClr val="lt1"/>
          </a:fillRef>
          <a:effectRef idx="0">
            <a:schemeClr val="accent5"/>
          </a:effectRef>
          <a:fontRef idx="minor">
            <a:schemeClr val="dk1"/>
          </a:fontRef>
        </p:style>
        <p:txBody>
          <a:bodyPr rot="0" spcFirstLastPara="0" vertOverflow="overflow" horzOverflow="overflow" vert="horz" wrap="square" lIns="182880" tIns="146304" rIns="182880" bIns="146304" numCol="1" spcCol="0" rtlCol="0" fromWordArt="0" anchor="ctr" anchorCtr="0" forceAA="0" compatLnSpc="1">
            <a:prstTxWarp prst="textNoShape">
              <a:avLst/>
            </a:prstTxWarp>
            <a:noAutofit/>
          </a:bodyPr>
          <a:lstStyle/>
          <a:p>
            <a:pPr defTabSz="931863" fontAlgn="base">
              <a:lnSpc>
                <a:spcPct val="90000"/>
              </a:lnSpc>
              <a:spcBef>
                <a:spcPct val="0"/>
              </a:spcBef>
              <a:spcAft>
                <a:spcPts val="600"/>
              </a:spcAft>
            </a:pPr>
            <a:endParaRPr lang="en-US" sz="1600" dirty="0">
              <a:solidFill>
                <a:srgbClr val="FFFFFF"/>
              </a:solidFill>
            </a:endParaRPr>
          </a:p>
        </p:txBody>
      </p:sp>
      <p:pic>
        <p:nvPicPr>
          <p:cNvPr id="104" name="Picture 103"/>
          <p:cNvPicPr>
            <a:picLocks noChangeAspect="1"/>
          </p:cNvPicPr>
          <p:nvPr/>
        </p:nvPicPr>
        <p:blipFill>
          <a:blip r:embed="rId10" cstate="print">
            <a:extLst>
              <a:ext uri="{28A0092B-C50C-407E-A947-70E740481C1C}">
                <a14:useLocalDpi xmlns:a14="http://schemas.microsoft.com/office/drawing/2010/main" val="0"/>
              </a:ext>
            </a:extLst>
          </a:blip>
          <a:stretch>
            <a:fillRect/>
          </a:stretch>
        </p:blipFill>
        <p:spPr>
          <a:xfrm>
            <a:off x="10696227" y="4480315"/>
            <a:ext cx="365760" cy="365760"/>
          </a:xfrm>
          <a:prstGeom prst="rect">
            <a:avLst/>
          </a:prstGeom>
        </p:spPr>
      </p:pic>
      <p:sp>
        <p:nvSpPr>
          <p:cNvPr id="109" name="Rectangle 108"/>
          <p:cNvSpPr/>
          <p:nvPr/>
        </p:nvSpPr>
        <p:spPr>
          <a:xfrm>
            <a:off x="8601776" y="5021777"/>
            <a:ext cx="2560320" cy="548640"/>
          </a:xfrm>
          <a:prstGeom prst="rect">
            <a:avLst/>
          </a:prstGeom>
          <a:ln w="12700">
            <a:headEnd type="none" w="med" len="med"/>
            <a:tailEnd type="none" w="med" len="med"/>
          </a:ln>
        </p:spPr>
        <p:style>
          <a:lnRef idx="2">
            <a:schemeClr val="accent5"/>
          </a:lnRef>
          <a:fillRef idx="1">
            <a:schemeClr val="lt1"/>
          </a:fillRef>
          <a:effectRef idx="0">
            <a:schemeClr val="accent5"/>
          </a:effectRef>
          <a:fontRef idx="minor">
            <a:schemeClr val="dk1"/>
          </a:fontRef>
        </p:style>
        <p:txBody>
          <a:bodyPr rot="0" spcFirstLastPara="0" vertOverflow="overflow" horzOverflow="overflow" vert="horz" wrap="square" lIns="182880" tIns="146304" rIns="182880" bIns="146304" numCol="1" spcCol="0" rtlCol="0" fromWordArt="0" anchor="ctr" anchorCtr="0" forceAA="0" compatLnSpc="1">
            <a:prstTxWarp prst="textNoShape">
              <a:avLst/>
            </a:prstTxWarp>
            <a:noAutofit/>
          </a:bodyPr>
          <a:lstStyle/>
          <a:p>
            <a:pPr algn="r" defTabSz="931863" fontAlgn="base">
              <a:spcBef>
                <a:spcPct val="0"/>
              </a:spcBef>
              <a:spcAft>
                <a:spcPct val="0"/>
              </a:spcAft>
            </a:pPr>
            <a:endParaRPr lang="en-US" sz="1200" dirty="0">
              <a:solidFill>
                <a:prstClr val="black"/>
              </a:solidFill>
            </a:endParaRPr>
          </a:p>
        </p:txBody>
      </p:sp>
      <p:sp>
        <p:nvSpPr>
          <p:cNvPr id="113" name="TextBox 112"/>
          <p:cNvSpPr txBox="1"/>
          <p:nvPr/>
        </p:nvSpPr>
        <p:spPr>
          <a:xfrm>
            <a:off x="8609461" y="5086120"/>
            <a:ext cx="2120496" cy="461665"/>
          </a:xfrm>
          <a:prstGeom prst="rect">
            <a:avLst/>
          </a:prstGeom>
          <a:ln>
            <a:noFill/>
          </a:ln>
        </p:spPr>
        <p:style>
          <a:lnRef idx="2">
            <a:schemeClr val="accent5"/>
          </a:lnRef>
          <a:fillRef idx="1">
            <a:schemeClr val="lt1"/>
          </a:fillRef>
          <a:effectRef idx="0">
            <a:schemeClr val="accent5"/>
          </a:effectRef>
          <a:fontRef idx="minor">
            <a:schemeClr val="dk1"/>
          </a:fontRef>
        </p:style>
        <p:txBody>
          <a:bodyPr wrap="square" rtlCol="0">
            <a:spAutoFit/>
          </a:bodyPr>
          <a:lstStyle/>
          <a:p>
            <a:pPr algn="r" defTabSz="931863" fontAlgn="base">
              <a:spcBef>
                <a:spcPct val="0"/>
              </a:spcBef>
              <a:spcAft>
                <a:spcPct val="0"/>
              </a:spcAft>
            </a:pPr>
            <a:r>
              <a:rPr lang="en-US" sz="1200" dirty="0">
                <a:solidFill>
                  <a:prstClr val="black"/>
                </a:solidFill>
                <a:latin typeface="Segoe UI Light" panose="020B0502040204020203" pitchFamily="34" charset="0"/>
                <a:ea typeface="MS PGothic" charset="0"/>
                <a:cs typeface="Segoe UI Light" panose="020B0502040204020203" pitchFamily="34" charset="0"/>
              </a:rPr>
              <a:t>Pin paginated report elements</a:t>
            </a:r>
            <a:br>
              <a:rPr lang="en-US" sz="1200" dirty="0">
                <a:solidFill>
                  <a:prstClr val="black"/>
                </a:solidFill>
                <a:latin typeface="Segoe UI Light" panose="020B0502040204020203" pitchFamily="34" charset="0"/>
                <a:ea typeface="MS PGothic" charset="0"/>
                <a:cs typeface="Segoe UI Light" panose="020B0502040204020203" pitchFamily="34" charset="0"/>
              </a:rPr>
            </a:br>
            <a:r>
              <a:rPr lang="en-US" sz="1200" dirty="0">
                <a:solidFill>
                  <a:prstClr val="black"/>
                </a:solidFill>
                <a:latin typeface="Segoe UI Light" panose="020B0502040204020203" pitchFamily="34" charset="0"/>
                <a:ea typeface="MS PGothic" charset="0"/>
                <a:cs typeface="Segoe UI Light" panose="020B0502040204020203" pitchFamily="34" charset="0"/>
              </a:rPr>
              <a:t> to Power BI dashboards</a:t>
            </a:r>
            <a:endParaRPr lang="en-US" sz="1050" dirty="0">
              <a:solidFill>
                <a:prstClr val="black"/>
              </a:solidFill>
              <a:ea typeface="MS PGothic" charset="0"/>
            </a:endParaRPr>
          </a:p>
        </p:txBody>
      </p:sp>
      <p:sp>
        <p:nvSpPr>
          <p:cNvPr id="115" name="TextBox 114"/>
          <p:cNvSpPr txBox="1"/>
          <p:nvPr/>
        </p:nvSpPr>
        <p:spPr>
          <a:xfrm>
            <a:off x="8620347" y="4524696"/>
            <a:ext cx="2098083" cy="276999"/>
          </a:xfrm>
          <a:prstGeom prst="rect">
            <a:avLst/>
          </a:prstGeom>
          <a:ln>
            <a:noFill/>
          </a:ln>
        </p:spPr>
        <p:style>
          <a:lnRef idx="2">
            <a:schemeClr val="accent5"/>
          </a:lnRef>
          <a:fillRef idx="1">
            <a:schemeClr val="lt1"/>
          </a:fillRef>
          <a:effectRef idx="0">
            <a:schemeClr val="accent5"/>
          </a:effectRef>
          <a:fontRef idx="minor">
            <a:schemeClr val="dk1"/>
          </a:fontRef>
        </p:style>
        <p:txBody>
          <a:bodyPr wrap="square" rtlCol="0">
            <a:spAutoFit/>
          </a:bodyPr>
          <a:lstStyle/>
          <a:p>
            <a:pPr algn="r" defTabSz="931863" fontAlgn="base">
              <a:spcBef>
                <a:spcPct val="0"/>
              </a:spcBef>
              <a:spcAft>
                <a:spcPct val="0"/>
              </a:spcAft>
            </a:pPr>
            <a:r>
              <a:rPr lang="en-US" sz="1200" dirty="0">
                <a:solidFill>
                  <a:prstClr val="black"/>
                </a:solidFill>
                <a:latin typeface="Segoe UI Light" panose="020B0502040204020203" pitchFamily="34" charset="0"/>
                <a:ea typeface="MS PGothic" charset="0"/>
                <a:cs typeface="Segoe UI Light" panose="020B0502040204020203" pitchFamily="34" charset="0"/>
              </a:rPr>
              <a:t>SSRS reports rendered as PDF</a:t>
            </a:r>
            <a:endParaRPr lang="en-US" sz="1050" dirty="0">
              <a:solidFill>
                <a:prstClr val="black"/>
              </a:solidFill>
              <a:ea typeface="MS PGothic" charset="0"/>
            </a:endParaRPr>
          </a:p>
        </p:txBody>
      </p:sp>
      <p:pic>
        <p:nvPicPr>
          <p:cNvPr id="116" name="Picture 115"/>
          <p:cNvPicPr>
            <a:picLocks noChangeAspect="1"/>
          </p:cNvPicPr>
          <p:nvPr/>
        </p:nvPicPr>
        <p:blipFill>
          <a:blip r:embed="rId11" cstate="print">
            <a:extLst>
              <a:ext uri="{28A0092B-C50C-407E-A947-70E740481C1C}">
                <a14:useLocalDpi xmlns:a14="http://schemas.microsoft.com/office/drawing/2010/main" val="0"/>
              </a:ext>
            </a:extLst>
          </a:blip>
          <a:stretch>
            <a:fillRect/>
          </a:stretch>
        </p:blipFill>
        <p:spPr>
          <a:xfrm>
            <a:off x="10771424" y="5159290"/>
            <a:ext cx="299411" cy="315325"/>
          </a:xfrm>
          <a:prstGeom prst="rect">
            <a:avLst/>
          </a:prstGeom>
        </p:spPr>
      </p:pic>
      <p:sp>
        <p:nvSpPr>
          <p:cNvPr id="117" name="Rectangle 116"/>
          <p:cNvSpPr/>
          <p:nvPr/>
        </p:nvSpPr>
        <p:spPr>
          <a:xfrm>
            <a:off x="8601776" y="5667466"/>
            <a:ext cx="2560320" cy="548640"/>
          </a:xfrm>
          <a:prstGeom prst="rect">
            <a:avLst/>
          </a:prstGeom>
          <a:ln w="12700">
            <a:headEnd type="none" w="med" len="med"/>
            <a:tailEnd type="none" w="med" len="med"/>
          </a:ln>
        </p:spPr>
        <p:style>
          <a:lnRef idx="2">
            <a:schemeClr val="accent5"/>
          </a:lnRef>
          <a:fillRef idx="1">
            <a:schemeClr val="lt1"/>
          </a:fillRef>
          <a:effectRef idx="0">
            <a:schemeClr val="accent5"/>
          </a:effectRef>
          <a:fontRef idx="minor">
            <a:schemeClr val="dk1"/>
          </a:fontRef>
        </p:style>
        <p:txBody>
          <a:bodyPr rot="0" spcFirstLastPara="0" vertOverflow="overflow" horzOverflow="overflow" vert="horz" wrap="square" lIns="182880" tIns="146304" rIns="182880" bIns="146304" numCol="1" spcCol="0" rtlCol="0" fromWordArt="0" anchor="ctr" anchorCtr="0" forceAA="0" compatLnSpc="1">
            <a:prstTxWarp prst="textNoShape">
              <a:avLst/>
            </a:prstTxWarp>
            <a:noAutofit/>
          </a:bodyPr>
          <a:lstStyle/>
          <a:p>
            <a:pPr defTabSz="931863" fontAlgn="base">
              <a:lnSpc>
                <a:spcPct val="90000"/>
              </a:lnSpc>
              <a:spcBef>
                <a:spcPct val="0"/>
              </a:spcBef>
              <a:spcAft>
                <a:spcPts val="600"/>
              </a:spcAft>
            </a:pPr>
            <a:endParaRPr lang="en-US" sz="1600" dirty="0">
              <a:solidFill>
                <a:srgbClr val="FFFFFF"/>
              </a:solidFill>
            </a:endParaRPr>
          </a:p>
        </p:txBody>
      </p:sp>
      <p:sp>
        <p:nvSpPr>
          <p:cNvPr id="119" name="TextBox 118"/>
          <p:cNvSpPr txBox="1"/>
          <p:nvPr/>
        </p:nvSpPr>
        <p:spPr>
          <a:xfrm>
            <a:off x="9522490" y="5801522"/>
            <a:ext cx="1174809" cy="276999"/>
          </a:xfrm>
          <a:prstGeom prst="rect">
            <a:avLst/>
          </a:prstGeom>
          <a:noFill/>
        </p:spPr>
        <p:txBody>
          <a:bodyPr wrap="none" rtlCol="0">
            <a:spAutoFit/>
          </a:bodyPr>
          <a:lstStyle/>
          <a:p>
            <a:pPr algn="r" defTabSz="931863" fontAlgn="base">
              <a:spcBef>
                <a:spcPct val="0"/>
              </a:spcBef>
              <a:spcAft>
                <a:spcPct val="0"/>
              </a:spcAft>
            </a:pPr>
            <a:r>
              <a:rPr lang="en-US" sz="1200" dirty="0">
                <a:solidFill>
                  <a:prstClr val="black"/>
                </a:solidFill>
                <a:latin typeface="Segoe UI Light" panose="020B0502040204020203" pitchFamily="34" charset="0"/>
                <a:ea typeface="MS PGothic" charset="0"/>
                <a:cs typeface="Segoe UI Light" panose="020B0502040204020203" pitchFamily="34" charset="0"/>
              </a:rPr>
              <a:t>SharePoint </a:t>
            </a:r>
            <a:r>
              <a:rPr lang="en-US" sz="1200" dirty="0">
                <a:solidFill>
                  <a:prstClr val="black"/>
                </a:solidFill>
                <a:latin typeface="Segoe UI Light" panose="020B0502040204020203" pitchFamily="34" charset="0"/>
                <a:cs typeface="Segoe UI Light" panose="020B0502040204020203" pitchFamily="34" charset="0"/>
              </a:rPr>
              <a:t>w</a:t>
            </a:r>
            <a:r>
              <a:rPr lang="en-US" sz="1200" dirty="0">
                <a:solidFill>
                  <a:prstClr val="black"/>
                </a:solidFill>
                <a:latin typeface="Segoe UI Light" panose="020B0502040204020203" pitchFamily="34" charset="0"/>
                <a:ea typeface="MS PGothic" charset="0"/>
                <a:cs typeface="Segoe UI Light" panose="020B0502040204020203" pitchFamily="34" charset="0"/>
              </a:rPr>
              <a:t>e</a:t>
            </a:r>
            <a:r>
              <a:rPr lang="en-US" sz="1200" dirty="0">
                <a:solidFill>
                  <a:prstClr val="black"/>
                </a:solidFill>
                <a:latin typeface="Segoe UI Light" panose="020B0502040204020203" pitchFamily="34" charset="0"/>
                <a:cs typeface="Segoe UI Light" panose="020B0502040204020203" pitchFamily="34" charset="0"/>
              </a:rPr>
              <a:t>b</a:t>
            </a:r>
            <a:endParaRPr lang="en-US" sz="1200" dirty="0">
              <a:solidFill>
                <a:prstClr val="black"/>
              </a:solidFill>
              <a:latin typeface="Segoe UI Light" panose="020B0502040204020203" pitchFamily="34" charset="0"/>
              <a:ea typeface="MS PGothic" charset="0"/>
              <a:cs typeface="Segoe UI Light" panose="020B0502040204020203" pitchFamily="34" charset="0"/>
            </a:endParaRPr>
          </a:p>
        </p:txBody>
      </p:sp>
      <p:pic>
        <p:nvPicPr>
          <p:cNvPr id="127" name="Picture 126"/>
          <p:cNvPicPr>
            <a:picLocks noChangeAspect="1"/>
          </p:cNvPicPr>
          <p:nvPr/>
        </p:nvPicPr>
        <p:blipFill rotWithShape="1">
          <a:blip r:embed="rId12">
            <a:extLst>
              <a:ext uri="{28A0092B-C50C-407E-A947-70E740481C1C}">
                <a14:useLocalDpi xmlns:a14="http://schemas.microsoft.com/office/drawing/2010/main" val="0"/>
              </a:ext>
            </a:extLst>
          </a:blip>
          <a:srcRect r="63410"/>
          <a:stretch/>
        </p:blipFill>
        <p:spPr>
          <a:xfrm>
            <a:off x="10668890" y="5704640"/>
            <a:ext cx="457200" cy="470763"/>
          </a:xfrm>
          <a:prstGeom prst="rect">
            <a:avLst/>
          </a:prstGeom>
        </p:spPr>
      </p:pic>
      <p:cxnSp>
        <p:nvCxnSpPr>
          <p:cNvPr id="134" name="Straight Connector 133"/>
          <p:cNvCxnSpPr/>
          <p:nvPr/>
        </p:nvCxnSpPr>
        <p:spPr>
          <a:xfrm>
            <a:off x="7338060" y="2956212"/>
            <a:ext cx="640080" cy="0"/>
          </a:xfrm>
          <a:prstGeom prst="line">
            <a:avLst/>
          </a:prstGeom>
          <a:ln w="41275">
            <a:solidFill>
              <a:schemeClr val="accent4"/>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55" name="Straight Connector 154"/>
          <p:cNvCxnSpPr/>
          <p:nvPr/>
        </p:nvCxnSpPr>
        <p:spPr>
          <a:xfrm>
            <a:off x="7970608" y="2791448"/>
            <a:ext cx="259" cy="2514600"/>
          </a:xfrm>
          <a:prstGeom prst="line">
            <a:avLst/>
          </a:prstGeom>
          <a:ln w="41275">
            <a:solidFill>
              <a:schemeClr val="accent4"/>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56" name="Straight Arrow Connector 155"/>
          <p:cNvCxnSpPr/>
          <p:nvPr/>
        </p:nvCxnSpPr>
        <p:spPr>
          <a:xfrm>
            <a:off x="7957075" y="4003552"/>
            <a:ext cx="592325" cy="2330"/>
          </a:xfrm>
          <a:prstGeom prst="straightConnector1">
            <a:avLst/>
          </a:prstGeom>
          <a:ln w="41275">
            <a:solidFill>
              <a:schemeClr val="accent4"/>
            </a:solidFill>
            <a:headEnd type="none"/>
            <a:tailEnd type="triangle"/>
          </a:ln>
        </p:spPr>
        <p:style>
          <a:lnRef idx="1">
            <a:schemeClr val="accent1"/>
          </a:lnRef>
          <a:fillRef idx="0">
            <a:schemeClr val="accent1"/>
          </a:fillRef>
          <a:effectRef idx="0">
            <a:schemeClr val="accent1"/>
          </a:effectRef>
          <a:fontRef idx="minor">
            <a:schemeClr val="tx1"/>
          </a:fontRef>
        </p:style>
      </p:cxnSp>
      <p:cxnSp>
        <p:nvCxnSpPr>
          <p:cNvPr id="160" name="Straight Arrow Connector 159"/>
          <p:cNvCxnSpPr/>
          <p:nvPr/>
        </p:nvCxnSpPr>
        <p:spPr>
          <a:xfrm>
            <a:off x="7964424" y="4649242"/>
            <a:ext cx="592325" cy="2330"/>
          </a:xfrm>
          <a:prstGeom prst="straightConnector1">
            <a:avLst/>
          </a:prstGeom>
          <a:ln w="41275">
            <a:solidFill>
              <a:schemeClr val="accent4"/>
            </a:solidFill>
            <a:headEnd type="none"/>
            <a:tailEnd type="triangle"/>
          </a:ln>
        </p:spPr>
        <p:style>
          <a:lnRef idx="1">
            <a:schemeClr val="accent1"/>
          </a:lnRef>
          <a:fillRef idx="0">
            <a:schemeClr val="accent1"/>
          </a:fillRef>
          <a:effectRef idx="0">
            <a:schemeClr val="accent1"/>
          </a:effectRef>
          <a:fontRef idx="minor">
            <a:schemeClr val="tx1"/>
          </a:fontRef>
        </p:style>
      </p:cxnSp>
      <p:cxnSp>
        <p:nvCxnSpPr>
          <p:cNvPr id="162" name="Straight Arrow Connector 161"/>
          <p:cNvCxnSpPr/>
          <p:nvPr/>
        </p:nvCxnSpPr>
        <p:spPr>
          <a:xfrm>
            <a:off x="7973568" y="5285204"/>
            <a:ext cx="592325" cy="2330"/>
          </a:xfrm>
          <a:prstGeom prst="straightConnector1">
            <a:avLst/>
          </a:prstGeom>
          <a:ln w="41275">
            <a:solidFill>
              <a:schemeClr val="accent4"/>
            </a:solidFill>
            <a:headEnd type="none"/>
            <a:tailEnd type="triangle"/>
          </a:ln>
        </p:spPr>
        <p:style>
          <a:lnRef idx="1">
            <a:schemeClr val="accent1"/>
          </a:lnRef>
          <a:fillRef idx="0">
            <a:schemeClr val="accent1"/>
          </a:fillRef>
          <a:effectRef idx="0">
            <a:schemeClr val="accent1"/>
          </a:effectRef>
          <a:fontRef idx="minor">
            <a:schemeClr val="tx1"/>
          </a:fontRef>
        </p:style>
      </p:cxnSp>
      <p:sp>
        <p:nvSpPr>
          <p:cNvPr id="163" name="Title 1"/>
          <p:cNvSpPr>
            <a:spLocks noGrp="1"/>
          </p:cNvSpPr>
          <p:nvPr>
            <p:ph type="title"/>
          </p:nvPr>
        </p:nvSpPr>
        <p:spPr>
          <a:xfrm>
            <a:off x="285396" y="230727"/>
            <a:ext cx="11888787" cy="917575"/>
          </a:xfrm>
        </p:spPr>
        <p:txBody>
          <a:bodyPr/>
          <a:lstStyle/>
          <a:p>
            <a:r>
              <a:rPr lang="en-US" dirty="0"/>
              <a:t>SQL Server 2016 Reporting Services and mobile reporting</a:t>
            </a:r>
          </a:p>
        </p:txBody>
      </p:sp>
      <p:sp>
        <p:nvSpPr>
          <p:cNvPr id="53" name="Rectangle 52"/>
          <p:cNvSpPr/>
          <p:nvPr/>
        </p:nvSpPr>
        <p:spPr bwMode="auto">
          <a:xfrm>
            <a:off x="4502677" y="1266967"/>
            <a:ext cx="3149816" cy="312502"/>
          </a:xfrm>
          <a:prstGeom prst="rect">
            <a:avLst/>
          </a:prstGeom>
          <a:solidFill>
            <a:schemeClr val="accent4"/>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ctr" anchorCtr="0" forceAA="0" compatLnSpc="1">
            <a:prstTxWarp prst="textNoShape">
              <a:avLst/>
            </a:prstTxWarp>
            <a:noAutofit/>
          </a:bodyPr>
          <a:lstStyle/>
          <a:p>
            <a:pPr algn="ctr" defTabSz="932472">
              <a:lnSpc>
                <a:spcPct val="90000"/>
              </a:lnSpc>
            </a:pPr>
            <a:r>
              <a:rPr lang="en-US" sz="1600" b="1" dirty="0">
                <a:solidFill>
                  <a:srgbClr val="FFFFFF"/>
                </a:solidFill>
                <a:ea typeface="Segoe UI" pitchFamily="34" charset="0"/>
                <a:cs typeface="Segoe UI" pitchFamily="34" charset="0"/>
              </a:rPr>
              <a:t>MANAGE</a:t>
            </a:r>
          </a:p>
        </p:txBody>
      </p:sp>
      <p:sp>
        <p:nvSpPr>
          <p:cNvPr id="54" name="Rectangle 53"/>
          <p:cNvSpPr/>
          <p:nvPr/>
        </p:nvSpPr>
        <p:spPr bwMode="auto">
          <a:xfrm>
            <a:off x="8260586" y="1266967"/>
            <a:ext cx="3149816" cy="312502"/>
          </a:xfrm>
          <a:prstGeom prst="rect">
            <a:avLst/>
          </a:prstGeom>
          <a:solidFill>
            <a:schemeClr val="accent4"/>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ctr" anchorCtr="0" forceAA="0" compatLnSpc="1">
            <a:prstTxWarp prst="textNoShape">
              <a:avLst/>
            </a:prstTxWarp>
            <a:noAutofit/>
          </a:bodyPr>
          <a:lstStyle/>
          <a:p>
            <a:pPr algn="ctr" defTabSz="932472">
              <a:lnSpc>
                <a:spcPct val="90000"/>
              </a:lnSpc>
            </a:pPr>
            <a:r>
              <a:rPr lang="en-US" sz="1600" b="1" dirty="0">
                <a:solidFill>
                  <a:srgbClr val="FFFFFF"/>
                </a:solidFill>
                <a:ea typeface="Segoe UI" pitchFamily="34" charset="0"/>
                <a:cs typeface="Segoe UI" pitchFamily="34" charset="0"/>
              </a:rPr>
              <a:t>CONSUME</a:t>
            </a:r>
          </a:p>
        </p:txBody>
      </p:sp>
      <p:sp>
        <p:nvSpPr>
          <p:cNvPr id="52" name="TextBox 51"/>
          <p:cNvSpPr txBox="1"/>
          <p:nvPr/>
        </p:nvSpPr>
        <p:spPr>
          <a:xfrm>
            <a:off x="1" y="6642289"/>
            <a:ext cx="3806190" cy="352236"/>
          </a:xfrm>
          <a:prstGeom prst="rect">
            <a:avLst/>
          </a:prstGeom>
          <a:noFill/>
        </p:spPr>
        <p:txBody>
          <a:bodyPr wrap="square" lIns="365760" tIns="146304" rIns="182880" bIns="146304" rtlCol="0" anchor="ctr" anchorCtr="0">
            <a:noAutofit/>
          </a:bodyPr>
          <a:lstStyle/>
          <a:p>
            <a:pPr>
              <a:lnSpc>
                <a:spcPct val="90000"/>
              </a:lnSpc>
              <a:spcAft>
                <a:spcPts val="600"/>
              </a:spcAft>
            </a:pPr>
            <a:r>
              <a:rPr lang="en-US" sz="1400" dirty="0">
                <a:solidFill>
                  <a:schemeClr val="bg1"/>
                </a:solidFill>
                <a:latin typeface="Segoe UI Semibold" panose="020B0702040204020203" pitchFamily="34" charset="0"/>
                <a:ea typeface="Segoe UI Black" panose="020B0A02040204020203" pitchFamily="34" charset="0"/>
                <a:cs typeface="Segoe UI Semibold" panose="020B0702040204020203" pitchFamily="34" charset="0"/>
              </a:rPr>
              <a:t>Powerful insights</a:t>
            </a:r>
          </a:p>
        </p:txBody>
      </p:sp>
    </p:spTree>
    <p:extLst>
      <p:ext uri="{BB962C8B-B14F-4D97-AF65-F5344CB8AC3E}">
        <p14:creationId xmlns:p14="http://schemas.microsoft.com/office/powerpoint/2010/main" val="683964594"/>
      </p:ext>
    </p:extLst>
  </p:cSld>
  <p:clrMapOvr>
    <a:masterClrMapping/>
  </p:clrMapOvr>
  <p:transition>
    <p:fade/>
  </p:transition>
</p:sld>
</file>

<file path=ppt/slides/slide12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8" name="Rectangle 17"/>
          <p:cNvSpPr/>
          <p:nvPr/>
        </p:nvSpPr>
        <p:spPr bwMode="auto">
          <a:xfrm>
            <a:off x="586898" y="2010370"/>
            <a:ext cx="4937760" cy="1920240"/>
          </a:xfrm>
          <a:prstGeom prst="rect">
            <a:avLst/>
          </a:prstGeom>
          <a:solidFill>
            <a:schemeClr val="bg1">
              <a:lumMod val="9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dirty="0">
              <a:gradFill>
                <a:gsLst>
                  <a:gs pos="0">
                    <a:srgbClr val="FFFFFF"/>
                  </a:gs>
                  <a:gs pos="100000">
                    <a:srgbClr val="FFFFFF"/>
                  </a:gs>
                </a:gsLst>
                <a:lin ang="5400000" scaled="0"/>
              </a:gradFill>
              <a:ea typeface="Segoe UI" pitchFamily="34" charset="0"/>
              <a:cs typeface="Segoe UI" pitchFamily="34" charset="0"/>
            </a:endParaRPr>
          </a:p>
        </p:txBody>
      </p:sp>
      <p:sp>
        <p:nvSpPr>
          <p:cNvPr id="23" name="Rectangle 22"/>
          <p:cNvSpPr/>
          <p:nvPr/>
        </p:nvSpPr>
        <p:spPr bwMode="auto">
          <a:xfrm>
            <a:off x="585216" y="2010370"/>
            <a:ext cx="4937760" cy="302623"/>
          </a:xfrm>
          <a:prstGeom prst="rect">
            <a:avLst/>
          </a:prstGeom>
          <a:solidFill>
            <a:schemeClr val="tx1">
              <a:lumMod val="90000"/>
              <a:lumOff val="1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dirty="0">
              <a:gradFill>
                <a:gsLst>
                  <a:gs pos="0">
                    <a:srgbClr val="FFFFFF"/>
                  </a:gs>
                  <a:gs pos="100000">
                    <a:srgbClr val="FFFFFF"/>
                  </a:gs>
                </a:gsLst>
                <a:lin ang="5400000" scaled="0"/>
              </a:gradFill>
              <a:ea typeface="Segoe UI" pitchFamily="34" charset="0"/>
              <a:cs typeface="Segoe UI" pitchFamily="34" charset="0"/>
            </a:endParaRPr>
          </a:p>
        </p:txBody>
      </p:sp>
      <p:sp>
        <p:nvSpPr>
          <p:cNvPr id="16" name="Rectangle 15"/>
          <p:cNvSpPr/>
          <p:nvPr/>
        </p:nvSpPr>
        <p:spPr bwMode="auto">
          <a:xfrm>
            <a:off x="594360" y="3998933"/>
            <a:ext cx="4937760" cy="2530849"/>
          </a:xfrm>
          <a:prstGeom prst="rect">
            <a:avLst/>
          </a:prstGeom>
          <a:solidFill>
            <a:schemeClr val="bg1">
              <a:lumMod val="9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dirty="0">
              <a:gradFill>
                <a:gsLst>
                  <a:gs pos="0">
                    <a:srgbClr val="FFFFFF"/>
                  </a:gs>
                  <a:gs pos="100000">
                    <a:srgbClr val="FFFFFF"/>
                  </a:gs>
                </a:gsLst>
                <a:lin ang="5400000" scaled="0"/>
              </a:gradFill>
              <a:ea typeface="Segoe UI" pitchFamily="34" charset="0"/>
              <a:cs typeface="Segoe UI" pitchFamily="34" charset="0"/>
            </a:endParaRPr>
          </a:p>
        </p:txBody>
      </p:sp>
      <p:sp>
        <p:nvSpPr>
          <p:cNvPr id="48" name="Rectangle 47"/>
          <p:cNvSpPr/>
          <p:nvPr/>
        </p:nvSpPr>
        <p:spPr bwMode="auto">
          <a:xfrm>
            <a:off x="2314575" y="5642590"/>
            <a:ext cx="1508760" cy="822960"/>
          </a:xfrm>
          <a:prstGeom prst="rect">
            <a:avLst/>
          </a:prstGeom>
          <a:solidFill>
            <a:schemeClr val="tx1">
              <a:lumMod val="90000"/>
              <a:lumOff val="1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dirty="0">
              <a:gradFill>
                <a:gsLst>
                  <a:gs pos="0">
                    <a:srgbClr val="FFFFFF"/>
                  </a:gs>
                  <a:gs pos="100000">
                    <a:srgbClr val="FFFFFF"/>
                  </a:gs>
                </a:gsLst>
                <a:lin ang="5400000" scaled="0"/>
              </a:gradFill>
              <a:ea typeface="Segoe UI" pitchFamily="34" charset="0"/>
              <a:cs typeface="Segoe UI" pitchFamily="34" charset="0"/>
            </a:endParaRPr>
          </a:p>
        </p:txBody>
      </p:sp>
      <p:sp>
        <p:nvSpPr>
          <p:cNvPr id="13" name="Rectangle 12"/>
          <p:cNvSpPr/>
          <p:nvPr/>
        </p:nvSpPr>
        <p:spPr bwMode="auto">
          <a:xfrm>
            <a:off x="731520" y="5661471"/>
            <a:ext cx="1508760" cy="822960"/>
          </a:xfrm>
          <a:prstGeom prst="rect">
            <a:avLst/>
          </a:prstGeom>
          <a:solidFill>
            <a:schemeClr val="tx1">
              <a:lumMod val="90000"/>
              <a:lumOff val="1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dirty="0">
              <a:gradFill>
                <a:gsLst>
                  <a:gs pos="0">
                    <a:srgbClr val="FFFFFF"/>
                  </a:gs>
                  <a:gs pos="100000">
                    <a:srgbClr val="FFFFFF"/>
                  </a:gs>
                </a:gsLst>
                <a:lin ang="5400000" scaled="0"/>
              </a:gradFill>
              <a:ea typeface="Segoe UI" pitchFamily="34" charset="0"/>
              <a:cs typeface="Segoe UI" pitchFamily="34" charset="0"/>
            </a:endParaRPr>
          </a:p>
        </p:txBody>
      </p:sp>
      <p:sp>
        <p:nvSpPr>
          <p:cNvPr id="9" name="Rectangle 8"/>
          <p:cNvSpPr/>
          <p:nvPr/>
        </p:nvSpPr>
        <p:spPr bwMode="auto">
          <a:xfrm>
            <a:off x="742950" y="5327068"/>
            <a:ext cx="4663440" cy="282459"/>
          </a:xfrm>
          <a:prstGeom prst="rect">
            <a:avLst/>
          </a:prstGeom>
          <a:solidFill>
            <a:schemeClr val="bg1">
              <a:lumMod val="85000"/>
            </a:schemeClr>
          </a:solidFill>
          <a:ln>
            <a:solidFill>
              <a:schemeClr val="bg1">
                <a:lumMod val="95000"/>
              </a:schemeClr>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dirty="0">
              <a:gradFill>
                <a:gsLst>
                  <a:gs pos="0">
                    <a:srgbClr val="FFFFFF"/>
                  </a:gs>
                  <a:gs pos="100000">
                    <a:srgbClr val="FFFFFF"/>
                  </a:gs>
                </a:gsLst>
                <a:lin ang="5400000" scaled="0"/>
              </a:gradFill>
              <a:ea typeface="Segoe UI" pitchFamily="34" charset="0"/>
              <a:cs typeface="Segoe UI" pitchFamily="34" charset="0"/>
            </a:endParaRPr>
          </a:p>
        </p:txBody>
      </p:sp>
      <p:sp>
        <p:nvSpPr>
          <p:cNvPr id="86" name="Rectangle 85"/>
          <p:cNvSpPr/>
          <p:nvPr/>
        </p:nvSpPr>
        <p:spPr bwMode="auto">
          <a:xfrm>
            <a:off x="6089904" y="2036064"/>
            <a:ext cx="5208191" cy="3031571"/>
          </a:xfrm>
          <a:prstGeom prst="rect">
            <a:avLst/>
          </a:prstGeom>
          <a:no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45706" rIns="0" bIns="45706" numCol="1" spcCol="0" rtlCol="0" fromWordArt="0" anchor="t" anchorCtr="0" forceAA="0" compatLnSpc="1">
            <a:prstTxWarp prst="textNoShape">
              <a:avLst/>
            </a:prstTxWarp>
            <a:spAutoFit/>
          </a:bodyPr>
          <a:lstStyle/>
          <a:p>
            <a:pPr marL="145405" defTabSz="931776">
              <a:spcBef>
                <a:spcPts val="1200"/>
              </a:spcBef>
              <a:buClr>
                <a:srgbClr val="FF8C00"/>
              </a:buClr>
              <a:buSzPct val="115000"/>
            </a:pPr>
            <a:r>
              <a:rPr lang="en-US" sz="2800" dirty="0">
                <a:solidFill>
                  <a:srgbClr val="FF8C00"/>
                </a:solidFill>
                <a:latin typeface="Segoe UI Semilight" panose="020B0402040204020203" pitchFamily="34" charset="0"/>
                <a:cs typeface="Segoe UI Semilight" panose="020B0402040204020203" pitchFamily="34" charset="0"/>
              </a:rPr>
              <a:t>Modernizing</a:t>
            </a:r>
          </a:p>
          <a:p>
            <a:pPr marL="145405" defTabSz="931776">
              <a:spcBef>
                <a:spcPts val="1200"/>
              </a:spcBef>
              <a:buClr>
                <a:srgbClr val="FF8C00"/>
              </a:buClr>
              <a:buSzPct val="115000"/>
            </a:pPr>
            <a:r>
              <a:rPr lang="en-US" sz="1800" dirty="0">
                <a:solidFill>
                  <a:srgbClr val="2C2C2C"/>
                </a:solidFill>
              </a:rPr>
              <a:t>Use modern design tools</a:t>
            </a:r>
          </a:p>
          <a:p>
            <a:pPr marL="145405" defTabSz="931776">
              <a:spcBef>
                <a:spcPts val="1200"/>
              </a:spcBef>
              <a:buClr>
                <a:srgbClr val="FF8C00"/>
              </a:buClr>
              <a:buSzPct val="115000"/>
            </a:pPr>
            <a:r>
              <a:rPr lang="en-US" sz="1800" dirty="0">
                <a:solidFill>
                  <a:srgbClr val="2C2C2C"/>
                </a:solidFill>
              </a:rPr>
              <a:t>Create reports based on more enterprise data sources</a:t>
            </a:r>
          </a:p>
          <a:p>
            <a:pPr marL="145405" defTabSz="931776">
              <a:spcBef>
                <a:spcPts val="1200"/>
              </a:spcBef>
              <a:buClr>
                <a:srgbClr val="FF8C00"/>
              </a:buClr>
              <a:buSzPct val="115000"/>
            </a:pPr>
            <a:r>
              <a:rPr lang="en-US" sz="1800" dirty="0">
                <a:ln>
                  <a:solidFill>
                    <a:srgbClr val="FFFFFF">
                      <a:alpha val="0"/>
                    </a:srgbClr>
                  </a:solidFill>
                </a:ln>
                <a:solidFill>
                  <a:srgbClr val="2C2C2C"/>
                </a:solidFill>
                <a:ea typeface="Segoe UI" pitchFamily="34" charset="0"/>
                <a:cs typeface="Segoe UI" pitchFamily="34" charset="0"/>
              </a:rPr>
              <a:t>Consume on modern web portals and browsers </a:t>
            </a:r>
          </a:p>
          <a:p>
            <a:pPr marL="145405" defTabSz="931776">
              <a:spcBef>
                <a:spcPts val="1200"/>
              </a:spcBef>
              <a:buClr>
                <a:srgbClr val="FF8C00"/>
              </a:buClr>
              <a:buSzPct val="115000"/>
            </a:pPr>
            <a:r>
              <a:rPr lang="en-US" sz="2800" dirty="0">
                <a:solidFill>
                  <a:srgbClr val="FF8C00"/>
                </a:solidFill>
                <a:latin typeface="Segoe UI Semilight" panose="020B0402040204020203" pitchFamily="34" charset="0"/>
                <a:cs typeface="Segoe UI Semilight" panose="020B0402040204020203" pitchFamily="34" charset="0"/>
              </a:rPr>
              <a:t>Simplifying</a:t>
            </a:r>
          </a:p>
          <a:p>
            <a:pPr marL="145405" defTabSz="931776">
              <a:spcBef>
                <a:spcPts val="600"/>
              </a:spcBef>
              <a:buClr>
                <a:srgbClr val="FF8C00"/>
              </a:buClr>
              <a:buSzPct val="115000"/>
            </a:pPr>
            <a:r>
              <a:rPr lang="en-US" sz="1800" dirty="0">
                <a:solidFill>
                  <a:srgbClr val="2C2C2C"/>
                </a:solidFill>
              </a:rPr>
              <a:t>Datazen integration for mobile reports</a:t>
            </a:r>
            <a:endParaRPr lang="en-US" sz="1800" dirty="0">
              <a:solidFill>
                <a:srgbClr val="FF8C00"/>
              </a:solidFill>
            </a:endParaRPr>
          </a:p>
        </p:txBody>
      </p:sp>
      <p:graphicFrame>
        <p:nvGraphicFramePr>
          <p:cNvPr id="26" name="Object 25" hidden="1"/>
          <p:cNvGraphicFramePr>
            <a:graphicFrameLocks noChangeAspect="1"/>
          </p:cNvGraphicFramePr>
          <p:nvPr>
            <p:custDataLst>
              <p:tags r:id="rId2"/>
            </p:custDataLst>
            <p:extLst/>
          </p:nvPr>
        </p:nvGraphicFramePr>
        <p:xfrm>
          <a:off x="2471" y="2085"/>
          <a:ext cx="1587" cy="1587"/>
        </p:xfrm>
        <a:graphic>
          <a:graphicData uri="http://schemas.openxmlformats.org/presentationml/2006/ole">
            <mc:AlternateContent xmlns:mc="http://schemas.openxmlformats.org/markup-compatibility/2006">
              <mc:Choice xmlns:v="urn:schemas-microsoft-com:vml" Requires="v">
                <p:oleObj spid="_x0000_s102402" name="think-cell Slide" r:id="rId5" imgW="270" imgH="270" progId="TCLayout.ActiveDocument.1">
                  <p:embed/>
                </p:oleObj>
              </mc:Choice>
              <mc:Fallback>
                <p:oleObj name="think-cell Slide" r:id="rId5" imgW="270" imgH="270" progId="TCLayout.ActiveDocument.1">
                  <p:embed/>
                  <p:pic>
                    <p:nvPicPr>
                      <p:cNvPr id="26" name="Object 25" hidden="1"/>
                      <p:cNvPicPr/>
                      <p:nvPr/>
                    </p:nvPicPr>
                    <p:blipFill>
                      <a:blip r:embed="rId6"/>
                      <a:stretch>
                        <a:fillRect/>
                      </a:stretch>
                    </p:blipFill>
                    <p:spPr>
                      <a:xfrm>
                        <a:off x="2471" y="2085"/>
                        <a:ext cx="1587" cy="1587"/>
                      </a:xfrm>
                      <a:prstGeom prst="rect">
                        <a:avLst/>
                      </a:prstGeom>
                    </p:spPr>
                  </p:pic>
                </p:oleObj>
              </mc:Fallback>
            </mc:AlternateContent>
          </a:graphicData>
        </a:graphic>
      </p:graphicFrame>
      <p:sp>
        <p:nvSpPr>
          <p:cNvPr id="4" name="Title 3"/>
          <p:cNvSpPr>
            <a:spLocks noGrp="1"/>
          </p:cNvSpPr>
          <p:nvPr>
            <p:ph type="title"/>
          </p:nvPr>
        </p:nvSpPr>
        <p:spPr>
          <a:xfrm>
            <a:off x="274638" y="241485"/>
            <a:ext cx="11888787" cy="917575"/>
          </a:xfrm>
        </p:spPr>
        <p:txBody>
          <a:bodyPr/>
          <a:lstStyle/>
          <a:p>
            <a:r>
              <a:rPr lang="en-US" dirty="0"/>
              <a:t>Enterprise reporting with modern design</a:t>
            </a:r>
            <a:br>
              <a:rPr lang="en-US" dirty="0"/>
            </a:br>
            <a:r>
              <a:rPr lang="en-US" sz="3200" dirty="0">
                <a:gradFill>
                  <a:gsLst>
                    <a:gs pos="4386">
                      <a:schemeClr val="accent5"/>
                    </a:gs>
                    <a:gs pos="36000">
                      <a:schemeClr val="accent5"/>
                    </a:gs>
                  </a:gsLst>
                  <a:lin ang="5400000" scaled="0"/>
                </a:gradFill>
              </a:rPr>
              <a:t>Create and distribute mobile and paginated reports</a:t>
            </a:r>
          </a:p>
        </p:txBody>
      </p:sp>
      <p:sp>
        <p:nvSpPr>
          <p:cNvPr id="5" name="Rectangle 4"/>
          <p:cNvSpPr/>
          <p:nvPr/>
        </p:nvSpPr>
        <p:spPr bwMode="auto">
          <a:xfrm>
            <a:off x="456654" y="4509164"/>
            <a:ext cx="5628008" cy="1800850"/>
          </a:xfrm>
          <a:prstGeom prst="rect">
            <a:avLst/>
          </a:prstGeom>
          <a:no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dirty="0">
              <a:gradFill>
                <a:gsLst>
                  <a:gs pos="0">
                    <a:srgbClr val="FFFFFF"/>
                  </a:gs>
                  <a:gs pos="100000">
                    <a:srgbClr val="FFFFFF"/>
                  </a:gs>
                </a:gsLst>
                <a:lin ang="5400000" scaled="0"/>
              </a:gradFill>
              <a:ea typeface="Segoe UI" pitchFamily="34" charset="0"/>
              <a:cs typeface="Segoe UI" pitchFamily="34" charset="0"/>
            </a:endParaRPr>
          </a:p>
        </p:txBody>
      </p:sp>
      <p:sp>
        <p:nvSpPr>
          <p:cNvPr id="27" name="Freeform 9"/>
          <p:cNvSpPr>
            <a:spLocks noChangeAspect="1" noEditPoints="1"/>
          </p:cNvSpPr>
          <p:nvPr/>
        </p:nvSpPr>
        <p:spPr bwMode="auto">
          <a:xfrm>
            <a:off x="1263112" y="5752911"/>
            <a:ext cx="445577" cy="640080"/>
          </a:xfrm>
          <a:custGeom>
            <a:avLst/>
            <a:gdLst>
              <a:gd name="T0" fmla="*/ 0 w 1351"/>
              <a:gd name="T1" fmla="*/ 320 h 1942"/>
              <a:gd name="T2" fmla="*/ 0 w 1351"/>
              <a:gd name="T3" fmla="*/ 366 h 1942"/>
              <a:gd name="T4" fmla="*/ 24 w 1351"/>
              <a:gd name="T5" fmla="*/ 1774 h 1942"/>
              <a:gd name="T6" fmla="*/ 678 w 1351"/>
              <a:gd name="T7" fmla="*/ 1942 h 1942"/>
              <a:gd name="T8" fmla="*/ 1350 w 1351"/>
              <a:gd name="T9" fmla="*/ 1717 h 1942"/>
              <a:gd name="T10" fmla="*/ 1349 w 1351"/>
              <a:gd name="T11" fmla="*/ 350 h 1942"/>
              <a:gd name="T12" fmla="*/ 655 w 1351"/>
              <a:gd name="T13" fmla="*/ 0 h 1942"/>
              <a:gd name="T14" fmla="*/ 1189 w 1351"/>
              <a:gd name="T15" fmla="*/ 325 h 1942"/>
              <a:gd name="T16" fmla="*/ 160 w 1351"/>
              <a:gd name="T17" fmla="*/ 320 h 1942"/>
              <a:gd name="T18" fmla="*/ 1190 w 1351"/>
              <a:gd name="T19" fmla="*/ 1676 h 1942"/>
              <a:gd name="T20" fmla="*/ 673 w 1351"/>
              <a:gd name="T21" fmla="*/ 1781 h 1942"/>
              <a:gd name="T22" fmla="*/ 161 w 1351"/>
              <a:gd name="T23" fmla="*/ 1666 h 1942"/>
              <a:gd name="T24" fmla="*/ 176 w 1351"/>
              <a:gd name="T25" fmla="*/ 1609 h 1942"/>
              <a:gd name="T26" fmla="*/ 161 w 1351"/>
              <a:gd name="T27" fmla="*/ 538 h 1942"/>
              <a:gd name="T28" fmla="*/ 1190 w 1351"/>
              <a:gd name="T29" fmla="*/ 536 h 1942"/>
              <a:gd name="T30" fmla="*/ 1137 w 1351"/>
              <a:gd name="T31" fmla="*/ 1548 h 1942"/>
              <a:gd name="T32" fmla="*/ 1105 w 1351"/>
              <a:gd name="T33" fmla="*/ 1604 h 1942"/>
              <a:gd name="T34" fmla="*/ 1190 w 1351"/>
              <a:gd name="T35" fmla="*/ 1676 h 1942"/>
              <a:gd name="T36" fmla="*/ 454 w 1351"/>
              <a:gd name="T37" fmla="*/ 1467 h 1942"/>
              <a:gd name="T38" fmla="*/ 459 w 1351"/>
              <a:gd name="T39" fmla="*/ 1531 h 1942"/>
              <a:gd name="T40" fmla="*/ 574 w 1351"/>
              <a:gd name="T41" fmla="*/ 1517 h 1942"/>
              <a:gd name="T42" fmla="*/ 569 w 1351"/>
              <a:gd name="T43" fmla="*/ 1452 h 1942"/>
              <a:gd name="T44" fmla="*/ 230 w 1351"/>
              <a:gd name="T45" fmla="*/ 1539 h 1942"/>
              <a:gd name="T46" fmla="*/ 245 w 1351"/>
              <a:gd name="T47" fmla="*/ 1600 h 1942"/>
              <a:gd name="T48" fmla="*/ 359 w 1351"/>
              <a:gd name="T49" fmla="*/ 1556 h 1942"/>
              <a:gd name="T50" fmla="*/ 340 w 1351"/>
              <a:gd name="T51" fmla="*/ 1494 h 1942"/>
              <a:gd name="T52" fmla="*/ 915 w 1351"/>
              <a:gd name="T53" fmla="*/ 1470 h 1942"/>
              <a:gd name="T54" fmla="*/ 903 w 1351"/>
              <a:gd name="T55" fmla="*/ 1533 h 1942"/>
              <a:gd name="T56" fmla="*/ 1018 w 1351"/>
              <a:gd name="T57" fmla="*/ 1562 h 1942"/>
              <a:gd name="T58" fmla="*/ 1028 w 1351"/>
              <a:gd name="T59" fmla="*/ 1500 h 1942"/>
              <a:gd name="T60" fmla="*/ 685 w 1351"/>
              <a:gd name="T61" fmla="*/ 1442 h 1942"/>
              <a:gd name="T62" fmla="*/ 688 w 1351"/>
              <a:gd name="T63" fmla="*/ 1506 h 1942"/>
              <a:gd name="T64" fmla="*/ 807 w 1351"/>
              <a:gd name="T65" fmla="*/ 1509 h 1942"/>
              <a:gd name="T66" fmla="*/ 803 w 1351"/>
              <a:gd name="T67" fmla="*/ 1445 h 19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351" h="1942">
                <a:moveTo>
                  <a:pt x="655" y="0"/>
                </a:moveTo>
                <a:cubicBezTo>
                  <a:pt x="269" y="0"/>
                  <a:pt x="0" y="131"/>
                  <a:pt x="0" y="320"/>
                </a:cubicBezTo>
                <a:cubicBezTo>
                  <a:pt x="0" y="329"/>
                  <a:pt x="1" y="338"/>
                  <a:pt x="2" y="347"/>
                </a:cubicBezTo>
                <a:cubicBezTo>
                  <a:pt x="0" y="353"/>
                  <a:pt x="0" y="359"/>
                  <a:pt x="0" y="366"/>
                </a:cubicBezTo>
                <a:cubicBezTo>
                  <a:pt x="0" y="1717"/>
                  <a:pt x="0" y="1717"/>
                  <a:pt x="0" y="1717"/>
                </a:cubicBezTo>
                <a:cubicBezTo>
                  <a:pt x="0" y="1738"/>
                  <a:pt x="8" y="1759"/>
                  <a:pt x="24" y="1774"/>
                </a:cubicBezTo>
                <a:cubicBezTo>
                  <a:pt x="41" y="1791"/>
                  <a:pt x="208" y="1942"/>
                  <a:pt x="672" y="1942"/>
                </a:cubicBezTo>
                <a:cubicBezTo>
                  <a:pt x="678" y="1942"/>
                  <a:pt x="678" y="1942"/>
                  <a:pt x="678" y="1942"/>
                </a:cubicBezTo>
                <a:cubicBezTo>
                  <a:pt x="1142" y="1942"/>
                  <a:pt x="1309" y="1791"/>
                  <a:pt x="1326" y="1774"/>
                </a:cubicBezTo>
                <a:cubicBezTo>
                  <a:pt x="1341" y="1759"/>
                  <a:pt x="1350" y="1738"/>
                  <a:pt x="1350" y="1717"/>
                </a:cubicBezTo>
                <a:cubicBezTo>
                  <a:pt x="1350" y="366"/>
                  <a:pt x="1350" y="366"/>
                  <a:pt x="1350" y="366"/>
                </a:cubicBezTo>
                <a:cubicBezTo>
                  <a:pt x="1350" y="360"/>
                  <a:pt x="1350" y="355"/>
                  <a:pt x="1349" y="350"/>
                </a:cubicBezTo>
                <a:cubicBezTo>
                  <a:pt x="1350" y="342"/>
                  <a:pt x="1350" y="334"/>
                  <a:pt x="1350" y="326"/>
                </a:cubicBezTo>
                <a:cubicBezTo>
                  <a:pt x="1351" y="114"/>
                  <a:pt x="992" y="0"/>
                  <a:pt x="655" y="0"/>
                </a:cubicBezTo>
                <a:close/>
                <a:moveTo>
                  <a:pt x="655" y="161"/>
                </a:moveTo>
                <a:cubicBezTo>
                  <a:pt x="1002" y="161"/>
                  <a:pt x="1189" y="278"/>
                  <a:pt x="1189" y="325"/>
                </a:cubicBezTo>
                <a:cubicBezTo>
                  <a:pt x="1189" y="371"/>
                  <a:pt x="1008" y="478"/>
                  <a:pt x="655" y="478"/>
                </a:cubicBezTo>
                <a:cubicBezTo>
                  <a:pt x="326" y="478"/>
                  <a:pt x="160" y="377"/>
                  <a:pt x="160" y="320"/>
                </a:cubicBezTo>
                <a:cubicBezTo>
                  <a:pt x="160" y="262"/>
                  <a:pt x="326" y="161"/>
                  <a:pt x="655" y="161"/>
                </a:cubicBezTo>
                <a:close/>
                <a:moveTo>
                  <a:pt x="1190" y="1676"/>
                </a:moveTo>
                <a:cubicBezTo>
                  <a:pt x="1136" y="1710"/>
                  <a:pt x="986" y="1781"/>
                  <a:pt x="678" y="1781"/>
                </a:cubicBezTo>
                <a:cubicBezTo>
                  <a:pt x="673" y="1781"/>
                  <a:pt x="673" y="1781"/>
                  <a:pt x="673" y="1781"/>
                </a:cubicBezTo>
                <a:cubicBezTo>
                  <a:pt x="368" y="1781"/>
                  <a:pt x="215" y="1709"/>
                  <a:pt x="161" y="1676"/>
                </a:cubicBezTo>
                <a:cubicBezTo>
                  <a:pt x="161" y="1666"/>
                  <a:pt x="161" y="1666"/>
                  <a:pt x="161" y="1666"/>
                </a:cubicBezTo>
                <a:cubicBezTo>
                  <a:pt x="165" y="1662"/>
                  <a:pt x="169" y="1659"/>
                  <a:pt x="173" y="1655"/>
                </a:cubicBezTo>
                <a:cubicBezTo>
                  <a:pt x="187" y="1643"/>
                  <a:pt x="188" y="1623"/>
                  <a:pt x="176" y="1609"/>
                </a:cubicBezTo>
                <a:cubicBezTo>
                  <a:pt x="172" y="1605"/>
                  <a:pt x="166" y="1602"/>
                  <a:pt x="161" y="1600"/>
                </a:cubicBezTo>
                <a:cubicBezTo>
                  <a:pt x="161" y="538"/>
                  <a:pt x="161" y="538"/>
                  <a:pt x="161" y="538"/>
                </a:cubicBezTo>
                <a:cubicBezTo>
                  <a:pt x="277" y="601"/>
                  <a:pt x="450" y="639"/>
                  <a:pt x="655" y="639"/>
                </a:cubicBezTo>
                <a:cubicBezTo>
                  <a:pt x="850" y="639"/>
                  <a:pt x="1054" y="606"/>
                  <a:pt x="1190" y="536"/>
                </a:cubicBezTo>
                <a:cubicBezTo>
                  <a:pt x="1190" y="1582"/>
                  <a:pt x="1190" y="1582"/>
                  <a:pt x="1190" y="1582"/>
                </a:cubicBezTo>
                <a:cubicBezTo>
                  <a:pt x="1173" y="1570"/>
                  <a:pt x="1155" y="1559"/>
                  <a:pt x="1137" y="1548"/>
                </a:cubicBezTo>
                <a:cubicBezTo>
                  <a:pt x="1121" y="1539"/>
                  <a:pt x="1102" y="1545"/>
                  <a:pt x="1093" y="1560"/>
                </a:cubicBezTo>
                <a:cubicBezTo>
                  <a:pt x="1084" y="1576"/>
                  <a:pt x="1090" y="1595"/>
                  <a:pt x="1105" y="1604"/>
                </a:cubicBezTo>
                <a:cubicBezTo>
                  <a:pt x="1137" y="1622"/>
                  <a:pt x="1166" y="1642"/>
                  <a:pt x="1190" y="1665"/>
                </a:cubicBezTo>
                <a:cubicBezTo>
                  <a:pt x="1190" y="1676"/>
                  <a:pt x="1190" y="1676"/>
                  <a:pt x="1190" y="1676"/>
                </a:cubicBezTo>
                <a:close/>
                <a:moveTo>
                  <a:pt x="569" y="1452"/>
                </a:moveTo>
                <a:cubicBezTo>
                  <a:pt x="529" y="1455"/>
                  <a:pt x="490" y="1460"/>
                  <a:pt x="454" y="1467"/>
                </a:cubicBezTo>
                <a:cubicBezTo>
                  <a:pt x="436" y="1470"/>
                  <a:pt x="425" y="1487"/>
                  <a:pt x="428" y="1504"/>
                </a:cubicBezTo>
                <a:cubicBezTo>
                  <a:pt x="430" y="1520"/>
                  <a:pt x="444" y="1531"/>
                  <a:pt x="459" y="1531"/>
                </a:cubicBezTo>
                <a:cubicBezTo>
                  <a:pt x="461" y="1531"/>
                  <a:pt x="463" y="1531"/>
                  <a:pt x="465" y="1530"/>
                </a:cubicBezTo>
                <a:cubicBezTo>
                  <a:pt x="500" y="1524"/>
                  <a:pt x="536" y="1520"/>
                  <a:pt x="574" y="1517"/>
                </a:cubicBezTo>
                <a:cubicBezTo>
                  <a:pt x="592" y="1516"/>
                  <a:pt x="605" y="1500"/>
                  <a:pt x="604" y="1482"/>
                </a:cubicBezTo>
                <a:cubicBezTo>
                  <a:pt x="602" y="1464"/>
                  <a:pt x="586" y="1451"/>
                  <a:pt x="569" y="1452"/>
                </a:cubicBezTo>
                <a:close/>
                <a:moveTo>
                  <a:pt x="340" y="1494"/>
                </a:moveTo>
                <a:cubicBezTo>
                  <a:pt x="301" y="1506"/>
                  <a:pt x="264" y="1522"/>
                  <a:pt x="230" y="1539"/>
                </a:cubicBezTo>
                <a:cubicBezTo>
                  <a:pt x="214" y="1547"/>
                  <a:pt x="209" y="1566"/>
                  <a:pt x="216" y="1582"/>
                </a:cubicBezTo>
                <a:cubicBezTo>
                  <a:pt x="222" y="1593"/>
                  <a:pt x="234" y="1600"/>
                  <a:pt x="245" y="1600"/>
                </a:cubicBezTo>
                <a:cubicBezTo>
                  <a:pt x="250" y="1600"/>
                  <a:pt x="255" y="1599"/>
                  <a:pt x="260" y="1596"/>
                </a:cubicBezTo>
                <a:cubicBezTo>
                  <a:pt x="290" y="1581"/>
                  <a:pt x="323" y="1567"/>
                  <a:pt x="359" y="1556"/>
                </a:cubicBezTo>
                <a:cubicBezTo>
                  <a:pt x="376" y="1551"/>
                  <a:pt x="385" y="1532"/>
                  <a:pt x="380" y="1515"/>
                </a:cubicBezTo>
                <a:cubicBezTo>
                  <a:pt x="375" y="1498"/>
                  <a:pt x="357" y="1489"/>
                  <a:pt x="340" y="1494"/>
                </a:cubicBezTo>
                <a:close/>
                <a:moveTo>
                  <a:pt x="1028" y="1500"/>
                </a:moveTo>
                <a:cubicBezTo>
                  <a:pt x="993" y="1488"/>
                  <a:pt x="955" y="1478"/>
                  <a:pt x="915" y="1470"/>
                </a:cubicBezTo>
                <a:cubicBezTo>
                  <a:pt x="898" y="1466"/>
                  <a:pt x="881" y="1478"/>
                  <a:pt x="877" y="1495"/>
                </a:cubicBezTo>
                <a:cubicBezTo>
                  <a:pt x="874" y="1513"/>
                  <a:pt x="885" y="1530"/>
                  <a:pt x="903" y="1533"/>
                </a:cubicBezTo>
                <a:cubicBezTo>
                  <a:pt x="940" y="1540"/>
                  <a:pt x="975" y="1550"/>
                  <a:pt x="1008" y="1561"/>
                </a:cubicBezTo>
                <a:cubicBezTo>
                  <a:pt x="1011" y="1562"/>
                  <a:pt x="1015" y="1562"/>
                  <a:pt x="1018" y="1562"/>
                </a:cubicBezTo>
                <a:cubicBezTo>
                  <a:pt x="1031" y="1562"/>
                  <a:pt x="1044" y="1554"/>
                  <a:pt x="1048" y="1541"/>
                </a:cubicBezTo>
                <a:cubicBezTo>
                  <a:pt x="1054" y="1524"/>
                  <a:pt x="1045" y="1506"/>
                  <a:pt x="1028" y="1500"/>
                </a:cubicBezTo>
                <a:close/>
                <a:moveTo>
                  <a:pt x="803" y="1445"/>
                </a:moveTo>
                <a:cubicBezTo>
                  <a:pt x="766" y="1442"/>
                  <a:pt x="726" y="1441"/>
                  <a:pt x="685" y="1442"/>
                </a:cubicBezTo>
                <a:cubicBezTo>
                  <a:pt x="668" y="1443"/>
                  <a:pt x="654" y="1458"/>
                  <a:pt x="654" y="1476"/>
                </a:cubicBezTo>
                <a:cubicBezTo>
                  <a:pt x="655" y="1493"/>
                  <a:pt x="670" y="1507"/>
                  <a:pt x="688" y="1506"/>
                </a:cubicBezTo>
                <a:cubicBezTo>
                  <a:pt x="726" y="1505"/>
                  <a:pt x="762" y="1506"/>
                  <a:pt x="796" y="1510"/>
                </a:cubicBezTo>
                <a:cubicBezTo>
                  <a:pt x="800" y="1510"/>
                  <a:pt x="803" y="1510"/>
                  <a:pt x="807" y="1509"/>
                </a:cubicBezTo>
                <a:cubicBezTo>
                  <a:pt x="820" y="1506"/>
                  <a:pt x="830" y="1495"/>
                  <a:pt x="832" y="1481"/>
                </a:cubicBezTo>
                <a:cubicBezTo>
                  <a:pt x="833" y="1463"/>
                  <a:pt x="820" y="1447"/>
                  <a:pt x="803" y="1445"/>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36" name="Freeform 23"/>
          <p:cNvSpPr>
            <a:spLocks noEditPoints="1"/>
          </p:cNvSpPr>
          <p:nvPr/>
        </p:nvSpPr>
        <p:spPr bwMode="black">
          <a:xfrm>
            <a:off x="2732684" y="5734030"/>
            <a:ext cx="672543" cy="640080"/>
          </a:xfrm>
          <a:custGeom>
            <a:avLst/>
            <a:gdLst>
              <a:gd name="T0" fmla="*/ 709 w 709"/>
              <a:gd name="T1" fmla="*/ 570 h 709"/>
              <a:gd name="T2" fmla="*/ 373 w 709"/>
              <a:gd name="T3" fmla="*/ 709 h 709"/>
              <a:gd name="T4" fmla="*/ 373 w 709"/>
              <a:gd name="T5" fmla="*/ 294 h 709"/>
              <a:gd name="T6" fmla="*/ 709 w 709"/>
              <a:gd name="T7" fmla="*/ 154 h 709"/>
              <a:gd name="T8" fmla="*/ 709 w 709"/>
              <a:gd name="T9" fmla="*/ 570 h 709"/>
              <a:gd name="T10" fmla="*/ 335 w 709"/>
              <a:gd name="T11" fmla="*/ 294 h 709"/>
              <a:gd name="T12" fmla="*/ 0 w 709"/>
              <a:gd name="T13" fmla="*/ 154 h 709"/>
              <a:gd name="T14" fmla="*/ 0 w 709"/>
              <a:gd name="T15" fmla="*/ 570 h 709"/>
              <a:gd name="T16" fmla="*/ 335 w 709"/>
              <a:gd name="T17" fmla="*/ 709 h 709"/>
              <a:gd name="T18" fmla="*/ 335 w 709"/>
              <a:gd name="T19" fmla="*/ 294 h 709"/>
              <a:gd name="T20" fmla="*/ 354 w 709"/>
              <a:gd name="T21" fmla="*/ 0 h 709"/>
              <a:gd name="T22" fmla="*/ 0 w 709"/>
              <a:gd name="T23" fmla="*/ 126 h 709"/>
              <a:gd name="T24" fmla="*/ 354 w 709"/>
              <a:gd name="T25" fmla="*/ 268 h 709"/>
              <a:gd name="T26" fmla="*/ 709 w 709"/>
              <a:gd name="T27" fmla="*/ 126 h 709"/>
              <a:gd name="T28" fmla="*/ 354 w 709"/>
              <a:gd name="T29" fmla="*/ 0 h 7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9" h="709">
                <a:moveTo>
                  <a:pt x="709" y="570"/>
                </a:moveTo>
                <a:lnTo>
                  <a:pt x="373" y="709"/>
                </a:lnTo>
                <a:lnTo>
                  <a:pt x="373" y="294"/>
                </a:lnTo>
                <a:lnTo>
                  <a:pt x="709" y="154"/>
                </a:lnTo>
                <a:lnTo>
                  <a:pt x="709" y="570"/>
                </a:lnTo>
                <a:close/>
                <a:moveTo>
                  <a:pt x="335" y="294"/>
                </a:moveTo>
                <a:lnTo>
                  <a:pt x="0" y="154"/>
                </a:lnTo>
                <a:lnTo>
                  <a:pt x="0" y="570"/>
                </a:lnTo>
                <a:lnTo>
                  <a:pt x="335" y="709"/>
                </a:lnTo>
                <a:lnTo>
                  <a:pt x="335" y="294"/>
                </a:lnTo>
                <a:close/>
                <a:moveTo>
                  <a:pt x="354" y="0"/>
                </a:moveTo>
                <a:lnTo>
                  <a:pt x="0" y="126"/>
                </a:lnTo>
                <a:lnTo>
                  <a:pt x="354" y="268"/>
                </a:lnTo>
                <a:lnTo>
                  <a:pt x="709" y="126"/>
                </a:lnTo>
                <a:lnTo>
                  <a:pt x="354" y="0"/>
                </a:lnTo>
                <a:close/>
              </a:path>
            </a:pathLst>
          </a:custGeom>
          <a:solidFill>
            <a:schemeClr val="bg1"/>
          </a:solidFill>
          <a:ln>
            <a:noFill/>
          </a:ln>
        </p:spPr>
        <p:txBody>
          <a:bodyPr vert="horz" wrap="square" lIns="82281" tIns="41141" rIns="82281" bIns="41141" numCol="1" anchor="t" anchorCtr="0" compatLnSpc="1">
            <a:prstTxWarp prst="textNoShape">
              <a:avLst/>
            </a:prstTxWarp>
          </a:bodyPr>
          <a:lstStyle/>
          <a:p>
            <a:pPr algn="ctr" defTabSz="932384"/>
            <a:endParaRPr lang="en-US" sz="1598" dirty="0">
              <a:ln>
                <a:solidFill>
                  <a:srgbClr val="FFFFFF">
                    <a:alpha val="0"/>
                  </a:srgbClr>
                </a:solidFill>
              </a:ln>
              <a:solidFill>
                <a:srgbClr val="000000"/>
              </a:solidFill>
            </a:endParaRPr>
          </a:p>
        </p:txBody>
      </p:sp>
      <p:sp>
        <p:nvSpPr>
          <p:cNvPr id="6" name="Rectangle 5"/>
          <p:cNvSpPr/>
          <p:nvPr/>
        </p:nvSpPr>
        <p:spPr bwMode="auto">
          <a:xfrm>
            <a:off x="3897630" y="5661471"/>
            <a:ext cx="1508760" cy="822960"/>
          </a:xfrm>
          <a:prstGeom prst="rect">
            <a:avLst/>
          </a:prstGeom>
          <a:solidFill>
            <a:schemeClr val="tx1">
              <a:lumMod val="90000"/>
              <a:lumOff val="1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900" dirty="0">
              <a:gradFill>
                <a:gsLst>
                  <a:gs pos="0">
                    <a:srgbClr val="FFFFFF"/>
                  </a:gs>
                  <a:gs pos="100000">
                    <a:srgbClr val="FFFFFF"/>
                  </a:gs>
                </a:gsLst>
                <a:lin ang="5400000" scaled="0"/>
              </a:gradFill>
              <a:ea typeface="Segoe UI" pitchFamily="34" charset="0"/>
              <a:cs typeface="Segoe UI" pitchFamily="34" charset="0"/>
            </a:endParaRPr>
          </a:p>
        </p:txBody>
      </p:sp>
      <p:sp>
        <p:nvSpPr>
          <p:cNvPr id="7" name="TextBox 6"/>
          <p:cNvSpPr txBox="1"/>
          <p:nvPr/>
        </p:nvSpPr>
        <p:spPr>
          <a:xfrm>
            <a:off x="3953029" y="5752911"/>
            <a:ext cx="1332958" cy="627864"/>
          </a:xfrm>
          <a:prstGeom prst="rect">
            <a:avLst/>
          </a:prstGeom>
          <a:noFill/>
        </p:spPr>
        <p:txBody>
          <a:bodyPr wrap="square" lIns="182880" tIns="146304" rIns="182880" bIns="146304" rtlCol="0">
            <a:spAutoFit/>
          </a:bodyPr>
          <a:lstStyle/>
          <a:p>
            <a:pPr algn="ctr">
              <a:lnSpc>
                <a:spcPct val="90000"/>
              </a:lnSpc>
              <a:spcAft>
                <a:spcPts val="600"/>
              </a:spcAft>
            </a:pPr>
            <a:r>
              <a:rPr lang="en-US" sz="1200" dirty="0">
                <a:solidFill>
                  <a:schemeClr val="bg1"/>
                </a:solidFill>
              </a:rPr>
              <a:t>Other</a:t>
            </a:r>
            <a:br>
              <a:rPr lang="en-US" sz="1200" dirty="0">
                <a:solidFill>
                  <a:schemeClr val="bg1"/>
                </a:solidFill>
              </a:rPr>
            </a:br>
            <a:r>
              <a:rPr lang="en-US" sz="1200" dirty="0">
                <a:solidFill>
                  <a:schemeClr val="bg1"/>
                </a:solidFill>
              </a:rPr>
              <a:t>data sources</a:t>
            </a:r>
          </a:p>
        </p:txBody>
      </p:sp>
      <p:sp>
        <p:nvSpPr>
          <p:cNvPr id="10" name="TextBox 9"/>
          <p:cNvSpPr txBox="1"/>
          <p:nvPr/>
        </p:nvSpPr>
        <p:spPr>
          <a:xfrm>
            <a:off x="731520" y="5280873"/>
            <a:ext cx="4663440" cy="461665"/>
          </a:xfrm>
          <a:prstGeom prst="rect">
            <a:avLst/>
          </a:prstGeom>
          <a:noFill/>
        </p:spPr>
        <p:txBody>
          <a:bodyPr wrap="square" lIns="182880" tIns="146304" rIns="182880" bIns="146304" rtlCol="0">
            <a:spAutoFit/>
          </a:bodyPr>
          <a:lstStyle/>
          <a:p>
            <a:pPr algn="ctr" defTabSz="932472">
              <a:lnSpc>
                <a:spcPct val="90000"/>
              </a:lnSpc>
            </a:pPr>
            <a:r>
              <a:rPr lang="en-US" sz="1200" dirty="0">
                <a:gradFill>
                  <a:gsLst>
                    <a:gs pos="26316">
                      <a:schemeClr val="tx2"/>
                    </a:gs>
                    <a:gs pos="66000">
                      <a:schemeClr val="tx2"/>
                    </a:gs>
                  </a:gsLst>
                  <a:lin ang="5400000" scaled="0"/>
                </a:gradFill>
                <a:ea typeface="Segoe UI" pitchFamily="34" charset="0"/>
                <a:cs typeface="Segoe UI" pitchFamily="34" charset="0"/>
              </a:rPr>
              <a:t>LATEST DATA SOURCES</a:t>
            </a:r>
          </a:p>
        </p:txBody>
      </p:sp>
      <p:sp>
        <p:nvSpPr>
          <p:cNvPr id="11" name="Rectangle 10"/>
          <p:cNvSpPr/>
          <p:nvPr/>
        </p:nvSpPr>
        <p:spPr bwMode="auto">
          <a:xfrm>
            <a:off x="731520" y="4286387"/>
            <a:ext cx="4663440" cy="822960"/>
          </a:xfrm>
          <a:prstGeom prst="rect">
            <a:avLst/>
          </a:prstGeom>
          <a:solidFill>
            <a:srgbClr val="FF8C00"/>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dirty="0">
              <a:gradFill>
                <a:gsLst>
                  <a:gs pos="0">
                    <a:srgbClr val="FFFFFF"/>
                  </a:gs>
                  <a:gs pos="100000">
                    <a:srgbClr val="FFFFFF"/>
                  </a:gs>
                </a:gsLst>
                <a:lin ang="5400000" scaled="0"/>
              </a:gradFill>
              <a:ea typeface="Segoe UI" pitchFamily="34" charset="0"/>
              <a:cs typeface="Segoe UI" pitchFamily="34" charset="0"/>
            </a:endParaRPr>
          </a:p>
        </p:txBody>
      </p:sp>
      <p:sp>
        <p:nvSpPr>
          <p:cNvPr id="25" name="Freeform 75"/>
          <p:cNvSpPr>
            <a:spLocks noChangeAspect="1" noEditPoints="1"/>
          </p:cNvSpPr>
          <p:nvPr/>
        </p:nvSpPr>
        <p:spPr bwMode="auto">
          <a:xfrm>
            <a:off x="1077314" y="4372847"/>
            <a:ext cx="529771" cy="640080"/>
          </a:xfrm>
          <a:custGeom>
            <a:avLst/>
            <a:gdLst>
              <a:gd name="T0" fmla="*/ 0 w 1274"/>
              <a:gd name="T1" fmla="*/ 74 h 1540"/>
              <a:gd name="T2" fmla="*/ 74 w 1274"/>
              <a:gd name="T3" fmla="*/ 1540 h 1540"/>
              <a:gd name="T4" fmla="*/ 1274 w 1274"/>
              <a:gd name="T5" fmla="*/ 1467 h 1540"/>
              <a:gd name="T6" fmla="*/ 1201 w 1274"/>
              <a:gd name="T7" fmla="*/ 0 h 1540"/>
              <a:gd name="T8" fmla="*/ 1176 w 1274"/>
              <a:gd name="T9" fmla="*/ 1394 h 1540"/>
              <a:gd name="T10" fmla="*/ 98 w 1274"/>
              <a:gd name="T11" fmla="*/ 98 h 1540"/>
              <a:gd name="T12" fmla="*/ 1176 w 1274"/>
              <a:gd name="T13" fmla="*/ 1394 h 1540"/>
              <a:gd name="T14" fmla="*/ 365 w 1274"/>
              <a:gd name="T15" fmla="*/ 391 h 1540"/>
              <a:gd name="T16" fmla="*/ 489 w 1274"/>
              <a:gd name="T17" fmla="*/ 391 h 1540"/>
              <a:gd name="T18" fmla="*/ 512 w 1274"/>
              <a:gd name="T19" fmla="*/ 588 h 1540"/>
              <a:gd name="T20" fmla="*/ 316 w 1274"/>
              <a:gd name="T21" fmla="*/ 686 h 1540"/>
              <a:gd name="T22" fmla="*/ 365 w 1274"/>
              <a:gd name="T23" fmla="*/ 391 h 1540"/>
              <a:gd name="T24" fmla="*/ 1104 w 1274"/>
              <a:gd name="T25" fmla="*/ 391 h 1540"/>
              <a:gd name="T26" fmla="*/ 683 w 1274"/>
              <a:gd name="T27" fmla="*/ 440 h 1540"/>
              <a:gd name="T28" fmla="*/ 683 w 1274"/>
              <a:gd name="T29" fmla="*/ 539 h 1540"/>
              <a:gd name="T30" fmla="*/ 1104 w 1274"/>
              <a:gd name="T31" fmla="*/ 588 h 1540"/>
              <a:gd name="T32" fmla="*/ 683 w 1274"/>
              <a:gd name="T33" fmla="*/ 539 h 1540"/>
              <a:gd name="T34" fmla="*/ 1104 w 1274"/>
              <a:gd name="T35" fmla="*/ 687 h 1540"/>
              <a:gd name="T36" fmla="*/ 683 w 1274"/>
              <a:gd name="T37" fmla="*/ 736 h 1540"/>
              <a:gd name="T38" fmla="*/ 194 w 1274"/>
              <a:gd name="T39" fmla="*/ 1251 h 1540"/>
              <a:gd name="T40" fmla="*/ 1104 w 1274"/>
              <a:gd name="T41" fmla="*/ 1294 h 1540"/>
              <a:gd name="T42" fmla="*/ 194 w 1274"/>
              <a:gd name="T43" fmla="*/ 1251 h 1540"/>
              <a:gd name="T44" fmla="*/ 1040 w 1274"/>
              <a:gd name="T45" fmla="*/ 850 h 1540"/>
              <a:gd name="T46" fmla="*/ 912 w 1274"/>
              <a:gd name="T47" fmla="*/ 1205 h 1540"/>
              <a:gd name="T48" fmla="*/ 692 w 1274"/>
              <a:gd name="T49" fmla="*/ 990 h 1540"/>
              <a:gd name="T50" fmla="*/ 820 w 1274"/>
              <a:gd name="T51" fmla="*/ 1205 h 1540"/>
              <a:gd name="T52" fmla="*/ 692 w 1274"/>
              <a:gd name="T53" fmla="*/ 990 h 1540"/>
              <a:gd name="T54" fmla="*/ 603 w 1274"/>
              <a:gd name="T55" fmla="*/ 924 h 1540"/>
              <a:gd name="T56" fmla="*/ 475 w 1274"/>
              <a:gd name="T57" fmla="*/ 1205 h 1540"/>
              <a:gd name="T58" fmla="*/ 258 w 1274"/>
              <a:gd name="T59" fmla="*/ 1054 h 1540"/>
              <a:gd name="T60" fmla="*/ 386 w 1274"/>
              <a:gd name="T61" fmla="*/ 1205 h 1540"/>
              <a:gd name="T62" fmla="*/ 258 w 1274"/>
              <a:gd name="T63" fmla="*/ 1054 h 15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74" h="1540">
                <a:moveTo>
                  <a:pt x="74" y="0"/>
                </a:moveTo>
                <a:cubicBezTo>
                  <a:pt x="31" y="0"/>
                  <a:pt x="0" y="31"/>
                  <a:pt x="0" y="74"/>
                </a:cubicBezTo>
                <a:cubicBezTo>
                  <a:pt x="0" y="1467"/>
                  <a:pt x="0" y="1467"/>
                  <a:pt x="0" y="1467"/>
                </a:cubicBezTo>
                <a:cubicBezTo>
                  <a:pt x="0" y="1510"/>
                  <a:pt x="31" y="1540"/>
                  <a:pt x="74" y="1540"/>
                </a:cubicBezTo>
                <a:cubicBezTo>
                  <a:pt x="1201" y="1540"/>
                  <a:pt x="1201" y="1540"/>
                  <a:pt x="1201" y="1540"/>
                </a:cubicBezTo>
                <a:cubicBezTo>
                  <a:pt x="1244" y="1540"/>
                  <a:pt x="1274" y="1510"/>
                  <a:pt x="1274" y="1467"/>
                </a:cubicBezTo>
                <a:cubicBezTo>
                  <a:pt x="1274" y="74"/>
                  <a:pt x="1274" y="74"/>
                  <a:pt x="1274" y="74"/>
                </a:cubicBezTo>
                <a:cubicBezTo>
                  <a:pt x="1274" y="31"/>
                  <a:pt x="1201" y="0"/>
                  <a:pt x="1201" y="0"/>
                </a:cubicBezTo>
                <a:lnTo>
                  <a:pt x="74" y="0"/>
                </a:lnTo>
                <a:close/>
                <a:moveTo>
                  <a:pt x="1176" y="1394"/>
                </a:moveTo>
                <a:cubicBezTo>
                  <a:pt x="98" y="1394"/>
                  <a:pt x="98" y="1394"/>
                  <a:pt x="98" y="1394"/>
                </a:cubicBezTo>
                <a:cubicBezTo>
                  <a:pt x="98" y="98"/>
                  <a:pt x="98" y="98"/>
                  <a:pt x="98" y="98"/>
                </a:cubicBezTo>
                <a:cubicBezTo>
                  <a:pt x="270" y="98"/>
                  <a:pt x="1176" y="98"/>
                  <a:pt x="1176" y="98"/>
                </a:cubicBezTo>
                <a:cubicBezTo>
                  <a:pt x="1176" y="1394"/>
                  <a:pt x="1176" y="1394"/>
                  <a:pt x="1176" y="1394"/>
                </a:cubicBezTo>
                <a:cubicBezTo>
                  <a:pt x="1176" y="1394"/>
                  <a:pt x="1176" y="1394"/>
                  <a:pt x="1176" y="1394"/>
                </a:cubicBezTo>
                <a:close/>
                <a:moveTo>
                  <a:pt x="365" y="391"/>
                </a:moveTo>
                <a:cubicBezTo>
                  <a:pt x="365" y="391"/>
                  <a:pt x="365" y="391"/>
                  <a:pt x="365" y="391"/>
                </a:cubicBezTo>
                <a:cubicBezTo>
                  <a:pt x="489" y="391"/>
                  <a:pt x="489" y="391"/>
                  <a:pt x="489" y="391"/>
                </a:cubicBezTo>
                <a:cubicBezTo>
                  <a:pt x="365" y="588"/>
                  <a:pt x="365" y="588"/>
                  <a:pt x="365" y="588"/>
                </a:cubicBezTo>
                <a:cubicBezTo>
                  <a:pt x="512" y="588"/>
                  <a:pt x="512" y="588"/>
                  <a:pt x="512" y="588"/>
                </a:cubicBezTo>
                <a:cubicBezTo>
                  <a:pt x="220" y="880"/>
                  <a:pt x="220" y="880"/>
                  <a:pt x="220" y="880"/>
                </a:cubicBezTo>
                <a:cubicBezTo>
                  <a:pt x="316" y="686"/>
                  <a:pt x="316" y="686"/>
                  <a:pt x="316" y="686"/>
                </a:cubicBezTo>
                <a:cubicBezTo>
                  <a:pt x="194" y="686"/>
                  <a:pt x="194" y="686"/>
                  <a:pt x="194" y="686"/>
                </a:cubicBezTo>
                <a:cubicBezTo>
                  <a:pt x="365" y="391"/>
                  <a:pt x="365" y="391"/>
                  <a:pt x="365" y="391"/>
                </a:cubicBezTo>
                <a:close/>
                <a:moveTo>
                  <a:pt x="683" y="391"/>
                </a:moveTo>
                <a:cubicBezTo>
                  <a:pt x="1104" y="391"/>
                  <a:pt x="1104" y="391"/>
                  <a:pt x="1104" y="391"/>
                </a:cubicBezTo>
                <a:cubicBezTo>
                  <a:pt x="1104" y="440"/>
                  <a:pt x="1104" y="440"/>
                  <a:pt x="1104" y="440"/>
                </a:cubicBezTo>
                <a:cubicBezTo>
                  <a:pt x="683" y="440"/>
                  <a:pt x="683" y="440"/>
                  <a:pt x="683" y="440"/>
                </a:cubicBezTo>
                <a:cubicBezTo>
                  <a:pt x="683" y="391"/>
                  <a:pt x="683" y="391"/>
                  <a:pt x="683" y="391"/>
                </a:cubicBezTo>
                <a:close/>
                <a:moveTo>
                  <a:pt x="683" y="539"/>
                </a:moveTo>
                <a:cubicBezTo>
                  <a:pt x="1104" y="539"/>
                  <a:pt x="1104" y="539"/>
                  <a:pt x="1104" y="539"/>
                </a:cubicBezTo>
                <a:cubicBezTo>
                  <a:pt x="1104" y="588"/>
                  <a:pt x="1104" y="588"/>
                  <a:pt x="1104" y="588"/>
                </a:cubicBezTo>
                <a:cubicBezTo>
                  <a:pt x="683" y="588"/>
                  <a:pt x="683" y="588"/>
                  <a:pt x="683" y="588"/>
                </a:cubicBezTo>
                <a:cubicBezTo>
                  <a:pt x="683" y="539"/>
                  <a:pt x="683" y="539"/>
                  <a:pt x="683" y="539"/>
                </a:cubicBezTo>
                <a:close/>
                <a:moveTo>
                  <a:pt x="683" y="687"/>
                </a:moveTo>
                <a:cubicBezTo>
                  <a:pt x="1104" y="687"/>
                  <a:pt x="1104" y="687"/>
                  <a:pt x="1104" y="687"/>
                </a:cubicBezTo>
                <a:cubicBezTo>
                  <a:pt x="1104" y="736"/>
                  <a:pt x="1104" y="736"/>
                  <a:pt x="1104" y="736"/>
                </a:cubicBezTo>
                <a:cubicBezTo>
                  <a:pt x="683" y="736"/>
                  <a:pt x="683" y="736"/>
                  <a:pt x="683" y="736"/>
                </a:cubicBezTo>
                <a:cubicBezTo>
                  <a:pt x="683" y="687"/>
                  <a:pt x="683" y="687"/>
                  <a:pt x="683" y="687"/>
                </a:cubicBezTo>
                <a:close/>
                <a:moveTo>
                  <a:pt x="194" y="1251"/>
                </a:moveTo>
                <a:cubicBezTo>
                  <a:pt x="1104" y="1251"/>
                  <a:pt x="1104" y="1251"/>
                  <a:pt x="1104" y="1251"/>
                </a:cubicBezTo>
                <a:cubicBezTo>
                  <a:pt x="1104" y="1294"/>
                  <a:pt x="1104" y="1294"/>
                  <a:pt x="1104" y="1294"/>
                </a:cubicBezTo>
                <a:cubicBezTo>
                  <a:pt x="194" y="1294"/>
                  <a:pt x="194" y="1294"/>
                  <a:pt x="194" y="1294"/>
                </a:cubicBezTo>
                <a:cubicBezTo>
                  <a:pt x="194" y="1251"/>
                  <a:pt x="194" y="1251"/>
                  <a:pt x="194" y="1251"/>
                </a:cubicBezTo>
                <a:close/>
                <a:moveTo>
                  <a:pt x="912" y="850"/>
                </a:moveTo>
                <a:cubicBezTo>
                  <a:pt x="1040" y="850"/>
                  <a:pt x="1040" y="850"/>
                  <a:pt x="1040" y="850"/>
                </a:cubicBezTo>
                <a:cubicBezTo>
                  <a:pt x="1040" y="1205"/>
                  <a:pt x="1040" y="1205"/>
                  <a:pt x="1040" y="1205"/>
                </a:cubicBezTo>
                <a:cubicBezTo>
                  <a:pt x="912" y="1205"/>
                  <a:pt x="912" y="1205"/>
                  <a:pt x="912" y="1205"/>
                </a:cubicBezTo>
                <a:cubicBezTo>
                  <a:pt x="912" y="850"/>
                  <a:pt x="912" y="850"/>
                  <a:pt x="912" y="850"/>
                </a:cubicBezTo>
                <a:close/>
                <a:moveTo>
                  <a:pt x="692" y="990"/>
                </a:moveTo>
                <a:cubicBezTo>
                  <a:pt x="820" y="990"/>
                  <a:pt x="820" y="990"/>
                  <a:pt x="820" y="990"/>
                </a:cubicBezTo>
                <a:cubicBezTo>
                  <a:pt x="820" y="1205"/>
                  <a:pt x="820" y="1205"/>
                  <a:pt x="820" y="1205"/>
                </a:cubicBezTo>
                <a:cubicBezTo>
                  <a:pt x="692" y="1205"/>
                  <a:pt x="692" y="1205"/>
                  <a:pt x="692" y="1205"/>
                </a:cubicBezTo>
                <a:cubicBezTo>
                  <a:pt x="692" y="990"/>
                  <a:pt x="692" y="990"/>
                  <a:pt x="692" y="990"/>
                </a:cubicBezTo>
                <a:close/>
                <a:moveTo>
                  <a:pt x="475" y="924"/>
                </a:moveTo>
                <a:cubicBezTo>
                  <a:pt x="603" y="924"/>
                  <a:pt x="603" y="924"/>
                  <a:pt x="603" y="924"/>
                </a:cubicBezTo>
                <a:cubicBezTo>
                  <a:pt x="603" y="1205"/>
                  <a:pt x="603" y="1205"/>
                  <a:pt x="603" y="1205"/>
                </a:cubicBezTo>
                <a:cubicBezTo>
                  <a:pt x="475" y="1205"/>
                  <a:pt x="475" y="1205"/>
                  <a:pt x="475" y="1205"/>
                </a:cubicBezTo>
                <a:cubicBezTo>
                  <a:pt x="475" y="924"/>
                  <a:pt x="475" y="924"/>
                  <a:pt x="475" y="924"/>
                </a:cubicBezTo>
                <a:close/>
                <a:moveTo>
                  <a:pt x="258" y="1054"/>
                </a:moveTo>
                <a:cubicBezTo>
                  <a:pt x="386" y="1054"/>
                  <a:pt x="386" y="1054"/>
                  <a:pt x="386" y="1054"/>
                </a:cubicBezTo>
                <a:cubicBezTo>
                  <a:pt x="386" y="1205"/>
                  <a:pt x="386" y="1205"/>
                  <a:pt x="386" y="1205"/>
                </a:cubicBezTo>
                <a:cubicBezTo>
                  <a:pt x="258" y="1205"/>
                  <a:pt x="258" y="1205"/>
                  <a:pt x="258" y="1205"/>
                </a:cubicBezTo>
                <a:cubicBezTo>
                  <a:pt x="258" y="1054"/>
                  <a:pt x="258" y="1054"/>
                  <a:pt x="258" y="1054"/>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12" name="TextBox 11"/>
          <p:cNvSpPr txBox="1"/>
          <p:nvPr/>
        </p:nvSpPr>
        <p:spPr>
          <a:xfrm>
            <a:off x="1670802" y="4234664"/>
            <a:ext cx="3446162" cy="926407"/>
          </a:xfrm>
          <a:prstGeom prst="rect">
            <a:avLst/>
          </a:prstGeom>
          <a:noFill/>
        </p:spPr>
        <p:txBody>
          <a:bodyPr wrap="square" lIns="182880" tIns="146304" rIns="182880" bIns="146304" rtlCol="0">
            <a:spAutoFit/>
          </a:bodyPr>
          <a:lstStyle/>
          <a:p>
            <a:pPr>
              <a:lnSpc>
                <a:spcPct val="90000"/>
              </a:lnSpc>
              <a:spcAft>
                <a:spcPts val="600"/>
              </a:spcAft>
            </a:pPr>
            <a:r>
              <a:rPr lang="en-US" sz="2000" dirty="0">
                <a:solidFill>
                  <a:schemeClr val="bg1"/>
                </a:solidFill>
              </a:rPr>
              <a:t>Modern paginated reports</a:t>
            </a:r>
          </a:p>
          <a:p>
            <a:pPr>
              <a:lnSpc>
                <a:spcPct val="90000"/>
              </a:lnSpc>
              <a:spcAft>
                <a:spcPts val="600"/>
              </a:spcAft>
            </a:pPr>
            <a:r>
              <a:rPr lang="en-US" sz="2000" dirty="0">
                <a:solidFill>
                  <a:schemeClr val="bg1"/>
                </a:solidFill>
              </a:rPr>
              <a:t>Mobile reports</a:t>
            </a:r>
          </a:p>
        </p:txBody>
      </p:sp>
      <p:sp>
        <p:nvSpPr>
          <p:cNvPr id="15" name="Isosceles Triangle 14"/>
          <p:cNvSpPr/>
          <p:nvPr/>
        </p:nvSpPr>
        <p:spPr bwMode="auto">
          <a:xfrm>
            <a:off x="731520" y="5176946"/>
            <a:ext cx="4663440" cy="104771"/>
          </a:xfrm>
          <a:prstGeom prst="triangle">
            <a:avLst/>
          </a:prstGeom>
          <a:solidFill>
            <a:schemeClr val="bg1">
              <a:lumMod val="8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dirty="0">
              <a:gradFill>
                <a:gsLst>
                  <a:gs pos="0">
                    <a:srgbClr val="FFFFFF"/>
                  </a:gs>
                  <a:gs pos="100000">
                    <a:srgbClr val="FFFFFF"/>
                  </a:gs>
                </a:gsLst>
                <a:lin ang="5400000" scaled="0"/>
              </a:gradFill>
              <a:ea typeface="Segoe UI" pitchFamily="34" charset="0"/>
              <a:cs typeface="Segoe UI" pitchFamily="34" charset="0"/>
            </a:endParaRPr>
          </a:p>
        </p:txBody>
      </p:sp>
      <p:sp>
        <p:nvSpPr>
          <p:cNvPr id="17" name="TextBox 16"/>
          <p:cNvSpPr txBox="1"/>
          <p:nvPr/>
        </p:nvSpPr>
        <p:spPr>
          <a:xfrm>
            <a:off x="274639" y="3941959"/>
            <a:ext cx="5643813" cy="461665"/>
          </a:xfrm>
          <a:prstGeom prst="rect">
            <a:avLst/>
          </a:prstGeom>
          <a:noFill/>
        </p:spPr>
        <p:txBody>
          <a:bodyPr wrap="square" lIns="182880" tIns="146304" rIns="182880" bIns="146304" rtlCol="0">
            <a:spAutoFit/>
          </a:bodyPr>
          <a:lstStyle/>
          <a:p>
            <a:pPr algn="ctr" defTabSz="932472">
              <a:lnSpc>
                <a:spcPct val="90000"/>
              </a:lnSpc>
            </a:pPr>
            <a:r>
              <a:rPr lang="en-US" sz="1200" dirty="0">
                <a:gradFill>
                  <a:gsLst>
                    <a:gs pos="26316">
                      <a:schemeClr val="tx2"/>
                    </a:gs>
                    <a:gs pos="66000">
                      <a:schemeClr val="tx2"/>
                    </a:gs>
                  </a:gsLst>
                  <a:lin ang="5400000" scaled="0"/>
                </a:gradFill>
                <a:ea typeface="Segoe UI" pitchFamily="34" charset="0"/>
                <a:cs typeface="Segoe UI" pitchFamily="34" charset="0"/>
              </a:rPr>
              <a:t>CREATE</a:t>
            </a:r>
          </a:p>
        </p:txBody>
      </p:sp>
      <p:sp>
        <p:nvSpPr>
          <p:cNvPr id="53" name="TextBox 52"/>
          <p:cNvSpPr txBox="1"/>
          <p:nvPr/>
        </p:nvSpPr>
        <p:spPr>
          <a:xfrm>
            <a:off x="634895" y="1958270"/>
            <a:ext cx="4923300" cy="461665"/>
          </a:xfrm>
          <a:prstGeom prst="rect">
            <a:avLst/>
          </a:prstGeom>
          <a:noFill/>
        </p:spPr>
        <p:txBody>
          <a:bodyPr wrap="square" lIns="182880" tIns="146304" rIns="182880" bIns="146304" rtlCol="0">
            <a:spAutoFit/>
          </a:bodyPr>
          <a:lstStyle/>
          <a:p>
            <a:pPr algn="ctr" defTabSz="932472">
              <a:lnSpc>
                <a:spcPct val="90000"/>
              </a:lnSpc>
            </a:pPr>
            <a:r>
              <a:rPr lang="en-US" sz="1200" dirty="0">
                <a:solidFill>
                  <a:schemeClr val="bg1"/>
                </a:solidFill>
                <a:ea typeface="Segoe UI" pitchFamily="34" charset="0"/>
                <a:cs typeface="Segoe UI" pitchFamily="34" charset="0"/>
              </a:rPr>
              <a:t>CONSUME</a:t>
            </a:r>
          </a:p>
        </p:txBody>
      </p:sp>
      <p:sp>
        <p:nvSpPr>
          <p:cNvPr id="2" name="Up Arrow 1"/>
          <p:cNvSpPr/>
          <p:nvPr/>
        </p:nvSpPr>
        <p:spPr bwMode="auto">
          <a:xfrm>
            <a:off x="2716725" y="3698054"/>
            <a:ext cx="693030" cy="293514"/>
          </a:xfrm>
          <a:prstGeom prst="upArrow">
            <a:avLst/>
          </a:prstGeom>
          <a:solidFill>
            <a:schemeClr val="accent4"/>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dirty="0">
              <a:gradFill>
                <a:gsLst>
                  <a:gs pos="0">
                    <a:srgbClr val="FFFFFF"/>
                  </a:gs>
                  <a:gs pos="100000">
                    <a:srgbClr val="FFFFFF"/>
                  </a:gs>
                </a:gsLst>
                <a:lin ang="5400000" scaled="0"/>
              </a:gradFill>
              <a:ea typeface="Segoe UI" pitchFamily="34" charset="0"/>
              <a:cs typeface="Segoe UI" pitchFamily="34" charset="0"/>
            </a:endParaRPr>
          </a:p>
        </p:txBody>
      </p:sp>
      <p:grpSp>
        <p:nvGrpSpPr>
          <p:cNvPr id="57" name="Group 56"/>
          <p:cNvGrpSpPr/>
          <p:nvPr/>
        </p:nvGrpSpPr>
        <p:grpSpPr>
          <a:xfrm>
            <a:off x="2443649" y="2475739"/>
            <a:ext cx="1120483" cy="648860"/>
            <a:chOff x="4996604" y="1518330"/>
            <a:chExt cx="1120483" cy="648860"/>
          </a:xfrm>
        </p:grpSpPr>
        <p:sp>
          <p:nvSpPr>
            <p:cNvPr id="64" name="Freeform 13"/>
            <p:cNvSpPr>
              <a:spLocks noChangeAspect="1" noEditPoints="1"/>
            </p:cNvSpPr>
            <p:nvPr/>
          </p:nvSpPr>
          <p:spPr bwMode="auto">
            <a:xfrm>
              <a:off x="5388525" y="1518330"/>
              <a:ext cx="360518" cy="365760"/>
            </a:xfrm>
            <a:custGeom>
              <a:avLst/>
              <a:gdLst>
                <a:gd name="T0" fmla="*/ 147 w 288"/>
                <a:gd name="T1" fmla="*/ 116 h 293"/>
                <a:gd name="T2" fmla="*/ 147 w 288"/>
                <a:gd name="T3" fmla="*/ 116 h 293"/>
                <a:gd name="T4" fmla="*/ 147 w 288"/>
                <a:gd name="T5" fmla="*/ 116 h 293"/>
                <a:gd name="T6" fmla="*/ 203 w 288"/>
                <a:gd name="T7" fmla="*/ 58 h 293"/>
                <a:gd name="T8" fmla="*/ 146 w 288"/>
                <a:gd name="T9" fmla="*/ 1 h 293"/>
                <a:gd name="T10" fmla="*/ 106 w 288"/>
                <a:gd name="T11" fmla="*/ 18 h 293"/>
                <a:gd name="T12" fmla="*/ 90 w 288"/>
                <a:gd name="T13" fmla="*/ 59 h 293"/>
                <a:gd name="T14" fmla="*/ 107 w 288"/>
                <a:gd name="T15" fmla="*/ 99 h 293"/>
                <a:gd name="T16" fmla="*/ 147 w 288"/>
                <a:gd name="T17" fmla="*/ 116 h 293"/>
                <a:gd name="T18" fmla="*/ 240 w 288"/>
                <a:gd name="T19" fmla="*/ 293 h 293"/>
                <a:gd name="T20" fmla="*/ 288 w 288"/>
                <a:gd name="T21" fmla="*/ 292 h 293"/>
                <a:gd name="T22" fmla="*/ 255 w 288"/>
                <a:gd name="T23" fmla="*/ 185 h 293"/>
                <a:gd name="T24" fmla="*/ 189 w 288"/>
                <a:gd name="T25" fmla="*/ 135 h 293"/>
                <a:gd name="T26" fmla="*/ 172 w 288"/>
                <a:gd name="T27" fmla="*/ 135 h 293"/>
                <a:gd name="T28" fmla="*/ 172 w 288"/>
                <a:gd name="T29" fmla="*/ 136 h 293"/>
                <a:gd name="T30" fmla="*/ 173 w 288"/>
                <a:gd name="T31" fmla="*/ 137 h 293"/>
                <a:gd name="T32" fmla="*/ 172 w 288"/>
                <a:gd name="T33" fmla="*/ 139 h 293"/>
                <a:gd name="T34" fmla="*/ 161 w 288"/>
                <a:gd name="T35" fmla="*/ 155 h 293"/>
                <a:gd name="T36" fmla="*/ 173 w 288"/>
                <a:gd name="T37" fmla="*/ 232 h 293"/>
                <a:gd name="T38" fmla="*/ 148 w 288"/>
                <a:gd name="T39" fmla="*/ 263 h 293"/>
                <a:gd name="T40" fmla="*/ 138 w 288"/>
                <a:gd name="T41" fmla="*/ 250 h 293"/>
                <a:gd name="T42" fmla="*/ 123 w 288"/>
                <a:gd name="T43" fmla="*/ 233 h 293"/>
                <a:gd name="T44" fmla="*/ 133 w 288"/>
                <a:gd name="T45" fmla="*/ 155 h 293"/>
                <a:gd name="T46" fmla="*/ 122 w 288"/>
                <a:gd name="T47" fmla="*/ 139 h 293"/>
                <a:gd name="T48" fmla="*/ 122 w 288"/>
                <a:gd name="T49" fmla="*/ 138 h 293"/>
                <a:gd name="T50" fmla="*/ 122 w 288"/>
                <a:gd name="T51" fmla="*/ 136 h 293"/>
                <a:gd name="T52" fmla="*/ 122 w 288"/>
                <a:gd name="T53" fmla="*/ 135 h 293"/>
                <a:gd name="T54" fmla="*/ 101 w 288"/>
                <a:gd name="T55" fmla="*/ 135 h 293"/>
                <a:gd name="T56" fmla="*/ 33 w 288"/>
                <a:gd name="T57" fmla="*/ 185 h 293"/>
                <a:gd name="T58" fmla="*/ 0 w 288"/>
                <a:gd name="T59" fmla="*/ 293 h 293"/>
                <a:gd name="T60" fmla="*/ 49 w 288"/>
                <a:gd name="T61" fmla="*/ 293 h 293"/>
                <a:gd name="T62" fmla="*/ 69 w 288"/>
                <a:gd name="T63" fmla="*/ 222 h 293"/>
                <a:gd name="T64" fmla="*/ 84 w 288"/>
                <a:gd name="T65" fmla="*/ 222 h 293"/>
                <a:gd name="T66" fmla="*/ 63 w 288"/>
                <a:gd name="T67" fmla="*/ 293 h 293"/>
                <a:gd name="T68" fmla="*/ 225 w 288"/>
                <a:gd name="T69" fmla="*/ 293 h 293"/>
                <a:gd name="T70" fmla="*/ 205 w 288"/>
                <a:gd name="T71" fmla="*/ 221 h 293"/>
                <a:gd name="T72" fmla="*/ 219 w 288"/>
                <a:gd name="T73" fmla="*/ 221 h 293"/>
                <a:gd name="T74" fmla="*/ 240 w 288"/>
                <a:gd name="T75" fmla="*/ 293 h 293"/>
                <a:gd name="T76" fmla="*/ 154 w 288"/>
                <a:gd name="T77" fmla="*/ 150 h 293"/>
                <a:gd name="T78" fmla="*/ 164 w 288"/>
                <a:gd name="T79" fmla="*/ 138 h 293"/>
                <a:gd name="T80" fmla="*/ 164 w 288"/>
                <a:gd name="T81" fmla="*/ 137 h 293"/>
                <a:gd name="T82" fmla="*/ 162 w 288"/>
                <a:gd name="T83" fmla="*/ 135 h 293"/>
                <a:gd name="T84" fmla="*/ 158 w 288"/>
                <a:gd name="T85" fmla="*/ 132 h 293"/>
                <a:gd name="T86" fmla="*/ 147 w 288"/>
                <a:gd name="T87" fmla="*/ 130 h 293"/>
                <a:gd name="T88" fmla="*/ 137 w 288"/>
                <a:gd name="T89" fmla="*/ 132 h 293"/>
                <a:gd name="T90" fmla="*/ 132 w 288"/>
                <a:gd name="T91" fmla="*/ 135 h 293"/>
                <a:gd name="T92" fmla="*/ 131 w 288"/>
                <a:gd name="T93" fmla="*/ 138 h 293"/>
                <a:gd name="T94" fmla="*/ 131 w 288"/>
                <a:gd name="T95" fmla="*/ 138 h 293"/>
                <a:gd name="T96" fmla="*/ 140 w 288"/>
                <a:gd name="T97" fmla="*/ 150 h 293"/>
                <a:gd name="T98" fmla="*/ 143 w 288"/>
                <a:gd name="T99" fmla="*/ 152 h 293"/>
                <a:gd name="T100" fmla="*/ 132 w 288"/>
                <a:gd name="T101" fmla="*/ 230 h 293"/>
                <a:gd name="T102" fmla="*/ 144 w 288"/>
                <a:gd name="T103" fmla="*/ 244 h 293"/>
                <a:gd name="T104" fmla="*/ 146 w 288"/>
                <a:gd name="T105" fmla="*/ 247 h 293"/>
                <a:gd name="T106" fmla="*/ 148 w 288"/>
                <a:gd name="T107" fmla="*/ 249 h 293"/>
                <a:gd name="T108" fmla="*/ 150 w 288"/>
                <a:gd name="T109" fmla="*/ 247 h 293"/>
                <a:gd name="T110" fmla="*/ 152 w 288"/>
                <a:gd name="T111" fmla="*/ 244 h 293"/>
                <a:gd name="T112" fmla="*/ 164 w 288"/>
                <a:gd name="T113" fmla="*/ 230 h 293"/>
                <a:gd name="T114" fmla="*/ 152 w 288"/>
                <a:gd name="T115" fmla="*/ 152 h 293"/>
                <a:gd name="T116" fmla="*/ 154 w 288"/>
                <a:gd name="T117" fmla="*/ 150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88" h="293">
                  <a:moveTo>
                    <a:pt x="147" y="116"/>
                  </a:moveTo>
                  <a:cubicBezTo>
                    <a:pt x="147" y="116"/>
                    <a:pt x="147" y="116"/>
                    <a:pt x="147" y="116"/>
                  </a:cubicBezTo>
                  <a:cubicBezTo>
                    <a:pt x="147" y="116"/>
                    <a:pt x="147" y="116"/>
                    <a:pt x="147" y="116"/>
                  </a:cubicBezTo>
                  <a:cubicBezTo>
                    <a:pt x="178" y="115"/>
                    <a:pt x="203" y="89"/>
                    <a:pt x="203" y="58"/>
                  </a:cubicBezTo>
                  <a:cubicBezTo>
                    <a:pt x="202" y="26"/>
                    <a:pt x="177" y="0"/>
                    <a:pt x="146" y="1"/>
                  </a:cubicBezTo>
                  <a:cubicBezTo>
                    <a:pt x="131" y="1"/>
                    <a:pt x="117" y="7"/>
                    <a:pt x="106" y="18"/>
                  </a:cubicBezTo>
                  <a:cubicBezTo>
                    <a:pt x="96" y="29"/>
                    <a:pt x="90" y="43"/>
                    <a:pt x="90" y="59"/>
                  </a:cubicBezTo>
                  <a:cubicBezTo>
                    <a:pt x="90" y="74"/>
                    <a:pt x="96" y="89"/>
                    <a:pt x="107" y="99"/>
                  </a:cubicBezTo>
                  <a:cubicBezTo>
                    <a:pt x="118" y="110"/>
                    <a:pt x="132" y="116"/>
                    <a:pt x="147" y="116"/>
                  </a:cubicBezTo>
                  <a:close/>
                  <a:moveTo>
                    <a:pt x="240" y="293"/>
                  </a:moveTo>
                  <a:cubicBezTo>
                    <a:pt x="288" y="292"/>
                    <a:pt x="288" y="292"/>
                    <a:pt x="288" y="292"/>
                  </a:cubicBezTo>
                  <a:cubicBezTo>
                    <a:pt x="255" y="185"/>
                    <a:pt x="255" y="185"/>
                    <a:pt x="255" y="185"/>
                  </a:cubicBezTo>
                  <a:cubicBezTo>
                    <a:pt x="250" y="167"/>
                    <a:pt x="228" y="136"/>
                    <a:pt x="189" y="135"/>
                  </a:cubicBezTo>
                  <a:cubicBezTo>
                    <a:pt x="172" y="135"/>
                    <a:pt x="172" y="135"/>
                    <a:pt x="172" y="135"/>
                  </a:cubicBezTo>
                  <a:cubicBezTo>
                    <a:pt x="172" y="135"/>
                    <a:pt x="172" y="135"/>
                    <a:pt x="172" y="136"/>
                  </a:cubicBezTo>
                  <a:cubicBezTo>
                    <a:pt x="173" y="137"/>
                    <a:pt x="173" y="137"/>
                    <a:pt x="173" y="137"/>
                  </a:cubicBezTo>
                  <a:cubicBezTo>
                    <a:pt x="172" y="139"/>
                    <a:pt x="172" y="139"/>
                    <a:pt x="172" y="139"/>
                  </a:cubicBezTo>
                  <a:cubicBezTo>
                    <a:pt x="172" y="143"/>
                    <a:pt x="168" y="148"/>
                    <a:pt x="161" y="155"/>
                  </a:cubicBezTo>
                  <a:cubicBezTo>
                    <a:pt x="173" y="232"/>
                    <a:pt x="173" y="232"/>
                    <a:pt x="173" y="232"/>
                  </a:cubicBezTo>
                  <a:cubicBezTo>
                    <a:pt x="148" y="263"/>
                    <a:pt x="148" y="263"/>
                    <a:pt x="148" y="263"/>
                  </a:cubicBezTo>
                  <a:cubicBezTo>
                    <a:pt x="138" y="250"/>
                    <a:pt x="138" y="250"/>
                    <a:pt x="138" y="250"/>
                  </a:cubicBezTo>
                  <a:cubicBezTo>
                    <a:pt x="123" y="233"/>
                    <a:pt x="123" y="233"/>
                    <a:pt x="123" y="233"/>
                  </a:cubicBezTo>
                  <a:cubicBezTo>
                    <a:pt x="133" y="155"/>
                    <a:pt x="133" y="155"/>
                    <a:pt x="133" y="155"/>
                  </a:cubicBezTo>
                  <a:cubicBezTo>
                    <a:pt x="126" y="149"/>
                    <a:pt x="122" y="143"/>
                    <a:pt x="122" y="139"/>
                  </a:cubicBezTo>
                  <a:cubicBezTo>
                    <a:pt x="122" y="138"/>
                    <a:pt x="122" y="138"/>
                    <a:pt x="122" y="138"/>
                  </a:cubicBezTo>
                  <a:cubicBezTo>
                    <a:pt x="122" y="136"/>
                    <a:pt x="122" y="136"/>
                    <a:pt x="122" y="136"/>
                  </a:cubicBezTo>
                  <a:cubicBezTo>
                    <a:pt x="122" y="136"/>
                    <a:pt x="122" y="135"/>
                    <a:pt x="122" y="135"/>
                  </a:cubicBezTo>
                  <a:cubicBezTo>
                    <a:pt x="101" y="135"/>
                    <a:pt x="101" y="135"/>
                    <a:pt x="101" y="135"/>
                  </a:cubicBezTo>
                  <a:cubicBezTo>
                    <a:pt x="61" y="135"/>
                    <a:pt x="39" y="167"/>
                    <a:pt x="33" y="185"/>
                  </a:cubicBezTo>
                  <a:cubicBezTo>
                    <a:pt x="0" y="293"/>
                    <a:pt x="0" y="293"/>
                    <a:pt x="0" y="293"/>
                  </a:cubicBezTo>
                  <a:cubicBezTo>
                    <a:pt x="49" y="293"/>
                    <a:pt x="49" y="293"/>
                    <a:pt x="49" y="293"/>
                  </a:cubicBezTo>
                  <a:cubicBezTo>
                    <a:pt x="69" y="222"/>
                    <a:pt x="69" y="222"/>
                    <a:pt x="69" y="222"/>
                  </a:cubicBezTo>
                  <a:cubicBezTo>
                    <a:pt x="84" y="222"/>
                    <a:pt x="84" y="222"/>
                    <a:pt x="84" y="222"/>
                  </a:cubicBezTo>
                  <a:cubicBezTo>
                    <a:pt x="63" y="293"/>
                    <a:pt x="63" y="293"/>
                    <a:pt x="63" y="293"/>
                  </a:cubicBezTo>
                  <a:cubicBezTo>
                    <a:pt x="225" y="293"/>
                    <a:pt x="225" y="293"/>
                    <a:pt x="225" y="293"/>
                  </a:cubicBezTo>
                  <a:cubicBezTo>
                    <a:pt x="205" y="221"/>
                    <a:pt x="205" y="221"/>
                    <a:pt x="205" y="221"/>
                  </a:cubicBezTo>
                  <a:cubicBezTo>
                    <a:pt x="219" y="221"/>
                    <a:pt x="219" y="221"/>
                    <a:pt x="219" y="221"/>
                  </a:cubicBezTo>
                  <a:lnTo>
                    <a:pt x="240" y="293"/>
                  </a:lnTo>
                  <a:close/>
                  <a:moveTo>
                    <a:pt x="154" y="150"/>
                  </a:moveTo>
                  <a:cubicBezTo>
                    <a:pt x="163" y="142"/>
                    <a:pt x="164" y="138"/>
                    <a:pt x="164" y="138"/>
                  </a:cubicBezTo>
                  <a:cubicBezTo>
                    <a:pt x="164" y="137"/>
                    <a:pt x="164" y="137"/>
                    <a:pt x="164" y="137"/>
                  </a:cubicBezTo>
                  <a:cubicBezTo>
                    <a:pt x="164" y="137"/>
                    <a:pt x="163" y="136"/>
                    <a:pt x="162" y="135"/>
                  </a:cubicBezTo>
                  <a:cubicBezTo>
                    <a:pt x="161" y="134"/>
                    <a:pt x="160" y="133"/>
                    <a:pt x="158" y="132"/>
                  </a:cubicBezTo>
                  <a:cubicBezTo>
                    <a:pt x="155" y="131"/>
                    <a:pt x="151" y="130"/>
                    <a:pt x="147" y="130"/>
                  </a:cubicBezTo>
                  <a:cubicBezTo>
                    <a:pt x="144" y="130"/>
                    <a:pt x="140" y="131"/>
                    <a:pt x="137" y="132"/>
                  </a:cubicBezTo>
                  <a:cubicBezTo>
                    <a:pt x="135" y="133"/>
                    <a:pt x="133" y="134"/>
                    <a:pt x="132" y="135"/>
                  </a:cubicBezTo>
                  <a:cubicBezTo>
                    <a:pt x="131" y="136"/>
                    <a:pt x="131" y="137"/>
                    <a:pt x="131" y="138"/>
                  </a:cubicBezTo>
                  <a:cubicBezTo>
                    <a:pt x="131" y="138"/>
                    <a:pt x="131" y="138"/>
                    <a:pt x="131" y="138"/>
                  </a:cubicBezTo>
                  <a:cubicBezTo>
                    <a:pt x="131" y="138"/>
                    <a:pt x="131" y="142"/>
                    <a:pt x="140" y="150"/>
                  </a:cubicBezTo>
                  <a:cubicBezTo>
                    <a:pt x="143" y="152"/>
                    <a:pt x="143" y="152"/>
                    <a:pt x="143" y="152"/>
                  </a:cubicBezTo>
                  <a:cubicBezTo>
                    <a:pt x="132" y="230"/>
                    <a:pt x="132" y="230"/>
                    <a:pt x="132" y="230"/>
                  </a:cubicBezTo>
                  <a:cubicBezTo>
                    <a:pt x="144" y="244"/>
                    <a:pt x="144" y="244"/>
                    <a:pt x="144" y="244"/>
                  </a:cubicBezTo>
                  <a:cubicBezTo>
                    <a:pt x="146" y="247"/>
                    <a:pt x="146" y="247"/>
                    <a:pt x="146" y="247"/>
                  </a:cubicBezTo>
                  <a:cubicBezTo>
                    <a:pt x="148" y="249"/>
                    <a:pt x="148" y="249"/>
                    <a:pt x="148" y="249"/>
                  </a:cubicBezTo>
                  <a:cubicBezTo>
                    <a:pt x="150" y="247"/>
                    <a:pt x="150" y="247"/>
                    <a:pt x="150" y="247"/>
                  </a:cubicBezTo>
                  <a:cubicBezTo>
                    <a:pt x="152" y="244"/>
                    <a:pt x="152" y="244"/>
                    <a:pt x="152" y="244"/>
                  </a:cubicBezTo>
                  <a:cubicBezTo>
                    <a:pt x="164" y="230"/>
                    <a:pt x="164" y="230"/>
                    <a:pt x="164" y="230"/>
                  </a:cubicBezTo>
                  <a:cubicBezTo>
                    <a:pt x="152" y="152"/>
                    <a:pt x="152" y="152"/>
                    <a:pt x="152" y="152"/>
                  </a:cubicBezTo>
                  <a:lnTo>
                    <a:pt x="154" y="150"/>
                  </a:lnTo>
                  <a:close/>
                </a:path>
              </a:pathLst>
            </a:custGeom>
            <a:solidFill>
              <a:srgbClr val="FF8C00"/>
            </a:solidFill>
            <a:ln>
              <a:noFill/>
            </a:ln>
            <a:extLst/>
          </p:spPr>
          <p:txBody>
            <a:bodyPr vert="horz" wrap="square" lIns="93260" tIns="46630" rIns="93260" bIns="46630" numCol="1" anchor="t" anchorCtr="0" compatLnSpc="1">
              <a:prstTxWarp prst="textNoShape">
                <a:avLst/>
              </a:prstTxWarp>
            </a:bodyPr>
            <a:lstStyle/>
            <a:p>
              <a:pPr defTabSz="932597"/>
              <a:endParaRPr lang="en-US" sz="1836" dirty="0"/>
            </a:p>
          </p:txBody>
        </p:sp>
        <p:sp>
          <p:nvSpPr>
            <p:cNvPr id="65" name="Freeform 13"/>
            <p:cNvSpPr>
              <a:spLocks noChangeAspect="1" noEditPoints="1"/>
            </p:cNvSpPr>
            <p:nvPr/>
          </p:nvSpPr>
          <p:spPr bwMode="auto">
            <a:xfrm>
              <a:off x="4996604" y="1752768"/>
              <a:ext cx="360518" cy="365760"/>
            </a:xfrm>
            <a:custGeom>
              <a:avLst/>
              <a:gdLst>
                <a:gd name="T0" fmla="*/ 147 w 288"/>
                <a:gd name="T1" fmla="*/ 116 h 293"/>
                <a:gd name="T2" fmla="*/ 147 w 288"/>
                <a:gd name="T3" fmla="*/ 116 h 293"/>
                <a:gd name="T4" fmla="*/ 147 w 288"/>
                <a:gd name="T5" fmla="*/ 116 h 293"/>
                <a:gd name="T6" fmla="*/ 203 w 288"/>
                <a:gd name="T7" fmla="*/ 58 h 293"/>
                <a:gd name="T8" fmla="*/ 146 w 288"/>
                <a:gd name="T9" fmla="*/ 1 h 293"/>
                <a:gd name="T10" fmla="*/ 106 w 288"/>
                <a:gd name="T11" fmla="*/ 18 h 293"/>
                <a:gd name="T12" fmla="*/ 90 w 288"/>
                <a:gd name="T13" fmla="*/ 59 h 293"/>
                <a:gd name="T14" fmla="*/ 107 w 288"/>
                <a:gd name="T15" fmla="*/ 99 h 293"/>
                <a:gd name="T16" fmla="*/ 147 w 288"/>
                <a:gd name="T17" fmla="*/ 116 h 293"/>
                <a:gd name="T18" fmla="*/ 240 w 288"/>
                <a:gd name="T19" fmla="*/ 293 h 293"/>
                <a:gd name="T20" fmla="*/ 288 w 288"/>
                <a:gd name="T21" fmla="*/ 292 h 293"/>
                <a:gd name="T22" fmla="*/ 255 w 288"/>
                <a:gd name="T23" fmla="*/ 185 h 293"/>
                <a:gd name="T24" fmla="*/ 189 w 288"/>
                <a:gd name="T25" fmla="*/ 135 h 293"/>
                <a:gd name="T26" fmla="*/ 172 w 288"/>
                <a:gd name="T27" fmla="*/ 135 h 293"/>
                <a:gd name="T28" fmla="*/ 172 w 288"/>
                <a:gd name="T29" fmla="*/ 136 h 293"/>
                <a:gd name="T30" fmla="*/ 173 w 288"/>
                <a:gd name="T31" fmla="*/ 137 h 293"/>
                <a:gd name="T32" fmla="*/ 172 w 288"/>
                <a:gd name="T33" fmla="*/ 139 h 293"/>
                <a:gd name="T34" fmla="*/ 161 w 288"/>
                <a:gd name="T35" fmla="*/ 155 h 293"/>
                <a:gd name="T36" fmla="*/ 173 w 288"/>
                <a:gd name="T37" fmla="*/ 232 h 293"/>
                <a:gd name="T38" fmla="*/ 148 w 288"/>
                <a:gd name="T39" fmla="*/ 263 h 293"/>
                <a:gd name="T40" fmla="*/ 138 w 288"/>
                <a:gd name="T41" fmla="*/ 250 h 293"/>
                <a:gd name="T42" fmla="*/ 123 w 288"/>
                <a:gd name="T43" fmla="*/ 233 h 293"/>
                <a:gd name="T44" fmla="*/ 133 w 288"/>
                <a:gd name="T45" fmla="*/ 155 h 293"/>
                <a:gd name="T46" fmla="*/ 122 w 288"/>
                <a:gd name="T47" fmla="*/ 139 h 293"/>
                <a:gd name="T48" fmla="*/ 122 w 288"/>
                <a:gd name="T49" fmla="*/ 138 h 293"/>
                <a:gd name="T50" fmla="*/ 122 w 288"/>
                <a:gd name="T51" fmla="*/ 136 h 293"/>
                <a:gd name="T52" fmla="*/ 122 w 288"/>
                <a:gd name="T53" fmla="*/ 135 h 293"/>
                <a:gd name="T54" fmla="*/ 101 w 288"/>
                <a:gd name="T55" fmla="*/ 135 h 293"/>
                <a:gd name="T56" fmla="*/ 33 w 288"/>
                <a:gd name="T57" fmla="*/ 185 h 293"/>
                <a:gd name="T58" fmla="*/ 0 w 288"/>
                <a:gd name="T59" fmla="*/ 293 h 293"/>
                <a:gd name="T60" fmla="*/ 49 w 288"/>
                <a:gd name="T61" fmla="*/ 293 h 293"/>
                <a:gd name="T62" fmla="*/ 69 w 288"/>
                <a:gd name="T63" fmla="*/ 222 h 293"/>
                <a:gd name="T64" fmla="*/ 84 w 288"/>
                <a:gd name="T65" fmla="*/ 222 h 293"/>
                <a:gd name="T66" fmla="*/ 63 w 288"/>
                <a:gd name="T67" fmla="*/ 293 h 293"/>
                <a:gd name="T68" fmla="*/ 225 w 288"/>
                <a:gd name="T69" fmla="*/ 293 h 293"/>
                <a:gd name="T70" fmla="*/ 205 w 288"/>
                <a:gd name="T71" fmla="*/ 221 h 293"/>
                <a:gd name="T72" fmla="*/ 219 w 288"/>
                <a:gd name="T73" fmla="*/ 221 h 293"/>
                <a:gd name="T74" fmla="*/ 240 w 288"/>
                <a:gd name="T75" fmla="*/ 293 h 293"/>
                <a:gd name="T76" fmla="*/ 154 w 288"/>
                <a:gd name="T77" fmla="*/ 150 h 293"/>
                <a:gd name="T78" fmla="*/ 164 w 288"/>
                <a:gd name="T79" fmla="*/ 138 h 293"/>
                <a:gd name="T80" fmla="*/ 164 w 288"/>
                <a:gd name="T81" fmla="*/ 137 h 293"/>
                <a:gd name="T82" fmla="*/ 162 w 288"/>
                <a:gd name="T83" fmla="*/ 135 h 293"/>
                <a:gd name="T84" fmla="*/ 158 w 288"/>
                <a:gd name="T85" fmla="*/ 132 h 293"/>
                <a:gd name="T86" fmla="*/ 147 w 288"/>
                <a:gd name="T87" fmla="*/ 130 h 293"/>
                <a:gd name="T88" fmla="*/ 137 w 288"/>
                <a:gd name="T89" fmla="*/ 132 h 293"/>
                <a:gd name="T90" fmla="*/ 132 w 288"/>
                <a:gd name="T91" fmla="*/ 135 h 293"/>
                <a:gd name="T92" fmla="*/ 131 w 288"/>
                <a:gd name="T93" fmla="*/ 138 h 293"/>
                <a:gd name="T94" fmla="*/ 131 w 288"/>
                <a:gd name="T95" fmla="*/ 138 h 293"/>
                <a:gd name="T96" fmla="*/ 140 w 288"/>
                <a:gd name="T97" fmla="*/ 150 h 293"/>
                <a:gd name="T98" fmla="*/ 143 w 288"/>
                <a:gd name="T99" fmla="*/ 152 h 293"/>
                <a:gd name="T100" fmla="*/ 132 w 288"/>
                <a:gd name="T101" fmla="*/ 230 h 293"/>
                <a:gd name="T102" fmla="*/ 144 w 288"/>
                <a:gd name="T103" fmla="*/ 244 h 293"/>
                <a:gd name="T104" fmla="*/ 146 w 288"/>
                <a:gd name="T105" fmla="*/ 247 h 293"/>
                <a:gd name="T106" fmla="*/ 148 w 288"/>
                <a:gd name="T107" fmla="*/ 249 h 293"/>
                <a:gd name="T108" fmla="*/ 150 w 288"/>
                <a:gd name="T109" fmla="*/ 247 h 293"/>
                <a:gd name="T110" fmla="*/ 152 w 288"/>
                <a:gd name="T111" fmla="*/ 244 h 293"/>
                <a:gd name="T112" fmla="*/ 164 w 288"/>
                <a:gd name="T113" fmla="*/ 230 h 293"/>
                <a:gd name="T114" fmla="*/ 152 w 288"/>
                <a:gd name="T115" fmla="*/ 152 h 293"/>
                <a:gd name="T116" fmla="*/ 154 w 288"/>
                <a:gd name="T117" fmla="*/ 150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88" h="293">
                  <a:moveTo>
                    <a:pt x="147" y="116"/>
                  </a:moveTo>
                  <a:cubicBezTo>
                    <a:pt x="147" y="116"/>
                    <a:pt x="147" y="116"/>
                    <a:pt x="147" y="116"/>
                  </a:cubicBezTo>
                  <a:cubicBezTo>
                    <a:pt x="147" y="116"/>
                    <a:pt x="147" y="116"/>
                    <a:pt x="147" y="116"/>
                  </a:cubicBezTo>
                  <a:cubicBezTo>
                    <a:pt x="178" y="115"/>
                    <a:pt x="203" y="89"/>
                    <a:pt x="203" y="58"/>
                  </a:cubicBezTo>
                  <a:cubicBezTo>
                    <a:pt x="202" y="26"/>
                    <a:pt x="177" y="0"/>
                    <a:pt x="146" y="1"/>
                  </a:cubicBezTo>
                  <a:cubicBezTo>
                    <a:pt x="131" y="1"/>
                    <a:pt x="117" y="7"/>
                    <a:pt x="106" y="18"/>
                  </a:cubicBezTo>
                  <a:cubicBezTo>
                    <a:pt x="96" y="29"/>
                    <a:pt x="90" y="43"/>
                    <a:pt x="90" y="59"/>
                  </a:cubicBezTo>
                  <a:cubicBezTo>
                    <a:pt x="90" y="74"/>
                    <a:pt x="96" y="89"/>
                    <a:pt x="107" y="99"/>
                  </a:cubicBezTo>
                  <a:cubicBezTo>
                    <a:pt x="118" y="110"/>
                    <a:pt x="132" y="116"/>
                    <a:pt x="147" y="116"/>
                  </a:cubicBezTo>
                  <a:close/>
                  <a:moveTo>
                    <a:pt x="240" y="293"/>
                  </a:moveTo>
                  <a:cubicBezTo>
                    <a:pt x="288" y="292"/>
                    <a:pt x="288" y="292"/>
                    <a:pt x="288" y="292"/>
                  </a:cubicBezTo>
                  <a:cubicBezTo>
                    <a:pt x="255" y="185"/>
                    <a:pt x="255" y="185"/>
                    <a:pt x="255" y="185"/>
                  </a:cubicBezTo>
                  <a:cubicBezTo>
                    <a:pt x="250" y="167"/>
                    <a:pt x="228" y="136"/>
                    <a:pt x="189" y="135"/>
                  </a:cubicBezTo>
                  <a:cubicBezTo>
                    <a:pt x="172" y="135"/>
                    <a:pt x="172" y="135"/>
                    <a:pt x="172" y="135"/>
                  </a:cubicBezTo>
                  <a:cubicBezTo>
                    <a:pt x="172" y="135"/>
                    <a:pt x="172" y="135"/>
                    <a:pt x="172" y="136"/>
                  </a:cubicBezTo>
                  <a:cubicBezTo>
                    <a:pt x="173" y="137"/>
                    <a:pt x="173" y="137"/>
                    <a:pt x="173" y="137"/>
                  </a:cubicBezTo>
                  <a:cubicBezTo>
                    <a:pt x="172" y="139"/>
                    <a:pt x="172" y="139"/>
                    <a:pt x="172" y="139"/>
                  </a:cubicBezTo>
                  <a:cubicBezTo>
                    <a:pt x="172" y="143"/>
                    <a:pt x="168" y="148"/>
                    <a:pt x="161" y="155"/>
                  </a:cubicBezTo>
                  <a:cubicBezTo>
                    <a:pt x="173" y="232"/>
                    <a:pt x="173" y="232"/>
                    <a:pt x="173" y="232"/>
                  </a:cubicBezTo>
                  <a:cubicBezTo>
                    <a:pt x="148" y="263"/>
                    <a:pt x="148" y="263"/>
                    <a:pt x="148" y="263"/>
                  </a:cubicBezTo>
                  <a:cubicBezTo>
                    <a:pt x="138" y="250"/>
                    <a:pt x="138" y="250"/>
                    <a:pt x="138" y="250"/>
                  </a:cubicBezTo>
                  <a:cubicBezTo>
                    <a:pt x="123" y="233"/>
                    <a:pt x="123" y="233"/>
                    <a:pt x="123" y="233"/>
                  </a:cubicBezTo>
                  <a:cubicBezTo>
                    <a:pt x="133" y="155"/>
                    <a:pt x="133" y="155"/>
                    <a:pt x="133" y="155"/>
                  </a:cubicBezTo>
                  <a:cubicBezTo>
                    <a:pt x="126" y="149"/>
                    <a:pt x="122" y="143"/>
                    <a:pt x="122" y="139"/>
                  </a:cubicBezTo>
                  <a:cubicBezTo>
                    <a:pt x="122" y="138"/>
                    <a:pt x="122" y="138"/>
                    <a:pt x="122" y="138"/>
                  </a:cubicBezTo>
                  <a:cubicBezTo>
                    <a:pt x="122" y="136"/>
                    <a:pt x="122" y="136"/>
                    <a:pt x="122" y="136"/>
                  </a:cubicBezTo>
                  <a:cubicBezTo>
                    <a:pt x="122" y="136"/>
                    <a:pt x="122" y="135"/>
                    <a:pt x="122" y="135"/>
                  </a:cubicBezTo>
                  <a:cubicBezTo>
                    <a:pt x="101" y="135"/>
                    <a:pt x="101" y="135"/>
                    <a:pt x="101" y="135"/>
                  </a:cubicBezTo>
                  <a:cubicBezTo>
                    <a:pt x="61" y="135"/>
                    <a:pt x="39" y="167"/>
                    <a:pt x="33" y="185"/>
                  </a:cubicBezTo>
                  <a:cubicBezTo>
                    <a:pt x="0" y="293"/>
                    <a:pt x="0" y="293"/>
                    <a:pt x="0" y="293"/>
                  </a:cubicBezTo>
                  <a:cubicBezTo>
                    <a:pt x="49" y="293"/>
                    <a:pt x="49" y="293"/>
                    <a:pt x="49" y="293"/>
                  </a:cubicBezTo>
                  <a:cubicBezTo>
                    <a:pt x="69" y="222"/>
                    <a:pt x="69" y="222"/>
                    <a:pt x="69" y="222"/>
                  </a:cubicBezTo>
                  <a:cubicBezTo>
                    <a:pt x="84" y="222"/>
                    <a:pt x="84" y="222"/>
                    <a:pt x="84" y="222"/>
                  </a:cubicBezTo>
                  <a:cubicBezTo>
                    <a:pt x="63" y="293"/>
                    <a:pt x="63" y="293"/>
                    <a:pt x="63" y="293"/>
                  </a:cubicBezTo>
                  <a:cubicBezTo>
                    <a:pt x="225" y="293"/>
                    <a:pt x="225" y="293"/>
                    <a:pt x="225" y="293"/>
                  </a:cubicBezTo>
                  <a:cubicBezTo>
                    <a:pt x="205" y="221"/>
                    <a:pt x="205" y="221"/>
                    <a:pt x="205" y="221"/>
                  </a:cubicBezTo>
                  <a:cubicBezTo>
                    <a:pt x="219" y="221"/>
                    <a:pt x="219" y="221"/>
                    <a:pt x="219" y="221"/>
                  </a:cubicBezTo>
                  <a:lnTo>
                    <a:pt x="240" y="293"/>
                  </a:lnTo>
                  <a:close/>
                  <a:moveTo>
                    <a:pt x="154" y="150"/>
                  </a:moveTo>
                  <a:cubicBezTo>
                    <a:pt x="163" y="142"/>
                    <a:pt x="164" y="138"/>
                    <a:pt x="164" y="138"/>
                  </a:cubicBezTo>
                  <a:cubicBezTo>
                    <a:pt x="164" y="137"/>
                    <a:pt x="164" y="137"/>
                    <a:pt x="164" y="137"/>
                  </a:cubicBezTo>
                  <a:cubicBezTo>
                    <a:pt x="164" y="137"/>
                    <a:pt x="163" y="136"/>
                    <a:pt x="162" y="135"/>
                  </a:cubicBezTo>
                  <a:cubicBezTo>
                    <a:pt x="161" y="134"/>
                    <a:pt x="160" y="133"/>
                    <a:pt x="158" y="132"/>
                  </a:cubicBezTo>
                  <a:cubicBezTo>
                    <a:pt x="155" y="131"/>
                    <a:pt x="151" y="130"/>
                    <a:pt x="147" y="130"/>
                  </a:cubicBezTo>
                  <a:cubicBezTo>
                    <a:pt x="144" y="130"/>
                    <a:pt x="140" y="131"/>
                    <a:pt x="137" y="132"/>
                  </a:cubicBezTo>
                  <a:cubicBezTo>
                    <a:pt x="135" y="133"/>
                    <a:pt x="133" y="134"/>
                    <a:pt x="132" y="135"/>
                  </a:cubicBezTo>
                  <a:cubicBezTo>
                    <a:pt x="131" y="136"/>
                    <a:pt x="131" y="137"/>
                    <a:pt x="131" y="138"/>
                  </a:cubicBezTo>
                  <a:cubicBezTo>
                    <a:pt x="131" y="138"/>
                    <a:pt x="131" y="138"/>
                    <a:pt x="131" y="138"/>
                  </a:cubicBezTo>
                  <a:cubicBezTo>
                    <a:pt x="131" y="138"/>
                    <a:pt x="131" y="142"/>
                    <a:pt x="140" y="150"/>
                  </a:cubicBezTo>
                  <a:cubicBezTo>
                    <a:pt x="143" y="152"/>
                    <a:pt x="143" y="152"/>
                    <a:pt x="143" y="152"/>
                  </a:cubicBezTo>
                  <a:cubicBezTo>
                    <a:pt x="132" y="230"/>
                    <a:pt x="132" y="230"/>
                    <a:pt x="132" y="230"/>
                  </a:cubicBezTo>
                  <a:cubicBezTo>
                    <a:pt x="144" y="244"/>
                    <a:pt x="144" y="244"/>
                    <a:pt x="144" y="244"/>
                  </a:cubicBezTo>
                  <a:cubicBezTo>
                    <a:pt x="146" y="247"/>
                    <a:pt x="146" y="247"/>
                    <a:pt x="146" y="247"/>
                  </a:cubicBezTo>
                  <a:cubicBezTo>
                    <a:pt x="148" y="249"/>
                    <a:pt x="148" y="249"/>
                    <a:pt x="148" y="249"/>
                  </a:cubicBezTo>
                  <a:cubicBezTo>
                    <a:pt x="150" y="247"/>
                    <a:pt x="150" y="247"/>
                    <a:pt x="150" y="247"/>
                  </a:cubicBezTo>
                  <a:cubicBezTo>
                    <a:pt x="152" y="244"/>
                    <a:pt x="152" y="244"/>
                    <a:pt x="152" y="244"/>
                  </a:cubicBezTo>
                  <a:cubicBezTo>
                    <a:pt x="164" y="230"/>
                    <a:pt x="164" y="230"/>
                    <a:pt x="164" y="230"/>
                  </a:cubicBezTo>
                  <a:cubicBezTo>
                    <a:pt x="152" y="152"/>
                    <a:pt x="152" y="152"/>
                    <a:pt x="152" y="152"/>
                  </a:cubicBezTo>
                  <a:lnTo>
                    <a:pt x="154" y="150"/>
                  </a:lnTo>
                  <a:close/>
                </a:path>
              </a:pathLst>
            </a:custGeom>
            <a:solidFill>
              <a:srgbClr val="FF8C00"/>
            </a:solidFill>
            <a:ln>
              <a:noFill/>
            </a:ln>
            <a:extLst/>
          </p:spPr>
          <p:txBody>
            <a:bodyPr vert="horz" wrap="square" lIns="93260" tIns="46630" rIns="93260" bIns="46630" numCol="1" anchor="t" anchorCtr="0" compatLnSpc="1">
              <a:prstTxWarp prst="textNoShape">
                <a:avLst/>
              </a:prstTxWarp>
            </a:bodyPr>
            <a:lstStyle/>
            <a:p>
              <a:pPr defTabSz="932597"/>
              <a:endParaRPr lang="en-US" sz="1836" dirty="0"/>
            </a:p>
          </p:txBody>
        </p:sp>
        <p:sp>
          <p:nvSpPr>
            <p:cNvPr id="66" name="Freeform 13"/>
            <p:cNvSpPr>
              <a:spLocks noChangeAspect="1" noEditPoints="1"/>
            </p:cNvSpPr>
            <p:nvPr/>
          </p:nvSpPr>
          <p:spPr bwMode="auto">
            <a:xfrm>
              <a:off x="5756569" y="1801430"/>
              <a:ext cx="360518" cy="365760"/>
            </a:xfrm>
            <a:custGeom>
              <a:avLst/>
              <a:gdLst>
                <a:gd name="T0" fmla="*/ 147 w 288"/>
                <a:gd name="T1" fmla="*/ 116 h 293"/>
                <a:gd name="T2" fmla="*/ 147 w 288"/>
                <a:gd name="T3" fmla="*/ 116 h 293"/>
                <a:gd name="T4" fmla="*/ 147 w 288"/>
                <a:gd name="T5" fmla="*/ 116 h 293"/>
                <a:gd name="T6" fmla="*/ 203 w 288"/>
                <a:gd name="T7" fmla="*/ 58 h 293"/>
                <a:gd name="T8" fmla="*/ 146 w 288"/>
                <a:gd name="T9" fmla="*/ 1 h 293"/>
                <a:gd name="T10" fmla="*/ 106 w 288"/>
                <a:gd name="T11" fmla="*/ 18 h 293"/>
                <a:gd name="T12" fmla="*/ 90 w 288"/>
                <a:gd name="T13" fmla="*/ 59 h 293"/>
                <a:gd name="T14" fmla="*/ 107 w 288"/>
                <a:gd name="T15" fmla="*/ 99 h 293"/>
                <a:gd name="T16" fmla="*/ 147 w 288"/>
                <a:gd name="T17" fmla="*/ 116 h 293"/>
                <a:gd name="T18" fmla="*/ 240 w 288"/>
                <a:gd name="T19" fmla="*/ 293 h 293"/>
                <a:gd name="T20" fmla="*/ 288 w 288"/>
                <a:gd name="T21" fmla="*/ 292 h 293"/>
                <a:gd name="T22" fmla="*/ 255 w 288"/>
                <a:gd name="T23" fmla="*/ 185 h 293"/>
                <a:gd name="T24" fmla="*/ 189 w 288"/>
                <a:gd name="T25" fmla="*/ 135 h 293"/>
                <a:gd name="T26" fmla="*/ 172 w 288"/>
                <a:gd name="T27" fmla="*/ 135 h 293"/>
                <a:gd name="T28" fmla="*/ 172 w 288"/>
                <a:gd name="T29" fmla="*/ 136 h 293"/>
                <a:gd name="T30" fmla="*/ 173 w 288"/>
                <a:gd name="T31" fmla="*/ 137 h 293"/>
                <a:gd name="T32" fmla="*/ 172 w 288"/>
                <a:gd name="T33" fmla="*/ 139 h 293"/>
                <a:gd name="T34" fmla="*/ 161 w 288"/>
                <a:gd name="T35" fmla="*/ 155 h 293"/>
                <a:gd name="T36" fmla="*/ 173 w 288"/>
                <a:gd name="T37" fmla="*/ 232 h 293"/>
                <a:gd name="T38" fmla="*/ 148 w 288"/>
                <a:gd name="T39" fmla="*/ 263 h 293"/>
                <a:gd name="T40" fmla="*/ 138 w 288"/>
                <a:gd name="T41" fmla="*/ 250 h 293"/>
                <a:gd name="T42" fmla="*/ 123 w 288"/>
                <a:gd name="T43" fmla="*/ 233 h 293"/>
                <a:gd name="T44" fmla="*/ 133 w 288"/>
                <a:gd name="T45" fmla="*/ 155 h 293"/>
                <a:gd name="T46" fmla="*/ 122 w 288"/>
                <a:gd name="T47" fmla="*/ 139 h 293"/>
                <a:gd name="T48" fmla="*/ 122 w 288"/>
                <a:gd name="T49" fmla="*/ 138 h 293"/>
                <a:gd name="T50" fmla="*/ 122 w 288"/>
                <a:gd name="T51" fmla="*/ 136 h 293"/>
                <a:gd name="T52" fmla="*/ 122 w 288"/>
                <a:gd name="T53" fmla="*/ 135 h 293"/>
                <a:gd name="T54" fmla="*/ 101 w 288"/>
                <a:gd name="T55" fmla="*/ 135 h 293"/>
                <a:gd name="T56" fmla="*/ 33 w 288"/>
                <a:gd name="T57" fmla="*/ 185 h 293"/>
                <a:gd name="T58" fmla="*/ 0 w 288"/>
                <a:gd name="T59" fmla="*/ 293 h 293"/>
                <a:gd name="T60" fmla="*/ 49 w 288"/>
                <a:gd name="T61" fmla="*/ 293 h 293"/>
                <a:gd name="T62" fmla="*/ 69 w 288"/>
                <a:gd name="T63" fmla="*/ 222 h 293"/>
                <a:gd name="T64" fmla="*/ 84 w 288"/>
                <a:gd name="T65" fmla="*/ 222 h 293"/>
                <a:gd name="T66" fmla="*/ 63 w 288"/>
                <a:gd name="T67" fmla="*/ 293 h 293"/>
                <a:gd name="T68" fmla="*/ 225 w 288"/>
                <a:gd name="T69" fmla="*/ 293 h 293"/>
                <a:gd name="T70" fmla="*/ 205 w 288"/>
                <a:gd name="T71" fmla="*/ 221 h 293"/>
                <a:gd name="T72" fmla="*/ 219 w 288"/>
                <a:gd name="T73" fmla="*/ 221 h 293"/>
                <a:gd name="T74" fmla="*/ 240 w 288"/>
                <a:gd name="T75" fmla="*/ 293 h 293"/>
                <a:gd name="T76" fmla="*/ 154 w 288"/>
                <a:gd name="T77" fmla="*/ 150 h 293"/>
                <a:gd name="T78" fmla="*/ 164 w 288"/>
                <a:gd name="T79" fmla="*/ 138 h 293"/>
                <a:gd name="T80" fmla="*/ 164 w 288"/>
                <a:gd name="T81" fmla="*/ 137 h 293"/>
                <a:gd name="T82" fmla="*/ 162 w 288"/>
                <a:gd name="T83" fmla="*/ 135 h 293"/>
                <a:gd name="T84" fmla="*/ 158 w 288"/>
                <a:gd name="T85" fmla="*/ 132 h 293"/>
                <a:gd name="T86" fmla="*/ 147 w 288"/>
                <a:gd name="T87" fmla="*/ 130 h 293"/>
                <a:gd name="T88" fmla="*/ 137 w 288"/>
                <a:gd name="T89" fmla="*/ 132 h 293"/>
                <a:gd name="T90" fmla="*/ 132 w 288"/>
                <a:gd name="T91" fmla="*/ 135 h 293"/>
                <a:gd name="T92" fmla="*/ 131 w 288"/>
                <a:gd name="T93" fmla="*/ 138 h 293"/>
                <a:gd name="T94" fmla="*/ 131 w 288"/>
                <a:gd name="T95" fmla="*/ 138 h 293"/>
                <a:gd name="T96" fmla="*/ 140 w 288"/>
                <a:gd name="T97" fmla="*/ 150 h 293"/>
                <a:gd name="T98" fmla="*/ 143 w 288"/>
                <a:gd name="T99" fmla="*/ 152 h 293"/>
                <a:gd name="T100" fmla="*/ 132 w 288"/>
                <a:gd name="T101" fmla="*/ 230 h 293"/>
                <a:gd name="T102" fmla="*/ 144 w 288"/>
                <a:gd name="T103" fmla="*/ 244 h 293"/>
                <a:gd name="T104" fmla="*/ 146 w 288"/>
                <a:gd name="T105" fmla="*/ 247 h 293"/>
                <a:gd name="T106" fmla="*/ 148 w 288"/>
                <a:gd name="T107" fmla="*/ 249 h 293"/>
                <a:gd name="T108" fmla="*/ 150 w 288"/>
                <a:gd name="T109" fmla="*/ 247 h 293"/>
                <a:gd name="T110" fmla="*/ 152 w 288"/>
                <a:gd name="T111" fmla="*/ 244 h 293"/>
                <a:gd name="T112" fmla="*/ 164 w 288"/>
                <a:gd name="T113" fmla="*/ 230 h 293"/>
                <a:gd name="T114" fmla="*/ 152 w 288"/>
                <a:gd name="T115" fmla="*/ 152 h 293"/>
                <a:gd name="T116" fmla="*/ 154 w 288"/>
                <a:gd name="T117" fmla="*/ 150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88" h="293">
                  <a:moveTo>
                    <a:pt x="147" y="116"/>
                  </a:moveTo>
                  <a:cubicBezTo>
                    <a:pt x="147" y="116"/>
                    <a:pt x="147" y="116"/>
                    <a:pt x="147" y="116"/>
                  </a:cubicBezTo>
                  <a:cubicBezTo>
                    <a:pt x="147" y="116"/>
                    <a:pt x="147" y="116"/>
                    <a:pt x="147" y="116"/>
                  </a:cubicBezTo>
                  <a:cubicBezTo>
                    <a:pt x="178" y="115"/>
                    <a:pt x="203" y="89"/>
                    <a:pt x="203" y="58"/>
                  </a:cubicBezTo>
                  <a:cubicBezTo>
                    <a:pt x="202" y="26"/>
                    <a:pt x="177" y="0"/>
                    <a:pt x="146" y="1"/>
                  </a:cubicBezTo>
                  <a:cubicBezTo>
                    <a:pt x="131" y="1"/>
                    <a:pt x="117" y="7"/>
                    <a:pt x="106" y="18"/>
                  </a:cubicBezTo>
                  <a:cubicBezTo>
                    <a:pt x="96" y="29"/>
                    <a:pt x="90" y="43"/>
                    <a:pt x="90" y="59"/>
                  </a:cubicBezTo>
                  <a:cubicBezTo>
                    <a:pt x="90" y="74"/>
                    <a:pt x="96" y="89"/>
                    <a:pt x="107" y="99"/>
                  </a:cubicBezTo>
                  <a:cubicBezTo>
                    <a:pt x="118" y="110"/>
                    <a:pt x="132" y="116"/>
                    <a:pt x="147" y="116"/>
                  </a:cubicBezTo>
                  <a:close/>
                  <a:moveTo>
                    <a:pt x="240" y="293"/>
                  </a:moveTo>
                  <a:cubicBezTo>
                    <a:pt x="288" y="292"/>
                    <a:pt x="288" y="292"/>
                    <a:pt x="288" y="292"/>
                  </a:cubicBezTo>
                  <a:cubicBezTo>
                    <a:pt x="255" y="185"/>
                    <a:pt x="255" y="185"/>
                    <a:pt x="255" y="185"/>
                  </a:cubicBezTo>
                  <a:cubicBezTo>
                    <a:pt x="250" y="167"/>
                    <a:pt x="228" y="136"/>
                    <a:pt x="189" y="135"/>
                  </a:cubicBezTo>
                  <a:cubicBezTo>
                    <a:pt x="172" y="135"/>
                    <a:pt x="172" y="135"/>
                    <a:pt x="172" y="135"/>
                  </a:cubicBezTo>
                  <a:cubicBezTo>
                    <a:pt x="172" y="135"/>
                    <a:pt x="172" y="135"/>
                    <a:pt x="172" y="136"/>
                  </a:cubicBezTo>
                  <a:cubicBezTo>
                    <a:pt x="173" y="137"/>
                    <a:pt x="173" y="137"/>
                    <a:pt x="173" y="137"/>
                  </a:cubicBezTo>
                  <a:cubicBezTo>
                    <a:pt x="172" y="139"/>
                    <a:pt x="172" y="139"/>
                    <a:pt x="172" y="139"/>
                  </a:cubicBezTo>
                  <a:cubicBezTo>
                    <a:pt x="172" y="143"/>
                    <a:pt x="168" y="148"/>
                    <a:pt x="161" y="155"/>
                  </a:cubicBezTo>
                  <a:cubicBezTo>
                    <a:pt x="173" y="232"/>
                    <a:pt x="173" y="232"/>
                    <a:pt x="173" y="232"/>
                  </a:cubicBezTo>
                  <a:cubicBezTo>
                    <a:pt x="148" y="263"/>
                    <a:pt x="148" y="263"/>
                    <a:pt x="148" y="263"/>
                  </a:cubicBezTo>
                  <a:cubicBezTo>
                    <a:pt x="138" y="250"/>
                    <a:pt x="138" y="250"/>
                    <a:pt x="138" y="250"/>
                  </a:cubicBezTo>
                  <a:cubicBezTo>
                    <a:pt x="123" y="233"/>
                    <a:pt x="123" y="233"/>
                    <a:pt x="123" y="233"/>
                  </a:cubicBezTo>
                  <a:cubicBezTo>
                    <a:pt x="133" y="155"/>
                    <a:pt x="133" y="155"/>
                    <a:pt x="133" y="155"/>
                  </a:cubicBezTo>
                  <a:cubicBezTo>
                    <a:pt x="126" y="149"/>
                    <a:pt x="122" y="143"/>
                    <a:pt x="122" y="139"/>
                  </a:cubicBezTo>
                  <a:cubicBezTo>
                    <a:pt x="122" y="138"/>
                    <a:pt x="122" y="138"/>
                    <a:pt x="122" y="138"/>
                  </a:cubicBezTo>
                  <a:cubicBezTo>
                    <a:pt x="122" y="136"/>
                    <a:pt x="122" y="136"/>
                    <a:pt x="122" y="136"/>
                  </a:cubicBezTo>
                  <a:cubicBezTo>
                    <a:pt x="122" y="136"/>
                    <a:pt x="122" y="135"/>
                    <a:pt x="122" y="135"/>
                  </a:cubicBezTo>
                  <a:cubicBezTo>
                    <a:pt x="101" y="135"/>
                    <a:pt x="101" y="135"/>
                    <a:pt x="101" y="135"/>
                  </a:cubicBezTo>
                  <a:cubicBezTo>
                    <a:pt x="61" y="135"/>
                    <a:pt x="39" y="167"/>
                    <a:pt x="33" y="185"/>
                  </a:cubicBezTo>
                  <a:cubicBezTo>
                    <a:pt x="0" y="293"/>
                    <a:pt x="0" y="293"/>
                    <a:pt x="0" y="293"/>
                  </a:cubicBezTo>
                  <a:cubicBezTo>
                    <a:pt x="49" y="293"/>
                    <a:pt x="49" y="293"/>
                    <a:pt x="49" y="293"/>
                  </a:cubicBezTo>
                  <a:cubicBezTo>
                    <a:pt x="69" y="222"/>
                    <a:pt x="69" y="222"/>
                    <a:pt x="69" y="222"/>
                  </a:cubicBezTo>
                  <a:cubicBezTo>
                    <a:pt x="84" y="222"/>
                    <a:pt x="84" y="222"/>
                    <a:pt x="84" y="222"/>
                  </a:cubicBezTo>
                  <a:cubicBezTo>
                    <a:pt x="63" y="293"/>
                    <a:pt x="63" y="293"/>
                    <a:pt x="63" y="293"/>
                  </a:cubicBezTo>
                  <a:cubicBezTo>
                    <a:pt x="225" y="293"/>
                    <a:pt x="225" y="293"/>
                    <a:pt x="225" y="293"/>
                  </a:cubicBezTo>
                  <a:cubicBezTo>
                    <a:pt x="205" y="221"/>
                    <a:pt x="205" y="221"/>
                    <a:pt x="205" y="221"/>
                  </a:cubicBezTo>
                  <a:cubicBezTo>
                    <a:pt x="219" y="221"/>
                    <a:pt x="219" y="221"/>
                    <a:pt x="219" y="221"/>
                  </a:cubicBezTo>
                  <a:lnTo>
                    <a:pt x="240" y="293"/>
                  </a:lnTo>
                  <a:close/>
                  <a:moveTo>
                    <a:pt x="154" y="150"/>
                  </a:moveTo>
                  <a:cubicBezTo>
                    <a:pt x="163" y="142"/>
                    <a:pt x="164" y="138"/>
                    <a:pt x="164" y="138"/>
                  </a:cubicBezTo>
                  <a:cubicBezTo>
                    <a:pt x="164" y="137"/>
                    <a:pt x="164" y="137"/>
                    <a:pt x="164" y="137"/>
                  </a:cubicBezTo>
                  <a:cubicBezTo>
                    <a:pt x="164" y="137"/>
                    <a:pt x="163" y="136"/>
                    <a:pt x="162" y="135"/>
                  </a:cubicBezTo>
                  <a:cubicBezTo>
                    <a:pt x="161" y="134"/>
                    <a:pt x="160" y="133"/>
                    <a:pt x="158" y="132"/>
                  </a:cubicBezTo>
                  <a:cubicBezTo>
                    <a:pt x="155" y="131"/>
                    <a:pt x="151" y="130"/>
                    <a:pt x="147" y="130"/>
                  </a:cubicBezTo>
                  <a:cubicBezTo>
                    <a:pt x="144" y="130"/>
                    <a:pt x="140" y="131"/>
                    <a:pt x="137" y="132"/>
                  </a:cubicBezTo>
                  <a:cubicBezTo>
                    <a:pt x="135" y="133"/>
                    <a:pt x="133" y="134"/>
                    <a:pt x="132" y="135"/>
                  </a:cubicBezTo>
                  <a:cubicBezTo>
                    <a:pt x="131" y="136"/>
                    <a:pt x="131" y="137"/>
                    <a:pt x="131" y="138"/>
                  </a:cubicBezTo>
                  <a:cubicBezTo>
                    <a:pt x="131" y="138"/>
                    <a:pt x="131" y="138"/>
                    <a:pt x="131" y="138"/>
                  </a:cubicBezTo>
                  <a:cubicBezTo>
                    <a:pt x="131" y="138"/>
                    <a:pt x="131" y="142"/>
                    <a:pt x="140" y="150"/>
                  </a:cubicBezTo>
                  <a:cubicBezTo>
                    <a:pt x="143" y="152"/>
                    <a:pt x="143" y="152"/>
                    <a:pt x="143" y="152"/>
                  </a:cubicBezTo>
                  <a:cubicBezTo>
                    <a:pt x="132" y="230"/>
                    <a:pt x="132" y="230"/>
                    <a:pt x="132" y="230"/>
                  </a:cubicBezTo>
                  <a:cubicBezTo>
                    <a:pt x="144" y="244"/>
                    <a:pt x="144" y="244"/>
                    <a:pt x="144" y="244"/>
                  </a:cubicBezTo>
                  <a:cubicBezTo>
                    <a:pt x="146" y="247"/>
                    <a:pt x="146" y="247"/>
                    <a:pt x="146" y="247"/>
                  </a:cubicBezTo>
                  <a:cubicBezTo>
                    <a:pt x="148" y="249"/>
                    <a:pt x="148" y="249"/>
                    <a:pt x="148" y="249"/>
                  </a:cubicBezTo>
                  <a:cubicBezTo>
                    <a:pt x="150" y="247"/>
                    <a:pt x="150" y="247"/>
                    <a:pt x="150" y="247"/>
                  </a:cubicBezTo>
                  <a:cubicBezTo>
                    <a:pt x="152" y="244"/>
                    <a:pt x="152" y="244"/>
                    <a:pt x="152" y="244"/>
                  </a:cubicBezTo>
                  <a:cubicBezTo>
                    <a:pt x="164" y="230"/>
                    <a:pt x="164" y="230"/>
                    <a:pt x="164" y="230"/>
                  </a:cubicBezTo>
                  <a:cubicBezTo>
                    <a:pt x="152" y="152"/>
                    <a:pt x="152" y="152"/>
                    <a:pt x="152" y="152"/>
                  </a:cubicBezTo>
                  <a:lnTo>
                    <a:pt x="154" y="150"/>
                  </a:lnTo>
                  <a:close/>
                </a:path>
              </a:pathLst>
            </a:custGeom>
            <a:solidFill>
              <a:srgbClr val="FF8C00"/>
            </a:solidFill>
            <a:ln>
              <a:noFill/>
            </a:ln>
            <a:extLst/>
          </p:spPr>
          <p:txBody>
            <a:bodyPr vert="horz" wrap="square" lIns="93260" tIns="46630" rIns="93260" bIns="46630" numCol="1" anchor="t" anchorCtr="0" compatLnSpc="1">
              <a:prstTxWarp prst="textNoShape">
                <a:avLst/>
              </a:prstTxWarp>
            </a:bodyPr>
            <a:lstStyle/>
            <a:p>
              <a:pPr defTabSz="932597"/>
              <a:endParaRPr lang="en-US" sz="1836" dirty="0"/>
            </a:p>
          </p:txBody>
        </p:sp>
      </p:grpSp>
      <p:sp>
        <p:nvSpPr>
          <p:cNvPr id="58" name="Freeform 13"/>
          <p:cNvSpPr>
            <a:spLocks noChangeAspect="1" noEditPoints="1"/>
          </p:cNvSpPr>
          <p:nvPr/>
        </p:nvSpPr>
        <p:spPr bwMode="auto">
          <a:xfrm>
            <a:off x="2491250" y="3110679"/>
            <a:ext cx="360518" cy="365760"/>
          </a:xfrm>
          <a:custGeom>
            <a:avLst/>
            <a:gdLst>
              <a:gd name="T0" fmla="*/ 147 w 288"/>
              <a:gd name="T1" fmla="*/ 116 h 293"/>
              <a:gd name="T2" fmla="*/ 147 w 288"/>
              <a:gd name="T3" fmla="*/ 116 h 293"/>
              <a:gd name="T4" fmla="*/ 147 w 288"/>
              <a:gd name="T5" fmla="*/ 116 h 293"/>
              <a:gd name="T6" fmla="*/ 203 w 288"/>
              <a:gd name="T7" fmla="*/ 58 h 293"/>
              <a:gd name="T8" fmla="*/ 146 w 288"/>
              <a:gd name="T9" fmla="*/ 1 h 293"/>
              <a:gd name="T10" fmla="*/ 106 w 288"/>
              <a:gd name="T11" fmla="*/ 18 h 293"/>
              <a:gd name="T12" fmla="*/ 90 w 288"/>
              <a:gd name="T13" fmla="*/ 59 h 293"/>
              <a:gd name="T14" fmla="*/ 107 w 288"/>
              <a:gd name="T15" fmla="*/ 99 h 293"/>
              <a:gd name="T16" fmla="*/ 147 w 288"/>
              <a:gd name="T17" fmla="*/ 116 h 293"/>
              <a:gd name="T18" fmla="*/ 240 w 288"/>
              <a:gd name="T19" fmla="*/ 293 h 293"/>
              <a:gd name="T20" fmla="*/ 288 w 288"/>
              <a:gd name="T21" fmla="*/ 292 h 293"/>
              <a:gd name="T22" fmla="*/ 255 w 288"/>
              <a:gd name="T23" fmla="*/ 185 h 293"/>
              <a:gd name="T24" fmla="*/ 189 w 288"/>
              <a:gd name="T25" fmla="*/ 135 h 293"/>
              <a:gd name="T26" fmla="*/ 172 w 288"/>
              <a:gd name="T27" fmla="*/ 135 h 293"/>
              <a:gd name="T28" fmla="*/ 172 w 288"/>
              <a:gd name="T29" fmla="*/ 136 h 293"/>
              <a:gd name="T30" fmla="*/ 173 w 288"/>
              <a:gd name="T31" fmla="*/ 137 h 293"/>
              <a:gd name="T32" fmla="*/ 172 w 288"/>
              <a:gd name="T33" fmla="*/ 139 h 293"/>
              <a:gd name="T34" fmla="*/ 161 w 288"/>
              <a:gd name="T35" fmla="*/ 155 h 293"/>
              <a:gd name="T36" fmla="*/ 173 w 288"/>
              <a:gd name="T37" fmla="*/ 232 h 293"/>
              <a:gd name="T38" fmla="*/ 148 w 288"/>
              <a:gd name="T39" fmla="*/ 263 h 293"/>
              <a:gd name="T40" fmla="*/ 138 w 288"/>
              <a:gd name="T41" fmla="*/ 250 h 293"/>
              <a:gd name="T42" fmla="*/ 123 w 288"/>
              <a:gd name="T43" fmla="*/ 233 h 293"/>
              <a:gd name="T44" fmla="*/ 133 w 288"/>
              <a:gd name="T45" fmla="*/ 155 h 293"/>
              <a:gd name="T46" fmla="*/ 122 w 288"/>
              <a:gd name="T47" fmla="*/ 139 h 293"/>
              <a:gd name="T48" fmla="*/ 122 w 288"/>
              <a:gd name="T49" fmla="*/ 138 h 293"/>
              <a:gd name="T50" fmla="*/ 122 w 288"/>
              <a:gd name="T51" fmla="*/ 136 h 293"/>
              <a:gd name="T52" fmla="*/ 122 w 288"/>
              <a:gd name="T53" fmla="*/ 135 h 293"/>
              <a:gd name="T54" fmla="*/ 101 w 288"/>
              <a:gd name="T55" fmla="*/ 135 h 293"/>
              <a:gd name="T56" fmla="*/ 33 w 288"/>
              <a:gd name="T57" fmla="*/ 185 h 293"/>
              <a:gd name="T58" fmla="*/ 0 w 288"/>
              <a:gd name="T59" fmla="*/ 293 h 293"/>
              <a:gd name="T60" fmla="*/ 49 w 288"/>
              <a:gd name="T61" fmla="*/ 293 h 293"/>
              <a:gd name="T62" fmla="*/ 69 w 288"/>
              <a:gd name="T63" fmla="*/ 222 h 293"/>
              <a:gd name="T64" fmla="*/ 84 w 288"/>
              <a:gd name="T65" fmla="*/ 222 h 293"/>
              <a:gd name="T66" fmla="*/ 63 w 288"/>
              <a:gd name="T67" fmla="*/ 293 h 293"/>
              <a:gd name="T68" fmla="*/ 225 w 288"/>
              <a:gd name="T69" fmla="*/ 293 h 293"/>
              <a:gd name="T70" fmla="*/ 205 w 288"/>
              <a:gd name="T71" fmla="*/ 221 h 293"/>
              <a:gd name="T72" fmla="*/ 219 w 288"/>
              <a:gd name="T73" fmla="*/ 221 h 293"/>
              <a:gd name="T74" fmla="*/ 240 w 288"/>
              <a:gd name="T75" fmla="*/ 293 h 293"/>
              <a:gd name="T76" fmla="*/ 154 w 288"/>
              <a:gd name="T77" fmla="*/ 150 h 293"/>
              <a:gd name="T78" fmla="*/ 164 w 288"/>
              <a:gd name="T79" fmla="*/ 138 h 293"/>
              <a:gd name="T80" fmla="*/ 164 w 288"/>
              <a:gd name="T81" fmla="*/ 137 h 293"/>
              <a:gd name="T82" fmla="*/ 162 w 288"/>
              <a:gd name="T83" fmla="*/ 135 h 293"/>
              <a:gd name="T84" fmla="*/ 158 w 288"/>
              <a:gd name="T85" fmla="*/ 132 h 293"/>
              <a:gd name="T86" fmla="*/ 147 w 288"/>
              <a:gd name="T87" fmla="*/ 130 h 293"/>
              <a:gd name="T88" fmla="*/ 137 w 288"/>
              <a:gd name="T89" fmla="*/ 132 h 293"/>
              <a:gd name="T90" fmla="*/ 132 w 288"/>
              <a:gd name="T91" fmla="*/ 135 h 293"/>
              <a:gd name="T92" fmla="*/ 131 w 288"/>
              <a:gd name="T93" fmla="*/ 138 h 293"/>
              <a:gd name="T94" fmla="*/ 131 w 288"/>
              <a:gd name="T95" fmla="*/ 138 h 293"/>
              <a:gd name="T96" fmla="*/ 140 w 288"/>
              <a:gd name="T97" fmla="*/ 150 h 293"/>
              <a:gd name="T98" fmla="*/ 143 w 288"/>
              <a:gd name="T99" fmla="*/ 152 h 293"/>
              <a:gd name="T100" fmla="*/ 132 w 288"/>
              <a:gd name="T101" fmla="*/ 230 h 293"/>
              <a:gd name="T102" fmla="*/ 144 w 288"/>
              <a:gd name="T103" fmla="*/ 244 h 293"/>
              <a:gd name="T104" fmla="*/ 146 w 288"/>
              <a:gd name="T105" fmla="*/ 247 h 293"/>
              <a:gd name="T106" fmla="*/ 148 w 288"/>
              <a:gd name="T107" fmla="*/ 249 h 293"/>
              <a:gd name="T108" fmla="*/ 150 w 288"/>
              <a:gd name="T109" fmla="*/ 247 h 293"/>
              <a:gd name="T110" fmla="*/ 152 w 288"/>
              <a:gd name="T111" fmla="*/ 244 h 293"/>
              <a:gd name="T112" fmla="*/ 164 w 288"/>
              <a:gd name="T113" fmla="*/ 230 h 293"/>
              <a:gd name="T114" fmla="*/ 152 w 288"/>
              <a:gd name="T115" fmla="*/ 152 h 293"/>
              <a:gd name="T116" fmla="*/ 154 w 288"/>
              <a:gd name="T117" fmla="*/ 150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88" h="293">
                <a:moveTo>
                  <a:pt x="147" y="116"/>
                </a:moveTo>
                <a:cubicBezTo>
                  <a:pt x="147" y="116"/>
                  <a:pt x="147" y="116"/>
                  <a:pt x="147" y="116"/>
                </a:cubicBezTo>
                <a:cubicBezTo>
                  <a:pt x="147" y="116"/>
                  <a:pt x="147" y="116"/>
                  <a:pt x="147" y="116"/>
                </a:cubicBezTo>
                <a:cubicBezTo>
                  <a:pt x="178" y="115"/>
                  <a:pt x="203" y="89"/>
                  <a:pt x="203" y="58"/>
                </a:cubicBezTo>
                <a:cubicBezTo>
                  <a:pt x="202" y="26"/>
                  <a:pt x="177" y="0"/>
                  <a:pt x="146" y="1"/>
                </a:cubicBezTo>
                <a:cubicBezTo>
                  <a:pt x="131" y="1"/>
                  <a:pt x="117" y="7"/>
                  <a:pt x="106" y="18"/>
                </a:cubicBezTo>
                <a:cubicBezTo>
                  <a:pt x="96" y="29"/>
                  <a:pt x="90" y="43"/>
                  <a:pt x="90" y="59"/>
                </a:cubicBezTo>
                <a:cubicBezTo>
                  <a:pt x="90" y="74"/>
                  <a:pt x="96" y="89"/>
                  <a:pt x="107" y="99"/>
                </a:cubicBezTo>
                <a:cubicBezTo>
                  <a:pt x="118" y="110"/>
                  <a:pt x="132" y="116"/>
                  <a:pt x="147" y="116"/>
                </a:cubicBezTo>
                <a:close/>
                <a:moveTo>
                  <a:pt x="240" y="293"/>
                </a:moveTo>
                <a:cubicBezTo>
                  <a:pt x="288" y="292"/>
                  <a:pt x="288" y="292"/>
                  <a:pt x="288" y="292"/>
                </a:cubicBezTo>
                <a:cubicBezTo>
                  <a:pt x="255" y="185"/>
                  <a:pt x="255" y="185"/>
                  <a:pt x="255" y="185"/>
                </a:cubicBezTo>
                <a:cubicBezTo>
                  <a:pt x="250" y="167"/>
                  <a:pt x="228" y="136"/>
                  <a:pt x="189" y="135"/>
                </a:cubicBezTo>
                <a:cubicBezTo>
                  <a:pt x="172" y="135"/>
                  <a:pt x="172" y="135"/>
                  <a:pt x="172" y="135"/>
                </a:cubicBezTo>
                <a:cubicBezTo>
                  <a:pt x="172" y="135"/>
                  <a:pt x="172" y="135"/>
                  <a:pt x="172" y="136"/>
                </a:cubicBezTo>
                <a:cubicBezTo>
                  <a:pt x="173" y="137"/>
                  <a:pt x="173" y="137"/>
                  <a:pt x="173" y="137"/>
                </a:cubicBezTo>
                <a:cubicBezTo>
                  <a:pt x="172" y="139"/>
                  <a:pt x="172" y="139"/>
                  <a:pt x="172" y="139"/>
                </a:cubicBezTo>
                <a:cubicBezTo>
                  <a:pt x="172" y="143"/>
                  <a:pt x="168" y="148"/>
                  <a:pt x="161" y="155"/>
                </a:cubicBezTo>
                <a:cubicBezTo>
                  <a:pt x="173" y="232"/>
                  <a:pt x="173" y="232"/>
                  <a:pt x="173" y="232"/>
                </a:cubicBezTo>
                <a:cubicBezTo>
                  <a:pt x="148" y="263"/>
                  <a:pt x="148" y="263"/>
                  <a:pt x="148" y="263"/>
                </a:cubicBezTo>
                <a:cubicBezTo>
                  <a:pt x="138" y="250"/>
                  <a:pt x="138" y="250"/>
                  <a:pt x="138" y="250"/>
                </a:cubicBezTo>
                <a:cubicBezTo>
                  <a:pt x="123" y="233"/>
                  <a:pt x="123" y="233"/>
                  <a:pt x="123" y="233"/>
                </a:cubicBezTo>
                <a:cubicBezTo>
                  <a:pt x="133" y="155"/>
                  <a:pt x="133" y="155"/>
                  <a:pt x="133" y="155"/>
                </a:cubicBezTo>
                <a:cubicBezTo>
                  <a:pt x="126" y="149"/>
                  <a:pt x="122" y="143"/>
                  <a:pt x="122" y="139"/>
                </a:cubicBezTo>
                <a:cubicBezTo>
                  <a:pt x="122" y="138"/>
                  <a:pt x="122" y="138"/>
                  <a:pt x="122" y="138"/>
                </a:cubicBezTo>
                <a:cubicBezTo>
                  <a:pt x="122" y="136"/>
                  <a:pt x="122" y="136"/>
                  <a:pt x="122" y="136"/>
                </a:cubicBezTo>
                <a:cubicBezTo>
                  <a:pt x="122" y="136"/>
                  <a:pt x="122" y="135"/>
                  <a:pt x="122" y="135"/>
                </a:cubicBezTo>
                <a:cubicBezTo>
                  <a:pt x="101" y="135"/>
                  <a:pt x="101" y="135"/>
                  <a:pt x="101" y="135"/>
                </a:cubicBezTo>
                <a:cubicBezTo>
                  <a:pt x="61" y="135"/>
                  <a:pt x="39" y="167"/>
                  <a:pt x="33" y="185"/>
                </a:cubicBezTo>
                <a:cubicBezTo>
                  <a:pt x="0" y="293"/>
                  <a:pt x="0" y="293"/>
                  <a:pt x="0" y="293"/>
                </a:cubicBezTo>
                <a:cubicBezTo>
                  <a:pt x="49" y="293"/>
                  <a:pt x="49" y="293"/>
                  <a:pt x="49" y="293"/>
                </a:cubicBezTo>
                <a:cubicBezTo>
                  <a:pt x="69" y="222"/>
                  <a:pt x="69" y="222"/>
                  <a:pt x="69" y="222"/>
                </a:cubicBezTo>
                <a:cubicBezTo>
                  <a:pt x="84" y="222"/>
                  <a:pt x="84" y="222"/>
                  <a:pt x="84" y="222"/>
                </a:cubicBezTo>
                <a:cubicBezTo>
                  <a:pt x="63" y="293"/>
                  <a:pt x="63" y="293"/>
                  <a:pt x="63" y="293"/>
                </a:cubicBezTo>
                <a:cubicBezTo>
                  <a:pt x="225" y="293"/>
                  <a:pt x="225" y="293"/>
                  <a:pt x="225" y="293"/>
                </a:cubicBezTo>
                <a:cubicBezTo>
                  <a:pt x="205" y="221"/>
                  <a:pt x="205" y="221"/>
                  <a:pt x="205" y="221"/>
                </a:cubicBezTo>
                <a:cubicBezTo>
                  <a:pt x="219" y="221"/>
                  <a:pt x="219" y="221"/>
                  <a:pt x="219" y="221"/>
                </a:cubicBezTo>
                <a:lnTo>
                  <a:pt x="240" y="293"/>
                </a:lnTo>
                <a:close/>
                <a:moveTo>
                  <a:pt x="154" y="150"/>
                </a:moveTo>
                <a:cubicBezTo>
                  <a:pt x="163" y="142"/>
                  <a:pt x="164" y="138"/>
                  <a:pt x="164" y="138"/>
                </a:cubicBezTo>
                <a:cubicBezTo>
                  <a:pt x="164" y="137"/>
                  <a:pt x="164" y="137"/>
                  <a:pt x="164" y="137"/>
                </a:cubicBezTo>
                <a:cubicBezTo>
                  <a:pt x="164" y="137"/>
                  <a:pt x="163" y="136"/>
                  <a:pt x="162" y="135"/>
                </a:cubicBezTo>
                <a:cubicBezTo>
                  <a:pt x="161" y="134"/>
                  <a:pt x="160" y="133"/>
                  <a:pt x="158" y="132"/>
                </a:cubicBezTo>
                <a:cubicBezTo>
                  <a:pt x="155" y="131"/>
                  <a:pt x="151" y="130"/>
                  <a:pt x="147" y="130"/>
                </a:cubicBezTo>
                <a:cubicBezTo>
                  <a:pt x="144" y="130"/>
                  <a:pt x="140" y="131"/>
                  <a:pt x="137" y="132"/>
                </a:cubicBezTo>
                <a:cubicBezTo>
                  <a:pt x="135" y="133"/>
                  <a:pt x="133" y="134"/>
                  <a:pt x="132" y="135"/>
                </a:cubicBezTo>
                <a:cubicBezTo>
                  <a:pt x="131" y="136"/>
                  <a:pt x="131" y="137"/>
                  <a:pt x="131" y="138"/>
                </a:cubicBezTo>
                <a:cubicBezTo>
                  <a:pt x="131" y="138"/>
                  <a:pt x="131" y="138"/>
                  <a:pt x="131" y="138"/>
                </a:cubicBezTo>
                <a:cubicBezTo>
                  <a:pt x="131" y="138"/>
                  <a:pt x="131" y="142"/>
                  <a:pt x="140" y="150"/>
                </a:cubicBezTo>
                <a:cubicBezTo>
                  <a:pt x="143" y="152"/>
                  <a:pt x="143" y="152"/>
                  <a:pt x="143" y="152"/>
                </a:cubicBezTo>
                <a:cubicBezTo>
                  <a:pt x="132" y="230"/>
                  <a:pt x="132" y="230"/>
                  <a:pt x="132" y="230"/>
                </a:cubicBezTo>
                <a:cubicBezTo>
                  <a:pt x="144" y="244"/>
                  <a:pt x="144" y="244"/>
                  <a:pt x="144" y="244"/>
                </a:cubicBezTo>
                <a:cubicBezTo>
                  <a:pt x="146" y="247"/>
                  <a:pt x="146" y="247"/>
                  <a:pt x="146" y="247"/>
                </a:cubicBezTo>
                <a:cubicBezTo>
                  <a:pt x="148" y="249"/>
                  <a:pt x="148" y="249"/>
                  <a:pt x="148" y="249"/>
                </a:cubicBezTo>
                <a:cubicBezTo>
                  <a:pt x="150" y="247"/>
                  <a:pt x="150" y="247"/>
                  <a:pt x="150" y="247"/>
                </a:cubicBezTo>
                <a:cubicBezTo>
                  <a:pt x="152" y="244"/>
                  <a:pt x="152" y="244"/>
                  <a:pt x="152" y="244"/>
                </a:cubicBezTo>
                <a:cubicBezTo>
                  <a:pt x="164" y="230"/>
                  <a:pt x="164" y="230"/>
                  <a:pt x="164" y="230"/>
                </a:cubicBezTo>
                <a:cubicBezTo>
                  <a:pt x="152" y="152"/>
                  <a:pt x="152" y="152"/>
                  <a:pt x="152" y="152"/>
                </a:cubicBezTo>
                <a:lnTo>
                  <a:pt x="154" y="150"/>
                </a:lnTo>
                <a:close/>
              </a:path>
            </a:pathLst>
          </a:custGeom>
          <a:solidFill>
            <a:srgbClr val="FF8C00"/>
          </a:solidFill>
          <a:ln>
            <a:noFill/>
          </a:ln>
          <a:extLst/>
        </p:spPr>
        <p:txBody>
          <a:bodyPr vert="horz" wrap="square" lIns="93260" tIns="46630" rIns="93260" bIns="46630" numCol="1" anchor="t" anchorCtr="0" compatLnSpc="1">
            <a:prstTxWarp prst="textNoShape">
              <a:avLst/>
            </a:prstTxWarp>
          </a:bodyPr>
          <a:lstStyle/>
          <a:p>
            <a:pPr defTabSz="932597"/>
            <a:endParaRPr lang="en-US" sz="1836" dirty="0"/>
          </a:p>
        </p:txBody>
      </p:sp>
      <p:sp>
        <p:nvSpPr>
          <p:cNvPr id="59" name="Freeform 13"/>
          <p:cNvSpPr>
            <a:spLocks noChangeAspect="1" noEditPoints="1"/>
          </p:cNvSpPr>
          <p:nvPr/>
        </p:nvSpPr>
        <p:spPr bwMode="auto">
          <a:xfrm>
            <a:off x="2940047" y="3182433"/>
            <a:ext cx="360518" cy="365760"/>
          </a:xfrm>
          <a:custGeom>
            <a:avLst/>
            <a:gdLst>
              <a:gd name="T0" fmla="*/ 147 w 288"/>
              <a:gd name="T1" fmla="*/ 116 h 293"/>
              <a:gd name="T2" fmla="*/ 147 w 288"/>
              <a:gd name="T3" fmla="*/ 116 h 293"/>
              <a:gd name="T4" fmla="*/ 147 w 288"/>
              <a:gd name="T5" fmla="*/ 116 h 293"/>
              <a:gd name="T6" fmla="*/ 203 w 288"/>
              <a:gd name="T7" fmla="*/ 58 h 293"/>
              <a:gd name="T8" fmla="*/ 146 w 288"/>
              <a:gd name="T9" fmla="*/ 1 h 293"/>
              <a:gd name="T10" fmla="*/ 106 w 288"/>
              <a:gd name="T11" fmla="*/ 18 h 293"/>
              <a:gd name="T12" fmla="*/ 90 w 288"/>
              <a:gd name="T13" fmla="*/ 59 h 293"/>
              <a:gd name="T14" fmla="*/ 107 w 288"/>
              <a:gd name="T15" fmla="*/ 99 h 293"/>
              <a:gd name="T16" fmla="*/ 147 w 288"/>
              <a:gd name="T17" fmla="*/ 116 h 293"/>
              <a:gd name="T18" fmla="*/ 240 w 288"/>
              <a:gd name="T19" fmla="*/ 293 h 293"/>
              <a:gd name="T20" fmla="*/ 288 w 288"/>
              <a:gd name="T21" fmla="*/ 292 h 293"/>
              <a:gd name="T22" fmla="*/ 255 w 288"/>
              <a:gd name="T23" fmla="*/ 185 h 293"/>
              <a:gd name="T24" fmla="*/ 189 w 288"/>
              <a:gd name="T25" fmla="*/ 135 h 293"/>
              <a:gd name="T26" fmla="*/ 172 w 288"/>
              <a:gd name="T27" fmla="*/ 135 h 293"/>
              <a:gd name="T28" fmla="*/ 172 w 288"/>
              <a:gd name="T29" fmla="*/ 136 h 293"/>
              <a:gd name="T30" fmla="*/ 173 w 288"/>
              <a:gd name="T31" fmla="*/ 137 h 293"/>
              <a:gd name="T32" fmla="*/ 172 w 288"/>
              <a:gd name="T33" fmla="*/ 139 h 293"/>
              <a:gd name="T34" fmla="*/ 161 w 288"/>
              <a:gd name="T35" fmla="*/ 155 h 293"/>
              <a:gd name="T36" fmla="*/ 173 w 288"/>
              <a:gd name="T37" fmla="*/ 232 h 293"/>
              <a:gd name="T38" fmla="*/ 148 w 288"/>
              <a:gd name="T39" fmla="*/ 263 h 293"/>
              <a:gd name="T40" fmla="*/ 138 w 288"/>
              <a:gd name="T41" fmla="*/ 250 h 293"/>
              <a:gd name="T42" fmla="*/ 123 w 288"/>
              <a:gd name="T43" fmla="*/ 233 h 293"/>
              <a:gd name="T44" fmla="*/ 133 w 288"/>
              <a:gd name="T45" fmla="*/ 155 h 293"/>
              <a:gd name="T46" fmla="*/ 122 w 288"/>
              <a:gd name="T47" fmla="*/ 139 h 293"/>
              <a:gd name="T48" fmla="*/ 122 w 288"/>
              <a:gd name="T49" fmla="*/ 138 h 293"/>
              <a:gd name="T50" fmla="*/ 122 w 288"/>
              <a:gd name="T51" fmla="*/ 136 h 293"/>
              <a:gd name="T52" fmla="*/ 122 w 288"/>
              <a:gd name="T53" fmla="*/ 135 h 293"/>
              <a:gd name="T54" fmla="*/ 101 w 288"/>
              <a:gd name="T55" fmla="*/ 135 h 293"/>
              <a:gd name="T56" fmla="*/ 33 w 288"/>
              <a:gd name="T57" fmla="*/ 185 h 293"/>
              <a:gd name="T58" fmla="*/ 0 w 288"/>
              <a:gd name="T59" fmla="*/ 293 h 293"/>
              <a:gd name="T60" fmla="*/ 49 w 288"/>
              <a:gd name="T61" fmla="*/ 293 h 293"/>
              <a:gd name="T62" fmla="*/ 69 w 288"/>
              <a:gd name="T63" fmla="*/ 222 h 293"/>
              <a:gd name="T64" fmla="*/ 84 w 288"/>
              <a:gd name="T65" fmla="*/ 222 h 293"/>
              <a:gd name="T66" fmla="*/ 63 w 288"/>
              <a:gd name="T67" fmla="*/ 293 h 293"/>
              <a:gd name="T68" fmla="*/ 225 w 288"/>
              <a:gd name="T69" fmla="*/ 293 h 293"/>
              <a:gd name="T70" fmla="*/ 205 w 288"/>
              <a:gd name="T71" fmla="*/ 221 h 293"/>
              <a:gd name="T72" fmla="*/ 219 w 288"/>
              <a:gd name="T73" fmla="*/ 221 h 293"/>
              <a:gd name="T74" fmla="*/ 240 w 288"/>
              <a:gd name="T75" fmla="*/ 293 h 293"/>
              <a:gd name="T76" fmla="*/ 154 w 288"/>
              <a:gd name="T77" fmla="*/ 150 h 293"/>
              <a:gd name="T78" fmla="*/ 164 w 288"/>
              <a:gd name="T79" fmla="*/ 138 h 293"/>
              <a:gd name="T80" fmla="*/ 164 w 288"/>
              <a:gd name="T81" fmla="*/ 137 h 293"/>
              <a:gd name="T82" fmla="*/ 162 w 288"/>
              <a:gd name="T83" fmla="*/ 135 h 293"/>
              <a:gd name="T84" fmla="*/ 158 w 288"/>
              <a:gd name="T85" fmla="*/ 132 h 293"/>
              <a:gd name="T86" fmla="*/ 147 w 288"/>
              <a:gd name="T87" fmla="*/ 130 h 293"/>
              <a:gd name="T88" fmla="*/ 137 w 288"/>
              <a:gd name="T89" fmla="*/ 132 h 293"/>
              <a:gd name="T90" fmla="*/ 132 w 288"/>
              <a:gd name="T91" fmla="*/ 135 h 293"/>
              <a:gd name="T92" fmla="*/ 131 w 288"/>
              <a:gd name="T93" fmla="*/ 138 h 293"/>
              <a:gd name="T94" fmla="*/ 131 w 288"/>
              <a:gd name="T95" fmla="*/ 138 h 293"/>
              <a:gd name="T96" fmla="*/ 140 w 288"/>
              <a:gd name="T97" fmla="*/ 150 h 293"/>
              <a:gd name="T98" fmla="*/ 143 w 288"/>
              <a:gd name="T99" fmla="*/ 152 h 293"/>
              <a:gd name="T100" fmla="*/ 132 w 288"/>
              <a:gd name="T101" fmla="*/ 230 h 293"/>
              <a:gd name="T102" fmla="*/ 144 w 288"/>
              <a:gd name="T103" fmla="*/ 244 h 293"/>
              <a:gd name="T104" fmla="*/ 146 w 288"/>
              <a:gd name="T105" fmla="*/ 247 h 293"/>
              <a:gd name="T106" fmla="*/ 148 w 288"/>
              <a:gd name="T107" fmla="*/ 249 h 293"/>
              <a:gd name="T108" fmla="*/ 150 w 288"/>
              <a:gd name="T109" fmla="*/ 247 h 293"/>
              <a:gd name="T110" fmla="*/ 152 w 288"/>
              <a:gd name="T111" fmla="*/ 244 h 293"/>
              <a:gd name="T112" fmla="*/ 164 w 288"/>
              <a:gd name="T113" fmla="*/ 230 h 293"/>
              <a:gd name="T114" fmla="*/ 152 w 288"/>
              <a:gd name="T115" fmla="*/ 152 h 293"/>
              <a:gd name="T116" fmla="*/ 154 w 288"/>
              <a:gd name="T117" fmla="*/ 150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88" h="293">
                <a:moveTo>
                  <a:pt x="147" y="116"/>
                </a:moveTo>
                <a:cubicBezTo>
                  <a:pt x="147" y="116"/>
                  <a:pt x="147" y="116"/>
                  <a:pt x="147" y="116"/>
                </a:cubicBezTo>
                <a:cubicBezTo>
                  <a:pt x="147" y="116"/>
                  <a:pt x="147" y="116"/>
                  <a:pt x="147" y="116"/>
                </a:cubicBezTo>
                <a:cubicBezTo>
                  <a:pt x="178" y="115"/>
                  <a:pt x="203" y="89"/>
                  <a:pt x="203" y="58"/>
                </a:cubicBezTo>
                <a:cubicBezTo>
                  <a:pt x="202" y="26"/>
                  <a:pt x="177" y="0"/>
                  <a:pt x="146" y="1"/>
                </a:cubicBezTo>
                <a:cubicBezTo>
                  <a:pt x="131" y="1"/>
                  <a:pt x="117" y="7"/>
                  <a:pt x="106" y="18"/>
                </a:cubicBezTo>
                <a:cubicBezTo>
                  <a:pt x="96" y="29"/>
                  <a:pt x="90" y="43"/>
                  <a:pt x="90" y="59"/>
                </a:cubicBezTo>
                <a:cubicBezTo>
                  <a:pt x="90" y="74"/>
                  <a:pt x="96" y="89"/>
                  <a:pt x="107" y="99"/>
                </a:cubicBezTo>
                <a:cubicBezTo>
                  <a:pt x="118" y="110"/>
                  <a:pt x="132" y="116"/>
                  <a:pt x="147" y="116"/>
                </a:cubicBezTo>
                <a:close/>
                <a:moveTo>
                  <a:pt x="240" y="293"/>
                </a:moveTo>
                <a:cubicBezTo>
                  <a:pt x="288" y="292"/>
                  <a:pt x="288" y="292"/>
                  <a:pt x="288" y="292"/>
                </a:cubicBezTo>
                <a:cubicBezTo>
                  <a:pt x="255" y="185"/>
                  <a:pt x="255" y="185"/>
                  <a:pt x="255" y="185"/>
                </a:cubicBezTo>
                <a:cubicBezTo>
                  <a:pt x="250" y="167"/>
                  <a:pt x="228" y="136"/>
                  <a:pt x="189" y="135"/>
                </a:cubicBezTo>
                <a:cubicBezTo>
                  <a:pt x="172" y="135"/>
                  <a:pt x="172" y="135"/>
                  <a:pt x="172" y="135"/>
                </a:cubicBezTo>
                <a:cubicBezTo>
                  <a:pt x="172" y="135"/>
                  <a:pt x="172" y="135"/>
                  <a:pt x="172" y="136"/>
                </a:cubicBezTo>
                <a:cubicBezTo>
                  <a:pt x="173" y="137"/>
                  <a:pt x="173" y="137"/>
                  <a:pt x="173" y="137"/>
                </a:cubicBezTo>
                <a:cubicBezTo>
                  <a:pt x="172" y="139"/>
                  <a:pt x="172" y="139"/>
                  <a:pt x="172" y="139"/>
                </a:cubicBezTo>
                <a:cubicBezTo>
                  <a:pt x="172" y="143"/>
                  <a:pt x="168" y="148"/>
                  <a:pt x="161" y="155"/>
                </a:cubicBezTo>
                <a:cubicBezTo>
                  <a:pt x="173" y="232"/>
                  <a:pt x="173" y="232"/>
                  <a:pt x="173" y="232"/>
                </a:cubicBezTo>
                <a:cubicBezTo>
                  <a:pt x="148" y="263"/>
                  <a:pt x="148" y="263"/>
                  <a:pt x="148" y="263"/>
                </a:cubicBezTo>
                <a:cubicBezTo>
                  <a:pt x="138" y="250"/>
                  <a:pt x="138" y="250"/>
                  <a:pt x="138" y="250"/>
                </a:cubicBezTo>
                <a:cubicBezTo>
                  <a:pt x="123" y="233"/>
                  <a:pt x="123" y="233"/>
                  <a:pt x="123" y="233"/>
                </a:cubicBezTo>
                <a:cubicBezTo>
                  <a:pt x="133" y="155"/>
                  <a:pt x="133" y="155"/>
                  <a:pt x="133" y="155"/>
                </a:cubicBezTo>
                <a:cubicBezTo>
                  <a:pt x="126" y="149"/>
                  <a:pt x="122" y="143"/>
                  <a:pt x="122" y="139"/>
                </a:cubicBezTo>
                <a:cubicBezTo>
                  <a:pt x="122" y="138"/>
                  <a:pt x="122" y="138"/>
                  <a:pt x="122" y="138"/>
                </a:cubicBezTo>
                <a:cubicBezTo>
                  <a:pt x="122" y="136"/>
                  <a:pt x="122" y="136"/>
                  <a:pt x="122" y="136"/>
                </a:cubicBezTo>
                <a:cubicBezTo>
                  <a:pt x="122" y="136"/>
                  <a:pt x="122" y="135"/>
                  <a:pt x="122" y="135"/>
                </a:cubicBezTo>
                <a:cubicBezTo>
                  <a:pt x="101" y="135"/>
                  <a:pt x="101" y="135"/>
                  <a:pt x="101" y="135"/>
                </a:cubicBezTo>
                <a:cubicBezTo>
                  <a:pt x="61" y="135"/>
                  <a:pt x="39" y="167"/>
                  <a:pt x="33" y="185"/>
                </a:cubicBezTo>
                <a:cubicBezTo>
                  <a:pt x="0" y="293"/>
                  <a:pt x="0" y="293"/>
                  <a:pt x="0" y="293"/>
                </a:cubicBezTo>
                <a:cubicBezTo>
                  <a:pt x="49" y="293"/>
                  <a:pt x="49" y="293"/>
                  <a:pt x="49" y="293"/>
                </a:cubicBezTo>
                <a:cubicBezTo>
                  <a:pt x="69" y="222"/>
                  <a:pt x="69" y="222"/>
                  <a:pt x="69" y="222"/>
                </a:cubicBezTo>
                <a:cubicBezTo>
                  <a:pt x="84" y="222"/>
                  <a:pt x="84" y="222"/>
                  <a:pt x="84" y="222"/>
                </a:cubicBezTo>
                <a:cubicBezTo>
                  <a:pt x="63" y="293"/>
                  <a:pt x="63" y="293"/>
                  <a:pt x="63" y="293"/>
                </a:cubicBezTo>
                <a:cubicBezTo>
                  <a:pt x="225" y="293"/>
                  <a:pt x="225" y="293"/>
                  <a:pt x="225" y="293"/>
                </a:cubicBezTo>
                <a:cubicBezTo>
                  <a:pt x="205" y="221"/>
                  <a:pt x="205" y="221"/>
                  <a:pt x="205" y="221"/>
                </a:cubicBezTo>
                <a:cubicBezTo>
                  <a:pt x="219" y="221"/>
                  <a:pt x="219" y="221"/>
                  <a:pt x="219" y="221"/>
                </a:cubicBezTo>
                <a:lnTo>
                  <a:pt x="240" y="293"/>
                </a:lnTo>
                <a:close/>
                <a:moveTo>
                  <a:pt x="154" y="150"/>
                </a:moveTo>
                <a:cubicBezTo>
                  <a:pt x="163" y="142"/>
                  <a:pt x="164" y="138"/>
                  <a:pt x="164" y="138"/>
                </a:cubicBezTo>
                <a:cubicBezTo>
                  <a:pt x="164" y="137"/>
                  <a:pt x="164" y="137"/>
                  <a:pt x="164" y="137"/>
                </a:cubicBezTo>
                <a:cubicBezTo>
                  <a:pt x="164" y="137"/>
                  <a:pt x="163" y="136"/>
                  <a:pt x="162" y="135"/>
                </a:cubicBezTo>
                <a:cubicBezTo>
                  <a:pt x="161" y="134"/>
                  <a:pt x="160" y="133"/>
                  <a:pt x="158" y="132"/>
                </a:cubicBezTo>
                <a:cubicBezTo>
                  <a:pt x="155" y="131"/>
                  <a:pt x="151" y="130"/>
                  <a:pt x="147" y="130"/>
                </a:cubicBezTo>
                <a:cubicBezTo>
                  <a:pt x="144" y="130"/>
                  <a:pt x="140" y="131"/>
                  <a:pt x="137" y="132"/>
                </a:cubicBezTo>
                <a:cubicBezTo>
                  <a:pt x="135" y="133"/>
                  <a:pt x="133" y="134"/>
                  <a:pt x="132" y="135"/>
                </a:cubicBezTo>
                <a:cubicBezTo>
                  <a:pt x="131" y="136"/>
                  <a:pt x="131" y="137"/>
                  <a:pt x="131" y="138"/>
                </a:cubicBezTo>
                <a:cubicBezTo>
                  <a:pt x="131" y="138"/>
                  <a:pt x="131" y="138"/>
                  <a:pt x="131" y="138"/>
                </a:cubicBezTo>
                <a:cubicBezTo>
                  <a:pt x="131" y="138"/>
                  <a:pt x="131" y="142"/>
                  <a:pt x="140" y="150"/>
                </a:cubicBezTo>
                <a:cubicBezTo>
                  <a:pt x="143" y="152"/>
                  <a:pt x="143" y="152"/>
                  <a:pt x="143" y="152"/>
                </a:cubicBezTo>
                <a:cubicBezTo>
                  <a:pt x="132" y="230"/>
                  <a:pt x="132" y="230"/>
                  <a:pt x="132" y="230"/>
                </a:cubicBezTo>
                <a:cubicBezTo>
                  <a:pt x="144" y="244"/>
                  <a:pt x="144" y="244"/>
                  <a:pt x="144" y="244"/>
                </a:cubicBezTo>
                <a:cubicBezTo>
                  <a:pt x="146" y="247"/>
                  <a:pt x="146" y="247"/>
                  <a:pt x="146" y="247"/>
                </a:cubicBezTo>
                <a:cubicBezTo>
                  <a:pt x="148" y="249"/>
                  <a:pt x="148" y="249"/>
                  <a:pt x="148" y="249"/>
                </a:cubicBezTo>
                <a:cubicBezTo>
                  <a:pt x="150" y="247"/>
                  <a:pt x="150" y="247"/>
                  <a:pt x="150" y="247"/>
                </a:cubicBezTo>
                <a:cubicBezTo>
                  <a:pt x="152" y="244"/>
                  <a:pt x="152" y="244"/>
                  <a:pt x="152" y="244"/>
                </a:cubicBezTo>
                <a:cubicBezTo>
                  <a:pt x="164" y="230"/>
                  <a:pt x="164" y="230"/>
                  <a:pt x="164" y="230"/>
                </a:cubicBezTo>
                <a:cubicBezTo>
                  <a:pt x="152" y="152"/>
                  <a:pt x="152" y="152"/>
                  <a:pt x="152" y="152"/>
                </a:cubicBezTo>
                <a:lnTo>
                  <a:pt x="154" y="150"/>
                </a:lnTo>
                <a:close/>
              </a:path>
            </a:pathLst>
          </a:custGeom>
          <a:solidFill>
            <a:srgbClr val="FF8C00"/>
          </a:solidFill>
          <a:ln>
            <a:noFill/>
          </a:ln>
          <a:extLst/>
        </p:spPr>
        <p:txBody>
          <a:bodyPr vert="horz" wrap="square" lIns="93260" tIns="46630" rIns="93260" bIns="46630" numCol="1" anchor="t" anchorCtr="0" compatLnSpc="1">
            <a:prstTxWarp prst="textNoShape">
              <a:avLst/>
            </a:prstTxWarp>
          </a:bodyPr>
          <a:lstStyle/>
          <a:p>
            <a:pPr defTabSz="932597"/>
            <a:endParaRPr lang="en-US" sz="1836" dirty="0"/>
          </a:p>
        </p:txBody>
      </p:sp>
      <p:sp>
        <p:nvSpPr>
          <p:cNvPr id="54" name="Freeform 166"/>
          <p:cNvSpPr>
            <a:spLocks noChangeAspect="1" noEditPoints="1"/>
          </p:cNvSpPr>
          <p:nvPr/>
        </p:nvSpPr>
        <p:spPr bwMode="black">
          <a:xfrm>
            <a:off x="1367455" y="3386806"/>
            <a:ext cx="377645" cy="365760"/>
          </a:xfrm>
          <a:custGeom>
            <a:avLst/>
            <a:gdLst>
              <a:gd name="T0" fmla="*/ 511 w 538"/>
              <a:gd name="T1" fmla="*/ 164 h 521"/>
              <a:gd name="T2" fmla="*/ 509 w 538"/>
              <a:gd name="T3" fmla="*/ 31 h 521"/>
              <a:gd name="T4" fmla="*/ 322 w 538"/>
              <a:gd name="T5" fmla="*/ 47 h 521"/>
              <a:gd name="T6" fmla="*/ 312 w 538"/>
              <a:gd name="T7" fmla="*/ 46 h 521"/>
              <a:gd name="T8" fmla="*/ 160 w 538"/>
              <a:gd name="T9" fmla="*/ 104 h 521"/>
              <a:gd name="T10" fmla="*/ 89 w 538"/>
              <a:gd name="T11" fmla="*/ 222 h 521"/>
              <a:gd name="T12" fmla="*/ 192 w 538"/>
              <a:gd name="T13" fmla="*/ 132 h 521"/>
              <a:gd name="T14" fmla="*/ 206 w 538"/>
              <a:gd name="T15" fmla="*/ 125 h 521"/>
              <a:gd name="T16" fmla="*/ 176 w 538"/>
              <a:gd name="T17" fmla="*/ 153 h 521"/>
              <a:gd name="T18" fmla="*/ 50 w 538"/>
              <a:gd name="T19" fmla="*/ 488 h 521"/>
              <a:gd name="T20" fmla="*/ 213 w 538"/>
              <a:gd name="T21" fmla="*/ 475 h 521"/>
              <a:gd name="T22" fmla="*/ 312 w 538"/>
              <a:gd name="T23" fmla="*/ 496 h 521"/>
              <a:gd name="T24" fmla="*/ 441 w 538"/>
              <a:gd name="T25" fmla="*/ 458 h 521"/>
              <a:gd name="T26" fmla="*/ 526 w 538"/>
              <a:gd name="T27" fmla="*/ 348 h 521"/>
              <a:gd name="T28" fmla="*/ 403 w 538"/>
              <a:gd name="T29" fmla="*/ 348 h 521"/>
              <a:gd name="T30" fmla="*/ 313 w 538"/>
              <a:gd name="T31" fmla="*/ 399 h 521"/>
              <a:gd name="T32" fmla="*/ 215 w 538"/>
              <a:gd name="T33" fmla="*/ 304 h 521"/>
              <a:gd name="T34" fmla="*/ 215 w 538"/>
              <a:gd name="T35" fmla="*/ 302 h 521"/>
              <a:gd name="T36" fmla="*/ 214 w 538"/>
              <a:gd name="T37" fmla="*/ 299 h 521"/>
              <a:gd name="T38" fmla="*/ 217 w 538"/>
              <a:gd name="T39" fmla="*/ 299 h 521"/>
              <a:gd name="T40" fmla="*/ 535 w 538"/>
              <a:gd name="T41" fmla="*/ 299 h 521"/>
              <a:gd name="T42" fmla="*/ 535 w 538"/>
              <a:gd name="T43" fmla="*/ 294 h 521"/>
              <a:gd name="T44" fmla="*/ 537 w 538"/>
              <a:gd name="T45" fmla="*/ 270 h 521"/>
              <a:gd name="T46" fmla="*/ 511 w 538"/>
              <a:gd name="T47" fmla="*/ 164 h 521"/>
              <a:gd name="T48" fmla="*/ 85 w 538"/>
              <a:gd name="T49" fmla="*/ 479 h 521"/>
              <a:gd name="T50" fmla="*/ 98 w 538"/>
              <a:gd name="T51" fmla="*/ 346 h 521"/>
              <a:gd name="T52" fmla="*/ 166 w 538"/>
              <a:gd name="T53" fmla="*/ 446 h 521"/>
              <a:gd name="T54" fmla="*/ 197 w 538"/>
              <a:gd name="T55" fmla="*/ 467 h 521"/>
              <a:gd name="T56" fmla="*/ 85 w 538"/>
              <a:gd name="T57" fmla="*/ 479 h 521"/>
              <a:gd name="T58" fmla="*/ 204 w 538"/>
              <a:gd name="T59" fmla="*/ 471 h 521"/>
              <a:gd name="T60" fmla="*/ 205 w 538"/>
              <a:gd name="T61" fmla="*/ 472 h 521"/>
              <a:gd name="T62" fmla="*/ 204 w 538"/>
              <a:gd name="T63" fmla="*/ 471 h 521"/>
              <a:gd name="T64" fmla="*/ 409 w 538"/>
              <a:gd name="T65" fmla="*/ 239 h 521"/>
              <a:gd name="T66" fmla="*/ 217 w 538"/>
              <a:gd name="T67" fmla="*/ 239 h 521"/>
              <a:gd name="T68" fmla="*/ 215 w 538"/>
              <a:gd name="T69" fmla="*/ 239 h 521"/>
              <a:gd name="T70" fmla="*/ 215 w 538"/>
              <a:gd name="T71" fmla="*/ 237 h 521"/>
              <a:gd name="T72" fmla="*/ 316 w 538"/>
              <a:gd name="T73" fmla="*/ 146 h 521"/>
              <a:gd name="T74" fmla="*/ 411 w 538"/>
              <a:gd name="T75" fmla="*/ 237 h 521"/>
              <a:gd name="T76" fmla="*/ 411 w 538"/>
              <a:gd name="T77" fmla="*/ 239 h 521"/>
              <a:gd name="T78" fmla="*/ 409 w 538"/>
              <a:gd name="T79" fmla="*/ 239 h 521"/>
              <a:gd name="T80" fmla="*/ 468 w 538"/>
              <a:gd name="T81" fmla="*/ 108 h 521"/>
              <a:gd name="T82" fmla="*/ 392 w 538"/>
              <a:gd name="T83" fmla="*/ 61 h 521"/>
              <a:gd name="T84" fmla="*/ 507 w 538"/>
              <a:gd name="T85" fmla="*/ 57 h 521"/>
              <a:gd name="T86" fmla="*/ 504 w 538"/>
              <a:gd name="T87" fmla="*/ 152 h 521"/>
              <a:gd name="T88" fmla="*/ 504 w 538"/>
              <a:gd name="T89" fmla="*/ 152 h 521"/>
              <a:gd name="T90" fmla="*/ 468 w 538"/>
              <a:gd name="T91" fmla="*/ 108 h 521"/>
              <a:gd name="T92" fmla="*/ 508 w 538"/>
              <a:gd name="T93" fmla="*/ 158 h 521"/>
              <a:gd name="T94" fmla="*/ 508 w 538"/>
              <a:gd name="T95" fmla="*/ 158 h 521"/>
              <a:gd name="T96" fmla="*/ 508 w 538"/>
              <a:gd name="T97" fmla="*/ 158 h 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38" h="521">
                <a:moveTo>
                  <a:pt x="511" y="164"/>
                </a:moveTo>
                <a:cubicBezTo>
                  <a:pt x="536" y="107"/>
                  <a:pt x="538" y="60"/>
                  <a:pt x="509" y="31"/>
                </a:cubicBezTo>
                <a:cubicBezTo>
                  <a:pt x="478" y="0"/>
                  <a:pt x="402" y="9"/>
                  <a:pt x="322" y="47"/>
                </a:cubicBezTo>
                <a:cubicBezTo>
                  <a:pt x="319" y="47"/>
                  <a:pt x="315" y="46"/>
                  <a:pt x="312" y="46"/>
                </a:cubicBezTo>
                <a:cubicBezTo>
                  <a:pt x="256" y="46"/>
                  <a:pt x="201" y="67"/>
                  <a:pt x="160" y="104"/>
                </a:cubicBezTo>
                <a:cubicBezTo>
                  <a:pt x="125" y="135"/>
                  <a:pt x="100" y="176"/>
                  <a:pt x="89" y="222"/>
                </a:cubicBezTo>
                <a:cubicBezTo>
                  <a:pt x="97" y="212"/>
                  <a:pt x="142" y="160"/>
                  <a:pt x="192" y="132"/>
                </a:cubicBezTo>
                <a:cubicBezTo>
                  <a:pt x="193" y="132"/>
                  <a:pt x="205" y="125"/>
                  <a:pt x="206" y="125"/>
                </a:cubicBezTo>
                <a:cubicBezTo>
                  <a:pt x="206" y="125"/>
                  <a:pt x="181" y="148"/>
                  <a:pt x="176" y="153"/>
                </a:cubicBezTo>
                <a:cubicBezTo>
                  <a:pt x="65" y="265"/>
                  <a:pt x="0" y="437"/>
                  <a:pt x="50" y="488"/>
                </a:cubicBezTo>
                <a:cubicBezTo>
                  <a:pt x="83" y="521"/>
                  <a:pt x="143" y="513"/>
                  <a:pt x="213" y="475"/>
                </a:cubicBezTo>
                <a:cubicBezTo>
                  <a:pt x="243" y="489"/>
                  <a:pt x="276" y="496"/>
                  <a:pt x="312" y="496"/>
                </a:cubicBezTo>
                <a:cubicBezTo>
                  <a:pt x="359" y="496"/>
                  <a:pt x="404" y="483"/>
                  <a:pt x="441" y="458"/>
                </a:cubicBezTo>
                <a:cubicBezTo>
                  <a:pt x="480" y="433"/>
                  <a:pt x="509" y="394"/>
                  <a:pt x="526" y="348"/>
                </a:cubicBezTo>
                <a:cubicBezTo>
                  <a:pt x="403" y="348"/>
                  <a:pt x="403" y="348"/>
                  <a:pt x="403" y="348"/>
                </a:cubicBezTo>
                <a:cubicBezTo>
                  <a:pt x="388" y="378"/>
                  <a:pt x="351" y="399"/>
                  <a:pt x="313" y="399"/>
                </a:cubicBezTo>
                <a:cubicBezTo>
                  <a:pt x="260" y="399"/>
                  <a:pt x="215" y="355"/>
                  <a:pt x="215" y="304"/>
                </a:cubicBezTo>
                <a:cubicBezTo>
                  <a:pt x="215" y="302"/>
                  <a:pt x="215" y="302"/>
                  <a:pt x="215" y="302"/>
                </a:cubicBezTo>
                <a:cubicBezTo>
                  <a:pt x="214" y="299"/>
                  <a:pt x="214" y="299"/>
                  <a:pt x="214" y="299"/>
                </a:cubicBezTo>
                <a:cubicBezTo>
                  <a:pt x="217" y="299"/>
                  <a:pt x="217" y="299"/>
                  <a:pt x="217" y="299"/>
                </a:cubicBezTo>
                <a:cubicBezTo>
                  <a:pt x="535" y="299"/>
                  <a:pt x="535" y="299"/>
                  <a:pt x="535" y="299"/>
                </a:cubicBezTo>
                <a:cubicBezTo>
                  <a:pt x="535" y="298"/>
                  <a:pt x="535" y="296"/>
                  <a:pt x="535" y="294"/>
                </a:cubicBezTo>
                <a:cubicBezTo>
                  <a:pt x="536" y="286"/>
                  <a:pt x="537" y="277"/>
                  <a:pt x="537" y="270"/>
                </a:cubicBezTo>
                <a:cubicBezTo>
                  <a:pt x="537" y="232"/>
                  <a:pt x="528" y="196"/>
                  <a:pt x="511" y="164"/>
                </a:cubicBezTo>
                <a:close/>
                <a:moveTo>
                  <a:pt x="85" y="479"/>
                </a:moveTo>
                <a:cubicBezTo>
                  <a:pt x="60" y="454"/>
                  <a:pt x="67" y="405"/>
                  <a:pt x="98" y="346"/>
                </a:cubicBezTo>
                <a:cubicBezTo>
                  <a:pt x="113" y="386"/>
                  <a:pt x="136" y="420"/>
                  <a:pt x="166" y="446"/>
                </a:cubicBezTo>
                <a:cubicBezTo>
                  <a:pt x="176" y="454"/>
                  <a:pt x="186" y="461"/>
                  <a:pt x="197" y="467"/>
                </a:cubicBezTo>
                <a:cubicBezTo>
                  <a:pt x="147" y="494"/>
                  <a:pt x="106" y="500"/>
                  <a:pt x="85" y="479"/>
                </a:cubicBezTo>
                <a:close/>
                <a:moveTo>
                  <a:pt x="204" y="471"/>
                </a:moveTo>
                <a:cubicBezTo>
                  <a:pt x="204" y="471"/>
                  <a:pt x="205" y="471"/>
                  <a:pt x="205" y="472"/>
                </a:cubicBezTo>
                <a:cubicBezTo>
                  <a:pt x="205" y="471"/>
                  <a:pt x="204" y="471"/>
                  <a:pt x="204" y="471"/>
                </a:cubicBezTo>
                <a:close/>
                <a:moveTo>
                  <a:pt x="409" y="239"/>
                </a:moveTo>
                <a:cubicBezTo>
                  <a:pt x="217" y="239"/>
                  <a:pt x="217" y="239"/>
                  <a:pt x="217" y="239"/>
                </a:cubicBezTo>
                <a:cubicBezTo>
                  <a:pt x="215" y="239"/>
                  <a:pt x="215" y="239"/>
                  <a:pt x="215" y="239"/>
                </a:cubicBezTo>
                <a:cubicBezTo>
                  <a:pt x="215" y="237"/>
                  <a:pt x="215" y="237"/>
                  <a:pt x="215" y="237"/>
                </a:cubicBezTo>
                <a:cubicBezTo>
                  <a:pt x="217" y="188"/>
                  <a:pt x="264" y="146"/>
                  <a:pt x="316" y="146"/>
                </a:cubicBezTo>
                <a:cubicBezTo>
                  <a:pt x="367" y="146"/>
                  <a:pt x="408" y="186"/>
                  <a:pt x="411" y="237"/>
                </a:cubicBezTo>
                <a:cubicBezTo>
                  <a:pt x="411" y="239"/>
                  <a:pt x="411" y="239"/>
                  <a:pt x="411" y="239"/>
                </a:cubicBezTo>
                <a:lnTo>
                  <a:pt x="409" y="239"/>
                </a:lnTo>
                <a:close/>
                <a:moveTo>
                  <a:pt x="468" y="108"/>
                </a:moveTo>
                <a:cubicBezTo>
                  <a:pt x="446" y="87"/>
                  <a:pt x="420" y="72"/>
                  <a:pt x="392" y="61"/>
                </a:cubicBezTo>
                <a:cubicBezTo>
                  <a:pt x="443" y="38"/>
                  <a:pt x="485" y="35"/>
                  <a:pt x="507" y="57"/>
                </a:cubicBezTo>
                <a:cubicBezTo>
                  <a:pt x="525" y="75"/>
                  <a:pt x="523" y="109"/>
                  <a:pt x="504" y="152"/>
                </a:cubicBezTo>
                <a:cubicBezTo>
                  <a:pt x="504" y="152"/>
                  <a:pt x="504" y="152"/>
                  <a:pt x="504" y="152"/>
                </a:cubicBezTo>
                <a:cubicBezTo>
                  <a:pt x="494" y="136"/>
                  <a:pt x="482" y="121"/>
                  <a:pt x="468" y="108"/>
                </a:cubicBezTo>
                <a:close/>
                <a:moveTo>
                  <a:pt x="508" y="158"/>
                </a:moveTo>
                <a:cubicBezTo>
                  <a:pt x="508" y="158"/>
                  <a:pt x="508" y="158"/>
                  <a:pt x="508" y="158"/>
                </a:cubicBezTo>
                <a:cubicBezTo>
                  <a:pt x="508" y="158"/>
                  <a:pt x="508" y="158"/>
                  <a:pt x="508" y="158"/>
                </a:cubicBezTo>
                <a:close/>
              </a:path>
            </a:pathLst>
          </a:custGeom>
          <a:solidFill>
            <a:schemeClr val="tx1">
              <a:lumMod val="90000"/>
              <a:lumOff val="10000"/>
            </a:schemeClr>
          </a:solidFill>
          <a:ln>
            <a:noFill/>
          </a:ln>
          <a:extLst/>
        </p:spPr>
        <p:txBody>
          <a:bodyPr vert="horz" wrap="square" lIns="91440" tIns="45720" rIns="91440" bIns="45720" numCol="1" anchor="t" anchorCtr="0" compatLnSpc="1">
            <a:prstTxWarp prst="textNoShape">
              <a:avLst/>
            </a:prstTxWarp>
          </a:bodyPr>
          <a:lstStyle/>
          <a:p>
            <a:endParaRPr lang="en-US" dirty="0"/>
          </a:p>
        </p:txBody>
      </p:sp>
      <p:pic>
        <p:nvPicPr>
          <p:cNvPr id="14" name="Picture 18"/>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776852" y="3348574"/>
            <a:ext cx="495241" cy="466344"/>
          </a:xfrm>
          <a:prstGeom prst="rect">
            <a:avLst/>
          </a:prstGeom>
        </p:spPr>
      </p:pic>
      <p:sp>
        <p:nvSpPr>
          <p:cNvPr id="55" name="Freeform 54"/>
          <p:cNvSpPr>
            <a:spLocks noChangeAspect="1"/>
          </p:cNvSpPr>
          <p:nvPr/>
        </p:nvSpPr>
        <p:spPr bwMode="black">
          <a:xfrm flipH="1">
            <a:off x="4191011" y="3032517"/>
            <a:ext cx="808191" cy="647610"/>
          </a:xfrm>
          <a:custGeom>
            <a:avLst/>
            <a:gdLst>
              <a:gd name="connsiteX0" fmla="*/ 4635324 w 4635324"/>
              <a:gd name="connsiteY0" fmla="*/ 2786728 h 2974887"/>
              <a:gd name="connsiteX1" fmla="*/ 0 w 4635324"/>
              <a:gd name="connsiteY1" fmla="*/ 2786728 h 2974887"/>
              <a:gd name="connsiteX2" fmla="*/ 0 w 4635324"/>
              <a:gd name="connsiteY2" fmla="*/ 2813608 h 2974887"/>
              <a:gd name="connsiteX3" fmla="*/ 185413 w 4635324"/>
              <a:gd name="connsiteY3" fmla="*/ 2974887 h 2974887"/>
              <a:gd name="connsiteX4" fmla="*/ 4449911 w 4635324"/>
              <a:gd name="connsiteY4" fmla="*/ 2974887 h 2974887"/>
              <a:gd name="connsiteX5" fmla="*/ 4635324 w 4635324"/>
              <a:gd name="connsiteY5" fmla="*/ 2813608 h 2974887"/>
              <a:gd name="connsiteX6" fmla="*/ 4635324 w 4635324"/>
              <a:gd name="connsiteY6" fmla="*/ 2786728 h 2974887"/>
              <a:gd name="connsiteX7" fmla="*/ 4005331 w 4635324"/>
              <a:gd name="connsiteY7" fmla="*/ 205988 h 2974887"/>
              <a:gd name="connsiteX8" fmla="*/ 4005331 w 4635324"/>
              <a:gd name="connsiteY8" fmla="*/ 2473188 h 2974887"/>
              <a:gd name="connsiteX9" fmla="*/ 630009 w 4635324"/>
              <a:gd name="connsiteY9" fmla="*/ 2473188 h 2974887"/>
              <a:gd name="connsiteX10" fmla="*/ 630009 w 4635324"/>
              <a:gd name="connsiteY10" fmla="*/ 205988 h 2974887"/>
              <a:gd name="connsiteX11" fmla="*/ 4115213 w 4635324"/>
              <a:gd name="connsiteY11" fmla="*/ 0 h 2974887"/>
              <a:gd name="connsiteX12" fmla="*/ 520123 w 4635324"/>
              <a:gd name="connsiteY12" fmla="*/ 0 h 2974887"/>
              <a:gd name="connsiteX13" fmla="*/ 391787 w 4635324"/>
              <a:gd name="connsiteY13" fmla="*/ 128336 h 2974887"/>
              <a:gd name="connsiteX14" fmla="*/ 391787 w 4635324"/>
              <a:gd name="connsiteY14" fmla="*/ 2548645 h 2974887"/>
              <a:gd name="connsiteX15" fmla="*/ 520123 w 4635324"/>
              <a:gd name="connsiteY15" fmla="*/ 2676981 h 2974887"/>
              <a:gd name="connsiteX16" fmla="*/ 4115213 w 4635324"/>
              <a:gd name="connsiteY16" fmla="*/ 2676981 h 2974887"/>
              <a:gd name="connsiteX17" fmla="*/ 4243549 w 4635324"/>
              <a:gd name="connsiteY17" fmla="*/ 2548645 h 2974887"/>
              <a:gd name="connsiteX18" fmla="*/ 4243549 w 4635324"/>
              <a:gd name="connsiteY18" fmla="*/ 128336 h 2974887"/>
              <a:gd name="connsiteX19" fmla="*/ 4115213 w 4635324"/>
              <a:gd name="connsiteY19" fmla="*/ 0 h 29748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635324" h="2974887">
                <a:moveTo>
                  <a:pt x="4635324" y="2786728"/>
                </a:moveTo>
                <a:lnTo>
                  <a:pt x="0" y="2786728"/>
                </a:lnTo>
                <a:cubicBezTo>
                  <a:pt x="0" y="2813608"/>
                  <a:pt x="0" y="2813608"/>
                  <a:pt x="0" y="2813608"/>
                </a:cubicBezTo>
                <a:cubicBezTo>
                  <a:pt x="0" y="2894248"/>
                  <a:pt x="79463" y="2974887"/>
                  <a:pt x="185413" y="2974887"/>
                </a:cubicBezTo>
                <a:cubicBezTo>
                  <a:pt x="4449911" y="2974887"/>
                  <a:pt x="4449911" y="2974887"/>
                  <a:pt x="4449911" y="2974887"/>
                </a:cubicBezTo>
                <a:cubicBezTo>
                  <a:pt x="4555862" y="2974887"/>
                  <a:pt x="4635324" y="2894248"/>
                  <a:pt x="4635324" y="2813608"/>
                </a:cubicBezTo>
                <a:cubicBezTo>
                  <a:pt x="4635324" y="2786728"/>
                  <a:pt x="4635324" y="2786728"/>
                  <a:pt x="4635324" y="2786728"/>
                </a:cubicBezTo>
                <a:close/>
                <a:moveTo>
                  <a:pt x="4005331" y="205988"/>
                </a:moveTo>
                <a:lnTo>
                  <a:pt x="4005331" y="2473188"/>
                </a:lnTo>
                <a:lnTo>
                  <a:pt x="630009" y="2473188"/>
                </a:lnTo>
                <a:lnTo>
                  <a:pt x="630009" y="205988"/>
                </a:lnTo>
                <a:close/>
                <a:moveTo>
                  <a:pt x="4115213" y="0"/>
                </a:moveTo>
                <a:lnTo>
                  <a:pt x="520123" y="0"/>
                </a:lnTo>
                <a:cubicBezTo>
                  <a:pt x="449244" y="0"/>
                  <a:pt x="391787" y="57457"/>
                  <a:pt x="391787" y="128336"/>
                </a:cubicBezTo>
                <a:lnTo>
                  <a:pt x="391787" y="2548645"/>
                </a:lnTo>
                <a:cubicBezTo>
                  <a:pt x="391787" y="2619524"/>
                  <a:pt x="449244" y="2676981"/>
                  <a:pt x="520123" y="2676981"/>
                </a:cubicBezTo>
                <a:lnTo>
                  <a:pt x="4115213" y="2676981"/>
                </a:lnTo>
                <a:cubicBezTo>
                  <a:pt x="4186092" y="2676981"/>
                  <a:pt x="4243549" y="2619524"/>
                  <a:pt x="4243549" y="2548645"/>
                </a:cubicBezTo>
                <a:lnTo>
                  <a:pt x="4243549" y="128336"/>
                </a:lnTo>
                <a:cubicBezTo>
                  <a:pt x="4243549" y="57457"/>
                  <a:pt x="4186092" y="0"/>
                  <a:pt x="4115213" y="0"/>
                </a:cubicBezTo>
                <a:close/>
              </a:path>
            </a:pathLst>
          </a:custGeom>
          <a:solidFill>
            <a:schemeClr val="tx1"/>
          </a:solidFill>
          <a:ln>
            <a:noFill/>
          </a:ln>
        </p:spPr>
        <p:txBody>
          <a:bodyPr vert="horz" wrap="square" lIns="91440" tIns="45720" rIns="91440" bIns="45720" numCol="1" anchor="t" anchorCtr="0" compatLnSpc="1">
            <a:prstTxWarp prst="textNoShape">
              <a:avLst/>
            </a:prstTxWarp>
            <a:noAutofit/>
          </a:bodyPr>
          <a:lstStyle/>
          <a:p>
            <a:endParaRPr lang="en-US" dirty="0">
              <a:solidFill>
                <a:schemeClr val="tx1"/>
              </a:solidFill>
            </a:endParaRPr>
          </a:p>
        </p:txBody>
      </p:sp>
      <p:sp>
        <p:nvSpPr>
          <p:cNvPr id="61" name="Freeform 9"/>
          <p:cNvSpPr>
            <a:spLocks noChangeAspect="1" noEditPoints="1"/>
          </p:cNvSpPr>
          <p:nvPr/>
        </p:nvSpPr>
        <p:spPr bwMode="black">
          <a:xfrm flipH="1">
            <a:off x="4789159" y="2792344"/>
            <a:ext cx="394740" cy="647610"/>
          </a:xfrm>
          <a:custGeom>
            <a:avLst/>
            <a:gdLst>
              <a:gd name="T0" fmla="*/ 124 w 133"/>
              <a:gd name="T1" fmla="*/ 0 h 182"/>
              <a:gd name="T2" fmla="*/ 8 w 133"/>
              <a:gd name="T3" fmla="*/ 0 h 182"/>
              <a:gd name="T4" fmla="*/ 0 w 133"/>
              <a:gd name="T5" fmla="*/ 8 h 182"/>
              <a:gd name="T6" fmla="*/ 0 w 133"/>
              <a:gd name="T7" fmla="*/ 173 h 182"/>
              <a:gd name="T8" fmla="*/ 8 w 133"/>
              <a:gd name="T9" fmla="*/ 182 h 182"/>
              <a:gd name="T10" fmla="*/ 124 w 133"/>
              <a:gd name="T11" fmla="*/ 182 h 182"/>
              <a:gd name="T12" fmla="*/ 133 w 133"/>
              <a:gd name="T13" fmla="*/ 173 h 182"/>
              <a:gd name="T14" fmla="*/ 133 w 133"/>
              <a:gd name="T15" fmla="*/ 8 h 182"/>
              <a:gd name="T16" fmla="*/ 124 w 133"/>
              <a:gd name="T17" fmla="*/ 0 h 182"/>
              <a:gd name="T18" fmla="*/ 123 w 133"/>
              <a:gd name="T19" fmla="*/ 160 h 182"/>
              <a:gd name="T20" fmla="*/ 10 w 133"/>
              <a:gd name="T21" fmla="*/ 160 h 182"/>
              <a:gd name="T22" fmla="*/ 10 w 133"/>
              <a:gd name="T23" fmla="*/ 10 h 182"/>
              <a:gd name="T24" fmla="*/ 123 w 133"/>
              <a:gd name="T25" fmla="*/ 10 h 182"/>
              <a:gd name="T26" fmla="*/ 123 w 133"/>
              <a:gd name="T27" fmla="*/ 16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3" h="182">
                <a:moveTo>
                  <a:pt x="124" y="0"/>
                </a:moveTo>
                <a:cubicBezTo>
                  <a:pt x="8" y="0"/>
                  <a:pt x="8" y="0"/>
                  <a:pt x="8" y="0"/>
                </a:cubicBezTo>
                <a:cubicBezTo>
                  <a:pt x="3" y="0"/>
                  <a:pt x="0" y="4"/>
                  <a:pt x="0" y="8"/>
                </a:cubicBezTo>
                <a:cubicBezTo>
                  <a:pt x="0" y="173"/>
                  <a:pt x="0" y="173"/>
                  <a:pt x="0" y="173"/>
                </a:cubicBezTo>
                <a:cubicBezTo>
                  <a:pt x="0" y="178"/>
                  <a:pt x="3" y="182"/>
                  <a:pt x="8" y="182"/>
                </a:cubicBezTo>
                <a:cubicBezTo>
                  <a:pt x="124" y="182"/>
                  <a:pt x="124" y="182"/>
                  <a:pt x="124" y="182"/>
                </a:cubicBezTo>
                <a:cubicBezTo>
                  <a:pt x="129" y="182"/>
                  <a:pt x="133" y="178"/>
                  <a:pt x="133" y="173"/>
                </a:cubicBezTo>
                <a:cubicBezTo>
                  <a:pt x="133" y="8"/>
                  <a:pt x="133" y="8"/>
                  <a:pt x="133" y="8"/>
                </a:cubicBezTo>
                <a:cubicBezTo>
                  <a:pt x="133" y="4"/>
                  <a:pt x="129" y="0"/>
                  <a:pt x="124" y="0"/>
                </a:cubicBezTo>
                <a:close/>
                <a:moveTo>
                  <a:pt x="123" y="160"/>
                </a:moveTo>
                <a:cubicBezTo>
                  <a:pt x="10" y="160"/>
                  <a:pt x="10" y="160"/>
                  <a:pt x="10" y="160"/>
                </a:cubicBezTo>
                <a:cubicBezTo>
                  <a:pt x="10" y="10"/>
                  <a:pt x="10" y="10"/>
                  <a:pt x="10" y="10"/>
                </a:cubicBezTo>
                <a:cubicBezTo>
                  <a:pt x="123" y="10"/>
                  <a:pt x="123" y="10"/>
                  <a:pt x="123" y="10"/>
                </a:cubicBezTo>
                <a:lnTo>
                  <a:pt x="123" y="160"/>
                </a:lnTo>
                <a:close/>
              </a:path>
            </a:pathLst>
          </a:custGeom>
          <a:solidFill>
            <a:schemeClr val="tx1"/>
          </a:solidFill>
          <a:ln>
            <a:noFill/>
            <a:headEnd type="none" w="med" len="med"/>
            <a:tailEnd type="none" w="med" len="med"/>
          </a:ln>
          <a:effectLst/>
          <a:scene3d>
            <a:camera prst="orthographicFront">
              <a:rot lat="0" lon="0" rev="5400000"/>
            </a:camera>
            <a:lightRig rig="threePt" dir="t"/>
          </a:scene3d>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dirty="0">
              <a:gradFill>
                <a:gsLst>
                  <a:gs pos="0">
                    <a:srgbClr val="FFFFFF"/>
                  </a:gs>
                  <a:gs pos="100000">
                    <a:srgbClr val="FFFFFF"/>
                  </a:gs>
                </a:gsLst>
                <a:lin ang="5400000" scaled="0"/>
              </a:gradFill>
              <a:ea typeface="Segoe UI" pitchFamily="34" charset="0"/>
              <a:cs typeface="Segoe UI" pitchFamily="34" charset="0"/>
            </a:endParaRPr>
          </a:p>
        </p:txBody>
      </p:sp>
      <p:sp>
        <p:nvSpPr>
          <p:cNvPr id="62" name="Freeform 61"/>
          <p:cNvSpPr>
            <a:spLocks noChangeAspect="1"/>
          </p:cNvSpPr>
          <p:nvPr/>
        </p:nvSpPr>
        <p:spPr bwMode="black">
          <a:xfrm>
            <a:off x="3893381" y="2931520"/>
            <a:ext cx="259341" cy="577278"/>
          </a:xfrm>
          <a:custGeom>
            <a:avLst/>
            <a:gdLst>
              <a:gd name="connsiteX0" fmla="*/ 434533 w 869066"/>
              <a:gd name="connsiteY0" fmla="*/ 1384058 h 1549372"/>
              <a:gd name="connsiteX1" fmla="*/ 370525 w 869066"/>
              <a:gd name="connsiteY1" fmla="*/ 1448066 h 1549372"/>
              <a:gd name="connsiteX2" fmla="*/ 434533 w 869066"/>
              <a:gd name="connsiteY2" fmla="*/ 1512074 h 1549372"/>
              <a:gd name="connsiteX3" fmla="*/ 498541 w 869066"/>
              <a:gd name="connsiteY3" fmla="*/ 1448066 h 1549372"/>
              <a:gd name="connsiteX4" fmla="*/ 434533 w 869066"/>
              <a:gd name="connsiteY4" fmla="*/ 1384058 h 1549372"/>
              <a:gd name="connsiteX5" fmla="*/ 81603 w 869066"/>
              <a:gd name="connsiteY5" fmla="*/ 251558 h 1549372"/>
              <a:gd name="connsiteX6" fmla="*/ 81603 w 869066"/>
              <a:gd name="connsiteY6" fmla="*/ 1343379 h 1549372"/>
              <a:gd name="connsiteX7" fmla="*/ 787464 w 869066"/>
              <a:gd name="connsiteY7" fmla="*/ 1343379 h 1549372"/>
              <a:gd name="connsiteX8" fmla="*/ 787464 w 869066"/>
              <a:gd name="connsiteY8" fmla="*/ 251558 h 1549372"/>
              <a:gd name="connsiteX9" fmla="*/ 144847 w 869066"/>
              <a:gd name="connsiteY9" fmla="*/ 0 h 1549372"/>
              <a:gd name="connsiteX10" fmla="*/ 724219 w 869066"/>
              <a:gd name="connsiteY10" fmla="*/ 0 h 1549372"/>
              <a:gd name="connsiteX11" fmla="*/ 869066 w 869066"/>
              <a:gd name="connsiteY11" fmla="*/ 144847 h 1549372"/>
              <a:gd name="connsiteX12" fmla="*/ 869066 w 869066"/>
              <a:gd name="connsiteY12" fmla="*/ 1404525 h 1549372"/>
              <a:gd name="connsiteX13" fmla="*/ 724219 w 869066"/>
              <a:gd name="connsiteY13" fmla="*/ 1549372 h 1549372"/>
              <a:gd name="connsiteX14" fmla="*/ 144847 w 869066"/>
              <a:gd name="connsiteY14" fmla="*/ 1549372 h 1549372"/>
              <a:gd name="connsiteX15" fmla="*/ 0 w 869066"/>
              <a:gd name="connsiteY15" fmla="*/ 1404525 h 1549372"/>
              <a:gd name="connsiteX16" fmla="*/ 0 w 869066"/>
              <a:gd name="connsiteY16" fmla="*/ 144847 h 1549372"/>
              <a:gd name="connsiteX17" fmla="*/ 144847 w 869066"/>
              <a:gd name="connsiteY17" fmla="*/ 0 h 15493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69066" h="1549372">
                <a:moveTo>
                  <a:pt x="434533" y="1384058"/>
                </a:moveTo>
                <a:cubicBezTo>
                  <a:pt x="399182" y="1384058"/>
                  <a:pt x="370525" y="1412715"/>
                  <a:pt x="370525" y="1448066"/>
                </a:cubicBezTo>
                <a:cubicBezTo>
                  <a:pt x="370525" y="1483417"/>
                  <a:pt x="399182" y="1512074"/>
                  <a:pt x="434533" y="1512074"/>
                </a:cubicBezTo>
                <a:cubicBezTo>
                  <a:pt x="469884" y="1512074"/>
                  <a:pt x="498541" y="1483417"/>
                  <a:pt x="498541" y="1448066"/>
                </a:cubicBezTo>
                <a:cubicBezTo>
                  <a:pt x="498541" y="1412715"/>
                  <a:pt x="469884" y="1384058"/>
                  <a:pt x="434533" y="1384058"/>
                </a:cubicBezTo>
                <a:close/>
                <a:moveTo>
                  <a:pt x="81603" y="251558"/>
                </a:moveTo>
                <a:lnTo>
                  <a:pt x="81603" y="1343379"/>
                </a:lnTo>
                <a:lnTo>
                  <a:pt x="787464" y="1343379"/>
                </a:lnTo>
                <a:lnTo>
                  <a:pt x="787464" y="251558"/>
                </a:lnTo>
                <a:close/>
                <a:moveTo>
                  <a:pt x="144847" y="0"/>
                </a:moveTo>
                <a:lnTo>
                  <a:pt x="724219" y="0"/>
                </a:lnTo>
                <a:cubicBezTo>
                  <a:pt x="804216" y="0"/>
                  <a:pt x="869066" y="64850"/>
                  <a:pt x="869066" y="144847"/>
                </a:cubicBezTo>
                <a:lnTo>
                  <a:pt x="869066" y="1404525"/>
                </a:lnTo>
                <a:cubicBezTo>
                  <a:pt x="869066" y="1484522"/>
                  <a:pt x="804216" y="1549372"/>
                  <a:pt x="724219" y="1549372"/>
                </a:cubicBezTo>
                <a:lnTo>
                  <a:pt x="144847" y="1549372"/>
                </a:lnTo>
                <a:cubicBezTo>
                  <a:pt x="64850" y="1549372"/>
                  <a:pt x="0" y="1484522"/>
                  <a:pt x="0" y="1404525"/>
                </a:cubicBezTo>
                <a:lnTo>
                  <a:pt x="0" y="144847"/>
                </a:lnTo>
                <a:cubicBezTo>
                  <a:pt x="0" y="64850"/>
                  <a:pt x="64850" y="0"/>
                  <a:pt x="144847" y="0"/>
                </a:cubicBezTo>
                <a:close/>
              </a:path>
            </a:pathLst>
          </a:custGeom>
          <a:solidFill>
            <a:schemeClr val="tx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dirty="0">
              <a:gradFill>
                <a:gsLst>
                  <a:gs pos="0">
                    <a:srgbClr val="FFFFFF"/>
                  </a:gs>
                  <a:gs pos="100000">
                    <a:srgbClr val="FFFFFF"/>
                  </a:gs>
                </a:gsLst>
                <a:lin ang="5400000" scaled="0"/>
              </a:gradFill>
              <a:ea typeface="Segoe UI" pitchFamily="34" charset="0"/>
              <a:cs typeface="Segoe UI" pitchFamily="34" charset="0"/>
            </a:endParaRPr>
          </a:p>
        </p:txBody>
      </p:sp>
      <p:sp>
        <p:nvSpPr>
          <p:cNvPr id="19" name="Rectangle 22"/>
          <p:cNvSpPr/>
          <p:nvPr/>
        </p:nvSpPr>
        <p:spPr bwMode="auto">
          <a:xfrm>
            <a:off x="4323133" y="3068703"/>
            <a:ext cx="569442" cy="477690"/>
          </a:xfrm>
          <a:prstGeom prst="rect">
            <a:avLst/>
          </a:prstGeom>
          <a:solidFill>
            <a:schemeClr val="bg1">
              <a:lumMod val="9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dirty="0">
              <a:gradFill>
                <a:gsLst>
                  <a:gs pos="0">
                    <a:srgbClr val="FFFFFF"/>
                  </a:gs>
                  <a:gs pos="100000">
                    <a:srgbClr val="FFFFFF"/>
                  </a:gs>
                </a:gsLst>
                <a:lin ang="5400000" scaled="0"/>
              </a:gradFill>
              <a:ea typeface="Segoe UI" pitchFamily="34" charset="0"/>
              <a:cs typeface="Segoe UI" pitchFamily="34" charset="0"/>
            </a:endParaRPr>
          </a:p>
        </p:txBody>
      </p:sp>
      <p:sp>
        <p:nvSpPr>
          <p:cNvPr id="21" name="TextBox 23"/>
          <p:cNvSpPr txBox="1"/>
          <p:nvPr/>
        </p:nvSpPr>
        <p:spPr>
          <a:xfrm>
            <a:off x="3342856" y="2409747"/>
            <a:ext cx="2167342" cy="461665"/>
          </a:xfrm>
          <a:prstGeom prst="rect">
            <a:avLst/>
          </a:prstGeom>
          <a:noFill/>
        </p:spPr>
        <p:txBody>
          <a:bodyPr wrap="square" lIns="182880" tIns="146304" rIns="182880" bIns="146304" rtlCol="0">
            <a:spAutoFit/>
          </a:bodyPr>
          <a:lstStyle/>
          <a:p>
            <a:pPr algn="ctr">
              <a:lnSpc>
                <a:spcPct val="90000"/>
              </a:lnSpc>
              <a:spcAft>
                <a:spcPts val="600"/>
              </a:spcAft>
            </a:pPr>
            <a:r>
              <a:rPr lang="en-US" sz="1200" dirty="0">
                <a:gradFill>
                  <a:gsLst>
                    <a:gs pos="26316">
                      <a:schemeClr val="tx2"/>
                    </a:gs>
                    <a:gs pos="66000">
                      <a:schemeClr val="tx2"/>
                    </a:gs>
                  </a:gsLst>
                  <a:lin ang="5400000" scaled="0"/>
                </a:gradFill>
                <a:ea typeface="Segoe UI" pitchFamily="34" charset="0"/>
                <a:cs typeface="Segoe UI" pitchFamily="34" charset="0"/>
              </a:rPr>
              <a:t>ANY DEVICE</a:t>
            </a:r>
            <a:endParaRPr lang="en-US" sz="2400" b="1" dirty="0">
              <a:gradFill>
                <a:gsLst>
                  <a:gs pos="2917">
                    <a:schemeClr val="tx1"/>
                  </a:gs>
                  <a:gs pos="30000">
                    <a:schemeClr val="tx1"/>
                  </a:gs>
                </a:gsLst>
                <a:lin ang="5400000" scaled="0"/>
              </a:gradFill>
            </a:endParaRPr>
          </a:p>
        </p:txBody>
      </p:sp>
      <p:sp>
        <p:nvSpPr>
          <p:cNvPr id="22" name="TextBox 21"/>
          <p:cNvSpPr txBox="1"/>
          <p:nvPr/>
        </p:nvSpPr>
        <p:spPr>
          <a:xfrm>
            <a:off x="565880" y="2409747"/>
            <a:ext cx="1824604" cy="461665"/>
          </a:xfrm>
          <a:prstGeom prst="rect">
            <a:avLst/>
          </a:prstGeom>
          <a:noFill/>
        </p:spPr>
        <p:txBody>
          <a:bodyPr wrap="square" lIns="182880" tIns="146304" rIns="182880" bIns="146304" rtlCol="0">
            <a:spAutoFit/>
          </a:bodyPr>
          <a:lstStyle/>
          <a:p>
            <a:pPr>
              <a:lnSpc>
                <a:spcPct val="90000"/>
              </a:lnSpc>
              <a:spcAft>
                <a:spcPts val="600"/>
              </a:spcAft>
            </a:pPr>
            <a:r>
              <a:rPr lang="en-US" sz="1200" dirty="0">
                <a:gradFill>
                  <a:gsLst>
                    <a:gs pos="26316">
                      <a:schemeClr val="tx2"/>
                    </a:gs>
                    <a:gs pos="66000">
                      <a:schemeClr val="tx2"/>
                    </a:gs>
                  </a:gsLst>
                  <a:lin ang="5400000" scaled="0"/>
                </a:gradFill>
                <a:ea typeface="Segoe UI" pitchFamily="34" charset="0"/>
                <a:cs typeface="Segoe UI" pitchFamily="34" charset="0"/>
              </a:rPr>
              <a:t>MODERN BROWSER</a:t>
            </a:r>
            <a:endParaRPr lang="en-US" sz="2400" dirty="0">
              <a:gradFill>
                <a:gsLst>
                  <a:gs pos="2917">
                    <a:schemeClr val="tx1"/>
                  </a:gs>
                  <a:gs pos="30000">
                    <a:schemeClr val="tx1"/>
                  </a:gs>
                </a:gsLst>
                <a:lin ang="5400000" scaled="0"/>
              </a:gradFill>
            </a:endParaRPr>
          </a:p>
        </p:txBody>
      </p:sp>
      <p:pic>
        <p:nvPicPr>
          <p:cNvPr id="24" name="Picture 23"/>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817150" y="2893057"/>
            <a:ext cx="365760" cy="365760"/>
          </a:xfrm>
          <a:prstGeom prst="rect">
            <a:avLst/>
          </a:prstGeom>
        </p:spPr>
      </p:pic>
      <p:pic>
        <p:nvPicPr>
          <p:cNvPr id="3" name="Picture 2"/>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flipH="1">
            <a:off x="1382481" y="2856135"/>
            <a:ext cx="459910" cy="459910"/>
          </a:xfrm>
          <a:prstGeom prst="rect">
            <a:avLst/>
          </a:prstGeom>
        </p:spPr>
      </p:pic>
      <p:sp>
        <p:nvSpPr>
          <p:cNvPr id="40" name="TextBox 39"/>
          <p:cNvSpPr txBox="1"/>
          <p:nvPr/>
        </p:nvSpPr>
        <p:spPr>
          <a:xfrm>
            <a:off x="1" y="6642289"/>
            <a:ext cx="3806190" cy="352236"/>
          </a:xfrm>
          <a:prstGeom prst="rect">
            <a:avLst/>
          </a:prstGeom>
          <a:noFill/>
        </p:spPr>
        <p:txBody>
          <a:bodyPr wrap="square" lIns="365760" tIns="146304" rIns="182880" bIns="146304" rtlCol="0" anchor="ctr" anchorCtr="0">
            <a:noAutofit/>
          </a:bodyPr>
          <a:lstStyle/>
          <a:p>
            <a:pPr>
              <a:lnSpc>
                <a:spcPct val="90000"/>
              </a:lnSpc>
              <a:spcAft>
                <a:spcPts val="600"/>
              </a:spcAft>
            </a:pPr>
            <a:r>
              <a:rPr lang="en-US" sz="1400" dirty="0">
                <a:solidFill>
                  <a:schemeClr val="bg1"/>
                </a:solidFill>
                <a:latin typeface="Segoe UI Semibold" panose="020B0702040204020203" pitchFamily="34" charset="0"/>
                <a:ea typeface="Segoe UI Black" panose="020B0A02040204020203" pitchFamily="34" charset="0"/>
                <a:cs typeface="Segoe UI Semibold" panose="020B0702040204020203" pitchFamily="34" charset="0"/>
              </a:rPr>
              <a:t>Powerful insights</a:t>
            </a:r>
          </a:p>
        </p:txBody>
      </p:sp>
    </p:spTree>
    <p:extLst>
      <p:ext uri="{BB962C8B-B14F-4D97-AF65-F5344CB8AC3E}">
        <p14:creationId xmlns:p14="http://schemas.microsoft.com/office/powerpoint/2010/main" val="1804133416"/>
      </p:ext>
    </p:extLst>
  </p:cSld>
  <p:clrMapOvr>
    <a:masterClrMapping/>
  </p:clrMapOvr>
  <p:transition>
    <p:fade/>
  </p:transition>
</p:sld>
</file>

<file path=ppt/slides/slide12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6" name="Rectangle 5"/>
          <p:cNvSpPr/>
          <p:nvPr/>
        </p:nvSpPr>
        <p:spPr bwMode="auto">
          <a:xfrm>
            <a:off x="6089904" y="2036064"/>
            <a:ext cx="6078394" cy="2246741"/>
          </a:xfrm>
          <a:prstGeom prst="rect">
            <a:avLst/>
          </a:prstGeom>
          <a:no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45706" rIns="0" bIns="45706" numCol="1" spcCol="0" rtlCol="0" fromWordArt="0" anchor="t" anchorCtr="0" forceAA="0" compatLnSpc="1">
            <a:prstTxWarp prst="textNoShape">
              <a:avLst/>
            </a:prstTxWarp>
            <a:spAutoFit/>
          </a:bodyPr>
          <a:lstStyle/>
          <a:p>
            <a:pPr marL="145405" defTabSz="931776" fontAlgn="base">
              <a:spcBef>
                <a:spcPts val="1200"/>
              </a:spcBef>
              <a:buClr>
                <a:srgbClr val="FF8C00"/>
              </a:buClr>
              <a:buSzPct val="115000"/>
            </a:pPr>
            <a:r>
              <a:rPr lang="en-US" sz="2000" dirty="0">
                <a:ln>
                  <a:solidFill>
                    <a:srgbClr val="FFFFFF">
                      <a:alpha val="0"/>
                    </a:srgbClr>
                  </a:solidFill>
                </a:ln>
                <a:solidFill>
                  <a:srgbClr val="2C2C2C"/>
                </a:solidFill>
                <a:ea typeface="Segoe UI" pitchFamily="34" charset="0"/>
                <a:cs typeface="Segoe UI" pitchFamily="34" charset="0"/>
              </a:rPr>
              <a:t>Customizable parameter layout</a:t>
            </a:r>
          </a:p>
          <a:p>
            <a:pPr marL="145405" defTabSz="931776" fontAlgn="base">
              <a:spcBef>
                <a:spcPts val="1200"/>
              </a:spcBef>
              <a:buClr>
                <a:srgbClr val="FF8C00"/>
              </a:buClr>
              <a:buSzPct val="115000"/>
            </a:pPr>
            <a:r>
              <a:rPr lang="en-US" sz="2000" dirty="0">
                <a:ln>
                  <a:solidFill>
                    <a:srgbClr val="FFFFFF">
                      <a:alpha val="0"/>
                    </a:srgbClr>
                  </a:solidFill>
                </a:ln>
                <a:solidFill>
                  <a:srgbClr val="2C2C2C"/>
                </a:solidFill>
                <a:ea typeface="Segoe UI" pitchFamily="34" charset="0"/>
                <a:cs typeface="Segoe UI" pitchFamily="34" charset="0"/>
              </a:rPr>
              <a:t>More chart types</a:t>
            </a:r>
          </a:p>
          <a:p>
            <a:pPr marL="145405" defTabSz="931776" fontAlgn="base">
              <a:spcBef>
                <a:spcPts val="1200"/>
              </a:spcBef>
              <a:buClr>
                <a:srgbClr val="FF8C00"/>
              </a:buClr>
              <a:buSzPct val="115000"/>
            </a:pPr>
            <a:r>
              <a:rPr lang="en-US" sz="2000" dirty="0">
                <a:ln>
                  <a:solidFill>
                    <a:srgbClr val="FFFFFF">
                      <a:alpha val="0"/>
                    </a:srgbClr>
                  </a:solidFill>
                </a:ln>
                <a:solidFill>
                  <a:srgbClr val="2C2C2C"/>
                </a:solidFill>
                <a:ea typeface="Segoe UI" pitchFamily="34" charset="0"/>
                <a:cs typeface="Segoe UI" pitchFamily="34" charset="0"/>
              </a:rPr>
              <a:t>Updated data source support</a:t>
            </a:r>
          </a:p>
          <a:p>
            <a:pPr marL="145405" defTabSz="931776">
              <a:spcBef>
                <a:spcPts val="1200"/>
              </a:spcBef>
              <a:buClr>
                <a:srgbClr val="FF8C00"/>
              </a:buClr>
              <a:buSzPct val="115000"/>
            </a:pPr>
            <a:r>
              <a:rPr lang="en-US" sz="2000" dirty="0">
                <a:solidFill>
                  <a:srgbClr val="2C2C2C"/>
                </a:solidFill>
              </a:rPr>
              <a:t>Modern Report Builder look and feel</a:t>
            </a:r>
          </a:p>
          <a:p>
            <a:pPr marL="145405" defTabSz="931776">
              <a:spcBef>
                <a:spcPts val="1200"/>
              </a:spcBef>
              <a:buClr>
                <a:srgbClr val="FF8C00"/>
              </a:buClr>
              <a:buSzPct val="115000"/>
            </a:pPr>
            <a:r>
              <a:rPr lang="en-US" sz="2000" dirty="0">
                <a:solidFill>
                  <a:srgbClr val="2C2C2C"/>
                </a:solidFill>
              </a:rPr>
              <a:t>Visual Studio 2015 support</a:t>
            </a:r>
          </a:p>
        </p:txBody>
      </p:sp>
      <p:sp>
        <p:nvSpPr>
          <p:cNvPr id="5" name="Title 4"/>
          <p:cNvSpPr>
            <a:spLocks noGrp="1"/>
          </p:cNvSpPr>
          <p:nvPr>
            <p:ph type="title"/>
          </p:nvPr>
        </p:nvSpPr>
        <p:spPr/>
        <p:txBody>
          <a:bodyPr/>
          <a:lstStyle/>
          <a:p>
            <a:r>
              <a:rPr lang="en-US" dirty="0"/>
              <a:t>Modern reports</a:t>
            </a:r>
            <a:br>
              <a:rPr lang="en-US" dirty="0"/>
            </a:br>
            <a:r>
              <a:rPr lang="en-US" sz="3200" dirty="0">
                <a:gradFill>
                  <a:gsLst>
                    <a:gs pos="4386">
                      <a:schemeClr val="accent5"/>
                    </a:gs>
                    <a:gs pos="36000">
                      <a:schemeClr val="accent5"/>
                    </a:gs>
                  </a:gsLst>
                  <a:lin ang="5400000" scaled="0"/>
                </a:gradFill>
              </a:rPr>
              <a:t>Create beautiful reports quickly and easily</a:t>
            </a:r>
            <a:endParaRPr lang="en-US" sz="3200" dirty="0"/>
          </a:p>
        </p:txBody>
      </p:sp>
      <p:grpSp>
        <p:nvGrpSpPr>
          <p:cNvPr id="4" name="Group 3"/>
          <p:cNvGrpSpPr/>
          <p:nvPr/>
        </p:nvGrpSpPr>
        <p:grpSpPr>
          <a:xfrm>
            <a:off x="933448" y="2108200"/>
            <a:ext cx="4495801" cy="3962400"/>
            <a:chOff x="946148" y="1943100"/>
            <a:chExt cx="4495801" cy="3962400"/>
          </a:xfrm>
        </p:grpSpPr>
        <p:sp>
          <p:nvSpPr>
            <p:cNvPr id="2" name="Rectangle 1"/>
            <p:cNvSpPr/>
            <p:nvPr/>
          </p:nvSpPr>
          <p:spPr bwMode="auto">
            <a:xfrm>
              <a:off x="946148" y="1943100"/>
              <a:ext cx="4495801" cy="3962400"/>
            </a:xfrm>
            <a:prstGeom prst="rect">
              <a:avLst/>
            </a:prstGeom>
            <a:solidFill>
              <a:schemeClr val="tx1">
                <a:lumMod val="90000"/>
                <a:lumOff val="1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dirty="0">
                <a:gradFill>
                  <a:gsLst>
                    <a:gs pos="0">
                      <a:srgbClr val="FFFFFF"/>
                    </a:gs>
                    <a:gs pos="100000">
                      <a:srgbClr val="FFFFFF"/>
                    </a:gs>
                  </a:gsLst>
                  <a:lin ang="5400000" scaled="0"/>
                </a:gradFill>
                <a:ea typeface="Segoe UI" pitchFamily="34" charset="0"/>
                <a:cs typeface="Segoe UI" pitchFamily="34" charset="0"/>
              </a:endParaRPr>
            </a:p>
          </p:txBody>
        </p:sp>
        <p:pic>
          <p:nvPicPr>
            <p:cNvPr id="13" name="Picture 12"/>
            <p:cNvPicPr>
              <a:picLocks noChangeAspect="1"/>
            </p:cNvPicPr>
            <p:nvPr/>
          </p:nvPicPr>
          <p:blipFill rotWithShape="1">
            <a:blip r:embed="rId3">
              <a:extLst>
                <a:ext uri="{28A0092B-C50C-407E-A947-70E740481C1C}">
                  <a14:useLocalDpi xmlns:a14="http://schemas.microsoft.com/office/drawing/2010/main" val="0"/>
                </a:ext>
              </a:extLst>
            </a:blip>
            <a:srcRect l="6679" t="3495" r="7786" b="3712"/>
            <a:stretch/>
          </p:blipFill>
          <p:spPr>
            <a:xfrm>
              <a:off x="1079498" y="2139950"/>
              <a:ext cx="4229101" cy="3568700"/>
            </a:xfrm>
            <a:prstGeom prst="rect">
              <a:avLst/>
            </a:prstGeom>
          </p:spPr>
        </p:pic>
      </p:grpSp>
      <p:sp>
        <p:nvSpPr>
          <p:cNvPr id="3" name="Isosceles Triangle 2"/>
          <p:cNvSpPr/>
          <p:nvPr/>
        </p:nvSpPr>
        <p:spPr bwMode="auto">
          <a:xfrm rot="8832631">
            <a:off x="4860584" y="5730831"/>
            <a:ext cx="610081" cy="365517"/>
          </a:xfrm>
          <a:prstGeom prst="triangle">
            <a:avLst>
              <a:gd name="adj" fmla="val 41642"/>
            </a:avLst>
          </a:prstGeom>
          <a:solidFill>
            <a:schemeClr val="tx1">
              <a:lumMod val="90000"/>
              <a:lumOff val="1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dirty="0">
              <a:gradFill>
                <a:gsLst>
                  <a:gs pos="0">
                    <a:srgbClr val="FFFFFF"/>
                  </a:gs>
                  <a:gs pos="100000">
                    <a:srgbClr val="FFFFFF"/>
                  </a:gs>
                </a:gsLst>
                <a:lin ang="5400000" scaled="0"/>
              </a:gradFill>
              <a:ea typeface="Segoe UI" pitchFamily="34" charset="0"/>
              <a:cs typeface="Segoe UI" pitchFamily="34" charset="0"/>
            </a:endParaRPr>
          </a:p>
        </p:txBody>
      </p:sp>
      <p:sp>
        <p:nvSpPr>
          <p:cNvPr id="8" name="TextBox 7"/>
          <p:cNvSpPr txBox="1"/>
          <p:nvPr/>
        </p:nvSpPr>
        <p:spPr>
          <a:xfrm>
            <a:off x="1" y="6642289"/>
            <a:ext cx="3806190" cy="352236"/>
          </a:xfrm>
          <a:prstGeom prst="rect">
            <a:avLst/>
          </a:prstGeom>
          <a:noFill/>
        </p:spPr>
        <p:txBody>
          <a:bodyPr wrap="square" lIns="365760" tIns="146304" rIns="182880" bIns="146304" rtlCol="0" anchor="ctr" anchorCtr="0">
            <a:noAutofit/>
          </a:bodyPr>
          <a:lstStyle/>
          <a:p>
            <a:pPr>
              <a:lnSpc>
                <a:spcPct val="90000"/>
              </a:lnSpc>
              <a:spcAft>
                <a:spcPts val="600"/>
              </a:spcAft>
            </a:pPr>
            <a:r>
              <a:rPr lang="en-US" sz="1400" dirty="0">
                <a:solidFill>
                  <a:schemeClr val="bg1"/>
                </a:solidFill>
                <a:latin typeface="Segoe UI Semibold" panose="020B0702040204020203" pitchFamily="34" charset="0"/>
                <a:ea typeface="Segoe UI Black" panose="020B0A02040204020203" pitchFamily="34" charset="0"/>
                <a:cs typeface="Segoe UI Semibold" panose="020B0702040204020203" pitchFamily="34" charset="0"/>
              </a:rPr>
              <a:t>Powerful insights</a:t>
            </a:r>
          </a:p>
        </p:txBody>
      </p:sp>
    </p:spTree>
    <p:extLst>
      <p:ext uri="{BB962C8B-B14F-4D97-AF65-F5344CB8AC3E}">
        <p14:creationId xmlns:p14="http://schemas.microsoft.com/office/powerpoint/2010/main" val="3468091238"/>
      </p:ext>
    </p:extLst>
  </p:cSld>
  <p:clrMapOvr>
    <a:masterClrMapping/>
  </p:clrMapOvr>
  <p:transition>
    <p:fade/>
  </p:transition>
</p:sld>
</file>

<file path=ppt/slides/slide12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 name="Title 4"/>
          <p:cNvSpPr>
            <a:spLocks noGrp="1"/>
          </p:cNvSpPr>
          <p:nvPr>
            <p:ph type="title"/>
          </p:nvPr>
        </p:nvSpPr>
        <p:spPr>
          <a:xfrm>
            <a:off x="274638" y="241485"/>
            <a:ext cx="11888787" cy="917575"/>
          </a:xfrm>
        </p:spPr>
        <p:txBody>
          <a:bodyPr/>
          <a:lstStyle/>
          <a:p>
            <a:r>
              <a:rPr lang="en-US" dirty="0"/>
              <a:t>Consume anywhere, anytime</a:t>
            </a:r>
            <a:br>
              <a:rPr lang="en-US" dirty="0"/>
            </a:br>
            <a:r>
              <a:rPr lang="en-US" sz="3200" dirty="0">
                <a:gradFill>
                  <a:gsLst>
                    <a:gs pos="4386">
                      <a:schemeClr val="accent5"/>
                    </a:gs>
                    <a:gs pos="36000">
                      <a:schemeClr val="accent5"/>
                    </a:gs>
                  </a:gsLst>
                  <a:lin ang="5400000" scaled="0"/>
                </a:gradFill>
              </a:rPr>
              <a:t>Modern web portal and browser support</a:t>
            </a:r>
            <a:endParaRPr lang="en-US" sz="3200" dirty="0"/>
          </a:p>
        </p:txBody>
      </p:sp>
      <p:grpSp>
        <p:nvGrpSpPr>
          <p:cNvPr id="8" name="Group 7"/>
          <p:cNvGrpSpPr/>
          <p:nvPr/>
        </p:nvGrpSpPr>
        <p:grpSpPr>
          <a:xfrm>
            <a:off x="-860178" y="1344730"/>
            <a:ext cx="8211954" cy="4620593"/>
            <a:chOff x="-787026" y="1411278"/>
            <a:chExt cx="8211954" cy="4620593"/>
          </a:xfrm>
        </p:grpSpPr>
        <p:pic>
          <p:nvPicPr>
            <p:cNvPr id="4" name="Picture 3"/>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787026" y="1411278"/>
              <a:ext cx="8211954" cy="4620593"/>
            </a:xfrm>
            <a:prstGeom prst="rect">
              <a:avLst/>
            </a:prstGeom>
          </p:spPr>
        </p:pic>
        <p:pic>
          <p:nvPicPr>
            <p:cNvPr id="13" name="Picture 12"/>
            <p:cNvPicPr>
              <a:picLocks noChangeAspect="1"/>
            </p:cNvPicPr>
            <p:nvPr/>
          </p:nvPicPr>
          <p:blipFill rotWithShape="1">
            <a:blip r:embed="rId4">
              <a:extLst>
                <a:ext uri="{28A0092B-C50C-407E-A947-70E740481C1C}">
                  <a14:useLocalDpi xmlns:a14="http://schemas.microsoft.com/office/drawing/2010/main" val="0"/>
                </a:ext>
              </a:extLst>
            </a:blip>
            <a:srcRect l="6682" t="3537" r="7895" b="11768"/>
            <a:stretch/>
          </p:blipFill>
          <p:spPr>
            <a:xfrm>
              <a:off x="1042416" y="2352447"/>
              <a:ext cx="4626864" cy="3109569"/>
            </a:xfrm>
            <a:prstGeom prst="rect">
              <a:avLst/>
            </a:prstGeom>
          </p:spPr>
        </p:pic>
      </p:grpSp>
      <p:sp>
        <p:nvSpPr>
          <p:cNvPr id="6" name="Rectangle 5"/>
          <p:cNvSpPr/>
          <p:nvPr/>
        </p:nvSpPr>
        <p:spPr bwMode="auto">
          <a:xfrm>
            <a:off x="6085809" y="2039112"/>
            <a:ext cx="5390425" cy="2092852"/>
          </a:xfrm>
          <a:prstGeom prst="rect">
            <a:avLst/>
          </a:prstGeom>
          <a:no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45706" rIns="0" bIns="45706" numCol="1" spcCol="0" rtlCol="0" fromWordArt="0" anchor="t" anchorCtr="0" forceAA="0" compatLnSpc="1">
            <a:prstTxWarp prst="textNoShape">
              <a:avLst/>
            </a:prstTxWarp>
            <a:spAutoFit/>
          </a:bodyPr>
          <a:lstStyle/>
          <a:p>
            <a:pPr marL="145405" defTabSz="931776">
              <a:spcBef>
                <a:spcPts val="1200"/>
              </a:spcBef>
              <a:buClr>
                <a:srgbClr val="FF8C00"/>
              </a:buClr>
              <a:buSzPct val="115000"/>
            </a:pPr>
            <a:r>
              <a:rPr lang="en-US" sz="2000" dirty="0">
                <a:solidFill>
                  <a:srgbClr val="2C2C2C"/>
                </a:solidFill>
              </a:rPr>
              <a:t>Find, view, and manage through modern web portal</a:t>
            </a:r>
          </a:p>
          <a:p>
            <a:pPr marL="145405" defTabSz="931776">
              <a:spcBef>
                <a:spcPts val="1200"/>
              </a:spcBef>
              <a:buClr>
                <a:srgbClr val="FF8C00"/>
              </a:buClr>
              <a:buSzPct val="115000"/>
            </a:pPr>
            <a:r>
              <a:rPr lang="en-US" sz="2000" dirty="0">
                <a:solidFill>
                  <a:srgbClr val="2C2C2C"/>
                </a:solidFill>
              </a:rPr>
              <a:t>Support for modern HTML5 browsers</a:t>
            </a:r>
          </a:p>
          <a:p>
            <a:pPr marL="145405" defTabSz="931776">
              <a:spcBef>
                <a:spcPts val="1200"/>
              </a:spcBef>
              <a:buClr>
                <a:srgbClr val="FF8C00"/>
              </a:buClr>
              <a:buSzPct val="115000"/>
            </a:pPr>
            <a:r>
              <a:rPr lang="en-US" sz="2000" dirty="0">
                <a:solidFill>
                  <a:srgbClr val="2C2C2C"/>
                </a:solidFill>
              </a:rPr>
              <a:t>Printing without plug-ins</a:t>
            </a:r>
          </a:p>
          <a:p>
            <a:pPr marL="145405" defTabSz="931776">
              <a:spcBef>
                <a:spcPts val="1200"/>
              </a:spcBef>
              <a:buClr>
                <a:srgbClr val="FF8C00"/>
              </a:buClr>
              <a:buSzPct val="115000"/>
            </a:pPr>
            <a:r>
              <a:rPr lang="en-US" sz="2000" dirty="0">
                <a:solidFill>
                  <a:srgbClr val="2C2C2C"/>
                </a:solidFill>
              </a:rPr>
              <a:t>PowerPoint rendering and export</a:t>
            </a:r>
          </a:p>
        </p:txBody>
      </p:sp>
      <p:sp>
        <p:nvSpPr>
          <p:cNvPr id="7" name="TextBox 6"/>
          <p:cNvSpPr txBox="1"/>
          <p:nvPr/>
        </p:nvSpPr>
        <p:spPr>
          <a:xfrm>
            <a:off x="1" y="6642289"/>
            <a:ext cx="3806190" cy="352236"/>
          </a:xfrm>
          <a:prstGeom prst="rect">
            <a:avLst/>
          </a:prstGeom>
          <a:noFill/>
        </p:spPr>
        <p:txBody>
          <a:bodyPr wrap="square" lIns="365760" tIns="146304" rIns="182880" bIns="146304" rtlCol="0" anchor="ctr" anchorCtr="0">
            <a:noAutofit/>
          </a:bodyPr>
          <a:lstStyle/>
          <a:p>
            <a:pPr>
              <a:lnSpc>
                <a:spcPct val="90000"/>
              </a:lnSpc>
              <a:spcAft>
                <a:spcPts val="600"/>
              </a:spcAft>
            </a:pPr>
            <a:r>
              <a:rPr lang="en-US" sz="1400" dirty="0">
                <a:solidFill>
                  <a:schemeClr val="bg1"/>
                </a:solidFill>
                <a:latin typeface="Segoe UI Semibold" panose="020B0702040204020203" pitchFamily="34" charset="0"/>
                <a:ea typeface="Segoe UI Black" panose="020B0A02040204020203" pitchFamily="34" charset="0"/>
                <a:cs typeface="Segoe UI Semibold" panose="020B0702040204020203" pitchFamily="34" charset="0"/>
              </a:rPr>
              <a:t>Powerful insights</a:t>
            </a:r>
          </a:p>
        </p:txBody>
      </p:sp>
    </p:spTree>
    <p:extLst>
      <p:ext uri="{BB962C8B-B14F-4D97-AF65-F5344CB8AC3E}">
        <p14:creationId xmlns:p14="http://schemas.microsoft.com/office/powerpoint/2010/main" val="3316106641"/>
      </p:ext>
    </p:extLst>
  </p:cSld>
  <p:clrMapOvr>
    <a:masterClrMapping/>
  </p:clrMapOvr>
  <p:transition>
    <p:fade/>
  </p:transition>
</p:sld>
</file>

<file path=ppt/slides/slide12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Title 2"/>
          <p:cNvSpPr>
            <a:spLocks noGrp="1"/>
          </p:cNvSpPr>
          <p:nvPr>
            <p:ph type="title"/>
          </p:nvPr>
        </p:nvSpPr>
        <p:spPr>
          <a:xfrm>
            <a:off x="269241" y="66152"/>
            <a:ext cx="11653521" cy="1075884"/>
          </a:xfrm>
        </p:spPr>
        <p:txBody>
          <a:bodyPr/>
          <a:lstStyle/>
          <a:p>
            <a:r>
              <a:rPr lang="en-US" dirty="0"/>
              <a:t>Summary: Enhanced Reporting Services</a:t>
            </a:r>
            <a:br>
              <a:rPr lang="en-US" dirty="0"/>
            </a:br>
            <a:endParaRPr lang="en-US" dirty="0"/>
          </a:p>
        </p:txBody>
      </p:sp>
      <p:sp>
        <p:nvSpPr>
          <p:cNvPr id="5" name="Rectangle 4"/>
          <p:cNvSpPr/>
          <p:nvPr/>
        </p:nvSpPr>
        <p:spPr bwMode="auto">
          <a:xfrm>
            <a:off x="7281578" y="1304690"/>
            <a:ext cx="4800741" cy="2686234"/>
          </a:xfrm>
          <a:prstGeom prst="rect">
            <a:avLst/>
          </a:prstGeom>
          <a:no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45713" rIns="0" bIns="45713" numCol="1" spcCol="0" rtlCol="0" fromWordArt="0" anchor="t" anchorCtr="0" forceAA="0" compatLnSpc="1">
            <a:prstTxWarp prst="textNoShape">
              <a:avLst/>
            </a:prstTxWarp>
            <a:spAutoFit/>
          </a:bodyPr>
          <a:lstStyle/>
          <a:p>
            <a:pPr defTabSz="931954">
              <a:spcBef>
                <a:spcPts val="1199"/>
              </a:spcBef>
            </a:pPr>
            <a:r>
              <a:rPr lang="en-US" sz="2856" dirty="0">
                <a:ln>
                  <a:solidFill>
                    <a:srgbClr val="FFFFFF">
                      <a:alpha val="0"/>
                    </a:srgbClr>
                  </a:solidFill>
                </a:ln>
                <a:solidFill>
                  <a:srgbClr val="FF8C00"/>
                </a:solidFill>
                <a:latin typeface="Segoe UI Semilight" panose="020B0402040204020203" pitchFamily="34" charset="0"/>
                <a:ea typeface="Segoe UI" pitchFamily="34" charset="0"/>
                <a:cs typeface="Segoe UI Semilight" panose="020B0402040204020203" pitchFamily="34" charset="0"/>
              </a:rPr>
              <a:t>Capabilities</a:t>
            </a:r>
          </a:p>
          <a:p>
            <a:pPr defTabSz="931954">
              <a:spcBef>
                <a:spcPts val="1199"/>
              </a:spcBef>
            </a:pPr>
            <a:r>
              <a:rPr lang="en-US" sz="1800" dirty="0">
                <a:solidFill>
                  <a:srgbClr val="505050"/>
                </a:solidFill>
                <a:cs typeface="Segoe UI" panose="020B0502040204020203" pitchFamily="34" charset="0"/>
              </a:rPr>
              <a:t>Modern design tools</a:t>
            </a:r>
          </a:p>
          <a:p>
            <a:pPr defTabSz="931954">
              <a:spcBef>
                <a:spcPts val="1199"/>
              </a:spcBef>
            </a:pPr>
            <a:r>
              <a:rPr lang="en-US" sz="1800" dirty="0">
                <a:solidFill>
                  <a:srgbClr val="505050"/>
                </a:solidFill>
                <a:cs typeface="Segoe UI" panose="020B0502040204020203" pitchFamily="34" charset="0"/>
              </a:rPr>
              <a:t>Support for latest enterprise data source </a:t>
            </a:r>
          </a:p>
          <a:p>
            <a:pPr defTabSz="931954">
              <a:spcBef>
                <a:spcPts val="1199"/>
              </a:spcBef>
            </a:pPr>
            <a:r>
              <a:rPr lang="en-US" sz="1800" dirty="0">
                <a:solidFill>
                  <a:srgbClr val="505050"/>
                </a:solidFill>
                <a:cs typeface="Segoe UI" panose="020B0502040204020203" pitchFamily="34" charset="0"/>
              </a:rPr>
              <a:t>Expanded browser support</a:t>
            </a:r>
          </a:p>
          <a:p>
            <a:pPr defTabSz="931954">
              <a:spcBef>
                <a:spcPts val="1199"/>
              </a:spcBef>
            </a:pPr>
            <a:r>
              <a:rPr lang="en-US" sz="1800" dirty="0">
                <a:solidFill>
                  <a:srgbClr val="505050"/>
                </a:solidFill>
                <a:cs typeface="Segoe UI" panose="020B0502040204020203" pitchFamily="34" charset="0"/>
              </a:rPr>
              <a:t>Secure access</a:t>
            </a:r>
          </a:p>
          <a:p>
            <a:pPr defTabSz="931954">
              <a:spcBef>
                <a:spcPts val="1199"/>
              </a:spcBef>
            </a:pPr>
            <a:r>
              <a:rPr lang="en-US" sz="1800" dirty="0">
                <a:solidFill>
                  <a:srgbClr val="505050"/>
                </a:solidFill>
                <a:cs typeface="Segoe UI" panose="020B0502040204020203" pitchFamily="34" charset="0"/>
              </a:rPr>
              <a:t>Power BI integration</a:t>
            </a:r>
          </a:p>
        </p:txBody>
      </p:sp>
      <p:sp>
        <p:nvSpPr>
          <p:cNvPr id="7" name="Rectangle 6"/>
          <p:cNvSpPr/>
          <p:nvPr/>
        </p:nvSpPr>
        <p:spPr bwMode="auto">
          <a:xfrm>
            <a:off x="7268259" y="4047970"/>
            <a:ext cx="4975374" cy="2255347"/>
          </a:xfrm>
          <a:prstGeom prst="rect">
            <a:avLst/>
          </a:prstGeom>
          <a:no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45713" rIns="0" bIns="45713" numCol="1" spcCol="0" rtlCol="0" fromWordArt="0" anchor="t" anchorCtr="0" forceAA="0" compatLnSpc="1">
            <a:prstTxWarp prst="textNoShape">
              <a:avLst/>
            </a:prstTxWarp>
            <a:spAutoFit/>
          </a:bodyPr>
          <a:lstStyle/>
          <a:p>
            <a:pPr defTabSz="931954">
              <a:spcBef>
                <a:spcPts val="1199"/>
              </a:spcBef>
            </a:pPr>
            <a:r>
              <a:rPr lang="en-US" sz="2856" dirty="0">
                <a:ln>
                  <a:solidFill>
                    <a:srgbClr val="FFFFFF">
                      <a:alpha val="0"/>
                    </a:srgbClr>
                  </a:solidFill>
                </a:ln>
                <a:solidFill>
                  <a:srgbClr val="FF8C00"/>
                </a:solidFill>
                <a:latin typeface="Segoe UI Semilight" panose="020B0402040204020203" pitchFamily="34" charset="0"/>
                <a:ea typeface="Segoe UI" pitchFamily="34" charset="0"/>
                <a:cs typeface="Segoe UI Semilight" panose="020B0402040204020203" pitchFamily="34" charset="0"/>
              </a:rPr>
              <a:t>Benefits</a:t>
            </a:r>
          </a:p>
          <a:p>
            <a:pPr marL="395205" indent="-342304" defTabSz="913595">
              <a:spcBef>
                <a:spcPts val="1176"/>
              </a:spcBef>
              <a:buClr>
                <a:srgbClr val="FF8C00"/>
              </a:buClr>
              <a:buFont typeface="Wingdings 3" panose="05040102010807070707" pitchFamily="18" charset="2"/>
              <a:buChar char="Æ"/>
            </a:pPr>
            <a:r>
              <a:rPr lang="en-US" sz="1800" dirty="0">
                <a:solidFill>
                  <a:srgbClr val="505050"/>
                </a:solidFill>
                <a:cs typeface="Segoe UI" panose="020B0502040204020203" pitchFamily="34" charset="0"/>
              </a:rPr>
              <a:t>Report consumption from modern browsers </a:t>
            </a:r>
          </a:p>
          <a:p>
            <a:pPr marL="395205" indent="-342304" defTabSz="913595">
              <a:spcBef>
                <a:spcPts val="1176"/>
              </a:spcBef>
              <a:buClr>
                <a:srgbClr val="FF8C00"/>
              </a:buClr>
              <a:buFont typeface="Wingdings 3" panose="05040102010807070707" pitchFamily="18" charset="2"/>
              <a:buChar char="Æ"/>
            </a:pPr>
            <a:r>
              <a:rPr lang="en-US" sz="1800" dirty="0">
                <a:solidFill>
                  <a:srgbClr val="505050"/>
                </a:solidFill>
                <a:cs typeface="Segoe UI" panose="020B0502040204020203" pitchFamily="34" charset="0"/>
              </a:rPr>
              <a:t>Improved parameters</a:t>
            </a:r>
          </a:p>
          <a:p>
            <a:pPr marL="395205" indent="-342304" defTabSz="913595">
              <a:spcBef>
                <a:spcPts val="1176"/>
              </a:spcBef>
              <a:buClr>
                <a:srgbClr val="FF8C00"/>
              </a:buClr>
              <a:buFont typeface="Wingdings 3" panose="05040102010807070707" pitchFamily="18" charset="2"/>
              <a:buChar char="Æ"/>
            </a:pPr>
            <a:r>
              <a:rPr lang="en-US" sz="1800" dirty="0">
                <a:solidFill>
                  <a:srgbClr val="505050"/>
                </a:solidFill>
                <a:cs typeface="Segoe UI" panose="020B0502040204020203" pitchFamily="34" charset="0"/>
              </a:rPr>
              <a:t>Modern themes</a:t>
            </a:r>
          </a:p>
          <a:p>
            <a:pPr marL="395205" indent="-342304" defTabSz="913595">
              <a:spcBef>
                <a:spcPts val="1176"/>
              </a:spcBef>
              <a:buClr>
                <a:srgbClr val="FF8C00"/>
              </a:buClr>
              <a:buFont typeface="Wingdings 3" panose="05040102010807070707" pitchFamily="18" charset="2"/>
              <a:buChar char="Æ"/>
            </a:pPr>
            <a:r>
              <a:rPr lang="en-US" sz="1800" dirty="0">
                <a:solidFill>
                  <a:srgbClr val="505050"/>
                </a:solidFill>
                <a:cs typeface="Segoe UI" panose="020B0502040204020203" pitchFamily="34" charset="0"/>
              </a:rPr>
              <a:t>New chart types</a:t>
            </a:r>
          </a:p>
        </p:txBody>
      </p:sp>
      <p:sp>
        <p:nvSpPr>
          <p:cNvPr id="9" name="Freeform 8"/>
          <p:cNvSpPr/>
          <p:nvPr/>
        </p:nvSpPr>
        <p:spPr bwMode="auto">
          <a:xfrm flipH="1">
            <a:off x="3742528" y="2185680"/>
            <a:ext cx="1676226" cy="3512722"/>
          </a:xfrm>
          <a:custGeom>
            <a:avLst/>
            <a:gdLst>
              <a:gd name="connsiteX0" fmla="*/ 307903 w 1539601"/>
              <a:gd name="connsiteY0" fmla="*/ 683058 h 3226406"/>
              <a:gd name="connsiteX1" fmla="*/ 65607 w 1539601"/>
              <a:gd name="connsiteY1" fmla="*/ 854935 h 3226406"/>
              <a:gd name="connsiteX2" fmla="*/ 23353 w 1539601"/>
              <a:gd name="connsiteY2" fmla="*/ 2173173 h 3226406"/>
              <a:gd name="connsiteX3" fmla="*/ 183916 w 1539601"/>
              <a:gd name="connsiteY3" fmla="*/ 2395849 h 3226406"/>
              <a:gd name="connsiteX4" fmla="*/ 188837 w 1539601"/>
              <a:gd name="connsiteY4" fmla="*/ 2395940 h 3226406"/>
              <a:gd name="connsiteX5" fmla="*/ 193527 w 1539601"/>
              <a:gd name="connsiteY5" fmla="*/ 2399102 h 3226406"/>
              <a:gd name="connsiteX6" fmla="*/ 226167 w 1539601"/>
              <a:gd name="connsiteY6" fmla="*/ 2405692 h 3226406"/>
              <a:gd name="connsiteX7" fmla="*/ 777891 w 1539601"/>
              <a:gd name="connsiteY7" fmla="*/ 2405692 h 3226406"/>
              <a:gd name="connsiteX8" fmla="*/ 777891 w 1539601"/>
              <a:gd name="connsiteY8" fmla="*/ 3084791 h 3226406"/>
              <a:gd name="connsiteX9" fmla="*/ 919506 w 1539601"/>
              <a:gd name="connsiteY9" fmla="*/ 3226406 h 3226406"/>
              <a:gd name="connsiteX10" fmla="*/ 1061121 w 1539601"/>
              <a:gd name="connsiteY10" fmla="*/ 3084791 h 3226406"/>
              <a:gd name="connsiteX11" fmla="*/ 1061121 w 1539601"/>
              <a:gd name="connsiteY11" fmla="*/ 2140495 h 3226406"/>
              <a:gd name="connsiteX12" fmla="*/ 974629 w 1539601"/>
              <a:gd name="connsiteY12" fmla="*/ 2010009 h 3226406"/>
              <a:gd name="connsiteX13" fmla="*/ 956155 w 1539601"/>
              <a:gd name="connsiteY13" fmla="*/ 2006279 h 3226406"/>
              <a:gd name="connsiteX14" fmla="*/ 953986 w 1539601"/>
              <a:gd name="connsiteY14" fmla="*/ 2004817 h 3226406"/>
              <a:gd name="connsiteX15" fmla="*/ 921346 w 1539601"/>
              <a:gd name="connsiteY15" fmla="*/ 1998227 h 3226406"/>
              <a:gd name="connsiteX16" fmla="*/ 642562 w 1539601"/>
              <a:gd name="connsiteY16" fmla="*/ 1998227 h 3226406"/>
              <a:gd name="connsiteX17" fmla="*/ 521942 w 1539601"/>
              <a:gd name="connsiteY17" fmla="*/ 1968313 h 3226406"/>
              <a:gd name="connsiteX18" fmla="*/ 555745 w 1539601"/>
              <a:gd name="connsiteY18" fmla="*/ 1567496 h 3226406"/>
              <a:gd name="connsiteX19" fmla="*/ 581096 w 1539601"/>
              <a:gd name="connsiteY19" fmla="*/ 1380450 h 3226406"/>
              <a:gd name="connsiteX20" fmla="*/ 741659 w 1539601"/>
              <a:gd name="connsiteY20" fmla="*/ 1576404 h 3226406"/>
              <a:gd name="connsiteX21" fmla="*/ 1443062 w 1539601"/>
              <a:gd name="connsiteY21" fmla="*/ 1576404 h 3226406"/>
              <a:gd name="connsiteX22" fmla="*/ 1400810 w 1539601"/>
              <a:gd name="connsiteY22" fmla="*/ 1255752 h 3226406"/>
              <a:gd name="connsiteX23" fmla="*/ 885319 w 1539601"/>
              <a:gd name="connsiteY23" fmla="*/ 1264658 h 3226406"/>
              <a:gd name="connsiteX24" fmla="*/ 462787 w 1539601"/>
              <a:gd name="connsiteY24" fmla="*/ 730237 h 3226406"/>
              <a:gd name="connsiteX25" fmla="*/ 307903 w 1539601"/>
              <a:gd name="connsiteY25" fmla="*/ 683058 h 3226406"/>
              <a:gd name="connsiteX26" fmla="*/ 310674 w 1539601"/>
              <a:gd name="connsiteY26" fmla="*/ 0 h 3226406"/>
              <a:gd name="connsiteX27" fmla="*/ 0 w 1539601"/>
              <a:gd name="connsiteY27" fmla="*/ 327451 h 3226406"/>
              <a:gd name="connsiteX28" fmla="*/ 310674 w 1539601"/>
              <a:gd name="connsiteY28" fmla="*/ 654902 h 3226406"/>
              <a:gd name="connsiteX29" fmla="*/ 621348 w 1539601"/>
              <a:gd name="connsiteY29" fmla="*/ 327451 h 3226406"/>
              <a:gd name="connsiteX30" fmla="*/ 310674 w 1539601"/>
              <a:gd name="connsiteY30" fmla="*/ 0 h 3226406"/>
              <a:gd name="connsiteX0" fmla="*/ 307903 w 1539601"/>
              <a:gd name="connsiteY0" fmla="*/ 683058 h 3226406"/>
              <a:gd name="connsiteX1" fmla="*/ 65607 w 1539601"/>
              <a:gd name="connsiteY1" fmla="*/ 854935 h 3226406"/>
              <a:gd name="connsiteX2" fmla="*/ 23353 w 1539601"/>
              <a:gd name="connsiteY2" fmla="*/ 2173173 h 3226406"/>
              <a:gd name="connsiteX3" fmla="*/ 183916 w 1539601"/>
              <a:gd name="connsiteY3" fmla="*/ 2395849 h 3226406"/>
              <a:gd name="connsiteX4" fmla="*/ 188837 w 1539601"/>
              <a:gd name="connsiteY4" fmla="*/ 2395940 h 3226406"/>
              <a:gd name="connsiteX5" fmla="*/ 193527 w 1539601"/>
              <a:gd name="connsiteY5" fmla="*/ 2399102 h 3226406"/>
              <a:gd name="connsiteX6" fmla="*/ 226167 w 1539601"/>
              <a:gd name="connsiteY6" fmla="*/ 2405692 h 3226406"/>
              <a:gd name="connsiteX7" fmla="*/ 777891 w 1539601"/>
              <a:gd name="connsiteY7" fmla="*/ 2405692 h 3226406"/>
              <a:gd name="connsiteX8" fmla="*/ 777891 w 1539601"/>
              <a:gd name="connsiteY8" fmla="*/ 3084791 h 3226406"/>
              <a:gd name="connsiteX9" fmla="*/ 919506 w 1539601"/>
              <a:gd name="connsiteY9" fmla="*/ 3226406 h 3226406"/>
              <a:gd name="connsiteX10" fmla="*/ 1061121 w 1539601"/>
              <a:gd name="connsiteY10" fmla="*/ 3084791 h 3226406"/>
              <a:gd name="connsiteX11" fmla="*/ 1061121 w 1539601"/>
              <a:gd name="connsiteY11" fmla="*/ 2140495 h 3226406"/>
              <a:gd name="connsiteX12" fmla="*/ 974629 w 1539601"/>
              <a:gd name="connsiteY12" fmla="*/ 2010009 h 3226406"/>
              <a:gd name="connsiteX13" fmla="*/ 956155 w 1539601"/>
              <a:gd name="connsiteY13" fmla="*/ 2006279 h 3226406"/>
              <a:gd name="connsiteX14" fmla="*/ 953986 w 1539601"/>
              <a:gd name="connsiteY14" fmla="*/ 2004817 h 3226406"/>
              <a:gd name="connsiteX15" fmla="*/ 921346 w 1539601"/>
              <a:gd name="connsiteY15" fmla="*/ 1998227 h 3226406"/>
              <a:gd name="connsiteX16" fmla="*/ 642562 w 1539601"/>
              <a:gd name="connsiteY16" fmla="*/ 1998227 h 3226406"/>
              <a:gd name="connsiteX17" fmla="*/ 521942 w 1539601"/>
              <a:gd name="connsiteY17" fmla="*/ 1968313 h 3226406"/>
              <a:gd name="connsiteX18" fmla="*/ 555745 w 1539601"/>
              <a:gd name="connsiteY18" fmla="*/ 1567496 h 3226406"/>
              <a:gd name="connsiteX19" fmla="*/ 581096 w 1539601"/>
              <a:gd name="connsiteY19" fmla="*/ 1380450 h 3226406"/>
              <a:gd name="connsiteX20" fmla="*/ 741659 w 1539601"/>
              <a:gd name="connsiteY20" fmla="*/ 1576404 h 3226406"/>
              <a:gd name="connsiteX21" fmla="*/ 1443062 w 1539601"/>
              <a:gd name="connsiteY21" fmla="*/ 1576404 h 3226406"/>
              <a:gd name="connsiteX22" fmla="*/ 1400810 w 1539601"/>
              <a:gd name="connsiteY22" fmla="*/ 1342911 h 3226406"/>
              <a:gd name="connsiteX23" fmla="*/ 885319 w 1539601"/>
              <a:gd name="connsiteY23" fmla="*/ 1264658 h 3226406"/>
              <a:gd name="connsiteX24" fmla="*/ 462787 w 1539601"/>
              <a:gd name="connsiteY24" fmla="*/ 730237 h 3226406"/>
              <a:gd name="connsiteX25" fmla="*/ 307903 w 1539601"/>
              <a:gd name="connsiteY25" fmla="*/ 683058 h 3226406"/>
              <a:gd name="connsiteX26" fmla="*/ 310674 w 1539601"/>
              <a:gd name="connsiteY26" fmla="*/ 0 h 3226406"/>
              <a:gd name="connsiteX27" fmla="*/ 0 w 1539601"/>
              <a:gd name="connsiteY27" fmla="*/ 327451 h 3226406"/>
              <a:gd name="connsiteX28" fmla="*/ 310674 w 1539601"/>
              <a:gd name="connsiteY28" fmla="*/ 654902 h 3226406"/>
              <a:gd name="connsiteX29" fmla="*/ 621348 w 1539601"/>
              <a:gd name="connsiteY29" fmla="*/ 327451 h 3226406"/>
              <a:gd name="connsiteX30" fmla="*/ 310674 w 1539601"/>
              <a:gd name="connsiteY30" fmla="*/ 0 h 3226406"/>
              <a:gd name="connsiteX0" fmla="*/ 307903 w 1539601"/>
              <a:gd name="connsiteY0" fmla="*/ 683058 h 3226406"/>
              <a:gd name="connsiteX1" fmla="*/ 65607 w 1539601"/>
              <a:gd name="connsiteY1" fmla="*/ 854935 h 3226406"/>
              <a:gd name="connsiteX2" fmla="*/ 23353 w 1539601"/>
              <a:gd name="connsiteY2" fmla="*/ 2173173 h 3226406"/>
              <a:gd name="connsiteX3" fmla="*/ 183916 w 1539601"/>
              <a:gd name="connsiteY3" fmla="*/ 2395849 h 3226406"/>
              <a:gd name="connsiteX4" fmla="*/ 188837 w 1539601"/>
              <a:gd name="connsiteY4" fmla="*/ 2395940 h 3226406"/>
              <a:gd name="connsiteX5" fmla="*/ 193527 w 1539601"/>
              <a:gd name="connsiteY5" fmla="*/ 2399102 h 3226406"/>
              <a:gd name="connsiteX6" fmla="*/ 226167 w 1539601"/>
              <a:gd name="connsiteY6" fmla="*/ 2405692 h 3226406"/>
              <a:gd name="connsiteX7" fmla="*/ 777891 w 1539601"/>
              <a:gd name="connsiteY7" fmla="*/ 2405692 h 3226406"/>
              <a:gd name="connsiteX8" fmla="*/ 777891 w 1539601"/>
              <a:gd name="connsiteY8" fmla="*/ 3084791 h 3226406"/>
              <a:gd name="connsiteX9" fmla="*/ 919506 w 1539601"/>
              <a:gd name="connsiteY9" fmla="*/ 3226406 h 3226406"/>
              <a:gd name="connsiteX10" fmla="*/ 1061121 w 1539601"/>
              <a:gd name="connsiteY10" fmla="*/ 3084791 h 3226406"/>
              <a:gd name="connsiteX11" fmla="*/ 1061121 w 1539601"/>
              <a:gd name="connsiteY11" fmla="*/ 2140495 h 3226406"/>
              <a:gd name="connsiteX12" fmla="*/ 974629 w 1539601"/>
              <a:gd name="connsiteY12" fmla="*/ 2010009 h 3226406"/>
              <a:gd name="connsiteX13" fmla="*/ 956155 w 1539601"/>
              <a:gd name="connsiteY13" fmla="*/ 2006279 h 3226406"/>
              <a:gd name="connsiteX14" fmla="*/ 953986 w 1539601"/>
              <a:gd name="connsiteY14" fmla="*/ 2004817 h 3226406"/>
              <a:gd name="connsiteX15" fmla="*/ 921346 w 1539601"/>
              <a:gd name="connsiteY15" fmla="*/ 1998227 h 3226406"/>
              <a:gd name="connsiteX16" fmla="*/ 642562 w 1539601"/>
              <a:gd name="connsiteY16" fmla="*/ 1998227 h 3226406"/>
              <a:gd name="connsiteX17" fmla="*/ 521942 w 1539601"/>
              <a:gd name="connsiteY17" fmla="*/ 1968313 h 3226406"/>
              <a:gd name="connsiteX18" fmla="*/ 555745 w 1539601"/>
              <a:gd name="connsiteY18" fmla="*/ 1567496 h 3226406"/>
              <a:gd name="connsiteX19" fmla="*/ 581096 w 1539601"/>
              <a:gd name="connsiteY19" fmla="*/ 1380450 h 3226406"/>
              <a:gd name="connsiteX20" fmla="*/ 741659 w 1539601"/>
              <a:gd name="connsiteY20" fmla="*/ 1576404 h 3226406"/>
              <a:gd name="connsiteX21" fmla="*/ 1443062 w 1539601"/>
              <a:gd name="connsiteY21" fmla="*/ 1576404 h 3226406"/>
              <a:gd name="connsiteX22" fmla="*/ 1400810 w 1539601"/>
              <a:gd name="connsiteY22" fmla="*/ 1342911 h 3226406"/>
              <a:gd name="connsiteX23" fmla="*/ 879094 w 1539601"/>
              <a:gd name="connsiteY23" fmla="*/ 1351817 h 3226406"/>
              <a:gd name="connsiteX24" fmla="*/ 462787 w 1539601"/>
              <a:gd name="connsiteY24" fmla="*/ 730237 h 3226406"/>
              <a:gd name="connsiteX25" fmla="*/ 307903 w 1539601"/>
              <a:gd name="connsiteY25" fmla="*/ 683058 h 3226406"/>
              <a:gd name="connsiteX26" fmla="*/ 310674 w 1539601"/>
              <a:gd name="connsiteY26" fmla="*/ 0 h 3226406"/>
              <a:gd name="connsiteX27" fmla="*/ 0 w 1539601"/>
              <a:gd name="connsiteY27" fmla="*/ 327451 h 3226406"/>
              <a:gd name="connsiteX28" fmla="*/ 310674 w 1539601"/>
              <a:gd name="connsiteY28" fmla="*/ 654902 h 3226406"/>
              <a:gd name="connsiteX29" fmla="*/ 621348 w 1539601"/>
              <a:gd name="connsiteY29" fmla="*/ 327451 h 3226406"/>
              <a:gd name="connsiteX30" fmla="*/ 310674 w 1539601"/>
              <a:gd name="connsiteY30" fmla="*/ 0 h 3226406"/>
              <a:gd name="connsiteX0" fmla="*/ 307903 w 1539601"/>
              <a:gd name="connsiteY0" fmla="*/ 683058 h 3226406"/>
              <a:gd name="connsiteX1" fmla="*/ 65607 w 1539601"/>
              <a:gd name="connsiteY1" fmla="*/ 854935 h 3226406"/>
              <a:gd name="connsiteX2" fmla="*/ 23353 w 1539601"/>
              <a:gd name="connsiteY2" fmla="*/ 2173173 h 3226406"/>
              <a:gd name="connsiteX3" fmla="*/ 183916 w 1539601"/>
              <a:gd name="connsiteY3" fmla="*/ 2395849 h 3226406"/>
              <a:gd name="connsiteX4" fmla="*/ 188837 w 1539601"/>
              <a:gd name="connsiteY4" fmla="*/ 2395940 h 3226406"/>
              <a:gd name="connsiteX5" fmla="*/ 193527 w 1539601"/>
              <a:gd name="connsiteY5" fmla="*/ 2399102 h 3226406"/>
              <a:gd name="connsiteX6" fmla="*/ 226167 w 1539601"/>
              <a:gd name="connsiteY6" fmla="*/ 2405692 h 3226406"/>
              <a:gd name="connsiteX7" fmla="*/ 777891 w 1539601"/>
              <a:gd name="connsiteY7" fmla="*/ 2405692 h 3226406"/>
              <a:gd name="connsiteX8" fmla="*/ 777891 w 1539601"/>
              <a:gd name="connsiteY8" fmla="*/ 3084791 h 3226406"/>
              <a:gd name="connsiteX9" fmla="*/ 919506 w 1539601"/>
              <a:gd name="connsiteY9" fmla="*/ 3226406 h 3226406"/>
              <a:gd name="connsiteX10" fmla="*/ 1061121 w 1539601"/>
              <a:gd name="connsiteY10" fmla="*/ 3084791 h 3226406"/>
              <a:gd name="connsiteX11" fmla="*/ 1061121 w 1539601"/>
              <a:gd name="connsiteY11" fmla="*/ 2140495 h 3226406"/>
              <a:gd name="connsiteX12" fmla="*/ 974629 w 1539601"/>
              <a:gd name="connsiteY12" fmla="*/ 2010009 h 3226406"/>
              <a:gd name="connsiteX13" fmla="*/ 956155 w 1539601"/>
              <a:gd name="connsiteY13" fmla="*/ 2006279 h 3226406"/>
              <a:gd name="connsiteX14" fmla="*/ 953986 w 1539601"/>
              <a:gd name="connsiteY14" fmla="*/ 2004817 h 3226406"/>
              <a:gd name="connsiteX15" fmla="*/ 921346 w 1539601"/>
              <a:gd name="connsiteY15" fmla="*/ 1998227 h 3226406"/>
              <a:gd name="connsiteX16" fmla="*/ 642562 w 1539601"/>
              <a:gd name="connsiteY16" fmla="*/ 1998227 h 3226406"/>
              <a:gd name="connsiteX17" fmla="*/ 521942 w 1539601"/>
              <a:gd name="connsiteY17" fmla="*/ 1968313 h 3226406"/>
              <a:gd name="connsiteX18" fmla="*/ 555745 w 1539601"/>
              <a:gd name="connsiteY18" fmla="*/ 1567496 h 3226406"/>
              <a:gd name="connsiteX19" fmla="*/ 581096 w 1539601"/>
              <a:gd name="connsiteY19" fmla="*/ 1380450 h 3226406"/>
              <a:gd name="connsiteX20" fmla="*/ 741659 w 1539601"/>
              <a:gd name="connsiteY20" fmla="*/ 1576404 h 3226406"/>
              <a:gd name="connsiteX21" fmla="*/ 1443062 w 1539601"/>
              <a:gd name="connsiteY21" fmla="*/ 1576404 h 3226406"/>
              <a:gd name="connsiteX22" fmla="*/ 1400810 w 1539601"/>
              <a:gd name="connsiteY22" fmla="*/ 1367814 h 3226406"/>
              <a:gd name="connsiteX23" fmla="*/ 879094 w 1539601"/>
              <a:gd name="connsiteY23" fmla="*/ 1351817 h 3226406"/>
              <a:gd name="connsiteX24" fmla="*/ 462787 w 1539601"/>
              <a:gd name="connsiteY24" fmla="*/ 730237 h 3226406"/>
              <a:gd name="connsiteX25" fmla="*/ 307903 w 1539601"/>
              <a:gd name="connsiteY25" fmla="*/ 683058 h 3226406"/>
              <a:gd name="connsiteX26" fmla="*/ 310674 w 1539601"/>
              <a:gd name="connsiteY26" fmla="*/ 0 h 3226406"/>
              <a:gd name="connsiteX27" fmla="*/ 0 w 1539601"/>
              <a:gd name="connsiteY27" fmla="*/ 327451 h 3226406"/>
              <a:gd name="connsiteX28" fmla="*/ 310674 w 1539601"/>
              <a:gd name="connsiteY28" fmla="*/ 654902 h 3226406"/>
              <a:gd name="connsiteX29" fmla="*/ 621348 w 1539601"/>
              <a:gd name="connsiteY29" fmla="*/ 327451 h 3226406"/>
              <a:gd name="connsiteX30" fmla="*/ 310674 w 1539601"/>
              <a:gd name="connsiteY30" fmla="*/ 0 h 3226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539601" h="3226406">
                <a:moveTo>
                  <a:pt x="307903" y="683058"/>
                </a:moveTo>
                <a:cubicBezTo>
                  <a:pt x="213933" y="677723"/>
                  <a:pt x="116663" y="717619"/>
                  <a:pt x="65607" y="854935"/>
                </a:cubicBezTo>
                <a:lnTo>
                  <a:pt x="23353" y="2173173"/>
                </a:lnTo>
                <a:cubicBezTo>
                  <a:pt x="51522" y="2256307"/>
                  <a:pt x="54338" y="2357251"/>
                  <a:pt x="183916" y="2395849"/>
                </a:cubicBezTo>
                <a:lnTo>
                  <a:pt x="188837" y="2395940"/>
                </a:lnTo>
                <a:lnTo>
                  <a:pt x="193527" y="2399102"/>
                </a:lnTo>
                <a:cubicBezTo>
                  <a:pt x="203559" y="2403345"/>
                  <a:pt x="214589" y="2405692"/>
                  <a:pt x="226167" y="2405692"/>
                </a:cubicBezTo>
                <a:lnTo>
                  <a:pt x="777891" y="2405692"/>
                </a:lnTo>
                <a:lnTo>
                  <a:pt x="777891" y="3084791"/>
                </a:lnTo>
                <a:cubicBezTo>
                  <a:pt x="777891" y="3163003"/>
                  <a:pt x="841294" y="3226406"/>
                  <a:pt x="919506" y="3226406"/>
                </a:cubicBezTo>
                <a:cubicBezTo>
                  <a:pt x="997718" y="3226406"/>
                  <a:pt x="1061121" y="3163003"/>
                  <a:pt x="1061121" y="3084791"/>
                </a:cubicBezTo>
                <a:lnTo>
                  <a:pt x="1061121" y="2140495"/>
                </a:lnTo>
                <a:cubicBezTo>
                  <a:pt x="1061121" y="2081836"/>
                  <a:pt x="1025457" y="2031507"/>
                  <a:pt x="974629" y="2010009"/>
                </a:cubicBezTo>
                <a:lnTo>
                  <a:pt x="956155" y="2006279"/>
                </a:lnTo>
                <a:lnTo>
                  <a:pt x="953986" y="2004817"/>
                </a:lnTo>
                <a:cubicBezTo>
                  <a:pt x="943954" y="2000574"/>
                  <a:pt x="932924" y="1998227"/>
                  <a:pt x="921346" y="1998227"/>
                </a:cubicBezTo>
                <a:lnTo>
                  <a:pt x="642562" y="1998227"/>
                </a:lnTo>
                <a:lnTo>
                  <a:pt x="521942" y="1968313"/>
                </a:lnTo>
                <a:lnTo>
                  <a:pt x="555745" y="1567496"/>
                </a:lnTo>
                <a:lnTo>
                  <a:pt x="581096" y="1380450"/>
                </a:lnTo>
                <a:lnTo>
                  <a:pt x="741659" y="1576404"/>
                </a:lnTo>
                <a:lnTo>
                  <a:pt x="1443062" y="1576404"/>
                </a:lnTo>
                <a:cubicBezTo>
                  <a:pt x="1496584" y="1531868"/>
                  <a:pt x="1651511" y="1501420"/>
                  <a:pt x="1400810" y="1367814"/>
                </a:cubicBezTo>
                <a:lnTo>
                  <a:pt x="879094" y="1351817"/>
                </a:lnTo>
                <a:lnTo>
                  <a:pt x="462787" y="730237"/>
                </a:lnTo>
                <a:cubicBezTo>
                  <a:pt x="419477" y="705743"/>
                  <a:pt x="364284" y="686259"/>
                  <a:pt x="307903" y="683058"/>
                </a:cubicBezTo>
                <a:close/>
                <a:moveTo>
                  <a:pt x="310674" y="0"/>
                </a:moveTo>
                <a:cubicBezTo>
                  <a:pt x="139093" y="0"/>
                  <a:pt x="0" y="146605"/>
                  <a:pt x="0" y="327451"/>
                </a:cubicBezTo>
                <a:cubicBezTo>
                  <a:pt x="0" y="508297"/>
                  <a:pt x="139093" y="654902"/>
                  <a:pt x="310674" y="654902"/>
                </a:cubicBezTo>
                <a:cubicBezTo>
                  <a:pt x="482255" y="654902"/>
                  <a:pt x="621348" y="508297"/>
                  <a:pt x="621348" y="327451"/>
                </a:cubicBezTo>
                <a:cubicBezTo>
                  <a:pt x="621348" y="146605"/>
                  <a:pt x="482255" y="0"/>
                  <a:pt x="310674" y="0"/>
                </a:cubicBezTo>
                <a:close/>
              </a:path>
            </a:pathLst>
          </a:cu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3" rIns="182854" bIns="146283" numCol="1" spcCol="0" rtlCol="0" fromWordArt="0" anchor="t" anchorCtr="0" forceAA="0" compatLnSpc="1">
            <a:prstTxWarp prst="textNoShape">
              <a:avLst/>
            </a:prstTxWarp>
            <a:noAutofit/>
          </a:bodyPr>
          <a:lstStyle/>
          <a:p>
            <a:pPr marL="342834" indent="-342834" algn="ctr" defTabSz="932293">
              <a:buFont typeface="Wingdings 3" panose="05040102010807070707" pitchFamily="18" charset="2"/>
              <a:buChar char="Æ"/>
            </a:pPr>
            <a:endParaRPr lang="en-IN" sz="2000" b="1" dirty="0">
              <a:solidFill>
                <a:srgbClr val="FFFFFF"/>
              </a:solidFill>
              <a:latin typeface="Segoe UI Light"/>
              <a:ea typeface="Segoe UI" pitchFamily="34" charset="0"/>
              <a:cs typeface="Segoe UI" pitchFamily="34" charset="0"/>
            </a:endParaRPr>
          </a:p>
        </p:txBody>
      </p:sp>
      <p:sp>
        <p:nvSpPr>
          <p:cNvPr id="10" name="Rectangle 165"/>
          <p:cNvSpPr>
            <a:spLocks noChangeArrowheads="1"/>
          </p:cNvSpPr>
          <p:nvPr/>
        </p:nvSpPr>
        <p:spPr bwMode="auto">
          <a:xfrm>
            <a:off x="521039" y="3863331"/>
            <a:ext cx="4619036" cy="291016"/>
          </a:xfrm>
          <a:prstGeom prst="rect">
            <a:avLst/>
          </a:prstGeom>
          <a:solidFill>
            <a:srgbClr val="FFB9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FFFFFF"/>
              </a:solidFill>
            </a:endParaRPr>
          </a:p>
        </p:txBody>
      </p:sp>
      <p:grpSp>
        <p:nvGrpSpPr>
          <p:cNvPr id="11" name="Group 10"/>
          <p:cNvGrpSpPr/>
          <p:nvPr/>
        </p:nvGrpSpPr>
        <p:grpSpPr>
          <a:xfrm>
            <a:off x="3987881" y="3075147"/>
            <a:ext cx="2003278" cy="3103045"/>
            <a:chOff x="9711944" y="3996637"/>
            <a:chExt cx="1699705" cy="2632817"/>
          </a:xfrm>
        </p:grpSpPr>
        <p:sp>
          <p:nvSpPr>
            <p:cNvPr id="12" name="Freeform 222"/>
            <p:cNvSpPr>
              <a:spLocks/>
            </p:cNvSpPr>
            <p:nvPr/>
          </p:nvSpPr>
          <p:spPr bwMode="auto">
            <a:xfrm>
              <a:off x="10309137" y="5880091"/>
              <a:ext cx="229690" cy="422055"/>
            </a:xfrm>
            <a:custGeom>
              <a:avLst/>
              <a:gdLst>
                <a:gd name="T0" fmla="*/ 0 w 80"/>
                <a:gd name="T1" fmla="*/ 147 h 147"/>
                <a:gd name="T2" fmla="*/ 80 w 80"/>
                <a:gd name="T3" fmla="*/ 147 h 147"/>
                <a:gd name="T4" fmla="*/ 72 w 80"/>
                <a:gd name="T5" fmla="*/ 0 h 147"/>
                <a:gd name="T6" fmla="*/ 11 w 80"/>
                <a:gd name="T7" fmla="*/ 0 h 147"/>
                <a:gd name="T8" fmla="*/ 0 w 80"/>
                <a:gd name="T9" fmla="*/ 147 h 147"/>
              </a:gdLst>
              <a:ahLst/>
              <a:cxnLst>
                <a:cxn ang="0">
                  <a:pos x="T0" y="T1"/>
                </a:cxn>
                <a:cxn ang="0">
                  <a:pos x="T2" y="T3"/>
                </a:cxn>
                <a:cxn ang="0">
                  <a:pos x="T4" y="T5"/>
                </a:cxn>
                <a:cxn ang="0">
                  <a:pos x="T6" y="T7"/>
                </a:cxn>
                <a:cxn ang="0">
                  <a:pos x="T8" y="T9"/>
                </a:cxn>
              </a:cxnLst>
              <a:rect l="0" t="0" r="r" b="b"/>
              <a:pathLst>
                <a:path w="80" h="147">
                  <a:moveTo>
                    <a:pt x="0" y="147"/>
                  </a:moveTo>
                  <a:lnTo>
                    <a:pt x="80" y="147"/>
                  </a:lnTo>
                  <a:lnTo>
                    <a:pt x="72" y="0"/>
                  </a:lnTo>
                  <a:lnTo>
                    <a:pt x="11" y="0"/>
                  </a:lnTo>
                  <a:lnTo>
                    <a:pt x="0" y="14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FFFFFF"/>
                </a:solidFill>
              </a:endParaRPr>
            </a:p>
          </p:txBody>
        </p:sp>
        <p:sp>
          <p:nvSpPr>
            <p:cNvPr id="13" name="Freeform 223"/>
            <p:cNvSpPr>
              <a:spLocks/>
            </p:cNvSpPr>
            <p:nvPr/>
          </p:nvSpPr>
          <p:spPr bwMode="auto">
            <a:xfrm>
              <a:off x="10363689" y="5699210"/>
              <a:ext cx="120587" cy="180881"/>
            </a:xfrm>
            <a:custGeom>
              <a:avLst/>
              <a:gdLst>
                <a:gd name="T0" fmla="*/ 0 w 42"/>
                <a:gd name="T1" fmla="*/ 63 h 63"/>
                <a:gd name="T2" fmla="*/ 42 w 42"/>
                <a:gd name="T3" fmla="*/ 63 h 63"/>
                <a:gd name="T4" fmla="*/ 39 w 42"/>
                <a:gd name="T5" fmla="*/ 0 h 63"/>
                <a:gd name="T6" fmla="*/ 6 w 42"/>
                <a:gd name="T7" fmla="*/ 0 h 63"/>
                <a:gd name="T8" fmla="*/ 0 w 42"/>
                <a:gd name="T9" fmla="*/ 63 h 63"/>
              </a:gdLst>
              <a:ahLst/>
              <a:cxnLst>
                <a:cxn ang="0">
                  <a:pos x="T0" y="T1"/>
                </a:cxn>
                <a:cxn ang="0">
                  <a:pos x="T2" y="T3"/>
                </a:cxn>
                <a:cxn ang="0">
                  <a:pos x="T4" y="T5"/>
                </a:cxn>
                <a:cxn ang="0">
                  <a:pos x="T6" y="T7"/>
                </a:cxn>
                <a:cxn ang="0">
                  <a:pos x="T8" y="T9"/>
                </a:cxn>
              </a:cxnLst>
              <a:rect l="0" t="0" r="r" b="b"/>
              <a:pathLst>
                <a:path w="42" h="63">
                  <a:moveTo>
                    <a:pt x="0" y="63"/>
                  </a:moveTo>
                  <a:lnTo>
                    <a:pt x="42" y="63"/>
                  </a:lnTo>
                  <a:lnTo>
                    <a:pt x="39" y="0"/>
                  </a:lnTo>
                  <a:lnTo>
                    <a:pt x="6" y="0"/>
                  </a:lnTo>
                  <a:lnTo>
                    <a:pt x="0" y="6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FFFFFF"/>
                </a:solidFill>
              </a:endParaRPr>
            </a:p>
          </p:txBody>
        </p:sp>
        <p:sp>
          <p:nvSpPr>
            <p:cNvPr id="14" name="Oval 224"/>
            <p:cNvSpPr>
              <a:spLocks noChangeArrowheads="1"/>
            </p:cNvSpPr>
            <p:nvPr/>
          </p:nvSpPr>
          <p:spPr bwMode="auto">
            <a:xfrm>
              <a:off x="10894845" y="6373924"/>
              <a:ext cx="255531" cy="255530"/>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FFFFFF"/>
                </a:solidFill>
              </a:endParaRPr>
            </a:p>
          </p:txBody>
        </p:sp>
        <p:sp>
          <p:nvSpPr>
            <p:cNvPr id="15" name="Oval 225"/>
            <p:cNvSpPr>
              <a:spLocks noChangeArrowheads="1"/>
            </p:cNvSpPr>
            <p:nvPr/>
          </p:nvSpPr>
          <p:spPr bwMode="auto">
            <a:xfrm>
              <a:off x="9720558" y="6365309"/>
              <a:ext cx="252659" cy="255530"/>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FFFFFF"/>
                </a:solidFill>
              </a:endParaRPr>
            </a:p>
          </p:txBody>
        </p:sp>
        <p:sp>
          <p:nvSpPr>
            <p:cNvPr id="16" name="Freeform 226"/>
            <p:cNvSpPr>
              <a:spLocks/>
            </p:cNvSpPr>
            <p:nvPr/>
          </p:nvSpPr>
          <p:spPr bwMode="auto">
            <a:xfrm>
              <a:off x="9846887" y="6167203"/>
              <a:ext cx="1177159" cy="183752"/>
            </a:xfrm>
            <a:custGeom>
              <a:avLst/>
              <a:gdLst>
                <a:gd name="T0" fmla="*/ 0 w 148"/>
                <a:gd name="T1" fmla="*/ 23 h 23"/>
                <a:gd name="T2" fmla="*/ 19 w 148"/>
                <a:gd name="T3" fmla="*/ 11 h 23"/>
                <a:gd name="T4" fmla="*/ 74 w 148"/>
                <a:gd name="T5" fmla="*/ 0 h 23"/>
                <a:gd name="T6" fmla="*/ 129 w 148"/>
                <a:gd name="T7" fmla="*/ 11 h 23"/>
                <a:gd name="T8" fmla="*/ 148 w 148"/>
                <a:gd name="T9" fmla="*/ 23 h 23"/>
                <a:gd name="T10" fmla="*/ 0 w 148"/>
                <a:gd name="T11" fmla="*/ 23 h 23"/>
              </a:gdLst>
              <a:ahLst/>
              <a:cxnLst>
                <a:cxn ang="0">
                  <a:pos x="T0" y="T1"/>
                </a:cxn>
                <a:cxn ang="0">
                  <a:pos x="T2" y="T3"/>
                </a:cxn>
                <a:cxn ang="0">
                  <a:pos x="T4" y="T5"/>
                </a:cxn>
                <a:cxn ang="0">
                  <a:pos x="T6" y="T7"/>
                </a:cxn>
                <a:cxn ang="0">
                  <a:pos x="T8" y="T9"/>
                </a:cxn>
                <a:cxn ang="0">
                  <a:pos x="T10" y="T11"/>
                </a:cxn>
              </a:cxnLst>
              <a:rect l="0" t="0" r="r" b="b"/>
              <a:pathLst>
                <a:path w="148" h="23">
                  <a:moveTo>
                    <a:pt x="0" y="23"/>
                  </a:moveTo>
                  <a:cubicBezTo>
                    <a:pt x="3" y="16"/>
                    <a:pt x="10" y="13"/>
                    <a:pt x="19" y="11"/>
                  </a:cubicBezTo>
                  <a:cubicBezTo>
                    <a:pt x="74" y="0"/>
                    <a:pt x="74" y="0"/>
                    <a:pt x="74" y="0"/>
                  </a:cubicBezTo>
                  <a:cubicBezTo>
                    <a:pt x="129" y="11"/>
                    <a:pt x="129" y="11"/>
                    <a:pt x="129" y="11"/>
                  </a:cubicBezTo>
                  <a:cubicBezTo>
                    <a:pt x="137" y="13"/>
                    <a:pt x="144" y="16"/>
                    <a:pt x="148" y="23"/>
                  </a:cubicBezTo>
                  <a:lnTo>
                    <a:pt x="0" y="2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FFFFFF"/>
                </a:solidFill>
              </a:endParaRPr>
            </a:p>
          </p:txBody>
        </p:sp>
        <p:sp>
          <p:nvSpPr>
            <p:cNvPr id="17" name="Rectangle 227"/>
            <p:cNvSpPr>
              <a:spLocks noChangeArrowheads="1"/>
            </p:cNvSpPr>
            <p:nvPr/>
          </p:nvSpPr>
          <p:spPr bwMode="auto">
            <a:xfrm>
              <a:off x="10894845" y="6350955"/>
              <a:ext cx="129201" cy="14929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FFFFFF"/>
                </a:solidFill>
              </a:endParaRPr>
            </a:p>
          </p:txBody>
        </p:sp>
        <p:sp>
          <p:nvSpPr>
            <p:cNvPr id="18" name="Rectangle 228"/>
            <p:cNvSpPr>
              <a:spLocks noChangeArrowheads="1"/>
            </p:cNvSpPr>
            <p:nvPr/>
          </p:nvSpPr>
          <p:spPr bwMode="auto">
            <a:xfrm>
              <a:off x="9846887" y="6350955"/>
              <a:ext cx="126329" cy="14355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FFFFFF"/>
                </a:solidFill>
              </a:endParaRPr>
            </a:p>
          </p:txBody>
        </p:sp>
        <p:sp>
          <p:nvSpPr>
            <p:cNvPr id="19" name="Freeform 229"/>
            <p:cNvSpPr>
              <a:spLocks/>
            </p:cNvSpPr>
            <p:nvPr/>
          </p:nvSpPr>
          <p:spPr bwMode="auto">
            <a:xfrm>
              <a:off x="10458435" y="6373924"/>
              <a:ext cx="63165" cy="255530"/>
            </a:xfrm>
            <a:custGeom>
              <a:avLst/>
              <a:gdLst>
                <a:gd name="T0" fmla="*/ 0 w 8"/>
                <a:gd name="T1" fmla="*/ 30 h 32"/>
                <a:gd name="T2" fmla="*/ 2 w 8"/>
                <a:gd name="T3" fmla="*/ 32 h 32"/>
                <a:gd name="T4" fmla="*/ 6 w 8"/>
                <a:gd name="T5" fmla="*/ 32 h 32"/>
                <a:gd name="T6" fmla="*/ 8 w 8"/>
                <a:gd name="T7" fmla="*/ 30 h 32"/>
                <a:gd name="T8" fmla="*/ 8 w 8"/>
                <a:gd name="T9" fmla="*/ 2 h 32"/>
                <a:gd name="T10" fmla="*/ 6 w 8"/>
                <a:gd name="T11" fmla="*/ 0 h 32"/>
                <a:gd name="T12" fmla="*/ 2 w 8"/>
                <a:gd name="T13" fmla="*/ 0 h 32"/>
                <a:gd name="T14" fmla="*/ 0 w 8"/>
                <a:gd name="T15" fmla="*/ 2 h 32"/>
                <a:gd name="T16" fmla="*/ 0 w 8"/>
                <a:gd name="T17" fmla="*/ 3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32">
                  <a:moveTo>
                    <a:pt x="0" y="30"/>
                  </a:moveTo>
                  <a:cubicBezTo>
                    <a:pt x="0" y="31"/>
                    <a:pt x="1" y="32"/>
                    <a:pt x="2" y="32"/>
                  </a:cubicBezTo>
                  <a:cubicBezTo>
                    <a:pt x="6" y="32"/>
                    <a:pt x="6" y="32"/>
                    <a:pt x="6" y="32"/>
                  </a:cubicBezTo>
                  <a:cubicBezTo>
                    <a:pt x="7" y="32"/>
                    <a:pt x="8" y="31"/>
                    <a:pt x="8" y="30"/>
                  </a:cubicBezTo>
                  <a:cubicBezTo>
                    <a:pt x="8" y="2"/>
                    <a:pt x="8" y="2"/>
                    <a:pt x="8" y="2"/>
                  </a:cubicBezTo>
                  <a:cubicBezTo>
                    <a:pt x="8" y="1"/>
                    <a:pt x="7" y="0"/>
                    <a:pt x="6" y="0"/>
                  </a:cubicBezTo>
                  <a:cubicBezTo>
                    <a:pt x="2" y="0"/>
                    <a:pt x="2" y="0"/>
                    <a:pt x="2" y="0"/>
                  </a:cubicBezTo>
                  <a:cubicBezTo>
                    <a:pt x="1" y="0"/>
                    <a:pt x="0" y="1"/>
                    <a:pt x="0" y="2"/>
                  </a:cubicBez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FFFFFF"/>
                </a:solidFill>
              </a:endParaRPr>
            </a:p>
          </p:txBody>
        </p:sp>
        <p:sp>
          <p:nvSpPr>
            <p:cNvPr id="20" name="Freeform 230"/>
            <p:cNvSpPr>
              <a:spLocks/>
            </p:cNvSpPr>
            <p:nvPr/>
          </p:nvSpPr>
          <p:spPr bwMode="auto">
            <a:xfrm>
              <a:off x="10332106" y="6373924"/>
              <a:ext cx="63165" cy="255530"/>
            </a:xfrm>
            <a:custGeom>
              <a:avLst/>
              <a:gdLst>
                <a:gd name="T0" fmla="*/ 0 w 8"/>
                <a:gd name="T1" fmla="*/ 30 h 32"/>
                <a:gd name="T2" fmla="*/ 2 w 8"/>
                <a:gd name="T3" fmla="*/ 32 h 32"/>
                <a:gd name="T4" fmla="*/ 6 w 8"/>
                <a:gd name="T5" fmla="*/ 32 h 32"/>
                <a:gd name="T6" fmla="*/ 8 w 8"/>
                <a:gd name="T7" fmla="*/ 30 h 32"/>
                <a:gd name="T8" fmla="*/ 8 w 8"/>
                <a:gd name="T9" fmla="*/ 2 h 32"/>
                <a:gd name="T10" fmla="*/ 6 w 8"/>
                <a:gd name="T11" fmla="*/ 0 h 32"/>
                <a:gd name="T12" fmla="*/ 2 w 8"/>
                <a:gd name="T13" fmla="*/ 0 h 32"/>
                <a:gd name="T14" fmla="*/ 0 w 8"/>
                <a:gd name="T15" fmla="*/ 2 h 32"/>
                <a:gd name="T16" fmla="*/ 0 w 8"/>
                <a:gd name="T17" fmla="*/ 3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32">
                  <a:moveTo>
                    <a:pt x="0" y="30"/>
                  </a:moveTo>
                  <a:cubicBezTo>
                    <a:pt x="0" y="31"/>
                    <a:pt x="1" y="32"/>
                    <a:pt x="2" y="32"/>
                  </a:cubicBezTo>
                  <a:cubicBezTo>
                    <a:pt x="6" y="32"/>
                    <a:pt x="6" y="32"/>
                    <a:pt x="6" y="32"/>
                  </a:cubicBezTo>
                  <a:cubicBezTo>
                    <a:pt x="7" y="32"/>
                    <a:pt x="8" y="31"/>
                    <a:pt x="8" y="30"/>
                  </a:cubicBezTo>
                  <a:cubicBezTo>
                    <a:pt x="8" y="2"/>
                    <a:pt x="8" y="2"/>
                    <a:pt x="8" y="2"/>
                  </a:cubicBezTo>
                  <a:cubicBezTo>
                    <a:pt x="8" y="1"/>
                    <a:pt x="7" y="0"/>
                    <a:pt x="6" y="0"/>
                  </a:cubicBezTo>
                  <a:cubicBezTo>
                    <a:pt x="2" y="0"/>
                    <a:pt x="2" y="0"/>
                    <a:pt x="2" y="0"/>
                  </a:cubicBezTo>
                  <a:cubicBezTo>
                    <a:pt x="1" y="0"/>
                    <a:pt x="0" y="1"/>
                    <a:pt x="0" y="2"/>
                  </a:cubicBez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FFFFFF"/>
                </a:solidFill>
              </a:endParaRPr>
            </a:p>
          </p:txBody>
        </p:sp>
        <p:sp>
          <p:nvSpPr>
            <p:cNvPr id="21" name="Rectangle 231"/>
            <p:cNvSpPr>
              <a:spLocks noChangeArrowheads="1"/>
            </p:cNvSpPr>
            <p:nvPr/>
          </p:nvSpPr>
          <p:spPr bwMode="auto">
            <a:xfrm>
              <a:off x="10363689" y="6190172"/>
              <a:ext cx="126329" cy="35889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FFFFFF"/>
                </a:solidFill>
              </a:endParaRPr>
            </a:p>
          </p:txBody>
        </p:sp>
        <p:sp>
          <p:nvSpPr>
            <p:cNvPr id="22" name="Freeform 232"/>
            <p:cNvSpPr>
              <a:spLocks/>
            </p:cNvSpPr>
            <p:nvPr/>
          </p:nvSpPr>
          <p:spPr bwMode="auto">
            <a:xfrm>
              <a:off x="10053608" y="5618818"/>
              <a:ext cx="746491" cy="94748"/>
            </a:xfrm>
            <a:custGeom>
              <a:avLst/>
              <a:gdLst>
                <a:gd name="T0" fmla="*/ 0 w 94"/>
                <a:gd name="T1" fmla="*/ 6 h 12"/>
                <a:gd name="T2" fmla="*/ 6 w 94"/>
                <a:gd name="T3" fmla="*/ 12 h 12"/>
                <a:gd name="T4" fmla="*/ 88 w 94"/>
                <a:gd name="T5" fmla="*/ 12 h 12"/>
                <a:gd name="T6" fmla="*/ 94 w 94"/>
                <a:gd name="T7" fmla="*/ 6 h 12"/>
                <a:gd name="T8" fmla="*/ 94 w 94"/>
                <a:gd name="T9" fmla="*/ 6 h 12"/>
                <a:gd name="T10" fmla="*/ 88 w 94"/>
                <a:gd name="T11" fmla="*/ 0 h 12"/>
                <a:gd name="T12" fmla="*/ 6 w 94"/>
                <a:gd name="T13" fmla="*/ 0 h 12"/>
                <a:gd name="T14" fmla="*/ 0 w 94"/>
                <a:gd name="T15" fmla="*/ 6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4" h="12">
                  <a:moveTo>
                    <a:pt x="0" y="6"/>
                  </a:moveTo>
                  <a:cubicBezTo>
                    <a:pt x="0" y="9"/>
                    <a:pt x="2" y="12"/>
                    <a:pt x="6" y="12"/>
                  </a:cubicBezTo>
                  <a:cubicBezTo>
                    <a:pt x="88" y="12"/>
                    <a:pt x="88" y="12"/>
                    <a:pt x="88" y="12"/>
                  </a:cubicBezTo>
                  <a:cubicBezTo>
                    <a:pt x="91" y="12"/>
                    <a:pt x="94" y="9"/>
                    <a:pt x="94" y="6"/>
                  </a:cubicBezTo>
                  <a:cubicBezTo>
                    <a:pt x="94" y="6"/>
                    <a:pt x="94" y="6"/>
                    <a:pt x="94" y="6"/>
                  </a:cubicBezTo>
                  <a:cubicBezTo>
                    <a:pt x="94" y="2"/>
                    <a:pt x="91" y="0"/>
                    <a:pt x="88" y="0"/>
                  </a:cubicBezTo>
                  <a:cubicBezTo>
                    <a:pt x="6" y="0"/>
                    <a:pt x="6" y="0"/>
                    <a:pt x="6" y="0"/>
                  </a:cubicBezTo>
                  <a:cubicBezTo>
                    <a:pt x="2" y="0"/>
                    <a:pt x="0" y="2"/>
                    <a:pt x="0" y="6"/>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FFFFFF"/>
                </a:solidFill>
              </a:endParaRPr>
            </a:p>
          </p:txBody>
        </p:sp>
        <p:sp>
          <p:nvSpPr>
            <p:cNvPr id="23" name="Freeform 233"/>
            <p:cNvSpPr>
              <a:spLocks/>
            </p:cNvSpPr>
            <p:nvPr/>
          </p:nvSpPr>
          <p:spPr bwMode="auto">
            <a:xfrm>
              <a:off x="9711944" y="5561396"/>
              <a:ext cx="1429818" cy="103360"/>
            </a:xfrm>
            <a:custGeom>
              <a:avLst/>
              <a:gdLst>
                <a:gd name="T0" fmla="*/ 180 w 180"/>
                <a:gd name="T1" fmla="*/ 0 h 13"/>
                <a:gd name="T2" fmla="*/ 180 w 180"/>
                <a:gd name="T3" fmla="*/ 0 h 13"/>
                <a:gd name="T4" fmla="*/ 167 w 180"/>
                <a:gd name="T5" fmla="*/ 13 h 13"/>
                <a:gd name="T6" fmla="*/ 13 w 180"/>
                <a:gd name="T7" fmla="*/ 13 h 13"/>
                <a:gd name="T8" fmla="*/ 0 w 180"/>
                <a:gd name="T9" fmla="*/ 0 h 13"/>
                <a:gd name="T10" fmla="*/ 0 w 180"/>
                <a:gd name="T11" fmla="*/ 0 h 13"/>
                <a:gd name="T12" fmla="*/ 180 w 180"/>
                <a:gd name="T13" fmla="*/ 0 h 13"/>
              </a:gdLst>
              <a:ahLst/>
              <a:cxnLst>
                <a:cxn ang="0">
                  <a:pos x="T0" y="T1"/>
                </a:cxn>
                <a:cxn ang="0">
                  <a:pos x="T2" y="T3"/>
                </a:cxn>
                <a:cxn ang="0">
                  <a:pos x="T4" y="T5"/>
                </a:cxn>
                <a:cxn ang="0">
                  <a:pos x="T6" y="T7"/>
                </a:cxn>
                <a:cxn ang="0">
                  <a:pos x="T8" y="T9"/>
                </a:cxn>
                <a:cxn ang="0">
                  <a:pos x="T10" y="T11"/>
                </a:cxn>
                <a:cxn ang="0">
                  <a:pos x="T12" y="T13"/>
                </a:cxn>
              </a:cxnLst>
              <a:rect l="0" t="0" r="r" b="b"/>
              <a:pathLst>
                <a:path w="180" h="13">
                  <a:moveTo>
                    <a:pt x="180" y="0"/>
                  </a:moveTo>
                  <a:cubicBezTo>
                    <a:pt x="180" y="0"/>
                    <a:pt x="180" y="0"/>
                    <a:pt x="180" y="0"/>
                  </a:cubicBezTo>
                  <a:cubicBezTo>
                    <a:pt x="180" y="7"/>
                    <a:pt x="174" y="13"/>
                    <a:pt x="167" y="13"/>
                  </a:cubicBezTo>
                  <a:cubicBezTo>
                    <a:pt x="13" y="13"/>
                    <a:pt x="13" y="13"/>
                    <a:pt x="13" y="13"/>
                  </a:cubicBezTo>
                  <a:cubicBezTo>
                    <a:pt x="6" y="13"/>
                    <a:pt x="0" y="7"/>
                    <a:pt x="0" y="0"/>
                  </a:cubicBezTo>
                  <a:cubicBezTo>
                    <a:pt x="0" y="0"/>
                    <a:pt x="0" y="0"/>
                    <a:pt x="0" y="0"/>
                  </a:cubicBezTo>
                  <a:lnTo>
                    <a:pt x="180" y="0"/>
                  </a:lnTo>
                  <a:close/>
                </a:path>
              </a:pathLst>
            </a:custGeom>
            <a:solidFill>
              <a:srgbClr val="A3896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FFFFFF"/>
                </a:solidFill>
              </a:endParaRPr>
            </a:p>
          </p:txBody>
        </p:sp>
        <p:sp>
          <p:nvSpPr>
            <p:cNvPr id="24" name="Freeform 234"/>
            <p:cNvSpPr>
              <a:spLocks/>
            </p:cNvSpPr>
            <p:nvPr/>
          </p:nvSpPr>
          <p:spPr bwMode="auto">
            <a:xfrm>
              <a:off x="11150376" y="3996637"/>
              <a:ext cx="103360" cy="1271906"/>
            </a:xfrm>
            <a:custGeom>
              <a:avLst/>
              <a:gdLst>
                <a:gd name="T0" fmla="*/ 0 w 13"/>
                <a:gd name="T1" fmla="*/ 0 h 160"/>
                <a:gd name="T2" fmla="*/ 0 w 13"/>
                <a:gd name="T3" fmla="*/ 0 h 160"/>
                <a:gd name="T4" fmla="*/ 13 w 13"/>
                <a:gd name="T5" fmla="*/ 13 h 160"/>
                <a:gd name="T6" fmla="*/ 13 w 13"/>
                <a:gd name="T7" fmla="*/ 147 h 160"/>
                <a:gd name="T8" fmla="*/ 0 w 13"/>
                <a:gd name="T9" fmla="*/ 160 h 160"/>
                <a:gd name="T10" fmla="*/ 0 w 13"/>
                <a:gd name="T11" fmla="*/ 160 h 160"/>
                <a:gd name="T12" fmla="*/ 0 w 13"/>
                <a:gd name="T13" fmla="*/ 0 h 160"/>
              </a:gdLst>
              <a:ahLst/>
              <a:cxnLst>
                <a:cxn ang="0">
                  <a:pos x="T0" y="T1"/>
                </a:cxn>
                <a:cxn ang="0">
                  <a:pos x="T2" y="T3"/>
                </a:cxn>
                <a:cxn ang="0">
                  <a:pos x="T4" y="T5"/>
                </a:cxn>
                <a:cxn ang="0">
                  <a:pos x="T6" y="T7"/>
                </a:cxn>
                <a:cxn ang="0">
                  <a:pos x="T8" y="T9"/>
                </a:cxn>
                <a:cxn ang="0">
                  <a:pos x="T10" y="T11"/>
                </a:cxn>
                <a:cxn ang="0">
                  <a:pos x="T12" y="T13"/>
                </a:cxn>
              </a:cxnLst>
              <a:rect l="0" t="0" r="r" b="b"/>
              <a:pathLst>
                <a:path w="13" h="160">
                  <a:moveTo>
                    <a:pt x="0" y="0"/>
                  </a:moveTo>
                  <a:cubicBezTo>
                    <a:pt x="0" y="0"/>
                    <a:pt x="0" y="0"/>
                    <a:pt x="0" y="0"/>
                  </a:cubicBezTo>
                  <a:cubicBezTo>
                    <a:pt x="7" y="0"/>
                    <a:pt x="13" y="6"/>
                    <a:pt x="13" y="13"/>
                  </a:cubicBezTo>
                  <a:cubicBezTo>
                    <a:pt x="13" y="147"/>
                    <a:pt x="13" y="147"/>
                    <a:pt x="13" y="147"/>
                  </a:cubicBezTo>
                  <a:cubicBezTo>
                    <a:pt x="13" y="154"/>
                    <a:pt x="7" y="160"/>
                    <a:pt x="0" y="160"/>
                  </a:cubicBezTo>
                  <a:cubicBezTo>
                    <a:pt x="0" y="160"/>
                    <a:pt x="0" y="160"/>
                    <a:pt x="0" y="160"/>
                  </a:cubicBezTo>
                  <a:lnTo>
                    <a:pt x="0" y="0"/>
                  </a:lnTo>
                  <a:close/>
                </a:path>
              </a:pathLst>
            </a:custGeom>
            <a:solidFill>
              <a:srgbClr val="A3896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FFFFFF"/>
                </a:solidFill>
              </a:endParaRPr>
            </a:p>
          </p:txBody>
        </p:sp>
        <p:sp>
          <p:nvSpPr>
            <p:cNvPr id="25" name="Freeform 235"/>
            <p:cNvSpPr>
              <a:spLocks/>
            </p:cNvSpPr>
            <p:nvPr/>
          </p:nvSpPr>
          <p:spPr bwMode="auto">
            <a:xfrm>
              <a:off x="10587637" y="4697190"/>
              <a:ext cx="737879" cy="1079541"/>
            </a:xfrm>
            <a:custGeom>
              <a:avLst/>
              <a:gdLst>
                <a:gd name="T0" fmla="*/ 0 w 93"/>
                <a:gd name="T1" fmla="*/ 136 h 136"/>
                <a:gd name="T2" fmla="*/ 72 w 93"/>
                <a:gd name="T3" fmla="*/ 136 h 136"/>
                <a:gd name="T4" fmla="*/ 93 w 93"/>
                <a:gd name="T5" fmla="*/ 115 h 136"/>
                <a:gd name="T6" fmla="*/ 93 w 93"/>
                <a:gd name="T7" fmla="*/ 0 h 136"/>
                <a:gd name="T8" fmla="*/ 84 w 93"/>
                <a:gd name="T9" fmla="*/ 0 h 136"/>
                <a:gd name="T10" fmla="*/ 84 w 93"/>
                <a:gd name="T11" fmla="*/ 115 h 136"/>
                <a:gd name="T12" fmla="*/ 72 w 93"/>
                <a:gd name="T13" fmla="*/ 127 h 136"/>
                <a:gd name="T14" fmla="*/ 0 w 93"/>
                <a:gd name="T15" fmla="*/ 127 h 136"/>
                <a:gd name="T16" fmla="*/ 0 w 93"/>
                <a:gd name="T17" fmla="*/ 136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3" h="136">
                  <a:moveTo>
                    <a:pt x="0" y="136"/>
                  </a:moveTo>
                  <a:cubicBezTo>
                    <a:pt x="72" y="136"/>
                    <a:pt x="72" y="136"/>
                    <a:pt x="72" y="136"/>
                  </a:cubicBezTo>
                  <a:cubicBezTo>
                    <a:pt x="84" y="136"/>
                    <a:pt x="93" y="127"/>
                    <a:pt x="93" y="115"/>
                  </a:cubicBezTo>
                  <a:cubicBezTo>
                    <a:pt x="93" y="0"/>
                    <a:pt x="93" y="0"/>
                    <a:pt x="93" y="0"/>
                  </a:cubicBezTo>
                  <a:cubicBezTo>
                    <a:pt x="84" y="0"/>
                    <a:pt x="84" y="0"/>
                    <a:pt x="84" y="0"/>
                  </a:cubicBezTo>
                  <a:cubicBezTo>
                    <a:pt x="84" y="115"/>
                    <a:pt x="84" y="115"/>
                    <a:pt x="84" y="115"/>
                  </a:cubicBezTo>
                  <a:cubicBezTo>
                    <a:pt x="84" y="121"/>
                    <a:pt x="79" y="127"/>
                    <a:pt x="72" y="127"/>
                  </a:cubicBezTo>
                  <a:cubicBezTo>
                    <a:pt x="0" y="127"/>
                    <a:pt x="0" y="127"/>
                    <a:pt x="0" y="127"/>
                  </a:cubicBezTo>
                  <a:lnTo>
                    <a:pt x="0" y="1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FFFFFF"/>
                </a:solidFill>
              </a:endParaRPr>
            </a:p>
          </p:txBody>
        </p:sp>
        <p:sp>
          <p:nvSpPr>
            <p:cNvPr id="26" name="Freeform 236"/>
            <p:cNvSpPr>
              <a:spLocks/>
            </p:cNvSpPr>
            <p:nvPr/>
          </p:nvSpPr>
          <p:spPr bwMode="auto">
            <a:xfrm>
              <a:off x="10587637" y="5768117"/>
              <a:ext cx="180881" cy="160783"/>
            </a:xfrm>
            <a:custGeom>
              <a:avLst/>
              <a:gdLst>
                <a:gd name="T0" fmla="*/ 23 w 23"/>
                <a:gd name="T1" fmla="*/ 0 h 20"/>
                <a:gd name="T2" fmla="*/ 23 w 23"/>
                <a:gd name="T3" fmla="*/ 11 h 20"/>
                <a:gd name="T4" fmla="*/ 14 w 23"/>
                <a:gd name="T5" fmla="*/ 20 h 20"/>
                <a:gd name="T6" fmla="*/ 9 w 23"/>
                <a:gd name="T7" fmla="*/ 20 h 20"/>
                <a:gd name="T8" fmla="*/ 0 w 23"/>
                <a:gd name="T9" fmla="*/ 11 h 20"/>
                <a:gd name="T10" fmla="*/ 0 w 23"/>
                <a:gd name="T11" fmla="*/ 0 h 20"/>
                <a:gd name="T12" fmla="*/ 23 w 23"/>
                <a:gd name="T13" fmla="*/ 0 h 20"/>
              </a:gdLst>
              <a:ahLst/>
              <a:cxnLst>
                <a:cxn ang="0">
                  <a:pos x="T0" y="T1"/>
                </a:cxn>
                <a:cxn ang="0">
                  <a:pos x="T2" y="T3"/>
                </a:cxn>
                <a:cxn ang="0">
                  <a:pos x="T4" y="T5"/>
                </a:cxn>
                <a:cxn ang="0">
                  <a:pos x="T6" y="T7"/>
                </a:cxn>
                <a:cxn ang="0">
                  <a:pos x="T8" y="T9"/>
                </a:cxn>
                <a:cxn ang="0">
                  <a:pos x="T10" y="T11"/>
                </a:cxn>
                <a:cxn ang="0">
                  <a:pos x="T12" y="T13"/>
                </a:cxn>
              </a:cxnLst>
              <a:rect l="0" t="0" r="r" b="b"/>
              <a:pathLst>
                <a:path w="23" h="20">
                  <a:moveTo>
                    <a:pt x="23" y="0"/>
                  </a:moveTo>
                  <a:cubicBezTo>
                    <a:pt x="23" y="11"/>
                    <a:pt x="23" y="11"/>
                    <a:pt x="23" y="11"/>
                  </a:cubicBezTo>
                  <a:cubicBezTo>
                    <a:pt x="23" y="16"/>
                    <a:pt x="19" y="20"/>
                    <a:pt x="14" y="20"/>
                  </a:cubicBezTo>
                  <a:cubicBezTo>
                    <a:pt x="9" y="20"/>
                    <a:pt x="9" y="20"/>
                    <a:pt x="9" y="20"/>
                  </a:cubicBezTo>
                  <a:cubicBezTo>
                    <a:pt x="4" y="20"/>
                    <a:pt x="0" y="16"/>
                    <a:pt x="0" y="11"/>
                  </a:cubicBezTo>
                  <a:cubicBezTo>
                    <a:pt x="0" y="0"/>
                    <a:pt x="0" y="0"/>
                    <a:pt x="0" y="0"/>
                  </a:cubicBezTo>
                  <a:lnTo>
                    <a:pt x="2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FFFFFF"/>
                </a:solidFill>
              </a:endParaRPr>
            </a:p>
          </p:txBody>
        </p:sp>
        <p:sp>
          <p:nvSpPr>
            <p:cNvPr id="27" name="Freeform 237"/>
            <p:cNvSpPr>
              <a:spLocks/>
            </p:cNvSpPr>
            <p:nvPr/>
          </p:nvSpPr>
          <p:spPr bwMode="auto">
            <a:xfrm>
              <a:off x="11253736" y="4608185"/>
              <a:ext cx="157913" cy="183752"/>
            </a:xfrm>
            <a:custGeom>
              <a:avLst/>
              <a:gdLst>
                <a:gd name="T0" fmla="*/ 0 w 20"/>
                <a:gd name="T1" fmla="*/ 0 h 23"/>
                <a:gd name="T2" fmla="*/ 11 w 20"/>
                <a:gd name="T3" fmla="*/ 0 h 23"/>
                <a:gd name="T4" fmla="*/ 20 w 20"/>
                <a:gd name="T5" fmla="*/ 9 h 23"/>
                <a:gd name="T6" fmla="*/ 20 w 20"/>
                <a:gd name="T7" fmla="*/ 14 h 23"/>
                <a:gd name="T8" fmla="*/ 11 w 20"/>
                <a:gd name="T9" fmla="*/ 23 h 23"/>
                <a:gd name="T10" fmla="*/ 0 w 20"/>
                <a:gd name="T11" fmla="*/ 23 h 23"/>
                <a:gd name="T12" fmla="*/ 0 w 20"/>
                <a:gd name="T13" fmla="*/ 0 h 23"/>
              </a:gdLst>
              <a:ahLst/>
              <a:cxnLst>
                <a:cxn ang="0">
                  <a:pos x="T0" y="T1"/>
                </a:cxn>
                <a:cxn ang="0">
                  <a:pos x="T2" y="T3"/>
                </a:cxn>
                <a:cxn ang="0">
                  <a:pos x="T4" y="T5"/>
                </a:cxn>
                <a:cxn ang="0">
                  <a:pos x="T6" y="T7"/>
                </a:cxn>
                <a:cxn ang="0">
                  <a:pos x="T8" y="T9"/>
                </a:cxn>
                <a:cxn ang="0">
                  <a:pos x="T10" y="T11"/>
                </a:cxn>
                <a:cxn ang="0">
                  <a:pos x="T12" y="T13"/>
                </a:cxn>
              </a:cxnLst>
              <a:rect l="0" t="0" r="r" b="b"/>
              <a:pathLst>
                <a:path w="20" h="23">
                  <a:moveTo>
                    <a:pt x="0" y="0"/>
                  </a:moveTo>
                  <a:cubicBezTo>
                    <a:pt x="11" y="0"/>
                    <a:pt x="11" y="0"/>
                    <a:pt x="11" y="0"/>
                  </a:cubicBezTo>
                  <a:cubicBezTo>
                    <a:pt x="16" y="0"/>
                    <a:pt x="20" y="4"/>
                    <a:pt x="20" y="9"/>
                  </a:cubicBezTo>
                  <a:cubicBezTo>
                    <a:pt x="20" y="14"/>
                    <a:pt x="20" y="14"/>
                    <a:pt x="20" y="14"/>
                  </a:cubicBezTo>
                  <a:cubicBezTo>
                    <a:pt x="20" y="19"/>
                    <a:pt x="16" y="23"/>
                    <a:pt x="11" y="23"/>
                  </a:cubicBezTo>
                  <a:cubicBezTo>
                    <a:pt x="0" y="23"/>
                    <a:pt x="0" y="23"/>
                    <a:pt x="0" y="23"/>
                  </a:cubicBez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FFFFFF"/>
                </a:solidFill>
              </a:endParaRPr>
            </a:p>
          </p:txBody>
        </p:sp>
        <p:sp>
          <p:nvSpPr>
            <p:cNvPr id="28" name="Freeform 238"/>
            <p:cNvSpPr>
              <a:spLocks/>
            </p:cNvSpPr>
            <p:nvPr/>
          </p:nvSpPr>
          <p:spPr bwMode="auto">
            <a:xfrm>
              <a:off x="9720558" y="5389129"/>
              <a:ext cx="1421206" cy="134943"/>
            </a:xfrm>
            <a:custGeom>
              <a:avLst/>
              <a:gdLst>
                <a:gd name="T0" fmla="*/ 0 w 179"/>
                <a:gd name="T1" fmla="*/ 9 h 17"/>
                <a:gd name="T2" fmla="*/ 9 w 179"/>
                <a:gd name="T3" fmla="*/ 0 h 17"/>
                <a:gd name="T4" fmla="*/ 170 w 179"/>
                <a:gd name="T5" fmla="*/ 0 h 17"/>
                <a:gd name="T6" fmla="*/ 179 w 179"/>
                <a:gd name="T7" fmla="*/ 9 h 17"/>
                <a:gd name="T8" fmla="*/ 179 w 179"/>
                <a:gd name="T9" fmla="*/ 9 h 17"/>
                <a:gd name="T10" fmla="*/ 170 w 179"/>
                <a:gd name="T11" fmla="*/ 17 h 17"/>
                <a:gd name="T12" fmla="*/ 9 w 179"/>
                <a:gd name="T13" fmla="*/ 17 h 17"/>
                <a:gd name="T14" fmla="*/ 0 w 179"/>
                <a:gd name="T15" fmla="*/ 9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9" h="17">
                  <a:moveTo>
                    <a:pt x="0" y="9"/>
                  </a:moveTo>
                  <a:cubicBezTo>
                    <a:pt x="0" y="4"/>
                    <a:pt x="4" y="0"/>
                    <a:pt x="9" y="0"/>
                  </a:cubicBezTo>
                  <a:cubicBezTo>
                    <a:pt x="170" y="0"/>
                    <a:pt x="170" y="0"/>
                    <a:pt x="170" y="0"/>
                  </a:cubicBezTo>
                  <a:cubicBezTo>
                    <a:pt x="175" y="0"/>
                    <a:pt x="179" y="4"/>
                    <a:pt x="179" y="9"/>
                  </a:cubicBezTo>
                  <a:cubicBezTo>
                    <a:pt x="179" y="9"/>
                    <a:pt x="179" y="9"/>
                    <a:pt x="179" y="9"/>
                  </a:cubicBezTo>
                  <a:cubicBezTo>
                    <a:pt x="179" y="13"/>
                    <a:pt x="175" y="17"/>
                    <a:pt x="170" y="17"/>
                  </a:cubicBezTo>
                  <a:cubicBezTo>
                    <a:pt x="9" y="17"/>
                    <a:pt x="9" y="17"/>
                    <a:pt x="9" y="17"/>
                  </a:cubicBezTo>
                  <a:cubicBezTo>
                    <a:pt x="4" y="17"/>
                    <a:pt x="0" y="13"/>
                    <a:pt x="0" y="9"/>
                  </a:cubicBezTo>
                  <a:close/>
                </a:path>
              </a:pathLst>
            </a:custGeom>
            <a:solidFill>
              <a:srgbClr val="68217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FFFFFF"/>
                </a:solidFill>
              </a:endParaRPr>
            </a:p>
          </p:txBody>
        </p:sp>
      </p:grpSp>
      <p:sp>
        <p:nvSpPr>
          <p:cNvPr id="29" name="Freeform 40"/>
          <p:cNvSpPr>
            <a:spLocks/>
          </p:cNvSpPr>
          <p:nvPr/>
        </p:nvSpPr>
        <p:spPr bwMode="auto">
          <a:xfrm>
            <a:off x="3389751" y="3730369"/>
            <a:ext cx="306849" cy="144070"/>
          </a:xfrm>
          <a:custGeom>
            <a:avLst/>
            <a:gdLst>
              <a:gd name="T0" fmla="*/ 55 w 58"/>
              <a:gd name="T1" fmla="*/ 8 h 27"/>
              <a:gd name="T2" fmla="*/ 54 w 58"/>
              <a:gd name="T3" fmla="*/ 7 h 27"/>
              <a:gd name="T4" fmla="*/ 29 w 58"/>
              <a:gd name="T5" fmla="*/ 0 h 27"/>
              <a:gd name="T6" fmla="*/ 4 w 58"/>
              <a:gd name="T7" fmla="*/ 7 h 27"/>
              <a:gd name="T8" fmla="*/ 3 w 58"/>
              <a:gd name="T9" fmla="*/ 8 h 27"/>
              <a:gd name="T10" fmla="*/ 0 w 58"/>
              <a:gd name="T11" fmla="*/ 13 h 27"/>
              <a:gd name="T12" fmla="*/ 0 w 58"/>
              <a:gd name="T13" fmla="*/ 22 h 27"/>
              <a:gd name="T14" fmla="*/ 6 w 58"/>
              <a:gd name="T15" fmla="*/ 27 h 27"/>
              <a:gd name="T16" fmla="*/ 53 w 58"/>
              <a:gd name="T17" fmla="*/ 27 h 27"/>
              <a:gd name="T18" fmla="*/ 58 w 58"/>
              <a:gd name="T19" fmla="*/ 22 h 27"/>
              <a:gd name="T20" fmla="*/ 58 w 58"/>
              <a:gd name="T21" fmla="*/ 13 h 27"/>
              <a:gd name="T22" fmla="*/ 55 w 58"/>
              <a:gd name="T23" fmla="*/ 8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8" h="27">
                <a:moveTo>
                  <a:pt x="55" y="8"/>
                </a:moveTo>
                <a:cubicBezTo>
                  <a:pt x="55" y="8"/>
                  <a:pt x="55" y="8"/>
                  <a:pt x="54" y="7"/>
                </a:cubicBezTo>
                <a:cubicBezTo>
                  <a:pt x="47" y="3"/>
                  <a:pt x="38" y="0"/>
                  <a:pt x="29" y="0"/>
                </a:cubicBezTo>
                <a:cubicBezTo>
                  <a:pt x="20" y="0"/>
                  <a:pt x="11" y="3"/>
                  <a:pt x="4" y="7"/>
                </a:cubicBezTo>
                <a:cubicBezTo>
                  <a:pt x="4" y="8"/>
                  <a:pt x="3" y="8"/>
                  <a:pt x="3" y="8"/>
                </a:cubicBezTo>
                <a:cubicBezTo>
                  <a:pt x="1" y="9"/>
                  <a:pt x="0" y="11"/>
                  <a:pt x="0" y="13"/>
                </a:cubicBezTo>
                <a:cubicBezTo>
                  <a:pt x="0" y="22"/>
                  <a:pt x="0" y="22"/>
                  <a:pt x="0" y="22"/>
                </a:cubicBezTo>
                <a:cubicBezTo>
                  <a:pt x="0" y="25"/>
                  <a:pt x="3" y="27"/>
                  <a:pt x="6" y="27"/>
                </a:cubicBezTo>
                <a:cubicBezTo>
                  <a:pt x="53" y="27"/>
                  <a:pt x="53" y="27"/>
                  <a:pt x="53" y="27"/>
                </a:cubicBezTo>
                <a:cubicBezTo>
                  <a:pt x="56" y="27"/>
                  <a:pt x="58" y="25"/>
                  <a:pt x="58" y="22"/>
                </a:cubicBezTo>
                <a:cubicBezTo>
                  <a:pt x="58" y="13"/>
                  <a:pt x="58" y="13"/>
                  <a:pt x="58" y="13"/>
                </a:cubicBezTo>
                <a:cubicBezTo>
                  <a:pt x="58" y="11"/>
                  <a:pt x="57" y="9"/>
                  <a:pt x="55" y="8"/>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FFFFFF"/>
              </a:solidFill>
            </a:endParaRPr>
          </a:p>
        </p:txBody>
      </p:sp>
      <p:sp>
        <p:nvSpPr>
          <p:cNvPr id="30" name="Freeform 41"/>
          <p:cNvSpPr>
            <a:spLocks/>
          </p:cNvSpPr>
          <p:nvPr/>
        </p:nvSpPr>
        <p:spPr bwMode="auto">
          <a:xfrm>
            <a:off x="3737535" y="3681856"/>
            <a:ext cx="53537" cy="175907"/>
          </a:xfrm>
          <a:custGeom>
            <a:avLst/>
            <a:gdLst>
              <a:gd name="T0" fmla="*/ 5 w 5"/>
              <a:gd name="T1" fmla="*/ 13 h 16"/>
              <a:gd name="T2" fmla="*/ 2 w 5"/>
              <a:gd name="T3" fmla="*/ 16 h 16"/>
              <a:gd name="T4" fmla="*/ 2 w 5"/>
              <a:gd name="T5" fmla="*/ 16 h 16"/>
              <a:gd name="T6" fmla="*/ 0 w 5"/>
              <a:gd name="T7" fmla="*/ 13 h 16"/>
              <a:gd name="T8" fmla="*/ 0 w 5"/>
              <a:gd name="T9" fmla="*/ 2 h 16"/>
              <a:gd name="T10" fmla="*/ 2 w 5"/>
              <a:gd name="T11" fmla="*/ 0 h 16"/>
              <a:gd name="T12" fmla="*/ 2 w 5"/>
              <a:gd name="T13" fmla="*/ 0 h 16"/>
              <a:gd name="T14" fmla="*/ 5 w 5"/>
              <a:gd name="T15" fmla="*/ 2 h 16"/>
              <a:gd name="T16" fmla="*/ 5 w 5"/>
              <a:gd name="T17" fmla="*/ 13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16">
                <a:moveTo>
                  <a:pt x="5" y="13"/>
                </a:moveTo>
                <a:cubicBezTo>
                  <a:pt x="5" y="15"/>
                  <a:pt x="4" y="16"/>
                  <a:pt x="2" y="16"/>
                </a:cubicBezTo>
                <a:cubicBezTo>
                  <a:pt x="2" y="16"/>
                  <a:pt x="2" y="16"/>
                  <a:pt x="2" y="16"/>
                </a:cubicBezTo>
                <a:cubicBezTo>
                  <a:pt x="1" y="16"/>
                  <a:pt x="0" y="15"/>
                  <a:pt x="0" y="13"/>
                </a:cubicBezTo>
                <a:cubicBezTo>
                  <a:pt x="0" y="2"/>
                  <a:pt x="0" y="2"/>
                  <a:pt x="0" y="2"/>
                </a:cubicBezTo>
                <a:cubicBezTo>
                  <a:pt x="0" y="1"/>
                  <a:pt x="1" y="0"/>
                  <a:pt x="2" y="0"/>
                </a:cubicBezTo>
                <a:cubicBezTo>
                  <a:pt x="2" y="0"/>
                  <a:pt x="2" y="0"/>
                  <a:pt x="2" y="0"/>
                </a:cubicBezTo>
                <a:cubicBezTo>
                  <a:pt x="4" y="0"/>
                  <a:pt x="5" y="1"/>
                  <a:pt x="5" y="2"/>
                </a:cubicBezTo>
                <a:lnTo>
                  <a:pt x="5" y="13"/>
                </a:lnTo>
                <a:close/>
              </a:path>
            </a:pathLst>
          </a:custGeom>
          <a:solidFill>
            <a:srgbClr val="9696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FFFFFF"/>
              </a:solidFill>
            </a:endParaRPr>
          </a:p>
        </p:txBody>
      </p:sp>
      <p:sp>
        <p:nvSpPr>
          <p:cNvPr id="31" name="Freeform 5"/>
          <p:cNvSpPr>
            <a:spLocks/>
          </p:cNvSpPr>
          <p:nvPr/>
        </p:nvSpPr>
        <p:spPr bwMode="auto">
          <a:xfrm>
            <a:off x="2100586" y="3735871"/>
            <a:ext cx="1266346" cy="150291"/>
          </a:xfrm>
          <a:custGeom>
            <a:avLst/>
            <a:gdLst>
              <a:gd name="T0" fmla="*/ 416 w 455"/>
              <a:gd name="T1" fmla="*/ 0 h 54"/>
              <a:gd name="T2" fmla="*/ 31 w 455"/>
              <a:gd name="T3" fmla="*/ 0 h 54"/>
              <a:gd name="T4" fmla="*/ 0 w 455"/>
              <a:gd name="T5" fmla="*/ 54 h 54"/>
              <a:gd name="T6" fmla="*/ 455 w 455"/>
              <a:gd name="T7" fmla="*/ 54 h 54"/>
              <a:gd name="T8" fmla="*/ 416 w 455"/>
              <a:gd name="T9" fmla="*/ 0 h 54"/>
            </a:gdLst>
            <a:ahLst/>
            <a:cxnLst>
              <a:cxn ang="0">
                <a:pos x="T0" y="T1"/>
              </a:cxn>
              <a:cxn ang="0">
                <a:pos x="T2" y="T3"/>
              </a:cxn>
              <a:cxn ang="0">
                <a:pos x="T4" y="T5"/>
              </a:cxn>
              <a:cxn ang="0">
                <a:pos x="T6" y="T7"/>
              </a:cxn>
              <a:cxn ang="0">
                <a:pos x="T8" y="T9"/>
              </a:cxn>
            </a:cxnLst>
            <a:rect l="0" t="0" r="r" b="b"/>
            <a:pathLst>
              <a:path w="455" h="54">
                <a:moveTo>
                  <a:pt x="416" y="0"/>
                </a:moveTo>
                <a:lnTo>
                  <a:pt x="31" y="0"/>
                </a:lnTo>
                <a:lnTo>
                  <a:pt x="0" y="54"/>
                </a:lnTo>
                <a:lnTo>
                  <a:pt x="455" y="54"/>
                </a:lnTo>
                <a:lnTo>
                  <a:pt x="416" y="0"/>
                </a:lnTo>
                <a:close/>
              </a:path>
            </a:pathLst>
          </a:custGeom>
          <a:solidFill>
            <a:srgbClr val="5050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FFFFFF"/>
              </a:solidFill>
            </a:endParaRPr>
          </a:p>
        </p:txBody>
      </p:sp>
      <p:sp>
        <p:nvSpPr>
          <p:cNvPr id="32" name="Freeform 8"/>
          <p:cNvSpPr>
            <a:spLocks/>
          </p:cNvSpPr>
          <p:nvPr/>
        </p:nvSpPr>
        <p:spPr bwMode="auto">
          <a:xfrm>
            <a:off x="2562380" y="3406808"/>
            <a:ext cx="331198" cy="403564"/>
          </a:xfrm>
          <a:custGeom>
            <a:avLst/>
            <a:gdLst>
              <a:gd name="T0" fmla="*/ 29 w 42"/>
              <a:gd name="T1" fmla="*/ 0 h 51"/>
              <a:gd name="T2" fmla="*/ 31 w 42"/>
              <a:gd name="T3" fmla="*/ 5 h 51"/>
              <a:gd name="T4" fmla="*/ 21 w 42"/>
              <a:gd name="T5" fmla="*/ 15 h 51"/>
              <a:gd name="T6" fmla="*/ 11 w 42"/>
              <a:gd name="T7" fmla="*/ 5 h 51"/>
              <a:gd name="T8" fmla="*/ 12 w 42"/>
              <a:gd name="T9" fmla="*/ 0 h 51"/>
              <a:gd name="T10" fmla="*/ 0 w 42"/>
              <a:gd name="T11" fmla="*/ 0 h 51"/>
              <a:gd name="T12" fmla="*/ 0 w 42"/>
              <a:gd name="T13" fmla="*/ 51 h 51"/>
              <a:gd name="T14" fmla="*/ 42 w 42"/>
              <a:gd name="T15" fmla="*/ 51 h 51"/>
              <a:gd name="T16" fmla="*/ 42 w 42"/>
              <a:gd name="T17" fmla="*/ 0 h 51"/>
              <a:gd name="T18" fmla="*/ 29 w 42"/>
              <a:gd name="T19"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 h="51">
                <a:moveTo>
                  <a:pt x="29" y="0"/>
                </a:moveTo>
                <a:cubicBezTo>
                  <a:pt x="30" y="2"/>
                  <a:pt x="31" y="3"/>
                  <a:pt x="31" y="5"/>
                </a:cubicBezTo>
                <a:cubicBezTo>
                  <a:pt x="31" y="11"/>
                  <a:pt x="26" y="15"/>
                  <a:pt x="21" y="15"/>
                </a:cubicBezTo>
                <a:cubicBezTo>
                  <a:pt x="15" y="15"/>
                  <a:pt x="11" y="11"/>
                  <a:pt x="11" y="5"/>
                </a:cubicBezTo>
                <a:cubicBezTo>
                  <a:pt x="11" y="3"/>
                  <a:pt x="11" y="2"/>
                  <a:pt x="12" y="0"/>
                </a:cubicBezTo>
                <a:cubicBezTo>
                  <a:pt x="0" y="0"/>
                  <a:pt x="0" y="0"/>
                  <a:pt x="0" y="0"/>
                </a:cubicBezTo>
                <a:cubicBezTo>
                  <a:pt x="0" y="51"/>
                  <a:pt x="0" y="51"/>
                  <a:pt x="0" y="51"/>
                </a:cubicBezTo>
                <a:cubicBezTo>
                  <a:pt x="42" y="51"/>
                  <a:pt x="42" y="51"/>
                  <a:pt x="42" y="51"/>
                </a:cubicBezTo>
                <a:cubicBezTo>
                  <a:pt x="42" y="0"/>
                  <a:pt x="42" y="0"/>
                  <a:pt x="42" y="0"/>
                </a:cubicBezTo>
                <a:lnTo>
                  <a:pt x="29"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FFFFFF"/>
              </a:solidFill>
            </a:endParaRPr>
          </a:p>
        </p:txBody>
      </p:sp>
      <p:grpSp>
        <p:nvGrpSpPr>
          <p:cNvPr id="33" name="Group 32"/>
          <p:cNvGrpSpPr/>
          <p:nvPr/>
        </p:nvGrpSpPr>
        <p:grpSpPr>
          <a:xfrm>
            <a:off x="1089228" y="1519333"/>
            <a:ext cx="3166991" cy="1902942"/>
            <a:chOff x="7586958" y="2163320"/>
            <a:chExt cx="2177238" cy="1308232"/>
          </a:xfrm>
        </p:grpSpPr>
        <p:sp>
          <p:nvSpPr>
            <p:cNvPr id="34" name="Freeform 7"/>
            <p:cNvSpPr>
              <a:spLocks/>
            </p:cNvSpPr>
            <p:nvPr/>
          </p:nvSpPr>
          <p:spPr bwMode="auto">
            <a:xfrm>
              <a:off x="7586958" y="2163320"/>
              <a:ext cx="2177238" cy="1308232"/>
            </a:xfrm>
            <a:custGeom>
              <a:avLst/>
              <a:gdLst>
                <a:gd name="T0" fmla="*/ 326 w 326"/>
                <a:gd name="T1" fmla="*/ 184 h 195"/>
                <a:gd name="T2" fmla="*/ 316 w 326"/>
                <a:gd name="T3" fmla="*/ 195 h 195"/>
                <a:gd name="T4" fmla="*/ 11 w 326"/>
                <a:gd name="T5" fmla="*/ 195 h 195"/>
                <a:gd name="T6" fmla="*/ 0 w 326"/>
                <a:gd name="T7" fmla="*/ 184 h 195"/>
                <a:gd name="T8" fmla="*/ 0 w 326"/>
                <a:gd name="T9" fmla="*/ 11 h 195"/>
                <a:gd name="T10" fmla="*/ 11 w 326"/>
                <a:gd name="T11" fmla="*/ 0 h 195"/>
                <a:gd name="T12" fmla="*/ 316 w 326"/>
                <a:gd name="T13" fmla="*/ 0 h 195"/>
                <a:gd name="T14" fmla="*/ 326 w 326"/>
                <a:gd name="T15" fmla="*/ 11 h 195"/>
                <a:gd name="T16" fmla="*/ 326 w 326"/>
                <a:gd name="T17" fmla="*/ 184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95">
                  <a:moveTo>
                    <a:pt x="326" y="184"/>
                  </a:moveTo>
                  <a:cubicBezTo>
                    <a:pt x="326" y="190"/>
                    <a:pt x="321" y="195"/>
                    <a:pt x="316" y="195"/>
                  </a:cubicBezTo>
                  <a:cubicBezTo>
                    <a:pt x="11" y="195"/>
                    <a:pt x="11" y="195"/>
                    <a:pt x="11" y="195"/>
                  </a:cubicBezTo>
                  <a:cubicBezTo>
                    <a:pt x="5" y="195"/>
                    <a:pt x="0" y="190"/>
                    <a:pt x="0" y="184"/>
                  </a:cubicBezTo>
                  <a:cubicBezTo>
                    <a:pt x="0" y="11"/>
                    <a:pt x="0" y="11"/>
                    <a:pt x="0" y="11"/>
                  </a:cubicBezTo>
                  <a:cubicBezTo>
                    <a:pt x="0" y="5"/>
                    <a:pt x="5" y="0"/>
                    <a:pt x="11" y="0"/>
                  </a:cubicBezTo>
                  <a:cubicBezTo>
                    <a:pt x="316" y="0"/>
                    <a:pt x="316" y="0"/>
                    <a:pt x="316" y="0"/>
                  </a:cubicBezTo>
                  <a:cubicBezTo>
                    <a:pt x="321" y="0"/>
                    <a:pt x="326" y="5"/>
                    <a:pt x="326" y="11"/>
                  </a:cubicBezTo>
                  <a:lnTo>
                    <a:pt x="326" y="184"/>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FFFFFF"/>
                </a:solidFill>
              </a:endParaRPr>
            </a:p>
          </p:txBody>
        </p:sp>
        <p:sp>
          <p:nvSpPr>
            <p:cNvPr id="35" name="Freeform 9"/>
            <p:cNvSpPr>
              <a:spLocks/>
            </p:cNvSpPr>
            <p:nvPr/>
          </p:nvSpPr>
          <p:spPr bwMode="auto">
            <a:xfrm>
              <a:off x="7645994" y="2222356"/>
              <a:ext cx="2052081" cy="1133486"/>
            </a:xfrm>
            <a:custGeom>
              <a:avLst/>
              <a:gdLst>
                <a:gd name="T0" fmla="*/ 307 w 307"/>
                <a:gd name="T1" fmla="*/ 165 h 169"/>
                <a:gd name="T2" fmla="*/ 303 w 307"/>
                <a:gd name="T3" fmla="*/ 169 h 169"/>
                <a:gd name="T4" fmla="*/ 5 w 307"/>
                <a:gd name="T5" fmla="*/ 169 h 169"/>
                <a:gd name="T6" fmla="*/ 0 w 307"/>
                <a:gd name="T7" fmla="*/ 165 h 169"/>
                <a:gd name="T8" fmla="*/ 0 w 307"/>
                <a:gd name="T9" fmla="*/ 4 h 169"/>
                <a:gd name="T10" fmla="*/ 5 w 307"/>
                <a:gd name="T11" fmla="*/ 0 h 169"/>
                <a:gd name="T12" fmla="*/ 303 w 307"/>
                <a:gd name="T13" fmla="*/ 0 h 169"/>
                <a:gd name="T14" fmla="*/ 307 w 307"/>
                <a:gd name="T15" fmla="*/ 4 h 169"/>
                <a:gd name="T16" fmla="*/ 307 w 307"/>
                <a:gd name="T17" fmla="*/ 165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7" h="169">
                  <a:moveTo>
                    <a:pt x="307" y="165"/>
                  </a:moveTo>
                  <a:cubicBezTo>
                    <a:pt x="307" y="167"/>
                    <a:pt x="305" y="169"/>
                    <a:pt x="303" y="169"/>
                  </a:cubicBezTo>
                  <a:cubicBezTo>
                    <a:pt x="5" y="169"/>
                    <a:pt x="5" y="169"/>
                    <a:pt x="5" y="169"/>
                  </a:cubicBezTo>
                  <a:cubicBezTo>
                    <a:pt x="2" y="169"/>
                    <a:pt x="0" y="167"/>
                    <a:pt x="0" y="165"/>
                  </a:cubicBezTo>
                  <a:cubicBezTo>
                    <a:pt x="0" y="4"/>
                    <a:pt x="0" y="4"/>
                    <a:pt x="0" y="4"/>
                  </a:cubicBezTo>
                  <a:cubicBezTo>
                    <a:pt x="0" y="2"/>
                    <a:pt x="2" y="0"/>
                    <a:pt x="5" y="0"/>
                  </a:cubicBezTo>
                  <a:cubicBezTo>
                    <a:pt x="303" y="0"/>
                    <a:pt x="303" y="0"/>
                    <a:pt x="303" y="0"/>
                  </a:cubicBezTo>
                  <a:cubicBezTo>
                    <a:pt x="305" y="0"/>
                    <a:pt x="307" y="2"/>
                    <a:pt x="307" y="4"/>
                  </a:cubicBezTo>
                  <a:lnTo>
                    <a:pt x="307" y="165"/>
                  </a:lnTo>
                  <a:close/>
                </a:path>
              </a:pathLst>
            </a:custGeom>
            <a:solidFill>
              <a:srgbClr val="00BC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FFFFFF"/>
                </a:solidFill>
              </a:endParaRPr>
            </a:p>
          </p:txBody>
        </p:sp>
        <p:sp>
          <p:nvSpPr>
            <p:cNvPr id="36" name="Rectangle 35"/>
            <p:cNvSpPr/>
            <p:nvPr/>
          </p:nvSpPr>
          <p:spPr bwMode="auto">
            <a:xfrm>
              <a:off x="7645997" y="2222356"/>
              <a:ext cx="2059164" cy="1133486"/>
            </a:xfrm>
            <a:prstGeom prst="rect">
              <a:avLst/>
            </a:prstGeom>
            <a:solidFill>
              <a:schemeClr val="tx1"/>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algn="ctr" defTabSz="932398" fontAlgn="base">
                <a:spcBef>
                  <a:spcPct val="0"/>
                </a:spcBef>
                <a:spcAft>
                  <a:spcPct val="0"/>
                </a:spcAft>
              </a:pPr>
              <a:endParaRPr lang="en-US" sz="2000" dirty="0">
                <a:gradFill>
                  <a:gsLst>
                    <a:gs pos="16814">
                      <a:srgbClr val="FFFFFF"/>
                    </a:gs>
                    <a:gs pos="46000">
                      <a:srgbClr val="FFFFFF"/>
                    </a:gs>
                  </a:gsLst>
                  <a:lin ang="5400000" scaled="0"/>
                </a:gradFill>
              </a:endParaRPr>
            </a:p>
          </p:txBody>
        </p:sp>
        <p:pic>
          <p:nvPicPr>
            <p:cNvPr id="37" name="Picture 36"/>
            <p:cNvPicPr>
              <a:picLocks/>
            </p:cNvPicPr>
            <p:nvPr/>
          </p:nvPicPr>
          <p:blipFill>
            <a:blip r:embed="rId3"/>
            <a:stretch>
              <a:fillRect/>
            </a:stretch>
          </p:blipFill>
          <p:spPr>
            <a:xfrm>
              <a:off x="8915299" y="2808304"/>
              <a:ext cx="457200" cy="457200"/>
            </a:xfrm>
            <a:prstGeom prst="rect">
              <a:avLst/>
            </a:prstGeom>
          </p:spPr>
        </p:pic>
        <p:pic>
          <p:nvPicPr>
            <p:cNvPr id="38" name="Picture 37"/>
            <p:cNvPicPr>
              <a:picLocks noChangeAspect="1"/>
            </p:cNvPicPr>
            <p:nvPr/>
          </p:nvPicPr>
          <p:blipFill>
            <a:blip r:embed="rId4"/>
            <a:stretch>
              <a:fillRect/>
            </a:stretch>
          </p:blipFill>
          <p:spPr>
            <a:xfrm>
              <a:off x="8709831" y="2271531"/>
              <a:ext cx="775287" cy="469669"/>
            </a:xfrm>
            <a:prstGeom prst="rect">
              <a:avLst/>
            </a:prstGeom>
          </p:spPr>
        </p:pic>
        <p:grpSp>
          <p:nvGrpSpPr>
            <p:cNvPr id="39" name="Group 38"/>
            <p:cNvGrpSpPr/>
            <p:nvPr/>
          </p:nvGrpSpPr>
          <p:grpSpPr>
            <a:xfrm>
              <a:off x="7808557" y="2335853"/>
              <a:ext cx="590930" cy="951359"/>
              <a:chOff x="13600846" y="-1636969"/>
              <a:chExt cx="687765" cy="1110915"/>
            </a:xfrm>
          </p:grpSpPr>
          <p:sp>
            <p:nvSpPr>
              <p:cNvPr id="40" name="Oval 56"/>
              <p:cNvSpPr>
                <a:spLocks noChangeArrowheads="1"/>
              </p:cNvSpPr>
              <p:nvPr/>
            </p:nvSpPr>
            <p:spPr bwMode="auto">
              <a:xfrm>
                <a:off x="13600846" y="-1636969"/>
                <a:ext cx="73186" cy="73186"/>
              </a:xfrm>
              <a:prstGeom prst="ellipse">
                <a:avLst/>
              </a:pr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FFFFFF"/>
                  </a:solidFill>
                </a:endParaRPr>
              </a:p>
            </p:txBody>
          </p:sp>
          <p:sp>
            <p:nvSpPr>
              <p:cNvPr id="41" name="Oval 57"/>
              <p:cNvSpPr>
                <a:spLocks noChangeArrowheads="1"/>
              </p:cNvSpPr>
              <p:nvPr/>
            </p:nvSpPr>
            <p:spPr bwMode="auto">
              <a:xfrm>
                <a:off x="13600846" y="-1491052"/>
                <a:ext cx="73186" cy="73186"/>
              </a:xfrm>
              <a:prstGeom prst="ellipse">
                <a:avLst/>
              </a:pr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FFFFFF"/>
                  </a:solidFill>
                </a:endParaRPr>
              </a:p>
            </p:txBody>
          </p:sp>
          <p:sp>
            <p:nvSpPr>
              <p:cNvPr id="42" name="Oval 58"/>
              <p:cNvSpPr>
                <a:spLocks noChangeArrowheads="1"/>
              </p:cNvSpPr>
              <p:nvPr/>
            </p:nvSpPr>
            <p:spPr bwMode="auto">
              <a:xfrm>
                <a:off x="13600846" y="-1344680"/>
                <a:ext cx="73186" cy="72731"/>
              </a:xfrm>
              <a:prstGeom prst="ellipse">
                <a:avLst/>
              </a:pr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FFFFFF"/>
                  </a:solidFill>
                </a:endParaRPr>
              </a:p>
            </p:txBody>
          </p:sp>
          <p:sp>
            <p:nvSpPr>
              <p:cNvPr id="43" name="Oval 59"/>
              <p:cNvSpPr>
                <a:spLocks noChangeArrowheads="1"/>
              </p:cNvSpPr>
              <p:nvPr/>
            </p:nvSpPr>
            <p:spPr bwMode="auto">
              <a:xfrm>
                <a:off x="13600846" y="-1491052"/>
                <a:ext cx="73186" cy="73186"/>
              </a:xfrm>
              <a:prstGeom prst="ellipse">
                <a:avLst/>
              </a:pr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FFFFFF"/>
                  </a:solidFill>
                </a:endParaRPr>
              </a:p>
            </p:txBody>
          </p:sp>
          <p:sp>
            <p:nvSpPr>
              <p:cNvPr id="44" name="Oval 60"/>
              <p:cNvSpPr>
                <a:spLocks noChangeArrowheads="1"/>
              </p:cNvSpPr>
              <p:nvPr/>
            </p:nvSpPr>
            <p:spPr bwMode="auto">
              <a:xfrm>
                <a:off x="13600846" y="-1344680"/>
                <a:ext cx="73186" cy="72731"/>
              </a:xfrm>
              <a:prstGeom prst="ellipse">
                <a:avLst/>
              </a:pr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FFFFFF"/>
                  </a:solidFill>
                </a:endParaRPr>
              </a:p>
            </p:txBody>
          </p:sp>
          <p:sp>
            <p:nvSpPr>
              <p:cNvPr id="45" name="Oval 61"/>
              <p:cNvSpPr>
                <a:spLocks noChangeArrowheads="1"/>
              </p:cNvSpPr>
              <p:nvPr/>
            </p:nvSpPr>
            <p:spPr bwMode="auto">
              <a:xfrm>
                <a:off x="13600846" y="-1198763"/>
                <a:ext cx="73186" cy="73186"/>
              </a:xfrm>
              <a:prstGeom prst="ellipse">
                <a:avLst/>
              </a:pr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FFFFFF"/>
                  </a:solidFill>
                </a:endParaRPr>
              </a:p>
            </p:txBody>
          </p:sp>
          <p:sp>
            <p:nvSpPr>
              <p:cNvPr id="46" name="Freeform 62"/>
              <p:cNvSpPr>
                <a:spLocks/>
              </p:cNvSpPr>
              <p:nvPr/>
            </p:nvSpPr>
            <p:spPr bwMode="auto">
              <a:xfrm>
                <a:off x="13738581" y="-1636969"/>
                <a:ext cx="536848" cy="73186"/>
              </a:xfrm>
              <a:custGeom>
                <a:avLst/>
                <a:gdLst>
                  <a:gd name="T0" fmla="*/ 478 w 500"/>
                  <a:gd name="T1" fmla="*/ 0 h 68"/>
                  <a:gd name="T2" fmla="*/ 21 w 500"/>
                  <a:gd name="T3" fmla="*/ 0 h 68"/>
                  <a:gd name="T4" fmla="*/ 0 w 500"/>
                  <a:gd name="T5" fmla="*/ 30 h 68"/>
                  <a:gd name="T6" fmla="*/ 0 w 500"/>
                  <a:gd name="T7" fmla="*/ 38 h 68"/>
                  <a:gd name="T8" fmla="*/ 21 w 500"/>
                  <a:gd name="T9" fmla="*/ 68 h 68"/>
                  <a:gd name="T10" fmla="*/ 478 w 500"/>
                  <a:gd name="T11" fmla="*/ 68 h 68"/>
                  <a:gd name="T12" fmla="*/ 500 w 500"/>
                  <a:gd name="T13" fmla="*/ 38 h 68"/>
                  <a:gd name="T14" fmla="*/ 500 w 500"/>
                  <a:gd name="T15" fmla="*/ 30 h 68"/>
                  <a:gd name="T16" fmla="*/ 478 w 500"/>
                  <a:gd name="T17"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00" h="68">
                    <a:moveTo>
                      <a:pt x="478" y="0"/>
                    </a:moveTo>
                    <a:cubicBezTo>
                      <a:pt x="21" y="0"/>
                      <a:pt x="21" y="0"/>
                      <a:pt x="21" y="0"/>
                    </a:cubicBezTo>
                    <a:cubicBezTo>
                      <a:pt x="9" y="0"/>
                      <a:pt x="0" y="14"/>
                      <a:pt x="0" y="30"/>
                    </a:cubicBezTo>
                    <a:cubicBezTo>
                      <a:pt x="0" y="38"/>
                      <a:pt x="0" y="38"/>
                      <a:pt x="0" y="38"/>
                    </a:cubicBezTo>
                    <a:cubicBezTo>
                      <a:pt x="0" y="54"/>
                      <a:pt x="9" y="68"/>
                      <a:pt x="21" y="68"/>
                    </a:cubicBezTo>
                    <a:cubicBezTo>
                      <a:pt x="478" y="68"/>
                      <a:pt x="478" y="68"/>
                      <a:pt x="478" y="68"/>
                    </a:cubicBezTo>
                    <a:cubicBezTo>
                      <a:pt x="490" y="68"/>
                      <a:pt x="500" y="54"/>
                      <a:pt x="500" y="38"/>
                    </a:cubicBezTo>
                    <a:cubicBezTo>
                      <a:pt x="500" y="30"/>
                      <a:pt x="500" y="30"/>
                      <a:pt x="500" y="30"/>
                    </a:cubicBezTo>
                    <a:cubicBezTo>
                      <a:pt x="500" y="14"/>
                      <a:pt x="490" y="0"/>
                      <a:pt x="478" y="0"/>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FFFFFF"/>
                  </a:solidFill>
                </a:endParaRPr>
              </a:p>
            </p:txBody>
          </p:sp>
          <p:sp>
            <p:nvSpPr>
              <p:cNvPr id="47" name="Freeform 63"/>
              <p:cNvSpPr>
                <a:spLocks/>
              </p:cNvSpPr>
              <p:nvPr/>
            </p:nvSpPr>
            <p:spPr bwMode="auto">
              <a:xfrm>
                <a:off x="13738581" y="-1491052"/>
                <a:ext cx="550030" cy="73186"/>
              </a:xfrm>
              <a:custGeom>
                <a:avLst/>
                <a:gdLst>
                  <a:gd name="T0" fmla="*/ 490 w 512"/>
                  <a:gd name="T1" fmla="*/ 0 h 68"/>
                  <a:gd name="T2" fmla="*/ 21 w 512"/>
                  <a:gd name="T3" fmla="*/ 0 h 68"/>
                  <a:gd name="T4" fmla="*/ 0 w 512"/>
                  <a:gd name="T5" fmla="*/ 30 h 68"/>
                  <a:gd name="T6" fmla="*/ 0 w 512"/>
                  <a:gd name="T7" fmla="*/ 38 h 68"/>
                  <a:gd name="T8" fmla="*/ 21 w 512"/>
                  <a:gd name="T9" fmla="*/ 68 h 68"/>
                  <a:gd name="T10" fmla="*/ 490 w 512"/>
                  <a:gd name="T11" fmla="*/ 68 h 68"/>
                  <a:gd name="T12" fmla="*/ 512 w 512"/>
                  <a:gd name="T13" fmla="*/ 38 h 68"/>
                  <a:gd name="T14" fmla="*/ 512 w 512"/>
                  <a:gd name="T15" fmla="*/ 30 h 68"/>
                  <a:gd name="T16" fmla="*/ 490 w 512"/>
                  <a:gd name="T17"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12" h="68">
                    <a:moveTo>
                      <a:pt x="490" y="0"/>
                    </a:moveTo>
                    <a:cubicBezTo>
                      <a:pt x="21" y="0"/>
                      <a:pt x="21" y="0"/>
                      <a:pt x="21" y="0"/>
                    </a:cubicBezTo>
                    <a:cubicBezTo>
                      <a:pt x="9" y="0"/>
                      <a:pt x="0" y="14"/>
                      <a:pt x="0" y="30"/>
                    </a:cubicBezTo>
                    <a:cubicBezTo>
                      <a:pt x="0" y="38"/>
                      <a:pt x="0" y="38"/>
                      <a:pt x="0" y="38"/>
                    </a:cubicBezTo>
                    <a:cubicBezTo>
                      <a:pt x="0" y="54"/>
                      <a:pt x="9" y="68"/>
                      <a:pt x="21" y="68"/>
                    </a:cubicBezTo>
                    <a:cubicBezTo>
                      <a:pt x="490" y="68"/>
                      <a:pt x="490" y="68"/>
                      <a:pt x="490" y="68"/>
                    </a:cubicBezTo>
                    <a:cubicBezTo>
                      <a:pt x="502" y="68"/>
                      <a:pt x="512" y="54"/>
                      <a:pt x="512" y="38"/>
                    </a:cubicBezTo>
                    <a:cubicBezTo>
                      <a:pt x="512" y="30"/>
                      <a:pt x="512" y="30"/>
                      <a:pt x="512" y="30"/>
                    </a:cubicBezTo>
                    <a:cubicBezTo>
                      <a:pt x="512" y="14"/>
                      <a:pt x="502" y="0"/>
                      <a:pt x="490" y="0"/>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FFFFFF"/>
                  </a:solidFill>
                </a:endParaRPr>
              </a:p>
            </p:txBody>
          </p:sp>
          <p:sp>
            <p:nvSpPr>
              <p:cNvPr id="48" name="Freeform 64"/>
              <p:cNvSpPr>
                <a:spLocks/>
              </p:cNvSpPr>
              <p:nvPr/>
            </p:nvSpPr>
            <p:spPr bwMode="auto">
              <a:xfrm>
                <a:off x="13738581" y="-1344680"/>
                <a:ext cx="459571" cy="72731"/>
              </a:xfrm>
              <a:custGeom>
                <a:avLst/>
                <a:gdLst>
                  <a:gd name="T0" fmla="*/ 406 w 428"/>
                  <a:gd name="T1" fmla="*/ 0 h 68"/>
                  <a:gd name="T2" fmla="*/ 21 w 428"/>
                  <a:gd name="T3" fmla="*/ 0 h 68"/>
                  <a:gd name="T4" fmla="*/ 0 w 428"/>
                  <a:gd name="T5" fmla="*/ 30 h 68"/>
                  <a:gd name="T6" fmla="*/ 0 w 428"/>
                  <a:gd name="T7" fmla="*/ 38 h 68"/>
                  <a:gd name="T8" fmla="*/ 21 w 428"/>
                  <a:gd name="T9" fmla="*/ 68 h 68"/>
                  <a:gd name="T10" fmla="*/ 406 w 428"/>
                  <a:gd name="T11" fmla="*/ 68 h 68"/>
                  <a:gd name="T12" fmla="*/ 428 w 428"/>
                  <a:gd name="T13" fmla="*/ 38 h 68"/>
                  <a:gd name="T14" fmla="*/ 428 w 428"/>
                  <a:gd name="T15" fmla="*/ 30 h 68"/>
                  <a:gd name="T16" fmla="*/ 406 w 428"/>
                  <a:gd name="T17"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28" h="68">
                    <a:moveTo>
                      <a:pt x="406" y="0"/>
                    </a:moveTo>
                    <a:cubicBezTo>
                      <a:pt x="21" y="0"/>
                      <a:pt x="21" y="0"/>
                      <a:pt x="21" y="0"/>
                    </a:cubicBezTo>
                    <a:cubicBezTo>
                      <a:pt x="9" y="0"/>
                      <a:pt x="0" y="14"/>
                      <a:pt x="0" y="30"/>
                    </a:cubicBezTo>
                    <a:cubicBezTo>
                      <a:pt x="0" y="38"/>
                      <a:pt x="0" y="38"/>
                      <a:pt x="0" y="38"/>
                    </a:cubicBezTo>
                    <a:cubicBezTo>
                      <a:pt x="0" y="54"/>
                      <a:pt x="9" y="68"/>
                      <a:pt x="21" y="68"/>
                    </a:cubicBezTo>
                    <a:cubicBezTo>
                      <a:pt x="406" y="68"/>
                      <a:pt x="406" y="68"/>
                      <a:pt x="406" y="68"/>
                    </a:cubicBezTo>
                    <a:cubicBezTo>
                      <a:pt x="418" y="68"/>
                      <a:pt x="428" y="54"/>
                      <a:pt x="428" y="38"/>
                    </a:cubicBezTo>
                    <a:cubicBezTo>
                      <a:pt x="428" y="30"/>
                      <a:pt x="428" y="30"/>
                      <a:pt x="428" y="30"/>
                    </a:cubicBezTo>
                    <a:cubicBezTo>
                      <a:pt x="428" y="14"/>
                      <a:pt x="418" y="0"/>
                      <a:pt x="406" y="0"/>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FFFFFF"/>
                  </a:solidFill>
                </a:endParaRPr>
              </a:p>
            </p:txBody>
          </p:sp>
          <p:sp>
            <p:nvSpPr>
              <p:cNvPr id="49" name="Freeform 65"/>
              <p:cNvSpPr>
                <a:spLocks/>
              </p:cNvSpPr>
              <p:nvPr/>
            </p:nvSpPr>
            <p:spPr bwMode="auto">
              <a:xfrm>
                <a:off x="13738581" y="-1198763"/>
                <a:ext cx="515483" cy="73186"/>
              </a:xfrm>
              <a:custGeom>
                <a:avLst/>
                <a:gdLst>
                  <a:gd name="T0" fmla="*/ 458 w 480"/>
                  <a:gd name="T1" fmla="*/ 0 h 68"/>
                  <a:gd name="T2" fmla="*/ 21 w 480"/>
                  <a:gd name="T3" fmla="*/ 0 h 68"/>
                  <a:gd name="T4" fmla="*/ 0 w 480"/>
                  <a:gd name="T5" fmla="*/ 30 h 68"/>
                  <a:gd name="T6" fmla="*/ 0 w 480"/>
                  <a:gd name="T7" fmla="*/ 38 h 68"/>
                  <a:gd name="T8" fmla="*/ 21 w 480"/>
                  <a:gd name="T9" fmla="*/ 68 h 68"/>
                  <a:gd name="T10" fmla="*/ 458 w 480"/>
                  <a:gd name="T11" fmla="*/ 68 h 68"/>
                  <a:gd name="T12" fmla="*/ 480 w 480"/>
                  <a:gd name="T13" fmla="*/ 38 h 68"/>
                  <a:gd name="T14" fmla="*/ 480 w 480"/>
                  <a:gd name="T15" fmla="*/ 30 h 68"/>
                  <a:gd name="T16" fmla="*/ 458 w 480"/>
                  <a:gd name="T17"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0" h="68">
                    <a:moveTo>
                      <a:pt x="458" y="0"/>
                    </a:moveTo>
                    <a:cubicBezTo>
                      <a:pt x="21" y="0"/>
                      <a:pt x="21" y="0"/>
                      <a:pt x="21" y="0"/>
                    </a:cubicBezTo>
                    <a:cubicBezTo>
                      <a:pt x="9" y="0"/>
                      <a:pt x="0" y="14"/>
                      <a:pt x="0" y="30"/>
                    </a:cubicBezTo>
                    <a:cubicBezTo>
                      <a:pt x="0" y="38"/>
                      <a:pt x="0" y="38"/>
                      <a:pt x="0" y="38"/>
                    </a:cubicBezTo>
                    <a:cubicBezTo>
                      <a:pt x="0" y="54"/>
                      <a:pt x="9" y="68"/>
                      <a:pt x="21" y="68"/>
                    </a:cubicBezTo>
                    <a:cubicBezTo>
                      <a:pt x="458" y="68"/>
                      <a:pt x="458" y="68"/>
                      <a:pt x="458" y="68"/>
                    </a:cubicBezTo>
                    <a:cubicBezTo>
                      <a:pt x="470" y="68"/>
                      <a:pt x="480" y="54"/>
                      <a:pt x="480" y="38"/>
                    </a:cubicBezTo>
                    <a:cubicBezTo>
                      <a:pt x="480" y="30"/>
                      <a:pt x="480" y="30"/>
                      <a:pt x="480" y="30"/>
                    </a:cubicBezTo>
                    <a:cubicBezTo>
                      <a:pt x="480" y="14"/>
                      <a:pt x="470" y="0"/>
                      <a:pt x="458" y="0"/>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FFFFFF"/>
                  </a:solidFill>
                </a:endParaRPr>
              </a:p>
            </p:txBody>
          </p:sp>
          <p:sp>
            <p:nvSpPr>
              <p:cNvPr id="50" name="Oval 56"/>
              <p:cNvSpPr>
                <a:spLocks noChangeArrowheads="1"/>
              </p:cNvSpPr>
              <p:nvPr/>
            </p:nvSpPr>
            <p:spPr bwMode="auto">
              <a:xfrm>
                <a:off x="13600846" y="-1037446"/>
                <a:ext cx="73186" cy="73186"/>
              </a:xfrm>
              <a:prstGeom prst="ellipse">
                <a:avLst/>
              </a:pr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FFFFFF"/>
                  </a:solidFill>
                </a:endParaRPr>
              </a:p>
            </p:txBody>
          </p:sp>
          <p:sp>
            <p:nvSpPr>
              <p:cNvPr id="51" name="Oval 57"/>
              <p:cNvSpPr>
                <a:spLocks noChangeArrowheads="1"/>
              </p:cNvSpPr>
              <p:nvPr/>
            </p:nvSpPr>
            <p:spPr bwMode="auto">
              <a:xfrm>
                <a:off x="13600846" y="-891529"/>
                <a:ext cx="73186" cy="73186"/>
              </a:xfrm>
              <a:prstGeom prst="ellipse">
                <a:avLst/>
              </a:pr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FFFFFF"/>
                  </a:solidFill>
                </a:endParaRPr>
              </a:p>
            </p:txBody>
          </p:sp>
          <p:sp>
            <p:nvSpPr>
              <p:cNvPr id="52" name="Oval 58"/>
              <p:cNvSpPr>
                <a:spLocks noChangeArrowheads="1"/>
              </p:cNvSpPr>
              <p:nvPr/>
            </p:nvSpPr>
            <p:spPr bwMode="auto">
              <a:xfrm>
                <a:off x="13600846" y="-745157"/>
                <a:ext cx="73186" cy="72731"/>
              </a:xfrm>
              <a:prstGeom prst="ellipse">
                <a:avLst/>
              </a:pr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FFFFFF"/>
                  </a:solidFill>
                </a:endParaRPr>
              </a:p>
            </p:txBody>
          </p:sp>
          <p:sp>
            <p:nvSpPr>
              <p:cNvPr id="53" name="Oval 59"/>
              <p:cNvSpPr>
                <a:spLocks noChangeArrowheads="1"/>
              </p:cNvSpPr>
              <p:nvPr/>
            </p:nvSpPr>
            <p:spPr bwMode="auto">
              <a:xfrm>
                <a:off x="13600846" y="-891529"/>
                <a:ext cx="73186" cy="73186"/>
              </a:xfrm>
              <a:prstGeom prst="ellipse">
                <a:avLst/>
              </a:pr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FFFFFF"/>
                  </a:solidFill>
                </a:endParaRPr>
              </a:p>
            </p:txBody>
          </p:sp>
          <p:sp>
            <p:nvSpPr>
              <p:cNvPr id="54" name="Oval 60"/>
              <p:cNvSpPr>
                <a:spLocks noChangeArrowheads="1"/>
              </p:cNvSpPr>
              <p:nvPr/>
            </p:nvSpPr>
            <p:spPr bwMode="auto">
              <a:xfrm>
                <a:off x="13600846" y="-745157"/>
                <a:ext cx="73186" cy="72731"/>
              </a:xfrm>
              <a:prstGeom prst="ellipse">
                <a:avLst/>
              </a:pr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FFFFFF"/>
                  </a:solidFill>
                </a:endParaRPr>
              </a:p>
            </p:txBody>
          </p:sp>
          <p:sp>
            <p:nvSpPr>
              <p:cNvPr id="55" name="Oval 61"/>
              <p:cNvSpPr>
                <a:spLocks noChangeArrowheads="1"/>
              </p:cNvSpPr>
              <p:nvPr/>
            </p:nvSpPr>
            <p:spPr bwMode="auto">
              <a:xfrm>
                <a:off x="13600846" y="-599240"/>
                <a:ext cx="73186" cy="73186"/>
              </a:xfrm>
              <a:prstGeom prst="ellipse">
                <a:avLst/>
              </a:pr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FFFFFF"/>
                  </a:solidFill>
                </a:endParaRPr>
              </a:p>
            </p:txBody>
          </p:sp>
          <p:sp>
            <p:nvSpPr>
              <p:cNvPr id="56" name="Freeform 62"/>
              <p:cNvSpPr>
                <a:spLocks/>
              </p:cNvSpPr>
              <p:nvPr/>
            </p:nvSpPr>
            <p:spPr bwMode="auto">
              <a:xfrm>
                <a:off x="13738581" y="-1037446"/>
                <a:ext cx="536848" cy="73186"/>
              </a:xfrm>
              <a:custGeom>
                <a:avLst/>
                <a:gdLst>
                  <a:gd name="T0" fmla="*/ 478 w 500"/>
                  <a:gd name="T1" fmla="*/ 0 h 68"/>
                  <a:gd name="T2" fmla="*/ 21 w 500"/>
                  <a:gd name="T3" fmla="*/ 0 h 68"/>
                  <a:gd name="T4" fmla="*/ 0 w 500"/>
                  <a:gd name="T5" fmla="*/ 30 h 68"/>
                  <a:gd name="T6" fmla="*/ 0 w 500"/>
                  <a:gd name="T7" fmla="*/ 38 h 68"/>
                  <a:gd name="T8" fmla="*/ 21 w 500"/>
                  <a:gd name="T9" fmla="*/ 68 h 68"/>
                  <a:gd name="T10" fmla="*/ 478 w 500"/>
                  <a:gd name="T11" fmla="*/ 68 h 68"/>
                  <a:gd name="T12" fmla="*/ 500 w 500"/>
                  <a:gd name="T13" fmla="*/ 38 h 68"/>
                  <a:gd name="T14" fmla="*/ 500 w 500"/>
                  <a:gd name="T15" fmla="*/ 30 h 68"/>
                  <a:gd name="T16" fmla="*/ 478 w 500"/>
                  <a:gd name="T17"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00" h="68">
                    <a:moveTo>
                      <a:pt x="478" y="0"/>
                    </a:moveTo>
                    <a:cubicBezTo>
                      <a:pt x="21" y="0"/>
                      <a:pt x="21" y="0"/>
                      <a:pt x="21" y="0"/>
                    </a:cubicBezTo>
                    <a:cubicBezTo>
                      <a:pt x="9" y="0"/>
                      <a:pt x="0" y="14"/>
                      <a:pt x="0" y="30"/>
                    </a:cubicBezTo>
                    <a:cubicBezTo>
                      <a:pt x="0" y="38"/>
                      <a:pt x="0" y="38"/>
                      <a:pt x="0" y="38"/>
                    </a:cubicBezTo>
                    <a:cubicBezTo>
                      <a:pt x="0" y="54"/>
                      <a:pt x="9" y="68"/>
                      <a:pt x="21" y="68"/>
                    </a:cubicBezTo>
                    <a:cubicBezTo>
                      <a:pt x="478" y="68"/>
                      <a:pt x="478" y="68"/>
                      <a:pt x="478" y="68"/>
                    </a:cubicBezTo>
                    <a:cubicBezTo>
                      <a:pt x="490" y="68"/>
                      <a:pt x="500" y="54"/>
                      <a:pt x="500" y="38"/>
                    </a:cubicBezTo>
                    <a:cubicBezTo>
                      <a:pt x="500" y="30"/>
                      <a:pt x="500" y="30"/>
                      <a:pt x="500" y="30"/>
                    </a:cubicBezTo>
                    <a:cubicBezTo>
                      <a:pt x="500" y="14"/>
                      <a:pt x="490" y="0"/>
                      <a:pt x="478" y="0"/>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FFFFFF"/>
                  </a:solidFill>
                </a:endParaRPr>
              </a:p>
            </p:txBody>
          </p:sp>
          <p:sp>
            <p:nvSpPr>
              <p:cNvPr id="57" name="Freeform 63"/>
              <p:cNvSpPr>
                <a:spLocks/>
              </p:cNvSpPr>
              <p:nvPr/>
            </p:nvSpPr>
            <p:spPr bwMode="auto">
              <a:xfrm>
                <a:off x="13738581" y="-891529"/>
                <a:ext cx="550030" cy="73186"/>
              </a:xfrm>
              <a:custGeom>
                <a:avLst/>
                <a:gdLst>
                  <a:gd name="T0" fmla="*/ 490 w 512"/>
                  <a:gd name="T1" fmla="*/ 0 h 68"/>
                  <a:gd name="T2" fmla="*/ 21 w 512"/>
                  <a:gd name="T3" fmla="*/ 0 h 68"/>
                  <a:gd name="T4" fmla="*/ 0 w 512"/>
                  <a:gd name="T5" fmla="*/ 30 h 68"/>
                  <a:gd name="T6" fmla="*/ 0 w 512"/>
                  <a:gd name="T7" fmla="*/ 38 h 68"/>
                  <a:gd name="T8" fmla="*/ 21 w 512"/>
                  <a:gd name="T9" fmla="*/ 68 h 68"/>
                  <a:gd name="T10" fmla="*/ 490 w 512"/>
                  <a:gd name="T11" fmla="*/ 68 h 68"/>
                  <a:gd name="T12" fmla="*/ 512 w 512"/>
                  <a:gd name="T13" fmla="*/ 38 h 68"/>
                  <a:gd name="T14" fmla="*/ 512 w 512"/>
                  <a:gd name="T15" fmla="*/ 30 h 68"/>
                  <a:gd name="T16" fmla="*/ 490 w 512"/>
                  <a:gd name="T17"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12" h="68">
                    <a:moveTo>
                      <a:pt x="490" y="0"/>
                    </a:moveTo>
                    <a:cubicBezTo>
                      <a:pt x="21" y="0"/>
                      <a:pt x="21" y="0"/>
                      <a:pt x="21" y="0"/>
                    </a:cubicBezTo>
                    <a:cubicBezTo>
                      <a:pt x="9" y="0"/>
                      <a:pt x="0" y="14"/>
                      <a:pt x="0" y="30"/>
                    </a:cubicBezTo>
                    <a:cubicBezTo>
                      <a:pt x="0" y="38"/>
                      <a:pt x="0" y="38"/>
                      <a:pt x="0" y="38"/>
                    </a:cubicBezTo>
                    <a:cubicBezTo>
                      <a:pt x="0" y="54"/>
                      <a:pt x="9" y="68"/>
                      <a:pt x="21" y="68"/>
                    </a:cubicBezTo>
                    <a:cubicBezTo>
                      <a:pt x="490" y="68"/>
                      <a:pt x="490" y="68"/>
                      <a:pt x="490" y="68"/>
                    </a:cubicBezTo>
                    <a:cubicBezTo>
                      <a:pt x="502" y="68"/>
                      <a:pt x="512" y="54"/>
                      <a:pt x="512" y="38"/>
                    </a:cubicBezTo>
                    <a:cubicBezTo>
                      <a:pt x="512" y="30"/>
                      <a:pt x="512" y="30"/>
                      <a:pt x="512" y="30"/>
                    </a:cubicBezTo>
                    <a:cubicBezTo>
                      <a:pt x="512" y="14"/>
                      <a:pt x="502" y="0"/>
                      <a:pt x="490" y="0"/>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FFFFFF"/>
                  </a:solidFill>
                </a:endParaRPr>
              </a:p>
            </p:txBody>
          </p:sp>
          <p:sp>
            <p:nvSpPr>
              <p:cNvPr id="58" name="Freeform 64"/>
              <p:cNvSpPr>
                <a:spLocks/>
              </p:cNvSpPr>
              <p:nvPr/>
            </p:nvSpPr>
            <p:spPr bwMode="auto">
              <a:xfrm>
                <a:off x="13738581" y="-745157"/>
                <a:ext cx="459571" cy="72731"/>
              </a:xfrm>
              <a:custGeom>
                <a:avLst/>
                <a:gdLst>
                  <a:gd name="T0" fmla="*/ 406 w 428"/>
                  <a:gd name="T1" fmla="*/ 0 h 68"/>
                  <a:gd name="T2" fmla="*/ 21 w 428"/>
                  <a:gd name="T3" fmla="*/ 0 h 68"/>
                  <a:gd name="T4" fmla="*/ 0 w 428"/>
                  <a:gd name="T5" fmla="*/ 30 h 68"/>
                  <a:gd name="T6" fmla="*/ 0 w 428"/>
                  <a:gd name="T7" fmla="*/ 38 h 68"/>
                  <a:gd name="T8" fmla="*/ 21 w 428"/>
                  <a:gd name="T9" fmla="*/ 68 h 68"/>
                  <a:gd name="T10" fmla="*/ 406 w 428"/>
                  <a:gd name="T11" fmla="*/ 68 h 68"/>
                  <a:gd name="T12" fmla="*/ 428 w 428"/>
                  <a:gd name="T13" fmla="*/ 38 h 68"/>
                  <a:gd name="T14" fmla="*/ 428 w 428"/>
                  <a:gd name="T15" fmla="*/ 30 h 68"/>
                  <a:gd name="T16" fmla="*/ 406 w 428"/>
                  <a:gd name="T17"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28" h="68">
                    <a:moveTo>
                      <a:pt x="406" y="0"/>
                    </a:moveTo>
                    <a:cubicBezTo>
                      <a:pt x="21" y="0"/>
                      <a:pt x="21" y="0"/>
                      <a:pt x="21" y="0"/>
                    </a:cubicBezTo>
                    <a:cubicBezTo>
                      <a:pt x="9" y="0"/>
                      <a:pt x="0" y="14"/>
                      <a:pt x="0" y="30"/>
                    </a:cubicBezTo>
                    <a:cubicBezTo>
                      <a:pt x="0" y="38"/>
                      <a:pt x="0" y="38"/>
                      <a:pt x="0" y="38"/>
                    </a:cubicBezTo>
                    <a:cubicBezTo>
                      <a:pt x="0" y="54"/>
                      <a:pt x="9" y="68"/>
                      <a:pt x="21" y="68"/>
                    </a:cubicBezTo>
                    <a:cubicBezTo>
                      <a:pt x="406" y="68"/>
                      <a:pt x="406" y="68"/>
                      <a:pt x="406" y="68"/>
                    </a:cubicBezTo>
                    <a:cubicBezTo>
                      <a:pt x="418" y="68"/>
                      <a:pt x="428" y="54"/>
                      <a:pt x="428" y="38"/>
                    </a:cubicBezTo>
                    <a:cubicBezTo>
                      <a:pt x="428" y="30"/>
                      <a:pt x="428" y="30"/>
                      <a:pt x="428" y="30"/>
                    </a:cubicBezTo>
                    <a:cubicBezTo>
                      <a:pt x="428" y="14"/>
                      <a:pt x="418" y="0"/>
                      <a:pt x="406" y="0"/>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FFFFFF"/>
                  </a:solidFill>
                </a:endParaRPr>
              </a:p>
            </p:txBody>
          </p:sp>
          <p:sp>
            <p:nvSpPr>
              <p:cNvPr id="59" name="Freeform 65"/>
              <p:cNvSpPr>
                <a:spLocks/>
              </p:cNvSpPr>
              <p:nvPr/>
            </p:nvSpPr>
            <p:spPr bwMode="auto">
              <a:xfrm>
                <a:off x="13738581" y="-599240"/>
                <a:ext cx="515483" cy="73186"/>
              </a:xfrm>
              <a:custGeom>
                <a:avLst/>
                <a:gdLst>
                  <a:gd name="T0" fmla="*/ 458 w 480"/>
                  <a:gd name="T1" fmla="*/ 0 h 68"/>
                  <a:gd name="T2" fmla="*/ 21 w 480"/>
                  <a:gd name="T3" fmla="*/ 0 h 68"/>
                  <a:gd name="T4" fmla="*/ 0 w 480"/>
                  <a:gd name="T5" fmla="*/ 30 h 68"/>
                  <a:gd name="T6" fmla="*/ 0 w 480"/>
                  <a:gd name="T7" fmla="*/ 38 h 68"/>
                  <a:gd name="T8" fmla="*/ 21 w 480"/>
                  <a:gd name="T9" fmla="*/ 68 h 68"/>
                  <a:gd name="T10" fmla="*/ 458 w 480"/>
                  <a:gd name="T11" fmla="*/ 68 h 68"/>
                  <a:gd name="T12" fmla="*/ 480 w 480"/>
                  <a:gd name="T13" fmla="*/ 38 h 68"/>
                  <a:gd name="T14" fmla="*/ 480 w 480"/>
                  <a:gd name="T15" fmla="*/ 30 h 68"/>
                  <a:gd name="T16" fmla="*/ 458 w 480"/>
                  <a:gd name="T17"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0" h="68">
                    <a:moveTo>
                      <a:pt x="458" y="0"/>
                    </a:moveTo>
                    <a:cubicBezTo>
                      <a:pt x="21" y="0"/>
                      <a:pt x="21" y="0"/>
                      <a:pt x="21" y="0"/>
                    </a:cubicBezTo>
                    <a:cubicBezTo>
                      <a:pt x="9" y="0"/>
                      <a:pt x="0" y="14"/>
                      <a:pt x="0" y="30"/>
                    </a:cubicBezTo>
                    <a:cubicBezTo>
                      <a:pt x="0" y="38"/>
                      <a:pt x="0" y="38"/>
                      <a:pt x="0" y="38"/>
                    </a:cubicBezTo>
                    <a:cubicBezTo>
                      <a:pt x="0" y="54"/>
                      <a:pt x="9" y="68"/>
                      <a:pt x="21" y="68"/>
                    </a:cubicBezTo>
                    <a:cubicBezTo>
                      <a:pt x="458" y="68"/>
                      <a:pt x="458" y="68"/>
                      <a:pt x="458" y="68"/>
                    </a:cubicBezTo>
                    <a:cubicBezTo>
                      <a:pt x="470" y="68"/>
                      <a:pt x="480" y="54"/>
                      <a:pt x="480" y="38"/>
                    </a:cubicBezTo>
                    <a:cubicBezTo>
                      <a:pt x="480" y="30"/>
                      <a:pt x="480" y="30"/>
                      <a:pt x="480" y="30"/>
                    </a:cubicBezTo>
                    <a:cubicBezTo>
                      <a:pt x="480" y="14"/>
                      <a:pt x="470" y="0"/>
                      <a:pt x="458" y="0"/>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FFFFFF"/>
                  </a:solidFill>
                </a:endParaRPr>
              </a:p>
            </p:txBody>
          </p:sp>
        </p:grpSp>
      </p:grpSp>
      <p:sp>
        <p:nvSpPr>
          <p:cNvPr id="60" name="Rectangle 166"/>
          <p:cNvSpPr>
            <a:spLocks noChangeArrowheads="1"/>
          </p:cNvSpPr>
          <p:nvPr/>
        </p:nvSpPr>
        <p:spPr bwMode="auto">
          <a:xfrm>
            <a:off x="521039" y="3863331"/>
            <a:ext cx="3082742" cy="291016"/>
          </a:xfrm>
          <a:prstGeom prst="rect">
            <a:avLst/>
          </a:prstGeom>
          <a:solidFill>
            <a:srgbClr val="FF8C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FFFFFF"/>
              </a:solidFill>
            </a:endParaRPr>
          </a:p>
        </p:txBody>
      </p:sp>
      <p:sp>
        <p:nvSpPr>
          <p:cNvPr id="61" name="Rectangle 167"/>
          <p:cNvSpPr>
            <a:spLocks noChangeArrowheads="1"/>
          </p:cNvSpPr>
          <p:nvPr/>
        </p:nvSpPr>
        <p:spPr bwMode="auto">
          <a:xfrm>
            <a:off x="2726557" y="4152470"/>
            <a:ext cx="291016" cy="2016809"/>
          </a:xfrm>
          <a:prstGeom prst="rect">
            <a:avLst/>
          </a:prstGeom>
          <a:solidFill>
            <a:srgbClr val="96969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FFFFFF"/>
              </a:solidFill>
            </a:endParaRPr>
          </a:p>
        </p:txBody>
      </p:sp>
      <p:sp>
        <p:nvSpPr>
          <p:cNvPr id="62" name="Freeform 168"/>
          <p:cNvSpPr>
            <a:spLocks/>
          </p:cNvSpPr>
          <p:nvPr/>
        </p:nvSpPr>
        <p:spPr bwMode="auto">
          <a:xfrm>
            <a:off x="2726556" y="4152470"/>
            <a:ext cx="291017" cy="375615"/>
          </a:xfrm>
          <a:custGeom>
            <a:avLst/>
            <a:gdLst>
              <a:gd name="T0" fmla="*/ 86 w 86"/>
              <a:gd name="T1" fmla="*/ 111 h 111"/>
              <a:gd name="T2" fmla="*/ 0 w 86"/>
              <a:gd name="T3" fmla="*/ 50 h 111"/>
              <a:gd name="T4" fmla="*/ 0 w 86"/>
              <a:gd name="T5" fmla="*/ 0 h 111"/>
              <a:gd name="T6" fmla="*/ 86 w 86"/>
              <a:gd name="T7" fmla="*/ 0 h 111"/>
              <a:gd name="T8" fmla="*/ 86 w 86"/>
              <a:gd name="T9" fmla="*/ 111 h 111"/>
            </a:gdLst>
            <a:ahLst/>
            <a:cxnLst>
              <a:cxn ang="0">
                <a:pos x="T0" y="T1"/>
              </a:cxn>
              <a:cxn ang="0">
                <a:pos x="T2" y="T3"/>
              </a:cxn>
              <a:cxn ang="0">
                <a:pos x="T4" y="T5"/>
              </a:cxn>
              <a:cxn ang="0">
                <a:pos x="T6" y="T7"/>
              </a:cxn>
              <a:cxn ang="0">
                <a:pos x="T8" y="T9"/>
              </a:cxn>
            </a:cxnLst>
            <a:rect l="0" t="0" r="r" b="b"/>
            <a:pathLst>
              <a:path w="86" h="111">
                <a:moveTo>
                  <a:pt x="86" y="111"/>
                </a:moveTo>
                <a:lnTo>
                  <a:pt x="0" y="50"/>
                </a:lnTo>
                <a:lnTo>
                  <a:pt x="0" y="0"/>
                </a:lnTo>
                <a:lnTo>
                  <a:pt x="86" y="0"/>
                </a:lnTo>
                <a:lnTo>
                  <a:pt x="86" y="111"/>
                </a:lnTo>
                <a:close/>
              </a:path>
            </a:pathLst>
          </a:custGeom>
          <a:solidFill>
            <a:srgbClr val="5050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FFFFFF"/>
              </a:solidFill>
            </a:endParaRPr>
          </a:p>
        </p:txBody>
      </p:sp>
      <p:sp>
        <p:nvSpPr>
          <p:cNvPr id="63" name="Rectangle 169"/>
          <p:cNvSpPr>
            <a:spLocks noChangeArrowheads="1"/>
          </p:cNvSpPr>
          <p:nvPr/>
        </p:nvSpPr>
        <p:spPr bwMode="auto">
          <a:xfrm>
            <a:off x="4326901" y="4152470"/>
            <a:ext cx="291016" cy="2016809"/>
          </a:xfrm>
          <a:prstGeom prst="rect">
            <a:avLst/>
          </a:prstGeom>
          <a:solidFill>
            <a:srgbClr val="73737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FFFFFF"/>
              </a:solidFill>
            </a:endParaRPr>
          </a:p>
        </p:txBody>
      </p:sp>
      <p:sp>
        <p:nvSpPr>
          <p:cNvPr id="64" name="Freeform 170"/>
          <p:cNvSpPr>
            <a:spLocks/>
          </p:cNvSpPr>
          <p:nvPr/>
        </p:nvSpPr>
        <p:spPr bwMode="auto">
          <a:xfrm>
            <a:off x="4326899" y="4152470"/>
            <a:ext cx="291017" cy="375615"/>
          </a:xfrm>
          <a:custGeom>
            <a:avLst/>
            <a:gdLst>
              <a:gd name="T0" fmla="*/ 86 w 86"/>
              <a:gd name="T1" fmla="*/ 111 h 111"/>
              <a:gd name="T2" fmla="*/ 0 w 86"/>
              <a:gd name="T3" fmla="*/ 50 h 111"/>
              <a:gd name="T4" fmla="*/ 0 w 86"/>
              <a:gd name="T5" fmla="*/ 0 h 111"/>
              <a:gd name="T6" fmla="*/ 86 w 86"/>
              <a:gd name="T7" fmla="*/ 0 h 111"/>
              <a:gd name="T8" fmla="*/ 86 w 86"/>
              <a:gd name="T9" fmla="*/ 111 h 111"/>
            </a:gdLst>
            <a:ahLst/>
            <a:cxnLst>
              <a:cxn ang="0">
                <a:pos x="T0" y="T1"/>
              </a:cxn>
              <a:cxn ang="0">
                <a:pos x="T2" y="T3"/>
              </a:cxn>
              <a:cxn ang="0">
                <a:pos x="T4" y="T5"/>
              </a:cxn>
              <a:cxn ang="0">
                <a:pos x="T6" y="T7"/>
              </a:cxn>
              <a:cxn ang="0">
                <a:pos x="T8" y="T9"/>
              </a:cxn>
            </a:cxnLst>
            <a:rect l="0" t="0" r="r" b="b"/>
            <a:pathLst>
              <a:path w="86" h="111">
                <a:moveTo>
                  <a:pt x="86" y="111"/>
                </a:moveTo>
                <a:lnTo>
                  <a:pt x="0" y="50"/>
                </a:lnTo>
                <a:lnTo>
                  <a:pt x="0" y="0"/>
                </a:lnTo>
                <a:lnTo>
                  <a:pt x="86" y="0"/>
                </a:lnTo>
                <a:lnTo>
                  <a:pt x="86" y="111"/>
                </a:lnTo>
                <a:close/>
              </a:path>
            </a:pathLst>
          </a:custGeom>
          <a:solidFill>
            <a:srgbClr val="5050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FFFFFF"/>
              </a:solidFill>
            </a:endParaRPr>
          </a:p>
        </p:txBody>
      </p:sp>
      <p:sp>
        <p:nvSpPr>
          <p:cNvPr id="65" name="Rectangle 171"/>
          <p:cNvSpPr>
            <a:spLocks noChangeArrowheads="1"/>
          </p:cNvSpPr>
          <p:nvPr/>
        </p:nvSpPr>
        <p:spPr bwMode="auto">
          <a:xfrm>
            <a:off x="709316" y="4152470"/>
            <a:ext cx="280866" cy="2016809"/>
          </a:xfrm>
          <a:prstGeom prst="rect">
            <a:avLst/>
          </a:prstGeom>
          <a:solidFill>
            <a:srgbClr val="96969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FFFFFF"/>
              </a:solidFill>
            </a:endParaRPr>
          </a:p>
        </p:txBody>
      </p:sp>
      <p:sp>
        <p:nvSpPr>
          <p:cNvPr id="66" name="Freeform 172"/>
          <p:cNvSpPr>
            <a:spLocks/>
          </p:cNvSpPr>
          <p:nvPr/>
        </p:nvSpPr>
        <p:spPr bwMode="auto">
          <a:xfrm>
            <a:off x="709315" y="4152470"/>
            <a:ext cx="280867" cy="375615"/>
          </a:xfrm>
          <a:custGeom>
            <a:avLst/>
            <a:gdLst>
              <a:gd name="T0" fmla="*/ 83 w 83"/>
              <a:gd name="T1" fmla="*/ 111 h 111"/>
              <a:gd name="T2" fmla="*/ 0 w 83"/>
              <a:gd name="T3" fmla="*/ 50 h 111"/>
              <a:gd name="T4" fmla="*/ 0 w 83"/>
              <a:gd name="T5" fmla="*/ 0 h 111"/>
              <a:gd name="T6" fmla="*/ 83 w 83"/>
              <a:gd name="T7" fmla="*/ 0 h 111"/>
              <a:gd name="T8" fmla="*/ 83 w 83"/>
              <a:gd name="T9" fmla="*/ 111 h 111"/>
            </a:gdLst>
            <a:ahLst/>
            <a:cxnLst>
              <a:cxn ang="0">
                <a:pos x="T0" y="T1"/>
              </a:cxn>
              <a:cxn ang="0">
                <a:pos x="T2" y="T3"/>
              </a:cxn>
              <a:cxn ang="0">
                <a:pos x="T4" y="T5"/>
              </a:cxn>
              <a:cxn ang="0">
                <a:pos x="T6" y="T7"/>
              </a:cxn>
              <a:cxn ang="0">
                <a:pos x="T8" y="T9"/>
              </a:cxn>
            </a:cxnLst>
            <a:rect l="0" t="0" r="r" b="b"/>
            <a:pathLst>
              <a:path w="83" h="111">
                <a:moveTo>
                  <a:pt x="83" y="111"/>
                </a:moveTo>
                <a:lnTo>
                  <a:pt x="0" y="50"/>
                </a:lnTo>
                <a:lnTo>
                  <a:pt x="0" y="0"/>
                </a:lnTo>
                <a:lnTo>
                  <a:pt x="83" y="0"/>
                </a:lnTo>
                <a:lnTo>
                  <a:pt x="83" y="111"/>
                </a:lnTo>
                <a:close/>
              </a:path>
            </a:pathLst>
          </a:custGeom>
          <a:solidFill>
            <a:srgbClr val="5050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FFFFFF"/>
              </a:solidFill>
            </a:endParaRPr>
          </a:p>
        </p:txBody>
      </p:sp>
      <p:sp>
        <p:nvSpPr>
          <p:cNvPr id="67" name="Rectangle 173"/>
          <p:cNvSpPr>
            <a:spLocks noChangeArrowheads="1"/>
          </p:cNvSpPr>
          <p:nvPr/>
        </p:nvSpPr>
        <p:spPr bwMode="auto">
          <a:xfrm>
            <a:off x="2131470" y="4152470"/>
            <a:ext cx="280866" cy="2016809"/>
          </a:xfrm>
          <a:prstGeom prst="rect">
            <a:avLst/>
          </a:prstGeom>
          <a:solidFill>
            <a:srgbClr val="73737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FFFFFF"/>
              </a:solidFill>
            </a:endParaRPr>
          </a:p>
        </p:txBody>
      </p:sp>
      <p:sp>
        <p:nvSpPr>
          <p:cNvPr id="68" name="Freeform 174"/>
          <p:cNvSpPr>
            <a:spLocks/>
          </p:cNvSpPr>
          <p:nvPr/>
        </p:nvSpPr>
        <p:spPr bwMode="auto">
          <a:xfrm>
            <a:off x="2131469" y="4152470"/>
            <a:ext cx="280867" cy="375615"/>
          </a:xfrm>
          <a:custGeom>
            <a:avLst/>
            <a:gdLst>
              <a:gd name="T0" fmla="*/ 83 w 83"/>
              <a:gd name="T1" fmla="*/ 111 h 111"/>
              <a:gd name="T2" fmla="*/ 0 w 83"/>
              <a:gd name="T3" fmla="*/ 50 h 111"/>
              <a:gd name="T4" fmla="*/ 0 w 83"/>
              <a:gd name="T5" fmla="*/ 0 h 111"/>
              <a:gd name="T6" fmla="*/ 83 w 83"/>
              <a:gd name="T7" fmla="*/ 0 h 111"/>
              <a:gd name="T8" fmla="*/ 83 w 83"/>
              <a:gd name="T9" fmla="*/ 111 h 111"/>
            </a:gdLst>
            <a:ahLst/>
            <a:cxnLst>
              <a:cxn ang="0">
                <a:pos x="T0" y="T1"/>
              </a:cxn>
              <a:cxn ang="0">
                <a:pos x="T2" y="T3"/>
              </a:cxn>
              <a:cxn ang="0">
                <a:pos x="T4" y="T5"/>
              </a:cxn>
              <a:cxn ang="0">
                <a:pos x="T6" y="T7"/>
              </a:cxn>
              <a:cxn ang="0">
                <a:pos x="T8" y="T9"/>
              </a:cxn>
            </a:cxnLst>
            <a:rect l="0" t="0" r="r" b="b"/>
            <a:pathLst>
              <a:path w="83" h="111">
                <a:moveTo>
                  <a:pt x="83" y="111"/>
                </a:moveTo>
                <a:lnTo>
                  <a:pt x="0" y="50"/>
                </a:lnTo>
                <a:lnTo>
                  <a:pt x="0" y="0"/>
                </a:lnTo>
                <a:lnTo>
                  <a:pt x="83" y="0"/>
                </a:lnTo>
                <a:lnTo>
                  <a:pt x="83" y="111"/>
                </a:lnTo>
                <a:close/>
              </a:path>
            </a:pathLst>
          </a:custGeom>
          <a:solidFill>
            <a:srgbClr val="5050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FFFFFF"/>
              </a:solidFill>
            </a:endParaRPr>
          </a:p>
        </p:txBody>
      </p:sp>
      <p:sp>
        <p:nvSpPr>
          <p:cNvPr id="69" name="Freeform 215"/>
          <p:cNvSpPr>
            <a:spLocks/>
          </p:cNvSpPr>
          <p:nvPr/>
        </p:nvSpPr>
        <p:spPr bwMode="auto">
          <a:xfrm>
            <a:off x="1274143" y="3557385"/>
            <a:ext cx="142124" cy="307937"/>
          </a:xfrm>
          <a:custGeom>
            <a:avLst/>
            <a:gdLst>
              <a:gd name="T0" fmla="*/ 2 w 15"/>
              <a:gd name="T1" fmla="*/ 0 h 33"/>
              <a:gd name="T2" fmla="*/ 0 w 15"/>
              <a:gd name="T3" fmla="*/ 16 h 33"/>
              <a:gd name="T4" fmla="*/ 12 w 15"/>
              <a:gd name="T5" fmla="*/ 32 h 33"/>
              <a:gd name="T6" fmla="*/ 14 w 15"/>
              <a:gd name="T7" fmla="*/ 32 h 33"/>
              <a:gd name="T8" fmla="*/ 2 w 15"/>
              <a:gd name="T9" fmla="*/ 0 h 33"/>
            </a:gdLst>
            <a:ahLst/>
            <a:cxnLst>
              <a:cxn ang="0">
                <a:pos x="T0" y="T1"/>
              </a:cxn>
              <a:cxn ang="0">
                <a:pos x="T2" y="T3"/>
              </a:cxn>
              <a:cxn ang="0">
                <a:pos x="T4" y="T5"/>
              </a:cxn>
              <a:cxn ang="0">
                <a:pos x="T6" y="T7"/>
              </a:cxn>
              <a:cxn ang="0">
                <a:pos x="T8" y="T9"/>
              </a:cxn>
            </a:cxnLst>
            <a:rect l="0" t="0" r="r" b="b"/>
            <a:pathLst>
              <a:path w="15" h="33">
                <a:moveTo>
                  <a:pt x="2" y="0"/>
                </a:moveTo>
                <a:cubicBezTo>
                  <a:pt x="2" y="5"/>
                  <a:pt x="2" y="10"/>
                  <a:pt x="0" y="16"/>
                </a:cubicBezTo>
                <a:cubicBezTo>
                  <a:pt x="9" y="17"/>
                  <a:pt x="12" y="31"/>
                  <a:pt x="12" y="32"/>
                </a:cubicBezTo>
                <a:cubicBezTo>
                  <a:pt x="12" y="33"/>
                  <a:pt x="14" y="33"/>
                  <a:pt x="14" y="32"/>
                </a:cubicBezTo>
                <a:cubicBezTo>
                  <a:pt x="15" y="10"/>
                  <a:pt x="4" y="1"/>
                  <a:pt x="2" y="0"/>
                </a:cubicBezTo>
                <a:close/>
              </a:path>
            </a:pathLst>
          </a:custGeom>
          <a:solidFill>
            <a:srgbClr val="00BC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FFFFFF"/>
              </a:solidFill>
            </a:endParaRPr>
          </a:p>
        </p:txBody>
      </p:sp>
      <p:sp>
        <p:nvSpPr>
          <p:cNvPr id="70" name="Freeform 216"/>
          <p:cNvSpPr>
            <a:spLocks/>
          </p:cNvSpPr>
          <p:nvPr/>
        </p:nvSpPr>
        <p:spPr bwMode="auto">
          <a:xfrm>
            <a:off x="884143" y="3557385"/>
            <a:ext cx="142124" cy="307937"/>
          </a:xfrm>
          <a:custGeom>
            <a:avLst/>
            <a:gdLst>
              <a:gd name="T0" fmla="*/ 13 w 15"/>
              <a:gd name="T1" fmla="*/ 0 h 33"/>
              <a:gd name="T2" fmla="*/ 1 w 15"/>
              <a:gd name="T3" fmla="*/ 32 h 33"/>
              <a:gd name="T4" fmla="*/ 3 w 15"/>
              <a:gd name="T5" fmla="*/ 32 h 33"/>
              <a:gd name="T6" fmla="*/ 15 w 15"/>
              <a:gd name="T7" fmla="*/ 16 h 33"/>
              <a:gd name="T8" fmla="*/ 13 w 15"/>
              <a:gd name="T9" fmla="*/ 0 h 33"/>
            </a:gdLst>
            <a:ahLst/>
            <a:cxnLst>
              <a:cxn ang="0">
                <a:pos x="T0" y="T1"/>
              </a:cxn>
              <a:cxn ang="0">
                <a:pos x="T2" y="T3"/>
              </a:cxn>
              <a:cxn ang="0">
                <a:pos x="T4" y="T5"/>
              </a:cxn>
              <a:cxn ang="0">
                <a:pos x="T6" y="T7"/>
              </a:cxn>
              <a:cxn ang="0">
                <a:pos x="T8" y="T9"/>
              </a:cxn>
            </a:cxnLst>
            <a:rect l="0" t="0" r="r" b="b"/>
            <a:pathLst>
              <a:path w="15" h="33">
                <a:moveTo>
                  <a:pt x="13" y="0"/>
                </a:moveTo>
                <a:cubicBezTo>
                  <a:pt x="10" y="2"/>
                  <a:pt x="0" y="11"/>
                  <a:pt x="1" y="32"/>
                </a:cubicBezTo>
                <a:cubicBezTo>
                  <a:pt x="1" y="33"/>
                  <a:pt x="3" y="33"/>
                  <a:pt x="3" y="32"/>
                </a:cubicBezTo>
                <a:cubicBezTo>
                  <a:pt x="4" y="31"/>
                  <a:pt x="6" y="17"/>
                  <a:pt x="15" y="16"/>
                </a:cubicBezTo>
                <a:cubicBezTo>
                  <a:pt x="13" y="10"/>
                  <a:pt x="13" y="5"/>
                  <a:pt x="13" y="0"/>
                </a:cubicBezTo>
                <a:close/>
              </a:path>
            </a:pathLst>
          </a:custGeom>
          <a:solidFill>
            <a:srgbClr val="00BC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FFFFFF"/>
              </a:solidFill>
            </a:endParaRPr>
          </a:p>
        </p:txBody>
      </p:sp>
      <p:sp>
        <p:nvSpPr>
          <p:cNvPr id="71" name="Freeform 217"/>
          <p:cNvSpPr>
            <a:spLocks/>
          </p:cNvSpPr>
          <p:nvPr/>
        </p:nvSpPr>
        <p:spPr bwMode="auto">
          <a:xfrm>
            <a:off x="1126212" y="3547297"/>
            <a:ext cx="53537" cy="359458"/>
          </a:xfrm>
          <a:custGeom>
            <a:avLst/>
            <a:gdLst>
              <a:gd name="T0" fmla="*/ 3 w 5"/>
              <a:gd name="T1" fmla="*/ 0 h 34"/>
              <a:gd name="T2" fmla="*/ 3 w 5"/>
              <a:gd name="T3" fmla="*/ 0 h 34"/>
              <a:gd name="T4" fmla="*/ 3 w 5"/>
              <a:gd name="T5" fmla="*/ 0 h 34"/>
              <a:gd name="T6" fmla="*/ 3 w 5"/>
              <a:gd name="T7" fmla="*/ 0 h 34"/>
              <a:gd name="T8" fmla="*/ 3 w 5"/>
              <a:gd name="T9" fmla="*/ 0 h 34"/>
              <a:gd name="T10" fmla="*/ 1 w 5"/>
              <a:gd name="T11" fmla="*/ 2 h 34"/>
              <a:gd name="T12" fmla="*/ 1 w 5"/>
              <a:gd name="T13" fmla="*/ 31 h 34"/>
              <a:gd name="T14" fmla="*/ 3 w 5"/>
              <a:gd name="T15" fmla="*/ 34 h 34"/>
              <a:gd name="T16" fmla="*/ 3 w 5"/>
              <a:gd name="T17" fmla="*/ 34 h 34"/>
              <a:gd name="T18" fmla="*/ 3 w 5"/>
              <a:gd name="T19" fmla="*/ 34 h 34"/>
              <a:gd name="T20" fmla="*/ 3 w 5"/>
              <a:gd name="T21" fmla="*/ 34 h 34"/>
              <a:gd name="T22" fmla="*/ 3 w 5"/>
              <a:gd name="T23" fmla="*/ 34 h 34"/>
              <a:gd name="T24" fmla="*/ 5 w 5"/>
              <a:gd name="T25" fmla="*/ 31 h 34"/>
              <a:gd name="T26" fmla="*/ 5 w 5"/>
              <a:gd name="T27" fmla="*/ 2 h 34"/>
              <a:gd name="T28" fmla="*/ 3 w 5"/>
              <a:gd name="T2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34">
                <a:moveTo>
                  <a:pt x="3" y="0"/>
                </a:moveTo>
                <a:cubicBezTo>
                  <a:pt x="3" y="0"/>
                  <a:pt x="3" y="0"/>
                  <a:pt x="3" y="0"/>
                </a:cubicBezTo>
                <a:cubicBezTo>
                  <a:pt x="3" y="0"/>
                  <a:pt x="3" y="0"/>
                  <a:pt x="3" y="0"/>
                </a:cubicBezTo>
                <a:cubicBezTo>
                  <a:pt x="3" y="0"/>
                  <a:pt x="3" y="0"/>
                  <a:pt x="3" y="0"/>
                </a:cubicBezTo>
                <a:cubicBezTo>
                  <a:pt x="3" y="0"/>
                  <a:pt x="3" y="0"/>
                  <a:pt x="3" y="0"/>
                </a:cubicBezTo>
                <a:cubicBezTo>
                  <a:pt x="0" y="0"/>
                  <a:pt x="1" y="2"/>
                  <a:pt x="1" y="2"/>
                </a:cubicBezTo>
                <a:cubicBezTo>
                  <a:pt x="1" y="2"/>
                  <a:pt x="1" y="30"/>
                  <a:pt x="1" y="31"/>
                </a:cubicBezTo>
                <a:cubicBezTo>
                  <a:pt x="1" y="32"/>
                  <a:pt x="1" y="34"/>
                  <a:pt x="3" y="34"/>
                </a:cubicBezTo>
                <a:cubicBezTo>
                  <a:pt x="3" y="34"/>
                  <a:pt x="3" y="34"/>
                  <a:pt x="3" y="34"/>
                </a:cubicBezTo>
                <a:cubicBezTo>
                  <a:pt x="3" y="34"/>
                  <a:pt x="3" y="34"/>
                  <a:pt x="3" y="34"/>
                </a:cubicBezTo>
                <a:cubicBezTo>
                  <a:pt x="3" y="34"/>
                  <a:pt x="3" y="34"/>
                  <a:pt x="3" y="34"/>
                </a:cubicBezTo>
                <a:cubicBezTo>
                  <a:pt x="3" y="34"/>
                  <a:pt x="3" y="34"/>
                  <a:pt x="3" y="34"/>
                </a:cubicBezTo>
                <a:cubicBezTo>
                  <a:pt x="5" y="34"/>
                  <a:pt x="5" y="32"/>
                  <a:pt x="5" y="31"/>
                </a:cubicBezTo>
                <a:cubicBezTo>
                  <a:pt x="5" y="30"/>
                  <a:pt x="5" y="2"/>
                  <a:pt x="5" y="2"/>
                </a:cubicBezTo>
                <a:cubicBezTo>
                  <a:pt x="5" y="2"/>
                  <a:pt x="5" y="0"/>
                  <a:pt x="3" y="0"/>
                </a:cubicBezTo>
                <a:close/>
              </a:path>
            </a:pathLst>
          </a:custGeom>
          <a:solidFill>
            <a:srgbClr val="00BC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FFFFFF"/>
              </a:solidFill>
            </a:endParaRPr>
          </a:p>
        </p:txBody>
      </p:sp>
      <p:sp>
        <p:nvSpPr>
          <p:cNvPr id="72" name="Freeform 218"/>
          <p:cNvSpPr>
            <a:spLocks/>
          </p:cNvSpPr>
          <p:nvPr/>
        </p:nvSpPr>
        <p:spPr bwMode="auto">
          <a:xfrm>
            <a:off x="1089227" y="3221179"/>
            <a:ext cx="121820" cy="64295"/>
          </a:xfrm>
          <a:custGeom>
            <a:avLst/>
            <a:gdLst>
              <a:gd name="T0" fmla="*/ 13 w 13"/>
              <a:gd name="T1" fmla="*/ 7 h 7"/>
              <a:gd name="T2" fmla="*/ 7 w 13"/>
              <a:gd name="T3" fmla="*/ 0 h 7"/>
              <a:gd name="T4" fmla="*/ 7 w 13"/>
              <a:gd name="T5" fmla="*/ 0 h 7"/>
              <a:gd name="T6" fmla="*/ 0 w 13"/>
              <a:gd name="T7" fmla="*/ 7 h 7"/>
              <a:gd name="T8" fmla="*/ 13 w 13"/>
              <a:gd name="T9" fmla="*/ 7 h 7"/>
            </a:gdLst>
            <a:ahLst/>
            <a:cxnLst>
              <a:cxn ang="0">
                <a:pos x="T0" y="T1"/>
              </a:cxn>
              <a:cxn ang="0">
                <a:pos x="T2" y="T3"/>
              </a:cxn>
              <a:cxn ang="0">
                <a:pos x="T4" y="T5"/>
              </a:cxn>
              <a:cxn ang="0">
                <a:pos x="T6" y="T7"/>
              </a:cxn>
              <a:cxn ang="0">
                <a:pos x="T8" y="T9"/>
              </a:cxn>
            </a:cxnLst>
            <a:rect l="0" t="0" r="r" b="b"/>
            <a:pathLst>
              <a:path w="13" h="7">
                <a:moveTo>
                  <a:pt x="13" y="7"/>
                </a:moveTo>
                <a:cubicBezTo>
                  <a:pt x="11" y="2"/>
                  <a:pt x="8" y="0"/>
                  <a:pt x="7" y="0"/>
                </a:cubicBezTo>
                <a:cubicBezTo>
                  <a:pt x="7" y="0"/>
                  <a:pt x="7" y="0"/>
                  <a:pt x="7" y="0"/>
                </a:cubicBezTo>
                <a:cubicBezTo>
                  <a:pt x="5" y="0"/>
                  <a:pt x="3" y="2"/>
                  <a:pt x="0" y="7"/>
                </a:cubicBezTo>
                <a:lnTo>
                  <a:pt x="13" y="7"/>
                </a:lnTo>
                <a:close/>
              </a:path>
            </a:pathLst>
          </a:custGeom>
          <a:solidFill>
            <a:srgbClr val="00BC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FFFFFF"/>
              </a:solidFill>
            </a:endParaRPr>
          </a:p>
        </p:txBody>
      </p:sp>
      <p:sp>
        <p:nvSpPr>
          <p:cNvPr id="73" name="Freeform 219"/>
          <p:cNvSpPr>
            <a:spLocks noEditPoints="1"/>
          </p:cNvSpPr>
          <p:nvPr/>
        </p:nvSpPr>
        <p:spPr bwMode="auto">
          <a:xfrm>
            <a:off x="988366" y="3305229"/>
            <a:ext cx="328240" cy="429758"/>
          </a:xfrm>
          <a:custGeom>
            <a:avLst/>
            <a:gdLst>
              <a:gd name="T0" fmla="*/ 25 w 35"/>
              <a:gd name="T1" fmla="*/ 0 h 46"/>
              <a:gd name="T2" fmla="*/ 10 w 35"/>
              <a:gd name="T3" fmla="*/ 0 h 46"/>
              <a:gd name="T4" fmla="*/ 7 w 35"/>
              <a:gd name="T5" fmla="*/ 46 h 46"/>
              <a:gd name="T6" fmla="*/ 14 w 35"/>
              <a:gd name="T7" fmla="*/ 46 h 46"/>
              <a:gd name="T8" fmla="*/ 14 w 35"/>
              <a:gd name="T9" fmla="*/ 28 h 46"/>
              <a:gd name="T10" fmla="*/ 15 w 35"/>
              <a:gd name="T11" fmla="*/ 25 h 46"/>
              <a:gd name="T12" fmla="*/ 18 w 35"/>
              <a:gd name="T13" fmla="*/ 24 h 46"/>
              <a:gd name="T14" fmla="*/ 20 w 35"/>
              <a:gd name="T15" fmla="*/ 25 h 46"/>
              <a:gd name="T16" fmla="*/ 21 w 35"/>
              <a:gd name="T17" fmla="*/ 28 h 46"/>
              <a:gd name="T18" fmla="*/ 21 w 35"/>
              <a:gd name="T19" fmla="*/ 46 h 46"/>
              <a:gd name="T20" fmla="*/ 28 w 35"/>
              <a:gd name="T21" fmla="*/ 46 h 46"/>
              <a:gd name="T22" fmla="*/ 25 w 35"/>
              <a:gd name="T23" fmla="*/ 0 h 46"/>
              <a:gd name="T24" fmla="*/ 18 w 35"/>
              <a:gd name="T25" fmla="*/ 16 h 46"/>
              <a:gd name="T26" fmla="*/ 12 w 35"/>
              <a:gd name="T27" fmla="*/ 10 h 46"/>
              <a:gd name="T28" fmla="*/ 18 w 35"/>
              <a:gd name="T29" fmla="*/ 5 h 46"/>
              <a:gd name="T30" fmla="*/ 23 w 35"/>
              <a:gd name="T31" fmla="*/ 10 h 46"/>
              <a:gd name="T32" fmla="*/ 18 w 35"/>
              <a:gd name="T33" fmla="*/ 16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5" h="46">
                <a:moveTo>
                  <a:pt x="25" y="0"/>
                </a:moveTo>
                <a:cubicBezTo>
                  <a:pt x="10" y="0"/>
                  <a:pt x="10" y="0"/>
                  <a:pt x="10" y="0"/>
                </a:cubicBezTo>
                <a:cubicBezTo>
                  <a:pt x="5" y="10"/>
                  <a:pt x="0" y="27"/>
                  <a:pt x="7" y="46"/>
                </a:cubicBezTo>
                <a:cubicBezTo>
                  <a:pt x="7" y="46"/>
                  <a:pt x="11" y="46"/>
                  <a:pt x="14" y="46"/>
                </a:cubicBezTo>
                <a:cubicBezTo>
                  <a:pt x="14" y="28"/>
                  <a:pt x="14" y="28"/>
                  <a:pt x="14" y="28"/>
                </a:cubicBezTo>
                <a:cubicBezTo>
                  <a:pt x="14" y="28"/>
                  <a:pt x="14" y="26"/>
                  <a:pt x="15" y="25"/>
                </a:cubicBezTo>
                <a:cubicBezTo>
                  <a:pt x="15" y="25"/>
                  <a:pt x="16" y="24"/>
                  <a:pt x="18" y="24"/>
                </a:cubicBezTo>
                <a:cubicBezTo>
                  <a:pt x="19" y="24"/>
                  <a:pt x="20" y="25"/>
                  <a:pt x="20" y="25"/>
                </a:cubicBezTo>
                <a:cubicBezTo>
                  <a:pt x="21" y="26"/>
                  <a:pt x="21" y="28"/>
                  <a:pt x="21" y="28"/>
                </a:cubicBezTo>
                <a:cubicBezTo>
                  <a:pt x="21" y="46"/>
                  <a:pt x="21" y="46"/>
                  <a:pt x="21" y="46"/>
                </a:cubicBezTo>
                <a:cubicBezTo>
                  <a:pt x="25" y="46"/>
                  <a:pt x="28" y="46"/>
                  <a:pt x="28" y="46"/>
                </a:cubicBezTo>
                <a:cubicBezTo>
                  <a:pt x="35" y="27"/>
                  <a:pt x="31" y="10"/>
                  <a:pt x="25" y="0"/>
                </a:cubicBezTo>
                <a:close/>
                <a:moveTo>
                  <a:pt x="18" y="16"/>
                </a:moveTo>
                <a:cubicBezTo>
                  <a:pt x="15" y="16"/>
                  <a:pt x="12" y="13"/>
                  <a:pt x="12" y="10"/>
                </a:cubicBezTo>
                <a:cubicBezTo>
                  <a:pt x="12" y="7"/>
                  <a:pt x="15" y="5"/>
                  <a:pt x="18" y="5"/>
                </a:cubicBezTo>
                <a:cubicBezTo>
                  <a:pt x="21" y="5"/>
                  <a:pt x="23" y="7"/>
                  <a:pt x="23" y="10"/>
                </a:cubicBezTo>
                <a:cubicBezTo>
                  <a:pt x="23" y="13"/>
                  <a:pt x="21" y="16"/>
                  <a:pt x="18" y="16"/>
                </a:cubicBezTo>
                <a:close/>
              </a:path>
            </a:pathLst>
          </a:custGeom>
          <a:solidFill>
            <a:srgbClr val="00BC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FFFFFF"/>
              </a:solidFill>
            </a:endParaRPr>
          </a:p>
        </p:txBody>
      </p:sp>
      <p:sp>
        <p:nvSpPr>
          <p:cNvPr id="74" name="Freeform 220"/>
          <p:cNvSpPr>
            <a:spLocks/>
          </p:cNvSpPr>
          <p:nvPr/>
        </p:nvSpPr>
        <p:spPr bwMode="auto">
          <a:xfrm>
            <a:off x="1052247" y="3742297"/>
            <a:ext cx="169532" cy="53537"/>
          </a:xfrm>
          <a:custGeom>
            <a:avLst/>
            <a:gdLst>
              <a:gd name="T0" fmla="*/ 7 w 7"/>
              <a:gd name="T1" fmla="*/ 0 h 2"/>
              <a:gd name="T2" fmla="*/ 1 w 7"/>
              <a:gd name="T3" fmla="*/ 0 h 2"/>
              <a:gd name="T4" fmla="*/ 0 w 7"/>
              <a:gd name="T5" fmla="*/ 1 h 2"/>
              <a:gd name="T6" fmla="*/ 1 w 7"/>
              <a:gd name="T7" fmla="*/ 2 h 2"/>
              <a:gd name="T8" fmla="*/ 7 w 7"/>
              <a:gd name="T9" fmla="*/ 2 h 2"/>
              <a:gd name="T10" fmla="*/ 7 w 7"/>
              <a:gd name="T11" fmla="*/ 0 h 2"/>
            </a:gdLst>
            <a:ahLst/>
            <a:cxnLst>
              <a:cxn ang="0">
                <a:pos x="T0" y="T1"/>
              </a:cxn>
              <a:cxn ang="0">
                <a:pos x="T2" y="T3"/>
              </a:cxn>
              <a:cxn ang="0">
                <a:pos x="T4" y="T5"/>
              </a:cxn>
              <a:cxn ang="0">
                <a:pos x="T6" y="T7"/>
              </a:cxn>
              <a:cxn ang="0">
                <a:pos x="T8" y="T9"/>
              </a:cxn>
              <a:cxn ang="0">
                <a:pos x="T10" y="T11"/>
              </a:cxn>
            </a:cxnLst>
            <a:rect l="0" t="0" r="r" b="b"/>
            <a:pathLst>
              <a:path w="7" h="2">
                <a:moveTo>
                  <a:pt x="7" y="0"/>
                </a:moveTo>
                <a:cubicBezTo>
                  <a:pt x="1" y="0"/>
                  <a:pt x="1" y="0"/>
                  <a:pt x="1" y="0"/>
                </a:cubicBezTo>
                <a:cubicBezTo>
                  <a:pt x="0" y="0"/>
                  <a:pt x="0" y="1"/>
                  <a:pt x="0" y="1"/>
                </a:cubicBezTo>
                <a:cubicBezTo>
                  <a:pt x="0" y="2"/>
                  <a:pt x="0" y="2"/>
                  <a:pt x="1" y="2"/>
                </a:cubicBezTo>
                <a:cubicBezTo>
                  <a:pt x="7" y="2"/>
                  <a:pt x="7" y="2"/>
                  <a:pt x="7" y="2"/>
                </a:cubicBezTo>
                <a:lnTo>
                  <a:pt x="7" y="0"/>
                </a:lnTo>
                <a:close/>
              </a:path>
            </a:pathLst>
          </a:custGeom>
          <a:solidFill>
            <a:srgbClr val="00BC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FFFFFF"/>
              </a:solidFill>
            </a:endParaRPr>
          </a:p>
        </p:txBody>
      </p:sp>
      <p:sp>
        <p:nvSpPr>
          <p:cNvPr id="75" name="Freeform 221"/>
          <p:cNvSpPr>
            <a:spLocks/>
          </p:cNvSpPr>
          <p:nvPr/>
        </p:nvSpPr>
        <p:spPr bwMode="auto">
          <a:xfrm>
            <a:off x="1183367" y="3742297"/>
            <a:ext cx="196300" cy="53537"/>
          </a:xfrm>
          <a:custGeom>
            <a:avLst/>
            <a:gdLst>
              <a:gd name="T0" fmla="*/ 7 w 8"/>
              <a:gd name="T1" fmla="*/ 0 h 2"/>
              <a:gd name="T2" fmla="*/ 0 w 8"/>
              <a:gd name="T3" fmla="*/ 0 h 2"/>
              <a:gd name="T4" fmla="*/ 0 w 8"/>
              <a:gd name="T5" fmla="*/ 2 h 2"/>
              <a:gd name="T6" fmla="*/ 7 w 8"/>
              <a:gd name="T7" fmla="*/ 2 h 2"/>
              <a:gd name="T8" fmla="*/ 8 w 8"/>
              <a:gd name="T9" fmla="*/ 1 h 2"/>
              <a:gd name="T10" fmla="*/ 7 w 8"/>
              <a:gd name="T11" fmla="*/ 0 h 2"/>
            </a:gdLst>
            <a:ahLst/>
            <a:cxnLst>
              <a:cxn ang="0">
                <a:pos x="T0" y="T1"/>
              </a:cxn>
              <a:cxn ang="0">
                <a:pos x="T2" y="T3"/>
              </a:cxn>
              <a:cxn ang="0">
                <a:pos x="T4" y="T5"/>
              </a:cxn>
              <a:cxn ang="0">
                <a:pos x="T6" y="T7"/>
              </a:cxn>
              <a:cxn ang="0">
                <a:pos x="T8" y="T9"/>
              </a:cxn>
              <a:cxn ang="0">
                <a:pos x="T10" y="T11"/>
              </a:cxn>
            </a:cxnLst>
            <a:rect l="0" t="0" r="r" b="b"/>
            <a:pathLst>
              <a:path w="8" h="2">
                <a:moveTo>
                  <a:pt x="7" y="0"/>
                </a:moveTo>
                <a:cubicBezTo>
                  <a:pt x="0" y="0"/>
                  <a:pt x="0" y="0"/>
                  <a:pt x="0" y="0"/>
                </a:cubicBezTo>
                <a:cubicBezTo>
                  <a:pt x="0" y="2"/>
                  <a:pt x="0" y="2"/>
                  <a:pt x="0" y="2"/>
                </a:cubicBezTo>
                <a:cubicBezTo>
                  <a:pt x="7" y="2"/>
                  <a:pt x="7" y="2"/>
                  <a:pt x="7" y="2"/>
                </a:cubicBezTo>
                <a:cubicBezTo>
                  <a:pt x="7" y="2"/>
                  <a:pt x="8" y="2"/>
                  <a:pt x="8" y="1"/>
                </a:cubicBezTo>
                <a:cubicBezTo>
                  <a:pt x="8" y="1"/>
                  <a:pt x="7" y="0"/>
                  <a:pt x="7" y="0"/>
                </a:cubicBezTo>
                <a:close/>
              </a:path>
            </a:pathLst>
          </a:custGeom>
          <a:solidFill>
            <a:srgbClr val="00BC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FFFFFF"/>
              </a:solidFill>
            </a:endParaRPr>
          </a:p>
        </p:txBody>
      </p:sp>
      <p:sp>
        <p:nvSpPr>
          <p:cNvPr id="76" name="TextBox 75"/>
          <p:cNvSpPr txBox="1"/>
          <p:nvPr/>
        </p:nvSpPr>
        <p:spPr>
          <a:xfrm>
            <a:off x="1" y="6642289"/>
            <a:ext cx="3806190" cy="352236"/>
          </a:xfrm>
          <a:prstGeom prst="rect">
            <a:avLst/>
          </a:prstGeom>
          <a:noFill/>
        </p:spPr>
        <p:txBody>
          <a:bodyPr wrap="square" lIns="365760" tIns="146304" rIns="182880" bIns="146304" rtlCol="0" anchor="ctr" anchorCtr="0">
            <a:noAutofit/>
          </a:bodyPr>
          <a:lstStyle/>
          <a:p>
            <a:pPr>
              <a:lnSpc>
                <a:spcPct val="90000"/>
              </a:lnSpc>
              <a:spcAft>
                <a:spcPts val="600"/>
              </a:spcAft>
            </a:pPr>
            <a:r>
              <a:rPr lang="en-US" sz="1400" dirty="0">
                <a:solidFill>
                  <a:schemeClr val="bg1"/>
                </a:solidFill>
                <a:latin typeface="Segoe UI Semibold" panose="020B0702040204020203" pitchFamily="34" charset="0"/>
                <a:ea typeface="Segoe UI Black" panose="020B0A02040204020203" pitchFamily="34" charset="0"/>
                <a:cs typeface="Segoe UI Semibold" panose="020B0702040204020203" pitchFamily="34" charset="0"/>
              </a:rPr>
              <a:t>Powerful insights</a:t>
            </a:r>
          </a:p>
        </p:txBody>
      </p:sp>
    </p:spTree>
    <p:extLst>
      <p:ext uri="{BB962C8B-B14F-4D97-AF65-F5344CB8AC3E}">
        <p14:creationId xmlns:p14="http://schemas.microsoft.com/office/powerpoint/2010/main" val="406370835"/>
      </p:ext>
    </p:extLst>
  </p:cSld>
  <p:clrMapOvr>
    <a:masterClrMapping/>
  </p:clrMapOvr>
  <p:transition>
    <p:fade/>
  </p:transition>
</p:sld>
</file>

<file path=ppt/slides/slide12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aphicFrame>
        <p:nvGraphicFramePr>
          <p:cNvPr id="91" name="Table 90"/>
          <p:cNvGraphicFramePr>
            <a:graphicFrameLocks noGrp="1"/>
          </p:cNvGraphicFramePr>
          <p:nvPr>
            <p:extLst/>
          </p:nvPr>
        </p:nvGraphicFramePr>
        <p:xfrm>
          <a:off x="880" y="1369171"/>
          <a:ext cx="12435596" cy="4623777"/>
        </p:xfrm>
        <a:graphic>
          <a:graphicData uri="http://schemas.openxmlformats.org/drawingml/2006/table">
            <a:tbl>
              <a:tblPr firstRow="1" bandRow="1">
                <a:tableStyleId>{5C22544A-7EE6-4342-B048-85BDC9FD1C3A}</a:tableStyleId>
              </a:tblPr>
              <a:tblGrid>
                <a:gridCol w="3108899">
                  <a:extLst>
                    <a:ext uri="{9D8B030D-6E8A-4147-A177-3AD203B41FA5}">
                      <a16:colId xmlns:a16="http://schemas.microsoft.com/office/drawing/2014/main" val="20000"/>
                    </a:ext>
                  </a:extLst>
                </a:gridCol>
                <a:gridCol w="3108899">
                  <a:extLst>
                    <a:ext uri="{9D8B030D-6E8A-4147-A177-3AD203B41FA5}">
                      <a16:colId xmlns:a16="http://schemas.microsoft.com/office/drawing/2014/main" val="20001"/>
                    </a:ext>
                  </a:extLst>
                </a:gridCol>
                <a:gridCol w="3108899">
                  <a:extLst>
                    <a:ext uri="{9D8B030D-6E8A-4147-A177-3AD203B41FA5}">
                      <a16:colId xmlns:a16="http://schemas.microsoft.com/office/drawing/2014/main" val="20002"/>
                    </a:ext>
                  </a:extLst>
                </a:gridCol>
                <a:gridCol w="3108899">
                  <a:extLst>
                    <a:ext uri="{9D8B030D-6E8A-4147-A177-3AD203B41FA5}">
                      <a16:colId xmlns:a16="http://schemas.microsoft.com/office/drawing/2014/main" val="447644168"/>
                    </a:ext>
                  </a:extLst>
                </a:gridCol>
              </a:tblGrid>
              <a:tr h="458721">
                <a:tc>
                  <a:txBody>
                    <a:bodyPr/>
                    <a:lstStyle/>
                    <a:p>
                      <a:pPr algn="ctr"/>
                      <a:r>
                        <a:rPr lang="en-US" sz="2800" b="0" spc="0" dirty="0">
                          <a:latin typeface="+mj-lt"/>
                        </a:rPr>
                        <a:t>Access any</a:t>
                      </a:r>
                      <a:r>
                        <a:rPr lang="en-US" sz="2800" b="0" spc="0" baseline="0" dirty="0">
                          <a:latin typeface="+mj-lt"/>
                        </a:rPr>
                        <a:t> data</a:t>
                      </a:r>
                      <a:endParaRPr lang="en-US" sz="2800" b="0" spc="0" dirty="0">
                        <a:latin typeface="+mj-lt"/>
                      </a:endParaRPr>
                    </a:p>
                  </a:txBody>
                  <a:tcPr marL="91427" marR="91427" marT="0" marB="9144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5"/>
                    </a:solidFill>
                  </a:tcPr>
                </a:tc>
                <a:tc>
                  <a:txBody>
                    <a:bodyPr/>
                    <a:lstStyle/>
                    <a:p>
                      <a:pPr algn="ctr"/>
                      <a:r>
                        <a:rPr lang="en-US" sz="2800" b="0" spc="0" dirty="0">
                          <a:latin typeface="+mj-lt"/>
                        </a:rPr>
                        <a:t>Scale and manage</a:t>
                      </a:r>
                    </a:p>
                  </a:txBody>
                  <a:tcPr marL="91427" marR="91427" marT="0" marB="9144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5"/>
                    </a:solidFill>
                  </a:tcPr>
                </a:tc>
                <a:tc>
                  <a:txBody>
                    <a:bodyPr/>
                    <a:lstStyle/>
                    <a:p>
                      <a:pPr algn="ctr"/>
                      <a:r>
                        <a:rPr lang="en-US" sz="2800" b="0" spc="0" dirty="0">
                          <a:latin typeface="+mj-lt"/>
                        </a:rPr>
                        <a:t>Powerful</a:t>
                      </a:r>
                      <a:r>
                        <a:rPr lang="en-US" sz="2800" b="0" spc="0" baseline="0" dirty="0">
                          <a:latin typeface="+mj-lt"/>
                        </a:rPr>
                        <a:t> insights</a:t>
                      </a:r>
                      <a:endParaRPr lang="en-US" sz="2800" b="0" spc="0" dirty="0">
                        <a:latin typeface="+mj-lt"/>
                      </a:endParaRPr>
                    </a:p>
                  </a:txBody>
                  <a:tcPr marL="91427" marR="91427" marT="0" marB="9144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5"/>
                    </a:solidFill>
                  </a:tcPr>
                </a:tc>
                <a:tc>
                  <a:txBody>
                    <a:bodyPr/>
                    <a:lstStyle/>
                    <a:p>
                      <a:pPr algn="ctr"/>
                      <a:r>
                        <a:rPr lang="en-US" sz="2800" b="0" spc="0" dirty="0">
                          <a:latin typeface="+mj-lt"/>
                        </a:rPr>
                        <a:t>Advanced analytics</a:t>
                      </a:r>
                    </a:p>
                  </a:txBody>
                  <a:tcPr marL="91427" marR="91427" marT="0" marB="9144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5"/>
                    </a:solidFill>
                  </a:tcPr>
                </a:tc>
                <a:extLst>
                  <a:ext uri="{0D108BD9-81ED-4DB2-BD59-A6C34878D82A}">
                    <a16:rowId xmlns:a16="http://schemas.microsoft.com/office/drawing/2014/main" val="10000"/>
                  </a:ext>
                </a:extLst>
              </a:tr>
              <a:tr h="4065832">
                <a:tc>
                  <a:txBody>
                    <a:bodyPr/>
                    <a:lstStyle/>
                    <a:p>
                      <a:pPr marL="0" marR="0" lvl="0" indent="0" algn="l" defTabSz="932742"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chemeClr val="accent5"/>
                          </a:solidFill>
                          <a:effectLst/>
                          <a:uLnTx/>
                          <a:uFillTx/>
                          <a:latin typeface="+mn-lt"/>
                          <a:ea typeface="+mn-ea"/>
                          <a:cs typeface="+mn-cs"/>
                        </a:rPr>
                        <a:t>PolyBase </a:t>
                      </a:r>
                    </a:p>
                    <a:p>
                      <a:pPr marL="0" marR="0" lvl="0" indent="0" algn="l" defTabSz="932742" rtl="0" eaLnBrk="1" fontAlgn="auto" latinLnBrk="0" hangingPunct="1">
                        <a:lnSpc>
                          <a:spcPct val="90000"/>
                        </a:lnSpc>
                        <a:spcBef>
                          <a:spcPts val="600"/>
                        </a:spcBef>
                        <a:spcAft>
                          <a:spcPts val="1200"/>
                        </a:spcAft>
                        <a:buClrTx/>
                        <a:buSzTx/>
                        <a:buFontTx/>
                        <a:buNone/>
                        <a:tabLst/>
                        <a:defRPr/>
                      </a:pPr>
                      <a:r>
                        <a:rPr lang="en-US" sz="1400" kern="1200" spc="0" dirty="0">
                          <a:ln w="3175">
                            <a:noFill/>
                          </a:ln>
                          <a:solidFill>
                            <a:srgbClr val="505050"/>
                          </a:solidFill>
                          <a:latin typeface="+mn-lt"/>
                          <a:ea typeface="ＭＳ Ｐゴシック" charset="0"/>
                          <a:cs typeface="Segoe UI" panose="020B0502040204020203" pitchFamily="34" charset="0"/>
                        </a:rPr>
                        <a:t>Insights from data across SQL Server and Hadoop with simplicity of T-SQL</a:t>
                      </a:r>
                    </a:p>
                    <a:p>
                      <a:pPr defTabSz="932472">
                        <a:lnSpc>
                          <a:spcPct val="100000"/>
                        </a:lnSpc>
                        <a:spcBef>
                          <a:spcPts val="0"/>
                        </a:spcBef>
                        <a:spcAft>
                          <a:spcPts val="0"/>
                        </a:spcAft>
                      </a:pPr>
                      <a:r>
                        <a:rPr lang="en-US" sz="1800" b="0" kern="1200" spc="0" dirty="0">
                          <a:solidFill>
                            <a:schemeClr val="accent5"/>
                          </a:solidFill>
                          <a:latin typeface="+mn-lt"/>
                          <a:ea typeface="+mn-ea"/>
                          <a:cs typeface="+mn-cs"/>
                        </a:rPr>
                        <a:t>Enhanced SSIS</a:t>
                      </a:r>
                    </a:p>
                    <a:p>
                      <a:pPr marL="0" algn="l" defTabSz="932472" rtl="0" eaLnBrk="1" latinLnBrk="0" hangingPunct="1">
                        <a:lnSpc>
                          <a:spcPct val="90000"/>
                        </a:lnSpc>
                        <a:spcAft>
                          <a:spcPts val="1200"/>
                        </a:spcAft>
                      </a:pPr>
                      <a:r>
                        <a:rPr lang="en-US" sz="1400" kern="1200" spc="0" dirty="0">
                          <a:ln w="3175">
                            <a:noFill/>
                          </a:ln>
                          <a:solidFill>
                            <a:srgbClr val="505050"/>
                          </a:solidFill>
                          <a:latin typeface="+mn-lt"/>
                          <a:ea typeface="ＭＳ Ｐゴシック" charset="0"/>
                          <a:cs typeface="Segoe UI" panose="020B0502040204020203" pitchFamily="34" charset="0"/>
                        </a:rPr>
                        <a:t>Designer support for previous SSIS versions</a:t>
                      </a:r>
                    </a:p>
                    <a:p>
                      <a:pPr marL="0" marR="0" lvl="0" indent="0" algn="l" defTabSz="932472" rtl="0" eaLnBrk="1" fontAlgn="auto" latinLnBrk="0" hangingPunct="1">
                        <a:lnSpc>
                          <a:spcPct val="90000"/>
                        </a:lnSpc>
                        <a:spcBef>
                          <a:spcPts val="0"/>
                        </a:spcBef>
                        <a:spcAft>
                          <a:spcPts val="1200"/>
                        </a:spcAft>
                        <a:buClrTx/>
                        <a:buSzTx/>
                        <a:buFontTx/>
                        <a:buNone/>
                        <a:tabLst/>
                        <a:defRPr/>
                      </a:pPr>
                      <a:r>
                        <a:rPr lang="en-US" sz="1400" kern="1200" spc="0" noProof="0" dirty="0">
                          <a:ln w="3175">
                            <a:noFill/>
                          </a:ln>
                          <a:solidFill>
                            <a:srgbClr val="505050"/>
                          </a:solidFill>
                          <a:latin typeface="+mn-lt"/>
                          <a:ea typeface="ＭＳ Ｐゴシック" charset="0"/>
                          <a:cs typeface="Segoe UI" panose="020B0502040204020203" pitchFamily="34" charset="0"/>
                        </a:rPr>
                        <a:t>SSIS improvements for Azure services</a:t>
                      </a:r>
                    </a:p>
                    <a:p>
                      <a:pPr marL="0" algn="l" defTabSz="932472" rtl="0" eaLnBrk="1" latinLnBrk="0" hangingPunct="1">
                        <a:lnSpc>
                          <a:spcPct val="90000"/>
                        </a:lnSpc>
                        <a:spcAft>
                          <a:spcPts val="1200"/>
                        </a:spcAft>
                      </a:pPr>
                      <a:endParaRPr lang="en-US" sz="1400" kern="1200" spc="0" dirty="0">
                        <a:ln w="3175">
                          <a:noFill/>
                        </a:ln>
                        <a:solidFill>
                          <a:srgbClr val="505050"/>
                        </a:solidFill>
                        <a:latin typeface="+mn-lt"/>
                        <a:ea typeface="ＭＳ Ｐゴシック" charset="0"/>
                        <a:cs typeface="Segoe UI" panose="020B0502040204020203" pitchFamily="34" charset="0"/>
                      </a:endParaRPr>
                    </a:p>
                  </a:txBody>
                  <a:tcPr marL="182854" marR="182854" marT="182854" marB="91427">
                    <a:lnT w="12700" cap="flat" cmpd="sng" algn="ctr">
                      <a:solidFill>
                        <a:schemeClr val="bg1"/>
                      </a:solidFill>
                      <a:prstDash val="solid"/>
                      <a:round/>
                      <a:headEnd type="none" w="med" len="med"/>
                      <a:tailEnd type="none" w="med" len="med"/>
                    </a:lnT>
                    <a:solidFill>
                      <a:schemeClr val="bg1">
                        <a:alpha val="80000"/>
                      </a:schemeClr>
                    </a:solidFill>
                  </a:tcPr>
                </a:tc>
                <a:tc>
                  <a:txBody>
                    <a:bodyPr/>
                    <a:lstStyle/>
                    <a:p>
                      <a:pPr marL="0" marR="0" lvl="0" indent="0" algn="l" defTabSz="932472"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FF8C00"/>
                          </a:solidFill>
                          <a:effectLst/>
                          <a:uLnTx/>
                          <a:uFillTx/>
                          <a:latin typeface="+mn-lt"/>
                          <a:ea typeface="+mn-ea"/>
                          <a:cs typeface="+mn-cs"/>
                        </a:rPr>
                        <a:t>Enterprise-grade </a:t>
                      </a:r>
                      <a:br>
                        <a:rPr kumimoji="0" lang="en-US" sz="1800" b="0" i="0" u="none" strike="noStrike" kern="1200" cap="none" spc="0" normalizeH="0" baseline="0" noProof="0" dirty="0">
                          <a:ln>
                            <a:noFill/>
                          </a:ln>
                          <a:solidFill>
                            <a:srgbClr val="FF8C00"/>
                          </a:solidFill>
                          <a:effectLst/>
                          <a:uLnTx/>
                          <a:uFillTx/>
                          <a:latin typeface="+mn-lt"/>
                          <a:ea typeface="+mn-ea"/>
                          <a:cs typeface="+mn-cs"/>
                        </a:rPr>
                      </a:br>
                      <a:r>
                        <a:rPr kumimoji="0" lang="en-US" sz="1800" b="0" i="0" u="none" strike="noStrike" kern="1200" cap="none" spc="0" normalizeH="0" baseline="0" noProof="0" dirty="0">
                          <a:ln>
                            <a:noFill/>
                          </a:ln>
                          <a:solidFill>
                            <a:srgbClr val="FF8C00"/>
                          </a:solidFill>
                          <a:effectLst/>
                          <a:uLnTx/>
                          <a:uFillTx/>
                          <a:latin typeface="+mn-lt"/>
                          <a:ea typeface="+mn-ea"/>
                          <a:cs typeface="+mn-cs"/>
                        </a:rPr>
                        <a:t>Analysis Services </a:t>
                      </a:r>
                    </a:p>
                    <a:p>
                      <a:pPr marL="0" marR="0" lvl="0" indent="0" algn="l" defTabSz="932472" rtl="0" eaLnBrk="1" fontAlgn="auto" latinLnBrk="0" hangingPunct="1">
                        <a:lnSpc>
                          <a:spcPct val="90000"/>
                        </a:lnSpc>
                        <a:spcBef>
                          <a:spcPts val="0"/>
                        </a:spcBef>
                        <a:spcAft>
                          <a:spcPts val="1200"/>
                        </a:spcAft>
                        <a:buClrTx/>
                        <a:buSzTx/>
                        <a:buFontTx/>
                        <a:buNone/>
                        <a:tabLst/>
                        <a:defRPr/>
                      </a:pPr>
                      <a:r>
                        <a:rPr kumimoji="0" lang="en-US" sz="1400" b="0" i="0" u="none" strike="noStrike" kern="1200" cap="none" spc="0" normalizeH="0" baseline="0" noProof="0" dirty="0">
                          <a:ln w="3175">
                            <a:noFill/>
                          </a:ln>
                          <a:solidFill>
                            <a:srgbClr val="505050"/>
                          </a:solidFill>
                          <a:effectLst/>
                          <a:uLnTx/>
                          <a:uFillTx/>
                          <a:latin typeface="+mn-lt"/>
                          <a:ea typeface="ＭＳ Ｐゴシック" charset="0"/>
                          <a:cs typeface="Segoe UI" panose="020B0502040204020203" pitchFamily="34" charset="0"/>
                        </a:rPr>
                        <a:t>Enhanced performance and scalability for Analysis Services</a:t>
                      </a:r>
                    </a:p>
                    <a:p>
                      <a:pPr marL="0" marR="0" lvl="0" indent="0" algn="l" defTabSz="932472"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FF8C00"/>
                          </a:solidFill>
                          <a:effectLst/>
                          <a:uLnTx/>
                          <a:uFillTx/>
                          <a:latin typeface="+mn-lt"/>
                          <a:ea typeface="+mn-ea"/>
                          <a:cs typeface="+mn-cs"/>
                        </a:rPr>
                        <a:t>Single SSDT in Visual Studio 2015</a:t>
                      </a:r>
                      <a:r>
                        <a:rPr kumimoji="0" lang="en-US" sz="1800" b="1" i="0" u="none" strike="noStrike" kern="1200" cap="none" spc="0" normalizeH="0" baseline="0" noProof="0" dirty="0">
                          <a:ln w="3175">
                            <a:noFill/>
                          </a:ln>
                          <a:solidFill>
                            <a:srgbClr val="FF8C00"/>
                          </a:solidFill>
                          <a:effectLst/>
                          <a:uLnTx/>
                          <a:uFillTx/>
                          <a:latin typeface="+mn-lt"/>
                          <a:ea typeface="ＭＳ Ｐゴシック" charset="0"/>
                          <a:cs typeface="Segoe UI" pitchFamily="34" charset="0"/>
                        </a:rPr>
                        <a:t> </a:t>
                      </a:r>
                    </a:p>
                    <a:p>
                      <a:pPr marL="0" marR="0" lvl="0" indent="0" algn="l" defTabSz="932472" rtl="0" eaLnBrk="1" fontAlgn="auto" latinLnBrk="0" hangingPunct="1">
                        <a:lnSpc>
                          <a:spcPct val="90000"/>
                        </a:lnSpc>
                        <a:spcBef>
                          <a:spcPts val="0"/>
                        </a:spcBef>
                        <a:spcAft>
                          <a:spcPts val="1200"/>
                        </a:spcAft>
                        <a:buClrTx/>
                        <a:buSzTx/>
                        <a:buFontTx/>
                        <a:buNone/>
                        <a:tabLst/>
                        <a:defRPr/>
                      </a:pPr>
                      <a:r>
                        <a:rPr kumimoji="0" lang="en-US" sz="1400" b="0" i="0" u="none" strike="noStrike" kern="1200" cap="none" spc="0" normalizeH="0" baseline="0" noProof="0" dirty="0">
                          <a:ln w="3175">
                            <a:noFill/>
                          </a:ln>
                          <a:solidFill>
                            <a:srgbClr val="505050"/>
                          </a:solidFill>
                          <a:effectLst/>
                          <a:uLnTx/>
                          <a:uFillTx/>
                          <a:latin typeface="+mn-lt"/>
                          <a:ea typeface="ＭＳ Ｐゴシック" charset="0"/>
                          <a:cs typeface="Segoe UI" panose="020B0502040204020203" pitchFamily="34" charset="0"/>
                        </a:rPr>
                        <a:t>Build richer analytics solutions as part of your development projects in Visual Studio</a:t>
                      </a:r>
                    </a:p>
                    <a:p>
                      <a:pPr marL="0" algn="l" defTabSz="932472" rtl="0" eaLnBrk="1" latinLnBrk="0" hangingPunct="1">
                        <a:lnSpc>
                          <a:spcPct val="100000"/>
                        </a:lnSpc>
                        <a:spcBef>
                          <a:spcPts val="0"/>
                        </a:spcBef>
                        <a:spcAft>
                          <a:spcPts val="0"/>
                        </a:spcAft>
                      </a:pPr>
                      <a:r>
                        <a:rPr lang="en-US" sz="1800" b="0" kern="1200" spc="0" dirty="0">
                          <a:solidFill>
                            <a:schemeClr val="accent5"/>
                          </a:solidFill>
                          <a:latin typeface="+mn-lt"/>
                          <a:ea typeface="+mn-ea"/>
                          <a:cs typeface="+mn-cs"/>
                        </a:rPr>
                        <a:t>Enhanced MDS </a:t>
                      </a:r>
                    </a:p>
                    <a:p>
                      <a:pPr marL="0" lvl="1" indent="0" algn="l" defTabSz="932472" rtl="0" eaLnBrk="1" latinLnBrk="0" hangingPunct="1">
                        <a:lnSpc>
                          <a:spcPct val="90000"/>
                        </a:lnSpc>
                        <a:spcAft>
                          <a:spcPts val="600"/>
                        </a:spcAft>
                        <a:buClr>
                          <a:schemeClr val="accent5"/>
                        </a:buClr>
                        <a:buFont typeface="Arial" panose="020B0604020202020204" pitchFamily="34" charset="0"/>
                        <a:buNone/>
                      </a:pPr>
                      <a:r>
                        <a:rPr lang="en-US" sz="1400" kern="1200" spc="0" dirty="0">
                          <a:ln w="3175">
                            <a:noFill/>
                          </a:ln>
                          <a:solidFill>
                            <a:srgbClr val="505050"/>
                          </a:solidFill>
                          <a:latin typeface="+mn-lt"/>
                          <a:ea typeface="ＭＳ Ｐゴシック" charset="0"/>
                          <a:cs typeface="Segoe UI" panose="020B0502040204020203" pitchFamily="34" charset="0"/>
                        </a:rPr>
                        <a:t>Excel add-in</a:t>
                      </a:r>
                      <a:r>
                        <a:rPr lang="en-US" sz="1400" kern="1200" spc="0" baseline="0" dirty="0">
                          <a:ln w="3175">
                            <a:noFill/>
                          </a:ln>
                          <a:solidFill>
                            <a:srgbClr val="505050"/>
                          </a:solidFill>
                          <a:latin typeface="+mn-lt"/>
                          <a:ea typeface="ＭＳ Ｐゴシック" charset="0"/>
                          <a:cs typeface="Segoe UI" panose="020B0502040204020203" pitchFamily="34" charset="0"/>
                        </a:rPr>
                        <a:t> 15x faster; m</a:t>
                      </a:r>
                      <a:r>
                        <a:rPr lang="en-US" sz="1400" kern="1200" spc="0" dirty="0">
                          <a:ln w="3175">
                            <a:noFill/>
                          </a:ln>
                          <a:solidFill>
                            <a:srgbClr val="505050"/>
                          </a:solidFill>
                          <a:latin typeface="+mn-lt"/>
                          <a:ea typeface="ＭＳ Ｐゴシック" charset="0"/>
                          <a:cs typeface="Segoe UI" panose="020B0502040204020203" pitchFamily="34" charset="0"/>
                        </a:rPr>
                        <a:t>ore</a:t>
                      </a:r>
                      <a:r>
                        <a:rPr lang="en-US" sz="1400" kern="1200" spc="0" baseline="0" dirty="0">
                          <a:ln w="3175">
                            <a:noFill/>
                          </a:ln>
                          <a:solidFill>
                            <a:srgbClr val="505050"/>
                          </a:solidFill>
                          <a:latin typeface="+mn-lt"/>
                          <a:ea typeface="ＭＳ Ｐゴシック" charset="0"/>
                          <a:cs typeface="Segoe UI" panose="020B0502040204020203" pitchFamily="34" charset="0"/>
                        </a:rPr>
                        <a:t> granular security roles; a</a:t>
                      </a:r>
                      <a:r>
                        <a:rPr lang="en-US" sz="1400" kern="1200" spc="0" dirty="0">
                          <a:ln w="3175">
                            <a:noFill/>
                          </a:ln>
                          <a:solidFill>
                            <a:srgbClr val="505050"/>
                          </a:solidFill>
                          <a:latin typeface="+mn-lt"/>
                          <a:ea typeface="ＭＳ Ｐゴシック" charset="0"/>
                          <a:cs typeface="Segoe UI" panose="020B0502040204020203" pitchFamily="34" charset="0"/>
                        </a:rPr>
                        <a:t>rchival options for transaction</a:t>
                      </a:r>
                      <a:r>
                        <a:rPr lang="en-US" sz="1400" kern="1200" spc="0" baseline="0" dirty="0">
                          <a:ln w="3175">
                            <a:noFill/>
                          </a:ln>
                          <a:solidFill>
                            <a:srgbClr val="505050"/>
                          </a:solidFill>
                          <a:latin typeface="+mn-lt"/>
                          <a:ea typeface="ＭＳ Ｐゴシック" charset="0"/>
                          <a:cs typeface="Segoe UI" panose="020B0502040204020203" pitchFamily="34" charset="0"/>
                        </a:rPr>
                        <a:t> logs; and reuse entities across models</a:t>
                      </a:r>
                      <a:endParaRPr lang="en-US" sz="1400" kern="1200" spc="0" dirty="0">
                        <a:ln w="3175">
                          <a:noFill/>
                        </a:ln>
                        <a:solidFill>
                          <a:srgbClr val="505050"/>
                        </a:solidFill>
                        <a:latin typeface="+mn-lt"/>
                        <a:ea typeface="ＭＳ Ｐゴシック" charset="0"/>
                        <a:cs typeface="Segoe UI" panose="020B0502040204020203" pitchFamily="34" charset="0"/>
                      </a:endParaRPr>
                    </a:p>
                    <a:p>
                      <a:pPr marL="0" algn="l" defTabSz="932742" rtl="0" eaLnBrk="1" latinLnBrk="0" hangingPunct="1">
                        <a:spcBef>
                          <a:spcPts val="600"/>
                        </a:spcBef>
                        <a:spcAft>
                          <a:spcPts val="1200"/>
                        </a:spcAft>
                      </a:pPr>
                      <a:endParaRPr lang="en-US" sz="1800" b="0" kern="1200" spc="0" dirty="0">
                        <a:solidFill>
                          <a:srgbClr val="C00000"/>
                        </a:solidFill>
                        <a:latin typeface="+mn-lt"/>
                        <a:ea typeface="+mn-ea"/>
                        <a:cs typeface="+mn-cs"/>
                      </a:endParaRPr>
                    </a:p>
                  </a:txBody>
                  <a:tcPr marL="182854" marT="182854" marB="91427">
                    <a:lnT w="12700" cap="flat" cmpd="sng" algn="ctr">
                      <a:solidFill>
                        <a:schemeClr val="bg1"/>
                      </a:solidFill>
                      <a:prstDash val="solid"/>
                      <a:round/>
                      <a:headEnd type="none" w="med" len="med"/>
                      <a:tailEnd type="none" w="med" len="med"/>
                    </a:lnT>
                    <a:solidFill>
                      <a:schemeClr val="bg1">
                        <a:alpha val="80000"/>
                      </a:schemeClr>
                    </a:solidFill>
                  </a:tcPr>
                </a:tc>
                <a:tc>
                  <a:txBody>
                    <a:bodyPr/>
                    <a:lstStyle/>
                    <a:p>
                      <a:pPr marL="0" algn="l" defTabSz="932472" rtl="0" eaLnBrk="1" latinLnBrk="0" hangingPunct="1">
                        <a:lnSpc>
                          <a:spcPct val="100000"/>
                        </a:lnSpc>
                        <a:spcBef>
                          <a:spcPts val="0"/>
                        </a:spcBef>
                        <a:spcAft>
                          <a:spcPts val="0"/>
                        </a:spcAft>
                      </a:pPr>
                      <a:r>
                        <a:rPr lang="en-US" sz="1800" b="0" kern="1200" spc="0" dirty="0">
                          <a:solidFill>
                            <a:schemeClr val="accent5"/>
                          </a:solidFill>
                          <a:latin typeface="+mn-lt"/>
                          <a:ea typeface="+mn-ea"/>
                          <a:cs typeface="+mn-cs"/>
                        </a:rPr>
                        <a:t>Mobile BI</a:t>
                      </a:r>
                    </a:p>
                    <a:p>
                      <a:pPr marL="0" algn="l" defTabSz="932472" rtl="0" eaLnBrk="1" latinLnBrk="0" hangingPunct="1">
                        <a:lnSpc>
                          <a:spcPct val="90000"/>
                        </a:lnSpc>
                        <a:spcAft>
                          <a:spcPts val="1200"/>
                        </a:spcAft>
                      </a:pPr>
                      <a:r>
                        <a:rPr lang="en-US" sz="1400" kern="1200" spc="0" dirty="0">
                          <a:ln w="3175">
                            <a:noFill/>
                          </a:ln>
                          <a:solidFill>
                            <a:srgbClr val="505050"/>
                          </a:solidFill>
                          <a:latin typeface="+mn-lt"/>
                          <a:ea typeface="ＭＳ Ｐゴシック" charset="0"/>
                          <a:cs typeface="Segoe UI" panose="020B0502040204020203" pitchFamily="34" charset="0"/>
                        </a:rPr>
                        <a:t>Business insights for your on-premises data through rich visualization on mobile devices with native apps for Windows, iOS, and Android</a:t>
                      </a:r>
                    </a:p>
                    <a:p>
                      <a:pPr marL="0" marR="0" lvl="0" indent="0" algn="l" defTabSz="932472"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FF8C00"/>
                          </a:solidFill>
                          <a:effectLst/>
                          <a:uLnTx/>
                          <a:uFillTx/>
                          <a:latin typeface="+mn-lt"/>
                          <a:ea typeface="+mn-ea"/>
                          <a:cs typeface="+mn-cs"/>
                        </a:rPr>
                        <a:t>Enhanced Reporting Services</a:t>
                      </a:r>
                      <a:endParaRPr kumimoji="0" lang="en-US" sz="1800" b="1" i="0" u="none" strike="noStrike" kern="1200" cap="none" spc="0" normalizeH="0" baseline="0" noProof="0" dirty="0">
                        <a:ln w="3175">
                          <a:noFill/>
                        </a:ln>
                        <a:solidFill>
                          <a:srgbClr val="FF8C00"/>
                        </a:solidFill>
                        <a:effectLst/>
                        <a:uLnTx/>
                        <a:uFillTx/>
                        <a:latin typeface="+mn-lt"/>
                        <a:ea typeface="ＭＳ Ｐゴシック" charset="0"/>
                        <a:cs typeface="Segoe UI" pitchFamily="34" charset="0"/>
                      </a:endParaRPr>
                    </a:p>
                    <a:p>
                      <a:pPr marL="0" marR="0" lvl="0" indent="0" algn="l" defTabSz="932472" rtl="0" eaLnBrk="1" fontAlgn="auto" latinLnBrk="0" hangingPunct="1">
                        <a:lnSpc>
                          <a:spcPct val="90000"/>
                        </a:lnSpc>
                        <a:spcBef>
                          <a:spcPts val="0"/>
                        </a:spcBef>
                        <a:spcAft>
                          <a:spcPts val="1200"/>
                        </a:spcAft>
                        <a:buClrTx/>
                        <a:buSzTx/>
                        <a:buFontTx/>
                        <a:buNone/>
                        <a:tabLst/>
                        <a:defRPr/>
                      </a:pPr>
                      <a:r>
                        <a:rPr kumimoji="0" lang="en-US" sz="1400" b="0" i="0" u="none" strike="noStrike" kern="1200" cap="none" spc="0" normalizeH="0" baseline="0" noProof="0" dirty="0">
                          <a:ln w="3175">
                            <a:noFill/>
                          </a:ln>
                          <a:solidFill>
                            <a:srgbClr val="505050"/>
                          </a:solidFill>
                          <a:effectLst/>
                          <a:uLnTx/>
                          <a:uFillTx/>
                          <a:latin typeface="+mn-lt"/>
                          <a:ea typeface="ＭＳ Ｐゴシック" charset="0"/>
                          <a:cs typeface="Segoe UI" panose="020B0502040204020203" pitchFamily="34" charset="0"/>
                        </a:rPr>
                        <a:t>New modern reports with rich visualizations</a:t>
                      </a:r>
                    </a:p>
                  </a:txBody>
                  <a:tcPr marL="182854" marR="182854" marT="182854" marB="91427">
                    <a:lnT w="12700" cap="flat" cmpd="sng" algn="ctr">
                      <a:solidFill>
                        <a:schemeClr val="bg1"/>
                      </a:solidFill>
                      <a:prstDash val="solid"/>
                      <a:round/>
                      <a:headEnd type="none" w="med" len="med"/>
                      <a:tailEnd type="none" w="med" len="med"/>
                    </a:lnT>
                    <a:solidFill>
                      <a:schemeClr val="bg1">
                        <a:alpha val="80000"/>
                      </a:schemeClr>
                    </a:solidFill>
                  </a:tcPr>
                </a:tc>
                <a:tc>
                  <a:txBody>
                    <a:bodyPr/>
                    <a:lstStyle/>
                    <a:p>
                      <a:pPr marL="0" algn="l" defTabSz="932472" rtl="0" eaLnBrk="1" latinLnBrk="0" hangingPunct="1">
                        <a:lnSpc>
                          <a:spcPct val="100000"/>
                        </a:lnSpc>
                        <a:spcBef>
                          <a:spcPts val="0"/>
                        </a:spcBef>
                        <a:spcAft>
                          <a:spcPts val="0"/>
                        </a:spcAft>
                      </a:pPr>
                      <a:r>
                        <a:rPr lang="en-US" sz="1800" b="0" kern="1200" spc="0" dirty="0">
                          <a:solidFill>
                            <a:schemeClr val="accent5"/>
                          </a:solidFill>
                          <a:latin typeface="+mn-lt"/>
                          <a:ea typeface="+mn-ea"/>
                          <a:cs typeface="+mn-cs"/>
                        </a:rPr>
                        <a:t>R integration (CTP3)</a:t>
                      </a:r>
                    </a:p>
                    <a:p>
                      <a:pPr marL="0" algn="l" defTabSz="932472" rtl="0" eaLnBrk="1" latinLnBrk="0" hangingPunct="1">
                        <a:lnSpc>
                          <a:spcPct val="90000"/>
                        </a:lnSpc>
                        <a:spcAft>
                          <a:spcPts val="1200"/>
                        </a:spcAft>
                      </a:pPr>
                      <a:r>
                        <a:rPr lang="en-US" sz="1400" kern="1200" spc="0" dirty="0">
                          <a:ln w="3175">
                            <a:noFill/>
                          </a:ln>
                          <a:solidFill>
                            <a:srgbClr val="505050"/>
                          </a:solidFill>
                          <a:latin typeface="+mn-lt"/>
                          <a:ea typeface="ＭＳ Ｐゴシック" charset="0"/>
                          <a:cs typeface="Segoe UI" panose="020B0502040204020203" pitchFamily="34" charset="0"/>
                        </a:rPr>
                        <a:t>Bringing predictive analytic capabilities</a:t>
                      </a:r>
                      <a:r>
                        <a:rPr lang="en-US" sz="1400" kern="1200" spc="0" baseline="0" dirty="0">
                          <a:ln w="3175">
                            <a:noFill/>
                          </a:ln>
                          <a:solidFill>
                            <a:srgbClr val="505050"/>
                          </a:solidFill>
                          <a:latin typeface="+mn-lt"/>
                          <a:ea typeface="ＭＳ Ｐゴシック" charset="0"/>
                          <a:cs typeface="Segoe UI" panose="020B0502040204020203" pitchFamily="34" charset="0"/>
                        </a:rPr>
                        <a:t> to your relational database</a:t>
                      </a:r>
                    </a:p>
                    <a:p>
                      <a:pPr marL="0" algn="l" defTabSz="932472" rtl="0" eaLnBrk="1" latinLnBrk="0" hangingPunct="1">
                        <a:lnSpc>
                          <a:spcPct val="90000"/>
                        </a:lnSpc>
                        <a:spcAft>
                          <a:spcPts val="1200"/>
                        </a:spcAft>
                      </a:pPr>
                      <a:r>
                        <a:rPr lang="en-US" sz="1400" kern="1200" spc="0" baseline="0" dirty="0">
                          <a:ln w="3175">
                            <a:noFill/>
                          </a:ln>
                          <a:solidFill>
                            <a:srgbClr val="505050"/>
                          </a:solidFill>
                          <a:latin typeface="+mn-lt"/>
                          <a:ea typeface="ＭＳ Ｐゴシック" charset="0"/>
                          <a:cs typeface="Segoe UI" panose="020B0502040204020203" pitchFamily="34" charset="0"/>
                        </a:rPr>
                        <a:t>Expand your R script library with Microsoft Azure Marketplace</a:t>
                      </a:r>
                    </a:p>
                  </a:txBody>
                  <a:tcPr marL="182854" marR="182854" marT="182854" marB="91427">
                    <a:lnT w="12700" cap="flat" cmpd="sng" algn="ctr">
                      <a:solidFill>
                        <a:schemeClr val="bg1"/>
                      </a:solidFill>
                      <a:prstDash val="solid"/>
                      <a:round/>
                      <a:headEnd type="none" w="med" len="med"/>
                      <a:tailEnd type="none" w="med" len="med"/>
                    </a:lnT>
                    <a:solidFill>
                      <a:schemeClr val="bg1">
                        <a:alpha val="80000"/>
                      </a:schemeClr>
                    </a:solidFill>
                  </a:tcPr>
                </a:tc>
                <a:extLst>
                  <a:ext uri="{0D108BD9-81ED-4DB2-BD59-A6C34878D82A}">
                    <a16:rowId xmlns:a16="http://schemas.microsoft.com/office/drawing/2014/main" val="10001"/>
                  </a:ext>
                </a:extLst>
              </a:tr>
            </a:tbl>
          </a:graphicData>
        </a:graphic>
      </p:graphicFrame>
      <p:sp>
        <p:nvSpPr>
          <p:cNvPr id="16" name="Rectangle 15"/>
          <p:cNvSpPr/>
          <p:nvPr/>
        </p:nvSpPr>
        <p:spPr bwMode="auto">
          <a:xfrm>
            <a:off x="13026" y="1369171"/>
            <a:ext cx="9317008" cy="5156320"/>
          </a:xfrm>
          <a:prstGeom prst="rect">
            <a:avLst/>
          </a:prstGeom>
          <a:solidFill>
            <a:schemeClr val="bg1">
              <a:alpha val="8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indent="-342900" algn="ctr" defTabSz="932472" fontAlgn="base">
              <a:lnSpc>
                <a:spcPct val="90000"/>
              </a:lnSpc>
              <a:spcBef>
                <a:spcPct val="0"/>
              </a:spcBef>
              <a:spcAft>
                <a:spcPct val="0"/>
              </a:spcAft>
              <a:buFont typeface="Wingdings 3" panose="05040102010807070707" pitchFamily="18" charset="2"/>
              <a:buChar char="Æ"/>
            </a:pPr>
            <a:endParaRPr lang="en-US" sz="2000" b="1" dirty="0">
              <a:solidFill>
                <a:schemeClr val="bg1"/>
              </a:solidFill>
              <a:latin typeface="+mj-lt"/>
              <a:ea typeface="Segoe UI" pitchFamily="34" charset="0"/>
              <a:cs typeface="Segoe UI" pitchFamily="34" charset="0"/>
            </a:endParaRPr>
          </a:p>
        </p:txBody>
      </p:sp>
      <p:sp>
        <p:nvSpPr>
          <p:cNvPr id="11" name="Rectangle 10"/>
          <p:cNvSpPr/>
          <p:nvPr/>
        </p:nvSpPr>
        <p:spPr bwMode="auto">
          <a:xfrm>
            <a:off x="10705" y="1827711"/>
            <a:ext cx="3104123" cy="54877"/>
          </a:xfrm>
          <a:prstGeom prst="rect">
            <a:avLst/>
          </a:prstGeom>
          <a:solidFill>
            <a:schemeClr val="tx1">
              <a:alpha val="14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indent="-342900" algn="ctr" defTabSz="932472" fontAlgn="base">
              <a:lnSpc>
                <a:spcPct val="90000"/>
              </a:lnSpc>
              <a:spcBef>
                <a:spcPct val="0"/>
              </a:spcBef>
              <a:spcAft>
                <a:spcPct val="0"/>
              </a:spcAft>
              <a:buFont typeface="Wingdings 3" panose="05040102010807070707" pitchFamily="18" charset="2"/>
              <a:buChar char="Æ"/>
            </a:pPr>
            <a:endParaRPr lang="en-US" sz="2000" b="1" dirty="0">
              <a:solidFill>
                <a:schemeClr val="bg1"/>
              </a:solidFill>
              <a:latin typeface="+mj-lt"/>
              <a:ea typeface="Segoe UI" pitchFamily="34" charset="0"/>
              <a:cs typeface="Segoe UI" pitchFamily="34" charset="0"/>
            </a:endParaRPr>
          </a:p>
        </p:txBody>
      </p:sp>
      <p:sp>
        <p:nvSpPr>
          <p:cNvPr id="12" name="Rectangle 11"/>
          <p:cNvSpPr/>
          <p:nvPr/>
        </p:nvSpPr>
        <p:spPr bwMode="auto">
          <a:xfrm>
            <a:off x="3114828" y="1827685"/>
            <a:ext cx="3104123" cy="54877"/>
          </a:xfrm>
          <a:prstGeom prst="rect">
            <a:avLst/>
          </a:prstGeom>
          <a:solidFill>
            <a:schemeClr val="tx1">
              <a:alpha val="14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indent="-342900" algn="ctr" defTabSz="932472" fontAlgn="base">
              <a:lnSpc>
                <a:spcPct val="90000"/>
              </a:lnSpc>
              <a:spcBef>
                <a:spcPct val="0"/>
              </a:spcBef>
              <a:spcAft>
                <a:spcPct val="0"/>
              </a:spcAft>
              <a:buFont typeface="Wingdings 3" panose="05040102010807070707" pitchFamily="18" charset="2"/>
              <a:buChar char="Æ"/>
            </a:pPr>
            <a:endParaRPr lang="en-US" sz="2000" b="1" dirty="0">
              <a:solidFill>
                <a:schemeClr val="bg1"/>
              </a:solidFill>
              <a:latin typeface="+mj-lt"/>
              <a:ea typeface="Segoe UI" pitchFamily="34" charset="0"/>
              <a:cs typeface="Segoe UI" pitchFamily="34" charset="0"/>
            </a:endParaRPr>
          </a:p>
        </p:txBody>
      </p:sp>
      <p:sp>
        <p:nvSpPr>
          <p:cNvPr id="13" name="Rectangle 12"/>
          <p:cNvSpPr/>
          <p:nvPr/>
        </p:nvSpPr>
        <p:spPr bwMode="auto">
          <a:xfrm>
            <a:off x="6218951" y="1827659"/>
            <a:ext cx="3104123" cy="54877"/>
          </a:xfrm>
          <a:prstGeom prst="rect">
            <a:avLst/>
          </a:prstGeom>
          <a:solidFill>
            <a:schemeClr val="tx1">
              <a:alpha val="14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indent="-342900" algn="ctr" defTabSz="932472" fontAlgn="base">
              <a:lnSpc>
                <a:spcPct val="90000"/>
              </a:lnSpc>
              <a:spcBef>
                <a:spcPct val="0"/>
              </a:spcBef>
              <a:spcAft>
                <a:spcPct val="0"/>
              </a:spcAft>
              <a:buFont typeface="Wingdings 3" panose="05040102010807070707" pitchFamily="18" charset="2"/>
              <a:buChar char="Æ"/>
            </a:pPr>
            <a:endParaRPr lang="en-US" sz="2000" b="1" dirty="0">
              <a:solidFill>
                <a:schemeClr val="bg1"/>
              </a:solidFill>
              <a:latin typeface="+mj-lt"/>
              <a:ea typeface="Segoe UI" pitchFamily="34" charset="0"/>
              <a:cs typeface="Segoe UI" pitchFamily="34" charset="0"/>
            </a:endParaRPr>
          </a:p>
        </p:txBody>
      </p:sp>
      <p:sp>
        <p:nvSpPr>
          <p:cNvPr id="14" name="Rectangle 13"/>
          <p:cNvSpPr/>
          <p:nvPr/>
        </p:nvSpPr>
        <p:spPr bwMode="auto">
          <a:xfrm>
            <a:off x="9323074" y="1827633"/>
            <a:ext cx="3104123" cy="54877"/>
          </a:xfrm>
          <a:prstGeom prst="rect">
            <a:avLst/>
          </a:prstGeom>
          <a:solidFill>
            <a:schemeClr val="tx1">
              <a:alpha val="14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indent="-342900" algn="ctr" defTabSz="932472" fontAlgn="base">
              <a:lnSpc>
                <a:spcPct val="90000"/>
              </a:lnSpc>
              <a:spcBef>
                <a:spcPct val="0"/>
              </a:spcBef>
              <a:spcAft>
                <a:spcPct val="0"/>
              </a:spcAft>
              <a:buFont typeface="Wingdings 3" panose="05040102010807070707" pitchFamily="18" charset="2"/>
              <a:buChar char="Æ"/>
            </a:pPr>
            <a:endParaRPr lang="en-US" sz="2000" b="1" dirty="0">
              <a:solidFill>
                <a:schemeClr val="bg1"/>
              </a:solidFill>
              <a:latin typeface="+mj-lt"/>
              <a:ea typeface="Segoe UI" pitchFamily="34" charset="0"/>
              <a:cs typeface="Segoe UI" pitchFamily="34" charset="0"/>
            </a:endParaRPr>
          </a:p>
        </p:txBody>
      </p:sp>
      <p:sp>
        <p:nvSpPr>
          <p:cNvPr id="18" name="Title 1"/>
          <p:cNvSpPr txBox="1">
            <a:spLocks/>
          </p:cNvSpPr>
          <p:nvPr/>
        </p:nvSpPr>
        <p:spPr>
          <a:xfrm>
            <a:off x="340482" y="83905"/>
            <a:ext cx="11653521" cy="1075884"/>
          </a:xfrm>
          <a:prstGeom prst="rect">
            <a:avLst/>
          </a:prstGeom>
        </p:spPr>
        <p:txBody>
          <a:bodyPr anchor="ctr" anchorCtr="0"/>
          <a:lstStyle>
            <a:lvl1pPr algn="l" defTabSz="931863" rtl="0" fontAlgn="base">
              <a:lnSpc>
                <a:spcPct val="90000"/>
              </a:lnSpc>
              <a:spcBef>
                <a:spcPct val="0"/>
              </a:spcBef>
              <a:spcAft>
                <a:spcPct val="0"/>
              </a:spcAft>
              <a:defRPr lang="en-US" sz="4000" kern="1200" spc="-102" dirty="0">
                <a:ln w="3175">
                  <a:noFill/>
                </a:ln>
                <a:solidFill>
                  <a:schemeClr val="tx1"/>
                </a:solidFill>
                <a:latin typeface="+mj-lt"/>
                <a:ea typeface="ＭＳ Ｐゴシック" charset="0"/>
                <a:cs typeface="Segoe UI" pitchFamily="34" charset="0"/>
              </a:defRPr>
            </a:lvl1pPr>
            <a:lvl2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2pPr>
            <a:lvl3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3pPr>
            <a:lvl4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4pPr>
            <a:lvl5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5pPr>
            <a:lvl6pPr marL="4572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6pPr>
            <a:lvl7pPr marL="9144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7pPr>
            <a:lvl8pPr marL="13716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8pPr>
            <a:lvl9pPr marL="18288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9pPr>
          </a:lstStyle>
          <a:p>
            <a:r>
              <a:rPr lang="en-US" dirty="0"/>
              <a:t>Deeper insights across data</a:t>
            </a:r>
          </a:p>
        </p:txBody>
      </p:sp>
    </p:spTree>
    <p:extLst>
      <p:ext uri="{BB962C8B-B14F-4D97-AF65-F5344CB8AC3E}">
        <p14:creationId xmlns:p14="http://schemas.microsoft.com/office/powerpoint/2010/main" val="2940632288"/>
      </p:ext>
    </p:extLst>
  </p:cSld>
  <p:clrMapOvr>
    <a:masterClrMapping/>
  </p:clrMapOvr>
  <p:transition>
    <p:fade/>
  </p:transition>
</p:sld>
</file>

<file path=ppt/slides/slide1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84" name="Title 83"/>
          <p:cNvSpPr>
            <a:spLocks noGrp="1"/>
          </p:cNvSpPr>
          <p:nvPr>
            <p:ph type="title"/>
          </p:nvPr>
        </p:nvSpPr>
        <p:spPr>
          <a:xfrm>
            <a:off x="269241" y="84976"/>
            <a:ext cx="11653521" cy="1075884"/>
          </a:xfrm>
        </p:spPr>
        <p:txBody>
          <a:bodyPr/>
          <a:lstStyle/>
          <a:p>
            <a:r>
              <a:rPr lang="en-US" dirty="0"/>
              <a:t>Minimizing data latency for analytics </a:t>
            </a:r>
            <a:br>
              <a:rPr lang="en-US" dirty="0"/>
            </a:br>
            <a:r>
              <a:rPr lang="en-US" sz="4900" dirty="0"/>
              <a:t/>
            </a:r>
            <a:br>
              <a:rPr lang="en-US" sz="4900" dirty="0"/>
            </a:br>
            <a:endParaRPr lang="en-US" sz="4900" dirty="0"/>
          </a:p>
        </p:txBody>
      </p:sp>
      <p:sp>
        <p:nvSpPr>
          <p:cNvPr id="41" name="Text Placeholder 40"/>
          <p:cNvSpPr>
            <a:spLocks noGrp="1"/>
          </p:cNvSpPr>
          <p:nvPr>
            <p:ph type="body" sz="quarter" idx="13"/>
          </p:nvPr>
        </p:nvSpPr>
        <p:spPr>
          <a:xfrm>
            <a:off x="6529718" y="1239255"/>
            <a:ext cx="5703377" cy="4923425"/>
          </a:xfrm>
        </p:spPr>
        <p:txBody>
          <a:bodyPr>
            <a:noAutofit/>
          </a:bodyPr>
          <a:lstStyle/>
          <a:p>
            <a:pPr marL="0" indent="0">
              <a:buNone/>
            </a:pPr>
            <a:r>
              <a:rPr lang="en-US" dirty="0">
                <a:latin typeface="Segoe UI Semilight" panose="020B0402040204020203" pitchFamily="34" charset="0"/>
                <a:cs typeface="Segoe UI Semilight" panose="020B0402040204020203" pitchFamily="34" charset="0"/>
              </a:rPr>
              <a:t>Challenges</a:t>
            </a:r>
            <a:endParaRPr lang="en-US" sz="4500" dirty="0">
              <a:latin typeface="Segoe UI Semilight" panose="020B0402040204020203" pitchFamily="34" charset="0"/>
              <a:cs typeface="Segoe UI Semilight" panose="020B0402040204020203" pitchFamily="34" charset="0"/>
            </a:endParaRPr>
          </a:p>
          <a:p>
            <a:r>
              <a:rPr lang="en-US" sz="1800" dirty="0">
                <a:solidFill>
                  <a:schemeClr val="tx2"/>
                </a:solidFill>
                <a:latin typeface="+mn-lt"/>
                <a:cs typeface="Segoe UI" panose="020B0502040204020203" pitchFamily="34" charset="0"/>
              </a:rPr>
              <a:t>Analytics queries are resource intensive and can cause blocking</a:t>
            </a:r>
          </a:p>
          <a:p>
            <a:r>
              <a:rPr lang="en-US" sz="1800" dirty="0">
                <a:solidFill>
                  <a:schemeClr val="tx2"/>
                </a:solidFill>
                <a:latin typeface="+mn-lt"/>
                <a:cs typeface="Segoe UI" panose="020B0502040204020203" pitchFamily="34" charset="0"/>
              </a:rPr>
              <a:t>Minimizing impact on operational workloads</a:t>
            </a:r>
          </a:p>
          <a:p>
            <a:r>
              <a:rPr lang="en-US" sz="1800" dirty="0">
                <a:solidFill>
                  <a:schemeClr val="tx2"/>
                </a:solidFill>
                <a:latin typeface="+mn-lt"/>
                <a:cs typeface="Segoe UI" panose="020B0502040204020203" pitchFamily="34" charset="0"/>
              </a:rPr>
              <a:t>Sub-optimal execution of analytics on relational schema</a:t>
            </a:r>
          </a:p>
          <a:p>
            <a:r>
              <a:rPr lang="en-US" dirty="0">
                <a:latin typeface="Segoe UI Semilight" panose="020B0402040204020203" pitchFamily="34" charset="0"/>
                <a:cs typeface="Segoe UI Semilight" panose="020B0402040204020203" pitchFamily="34" charset="0"/>
              </a:rPr>
              <a:t>Benefits</a:t>
            </a:r>
          </a:p>
          <a:p>
            <a:r>
              <a:rPr lang="en-US" sz="1800" dirty="0">
                <a:solidFill>
                  <a:schemeClr val="tx2"/>
                </a:solidFill>
                <a:latin typeface="+mn-lt"/>
                <a:cs typeface="Segoe UI" panose="020B0502040204020203" pitchFamily="34" charset="0"/>
              </a:rPr>
              <a:t>No data latency</a:t>
            </a:r>
          </a:p>
          <a:p>
            <a:r>
              <a:rPr lang="en-US" sz="1800" dirty="0">
                <a:solidFill>
                  <a:schemeClr val="tx2"/>
                </a:solidFill>
                <a:latin typeface="+mn-lt"/>
                <a:cs typeface="Segoe UI" panose="020B0502040204020203" pitchFamily="34" charset="0"/>
              </a:rPr>
              <a:t>No ETL </a:t>
            </a:r>
          </a:p>
          <a:p>
            <a:r>
              <a:rPr lang="en-US" sz="1800" dirty="0">
                <a:solidFill>
                  <a:schemeClr val="tx2"/>
                </a:solidFill>
                <a:latin typeface="+mn-lt"/>
                <a:cs typeface="Segoe UI" panose="020B0502040204020203" pitchFamily="34" charset="0"/>
              </a:rPr>
              <a:t>No separate data warehouse</a:t>
            </a:r>
          </a:p>
          <a:p>
            <a:endParaRPr lang="en-US" sz="1800" dirty="0">
              <a:solidFill>
                <a:schemeClr val="tx2"/>
              </a:solidFill>
              <a:latin typeface="Segoe UI" panose="020B0502040204020203" pitchFamily="34" charset="0"/>
              <a:cs typeface="Segoe UI" panose="020B0502040204020203" pitchFamily="34" charset="0"/>
            </a:endParaRPr>
          </a:p>
          <a:p>
            <a:endParaRPr lang="en-US" sz="2400" dirty="0"/>
          </a:p>
          <a:p>
            <a:endParaRPr lang="en-US" dirty="0">
              <a:solidFill>
                <a:schemeClr val="tx2">
                  <a:lumMod val="75000"/>
                </a:schemeClr>
              </a:solidFill>
            </a:endParaRPr>
          </a:p>
        </p:txBody>
      </p:sp>
      <p:sp>
        <p:nvSpPr>
          <p:cNvPr id="44" name="Teardrop 43" hidden="1"/>
          <p:cNvSpPr/>
          <p:nvPr/>
        </p:nvSpPr>
        <p:spPr bwMode="auto">
          <a:xfrm>
            <a:off x="3197083" y="4325603"/>
            <a:ext cx="8923614" cy="1358588"/>
          </a:xfrm>
          <a:prstGeom prst="teardrop">
            <a:avLst>
              <a:gd name="adj" fmla="val 69316"/>
            </a:avLst>
          </a:prstGeom>
          <a:solidFill>
            <a:srgbClr val="FF0000"/>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r>
              <a:rPr lang="en-US" sz="2000" dirty="0"/>
              <a:t> This  is  </a:t>
            </a:r>
            <a:r>
              <a:rPr lang="en-US" sz="3600" dirty="0"/>
              <a:t>OPERATIONAL ANALYTICS</a:t>
            </a:r>
          </a:p>
        </p:txBody>
      </p:sp>
      <p:grpSp>
        <p:nvGrpSpPr>
          <p:cNvPr id="45" name="Group 44"/>
          <p:cNvGrpSpPr/>
          <p:nvPr/>
        </p:nvGrpSpPr>
        <p:grpSpPr>
          <a:xfrm>
            <a:off x="2737546" y="1349124"/>
            <a:ext cx="2885059" cy="3716874"/>
            <a:chOff x="3259415" y="1349124"/>
            <a:chExt cx="2885059" cy="3716874"/>
          </a:xfrm>
        </p:grpSpPr>
        <p:cxnSp>
          <p:nvCxnSpPr>
            <p:cNvPr id="46" name="Elbow Connector 45"/>
            <p:cNvCxnSpPr/>
            <p:nvPr/>
          </p:nvCxnSpPr>
          <p:spPr>
            <a:xfrm flipV="1">
              <a:off x="3259415" y="2969072"/>
              <a:ext cx="1833499" cy="2096926"/>
            </a:xfrm>
            <a:prstGeom prst="bentConnector2">
              <a:avLst/>
            </a:prstGeom>
            <a:ln w="44450">
              <a:solidFill>
                <a:schemeClr val="tx1"/>
              </a:solidFill>
              <a:miter lim="800000"/>
              <a:headEnd type="triangle"/>
              <a:tailEnd type="triangle"/>
            </a:ln>
          </p:spPr>
          <p:style>
            <a:lnRef idx="1">
              <a:schemeClr val="accent1"/>
            </a:lnRef>
            <a:fillRef idx="0">
              <a:schemeClr val="accent1"/>
            </a:fillRef>
            <a:effectRef idx="0">
              <a:schemeClr val="accent1"/>
            </a:effectRef>
            <a:fontRef idx="minor">
              <a:schemeClr val="tx1"/>
            </a:fontRef>
          </p:style>
        </p:cxnSp>
        <p:grpSp>
          <p:nvGrpSpPr>
            <p:cNvPr id="47" name="Group 46"/>
            <p:cNvGrpSpPr/>
            <p:nvPr/>
          </p:nvGrpSpPr>
          <p:grpSpPr>
            <a:xfrm>
              <a:off x="4041354" y="1349124"/>
              <a:ext cx="2103120" cy="1619947"/>
              <a:chOff x="4041354" y="1349124"/>
              <a:chExt cx="2103120" cy="1619947"/>
            </a:xfrm>
          </p:grpSpPr>
          <p:sp>
            <p:nvSpPr>
              <p:cNvPr id="48" name="Rectangle 47"/>
              <p:cNvSpPr/>
              <p:nvPr/>
            </p:nvSpPr>
            <p:spPr bwMode="auto">
              <a:xfrm>
                <a:off x="4041354" y="1349124"/>
                <a:ext cx="2103120" cy="1619947"/>
              </a:xfrm>
              <a:prstGeom prst="rect">
                <a:avLst/>
              </a:prstGeom>
              <a:solidFill>
                <a:schemeClr val="accent5"/>
              </a:solidFill>
              <a:ln w="19050" cap="flat" cmpd="sng" algn="ctr">
                <a:noFill/>
                <a:prstDash val="solid"/>
                <a:miter lim="800000"/>
                <a:headEnd type="none" w="med" len="med"/>
                <a:tailEnd type="none" w="med" len="med"/>
              </a:ln>
              <a:effectLst/>
            </p:spPr>
            <p:txBody>
              <a:bodyPr rot="0" spcFirstLastPara="0" vertOverflow="overflow" horzOverflow="overflow" vert="horz" wrap="square" lIns="182828" tIns="137160" rIns="182828" bIns="182880" numCol="1" spcCol="0" rtlCol="0" fromWordArt="0" anchor="t"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lang="en-US" sz="2000" kern="0" dirty="0">
                    <a:gradFill>
                      <a:gsLst>
                        <a:gs pos="0">
                          <a:srgbClr val="FFFFFF"/>
                        </a:gs>
                        <a:gs pos="100000">
                          <a:srgbClr val="FFFFFF"/>
                        </a:gs>
                      </a:gsLst>
                      <a:lin ang="5400000" scaled="1"/>
                    </a:gradFill>
                    <a:latin typeface="Segoe UI Semilight" panose="020B0402040204020203" pitchFamily="34" charset="0"/>
                    <a:cs typeface="Segoe UI Semilight" panose="020B0402040204020203" pitchFamily="34" charset="0"/>
                  </a:rPr>
                  <a:t>BI and analytics</a:t>
                </a:r>
              </a:p>
            </p:txBody>
          </p:sp>
          <p:grpSp>
            <p:nvGrpSpPr>
              <p:cNvPr id="49" name="Group 48"/>
              <p:cNvGrpSpPr/>
              <p:nvPr/>
            </p:nvGrpSpPr>
            <p:grpSpPr>
              <a:xfrm>
                <a:off x="4044709" y="1964030"/>
                <a:ext cx="1175324" cy="754063"/>
                <a:chOff x="4057409" y="1838761"/>
                <a:chExt cx="1175324" cy="754063"/>
              </a:xfrm>
            </p:grpSpPr>
            <p:pic>
              <p:nvPicPr>
                <p:cNvPr id="53" name="Picture 2" descr="\\MAGNUM\Projects\Microsoft\Cloud Power FY12\Design\ICONS_PNG\Pie.png"/>
                <p:cNvPicPr>
                  <a:picLocks noChangeAspect="1" noChangeArrowheads="1"/>
                </p:cNvPicPr>
                <p:nvPr/>
              </p:nvPicPr>
              <p:blipFill>
                <a:blip r:embed="rId3" cstate="print">
                  <a:lum bright="100000"/>
                </a:blip>
                <a:srcRect/>
                <a:stretch>
                  <a:fillRect/>
                </a:stretch>
              </p:blipFill>
              <p:spPr bwMode="auto">
                <a:xfrm>
                  <a:off x="4354649" y="1838761"/>
                  <a:ext cx="580842" cy="505687"/>
                </a:xfrm>
                <a:prstGeom prst="rect">
                  <a:avLst/>
                </a:prstGeom>
                <a:solidFill>
                  <a:schemeClr val="accent5"/>
                </a:solidFill>
                <a:ln w="15875">
                  <a:solidFill>
                    <a:srgbClr val="FFFFFF"/>
                  </a:solidFill>
                </a:ln>
              </p:spPr>
            </p:pic>
            <p:sp>
              <p:nvSpPr>
                <p:cNvPr id="54" name="TextBox 53"/>
                <p:cNvSpPr txBox="1"/>
                <p:nvPr/>
              </p:nvSpPr>
              <p:spPr>
                <a:xfrm>
                  <a:off x="4057409" y="2398925"/>
                  <a:ext cx="1175324" cy="193899"/>
                </a:xfrm>
                <a:prstGeom prst="rect">
                  <a:avLst/>
                </a:prstGeom>
                <a:noFill/>
              </p:spPr>
              <p:txBody>
                <a:bodyPr wrap="square" lIns="0" tIns="0" rIns="0" bIns="0" rtlCol="0">
                  <a:spAutoFit/>
                </a:bodyPr>
                <a:lstStyle/>
                <a:p>
                  <a:pPr marL="0" marR="0" lvl="0" indent="0" algn="ctr" defTabSz="914400" eaLnBrk="1" fontAlgn="auto" latinLnBrk="0" hangingPunct="1">
                    <a:lnSpc>
                      <a:spcPct val="90000"/>
                    </a:lnSpc>
                    <a:spcBef>
                      <a:spcPts val="0"/>
                    </a:spcBef>
                    <a:spcAft>
                      <a:spcPts val="0"/>
                    </a:spcAft>
                    <a:buClrTx/>
                    <a:buSzTx/>
                    <a:buFontTx/>
                    <a:buNone/>
                    <a:tabLst/>
                    <a:defRPr/>
                  </a:pPr>
                  <a:r>
                    <a:rPr kumimoji="0" lang="en-US" sz="1400" i="0" u="none" strike="noStrike" kern="0" cap="none" spc="0" normalizeH="0" baseline="0" noProof="0" dirty="0">
                      <a:ln>
                        <a:solidFill>
                          <a:srgbClr val="FFFFFF">
                            <a:alpha val="0"/>
                          </a:srgbClr>
                        </a:solidFill>
                      </a:ln>
                      <a:gradFill>
                        <a:gsLst>
                          <a:gs pos="0">
                            <a:srgbClr val="FFFFFF"/>
                          </a:gs>
                          <a:gs pos="100000">
                            <a:srgbClr val="FFFFFF"/>
                          </a:gs>
                        </a:gsLst>
                        <a:lin ang="5400000" scaled="1"/>
                      </a:gradFill>
                      <a:effectLst/>
                      <a:uLnTx/>
                      <a:uFillTx/>
                    </a:rPr>
                    <a:t>Dashboards</a:t>
                  </a:r>
                </a:p>
              </p:txBody>
            </p:sp>
          </p:grpSp>
          <p:grpSp>
            <p:nvGrpSpPr>
              <p:cNvPr id="50" name="Group 49"/>
              <p:cNvGrpSpPr/>
              <p:nvPr/>
            </p:nvGrpSpPr>
            <p:grpSpPr>
              <a:xfrm>
                <a:off x="5221866" y="1967646"/>
                <a:ext cx="801096" cy="751334"/>
                <a:chOff x="5209166" y="1842377"/>
                <a:chExt cx="801096" cy="751334"/>
              </a:xfrm>
            </p:grpSpPr>
            <p:sp>
              <p:nvSpPr>
                <p:cNvPr id="51" name="TextBox 50"/>
                <p:cNvSpPr txBox="1"/>
                <p:nvPr/>
              </p:nvSpPr>
              <p:spPr>
                <a:xfrm>
                  <a:off x="5209166" y="2399812"/>
                  <a:ext cx="801096" cy="193899"/>
                </a:xfrm>
                <a:prstGeom prst="rect">
                  <a:avLst/>
                </a:prstGeom>
                <a:noFill/>
              </p:spPr>
              <p:txBody>
                <a:bodyPr wrap="square" lIns="0" tIns="0" rIns="0" bIns="0" rtlCol="0">
                  <a:spAutoFit/>
                </a:bodyPr>
                <a:lstStyle>
                  <a:defPPr>
                    <a:defRPr lang="en-US"/>
                  </a:defPPr>
                  <a:lvl1pPr>
                    <a:lnSpc>
                      <a:spcPct val="90000"/>
                    </a:lnSpc>
                    <a:defRPr sz="1200">
                      <a:ln>
                        <a:solidFill>
                          <a:schemeClr val="bg1">
                            <a:alpha val="0"/>
                          </a:schemeClr>
                        </a:solidFill>
                      </a:ln>
                      <a:gradFill>
                        <a:gsLst>
                          <a:gs pos="0">
                            <a:schemeClr val="bg1"/>
                          </a:gs>
                          <a:gs pos="100000">
                            <a:schemeClr val="bg1"/>
                          </a:gs>
                        </a:gsLst>
                        <a:lin ang="5400000" scaled="1"/>
                      </a:gradFill>
                    </a:defRPr>
                  </a:lvl1pPr>
                </a:lstStyle>
                <a:p>
                  <a:pPr marL="0" marR="0" lvl="0" indent="0" algn="ctr" defTabSz="914400" eaLnBrk="1" fontAlgn="auto" latinLnBrk="0" hangingPunct="1">
                    <a:lnSpc>
                      <a:spcPct val="90000"/>
                    </a:lnSpc>
                    <a:spcBef>
                      <a:spcPts val="0"/>
                    </a:spcBef>
                    <a:spcAft>
                      <a:spcPts val="0"/>
                    </a:spcAft>
                    <a:buClrTx/>
                    <a:buSzTx/>
                    <a:buFontTx/>
                    <a:buNone/>
                    <a:tabLst/>
                    <a:defRPr/>
                  </a:pPr>
                  <a:r>
                    <a:rPr kumimoji="0" lang="en-US" sz="1400" i="0" u="none" strike="noStrike" kern="0" cap="none" spc="0" normalizeH="0" baseline="0" noProof="0" dirty="0">
                      <a:ln>
                        <a:solidFill>
                          <a:srgbClr val="FFFFFF">
                            <a:alpha val="0"/>
                          </a:srgbClr>
                        </a:solidFill>
                      </a:ln>
                      <a:gradFill>
                        <a:gsLst>
                          <a:gs pos="0">
                            <a:srgbClr val="FFFFFF"/>
                          </a:gs>
                          <a:gs pos="100000">
                            <a:srgbClr val="FFFFFF"/>
                          </a:gs>
                        </a:gsLst>
                        <a:lin ang="5400000" scaled="1"/>
                      </a:gradFill>
                      <a:effectLst/>
                      <a:uLnTx/>
                      <a:uFillTx/>
                    </a:rPr>
                    <a:t>Reporting</a:t>
                  </a:r>
                </a:p>
              </p:txBody>
            </p:sp>
            <p:sp>
              <p:nvSpPr>
                <p:cNvPr id="52" name="Freeform 6"/>
                <p:cNvSpPr>
                  <a:spLocks noChangeAspect="1" noEditPoints="1"/>
                </p:cNvSpPr>
                <p:nvPr/>
              </p:nvSpPr>
              <p:spPr bwMode="black">
                <a:xfrm>
                  <a:off x="5394901" y="1842377"/>
                  <a:ext cx="429626" cy="478472"/>
                </a:xfrm>
                <a:custGeom>
                  <a:avLst/>
                  <a:gdLst>
                    <a:gd name="T0" fmla="*/ 326 w 813"/>
                    <a:gd name="T1" fmla="*/ 0 h 1040"/>
                    <a:gd name="T2" fmla="*/ 121 w 813"/>
                    <a:gd name="T3" fmla="*/ 174 h 1040"/>
                    <a:gd name="T4" fmla="*/ 121 w 813"/>
                    <a:gd name="T5" fmla="*/ 254 h 1040"/>
                    <a:gd name="T6" fmla="*/ 0 w 813"/>
                    <a:gd name="T7" fmla="*/ 357 h 1040"/>
                    <a:gd name="T8" fmla="*/ 0 w 813"/>
                    <a:gd name="T9" fmla="*/ 1040 h 1040"/>
                    <a:gd name="T10" fmla="*/ 692 w 813"/>
                    <a:gd name="T11" fmla="*/ 1040 h 1040"/>
                    <a:gd name="T12" fmla="*/ 692 w 813"/>
                    <a:gd name="T13" fmla="*/ 857 h 1040"/>
                    <a:gd name="T14" fmla="*/ 813 w 813"/>
                    <a:gd name="T15" fmla="*/ 857 h 1040"/>
                    <a:gd name="T16" fmla="*/ 813 w 813"/>
                    <a:gd name="T17" fmla="*/ 0 h 1040"/>
                    <a:gd name="T18" fmla="*/ 326 w 813"/>
                    <a:gd name="T19" fmla="*/ 0 h 1040"/>
                    <a:gd name="T20" fmla="*/ 619 w 813"/>
                    <a:gd name="T21" fmla="*/ 978 h 1040"/>
                    <a:gd name="T22" fmla="*/ 73 w 813"/>
                    <a:gd name="T23" fmla="*/ 978 h 1040"/>
                    <a:gd name="T24" fmla="*/ 73 w 813"/>
                    <a:gd name="T25" fmla="*/ 424 h 1040"/>
                    <a:gd name="T26" fmla="*/ 121 w 813"/>
                    <a:gd name="T27" fmla="*/ 424 h 1040"/>
                    <a:gd name="T28" fmla="*/ 121 w 813"/>
                    <a:gd name="T29" fmla="*/ 857 h 1040"/>
                    <a:gd name="T30" fmla="*/ 619 w 813"/>
                    <a:gd name="T31" fmla="*/ 857 h 1040"/>
                    <a:gd name="T32" fmla="*/ 619 w 813"/>
                    <a:gd name="T33" fmla="*/ 978 h 1040"/>
                    <a:gd name="T34" fmla="*/ 740 w 813"/>
                    <a:gd name="T35" fmla="*/ 796 h 1040"/>
                    <a:gd name="T36" fmla="*/ 194 w 813"/>
                    <a:gd name="T37" fmla="*/ 796 h 1040"/>
                    <a:gd name="T38" fmla="*/ 194 w 813"/>
                    <a:gd name="T39" fmla="*/ 241 h 1040"/>
                    <a:gd name="T40" fmla="*/ 404 w 813"/>
                    <a:gd name="T41" fmla="*/ 241 h 1040"/>
                    <a:gd name="T42" fmla="*/ 404 w 813"/>
                    <a:gd name="T43" fmla="*/ 62 h 1040"/>
                    <a:gd name="T44" fmla="*/ 740 w 813"/>
                    <a:gd name="T45" fmla="*/ 62 h 1040"/>
                    <a:gd name="T46" fmla="*/ 740 w 813"/>
                    <a:gd name="T47" fmla="*/ 796 h 10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13" h="1040">
                      <a:moveTo>
                        <a:pt x="326" y="0"/>
                      </a:moveTo>
                      <a:lnTo>
                        <a:pt x="121" y="174"/>
                      </a:lnTo>
                      <a:lnTo>
                        <a:pt x="121" y="254"/>
                      </a:lnTo>
                      <a:lnTo>
                        <a:pt x="0" y="357"/>
                      </a:lnTo>
                      <a:lnTo>
                        <a:pt x="0" y="1040"/>
                      </a:lnTo>
                      <a:lnTo>
                        <a:pt x="692" y="1040"/>
                      </a:lnTo>
                      <a:lnTo>
                        <a:pt x="692" y="857"/>
                      </a:lnTo>
                      <a:lnTo>
                        <a:pt x="813" y="857"/>
                      </a:lnTo>
                      <a:lnTo>
                        <a:pt x="813" y="0"/>
                      </a:lnTo>
                      <a:lnTo>
                        <a:pt x="326" y="0"/>
                      </a:lnTo>
                      <a:close/>
                      <a:moveTo>
                        <a:pt x="619" y="978"/>
                      </a:moveTo>
                      <a:lnTo>
                        <a:pt x="73" y="978"/>
                      </a:lnTo>
                      <a:lnTo>
                        <a:pt x="73" y="424"/>
                      </a:lnTo>
                      <a:lnTo>
                        <a:pt x="121" y="424"/>
                      </a:lnTo>
                      <a:lnTo>
                        <a:pt x="121" y="857"/>
                      </a:lnTo>
                      <a:lnTo>
                        <a:pt x="619" y="857"/>
                      </a:lnTo>
                      <a:lnTo>
                        <a:pt x="619" y="978"/>
                      </a:lnTo>
                      <a:close/>
                      <a:moveTo>
                        <a:pt x="740" y="796"/>
                      </a:moveTo>
                      <a:lnTo>
                        <a:pt x="194" y="796"/>
                      </a:lnTo>
                      <a:lnTo>
                        <a:pt x="194" y="241"/>
                      </a:lnTo>
                      <a:lnTo>
                        <a:pt x="404" y="241"/>
                      </a:lnTo>
                      <a:lnTo>
                        <a:pt x="404" y="62"/>
                      </a:lnTo>
                      <a:lnTo>
                        <a:pt x="740" y="62"/>
                      </a:lnTo>
                      <a:lnTo>
                        <a:pt x="740" y="796"/>
                      </a:lnTo>
                      <a:close/>
                    </a:path>
                  </a:pathLst>
                </a:custGeom>
                <a:solidFill>
                  <a:srgbClr val="FFFFFF"/>
                </a:solidFill>
                <a:ln w="7" cap="flat">
                  <a:no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defTabSz="914184" eaLnBrk="1" fontAlgn="auto" latinLnBrk="0" hangingPunct="1">
                    <a:lnSpc>
                      <a:spcPct val="100000"/>
                    </a:lnSpc>
                    <a:spcBef>
                      <a:spcPts val="0"/>
                    </a:spcBef>
                    <a:spcAft>
                      <a:spcPts val="0"/>
                    </a:spcAft>
                    <a:buClrTx/>
                    <a:buSzTx/>
                    <a:buFontTx/>
                    <a:buNone/>
                    <a:tabLst/>
                    <a:defRPr/>
                  </a:pPr>
                  <a:endParaRPr kumimoji="0" lang="en-US" sz="1700" b="0" i="0" u="none" strike="noStrike" kern="0" cap="none" spc="0" normalizeH="0" baseline="0" noProof="0" dirty="0">
                    <a:ln>
                      <a:noFill/>
                    </a:ln>
                    <a:solidFill>
                      <a:srgbClr val="000000"/>
                    </a:solidFill>
                    <a:effectLst/>
                    <a:uLnTx/>
                    <a:uFillTx/>
                  </a:endParaRPr>
                </a:p>
              </p:txBody>
            </p:sp>
          </p:grpSp>
        </p:grpSp>
      </p:grpSp>
      <p:sp>
        <p:nvSpPr>
          <p:cNvPr id="55" name="TextBox 54"/>
          <p:cNvSpPr txBox="1"/>
          <p:nvPr/>
        </p:nvSpPr>
        <p:spPr>
          <a:xfrm>
            <a:off x="2206328" y="5904148"/>
            <a:ext cx="3370930" cy="517065"/>
          </a:xfrm>
          <a:prstGeom prst="rect">
            <a:avLst/>
          </a:prstGeom>
          <a:noFill/>
        </p:spPr>
        <p:txBody>
          <a:bodyPr wrap="square" lIns="182880" tIns="146304" rIns="182880" bIns="146304" rtlCol="0">
            <a:spAutoFit/>
          </a:bodyPr>
          <a:lstStyle/>
          <a:p>
            <a:pPr>
              <a:lnSpc>
                <a:spcPct val="90000"/>
              </a:lnSpc>
              <a:spcAft>
                <a:spcPts val="600"/>
              </a:spcAft>
            </a:pPr>
            <a:r>
              <a:rPr lang="en-US" sz="1600" dirty="0">
                <a:gradFill>
                  <a:gsLst>
                    <a:gs pos="2917">
                      <a:schemeClr val="tx1"/>
                    </a:gs>
                    <a:gs pos="30000">
                      <a:schemeClr val="tx1"/>
                    </a:gs>
                  </a:gsLst>
                  <a:lin ang="5400000" scaled="0"/>
                </a:gradFill>
              </a:rPr>
              <a:t>Add analytics-specific indexes</a:t>
            </a:r>
          </a:p>
        </p:txBody>
      </p:sp>
      <p:sp>
        <p:nvSpPr>
          <p:cNvPr id="56" name="Rectangle 55"/>
          <p:cNvSpPr/>
          <p:nvPr/>
        </p:nvSpPr>
        <p:spPr bwMode="auto">
          <a:xfrm>
            <a:off x="3518292" y="3398446"/>
            <a:ext cx="2103120" cy="916406"/>
          </a:xfrm>
          <a:prstGeom prst="rect">
            <a:avLst/>
          </a:prstGeom>
          <a:solidFill>
            <a:schemeClr val="accent5"/>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91440" rIns="0" bIns="91440" numCol="1" rtlCol="0" anchor="ctr" anchorCtr="0" compatLnSpc="1">
            <a:prstTxWarp prst="textNoShape">
              <a:avLst/>
            </a:prstTxWarp>
          </a:bodyPr>
          <a:lstStyle/>
          <a:p>
            <a:pPr algn="ctr" defTabSz="932398" fontAlgn="base">
              <a:spcBef>
                <a:spcPct val="0"/>
              </a:spcBef>
              <a:spcAft>
                <a:spcPct val="0"/>
              </a:spcAft>
            </a:pPr>
            <a:r>
              <a:rPr lang="en-US" sz="2000" dirty="0">
                <a:gradFill>
                  <a:gsLst>
                    <a:gs pos="16814">
                      <a:srgbClr val="FFFFFF"/>
                    </a:gs>
                    <a:gs pos="46000">
                      <a:srgbClr val="FFFFFF"/>
                    </a:gs>
                  </a:gsLst>
                  <a:lin ang="5400000" scaled="0"/>
                </a:gradFill>
                <a:latin typeface="Segoe UI Semilight" panose="020B0402040204020203" pitchFamily="34" charset="0"/>
                <a:cs typeface="Segoe UI Semilight" panose="020B0402040204020203" pitchFamily="34" charset="0"/>
              </a:rPr>
              <a:t>SQL Server</a:t>
            </a:r>
          </a:p>
          <a:p>
            <a:pPr algn="ctr" defTabSz="932398" fontAlgn="base">
              <a:spcBef>
                <a:spcPct val="0"/>
              </a:spcBef>
              <a:spcAft>
                <a:spcPct val="0"/>
              </a:spcAft>
            </a:pPr>
            <a:r>
              <a:rPr lang="en-US" sz="2000" dirty="0">
                <a:gradFill>
                  <a:gsLst>
                    <a:gs pos="16814">
                      <a:srgbClr val="FFFFFF"/>
                    </a:gs>
                    <a:gs pos="46000">
                      <a:srgbClr val="FFFFFF"/>
                    </a:gs>
                  </a:gsLst>
                  <a:lin ang="5400000" scaled="0"/>
                </a:gradFill>
                <a:latin typeface="Segoe UI Semilight" panose="020B0402040204020203" pitchFamily="34" charset="0"/>
                <a:cs typeface="Segoe UI Semilight" panose="020B0402040204020203" pitchFamily="34" charset="0"/>
              </a:rPr>
              <a:t>Analysis Services</a:t>
            </a:r>
          </a:p>
        </p:txBody>
      </p:sp>
      <p:grpSp>
        <p:nvGrpSpPr>
          <p:cNvPr id="57" name="Group 56"/>
          <p:cNvGrpSpPr/>
          <p:nvPr/>
        </p:nvGrpSpPr>
        <p:grpSpPr>
          <a:xfrm>
            <a:off x="408479" y="2552014"/>
            <a:ext cx="2334146" cy="3923434"/>
            <a:chOff x="408479" y="2552014"/>
            <a:chExt cx="2334146" cy="3923434"/>
          </a:xfrm>
        </p:grpSpPr>
        <p:grpSp>
          <p:nvGrpSpPr>
            <p:cNvPr id="58" name="Group 57"/>
            <p:cNvGrpSpPr/>
            <p:nvPr/>
          </p:nvGrpSpPr>
          <p:grpSpPr>
            <a:xfrm>
              <a:off x="408479" y="2552014"/>
              <a:ext cx="2334146" cy="3923434"/>
              <a:chOff x="930348" y="2552014"/>
              <a:chExt cx="2334146" cy="3923434"/>
            </a:xfrm>
          </p:grpSpPr>
          <p:grpSp>
            <p:nvGrpSpPr>
              <p:cNvPr id="60" name="Group 59"/>
              <p:cNvGrpSpPr/>
              <p:nvPr/>
            </p:nvGrpSpPr>
            <p:grpSpPr>
              <a:xfrm>
                <a:off x="935429" y="3398446"/>
                <a:ext cx="2323986" cy="918410"/>
                <a:chOff x="655638" y="3398446"/>
                <a:chExt cx="2883568" cy="918410"/>
              </a:xfrm>
            </p:grpSpPr>
            <p:sp>
              <p:nvSpPr>
                <p:cNvPr id="74" name="Rectangle 73"/>
                <p:cNvSpPr/>
                <p:nvPr/>
              </p:nvSpPr>
              <p:spPr bwMode="auto">
                <a:xfrm>
                  <a:off x="719806" y="3478656"/>
                  <a:ext cx="2819400" cy="838200"/>
                </a:xfrm>
                <a:prstGeom prst="rect">
                  <a:avLst/>
                </a:prstGeom>
                <a:solidFill>
                  <a:schemeClr val="tx1">
                    <a:lumMod val="90000"/>
                    <a:lumOff val="10000"/>
                  </a:schemeClr>
                </a:solidFill>
                <a:ln w="12700">
                  <a:solidFill>
                    <a:schemeClr val="bg1"/>
                  </a:solidFill>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algn="ctr" defTabSz="932398" fontAlgn="base">
                    <a:spcBef>
                      <a:spcPct val="0"/>
                    </a:spcBef>
                    <a:spcAft>
                      <a:spcPct val="0"/>
                    </a:spcAft>
                  </a:pPr>
                  <a:endParaRPr lang="en-US" sz="2000" dirty="0">
                    <a:gradFill>
                      <a:gsLst>
                        <a:gs pos="16814">
                          <a:srgbClr val="FFFFFF"/>
                        </a:gs>
                        <a:gs pos="46000">
                          <a:srgbClr val="FFFFFF"/>
                        </a:gs>
                      </a:gsLst>
                      <a:lin ang="5400000" scaled="0"/>
                    </a:gradFill>
                  </a:endParaRPr>
                </a:p>
              </p:txBody>
            </p:sp>
            <p:sp>
              <p:nvSpPr>
                <p:cNvPr id="75" name="Rectangle 74"/>
                <p:cNvSpPr/>
                <p:nvPr/>
              </p:nvSpPr>
              <p:spPr bwMode="auto">
                <a:xfrm>
                  <a:off x="655638" y="3398446"/>
                  <a:ext cx="2781299" cy="837485"/>
                </a:xfrm>
                <a:prstGeom prst="rect">
                  <a:avLst/>
                </a:prstGeom>
                <a:solidFill>
                  <a:schemeClr val="tx1">
                    <a:lumMod val="90000"/>
                    <a:lumOff val="10000"/>
                  </a:schemeClr>
                </a:solidFill>
                <a:ln w="12700">
                  <a:solidFill>
                    <a:schemeClr val="bg1"/>
                  </a:solid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algn="ctr" defTabSz="932398" fontAlgn="base">
                    <a:spcBef>
                      <a:spcPct val="0"/>
                    </a:spcBef>
                    <a:spcAft>
                      <a:spcPct val="0"/>
                    </a:spcAft>
                  </a:pPr>
                  <a:endParaRPr lang="en-US" sz="2000" dirty="0">
                    <a:gradFill>
                      <a:gsLst>
                        <a:gs pos="16814">
                          <a:srgbClr val="FFFFFF"/>
                        </a:gs>
                        <a:gs pos="46000">
                          <a:srgbClr val="FFFFFF"/>
                        </a:gs>
                      </a:gsLst>
                      <a:lin ang="5400000" scaled="0"/>
                    </a:gradFill>
                  </a:endParaRPr>
                </a:p>
              </p:txBody>
            </p:sp>
          </p:grpSp>
          <p:sp>
            <p:nvSpPr>
              <p:cNvPr id="61" name="Rectangle 60"/>
              <p:cNvSpPr/>
              <p:nvPr/>
            </p:nvSpPr>
            <p:spPr bwMode="auto">
              <a:xfrm>
                <a:off x="930348" y="4708108"/>
                <a:ext cx="2329067" cy="685800"/>
              </a:xfrm>
              <a:prstGeom prst="rect">
                <a:avLst/>
              </a:prstGeom>
              <a:solidFill>
                <a:schemeClr val="accent4"/>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91440" rIns="0" bIns="91440" numCol="1" rtlCol="0" anchor="ctr" anchorCtr="0" compatLnSpc="1">
                <a:prstTxWarp prst="textNoShape">
                  <a:avLst/>
                </a:prstTxWarp>
              </a:bodyPr>
              <a:lstStyle/>
              <a:p>
                <a:pPr algn="ctr" defTabSz="932398" fontAlgn="base">
                  <a:spcBef>
                    <a:spcPct val="0"/>
                  </a:spcBef>
                  <a:spcAft>
                    <a:spcPct val="0"/>
                  </a:spcAft>
                </a:pPr>
                <a:r>
                  <a:rPr lang="en-US" sz="2000" dirty="0">
                    <a:gradFill>
                      <a:gsLst>
                        <a:gs pos="16814">
                          <a:srgbClr val="FFFFFF"/>
                        </a:gs>
                        <a:gs pos="46000">
                          <a:srgbClr val="FFFFFF"/>
                        </a:gs>
                      </a:gsLst>
                      <a:lin ang="5400000" scaled="0"/>
                    </a:gradFill>
                    <a:latin typeface="Segoe UI Semilight" panose="020B0402040204020203" pitchFamily="34" charset="0"/>
                    <a:cs typeface="Segoe UI Semilight" panose="020B0402040204020203" pitchFamily="34" charset="0"/>
                  </a:rPr>
                  <a:t>SQL Server</a:t>
                </a:r>
              </a:p>
            </p:txBody>
          </p:sp>
          <p:sp>
            <p:nvSpPr>
              <p:cNvPr id="62" name="Flowchart: Magnetic Disk 61"/>
              <p:cNvSpPr/>
              <p:nvPr/>
            </p:nvSpPr>
            <p:spPr bwMode="auto">
              <a:xfrm>
                <a:off x="1487821" y="5789648"/>
                <a:ext cx="1219200" cy="685800"/>
              </a:xfrm>
              <a:prstGeom prst="flowChartMagneticDisk">
                <a:avLst/>
              </a:prstGeom>
              <a:solidFill>
                <a:schemeClr val="accent4"/>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91440" rIns="0" bIns="182880" numCol="1" rtlCol="0" anchor="ctr" anchorCtr="0" compatLnSpc="1">
                <a:prstTxWarp prst="textNoShape">
                  <a:avLst/>
                </a:prstTxWarp>
              </a:bodyPr>
              <a:lstStyle/>
              <a:p>
                <a:pPr algn="ctr" defTabSz="932398" fontAlgn="base">
                  <a:spcBef>
                    <a:spcPct val="0"/>
                  </a:spcBef>
                  <a:spcAft>
                    <a:spcPct val="0"/>
                  </a:spcAft>
                </a:pPr>
                <a:r>
                  <a:rPr lang="en-US" sz="2000" dirty="0">
                    <a:gradFill>
                      <a:gsLst>
                        <a:gs pos="16814">
                          <a:srgbClr val="FFFFFF"/>
                        </a:gs>
                        <a:gs pos="46000">
                          <a:srgbClr val="FFFFFF"/>
                        </a:gs>
                      </a:gsLst>
                      <a:lin ang="5400000" scaled="0"/>
                    </a:gradFill>
                    <a:latin typeface="Segoe UI Semilight" panose="020B0402040204020203" pitchFamily="34" charset="0"/>
                    <a:cs typeface="Segoe UI Semilight" panose="020B0402040204020203" pitchFamily="34" charset="0"/>
                  </a:rPr>
                  <a:t>Database</a:t>
                </a:r>
              </a:p>
            </p:txBody>
          </p:sp>
          <p:cxnSp>
            <p:nvCxnSpPr>
              <p:cNvPr id="63" name="Straight Arrow Connector 62"/>
              <p:cNvCxnSpPr/>
              <p:nvPr/>
            </p:nvCxnSpPr>
            <p:spPr>
              <a:xfrm>
                <a:off x="2097421" y="5408898"/>
                <a:ext cx="0" cy="365760"/>
              </a:xfrm>
              <a:prstGeom prst="straightConnector1">
                <a:avLst/>
              </a:prstGeom>
              <a:ln w="38100">
                <a:solidFill>
                  <a:schemeClr val="tx1"/>
                </a:solidFill>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64" name="Straight Arrow Connector 63"/>
              <p:cNvCxnSpPr/>
              <p:nvPr/>
            </p:nvCxnSpPr>
            <p:spPr>
              <a:xfrm>
                <a:off x="2097421" y="4325545"/>
                <a:ext cx="0" cy="365760"/>
              </a:xfrm>
              <a:prstGeom prst="straightConnector1">
                <a:avLst/>
              </a:prstGeom>
              <a:ln w="38100">
                <a:solidFill>
                  <a:schemeClr val="tx1"/>
                </a:solidFill>
                <a:headEnd type="triangle"/>
                <a:tailEnd type="triangle"/>
              </a:ln>
            </p:spPr>
            <p:style>
              <a:lnRef idx="1">
                <a:schemeClr val="accent1"/>
              </a:lnRef>
              <a:fillRef idx="0">
                <a:schemeClr val="accent1"/>
              </a:fillRef>
              <a:effectRef idx="0">
                <a:schemeClr val="accent1"/>
              </a:effectRef>
              <a:fontRef idx="minor">
                <a:schemeClr val="tx1"/>
              </a:fontRef>
            </p:style>
          </p:cxnSp>
          <p:sp>
            <p:nvSpPr>
              <p:cNvPr id="65" name="Rectangle 64"/>
              <p:cNvSpPr/>
              <p:nvPr/>
            </p:nvSpPr>
            <p:spPr bwMode="auto">
              <a:xfrm>
                <a:off x="1064467" y="3672033"/>
                <a:ext cx="1983486" cy="454025"/>
              </a:xfrm>
              <a:prstGeom prst="rect">
                <a:avLst/>
              </a:prstGeom>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algn="ctr" defTabSz="932398" fontAlgn="base">
                  <a:spcBef>
                    <a:spcPct val="0"/>
                  </a:spcBef>
                  <a:spcAft>
                    <a:spcPct val="0"/>
                  </a:spcAft>
                </a:pPr>
                <a:r>
                  <a:rPr lang="en-US" sz="2000" dirty="0">
                    <a:gradFill>
                      <a:gsLst>
                        <a:gs pos="16814">
                          <a:srgbClr val="FFFFFF"/>
                        </a:gs>
                        <a:gs pos="46000">
                          <a:srgbClr val="FFFFFF"/>
                        </a:gs>
                      </a:gsLst>
                      <a:lin ang="5400000" scaled="0"/>
                    </a:gradFill>
                    <a:latin typeface="Segoe UI Semilight" panose="020B0402040204020203" pitchFamily="34" charset="0"/>
                    <a:cs typeface="Segoe UI Semilight" panose="020B0402040204020203" pitchFamily="34" charset="0"/>
                  </a:rPr>
                  <a:t>Application tier</a:t>
                </a:r>
              </a:p>
            </p:txBody>
          </p:sp>
          <p:sp>
            <p:nvSpPr>
              <p:cNvPr id="66" name="Rectangle 65"/>
              <p:cNvSpPr/>
              <p:nvPr/>
            </p:nvSpPr>
            <p:spPr bwMode="auto">
              <a:xfrm>
                <a:off x="930348" y="2552014"/>
                <a:ext cx="2334146" cy="457200"/>
              </a:xfrm>
              <a:prstGeom prst="rect">
                <a:avLst/>
              </a:prstGeom>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91440" rIns="0" bIns="91440" numCol="1" rtlCol="0" anchor="ctr" anchorCtr="0" compatLnSpc="1">
                <a:prstTxWarp prst="textNoShape">
                  <a:avLst/>
                </a:prstTxWarp>
              </a:bodyPr>
              <a:lstStyle/>
              <a:p>
                <a:pPr algn="ctr" defTabSz="932398" fontAlgn="base">
                  <a:spcBef>
                    <a:spcPct val="0"/>
                  </a:spcBef>
                  <a:spcAft>
                    <a:spcPct val="0"/>
                  </a:spcAft>
                </a:pPr>
                <a:r>
                  <a:rPr lang="en-US" sz="2000" dirty="0">
                    <a:gradFill>
                      <a:gsLst>
                        <a:gs pos="16814">
                          <a:srgbClr val="FFFFFF"/>
                        </a:gs>
                        <a:gs pos="46000">
                          <a:srgbClr val="FFFFFF"/>
                        </a:gs>
                      </a:gsLst>
                      <a:lin ang="5400000" scaled="0"/>
                    </a:gradFill>
                    <a:latin typeface="Segoe UI Semilight" panose="020B0402040204020203" pitchFamily="34" charset="0"/>
                    <a:cs typeface="Segoe UI Semilight" panose="020B0402040204020203" pitchFamily="34" charset="0"/>
                  </a:rPr>
                  <a:t>Presentation layer</a:t>
                </a:r>
              </a:p>
            </p:txBody>
          </p:sp>
          <p:cxnSp>
            <p:nvCxnSpPr>
              <p:cNvPr id="67" name="Straight Arrow Connector 66"/>
              <p:cNvCxnSpPr/>
              <p:nvPr/>
            </p:nvCxnSpPr>
            <p:spPr>
              <a:xfrm>
                <a:off x="2097422" y="3019556"/>
                <a:ext cx="0" cy="365760"/>
              </a:xfrm>
              <a:prstGeom prst="straightConnector1">
                <a:avLst/>
              </a:prstGeom>
              <a:ln w="38100">
                <a:solidFill>
                  <a:schemeClr val="tx1"/>
                </a:solidFill>
                <a:headEnd type="triangle"/>
                <a:tailEnd type="triangle"/>
              </a:ln>
            </p:spPr>
            <p:style>
              <a:lnRef idx="1">
                <a:schemeClr val="accent1"/>
              </a:lnRef>
              <a:fillRef idx="0">
                <a:schemeClr val="accent1"/>
              </a:fillRef>
              <a:effectRef idx="0">
                <a:schemeClr val="accent1"/>
              </a:effectRef>
              <a:fontRef idx="minor">
                <a:schemeClr val="tx1"/>
              </a:fontRef>
            </p:style>
          </p:cxnSp>
        </p:grpSp>
        <p:sp>
          <p:nvSpPr>
            <p:cNvPr id="59" name="Rectangle 58"/>
            <p:cNvSpPr/>
            <p:nvPr/>
          </p:nvSpPr>
          <p:spPr>
            <a:xfrm>
              <a:off x="1029145" y="3289163"/>
              <a:ext cx="1087734" cy="299249"/>
            </a:xfrm>
            <a:prstGeom prst="rect">
              <a:avLst/>
            </a:prstGeom>
          </p:spPr>
          <p:txBody>
            <a:bodyPr wrap="none" anchor="t" anchorCtr="0">
              <a:noAutofit/>
            </a:bodyPr>
            <a:lstStyle/>
            <a:p>
              <a:pPr algn="ctr">
                <a:lnSpc>
                  <a:spcPct val="90000"/>
                </a:lnSpc>
                <a:spcAft>
                  <a:spcPts val="600"/>
                </a:spcAft>
              </a:pPr>
              <a:r>
                <a:rPr lang="en-US" sz="1200">
                  <a:solidFill>
                    <a:schemeClr val="bg1"/>
                  </a:solidFill>
                </a:rPr>
                <a:t>IIS</a:t>
              </a:r>
              <a:r>
                <a:rPr lang="en-US">
                  <a:solidFill>
                    <a:schemeClr val="bg1"/>
                  </a:solidFill>
                </a:rPr>
                <a:t> </a:t>
              </a:r>
              <a:r>
                <a:rPr lang="en-US" sz="1200">
                  <a:solidFill>
                    <a:schemeClr val="bg1"/>
                  </a:solidFill>
                </a:rPr>
                <a:t>Server</a:t>
              </a:r>
              <a:endParaRPr lang="en-US" sz="1200" dirty="0">
                <a:solidFill>
                  <a:schemeClr val="bg1"/>
                </a:solidFill>
              </a:endParaRPr>
            </a:p>
          </p:txBody>
        </p:sp>
      </p:grpSp>
      <p:grpSp>
        <p:nvGrpSpPr>
          <p:cNvPr id="37" name="Group 36"/>
          <p:cNvGrpSpPr/>
          <p:nvPr/>
        </p:nvGrpSpPr>
        <p:grpSpPr>
          <a:xfrm>
            <a:off x="492549" y="1349124"/>
            <a:ext cx="2244998" cy="1173308"/>
            <a:chOff x="492549" y="1349124"/>
            <a:chExt cx="2244998" cy="1173308"/>
          </a:xfrm>
        </p:grpSpPr>
        <p:pic>
          <p:nvPicPr>
            <p:cNvPr id="38" name="Picture 37"/>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492549" y="1349124"/>
              <a:ext cx="1073192" cy="992473"/>
            </a:xfrm>
            <a:prstGeom prst="rect">
              <a:avLst/>
            </a:prstGeom>
          </p:spPr>
        </p:pic>
        <p:sp>
          <p:nvSpPr>
            <p:cNvPr id="39" name="Rectangle 38"/>
            <p:cNvSpPr/>
            <p:nvPr/>
          </p:nvSpPr>
          <p:spPr>
            <a:xfrm>
              <a:off x="1671289" y="1657018"/>
              <a:ext cx="1066258" cy="376684"/>
            </a:xfrm>
            <a:prstGeom prst="rect">
              <a:avLst/>
            </a:prstGeom>
          </p:spPr>
          <p:txBody>
            <a:bodyPr wrap="none">
              <a:noAutofit/>
            </a:bodyPr>
            <a:lstStyle/>
            <a:p>
              <a:pPr algn="ctr" defTabSz="932597" fontAlgn="auto">
                <a:spcBef>
                  <a:spcPts val="0"/>
                </a:spcBef>
                <a:spcAft>
                  <a:spcPts val="0"/>
                </a:spcAft>
              </a:pPr>
              <a:r>
                <a:rPr lang="en-US" sz="2000" dirty="0">
                  <a:solidFill>
                    <a:srgbClr val="C00000"/>
                  </a:solidFill>
                  <a:latin typeface="+mn-lt"/>
                  <a:ea typeface="+mn-ea"/>
                  <a:cs typeface="+mn-cs"/>
                </a:rPr>
                <a:t>BI analysts </a:t>
              </a:r>
            </a:p>
          </p:txBody>
        </p:sp>
        <p:cxnSp>
          <p:nvCxnSpPr>
            <p:cNvPr id="40" name="Straight Arrow Connector 39"/>
            <p:cNvCxnSpPr/>
            <p:nvPr/>
          </p:nvCxnSpPr>
          <p:spPr>
            <a:xfrm>
              <a:off x="1575553" y="2156672"/>
              <a:ext cx="0" cy="365760"/>
            </a:xfrm>
            <a:prstGeom prst="straightConnector1">
              <a:avLst/>
            </a:prstGeom>
            <a:ln w="38100">
              <a:solidFill>
                <a:schemeClr val="tx1"/>
              </a:solidFill>
              <a:headEnd type="triangle"/>
              <a:tailEnd type="triangle"/>
            </a:ln>
          </p:spPr>
          <p:style>
            <a:lnRef idx="1">
              <a:schemeClr val="accent1"/>
            </a:lnRef>
            <a:fillRef idx="0">
              <a:schemeClr val="accent1"/>
            </a:fillRef>
            <a:effectRef idx="0">
              <a:schemeClr val="accent1"/>
            </a:effectRef>
            <a:fontRef idx="minor">
              <a:schemeClr val="tx1"/>
            </a:fontRef>
          </p:style>
        </p:cxnSp>
      </p:grpSp>
      <p:sp>
        <p:nvSpPr>
          <p:cNvPr id="34" name="TextBox 33"/>
          <p:cNvSpPr txBox="1"/>
          <p:nvPr/>
        </p:nvSpPr>
        <p:spPr>
          <a:xfrm>
            <a:off x="1" y="6642289"/>
            <a:ext cx="3806190" cy="352236"/>
          </a:xfrm>
          <a:prstGeom prst="rect">
            <a:avLst/>
          </a:prstGeom>
          <a:noFill/>
        </p:spPr>
        <p:txBody>
          <a:bodyPr wrap="square" lIns="365760" tIns="146304" rIns="182880" bIns="146304" rtlCol="0" anchor="ctr" anchorCtr="0">
            <a:noAutofit/>
          </a:bodyPr>
          <a:lstStyle/>
          <a:p>
            <a:pPr>
              <a:lnSpc>
                <a:spcPct val="90000"/>
              </a:lnSpc>
              <a:spcAft>
                <a:spcPts val="600"/>
              </a:spcAft>
            </a:pPr>
            <a:r>
              <a:rPr lang="en-US" sz="1400" dirty="0">
                <a:solidFill>
                  <a:schemeClr val="bg1"/>
                </a:solidFill>
                <a:latin typeface="Segoe UI Semibold" panose="020B0702040204020203" pitchFamily="34" charset="0"/>
                <a:ea typeface="Segoe UI Black" panose="020B0A02040204020203" pitchFamily="34" charset="0"/>
                <a:cs typeface="Segoe UI Semibold" panose="020B0702040204020203" pitchFamily="34" charset="0"/>
              </a:rPr>
              <a:t>Performance</a:t>
            </a:r>
          </a:p>
        </p:txBody>
      </p:sp>
    </p:spTree>
    <p:extLst>
      <p:ext uri="{BB962C8B-B14F-4D97-AF65-F5344CB8AC3E}">
        <p14:creationId xmlns:p14="http://schemas.microsoft.com/office/powerpoint/2010/main" val="2177293986"/>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4"/>
                                        </p:tgtEl>
                                        <p:attrNameLst>
                                          <p:attrName>style.visibility</p:attrName>
                                        </p:attrNameLst>
                                      </p:cBhvr>
                                      <p:to>
                                        <p:strVal val="visible"/>
                                      </p:to>
                                    </p:set>
                                  </p:childTnLst>
                                  <p:subTnLst>
                                    <p:set>
                                      <p:cBhvr override="childStyle">
                                        <p:cTn dur="1" fill="hold" display="0" masterRel="nextClick" afterEffect="1"/>
                                        <p:tgtEl>
                                          <p:spTgt spid="44"/>
                                        </p:tgtEl>
                                        <p:attrNameLst>
                                          <p:attrName>style.visibility</p:attrName>
                                        </p:attrNameLst>
                                      </p:cBhvr>
                                      <p:to>
                                        <p:strVal val="hidden"/>
                                      </p:to>
                                    </p:set>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 grpId="0" animBg="1"/>
    </p:bldLst>
  </p:timing>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1"/>
          <p:cNvSpPr txBox="1">
            <a:spLocks/>
          </p:cNvSpPr>
          <p:nvPr/>
        </p:nvSpPr>
        <p:spPr>
          <a:xfrm>
            <a:off x="274639" y="295276"/>
            <a:ext cx="5364246" cy="2433673"/>
          </a:xfrm>
          <a:prstGeom prst="rect">
            <a:avLst/>
          </a:prstGeom>
        </p:spPr>
        <p:txBody>
          <a:bodyPr vert="horz" wrap="square" lIns="146304" tIns="91440" rIns="146304" bIns="91440" rtlCol="0" anchor="t">
            <a:noAutofit/>
          </a:bodyPr>
          <a:lstStyle>
            <a:lvl1pPr algn="l" defTabSz="931863" rtl="0" fontAlgn="base">
              <a:lnSpc>
                <a:spcPct val="90000"/>
              </a:lnSpc>
              <a:spcBef>
                <a:spcPct val="0"/>
              </a:spcBef>
              <a:spcAft>
                <a:spcPct val="0"/>
              </a:spcAft>
              <a:defRPr lang="en-US" sz="5400" kern="1200" spc="-102">
                <a:ln w="3175">
                  <a:noFill/>
                </a:ln>
                <a:solidFill>
                  <a:schemeClr val="accent4"/>
                </a:solidFill>
                <a:latin typeface="+mj-lt"/>
                <a:ea typeface="ＭＳ Ｐゴシック" charset="0"/>
                <a:cs typeface="Segoe UI" pitchFamily="34" charset="0"/>
              </a:defRPr>
            </a:lvl1pPr>
            <a:lvl2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2pPr>
            <a:lvl3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3pPr>
            <a:lvl4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4pPr>
            <a:lvl5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5pPr>
            <a:lvl6pPr marL="4572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6pPr>
            <a:lvl7pPr marL="9144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7pPr>
            <a:lvl8pPr marL="13716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8pPr>
            <a:lvl9pPr marL="18288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9pPr>
          </a:lstStyle>
          <a:p>
            <a:r>
              <a:rPr lang="en-US" dirty="0">
                <a:solidFill>
                  <a:schemeClr val="accent5"/>
                </a:solidFill>
              </a:rPr>
              <a:t>R integration</a:t>
            </a:r>
          </a:p>
        </p:txBody>
      </p:sp>
    </p:spTree>
    <p:extLst>
      <p:ext uri="{BB962C8B-B14F-4D97-AF65-F5344CB8AC3E}">
        <p14:creationId xmlns:p14="http://schemas.microsoft.com/office/powerpoint/2010/main" val="348108693"/>
      </p:ext>
    </p:extLst>
  </p:cSld>
  <p:clrMapOvr>
    <a:masterClrMapping/>
  </p:clrMapOvr>
  <p:transition>
    <p:fade/>
  </p:transition>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74638" y="241485"/>
            <a:ext cx="11888787" cy="917575"/>
          </a:xfrm>
        </p:spPr>
        <p:txBody>
          <a:bodyPr/>
          <a:lstStyle/>
          <a:p>
            <a:r>
              <a:rPr lang="en-US" dirty="0"/>
              <a:t>Revolution R Enterprise and SQL </a:t>
            </a:r>
          </a:p>
        </p:txBody>
      </p:sp>
      <p:sp>
        <p:nvSpPr>
          <p:cNvPr id="10" name="Text Placeholder 2"/>
          <p:cNvSpPr>
            <a:spLocks noGrp="1"/>
          </p:cNvSpPr>
          <p:nvPr>
            <p:ph type="body" sz="quarter" idx="4294967295"/>
          </p:nvPr>
        </p:nvSpPr>
        <p:spPr>
          <a:xfrm>
            <a:off x="5942013" y="1735545"/>
            <a:ext cx="6221412" cy="4476152"/>
          </a:xfrm>
        </p:spPr>
        <p:txBody>
          <a:bodyPr/>
          <a:lstStyle/>
          <a:p>
            <a:pPr marL="0" indent="0">
              <a:buNone/>
            </a:pPr>
            <a:r>
              <a:rPr lang="en-US" sz="2600" dirty="0">
                <a:solidFill>
                  <a:schemeClr val="accent5"/>
                </a:solidFill>
                <a:latin typeface="Segoe UI Semilight" panose="020B0402040204020203" pitchFamily="34" charset="0"/>
                <a:cs typeface="Segoe UI Semilight" panose="020B0402040204020203" pitchFamily="34" charset="0"/>
              </a:rPr>
              <a:t>Big data analytics platform </a:t>
            </a:r>
          </a:p>
          <a:p>
            <a:pPr marL="0" indent="0">
              <a:buNone/>
            </a:pPr>
            <a:r>
              <a:rPr lang="en-US" sz="1800" dirty="0">
                <a:solidFill>
                  <a:schemeClr val="tx1"/>
                </a:solidFill>
                <a:latin typeface="+mn-lt"/>
              </a:rPr>
              <a:t>Based on open source R</a:t>
            </a:r>
          </a:p>
          <a:p>
            <a:pPr marL="0" indent="0">
              <a:buNone/>
            </a:pPr>
            <a:r>
              <a:rPr lang="en-US" sz="2600" dirty="0">
                <a:solidFill>
                  <a:schemeClr val="accent5"/>
                </a:solidFill>
                <a:latin typeface="Segoe UI Semilight" panose="020B0402040204020203" pitchFamily="34" charset="0"/>
                <a:cs typeface="Segoe UI Semilight" panose="020B0402040204020203" pitchFamily="34" charset="0"/>
              </a:rPr>
              <a:t>High-performance, scalable, full-featured</a:t>
            </a:r>
          </a:p>
          <a:p>
            <a:pPr marL="0" indent="0">
              <a:buNone/>
            </a:pPr>
            <a:r>
              <a:rPr lang="en-US" sz="1800" dirty="0">
                <a:solidFill>
                  <a:schemeClr val="tx1"/>
                </a:solidFill>
                <a:latin typeface="+mn-lt"/>
              </a:rPr>
              <a:t>Statistical and machine-learning algorithms are performant, scalable, and distributable</a:t>
            </a:r>
          </a:p>
          <a:p>
            <a:pPr marL="0" indent="0">
              <a:buNone/>
            </a:pPr>
            <a:r>
              <a:rPr lang="en-US" sz="2000" dirty="0"/>
              <a:t> </a:t>
            </a:r>
            <a:r>
              <a:rPr lang="en-US" sz="2800" dirty="0">
                <a:solidFill>
                  <a:schemeClr val="accent5"/>
                </a:solidFill>
                <a:latin typeface="Segoe UI Semilight" panose="020B0402040204020203" pitchFamily="34" charset="0"/>
                <a:cs typeface="Segoe UI Semilight" panose="020B0402040204020203" pitchFamily="34" charset="0"/>
              </a:rPr>
              <a:t>Write once, deploy anywhere</a:t>
            </a:r>
          </a:p>
          <a:p>
            <a:pPr marL="0" indent="0">
              <a:buNone/>
            </a:pPr>
            <a:r>
              <a:rPr lang="en-US" sz="1800" dirty="0">
                <a:solidFill>
                  <a:schemeClr val="tx1"/>
                </a:solidFill>
                <a:latin typeface="+mn-lt"/>
              </a:rPr>
              <a:t>Scripts and models can be executed on a variety of platforms, including non-Microsoft (Hadoop, </a:t>
            </a:r>
          </a:p>
          <a:p>
            <a:pPr marL="0" indent="0">
              <a:buNone/>
            </a:pPr>
            <a:r>
              <a:rPr lang="en-US" sz="1800" dirty="0">
                <a:solidFill>
                  <a:schemeClr val="tx1"/>
                </a:solidFill>
                <a:latin typeface="+mn-lt"/>
              </a:rPr>
              <a:t>Teradata in-DB)</a:t>
            </a:r>
          </a:p>
          <a:p>
            <a:pPr marL="0" indent="0">
              <a:buNone/>
            </a:pPr>
            <a:r>
              <a:rPr lang="en-US" sz="2600" dirty="0">
                <a:solidFill>
                  <a:schemeClr val="accent5"/>
                </a:solidFill>
                <a:latin typeface="Segoe UI Semilight" panose="020B0402040204020203" pitchFamily="34" charset="0"/>
                <a:cs typeface="Segoe UI Semilight" panose="020B0402040204020203" pitchFamily="34" charset="0"/>
              </a:rPr>
              <a:t>Integration with the R Ecosystem</a:t>
            </a:r>
          </a:p>
          <a:p>
            <a:pPr marL="0" lvl="1" indent="0">
              <a:buClr>
                <a:schemeClr val="tx2"/>
              </a:buClr>
              <a:buNone/>
            </a:pPr>
            <a:r>
              <a:rPr lang="en-US" sz="1800" dirty="0"/>
              <a:t>Analytic algorithms accessed via R function with similar syntax for R users. Arbitrary R functions/packages can be used in conjunction</a:t>
            </a:r>
          </a:p>
        </p:txBody>
      </p:sp>
      <p:pic>
        <p:nvPicPr>
          <p:cNvPr id="7" name="Picture 6"/>
          <p:cNvPicPr>
            <a:picLocks noChangeAspect="1"/>
          </p:cNvPicPr>
          <p:nvPr/>
        </p:nvPicPr>
        <p:blipFill>
          <a:blip r:embed="rId2"/>
          <a:stretch>
            <a:fillRect/>
          </a:stretch>
        </p:blipFill>
        <p:spPr>
          <a:xfrm>
            <a:off x="4944328" y="1848964"/>
            <a:ext cx="721620" cy="824052"/>
          </a:xfrm>
          <a:prstGeom prst="rect">
            <a:avLst/>
          </a:prstGeom>
        </p:spPr>
      </p:pic>
      <p:pic>
        <p:nvPicPr>
          <p:cNvPr id="3" name="Picture 2"/>
          <p:cNvPicPr>
            <a:picLocks noChangeAspect="1"/>
          </p:cNvPicPr>
          <p:nvPr/>
        </p:nvPicPr>
        <p:blipFill>
          <a:blip r:embed="rId3"/>
          <a:stretch>
            <a:fillRect/>
          </a:stretch>
        </p:blipFill>
        <p:spPr>
          <a:xfrm>
            <a:off x="459991" y="2673016"/>
            <a:ext cx="5303019" cy="2601210"/>
          </a:xfrm>
          <a:prstGeom prst="rect">
            <a:avLst/>
          </a:prstGeom>
        </p:spPr>
      </p:pic>
      <p:sp>
        <p:nvSpPr>
          <p:cNvPr id="6" name="TextBox 5"/>
          <p:cNvSpPr txBox="1"/>
          <p:nvPr/>
        </p:nvSpPr>
        <p:spPr>
          <a:xfrm>
            <a:off x="1" y="6642289"/>
            <a:ext cx="3806190" cy="352236"/>
          </a:xfrm>
          <a:prstGeom prst="rect">
            <a:avLst/>
          </a:prstGeom>
          <a:noFill/>
        </p:spPr>
        <p:txBody>
          <a:bodyPr wrap="square" lIns="365760" tIns="146304" rIns="182880" bIns="146304" rtlCol="0" anchor="ctr" anchorCtr="0">
            <a:noAutofit/>
          </a:bodyPr>
          <a:lstStyle/>
          <a:p>
            <a:pPr>
              <a:lnSpc>
                <a:spcPct val="90000"/>
              </a:lnSpc>
              <a:spcAft>
                <a:spcPts val="600"/>
              </a:spcAft>
            </a:pPr>
            <a:r>
              <a:rPr lang="en-US" sz="1400" dirty="0">
                <a:solidFill>
                  <a:schemeClr val="bg1"/>
                </a:solidFill>
                <a:latin typeface="Segoe UI Semibold" panose="020B0702040204020203" pitchFamily="34" charset="0"/>
                <a:ea typeface="Segoe UI Black" panose="020B0A02040204020203" pitchFamily="34" charset="0"/>
                <a:cs typeface="Segoe UI Semibold" panose="020B0702040204020203" pitchFamily="34" charset="0"/>
              </a:rPr>
              <a:t>Advanced analytics</a:t>
            </a:r>
          </a:p>
        </p:txBody>
      </p:sp>
    </p:spTree>
    <p:extLst>
      <p:ext uri="{BB962C8B-B14F-4D97-AF65-F5344CB8AC3E}">
        <p14:creationId xmlns:p14="http://schemas.microsoft.com/office/powerpoint/2010/main" val="4174822823"/>
      </p:ext>
    </p:extLst>
  </p:cSld>
  <p:clrMapOvr>
    <a:masterClrMapping/>
  </p:clrMapOvr>
  <p:transition>
    <p:fade/>
  </p:transition>
</p:sld>
</file>

<file path=ppt/slides/slide13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Title 2"/>
          <p:cNvSpPr>
            <a:spLocks noGrp="1"/>
          </p:cNvSpPr>
          <p:nvPr>
            <p:ph type="title"/>
          </p:nvPr>
        </p:nvSpPr>
        <p:spPr>
          <a:xfrm>
            <a:off x="274638" y="230728"/>
            <a:ext cx="11888787" cy="917575"/>
          </a:xfrm>
        </p:spPr>
        <p:txBody>
          <a:bodyPr/>
          <a:lstStyle/>
          <a:p>
            <a:r>
              <a:rPr lang="en-US" dirty="0"/>
              <a:t>SQL Server 2016 R integration scenario</a:t>
            </a:r>
          </a:p>
        </p:txBody>
      </p:sp>
      <p:pic>
        <p:nvPicPr>
          <p:cNvPr id="4" name="Picture 3"/>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702848" y="2256886"/>
            <a:ext cx="5578682" cy="2215723"/>
          </a:xfrm>
          <a:prstGeom prst="rect">
            <a:avLst/>
          </a:prstGeom>
          <a:noFill/>
        </p:spPr>
      </p:pic>
      <p:sp>
        <p:nvSpPr>
          <p:cNvPr id="5" name="Text Placeholder 3"/>
          <p:cNvSpPr txBox="1">
            <a:spLocks/>
          </p:cNvSpPr>
          <p:nvPr/>
        </p:nvSpPr>
        <p:spPr>
          <a:xfrm>
            <a:off x="7086892" y="1688475"/>
            <a:ext cx="4780430" cy="4949771"/>
          </a:xfrm>
          <a:prstGeom prst="rect">
            <a:avLst/>
          </a:prstGeom>
        </p:spPr>
        <p:txBody>
          <a:bodyPr>
            <a:noAutofit/>
          </a:bodyPr>
          <a:lstStyle>
            <a:lvl1pPr marL="342900" indent="-342900" algn="l" defTabSz="931863" rtl="0" fontAlgn="base">
              <a:lnSpc>
                <a:spcPct val="90000"/>
              </a:lnSpc>
              <a:spcBef>
                <a:spcPct val="20000"/>
              </a:spcBef>
              <a:spcAft>
                <a:spcPct val="0"/>
              </a:spcAft>
              <a:buSzPct val="90000"/>
              <a:buFont typeface="Arial" charset="0"/>
              <a:buChar char="•"/>
              <a:defRPr sz="3600" kern="1200">
                <a:solidFill>
                  <a:schemeClr val="accent1"/>
                </a:solidFill>
                <a:latin typeface="+mj-lt"/>
                <a:ea typeface="ＭＳ Ｐゴシック" charset="0"/>
                <a:cs typeface="ＭＳ Ｐゴシック" charset="0"/>
              </a:defRPr>
            </a:lvl1pPr>
            <a:lvl2pPr marL="584200" indent="-241300" algn="l" defTabSz="931863" rtl="0" fontAlgn="base">
              <a:lnSpc>
                <a:spcPct val="90000"/>
              </a:lnSpc>
              <a:spcBef>
                <a:spcPct val="20000"/>
              </a:spcBef>
              <a:spcAft>
                <a:spcPct val="0"/>
              </a:spcAft>
              <a:buSzPct val="90000"/>
              <a:buFont typeface="Arial" charset="0"/>
              <a:buChar char="•"/>
              <a:defRPr sz="2400" kern="1200">
                <a:solidFill>
                  <a:schemeClr val="tx1"/>
                </a:solidFill>
                <a:latin typeface="+mn-lt"/>
                <a:ea typeface="ＭＳ Ｐゴシック" charset="0"/>
                <a:cs typeface="+mn-cs"/>
              </a:defRPr>
            </a:lvl2pPr>
            <a:lvl3pPr marL="800100" indent="-228600" algn="l" defTabSz="931863" rtl="0" fontAlgn="base">
              <a:lnSpc>
                <a:spcPct val="90000"/>
              </a:lnSpc>
              <a:spcBef>
                <a:spcPct val="20000"/>
              </a:spcBef>
              <a:spcAft>
                <a:spcPct val="0"/>
              </a:spcAft>
              <a:buSzPct val="90000"/>
              <a:buFont typeface="Arial" charset="0"/>
              <a:buChar char="•"/>
              <a:defRPr sz="2000" kern="1200">
                <a:solidFill>
                  <a:schemeClr val="tx1"/>
                </a:solidFill>
                <a:latin typeface="+mn-lt"/>
                <a:ea typeface="ＭＳ Ｐゴシック" charset="0"/>
                <a:cs typeface="+mn-cs"/>
              </a:defRPr>
            </a:lvl3pPr>
            <a:lvl4pPr marL="1028700" indent="-228600" algn="l" defTabSz="931863" rtl="0" fontAlgn="base">
              <a:lnSpc>
                <a:spcPct val="90000"/>
              </a:lnSpc>
              <a:spcBef>
                <a:spcPct val="20000"/>
              </a:spcBef>
              <a:spcAft>
                <a:spcPct val="0"/>
              </a:spcAft>
              <a:buSzPct val="90000"/>
              <a:buFont typeface="Arial" charset="0"/>
              <a:buChar char="•"/>
              <a:defRPr kern="1200">
                <a:solidFill>
                  <a:schemeClr val="tx1"/>
                </a:solidFill>
                <a:latin typeface="+mn-lt"/>
                <a:ea typeface="ＭＳ Ｐゴシック" charset="0"/>
                <a:cs typeface="+mn-cs"/>
              </a:defRPr>
            </a:lvl4pPr>
            <a:lvl5pPr marL="1257300" indent="-228600" algn="l" defTabSz="931863" rtl="0" fontAlgn="base">
              <a:lnSpc>
                <a:spcPct val="90000"/>
              </a:lnSpc>
              <a:spcBef>
                <a:spcPct val="20000"/>
              </a:spcBef>
              <a:spcAft>
                <a:spcPct val="0"/>
              </a:spcAft>
              <a:buSzPct val="90000"/>
              <a:buFont typeface="Arial" charset="0"/>
              <a:buChar char="•"/>
              <a:defRPr kern="1200">
                <a:solidFill>
                  <a:schemeClr val="tx1"/>
                </a:solidFill>
                <a:latin typeface="+mn-lt"/>
                <a:ea typeface="ＭＳ Ｐゴシック" charset="0"/>
                <a:cs typeface="+mn-cs"/>
              </a:defRPr>
            </a:lvl5pPr>
            <a:lvl6pPr marL="2565040"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3031412"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97783"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964155"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ts val="1400"/>
              </a:spcBef>
              <a:spcAft>
                <a:spcPts val="0"/>
              </a:spcAft>
              <a:buNone/>
            </a:pPr>
            <a:r>
              <a:rPr lang="en-US" sz="2800" dirty="0">
                <a:solidFill>
                  <a:schemeClr val="accent5"/>
                </a:solidFill>
                <a:latin typeface="Segoe UI Semilight" panose="020B0402040204020203" pitchFamily="34" charset="0"/>
                <a:ea typeface="MS PGothic" charset="0"/>
                <a:cs typeface="Segoe UI Semilight" panose="020B0402040204020203" pitchFamily="34" charset="0"/>
              </a:rPr>
              <a:t>Exploration</a:t>
            </a:r>
          </a:p>
          <a:p>
            <a:pPr marL="0" indent="0">
              <a:spcBef>
                <a:spcPts val="1400"/>
              </a:spcBef>
              <a:spcAft>
                <a:spcPts val="0"/>
              </a:spcAft>
              <a:buNone/>
            </a:pPr>
            <a:r>
              <a:rPr lang="en-US" sz="1800" dirty="0">
                <a:solidFill>
                  <a:schemeClr val="tx1">
                    <a:lumMod val="90000"/>
                    <a:lumOff val="10000"/>
                  </a:schemeClr>
                </a:solidFill>
                <a:latin typeface="Segoe UI" panose="020B0502040204020203" pitchFamily="34" charset="0"/>
                <a:ea typeface="MS PGothic" charset="0"/>
                <a:cs typeface="Segoe UI" panose="020B0502040204020203" pitchFamily="34" charset="0"/>
              </a:rPr>
              <a:t>Use RRE from R IDE to analyze large datasets and build predictive and embedded models with the compute happening on the SQL Server machine (SQL Server compute context)</a:t>
            </a:r>
          </a:p>
          <a:p>
            <a:pPr marL="0" indent="0">
              <a:spcBef>
                <a:spcPts val="1400"/>
              </a:spcBef>
              <a:spcAft>
                <a:spcPts val="0"/>
              </a:spcAft>
              <a:buNone/>
            </a:pPr>
            <a:r>
              <a:rPr lang="en-US" sz="2800" dirty="0">
                <a:solidFill>
                  <a:schemeClr val="accent5"/>
                </a:solidFill>
                <a:latin typeface="Segoe UI Semilight" panose="020B0402040204020203" pitchFamily="34" charset="0"/>
                <a:ea typeface="MS PGothic" charset="0"/>
                <a:cs typeface="Segoe UI Semilight" panose="020B0402040204020203" pitchFamily="34" charset="0"/>
              </a:rPr>
              <a:t>Operationalization</a:t>
            </a:r>
          </a:p>
          <a:p>
            <a:pPr marL="0" indent="0">
              <a:spcBef>
                <a:spcPts val="1400"/>
              </a:spcBef>
              <a:spcAft>
                <a:spcPts val="0"/>
              </a:spcAft>
              <a:buNone/>
            </a:pPr>
            <a:r>
              <a:rPr lang="en-US" sz="1800" dirty="0">
                <a:solidFill>
                  <a:schemeClr val="tx1">
                    <a:lumMod val="90000"/>
                    <a:lumOff val="10000"/>
                  </a:schemeClr>
                </a:solidFill>
                <a:latin typeface="Segoe UI" panose="020B0502040204020203" pitchFamily="34" charset="0"/>
                <a:ea typeface="MS PGothic" charset="0"/>
                <a:cs typeface="Segoe UI" panose="020B0502040204020203" pitchFamily="34" charset="0"/>
              </a:rPr>
              <a:t>Developer can operationalize R script/model over SQL Server data by using T-SQL constructs</a:t>
            </a:r>
          </a:p>
          <a:p>
            <a:pPr marL="0" indent="0">
              <a:spcBef>
                <a:spcPts val="1400"/>
              </a:spcBef>
              <a:spcAft>
                <a:spcPts val="0"/>
              </a:spcAft>
              <a:buNone/>
            </a:pPr>
            <a:r>
              <a:rPr lang="en-US" sz="1800" dirty="0">
                <a:solidFill>
                  <a:schemeClr val="tx1">
                    <a:lumMod val="90000"/>
                    <a:lumOff val="10000"/>
                  </a:schemeClr>
                </a:solidFill>
                <a:latin typeface="Segoe UI" panose="020B0502040204020203" pitchFamily="34" charset="0"/>
                <a:ea typeface="MS PGothic" charset="0"/>
                <a:cs typeface="Segoe UI" panose="020B0502040204020203" pitchFamily="34" charset="0"/>
              </a:rPr>
              <a:t>DBA can manage resource, secure, and govern R runtime execution in SQL Server</a:t>
            </a:r>
          </a:p>
        </p:txBody>
      </p:sp>
      <p:sp>
        <p:nvSpPr>
          <p:cNvPr id="6" name="TextBox 5"/>
          <p:cNvSpPr txBox="1"/>
          <p:nvPr/>
        </p:nvSpPr>
        <p:spPr>
          <a:xfrm>
            <a:off x="1" y="6642289"/>
            <a:ext cx="3806190" cy="352236"/>
          </a:xfrm>
          <a:prstGeom prst="rect">
            <a:avLst/>
          </a:prstGeom>
          <a:noFill/>
        </p:spPr>
        <p:txBody>
          <a:bodyPr wrap="square" lIns="365760" tIns="146304" rIns="182880" bIns="146304" rtlCol="0" anchor="ctr" anchorCtr="0">
            <a:noAutofit/>
          </a:bodyPr>
          <a:lstStyle/>
          <a:p>
            <a:pPr>
              <a:lnSpc>
                <a:spcPct val="90000"/>
              </a:lnSpc>
              <a:spcAft>
                <a:spcPts val="600"/>
              </a:spcAft>
            </a:pPr>
            <a:r>
              <a:rPr lang="en-US" sz="1400" dirty="0">
                <a:solidFill>
                  <a:schemeClr val="bg1"/>
                </a:solidFill>
                <a:latin typeface="Segoe UI Semibold" panose="020B0702040204020203" pitchFamily="34" charset="0"/>
                <a:ea typeface="Segoe UI Black" panose="020B0A02040204020203" pitchFamily="34" charset="0"/>
                <a:cs typeface="Segoe UI Semibold" panose="020B0702040204020203" pitchFamily="34" charset="0"/>
              </a:rPr>
              <a:t>Advanced analytics</a:t>
            </a:r>
          </a:p>
        </p:txBody>
      </p:sp>
    </p:spTree>
    <p:extLst>
      <p:ext uri="{BB962C8B-B14F-4D97-AF65-F5344CB8AC3E}">
        <p14:creationId xmlns:p14="http://schemas.microsoft.com/office/powerpoint/2010/main" val="4228538618"/>
      </p:ext>
    </p:extLst>
  </p:cSld>
  <p:clrMapOvr>
    <a:masterClrMapping/>
  </p:clrMapOvr>
  <p:transition>
    <p:fade/>
  </p:transition>
</p:sld>
</file>

<file path=ppt/slides/slide13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Title 2"/>
          <p:cNvSpPr>
            <a:spLocks noGrp="1"/>
          </p:cNvSpPr>
          <p:nvPr>
            <p:ph type="title"/>
          </p:nvPr>
        </p:nvSpPr>
        <p:spPr>
          <a:xfrm>
            <a:off x="274638" y="230728"/>
            <a:ext cx="11888787" cy="917575"/>
          </a:xfrm>
        </p:spPr>
        <p:txBody>
          <a:bodyPr/>
          <a:lstStyle/>
          <a:p>
            <a:r>
              <a:rPr lang="en-US" dirty="0"/>
              <a:t>Setup and configuration</a:t>
            </a:r>
          </a:p>
        </p:txBody>
      </p:sp>
      <p:grpSp>
        <p:nvGrpSpPr>
          <p:cNvPr id="2" name="Group 1"/>
          <p:cNvGrpSpPr/>
          <p:nvPr/>
        </p:nvGrpSpPr>
        <p:grpSpPr>
          <a:xfrm>
            <a:off x="600863" y="1603374"/>
            <a:ext cx="9823169" cy="2179246"/>
            <a:chOff x="600863" y="1603374"/>
            <a:chExt cx="9823169" cy="2179246"/>
          </a:xfrm>
        </p:grpSpPr>
        <p:sp>
          <p:nvSpPr>
            <p:cNvPr id="7" name="Freeform 6"/>
            <p:cNvSpPr/>
            <p:nvPr/>
          </p:nvSpPr>
          <p:spPr>
            <a:xfrm>
              <a:off x="600863" y="1603374"/>
              <a:ext cx="2554259" cy="1018339"/>
            </a:xfrm>
            <a:custGeom>
              <a:avLst/>
              <a:gdLst>
                <a:gd name="connsiteX0" fmla="*/ 0 w 2545849"/>
                <a:gd name="connsiteY0" fmla="*/ 0 h 1018339"/>
                <a:gd name="connsiteX1" fmla="*/ 2036680 w 2545849"/>
                <a:gd name="connsiteY1" fmla="*/ 0 h 1018339"/>
                <a:gd name="connsiteX2" fmla="*/ 2545849 w 2545849"/>
                <a:gd name="connsiteY2" fmla="*/ 509170 h 1018339"/>
                <a:gd name="connsiteX3" fmla="*/ 2036680 w 2545849"/>
                <a:gd name="connsiteY3" fmla="*/ 1018339 h 1018339"/>
                <a:gd name="connsiteX4" fmla="*/ 0 w 2545849"/>
                <a:gd name="connsiteY4" fmla="*/ 1018339 h 1018339"/>
                <a:gd name="connsiteX5" fmla="*/ 509170 w 2545849"/>
                <a:gd name="connsiteY5" fmla="*/ 509170 h 1018339"/>
                <a:gd name="connsiteX6" fmla="*/ 0 w 2545849"/>
                <a:gd name="connsiteY6" fmla="*/ 0 h 1018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45849" h="1018339">
                  <a:moveTo>
                    <a:pt x="0" y="0"/>
                  </a:moveTo>
                  <a:lnTo>
                    <a:pt x="2036680" y="0"/>
                  </a:lnTo>
                  <a:lnTo>
                    <a:pt x="2545849" y="509170"/>
                  </a:lnTo>
                  <a:lnTo>
                    <a:pt x="2036680" y="1018339"/>
                  </a:lnTo>
                  <a:lnTo>
                    <a:pt x="0" y="1018339"/>
                  </a:lnTo>
                  <a:lnTo>
                    <a:pt x="509170" y="509170"/>
                  </a:lnTo>
                  <a:lnTo>
                    <a:pt x="0" y="0"/>
                  </a:lnTo>
                  <a:close/>
                </a:path>
              </a:pathLst>
            </a:custGeom>
          </p:spPr>
          <p:style>
            <a:lnRef idx="2">
              <a:schemeClr val="accent5">
                <a:shade val="50000"/>
              </a:schemeClr>
            </a:lnRef>
            <a:fillRef idx="1">
              <a:schemeClr val="accent5"/>
            </a:fillRef>
            <a:effectRef idx="0">
              <a:schemeClr val="accent5"/>
            </a:effectRef>
            <a:fontRef idx="minor">
              <a:schemeClr val="lt1"/>
            </a:fontRef>
          </p:style>
          <p:txBody>
            <a:bodyPr spcFirstLastPara="0" vert="horz" wrap="square" lIns="534570" tIns="12700" rIns="509169" bIns="12700" numCol="1" spcCol="1270" anchor="ctr" anchorCtr="0">
              <a:noAutofit/>
            </a:bodyPr>
            <a:lstStyle/>
            <a:p>
              <a:pPr lvl="0" algn="ctr" defTabSz="889000" rtl="0">
                <a:lnSpc>
                  <a:spcPct val="90000"/>
                </a:lnSpc>
                <a:spcBef>
                  <a:spcPct val="0"/>
                </a:spcBef>
                <a:spcAft>
                  <a:spcPct val="35000"/>
                </a:spcAft>
              </a:pPr>
              <a:r>
                <a:rPr lang="en-US" sz="2000" kern="1200" dirty="0"/>
                <a:t>SQL Server 2016 setup</a:t>
              </a:r>
            </a:p>
          </p:txBody>
        </p:sp>
        <p:sp>
          <p:nvSpPr>
            <p:cNvPr id="9" name="Freeform 8"/>
            <p:cNvSpPr/>
            <p:nvPr/>
          </p:nvSpPr>
          <p:spPr>
            <a:xfrm>
              <a:off x="2859296" y="1689933"/>
              <a:ext cx="2113054" cy="845221"/>
            </a:xfrm>
            <a:custGeom>
              <a:avLst/>
              <a:gdLst>
                <a:gd name="connsiteX0" fmla="*/ 0 w 2113054"/>
                <a:gd name="connsiteY0" fmla="*/ 0 h 845221"/>
                <a:gd name="connsiteX1" fmla="*/ 1690444 w 2113054"/>
                <a:gd name="connsiteY1" fmla="*/ 0 h 845221"/>
                <a:gd name="connsiteX2" fmla="*/ 2113054 w 2113054"/>
                <a:gd name="connsiteY2" fmla="*/ 422611 h 845221"/>
                <a:gd name="connsiteX3" fmla="*/ 1690444 w 2113054"/>
                <a:gd name="connsiteY3" fmla="*/ 845221 h 845221"/>
                <a:gd name="connsiteX4" fmla="*/ 0 w 2113054"/>
                <a:gd name="connsiteY4" fmla="*/ 845221 h 845221"/>
                <a:gd name="connsiteX5" fmla="*/ 422611 w 2113054"/>
                <a:gd name="connsiteY5" fmla="*/ 422611 h 845221"/>
                <a:gd name="connsiteX6" fmla="*/ 0 w 2113054"/>
                <a:gd name="connsiteY6" fmla="*/ 0 h 845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3054" h="845221">
                  <a:moveTo>
                    <a:pt x="0" y="0"/>
                  </a:moveTo>
                  <a:lnTo>
                    <a:pt x="1690444" y="0"/>
                  </a:lnTo>
                  <a:lnTo>
                    <a:pt x="2113054" y="422611"/>
                  </a:lnTo>
                  <a:lnTo>
                    <a:pt x="1690444" y="845221"/>
                  </a:lnTo>
                  <a:lnTo>
                    <a:pt x="0" y="845221"/>
                  </a:lnTo>
                  <a:lnTo>
                    <a:pt x="422611" y="422611"/>
                  </a:lnTo>
                  <a:lnTo>
                    <a:pt x="0" y="0"/>
                  </a:lnTo>
                  <a:close/>
                </a:path>
              </a:pathLst>
            </a:custGeom>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437851" tIns="7620" rIns="422610" bIns="7620" numCol="1" spcCol="1270" anchor="ctr" anchorCtr="0">
              <a:noAutofit/>
            </a:bodyPr>
            <a:lstStyle/>
            <a:p>
              <a:pPr lvl="0" algn="ctr" defTabSz="533400" rtl="0">
                <a:lnSpc>
                  <a:spcPct val="90000"/>
                </a:lnSpc>
                <a:spcBef>
                  <a:spcPct val="0"/>
                </a:spcBef>
                <a:spcAft>
                  <a:spcPct val="35000"/>
                </a:spcAft>
              </a:pPr>
              <a:r>
                <a:rPr lang="en-US" sz="1200" kern="1200" dirty="0"/>
                <a:t>Install “Advanced Analytics with R” feature in setup</a:t>
              </a:r>
            </a:p>
          </p:txBody>
        </p:sp>
        <p:sp>
          <p:nvSpPr>
            <p:cNvPr id="10" name="Freeform 9"/>
            <p:cNvSpPr/>
            <p:nvPr/>
          </p:nvSpPr>
          <p:spPr>
            <a:xfrm>
              <a:off x="4676523" y="1689933"/>
              <a:ext cx="2113054" cy="845221"/>
            </a:xfrm>
            <a:custGeom>
              <a:avLst/>
              <a:gdLst>
                <a:gd name="connsiteX0" fmla="*/ 0 w 2113054"/>
                <a:gd name="connsiteY0" fmla="*/ 0 h 845221"/>
                <a:gd name="connsiteX1" fmla="*/ 1690444 w 2113054"/>
                <a:gd name="connsiteY1" fmla="*/ 0 h 845221"/>
                <a:gd name="connsiteX2" fmla="*/ 2113054 w 2113054"/>
                <a:gd name="connsiteY2" fmla="*/ 422611 h 845221"/>
                <a:gd name="connsiteX3" fmla="*/ 1690444 w 2113054"/>
                <a:gd name="connsiteY3" fmla="*/ 845221 h 845221"/>
                <a:gd name="connsiteX4" fmla="*/ 0 w 2113054"/>
                <a:gd name="connsiteY4" fmla="*/ 845221 h 845221"/>
                <a:gd name="connsiteX5" fmla="*/ 422611 w 2113054"/>
                <a:gd name="connsiteY5" fmla="*/ 422611 h 845221"/>
                <a:gd name="connsiteX6" fmla="*/ 0 w 2113054"/>
                <a:gd name="connsiteY6" fmla="*/ 0 h 845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3054" h="845221">
                  <a:moveTo>
                    <a:pt x="0" y="0"/>
                  </a:moveTo>
                  <a:lnTo>
                    <a:pt x="1690444" y="0"/>
                  </a:lnTo>
                  <a:lnTo>
                    <a:pt x="2113054" y="422611"/>
                  </a:lnTo>
                  <a:lnTo>
                    <a:pt x="1690444" y="845221"/>
                  </a:lnTo>
                  <a:lnTo>
                    <a:pt x="0" y="845221"/>
                  </a:lnTo>
                  <a:lnTo>
                    <a:pt x="422611" y="422611"/>
                  </a:lnTo>
                  <a:lnTo>
                    <a:pt x="0" y="0"/>
                  </a:lnTo>
                  <a:close/>
                </a:path>
              </a:pathLst>
            </a:custGeom>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437851" tIns="7620" rIns="422610" bIns="7620" numCol="1" spcCol="1270" anchor="ctr" anchorCtr="0">
              <a:noAutofit/>
            </a:bodyPr>
            <a:lstStyle/>
            <a:p>
              <a:pPr lvl="0" algn="ctr" defTabSz="533400" rtl="0">
                <a:lnSpc>
                  <a:spcPct val="90000"/>
                </a:lnSpc>
                <a:spcBef>
                  <a:spcPct val="0"/>
                </a:spcBef>
                <a:spcAft>
                  <a:spcPct val="35000"/>
                </a:spcAft>
              </a:pPr>
              <a:r>
                <a:rPr lang="en-US" sz="1200" kern="1200" dirty="0"/>
                <a:t>Install RRO on SQL Server 2016 machine</a:t>
              </a:r>
            </a:p>
          </p:txBody>
        </p:sp>
        <p:sp>
          <p:nvSpPr>
            <p:cNvPr id="11" name="Freeform 10"/>
            <p:cNvSpPr/>
            <p:nvPr/>
          </p:nvSpPr>
          <p:spPr>
            <a:xfrm>
              <a:off x="6493751" y="1689933"/>
              <a:ext cx="2113054" cy="845221"/>
            </a:xfrm>
            <a:custGeom>
              <a:avLst/>
              <a:gdLst>
                <a:gd name="connsiteX0" fmla="*/ 0 w 2113054"/>
                <a:gd name="connsiteY0" fmla="*/ 0 h 845221"/>
                <a:gd name="connsiteX1" fmla="*/ 1690444 w 2113054"/>
                <a:gd name="connsiteY1" fmla="*/ 0 h 845221"/>
                <a:gd name="connsiteX2" fmla="*/ 2113054 w 2113054"/>
                <a:gd name="connsiteY2" fmla="*/ 422611 h 845221"/>
                <a:gd name="connsiteX3" fmla="*/ 1690444 w 2113054"/>
                <a:gd name="connsiteY3" fmla="*/ 845221 h 845221"/>
                <a:gd name="connsiteX4" fmla="*/ 0 w 2113054"/>
                <a:gd name="connsiteY4" fmla="*/ 845221 h 845221"/>
                <a:gd name="connsiteX5" fmla="*/ 422611 w 2113054"/>
                <a:gd name="connsiteY5" fmla="*/ 422611 h 845221"/>
                <a:gd name="connsiteX6" fmla="*/ 0 w 2113054"/>
                <a:gd name="connsiteY6" fmla="*/ 0 h 845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3054" h="845221">
                  <a:moveTo>
                    <a:pt x="0" y="0"/>
                  </a:moveTo>
                  <a:lnTo>
                    <a:pt x="1690444" y="0"/>
                  </a:lnTo>
                  <a:lnTo>
                    <a:pt x="2113054" y="422611"/>
                  </a:lnTo>
                  <a:lnTo>
                    <a:pt x="1690444" y="845221"/>
                  </a:lnTo>
                  <a:lnTo>
                    <a:pt x="0" y="845221"/>
                  </a:lnTo>
                  <a:lnTo>
                    <a:pt x="422611" y="422611"/>
                  </a:lnTo>
                  <a:lnTo>
                    <a:pt x="0" y="0"/>
                  </a:lnTo>
                  <a:close/>
                </a:path>
              </a:pathLst>
            </a:custGeom>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437851" tIns="7620" rIns="422610" bIns="7620" numCol="1" spcCol="1270" anchor="ctr" anchorCtr="0">
              <a:noAutofit/>
            </a:bodyPr>
            <a:lstStyle/>
            <a:p>
              <a:pPr lvl="0" algn="ctr" defTabSz="533400" rtl="0">
                <a:lnSpc>
                  <a:spcPct val="90000"/>
                </a:lnSpc>
                <a:spcBef>
                  <a:spcPct val="0"/>
                </a:spcBef>
                <a:spcAft>
                  <a:spcPct val="35000"/>
                </a:spcAft>
              </a:pPr>
              <a:r>
                <a:rPr lang="en-US" sz="1200" kern="1200" dirty="0"/>
                <a:t>Install RRE on SQL Server 2016 machine</a:t>
              </a:r>
            </a:p>
          </p:txBody>
        </p:sp>
        <p:sp>
          <p:nvSpPr>
            <p:cNvPr id="12" name="Freeform 11"/>
            <p:cNvSpPr/>
            <p:nvPr/>
          </p:nvSpPr>
          <p:spPr>
            <a:xfrm>
              <a:off x="8310978" y="1689933"/>
              <a:ext cx="2113054" cy="845221"/>
            </a:xfrm>
            <a:custGeom>
              <a:avLst/>
              <a:gdLst>
                <a:gd name="connsiteX0" fmla="*/ 0 w 2113054"/>
                <a:gd name="connsiteY0" fmla="*/ 0 h 845221"/>
                <a:gd name="connsiteX1" fmla="*/ 1690444 w 2113054"/>
                <a:gd name="connsiteY1" fmla="*/ 0 h 845221"/>
                <a:gd name="connsiteX2" fmla="*/ 2113054 w 2113054"/>
                <a:gd name="connsiteY2" fmla="*/ 422611 h 845221"/>
                <a:gd name="connsiteX3" fmla="*/ 1690444 w 2113054"/>
                <a:gd name="connsiteY3" fmla="*/ 845221 h 845221"/>
                <a:gd name="connsiteX4" fmla="*/ 0 w 2113054"/>
                <a:gd name="connsiteY4" fmla="*/ 845221 h 845221"/>
                <a:gd name="connsiteX5" fmla="*/ 422611 w 2113054"/>
                <a:gd name="connsiteY5" fmla="*/ 422611 h 845221"/>
                <a:gd name="connsiteX6" fmla="*/ 0 w 2113054"/>
                <a:gd name="connsiteY6" fmla="*/ 0 h 845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3054" h="845221">
                  <a:moveTo>
                    <a:pt x="0" y="0"/>
                  </a:moveTo>
                  <a:lnTo>
                    <a:pt x="1690444" y="0"/>
                  </a:lnTo>
                  <a:lnTo>
                    <a:pt x="2113054" y="422611"/>
                  </a:lnTo>
                  <a:lnTo>
                    <a:pt x="1690444" y="845221"/>
                  </a:lnTo>
                  <a:lnTo>
                    <a:pt x="0" y="845221"/>
                  </a:lnTo>
                  <a:lnTo>
                    <a:pt x="422611" y="422611"/>
                  </a:lnTo>
                  <a:lnTo>
                    <a:pt x="0" y="0"/>
                  </a:lnTo>
                  <a:close/>
                </a:path>
              </a:pathLst>
            </a:custGeom>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437851" tIns="7620" rIns="422610" bIns="7620" numCol="1" spcCol="1270" anchor="ctr" anchorCtr="0">
              <a:noAutofit/>
            </a:bodyPr>
            <a:lstStyle/>
            <a:p>
              <a:pPr lvl="0" algn="ctr" defTabSz="533400" rtl="0">
                <a:lnSpc>
                  <a:spcPct val="90000"/>
                </a:lnSpc>
                <a:spcBef>
                  <a:spcPct val="0"/>
                </a:spcBef>
                <a:spcAft>
                  <a:spcPct val="35000"/>
                </a:spcAft>
              </a:pPr>
              <a:r>
                <a:rPr lang="en-US" sz="1200" kern="1200" dirty="0"/>
                <a:t>Optional: install R packages on SQL Server 2016 machine</a:t>
              </a:r>
            </a:p>
          </p:txBody>
        </p:sp>
        <p:sp>
          <p:nvSpPr>
            <p:cNvPr id="13" name="Freeform 12"/>
            <p:cNvSpPr/>
            <p:nvPr/>
          </p:nvSpPr>
          <p:spPr>
            <a:xfrm>
              <a:off x="600863" y="2764281"/>
              <a:ext cx="2554259" cy="1018339"/>
            </a:xfrm>
            <a:custGeom>
              <a:avLst/>
              <a:gdLst>
                <a:gd name="connsiteX0" fmla="*/ 0 w 2545849"/>
                <a:gd name="connsiteY0" fmla="*/ 0 h 1018339"/>
                <a:gd name="connsiteX1" fmla="*/ 2036680 w 2545849"/>
                <a:gd name="connsiteY1" fmla="*/ 0 h 1018339"/>
                <a:gd name="connsiteX2" fmla="*/ 2545849 w 2545849"/>
                <a:gd name="connsiteY2" fmla="*/ 509170 h 1018339"/>
                <a:gd name="connsiteX3" fmla="*/ 2036680 w 2545849"/>
                <a:gd name="connsiteY3" fmla="*/ 1018339 h 1018339"/>
                <a:gd name="connsiteX4" fmla="*/ 0 w 2545849"/>
                <a:gd name="connsiteY4" fmla="*/ 1018339 h 1018339"/>
                <a:gd name="connsiteX5" fmla="*/ 509170 w 2545849"/>
                <a:gd name="connsiteY5" fmla="*/ 509170 h 1018339"/>
                <a:gd name="connsiteX6" fmla="*/ 0 w 2545849"/>
                <a:gd name="connsiteY6" fmla="*/ 0 h 1018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45849" h="1018339">
                  <a:moveTo>
                    <a:pt x="0" y="0"/>
                  </a:moveTo>
                  <a:lnTo>
                    <a:pt x="2036680" y="0"/>
                  </a:lnTo>
                  <a:lnTo>
                    <a:pt x="2545849" y="509170"/>
                  </a:lnTo>
                  <a:lnTo>
                    <a:pt x="2036680" y="1018339"/>
                  </a:lnTo>
                  <a:lnTo>
                    <a:pt x="0" y="1018339"/>
                  </a:lnTo>
                  <a:lnTo>
                    <a:pt x="509170" y="509170"/>
                  </a:lnTo>
                  <a:lnTo>
                    <a:pt x="0" y="0"/>
                  </a:lnTo>
                  <a:close/>
                </a:path>
              </a:pathLst>
            </a:custGeom>
          </p:spPr>
          <p:style>
            <a:lnRef idx="2">
              <a:schemeClr val="accent5">
                <a:shade val="50000"/>
              </a:schemeClr>
            </a:lnRef>
            <a:fillRef idx="1">
              <a:schemeClr val="accent5"/>
            </a:fillRef>
            <a:effectRef idx="0">
              <a:schemeClr val="accent5"/>
            </a:effectRef>
            <a:fontRef idx="minor">
              <a:schemeClr val="lt1"/>
            </a:fontRef>
          </p:style>
          <p:txBody>
            <a:bodyPr spcFirstLastPara="0" vert="horz" wrap="square" lIns="534570" tIns="12700" rIns="509169" bIns="12700" numCol="1" spcCol="1270" anchor="ctr" anchorCtr="0">
              <a:noAutofit/>
            </a:bodyPr>
            <a:lstStyle/>
            <a:p>
              <a:pPr lvl="0" algn="ctr" defTabSz="889000" rtl="0">
                <a:lnSpc>
                  <a:spcPct val="90000"/>
                </a:lnSpc>
                <a:spcBef>
                  <a:spcPct val="0"/>
                </a:spcBef>
                <a:spcAft>
                  <a:spcPct val="35000"/>
                </a:spcAft>
              </a:pPr>
              <a:r>
                <a:rPr lang="en-US" sz="2000" kern="1200" dirty="0"/>
                <a:t>Database configuration</a:t>
              </a:r>
            </a:p>
          </p:txBody>
        </p:sp>
        <p:sp>
          <p:nvSpPr>
            <p:cNvPr id="14" name="Freeform 13"/>
            <p:cNvSpPr/>
            <p:nvPr/>
          </p:nvSpPr>
          <p:spPr>
            <a:xfrm>
              <a:off x="2859296" y="2850840"/>
              <a:ext cx="2113054" cy="845221"/>
            </a:xfrm>
            <a:custGeom>
              <a:avLst/>
              <a:gdLst>
                <a:gd name="connsiteX0" fmla="*/ 0 w 2113054"/>
                <a:gd name="connsiteY0" fmla="*/ 0 h 845221"/>
                <a:gd name="connsiteX1" fmla="*/ 1690444 w 2113054"/>
                <a:gd name="connsiteY1" fmla="*/ 0 h 845221"/>
                <a:gd name="connsiteX2" fmla="*/ 2113054 w 2113054"/>
                <a:gd name="connsiteY2" fmla="*/ 422611 h 845221"/>
                <a:gd name="connsiteX3" fmla="*/ 1690444 w 2113054"/>
                <a:gd name="connsiteY3" fmla="*/ 845221 h 845221"/>
                <a:gd name="connsiteX4" fmla="*/ 0 w 2113054"/>
                <a:gd name="connsiteY4" fmla="*/ 845221 h 845221"/>
                <a:gd name="connsiteX5" fmla="*/ 422611 w 2113054"/>
                <a:gd name="connsiteY5" fmla="*/ 422611 h 845221"/>
                <a:gd name="connsiteX6" fmla="*/ 0 w 2113054"/>
                <a:gd name="connsiteY6" fmla="*/ 0 h 845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3054" h="845221">
                  <a:moveTo>
                    <a:pt x="0" y="0"/>
                  </a:moveTo>
                  <a:lnTo>
                    <a:pt x="1690444" y="0"/>
                  </a:lnTo>
                  <a:lnTo>
                    <a:pt x="2113054" y="422611"/>
                  </a:lnTo>
                  <a:lnTo>
                    <a:pt x="1690444" y="845221"/>
                  </a:lnTo>
                  <a:lnTo>
                    <a:pt x="0" y="845221"/>
                  </a:lnTo>
                  <a:lnTo>
                    <a:pt x="422611" y="422611"/>
                  </a:lnTo>
                  <a:lnTo>
                    <a:pt x="0" y="0"/>
                  </a:lnTo>
                  <a:close/>
                </a:path>
              </a:pathLst>
            </a:custGeom>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437851" tIns="7620" rIns="422610" bIns="7620" numCol="1" spcCol="1270" anchor="ctr" anchorCtr="0">
              <a:noAutofit/>
            </a:bodyPr>
            <a:lstStyle/>
            <a:p>
              <a:pPr lvl="0" algn="ctr" defTabSz="533400" rtl="0">
                <a:lnSpc>
                  <a:spcPct val="90000"/>
                </a:lnSpc>
                <a:spcBef>
                  <a:spcPct val="0"/>
                </a:spcBef>
                <a:spcAft>
                  <a:spcPct val="35000"/>
                </a:spcAft>
              </a:pPr>
              <a:r>
                <a:rPr lang="en-US" sz="1200" kern="1200" dirty="0"/>
                <a:t>Enable R language extension in the database</a:t>
              </a:r>
            </a:p>
          </p:txBody>
        </p:sp>
        <p:sp>
          <p:nvSpPr>
            <p:cNvPr id="15" name="Freeform 14"/>
            <p:cNvSpPr/>
            <p:nvPr/>
          </p:nvSpPr>
          <p:spPr>
            <a:xfrm>
              <a:off x="4676523" y="2850840"/>
              <a:ext cx="2113054" cy="845221"/>
            </a:xfrm>
            <a:custGeom>
              <a:avLst/>
              <a:gdLst>
                <a:gd name="connsiteX0" fmla="*/ 0 w 2113054"/>
                <a:gd name="connsiteY0" fmla="*/ 0 h 845221"/>
                <a:gd name="connsiteX1" fmla="*/ 1690444 w 2113054"/>
                <a:gd name="connsiteY1" fmla="*/ 0 h 845221"/>
                <a:gd name="connsiteX2" fmla="*/ 2113054 w 2113054"/>
                <a:gd name="connsiteY2" fmla="*/ 422611 h 845221"/>
                <a:gd name="connsiteX3" fmla="*/ 1690444 w 2113054"/>
                <a:gd name="connsiteY3" fmla="*/ 845221 h 845221"/>
                <a:gd name="connsiteX4" fmla="*/ 0 w 2113054"/>
                <a:gd name="connsiteY4" fmla="*/ 845221 h 845221"/>
                <a:gd name="connsiteX5" fmla="*/ 422611 w 2113054"/>
                <a:gd name="connsiteY5" fmla="*/ 422611 h 845221"/>
                <a:gd name="connsiteX6" fmla="*/ 0 w 2113054"/>
                <a:gd name="connsiteY6" fmla="*/ 0 h 845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3054" h="845221">
                  <a:moveTo>
                    <a:pt x="0" y="0"/>
                  </a:moveTo>
                  <a:lnTo>
                    <a:pt x="1690444" y="0"/>
                  </a:lnTo>
                  <a:lnTo>
                    <a:pt x="2113054" y="422611"/>
                  </a:lnTo>
                  <a:lnTo>
                    <a:pt x="1690444" y="845221"/>
                  </a:lnTo>
                  <a:lnTo>
                    <a:pt x="0" y="845221"/>
                  </a:lnTo>
                  <a:lnTo>
                    <a:pt x="422611" y="422611"/>
                  </a:lnTo>
                  <a:lnTo>
                    <a:pt x="0" y="0"/>
                  </a:lnTo>
                  <a:close/>
                </a:path>
              </a:pathLst>
            </a:custGeom>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437851" tIns="7620" rIns="422610" bIns="7620" numCol="1" spcCol="1270" anchor="ctr" anchorCtr="0">
              <a:noAutofit/>
            </a:bodyPr>
            <a:lstStyle/>
            <a:p>
              <a:pPr lvl="0" algn="ctr" defTabSz="533400" rtl="0">
                <a:lnSpc>
                  <a:spcPct val="90000"/>
                </a:lnSpc>
                <a:spcBef>
                  <a:spcPct val="0"/>
                </a:spcBef>
                <a:spcAft>
                  <a:spcPct val="35000"/>
                </a:spcAft>
              </a:pPr>
              <a:r>
                <a:rPr lang="en-US" sz="1200" kern="1200" dirty="0"/>
                <a:t>Configure path for RRO runtime in the database</a:t>
              </a:r>
            </a:p>
          </p:txBody>
        </p:sp>
        <p:sp>
          <p:nvSpPr>
            <p:cNvPr id="16" name="Freeform 15"/>
            <p:cNvSpPr/>
            <p:nvPr/>
          </p:nvSpPr>
          <p:spPr>
            <a:xfrm>
              <a:off x="6493751" y="2850840"/>
              <a:ext cx="2113054" cy="845221"/>
            </a:xfrm>
            <a:custGeom>
              <a:avLst/>
              <a:gdLst>
                <a:gd name="connsiteX0" fmla="*/ 0 w 2113054"/>
                <a:gd name="connsiteY0" fmla="*/ 0 h 845221"/>
                <a:gd name="connsiteX1" fmla="*/ 1690444 w 2113054"/>
                <a:gd name="connsiteY1" fmla="*/ 0 h 845221"/>
                <a:gd name="connsiteX2" fmla="*/ 2113054 w 2113054"/>
                <a:gd name="connsiteY2" fmla="*/ 422611 h 845221"/>
                <a:gd name="connsiteX3" fmla="*/ 1690444 w 2113054"/>
                <a:gd name="connsiteY3" fmla="*/ 845221 h 845221"/>
                <a:gd name="connsiteX4" fmla="*/ 0 w 2113054"/>
                <a:gd name="connsiteY4" fmla="*/ 845221 h 845221"/>
                <a:gd name="connsiteX5" fmla="*/ 422611 w 2113054"/>
                <a:gd name="connsiteY5" fmla="*/ 422611 h 845221"/>
                <a:gd name="connsiteX6" fmla="*/ 0 w 2113054"/>
                <a:gd name="connsiteY6" fmla="*/ 0 h 845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3054" h="845221">
                  <a:moveTo>
                    <a:pt x="0" y="0"/>
                  </a:moveTo>
                  <a:lnTo>
                    <a:pt x="1690444" y="0"/>
                  </a:lnTo>
                  <a:lnTo>
                    <a:pt x="2113054" y="422611"/>
                  </a:lnTo>
                  <a:lnTo>
                    <a:pt x="1690444" y="845221"/>
                  </a:lnTo>
                  <a:lnTo>
                    <a:pt x="0" y="845221"/>
                  </a:lnTo>
                  <a:lnTo>
                    <a:pt x="422611" y="422611"/>
                  </a:lnTo>
                  <a:lnTo>
                    <a:pt x="0" y="0"/>
                  </a:lnTo>
                  <a:close/>
                </a:path>
              </a:pathLst>
            </a:custGeom>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437851" tIns="7620" rIns="422610" bIns="7620" numCol="1" spcCol="1270" anchor="ctr" anchorCtr="0">
              <a:noAutofit/>
            </a:bodyPr>
            <a:lstStyle/>
            <a:p>
              <a:pPr lvl="0" algn="ctr" defTabSz="533400" rtl="0">
                <a:lnSpc>
                  <a:spcPct val="90000"/>
                </a:lnSpc>
                <a:spcBef>
                  <a:spcPct val="0"/>
                </a:spcBef>
                <a:spcAft>
                  <a:spcPct val="35000"/>
                </a:spcAft>
              </a:pPr>
              <a:r>
                <a:rPr lang="en-US" sz="1200" kern="1200" dirty="0"/>
                <a:t>Grant EXECUTE EXTERNAL SCRIPT permission to users</a:t>
              </a:r>
            </a:p>
          </p:txBody>
        </p:sp>
      </p:grpSp>
      <p:sp>
        <p:nvSpPr>
          <p:cNvPr id="5" name="Line Callout 2 (No Border) 4"/>
          <p:cNvSpPr/>
          <p:nvPr/>
        </p:nvSpPr>
        <p:spPr>
          <a:xfrm rot="5400000">
            <a:off x="2630001" y="3340698"/>
            <a:ext cx="1905000" cy="3657600"/>
          </a:xfrm>
          <a:prstGeom prst="callout2">
            <a:avLst>
              <a:gd name="adj1" fmla="val 47775"/>
              <a:gd name="adj2" fmla="val -496"/>
              <a:gd name="adj3" fmla="val 50200"/>
              <a:gd name="adj4" fmla="val -8369"/>
              <a:gd name="adj5" fmla="val 55037"/>
              <a:gd name="adj6" fmla="val -27203"/>
            </a:avLst>
          </a:prstGeom>
        </p:spPr>
        <p:style>
          <a:lnRef idx="2">
            <a:schemeClr val="accent1">
              <a:shade val="50000"/>
            </a:schemeClr>
          </a:lnRef>
          <a:fillRef idx="1">
            <a:schemeClr val="accent1"/>
          </a:fillRef>
          <a:effectRef idx="0">
            <a:schemeClr val="accent1"/>
          </a:effectRef>
          <a:fontRef idx="minor">
            <a:schemeClr val="lt1"/>
          </a:fontRef>
        </p:style>
        <p:txBody>
          <a:bodyPr vert="vert270" rtlCol="0" anchor="ctr"/>
          <a:lstStyle/>
          <a:p>
            <a:pPr algn="ctr"/>
            <a:r>
              <a:rPr lang="en-US" sz="1400" b="1" dirty="0">
                <a:solidFill>
                  <a:srgbClr val="FFFFFF"/>
                </a:solidFill>
                <a:latin typeface="Courier New" panose="02070309020205020404" pitchFamily="49" charset="0"/>
                <a:cs typeface="Courier New" panose="02070309020205020404" pitchFamily="49" charset="0"/>
              </a:rPr>
              <a:t>CREATE EXTERNAL EXTENSION [R]</a:t>
            </a:r>
          </a:p>
          <a:p>
            <a:pPr algn="ctr"/>
            <a:r>
              <a:rPr lang="en-US" sz="1400" b="1" dirty="0">
                <a:solidFill>
                  <a:srgbClr val="FFFFFF"/>
                </a:solidFill>
                <a:latin typeface="Courier New" panose="02070309020205020404" pitchFamily="49" charset="0"/>
                <a:cs typeface="Courier New" panose="02070309020205020404" pitchFamily="49" charset="0"/>
              </a:rPr>
              <a:t>USING SYSTEM LAUNCHER</a:t>
            </a:r>
          </a:p>
          <a:p>
            <a:pPr algn="ctr"/>
            <a:r>
              <a:rPr lang="en-US" sz="1400" b="1" dirty="0">
                <a:solidFill>
                  <a:srgbClr val="FFFFFF"/>
                </a:solidFill>
                <a:latin typeface="Courier New" panose="02070309020205020404" pitchFamily="49" charset="0"/>
                <a:cs typeface="Courier New" panose="02070309020205020404" pitchFamily="49" charset="0"/>
              </a:rPr>
              <a:t>WITH (RUNTIME_PATH = </a:t>
            </a:r>
          </a:p>
          <a:p>
            <a:pPr algn="ctr"/>
            <a:r>
              <a:rPr lang="en-US" sz="1400" b="1" dirty="0">
                <a:solidFill>
                  <a:srgbClr val="FFFFFF"/>
                </a:solidFill>
                <a:latin typeface="Courier New" panose="02070309020205020404" pitchFamily="49" charset="0"/>
                <a:cs typeface="Courier New" panose="02070309020205020404" pitchFamily="49" charset="0"/>
              </a:rPr>
              <a:t>'c:\revolution\bin‘)</a:t>
            </a:r>
          </a:p>
        </p:txBody>
      </p:sp>
      <p:sp>
        <p:nvSpPr>
          <p:cNvPr id="6" name="Line Callout 2 (No Border) 5"/>
          <p:cNvSpPr/>
          <p:nvPr/>
        </p:nvSpPr>
        <p:spPr>
          <a:xfrm rot="5400000">
            <a:off x="7278200" y="3874098"/>
            <a:ext cx="1905002" cy="2590800"/>
          </a:xfrm>
          <a:prstGeom prst="callout2">
            <a:avLst>
              <a:gd name="adj1" fmla="val 43481"/>
              <a:gd name="adj2" fmla="val 1463"/>
              <a:gd name="adj3" fmla="val 55114"/>
              <a:gd name="adj4" fmla="val -6721"/>
              <a:gd name="adj5" fmla="val 99494"/>
              <a:gd name="adj6" fmla="val -27629"/>
            </a:avLst>
          </a:prstGeom>
        </p:spPr>
        <p:style>
          <a:lnRef idx="2">
            <a:schemeClr val="accent1">
              <a:shade val="50000"/>
            </a:schemeClr>
          </a:lnRef>
          <a:fillRef idx="1">
            <a:schemeClr val="accent1"/>
          </a:fillRef>
          <a:effectRef idx="0">
            <a:schemeClr val="accent1"/>
          </a:effectRef>
          <a:fontRef idx="minor">
            <a:schemeClr val="lt1"/>
          </a:fontRef>
        </p:style>
        <p:txBody>
          <a:bodyPr vert="vert270" rtlCol="0" anchor="ctr"/>
          <a:lstStyle/>
          <a:p>
            <a:pPr algn="ctr"/>
            <a:r>
              <a:rPr lang="en-US" sz="1400" b="1" dirty="0">
                <a:solidFill>
                  <a:srgbClr val="FFFFFF"/>
                </a:solidFill>
                <a:latin typeface="Courier New" panose="02070309020205020404" pitchFamily="49" charset="0"/>
                <a:cs typeface="Courier New" panose="02070309020205020404" pitchFamily="49" charset="0"/>
              </a:rPr>
              <a:t>GRANT EXECUTE SCRIPT ON EXTERNAL EXTENSION::R TO DataScientistsRole;</a:t>
            </a:r>
          </a:p>
          <a:p>
            <a:pPr algn="ctr"/>
            <a:r>
              <a:rPr lang="en-US" sz="1400" b="1" dirty="0">
                <a:solidFill>
                  <a:srgbClr val="FFFFFF"/>
                </a:solidFill>
                <a:latin typeface="Courier New" panose="02070309020205020404" pitchFamily="49" charset="0"/>
                <a:cs typeface="Courier New" panose="02070309020205020404" pitchFamily="49" charset="0"/>
              </a:rPr>
              <a:t>/* User-defined role / users */</a:t>
            </a:r>
          </a:p>
        </p:txBody>
      </p:sp>
      <p:sp>
        <p:nvSpPr>
          <p:cNvPr id="17" name="TextBox 16"/>
          <p:cNvSpPr txBox="1"/>
          <p:nvPr/>
        </p:nvSpPr>
        <p:spPr>
          <a:xfrm>
            <a:off x="1" y="6642289"/>
            <a:ext cx="3806190" cy="352236"/>
          </a:xfrm>
          <a:prstGeom prst="rect">
            <a:avLst/>
          </a:prstGeom>
          <a:noFill/>
        </p:spPr>
        <p:txBody>
          <a:bodyPr wrap="square" lIns="365760" tIns="146304" rIns="182880" bIns="146304" rtlCol="0" anchor="ctr" anchorCtr="0">
            <a:noAutofit/>
          </a:bodyPr>
          <a:lstStyle/>
          <a:p>
            <a:pPr>
              <a:lnSpc>
                <a:spcPct val="90000"/>
              </a:lnSpc>
              <a:spcAft>
                <a:spcPts val="600"/>
              </a:spcAft>
            </a:pPr>
            <a:r>
              <a:rPr lang="en-US" sz="1400" dirty="0">
                <a:solidFill>
                  <a:schemeClr val="bg1"/>
                </a:solidFill>
                <a:latin typeface="Segoe UI Semibold" panose="020B0702040204020203" pitchFamily="34" charset="0"/>
                <a:ea typeface="Segoe UI Black" panose="020B0A02040204020203" pitchFamily="34" charset="0"/>
                <a:cs typeface="Segoe UI Semibold" panose="020B0702040204020203" pitchFamily="34" charset="0"/>
              </a:rPr>
              <a:t>Advanced analytics</a:t>
            </a:r>
          </a:p>
        </p:txBody>
      </p:sp>
    </p:spTree>
    <p:extLst>
      <p:ext uri="{BB962C8B-B14F-4D97-AF65-F5344CB8AC3E}">
        <p14:creationId xmlns:p14="http://schemas.microsoft.com/office/powerpoint/2010/main" val="3563072875"/>
      </p:ext>
    </p:extLst>
  </p:cSld>
  <p:clrMapOvr>
    <a:masterClrMapping/>
  </p:clrMapOvr>
  <p:transition>
    <p:fade/>
  </p:transition>
</p:sld>
</file>

<file path=ppt/slides/slide13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Title 2"/>
          <p:cNvSpPr>
            <a:spLocks noGrp="1"/>
          </p:cNvSpPr>
          <p:nvPr>
            <p:ph type="title"/>
          </p:nvPr>
        </p:nvSpPr>
        <p:spPr>
          <a:xfrm>
            <a:off x="274638" y="241485"/>
            <a:ext cx="11888787" cy="917575"/>
          </a:xfrm>
        </p:spPr>
        <p:txBody>
          <a:bodyPr/>
          <a:lstStyle/>
          <a:p>
            <a:r>
              <a:rPr lang="en-US" dirty="0"/>
              <a:t>Management and monitoring</a:t>
            </a:r>
          </a:p>
        </p:txBody>
      </p:sp>
      <p:grpSp>
        <p:nvGrpSpPr>
          <p:cNvPr id="2" name="Group 1"/>
          <p:cNvGrpSpPr/>
          <p:nvPr/>
        </p:nvGrpSpPr>
        <p:grpSpPr>
          <a:xfrm>
            <a:off x="1271326" y="2110462"/>
            <a:ext cx="9770621" cy="1249599"/>
            <a:chOff x="1271326" y="2110462"/>
            <a:chExt cx="9770621" cy="1249599"/>
          </a:xfrm>
        </p:grpSpPr>
        <p:sp>
          <p:nvSpPr>
            <p:cNvPr id="5" name="Freeform 4"/>
            <p:cNvSpPr/>
            <p:nvPr/>
          </p:nvSpPr>
          <p:spPr>
            <a:xfrm>
              <a:off x="1271326" y="2110462"/>
              <a:ext cx="3123999" cy="1249599"/>
            </a:xfrm>
            <a:custGeom>
              <a:avLst/>
              <a:gdLst>
                <a:gd name="connsiteX0" fmla="*/ 0 w 3123999"/>
                <a:gd name="connsiteY0" fmla="*/ 0 h 1249599"/>
                <a:gd name="connsiteX1" fmla="*/ 2499200 w 3123999"/>
                <a:gd name="connsiteY1" fmla="*/ 0 h 1249599"/>
                <a:gd name="connsiteX2" fmla="*/ 3123999 w 3123999"/>
                <a:gd name="connsiteY2" fmla="*/ 624800 h 1249599"/>
                <a:gd name="connsiteX3" fmla="*/ 2499200 w 3123999"/>
                <a:gd name="connsiteY3" fmla="*/ 1249599 h 1249599"/>
                <a:gd name="connsiteX4" fmla="*/ 0 w 3123999"/>
                <a:gd name="connsiteY4" fmla="*/ 1249599 h 1249599"/>
                <a:gd name="connsiteX5" fmla="*/ 624800 w 3123999"/>
                <a:gd name="connsiteY5" fmla="*/ 624800 h 1249599"/>
                <a:gd name="connsiteX6" fmla="*/ 0 w 3123999"/>
                <a:gd name="connsiteY6" fmla="*/ 0 h 1249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23999" h="1249599">
                  <a:moveTo>
                    <a:pt x="0" y="0"/>
                  </a:moveTo>
                  <a:lnTo>
                    <a:pt x="2499200" y="0"/>
                  </a:lnTo>
                  <a:lnTo>
                    <a:pt x="3123999" y="624800"/>
                  </a:lnTo>
                  <a:lnTo>
                    <a:pt x="2499200" y="1249599"/>
                  </a:lnTo>
                  <a:lnTo>
                    <a:pt x="0" y="1249599"/>
                  </a:lnTo>
                  <a:lnTo>
                    <a:pt x="624800" y="624800"/>
                  </a:lnTo>
                  <a:lnTo>
                    <a:pt x="0" y="0"/>
                  </a:lnTo>
                  <a:close/>
                </a:path>
              </a:pathLst>
            </a:custGeom>
          </p:spPr>
          <p:style>
            <a:lnRef idx="2">
              <a:schemeClr val="accent5">
                <a:shade val="50000"/>
              </a:schemeClr>
            </a:lnRef>
            <a:fillRef idx="1">
              <a:schemeClr val="accent5"/>
            </a:fillRef>
            <a:effectRef idx="0">
              <a:schemeClr val="accent5"/>
            </a:effectRef>
            <a:fontRef idx="minor">
              <a:schemeClr val="lt1"/>
            </a:fontRef>
          </p:style>
          <p:txBody>
            <a:bodyPr spcFirstLastPara="0" vert="horz" wrap="square" lIns="666710" tIns="20955" rIns="624799" bIns="20955" numCol="1" spcCol="1270" anchor="ctr" anchorCtr="0">
              <a:noAutofit/>
            </a:bodyPr>
            <a:lstStyle/>
            <a:p>
              <a:pPr lvl="0" algn="ctr" defTabSz="1466850" rtl="0">
                <a:lnSpc>
                  <a:spcPct val="90000"/>
                </a:lnSpc>
                <a:spcBef>
                  <a:spcPct val="0"/>
                </a:spcBef>
                <a:spcAft>
                  <a:spcPct val="35000"/>
                </a:spcAft>
              </a:pPr>
              <a:r>
                <a:rPr lang="en-US" sz="3300" kern="1200" dirty="0"/>
                <a:t>R runtime usage</a:t>
              </a:r>
            </a:p>
          </p:txBody>
        </p:sp>
        <p:sp>
          <p:nvSpPr>
            <p:cNvPr id="6" name="Freeform 5"/>
            <p:cNvSpPr/>
            <p:nvPr/>
          </p:nvSpPr>
          <p:spPr>
            <a:xfrm>
              <a:off x="3989206" y="2216678"/>
              <a:ext cx="2592919" cy="1037167"/>
            </a:xfrm>
            <a:custGeom>
              <a:avLst/>
              <a:gdLst>
                <a:gd name="connsiteX0" fmla="*/ 0 w 2592919"/>
                <a:gd name="connsiteY0" fmla="*/ 0 h 1037167"/>
                <a:gd name="connsiteX1" fmla="*/ 2074336 w 2592919"/>
                <a:gd name="connsiteY1" fmla="*/ 0 h 1037167"/>
                <a:gd name="connsiteX2" fmla="*/ 2592919 w 2592919"/>
                <a:gd name="connsiteY2" fmla="*/ 518584 h 1037167"/>
                <a:gd name="connsiteX3" fmla="*/ 2074336 w 2592919"/>
                <a:gd name="connsiteY3" fmla="*/ 1037167 h 1037167"/>
                <a:gd name="connsiteX4" fmla="*/ 0 w 2592919"/>
                <a:gd name="connsiteY4" fmla="*/ 1037167 h 1037167"/>
                <a:gd name="connsiteX5" fmla="*/ 518584 w 2592919"/>
                <a:gd name="connsiteY5" fmla="*/ 518584 h 1037167"/>
                <a:gd name="connsiteX6" fmla="*/ 0 w 2592919"/>
                <a:gd name="connsiteY6" fmla="*/ 0 h 1037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92919" h="1037167">
                  <a:moveTo>
                    <a:pt x="0" y="0"/>
                  </a:moveTo>
                  <a:lnTo>
                    <a:pt x="2074336" y="0"/>
                  </a:lnTo>
                  <a:lnTo>
                    <a:pt x="2592919" y="518584"/>
                  </a:lnTo>
                  <a:lnTo>
                    <a:pt x="2074336" y="1037167"/>
                  </a:lnTo>
                  <a:lnTo>
                    <a:pt x="0" y="1037167"/>
                  </a:lnTo>
                  <a:lnTo>
                    <a:pt x="518584" y="518584"/>
                  </a:lnTo>
                  <a:lnTo>
                    <a:pt x="0" y="0"/>
                  </a:lnTo>
                  <a:close/>
                </a:path>
              </a:pathLst>
            </a:custGeom>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538904" tIns="10160" rIns="518583" bIns="10160" numCol="1" spcCol="1270" anchor="ctr" anchorCtr="0">
              <a:noAutofit/>
            </a:bodyPr>
            <a:lstStyle/>
            <a:p>
              <a:pPr lvl="0" algn="ctr" defTabSz="711200" rtl="0">
                <a:lnSpc>
                  <a:spcPct val="90000"/>
                </a:lnSpc>
                <a:spcBef>
                  <a:spcPct val="0"/>
                </a:spcBef>
                <a:spcAft>
                  <a:spcPct val="35000"/>
                </a:spcAft>
              </a:pPr>
              <a:r>
                <a:rPr lang="en-US" sz="1600" kern="1200" dirty="0"/>
                <a:t>Resource governance via resource pool</a:t>
              </a:r>
            </a:p>
          </p:txBody>
        </p:sp>
        <p:sp>
          <p:nvSpPr>
            <p:cNvPr id="10" name="Freeform 9"/>
            <p:cNvSpPr/>
            <p:nvPr/>
          </p:nvSpPr>
          <p:spPr>
            <a:xfrm>
              <a:off x="6219117" y="2216678"/>
              <a:ext cx="2592919" cy="1037167"/>
            </a:xfrm>
            <a:custGeom>
              <a:avLst/>
              <a:gdLst>
                <a:gd name="connsiteX0" fmla="*/ 0 w 2592919"/>
                <a:gd name="connsiteY0" fmla="*/ 0 h 1037167"/>
                <a:gd name="connsiteX1" fmla="*/ 2074336 w 2592919"/>
                <a:gd name="connsiteY1" fmla="*/ 0 h 1037167"/>
                <a:gd name="connsiteX2" fmla="*/ 2592919 w 2592919"/>
                <a:gd name="connsiteY2" fmla="*/ 518584 h 1037167"/>
                <a:gd name="connsiteX3" fmla="*/ 2074336 w 2592919"/>
                <a:gd name="connsiteY3" fmla="*/ 1037167 h 1037167"/>
                <a:gd name="connsiteX4" fmla="*/ 0 w 2592919"/>
                <a:gd name="connsiteY4" fmla="*/ 1037167 h 1037167"/>
                <a:gd name="connsiteX5" fmla="*/ 518584 w 2592919"/>
                <a:gd name="connsiteY5" fmla="*/ 518584 h 1037167"/>
                <a:gd name="connsiteX6" fmla="*/ 0 w 2592919"/>
                <a:gd name="connsiteY6" fmla="*/ 0 h 1037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92919" h="1037167">
                  <a:moveTo>
                    <a:pt x="0" y="0"/>
                  </a:moveTo>
                  <a:lnTo>
                    <a:pt x="2074336" y="0"/>
                  </a:lnTo>
                  <a:lnTo>
                    <a:pt x="2592919" y="518584"/>
                  </a:lnTo>
                  <a:lnTo>
                    <a:pt x="2074336" y="1037167"/>
                  </a:lnTo>
                  <a:lnTo>
                    <a:pt x="0" y="1037167"/>
                  </a:lnTo>
                  <a:lnTo>
                    <a:pt x="518584" y="518584"/>
                  </a:lnTo>
                  <a:lnTo>
                    <a:pt x="0" y="0"/>
                  </a:lnTo>
                  <a:close/>
                </a:path>
              </a:pathLst>
            </a:custGeom>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538904" tIns="10160" rIns="518583" bIns="10160" numCol="1" spcCol="1270" anchor="ctr" anchorCtr="0">
              <a:noAutofit/>
            </a:bodyPr>
            <a:lstStyle/>
            <a:p>
              <a:pPr lvl="0" algn="ctr" defTabSz="711200" rtl="0">
                <a:lnSpc>
                  <a:spcPct val="90000"/>
                </a:lnSpc>
                <a:spcBef>
                  <a:spcPct val="0"/>
                </a:spcBef>
                <a:spcAft>
                  <a:spcPct val="35000"/>
                </a:spcAft>
              </a:pPr>
              <a:r>
                <a:rPr lang="en-US" sz="1600" kern="1200" dirty="0"/>
                <a:t>Monitoring via DMVs</a:t>
              </a:r>
            </a:p>
          </p:txBody>
        </p:sp>
        <p:sp>
          <p:nvSpPr>
            <p:cNvPr id="11" name="Freeform 10"/>
            <p:cNvSpPr/>
            <p:nvPr/>
          </p:nvSpPr>
          <p:spPr>
            <a:xfrm>
              <a:off x="8449028" y="2216678"/>
              <a:ext cx="2592919" cy="1037167"/>
            </a:xfrm>
            <a:custGeom>
              <a:avLst/>
              <a:gdLst>
                <a:gd name="connsiteX0" fmla="*/ 0 w 2592919"/>
                <a:gd name="connsiteY0" fmla="*/ 0 h 1037167"/>
                <a:gd name="connsiteX1" fmla="*/ 2074336 w 2592919"/>
                <a:gd name="connsiteY1" fmla="*/ 0 h 1037167"/>
                <a:gd name="connsiteX2" fmla="*/ 2592919 w 2592919"/>
                <a:gd name="connsiteY2" fmla="*/ 518584 h 1037167"/>
                <a:gd name="connsiteX3" fmla="*/ 2074336 w 2592919"/>
                <a:gd name="connsiteY3" fmla="*/ 1037167 h 1037167"/>
                <a:gd name="connsiteX4" fmla="*/ 0 w 2592919"/>
                <a:gd name="connsiteY4" fmla="*/ 1037167 h 1037167"/>
                <a:gd name="connsiteX5" fmla="*/ 518584 w 2592919"/>
                <a:gd name="connsiteY5" fmla="*/ 518584 h 1037167"/>
                <a:gd name="connsiteX6" fmla="*/ 0 w 2592919"/>
                <a:gd name="connsiteY6" fmla="*/ 0 h 1037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92919" h="1037167">
                  <a:moveTo>
                    <a:pt x="0" y="0"/>
                  </a:moveTo>
                  <a:lnTo>
                    <a:pt x="2074336" y="0"/>
                  </a:lnTo>
                  <a:lnTo>
                    <a:pt x="2592919" y="518584"/>
                  </a:lnTo>
                  <a:lnTo>
                    <a:pt x="2074336" y="1037167"/>
                  </a:lnTo>
                  <a:lnTo>
                    <a:pt x="0" y="1037167"/>
                  </a:lnTo>
                  <a:lnTo>
                    <a:pt x="518584" y="518584"/>
                  </a:lnTo>
                  <a:lnTo>
                    <a:pt x="0" y="0"/>
                  </a:lnTo>
                  <a:close/>
                </a:path>
              </a:pathLst>
            </a:custGeom>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538904" tIns="10160" rIns="518583" bIns="10160" numCol="1" spcCol="1270" anchor="ctr" anchorCtr="0">
              <a:noAutofit/>
            </a:bodyPr>
            <a:lstStyle/>
            <a:p>
              <a:pPr lvl="0" algn="ctr" defTabSz="711200" rtl="0">
                <a:lnSpc>
                  <a:spcPct val="90000"/>
                </a:lnSpc>
                <a:spcBef>
                  <a:spcPct val="0"/>
                </a:spcBef>
                <a:spcAft>
                  <a:spcPct val="35000"/>
                </a:spcAft>
              </a:pPr>
              <a:r>
                <a:rPr lang="en-US" sz="1600" kern="1200" dirty="0"/>
                <a:t>Troubleshooting via XEvents / DMVs</a:t>
              </a:r>
            </a:p>
          </p:txBody>
        </p:sp>
      </p:grpSp>
      <p:sp>
        <p:nvSpPr>
          <p:cNvPr id="7" name="Line Callout 2 (No Border) 6"/>
          <p:cNvSpPr/>
          <p:nvPr/>
        </p:nvSpPr>
        <p:spPr>
          <a:xfrm rot="5400000">
            <a:off x="2332037" y="3425931"/>
            <a:ext cx="1905000" cy="3581400"/>
          </a:xfrm>
          <a:prstGeom prst="callout2">
            <a:avLst>
              <a:gd name="adj1" fmla="val 43802"/>
              <a:gd name="adj2" fmla="val -986"/>
              <a:gd name="adj3" fmla="val 19735"/>
              <a:gd name="adj4" fmla="val -34768"/>
              <a:gd name="adj5" fmla="val 6515"/>
              <a:gd name="adj6" fmla="val -53741"/>
            </a:avLst>
          </a:prstGeom>
          <a:ln w="31750"/>
        </p:spPr>
        <p:style>
          <a:lnRef idx="2">
            <a:schemeClr val="accent1">
              <a:shade val="50000"/>
            </a:schemeClr>
          </a:lnRef>
          <a:fillRef idx="1">
            <a:schemeClr val="accent1"/>
          </a:fillRef>
          <a:effectRef idx="0">
            <a:schemeClr val="accent1"/>
          </a:effectRef>
          <a:fontRef idx="minor">
            <a:schemeClr val="lt1"/>
          </a:fontRef>
        </p:style>
        <p:txBody>
          <a:bodyPr vert="vert270" rtlCol="0" anchor="ctr"/>
          <a:lstStyle/>
          <a:p>
            <a:pPr algn="ctr"/>
            <a:r>
              <a:rPr lang="en-US" sz="1400" b="1" dirty="0">
                <a:solidFill>
                  <a:srgbClr val="FFFFFF"/>
                </a:solidFill>
                <a:latin typeface="Courier New" panose="02070309020205020404" pitchFamily="49" charset="0"/>
                <a:cs typeface="Courier New" panose="02070309020205020404" pitchFamily="49" charset="0"/>
              </a:rPr>
              <a:t>CREATE RESOURCE POOL R_runtime FOR EXTERNAL EXTENSION</a:t>
            </a:r>
          </a:p>
          <a:p>
            <a:pPr algn="ctr"/>
            <a:r>
              <a:rPr lang="en-US" sz="1400" b="1" dirty="0">
                <a:solidFill>
                  <a:srgbClr val="FFFFFF"/>
                </a:solidFill>
                <a:latin typeface="Courier New" panose="02070309020205020404" pitchFamily="49" charset="0"/>
                <a:cs typeface="Courier New" panose="02070309020205020404" pitchFamily="49" charset="0"/>
              </a:rPr>
              <a:t>WITH MAX_CPU_PERCENT = 20, MAX_MEMORY_PERCENT = 10;</a:t>
            </a:r>
          </a:p>
        </p:txBody>
      </p:sp>
      <p:sp>
        <p:nvSpPr>
          <p:cNvPr id="8" name="Line Callout 2 (No Border) 7"/>
          <p:cNvSpPr/>
          <p:nvPr/>
        </p:nvSpPr>
        <p:spPr>
          <a:xfrm rot="5400000">
            <a:off x="6751637" y="3267073"/>
            <a:ext cx="1905000" cy="3886200"/>
          </a:xfrm>
          <a:prstGeom prst="callout2">
            <a:avLst>
              <a:gd name="adj1" fmla="val 43526"/>
              <a:gd name="adj2" fmla="val 708"/>
              <a:gd name="adj3" fmla="val 48317"/>
              <a:gd name="adj4" fmla="val -23671"/>
              <a:gd name="adj5" fmla="val 54131"/>
              <a:gd name="adj6" fmla="val -53540"/>
            </a:avLst>
          </a:prstGeom>
          <a:ln w="31750"/>
        </p:spPr>
        <p:style>
          <a:lnRef idx="2">
            <a:schemeClr val="accent1">
              <a:shade val="50000"/>
            </a:schemeClr>
          </a:lnRef>
          <a:fillRef idx="1">
            <a:schemeClr val="accent1"/>
          </a:fillRef>
          <a:effectRef idx="0">
            <a:schemeClr val="accent1"/>
          </a:effectRef>
          <a:fontRef idx="minor">
            <a:schemeClr val="lt1"/>
          </a:fontRef>
        </p:style>
        <p:txBody>
          <a:bodyPr vert="vert270" rtlCol="0" anchor="ctr"/>
          <a:lstStyle/>
          <a:p>
            <a:pPr algn="ctr"/>
            <a:r>
              <a:rPr lang="en-US" sz="1400" b="1" dirty="0">
                <a:solidFill>
                  <a:srgbClr val="FFFFFF"/>
                </a:solidFill>
                <a:latin typeface="Courier New" panose="02070309020205020404" pitchFamily="49" charset="0"/>
                <a:cs typeface="Courier New" panose="02070309020205020404" pitchFamily="49" charset="0"/>
              </a:rPr>
              <a:t>select * from sys.dm_resource_governor_resouce_pools</a:t>
            </a:r>
          </a:p>
          <a:p>
            <a:pPr algn="ctr"/>
            <a:r>
              <a:rPr lang="en-US" sz="1400" b="1" dirty="0">
                <a:solidFill>
                  <a:srgbClr val="FFFFFF"/>
                </a:solidFill>
                <a:latin typeface="Courier New" panose="02070309020205020404" pitchFamily="49" charset="0"/>
                <a:cs typeface="Courier New" panose="02070309020205020404" pitchFamily="49" charset="0"/>
              </a:rPr>
              <a:t>where name = 'R_runtime';</a:t>
            </a:r>
          </a:p>
        </p:txBody>
      </p:sp>
      <p:sp>
        <p:nvSpPr>
          <p:cNvPr id="12" name="TextBox 11"/>
          <p:cNvSpPr txBox="1"/>
          <p:nvPr/>
        </p:nvSpPr>
        <p:spPr>
          <a:xfrm>
            <a:off x="1" y="6642289"/>
            <a:ext cx="3806190" cy="352236"/>
          </a:xfrm>
          <a:prstGeom prst="rect">
            <a:avLst/>
          </a:prstGeom>
          <a:noFill/>
        </p:spPr>
        <p:txBody>
          <a:bodyPr wrap="square" lIns="365760" tIns="146304" rIns="182880" bIns="146304" rtlCol="0" anchor="ctr" anchorCtr="0">
            <a:noAutofit/>
          </a:bodyPr>
          <a:lstStyle/>
          <a:p>
            <a:pPr>
              <a:lnSpc>
                <a:spcPct val="90000"/>
              </a:lnSpc>
              <a:spcAft>
                <a:spcPts val="600"/>
              </a:spcAft>
            </a:pPr>
            <a:r>
              <a:rPr lang="en-US" sz="1400" dirty="0">
                <a:solidFill>
                  <a:schemeClr val="bg1"/>
                </a:solidFill>
                <a:latin typeface="Segoe UI Semibold" panose="020B0702040204020203" pitchFamily="34" charset="0"/>
                <a:ea typeface="Segoe UI Black" panose="020B0A02040204020203" pitchFamily="34" charset="0"/>
                <a:cs typeface="Segoe UI Semibold" panose="020B0702040204020203" pitchFamily="34" charset="0"/>
              </a:rPr>
              <a:t>Advanced analytics</a:t>
            </a:r>
          </a:p>
        </p:txBody>
      </p:sp>
    </p:spTree>
    <p:extLst>
      <p:ext uri="{BB962C8B-B14F-4D97-AF65-F5344CB8AC3E}">
        <p14:creationId xmlns:p14="http://schemas.microsoft.com/office/powerpoint/2010/main" val="685904100"/>
      </p:ext>
    </p:extLst>
  </p:cSld>
  <p:clrMapOvr>
    <a:masterClrMapping/>
  </p:clrMapOvr>
  <p:transition>
    <p:fade/>
  </p:transition>
</p:sld>
</file>

<file path=ppt/slides/slide13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p:cNvSpPr>
            <a:spLocks noGrp="1"/>
          </p:cNvSpPr>
          <p:nvPr>
            <p:ph type="title"/>
          </p:nvPr>
        </p:nvSpPr>
        <p:spPr>
          <a:xfrm>
            <a:off x="274638" y="241485"/>
            <a:ext cx="11888787" cy="917575"/>
          </a:xfrm>
        </p:spPr>
        <p:txBody>
          <a:bodyPr/>
          <a:lstStyle/>
          <a:p>
            <a:r>
              <a:rPr lang="en-US" dirty="0"/>
              <a:t>R script usage from SQL Server</a:t>
            </a:r>
          </a:p>
        </p:txBody>
      </p:sp>
      <p:sp>
        <p:nvSpPr>
          <p:cNvPr id="5" name="Content Placeholder 4"/>
          <p:cNvSpPr>
            <a:spLocks noGrp="1"/>
          </p:cNvSpPr>
          <p:nvPr>
            <p:ph type="body" sz="quarter" idx="4294967295"/>
          </p:nvPr>
        </p:nvSpPr>
        <p:spPr>
          <a:xfrm>
            <a:off x="350837" y="1212850"/>
            <a:ext cx="5486400" cy="4418013"/>
          </a:xfrm>
          <a:ln w="63500">
            <a:solidFill>
              <a:schemeClr val="accent5"/>
            </a:solidFill>
            <a:prstDash val="solid"/>
          </a:ln>
        </p:spPr>
        <p:txBody>
          <a:bodyPr>
            <a:normAutofit/>
          </a:bodyPr>
          <a:lstStyle/>
          <a:p>
            <a:pPr marL="0" indent="0">
              <a:spcBef>
                <a:spcPts val="0"/>
              </a:spcBef>
              <a:buNone/>
            </a:pPr>
            <a:r>
              <a:rPr lang="en-US" sz="1800" dirty="0">
                <a:solidFill>
                  <a:schemeClr val="accent4"/>
                </a:solidFill>
                <a:latin typeface="+mn-lt"/>
              </a:rPr>
              <a:t>Original R script:</a:t>
            </a:r>
          </a:p>
          <a:p>
            <a:pPr marL="0" indent="0">
              <a:spcBef>
                <a:spcPts val="0"/>
              </a:spcBef>
              <a:buNone/>
            </a:pPr>
            <a:endParaRPr lang="en-US" sz="1122" dirty="0">
              <a:solidFill>
                <a:srgbClr val="FF0000"/>
              </a:solidFill>
              <a:latin typeface="Consolas" panose="020B0609020204030204" pitchFamily="49" charset="0"/>
            </a:endParaRPr>
          </a:p>
          <a:p>
            <a:pPr marL="0" indent="0">
              <a:spcBef>
                <a:spcPts val="0"/>
              </a:spcBef>
              <a:buNone/>
            </a:pPr>
            <a:r>
              <a:rPr lang="en-US" sz="1122" dirty="0">
                <a:solidFill>
                  <a:schemeClr val="accent4"/>
                </a:solidFill>
                <a:latin typeface="Consolas" panose="020B0609020204030204" pitchFamily="49" charset="0"/>
              </a:rPr>
              <a:t>IrisPredict &lt;- function(data, model){</a:t>
            </a:r>
          </a:p>
          <a:p>
            <a:pPr marL="97923" indent="0">
              <a:spcBef>
                <a:spcPts val="0"/>
              </a:spcBef>
              <a:buNone/>
            </a:pPr>
            <a:r>
              <a:rPr lang="en-US" sz="1122" dirty="0">
                <a:solidFill>
                  <a:schemeClr val="accent4"/>
                </a:solidFill>
                <a:latin typeface="Consolas" panose="020B0609020204030204" pitchFamily="49" charset="0"/>
              </a:rPr>
              <a:t>library(e1071)</a:t>
            </a:r>
          </a:p>
          <a:p>
            <a:pPr marL="97923" indent="0">
              <a:spcBef>
                <a:spcPts val="0"/>
              </a:spcBef>
              <a:buNone/>
            </a:pPr>
            <a:r>
              <a:rPr lang="en-US" sz="1122" dirty="0">
                <a:solidFill>
                  <a:schemeClr val="accent4"/>
                </a:solidFill>
                <a:latin typeface="Consolas" panose="020B0609020204030204" pitchFamily="49" charset="0"/>
              </a:rPr>
              <a:t>predicted_species &lt;- predict(model, data)</a:t>
            </a:r>
          </a:p>
          <a:p>
            <a:pPr marL="97923" indent="0">
              <a:spcBef>
                <a:spcPts val="0"/>
              </a:spcBef>
              <a:buNone/>
            </a:pPr>
            <a:r>
              <a:rPr lang="en-US" sz="1122" dirty="0">
                <a:solidFill>
                  <a:schemeClr val="accent4"/>
                </a:solidFill>
                <a:latin typeface="Consolas" panose="020B0609020204030204" pitchFamily="49" charset="0"/>
              </a:rPr>
              <a:t>return(predicted_species)</a:t>
            </a:r>
          </a:p>
          <a:p>
            <a:pPr marL="0" indent="0">
              <a:spcBef>
                <a:spcPts val="0"/>
              </a:spcBef>
              <a:buNone/>
            </a:pPr>
            <a:r>
              <a:rPr lang="en-US" sz="1122" dirty="0">
                <a:solidFill>
                  <a:schemeClr val="accent4"/>
                </a:solidFill>
                <a:latin typeface="Consolas" panose="020B0609020204030204" pitchFamily="49" charset="0"/>
              </a:rPr>
              <a:t>}</a:t>
            </a:r>
          </a:p>
          <a:p>
            <a:pPr marL="0" indent="0">
              <a:spcBef>
                <a:spcPts val="0"/>
              </a:spcBef>
              <a:buNone/>
            </a:pPr>
            <a:r>
              <a:rPr lang="en-US" sz="1122" dirty="0">
                <a:solidFill>
                  <a:schemeClr val="accent4"/>
                </a:solidFill>
                <a:latin typeface="Consolas" panose="020B0609020204030204" pitchFamily="49" charset="0"/>
              </a:rPr>
              <a:t> </a:t>
            </a:r>
          </a:p>
          <a:p>
            <a:pPr marL="0" indent="0">
              <a:spcBef>
                <a:spcPts val="0"/>
              </a:spcBef>
              <a:buNone/>
            </a:pPr>
            <a:r>
              <a:rPr lang="en-US" sz="1122" dirty="0">
                <a:solidFill>
                  <a:schemeClr val="accent4"/>
                </a:solidFill>
                <a:latin typeface="Consolas" panose="020B0609020204030204" pitchFamily="49" charset="0"/>
              </a:rPr>
              <a:t> </a:t>
            </a:r>
          </a:p>
          <a:p>
            <a:pPr marL="0" indent="0">
              <a:spcBef>
                <a:spcPts val="0"/>
              </a:spcBef>
              <a:buNone/>
            </a:pPr>
            <a:r>
              <a:rPr lang="en-US" sz="1122" dirty="0">
                <a:solidFill>
                  <a:schemeClr val="accent4"/>
                </a:solidFill>
                <a:latin typeface="Consolas" panose="020B0609020204030204" pitchFamily="49" charset="0"/>
              </a:rPr>
              <a:t>library(RODBC)</a:t>
            </a:r>
          </a:p>
          <a:p>
            <a:pPr marL="0" indent="0">
              <a:spcBef>
                <a:spcPts val="0"/>
              </a:spcBef>
              <a:buNone/>
            </a:pPr>
            <a:r>
              <a:rPr lang="en-US" sz="1122" dirty="0">
                <a:solidFill>
                  <a:schemeClr val="accent4"/>
                </a:solidFill>
                <a:latin typeface="Consolas" panose="020B0609020204030204" pitchFamily="49" charset="0"/>
              </a:rPr>
              <a:t>conn &lt;- odbcConnect("MySqlAzure", uid = myUser, pwd = myPassword);</a:t>
            </a:r>
          </a:p>
          <a:p>
            <a:pPr marL="0" indent="0">
              <a:spcBef>
                <a:spcPts val="0"/>
              </a:spcBef>
              <a:buNone/>
            </a:pPr>
            <a:r>
              <a:rPr lang="en-US" sz="1122" dirty="0">
                <a:solidFill>
                  <a:schemeClr val="accent4"/>
                </a:solidFill>
                <a:latin typeface="Consolas" panose="020B0609020204030204" pitchFamily="49" charset="0"/>
              </a:rPr>
              <a:t>Iris_data &lt;-sqlFetch(conn, "</a:t>
            </a:r>
            <a:r>
              <a:rPr lang="en-US" sz="1122" dirty="0">
                <a:solidFill>
                  <a:schemeClr val="bg1">
                    <a:lumMod val="50000"/>
                  </a:schemeClr>
                </a:solidFill>
                <a:highlight>
                  <a:srgbClr val="FFFF00"/>
                </a:highlight>
                <a:latin typeface="Consolas" panose="020B0609020204030204" pitchFamily="49" charset="0"/>
              </a:rPr>
              <a:t>Iris_Data</a:t>
            </a:r>
            <a:r>
              <a:rPr lang="en-US" sz="1122" dirty="0">
                <a:solidFill>
                  <a:schemeClr val="accent4"/>
                </a:solidFill>
                <a:latin typeface="Consolas" panose="020B0609020204030204" pitchFamily="49" charset="0"/>
              </a:rPr>
              <a:t>");</a:t>
            </a:r>
          </a:p>
          <a:p>
            <a:pPr marL="0" indent="0">
              <a:spcBef>
                <a:spcPts val="0"/>
              </a:spcBef>
              <a:buNone/>
            </a:pPr>
            <a:r>
              <a:rPr lang="en-US" sz="1122" dirty="0">
                <a:solidFill>
                  <a:schemeClr val="accent4"/>
                </a:solidFill>
                <a:latin typeface="Consolas" panose="020B0609020204030204" pitchFamily="49" charset="0"/>
              </a:rPr>
              <a:t>Iris_model &lt;-sqlQuery(conn, "</a:t>
            </a:r>
            <a:r>
              <a:rPr lang="en-US" sz="1122" dirty="0">
                <a:solidFill>
                  <a:schemeClr val="bg1">
                    <a:lumMod val="50000"/>
                  </a:schemeClr>
                </a:solidFill>
                <a:highlight>
                  <a:srgbClr val="FFFF00"/>
                </a:highlight>
                <a:latin typeface="Consolas" panose="020B0609020204030204" pitchFamily="49" charset="0"/>
              </a:rPr>
              <a:t>select model from my_iris_model</a:t>
            </a:r>
            <a:r>
              <a:rPr lang="en-US" sz="1122" dirty="0">
                <a:solidFill>
                  <a:schemeClr val="accent4"/>
                </a:solidFill>
                <a:latin typeface="Consolas" panose="020B0609020204030204" pitchFamily="49" charset="0"/>
              </a:rPr>
              <a:t>");</a:t>
            </a:r>
          </a:p>
          <a:p>
            <a:pPr marL="0" indent="0">
              <a:spcBef>
                <a:spcPts val="0"/>
              </a:spcBef>
              <a:buNone/>
            </a:pPr>
            <a:r>
              <a:rPr lang="en-US" sz="1122" dirty="0">
                <a:solidFill>
                  <a:schemeClr val="accent4"/>
                </a:solidFill>
                <a:latin typeface="Consolas" panose="020B0609020204030204" pitchFamily="49" charset="0"/>
              </a:rPr>
              <a:t>IrisPredict (Iris_data, model);</a:t>
            </a:r>
          </a:p>
        </p:txBody>
      </p:sp>
      <p:sp>
        <p:nvSpPr>
          <p:cNvPr id="6" name="Content Placeholder 5"/>
          <p:cNvSpPr>
            <a:spLocks noGrp="1"/>
          </p:cNvSpPr>
          <p:nvPr>
            <p:ph type="body" sz="quarter" idx="4294967295"/>
          </p:nvPr>
        </p:nvSpPr>
        <p:spPr>
          <a:xfrm>
            <a:off x="5991224" y="1212850"/>
            <a:ext cx="6248400" cy="4418013"/>
          </a:xfrm>
          <a:noFill/>
          <a:ln w="63500">
            <a:solidFill>
              <a:schemeClr val="accent5"/>
            </a:solidFill>
            <a:prstDash val="solid"/>
          </a:ln>
        </p:spPr>
        <p:txBody>
          <a:bodyPr>
            <a:noAutofit/>
          </a:bodyPr>
          <a:lstStyle/>
          <a:p>
            <a:pPr marL="0" indent="0">
              <a:spcBef>
                <a:spcPts val="0"/>
              </a:spcBef>
              <a:buNone/>
            </a:pPr>
            <a:r>
              <a:rPr lang="en-US" sz="1800" dirty="0">
                <a:latin typeface="+mn-lt"/>
              </a:rPr>
              <a:t>Calling R script from SQL Server:</a:t>
            </a:r>
          </a:p>
          <a:p>
            <a:pPr marL="0" indent="0">
              <a:spcBef>
                <a:spcPts val="0"/>
              </a:spcBef>
              <a:buNone/>
            </a:pPr>
            <a:endParaRPr lang="en-US" sz="1122" dirty="0">
              <a:latin typeface="Consolas" panose="020B0609020204030204" pitchFamily="49" charset="0"/>
            </a:endParaRPr>
          </a:p>
          <a:p>
            <a:pPr marL="0" indent="0">
              <a:spcBef>
                <a:spcPts val="0"/>
              </a:spcBef>
              <a:buNone/>
            </a:pPr>
            <a:r>
              <a:rPr lang="en-US" sz="1200" dirty="0">
                <a:latin typeface="Consolas" panose="020B0609020204030204" pitchFamily="49" charset="0"/>
              </a:rPr>
              <a:t>/* Input table schema */</a:t>
            </a:r>
          </a:p>
          <a:p>
            <a:pPr marL="0" indent="0">
              <a:spcBef>
                <a:spcPts val="0"/>
              </a:spcBef>
              <a:buNone/>
            </a:pPr>
            <a:r>
              <a:rPr lang="en-US" sz="1200" dirty="0">
                <a:latin typeface="Consolas" panose="020B0609020204030204" pitchFamily="49" charset="0"/>
              </a:rPr>
              <a:t>create table Iris_Data (name varchar(100), length int, width int);</a:t>
            </a:r>
          </a:p>
          <a:p>
            <a:pPr marL="0" indent="0">
              <a:spcBef>
                <a:spcPts val="0"/>
              </a:spcBef>
              <a:buNone/>
            </a:pPr>
            <a:r>
              <a:rPr lang="en-US" sz="1200" dirty="0">
                <a:latin typeface="Consolas" panose="020B0609020204030204" pitchFamily="49" charset="0"/>
              </a:rPr>
              <a:t>/* Model table schema */</a:t>
            </a:r>
          </a:p>
          <a:p>
            <a:pPr marL="0" indent="0">
              <a:spcBef>
                <a:spcPts val="0"/>
              </a:spcBef>
              <a:buNone/>
            </a:pPr>
            <a:r>
              <a:rPr lang="en-US" sz="1200" dirty="0">
                <a:latin typeface="Consolas" panose="020B0609020204030204" pitchFamily="49" charset="0"/>
              </a:rPr>
              <a:t>create table my_iris_model (model varbinary(max));</a:t>
            </a:r>
          </a:p>
          <a:p>
            <a:pPr marL="0" indent="0">
              <a:spcBef>
                <a:spcPts val="0"/>
              </a:spcBef>
              <a:buNone/>
            </a:pPr>
            <a:r>
              <a:rPr lang="en-US" sz="1200" dirty="0">
                <a:latin typeface="Calibri" panose="020F0502020204030204" pitchFamily="34" charset="0"/>
              </a:rPr>
              <a:t> </a:t>
            </a:r>
          </a:p>
          <a:p>
            <a:pPr marL="0" indent="0">
              <a:spcBef>
                <a:spcPts val="0"/>
              </a:spcBef>
              <a:buNone/>
            </a:pPr>
            <a:r>
              <a:rPr lang="en-US" sz="1200" dirty="0">
                <a:latin typeface="Consolas" panose="020B0609020204030204" pitchFamily="49" charset="0"/>
              </a:rPr>
              <a:t>declare </a:t>
            </a:r>
            <a:r>
              <a:rPr lang="en-US" sz="1200" dirty="0">
                <a:solidFill>
                  <a:schemeClr val="bg1"/>
                </a:solidFill>
                <a:highlight>
                  <a:srgbClr val="00FFFF"/>
                </a:highlight>
                <a:latin typeface="Consolas" panose="020B0609020204030204" pitchFamily="49" charset="0"/>
              </a:rPr>
              <a:t>@iris_model</a:t>
            </a:r>
            <a:r>
              <a:rPr lang="en-US" sz="1200" dirty="0">
                <a:latin typeface="Consolas" panose="020B0609020204030204" pitchFamily="49" charset="0"/>
              </a:rPr>
              <a:t> varbinary(max) = </a:t>
            </a:r>
            <a:r>
              <a:rPr lang="en-US" sz="1200" dirty="0">
                <a:solidFill>
                  <a:schemeClr val="bg1"/>
                </a:solidFill>
                <a:highlight>
                  <a:srgbClr val="FFFF00"/>
                </a:highlight>
                <a:latin typeface="Consolas" panose="020B0609020204030204" pitchFamily="49" charset="0"/>
              </a:rPr>
              <a:t>(select model from my_iris_model)</a:t>
            </a:r>
            <a:r>
              <a:rPr lang="en-US" sz="1200" dirty="0">
                <a:latin typeface="Consolas" panose="020B0609020204030204" pitchFamily="49" charset="0"/>
              </a:rPr>
              <a:t>;</a:t>
            </a:r>
          </a:p>
          <a:p>
            <a:pPr marL="0" indent="0">
              <a:spcBef>
                <a:spcPts val="0"/>
              </a:spcBef>
              <a:buNone/>
            </a:pPr>
            <a:r>
              <a:rPr lang="en-US" sz="1200" b="1" dirty="0">
                <a:latin typeface="Consolas" panose="020B0609020204030204" pitchFamily="49" charset="0"/>
              </a:rPr>
              <a:t>exec sp_execute_external_script</a:t>
            </a:r>
          </a:p>
          <a:p>
            <a:pPr marL="0" indent="0">
              <a:spcBef>
                <a:spcPts val="0"/>
              </a:spcBef>
              <a:buNone/>
            </a:pPr>
            <a:r>
              <a:rPr lang="en-US" sz="1200" dirty="0">
                <a:latin typeface="Consolas" panose="020B0609020204030204" pitchFamily="49" charset="0"/>
              </a:rPr>
              <a:t>  </a:t>
            </a:r>
            <a:r>
              <a:rPr lang="en-US" sz="1200" b="1" dirty="0">
                <a:latin typeface="Consolas" panose="020B0609020204030204" pitchFamily="49" charset="0"/>
              </a:rPr>
              <a:t>@language</a:t>
            </a:r>
            <a:r>
              <a:rPr lang="en-US" sz="1200" dirty="0">
                <a:latin typeface="Consolas" panose="020B0609020204030204" pitchFamily="49" charset="0"/>
              </a:rPr>
              <a:t> = '</a:t>
            </a:r>
            <a:r>
              <a:rPr lang="en-US" sz="1200" b="1" dirty="0">
                <a:latin typeface="Consolas" panose="020B0609020204030204" pitchFamily="49" charset="0"/>
              </a:rPr>
              <a:t>R</a:t>
            </a:r>
            <a:r>
              <a:rPr lang="en-US" sz="1200" dirty="0">
                <a:latin typeface="Consolas" panose="020B0609020204030204" pitchFamily="49" charset="0"/>
              </a:rPr>
              <a:t>'</a:t>
            </a:r>
          </a:p>
          <a:p>
            <a:pPr marL="0" indent="0">
              <a:spcBef>
                <a:spcPts val="0"/>
              </a:spcBef>
              <a:buNone/>
            </a:pPr>
            <a:r>
              <a:rPr lang="en-US" sz="1200" dirty="0">
                <a:latin typeface="Consolas" panose="020B0609020204030204" pitchFamily="49" charset="0"/>
              </a:rPr>
              <a:t>, </a:t>
            </a:r>
            <a:r>
              <a:rPr lang="en-US" sz="1200" b="1" dirty="0">
                <a:latin typeface="Consolas" panose="020B0609020204030204" pitchFamily="49" charset="0"/>
              </a:rPr>
              <a:t>@script</a:t>
            </a:r>
            <a:r>
              <a:rPr lang="en-US" sz="1200" dirty="0">
                <a:latin typeface="Consolas" panose="020B0609020204030204" pitchFamily="49" charset="0"/>
              </a:rPr>
              <a:t> = '</a:t>
            </a:r>
          </a:p>
          <a:p>
            <a:pPr marL="0" indent="0">
              <a:spcBef>
                <a:spcPts val="0"/>
              </a:spcBef>
              <a:buNone/>
            </a:pPr>
            <a:r>
              <a:rPr lang="en-US" sz="1200" dirty="0">
                <a:solidFill>
                  <a:schemeClr val="accent4"/>
                </a:solidFill>
                <a:latin typeface="Consolas" panose="020B0609020204030204" pitchFamily="49" charset="0"/>
              </a:rPr>
              <a:t>IrisPredict &lt;- function(data, model){</a:t>
            </a:r>
          </a:p>
          <a:p>
            <a:pPr marL="97923" indent="0">
              <a:spcBef>
                <a:spcPts val="0"/>
              </a:spcBef>
              <a:buNone/>
            </a:pPr>
            <a:r>
              <a:rPr lang="en-US" sz="1200" dirty="0">
                <a:solidFill>
                  <a:schemeClr val="accent4"/>
                </a:solidFill>
                <a:latin typeface="Consolas" panose="020B0609020204030204" pitchFamily="49" charset="0"/>
              </a:rPr>
              <a:t>library(e1071)</a:t>
            </a:r>
          </a:p>
          <a:p>
            <a:pPr marL="97923" indent="0">
              <a:spcBef>
                <a:spcPts val="0"/>
              </a:spcBef>
              <a:buNone/>
            </a:pPr>
            <a:r>
              <a:rPr lang="en-US" sz="1200" dirty="0">
                <a:solidFill>
                  <a:schemeClr val="accent4"/>
                </a:solidFill>
                <a:latin typeface="Consolas" panose="020B0609020204030204" pitchFamily="49" charset="0"/>
              </a:rPr>
              <a:t>predicted_species &lt;- predict(model, data)</a:t>
            </a:r>
          </a:p>
          <a:p>
            <a:pPr marL="97923" indent="0">
              <a:spcBef>
                <a:spcPts val="0"/>
              </a:spcBef>
              <a:buNone/>
            </a:pPr>
            <a:r>
              <a:rPr lang="en-US" sz="1200" dirty="0">
                <a:solidFill>
                  <a:schemeClr val="accent4"/>
                </a:solidFill>
                <a:latin typeface="Consolas" panose="020B0609020204030204" pitchFamily="49" charset="0"/>
              </a:rPr>
              <a:t>return(predicted_species)</a:t>
            </a:r>
          </a:p>
          <a:p>
            <a:pPr marL="0" indent="0">
              <a:spcBef>
                <a:spcPts val="0"/>
              </a:spcBef>
              <a:buNone/>
            </a:pPr>
            <a:r>
              <a:rPr lang="en-US" sz="1200" dirty="0">
                <a:solidFill>
                  <a:schemeClr val="accent4"/>
                </a:solidFill>
                <a:latin typeface="Consolas" panose="020B0609020204030204" pitchFamily="49" charset="0"/>
              </a:rPr>
              <a:t>}</a:t>
            </a:r>
          </a:p>
          <a:p>
            <a:pPr marL="0" indent="0">
              <a:spcBef>
                <a:spcPts val="0"/>
              </a:spcBef>
              <a:buNone/>
            </a:pPr>
            <a:r>
              <a:rPr lang="en-US" sz="1200" dirty="0">
                <a:solidFill>
                  <a:schemeClr val="accent4"/>
                </a:solidFill>
                <a:latin typeface="Consolas" panose="020B0609020204030204" pitchFamily="49" charset="0"/>
              </a:rPr>
              <a:t>IrisPredict(</a:t>
            </a:r>
            <a:r>
              <a:rPr lang="en-US" sz="1200" dirty="0">
                <a:solidFill>
                  <a:schemeClr val="bg1">
                    <a:lumMod val="50000"/>
                  </a:schemeClr>
                </a:solidFill>
                <a:highlight>
                  <a:srgbClr val="00FFFF"/>
                </a:highlight>
                <a:latin typeface="Consolas" panose="020B0609020204030204" pitchFamily="49" charset="0"/>
              </a:rPr>
              <a:t>input_data_1, model</a:t>
            </a:r>
            <a:r>
              <a:rPr lang="en-US" sz="1200" dirty="0">
                <a:solidFill>
                  <a:schemeClr val="accent4"/>
                </a:solidFill>
                <a:latin typeface="Consolas" panose="020B0609020204030204" pitchFamily="49" charset="0"/>
              </a:rPr>
              <a:t>);</a:t>
            </a:r>
          </a:p>
          <a:p>
            <a:pPr marL="0" indent="0">
              <a:spcBef>
                <a:spcPts val="0"/>
              </a:spcBef>
              <a:buNone/>
            </a:pPr>
            <a:r>
              <a:rPr lang="en-US" sz="1200" dirty="0">
                <a:latin typeface="Consolas" panose="020B0609020204030204" pitchFamily="49" charset="0"/>
              </a:rPr>
              <a:t>'</a:t>
            </a:r>
          </a:p>
          <a:p>
            <a:pPr marL="0" indent="0">
              <a:spcBef>
                <a:spcPts val="0"/>
              </a:spcBef>
              <a:buNone/>
            </a:pPr>
            <a:r>
              <a:rPr lang="en-US" sz="1200" dirty="0">
                <a:latin typeface="Consolas" panose="020B0609020204030204" pitchFamily="49" charset="0"/>
              </a:rPr>
              <a:t>, </a:t>
            </a:r>
            <a:r>
              <a:rPr lang="en-US" sz="1200" b="1" dirty="0">
                <a:latin typeface="Consolas" panose="020B0609020204030204" pitchFamily="49" charset="0"/>
              </a:rPr>
              <a:t>@parallel</a:t>
            </a:r>
            <a:r>
              <a:rPr lang="en-US" sz="1200" dirty="0">
                <a:latin typeface="Consolas" panose="020B0609020204030204" pitchFamily="49" charset="0"/>
              </a:rPr>
              <a:t> = default</a:t>
            </a:r>
          </a:p>
          <a:p>
            <a:pPr marL="0" indent="0">
              <a:spcBef>
                <a:spcPts val="0"/>
              </a:spcBef>
              <a:buNone/>
            </a:pPr>
            <a:r>
              <a:rPr lang="en-US" sz="1200" dirty="0">
                <a:latin typeface="Consolas" panose="020B0609020204030204" pitchFamily="49" charset="0"/>
              </a:rPr>
              <a:t>, </a:t>
            </a:r>
            <a:r>
              <a:rPr lang="en-US" sz="1200" b="1" dirty="0">
                <a:solidFill>
                  <a:schemeClr val="bg1"/>
                </a:solidFill>
                <a:highlight>
                  <a:srgbClr val="00FFFF"/>
                </a:highlight>
                <a:latin typeface="Consolas" panose="020B0609020204030204" pitchFamily="49" charset="0"/>
              </a:rPr>
              <a:t>@input_data_1</a:t>
            </a:r>
            <a:r>
              <a:rPr lang="en-US" sz="1200" dirty="0">
                <a:latin typeface="Consolas" panose="020B0609020204030204" pitchFamily="49" charset="0"/>
              </a:rPr>
              <a:t> = N'</a:t>
            </a:r>
            <a:r>
              <a:rPr lang="en-US" sz="1200" dirty="0">
                <a:solidFill>
                  <a:schemeClr val="bg1"/>
                </a:solidFill>
                <a:highlight>
                  <a:srgbClr val="FFFF00"/>
                </a:highlight>
                <a:latin typeface="Consolas" panose="020B0609020204030204" pitchFamily="49" charset="0"/>
              </a:rPr>
              <a:t>select * from Iris_Data</a:t>
            </a:r>
            <a:r>
              <a:rPr lang="en-US" sz="1200" dirty="0">
                <a:latin typeface="Consolas" panose="020B0609020204030204" pitchFamily="49" charset="0"/>
              </a:rPr>
              <a:t>'</a:t>
            </a:r>
          </a:p>
          <a:p>
            <a:pPr marL="0" indent="0">
              <a:spcBef>
                <a:spcPts val="0"/>
              </a:spcBef>
              <a:buNone/>
            </a:pPr>
            <a:r>
              <a:rPr lang="en-US" sz="1200" dirty="0">
                <a:latin typeface="Consolas" panose="020B0609020204030204" pitchFamily="49" charset="0"/>
              </a:rPr>
              <a:t>, </a:t>
            </a:r>
            <a:r>
              <a:rPr lang="en-US" sz="1200" b="1" dirty="0">
                <a:latin typeface="Consolas" panose="020B0609020204030204" pitchFamily="49" charset="0"/>
              </a:rPr>
              <a:t>@params</a:t>
            </a:r>
            <a:r>
              <a:rPr lang="en-US" sz="1200" dirty="0">
                <a:latin typeface="Consolas" panose="020B0609020204030204" pitchFamily="49" charset="0"/>
              </a:rPr>
              <a:t> = N'</a:t>
            </a:r>
            <a:r>
              <a:rPr lang="en-US" sz="1200" dirty="0">
                <a:solidFill>
                  <a:schemeClr val="bg1">
                    <a:lumMod val="50000"/>
                  </a:schemeClr>
                </a:solidFill>
                <a:highlight>
                  <a:srgbClr val="00FFFF"/>
                </a:highlight>
                <a:latin typeface="Consolas" panose="020B0609020204030204" pitchFamily="49" charset="0"/>
              </a:rPr>
              <a:t>@model varbinary(max)</a:t>
            </a:r>
            <a:r>
              <a:rPr lang="en-US" sz="1200" dirty="0">
                <a:latin typeface="Consolas" panose="020B0609020204030204" pitchFamily="49" charset="0"/>
              </a:rPr>
              <a:t>'</a:t>
            </a:r>
          </a:p>
          <a:p>
            <a:pPr marL="0" indent="0">
              <a:spcBef>
                <a:spcPts val="0"/>
              </a:spcBef>
              <a:buNone/>
            </a:pPr>
            <a:r>
              <a:rPr lang="en-US" sz="1200" dirty="0">
                <a:latin typeface="Consolas" panose="020B0609020204030204" pitchFamily="49" charset="0"/>
              </a:rPr>
              <a:t>, </a:t>
            </a:r>
            <a:r>
              <a:rPr lang="en-US" sz="1200" b="1" dirty="0">
                <a:solidFill>
                  <a:schemeClr val="bg1"/>
                </a:solidFill>
                <a:highlight>
                  <a:srgbClr val="00FFFF"/>
                </a:highlight>
                <a:latin typeface="Consolas" panose="020B0609020204030204" pitchFamily="49" charset="0"/>
              </a:rPr>
              <a:t>@model</a:t>
            </a:r>
            <a:r>
              <a:rPr lang="en-US" sz="1200" dirty="0">
                <a:solidFill>
                  <a:schemeClr val="bg1"/>
                </a:solidFill>
                <a:highlight>
                  <a:srgbClr val="00FFFF"/>
                </a:highlight>
                <a:latin typeface="Consolas" panose="020B0609020204030204" pitchFamily="49" charset="0"/>
              </a:rPr>
              <a:t> = </a:t>
            </a:r>
            <a:r>
              <a:rPr lang="en-US" sz="1200" b="1" dirty="0">
                <a:solidFill>
                  <a:schemeClr val="bg1"/>
                </a:solidFill>
                <a:highlight>
                  <a:srgbClr val="00FFFF"/>
                </a:highlight>
                <a:latin typeface="Consolas" panose="020B0609020204030204" pitchFamily="49" charset="0"/>
              </a:rPr>
              <a:t>@iris_model</a:t>
            </a:r>
            <a:endParaRPr lang="en-US" sz="1200" b="1" dirty="0">
              <a:solidFill>
                <a:schemeClr val="bg1"/>
              </a:solidFill>
              <a:latin typeface="Consolas" panose="020B0609020204030204" pitchFamily="49" charset="0"/>
            </a:endParaRPr>
          </a:p>
          <a:p>
            <a:pPr marL="0" indent="0">
              <a:spcBef>
                <a:spcPts val="0"/>
              </a:spcBef>
              <a:buNone/>
            </a:pPr>
            <a:r>
              <a:rPr lang="en-US" sz="1200" dirty="0">
                <a:latin typeface="Consolas" panose="020B0609020204030204" pitchFamily="49" charset="0"/>
              </a:rPr>
              <a:t>with result sets ((name varchar(100), length int, width int</a:t>
            </a:r>
          </a:p>
          <a:p>
            <a:pPr marL="0" indent="0">
              <a:spcBef>
                <a:spcPts val="0"/>
              </a:spcBef>
              <a:buNone/>
            </a:pPr>
            <a:r>
              <a:rPr lang="en-US" sz="1200" dirty="0">
                <a:latin typeface="Consolas" panose="020B0609020204030204" pitchFamily="49" charset="0"/>
              </a:rPr>
              <a:t>, species varchar(30)));</a:t>
            </a:r>
          </a:p>
        </p:txBody>
      </p:sp>
      <p:sp>
        <p:nvSpPr>
          <p:cNvPr id="8" name="Rectangle 7"/>
          <p:cNvSpPr/>
          <p:nvPr/>
        </p:nvSpPr>
        <p:spPr>
          <a:xfrm>
            <a:off x="350837" y="5705122"/>
            <a:ext cx="11811001" cy="670445"/>
          </a:xfrm>
          <a:prstGeom prst="rect">
            <a:avLst/>
          </a:prstGeom>
        </p:spPr>
        <p:txBody>
          <a:bodyPr wrap="square">
            <a:spAutoFit/>
          </a:bodyPr>
          <a:lstStyle/>
          <a:p>
            <a:r>
              <a:rPr lang="en-US" sz="1800" dirty="0">
                <a:latin typeface="+mn-lt"/>
              </a:rPr>
              <a:t>The values highlighted in </a:t>
            </a:r>
            <a:r>
              <a:rPr lang="en-US" sz="1800" dirty="0">
                <a:highlight>
                  <a:srgbClr val="FFFF00"/>
                </a:highlight>
                <a:latin typeface="+mn-lt"/>
              </a:rPr>
              <a:t>yellow</a:t>
            </a:r>
            <a:r>
              <a:rPr lang="en-US" sz="1800" dirty="0">
                <a:latin typeface="+mn-lt"/>
              </a:rPr>
              <a:t> are the SQL queries embedded in the original R script</a:t>
            </a:r>
          </a:p>
          <a:p>
            <a:r>
              <a:rPr lang="en-US" sz="1800" dirty="0">
                <a:latin typeface="+mn-lt"/>
              </a:rPr>
              <a:t>The values highlighted in </a:t>
            </a:r>
            <a:r>
              <a:rPr lang="en-US" sz="1800" dirty="0">
                <a:highlight>
                  <a:srgbClr val="00FFFF"/>
                </a:highlight>
                <a:latin typeface="+mn-lt"/>
              </a:rPr>
              <a:t>aqua</a:t>
            </a:r>
            <a:r>
              <a:rPr lang="en-US" sz="1800" dirty="0">
                <a:latin typeface="+mn-lt"/>
              </a:rPr>
              <a:t> are the R variables that bind to SQL variables by name</a:t>
            </a:r>
          </a:p>
        </p:txBody>
      </p:sp>
      <p:sp>
        <p:nvSpPr>
          <p:cNvPr id="7" name="TextBox 6"/>
          <p:cNvSpPr txBox="1"/>
          <p:nvPr/>
        </p:nvSpPr>
        <p:spPr>
          <a:xfrm>
            <a:off x="1" y="6642289"/>
            <a:ext cx="3806190" cy="352236"/>
          </a:xfrm>
          <a:prstGeom prst="rect">
            <a:avLst/>
          </a:prstGeom>
          <a:noFill/>
        </p:spPr>
        <p:txBody>
          <a:bodyPr wrap="square" lIns="365760" tIns="146304" rIns="182880" bIns="146304" rtlCol="0" anchor="ctr" anchorCtr="0">
            <a:noAutofit/>
          </a:bodyPr>
          <a:lstStyle/>
          <a:p>
            <a:pPr>
              <a:lnSpc>
                <a:spcPct val="90000"/>
              </a:lnSpc>
              <a:spcAft>
                <a:spcPts val="600"/>
              </a:spcAft>
            </a:pPr>
            <a:r>
              <a:rPr lang="en-US" sz="1400" dirty="0">
                <a:solidFill>
                  <a:schemeClr val="bg1"/>
                </a:solidFill>
                <a:latin typeface="Segoe UI Semibold" panose="020B0702040204020203" pitchFamily="34" charset="0"/>
                <a:ea typeface="Segoe UI Black" panose="020B0A02040204020203" pitchFamily="34" charset="0"/>
                <a:cs typeface="Segoe UI Semibold" panose="020B0702040204020203" pitchFamily="34" charset="0"/>
              </a:rPr>
              <a:t>Advanced analytics</a:t>
            </a:r>
          </a:p>
        </p:txBody>
      </p:sp>
    </p:spTree>
    <p:extLst>
      <p:ext uri="{BB962C8B-B14F-4D97-AF65-F5344CB8AC3E}">
        <p14:creationId xmlns:p14="http://schemas.microsoft.com/office/powerpoint/2010/main" val="2530649331"/>
      </p:ext>
    </p:extLst>
  </p:cSld>
  <p:clrMapOvr>
    <a:masterClrMapping/>
  </p:clrMapOvr>
  <p:transition>
    <p:fade/>
  </p:transition>
</p:sld>
</file>

<file path=ppt/slides/slide13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50" name="Rectangle 149"/>
          <p:cNvSpPr/>
          <p:nvPr/>
        </p:nvSpPr>
        <p:spPr bwMode="auto">
          <a:xfrm>
            <a:off x="243229" y="1379020"/>
            <a:ext cx="8343859" cy="5187784"/>
          </a:xfrm>
          <a:prstGeom prst="rect">
            <a:avLst/>
          </a:prstGeom>
          <a:solidFill>
            <a:schemeClr val="bg1">
              <a:lumMod val="9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14" tIns="182828" rIns="182828" bIns="45706" numCol="1" spcCol="0" rtlCol="0" fromWordArt="0" anchor="t" anchorCtr="0" forceAA="0" compatLnSpc="1">
            <a:prstTxWarp prst="textNoShape">
              <a:avLst/>
            </a:prstTxWarp>
            <a:noAutofit/>
          </a:bodyPr>
          <a:lstStyle/>
          <a:p>
            <a:pPr algn="r" defTabSz="931505" fontAlgn="base">
              <a:lnSpc>
                <a:spcPct val="90000"/>
              </a:lnSpc>
              <a:spcBef>
                <a:spcPct val="0"/>
              </a:spcBef>
              <a:spcAft>
                <a:spcPts val="600"/>
              </a:spcAft>
            </a:pPr>
            <a:endParaRPr lang="en-US" dirty="0">
              <a:solidFill>
                <a:srgbClr val="505050"/>
              </a:solidFill>
              <a:latin typeface="Segoe UI Semibold" panose="020B0702040204020203" pitchFamily="34" charset="0"/>
              <a:cs typeface="Segoe UI Semibold" panose="020B0702040204020203" pitchFamily="34" charset="0"/>
            </a:endParaRPr>
          </a:p>
        </p:txBody>
      </p:sp>
      <p:sp>
        <p:nvSpPr>
          <p:cNvPr id="13" name="Arc 12"/>
          <p:cNvSpPr/>
          <p:nvPr/>
        </p:nvSpPr>
        <p:spPr>
          <a:xfrm rot="18333613">
            <a:off x="4328267" y="2640577"/>
            <a:ext cx="5117432" cy="5932611"/>
          </a:xfrm>
          <a:prstGeom prst="arc">
            <a:avLst>
              <a:gd name="adj1" fmla="val 16132000"/>
              <a:gd name="adj2" fmla="val 17441628"/>
            </a:avLst>
          </a:prstGeom>
          <a:ln w="34925">
            <a:solidFill>
              <a:schemeClr val="accent1"/>
            </a:solidFill>
            <a:prstDash val="sysDash"/>
          </a:ln>
        </p:spPr>
        <p:style>
          <a:lnRef idx="1">
            <a:schemeClr val="accent1"/>
          </a:lnRef>
          <a:fillRef idx="0">
            <a:schemeClr val="accent1"/>
          </a:fillRef>
          <a:effectRef idx="0">
            <a:schemeClr val="accent1"/>
          </a:effectRef>
          <a:fontRef idx="minor">
            <a:schemeClr val="tx1"/>
          </a:fontRef>
        </p:style>
        <p:txBody>
          <a:bodyPr rtlCol="0" anchor="ctr"/>
          <a:lstStyle/>
          <a:p>
            <a:pPr algn="ctr" defTabSz="931863" fontAlgn="base">
              <a:spcBef>
                <a:spcPct val="0"/>
              </a:spcBef>
              <a:spcAft>
                <a:spcPct val="0"/>
              </a:spcAft>
            </a:pPr>
            <a:endParaRPr lang="en-US" sz="2400" dirty="0">
              <a:solidFill>
                <a:prstClr val="black"/>
              </a:solidFill>
            </a:endParaRPr>
          </a:p>
        </p:txBody>
      </p:sp>
      <p:graphicFrame>
        <p:nvGraphicFramePr>
          <p:cNvPr id="26" name="Object 25" hidden="1"/>
          <p:cNvGraphicFramePr>
            <a:graphicFrameLocks noChangeAspect="1"/>
          </p:cNvGraphicFramePr>
          <p:nvPr>
            <p:custDataLst>
              <p:tags r:id="rId2"/>
            </p:custDataLst>
            <p:extLst/>
          </p:nvPr>
        </p:nvGraphicFramePr>
        <p:xfrm>
          <a:off x="4235" y="3077"/>
          <a:ext cx="1587" cy="1587"/>
        </p:xfrm>
        <a:graphic>
          <a:graphicData uri="http://schemas.openxmlformats.org/presentationml/2006/ole">
            <mc:AlternateContent xmlns:mc="http://schemas.openxmlformats.org/markup-compatibility/2006">
              <mc:Choice xmlns:v="urn:schemas-microsoft-com:vml" Requires="v">
                <p:oleObj spid="_x0000_s103426" name="think-cell Slide" r:id="rId17" imgW="270" imgH="270" progId="TCLayout.ActiveDocument.1">
                  <p:embed/>
                </p:oleObj>
              </mc:Choice>
              <mc:Fallback>
                <p:oleObj name="think-cell Slide" r:id="rId17" imgW="270" imgH="270" progId="TCLayout.ActiveDocument.1">
                  <p:embed/>
                  <p:pic>
                    <p:nvPicPr>
                      <p:cNvPr id="26" name="Object 25" hidden="1"/>
                      <p:cNvPicPr/>
                      <p:nvPr/>
                    </p:nvPicPr>
                    <p:blipFill>
                      <a:blip r:embed="rId18"/>
                      <a:stretch>
                        <a:fillRect/>
                      </a:stretch>
                    </p:blipFill>
                    <p:spPr>
                      <a:xfrm>
                        <a:off x="4235" y="3077"/>
                        <a:ext cx="1587" cy="1587"/>
                      </a:xfrm>
                      <a:prstGeom prst="rect">
                        <a:avLst/>
                      </a:prstGeom>
                    </p:spPr>
                  </p:pic>
                </p:oleObj>
              </mc:Fallback>
            </mc:AlternateContent>
          </a:graphicData>
        </a:graphic>
      </p:graphicFrame>
      <p:sp>
        <p:nvSpPr>
          <p:cNvPr id="49" name="Rectangle 48"/>
          <p:cNvSpPr/>
          <p:nvPr/>
        </p:nvSpPr>
        <p:spPr bwMode="auto">
          <a:xfrm>
            <a:off x="383059" y="1876810"/>
            <a:ext cx="2484577" cy="2025421"/>
          </a:xfrm>
          <a:prstGeom prst="rect">
            <a:avLst/>
          </a:prstGeom>
          <a:solidFill>
            <a:schemeClr val="bg1"/>
          </a:solidFill>
          <a:ln w="63500">
            <a:solidFill>
              <a:srgbClr val="FF8C00"/>
            </a:solidFill>
            <a:miter lim="800000"/>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82880" rIns="91414" bIns="182880" numCol="1" spcCol="0" rtlCol="0" fromWordArt="0" anchor="t" anchorCtr="0" forceAA="0" compatLnSpc="1">
            <a:prstTxWarp prst="textNoShape">
              <a:avLst/>
            </a:prstTxWarp>
            <a:noAutofit/>
          </a:bodyPr>
          <a:lstStyle/>
          <a:p>
            <a:pPr defTabSz="932114">
              <a:lnSpc>
                <a:spcPct val="90000"/>
              </a:lnSpc>
              <a:defRPr/>
            </a:pPr>
            <a:r>
              <a:rPr lang="en-US" sz="2000" kern="0" spc="-30" dirty="0">
                <a:solidFill>
                  <a:schemeClr val="accent5"/>
                </a:solidFill>
                <a:ea typeface="MS PGothic" charset="0"/>
                <a:cs typeface="Segoe UI Semibold" panose="020B0702040204020203" pitchFamily="34" charset="0"/>
              </a:rPr>
              <a:t>Example solutions</a:t>
            </a:r>
          </a:p>
          <a:p>
            <a:pPr defTabSz="913244">
              <a:spcBef>
                <a:spcPts val="600"/>
              </a:spcBef>
              <a:buClr>
                <a:srgbClr val="5B9BD5">
                  <a:lumMod val="50000"/>
                </a:srgbClr>
              </a:buClr>
              <a:buSzPct val="100000"/>
            </a:pPr>
            <a:r>
              <a:rPr lang="en-US" sz="1600" dirty="0">
                <a:solidFill>
                  <a:prstClr val="black">
                    <a:lumMod val="75000"/>
                    <a:lumOff val="25000"/>
                  </a:prstClr>
                </a:solidFill>
                <a:ea typeface="Segoe UI" panose="020B0502040204020203" pitchFamily="34" charset="0"/>
                <a:cs typeface="Segoe UI" panose="020B0502040204020203" pitchFamily="34" charset="0"/>
              </a:rPr>
              <a:t>Fraud detection</a:t>
            </a:r>
          </a:p>
          <a:p>
            <a:pPr defTabSz="913244">
              <a:spcBef>
                <a:spcPts val="600"/>
              </a:spcBef>
              <a:buClr>
                <a:srgbClr val="5B9BD5">
                  <a:lumMod val="50000"/>
                </a:srgbClr>
              </a:buClr>
              <a:buSzPct val="100000"/>
            </a:pPr>
            <a:r>
              <a:rPr lang="en-US" sz="1600" spc="-100" dirty="0">
                <a:solidFill>
                  <a:prstClr val="black">
                    <a:lumMod val="75000"/>
                    <a:lumOff val="25000"/>
                  </a:prstClr>
                </a:solidFill>
                <a:ea typeface="Segoe UI" panose="020B0502040204020203" pitchFamily="34" charset="0"/>
                <a:cs typeface="Segoe UI" panose="020B0502040204020203" pitchFamily="34" charset="0"/>
              </a:rPr>
              <a:t>Sales forecasting</a:t>
            </a:r>
          </a:p>
          <a:p>
            <a:pPr defTabSz="913244">
              <a:spcBef>
                <a:spcPts val="600"/>
              </a:spcBef>
              <a:buClr>
                <a:srgbClr val="5B9BD5">
                  <a:lumMod val="50000"/>
                </a:srgbClr>
              </a:buClr>
              <a:buSzPct val="100000"/>
            </a:pPr>
            <a:r>
              <a:rPr lang="en-US" sz="1600" spc="-30" dirty="0">
                <a:solidFill>
                  <a:prstClr val="black">
                    <a:lumMod val="75000"/>
                    <a:lumOff val="25000"/>
                  </a:prstClr>
                </a:solidFill>
                <a:ea typeface="Segoe UI" panose="020B0502040204020203" pitchFamily="34" charset="0"/>
                <a:cs typeface="Segoe UI" panose="020B0502040204020203" pitchFamily="34" charset="0"/>
              </a:rPr>
              <a:t>Warehouse efficiency</a:t>
            </a:r>
          </a:p>
          <a:p>
            <a:pPr defTabSz="913244">
              <a:spcBef>
                <a:spcPts val="600"/>
              </a:spcBef>
              <a:buClr>
                <a:srgbClr val="5B9BD5">
                  <a:lumMod val="50000"/>
                </a:srgbClr>
              </a:buClr>
              <a:buSzPct val="100000"/>
            </a:pPr>
            <a:r>
              <a:rPr lang="en-US" sz="1600" spc="-70" dirty="0">
                <a:solidFill>
                  <a:prstClr val="black">
                    <a:lumMod val="75000"/>
                    <a:lumOff val="25000"/>
                  </a:prstClr>
                </a:solidFill>
                <a:ea typeface="Segoe UI" panose="020B0502040204020203" pitchFamily="34" charset="0"/>
                <a:cs typeface="Segoe UI" panose="020B0502040204020203" pitchFamily="34" charset="0"/>
              </a:rPr>
              <a:t>Predictive maintenance</a:t>
            </a:r>
          </a:p>
        </p:txBody>
      </p:sp>
      <p:sp>
        <p:nvSpPr>
          <p:cNvPr id="12" name="Bent Arrow 11"/>
          <p:cNvSpPr/>
          <p:nvPr/>
        </p:nvSpPr>
        <p:spPr>
          <a:xfrm rot="16200000">
            <a:off x="941634" y="3701845"/>
            <a:ext cx="1228516" cy="1629287"/>
          </a:xfrm>
          <a:prstGeom prst="bentArrow">
            <a:avLst>
              <a:gd name="adj1" fmla="val 20717"/>
              <a:gd name="adj2" fmla="val 25519"/>
              <a:gd name="adj3" fmla="val 35040"/>
              <a:gd name="adj4" fmla="val 51280"/>
            </a:avLst>
          </a:prstGeom>
          <a:solidFill>
            <a:srgbClr val="FF8C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4" tIns="45706" rIns="91414" bIns="45706" numCol="1" spcCol="0" rtlCol="0" fromWordArt="0" anchor="ctr" anchorCtr="0" forceAA="0" compatLnSpc="1">
            <a:prstTxWarp prst="textNoShape">
              <a:avLst/>
            </a:prstTxWarp>
            <a:noAutofit/>
          </a:bodyPr>
          <a:lstStyle/>
          <a:p>
            <a:pPr algn="ctr" defTabSz="931505"/>
            <a:endParaRPr lang="en-US" dirty="0">
              <a:solidFill>
                <a:prstClr val="black"/>
              </a:solidFill>
            </a:endParaRPr>
          </a:p>
        </p:txBody>
      </p:sp>
      <p:sp>
        <p:nvSpPr>
          <p:cNvPr id="128" name="TextBox 127"/>
          <p:cNvSpPr txBox="1"/>
          <p:nvPr/>
        </p:nvSpPr>
        <p:spPr>
          <a:xfrm>
            <a:off x="3400474" y="1655770"/>
            <a:ext cx="1343909" cy="345114"/>
          </a:xfrm>
          <a:prstGeom prst="rect">
            <a:avLst/>
          </a:prstGeom>
          <a:noFill/>
        </p:spPr>
        <p:txBody>
          <a:bodyPr wrap="square" rtlCol="0">
            <a:spAutoFit/>
          </a:bodyPr>
          <a:lstStyle/>
          <a:p>
            <a:pPr defTabSz="932239"/>
            <a:r>
              <a:rPr lang="en-US" sz="1598" dirty="0">
                <a:solidFill>
                  <a:schemeClr val="accent1"/>
                </a:solidFill>
                <a:latin typeface="Segoe UI Semibold" panose="020B0702040204020203" pitchFamily="34" charset="0"/>
                <a:ea typeface="MS PGothic" charset="0"/>
                <a:cs typeface="Segoe UI Semibold" panose="020B0702040204020203" pitchFamily="34" charset="0"/>
              </a:rPr>
              <a:t>Extensibility</a:t>
            </a:r>
          </a:p>
        </p:txBody>
      </p:sp>
      <p:grpSp>
        <p:nvGrpSpPr>
          <p:cNvPr id="272" name="Group 271"/>
          <p:cNvGrpSpPr/>
          <p:nvPr/>
        </p:nvGrpSpPr>
        <p:grpSpPr>
          <a:xfrm>
            <a:off x="5281298" y="1035305"/>
            <a:ext cx="3385643" cy="2239358"/>
            <a:chOff x="8074844" y="2404432"/>
            <a:chExt cx="4057089" cy="2710092"/>
          </a:xfrm>
        </p:grpSpPr>
        <p:sp>
          <p:nvSpPr>
            <p:cNvPr id="75" name="Freeform 74"/>
            <p:cNvSpPr>
              <a:spLocks/>
            </p:cNvSpPr>
            <p:nvPr/>
          </p:nvSpPr>
          <p:spPr bwMode="auto">
            <a:xfrm>
              <a:off x="8074844" y="2404432"/>
              <a:ext cx="4057089" cy="2710092"/>
            </a:xfrm>
            <a:custGeom>
              <a:avLst/>
              <a:gdLst>
                <a:gd name="T0" fmla="*/ 3780 w 3790"/>
                <a:gd name="T1" fmla="*/ 1582 h 2332"/>
                <a:gd name="T2" fmla="*/ 3710 w 3790"/>
                <a:gd name="T3" fmla="*/ 1358 h 2332"/>
                <a:gd name="T4" fmla="*/ 3580 w 3790"/>
                <a:gd name="T5" fmla="*/ 1158 h 2332"/>
                <a:gd name="T6" fmla="*/ 3400 w 3790"/>
                <a:gd name="T7" fmla="*/ 1004 h 2332"/>
                <a:gd name="T8" fmla="*/ 3286 w 3790"/>
                <a:gd name="T9" fmla="*/ 944 h 2332"/>
                <a:gd name="T10" fmla="*/ 3280 w 3790"/>
                <a:gd name="T11" fmla="*/ 908 h 2332"/>
                <a:gd name="T12" fmla="*/ 3260 w 3790"/>
                <a:gd name="T13" fmla="*/ 796 h 2332"/>
                <a:gd name="T14" fmla="*/ 3220 w 3790"/>
                <a:gd name="T15" fmla="*/ 690 h 2332"/>
                <a:gd name="T16" fmla="*/ 3162 w 3790"/>
                <a:gd name="T17" fmla="*/ 596 h 2332"/>
                <a:gd name="T18" fmla="*/ 3088 w 3790"/>
                <a:gd name="T19" fmla="*/ 516 h 2332"/>
                <a:gd name="T20" fmla="*/ 2998 w 3790"/>
                <a:gd name="T21" fmla="*/ 450 h 2332"/>
                <a:gd name="T22" fmla="*/ 2898 w 3790"/>
                <a:gd name="T23" fmla="*/ 402 h 2332"/>
                <a:gd name="T24" fmla="*/ 2788 w 3790"/>
                <a:gd name="T25" fmla="*/ 374 h 2332"/>
                <a:gd name="T26" fmla="*/ 2700 w 3790"/>
                <a:gd name="T27" fmla="*/ 368 h 2332"/>
                <a:gd name="T28" fmla="*/ 2522 w 3790"/>
                <a:gd name="T29" fmla="*/ 396 h 2332"/>
                <a:gd name="T30" fmla="*/ 2366 w 3790"/>
                <a:gd name="T31" fmla="*/ 472 h 2332"/>
                <a:gd name="T32" fmla="*/ 2256 w 3790"/>
                <a:gd name="T33" fmla="*/ 324 h 2332"/>
                <a:gd name="T34" fmla="*/ 2070 w 3790"/>
                <a:gd name="T35" fmla="*/ 164 h 2332"/>
                <a:gd name="T36" fmla="*/ 1848 w 3790"/>
                <a:gd name="T37" fmla="*/ 54 h 2332"/>
                <a:gd name="T38" fmla="*/ 1596 w 3790"/>
                <a:gd name="T39" fmla="*/ 2 h 2332"/>
                <a:gd name="T40" fmla="*/ 1430 w 3790"/>
                <a:gd name="T41" fmla="*/ 6 h 2332"/>
                <a:gd name="T42" fmla="*/ 1240 w 3790"/>
                <a:gd name="T43" fmla="*/ 44 h 2332"/>
                <a:gd name="T44" fmla="*/ 1064 w 3790"/>
                <a:gd name="T45" fmla="*/ 118 h 2332"/>
                <a:gd name="T46" fmla="*/ 908 w 3790"/>
                <a:gd name="T47" fmla="*/ 224 h 2332"/>
                <a:gd name="T48" fmla="*/ 776 w 3790"/>
                <a:gd name="T49" fmla="*/ 356 h 2332"/>
                <a:gd name="T50" fmla="*/ 672 w 3790"/>
                <a:gd name="T51" fmla="*/ 512 h 2332"/>
                <a:gd name="T52" fmla="*/ 598 w 3790"/>
                <a:gd name="T53" fmla="*/ 688 h 2332"/>
                <a:gd name="T54" fmla="*/ 558 w 3790"/>
                <a:gd name="T55" fmla="*/ 878 h 2332"/>
                <a:gd name="T56" fmla="*/ 554 w 3790"/>
                <a:gd name="T57" fmla="*/ 1012 h 2332"/>
                <a:gd name="T58" fmla="*/ 560 w 3790"/>
                <a:gd name="T59" fmla="*/ 1056 h 2332"/>
                <a:gd name="T60" fmla="*/ 388 w 3790"/>
                <a:gd name="T61" fmla="*/ 1120 h 2332"/>
                <a:gd name="T62" fmla="*/ 198 w 3790"/>
                <a:gd name="T63" fmla="*/ 1252 h 2332"/>
                <a:gd name="T64" fmla="*/ 92 w 3790"/>
                <a:gd name="T65" fmla="*/ 1384 h 2332"/>
                <a:gd name="T66" fmla="*/ 42 w 3790"/>
                <a:gd name="T67" fmla="*/ 1484 h 2332"/>
                <a:gd name="T68" fmla="*/ 10 w 3790"/>
                <a:gd name="T69" fmla="*/ 1594 h 2332"/>
                <a:gd name="T70" fmla="*/ 0 w 3790"/>
                <a:gd name="T71" fmla="*/ 1712 h 2332"/>
                <a:gd name="T72" fmla="*/ 8 w 3790"/>
                <a:gd name="T73" fmla="*/ 1816 h 2332"/>
                <a:gd name="T74" fmla="*/ 44 w 3790"/>
                <a:gd name="T75" fmla="*/ 1942 h 2332"/>
                <a:gd name="T76" fmla="*/ 106 w 3790"/>
                <a:gd name="T77" fmla="*/ 2052 h 2332"/>
                <a:gd name="T78" fmla="*/ 192 w 3790"/>
                <a:gd name="T79" fmla="*/ 2146 h 2332"/>
                <a:gd name="T80" fmla="*/ 298 w 3790"/>
                <a:gd name="T81" fmla="*/ 2222 h 2332"/>
                <a:gd name="T82" fmla="*/ 420 w 3790"/>
                <a:gd name="T83" fmla="*/ 2278 h 2332"/>
                <a:gd name="T84" fmla="*/ 558 w 3790"/>
                <a:gd name="T85" fmla="*/ 2316 h 2332"/>
                <a:gd name="T86" fmla="*/ 706 w 3790"/>
                <a:gd name="T87" fmla="*/ 2332 h 2332"/>
                <a:gd name="T88" fmla="*/ 3106 w 3790"/>
                <a:gd name="T89" fmla="*/ 2322 h 2332"/>
                <a:gd name="T90" fmla="*/ 3360 w 3790"/>
                <a:gd name="T91" fmla="*/ 2260 h 2332"/>
                <a:gd name="T92" fmla="*/ 3486 w 3790"/>
                <a:gd name="T93" fmla="*/ 2204 h 2332"/>
                <a:gd name="T94" fmla="*/ 3594 w 3790"/>
                <a:gd name="T95" fmla="*/ 2132 h 2332"/>
                <a:gd name="T96" fmla="*/ 3682 w 3790"/>
                <a:gd name="T97" fmla="*/ 2044 h 2332"/>
                <a:gd name="T98" fmla="*/ 3744 w 3790"/>
                <a:gd name="T99" fmla="*/ 1936 h 2332"/>
                <a:gd name="T100" fmla="*/ 3782 w 3790"/>
                <a:gd name="T101" fmla="*/ 1810 h 2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790" h="2332">
                  <a:moveTo>
                    <a:pt x="3790" y="1700"/>
                  </a:moveTo>
                  <a:lnTo>
                    <a:pt x="3790" y="1700"/>
                  </a:lnTo>
                  <a:lnTo>
                    <a:pt x="3788" y="1642"/>
                  </a:lnTo>
                  <a:lnTo>
                    <a:pt x="3780" y="1582"/>
                  </a:lnTo>
                  <a:lnTo>
                    <a:pt x="3770" y="1524"/>
                  </a:lnTo>
                  <a:lnTo>
                    <a:pt x="3754" y="1468"/>
                  </a:lnTo>
                  <a:lnTo>
                    <a:pt x="3734" y="1412"/>
                  </a:lnTo>
                  <a:lnTo>
                    <a:pt x="3710" y="1358"/>
                  </a:lnTo>
                  <a:lnTo>
                    <a:pt x="3684" y="1304"/>
                  </a:lnTo>
                  <a:lnTo>
                    <a:pt x="3652" y="1254"/>
                  </a:lnTo>
                  <a:lnTo>
                    <a:pt x="3618" y="1206"/>
                  </a:lnTo>
                  <a:lnTo>
                    <a:pt x="3580" y="1158"/>
                  </a:lnTo>
                  <a:lnTo>
                    <a:pt x="3540" y="1116"/>
                  </a:lnTo>
                  <a:lnTo>
                    <a:pt x="3496" y="1076"/>
                  </a:lnTo>
                  <a:lnTo>
                    <a:pt x="3448" y="1038"/>
                  </a:lnTo>
                  <a:lnTo>
                    <a:pt x="3400" y="1004"/>
                  </a:lnTo>
                  <a:lnTo>
                    <a:pt x="3348" y="974"/>
                  </a:lnTo>
                  <a:lnTo>
                    <a:pt x="3294" y="948"/>
                  </a:lnTo>
                  <a:lnTo>
                    <a:pt x="3294" y="948"/>
                  </a:lnTo>
                  <a:lnTo>
                    <a:pt x="3286" y="944"/>
                  </a:lnTo>
                  <a:lnTo>
                    <a:pt x="3280" y="938"/>
                  </a:lnTo>
                  <a:lnTo>
                    <a:pt x="3280" y="938"/>
                  </a:lnTo>
                  <a:lnTo>
                    <a:pt x="3280" y="938"/>
                  </a:lnTo>
                  <a:lnTo>
                    <a:pt x="3280" y="908"/>
                  </a:lnTo>
                  <a:lnTo>
                    <a:pt x="3278" y="880"/>
                  </a:lnTo>
                  <a:lnTo>
                    <a:pt x="3272" y="852"/>
                  </a:lnTo>
                  <a:lnTo>
                    <a:pt x="3268" y="822"/>
                  </a:lnTo>
                  <a:lnTo>
                    <a:pt x="3260" y="796"/>
                  </a:lnTo>
                  <a:lnTo>
                    <a:pt x="3252" y="768"/>
                  </a:lnTo>
                  <a:lnTo>
                    <a:pt x="3244" y="742"/>
                  </a:lnTo>
                  <a:lnTo>
                    <a:pt x="3232" y="716"/>
                  </a:lnTo>
                  <a:lnTo>
                    <a:pt x="3220" y="690"/>
                  </a:lnTo>
                  <a:lnTo>
                    <a:pt x="3208" y="666"/>
                  </a:lnTo>
                  <a:lnTo>
                    <a:pt x="3194" y="642"/>
                  </a:lnTo>
                  <a:lnTo>
                    <a:pt x="3178" y="618"/>
                  </a:lnTo>
                  <a:lnTo>
                    <a:pt x="3162" y="596"/>
                  </a:lnTo>
                  <a:lnTo>
                    <a:pt x="3144" y="574"/>
                  </a:lnTo>
                  <a:lnTo>
                    <a:pt x="3126" y="554"/>
                  </a:lnTo>
                  <a:lnTo>
                    <a:pt x="3108" y="534"/>
                  </a:lnTo>
                  <a:lnTo>
                    <a:pt x="3088" y="516"/>
                  </a:lnTo>
                  <a:lnTo>
                    <a:pt x="3066" y="498"/>
                  </a:lnTo>
                  <a:lnTo>
                    <a:pt x="3044" y="480"/>
                  </a:lnTo>
                  <a:lnTo>
                    <a:pt x="3022" y="464"/>
                  </a:lnTo>
                  <a:lnTo>
                    <a:pt x="2998" y="450"/>
                  </a:lnTo>
                  <a:lnTo>
                    <a:pt x="2974" y="436"/>
                  </a:lnTo>
                  <a:lnTo>
                    <a:pt x="2950" y="424"/>
                  </a:lnTo>
                  <a:lnTo>
                    <a:pt x="2924" y="412"/>
                  </a:lnTo>
                  <a:lnTo>
                    <a:pt x="2898" y="402"/>
                  </a:lnTo>
                  <a:lnTo>
                    <a:pt x="2870" y="394"/>
                  </a:lnTo>
                  <a:lnTo>
                    <a:pt x="2844" y="386"/>
                  </a:lnTo>
                  <a:lnTo>
                    <a:pt x="2816" y="380"/>
                  </a:lnTo>
                  <a:lnTo>
                    <a:pt x="2788" y="374"/>
                  </a:lnTo>
                  <a:lnTo>
                    <a:pt x="2758" y="370"/>
                  </a:lnTo>
                  <a:lnTo>
                    <a:pt x="2730" y="368"/>
                  </a:lnTo>
                  <a:lnTo>
                    <a:pt x="2700" y="368"/>
                  </a:lnTo>
                  <a:lnTo>
                    <a:pt x="2700" y="368"/>
                  </a:lnTo>
                  <a:lnTo>
                    <a:pt x="2654" y="370"/>
                  </a:lnTo>
                  <a:lnTo>
                    <a:pt x="2608" y="374"/>
                  </a:lnTo>
                  <a:lnTo>
                    <a:pt x="2564" y="384"/>
                  </a:lnTo>
                  <a:lnTo>
                    <a:pt x="2522" y="396"/>
                  </a:lnTo>
                  <a:lnTo>
                    <a:pt x="2482" y="410"/>
                  </a:lnTo>
                  <a:lnTo>
                    <a:pt x="2442" y="428"/>
                  </a:lnTo>
                  <a:lnTo>
                    <a:pt x="2404" y="450"/>
                  </a:lnTo>
                  <a:lnTo>
                    <a:pt x="2366" y="472"/>
                  </a:lnTo>
                  <a:lnTo>
                    <a:pt x="2366" y="472"/>
                  </a:lnTo>
                  <a:lnTo>
                    <a:pt x="2334" y="420"/>
                  </a:lnTo>
                  <a:lnTo>
                    <a:pt x="2296" y="372"/>
                  </a:lnTo>
                  <a:lnTo>
                    <a:pt x="2256" y="324"/>
                  </a:lnTo>
                  <a:lnTo>
                    <a:pt x="2214" y="280"/>
                  </a:lnTo>
                  <a:lnTo>
                    <a:pt x="2168" y="238"/>
                  </a:lnTo>
                  <a:lnTo>
                    <a:pt x="2120" y="198"/>
                  </a:lnTo>
                  <a:lnTo>
                    <a:pt x="2070" y="164"/>
                  </a:lnTo>
                  <a:lnTo>
                    <a:pt x="2018" y="130"/>
                  </a:lnTo>
                  <a:lnTo>
                    <a:pt x="1962" y="102"/>
                  </a:lnTo>
                  <a:lnTo>
                    <a:pt x="1906" y="76"/>
                  </a:lnTo>
                  <a:lnTo>
                    <a:pt x="1848" y="54"/>
                  </a:lnTo>
                  <a:lnTo>
                    <a:pt x="1786" y="34"/>
                  </a:lnTo>
                  <a:lnTo>
                    <a:pt x="1724" y="20"/>
                  </a:lnTo>
                  <a:lnTo>
                    <a:pt x="1662" y="10"/>
                  </a:lnTo>
                  <a:lnTo>
                    <a:pt x="1596" y="2"/>
                  </a:lnTo>
                  <a:lnTo>
                    <a:pt x="1530" y="0"/>
                  </a:lnTo>
                  <a:lnTo>
                    <a:pt x="1530" y="0"/>
                  </a:lnTo>
                  <a:lnTo>
                    <a:pt x="1480" y="2"/>
                  </a:lnTo>
                  <a:lnTo>
                    <a:pt x="1430" y="6"/>
                  </a:lnTo>
                  <a:lnTo>
                    <a:pt x="1382" y="12"/>
                  </a:lnTo>
                  <a:lnTo>
                    <a:pt x="1334" y="20"/>
                  </a:lnTo>
                  <a:lnTo>
                    <a:pt x="1286" y="32"/>
                  </a:lnTo>
                  <a:lnTo>
                    <a:pt x="1240" y="44"/>
                  </a:lnTo>
                  <a:lnTo>
                    <a:pt x="1194" y="60"/>
                  </a:lnTo>
                  <a:lnTo>
                    <a:pt x="1150" y="78"/>
                  </a:lnTo>
                  <a:lnTo>
                    <a:pt x="1106" y="96"/>
                  </a:lnTo>
                  <a:lnTo>
                    <a:pt x="1064" y="118"/>
                  </a:lnTo>
                  <a:lnTo>
                    <a:pt x="1024" y="142"/>
                  </a:lnTo>
                  <a:lnTo>
                    <a:pt x="984" y="168"/>
                  </a:lnTo>
                  <a:lnTo>
                    <a:pt x="946" y="194"/>
                  </a:lnTo>
                  <a:lnTo>
                    <a:pt x="908" y="224"/>
                  </a:lnTo>
                  <a:lnTo>
                    <a:pt x="874" y="254"/>
                  </a:lnTo>
                  <a:lnTo>
                    <a:pt x="840" y="286"/>
                  </a:lnTo>
                  <a:lnTo>
                    <a:pt x="808" y="320"/>
                  </a:lnTo>
                  <a:lnTo>
                    <a:pt x="776" y="356"/>
                  </a:lnTo>
                  <a:lnTo>
                    <a:pt x="748" y="394"/>
                  </a:lnTo>
                  <a:lnTo>
                    <a:pt x="720" y="432"/>
                  </a:lnTo>
                  <a:lnTo>
                    <a:pt x="694" y="470"/>
                  </a:lnTo>
                  <a:lnTo>
                    <a:pt x="672" y="512"/>
                  </a:lnTo>
                  <a:lnTo>
                    <a:pt x="650" y="554"/>
                  </a:lnTo>
                  <a:lnTo>
                    <a:pt x="630" y="598"/>
                  </a:lnTo>
                  <a:lnTo>
                    <a:pt x="612" y="642"/>
                  </a:lnTo>
                  <a:lnTo>
                    <a:pt x="598" y="688"/>
                  </a:lnTo>
                  <a:lnTo>
                    <a:pt x="584" y="734"/>
                  </a:lnTo>
                  <a:lnTo>
                    <a:pt x="574" y="780"/>
                  </a:lnTo>
                  <a:lnTo>
                    <a:pt x="564" y="828"/>
                  </a:lnTo>
                  <a:lnTo>
                    <a:pt x="558" y="878"/>
                  </a:lnTo>
                  <a:lnTo>
                    <a:pt x="554" y="928"/>
                  </a:lnTo>
                  <a:lnTo>
                    <a:pt x="554" y="978"/>
                  </a:lnTo>
                  <a:lnTo>
                    <a:pt x="554" y="978"/>
                  </a:lnTo>
                  <a:lnTo>
                    <a:pt x="554" y="1012"/>
                  </a:lnTo>
                  <a:lnTo>
                    <a:pt x="556" y="1046"/>
                  </a:lnTo>
                  <a:lnTo>
                    <a:pt x="556" y="1046"/>
                  </a:lnTo>
                  <a:lnTo>
                    <a:pt x="556" y="1054"/>
                  </a:lnTo>
                  <a:lnTo>
                    <a:pt x="560" y="1056"/>
                  </a:lnTo>
                  <a:lnTo>
                    <a:pt x="560" y="1056"/>
                  </a:lnTo>
                  <a:lnTo>
                    <a:pt x="502" y="1074"/>
                  </a:lnTo>
                  <a:lnTo>
                    <a:pt x="444" y="1094"/>
                  </a:lnTo>
                  <a:lnTo>
                    <a:pt x="388" y="1120"/>
                  </a:lnTo>
                  <a:lnTo>
                    <a:pt x="336" y="1148"/>
                  </a:lnTo>
                  <a:lnTo>
                    <a:pt x="288" y="1180"/>
                  </a:lnTo>
                  <a:lnTo>
                    <a:pt x="242" y="1214"/>
                  </a:lnTo>
                  <a:lnTo>
                    <a:pt x="198" y="1252"/>
                  </a:lnTo>
                  <a:lnTo>
                    <a:pt x="158" y="1292"/>
                  </a:lnTo>
                  <a:lnTo>
                    <a:pt x="124" y="1336"/>
                  </a:lnTo>
                  <a:lnTo>
                    <a:pt x="106" y="1360"/>
                  </a:lnTo>
                  <a:lnTo>
                    <a:pt x="92" y="1384"/>
                  </a:lnTo>
                  <a:lnTo>
                    <a:pt x="78" y="1408"/>
                  </a:lnTo>
                  <a:lnTo>
                    <a:pt x="64" y="1432"/>
                  </a:lnTo>
                  <a:lnTo>
                    <a:pt x="52" y="1458"/>
                  </a:lnTo>
                  <a:lnTo>
                    <a:pt x="42" y="1484"/>
                  </a:lnTo>
                  <a:lnTo>
                    <a:pt x="32" y="1510"/>
                  </a:lnTo>
                  <a:lnTo>
                    <a:pt x="24" y="1538"/>
                  </a:lnTo>
                  <a:lnTo>
                    <a:pt x="16" y="1566"/>
                  </a:lnTo>
                  <a:lnTo>
                    <a:pt x="10" y="1594"/>
                  </a:lnTo>
                  <a:lnTo>
                    <a:pt x="6" y="1622"/>
                  </a:lnTo>
                  <a:lnTo>
                    <a:pt x="2" y="1652"/>
                  </a:lnTo>
                  <a:lnTo>
                    <a:pt x="0" y="1682"/>
                  </a:lnTo>
                  <a:lnTo>
                    <a:pt x="0" y="1712"/>
                  </a:lnTo>
                  <a:lnTo>
                    <a:pt x="0" y="1712"/>
                  </a:lnTo>
                  <a:lnTo>
                    <a:pt x="0" y="1748"/>
                  </a:lnTo>
                  <a:lnTo>
                    <a:pt x="2" y="1782"/>
                  </a:lnTo>
                  <a:lnTo>
                    <a:pt x="8" y="1816"/>
                  </a:lnTo>
                  <a:lnTo>
                    <a:pt x="14" y="1848"/>
                  </a:lnTo>
                  <a:lnTo>
                    <a:pt x="22" y="1880"/>
                  </a:lnTo>
                  <a:lnTo>
                    <a:pt x="32" y="1912"/>
                  </a:lnTo>
                  <a:lnTo>
                    <a:pt x="44" y="1942"/>
                  </a:lnTo>
                  <a:lnTo>
                    <a:pt x="58" y="1970"/>
                  </a:lnTo>
                  <a:lnTo>
                    <a:pt x="72" y="1998"/>
                  </a:lnTo>
                  <a:lnTo>
                    <a:pt x="88" y="2026"/>
                  </a:lnTo>
                  <a:lnTo>
                    <a:pt x="106" y="2052"/>
                  </a:lnTo>
                  <a:lnTo>
                    <a:pt x="126" y="2076"/>
                  </a:lnTo>
                  <a:lnTo>
                    <a:pt x="146" y="2100"/>
                  </a:lnTo>
                  <a:lnTo>
                    <a:pt x="170" y="2124"/>
                  </a:lnTo>
                  <a:lnTo>
                    <a:pt x="192" y="2146"/>
                  </a:lnTo>
                  <a:lnTo>
                    <a:pt x="218" y="2166"/>
                  </a:lnTo>
                  <a:lnTo>
                    <a:pt x="244" y="2186"/>
                  </a:lnTo>
                  <a:lnTo>
                    <a:pt x="270" y="2204"/>
                  </a:lnTo>
                  <a:lnTo>
                    <a:pt x="298" y="2222"/>
                  </a:lnTo>
                  <a:lnTo>
                    <a:pt x="328" y="2238"/>
                  </a:lnTo>
                  <a:lnTo>
                    <a:pt x="358" y="2252"/>
                  </a:lnTo>
                  <a:lnTo>
                    <a:pt x="388" y="2266"/>
                  </a:lnTo>
                  <a:lnTo>
                    <a:pt x="420" y="2278"/>
                  </a:lnTo>
                  <a:lnTo>
                    <a:pt x="454" y="2290"/>
                  </a:lnTo>
                  <a:lnTo>
                    <a:pt x="488" y="2300"/>
                  </a:lnTo>
                  <a:lnTo>
                    <a:pt x="522" y="2308"/>
                  </a:lnTo>
                  <a:lnTo>
                    <a:pt x="558" y="2316"/>
                  </a:lnTo>
                  <a:lnTo>
                    <a:pt x="594" y="2322"/>
                  </a:lnTo>
                  <a:lnTo>
                    <a:pt x="630" y="2326"/>
                  </a:lnTo>
                  <a:lnTo>
                    <a:pt x="668" y="2330"/>
                  </a:lnTo>
                  <a:lnTo>
                    <a:pt x="706" y="2332"/>
                  </a:lnTo>
                  <a:lnTo>
                    <a:pt x="744" y="2332"/>
                  </a:lnTo>
                  <a:lnTo>
                    <a:pt x="3026" y="2332"/>
                  </a:lnTo>
                  <a:lnTo>
                    <a:pt x="3026" y="2332"/>
                  </a:lnTo>
                  <a:lnTo>
                    <a:pt x="3106" y="2322"/>
                  </a:lnTo>
                  <a:lnTo>
                    <a:pt x="3182" y="2308"/>
                  </a:lnTo>
                  <a:lnTo>
                    <a:pt x="3256" y="2292"/>
                  </a:lnTo>
                  <a:lnTo>
                    <a:pt x="3326" y="2272"/>
                  </a:lnTo>
                  <a:lnTo>
                    <a:pt x="3360" y="2260"/>
                  </a:lnTo>
                  <a:lnTo>
                    <a:pt x="3394" y="2248"/>
                  </a:lnTo>
                  <a:lnTo>
                    <a:pt x="3426" y="2234"/>
                  </a:lnTo>
                  <a:lnTo>
                    <a:pt x="3456" y="2220"/>
                  </a:lnTo>
                  <a:lnTo>
                    <a:pt x="3486" y="2204"/>
                  </a:lnTo>
                  <a:lnTo>
                    <a:pt x="3516" y="2188"/>
                  </a:lnTo>
                  <a:lnTo>
                    <a:pt x="3544" y="2170"/>
                  </a:lnTo>
                  <a:lnTo>
                    <a:pt x="3570" y="2152"/>
                  </a:lnTo>
                  <a:lnTo>
                    <a:pt x="3594" y="2132"/>
                  </a:lnTo>
                  <a:lnTo>
                    <a:pt x="3618" y="2112"/>
                  </a:lnTo>
                  <a:lnTo>
                    <a:pt x="3640" y="2090"/>
                  </a:lnTo>
                  <a:lnTo>
                    <a:pt x="3662" y="2068"/>
                  </a:lnTo>
                  <a:lnTo>
                    <a:pt x="3682" y="2044"/>
                  </a:lnTo>
                  <a:lnTo>
                    <a:pt x="3700" y="2018"/>
                  </a:lnTo>
                  <a:lnTo>
                    <a:pt x="3716" y="1992"/>
                  </a:lnTo>
                  <a:lnTo>
                    <a:pt x="3732" y="1964"/>
                  </a:lnTo>
                  <a:lnTo>
                    <a:pt x="3744" y="1936"/>
                  </a:lnTo>
                  <a:lnTo>
                    <a:pt x="3756" y="1906"/>
                  </a:lnTo>
                  <a:lnTo>
                    <a:pt x="3766" y="1876"/>
                  </a:lnTo>
                  <a:lnTo>
                    <a:pt x="3774" y="1844"/>
                  </a:lnTo>
                  <a:lnTo>
                    <a:pt x="3782" y="1810"/>
                  </a:lnTo>
                  <a:lnTo>
                    <a:pt x="3786" y="1774"/>
                  </a:lnTo>
                  <a:lnTo>
                    <a:pt x="3790" y="1738"/>
                  </a:lnTo>
                  <a:lnTo>
                    <a:pt x="3790" y="1700"/>
                  </a:lnTo>
                  <a:close/>
                </a:path>
              </a:pathLst>
            </a:custGeom>
            <a:solidFill>
              <a:schemeClr val="accent1"/>
            </a:solidFill>
            <a:ln>
              <a:noFill/>
            </a:ln>
          </p:spPr>
          <p:txBody>
            <a:bodyPr vert="horz" wrap="square" lIns="91427" tIns="45713" rIns="91427" bIns="45713" numCol="1" anchor="t" anchorCtr="0" compatLnSpc="1">
              <a:prstTxWarp prst="textNoShape">
                <a:avLst/>
              </a:prstTxWarp>
            </a:bodyPr>
            <a:lstStyle>
              <a:defPPr>
                <a:defRPr lang="en-US"/>
              </a:defPPr>
              <a:lvl1pPr marL="0" algn="l" defTabSz="932742" rtl="0" eaLnBrk="1" latinLnBrk="0" hangingPunct="1">
                <a:defRPr sz="1800" kern="1200">
                  <a:solidFill>
                    <a:schemeClr val="tx1"/>
                  </a:solidFill>
                  <a:latin typeface="+mn-lt"/>
                  <a:ea typeface="+mn-ea"/>
                  <a:cs typeface="+mn-cs"/>
                </a:defRPr>
              </a:lvl1pPr>
              <a:lvl2pPr marL="466371" algn="l" defTabSz="932742" rtl="0" eaLnBrk="1" latinLnBrk="0" hangingPunct="1">
                <a:defRPr sz="1800" kern="1200">
                  <a:solidFill>
                    <a:schemeClr val="tx1"/>
                  </a:solidFill>
                  <a:latin typeface="+mn-lt"/>
                  <a:ea typeface="+mn-ea"/>
                  <a:cs typeface="+mn-cs"/>
                </a:defRPr>
              </a:lvl2pPr>
              <a:lvl3pPr marL="932742" algn="l" defTabSz="932742" rtl="0" eaLnBrk="1" latinLnBrk="0" hangingPunct="1">
                <a:defRPr sz="1800" kern="1200">
                  <a:solidFill>
                    <a:schemeClr val="tx1"/>
                  </a:solidFill>
                  <a:latin typeface="+mn-lt"/>
                  <a:ea typeface="+mn-ea"/>
                  <a:cs typeface="+mn-cs"/>
                </a:defRPr>
              </a:lvl3pPr>
              <a:lvl4pPr marL="1399113" algn="l" defTabSz="932742" rtl="0" eaLnBrk="1" latinLnBrk="0" hangingPunct="1">
                <a:defRPr sz="1800" kern="1200">
                  <a:solidFill>
                    <a:schemeClr val="tx1"/>
                  </a:solidFill>
                  <a:latin typeface="+mn-lt"/>
                  <a:ea typeface="+mn-ea"/>
                  <a:cs typeface="+mn-cs"/>
                </a:defRPr>
              </a:lvl4pPr>
              <a:lvl5pPr marL="1865484" algn="l" defTabSz="932742" rtl="0" eaLnBrk="1" latinLnBrk="0" hangingPunct="1">
                <a:defRPr sz="1800" kern="1200">
                  <a:solidFill>
                    <a:schemeClr val="tx1"/>
                  </a:solidFill>
                  <a:latin typeface="+mn-lt"/>
                  <a:ea typeface="+mn-ea"/>
                  <a:cs typeface="+mn-cs"/>
                </a:defRPr>
              </a:lvl5pPr>
              <a:lvl6pPr marL="2331856" algn="l" defTabSz="932742" rtl="0" eaLnBrk="1" latinLnBrk="0" hangingPunct="1">
                <a:defRPr sz="1800" kern="1200">
                  <a:solidFill>
                    <a:schemeClr val="tx1"/>
                  </a:solidFill>
                  <a:latin typeface="+mn-lt"/>
                  <a:ea typeface="+mn-ea"/>
                  <a:cs typeface="+mn-cs"/>
                </a:defRPr>
              </a:lvl6pPr>
              <a:lvl7pPr marL="2798226" algn="l" defTabSz="932742" rtl="0" eaLnBrk="1" latinLnBrk="0" hangingPunct="1">
                <a:defRPr sz="1800" kern="1200">
                  <a:solidFill>
                    <a:schemeClr val="tx1"/>
                  </a:solidFill>
                  <a:latin typeface="+mn-lt"/>
                  <a:ea typeface="+mn-ea"/>
                  <a:cs typeface="+mn-cs"/>
                </a:defRPr>
              </a:lvl7pPr>
              <a:lvl8pPr marL="3264597" algn="l" defTabSz="932742" rtl="0" eaLnBrk="1" latinLnBrk="0" hangingPunct="1">
                <a:defRPr sz="1800" kern="1200">
                  <a:solidFill>
                    <a:schemeClr val="tx1"/>
                  </a:solidFill>
                  <a:latin typeface="+mn-lt"/>
                  <a:ea typeface="+mn-ea"/>
                  <a:cs typeface="+mn-cs"/>
                </a:defRPr>
              </a:lvl8pPr>
              <a:lvl9pPr marL="3730969" algn="l" defTabSz="932742"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US" sz="1199" dirty="0">
                <a:solidFill>
                  <a:srgbClr val="505050"/>
                </a:solidFill>
              </a:endParaRPr>
            </a:p>
          </p:txBody>
        </p:sp>
        <p:grpSp>
          <p:nvGrpSpPr>
            <p:cNvPr id="17" name="Group 16"/>
            <p:cNvGrpSpPr/>
            <p:nvPr/>
          </p:nvGrpSpPr>
          <p:grpSpPr>
            <a:xfrm>
              <a:off x="8623497" y="3151096"/>
              <a:ext cx="2959785" cy="1785042"/>
              <a:chOff x="8298241" y="2857859"/>
              <a:chExt cx="2959785" cy="1785042"/>
            </a:xfrm>
          </p:grpSpPr>
          <p:grpSp>
            <p:nvGrpSpPr>
              <p:cNvPr id="14" name="Group 13"/>
              <p:cNvGrpSpPr/>
              <p:nvPr/>
            </p:nvGrpSpPr>
            <p:grpSpPr>
              <a:xfrm>
                <a:off x="8886235" y="2857859"/>
                <a:ext cx="1783795" cy="1090096"/>
                <a:chOff x="8708557" y="3280718"/>
                <a:chExt cx="1210683" cy="786163"/>
              </a:xfrm>
            </p:grpSpPr>
            <p:sp>
              <p:nvSpPr>
                <p:cNvPr id="89" name="Rectangle 88"/>
                <p:cNvSpPr>
                  <a:spLocks/>
                </p:cNvSpPr>
                <p:nvPr/>
              </p:nvSpPr>
              <p:spPr bwMode="auto">
                <a:xfrm>
                  <a:off x="8708557" y="3280718"/>
                  <a:ext cx="1210683" cy="786163"/>
                </a:xfrm>
                <a:prstGeom prst="rect">
                  <a:avLst/>
                </a:prstGeom>
                <a:solidFill>
                  <a:schemeClr val="accent1">
                    <a:lumMod val="50000"/>
                  </a:schemeClr>
                </a:solidFill>
                <a:ln w="9525" cap="flat" cmpd="sng" algn="ctr">
                  <a:noFill/>
                  <a:prstDash val="solid"/>
                </a:ln>
                <a:effectLst/>
              </p:spPr>
              <p:txBody>
                <a:bodyPr rot="0" spcFirstLastPara="0" vertOverflow="overflow" horzOverflow="overflow" vert="horz" wrap="square" lIns="91414" tIns="45706" rIns="45706" bIns="91414" numCol="1" spcCol="0" rtlCol="0" fromWordArt="0" anchor="b" anchorCtr="0" forceAA="0" compatLnSpc="1">
                  <a:prstTxWarp prst="textNoShape">
                    <a:avLst/>
                  </a:prstTxWarp>
                  <a:noAutofit/>
                </a:bodyPr>
                <a:lstStyle/>
                <a:p>
                  <a:pPr algn="ctr" defTabSz="913748">
                    <a:defRPr/>
                  </a:pPr>
                  <a:endParaRPr lang="en-US" sz="1398" kern="0" spc="-50" dirty="0">
                    <a:ln>
                      <a:solidFill>
                        <a:srgbClr val="FFFFFF">
                          <a:alpha val="0"/>
                        </a:srgbClr>
                      </a:solidFill>
                    </a:ln>
                    <a:solidFill>
                      <a:srgbClr val="000000"/>
                    </a:solidFill>
                    <a:ea typeface="Segoe UI" pitchFamily="34" charset="0"/>
                    <a:cs typeface="Segoe UI" pitchFamily="34" charset="0"/>
                  </a:endParaRPr>
                </a:p>
              </p:txBody>
            </p:sp>
            <p:sp>
              <p:nvSpPr>
                <p:cNvPr id="11" name="Rectangle 10"/>
                <p:cNvSpPr/>
                <p:nvPr/>
              </p:nvSpPr>
              <p:spPr>
                <a:xfrm>
                  <a:off x="8764906" y="3337636"/>
                  <a:ext cx="1097984" cy="678532"/>
                </a:xfrm>
                <a:prstGeom prst="rect">
                  <a:avLst/>
                </a:prstGeom>
                <a:solidFill>
                  <a:schemeClr val="accent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31863" fontAlgn="base">
                    <a:spcBef>
                      <a:spcPct val="0"/>
                    </a:spcBef>
                    <a:spcAft>
                      <a:spcPct val="0"/>
                    </a:spcAft>
                  </a:pPr>
                  <a:endParaRPr lang="en-US" sz="2400" dirty="0">
                    <a:solidFill>
                      <a:prstClr val="white"/>
                    </a:solidFill>
                  </a:endParaRPr>
                </a:p>
              </p:txBody>
            </p:sp>
          </p:grpSp>
          <p:sp>
            <p:nvSpPr>
              <p:cNvPr id="10" name="Rectangle 9"/>
              <p:cNvSpPr/>
              <p:nvPr/>
            </p:nvSpPr>
            <p:spPr>
              <a:xfrm>
                <a:off x="8298241" y="4058126"/>
                <a:ext cx="2959785" cy="584775"/>
              </a:xfrm>
              <a:prstGeom prst="rect">
                <a:avLst/>
              </a:prstGeom>
            </p:spPr>
            <p:txBody>
              <a:bodyPr wrap="none">
                <a:spAutoFit/>
              </a:bodyPr>
              <a:lstStyle/>
              <a:p>
                <a:pPr algn="ctr" defTabSz="932239"/>
                <a:r>
                  <a:rPr lang="en-US" sz="1600" dirty="0">
                    <a:solidFill>
                      <a:schemeClr val="bg1"/>
                    </a:solidFill>
                    <a:latin typeface="Segoe UI Semibold" panose="020B0702040204020203" pitchFamily="34" charset="0"/>
                    <a:ea typeface="MS PGothic" charset="0"/>
                    <a:cs typeface="Segoe UI Semibold" panose="020B0702040204020203" pitchFamily="34" charset="0"/>
                  </a:rPr>
                  <a:t>Microsoft Azure</a:t>
                </a:r>
                <a:r>
                  <a:rPr lang="en-US" sz="1400" dirty="0">
                    <a:solidFill>
                      <a:schemeClr val="bg1"/>
                    </a:solidFill>
                    <a:latin typeface="Segoe UI Semibold" panose="020B0702040204020203" pitchFamily="34" charset="0"/>
                    <a:ea typeface="MS PGothic" charset="0"/>
                    <a:cs typeface="Segoe UI Semibold" panose="020B0702040204020203" pitchFamily="34" charset="0"/>
                  </a:rPr>
                  <a:t/>
                </a:r>
                <a:br>
                  <a:rPr lang="en-US" sz="1400" dirty="0">
                    <a:solidFill>
                      <a:schemeClr val="bg1"/>
                    </a:solidFill>
                    <a:latin typeface="Segoe UI Semibold" panose="020B0702040204020203" pitchFamily="34" charset="0"/>
                    <a:ea typeface="MS PGothic" charset="0"/>
                    <a:cs typeface="Segoe UI Semibold" panose="020B0702040204020203" pitchFamily="34" charset="0"/>
                  </a:rPr>
                </a:br>
                <a:r>
                  <a:rPr lang="en-US" sz="1600" dirty="0">
                    <a:solidFill>
                      <a:schemeClr val="bg1"/>
                    </a:solidFill>
                    <a:ea typeface="Segoe UI Black" panose="020B0A02040204020203" pitchFamily="34" charset="0"/>
                    <a:cs typeface="Segoe UI" panose="020B0502040204020203" pitchFamily="34" charset="0"/>
                  </a:rPr>
                  <a:t>Machine Learning Marketplace</a:t>
                </a:r>
                <a:endParaRPr lang="en-US" sz="1400" dirty="0">
                  <a:solidFill>
                    <a:schemeClr val="bg1"/>
                  </a:solidFill>
                  <a:ea typeface="Segoe UI Black" panose="020B0A02040204020203" pitchFamily="34" charset="0"/>
                  <a:cs typeface="Segoe UI" panose="020B0502040204020203" pitchFamily="34" charset="0"/>
                </a:endParaRPr>
              </a:p>
            </p:txBody>
          </p:sp>
          <p:sp>
            <p:nvSpPr>
              <p:cNvPr id="8" name="TextBox 7"/>
              <p:cNvSpPr txBox="1"/>
              <p:nvPr/>
            </p:nvSpPr>
            <p:spPr>
              <a:xfrm>
                <a:off x="9015430" y="2983993"/>
                <a:ext cx="1515628" cy="307777"/>
              </a:xfrm>
              <a:prstGeom prst="rect">
                <a:avLst/>
              </a:prstGeom>
              <a:noFill/>
            </p:spPr>
            <p:txBody>
              <a:bodyPr wrap="square" rtlCol="0">
                <a:spAutoFit/>
              </a:bodyPr>
              <a:lstStyle/>
              <a:p>
                <a:pPr algn="ctr" defTabSz="931863" fontAlgn="base">
                  <a:spcBef>
                    <a:spcPct val="0"/>
                  </a:spcBef>
                  <a:spcAft>
                    <a:spcPct val="0"/>
                  </a:spcAft>
                </a:pPr>
                <a:r>
                  <a:rPr lang="en-US" sz="1400" b="1" dirty="0">
                    <a:ea typeface="MS PGothic" charset="0"/>
                  </a:rPr>
                  <a:t>New R scripts</a:t>
                </a:r>
              </a:p>
            </p:txBody>
          </p:sp>
        </p:grpSp>
      </p:grpSp>
      <p:grpSp>
        <p:nvGrpSpPr>
          <p:cNvPr id="108" name="Group 107"/>
          <p:cNvGrpSpPr>
            <a:grpSpLocks noChangeAspect="1"/>
          </p:cNvGrpSpPr>
          <p:nvPr/>
        </p:nvGrpSpPr>
        <p:grpSpPr>
          <a:xfrm>
            <a:off x="7143584" y="2257868"/>
            <a:ext cx="357145" cy="397397"/>
            <a:chOff x="8718955" y="6329427"/>
            <a:chExt cx="407295" cy="453197"/>
          </a:xfrm>
          <a:solidFill>
            <a:srgbClr val="003963"/>
          </a:solidFill>
        </p:grpSpPr>
        <p:sp>
          <p:nvSpPr>
            <p:cNvPr id="110" name="Rectangle 153"/>
            <p:cNvSpPr/>
            <p:nvPr/>
          </p:nvSpPr>
          <p:spPr>
            <a:xfrm>
              <a:off x="8735580" y="6346031"/>
              <a:ext cx="310801" cy="359416"/>
            </a:xfrm>
            <a:custGeom>
              <a:avLst/>
              <a:gdLst>
                <a:gd name="connsiteX0" fmla="*/ 0 w 300129"/>
                <a:gd name="connsiteY0" fmla="*/ 0 h 384583"/>
                <a:gd name="connsiteX1" fmla="*/ 300129 w 300129"/>
                <a:gd name="connsiteY1" fmla="*/ 0 h 384583"/>
                <a:gd name="connsiteX2" fmla="*/ 300129 w 300129"/>
                <a:gd name="connsiteY2" fmla="*/ 384583 h 384583"/>
                <a:gd name="connsiteX3" fmla="*/ 0 w 300129"/>
                <a:gd name="connsiteY3" fmla="*/ 384583 h 384583"/>
                <a:gd name="connsiteX4" fmla="*/ 0 w 300129"/>
                <a:gd name="connsiteY4" fmla="*/ 0 h 384583"/>
                <a:gd name="connsiteX0" fmla="*/ 0 w 300129"/>
                <a:gd name="connsiteY0" fmla="*/ 0 h 384583"/>
                <a:gd name="connsiteX1" fmla="*/ 300129 w 300129"/>
                <a:gd name="connsiteY1" fmla="*/ 0 h 384583"/>
                <a:gd name="connsiteX2" fmla="*/ 266792 w 300129"/>
                <a:gd name="connsiteY2" fmla="*/ 339339 h 384583"/>
                <a:gd name="connsiteX3" fmla="*/ 0 w 300129"/>
                <a:gd name="connsiteY3" fmla="*/ 384583 h 384583"/>
                <a:gd name="connsiteX4" fmla="*/ 0 w 300129"/>
                <a:gd name="connsiteY4" fmla="*/ 0 h 384583"/>
                <a:gd name="connsiteX0" fmla="*/ 0 w 300129"/>
                <a:gd name="connsiteY0" fmla="*/ 0 h 384583"/>
                <a:gd name="connsiteX1" fmla="*/ 300129 w 300129"/>
                <a:gd name="connsiteY1" fmla="*/ 0 h 384583"/>
                <a:gd name="connsiteX2" fmla="*/ 266792 w 300129"/>
                <a:gd name="connsiteY2" fmla="*/ 339339 h 384583"/>
                <a:gd name="connsiteX3" fmla="*/ 0 w 300129"/>
                <a:gd name="connsiteY3" fmla="*/ 384583 h 384583"/>
                <a:gd name="connsiteX4" fmla="*/ 0 w 300129"/>
                <a:gd name="connsiteY4" fmla="*/ 0 h 384583"/>
                <a:gd name="connsiteX0" fmla="*/ 0 w 311074"/>
                <a:gd name="connsiteY0" fmla="*/ 0 h 384583"/>
                <a:gd name="connsiteX1" fmla="*/ 300129 w 311074"/>
                <a:gd name="connsiteY1" fmla="*/ 0 h 384583"/>
                <a:gd name="connsiteX2" fmla="*/ 266792 w 311074"/>
                <a:gd name="connsiteY2" fmla="*/ 339339 h 384583"/>
                <a:gd name="connsiteX3" fmla="*/ 0 w 311074"/>
                <a:gd name="connsiteY3" fmla="*/ 384583 h 384583"/>
                <a:gd name="connsiteX4" fmla="*/ 0 w 311074"/>
                <a:gd name="connsiteY4" fmla="*/ 0 h 384583"/>
                <a:gd name="connsiteX0" fmla="*/ 0 w 321872"/>
                <a:gd name="connsiteY0" fmla="*/ 0 h 384583"/>
                <a:gd name="connsiteX1" fmla="*/ 300129 w 321872"/>
                <a:gd name="connsiteY1" fmla="*/ 0 h 384583"/>
                <a:gd name="connsiteX2" fmla="*/ 266792 w 321872"/>
                <a:gd name="connsiteY2" fmla="*/ 339339 h 384583"/>
                <a:gd name="connsiteX3" fmla="*/ 0 w 321872"/>
                <a:gd name="connsiteY3" fmla="*/ 384583 h 384583"/>
                <a:gd name="connsiteX4" fmla="*/ 0 w 321872"/>
                <a:gd name="connsiteY4" fmla="*/ 0 h 384583"/>
                <a:gd name="connsiteX0" fmla="*/ 0 w 300129"/>
                <a:gd name="connsiteY0" fmla="*/ 0 h 384583"/>
                <a:gd name="connsiteX1" fmla="*/ 300129 w 300129"/>
                <a:gd name="connsiteY1" fmla="*/ 0 h 384583"/>
                <a:gd name="connsiteX2" fmla="*/ 0 w 300129"/>
                <a:gd name="connsiteY2" fmla="*/ 384583 h 384583"/>
                <a:gd name="connsiteX3" fmla="*/ 0 w 300129"/>
                <a:gd name="connsiteY3" fmla="*/ 0 h 384583"/>
                <a:gd name="connsiteX0" fmla="*/ 0 w 302713"/>
                <a:gd name="connsiteY0" fmla="*/ 0 h 384583"/>
                <a:gd name="connsiteX1" fmla="*/ 300129 w 302713"/>
                <a:gd name="connsiteY1" fmla="*/ 0 h 384583"/>
                <a:gd name="connsiteX2" fmla="*/ 0 w 302713"/>
                <a:gd name="connsiteY2" fmla="*/ 384583 h 384583"/>
                <a:gd name="connsiteX3" fmla="*/ 0 w 302713"/>
                <a:gd name="connsiteY3" fmla="*/ 0 h 384583"/>
                <a:gd name="connsiteX0" fmla="*/ 0 w 302915"/>
                <a:gd name="connsiteY0" fmla="*/ 0 h 384688"/>
                <a:gd name="connsiteX1" fmla="*/ 300129 w 302915"/>
                <a:gd name="connsiteY1" fmla="*/ 0 h 384688"/>
                <a:gd name="connsiteX2" fmla="*/ 0 w 302915"/>
                <a:gd name="connsiteY2" fmla="*/ 384583 h 384688"/>
                <a:gd name="connsiteX3" fmla="*/ 0 w 302915"/>
                <a:gd name="connsiteY3" fmla="*/ 0 h 384688"/>
                <a:gd name="connsiteX0" fmla="*/ 0 w 303865"/>
                <a:gd name="connsiteY0" fmla="*/ 0 h 384688"/>
                <a:gd name="connsiteX1" fmla="*/ 300129 w 303865"/>
                <a:gd name="connsiteY1" fmla="*/ 0 h 384688"/>
                <a:gd name="connsiteX2" fmla="*/ 0 w 303865"/>
                <a:gd name="connsiteY2" fmla="*/ 384583 h 384688"/>
                <a:gd name="connsiteX3" fmla="*/ 0 w 303865"/>
                <a:gd name="connsiteY3" fmla="*/ 0 h 384688"/>
                <a:gd name="connsiteX0" fmla="*/ 0 w 303865"/>
                <a:gd name="connsiteY0" fmla="*/ 0 h 384700"/>
                <a:gd name="connsiteX1" fmla="*/ 300129 w 303865"/>
                <a:gd name="connsiteY1" fmla="*/ 0 h 384700"/>
                <a:gd name="connsiteX2" fmla="*/ 0 w 303865"/>
                <a:gd name="connsiteY2" fmla="*/ 384583 h 384700"/>
                <a:gd name="connsiteX3" fmla="*/ 0 w 303865"/>
                <a:gd name="connsiteY3" fmla="*/ 0 h 384700"/>
                <a:gd name="connsiteX0" fmla="*/ 0 w 304322"/>
                <a:gd name="connsiteY0" fmla="*/ 0 h 384583"/>
                <a:gd name="connsiteX1" fmla="*/ 300129 w 304322"/>
                <a:gd name="connsiteY1" fmla="*/ 0 h 384583"/>
                <a:gd name="connsiteX2" fmla="*/ 0 w 304322"/>
                <a:gd name="connsiteY2" fmla="*/ 384583 h 384583"/>
                <a:gd name="connsiteX3" fmla="*/ 0 w 304322"/>
                <a:gd name="connsiteY3" fmla="*/ 0 h 384583"/>
                <a:gd name="connsiteX0" fmla="*/ 0 w 301605"/>
                <a:gd name="connsiteY0" fmla="*/ 0 h 384583"/>
                <a:gd name="connsiteX1" fmla="*/ 300129 w 301605"/>
                <a:gd name="connsiteY1" fmla="*/ 0 h 384583"/>
                <a:gd name="connsiteX2" fmla="*/ 0 w 301605"/>
                <a:gd name="connsiteY2" fmla="*/ 384583 h 384583"/>
                <a:gd name="connsiteX3" fmla="*/ 0 w 301605"/>
                <a:gd name="connsiteY3" fmla="*/ 0 h 384583"/>
                <a:gd name="connsiteX0" fmla="*/ 0 w 301447"/>
                <a:gd name="connsiteY0" fmla="*/ 0 h 402570"/>
                <a:gd name="connsiteX1" fmla="*/ 300129 w 301447"/>
                <a:gd name="connsiteY1" fmla="*/ 0 h 402570"/>
                <a:gd name="connsiteX2" fmla="*/ 0 w 301447"/>
                <a:gd name="connsiteY2" fmla="*/ 384583 h 402570"/>
                <a:gd name="connsiteX3" fmla="*/ 0 w 301447"/>
                <a:gd name="connsiteY3" fmla="*/ 0 h 402570"/>
                <a:gd name="connsiteX0" fmla="*/ 2234 w 303665"/>
                <a:gd name="connsiteY0" fmla="*/ 0 h 410060"/>
                <a:gd name="connsiteX1" fmla="*/ 302363 w 303665"/>
                <a:gd name="connsiteY1" fmla="*/ 0 h 410060"/>
                <a:gd name="connsiteX2" fmla="*/ 0 w 303665"/>
                <a:gd name="connsiteY2" fmla="*/ 392382 h 410060"/>
                <a:gd name="connsiteX3" fmla="*/ 2234 w 303665"/>
                <a:gd name="connsiteY3" fmla="*/ 0 h 410060"/>
                <a:gd name="connsiteX0" fmla="*/ 2234 w 303680"/>
                <a:gd name="connsiteY0" fmla="*/ 0 h 403956"/>
                <a:gd name="connsiteX1" fmla="*/ 302363 w 303680"/>
                <a:gd name="connsiteY1" fmla="*/ 0 h 403956"/>
                <a:gd name="connsiteX2" fmla="*/ 0 w 303680"/>
                <a:gd name="connsiteY2" fmla="*/ 392382 h 403956"/>
                <a:gd name="connsiteX3" fmla="*/ 2234 w 303680"/>
                <a:gd name="connsiteY3" fmla="*/ 0 h 403956"/>
                <a:gd name="connsiteX0" fmla="*/ 2234 w 303782"/>
                <a:gd name="connsiteY0" fmla="*/ 0 h 392382"/>
                <a:gd name="connsiteX1" fmla="*/ 302363 w 303782"/>
                <a:gd name="connsiteY1" fmla="*/ 0 h 392382"/>
                <a:gd name="connsiteX2" fmla="*/ 0 w 303782"/>
                <a:gd name="connsiteY2" fmla="*/ 392382 h 392382"/>
                <a:gd name="connsiteX3" fmla="*/ 2234 w 303782"/>
                <a:gd name="connsiteY3" fmla="*/ 0 h 392382"/>
                <a:gd name="connsiteX0" fmla="*/ 2234 w 302363"/>
                <a:gd name="connsiteY0" fmla="*/ 0 h 392382"/>
                <a:gd name="connsiteX1" fmla="*/ 302363 w 302363"/>
                <a:gd name="connsiteY1" fmla="*/ 0 h 392382"/>
                <a:gd name="connsiteX2" fmla="*/ 0 w 302363"/>
                <a:gd name="connsiteY2" fmla="*/ 392382 h 392382"/>
                <a:gd name="connsiteX3" fmla="*/ 2234 w 302363"/>
                <a:gd name="connsiteY3" fmla="*/ 0 h 392382"/>
              </a:gdLst>
              <a:ahLst/>
              <a:cxnLst>
                <a:cxn ang="0">
                  <a:pos x="connsiteX0" y="connsiteY0"/>
                </a:cxn>
                <a:cxn ang="0">
                  <a:pos x="connsiteX1" y="connsiteY1"/>
                </a:cxn>
                <a:cxn ang="0">
                  <a:pos x="connsiteX2" y="connsiteY2"/>
                </a:cxn>
                <a:cxn ang="0">
                  <a:pos x="connsiteX3" y="connsiteY3"/>
                </a:cxn>
              </a:cxnLst>
              <a:rect l="l" t="t" r="r" b="b"/>
              <a:pathLst>
                <a:path w="302363" h="392382">
                  <a:moveTo>
                    <a:pt x="2234" y="0"/>
                  </a:moveTo>
                  <a:lnTo>
                    <a:pt x="302363" y="0"/>
                  </a:lnTo>
                  <a:cubicBezTo>
                    <a:pt x="255395" y="120404"/>
                    <a:pt x="167159" y="364972"/>
                    <a:pt x="0" y="392382"/>
                  </a:cubicBezTo>
                  <a:cubicBezTo>
                    <a:pt x="745" y="261588"/>
                    <a:pt x="1489" y="130794"/>
                    <a:pt x="2234" y="0"/>
                  </a:cubicBezTo>
                  <a:close/>
                </a:path>
              </a:pathLst>
            </a:custGeom>
            <a:ln>
              <a:noFill/>
            </a:ln>
          </p:spPr>
          <p:style>
            <a:lnRef idx="2">
              <a:schemeClr val="accent2"/>
            </a:lnRef>
            <a:fillRef idx="1">
              <a:schemeClr val="lt1"/>
            </a:fillRef>
            <a:effectRef idx="0">
              <a:schemeClr val="accent2"/>
            </a:effectRef>
            <a:fontRef idx="minor">
              <a:schemeClr val="dk1"/>
            </a:fontRef>
          </p:style>
          <p:txBody>
            <a:bodyPr lIns="18646" tIns="18646" rIns="18646" bIns="18646" rtlCol="0" anchor="t"/>
            <a:lstStyle/>
            <a:p>
              <a:pPr algn="ctr" defTabSz="932239"/>
              <a:endParaRPr lang="en-IN" sz="612" dirty="0">
                <a:solidFill>
                  <a:srgbClr val="FF8C00"/>
                </a:solidFill>
                <a:latin typeface="Segoe UI Semibold" panose="020B0702040204020203" pitchFamily="34" charset="0"/>
                <a:cs typeface="Segoe UI Semibold" panose="020B0702040204020203" pitchFamily="34" charset="0"/>
              </a:endParaRPr>
            </a:p>
          </p:txBody>
        </p:sp>
        <p:sp>
          <p:nvSpPr>
            <p:cNvPr id="111" name="Freeform 110"/>
            <p:cNvSpPr/>
            <p:nvPr>
              <p:custDataLst>
                <p:tags r:id="rId13"/>
              </p:custDataLst>
            </p:nvPr>
          </p:nvSpPr>
          <p:spPr bwMode="auto">
            <a:xfrm rot="10800000">
              <a:off x="8718955" y="6329427"/>
              <a:ext cx="343786" cy="392623"/>
            </a:xfrm>
            <a:custGeom>
              <a:avLst/>
              <a:gdLst>
                <a:gd name="connsiteX0" fmla="*/ 342979 w 343786"/>
                <a:gd name="connsiteY0" fmla="*/ 392623 h 392623"/>
                <a:gd name="connsiteX1" fmla="*/ 29955 w 343786"/>
                <a:gd name="connsiteY1" fmla="*/ 392623 h 392623"/>
                <a:gd name="connsiteX2" fmla="*/ 105 w 343786"/>
                <a:gd name="connsiteY2" fmla="*/ 362773 h 392623"/>
                <a:gd name="connsiteX3" fmla="*/ 0 w 343786"/>
                <a:gd name="connsiteY3" fmla="*/ 328722 h 392623"/>
                <a:gd name="connsiteX4" fmla="*/ 23964 w 343786"/>
                <a:gd name="connsiteY4" fmla="*/ 328722 h 392623"/>
                <a:gd name="connsiteX5" fmla="*/ 23898 w 343786"/>
                <a:gd name="connsiteY5" fmla="*/ 345024 h 392623"/>
                <a:gd name="connsiteX6" fmla="*/ 44067 w 343786"/>
                <a:gd name="connsiteY6" fmla="*/ 369227 h 392623"/>
                <a:gd name="connsiteX7" fmla="*/ 319173 w 343786"/>
                <a:gd name="connsiteY7" fmla="*/ 367614 h 392623"/>
                <a:gd name="connsiteX8" fmla="*/ 319173 w 343786"/>
                <a:gd name="connsiteY8" fmla="*/ 51363 h 392623"/>
                <a:gd name="connsiteX9" fmla="*/ 294970 w 343786"/>
                <a:gd name="connsiteY9" fmla="*/ 23933 h 392623"/>
                <a:gd name="connsiteX10" fmla="*/ 276999 w 343786"/>
                <a:gd name="connsiteY10" fmla="*/ 23849 h 392623"/>
                <a:gd name="connsiteX11" fmla="*/ 277053 w 343786"/>
                <a:gd name="connsiteY11" fmla="*/ 0 h 392623"/>
                <a:gd name="connsiteX12" fmla="*/ 309741 w 343786"/>
                <a:gd name="connsiteY12" fmla="*/ 53 h 392623"/>
                <a:gd name="connsiteX13" fmla="*/ 343786 w 343786"/>
                <a:gd name="connsiteY13" fmla="*/ 38455 h 392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43786" h="392623">
                  <a:moveTo>
                    <a:pt x="342979" y="392623"/>
                  </a:moveTo>
                  <a:lnTo>
                    <a:pt x="29955" y="392623"/>
                  </a:lnTo>
                  <a:cubicBezTo>
                    <a:pt x="11131" y="391548"/>
                    <a:pt x="2794" y="377564"/>
                    <a:pt x="105" y="362773"/>
                  </a:cubicBezTo>
                  <a:lnTo>
                    <a:pt x="0" y="328722"/>
                  </a:lnTo>
                  <a:lnTo>
                    <a:pt x="23964" y="328722"/>
                  </a:lnTo>
                  <a:lnTo>
                    <a:pt x="23898" y="345024"/>
                  </a:lnTo>
                  <a:cubicBezTo>
                    <a:pt x="26587" y="354706"/>
                    <a:pt x="26856" y="365193"/>
                    <a:pt x="44067" y="369227"/>
                  </a:cubicBezTo>
                  <a:lnTo>
                    <a:pt x="319173" y="367614"/>
                  </a:lnTo>
                  <a:lnTo>
                    <a:pt x="319173" y="51363"/>
                  </a:lnTo>
                  <a:cubicBezTo>
                    <a:pt x="319442" y="40606"/>
                    <a:pt x="315678" y="23395"/>
                    <a:pt x="294970" y="23933"/>
                  </a:cubicBezTo>
                  <a:lnTo>
                    <a:pt x="276999" y="23849"/>
                  </a:lnTo>
                  <a:lnTo>
                    <a:pt x="277053" y="0"/>
                  </a:lnTo>
                  <a:lnTo>
                    <a:pt x="309741" y="53"/>
                  </a:lnTo>
                  <a:cubicBezTo>
                    <a:pt x="338246" y="3549"/>
                    <a:pt x="342979" y="23395"/>
                    <a:pt x="343786" y="38455"/>
                  </a:cubicBezTo>
                  <a:close/>
                </a:path>
              </a:pathLst>
            </a:custGeom>
            <a:solidFill>
              <a:schemeClr val="accent1">
                <a:lumMod val="50000"/>
              </a:schemeClr>
            </a:solidFill>
            <a:ln>
              <a:noFill/>
            </a:ln>
            <a:extLst/>
          </p:spPr>
          <p:style>
            <a:lnRef idx="2">
              <a:schemeClr val="accent2"/>
            </a:lnRef>
            <a:fillRef idx="1">
              <a:schemeClr val="lt1"/>
            </a:fillRef>
            <a:effectRef idx="0">
              <a:schemeClr val="accent2"/>
            </a:effectRef>
            <a:fontRef idx="minor">
              <a:schemeClr val="dk1"/>
            </a:fontRef>
          </p:style>
          <p:txBody>
            <a:bodyPr rot="0" spcFirstLastPara="0" vertOverflow="overflow" horzOverflow="overflow" vert="horz" wrap="square" lIns="93234" tIns="46616" rIns="93234" bIns="46616" numCol="1" spcCol="0" rtlCol="0" fromWordArt="0" anchor="t" anchorCtr="0" forceAA="0" compatLnSpc="1">
              <a:prstTxWarp prst="textNoShape">
                <a:avLst/>
              </a:prstTxWarp>
              <a:noAutofit/>
            </a:bodyPr>
            <a:lstStyle/>
            <a:p>
              <a:pPr algn="ctr" defTabSz="932239"/>
              <a:endParaRPr lang="en-US" sz="714" dirty="0">
                <a:solidFill>
                  <a:prstClr val="white"/>
                </a:solidFill>
              </a:endParaRPr>
            </a:p>
          </p:txBody>
        </p:sp>
        <p:sp>
          <p:nvSpPr>
            <p:cNvPr id="112" name="Rectangle 153"/>
            <p:cNvSpPr>
              <a:spLocks noChangeAspect="1"/>
            </p:cNvSpPr>
            <p:nvPr/>
          </p:nvSpPr>
          <p:spPr>
            <a:xfrm>
              <a:off x="8793673" y="6401357"/>
              <a:ext cx="327014" cy="362750"/>
            </a:xfrm>
            <a:custGeom>
              <a:avLst/>
              <a:gdLst>
                <a:gd name="connsiteX0" fmla="*/ 0 w 300129"/>
                <a:gd name="connsiteY0" fmla="*/ 0 h 384583"/>
                <a:gd name="connsiteX1" fmla="*/ 300129 w 300129"/>
                <a:gd name="connsiteY1" fmla="*/ 0 h 384583"/>
                <a:gd name="connsiteX2" fmla="*/ 300129 w 300129"/>
                <a:gd name="connsiteY2" fmla="*/ 384583 h 384583"/>
                <a:gd name="connsiteX3" fmla="*/ 0 w 300129"/>
                <a:gd name="connsiteY3" fmla="*/ 384583 h 384583"/>
                <a:gd name="connsiteX4" fmla="*/ 0 w 300129"/>
                <a:gd name="connsiteY4" fmla="*/ 0 h 384583"/>
                <a:gd name="connsiteX0" fmla="*/ 0 w 300129"/>
                <a:gd name="connsiteY0" fmla="*/ 0 h 384583"/>
                <a:gd name="connsiteX1" fmla="*/ 300129 w 300129"/>
                <a:gd name="connsiteY1" fmla="*/ 0 h 384583"/>
                <a:gd name="connsiteX2" fmla="*/ 266792 w 300129"/>
                <a:gd name="connsiteY2" fmla="*/ 339339 h 384583"/>
                <a:gd name="connsiteX3" fmla="*/ 0 w 300129"/>
                <a:gd name="connsiteY3" fmla="*/ 384583 h 384583"/>
                <a:gd name="connsiteX4" fmla="*/ 0 w 300129"/>
                <a:gd name="connsiteY4" fmla="*/ 0 h 384583"/>
                <a:gd name="connsiteX0" fmla="*/ 0 w 300129"/>
                <a:gd name="connsiteY0" fmla="*/ 0 h 384583"/>
                <a:gd name="connsiteX1" fmla="*/ 300129 w 300129"/>
                <a:gd name="connsiteY1" fmla="*/ 0 h 384583"/>
                <a:gd name="connsiteX2" fmla="*/ 266792 w 300129"/>
                <a:gd name="connsiteY2" fmla="*/ 339339 h 384583"/>
                <a:gd name="connsiteX3" fmla="*/ 0 w 300129"/>
                <a:gd name="connsiteY3" fmla="*/ 384583 h 384583"/>
                <a:gd name="connsiteX4" fmla="*/ 0 w 300129"/>
                <a:gd name="connsiteY4" fmla="*/ 0 h 384583"/>
                <a:gd name="connsiteX0" fmla="*/ 0 w 311074"/>
                <a:gd name="connsiteY0" fmla="*/ 0 h 384583"/>
                <a:gd name="connsiteX1" fmla="*/ 300129 w 311074"/>
                <a:gd name="connsiteY1" fmla="*/ 0 h 384583"/>
                <a:gd name="connsiteX2" fmla="*/ 266792 w 311074"/>
                <a:gd name="connsiteY2" fmla="*/ 339339 h 384583"/>
                <a:gd name="connsiteX3" fmla="*/ 0 w 311074"/>
                <a:gd name="connsiteY3" fmla="*/ 384583 h 384583"/>
                <a:gd name="connsiteX4" fmla="*/ 0 w 311074"/>
                <a:gd name="connsiteY4" fmla="*/ 0 h 384583"/>
                <a:gd name="connsiteX0" fmla="*/ 0 w 321872"/>
                <a:gd name="connsiteY0" fmla="*/ 0 h 384583"/>
                <a:gd name="connsiteX1" fmla="*/ 300129 w 321872"/>
                <a:gd name="connsiteY1" fmla="*/ 0 h 384583"/>
                <a:gd name="connsiteX2" fmla="*/ 266792 w 321872"/>
                <a:gd name="connsiteY2" fmla="*/ 339339 h 384583"/>
                <a:gd name="connsiteX3" fmla="*/ 0 w 321872"/>
                <a:gd name="connsiteY3" fmla="*/ 384583 h 384583"/>
                <a:gd name="connsiteX4" fmla="*/ 0 w 321872"/>
                <a:gd name="connsiteY4" fmla="*/ 0 h 3845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1872" h="384583">
                  <a:moveTo>
                    <a:pt x="0" y="0"/>
                  </a:moveTo>
                  <a:lnTo>
                    <a:pt x="300129" y="0"/>
                  </a:lnTo>
                  <a:cubicBezTo>
                    <a:pt x="319973" y="53582"/>
                    <a:pt x="349341" y="276233"/>
                    <a:pt x="266792" y="339339"/>
                  </a:cubicBezTo>
                  <a:cubicBezTo>
                    <a:pt x="204055" y="397282"/>
                    <a:pt x="88931" y="369502"/>
                    <a:pt x="0" y="384583"/>
                  </a:cubicBezTo>
                  <a:lnTo>
                    <a:pt x="0" y="0"/>
                  </a:lnTo>
                  <a:close/>
                </a:path>
              </a:pathLst>
            </a:custGeom>
            <a:ln>
              <a:noFill/>
            </a:ln>
          </p:spPr>
          <p:style>
            <a:lnRef idx="2">
              <a:schemeClr val="accent2"/>
            </a:lnRef>
            <a:fillRef idx="1">
              <a:schemeClr val="lt1"/>
            </a:fillRef>
            <a:effectRef idx="0">
              <a:schemeClr val="accent2"/>
            </a:effectRef>
            <a:fontRef idx="minor">
              <a:schemeClr val="dk1"/>
            </a:fontRef>
          </p:style>
          <p:txBody>
            <a:bodyPr lIns="18646" tIns="18646" rIns="18646" bIns="18646" rtlCol="0" anchor="t"/>
            <a:lstStyle/>
            <a:p>
              <a:pPr algn="ctr" defTabSz="932239"/>
              <a:r>
                <a:rPr lang="en-IN" sz="612" dirty="0">
                  <a:solidFill>
                    <a:srgbClr val="003963"/>
                  </a:solidFill>
                  <a:latin typeface="Segoe UI Semibold" panose="020B0702040204020203" pitchFamily="34" charset="0"/>
                  <a:cs typeface="Segoe UI Semibold" panose="020B0702040204020203" pitchFamily="34" charset="0"/>
                </a:rPr>
                <a:t>010010</a:t>
              </a:r>
            </a:p>
            <a:p>
              <a:pPr algn="ctr" defTabSz="932239"/>
              <a:r>
                <a:rPr lang="en-IN" sz="612" dirty="0">
                  <a:solidFill>
                    <a:srgbClr val="003963"/>
                  </a:solidFill>
                  <a:latin typeface="Segoe UI Semibold" panose="020B0702040204020203" pitchFamily="34" charset="0"/>
                  <a:cs typeface="Segoe UI Semibold" panose="020B0702040204020203" pitchFamily="34" charset="0"/>
                </a:rPr>
                <a:t>100100</a:t>
              </a:r>
            </a:p>
            <a:p>
              <a:pPr algn="ctr" defTabSz="932239"/>
              <a:r>
                <a:rPr lang="en-IN" sz="612" dirty="0">
                  <a:solidFill>
                    <a:srgbClr val="003963"/>
                  </a:solidFill>
                  <a:latin typeface="Segoe UI Semibold" panose="020B0702040204020203" pitchFamily="34" charset="0"/>
                  <a:cs typeface="Segoe UI Semibold" panose="020B0702040204020203" pitchFamily="34" charset="0"/>
                </a:rPr>
                <a:t>010101</a:t>
              </a:r>
            </a:p>
          </p:txBody>
        </p:sp>
        <p:sp>
          <p:nvSpPr>
            <p:cNvPr id="113" name="Freeform 112"/>
            <p:cNvSpPr/>
            <p:nvPr>
              <p:custDataLst>
                <p:tags r:id="rId14"/>
              </p:custDataLst>
            </p:nvPr>
          </p:nvSpPr>
          <p:spPr bwMode="auto">
            <a:xfrm rot="10800000">
              <a:off x="8781762" y="6389731"/>
              <a:ext cx="344488" cy="392893"/>
            </a:xfrm>
            <a:custGeom>
              <a:avLst/>
              <a:gdLst>
                <a:gd name="connsiteX0" fmla="*/ 304539 w 847199"/>
                <a:gd name="connsiteY0" fmla="*/ 57538 h 966241"/>
                <a:gd name="connsiteX1" fmla="*/ 302555 w 847199"/>
                <a:gd name="connsiteY1" fmla="*/ 230813 h 966241"/>
                <a:gd name="connsiteX2" fmla="*/ 239727 w 847199"/>
                <a:gd name="connsiteY2" fmla="*/ 276447 h 966241"/>
                <a:gd name="connsiteX3" fmla="*/ 62813 w 847199"/>
                <a:gd name="connsiteY3" fmla="*/ 276116 h 966241"/>
                <a:gd name="connsiteX4" fmla="*/ 60499 w 847199"/>
                <a:gd name="connsiteY4" fmla="*/ 849181 h 966241"/>
                <a:gd name="connsiteX5" fmla="*/ 110100 w 847199"/>
                <a:gd name="connsiteY5" fmla="*/ 908703 h 966241"/>
                <a:gd name="connsiteX6" fmla="*/ 786669 w 847199"/>
                <a:gd name="connsiteY6" fmla="*/ 904735 h 966241"/>
                <a:gd name="connsiteX7" fmla="*/ 786669 w 847199"/>
                <a:gd name="connsiteY7" fmla="*/ 126980 h 966241"/>
                <a:gd name="connsiteX8" fmla="*/ 727147 w 847199"/>
                <a:gd name="connsiteY8" fmla="*/ 59522 h 966241"/>
                <a:gd name="connsiteX9" fmla="*/ 279755 w 847199"/>
                <a:gd name="connsiteY9" fmla="*/ 0 h 966241"/>
                <a:gd name="connsiteX10" fmla="*/ 763472 w 847199"/>
                <a:gd name="connsiteY10" fmla="*/ 794 h 966241"/>
                <a:gd name="connsiteX11" fmla="*/ 847199 w 847199"/>
                <a:gd name="connsiteY11" fmla="*/ 95235 h 966241"/>
                <a:gd name="connsiteX12" fmla="*/ 845215 w 847199"/>
                <a:gd name="connsiteY12" fmla="*/ 966241 h 966241"/>
                <a:gd name="connsiteX13" fmla="*/ 75395 w 847199"/>
                <a:gd name="connsiteY13" fmla="*/ 966241 h 966241"/>
                <a:gd name="connsiteX14" fmla="*/ 1984 w 847199"/>
                <a:gd name="connsiteY14" fmla="*/ 892830 h 966241"/>
                <a:gd name="connsiteX15" fmla="*/ 0 w 847199"/>
                <a:gd name="connsiteY15" fmla="*/ 248008 h 9662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47199" h="966241">
                  <a:moveTo>
                    <a:pt x="304539" y="57538"/>
                  </a:moveTo>
                  <a:cubicBezTo>
                    <a:pt x="303878" y="115738"/>
                    <a:pt x="305862" y="171291"/>
                    <a:pt x="302555" y="230813"/>
                  </a:cubicBezTo>
                  <a:cubicBezTo>
                    <a:pt x="295942" y="265865"/>
                    <a:pt x="283376" y="273140"/>
                    <a:pt x="239727" y="276447"/>
                  </a:cubicBezTo>
                  <a:lnTo>
                    <a:pt x="62813" y="276116"/>
                  </a:lnTo>
                  <a:cubicBezTo>
                    <a:pt x="62373" y="466807"/>
                    <a:pt x="60940" y="658490"/>
                    <a:pt x="60499" y="849181"/>
                  </a:cubicBezTo>
                  <a:cubicBezTo>
                    <a:pt x="67112" y="872990"/>
                    <a:pt x="67773" y="898783"/>
                    <a:pt x="110100" y="908703"/>
                  </a:cubicBezTo>
                  <a:lnTo>
                    <a:pt x="786669" y="904735"/>
                  </a:lnTo>
                  <a:lnTo>
                    <a:pt x="786669" y="126980"/>
                  </a:lnTo>
                  <a:cubicBezTo>
                    <a:pt x="787330" y="100526"/>
                    <a:pt x="778072" y="58199"/>
                    <a:pt x="727147" y="59522"/>
                  </a:cubicBezTo>
                  <a:close/>
                  <a:moveTo>
                    <a:pt x="279755" y="0"/>
                  </a:moveTo>
                  <a:lnTo>
                    <a:pt x="763472" y="794"/>
                  </a:lnTo>
                  <a:cubicBezTo>
                    <a:pt x="833575" y="9391"/>
                    <a:pt x="845215" y="58199"/>
                    <a:pt x="847199" y="95235"/>
                  </a:cubicBezTo>
                  <a:lnTo>
                    <a:pt x="845215" y="966241"/>
                  </a:lnTo>
                  <a:lnTo>
                    <a:pt x="75395" y="966241"/>
                  </a:lnTo>
                  <a:cubicBezTo>
                    <a:pt x="29100" y="963596"/>
                    <a:pt x="8598" y="929205"/>
                    <a:pt x="1984" y="892830"/>
                  </a:cubicBezTo>
                  <a:lnTo>
                    <a:pt x="0" y="248008"/>
                  </a:lnTo>
                  <a:close/>
                </a:path>
              </a:pathLst>
            </a:custGeom>
            <a:solidFill>
              <a:schemeClr val="accent1">
                <a:lumMod val="50000"/>
              </a:schemeClr>
            </a:solidFill>
            <a:ln>
              <a:noFill/>
            </a:ln>
            <a:extLst/>
          </p:spPr>
          <p:style>
            <a:lnRef idx="2">
              <a:schemeClr val="accent2"/>
            </a:lnRef>
            <a:fillRef idx="1">
              <a:schemeClr val="lt1"/>
            </a:fillRef>
            <a:effectRef idx="0">
              <a:schemeClr val="accent2"/>
            </a:effectRef>
            <a:fontRef idx="minor">
              <a:schemeClr val="dk1"/>
            </a:fontRef>
          </p:style>
          <p:txBody>
            <a:bodyPr rot="0" spcFirstLastPara="0" vertOverflow="overflow" horzOverflow="overflow" vert="horz" wrap="square" lIns="93234" tIns="46616" rIns="93234" bIns="46616" numCol="1" spcCol="0" rtlCol="0" fromWordArt="0" anchor="t" anchorCtr="0" forceAA="0" compatLnSpc="1">
              <a:prstTxWarp prst="textNoShape">
                <a:avLst/>
              </a:prstTxWarp>
              <a:noAutofit/>
            </a:bodyPr>
            <a:lstStyle/>
            <a:p>
              <a:pPr algn="ctr" defTabSz="932239"/>
              <a:endParaRPr lang="en-US" sz="714" dirty="0">
                <a:solidFill>
                  <a:prstClr val="white"/>
                </a:solidFill>
              </a:endParaRPr>
            </a:p>
          </p:txBody>
        </p:sp>
      </p:grpSp>
      <p:grpSp>
        <p:nvGrpSpPr>
          <p:cNvPr id="114" name="Group 113"/>
          <p:cNvGrpSpPr>
            <a:grpSpLocks noChangeAspect="1"/>
          </p:cNvGrpSpPr>
          <p:nvPr/>
        </p:nvGrpSpPr>
        <p:grpSpPr>
          <a:xfrm>
            <a:off x="7630749" y="2259604"/>
            <a:ext cx="357143" cy="397392"/>
            <a:chOff x="8718957" y="6329432"/>
            <a:chExt cx="407293" cy="453192"/>
          </a:xfrm>
          <a:solidFill>
            <a:srgbClr val="003963"/>
          </a:solidFill>
        </p:grpSpPr>
        <p:sp>
          <p:nvSpPr>
            <p:cNvPr id="115" name="Rectangle 153"/>
            <p:cNvSpPr/>
            <p:nvPr/>
          </p:nvSpPr>
          <p:spPr>
            <a:xfrm>
              <a:off x="8743367" y="6346031"/>
              <a:ext cx="310801" cy="359416"/>
            </a:xfrm>
            <a:custGeom>
              <a:avLst/>
              <a:gdLst>
                <a:gd name="connsiteX0" fmla="*/ 0 w 300129"/>
                <a:gd name="connsiteY0" fmla="*/ 0 h 384583"/>
                <a:gd name="connsiteX1" fmla="*/ 300129 w 300129"/>
                <a:gd name="connsiteY1" fmla="*/ 0 h 384583"/>
                <a:gd name="connsiteX2" fmla="*/ 300129 w 300129"/>
                <a:gd name="connsiteY2" fmla="*/ 384583 h 384583"/>
                <a:gd name="connsiteX3" fmla="*/ 0 w 300129"/>
                <a:gd name="connsiteY3" fmla="*/ 384583 h 384583"/>
                <a:gd name="connsiteX4" fmla="*/ 0 w 300129"/>
                <a:gd name="connsiteY4" fmla="*/ 0 h 384583"/>
                <a:gd name="connsiteX0" fmla="*/ 0 w 300129"/>
                <a:gd name="connsiteY0" fmla="*/ 0 h 384583"/>
                <a:gd name="connsiteX1" fmla="*/ 300129 w 300129"/>
                <a:gd name="connsiteY1" fmla="*/ 0 h 384583"/>
                <a:gd name="connsiteX2" fmla="*/ 266792 w 300129"/>
                <a:gd name="connsiteY2" fmla="*/ 339339 h 384583"/>
                <a:gd name="connsiteX3" fmla="*/ 0 w 300129"/>
                <a:gd name="connsiteY3" fmla="*/ 384583 h 384583"/>
                <a:gd name="connsiteX4" fmla="*/ 0 w 300129"/>
                <a:gd name="connsiteY4" fmla="*/ 0 h 384583"/>
                <a:gd name="connsiteX0" fmla="*/ 0 w 300129"/>
                <a:gd name="connsiteY0" fmla="*/ 0 h 384583"/>
                <a:gd name="connsiteX1" fmla="*/ 300129 w 300129"/>
                <a:gd name="connsiteY1" fmla="*/ 0 h 384583"/>
                <a:gd name="connsiteX2" fmla="*/ 266792 w 300129"/>
                <a:gd name="connsiteY2" fmla="*/ 339339 h 384583"/>
                <a:gd name="connsiteX3" fmla="*/ 0 w 300129"/>
                <a:gd name="connsiteY3" fmla="*/ 384583 h 384583"/>
                <a:gd name="connsiteX4" fmla="*/ 0 w 300129"/>
                <a:gd name="connsiteY4" fmla="*/ 0 h 384583"/>
                <a:gd name="connsiteX0" fmla="*/ 0 w 311074"/>
                <a:gd name="connsiteY0" fmla="*/ 0 h 384583"/>
                <a:gd name="connsiteX1" fmla="*/ 300129 w 311074"/>
                <a:gd name="connsiteY1" fmla="*/ 0 h 384583"/>
                <a:gd name="connsiteX2" fmla="*/ 266792 w 311074"/>
                <a:gd name="connsiteY2" fmla="*/ 339339 h 384583"/>
                <a:gd name="connsiteX3" fmla="*/ 0 w 311074"/>
                <a:gd name="connsiteY3" fmla="*/ 384583 h 384583"/>
                <a:gd name="connsiteX4" fmla="*/ 0 w 311074"/>
                <a:gd name="connsiteY4" fmla="*/ 0 h 384583"/>
                <a:gd name="connsiteX0" fmla="*/ 0 w 321872"/>
                <a:gd name="connsiteY0" fmla="*/ 0 h 384583"/>
                <a:gd name="connsiteX1" fmla="*/ 300129 w 321872"/>
                <a:gd name="connsiteY1" fmla="*/ 0 h 384583"/>
                <a:gd name="connsiteX2" fmla="*/ 266792 w 321872"/>
                <a:gd name="connsiteY2" fmla="*/ 339339 h 384583"/>
                <a:gd name="connsiteX3" fmla="*/ 0 w 321872"/>
                <a:gd name="connsiteY3" fmla="*/ 384583 h 384583"/>
                <a:gd name="connsiteX4" fmla="*/ 0 w 321872"/>
                <a:gd name="connsiteY4" fmla="*/ 0 h 384583"/>
                <a:gd name="connsiteX0" fmla="*/ 0 w 300129"/>
                <a:gd name="connsiteY0" fmla="*/ 0 h 384583"/>
                <a:gd name="connsiteX1" fmla="*/ 300129 w 300129"/>
                <a:gd name="connsiteY1" fmla="*/ 0 h 384583"/>
                <a:gd name="connsiteX2" fmla="*/ 0 w 300129"/>
                <a:gd name="connsiteY2" fmla="*/ 384583 h 384583"/>
                <a:gd name="connsiteX3" fmla="*/ 0 w 300129"/>
                <a:gd name="connsiteY3" fmla="*/ 0 h 384583"/>
                <a:gd name="connsiteX0" fmla="*/ 0 w 302713"/>
                <a:gd name="connsiteY0" fmla="*/ 0 h 384583"/>
                <a:gd name="connsiteX1" fmla="*/ 300129 w 302713"/>
                <a:gd name="connsiteY1" fmla="*/ 0 h 384583"/>
                <a:gd name="connsiteX2" fmla="*/ 0 w 302713"/>
                <a:gd name="connsiteY2" fmla="*/ 384583 h 384583"/>
                <a:gd name="connsiteX3" fmla="*/ 0 w 302713"/>
                <a:gd name="connsiteY3" fmla="*/ 0 h 384583"/>
                <a:gd name="connsiteX0" fmla="*/ 0 w 302915"/>
                <a:gd name="connsiteY0" fmla="*/ 0 h 384688"/>
                <a:gd name="connsiteX1" fmla="*/ 300129 w 302915"/>
                <a:gd name="connsiteY1" fmla="*/ 0 h 384688"/>
                <a:gd name="connsiteX2" fmla="*/ 0 w 302915"/>
                <a:gd name="connsiteY2" fmla="*/ 384583 h 384688"/>
                <a:gd name="connsiteX3" fmla="*/ 0 w 302915"/>
                <a:gd name="connsiteY3" fmla="*/ 0 h 384688"/>
                <a:gd name="connsiteX0" fmla="*/ 0 w 303865"/>
                <a:gd name="connsiteY0" fmla="*/ 0 h 384688"/>
                <a:gd name="connsiteX1" fmla="*/ 300129 w 303865"/>
                <a:gd name="connsiteY1" fmla="*/ 0 h 384688"/>
                <a:gd name="connsiteX2" fmla="*/ 0 w 303865"/>
                <a:gd name="connsiteY2" fmla="*/ 384583 h 384688"/>
                <a:gd name="connsiteX3" fmla="*/ 0 w 303865"/>
                <a:gd name="connsiteY3" fmla="*/ 0 h 384688"/>
                <a:gd name="connsiteX0" fmla="*/ 0 w 303865"/>
                <a:gd name="connsiteY0" fmla="*/ 0 h 384700"/>
                <a:gd name="connsiteX1" fmla="*/ 300129 w 303865"/>
                <a:gd name="connsiteY1" fmla="*/ 0 h 384700"/>
                <a:gd name="connsiteX2" fmla="*/ 0 w 303865"/>
                <a:gd name="connsiteY2" fmla="*/ 384583 h 384700"/>
                <a:gd name="connsiteX3" fmla="*/ 0 w 303865"/>
                <a:gd name="connsiteY3" fmla="*/ 0 h 384700"/>
                <a:gd name="connsiteX0" fmla="*/ 0 w 304322"/>
                <a:gd name="connsiteY0" fmla="*/ 0 h 384583"/>
                <a:gd name="connsiteX1" fmla="*/ 300129 w 304322"/>
                <a:gd name="connsiteY1" fmla="*/ 0 h 384583"/>
                <a:gd name="connsiteX2" fmla="*/ 0 w 304322"/>
                <a:gd name="connsiteY2" fmla="*/ 384583 h 384583"/>
                <a:gd name="connsiteX3" fmla="*/ 0 w 304322"/>
                <a:gd name="connsiteY3" fmla="*/ 0 h 384583"/>
                <a:gd name="connsiteX0" fmla="*/ 0 w 301605"/>
                <a:gd name="connsiteY0" fmla="*/ 0 h 384583"/>
                <a:gd name="connsiteX1" fmla="*/ 300129 w 301605"/>
                <a:gd name="connsiteY1" fmla="*/ 0 h 384583"/>
                <a:gd name="connsiteX2" fmla="*/ 0 w 301605"/>
                <a:gd name="connsiteY2" fmla="*/ 384583 h 384583"/>
                <a:gd name="connsiteX3" fmla="*/ 0 w 301605"/>
                <a:gd name="connsiteY3" fmla="*/ 0 h 384583"/>
                <a:gd name="connsiteX0" fmla="*/ 0 w 301447"/>
                <a:gd name="connsiteY0" fmla="*/ 0 h 402570"/>
                <a:gd name="connsiteX1" fmla="*/ 300129 w 301447"/>
                <a:gd name="connsiteY1" fmla="*/ 0 h 402570"/>
                <a:gd name="connsiteX2" fmla="*/ 0 w 301447"/>
                <a:gd name="connsiteY2" fmla="*/ 384583 h 402570"/>
                <a:gd name="connsiteX3" fmla="*/ 0 w 301447"/>
                <a:gd name="connsiteY3" fmla="*/ 0 h 402570"/>
                <a:gd name="connsiteX0" fmla="*/ 2234 w 303665"/>
                <a:gd name="connsiteY0" fmla="*/ 0 h 410060"/>
                <a:gd name="connsiteX1" fmla="*/ 302363 w 303665"/>
                <a:gd name="connsiteY1" fmla="*/ 0 h 410060"/>
                <a:gd name="connsiteX2" fmla="*/ 0 w 303665"/>
                <a:gd name="connsiteY2" fmla="*/ 392382 h 410060"/>
                <a:gd name="connsiteX3" fmla="*/ 2234 w 303665"/>
                <a:gd name="connsiteY3" fmla="*/ 0 h 410060"/>
                <a:gd name="connsiteX0" fmla="*/ 2234 w 303680"/>
                <a:gd name="connsiteY0" fmla="*/ 0 h 403956"/>
                <a:gd name="connsiteX1" fmla="*/ 302363 w 303680"/>
                <a:gd name="connsiteY1" fmla="*/ 0 h 403956"/>
                <a:gd name="connsiteX2" fmla="*/ 0 w 303680"/>
                <a:gd name="connsiteY2" fmla="*/ 392382 h 403956"/>
                <a:gd name="connsiteX3" fmla="*/ 2234 w 303680"/>
                <a:gd name="connsiteY3" fmla="*/ 0 h 403956"/>
                <a:gd name="connsiteX0" fmla="*/ 2234 w 303782"/>
                <a:gd name="connsiteY0" fmla="*/ 0 h 392382"/>
                <a:gd name="connsiteX1" fmla="*/ 302363 w 303782"/>
                <a:gd name="connsiteY1" fmla="*/ 0 h 392382"/>
                <a:gd name="connsiteX2" fmla="*/ 0 w 303782"/>
                <a:gd name="connsiteY2" fmla="*/ 392382 h 392382"/>
                <a:gd name="connsiteX3" fmla="*/ 2234 w 303782"/>
                <a:gd name="connsiteY3" fmla="*/ 0 h 392382"/>
                <a:gd name="connsiteX0" fmla="*/ 2234 w 302363"/>
                <a:gd name="connsiteY0" fmla="*/ 0 h 392382"/>
                <a:gd name="connsiteX1" fmla="*/ 302363 w 302363"/>
                <a:gd name="connsiteY1" fmla="*/ 0 h 392382"/>
                <a:gd name="connsiteX2" fmla="*/ 0 w 302363"/>
                <a:gd name="connsiteY2" fmla="*/ 392382 h 392382"/>
                <a:gd name="connsiteX3" fmla="*/ 2234 w 302363"/>
                <a:gd name="connsiteY3" fmla="*/ 0 h 392382"/>
              </a:gdLst>
              <a:ahLst/>
              <a:cxnLst>
                <a:cxn ang="0">
                  <a:pos x="connsiteX0" y="connsiteY0"/>
                </a:cxn>
                <a:cxn ang="0">
                  <a:pos x="connsiteX1" y="connsiteY1"/>
                </a:cxn>
                <a:cxn ang="0">
                  <a:pos x="connsiteX2" y="connsiteY2"/>
                </a:cxn>
                <a:cxn ang="0">
                  <a:pos x="connsiteX3" y="connsiteY3"/>
                </a:cxn>
              </a:cxnLst>
              <a:rect l="l" t="t" r="r" b="b"/>
              <a:pathLst>
                <a:path w="302363" h="392382">
                  <a:moveTo>
                    <a:pt x="2234" y="0"/>
                  </a:moveTo>
                  <a:lnTo>
                    <a:pt x="302363" y="0"/>
                  </a:lnTo>
                  <a:cubicBezTo>
                    <a:pt x="255395" y="120404"/>
                    <a:pt x="167159" y="364972"/>
                    <a:pt x="0" y="392382"/>
                  </a:cubicBezTo>
                  <a:cubicBezTo>
                    <a:pt x="745" y="261588"/>
                    <a:pt x="1489" y="130794"/>
                    <a:pt x="2234" y="0"/>
                  </a:cubicBezTo>
                  <a:close/>
                </a:path>
              </a:pathLst>
            </a:custGeom>
            <a:ln>
              <a:noFill/>
            </a:ln>
          </p:spPr>
          <p:style>
            <a:lnRef idx="2">
              <a:schemeClr val="accent2"/>
            </a:lnRef>
            <a:fillRef idx="1">
              <a:schemeClr val="lt1"/>
            </a:fillRef>
            <a:effectRef idx="0">
              <a:schemeClr val="accent2"/>
            </a:effectRef>
            <a:fontRef idx="minor">
              <a:schemeClr val="dk1"/>
            </a:fontRef>
          </p:style>
          <p:txBody>
            <a:bodyPr lIns="18646" tIns="18646" rIns="18646" bIns="18646" rtlCol="0" anchor="t"/>
            <a:lstStyle/>
            <a:p>
              <a:pPr algn="ctr" defTabSz="932239"/>
              <a:endParaRPr lang="en-IN" sz="612" dirty="0">
                <a:solidFill>
                  <a:srgbClr val="FF8C00"/>
                </a:solidFill>
                <a:latin typeface="Segoe UI Semibold" panose="020B0702040204020203" pitchFamily="34" charset="0"/>
                <a:cs typeface="Segoe UI Semibold" panose="020B0702040204020203" pitchFamily="34" charset="0"/>
              </a:endParaRPr>
            </a:p>
          </p:txBody>
        </p:sp>
        <p:sp>
          <p:nvSpPr>
            <p:cNvPr id="116" name="Freeform 115"/>
            <p:cNvSpPr/>
            <p:nvPr>
              <p:custDataLst>
                <p:tags r:id="rId11"/>
              </p:custDataLst>
            </p:nvPr>
          </p:nvSpPr>
          <p:spPr bwMode="auto">
            <a:xfrm rot="10800000">
              <a:off x="8718957" y="6329432"/>
              <a:ext cx="343786" cy="392623"/>
            </a:xfrm>
            <a:custGeom>
              <a:avLst/>
              <a:gdLst>
                <a:gd name="connsiteX0" fmla="*/ 342979 w 343786"/>
                <a:gd name="connsiteY0" fmla="*/ 392623 h 392623"/>
                <a:gd name="connsiteX1" fmla="*/ 29955 w 343786"/>
                <a:gd name="connsiteY1" fmla="*/ 392623 h 392623"/>
                <a:gd name="connsiteX2" fmla="*/ 105 w 343786"/>
                <a:gd name="connsiteY2" fmla="*/ 362773 h 392623"/>
                <a:gd name="connsiteX3" fmla="*/ 0 w 343786"/>
                <a:gd name="connsiteY3" fmla="*/ 328722 h 392623"/>
                <a:gd name="connsiteX4" fmla="*/ 23964 w 343786"/>
                <a:gd name="connsiteY4" fmla="*/ 328722 h 392623"/>
                <a:gd name="connsiteX5" fmla="*/ 23898 w 343786"/>
                <a:gd name="connsiteY5" fmla="*/ 345024 h 392623"/>
                <a:gd name="connsiteX6" fmla="*/ 44067 w 343786"/>
                <a:gd name="connsiteY6" fmla="*/ 369227 h 392623"/>
                <a:gd name="connsiteX7" fmla="*/ 319173 w 343786"/>
                <a:gd name="connsiteY7" fmla="*/ 367614 h 392623"/>
                <a:gd name="connsiteX8" fmla="*/ 319173 w 343786"/>
                <a:gd name="connsiteY8" fmla="*/ 51363 h 392623"/>
                <a:gd name="connsiteX9" fmla="*/ 294970 w 343786"/>
                <a:gd name="connsiteY9" fmla="*/ 23933 h 392623"/>
                <a:gd name="connsiteX10" fmla="*/ 276999 w 343786"/>
                <a:gd name="connsiteY10" fmla="*/ 23849 h 392623"/>
                <a:gd name="connsiteX11" fmla="*/ 277053 w 343786"/>
                <a:gd name="connsiteY11" fmla="*/ 0 h 392623"/>
                <a:gd name="connsiteX12" fmla="*/ 309741 w 343786"/>
                <a:gd name="connsiteY12" fmla="*/ 53 h 392623"/>
                <a:gd name="connsiteX13" fmla="*/ 343786 w 343786"/>
                <a:gd name="connsiteY13" fmla="*/ 38455 h 392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43786" h="392623">
                  <a:moveTo>
                    <a:pt x="342979" y="392623"/>
                  </a:moveTo>
                  <a:lnTo>
                    <a:pt x="29955" y="392623"/>
                  </a:lnTo>
                  <a:cubicBezTo>
                    <a:pt x="11131" y="391548"/>
                    <a:pt x="2794" y="377564"/>
                    <a:pt x="105" y="362773"/>
                  </a:cubicBezTo>
                  <a:lnTo>
                    <a:pt x="0" y="328722"/>
                  </a:lnTo>
                  <a:lnTo>
                    <a:pt x="23964" y="328722"/>
                  </a:lnTo>
                  <a:lnTo>
                    <a:pt x="23898" y="345024"/>
                  </a:lnTo>
                  <a:cubicBezTo>
                    <a:pt x="26587" y="354706"/>
                    <a:pt x="26856" y="365193"/>
                    <a:pt x="44067" y="369227"/>
                  </a:cubicBezTo>
                  <a:lnTo>
                    <a:pt x="319173" y="367614"/>
                  </a:lnTo>
                  <a:lnTo>
                    <a:pt x="319173" y="51363"/>
                  </a:lnTo>
                  <a:cubicBezTo>
                    <a:pt x="319442" y="40606"/>
                    <a:pt x="315678" y="23395"/>
                    <a:pt x="294970" y="23933"/>
                  </a:cubicBezTo>
                  <a:lnTo>
                    <a:pt x="276999" y="23849"/>
                  </a:lnTo>
                  <a:lnTo>
                    <a:pt x="277053" y="0"/>
                  </a:lnTo>
                  <a:lnTo>
                    <a:pt x="309741" y="53"/>
                  </a:lnTo>
                  <a:cubicBezTo>
                    <a:pt x="338246" y="3549"/>
                    <a:pt x="342979" y="23395"/>
                    <a:pt x="343786" y="38455"/>
                  </a:cubicBezTo>
                  <a:close/>
                </a:path>
              </a:pathLst>
            </a:custGeom>
            <a:solidFill>
              <a:schemeClr val="accent1">
                <a:lumMod val="50000"/>
              </a:schemeClr>
            </a:solidFill>
            <a:ln>
              <a:noFill/>
            </a:ln>
            <a:extLst/>
          </p:spPr>
          <p:style>
            <a:lnRef idx="2">
              <a:schemeClr val="accent2"/>
            </a:lnRef>
            <a:fillRef idx="1">
              <a:schemeClr val="lt1"/>
            </a:fillRef>
            <a:effectRef idx="0">
              <a:schemeClr val="accent2"/>
            </a:effectRef>
            <a:fontRef idx="minor">
              <a:schemeClr val="dk1"/>
            </a:fontRef>
          </p:style>
          <p:txBody>
            <a:bodyPr rot="0" spcFirstLastPara="0" vertOverflow="overflow" horzOverflow="overflow" vert="horz" wrap="square" lIns="93234" tIns="46616" rIns="93234" bIns="46616" numCol="1" spcCol="0" rtlCol="0" fromWordArt="0" anchor="t" anchorCtr="0" forceAA="0" compatLnSpc="1">
              <a:prstTxWarp prst="textNoShape">
                <a:avLst/>
              </a:prstTxWarp>
              <a:noAutofit/>
            </a:bodyPr>
            <a:lstStyle/>
            <a:p>
              <a:pPr algn="ctr" defTabSz="932239"/>
              <a:endParaRPr lang="en-US" sz="714" dirty="0">
                <a:solidFill>
                  <a:prstClr val="white"/>
                </a:solidFill>
              </a:endParaRPr>
            </a:p>
          </p:txBody>
        </p:sp>
        <p:sp>
          <p:nvSpPr>
            <p:cNvPr id="121" name="Rectangle 153"/>
            <p:cNvSpPr>
              <a:spLocks noChangeAspect="1"/>
            </p:cNvSpPr>
            <p:nvPr/>
          </p:nvSpPr>
          <p:spPr>
            <a:xfrm>
              <a:off x="8793673" y="6401358"/>
              <a:ext cx="327015" cy="362750"/>
            </a:xfrm>
            <a:custGeom>
              <a:avLst/>
              <a:gdLst>
                <a:gd name="connsiteX0" fmla="*/ 0 w 300129"/>
                <a:gd name="connsiteY0" fmla="*/ 0 h 384583"/>
                <a:gd name="connsiteX1" fmla="*/ 300129 w 300129"/>
                <a:gd name="connsiteY1" fmla="*/ 0 h 384583"/>
                <a:gd name="connsiteX2" fmla="*/ 300129 w 300129"/>
                <a:gd name="connsiteY2" fmla="*/ 384583 h 384583"/>
                <a:gd name="connsiteX3" fmla="*/ 0 w 300129"/>
                <a:gd name="connsiteY3" fmla="*/ 384583 h 384583"/>
                <a:gd name="connsiteX4" fmla="*/ 0 w 300129"/>
                <a:gd name="connsiteY4" fmla="*/ 0 h 384583"/>
                <a:gd name="connsiteX0" fmla="*/ 0 w 300129"/>
                <a:gd name="connsiteY0" fmla="*/ 0 h 384583"/>
                <a:gd name="connsiteX1" fmla="*/ 300129 w 300129"/>
                <a:gd name="connsiteY1" fmla="*/ 0 h 384583"/>
                <a:gd name="connsiteX2" fmla="*/ 266792 w 300129"/>
                <a:gd name="connsiteY2" fmla="*/ 339339 h 384583"/>
                <a:gd name="connsiteX3" fmla="*/ 0 w 300129"/>
                <a:gd name="connsiteY3" fmla="*/ 384583 h 384583"/>
                <a:gd name="connsiteX4" fmla="*/ 0 w 300129"/>
                <a:gd name="connsiteY4" fmla="*/ 0 h 384583"/>
                <a:gd name="connsiteX0" fmla="*/ 0 w 300129"/>
                <a:gd name="connsiteY0" fmla="*/ 0 h 384583"/>
                <a:gd name="connsiteX1" fmla="*/ 300129 w 300129"/>
                <a:gd name="connsiteY1" fmla="*/ 0 h 384583"/>
                <a:gd name="connsiteX2" fmla="*/ 266792 w 300129"/>
                <a:gd name="connsiteY2" fmla="*/ 339339 h 384583"/>
                <a:gd name="connsiteX3" fmla="*/ 0 w 300129"/>
                <a:gd name="connsiteY3" fmla="*/ 384583 h 384583"/>
                <a:gd name="connsiteX4" fmla="*/ 0 w 300129"/>
                <a:gd name="connsiteY4" fmla="*/ 0 h 384583"/>
                <a:gd name="connsiteX0" fmla="*/ 0 w 311074"/>
                <a:gd name="connsiteY0" fmla="*/ 0 h 384583"/>
                <a:gd name="connsiteX1" fmla="*/ 300129 w 311074"/>
                <a:gd name="connsiteY1" fmla="*/ 0 h 384583"/>
                <a:gd name="connsiteX2" fmla="*/ 266792 w 311074"/>
                <a:gd name="connsiteY2" fmla="*/ 339339 h 384583"/>
                <a:gd name="connsiteX3" fmla="*/ 0 w 311074"/>
                <a:gd name="connsiteY3" fmla="*/ 384583 h 384583"/>
                <a:gd name="connsiteX4" fmla="*/ 0 w 311074"/>
                <a:gd name="connsiteY4" fmla="*/ 0 h 384583"/>
                <a:gd name="connsiteX0" fmla="*/ 0 w 321872"/>
                <a:gd name="connsiteY0" fmla="*/ 0 h 384583"/>
                <a:gd name="connsiteX1" fmla="*/ 300129 w 321872"/>
                <a:gd name="connsiteY1" fmla="*/ 0 h 384583"/>
                <a:gd name="connsiteX2" fmla="*/ 266792 w 321872"/>
                <a:gd name="connsiteY2" fmla="*/ 339339 h 384583"/>
                <a:gd name="connsiteX3" fmla="*/ 0 w 321872"/>
                <a:gd name="connsiteY3" fmla="*/ 384583 h 384583"/>
                <a:gd name="connsiteX4" fmla="*/ 0 w 321872"/>
                <a:gd name="connsiteY4" fmla="*/ 0 h 3845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1872" h="384583">
                  <a:moveTo>
                    <a:pt x="0" y="0"/>
                  </a:moveTo>
                  <a:lnTo>
                    <a:pt x="300129" y="0"/>
                  </a:lnTo>
                  <a:cubicBezTo>
                    <a:pt x="319973" y="53582"/>
                    <a:pt x="349341" y="276233"/>
                    <a:pt x="266792" y="339339"/>
                  </a:cubicBezTo>
                  <a:cubicBezTo>
                    <a:pt x="204055" y="397282"/>
                    <a:pt x="88931" y="369502"/>
                    <a:pt x="0" y="384583"/>
                  </a:cubicBezTo>
                  <a:lnTo>
                    <a:pt x="0" y="0"/>
                  </a:lnTo>
                  <a:close/>
                </a:path>
              </a:pathLst>
            </a:custGeom>
            <a:ln>
              <a:noFill/>
            </a:ln>
          </p:spPr>
          <p:style>
            <a:lnRef idx="2">
              <a:schemeClr val="accent2"/>
            </a:lnRef>
            <a:fillRef idx="1">
              <a:schemeClr val="lt1"/>
            </a:fillRef>
            <a:effectRef idx="0">
              <a:schemeClr val="accent2"/>
            </a:effectRef>
            <a:fontRef idx="minor">
              <a:schemeClr val="dk1"/>
            </a:fontRef>
          </p:style>
          <p:txBody>
            <a:bodyPr lIns="18646" tIns="18646" rIns="18646" bIns="18646" rtlCol="0" anchor="t"/>
            <a:lstStyle/>
            <a:p>
              <a:pPr algn="ctr" defTabSz="932239"/>
              <a:r>
                <a:rPr lang="en-IN" sz="612" dirty="0">
                  <a:solidFill>
                    <a:srgbClr val="003963"/>
                  </a:solidFill>
                  <a:latin typeface="Segoe UI Semibold" panose="020B0702040204020203" pitchFamily="34" charset="0"/>
                  <a:cs typeface="Segoe UI Semibold" panose="020B0702040204020203" pitchFamily="34" charset="0"/>
                </a:rPr>
                <a:t>010010</a:t>
              </a:r>
            </a:p>
            <a:p>
              <a:pPr algn="ctr" defTabSz="932239"/>
              <a:r>
                <a:rPr lang="en-IN" sz="612" dirty="0">
                  <a:solidFill>
                    <a:srgbClr val="003963"/>
                  </a:solidFill>
                  <a:latin typeface="Segoe UI Semibold" panose="020B0702040204020203" pitchFamily="34" charset="0"/>
                  <a:cs typeface="Segoe UI Semibold" panose="020B0702040204020203" pitchFamily="34" charset="0"/>
                </a:rPr>
                <a:t>100100</a:t>
              </a:r>
            </a:p>
            <a:p>
              <a:pPr algn="ctr" defTabSz="932239"/>
              <a:r>
                <a:rPr lang="en-IN" sz="612" dirty="0">
                  <a:solidFill>
                    <a:srgbClr val="003963"/>
                  </a:solidFill>
                  <a:latin typeface="Segoe UI Semibold" panose="020B0702040204020203" pitchFamily="34" charset="0"/>
                  <a:cs typeface="Segoe UI Semibold" panose="020B0702040204020203" pitchFamily="34" charset="0"/>
                </a:rPr>
                <a:t>010101</a:t>
              </a:r>
            </a:p>
          </p:txBody>
        </p:sp>
        <p:sp>
          <p:nvSpPr>
            <p:cNvPr id="122" name="Freeform 121"/>
            <p:cNvSpPr/>
            <p:nvPr>
              <p:custDataLst>
                <p:tags r:id="rId12"/>
              </p:custDataLst>
            </p:nvPr>
          </p:nvSpPr>
          <p:spPr bwMode="auto">
            <a:xfrm rot="10800000">
              <a:off x="8781762" y="6389731"/>
              <a:ext cx="344488" cy="392893"/>
            </a:xfrm>
            <a:custGeom>
              <a:avLst/>
              <a:gdLst>
                <a:gd name="connsiteX0" fmla="*/ 304539 w 847199"/>
                <a:gd name="connsiteY0" fmla="*/ 57538 h 966241"/>
                <a:gd name="connsiteX1" fmla="*/ 302555 w 847199"/>
                <a:gd name="connsiteY1" fmla="*/ 230813 h 966241"/>
                <a:gd name="connsiteX2" fmla="*/ 239727 w 847199"/>
                <a:gd name="connsiteY2" fmla="*/ 276447 h 966241"/>
                <a:gd name="connsiteX3" fmla="*/ 62813 w 847199"/>
                <a:gd name="connsiteY3" fmla="*/ 276116 h 966241"/>
                <a:gd name="connsiteX4" fmla="*/ 60499 w 847199"/>
                <a:gd name="connsiteY4" fmla="*/ 849181 h 966241"/>
                <a:gd name="connsiteX5" fmla="*/ 110100 w 847199"/>
                <a:gd name="connsiteY5" fmla="*/ 908703 h 966241"/>
                <a:gd name="connsiteX6" fmla="*/ 786669 w 847199"/>
                <a:gd name="connsiteY6" fmla="*/ 904735 h 966241"/>
                <a:gd name="connsiteX7" fmla="*/ 786669 w 847199"/>
                <a:gd name="connsiteY7" fmla="*/ 126980 h 966241"/>
                <a:gd name="connsiteX8" fmla="*/ 727147 w 847199"/>
                <a:gd name="connsiteY8" fmla="*/ 59522 h 966241"/>
                <a:gd name="connsiteX9" fmla="*/ 279755 w 847199"/>
                <a:gd name="connsiteY9" fmla="*/ 0 h 966241"/>
                <a:gd name="connsiteX10" fmla="*/ 763472 w 847199"/>
                <a:gd name="connsiteY10" fmla="*/ 794 h 966241"/>
                <a:gd name="connsiteX11" fmla="*/ 847199 w 847199"/>
                <a:gd name="connsiteY11" fmla="*/ 95235 h 966241"/>
                <a:gd name="connsiteX12" fmla="*/ 845215 w 847199"/>
                <a:gd name="connsiteY12" fmla="*/ 966241 h 966241"/>
                <a:gd name="connsiteX13" fmla="*/ 75395 w 847199"/>
                <a:gd name="connsiteY13" fmla="*/ 966241 h 966241"/>
                <a:gd name="connsiteX14" fmla="*/ 1984 w 847199"/>
                <a:gd name="connsiteY14" fmla="*/ 892830 h 966241"/>
                <a:gd name="connsiteX15" fmla="*/ 0 w 847199"/>
                <a:gd name="connsiteY15" fmla="*/ 248008 h 9662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47199" h="966241">
                  <a:moveTo>
                    <a:pt x="304539" y="57538"/>
                  </a:moveTo>
                  <a:cubicBezTo>
                    <a:pt x="303878" y="115738"/>
                    <a:pt x="305862" y="171291"/>
                    <a:pt x="302555" y="230813"/>
                  </a:cubicBezTo>
                  <a:cubicBezTo>
                    <a:pt x="295942" y="265865"/>
                    <a:pt x="283376" y="273140"/>
                    <a:pt x="239727" y="276447"/>
                  </a:cubicBezTo>
                  <a:lnTo>
                    <a:pt x="62813" y="276116"/>
                  </a:lnTo>
                  <a:cubicBezTo>
                    <a:pt x="62373" y="466807"/>
                    <a:pt x="60940" y="658490"/>
                    <a:pt x="60499" y="849181"/>
                  </a:cubicBezTo>
                  <a:cubicBezTo>
                    <a:pt x="67112" y="872990"/>
                    <a:pt x="67773" y="898783"/>
                    <a:pt x="110100" y="908703"/>
                  </a:cubicBezTo>
                  <a:lnTo>
                    <a:pt x="786669" y="904735"/>
                  </a:lnTo>
                  <a:lnTo>
                    <a:pt x="786669" y="126980"/>
                  </a:lnTo>
                  <a:cubicBezTo>
                    <a:pt x="787330" y="100526"/>
                    <a:pt x="778072" y="58199"/>
                    <a:pt x="727147" y="59522"/>
                  </a:cubicBezTo>
                  <a:close/>
                  <a:moveTo>
                    <a:pt x="279755" y="0"/>
                  </a:moveTo>
                  <a:lnTo>
                    <a:pt x="763472" y="794"/>
                  </a:lnTo>
                  <a:cubicBezTo>
                    <a:pt x="833575" y="9391"/>
                    <a:pt x="845215" y="58199"/>
                    <a:pt x="847199" y="95235"/>
                  </a:cubicBezTo>
                  <a:lnTo>
                    <a:pt x="845215" y="966241"/>
                  </a:lnTo>
                  <a:lnTo>
                    <a:pt x="75395" y="966241"/>
                  </a:lnTo>
                  <a:cubicBezTo>
                    <a:pt x="29100" y="963596"/>
                    <a:pt x="8598" y="929205"/>
                    <a:pt x="1984" y="892830"/>
                  </a:cubicBezTo>
                  <a:lnTo>
                    <a:pt x="0" y="248008"/>
                  </a:lnTo>
                  <a:close/>
                </a:path>
              </a:pathLst>
            </a:custGeom>
            <a:solidFill>
              <a:schemeClr val="accent1">
                <a:lumMod val="50000"/>
              </a:schemeClr>
            </a:solidFill>
            <a:ln>
              <a:noFill/>
            </a:ln>
            <a:extLst/>
          </p:spPr>
          <p:style>
            <a:lnRef idx="2">
              <a:schemeClr val="accent2"/>
            </a:lnRef>
            <a:fillRef idx="1">
              <a:schemeClr val="lt1"/>
            </a:fillRef>
            <a:effectRef idx="0">
              <a:schemeClr val="accent2"/>
            </a:effectRef>
            <a:fontRef idx="minor">
              <a:schemeClr val="dk1"/>
            </a:fontRef>
          </p:style>
          <p:txBody>
            <a:bodyPr rot="0" spcFirstLastPara="0" vertOverflow="overflow" horzOverflow="overflow" vert="horz" wrap="square" lIns="93234" tIns="46616" rIns="93234" bIns="46616" numCol="1" spcCol="0" rtlCol="0" fromWordArt="0" anchor="t" anchorCtr="0" forceAA="0" compatLnSpc="1">
              <a:prstTxWarp prst="textNoShape">
                <a:avLst/>
              </a:prstTxWarp>
              <a:noAutofit/>
            </a:bodyPr>
            <a:lstStyle/>
            <a:p>
              <a:pPr algn="ctr" defTabSz="932239"/>
              <a:endParaRPr lang="en-US" sz="714" dirty="0">
                <a:solidFill>
                  <a:prstClr val="white"/>
                </a:solidFill>
              </a:endParaRPr>
            </a:p>
          </p:txBody>
        </p:sp>
      </p:grpSp>
      <p:grpSp>
        <p:nvGrpSpPr>
          <p:cNvPr id="271" name="Group 270"/>
          <p:cNvGrpSpPr/>
          <p:nvPr/>
        </p:nvGrpSpPr>
        <p:grpSpPr>
          <a:xfrm>
            <a:off x="6642754" y="2256053"/>
            <a:ext cx="360691" cy="399746"/>
            <a:chOff x="9436300" y="3625180"/>
            <a:chExt cx="360691" cy="399746"/>
          </a:xfrm>
        </p:grpSpPr>
        <p:grpSp>
          <p:nvGrpSpPr>
            <p:cNvPr id="95" name="Group 94"/>
            <p:cNvGrpSpPr>
              <a:grpSpLocks noChangeAspect="1"/>
            </p:cNvGrpSpPr>
            <p:nvPr/>
          </p:nvGrpSpPr>
          <p:grpSpPr>
            <a:xfrm>
              <a:off x="9436300" y="3627529"/>
              <a:ext cx="357145" cy="397397"/>
              <a:chOff x="8718955" y="6329427"/>
              <a:chExt cx="407295" cy="453197"/>
            </a:xfrm>
            <a:solidFill>
              <a:srgbClr val="003963"/>
            </a:solidFill>
          </p:grpSpPr>
          <p:sp>
            <p:nvSpPr>
              <p:cNvPr id="96" name="Rectangle 153"/>
              <p:cNvSpPr/>
              <p:nvPr/>
            </p:nvSpPr>
            <p:spPr>
              <a:xfrm>
                <a:off x="8747465" y="6347541"/>
                <a:ext cx="310801" cy="359416"/>
              </a:xfrm>
              <a:custGeom>
                <a:avLst/>
                <a:gdLst>
                  <a:gd name="connsiteX0" fmla="*/ 0 w 300129"/>
                  <a:gd name="connsiteY0" fmla="*/ 0 h 384583"/>
                  <a:gd name="connsiteX1" fmla="*/ 300129 w 300129"/>
                  <a:gd name="connsiteY1" fmla="*/ 0 h 384583"/>
                  <a:gd name="connsiteX2" fmla="*/ 300129 w 300129"/>
                  <a:gd name="connsiteY2" fmla="*/ 384583 h 384583"/>
                  <a:gd name="connsiteX3" fmla="*/ 0 w 300129"/>
                  <a:gd name="connsiteY3" fmla="*/ 384583 h 384583"/>
                  <a:gd name="connsiteX4" fmla="*/ 0 w 300129"/>
                  <a:gd name="connsiteY4" fmla="*/ 0 h 384583"/>
                  <a:gd name="connsiteX0" fmla="*/ 0 w 300129"/>
                  <a:gd name="connsiteY0" fmla="*/ 0 h 384583"/>
                  <a:gd name="connsiteX1" fmla="*/ 300129 w 300129"/>
                  <a:gd name="connsiteY1" fmla="*/ 0 h 384583"/>
                  <a:gd name="connsiteX2" fmla="*/ 266792 w 300129"/>
                  <a:gd name="connsiteY2" fmla="*/ 339339 h 384583"/>
                  <a:gd name="connsiteX3" fmla="*/ 0 w 300129"/>
                  <a:gd name="connsiteY3" fmla="*/ 384583 h 384583"/>
                  <a:gd name="connsiteX4" fmla="*/ 0 w 300129"/>
                  <a:gd name="connsiteY4" fmla="*/ 0 h 384583"/>
                  <a:gd name="connsiteX0" fmla="*/ 0 w 300129"/>
                  <a:gd name="connsiteY0" fmla="*/ 0 h 384583"/>
                  <a:gd name="connsiteX1" fmla="*/ 300129 w 300129"/>
                  <a:gd name="connsiteY1" fmla="*/ 0 h 384583"/>
                  <a:gd name="connsiteX2" fmla="*/ 266792 w 300129"/>
                  <a:gd name="connsiteY2" fmla="*/ 339339 h 384583"/>
                  <a:gd name="connsiteX3" fmla="*/ 0 w 300129"/>
                  <a:gd name="connsiteY3" fmla="*/ 384583 h 384583"/>
                  <a:gd name="connsiteX4" fmla="*/ 0 w 300129"/>
                  <a:gd name="connsiteY4" fmla="*/ 0 h 384583"/>
                  <a:gd name="connsiteX0" fmla="*/ 0 w 311074"/>
                  <a:gd name="connsiteY0" fmla="*/ 0 h 384583"/>
                  <a:gd name="connsiteX1" fmla="*/ 300129 w 311074"/>
                  <a:gd name="connsiteY1" fmla="*/ 0 h 384583"/>
                  <a:gd name="connsiteX2" fmla="*/ 266792 w 311074"/>
                  <a:gd name="connsiteY2" fmla="*/ 339339 h 384583"/>
                  <a:gd name="connsiteX3" fmla="*/ 0 w 311074"/>
                  <a:gd name="connsiteY3" fmla="*/ 384583 h 384583"/>
                  <a:gd name="connsiteX4" fmla="*/ 0 w 311074"/>
                  <a:gd name="connsiteY4" fmla="*/ 0 h 384583"/>
                  <a:gd name="connsiteX0" fmla="*/ 0 w 321872"/>
                  <a:gd name="connsiteY0" fmla="*/ 0 h 384583"/>
                  <a:gd name="connsiteX1" fmla="*/ 300129 w 321872"/>
                  <a:gd name="connsiteY1" fmla="*/ 0 h 384583"/>
                  <a:gd name="connsiteX2" fmla="*/ 266792 w 321872"/>
                  <a:gd name="connsiteY2" fmla="*/ 339339 h 384583"/>
                  <a:gd name="connsiteX3" fmla="*/ 0 w 321872"/>
                  <a:gd name="connsiteY3" fmla="*/ 384583 h 384583"/>
                  <a:gd name="connsiteX4" fmla="*/ 0 w 321872"/>
                  <a:gd name="connsiteY4" fmla="*/ 0 h 384583"/>
                  <a:gd name="connsiteX0" fmla="*/ 0 w 300129"/>
                  <a:gd name="connsiteY0" fmla="*/ 0 h 384583"/>
                  <a:gd name="connsiteX1" fmla="*/ 300129 w 300129"/>
                  <a:gd name="connsiteY1" fmla="*/ 0 h 384583"/>
                  <a:gd name="connsiteX2" fmla="*/ 0 w 300129"/>
                  <a:gd name="connsiteY2" fmla="*/ 384583 h 384583"/>
                  <a:gd name="connsiteX3" fmla="*/ 0 w 300129"/>
                  <a:gd name="connsiteY3" fmla="*/ 0 h 384583"/>
                  <a:gd name="connsiteX0" fmla="*/ 0 w 302713"/>
                  <a:gd name="connsiteY0" fmla="*/ 0 h 384583"/>
                  <a:gd name="connsiteX1" fmla="*/ 300129 w 302713"/>
                  <a:gd name="connsiteY1" fmla="*/ 0 h 384583"/>
                  <a:gd name="connsiteX2" fmla="*/ 0 w 302713"/>
                  <a:gd name="connsiteY2" fmla="*/ 384583 h 384583"/>
                  <a:gd name="connsiteX3" fmla="*/ 0 w 302713"/>
                  <a:gd name="connsiteY3" fmla="*/ 0 h 384583"/>
                  <a:gd name="connsiteX0" fmla="*/ 0 w 302915"/>
                  <a:gd name="connsiteY0" fmla="*/ 0 h 384688"/>
                  <a:gd name="connsiteX1" fmla="*/ 300129 w 302915"/>
                  <a:gd name="connsiteY1" fmla="*/ 0 h 384688"/>
                  <a:gd name="connsiteX2" fmla="*/ 0 w 302915"/>
                  <a:gd name="connsiteY2" fmla="*/ 384583 h 384688"/>
                  <a:gd name="connsiteX3" fmla="*/ 0 w 302915"/>
                  <a:gd name="connsiteY3" fmla="*/ 0 h 384688"/>
                  <a:gd name="connsiteX0" fmla="*/ 0 w 303865"/>
                  <a:gd name="connsiteY0" fmla="*/ 0 h 384688"/>
                  <a:gd name="connsiteX1" fmla="*/ 300129 w 303865"/>
                  <a:gd name="connsiteY1" fmla="*/ 0 h 384688"/>
                  <a:gd name="connsiteX2" fmla="*/ 0 w 303865"/>
                  <a:gd name="connsiteY2" fmla="*/ 384583 h 384688"/>
                  <a:gd name="connsiteX3" fmla="*/ 0 w 303865"/>
                  <a:gd name="connsiteY3" fmla="*/ 0 h 384688"/>
                  <a:gd name="connsiteX0" fmla="*/ 0 w 303865"/>
                  <a:gd name="connsiteY0" fmla="*/ 0 h 384700"/>
                  <a:gd name="connsiteX1" fmla="*/ 300129 w 303865"/>
                  <a:gd name="connsiteY1" fmla="*/ 0 h 384700"/>
                  <a:gd name="connsiteX2" fmla="*/ 0 w 303865"/>
                  <a:gd name="connsiteY2" fmla="*/ 384583 h 384700"/>
                  <a:gd name="connsiteX3" fmla="*/ 0 w 303865"/>
                  <a:gd name="connsiteY3" fmla="*/ 0 h 384700"/>
                  <a:gd name="connsiteX0" fmla="*/ 0 w 304322"/>
                  <a:gd name="connsiteY0" fmla="*/ 0 h 384583"/>
                  <a:gd name="connsiteX1" fmla="*/ 300129 w 304322"/>
                  <a:gd name="connsiteY1" fmla="*/ 0 h 384583"/>
                  <a:gd name="connsiteX2" fmla="*/ 0 w 304322"/>
                  <a:gd name="connsiteY2" fmla="*/ 384583 h 384583"/>
                  <a:gd name="connsiteX3" fmla="*/ 0 w 304322"/>
                  <a:gd name="connsiteY3" fmla="*/ 0 h 384583"/>
                  <a:gd name="connsiteX0" fmla="*/ 0 w 301605"/>
                  <a:gd name="connsiteY0" fmla="*/ 0 h 384583"/>
                  <a:gd name="connsiteX1" fmla="*/ 300129 w 301605"/>
                  <a:gd name="connsiteY1" fmla="*/ 0 h 384583"/>
                  <a:gd name="connsiteX2" fmla="*/ 0 w 301605"/>
                  <a:gd name="connsiteY2" fmla="*/ 384583 h 384583"/>
                  <a:gd name="connsiteX3" fmla="*/ 0 w 301605"/>
                  <a:gd name="connsiteY3" fmla="*/ 0 h 384583"/>
                  <a:gd name="connsiteX0" fmla="*/ 0 w 301447"/>
                  <a:gd name="connsiteY0" fmla="*/ 0 h 402570"/>
                  <a:gd name="connsiteX1" fmla="*/ 300129 w 301447"/>
                  <a:gd name="connsiteY1" fmla="*/ 0 h 402570"/>
                  <a:gd name="connsiteX2" fmla="*/ 0 w 301447"/>
                  <a:gd name="connsiteY2" fmla="*/ 384583 h 402570"/>
                  <a:gd name="connsiteX3" fmla="*/ 0 w 301447"/>
                  <a:gd name="connsiteY3" fmla="*/ 0 h 402570"/>
                  <a:gd name="connsiteX0" fmla="*/ 2234 w 303665"/>
                  <a:gd name="connsiteY0" fmla="*/ 0 h 410060"/>
                  <a:gd name="connsiteX1" fmla="*/ 302363 w 303665"/>
                  <a:gd name="connsiteY1" fmla="*/ 0 h 410060"/>
                  <a:gd name="connsiteX2" fmla="*/ 0 w 303665"/>
                  <a:gd name="connsiteY2" fmla="*/ 392382 h 410060"/>
                  <a:gd name="connsiteX3" fmla="*/ 2234 w 303665"/>
                  <a:gd name="connsiteY3" fmla="*/ 0 h 410060"/>
                  <a:gd name="connsiteX0" fmla="*/ 2234 w 303680"/>
                  <a:gd name="connsiteY0" fmla="*/ 0 h 403956"/>
                  <a:gd name="connsiteX1" fmla="*/ 302363 w 303680"/>
                  <a:gd name="connsiteY1" fmla="*/ 0 h 403956"/>
                  <a:gd name="connsiteX2" fmla="*/ 0 w 303680"/>
                  <a:gd name="connsiteY2" fmla="*/ 392382 h 403956"/>
                  <a:gd name="connsiteX3" fmla="*/ 2234 w 303680"/>
                  <a:gd name="connsiteY3" fmla="*/ 0 h 403956"/>
                  <a:gd name="connsiteX0" fmla="*/ 2234 w 303782"/>
                  <a:gd name="connsiteY0" fmla="*/ 0 h 392382"/>
                  <a:gd name="connsiteX1" fmla="*/ 302363 w 303782"/>
                  <a:gd name="connsiteY1" fmla="*/ 0 h 392382"/>
                  <a:gd name="connsiteX2" fmla="*/ 0 w 303782"/>
                  <a:gd name="connsiteY2" fmla="*/ 392382 h 392382"/>
                  <a:gd name="connsiteX3" fmla="*/ 2234 w 303782"/>
                  <a:gd name="connsiteY3" fmla="*/ 0 h 392382"/>
                  <a:gd name="connsiteX0" fmla="*/ 2234 w 302363"/>
                  <a:gd name="connsiteY0" fmla="*/ 0 h 392382"/>
                  <a:gd name="connsiteX1" fmla="*/ 302363 w 302363"/>
                  <a:gd name="connsiteY1" fmla="*/ 0 h 392382"/>
                  <a:gd name="connsiteX2" fmla="*/ 0 w 302363"/>
                  <a:gd name="connsiteY2" fmla="*/ 392382 h 392382"/>
                  <a:gd name="connsiteX3" fmla="*/ 2234 w 302363"/>
                  <a:gd name="connsiteY3" fmla="*/ 0 h 392382"/>
                </a:gdLst>
                <a:ahLst/>
                <a:cxnLst>
                  <a:cxn ang="0">
                    <a:pos x="connsiteX0" y="connsiteY0"/>
                  </a:cxn>
                  <a:cxn ang="0">
                    <a:pos x="connsiteX1" y="connsiteY1"/>
                  </a:cxn>
                  <a:cxn ang="0">
                    <a:pos x="connsiteX2" y="connsiteY2"/>
                  </a:cxn>
                  <a:cxn ang="0">
                    <a:pos x="connsiteX3" y="connsiteY3"/>
                  </a:cxn>
                </a:cxnLst>
                <a:rect l="l" t="t" r="r" b="b"/>
                <a:pathLst>
                  <a:path w="302363" h="392382">
                    <a:moveTo>
                      <a:pt x="2234" y="0"/>
                    </a:moveTo>
                    <a:lnTo>
                      <a:pt x="302363" y="0"/>
                    </a:lnTo>
                    <a:cubicBezTo>
                      <a:pt x="255395" y="120404"/>
                      <a:pt x="167159" y="364972"/>
                      <a:pt x="0" y="392382"/>
                    </a:cubicBezTo>
                    <a:cubicBezTo>
                      <a:pt x="745" y="261588"/>
                      <a:pt x="1489" y="130794"/>
                      <a:pt x="2234" y="0"/>
                    </a:cubicBezTo>
                    <a:close/>
                  </a:path>
                </a:pathLst>
              </a:custGeom>
              <a:ln>
                <a:noFill/>
              </a:ln>
            </p:spPr>
            <p:style>
              <a:lnRef idx="2">
                <a:schemeClr val="accent2"/>
              </a:lnRef>
              <a:fillRef idx="1">
                <a:schemeClr val="lt1"/>
              </a:fillRef>
              <a:effectRef idx="0">
                <a:schemeClr val="accent2"/>
              </a:effectRef>
              <a:fontRef idx="minor">
                <a:schemeClr val="dk1"/>
              </a:fontRef>
            </p:style>
            <p:txBody>
              <a:bodyPr lIns="18646" tIns="18646" rIns="18646" bIns="18646" rtlCol="0" anchor="t"/>
              <a:lstStyle/>
              <a:p>
                <a:pPr algn="ctr" defTabSz="932239"/>
                <a:endParaRPr lang="en-IN" sz="612" dirty="0">
                  <a:solidFill>
                    <a:srgbClr val="FF8C00"/>
                  </a:solidFill>
                  <a:latin typeface="Segoe UI Semibold" panose="020B0702040204020203" pitchFamily="34" charset="0"/>
                  <a:cs typeface="Segoe UI Semibold" panose="020B0702040204020203" pitchFamily="34" charset="0"/>
                </a:endParaRPr>
              </a:p>
            </p:txBody>
          </p:sp>
          <p:sp>
            <p:nvSpPr>
              <p:cNvPr id="97" name="Freeform 96"/>
              <p:cNvSpPr/>
              <p:nvPr>
                <p:custDataLst>
                  <p:tags r:id="rId9"/>
                </p:custDataLst>
              </p:nvPr>
            </p:nvSpPr>
            <p:spPr bwMode="auto">
              <a:xfrm rot="10800000">
                <a:off x="8718955" y="6329427"/>
                <a:ext cx="343786" cy="392623"/>
              </a:xfrm>
              <a:custGeom>
                <a:avLst/>
                <a:gdLst>
                  <a:gd name="connsiteX0" fmla="*/ 342979 w 343786"/>
                  <a:gd name="connsiteY0" fmla="*/ 392623 h 392623"/>
                  <a:gd name="connsiteX1" fmla="*/ 29955 w 343786"/>
                  <a:gd name="connsiteY1" fmla="*/ 392623 h 392623"/>
                  <a:gd name="connsiteX2" fmla="*/ 105 w 343786"/>
                  <a:gd name="connsiteY2" fmla="*/ 362773 h 392623"/>
                  <a:gd name="connsiteX3" fmla="*/ 0 w 343786"/>
                  <a:gd name="connsiteY3" fmla="*/ 328722 h 392623"/>
                  <a:gd name="connsiteX4" fmla="*/ 23964 w 343786"/>
                  <a:gd name="connsiteY4" fmla="*/ 328722 h 392623"/>
                  <a:gd name="connsiteX5" fmla="*/ 23898 w 343786"/>
                  <a:gd name="connsiteY5" fmla="*/ 345024 h 392623"/>
                  <a:gd name="connsiteX6" fmla="*/ 44067 w 343786"/>
                  <a:gd name="connsiteY6" fmla="*/ 369227 h 392623"/>
                  <a:gd name="connsiteX7" fmla="*/ 319173 w 343786"/>
                  <a:gd name="connsiteY7" fmla="*/ 367614 h 392623"/>
                  <a:gd name="connsiteX8" fmla="*/ 319173 w 343786"/>
                  <a:gd name="connsiteY8" fmla="*/ 51363 h 392623"/>
                  <a:gd name="connsiteX9" fmla="*/ 294970 w 343786"/>
                  <a:gd name="connsiteY9" fmla="*/ 23933 h 392623"/>
                  <a:gd name="connsiteX10" fmla="*/ 276999 w 343786"/>
                  <a:gd name="connsiteY10" fmla="*/ 23849 h 392623"/>
                  <a:gd name="connsiteX11" fmla="*/ 277053 w 343786"/>
                  <a:gd name="connsiteY11" fmla="*/ 0 h 392623"/>
                  <a:gd name="connsiteX12" fmla="*/ 309741 w 343786"/>
                  <a:gd name="connsiteY12" fmla="*/ 53 h 392623"/>
                  <a:gd name="connsiteX13" fmla="*/ 343786 w 343786"/>
                  <a:gd name="connsiteY13" fmla="*/ 38455 h 392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43786" h="392623">
                    <a:moveTo>
                      <a:pt x="342979" y="392623"/>
                    </a:moveTo>
                    <a:lnTo>
                      <a:pt x="29955" y="392623"/>
                    </a:lnTo>
                    <a:cubicBezTo>
                      <a:pt x="11131" y="391548"/>
                      <a:pt x="2794" y="377564"/>
                      <a:pt x="105" y="362773"/>
                    </a:cubicBezTo>
                    <a:lnTo>
                      <a:pt x="0" y="328722"/>
                    </a:lnTo>
                    <a:lnTo>
                      <a:pt x="23964" y="328722"/>
                    </a:lnTo>
                    <a:lnTo>
                      <a:pt x="23898" y="345024"/>
                    </a:lnTo>
                    <a:cubicBezTo>
                      <a:pt x="26587" y="354706"/>
                      <a:pt x="26856" y="365193"/>
                      <a:pt x="44067" y="369227"/>
                    </a:cubicBezTo>
                    <a:lnTo>
                      <a:pt x="319173" y="367614"/>
                    </a:lnTo>
                    <a:lnTo>
                      <a:pt x="319173" y="51363"/>
                    </a:lnTo>
                    <a:cubicBezTo>
                      <a:pt x="319442" y="40606"/>
                      <a:pt x="315678" y="23395"/>
                      <a:pt x="294970" y="23933"/>
                    </a:cubicBezTo>
                    <a:lnTo>
                      <a:pt x="276999" y="23849"/>
                    </a:lnTo>
                    <a:lnTo>
                      <a:pt x="277053" y="0"/>
                    </a:lnTo>
                    <a:lnTo>
                      <a:pt x="309741" y="53"/>
                    </a:lnTo>
                    <a:cubicBezTo>
                      <a:pt x="338246" y="3549"/>
                      <a:pt x="342979" y="23395"/>
                      <a:pt x="343786" y="38455"/>
                    </a:cubicBezTo>
                    <a:close/>
                  </a:path>
                </a:pathLst>
              </a:custGeom>
              <a:solidFill>
                <a:schemeClr val="accent1">
                  <a:lumMod val="50000"/>
                </a:schemeClr>
              </a:solidFill>
              <a:ln>
                <a:noFill/>
              </a:ln>
              <a:extLst/>
            </p:spPr>
            <p:style>
              <a:lnRef idx="2">
                <a:schemeClr val="accent2"/>
              </a:lnRef>
              <a:fillRef idx="1">
                <a:schemeClr val="lt1"/>
              </a:fillRef>
              <a:effectRef idx="0">
                <a:schemeClr val="accent2"/>
              </a:effectRef>
              <a:fontRef idx="minor">
                <a:schemeClr val="dk1"/>
              </a:fontRef>
            </p:style>
            <p:txBody>
              <a:bodyPr rot="0" spcFirstLastPara="0" vertOverflow="overflow" horzOverflow="overflow" vert="horz" wrap="square" lIns="93234" tIns="46616" rIns="93234" bIns="46616" numCol="1" spcCol="0" rtlCol="0" fromWordArt="0" anchor="t" anchorCtr="0" forceAA="0" compatLnSpc="1">
                <a:prstTxWarp prst="textNoShape">
                  <a:avLst/>
                </a:prstTxWarp>
                <a:noAutofit/>
              </a:bodyPr>
              <a:lstStyle/>
              <a:p>
                <a:pPr algn="ctr" defTabSz="932239"/>
                <a:endParaRPr lang="en-US" sz="714" dirty="0">
                  <a:solidFill>
                    <a:prstClr val="white"/>
                  </a:solidFill>
                </a:endParaRPr>
              </a:p>
            </p:txBody>
          </p:sp>
          <p:sp>
            <p:nvSpPr>
              <p:cNvPr id="98" name="Rectangle 153"/>
              <p:cNvSpPr>
                <a:spLocks noChangeAspect="1"/>
              </p:cNvSpPr>
              <p:nvPr/>
            </p:nvSpPr>
            <p:spPr>
              <a:xfrm>
                <a:off x="8793673" y="6401357"/>
                <a:ext cx="327014" cy="362750"/>
              </a:xfrm>
              <a:custGeom>
                <a:avLst/>
                <a:gdLst>
                  <a:gd name="connsiteX0" fmla="*/ 0 w 300129"/>
                  <a:gd name="connsiteY0" fmla="*/ 0 h 384583"/>
                  <a:gd name="connsiteX1" fmla="*/ 300129 w 300129"/>
                  <a:gd name="connsiteY1" fmla="*/ 0 h 384583"/>
                  <a:gd name="connsiteX2" fmla="*/ 300129 w 300129"/>
                  <a:gd name="connsiteY2" fmla="*/ 384583 h 384583"/>
                  <a:gd name="connsiteX3" fmla="*/ 0 w 300129"/>
                  <a:gd name="connsiteY3" fmla="*/ 384583 h 384583"/>
                  <a:gd name="connsiteX4" fmla="*/ 0 w 300129"/>
                  <a:gd name="connsiteY4" fmla="*/ 0 h 384583"/>
                  <a:gd name="connsiteX0" fmla="*/ 0 w 300129"/>
                  <a:gd name="connsiteY0" fmla="*/ 0 h 384583"/>
                  <a:gd name="connsiteX1" fmla="*/ 300129 w 300129"/>
                  <a:gd name="connsiteY1" fmla="*/ 0 h 384583"/>
                  <a:gd name="connsiteX2" fmla="*/ 266792 w 300129"/>
                  <a:gd name="connsiteY2" fmla="*/ 339339 h 384583"/>
                  <a:gd name="connsiteX3" fmla="*/ 0 w 300129"/>
                  <a:gd name="connsiteY3" fmla="*/ 384583 h 384583"/>
                  <a:gd name="connsiteX4" fmla="*/ 0 w 300129"/>
                  <a:gd name="connsiteY4" fmla="*/ 0 h 384583"/>
                  <a:gd name="connsiteX0" fmla="*/ 0 w 300129"/>
                  <a:gd name="connsiteY0" fmla="*/ 0 h 384583"/>
                  <a:gd name="connsiteX1" fmla="*/ 300129 w 300129"/>
                  <a:gd name="connsiteY1" fmla="*/ 0 h 384583"/>
                  <a:gd name="connsiteX2" fmla="*/ 266792 w 300129"/>
                  <a:gd name="connsiteY2" fmla="*/ 339339 h 384583"/>
                  <a:gd name="connsiteX3" fmla="*/ 0 w 300129"/>
                  <a:gd name="connsiteY3" fmla="*/ 384583 h 384583"/>
                  <a:gd name="connsiteX4" fmla="*/ 0 w 300129"/>
                  <a:gd name="connsiteY4" fmla="*/ 0 h 384583"/>
                  <a:gd name="connsiteX0" fmla="*/ 0 w 311074"/>
                  <a:gd name="connsiteY0" fmla="*/ 0 h 384583"/>
                  <a:gd name="connsiteX1" fmla="*/ 300129 w 311074"/>
                  <a:gd name="connsiteY1" fmla="*/ 0 h 384583"/>
                  <a:gd name="connsiteX2" fmla="*/ 266792 w 311074"/>
                  <a:gd name="connsiteY2" fmla="*/ 339339 h 384583"/>
                  <a:gd name="connsiteX3" fmla="*/ 0 w 311074"/>
                  <a:gd name="connsiteY3" fmla="*/ 384583 h 384583"/>
                  <a:gd name="connsiteX4" fmla="*/ 0 w 311074"/>
                  <a:gd name="connsiteY4" fmla="*/ 0 h 384583"/>
                  <a:gd name="connsiteX0" fmla="*/ 0 w 321872"/>
                  <a:gd name="connsiteY0" fmla="*/ 0 h 384583"/>
                  <a:gd name="connsiteX1" fmla="*/ 300129 w 321872"/>
                  <a:gd name="connsiteY1" fmla="*/ 0 h 384583"/>
                  <a:gd name="connsiteX2" fmla="*/ 266792 w 321872"/>
                  <a:gd name="connsiteY2" fmla="*/ 339339 h 384583"/>
                  <a:gd name="connsiteX3" fmla="*/ 0 w 321872"/>
                  <a:gd name="connsiteY3" fmla="*/ 384583 h 384583"/>
                  <a:gd name="connsiteX4" fmla="*/ 0 w 321872"/>
                  <a:gd name="connsiteY4" fmla="*/ 0 h 3845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1872" h="384583">
                    <a:moveTo>
                      <a:pt x="0" y="0"/>
                    </a:moveTo>
                    <a:lnTo>
                      <a:pt x="300129" y="0"/>
                    </a:lnTo>
                    <a:cubicBezTo>
                      <a:pt x="319973" y="53582"/>
                      <a:pt x="349341" y="276233"/>
                      <a:pt x="266792" y="339339"/>
                    </a:cubicBezTo>
                    <a:cubicBezTo>
                      <a:pt x="204055" y="397282"/>
                      <a:pt x="88931" y="369502"/>
                      <a:pt x="0" y="384583"/>
                    </a:cubicBezTo>
                    <a:lnTo>
                      <a:pt x="0" y="0"/>
                    </a:lnTo>
                    <a:close/>
                  </a:path>
                </a:pathLst>
              </a:custGeom>
              <a:ln>
                <a:noFill/>
              </a:ln>
            </p:spPr>
            <p:style>
              <a:lnRef idx="2">
                <a:schemeClr val="accent2"/>
              </a:lnRef>
              <a:fillRef idx="1">
                <a:schemeClr val="lt1"/>
              </a:fillRef>
              <a:effectRef idx="0">
                <a:schemeClr val="accent2"/>
              </a:effectRef>
              <a:fontRef idx="minor">
                <a:schemeClr val="dk1"/>
              </a:fontRef>
            </p:style>
            <p:txBody>
              <a:bodyPr lIns="18646" tIns="18646" rIns="18646" bIns="18646" rtlCol="0" anchor="t"/>
              <a:lstStyle/>
              <a:p>
                <a:pPr algn="ctr" defTabSz="932239"/>
                <a:r>
                  <a:rPr lang="en-IN" sz="612" dirty="0">
                    <a:solidFill>
                      <a:srgbClr val="003963"/>
                    </a:solidFill>
                    <a:latin typeface="Segoe UI Semibold" panose="020B0702040204020203" pitchFamily="34" charset="0"/>
                    <a:cs typeface="Segoe UI Semibold" panose="020B0702040204020203" pitchFamily="34" charset="0"/>
                  </a:rPr>
                  <a:t>010010</a:t>
                </a:r>
              </a:p>
              <a:p>
                <a:pPr algn="ctr" defTabSz="932239"/>
                <a:r>
                  <a:rPr lang="en-IN" sz="612" dirty="0">
                    <a:solidFill>
                      <a:srgbClr val="003963"/>
                    </a:solidFill>
                    <a:latin typeface="Segoe UI Semibold" panose="020B0702040204020203" pitchFamily="34" charset="0"/>
                    <a:cs typeface="Segoe UI Semibold" panose="020B0702040204020203" pitchFamily="34" charset="0"/>
                  </a:rPr>
                  <a:t>100100</a:t>
                </a:r>
              </a:p>
              <a:p>
                <a:pPr algn="ctr" defTabSz="932239"/>
                <a:r>
                  <a:rPr lang="en-IN" sz="612" dirty="0">
                    <a:solidFill>
                      <a:srgbClr val="003963"/>
                    </a:solidFill>
                    <a:latin typeface="Segoe UI Semibold" panose="020B0702040204020203" pitchFamily="34" charset="0"/>
                    <a:cs typeface="Segoe UI Semibold" panose="020B0702040204020203" pitchFamily="34" charset="0"/>
                  </a:rPr>
                  <a:t>010101</a:t>
                </a:r>
              </a:p>
            </p:txBody>
          </p:sp>
          <p:sp>
            <p:nvSpPr>
              <p:cNvPr id="99" name="Freeform 98"/>
              <p:cNvSpPr/>
              <p:nvPr>
                <p:custDataLst>
                  <p:tags r:id="rId10"/>
                </p:custDataLst>
              </p:nvPr>
            </p:nvSpPr>
            <p:spPr bwMode="auto">
              <a:xfrm rot="10800000">
                <a:off x="8781762" y="6389731"/>
                <a:ext cx="344488" cy="392893"/>
              </a:xfrm>
              <a:custGeom>
                <a:avLst/>
                <a:gdLst>
                  <a:gd name="connsiteX0" fmla="*/ 304539 w 847199"/>
                  <a:gd name="connsiteY0" fmla="*/ 57538 h 966241"/>
                  <a:gd name="connsiteX1" fmla="*/ 302555 w 847199"/>
                  <a:gd name="connsiteY1" fmla="*/ 230813 h 966241"/>
                  <a:gd name="connsiteX2" fmla="*/ 239727 w 847199"/>
                  <a:gd name="connsiteY2" fmla="*/ 276447 h 966241"/>
                  <a:gd name="connsiteX3" fmla="*/ 62813 w 847199"/>
                  <a:gd name="connsiteY3" fmla="*/ 276116 h 966241"/>
                  <a:gd name="connsiteX4" fmla="*/ 60499 w 847199"/>
                  <a:gd name="connsiteY4" fmla="*/ 849181 h 966241"/>
                  <a:gd name="connsiteX5" fmla="*/ 110100 w 847199"/>
                  <a:gd name="connsiteY5" fmla="*/ 908703 h 966241"/>
                  <a:gd name="connsiteX6" fmla="*/ 786669 w 847199"/>
                  <a:gd name="connsiteY6" fmla="*/ 904735 h 966241"/>
                  <a:gd name="connsiteX7" fmla="*/ 786669 w 847199"/>
                  <a:gd name="connsiteY7" fmla="*/ 126980 h 966241"/>
                  <a:gd name="connsiteX8" fmla="*/ 727147 w 847199"/>
                  <a:gd name="connsiteY8" fmla="*/ 59522 h 966241"/>
                  <a:gd name="connsiteX9" fmla="*/ 279755 w 847199"/>
                  <a:gd name="connsiteY9" fmla="*/ 0 h 966241"/>
                  <a:gd name="connsiteX10" fmla="*/ 763472 w 847199"/>
                  <a:gd name="connsiteY10" fmla="*/ 794 h 966241"/>
                  <a:gd name="connsiteX11" fmla="*/ 847199 w 847199"/>
                  <a:gd name="connsiteY11" fmla="*/ 95235 h 966241"/>
                  <a:gd name="connsiteX12" fmla="*/ 845215 w 847199"/>
                  <a:gd name="connsiteY12" fmla="*/ 966241 h 966241"/>
                  <a:gd name="connsiteX13" fmla="*/ 75395 w 847199"/>
                  <a:gd name="connsiteY13" fmla="*/ 966241 h 966241"/>
                  <a:gd name="connsiteX14" fmla="*/ 1984 w 847199"/>
                  <a:gd name="connsiteY14" fmla="*/ 892830 h 966241"/>
                  <a:gd name="connsiteX15" fmla="*/ 0 w 847199"/>
                  <a:gd name="connsiteY15" fmla="*/ 248008 h 9662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47199" h="966241">
                    <a:moveTo>
                      <a:pt x="304539" y="57538"/>
                    </a:moveTo>
                    <a:cubicBezTo>
                      <a:pt x="303878" y="115738"/>
                      <a:pt x="305862" y="171291"/>
                      <a:pt x="302555" y="230813"/>
                    </a:cubicBezTo>
                    <a:cubicBezTo>
                      <a:pt x="295942" y="265865"/>
                      <a:pt x="283376" y="273140"/>
                      <a:pt x="239727" y="276447"/>
                    </a:cubicBezTo>
                    <a:lnTo>
                      <a:pt x="62813" y="276116"/>
                    </a:lnTo>
                    <a:cubicBezTo>
                      <a:pt x="62373" y="466807"/>
                      <a:pt x="60940" y="658490"/>
                      <a:pt x="60499" y="849181"/>
                    </a:cubicBezTo>
                    <a:cubicBezTo>
                      <a:pt x="67112" y="872990"/>
                      <a:pt x="67773" y="898783"/>
                      <a:pt x="110100" y="908703"/>
                    </a:cubicBezTo>
                    <a:lnTo>
                      <a:pt x="786669" y="904735"/>
                    </a:lnTo>
                    <a:lnTo>
                      <a:pt x="786669" y="126980"/>
                    </a:lnTo>
                    <a:cubicBezTo>
                      <a:pt x="787330" y="100526"/>
                      <a:pt x="778072" y="58199"/>
                      <a:pt x="727147" y="59522"/>
                    </a:cubicBezTo>
                    <a:close/>
                    <a:moveTo>
                      <a:pt x="279755" y="0"/>
                    </a:moveTo>
                    <a:lnTo>
                      <a:pt x="763472" y="794"/>
                    </a:lnTo>
                    <a:cubicBezTo>
                      <a:pt x="833575" y="9391"/>
                      <a:pt x="845215" y="58199"/>
                      <a:pt x="847199" y="95235"/>
                    </a:cubicBezTo>
                    <a:lnTo>
                      <a:pt x="845215" y="966241"/>
                    </a:lnTo>
                    <a:lnTo>
                      <a:pt x="75395" y="966241"/>
                    </a:lnTo>
                    <a:cubicBezTo>
                      <a:pt x="29100" y="963596"/>
                      <a:pt x="8598" y="929205"/>
                      <a:pt x="1984" y="892830"/>
                    </a:cubicBezTo>
                    <a:lnTo>
                      <a:pt x="0" y="248008"/>
                    </a:lnTo>
                    <a:close/>
                  </a:path>
                </a:pathLst>
              </a:custGeom>
              <a:solidFill>
                <a:schemeClr val="accent1">
                  <a:lumMod val="50000"/>
                </a:schemeClr>
              </a:solidFill>
              <a:ln>
                <a:noFill/>
              </a:ln>
              <a:extLst/>
            </p:spPr>
            <p:style>
              <a:lnRef idx="2">
                <a:schemeClr val="accent2"/>
              </a:lnRef>
              <a:fillRef idx="1">
                <a:schemeClr val="lt1"/>
              </a:fillRef>
              <a:effectRef idx="0">
                <a:schemeClr val="accent2"/>
              </a:effectRef>
              <a:fontRef idx="minor">
                <a:schemeClr val="dk1"/>
              </a:fontRef>
            </p:style>
            <p:txBody>
              <a:bodyPr rot="0" spcFirstLastPara="0" vertOverflow="overflow" horzOverflow="overflow" vert="horz" wrap="square" lIns="93234" tIns="46616" rIns="93234" bIns="46616" numCol="1" spcCol="0" rtlCol="0" fromWordArt="0" anchor="t" anchorCtr="0" forceAA="0" compatLnSpc="1">
                <a:prstTxWarp prst="textNoShape">
                  <a:avLst/>
                </a:prstTxWarp>
                <a:noAutofit/>
              </a:bodyPr>
              <a:lstStyle/>
              <a:p>
                <a:pPr algn="ctr" defTabSz="932239"/>
                <a:endParaRPr lang="en-US" sz="714" dirty="0">
                  <a:solidFill>
                    <a:prstClr val="white"/>
                  </a:solidFill>
                </a:endParaRPr>
              </a:p>
            </p:txBody>
          </p:sp>
        </p:grpSp>
        <p:sp>
          <p:nvSpPr>
            <p:cNvPr id="146" name="Rectangle 153"/>
            <p:cNvSpPr/>
            <p:nvPr/>
          </p:nvSpPr>
          <p:spPr>
            <a:xfrm>
              <a:off x="9461254" y="3639742"/>
              <a:ext cx="272532" cy="315163"/>
            </a:xfrm>
            <a:custGeom>
              <a:avLst/>
              <a:gdLst>
                <a:gd name="connsiteX0" fmla="*/ 0 w 300129"/>
                <a:gd name="connsiteY0" fmla="*/ 0 h 384583"/>
                <a:gd name="connsiteX1" fmla="*/ 300129 w 300129"/>
                <a:gd name="connsiteY1" fmla="*/ 0 h 384583"/>
                <a:gd name="connsiteX2" fmla="*/ 300129 w 300129"/>
                <a:gd name="connsiteY2" fmla="*/ 384583 h 384583"/>
                <a:gd name="connsiteX3" fmla="*/ 0 w 300129"/>
                <a:gd name="connsiteY3" fmla="*/ 384583 h 384583"/>
                <a:gd name="connsiteX4" fmla="*/ 0 w 300129"/>
                <a:gd name="connsiteY4" fmla="*/ 0 h 384583"/>
                <a:gd name="connsiteX0" fmla="*/ 0 w 300129"/>
                <a:gd name="connsiteY0" fmla="*/ 0 h 384583"/>
                <a:gd name="connsiteX1" fmla="*/ 300129 w 300129"/>
                <a:gd name="connsiteY1" fmla="*/ 0 h 384583"/>
                <a:gd name="connsiteX2" fmla="*/ 266792 w 300129"/>
                <a:gd name="connsiteY2" fmla="*/ 339339 h 384583"/>
                <a:gd name="connsiteX3" fmla="*/ 0 w 300129"/>
                <a:gd name="connsiteY3" fmla="*/ 384583 h 384583"/>
                <a:gd name="connsiteX4" fmla="*/ 0 w 300129"/>
                <a:gd name="connsiteY4" fmla="*/ 0 h 384583"/>
                <a:gd name="connsiteX0" fmla="*/ 0 w 300129"/>
                <a:gd name="connsiteY0" fmla="*/ 0 h 384583"/>
                <a:gd name="connsiteX1" fmla="*/ 300129 w 300129"/>
                <a:gd name="connsiteY1" fmla="*/ 0 h 384583"/>
                <a:gd name="connsiteX2" fmla="*/ 266792 w 300129"/>
                <a:gd name="connsiteY2" fmla="*/ 339339 h 384583"/>
                <a:gd name="connsiteX3" fmla="*/ 0 w 300129"/>
                <a:gd name="connsiteY3" fmla="*/ 384583 h 384583"/>
                <a:gd name="connsiteX4" fmla="*/ 0 w 300129"/>
                <a:gd name="connsiteY4" fmla="*/ 0 h 384583"/>
                <a:gd name="connsiteX0" fmla="*/ 0 w 311074"/>
                <a:gd name="connsiteY0" fmla="*/ 0 h 384583"/>
                <a:gd name="connsiteX1" fmla="*/ 300129 w 311074"/>
                <a:gd name="connsiteY1" fmla="*/ 0 h 384583"/>
                <a:gd name="connsiteX2" fmla="*/ 266792 w 311074"/>
                <a:gd name="connsiteY2" fmla="*/ 339339 h 384583"/>
                <a:gd name="connsiteX3" fmla="*/ 0 w 311074"/>
                <a:gd name="connsiteY3" fmla="*/ 384583 h 384583"/>
                <a:gd name="connsiteX4" fmla="*/ 0 w 311074"/>
                <a:gd name="connsiteY4" fmla="*/ 0 h 384583"/>
                <a:gd name="connsiteX0" fmla="*/ 0 w 321872"/>
                <a:gd name="connsiteY0" fmla="*/ 0 h 384583"/>
                <a:gd name="connsiteX1" fmla="*/ 300129 w 321872"/>
                <a:gd name="connsiteY1" fmla="*/ 0 h 384583"/>
                <a:gd name="connsiteX2" fmla="*/ 266792 w 321872"/>
                <a:gd name="connsiteY2" fmla="*/ 339339 h 384583"/>
                <a:gd name="connsiteX3" fmla="*/ 0 w 321872"/>
                <a:gd name="connsiteY3" fmla="*/ 384583 h 384583"/>
                <a:gd name="connsiteX4" fmla="*/ 0 w 321872"/>
                <a:gd name="connsiteY4" fmla="*/ 0 h 384583"/>
                <a:gd name="connsiteX0" fmla="*/ 0 w 300129"/>
                <a:gd name="connsiteY0" fmla="*/ 0 h 384583"/>
                <a:gd name="connsiteX1" fmla="*/ 300129 w 300129"/>
                <a:gd name="connsiteY1" fmla="*/ 0 h 384583"/>
                <a:gd name="connsiteX2" fmla="*/ 0 w 300129"/>
                <a:gd name="connsiteY2" fmla="*/ 384583 h 384583"/>
                <a:gd name="connsiteX3" fmla="*/ 0 w 300129"/>
                <a:gd name="connsiteY3" fmla="*/ 0 h 384583"/>
                <a:gd name="connsiteX0" fmla="*/ 0 w 302713"/>
                <a:gd name="connsiteY0" fmla="*/ 0 h 384583"/>
                <a:gd name="connsiteX1" fmla="*/ 300129 w 302713"/>
                <a:gd name="connsiteY1" fmla="*/ 0 h 384583"/>
                <a:gd name="connsiteX2" fmla="*/ 0 w 302713"/>
                <a:gd name="connsiteY2" fmla="*/ 384583 h 384583"/>
                <a:gd name="connsiteX3" fmla="*/ 0 w 302713"/>
                <a:gd name="connsiteY3" fmla="*/ 0 h 384583"/>
                <a:gd name="connsiteX0" fmla="*/ 0 w 302915"/>
                <a:gd name="connsiteY0" fmla="*/ 0 h 384688"/>
                <a:gd name="connsiteX1" fmla="*/ 300129 w 302915"/>
                <a:gd name="connsiteY1" fmla="*/ 0 h 384688"/>
                <a:gd name="connsiteX2" fmla="*/ 0 w 302915"/>
                <a:gd name="connsiteY2" fmla="*/ 384583 h 384688"/>
                <a:gd name="connsiteX3" fmla="*/ 0 w 302915"/>
                <a:gd name="connsiteY3" fmla="*/ 0 h 384688"/>
                <a:gd name="connsiteX0" fmla="*/ 0 w 303865"/>
                <a:gd name="connsiteY0" fmla="*/ 0 h 384688"/>
                <a:gd name="connsiteX1" fmla="*/ 300129 w 303865"/>
                <a:gd name="connsiteY1" fmla="*/ 0 h 384688"/>
                <a:gd name="connsiteX2" fmla="*/ 0 w 303865"/>
                <a:gd name="connsiteY2" fmla="*/ 384583 h 384688"/>
                <a:gd name="connsiteX3" fmla="*/ 0 w 303865"/>
                <a:gd name="connsiteY3" fmla="*/ 0 h 384688"/>
                <a:gd name="connsiteX0" fmla="*/ 0 w 303865"/>
                <a:gd name="connsiteY0" fmla="*/ 0 h 384700"/>
                <a:gd name="connsiteX1" fmla="*/ 300129 w 303865"/>
                <a:gd name="connsiteY1" fmla="*/ 0 h 384700"/>
                <a:gd name="connsiteX2" fmla="*/ 0 w 303865"/>
                <a:gd name="connsiteY2" fmla="*/ 384583 h 384700"/>
                <a:gd name="connsiteX3" fmla="*/ 0 w 303865"/>
                <a:gd name="connsiteY3" fmla="*/ 0 h 384700"/>
                <a:gd name="connsiteX0" fmla="*/ 0 w 304322"/>
                <a:gd name="connsiteY0" fmla="*/ 0 h 384583"/>
                <a:gd name="connsiteX1" fmla="*/ 300129 w 304322"/>
                <a:gd name="connsiteY1" fmla="*/ 0 h 384583"/>
                <a:gd name="connsiteX2" fmla="*/ 0 w 304322"/>
                <a:gd name="connsiteY2" fmla="*/ 384583 h 384583"/>
                <a:gd name="connsiteX3" fmla="*/ 0 w 304322"/>
                <a:gd name="connsiteY3" fmla="*/ 0 h 384583"/>
                <a:gd name="connsiteX0" fmla="*/ 0 w 301605"/>
                <a:gd name="connsiteY0" fmla="*/ 0 h 384583"/>
                <a:gd name="connsiteX1" fmla="*/ 300129 w 301605"/>
                <a:gd name="connsiteY1" fmla="*/ 0 h 384583"/>
                <a:gd name="connsiteX2" fmla="*/ 0 w 301605"/>
                <a:gd name="connsiteY2" fmla="*/ 384583 h 384583"/>
                <a:gd name="connsiteX3" fmla="*/ 0 w 301605"/>
                <a:gd name="connsiteY3" fmla="*/ 0 h 384583"/>
                <a:gd name="connsiteX0" fmla="*/ 0 w 301447"/>
                <a:gd name="connsiteY0" fmla="*/ 0 h 402570"/>
                <a:gd name="connsiteX1" fmla="*/ 300129 w 301447"/>
                <a:gd name="connsiteY1" fmla="*/ 0 h 402570"/>
                <a:gd name="connsiteX2" fmla="*/ 0 w 301447"/>
                <a:gd name="connsiteY2" fmla="*/ 384583 h 402570"/>
                <a:gd name="connsiteX3" fmla="*/ 0 w 301447"/>
                <a:gd name="connsiteY3" fmla="*/ 0 h 402570"/>
                <a:gd name="connsiteX0" fmla="*/ 2234 w 303665"/>
                <a:gd name="connsiteY0" fmla="*/ 0 h 410060"/>
                <a:gd name="connsiteX1" fmla="*/ 302363 w 303665"/>
                <a:gd name="connsiteY1" fmla="*/ 0 h 410060"/>
                <a:gd name="connsiteX2" fmla="*/ 0 w 303665"/>
                <a:gd name="connsiteY2" fmla="*/ 392382 h 410060"/>
                <a:gd name="connsiteX3" fmla="*/ 2234 w 303665"/>
                <a:gd name="connsiteY3" fmla="*/ 0 h 410060"/>
                <a:gd name="connsiteX0" fmla="*/ 2234 w 303680"/>
                <a:gd name="connsiteY0" fmla="*/ 0 h 403956"/>
                <a:gd name="connsiteX1" fmla="*/ 302363 w 303680"/>
                <a:gd name="connsiteY1" fmla="*/ 0 h 403956"/>
                <a:gd name="connsiteX2" fmla="*/ 0 w 303680"/>
                <a:gd name="connsiteY2" fmla="*/ 392382 h 403956"/>
                <a:gd name="connsiteX3" fmla="*/ 2234 w 303680"/>
                <a:gd name="connsiteY3" fmla="*/ 0 h 403956"/>
                <a:gd name="connsiteX0" fmla="*/ 2234 w 303782"/>
                <a:gd name="connsiteY0" fmla="*/ 0 h 392382"/>
                <a:gd name="connsiteX1" fmla="*/ 302363 w 303782"/>
                <a:gd name="connsiteY1" fmla="*/ 0 h 392382"/>
                <a:gd name="connsiteX2" fmla="*/ 0 w 303782"/>
                <a:gd name="connsiteY2" fmla="*/ 392382 h 392382"/>
                <a:gd name="connsiteX3" fmla="*/ 2234 w 303782"/>
                <a:gd name="connsiteY3" fmla="*/ 0 h 392382"/>
                <a:gd name="connsiteX0" fmla="*/ 2234 w 302363"/>
                <a:gd name="connsiteY0" fmla="*/ 0 h 392382"/>
                <a:gd name="connsiteX1" fmla="*/ 302363 w 302363"/>
                <a:gd name="connsiteY1" fmla="*/ 0 h 392382"/>
                <a:gd name="connsiteX2" fmla="*/ 0 w 302363"/>
                <a:gd name="connsiteY2" fmla="*/ 392382 h 392382"/>
                <a:gd name="connsiteX3" fmla="*/ 2234 w 302363"/>
                <a:gd name="connsiteY3" fmla="*/ 0 h 392382"/>
              </a:gdLst>
              <a:ahLst/>
              <a:cxnLst>
                <a:cxn ang="0">
                  <a:pos x="connsiteX0" y="connsiteY0"/>
                </a:cxn>
                <a:cxn ang="0">
                  <a:pos x="connsiteX1" y="connsiteY1"/>
                </a:cxn>
                <a:cxn ang="0">
                  <a:pos x="connsiteX2" y="connsiteY2"/>
                </a:cxn>
                <a:cxn ang="0">
                  <a:pos x="connsiteX3" y="connsiteY3"/>
                </a:cxn>
              </a:cxnLst>
              <a:rect l="l" t="t" r="r" b="b"/>
              <a:pathLst>
                <a:path w="302363" h="392382">
                  <a:moveTo>
                    <a:pt x="2234" y="0"/>
                  </a:moveTo>
                  <a:lnTo>
                    <a:pt x="302363" y="0"/>
                  </a:lnTo>
                  <a:cubicBezTo>
                    <a:pt x="255395" y="120404"/>
                    <a:pt x="167159" y="364972"/>
                    <a:pt x="0" y="392382"/>
                  </a:cubicBezTo>
                  <a:cubicBezTo>
                    <a:pt x="745" y="261588"/>
                    <a:pt x="1489" y="130794"/>
                    <a:pt x="2234" y="0"/>
                  </a:cubicBezTo>
                  <a:close/>
                </a:path>
              </a:pathLst>
            </a:custGeom>
            <a:ln>
              <a:noFill/>
            </a:ln>
          </p:spPr>
          <p:style>
            <a:lnRef idx="2">
              <a:schemeClr val="accent1"/>
            </a:lnRef>
            <a:fillRef idx="1">
              <a:schemeClr val="lt1"/>
            </a:fillRef>
            <a:effectRef idx="0">
              <a:schemeClr val="accent1"/>
            </a:effectRef>
            <a:fontRef idx="minor">
              <a:schemeClr val="dk1"/>
            </a:fontRef>
          </p:style>
          <p:txBody>
            <a:bodyPr lIns="18646" tIns="18646" rIns="18646" bIns="18646" rtlCol="0" anchor="t"/>
            <a:lstStyle/>
            <a:p>
              <a:pPr algn="ctr" defTabSz="932239"/>
              <a:endParaRPr lang="en-IN" sz="612" dirty="0">
                <a:solidFill>
                  <a:srgbClr val="FF8C00"/>
                </a:solidFill>
                <a:latin typeface="Segoe UI Semibold" panose="020B0702040204020203" pitchFamily="34" charset="0"/>
                <a:cs typeface="Segoe UI Semibold" panose="020B0702040204020203" pitchFamily="34" charset="0"/>
              </a:endParaRPr>
            </a:p>
          </p:txBody>
        </p:sp>
        <p:sp>
          <p:nvSpPr>
            <p:cNvPr id="147" name="Freeform 146"/>
            <p:cNvSpPr/>
            <p:nvPr>
              <p:custDataLst>
                <p:tags r:id="rId7"/>
              </p:custDataLst>
            </p:nvPr>
          </p:nvSpPr>
          <p:spPr bwMode="auto">
            <a:xfrm rot="10800000">
              <a:off x="9439844" y="3625180"/>
              <a:ext cx="301456" cy="344282"/>
            </a:xfrm>
            <a:custGeom>
              <a:avLst/>
              <a:gdLst>
                <a:gd name="connsiteX0" fmla="*/ 342979 w 343786"/>
                <a:gd name="connsiteY0" fmla="*/ 392623 h 392623"/>
                <a:gd name="connsiteX1" fmla="*/ 29955 w 343786"/>
                <a:gd name="connsiteY1" fmla="*/ 392623 h 392623"/>
                <a:gd name="connsiteX2" fmla="*/ 105 w 343786"/>
                <a:gd name="connsiteY2" fmla="*/ 362773 h 392623"/>
                <a:gd name="connsiteX3" fmla="*/ 0 w 343786"/>
                <a:gd name="connsiteY3" fmla="*/ 328722 h 392623"/>
                <a:gd name="connsiteX4" fmla="*/ 23964 w 343786"/>
                <a:gd name="connsiteY4" fmla="*/ 328722 h 392623"/>
                <a:gd name="connsiteX5" fmla="*/ 23898 w 343786"/>
                <a:gd name="connsiteY5" fmla="*/ 345024 h 392623"/>
                <a:gd name="connsiteX6" fmla="*/ 44067 w 343786"/>
                <a:gd name="connsiteY6" fmla="*/ 369227 h 392623"/>
                <a:gd name="connsiteX7" fmla="*/ 319173 w 343786"/>
                <a:gd name="connsiteY7" fmla="*/ 367614 h 392623"/>
                <a:gd name="connsiteX8" fmla="*/ 319173 w 343786"/>
                <a:gd name="connsiteY8" fmla="*/ 51363 h 392623"/>
                <a:gd name="connsiteX9" fmla="*/ 294970 w 343786"/>
                <a:gd name="connsiteY9" fmla="*/ 23933 h 392623"/>
                <a:gd name="connsiteX10" fmla="*/ 276999 w 343786"/>
                <a:gd name="connsiteY10" fmla="*/ 23849 h 392623"/>
                <a:gd name="connsiteX11" fmla="*/ 277053 w 343786"/>
                <a:gd name="connsiteY11" fmla="*/ 0 h 392623"/>
                <a:gd name="connsiteX12" fmla="*/ 309741 w 343786"/>
                <a:gd name="connsiteY12" fmla="*/ 53 h 392623"/>
                <a:gd name="connsiteX13" fmla="*/ 343786 w 343786"/>
                <a:gd name="connsiteY13" fmla="*/ 38455 h 392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43786" h="392623">
                  <a:moveTo>
                    <a:pt x="342979" y="392623"/>
                  </a:moveTo>
                  <a:lnTo>
                    <a:pt x="29955" y="392623"/>
                  </a:lnTo>
                  <a:cubicBezTo>
                    <a:pt x="11131" y="391548"/>
                    <a:pt x="2794" y="377564"/>
                    <a:pt x="105" y="362773"/>
                  </a:cubicBezTo>
                  <a:lnTo>
                    <a:pt x="0" y="328722"/>
                  </a:lnTo>
                  <a:lnTo>
                    <a:pt x="23964" y="328722"/>
                  </a:lnTo>
                  <a:lnTo>
                    <a:pt x="23898" y="345024"/>
                  </a:lnTo>
                  <a:cubicBezTo>
                    <a:pt x="26587" y="354706"/>
                    <a:pt x="26856" y="365193"/>
                    <a:pt x="44067" y="369227"/>
                  </a:cubicBezTo>
                  <a:lnTo>
                    <a:pt x="319173" y="367614"/>
                  </a:lnTo>
                  <a:lnTo>
                    <a:pt x="319173" y="51363"/>
                  </a:lnTo>
                  <a:cubicBezTo>
                    <a:pt x="319442" y="40606"/>
                    <a:pt x="315678" y="23395"/>
                    <a:pt x="294970" y="23933"/>
                  </a:cubicBezTo>
                  <a:lnTo>
                    <a:pt x="276999" y="23849"/>
                  </a:lnTo>
                  <a:lnTo>
                    <a:pt x="277053" y="0"/>
                  </a:lnTo>
                  <a:lnTo>
                    <a:pt x="309741" y="53"/>
                  </a:lnTo>
                  <a:cubicBezTo>
                    <a:pt x="338246" y="3549"/>
                    <a:pt x="342979" y="23395"/>
                    <a:pt x="343786" y="38455"/>
                  </a:cubicBezTo>
                  <a:close/>
                </a:path>
              </a:pathLst>
            </a:custGeom>
            <a:solidFill>
              <a:schemeClr val="accent1">
                <a:lumMod val="50000"/>
              </a:schemeClr>
            </a:solidFill>
            <a:ln>
              <a:noFill/>
            </a:ln>
            <a:extLst/>
          </p:spPr>
          <p:style>
            <a:lnRef idx="2">
              <a:schemeClr val="accent1"/>
            </a:lnRef>
            <a:fillRef idx="1">
              <a:schemeClr val="lt1"/>
            </a:fillRef>
            <a:effectRef idx="0">
              <a:schemeClr val="accent1"/>
            </a:effectRef>
            <a:fontRef idx="minor">
              <a:schemeClr val="dk1"/>
            </a:fontRef>
          </p:style>
          <p:txBody>
            <a:bodyPr rot="0" spcFirstLastPara="0" vertOverflow="overflow" horzOverflow="overflow" vert="horz" wrap="square" lIns="93234" tIns="46616" rIns="93234" bIns="46616" numCol="1" spcCol="0" rtlCol="0" fromWordArt="0" anchor="t" anchorCtr="0" forceAA="0" compatLnSpc="1">
              <a:prstTxWarp prst="textNoShape">
                <a:avLst/>
              </a:prstTxWarp>
              <a:noAutofit/>
            </a:bodyPr>
            <a:lstStyle/>
            <a:p>
              <a:pPr algn="ctr" defTabSz="932239"/>
              <a:endParaRPr lang="en-US" sz="714" dirty="0">
                <a:solidFill>
                  <a:prstClr val="white"/>
                </a:solidFill>
              </a:endParaRPr>
            </a:p>
          </p:txBody>
        </p:sp>
        <p:sp>
          <p:nvSpPr>
            <p:cNvPr id="148" name="Rectangle 153"/>
            <p:cNvSpPr>
              <a:spLocks noChangeAspect="1"/>
            </p:cNvSpPr>
            <p:nvPr/>
          </p:nvSpPr>
          <p:spPr>
            <a:xfrm>
              <a:off x="9505355" y="3688257"/>
              <a:ext cx="286748" cy="318087"/>
            </a:xfrm>
            <a:custGeom>
              <a:avLst/>
              <a:gdLst>
                <a:gd name="connsiteX0" fmla="*/ 0 w 300129"/>
                <a:gd name="connsiteY0" fmla="*/ 0 h 384583"/>
                <a:gd name="connsiteX1" fmla="*/ 300129 w 300129"/>
                <a:gd name="connsiteY1" fmla="*/ 0 h 384583"/>
                <a:gd name="connsiteX2" fmla="*/ 300129 w 300129"/>
                <a:gd name="connsiteY2" fmla="*/ 384583 h 384583"/>
                <a:gd name="connsiteX3" fmla="*/ 0 w 300129"/>
                <a:gd name="connsiteY3" fmla="*/ 384583 h 384583"/>
                <a:gd name="connsiteX4" fmla="*/ 0 w 300129"/>
                <a:gd name="connsiteY4" fmla="*/ 0 h 384583"/>
                <a:gd name="connsiteX0" fmla="*/ 0 w 300129"/>
                <a:gd name="connsiteY0" fmla="*/ 0 h 384583"/>
                <a:gd name="connsiteX1" fmla="*/ 300129 w 300129"/>
                <a:gd name="connsiteY1" fmla="*/ 0 h 384583"/>
                <a:gd name="connsiteX2" fmla="*/ 266792 w 300129"/>
                <a:gd name="connsiteY2" fmla="*/ 339339 h 384583"/>
                <a:gd name="connsiteX3" fmla="*/ 0 w 300129"/>
                <a:gd name="connsiteY3" fmla="*/ 384583 h 384583"/>
                <a:gd name="connsiteX4" fmla="*/ 0 w 300129"/>
                <a:gd name="connsiteY4" fmla="*/ 0 h 384583"/>
                <a:gd name="connsiteX0" fmla="*/ 0 w 300129"/>
                <a:gd name="connsiteY0" fmla="*/ 0 h 384583"/>
                <a:gd name="connsiteX1" fmla="*/ 300129 w 300129"/>
                <a:gd name="connsiteY1" fmla="*/ 0 h 384583"/>
                <a:gd name="connsiteX2" fmla="*/ 266792 w 300129"/>
                <a:gd name="connsiteY2" fmla="*/ 339339 h 384583"/>
                <a:gd name="connsiteX3" fmla="*/ 0 w 300129"/>
                <a:gd name="connsiteY3" fmla="*/ 384583 h 384583"/>
                <a:gd name="connsiteX4" fmla="*/ 0 w 300129"/>
                <a:gd name="connsiteY4" fmla="*/ 0 h 384583"/>
                <a:gd name="connsiteX0" fmla="*/ 0 w 311074"/>
                <a:gd name="connsiteY0" fmla="*/ 0 h 384583"/>
                <a:gd name="connsiteX1" fmla="*/ 300129 w 311074"/>
                <a:gd name="connsiteY1" fmla="*/ 0 h 384583"/>
                <a:gd name="connsiteX2" fmla="*/ 266792 w 311074"/>
                <a:gd name="connsiteY2" fmla="*/ 339339 h 384583"/>
                <a:gd name="connsiteX3" fmla="*/ 0 w 311074"/>
                <a:gd name="connsiteY3" fmla="*/ 384583 h 384583"/>
                <a:gd name="connsiteX4" fmla="*/ 0 w 311074"/>
                <a:gd name="connsiteY4" fmla="*/ 0 h 384583"/>
                <a:gd name="connsiteX0" fmla="*/ 0 w 321872"/>
                <a:gd name="connsiteY0" fmla="*/ 0 h 384583"/>
                <a:gd name="connsiteX1" fmla="*/ 300129 w 321872"/>
                <a:gd name="connsiteY1" fmla="*/ 0 h 384583"/>
                <a:gd name="connsiteX2" fmla="*/ 266792 w 321872"/>
                <a:gd name="connsiteY2" fmla="*/ 339339 h 384583"/>
                <a:gd name="connsiteX3" fmla="*/ 0 w 321872"/>
                <a:gd name="connsiteY3" fmla="*/ 384583 h 384583"/>
                <a:gd name="connsiteX4" fmla="*/ 0 w 321872"/>
                <a:gd name="connsiteY4" fmla="*/ 0 h 3845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1872" h="384583">
                  <a:moveTo>
                    <a:pt x="0" y="0"/>
                  </a:moveTo>
                  <a:lnTo>
                    <a:pt x="300129" y="0"/>
                  </a:lnTo>
                  <a:cubicBezTo>
                    <a:pt x="319973" y="53582"/>
                    <a:pt x="349341" y="276233"/>
                    <a:pt x="266792" y="339339"/>
                  </a:cubicBezTo>
                  <a:cubicBezTo>
                    <a:pt x="204055" y="397282"/>
                    <a:pt x="88931" y="369502"/>
                    <a:pt x="0" y="384583"/>
                  </a:cubicBezTo>
                  <a:lnTo>
                    <a:pt x="0" y="0"/>
                  </a:lnTo>
                  <a:close/>
                </a:path>
              </a:pathLst>
            </a:custGeom>
            <a:ln>
              <a:noFill/>
            </a:ln>
          </p:spPr>
          <p:style>
            <a:lnRef idx="2">
              <a:schemeClr val="accent1"/>
            </a:lnRef>
            <a:fillRef idx="1">
              <a:schemeClr val="lt1"/>
            </a:fillRef>
            <a:effectRef idx="0">
              <a:schemeClr val="accent1"/>
            </a:effectRef>
            <a:fontRef idx="minor">
              <a:schemeClr val="dk1"/>
            </a:fontRef>
          </p:style>
          <p:txBody>
            <a:bodyPr lIns="18646" tIns="18646" rIns="18646" bIns="18646" rtlCol="0" anchor="t"/>
            <a:lstStyle/>
            <a:p>
              <a:pPr algn="ctr" defTabSz="932239"/>
              <a:r>
                <a:rPr lang="en-IN" sz="612" dirty="0">
                  <a:solidFill>
                    <a:srgbClr val="003963"/>
                  </a:solidFill>
                  <a:latin typeface="Segoe UI Semibold" panose="020B0702040204020203" pitchFamily="34" charset="0"/>
                  <a:cs typeface="Segoe UI Semibold" panose="020B0702040204020203" pitchFamily="34" charset="0"/>
                </a:rPr>
                <a:t>010010</a:t>
              </a:r>
            </a:p>
            <a:p>
              <a:pPr algn="ctr" defTabSz="932239"/>
              <a:r>
                <a:rPr lang="en-IN" sz="612" dirty="0">
                  <a:solidFill>
                    <a:srgbClr val="003963"/>
                  </a:solidFill>
                  <a:latin typeface="Segoe UI Semibold" panose="020B0702040204020203" pitchFamily="34" charset="0"/>
                  <a:cs typeface="Segoe UI Semibold" panose="020B0702040204020203" pitchFamily="34" charset="0"/>
                </a:rPr>
                <a:t>100100</a:t>
              </a:r>
            </a:p>
            <a:p>
              <a:pPr algn="ctr" defTabSz="932239"/>
              <a:r>
                <a:rPr lang="en-IN" sz="612" dirty="0">
                  <a:solidFill>
                    <a:srgbClr val="003963"/>
                  </a:solidFill>
                  <a:latin typeface="Segoe UI Semibold" panose="020B0702040204020203" pitchFamily="34" charset="0"/>
                  <a:cs typeface="Segoe UI Semibold" panose="020B0702040204020203" pitchFamily="34" charset="0"/>
                </a:rPr>
                <a:t>010101</a:t>
              </a:r>
            </a:p>
          </p:txBody>
        </p:sp>
        <p:sp>
          <p:nvSpPr>
            <p:cNvPr id="149" name="Freeform 148"/>
            <p:cNvSpPr/>
            <p:nvPr>
              <p:custDataLst>
                <p:tags r:id="rId8"/>
              </p:custDataLst>
            </p:nvPr>
          </p:nvSpPr>
          <p:spPr bwMode="auto">
            <a:xfrm rot="10800000">
              <a:off x="9494920" y="3678062"/>
              <a:ext cx="302071" cy="344518"/>
            </a:xfrm>
            <a:custGeom>
              <a:avLst/>
              <a:gdLst>
                <a:gd name="connsiteX0" fmla="*/ 304539 w 847199"/>
                <a:gd name="connsiteY0" fmla="*/ 57538 h 966241"/>
                <a:gd name="connsiteX1" fmla="*/ 302555 w 847199"/>
                <a:gd name="connsiteY1" fmla="*/ 230813 h 966241"/>
                <a:gd name="connsiteX2" fmla="*/ 239727 w 847199"/>
                <a:gd name="connsiteY2" fmla="*/ 276447 h 966241"/>
                <a:gd name="connsiteX3" fmla="*/ 62813 w 847199"/>
                <a:gd name="connsiteY3" fmla="*/ 276116 h 966241"/>
                <a:gd name="connsiteX4" fmla="*/ 60499 w 847199"/>
                <a:gd name="connsiteY4" fmla="*/ 849181 h 966241"/>
                <a:gd name="connsiteX5" fmla="*/ 110100 w 847199"/>
                <a:gd name="connsiteY5" fmla="*/ 908703 h 966241"/>
                <a:gd name="connsiteX6" fmla="*/ 786669 w 847199"/>
                <a:gd name="connsiteY6" fmla="*/ 904735 h 966241"/>
                <a:gd name="connsiteX7" fmla="*/ 786669 w 847199"/>
                <a:gd name="connsiteY7" fmla="*/ 126980 h 966241"/>
                <a:gd name="connsiteX8" fmla="*/ 727147 w 847199"/>
                <a:gd name="connsiteY8" fmla="*/ 59522 h 966241"/>
                <a:gd name="connsiteX9" fmla="*/ 279755 w 847199"/>
                <a:gd name="connsiteY9" fmla="*/ 0 h 966241"/>
                <a:gd name="connsiteX10" fmla="*/ 763472 w 847199"/>
                <a:gd name="connsiteY10" fmla="*/ 794 h 966241"/>
                <a:gd name="connsiteX11" fmla="*/ 847199 w 847199"/>
                <a:gd name="connsiteY11" fmla="*/ 95235 h 966241"/>
                <a:gd name="connsiteX12" fmla="*/ 845215 w 847199"/>
                <a:gd name="connsiteY12" fmla="*/ 966241 h 966241"/>
                <a:gd name="connsiteX13" fmla="*/ 75395 w 847199"/>
                <a:gd name="connsiteY13" fmla="*/ 966241 h 966241"/>
                <a:gd name="connsiteX14" fmla="*/ 1984 w 847199"/>
                <a:gd name="connsiteY14" fmla="*/ 892830 h 966241"/>
                <a:gd name="connsiteX15" fmla="*/ 0 w 847199"/>
                <a:gd name="connsiteY15" fmla="*/ 248008 h 9662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47199" h="966241">
                  <a:moveTo>
                    <a:pt x="304539" y="57538"/>
                  </a:moveTo>
                  <a:cubicBezTo>
                    <a:pt x="303878" y="115738"/>
                    <a:pt x="305862" y="171291"/>
                    <a:pt x="302555" y="230813"/>
                  </a:cubicBezTo>
                  <a:cubicBezTo>
                    <a:pt x="295942" y="265865"/>
                    <a:pt x="283376" y="273140"/>
                    <a:pt x="239727" y="276447"/>
                  </a:cubicBezTo>
                  <a:lnTo>
                    <a:pt x="62813" y="276116"/>
                  </a:lnTo>
                  <a:cubicBezTo>
                    <a:pt x="62373" y="466807"/>
                    <a:pt x="60940" y="658490"/>
                    <a:pt x="60499" y="849181"/>
                  </a:cubicBezTo>
                  <a:cubicBezTo>
                    <a:pt x="67112" y="872990"/>
                    <a:pt x="67773" y="898783"/>
                    <a:pt x="110100" y="908703"/>
                  </a:cubicBezTo>
                  <a:lnTo>
                    <a:pt x="786669" y="904735"/>
                  </a:lnTo>
                  <a:lnTo>
                    <a:pt x="786669" y="126980"/>
                  </a:lnTo>
                  <a:cubicBezTo>
                    <a:pt x="787330" y="100526"/>
                    <a:pt x="778072" y="58199"/>
                    <a:pt x="727147" y="59522"/>
                  </a:cubicBezTo>
                  <a:close/>
                  <a:moveTo>
                    <a:pt x="279755" y="0"/>
                  </a:moveTo>
                  <a:lnTo>
                    <a:pt x="763472" y="794"/>
                  </a:lnTo>
                  <a:cubicBezTo>
                    <a:pt x="833575" y="9391"/>
                    <a:pt x="845215" y="58199"/>
                    <a:pt x="847199" y="95235"/>
                  </a:cubicBezTo>
                  <a:lnTo>
                    <a:pt x="845215" y="966241"/>
                  </a:lnTo>
                  <a:lnTo>
                    <a:pt x="75395" y="966241"/>
                  </a:lnTo>
                  <a:cubicBezTo>
                    <a:pt x="29100" y="963596"/>
                    <a:pt x="8598" y="929205"/>
                    <a:pt x="1984" y="892830"/>
                  </a:cubicBezTo>
                  <a:lnTo>
                    <a:pt x="0" y="248008"/>
                  </a:lnTo>
                  <a:close/>
                </a:path>
              </a:pathLst>
            </a:custGeom>
            <a:solidFill>
              <a:schemeClr val="accent1">
                <a:lumMod val="50000"/>
              </a:schemeClr>
            </a:solidFill>
            <a:ln>
              <a:noFill/>
            </a:ln>
            <a:extLst/>
          </p:spPr>
          <p:style>
            <a:lnRef idx="2">
              <a:schemeClr val="accent1"/>
            </a:lnRef>
            <a:fillRef idx="1">
              <a:schemeClr val="lt1"/>
            </a:fillRef>
            <a:effectRef idx="0">
              <a:schemeClr val="accent1"/>
            </a:effectRef>
            <a:fontRef idx="minor">
              <a:schemeClr val="dk1"/>
            </a:fontRef>
          </p:style>
          <p:txBody>
            <a:bodyPr rot="0" spcFirstLastPara="0" vertOverflow="overflow" horzOverflow="overflow" vert="horz" wrap="square" lIns="93234" tIns="46616" rIns="93234" bIns="46616" numCol="1" spcCol="0" rtlCol="0" fromWordArt="0" anchor="t" anchorCtr="0" forceAA="0" compatLnSpc="1">
              <a:prstTxWarp prst="textNoShape">
                <a:avLst/>
              </a:prstTxWarp>
              <a:noAutofit/>
            </a:bodyPr>
            <a:lstStyle/>
            <a:p>
              <a:pPr algn="ctr" defTabSz="932239"/>
              <a:endParaRPr lang="en-US" sz="714" dirty="0">
                <a:solidFill>
                  <a:prstClr val="white"/>
                </a:solidFill>
              </a:endParaRPr>
            </a:p>
          </p:txBody>
        </p:sp>
      </p:grpSp>
      <p:sp>
        <p:nvSpPr>
          <p:cNvPr id="104" name="Title 1"/>
          <p:cNvSpPr txBox="1">
            <a:spLocks/>
          </p:cNvSpPr>
          <p:nvPr/>
        </p:nvSpPr>
        <p:spPr>
          <a:xfrm>
            <a:off x="329262" y="291439"/>
            <a:ext cx="11887200" cy="946413"/>
          </a:xfrm>
          <a:prstGeom prst="rect">
            <a:avLst/>
          </a:prstGeom>
        </p:spPr>
        <p:txBody>
          <a:bodyPr/>
          <a:lstStyle>
            <a:lvl1pPr algn="l" defTabSz="931863" rtl="0" fontAlgn="base">
              <a:lnSpc>
                <a:spcPct val="90000"/>
              </a:lnSpc>
              <a:spcBef>
                <a:spcPct val="0"/>
              </a:spcBef>
              <a:spcAft>
                <a:spcPct val="0"/>
              </a:spcAft>
              <a:defRPr lang="en-US" sz="5400" kern="1200" spc="-102" dirty="0">
                <a:ln w="3175">
                  <a:noFill/>
                </a:ln>
                <a:solidFill>
                  <a:schemeClr val="tx1"/>
                </a:solidFill>
                <a:latin typeface="+mj-lt"/>
                <a:ea typeface="ＭＳ Ｐゴシック" charset="0"/>
                <a:cs typeface="Segoe UI" pitchFamily="34" charset="0"/>
              </a:defRPr>
            </a:lvl1pPr>
            <a:lvl2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2pPr>
            <a:lvl3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3pPr>
            <a:lvl4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4pPr>
            <a:lvl5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5pPr>
            <a:lvl6pPr marL="4572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6pPr>
            <a:lvl7pPr marL="9144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7pPr>
            <a:lvl8pPr marL="13716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8pPr>
            <a:lvl9pPr marL="18288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9pPr>
          </a:lstStyle>
          <a:p>
            <a:r>
              <a:rPr lang="en-US" sz="4000" dirty="0"/>
              <a:t>R script library in Microsoft Azure Marketplace</a:t>
            </a:r>
          </a:p>
        </p:txBody>
      </p:sp>
      <p:sp>
        <p:nvSpPr>
          <p:cNvPr id="127" name="TextBox 126"/>
          <p:cNvSpPr txBox="1"/>
          <p:nvPr/>
        </p:nvSpPr>
        <p:spPr>
          <a:xfrm>
            <a:off x="2238436" y="6142525"/>
            <a:ext cx="2619456" cy="380367"/>
          </a:xfrm>
          <a:prstGeom prst="rect">
            <a:avLst/>
          </a:prstGeom>
          <a:noFill/>
        </p:spPr>
        <p:txBody>
          <a:bodyPr wrap="square" rtlCol="0" anchor="ctr">
            <a:noAutofit/>
          </a:bodyPr>
          <a:lstStyle/>
          <a:p>
            <a:pPr algn="ctr" defTabSz="932239"/>
            <a:r>
              <a:rPr lang="en-US" sz="2000" dirty="0">
                <a:solidFill>
                  <a:srgbClr val="FF8C00"/>
                </a:solidFill>
                <a:ea typeface="SimSun" panose="02010600030101010101" pitchFamily="2" charset="-122"/>
                <a:cs typeface="Segoe UI" panose="020B0502040204020203" pitchFamily="34" charset="0"/>
              </a:rPr>
              <a:t>Built into SQL Server</a:t>
            </a:r>
          </a:p>
        </p:txBody>
      </p:sp>
      <p:grpSp>
        <p:nvGrpSpPr>
          <p:cNvPr id="23" name="Group 22"/>
          <p:cNvGrpSpPr/>
          <p:nvPr/>
        </p:nvGrpSpPr>
        <p:grpSpPr>
          <a:xfrm>
            <a:off x="2356345" y="3707390"/>
            <a:ext cx="2383638" cy="2435135"/>
            <a:chOff x="8046645" y="2194306"/>
            <a:chExt cx="1400557" cy="1417115"/>
          </a:xfrm>
        </p:grpSpPr>
        <p:sp>
          <p:nvSpPr>
            <p:cNvPr id="131" name="Oval 130"/>
            <p:cNvSpPr/>
            <p:nvPr/>
          </p:nvSpPr>
          <p:spPr bwMode="auto">
            <a:xfrm>
              <a:off x="8096699" y="2244405"/>
              <a:ext cx="1277877" cy="333909"/>
            </a:xfrm>
            <a:prstGeom prst="ellipse">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6521" tIns="149217" rIns="186521" bIns="149217" numCol="1" spcCol="0" rtlCol="0" fromWordArt="0" anchor="t" anchorCtr="0" forceAA="0" compatLnSpc="1">
              <a:prstTxWarp prst="textNoShape">
                <a:avLst/>
              </a:prstTxWarp>
              <a:noAutofit/>
            </a:bodyPr>
            <a:lstStyle/>
            <a:p>
              <a:pPr algn="ctr" defTabSz="951028">
                <a:lnSpc>
                  <a:spcPct val="90000"/>
                </a:lnSpc>
              </a:pPr>
              <a:endParaRPr lang="en-US" sz="2448" dirty="0">
                <a:gradFill>
                  <a:gsLst>
                    <a:gs pos="0">
                      <a:srgbClr val="FFFFFF"/>
                    </a:gs>
                    <a:gs pos="100000">
                      <a:srgbClr val="FFFFFF"/>
                    </a:gs>
                  </a:gsLst>
                  <a:lin ang="5400000" scaled="0"/>
                </a:gradFill>
                <a:ea typeface="Segoe UI" pitchFamily="34" charset="0"/>
                <a:cs typeface="Segoe UI" pitchFamily="34" charset="0"/>
              </a:endParaRPr>
            </a:p>
          </p:txBody>
        </p:sp>
        <p:sp>
          <p:nvSpPr>
            <p:cNvPr id="151" name="Freeform 150"/>
            <p:cNvSpPr>
              <a:spLocks noEditPoints="1"/>
            </p:cNvSpPr>
            <p:nvPr/>
          </p:nvSpPr>
          <p:spPr bwMode="auto">
            <a:xfrm flipH="1">
              <a:off x="8046645" y="2194306"/>
              <a:ext cx="1400557" cy="1417115"/>
            </a:xfrm>
            <a:custGeom>
              <a:avLst/>
              <a:gdLst>
                <a:gd name="T0" fmla="*/ 100 w 202"/>
                <a:gd name="T1" fmla="*/ 12 h 239"/>
                <a:gd name="T2" fmla="*/ 184 w 202"/>
                <a:gd name="T3" fmla="*/ 36 h 239"/>
                <a:gd name="T4" fmla="*/ 100 w 202"/>
                <a:gd name="T5" fmla="*/ 60 h 239"/>
                <a:gd name="T6" fmla="*/ 16 w 202"/>
                <a:gd name="T7" fmla="*/ 36 h 239"/>
                <a:gd name="T8" fmla="*/ 100 w 202"/>
                <a:gd name="T9" fmla="*/ 12 h 239"/>
                <a:gd name="T10" fmla="*/ 101 w 202"/>
                <a:gd name="T11" fmla="*/ 0 h 239"/>
                <a:gd name="T12" fmla="*/ 61 w 202"/>
                <a:gd name="T13" fmla="*/ 3 h 239"/>
                <a:gd name="T14" fmla="*/ 29 w 202"/>
                <a:gd name="T15" fmla="*/ 12 h 239"/>
                <a:gd name="T16" fmla="*/ 8 w 202"/>
                <a:gd name="T17" fmla="*/ 24 h 239"/>
                <a:gd name="T18" fmla="*/ 2 w 202"/>
                <a:gd name="T19" fmla="*/ 32 h 239"/>
                <a:gd name="T20" fmla="*/ 0 w 202"/>
                <a:gd name="T21" fmla="*/ 40 h 239"/>
                <a:gd name="T22" fmla="*/ 0 w 202"/>
                <a:gd name="T23" fmla="*/ 199 h 239"/>
                <a:gd name="T24" fmla="*/ 2 w 202"/>
                <a:gd name="T25" fmla="*/ 207 h 239"/>
                <a:gd name="T26" fmla="*/ 8 w 202"/>
                <a:gd name="T27" fmla="*/ 215 h 239"/>
                <a:gd name="T28" fmla="*/ 29 w 202"/>
                <a:gd name="T29" fmla="*/ 227 h 239"/>
                <a:gd name="T30" fmla="*/ 61 w 202"/>
                <a:gd name="T31" fmla="*/ 236 h 239"/>
                <a:gd name="T32" fmla="*/ 101 w 202"/>
                <a:gd name="T33" fmla="*/ 239 h 239"/>
                <a:gd name="T34" fmla="*/ 172 w 202"/>
                <a:gd name="T35" fmla="*/ 227 h 239"/>
                <a:gd name="T36" fmla="*/ 194 w 202"/>
                <a:gd name="T37" fmla="*/ 215 h 239"/>
                <a:gd name="T38" fmla="*/ 200 w 202"/>
                <a:gd name="T39" fmla="*/ 207 h 239"/>
                <a:gd name="T40" fmla="*/ 202 w 202"/>
                <a:gd name="T41" fmla="*/ 199 h 239"/>
                <a:gd name="T42" fmla="*/ 202 w 202"/>
                <a:gd name="T43" fmla="*/ 40 h 239"/>
                <a:gd name="T44" fmla="*/ 194 w 202"/>
                <a:gd name="T45" fmla="*/ 24 h 239"/>
                <a:gd name="T46" fmla="*/ 172 w 202"/>
                <a:gd name="T47" fmla="*/ 12 h 239"/>
                <a:gd name="T48" fmla="*/ 140 w 202"/>
                <a:gd name="T49" fmla="*/ 3 h 239"/>
                <a:gd name="T50" fmla="*/ 101 w 202"/>
                <a:gd name="T51" fmla="*/ 0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02" h="239">
                  <a:moveTo>
                    <a:pt x="100" y="12"/>
                  </a:moveTo>
                  <a:cubicBezTo>
                    <a:pt x="146" y="12"/>
                    <a:pt x="184" y="23"/>
                    <a:pt x="184" y="36"/>
                  </a:cubicBezTo>
                  <a:cubicBezTo>
                    <a:pt x="184" y="49"/>
                    <a:pt x="146" y="60"/>
                    <a:pt x="100" y="60"/>
                  </a:cubicBezTo>
                  <a:cubicBezTo>
                    <a:pt x="54" y="60"/>
                    <a:pt x="16" y="49"/>
                    <a:pt x="16" y="36"/>
                  </a:cubicBezTo>
                  <a:cubicBezTo>
                    <a:pt x="16" y="23"/>
                    <a:pt x="54" y="12"/>
                    <a:pt x="100" y="12"/>
                  </a:cubicBezTo>
                  <a:close/>
                  <a:moveTo>
                    <a:pt x="101" y="0"/>
                  </a:moveTo>
                  <a:cubicBezTo>
                    <a:pt x="61" y="3"/>
                    <a:pt x="61" y="3"/>
                    <a:pt x="61" y="3"/>
                  </a:cubicBezTo>
                  <a:cubicBezTo>
                    <a:pt x="29" y="12"/>
                    <a:pt x="29" y="12"/>
                    <a:pt x="29" y="12"/>
                  </a:cubicBezTo>
                  <a:cubicBezTo>
                    <a:pt x="8" y="24"/>
                    <a:pt x="8" y="24"/>
                    <a:pt x="8" y="24"/>
                  </a:cubicBezTo>
                  <a:cubicBezTo>
                    <a:pt x="2" y="32"/>
                    <a:pt x="2" y="32"/>
                    <a:pt x="2" y="32"/>
                  </a:cubicBezTo>
                  <a:cubicBezTo>
                    <a:pt x="0" y="40"/>
                    <a:pt x="0" y="40"/>
                    <a:pt x="0" y="40"/>
                  </a:cubicBezTo>
                  <a:cubicBezTo>
                    <a:pt x="0" y="199"/>
                    <a:pt x="0" y="199"/>
                    <a:pt x="0" y="199"/>
                  </a:cubicBezTo>
                  <a:cubicBezTo>
                    <a:pt x="2" y="207"/>
                    <a:pt x="2" y="207"/>
                    <a:pt x="2" y="207"/>
                  </a:cubicBezTo>
                  <a:cubicBezTo>
                    <a:pt x="8" y="215"/>
                    <a:pt x="8" y="215"/>
                    <a:pt x="8" y="215"/>
                  </a:cubicBezTo>
                  <a:cubicBezTo>
                    <a:pt x="29" y="227"/>
                    <a:pt x="29" y="227"/>
                    <a:pt x="29" y="227"/>
                  </a:cubicBezTo>
                  <a:cubicBezTo>
                    <a:pt x="61" y="236"/>
                    <a:pt x="61" y="236"/>
                    <a:pt x="61" y="236"/>
                  </a:cubicBezTo>
                  <a:cubicBezTo>
                    <a:pt x="73" y="238"/>
                    <a:pt x="87" y="239"/>
                    <a:pt x="101" y="239"/>
                  </a:cubicBezTo>
                  <a:cubicBezTo>
                    <a:pt x="129" y="239"/>
                    <a:pt x="154" y="234"/>
                    <a:pt x="172" y="227"/>
                  </a:cubicBezTo>
                  <a:cubicBezTo>
                    <a:pt x="181" y="224"/>
                    <a:pt x="189" y="219"/>
                    <a:pt x="194" y="215"/>
                  </a:cubicBezTo>
                  <a:cubicBezTo>
                    <a:pt x="196" y="212"/>
                    <a:pt x="198" y="210"/>
                    <a:pt x="200" y="207"/>
                  </a:cubicBezTo>
                  <a:cubicBezTo>
                    <a:pt x="201" y="205"/>
                    <a:pt x="202" y="202"/>
                    <a:pt x="202" y="199"/>
                  </a:cubicBezTo>
                  <a:cubicBezTo>
                    <a:pt x="202" y="40"/>
                    <a:pt x="202" y="40"/>
                    <a:pt x="202" y="40"/>
                  </a:cubicBezTo>
                  <a:cubicBezTo>
                    <a:pt x="202" y="34"/>
                    <a:pt x="199" y="29"/>
                    <a:pt x="194" y="24"/>
                  </a:cubicBezTo>
                  <a:cubicBezTo>
                    <a:pt x="189" y="20"/>
                    <a:pt x="181" y="15"/>
                    <a:pt x="172" y="12"/>
                  </a:cubicBezTo>
                  <a:cubicBezTo>
                    <a:pt x="163" y="8"/>
                    <a:pt x="152" y="5"/>
                    <a:pt x="140" y="3"/>
                  </a:cubicBezTo>
                  <a:cubicBezTo>
                    <a:pt x="128" y="1"/>
                    <a:pt x="115" y="0"/>
                    <a:pt x="101" y="0"/>
                  </a:cubicBezTo>
                  <a:close/>
                </a:path>
              </a:pathLst>
            </a:custGeom>
            <a:solidFill>
              <a:schemeClr val="accent5"/>
            </a:solidFill>
            <a:ln>
              <a:noFill/>
            </a:ln>
            <a:extLst/>
          </p:spPr>
          <p:txBody>
            <a:bodyPr vert="horz" wrap="square" lIns="457200" tIns="548640" rIns="182880" bIns="182880" numCol="1" anchor="ctr" anchorCtr="0" compatLnSpc="1">
              <a:prstTxWarp prst="textNoShape">
                <a:avLst/>
              </a:prstTxWarp>
            </a:bodyPr>
            <a:lstStyle/>
            <a:p>
              <a:pPr defTabSz="951304">
                <a:spcBef>
                  <a:spcPts val="2000"/>
                </a:spcBef>
                <a:defRPr/>
              </a:pPr>
              <a:r>
                <a:rPr lang="en-US" sz="1400" kern="0" dirty="0">
                  <a:solidFill>
                    <a:schemeClr val="bg1"/>
                  </a:solidFill>
                  <a:latin typeface="Segoe UI Semibold" panose="020B0702040204020203" pitchFamily="34" charset="0"/>
                  <a:cs typeface="Segoe UI Semibold" panose="020B0702040204020203" pitchFamily="34" charset="0"/>
                </a:rPr>
                <a:t>Analytic library</a:t>
              </a:r>
            </a:p>
            <a:p>
              <a:pPr defTabSz="951304">
                <a:spcBef>
                  <a:spcPts val="2000"/>
                </a:spcBef>
                <a:defRPr/>
              </a:pPr>
              <a:r>
                <a:rPr lang="en-US" sz="1400" kern="0" dirty="0">
                  <a:solidFill>
                    <a:schemeClr val="bg1"/>
                  </a:solidFill>
                  <a:latin typeface="Segoe UI Semibold" panose="020B0702040204020203" pitchFamily="34" charset="0"/>
                  <a:cs typeface="Segoe UI Semibold" panose="020B0702040204020203" pitchFamily="34" charset="0"/>
                </a:rPr>
                <a:t>T-SQL interface</a:t>
              </a:r>
            </a:p>
            <a:p>
              <a:pPr defTabSz="951304">
                <a:spcBef>
                  <a:spcPts val="2000"/>
                </a:spcBef>
                <a:defRPr/>
              </a:pPr>
              <a:r>
                <a:rPr lang="en-US" sz="1400" kern="0" dirty="0">
                  <a:solidFill>
                    <a:schemeClr val="bg1"/>
                  </a:solidFill>
                  <a:latin typeface="Segoe UI Semibold" panose="020B0702040204020203" pitchFamily="34" charset="0"/>
                  <a:cs typeface="Segoe UI Semibold" panose="020B0702040204020203" pitchFamily="34" charset="0"/>
                </a:rPr>
                <a:t>Relational data</a:t>
              </a:r>
            </a:p>
          </p:txBody>
        </p:sp>
      </p:grpSp>
      <p:cxnSp>
        <p:nvCxnSpPr>
          <p:cNvPr id="152" name="Straight Arrow Connector 151"/>
          <p:cNvCxnSpPr/>
          <p:nvPr/>
        </p:nvCxnSpPr>
        <p:spPr>
          <a:xfrm flipV="1">
            <a:off x="2593276" y="4532182"/>
            <a:ext cx="0" cy="1100827"/>
          </a:xfrm>
          <a:prstGeom prst="straightConnector1">
            <a:avLst/>
          </a:prstGeom>
          <a:ln w="41275">
            <a:solidFill>
              <a:srgbClr val="404040"/>
            </a:solidFill>
            <a:headEnd type="triangle" w="med" len="sm"/>
            <a:tailEnd type="triangle" w="med" len="sm"/>
          </a:ln>
        </p:spPr>
        <p:style>
          <a:lnRef idx="1">
            <a:schemeClr val="accent1"/>
          </a:lnRef>
          <a:fillRef idx="0">
            <a:schemeClr val="accent1"/>
          </a:fillRef>
          <a:effectRef idx="0">
            <a:schemeClr val="accent1"/>
          </a:effectRef>
          <a:fontRef idx="minor">
            <a:schemeClr val="tx1"/>
          </a:fontRef>
        </p:style>
      </p:cxnSp>
      <p:grpSp>
        <p:nvGrpSpPr>
          <p:cNvPr id="153" name="Group 152"/>
          <p:cNvGrpSpPr/>
          <p:nvPr/>
        </p:nvGrpSpPr>
        <p:grpSpPr>
          <a:xfrm>
            <a:off x="4266535" y="5429569"/>
            <a:ext cx="318903" cy="274372"/>
            <a:chOff x="4506201" y="5158860"/>
            <a:chExt cx="209665" cy="251210"/>
          </a:xfrm>
        </p:grpSpPr>
        <p:sp>
          <p:nvSpPr>
            <p:cNvPr id="165" name="Rectangle 164"/>
            <p:cNvSpPr/>
            <p:nvPr/>
          </p:nvSpPr>
          <p:spPr>
            <a:xfrm rot="10800000">
              <a:off x="4506201" y="5160831"/>
              <a:ext cx="209407" cy="243591"/>
            </a:xfrm>
            <a:prstGeom prst="rect">
              <a:avLst/>
            </a:prstGeom>
            <a:solidFill>
              <a:schemeClr val="bg1"/>
            </a:solidFill>
            <a:ln w="12700">
              <a:solidFill>
                <a:schemeClr val="tx1"/>
              </a:solid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4" tIns="45706" rIns="91414" bIns="45706" numCol="1" spcCol="0" rtlCol="0" fromWordArt="0" anchor="ctr" anchorCtr="0" forceAA="0" compatLnSpc="1">
              <a:prstTxWarp prst="textNoShape">
                <a:avLst/>
              </a:prstTxWarp>
              <a:noAutofit/>
            </a:bodyPr>
            <a:lstStyle/>
            <a:p>
              <a:pPr algn="ctr" defTabSz="931505"/>
              <a:endParaRPr lang="en-US" dirty="0">
                <a:solidFill>
                  <a:prstClr val="white"/>
                </a:solidFill>
              </a:endParaRPr>
            </a:p>
          </p:txBody>
        </p:sp>
        <p:grpSp>
          <p:nvGrpSpPr>
            <p:cNvPr id="155" name="Group 154"/>
            <p:cNvGrpSpPr/>
            <p:nvPr/>
          </p:nvGrpSpPr>
          <p:grpSpPr>
            <a:xfrm>
              <a:off x="4506202" y="5158860"/>
              <a:ext cx="209664" cy="251210"/>
              <a:chOff x="4721454" y="5169895"/>
              <a:chExt cx="263064" cy="315192"/>
            </a:xfrm>
          </p:grpSpPr>
          <p:cxnSp>
            <p:nvCxnSpPr>
              <p:cNvPr id="156" name="Straight Connector 155"/>
              <p:cNvCxnSpPr/>
              <p:nvPr/>
            </p:nvCxnSpPr>
            <p:spPr>
              <a:xfrm>
                <a:off x="4794778" y="5169895"/>
                <a:ext cx="0" cy="315192"/>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7" name="Straight Connector 156"/>
              <p:cNvCxnSpPr/>
              <p:nvPr/>
            </p:nvCxnSpPr>
            <p:spPr>
              <a:xfrm>
                <a:off x="4857674" y="5169895"/>
                <a:ext cx="0" cy="315192"/>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8" name="Straight Connector 157"/>
              <p:cNvCxnSpPr/>
              <p:nvPr/>
            </p:nvCxnSpPr>
            <p:spPr>
              <a:xfrm>
                <a:off x="4923160" y="5169895"/>
                <a:ext cx="0" cy="315192"/>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9" name="Straight Connector 158"/>
              <p:cNvCxnSpPr/>
              <p:nvPr/>
            </p:nvCxnSpPr>
            <p:spPr>
              <a:xfrm>
                <a:off x="4721454" y="5268559"/>
                <a:ext cx="262256"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0" name="Straight Connector 159"/>
              <p:cNvCxnSpPr/>
              <p:nvPr/>
            </p:nvCxnSpPr>
            <p:spPr>
              <a:xfrm>
                <a:off x="4721454" y="5319130"/>
                <a:ext cx="262256"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1" name="Straight Connector 160"/>
              <p:cNvCxnSpPr/>
              <p:nvPr/>
            </p:nvCxnSpPr>
            <p:spPr>
              <a:xfrm>
                <a:off x="4722262" y="5372121"/>
                <a:ext cx="262256"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2" name="Straight Connector 161"/>
              <p:cNvCxnSpPr/>
              <p:nvPr/>
            </p:nvCxnSpPr>
            <p:spPr>
              <a:xfrm>
                <a:off x="4722262" y="5425533"/>
                <a:ext cx="262256"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3" name="Straight Connector 162"/>
              <p:cNvCxnSpPr/>
              <p:nvPr/>
            </p:nvCxnSpPr>
            <p:spPr>
              <a:xfrm>
                <a:off x="4722180" y="5219700"/>
                <a:ext cx="262256"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grpSp>
        <p:nvGrpSpPr>
          <p:cNvPr id="31" name="Group 30"/>
          <p:cNvGrpSpPr/>
          <p:nvPr/>
        </p:nvGrpSpPr>
        <p:grpSpPr>
          <a:xfrm>
            <a:off x="4266535" y="4506963"/>
            <a:ext cx="336312" cy="370522"/>
            <a:chOff x="-475387" y="4015749"/>
            <a:chExt cx="360709" cy="397400"/>
          </a:xfrm>
        </p:grpSpPr>
        <p:sp>
          <p:nvSpPr>
            <p:cNvPr id="30" name="Freeform 29"/>
            <p:cNvSpPr/>
            <p:nvPr/>
          </p:nvSpPr>
          <p:spPr bwMode="auto">
            <a:xfrm>
              <a:off x="-409575" y="4081463"/>
              <a:ext cx="276225" cy="316706"/>
            </a:xfrm>
            <a:custGeom>
              <a:avLst/>
              <a:gdLst>
                <a:gd name="connsiteX0" fmla="*/ 0 w 276225"/>
                <a:gd name="connsiteY0" fmla="*/ 0 h 316706"/>
                <a:gd name="connsiteX1" fmla="*/ 7144 w 276225"/>
                <a:gd name="connsiteY1" fmla="*/ 307181 h 316706"/>
                <a:gd name="connsiteX2" fmla="*/ 19050 w 276225"/>
                <a:gd name="connsiteY2" fmla="*/ 316706 h 316706"/>
                <a:gd name="connsiteX3" fmla="*/ 195262 w 276225"/>
                <a:gd name="connsiteY3" fmla="*/ 311943 h 316706"/>
                <a:gd name="connsiteX4" fmla="*/ 276225 w 276225"/>
                <a:gd name="connsiteY4" fmla="*/ 228600 h 316706"/>
                <a:gd name="connsiteX5" fmla="*/ 271462 w 276225"/>
                <a:gd name="connsiteY5" fmla="*/ 7143 h 316706"/>
                <a:gd name="connsiteX6" fmla="*/ 0 w 276225"/>
                <a:gd name="connsiteY6" fmla="*/ 0 h 3167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6225" h="316706">
                  <a:moveTo>
                    <a:pt x="0" y="0"/>
                  </a:moveTo>
                  <a:lnTo>
                    <a:pt x="7144" y="307181"/>
                  </a:lnTo>
                  <a:lnTo>
                    <a:pt x="19050" y="316706"/>
                  </a:lnTo>
                  <a:lnTo>
                    <a:pt x="195262" y="311943"/>
                  </a:lnTo>
                  <a:lnTo>
                    <a:pt x="276225" y="228600"/>
                  </a:lnTo>
                  <a:lnTo>
                    <a:pt x="271462" y="7143"/>
                  </a:lnTo>
                  <a:lnTo>
                    <a:pt x="0" y="0"/>
                  </a:lnTo>
                  <a:close/>
                </a:path>
              </a:pathLst>
            </a:custGeom>
            <a:solidFill>
              <a:schemeClr val="bg1">
                <a:lumMod val="9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indent="-342900" algn="ctr" defTabSz="932472" fontAlgn="base">
                <a:lnSpc>
                  <a:spcPct val="90000"/>
                </a:lnSpc>
                <a:spcBef>
                  <a:spcPct val="0"/>
                </a:spcBef>
                <a:spcAft>
                  <a:spcPct val="0"/>
                </a:spcAft>
                <a:buFont typeface="Wingdings 3" panose="05040102010807070707" pitchFamily="18" charset="2"/>
                <a:buChar char="Æ"/>
              </a:pPr>
              <a:endParaRPr lang="en-US" sz="2000" b="1" dirty="0">
                <a:solidFill>
                  <a:schemeClr val="bg1"/>
                </a:solidFill>
                <a:latin typeface="+mj-lt"/>
                <a:ea typeface="Segoe UI" pitchFamily="34" charset="0"/>
                <a:cs typeface="Segoe UI" pitchFamily="34" charset="0"/>
              </a:endParaRPr>
            </a:p>
          </p:txBody>
        </p:sp>
        <p:sp>
          <p:nvSpPr>
            <p:cNvPr id="29" name="Rectangle 28"/>
            <p:cNvSpPr/>
            <p:nvPr/>
          </p:nvSpPr>
          <p:spPr bwMode="auto">
            <a:xfrm>
              <a:off x="-463482" y="4034485"/>
              <a:ext cx="270602" cy="308915"/>
            </a:xfrm>
            <a:prstGeom prst="rect">
              <a:avLst/>
            </a:prstGeom>
            <a:solidFill>
              <a:schemeClr val="bg1">
                <a:lumMod val="9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indent="-342900" algn="ctr" defTabSz="932472" fontAlgn="base">
                <a:lnSpc>
                  <a:spcPct val="90000"/>
                </a:lnSpc>
                <a:spcBef>
                  <a:spcPct val="0"/>
                </a:spcBef>
                <a:spcAft>
                  <a:spcPct val="0"/>
                </a:spcAft>
                <a:buFont typeface="Wingdings 3" panose="05040102010807070707" pitchFamily="18" charset="2"/>
                <a:buChar char="Æ"/>
              </a:pPr>
              <a:endParaRPr lang="en-US" sz="2000" b="1" dirty="0">
                <a:solidFill>
                  <a:schemeClr val="bg1"/>
                </a:solidFill>
                <a:latin typeface="+mj-lt"/>
                <a:ea typeface="Segoe UI" pitchFamily="34" charset="0"/>
                <a:cs typeface="Segoe UI" pitchFamily="34" charset="0"/>
              </a:endParaRPr>
            </a:p>
          </p:txBody>
        </p:sp>
        <p:grpSp>
          <p:nvGrpSpPr>
            <p:cNvPr id="166" name="Group 165"/>
            <p:cNvGrpSpPr/>
            <p:nvPr/>
          </p:nvGrpSpPr>
          <p:grpSpPr>
            <a:xfrm>
              <a:off x="-475387" y="4015749"/>
              <a:ext cx="357147" cy="397400"/>
              <a:chOff x="3901865" y="4362166"/>
              <a:chExt cx="357147" cy="397400"/>
            </a:xfrm>
          </p:grpSpPr>
          <p:sp>
            <p:nvSpPr>
              <p:cNvPr id="168" name="Freeform 167"/>
              <p:cNvSpPr/>
              <p:nvPr>
                <p:custDataLst>
                  <p:tags r:id="rId5"/>
                </p:custDataLst>
              </p:nvPr>
            </p:nvSpPr>
            <p:spPr bwMode="auto">
              <a:xfrm rot="10800000">
                <a:off x="3901865" y="4362166"/>
                <a:ext cx="301456" cy="344282"/>
              </a:xfrm>
              <a:custGeom>
                <a:avLst/>
                <a:gdLst>
                  <a:gd name="connsiteX0" fmla="*/ 342979 w 343786"/>
                  <a:gd name="connsiteY0" fmla="*/ 392623 h 392623"/>
                  <a:gd name="connsiteX1" fmla="*/ 29955 w 343786"/>
                  <a:gd name="connsiteY1" fmla="*/ 392623 h 392623"/>
                  <a:gd name="connsiteX2" fmla="*/ 105 w 343786"/>
                  <a:gd name="connsiteY2" fmla="*/ 362773 h 392623"/>
                  <a:gd name="connsiteX3" fmla="*/ 0 w 343786"/>
                  <a:gd name="connsiteY3" fmla="*/ 328722 h 392623"/>
                  <a:gd name="connsiteX4" fmla="*/ 23964 w 343786"/>
                  <a:gd name="connsiteY4" fmla="*/ 328722 h 392623"/>
                  <a:gd name="connsiteX5" fmla="*/ 23898 w 343786"/>
                  <a:gd name="connsiteY5" fmla="*/ 345024 h 392623"/>
                  <a:gd name="connsiteX6" fmla="*/ 44067 w 343786"/>
                  <a:gd name="connsiteY6" fmla="*/ 369227 h 392623"/>
                  <a:gd name="connsiteX7" fmla="*/ 319173 w 343786"/>
                  <a:gd name="connsiteY7" fmla="*/ 367614 h 392623"/>
                  <a:gd name="connsiteX8" fmla="*/ 319173 w 343786"/>
                  <a:gd name="connsiteY8" fmla="*/ 51363 h 392623"/>
                  <a:gd name="connsiteX9" fmla="*/ 294970 w 343786"/>
                  <a:gd name="connsiteY9" fmla="*/ 23933 h 392623"/>
                  <a:gd name="connsiteX10" fmla="*/ 276999 w 343786"/>
                  <a:gd name="connsiteY10" fmla="*/ 23849 h 392623"/>
                  <a:gd name="connsiteX11" fmla="*/ 277053 w 343786"/>
                  <a:gd name="connsiteY11" fmla="*/ 0 h 392623"/>
                  <a:gd name="connsiteX12" fmla="*/ 309741 w 343786"/>
                  <a:gd name="connsiteY12" fmla="*/ 53 h 392623"/>
                  <a:gd name="connsiteX13" fmla="*/ 343786 w 343786"/>
                  <a:gd name="connsiteY13" fmla="*/ 38455 h 392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43786" h="392623">
                    <a:moveTo>
                      <a:pt x="342979" y="392623"/>
                    </a:moveTo>
                    <a:lnTo>
                      <a:pt x="29955" y="392623"/>
                    </a:lnTo>
                    <a:cubicBezTo>
                      <a:pt x="11131" y="391548"/>
                      <a:pt x="2794" y="377564"/>
                      <a:pt x="105" y="362773"/>
                    </a:cubicBezTo>
                    <a:lnTo>
                      <a:pt x="0" y="328722"/>
                    </a:lnTo>
                    <a:lnTo>
                      <a:pt x="23964" y="328722"/>
                    </a:lnTo>
                    <a:lnTo>
                      <a:pt x="23898" y="345024"/>
                    </a:lnTo>
                    <a:cubicBezTo>
                      <a:pt x="26587" y="354706"/>
                      <a:pt x="26856" y="365193"/>
                      <a:pt x="44067" y="369227"/>
                    </a:cubicBezTo>
                    <a:lnTo>
                      <a:pt x="319173" y="367614"/>
                    </a:lnTo>
                    <a:lnTo>
                      <a:pt x="319173" y="51363"/>
                    </a:lnTo>
                    <a:cubicBezTo>
                      <a:pt x="319442" y="40606"/>
                      <a:pt x="315678" y="23395"/>
                      <a:pt x="294970" y="23933"/>
                    </a:cubicBezTo>
                    <a:lnTo>
                      <a:pt x="276999" y="23849"/>
                    </a:lnTo>
                    <a:lnTo>
                      <a:pt x="277053" y="0"/>
                    </a:lnTo>
                    <a:lnTo>
                      <a:pt x="309741" y="53"/>
                    </a:lnTo>
                    <a:cubicBezTo>
                      <a:pt x="338246" y="3549"/>
                      <a:pt x="342979" y="23395"/>
                      <a:pt x="343786" y="38455"/>
                    </a:cubicBezTo>
                    <a:close/>
                  </a:path>
                </a:pathLst>
              </a:custGeom>
              <a:solidFill>
                <a:schemeClr val="accent4"/>
              </a:solidFill>
              <a:ln>
                <a:noFill/>
              </a:ln>
              <a:extLst/>
            </p:spPr>
            <p:style>
              <a:lnRef idx="2">
                <a:schemeClr val="accent1"/>
              </a:lnRef>
              <a:fillRef idx="1">
                <a:schemeClr val="lt1"/>
              </a:fillRef>
              <a:effectRef idx="0">
                <a:schemeClr val="accent1"/>
              </a:effectRef>
              <a:fontRef idx="minor">
                <a:schemeClr val="dk1"/>
              </a:fontRef>
            </p:style>
            <p:txBody>
              <a:bodyPr rot="0" spcFirstLastPara="0" vertOverflow="overflow" horzOverflow="overflow" vert="horz" wrap="square" lIns="93234" tIns="46616" rIns="93234" bIns="46616" numCol="1" spcCol="0" rtlCol="0" fromWordArt="0" anchor="t" anchorCtr="0" forceAA="0" compatLnSpc="1">
                <a:prstTxWarp prst="textNoShape">
                  <a:avLst/>
                </a:prstTxWarp>
                <a:noAutofit/>
              </a:bodyPr>
              <a:lstStyle/>
              <a:p>
                <a:pPr algn="ctr" defTabSz="932239"/>
                <a:endParaRPr lang="en-US" sz="714" dirty="0">
                  <a:solidFill>
                    <a:prstClr val="white"/>
                  </a:solidFill>
                </a:endParaRPr>
              </a:p>
            </p:txBody>
          </p:sp>
          <p:sp>
            <p:nvSpPr>
              <p:cNvPr id="170" name="Freeform 169"/>
              <p:cNvSpPr/>
              <p:nvPr>
                <p:custDataLst>
                  <p:tags r:id="rId6"/>
                </p:custDataLst>
              </p:nvPr>
            </p:nvSpPr>
            <p:spPr bwMode="auto">
              <a:xfrm rot="10800000">
                <a:off x="3956941" y="4415048"/>
                <a:ext cx="302071" cy="344518"/>
              </a:xfrm>
              <a:custGeom>
                <a:avLst/>
                <a:gdLst>
                  <a:gd name="connsiteX0" fmla="*/ 304539 w 847199"/>
                  <a:gd name="connsiteY0" fmla="*/ 57538 h 966241"/>
                  <a:gd name="connsiteX1" fmla="*/ 302555 w 847199"/>
                  <a:gd name="connsiteY1" fmla="*/ 230813 h 966241"/>
                  <a:gd name="connsiteX2" fmla="*/ 239727 w 847199"/>
                  <a:gd name="connsiteY2" fmla="*/ 276447 h 966241"/>
                  <a:gd name="connsiteX3" fmla="*/ 62813 w 847199"/>
                  <a:gd name="connsiteY3" fmla="*/ 276116 h 966241"/>
                  <a:gd name="connsiteX4" fmla="*/ 60499 w 847199"/>
                  <a:gd name="connsiteY4" fmla="*/ 849181 h 966241"/>
                  <a:gd name="connsiteX5" fmla="*/ 110100 w 847199"/>
                  <a:gd name="connsiteY5" fmla="*/ 908703 h 966241"/>
                  <a:gd name="connsiteX6" fmla="*/ 786669 w 847199"/>
                  <a:gd name="connsiteY6" fmla="*/ 904735 h 966241"/>
                  <a:gd name="connsiteX7" fmla="*/ 786669 w 847199"/>
                  <a:gd name="connsiteY7" fmla="*/ 126980 h 966241"/>
                  <a:gd name="connsiteX8" fmla="*/ 727147 w 847199"/>
                  <a:gd name="connsiteY8" fmla="*/ 59522 h 966241"/>
                  <a:gd name="connsiteX9" fmla="*/ 279755 w 847199"/>
                  <a:gd name="connsiteY9" fmla="*/ 0 h 966241"/>
                  <a:gd name="connsiteX10" fmla="*/ 763472 w 847199"/>
                  <a:gd name="connsiteY10" fmla="*/ 794 h 966241"/>
                  <a:gd name="connsiteX11" fmla="*/ 847199 w 847199"/>
                  <a:gd name="connsiteY11" fmla="*/ 95235 h 966241"/>
                  <a:gd name="connsiteX12" fmla="*/ 845215 w 847199"/>
                  <a:gd name="connsiteY12" fmla="*/ 966241 h 966241"/>
                  <a:gd name="connsiteX13" fmla="*/ 75395 w 847199"/>
                  <a:gd name="connsiteY13" fmla="*/ 966241 h 966241"/>
                  <a:gd name="connsiteX14" fmla="*/ 1984 w 847199"/>
                  <a:gd name="connsiteY14" fmla="*/ 892830 h 966241"/>
                  <a:gd name="connsiteX15" fmla="*/ 0 w 847199"/>
                  <a:gd name="connsiteY15" fmla="*/ 248008 h 9662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47199" h="966241">
                    <a:moveTo>
                      <a:pt x="304539" y="57538"/>
                    </a:moveTo>
                    <a:cubicBezTo>
                      <a:pt x="303878" y="115738"/>
                      <a:pt x="305862" y="171291"/>
                      <a:pt x="302555" y="230813"/>
                    </a:cubicBezTo>
                    <a:cubicBezTo>
                      <a:pt x="295942" y="265865"/>
                      <a:pt x="283376" y="273140"/>
                      <a:pt x="239727" y="276447"/>
                    </a:cubicBezTo>
                    <a:lnTo>
                      <a:pt x="62813" y="276116"/>
                    </a:lnTo>
                    <a:cubicBezTo>
                      <a:pt x="62373" y="466807"/>
                      <a:pt x="60940" y="658490"/>
                      <a:pt x="60499" y="849181"/>
                    </a:cubicBezTo>
                    <a:cubicBezTo>
                      <a:pt x="67112" y="872990"/>
                      <a:pt x="67773" y="898783"/>
                      <a:pt x="110100" y="908703"/>
                    </a:cubicBezTo>
                    <a:lnTo>
                      <a:pt x="786669" y="904735"/>
                    </a:lnTo>
                    <a:lnTo>
                      <a:pt x="786669" y="126980"/>
                    </a:lnTo>
                    <a:cubicBezTo>
                      <a:pt x="787330" y="100526"/>
                      <a:pt x="778072" y="58199"/>
                      <a:pt x="727147" y="59522"/>
                    </a:cubicBezTo>
                    <a:close/>
                    <a:moveTo>
                      <a:pt x="279755" y="0"/>
                    </a:moveTo>
                    <a:lnTo>
                      <a:pt x="763472" y="794"/>
                    </a:lnTo>
                    <a:cubicBezTo>
                      <a:pt x="833575" y="9391"/>
                      <a:pt x="845215" y="58199"/>
                      <a:pt x="847199" y="95235"/>
                    </a:cubicBezTo>
                    <a:lnTo>
                      <a:pt x="845215" y="966241"/>
                    </a:lnTo>
                    <a:lnTo>
                      <a:pt x="75395" y="966241"/>
                    </a:lnTo>
                    <a:cubicBezTo>
                      <a:pt x="29100" y="963596"/>
                      <a:pt x="8598" y="929205"/>
                      <a:pt x="1984" y="892830"/>
                    </a:cubicBezTo>
                    <a:lnTo>
                      <a:pt x="0" y="248008"/>
                    </a:lnTo>
                    <a:close/>
                  </a:path>
                </a:pathLst>
              </a:custGeom>
              <a:solidFill>
                <a:schemeClr val="accent4"/>
              </a:solidFill>
              <a:ln>
                <a:noFill/>
              </a:ln>
              <a:extLst/>
            </p:spPr>
            <p:style>
              <a:lnRef idx="2">
                <a:schemeClr val="accent1"/>
              </a:lnRef>
              <a:fillRef idx="1">
                <a:schemeClr val="lt1"/>
              </a:fillRef>
              <a:effectRef idx="0">
                <a:schemeClr val="accent1"/>
              </a:effectRef>
              <a:fontRef idx="minor">
                <a:schemeClr val="dk1"/>
              </a:fontRef>
            </p:style>
            <p:txBody>
              <a:bodyPr rot="0" spcFirstLastPara="0" vertOverflow="overflow" horzOverflow="overflow" vert="horz" wrap="square" lIns="93234" tIns="46616" rIns="93234" bIns="46616" numCol="1" spcCol="0" rtlCol="0" fromWordArt="0" anchor="t" anchorCtr="0" forceAA="0" compatLnSpc="1">
                <a:prstTxWarp prst="textNoShape">
                  <a:avLst/>
                </a:prstTxWarp>
                <a:noAutofit/>
              </a:bodyPr>
              <a:lstStyle/>
              <a:p>
                <a:pPr algn="ctr" defTabSz="932239"/>
                <a:endParaRPr lang="en-US" sz="714" dirty="0">
                  <a:solidFill>
                    <a:prstClr val="white"/>
                  </a:solidFill>
                </a:endParaRPr>
              </a:p>
            </p:txBody>
          </p:sp>
        </p:grpSp>
        <p:sp>
          <p:nvSpPr>
            <p:cNvPr id="176" name="Rectangle 153"/>
            <p:cNvSpPr>
              <a:spLocks noChangeAspect="1"/>
            </p:cNvSpPr>
            <p:nvPr/>
          </p:nvSpPr>
          <p:spPr>
            <a:xfrm>
              <a:off x="-409876" y="4078826"/>
              <a:ext cx="295198" cy="327460"/>
            </a:xfrm>
            <a:prstGeom prst="rect">
              <a:avLst/>
            </a:prstGeom>
            <a:noFill/>
            <a:ln>
              <a:noFill/>
            </a:ln>
          </p:spPr>
          <p:style>
            <a:lnRef idx="2">
              <a:schemeClr val="accent1"/>
            </a:lnRef>
            <a:fillRef idx="1">
              <a:schemeClr val="lt1"/>
            </a:fillRef>
            <a:effectRef idx="0">
              <a:schemeClr val="accent1"/>
            </a:effectRef>
            <a:fontRef idx="minor">
              <a:schemeClr val="dk1"/>
            </a:fontRef>
          </p:style>
          <p:txBody>
            <a:bodyPr lIns="18646" tIns="18646" rIns="18646" bIns="18646" rtlCol="0" anchor="t"/>
            <a:lstStyle/>
            <a:p>
              <a:pPr algn="ctr" defTabSz="932239"/>
              <a:r>
                <a:rPr lang="en-IN" sz="612" dirty="0">
                  <a:solidFill>
                    <a:schemeClr val="accent4"/>
                  </a:solidFill>
                  <a:latin typeface="Segoe UI Semibold" panose="020B0702040204020203" pitchFamily="34" charset="0"/>
                  <a:cs typeface="Segoe UI Semibold" panose="020B0702040204020203" pitchFamily="34" charset="0"/>
                </a:rPr>
                <a:t>010010</a:t>
              </a:r>
            </a:p>
            <a:p>
              <a:pPr algn="ctr" defTabSz="932239"/>
              <a:r>
                <a:rPr lang="en-IN" sz="612" dirty="0">
                  <a:solidFill>
                    <a:schemeClr val="accent4"/>
                  </a:solidFill>
                  <a:latin typeface="Segoe UI Semibold" panose="020B0702040204020203" pitchFamily="34" charset="0"/>
                  <a:cs typeface="Segoe UI Semibold" panose="020B0702040204020203" pitchFamily="34" charset="0"/>
                </a:rPr>
                <a:t>100100</a:t>
              </a:r>
            </a:p>
            <a:p>
              <a:pPr algn="ctr" defTabSz="932239"/>
              <a:r>
                <a:rPr lang="en-IN" sz="612" dirty="0">
                  <a:solidFill>
                    <a:schemeClr val="accent4"/>
                  </a:solidFill>
                  <a:latin typeface="Segoe UI Semibold" panose="020B0702040204020203" pitchFamily="34" charset="0"/>
                  <a:cs typeface="Segoe UI Semibold" panose="020B0702040204020203" pitchFamily="34" charset="0"/>
                </a:rPr>
                <a:t>010101</a:t>
              </a:r>
            </a:p>
          </p:txBody>
        </p:sp>
      </p:grpSp>
      <p:grpSp>
        <p:nvGrpSpPr>
          <p:cNvPr id="177" name="Group 176"/>
          <p:cNvGrpSpPr/>
          <p:nvPr/>
        </p:nvGrpSpPr>
        <p:grpSpPr>
          <a:xfrm>
            <a:off x="4266535" y="4946562"/>
            <a:ext cx="336312" cy="370522"/>
            <a:chOff x="-475387" y="4015749"/>
            <a:chExt cx="360709" cy="397400"/>
          </a:xfrm>
        </p:grpSpPr>
        <p:sp>
          <p:nvSpPr>
            <p:cNvPr id="178" name="Freeform 177"/>
            <p:cNvSpPr/>
            <p:nvPr/>
          </p:nvSpPr>
          <p:spPr bwMode="auto">
            <a:xfrm>
              <a:off x="-409575" y="4081463"/>
              <a:ext cx="276225" cy="316706"/>
            </a:xfrm>
            <a:custGeom>
              <a:avLst/>
              <a:gdLst>
                <a:gd name="connsiteX0" fmla="*/ 0 w 276225"/>
                <a:gd name="connsiteY0" fmla="*/ 0 h 316706"/>
                <a:gd name="connsiteX1" fmla="*/ 7144 w 276225"/>
                <a:gd name="connsiteY1" fmla="*/ 307181 h 316706"/>
                <a:gd name="connsiteX2" fmla="*/ 19050 w 276225"/>
                <a:gd name="connsiteY2" fmla="*/ 316706 h 316706"/>
                <a:gd name="connsiteX3" fmla="*/ 195262 w 276225"/>
                <a:gd name="connsiteY3" fmla="*/ 311943 h 316706"/>
                <a:gd name="connsiteX4" fmla="*/ 276225 w 276225"/>
                <a:gd name="connsiteY4" fmla="*/ 228600 h 316706"/>
                <a:gd name="connsiteX5" fmla="*/ 271462 w 276225"/>
                <a:gd name="connsiteY5" fmla="*/ 7143 h 316706"/>
                <a:gd name="connsiteX6" fmla="*/ 0 w 276225"/>
                <a:gd name="connsiteY6" fmla="*/ 0 h 3167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6225" h="316706">
                  <a:moveTo>
                    <a:pt x="0" y="0"/>
                  </a:moveTo>
                  <a:lnTo>
                    <a:pt x="7144" y="307181"/>
                  </a:lnTo>
                  <a:lnTo>
                    <a:pt x="19050" y="316706"/>
                  </a:lnTo>
                  <a:lnTo>
                    <a:pt x="195262" y="311943"/>
                  </a:lnTo>
                  <a:lnTo>
                    <a:pt x="276225" y="228600"/>
                  </a:lnTo>
                  <a:lnTo>
                    <a:pt x="271462" y="7143"/>
                  </a:lnTo>
                  <a:lnTo>
                    <a:pt x="0" y="0"/>
                  </a:lnTo>
                  <a:close/>
                </a:path>
              </a:pathLst>
            </a:custGeom>
            <a:solidFill>
              <a:schemeClr val="bg1">
                <a:lumMod val="9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indent="-342900" algn="ctr" defTabSz="932472" fontAlgn="base">
                <a:lnSpc>
                  <a:spcPct val="90000"/>
                </a:lnSpc>
                <a:spcBef>
                  <a:spcPct val="0"/>
                </a:spcBef>
                <a:spcAft>
                  <a:spcPct val="0"/>
                </a:spcAft>
                <a:buFont typeface="Wingdings 3" panose="05040102010807070707" pitchFamily="18" charset="2"/>
                <a:buChar char="Æ"/>
              </a:pPr>
              <a:endParaRPr lang="en-US" sz="2000" b="1" dirty="0">
                <a:solidFill>
                  <a:schemeClr val="bg1"/>
                </a:solidFill>
                <a:latin typeface="+mj-lt"/>
                <a:ea typeface="Segoe UI" pitchFamily="34" charset="0"/>
                <a:cs typeface="Segoe UI" pitchFamily="34" charset="0"/>
              </a:endParaRPr>
            </a:p>
          </p:txBody>
        </p:sp>
        <p:sp>
          <p:nvSpPr>
            <p:cNvPr id="179" name="Rectangle 178"/>
            <p:cNvSpPr/>
            <p:nvPr/>
          </p:nvSpPr>
          <p:spPr bwMode="auto">
            <a:xfrm>
              <a:off x="-463482" y="4034485"/>
              <a:ext cx="270602" cy="308915"/>
            </a:xfrm>
            <a:prstGeom prst="rect">
              <a:avLst/>
            </a:prstGeom>
            <a:solidFill>
              <a:schemeClr val="bg1">
                <a:lumMod val="9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indent="-342900" algn="ctr" defTabSz="932472" fontAlgn="base">
                <a:lnSpc>
                  <a:spcPct val="90000"/>
                </a:lnSpc>
                <a:spcBef>
                  <a:spcPct val="0"/>
                </a:spcBef>
                <a:spcAft>
                  <a:spcPct val="0"/>
                </a:spcAft>
                <a:buFont typeface="Wingdings 3" panose="05040102010807070707" pitchFamily="18" charset="2"/>
                <a:buChar char="Æ"/>
              </a:pPr>
              <a:endParaRPr lang="en-US" sz="2000" b="1" dirty="0">
                <a:solidFill>
                  <a:schemeClr val="bg1"/>
                </a:solidFill>
                <a:latin typeface="+mj-lt"/>
                <a:ea typeface="Segoe UI" pitchFamily="34" charset="0"/>
                <a:cs typeface="Segoe UI" pitchFamily="34" charset="0"/>
              </a:endParaRPr>
            </a:p>
          </p:txBody>
        </p:sp>
        <p:grpSp>
          <p:nvGrpSpPr>
            <p:cNvPr id="180" name="Group 179"/>
            <p:cNvGrpSpPr/>
            <p:nvPr/>
          </p:nvGrpSpPr>
          <p:grpSpPr>
            <a:xfrm>
              <a:off x="-475387" y="4015749"/>
              <a:ext cx="357147" cy="397400"/>
              <a:chOff x="3901865" y="4362166"/>
              <a:chExt cx="357147" cy="397400"/>
            </a:xfrm>
          </p:grpSpPr>
          <p:sp>
            <p:nvSpPr>
              <p:cNvPr id="182" name="Freeform 181"/>
              <p:cNvSpPr/>
              <p:nvPr>
                <p:custDataLst>
                  <p:tags r:id="rId3"/>
                </p:custDataLst>
              </p:nvPr>
            </p:nvSpPr>
            <p:spPr bwMode="auto">
              <a:xfrm rot="10800000">
                <a:off x="3901865" y="4362166"/>
                <a:ext cx="301456" cy="344282"/>
              </a:xfrm>
              <a:custGeom>
                <a:avLst/>
                <a:gdLst>
                  <a:gd name="connsiteX0" fmla="*/ 342979 w 343786"/>
                  <a:gd name="connsiteY0" fmla="*/ 392623 h 392623"/>
                  <a:gd name="connsiteX1" fmla="*/ 29955 w 343786"/>
                  <a:gd name="connsiteY1" fmla="*/ 392623 h 392623"/>
                  <a:gd name="connsiteX2" fmla="*/ 105 w 343786"/>
                  <a:gd name="connsiteY2" fmla="*/ 362773 h 392623"/>
                  <a:gd name="connsiteX3" fmla="*/ 0 w 343786"/>
                  <a:gd name="connsiteY3" fmla="*/ 328722 h 392623"/>
                  <a:gd name="connsiteX4" fmla="*/ 23964 w 343786"/>
                  <a:gd name="connsiteY4" fmla="*/ 328722 h 392623"/>
                  <a:gd name="connsiteX5" fmla="*/ 23898 w 343786"/>
                  <a:gd name="connsiteY5" fmla="*/ 345024 h 392623"/>
                  <a:gd name="connsiteX6" fmla="*/ 44067 w 343786"/>
                  <a:gd name="connsiteY6" fmla="*/ 369227 h 392623"/>
                  <a:gd name="connsiteX7" fmla="*/ 319173 w 343786"/>
                  <a:gd name="connsiteY7" fmla="*/ 367614 h 392623"/>
                  <a:gd name="connsiteX8" fmla="*/ 319173 w 343786"/>
                  <a:gd name="connsiteY8" fmla="*/ 51363 h 392623"/>
                  <a:gd name="connsiteX9" fmla="*/ 294970 w 343786"/>
                  <a:gd name="connsiteY9" fmla="*/ 23933 h 392623"/>
                  <a:gd name="connsiteX10" fmla="*/ 276999 w 343786"/>
                  <a:gd name="connsiteY10" fmla="*/ 23849 h 392623"/>
                  <a:gd name="connsiteX11" fmla="*/ 277053 w 343786"/>
                  <a:gd name="connsiteY11" fmla="*/ 0 h 392623"/>
                  <a:gd name="connsiteX12" fmla="*/ 309741 w 343786"/>
                  <a:gd name="connsiteY12" fmla="*/ 53 h 392623"/>
                  <a:gd name="connsiteX13" fmla="*/ 343786 w 343786"/>
                  <a:gd name="connsiteY13" fmla="*/ 38455 h 392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43786" h="392623">
                    <a:moveTo>
                      <a:pt x="342979" y="392623"/>
                    </a:moveTo>
                    <a:lnTo>
                      <a:pt x="29955" y="392623"/>
                    </a:lnTo>
                    <a:cubicBezTo>
                      <a:pt x="11131" y="391548"/>
                      <a:pt x="2794" y="377564"/>
                      <a:pt x="105" y="362773"/>
                    </a:cubicBezTo>
                    <a:lnTo>
                      <a:pt x="0" y="328722"/>
                    </a:lnTo>
                    <a:lnTo>
                      <a:pt x="23964" y="328722"/>
                    </a:lnTo>
                    <a:lnTo>
                      <a:pt x="23898" y="345024"/>
                    </a:lnTo>
                    <a:cubicBezTo>
                      <a:pt x="26587" y="354706"/>
                      <a:pt x="26856" y="365193"/>
                      <a:pt x="44067" y="369227"/>
                    </a:cubicBezTo>
                    <a:lnTo>
                      <a:pt x="319173" y="367614"/>
                    </a:lnTo>
                    <a:lnTo>
                      <a:pt x="319173" y="51363"/>
                    </a:lnTo>
                    <a:cubicBezTo>
                      <a:pt x="319442" y="40606"/>
                      <a:pt x="315678" y="23395"/>
                      <a:pt x="294970" y="23933"/>
                    </a:cubicBezTo>
                    <a:lnTo>
                      <a:pt x="276999" y="23849"/>
                    </a:lnTo>
                    <a:lnTo>
                      <a:pt x="277053" y="0"/>
                    </a:lnTo>
                    <a:lnTo>
                      <a:pt x="309741" y="53"/>
                    </a:lnTo>
                    <a:cubicBezTo>
                      <a:pt x="338246" y="3549"/>
                      <a:pt x="342979" y="23395"/>
                      <a:pt x="343786" y="38455"/>
                    </a:cubicBezTo>
                    <a:close/>
                  </a:path>
                </a:pathLst>
              </a:custGeom>
              <a:solidFill>
                <a:schemeClr val="accent1"/>
              </a:solidFill>
              <a:ln>
                <a:noFill/>
              </a:ln>
              <a:extLst/>
            </p:spPr>
            <p:style>
              <a:lnRef idx="2">
                <a:schemeClr val="accent1"/>
              </a:lnRef>
              <a:fillRef idx="1">
                <a:schemeClr val="lt1"/>
              </a:fillRef>
              <a:effectRef idx="0">
                <a:schemeClr val="accent1"/>
              </a:effectRef>
              <a:fontRef idx="minor">
                <a:schemeClr val="dk1"/>
              </a:fontRef>
            </p:style>
            <p:txBody>
              <a:bodyPr rot="0" spcFirstLastPara="0" vertOverflow="overflow" horzOverflow="overflow" vert="horz" wrap="square" lIns="93234" tIns="46616" rIns="93234" bIns="46616" numCol="1" spcCol="0" rtlCol="0" fromWordArt="0" anchor="t" anchorCtr="0" forceAA="0" compatLnSpc="1">
                <a:prstTxWarp prst="textNoShape">
                  <a:avLst/>
                </a:prstTxWarp>
                <a:noAutofit/>
              </a:bodyPr>
              <a:lstStyle/>
              <a:p>
                <a:pPr algn="ctr" defTabSz="932239"/>
                <a:endParaRPr lang="en-US" sz="714" dirty="0">
                  <a:solidFill>
                    <a:prstClr val="white"/>
                  </a:solidFill>
                </a:endParaRPr>
              </a:p>
            </p:txBody>
          </p:sp>
          <p:sp>
            <p:nvSpPr>
              <p:cNvPr id="183" name="Freeform 182"/>
              <p:cNvSpPr/>
              <p:nvPr>
                <p:custDataLst>
                  <p:tags r:id="rId4"/>
                </p:custDataLst>
              </p:nvPr>
            </p:nvSpPr>
            <p:spPr bwMode="auto">
              <a:xfrm rot="10800000">
                <a:off x="3956941" y="4415048"/>
                <a:ext cx="302071" cy="344518"/>
              </a:xfrm>
              <a:custGeom>
                <a:avLst/>
                <a:gdLst>
                  <a:gd name="connsiteX0" fmla="*/ 304539 w 847199"/>
                  <a:gd name="connsiteY0" fmla="*/ 57538 h 966241"/>
                  <a:gd name="connsiteX1" fmla="*/ 302555 w 847199"/>
                  <a:gd name="connsiteY1" fmla="*/ 230813 h 966241"/>
                  <a:gd name="connsiteX2" fmla="*/ 239727 w 847199"/>
                  <a:gd name="connsiteY2" fmla="*/ 276447 h 966241"/>
                  <a:gd name="connsiteX3" fmla="*/ 62813 w 847199"/>
                  <a:gd name="connsiteY3" fmla="*/ 276116 h 966241"/>
                  <a:gd name="connsiteX4" fmla="*/ 60499 w 847199"/>
                  <a:gd name="connsiteY4" fmla="*/ 849181 h 966241"/>
                  <a:gd name="connsiteX5" fmla="*/ 110100 w 847199"/>
                  <a:gd name="connsiteY5" fmla="*/ 908703 h 966241"/>
                  <a:gd name="connsiteX6" fmla="*/ 786669 w 847199"/>
                  <a:gd name="connsiteY6" fmla="*/ 904735 h 966241"/>
                  <a:gd name="connsiteX7" fmla="*/ 786669 w 847199"/>
                  <a:gd name="connsiteY7" fmla="*/ 126980 h 966241"/>
                  <a:gd name="connsiteX8" fmla="*/ 727147 w 847199"/>
                  <a:gd name="connsiteY8" fmla="*/ 59522 h 966241"/>
                  <a:gd name="connsiteX9" fmla="*/ 279755 w 847199"/>
                  <a:gd name="connsiteY9" fmla="*/ 0 h 966241"/>
                  <a:gd name="connsiteX10" fmla="*/ 763472 w 847199"/>
                  <a:gd name="connsiteY10" fmla="*/ 794 h 966241"/>
                  <a:gd name="connsiteX11" fmla="*/ 847199 w 847199"/>
                  <a:gd name="connsiteY11" fmla="*/ 95235 h 966241"/>
                  <a:gd name="connsiteX12" fmla="*/ 845215 w 847199"/>
                  <a:gd name="connsiteY12" fmla="*/ 966241 h 966241"/>
                  <a:gd name="connsiteX13" fmla="*/ 75395 w 847199"/>
                  <a:gd name="connsiteY13" fmla="*/ 966241 h 966241"/>
                  <a:gd name="connsiteX14" fmla="*/ 1984 w 847199"/>
                  <a:gd name="connsiteY14" fmla="*/ 892830 h 966241"/>
                  <a:gd name="connsiteX15" fmla="*/ 0 w 847199"/>
                  <a:gd name="connsiteY15" fmla="*/ 248008 h 9662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47199" h="966241">
                    <a:moveTo>
                      <a:pt x="304539" y="57538"/>
                    </a:moveTo>
                    <a:cubicBezTo>
                      <a:pt x="303878" y="115738"/>
                      <a:pt x="305862" y="171291"/>
                      <a:pt x="302555" y="230813"/>
                    </a:cubicBezTo>
                    <a:cubicBezTo>
                      <a:pt x="295942" y="265865"/>
                      <a:pt x="283376" y="273140"/>
                      <a:pt x="239727" y="276447"/>
                    </a:cubicBezTo>
                    <a:lnTo>
                      <a:pt x="62813" y="276116"/>
                    </a:lnTo>
                    <a:cubicBezTo>
                      <a:pt x="62373" y="466807"/>
                      <a:pt x="60940" y="658490"/>
                      <a:pt x="60499" y="849181"/>
                    </a:cubicBezTo>
                    <a:cubicBezTo>
                      <a:pt x="67112" y="872990"/>
                      <a:pt x="67773" y="898783"/>
                      <a:pt x="110100" y="908703"/>
                    </a:cubicBezTo>
                    <a:lnTo>
                      <a:pt x="786669" y="904735"/>
                    </a:lnTo>
                    <a:lnTo>
                      <a:pt x="786669" y="126980"/>
                    </a:lnTo>
                    <a:cubicBezTo>
                      <a:pt x="787330" y="100526"/>
                      <a:pt x="778072" y="58199"/>
                      <a:pt x="727147" y="59522"/>
                    </a:cubicBezTo>
                    <a:close/>
                    <a:moveTo>
                      <a:pt x="279755" y="0"/>
                    </a:moveTo>
                    <a:lnTo>
                      <a:pt x="763472" y="794"/>
                    </a:lnTo>
                    <a:cubicBezTo>
                      <a:pt x="833575" y="9391"/>
                      <a:pt x="845215" y="58199"/>
                      <a:pt x="847199" y="95235"/>
                    </a:cubicBezTo>
                    <a:lnTo>
                      <a:pt x="845215" y="966241"/>
                    </a:lnTo>
                    <a:lnTo>
                      <a:pt x="75395" y="966241"/>
                    </a:lnTo>
                    <a:cubicBezTo>
                      <a:pt x="29100" y="963596"/>
                      <a:pt x="8598" y="929205"/>
                      <a:pt x="1984" y="892830"/>
                    </a:cubicBezTo>
                    <a:lnTo>
                      <a:pt x="0" y="248008"/>
                    </a:lnTo>
                    <a:close/>
                  </a:path>
                </a:pathLst>
              </a:custGeom>
              <a:solidFill>
                <a:schemeClr val="accent1"/>
              </a:solidFill>
              <a:ln>
                <a:noFill/>
              </a:ln>
              <a:extLst/>
            </p:spPr>
            <p:style>
              <a:lnRef idx="2">
                <a:schemeClr val="accent1"/>
              </a:lnRef>
              <a:fillRef idx="1">
                <a:schemeClr val="lt1"/>
              </a:fillRef>
              <a:effectRef idx="0">
                <a:schemeClr val="accent1"/>
              </a:effectRef>
              <a:fontRef idx="minor">
                <a:schemeClr val="dk1"/>
              </a:fontRef>
            </p:style>
            <p:txBody>
              <a:bodyPr rot="0" spcFirstLastPara="0" vertOverflow="overflow" horzOverflow="overflow" vert="horz" wrap="square" lIns="93234" tIns="46616" rIns="93234" bIns="46616" numCol="1" spcCol="0" rtlCol="0" fromWordArt="0" anchor="t" anchorCtr="0" forceAA="0" compatLnSpc="1">
                <a:prstTxWarp prst="textNoShape">
                  <a:avLst/>
                </a:prstTxWarp>
                <a:noAutofit/>
              </a:bodyPr>
              <a:lstStyle/>
              <a:p>
                <a:pPr algn="ctr" defTabSz="932239"/>
                <a:endParaRPr lang="en-US" sz="714" dirty="0">
                  <a:solidFill>
                    <a:prstClr val="white"/>
                  </a:solidFill>
                </a:endParaRPr>
              </a:p>
            </p:txBody>
          </p:sp>
        </p:grpSp>
        <p:sp>
          <p:nvSpPr>
            <p:cNvPr id="181" name="Rectangle 153"/>
            <p:cNvSpPr>
              <a:spLocks noChangeAspect="1"/>
            </p:cNvSpPr>
            <p:nvPr/>
          </p:nvSpPr>
          <p:spPr>
            <a:xfrm>
              <a:off x="-409876" y="4078826"/>
              <a:ext cx="295198" cy="327460"/>
            </a:xfrm>
            <a:prstGeom prst="rect">
              <a:avLst/>
            </a:prstGeom>
            <a:noFill/>
            <a:ln>
              <a:noFill/>
            </a:ln>
          </p:spPr>
          <p:style>
            <a:lnRef idx="2">
              <a:schemeClr val="accent1"/>
            </a:lnRef>
            <a:fillRef idx="1">
              <a:schemeClr val="lt1"/>
            </a:fillRef>
            <a:effectRef idx="0">
              <a:schemeClr val="accent1"/>
            </a:effectRef>
            <a:fontRef idx="minor">
              <a:schemeClr val="dk1"/>
            </a:fontRef>
          </p:style>
          <p:txBody>
            <a:bodyPr lIns="18646" tIns="18646" rIns="18646" bIns="18646" rtlCol="0" anchor="t"/>
            <a:lstStyle/>
            <a:p>
              <a:pPr algn="ctr" defTabSz="932239"/>
              <a:r>
                <a:rPr lang="en-IN" sz="612" dirty="0">
                  <a:solidFill>
                    <a:schemeClr val="accent1"/>
                  </a:solidFill>
                  <a:latin typeface="Segoe UI Semibold" panose="020B0702040204020203" pitchFamily="34" charset="0"/>
                  <a:cs typeface="Segoe UI Semibold" panose="020B0702040204020203" pitchFamily="34" charset="0"/>
                </a:rPr>
                <a:t>010010</a:t>
              </a:r>
            </a:p>
            <a:p>
              <a:pPr algn="ctr" defTabSz="932239"/>
              <a:r>
                <a:rPr lang="en-IN" sz="612" dirty="0">
                  <a:solidFill>
                    <a:schemeClr val="accent1"/>
                  </a:solidFill>
                  <a:latin typeface="Segoe UI Semibold" panose="020B0702040204020203" pitchFamily="34" charset="0"/>
                  <a:cs typeface="Segoe UI Semibold" panose="020B0702040204020203" pitchFamily="34" charset="0"/>
                </a:rPr>
                <a:t>100100</a:t>
              </a:r>
            </a:p>
            <a:p>
              <a:pPr algn="ctr" defTabSz="932239"/>
              <a:r>
                <a:rPr lang="en-IN" sz="612" dirty="0">
                  <a:solidFill>
                    <a:schemeClr val="accent1"/>
                  </a:solidFill>
                  <a:latin typeface="Segoe UI Semibold" panose="020B0702040204020203" pitchFamily="34" charset="0"/>
                  <a:cs typeface="Segoe UI Semibold" panose="020B0702040204020203" pitchFamily="34" charset="0"/>
                </a:rPr>
                <a:t>010101</a:t>
              </a:r>
            </a:p>
          </p:txBody>
        </p:sp>
      </p:grpSp>
      <p:sp>
        <p:nvSpPr>
          <p:cNvPr id="184" name="Down Arrow 183"/>
          <p:cNvSpPr/>
          <p:nvPr/>
        </p:nvSpPr>
        <p:spPr>
          <a:xfrm flipV="1">
            <a:off x="3308918" y="3100937"/>
            <a:ext cx="622252" cy="622378"/>
          </a:xfrm>
          <a:prstGeom prst="downArrow">
            <a:avLst>
              <a:gd name="adj1" fmla="val 40079"/>
              <a:gd name="adj2" fmla="val 62505"/>
            </a:avLst>
          </a:prstGeom>
          <a:solidFill>
            <a:srgbClr val="FF8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32239"/>
            <a:endParaRPr lang="en-IN" sz="1836" dirty="0">
              <a:solidFill>
                <a:srgbClr val="44546A"/>
              </a:solidFill>
            </a:endParaRPr>
          </a:p>
        </p:txBody>
      </p:sp>
      <p:grpSp>
        <p:nvGrpSpPr>
          <p:cNvPr id="255" name="Group 254"/>
          <p:cNvGrpSpPr/>
          <p:nvPr/>
        </p:nvGrpSpPr>
        <p:grpSpPr>
          <a:xfrm>
            <a:off x="5132047" y="3783250"/>
            <a:ext cx="3490405" cy="2283414"/>
            <a:chOff x="5245816" y="3861549"/>
            <a:chExt cx="3490405" cy="2283414"/>
          </a:xfrm>
        </p:grpSpPr>
        <p:sp>
          <p:nvSpPr>
            <p:cNvPr id="248" name="TextBox 247"/>
            <p:cNvSpPr txBox="1"/>
            <p:nvPr/>
          </p:nvSpPr>
          <p:spPr>
            <a:xfrm>
              <a:off x="6398684" y="3980531"/>
              <a:ext cx="2330846" cy="466169"/>
            </a:xfrm>
            <a:prstGeom prst="rect">
              <a:avLst/>
            </a:prstGeom>
            <a:noFill/>
          </p:spPr>
          <p:txBody>
            <a:bodyPr wrap="square" lIns="0" tIns="0" rIns="0" bIns="0" rtlCol="0">
              <a:noAutofit/>
            </a:bodyPr>
            <a:lstStyle/>
            <a:p>
              <a:pPr defTabSz="932239"/>
              <a:r>
                <a:rPr lang="en-US" sz="1598" dirty="0">
                  <a:solidFill>
                    <a:srgbClr val="5B9BD5">
                      <a:lumMod val="50000"/>
                    </a:srgbClr>
                  </a:solidFill>
                  <a:latin typeface="Segoe UI Semibold" panose="020B0702040204020203" pitchFamily="34" charset="0"/>
                  <a:ea typeface="MS PGothic" charset="0"/>
                  <a:cs typeface="Segoe UI Semibold" panose="020B0702040204020203" pitchFamily="34" charset="0"/>
                </a:rPr>
                <a:t>Data Scientist</a:t>
              </a:r>
            </a:p>
            <a:p>
              <a:pPr defTabSz="932239"/>
              <a:r>
                <a:rPr lang="en-US" sz="1600" dirty="0">
                  <a:solidFill>
                    <a:srgbClr val="404040"/>
                  </a:solidFill>
                  <a:cs typeface="Segoe UI" panose="020B0502040204020203" pitchFamily="34" charset="0"/>
                </a:rPr>
                <a:t>Interacts directly</a:t>
              </a:r>
              <a:br>
                <a:rPr lang="en-US" sz="1600" dirty="0">
                  <a:solidFill>
                    <a:srgbClr val="404040"/>
                  </a:solidFill>
                  <a:cs typeface="Segoe UI" panose="020B0502040204020203" pitchFamily="34" charset="0"/>
                </a:rPr>
              </a:br>
              <a:r>
                <a:rPr lang="en-US" sz="1600" dirty="0">
                  <a:solidFill>
                    <a:prstClr val="black">
                      <a:lumMod val="75000"/>
                      <a:lumOff val="25000"/>
                    </a:prstClr>
                  </a:solidFill>
                  <a:cs typeface="Segoe UI" panose="020B0502040204020203" pitchFamily="34" charset="0"/>
                </a:rPr>
                <a:t>with data</a:t>
              </a:r>
            </a:p>
            <a:p>
              <a:pPr defTabSz="932239"/>
              <a:endParaRPr lang="en-US" sz="1598" dirty="0">
                <a:solidFill>
                  <a:srgbClr val="5B9BD5">
                    <a:lumMod val="50000"/>
                  </a:srgbClr>
                </a:solidFill>
                <a:latin typeface="Segoe UI Semibold" panose="020B0702040204020203" pitchFamily="34" charset="0"/>
                <a:ea typeface="MS PGothic" charset="0"/>
                <a:cs typeface="Segoe UI Semibold" panose="020B0702040204020203" pitchFamily="34" charset="0"/>
              </a:endParaRPr>
            </a:p>
          </p:txBody>
        </p:sp>
        <p:sp>
          <p:nvSpPr>
            <p:cNvPr id="249" name="TextBox 248"/>
            <p:cNvSpPr txBox="1"/>
            <p:nvPr/>
          </p:nvSpPr>
          <p:spPr>
            <a:xfrm>
              <a:off x="6405375" y="5292408"/>
              <a:ext cx="2330846" cy="466170"/>
            </a:xfrm>
            <a:prstGeom prst="rect">
              <a:avLst/>
            </a:prstGeom>
            <a:noFill/>
          </p:spPr>
          <p:txBody>
            <a:bodyPr wrap="square" lIns="0" tIns="0" rIns="0" bIns="0" rtlCol="0">
              <a:noAutofit/>
            </a:bodyPr>
            <a:lstStyle/>
            <a:p>
              <a:pPr defTabSz="932239"/>
              <a:r>
                <a:rPr lang="en-US" sz="1598" dirty="0">
                  <a:solidFill>
                    <a:srgbClr val="5B9BD5">
                      <a:lumMod val="50000"/>
                    </a:srgbClr>
                  </a:solidFill>
                  <a:latin typeface="Segoe UI Semibold" panose="020B0702040204020203" pitchFamily="34" charset="0"/>
                  <a:ea typeface="MS PGothic" charset="0"/>
                  <a:cs typeface="Segoe UI Semibold" panose="020B0702040204020203" pitchFamily="34" charset="0"/>
                </a:rPr>
                <a:t>Data Developer/DBA</a:t>
              </a:r>
              <a:br>
                <a:rPr lang="en-US" sz="1598" dirty="0">
                  <a:solidFill>
                    <a:srgbClr val="5B9BD5">
                      <a:lumMod val="50000"/>
                    </a:srgbClr>
                  </a:solidFill>
                  <a:latin typeface="Segoe UI Semibold" panose="020B0702040204020203" pitchFamily="34" charset="0"/>
                  <a:ea typeface="MS PGothic" charset="0"/>
                  <a:cs typeface="Segoe UI Semibold" panose="020B0702040204020203" pitchFamily="34" charset="0"/>
                </a:rPr>
              </a:br>
              <a:r>
                <a:rPr lang="en-US" sz="1600" dirty="0">
                  <a:solidFill>
                    <a:prstClr val="black">
                      <a:lumMod val="75000"/>
                      <a:lumOff val="25000"/>
                    </a:prstClr>
                  </a:solidFill>
                  <a:cs typeface="Segoe UI" panose="020B0502040204020203" pitchFamily="34" charset="0"/>
                </a:rPr>
                <a:t>Manages data and </a:t>
              </a:r>
            </a:p>
            <a:p>
              <a:pPr defTabSz="932239"/>
              <a:r>
                <a:rPr lang="en-US" sz="1600" dirty="0">
                  <a:solidFill>
                    <a:prstClr val="black">
                      <a:lumMod val="75000"/>
                      <a:lumOff val="25000"/>
                    </a:prstClr>
                  </a:solidFill>
                  <a:cs typeface="Segoe UI" panose="020B0502040204020203" pitchFamily="34" charset="0"/>
                </a:rPr>
                <a:t>analytics together</a:t>
              </a:r>
            </a:p>
            <a:p>
              <a:pPr defTabSz="932239"/>
              <a:endParaRPr lang="en-US" sz="1598" dirty="0">
                <a:solidFill>
                  <a:srgbClr val="5B9BD5">
                    <a:lumMod val="50000"/>
                  </a:srgbClr>
                </a:solidFill>
                <a:latin typeface="Segoe UI Semibold" panose="020B0702040204020203" pitchFamily="34" charset="0"/>
                <a:ea typeface="MS PGothic" charset="0"/>
                <a:cs typeface="Segoe UI Semibold" panose="020B0702040204020203" pitchFamily="34" charset="0"/>
              </a:endParaRPr>
            </a:p>
          </p:txBody>
        </p:sp>
        <p:pic>
          <p:nvPicPr>
            <p:cNvPr id="252" name="Picture 251"/>
            <p:cNvPicPr>
              <a:picLocks noChangeAspect="1"/>
            </p:cNvPicPr>
            <p:nvPr/>
          </p:nvPicPr>
          <p:blipFill rotWithShape="1">
            <a:blip r:embed="rId19"/>
            <a:srcRect b="35302"/>
            <a:stretch/>
          </p:blipFill>
          <p:spPr>
            <a:xfrm>
              <a:off x="5245816" y="3861549"/>
              <a:ext cx="994064" cy="1003799"/>
            </a:xfrm>
            <a:prstGeom prst="rect">
              <a:avLst/>
            </a:prstGeom>
          </p:spPr>
        </p:pic>
        <p:pic>
          <p:nvPicPr>
            <p:cNvPr id="253" name="Picture 252"/>
            <p:cNvPicPr>
              <a:picLocks noChangeAspect="1"/>
            </p:cNvPicPr>
            <p:nvPr/>
          </p:nvPicPr>
          <p:blipFill rotWithShape="1">
            <a:blip r:embed="rId20"/>
            <a:srcRect l="20735" r="17509" b="20074"/>
            <a:stretch/>
          </p:blipFill>
          <p:spPr>
            <a:xfrm>
              <a:off x="5247191" y="5154331"/>
              <a:ext cx="991315" cy="990632"/>
            </a:xfrm>
            <a:prstGeom prst="rect">
              <a:avLst/>
            </a:prstGeom>
          </p:spPr>
        </p:pic>
      </p:grpSp>
      <p:sp>
        <p:nvSpPr>
          <p:cNvPr id="254" name="Right Brace 253"/>
          <p:cNvSpPr/>
          <p:nvPr/>
        </p:nvSpPr>
        <p:spPr>
          <a:xfrm flipH="1">
            <a:off x="4790016" y="3707390"/>
            <a:ext cx="250381" cy="2435135"/>
          </a:xfrm>
          <a:prstGeom prst="rightBrace">
            <a:avLst>
              <a:gd name="adj1" fmla="val 43816"/>
              <a:gd name="adj2" fmla="val 50000"/>
            </a:avLst>
          </a:prstGeom>
          <a:ln w="25400">
            <a:solidFill>
              <a:schemeClr val="tx1"/>
            </a:solidFill>
            <a:bevel/>
            <a:headEnd type="none" w="med" len="sm"/>
            <a:tailEnd type="none" w="med" len="sm"/>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14" tIns="45706" rIns="91414" bIns="45706" numCol="1" spcCol="0" rtlCol="0" fromWordArt="0" anchor="ctr" anchorCtr="0" forceAA="0" compatLnSpc="1">
            <a:prstTxWarp prst="textNoShape">
              <a:avLst/>
            </a:prstTxWarp>
            <a:noAutofit/>
          </a:bodyPr>
          <a:lstStyle/>
          <a:p>
            <a:pPr algn="ctr" defTabSz="931505"/>
            <a:endParaRPr lang="en-US" dirty="0">
              <a:solidFill>
                <a:srgbClr val="000000"/>
              </a:solidFill>
            </a:endParaRPr>
          </a:p>
        </p:txBody>
      </p:sp>
      <p:grpSp>
        <p:nvGrpSpPr>
          <p:cNvPr id="260" name="Group 259"/>
          <p:cNvGrpSpPr/>
          <p:nvPr/>
        </p:nvGrpSpPr>
        <p:grpSpPr>
          <a:xfrm>
            <a:off x="3190969" y="2480330"/>
            <a:ext cx="915789" cy="649279"/>
            <a:chOff x="4548339" y="1718149"/>
            <a:chExt cx="1363564" cy="842591"/>
          </a:xfrm>
        </p:grpSpPr>
        <p:sp>
          <p:nvSpPr>
            <p:cNvPr id="258" name="Rectangle 257"/>
            <p:cNvSpPr/>
            <p:nvPr/>
          </p:nvSpPr>
          <p:spPr bwMode="auto">
            <a:xfrm>
              <a:off x="4548339" y="1718149"/>
              <a:ext cx="1363564" cy="842591"/>
            </a:xfrm>
            <a:prstGeom prst="rect">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indent="-342900" algn="ctr" defTabSz="932472" fontAlgn="base">
                <a:lnSpc>
                  <a:spcPct val="90000"/>
                </a:lnSpc>
                <a:spcBef>
                  <a:spcPct val="0"/>
                </a:spcBef>
                <a:spcAft>
                  <a:spcPct val="0"/>
                </a:spcAft>
                <a:buFont typeface="Wingdings 3" panose="05040102010807070707" pitchFamily="18" charset="2"/>
                <a:buChar char="Æ"/>
              </a:pPr>
              <a:endParaRPr lang="en-US" sz="2000" b="1" dirty="0">
                <a:solidFill>
                  <a:schemeClr val="accent1"/>
                </a:solidFill>
                <a:latin typeface="+mj-lt"/>
                <a:ea typeface="Segoe UI" pitchFamily="34" charset="0"/>
                <a:cs typeface="Segoe UI" pitchFamily="34" charset="0"/>
              </a:endParaRPr>
            </a:p>
          </p:txBody>
        </p:sp>
        <p:sp>
          <p:nvSpPr>
            <p:cNvPr id="259" name="Rectangle 258"/>
            <p:cNvSpPr/>
            <p:nvPr/>
          </p:nvSpPr>
          <p:spPr>
            <a:xfrm>
              <a:off x="4633218" y="1815225"/>
              <a:ext cx="1176969" cy="64638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4" tIns="45706" rIns="91414" bIns="45706" numCol="1" spcCol="0" rtlCol="0" fromWordArt="0" anchor="ctr" anchorCtr="0" forceAA="0" compatLnSpc="1">
              <a:prstTxWarp prst="textNoShape">
                <a:avLst/>
              </a:prstTxWarp>
              <a:noAutofit/>
            </a:bodyPr>
            <a:lstStyle/>
            <a:p>
              <a:pPr algn="ctr" defTabSz="931505"/>
              <a:r>
                <a:rPr lang="en-US" sz="1100" dirty="0">
                  <a:solidFill>
                    <a:schemeClr val="tx1"/>
                  </a:solidFill>
                </a:rPr>
                <a:t>Launch</a:t>
              </a:r>
            </a:p>
            <a:p>
              <a:pPr algn="ctr" defTabSz="931505"/>
              <a:r>
                <a:rPr lang="en-US" sz="1100" dirty="0">
                  <a:solidFill>
                    <a:schemeClr val="tx1"/>
                  </a:solidFill>
                </a:rPr>
                <a:t>External</a:t>
              </a:r>
            </a:p>
            <a:p>
              <a:pPr algn="ctr" defTabSz="931505"/>
              <a:r>
                <a:rPr lang="en-US" sz="1100" dirty="0">
                  <a:solidFill>
                    <a:schemeClr val="tx1"/>
                  </a:solidFill>
                </a:rPr>
                <a:t>Process</a:t>
              </a:r>
            </a:p>
          </p:txBody>
        </p:sp>
      </p:grpSp>
      <p:grpSp>
        <p:nvGrpSpPr>
          <p:cNvPr id="264" name="Group 263"/>
          <p:cNvGrpSpPr/>
          <p:nvPr/>
        </p:nvGrpSpPr>
        <p:grpSpPr>
          <a:xfrm>
            <a:off x="3933897" y="2032468"/>
            <a:ext cx="1124524" cy="863889"/>
            <a:chOff x="3045930" y="2267021"/>
            <a:chExt cx="1109834" cy="743110"/>
          </a:xfrm>
        </p:grpSpPr>
        <p:sp>
          <p:nvSpPr>
            <p:cNvPr id="265" name="Rectangle 264"/>
            <p:cNvSpPr/>
            <p:nvPr/>
          </p:nvSpPr>
          <p:spPr bwMode="auto">
            <a:xfrm>
              <a:off x="3045930" y="2267021"/>
              <a:ext cx="1109834" cy="743110"/>
            </a:xfrm>
            <a:prstGeom prst="rect">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indent="-342900" algn="ctr" defTabSz="932472" fontAlgn="base">
                <a:lnSpc>
                  <a:spcPct val="90000"/>
                </a:lnSpc>
                <a:spcBef>
                  <a:spcPct val="0"/>
                </a:spcBef>
                <a:spcAft>
                  <a:spcPct val="0"/>
                </a:spcAft>
                <a:buFont typeface="Wingdings 3" panose="05040102010807070707" pitchFamily="18" charset="2"/>
                <a:buChar char="Æ"/>
              </a:pPr>
              <a:endParaRPr lang="en-US" sz="2000" b="1" dirty="0">
                <a:solidFill>
                  <a:schemeClr val="accent1"/>
                </a:solidFill>
                <a:latin typeface="+mj-lt"/>
                <a:ea typeface="Segoe UI" pitchFamily="34" charset="0"/>
                <a:cs typeface="Segoe UI" pitchFamily="34" charset="0"/>
              </a:endParaRPr>
            </a:p>
          </p:txBody>
        </p:sp>
        <p:sp>
          <p:nvSpPr>
            <p:cNvPr id="266" name="Rectangle 265"/>
            <p:cNvSpPr/>
            <p:nvPr/>
          </p:nvSpPr>
          <p:spPr>
            <a:xfrm>
              <a:off x="3103021" y="2331270"/>
              <a:ext cx="995651" cy="61461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4" tIns="45706" rIns="91414" bIns="45706" numCol="1" spcCol="0" rtlCol="0" fromWordArt="0" anchor="ctr" anchorCtr="0" forceAA="0" compatLnSpc="1">
              <a:prstTxWarp prst="textNoShape">
                <a:avLst/>
              </a:prstTxWarp>
              <a:noAutofit/>
            </a:bodyPr>
            <a:lstStyle/>
            <a:p>
              <a:pPr algn="ctr" defTabSz="931505"/>
              <a:endParaRPr lang="en-US" dirty="0">
                <a:solidFill>
                  <a:prstClr val="white"/>
                </a:solidFill>
              </a:endParaRPr>
            </a:p>
          </p:txBody>
        </p:sp>
        <p:sp>
          <p:nvSpPr>
            <p:cNvPr id="267" name="Rectangle 266"/>
            <p:cNvSpPr/>
            <p:nvPr/>
          </p:nvSpPr>
          <p:spPr>
            <a:xfrm>
              <a:off x="3471342" y="2617633"/>
              <a:ext cx="261054" cy="261054"/>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32239"/>
              <a:r>
                <a:rPr lang="en-IN" sz="1598" dirty="0">
                  <a:solidFill>
                    <a:prstClr val="white"/>
                  </a:solidFill>
                  <a:latin typeface="Segoe UI Semibold" panose="020B0702040204020203" pitchFamily="34" charset="0"/>
                  <a:cs typeface="Segoe UI Semibold" panose="020B0702040204020203" pitchFamily="34" charset="0"/>
                </a:rPr>
                <a:t>R</a:t>
              </a:r>
            </a:p>
          </p:txBody>
        </p:sp>
        <p:sp>
          <p:nvSpPr>
            <p:cNvPr id="268" name="TextBox 267"/>
            <p:cNvSpPr txBox="1"/>
            <p:nvPr/>
          </p:nvSpPr>
          <p:spPr>
            <a:xfrm>
              <a:off x="3103021" y="2332598"/>
              <a:ext cx="995651" cy="282343"/>
            </a:xfrm>
            <a:prstGeom prst="rect">
              <a:avLst/>
            </a:prstGeom>
            <a:noFill/>
          </p:spPr>
          <p:txBody>
            <a:bodyPr wrap="square" rtlCol="0">
              <a:spAutoFit/>
            </a:bodyPr>
            <a:lstStyle/>
            <a:p>
              <a:pPr algn="ctr" defTabSz="932239"/>
              <a:r>
                <a:rPr lang="en-US" sz="1198" spc="-80" dirty="0">
                  <a:solidFill>
                    <a:prstClr val="black">
                      <a:lumMod val="75000"/>
                      <a:lumOff val="25000"/>
                    </a:prstClr>
                  </a:solidFill>
                  <a:ea typeface="MS PGothic" charset="0"/>
                  <a:cs typeface="Segoe UI" panose="020B0502040204020203" pitchFamily="34" charset="0"/>
                </a:rPr>
                <a:t>R Integration</a:t>
              </a:r>
            </a:p>
          </p:txBody>
        </p:sp>
      </p:grpSp>
      <p:sp>
        <p:nvSpPr>
          <p:cNvPr id="86" name="TextBox 85"/>
          <p:cNvSpPr txBox="1"/>
          <p:nvPr/>
        </p:nvSpPr>
        <p:spPr>
          <a:xfrm>
            <a:off x="8745781" y="1599864"/>
            <a:ext cx="3582465" cy="4640614"/>
          </a:xfrm>
          <a:prstGeom prst="rect">
            <a:avLst/>
          </a:prstGeom>
          <a:noFill/>
        </p:spPr>
        <p:txBody>
          <a:bodyPr wrap="square" lIns="91440" tIns="146304" rIns="91440" bIns="146304" rtlCol="0">
            <a:noAutofit/>
          </a:bodyPr>
          <a:lstStyle/>
          <a:p>
            <a:pPr>
              <a:spcBef>
                <a:spcPts val="1600"/>
              </a:spcBef>
              <a:spcAft>
                <a:spcPts val="0"/>
              </a:spcAft>
            </a:pPr>
            <a:r>
              <a:rPr lang="en-US" sz="2800" dirty="0">
                <a:solidFill>
                  <a:schemeClr val="accent5"/>
                </a:solidFill>
                <a:latin typeface="Segoe UI Semilight" panose="020B0402040204020203" pitchFamily="34" charset="0"/>
                <a:cs typeface="Segoe UI Semilight" panose="020B0402040204020203" pitchFamily="34" charset="0"/>
              </a:rPr>
              <a:t>Benefits</a:t>
            </a:r>
          </a:p>
          <a:p>
            <a:pPr>
              <a:spcBef>
                <a:spcPts val="1600"/>
              </a:spcBef>
              <a:spcAft>
                <a:spcPts val="0"/>
              </a:spcAft>
            </a:pPr>
            <a:r>
              <a:rPr lang="en-US" sz="1800" dirty="0">
                <a:solidFill>
                  <a:schemeClr val="tx1">
                    <a:lumMod val="90000"/>
                    <a:lumOff val="10000"/>
                  </a:schemeClr>
                </a:solidFill>
                <a:latin typeface="Segoe UI" panose="020B0502040204020203" pitchFamily="34" charset="0"/>
                <a:cs typeface="Segoe UI" panose="020B0502040204020203" pitchFamily="34" charset="0"/>
              </a:rPr>
              <a:t>Faster deployment of ML models</a:t>
            </a:r>
          </a:p>
          <a:p>
            <a:pPr>
              <a:spcBef>
                <a:spcPts val="1600"/>
              </a:spcBef>
              <a:spcAft>
                <a:spcPts val="0"/>
              </a:spcAft>
            </a:pPr>
            <a:r>
              <a:rPr lang="en-US" sz="1800" dirty="0">
                <a:solidFill>
                  <a:schemeClr val="tx1">
                    <a:lumMod val="90000"/>
                    <a:lumOff val="10000"/>
                  </a:schemeClr>
                </a:solidFill>
                <a:latin typeface="Segoe UI" panose="020B0502040204020203" pitchFamily="34" charset="0"/>
                <a:cs typeface="Segoe UI" panose="020B0502040204020203" pitchFamily="34" charset="0"/>
              </a:rPr>
              <a:t>Faster performance </a:t>
            </a:r>
            <a:br>
              <a:rPr lang="en-US" sz="1800" dirty="0">
                <a:solidFill>
                  <a:schemeClr val="tx1">
                    <a:lumMod val="90000"/>
                    <a:lumOff val="10000"/>
                  </a:schemeClr>
                </a:solidFill>
                <a:latin typeface="Segoe UI" panose="020B0502040204020203" pitchFamily="34" charset="0"/>
                <a:cs typeface="Segoe UI" panose="020B0502040204020203" pitchFamily="34" charset="0"/>
              </a:rPr>
            </a:br>
            <a:r>
              <a:rPr lang="en-US" sz="1800" dirty="0">
                <a:solidFill>
                  <a:schemeClr val="tx1">
                    <a:lumMod val="90000"/>
                    <a:lumOff val="10000"/>
                  </a:schemeClr>
                </a:solidFill>
                <a:latin typeface="Segoe UI" panose="020B0502040204020203" pitchFamily="34" charset="0"/>
                <a:cs typeface="Segoe UI" panose="020B0502040204020203" pitchFamily="34" charset="0"/>
              </a:rPr>
              <a:t>(moves compute close to the data)</a:t>
            </a:r>
          </a:p>
          <a:p>
            <a:pPr>
              <a:spcBef>
                <a:spcPts val="1600"/>
              </a:spcBef>
              <a:spcAft>
                <a:spcPts val="0"/>
              </a:spcAft>
            </a:pPr>
            <a:r>
              <a:rPr lang="en-US" sz="1800" dirty="0">
                <a:solidFill>
                  <a:schemeClr val="tx1">
                    <a:lumMod val="90000"/>
                    <a:lumOff val="10000"/>
                  </a:schemeClr>
                </a:solidFill>
                <a:latin typeface="Segoe UI" panose="020B0502040204020203" pitchFamily="34" charset="0"/>
                <a:cs typeface="Segoe UI" panose="020B0502040204020203" pitchFamily="34" charset="0"/>
              </a:rPr>
              <a:t>Improved scalability</a:t>
            </a:r>
          </a:p>
          <a:p>
            <a:pPr>
              <a:spcBef>
                <a:spcPts val="1600"/>
              </a:spcBef>
              <a:spcAft>
                <a:spcPts val="0"/>
              </a:spcAft>
            </a:pPr>
            <a:r>
              <a:rPr lang="en-US" sz="2800" dirty="0">
                <a:solidFill>
                  <a:schemeClr val="accent5"/>
                </a:solidFill>
                <a:latin typeface="Segoe UI Semilight" panose="020B0402040204020203" pitchFamily="34" charset="0"/>
                <a:cs typeface="Segoe UI Semilight" panose="020B0402040204020203" pitchFamily="34" charset="0"/>
              </a:rPr>
              <a:t>Benefits</a:t>
            </a:r>
          </a:p>
          <a:p>
            <a:pPr>
              <a:spcBef>
                <a:spcPts val="1600"/>
              </a:spcBef>
              <a:spcAft>
                <a:spcPts val="0"/>
              </a:spcAft>
            </a:pPr>
            <a:r>
              <a:rPr lang="en-US" sz="1800" dirty="0">
                <a:ln>
                  <a:solidFill>
                    <a:srgbClr val="FFFFFF">
                      <a:alpha val="0"/>
                    </a:srgbClr>
                  </a:solidFill>
                </a:ln>
                <a:solidFill>
                  <a:schemeClr val="tx1">
                    <a:lumMod val="90000"/>
                    <a:lumOff val="10000"/>
                  </a:schemeClr>
                </a:solidFill>
                <a:latin typeface="Segoe UI" panose="020B0502040204020203" pitchFamily="34" charset="0"/>
                <a:ea typeface="Segoe UI" panose="020B0502040204020203" pitchFamily="34" charset="0"/>
                <a:cs typeface="Segoe UI" panose="020B0502040204020203" pitchFamily="34" charset="0"/>
              </a:rPr>
              <a:t>Fraud detection</a:t>
            </a:r>
          </a:p>
          <a:p>
            <a:pPr>
              <a:spcBef>
                <a:spcPts val="1600"/>
              </a:spcBef>
              <a:spcAft>
                <a:spcPts val="0"/>
              </a:spcAft>
            </a:pPr>
            <a:r>
              <a:rPr lang="en-US" sz="1800" dirty="0">
                <a:ln>
                  <a:solidFill>
                    <a:srgbClr val="FFFFFF">
                      <a:alpha val="0"/>
                    </a:srgbClr>
                  </a:solidFill>
                </a:ln>
                <a:solidFill>
                  <a:schemeClr val="tx1">
                    <a:lumMod val="90000"/>
                    <a:lumOff val="10000"/>
                  </a:schemeClr>
                </a:solidFill>
                <a:latin typeface="Segoe UI" panose="020B0502040204020203" pitchFamily="34" charset="0"/>
                <a:ea typeface="Segoe UI" panose="020B0502040204020203" pitchFamily="34" charset="0"/>
                <a:cs typeface="Segoe UI" panose="020B0502040204020203" pitchFamily="34" charset="0"/>
              </a:rPr>
              <a:t>Customer-churn analysis</a:t>
            </a:r>
          </a:p>
          <a:p>
            <a:pPr>
              <a:spcBef>
                <a:spcPts val="1600"/>
              </a:spcBef>
              <a:spcAft>
                <a:spcPts val="0"/>
              </a:spcAft>
            </a:pPr>
            <a:r>
              <a:rPr lang="en-US" sz="1800" dirty="0">
                <a:ln>
                  <a:solidFill>
                    <a:srgbClr val="FFFFFF">
                      <a:alpha val="0"/>
                    </a:srgbClr>
                  </a:solidFill>
                </a:ln>
                <a:solidFill>
                  <a:schemeClr val="tx1">
                    <a:lumMod val="90000"/>
                    <a:lumOff val="10000"/>
                  </a:schemeClr>
                </a:solidFill>
                <a:latin typeface="Segoe UI" panose="020B0502040204020203" pitchFamily="34" charset="0"/>
                <a:ea typeface="Segoe UI" panose="020B0502040204020203" pitchFamily="34" charset="0"/>
                <a:cs typeface="Segoe UI" panose="020B0502040204020203" pitchFamily="34" charset="0"/>
              </a:rPr>
              <a:t>Product recommendations</a:t>
            </a:r>
          </a:p>
        </p:txBody>
      </p:sp>
      <p:sp>
        <p:nvSpPr>
          <p:cNvPr id="87" name="TextBox 86"/>
          <p:cNvSpPr txBox="1"/>
          <p:nvPr/>
        </p:nvSpPr>
        <p:spPr>
          <a:xfrm>
            <a:off x="1" y="6642289"/>
            <a:ext cx="3806190" cy="352236"/>
          </a:xfrm>
          <a:prstGeom prst="rect">
            <a:avLst/>
          </a:prstGeom>
          <a:noFill/>
        </p:spPr>
        <p:txBody>
          <a:bodyPr wrap="square" lIns="365760" tIns="146304" rIns="182880" bIns="146304" rtlCol="0" anchor="ctr" anchorCtr="0">
            <a:noAutofit/>
          </a:bodyPr>
          <a:lstStyle/>
          <a:p>
            <a:pPr>
              <a:lnSpc>
                <a:spcPct val="90000"/>
              </a:lnSpc>
              <a:spcAft>
                <a:spcPts val="600"/>
              </a:spcAft>
            </a:pPr>
            <a:r>
              <a:rPr lang="en-US" sz="1400" dirty="0">
                <a:solidFill>
                  <a:schemeClr val="bg1"/>
                </a:solidFill>
                <a:latin typeface="Segoe UI Semibold" panose="020B0702040204020203" pitchFamily="34" charset="0"/>
                <a:ea typeface="Segoe UI Black" panose="020B0A02040204020203" pitchFamily="34" charset="0"/>
                <a:cs typeface="Segoe UI Semibold" panose="020B0702040204020203" pitchFamily="34" charset="0"/>
              </a:rPr>
              <a:t>Advanced analytics</a:t>
            </a:r>
          </a:p>
        </p:txBody>
      </p:sp>
    </p:spTree>
    <p:extLst>
      <p:ext uri="{BB962C8B-B14F-4D97-AF65-F5344CB8AC3E}">
        <p14:creationId xmlns:p14="http://schemas.microsoft.com/office/powerpoint/2010/main" val="2513235395"/>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272"/>
                                        </p:tgtEl>
                                        <p:attrNameLst>
                                          <p:attrName>style.visibility</p:attrName>
                                        </p:attrNameLst>
                                      </p:cBhvr>
                                      <p:to>
                                        <p:strVal val="visible"/>
                                      </p:to>
                                    </p:set>
                                    <p:animEffect transition="in" filter="fade">
                                      <p:cBhvr>
                                        <p:cTn id="7" dur="500"/>
                                        <p:tgtEl>
                                          <p:spTgt spid="272"/>
                                        </p:tgtEl>
                                      </p:cBhvr>
                                    </p:animEffect>
                                  </p:childTnLst>
                                </p:cTn>
                              </p:par>
                              <p:par>
                                <p:cTn id="8" presetID="10" presetClass="entr" presetSubtype="0" fill="hold" nodeType="withEffect">
                                  <p:stCondLst>
                                    <p:cond delay="0"/>
                                  </p:stCondLst>
                                  <p:childTnLst>
                                    <p:set>
                                      <p:cBhvr>
                                        <p:cTn id="9" dur="1" fill="hold">
                                          <p:stCondLst>
                                            <p:cond delay="0"/>
                                          </p:stCondLst>
                                        </p:cTn>
                                        <p:tgtEl>
                                          <p:spTgt spid="114"/>
                                        </p:tgtEl>
                                        <p:attrNameLst>
                                          <p:attrName>style.visibility</p:attrName>
                                        </p:attrNameLst>
                                      </p:cBhvr>
                                      <p:to>
                                        <p:strVal val="visible"/>
                                      </p:to>
                                    </p:set>
                                    <p:animEffect transition="in" filter="fade">
                                      <p:cBhvr>
                                        <p:cTn id="10" dur="500"/>
                                        <p:tgtEl>
                                          <p:spTgt spid="114"/>
                                        </p:tgtEl>
                                      </p:cBhvr>
                                    </p:animEffect>
                                  </p:childTnLst>
                                </p:cTn>
                              </p:par>
                              <p:par>
                                <p:cTn id="11" presetID="32" presetClass="emph" presetSubtype="0" fill="hold" nodeType="withEffect">
                                  <p:stCondLst>
                                    <p:cond delay="0"/>
                                  </p:stCondLst>
                                  <p:childTnLst>
                                    <p:animRot by="120000">
                                      <p:cBhvr>
                                        <p:cTn id="12" dur="100" fill="hold">
                                          <p:stCondLst>
                                            <p:cond delay="0"/>
                                          </p:stCondLst>
                                        </p:cTn>
                                        <p:tgtEl>
                                          <p:spTgt spid="114"/>
                                        </p:tgtEl>
                                        <p:attrNameLst>
                                          <p:attrName>r</p:attrName>
                                        </p:attrNameLst>
                                      </p:cBhvr>
                                    </p:animRot>
                                    <p:animRot by="-240000">
                                      <p:cBhvr>
                                        <p:cTn id="13" dur="200" fill="hold">
                                          <p:stCondLst>
                                            <p:cond delay="200"/>
                                          </p:stCondLst>
                                        </p:cTn>
                                        <p:tgtEl>
                                          <p:spTgt spid="114"/>
                                        </p:tgtEl>
                                        <p:attrNameLst>
                                          <p:attrName>r</p:attrName>
                                        </p:attrNameLst>
                                      </p:cBhvr>
                                    </p:animRot>
                                    <p:animRot by="240000">
                                      <p:cBhvr>
                                        <p:cTn id="14" dur="200" fill="hold">
                                          <p:stCondLst>
                                            <p:cond delay="400"/>
                                          </p:stCondLst>
                                        </p:cTn>
                                        <p:tgtEl>
                                          <p:spTgt spid="114"/>
                                        </p:tgtEl>
                                        <p:attrNameLst>
                                          <p:attrName>r</p:attrName>
                                        </p:attrNameLst>
                                      </p:cBhvr>
                                    </p:animRot>
                                    <p:animRot by="-240000">
                                      <p:cBhvr>
                                        <p:cTn id="15" dur="200" fill="hold">
                                          <p:stCondLst>
                                            <p:cond delay="600"/>
                                          </p:stCondLst>
                                        </p:cTn>
                                        <p:tgtEl>
                                          <p:spTgt spid="114"/>
                                        </p:tgtEl>
                                        <p:attrNameLst>
                                          <p:attrName>r</p:attrName>
                                        </p:attrNameLst>
                                      </p:cBhvr>
                                    </p:animRot>
                                    <p:animRot by="120000">
                                      <p:cBhvr>
                                        <p:cTn id="16" dur="200" fill="hold">
                                          <p:stCondLst>
                                            <p:cond delay="800"/>
                                          </p:stCondLst>
                                        </p:cTn>
                                        <p:tgtEl>
                                          <p:spTgt spid="114"/>
                                        </p:tgtEl>
                                        <p:attrNameLst>
                                          <p:attrName>r</p:attrName>
                                        </p:attrNameLst>
                                      </p:cBhvr>
                                    </p:animRot>
                                  </p:childTnLst>
                                </p:cTn>
                              </p:par>
                              <p:par>
                                <p:cTn id="17" presetID="10" presetClass="entr" presetSubtype="0" fill="hold" nodeType="withEffect">
                                  <p:stCondLst>
                                    <p:cond delay="0"/>
                                  </p:stCondLst>
                                  <p:childTnLst>
                                    <p:set>
                                      <p:cBhvr>
                                        <p:cTn id="18" dur="1" fill="hold">
                                          <p:stCondLst>
                                            <p:cond delay="0"/>
                                          </p:stCondLst>
                                        </p:cTn>
                                        <p:tgtEl>
                                          <p:spTgt spid="108"/>
                                        </p:tgtEl>
                                        <p:attrNameLst>
                                          <p:attrName>style.visibility</p:attrName>
                                        </p:attrNameLst>
                                      </p:cBhvr>
                                      <p:to>
                                        <p:strVal val="visible"/>
                                      </p:to>
                                    </p:set>
                                    <p:animEffect transition="in" filter="fade">
                                      <p:cBhvr>
                                        <p:cTn id="19" dur="500"/>
                                        <p:tgtEl>
                                          <p:spTgt spid="108"/>
                                        </p:tgtEl>
                                      </p:cBhvr>
                                    </p:animEffect>
                                  </p:childTnLst>
                                </p:cTn>
                              </p:par>
                              <p:par>
                                <p:cTn id="20" presetID="32" presetClass="emph" presetSubtype="0" fill="hold" nodeType="withEffect">
                                  <p:stCondLst>
                                    <p:cond delay="0"/>
                                  </p:stCondLst>
                                  <p:childTnLst>
                                    <p:animRot by="120000">
                                      <p:cBhvr>
                                        <p:cTn id="21" dur="100" fill="hold">
                                          <p:stCondLst>
                                            <p:cond delay="0"/>
                                          </p:stCondLst>
                                        </p:cTn>
                                        <p:tgtEl>
                                          <p:spTgt spid="108"/>
                                        </p:tgtEl>
                                        <p:attrNameLst>
                                          <p:attrName>r</p:attrName>
                                        </p:attrNameLst>
                                      </p:cBhvr>
                                    </p:animRot>
                                    <p:animRot by="-240000">
                                      <p:cBhvr>
                                        <p:cTn id="22" dur="200" fill="hold">
                                          <p:stCondLst>
                                            <p:cond delay="200"/>
                                          </p:stCondLst>
                                        </p:cTn>
                                        <p:tgtEl>
                                          <p:spTgt spid="108"/>
                                        </p:tgtEl>
                                        <p:attrNameLst>
                                          <p:attrName>r</p:attrName>
                                        </p:attrNameLst>
                                      </p:cBhvr>
                                    </p:animRot>
                                    <p:animRot by="240000">
                                      <p:cBhvr>
                                        <p:cTn id="23" dur="200" fill="hold">
                                          <p:stCondLst>
                                            <p:cond delay="400"/>
                                          </p:stCondLst>
                                        </p:cTn>
                                        <p:tgtEl>
                                          <p:spTgt spid="108"/>
                                        </p:tgtEl>
                                        <p:attrNameLst>
                                          <p:attrName>r</p:attrName>
                                        </p:attrNameLst>
                                      </p:cBhvr>
                                    </p:animRot>
                                    <p:animRot by="-240000">
                                      <p:cBhvr>
                                        <p:cTn id="24" dur="200" fill="hold">
                                          <p:stCondLst>
                                            <p:cond delay="600"/>
                                          </p:stCondLst>
                                        </p:cTn>
                                        <p:tgtEl>
                                          <p:spTgt spid="108"/>
                                        </p:tgtEl>
                                        <p:attrNameLst>
                                          <p:attrName>r</p:attrName>
                                        </p:attrNameLst>
                                      </p:cBhvr>
                                    </p:animRot>
                                    <p:animRot by="120000">
                                      <p:cBhvr>
                                        <p:cTn id="25" dur="200" fill="hold">
                                          <p:stCondLst>
                                            <p:cond delay="800"/>
                                          </p:stCondLst>
                                        </p:cTn>
                                        <p:tgtEl>
                                          <p:spTgt spid="108"/>
                                        </p:tgtEl>
                                        <p:attrNameLst>
                                          <p:attrName>r</p:attrName>
                                        </p:attrNameLst>
                                      </p:cBhvr>
                                    </p:animRot>
                                  </p:childTnLst>
                                </p:cTn>
                              </p:par>
                              <p:par>
                                <p:cTn id="26" presetID="10" presetClass="entr" presetSubtype="0" fill="hold" nodeType="withEffect">
                                  <p:stCondLst>
                                    <p:cond delay="0"/>
                                  </p:stCondLst>
                                  <p:childTnLst>
                                    <p:set>
                                      <p:cBhvr>
                                        <p:cTn id="27" dur="1" fill="hold">
                                          <p:stCondLst>
                                            <p:cond delay="0"/>
                                          </p:stCondLst>
                                        </p:cTn>
                                        <p:tgtEl>
                                          <p:spTgt spid="271"/>
                                        </p:tgtEl>
                                        <p:attrNameLst>
                                          <p:attrName>style.visibility</p:attrName>
                                        </p:attrNameLst>
                                      </p:cBhvr>
                                      <p:to>
                                        <p:strVal val="visible"/>
                                      </p:to>
                                    </p:set>
                                    <p:animEffect transition="in" filter="fade">
                                      <p:cBhvr>
                                        <p:cTn id="28" dur="500"/>
                                        <p:tgtEl>
                                          <p:spTgt spid="271"/>
                                        </p:tgtEl>
                                      </p:cBhvr>
                                    </p:animEffect>
                                  </p:childTnLst>
                                </p:cTn>
                              </p:par>
                              <p:par>
                                <p:cTn id="29" presetID="32" presetClass="emph" presetSubtype="0" fill="hold" nodeType="withEffect">
                                  <p:stCondLst>
                                    <p:cond delay="0"/>
                                  </p:stCondLst>
                                  <p:childTnLst>
                                    <p:animRot by="120000">
                                      <p:cBhvr>
                                        <p:cTn id="30" dur="100" fill="hold">
                                          <p:stCondLst>
                                            <p:cond delay="0"/>
                                          </p:stCondLst>
                                        </p:cTn>
                                        <p:tgtEl>
                                          <p:spTgt spid="271"/>
                                        </p:tgtEl>
                                        <p:attrNameLst>
                                          <p:attrName>r</p:attrName>
                                        </p:attrNameLst>
                                      </p:cBhvr>
                                    </p:animRot>
                                    <p:animRot by="-240000">
                                      <p:cBhvr>
                                        <p:cTn id="31" dur="200" fill="hold">
                                          <p:stCondLst>
                                            <p:cond delay="200"/>
                                          </p:stCondLst>
                                        </p:cTn>
                                        <p:tgtEl>
                                          <p:spTgt spid="271"/>
                                        </p:tgtEl>
                                        <p:attrNameLst>
                                          <p:attrName>r</p:attrName>
                                        </p:attrNameLst>
                                      </p:cBhvr>
                                    </p:animRot>
                                    <p:animRot by="240000">
                                      <p:cBhvr>
                                        <p:cTn id="32" dur="200" fill="hold">
                                          <p:stCondLst>
                                            <p:cond delay="400"/>
                                          </p:stCondLst>
                                        </p:cTn>
                                        <p:tgtEl>
                                          <p:spTgt spid="271"/>
                                        </p:tgtEl>
                                        <p:attrNameLst>
                                          <p:attrName>r</p:attrName>
                                        </p:attrNameLst>
                                      </p:cBhvr>
                                    </p:animRot>
                                    <p:animRot by="-240000">
                                      <p:cBhvr>
                                        <p:cTn id="33" dur="200" fill="hold">
                                          <p:stCondLst>
                                            <p:cond delay="600"/>
                                          </p:stCondLst>
                                        </p:cTn>
                                        <p:tgtEl>
                                          <p:spTgt spid="271"/>
                                        </p:tgtEl>
                                        <p:attrNameLst>
                                          <p:attrName>r</p:attrName>
                                        </p:attrNameLst>
                                      </p:cBhvr>
                                    </p:animRot>
                                    <p:animRot by="120000">
                                      <p:cBhvr>
                                        <p:cTn id="34" dur="200" fill="hold">
                                          <p:stCondLst>
                                            <p:cond delay="800"/>
                                          </p:stCondLst>
                                        </p:cTn>
                                        <p:tgtEl>
                                          <p:spTgt spid="271"/>
                                        </p:tgtEl>
                                        <p:attrNameLst>
                                          <p:attrName>r</p:attrName>
                                        </p:attrNameLst>
                                      </p:cBhvr>
                                    </p:animRot>
                                  </p:childTnLst>
                                </p:cTn>
                              </p:par>
                            </p:childTnLst>
                          </p:cTn>
                        </p:par>
                        <p:par>
                          <p:cTn id="35" fill="hold">
                            <p:stCondLst>
                              <p:cond delay="1000"/>
                            </p:stCondLst>
                            <p:childTnLst>
                              <p:par>
                                <p:cTn id="36" presetID="22" presetClass="entr" presetSubtype="2" fill="hold" grpId="0" nodeType="afterEffect">
                                  <p:stCondLst>
                                    <p:cond delay="0"/>
                                  </p:stCondLst>
                                  <p:childTnLst>
                                    <p:set>
                                      <p:cBhvr>
                                        <p:cTn id="37" dur="1" fill="hold">
                                          <p:stCondLst>
                                            <p:cond delay="0"/>
                                          </p:stCondLst>
                                        </p:cTn>
                                        <p:tgtEl>
                                          <p:spTgt spid="13"/>
                                        </p:tgtEl>
                                        <p:attrNameLst>
                                          <p:attrName>style.visibility</p:attrName>
                                        </p:attrNameLst>
                                      </p:cBhvr>
                                      <p:to>
                                        <p:strVal val="visible"/>
                                      </p:to>
                                    </p:set>
                                    <p:animEffect transition="in" filter="wipe(right)">
                                      <p:cBhvr>
                                        <p:cTn id="38" dur="1250"/>
                                        <p:tgtEl>
                                          <p:spTgt spid="13"/>
                                        </p:tgtEl>
                                      </p:cBhvr>
                                    </p:animEffect>
                                  </p:childTnLst>
                                </p:cTn>
                              </p:par>
                            </p:childTnLst>
                          </p:cTn>
                        </p:par>
                        <p:par>
                          <p:cTn id="39" fill="hold">
                            <p:stCondLst>
                              <p:cond delay="2250"/>
                            </p:stCondLst>
                            <p:childTnLst>
                              <p:par>
                                <p:cTn id="40" presetID="10" presetClass="entr" presetSubtype="0" fill="hold" nodeType="afterEffect">
                                  <p:stCondLst>
                                    <p:cond delay="0"/>
                                  </p:stCondLst>
                                  <p:childTnLst>
                                    <p:set>
                                      <p:cBhvr>
                                        <p:cTn id="41" dur="1" fill="hold">
                                          <p:stCondLst>
                                            <p:cond delay="0"/>
                                          </p:stCondLst>
                                        </p:cTn>
                                        <p:tgtEl>
                                          <p:spTgt spid="31"/>
                                        </p:tgtEl>
                                        <p:attrNameLst>
                                          <p:attrName>style.visibility</p:attrName>
                                        </p:attrNameLst>
                                      </p:cBhvr>
                                      <p:to>
                                        <p:strVal val="visible"/>
                                      </p:to>
                                    </p:set>
                                    <p:animEffect transition="in" filter="fade">
                                      <p:cBhvr>
                                        <p:cTn id="42" dur="500"/>
                                        <p:tgtEl>
                                          <p:spTgt spid="31"/>
                                        </p:tgtEl>
                                      </p:cBhvr>
                                    </p:animEffect>
                                  </p:childTnLst>
                                </p:cTn>
                              </p:par>
                              <p:par>
                                <p:cTn id="43" presetID="32" presetClass="emph" presetSubtype="0" fill="hold" nodeType="withEffect">
                                  <p:stCondLst>
                                    <p:cond delay="0"/>
                                  </p:stCondLst>
                                  <p:childTnLst>
                                    <p:animRot by="120000">
                                      <p:cBhvr>
                                        <p:cTn id="44" dur="100" fill="hold">
                                          <p:stCondLst>
                                            <p:cond delay="0"/>
                                          </p:stCondLst>
                                        </p:cTn>
                                        <p:tgtEl>
                                          <p:spTgt spid="31"/>
                                        </p:tgtEl>
                                        <p:attrNameLst>
                                          <p:attrName>r</p:attrName>
                                        </p:attrNameLst>
                                      </p:cBhvr>
                                    </p:animRot>
                                    <p:animRot by="-240000">
                                      <p:cBhvr>
                                        <p:cTn id="45" dur="200" fill="hold">
                                          <p:stCondLst>
                                            <p:cond delay="200"/>
                                          </p:stCondLst>
                                        </p:cTn>
                                        <p:tgtEl>
                                          <p:spTgt spid="31"/>
                                        </p:tgtEl>
                                        <p:attrNameLst>
                                          <p:attrName>r</p:attrName>
                                        </p:attrNameLst>
                                      </p:cBhvr>
                                    </p:animRot>
                                    <p:animRot by="240000">
                                      <p:cBhvr>
                                        <p:cTn id="46" dur="200" fill="hold">
                                          <p:stCondLst>
                                            <p:cond delay="400"/>
                                          </p:stCondLst>
                                        </p:cTn>
                                        <p:tgtEl>
                                          <p:spTgt spid="31"/>
                                        </p:tgtEl>
                                        <p:attrNameLst>
                                          <p:attrName>r</p:attrName>
                                        </p:attrNameLst>
                                      </p:cBhvr>
                                    </p:animRot>
                                    <p:animRot by="-240000">
                                      <p:cBhvr>
                                        <p:cTn id="47" dur="200" fill="hold">
                                          <p:stCondLst>
                                            <p:cond delay="600"/>
                                          </p:stCondLst>
                                        </p:cTn>
                                        <p:tgtEl>
                                          <p:spTgt spid="31"/>
                                        </p:tgtEl>
                                        <p:attrNameLst>
                                          <p:attrName>r</p:attrName>
                                        </p:attrNameLst>
                                      </p:cBhvr>
                                    </p:animRot>
                                    <p:animRot by="120000">
                                      <p:cBhvr>
                                        <p:cTn id="48" dur="200" fill="hold">
                                          <p:stCondLst>
                                            <p:cond delay="800"/>
                                          </p:stCondLst>
                                        </p:cTn>
                                        <p:tgtEl>
                                          <p:spTgt spid="31"/>
                                        </p:tgtEl>
                                        <p:attrNameLst>
                                          <p:attrName>r</p:attrName>
                                        </p:attrNameLst>
                                      </p:cBhvr>
                                    </p:animRot>
                                  </p:childTnLst>
                                </p:cTn>
                              </p:par>
                              <p:par>
                                <p:cTn id="49" presetID="32" presetClass="emph" presetSubtype="0" fill="hold" nodeType="withEffect">
                                  <p:stCondLst>
                                    <p:cond delay="250"/>
                                  </p:stCondLst>
                                  <p:childTnLst>
                                    <p:animRot by="120000">
                                      <p:cBhvr>
                                        <p:cTn id="50" dur="100" fill="hold">
                                          <p:stCondLst>
                                            <p:cond delay="0"/>
                                          </p:stCondLst>
                                        </p:cTn>
                                        <p:tgtEl>
                                          <p:spTgt spid="177"/>
                                        </p:tgtEl>
                                        <p:attrNameLst>
                                          <p:attrName>r</p:attrName>
                                        </p:attrNameLst>
                                      </p:cBhvr>
                                    </p:animRot>
                                    <p:animRot by="-240000">
                                      <p:cBhvr>
                                        <p:cTn id="51" dur="200" fill="hold">
                                          <p:stCondLst>
                                            <p:cond delay="200"/>
                                          </p:stCondLst>
                                        </p:cTn>
                                        <p:tgtEl>
                                          <p:spTgt spid="177"/>
                                        </p:tgtEl>
                                        <p:attrNameLst>
                                          <p:attrName>r</p:attrName>
                                        </p:attrNameLst>
                                      </p:cBhvr>
                                    </p:animRot>
                                    <p:animRot by="240000">
                                      <p:cBhvr>
                                        <p:cTn id="52" dur="200" fill="hold">
                                          <p:stCondLst>
                                            <p:cond delay="400"/>
                                          </p:stCondLst>
                                        </p:cTn>
                                        <p:tgtEl>
                                          <p:spTgt spid="177"/>
                                        </p:tgtEl>
                                        <p:attrNameLst>
                                          <p:attrName>r</p:attrName>
                                        </p:attrNameLst>
                                      </p:cBhvr>
                                    </p:animRot>
                                    <p:animRot by="-240000">
                                      <p:cBhvr>
                                        <p:cTn id="53" dur="200" fill="hold">
                                          <p:stCondLst>
                                            <p:cond delay="600"/>
                                          </p:stCondLst>
                                        </p:cTn>
                                        <p:tgtEl>
                                          <p:spTgt spid="177"/>
                                        </p:tgtEl>
                                        <p:attrNameLst>
                                          <p:attrName>r</p:attrName>
                                        </p:attrNameLst>
                                      </p:cBhvr>
                                    </p:animRot>
                                    <p:animRot by="120000">
                                      <p:cBhvr>
                                        <p:cTn id="54" dur="200" fill="hold">
                                          <p:stCondLst>
                                            <p:cond delay="800"/>
                                          </p:stCondLst>
                                        </p:cTn>
                                        <p:tgtEl>
                                          <p:spTgt spid="177"/>
                                        </p:tgtEl>
                                        <p:attrNameLst>
                                          <p:attrName>r</p:attrName>
                                        </p:attrNameLst>
                                      </p:cBhvr>
                                    </p:animRot>
                                  </p:childTnLst>
                                </p:cTn>
                              </p:par>
                              <p:par>
                                <p:cTn id="55" presetID="32" presetClass="emph" presetSubtype="0" fill="hold" nodeType="withEffect">
                                  <p:stCondLst>
                                    <p:cond delay="750"/>
                                  </p:stCondLst>
                                  <p:childTnLst>
                                    <p:animRot by="120000">
                                      <p:cBhvr>
                                        <p:cTn id="56" dur="100" fill="hold">
                                          <p:stCondLst>
                                            <p:cond delay="0"/>
                                          </p:stCondLst>
                                        </p:cTn>
                                        <p:tgtEl>
                                          <p:spTgt spid="153"/>
                                        </p:tgtEl>
                                        <p:attrNameLst>
                                          <p:attrName>r</p:attrName>
                                        </p:attrNameLst>
                                      </p:cBhvr>
                                    </p:animRot>
                                    <p:animRot by="-240000">
                                      <p:cBhvr>
                                        <p:cTn id="57" dur="200" fill="hold">
                                          <p:stCondLst>
                                            <p:cond delay="200"/>
                                          </p:stCondLst>
                                        </p:cTn>
                                        <p:tgtEl>
                                          <p:spTgt spid="153"/>
                                        </p:tgtEl>
                                        <p:attrNameLst>
                                          <p:attrName>r</p:attrName>
                                        </p:attrNameLst>
                                      </p:cBhvr>
                                    </p:animRot>
                                    <p:animRot by="240000">
                                      <p:cBhvr>
                                        <p:cTn id="58" dur="200" fill="hold">
                                          <p:stCondLst>
                                            <p:cond delay="400"/>
                                          </p:stCondLst>
                                        </p:cTn>
                                        <p:tgtEl>
                                          <p:spTgt spid="153"/>
                                        </p:tgtEl>
                                        <p:attrNameLst>
                                          <p:attrName>r</p:attrName>
                                        </p:attrNameLst>
                                      </p:cBhvr>
                                    </p:animRot>
                                    <p:animRot by="-240000">
                                      <p:cBhvr>
                                        <p:cTn id="59" dur="200" fill="hold">
                                          <p:stCondLst>
                                            <p:cond delay="600"/>
                                          </p:stCondLst>
                                        </p:cTn>
                                        <p:tgtEl>
                                          <p:spTgt spid="153"/>
                                        </p:tgtEl>
                                        <p:attrNameLst>
                                          <p:attrName>r</p:attrName>
                                        </p:attrNameLst>
                                      </p:cBhvr>
                                    </p:animRot>
                                    <p:animRot by="120000">
                                      <p:cBhvr>
                                        <p:cTn id="60" dur="200" fill="hold">
                                          <p:stCondLst>
                                            <p:cond delay="800"/>
                                          </p:stCondLst>
                                        </p:cTn>
                                        <p:tgtEl>
                                          <p:spTgt spid="153"/>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Lst>
  </p:timing>
</p:sld>
</file>

<file path=ppt/slides/slide13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aphicFrame>
        <p:nvGraphicFramePr>
          <p:cNvPr id="26" name="Object 25" hidden="1"/>
          <p:cNvGraphicFramePr>
            <a:graphicFrameLocks noChangeAspect="1"/>
          </p:cNvGraphicFramePr>
          <p:nvPr>
            <p:custDataLst>
              <p:tags r:id="rId2"/>
            </p:custDataLst>
            <p:extLst/>
          </p:nvPr>
        </p:nvGraphicFramePr>
        <p:xfrm>
          <a:off x="1589" y="1589"/>
          <a:ext cx="1587" cy="1587"/>
        </p:xfrm>
        <a:graphic>
          <a:graphicData uri="http://schemas.openxmlformats.org/presentationml/2006/ole">
            <mc:AlternateContent xmlns:mc="http://schemas.openxmlformats.org/markup-compatibility/2006">
              <mc:Choice xmlns:v="urn:schemas-microsoft-com:vml" Requires="v">
                <p:oleObj spid="_x0000_s104450" name="think-cell Slide" r:id="rId5" imgW="270" imgH="270" progId="TCLayout.ActiveDocument.1">
                  <p:embed/>
                </p:oleObj>
              </mc:Choice>
              <mc:Fallback>
                <p:oleObj name="think-cell Slide" r:id="rId5" imgW="270" imgH="270" progId="TCLayout.ActiveDocument.1">
                  <p:embed/>
                  <p:pic>
                    <p:nvPicPr>
                      <p:cNvPr id="26" name="Object 25" hidden="1"/>
                      <p:cNvPicPr/>
                      <p:nvPr/>
                    </p:nvPicPr>
                    <p:blipFill>
                      <a:blip r:embed="rId6"/>
                      <a:stretch>
                        <a:fillRect/>
                      </a:stretch>
                    </p:blipFill>
                    <p:spPr>
                      <a:xfrm>
                        <a:off x="1589" y="1589"/>
                        <a:ext cx="1587" cy="1587"/>
                      </a:xfrm>
                      <a:prstGeom prst="rect">
                        <a:avLst/>
                      </a:prstGeom>
                    </p:spPr>
                  </p:pic>
                </p:oleObj>
              </mc:Fallback>
            </mc:AlternateContent>
          </a:graphicData>
        </a:graphic>
      </p:graphicFrame>
      <p:sp>
        <p:nvSpPr>
          <p:cNvPr id="29" name="TextBox 28"/>
          <p:cNvSpPr txBox="1"/>
          <p:nvPr/>
        </p:nvSpPr>
        <p:spPr>
          <a:xfrm>
            <a:off x="7143293" y="1599864"/>
            <a:ext cx="5193099" cy="4640614"/>
          </a:xfrm>
          <a:prstGeom prst="rect">
            <a:avLst/>
          </a:prstGeom>
          <a:noFill/>
        </p:spPr>
        <p:txBody>
          <a:bodyPr wrap="square" lIns="91440" tIns="146304" rIns="91440" bIns="146304" rtlCol="0">
            <a:noAutofit/>
          </a:bodyPr>
          <a:lstStyle/>
          <a:p>
            <a:pPr>
              <a:spcBef>
                <a:spcPts val="1400"/>
              </a:spcBef>
              <a:spcAft>
                <a:spcPts val="0"/>
              </a:spcAft>
            </a:pPr>
            <a:r>
              <a:rPr lang="en-US" sz="2800" dirty="0">
                <a:solidFill>
                  <a:schemeClr val="accent5"/>
                </a:solidFill>
                <a:latin typeface="Segoe UI Semilight" panose="020B0402040204020203" pitchFamily="34" charset="0"/>
                <a:cs typeface="Segoe UI Semilight" panose="020B0402040204020203" pitchFamily="34" charset="0"/>
              </a:rPr>
              <a:t>Capability</a:t>
            </a:r>
          </a:p>
          <a:p>
            <a:pPr>
              <a:spcBef>
                <a:spcPts val="1400"/>
              </a:spcBef>
              <a:spcAft>
                <a:spcPts val="0"/>
              </a:spcAft>
            </a:pPr>
            <a:r>
              <a:rPr lang="en-US" sz="1800" dirty="0">
                <a:solidFill>
                  <a:schemeClr val="tx1">
                    <a:lumMod val="90000"/>
                    <a:lumOff val="10000"/>
                  </a:schemeClr>
                </a:solidFill>
                <a:latin typeface="Segoe UI" panose="020B0502040204020203" pitchFamily="34" charset="0"/>
                <a:cs typeface="Segoe UI" panose="020B0502040204020203" pitchFamily="34" charset="0"/>
              </a:rPr>
              <a:t>Extensible in-database analytics, integrated with R, exposed through T-SQL</a:t>
            </a:r>
          </a:p>
          <a:p>
            <a:pPr>
              <a:spcBef>
                <a:spcPts val="1400"/>
              </a:spcBef>
              <a:spcAft>
                <a:spcPts val="0"/>
              </a:spcAft>
            </a:pPr>
            <a:r>
              <a:rPr lang="en-US" sz="1800" dirty="0">
                <a:solidFill>
                  <a:schemeClr val="tx1">
                    <a:lumMod val="90000"/>
                    <a:lumOff val="10000"/>
                  </a:schemeClr>
                </a:solidFill>
                <a:latin typeface="Segoe UI" panose="020B0502040204020203" pitchFamily="34" charset="0"/>
                <a:cs typeface="Segoe UI" panose="020B0502040204020203" pitchFamily="34" charset="0"/>
              </a:rPr>
              <a:t>Centralize enterprise library for analytic models</a:t>
            </a:r>
            <a:br>
              <a:rPr lang="en-US" sz="1800" dirty="0">
                <a:solidFill>
                  <a:schemeClr val="tx1">
                    <a:lumMod val="90000"/>
                    <a:lumOff val="10000"/>
                  </a:schemeClr>
                </a:solidFill>
                <a:latin typeface="Segoe UI" panose="020B0502040204020203" pitchFamily="34" charset="0"/>
                <a:cs typeface="Segoe UI" panose="020B0502040204020203" pitchFamily="34" charset="0"/>
              </a:rPr>
            </a:br>
            <a:endParaRPr lang="en-US" sz="1800" dirty="0">
              <a:solidFill>
                <a:schemeClr val="tx1">
                  <a:lumMod val="90000"/>
                  <a:lumOff val="10000"/>
                </a:schemeClr>
              </a:solidFill>
              <a:latin typeface="Segoe UI" panose="020B0502040204020203" pitchFamily="34" charset="0"/>
              <a:cs typeface="Segoe UI" panose="020B0502040204020203" pitchFamily="34" charset="0"/>
            </a:endParaRPr>
          </a:p>
          <a:p>
            <a:pPr>
              <a:spcBef>
                <a:spcPts val="1400"/>
              </a:spcBef>
              <a:spcAft>
                <a:spcPts val="0"/>
              </a:spcAft>
            </a:pPr>
            <a:r>
              <a:rPr lang="en-US" sz="2800" dirty="0">
                <a:solidFill>
                  <a:schemeClr val="accent5"/>
                </a:solidFill>
                <a:latin typeface="Segoe UI Semilight" panose="020B0402040204020203" pitchFamily="34" charset="0"/>
                <a:cs typeface="Segoe UI Semilight" panose="020B0402040204020203" pitchFamily="34" charset="0"/>
              </a:rPr>
              <a:t>Benefits</a:t>
            </a:r>
          </a:p>
          <a:p>
            <a:pPr>
              <a:spcBef>
                <a:spcPts val="1400"/>
              </a:spcBef>
              <a:spcAft>
                <a:spcPts val="0"/>
              </a:spcAft>
            </a:pPr>
            <a:r>
              <a:rPr lang="en-US" sz="1800" dirty="0">
                <a:ln>
                  <a:solidFill>
                    <a:srgbClr val="FFFFFF">
                      <a:alpha val="0"/>
                    </a:srgbClr>
                  </a:solidFill>
                </a:ln>
                <a:solidFill>
                  <a:schemeClr val="tx1">
                    <a:lumMod val="90000"/>
                    <a:lumOff val="10000"/>
                  </a:schemeClr>
                </a:solidFill>
                <a:latin typeface="Segoe UI" panose="020B0502040204020203" pitchFamily="34" charset="0"/>
                <a:ea typeface="Segoe UI" panose="020B0502040204020203" pitchFamily="34" charset="0"/>
                <a:cs typeface="Segoe UI" panose="020B0502040204020203" pitchFamily="34" charset="0"/>
              </a:rPr>
              <a:t>No data movement, resulting in faster time </a:t>
            </a:r>
            <a:br>
              <a:rPr lang="en-US" sz="1800" dirty="0">
                <a:ln>
                  <a:solidFill>
                    <a:srgbClr val="FFFFFF">
                      <a:alpha val="0"/>
                    </a:srgbClr>
                  </a:solidFill>
                </a:ln>
                <a:solidFill>
                  <a:schemeClr val="tx1">
                    <a:lumMod val="90000"/>
                    <a:lumOff val="10000"/>
                  </a:schemeClr>
                </a:solidFill>
                <a:latin typeface="Segoe UI" panose="020B0502040204020203" pitchFamily="34" charset="0"/>
                <a:ea typeface="Segoe UI" panose="020B0502040204020203" pitchFamily="34" charset="0"/>
                <a:cs typeface="Segoe UI" panose="020B0502040204020203" pitchFamily="34" charset="0"/>
              </a:rPr>
            </a:br>
            <a:r>
              <a:rPr lang="en-US" sz="1800" dirty="0">
                <a:ln>
                  <a:solidFill>
                    <a:srgbClr val="FFFFFF">
                      <a:alpha val="0"/>
                    </a:srgbClr>
                  </a:solidFill>
                </a:ln>
                <a:solidFill>
                  <a:schemeClr val="tx1">
                    <a:lumMod val="90000"/>
                    <a:lumOff val="10000"/>
                  </a:schemeClr>
                </a:solidFill>
                <a:latin typeface="Segoe UI" panose="020B0502040204020203" pitchFamily="34" charset="0"/>
                <a:ea typeface="Segoe UI" panose="020B0502040204020203" pitchFamily="34" charset="0"/>
                <a:cs typeface="Segoe UI" panose="020B0502040204020203" pitchFamily="34" charset="0"/>
              </a:rPr>
              <a:t>to insights</a:t>
            </a:r>
          </a:p>
          <a:p>
            <a:pPr>
              <a:spcBef>
                <a:spcPts val="1400"/>
              </a:spcBef>
              <a:spcAft>
                <a:spcPts val="0"/>
              </a:spcAft>
            </a:pPr>
            <a:r>
              <a:rPr lang="en-US" sz="1800" dirty="0">
                <a:ln>
                  <a:solidFill>
                    <a:srgbClr val="FFFFFF">
                      <a:alpha val="0"/>
                    </a:srgbClr>
                  </a:solidFill>
                </a:ln>
                <a:solidFill>
                  <a:schemeClr val="tx1">
                    <a:lumMod val="90000"/>
                    <a:lumOff val="10000"/>
                  </a:schemeClr>
                </a:solidFill>
                <a:latin typeface="Segoe UI" panose="020B0502040204020203" pitchFamily="34" charset="0"/>
                <a:ea typeface="Segoe UI" panose="020B0502040204020203" pitchFamily="34" charset="0"/>
                <a:cs typeface="Segoe UI" panose="020B0502040204020203" pitchFamily="34" charset="0"/>
              </a:rPr>
              <a:t>Real-time analytics on transactional data</a:t>
            </a:r>
          </a:p>
          <a:p>
            <a:pPr>
              <a:spcBef>
                <a:spcPts val="1400"/>
              </a:spcBef>
              <a:spcAft>
                <a:spcPts val="0"/>
              </a:spcAft>
            </a:pPr>
            <a:r>
              <a:rPr lang="en-US" sz="1800" dirty="0">
                <a:ln>
                  <a:solidFill>
                    <a:srgbClr val="FFFFFF">
                      <a:alpha val="0"/>
                    </a:srgbClr>
                  </a:solidFill>
                </a:ln>
                <a:solidFill>
                  <a:schemeClr val="tx1">
                    <a:lumMod val="90000"/>
                    <a:lumOff val="10000"/>
                  </a:schemeClr>
                </a:solidFill>
                <a:latin typeface="Segoe UI" panose="020B0502040204020203" pitchFamily="34" charset="0"/>
                <a:ea typeface="Segoe UI" panose="020B0502040204020203" pitchFamily="34" charset="0"/>
                <a:cs typeface="Segoe UI" panose="020B0502040204020203" pitchFamily="34" charset="0"/>
              </a:rPr>
              <a:t>Integrate with existing workflows</a:t>
            </a:r>
          </a:p>
          <a:p>
            <a:pPr>
              <a:spcBef>
                <a:spcPts val="1400"/>
              </a:spcBef>
              <a:spcAft>
                <a:spcPts val="0"/>
              </a:spcAft>
            </a:pPr>
            <a:r>
              <a:rPr lang="en-US" sz="1800" dirty="0">
                <a:ln>
                  <a:solidFill>
                    <a:srgbClr val="FFFFFF">
                      <a:alpha val="0"/>
                    </a:srgbClr>
                  </a:solidFill>
                </a:ln>
                <a:solidFill>
                  <a:schemeClr val="tx1">
                    <a:lumMod val="90000"/>
                    <a:lumOff val="10000"/>
                  </a:schemeClr>
                </a:solidFill>
                <a:latin typeface="Segoe UI" panose="020B0502040204020203" pitchFamily="34" charset="0"/>
                <a:ea typeface="Segoe UI" panose="020B0502040204020203" pitchFamily="34" charset="0"/>
                <a:cs typeface="Segoe UI" panose="020B0502040204020203" pitchFamily="34" charset="0"/>
              </a:rPr>
              <a:t>Unified governance across analytics and storage</a:t>
            </a:r>
          </a:p>
        </p:txBody>
      </p:sp>
      <p:grpSp>
        <p:nvGrpSpPr>
          <p:cNvPr id="11" name="Group 10"/>
          <p:cNvGrpSpPr/>
          <p:nvPr/>
        </p:nvGrpSpPr>
        <p:grpSpPr>
          <a:xfrm>
            <a:off x="384810" y="1850098"/>
            <a:ext cx="6457721" cy="4606408"/>
            <a:chOff x="384810" y="1850098"/>
            <a:chExt cx="6457721" cy="4606408"/>
          </a:xfrm>
        </p:grpSpPr>
        <p:sp>
          <p:nvSpPr>
            <p:cNvPr id="38" name="Rectangle 37"/>
            <p:cNvSpPr/>
            <p:nvPr/>
          </p:nvSpPr>
          <p:spPr bwMode="auto">
            <a:xfrm>
              <a:off x="384810" y="1850098"/>
              <a:ext cx="6445481" cy="4606407"/>
            </a:xfrm>
            <a:prstGeom prst="rect">
              <a:avLst/>
            </a:prstGeom>
            <a:solidFill>
              <a:schemeClr val="bg1">
                <a:lumMod val="95000"/>
              </a:schemeClr>
            </a:solidFill>
            <a:ln w="63500">
              <a:solidFill>
                <a:schemeClr val="accent5"/>
              </a:solidFill>
              <a:miter lim="800000"/>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3840480" tIns="182854" rIns="182854" bIns="45713" numCol="1" spcCol="0" rtlCol="0" fromWordArt="0" anchor="t" anchorCtr="0" forceAA="0" compatLnSpc="1">
              <a:prstTxWarp prst="textNoShape">
                <a:avLst/>
              </a:prstTxWarp>
              <a:noAutofit/>
            </a:bodyPr>
            <a:lstStyle/>
            <a:p>
              <a:pPr defTabSz="931954"/>
              <a:endParaRPr lang="en-US" sz="2000" dirty="0">
                <a:solidFill>
                  <a:srgbClr val="505050"/>
                </a:solidFill>
                <a:latin typeface="Segoe UI Semibold" panose="020B0702040204020203" pitchFamily="34" charset="0"/>
                <a:ea typeface="Segoe UI" pitchFamily="34" charset="0"/>
                <a:cs typeface="Segoe UI Semibold" panose="020B0702040204020203" pitchFamily="34" charset="0"/>
              </a:endParaRPr>
            </a:p>
          </p:txBody>
        </p:sp>
        <p:sp>
          <p:nvSpPr>
            <p:cNvPr id="31" name="Rounded Rectangle 30"/>
            <p:cNvSpPr/>
            <p:nvPr/>
          </p:nvSpPr>
          <p:spPr bwMode="auto">
            <a:xfrm>
              <a:off x="498527" y="1960025"/>
              <a:ext cx="3556668" cy="4386552"/>
            </a:xfrm>
            <a:prstGeom prst="roundRect">
              <a:avLst>
                <a:gd name="adj" fmla="val 0"/>
              </a:avLst>
            </a:prstGeom>
            <a:solidFill>
              <a:srgbClr val="505050"/>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91440" rIns="182880" bIns="91440" numCol="1" spcCol="0" rtlCol="0" fromWordArt="0" anchor="t" anchorCtr="0" forceAA="0" compatLnSpc="1">
              <a:prstTxWarp prst="textNoShape">
                <a:avLst/>
              </a:prstTxWarp>
              <a:noAutofit/>
            </a:bodyPr>
            <a:lstStyle/>
            <a:p>
              <a:r>
                <a:rPr lang="en-US" dirty="0">
                  <a:solidFill>
                    <a:srgbClr val="FFFFFF"/>
                  </a:solidFill>
                  <a:latin typeface="Segoe UI Semibold" panose="020B0702040204020203" pitchFamily="34" charset="0"/>
                  <a:cs typeface="Segoe UI Semibold" panose="020B0702040204020203" pitchFamily="34" charset="0"/>
                </a:rPr>
                <a:t>SQL Server</a:t>
              </a:r>
            </a:p>
          </p:txBody>
        </p:sp>
        <p:sp>
          <p:nvSpPr>
            <p:cNvPr id="32" name="Rectangle 31"/>
            <p:cNvSpPr/>
            <p:nvPr/>
          </p:nvSpPr>
          <p:spPr>
            <a:xfrm>
              <a:off x="702872" y="3545369"/>
              <a:ext cx="3101018" cy="972401"/>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82880" tIns="91440" rIns="182880" rtlCol="0" anchor="t"/>
            <a:lstStyle/>
            <a:p>
              <a:r>
                <a:rPr lang="en-US" sz="1800" b="1" dirty="0">
                  <a:solidFill>
                    <a:srgbClr val="505050"/>
                  </a:solidFill>
                </a:rPr>
                <a:t>Analytical engines</a:t>
              </a:r>
            </a:p>
            <a:p>
              <a:endParaRPr lang="en-US" sz="700" b="1" dirty="0">
                <a:solidFill>
                  <a:srgbClr val="505050"/>
                </a:solidFill>
              </a:endParaRPr>
            </a:p>
            <a:p>
              <a:r>
                <a:rPr lang="en-US" sz="1200" dirty="0">
                  <a:solidFill>
                    <a:srgbClr val="505050"/>
                  </a:solidFill>
                </a:rPr>
                <a:t>Full R integration</a:t>
              </a:r>
            </a:p>
            <a:p>
              <a:r>
                <a:rPr lang="en-US" sz="1200" dirty="0">
                  <a:solidFill>
                    <a:srgbClr val="505050"/>
                  </a:solidFill>
                </a:rPr>
                <a:t>Fully extensible</a:t>
              </a:r>
            </a:p>
          </p:txBody>
        </p:sp>
        <p:sp>
          <p:nvSpPr>
            <p:cNvPr id="33" name="Rectangle 32"/>
            <p:cNvSpPr/>
            <p:nvPr/>
          </p:nvSpPr>
          <p:spPr>
            <a:xfrm>
              <a:off x="702874" y="4580125"/>
              <a:ext cx="3101016" cy="559414"/>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lIns="182880" tIns="91440" rIns="182880" bIns="91440" rtlCol="0" anchor="ctr"/>
            <a:lstStyle/>
            <a:p>
              <a:r>
                <a:rPr lang="en-US" sz="1800" b="1" dirty="0">
                  <a:solidFill>
                    <a:srgbClr val="FFFFFF"/>
                  </a:solidFill>
                </a:rPr>
                <a:t>Data Management Layer</a:t>
              </a:r>
            </a:p>
          </p:txBody>
        </p:sp>
        <p:sp>
          <p:nvSpPr>
            <p:cNvPr id="39" name="Rectangle 38"/>
            <p:cNvSpPr/>
            <p:nvPr/>
          </p:nvSpPr>
          <p:spPr>
            <a:xfrm>
              <a:off x="702873" y="5213541"/>
              <a:ext cx="3101017" cy="982699"/>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82880" tIns="91440" rIns="182880" rtlCol="0" anchor="t"/>
            <a:lstStyle/>
            <a:p>
              <a:r>
                <a:rPr lang="en-US" sz="1800" b="1" dirty="0">
                  <a:solidFill>
                    <a:srgbClr val="505050"/>
                  </a:solidFill>
                </a:rPr>
                <a:t>Relational data</a:t>
              </a:r>
            </a:p>
            <a:p>
              <a:r>
                <a:rPr lang="en-US" sz="700" b="1" dirty="0">
                  <a:solidFill>
                    <a:srgbClr val="505050"/>
                  </a:solidFill>
                </a:rPr>
                <a:t> </a:t>
              </a:r>
            </a:p>
            <a:p>
              <a:r>
                <a:rPr lang="en-US" sz="1200" dirty="0">
                  <a:solidFill>
                    <a:srgbClr val="505050"/>
                  </a:solidFill>
                </a:rPr>
                <a:t>T-SQL interface</a:t>
              </a:r>
            </a:p>
            <a:p>
              <a:r>
                <a:rPr lang="en-US" sz="1200" dirty="0">
                  <a:solidFill>
                    <a:srgbClr val="505050"/>
                  </a:solidFill>
                </a:rPr>
                <a:t>Stream data in-memory</a:t>
              </a:r>
            </a:p>
            <a:p>
              <a:endParaRPr lang="en-US" sz="1100" b="1" dirty="0">
                <a:solidFill>
                  <a:srgbClr val="505050"/>
                </a:solidFill>
              </a:endParaRPr>
            </a:p>
            <a:p>
              <a:r>
                <a:rPr lang="en-US" sz="1100" b="1" dirty="0">
                  <a:solidFill>
                    <a:srgbClr val="505050"/>
                  </a:solidFill>
                </a:rPr>
                <a:t>          </a:t>
              </a:r>
            </a:p>
            <a:p>
              <a:endParaRPr lang="en-US" sz="1100" b="1" dirty="0">
                <a:solidFill>
                  <a:srgbClr val="505050"/>
                </a:solidFill>
              </a:endParaRPr>
            </a:p>
          </p:txBody>
        </p:sp>
        <p:sp>
          <p:nvSpPr>
            <p:cNvPr id="58" name="Rectangle 57"/>
            <p:cNvSpPr/>
            <p:nvPr/>
          </p:nvSpPr>
          <p:spPr>
            <a:xfrm>
              <a:off x="702873" y="2504904"/>
              <a:ext cx="3101017" cy="972401"/>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82880" tIns="91440" rIns="182880" rtlCol="0" anchor="t"/>
            <a:lstStyle/>
            <a:p>
              <a:r>
                <a:rPr lang="en-US" sz="1800" b="1" dirty="0">
                  <a:solidFill>
                    <a:srgbClr val="505050"/>
                  </a:solidFill>
                </a:rPr>
                <a:t>Analytics library</a:t>
              </a:r>
            </a:p>
            <a:p>
              <a:endParaRPr lang="en-US" sz="700" b="1" dirty="0">
                <a:solidFill>
                  <a:srgbClr val="505050"/>
                </a:solidFill>
              </a:endParaRPr>
            </a:p>
            <a:p>
              <a:r>
                <a:rPr lang="en-US" sz="1200" dirty="0">
                  <a:solidFill>
                    <a:srgbClr val="505050"/>
                  </a:solidFill>
                </a:rPr>
                <a:t>Share and collaborate</a:t>
              </a:r>
            </a:p>
            <a:p>
              <a:r>
                <a:rPr lang="en-US" sz="1200" dirty="0">
                  <a:solidFill>
                    <a:srgbClr val="505050"/>
                  </a:solidFill>
                </a:rPr>
                <a:t>Manage and deploy</a:t>
              </a:r>
              <a:endParaRPr lang="en-US" sz="2000" dirty="0">
                <a:solidFill>
                  <a:srgbClr val="505050"/>
                </a:solidFill>
              </a:endParaRPr>
            </a:p>
            <a:p>
              <a:endParaRPr lang="en-US" sz="1800" b="1" dirty="0">
                <a:solidFill>
                  <a:srgbClr val="505050"/>
                </a:solidFill>
              </a:endParaRPr>
            </a:p>
          </p:txBody>
        </p:sp>
        <p:grpSp>
          <p:nvGrpSpPr>
            <p:cNvPr id="9" name="Group 8"/>
            <p:cNvGrpSpPr/>
            <p:nvPr/>
          </p:nvGrpSpPr>
          <p:grpSpPr>
            <a:xfrm>
              <a:off x="2667698" y="3937649"/>
              <a:ext cx="1040415" cy="494333"/>
              <a:chOff x="2629598" y="3956699"/>
              <a:chExt cx="1040415" cy="494333"/>
            </a:xfrm>
          </p:grpSpPr>
          <p:sp>
            <p:nvSpPr>
              <p:cNvPr id="61" name="Rectangle 60"/>
              <p:cNvSpPr/>
              <p:nvPr/>
            </p:nvSpPr>
            <p:spPr>
              <a:xfrm>
                <a:off x="2629598" y="3956699"/>
                <a:ext cx="494333" cy="494333"/>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800" b="1" dirty="0">
                    <a:solidFill>
                      <a:schemeClr val="bg1"/>
                    </a:solidFill>
                  </a:rPr>
                  <a:t>R</a:t>
                </a:r>
              </a:p>
            </p:txBody>
          </p:sp>
          <p:sp>
            <p:nvSpPr>
              <p:cNvPr id="62" name="Rectangle 61"/>
              <p:cNvSpPr/>
              <p:nvPr/>
            </p:nvSpPr>
            <p:spPr>
              <a:xfrm>
                <a:off x="3175680" y="3956699"/>
                <a:ext cx="494333" cy="494333"/>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800" b="1" dirty="0">
                    <a:solidFill>
                      <a:schemeClr val="bg1"/>
                    </a:solidFill>
                  </a:rPr>
                  <a:t>+</a:t>
                </a:r>
              </a:p>
            </p:txBody>
          </p:sp>
        </p:grpSp>
        <p:grpSp>
          <p:nvGrpSpPr>
            <p:cNvPr id="6" name="Group 5"/>
            <p:cNvGrpSpPr/>
            <p:nvPr/>
          </p:nvGrpSpPr>
          <p:grpSpPr>
            <a:xfrm>
              <a:off x="4053498" y="1850098"/>
              <a:ext cx="748658" cy="4606408"/>
              <a:chOff x="4053498" y="1899990"/>
              <a:chExt cx="748658" cy="4144859"/>
            </a:xfrm>
          </p:grpSpPr>
          <p:sp>
            <p:nvSpPr>
              <p:cNvPr id="69" name="Left Brace 68"/>
              <p:cNvSpPr/>
              <p:nvPr/>
            </p:nvSpPr>
            <p:spPr>
              <a:xfrm>
                <a:off x="4438680" y="1899990"/>
                <a:ext cx="363476" cy="4144859"/>
              </a:xfrm>
              <a:prstGeom prst="leftBrace">
                <a:avLst>
                  <a:gd name="adj1" fmla="val 45896"/>
                  <a:gd name="adj2" fmla="val 50000"/>
                </a:avLst>
              </a:prstGeom>
              <a:ln w="25400">
                <a:solidFill>
                  <a:srgbClr val="FF8C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1800" dirty="0">
                  <a:solidFill>
                    <a:srgbClr val="000000"/>
                  </a:solidFill>
                </a:endParaRPr>
              </a:p>
            </p:txBody>
          </p:sp>
          <p:cxnSp>
            <p:nvCxnSpPr>
              <p:cNvPr id="72" name="Straight Arrow Connector 71"/>
              <p:cNvCxnSpPr/>
              <p:nvPr/>
            </p:nvCxnSpPr>
            <p:spPr>
              <a:xfrm flipH="1">
                <a:off x="4053498" y="3972198"/>
                <a:ext cx="463665" cy="0"/>
              </a:xfrm>
              <a:prstGeom prst="straightConnector1">
                <a:avLst/>
              </a:prstGeom>
              <a:ln w="25400">
                <a:solidFill>
                  <a:srgbClr val="FF8C00"/>
                </a:solidFill>
                <a:tailEnd type="triangle"/>
              </a:ln>
            </p:spPr>
            <p:style>
              <a:lnRef idx="1">
                <a:schemeClr val="accent1"/>
              </a:lnRef>
              <a:fillRef idx="0">
                <a:schemeClr val="accent1"/>
              </a:fillRef>
              <a:effectRef idx="0">
                <a:schemeClr val="accent1"/>
              </a:effectRef>
              <a:fontRef idx="minor">
                <a:schemeClr val="tx1"/>
              </a:fontRef>
            </p:style>
          </p:cxnSp>
        </p:grpSp>
        <p:pic>
          <p:nvPicPr>
            <p:cNvPr id="2" name="Picture 1"/>
            <p:cNvPicPr>
              <a:picLocks noChangeAspect="1"/>
            </p:cNvPicPr>
            <p:nvPr/>
          </p:nvPicPr>
          <p:blipFill>
            <a:blip r:embed="rId7"/>
            <a:stretch>
              <a:fillRect/>
            </a:stretch>
          </p:blipFill>
          <p:spPr>
            <a:xfrm>
              <a:off x="2910508" y="2645888"/>
              <a:ext cx="777969" cy="730094"/>
            </a:xfrm>
            <a:prstGeom prst="rect">
              <a:avLst/>
            </a:prstGeom>
          </p:spPr>
        </p:pic>
        <p:grpSp>
          <p:nvGrpSpPr>
            <p:cNvPr id="10" name="Group 9"/>
            <p:cNvGrpSpPr/>
            <p:nvPr/>
          </p:nvGrpSpPr>
          <p:grpSpPr>
            <a:xfrm>
              <a:off x="4630732" y="2499859"/>
              <a:ext cx="2211799" cy="3306884"/>
              <a:chOff x="4646971" y="2407646"/>
              <a:chExt cx="2211799" cy="3306884"/>
            </a:xfrm>
          </p:grpSpPr>
          <p:sp>
            <p:nvSpPr>
              <p:cNvPr id="64" name="TextBox 63"/>
              <p:cNvSpPr txBox="1"/>
              <p:nvPr/>
            </p:nvSpPr>
            <p:spPr>
              <a:xfrm>
                <a:off x="4654484" y="2407646"/>
                <a:ext cx="2166963" cy="400110"/>
              </a:xfrm>
              <a:prstGeom prst="rect">
                <a:avLst/>
              </a:prstGeom>
              <a:noFill/>
            </p:spPr>
            <p:txBody>
              <a:bodyPr wrap="square" rtlCol="0">
                <a:spAutoFit/>
              </a:bodyPr>
              <a:lstStyle/>
              <a:p>
                <a:pPr algn="ctr"/>
                <a:r>
                  <a:rPr lang="en-US" sz="2000" b="1" dirty="0">
                    <a:solidFill>
                      <a:srgbClr val="505050"/>
                    </a:solidFill>
                  </a:rPr>
                  <a:t>Data Scientists</a:t>
                </a:r>
              </a:p>
            </p:txBody>
          </p:sp>
          <p:sp>
            <p:nvSpPr>
              <p:cNvPr id="65" name="TextBox 64"/>
              <p:cNvSpPr txBox="1"/>
              <p:nvPr/>
            </p:nvSpPr>
            <p:spPr>
              <a:xfrm>
                <a:off x="4670122" y="4628672"/>
                <a:ext cx="2143813" cy="707886"/>
              </a:xfrm>
              <a:prstGeom prst="rect">
                <a:avLst/>
              </a:prstGeom>
              <a:noFill/>
            </p:spPr>
            <p:txBody>
              <a:bodyPr wrap="square" rtlCol="0">
                <a:spAutoFit/>
              </a:bodyPr>
              <a:lstStyle/>
              <a:p>
                <a:pPr algn="ctr"/>
                <a:r>
                  <a:rPr lang="en-US" sz="2000" b="1" dirty="0">
                    <a:solidFill>
                      <a:srgbClr val="505050"/>
                    </a:solidFill>
                  </a:rPr>
                  <a:t>Business Analysts</a:t>
                </a:r>
              </a:p>
            </p:txBody>
          </p:sp>
          <p:sp>
            <p:nvSpPr>
              <p:cNvPr id="66" name="TextBox 65"/>
              <p:cNvSpPr txBox="1"/>
              <p:nvPr/>
            </p:nvSpPr>
            <p:spPr>
              <a:xfrm>
                <a:off x="4654485" y="2705347"/>
                <a:ext cx="2204285" cy="461665"/>
              </a:xfrm>
              <a:prstGeom prst="rect">
                <a:avLst/>
              </a:prstGeom>
              <a:noFill/>
            </p:spPr>
            <p:txBody>
              <a:bodyPr wrap="square" rtlCol="0">
                <a:spAutoFit/>
              </a:bodyPr>
              <a:lstStyle/>
              <a:p>
                <a:pPr algn="ctr"/>
                <a:r>
                  <a:rPr lang="en-US" sz="1200" dirty="0">
                    <a:solidFill>
                      <a:srgbClr val="505050"/>
                    </a:solidFill>
                  </a:rPr>
                  <a:t>Publish algorithms, interact directly with data</a:t>
                </a:r>
              </a:p>
            </p:txBody>
          </p:sp>
          <p:sp>
            <p:nvSpPr>
              <p:cNvPr id="67" name="TextBox 66"/>
              <p:cNvSpPr txBox="1"/>
              <p:nvPr/>
            </p:nvSpPr>
            <p:spPr>
              <a:xfrm>
                <a:off x="4646973" y="5252865"/>
                <a:ext cx="2166964" cy="461665"/>
              </a:xfrm>
              <a:prstGeom prst="rect">
                <a:avLst/>
              </a:prstGeom>
              <a:noFill/>
            </p:spPr>
            <p:txBody>
              <a:bodyPr wrap="square" rtlCol="0">
                <a:spAutoFit/>
              </a:bodyPr>
              <a:lstStyle/>
              <a:p>
                <a:pPr algn="ctr"/>
                <a:r>
                  <a:rPr lang="en-US" sz="1200" dirty="0">
                    <a:solidFill>
                      <a:srgbClr val="505050"/>
                    </a:solidFill>
                  </a:rPr>
                  <a:t>Analysis through TSQL, tools, and vetted algorithms </a:t>
                </a:r>
              </a:p>
            </p:txBody>
          </p:sp>
          <p:sp>
            <p:nvSpPr>
              <p:cNvPr id="68" name="TextBox 67"/>
              <p:cNvSpPr txBox="1"/>
              <p:nvPr/>
            </p:nvSpPr>
            <p:spPr>
              <a:xfrm>
                <a:off x="4646971" y="3518706"/>
                <a:ext cx="2166964" cy="400110"/>
              </a:xfrm>
              <a:prstGeom prst="rect">
                <a:avLst/>
              </a:prstGeom>
              <a:noFill/>
            </p:spPr>
            <p:txBody>
              <a:bodyPr wrap="square" rtlCol="0">
                <a:spAutoFit/>
              </a:bodyPr>
              <a:lstStyle/>
              <a:p>
                <a:pPr algn="ctr"/>
                <a:r>
                  <a:rPr lang="en-US" sz="2000" b="1" dirty="0">
                    <a:solidFill>
                      <a:srgbClr val="505050"/>
                    </a:solidFill>
                  </a:rPr>
                  <a:t>DBAs</a:t>
                </a:r>
              </a:p>
            </p:txBody>
          </p:sp>
          <p:sp>
            <p:nvSpPr>
              <p:cNvPr id="71" name="TextBox 70"/>
              <p:cNvSpPr txBox="1"/>
              <p:nvPr/>
            </p:nvSpPr>
            <p:spPr>
              <a:xfrm>
                <a:off x="4670122" y="3818374"/>
                <a:ext cx="2143814" cy="461665"/>
              </a:xfrm>
              <a:prstGeom prst="rect">
                <a:avLst/>
              </a:prstGeom>
              <a:noFill/>
            </p:spPr>
            <p:txBody>
              <a:bodyPr wrap="square" rtlCol="0">
                <a:spAutoFit/>
              </a:bodyPr>
              <a:lstStyle/>
              <a:p>
                <a:pPr algn="ctr"/>
                <a:r>
                  <a:rPr lang="en-US" sz="1200" dirty="0">
                    <a:solidFill>
                      <a:srgbClr val="505050"/>
                    </a:solidFill>
                  </a:rPr>
                  <a:t>Manage storage and analytics together</a:t>
                </a:r>
              </a:p>
            </p:txBody>
          </p:sp>
        </p:grpSp>
        <p:sp>
          <p:nvSpPr>
            <p:cNvPr id="45" name="Rectangle 44"/>
            <p:cNvSpPr/>
            <p:nvPr/>
          </p:nvSpPr>
          <p:spPr bwMode="auto">
            <a:xfrm>
              <a:off x="496161" y="6335843"/>
              <a:ext cx="3557016" cy="45719"/>
            </a:xfrm>
            <a:prstGeom prst="rect">
              <a:avLst/>
            </a:prstGeom>
            <a:solidFill>
              <a:schemeClr val="bg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indent="-342900" algn="ctr" defTabSz="932472" fontAlgn="base">
                <a:lnSpc>
                  <a:spcPct val="90000"/>
                </a:lnSpc>
                <a:spcBef>
                  <a:spcPct val="0"/>
                </a:spcBef>
                <a:spcAft>
                  <a:spcPct val="0"/>
                </a:spcAft>
                <a:buFont typeface="Wingdings 3" panose="05040102010807070707" pitchFamily="18" charset="2"/>
                <a:buChar char="Æ"/>
              </a:pPr>
              <a:endParaRPr lang="en-US" sz="2000" b="1" dirty="0">
                <a:solidFill>
                  <a:schemeClr val="bg1"/>
                </a:solidFill>
                <a:latin typeface="+mj-lt"/>
                <a:ea typeface="Segoe UI" pitchFamily="34" charset="0"/>
                <a:cs typeface="Segoe UI" pitchFamily="34" charset="0"/>
              </a:endParaRPr>
            </a:p>
          </p:txBody>
        </p:sp>
        <p:pic>
          <p:nvPicPr>
            <p:cNvPr id="47" name="Picture 46"/>
            <p:cNvPicPr>
              <a:picLocks noChangeAspect="1"/>
            </p:cNvPicPr>
            <p:nvPr/>
          </p:nvPicPr>
          <p:blipFill>
            <a:blip r:embed="rId8"/>
            <a:stretch>
              <a:fillRect/>
            </a:stretch>
          </p:blipFill>
          <p:spPr>
            <a:xfrm>
              <a:off x="3219420" y="5287431"/>
              <a:ext cx="517475" cy="834918"/>
            </a:xfrm>
            <a:prstGeom prst="rect">
              <a:avLst/>
            </a:prstGeom>
            <a:ln>
              <a:noFill/>
            </a:ln>
          </p:spPr>
        </p:pic>
      </p:grpSp>
      <p:sp>
        <p:nvSpPr>
          <p:cNvPr id="35" name="Title 1"/>
          <p:cNvSpPr txBox="1">
            <a:spLocks/>
          </p:cNvSpPr>
          <p:nvPr/>
        </p:nvSpPr>
        <p:spPr>
          <a:xfrm>
            <a:off x="351240" y="271631"/>
            <a:ext cx="11887200" cy="946413"/>
          </a:xfrm>
          <a:prstGeom prst="rect">
            <a:avLst/>
          </a:prstGeom>
        </p:spPr>
        <p:txBody>
          <a:bodyPr/>
          <a:lstStyle>
            <a:lvl1pPr algn="l" defTabSz="931863" rtl="0" fontAlgn="base">
              <a:lnSpc>
                <a:spcPct val="90000"/>
              </a:lnSpc>
              <a:spcBef>
                <a:spcPct val="0"/>
              </a:spcBef>
              <a:spcAft>
                <a:spcPct val="0"/>
              </a:spcAft>
              <a:defRPr lang="en-US" sz="5400" kern="1200" spc="-102" dirty="0">
                <a:ln w="3175">
                  <a:noFill/>
                </a:ln>
                <a:solidFill>
                  <a:schemeClr val="tx1"/>
                </a:solidFill>
                <a:latin typeface="+mj-lt"/>
                <a:ea typeface="ＭＳ Ｐゴシック" charset="0"/>
                <a:cs typeface="Segoe UI" pitchFamily="34" charset="0"/>
              </a:defRPr>
            </a:lvl1pPr>
            <a:lvl2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2pPr>
            <a:lvl3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3pPr>
            <a:lvl4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4pPr>
            <a:lvl5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5pPr>
            <a:lvl6pPr marL="4572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6pPr>
            <a:lvl7pPr marL="9144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7pPr>
            <a:lvl8pPr marL="13716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8pPr>
            <a:lvl9pPr marL="18288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9pPr>
          </a:lstStyle>
          <a:p>
            <a:r>
              <a:rPr lang="en-US" sz="4000" dirty="0"/>
              <a:t>Summary: R integration and advanced analytics</a:t>
            </a:r>
            <a:endParaRPr lang="en-US" sz="4000" dirty="0">
              <a:solidFill>
                <a:schemeClr val="accent5"/>
              </a:solidFill>
            </a:endParaRPr>
          </a:p>
        </p:txBody>
      </p:sp>
      <p:sp>
        <p:nvSpPr>
          <p:cNvPr id="28" name="TextBox 27"/>
          <p:cNvSpPr txBox="1"/>
          <p:nvPr/>
        </p:nvSpPr>
        <p:spPr>
          <a:xfrm>
            <a:off x="1" y="6642289"/>
            <a:ext cx="3806190" cy="352236"/>
          </a:xfrm>
          <a:prstGeom prst="rect">
            <a:avLst/>
          </a:prstGeom>
          <a:noFill/>
        </p:spPr>
        <p:txBody>
          <a:bodyPr wrap="square" lIns="365760" tIns="146304" rIns="182880" bIns="146304" rtlCol="0" anchor="ctr" anchorCtr="0">
            <a:noAutofit/>
          </a:bodyPr>
          <a:lstStyle/>
          <a:p>
            <a:pPr>
              <a:lnSpc>
                <a:spcPct val="90000"/>
              </a:lnSpc>
              <a:spcAft>
                <a:spcPts val="600"/>
              </a:spcAft>
            </a:pPr>
            <a:r>
              <a:rPr lang="en-US" sz="1400" dirty="0">
                <a:solidFill>
                  <a:schemeClr val="bg1"/>
                </a:solidFill>
                <a:latin typeface="Segoe UI Semibold" panose="020B0702040204020203" pitchFamily="34" charset="0"/>
                <a:ea typeface="Segoe UI Black" panose="020B0A02040204020203" pitchFamily="34" charset="0"/>
                <a:cs typeface="Segoe UI Semibold" panose="020B0702040204020203" pitchFamily="34" charset="0"/>
              </a:rPr>
              <a:t>Advanced analytics</a:t>
            </a:r>
          </a:p>
        </p:txBody>
      </p:sp>
    </p:spTree>
    <p:extLst>
      <p:ext uri="{BB962C8B-B14F-4D97-AF65-F5344CB8AC3E}">
        <p14:creationId xmlns:p14="http://schemas.microsoft.com/office/powerpoint/2010/main" val="3051903931"/>
      </p:ext>
    </p:extLst>
  </p:cSld>
  <p:clrMapOvr>
    <a:masterClrMapping/>
  </p:clrMapOvr>
  <p:transition>
    <p:fade/>
  </p:transition>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1"/>
          <p:cNvSpPr>
            <a:spLocks noGrp="1"/>
          </p:cNvSpPr>
          <p:nvPr>
            <p:ph sz="quarter" idx="10"/>
          </p:nvPr>
        </p:nvSpPr>
        <p:spPr/>
        <p:txBody>
          <a:bodyPr/>
          <a:lstStyle/>
          <a:p>
            <a:r>
              <a:rPr lang="en-US" dirty="0"/>
              <a:t>On-premises integration with Power BI</a:t>
            </a:r>
          </a:p>
        </p:txBody>
      </p:sp>
    </p:spTree>
    <p:extLst>
      <p:ext uri="{BB962C8B-B14F-4D97-AF65-F5344CB8AC3E}">
        <p14:creationId xmlns:p14="http://schemas.microsoft.com/office/powerpoint/2010/main" val="759392974"/>
      </p:ext>
    </p:extLst>
  </p:cSld>
  <p:clrMapOvr>
    <a:masterClrMapping/>
  </p:clrMapOvr>
  <p:transition>
    <p:fade/>
  </p:transition>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 name="Title 3"/>
          <p:cNvSpPr txBox="1">
            <a:spLocks/>
          </p:cNvSpPr>
          <p:nvPr/>
        </p:nvSpPr>
        <p:spPr>
          <a:xfrm>
            <a:off x="274639" y="155423"/>
            <a:ext cx="11889564" cy="917575"/>
          </a:xfrm>
          <a:prstGeom prst="rect">
            <a:avLst/>
          </a:prstGeom>
        </p:spPr>
        <p:txBody>
          <a:bodyPr vert="horz" wrap="square" lIns="146304" tIns="91440" rIns="146304" bIns="91440" rtlCol="0" anchor="t">
            <a:noAutofit/>
          </a:bodyPr>
          <a:lstStyle>
            <a:lvl1pPr algn="l" defTabSz="932742" rtl="0" eaLnBrk="1" latinLnBrk="0" hangingPunct="1">
              <a:lnSpc>
                <a:spcPct val="90000"/>
              </a:lnSpc>
              <a:spcBef>
                <a:spcPct val="0"/>
              </a:spcBef>
              <a:buNone/>
              <a:defRPr lang="en-US" sz="4800" b="0" kern="1200" cap="none" spc="-102" baseline="0" dirty="0" smtClean="0">
                <a:ln w="3175">
                  <a:noFill/>
                </a:ln>
                <a:gradFill>
                  <a:gsLst>
                    <a:gs pos="1250">
                      <a:schemeClr val="tx1"/>
                    </a:gs>
                    <a:gs pos="100000">
                      <a:schemeClr val="tx1"/>
                    </a:gs>
                  </a:gsLst>
                  <a:lin ang="5400000" scaled="0"/>
                </a:gradFill>
                <a:effectLst/>
                <a:latin typeface="+mj-lt"/>
                <a:ea typeface="+mn-ea"/>
                <a:cs typeface="Segoe UI" pitchFamily="34" charset="0"/>
              </a:defRPr>
            </a:lvl1pPr>
          </a:lstStyle>
          <a:p>
            <a:pPr fontAlgn="auto">
              <a:spcAft>
                <a:spcPts val="0"/>
              </a:spcAft>
            </a:pPr>
            <a:r>
              <a:rPr lang="en-US" dirty="0"/>
              <a:t>Connect to on-premises data from the cloud</a:t>
            </a:r>
            <a:br>
              <a:rPr lang="en-US" dirty="0"/>
            </a:br>
            <a:r>
              <a:rPr lang="en-US" sz="3200" dirty="0">
                <a:solidFill>
                  <a:schemeClr val="accent1"/>
                </a:solidFill>
              </a:rPr>
              <a:t>Utilize existing investments in Power BI</a:t>
            </a:r>
          </a:p>
        </p:txBody>
      </p:sp>
      <p:sp>
        <p:nvSpPr>
          <p:cNvPr id="31" name="Rectangle 30"/>
          <p:cNvSpPr/>
          <p:nvPr/>
        </p:nvSpPr>
        <p:spPr bwMode="auto">
          <a:xfrm>
            <a:off x="528334" y="1942144"/>
            <a:ext cx="6244425" cy="4401054"/>
          </a:xfrm>
          <a:prstGeom prst="rect">
            <a:avLst/>
          </a:prstGeom>
          <a:solidFill>
            <a:schemeClr val="bg1">
              <a:lumMod val="9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dirty="0">
              <a:gradFill>
                <a:gsLst>
                  <a:gs pos="0">
                    <a:srgbClr val="FFFFFF"/>
                  </a:gs>
                  <a:gs pos="100000">
                    <a:srgbClr val="FFFFFF"/>
                  </a:gs>
                </a:gsLst>
                <a:lin ang="5400000" scaled="0"/>
              </a:gradFill>
              <a:ea typeface="Segoe UI" pitchFamily="34" charset="0"/>
              <a:cs typeface="Segoe UI" pitchFamily="34" charset="0"/>
            </a:endParaRPr>
          </a:p>
        </p:txBody>
      </p:sp>
      <p:cxnSp>
        <p:nvCxnSpPr>
          <p:cNvPr id="63" name="Straight Connector 62"/>
          <p:cNvCxnSpPr/>
          <p:nvPr/>
        </p:nvCxnSpPr>
        <p:spPr>
          <a:xfrm>
            <a:off x="513128" y="4721159"/>
            <a:ext cx="5943600" cy="0"/>
          </a:xfrm>
          <a:prstGeom prst="line">
            <a:avLst/>
          </a:prstGeom>
          <a:ln w="15875">
            <a:solidFill>
              <a:schemeClr val="tx2"/>
            </a:solidFill>
            <a:prstDash val="dash"/>
            <a:headEnd type="none"/>
            <a:tailEnd type="none"/>
          </a:ln>
        </p:spPr>
        <p:style>
          <a:lnRef idx="1">
            <a:schemeClr val="accent1"/>
          </a:lnRef>
          <a:fillRef idx="0">
            <a:schemeClr val="accent1"/>
          </a:fillRef>
          <a:effectRef idx="0">
            <a:schemeClr val="accent1"/>
          </a:effectRef>
          <a:fontRef idx="minor">
            <a:schemeClr val="tx1"/>
          </a:fontRef>
        </p:style>
      </p:cxnSp>
      <p:sp>
        <p:nvSpPr>
          <p:cNvPr id="64" name="TextBox 63"/>
          <p:cNvSpPr txBox="1"/>
          <p:nvPr/>
        </p:nvSpPr>
        <p:spPr>
          <a:xfrm>
            <a:off x="1678553" y="5497297"/>
            <a:ext cx="1796817" cy="845901"/>
          </a:xfrm>
          <a:prstGeom prst="rect">
            <a:avLst/>
          </a:prstGeom>
          <a:noFill/>
        </p:spPr>
        <p:txBody>
          <a:bodyPr wrap="square" lIns="182828" tIns="146262" rIns="182828" bIns="146262" rtlCol="0" anchor="ctr">
            <a:noAutofit/>
          </a:bodyPr>
          <a:lstStyle/>
          <a:p>
            <a:pPr algn="ctr" defTabSz="931505">
              <a:lnSpc>
                <a:spcPct val="90000"/>
              </a:lnSpc>
              <a:spcAft>
                <a:spcPts val="600"/>
              </a:spcAft>
            </a:pPr>
            <a:r>
              <a:rPr lang="en-US" sz="1400" dirty="0">
                <a:gradFill>
                  <a:gsLst>
                    <a:gs pos="72566">
                      <a:srgbClr val="505050"/>
                    </a:gs>
                    <a:gs pos="43000">
                      <a:srgbClr val="505050"/>
                    </a:gs>
                  </a:gsLst>
                  <a:lin ang="5400000" scaled="0"/>
                </a:gradFill>
                <a:latin typeface="Segoe UI Semibold" panose="020B0702040204020203" pitchFamily="34" charset="0"/>
                <a:cs typeface="Segoe UI Semibold" panose="020B0702040204020203" pitchFamily="34" charset="0"/>
              </a:rPr>
              <a:t>SQL Server </a:t>
            </a:r>
            <a:br>
              <a:rPr lang="en-US" sz="1400" dirty="0">
                <a:gradFill>
                  <a:gsLst>
                    <a:gs pos="72566">
                      <a:srgbClr val="505050"/>
                    </a:gs>
                    <a:gs pos="43000">
                      <a:srgbClr val="505050"/>
                    </a:gs>
                  </a:gsLst>
                  <a:lin ang="5400000" scaled="0"/>
                </a:gradFill>
                <a:latin typeface="Segoe UI Semibold" panose="020B0702040204020203" pitchFamily="34" charset="0"/>
                <a:cs typeface="Segoe UI Semibold" panose="020B0702040204020203" pitchFamily="34" charset="0"/>
              </a:rPr>
            </a:br>
            <a:r>
              <a:rPr lang="en-US" sz="1400" dirty="0">
                <a:gradFill>
                  <a:gsLst>
                    <a:gs pos="72566">
                      <a:srgbClr val="505050"/>
                    </a:gs>
                    <a:gs pos="43000">
                      <a:srgbClr val="505050"/>
                    </a:gs>
                  </a:gsLst>
                  <a:lin ang="5400000" scaled="0"/>
                </a:gradFill>
                <a:latin typeface="Segoe UI Semibold" panose="020B0702040204020203" pitchFamily="34" charset="0"/>
                <a:cs typeface="Segoe UI Semibold" panose="020B0702040204020203" pitchFamily="34" charset="0"/>
              </a:rPr>
              <a:t>Analysis Services</a:t>
            </a:r>
          </a:p>
        </p:txBody>
      </p:sp>
      <p:grpSp>
        <p:nvGrpSpPr>
          <p:cNvPr id="65" name="Group 64"/>
          <p:cNvGrpSpPr/>
          <p:nvPr/>
        </p:nvGrpSpPr>
        <p:grpSpPr>
          <a:xfrm>
            <a:off x="4978390" y="5408932"/>
            <a:ext cx="1470352" cy="865372"/>
            <a:chOff x="2927465" y="5236638"/>
            <a:chExt cx="1470768" cy="865618"/>
          </a:xfrm>
          <a:solidFill>
            <a:schemeClr val="tx2"/>
          </a:solidFill>
        </p:grpSpPr>
        <p:sp>
          <p:nvSpPr>
            <p:cNvPr id="89" name="Freeform 88"/>
            <p:cNvSpPr>
              <a:spLocks noEditPoints="1"/>
            </p:cNvSpPr>
            <p:nvPr/>
          </p:nvSpPr>
          <p:spPr bwMode="auto">
            <a:xfrm>
              <a:off x="2927465" y="5236638"/>
              <a:ext cx="360348" cy="865616"/>
            </a:xfrm>
            <a:custGeom>
              <a:avLst/>
              <a:gdLst>
                <a:gd name="T0" fmla="*/ 0 w 184"/>
                <a:gd name="T1" fmla="*/ 0 h 442"/>
                <a:gd name="T2" fmla="*/ 0 w 184"/>
                <a:gd name="T3" fmla="*/ 442 h 442"/>
                <a:gd name="T4" fmla="*/ 184 w 184"/>
                <a:gd name="T5" fmla="*/ 442 h 442"/>
                <a:gd name="T6" fmla="*/ 184 w 184"/>
                <a:gd name="T7" fmla="*/ 0 h 442"/>
                <a:gd name="T8" fmla="*/ 0 w 184"/>
                <a:gd name="T9" fmla="*/ 0 h 442"/>
                <a:gd name="T10" fmla="*/ 85 w 184"/>
                <a:gd name="T11" fmla="*/ 370 h 442"/>
                <a:gd name="T12" fmla="*/ 19 w 184"/>
                <a:gd name="T13" fmla="*/ 370 h 442"/>
                <a:gd name="T14" fmla="*/ 19 w 184"/>
                <a:gd name="T15" fmla="*/ 310 h 442"/>
                <a:gd name="T16" fmla="*/ 85 w 184"/>
                <a:gd name="T17" fmla="*/ 310 h 442"/>
                <a:gd name="T18" fmla="*/ 85 w 184"/>
                <a:gd name="T19" fmla="*/ 370 h 442"/>
                <a:gd name="T20" fmla="*/ 85 w 184"/>
                <a:gd name="T21" fmla="*/ 296 h 442"/>
                <a:gd name="T22" fmla="*/ 19 w 184"/>
                <a:gd name="T23" fmla="*/ 296 h 442"/>
                <a:gd name="T24" fmla="*/ 19 w 184"/>
                <a:gd name="T25" fmla="*/ 237 h 442"/>
                <a:gd name="T26" fmla="*/ 85 w 184"/>
                <a:gd name="T27" fmla="*/ 237 h 442"/>
                <a:gd name="T28" fmla="*/ 85 w 184"/>
                <a:gd name="T29" fmla="*/ 296 h 442"/>
                <a:gd name="T30" fmla="*/ 85 w 184"/>
                <a:gd name="T31" fmla="*/ 223 h 442"/>
                <a:gd name="T32" fmla="*/ 19 w 184"/>
                <a:gd name="T33" fmla="*/ 223 h 442"/>
                <a:gd name="T34" fmla="*/ 19 w 184"/>
                <a:gd name="T35" fmla="*/ 164 h 442"/>
                <a:gd name="T36" fmla="*/ 85 w 184"/>
                <a:gd name="T37" fmla="*/ 164 h 442"/>
                <a:gd name="T38" fmla="*/ 85 w 184"/>
                <a:gd name="T39" fmla="*/ 223 h 442"/>
                <a:gd name="T40" fmla="*/ 85 w 184"/>
                <a:gd name="T41" fmla="*/ 151 h 442"/>
                <a:gd name="T42" fmla="*/ 19 w 184"/>
                <a:gd name="T43" fmla="*/ 151 h 442"/>
                <a:gd name="T44" fmla="*/ 19 w 184"/>
                <a:gd name="T45" fmla="*/ 91 h 442"/>
                <a:gd name="T46" fmla="*/ 85 w 184"/>
                <a:gd name="T47" fmla="*/ 91 h 442"/>
                <a:gd name="T48" fmla="*/ 85 w 184"/>
                <a:gd name="T49" fmla="*/ 151 h 442"/>
                <a:gd name="T50" fmla="*/ 85 w 184"/>
                <a:gd name="T51" fmla="*/ 78 h 442"/>
                <a:gd name="T52" fmla="*/ 19 w 184"/>
                <a:gd name="T53" fmla="*/ 78 h 442"/>
                <a:gd name="T54" fmla="*/ 19 w 184"/>
                <a:gd name="T55" fmla="*/ 18 h 442"/>
                <a:gd name="T56" fmla="*/ 85 w 184"/>
                <a:gd name="T57" fmla="*/ 18 h 442"/>
                <a:gd name="T58" fmla="*/ 85 w 184"/>
                <a:gd name="T59" fmla="*/ 78 h 442"/>
                <a:gd name="T60" fmla="*/ 164 w 184"/>
                <a:gd name="T61" fmla="*/ 370 h 442"/>
                <a:gd name="T62" fmla="*/ 99 w 184"/>
                <a:gd name="T63" fmla="*/ 370 h 442"/>
                <a:gd name="T64" fmla="*/ 99 w 184"/>
                <a:gd name="T65" fmla="*/ 310 h 442"/>
                <a:gd name="T66" fmla="*/ 164 w 184"/>
                <a:gd name="T67" fmla="*/ 310 h 442"/>
                <a:gd name="T68" fmla="*/ 164 w 184"/>
                <a:gd name="T69" fmla="*/ 370 h 442"/>
                <a:gd name="T70" fmla="*/ 164 w 184"/>
                <a:gd name="T71" fmla="*/ 296 h 442"/>
                <a:gd name="T72" fmla="*/ 99 w 184"/>
                <a:gd name="T73" fmla="*/ 296 h 442"/>
                <a:gd name="T74" fmla="*/ 99 w 184"/>
                <a:gd name="T75" fmla="*/ 237 h 442"/>
                <a:gd name="T76" fmla="*/ 164 w 184"/>
                <a:gd name="T77" fmla="*/ 237 h 442"/>
                <a:gd name="T78" fmla="*/ 164 w 184"/>
                <a:gd name="T79" fmla="*/ 296 h 442"/>
                <a:gd name="T80" fmla="*/ 164 w 184"/>
                <a:gd name="T81" fmla="*/ 223 h 442"/>
                <a:gd name="T82" fmla="*/ 99 w 184"/>
                <a:gd name="T83" fmla="*/ 223 h 442"/>
                <a:gd name="T84" fmla="*/ 99 w 184"/>
                <a:gd name="T85" fmla="*/ 164 h 442"/>
                <a:gd name="T86" fmla="*/ 164 w 184"/>
                <a:gd name="T87" fmla="*/ 164 h 442"/>
                <a:gd name="T88" fmla="*/ 164 w 184"/>
                <a:gd name="T89" fmla="*/ 223 h 442"/>
                <a:gd name="T90" fmla="*/ 164 w 184"/>
                <a:gd name="T91" fmla="*/ 151 h 442"/>
                <a:gd name="T92" fmla="*/ 99 w 184"/>
                <a:gd name="T93" fmla="*/ 151 h 442"/>
                <a:gd name="T94" fmla="*/ 99 w 184"/>
                <a:gd name="T95" fmla="*/ 91 h 442"/>
                <a:gd name="T96" fmla="*/ 164 w 184"/>
                <a:gd name="T97" fmla="*/ 91 h 442"/>
                <a:gd name="T98" fmla="*/ 164 w 184"/>
                <a:gd name="T99" fmla="*/ 151 h 442"/>
                <a:gd name="T100" fmla="*/ 164 w 184"/>
                <a:gd name="T101" fmla="*/ 78 h 442"/>
                <a:gd name="T102" fmla="*/ 99 w 184"/>
                <a:gd name="T103" fmla="*/ 78 h 442"/>
                <a:gd name="T104" fmla="*/ 99 w 184"/>
                <a:gd name="T105" fmla="*/ 18 h 442"/>
                <a:gd name="T106" fmla="*/ 164 w 184"/>
                <a:gd name="T107" fmla="*/ 18 h 442"/>
                <a:gd name="T108" fmla="*/ 164 w 184"/>
                <a:gd name="T109" fmla="*/ 78 h 4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84" h="442">
                  <a:moveTo>
                    <a:pt x="0" y="0"/>
                  </a:moveTo>
                  <a:lnTo>
                    <a:pt x="0" y="442"/>
                  </a:lnTo>
                  <a:lnTo>
                    <a:pt x="184" y="442"/>
                  </a:lnTo>
                  <a:lnTo>
                    <a:pt x="184" y="0"/>
                  </a:lnTo>
                  <a:lnTo>
                    <a:pt x="0" y="0"/>
                  </a:lnTo>
                  <a:close/>
                  <a:moveTo>
                    <a:pt x="85" y="370"/>
                  </a:moveTo>
                  <a:lnTo>
                    <a:pt x="19" y="370"/>
                  </a:lnTo>
                  <a:lnTo>
                    <a:pt x="19" y="310"/>
                  </a:lnTo>
                  <a:lnTo>
                    <a:pt x="85" y="310"/>
                  </a:lnTo>
                  <a:lnTo>
                    <a:pt x="85" y="370"/>
                  </a:lnTo>
                  <a:close/>
                  <a:moveTo>
                    <a:pt x="85" y="296"/>
                  </a:moveTo>
                  <a:lnTo>
                    <a:pt x="19" y="296"/>
                  </a:lnTo>
                  <a:lnTo>
                    <a:pt x="19" y="237"/>
                  </a:lnTo>
                  <a:lnTo>
                    <a:pt x="85" y="237"/>
                  </a:lnTo>
                  <a:lnTo>
                    <a:pt x="85" y="296"/>
                  </a:lnTo>
                  <a:close/>
                  <a:moveTo>
                    <a:pt x="85" y="223"/>
                  </a:moveTo>
                  <a:lnTo>
                    <a:pt x="19" y="223"/>
                  </a:lnTo>
                  <a:lnTo>
                    <a:pt x="19" y="164"/>
                  </a:lnTo>
                  <a:lnTo>
                    <a:pt x="85" y="164"/>
                  </a:lnTo>
                  <a:lnTo>
                    <a:pt x="85" y="223"/>
                  </a:lnTo>
                  <a:close/>
                  <a:moveTo>
                    <a:pt x="85" y="151"/>
                  </a:moveTo>
                  <a:lnTo>
                    <a:pt x="19" y="151"/>
                  </a:lnTo>
                  <a:lnTo>
                    <a:pt x="19" y="91"/>
                  </a:lnTo>
                  <a:lnTo>
                    <a:pt x="85" y="91"/>
                  </a:lnTo>
                  <a:lnTo>
                    <a:pt x="85" y="151"/>
                  </a:lnTo>
                  <a:close/>
                  <a:moveTo>
                    <a:pt x="85" y="78"/>
                  </a:moveTo>
                  <a:lnTo>
                    <a:pt x="19" y="78"/>
                  </a:lnTo>
                  <a:lnTo>
                    <a:pt x="19" y="18"/>
                  </a:lnTo>
                  <a:lnTo>
                    <a:pt x="85" y="18"/>
                  </a:lnTo>
                  <a:lnTo>
                    <a:pt x="85" y="78"/>
                  </a:lnTo>
                  <a:close/>
                  <a:moveTo>
                    <a:pt x="164" y="370"/>
                  </a:moveTo>
                  <a:lnTo>
                    <a:pt x="99" y="370"/>
                  </a:lnTo>
                  <a:lnTo>
                    <a:pt x="99" y="310"/>
                  </a:lnTo>
                  <a:lnTo>
                    <a:pt x="164" y="310"/>
                  </a:lnTo>
                  <a:lnTo>
                    <a:pt x="164" y="370"/>
                  </a:lnTo>
                  <a:close/>
                  <a:moveTo>
                    <a:pt x="164" y="296"/>
                  </a:moveTo>
                  <a:lnTo>
                    <a:pt x="99" y="296"/>
                  </a:lnTo>
                  <a:lnTo>
                    <a:pt x="99" y="237"/>
                  </a:lnTo>
                  <a:lnTo>
                    <a:pt x="164" y="237"/>
                  </a:lnTo>
                  <a:lnTo>
                    <a:pt x="164" y="296"/>
                  </a:lnTo>
                  <a:close/>
                  <a:moveTo>
                    <a:pt x="164" y="223"/>
                  </a:moveTo>
                  <a:lnTo>
                    <a:pt x="99" y="223"/>
                  </a:lnTo>
                  <a:lnTo>
                    <a:pt x="99" y="164"/>
                  </a:lnTo>
                  <a:lnTo>
                    <a:pt x="164" y="164"/>
                  </a:lnTo>
                  <a:lnTo>
                    <a:pt x="164" y="223"/>
                  </a:lnTo>
                  <a:close/>
                  <a:moveTo>
                    <a:pt x="164" y="151"/>
                  </a:moveTo>
                  <a:lnTo>
                    <a:pt x="99" y="151"/>
                  </a:lnTo>
                  <a:lnTo>
                    <a:pt x="99" y="91"/>
                  </a:lnTo>
                  <a:lnTo>
                    <a:pt x="164" y="91"/>
                  </a:lnTo>
                  <a:lnTo>
                    <a:pt x="164" y="151"/>
                  </a:lnTo>
                  <a:close/>
                  <a:moveTo>
                    <a:pt x="164" y="78"/>
                  </a:moveTo>
                  <a:lnTo>
                    <a:pt x="99" y="78"/>
                  </a:lnTo>
                  <a:lnTo>
                    <a:pt x="99" y="18"/>
                  </a:lnTo>
                  <a:lnTo>
                    <a:pt x="164" y="18"/>
                  </a:lnTo>
                  <a:lnTo>
                    <a:pt x="164" y="78"/>
                  </a:lnTo>
                  <a:close/>
                </a:path>
              </a:pathLst>
            </a:custGeom>
            <a:solidFill>
              <a:schemeClr val="accent1"/>
            </a:solidFill>
            <a:ln>
              <a:noFill/>
            </a:ln>
            <a:extLst/>
          </p:spPr>
          <p:txBody>
            <a:bodyPr vert="horz" wrap="square" lIns="91414" tIns="45706" rIns="91414" bIns="45706" numCol="1" anchor="t" anchorCtr="0" compatLnSpc="1">
              <a:prstTxWarp prst="textNoShape">
                <a:avLst/>
              </a:prstTxWarp>
            </a:bodyPr>
            <a:lstStyle>
              <a:defPPr>
                <a:defRPr lang="en-US"/>
              </a:defPPr>
              <a:lvl1pPr algn="l" defTabSz="931863" rtl="0" fontAlgn="base">
                <a:spcBef>
                  <a:spcPct val="0"/>
                </a:spcBef>
                <a:spcAft>
                  <a:spcPct val="0"/>
                </a:spcAft>
                <a:defRPr sz="2400" kern="1200">
                  <a:solidFill>
                    <a:schemeClr val="tx1"/>
                  </a:solidFill>
                  <a:latin typeface="Segoe UI" charset="0"/>
                  <a:ea typeface="MS PGothic" charset="0"/>
                  <a:cs typeface="MS PGothic" charset="0"/>
                </a:defRPr>
              </a:lvl1pPr>
              <a:lvl2pPr marL="465138" indent="-7938" algn="l" defTabSz="931863" rtl="0" fontAlgn="base">
                <a:spcBef>
                  <a:spcPct val="0"/>
                </a:spcBef>
                <a:spcAft>
                  <a:spcPct val="0"/>
                </a:spcAft>
                <a:defRPr sz="2400" kern="1200">
                  <a:solidFill>
                    <a:schemeClr val="tx1"/>
                  </a:solidFill>
                  <a:latin typeface="Segoe UI" charset="0"/>
                  <a:ea typeface="MS PGothic" charset="0"/>
                  <a:cs typeface="MS PGothic" charset="0"/>
                </a:defRPr>
              </a:lvl2pPr>
              <a:lvl3pPr marL="931863" indent="-17463" algn="l" defTabSz="931863" rtl="0" fontAlgn="base">
                <a:spcBef>
                  <a:spcPct val="0"/>
                </a:spcBef>
                <a:spcAft>
                  <a:spcPct val="0"/>
                </a:spcAft>
                <a:defRPr sz="2400" kern="1200">
                  <a:solidFill>
                    <a:schemeClr val="tx1"/>
                  </a:solidFill>
                  <a:latin typeface="Segoe UI" charset="0"/>
                  <a:ea typeface="MS PGothic" charset="0"/>
                  <a:cs typeface="MS PGothic" charset="0"/>
                </a:defRPr>
              </a:lvl3pPr>
              <a:lvl4pPr marL="1398588" indent="-26988" algn="l" defTabSz="931863" rtl="0" fontAlgn="base">
                <a:spcBef>
                  <a:spcPct val="0"/>
                </a:spcBef>
                <a:spcAft>
                  <a:spcPct val="0"/>
                </a:spcAft>
                <a:defRPr sz="2400" kern="1200">
                  <a:solidFill>
                    <a:schemeClr val="tx1"/>
                  </a:solidFill>
                  <a:latin typeface="Segoe UI" charset="0"/>
                  <a:ea typeface="MS PGothic" charset="0"/>
                  <a:cs typeface="MS PGothic" charset="0"/>
                </a:defRPr>
              </a:lvl4pPr>
              <a:lvl5pPr marL="1865313" indent="-36513" algn="l" defTabSz="931863" rtl="0" fontAlgn="base">
                <a:spcBef>
                  <a:spcPct val="0"/>
                </a:spcBef>
                <a:spcAft>
                  <a:spcPct val="0"/>
                </a:spcAft>
                <a:defRPr sz="2400" kern="1200">
                  <a:solidFill>
                    <a:schemeClr val="tx1"/>
                  </a:solidFill>
                  <a:latin typeface="Segoe UI" charset="0"/>
                  <a:ea typeface="MS PGothic" charset="0"/>
                  <a:cs typeface="MS PGothic" charset="0"/>
                </a:defRPr>
              </a:lvl5pPr>
              <a:lvl6pPr marL="2286000" algn="l" defTabSz="457200" rtl="0" eaLnBrk="1" latinLnBrk="0" hangingPunct="1">
                <a:defRPr sz="2400" kern="1200">
                  <a:solidFill>
                    <a:schemeClr val="tx1"/>
                  </a:solidFill>
                  <a:latin typeface="Segoe UI" charset="0"/>
                  <a:ea typeface="MS PGothic" charset="0"/>
                  <a:cs typeface="MS PGothic" charset="0"/>
                </a:defRPr>
              </a:lvl6pPr>
              <a:lvl7pPr marL="2743200" algn="l" defTabSz="457200" rtl="0" eaLnBrk="1" latinLnBrk="0" hangingPunct="1">
                <a:defRPr sz="2400" kern="1200">
                  <a:solidFill>
                    <a:schemeClr val="tx1"/>
                  </a:solidFill>
                  <a:latin typeface="Segoe UI" charset="0"/>
                  <a:ea typeface="MS PGothic" charset="0"/>
                  <a:cs typeface="MS PGothic" charset="0"/>
                </a:defRPr>
              </a:lvl7pPr>
              <a:lvl8pPr marL="3200400" algn="l" defTabSz="457200" rtl="0" eaLnBrk="1" latinLnBrk="0" hangingPunct="1">
                <a:defRPr sz="2400" kern="1200">
                  <a:solidFill>
                    <a:schemeClr val="tx1"/>
                  </a:solidFill>
                  <a:latin typeface="Segoe UI" charset="0"/>
                  <a:ea typeface="MS PGothic" charset="0"/>
                  <a:cs typeface="MS PGothic" charset="0"/>
                </a:defRPr>
              </a:lvl8pPr>
              <a:lvl9pPr marL="3657600" algn="l" defTabSz="457200" rtl="0" eaLnBrk="1" latinLnBrk="0" hangingPunct="1">
                <a:defRPr sz="2400" kern="1200">
                  <a:solidFill>
                    <a:schemeClr val="tx1"/>
                  </a:solidFill>
                  <a:latin typeface="Segoe UI" charset="0"/>
                  <a:ea typeface="MS PGothic" charset="0"/>
                  <a:cs typeface="MS PGothic" charset="0"/>
                </a:defRPr>
              </a:lvl9pPr>
            </a:lstStyle>
            <a:p>
              <a:endParaRPr lang="en-US" dirty="0">
                <a:solidFill>
                  <a:srgbClr val="000000"/>
                </a:solidFill>
              </a:endParaRPr>
            </a:p>
          </p:txBody>
        </p:sp>
        <p:sp>
          <p:nvSpPr>
            <p:cNvPr id="90" name="Freeform 89"/>
            <p:cNvSpPr>
              <a:spLocks noEditPoints="1"/>
            </p:cNvSpPr>
            <p:nvPr/>
          </p:nvSpPr>
          <p:spPr bwMode="auto">
            <a:xfrm>
              <a:off x="3323066" y="5236638"/>
              <a:ext cx="321181" cy="865616"/>
            </a:xfrm>
            <a:custGeom>
              <a:avLst/>
              <a:gdLst>
                <a:gd name="T0" fmla="*/ 148 w 164"/>
                <a:gd name="T1" fmla="*/ 181 h 442"/>
                <a:gd name="T2" fmla="*/ 148 w 164"/>
                <a:gd name="T3" fmla="*/ 136 h 442"/>
                <a:gd name="T4" fmla="*/ 123 w 164"/>
                <a:gd name="T5" fmla="*/ 136 h 442"/>
                <a:gd name="T6" fmla="*/ 123 w 164"/>
                <a:gd name="T7" fmla="*/ 84 h 442"/>
                <a:gd name="T8" fmla="*/ 101 w 164"/>
                <a:gd name="T9" fmla="*/ 84 h 442"/>
                <a:gd name="T10" fmla="*/ 101 w 164"/>
                <a:gd name="T11" fmla="*/ 45 h 442"/>
                <a:gd name="T12" fmla="*/ 87 w 164"/>
                <a:gd name="T13" fmla="*/ 45 h 442"/>
                <a:gd name="T14" fmla="*/ 87 w 164"/>
                <a:gd name="T15" fmla="*/ 0 h 442"/>
                <a:gd name="T16" fmla="*/ 77 w 164"/>
                <a:gd name="T17" fmla="*/ 0 h 442"/>
                <a:gd name="T18" fmla="*/ 77 w 164"/>
                <a:gd name="T19" fmla="*/ 45 h 442"/>
                <a:gd name="T20" fmla="*/ 63 w 164"/>
                <a:gd name="T21" fmla="*/ 45 h 442"/>
                <a:gd name="T22" fmla="*/ 63 w 164"/>
                <a:gd name="T23" fmla="*/ 84 h 442"/>
                <a:gd name="T24" fmla="*/ 41 w 164"/>
                <a:gd name="T25" fmla="*/ 84 h 442"/>
                <a:gd name="T26" fmla="*/ 41 w 164"/>
                <a:gd name="T27" fmla="*/ 136 h 442"/>
                <a:gd name="T28" fmla="*/ 16 w 164"/>
                <a:gd name="T29" fmla="*/ 136 h 442"/>
                <a:gd name="T30" fmla="*/ 16 w 164"/>
                <a:gd name="T31" fmla="*/ 181 h 442"/>
                <a:gd name="T32" fmla="*/ 0 w 164"/>
                <a:gd name="T33" fmla="*/ 181 h 442"/>
                <a:gd name="T34" fmla="*/ 0 w 164"/>
                <a:gd name="T35" fmla="*/ 442 h 442"/>
                <a:gd name="T36" fmla="*/ 164 w 164"/>
                <a:gd name="T37" fmla="*/ 442 h 442"/>
                <a:gd name="T38" fmla="*/ 164 w 164"/>
                <a:gd name="T39" fmla="*/ 181 h 442"/>
                <a:gd name="T40" fmla="*/ 148 w 164"/>
                <a:gd name="T41" fmla="*/ 181 h 442"/>
                <a:gd name="T42" fmla="*/ 16 w 164"/>
                <a:gd name="T43" fmla="*/ 207 h 442"/>
                <a:gd name="T44" fmla="*/ 82 w 164"/>
                <a:gd name="T45" fmla="*/ 207 h 442"/>
                <a:gd name="T46" fmla="*/ 82 w 164"/>
                <a:gd name="T47" fmla="*/ 266 h 442"/>
                <a:gd name="T48" fmla="*/ 16 w 164"/>
                <a:gd name="T49" fmla="*/ 266 h 442"/>
                <a:gd name="T50" fmla="*/ 16 w 164"/>
                <a:gd name="T51" fmla="*/ 207 h 442"/>
                <a:gd name="T52" fmla="*/ 82 w 164"/>
                <a:gd name="T53" fmla="*/ 411 h 442"/>
                <a:gd name="T54" fmla="*/ 16 w 164"/>
                <a:gd name="T55" fmla="*/ 411 h 442"/>
                <a:gd name="T56" fmla="*/ 16 w 164"/>
                <a:gd name="T57" fmla="*/ 352 h 442"/>
                <a:gd name="T58" fmla="*/ 82 w 164"/>
                <a:gd name="T59" fmla="*/ 352 h 442"/>
                <a:gd name="T60" fmla="*/ 82 w 164"/>
                <a:gd name="T61" fmla="*/ 411 h 442"/>
                <a:gd name="T62" fmla="*/ 148 w 164"/>
                <a:gd name="T63" fmla="*/ 340 h 442"/>
                <a:gd name="T64" fmla="*/ 82 w 164"/>
                <a:gd name="T65" fmla="*/ 340 h 442"/>
                <a:gd name="T66" fmla="*/ 82 w 164"/>
                <a:gd name="T67" fmla="*/ 280 h 442"/>
                <a:gd name="T68" fmla="*/ 148 w 164"/>
                <a:gd name="T69" fmla="*/ 280 h 442"/>
                <a:gd name="T70" fmla="*/ 148 w 164"/>
                <a:gd name="T71" fmla="*/ 340 h 4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4" h="442">
                  <a:moveTo>
                    <a:pt x="148" y="181"/>
                  </a:moveTo>
                  <a:lnTo>
                    <a:pt x="148" y="136"/>
                  </a:lnTo>
                  <a:lnTo>
                    <a:pt x="123" y="136"/>
                  </a:lnTo>
                  <a:lnTo>
                    <a:pt x="123" y="84"/>
                  </a:lnTo>
                  <a:lnTo>
                    <a:pt x="101" y="84"/>
                  </a:lnTo>
                  <a:lnTo>
                    <a:pt x="101" y="45"/>
                  </a:lnTo>
                  <a:lnTo>
                    <a:pt x="87" y="45"/>
                  </a:lnTo>
                  <a:lnTo>
                    <a:pt x="87" y="0"/>
                  </a:lnTo>
                  <a:lnTo>
                    <a:pt x="77" y="0"/>
                  </a:lnTo>
                  <a:lnTo>
                    <a:pt x="77" y="45"/>
                  </a:lnTo>
                  <a:lnTo>
                    <a:pt x="63" y="45"/>
                  </a:lnTo>
                  <a:lnTo>
                    <a:pt x="63" y="84"/>
                  </a:lnTo>
                  <a:lnTo>
                    <a:pt x="41" y="84"/>
                  </a:lnTo>
                  <a:lnTo>
                    <a:pt x="41" y="136"/>
                  </a:lnTo>
                  <a:lnTo>
                    <a:pt x="16" y="136"/>
                  </a:lnTo>
                  <a:lnTo>
                    <a:pt x="16" y="181"/>
                  </a:lnTo>
                  <a:lnTo>
                    <a:pt x="0" y="181"/>
                  </a:lnTo>
                  <a:lnTo>
                    <a:pt x="0" y="442"/>
                  </a:lnTo>
                  <a:lnTo>
                    <a:pt x="164" y="442"/>
                  </a:lnTo>
                  <a:lnTo>
                    <a:pt x="164" y="181"/>
                  </a:lnTo>
                  <a:lnTo>
                    <a:pt x="148" y="181"/>
                  </a:lnTo>
                  <a:close/>
                  <a:moveTo>
                    <a:pt x="16" y="207"/>
                  </a:moveTo>
                  <a:lnTo>
                    <a:pt x="82" y="207"/>
                  </a:lnTo>
                  <a:lnTo>
                    <a:pt x="82" y="266"/>
                  </a:lnTo>
                  <a:lnTo>
                    <a:pt x="16" y="266"/>
                  </a:lnTo>
                  <a:lnTo>
                    <a:pt x="16" y="207"/>
                  </a:lnTo>
                  <a:close/>
                  <a:moveTo>
                    <a:pt x="82" y="411"/>
                  </a:moveTo>
                  <a:lnTo>
                    <a:pt x="16" y="411"/>
                  </a:lnTo>
                  <a:lnTo>
                    <a:pt x="16" y="352"/>
                  </a:lnTo>
                  <a:lnTo>
                    <a:pt x="82" y="352"/>
                  </a:lnTo>
                  <a:lnTo>
                    <a:pt x="82" y="411"/>
                  </a:lnTo>
                  <a:close/>
                  <a:moveTo>
                    <a:pt x="148" y="340"/>
                  </a:moveTo>
                  <a:lnTo>
                    <a:pt x="82" y="340"/>
                  </a:lnTo>
                  <a:lnTo>
                    <a:pt x="82" y="280"/>
                  </a:lnTo>
                  <a:lnTo>
                    <a:pt x="148" y="280"/>
                  </a:lnTo>
                  <a:lnTo>
                    <a:pt x="148" y="340"/>
                  </a:lnTo>
                  <a:close/>
                </a:path>
              </a:pathLst>
            </a:custGeom>
            <a:solidFill>
              <a:schemeClr val="accent3"/>
            </a:solidFill>
            <a:ln>
              <a:noFill/>
            </a:ln>
            <a:extLst/>
          </p:spPr>
          <p:txBody>
            <a:bodyPr vert="horz" wrap="square" lIns="91414" tIns="45706" rIns="91414" bIns="45706" numCol="1" anchor="t" anchorCtr="0" compatLnSpc="1">
              <a:prstTxWarp prst="textNoShape">
                <a:avLst/>
              </a:prstTxWarp>
            </a:bodyPr>
            <a:lstStyle>
              <a:defPPr>
                <a:defRPr lang="en-US"/>
              </a:defPPr>
              <a:lvl1pPr algn="l" defTabSz="931863" rtl="0" fontAlgn="base">
                <a:spcBef>
                  <a:spcPct val="0"/>
                </a:spcBef>
                <a:spcAft>
                  <a:spcPct val="0"/>
                </a:spcAft>
                <a:defRPr sz="2400" kern="1200">
                  <a:solidFill>
                    <a:schemeClr val="tx1"/>
                  </a:solidFill>
                  <a:latin typeface="Segoe UI" charset="0"/>
                  <a:ea typeface="MS PGothic" charset="0"/>
                  <a:cs typeface="MS PGothic" charset="0"/>
                </a:defRPr>
              </a:lvl1pPr>
              <a:lvl2pPr marL="465138" indent="-7938" algn="l" defTabSz="931863" rtl="0" fontAlgn="base">
                <a:spcBef>
                  <a:spcPct val="0"/>
                </a:spcBef>
                <a:spcAft>
                  <a:spcPct val="0"/>
                </a:spcAft>
                <a:defRPr sz="2400" kern="1200">
                  <a:solidFill>
                    <a:schemeClr val="tx1"/>
                  </a:solidFill>
                  <a:latin typeface="Segoe UI" charset="0"/>
                  <a:ea typeface="MS PGothic" charset="0"/>
                  <a:cs typeface="MS PGothic" charset="0"/>
                </a:defRPr>
              </a:lvl2pPr>
              <a:lvl3pPr marL="931863" indent="-17463" algn="l" defTabSz="931863" rtl="0" fontAlgn="base">
                <a:spcBef>
                  <a:spcPct val="0"/>
                </a:spcBef>
                <a:spcAft>
                  <a:spcPct val="0"/>
                </a:spcAft>
                <a:defRPr sz="2400" kern="1200">
                  <a:solidFill>
                    <a:schemeClr val="tx1"/>
                  </a:solidFill>
                  <a:latin typeface="Segoe UI" charset="0"/>
                  <a:ea typeface="MS PGothic" charset="0"/>
                  <a:cs typeface="MS PGothic" charset="0"/>
                </a:defRPr>
              </a:lvl3pPr>
              <a:lvl4pPr marL="1398588" indent="-26988" algn="l" defTabSz="931863" rtl="0" fontAlgn="base">
                <a:spcBef>
                  <a:spcPct val="0"/>
                </a:spcBef>
                <a:spcAft>
                  <a:spcPct val="0"/>
                </a:spcAft>
                <a:defRPr sz="2400" kern="1200">
                  <a:solidFill>
                    <a:schemeClr val="tx1"/>
                  </a:solidFill>
                  <a:latin typeface="Segoe UI" charset="0"/>
                  <a:ea typeface="MS PGothic" charset="0"/>
                  <a:cs typeface="MS PGothic" charset="0"/>
                </a:defRPr>
              </a:lvl4pPr>
              <a:lvl5pPr marL="1865313" indent="-36513" algn="l" defTabSz="931863" rtl="0" fontAlgn="base">
                <a:spcBef>
                  <a:spcPct val="0"/>
                </a:spcBef>
                <a:spcAft>
                  <a:spcPct val="0"/>
                </a:spcAft>
                <a:defRPr sz="2400" kern="1200">
                  <a:solidFill>
                    <a:schemeClr val="tx1"/>
                  </a:solidFill>
                  <a:latin typeface="Segoe UI" charset="0"/>
                  <a:ea typeface="MS PGothic" charset="0"/>
                  <a:cs typeface="MS PGothic" charset="0"/>
                </a:defRPr>
              </a:lvl5pPr>
              <a:lvl6pPr marL="2286000" algn="l" defTabSz="457200" rtl="0" eaLnBrk="1" latinLnBrk="0" hangingPunct="1">
                <a:defRPr sz="2400" kern="1200">
                  <a:solidFill>
                    <a:schemeClr val="tx1"/>
                  </a:solidFill>
                  <a:latin typeface="Segoe UI" charset="0"/>
                  <a:ea typeface="MS PGothic" charset="0"/>
                  <a:cs typeface="MS PGothic" charset="0"/>
                </a:defRPr>
              </a:lvl6pPr>
              <a:lvl7pPr marL="2743200" algn="l" defTabSz="457200" rtl="0" eaLnBrk="1" latinLnBrk="0" hangingPunct="1">
                <a:defRPr sz="2400" kern="1200">
                  <a:solidFill>
                    <a:schemeClr val="tx1"/>
                  </a:solidFill>
                  <a:latin typeface="Segoe UI" charset="0"/>
                  <a:ea typeface="MS PGothic" charset="0"/>
                  <a:cs typeface="MS PGothic" charset="0"/>
                </a:defRPr>
              </a:lvl7pPr>
              <a:lvl8pPr marL="3200400" algn="l" defTabSz="457200" rtl="0" eaLnBrk="1" latinLnBrk="0" hangingPunct="1">
                <a:defRPr sz="2400" kern="1200">
                  <a:solidFill>
                    <a:schemeClr val="tx1"/>
                  </a:solidFill>
                  <a:latin typeface="Segoe UI" charset="0"/>
                  <a:ea typeface="MS PGothic" charset="0"/>
                  <a:cs typeface="MS PGothic" charset="0"/>
                </a:defRPr>
              </a:lvl8pPr>
              <a:lvl9pPr marL="3657600" algn="l" defTabSz="457200" rtl="0" eaLnBrk="1" latinLnBrk="0" hangingPunct="1">
                <a:defRPr sz="2400" kern="1200">
                  <a:solidFill>
                    <a:schemeClr val="tx1"/>
                  </a:solidFill>
                  <a:latin typeface="Segoe UI" charset="0"/>
                  <a:ea typeface="MS PGothic" charset="0"/>
                  <a:cs typeface="MS PGothic" charset="0"/>
                </a:defRPr>
              </a:lvl9pPr>
            </a:lstStyle>
            <a:p>
              <a:endParaRPr lang="en-US" dirty="0">
                <a:solidFill>
                  <a:srgbClr val="000000"/>
                </a:solidFill>
              </a:endParaRPr>
            </a:p>
          </p:txBody>
        </p:sp>
        <p:sp>
          <p:nvSpPr>
            <p:cNvPr id="91" name="Freeform 90"/>
            <p:cNvSpPr>
              <a:spLocks noEditPoints="1"/>
            </p:cNvSpPr>
            <p:nvPr/>
          </p:nvSpPr>
          <p:spPr bwMode="auto">
            <a:xfrm>
              <a:off x="4077052" y="5424647"/>
              <a:ext cx="321181" cy="677609"/>
            </a:xfrm>
            <a:custGeom>
              <a:avLst/>
              <a:gdLst>
                <a:gd name="T0" fmla="*/ 148 w 164"/>
                <a:gd name="T1" fmla="*/ 181 h 346"/>
                <a:gd name="T2" fmla="*/ 148 w 164"/>
                <a:gd name="T3" fmla="*/ 136 h 346"/>
                <a:gd name="T4" fmla="*/ 123 w 164"/>
                <a:gd name="T5" fmla="*/ 136 h 346"/>
                <a:gd name="T6" fmla="*/ 123 w 164"/>
                <a:gd name="T7" fmla="*/ 82 h 346"/>
                <a:gd name="T8" fmla="*/ 101 w 164"/>
                <a:gd name="T9" fmla="*/ 82 h 346"/>
                <a:gd name="T10" fmla="*/ 101 w 164"/>
                <a:gd name="T11" fmla="*/ 45 h 346"/>
                <a:gd name="T12" fmla="*/ 87 w 164"/>
                <a:gd name="T13" fmla="*/ 45 h 346"/>
                <a:gd name="T14" fmla="*/ 87 w 164"/>
                <a:gd name="T15" fmla="*/ 0 h 346"/>
                <a:gd name="T16" fmla="*/ 77 w 164"/>
                <a:gd name="T17" fmla="*/ 0 h 346"/>
                <a:gd name="T18" fmla="*/ 77 w 164"/>
                <a:gd name="T19" fmla="*/ 45 h 346"/>
                <a:gd name="T20" fmla="*/ 63 w 164"/>
                <a:gd name="T21" fmla="*/ 45 h 346"/>
                <a:gd name="T22" fmla="*/ 63 w 164"/>
                <a:gd name="T23" fmla="*/ 82 h 346"/>
                <a:gd name="T24" fmla="*/ 42 w 164"/>
                <a:gd name="T25" fmla="*/ 82 h 346"/>
                <a:gd name="T26" fmla="*/ 42 w 164"/>
                <a:gd name="T27" fmla="*/ 136 h 346"/>
                <a:gd name="T28" fmla="*/ 16 w 164"/>
                <a:gd name="T29" fmla="*/ 136 h 346"/>
                <a:gd name="T30" fmla="*/ 16 w 164"/>
                <a:gd name="T31" fmla="*/ 181 h 346"/>
                <a:gd name="T32" fmla="*/ 0 w 164"/>
                <a:gd name="T33" fmla="*/ 181 h 346"/>
                <a:gd name="T34" fmla="*/ 0 w 164"/>
                <a:gd name="T35" fmla="*/ 346 h 346"/>
                <a:gd name="T36" fmla="*/ 164 w 164"/>
                <a:gd name="T37" fmla="*/ 346 h 346"/>
                <a:gd name="T38" fmla="*/ 164 w 164"/>
                <a:gd name="T39" fmla="*/ 181 h 346"/>
                <a:gd name="T40" fmla="*/ 148 w 164"/>
                <a:gd name="T41" fmla="*/ 181 h 346"/>
                <a:gd name="T42" fmla="*/ 35 w 164"/>
                <a:gd name="T43" fmla="*/ 158 h 346"/>
                <a:gd name="T44" fmla="*/ 82 w 164"/>
                <a:gd name="T45" fmla="*/ 158 h 346"/>
                <a:gd name="T46" fmla="*/ 82 w 164"/>
                <a:gd name="T47" fmla="*/ 200 h 346"/>
                <a:gd name="T48" fmla="*/ 35 w 164"/>
                <a:gd name="T49" fmla="*/ 200 h 346"/>
                <a:gd name="T50" fmla="*/ 35 w 164"/>
                <a:gd name="T51" fmla="*/ 158 h 346"/>
                <a:gd name="T52" fmla="*/ 82 w 164"/>
                <a:gd name="T53" fmla="*/ 302 h 346"/>
                <a:gd name="T54" fmla="*/ 35 w 164"/>
                <a:gd name="T55" fmla="*/ 302 h 346"/>
                <a:gd name="T56" fmla="*/ 35 w 164"/>
                <a:gd name="T57" fmla="*/ 260 h 346"/>
                <a:gd name="T58" fmla="*/ 82 w 164"/>
                <a:gd name="T59" fmla="*/ 260 h 346"/>
                <a:gd name="T60" fmla="*/ 82 w 164"/>
                <a:gd name="T61" fmla="*/ 302 h 346"/>
                <a:gd name="T62" fmla="*/ 129 w 164"/>
                <a:gd name="T63" fmla="*/ 251 h 346"/>
                <a:gd name="T64" fmla="*/ 82 w 164"/>
                <a:gd name="T65" fmla="*/ 251 h 346"/>
                <a:gd name="T66" fmla="*/ 82 w 164"/>
                <a:gd name="T67" fmla="*/ 209 h 346"/>
                <a:gd name="T68" fmla="*/ 129 w 164"/>
                <a:gd name="T69" fmla="*/ 209 h 346"/>
                <a:gd name="T70" fmla="*/ 129 w 164"/>
                <a:gd name="T71" fmla="*/ 251 h 3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4" h="346">
                  <a:moveTo>
                    <a:pt x="148" y="181"/>
                  </a:moveTo>
                  <a:lnTo>
                    <a:pt x="148" y="136"/>
                  </a:lnTo>
                  <a:lnTo>
                    <a:pt x="123" y="136"/>
                  </a:lnTo>
                  <a:lnTo>
                    <a:pt x="123" y="82"/>
                  </a:lnTo>
                  <a:lnTo>
                    <a:pt x="101" y="82"/>
                  </a:lnTo>
                  <a:lnTo>
                    <a:pt x="101" y="45"/>
                  </a:lnTo>
                  <a:lnTo>
                    <a:pt x="87" y="45"/>
                  </a:lnTo>
                  <a:lnTo>
                    <a:pt x="87" y="0"/>
                  </a:lnTo>
                  <a:lnTo>
                    <a:pt x="77" y="0"/>
                  </a:lnTo>
                  <a:lnTo>
                    <a:pt x="77" y="45"/>
                  </a:lnTo>
                  <a:lnTo>
                    <a:pt x="63" y="45"/>
                  </a:lnTo>
                  <a:lnTo>
                    <a:pt x="63" y="82"/>
                  </a:lnTo>
                  <a:lnTo>
                    <a:pt x="42" y="82"/>
                  </a:lnTo>
                  <a:lnTo>
                    <a:pt x="42" y="136"/>
                  </a:lnTo>
                  <a:lnTo>
                    <a:pt x="16" y="136"/>
                  </a:lnTo>
                  <a:lnTo>
                    <a:pt x="16" y="181"/>
                  </a:lnTo>
                  <a:lnTo>
                    <a:pt x="0" y="181"/>
                  </a:lnTo>
                  <a:lnTo>
                    <a:pt x="0" y="346"/>
                  </a:lnTo>
                  <a:lnTo>
                    <a:pt x="164" y="346"/>
                  </a:lnTo>
                  <a:lnTo>
                    <a:pt x="164" y="181"/>
                  </a:lnTo>
                  <a:lnTo>
                    <a:pt x="148" y="181"/>
                  </a:lnTo>
                  <a:close/>
                  <a:moveTo>
                    <a:pt x="35" y="158"/>
                  </a:moveTo>
                  <a:lnTo>
                    <a:pt x="82" y="158"/>
                  </a:lnTo>
                  <a:lnTo>
                    <a:pt x="82" y="200"/>
                  </a:lnTo>
                  <a:lnTo>
                    <a:pt x="35" y="200"/>
                  </a:lnTo>
                  <a:lnTo>
                    <a:pt x="35" y="158"/>
                  </a:lnTo>
                  <a:close/>
                  <a:moveTo>
                    <a:pt x="82" y="302"/>
                  </a:moveTo>
                  <a:lnTo>
                    <a:pt x="35" y="302"/>
                  </a:lnTo>
                  <a:lnTo>
                    <a:pt x="35" y="260"/>
                  </a:lnTo>
                  <a:lnTo>
                    <a:pt x="82" y="260"/>
                  </a:lnTo>
                  <a:lnTo>
                    <a:pt x="82" y="302"/>
                  </a:lnTo>
                  <a:close/>
                  <a:moveTo>
                    <a:pt x="129" y="251"/>
                  </a:moveTo>
                  <a:lnTo>
                    <a:pt x="82" y="251"/>
                  </a:lnTo>
                  <a:lnTo>
                    <a:pt x="82" y="209"/>
                  </a:lnTo>
                  <a:lnTo>
                    <a:pt x="129" y="209"/>
                  </a:lnTo>
                  <a:lnTo>
                    <a:pt x="129" y="251"/>
                  </a:lnTo>
                  <a:close/>
                </a:path>
              </a:pathLst>
            </a:custGeom>
            <a:solidFill>
              <a:schemeClr val="accent6"/>
            </a:solidFill>
            <a:ln>
              <a:noFill/>
            </a:ln>
            <a:extLst/>
          </p:spPr>
          <p:txBody>
            <a:bodyPr vert="horz" wrap="square" lIns="91414" tIns="45706" rIns="91414" bIns="45706" numCol="1" anchor="t" anchorCtr="0" compatLnSpc="1">
              <a:prstTxWarp prst="textNoShape">
                <a:avLst/>
              </a:prstTxWarp>
            </a:bodyPr>
            <a:lstStyle>
              <a:defPPr>
                <a:defRPr lang="en-US"/>
              </a:defPPr>
              <a:lvl1pPr algn="l" defTabSz="931863" rtl="0" fontAlgn="base">
                <a:spcBef>
                  <a:spcPct val="0"/>
                </a:spcBef>
                <a:spcAft>
                  <a:spcPct val="0"/>
                </a:spcAft>
                <a:defRPr sz="2400" kern="1200">
                  <a:solidFill>
                    <a:schemeClr val="tx1"/>
                  </a:solidFill>
                  <a:latin typeface="Segoe UI" charset="0"/>
                  <a:ea typeface="MS PGothic" charset="0"/>
                  <a:cs typeface="MS PGothic" charset="0"/>
                </a:defRPr>
              </a:lvl1pPr>
              <a:lvl2pPr marL="465138" indent="-7938" algn="l" defTabSz="931863" rtl="0" fontAlgn="base">
                <a:spcBef>
                  <a:spcPct val="0"/>
                </a:spcBef>
                <a:spcAft>
                  <a:spcPct val="0"/>
                </a:spcAft>
                <a:defRPr sz="2400" kern="1200">
                  <a:solidFill>
                    <a:schemeClr val="tx1"/>
                  </a:solidFill>
                  <a:latin typeface="Segoe UI" charset="0"/>
                  <a:ea typeface="MS PGothic" charset="0"/>
                  <a:cs typeface="MS PGothic" charset="0"/>
                </a:defRPr>
              </a:lvl2pPr>
              <a:lvl3pPr marL="931863" indent="-17463" algn="l" defTabSz="931863" rtl="0" fontAlgn="base">
                <a:spcBef>
                  <a:spcPct val="0"/>
                </a:spcBef>
                <a:spcAft>
                  <a:spcPct val="0"/>
                </a:spcAft>
                <a:defRPr sz="2400" kern="1200">
                  <a:solidFill>
                    <a:schemeClr val="tx1"/>
                  </a:solidFill>
                  <a:latin typeface="Segoe UI" charset="0"/>
                  <a:ea typeface="MS PGothic" charset="0"/>
                  <a:cs typeface="MS PGothic" charset="0"/>
                </a:defRPr>
              </a:lvl3pPr>
              <a:lvl4pPr marL="1398588" indent="-26988" algn="l" defTabSz="931863" rtl="0" fontAlgn="base">
                <a:spcBef>
                  <a:spcPct val="0"/>
                </a:spcBef>
                <a:spcAft>
                  <a:spcPct val="0"/>
                </a:spcAft>
                <a:defRPr sz="2400" kern="1200">
                  <a:solidFill>
                    <a:schemeClr val="tx1"/>
                  </a:solidFill>
                  <a:latin typeface="Segoe UI" charset="0"/>
                  <a:ea typeface="MS PGothic" charset="0"/>
                  <a:cs typeface="MS PGothic" charset="0"/>
                </a:defRPr>
              </a:lvl4pPr>
              <a:lvl5pPr marL="1865313" indent="-36513" algn="l" defTabSz="931863" rtl="0" fontAlgn="base">
                <a:spcBef>
                  <a:spcPct val="0"/>
                </a:spcBef>
                <a:spcAft>
                  <a:spcPct val="0"/>
                </a:spcAft>
                <a:defRPr sz="2400" kern="1200">
                  <a:solidFill>
                    <a:schemeClr val="tx1"/>
                  </a:solidFill>
                  <a:latin typeface="Segoe UI" charset="0"/>
                  <a:ea typeface="MS PGothic" charset="0"/>
                  <a:cs typeface="MS PGothic" charset="0"/>
                </a:defRPr>
              </a:lvl5pPr>
              <a:lvl6pPr marL="2286000" algn="l" defTabSz="457200" rtl="0" eaLnBrk="1" latinLnBrk="0" hangingPunct="1">
                <a:defRPr sz="2400" kern="1200">
                  <a:solidFill>
                    <a:schemeClr val="tx1"/>
                  </a:solidFill>
                  <a:latin typeface="Segoe UI" charset="0"/>
                  <a:ea typeface="MS PGothic" charset="0"/>
                  <a:cs typeface="MS PGothic" charset="0"/>
                </a:defRPr>
              </a:lvl6pPr>
              <a:lvl7pPr marL="2743200" algn="l" defTabSz="457200" rtl="0" eaLnBrk="1" latinLnBrk="0" hangingPunct="1">
                <a:defRPr sz="2400" kern="1200">
                  <a:solidFill>
                    <a:schemeClr val="tx1"/>
                  </a:solidFill>
                  <a:latin typeface="Segoe UI" charset="0"/>
                  <a:ea typeface="MS PGothic" charset="0"/>
                  <a:cs typeface="MS PGothic" charset="0"/>
                </a:defRPr>
              </a:lvl7pPr>
              <a:lvl8pPr marL="3200400" algn="l" defTabSz="457200" rtl="0" eaLnBrk="1" latinLnBrk="0" hangingPunct="1">
                <a:defRPr sz="2400" kern="1200">
                  <a:solidFill>
                    <a:schemeClr val="tx1"/>
                  </a:solidFill>
                  <a:latin typeface="Segoe UI" charset="0"/>
                  <a:ea typeface="MS PGothic" charset="0"/>
                  <a:cs typeface="MS PGothic" charset="0"/>
                </a:defRPr>
              </a:lvl8pPr>
              <a:lvl9pPr marL="3657600" algn="l" defTabSz="457200" rtl="0" eaLnBrk="1" latinLnBrk="0" hangingPunct="1">
                <a:defRPr sz="2400" kern="1200">
                  <a:solidFill>
                    <a:schemeClr val="tx1"/>
                  </a:solidFill>
                  <a:latin typeface="Segoe UI" charset="0"/>
                  <a:ea typeface="MS PGothic" charset="0"/>
                  <a:cs typeface="MS PGothic" charset="0"/>
                </a:defRPr>
              </a:lvl9pPr>
            </a:lstStyle>
            <a:p>
              <a:endParaRPr lang="en-US" dirty="0">
                <a:solidFill>
                  <a:srgbClr val="000000"/>
                </a:solidFill>
              </a:endParaRPr>
            </a:p>
          </p:txBody>
        </p:sp>
        <p:sp>
          <p:nvSpPr>
            <p:cNvPr id="92" name="Freeform 91"/>
            <p:cNvSpPr>
              <a:spLocks noEditPoints="1"/>
            </p:cNvSpPr>
            <p:nvPr/>
          </p:nvSpPr>
          <p:spPr bwMode="auto">
            <a:xfrm>
              <a:off x="3679497" y="5365893"/>
              <a:ext cx="362307" cy="736363"/>
            </a:xfrm>
            <a:custGeom>
              <a:avLst/>
              <a:gdLst>
                <a:gd name="T0" fmla="*/ 0 w 185"/>
                <a:gd name="T1" fmla="*/ 0 h 376"/>
                <a:gd name="T2" fmla="*/ 0 w 185"/>
                <a:gd name="T3" fmla="*/ 376 h 376"/>
                <a:gd name="T4" fmla="*/ 185 w 185"/>
                <a:gd name="T5" fmla="*/ 376 h 376"/>
                <a:gd name="T6" fmla="*/ 185 w 185"/>
                <a:gd name="T7" fmla="*/ 0 h 376"/>
                <a:gd name="T8" fmla="*/ 0 w 185"/>
                <a:gd name="T9" fmla="*/ 0 h 376"/>
                <a:gd name="T10" fmla="*/ 86 w 185"/>
                <a:gd name="T11" fmla="*/ 304 h 376"/>
                <a:gd name="T12" fmla="*/ 20 w 185"/>
                <a:gd name="T13" fmla="*/ 304 h 376"/>
                <a:gd name="T14" fmla="*/ 20 w 185"/>
                <a:gd name="T15" fmla="*/ 244 h 376"/>
                <a:gd name="T16" fmla="*/ 86 w 185"/>
                <a:gd name="T17" fmla="*/ 244 h 376"/>
                <a:gd name="T18" fmla="*/ 86 w 185"/>
                <a:gd name="T19" fmla="*/ 304 h 376"/>
                <a:gd name="T20" fmla="*/ 86 w 185"/>
                <a:gd name="T21" fmla="*/ 230 h 376"/>
                <a:gd name="T22" fmla="*/ 20 w 185"/>
                <a:gd name="T23" fmla="*/ 230 h 376"/>
                <a:gd name="T24" fmla="*/ 20 w 185"/>
                <a:gd name="T25" fmla="*/ 171 h 376"/>
                <a:gd name="T26" fmla="*/ 86 w 185"/>
                <a:gd name="T27" fmla="*/ 171 h 376"/>
                <a:gd name="T28" fmla="*/ 86 w 185"/>
                <a:gd name="T29" fmla="*/ 230 h 376"/>
                <a:gd name="T30" fmla="*/ 86 w 185"/>
                <a:gd name="T31" fmla="*/ 157 h 376"/>
                <a:gd name="T32" fmla="*/ 20 w 185"/>
                <a:gd name="T33" fmla="*/ 157 h 376"/>
                <a:gd name="T34" fmla="*/ 20 w 185"/>
                <a:gd name="T35" fmla="*/ 98 h 376"/>
                <a:gd name="T36" fmla="*/ 86 w 185"/>
                <a:gd name="T37" fmla="*/ 98 h 376"/>
                <a:gd name="T38" fmla="*/ 86 w 185"/>
                <a:gd name="T39" fmla="*/ 157 h 376"/>
                <a:gd name="T40" fmla="*/ 86 w 185"/>
                <a:gd name="T41" fmla="*/ 85 h 376"/>
                <a:gd name="T42" fmla="*/ 20 w 185"/>
                <a:gd name="T43" fmla="*/ 85 h 376"/>
                <a:gd name="T44" fmla="*/ 20 w 185"/>
                <a:gd name="T45" fmla="*/ 25 h 376"/>
                <a:gd name="T46" fmla="*/ 86 w 185"/>
                <a:gd name="T47" fmla="*/ 25 h 376"/>
                <a:gd name="T48" fmla="*/ 86 w 185"/>
                <a:gd name="T49" fmla="*/ 85 h 376"/>
                <a:gd name="T50" fmla="*/ 166 w 185"/>
                <a:gd name="T51" fmla="*/ 304 h 376"/>
                <a:gd name="T52" fmla="*/ 99 w 185"/>
                <a:gd name="T53" fmla="*/ 304 h 376"/>
                <a:gd name="T54" fmla="*/ 99 w 185"/>
                <a:gd name="T55" fmla="*/ 244 h 376"/>
                <a:gd name="T56" fmla="*/ 166 w 185"/>
                <a:gd name="T57" fmla="*/ 244 h 376"/>
                <a:gd name="T58" fmla="*/ 166 w 185"/>
                <a:gd name="T59" fmla="*/ 304 h 376"/>
                <a:gd name="T60" fmla="*/ 166 w 185"/>
                <a:gd name="T61" fmla="*/ 230 h 376"/>
                <a:gd name="T62" fmla="*/ 99 w 185"/>
                <a:gd name="T63" fmla="*/ 230 h 376"/>
                <a:gd name="T64" fmla="*/ 99 w 185"/>
                <a:gd name="T65" fmla="*/ 171 h 376"/>
                <a:gd name="T66" fmla="*/ 166 w 185"/>
                <a:gd name="T67" fmla="*/ 171 h 376"/>
                <a:gd name="T68" fmla="*/ 166 w 185"/>
                <a:gd name="T69" fmla="*/ 230 h 376"/>
                <a:gd name="T70" fmla="*/ 166 w 185"/>
                <a:gd name="T71" fmla="*/ 157 h 376"/>
                <a:gd name="T72" fmla="*/ 99 w 185"/>
                <a:gd name="T73" fmla="*/ 157 h 376"/>
                <a:gd name="T74" fmla="*/ 99 w 185"/>
                <a:gd name="T75" fmla="*/ 98 h 376"/>
                <a:gd name="T76" fmla="*/ 166 w 185"/>
                <a:gd name="T77" fmla="*/ 98 h 376"/>
                <a:gd name="T78" fmla="*/ 166 w 185"/>
                <a:gd name="T79" fmla="*/ 157 h 376"/>
                <a:gd name="T80" fmla="*/ 166 w 185"/>
                <a:gd name="T81" fmla="*/ 85 h 376"/>
                <a:gd name="T82" fmla="*/ 99 w 185"/>
                <a:gd name="T83" fmla="*/ 85 h 376"/>
                <a:gd name="T84" fmla="*/ 99 w 185"/>
                <a:gd name="T85" fmla="*/ 25 h 376"/>
                <a:gd name="T86" fmla="*/ 166 w 185"/>
                <a:gd name="T87" fmla="*/ 25 h 376"/>
                <a:gd name="T88" fmla="*/ 166 w 185"/>
                <a:gd name="T89" fmla="*/ 85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85" h="376">
                  <a:moveTo>
                    <a:pt x="0" y="0"/>
                  </a:moveTo>
                  <a:lnTo>
                    <a:pt x="0" y="376"/>
                  </a:lnTo>
                  <a:lnTo>
                    <a:pt x="185" y="376"/>
                  </a:lnTo>
                  <a:lnTo>
                    <a:pt x="185" y="0"/>
                  </a:lnTo>
                  <a:lnTo>
                    <a:pt x="0" y="0"/>
                  </a:lnTo>
                  <a:close/>
                  <a:moveTo>
                    <a:pt x="86" y="304"/>
                  </a:moveTo>
                  <a:lnTo>
                    <a:pt x="20" y="304"/>
                  </a:lnTo>
                  <a:lnTo>
                    <a:pt x="20" y="244"/>
                  </a:lnTo>
                  <a:lnTo>
                    <a:pt x="86" y="244"/>
                  </a:lnTo>
                  <a:lnTo>
                    <a:pt x="86" y="304"/>
                  </a:lnTo>
                  <a:close/>
                  <a:moveTo>
                    <a:pt x="86" y="230"/>
                  </a:moveTo>
                  <a:lnTo>
                    <a:pt x="20" y="230"/>
                  </a:lnTo>
                  <a:lnTo>
                    <a:pt x="20" y="171"/>
                  </a:lnTo>
                  <a:lnTo>
                    <a:pt x="86" y="171"/>
                  </a:lnTo>
                  <a:lnTo>
                    <a:pt x="86" y="230"/>
                  </a:lnTo>
                  <a:close/>
                  <a:moveTo>
                    <a:pt x="86" y="157"/>
                  </a:moveTo>
                  <a:lnTo>
                    <a:pt x="20" y="157"/>
                  </a:lnTo>
                  <a:lnTo>
                    <a:pt x="20" y="98"/>
                  </a:lnTo>
                  <a:lnTo>
                    <a:pt x="86" y="98"/>
                  </a:lnTo>
                  <a:lnTo>
                    <a:pt x="86" y="157"/>
                  </a:lnTo>
                  <a:close/>
                  <a:moveTo>
                    <a:pt x="86" y="85"/>
                  </a:moveTo>
                  <a:lnTo>
                    <a:pt x="20" y="85"/>
                  </a:lnTo>
                  <a:lnTo>
                    <a:pt x="20" y="25"/>
                  </a:lnTo>
                  <a:lnTo>
                    <a:pt x="86" y="25"/>
                  </a:lnTo>
                  <a:lnTo>
                    <a:pt x="86" y="85"/>
                  </a:lnTo>
                  <a:close/>
                  <a:moveTo>
                    <a:pt x="166" y="304"/>
                  </a:moveTo>
                  <a:lnTo>
                    <a:pt x="99" y="304"/>
                  </a:lnTo>
                  <a:lnTo>
                    <a:pt x="99" y="244"/>
                  </a:lnTo>
                  <a:lnTo>
                    <a:pt x="166" y="244"/>
                  </a:lnTo>
                  <a:lnTo>
                    <a:pt x="166" y="304"/>
                  </a:lnTo>
                  <a:close/>
                  <a:moveTo>
                    <a:pt x="166" y="230"/>
                  </a:moveTo>
                  <a:lnTo>
                    <a:pt x="99" y="230"/>
                  </a:lnTo>
                  <a:lnTo>
                    <a:pt x="99" y="171"/>
                  </a:lnTo>
                  <a:lnTo>
                    <a:pt x="166" y="171"/>
                  </a:lnTo>
                  <a:lnTo>
                    <a:pt x="166" y="230"/>
                  </a:lnTo>
                  <a:close/>
                  <a:moveTo>
                    <a:pt x="166" y="157"/>
                  </a:moveTo>
                  <a:lnTo>
                    <a:pt x="99" y="157"/>
                  </a:lnTo>
                  <a:lnTo>
                    <a:pt x="99" y="98"/>
                  </a:lnTo>
                  <a:lnTo>
                    <a:pt x="166" y="98"/>
                  </a:lnTo>
                  <a:lnTo>
                    <a:pt x="166" y="157"/>
                  </a:lnTo>
                  <a:close/>
                  <a:moveTo>
                    <a:pt x="166" y="85"/>
                  </a:moveTo>
                  <a:lnTo>
                    <a:pt x="99" y="85"/>
                  </a:lnTo>
                  <a:lnTo>
                    <a:pt x="99" y="25"/>
                  </a:lnTo>
                  <a:lnTo>
                    <a:pt x="166" y="25"/>
                  </a:lnTo>
                  <a:lnTo>
                    <a:pt x="166" y="85"/>
                  </a:lnTo>
                  <a:close/>
                </a:path>
              </a:pathLst>
            </a:custGeom>
            <a:solidFill>
              <a:schemeClr val="accent5"/>
            </a:solidFill>
            <a:ln>
              <a:noFill/>
            </a:ln>
            <a:extLst/>
          </p:spPr>
          <p:txBody>
            <a:bodyPr vert="horz" wrap="square" lIns="91414" tIns="45706" rIns="91414" bIns="45706" numCol="1" anchor="t" anchorCtr="0" compatLnSpc="1">
              <a:prstTxWarp prst="textNoShape">
                <a:avLst/>
              </a:prstTxWarp>
            </a:bodyPr>
            <a:lstStyle>
              <a:defPPr>
                <a:defRPr lang="en-US"/>
              </a:defPPr>
              <a:lvl1pPr algn="l" defTabSz="931863" rtl="0" fontAlgn="base">
                <a:spcBef>
                  <a:spcPct val="0"/>
                </a:spcBef>
                <a:spcAft>
                  <a:spcPct val="0"/>
                </a:spcAft>
                <a:defRPr sz="2400" kern="1200">
                  <a:solidFill>
                    <a:schemeClr val="tx1"/>
                  </a:solidFill>
                  <a:latin typeface="Segoe UI" charset="0"/>
                  <a:ea typeface="MS PGothic" charset="0"/>
                  <a:cs typeface="MS PGothic" charset="0"/>
                </a:defRPr>
              </a:lvl1pPr>
              <a:lvl2pPr marL="465138" indent="-7938" algn="l" defTabSz="931863" rtl="0" fontAlgn="base">
                <a:spcBef>
                  <a:spcPct val="0"/>
                </a:spcBef>
                <a:spcAft>
                  <a:spcPct val="0"/>
                </a:spcAft>
                <a:defRPr sz="2400" kern="1200">
                  <a:solidFill>
                    <a:schemeClr val="tx1"/>
                  </a:solidFill>
                  <a:latin typeface="Segoe UI" charset="0"/>
                  <a:ea typeface="MS PGothic" charset="0"/>
                  <a:cs typeface="MS PGothic" charset="0"/>
                </a:defRPr>
              </a:lvl2pPr>
              <a:lvl3pPr marL="931863" indent="-17463" algn="l" defTabSz="931863" rtl="0" fontAlgn="base">
                <a:spcBef>
                  <a:spcPct val="0"/>
                </a:spcBef>
                <a:spcAft>
                  <a:spcPct val="0"/>
                </a:spcAft>
                <a:defRPr sz="2400" kern="1200">
                  <a:solidFill>
                    <a:schemeClr val="tx1"/>
                  </a:solidFill>
                  <a:latin typeface="Segoe UI" charset="0"/>
                  <a:ea typeface="MS PGothic" charset="0"/>
                  <a:cs typeface="MS PGothic" charset="0"/>
                </a:defRPr>
              </a:lvl3pPr>
              <a:lvl4pPr marL="1398588" indent="-26988" algn="l" defTabSz="931863" rtl="0" fontAlgn="base">
                <a:spcBef>
                  <a:spcPct val="0"/>
                </a:spcBef>
                <a:spcAft>
                  <a:spcPct val="0"/>
                </a:spcAft>
                <a:defRPr sz="2400" kern="1200">
                  <a:solidFill>
                    <a:schemeClr val="tx1"/>
                  </a:solidFill>
                  <a:latin typeface="Segoe UI" charset="0"/>
                  <a:ea typeface="MS PGothic" charset="0"/>
                  <a:cs typeface="MS PGothic" charset="0"/>
                </a:defRPr>
              </a:lvl4pPr>
              <a:lvl5pPr marL="1865313" indent="-36513" algn="l" defTabSz="931863" rtl="0" fontAlgn="base">
                <a:spcBef>
                  <a:spcPct val="0"/>
                </a:spcBef>
                <a:spcAft>
                  <a:spcPct val="0"/>
                </a:spcAft>
                <a:defRPr sz="2400" kern="1200">
                  <a:solidFill>
                    <a:schemeClr val="tx1"/>
                  </a:solidFill>
                  <a:latin typeface="Segoe UI" charset="0"/>
                  <a:ea typeface="MS PGothic" charset="0"/>
                  <a:cs typeface="MS PGothic" charset="0"/>
                </a:defRPr>
              </a:lvl5pPr>
              <a:lvl6pPr marL="2286000" algn="l" defTabSz="457200" rtl="0" eaLnBrk="1" latinLnBrk="0" hangingPunct="1">
                <a:defRPr sz="2400" kern="1200">
                  <a:solidFill>
                    <a:schemeClr val="tx1"/>
                  </a:solidFill>
                  <a:latin typeface="Segoe UI" charset="0"/>
                  <a:ea typeface="MS PGothic" charset="0"/>
                  <a:cs typeface="MS PGothic" charset="0"/>
                </a:defRPr>
              </a:lvl6pPr>
              <a:lvl7pPr marL="2743200" algn="l" defTabSz="457200" rtl="0" eaLnBrk="1" latinLnBrk="0" hangingPunct="1">
                <a:defRPr sz="2400" kern="1200">
                  <a:solidFill>
                    <a:schemeClr val="tx1"/>
                  </a:solidFill>
                  <a:latin typeface="Segoe UI" charset="0"/>
                  <a:ea typeface="MS PGothic" charset="0"/>
                  <a:cs typeface="MS PGothic" charset="0"/>
                </a:defRPr>
              </a:lvl7pPr>
              <a:lvl8pPr marL="3200400" algn="l" defTabSz="457200" rtl="0" eaLnBrk="1" latinLnBrk="0" hangingPunct="1">
                <a:defRPr sz="2400" kern="1200">
                  <a:solidFill>
                    <a:schemeClr val="tx1"/>
                  </a:solidFill>
                  <a:latin typeface="Segoe UI" charset="0"/>
                  <a:ea typeface="MS PGothic" charset="0"/>
                  <a:cs typeface="MS PGothic" charset="0"/>
                </a:defRPr>
              </a:lvl8pPr>
              <a:lvl9pPr marL="3657600" algn="l" defTabSz="457200" rtl="0" eaLnBrk="1" latinLnBrk="0" hangingPunct="1">
                <a:defRPr sz="2400" kern="1200">
                  <a:solidFill>
                    <a:schemeClr val="tx1"/>
                  </a:solidFill>
                  <a:latin typeface="Segoe UI" charset="0"/>
                  <a:ea typeface="MS PGothic" charset="0"/>
                  <a:cs typeface="MS PGothic" charset="0"/>
                </a:defRPr>
              </a:lvl9pPr>
            </a:lstStyle>
            <a:p>
              <a:endParaRPr lang="en-US" dirty="0">
                <a:solidFill>
                  <a:srgbClr val="000000"/>
                </a:solidFill>
              </a:endParaRPr>
            </a:p>
          </p:txBody>
        </p:sp>
      </p:grpSp>
      <p:sp>
        <p:nvSpPr>
          <p:cNvPr id="94" name="Freeform 93"/>
          <p:cNvSpPr>
            <a:spLocks noChangeAspect="1"/>
          </p:cNvSpPr>
          <p:nvPr/>
        </p:nvSpPr>
        <p:spPr bwMode="auto">
          <a:xfrm>
            <a:off x="3305545" y="2044063"/>
            <a:ext cx="2570747" cy="1573418"/>
          </a:xfrm>
          <a:custGeom>
            <a:avLst/>
            <a:gdLst>
              <a:gd name="T0" fmla="*/ 860 w 994"/>
              <a:gd name="T1" fmla="*/ 342 h 610"/>
              <a:gd name="T2" fmla="*/ 858 w 994"/>
              <a:gd name="T3" fmla="*/ 342 h 610"/>
              <a:gd name="T4" fmla="*/ 860 w 994"/>
              <a:gd name="T5" fmla="*/ 305 h 610"/>
              <a:gd name="T6" fmla="*/ 555 w 994"/>
              <a:gd name="T7" fmla="*/ 0 h 610"/>
              <a:gd name="T8" fmla="*/ 272 w 994"/>
              <a:gd name="T9" fmla="*/ 193 h 610"/>
              <a:gd name="T10" fmla="*/ 212 w 994"/>
              <a:gd name="T11" fmla="*/ 185 h 610"/>
              <a:gd name="T12" fmla="*/ 0 w 994"/>
              <a:gd name="T13" fmla="*/ 397 h 610"/>
              <a:gd name="T14" fmla="*/ 212 w 994"/>
              <a:gd name="T15" fmla="*/ 610 h 610"/>
              <a:gd name="T16" fmla="*/ 860 w 994"/>
              <a:gd name="T17" fmla="*/ 610 h 610"/>
              <a:gd name="T18" fmla="*/ 994 w 994"/>
              <a:gd name="T19" fmla="*/ 476 h 610"/>
              <a:gd name="T20" fmla="*/ 860 w 994"/>
              <a:gd name="T21" fmla="*/ 342 h 6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94" h="610">
                <a:moveTo>
                  <a:pt x="860" y="342"/>
                </a:moveTo>
                <a:cubicBezTo>
                  <a:pt x="859" y="342"/>
                  <a:pt x="858" y="342"/>
                  <a:pt x="858" y="342"/>
                </a:cubicBezTo>
                <a:cubicBezTo>
                  <a:pt x="859" y="330"/>
                  <a:pt x="860" y="318"/>
                  <a:pt x="860" y="305"/>
                </a:cubicBezTo>
                <a:cubicBezTo>
                  <a:pt x="860" y="137"/>
                  <a:pt x="723" y="0"/>
                  <a:pt x="555" y="0"/>
                </a:cubicBezTo>
                <a:cubicBezTo>
                  <a:pt x="426" y="0"/>
                  <a:pt x="316" y="80"/>
                  <a:pt x="272" y="193"/>
                </a:cubicBezTo>
                <a:cubicBezTo>
                  <a:pt x="253" y="188"/>
                  <a:pt x="233" y="185"/>
                  <a:pt x="212" y="185"/>
                </a:cubicBezTo>
                <a:cubicBezTo>
                  <a:pt x="95" y="185"/>
                  <a:pt x="0" y="280"/>
                  <a:pt x="0" y="397"/>
                </a:cubicBezTo>
                <a:cubicBezTo>
                  <a:pt x="0" y="515"/>
                  <a:pt x="95" y="610"/>
                  <a:pt x="212" y="610"/>
                </a:cubicBezTo>
                <a:cubicBezTo>
                  <a:pt x="860" y="610"/>
                  <a:pt x="860" y="610"/>
                  <a:pt x="860" y="610"/>
                </a:cubicBezTo>
                <a:cubicBezTo>
                  <a:pt x="934" y="610"/>
                  <a:pt x="994" y="550"/>
                  <a:pt x="994" y="476"/>
                </a:cubicBezTo>
                <a:cubicBezTo>
                  <a:pt x="994" y="402"/>
                  <a:pt x="934" y="342"/>
                  <a:pt x="860" y="342"/>
                </a:cubicBezTo>
                <a:close/>
              </a:path>
            </a:pathLst>
          </a:custGeom>
          <a:solidFill>
            <a:schemeClr val="accent1"/>
          </a:solidFill>
          <a:ln>
            <a:noFill/>
          </a:ln>
          <a:extLst/>
        </p:spPr>
        <p:txBody>
          <a:bodyPr vert="horz" wrap="square" lIns="91414" tIns="45706" rIns="91414" bIns="45706" numCol="1" anchor="t" anchorCtr="0" compatLnSpc="1">
            <a:prstTxWarp prst="textNoShape">
              <a:avLst/>
            </a:prstTxWarp>
          </a:bodyPr>
          <a:lstStyle/>
          <a:p>
            <a:endParaRPr lang="en-US" dirty="0">
              <a:solidFill>
                <a:srgbClr val="000000"/>
              </a:solidFill>
            </a:endParaRPr>
          </a:p>
        </p:txBody>
      </p:sp>
      <p:sp>
        <p:nvSpPr>
          <p:cNvPr id="95" name="Freeform 94"/>
          <p:cNvSpPr>
            <a:spLocks noChangeAspect="1"/>
          </p:cNvSpPr>
          <p:nvPr/>
        </p:nvSpPr>
        <p:spPr bwMode="auto">
          <a:xfrm>
            <a:off x="3715961" y="2749313"/>
            <a:ext cx="2023593" cy="915767"/>
          </a:xfrm>
          <a:custGeom>
            <a:avLst/>
            <a:gdLst>
              <a:gd name="T0" fmla="*/ 951 w 1004"/>
              <a:gd name="T1" fmla="*/ 296 h 454"/>
              <a:gd name="T2" fmla="*/ 809 w 1004"/>
              <a:gd name="T3" fmla="*/ 168 h 454"/>
              <a:gd name="T4" fmla="*/ 730 w 1004"/>
              <a:gd name="T5" fmla="*/ 191 h 454"/>
              <a:gd name="T6" fmla="*/ 506 w 1004"/>
              <a:gd name="T7" fmla="*/ 0 h 454"/>
              <a:gd name="T8" fmla="*/ 286 w 1004"/>
              <a:gd name="T9" fmla="*/ 169 h 454"/>
              <a:gd name="T10" fmla="*/ 266 w 1004"/>
              <a:gd name="T11" fmla="*/ 168 h 454"/>
              <a:gd name="T12" fmla="*/ 133 w 1004"/>
              <a:gd name="T13" fmla="*/ 256 h 454"/>
              <a:gd name="T14" fmla="*/ 102 w 1004"/>
              <a:gd name="T15" fmla="*/ 251 h 454"/>
              <a:gd name="T16" fmla="*/ 0 w 1004"/>
              <a:gd name="T17" fmla="*/ 353 h 454"/>
              <a:gd name="T18" fmla="*/ 102 w 1004"/>
              <a:gd name="T19" fmla="*/ 454 h 454"/>
              <a:gd name="T20" fmla="*/ 921 w 1004"/>
              <a:gd name="T21" fmla="*/ 454 h 454"/>
              <a:gd name="T22" fmla="*/ 1004 w 1004"/>
              <a:gd name="T23" fmla="*/ 372 h 454"/>
              <a:gd name="T24" fmla="*/ 951 w 1004"/>
              <a:gd name="T25" fmla="*/ 296 h 4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04" h="454">
                <a:moveTo>
                  <a:pt x="951" y="296"/>
                </a:moveTo>
                <a:cubicBezTo>
                  <a:pt x="944" y="224"/>
                  <a:pt x="883" y="168"/>
                  <a:pt x="809" y="168"/>
                </a:cubicBezTo>
                <a:cubicBezTo>
                  <a:pt x="780" y="168"/>
                  <a:pt x="753" y="176"/>
                  <a:pt x="730" y="191"/>
                </a:cubicBezTo>
                <a:cubicBezTo>
                  <a:pt x="713" y="83"/>
                  <a:pt x="619" y="0"/>
                  <a:pt x="506" y="0"/>
                </a:cubicBezTo>
                <a:cubicBezTo>
                  <a:pt x="401" y="0"/>
                  <a:pt x="312" y="72"/>
                  <a:pt x="286" y="169"/>
                </a:cubicBezTo>
                <a:cubicBezTo>
                  <a:pt x="280" y="168"/>
                  <a:pt x="273" y="168"/>
                  <a:pt x="266" y="168"/>
                </a:cubicBezTo>
                <a:cubicBezTo>
                  <a:pt x="206" y="168"/>
                  <a:pt x="155" y="204"/>
                  <a:pt x="133" y="256"/>
                </a:cubicBezTo>
                <a:cubicBezTo>
                  <a:pt x="123" y="253"/>
                  <a:pt x="113" y="251"/>
                  <a:pt x="102" y="251"/>
                </a:cubicBezTo>
                <a:cubicBezTo>
                  <a:pt x="45" y="251"/>
                  <a:pt x="0" y="297"/>
                  <a:pt x="0" y="353"/>
                </a:cubicBezTo>
                <a:cubicBezTo>
                  <a:pt x="0" y="409"/>
                  <a:pt x="45" y="454"/>
                  <a:pt x="102" y="454"/>
                </a:cubicBezTo>
                <a:cubicBezTo>
                  <a:pt x="921" y="454"/>
                  <a:pt x="921" y="454"/>
                  <a:pt x="921" y="454"/>
                </a:cubicBezTo>
                <a:cubicBezTo>
                  <a:pt x="967" y="454"/>
                  <a:pt x="1004" y="417"/>
                  <a:pt x="1004" y="372"/>
                </a:cubicBezTo>
                <a:cubicBezTo>
                  <a:pt x="1004" y="337"/>
                  <a:pt x="982" y="308"/>
                  <a:pt x="951" y="296"/>
                </a:cubicBezTo>
                <a:close/>
              </a:path>
            </a:pathLst>
          </a:custGeom>
          <a:solidFill>
            <a:schemeClr val="tx2"/>
          </a:solidFill>
          <a:ln>
            <a:noFill/>
          </a:ln>
          <a:extLst/>
        </p:spPr>
        <p:txBody>
          <a:bodyPr vert="horz" wrap="square" lIns="91414" tIns="45706" rIns="91414" bIns="45706" numCol="1" anchor="t" anchorCtr="0" compatLnSpc="1">
            <a:prstTxWarp prst="textNoShape">
              <a:avLst/>
            </a:prstTxWarp>
          </a:bodyPr>
          <a:lstStyle>
            <a:defPPr>
              <a:defRPr lang="en-US"/>
            </a:defPPr>
            <a:lvl1pPr algn="l" defTabSz="931863" rtl="0" fontAlgn="base">
              <a:spcBef>
                <a:spcPct val="0"/>
              </a:spcBef>
              <a:spcAft>
                <a:spcPct val="0"/>
              </a:spcAft>
              <a:defRPr sz="2400" kern="1200">
                <a:solidFill>
                  <a:schemeClr val="tx1"/>
                </a:solidFill>
                <a:latin typeface="Segoe UI" charset="0"/>
                <a:ea typeface="MS PGothic" charset="0"/>
                <a:cs typeface="MS PGothic" charset="0"/>
              </a:defRPr>
            </a:lvl1pPr>
            <a:lvl2pPr marL="465138" indent="-7938" algn="l" defTabSz="931863" rtl="0" fontAlgn="base">
              <a:spcBef>
                <a:spcPct val="0"/>
              </a:spcBef>
              <a:spcAft>
                <a:spcPct val="0"/>
              </a:spcAft>
              <a:defRPr sz="2400" kern="1200">
                <a:solidFill>
                  <a:schemeClr val="tx1"/>
                </a:solidFill>
                <a:latin typeface="Segoe UI" charset="0"/>
                <a:ea typeface="MS PGothic" charset="0"/>
                <a:cs typeface="MS PGothic" charset="0"/>
              </a:defRPr>
            </a:lvl2pPr>
            <a:lvl3pPr marL="931863" indent="-17463" algn="l" defTabSz="931863" rtl="0" fontAlgn="base">
              <a:spcBef>
                <a:spcPct val="0"/>
              </a:spcBef>
              <a:spcAft>
                <a:spcPct val="0"/>
              </a:spcAft>
              <a:defRPr sz="2400" kern="1200">
                <a:solidFill>
                  <a:schemeClr val="tx1"/>
                </a:solidFill>
                <a:latin typeface="Segoe UI" charset="0"/>
                <a:ea typeface="MS PGothic" charset="0"/>
                <a:cs typeface="MS PGothic" charset="0"/>
              </a:defRPr>
            </a:lvl3pPr>
            <a:lvl4pPr marL="1398588" indent="-26988" algn="l" defTabSz="931863" rtl="0" fontAlgn="base">
              <a:spcBef>
                <a:spcPct val="0"/>
              </a:spcBef>
              <a:spcAft>
                <a:spcPct val="0"/>
              </a:spcAft>
              <a:defRPr sz="2400" kern="1200">
                <a:solidFill>
                  <a:schemeClr val="tx1"/>
                </a:solidFill>
                <a:latin typeface="Segoe UI" charset="0"/>
                <a:ea typeface="MS PGothic" charset="0"/>
                <a:cs typeface="MS PGothic" charset="0"/>
              </a:defRPr>
            </a:lvl4pPr>
            <a:lvl5pPr marL="1865313" indent="-36513" algn="l" defTabSz="931863" rtl="0" fontAlgn="base">
              <a:spcBef>
                <a:spcPct val="0"/>
              </a:spcBef>
              <a:spcAft>
                <a:spcPct val="0"/>
              </a:spcAft>
              <a:defRPr sz="2400" kern="1200">
                <a:solidFill>
                  <a:schemeClr val="tx1"/>
                </a:solidFill>
                <a:latin typeface="Segoe UI" charset="0"/>
                <a:ea typeface="MS PGothic" charset="0"/>
                <a:cs typeface="MS PGothic" charset="0"/>
              </a:defRPr>
            </a:lvl5pPr>
            <a:lvl6pPr marL="2286000" algn="l" defTabSz="457200" rtl="0" eaLnBrk="1" latinLnBrk="0" hangingPunct="1">
              <a:defRPr sz="2400" kern="1200">
                <a:solidFill>
                  <a:schemeClr val="tx1"/>
                </a:solidFill>
                <a:latin typeface="Segoe UI" charset="0"/>
                <a:ea typeface="MS PGothic" charset="0"/>
                <a:cs typeface="MS PGothic" charset="0"/>
              </a:defRPr>
            </a:lvl6pPr>
            <a:lvl7pPr marL="2743200" algn="l" defTabSz="457200" rtl="0" eaLnBrk="1" latinLnBrk="0" hangingPunct="1">
              <a:defRPr sz="2400" kern="1200">
                <a:solidFill>
                  <a:schemeClr val="tx1"/>
                </a:solidFill>
                <a:latin typeface="Segoe UI" charset="0"/>
                <a:ea typeface="MS PGothic" charset="0"/>
                <a:cs typeface="MS PGothic" charset="0"/>
              </a:defRPr>
            </a:lvl7pPr>
            <a:lvl8pPr marL="3200400" algn="l" defTabSz="457200" rtl="0" eaLnBrk="1" latinLnBrk="0" hangingPunct="1">
              <a:defRPr sz="2400" kern="1200">
                <a:solidFill>
                  <a:schemeClr val="tx1"/>
                </a:solidFill>
                <a:latin typeface="Segoe UI" charset="0"/>
                <a:ea typeface="MS PGothic" charset="0"/>
                <a:cs typeface="MS PGothic" charset="0"/>
              </a:defRPr>
            </a:lvl8pPr>
            <a:lvl9pPr marL="3657600" algn="l" defTabSz="457200" rtl="0" eaLnBrk="1" latinLnBrk="0" hangingPunct="1">
              <a:defRPr sz="2400" kern="1200">
                <a:solidFill>
                  <a:schemeClr val="tx1"/>
                </a:solidFill>
                <a:latin typeface="Segoe UI" charset="0"/>
                <a:ea typeface="MS PGothic" charset="0"/>
                <a:cs typeface="MS PGothic" charset="0"/>
              </a:defRPr>
            </a:lvl9pPr>
          </a:lstStyle>
          <a:p>
            <a:endParaRPr lang="en-US" dirty="0">
              <a:solidFill>
                <a:srgbClr val="000000"/>
              </a:solidFill>
            </a:endParaRPr>
          </a:p>
        </p:txBody>
      </p:sp>
      <p:sp>
        <p:nvSpPr>
          <p:cNvPr id="97" name="TextBox 96"/>
          <p:cNvSpPr txBox="1"/>
          <p:nvPr/>
        </p:nvSpPr>
        <p:spPr>
          <a:xfrm>
            <a:off x="513128" y="2481457"/>
            <a:ext cx="1463040" cy="1330714"/>
          </a:xfrm>
          <a:prstGeom prst="rect">
            <a:avLst/>
          </a:prstGeom>
          <a:noFill/>
        </p:spPr>
        <p:txBody>
          <a:bodyPr wrap="square" lIns="182828" tIns="146262" rIns="182828" bIns="146262" rtlCol="0" anchor="ctr">
            <a:noAutofit/>
          </a:bodyPr>
          <a:lstStyle/>
          <a:p>
            <a:pPr algn="r" defTabSz="931505">
              <a:lnSpc>
                <a:spcPct val="90000"/>
              </a:lnSpc>
              <a:spcAft>
                <a:spcPts val="600"/>
              </a:spcAft>
            </a:pPr>
            <a:r>
              <a:rPr lang="en-US" sz="1400" dirty="0">
                <a:gradFill>
                  <a:gsLst>
                    <a:gs pos="72566">
                      <a:srgbClr val="505050"/>
                    </a:gs>
                    <a:gs pos="43000">
                      <a:srgbClr val="505050"/>
                    </a:gs>
                  </a:gsLst>
                  <a:lin ang="5400000" scaled="0"/>
                </a:gradFill>
                <a:latin typeface="Segoe UI Semibold" panose="020B0702040204020203" pitchFamily="34" charset="0"/>
                <a:cs typeface="Segoe UI Semibold" panose="020B0702040204020203" pitchFamily="34" charset="0"/>
              </a:rPr>
              <a:t>Live Power BI reports and dashboards</a:t>
            </a:r>
          </a:p>
        </p:txBody>
      </p:sp>
      <p:sp>
        <p:nvSpPr>
          <p:cNvPr id="98" name="TextBox 97"/>
          <p:cNvSpPr txBox="1"/>
          <p:nvPr/>
        </p:nvSpPr>
        <p:spPr>
          <a:xfrm>
            <a:off x="2305423" y="4000827"/>
            <a:ext cx="472052" cy="387798"/>
          </a:xfrm>
          <a:prstGeom prst="rect">
            <a:avLst/>
          </a:prstGeom>
          <a:noFill/>
        </p:spPr>
        <p:txBody>
          <a:bodyPr wrap="none" lIns="0" tIns="0" rIns="0" bIns="0" rtlCol="0" anchor="t">
            <a:spAutoFit/>
          </a:bodyPr>
          <a:lstStyle/>
          <a:p>
            <a:pPr algn="ctr" defTabSz="931505">
              <a:lnSpc>
                <a:spcPct val="90000"/>
              </a:lnSpc>
              <a:spcAft>
                <a:spcPts val="600"/>
              </a:spcAft>
            </a:pPr>
            <a:r>
              <a:rPr lang="en-US" sz="1400" dirty="0">
                <a:gradFill>
                  <a:gsLst>
                    <a:gs pos="72566">
                      <a:srgbClr val="505050"/>
                    </a:gs>
                    <a:gs pos="43000">
                      <a:srgbClr val="505050"/>
                    </a:gs>
                  </a:gsLst>
                  <a:lin ang="5400000" scaled="0"/>
                </a:gradFill>
                <a:latin typeface="Segoe UI Semibold" panose="020B0702040204020203" pitchFamily="34" charset="0"/>
                <a:cs typeface="Segoe UI Semibold" panose="020B0702040204020203" pitchFamily="34" charset="0"/>
              </a:rPr>
              <a:t>Live</a:t>
            </a:r>
            <a:br>
              <a:rPr lang="en-US" sz="1400" dirty="0">
                <a:gradFill>
                  <a:gsLst>
                    <a:gs pos="72566">
                      <a:srgbClr val="505050"/>
                    </a:gs>
                    <a:gs pos="43000">
                      <a:srgbClr val="505050"/>
                    </a:gs>
                  </a:gsLst>
                  <a:lin ang="5400000" scaled="0"/>
                </a:gradFill>
                <a:latin typeface="Segoe UI Semibold" panose="020B0702040204020203" pitchFamily="34" charset="0"/>
                <a:cs typeface="Segoe UI Semibold" panose="020B0702040204020203" pitchFamily="34" charset="0"/>
              </a:rPr>
            </a:br>
            <a:r>
              <a:rPr lang="en-US" sz="1400" dirty="0">
                <a:gradFill>
                  <a:gsLst>
                    <a:gs pos="72566">
                      <a:srgbClr val="505050"/>
                    </a:gs>
                    <a:gs pos="43000">
                      <a:srgbClr val="505050"/>
                    </a:gs>
                  </a:gsLst>
                  <a:lin ang="5400000" scaled="0"/>
                </a:gradFill>
                <a:latin typeface="Segoe UI Semibold" panose="020B0702040204020203" pitchFamily="34" charset="0"/>
                <a:cs typeface="Segoe UI Semibold" panose="020B0702040204020203" pitchFamily="34" charset="0"/>
              </a:rPr>
              <a:t>query</a:t>
            </a:r>
          </a:p>
        </p:txBody>
      </p:sp>
      <p:sp>
        <p:nvSpPr>
          <p:cNvPr id="99" name="Freeform 23"/>
          <p:cNvSpPr>
            <a:spLocks noEditPoints="1"/>
          </p:cNvSpPr>
          <p:nvPr/>
        </p:nvSpPr>
        <p:spPr bwMode="black">
          <a:xfrm>
            <a:off x="2205178" y="5022187"/>
            <a:ext cx="672543" cy="657854"/>
          </a:xfrm>
          <a:custGeom>
            <a:avLst/>
            <a:gdLst>
              <a:gd name="T0" fmla="*/ 709 w 709"/>
              <a:gd name="T1" fmla="*/ 570 h 709"/>
              <a:gd name="T2" fmla="*/ 373 w 709"/>
              <a:gd name="T3" fmla="*/ 709 h 709"/>
              <a:gd name="T4" fmla="*/ 373 w 709"/>
              <a:gd name="T5" fmla="*/ 294 h 709"/>
              <a:gd name="T6" fmla="*/ 709 w 709"/>
              <a:gd name="T7" fmla="*/ 154 h 709"/>
              <a:gd name="T8" fmla="*/ 709 w 709"/>
              <a:gd name="T9" fmla="*/ 570 h 709"/>
              <a:gd name="T10" fmla="*/ 335 w 709"/>
              <a:gd name="T11" fmla="*/ 294 h 709"/>
              <a:gd name="T12" fmla="*/ 0 w 709"/>
              <a:gd name="T13" fmla="*/ 154 h 709"/>
              <a:gd name="T14" fmla="*/ 0 w 709"/>
              <a:gd name="T15" fmla="*/ 570 h 709"/>
              <a:gd name="T16" fmla="*/ 335 w 709"/>
              <a:gd name="T17" fmla="*/ 709 h 709"/>
              <a:gd name="T18" fmla="*/ 335 w 709"/>
              <a:gd name="T19" fmla="*/ 294 h 709"/>
              <a:gd name="T20" fmla="*/ 354 w 709"/>
              <a:gd name="T21" fmla="*/ 0 h 709"/>
              <a:gd name="T22" fmla="*/ 0 w 709"/>
              <a:gd name="T23" fmla="*/ 126 h 709"/>
              <a:gd name="T24" fmla="*/ 354 w 709"/>
              <a:gd name="T25" fmla="*/ 268 h 709"/>
              <a:gd name="T26" fmla="*/ 709 w 709"/>
              <a:gd name="T27" fmla="*/ 126 h 709"/>
              <a:gd name="T28" fmla="*/ 354 w 709"/>
              <a:gd name="T29" fmla="*/ 0 h 7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9" h="709">
                <a:moveTo>
                  <a:pt x="709" y="570"/>
                </a:moveTo>
                <a:lnTo>
                  <a:pt x="373" y="709"/>
                </a:lnTo>
                <a:lnTo>
                  <a:pt x="373" y="294"/>
                </a:lnTo>
                <a:lnTo>
                  <a:pt x="709" y="154"/>
                </a:lnTo>
                <a:lnTo>
                  <a:pt x="709" y="570"/>
                </a:lnTo>
                <a:close/>
                <a:moveTo>
                  <a:pt x="335" y="294"/>
                </a:moveTo>
                <a:lnTo>
                  <a:pt x="0" y="154"/>
                </a:lnTo>
                <a:lnTo>
                  <a:pt x="0" y="570"/>
                </a:lnTo>
                <a:lnTo>
                  <a:pt x="335" y="709"/>
                </a:lnTo>
                <a:lnTo>
                  <a:pt x="335" y="294"/>
                </a:lnTo>
                <a:close/>
                <a:moveTo>
                  <a:pt x="354" y="0"/>
                </a:moveTo>
                <a:lnTo>
                  <a:pt x="0" y="126"/>
                </a:lnTo>
                <a:lnTo>
                  <a:pt x="354" y="268"/>
                </a:lnTo>
                <a:lnTo>
                  <a:pt x="709" y="126"/>
                </a:lnTo>
                <a:lnTo>
                  <a:pt x="354" y="0"/>
                </a:lnTo>
                <a:close/>
              </a:path>
            </a:pathLst>
          </a:custGeom>
          <a:solidFill>
            <a:schemeClr val="accent1"/>
          </a:solidFill>
          <a:ln>
            <a:noFill/>
          </a:ln>
        </p:spPr>
        <p:txBody>
          <a:bodyPr vert="horz" wrap="square" lIns="82281" tIns="41141" rIns="82281" bIns="41141" numCol="1" anchor="t" anchorCtr="0" compatLnSpc="1">
            <a:prstTxWarp prst="textNoShape">
              <a:avLst/>
            </a:prstTxWarp>
          </a:bodyPr>
          <a:lstStyle/>
          <a:p>
            <a:pPr algn="ctr" defTabSz="932384"/>
            <a:endParaRPr lang="en-US" sz="1598" dirty="0">
              <a:ln>
                <a:solidFill>
                  <a:srgbClr val="FFFFFF">
                    <a:alpha val="0"/>
                  </a:srgbClr>
                </a:solidFill>
              </a:ln>
              <a:solidFill>
                <a:srgbClr val="000000"/>
              </a:solidFill>
            </a:endParaRPr>
          </a:p>
        </p:txBody>
      </p:sp>
      <p:sp>
        <p:nvSpPr>
          <p:cNvPr id="100" name="TextBox 99"/>
          <p:cNvSpPr txBox="1"/>
          <p:nvPr/>
        </p:nvSpPr>
        <p:spPr>
          <a:xfrm>
            <a:off x="3886119" y="4050436"/>
            <a:ext cx="894476" cy="387798"/>
          </a:xfrm>
          <a:prstGeom prst="rect">
            <a:avLst/>
          </a:prstGeom>
          <a:noFill/>
        </p:spPr>
        <p:txBody>
          <a:bodyPr wrap="none" lIns="0" tIns="0" rIns="0" bIns="0" rtlCol="0" anchor="t">
            <a:spAutoFit/>
          </a:bodyPr>
          <a:lstStyle/>
          <a:p>
            <a:pPr algn="ctr" defTabSz="931505">
              <a:lnSpc>
                <a:spcPct val="90000"/>
              </a:lnSpc>
              <a:spcAft>
                <a:spcPts val="600"/>
              </a:spcAft>
            </a:pPr>
            <a:r>
              <a:rPr lang="en-US" sz="1400" dirty="0">
                <a:gradFill>
                  <a:gsLst>
                    <a:gs pos="72566">
                      <a:srgbClr val="505050"/>
                    </a:gs>
                    <a:gs pos="43000">
                      <a:srgbClr val="505050"/>
                    </a:gs>
                  </a:gsLst>
                  <a:lin ang="5400000" scaled="0"/>
                </a:gradFill>
                <a:latin typeface="Segoe UI Semibold" panose="020B0702040204020203" pitchFamily="34" charset="0"/>
                <a:cs typeface="Segoe UI Semibold" panose="020B0702040204020203" pitchFamily="34" charset="0"/>
              </a:rPr>
              <a:t>Scheduled </a:t>
            </a:r>
            <a:br>
              <a:rPr lang="en-US" sz="1400" dirty="0">
                <a:gradFill>
                  <a:gsLst>
                    <a:gs pos="72566">
                      <a:srgbClr val="505050"/>
                    </a:gs>
                    <a:gs pos="43000">
                      <a:srgbClr val="505050"/>
                    </a:gs>
                  </a:gsLst>
                  <a:lin ang="5400000" scaled="0"/>
                </a:gradFill>
                <a:latin typeface="Segoe UI Semibold" panose="020B0702040204020203" pitchFamily="34" charset="0"/>
                <a:cs typeface="Segoe UI Semibold" panose="020B0702040204020203" pitchFamily="34" charset="0"/>
              </a:rPr>
            </a:br>
            <a:r>
              <a:rPr lang="en-US" sz="1400" dirty="0">
                <a:gradFill>
                  <a:gsLst>
                    <a:gs pos="72566">
                      <a:srgbClr val="505050"/>
                    </a:gs>
                    <a:gs pos="43000">
                      <a:srgbClr val="505050"/>
                    </a:gs>
                  </a:gsLst>
                  <a:lin ang="5400000" scaled="0"/>
                </a:gradFill>
                <a:latin typeface="Segoe UI Semibold" panose="020B0702040204020203" pitchFamily="34" charset="0"/>
                <a:cs typeface="Segoe UI Semibold" panose="020B0702040204020203" pitchFamily="34" charset="0"/>
              </a:rPr>
              <a:t>refresh</a:t>
            </a:r>
          </a:p>
        </p:txBody>
      </p:sp>
      <p:sp>
        <p:nvSpPr>
          <p:cNvPr id="101" name="Freeform 5"/>
          <p:cNvSpPr>
            <a:spLocks noEditPoints="1"/>
          </p:cNvSpPr>
          <p:nvPr/>
        </p:nvSpPr>
        <p:spPr bwMode="auto">
          <a:xfrm>
            <a:off x="4033436" y="5022187"/>
            <a:ext cx="599842" cy="641463"/>
          </a:xfrm>
          <a:custGeom>
            <a:avLst/>
            <a:gdLst>
              <a:gd name="T0" fmla="*/ 1460 w 1460"/>
              <a:gd name="T1" fmla="*/ 384 h 1615"/>
              <a:gd name="T2" fmla="*/ 1460 w 1460"/>
              <a:gd name="T3" fmla="*/ 1359 h 1615"/>
              <a:gd name="T4" fmla="*/ 1460 w 1460"/>
              <a:gd name="T5" fmla="*/ 1359 h 1615"/>
              <a:gd name="T6" fmla="*/ 730 w 1460"/>
              <a:gd name="T7" fmla="*/ 1615 h 1615"/>
              <a:gd name="T8" fmla="*/ 0 w 1460"/>
              <a:gd name="T9" fmla="*/ 1359 h 1615"/>
              <a:gd name="T10" fmla="*/ 0 w 1460"/>
              <a:gd name="T11" fmla="*/ 1359 h 1615"/>
              <a:gd name="T12" fmla="*/ 0 w 1460"/>
              <a:gd name="T13" fmla="*/ 1359 h 1615"/>
              <a:gd name="T14" fmla="*/ 0 w 1460"/>
              <a:gd name="T15" fmla="*/ 1339 h 1615"/>
              <a:gd name="T16" fmla="*/ 0 w 1460"/>
              <a:gd name="T17" fmla="*/ 1329 h 1615"/>
              <a:gd name="T18" fmla="*/ 0 w 1460"/>
              <a:gd name="T19" fmla="*/ 394 h 1615"/>
              <a:gd name="T20" fmla="*/ 730 w 1460"/>
              <a:gd name="T21" fmla="*/ 591 h 1615"/>
              <a:gd name="T22" fmla="*/ 1460 w 1460"/>
              <a:gd name="T23" fmla="*/ 384 h 1615"/>
              <a:gd name="T24" fmla="*/ 730 w 1460"/>
              <a:gd name="T25" fmla="*/ 541 h 1615"/>
              <a:gd name="T26" fmla="*/ 1460 w 1460"/>
              <a:gd name="T27" fmla="*/ 275 h 1615"/>
              <a:gd name="T28" fmla="*/ 730 w 1460"/>
              <a:gd name="T29" fmla="*/ 0 h 1615"/>
              <a:gd name="T30" fmla="*/ 0 w 1460"/>
              <a:gd name="T31" fmla="*/ 275 h 1615"/>
              <a:gd name="T32" fmla="*/ 730 w 1460"/>
              <a:gd name="T33" fmla="*/ 541 h 16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460" h="1615">
                <a:moveTo>
                  <a:pt x="1460" y="384"/>
                </a:moveTo>
                <a:cubicBezTo>
                  <a:pt x="1460" y="1359"/>
                  <a:pt x="1460" y="1359"/>
                  <a:pt x="1460" y="1359"/>
                </a:cubicBezTo>
                <a:cubicBezTo>
                  <a:pt x="1460" y="1359"/>
                  <a:pt x="1460" y="1359"/>
                  <a:pt x="1460" y="1359"/>
                </a:cubicBezTo>
                <a:cubicBezTo>
                  <a:pt x="1431" y="1507"/>
                  <a:pt x="1115" y="1615"/>
                  <a:pt x="730" y="1615"/>
                </a:cubicBezTo>
                <a:cubicBezTo>
                  <a:pt x="346" y="1615"/>
                  <a:pt x="30" y="1507"/>
                  <a:pt x="0" y="1359"/>
                </a:cubicBezTo>
                <a:cubicBezTo>
                  <a:pt x="0" y="1359"/>
                  <a:pt x="0" y="1359"/>
                  <a:pt x="0" y="1359"/>
                </a:cubicBezTo>
                <a:cubicBezTo>
                  <a:pt x="0" y="1359"/>
                  <a:pt x="0" y="1359"/>
                  <a:pt x="0" y="1359"/>
                </a:cubicBezTo>
                <a:cubicBezTo>
                  <a:pt x="0" y="1349"/>
                  <a:pt x="0" y="1349"/>
                  <a:pt x="0" y="1339"/>
                </a:cubicBezTo>
                <a:cubicBezTo>
                  <a:pt x="0" y="1339"/>
                  <a:pt x="0" y="1339"/>
                  <a:pt x="0" y="1329"/>
                </a:cubicBezTo>
                <a:cubicBezTo>
                  <a:pt x="0" y="394"/>
                  <a:pt x="0" y="394"/>
                  <a:pt x="0" y="394"/>
                </a:cubicBezTo>
                <a:cubicBezTo>
                  <a:pt x="119" y="522"/>
                  <a:pt x="434" y="591"/>
                  <a:pt x="730" y="591"/>
                </a:cubicBezTo>
                <a:cubicBezTo>
                  <a:pt x="1026" y="591"/>
                  <a:pt x="1342" y="522"/>
                  <a:pt x="1460" y="384"/>
                </a:cubicBezTo>
                <a:close/>
                <a:moveTo>
                  <a:pt x="730" y="541"/>
                </a:moveTo>
                <a:cubicBezTo>
                  <a:pt x="1135" y="541"/>
                  <a:pt x="1460" y="423"/>
                  <a:pt x="1460" y="275"/>
                </a:cubicBezTo>
                <a:cubicBezTo>
                  <a:pt x="1460" y="128"/>
                  <a:pt x="1135" y="0"/>
                  <a:pt x="730" y="0"/>
                </a:cubicBezTo>
                <a:cubicBezTo>
                  <a:pt x="326" y="0"/>
                  <a:pt x="0" y="128"/>
                  <a:pt x="0" y="275"/>
                </a:cubicBezTo>
                <a:cubicBezTo>
                  <a:pt x="0" y="423"/>
                  <a:pt x="326" y="541"/>
                  <a:pt x="730" y="541"/>
                </a:cubicBezTo>
                <a:close/>
              </a:path>
            </a:pathLst>
          </a:custGeom>
          <a:solidFill>
            <a:schemeClr val="accent3"/>
          </a:solidFill>
          <a:ln>
            <a:noFill/>
          </a:ln>
          <a:extLst/>
        </p:spPr>
        <p:txBody>
          <a:bodyPr vert="horz" wrap="square" lIns="89617" tIns="44808" rIns="89617" bIns="44808" numCol="1" anchor="t" anchorCtr="0" compatLnSpc="1">
            <a:prstTxWarp prst="textNoShape">
              <a:avLst/>
            </a:prstTxWarp>
          </a:bodyPr>
          <a:lstStyle/>
          <a:p>
            <a:pPr defTabSz="914016"/>
            <a:endParaRPr lang="en-US" sz="1765" dirty="0">
              <a:solidFill>
                <a:srgbClr val="505050"/>
              </a:solidFill>
            </a:endParaRPr>
          </a:p>
        </p:txBody>
      </p:sp>
      <p:sp>
        <p:nvSpPr>
          <p:cNvPr id="102" name="TextBox 101"/>
          <p:cNvSpPr txBox="1"/>
          <p:nvPr/>
        </p:nvSpPr>
        <p:spPr>
          <a:xfrm>
            <a:off x="513128" y="4410700"/>
            <a:ext cx="1463040" cy="195027"/>
          </a:xfrm>
          <a:prstGeom prst="rect">
            <a:avLst/>
          </a:prstGeom>
          <a:noFill/>
        </p:spPr>
        <p:txBody>
          <a:bodyPr wrap="square" lIns="182880" tIns="146304" rIns="182880" bIns="146304" rtlCol="0" anchor="ctr">
            <a:noAutofit/>
          </a:bodyPr>
          <a:lstStyle/>
          <a:p>
            <a:pPr algn="r" defTabSz="931505">
              <a:lnSpc>
                <a:spcPct val="90000"/>
              </a:lnSpc>
              <a:spcAft>
                <a:spcPts val="600"/>
              </a:spcAft>
            </a:pPr>
            <a:r>
              <a:rPr lang="en-US" sz="1400" dirty="0">
                <a:gradFill>
                  <a:gsLst>
                    <a:gs pos="72566">
                      <a:srgbClr val="505050"/>
                    </a:gs>
                    <a:gs pos="43000">
                      <a:srgbClr val="505050"/>
                    </a:gs>
                  </a:gsLst>
                  <a:lin ang="5400000" scaled="0"/>
                </a:gradFill>
                <a:latin typeface="Segoe UI Semibold" panose="020B0702040204020203" pitchFamily="34" charset="0"/>
                <a:cs typeface="Segoe UI Semibold" panose="020B0702040204020203" pitchFamily="34" charset="0"/>
              </a:rPr>
              <a:t>Cloud</a:t>
            </a:r>
          </a:p>
        </p:txBody>
      </p:sp>
      <p:sp>
        <p:nvSpPr>
          <p:cNvPr id="103" name="TextBox 102"/>
          <p:cNvSpPr txBox="1"/>
          <p:nvPr/>
        </p:nvSpPr>
        <p:spPr>
          <a:xfrm>
            <a:off x="513128" y="4815489"/>
            <a:ext cx="1463040" cy="195027"/>
          </a:xfrm>
          <a:prstGeom prst="rect">
            <a:avLst/>
          </a:prstGeom>
          <a:noFill/>
        </p:spPr>
        <p:txBody>
          <a:bodyPr wrap="square" lIns="182880" tIns="146304" rIns="182880" bIns="146304" rtlCol="0" anchor="ctr">
            <a:noAutofit/>
          </a:bodyPr>
          <a:lstStyle/>
          <a:p>
            <a:pPr algn="r" defTabSz="931505">
              <a:lnSpc>
                <a:spcPct val="90000"/>
              </a:lnSpc>
              <a:spcAft>
                <a:spcPts val="600"/>
              </a:spcAft>
            </a:pPr>
            <a:r>
              <a:rPr lang="en-US" sz="1400" dirty="0">
                <a:gradFill>
                  <a:gsLst>
                    <a:gs pos="72566">
                      <a:srgbClr val="505050"/>
                    </a:gs>
                    <a:gs pos="43000">
                      <a:srgbClr val="505050"/>
                    </a:gs>
                  </a:gsLst>
                  <a:lin ang="5400000" scaled="0"/>
                </a:gradFill>
                <a:latin typeface="Segoe UI Semibold" panose="020B0702040204020203" pitchFamily="34" charset="0"/>
                <a:cs typeface="Segoe UI Semibold" panose="020B0702040204020203" pitchFamily="34" charset="0"/>
              </a:rPr>
              <a:t>On-premises</a:t>
            </a:r>
          </a:p>
        </p:txBody>
      </p:sp>
      <p:sp>
        <p:nvSpPr>
          <p:cNvPr id="104" name="TextBox 103"/>
          <p:cNvSpPr txBox="1"/>
          <p:nvPr/>
        </p:nvSpPr>
        <p:spPr>
          <a:xfrm>
            <a:off x="2838847" y="5497297"/>
            <a:ext cx="3060044" cy="845901"/>
          </a:xfrm>
          <a:prstGeom prst="rect">
            <a:avLst/>
          </a:prstGeom>
          <a:noFill/>
        </p:spPr>
        <p:txBody>
          <a:bodyPr wrap="square" lIns="182828" tIns="146262" rIns="182828" bIns="146262" rtlCol="0" anchor="ctr">
            <a:noAutofit/>
          </a:bodyPr>
          <a:lstStyle>
            <a:defPPr>
              <a:defRPr lang="en-US"/>
            </a:defPPr>
            <a:lvl1pPr algn="ctr" defTabSz="931505" fontAlgn="base">
              <a:lnSpc>
                <a:spcPct val="90000"/>
              </a:lnSpc>
              <a:spcBef>
                <a:spcPct val="0"/>
              </a:spcBef>
              <a:spcAft>
                <a:spcPts val="600"/>
              </a:spcAft>
              <a:defRPr sz="1400">
                <a:gradFill>
                  <a:gsLst>
                    <a:gs pos="72566">
                      <a:srgbClr val="505050"/>
                    </a:gs>
                    <a:gs pos="43000">
                      <a:srgbClr val="505050"/>
                    </a:gs>
                  </a:gsLst>
                  <a:lin ang="5400000" scaled="0"/>
                </a:gradFill>
                <a:latin typeface="Segoe UI Semibold" panose="020B0702040204020203" pitchFamily="34" charset="0"/>
                <a:ea typeface="MS PGothic" charset="0"/>
                <a:cs typeface="Segoe UI Semibold" panose="020B0702040204020203" pitchFamily="34" charset="0"/>
              </a:defRPr>
            </a:lvl1pPr>
          </a:lstStyle>
          <a:p>
            <a:r>
              <a:rPr lang="en-US" dirty="0"/>
              <a:t>Data source</a:t>
            </a:r>
          </a:p>
        </p:txBody>
      </p:sp>
      <p:sp>
        <p:nvSpPr>
          <p:cNvPr id="105" name="Oval 104"/>
          <p:cNvSpPr/>
          <p:nvPr/>
        </p:nvSpPr>
        <p:spPr bwMode="auto">
          <a:xfrm>
            <a:off x="2357822" y="4537532"/>
            <a:ext cx="367254" cy="367254"/>
          </a:xfrm>
          <a:prstGeom prst="ellipse">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indent="-342900" algn="ctr" defTabSz="932472">
              <a:lnSpc>
                <a:spcPct val="90000"/>
              </a:lnSpc>
              <a:buFont typeface="Wingdings 3" panose="05040102010807070707" pitchFamily="18" charset="2"/>
              <a:buChar char="Æ"/>
            </a:pPr>
            <a:endParaRPr lang="en-US" sz="2000" b="1" dirty="0">
              <a:solidFill>
                <a:srgbClr val="FFFFFF"/>
              </a:solidFill>
              <a:latin typeface="Segoe UI Light"/>
              <a:ea typeface="Segoe UI" pitchFamily="34" charset="0"/>
              <a:cs typeface="Segoe UI" pitchFamily="34" charset="0"/>
            </a:endParaRPr>
          </a:p>
        </p:txBody>
      </p:sp>
      <p:sp>
        <p:nvSpPr>
          <p:cNvPr id="106" name="Freeform 5"/>
          <p:cNvSpPr>
            <a:spLocks noEditPoints="1"/>
          </p:cNvSpPr>
          <p:nvPr/>
        </p:nvSpPr>
        <p:spPr bwMode="auto">
          <a:xfrm>
            <a:off x="2347677" y="4516762"/>
            <a:ext cx="387544" cy="387692"/>
          </a:xfrm>
          <a:custGeom>
            <a:avLst/>
            <a:gdLst>
              <a:gd name="T0" fmla="*/ 1131 w 2204"/>
              <a:gd name="T1" fmla="*/ 1075 h 2204"/>
              <a:gd name="T2" fmla="*/ 849 w 2204"/>
              <a:gd name="T3" fmla="*/ 764 h 2204"/>
              <a:gd name="T4" fmla="*/ 849 w 2204"/>
              <a:gd name="T5" fmla="*/ 1470 h 2204"/>
              <a:gd name="T6" fmla="*/ 645 w 2204"/>
              <a:gd name="T7" fmla="*/ 1470 h 2204"/>
              <a:gd name="T8" fmla="*/ 645 w 2204"/>
              <a:gd name="T9" fmla="*/ 764 h 2204"/>
              <a:gd name="T10" fmla="*/ 344 w 2204"/>
              <a:gd name="T11" fmla="*/ 1075 h 2204"/>
              <a:gd name="T12" fmla="*/ 344 w 2204"/>
              <a:gd name="T13" fmla="*/ 819 h 2204"/>
              <a:gd name="T14" fmla="*/ 738 w 2204"/>
              <a:gd name="T15" fmla="*/ 397 h 2204"/>
              <a:gd name="T16" fmla="*/ 1131 w 2204"/>
              <a:gd name="T17" fmla="*/ 819 h 2204"/>
              <a:gd name="T18" fmla="*/ 1131 w 2204"/>
              <a:gd name="T19" fmla="*/ 1075 h 2204"/>
              <a:gd name="T20" fmla="*/ 1802 w 2204"/>
              <a:gd name="T21" fmla="*/ 1194 h 2204"/>
              <a:gd name="T22" fmla="*/ 1519 w 2204"/>
              <a:gd name="T23" fmla="*/ 1505 h 2204"/>
              <a:gd name="T24" fmla="*/ 1519 w 2204"/>
              <a:gd name="T25" fmla="*/ 799 h 2204"/>
              <a:gd name="T26" fmla="*/ 1316 w 2204"/>
              <a:gd name="T27" fmla="*/ 799 h 2204"/>
              <a:gd name="T28" fmla="*/ 1316 w 2204"/>
              <a:gd name="T29" fmla="*/ 1505 h 2204"/>
              <a:gd name="T30" fmla="*/ 1015 w 2204"/>
              <a:gd name="T31" fmla="*/ 1194 h 2204"/>
              <a:gd name="T32" fmla="*/ 1015 w 2204"/>
              <a:gd name="T33" fmla="*/ 1449 h 2204"/>
              <a:gd name="T34" fmla="*/ 1408 w 2204"/>
              <a:gd name="T35" fmla="*/ 1872 h 2204"/>
              <a:gd name="T36" fmla="*/ 1802 w 2204"/>
              <a:gd name="T37" fmla="*/ 1449 h 2204"/>
              <a:gd name="T38" fmla="*/ 1802 w 2204"/>
              <a:gd name="T39" fmla="*/ 1194 h 2204"/>
              <a:gd name="T40" fmla="*/ 1095 w 2204"/>
              <a:gd name="T41" fmla="*/ 2204 h 2204"/>
              <a:gd name="T42" fmla="*/ 2204 w 2204"/>
              <a:gd name="T43" fmla="*/ 1092 h 2204"/>
              <a:gd name="T44" fmla="*/ 1095 w 2204"/>
              <a:gd name="T45" fmla="*/ 0 h 2204"/>
              <a:gd name="T46" fmla="*/ 0 w 2204"/>
              <a:gd name="T47" fmla="*/ 1092 h 2204"/>
              <a:gd name="T48" fmla="*/ 1095 w 2204"/>
              <a:gd name="T49" fmla="*/ 2204 h 2204"/>
              <a:gd name="T50" fmla="*/ 1095 w 2204"/>
              <a:gd name="T51" fmla="*/ 132 h 2204"/>
              <a:gd name="T52" fmla="*/ 2072 w 2204"/>
              <a:gd name="T53" fmla="*/ 1092 h 2204"/>
              <a:gd name="T54" fmla="*/ 1095 w 2204"/>
              <a:gd name="T55" fmla="*/ 2068 h 2204"/>
              <a:gd name="T56" fmla="*/ 137 w 2204"/>
              <a:gd name="T57" fmla="*/ 1092 h 2204"/>
              <a:gd name="T58" fmla="*/ 1095 w 2204"/>
              <a:gd name="T59" fmla="*/ 132 h 2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204" h="2204">
                <a:moveTo>
                  <a:pt x="1131" y="1075"/>
                </a:moveTo>
                <a:cubicBezTo>
                  <a:pt x="1131" y="1075"/>
                  <a:pt x="1131" y="1075"/>
                  <a:pt x="849" y="764"/>
                </a:cubicBezTo>
                <a:cubicBezTo>
                  <a:pt x="849" y="1470"/>
                  <a:pt x="849" y="1470"/>
                  <a:pt x="849" y="1470"/>
                </a:cubicBezTo>
                <a:cubicBezTo>
                  <a:pt x="849" y="1470"/>
                  <a:pt x="849" y="1470"/>
                  <a:pt x="645" y="1470"/>
                </a:cubicBezTo>
                <a:cubicBezTo>
                  <a:pt x="645" y="1470"/>
                  <a:pt x="645" y="1470"/>
                  <a:pt x="645" y="764"/>
                </a:cubicBezTo>
                <a:cubicBezTo>
                  <a:pt x="645" y="764"/>
                  <a:pt x="645" y="764"/>
                  <a:pt x="344" y="1075"/>
                </a:cubicBezTo>
                <a:cubicBezTo>
                  <a:pt x="344" y="1075"/>
                  <a:pt x="344" y="1075"/>
                  <a:pt x="344" y="819"/>
                </a:cubicBezTo>
                <a:cubicBezTo>
                  <a:pt x="344" y="819"/>
                  <a:pt x="344" y="819"/>
                  <a:pt x="738" y="397"/>
                </a:cubicBezTo>
                <a:cubicBezTo>
                  <a:pt x="738" y="397"/>
                  <a:pt x="738" y="397"/>
                  <a:pt x="1131" y="819"/>
                </a:cubicBezTo>
                <a:cubicBezTo>
                  <a:pt x="1131" y="819"/>
                  <a:pt x="1131" y="819"/>
                  <a:pt x="1131" y="1075"/>
                </a:cubicBezTo>
                <a:close/>
                <a:moveTo>
                  <a:pt x="1802" y="1194"/>
                </a:moveTo>
                <a:cubicBezTo>
                  <a:pt x="1802" y="1194"/>
                  <a:pt x="1802" y="1194"/>
                  <a:pt x="1519" y="1505"/>
                </a:cubicBezTo>
                <a:cubicBezTo>
                  <a:pt x="1519" y="799"/>
                  <a:pt x="1519" y="799"/>
                  <a:pt x="1519" y="799"/>
                </a:cubicBezTo>
                <a:cubicBezTo>
                  <a:pt x="1519" y="799"/>
                  <a:pt x="1519" y="799"/>
                  <a:pt x="1316" y="799"/>
                </a:cubicBezTo>
                <a:cubicBezTo>
                  <a:pt x="1316" y="799"/>
                  <a:pt x="1316" y="799"/>
                  <a:pt x="1316" y="1505"/>
                </a:cubicBezTo>
                <a:cubicBezTo>
                  <a:pt x="1316" y="1505"/>
                  <a:pt x="1316" y="1505"/>
                  <a:pt x="1015" y="1194"/>
                </a:cubicBezTo>
                <a:cubicBezTo>
                  <a:pt x="1015" y="1194"/>
                  <a:pt x="1015" y="1194"/>
                  <a:pt x="1015" y="1449"/>
                </a:cubicBezTo>
                <a:cubicBezTo>
                  <a:pt x="1015" y="1449"/>
                  <a:pt x="1015" y="1449"/>
                  <a:pt x="1408" y="1872"/>
                </a:cubicBezTo>
                <a:cubicBezTo>
                  <a:pt x="1408" y="1872"/>
                  <a:pt x="1408" y="1872"/>
                  <a:pt x="1802" y="1449"/>
                </a:cubicBezTo>
                <a:cubicBezTo>
                  <a:pt x="1802" y="1449"/>
                  <a:pt x="1802" y="1449"/>
                  <a:pt x="1802" y="1194"/>
                </a:cubicBezTo>
                <a:close/>
                <a:moveTo>
                  <a:pt x="1095" y="2204"/>
                </a:moveTo>
                <a:cubicBezTo>
                  <a:pt x="1718" y="2204"/>
                  <a:pt x="2204" y="1714"/>
                  <a:pt x="2204" y="1092"/>
                </a:cubicBezTo>
                <a:cubicBezTo>
                  <a:pt x="2204" y="485"/>
                  <a:pt x="1718" y="0"/>
                  <a:pt x="1095" y="0"/>
                </a:cubicBezTo>
                <a:cubicBezTo>
                  <a:pt x="492" y="0"/>
                  <a:pt x="0" y="485"/>
                  <a:pt x="0" y="1092"/>
                </a:cubicBezTo>
                <a:cubicBezTo>
                  <a:pt x="0" y="1714"/>
                  <a:pt x="492" y="2204"/>
                  <a:pt x="1095" y="2204"/>
                </a:cubicBezTo>
                <a:close/>
                <a:moveTo>
                  <a:pt x="1095" y="132"/>
                </a:moveTo>
                <a:cubicBezTo>
                  <a:pt x="1627" y="132"/>
                  <a:pt x="2072" y="561"/>
                  <a:pt x="2072" y="1092"/>
                </a:cubicBezTo>
                <a:cubicBezTo>
                  <a:pt x="2072" y="1628"/>
                  <a:pt x="1627" y="2068"/>
                  <a:pt x="1095" y="2068"/>
                </a:cubicBezTo>
                <a:cubicBezTo>
                  <a:pt x="563" y="2068"/>
                  <a:pt x="137" y="1628"/>
                  <a:pt x="137" y="1092"/>
                </a:cubicBezTo>
                <a:cubicBezTo>
                  <a:pt x="137" y="561"/>
                  <a:pt x="563" y="132"/>
                  <a:pt x="1095" y="132"/>
                </a:cubicBezTo>
                <a:close/>
              </a:path>
            </a:pathLst>
          </a:custGeom>
          <a:solidFill>
            <a:srgbClr val="00B0F0"/>
          </a:solidFill>
          <a:ln>
            <a:noFill/>
            <a:headEnd type="none" w="med" len="med"/>
            <a:tailEnd type="none" w="med" len="med"/>
          </a:ln>
          <a:effectLst/>
          <a:ex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28" tIns="146262" rIns="182828" bIns="146262" numCol="1" spcCol="0" rtlCol="0" fromWordArt="0" anchor="t" anchorCtr="0" forceAA="0" compatLnSpc="1">
            <a:prstTxWarp prst="textNoShape">
              <a:avLst/>
            </a:prstTxWarp>
            <a:noAutofit/>
          </a:bodyPr>
          <a:lstStyle/>
          <a:p>
            <a:pPr marL="342768" indent="-342768" algn="ctr" defTabSz="932114">
              <a:lnSpc>
                <a:spcPct val="90000"/>
              </a:lnSpc>
              <a:buFont typeface="Wingdings 3" panose="05040102010807070707" pitchFamily="18" charset="2"/>
              <a:buChar char="Æ"/>
            </a:pPr>
            <a:endParaRPr lang="en-US" sz="2000" b="1" dirty="0">
              <a:solidFill>
                <a:srgbClr val="FFFFFF"/>
              </a:solidFill>
              <a:latin typeface="Segoe UI Light"/>
              <a:ea typeface="Segoe UI" pitchFamily="34" charset="0"/>
              <a:cs typeface="Segoe UI" pitchFamily="34" charset="0"/>
            </a:endParaRPr>
          </a:p>
        </p:txBody>
      </p:sp>
      <p:sp>
        <p:nvSpPr>
          <p:cNvPr id="107" name="Oval 106"/>
          <p:cNvSpPr/>
          <p:nvPr/>
        </p:nvSpPr>
        <p:spPr bwMode="auto">
          <a:xfrm>
            <a:off x="4165171" y="4537532"/>
            <a:ext cx="367254" cy="367254"/>
          </a:xfrm>
          <a:prstGeom prst="ellipse">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indent="-342900" algn="ctr" defTabSz="932472">
              <a:lnSpc>
                <a:spcPct val="90000"/>
              </a:lnSpc>
              <a:buFont typeface="Wingdings 3" panose="05040102010807070707" pitchFamily="18" charset="2"/>
              <a:buChar char="Æ"/>
            </a:pPr>
            <a:endParaRPr lang="en-US" sz="2000" b="1" dirty="0">
              <a:solidFill>
                <a:srgbClr val="FFFFFF"/>
              </a:solidFill>
              <a:latin typeface="Segoe UI Light"/>
              <a:ea typeface="Segoe UI" pitchFamily="34" charset="0"/>
              <a:cs typeface="Segoe UI" pitchFamily="34" charset="0"/>
            </a:endParaRPr>
          </a:p>
        </p:txBody>
      </p:sp>
      <p:sp>
        <p:nvSpPr>
          <p:cNvPr id="108" name="Freeform 5"/>
          <p:cNvSpPr>
            <a:spLocks noEditPoints="1"/>
          </p:cNvSpPr>
          <p:nvPr/>
        </p:nvSpPr>
        <p:spPr bwMode="auto">
          <a:xfrm>
            <a:off x="4139585" y="4516762"/>
            <a:ext cx="387544" cy="387692"/>
          </a:xfrm>
          <a:custGeom>
            <a:avLst/>
            <a:gdLst>
              <a:gd name="T0" fmla="*/ 1131 w 2204"/>
              <a:gd name="T1" fmla="*/ 1075 h 2204"/>
              <a:gd name="T2" fmla="*/ 849 w 2204"/>
              <a:gd name="T3" fmla="*/ 764 h 2204"/>
              <a:gd name="T4" fmla="*/ 849 w 2204"/>
              <a:gd name="T5" fmla="*/ 1470 h 2204"/>
              <a:gd name="T6" fmla="*/ 645 w 2204"/>
              <a:gd name="T7" fmla="*/ 1470 h 2204"/>
              <a:gd name="T8" fmla="*/ 645 w 2204"/>
              <a:gd name="T9" fmla="*/ 764 h 2204"/>
              <a:gd name="T10" fmla="*/ 344 w 2204"/>
              <a:gd name="T11" fmla="*/ 1075 h 2204"/>
              <a:gd name="T12" fmla="*/ 344 w 2204"/>
              <a:gd name="T13" fmla="*/ 819 h 2204"/>
              <a:gd name="T14" fmla="*/ 738 w 2204"/>
              <a:gd name="T15" fmla="*/ 397 h 2204"/>
              <a:gd name="T16" fmla="*/ 1131 w 2204"/>
              <a:gd name="T17" fmla="*/ 819 h 2204"/>
              <a:gd name="T18" fmla="*/ 1131 w 2204"/>
              <a:gd name="T19" fmla="*/ 1075 h 2204"/>
              <a:gd name="T20" fmla="*/ 1802 w 2204"/>
              <a:gd name="T21" fmla="*/ 1194 h 2204"/>
              <a:gd name="T22" fmla="*/ 1519 w 2204"/>
              <a:gd name="T23" fmla="*/ 1505 h 2204"/>
              <a:gd name="T24" fmla="*/ 1519 w 2204"/>
              <a:gd name="T25" fmla="*/ 799 h 2204"/>
              <a:gd name="T26" fmla="*/ 1316 w 2204"/>
              <a:gd name="T27" fmla="*/ 799 h 2204"/>
              <a:gd name="T28" fmla="*/ 1316 w 2204"/>
              <a:gd name="T29" fmla="*/ 1505 h 2204"/>
              <a:gd name="T30" fmla="*/ 1015 w 2204"/>
              <a:gd name="T31" fmla="*/ 1194 h 2204"/>
              <a:gd name="T32" fmla="*/ 1015 w 2204"/>
              <a:gd name="T33" fmla="*/ 1449 h 2204"/>
              <a:gd name="T34" fmla="*/ 1408 w 2204"/>
              <a:gd name="T35" fmla="*/ 1872 h 2204"/>
              <a:gd name="T36" fmla="*/ 1802 w 2204"/>
              <a:gd name="T37" fmla="*/ 1449 h 2204"/>
              <a:gd name="T38" fmla="*/ 1802 w 2204"/>
              <a:gd name="T39" fmla="*/ 1194 h 2204"/>
              <a:gd name="T40" fmla="*/ 1095 w 2204"/>
              <a:gd name="T41" fmla="*/ 2204 h 2204"/>
              <a:gd name="T42" fmla="*/ 2204 w 2204"/>
              <a:gd name="T43" fmla="*/ 1092 h 2204"/>
              <a:gd name="T44" fmla="*/ 1095 w 2204"/>
              <a:gd name="T45" fmla="*/ 0 h 2204"/>
              <a:gd name="T46" fmla="*/ 0 w 2204"/>
              <a:gd name="T47" fmla="*/ 1092 h 2204"/>
              <a:gd name="T48" fmla="*/ 1095 w 2204"/>
              <a:gd name="T49" fmla="*/ 2204 h 2204"/>
              <a:gd name="T50" fmla="*/ 1095 w 2204"/>
              <a:gd name="T51" fmla="*/ 132 h 2204"/>
              <a:gd name="T52" fmla="*/ 2072 w 2204"/>
              <a:gd name="T53" fmla="*/ 1092 h 2204"/>
              <a:gd name="T54" fmla="*/ 1095 w 2204"/>
              <a:gd name="T55" fmla="*/ 2068 h 2204"/>
              <a:gd name="T56" fmla="*/ 137 w 2204"/>
              <a:gd name="T57" fmla="*/ 1092 h 2204"/>
              <a:gd name="T58" fmla="*/ 1095 w 2204"/>
              <a:gd name="T59" fmla="*/ 132 h 2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204" h="2204">
                <a:moveTo>
                  <a:pt x="1131" y="1075"/>
                </a:moveTo>
                <a:cubicBezTo>
                  <a:pt x="1131" y="1075"/>
                  <a:pt x="1131" y="1075"/>
                  <a:pt x="849" y="764"/>
                </a:cubicBezTo>
                <a:cubicBezTo>
                  <a:pt x="849" y="1470"/>
                  <a:pt x="849" y="1470"/>
                  <a:pt x="849" y="1470"/>
                </a:cubicBezTo>
                <a:cubicBezTo>
                  <a:pt x="849" y="1470"/>
                  <a:pt x="849" y="1470"/>
                  <a:pt x="645" y="1470"/>
                </a:cubicBezTo>
                <a:cubicBezTo>
                  <a:pt x="645" y="1470"/>
                  <a:pt x="645" y="1470"/>
                  <a:pt x="645" y="764"/>
                </a:cubicBezTo>
                <a:cubicBezTo>
                  <a:pt x="645" y="764"/>
                  <a:pt x="645" y="764"/>
                  <a:pt x="344" y="1075"/>
                </a:cubicBezTo>
                <a:cubicBezTo>
                  <a:pt x="344" y="1075"/>
                  <a:pt x="344" y="1075"/>
                  <a:pt x="344" y="819"/>
                </a:cubicBezTo>
                <a:cubicBezTo>
                  <a:pt x="344" y="819"/>
                  <a:pt x="344" y="819"/>
                  <a:pt x="738" y="397"/>
                </a:cubicBezTo>
                <a:cubicBezTo>
                  <a:pt x="738" y="397"/>
                  <a:pt x="738" y="397"/>
                  <a:pt x="1131" y="819"/>
                </a:cubicBezTo>
                <a:cubicBezTo>
                  <a:pt x="1131" y="819"/>
                  <a:pt x="1131" y="819"/>
                  <a:pt x="1131" y="1075"/>
                </a:cubicBezTo>
                <a:close/>
                <a:moveTo>
                  <a:pt x="1802" y="1194"/>
                </a:moveTo>
                <a:cubicBezTo>
                  <a:pt x="1802" y="1194"/>
                  <a:pt x="1802" y="1194"/>
                  <a:pt x="1519" y="1505"/>
                </a:cubicBezTo>
                <a:cubicBezTo>
                  <a:pt x="1519" y="799"/>
                  <a:pt x="1519" y="799"/>
                  <a:pt x="1519" y="799"/>
                </a:cubicBezTo>
                <a:cubicBezTo>
                  <a:pt x="1519" y="799"/>
                  <a:pt x="1519" y="799"/>
                  <a:pt x="1316" y="799"/>
                </a:cubicBezTo>
                <a:cubicBezTo>
                  <a:pt x="1316" y="799"/>
                  <a:pt x="1316" y="799"/>
                  <a:pt x="1316" y="1505"/>
                </a:cubicBezTo>
                <a:cubicBezTo>
                  <a:pt x="1316" y="1505"/>
                  <a:pt x="1316" y="1505"/>
                  <a:pt x="1015" y="1194"/>
                </a:cubicBezTo>
                <a:cubicBezTo>
                  <a:pt x="1015" y="1194"/>
                  <a:pt x="1015" y="1194"/>
                  <a:pt x="1015" y="1449"/>
                </a:cubicBezTo>
                <a:cubicBezTo>
                  <a:pt x="1015" y="1449"/>
                  <a:pt x="1015" y="1449"/>
                  <a:pt x="1408" y="1872"/>
                </a:cubicBezTo>
                <a:cubicBezTo>
                  <a:pt x="1408" y="1872"/>
                  <a:pt x="1408" y="1872"/>
                  <a:pt x="1802" y="1449"/>
                </a:cubicBezTo>
                <a:cubicBezTo>
                  <a:pt x="1802" y="1449"/>
                  <a:pt x="1802" y="1449"/>
                  <a:pt x="1802" y="1194"/>
                </a:cubicBezTo>
                <a:close/>
                <a:moveTo>
                  <a:pt x="1095" y="2204"/>
                </a:moveTo>
                <a:cubicBezTo>
                  <a:pt x="1718" y="2204"/>
                  <a:pt x="2204" y="1714"/>
                  <a:pt x="2204" y="1092"/>
                </a:cubicBezTo>
                <a:cubicBezTo>
                  <a:pt x="2204" y="485"/>
                  <a:pt x="1718" y="0"/>
                  <a:pt x="1095" y="0"/>
                </a:cubicBezTo>
                <a:cubicBezTo>
                  <a:pt x="492" y="0"/>
                  <a:pt x="0" y="485"/>
                  <a:pt x="0" y="1092"/>
                </a:cubicBezTo>
                <a:cubicBezTo>
                  <a:pt x="0" y="1714"/>
                  <a:pt x="492" y="2204"/>
                  <a:pt x="1095" y="2204"/>
                </a:cubicBezTo>
                <a:close/>
                <a:moveTo>
                  <a:pt x="1095" y="132"/>
                </a:moveTo>
                <a:cubicBezTo>
                  <a:pt x="1627" y="132"/>
                  <a:pt x="2072" y="561"/>
                  <a:pt x="2072" y="1092"/>
                </a:cubicBezTo>
                <a:cubicBezTo>
                  <a:pt x="2072" y="1628"/>
                  <a:pt x="1627" y="2068"/>
                  <a:pt x="1095" y="2068"/>
                </a:cubicBezTo>
                <a:cubicBezTo>
                  <a:pt x="563" y="2068"/>
                  <a:pt x="137" y="1628"/>
                  <a:pt x="137" y="1092"/>
                </a:cubicBezTo>
                <a:cubicBezTo>
                  <a:pt x="137" y="561"/>
                  <a:pt x="563" y="132"/>
                  <a:pt x="1095" y="132"/>
                </a:cubicBezTo>
                <a:close/>
              </a:path>
            </a:pathLst>
          </a:custGeom>
          <a:solidFill>
            <a:srgbClr val="00B0F0"/>
          </a:solidFill>
          <a:ln>
            <a:noFill/>
            <a:headEnd type="none" w="med" len="med"/>
            <a:tailEnd type="none" w="med" len="med"/>
          </a:ln>
          <a:effectLst/>
          <a:ex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28" tIns="146262" rIns="182828" bIns="146262" numCol="1" spcCol="0" rtlCol="0" fromWordArt="0" anchor="t" anchorCtr="0" forceAA="0" compatLnSpc="1">
            <a:prstTxWarp prst="textNoShape">
              <a:avLst/>
            </a:prstTxWarp>
            <a:noAutofit/>
          </a:bodyPr>
          <a:lstStyle/>
          <a:p>
            <a:pPr marL="342768" indent="-342768" algn="ctr" defTabSz="932114">
              <a:lnSpc>
                <a:spcPct val="90000"/>
              </a:lnSpc>
              <a:buFont typeface="Wingdings 3" panose="05040102010807070707" pitchFamily="18" charset="2"/>
              <a:buChar char="Æ"/>
            </a:pPr>
            <a:endParaRPr lang="en-US" sz="2000" b="1" dirty="0">
              <a:solidFill>
                <a:srgbClr val="FFFFFF"/>
              </a:solidFill>
              <a:latin typeface="Segoe UI Light"/>
              <a:ea typeface="Segoe UI" pitchFamily="34" charset="0"/>
              <a:cs typeface="Segoe UI" pitchFamily="34" charset="0"/>
            </a:endParaRPr>
          </a:p>
        </p:txBody>
      </p:sp>
      <p:sp>
        <p:nvSpPr>
          <p:cNvPr id="29" name="Rectangle 28"/>
          <p:cNvSpPr/>
          <p:nvPr/>
        </p:nvSpPr>
        <p:spPr bwMode="auto">
          <a:xfrm>
            <a:off x="7004304" y="2011680"/>
            <a:ext cx="5040339" cy="4001067"/>
          </a:xfrm>
          <a:prstGeom prst="rect">
            <a:avLst/>
          </a:prstGeom>
          <a:no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45706" rIns="0" bIns="45706" numCol="1" spcCol="0" rtlCol="0" fromWordArt="0" anchor="t" anchorCtr="0" forceAA="0" compatLnSpc="1">
            <a:prstTxWarp prst="textNoShape">
              <a:avLst/>
            </a:prstTxWarp>
            <a:spAutoFit/>
          </a:bodyPr>
          <a:lstStyle/>
          <a:p>
            <a:pPr marL="145405" defTabSz="931776">
              <a:spcBef>
                <a:spcPts val="1200"/>
              </a:spcBef>
              <a:buClr>
                <a:srgbClr val="FF8C00"/>
              </a:buClr>
              <a:buSzPct val="115000"/>
            </a:pPr>
            <a:r>
              <a:rPr lang="en-US" sz="2800" dirty="0">
                <a:solidFill>
                  <a:srgbClr val="2C2C2C"/>
                </a:solidFill>
                <a:latin typeface="Segoe UI Light"/>
              </a:rPr>
              <a:t>Power BI connectivity</a:t>
            </a:r>
          </a:p>
          <a:p>
            <a:pPr marL="145405" defTabSz="931776">
              <a:spcBef>
                <a:spcPts val="1200"/>
              </a:spcBef>
              <a:buClr>
                <a:srgbClr val="FF8C00"/>
              </a:buClr>
              <a:buSzPct val="115000"/>
            </a:pPr>
            <a:r>
              <a:rPr lang="en-US" sz="2800" dirty="0">
                <a:solidFill>
                  <a:srgbClr val="2C2C2C"/>
                </a:solidFill>
                <a:latin typeface="Segoe UI Light"/>
              </a:rPr>
              <a:t>Connect to on-premises SQL Server Analysis Services models </a:t>
            </a:r>
          </a:p>
          <a:p>
            <a:pPr marL="145405" defTabSz="931776">
              <a:spcBef>
                <a:spcPts val="1200"/>
              </a:spcBef>
              <a:buClr>
                <a:srgbClr val="FF8C00"/>
              </a:buClr>
              <a:buSzPct val="115000"/>
            </a:pPr>
            <a:r>
              <a:rPr lang="en-US" sz="2800" dirty="0">
                <a:solidFill>
                  <a:srgbClr val="2C2C2C"/>
                </a:solidFill>
                <a:latin typeface="Segoe UI Light"/>
              </a:rPr>
              <a:t>Support for Tabular and multi-dimensional models</a:t>
            </a:r>
          </a:p>
          <a:p>
            <a:pPr marL="145405" defTabSz="931776">
              <a:spcBef>
                <a:spcPts val="1200"/>
              </a:spcBef>
              <a:buClr>
                <a:srgbClr val="FF8C00"/>
              </a:buClr>
              <a:buSzPct val="115000"/>
            </a:pPr>
            <a:r>
              <a:rPr lang="en-US" sz="2800" dirty="0">
                <a:ln>
                  <a:solidFill>
                    <a:srgbClr val="FFFFFF">
                      <a:alpha val="0"/>
                    </a:srgbClr>
                  </a:solidFill>
                </a:ln>
                <a:solidFill>
                  <a:srgbClr val="2C2C2C"/>
                </a:solidFill>
                <a:latin typeface="Segoe UI Light"/>
                <a:ea typeface="Segoe UI" pitchFamily="34" charset="0"/>
                <a:cs typeface="Segoe UI" pitchFamily="34" charset="0"/>
              </a:rPr>
              <a:t>Scheduled refresh of data stored in Power BI from on-premises data sources</a:t>
            </a:r>
          </a:p>
        </p:txBody>
      </p:sp>
      <p:sp>
        <p:nvSpPr>
          <p:cNvPr id="28" name="Freeform 23"/>
          <p:cNvSpPr>
            <a:spLocks noEditPoints="1"/>
          </p:cNvSpPr>
          <p:nvPr/>
        </p:nvSpPr>
        <p:spPr bwMode="black">
          <a:xfrm>
            <a:off x="2203289" y="5022187"/>
            <a:ext cx="672543" cy="657854"/>
          </a:xfrm>
          <a:custGeom>
            <a:avLst/>
            <a:gdLst>
              <a:gd name="T0" fmla="*/ 709 w 709"/>
              <a:gd name="T1" fmla="*/ 570 h 709"/>
              <a:gd name="T2" fmla="*/ 373 w 709"/>
              <a:gd name="T3" fmla="*/ 709 h 709"/>
              <a:gd name="T4" fmla="*/ 373 w 709"/>
              <a:gd name="T5" fmla="*/ 294 h 709"/>
              <a:gd name="T6" fmla="*/ 709 w 709"/>
              <a:gd name="T7" fmla="*/ 154 h 709"/>
              <a:gd name="T8" fmla="*/ 709 w 709"/>
              <a:gd name="T9" fmla="*/ 570 h 709"/>
              <a:gd name="T10" fmla="*/ 335 w 709"/>
              <a:gd name="T11" fmla="*/ 294 h 709"/>
              <a:gd name="T12" fmla="*/ 0 w 709"/>
              <a:gd name="T13" fmla="*/ 154 h 709"/>
              <a:gd name="T14" fmla="*/ 0 w 709"/>
              <a:gd name="T15" fmla="*/ 570 h 709"/>
              <a:gd name="T16" fmla="*/ 335 w 709"/>
              <a:gd name="T17" fmla="*/ 709 h 709"/>
              <a:gd name="T18" fmla="*/ 335 w 709"/>
              <a:gd name="T19" fmla="*/ 294 h 709"/>
              <a:gd name="T20" fmla="*/ 354 w 709"/>
              <a:gd name="T21" fmla="*/ 0 h 709"/>
              <a:gd name="T22" fmla="*/ 0 w 709"/>
              <a:gd name="T23" fmla="*/ 126 h 709"/>
              <a:gd name="T24" fmla="*/ 354 w 709"/>
              <a:gd name="T25" fmla="*/ 268 h 709"/>
              <a:gd name="T26" fmla="*/ 709 w 709"/>
              <a:gd name="T27" fmla="*/ 126 h 709"/>
              <a:gd name="T28" fmla="*/ 354 w 709"/>
              <a:gd name="T29" fmla="*/ 0 h 7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9" h="709">
                <a:moveTo>
                  <a:pt x="709" y="570"/>
                </a:moveTo>
                <a:lnTo>
                  <a:pt x="373" y="709"/>
                </a:lnTo>
                <a:lnTo>
                  <a:pt x="373" y="294"/>
                </a:lnTo>
                <a:lnTo>
                  <a:pt x="709" y="154"/>
                </a:lnTo>
                <a:lnTo>
                  <a:pt x="709" y="570"/>
                </a:lnTo>
                <a:close/>
                <a:moveTo>
                  <a:pt x="335" y="294"/>
                </a:moveTo>
                <a:lnTo>
                  <a:pt x="0" y="154"/>
                </a:lnTo>
                <a:lnTo>
                  <a:pt x="0" y="570"/>
                </a:lnTo>
                <a:lnTo>
                  <a:pt x="335" y="709"/>
                </a:lnTo>
                <a:lnTo>
                  <a:pt x="335" y="294"/>
                </a:lnTo>
                <a:close/>
                <a:moveTo>
                  <a:pt x="354" y="0"/>
                </a:moveTo>
                <a:lnTo>
                  <a:pt x="0" y="126"/>
                </a:lnTo>
                <a:lnTo>
                  <a:pt x="354" y="268"/>
                </a:lnTo>
                <a:lnTo>
                  <a:pt x="709" y="126"/>
                </a:lnTo>
                <a:lnTo>
                  <a:pt x="354" y="0"/>
                </a:lnTo>
                <a:close/>
              </a:path>
            </a:pathLst>
          </a:custGeom>
          <a:solidFill>
            <a:schemeClr val="accent1"/>
          </a:solidFill>
          <a:ln>
            <a:noFill/>
          </a:ln>
        </p:spPr>
        <p:txBody>
          <a:bodyPr vert="horz" wrap="square" lIns="82281" tIns="41141" rIns="82281" bIns="41141" numCol="1" anchor="t" anchorCtr="0" compatLnSpc="1">
            <a:prstTxWarp prst="textNoShape">
              <a:avLst/>
            </a:prstTxWarp>
          </a:bodyPr>
          <a:lstStyle/>
          <a:p>
            <a:pPr algn="ctr" defTabSz="932384"/>
            <a:endParaRPr lang="en-US" sz="1598" dirty="0">
              <a:ln>
                <a:solidFill>
                  <a:srgbClr val="FFFFFF">
                    <a:alpha val="0"/>
                  </a:srgbClr>
                </a:solidFill>
              </a:ln>
              <a:solidFill>
                <a:srgbClr val="000000"/>
              </a:solidFill>
            </a:endParaRPr>
          </a:p>
        </p:txBody>
      </p:sp>
      <p:pic>
        <p:nvPicPr>
          <p:cNvPr id="34" name="Picture 33"/>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2203704" y="2436737"/>
            <a:ext cx="2377440" cy="1430454"/>
          </a:xfrm>
          <a:prstGeom prst="rect">
            <a:avLst/>
          </a:prstGeom>
          <a:ln>
            <a:solidFill>
              <a:schemeClr val="bg1">
                <a:lumMod val="50000"/>
              </a:schemeClr>
            </a:solidFill>
          </a:ln>
        </p:spPr>
      </p:pic>
      <p:sp>
        <p:nvSpPr>
          <p:cNvPr id="32" name="TextBox 31"/>
          <p:cNvSpPr txBox="1"/>
          <p:nvPr/>
        </p:nvSpPr>
        <p:spPr>
          <a:xfrm>
            <a:off x="1" y="6642289"/>
            <a:ext cx="3806190" cy="352236"/>
          </a:xfrm>
          <a:prstGeom prst="rect">
            <a:avLst/>
          </a:prstGeom>
          <a:noFill/>
        </p:spPr>
        <p:txBody>
          <a:bodyPr wrap="square" lIns="365760" tIns="146304" rIns="182880" bIns="146304" rtlCol="0" anchor="ctr" anchorCtr="0">
            <a:noAutofit/>
          </a:bodyPr>
          <a:lstStyle/>
          <a:p>
            <a:pPr>
              <a:lnSpc>
                <a:spcPct val="90000"/>
              </a:lnSpc>
              <a:spcAft>
                <a:spcPts val="600"/>
              </a:spcAft>
            </a:pPr>
            <a:r>
              <a:rPr lang="en-US" sz="1400" dirty="0">
                <a:solidFill>
                  <a:schemeClr val="bg1"/>
                </a:solidFill>
                <a:latin typeface="Segoe UI Semibold" panose="020B0702040204020203" pitchFamily="34" charset="0"/>
                <a:ea typeface="Segoe UI Black" panose="020B0A02040204020203" pitchFamily="34" charset="0"/>
                <a:cs typeface="Segoe UI Semibold" panose="020B0702040204020203" pitchFamily="34" charset="0"/>
              </a:rPr>
              <a:t>Hybrid solutions</a:t>
            </a:r>
          </a:p>
        </p:txBody>
      </p:sp>
    </p:spTree>
    <p:extLst>
      <p:ext uri="{BB962C8B-B14F-4D97-AF65-F5344CB8AC3E}">
        <p14:creationId xmlns:p14="http://schemas.microsoft.com/office/powerpoint/2010/main" val="1805375728"/>
      </p:ext>
    </p:extLst>
  </p:cSld>
  <p:clrMapOvr>
    <a:masterClrMapping/>
  </p:clrMapOvr>
  <p:transition>
    <p:fade/>
  </p:transition>
</p:sld>
</file>

<file path=ppt/slides/slide1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7" name="Title 6"/>
          <p:cNvSpPr>
            <a:spLocks noGrp="1"/>
          </p:cNvSpPr>
          <p:nvPr>
            <p:ph type="title"/>
          </p:nvPr>
        </p:nvSpPr>
        <p:spPr/>
        <p:txBody>
          <a:bodyPr/>
          <a:lstStyle/>
          <a:p>
            <a:r>
              <a:rPr lang="en-US" dirty="0"/>
              <a:t>Operational analytics</a:t>
            </a:r>
          </a:p>
        </p:txBody>
      </p:sp>
      <p:sp>
        <p:nvSpPr>
          <p:cNvPr id="3" name="Text Placeholder 2"/>
          <p:cNvSpPr>
            <a:spLocks noGrp="1"/>
          </p:cNvSpPr>
          <p:nvPr>
            <p:ph type="body" sz="quarter" idx="4294967295"/>
          </p:nvPr>
        </p:nvSpPr>
        <p:spPr>
          <a:xfrm>
            <a:off x="0" y="1212850"/>
            <a:ext cx="11887200" cy="12347575"/>
          </a:xfrm>
        </p:spPr>
        <p:txBody>
          <a:bodyPr/>
          <a:lstStyle/>
          <a:p>
            <a:pPr marL="0" indent="0">
              <a:buNone/>
            </a:pPr>
            <a:r>
              <a:rPr lang="en-US" sz="3200" b="0" dirty="0">
                <a:solidFill>
                  <a:srgbClr val="C00000"/>
                </a:solidFill>
                <a:latin typeface="Segoe UI Semilight" panose="020B0402040204020203" pitchFamily="34" charset="0"/>
                <a:cs typeface="Segoe UI Semilight" panose="020B0402040204020203" pitchFamily="34" charset="0"/>
              </a:rPr>
              <a:t>The ability to run analytics queries concurrently with operational workloads using the same schema</a:t>
            </a:r>
          </a:p>
          <a:p>
            <a:pPr marL="0" indent="0">
              <a:buNone/>
            </a:pPr>
            <a:endParaRPr lang="en-US" sz="3600" b="0" dirty="0">
              <a:solidFill>
                <a:srgbClr val="FF0000"/>
              </a:solidFill>
              <a:latin typeface="+mj-lt"/>
            </a:endParaRPr>
          </a:p>
          <a:p>
            <a:pPr marL="0" indent="0">
              <a:buNone/>
            </a:pPr>
            <a:r>
              <a:rPr lang="en-US" sz="3200" b="0" dirty="0">
                <a:solidFill>
                  <a:srgbClr val="C00000"/>
                </a:solidFill>
                <a:latin typeface="Segoe UI Semilight" panose="020B0402040204020203" pitchFamily="34" charset="0"/>
                <a:cs typeface="Segoe UI Semilight" panose="020B0402040204020203" pitchFamily="34" charset="0"/>
              </a:rPr>
              <a:t>Not a replacement for:</a:t>
            </a:r>
          </a:p>
          <a:p>
            <a:pPr lvl="1">
              <a:buFont typeface="Arial" panose="020B0604020202020204" pitchFamily="34" charset="0"/>
              <a:buChar char="•"/>
            </a:pPr>
            <a:r>
              <a:rPr lang="en-US" sz="2000" dirty="0"/>
              <a:t>E</a:t>
            </a:r>
            <a:r>
              <a:rPr lang="en-US" sz="2000" b="0" dirty="0"/>
              <a:t>xtreme </a:t>
            </a:r>
            <a:r>
              <a:rPr lang="en-US" sz="2000" dirty="0"/>
              <a:t>a</a:t>
            </a:r>
            <a:r>
              <a:rPr lang="en-US" sz="2000" b="0" dirty="0"/>
              <a:t>nalytics performance </a:t>
            </a:r>
            <a:r>
              <a:rPr lang="en-US" sz="2000" dirty="0"/>
              <a:t>q</a:t>
            </a:r>
            <a:r>
              <a:rPr lang="en-US" sz="2000" b="0" dirty="0"/>
              <a:t>ueries possible only using customized schemas (e.g. Star/Snowflake) and pre-aggregated cubes</a:t>
            </a:r>
          </a:p>
          <a:p>
            <a:pPr lvl="1">
              <a:buFont typeface="Arial" panose="020B0604020202020204" pitchFamily="34" charset="0"/>
              <a:buChar char="•"/>
            </a:pPr>
            <a:r>
              <a:rPr lang="en-US" sz="2000" dirty="0"/>
              <a:t>Data coming</a:t>
            </a:r>
            <a:r>
              <a:rPr lang="en-US" sz="2000" b="0" dirty="0"/>
              <a:t> from non-relational sources</a:t>
            </a:r>
          </a:p>
          <a:p>
            <a:pPr lvl="1">
              <a:buFont typeface="Arial" panose="020B0604020202020204" pitchFamily="34" charset="0"/>
              <a:buChar char="•"/>
            </a:pPr>
            <a:r>
              <a:rPr lang="en-US" sz="2000" dirty="0"/>
              <a:t>Data coming from multiple relational sources requiring integrated analytics</a:t>
            </a:r>
            <a:endParaRPr lang="en-US" sz="2000" b="0" dirty="0"/>
          </a:p>
          <a:p>
            <a:pPr marL="0" indent="0">
              <a:buNone/>
            </a:pPr>
            <a:endParaRPr lang="en-US" sz="3599" b="0" dirty="0"/>
          </a:p>
          <a:p>
            <a:pPr marL="342834" lvl="1" indent="0">
              <a:buNone/>
            </a:pPr>
            <a:endParaRPr lang="en-US" dirty="0"/>
          </a:p>
          <a:p>
            <a:endParaRPr lang="en-US" dirty="0"/>
          </a:p>
          <a:p>
            <a:endParaRPr lang="en-US" dirty="0"/>
          </a:p>
          <a:p>
            <a:endParaRPr lang="en-US" dirty="0"/>
          </a:p>
          <a:p>
            <a:endParaRPr lang="en-US" dirty="0"/>
          </a:p>
          <a:p>
            <a:endParaRPr lang="en-US" dirty="0"/>
          </a:p>
          <a:p>
            <a:endParaRPr lang="en-US" dirty="0"/>
          </a:p>
          <a:p>
            <a:endParaRPr lang="en-US" dirty="0"/>
          </a:p>
          <a:p>
            <a:endParaRPr lang="en-US" dirty="0"/>
          </a:p>
          <a:p>
            <a:endParaRPr lang="en-US" dirty="0"/>
          </a:p>
          <a:p>
            <a:endParaRPr lang="en-US" dirty="0"/>
          </a:p>
          <a:p>
            <a:endParaRPr lang="en-US" dirty="0"/>
          </a:p>
        </p:txBody>
      </p:sp>
      <p:sp>
        <p:nvSpPr>
          <p:cNvPr id="5" name="TextBox 4"/>
          <p:cNvSpPr txBox="1"/>
          <p:nvPr/>
        </p:nvSpPr>
        <p:spPr>
          <a:xfrm>
            <a:off x="1" y="6642289"/>
            <a:ext cx="3806190" cy="352236"/>
          </a:xfrm>
          <a:prstGeom prst="rect">
            <a:avLst/>
          </a:prstGeom>
          <a:noFill/>
        </p:spPr>
        <p:txBody>
          <a:bodyPr wrap="square" lIns="365760" tIns="146304" rIns="182880" bIns="146304" rtlCol="0" anchor="ctr" anchorCtr="0">
            <a:noAutofit/>
          </a:bodyPr>
          <a:lstStyle/>
          <a:p>
            <a:pPr>
              <a:lnSpc>
                <a:spcPct val="90000"/>
              </a:lnSpc>
              <a:spcAft>
                <a:spcPts val="600"/>
              </a:spcAft>
            </a:pPr>
            <a:r>
              <a:rPr lang="en-US" sz="1400" dirty="0">
                <a:solidFill>
                  <a:schemeClr val="bg1"/>
                </a:solidFill>
                <a:latin typeface="Segoe UI Semibold" panose="020B0702040204020203" pitchFamily="34" charset="0"/>
                <a:ea typeface="Segoe UI Black" panose="020B0A02040204020203" pitchFamily="34" charset="0"/>
                <a:cs typeface="Segoe UI Semibold" panose="020B0702040204020203" pitchFamily="34" charset="0"/>
              </a:rPr>
              <a:t>Performance</a:t>
            </a:r>
          </a:p>
        </p:txBody>
      </p:sp>
    </p:spTree>
    <p:extLst>
      <p:ext uri="{BB962C8B-B14F-4D97-AF65-F5344CB8AC3E}">
        <p14:creationId xmlns:p14="http://schemas.microsoft.com/office/powerpoint/2010/main" val="3955005741"/>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2" end="2"/>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3">
                                            <p:txEl>
                                              <p:pRg st="3" end="3"/>
                                            </p:txEl>
                                          </p:spTgt>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3">
                                            <p:txEl>
                                              <p:pRg st="4" end="4"/>
                                            </p:txEl>
                                          </p:spTgt>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Text Placeholder 2"/>
          <p:cNvSpPr>
            <a:spLocks noGrp="1"/>
          </p:cNvSpPr>
          <p:nvPr>
            <p:ph type="body" sz="quarter" idx="4294967295"/>
          </p:nvPr>
        </p:nvSpPr>
        <p:spPr>
          <a:xfrm>
            <a:off x="427039" y="2066925"/>
            <a:ext cx="11598275" cy="3213100"/>
          </a:xfrm>
        </p:spPr>
        <p:txBody>
          <a:bodyPr/>
          <a:lstStyle/>
          <a:p>
            <a:pPr marL="0" indent="0">
              <a:spcAft>
                <a:spcPts val="600"/>
              </a:spcAft>
              <a:buNone/>
            </a:pPr>
            <a:r>
              <a:rPr lang="en-US" sz="3200" dirty="0">
                <a:solidFill>
                  <a:schemeClr val="accent1"/>
                </a:solidFill>
                <a:latin typeface="Segoe UI Semilight" panose="020B0402040204020203" pitchFamily="34" charset="0"/>
                <a:cs typeface="Segoe UI Semilight" panose="020B0402040204020203" pitchFamily="34" charset="0"/>
              </a:rPr>
              <a:t>Anyone can refresh</a:t>
            </a:r>
          </a:p>
          <a:p>
            <a:pPr marL="0" indent="0">
              <a:spcAft>
                <a:spcPts val="600"/>
              </a:spcAft>
              <a:buNone/>
            </a:pPr>
            <a:r>
              <a:rPr lang="en-US" sz="2000" dirty="0">
                <a:solidFill>
                  <a:schemeClr val="tx1"/>
                </a:solidFill>
              </a:rPr>
              <a:t>With Personal Gateway, everyone can keep their data in Power BI synced with their on-premises sources</a:t>
            </a:r>
            <a:br>
              <a:rPr lang="en-US" sz="2000" dirty="0">
                <a:solidFill>
                  <a:schemeClr val="tx1"/>
                </a:solidFill>
              </a:rPr>
            </a:br>
            <a:r>
              <a:rPr lang="en-US" sz="2000" dirty="0">
                <a:solidFill>
                  <a:schemeClr val="tx1"/>
                </a:solidFill>
              </a:rPr>
              <a:t>No IT dependency</a:t>
            </a:r>
          </a:p>
          <a:p>
            <a:pPr marL="0" indent="0">
              <a:spcAft>
                <a:spcPts val="600"/>
              </a:spcAft>
              <a:buNone/>
            </a:pPr>
            <a:r>
              <a:rPr lang="en-US" sz="3200" dirty="0">
                <a:solidFill>
                  <a:schemeClr val="accent1"/>
                </a:solidFill>
                <a:latin typeface="Segoe UI Semilight" panose="020B0402040204020203" pitchFamily="34" charset="0"/>
                <a:cs typeface="Segoe UI Semilight" panose="020B0402040204020203" pitchFamily="34" charset="0"/>
              </a:rPr>
              <a:t>Easy and simple to use  </a:t>
            </a:r>
          </a:p>
          <a:p>
            <a:pPr marL="0" indent="0">
              <a:spcAft>
                <a:spcPts val="600"/>
              </a:spcAft>
              <a:buNone/>
            </a:pPr>
            <a:r>
              <a:rPr lang="en-US" sz="2000" dirty="0">
                <a:solidFill>
                  <a:schemeClr val="tx1"/>
                </a:solidFill>
              </a:rPr>
              <a:t>Personal Gateway is a lightweight one-click installer</a:t>
            </a:r>
          </a:p>
          <a:p>
            <a:pPr marL="0" indent="0">
              <a:spcAft>
                <a:spcPts val="600"/>
              </a:spcAft>
              <a:buNone/>
            </a:pPr>
            <a:r>
              <a:rPr lang="en-US" sz="2000" dirty="0">
                <a:solidFill>
                  <a:schemeClr val="tx1"/>
                </a:solidFill>
              </a:rPr>
              <a:t>Allows for seamless data refresh</a:t>
            </a:r>
          </a:p>
        </p:txBody>
      </p:sp>
      <p:sp>
        <p:nvSpPr>
          <p:cNvPr id="4" name="Title 3"/>
          <p:cNvSpPr txBox="1">
            <a:spLocks/>
          </p:cNvSpPr>
          <p:nvPr/>
        </p:nvSpPr>
        <p:spPr>
          <a:xfrm>
            <a:off x="287189" y="254035"/>
            <a:ext cx="11889564" cy="917575"/>
          </a:xfrm>
          <a:prstGeom prst="rect">
            <a:avLst/>
          </a:prstGeom>
        </p:spPr>
        <p:txBody>
          <a:bodyPr vert="horz" wrap="square" lIns="146304" tIns="91440" rIns="146304" bIns="91440" rtlCol="0" anchor="t">
            <a:noAutofit/>
          </a:bodyPr>
          <a:lstStyle>
            <a:lvl1pPr algn="l" defTabSz="932742" rtl="0" eaLnBrk="1" latinLnBrk="0" hangingPunct="1">
              <a:lnSpc>
                <a:spcPct val="90000"/>
              </a:lnSpc>
              <a:spcBef>
                <a:spcPct val="0"/>
              </a:spcBef>
              <a:buNone/>
              <a:defRPr lang="en-US" sz="4800" b="0" kern="1200" cap="none" spc="-102" baseline="0" dirty="0" smtClean="0">
                <a:ln w="3175">
                  <a:noFill/>
                </a:ln>
                <a:gradFill>
                  <a:gsLst>
                    <a:gs pos="1250">
                      <a:schemeClr val="tx1"/>
                    </a:gs>
                    <a:gs pos="100000">
                      <a:schemeClr val="tx1"/>
                    </a:gs>
                  </a:gsLst>
                  <a:lin ang="5400000" scaled="0"/>
                </a:gradFill>
                <a:effectLst/>
                <a:latin typeface="+mj-lt"/>
                <a:ea typeface="+mn-ea"/>
                <a:cs typeface="Segoe UI" pitchFamily="34" charset="0"/>
              </a:defRPr>
            </a:lvl1pPr>
          </a:lstStyle>
          <a:p>
            <a:pPr fontAlgn="auto">
              <a:spcAft>
                <a:spcPts val="0"/>
              </a:spcAft>
            </a:pPr>
            <a:r>
              <a:rPr lang="en-US" sz="4000" dirty="0"/>
              <a:t>Power BI Personal Gateway</a:t>
            </a:r>
          </a:p>
          <a:p>
            <a:pPr fontAlgn="auto">
              <a:spcAft>
                <a:spcPts val="0"/>
              </a:spcAft>
            </a:pPr>
            <a:r>
              <a:rPr lang="en-US" sz="3200" dirty="0">
                <a:solidFill>
                  <a:schemeClr val="accent1"/>
                </a:solidFill>
              </a:rPr>
              <a:t>Empower analysts to securely and easily access on-premises data</a:t>
            </a:r>
          </a:p>
        </p:txBody>
      </p:sp>
    </p:spTree>
    <p:extLst>
      <p:ext uri="{BB962C8B-B14F-4D97-AF65-F5344CB8AC3E}">
        <p14:creationId xmlns:p14="http://schemas.microsoft.com/office/powerpoint/2010/main" val="1149200531"/>
      </p:ext>
    </p:extLst>
  </p:cSld>
  <p:clrMapOvr>
    <a:masterClrMapping/>
  </p:clrMapOvr>
  <p:transition>
    <p:fade/>
  </p:transition>
</p:sld>
</file>

<file path=ppt/slides/slide14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Content Placeholder 2"/>
          <p:cNvSpPr>
            <a:spLocks noGrp="1"/>
          </p:cNvSpPr>
          <p:nvPr>
            <p:ph idx="4294967295"/>
          </p:nvPr>
        </p:nvSpPr>
        <p:spPr>
          <a:xfrm>
            <a:off x="1041400" y="2033194"/>
            <a:ext cx="11395075" cy="4203961"/>
          </a:xfrm>
          <a:prstGeom prst="rect">
            <a:avLst/>
          </a:prstGeom>
        </p:spPr>
        <p:txBody>
          <a:bodyPr>
            <a:noAutofit/>
          </a:bodyPr>
          <a:lstStyle/>
          <a:p>
            <a:pPr marL="0" lvl="0" indent="0">
              <a:spcBef>
                <a:spcPts val="600"/>
              </a:spcBef>
              <a:buNone/>
            </a:pPr>
            <a:r>
              <a:rPr lang="en-US" sz="2400" dirty="0">
                <a:latin typeface="Segoe UI Semilight" panose="020B0402040204020203" pitchFamily="34" charset="0"/>
                <a:cs typeface="Segoe UI Semilight" panose="020B0402040204020203" pitchFamily="34" charset="0"/>
              </a:rPr>
              <a:t>Centralized way to refresh content in Power BI </a:t>
            </a:r>
          </a:p>
          <a:p>
            <a:pPr marL="0" lvl="0" indent="0">
              <a:spcBef>
                <a:spcPts val="600"/>
              </a:spcBef>
              <a:buNone/>
            </a:pPr>
            <a:r>
              <a:rPr lang="en-US" sz="1800" dirty="0">
                <a:solidFill>
                  <a:schemeClr val="tx1"/>
                </a:solidFill>
                <a:latin typeface="+mn-lt"/>
                <a:cs typeface="Segoe UI Light" panose="020B0502040204020203" pitchFamily="34" charset="0"/>
              </a:rPr>
              <a:t>Configure, manage, and maintain a group of Enterprise Gateways</a:t>
            </a:r>
          </a:p>
          <a:p>
            <a:pPr marL="0" lvl="0" indent="0">
              <a:spcBef>
                <a:spcPts val="600"/>
              </a:spcBef>
              <a:buNone/>
            </a:pPr>
            <a:r>
              <a:rPr lang="en-US" sz="1800" dirty="0">
                <a:solidFill>
                  <a:schemeClr val="tx1"/>
                </a:solidFill>
                <a:latin typeface="+mn-lt"/>
                <a:cs typeface="Segoe UI Light" panose="020B0502040204020203" pitchFamily="34" charset="0"/>
              </a:rPr>
              <a:t>Transparently refresh data uploaded to Power BI for business users and analysts </a:t>
            </a:r>
          </a:p>
          <a:p>
            <a:pPr marL="0" indent="0">
              <a:spcBef>
                <a:spcPts val="1200"/>
              </a:spcBef>
              <a:buNone/>
            </a:pPr>
            <a:r>
              <a:rPr lang="en-US" sz="2400" dirty="0">
                <a:latin typeface="Segoe UI Semilight" panose="020B0402040204020203" pitchFamily="34" charset="0"/>
                <a:cs typeface="Segoe UI Semilight" panose="020B0402040204020203" pitchFamily="34" charset="0"/>
              </a:rPr>
              <a:t>Centralized access control </a:t>
            </a:r>
          </a:p>
          <a:p>
            <a:pPr marL="0" indent="0">
              <a:spcBef>
                <a:spcPts val="600"/>
              </a:spcBef>
              <a:buNone/>
            </a:pPr>
            <a:r>
              <a:rPr lang="en-US" sz="1800" dirty="0">
                <a:solidFill>
                  <a:schemeClr val="tx1"/>
                </a:solidFill>
                <a:latin typeface="+mn-lt"/>
                <a:cs typeface="Segoe UI Light" panose="020B0502040204020203" pitchFamily="34" charset="0"/>
              </a:rPr>
              <a:t>Centrally manage the set of users who can access the underlying data sources</a:t>
            </a:r>
            <a:br>
              <a:rPr lang="en-US" sz="1800" dirty="0">
                <a:solidFill>
                  <a:schemeClr val="tx1"/>
                </a:solidFill>
                <a:latin typeface="+mn-lt"/>
                <a:cs typeface="Segoe UI Light" panose="020B0502040204020203" pitchFamily="34" charset="0"/>
              </a:rPr>
            </a:br>
            <a:r>
              <a:rPr lang="en-US" sz="1800" dirty="0">
                <a:solidFill>
                  <a:schemeClr val="tx1"/>
                </a:solidFill>
                <a:latin typeface="+mn-lt"/>
                <a:cs typeface="Segoe UI Light" panose="020B0502040204020203" pitchFamily="34" charset="0"/>
              </a:rPr>
              <a:t>Assign user permissions</a:t>
            </a:r>
          </a:p>
          <a:p>
            <a:pPr marL="0" lvl="0" indent="0">
              <a:spcBef>
                <a:spcPts val="1200"/>
              </a:spcBef>
              <a:buNone/>
            </a:pPr>
            <a:r>
              <a:rPr lang="en-US" sz="2400" dirty="0">
                <a:latin typeface="Segoe UI Semilight" panose="020B0402040204020203" pitchFamily="34" charset="0"/>
                <a:cs typeface="Segoe UI Semilight" panose="020B0402040204020203" pitchFamily="34" charset="0"/>
              </a:rPr>
              <a:t>BI governance</a:t>
            </a:r>
          </a:p>
          <a:p>
            <a:pPr marL="0" lvl="0" indent="0">
              <a:spcBef>
                <a:spcPts val="1200"/>
              </a:spcBef>
              <a:buNone/>
            </a:pPr>
            <a:r>
              <a:rPr lang="en-US" sz="1800" dirty="0">
                <a:solidFill>
                  <a:schemeClr val="tx1"/>
                </a:solidFill>
                <a:latin typeface="+mn-lt"/>
                <a:cs typeface="Segoe UI Light" panose="020B0502040204020203" pitchFamily="34" charset="0"/>
              </a:rPr>
              <a:t>Empower IT to monitor and audit usage</a:t>
            </a:r>
          </a:p>
          <a:p>
            <a:pPr marL="0" lvl="0" indent="0">
              <a:spcBef>
                <a:spcPts val="600"/>
              </a:spcBef>
              <a:buNone/>
            </a:pPr>
            <a:r>
              <a:rPr lang="en-US" sz="1800" dirty="0">
                <a:solidFill>
                  <a:schemeClr val="tx1"/>
                </a:solidFill>
                <a:latin typeface="+mn-lt"/>
                <a:cs typeface="Segoe UI Light" panose="020B0502040204020203" pitchFamily="34" charset="0"/>
              </a:rPr>
              <a:t>Gain visibility into Enterprise Gateway usage, such as commonly accessed data </a:t>
            </a:r>
          </a:p>
          <a:p>
            <a:pPr marL="0" lvl="0" indent="0">
              <a:spcBef>
                <a:spcPts val="600"/>
              </a:spcBef>
              <a:buNone/>
            </a:pPr>
            <a:r>
              <a:rPr lang="en-US" sz="1800" dirty="0">
                <a:solidFill>
                  <a:schemeClr val="tx1"/>
                </a:solidFill>
                <a:latin typeface="+mn-lt"/>
                <a:cs typeface="Segoe UI Light" panose="020B0502040204020203" pitchFamily="34" charset="0"/>
              </a:rPr>
              <a:t>sources, and the users accessing them </a:t>
            </a:r>
          </a:p>
          <a:p>
            <a:pPr marL="0" indent="0">
              <a:spcBef>
                <a:spcPts val="1200"/>
              </a:spcBef>
              <a:buNone/>
            </a:pPr>
            <a:r>
              <a:rPr lang="en-US" sz="2400" dirty="0">
                <a:latin typeface="Segoe UI Semilight" panose="020B0402040204020203" pitchFamily="34" charset="0"/>
                <a:cs typeface="Segoe UI Semilight" panose="020B0402040204020203" pitchFamily="34" charset="0"/>
              </a:rPr>
              <a:t>Direct Access </a:t>
            </a:r>
          </a:p>
          <a:p>
            <a:pPr marL="0" indent="0">
              <a:spcBef>
                <a:spcPts val="600"/>
              </a:spcBef>
              <a:buNone/>
            </a:pPr>
            <a:r>
              <a:rPr lang="en-US" sz="1800" dirty="0">
                <a:solidFill>
                  <a:schemeClr val="tx1"/>
                </a:solidFill>
                <a:latin typeface="+mn-lt"/>
                <a:cs typeface="Segoe UI Light" panose="020B0502040204020203" pitchFamily="34" charset="0"/>
              </a:rPr>
              <a:t>Direct access to a wide range of data sources, including SQL Server</a:t>
            </a:r>
          </a:p>
        </p:txBody>
      </p:sp>
      <p:sp>
        <p:nvSpPr>
          <p:cNvPr id="5" name="Title 3"/>
          <p:cNvSpPr txBox="1">
            <a:spLocks/>
          </p:cNvSpPr>
          <p:nvPr/>
        </p:nvSpPr>
        <p:spPr>
          <a:xfrm>
            <a:off x="276431" y="243279"/>
            <a:ext cx="10922279" cy="917575"/>
          </a:xfrm>
          <a:prstGeom prst="rect">
            <a:avLst/>
          </a:prstGeom>
        </p:spPr>
        <p:txBody>
          <a:bodyPr vert="horz" wrap="square" lIns="146304" tIns="91440" rIns="146304" bIns="91440" rtlCol="0" anchor="t">
            <a:noAutofit/>
          </a:bodyPr>
          <a:lstStyle>
            <a:lvl1pPr algn="l" defTabSz="932742" rtl="0" eaLnBrk="1" latinLnBrk="0" hangingPunct="1">
              <a:lnSpc>
                <a:spcPct val="90000"/>
              </a:lnSpc>
              <a:spcBef>
                <a:spcPct val="0"/>
              </a:spcBef>
              <a:buNone/>
              <a:defRPr lang="en-US" sz="4800" b="0" kern="1200" cap="none" spc="-102" baseline="0" dirty="0" smtClean="0">
                <a:ln w="3175">
                  <a:noFill/>
                </a:ln>
                <a:gradFill>
                  <a:gsLst>
                    <a:gs pos="1250">
                      <a:schemeClr val="tx1"/>
                    </a:gs>
                    <a:gs pos="100000">
                      <a:schemeClr val="tx1"/>
                    </a:gs>
                  </a:gsLst>
                  <a:lin ang="5400000" scaled="0"/>
                </a:gradFill>
                <a:effectLst/>
                <a:latin typeface="+mj-lt"/>
                <a:ea typeface="+mn-ea"/>
                <a:cs typeface="Segoe UI" pitchFamily="34" charset="0"/>
              </a:defRPr>
            </a:lvl1pPr>
          </a:lstStyle>
          <a:p>
            <a:pPr fontAlgn="auto">
              <a:spcAft>
                <a:spcPts val="0"/>
              </a:spcAft>
            </a:pPr>
            <a:r>
              <a:rPr lang="en-US" sz="4000" dirty="0"/>
              <a:t>Power BI Enterprise Gateway</a:t>
            </a:r>
          </a:p>
          <a:p>
            <a:pPr fontAlgn="auto">
              <a:spcAft>
                <a:spcPts val="0"/>
              </a:spcAft>
            </a:pPr>
            <a:r>
              <a:rPr lang="en-US" sz="3200" dirty="0">
                <a:solidFill>
                  <a:schemeClr val="accent1"/>
                </a:solidFill>
              </a:rPr>
              <a:t>Enables IT departments to centrally deploy and manage to a large group of users</a:t>
            </a:r>
          </a:p>
        </p:txBody>
      </p:sp>
      <p:sp>
        <p:nvSpPr>
          <p:cNvPr id="4" name="TextBox 3"/>
          <p:cNvSpPr txBox="1"/>
          <p:nvPr/>
        </p:nvSpPr>
        <p:spPr>
          <a:xfrm>
            <a:off x="1" y="6642289"/>
            <a:ext cx="3806190" cy="352236"/>
          </a:xfrm>
          <a:prstGeom prst="rect">
            <a:avLst/>
          </a:prstGeom>
          <a:noFill/>
        </p:spPr>
        <p:txBody>
          <a:bodyPr wrap="square" lIns="365760" tIns="146304" rIns="182880" bIns="146304" rtlCol="0" anchor="ctr" anchorCtr="0">
            <a:noAutofit/>
          </a:bodyPr>
          <a:lstStyle/>
          <a:p>
            <a:pPr>
              <a:lnSpc>
                <a:spcPct val="90000"/>
              </a:lnSpc>
              <a:spcAft>
                <a:spcPts val="600"/>
              </a:spcAft>
            </a:pPr>
            <a:r>
              <a:rPr lang="en-US" sz="1400" dirty="0">
                <a:solidFill>
                  <a:schemeClr val="bg1"/>
                </a:solidFill>
                <a:latin typeface="Segoe UI Semibold" panose="020B0702040204020203" pitchFamily="34" charset="0"/>
                <a:ea typeface="Segoe UI Black" panose="020B0A02040204020203" pitchFamily="34" charset="0"/>
                <a:cs typeface="Segoe UI Semibold" panose="020B0702040204020203" pitchFamily="34" charset="0"/>
              </a:rPr>
              <a:t>Hybrid solutions</a:t>
            </a:r>
          </a:p>
        </p:txBody>
      </p:sp>
    </p:spTree>
    <p:extLst>
      <p:ext uri="{BB962C8B-B14F-4D97-AF65-F5344CB8AC3E}">
        <p14:creationId xmlns:p14="http://schemas.microsoft.com/office/powerpoint/2010/main" val="662174670"/>
      </p:ext>
    </p:extLst>
  </p:cSld>
  <p:clrMapOvr>
    <a:masterClrMapping/>
  </p:clrMapOvr>
  <p:transition>
    <p:fade/>
  </p:transition>
</p:sld>
</file>

<file path=ppt/slides/slide14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7" name="Rectangle 6"/>
          <p:cNvSpPr/>
          <p:nvPr/>
        </p:nvSpPr>
        <p:spPr bwMode="auto">
          <a:xfrm>
            <a:off x="594359" y="1984248"/>
            <a:ext cx="6245352" cy="4401054"/>
          </a:xfrm>
          <a:prstGeom prst="rect">
            <a:avLst/>
          </a:prstGeom>
          <a:solidFill>
            <a:schemeClr val="bg1">
              <a:lumMod val="9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dirty="0">
              <a:gradFill>
                <a:gsLst>
                  <a:gs pos="0">
                    <a:srgbClr val="FFFFFF"/>
                  </a:gs>
                  <a:gs pos="100000">
                    <a:srgbClr val="FFFFFF"/>
                  </a:gs>
                </a:gsLst>
                <a:lin ang="5400000" scaled="0"/>
              </a:gradFill>
              <a:ea typeface="Segoe UI" pitchFamily="34" charset="0"/>
              <a:cs typeface="Segoe UI" pitchFamily="34" charset="0"/>
            </a:endParaRPr>
          </a:p>
        </p:txBody>
      </p:sp>
      <p:sp>
        <p:nvSpPr>
          <p:cNvPr id="30" name="Title 3"/>
          <p:cNvSpPr txBox="1">
            <a:spLocks/>
          </p:cNvSpPr>
          <p:nvPr/>
        </p:nvSpPr>
        <p:spPr>
          <a:xfrm>
            <a:off x="274639" y="155420"/>
            <a:ext cx="11889564" cy="917575"/>
          </a:xfrm>
          <a:prstGeom prst="rect">
            <a:avLst/>
          </a:prstGeom>
        </p:spPr>
        <p:txBody>
          <a:bodyPr vert="horz" wrap="square" lIns="146304" tIns="91440" rIns="146304" bIns="91440" rtlCol="0" anchor="t">
            <a:noAutofit/>
          </a:bodyPr>
          <a:lstStyle>
            <a:lvl1pPr algn="l" defTabSz="932742" rtl="0" eaLnBrk="1" latinLnBrk="0" hangingPunct="1">
              <a:lnSpc>
                <a:spcPct val="90000"/>
              </a:lnSpc>
              <a:spcBef>
                <a:spcPct val="0"/>
              </a:spcBef>
              <a:buNone/>
              <a:defRPr lang="en-US" sz="4800" b="0" kern="1200" cap="none" spc="-102" baseline="0" dirty="0" smtClean="0">
                <a:ln w="3175">
                  <a:noFill/>
                </a:ln>
                <a:gradFill>
                  <a:gsLst>
                    <a:gs pos="1250">
                      <a:schemeClr val="tx1"/>
                    </a:gs>
                    <a:gs pos="100000">
                      <a:schemeClr val="tx1"/>
                    </a:gs>
                  </a:gsLst>
                  <a:lin ang="5400000" scaled="0"/>
                </a:gradFill>
                <a:effectLst/>
                <a:latin typeface="+mj-lt"/>
                <a:ea typeface="+mn-ea"/>
                <a:cs typeface="Segoe UI" pitchFamily="34" charset="0"/>
              </a:defRPr>
            </a:lvl1pPr>
          </a:lstStyle>
          <a:p>
            <a:pPr fontAlgn="auto">
              <a:spcAft>
                <a:spcPts val="0"/>
              </a:spcAft>
            </a:pPr>
            <a:r>
              <a:rPr lang="en-US" dirty="0"/>
              <a:t>Extend on-premises reporting to the cloud</a:t>
            </a:r>
            <a:br>
              <a:rPr lang="en-US" dirty="0"/>
            </a:br>
            <a:r>
              <a:rPr lang="en-US" sz="3200" dirty="0">
                <a:solidFill>
                  <a:schemeClr val="accent1"/>
                </a:solidFill>
              </a:rPr>
              <a:t>Get more from existing Reporting Services investments</a:t>
            </a:r>
          </a:p>
        </p:txBody>
      </p:sp>
      <p:pic>
        <p:nvPicPr>
          <p:cNvPr id="27" name="Picture 26"/>
          <p:cNvPicPr>
            <a:picLocks noChangeAspect="1"/>
          </p:cNvPicPr>
          <p:nvPr/>
        </p:nvPicPr>
        <p:blipFill rotWithShape="1">
          <a:blip r:embed="rId3"/>
          <a:srcRect b="13122"/>
          <a:stretch/>
        </p:blipFill>
        <p:spPr>
          <a:xfrm>
            <a:off x="711068" y="2142043"/>
            <a:ext cx="3754494" cy="3989004"/>
          </a:xfrm>
          <a:prstGeom prst="rect">
            <a:avLst/>
          </a:prstGeom>
          <a:effectLst>
            <a:outerShdw blurRad="50800" dist="38100" dir="2700000" algn="tl" rotWithShape="0">
              <a:prstClr val="black">
                <a:alpha val="40000"/>
              </a:prstClr>
            </a:outerShdw>
          </a:effectLst>
        </p:spPr>
      </p:pic>
      <p:pic>
        <p:nvPicPr>
          <p:cNvPr id="29" name="Picture 2"/>
          <p:cNvPicPr>
            <a:picLocks noChangeAspect="1"/>
          </p:cNvPicPr>
          <p:nvPr/>
        </p:nvPicPr>
        <p:blipFill>
          <a:blip r:embed="rId4"/>
          <a:stretch>
            <a:fillRect/>
          </a:stretch>
        </p:blipFill>
        <p:spPr>
          <a:xfrm>
            <a:off x="2478140" y="3134303"/>
            <a:ext cx="4208261" cy="3154539"/>
          </a:xfrm>
          <a:prstGeom prst="rect">
            <a:avLst/>
          </a:prstGeom>
          <a:effectLst>
            <a:outerShdw blurRad="50800" dist="38100" dir="2700000" algn="tl" rotWithShape="0">
              <a:prstClr val="black">
                <a:alpha val="40000"/>
              </a:prstClr>
            </a:outerShdw>
          </a:effectLst>
        </p:spPr>
      </p:pic>
      <p:sp>
        <p:nvSpPr>
          <p:cNvPr id="6" name="Rectangle 5"/>
          <p:cNvSpPr/>
          <p:nvPr/>
        </p:nvSpPr>
        <p:spPr bwMode="auto">
          <a:xfrm>
            <a:off x="7004304" y="2036064"/>
            <a:ext cx="5040339" cy="2369851"/>
          </a:xfrm>
          <a:prstGeom prst="rect">
            <a:avLst/>
          </a:prstGeom>
          <a:no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45706" rIns="0" bIns="45706" numCol="1" spcCol="0" rtlCol="0" fromWordArt="0" anchor="t" anchorCtr="0" forceAA="0" compatLnSpc="1">
            <a:prstTxWarp prst="textNoShape">
              <a:avLst/>
            </a:prstTxWarp>
            <a:spAutoFit/>
          </a:bodyPr>
          <a:lstStyle/>
          <a:p>
            <a:pPr marL="145405" defTabSz="931776">
              <a:spcBef>
                <a:spcPts val="1200"/>
              </a:spcBef>
              <a:buClr>
                <a:srgbClr val="FF8C00"/>
              </a:buClr>
              <a:buSzPct val="115000"/>
            </a:pPr>
            <a:r>
              <a:rPr lang="en-US" sz="2000" dirty="0">
                <a:solidFill>
                  <a:srgbClr val="2C2C2C"/>
                </a:solidFill>
              </a:rPr>
              <a:t>Monitor the most important metrics and trends in one place</a:t>
            </a:r>
          </a:p>
          <a:p>
            <a:pPr marL="145405" defTabSz="931776">
              <a:spcBef>
                <a:spcPts val="1200"/>
              </a:spcBef>
              <a:buClr>
                <a:srgbClr val="FF8C00"/>
              </a:buClr>
              <a:buSzPct val="115000"/>
            </a:pPr>
            <a:r>
              <a:rPr lang="en-US" sz="2000" dirty="0">
                <a:solidFill>
                  <a:srgbClr val="2C2C2C"/>
                </a:solidFill>
              </a:rPr>
              <a:t>Pin on-premises SQL Server Reporting Services report elements to Power BI dashboards</a:t>
            </a:r>
          </a:p>
          <a:p>
            <a:pPr marL="145405" defTabSz="931776" fontAlgn="base">
              <a:spcBef>
                <a:spcPts val="1200"/>
              </a:spcBef>
              <a:buClr>
                <a:srgbClr val="FF8C00"/>
              </a:buClr>
              <a:buSzPct val="115000"/>
            </a:pPr>
            <a:endParaRPr lang="en-US" sz="2800" dirty="0">
              <a:ln>
                <a:solidFill>
                  <a:srgbClr val="FFFFFF">
                    <a:alpha val="0"/>
                  </a:srgbClr>
                </a:solidFill>
              </a:ln>
              <a:solidFill>
                <a:srgbClr val="2C2C2C"/>
              </a:solidFill>
              <a:latin typeface="Segoe UI Light"/>
              <a:ea typeface="Segoe UI" pitchFamily="34" charset="0"/>
              <a:cs typeface="Segoe UI" pitchFamily="34" charset="0"/>
            </a:endParaRPr>
          </a:p>
        </p:txBody>
      </p:sp>
      <p:sp>
        <p:nvSpPr>
          <p:cNvPr id="8" name="TextBox 7"/>
          <p:cNvSpPr txBox="1"/>
          <p:nvPr/>
        </p:nvSpPr>
        <p:spPr>
          <a:xfrm>
            <a:off x="1" y="6642289"/>
            <a:ext cx="3806190" cy="352236"/>
          </a:xfrm>
          <a:prstGeom prst="rect">
            <a:avLst/>
          </a:prstGeom>
          <a:noFill/>
        </p:spPr>
        <p:txBody>
          <a:bodyPr wrap="square" lIns="365760" tIns="146304" rIns="182880" bIns="146304" rtlCol="0" anchor="ctr" anchorCtr="0">
            <a:noAutofit/>
          </a:bodyPr>
          <a:lstStyle/>
          <a:p>
            <a:pPr>
              <a:lnSpc>
                <a:spcPct val="90000"/>
              </a:lnSpc>
              <a:spcAft>
                <a:spcPts val="600"/>
              </a:spcAft>
            </a:pPr>
            <a:r>
              <a:rPr lang="en-US" sz="1400" dirty="0">
                <a:solidFill>
                  <a:schemeClr val="bg1"/>
                </a:solidFill>
                <a:latin typeface="Segoe UI Semibold" panose="020B0702040204020203" pitchFamily="34" charset="0"/>
                <a:ea typeface="Segoe UI Black" panose="020B0A02040204020203" pitchFamily="34" charset="0"/>
                <a:cs typeface="Segoe UI Semibold" panose="020B0702040204020203" pitchFamily="34" charset="0"/>
              </a:rPr>
              <a:t>Hybrid solutions</a:t>
            </a:r>
          </a:p>
        </p:txBody>
      </p:sp>
    </p:spTree>
    <p:extLst>
      <p:ext uri="{BB962C8B-B14F-4D97-AF65-F5344CB8AC3E}">
        <p14:creationId xmlns:p14="http://schemas.microsoft.com/office/powerpoint/2010/main" val="3298545408"/>
      </p:ext>
    </p:extLst>
  </p:cSld>
  <p:clrMapOvr>
    <a:masterClrMapping/>
  </p:clrMapOvr>
  <p:transition>
    <p:fade/>
  </p:transition>
</p:sld>
</file>

<file path=ppt/slides/slide14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4" name="Title 3"/>
          <p:cNvSpPr txBox="1">
            <a:spLocks/>
          </p:cNvSpPr>
          <p:nvPr/>
        </p:nvSpPr>
        <p:spPr>
          <a:xfrm>
            <a:off x="5859376" y="1406336"/>
            <a:ext cx="12159548" cy="946279"/>
          </a:xfrm>
          <a:prstGeom prst="rect">
            <a:avLst/>
          </a:prstGeom>
        </p:spPr>
        <p:txBody>
          <a:bodyPr>
            <a:normAutofit fontScale="97500"/>
          </a:bodyPr>
          <a:lstStyle>
            <a:lvl1pPr algn="l" defTabSz="932742" rtl="0" eaLnBrk="1" latinLnBrk="0" hangingPunct="1">
              <a:lnSpc>
                <a:spcPct val="90000"/>
              </a:lnSpc>
              <a:spcBef>
                <a:spcPct val="0"/>
              </a:spcBef>
              <a:buNone/>
              <a:defRPr lang="en-US" sz="5400" b="0" kern="1200" cap="none" spc="-102" baseline="0" dirty="0" smtClean="0">
                <a:ln w="3175">
                  <a:noFill/>
                </a:ln>
                <a:gradFill>
                  <a:gsLst>
                    <a:gs pos="1250">
                      <a:schemeClr val="tx1"/>
                    </a:gs>
                    <a:gs pos="100000">
                      <a:schemeClr val="tx1"/>
                    </a:gs>
                  </a:gsLst>
                  <a:lin ang="5400000" scaled="0"/>
                </a:gradFill>
                <a:effectLst/>
                <a:latin typeface="+mj-lt"/>
                <a:ea typeface="+mn-ea"/>
                <a:cs typeface="Segoe UI" pitchFamily="34" charset="0"/>
              </a:defRPr>
            </a:lvl1pPr>
          </a:lstStyle>
          <a:p>
            <a:endParaRPr sz="3598" dirty="0">
              <a:solidFill>
                <a:srgbClr val="D83B01"/>
              </a:solidFill>
              <a:cs typeface="Segoe UI Light" panose="020B0502040204020203" pitchFamily="34" charset="0"/>
            </a:endParaRPr>
          </a:p>
        </p:txBody>
      </p:sp>
      <p:sp>
        <p:nvSpPr>
          <p:cNvPr id="15" name="Rectangle 14"/>
          <p:cNvSpPr/>
          <p:nvPr/>
        </p:nvSpPr>
        <p:spPr bwMode="auto">
          <a:xfrm>
            <a:off x="7316774" y="1728841"/>
            <a:ext cx="4710473" cy="4108789"/>
          </a:xfrm>
          <a:prstGeom prst="rect">
            <a:avLst/>
          </a:prstGeom>
          <a:no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45706" rIns="0" bIns="45706" numCol="1" spcCol="0" rtlCol="0" fromWordArt="0" anchor="t" anchorCtr="0" forceAA="0" compatLnSpc="1">
            <a:prstTxWarp prst="textNoShape">
              <a:avLst/>
            </a:prstTxWarp>
            <a:spAutoFit/>
          </a:bodyPr>
          <a:lstStyle/>
          <a:p>
            <a:pPr defTabSz="931776">
              <a:spcBef>
                <a:spcPts val="1198"/>
              </a:spcBef>
            </a:pPr>
            <a:r>
              <a:rPr lang="en-US" sz="2800" dirty="0">
                <a:ln>
                  <a:solidFill>
                    <a:srgbClr val="FFFFFF">
                      <a:alpha val="0"/>
                    </a:srgbClr>
                  </a:solidFill>
                </a:ln>
                <a:solidFill>
                  <a:srgbClr val="0072C6"/>
                </a:solidFill>
                <a:latin typeface="Segoe UI Semilight" panose="020B0402040204020203" pitchFamily="34" charset="0"/>
                <a:ea typeface="Segoe UI" pitchFamily="34" charset="0"/>
                <a:cs typeface="Segoe UI Semilight" panose="020B0402040204020203" pitchFamily="34" charset="0"/>
              </a:rPr>
              <a:t>Capability</a:t>
            </a:r>
          </a:p>
          <a:p>
            <a:pPr defTabSz="931776">
              <a:spcBef>
                <a:spcPts val="600"/>
              </a:spcBef>
            </a:pPr>
            <a:r>
              <a:rPr lang="en-US" sz="2000" dirty="0">
                <a:ln>
                  <a:solidFill>
                    <a:srgbClr val="FFFFFF">
                      <a:alpha val="0"/>
                    </a:srgbClr>
                  </a:solidFill>
                </a:ln>
                <a:solidFill>
                  <a:srgbClr val="44546A"/>
                </a:solidFill>
                <a:ea typeface="Segoe UI" panose="020B0502040204020203" pitchFamily="34" charset="0"/>
                <a:cs typeface="Segoe UI" panose="020B0502040204020203" pitchFamily="34" charset="0"/>
              </a:rPr>
              <a:t>Publish on-premises data models for consumption in Power BI</a:t>
            </a:r>
          </a:p>
          <a:p>
            <a:pPr defTabSz="931776">
              <a:spcBef>
                <a:spcPts val="1198"/>
              </a:spcBef>
            </a:pPr>
            <a:r>
              <a:rPr lang="en-US" sz="2800" dirty="0">
                <a:ln>
                  <a:solidFill>
                    <a:srgbClr val="FFFFFF">
                      <a:alpha val="0"/>
                    </a:srgbClr>
                  </a:solidFill>
                </a:ln>
                <a:solidFill>
                  <a:srgbClr val="0072C6"/>
                </a:solidFill>
                <a:latin typeface="Segoe UI Semilight" panose="020B0402040204020203" pitchFamily="34" charset="0"/>
                <a:ea typeface="Segoe UI" pitchFamily="34" charset="0"/>
                <a:cs typeface="Segoe UI Semilight" panose="020B0402040204020203" pitchFamily="34" charset="0"/>
              </a:rPr>
              <a:t>Benefits</a:t>
            </a:r>
          </a:p>
          <a:p>
            <a:pPr marL="403070" indent="-349116" defTabSz="931776">
              <a:spcAft>
                <a:spcPts val="600"/>
              </a:spcAft>
              <a:buClr>
                <a:srgbClr val="0072C6"/>
              </a:buClr>
              <a:buFont typeface="Wingdings 3" panose="05040102010807070707" pitchFamily="18" charset="2"/>
              <a:buChar char="Æ"/>
            </a:pPr>
            <a:r>
              <a:rPr lang="en-US" sz="2000" dirty="0">
                <a:ln>
                  <a:solidFill>
                    <a:srgbClr val="FFFFFF">
                      <a:alpha val="0"/>
                    </a:srgbClr>
                  </a:solidFill>
                </a:ln>
                <a:solidFill>
                  <a:srgbClr val="44546A"/>
                </a:solidFill>
                <a:ea typeface="Segoe UI" pitchFamily="34" charset="0"/>
                <a:cs typeface="Segoe UI" panose="020B0502040204020203" pitchFamily="34" charset="0"/>
              </a:rPr>
              <a:t>Faster time to solution without having to move your data to the cloud</a:t>
            </a:r>
          </a:p>
          <a:p>
            <a:pPr marL="403070" indent="-349116" defTabSz="931776">
              <a:spcAft>
                <a:spcPts val="600"/>
              </a:spcAft>
              <a:buClr>
                <a:srgbClr val="0072C6"/>
              </a:buClr>
              <a:buFont typeface="Wingdings 3" panose="05040102010807070707" pitchFamily="18" charset="2"/>
              <a:buChar char="Æ"/>
            </a:pPr>
            <a:r>
              <a:rPr lang="en-US" sz="2000" dirty="0">
                <a:ln>
                  <a:solidFill>
                    <a:srgbClr val="FFFFFF">
                      <a:alpha val="0"/>
                    </a:srgbClr>
                  </a:solidFill>
                </a:ln>
                <a:solidFill>
                  <a:srgbClr val="44546A"/>
                </a:solidFill>
                <a:ea typeface="Segoe UI" pitchFamily="34" charset="0"/>
                <a:cs typeface="Segoe UI" panose="020B0502040204020203" pitchFamily="34" charset="0"/>
              </a:rPr>
              <a:t>Optimized query performance for sub-second response times</a:t>
            </a:r>
          </a:p>
          <a:p>
            <a:pPr marL="403070" indent="-349116" defTabSz="931776">
              <a:spcAft>
                <a:spcPts val="600"/>
              </a:spcAft>
              <a:buClr>
                <a:srgbClr val="0072C6"/>
              </a:buClr>
              <a:buFont typeface="Wingdings 3" panose="05040102010807070707" pitchFamily="18" charset="2"/>
              <a:buChar char="Æ"/>
            </a:pPr>
            <a:r>
              <a:rPr lang="en-US" sz="2000" dirty="0">
                <a:ln>
                  <a:solidFill>
                    <a:srgbClr val="FFFFFF">
                      <a:alpha val="0"/>
                    </a:srgbClr>
                  </a:solidFill>
                </a:ln>
                <a:solidFill>
                  <a:srgbClr val="44546A"/>
                </a:solidFill>
                <a:ea typeface="Segoe UI" pitchFamily="34" charset="0"/>
                <a:cs typeface="Segoe UI" panose="020B0502040204020203" pitchFamily="34" charset="0"/>
              </a:rPr>
              <a:t>Manage and secure data residing </a:t>
            </a:r>
            <a:br>
              <a:rPr lang="en-US" sz="2000" dirty="0">
                <a:ln>
                  <a:solidFill>
                    <a:srgbClr val="FFFFFF">
                      <a:alpha val="0"/>
                    </a:srgbClr>
                  </a:solidFill>
                </a:ln>
                <a:solidFill>
                  <a:srgbClr val="44546A"/>
                </a:solidFill>
                <a:ea typeface="Segoe UI" pitchFamily="34" charset="0"/>
                <a:cs typeface="Segoe UI" panose="020B0502040204020203" pitchFamily="34" charset="0"/>
              </a:rPr>
            </a:br>
            <a:r>
              <a:rPr lang="en-US" sz="2000" dirty="0">
                <a:ln>
                  <a:solidFill>
                    <a:srgbClr val="FFFFFF">
                      <a:alpha val="0"/>
                    </a:srgbClr>
                  </a:solidFill>
                </a:ln>
                <a:solidFill>
                  <a:srgbClr val="44546A"/>
                </a:solidFill>
                <a:ea typeface="Segoe UI" pitchFamily="34" charset="0"/>
                <a:cs typeface="Segoe UI" panose="020B0502040204020203" pitchFamily="34" charset="0"/>
              </a:rPr>
              <a:t>on-premises in SQL Server Analysis Services</a:t>
            </a:r>
          </a:p>
        </p:txBody>
      </p:sp>
      <p:sp>
        <p:nvSpPr>
          <p:cNvPr id="44" name="Title 43"/>
          <p:cNvSpPr>
            <a:spLocks noGrp="1"/>
          </p:cNvSpPr>
          <p:nvPr>
            <p:ph type="title"/>
          </p:nvPr>
        </p:nvSpPr>
        <p:spPr>
          <a:xfrm>
            <a:off x="274638" y="228369"/>
            <a:ext cx="11888787" cy="917575"/>
          </a:xfrm>
        </p:spPr>
        <p:txBody>
          <a:bodyPr/>
          <a:lstStyle/>
          <a:p>
            <a:r>
              <a:rPr lang="en-US" dirty="0">
                <a:gradFill>
                  <a:gsLst>
                    <a:gs pos="1250">
                      <a:srgbClr val="505050"/>
                    </a:gs>
                    <a:gs pos="100000">
                      <a:srgbClr val="505050"/>
                    </a:gs>
                  </a:gsLst>
                  <a:lin ang="5400000" scaled="0"/>
                </a:gradFill>
                <a:cs typeface="Segoe UI Light" panose="020B0502040204020203" pitchFamily="34" charset="0"/>
              </a:rPr>
              <a:t>Summary: </a:t>
            </a:r>
            <a:r>
              <a:rPr lang="en-US" dirty="0"/>
              <a:t>on-premises integration with Power BI</a:t>
            </a:r>
          </a:p>
        </p:txBody>
      </p:sp>
      <p:grpSp>
        <p:nvGrpSpPr>
          <p:cNvPr id="46" name="Group 45"/>
          <p:cNvGrpSpPr/>
          <p:nvPr/>
        </p:nvGrpSpPr>
        <p:grpSpPr>
          <a:xfrm>
            <a:off x="274638" y="1692887"/>
            <a:ext cx="6531489" cy="4606407"/>
            <a:chOff x="269241" y="1534673"/>
            <a:chExt cx="6531489" cy="4606407"/>
          </a:xfrm>
        </p:grpSpPr>
        <p:sp>
          <p:nvSpPr>
            <p:cNvPr id="47" name="Rectangle 46"/>
            <p:cNvSpPr/>
            <p:nvPr/>
          </p:nvSpPr>
          <p:spPr bwMode="auto">
            <a:xfrm>
              <a:off x="355249" y="1534673"/>
              <a:ext cx="6445481" cy="4606407"/>
            </a:xfrm>
            <a:prstGeom prst="rect">
              <a:avLst/>
            </a:prstGeom>
            <a:solidFill>
              <a:schemeClr val="bg1">
                <a:lumMod val="95000"/>
              </a:schemeClr>
            </a:solidFill>
            <a:ln w="63500">
              <a:solidFill>
                <a:schemeClr val="accent1"/>
              </a:solidFill>
              <a:miter lim="800000"/>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3840480" tIns="182854" rIns="182854" bIns="45713" numCol="1" spcCol="0" rtlCol="0" fromWordArt="0" anchor="t" anchorCtr="0" forceAA="0" compatLnSpc="1">
              <a:prstTxWarp prst="textNoShape">
                <a:avLst/>
              </a:prstTxWarp>
              <a:noAutofit/>
            </a:bodyPr>
            <a:lstStyle/>
            <a:p>
              <a:pPr defTabSz="931954"/>
              <a:endParaRPr lang="en-US" sz="2000" dirty="0">
                <a:solidFill>
                  <a:srgbClr val="505050"/>
                </a:solidFill>
                <a:latin typeface="Segoe UI Semibold" panose="020B0702040204020203" pitchFamily="34" charset="0"/>
                <a:ea typeface="Segoe UI" pitchFamily="34" charset="0"/>
                <a:cs typeface="Segoe UI Semibold" panose="020B0702040204020203" pitchFamily="34" charset="0"/>
              </a:endParaRPr>
            </a:p>
          </p:txBody>
        </p:sp>
        <p:sp>
          <p:nvSpPr>
            <p:cNvPr id="48" name="TextBox 47"/>
            <p:cNvSpPr txBox="1"/>
            <p:nvPr/>
          </p:nvSpPr>
          <p:spPr>
            <a:xfrm>
              <a:off x="269241" y="1912184"/>
              <a:ext cx="2103930" cy="1330714"/>
            </a:xfrm>
            <a:prstGeom prst="rect">
              <a:avLst/>
            </a:prstGeom>
            <a:noFill/>
          </p:spPr>
          <p:txBody>
            <a:bodyPr wrap="square" lIns="182828" tIns="146262" rIns="182828" bIns="146262" rtlCol="0" anchor="ctr">
              <a:noAutofit/>
            </a:bodyPr>
            <a:lstStyle/>
            <a:p>
              <a:pPr algn="r" defTabSz="931505" fontAlgn="base">
                <a:lnSpc>
                  <a:spcPct val="90000"/>
                </a:lnSpc>
                <a:spcBef>
                  <a:spcPct val="0"/>
                </a:spcBef>
                <a:spcAft>
                  <a:spcPts val="600"/>
                </a:spcAft>
              </a:pPr>
              <a:r>
                <a:rPr lang="en-US" sz="1800" dirty="0">
                  <a:solidFill>
                    <a:srgbClr val="505050"/>
                  </a:solidFill>
                  <a:latin typeface="Segoe UI Semibold" panose="020B0702040204020203" pitchFamily="34" charset="0"/>
                  <a:ea typeface="MS PGothic" charset="0"/>
                  <a:cs typeface="Segoe UI Semibold" panose="020B0702040204020203" pitchFamily="34" charset="0"/>
                </a:rPr>
                <a:t>Live dashboards and exploration</a:t>
              </a:r>
            </a:p>
          </p:txBody>
        </p:sp>
        <p:sp>
          <p:nvSpPr>
            <p:cNvPr id="49" name="TextBox 48"/>
            <p:cNvSpPr txBox="1"/>
            <p:nvPr/>
          </p:nvSpPr>
          <p:spPr>
            <a:xfrm>
              <a:off x="1031301" y="4719092"/>
              <a:ext cx="2128093" cy="845901"/>
            </a:xfrm>
            <a:prstGeom prst="rect">
              <a:avLst/>
            </a:prstGeom>
            <a:noFill/>
          </p:spPr>
          <p:txBody>
            <a:bodyPr wrap="square" lIns="182828" tIns="146262" rIns="182828" bIns="146262" rtlCol="0" anchor="ctr">
              <a:noAutofit/>
            </a:bodyPr>
            <a:lstStyle/>
            <a:p>
              <a:pPr algn="r" defTabSz="931505" fontAlgn="base">
                <a:lnSpc>
                  <a:spcPct val="90000"/>
                </a:lnSpc>
                <a:spcBef>
                  <a:spcPct val="0"/>
                </a:spcBef>
                <a:spcAft>
                  <a:spcPts val="600"/>
                </a:spcAft>
              </a:pPr>
              <a:r>
                <a:rPr lang="en-US" sz="1800" dirty="0">
                  <a:solidFill>
                    <a:srgbClr val="505050"/>
                  </a:solidFill>
                  <a:latin typeface="Segoe UI Semibold" panose="020B0702040204020203" pitchFamily="34" charset="0"/>
                  <a:ea typeface="MS PGothic" charset="0"/>
                  <a:cs typeface="Segoe UI Semibold" panose="020B0702040204020203" pitchFamily="34" charset="0"/>
                </a:rPr>
                <a:t>Analysis Services on-premises</a:t>
              </a:r>
            </a:p>
            <a:p>
              <a:pPr algn="r" defTabSz="931505" fontAlgn="base">
                <a:lnSpc>
                  <a:spcPct val="90000"/>
                </a:lnSpc>
                <a:spcBef>
                  <a:spcPct val="0"/>
                </a:spcBef>
                <a:spcAft>
                  <a:spcPts val="600"/>
                </a:spcAft>
              </a:pPr>
              <a:r>
                <a:rPr lang="en-US" sz="1800" dirty="0">
                  <a:solidFill>
                    <a:srgbClr val="505050"/>
                  </a:solidFill>
                  <a:latin typeface="Segoe UI Semibold" panose="020B0702040204020203" pitchFamily="34" charset="0"/>
                  <a:ea typeface="MS PGothic" charset="0"/>
                  <a:cs typeface="Segoe UI Semibold" panose="020B0702040204020203" pitchFamily="34" charset="0"/>
                </a:rPr>
                <a:t>Tabular model</a:t>
              </a:r>
            </a:p>
          </p:txBody>
        </p:sp>
        <p:grpSp>
          <p:nvGrpSpPr>
            <p:cNvPr id="50" name="Group 49"/>
            <p:cNvGrpSpPr/>
            <p:nvPr/>
          </p:nvGrpSpPr>
          <p:grpSpPr>
            <a:xfrm>
              <a:off x="416816" y="4727394"/>
              <a:ext cx="6190923" cy="1070995"/>
              <a:chOff x="-629162" y="5236638"/>
              <a:chExt cx="5027395" cy="865618"/>
            </a:xfrm>
          </p:grpSpPr>
          <p:sp>
            <p:nvSpPr>
              <p:cNvPr id="60" name="Freeform 59"/>
              <p:cNvSpPr>
                <a:spLocks noEditPoints="1"/>
              </p:cNvSpPr>
              <p:nvPr/>
            </p:nvSpPr>
            <p:spPr bwMode="auto">
              <a:xfrm>
                <a:off x="2927465" y="5236638"/>
                <a:ext cx="360348" cy="865616"/>
              </a:xfrm>
              <a:custGeom>
                <a:avLst/>
                <a:gdLst>
                  <a:gd name="T0" fmla="*/ 0 w 184"/>
                  <a:gd name="T1" fmla="*/ 0 h 442"/>
                  <a:gd name="T2" fmla="*/ 0 w 184"/>
                  <a:gd name="T3" fmla="*/ 442 h 442"/>
                  <a:gd name="T4" fmla="*/ 184 w 184"/>
                  <a:gd name="T5" fmla="*/ 442 h 442"/>
                  <a:gd name="T6" fmla="*/ 184 w 184"/>
                  <a:gd name="T7" fmla="*/ 0 h 442"/>
                  <a:gd name="T8" fmla="*/ 0 w 184"/>
                  <a:gd name="T9" fmla="*/ 0 h 442"/>
                  <a:gd name="T10" fmla="*/ 85 w 184"/>
                  <a:gd name="T11" fmla="*/ 370 h 442"/>
                  <a:gd name="T12" fmla="*/ 19 w 184"/>
                  <a:gd name="T13" fmla="*/ 370 h 442"/>
                  <a:gd name="T14" fmla="*/ 19 w 184"/>
                  <a:gd name="T15" fmla="*/ 310 h 442"/>
                  <a:gd name="T16" fmla="*/ 85 w 184"/>
                  <a:gd name="T17" fmla="*/ 310 h 442"/>
                  <a:gd name="T18" fmla="*/ 85 w 184"/>
                  <a:gd name="T19" fmla="*/ 370 h 442"/>
                  <a:gd name="T20" fmla="*/ 85 w 184"/>
                  <a:gd name="T21" fmla="*/ 296 h 442"/>
                  <a:gd name="T22" fmla="*/ 19 w 184"/>
                  <a:gd name="T23" fmla="*/ 296 h 442"/>
                  <a:gd name="T24" fmla="*/ 19 w 184"/>
                  <a:gd name="T25" fmla="*/ 237 h 442"/>
                  <a:gd name="T26" fmla="*/ 85 w 184"/>
                  <a:gd name="T27" fmla="*/ 237 h 442"/>
                  <a:gd name="T28" fmla="*/ 85 w 184"/>
                  <a:gd name="T29" fmla="*/ 296 h 442"/>
                  <a:gd name="T30" fmla="*/ 85 w 184"/>
                  <a:gd name="T31" fmla="*/ 223 h 442"/>
                  <a:gd name="T32" fmla="*/ 19 w 184"/>
                  <a:gd name="T33" fmla="*/ 223 h 442"/>
                  <a:gd name="T34" fmla="*/ 19 w 184"/>
                  <a:gd name="T35" fmla="*/ 164 h 442"/>
                  <a:gd name="T36" fmla="*/ 85 w 184"/>
                  <a:gd name="T37" fmla="*/ 164 h 442"/>
                  <a:gd name="T38" fmla="*/ 85 w 184"/>
                  <a:gd name="T39" fmla="*/ 223 h 442"/>
                  <a:gd name="T40" fmla="*/ 85 w 184"/>
                  <a:gd name="T41" fmla="*/ 151 h 442"/>
                  <a:gd name="T42" fmla="*/ 19 w 184"/>
                  <a:gd name="T43" fmla="*/ 151 h 442"/>
                  <a:gd name="T44" fmla="*/ 19 w 184"/>
                  <a:gd name="T45" fmla="*/ 91 h 442"/>
                  <a:gd name="T46" fmla="*/ 85 w 184"/>
                  <a:gd name="T47" fmla="*/ 91 h 442"/>
                  <a:gd name="T48" fmla="*/ 85 w 184"/>
                  <a:gd name="T49" fmla="*/ 151 h 442"/>
                  <a:gd name="T50" fmla="*/ 85 w 184"/>
                  <a:gd name="T51" fmla="*/ 78 h 442"/>
                  <a:gd name="T52" fmla="*/ 19 w 184"/>
                  <a:gd name="T53" fmla="*/ 78 h 442"/>
                  <a:gd name="T54" fmla="*/ 19 w 184"/>
                  <a:gd name="T55" fmla="*/ 18 h 442"/>
                  <a:gd name="T56" fmla="*/ 85 w 184"/>
                  <a:gd name="T57" fmla="*/ 18 h 442"/>
                  <a:gd name="T58" fmla="*/ 85 w 184"/>
                  <a:gd name="T59" fmla="*/ 78 h 442"/>
                  <a:gd name="T60" fmla="*/ 164 w 184"/>
                  <a:gd name="T61" fmla="*/ 370 h 442"/>
                  <a:gd name="T62" fmla="*/ 99 w 184"/>
                  <a:gd name="T63" fmla="*/ 370 h 442"/>
                  <a:gd name="T64" fmla="*/ 99 w 184"/>
                  <a:gd name="T65" fmla="*/ 310 h 442"/>
                  <a:gd name="T66" fmla="*/ 164 w 184"/>
                  <a:gd name="T67" fmla="*/ 310 h 442"/>
                  <a:gd name="T68" fmla="*/ 164 w 184"/>
                  <a:gd name="T69" fmla="*/ 370 h 442"/>
                  <a:gd name="T70" fmla="*/ 164 w 184"/>
                  <a:gd name="T71" fmla="*/ 296 h 442"/>
                  <a:gd name="T72" fmla="*/ 99 w 184"/>
                  <a:gd name="T73" fmla="*/ 296 h 442"/>
                  <a:gd name="T74" fmla="*/ 99 w 184"/>
                  <a:gd name="T75" fmla="*/ 237 h 442"/>
                  <a:gd name="T76" fmla="*/ 164 w 184"/>
                  <a:gd name="T77" fmla="*/ 237 h 442"/>
                  <a:gd name="T78" fmla="*/ 164 w 184"/>
                  <a:gd name="T79" fmla="*/ 296 h 442"/>
                  <a:gd name="T80" fmla="*/ 164 w 184"/>
                  <a:gd name="T81" fmla="*/ 223 h 442"/>
                  <a:gd name="T82" fmla="*/ 99 w 184"/>
                  <a:gd name="T83" fmla="*/ 223 h 442"/>
                  <a:gd name="T84" fmla="*/ 99 w 184"/>
                  <a:gd name="T85" fmla="*/ 164 h 442"/>
                  <a:gd name="T86" fmla="*/ 164 w 184"/>
                  <a:gd name="T87" fmla="*/ 164 h 442"/>
                  <a:gd name="T88" fmla="*/ 164 w 184"/>
                  <a:gd name="T89" fmla="*/ 223 h 442"/>
                  <a:gd name="T90" fmla="*/ 164 w 184"/>
                  <a:gd name="T91" fmla="*/ 151 h 442"/>
                  <a:gd name="T92" fmla="*/ 99 w 184"/>
                  <a:gd name="T93" fmla="*/ 151 h 442"/>
                  <a:gd name="T94" fmla="*/ 99 w 184"/>
                  <a:gd name="T95" fmla="*/ 91 h 442"/>
                  <a:gd name="T96" fmla="*/ 164 w 184"/>
                  <a:gd name="T97" fmla="*/ 91 h 442"/>
                  <a:gd name="T98" fmla="*/ 164 w 184"/>
                  <a:gd name="T99" fmla="*/ 151 h 442"/>
                  <a:gd name="T100" fmla="*/ 164 w 184"/>
                  <a:gd name="T101" fmla="*/ 78 h 442"/>
                  <a:gd name="T102" fmla="*/ 99 w 184"/>
                  <a:gd name="T103" fmla="*/ 78 h 442"/>
                  <a:gd name="T104" fmla="*/ 99 w 184"/>
                  <a:gd name="T105" fmla="*/ 18 h 442"/>
                  <a:gd name="T106" fmla="*/ 164 w 184"/>
                  <a:gd name="T107" fmla="*/ 18 h 442"/>
                  <a:gd name="T108" fmla="*/ 164 w 184"/>
                  <a:gd name="T109" fmla="*/ 78 h 4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84" h="442">
                    <a:moveTo>
                      <a:pt x="0" y="0"/>
                    </a:moveTo>
                    <a:lnTo>
                      <a:pt x="0" y="442"/>
                    </a:lnTo>
                    <a:lnTo>
                      <a:pt x="184" y="442"/>
                    </a:lnTo>
                    <a:lnTo>
                      <a:pt x="184" y="0"/>
                    </a:lnTo>
                    <a:lnTo>
                      <a:pt x="0" y="0"/>
                    </a:lnTo>
                    <a:close/>
                    <a:moveTo>
                      <a:pt x="85" y="370"/>
                    </a:moveTo>
                    <a:lnTo>
                      <a:pt x="19" y="370"/>
                    </a:lnTo>
                    <a:lnTo>
                      <a:pt x="19" y="310"/>
                    </a:lnTo>
                    <a:lnTo>
                      <a:pt x="85" y="310"/>
                    </a:lnTo>
                    <a:lnTo>
                      <a:pt x="85" y="370"/>
                    </a:lnTo>
                    <a:close/>
                    <a:moveTo>
                      <a:pt x="85" y="296"/>
                    </a:moveTo>
                    <a:lnTo>
                      <a:pt x="19" y="296"/>
                    </a:lnTo>
                    <a:lnTo>
                      <a:pt x="19" y="237"/>
                    </a:lnTo>
                    <a:lnTo>
                      <a:pt x="85" y="237"/>
                    </a:lnTo>
                    <a:lnTo>
                      <a:pt x="85" y="296"/>
                    </a:lnTo>
                    <a:close/>
                    <a:moveTo>
                      <a:pt x="85" y="223"/>
                    </a:moveTo>
                    <a:lnTo>
                      <a:pt x="19" y="223"/>
                    </a:lnTo>
                    <a:lnTo>
                      <a:pt x="19" y="164"/>
                    </a:lnTo>
                    <a:lnTo>
                      <a:pt x="85" y="164"/>
                    </a:lnTo>
                    <a:lnTo>
                      <a:pt x="85" y="223"/>
                    </a:lnTo>
                    <a:close/>
                    <a:moveTo>
                      <a:pt x="85" y="151"/>
                    </a:moveTo>
                    <a:lnTo>
                      <a:pt x="19" y="151"/>
                    </a:lnTo>
                    <a:lnTo>
                      <a:pt x="19" y="91"/>
                    </a:lnTo>
                    <a:lnTo>
                      <a:pt x="85" y="91"/>
                    </a:lnTo>
                    <a:lnTo>
                      <a:pt x="85" y="151"/>
                    </a:lnTo>
                    <a:close/>
                    <a:moveTo>
                      <a:pt x="85" y="78"/>
                    </a:moveTo>
                    <a:lnTo>
                      <a:pt x="19" y="78"/>
                    </a:lnTo>
                    <a:lnTo>
                      <a:pt x="19" y="18"/>
                    </a:lnTo>
                    <a:lnTo>
                      <a:pt x="85" y="18"/>
                    </a:lnTo>
                    <a:lnTo>
                      <a:pt x="85" y="78"/>
                    </a:lnTo>
                    <a:close/>
                    <a:moveTo>
                      <a:pt x="164" y="370"/>
                    </a:moveTo>
                    <a:lnTo>
                      <a:pt x="99" y="370"/>
                    </a:lnTo>
                    <a:lnTo>
                      <a:pt x="99" y="310"/>
                    </a:lnTo>
                    <a:lnTo>
                      <a:pt x="164" y="310"/>
                    </a:lnTo>
                    <a:lnTo>
                      <a:pt x="164" y="370"/>
                    </a:lnTo>
                    <a:close/>
                    <a:moveTo>
                      <a:pt x="164" y="296"/>
                    </a:moveTo>
                    <a:lnTo>
                      <a:pt x="99" y="296"/>
                    </a:lnTo>
                    <a:lnTo>
                      <a:pt x="99" y="237"/>
                    </a:lnTo>
                    <a:lnTo>
                      <a:pt x="164" y="237"/>
                    </a:lnTo>
                    <a:lnTo>
                      <a:pt x="164" y="296"/>
                    </a:lnTo>
                    <a:close/>
                    <a:moveTo>
                      <a:pt x="164" y="223"/>
                    </a:moveTo>
                    <a:lnTo>
                      <a:pt x="99" y="223"/>
                    </a:lnTo>
                    <a:lnTo>
                      <a:pt x="99" y="164"/>
                    </a:lnTo>
                    <a:lnTo>
                      <a:pt x="164" y="164"/>
                    </a:lnTo>
                    <a:lnTo>
                      <a:pt x="164" y="223"/>
                    </a:lnTo>
                    <a:close/>
                    <a:moveTo>
                      <a:pt x="164" y="151"/>
                    </a:moveTo>
                    <a:lnTo>
                      <a:pt x="99" y="151"/>
                    </a:lnTo>
                    <a:lnTo>
                      <a:pt x="99" y="91"/>
                    </a:lnTo>
                    <a:lnTo>
                      <a:pt x="164" y="91"/>
                    </a:lnTo>
                    <a:lnTo>
                      <a:pt x="164" y="151"/>
                    </a:lnTo>
                    <a:close/>
                    <a:moveTo>
                      <a:pt x="164" y="78"/>
                    </a:moveTo>
                    <a:lnTo>
                      <a:pt x="99" y="78"/>
                    </a:lnTo>
                    <a:lnTo>
                      <a:pt x="99" y="18"/>
                    </a:lnTo>
                    <a:lnTo>
                      <a:pt x="164" y="18"/>
                    </a:lnTo>
                    <a:lnTo>
                      <a:pt x="164" y="78"/>
                    </a:lnTo>
                    <a:close/>
                  </a:path>
                </a:pathLst>
              </a:custGeom>
              <a:solidFill>
                <a:srgbClr val="969696"/>
              </a:solidFill>
              <a:ln>
                <a:noFill/>
              </a:ln>
              <a:extLst/>
            </p:spPr>
            <p:txBody>
              <a:bodyPr vert="horz" wrap="square" lIns="91414" tIns="45706" rIns="91414" bIns="45706" numCol="1" anchor="t" anchorCtr="0" compatLnSpc="1">
                <a:prstTxWarp prst="textNoShape">
                  <a:avLst/>
                </a:prstTxWarp>
              </a:bodyPr>
              <a:lstStyle>
                <a:defPPr>
                  <a:defRPr lang="en-US"/>
                </a:defPPr>
                <a:lvl1pPr algn="l" defTabSz="931863" rtl="0" fontAlgn="base">
                  <a:spcBef>
                    <a:spcPct val="0"/>
                  </a:spcBef>
                  <a:spcAft>
                    <a:spcPct val="0"/>
                  </a:spcAft>
                  <a:defRPr sz="2400" kern="1200">
                    <a:solidFill>
                      <a:schemeClr val="tx1"/>
                    </a:solidFill>
                    <a:latin typeface="Segoe UI" charset="0"/>
                    <a:ea typeface="MS PGothic" charset="0"/>
                    <a:cs typeface="MS PGothic" charset="0"/>
                  </a:defRPr>
                </a:lvl1pPr>
                <a:lvl2pPr marL="465138" indent="-7938" algn="l" defTabSz="931863" rtl="0" fontAlgn="base">
                  <a:spcBef>
                    <a:spcPct val="0"/>
                  </a:spcBef>
                  <a:spcAft>
                    <a:spcPct val="0"/>
                  </a:spcAft>
                  <a:defRPr sz="2400" kern="1200">
                    <a:solidFill>
                      <a:schemeClr val="tx1"/>
                    </a:solidFill>
                    <a:latin typeface="Segoe UI" charset="0"/>
                    <a:ea typeface="MS PGothic" charset="0"/>
                    <a:cs typeface="MS PGothic" charset="0"/>
                  </a:defRPr>
                </a:lvl2pPr>
                <a:lvl3pPr marL="931863" indent="-17463" algn="l" defTabSz="931863" rtl="0" fontAlgn="base">
                  <a:spcBef>
                    <a:spcPct val="0"/>
                  </a:spcBef>
                  <a:spcAft>
                    <a:spcPct val="0"/>
                  </a:spcAft>
                  <a:defRPr sz="2400" kern="1200">
                    <a:solidFill>
                      <a:schemeClr val="tx1"/>
                    </a:solidFill>
                    <a:latin typeface="Segoe UI" charset="0"/>
                    <a:ea typeface="MS PGothic" charset="0"/>
                    <a:cs typeface="MS PGothic" charset="0"/>
                  </a:defRPr>
                </a:lvl3pPr>
                <a:lvl4pPr marL="1398588" indent="-26988" algn="l" defTabSz="931863" rtl="0" fontAlgn="base">
                  <a:spcBef>
                    <a:spcPct val="0"/>
                  </a:spcBef>
                  <a:spcAft>
                    <a:spcPct val="0"/>
                  </a:spcAft>
                  <a:defRPr sz="2400" kern="1200">
                    <a:solidFill>
                      <a:schemeClr val="tx1"/>
                    </a:solidFill>
                    <a:latin typeface="Segoe UI" charset="0"/>
                    <a:ea typeface="MS PGothic" charset="0"/>
                    <a:cs typeface="MS PGothic" charset="0"/>
                  </a:defRPr>
                </a:lvl4pPr>
                <a:lvl5pPr marL="1865313" indent="-36513" algn="l" defTabSz="931863" rtl="0" fontAlgn="base">
                  <a:spcBef>
                    <a:spcPct val="0"/>
                  </a:spcBef>
                  <a:spcAft>
                    <a:spcPct val="0"/>
                  </a:spcAft>
                  <a:defRPr sz="2400" kern="1200">
                    <a:solidFill>
                      <a:schemeClr val="tx1"/>
                    </a:solidFill>
                    <a:latin typeface="Segoe UI" charset="0"/>
                    <a:ea typeface="MS PGothic" charset="0"/>
                    <a:cs typeface="MS PGothic" charset="0"/>
                  </a:defRPr>
                </a:lvl5pPr>
                <a:lvl6pPr marL="2286000" algn="l" defTabSz="457200" rtl="0" eaLnBrk="1" latinLnBrk="0" hangingPunct="1">
                  <a:defRPr sz="2400" kern="1200">
                    <a:solidFill>
                      <a:schemeClr val="tx1"/>
                    </a:solidFill>
                    <a:latin typeface="Segoe UI" charset="0"/>
                    <a:ea typeface="MS PGothic" charset="0"/>
                    <a:cs typeface="MS PGothic" charset="0"/>
                  </a:defRPr>
                </a:lvl6pPr>
                <a:lvl7pPr marL="2743200" algn="l" defTabSz="457200" rtl="0" eaLnBrk="1" latinLnBrk="0" hangingPunct="1">
                  <a:defRPr sz="2400" kern="1200">
                    <a:solidFill>
                      <a:schemeClr val="tx1"/>
                    </a:solidFill>
                    <a:latin typeface="Segoe UI" charset="0"/>
                    <a:ea typeface="MS PGothic" charset="0"/>
                    <a:cs typeface="MS PGothic" charset="0"/>
                  </a:defRPr>
                </a:lvl7pPr>
                <a:lvl8pPr marL="3200400" algn="l" defTabSz="457200" rtl="0" eaLnBrk="1" latinLnBrk="0" hangingPunct="1">
                  <a:defRPr sz="2400" kern="1200">
                    <a:solidFill>
                      <a:schemeClr val="tx1"/>
                    </a:solidFill>
                    <a:latin typeface="Segoe UI" charset="0"/>
                    <a:ea typeface="MS PGothic" charset="0"/>
                    <a:cs typeface="MS PGothic" charset="0"/>
                  </a:defRPr>
                </a:lvl8pPr>
                <a:lvl9pPr marL="3657600" algn="l" defTabSz="457200" rtl="0" eaLnBrk="1" latinLnBrk="0" hangingPunct="1">
                  <a:defRPr sz="2400" kern="1200">
                    <a:solidFill>
                      <a:schemeClr val="tx1"/>
                    </a:solidFill>
                    <a:latin typeface="Segoe UI" charset="0"/>
                    <a:ea typeface="MS PGothic" charset="0"/>
                    <a:cs typeface="MS PGothic" charset="0"/>
                  </a:defRPr>
                </a:lvl9pPr>
              </a:lstStyle>
              <a:p>
                <a:endParaRPr lang="en-US" dirty="0">
                  <a:solidFill>
                    <a:srgbClr val="000000"/>
                  </a:solidFill>
                </a:endParaRPr>
              </a:p>
            </p:txBody>
          </p:sp>
          <p:sp>
            <p:nvSpPr>
              <p:cNvPr id="61" name="Freeform 60"/>
              <p:cNvSpPr>
                <a:spLocks noEditPoints="1"/>
              </p:cNvSpPr>
              <p:nvPr/>
            </p:nvSpPr>
            <p:spPr bwMode="auto">
              <a:xfrm>
                <a:off x="3323066" y="5236638"/>
                <a:ext cx="321181" cy="865616"/>
              </a:xfrm>
              <a:custGeom>
                <a:avLst/>
                <a:gdLst>
                  <a:gd name="T0" fmla="*/ 148 w 164"/>
                  <a:gd name="T1" fmla="*/ 181 h 442"/>
                  <a:gd name="T2" fmla="*/ 148 w 164"/>
                  <a:gd name="T3" fmla="*/ 136 h 442"/>
                  <a:gd name="T4" fmla="*/ 123 w 164"/>
                  <a:gd name="T5" fmla="*/ 136 h 442"/>
                  <a:gd name="T6" fmla="*/ 123 w 164"/>
                  <a:gd name="T7" fmla="*/ 84 h 442"/>
                  <a:gd name="T8" fmla="*/ 101 w 164"/>
                  <a:gd name="T9" fmla="*/ 84 h 442"/>
                  <a:gd name="T10" fmla="*/ 101 w 164"/>
                  <a:gd name="T11" fmla="*/ 45 h 442"/>
                  <a:gd name="T12" fmla="*/ 87 w 164"/>
                  <a:gd name="T13" fmla="*/ 45 h 442"/>
                  <a:gd name="T14" fmla="*/ 87 w 164"/>
                  <a:gd name="T15" fmla="*/ 0 h 442"/>
                  <a:gd name="T16" fmla="*/ 77 w 164"/>
                  <a:gd name="T17" fmla="*/ 0 h 442"/>
                  <a:gd name="T18" fmla="*/ 77 w 164"/>
                  <a:gd name="T19" fmla="*/ 45 h 442"/>
                  <a:gd name="T20" fmla="*/ 63 w 164"/>
                  <a:gd name="T21" fmla="*/ 45 h 442"/>
                  <a:gd name="T22" fmla="*/ 63 w 164"/>
                  <a:gd name="T23" fmla="*/ 84 h 442"/>
                  <a:gd name="T24" fmla="*/ 41 w 164"/>
                  <a:gd name="T25" fmla="*/ 84 h 442"/>
                  <a:gd name="T26" fmla="*/ 41 w 164"/>
                  <a:gd name="T27" fmla="*/ 136 h 442"/>
                  <a:gd name="T28" fmla="*/ 16 w 164"/>
                  <a:gd name="T29" fmla="*/ 136 h 442"/>
                  <a:gd name="T30" fmla="*/ 16 w 164"/>
                  <a:gd name="T31" fmla="*/ 181 h 442"/>
                  <a:gd name="T32" fmla="*/ 0 w 164"/>
                  <a:gd name="T33" fmla="*/ 181 h 442"/>
                  <a:gd name="T34" fmla="*/ 0 w 164"/>
                  <a:gd name="T35" fmla="*/ 442 h 442"/>
                  <a:gd name="T36" fmla="*/ 164 w 164"/>
                  <a:gd name="T37" fmla="*/ 442 h 442"/>
                  <a:gd name="T38" fmla="*/ 164 w 164"/>
                  <a:gd name="T39" fmla="*/ 181 h 442"/>
                  <a:gd name="T40" fmla="*/ 148 w 164"/>
                  <a:gd name="T41" fmla="*/ 181 h 442"/>
                  <a:gd name="T42" fmla="*/ 16 w 164"/>
                  <a:gd name="T43" fmla="*/ 207 h 442"/>
                  <a:gd name="T44" fmla="*/ 82 w 164"/>
                  <a:gd name="T45" fmla="*/ 207 h 442"/>
                  <a:gd name="T46" fmla="*/ 82 w 164"/>
                  <a:gd name="T47" fmla="*/ 266 h 442"/>
                  <a:gd name="T48" fmla="*/ 16 w 164"/>
                  <a:gd name="T49" fmla="*/ 266 h 442"/>
                  <a:gd name="T50" fmla="*/ 16 w 164"/>
                  <a:gd name="T51" fmla="*/ 207 h 442"/>
                  <a:gd name="T52" fmla="*/ 82 w 164"/>
                  <a:gd name="T53" fmla="*/ 411 h 442"/>
                  <a:gd name="T54" fmla="*/ 16 w 164"/>
                  <a:gd name="T55" fmla="*/ 411 h 442"/>
                  <a:gd name="T56" fmla="*/ 16 w 164"/>
                  <a:gd name="T57" fmla="*/ 352 h 442"/>
                  <a:gd name="T58" fmla="*/ 82 w 164"/>
                  <a:gd name="T59" fmla="*/ 352 h 442"/>
                  <a:gd name="T60" fmla="*/ 82 w 164"/>
                  <a:gd name="T61" fmla="*/ 411 h 442"/>
                  <a:gd name="T62" fmla="*/ 148 w 164"/>
                  <a:gd name="T63" fmla="*/ 340 h 442"/>
                  <a:gd name="T64" fmla="*/ 82 w 164"/>
                  <a:gd name="T65" fmla="*/ 340 h 442"/>
                  <a:gd name="T66" fmla="*/ 82 w 164"/>
                  <a:gd name="T67" fmla="*/ 280 h 442"/>
                  <a:gd name="T68" fmla="*/ 148 w 164"/>
                  <a:gd name="T69" fmla="*/ 280 h 442"/>
                  <a:gd name="T70" fmla="*/ 148 w 164"/>
                  <a:gd name="T71" fmla="*/ 340 h 4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4" h="442">
                    <a:moveTo>
                      <a:pt x="148" y="181"/>
                    </a:moveTo>
                    <a:lnTo>
                      <a:pt x="148" y="136"/>
                    </a:lnTo>
                    <a:lnTo>
                      <a:pt x="123" y="136"/>
                    </a:lnTo>
                    <a:lnTo>
                      <a:pt x="123" y="84"/>
                    </a:lnTo>
                    <a:lnTo>
                      <a:pt x="101" y="84"/>
                    </a:lnTo>
                    <a:lnTo>
                      <a:pt x="101" y="45"/>
                    </a:lnTo>
                    <a:lnTo>
                      <a:pt x="87" y="45"/>
                    </a:lnTo>
                    <a:lnTo>
                      <a:pt x="87" y="0"/>
                    </a:lnTo>
                    <a:lnTo>
                      <a:pt x="77" y="0"/>
                    </a:lnTo>
                    <a:lnTo>
                      <a:pt x="77" y="45"/>
                    </a:lnTo>
                    <a:lnTo>
                      <a:pt x="63" y="45"/>
                    </a:lnTo>
                    <a:lnTo>
                      <a:pt x="63" y="84"/>
                    </a:lnTo>
                    <a:lnTo>
                      <a:pt x="41" y="84"/>
                    </a:lnTo>
                    <a:lnTo>
                      <a:pt x="41" y="136"/>
                    </a:lnTo>
                    <a:lnTo>
                      <a:pt x="16" y="136"/>
                    </a:lnTo>
                    <a:lnTo>
                      <a:pt x="16" y="181"/>
                    </a:lnTo>
                    <a:lnTo>
                      <a:pt x="0" y="181"/>
                    </a:lnTo>
                    <a:lnTo>
                      <a:pt x="0" y="442"/>
                    </a:lnTo>
                    <a:lnTo>
                      <a:pt x="164" y="442"/>
                    </a:lnTo>
                    <a:lnTo>
                      <a:pt x="164" y="181"/>
                    </a:lnTo>
                    <a:lnTo>
                      <a:pt x="148" y="181"/>
                    </a:lnTo>
                    <a:close/>
                    <a:moveTo>
                      <a:pt x="16" y="207"/>
                    </a:moveTo>
                    <a:lnTo>
                      <a:pt x="82" y="207"/>
                    </a:lnTo>
                    <a:lnTo>
                      <a:pt x="82" y="266"/>
                    </a:lnTo>
                    <a:lnTo>
                      <a:pt x="16" y="266"/>
                    </a:lnTo>
                    <a:lnTo>
                      <a:pt x="16" y="207"/>
                    </a:lnTo>
                    <a:close/>
                    <a:moveTo>
                      <a:pt x="82" y="411"/>
                    </a:moveTo>
                    <a:lnTo>
                      <a:pt x="16" y="411"/>
                    </a:lnTo>
                    <a:lnTo>
                      <a:pt x="16" y="352"/>
                    </a:lnTo>
                    <a:lnTo>
                      <a:pt x="82" y="352"/>
                    </a:lnTo>
                    <a:lnTo>
                      <a:pt x="82" y="411"/>
                    </a:lnTo>
                    <a:close/>
                    <a:moveTo>
                      <a:pt x="148" y="340"/>
                    </a:moveTo>
                    <a:lnTo>
                      <a:pt x="82" y="340"/>
                    </a:lnTo>
                    <a:lnTo>
                      <a:pt x="82" y="280"/>
                    </a:lnTo>
                    <a:lnTo>
                      <a:pt x="148" y="280"/>
                    </a:lnTo>
                    <a:lnTo>
                      <a:pt x="148" y="340"/>
                    </a:lnTo>
                    <a:close/>
                  </a:path>
                </a:pathLst>
              </a:custGeom>
              <a:solidFill>
                <a:srgbClr val="969696"/>
              </a:solidFill>
              <a:ln>
                <a:noFill/>
              </a:ln>
              <a:extLst/>
            </p:spPr>
            <p:txBody>
              <a:bodyPr vert="horz" wrap="square" lIns="91414" tIns="45706" rIns="91414" bIns="45706" numCol="1" anchor="t" anchorCtr="0" compatLnSpc="1">
                <a:prstTxWarp prst="textNoShape">
                  <a:avLst/>
                </a:prstTxWarp>
              </a:bodyPr>
              <a:lstStyle>
                <a:defPPr>
                  <a:defRPr lang="en-US"/>
                </a:defPPr>
                <a:lvl1pPr algn="l" defTabSz="931863" rtl="0" fontAlgn="base">
                  <a:spcBef>
                    <a:spcPct val="0"/>
                  </a:spcBef>
                  <a:spcAft>
                    <a:spcPct val="0"/>
                  </a:spcAft>
                  <a:defRPr sz="2400" kern="1200">
                    <a:solidFill>
                      <a:schemeClr val="tx1"/>
                    </a:solidFill>
                    <a:latin typeface="Segoe UI" charset="0"/>
                    <a:ea typeface="MS PGothic" charset="0"/>
                    <a:cs typeface="MS PGothic" charset="0"/>
                  </a:defRPr>
                </a:lvl1pPr>
                <a:lvl2pPr marL="465138" indent="-7938" algn="l" defTabSz="931863" rtl="0" fontAlgn="base">
                  <a:spcBef>
                    <a:spcPct val="0"/>
                  </a:spcBef>
                  <a:spcAft>
                    <a:spcPct val="0"/>
                  </a:spcAft>
                  <a:defRPr sz="2400" kern="1200">
                    <a:solidFill>
                      <a:schemeClr val="tx1"/>
                    </a:solidFill>
                    <a:latin typeface="Segoe UI" charset="0"/>
                    <a:ea typeface="MS PGothic" charset="0"/>
                    <a:cs typeface="MS PGothic" charset="0"/>
                  </a:defRPr>
                </a:lvl2pPr>
                <a:lvl3pPr marL="931863" indent="-17463" algn="l" defTabSz="931863" rtl="0" fontAlgn="base">
                  <a:spcBef>
                    <a:spcPct val="0"/>
                  </a:spcBef>
                  <a:spcAft>
                    <a:spcPct val="0"/>
                  </a:spcAft>
                  <a:defRPr sz="2400" kern="1200">
                    <a:solidFill>
                      <a:schemeClr val="tx1"/>
                    </a:solidFill>
                    <a:latin typeface="Segoe UI" charset="0"/>
                    <a:ea typeface="MS PGothic" charset="0"/>
                    <a:cs typeface="MS PGothic" charset="0"/>
                  </a:defRPr>
                </a:lvl3pPr>
                <a:lvl4pPr marL="1398588" indent="-26988" algn="l" defTabSz="931863" rtl="0" fontAlgn="base">
                  <a:spcBef>
                    <a:spcPct val="0"/>
                  </a:spcBef>
                  <a:spcAft>
                    <a:spcPct val="0"/>
                  </a:spcAft>
                  <a:defRPr sz="2400" kern="1200">
                    <a:solidFill>
                      <a:schemeClr val="tx1"/>
                    </a:solidFill>
                    <a:latin typeface="Segoe UI" charset="0"/>
                    <a:ea typeface="MS PGothic" charset="0"/>
                    <a:cs typeface="MS PGothic" charset="0"/>
                  </a:defRPr>
                </a:lvl4pPr>
                <a:lvl5pPr marL="1865313" indent="-36513" algn="l" defTabSz="931863" rtl="0" fontAlgn="base">
                  <a:spcBef>
                    <a:spcPct val="0"/>
                  </a:spcBef>
                  <a:spcAft>
                    <a:spcPct val="0"/>
                  </a:spcAft>
                  <a:defRPr sz="2400" kern="1200">
                    <a:solidFill>
                      <a:schemeClr val="tx1"/>
                    </a:solidFill>
                    <a:latin typeface="Segoe UI" charset="0"/>
                    <a:ea typeface="MS PGothic" charset="0"/>
                    <a:cs typeface="MS PGothic" charset="0"/>
                  </a:defRPr>
                </a:lvl5pPr>
                <a:lvl6pPr marL="2286000" algn="l" defTabSz="457200" rtl="0" eaLnBrk="1" latinLnBrk="0" hangingPunct="1">
                  <a:defRPr sz="2400" kern="1200">
                    <a:solidFill>
                      <a:schemeClr val="tx1"/>
                    </a:solidFill>
                    <a:latin typeface="Segoe UI" charset="0"/>
                    <a:ea typeface="MS PGothic" charset="0"/>
                    <a:cs typeface="MS PGothic" charset="0"/>
                  </a:defRPr>
                </a:lvl6pPr>
                <a:lvl7pPr marL="2743200" algn="l" defTabSz="457200" rtl="0" eaLnBrk="1" latinLnBrk="0" hangingPunct="1">
                  <a:defRPr sz="2400" kern="1200">
                    <a:solidFill>
                      <a:schemeClr val="tx1"/>
                    </a:solidFill>
                    <a:latin typeface="Segoe UI" charset="0"/>
                    <a:ea typeface="MS PGothic" charset="0"/>
                    <a:cs typeface="MS PGothic" charset="0"/>
                  </a:defRPr>
                </a:lvl7pPr>
                <a:lvl8pPr marL="3200400" algn="l" defTabSz="457200" rtl="0" eaLnBrk="1" latinLnBrk="0" hangingPunct="1">
                  <a:defRPr sz="2400" kern="1200">
                    <a:solidFill>
                      <a:schemeClr val="tx1"/>
                    </a:solidFill>
                    <a:latin typeface="Segoe UI" charset="0"/>
                    <a:ea typeface="MS PGothic" charset="0"/>
                    <a:cs typeface="MS PGothic" charset="0"/>
                  </a:defRPr>
                </a:lvl8pPr>
                <a:lvl9pPr marL="3657600" algn="l" defTabSz="457200" rtl="0" eaLnBrk="1" latinLnBrk="0" hangingPunct="1">
                  <a:defRPr sz="2400" kern="1200">
                    <a:solidFill>
                      <a:schemeClr val="tx1"/>
                    </a:solidFill>
                    <a:latin typeface="Segoe UI" charset="0"/>
                    <a:ea typeface="MS PGothic" charset="0"/>
                    <a:cs typeface="MS PGothic" charset="0"/>
                  </a:defRPr>
                </a:lvl9pPr>
              </a:lstStyle>
              <a:p>
                <a:endParaRPr lang="en-US" dirty="0">
                  <a:solidFill>
                    <a:srgbClr val="000000"/>
                  </a:solidFill>
                </a:endParaRPr>
              </a:p>
            </p:txBody>
          </p:sp>
          <p:sp>
            <p:nvSpPr>
              <p:cNvPr id="62" name="Freeform 61"/>
              <p:cNvSpPr>
                <a:spLocks noEditPoints="1"/>
              </p:cNvSpPr>
              <p:nvPr/>
            </p:nvSpPr>
            <p:spPr bwMode="auto">
              <a:xfrm>
                <a:off x="4077052" y="5424647"/>
                <a:ext cx="321181" cy="677609"/>
              </a:xfrm>
              <a:custGeom>
                <a:avLst/>
                <a:gdLst>
                  <a:gd name="T0" fmla="*/ 148 w 164"/>
                  <a:gd name="T1" fmla="*/ 181 h 346"/>
                  <a:gd name="T2" fmla="*/ 148 w 164"/>
                  <a:gd name="T3" fmla="*/ 136 h 346"/>
                  <a:gd name="T4" fmla="*/ 123 w 164"/>
                  <a:gd name="T5" fmla="*/ 136 h 346"/>
                  <a:gd name="T6" fmla="*/ 123 w 164"/>
                  <a:gd name="T7" fmla="*/ 82 h 346"/>
                  <a:gd name="T8" fmla="*/ 101 w 164"/>
                  <a:gd name="T9" fmla="*/ 82 h 346"/>
                  <a:gd name="T10" fmla="*/ 101 w 164"/>
                  <a:gd name="T11" fmla="*/ 45 h 346"/>
                  <a:gd name="T12" fmla="*/ 87 w 164"/>
                  <a:gd name="T13" fmla="*/ 45 h 346"/>
                  <a:gd name="T14" fmla="*/ 87 w 164"/>
                  <a:gd name="T15" fmla="*/ 0 h 346"/>
                  <a:gd name="T16" fmla="*/ 77 w 164"/>
                  <a:gd name="T17" fmla="*/ 0 h 346"/>
                  <a:gd name="T18" fmla="*/ 77 w 164"/>
                  <a:gd name="T19" fmla="*/ 45 h 346"/>
                  <a:gd name="T20" fmla="*/ 63 w 164"/>
                  <a:gd name="T21" fmla="*/ 45 h 346"/>
                  <a:gd name="T22" fmla="*/ 63 w 164"/>
                  <a:gd name="T23" fmla="*/ 82 h 346"/>
                  <a:gd name="T24" fmla="*/ 42 w 164"/>
                  <a:gd name="T25" fmla="*/ 82 h 346"/>
                  <a:gd name="T26" fmla="*/ 42 w 164"/>
                  <a:gd name="T27" fmla="*/ 136 h 346"/>
                  <a:gd name="T28" fmla="*/ 16 w 164"/>
                  <a:gd name="T29" fmla="*/ 136 h 346"/>
                  <a:gd name="T30" fmla="*/ 16 w 164"/>
                  <a:gd name="T31" fmla="*/ 181 h 346"/>
                  <a:gd name="T32" fmla="*/ 0 w 164"/>
                  <a:gd name="T33" fmla="*/ 181 h 346"/>
                  <a:gd name="T34" fmla="*/ 0 w 164"/>
                  <a:gd name="T35" fmla="*/ 346 h 346"/>
                  <a:gd name="T36" fmla="*/ 164 w 164"/>
                  <a:gd name="T37" fmla="*/ 346 h 346"/>
                  <a:gd name="T38" fmla="*/ 164 w 164"/>
                  <a:gd name="T39" fmla="*/ 181 h 346"/>
                  <a:gd name="T40" fmla="*/ 148 w 164"/>
                  <a:gd name="T41" fmla="*/ 181 h 346"/>
                  <a:gd name="T42" fmla="*/ 35 w 164"/>
                  <a:gd name="T43" fmla="*/ 158 h 346"/>
                  <a:gd name="T44" fmla="*/ 82 w 164"/>
                  <a:gd name="T45" fmla="*/ 158 h 346"/>
                  <a:gd name="T46" fmla="*/ 82 w 164"/>
                  <a:gd name="T47" fmla="*/ 200 h 346"/>
                  <a:gd name="T48" fmla="*/ 35 w 164"/>
                  <a:gd name="T49" fmla="*/ 200 h 346"/>
                  <a:gd name="T50" fmla="*/ 35 w 164"/>
                  <a:gd name="T51" fmla="*/ 158 h 346"/>
                  <a:gd name="T52" fmla="*/ 82 w 164"/>
                  <a:gd name="T53" fmla="*/ 302 h 346"/>
                  <a:gd name="T54" fmla="*/ 35 w 164"/>
                  <a:gd name="T55" fmla="*/ 302 h 346"/>
                  <a:gd name="T56" fmla="*/ 35 w 164"/>
                  <a:gd name="T57" fmla="*/ 260 h 346"/>
                  <a:gd name="T58" fmla="*/ 82 w 164"/>
                  <a:gd name="T59" fmla="*/ 260 h 346"/>
                  <a:gd name="T60" fmla="*/ 82 w 164"/>
                  <a:gd name="T61" fmla="*/ 302 h 346"/>
                  <a:gd name="T62" fmla="*/ 129 w 164"/>
                  <a:gd name="T63" fmla="*/ 251 h 346"/>
                  <a:gd name="T64" fmla="*/ 82 w 164"/>
                  <a:gd name="T65" fmla="*/ 251 h 346"/>
                  <a:gd name="T66" fmla="*/ 82 w 164"/>
                  <a:gd name="T67" fmla="*/ 209 h 346"/>
                  <a:gd name="T68" fmla="*/ 129 w 164"/>
                  <a:gd name="T69" fmla="*/ 209 h 346"/>
                  <a:gd name="T70" fmla="*/ 129 w 164"/>
                  <a:gd name="T71" fmla="*/ 251 h 3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4" h="346">
                    <a:moveTo>
                      <a:pt x="148" y="181"/>
                    </a:moveTo>
                    <a:lnTo>
                      <a:pt x="148" y="136"/>
                    </a:lnTo>
                    <a:lnTo>
                      <a:pt x="123" y="136"/>
                    </a:lnTo>
                    <a:lnTo>
                      <a:pt x="123" y="82"/>
                    </a:lnTo>
                    <a:lnTo>
                      <a:pt x="101" y="82"/>
                    </a:lnTo>
                    <a:lnTo>
                      <a:pt x="101" y="45"/>
                    </a:lnTo>
                    <a:lnTo>
                      <a:pt x="87" y="45"/>
                    </a:lnTo>
                    <a:lnTo>
                      <a:pt x="87" y="0"/>
                    </a:lnTo>
                    <a:lnTo>
                      <a:pt x="77" y="0"/>
                    </a:lnTo>
                    <a:lnTo>
                      <a:pt x="77" y="45"/>
                    </a:lnTo>
                    <a:lnTo>
                      <a:pt x="63" y="45"/>
                    </a:lnTo>
                    <a:lnTo>
                      <a:pt x="63" y="82"/>
                    </a:lnTo>
                    <a:lnTo>
                      <a:pt x="42" y="82"/>
                    </a:lnTo>
                    <a:lnTo>
                      <a:pt x="42" y="136"/>
                    </a:lnTo>
                    <a:lnTo>
                      <a:pt x="16" y="136"/>
                    </a:lnTo>
                    <a:lnTo>
                      <a:pt x="16" y="181"/>
                    </a:lnTo>
                    <a:lnTo>
                      <a:pt x="0" y="181"/>
                    </a:lnTo>
                    <a:lnTo>
                      <a:pt x="0" y="346"/>
                    </a:lnTo>
                    <a:lnTo>
                      <a:pt x="164" y="346"/>
                    </a:lnTo>
                    <a:lnTo>
                      <a:pt x="164" y="181"/>
                    </a:lnTo>
                    <a:lnTo>
                      <a:pt x="148" y="181"/>
                    </a:lnTo>
                    <a:close/>
                    <a:moveTo>
                      <a:pt x="35" y="158"/>
                    </a:moveTo>
                    <a:lnTo>
                      <a:pt x="82" y="158"/>
                    </a:lnTo>
                    <a:lnTo>
                      <a:pt x="82" y="200"/>
                    </a:lnTo>
                    <a:lnTo>
                      <a:pt x="35" y="200"/>
                    </a:lnTo>
                    <a:lnTo>
                      <a:pt x="35" y="158"/>
                    </a:lnTo>
                    <a:close/>
                    <a:moveTo>
                      <a:pt x="82" y="302"/>
                    </a:moveTo>
                    <a:lnTo>
                      <a:pt x="35" y="302"/>
                    </a:lnTo>
                    <a:lnTo>
                      <a:pt x="35" y="260"/>
                    </a:lnTo>
                    <a:lnTo>
                      <a:pt x="82" y="260"/>
                    </a:lnTo>
                    <a:lnTo>
                      <a:pt x="82" y="302"/>
                    </a:lnTo>
                    <a:close/>
                    <a:moveTo>
                      <a:pt x="129" y="251"/>
                    </a:moveTo>
                    <a:lnTo>
                      <a:pt x="82" y="251"/>
                    </a:lnTo>
                    <a:lnTo>
                      <a:pt x="82" y="209"/>
                    </a:lnTo>
                    <a:lnTo>
                      <a:pt x="129" y="209"/>
                    </a:lnTo>
                    <a:lnTo>
                      <a:pt x="129" y="251"/>
                    </a:lnTo>
                    <a:close/>
                  </a:path>
                </a:pathLst>
              </a:custGeom>
              <a:solidFill>
                <a:srgbClr val="969696"/>
              </a:solidFill>
              <a:ln>
                <a:noFill/>
              </a:ln>
              <a:extLst/>
            </p:spPr>
            <p:txBody>
              <a:bodyPr vert="horz" wrap="square" lIns="91414" tIns="45706" rIns="91414" bIns="45706" numCol="1" anchor="t" anchorCtr="0" compatLnSpc="1">
                <a:prstTxWarp prst="textNoShape">
                  <a:avLst/>
                </a:prstTxWarp>
              </a:bodyPr>
              <a:lstStyle>
                <a:defPPr>
                  <a:defRPr lang="en-US"/>
                </a:defPPr>
                <a:lvl1pPr algn="l" defTabSz="931863" rtl="0" fontAlgn="base">
                  <a:spcBef>
                    <a:spcPct val="0"/>
                  </a:spcBef>
                  <a:spcAft>
                    <a:spcPct val="0"/>
                  </a:spcAft>
                  <a:defRPr sz="2400" kern="1200">
                    <a:solidFill>
                      <a:schemeClr val="tx1"/>
                    </a:solidFill>
                    <a:latin typeface="Segoe UI" charset="0"/>
                    <a:ea typeface="MS PGothic" charset="0"/>
                    <a:cs typeface="MS PGothic" charset="0"/>
                  </a:defRPr>
                </a:lvl1pPr>
                <a:lvl2pPr marL="465138" indent="-7938" algn="l" defTabSz="931863" rtl="0" fontAlgn="base">
                  <a:spcBef>
                    <a:spcPct val="0"/>
                  </a:spcBef>
                  <a:spcAft>
                    <a:spcPct val="0"/>
                  </a:spcAft>
                  <a:defRPr sz="2400" kern="1200">
                    <a:solidFill>
                      <a:schemeClr val="tx1"/>
                    </a:solidFill>
                    <a:latin typeface="Segoe UI" charset="0"/>
                    <a:ea typeface="MS PGothic" charset="0"/>
                    <a:cs typeface="MS PGothic" charset="0"/>
                  </a:defRPr>
                </a:lvl2pPr>
                <a:lvl3pPr marL="931863" indent="-17463" algn="l" defTabSz="931863" rtl="0" fontAlgn="base">
                  <a:spcBef>
                    <a:spcPct val="0"/>
                  </a:spcBef>
                  <a:spcAft>
                    <a:spcPct val="0"/>
                  </a:spcAft>
                  <a:defRPr sz="2400" kern="1200">
                    <a:solidFill>
                      <a:schemeClr val="tx1"/>
                    </a:solidFill>
                    <a:latin typeface="Segoe UI" charset="0"/>
                    <a:ea typeface="MS PGothic" charset="0"/>
                    <a:cs typeface="MS PGothic" charset="0"/>
                  </a:defRPr>
                </a:lvl3pPr>
                <a:lvl4pPr marL="1398588" indent="-26988" algn="l" defTabSz="931863" rtl="0" fontAlgn="base">
                  <a:spcBef>
                    <a:spcPct val="0"/>
                  </a:spcBef>
                  <a:spcAft>
                    <a:spcPct val="0"/>
                  </a:spcAft>
                  <a:defRPr sz="2400" kern="1200">
                    <a:solidFill>
                      <a:schemeClr val="tx1"/>
                    </a:solidFill>
                    <a:latin typeface="Segoe UI" charset="0"/>
                    <a:ea typeface="MS PGothic" charset="0"/>
                    <a:cs typeface="MS PGothic" charset="0"/>
                  </a:defRPr>
                </a:lvl4pPr>
                <a:lvl5pPr marL="1865313" indent="-36513" algn="l" defTabSz="931863" rtl="0" fontAlgn="base">
                  <a:spcBef>
                    <a:spcPct val="0"/>
                  </a:spcBef>
                  <a:spcAft>
                    <a:spcPct val="0"/>
                  </a:spcAft>
                  <a:defRPr sz="2400" kern="1200">
                    <a:solidFill>
                      <a:schemeClr val="tx1"/>
                    </a:solidFill>
                    <a:latin typeface="Segoe UI" charset="0"/>
                    <a:ea typeface="MS PGothic" charset="0"/>
                    <a:cs typeface="MS PGothic" charset="0"/>
                  </a:defRPr>
                </a:lvl5pPr>
                <a:lvl6pPr marL="2286000" algn="l" defTabSz="457200" rtl="0" eaLnBrk="1" latinLnBrk="0" hangingPunct="1">
                  <a:defRPr sz="2400" kern="1200">
                    <a:solidFill>
                      <a:schemeClr val="tx1"/>
                    </a:solidFill>
                    <a:latin typeface="Segoe UI" charset="0"/>
                    <a:ea typeface="MS PGothic" charset="0"/>
                    <a:cs typeface="MS PGothic" charset="0"/>
                  </a:defRPr>
                </a:lvl6pPr>
                <a:lvl7pPr marL="2743200" algn="l" defTabSz="457200" rtl="0" eaLnBrk="1" latinLnBrk="0" hangingPunct="1">
                  <a:defRPr sz="2400" kern="1200">
                    <a:solidFill>
                      <a:schemeClr val="tx1"/>
                    </a:solidFill>
                    <a:latin typeface="Segoe UI" charset="0"/>
                    <a:ea typeface="MS PGothic" charset="0"/>
                    <a:cs typeface="MS PGothic" charset="0"/>
                  </a:defRPr>
                </a:lvl7pPr>
                <a:lvl8pPr marL="3200400" algn="l" defTabSz="457200" rtl="0" eaLnBrk="1" latinLnBrk="0" hangingPunct="1">
                  <a:defRPr sz="2400" kern="1200">
                    <a:solidFill>
                      <a:schemeClr val="tx1"/>
                    </a:solidFill>
                    <a:latin typeface="Segoe UI" charset="0"/>
                    <a:ea typeface="MS PGothic" charset="0"/>
                    <a:cs typeface="MS PGothic" charset="0"/>
                  </a:defRPr>
                </a:lvl8pPr>
                <a:lvl9pPr marL="3657600" algn="l" defTabSz="457200" rtl="0" eaLnBrk="1" latinLnBrk="0" hangingPunct="1">
                  <a:defRPr sz="2400" kern="1200">
                    <a:solidFill>
                      <a:schemeClr val="tx1"/>
                    </a:solidFill>
                    <a:latin typeface="Segoe UI" charset="0"/>
                    <a:ea typeface="MS PGothic" charset="0"/>
                    <a:cs typeface="MS PGothic" charset="0"/>
                  </a:defRPr>
                </a:lvl9pPr>
              </a:lstStyle>
              <a:p>
                <a:endParaRPr lang="en-US" dirty="0">
                  <a:solidFill>
                    <a:srgbClr val="000000"/>
                  </a:solidFill>
                </a:endParaRPr>
              </a:p>
            </p:txBody>
          </p:sp>
          <p:sp>
            <p:nvSpPr>
              <p:cNvPr id="63" name="Freeform 62"/>
              <p:cNvSpPr>
                <a:spLocks noEditPoints="1"/>
              </p:cNvSpPr>
              <p:nvPr/>
            </p:nvSpPr>
            <p:spPr bwMode="auto">
              <a:xfrm>
                <a:off x="3679497" y="5365893"/>
                <a:ext cx="362307" cy="736363"/>
              </a:xfrm>
              <a:custGeom>
                <a:avLst/>
                <a:gdLst>
                  <a:gd name="T0" fmla="*/ 0 w 185"/>
                  <a:gd name="T1" fmla="*/ 0 h 376"/>
                  <a:gd name="T2" fmla="*/ 0 w 185"/>
                  <a:gd name="T3" fmla="*/ 376 h 376"/>
                  <a:gd name="T4" fmla="*/ 185 w 185"/>
                  <a:gd name="T5" fmla="*/ 376 h 376"/>
                  <a:gd name="T6" fmla="*/ 185 w 185"/>
                  <a:gd name="T7" fmla="*/ 0 h 376"/>
                  <a:gd name="T8" fmla="*/ 0 w 185"/>
                  <a:gd name="T9" fmla="*/ 0 h 376"/>
                  <a:gd name="T10" fmla="*/ 86 w 185"/>
                  <a:gd name="T11" fmla="*/ 304 h 376"/>
                  <a:gd name="T12" fmla="*/ 20 w 185"/>
                  <a:gd name="T13" fmla="*/ 304 h 376"/>
                  <a:gd name="T14" fmla="*/ 20 w 185"/>
                  <a:gd name="T15" fmla="*/ 244 h 376"/>
                  <a:gd name="T16" fmla="*/ 86 w 185"/>
                  <a:gd name="T17" fmla="*/ 244 h 376"/>
                  <a:gd name="T18" fmla="*/ 86 w 185"/>
                  <a:gd name="T19" fmla="*/ 304 h 376"/>
                  <a:gd name="T20" fmla="*/ 86 w 185"/>
                  <a:gd name="T21" fmla="*/ 230 h 376"/>
                  <a:gd name="T22" fmla="*/ 20 w 185"/>
                  <a:gd name="T23" fmla="*/ 230 h 376"/>
                  <a:gd name="T24" fmla="*/ 20 w 185"/>
                  <a:gd name="T25" fmla="*/ 171 h 376"/>
                  <a:gd name="T26" fmla="*/ 86 w 185"/>
                  <a:gd name="T27" fmla="*/ 171 h 376"/>
                  <a:gd name="T28" fmla="*/ 86 w 185"/>
                  <a:gd name="T29" fmla="*/ 230 h 376"/>
                  <a:gd name="T30" fmla="*/ 86 w 185"/>
                  <a:gd name="T31" fmla="*/ 157 h 376"/>
                  <a:gd name="T32" fmla="*/ 20 w 185"/>
                  <a:gd name="T33" fmla="*/ 157 h 376"/>
                  <a:gd name="T34" fmla="*/ 20 w 185"/>
                  <a:gd name="T35" fmla="*/ 98 h 376"/>
                  <a:gd name="T36" fmla="*/ 86 w 185"/>
                  <a:gd name="T37" fmla="*/ 98 h 376"/>
                  <a:gd name="T38" fmla="*/ 86 w 185"/>
                  <a:gd name="T39" fmla="*/ 157 h 376"/>
                  <a:gd name="T40" fmla="*/ 86 w 185"/>
                  <a:gd name="T41" fmla="*/ 85 h 376"/>
                  <a:gd name="T42" fmla="*/ 20 w 185"/>
                  <a:gd name="T43" fmla="*/ 85 h 376"/>
                  <a:gd name="T44" fmla="*/ 20 w 185"/>
                  <a:gd name="T45" fmla="*/ 25 h 376"/>
                  <a:gd name="T46" fmla="*/ 86 w 185"/>
                  <a:gd name="T47" fmla="*/ 25 h 376"/>
                  <a:gd name="T48" fmla="*/ 86 w 185"/>
                  <a:gd name="T49" fmla="*/ 85 h 376"/>
                  <a:gd name="T50" fmla="*/ 166 w 185"/>
                  <a:gd name="T51" fmla="*/ 304 h 376"/>
                  <a:gd name="T52" fmla="*/ 99 w 185"/>
                  <a:gd name="T53" fmla="*/ 304 h 376"/>
                  <a:gd name="T54" fmla="*/ 99 w 185"/>
                  <a:gd name="T55" fmla="*/ 244 h 376"/>
                  <a:gd name="T56" fmla="*/ 166 w 185"/>
                  <a:gd name="T57" fmla="*/ 244 h 376"/>
                  <a:gd name="T58" fmla="*/ 166 w 185"/>
                  <a:gd name="T59" fmla="*/ 304 h 376"/>
                  <a:gd name="T60" fmla="*/ 166 w 185"/>
                  <a:gd name="T61" fmla="*/ 230 h 376"/>
                  <a:gd name="T62" fmla="*/ 99 w 185"/>
                  <a:gd name="T63" fmla="*/ 230 h 376"/>
                  <a:gd name="T64" fmla="*/ 99 w 185"/>
                  <a:gd name="T65" fmla="*/ 171 h 376"/>
                  <a:gd name="T66" fmla="*/ 166 w 185"/>
                  <a:gd name="T67" fmla="*/ 171 h 376"/>
                  <a:gd name="T68" fmla="*/ 166 w 185"/>
                  <a:gd name="T69" fmla="*/ 230 h 376"/>
                  <a:gd name="T70" fmla="*/ 166 w 185"/>
                  <a:gd name="T71" fmla="*/ 157 h 376"/>
                  <a:gd name="T72" fmla="*/ 99 w 185"/>
                  <a:gd name="T73" fmla="*/ 157 h 376"/>
                  <a:gd name="T74" fmla="*/ 99 w 185"/>
                  <a:gd name="T75" fmla="*/ 98 h 376"/>
                  <a:gd name="T76" fmla="*/ 166 w 185"/>
                  <a:gd name="T77" fmla="*/ 98 h 376"/>
                  <a:gd name="T78" fmla="*/ 166 w 185"/>
                  <a:gd name="T79" fmla="*/ 157 h 376"/>
                  <a:gd name="T80" fmla="*/ 166 w 185"/>
                  <a:gd name="T81" fmla="*/ 85 h 376"/>
                  <a:gd name="T82" fmla="*/ 99 w 185"/>
                  <a:gd name="T83" fmla="*/ 85 h 376"/>
                  <a:gd name="T84" fmla="*/ 99 w 185"/>
                  <a:gd name="T85" fmla="*/ 25 h 376"/>
                  <a:gd name="T86" fmla="*/ 166 w 185"/>
                  <a:gd name="T87" fmla="*/ 25 h 376"/>
                  <a:gd name="T88" fmla="*/ 166 w 185"/>
                  <a:gd name="T89" fmla="*/ 85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85" h="376">
                    <a:moveTo>
                      <a:pt x="0" y="0"/>
                    </a:moveTo>
                    <a:lnTo>
                      <a:pt x="0" y="376"/>
                    </a:lnTo>
                    <a:lnTo>
                      <a:pt x="185" y="376"/>
                    </a:lnTo>
                    <a:lnTo>
                      <a:pt x="185" y="0"/>
                    </a:lnTo>
                    <a:lnTo>
                      <a:pt x="0" y="0"/>
                    </a:lnTo>
                    <a:close/>
                    <a:moveTo>
                      <a:pt x="86" y="304"/>
                    </a:moveTo>
                    <a:lnTo>
                      <a:pt x="20" y="304"/>
                    </a:lnTo>
                    <a:lnTo>
                      <a:pt x="20" y="244"/>
                    </a:lnTo>
                    <a:lnTo>
                      <a:pt x="86" y="244"/>
                    </a:lnTo>
                    <a:lnTo>
                      <a:pt x="86" y="304"/>
                    </a:lnTo>
                    <a:close/>
                    <a:moveTo>
                      <a:pt x="86" y="230"/>
                    </a:moveTo>
                    <a:lnTo>
                      <a:pt x="20" y="230"/>
                    </a:lnTo>
                    <a:lnTo>
                      <a:pt x="20" y="171"/>
                    </a:lnTo>
                    <a:lnTo>
                      <a:pt x="86" y="171"/>
                    </a:lnTo>
                    <a:lnTo>
                      <a:pt x="86" y="230"/>
                    </a:lnTo>
                    <a:close/>
                    <a:moveTo>
                      <a:pt x="86" y="157"/>
                    </a:moveTo>
                    <a:lnTo>
                      <a:pt x="20" y="157"/>
                    </a:lnTo>
                    <a:lnTo>
                      <a:pt x="20" y="98"/>
                    </a:lnTo>
                    <a:lnTo>
                      <a:pt x="86" y="98"/>
                    </a:lnTo>
                    <a:lnTo>
                      <a:pt x="86" y="157"/>
                    </a:lnTo>
                    <a:close/>
                    <a:moveTo>
                      <a:pt x="86" y="85"/>
                    </a:moveTo>
                    <a:lnTo>
                      <a:pt x="20" y="85"/>
                    </a:lnTo>
                    <a:lnTo>
                      <a:pt x="20" y="25"/>
                    </a:lnTo>
                    <a:lnTo>
                      <a:pt x="86" y="25"/>
                    </a:lnTo>
                    <a:lnTo>
                      <a:pt x="86" y="85"/>
                    </a:lnTo>
                    <a:close/>
                    <a:moveTo>
                      <a:pt x="166" y="304"/>
                    </a:moveTo>
                    <a:lnTo>
                      <a:pt x="99" y="304"/>
                    </a:lnTo>
                    <a:lnTo>
                      <a:pt x="99" y="244"/>
                    </a:lnTo>
                    <a:lnTo>
                      <a:pt x="166" y="244"/>
                    </a:lnTo>
                    <a:lnTo>
                      <a:pt x="166" y="304"/>
                    </a:lnTo>
                    <a:close/>
                    <a:moveTo>
                      <a:pt x="166" y="230"/>
                    </a:moveTo>
                    <a:lnTo>
                      <a:pt x="99" y="230"/>
                    </a:lnTo>
                    <a:lnTo>
                      <a:pt x="99" y="171"/>
                    </a:lnTo>
                    <a:lnTo>
                      <a:pt x="166" y="171"/>
                    </a:lnTo>
                    <a:lnTo>
                      <a:pt x="166" y="230"/>
                    </a:lnTo>
                    <a:close/>
                    <a:moveTo>
                      <a:pt x="166" y="157"/>
                    </a:moveTo>
                    <a:lnTo>
                      <a:pt x="99" y="157"/>
                    </a:lnTo>
                    <a:lnTo>
                      <a:pt x="99" y="98"/>
                    </a:lnTo>
                    <a:lnTo>
                      <a:pt x="166" y="98"/>
                    </a:lnTo>
                    <a:lnTo>
                      <a:pt x="166" y="157"/>
                    </a:lnTo>
                    <a:close/>
                    <a:moveTo>
                      <a:pt x="166" y="85"/>
                    </a:moveTo>
                    <a:lnTo>
                      <a:pt x="99" y="85"/>
                    </a:lnTo>
                    <a:lnTo>
                      <a:pt x="99" y="25"/>
                    </a:lnTo>
                    <a:lnTo>
                      <a:pt x="166" y="25"/>
                    </a:lnTo>
                    <a:lnTo>
                      <a:pt x="166" y="85"/>
                    </a:lnTo>
                    <a:close/>
                  </a:path>
                </a:pathLst>
              </a:custGeom>
              <a:solidFill>
                <a:srgbClr val="969696"/>
              </a:solidFill>
              <a:ln>
                <a:noFill/>
              </a:ln>
              <a:extLst/>
            </p:spPr>
            <p:txBody>
              <a:bodyPr vert="horz" wrap="square" lIns="91414" tIns="45706" rIns="91414" bIns="45706" numCol="1" anchor="t" anchorCtr="0" compatLnSpc="1">
                <a:prstTxWarp prst="textNoShape">
                  <a:avLst/>
                </a:prstTxWarp>
              </a:bodyPr>
              <a:lstStyle>
                <a:defPPr>
                  <a:defRPr lang="en-US"/>
                </a:defPPr>
                <a:lvl1pPr algn="l" defTabSz="931863" rtl="0" fontAlgn="base">
                  <a:spcBef>
                    <a:spcPct val="0"/>
                  </a:spcBef>
                  <a:spcAft>
                    <a:spcPct val="0"/>
                  </a:spcAft>
                  <a:defRPr sz="2400" kern="1200">
                    <a:solidFill>
                      <a:schemeClr val="tx1"/>
                    </a:solidFill>
                    <a:latin typeface="Segoe UI" charset="0"/>
                    <a:ea typeface="MS PGothic" charset="0"/>
                    <a:cs typeface="MS PGothic" charset="0"/>
                  </a:defRPr>
                </a:lvl1pPr>
                <a:lvl2pPr marL="465138" indent="-7938" algn="l" defTabSz="931863" rtl="0" fontAlgn="base">
                  <a:spcBef>
                    <a:spcPct val="0"/>
                  </a:spcBef>
                  <a:spcAft>
                    <a:spcPct val="0"/>
                  </a:spcAft>
                  <a:defRPr sz="2400" kern="1200">
                    <a:solidFill>
                      <a:schemeClr val="tx1"/>
                    </a:solidFill>
                    <a:latin typeface="Segoe UI" charset="0"/>
                    <a:ea typeface="MS PGothic" charset="0"/>
                    <a:cs typeface="MS PGothic" charset="0"/>
                  </a:defRPr>
                </a:lvl2pPr>
                <a:lvl3pPr marL="931863" indent="-17463" algn="l" defTabSz="931863" rtl="0" fontAlgn="base">
                  <a:spcBef>
                    <a:spcPct val="0"/>
                  </a:spcBef>
                  <a:spcAft>
                    <a:spcPct val="0"/>
                  </a:spcAft>
                  <a:defRPr sz="2400" kern="1200">
                    <a:solidFill>
                      <a:schemeClr val="tx1"/>
                    </a:solidFill>
                    <a:latin typeface="Segoe UI" charset="0"/>
                    <a:ea typeface="MS PGothic" charset="0"/>
                    <a:cs typeface="MS PGothic" charset="0"/>
                  </a:defRPr>
                </a:lvl3pPr>
                <a:lvl4pPr marL="1398588" indent="-26988" algn="l" defTabSz="931863" rtl="0" fontAlgn="base">
                  <a:spcBef>
                    <a:spcPct val="0"/>
                  </a:spcBef>
                  <a:spcAft>
                    <a:spcPct val="0"/>
                  </a:spcAft>
                  <a:defRPr sz="2400" kern="1200">
                    <a:solidFill>
                      <a:schemeClr val="tx1"/>
                    </a:solidFill>
                    <a:latin typeface="Segoe UI" charset="0"/>
                    <a:ea typeface="MS PGothic" charset="0"/>
                    <a:cs typeface="MS PGothic" charset="0"/>
                  </a:defRPr>
                </a:lvl4pPr>
                <a:lvl5pPr marL="1865313" indent="-36513" algn="l" defTabSz="931863" rtl="0" fontAlgn="base">
                  <a:spcBef>
                    <a:spcPct val="0"/>
                  </a:spcBef>
                  <a:spcAft>
                    <a:spcPct val="0"/>
                  </a:spcAft>
                  <a:defRPr sz="2400" kern="1200">
                    <a:solidFill>
                      <a:schemeClr val="tx1"/>
                    </a:solidFill>
                    <a:latin typeface="Segoe UI" charset="0"/>
                    <a:ea typeface="MS PGothic" charset="0"/>
                    <a:cs typeface="MS PGothic" charset="0"/>
                  </a:defRPr>
                </a:lvl5pPr>
                <a:lvl6pPr marL="2286000" algn="l" defTabSz="457200" rtl="0" eaLnBrk="1" latinLnBrk="0" hangingPunct="1">
                  <a:defRPr sz="2400" kern="1200">
                    <a:solidFill>
                      <a:schemeClr val="tx1"/>
                    </a:solidFill>
                    <a:latin typeface="Segoe UI" charset="0"/>
                    <a:ea typeface="MS PGothic" charset="0"/>
                    <a:cs typeface="MS PGothic" charset="0"/>
                  </a:defRPr>
                </a:lvl6pPr>
                <a:lvl7pPr marL="2743200" algn="l" defTabSz="457200" rtl="0" eaLnBrk="1" latinLnBrk="0" hangingPunct="1">
                  <a:defRPr sz="2400" kern="1200">
                    <a:solidFill>
                      <a:schemeClr val="tx1"/>
                    </a:solidFill>
                    <a:latin typeface="Segoe UI" charset="0"/>
                    <a:ea typeface="MS PGothic" charset="0"/>
                    <a:cs typeface="MS PGothic" charset="0"/>
                  </a:defRPr>
                </a:lvl7pPr>
                <a:lvl8pPr marL="3200400" algn="l" defTabSz="457200" rtl="0" eaLnBrk="1" latinLnBrk="0" hangingPunct="1">
                  <a:defRPr sz="2400" kern="1200">
                    <a:solidFill>
                      <a:schemeClr val="tx1"/>
                    </a:solidFill>
                    <a:latin typeface="Segoe UI" charset="0"/>
                    <a:ea typeface="MS PGothic" charset="0"/>
                    <a:cs typeface="MS PGothic" charset="0"/>
                  </a:defRPr>
                </a:lvl8pPr>
                <a:lvl9pPr marL="3657600" algn="l" defTabSz="457200" rtl="0" eaLnBrk="1" latinLnBrk="0" hangingPunct="1">
                  <a:defRPr sz="2400" kern="1200">
                    <a:solidFill>
                      <a:schemeClr val="tx1"/>
                    </a:solidFill>
                    <a:latin typeface="Segoe UI" charset="0"/>
                    <a:ea typeface="MS PGothic" charset="0"/>
                    <a:cs typeface="MS PGothic" charset="0"/>
                  </a:defRPr>
                </a:lvl9pPr>
              </a:lstStyle>
              <a:p>
                <a:endParaRPr lang="en-US" dirty="0">
                  <a:solidFill>
                    <a:srgbClr val="000000"/>
                  </a:solidFill>
                </a:endParaRPr>
              </a:p>
            </p:txBody>
          </p:sp>
          <p:sp>
            <p:nvSpPr>
              <p:cNvPr id="64" name="Freeform 63"/>
              <p:cNvSpPr>
                <a:spLocks noEditPoints="1"/>
              </p:cNvSpPr>
              <p:nvPr/>
            </p:nvSpPr>
            <p:spPr bwMode="auto">
              <a:xfrm>
                <a:off x="-629162" y="5236638"/>
                <a:ext cx="321181" cy="865616"/>
              </a:xfrm>
              <a:custGeom>
                <a:avLst/>
                <a:gdLst>
                  <a:gd name="T0" fmla="*/ 148 w 164"/>
                  <a:gd name="T1" fmla="*/ 181 h 442"/>
                  <a:gd name="T2" fmla="*/ 148 w 164"/>
                  <a:gd name="T3" fmla="*/ 136 h 442"/>
                  <a:gd name="T4" fmla="*/ 123 w 164"/>
                  <a:gd name="T5" fmla="*/ 136 h 442"/>
                  <a:gd name="T6" fmla="*/ 123 w 164"/>
                  <a:gd name="T7" fmla="*/ 84 h 442"/>
                  <a:gd name="T8" fmla="*/ 101 w 164"/>
                  <a:gd name="T9" fmla="*/ 84 h 442"/>
                  <a:gd name="T10" fmla="*/ 101 w 164"/>
                  <a:gd name="T11" fmla="*/ 45 h 442"/>
                  <a:gd name="T12" fmla="*/ 87 w 164"/>
                  <a:gd name="T13" fmla="*/ 45 h 442"/>
                  <a:gd name="T14" fmla="*/ 87 w 164"/>
                  <a:gd name="T15" fmla="*/ 0 h 442"/>
                  <a:gd name="T16" fmla="*/ 77 w 164"/>
                  <a:gd name="T17" fmla="*/ 0 h 442"/>
                  <a:gd name="T18" fmla="*/ 77 w 164"/>
                  <a:gd name="T19" fmla="*/ 45 h 442"/>
                  <a:gd name="T20" fmla="*/ 63 w 164"/>
                  <a:gd name="T21" fmla="*/ 45 h 442"/>
                  <a:gd name="T22" fmla="*/ 63 w 164"/>
                  <a:gd name="T23" fmla="*/ 84 h 442"/>
                  <a:gd name="T24" fmla="*/ 41 w 164"/>
                  <a:gd name="T25" fmla="*/ 84 h 442"/>
                  <a:gd name="T26" fmla="*/ 41 w 164"/>
                  <a:gd name="T27" fmla="*/ 136 h 442"/>
                  <a:gd name="T28" fmla="*/ 16 w 164"/>
                  <a:gd name="T29" fmla="*/ 136 h 442"/>
                  <a:gd name="T30" fmla="*/ 16 w 164"/>
                  <a:gd name="T31" fmla="*/ 181 h 442"/>
                  <a:gd name="T32" fmla="*/ 0 w 164"/>
                  <a:gd name="T33" fmla="*/ 181 h 442"/>
                  <a:gd name="T34" fmla="*/ 0 w 164"/>
                  <a:gd name="T35" fmla="*/ 442 h 442"/>
                  <a:gd name="T36" fmla="*/ 164 w 164"/>
                  <a:gd name="T37" fmla="*/ 442 h 442"/>
                  <a:gd name="T38" fmla="*/ 164 w 164"/>
                  <a:gd name="T39" fmla="*/ 181 h 442"/>
                  <a:gd name="T40" fmla="*/ 148 w 164"/>
                  <a:gd name="T41" fmla="*/ 181 h 442"/>
                  <a:gd name="T42" fmla="*/ 16 w 164"/>
                  <a:gd name="T43" fmla="*/ 207 h 442"/>
                  <a:gd name="T44" fmla="*/ 82 w 164"/>
                  <a:gd name="T45" fmla="*/ 207 h 442"/>
                  <a:gd name="T46" fmla="*/ 82 w 164"/>
                  <a:gd name="T47" fmla="*/ 266 h 442"/>
                  <a:gd name="T48" fmla="*/ 16 w 164"/>
                  <a:gd name="T49" fmla="*/ 266 h 442"/>
                  <a:gd name="T50" fmla="*/ 16 w 164"/>
                  <a:gd name="T51" fmla="*/ 207 h 442"/>
                  <a:gd name="T52" fmla="*/ 82 w 164"/>
                  <a:gd name="T53" fmla="*/ 411 h 442"/>
                  <a:gd name="T54" fmla="*/ 16 w 164"/>
                  <a:gd name="T55" fmla="*/ 411 h 442"/>
                  <a:gd name="T56" fmla="*/ 16 w 164"/>
                  <a:gd name="T57" fmla="*/ 352 h 442"/>
                  <a:gd name="T58" fmla="*/ 82 w 164"/>
                  <a:gd name="T59" fmla="*/ 352 h 442"/>
                  <a:gd name="T60" fmla="*/ 82 w 164"/>
                  <a:gd name="T61" fmla="*/ 411 h 442"/>
                  <a:gd name="T62" fmla="*/ 148 w 164"/>
                  <a:gd name="T63" fmla="*/ 340 h 442"/>
                  <a:gd name="T64" fmla="*/ 82 w 164"/>
                  <a:gd name="T65" fmla="*/ 340 h 442"/>
                  <a:gd name="T66" fmla="*/ 82 w 164"/>
                  <a:gd name="T67" fmla="*/ 280 h 442"/>
                  <a:gd name="T68" fmla="*/ 148 w 164"/>
                  <a:gd name="T69" fmla="*/ 280 h 442"/>
                  <a:gd name="T70" fmla="*/ 148 w 164"/>
                  <a:gd name="T71" fmla="*/ 340 h 4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4" h="442">
                    <a:moveTo>
                      <a:pt x="148" y="181"/>
                    </a:moveTo>
                    <a:lnTo>
                      <a:pt x="148" y="136"/>
                    </a:lnTo>
                    <a:lnTo>
                      <a:pt x="123" y="136"/>
                    </a:lnTo>
                    <a:lnTo>
                      <a:pt x="123" y="84"/>
                    </a:lnTo>
                    <a:lnTo>
                      <a:pt x="101" y="84"/>
                    </a:lnTo>
                    <a:lnTo>
                      <a:pt x="101" y="45"/>
                    </a:lnTo>
                    <a:lnTo>
                      <a:pt x="87" y="45"/>
                    </a:lnTo>
                    <a:lnTo>
                      <a:pt x="87" y="0"/>
                    </a:lnTo>
                    <a:lnTo>
                      <a:pt x="77" y="0"/>
                    </a:lnTo>
                    <a:lnTo>
                      <a:pt x="77" y="45"/>
                    </a:lnTo>
                    <a:lnTo>
                      <a:pt x="63" y="45"/>
                    </a:lnTo>
                    <a:lnTo>
                      <a:pt x="63" y="84"/>
                    </a:lnTo>
                    <a:lnTo>
                      <a:pt x="41" y="84"/>
                    </a:lnTo>
                    <a:lnTo>
                      <a:pt x="41" y="136"/>
                    </a:lnTo>
                    <a:lnTo>
                      <a:pt x="16" y="136"/>
                    </a:lnTo>
                    <a:lnTo>
                      <a:pt x="16" y="181"/>
                    </a:lnTo>
                    <a:lnTo>
                      <a:pt x="0" y="181"/>
                    </a:lnTo>
                    <a:lnTo>
                      <a:pt x="0" y="442"/>
                    </a:lnTo>
                    <a:lnTo>
                      <a:pt x="164" y="442"/>
                    </a:lnTo>
                    <a:lnTo>
                      <a:pt x="164" y="181"/>
                    </a:lnTo>
                    <a:lnTo>
                      <a:pt x="148" y="181"/>
                    </a:lnTo>
                    <a:close/>
                    <a:moveTo>
                      <a:pt x="16" y="207"/>
                    </a:moveTo>
                    <a:lnTo>
                      <a:pt x="82" y="207"/>
                    </a:lnTo>
                    <a:lnTo>
                      <a:pt x="82" y="266"/>
                    </a:lnTo>
                    <a:lnTo>
                      <a:pt x="16" y="266"/>
                    </a:lnTo>
                    <a:lnTo>
                      <a:pt x="16" y="207"/>
                    </a:lnTo>
                    <a:close/>
                    <a:moveTo>
                      <a:pt x="82" y="411"/>
                    </a:moveTo>
                    <a:lnTo>
                      <a:pt x="16" y="411"/>
                    </a:lnTo>
                    <a:lnTo>
                      <a:pt x="16" y="352"/>
                    </a:lnTo>
                    <a:lnTo>
                      <a:pt x="82" y="352"/>
                    </a:lnTo>
                    <a:lnTo>
                      <a:pt x="82" y="411"/>
                    </a:lnTo>
                    <a:close/>
                    <a:moveTo>
                      <a:pt x="148" y="340"/>
                    </a:moveTo>
                    <a:lnTo>
                      <a:pt x="82" y="340"/>
                    </a:lnTo>
                    <a:lnTo>
                      <a:pt x="82" y="280"/>
                    </a:lnTo>
                    <a:lnTo>
                      <a:pt x="148" y="280"/>
                    </a:lnTo>
                    <a:lnTo>
                      <a:pt x="148" y="340"/>
                    </a:lnTo>
                    <a:close/>
                  </a:path>
                </a:pathLst>
              </a:custGeom>
              <a:solidFill>
                <a:srgbClr val="969696"/>
              </a:solidFill>
              <a:ln>
                <a:noFill/>
              </a:ln>
              <a:extLst/>
            </p:spPr>
            <p:txBody>
              <a:bodyPr vert="horz" wrap="square" lIns="91414" tIns="45706" rIns="91414" bIns="45706" numCol="1" anchor="t" anchorCtr="0" compatLnSpc="1">
                <a:prstTxWarp prst="textNoShape">
                  <a:avLst/>
                </a:prstTxWarp>
              </a:bodyPr>
              <a:lstStyle>
                <a:defPPr>
                  <a:defRPr lang="en-US"/>
                </a:defPPr>
                <a:lvl1pPr algn="l" defTabSz="931863" rtl="0" fontAlgn="base">
                  <a:spcBef>
                    <a:spcPct val="0"/>
                  </a:spcBef>
                  <a:spcAft>
                    <a:spcPct val="0"/>
                  </a:spcAft>
                  <a:defRPr sz="2400" kern="1200">
                    <a:solidFill>
                      <a:schemeClr val="tx1"/>
                    </a:solidFill>
                    <a:latin typeface="Segoe UI" charset="0"/>
                    <a:ea typeface="MS PGothic" charset="0"/>
                    <a:cs typeface="MS PGothic" charset="0"/>
                  </a:defRPr>
                </a:lvl1pPr>
                <a:lvl2pPr marL="465138" indent="-7938" algn="l" defTabSz="931863" rtl="0" fontAlgn="base">
                  <a:spcBef>
                    <a:spcPct val="0"/>
                  </a:spcBef>
                  <a:spcAft>
                    <a:spcPct val="0"/>
                  </a:spcAft>
                  <a:defRPr sz="2400" kern="1200">
                    <a:solidFill>
                      <a:schemeClr val="tx1"/>
                    </a:solidFill>
                    <a:latin typeface="Segoe UI" charset="0"/>
                    <a:ea typeface="MS PGothic" charset="0"/>
                    <a:cs typeface="MS PGothic" charset="0"/>
                  </a:defRPr>
                </a:lvl2pPr>
                <a:lvl3pPr marL="931863" indent="-17463" algn="l" defTabSz="931863" rtl="0" fontAlgn="base">
                  <a:spcBef>
                    <a:spcPct val="0"/>
                  </a:spcBef>
                  <a:spcAft>
                    <a:spcPct val="0"/>
                  </a:spcAft>
                  <a:defRPr sz="2400" kern="1200">
                    <a:solidFill>
                      <a:schemeClr val="tx1"/>
                    </a:solidFill>
                    <a:latin typeface="Segoe UI" charset="0"/>
                    <a:ea typeface="MS PGothic" charset="0"/>
                    <a:cs typeface="MS PGothic" charset="0"/>
                  </a:defRPr>
                </a:lvl3pPr>
                <a:lvl4pPr marL="1398588" indent="-26988" algn="l" defTabSz="931863" rtl="0" fontAlgn="base">
                  <a:spcBef>
                    <a:spcPct val="0"/>
                  </a:spcBef>
                  <a:spcAft>
                    <a:spcPct val="0"/>
                  </a:spcAft>
                  <a:defRPr sz="2400" kern="1200">
                    <a:solidFill>
                      <a:schemeClr val="tx1"/>
                    </a:solidFill>
                    <a:latin typeface="Segoe UI" charset="0"/>
                    <a:ea typeface="MS PGothic" charset="0"/>
                    <a:cs typeface="MS PGothic" charset="0"/>
                  </a:defRPr>
                </a:lvl4pPr>
                <a:lvl5pPr marL="1865313" indent="-36513" algn="l" defTabSz="931863" rtl="0" fontAlgn="base">
                  <a:spcBef>
                    <a:spcPct val="0"/>
                  </a:spcBef>
                  <a:spcAft>
                    <a:spcPct val="0"/>
                  </a:spcAft>
                  <a:defRPr sz="2400" kern="1200">
                    <a:solidFill>
                      <a:schemeClr val="tx1"/>
                    </a:solidFill>
                    <a:latin typeface="Segoe UI" charset="0"/>
                    <a:ea typeface="MS PGothic" charset="0"/>
                    <a:cs typeface="MS PGothic" charset="0"/>
                  </a:defRPr>
                </a:lvl5pPr>
                <a:lvl6pPr marL="2286000" algn="l" defTabSz="457200" rtl="0" eaLnBrk="1" latinLnBrk="0" hangingPunct="1">
                  <a:defRPr sz="2400" kern="1200">
                    <a:solidFill>
                      <a:schemeClr val="tx1"/>
                    </a:solidFill>
                    <a:latin typeface="Segoe UI" charset="0"/>
                    <a:ea typeface="MS PGothic" charset="0"/>
                    <a:cs typeface="MS PGothic" charset="0"/>
                  </a:defRPr>
                </a:lvl6pPr>
                <a:lvl7pPr marL="2743200" algn="l" defTabSz="457200" rtl="0" eaLnBrk="1" latinLnBrk="0" hangingPunct="1">
                  <a:defRPr sz="2400" kern="1200">
                    <a:solidFill>
                      <a:schemeClr val="tx1"/>
                    </a:solidFill>
                    <a:latin typeface="Segoe UI" charset="0"/>
                    <a:ea typeface="MS PGothic" charset="0"/>
                    <a:cs typeface="MS PGothic" charset="0"/>
                  </a:defRPr>
                </a:lvl7pPr>
                <a:lvl8pPr marL="3200400" algn="l" defTabSz="457200" rtl="0" eaLnBrk="1" latinLnBrk="0" hangingPunct="1">
                  <a:defRPr sz="2400" kern="1200">
                    <a:solidFill>
                      <a:schemeClr val="tx1"/>
                    </a:solidFill>
                    <a:latin typeface="Segoe UI" charset="0"/>
                    <a:ea typeface="MS PGothic" charset="0"/>
                    <a:cs typeface="MS PGothic" charset="0"/>
                  </a:defRPr>
                </a:lvl8pPr>
                <a:lvl9pPr marL="3657600" algn="l" defTabSz="457200" rtl="0" eaLnBrk="1" latinLnBrk="0" hangingPunct="1">
                  <a:defRPr sz="2400" kern="1200">
                    <a:solidFill>
                      <a:schemeClr val="tx1"/>
                    </a:solidFill>
                    <a:latin typeface="Segoe UI" charset="0"/>
                    <a:ea typeface="MS PGothic" charset="0"/>
                    <a:cs typeface="MS PGothic" charset="0"/>
                  </a:defRPr>
                </a:lvl9pPr>
              </a:lstStyle>
              <a:p>
                <a:endParaRPr lang="en-US" dirty="0">
                  <a:solidFill>
                    <a:srgbClr val="000000"/>
                  </a:solidFill>
                </a:endParaRPr>
              </a:p>
            </p:txBody>
          </p:sp>
          <p:sp>
            <p:nvSpPr>
              <p:cNvPr id="65" name="Freeform 64"/>
              <p:cNvSpPr>
                <a:spLocks noEditPoints="1"/>
              </p:cNvSpPr>
              <p:nvPr/>
            </p:nvSpPr>
            <p:spPr bwMode="auto">
              <a:xfrm>
                <a:off x="-270755" y="5424647"/>
                <a:ext cx="321181" cy="677609"/>
              </a:xfrm>
              <a:custGeom>
                <a:avLst/>
                <a:gdLst>
                  <a:gd name="T0" fmla="*/ 148 w 164"/>
                  <a:gd name="T1" fmla="*/ 181 h 346"/>
                  <a:gd name="T2" fmla="*/ 148 w 164"/>
                  <a:gd name="T3" fmla="*/ 136 h 346"/>
                  <a:gd name="T4" fmla="*/ 123 w 164"/>
                  <a:gd name="T5" fmla="*/ 136 h 346"/>
                  <a:gd name="T6" fmla="*/ 123 w 164"/>
                  <a:gd name="T7" fmla="*/ 82 h 346"/>
                  <a:gd name="T8" fmla="*/ 101 w 164"/>
                  <a:gd name="T9" fmla="*/ 82 h 346"/>
                  <a:gd name="T10" fmla="*/ 101 w 164"/>
                  <a:gd name="T11" fmla="*/ 45 h 346"/>
                  <a:gd name="T12" fmla="*/ 87 w 164"/>
                  <a:gd name="T13" fmla="*/ 45 h 346"/>
                  <a:gd name="T14" fmla="*/ 87 w 164"/>
                  <a:gd name="T15" fmla="*/ 0 h 346"/>
                  <a:gd name="T16" fmla="*/ 77 w 164"/>
                  <a:gd name="T17" fmla="*/ 0 h 346"/>
                  <a:gd name="T18" fmla="*/ 77 w 164"/>
                  <a:gd name="T19" fmla="*/ 45 h 346"/>
                  <a:gd name="T20" fmla="*/ 63 w 164"/>
                  <a:gd name="T21" fmla="*/ 45 h 346"/>
                  <a:gd name="T22" fmla="*/ 63 w 164"/>
                  <a:gd name="T23" fmla="*/ 82 h 346"/>
                  <a:gd name="T24" fmla="*/ 42 w 164"/>
                  <a:gd name="T25" fmla="*/ 82 h 346"/>
                  <a:gd name="T26" fmla="*/ 42 w 164"/>
                  <a:gd name="T27" fmla="*/ 136 h 346"/>
                  <a:gd name="T28" fmla="*/ 16 w 164"/>
                  <a:gd name="T29" fmla="*/ 136 h 346"/>
                  <a:gd name="T30" fmla="*/ 16 w 164"/>
                  <a:gd name="T31" fmla="*/ 181 h 346"/>
                  <a:gd name="T32" fmla="*/ 0 w 164"/>
                  <a:gd name="T33" fmla="*/ 181 h 346"/>
                  <a:gd name="T34" fmla="*/ 0 w 164"/>
                  <a:gd name="T35" fmla="*/ 346 h 346"/>
                  <a:gd name="T36" fmla="*/ 164 w 164"/>
                  <a:gd name="T37" fmla="*/ 346 h 346"/>
                  <a:gd name="T38" fmla="*/ 164 w 164"/>
                  <a:gd name="T39" fmla="*/ 181 h 346"/>
                  <a:gd name="T40" fmla="*/ 148 w 164"/>
                  <a:gd name="T41" fmla="*/ 181 h 346"/>
                  <a:gd name="T42" fmla="*/ 35 w 164"/>
                  <a:gd name="T43" fmla="*/ 158 h 346"/>
                  <a:gd name="T44" fmla="*/ 82 w 164"/>
                  <a:gd name="T45" fmla="*/ 158 h 346"/>
                  <a:gd name="T46" fmla="*/ 82 w 164"/>
                  <a:gd name="T47" fmla="*/ 200 h 346"/>
                  <a:gd name="T48" fmla="*/ 35 w 164"/>
                  <a:gd name="T49" fmla="*/ 200 h 346"/>
                  <a:gd name="T50" fmla="*/ 35 w 164"/>
                  <a:gd name="T51" fmla="*/ 158 h 346"/>
                  <a:gd name="T52" fmla="*/ 82 w 164"/>
                  <a:gd name="T53" fmla="*/ 302 h 346"/>
                  <a:gd name="T54" fmla="*/ 35 w 164"/>
                  <a:gd name="T55" fmla="*/ 302 h 346"/>
                  <a:gd name="T56" fmla="*/ 35 w 164"/>
                  <a:gd name="T57" fmla="*/ 260 h 346"/>
                  <a:gd name="T58" fmla="*/ 82 w 164"/>
                  <a:gd name="T59" fmla="*/ 260 h 346"/>
                  <a:gd name="T60" fmla="*/ 82 w 164"/>
                  <a:gd name="T61" fmla="*/ 302 h 346"/>
                  <a:gd name="T62" fmla="*/ 129 w 164"/>
                  <a:gd name="T63" fmla="*/ 251 h 346"/>
                  <a:gd name="T64" fmla="*/ 82 w 164"/>
                  <a:gd name="T65" fmla="*/ 251 h 346"/>
                  <a:gd name="T66" fmla="*/ 82 w 164"/>
                  <a:gd name="T67" fmla="*/ 209 h 346"/>
                  <a:gd name="T68" fmla="*/ 129 w 164"/>
                  <a:gd name="T69" fmla="*/ 209 h 346"/>
                  <a:gd name="T70" fmla="*/ 129 w 164"/>
                  <a:gd name="T71" fmla="*/ 251 h 3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4" h="346">
                    <a:moveTo>
                      <a:pt x="148" y="181"/>
                    </a:moveTo>
                    <a:lnTo>
                      <a:pt x="148" y="136"/>
                    </a:lnTo>
                    <a:lnTo>
                      <a:pt x="123" y="136"/>
                    </a:lnTo>
                    <a:lnTo>
                      <a:pt x="123" y="82"/>
                    </a:lnTo>
                    <a:lnTo>
                      <a:pt x="101" y="82"/>
                    </a:lnTo>
                    <a:lnTo>
                      <a:pt x="101" y="45"/>
                    </a:lnTo>
                    <a:lnTo>
                      <a:pt x="87" y="45"/>
                    </a:lnTo>
                    <a:lnTo>
                      <a:pt x="87" y="0"/>
                    </a:lnTo>
                    <a:lnTo>
                      <a:pt x="77" y="0"/>
                    </a:lnTo>
                    <a:lnTo>
                      <a:pt x="77" y="45"/>
                    </a:lnTo>
                    <a:lnTo>
                      <a:pt x="63" y="45"/>
                    </a:lnTo>
                    <a:lnTo>
                      <a:pt x="63" y="82"/>
                    </a:lnTo>
                    <a:lnTo>
                      <a:pt x="42" y="82"/>
                    </a:lnTo>
                    <a:lnTo>
                      <a:pt x="42" y="136"/>
                    </a:lnTo>
                    <a:lnTo>
                      <a:pt x="16" y="136"/>
                    </a:lnTo>
                    <a:lnTo>
                      <a:pt x="16" y="181"/>
                    </a:lnTo>
                    <a:lnTo>
                      <a:pt x="0" y="181"/>
                    </a:lnTo>
                    <a:lnTo>
                      <a:pt x="0" y="346"/>
                    </a:lnTo>
                    <a:lnTo>
                      <a:pt x="164" y="346"/>
                    </a:lnTo>
                    <a:lnTo>
                      <a:pt x="164" y="181"/>
                    </a:lnTo>
                    <a:lnTo>
                      <a:pt x="148" y="181"/>
                    </a:lnTo>
                    <a:close/>
                    <a:moveTo>
                      <a:pt x="35" y="158"/>
                    </a:moveTo>
                    <a:lnTo>
                      <a:pt x="82" y="158"/>
                    </a:lnTo>
                    <a:lnTo>
                      <a:pt x="82" y="200"/>
                    </a:lnTo>
                    <a:lnTo>
                      <a:pt x="35" y="200"/>
                    </a:lnTo>
                    <a:lnTo>
                      <a:pt x="35" y="158"/>
                    </a:lnTo>
                    <a:close/>
                    <a:moveTo>
                      <a:pt x="82" y="302"/>
                    </a:moveTo>
                    <a:lnTo>
                      <a:pt x="35" y="302"/>
                    </a:lnTo>
                    <a:lnTo>
                      <a:pt x="35" y="260"/>
                    </a:lnTo>
                    <a:lnTo>
                      <a:pt x="82" y="260"/>
                    </a:lnTo>
                    <a:lnTo>
                      <a:pt x="82" y="302"/>
                    </a:lnTo>
                    <a:close/>
                    <a:moveTo>
                      <a:pt x="129" y="251"/>
                    </a:moveTo>
                    <a:lnTo>
                      <a:pt x="82" y="251"/>
                    </a:lnTo>
                    <a:lnTo>
                      <a:pt x="82" y="209"/>
                    </a:lnTo>
                    <a:lnTo>
                      <a:pt x="129" y="209"/>
                    </a:lnTo>
                    <a:lnTo>
                      <a:pt x="129" y="251"/>
                    </a:lnTo>
                    <a:close/>
                  </a:path>
                </a:pathLst>
              </a:custGeom>
              <a:solidFill>
                <a:srgbClr val="969696"/>
              </a:solidFill>
              <a:ln>
                <a:noFill/>
              </a:ln>
              <a:extLst/>
            </p:spPr>
            <p:txBody>
              <a:bodyPr vert="horz" wrap="square" lIns="91414" tIns="45706" rIns="91414" bIns="45706" numCol="1" anchor="t" anchorCtr="0" compatLnSpc="1">
                <a:prstTxWarp prst="textNoShape">
                  <a:avLst/>
                </a:prstTxWarp>
              </a:bodyPr>
              <a:lstStyle>
                <a:defPPr>
                  <a:defRPr lang="en-US"/>
                </a:defPPr>
                <a:lvl1pPr algn="l" defTabSz="931863" rtl="0" fontAlgn="base">
                  <a:spcBef>
                    <a:spcPct val="0"/>
                  </a:spcBef>
                  <a:spcAft>
                    <a:spcPct val="0"/>
                  </a:spcAft>
                  <a:defRPr sz="2400" kern="1200">
                    <a:solidFill>
                      <a:schemeClr val="tx1"/>
                    </a:solidFill>
                    <a:latin typeface="Segoe UI" charset="0"/>
                    <a:ea typeface="MS PGothic" charset="0"/>
                    <a:cs typeface="MS PGothic" charset="0"/>
                  </a:defRPr>
                </a:lvl1pPr>
                <a:lvl2pPr marL="465138" indent="-7938" algn="l" defTabSz="931863" rtl="0" fontAlgn="base">
                  <a:spcBef>
                    <a:spcPct val="0"/>
                  </a:spcBef>
                  <a:spcAft>
                    <a:spcPct val="0"/>
                  </a:spcAft>
                  <a:defRPr sz="2400" kern="1200">
                    <a:solidFill>
                      <a:schemeClr val="tx1"/>
                    </a:solidFill>
                    <a:latin typeface="Segoe UI" charset="0"/>
                    <a:ea typeface="MS PGothic" charset="0"/>
                    <a:cs typeface="MS PGothic" charset="0"/>
                  </a:defRPr>
                </a:lvl2pPr>
                <a:lvl3pPr marL="931863" indent="-17463" algn="l" defTabSz="931863" rtl="0" fontAlgn="base">
                  <a:spcBef>
                    <a:spcPct val="0"/>
                  </a:spcBef>
                  <a:spcAft>
                    <a:spcPct val="0"/>
                  </a:spcAft>
                  <a:defRPr sz="2400" kern="1200">
                    <a:solidFill>
                      <a:schemeClr val="tx1"/>
                    </a:solidFill>
                    <a:latin typeface="Segoe UI" charset="0"/>
                    <a:ea typeface="MS PGothic" charset="0"/>
                    <a:cs typeface="MS PGothic" charset="0"/>
                  </a:defRPr>
                </a:lvl3pPr>
                <a:lvl4pPr marL="1398588" indent="-26988" algn="l" defTabSz="931863" rtl="0" fontAlgn="base">
                  <a:spcBef>
                    <a:spcPct val="0"/>
                  </a:spcBef>
                  <a:spcAft>
                    <a:spcPct val="0"/>
                  </a:spcAft>
                  <a:defRPr sz="2400" kern="1200">
                    <a:solidFill>
                      <a:schemeClr val="tx1"/>
                    </a:solidFill>
                    <a:latin typeface="Segoe UI" charset="0"/>
                    <a:ea typeface="MS PGothic" charset="0"/>
                    <a:cs typeface="MS PGothic" charset="0"/>
                  </a:defRPr>
                </a:lvl4pPr>
                <a:lvl5pPr marL="1865313" indent="-36513" algn="l" defTabSz="931863" rtl="0" fontAlgn="base">
                  <a:spcBef>
                    <a:spcPct val="0"/>
                  </a:spcBef>
                  <a:spcAft>
                    <a:spcPct val="0"/>
                  </a:spcAft>
                  <a:defRPr sz="2400" kern="1200">
                    <a:solidFill>
                      <a:schemeClr val="tx1"/>
                    </a:solidFill>
                    <a:latin typeface="Segoe UI" charset="0"/>
                    <a:ea typeface="MS PGothic" charset="0"/>
                    <a:cs typeface="MS PGothic" charset="0"/>
                  </a:defRPr>
                </a:lvl5pPr>
                <a:lvl6pPr marL="2286000" algn="l" defTabSz="457200" rtl="0" eaLnBrk="1" latinLnBrk="0" hangingPunct="1">
                  <a:defRPr sz="2400" kern="1200">
                    <a:solidFill>
                      <a:schemeClr val="tx1"/>
                    </a:solidFill>
                    <a:latin typeface="Segoe UI" charset="0"/>
                    <a:ea typeface="MS PGothic" charset="0"/>
                    <a:cs typeface="MS PGothic" charset="0"/>
                  </a:defRPr>
                </a:lvl6pPr>
                <a:lvl7pPr marL="2743200" algn="l" defTabSz="457200" rtl="0" eaLnBrk="1" latinLnBrk="0" hangingPunct="1">
                  <a:defRPr sz="2400" kern="1200">
                    <a:solidFill>
                      <a:schemeClr val="tx1"/>
                    </a:solidFill>
                    <a:latin typeface="Segoe UI" charset="0"/>
                    <a:ea typeface="MS PGothic" charset="0"/>
                    <a:cs typeface="MS PGothic" charset="0"/>
                  </a:defRPr>
                </a:lvl7pPr>
                <a:lvl8pPr marL="3200400" algn="l" defTabSz="457200" rtl="0" eaLnBrk="1" latinLnBrk="0" hangingPunct="1">
                  <a:defRPr sz="2400" kern="1200">
                    <a:solidFill>
                      <a:schemeClr val="tx1"/>
                    </a:solidFill>
                    <a:latin typeface="Segoe UI" charset="0"/>
                    <a:ea typeface="MS PGothic" charset="0"/>
                    <a:cs typeface="MS PGothic" charset="0"/>
                  </a:defRPr>
                </a:lvl8pPr>
                <a:lvl9pPr marL="3657600" algn="l" defTabSz="457200" rtl="0" eaLnBrk="1" latinLnBrk="0" hangingPunct="1">
                  <a:defRPr sz="2400" kern="1200">
                    <a:solidFill>
                      <a:schemeClr val="tx1"/>
                    </a:solidFill>
                    <a:latin typeface="Segoe UI" charset="0"/>
                    <a:ea typeface="MS PGothic" charset="0"/>
                    <a:cs typeface="MS PGothic" charset="0"/>
                  </a:defRPr>
                </a:lvl9pPr>
              </a:lstStyle>
              <a:p>
                <a:endParaRPr lang="en-US" dirty="0">
                  <a:solidFill>
                    <a:srgbClr val="000000"/>
                  </a:solidFill>
                </a:endParaRPr>
              </a:p>
            </p:txBody>
          </p:sp>
          <p:sp>
            <p:nvSpPr>
              <p:cNvPr id="66" name="Freeform 65"/>
              <p:cNvSpPr>
                <a:spLocks noEditPoints="1"/>
              </p:cNvSpPr>
              <p:nvPr/>
            </p:nvSpPr>
            <p:spPr bwMode="auto">
              <a:xfrm>
                <a:off x="2526594" y="5365893"/>
                <a:ext cx="362307" cy="736363"/>
              </a:xfrm>
              <a:custGeom>
                <a:avLst/>
                <a:gdLst>
                  <a:gd name="T0" fmla="*/ 0 w 185"/>
                  <a:gd name="T1" fmla="*/ 0 h 376"/>
                  <a:gd name="T2" fmla="*/ 0 w 185"/>
                  <a:gd name="T3" fmla="*/ 376 h 376"/>
                  <a:gd name="T4" fmla="*/ 185 w 185"/>
                  <a:gd name="T5" fmla="*/ 376 h 376"/>
                  <a:gd name="T6" fmla="*/ 185 w 185"/>
                  <a:gd name="T7" fmla="*/ 0 h 376"/>
                  <a:gd name="T8" fmla="*/ 0 w 185"/>
                  <a:gd name="T9" fmla="*/ 0 h 376"/>
                  <a:gd name="T10" fmla="*/ 86 w 185"/>
                  <a:gd name="T11" fmla="*/ 304 h 376"/>
                  <a:gd name="T12" fmla="*/ 20 w 185"/>
                  <a:gd name="T13" fmla="*/ 304 h 376"/>
                  <a:gd name="T14" fmla="*/ 20 w 185"/>
                  <a:gd name="T15" fmla="*/ 244 h 376"/>
                  <a:gd name="T16" fmla="*/ 86 w 185"/>
                  <a:gd name="T17" fmla="*/ 244 h 376"/>
                  <a:gd name="T18" fmla="*/ 86 w 185"/>
                  <a:gd name="T19" fmla="*/ 304 h 376"/>
                  <a:gd name="T20" fmla="*/ 86 w 185"/>
                  <a:gd name="T21" fmla="*/ 230 h 376"/>
                  <a:gd name="T22" fmla="*/ 20 w 185"/>
                  <a:gd name="T23" fmla="*/ 230 h 376"/>
                  <a:gd name="T24" fmla="*/ 20 w 185"/>
                  <a:gd name="T25" fmla="*/ 171 h 376"/>
                  <a:gd name="T26" fmla="*/ 86 w 185"/>
                  <a:gd name="T27" fmla="*/ 171 h 376"/>
                  <a:gd name="T28" fmla="*/ 86 w 185"/>
                  <a:gd name="T29" fmla="*/ 230 h 376"/>
                  <a:gd name="T30" fmla="*/ 86 w 185"/>
                  <a:gd name="T31" fmla="*/ 157 h 376"/>
                  <a:gd name="T32" fmla="*/ 20 w 185"/>
                  <a:gd name="T33" fmla="*/ 157 h 376"/>
                  <a:gd name="T34" fmla="*/ 20 w 185"/>
                  <a:gd name="T35" fmla="*/ 98 h 376"/>
                  <a:gd name="T36" fmla="*/ 86 w 185"/>
                  <a:gd name="T37" fmla="*/ 98 h 376"/>
                  <a:gd name="T38" fmla="*/ 86 w 185"/>
                  <a:gd name="T39" fmla="*/ 157 h 376"/>
                  <a:gd name="T40" fmla="*/ 86 w 185"/>
                  <a:gd name="T41" fmla="*/ 85 h 376"/>
                  <a:gd name="T42" fmla="*/ 20 w 185"/>
                  <a:gd name="T43" fmla="*/ 85 h 376"/>
                  <a:gd name="T44" fmla="*/ 20 w 185"/>
                  <a:gd name="T45" fmla="*/ 25 h 376"/>
                  <a:gd name="T46" fmla="*/ 86 w 185"/>
                  <a:gd name="T47" fmla="*/ 25 h 376"/>
                  <a:gd name="T48" fmla="*/ 86 w 185"/>
                  <a:gd name="T49" fmla="*/ 85 h 376"/>
                  <a:gd name="T50" fmla="*/ 166 w 185"/>
                  <a:gd name="T51" fmla="*/ 304 h 376"/>
                  <a:gd name="T52" fmla="*/ 99 w 185"/>
                  <a:gd name="T53" fmla="*/ 304 h 376"/>
                  <a:gd name="T54" fmla="*/ 99 w 185"/>
                  <a:gd name="T55" fmla="*/ 244 h 376"/>
                  <a:gd name="T56" fmla="*/ 166 w 185"/>
                  <a:gd name="T57" fmla="*/ 244 h 376"/>
                  <a:gd name="T58" fmla="*/ 166 w 185"/>
                  <a:gd name="T59" fmla="*/ 304 h 376"/>
                  <a:gd name="T60" fmla="*/ 166 w 185"/>
                  <a:gd name="T61" fmla="*/ 230 h 376"/>
                  <a:gd name="T62" fmla="*/ 99 w 185"/>
                  <a:gd name="T63" fmla="*/ 230 h 376"/>
                  <a:gd name="T64" fmla="*/ 99 w 185"/>
                  <a:gd name="T65" fmla="*/ 171 h 376"/>
                  <a:gd name="T66" fmla="*/ 166 w 185"/>
                  <a:gd name="T67" fmla="*/ 171 h 376"/>
                  <a:gd name="T68" fmla="*/ 166 w 185"/>
                  <a:gd name="T69" fmla="*/ 230 h 376"/>
                  <a:gd name="T70" fmla="*/ 166 w 185"/>
                  <a:gd name="T71" fmla="*/ 157 h 376"/>
                  <a:gd name="T72" fmla="*/ 99 w 185"/>
                  <a:gd name="T73" fmla="*/ 157 h 376"/>
                  <a:gd name="T74" fmla="*/ 99 w 185"/>
                  <a:gd name="T75" fmla="*/ 98 h 376"/>
                  <a:gd name="T76" fmla="*/ 166 w 185"/>
                  <a:gd name="T77" fmla="*/ 98 h 376"/>
                  <a:gd name="T78" fmla="*/ 166 w 185"/>
                  <a:gd name="T79" fmla="*/ 157 h 376"/>
                  <a:gd name="T80" fmla="*/ 166 w 185"/>
                  <a:gd name="T81" fmla="*/ 85 h 376"/>
                  <a:gd name="T82" fmla="*/ 99 w 185"/>
                  <a:gd name="T83" fmla="*/ 85 h 376"/>
                  <a:gd name="T84" fmla="*/ 99 w 185"/>
                  <a:gd name="T85" fmla="*/ 25 h 376"/>
                  <a:gd name="T86" fmla="*/ 166 w 185"/>
                  <a:gd name="T87" fmla="*/ 25 h 376"/>
                  <a:gd name="T88" fmla="*/ 166 w 185"/>
                  <a:gd name="T89" fmla="*/ 85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85" h="376">
                    <a:moveTo>
                      <a:pt x="0" y="0"/>
                    </a:moveTo>
                    <a:lnTo>
                      <a:pt x="0" y="376"/>
                    </a:lnTo>
                    <a:lnTo>
                      <a:pt x="185" y="376"/>
                    </a:lnTo>
                    <a:lnTo>
                      <a:pt x="185" y="0"/>
                    </a:lnTo>
                    <a:lnTo>
                      <a:pt x="0" y="0"/>
                    </a:lnTo>
                    <a:close/>
                    <a:moveTo>
                      <a:pt x="86" y="304"/>
                    </a:moveTo>
                    <a:lnTo>
                      <a:pt x="20" y="304"/>
                    </a:lnTo>
                    <a:lnTo>
                      <a:pt x="20" y="244"/>
                    </a:lnTo>
                    <a:lnTo>
                      <a:pt x="86" y="244"/>
                    </a:lnTo>
                    <a:lnTo>
                      <a:pt x="86" y="304"/>
                    </a:lnTo>
                    <a:close/>
                    <a:moveTo>
                      <a:pt x="86" y="230"/>
                    </a:moveTo>
                    <a:lnTo>
                      <a:pt x="20" y="230"/>
                    </a:lnTo>
                    <a:lnTo>
                      <a:pt x="20" y="171"/>
                    </a:lnTo>
                    <a:lnTo>
                      <a:pt x="86" y="171"/>
                    </a:lnTo>
                    <a:lnTo>
                      <a:pt x="86" y="230"/>
                    </a:lnTo>
                    <a:close/>
                    <a:moveTo>
                      <a:pt x="86" y="157"/>
                    </a:moveTo>
                    <a:lnTo>
                      <a:pt x="20" y="157"/>
                    </a:lnTo>
                    <a:lnTo>
                      <a:pt x="20" y="98"/>
                    </a:lnTo>
                    <a:lnTo>
                      <a:pt x="86" y="98"/>
                    </a:lnTo>
                    <a:lnTo>
                      <a:pt x="86" y="157"/>
                    </a:lnTo>
                    <a:close/>
                    <a:moveTo>
                      <a:pt x="86" y="85"/>
                    </a:moveTo>
                    <a:lnTo>
                      <a:pt x="20" y="85"/>
                    </a:lnTo>
                    <a:lnTo>
                      <a:pt x="20" y="25"/>
                    </a:lnTo>
                    <a:lnTo>
                      <a:pt x="86" y="25"/>
                    </a:lnTo>
                    <a:lnTo>
                      <a:pt x="86" y="85"/>
                    </a:lnTo>
                    <a:close/>
                    <a:moveTo>
                      <a:pt x="166" y="304"/>
                    </a:moveTo>
                    <a:lnTo>
                      <a:pt x="99" y="304"/>
                    </a:lnTo>
                    <a:lnTo>
                      <a:pt x="99" y="244"/>
                    </a:lnTo>
                    <a:lnTo>
                      <a:pt x="166" y="244"/>
                    </a:lnTo>
                    <a:lnTo>
                      <a:pt x="166" y="304"/>
                    </a:lnTo>
                    <a:close/>
                    <a:moveTo>
                      <a:pt x="166" y="230"/>
                    </a:moveTo>
                    <a:lnTo>
                      <a:pt x="99" y="230"/>
                    </a:lnTo>
                    <a:lnTo>
                      <a:pt x="99" y="171"/>
                    </a:lnTo>
                    <a:lnTo>
                      <a:pt x="166" y="171"/>
                    </a:lnTo>
                    <a:lnTo>
                      <a:pt x="166" y="230"/>
                    </a:lnTo>
                    <a:close/>
                    <a:moveTo>
                      <a:pt x="166" y="157"/>
                    </a:moveTo>
                    <a:lnTo>
                      <a:pt x="99" y="157"/>
                    </a:lnTo>
                    <a:lnTo>
                      <a:pt x="99" y="98"/>
                    </a:lnTo>
                    <a:lnTo>
                      <a:pt x="166" y="98"/>
                    </a:lnTo>
                    <a:lnTo>
                      <a:pt x="166" y="157"/>
                    </a:lnTo>
                    <a:close/>
                    <a:moveTo>
                      <a:pt x="166" y="85"/>
                    </a:moveTo>
                    <a:lnTo>
                      <a:pt x="99" y="85"/>
                    </a:lnTo>
                    <a:lnTo>
                      <a:pt x="99" y="25"/>
                    </a:lnTo>
                    <a:lnTo>
                      <a:pt x="166" y="25"/>
                    </a:lnTo>
                    <a:lnTo>
                      <a:pt x="166" y="85"/>
                    </a:lnTo>
                    <a:close/>
                  </a:path>
                </a:pathLst>
              </a:custGeom>
              <a:solidFill>
                <a:srgbClr val="969696"/>
              </a:solidFill>
              <a:ln>
                <a:noFill/>
              </a:ln>
              <a:extLst/>
            </p:spPr>
            <p:txBody>
              <a:bodyPr vert="horz" wrap="square" lIns="91414" tIns="45706" rIns="91414" bIns="45706" numCol="1" anchor="t" anchorCtr="0" compatLnSpc="1">
                <a:prstTxWarp prst="textNoShape">
                  <a:avLst/>
                </a:prstTxWarp>
              </a:bodyPr>
              <a:lstStyle>
                <a:defPPr>
                  <a:defRPr lang="en-US"/>
                </a:defPPr>
                <a:lvl1pPr algn="l" defTabSz="931863" rtl="0" fontAlgn="base">
                  <a:spcBef>
                    <a:spcPct val="0"/>
                  </a:spcBef>
                  <a:spcAft>
                    <a:spcPct val="0"/>
                  </a:spcAft>
                  <a:defRPr sz="2400" kern="1200">
                    <a:solidFill>
                      <a:schemeClr val="tx1"/>
                    </a:solidFill>
                    <a:latin typeface="Segoe UI" charset="0"/>
                    <a:ea typeface="MS PGothic" charset="0"/>
                    <a:cs typeface="MS PGothic" charset="0"/>
                  </a:defRPr>
                </a:lvl1pPr>
                <a:lvl2pPr marL="465138" indent="-7938" algn="l" defTabSz="931863" rtl="0" fontAlgn="base">
                  <a:spcBef>
                    <a:spcPct val="0"/>
                  </a:spcBef>
                  <a:spcAft>
                    <a:spcPct val="0"/>
                  </a:spcAft>
                  <a:defRPr sz="2400" kern="1200">
                    <a:solidFill>
                      <a:schemeClr val="tx1"/>
                    </a:solidFill>
                    <a:latin typeface="Segoe UI" charset="0"/>
                    <a:ea typeface="MS PGothic" charset="0"/>
                    <a:cs typeface="MS PGothic" charset="0"/>
                  </a:defRPr>
                </a:lvl2pPr>
                <a:lvl3pPr marL="931863" indent="-17463" algn="l" defTabSz="931863" rtl="0" fontAlgn="base">
                  <a:spcBef>
                    <a:spcPct val="0"/>
                  </a:spcBef>
                  <a:spcAft>
                    <a:spcPct val="0"/>
                  </a:spcAft>
                  <a:defRPr sz="2400" kern="1200">
                    <a:solidFill>
                      <a:schemeClr val="tx1"/>
                    </a:solidFill>
                    <a:latin typeface="Segoe UI" charset="0"/>
                    <a:ea typeface="MS PGothic" charset="0"/>
                    <a:cs typeface="MS PGothic" charset="0"/>
                  </a:defRPr>
                </a:lvl3pPr>
                <a:lvl4pPr marL="1398588" indent="-26988" algn="l" defTabSz="931863" rtl="0" fontAlgn="base">
                  <a:spcBef>
                    <a:spcPct val="0"/>
                  </a:spcBef>
                  <a:spcAft>
                    <a:spcPct val="0"/>
                  </a:spcAft>
                  <a:defRPr sz="2400" kern="1200">
                    <a:solidFill>
                      <a:schemeClr val="tx1"/>
                    </a:solidFill>
                    <a:latin typeface="Segoe UI" charset="0"/>
                    <a:ea typeface="MS PGothic" charset="0"/>
                    <a:cs typeface="MS PGothic" charset="0"/>
                  </a:defRPr>
                </a:lvl4pPr>
                <a:lvl5pPr marL="1865313" indent="-36513" algn="l" defTabSz="931863" rtl="0" fontAlgn="base">
                  <a:spcBef>
                    <a:spcPct val="0"/>
                  </a:spcBef>
                  <a:spcAft>
                    <a:spcPct val="0"/>
                  </a:spcAft>
                  <a:defRPr sz="2400" kern="1200">
                    <a:solidFill>
                      <a:schemeClr val="tx1"/>
                    </a:solidFill>
                    <a:latin typeface="Segoe UI" charset="0"/>
                    <a:ea typeface="MS PGothic" charset="0"/>
                    <a:cs typeface="MS PGothic" charset="0"/>
                  </a:defRPr>
                </a:lvl5pPr>
                <a:lvl6pPr marL="2286000" algn="l" defTabSz="457200" rtl="0" eaLnBrk="1" latinLnBrk="0" hangingPunct="1">
                  <a:defRPr sz="2400" kern="1200">
                    <a:solidFill>
                      <a:schemeClr val="tx1"/>
                    </a:solidFill>
                    <a:latin typeface="Segoe UI" charset="0"/>
                    <a:ea typeface="MS PGothic" charset="0"/>
                    <a:cs typeface="MS PGothic" charset="0"/>
                  </a:defRPr>
                </a:lvl6pPr>
                <a:lvl7pPr marL="2743200" algn="l" defTabSz="457200" rtl="0" eaLnBrk="1" latinLnBrk="0" hangingPunct="1">
                  <a:defRPr sz="2400" kern="1200">
                    <a:solidFill>
                      <a:schemeClr val="tx1"/>
                    </a:solidFill>
                    <a:latin typeface="Segoe UI" charset="0"/>
                    <a:ea typeface="MS PGothic" charset="0"/>
                    <a:cs typeface="MS PGothic" charset="0"/>
                  </a:defRPr>
                </a:lvl7pPr>
                <a:lvl8pPr marL="3200400" algn="l" defTabSz="457200" rtl="0" eaLnBrk="1" latinLnBrk="0" hangingPunct="1">
                  <a:defRPr sz="2400" kern="1200">
                    <a:solidFill>
                      <a:schemeClr val="tx1"/>
                    </a:solidFill>
                    <a:latin typeface="Segoe UI" charset="0"/>
                    <a:ea typeface="MS PGothic" charset="0"/>
                    <a:cs typeface="MS PGothic" charset="0"/>
                  </a:defRPr>
                </a:lvl8pPr>
                <a:lvl9pPr marL="3657600" algn="l" defTabSz="457200" rtl="0" eaLnBrk="1" latinLnBrk="0" hangingPunct="1">
                  <a:defRPr sz="2400" kern="1200">
                    <a:solidFill>
                      <a:schemeClr val="tx1"/>
                    </a:solidFill>
                    <a:latin typeface="Segoe UI" charset="0"/>
                    <a:ea typeface="MS PGothic" charset="0"/>
                    <a:cs typeface="MS PGothic" charset="0"/>
                  </a:defRPr>
                </a:lvl9pPr>
              </a:lstStyle>
              <a:p>
                <a:endParaRPr lang="en-US" dirty="0">
                  <a:solidFill>
                    <a:srgbClr val="000000"/>
                  </a:solidFill>
                </a:endParaRPr>
              </a:p>
            </p:txBody>
          </p:sp>
        </p:grpSp>
        <p:grpSp>
          <p:nvGrpSpPr>
            <p:cNvPr id="51" name="Group 50"/>
            <p:cNvGrpSpPr/>
            <p:nvPr/>
          </p:nvGrpSpPr>
          <p:grpSpPr>
            <a:xfrm>
              <a:off x="1734213" y="3350560"/>
              <a:ext cx="4239984" cy="1330714"/>
              <a:chOff x="1763774" y="3665985"/>
              <a:chExt cx="4239984" cy="1330714"/>
            </a:xfrm>
          </p:grpSpPr>
          <p:sp>
            <p:nvSpPr>
              <p:cNvPr id="58" name="TextBox 57"/>
              <p:cNvSpPr txBox="1"/>
              <p:nvPr/>
            </p:nvSpPr>
            <p:spPr>
              <a:xfrm>
                <a:off x="3648525" y="3665985"/>
                <a:ext cx="2355233" cy="1330714"/>
              </a:xfrm>
              <a:prstGeom prst="rect">
                <a:avLst/>
              </a:prstGeom>
              <a:noFill/>
            </p:spPr>
            <p:txBody>
              <a:bodyPr wrap="square" lIns="182828" tIns="146262" rIns="182828" bIns="146262" rtlCol="0" anchor="ctr">
                <a:noAutofit/>
              </a:bodyPr>
              <a:lstStyle/>
              <a:p>
                <a:pPr defTabSz="931505" fontAlgn="base">
                  <a:lnSpc>
                    <a:spcPct val="90000"/>
                  </a:lnSpc>
                  <a:spcBef>
                    <a:spcPct val="0"/>
                  </a:spcBef>
                  <a:spcAft>
                    <a:spcPts val="600"/>
                  </a:spcAft>
                </a:pPr>
                <a:r>
                  <a:rPr lang="en-US" sz="2000" dirty="0">
                    <a:solidFill>
                      <a:schemeClr val="accent1"/>
                    </a:solidFill>
                    <a:latin typeface="Segoe UI Semibold" panose="020B0702040204020203" pitchFamily="34" charset="0"/>
                    <a:ea typeface="MS PGothic" charset="0"/>
                    <a:cs typeface="Segoe UI Semibold" panose="020B0702040204020203" pitchFamily="34" charset="0"/>
                  </a:rPr>
                  <a:t>Interactive query</a:t>
                </a:r>
              </a:p>
            </p:txBody>
          </p:sp>
          <p:sp>
            <p:nvSpPr>
              <p:cNvPr id="59" name="TextBox 58"/>
              <p:cNvSpPr txBox="1"/>
              <p:nvPr/>
            </p:nvSpPr>
            <p:spPr>
              <a:xfrm>
                <a:off x="1763774" y="3665985"/>
                <a:ext cx="1880824" cy="1330714"/>
              </a:xfrm>
              <a:prstGeom prst="rect">
                <a:avLst/>
              </a:prstGeom>
              <a:noFill/>
            </p:spPr>
            <p:txBody>
              <a:bodyPr wrap="square" lIns="182828" tIns="146262" rIns="182828" bIns="146262" rtlCol="0" anchor="ctr">
                <a:noAutofit/>
              </a:bodyPr>
              <a:lstStyle/>
              <a:p>
                <a:pPr defTabSz="931505" fontAlgn="base">
                  <a:lnSpc>
                    <a:spcPct val="90000"/>
                  </a:lnSpc>
                  <a:spcBef>
                    <a:spcPct val="0"/>
                  </a:spcBef>
                  <a:spcAft>
                    <a:spcPts val="600"/>
                  </a:spcAft>
                </a:pPr>
                <a:r>
                  <a:rPr lang="en-US" sz="1800" dirty="0">
                    <a:solidFill>
                      <a:schemeClr val="accent1"/>
                    </a:solidFill>
                    <a:latin typeface="Segoe UI Semibold" panose="020B0702040204020203" pitchFamily="34" charset="0"/>
                    <a:ea typeface="MS PGothic" charset="0"/>
                    <a:cs typeface="Segoe UI Semibold" panose="020B0702040204020203" pitchFamily="34" charset="0"/>
                  </a:rPr>
                  <a:t>AS Connector</a:t>
                </a:r>
              </a:p>
            </p:txBody>
          </p:sp>
        </p:grpSp>
        <p:pic>
          <p:nvPicPr>
            <p:cNvPr id="52" name="Picture 51"/>
            <p:cNvPicPr>
              <a:picLocks noChangeAspect="1"/>
            </p:cNvPicPr>
            <p:nvPr/>
          </p:nvPicPr>
          <p:blipFill>
            <a:blip r:embed="rId3"/>
            <a:stretch>
              <a:fillRect/>
            </a:stretch>
          </p:blipFill>
          <p:spPr>
            <a:xfrm>
              <a:off x="3133518" y="4707962"/>
              <a:ext cx="888942" cy="1026977"/>
            </a:xfrm>
            <a:prstGeom prst="rect">
              <a:avLst/>
            </a:prstGeom>
          </p:spPr>
        </p:pic>
        <p:sp>
          <p:nvSpPr>
            <p:cNvPr id="53" name="Rectangle 52"/>
            <p:cNvSpPr/>
            <p:nvPr/>
          </p:nvSpPr>
          <p:spPr bwMode="auto">
            <a:xfrm>
              <a:off x="391568" y="5746321"/>
              <a:ext cx="6379935" cy="367148"/>
            </a:xfrm>
            <a:prstGeom prst="rect">
              <a:avLst/>
            </a:prstGeom>
            <a:solidFill>
              <a:schemeClr val="tx1">
                <a:lumMod val="50000"/>
                <a:lumOff val="5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indent="-342900" algn="ctr" defTabSz="932472" fontAlgn="base">
                <a:lnSpc>
                  <a:spcPct val="90000"/>
                </a:lnSpc>
                <a:spcBef>
                  <a:spcPct val="0"/>
                </a:spcBef>
                <a:spcAft>
                  <a:spcPct val="0"/>
                </a:spcAft>
                <a:buFont typeface="Wingdings 3" panose="05040102010807070707" pitchFamily="18" charset="2"/>
                <a:buChar char="Æ"/>
              </a:pPr>
              <a:endParaRPr lang="en-US" sz="2000" b="1" dirty="0">
                <a:solidFill>
                  <a:schemeClr val="bg1"/>
                </a:solidFill>
                <a:latin typeface="+mj-lt"/>
                <a:ea typeface="Segoe UI" pitchFamily="34" charset="0"/>
                <a:cs typeface="Segoe UI" pitchFamily="34" charset="0"/>
              </a:endParaRPr>
            </a:p>
          </p:txBody>
        </p:sp>
        <p:sp>
          <p:nvSpPr>
            <p:cNvPr id="54" name="Left-Right Arrow 53"/>
            <p:cNvSpPr/>
            <p:nvPr/>
          </p:nvSpPr>
          <p:spPr bwMode="auto">
            <a:xfrm rot="5400000" flipH="1">
              <a:off x="2919651" y="3830883"/>
              <a:ext cx="1316673" cy="356025"/>
            </a:xfrm>
            <a:prstGeom prst="leftRightArrow">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28" tIns="146262" rIns="182828" bIns="146262" numCol="1" spcCol="0" rtlCol="0" fromWordArt="0" anchor="t" anchorCtr="0" forceAA="0" compatLnSpc="1">
              <a:prstTxWarp prst="textNoShape">
                <a:avLst/>
              </a:prstTxWarp>
              <a:noAutofit/>
            </a:bodyPr>
            <a:lstStyle/>
            <a:p>
              <a:pPr marL="342768" indent="-342768" algn="ctr" defTabSz="932114" fontAlgn="base">
                <a:lnSpc>
                  <a:spcPct val="90000"/>
                </a:lnSpc>
                <a:spcBef>
                  <a:spcPct val="0"/>
                </a:spcBef>
                <a:spcAft>
                  <a:spcPct val="0"/>
                </a:spcAft>
                <a:buFont typeface="Wingdings 3" panose="05040102010807070707" pitchFamily="18" charset="2"/>
                <a:buChar char="Æ"/>
              </a:pPr>
              <a:endParaRPr lang="en-IN" sz="2000" b="1" dirty="0">
                <a:solidFill>
                  <a:srgbClr val="FFFFFF"/>
                </a:solidFill>
                <a:latin typeface="Segoe UI Light"/>
                <a:ea typeface="Segoe UI" pitchFamily="34" charset="0"/>
                <a:cs typeface="Segoe UI" pitchFamily="34" charset="0"/>
              </a:endParaRPr>
            </a:p>
          </p:txBody>
        </p:sp>
        <p:sp>
          <p:nvSpPr>
            <p:cNvPr id="55" name="Freeform 54"/>
            <p:cNvSpPr>
              <a:spLocks/>
            </p:cNvSpPr>
            <p:nvPr/>
          </p:nvSpPr>
          <p:spPr bwMode="auto">
            <a:xfrm>
              <a:off x="4475541" y="2011975"/>
              <a:ext cx="1923261" cy="874477"/>
            </a:xfrm>
            <a:custGeom>
              <a:avLst/>
              <a:gdLst>
                <a:gd name="T0" fmla="*/ 951 w 1004"/>
                <a:gd name="T1" fmla="*/ 296 h 454"/>
                <a:gd name="T2" fmla="*/ 809 w 1004"/>
                <a:gd name="T3" fmla="*/ 168 h 454"/>
                <a:gd name="T4" fmla="*/ 730 w 1004"/>
                <a:gd name="T5" fmla="*/ 191 h 454"/>
                <a:gd name="T6" fmla="*/ 506 w 1004"/>
                <a:gd name="T7" fmla="*/ 0 h 454"/>
                <a:gd name="T8" fmla="*/ 286 w 1004"/>
                <a:gd name="T9" fmla="*/ 169 h 454"/>
                <a:gd name="T10" fmla="*/ 266 w 1004"/>
                <a:gd name="T11" fmla="*/ 168 h 454"/>
                <a:gd name="T12" fmla="*/ 133 w 1004"/>
                <a:gd name="T13" fmla="*/ 256 h 454"/>
                <a:gd name="T14" fmla="*/ 102 w 1004"/>
                <a:gd name="T15" fmla="*/ 251 h 454"/>
                <a:gd name="T16" fmla="*/ 0 w 1004"/>
                <a:gd name="T17" fmla="*/ 353 h 454"/>
                <a:gd name="T18" fmla="*/ 102 w 1004"/>
                <a:gd name="T19" fmla="*/ 454 h 454"/>
                <a:gd name="T20" fmla="*/ 921 w 1004"/>
                <a:gd name="T21" fmla="*/ 454 h 454"/>
                <a:gd name="T22" fmla="*/ 1004 w 1004"/>
                <a:gd name="T23" fmla="*/ 372 h 454"/>
                <a:gd name="T24" fmla="*/ 951 w 1004"/>
                <a:gd name="T25" fmla="*/ 296 h 4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04" h="454">
                  <a:moveTo>
                    <a:pt x="951" y="296"/>
                  </a:moveTo>
                  <a:cubicBezTo>
                    <a:pt x="944" y="224"/>
                    <a:pt x="883" y="168"/>
                    <a:pt x="809" y="168"/>
                  </a:cubicBezTo>
                  <a:cubicBezTo>
                    <a:pt x="780" y="168"/>
                    <a:pt x="753" y="176"/>
                    <a:pt x="730" y="191"/>
                  </a:cubicBezTo>
                  <a:cubicBezTo>
                    <a:pt x="713" y="83"/>
                    <a:pt x="619" y="0"/>
                    <a:pt x="506" y="0"/>
                  </a:cubicBezTo>
                  <a:cubicBezTo>
                    <a:pt x="401" y="0"/>
                    <a:pt x="312" y="72"/>
                    <a:pt x="286" y="169"/>
                  </a:cubicBezTo>
                  <a:cubicBezTo>
                    <a:pt x="280" y="168"/>
                    <a:pt x="273" y="168"/>
                    <a:pt x="266" y="168"/>
                  </a:cubicBezTo>
                  <a:cubicBezTo>
                    <a:pt x="206" y="168"/>
                    <a:pt x="155" y="204"/>
                    <a:pt x="133" y="256"/>
                  </a:cubicBezTo>
                  <a:cubicBezTo>
                    <a:pt x="123" y="253"/>
                    <a:pt x="113" y="251"/>
                    <a:pt x="102" y="251"/>
                  </a:cubicBezTo>
                  <a:cubicBezTo>
                    <a:pt x="45" y="251"/>
                    <a:pt x="0" y="297"/>
                    <a:pt x="0" y="353"/>
                  </a:cubicBezTo>
                  <a:cubicBezTo>
                    <a:pt x="0" y="409"/>
                    <a:pt x="45" y="454"/>
                    <a:pt x="102" y="454"/>
                  </a:cubicBezTo>
                  <a:cubicBezTo>
                    <a:pt x="921" y="454"/>
                    <a:pt x="921" y="454"/>
                    <a:pt x="921" y="454"/>
                  </a:cubicBezTo>
                  <a:cubicBezTo>
                    <a:pt x="967" y="454"/>
                    <a:pt x="1004" y="417"/>
                    <a:pt x="1004" y="372"/>
                  </a:cubicBezTo>
                  <a:cubicBezTo>
                    <a:pt x="1004" y="337"/>
                    <a:pt x="982" y="308"/>
                    <a:pt x="951" y="296"/>
                  </a:cubicBezTo>
                  <a:close/>
                </a:path>
              </a:pathLst>
            </a:custGeom>
            <a:solidFill>
              <a:schemeClr val="accent1"/>
            </a:solidFill>
            <a:ln>
              <a:solidFill>
                <a:schemeClr val="accent1"/>
              </a:solidFill>
            </a:ln>
            <a:extLst/>
          </p:spPr>
          <p:txBody>
            <a:bodyPr vert="horz" wrap="square" lIns="91414" tIns="45706" rIns="91414" bIns="45706" numCol="1" anchor="t" anchorCtr="0" compatLnSpc="1">
              <a:prstTxWarp prst="textNoShape">
                <a:avLst/>
              </a:prstTxWarp>
            </a:bodyPr>
            <a:lstStyle>
              <a:defPPr>
                <a:defRPr lang="en-US"/>
              </a:defPPr>
              <a:lvl1pPr algn="l" defTabSz="931863" rtl="0" fontAlgn="base">
                <a:spcBef>
                  <a:spcPct val="0"/>
                </a:spcBef>
                <a:spcAft>
                  <a:spcPct val="0"/>
                </a:spcAft>
                <a:defRPr sz="2400" kern="1200">
                  <a:solidFill>
                    <a:schemeClr val="tx1"/>
                  </a:solidFill>
                  <a:latin typeface="Segoe UI" charset="0"/>
                  <a:ea typeface="MS PGothic" charset="0"/>
                  <a:cs typeface="MS PGothic" charset="0"/>
                </a:defRPr>
              </a:lvl1pPr>
              <a:lvl2pPr marL="465138" indent="-7938" algn="l" defTabSz="931863" rtl="0" fontAlgn="base">
                <a:spcBef>
                  <a:spcPct val="0"/>
                </a:spcBef>
                <a:spcAft>
                  <a:spcPct val="0"/>
                </a:spcAft>
                <a:defRPr sz="2400" kern="1200">
                  <a:solidFill>
                    <a:schemeClr val="tx1"/>
                  </a:solidFill>
                  <a:latin typeface="Segoe UI" charset="0"/>
                  <a:ea typeface="MS PGothic" charset="0"/>
                  <a:cs typeface="MS PGothic" charset="0"/>
                </a:defRPr>
              </a:lvl2pPr>
              <a:lvl3pPr marL="931863" indent="-17463" algn="l" defTabSz="931863" rtl="0" fontAlgn="base">
                <a:spcBef>
                  <a:spcPct val="0"/>
                </a:spcBef>
                <a:spcAft>
                  <a:spcPct val="0"/>
                </a:spcAft>
                <a:defRPr sz="2400" kern="1200">
                  <a:solidFill>
                    <a:schemeClr val="tx1"/>
                  </a:solidFill>
                  <a:latin typeface="Segoe UI" charset="0"/>
                  <a:ea typeface="MS PGothic" charset="0"/>
                  <a:cs typeface="MS PGothic" charset="0"/>
                </a:defRPr>
              </a:lvl3pPr>
              <a:lvl4pPr marL="1398588" indent="-26988" algn="l" defTabSz="931863" rtl="0" fontAlgn="base">
                <a:spcBef>
                  <a:spcPct val="0"/>
                </a:spcBef>
                <a:spcAft>
                  <a:spcPct val="0"/>
                </a:spcAft>
                <a:defRPr sz="2400" kern="1200">
                  <a:solidFill>
                    <a:schemeClr val="tx1"/>
                  </a:solidFill>
                  <a:latin typeface="Segoe UI" charset="0"/>
                  <a:ea typeface="MS PGothic" charset="0"/>
                  <a:cs typeface="MS PGothic" charset="0"/>
                </a:defRPr>
              </a:lvl4pPr>
              <a:lvl5pPr marL="1865313" indent="-36513" algn="l" defTabSz="931863" rtl="0" fontAlgn="base">
                <a:spcBef>
                  <a:spcPct val="0"/>
                </a:spcBef>
                <a:spcAft>
                  <a:spcPct val="0"/>
                </a:spcAft>
                <a:defRPr sz="2400" kern="1200">
                  <a:solidFill>
                    <a:schemeClr val="tx1"/>
                  </a:solidFill>
                  <a:latin typeface="Segoe UI" charset="0"/>
                  <a:ea typeface="MS PGothic" charset="0"/>
                  <a:cs typeface="MS PGothic" charset="0"/>
                </a:defRPr>
              </a:lvl5pPr>
              <a:lvl6pPr marL="2286000" algn="l" defTabSz="457200" rtl="0" eaLnBrk="1" latinLnBrk="0" hangingPunct="1">
                <a:defRPr sz="2400" kern="1200">
                  <a:solidFill>
                    <a:schemeClr val="tx1"/>
                  </a:solidFill>
                  <a:latin typeface="Segoe UI" charset="0"/>
                  <a:ea typeface="MS PGothic" charset="0"/>
                  <a:cs typeface="MS PGothic" charset="0"/>
                </a:defRPr>
              </a:lvl6pPr>
              <a:lvl7pPr marL="2743200" algn="l" defTabSz="457200" rtl="0" eaLnBrk="1" latinLnBrk="0" hangingPunct="1">
                <a:defRPr sz="2400" kern="1200">
                  <a:solidFill>
                    <a:schemeClr val="tx1"/>
                  </a:solidFill>
                  <a:latin typeface="Segoe UI" charset="0"/>
                  <a:ea typeface="MS PGothic" charset="0"/>
                  <a:cs typeface="MS PGothic" charset="0"/>
                </a:defRPr>
              </a:lvl7pPr>
              <a:lvl8pPr marL="3200400" algn="l" defTabSz="457200" rtl="0" eaLnBrk="1" latinLnBrk="0" hangingPunct="1">
                <a:defRPr sz="2400" kern="1200">
                  <a:solidFill>
                    <a:schemeClr val="tx1"/>
                  </a:solidFill>
                  <a:latin typeface="Segoe UI" charset="0"/>
                  <a:ea typeface="MS PGothic" charset="0"/>
                  <a:cs typeface="MS PGothic" charset="0"/>
                </a:defRPr>
              </a:lvl8pPr>
              <a:lvl9pPr marL="3657600" algn="l" defTabSz="457200" rtl="0" eaLnBrk="1" latinLnBrk="0" hangingPunct="1">
                <a:defRPr sz="2400" kern="1200">
                  <a:solidFill>
                    <a:schemeClr val="tx1"/>
                  </a:solidFill>
                  <a:latin typeface="Segoe UI" charset="0"/>
                  <a:ea typeface="MS PGothic" charset="0"/>
                  <a:cs typeface="MS PGothic" charset="0"/>
                </a:defRPr>
              </a:lvl9pPr>
            </a:lstStyle>
            <a:p>
              <a:endParaRPr lang="en-US" dirty="0">
                <a:solidFill>
                  <a:srgbClr val="000000"/>
                </a:solidFill>
              </a:endParaRPr>
            </a:p>
          </p:txBody>
        </p:sp>
        <p:sp>
          <p:nvSpPr>
            <p:cNvPr id="56" name="Rectangle 55"/>
            <p:cNvSpPr/>
            <p:nvPr/>
          </p:nvSpPr>
          <p:spPr bwMode="auto">
            <a:xfrm>
              <a:off x="2272123" y="3254911"/>
              <a:ext cx="2613216" cy="45719"/>
            </a:xfrm>
            <a:prstGeom prst="rect">
              <a:avLst/>
            </a:prstGeom>
            <a:solidFill>
              <a:schemeClr val="bg2">
                <a:lumMod val="9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indent="-342900" algn="ctr" defTabSz="932472" fontAlgn="base">
                <a:lnSpc>
                  <a:spcPct val="90000"/>
                </a:lnSpc>
                <a:spcBef>
                  <a:spcPct val="0"/>
                </a:spcBef>
                <a:spcAft>
                  <a:spcPct val="0"/>
                </a:spcAft>
                <a:buFont typeface="Wingdings 3" panose="05040102010807070707" pitchFamily="18" charset="2"/>
                <a:buChar char="Æ"/>
              </a:pPr>
              <a:endParaRPr lang="en-US" sz="2000" b="1" dirty="0">
                <a:solidFill>
                  <a:schemeClr val="bg1"/>
                </a:solidFill>
                <a:latin typeface="+mj-lt"/>
                <a:ea typeface="Segoe UI" pitchFamily="34" charset="0"/>
                <a:cs typeface="Segoe UI" pitchFamily="34" charset="0"/>
              </a:endParaRPr>
            </a:p>
          </p:txBody>
        </p:sp>
        <p:pic>
          <p:nvPicPr>
            <p:cNvPr id="57" name="Picture 56"/>
            <p:cNvPicPr>
              <a:picLocks noChangeAspect="1"/>
            </p:cNvPicPr>
            <p:nvPr/>
          </p:nvPicPr>
          <p:blipFill rotWithShape="1">
            <a:blip r:embed="rId4" cstate="screen">
              <a:extLst>
                <a:ext uri="{28A0092B-C50C-407E-A947-70E740481C1C}">
                  <a14:useLocalDpi xmlns:a14="http://schemas.microsoft.com/office/drawing/2010/main" val="0"/>
                </a:ext>
              </a:extLst>
            </a:blip>
            <a:srcRect t="4519" r="1870" b="4975"/>
            <a:stretch/>
          </p:blipFill>
          <p:spPr>
            <a:xfrm>
              <a:off x="2298885" y="1913425"/>
              <a:ext cx="2558209" cy="1333500"/>
            </a:xfrm>
            <a:prstGeom prst="rect">
              <a:avLst/>
            </a:prstGeom>
            <a:ln w="25400">
              <a:solidFill>
                <a:schemeClr val="tx1"/>
              </a:solidFill>
              <a:miter lim="800000"/>
            </a:ln>
            <a:effectLst/>
          </p:spPr>
        </p:pic>
      </p:grpSp>
      <p:sp>
        <p:nvSpPr>
          <p:cNvPr id="67" name="Title 3"/>
          <p:cNvSpPr txBox="1">
            <a:spLocks/>
          </p:cNvSpPr>
          <p:nvPr/>
        </p:nvSpPr>
        <p:spPr>
          <a:xfrm>
            <a:off x="377130" y="5950952"/>
            <a:ext cx="2586837" cy="332113"/>
          </a:xfrm>
          <a:prstGeom prst="rect">
            <a:avLst/>
          </a:prstGeom>
        </p:spPr>
        <p:txBody>
          <a:bodyPr/>
          <a:lstStyle>
            <a:lvl1pPr algn="l" defTabSz="931863" rtl="0" fontAlgn="base">
              <a:lnSpc>
                <a:spcPct val="90000"/>
              </a:lnSpc>
              <a:spcBef>
                <a:spcPct val="0"/>
              </a:spcBef>
              <a:spcAft>
                <a:spcPct val="0"/>
              </a:spcAft>
              <a:defRPr lang="en-US" sz="5400" kern="1200" spc="-102" dirty="0">
                <a:ln w="3175">
                  <a:noFill/>
                </a:ln>
                <a:solidFill>
                  <a:schemeClr val="tx2"/>
                </a:solidFill>
                <a:latin typeface="+mj-lt"/>
                <a:ea typeface="ＭＳ Ｐゴシック" charset="0"/>
                <a:cs typeface="Segoe UI" pitchFamily="34" charset="0"/>
              </a:defRPr>
            </a:lvl1pPr>
            <a:lvl2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2pPr>
            <a:lvl3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3pPr>
            <a:lvl4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4pPr>
            <a:lvl5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5pPr>
            <a:lvl6pPr marL="4572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6pPr>
            <a:lvl7pPr marL="9144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7pPr>
            <a:lvl8pPr marL="13716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8pPr>
            <a:lvl9pPr marL="18288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9pPr>
          </a:lstStyle>
          <a:p>
            <a:r>
              <a:rPr lang="en-US" sz="1400" dirty="0">
                <a:solidFill>
                  <a:srgbClr val="F2F2F2"/>
                </a:solidFill>
                <a:latin typeface="Segoe UI" panose="020B0502040204020203" pitchFamily="34" charset="0"/>
              </a:rPr>
              <a:t>SQL Server vNext</a:t>
            </a:r>
          </a:p>
        </p:txBody>
      </p:sp>
    </p:spTree>
    <p:extLst>
      <p:ext uri="{BB962C8B-B14F-4D97-AF65-F5344CB8AC3E}">
        <p14:creationId xmlns:p14="http://schemas.microsoft.com/office/powerpoint/2010/main" val="10134760"/>
      </p:ext>
    </p:extLst>
  </p:cSld>
  <p:clrMapOvr>
    <a:masterClrMapping/>
  </p:clrMapOvr>
  <p:transition>
    <p:fade/>
  </p:transition>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1"/>
          <p:cNvSpPr>
            <a:spLocks noGrp="1"/>
          </p:cNvSpPr>
          <p:nvPr>
            <p:ph sz="quarter" idx="10"/>
          </p:nvPr>
        </p:nvSpPr>
        <p:spPr/>
        <p:txBody>
          <a:bodyPr/>
          <a:lstStyle/>
          <a:p>
            <a:r>
              <a:rPr lang="en-US" dirty="0"/>
              <a:t>Simplified AlwaysOn with replicas on Azure</a:t>
            </a:r>
          </a:p>
        </p:txBody>
      </p:sp>
    </p:spTree>
    <p:extLst>
      <p:ext uri="{BB962C8B-B14F-4D97-AF65-F5344CB8AC3E}">
        <p14:creationId xmlns:p14="http://schemas.microsoft.com/office/powerpoint/2010/main" val="4268819250"/>
      </p:ext>
    </p:extLst>
  </p:cSld>
  <p:clrMapOvr>
    <a:masterClrMapping/>
  </p:clrMapOvr>
  <p:transition>
    <p:fade/>
  </p:transition>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 name="Rectangle 17"/>
          <p:cNvSpPr/>
          <p:nvPr/>
        </p:nvSpPr>
        <p:spPr bwMode="auto">
          <a:xfrm>
            <a:off x="376505" y="6456922"/>
            <a:ext cx="6656832" cy="45719"/>
          </a:xfrm>
          <a:prstGeom prst="rect">
            <a:avLst/>
          </a:prstGeom>
          <a:solidFill>
            <a:schemeClr val="bg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indent="-342900" algn="ctr" defTabSz="932472" fontAlgn="base">
              <a:lnSpc>
                <a:spcPct val="90000"/>
              </a:lnSpc>
              <a:spcBef>
                <a:spcPct val="0"/>
              </a:spcBef>
              <a:spcAft>
                <a:spcPct val="0"/>
              </a:spcAft>
              <a:buFont typeface="Wingdings 3" panose="05040102010807070707" pitchFamily="18" charset="2"/>
              <a:buChar char="Æ"/>
            </a:pPr>
            <a:endParaRPr lang="en-US" sz="2000" b="1" dirty="0">
              <a:solidFill>
                <a:schemeClr val="bg1"/>
              </a:solidFill>
              <a:latin typeface="+mj-lt"/>
              <a:ea typeface="Segoe UI" pitchFamily="34" charset="0"/>
              <a:cs typeface="Segoe UI" pitchFamily="34" charset="0"/>
            </a:endParaRPr>
          </a:p>
        </p:txBody>
      </p:sp>
      <p:pic>
        <p:nvPicPr>
          <p:cNvPr id="3" name="Picture 6" descr="image005"/>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76089" y="1876180"/>
            <a:ext cx="6602843" cy="4566920"/>
          </a:xfrm>
          <a:prstGeom prst="rect">
            <a:avLst/>
          </a:prstGeom>
          <a:noFill/>
          <a:ln w="63500" cap="sq">
            <a:solidFill>
              <a:schemeClr val="accent1"/>
            </a:solidFill>
            <a:miter lim="800000"/>
            <a:headEnd/>
            <a:tailEnd/>
          </a:ln>
          <a:extLst>
            <a:ext uri="{909E8E84-426E-40DD-AFC4-6F175D3DCCD1}">
              <a14:hiddenFill xmlns:a14="http://schemas.microsoft.com/office/drawing/2010/main">
                <a:solidFill>
                  <a:srgbClr val="FFFFFF"/>
                </a:solidFill>
              </a14:hiddenFill>
            </a:ext>
          </a:extLst>
        </p:spPr>
      </p:pic>
      <p:sp>
        <p:nvSpPr>
          <p:cNvPr id="10" name="TextBox 9"/>
          <p:cNvSpPr txBox="1"/>
          <p:nvPr/>
        </p:nvSpPr>
        <p:spPr>
          <a:xfrm>
            <a:off x="7340456" y="1599864"/>
            <a:ext cx="4643725" cy="4640614"/>
          </a:xfrm>
          <a:prstGeom prst="rect">
            <a:avLst/>
          </a:prstGeom>
          <a:noFill/>
        </p:spPr>
        <p:txBody>
          <a:bodyPr wrap="square" lIns="91440" tIns="146304" rIns="91440" bIns="146304" rtlCol="0">
            <a:noAutofit/>
          </a:bodyPr>
          <a:lstStyle/>
          <a:p>
            <a:pPr>
              <a:spcBef>
                <a:spcPts val="2000"/>
              </a:spcBef>
              <a:spcAft>
                <a:spcPts val="0"/>
              </a:spcAft>
            </a:pPr>
            <a:r>
              <a:rPr lang="en-US" dirty="0">
                <a:solidFill>
                  <a:schemeClr val="accent1"/>
                </a:solidFill>
                <a:latin typeface="Segoe UI Semilight" panose="020B0402040204020203" pitchFamily="34" charset="0"/>
                <a:cs typeface="Segoe UI Semilight" panose="020B0402040204020203" pitchFamily="34" charset="0"/>
              </a:rPr>
              <a:t>Today this requires manually configuring the listener </a:t>
            </a:r>
            <a:br>
              <a:rPr lang="en-US" dirty="0">
                <a:solidFill>
                  <a:schemeClr val="accent1"/>
                </a:solidFill>
                <a:latin typeface="Segoe UI Semilight" panose="020B0402040204020203" pitchFamily="34" charset="0"/>
                <a:cs typeface="Segoe UI Semilight" panose="020B0402040204020203" pitchFamily="34" charset="0"/>
              </a:rPr>
            </a:br>
            <a:endParaRPr lang="en-US" dirty="0">
              <a:solidFill>
                <a:schemeClr val="accent1"/>
              </a:solidFill>
              <a:latin typeface="Segoe UI Semilight" panose="020B0402040204020203" pitchFamily="34" charset="0"/>
              <a:cs typeface="Segoe UI Semilight" panose="020B0402040204020203" pitchFamily="34" charset="0"/>
            </a:endParaRPr>
          </a:p>
          <a:p>
            <a:pPr>
              <a:spcBef>
                <a:spcPts val="2000"/>
              </a:spcBef>
              <a:spcAft>
                <a:spcPts val="0"/>
              </a:spcAft>
            </a:pPr>
            <a:r>
              <a:rPr lang="en-US" dirty="0">
                <a:solidFill>
                  <a:schemeClr val="accent1"/>
                </a:solidFill>
                <a:latin typeface="Segoe UI Semilight" panose="020B0402040204020203" pitchFamily="34" charset="0"/>
                <a:cs typeface="Segoe UI Semilight" panose="020B0402040204020203" pitchFamily="34" charset="0"/>
              </a:rPr>
              <a:t>SQL Server 2016</a:t>
            </a:r>
          </a:p>
          <a:p>
            <a:pPr>
              <a:spcBef>
                <a:spcPts val="2000"/>
              </a:spcBef>
              <a:spcAft>
                <a:spcPts val="0"/>
              </a:spcAft>
            </a:pPr>
            <a:r>
              <a:rPr lang="en-US" sz="1800" dirty="0">
                <a:ln>
                  <a:solidFill>
                    <a:srgbClr val="FFFFFF">
                      <a:alpha val="0"/>
                    </a:srgbClr>
                  </a:solidFill>
                </a:ln>
                <a:solidFill>
                  <a:schemeClr val="tx1">
                    <a:lumMod val="90000"/>
                    <a:lumOff val="10000"/>
                  </a:schemeClr>
                </a:solidFill>
                <a:latin typeface="+mn-lt"/>
                <a:ea typeface="Segoe UI" panose="020B0502040204020203" pitchFamily="34" charset="0"/>
                <a:cs typeface="Segoe UI" panose="020B0502040204020203" pitchFamily="34" charset="0"/>
              </a:rPr>
              <a:t>Allows configuring the availability group listener in Azure</a:t>
            </a:r>
          </a:p>
          <a:p>
            <a:pPr>
              <a:spcBef>
                <a:spcPts val="2000"/>
              </a:spcBef>
              <a:spcAft>
                <a:spcPts val="0"/>
              </a:spcAft>
            </a:pPr>
            <a:r>
              <a:rPr lang="en-US" sz="1800" dirty="0">
                <a:ln>
                  <a:solidFill>
                    <a:srgbClr val="FFFFFF">
                      <a:alpha val="0"/>
                    </a:srgbClr>
                  </a:solidFill>
                </a:ln>
                <a:solidFill>
                  <a:schemeClr val="tx1">
                    <a:lumMod val="90000"/>
                    <a:lumOff val="10000"/>
                  </a:schemeClr>
                </a:solidFill>
                <a:latin typeface="+mn-lt"/>
                <a:ea typeface="Segoe UI" panose="020B0502040204020203" pitchFamily="34" charset="0"/>
                <a:cs typeface="Segoe UI" panose="020B0502040204020203" pitchFamily="34" charset="0"/>
              </a:rPr>
              <a:t>Clients can connect to the Azure replica after failover using the listener name</a:t>
            </a:r>
          </a:p>
        </p:txBody>
      </p:sp>
      <p:sp>
        <p:nvSpPr>
          <p:cNvPr id="11" name="Title 1"/>
          <p:cNvSpPr txBox="1">
            <a:spLocks/>
          </p:cNvSpPr>
          <p:nvPr/>
        </p:nvSpPr>
        <p:spPr>
          <a:xfrm>
            <a:off x="329724" y="282391"/>
            <a:ext cx="12170418" cy="946413"/>
          </a:xfrm>
          <a:prstGeom prst="rect">
            <a:avLst/>
          </a:prstGeom>
        </p:spPr>
        <p:txBody>
          <a:bodyPr/>
          <a:lstStyle>
            <a:lvl1pPr algn="l" defTabSz="931863" rtl="0" fontAlgn="base">
              <a:lnSpc>
                <a:spcPct val="90000"/>
              </a:lnSpc>
              <a:spcBef>
                <a:spcPct val="0"/>
              </a:spcBef>
              <a:spcAft>
                <a:spcPct val="0"/>
              </a:spcAft>
              <a:defRPr lang="en-US" sz="5400" kern="1200" spc="-102" dirty="0">
                <a:ln w="3175">
                  <a:noFill/>
                </a:ln>
                <a:solidFill>
                  <a:schemeClr val="tx1"/>
                </a:solidFill>
                <a:latin typeface="+mj-lt"/>
                <a:ea typeface="ＭＳ Ｐゴシック" charset="0"/>
                <a:cs typeface="Segoe UI" pitchFamily="34" charset="0"/>
              </a:defRPr>
            </a:lvl1pPr>
            <a:lvl2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2pPr>
            <a:lvl3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3pPr>
            <a:lvl4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4pPr>
            <a:lvl5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5pPr>
            <a:lvl6pPr marL="4572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6pPr>
            <a:lvl7pPr marL="9144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7pPr>
            <a:lvl8pPr marL="13716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8pPr>
            <a:lvl9pPr marL="18288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9pPr>
          </a:lstStyle>
          <a:p>
            <a:r>
              <a:rPr lang="en-US" sz="4000" dirty="0"/>
              <a:t>Simplified Add Azure Replica Wizard</a:t>
            </a:r>
            <a:br>
              <a:rPr lang="en-US" sz="4000" dirty="0"/>
            </a:br>
            <a:r>
              <a:rPr lang="en-US" sz="3200" dirty="0">
                <a:solidFill>
                  <a:schemeClr val="accent1"/>
                </a:solidFill>
              </a:rPr>
              <a:t>Automatic listener configuration</a:t>
            </a:r>
          </a:p>
          <a:p>
            <a:endParaRPr lang="en-US" sz="4000" dirty="0">
              <a:solidFill>
                <a:schemeClr val="accent1"/>
              </a:solidFill>
            </a:endParaRPr>
          </a:p>
        </p:txBody>
      </p:sp>
      <p:sp>
        <p:nvSpPr>
          <p:cNvPr id="6" name="TextBox 5"/>
          <p:cNvSpPr txBox="1"/>
          <p:nvPr/>
        </p:nvSpPr>
        <p:spPr>
          <a:xfrm>
            <a:off x="0" y="6642289"/>
            <a:ext cx="3806190" cy="352236"/>
          </a:xfrm>
          <a:prstGeom prst="rect">
            <a:avLst/>
          </a:prstGeom>
          <a:noFill/>
        </p:spPr>
        <p:txBody>
          <a:bodyPr wrap="square" lIns="365760" tIns="146304" rIns="182880" bIns="146304" rtlCol="0" anchor="ctr" anchorCtr="0">
            <a:noAutofit/>
          </a:bodyPr>
          <a:lstStyle/>
          <a:p>
            <a:pPr>
              <a:lnSpc>
                <a:spcPct val="90000"/>
              </a:lnSpc>
              <a:spcAft>
                <a:spcPts val="600"/>
              </a:spcAft>
            </a:pPr>
            <a:r>
              <a:rPr lang="en-US" sz="1400" dirty="0">
                <a:solidFill>
                  <a:schemeClr val="bg1"/>
                </a:solidFill>
                <a:latin typeface="Segoe UI Semibold" panose="020B0702040204020203" pitchFamily="34" charset="0"/>
                <a:ea typeface="Segoe UI Black" panose="020B0A02040204020203" pitchFamily="34" charset="0"/>
                <a:cs typeface="Segoe UI Semibold" panose="020B0702040204020203" pitchFamily="34" charset="0"/>
              </a:rPr>
              <a:t>Simplicity</a:t>
            </a:r>
          </a:p>
        </p:txBody>
      </p:sp>
    </p:spTree>
    <p:extLst>
      <p:ext uri="{BB962C8B-B14F-4D97-AF65-F5344CB8AC3E}">
        <p14:creationId xmlns:p14="http://schemas.microsoft.com/office/powerpoint/2010/main" val="3608966374"/>
      </p:ext>
    </p:extLst>
  </p:cSld>
  <p:clrMapOvr>
    <a:masterClrMapping/>
  </p:clrMapOvr>
  <p:transition>
    <p:fade/>
  </p:transition>
</p:sld>
</file>

<file path=ppt/slides/slide14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4" name="Title 3"/>
          <p:cNvSpPr>
            <a:spLocks noGrp="1"/>
          </p:cNvSpPr>
          <p:nvPr>
            <p:ph type="title"/>
          </p:nvPr>
        </p:nvSpPr>
        <p:spPr>
          <a:xfrm>
            <a:off x="296154" y="230727"/>
            <a:ext cx="11888787" cy="917575"/>
          </a:xfrm>
        </p:spPr>
        <p:txBody>
          <a:bodyPr/>
          <a:lstStyle/>
          <a:p>
            <a:r>
              <a:rPr lang="en-US" dirty="0"/>
              <a:t>Simplified Add Azure Replica Wizard</a:t>
            </a:r>
          </a:p>
        </p:txBody>
      </p:sp>
      <p:sp>
        <p:nvSpPr>
          <p:cNvPr id="5" name="Text Placeholder 1"/>
          <p:cNvSpPr txBox="1">
            <a:spLocks/>
          </p:cNvSpPr>
          <p:nvPr/>
        </p:nvSpPr>
        <p:spPr bwMode="auto">
          <a:xfrm>
            <a:off x="274638" y="1524578"/>
            <a:ext cx="11155362" cy="3535795"/>
          </a:xfrm>
          <a:prstGeom prst="rect">
            <a:avLst/>
          </a:prstGeom>
          <a:noFill/>
          <a:ln>
            <a:noFill/>
          </a:ln>
          <a:extLst>
            <a:ext uri="{909E8E84-426E-40dd-AFC4-6F175D3DCCD1}">
              <a14:hiddenFill xmlns="" xmlns:a14="http://schemas.microsoft.com/office/drawing/2010/main" xmlns:mv="urn:schemas-microsoft-com:mac:vml" xmlns:mc="http://schemas.openxmlformats.org/markup-compatibility/2006">
                <a:solidFill>
                  <a:srgbClr val="FFFFFF"/>
                </a:solidFill>
              </a14:hiddenFill>
            </a:ext>
            <a:ext uri="{91240B29-F687-4f45-9708-019B960494DF}">
              <a14:hiddenLine xmlns="" xmlns:a14="http://schemas.microsoft.com/office/drawing/2010/main" xmlns:mv="urn:schemas-microsoft-com:mac:vml" xmlns:mc="http://schemas.openxmlformats.org/markup-compatibility/2006" w="9525">
                <a:solidFill>
                  <a:srgbClr val="000000"/>
                </a:solidFill>
                <a:miter lim="800000"/>
                <a:headEnd/>
                <a:tailEnd/>
              </a14:hiddenLine>
            </a:ext>
            <a:ext uri="{FAA26D3D-D897-4be2-8F04-BA451C77F1D7}">
              <ma14:placeholderFlag xmlns="" xmlns:ma14="http://schemas.microsoft.com/office/mac/drawingml/2011/main" xmlns:mv="urn:schemas-microsoft-com:mac:vml" xmlns:mc="http://schemas.openxmlformats.org/markup-compatibility/2006" val="1"/>
            </a:ext>
          </a:extLst>
        </p:spPr>
        <p:txBody>
          <a:bodyPr vert="horz" wrap="square" lIns="182880" tIns="146304" rIns="182880" bIns="146304" numCol="1" anchor="t" anchorCtr="0" compatLnSpc="1">
            <a:prstTxWarp prst="textNoShape">
              <a:avLst/>
            </a:prstTxWarp>
          </a:bodyPr>
          <a:lstStyle>
            <a:lvl1pPr marL="342900" indent="-342900" algn="l" defTabSz="931863" rtl="0" fontAlgn="base">
              <a:lnSpc>
                <a:spcPct val="90000"/>
              </a:lnSpc>
              <a:spcBef>
                <a:spcPct val="20000"/>
              </a:spcBef>
              <a:spcAft>
                <a:spcPct val="0"/>
              </a:spcAft>
              <a:buSzPct val="90000"/>
              <a:buFont typeface="Arial" charset="0"/>
              <a:buChar char="•"/>
              <a:defRPr sz="3600" kern="1200">
                <a:solidFill>
                  <a:schemeClr val="accent1"/>
                </a:solidFill>
                <a:latin typeface="+mj-lt"/>
                <a:ea typeface="ＭＳ Ｐゴシック" charset="0"/>
                <a:cs typeface="ＭＳ Ｐゴシック" charset="0"/>
              </a:defRPr>
            </a:lvl1pPr>
            <a:lvl2pPr marL="584200" indent="-241300" algn="l" defTabSz="931863" rtl="0" fontAlgn="base">
              <a:lnSpc>
                <a:spcPct val="90000"/>
              </a:lnSpc>
              <a:spcBef>
                <a:spcPct val="20000"/>
              </a:spcBef>
              <a:spcAft>
                <a:spcPct val="0"/>
              </a:spcAft>
              <a:buSzPct val="90000"/>
              <a:buFont typeface="Arial" charset="0"/>
              <a:buChar char="•"/>
              <a:defRPr sz="2400" kern="1200">
                <a:solidFill>
                  <a:schemeClr val="tx1"/>
                </a:solidFill>
                <a:latin typeface="+mn-lt"/>
                <a:ea typeface="ＭＳ Ｐゴシック" charset="0"/>
                <a:cs typeface="+mn-cs"/>
              </a:defRPr>
            </a:lvl2pPr>
            <a:lvl3pPr marL="800100" indent="-228600" algn="l" defTabSz="931863" rtl="0" fontAlgn="base">
              <a:lnSpc>
                <a:spcPct val="90000"/>
              </a:lnSpc>
              <a:spcBef>
                <a:spcPct val="20000"/>
              </a:spcBef>
              <a:spcAft>
                <a:spcPct val="0"/>
              </a:spcAft>
              <a:buSzPct val="90000"/>
              <a:buFont typeface="Arial" charset="0"/>
              <a:buChar char="•"/>
              <a:defRPr sz="2000" kern="1200">
                <a:solidFill>
                  <a:schemeClr val="tx1"/>
                </a:solidFill>
                <a:latin typeface="+mn-lt"/>
                <a:ea typeface="ＭＳ Ｐゴシック" charset="0"/>
                <a:cs typeface="+mn-cs"/>
              </a:defRPr>
            </a:lvl3pPr>
            <a:lvl4pPr marL="1028700" indent="-228600" algn="l" defTabSz="931863" rtl="0" fontAlgn="base">
              <a:lnSpc>
                <a:spcPct val="90000"/>
              </a:lnSpc>
              <a:spcBef>
                <a:spcPct val="20000"/>
              </a:spcBef>
              <a:spcAft>
                <a:spcPct val="0"/>
              </a:spcAft>
              <a:buSzPct val="90000"/>
              <a:buFont typeface="Arial" charset="0"/>
              <a:buChar char="•"/>
              <a:defRPr kern="1200">
                <a:solidFill>
                  <a:schemeClr val="tx1"/>
                </a:solidFill>
                <a:latin typeface="+mn-lt"/>
                <a:ea typeface="ＭＳ Ｐゴシック" charset="0"/>
                <a:cs typeface="+mn-cs"/>
              </a:defRPr>
            </a:lvl4pPr>
            <a:lvl5pPr marL="1257300" indent="-228600" algn="l" defTabSz="931863" rtl="0" fontAlgn="base">
              <a:lnSpc>
                <a:spcPct val="90000"/>
              </a:lnSpc>
              <a:spcBef>
                <a:spcPct val="20000"/>
              </a:spcBef>
              <a:spcAft>
                <a:spcPct val="0"/>
              </a:spcAft>
              <a:buSzPct val="90000"/>
              <a:buFont typeface="Arial" charset="0"/>
              <a:buChar char="•"/>
              <a:defRPr kern="1200">
                <a:solidFill>
                  <a:schemeClr val="tx1"/>
                </a:solidFill>
                <a:latin typeface="+mn-lt"/>
                <a:ea typeface="ＭＳ Ｐゴシック" charset="0"/>
                <a:cs typeface="+mn-cs"/>
              </a:defRPr>
            </a:lvl5pPr>
            <a:lvl6pPr marL="2565040"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3031412"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97783"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964155"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nSpc>
                <a:spcPct val="100000"/>
              </a:lnSpc>
              <a:spcBef>
                <a:spcPts val="0"/>
              </a:spcBef>
              <a:spcAft>
                <a:spcPts val="1200"/>
              </a:spcAft>
              <a:buNone/>
            </a:pPr>
            <a:r>
              <a:rPr lang="en-US" sz="2400" dirty="0">
                <a:latin typeface="Segoe UI Semilight" panose="020B0402040204020203" pitchFamily="34" charset="0"/>
                <a:cs typeface="Segoe UI Semilight" panose="020B0402040204020203" pitchFamily="34" charset="0"/>
              </a:rPr>
              <a:t>Add Azure Replica Wizard adds a replica of your databases to Azure Blob Storage</a:t>
            </a:r>
          </a:p>
          <a:p>
            <a:pPr marL="0" indent="0">
              <a:lnSpc>
                <a:spcPct val="100000"/>
              </a:lnSpc>
              <a:spcBef>
                <a:spcPts val="0"/>
              </a:spcBef>
              <a:spcAft>
                <a:spcPts val="1200"/>
              </a:spcAft>
              <a:buNone/>
            </a:pPr>
            <a:r>
              <a:rPr lang="en-US" sz="2400" dirty="0">
                <a:latin typeface="Segoe UI Semilight" panose="020B0402040204020203" pitchFamily="34" charset="0"/>
                <a:cs typeface="Segoe UI Semilight" panose="020B0402040204020203" pitchFamily="34" charset="0"/>
              </a:rPr>
              <a:t>Group listener is created and configured within the wizard</a:t>
            </a:r>
          </a:p>
          <a:p>
            <a:pPr marL="0" indent="0">
              <a:lnSpc>
                <a:spcPct val="100000"/>
              </a:lnSpc>
              <a:spcBef>
                <a:spcPts val="0"/>
              </a:spcBef>
              <a:spcAft>
                <a:spcPts val="1200"/>
              </a:spcAft>
              <a:buNone/>
            </a:pPr>
            <a:r>
              <a:rPr lang="en-US" sz="2400" dirty="0">
                <a:latin typeface="Segoe UI Semilight" panose="020B0402040204020203" pitchFamily="34" charset="0"/>
                <a:cs typeface="Segoe UI Semilight" panose="020B0402040204020203" pitchFamily="34" charset="0"/>
              </a:rPr>
              <a:t>Clients can seamlessly connect to the Azure replica after failover, as soon as the Wizard completes its setup and without additional complex steps</a:t>
            </a:r>
          </a:p>
        </p:txBody>
      </p:sp>
      <p:sp>
        <p:nvSpPr>
          <p:cNvPr id="6" name="TextBox 5"/>
          <p:cNvSpPr txBox="1"/>
          <p:nvPr/>
        </p:nvSpPr>
        <p:spPr>
          <a:xfrm>
            <a:off x="0" y="6642289"/>
            <a:ext cx="3806190" cy="352236"/>
          </a:xfrm>
          <a:prstGeom prst="rect">
            <a:avLst/>
          </a:prstGeom>
          <a:noFill/>
        </p:spPr>
        <p:txBody>
          <a:bodyPr wrap="square" lIns="365760" tIns="146304" rIns="182880" bIns="146304" rtlCol="0" anchor="ctr" anchorCtr="0">
            <a:noAutofit/>
          </a:bodyPr>
          <a:lstStyle/>
          <a:p>
            <a:pPr>
              <a:lnSpc>
                <a:spcPct val="90000"/>
              </a:lnSpc>
              <a:spcAft>
                <a:spcPts val="600"/>
              </a:spcAft>
            </a:pPr>
            <a:r>
              <a:rPr lang="en-US" sz="1400" dirty="0">
                <a:solidFill>
                  <a:schemeClr val="bg1"/>
                </a:solidFill>
                <a:latin typeface="Segoe UI Semibold" panose="020B0702040204020203" pitchFamily="34" charset="0"/>
                <a:ea typeface="Segoe UI Black" panose="020B0A02040204020203" pitchFamily="34" charset="0"/>
                <a:cs typeface="Segoe UI Semibold" panose="020B0702040204020203" pitchFamily="34" charset="0"/>
              </a:rPr>
              <a:t>Simplicity</a:t>
            </a:r>
          </a:p>
        </p:txBody>
      </p:sp>
    </p:spTree>
    <p:extLst>
      <p:ext uri="{BB962C8B-B14F-4D97-AF65-F5344CB8AC3E}">
        <p14:creationId xmlns:p14="http://schemas.microsoft.com/office/powerpoint/2010/main" val="1753414348"/>
      </p:ext>
    </p:extLst>
  </p:cSld>
  <p:clrMapOvr>
    <a:masterClrMapping/>
  </p:clrMapOvr>
  <p:transition>
    <p:fade/>
  </p:transition>
</p:sld>
</file>

<file path=ppt/slides/slide14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aphicFrame>
        <p:nvGraphicFramePr>
          <p:cNvPr id="91" name="Table 90"/>
          <p:cNvGraphicFramePr>
            <a:graphicFrameLocks noGrp="1"/>
          </p:cNvGraphicFramePr>
          <p:nvPr>
            <p:extLst/>
          </p:nvPr>
        </p:nvGraphicFramePr>
        <p:xfrm>
          <a:off x="880" y="1535431"/>
          <a:ext cx="12435594" cy="5547019"/>
        </p:xfrm>
        <a:graphic>
          <a:graphicData uri="http://schemas.openxmlformats.org/drawingml/2006/table">
            <a:tbl>
              <a:tblPr firstRow="1" bandRow="1">
                <a:tableStyleId>{5C22544A-7EE6-4342-B048-85BDC9FD1C3A}</a:tableStyleId>
              </a:tblPr>
              <a:tblGrid>
                <a:gridCol w="4145198">
                  <a:extLst>
                    <a:ext uri="{9D8B030D-6E8A-4147-A177-3AD203B41FA5}">
                      <a16:colId xmlns:a16="http://schemas.microsoft.com/office/drawing/2014/main" val="20000"/>
                    </a:ext>
                  </a:extLst>
                </a:gridCol>
                <a:gridCol w="4145198">
                  <a:extLst>
                    <a:ext uri="{9D8B030D-6E8A-4147-A177-3AD203B41FA5}">
                      <a16:colId xmlns:a16="http://schemas.microsoft.com/office/drawing/2014/main" val="20001"/>
                    </a:ext>
                  </a:extLst>
                </a:gridCol>
                <a:gridCol w="4145198">
                  <a:extLst>
                    <a:ext uri="{9D8B030D-6E8A-4147-A177-3AD203B41FA5}">
                      <a16:colId xmlns:a16="http://schemas.microsoft.com/office/drawing/2014/main" val="20002"/>
                    </a:ext>
                  </a:extLst>
                </a:gridCol>
              </a:tblGrid>
              <a:tr h="611425">
                <a:tc>
                  <a:txBody>
                    <a:bodyPr/>
                    <a:lstStyle/>
                    <a:p>
                      <a:pPr algn="ctr"/>
                      <a:r>
                        <a:rPr lang="en-US" sz="2800" b="0" spc="0" dirty="0">
                          <a:latin typeface="+mj-lt"/>
                        </a:rPr>
                        <a:t>Hybrid solutions</a:t>
                      </a:r>
                    </a:p>
                  </a:txBody>
                  <a:tcPr marL="91427" marR="91427" marT="0" marB="91440" anchor="ctr">
                    <a:solidFill>
                      <a:schemeClr val="accent1"/>
                    </a:solidFill>
                  </a:tcPr>
                </a:tc>
                <a:tc>
                  <a:txBody>
                    <a:bodyPr/>
                    <a:lstStyle/>
                    <a:p>
                      <a:pPr algn="ctr"/>
                      <a:r>
                        <a:rPr lang="en-US" sz="2800" b="0" spc="0" dirty="0">
                          <a:latin typeface="+mj-lt"/>
                        </a:rPr>
                        <a:t>Simplicity</a:t>
                      </a:r>
                    </a:p>
                  </a:txBody>
                  <a:tcPr marL="91427" marR="91427" marT="0" marB="91440" anchor="ctr">
                    <a:solidFill>
                      <a:schemeClr val="accent1"/>
                    </a:solidFill>
                  </a:tcPr>
                </a:tc>
                <a:tc>
                  <a:txBody>
                    <a:bodyPr/>
                    <a:lstStyle/>
                    <a:p>
                      <a:pPr algn="ctr"/>
                      <a:r>
                        <a:rPr lang="en-US" sz="2800" b="0" spc="0" dirty="0">
                          <a:latin typeface="+mj-lt"/>
                        </a:rPr>
                        <a:t>Consistency</a:t>
                      </a:r>
                    </a:p>
                  </a:txBody>
                  <a:tcPr marL="91427" marR="91427" marT="0" marB="91440" anchor="ctr">
                    <a:solidFill>
                      <a:schemeClr val="accent1"/>
                    </a:solidFill>
                  </a:tcPr>
                </a:tc>
                <a:extLst>
                  <a:ext uri="{0D108BD9-81ED-4DB2-BD59-A6C34878D82A}">
                    <a16:rowId xmlns:a16="http://schemas.microsoft.com/office/drawing/2014/main" val="10000"/>
                  </a:ext>
                </a:extLst>
              </a:tr>
              <a:tr h="4935594">
                <a:tc>
                  <a:txBody>
                    <a:bodyPr/>
                    <a:lstStyle/>
                    <a:p>
                      <a:pPr marL="0" marR="0" lvl="0" indent="0" algn="l" defTabSz="932742"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chemeClr val="accent1"/>
                          </a:solidFill>
                          <a:effectLst/>
                          <a:uLnTx/>
                          <a:uFillTx/>
                          <a:latin typeface="+mn-lt"/>
                          <a:ea typeface="+mn-ea"/>
                          <a:cs typeface="+mn-cs"/>
                        </a:rPr>
                        <a:t>Stretch Database</a:t>
                      </a:r>
                    </a:p>
                    <a:p>
                      <a:pPr marL="0" marR="0" lvl="1" indent="0" algn="l" defTabSz="932472" rtl="0" eaLnBrk="1" fontAlgn="auto" latinLnBrk="0" hangingPunct="1">
                        <a:lnSpc>
                          <a:spcPct val="90000"/>
                        </a:lnSpc>
                        <a:spcBef>
                          <a:spcPts val="0"/>
                        </a:spcBef>
                        <a:spcAft>
                          <a:spcPts val="600"/>
                        </a:spcAft>
                        <a:buClr>
                          <a:srgbClr val="C00000"/>
                        </a:buClr>
                        <a:buSzTx/>
                        <a:buFont typeface="Arial" panose="020B0604020202020204" pitchFamily="34" charset="0"/>
                        <a:buNone/>
                        <a:tabLst/>
                        <a:defRPr/>
                      </a:pPr>
                      <a:r>
                        <a:rPr lang="en-US" sz="1400" kern="1200" spc="0" noProof="0" dirty="0">
                          <a:ln w="3175">
                            <a:noFill/>
                          </a:ln>
                          <a:solidFill>
                            <a:srgbClr val="505050"/>
                          </a:solidFill>
                          <a:latin typeface="+mn-lt"/>
                          <a:ea typeface="ＭＳ Ｐゴシック" charset="0"/>
                          <a:cs typeface="Segoe UI" panose="020B0502040204020203" pitchFamily="34" charset="0"/>
                        </a:rPr>
                        <a:t>Stretch operational tables in a secure manner into Azure for cost-effective historic data availability. Works with Always Encrypted and row-level security</a:t>
                      </a:r>
                    </a:p>
                    <a:p>
                      <a:pPr marL="0" marR="0" lvl="0" indent="0" algn="l" defTabSz="932742"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chemeClr val="accent1"/>
                          </a:solidFill>
                          <a:effectLst/>
                          <a:uLnTx/>
                          <a:uFillTx/>
                          <a:latin typeface="+mn-lt"/>
                          <a:ea typeface="+mn-ea"/>
                          <a:cs typeface="+mn-cs"/>
                        </a:rPr>
                        <a:t>Power BI with on-premises data</a:t>
                      </a:r>
                    </a:p>
                    <a:p>
                      <a:pPr marL="0" marR="0" lvl="1" indent="0" algn="l" defTabSz="932472" rtl="0" eaLnBrk="1" fontAlgn="auto" latinLnBrk="0" hangingPunct="1">
                        <a:lnSpc>
                          <a:spcPct val="90000"/>
                        </a:lnSpc>
                        <a:spcBef>
                          <a:spcPts val="0"/>
                        </a:spcBef>
                        <a:spcAft>
                          <a:spcPts val="600"/>
                        </a:spcAft>
                        <a:buClr>
                          <a:srgbClr val="C00000"/>
                        </a:buClr>
                        <a:buSzTx/>
                        <a:buFont typeface="Arial" panose="020B0604020202020204" pitchFamily="34" charset="0"/>
                        <a:buNone/>
                        <a:tabLst/>
                        <a:defRPr/>
                      </a:pPr>
                      <a:r>
                        <a:rPr lang="en-US" sz="1400" kern="1200" spc="0" noProof="0" dirty="0">
                          <a:ln w="3175">
                            <a:noFill/>
                          </a:ln>
                          <a:solidFill>
                            <a:srgbClr val="505050"/>
                          </a:solidFill>
                          <a:latin typeface="+mn-lt"/>
                          <a:ea typeface="ＭＳ Ｐゴシック" charset="0"/>
                          <a:cs typeface="Segoe UI" panose="020B0502040204020203" pitchFamily="34" charset="0"/>
                        </a:rPr>
                        <a:t>New interactive query with Analysis Services. Customer data stays behind your firewall</a:t>
                      </a:r>
                    </a:p>
                    <a:p>
                      <a:pPr marL="0" marR="0" lvl="0" indent="0" algn="l" defTabSz="932742"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chemeClr val="accent1"/>
                          </a:solidFill>
                          <a:effectLst/>
                          <a:uLnTx/>
                          <a:uFillTx/>
                          <a:latin typeface="+mn-lt"/>
                          <a:ea typeface="+mn-ea"/>
                          <a:cs typeface="+mn-cs"/>
                        </a:rPr>
                        <a:t>Enhanced backup to Azure</a:t>
                      </a:r>
                    </a:p>
                    <a:p>
                      <a:pPr marL="0" marR="0" lvl="1" indent="0" algn="l" defTabSz="932472" rtl="0" eaLnBrk="1" fontAlgn="auto" latinLnBrk="0" hangingPunct="1">
                        <a:lnSpc>
                          <a:spcPct val="90000"/>
                        </a:lnSpc>
                        <a:spcBef>
                          <a:spcPts val="0"/>
                        </a:spcBef>
                        <a:spcAft>
                          <a:spcPts val="600"/>
                        </a:spcAft>
                        <a:buClr>
                          <a:srgbClr val="C00000"/>
                        </a:buClr>
                        <a:buSzTx/>
                        <a:buFont typeface="Arial" panose="020B0604020202020204" pitchFamily="34" charset="0"/>
                        <a:buNone/>
                        <a:tabLst/>
                        <a:defRPr/>
                      </a:pPr>
                      <a:r>
                        <a:rPr lang="en-US" sz="1400" kern="1200" spc="0" noProof="0" dirty="0">
                          <a:ln w="3175">
                            <a:noFill/>
                          </a:ln>
                          <a:solidFill>
                            <a:srgbClr val="505050"/>
                          </a:solidFill>
                          <a:latin typeface="+mn-lt"/>
                          <a:ea typeface="ＭＳ Ｐゴシック" charset="0"/>
                          <a:cs typeface="Segoe UI" panose="020B0502040204020203" pitchFamily="34" charset="0"/>
                        </a:rPr>
                        <a:t>Faster restore times</a:t>
                      </a:r>
                      <a:r>
                        <a:rPr lang="en-US" sz="1400" kern="1200" spc="0" baseline="0" noProof="0" dirty="0">
                          <a:ln w="3175">
                            <a:noFill/>
                          </a:ln>
                          <a:solidFill>
                            <a:srgbClr val="505050"/>
                          </a:solidFill>
                          <a:latin typeface="+mn-lt"/>
                          <a:ea typeface="ＭＳ Ｐゴシック" charset="0"/>
                          <a:cs typeface="Segoe UI" panose="020B0502040204020203" pitchFamily="34" charset="0"/>
                        </a:rPr>
                        <a:t> </a:t>
                      </a:r>
                      <a:r>
                        <a:rPr lang="en-US" sz="1400" kern="1200" spc="0" noProof="0" dirty="0">
                          <a:ln w="3175">
                            <a:noFill/>
                          </a:ln>
                          <a:solidFill>
                            <a:srgbClr val="505050"/>
                          </a:solidFill>
                          <a:latin typeface="+mn-lt"/>
                          <a:ea typeface="ＭＳ Ｐゴシック" charset="0"/>
                          <a:cs typeface="Segoe UI" panose="020B0502040204020203" pitchFamily="34" charset="0"/>
                        </a:rPr>
                        <a:t>and 50% reduction in storage. Support larger DBs with block blobs and custom backup schedule with local staging</a:t>
                      </a:r>
                    </a:p>
                  </a:txBody>
                  <a:tcPr marL="182854" marR="182854" marT="182854" marB="91427">
                    <a:solidFill>
                      <a:schemeClr val="bg1">
                        <a:alpha val="80000"/>
                      </a:schemeClr>
                    </a:solidFill>
                  </a:tcPr>
                </a:tc>
                <a:tc>
                  <a:txBody>
                    <a:bodyPr/>
                    <a:lstStyle/>
                    <a:p>
                      <a:pPr marL="0" algn="l" defTabSz="932472" rtl="0" eaLnBrk="1" latinLnBrk="0" hangingPunct="1">
                        <a:lnSpc>
                          <a:spcPct val="100000"/>
                        </a:lnSpc>
                        <a:spcBef>
                          <a:spcPts val="0"/>
                        </a:spcBef>
                        <a:spcAft>
                          <a:spcPts val="0"/>
                        </a:spcAft>
                      </a:pPr>
                      <a:r>
                        <a:rPr lang="en-US" sz="1800" b="0" kern="1200" spc="0" dirty="0">
                          <a:solidFill>
                            <a:schemeClr val="accent1"/>
                          </a:solidFill>
                          <a:latin typeface="+mn-lt"/>
                          <a:ea typeface="+mn-ea"/>
                          <a:cs typeface="+mn-cs"/>
                        </a:rPr>
                        <a:t>Easy migration of on-premises SQL Server</a:t>
                      </a:r>
                    </a:p>
                    <a:p>
                      <a:pPr marL="0" algn="l" defTabSz="932472" rtl="0" eaLnBrk="1" latinLnBrk="0" hangingPunct="1">
                        <a:lnSpc>
                          <a:spcPct val="90000"/>
                        </a:lnSpc>
                        <a:spcBef>
                          <a:spcPts val="0"/>
                        </a:spcBef>
                        <a:spcAft>
                          <a:spcPts val="1200"/>
                        </a:spcAft>
                      </a:pPr>
                      <a:r>
                        <a:rPr lang="en-US" sz="1400" kern="1200" spc="0" dirty="0">
                          <a:ln w="3175">
                            <a:noFill/>
                          </a:ln>
                          <a:solidFill>
                            <a:srgbClr val="505050"/>
                          </a:solidFill>
                          <a:latin typeface="+mn-lt"/>
                          <a:ea typeface="ＭＳ Ｐゴシック" charset="0"/>
                          <a:cs typeface="Segoe UI" panose="020B0502040204020203" pitchFamily="34" charset="0"/>
                        </a:rPr>
                        <a:t>Simple point-and-click migration to Azure</a:t>
                      </a:r>
                    </a:p>
                    <a:p>
                      <a:pPr marL="0" algn="l" defTabSz="932472" rtl="0" eaLnBrk="1" latinLnBrk="0" hangingPunct="1">
                        <a:lnSpc>
                          <a:spcPct val="100000"/>
                        </a:lnSpc>
                        <a:spcBef>
                          <a:spcPts val="0"/>
                        </a:spcBef>
                        <a:spcAft>
                          <a:spcPts val="0"/>
                        </a:spcAft>
                      </a:pPr>
                      <a:r>
                        <a:rPr lang="en-US" sz="1800" b="0" kern="1200" spc="0" dirty="0">
                          <a:solidFill>
                            <a:schemeClr val="accent1"/>
                          </a:solidFill>
                          <a:latin typeface="+mn-lt"/>
                          <a:ea typeface="+mn-ea"/>
                          <a:cs typeface="+mn-cs"/>
                        </a:rPr>
                        <a:t>Suite of advisors for upgrading to SQL Server 2016</a:t>
                      </a:r>
                    </a:p>
                    <a:p>
                      <a:pPr marL="0" algn="l" defTabSz="932472" rtl="0" eaLnBrk="1" latinLnBrk="0" hangingPunct="1">
                        <a:lnSpc>
                          <a:spcPct val="90000"/>
                        </a:lnSpc>
                        <a:spcBef>
                          <a:spcPts val="0"/>
                        </a:spcBef>
                        <a:spcAft>
                          <a:spcPts val="1200"/>
                        </a:spcAft>
                      </a:pPr>
                      <a:r>
                        <a:rPr lang="en-US" sz="1400" kern="1200" spc="0" dirty="0">
                          <a:ln w="3175">
                            <a:noFill/>
                          </a:ln>
                          <a:solidFill>
                            <a:srgbClr val="505050"/>
                          </a:solidFill>
                          <a:latin typeface="+mn-lt"/>
                          <a:ea typeface="ＭＳ Ｐゴシック" charset="0"/>
                          <a:cs typeface="Segoe UI" panose="020B0502040204020203" pitchFamily="34" charset="0"/>
                        </a:rPr>
                        <a:t>SQL Server 2016 Upgrade Advisor for the adoption of new SQL Server features </a:t>
                      </a:r>
                    </a:p>
                    <a:p>
                      <a:pPr marL="0" algn="l" defTabSz="932472" rtl="0" eaLnBrk="1" latinLnBrk="0" hangingPunct="1">
                        <a:lnSpc>
                          <a:spcPct val="100000"/>
                        </a:lnSpc>
                        <a:spcBef>
                          <a:spcPts val="0"/>
                        </a:spcBef>
                        <a:spcAft>
                          <a:spcPts val="0"/>
                        </a:spcAft>
                      </a:pPr>
                      <a:r>
                        <a:rPr lang="en-US" sz="1800" b="0" kern="1200" spc="0" dirty="0">
                          <a:solidFill>
                            <a:schemeClr val="accent1"/>
                          </a:solidFill>
                          <a:latin typeface="+mn-lt"/>
                          <a:ea typeface="+mn-ea"/>
                          <a:cs typeface="+mn-cs"/>
                        </a:rPr>
                        <a:t>Simplified Add Azure </a:t>
                      </a:r>
                      <a:br>
                        <a:rPr lang="en-US" sz="1800" b="0" kern="1200" spc="0" dirty="0">
                          <a:solidFill>
                            <a:schemeClr val="accent1"/>
                          </a:solidFill>
                          <a:latin typeface="+mn-lt"/>
                          <a:ea typeface="+mn-ea"/>
                          <a:cs typeface="+mn-cs"/>
                        </a:rPr>
                      </a:br>
                      <a:r>
                        <a:rPr lang="en-US" sz="1800" b="0" kern="1200" spc="0" dirty="0">
                          <a:solidFill>
                            <a:schemeClr val="accent1"/>
                          </a:solidFill>
                          <a:latin typeface="+mn-lt"/>
                          <a:ea typeface="+mn-ea"/>
                          <a:cs typeface="+mn-cs"/>
                        </a:rPr>
                        <a:t>Replica Wizard </a:t>
                      </a:r>
                    </a:p>
                    <a:p>
                      <a:pPr marL="0" algn="l" defTabSz="932472" rtl="0" eaLnBrk="1" latinLnBrk="0" hangingPunct="1">
                        <a:lnSpc>
                          <a:spcPct val="90000"/>
                        </a:lnSpc>
                        <a:spcAft>
                          <a:spcPts val="1200"/>
                        </a:spcAft>
                      </a:pPr>
                      <a:r>
                        <a:rPr lang="en-US" sz="1400" kern="1200" spc="0" dirty="0">
                          <a:ln w="3175">
                            <a:noFill/>
                          </a:ln>
                          <a:solidFill>
                            <a:srgbClr val="505050"/>
                          </a:solidFill>
                          <a:latin typeface="+mn-lt"/>
                          <a:ea typeface="ＭＳ Ｐゴシック" charset="0"/>
                          <a:cs typeface="Segoe UI" panose="020B0502040204020203" pitchFamily="34" charset="0"/>
                        </a:rPr>
                        <a:t>Automatic listener configuration for AlwaysOn </a:t>
                      </a:r>
                      <a:br>
                        <a:rPr lang="en-US" sz="1400" kern="1200" spc="0" dirty="0">
                          <a:ln w="3175">
                            <a:noFill/>
                          </a:ln>
                          <a:solidFill>
                            <a:srgbClr val="505050"/>
                          </a:solidFill>
                          <a:latin typeface="+mn-lt"/>
                          <a:ea typeface="ＭＳ Ｐゴシック" charset="0"/>
                          <a:cs typeface="Segoe UI" panose="020B0502040204020203" pitchFamily="34" charset="0"/>
                        </a:rPr>
                      </a:br>
                      <a:r>
                        <a:rPr lang="en-US" sz="1400" kern="1200" spc="0" dirty="0">
                          <a:ln w="3175">
                            <a:noFill/>
                          </a:ln>
                          <a:solidFill>
                            <a:srgbClr val="505050"/>
                          </a:solidFill>
                          <a:latin typeface="+mn-lt"/>
                          <a:ea typeface="ＭＳ Ｐゴシック" charset="0"/>
                          <a:cs typeface="Segoe UI" panose="020B0502040204020203" pitchFamily="34" charset="0"/>
                        </a:rPr>
                        <a:t>in Azure VMs</a:t>
                      </a:r>
                    </a:p>
                  </a:txBody>
                  <a:tcPr marL="182854" marT="182854" marB="91427">
                    <a:solidFill>
                      <a:schemeClr val="bg1">
                        <a:alpha val="80000"/>
                      </a:schemeClr>
                    </a:solidFill>
                  </a:tcPr>
                </a:tc>
                <a:tc>
                  <a:txBody>
                    <a:bodyPr/>
                    <a:lstStyle/>
                    <a:p>
                      <a:pPr marL="0" algn="l" defTabSz="932472" rtl="0" eaLnBrk="1" latinLnBrk="0" hangingPunct="1">
                        <a:lnSpc>
                          <a:spcPct val="100000"/>
                        </a:lnSpc>
                        <a:spcBef>
                          <a:spcPts val="0"/>
                        </a:spcBef>
                        <a:spcAft>
                          <a:spcPts val="0"/>
                        </a:spcAft>
                      </a:pPr>
                      <a:r>
                        <a:rPr lang="en-US" sz="1800" b="0" kern="1200" spc="0" dirty="0">
                          <a:solidFill>
                            <a:schemeClr val="accent1"/>
                          </a:solidFill>
                          <a:latin typeface="+mn-lt"/>
                          <a:ea typeface="+mn-ea"/>
                          <a:cs typeface="+mn-cs"/>
                        </a:rPr>
                        <a:t>Common development, management, and identity tools</a:t>
                      </a:r>
                    </a:p>
                    <a:p>
                      <a:pPr marL="0" algn="l" defTabSz="932472" rtl="0" eaLnBrk="1" latinLnBrk="0" hangingPunct="1">
                        <a:lnSpc>
                          <a:spcPct val="90000"/>
                        </a:lnSpc>
                        <a:spcBef>
                          <a:spcPts val="0"/>
                        </a:spcBef>
                        <a:spcAft>
                          <a:spcPts val="1200"/>
                        </a:spcAft>
                      </a:pPr>
                      <a:r>
                        <a:rPr lang="en-US" sz="1400" kern="1200" spc="0" dirty="0">
                          <a:ln w="3175">
                            <a:noFill/>
                          </a:ln>
                          <a:solidFill>
                            <a:srgbClr val="505050"/>
                          </a:solidFill>
                          <a:latin typeface="+mn-lt"/>
                          <a:ea typeface="ＭＳ Ｐゴシック" charset="0"/>
                          <a:cs typeface="Segoe UI" panose="020B0502040204020203" pitchFamily="34" charset="0"/>
                        </a:rPr>
                        <a:t>Including Active Directory, Visual Studio, Hyper-V, and System Center</a:t>
                      </a:r>
                    </a:p>
                    <a:p>
                      <a:pPr marL="0" algn="l" defTabSz="932472" rtl="0" eaLnBrk="1" latinLnBrk="0" hangingPunct="1">
                        <a:lnSpc>
                          <a:spcPct val="100000"/>
                        </a:lnSpc>
                        <a:spcBef>
                          <a:spcPts val="0"/>
                        </a:spcBef>
                        <a:spcAft>
                          <a:spcPts val="0"/>
                        </a:spcAft>
                      </a:pPr>
                      <a:r>
                        <a:rPr lang="en-US" sz="1800" b="0" kern="1200" spc="0" dirty="0">
                          <a:solidFill>
                            <a:schemeClr val="accent1"/>
                          </a:solidFill>
                          <a:latin typeface="+mn-lt"/>
                          <a:ea typeface="+mn-ea"/>
                          <a:cs typeface="+mn-cs"/>
                        </a:rPr>
                        <a:t>Consistent experience from SQL Server on-premises to Microsoft Azure IaaS and PaaS</a:t>
                      </a:r>
                    </a:p>
                    <a:p>
                      <a:pPr marL="0" algn="l" defTabSz="932472" rtl="0" eaLnBrk="1" latinLnBrk="0" hangingPunct="1">
                        <a:lnSpc>
                          <a:spcPct val="100000"/>
                        </a:lnSpc>
                        <a:spcBef>
                          <a:spcPts val="0"/>
                        </a:spcBef>
                        <a:spcAft>
                          <a:spcPts val="0"/>
                        </a:spcAft>
                      </a:pPr>
                      <a:endParaRPr lang="en-US" sz="1400" kern="1200" spc="0" dirty="0">
                        <a:ln w="3175">
                          <a:noFill/>
                        </a:ln>
                        <a:solidFill>
                          <a:srgbClr val="505050"/>
                        </a:solidFill>
                        <a:latin typeface="+mn-lt"/>
                        <a:ea typeface="ＭＳ Ｐゴシック" charset="0"/>
                        <a:cs typeface="Segoe UI" panose="020B0502040204020203" pitchFamily="34" charset="0"/>
                      </a:endParaRPr>
                    </a:p>
                  </a:txBody>
                  <a:tcPr marL="182854" marR="182854" marT="182854" marB="91427">
                    <a:solidFill>
                      <a:schemeClr val="bg1">
                        <a:alpha val="80000"/>
                      </a:schemeClr>
                    </a:solidFill>
                  </a:tcPr>
                </a:tc>
                <a:extLst>
                  <a:ext uri="{0D108BD9-81ED-4DB2-BD59-A6C34878D82A}">
                    <a16:rowId xmlns:a16="http://schemas.microsoft.com/office/drawing/2014/main" val="10001"/>
                  </a:ext>
                </a:extLst>
              </a:tr>
            </a:tbl>
          </a:graphicData>
        </a:graphic>
      </p:graphicFrame>
      <p:sp>
        <p:nvSpPr>
          <p:cNvPr id="96" name="Rectangle 95"/>
          <p:cNvSpPr/>
          <p:nvPr/>
        </p:nvSpPr>
        <p:spPr bwMode="auto">
          <a:xfrm>
            <a:off x="7746" y="2072204"/>
            <a:ext cx="4135308" cy="55176"/>
          </a:xfrm>
          <a:prstGeom prst="rect">
            <a:avLst/>
          </a:prstGeom>
          <a:solidFill>
            <a:schemeClr val="tx1">
              <a:alpha val="33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indent="-342900" algn="ctr" defTabSz="932472" fontAlgn="base">
              <a:lnSpc>
                <a:spcPct val="90000"/>
              </a:lnSpc>
              <a:spcBef>
                <a:spcPct val="0"/>
              </a:spcBef>
              <a:spcAft>
                <a:spcPct val="0"/>
              </a:spcAft>
              <a:buFont typeface="Wingdings 3" panose="05040102010807070707" pitchFamily="18" charset="2"/>
              <a:buChar char="Æ"/>
            </a:pPr>
            <a:endParaRPr lang="en-US" sz="2000" b="1" dirty="0">
              <a:solidFill>
                <a:schemeClr val="bg1"/>
              </a:solidFill>
              <a:latin typeface="+mj-lt"/>
              <a:ea typeface="Segoe UI" pitchFamily="34" charset="0"/>
              <a:cs typeface="Segoe UI" pitchFamily="34" charset="0"/>
            </a:endParaRPr>
          </a:p>
        </p:txBody>
      </p:sp>
      <p:sp>
        <p:nvSpPr>
          <p:cNvPr id="101" name="Rectangle 100"/>
          <p:cNvSpPr/>
          <p:nvPr/>
        </p:nvSpPr>
        <p:spPr bwMode="auto">
          <a:xfrm>
            <a:off x="4151378" y="2072204"/>
            <a:ext cx="4135308" cy="55176"/>
          </a:xfrm>
          <a:prstGeom prst="rect">
            <a:avLst/>
          </a:prstGeom>
          <a:solidFill>
            <a:schemeClr val="tx1">
              <a:alpha val="33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indent="-342900" algn="ctr" defTabSz="932472" fontAlgn="base">
              <a:lnSpc>
                <a:spcPct val="90000"/>
              </a:lnSpc>
              <a:spcBef>
                <a:spcPct val="0"/>
              </a:spcBef>
              <a:spcAft>
                <a:spcPct val="0"/>
              </a:spcAft>
              <a:buFont typeface="Wingdings 3" panose="05040102010807070707" pitchFamily="18" charset="2"/>
              <a:buChar char="Æ"/>
            </a:pPr>
            <a:endParaRPr lang="en-US" sz="2000" b="1" dirty="0">
              <a:solidFill>
                <a:schemeClr val="bg1"/>
              </a:solidFill>
              <a:latin typeface="+mj-lt"/>
              <a:ea typeface="Segoe UI" pitchFamily="34" charset="0"/>
              <a:cs typeface="Segoe UI" pitchFamily="34" charset="0"/>
            </a:endParaRPr>
          </a:p>
        </p:txBody>
      </p:sp>
      <p:sp>
        <p:nvSpPr>
          <p:cNvPr id="102" name="Rectangle 101"/>
          <p:cNvSpPr/>
          <p:nvPr/>
        </p:nvSpPr>
        <p:spPr bwMode="auto">
          <a:xfrm>
            <a:off x="8301167" y="2072204"/>
            <a:ext cx="4135308" cy="55176"/>
          </a:xfrm>
          <a:prstGeom prst="rect">
            <a:avLst/>
          </a:prstGeom>
          <a:solidFill>
            <a:schemeClr val="tx1">
              <a:alpha val="33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indent="-342900" algn="ctr" defTabSz="932472" fontAlgn="base">
              <a:lnSpc>
                <a:spcPct val="90000"/>
              </a:lnSpc>
              <a:spcBef>
                <a:spcPct val="0"/>
              </a:spcBef>
              <a:spcAft>
                <a:spcPct val="0"/>
              </a:spcAft>
              <a:buFont typeface="Wingdings 3" panose="05040102010807070707" pitchFamily="18" charset="2"/>
              <a:buChar char="Æ"/>
            </a:pPr>
            <a:endParaRPr lang="en-US" sz="2000" b="1" dirty="0">
              <a:solidFill>
                <a:schemeClr val="bg1"/>
              </a:solidFill>
              <a:latin typeface="+mj-lt"/>
              <a:ea typeface="Segoe UI" pitchFamily="34" charset="0"/>
              <a:cs typeface="Segoe UI" pitchFamily="34" charset="0"/>
            </a:endParaRPr>
          </a:p>
        </p:txBody>
      </p:sp>
      <p:sp>
        <p:nvSpPr>
          <p:cNvPr id="10" name="Rectangle 9"/>
          <p:cNvSpPr/>
          <p:nvPr/>
        </p:nvSpPr>
        <p:spPr bwMode="auto">
          <a:xfrm flipH="1">
            <a:off x="-17074" y="1535431"/>
            <a:ext cx="8302366" cy="5052405"/>
          </a:xfrm>
          <a:prstGeom prst="rect">
            <a:avLst/>
          </a:prstGeom>
          <a:solidFill>
            <a:schemeClr val="bg1">
              <a:alpha val="8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indent="-342900" algn="ctr" defTabSz="932472" fontAlgn="base">
              <a:lnSpc>
                <a:spcPct val="90000"/>
              </a:lnSpc>
              <a:spcBef>
                <a:spcPct val="0"/>
              </a:spcBef>
              <a:spcAft>
                <a:spcPct val="0"/>
              </a:spcAft>
              <a:buFont typeface="Wingdings 3" panose="05040102010807070707" pitchFamily="18" charset="2"/>
              <a:buChar char="Æ"/>
            </a:pPr>
            <a:endParaRPr lang="en-US" sz="2000" b="1" dirty="0">
              <a:solidFill>
                <a:schemeClr val="bg1"/>
              </a:solidFill>
              <a:latin typeface="+mj-lt"/>
              <a:ea typeface="Segoe UI" pitchFamily="34" charset="0"/>
              <a:cs typeface="Segoe UI" pitchFamily="34" charset="0"/>
            </a:endParaRPr>
          </a:p>
        </p:txBody>
      </p:sp>
      <p:sp>
        <p:nvSpPr>
          <p:cNvPr id="11" name="Title 1"/>
          <p:cNvSpPr txBox="1">
            <a:spLocks/>
          </p:cNvSpPr>
          <p:nvPr/>
        </p:nvSpPr>
        <p:spPr>
          <a:xfrm>
            <a:off x="329721" y="73152"/>
            <a:ext cx="11653521" cy="1075884"/>
          </a:xfrm>
          <a:prstGeom prst="rect">
            <a:avLst/>
          </a:prstGeom>
        </p:spPr>
        <p:txBody>
          <a:bodyPr anchor="ctr" anchorCtr="0"/>
          <a:lstStyle>
            <a:lvl1pPr algn="l" defTabSz="931863" rtl="0" fontAlgn="base">
              <a:lnSpc>
                <a:spcPct val="90000"/>
              </a:lnSpc>
              <a:spcBef>
                <a:spcPct val="0"/>
              </a:spcBef>
              <a:spcAft>
                <a:spcPct val="0"/>
              </a:spcAft>
              <a:defRPr lang="en-US" sz="4000" kern="1200" spc="-102" dirty="0">
                <a:ln w="3175">
                  <a:noFill/>
                </a:ln>
                <a:solidFill>
                  <a:schemeClr val="tx1"/>
                </a:solidFill>
                <a:latin typeface="+mj-lt"/>
                <a:ea typeface="ＭＳ Ｐゴシック" charset="0"/>
                <a:cs typeface="Segoe UI" pitchFamily="34" charset="0"/>
              </a:defRPr>
            </a:lvl1pPr>
            <a:lvl2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2pPr>
            <a:lvl3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3pPr>
            <a:lvl4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4pPr>
            <a:lvl5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5pPr>
            <a:lvl6pPr marL="4572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6pPr>
            <a:lvl7pPr marL="9144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7pPr>
            <a:lvl8pPr marL="13716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8pPr>
            <a:lvl9pPr marL="18288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9pPr>
          </a:lstStyle>
          <a:p>
            <a:r>
              <a:rPr lang="en-US" dirty="0"/>
              <a:t>Hyperscale cloud</a:t>
            </a:r>
          </a:p>
        </p:txBody>
      </p:sp>
    </p:spTree>
    <p:extLst>
      <p:ext uri="{BB962C8B-B14F-4D97-AF65-F5344CB8AC3E}">
        <p14:creationId xmlns:p14="http://schemas.microsoft.com/office/powerpoint/2010/main" val="71834394"/>
      </p:ext>
    </p:extLst>
  </p:cSld>
  <p:clrMapOvr>
    <a:masterClrMapping/>
  </p:clrMapOvr>
  <p:transition>
    <p:fade/>
  </p:transition>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1"/>
          <p:cNvSpPr txBox="1">
            <a:spLocks/>
          </p:cNvSpPr>
          <p:nvPr/>
        </p:nvSpPr>
        <p:spPr>
          <a:xfrm>
            <a:off x="274639" y="295276"/>
            <a:ext cx="5364246" cy="2433673"/>
          </a:xfrm>
          <a:prstGeom prst="rect">
            <a:avLst/>
          </a:prstGeom>
        </p:spPr>
        <p:txBody>
          <a:bodyPr vert="horz" wrap="square" lIns="146304" tIns="91440" rIns="146304" bIns="91440" rtlCol="0" anchor="t">
            <a:noAutofit/>
          </a:bodyPr>
          <a:lstStyle>
            <a:lvl1pPr algn="l" defTabSz="931863" rtl="0" fontAlgn="base">
              <a:lnSpc>
                <a:spcPct val="90000"/>
              </a:lnSpc>
              <a:spcBef>
                <a:spcPct val="0"/>
              </a:spcBef>
              <a:spcAft>
                <a:spcPct val="0"/>
              </a:spcAft>
              <a:defRPr lang="en-US" sz="5400" kern="1200" spc="-102">
                <a:ln w="3175">
                  <a:noFill/>
                </a:ln>
                <a:solidFill>
                  <a:schemeClr val="accent4"/>
                </a:solidFill>
                <a:latin typeface="+mj-lt"/>
                <a:ea typeface="ＭＳ Ｐゴシック" charset="0"/>
                <a:cs typeface="Segoe UI" pitchFamily="34" charset="0"/>
              </a:defRPr>
            </a:lvl1pPr>
            <a:lvl2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2pPr>
            <a:lvl3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3pPr>
            <a:lvl4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4pPr>
            <a:lvl5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5pPr>
            <a:lvl6pPr marL="4572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6pPr>
            <a:lvl7pPr marL="9144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7pPr>
            <a:lvl8pPr marL="13716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8pPr>
            <a:lvl9pPr marL="18288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9pPr>
          </a:lstStyle>
          <a:p>
            <a:r>
              <a:rPr lang="en-US" dirty="0">
                <a:solidFill>
                  <a:schemeClr val="accent5"/>
                </a:solidFill>
              </a:rPr>
              <a:t>SSIS improvements</a:t>
            </a:r>
          </a:p>
        </p:txBody>
      </p:sp>
    </p:spTree>
    <p:extLst>
      <p:ext uri="{BB962C8B-B14F-4D97-AF65-F5344CB8AC3E}">
        <p14:creationId xmlns:p14="http://schemas.microsoft.com/office/powerpoint/2010/main" val="3088448205"/>
      </p:ext>
    </p:extLst>
  </p:cSld>
  <p:clrMapOvr>
    <a:masterClrMapping/>
  </p:clrMapOvr>
  <p:transition>
    <p:fade/>
  </p:transition>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7" name="Rectangle 196"/>
          <p:cNvSpPr/>
          <p:nvPr/>
        </p:nvSpPr>
        <p:spPr bwMode="auto">
          <a:xfrm>
            <a:off x="422338" y="1380744"/>
            <a:ext cx="6531428" cy="4919572"/>
          </a:xfrm>
          <a:prstGeom prst="rect">
            <a:avLst/>
          </a:prstGeom>
          <a:solidFill>
            <a:schemeClr val="bg1">
              <a:lumMod val="95000"/>
            </a:schemeClr>
          </a:solidFill>
          <a:ln w="63500">
            <a:solidFill>
              <a:schemeClr val="accent5"/>
            </a:solidFill>
            <a:miter lim="800000"/>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82880"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dirty="0">
              <a:solidFill>
                <a:schemeClr val="tx1"/>
              </a:solidFill>
              <a:latin typeface="+mj-lt"/>
              <a:ea typeface="Segoe UI" pitchFamily="34" charset="0"/>
              <a:cs typeface="Segoe UI" pitchFamily="34" charset="0"/>
            </a:endParaRPr>
          </a:p>
        </p:txBody>
      </p:sp>
      <p:sp>
        <p:nvSpPr>
          <p:cNvPr id="3" name="Title 2"/>
          <p:cNvSpPr>
            <a:spLocks noGrp="1"/>
          </p:cNvSpPr>
          <p:nvPr>
            <p:ph type="title"/>
          </p:nvPr>
        </p:nvSpPr>
        <p:spPr/>
        <p:txBody>
          <a:bodyPr/>
          <a:lstStyle/>
          <a:p>
            <a:r>
              <a:rPr lang="en-US" dirty="0"/>
              <a:t>SSIS improvements for SQL Server 2016</a:t>
            </a:r>
          </a:p>
        </p:txBody>
      </p:sp>
      <p:sp>
        <p:nvSpPr>
          <p:cNvPr id="4" name="Text Placeholder 3"/>
          <p:cNvSpPr>
            <a:spLocks noGrp="1"/>
          </p:cNvSpPr>
          <p:nvPr>
            <p:ph type="body" sz="quarter" idx="11"/>
          </p:nvPr>
        </p:nvSpPr>
        <p:spPr>
          <a:xfrm>
            <a:off x="7496480" y="1335676"/>
            <a:ext cx="4358791" cy="4949771"/>
          </a:xfrm>
        </p:spPr>
        <p:txBody>
          <a:bodyPr spcCol="0">
            <a:noAutofit/>
          </a:bodyPr>
          <a:lstStyle/>
          <a:p>
            <a:pPr lvl="1">
              <a:spcBef>
                <a:spcPts val="600"/>
              </a:spcBef>
              <a:spcAft>
                <a:spcPts val="600"/>
              </a:spcAft>
            </a:pPr>
            <a:r>
              <a:rPr lang="en-US" sz="2000" dirty="0"/>
              <a:t>AlwaysOn support</a:t>
            </a:r>
          </a:p>
          <a:p>
            <a:pPr lvl="1">
              <a:spcBef>
                <a:spcPts val="600"/>
              </a:spcBef>
              <a:spcAft>
                <a:spcPts val="600"/>
              </a:spcAft>
            </a:pPr>
            <a:r>
              <a:rPr lang="en-US" sz="2000" dirty="0"/>
              <a:t>Incremental deployment of packages</a:t>
            </a:r>
          </a:p>
          <a:p>
            <a:pPr lvl="1">
              <a:spcBef>
                <a:spcPts val="600"/>
              </a:spcBef>
              <a:spcAft>
                <a:spcPts val="600"/>
              </a:spcAft>
            </a:pPr>
            <a:r>
              <a:rPr lang="en-US" sz="2000" dirty="0"/>
              <a:t>Improved project upgrade support</a:t>
            </a:r>
          </a:p>
          <a:p>
            <a:pPr lvl="1">
              <a:spcBef>
                <a:spcPts val="600"/>
              </a:spcBef>
              <a:spcAft>
                <a:spcPts val="600"/>
              </a:spcAft>
            </a:pPr>
            <a:r>
              <a:rPr lang="en-US" sz="2000" dirty="0"/>
              <a:t>CTP3 enhancements</a:t>
            </a:r>
          </a:p>
          <a:p>
            <a:pPr lvl="1">
              <a:spcBef>
                <a:spcPts val="600"/>
              </a:spcBef>
              <a:spcAft>
                <a:spcPts val="600"/>
              </a:spcAft>
            </a:pPr>
            <a:r>
              <a:rPr lang="en-US" sz="2000" spc="-100" dirty="0">
                <a:solidFill>
                  <a:schemeClr val="tx1">
                    <a:lumMod val="95000"/>
                  </a:schemeClr>
                </a:solidFill>
              </a:rPr>
              <a:t>Error column name support</a:t>
            </a:r>
          </a:p>
          <a:p>
            <a:pPr lvl="1">
              <a:spcBef>
                <a:spcPts val="600"/>
              </a:spcBef>
              <a:spcAft>
                <a:spcPts val="600"/>
              </a:spcAft>
            </a:pPr>
            <a:r>
              <a:rPr lang="en-US" sz="2000" spc="-100" dirty="0">
                <a:solidFill>
                  <a:schemeClr val="tx1">
                    <a:lumMod val="95000"/>
                  </a:schemeClr>
                </a:solidFill>
              </a:rPr>
              <a:t>Custom log level</a:t>
            </a:r>
          </a:p>
          <a:p>
            <a:pPr lvl="1">
              <a:spcBef>
                <a:spcPts val="600"/>
              </a:spcBef>
              <a:spcAft>
                <a:spcPts val="600"/>
              </a:spcAft>
            </a:pPr>
            <a:r>
              <a:rPr lang="en-US" sz="2000" spc="-100" dirty="0">
                <a:solidFill>
                  <a:schemeClr val="tx1">
                    <a:lumMod val="95000"/>
                  </a:schemeClr>
                </a:solidFill>
              </a:rPr>
              <a:t>Package template</a:t>
            </a:r>
          </a:p>
          <a:p>
            <a:pPr>
              <a:spcBef>
                <a:spcPts val="600"/>
              </a:spcBef>
              <a:spcAft>
                <a:spcPts val="600"/>
              </a:spcAft>
            </a:pPr>
            <a:r>
              <a:rPr lang="en-US" sz="2000" spc="-100" dirty="0">
                <a:solidFill>
                  <a:schemeClr val="tx1">
                    <a:lumMod val="95000"/>
                  </a:schemeClr>
                </a:solidFill>
                <a:latin typeface="+mn-lt"/>
              </a:rPr>
              <a:t>OData V4 support</a:t>
            </a:r>
            <a:endParaRPr lang="en-US" sz="2000" dirty="0">
              <a:solidFill>
                <a:schemeClr val="tx1">
                  <a:lumMod val="95000"/>
                </a:schemeClr>
              </a:solidFill>
              <a:latin typeface="+mn-lt"/>
            </a:endParaRPr>
          </a:p>
          <a:p>
            <a:pPr>
              <a:spcBef>
                <a:spcPts val="600"/>
              </a:spcBef>
              <a:spcAft>
                <a:spcPts val="600"/>
              </a:spcAft>
            </a:pPr>
            <a:r>
              <a:rPr lang="en-US" sz="2000" spc="-100" dirty="0">
                <a:solidFill>
                  <a:schemeClr val="tx1">
                    <a:lumMod val="95000"/>
                  </a:schemeClr>
                </a:solidFill>
                <a:latin typeface="+mn-lt"/>
              </a:rPr>
              <a:t>Designer improvements</a:t>
            </a:r>
          </a:p>
          <a:p>
            <a:pPr>
              <a:spcBef>
                <a:spcPts val="600"/>
              </a:spcBef>
              <a:spcAft>
                <a:spcPts val="600"/>
              </a:spcAft>
            </a:pPr>
            <a:r>
              <a:rPr lang="en-US" sz="2000" spc="-100" dirty="0">
                <a:solidFill>
                  <a:schemeClr val="tx1">
                    <a:lumMod val="95000"/>
                  </a:schemeClr>
                </a:solidFill>
                <a:latin typeface="+mn-lt"/>
              </a:rPr>
              <a:t>One designer multi-version support</a:t>
            </a:r>
          </a:p>
        </p:txBody>
      </p:sp>
      <p:sp>
        <p:nvSpPr>
          <p:cNvPr id="13" name="Rectangle 12"/>
          <p:cNvSpPr/>
          <p:nvPr/>
        </p:nvSpPr>
        <p:spPr>
          <a:xfrm>
            <a:off x="2804608" y="2963750"/>
            <a:ext cx="1705984" cy="867930"/>
          </a:xfrm>
          <a:prstGeom prst="rect">
            <a:avLst/>
          </a:prstGeom>
        </p:spPr>
        <p:txBody>
          <a:bodyPr wrap="square">
            <a:spAutoFit/>
          </a:bodyPr>
          <a:lstStyle/>
          <a:p>
            <a:pPr algn="ctr" defTabSz="932293">
              <a:lnSpc>
                <a:spcPct val="90000"/>
              </a:lnSpc>
            </a:pPr>
            <a:r>
              <a:rPr lang="en-US" sz="1400" dirty="0">
                <a:ea typeface="Segoe UI" pitchFamily="34" charset="0"/>
                <a:cs typeface="Segoe UI" pitchFamily="34" charset="0"/>
              </a:rPr>
              <a:t>AlwaysOn Availability Groups Secondary for SSISDB</a:t>
            </a:r>
          </a:p>
        </p:txBody>
      </p:sp>
      <p:sp>
        <p:nvSpPr>
          <p:cNvPr id="7" name="Rectangle 6"/>
          <p:cNvSpPr/>
          <p:nvPr/>
        </p:nvSpPr>
        <p:spPr>
          <a:xfrm>
            <a:off x="728542" y="3788490"/>
            <a:ext cx="1301134" cy="535531"/>
          </a:xfrm>
          <a:prstGeom prst="rect">
            <a:avLst/>
          </a:prstGeom>
        </p:spPr>
        <p:txBody>
          <a:bodyPr wrap="square">
            <a:spAutoFit/>
          </a:bodyPr>
          <a:lstStyle/>
          <a:p>
            <a:pPr algn="ctr" defTabSz="932293">
              <a:lnSpc>
                <a:spcPct val="90000"/>
              </a:lnSpc>
            </a:pPr>
            <a:r>
              <a:rPr lang="en-US" sz="1600" b="1" dirty="0">
                <a:ea typeface="Segoe UI" pitchFamily="34" charset="0"/>
                <a:cs typeface="Segoe UI" pitchFamily="34" charset="0"/>
              </a:rPr>
              <a:t>New York</a:t>
            </a:r>
          </a:p>
          <a:p>
            <a:pPr algn="ctr" defTabSz="932293">
              <a:lnSpc>
                <a:spcPct val="90000"/>
              </a:lnSpc>
            </a:pPr>
            <a:r>
              <a:rPr lang="en-US" sz="1600" dirty="0">
                <a:ea typeface="Segoe UI" pitchFamily="34" charset="0"/>
                <a:cs typeface="Segoe UI" pitchFamily="34" charset="0"/>
              </a:rPr>
              <a:t>(Primary)</a:t>
            </a:r>
          </a:p>
        </p:txBody>
      </p:sp>
      <p:grpSp>
        <p:nvGrpSpPr>
          <p:cNvPr id="178" name="Group 177"/>
          <p:cNvGrpSpPr/>
          <p:nvPr/>
        </p:nvGrpSpPr>
        <p:grpSpPr>
          <a:xfrm>
            <a:off x="5285525" y="2334979"/>
            <a:ext cx="1301134" cy="1984922"/>
            <a:chOff x="5212299" y="3706014"/>
            <a:chExt cx="1301134" cy="1984922"/>
          </a:xfrm>
        </p:grpSpPr>
        <p:sp>
          <p:nvSpPr>
            <p:cNvPr id="10" name="Rectangle 9"/>
            <p:cNvSpPr/>
            <p:nvPr/>
          </p:nvSpPr>
          <p:spPr>
            <a:xfrm>
              <a:off x="5212299" y="5155405"/>
              <a:ext cx="1301134" cy="535531"/>
            </a:xfrm>
            <a:prstGeom prst="rect">
              <a:avLst/>
            </a:prstGeom>
          </p:spPr>
          <p:txBody>
            <a:bodyPr wrap="square">
              <a:spAutoFit/>
            </a:bodyPr>
            <a:lstStyle/>
            <a:p>
              <a:pPr algn="ctr" defTabSz="932293">
                <a:lnSpc>
                  <a:spcPct val="90000"/>
                </a:lnSpc>
              </a:pPr>
              <a:r>
                <a:rPr lang="en-US" sz="1600" b="1" dirty="0">
                  <a:ea typeface="Segoe UI" pitchFamily="34" charset="0"/>
                  <a:cs typeface="Segoe UI" pitchFamily="34" charset="0"/>
                </a:rPr>
                <a:t>New Jersey</a:t>
              </a:r>
            </a:p>
            <a:p>
              <a:pPr algn="ctr" defTabSz="932293">
                <a:lnSpc>
                  <a:spcPct val="90000"/>
                </a:lnSpc>
              </a:pPr>
              <a:r>
                <a:rPr lang="en-US" sz="1600" dirty="0">
                  <a:ea typeface="Segoe UI" pitchFamily="34" charset="0"/>
                  <a:cs typeface="Segoe UI" pitchFamily="34" charset="0"/>
                </a:rPr>
                <a:t>(Secondary)</a:t>
              </a:r>
            </a:p>
          </p:txBody>
        </p:sp>
        <p:grpSp>
          <p:nvGrpSpPr>
            <p:cNvPr id="170" name="Group 169"/>
            <p:cNvGrpSpPr/>
            <p:nvPr/>
          </p:nvGrpSpPr>
          <p:grpSpPr>
            <a:xfrm>
              <a:off x="5360389" y="3706014"/>
              <a:ext cx="1004954" cy="1453424"/>
              <a:chOff x="4957976" y="4032135"/>
              <a:chExt cx="1004954" cy="1453424"/>
            </a:xfrm>
          </p:grpSpPr>
          <p:grpSp>
            <p:nvGrpSpPr>
              <p:cNvPr id="119" name="Group 118"/>
              <p:cNvGrpSpPr/>
              <p:nvPr/>
            </p:nvGrpSpPr>
            <p:grpSpPr>
              <a:xfrm>
                <a:off x="4957976" y="4032135"/>
                <a:ext cx="1004954" cy="1453424"/>
                <a:chOff x="1052726" y="4032135"/>
                <a:chExt cx="1004954" cy="1453424"/>
              </a:xfrm>
            </p:grpSpPr>
            <p:grpSp>
              <p:nvGrpSpPr>
                <p:cNvPr id="120" name="Group 4"/>
                <p:cNvGrpSpPr>
                  <a:grpSpLocks noChangeAspect="1"/>
                </p:cNvGrpSpPr>
                <p:nvPr/>
              </p:nvGrpSpPr>
              <p:grpSpPr bwMode="auto">
                <a:xfrm>
                  <a:off x="1052726" y="4032135"/>
                  <a:ext cx="496922" cy="1452253"/>
                  <a:chOff x="5219" y="1973"/>
                  <a:chExt cx="400" cy="1169"/>
                </a:xfrm>
              </p:grpSpPr>
              <p:sp>
                <p:nvSpPr>
                  <p:cNvPr id="122" name="AutoShape 3"/>
                  <p:cNvSpPr>
                    <a:spLocks noChangeAspect="1" noChangeArrowheads="1" noTextEdit="1"/>
                  </p:cNvSpPr>
                  <p:nvPr/>
                </p:nvSpPr>
                <p:spPr bwMode="auto">
                  <a:xfrm>
                    <a:off x="5221" y="1973"/>
                    <a:ext cx="398" cy="11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 name="Freeform 5"/>
                  <p:cNvSpPr>
                    <a:spLocks/>
                  </p:cNvSpPr>
                  <p:nvPr/>
                </p:nvSpPr>
                <p:spPr bwMode="auto">
                  <a:xfrm>
                    <a:off x="5219" y="1975"/>
                    <a:ext cx="398" cy="1167"/>
                  </a:xfrm>
                  <a:custGeom>
                    <a:avLst/>
                    <a:gdLst>
                      <a:gd name="T0" fmla="*/ 194 w 204"/>
                      <a:gd name="T1" fmla="*/ 0 h 603"/>
                      <a:gd name="T2" fmla="*/ 9 w 204"/>
                      <a:gd name="T3" fmla="*/ 0 h 603"/>
                      <a:gd name="T4" fmla="*/ 0 w 204"/>
                      <a:gd name="T5" fmla="*/ 10 h 603"/>
                      <a:gd name="T6" fmla="*/ 0 w 204"/>
                      <a:gd name="T7" fmla="*/ 603 h 603"/>
                      <a:gd name="T8" fmla="*/ 204 w 204"/>
                      <a:gd name="T9" fmla="*/ 603 h 603"/>
                      <a:gd name="T10" fmla="*/ 204 w 204"/>
                      <a:gd name="T11" fmla="*/ 10 h 603"/>
                      <a:gd name="T12" fmla="*/ 194 w 204"/>
                      <a:gd name="T13" fmla="*/ 0 h 603"/>
                    </a:gdLst>
                    <a:ahLst/>
                    <a:cxnLst>
                      <a:cxn ang="0">
                        <a:pos x="T0" y="T1"/>
                      </a:cxn>
                      <a:cxn ang="0">
                        <a:pos x="T2" y="T3"/>
                      </a:cxn>
                      <a:cxn ang="0">
                        <a:pos x="T4" y="T5"/>
                      </a:cxn>
                      <a:cxn ang="0">
                        <a:pos x="T6" y="T7"/>
                      </a:cxn>
                      <a:cxn ang="0">
                        <a:pos x="T8" y="T9"/>
                      </a:cxn>
                      <a:cxn ang="0">
                        <a:pos x="T10" y="T11"/>
                      </a:cxn>
                      <a:cxn ang="0">
                        <a:pos x="T12" y="T13"/>
                      </a:cxn>
                    </a:cxnLst>
                    <a:rect l="0" t="0" r="r" b="b"/>
                    <a:pathLst>
                      <a:path w="204" h="603">
                        <a:moveTo>
                          <a:pt x="194" y="0"/>
                        </a:moveTo>
                        <a:cubicBezTo>
                          <a:pt x="9" y="0"/>
                          <a:pt x="9" y="0"/>
                          <a:pt x="9" y="0"/>
                        </a:cubicBezTo>
                        <a:cubicBezTo>
                          <a:pt x="4" y="0"/>
                          <a:pt x="0" y="5"/>
                          <a:pt x="0" y="10"/>
                        </a:cubicBezTo>
                        <a:cubicBezTo>
                          <a:pt x="0" y="603"/>
                          <a:pt x="0" y="603"/>
                          <a:pt x="0" y="603"/>
                        </a:cubicBezTo>
                        <a:cubicBezTo>
                          <a:pt x="204" y="603"/>
                          <a:pt x="204" y="603"/>
                          <a:pt x="204" y="603"/>
                        </a:cubicBezTo>
                        <a:cubicBezTo>
                          <a:pt x="204" y="10"/>
                          <a:pt x="204" y="10"/>
                          <a:pt x="204" y="10"/>
                        </a:cubicBezTo>
                        <a:cubicBezTo>
                          <a:pt x="204" y="5"/>
                          <a:pt x="199" y="0"/>
                          <a:pt x="194" y="0"/>
                        </a:cubicBezTo>
                        <a:close/>
                      </a:path>
                    </a:pathLst>
                  </a:custGeom>
                  <a:solidFill>
                    <a:srgbClr val="5050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 name="Rectangle 6"/>
                  <p:cNvSpPr>
                    <a:spLocks noChangeArrowheads="1"/>
                  </p:cNvSpPr>
                  <p:nvPr/>
                </p:nvSpPr>
                <p:spPr bwMode="auto">
                  <a:xfrm>
                    <a:off x="5235" y="2155"/>
                    <a:ext cx="366" cy="4"/>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 name="Rectangle 7"/>
                  <p:cNvSpPr>
                    <a:spLocks noChangeArrowheads="1"/>
                  </p:cNvSpPr>
                  <p:nvPr/>
                </p:nvSpPr>
                <p:spPr bwMode="auto">
                  <a:xfrm>
                    <a:off x="5235" y="2080"/>
                    <a:ext cx="366"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 name="Freeform 8"/>
                  <p:cNvSpPr>
                    <a:spLocks/>
                  </p:cNvSpPr>
                  <p:nvPr/>
                </p:nvSpPr>
                <p:spPr bwMode="auto">
                  <a:xfrm>
                    <a:off x="5498" y="2105"/>
                    <a:ext cx="80" cy="27"/>
                  </a:xfrm>
                  <a:custGeom>
                    <a:avLst/>
                    <a:gdLst>
                      <a:gd name="T0" fmla="*/ 41 w 41"/>
                      <a:gd name="T1" fmla="*/ 0 h 14"/>
                      <a:gd name="T2" fmla="*/ 6 w 41"/>
                      <a:gd name="T3" fmla="*/ 0 h 14"/>
                      <a:gd name="T4" fmla="*/ 0 w 41"/>
                      <a:gd name="T5" fmla="*/ 7 h 14"/>
                      <a:gd name="T6" fmla="*/ 6 w 41"/>
                      <a:gd name="T7" fmla="*/ 14 h 14"/>
                      <a:gd name="T8" fmla="*/ 41 w 41"/>
                      <a:gd name="T9" fmla="*/ 14 h 14"/>
                      <a:gd name="T10" fmla="*/ 41 w 41"/>
                      <a:gd name="T11" fmla="*/ 0 h 14"/>
                    </a:gdLst>
                    <a:ahLst/>
                    <a:cxnLst>
                      <a:cxn ang="0">
                        <a:pos x="T0" y="T1"/>
                      </a:cxn>
                      <a:cxn ang="0">
                        <a:pos x="T2" y="T3"/>
                      </a:cxn>
                      <a:cxn ang="0">
                        <a:pos x="T4" y="T5"/>
                      </a:cxn>
                      <a:cxn ang="0">
                        <a:pos x="T6" y="T7"/>
                      </a:cxn>
                      <a:cxn ang="0">
                        <a:pos x="T8" y="T9"/>
                      </a:cxn>
                      <a:cxn ang="0">
                        <a:pos x="T10" y="T11"/>
                      </a:cxn>
                    </a:cxnLst>
                    <a:rect l="0" t="0" r="r" b="b"/>
                    <a:pathLst>
                      <a:path w="41" h="14">
                        <a:moveTo>
                          <a:pt x="41" y="0"/>
                        </a:moveTo>
                        <a:cubicBezTo>
                          <a:pt x="6" y="0"/>
                          <a:pt x="6" y="0"/>
                          <a:pt x="6" y="0"/>
                        </a:cubicBezTo>
                        <a:cubicBezTo>
                          <a:pt x="3" y="0"/>
                          <a:pt x="0" y="3"/>
                          <a:pt x="0" y="7"/>
                        </a:cubicBezTo>
                        <a:cubicBezTo>
                          <a:pt x="0" y="11"/>
                          <a:pt x="3" y="14"/>
                          <a:pt x="6" y="14"/>
                        </a:cubicBezTo>
                        <a:cubicBezTo>
                          <a:pt x="41" y="14"/>
                          <a:pt x="41" y="14"/>
                          <a:pt x="41" y="14"/>
                        </a:cubicBezTo>
                        <a:lnTo>
                          <a:pt x="41" y="0"/>
                        </a:lnTo>
                        <a:close/>
                      </a:path>
                    </a:pathLst>
                  </a:custGeom>
                  <a:solidFill>
                    <a:schemeClr val="accent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 name="Rectangle 9"/>
                  <p:cNvSpPr>
                    <a:spLocks noChangeArrowheads="1"/>
                  </p:cNvSpPr>
                  <p:nvPr/>
                </p:nvSpPr>
                <p:spPr bwMode="auto">
                  <a:xfrm>
                    <a:off x="5235" y="2229"/>
                    <a:ext cx="366"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 name="Rectangle 10"/>
                  <p:cNvSpPr>
                    <a:spLocks noChangeArrowheads="1"/>
                  </p:cNvSpPr>
                  <p:nvPr/>
                </p:nvSpPr>
                <p:spPr bwMode="auto">
                  <a:xfrm>
                    <a:off x="5235" y="2155"/>
                    <a:ext cx="366" cy="4"/>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 name="Freeform 11"/>
                  <p:cNvSpPr>
                    <a:spLocks/>
                  </p:cNvSpPr>
                  <p:nvPr/>
                </p:nvSpPr>
                <p:spPr bwMode="auto">
                  <a:xfrm>
                    <a:off x="5498" y="2180"/>
                    <a:ext cx="80" cy="25"/>
                  </a:xfrm>
                  <a:custGeom>
                    <a:avLst/>
                    <a:gdLst>
                      <a:gd name="T0" fmla="*/ 41 w 41"/>
                      <a:gd name="T1" fmla="*/ 0 h 13"/>
                      <a:gd name="T2" fmla="*/ 6 w 41"/>
                      <a:gd name="T3" fmla="*/ 0 h 13"/>
                      <a:gd name="T4" fmla="*/ 0 w 41"/>
                      <a:gd name="T5" fmla="*/ 6 h 13"/>
                      <a:gd name="T6" fmla="*/ 6 w 41"/>
                      <a:gd name="T7" fmla="*/ 13 h 13"/>
                      <a:gd name="T8" fmla="*/ 41 w 41"/>
                      <a:gd name="T9" fmla="*/ 13 h 13"/>
                      <a:gd name="T10" fmla="*/ 41 w 41"/>
                      <a:gd name="T11" fmla="*/ 0 h 13"/>
                    </a:gdLst>
                    <a:ahLst/>
                    <a:cxnLst>
                      <a:cxn ang="0">
                        <a:pos x="T0" y="T1"/>
                      </a:cxn>
                      <a:cxn ang="0">
                        <a:pos x="T2" y="T3"/>
                      </a:cxn>
                      <a:cxn ang="0">
                        <a:pos x="T4" y="T5"/>
                      </a:cxn>
                      <a:cxn ang="0">
                        <a:pos x="T6" y="T7"/>
                      </a:cxn>
                      <a:cxn ang="0">
                        <a:pos x="T8" y="T9"/>
                      </a:cxn>
                      <a:cxn ang="0">
                        <a:pos x="T10" y="T11"/>
                      </a:cxn>
                    </a:cxnLst>
                    <a:rect l="0" t="0" r="r" b="b"/>
                    <a:pathLst>
                      <a:path w="41" h="13">
                        <a:moveTo>
                          <a:pt x="41" y="0"/>
                        </a:moveTo>
                        <a:cubicBezTo>
                          <a:pt x="6" y="0"/>
                          <a:pt x="6" y="0"/>
                          <a:pt x="6" y="0"/>
                        </a:cubicBezTo>
                        <a:cubicBezTo>
                          <a:pt x="3" y="0"/>
                          <a:pt x="0" y="3"/>
                          <a:pt x="0" y="6"/>
                        </a:cubicBezTo>
                        <a:cubicBezTo>
                          <a:pt x="0" y="10"/>
                          <a:pt x="3" y="13"/>
                          <a:pt x="6" y="13"/>
                        </a:cubicBezTo>
                        <a:cubicBezTo>
                          <a:pt x="41" y="13"/>
                          <a:pt x="41" y="13"/>
                          <a:pt x="41" y="13"/>
                        </a:cubicBezTo>
                        <a:lnTo>
                          <a:pt x="41" y="0"/>
                        </a:lnTo>
                        <a:close/>
                      </a:path>
                    </a:pathLst>
                  </a:custGeom>
                  <a:solidFill>
                    <a:schemeClr val="accent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 name="Rectangle 12"/>
                  <p:cNvSpPr>
                    <a:spLocks noChangeArrowheads="1"/>
                  </p:cNvSpPr>
                  <p:nvPr/>
                </p:nvSpPr>
                <p:spPr bwMode="auto">
                  <a:xfrm>
                    <a:off x="5235" y="2302"/>
                    <a:ext cx="366" cy="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 name="Rectangle 13"/>
                  <p:cNvSpPr>
                    <a:spLocks noChangeArrowheads="1"/>
                  </p:cNvSpPr>
                  <p:nvPr/>
                </p:nvSpPr>
                <p:spPr bwMode="auto">
                  <a:xfrm>
                    <a:off x="5235" y="2229"/>
                    <a:ext cx="366"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2" name="Freeform 14"/>
                  <p:cNvSpPr>
                    <a:spLocks/>
                  </p:cNvSpPr>
                  <p:nvPr/>
                </p:nvSpPr>
                <p:spPr bwMode="auto">
                  <a:xfrm>
                    <a:off x="5498" y="2254"/>
                    <a:ext cx="80" cy="27"/>
                  </a:xfrm>
                  <a:custGeom>
                    <a:avLst/>
                    <a:gdLst>
                      <a:gd name="T0" fmla="*/ 41 w 41"/>
                      <a:gd name="T1" fmla="*/ 0 h 14"/>
                      <a:gd name="T2" fmla="*/ 6 w 41"/>
                      <a:gd name="T3" fmla="*/ 0 h 14"/>
                      <a:gd name="T4" fmla="*/ 0 w 41"/>
                      <a:gd name="T5" fmla="*/ 7 h 14"/>
                      <a:gd name="T6" fmla="*/ 6 w 41"/>
                      <a:gd name="T7" fmla="*/ 14 h 14"/>
                      <a:gd name="T8" fmla="*/ 41 w 41"/>
                      <a:gd name="T9" fmla="*/ 14 h 14"/>
                      <a:gd name="T10" fmla="*/ 41 w 41"/>
                      <a:gd name="T11" fmla="*/ 0 h 14"/>
                    </a:gdLst>
                    <a:ahLst/>
                    <a:cxnLst>
                      <a:cxn ang="0">
                        <a:pos x="T0" y="T1"/>
                      </a:cxn>
                      <a:cxn ang="0">
                        <a:pos x="T2" y="T3"/>
                      </a:cxn>
                      <a:cxn ang="0">
                        <a:pos x="T4" y="T5"/>
                      </a:cxn>
                      <a:cxn ang="0">
                        <a:pos x="T6" y="T7"/>
                      </a:cxn>
                      <a:cxn ang="0">
                        <a:pos x="T8" y="T9"/>
                      </a:cxn>
                      <a:cxn ang="0">
                        <a:pos x="T10" y="T11"/>
                      </a:cxn>
                    </a:cxnLst>
                    <a:rect l="0" t="0" r="r" b="b"/>
                    <a:pathLst>
                      <a:path w="41" h="14">
                        <a:moveTo>
                          <a:pt x="41" y="0"/>
                        </a:moveTo>
                        <a:cubicBezTo>
                          <a:pt x="6" y="0"/>
                          <a:pt x="6" y="0"/>
                          <a:pt x="6" y="0"/>
                        </a:cubicBezTo>
                        <a:cubicBezTo>
                          <a:pt x="3" y="0"/>
                          <a:pt x="0" y="3"/>
                          <a:pt x="0" y="7"/>
                        </a:cubicBezTo>
                        <a:cubicBezTo>
                          <a:pt x="0" y="10"/>
                          <a:pt x="3" y="14"/>
                          <a:pt x="6" y="14"/>
                        </a:cubicBezTo>
                        <a:cubicBezTo>
                          <a:pt x="41" y="14"/>
                          <a:pt x="41" y="14"/>
                          <a:pt x="41" y="14"/>
                        </a:cubicBezTo>
                        <a:lnTo>
                          <a:pt x="41" y="0"/>
                        </a:lnTo>
                        <a:close/>
                      </a:path>
                    </a:pathLst>
                  </a:custGeom>
                  <a:solidFill>
                    <a:schemeClr val="accent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3" name="Rectangle 15"/>
                  <p:cNvSpPr>
                    <a:spLocks noChangeArrowheads="1"/>
                  </p:cNvSpPr>
                  <p:nvPr/>
                </p:nvSpPr>
                <p:spPr bwMode="auto">
                  <a:xfrm>
                    <a:off x="5235" y="2378"/>
                    <a:ext cx="366"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4" name="Rectangle 16"/>
                  <p:cNvSpPr>
                    <a:spLocks noChangeArrowheads="1"/>
                  </p:cNvSpPr>
                  <p:nvPr/>
                </p:nvSpPr>
                <p:spPr bwMode="auto">
                  <a:xfrm>
                    <a:off x="5235" y="2302"/>
                    <a:ext cx="366" cy="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5" name="Freeform 17"/>
                  <p:cNvSpPr>
                    <a:spLocks/>
                  </p:cNvSpPr>
                  <p:nvPr/>
                </p:nvSpPr>
                <p:spPr bwMode="auto">
                  <a:xfrm>
                    <a:off x="5498" y="2329"/>
                    <a:ext cx="80" cy="25"/>
                  </a:xfrm>
                  <a:custGeom>
                    <a:avLst/>
                    <a:gdLst>
                      <a:gd name="T0" fmla="*/ 41 w 41"/>
                      <a:gd name="T1" fmla="*/ 0 h 13"/>
                      <a:gd name="T2" fmla="*/ 6 w 41"/>
                      <a:gd name="T3" fmla="*/ 0 h 13"/>
                      <a:gd name="T4" fmla="*/ 0 w 41"/>
                      <a:gd name="T5" fmla="*/ 6 h 13"/>
                      <a:gd name="T6" fmla="*/ 6 w 41"/>
                      <a:gd name="T7" fmla="*/ 13 h 13"/>
                      <a:gd name="T8" fmla="*/ 41 w 41"/>
                      <a:gd name="T9" fmla="*/ 13 h 13"/>
                      <a:gd name="T10" fmla="*/ 41 w 41"/>
                      <a:gd name="T11" fmla="*/ 0 h 13"/>
                    </a:gdLst>
                    <a:ahLst/>
                    <a:cxnLst>
                      <a:cxn ang="0">
                        <a:pos x="T0" y="T1"/>
                      </a:cxn>
                      <a:cxn ang="0">
                        <a:pos x="T2" y="T3"/>
                      </a:cxn>
                      <a:cxn ang="0">
                        <a:pos x="T4" y="T5"/>
                      </a:cxn>
                      <a:cxn ang="0">
                        <a:pos x="T6" y="T7"/>
                      </a:cxn>
                      <a:cxn ang="0">
                        <a:pos x="T8" y="T9"/>
                      </a:cxn>
                      <a:cxn ang="0">
                        <a:pos x="T10" y="T11"/>
                      </a:cxn>
                    </a:cxnLst>
                    <a:rect l="0" t="0" r="r" b="b"/>
                    <a:pathLst>
                      <a:path w="41" h="13">
                        <a:moveTo>
                          <a:pt x="41" y="0"/>
                        </a:moveTo>
                        <a:cubicBezTo>
                          <a:pt x="6" y="0"/>
                          <a:pt x="6" y="0"/>
                          <a:pt x="6" y="0"/>
                        </a:cubicBezTo>
                        <a:cubicBezTo>
                          <a:pt x="3" y="0"/>
                          <a:pt x="0" y="3"/>
                          <a:pt x="0" y="6"/>
                        </a:cubicBezTo>
                        <a:cubicBezTo>
                          <a:pt x="0" y="10"/>
                          <a:pt x="3" y="13"/>
                          <a:pt x="6" y="13"/>
                        </a:cubicBezTo>
                        <a:cubicBezTo>
                          <a:pt x="41" y="13"/>
                          <a:pt x="41" y="13"/>
                          <a:pt x="41" y="13"/>
                        </a:cubicBezTo>
                        <a:lnTo>
                          <a:pt x="41" y="0"/>
                        </a:lnTo>
                        <a:close/>
                      </a:path>
                    </a:pathLst>
                  </a:custGeom>
                  <a:solidFill>
                    <a:schemeClr val="accent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6" name="Rectangle 18"/>
                  <p:cNvSpPr>
                    <a:spLocks noChangeArrowheads="1"/>
                  </p:cNvSpPr>
                  <p:nvPr/>
                </p:nvSpPr>
                <p:spPr bwMode="auto">
                  <a:xfrm>
                    <a:off x="5235" y="2451"/>
                    <a:ext cx="366" cy="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7" name="Rectangle 19"/>
                  <p:cNvSpPr>
                    <a:spLocks noChangeArrowheads="1"/>
                  </p:cNvSpPr>
                  <p:nvPr/>
                </p:nvSpPr>
                <p:spPr bwMode="auto">
                  <a:xfrm>
                    <a:off x="5235" y="2378"/>
                    <a:ext cx="366"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8" name="Freeform 20"/>
                  <p:cNvSpPr>
                    <a:spLocks/>
                  </p:cNvSpPr>
                  <p:nvPr/>
                </p:nvSpPr>
                <p:spPr bwMode="auto">
                  <a:xfrm>
                    <a:off x="5498" y="2403"/>
                    <a:ext cx="80" cy="25"/>
                  </a:xfrm>
                  <a:custGeom>
                    <a:avLst/>
                    <a:gdLst>
                      <a:gd name="T0" fmla="*/ 41 w 41"/>
                      <a:gd name="T1" fmla="*/ 0 h 13"/>
                      <a:gd name="T2" fmla="*/ 6 w 41"/>
                      <a:gd name="T3" fmla="*/ 0 h 13"/>
                      <a:gd name="T4" fmla="*/ 0 w 41"/>
                      <a:gd name="T5" fmla="*/ 7 h 13"/>
                      <a:gd name="T6" fmla="*/ 6 w 41"/>
                      <a:gd name="T7" fmla="*/ 13 h 13"/>
                      <a:gd name="T8" fmla="*/ 41 w 41"/>
                      <a:gd name="T9" fmla="*/ 13 h 13"/>
                      <a:gd name="T10" fmla="*/ 41 w 41"/>
                      <a:gd name="T11" fmla="*/ 0 h 13"/>
                    </a:gdLst>
                    <a:ahLst/>
                    <a:cxnLst>
                      <a:cxn ang="0">
                        <a:pos x="T0" y="T1"/>
                      </a:cxn>
                      <a:cxn ang="0">
                        <a:pos x="T2" y="T3"/>
                      </a:cxn>
                      <a:cxn ang="0">
                        <a:pos x="T4" y="T5"/>
                      </a:cxn>
                      <a:cxn ang="0">
                        <a:pos x="T6" y="T7"/>
                      </a:cxn>
                      <a:cxn ang="0">
                        <a:pos x="T8" y="T9"/>
                      </a:cxn>
                      <a:cxn ang="0">
                        <a:pos x="T10" y="T11"/>
                      </a:cxn>
                    </a:cxnLst>
                    <a:rect l="0" t="0" r="r" b="b"/>
                    <a:pathLst>
                      <a:path w="41" h="13">
                        <a:moveTo>
                          <a:pt x="41" y="0"/>
                        </a:moveTo>
                        <a:cubicBezTo>
                          <a:pt x="6" y="0"/>
                          <a:pt x="6" y="0"/>
                          <a:pt x="6" y="0"/>
                        </a:cubicBezTo>
                        <a:cubicBezTo>
                          <a:pt x="3" y="0"/>
                          <a:pt x="0" y="3"/>
                          <a:pt x="0" y="7"/>
                        </a:cubicBezTo>
                        <a:cubicBezTo>
                          <a:pt x="0" y="10"/>
                          <a:pt x="3" y="13"/>
                          <a:pt x="6" y="13"/>
                        </a:cubicBezTo>
                        <a:cubicBezTo>
                          <a:pt x="41" y="13"/>
                          <a:pt x="41" y="13"/>
                          <a:pt x="41" y="13"/>
                        </a:cubicBezTo>
                        <a:lnTo>
                          <a:pt x="41" y="0"/>
                        </a:lnTo>
                        <a:close/>
                      </a:path>
                    </a:pathLst>
                  </a:custGeom>
                  <a:solidFill>
                    <a:schemeClr val="accent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9" name="Rectangle 21"/>
                  <p:cNvSpPr>
                    <a:spLocks noChangeArrowheads="1"/>
                  </p:cNvSpPr>
                  <p:nvPr/>
                </p:nvSpPr>
                <p:spPr bwMode="auto">
                  <a:xfrm>
                    <a:off x="5235" y="2527"/>
                    <a:ext cx="366"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0" name="Rectangle 22"/>
                  <p:cNvSpPr>
                    <a:spLocks noChangeArrowheads="1"/>
                  </p:cNvSpPr>
                  <p:nvPr/>
                </p:nvSpPr>
                <p:spPr bwMode="auto">
                  <a:xfrm>
                    <a:off x="5235" y="2451"/>
                    <a:ext cx="366" cy="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1" name="Freeform 23"/>
                  <p:cNvSpPr>
                    <a:spLocks/>
                  </p:cNvSpPr>
                  <p:nvPr/>
                </p:nvSpPr>
                <p:spPr bwMode="auto">
                  <a:xfrm>
                    <a:off x="5498" y="2478"/>
                    <a:ext cx="80" cy="25"/>
                  </a:xfrm>
                  <a:custGeom>
                    <a:avLst/>
                    <a:gdLst>
                      <a:gd name="T0" fmla="*/ 41 w 41"/>
                      <a:gd name="T1" fmla="*/ 0 h 13"/>
                      <a:gd name="T2" fmla="*/ 6 w 41"/>
                      <a:gd name="T3" fmla="*/ 0 h 13"/>
                      <a:gd name="T4" fmla="*/ 0 w 41"/>
                      <a:gd name="T5" fmla="*/ 6 h 13"/>
                      <a:gd name="T6" fmla="*/ 6 w 41"/>
                      <a:gd name="T7" fmla="*/ 13 h 13"/>
                      <a:gd name="T8" fmla="*/ 41 w 41"/>
                      <a:gd name="T9" fmla="*/ 13 h 13"/>
                      <a:gd name="T10" fmla="*/ 41 w 41"/>
                      <a:gd name="T11" fmla="*/ 0 h 13"/>
                    </a:gdLst>
                    <a:ahLst/>
                    <a:cxnLst>
                      <a:cxn ang="0">
                        <a:pos x="T0" y="T1"/>
                      </a:cxn>
                      <a:cxn ang="0">
                        <a:pos x="T2" y="T3"/>
                      </a:cxn>
                      <a:cxn ang="0">
                        <a:pos x="T4" y="T5"/>
                      </a:cxn>
                      <a:cxn ang="0">
                        <a:pos x="T6" y="T7"/>
                      </a:cxn>
                      <a:cxn ang="0">
                        <a:pos x="T8" y="T9"/>
                      </a:cxn>
                      <a:cxn ang="0">
                        <a:pos x="T10" y="T11"/>
                      </a:cxn>
                    </a:cxnLst>
                    <a:rect l="0" t="0" r="r" b="b"/>
                    <a:pathLst>
                      <a:path w="41" h="13">
                        <a:moveTo>
                          <a:pt x="41" y="0"/>
                        </a:moveTo>
                        <a:cubicBezTo>
                          <a:pt x="6" y="0"/>
                          <a:pt x="6" y="0"/>
                          <a:pt x="6" y="0"/>
                        </a:cubicBezTo>
                        <a:cubicBezTo>
                          <a:pt x="3" y="0"/>
                          <a:pt x="0" y="3"/>
                          <a:pt x="0" y="6"/>
                        </a:cubicBezTo>
                        <a:cubicBezTo>
                          <a:pt x="0" y="10"/>
                          <a:pt x="3" y="13"/>
                          <a:pt x="6" y="13"/>
                        </a:cubicBezTo>
                        <a:cubicBezTo>
                          <a:pt x="41" y="13"/>
                          <a:pt x="41" y="13"/>
                          <a:pt x="41" y="13"/>
                        </a:cubicBezTo>
                        <a:lnTo>
                          <a:pt x="41" y="0"/>
                        </a:lnTo>
                        <a:close/>
                      </a:path>
                    </a:pathLst>
                  </a:custGeom>
                  <a:solidFill>
                    <a:schemeClr val="accent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2" name="Rectangle 24"/>
                  <p:cNvSpPr>
                    <a:spLocks noChangeArrowheads="1"/>
                  </p:cNvSpPr>
                  <p:nvPr/>
                </p:nvSpPr>
                <p:spPr bwMode="auto">
                  <a:xfrm>
                    <a:off x="5235" y="2600"/>
                    <a:ext cx="366" cy="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3" name="Rectangle 25"/>
                  <p:cNvSpPr>
                    <a:spLocks noChangeArrowheads="1"/>
                  </p:cNvSpPr>
                  <p:nvPr/>
                </p:nvSpPr>
                <p:spPr bwMode="auto">
                  <a:xfrm>
                    <a:off x="5235" y="2527"/>
                    <a:ext cx="366"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4" name="Freeform 26"/>
                  <p:cNvSpPr>
                    <a:spLocks/>
                  </p:cNvSpPr>
                  <p:nvPr/>
                </p:nvSpPr>
                <p:spPr bwMode="auto">
                  <a:xfrm>
                    <a:off x="5498" y="2552"/>
                    <a:ext cx="80" cy="25"/>
                  </a:xfrm>
                  <a:custGeom>
                    <a:avLst/>
                    <a:gdLst>
                      <a:gd name="T0" fmla="*/ 41 w 41"/>
                      <a:gd name="T1" fmla="*/ 0 h 13"/>
                      <a:gd name="T2" fmla="*/ 6 w 41"/>
                      <a:gd name="T3" fmla="*/ 0 h 13"/>
                      <a:gd name="T4" fmla="*/ 0 w 41"/>
                      <a:gd name="T5" fmla="*/ 7 h 13"/>
                      <a:gd name="T6" fmla="*/ 6 w 41"/>
                      <a:gd name="T7" fmla="*/ 13 h 13"/>
                      <a:gd name="T8" fmla="*/ 41 w 41"/>
                      <a:gd name="T9" fmla="*/ 13 h 13"/>
                      <a:gd name="T10" fmla="*/ 41 w 41"/>
                      <a:gd name="T11" fmla="*/ 0 h 13"/>
                    </a:gdLst>
                    <a:ahLst/>
                    <a:cxnLst>
                      <a:cxn ang="0">
                        <a:pos x="T0" y="T1"/>
                      </a:cxn>
                      <a:cxn ang="0">
                        <a:pos x="T2" y="T3"/>
                      </a:cxn>
                      <a:cxn ang="0">
                        <a:pos x="T4" y="T5"/>
                      </a:cxn>
                      <a:cxn ang="0">
                        <a:pos x="T6" y="T7"/>
                      </a:cxn>
                      <a:cxn ang="0">
                        <a:pos x="T8" y="T9"/>
                      </a:cxn>
                      <a:cxn ang="0">
                        <a:pos x="T10" y="T11"/>
                      </a:cxn>
                    </a:cxnLst>
                    <a:rect l="0" t="0" r="r" b="b"/>
                    <a:pathLst>
                      <a:path w="41" h="13">
                        <a:moveTo>
                          <a:pt x="41" y="0"/>
                        </a:moveTo>
                        <a:cubicBezTo>
                          <a:pt x="6" y="0"/>
                          <a:pt x="6" y="0"/>
                          <a:pt x="6" y="0"/>
                        </a:cubicBezTo>
                        <a:cubicBezTo>
                          <a:pt x="3" y="0"/>
                          <a:pt x="0" y="3"/>
                          <a:pt x="0" y="7"/>
                        </a:cubicBezTo>
                        <a:cubicBezTo>
                          <a:pt x="0" y="10"/>
                          <a:pt x="3" y="13"/>
                          <a:pt x="6" y="13"/>
                        </a:cubicBezTo>
                        <a:cubicBezTo>
                          <a:pt x="41" y="13"/>
                          <a:pt x="41" y="13"/>
                          <a:pt x="41" y="13"/>
                        </a:cubicBezTo>
                        <a:lnTo>
                          <a:pt x="41" y="0"/>
                        </a:lnTo>
                        <a:close/>
                      </a:path>
                    </a:pathLst>
                  </a:custGeom>
                  <a:solidFill>
                    <a:schemeClr val="accent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5" name="Rectangle 27"/>
                  <p:cNvSpPr>
                    <a:spLocks noChangeArrowheads="1"/>
                  </p:cNvSpPr>
                  <p:nvPr/>
                </p:nvSpPr>
                <p:spPr bwMode="auto">
                  <a:xfrm>
                    <a:off x="5235" y="2676"/>
                    <a:ext cx="366"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6" name="Rectangle 28"/>
                  <p:cNvSpPr>
                    <a:spLocks noChangeArrowheads="1"/>
                  </p:cNvSpPr>
                  <p:nvPr/>
                </p:nvSpPr>
                <p:spPr bwMode="auto">
                  <a:xfrm>
                    <a:off x="5235" y="2600"/>
                    <a:ext cx="366" cy="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7" name="Freeform 29"/>
                  <p:cNvSpPr>
                    <a:spLocks/>
                  </p:cNvSpPr>
                  <p:nvPr/>
                </p:nvSpPr>
                <p:spPr bwMode="auto">
                  <a:xfrm>
                    <a:off x="5498" y="2627"/>
                    <a:ext cx="80" cy="25"/>
                  </a:xfrm>
                  <a:custGeom>
                    <a:avLst/>
                    <a:gdLst>
                      <a:gd name="T0" fmla="*/ 41 w 41"/>
                      <a:gd name="T1" fmla="*/ 0 h 13"/>
                      <a:gd name="T2" fmla="*/ 6 w 41"/>
                      <a:gd name="T3" fmla="*/ 0 h 13"/>
                      <a:gd name="T4" fmla="*/ 0 w 41"/>
                      <a:gd name="T5" fmla="*/ 6 h 13"/>
                      <a:gd name="T6" fmla="*/ 6 w 41"/>
                      <a:gd name="T7" fmla="*/ 13 h 13"/>
                      <a:gd name="T8" fmla="*/ 41 w 41"/>
                      <a:gd name="T9" fmla="*/ 13 h 13"/>
                      <a:gd name="T10" fmla="*/ 41 w 41"/>
                      <a:gd name="T11" fmla="*/ 0 h 13"/>
                    </a:gdLst>
                    <a:ahLst/>
                    <a:cxnLst>
                      <a:cxn ang="0">
                        <a:pos x="T0" y="T1"/>
                      </a:cxn>
                      <a:cxn ang="0">
                        <a:pos x="T2" y="T3"/>
                      </a:cxn>
                      <a:cxn ang="0">
                        <a:pos x="T4" y="T5"/>
                      </a:cxn>
                      <a:cxn ang="0">
                        <a:pos x="T6" y="T7"/>
                      </a:cxn>
                      <a:cxn ang="0">
                        <a:pos x="T8" y="T9"/>
                      </a:cxn>
                      <a:cxn ang="0">
                        <a:pos x="T10" y="T11"/>
                      </a:cxn>
                    </a:cxnLst>
                    <a:rect l="0" t="0" r="r" b="b"/>
                    <a:pathLst>
                      <a:path w="41" h="13">
                        <a:moveTo>
                          <a:pt x="41" y="0"/>
                        </a:moveTo>
                        <a:cubicBezTo>
                          <a:pt x="6" y="0"/>
                          <a:pt x="6" y="0"/>
                          <a:pt x="6" y="0"/>
                        </a:cubicBezTo>
                        <a:cubicBezTo>
                          <a:pt x="3" y="0"/>
                          <a:pt x="0" y="3"/>
                          <a:pt x="0" y="6"/>
                        </a:cubicBezTo>
                        <a:cubicBezTo>
                          <a:pt x="0" y="10"/>
                          <a:pt x="3" y="13"/>
                          <a:pt x="6" y="13"/>
                        </a:cubicBezTo>
                        <a:cubicBezTo>
                          <a:pt x="41" y="13"/>
                          <a:pt x="41" y="13"/>
                          <a:pt x="41" y="13"/>
                        </a:cubicBezTo>
                        <a:lnTo>
                          <a:pt x="41" y="0"/>
                        </a:lnTo>
                        <a:close/>
                      </a:path>
                    </a:pathLst>
                  </a:custGeom>
                  <a:solidFill>
                    <a:schemeClr val="accent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8" name="Rectangle 30"/>
                  <p:cNvSpPr>
                    <a:spLocks noChangeArrowheads="1"/>
                  </p:cNvSpPr>
                  <p:nvPr/>
                </p:nvSpPr>
                <p:spPr bwMode="auto">
                  <a:xfrm>
                    <a:off x="5235" y="2749"/>
                    <a:ext cx="366" cy="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9" name="Rectangle 31"/>
                  <p:cNvSpPr>
                    <a:spLocks noChangeArrowheads="1"/>
                  </p:cNvSpPr>
                  <p:nvPr/>
                </p:nvSpPr>
                <p:spPr bwMode="auto">
                  <a:xfrm>
                    <a:off x="5235" y="2676"/>
                    <a:ext cx="366"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0" name="Freeform 32"/>
                  <p:cNvSpPr>
                    <a:spLocks/>
                  </p:cNvSpPr>
                  <p:nvPr/>
                </p:nvSpPr>
                <p:spPr bwMode="auto">
                  <a:xfrm>
                    <a:off x="5498" y="2701"/>
                    <a:ext cx="80" cy="25"/>
                  </a:xfrm>
                  <a:custGeom>
                    <a:avLst/>
                    <a:gdLst>
                      <a:gd name="T0" fmla="*/ 41 w 41"/>
                      <a:gd name="T1" fmla="*/ 0 h 13"/>
                      <a:gd name="T2" fmla="*/ 6 w 41"/>
                      <a:gd name="T3" fmla="*/ 0 h 13"/>
                      <a:gd name="T4" fmla="*/ 0 w 41"/>
                      <a:gd name="T5" fmla="*/ 7 h 13"/>
                      <a:gd name="T6" fmla="*/ 6 w 41"/>
                      <a:gd name="T7" fmla="*/ 13 h 13"/>
                      <a:gd name="T8" fmla="*/ 41 w 41"/>
                      <a:gd name="T9" fmla="*/ 13 h 13"/>
                      <a:gd name="T10" fmla="*/ 41 w 41"/>
                      <a:gd name="T11" fmla="*/ 0 h 13"/>
                    </a:gdLst>
                    <a:ahLst/>
                    <a:cxnLst>
                      <a:cxn ang="0">
                        <a:pos x="T0" y="T1"/>
                      </a:cxn>
                      <a:cxn ang="0">
                        <a:pos x="T2" y="T3"/>
                      </a:cxn>
                      <a:cxn ang="0">
                        <a:pos x="T4" y="T5"/>
                      </a:cxn>
                      <a:cxn ang="0">
                        <a:pos x="T6" y="T7"/>
                      </a:cxn>
                      <a:cxn ang="0">
                        <a:pos x="T8" y="T9"/>
                      </a:cxn>
                      <a:cxn ang="0">
                        <a:pos x="T10" y="T11"/>
                      </a:cxn>
                    </a:cxnLst>
                    <a:rect l="0" t="0" r="r" b="b"/>
                    <a:pathLst>
                      <a:path w="41" h="13">
                        <a:moveTo>
                          <a:pt x="41" y="0"/>
                        </a:moveTo>
                        <a:cubicBezTo>
                          <a:pt x="6" y="0"/>
                          <a:pt x="6" y="0"/>
                          <a:pt x="6" y="0"/>
                        </a:cubicBezTo>
                        <a:cubicBezTo>
                          <a:pt x="3" y="0"/>
                          <a:pt x="0" y="3"/>
                          <a:pt x="0" y="7"/>
                        </a:cubicBezTo>
                        <a:cubicBezTo>
                          <a:pt x="0" y="10"/>
                          <a:pt x="3" y="13"/>
                          <a:pt x="6" y="13"/>
                        </a:cubicBezTo>
                        <a:cubicBezTo>
                          <a:pt x="41" y="13"/>
                          <a:pt x="41" y="13"/>
                          <a:pt x="41" y="13"/>
                        </a:cubicBezTo>
                        <a:lnTo>
                          <a:pt x="41" y="0"/>
                        </a:lnTo>
                        <a:close/>
                      </a:path>
                    </a:pathLst>
                  </a:custGeom>
                  <a:solidFill>
                    <a:schemeClr val="accent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1" name="Freeform 33"/>
                  <p:cNvSpPr>
                    <a:spLocks noEditPoints="1"/>
                  </p:cNvSpPr>
                  <p:nvPr/>
                </p:nvSpPr>
                <p:spPr bwMode="auto">
                  <a:xfrm>
                    <a:off x="5231" y="2080"/>
                    <a:ext cx="372" cy="1010"/>
                  </a:xfrm>
                  <a:custGeom>
                    <a:avLst/>
                    <a:gdLst>
                      <a:gd name="T0" fmla="*/ 372 w 372"/>
                      <a:gd name="T1" fmla="*/ 1010 h 1010"/>
                      <a:gd name="T2" fmla="*/ 0 w 372"/>
                      <a:gd name="T3" fmla="*/ 1010 h 1010"/>
                      <a:gd name="T4" fmla="*/ 0 w 372"/>
                      <a:gd name="T5" fmla="*/ 0 h 1010"/>
                      <a:gd name="T6" fmla="*/ 372 w 372"/>
                      <a:gd name="T7" fmla="*/ 0 h 1010"/>
                      <a:gd name="T8" fmla="*/ 372 w 372"/>
                      <a:gd name="T9" fmla="*/ 1010 h 1010"/>
                      <a:gd name="T10" fmla="*/ 6 w 372"/>
                      <a:gd name="T11" fmla="*/ 1004 h 1010"/>
                      <a:gd name="T12" fmla="*/ 367 w 372"/>
                      <a:gd name="T13" fmla="*/ 1004 h 1010"/>
                      <a:gd name="T14" fmla="*/ 367 w 372"/>
                      <a:gd name="T15" fmla="*/ 5 h 1010"/>
                      <a:gd name="T16" fmla="*/ 6 w 372"/>
                      <a:gd name="T17" fmla="*/ 5 h 1010"/>
                      <a:gd name="T18" fmla="*/ 6 w 372"/>
                      <a:gd name="T19" fmla="*/ 1004 h 10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72" h="1010">
                        <a:moveTo>
                          <a:pt x="372" y="1010"/>
                        </a:moveTo>
                        <a:lnTo>
                          <a:pt x="0" y="1010"/>
                        </a:lnTo>
                        <a:lnTo>
                          <a:pt x="0" y="0"/>
                        </a:lnTo>
                        <a:lnTo>
                          <a:pt x="372" y="0"/>
                        </a:lnTo>
                        <a:lnTo>
                          <a:pt x="372" y="1010"/>
                        </a:lnTo>
                        <a:close/>
                        <a:moveTo>
                          <a:pt x="6" y="1004"/>
                        </a:moveTo>
                        <a:lnTo>
                          <a:pt x="367" y="1004"/>
                        </a:lnTo>
                        <a:lnTo>
                          <a:pt x="367" y="5"/>
                        </a:lnTo>
                        <a:lnTo>
                          <a:pt x="6" y="5"/>
                        </a:lnTo>
                        <a:lnTo>
                          <a:pt x="6" y="100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2" name="Freeform 34"/>
                  <p:cNvSpPr>
                    <a:spLocks/>
                  </p:cNvSpPr>
                  <p:nvPr/>
                </p:nvSpPr>
                <p:spPr bwMode="auto">
                  <a:xfrm>
                    <a:off x="5231" y="2049"/>
                    <a:ext cx="127" cy="5"/>
                  </a:xfrm>
                  <a:custGeom>
                    <a:avLst/>
                    <a:gdLst>
                      <a:gd name="T0" fmla="*/ 64 w 65"/>
                      <a:gd name="T1" fmla="*/ 3 h 3"/>
                      <a:gd name="T2" fmla="*/ 2 w 65"/>
                      <a:gd name="T3" fmla="*/ 3 h 3"/>
                      <a:gd name="T4" fmla="*/ 0 w 65"/>
                      <a:gd name="T5" fmla="*/ 2 h 3"/>
                      <a:gd name="T6" fmla="*/ 2 w 65"/>
                      <a:gd name="T7" fmla="*/ 0 h 3"/>
                      <a:gd name="T8" fmla="*/ 64 w 65"/>
                      <a:gd name="T9" fmla="*/ 0 h 3"/>
                      <a:gd name="T10" fmla="*/ 65 w 65"/>
                      <a:gd name="T11" fmla="*/ 2 h 3"/>
                      <a:gd name="T12" fmla="*/ 64 w 65"/>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65" h="3">
                        <a:moveTo>
                          <a:pt x="64" y="3"/>
                        </a:moveTo>
                        <a:cubicBezTo>
                          <a:pt x="2" y="3"/>
                          <a:pt x="2" y="3"/>
                          <a:pt x="2" y="3"/>
                        </a:cubicBezTo>
                        <a:cubicBezTo>
                          <a:pt x="1" y="3"/>
                          <a:pt x="0" y="2"/>
                          <a:pt x="0" y="2"/>
                        </a:cubicBezTo>
                        <a:cubicBezTo>
                          <a:pt x="0" y="1"/>
                          <a:pt x="1" y="0"/>
                          <a:pt x="2" y="0"/>
                        </a:cubicBezTo>
                        <a:cubicBezTo>
                          <a:pt x="64" y="0"/>
                          <a:pt x="64" y="0"/>
                          <a:pt x="64" y="0"/>
                        </a:cubicBezTo>
                        <a:cubicBezTo>
                          <a:pt x="65" y="0"/>
                          <a:pt x="65" y="1"/>
                          <a:pt x="65" y="2"/>
                        </a:cubicBezTo>
                        <a:cubicBezTo>
                          <a:pt x="65" y="2"/>
                          <a:pt x="65" y="3"/>
                          <a:pt x="64"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3" name="Freeform 35"/>
                  <p:cNvSpPr>
                    <a:spLocks/>
                  </p:cNvSpPr>
                  <p:nvPr/>
                </p:nvSpPr>
                <p:spPr bwMode="auto">
                  <a:xfrm>
                    <a:off x="5231" y="2033"/>
                    <a:ext cx="127" cy="6"/>
                  </a:xfrm>
                  <a:custGeom>
                    <a:avLst/>
                    <a:gdLst>
                      <a:gd name="T0" fmla="*/ 64 w 65"/>
                      <a:gd name="T1" fmla="*/ 3 h 3"/>
                      <a:gd name="T2" fmla="*/ 2 w 65"/>
                      <a:gd name="T3" fmla="*/ 3 h 3"/>
                      <a:gd name="T4" fmla="*/ 0 w 65"/>
                      <a:gd name="T5" fmla="*/ 2 h 3"/>
                      <a:gd name="T6" fmla="*/ 2 w 65"/>
                      <a:gd name="T7" fmla="*/ 0 h 3"/>
                      <a:gd name="T8" fmla="*/ 64 w 65"/>
                      <a:gd name="T9" fmla="*/ 0 h 3"/>
                      <a:gd name="T10" fmla="*/ 65 w 65"/>
                      <a:gd name="T11" fmla="*/ 2 h 3"/>
                      <a:gd name="T12" fmla="*/ 64 w 65"/>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65" h="3">
                        <a:moveTo>
                          <a:pt x="64" y="3"/>
                        </a:moveTo>
                        <a:cubicBezTo>
                          <a:pt x="2" y="3"/>
                          <a:pt x="2" y="3"/>
                          <a:pt x="2" y="3"/>
                        </a:cubicBezTo>
                        <a:cubicBezTo>
                          <a:pt x="1" y="3"/>
                          <a:pt x="0" y="2"/>
                          <a:pt x="0" y="2"/>
                        </a:cubicBezTo>
                        <a:cubicBezTo>
                          <a:pt x="0" y="1"/>
                          <a:pt x="1" y="0"/>
                          <a:pt x="2" y="0"/>
                        </a:cubicBezTo>
                        <a:cubicBezTo>
                          <a:pt x="64" y="0"/>
                          <a:pt x="64" y="0"/>
                          <a:pt x="64" y="0"/>
                        </a:cubicBezTo>
                        <a:cubicBezTo>
                          <a:pt x="65" y="0"/>
                          <a:pt x="65" y="1"/>
                          <a:pt x="65" y="2"/>
                        </a:cubicBezTo>
                        <a:cubicBezTo>
                          <a:pt x="65" y="2"/>
                          <a:pt x="65" y="3"/>
                          <a:pt x="64"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4" name="Freeform 36"/>
                  <p:cNvSpPr>
                    <a:spLocks/>
                  </p:cNvSpPr>
                  <p:nvPr/>
                </p:nvSpPr>
                <p:spPr bwMode="auto">
                  <a:xfrm>
                    <a:off x="5231" y="2018"/>
                    <a:ext cx="127" cy="5"/>
                  </a:xfrm>
                  <a:custGeom>
                    <a:avLst/>
                    <a:gdLst>
                      <a:gd name="T0" fmla="*/ 64 w 65"/>
                      <a:gd name="T1" fmla="*/ 3 h 3"/>
                      <a:gd name="T2" fmla="*/ 2 w 65"/>
                      <a:gd name="T3" fmla="*/ 3 h 3"/>
                      <a:gd name="T4" fmla="*/ 0 w 65"/>
                      <a:gd name="T5" fmla="*/ 2 h 3"/>
                      <a:gd name="T6" fmla="*/ 2 w 65"/>
                      <a:gd name="T7" fmla="*/ 0 h 3"/>
                      <a:gd name="T8" fmla="*/ 64 w 65"/>
                      <a:gd name="T9" fmla="*/ 0 h 3"/>
                      <a:gd name="T10" fmla="*/ 65 w 65"/>
                      <a:gd name="T11" fmla="*/ 2 h 3"/>
                      <a:gd name="T12" fmla="*/ 64 w 65"/>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65" h="3">
                        <a:moveTo>
                          <a:pt x="64" y="3"/>
                        </a:moveTo>
                        <a:cubicBezTo>
                          <a:pt x="2" y="3"/>
                          <a:pt x="2" y="3"/>
                          <a:pt x="2" y="3"/>
                        </a:cubicBezTo>
                        <a:cubicBezTo>
                          <a:pt x="1" y="3"/>
                          <a:pt x="0" y="2"/>
                          <a:pt x="0" y="2"/>
                        </a:cubicBezTo>
                        <a:cubicBezTo>
                          <a:pt x="0" y="1"/>
                          <a:pt x="1" y="0"/>
                          <a:pt x="2" y="0"/>
                        </a:cubicBezTo>
                        <a:cubicBezTo>
                          <a:pt x="64" y="0"/>
                          <a:pt x="64" y="0"/>
                          <a:pt x="64" y="0"/>
                        </a:cubicBezTo>
                        <a:cubicBezTo>
                          <a:pt x="65" y="0"/>
                          <a:pt x="65" y="1"/>
                          <a:pt x="65" y="2"/>
                        </a:cubicBezTo>
                        <a:cubicBezTo>
                          <a:pt x="65" y="2"/>
                          <a:pt x="65" y="3"/>
                          <a:pt x="64"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5" name="Freeform 37"/>
                  <p:cNvSpPr>
                    <a:spLocks/>
                  </p:cNvSpPr>
                  <p:nvPr/>
                </p:nvSpPr>
                <p:spPr bwMode="auto">
                  <a:xfrm>
                    <a:off x="5231" y="2002"/>
                    <a:ext cx="127" cy="6"/>
                  </a:xfrm>
                  <a:custGeom>
                    <a:avLst/>
                    <a:gdLst>
                      <a:gd name="T0" fmla="*/ 64 w 65"/>
                      <a:gd name="T1" fmla="*/ 3 h 3"/>
                      <a:gd name="T2" fmla="*/ 2 w 65"/>
                      <a:gd name="T3" fmla="*/ 3 h 3"/>
                      <a:gd name="T4" fmla="*/ 0 w 65"/>
                      <a:gd name="T5" fmla="*/ 2 h 3"/>
                      <a:gd name="T6" fmla="*/ 2 w 65"/>
                      <a:gd name="T7" fmla="*/ 0 h 3"/>
                      <a:gd name="T8" fmla="*/ 64 w 65"/>
                      <a:gd name="T9" fmla="*/ 0 h 3"/>
                      <a:gd name="T10" fmla="*/ 65 w 65"/>
                      <a:gd name="T11" fmla="*/ 2 h 3"/>
                      <a:gd name="T12" fmla="*/ 64 w 65"/>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65" h="3">
                        <a:moveTo>
                          <a:pt x="64" y="3"/>
                        </a:moveTo>
                        <a:cubicBezTo>
                          <a:pt x="2" y="3"/>
                          <a:pt x="2" y="3"/>
                          <a:pt x="2" y="3"/>
                        </a:cubicBezTo>
                        <a:cubicBezTo>
                          <a:pt x="1" y="3"/>
                          <a:pt x="0" y="2"/>
                          <a:pt x="0" y="2"/>
                        </a:cubicBezTo>
                        <a:cubicBezTo>
                          <a:pt x="0" y="1"/>
                          <a:pt x="1" y="0"/>
                          <a:pt x="2" y="0"/>
                        </a:cubicBezTo>
                        <a:cubicBezTo>
                          <a:pt x="64" y="0"/>
                          <a:pt x="64" y="0"/>
                          <a:pt x="64" y="0"/>
                        </a:cubicBezTo>
                        <a:cubicBezTo>
                          <a:pt x="65" y="0"/>
                          <a:pt x="65" y="1"/>
                          <a:pt x="65" y="2"/>
                        </a:cubicBezTo>
                        <a:cubicBezTo>
                          <a:pt x="65" y="2"/>
                          <a:pt x="65" y="3"/>
                          <a:pt x="64"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6" name="Freeform 38"/>
                  <p:cNvSpPr>
                    <a:spLocks/>
                  </p:cNvSpPr>
                  <p:nvPr/>
                </p:nvSpPr>
                <p:spPr bwMode="auto">
                  <a:xfrm>
                    <a:off x="5477" y="2049"/>
                    <a:ext cx="126" cy="5"/>
                  </a:xfrm>
                  <a:custGeom>
                    <a:avLst/>
                    <a:gdLst>
                      <a:gd name="T0" fmla="*/ 64 w 65"/>
                      <a:gd name="T1" fmla="*/ 3 h 3"/>
                      <a:gd name="T2" fmla="*/ 1 w 65"/>
                      <a:gd name="T3" fmla="*/ 3 h 3"/>
                      <a:gd name="T4" fmla="*/ 0 w 65"/>
                      <a:gd name="T5" fmla="*/ 2 h 3"/>
                      <a:gd name="T6" fmla="*/ 1 w 65"/>
                      <a:gd name="T7" fmla="*/ 0 h 3"/>
                      <a:gd name="T8" fmla="*/ 64 w 65"/>
                      <a:gd name="T9" fmla="*/ 0 h 3"/>
                      <a:gd name="T10" fmla="*/ 65 w 65"/>
                      <a:gd name="T11" fmla="*/ 2 h 3"/>
                      <a:gd name="T12" fmla="*/ 64 w 65"/>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65" h="3">
                        <a:moveTo>
                          <a:pt x="64" y="3"/>
                        </a:moveTo>
                        <a:cubicBezTo>
                          <a:pt x="1" y="3"/>
                          <a:pt x="1" y="3"/>
                          <a:pt x="1" y="3"/>
                        </a:cubicBezTo>
                        <a:cubicBezTo>
                          <a:pt x="1" y="3"/>
                          <a:pt x="0" y="2"/>
                          <a:pt x="0" y="2"/>
                        </a:cubicBezTo>
                        <a:cubicBezTo>
                          <a:pt x="0" y="1"/>
                          <a:pt x="1" y="0"/>
                          <a:pt x="1" y="0"/>
                        </a:cubicBezTo>
                        <a:cubicBezTo>
                          <a:pt x="64" y="0"/>
                          <a:pt x="64" y="0"/>
                          <a:pt x="64" y="0"/>
                        </a:cubicBezTo>
                        <a:cubicBezTo>
                          <a:pt x="64" y="0"/>
                          <a:pt x="65" y="1"/>
                          <a:pt x="65" y="2"/>
                        </a:cubicBezTo>
                        <a:cubicBezTo>
                          <a:pt x="65" y="2"/>
                          <a:pt x="64" y="3"/>
                          <a:pt x="64"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7" name="Freeform 39"/>
                  <p:cNvSpPr>
                    <a:spLocks/>
                  </p:cNvSpPr>
                  <p:nvPr/>
                </p:nvSpPr>
                <p:spPr bwMode="auto">
                  <a:xfrm>
                    <a:off x="5477" y="2033"/>
                    <a:ext cx="126" cy="6"/>
                  </a:xfrm>
                  <a:custGeom>
                    <a:avLst/>
                    <a:gdLst>
                      <a:gd name="T0" fmla="*/ 64 w 65"/>
                      <a:gd name="T1" fmla="*/ 3 h 3"/>
                      <a:gd name="T2" fmla="*/ 1 w 65"/>
                      <a:gd name="T3" fmla="*/ 3 h 3"/>
                      <a:gd name="T4" fmla="*/ 0 w 65"/>
                      <a:gd name="T5" fmla="*/ 2 h 3"/>
                      <a:gd name="T6" fmla="*/ 1 w 65"/>
                      <a:gd name="T7" fmla="*/ 0 h 3"/>
                      <a:gd name="T8" fmla="*/ 64 w 65"/>
                      <a:gd name="T9" fmla="*/ 0 h 3"/>
                      <a:gd name="T10" fmla="*/ 65 w 65"/>
                      <a:gd name="T11" fmla="*/ 2 h 3"/>
                      <a:gd name="T12" fmla="*/ 64 w 65"/>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65" h="3">
                        <a:moveTo>
                          <a:pt x="64" y="3"/>
                        </a:moveTo>
                        <a:cubicBezTo>
                          <a:pt x="1" y="3"/>
                          <a:pt x="1" y="3"/>
                          <a:pt x="1" y="3"/>
                        </a:cubicBezTo>
                        <a:cubicBezTo>
                          <a:pt x="1" y="3"/>
                          <a:pt x="0" y="2"/>
                          <a:pt x="0" y="2"/>
                        </a:cubicBezTo>
                        <a:cubicBezTo>
                          <a:pt x="0" y="1"/>
                          <a:pt x="1" y="0"/>
                          <a:pt x="1" y="0"/>
                        </a:cubicBezTo>
                        <a:cubicBezTo>
                          <a:pt x="64" y="0"/>
                          <a:pt x="64" y="0"/>
                          <a:pt x="64" y="0"/>
                        </a:cubicBezTo>
                        <a:cubicBezTo>
                          <a:pt x="64" y="0"/>
                          <a:pt x="65" y="1"/>
                          <a:pt x="65" y="2"/>
                        </a:cubicBezTo>
                        <a:cubicBezTo>
                          <a:pt x="65" y="2"/>
                          <a:pt x="64" y="3"/>
                          <a:pt x="64"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8" name="Freeform 40"/>
                  <p:cNvSpPr>
                    <a:spLocks/>
                  </p:cNvSpPr>
                  <p:nvPr/>
                </p:nvSpPr>
                <p:spPr bwMode="auto">
                  <a:xfrm>
                    <a:off x="5477" y="2018"/>
                    <a:ext cx="126" cy="5"/>
                  </a:xfrm>
                  <a:custGeom>
                    <a:avLst/>
                    <a:gdLst>
                      <a:gd name="T0" fmla="*/ 64 w 65"/>
                      <a:gd name="T1" fmla="*/ 3 h 3"/>
                      <a:gd name="T2" fmla="*/ 1 w 65"/>
                      <a:gd name="T3" fmla="*/ 3 h 3"/>
                      <a:gd name="T4" fmla="*/ 0 w 65"/>
                      <a:gd name="T5" fmla="*/ 2 h 3"/>
                      <a:gd name="T6" fmla="*/ 1 w 65"/>
                      <a:gd name="T7" fmla="*/ 0 h 3"/>
                      <a:gd name="T8" fmla="*/ 64 w 65"/>
                      <a:gd name="T9" fmla="*/ 0 h 3"/>
                      <a:gd name="T10" fmla="*/ 65 w 65"/>
                      <a:gd name="T11" fmla="*/ 2 h 3"/>
                      <a:gd name="T12" fmla="*/ 64 w 65"/>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65" h="3">
                        <a:moveTo>
                          <a:pt x="64" y="3"/>
                        </a:moveTo>
                        <a:cubicBezTo>
                          <a:pt x="1" y="3"/>
                          <a:pt x="1" y="3"/>
                          <a:pt x="1" y="3"/>
                        </a:cubicBezTo>
                        <a:cubicBezTo>
                          <a:pt x="1" y="3"/>
                          <a:pt x="0" y="2"/>
                          <a:pt x="0" y="2"/>
                        </a:cubicBezTo>
                        <a:cubicBezTo>
                          <a:pt x="0" y="1"/>
                          <a:pt x="1" y="0"/>
                          <a:pt x="1" y="0"/>
                        </a:cubicBezTo>
                        <a:cubicBezTo>
                          <a:pt x="64" y="0"/>
                          <a:pt x="64" y="0"/>
                          <a:pt x="64" y="0"/>
                        </a:cubicBezTo>
                        <a:cubicBezTo>
                          <a:pt x="64" y="0"/>
                          <a:pt x="65" y="1"/>
                          <a:pt x="65" y="2"/>
                        </a:cubicBezTo>
                        <a:cubicBezTo>
                          <a:pt x="65" y="2"/>
                          <a:pt x="64" y="3"/>
                          <a:pt x="64"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9" name="Freeform 41"/>
                  <p:cNvSpPr>
                    <a:spLocks/>
                  </p:cNvSpPr>
                  <p:nvPr/>
                </p:nvSpPr>
                <p:spPr bwMode="auto">
                  <a:xfrm>
                    <a:off x="5477" y="2002"/>
                    <a:ext cx="126" cy="6"/>
                  </a:xfrm>
                  <a:custGeom>
                    <a:avLst/>
                    <a:gdLst>
                      <a:gd name="T0" fmla="*/ 64 w 65"/>
                      <a:gd name="T1" fmla="*/ 3 h 3"/>
                      <a:gd name="T2" fmla="*/ 1 w 65"/>
                      <a:gd name="T3" fmla="*/ 3 h 3"/>
                      <a:gd name="T4" fmla="*/ 0 w 65"/>
                      <a:gd name="T5" fmla="*/ 2 h 3"/>
                      <a:gd name="T6" fmla="*/ 1 w 65"/>
                      <a:gd name="T7" fmla="*/ 0 h 3"/>
                      <a:gd name="T8" fmla="*/ 64 w 65"/>
                      <a:gd name="T9" fmla="*/ 0 h 3"/>
                      <a:gd name="T10" fmla="*/ 65 w 65"/>
                      <a:gd name="T11" fmla="*/ 2 h 3"/>
                      <a:gd name="T12" fmla="*/ 64 w 65"/>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65" h="3">
                        <a:moveTo>
                          <a:pt x="64" y="3"/>
                        </a:moveTo>
                        <a:cubicBezTo>
                          <a:pt x="1" y="3"/>
                          <a:pt x="1" y="3"/>
                          <a:pt x="1" y="3"/>
                        </a:cubicBezTo>
                        <a:cubicBezTo>
                          <a:pt x="1" y="3"/>
                          <a:pt x="0" y="2"/>
                          <a:pt x="0" y="2"/>
                        </a:cubicBezTo>
                        <a:cubicBezTo>
                          <a:pt x="0" y="1"/>
                          <a:pt x="1" y="0"/>
                          <a:pt x="1" y="0"/>
                        </a:cubicBezTo>
                        <a:cubicBezTo>
                          <a:pt x="64" y="0"/>
                          <a:pt x="64" y="0"/>
                          <a:pt x="64" y="0"/>
                        </a:cubicBezTo>
                        <a:cubicBezTo>
                          <a:pt x="64" y="0"/>
                          <a:pt x="65" y="1"/>
                          <a:pt x="65" y="2"/>
                        </a:cubicBezTo>
                        <a:cubicBezTo>
                          <a:pt x="65" y="2"/>
                          <a:pt x="64" y="3"/>
                          <a:pt x="64"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0" name="Rectangle 42"/>
                  <p:cNvSpPr>
                    <a:spLocks noChangeArrowheads="1"/>
                  </p:cNvSpPr>
                  <p:nvPr/>
                </p:nvSpPr>
                <p:spPr bwMode="auto">
                  <a:xfrm>
                    <a:off x="5235" y="2803"/>
                    <a:ext cx="366" cy="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2" name="Rectangle 44"/>
                  <p:cNvSpPr>
                    <a:spLocks noChangeArrowheads="1"/>
                  </p:cNvSpPr>
                  <p:nvPr/>
                </p:nvSpPr>
                <p:spPr bwMode="auto">
                  <a:xfrm>
                    <a:off x="5235" y="2881"/>
                    <a:ext cx="366"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3" name="Freeform 45"/>
                  <p:cNvSpPr>
                    <a:spLocks/>
                  </p:cNvSpPr>
                  <p:nvPr/>
                </p:nvSpPr>
                <p:spPr bwMode="auto">
                  <a:xfrm>
                    <a:off x="5348" y="2867"/>
                    <a:ext cx="138" cy="31"/>
                  </a:xfrm>
                  <a:custGeom>
                    <a:avLst/>
                    <a:gdLst>
                      <a:gd name="T0" fmla="*/ 10 w 138"/>
                      <a:gd name="T1" fmla="*/ 31 h 31"/>
                      <a:gd name="T2" fmla="*/ 0 w 138"/>
                      <a:gd name="T3" fmla="*/ 16 h 31"/>
                      <a:gd name="T4" fmla="*/ 10 w 138"/>
                      <a:gd name="T5" fmla="*/ 0 h 31"/>
                      <a:gd name="T6" fmla="*/ 129 w 138"/>
                      <a:gd name="T7" fmla="*/ 0 h 31"/>
                      <a:gd name="T8" fmla="*/ 138 w 138"/>
                      <a:gd name="T9" fmla="*/ 16 h 31"/>
                      <a:gd name="T10" fmla="*/ 129 w 138"/>
                      <a:gd name="T11" fmla="*/ 31 h 31"/>
                      <a:gd name="T12" fmla="*/ 10 w 138"/>
                      <a:gd name="T13" fmla="*/ 31 h 31"/>
                    </a:gdLst>
                    <a:ahLst/>
                    <a:cxnLst>
                      <a:cxn ang="0">
                        <a:pos x="T0" y="T1"/>
                      </a:cxn>
                      <a:cxn ang="0">
                        <a:pos x="T2" y="T3"/>
                      </a:cxn>
                      <a:cxn ang="0">
                        <a:pos x="T4" y="T5"/>
                      </a:cxn>
                      <a:cxn ang="0">
                        <a:pos x="T6" y="T7"/>
                      </a:cxn>
                      <a:cxn ang="0">
                        <a:pos x="T8" y="T9"/>
                      </a:cxn>
                      <a:cxn ang="0">
                        <a:pos x="T10" y="T11"/>
                      </a:cxn>
                      <a:cxn ang="0">
                        <a:pos x="T12" y="T13"/>
                      </a:cxn>
                    </a:cxnLst>
                    <a:rect l="0" t="0" r="r" b="b"/>
                    <a:pathLst>
                      <a:path w="138" h="31">
                        <a:moveTo>
                          <a:pt x="10" y="31"/>
                        </a:moveTo>
                        <a:lnTo>
                          <a:pt x="0" y="16"/>
                        </a:lnTo>
                        <a:lnTo>
                          <a:pt x="10" y="0"/>
                        </a:lnTo>
                        <a:lnTo>
                          <a:pt x="129" y="0"/>
                        </a:lnTo>
                        <a:lnTo>
                          <a:pt x="138" y="16"/>
                        </a:lnTo>
                        <a:lnTo>
                          <a:pt x="129" y="31"/>
                        </a:lnTo>
                        <a:lnTo>
                          <a:pt x="10" y="31"/>
                        </a:lnTo>
                        <a:close/>
                      </a:path>
                    </a:pathLst>
                  </a:custGeom>
                  <a:solidFill>
                    <a:srgbClr val="5050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4" name="Rectangle 46"/>
                  <p:cNvSpPr>
                    <a:spLocks noChangeArrowheads="1"/>
                  </p:cNvSpPr>
                  <p:nvPr/>
                </p:nvSpPr>
                <p:spPr bwMode="auto">
                  <a:xfrm>
                    <a:off x="5235" y="2958"/>
                    <a:ext cx="366" cy="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5" name="Freeform 47"/>
                  <p:cNvSpPr>
                    <a:spLocks/>
                  </p:cNvSpPr>
                  <p:nvPr/>
                </p:nvSpPr>
                <p:spPr bwMode="auto">
                  <a:xfrm>
                    <a:off x="5348" y="2945"/>
                    <a:ext cx="138" cy="30"/>
                  </a:xfrm>
                  <a:custGeom>
                    <a:avLst/>
                    <a:gdLst>
                      <a:gd name="T0" fmla="*/ 10 w 138"/>
                      <a:gd name="T1" fmla="*/ 30 h 30"/>
                      <a:gd name="T2" fmla="*/ 0 w 138"/>
                      <a:gd name="T3" fmla="*/ 15 h 30"/>
                      <a:gd name="T4" fmla="*/ 10 w 138"/>
                      <a:gd name="T5" fmla="*/ 0 h 30"/>
                      <a:gd name="T6" fmla="*/ 129 w 138"/>
                      <a:gd name="T7" fmla="*/ 0 h 30"/>
                      <a:gd name="T8" fmla="*/ 138 w 138"/>
                      <a:gd name="T9" fmla="*/ 15 h 30"/>
                      <a:gd name="T10" fmla="*/ 129 w 138"/>
                      <a:gd name="T11" fmla="*/ 30 h 30"/>
                      <a:gd name="T12" fmla="*/ 10 w 138"/>
                      <a:gd name="T13" fmla="*/ 30 h 30"/>
                    </a:gdLst>
                    <a:ahLst/>
                    <a:cxnLst>
                      <a:cxn ang="0">
                        <a:pos x="T0" y="T1"/>
                      </a:cxn>
                      <a:cxn ang="0">
                        <a:pos x="T2" y="T3"/>
                      </a:cxn>
                      <a:cxn ang="0">
                        <a:pos x="T4" y="T5"/>
                      </a:cxn>
                      <a:cxn ang="0">
                        <a:pos x="T6" y="T7"/>
                      </a:cxn>
                      <a:cxn ang="0">
                        <a:pos x="T8" y="T9"/>
                      </a:cxn>
                      <a:cxn ang="0">
                        <a:pos x="T10" y="T11"/>
                      </a:cxn>
                      <a:cxn ang="0">
                        <a:pos x="T12" y="T13"/>
                      </a:cxn>
                    </a:cxnLst>
                    <a:rect l="0" t="0" r="r" b="b"/>
                    <a:pathLst>
                      <a:path w="138" h="30">
                        <a:moveTo>
                          <a:pt x="10" y="30"/>
                        </a:moveTo>
                        <a:lnTo>
                          <a:pt x="0" y="15"/>
                        </a:lnTo>
                        <a:lnTo>
                          <a:pt x="10" y="0"/>
                        </a:lnTo>
                        <a:lnTo>
                          <a:pt x="129" y="0"/>
                        </a:lnTo>
                        <a:lnTo>
                          <a:pt x="138" y="15"/>
                        </a:lnTo>
                        <a:lnTo>
                          <a:pt x="129" y="30"/>
                        </a:lnTo>
                        <a:lnTo>
                          <a:pt x="10" y="30"/>
                        </a:lnTo>
                        <a:close/>
                      </a:path>
                    </a:pathLst>
                  </a:custGeom>
                  <a:solidFill>
                    <a:srgbClr val="5050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6" name="Rectangle 48"/>
                  <p:cNvSpPr>
                    <a:spLocks noChangeArrowheads="1"/>
                  </p:cNvSpPr>
                  <p:nvPr/>
                </p:nvSpPr>
                <p:spPr bwMode="auto">
                  <a:xfrm>
                    <a:off x="5235" y="3035"/>
                    <a:ext cx="366" cy="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7" name="Freeform 49"/>
                  <p:cNvSpPr>
                    <a:spLocks/>
                  </p:cNvSpPr>
                  <p:nvPr/>
                </p:nvSpPr>
                <p:spPr bwMode="auto">
                  <a:xfrm>
                    <a:off x="5348" y="3022"/>
                    <a:ext cx="138" cy="31"/>
                  </a:xfrm>
                  <a:custGeom>
                    <a:avLst/>
                    <a:gdLst>
                      <a:gd name="T0" fmla="*/ 10 w 138"/>
                      <a:gd name="T1" fmla="*/ 31 h 31"/>
                      <a:gd name="T2" fmla="*/ 0 w 138"/>
                      <a:gd name="T3" fmla="*/ 15 h 31"/>
                      <a:gd name="T4" fmla="*/ 10 w 138"/>
                      <a:gd name="T5" fmla="*/ 0 h 31"/>
                      <a:gd name="T6" fmla="*/ 129 w 138"/>
                      <a:gd name="T7" fmla="*/ 0 h 31"/>
                      <a:gd name="T8" fmla="*/ 138 w 138"/>
                      <a:gd name="T9" fmla="*/ 15 h 31"/>
                      <a:gd name="T10" fmla="*/ 129 w 138"/>
                      <a:gd name="T11" fmla="*/ 31 h 31"/>
                      <a:gd name="T12" fmla="*/ 10 w 138"/>
                      <a:gd name="T13" fmla="*/ 31 h 31"/>
                    </a:gdLst>
                    <a:ahLst/>
                    <a:cxnLst>
                      <a:cxn ang="0">
                        <a:pos x="T0" y="T1"/>
                      </a:cxn>
                      <a:cxn ang="0">
                        <a:pos x="T2" y="T3"/>
                      </a:cxn>
                      <a:cxn ang="0">
                        <a:pos x="T4" y="T5"/>
                      </a:cxn>
                      <a:cxn ang="0">
                        <a:pos x="T6" y="T7"/>
                      </a:cxn>
                      <a:cxn ang="0">
                        <a:pos x="T8" y="T9"/>
                      </a:cxn>
                      <a:cxn ang="0">
                        <a:pos x="T10" y="T11"/>
                      </a:cxn>
                      <a:cxn ang="0">
                        <a:pos x="T12" y="T13"/>
                      </a:cxn>
                    </a:cxnLst>
                    <a:rect l="0" t="0" r="r" b="b"/>
                    <a:pathLst>
                      <a:path w="138" h="31">
                        <a:moveTo>
                          <a:pt x="10" y="31"/>
                        </a:moveTo>
                        <a:lnTo>
                          <a:pt x="0" y="15"/>
                        </a:lnTo>
                        <a:lnTo>
                          <a:pt x="10" y="0"/>
                        </a:lnTo>
                        <a:lnTo>
                          <a:pt x="129" y="0"/>
                        </a:lnTo>
                        <a:lnTo>
                          <a:pt x="138" y="15"/>
                        </a:lnTo>
                        <a:lnTo>
                          <a:pt x="129" y="31"/>
                        </a:lnTo>
                        <a:lnTo>
                          <a:pt x="10" y="31"/>
                        </a:lnTo>
                        <a:close/>
                      </a:path>
                    </a:pathLst>
                  </a:custGeom>
                  <a:solidFill>
                    <a:srgbClr val="5050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21" name="Freeform 5"/>
                <p:cNvSpPr>
                  <a:spLocks noEditPoints="1"/>
                </p:cNvSpPr>
                <p:nvPr/>
              </p:nvSpPr>
              <p:spPr bwMode="auto">
                <a:xfrm>
                  <a:off x="1546309" y="4811058"/>
                  <a:ext cx="511371" cy="674501"/>
                </a:xfrm>
                <a:custGeom>
                  <a:avLst/>
                  <a:gdLst>
                    <a:gd name="T0" fmla="*/ 184 w 184"/>
                    <a:gd name="T1" fmla="*/ 38 h 244"/>
                    <a:gd name="T2" fmla="*/ 184 w 184"/>
                    <a:gd name="T3" fmla="*/ 36 h 244"/>
                    <a:gd name="T4" fmla="*/ 178 w 184"/>
                    <a:gd name="T5" fmla="*/ 24 h 244"/>
                    <a:gd name="T6" fmla="*/ 156 w 184"/>
                    <a:gd name="T7" fmla="*/ 11 h 244"/>
                    <a:gd name="T8" fmla="*/ 105 w 184"/>
                    <a:gd name="T9" fmla="*/ 0 h 244"/>
                    <a:gd name="T10" fmla="*/ 103 w 184"/>
                    <a:gd name="T11" fmla="*/ 0 h 244"/>
                    <a:gd name="T12" fmla="*/ 80 w 184"/>
                    <a:gd name="T13" fmla="*/ 0 h 244"/>
                    <a:gd name="T14" fmla="*/ 78 w 184"/>
                    <a:gd name="T15" fmla="*/ 0 h 244"/>
                    <a:gd name="T16" fmla="*/ 23 w 184"/>
                    <a:gd name="T17" fmla="*/ 13 h 244"/>
                    <a:gd name="T18" fmla="*/ 5 w 184"/>
                    <a:gd name="T19" fmla="*/ 24 h 244"/>
                    <a:gd name="T20" fmla="*/ 0 w 184"/>
                    <a:gd name="T21" fmla="*/ 37 h 244"/>
                    <a:gd name="T22" fmla="*/ 0 w 184"/>
                    <a:gd name="T23" fmla="*/ 205 h 244"/>
                    <a:gd name="T24" fmla="*/ 8 w 184"/>
                    <a:gd name="T25" fmla="*/ 222 h 244"/>
                    <a:gd name="T26" fmla="*/ 37 w 184"/>
                    <a:gd name="T27" fmla="*/ 237 h 244"/>
                    <a:gd name="T28" fmla="*/ 77 w 184"/>
                    <a:gd name="T29" fmla="*/ 244 h 244"/>
                    <a:gd name="T30" fmla="*/ 79 w 184"/>
                    <a:gd name="T31" fmla="*/ 244 h 244"/>
                    <a:gd name="T32" fmla="*/ 105 w 184"/>
                    <a:gd name="T33" fmla="*/ 244 h 244"/>
                    <a:gd name="T34" fmla="*/ 113 w 184"/>
                    <a:gd name="T35" fmla="*/ 243 h 244"/>
                    <a:gd name="T36" fmla="*/ 161 w 184"/>
                    <a:gd name="T37" fmla="*/ 231 h 244"/>
                    <a:gd name="T38" fmla="*/ 181 w 184"/>
                    <a:gd name="T39" fmla="*/ 217 h 244"/>
                    <a:gd name="T40" fmla="*/ 184 w 184"/>
                    <a:gd name="T41" fmla="*/ 209 h 244"/>
                    <a:gd name="T42" fmla="*/ 184 w 184"/>
                    <a:gd name="T43" fmla="*/ 207 h 244"/>
                    <a:gd name="T44" fmla="*/ 184 w 184"/>
                    <a:gd name="T45" fmla="*/ 38 h 244"/>
                    <a:gd name="T46" fmla="*/ 154 w 184"/>
                    <a:gd name="T47" fmla="*/ 39 h 244"/>
                    <a:gd name="T48" fmla="*/ 138 w 184"/>
                    <a:gd name="T49" fmla="*/ 47 h 244"/>
                    <a:gd name="T50" fmla="*/ 92 w 184"/>
                    <a:gd name="T51" fmla="*/ 53 h 244"/>
                    <a:gd name="T52" fmla="*/ 43 w 184"/>
                    <a:gd name="T53" fmla="*/ 46 h 244"/>
                    <a:gd name="T54" fmla="*/ 30 w 184"/>
                    <a:gd name="T55" fmla="*/ 39 h 244"/>
                    <a:gd name="T56" fmla="*/ 30 w 184"/>
                    <a:gd name="T57" fmla="*/ 26 h 244"/>
                    <a:gd name="T58" fmla="*/ 50 w 184"/>
                    <a:gd name="T59" fmla="*/ 17 h 244"/>
                    <a:gd name="T60" fmla="*/ 106 w 184"/>
                    <a:gd name="T61" fmla="*/ 13 h 244"/>
                    <a:gd name="T62" fmla="*/ 141 w 184"/>
                    <a:gd name="T63" fmla="*/ 20 h 244"/>
                    <a:gd name="T64" fmla="*/ 154 w 184"/>
                    <a:gd name="T65" fmla="*/ 26 h 244"/>
                    <a:gd name="T66" fmla="*/ 154 w 184"/>
                    <a:gd name="T67" fmla="*/ 39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84" h="244">
                      <a:moveTo>
                        <a:pt x="184" y="38"/>
                      </a:moveTo>
                      <a:cubicBezTo>
                        <a:pt x="184" y="38"/>
                        <a:pt x="184" y="37"/>
                        <a:pt x="184" y="36"/>
                      </a:cubicBezTo>
                      <a:cubicBezTo>
                        <a:pt x="183" y="31"/>
                        <a:pt x="181" y="27"/>
                        <a:pt x="178" y="24"/>
                      </a:cubicBezTo>
                      <a:cubicBezTo>
                        <a:pt x="171" y="18"/>
                        <a:pt x="164" y="14"/>
                        <a:pt x="156" y="11"/>
                      </a:cubicBezTo>
                      <a:cubicBezTo>
                        <a:pt x="139" y="4"/>
                        <a:pt x="122" y="1"/>
                        <a:pt x="105" y="0"/>
                      </a:cubicBezTo>
                      <a:cubicBezTo>
                        <a:pt x="104" y="0"/>
                        <a:pt x="104" y="0"/>
                        <a:pt x="103" y="0"/>
                      </a:cubicBezTo>
                      <a:cubicBezTo>
                        <a:pt x="95" y="0"/>
                        <a:pt x="88" y="0"/>
                        <a:pt x="80" y="0"/>
                      </a:cubicBezTo>
                      <a:cubicBezTo>
                        <a:pt x="80" y="0"/>
                        <a:pt x="79" y="0"/>
                        <a:pt x="78" y="0"/>
                      </a:cubicBezTo>
                      <a:cubicBezTo>
                        <a:pt x="59" y="1"/>
                        <a:pt x="40" y="5"/>
                        <a:pt x="23" y="13"/>
                      </a:cubicBezTo>
                      <a:cubicBezTo>
                        <a:pt x="16" y="15"/>
                        <a:pt x="10" y="19"/>
                        <a:pt x="5" y="24"/>
                      </a:cubicBezTo>
                      <a:cubicBezTo>
                        <a:pt x="2" y="28"/>
                        <a:pt x="0" y="32"/>
                        <a:pt x="0" y="37"/>
                      </a:cubicBezTo>
                      <a:cubicBezTo>
                        <a:pt x="0" y="93"/>
                        <a:pt x="0" y="149"/>
                        <a:pt x="0" y="205"/>
                      </a:cubicBezTo>
                      <a:cubicBezTo>
                        <a:pt x="0" y="212"/>
                        <a:pt x="3" y="217"/>
                        <a:pt x="8" y="222"/>
                      </a:cubicBezTo>
                      <a:cubicBezTo>
                        <a:pt x="16" y="229"/>
                        <a:pt x="27" y="233"/>
                        <a:pt x="37" y="237"/>
                      </a:cubicBezTo>
                      <a:cubicBezTo>
                        <a:pt x="50" y="241"/>
                        <a:pt x="63" y="243"/>
                        <a:pt x="77" y="244"/>
                      </a:cubicBezTo>
                      <a:cubicBezTo>
                        <a:pt x="77" y="244"/>
                        <a:pt x="78" y="244"/>
                        <a:pt x="79" y="244"/>
                      </a:cubicBezTo>
                      <a:cubicBezTo>
                        <a:pt x="87" y="244"/>
                        <a:pt x="96" y="244"/>
                        <a:pt x="105" y="244"/>
                      </a:cubicBezTo>
                      <a:cubicBezTo>
                        <a:pt x="107" y="243"/>
                        <a:pt x="110" y="244"/>
                        <a:pt x="113" y="243"/>
                      </a:cubicBezTo>
                      <a:cubicBezTo>
                        <a:pt x="129" y="242"/>
                        <a:pt x="146" y="239"/>
                        <a:pt x="161" y="231"/>
                      </a:cubicBezTo>
                      <a:cubicBezTo>
                        <a:pt x="169" y="228"/>
                        <a:pt x="176" y="224"/>
                        <a:pt x="181" y="217"/>
                      </a:cubicBezTo>
                      <a:cubicBezTo>
                        <a:pt x="182" y="215"/>
                        <a:pt x="183" y="212"/>
                        <a:pt x="184" y="209"/>
                      </a:cubicBezTo>
                      <a:cubicBezTo>
                        <a:pt x="184" y="209"/>
                        <a:pt x="184" y="208"/>
                        <a:pt x="184" y="207"/>
                      </a:cubicBezTo>
                      <a:cubicBezTo>
                        <a:pt x="184" y="151"/>
                        <a:pt x="184" y="95"/>
                        <a:pt x="184" y="38"/>
                      </a:cubicBezTo>
                      <a:close/>
                      <a:moveTo>
                        <a:pt x="154" y="39"/>
                      </a:moveTo>
                      <a:cubicBezTo>
                        <a:pt x="149" y="43"/>
                        <a:pt x="143" y="45"/>
                        <a:pt x="138" y="47"/>
                      </a:cubicBezTo>
                      <a:cubicBezTo>
                        <a:pt x="123" y="51"/>
                        <a:pt x="107" y="53"/>
                        <a:pt x="92" y="53"/>
                      </a:cubicBezTo>
                      <a:cubicBezTo>
                        <a:pt x="75" y="53"/>
                        <a:pt x="59" y="51"/>
                        <a:pt x="43" y="46"/>
                      </a:cubicBezTo>
                      <a:cubicBezTo>
                        <a:pt x="38" y="44"/>
                        <a:pt x="34" y="43"/>
                        <a:pt x="30" y="39"/>
                      </a:cubicBezTo>
                      <a:cubicBezTo>
                        <a:pt x="25" y="35"/>
                        <a:pt x="25" y="30"/>
                        <a:pt x="30" y="26"/>
                      </a:cubicBezTo>
                      <a:cubicBezTo>
                        <a:pt x="36" y="21"/>
                        <a:pt x="43" y="19"/>
                        <a:pt x="50" y="17"/>
                      </a:cubicBezTo>
                      <a:cubicBezTo>
                        <a:pt x="69" y="13"/>
                        <a:pt x="87" y="12"/>
                        <a:pt x="106" y="13"/>
                      </a:cubicBezTo>
                      <a:cubicBezTo>
                        <a:pt x="118" y="14"/>
                        <a:pt x="130" y="16"/>
                        <a:pt x="141" y="20"/>
                      </a:cubicBezTo>
                      <a:cubicBezTo>
                        <a:pt x="146" y="21"/>
                        <a:pt x="150" y="23"/>
                        <a:pt x="154" y="26"/>
                      </a:cubicBezTo>
                      <a:cubicBezTo>
                        <a:pt x="158" y="30"/>
                        <a:pt x="158" y="35"/>
                        <a:pt x="154" y="39"/>
                      </a:cubicBezTo>
                      <a:close/>
                    </a:path>
                  </a:pathLst>
                </a:custGeom>
                <a:solidFill>
                  <a:schemeClr val="accent5"/>
                </a:solidFill>
                <a:ln>
                  <a:noFill/>
                </a:ln>
              </p:spPr>
              <p:txBody>
                <a:bodyPr vert="horz" wrap="square" lIns="0" tIns="91440" rIns="0" bIns="0" numCol="1" anchor="ctr" anchorCtr="0" compatLnSpc="1">
                  <a:prstTxWarp prst="textNoShape">
                    <a:avLst/>
                  </a:prstTxWarp>
                </a:bodyPr>
                <a:lstStyle/>
                <a:p>
                  <a:pPr algn="ctr"/>
                  <a:endParaRPr lang="en-US" sz="1000" dirty="0">
                    <a:solidFill>
                      <a:schemeClr val="bg1"/>
                    </a:solidFill>
                  </a:endParaRPr>
                </a:p>
              </p:txBody>
            </p:sp>
          </p:grpSp>
          <p:sp>
            <p:nvSpPr>
              <p:cNvPr id="169" name="Freeform 43"/>
              <p:cNvSpPr>
                <a:spLocks/>
              </p:cNvSpPr>
              <p:nvPr/>
            </p:nvSpPr>
            <p:spPr bwMode="auto">
              <a:xfrm>
                <a:off x="5502122" y="5047096"/>
                <a:ext cx="400032" cy="339292"/>
              </a:xfrm>
              <a:custGeom>
                <a:avLst/>
                <a:gdLst>
                  <a:gd name="T0" fmla="*/ 10 w 138"/>
                  <a:gd name="T1" fmla="*/ 31 h 31"/>
                  <a:gd name="T2" fmla="*/ 0 w 138"/>
                  <a:gd name="T3" fmla="*/ 15 h 31"/>
                  <a:gd name="T4" fmla="*/ 10 w 138"/>
                  <a:gd name="T5" fmla="*/ 0 h 31"/>
                  <a:gd name="T6" fmla="*/ 129 w 138"/>
                  <a:gd name="T7" fmla="*/ 0 h 31"/>
                  <a:gd name="T8" fmla="*/ 138 w 138"/>
                  <a:gd name="T9" fmla="*/ 15 h 31"/>
                  <a:gd name="T10" fmla="*/ 129 w 138"/>
                  <a:gd name="T11" fmla="*/ 31 h 31"/>
                  <a:gd name="T12" fmla="*/ 10 w 138"/>
                  <a:gd name="T13" fmla="*/ 31 h 31"/>
                </a:gdLst>
                <a:ahLst/>
                <a:cxnLst>
                  <a:cxn ang="0">
                    <a:pos x="T0" y="T1"/>
                  </a:cxn>
                  <a:cxn ang="0">
                    <a:pos x="T2" y="T3"/>
                  </a:cxn>
                  <a:cxn ang="0">
                    <a:pos x="T4" y="T5"/>
                  </a:cxn>
                  <a:cxn ang="0">
                    <a:pos x="T6" y="T7"/>
                  </a:cxn>
                  <a:cxn ang="0">
                    <a:pos x="T8" y="T9"/>
                  </a:cxn>
                  <a:cxn ang="0">
                    <a:pos x="T10" y="T11"/>
                  </a:cxn>
                  <a:cxn ang="0">
                    <a:pos x="T12" y="T13"/>
                  </a:cxn>
                </a:cxnLst>
                <a:rect l="0" t="0" r="r" b="b"/>
                <a:pathLst>
                  <a:path w="138" h="31">
                    <a:moveTo>
                      <a:pt x="10" y="31"/>
                    </a:moveTo>
                    <a:lnTo>
                      <a:pt x="0" y="15"/>
                    </a:lnTo>
                    <a:lnTo>
                      <a:pt x="10" y="0"/>
                    </a:lnTo>
                    <a:lnTo>
                      <a:pt x="129" y="0"/>
                    </a:lnTo>
                    <a:lnTo>
                      <a:pt x="138" y="15"/>
                    </a:lnTo>
                    <a:lnTo>
                      <a:pt x="129" y="31"/>
                    </a:lnTo>
                    <a:lnTo>
                      <a:pt x="10" y="31"/>
                    </a:lnTo>
                    <a:close/>
                  </a:path>
                </a:pathLst>
              </a:custGeom>
              <a:solidFill>
                <a:schemeClr val="accent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0" tIns="0" rIns="0" bIns="0" numCol="1" anchor="ctr" anchorCtr="0" compatLnSpc="1">
                <a:prstTxWarp prst="textNoShape">
                  <a:avLst/>
                </a:prstTxWarp>
              </a:bodyPr>
              <a:lstStyle/>
              <a:p>
                <a:pPr algn="ctr"/>
                <a:r>
                  <a:rPr lang="en-US" sz="1000" dirty="0">
                    <a:solidFill>
                      <a:schemeClr val="bg1"/>
                    </a:solidFill>
                  </a:rPr>
                  <a:t>SSIS DB</a:t>
                </a:r>
              </a:p>
            </p:txBody>
          </p:sp>
        </p:grpSp>
      </p:grpSp>
      <p:grpSp>
        <p:nvGrpSpPr>
          <p:cNvPr id="19" name="Group 18"/>
          <p:cNvGrpSpPr/>
          <p:nvPr/>
        </p:nvGrpSpPr>
        <p:grpSpPr>
          <a:xfrm>
            <a:off x="873293" y="2339099"/>
            <a:ext cx="1019298" cy="1453424"/>
            <a:chOff x="1052726" y="4032135"/>
            <a:chExt cx="1019298" cy="1453424"/>
          </a:xfrm>
        </p:grpSpPr>
        <p:grpSp>
          <p:nvGrpSpPr>
            <p:cNvPr id="20" name="Group 4"/>
            <p:cNvGrpSpPr>
              <a:grpSpLocks noChangeAspect="1"/>
            </p:cNvGrpSpPr>
            <p:nvPr/>
          </p:nvGrpSpPr>
          <p:grpSpPr bwMode="auto">
            <a:xfrm>
              <a:off x="1052726" y="4032135"/>
              <a:ext cx="496922" cy="1452253"/>
              <a:chOff x="5219" y="1973"/>
              <a:chExt cx="400" cy="1169"/>
            </a:xfrm>
          </p:grpSpPr>
          <p:sp>
            <p:nvSpPr>
              <p:cNvPr id="22" name="AutoShape 3"/>
              <p:cNvSpPr>
                <a:spLocks noChangeAspect="1" noChangeArrowheads="1" noTextEdit="1"/>
              </p:cNvSpPr>
              <p:nvPr/>
            </p:nvSpPr>
            <p:spPr bwMode="auto">
              <a:xfrm>
                <a:off x="5221" y="1973"/>
                <a:ext cx="398" cy="11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 name="Freeform 5"/>
              <p:cNvSpPr>
                <a:spLocks/>
              </p:cNvSpPr>
              <p:nvPr/>
            </p:nvSpPr>
            <p:spPr bwMode="auto">
              <a:xfrm>
                <a:off x="5219" y="1975"/>
                <a:ext cx="398" cy="1167"/>
              </a:xfrm>
              <a:custGeom>
                <a:avLst/>
                <a:gdLst>
                  <a:gd name="T0" fmla="*/ 194 w 204"/>
                  <a:gd name="T1" fmla="*/ 0 h 603"/>
                  <a:gd name="T2" fmla="*/ 9 w 204"/>
                  <a:gd name="T3" fmla="*/ 0 h 603"/>
                  <a:gd name="T4" fmla="*/ 0 w 204"/>
                  <a:gd name="T5" fmla="*/ 10 h 603"/>
                  <a:gd name="T6" fmla="*/ 0 w 204"/>
                  <a:gd name="T7" fmla="*/ 603 h 603"/>
                  <a:gd name="T8" fmla="*/ 204 w 204"/>
                  <a:gd name="T9" fmla="*/ 603 h 603"/>
                  <a:gd name="T10" fmla="*/ 204 w 204"/>
                  <a:gd name="T11" fmla="*/ 10 h 603"/>
                  <a:gd name="T12" fmla="*/ 194 w 204"/>
                  <a:gd name="T13" fmla="*/ 0 h 603"/>
                </a:gdLst>
                <a:ahLst/>
                <a:cxnLst>
                  <a:cxn ang="0">
                    <a:pos x="T0" y="T1"/>
                  </a:cxn>
                  <a:cxn ang="0">
                    <a:pos x="T2" y="T3"/>
                  </a:cxn>
                  <a:cxn ang="0">
                    <a:pos x="T4" y="T5"/>
                  </a:cxn>
                  <a:cxn ang="0">
                    <a:pos x="T6" y="T7"/>
                  </a:cxn>
                  <a:cxn ang="0">
                    <a:pos x="T8" y="T9"/>
                  </a:cxn>
                  <a:cxn ang="0">
                    <a:pos x="T10" y="T11"/>
                  </a:cxn>
                  <a:cxn ang="0">
                    <a:pos x="T12" y="T13"/>
                  </a:cxn>
                </a:cxnLst>
                <a:rect l="0" t="0" r="r" b="b"/>
                <a:pathLst>
                  <a:path w="204" h="603">
                    <a:moveTo>
                      <a:pt x="194" y="0"/>
                    </a:moveTo>
                    <a:cubicBezTo>
                      <a:pt x="9" y="0"/>
                      <a:pt x="9" y="0"/>
                      <a:pt x="9" y="0"/>
                    </a:cubicBezTo>
                    <a:cubicBezTo>
                      <a:pt x="4" y="0"/>
                      <a:pt x="0" y="5"/>
                      <a:pt x="0" y="10"/>
                    </a:cubicBezTo>
                    <a:cubicBezTo>
                      <a:pt x="0" y="603"/>
                      <a:pt x="0" y="603"/>
                      <a:pt x="0" y="603"/>
                    </a:cubicBezTo>
                    <a:cubicBezTo>
                      <a:pt x="204" y="603"/>
                      <a:pt x="204" y="603"/>
                      <a:pt x="204" y="603"/>
                    </a:cubicBezTo>
                    <a:cubicBezTo>
                      <a:pt x="204" y="10"/>
                      <a:pt x="204" y="10"/>
                      <a:pt x="204" y="10"/>
                    </a:cubicBezTo>
                    <a:cubicBezTo>
                      <a:pt x="204" y="5"/>
                      <a:pt x="199" y="0"/>
                      <a:pt x="194" y="0"/>
                    </a:cubicBezTo>
                    <a:close/>
                  </a:path>
                </a:pathLst>
              </a:custGeom>
              <a:solidFill>
                <a:srgbClr val="5050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 name="Rectangle 6"/>
              <p:cNvSpPr>
                <a:spLocks noChangeArrowheads="1"/>
              </p:cNvSpPr>
              <p:nvPr/>
            </p:nvSpPr>
            <p:spPr bwMode="auto">
              <a:xfrm>
                <a:off x="5235" y="2155"/>
                <a:ext cx="366" cy="4"/>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 name="Rectangle 7"/>
              <p:cNvSpPr>
                <a:spLocks noChangeArrowheads="1"/>
              </p:cNvSpPr>
              <p:nvPr/>
            </p:nvSpPr>
            <p:spPr bwMode="auto">
              <a:xfrm>
                <a:off x="5235" y="2080"/>
                <a:ext cx="366"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 name="Freeform 8"/>
              <p:cNvSpPr>
                <a:spLocks/>
              </p:cNvSpPr>
              <p:nvPr/>
            </p:nvSpPr>
            <p:spPr bwMode="auto">
              <a:xfrm>
                <a:off x="5498" y="2105"/>
                <a:ext cx="80" cy="27"/>
              </a:xfrm>
              <a:custGeom>
                <a:avLst/>
                <a:gdLst>
                  <a:gd name="T0" fmla="*/ 41 w 41"/>
                  <a:gd name="T1" fmla="*/ 0 h 14"/>
                  <a:gd name="T2" fmla="*/ 6 w 41"/>
                  <a:gd name="T3" fmla="*/ 0 h 14"/>
                  <a:gd name="T4" fmla="*/ 0 w 41"/>
                  <a:gd name="T5" fmla="*/ 7 h 14"/>
                  <a:gd name="T6" fmla="*/ 6 w 41"/>
                  <a:gd name="T7" fmla="*/ 14 h 14"/>
                  <a:gd name="T8" fmla="*/ 41 w 41"/>
                  <a:gd name="T9" fmla="*/ 14 h 14"/>
                  <a:gd name="T10" fmla="*/ 41 w 41"/>
                  <a:gd name="T11" fmla="*/ 0 h 14"/>
                </a:gdLst>
                <a:ahLst/>
                <a:cxnLst>
                  <a:cxn ang="0">
                    <a:pos x="T0" y="T1"/>
                  </a:cxn>
                  <a:cxn ang="0">
                    <a:pos x="T2" y="T3"/>
                  </a:cxn>
                  <a:cxn ang="0">
                    <a:pos x="T4" y="T5"/>
                  </a:cxn>
                  <a:cxn ang="0">
                    <a:pos x="T6" y="T7"/>
                  </a:cxn>
                  <a:cxn ang="0">
                    <a:pos x="T8" y="T9"/>
                  </a:cxn>
                  <a:cxn ang="0">
                    <a:pos x="T10" y="T11"/>
                  </a:cxn>
                </a:cxnLst>
                <a:rect l="0" t="0" r="r" b="b"/>
                <a:pathLst>
                  <a:path w="41" h="14">
                    <a:moveTo>
                      <a:pt x="41" y="0"/>
                    </a:moveTo>
                    <a:cubicBezTo>
                      <a:pt x="6" y="0"/>
                      <a:pt x="6" y="0"/>
                      <a:pt x="6" y="0"/>
                    </a:cubicBezTo>
                    <a:cubicBezTo>
                      <a:pt x="3" y="0"/>
                      <a:pt x="0" y="3"/>
                      <a:pt x="0" y="7"/>
                    </a:cubicBezTo>
                    <a:cubicBezTo>
                      <a:pt x="0" y="11"/>
                      <a:pt x="3" y="14"/>
                      <a:pt x="6" y="14"/>
                    </a:cubicBezTo>
                    <a:cubicBezTo>
                      <a:pt x="41" y="14"/>
                      <a:pt x="41" y="14"/>
                      <a:pt x="41" y="14"/>
                    </a:cubicBezTo>
                    <a:lnTo>
                      <a:pt x="41" y="0"/>
                    </a:lnTo>
                    <a:close/>
                  </a:path>
                </a:pathLst>
              </a:custGeom>
              <a:solidFill>
                <a:schemeClr val="accent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 name="Rectangle 9"/>
              <p:cNvSpPr>
                <a:spLocks noChangeArrowheads="1"/>
              </p:cNvSpPr>
              <p:nvPr/>
            </p:nvSpPr>
            <p:spPr bwMode="auto">
              <a:xfrm>
                <a:off x="5235" y="2229"/>
                <a:ext cx="366"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 name="Rectangle 10"/>
              <p:cNvSpPr>
                <a:spLocks noChangeArrowheads="1"/>
              </p:cNvSpPr>
              <p:nvPr/>
            </p:nvSpPr>
            <p:spPr bwMode="auto">
              <a:xfrm>
                <a:off x="5235" y="2155"/>
                <a:ext cx="366" cy="4"/>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 name="Freeform 11"/>
              <p:cNvSpPr>
                <a:spLocks/>
              </p:cNvSpPr>
              <p:nvPr/>
            </p:nvSpPr>
            <p:spPr bwMode="auto">
              <a:xfrm>
                <a:off x="5498" y="2180"/>
                <a:ext cx="80" cy="25"/>
              </a:xfrm>
              <a:custGeom>
                <a:avLst/>
                <a:gdLst>
                  <a:gd name="T0" fmla="*/ 41 w 41"/>
                  <a:gd name="T1" fmla="*/ 0 h 13"/>
                  <a:gd name="T2" fmla="*/ 6 w 41"/>
                  <a:gd name="T3" fmla="*/ 0 h 13"/>
                  <a:gd name="T4" fmla="*/ 0 w 41"/>
                  <a:gd name="T5" fmla="*/ 6 h 13"/>
                  <a:gd name="T6" fmla="*/ 6 w 41"/>
                  <a:gd name="T7" fmla="*/ 13 h 13"/>
                  <a:gd name="T8" fmla="*/ 41 w 41"/>
                  <a:gd name="T9" fmla="*/ 13 h 13"/>
                  <a:gd name="T10" fmla="*/ 41 w 41"/>
                  <a:gd name="T11" fmla="*/ 0 h 13"/>
                </a:gdLst>
                <a:ahLst/>
                <a:cxnLst>
                  <a:cxn ang="0">
                    <a:pos x="T0" y="T1"/>
                  </a:cxn>
                  <a:cxn ang="0">
                    <a:pos x="T2" y="T3"/>
                  </a:cxn>
                  <a:cxn ang="0">
                    <a:pos x="T4" y="T5"/>
                  </a:cxn>
                  <a:cxn ang="0">
                    <a:pos x="T6" y="T7"/>
                  </a:cxn>
                  <a:cxn ang="0">
                    <a:pos x="T8" y="T9"/>
                  </a:cxn>
                  <a:cxn ang="0">
                    <a:pos x="T10" y="T11"/>
                  </a:cxn>
                </a:cxnLst>
                <a:rect l="0" t="0" r="r" b="b"/>
                <a:pathLst>
                  <a:path w="41" h="13">
                    <a:moveTo>
                      <a:pt x="41" y="0"/>
                    </a:moveTo>
                    <a:cubicBezTo>
                      <a:pt x="6" y="0"/>
                      <a:pt x="6" y="0"/>
                      <a:pt x="6" y="0"/>
                    </a:cubicBezTo>
                    <a:cubicBezTo>
                      <a:pt x="3" y="0"/>
                      <a:pt x="0" y="3"/>
                      <a:pt x="0" y="6"/>
                    </a:cubicBezTo>
                    <a:cubicBezTo>
                      <a:pt x="0" y="10"/>
                      <a:pt x="3" y="13"/>
                      <a:pt x="6" y="13"/>
                    </a:cubicBezTo>
                    <a:cubicBezTo>
                      <a:pt x="41" y="13"/>
                      <a:pt x="41" y="13"/>
                      <a:pt x="41" y="13"/>
                    </a:cubicBezTo>
                    <a:lnTo>
                      <a:pt x="41" y="0"/>
                    </a:lnTo>
                    <a:close/>
                  </a:path>
                </a:pathLst>
              </a:custGeom>
              <a:solidFill>
                <a:schemeClr val="accent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 name="Rectangle 12"/>
              <p:cNvSpPr>
                <a:spLocks noChangeArrowheads="1"/>
              </p:cNvSpPr>
              <p:nvPr/>
            </p:nvSpPr>
            <p:spPr bwMode="auto">
              <a:xfrm>
                <a:off x="5235" y="2302"/>
                <a:ext cx="366" cy="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 name="Rectangle 13"/>
              <p:cNvSpPr>
                <a:spLocks noChangeArrowheads="1"/>
              </p:cNvSpPr>
              <p:nvPr/>
            </p:nvSpPr>
            <p:spPr bwMode="auto">
              <a:xfrm>
                <a:off x="5235" y="2229"/>
                <a:ext cx="366"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 name="Freeform 14"/>
              <p:cNvSpPr>
                <a:spLocks/>
              </p:cNvSpPr>
              <p:nvPr/>
            </p:nvSpPr>
            <p:spPr bwMode="auto">
              <a:xfrm>
                <a:off x="5498" y="2254"/>
                <a:ext cx="80" cy="27"/>
              </a:xfrm>
              <a:custGeom>
                <a:avLst/>
                <a:gdLst>
                  <a:gd name="T0" fmla="*/ 41 w 41"/>
                  <a:gd name="T1" fmla="*/ 0 h 14"/>
                  <a:gd name="T2" fmla="*/ 6 w 41"/>
                  <a:gd name="T3" fmla="*/ 0 h 14"/>
                  <a:gd name="T4" fmla="*/ 0 w 41"/>
                  <a:gd name="T5" fmla="*/ 7 h 14"/>
                  <a:gd name="T6" fmla="*/ 6 w 41"/>
                  <a:gd name="T7" fmla="*/ 14 h 14"/>
                  <a:gd name="T8" fmla="*/ 41 w 41"/>
                  <a:gd name="T9" fmla="*/ 14 h 14"/>
                  <a:gd name="T10" fmla="*/ 41 w 41"/>
                  <a:gd name="T11" fmla="*/ 0 h 14"/>
                </a:gdLst>
                <a:ahLst/>
                <a:cxnLst>
                  <a:cxn ang="0">
                    <a:pos x="T0" y="T1"/>
                  </a:cxn>
                  <a:cxn ang="0">
                    <a:pos x="T2" y="T3"/>
                  </a:cxn>
                  <a:cxn ang="0">
                    <a:pos x="T4" y="T5"/>
                  </a:cxn>
                  <a:cxn ang="0">
                    <a:pos x="T6" y="T7"/>
                  </a:cxn>
                  <a:cxn ang="0">
                    <a:pos x="T8" y="T9"/>
                  </a:cxn>
                  <a:cxn ang="0">
                    <a:pos x="T10" y="T11"/>
                  </a:cxn>
                </a:cxnLst>
                <a:rect l="0" t="0" r="r" b="b"/>
                <a:pathLst>
                  <a:path w="41" h="14">
                    <a:moveTo>
                      <a:pt x="41" y="0"/>
                    </a:moveTo>
                    <a:cubicBezTo>
                      <a:pt x="6" y="0"/>
                      <a:pt x="6" y="0"/>
                      <a:pt x="6" y="0"/>
                    </a:cubicBezTo>
                    <a:cubicBezTo>
                      <a:pt x="3" y="0"/>
                      <a:pt x="0" y="3"/>
                      <a:pt x="0" y="7"/>
                    </a:cubicBezTo>
                    <a:cubicBezTo>
                      <a:pt x="0" y="10"/>
                      <a:pt x="3" y="14"/>
                      <a:pt x="6" y="14"/>
                    </a:cubicBezTo>
                    <a:cubicBezTo>
                      <a:pt x="41" y="14"/>
                      <a:pt x="41" y="14"/>
                      <a:pt x="41" y="14"/>
                    </a:cubicBezTo>
                    <a:lnTo>
                      <a:pt x="41" y="0"/>
                    </a:lnTo>
                    <a:close/>
                  </a:path>
                </a:pathLst>
              </a:custGeom>
              <a:solidFill>
                <a:schemeClr val="accent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 name="Rectangle 15"/>
              <p:cNvSpPr>
                <a:spLocks noChangeArrowheads="1"/>
              </p:cNvSpPr>
              <p:nvPr/>
            </p:nvSpPr>
            <p:spPr bwMode="auto">
              <a:xfrm>
                <a:off x="5235" y="2378"/>
                <a:ext cx="366"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 name="Rectangle 16"/>
              <p:cNvSpPr>
                <a:spLocks noChangeArrowheads="1"/>
              </p:cNvSpPr>
              <p:nvPr/>
            </p:nvSpPr>
            <p:spPr bwMode="auto">
              <a:xfrm>
                <a:off x="5235" y="2302"/>
                <a:ext cx="366" cy="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 name="Freeform 17"/>
              <p:cNvSpPr>
                <a:spLocks/>
              </p:cNvSpPr>
              <p:nvPr/>
            </p:nvSpPr>
            <p:spPr bwMode="auto">
              <a:xfrm>
                <a:off x="5498" y="2329"/>
                <a:ext cx="80" cy="25"/>
              </a:xfrm>
              <a:custGeom>
                <a:avLst/>
                <a:gdLst>
                  <a:gd name="T0" fmla="*/ 41 w 41"/>
                  <a:gd name="T1" fmla="*/ 0 h 13"/>
                  <a:gd name="T2" fmla="*/ 6 w 41"/>
                  <a:gd name="T3" fmla="*/ 0 h 13"/>
                  <a:gd name="T4" fmla="*/ 0 w 41"/>
                  <a:gd name="T5" fmla="*/ 6 h 13"/>
                  <a:gd name="T6" fmla="*/ 6 w 41"/>
                  <a:gd name="T7" fmla="*/ 13 h 13"/>
                  <a:gd name="T8" fmla="*/ 41 w 41"/>
                  <a:gd name="T9" fmla="*/ 13 h 13"/>
                  <a:gd name="T10" fmla="*/ 41 w 41"/>
                  <a:gd name="T11" fmla="*/ 0 h 13"/>
                </a:gdLst>
                <a:ahLst/>
                <a:cxnLst>
                  <a:cxn ang="0">
                    <a:pos x="T0" y="T1"/>
                  </a:cxn>
                  <a:cxn ang="0">
                    <a:pos x="T2" y="T3"/>
                  </a:cxn>
                  <a:cxn ang="0">
                    <a:pos x="T4" y="T5"/>
                  </a:cxn>
                  <a:cxn ang="0">
                    <a:pos x="T6" y="T7"/>
                  </a:cxn>
                  <a:cxn ang="0">
                    <a:pos x="T8" y="T9"/>
                  </a:cxn>
                  <a:cxn ang="0">
                    <a:pos x="T10" y="T11"/>
                  </a:cxn>
                </a:cxnLst>
                <a:rect l="0" t="0" r="r" b="b"/>
                <a:pathLst>
                  <a:path w="41" h="13">
                    <a:moveTo>
                      <a:pt x="41" y="0"/>
                    </a:moveTo>
                    <a:cubicBezTo>
                      <a:pt x="6" y="0"/>
                      <a:pt x="6" y="0"/>
                      <a:pt x="6" y="0"/>
                    </a:cubicBezTo>
                    <a:cubicBezTo>
                      <a:pt x="3" y="0"/>
                      <a:pt x="0" y="3"/>
                      <a:pt x="0" y="6"/>
                    </a:cubicBezTo>
                    <a:cubicBezTo>
                      <a:pt x="0" y="10"/>
                      <a:pt x="3" y="13"/>
                      <a:pt x="6" y="13"/>
                    </a:cubicBezTo>
                    <a:cubicBezTo>
                      <a:pt x="41" y="13"/>
                      <a:pt x="41" y="13"/>
                      <a:pt x="41" y="13"/>
                    </a:cubicBezTo>
                    <a:lnTo>
                      <a:pt x="41" y="0"/>
                    </a:lnTo>
                    <a:close/>
                  </a:path>
                </a:pathLst>
              </a:custGeom>
              <a:solidFill>
                <a:schemeClr val="accent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 name="Rectangle 18"/>
              <p:cNvSpPr>
                <a:spLocks noChangeArrowheads="1"/>
              </p:cNvSpPr>
              <p:nvPr/>
            </p:nvSpPr>
            <p:spPr bwMode="auto">
              <a:xfrm>
                <a:off x="5235" y="2451"/>
                <a:ext cx="366" cy="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 name="Rectangle 19"/>
              <p:cNvSpPr>
                <a:spLocks noChangeArrowheads="1"/>
              </p:cNvSpPr>
              <p:nvPr/>
            </p:nvSpPr>
            <p:spPr bwMode="auto">
              <a:xfrm>
                <a:off x="5235" y="2378"/>
                <a:ext cx="366"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 name="Freeform 20"/>
              <p:cNvSpPr>
                <a:spLocks/>
              </p:cNvSpPr>
              <p:nvPr/>
            </p:nvSpPr>
            <p:spPr bwMode="auto">
              <a:xfrm>
                <a:off x="5498" y="2403"/>
                <a:ext cx="80" cy="25"/>
              </a:xfrm>
              <a:custGeom>
                <a:avLst/>
                <a:gdLst>
                  <a:gd name="T0" fmla="*/ 41 w 41"/>
                  <a:gd name="T1" fmla="*/ 0 h 13"/>
                  <a:gd name="T2" fmla="*/ 6 w 41"/>
                  <a:gd name="T3" fmla="*/ 0 h 13"/>
                  <a:gd name="T4" fmla="*/ 0 w 41"/>
                  <a:gd name="T5" fmla="*/ 7 h 13"/>
                  <a:gd name="T6" fmla="*/ 6 w 41"/>
                  <a:gd name="T7" fmla="*/ 13 h 13"/>
                  <a:gd name="T8" fmla="*/ 41 w 41"/>
                  <a:gd name="T9" fmla="*/ 13 h 13"/>
                  <a:gd name="T10" fmla="*/ 41 w 41"/>
                  <a:gd name="T11" fmla="*/ 0 h 13"/>
                </a:gdLst>
                <a:ahLst/>
                <a:cxnLst>
                  <a:cxn ang="0">
                    <a:pos x="T0" y="T1"/>
                  </a:cxn>
                  <a:cxn ang="0">
                    <a:pos x="T2" y="T3"/>
                  </a:cxn>
                  <a:cxn ang="0">
                    <a:pos x="T4" y="T5"/>
                  </a:cxn>
                  <a:cxn ang="0">
                    <a:pos x="T6" y="T7"/>
                  </a:cxn>
                  <a:cxn ang="0">
                    <a:pos x="T8" y="T9"/>
                  </a:cxn>
                  <a:cxn ang="0">
                    <a:pos x="T10" y="T11"/>
                  </a:cxn>
                </a:cxnLst>
                <a:rect l="0" t="0" r="r" b="b"/>
                <a:pathLst>
                  <a:path w="41" h="13">
                    <a:moveTo>
                      <a:pt x="41" y="0"/>
                    </a:moveTo>
                    <a:cubicBezTo>
                      <a:pt x="6" y="0"/>
                      <a:pt x="6" y="0"/>
                      <a:pt x="6" y="0"/>
                    </a:cubicBezTo>
                    <a:cubicBezTo>
                      <a:pt x="3" y="0"/>
                      <a:pt x="0" y="3"/>
                      <a:pt x="0" y="7"/>
                    </a:cubicBezTo>
                    <a:cubicBezTo>
                      <a:pt x="0" y="10"/>
                      <a:pt x="3" y="13"/>
                      <a:pt x="6" y="13"/>
                    </a:cubicBezTo>
                    <a:cubicBezTo>
                      <a:pt x="41" y="13"/>
                      <a:pt x="41" y="13"/>
                      <a:pt x="41" y="13"/>
                    </a:cubicBezTo>
                    <a:lnTo>
                      <a:pt x="41" y="0"/>
                    </a:lnTo>
                    <a:close/>
                  </a:path>
                </a:pathLst>
              </a:custGeom>
              <a:solidFill>
                <a:schemeClr val="accent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Rectangle 21"/>
              <p:cNvSpPr>
                <a:spLocks noChangeArrowheads="1"/>
              </p:cNvSpPr>
              <p:nvPr/>
            </p:nvSpPr>
            <p:spPr bwMode="auto">
              <a:xfrm>
                <a:off x="5235" y="2527"/>
                <a:ext cx="366"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 name="Rectangle 22"/>
              <p:cNvSpPr>
                <a:spLocks noChangeArrowheads="1"/>
              </p:cNvSpPr>
              <p:nvPr/>
            </p:nvSpPr>
            <p:spPr bwMode="auto">
              <a:xfrm>
                <a:off x="5235" y="2451"/>
                <a:ext cx="366" cy="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 name="Freeform 23"/>
              <p:cNvSpPr>
                <a:spLocks/>
              </p:cNvSpPr>
              <p:nvPr/>
            </p:nvSpPr>
            <p:spPr bwMode="auto">
              <a:xfrm>
                <a:off x="5498" y="2478"/>
                <a:ext cx="80" cy="25"/>
              </a:xfrm>
              <a:custGeom>
                <a:avLst/>
                <a:gdLst>
                  <a:gd name="T0" fmla="*/ 41 w 41"/>
                  <a:gd name="T1" fmla="*/ 0 h 13"/>
                  <a:gd name="T2" fmla="*/ 6 w 41"/>
                  <a:gd name="T3" fmla="*/ 0 h 13"/>
                  <a:gd name="T4" fmla="*/ 0 w 41"/>
                  <a:gd name="T5" fmla="*/ 6 h 13"/>
                  <a:gd name="T6" fmla="*/ 6 w 41"/>
                  <a:gd name="T7" fmla="*/ 13 h 13"/>
                  <a:gd name="T8" fmla="*/ 41 w 41"/>
                  <a:gd name="T9" fmla="*/ 13 h 13"/>
                  <a:gd name="T10" fmla="*/ 41 w 41"/>
                  <a:gd name="T11" fmla="*/ 0 h 13"/>
                </a:gdLst>
                <a:ahLst/>
                <a:cxnLst>
                  <a:cxn ang="0">
                    <a:pos x="T0" y="T1"/>
                  </a:cxn>
                  <a:cxn ang="0">
                    <a:pos x="T2" y="T3"/>
                  </a:cxn>
                  <a:cxn ang="0">
                    <a:pos x="T4" y="T5"/>
                  </a:cxn>
                  <a:cxn ang="0">
                    <a:pos x="T6" y="T7"/>
                  </a:cxn>
                  <a:cxn ang="0">
                    <a:pos x="T8" y="T9"/>
                  </a:cxn>
                  <a:cxn ang="0">
                    <a:pos x="T10" y="T11"/>
                  </a:cxn>
                </a:cxnLst>
                <a:rect l="0" t="0" r="r" b="b"/>
                <a:pathLst>
                  <a:path w="41" h="13">
                    <a:moveTo>
                      <a:pt x="41" y="0"/>
                    </a:moveTo>
                    <a:cubicBezTo>
                      <a:pt x="6" y="0"/>
                      <a:pt x="6" y="0"/>
                      <a:pt x="6" y="0"/>
                    </a:cubicBezTo>
                    <a:cubicBezTo>
                      <a:pt x="3" y="0"/>
                      <a:pt x="0" y="3"/>
                      <a:pt x="0" y="6"/>
                    </a:cubicBezTo>
                    <a:cubicBezTo>
                      <a:pt x="0" y="10"/>
                      <a:pt x="3" y="13"/>
                      <a:pt x="6" y="13"/>
                    </a:cubicBezTo>
                    <a:cubicBezTo>
                      <a:pt x="41" y="13"/>
                      <a:pt x="41" y="13"/>
                      <a:pt x="41" y="13"/>
                    </a:cubicBezTo>
                    <a:lnTo>
                      <a:pt x="41" y="0"/>
                    </a:lnTo>
                    <a:close/>
                  </a:path>
                </a:pathLst>
              </a:custGeom>
              <a:solidFill>
                <a:schemeClr val="accent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 name="Rectangle 24"/>
              <p:cNvSpPr>
                <a:spLocks noChangeArrowheads="1"/>
              </p:cNvSpPr>
              <p:nvPr/>
            </p:nvSpPr>
            <p:spPr bwMode="auto">
              <a:xfrm>
                <a:off x="5235" y="2600"/>
                <a:ext cx="366" cy="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 name="Rectangle 25"/>
              <p:cNvSpPr>
                <a:spLocks noChangeArrowheads="1"/>
              </p:cNvSpPr>
              <p:nvPr/>
            </p:nvSpPr>
            <p:spPr bwMode="auto">
              <a:xfrm>
                <a:off x="5235" y="2527"/>
                <a:ext cx="366"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 name="Freeform 26"/>
              <p:cNvSpPr>
                <a:spLocks/>
              </p:cNvSpPr>
              <p:nvPr/>
            </p:nvSpPr>
            <p:spPr bwMode="auto">
              <a:xfrm>
                <a:off x="5498" y="2552"/>
                <a:ext cx="80" cy="25"/>
              </a:xfrm>
              <a:custGeom>
                <a:avLst/>
                <a:gdLst>
                  <a:gd name="T0" fmla="*/ 41 w 41"/>
                  <a:gd name="T1" fmla="*/ 0 h 13"/>
                  <a:gd name="T2" fmla="*/ 6 w 41"/>
                  <a:gd name="T3" fmla="*/ 0 h 13"/>
                  <a:gd name="T4" fmla="*/ 0 w 41"/>
                  <a:gd name="T5" fmla="*/ 7 h 13"/>
                  <a:gd name="T6" fmla="*/ 6 w 41"/>
                  <a:gd name="T7" fmla="*/ 13 h 13"/>
                  <a:gd name="T8" fmla="*/ 41 w 41"/>
                  <a:gd name="T9" fmla="*/ 13 h 13"/>
                  <a:gd name="T10" fmla="*/ 41 w 41"/>
                  <a:gd name="T11" fmla="*/ 0 h 13"/>
                </a:gdLst>
                <a:ahLst/>
                <a:cxnLst>
                  <a:cxn ang="0">
                    <a:pos x="T0" y="T1"/>
                  </a:cxn>
                  <a:cxn ang="0">
                    <a:pos x="T2" y="T3"/>
                  </a:cxn>
                  <a:cxn ang="0">
                    <a:pos x="T4" y="T5"/>
                  </a:cxn>
                  <a:cxn ang="0">
                    <a:pos x="T6" y="T7"/>
                  </a:cxn>
                  <a:cxn ang="0">
                    <a:pos x="T8" y="T9"/>
                  </a:cxn>
                  <a:cxn ang="0">
                    <a:pos x="T10" y="T11"/>
                  </a:cxn>
                </a:cxnLst>
                <a:rect l="0" t="0" r="r" b="b"/>
                <a:pathLst>
                  <a:path w="41" h="13">
                    <a:moveTo>
                      <a:pt x="41" y="0"/>
                    </a:moveTo>
                    <a:cubicBezTo>
                      <a:pt x="6" y="0"/>
                      <a:pt x="6" y="0"/>
                      <a:pt x="6" y="0"/>
                    </a:cubicBezTo>
                    <a:cubicBezTo>
                      <a:pt x="3" y="0"/>
                      <a:pt x="0" y="3"/>
                      <a:pt x="0" y="7"/>
                    </a:cubicBezTo>
                    <a:cubicBezTo>
                      <a:pt x="0" y="10"/>
                      <a:pt x="3" y="13"/>
                      <a:pt x="6" y="13"/>
                    </a:cubicBezTo>
                    <a:cubicBezTo>
                      <a:pt x="41" y="13"/>
                      <a:pt x="41" y="13"/>
                      <a:pt x="41" y="13"/>
                    </a:cubicBezTo>
                    <a:lnTo>
                      <a:pt x="41" y="0"/>
                    </a:lnTo>
                    <a:close/>
                  </a:path>
                </a:pathLst>
              </a:custGeom>
              <a:solidFill>
                <a:schemeClr val="accent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 name="Rectangle 27"/>
              <p:cNvSpPr>
                <a:spLocks noChangeArrowheads="1"/>
              </p:cNvSpPr>
              <p:nvPr/>
            </p:nvSpPr>
            <p:spPr bwMode="auto">
              <a:xfrm>
                <a:off x="5235" y="2676"/>
                <a:ext cx="366"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 name="Rectangle 28"/>
              <p:cNvSpPr>
                <a:spLocks noChangeArrowheads="1"/>
              </p:cNvSpPr>
              <p:nvPr/>
            </p:nvSpPr>
            <p:spPr bwMode="auto">
              <a:xfrm>
                <a:off x="5235" y="2600"/>
                <a:ext cx="366" cy="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 name="Freeform 29"/>
              <p:cNvSpPr>
                <a:spLocks/>
              </p:cNvSpPr>
              <p:nvPr/>
            </p:nvSpPr>
            <p:spPr bwMode="auto">
              <a:xfrm>
                <a:off x="5498" y="2627"/>
                <a:ext cx="80" cy="25"/>
              </a:xfrm>
              <a:custGeom>
                <a:avLst/>
                <a:gdLst>
                  <a:gd name="T0" fmla="*/ 41 w 41"/>
                  <a:gd name="T1" fmla="*/ 0 h 13"/>
                  <a:gd name="T2" fmla="*/ 6 w 41"/>
                  <a:gd name="T3" fmla="*/ 0 h 13"/>
                  <a:gd name="T4" fmla="*/ 0 w 41"/>
                  <a:gd name="T5" fmla="*/ 6 h 13"/>
                  <a:gd name="T6" fmla="*/ 6 w 41"/>
                  <a:gd name="T7" fmla="*/ 13 h 13"/>
                  <a:gd name="T8" fmla="*/ 41 w 41"/>
                  <a:gd name="T9" fmla="*/ 13 h 13"/>
                  <a:gd name="T10" fmla="*/ 41 w 41"/>
                  <a:gd name="T11" fmla="*/ 0 h 13"/>
                </a:gdLst>
                <a:ahLst/>
                <a:cxnLst>
                  <a:cxn ang="0">
                    <a:pos x="T0" y="T1"/>
                  </a:cxn>
                  <a:cxn ang="0">
                    <a:pos x="T2" y="T3"/>
                  </a:cxn>
                  <a:cxn ang="0">
                    <a:pos x="T4" y="T5"/>
                  </a:cxn>
                  <a:cxn ang="0">
                    <a:pos x="T6" y="T7"/>
                  </a:cxn>
                  <a:cxn ang="0">
                    <a:pos x="T8" y="T9"/>
                  </a:cxn>
                  <a:cxn ang="0">
                    <a:pos x="T10" y="T11"/>
                  </a:cxn>
                </a:cxnLst>
                <a:rect l="0" t="0" r="r" b="b"/>
                <a:pathLst>
                  <a:path w="41" h="13">
                    <a:moveTo>
                      <a:pt x="41" y="0"/>
                    </a:moveTo>
                    <a:cubicBezTo>
                      <a:pt x="6" y="0"/>
                      <a:pt x="6" y="0"/>
                      <a:pt x="6" y="0"/>
                    </a:cubicBezTo>
                    <a:cubicBezTo>
                      <a:pt x="3" y="0"/>
                      <a:pt x="0" y="3"/>
                      <a:pt x="0" y="6"/>
                    </a:cubicBezTo>
                    <a:cubicBezTo>
                      <a:pt x="0" y="10"/>
                      <a:pt x="3" y="13"/>
                      <a:pt x="6" y="13"/>
                    </a:cubicBezTo>
                    <a:cubicBezTo>
                      <a:pt x="41" y="13"/>
                      <a:pt x="41" y="13"/>
                      <a:pt x="41" y="13"/>
                    </a:cubicBezTo>
                    <a:lnTo>
                      <a:pt x="41" y="0"/>
                    </a:lnTo>
                    <a:close/>
                  </a:path>
                </a:pathLst>
              </a:custGeom>
              <a:solidFill>
                <a:schemeClr val="accent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 name="Rectangle 30"/>
              <p:cNvSpPr>
                <a:spLocks noChangeArrowheads="1"/>
              </p:cNvSpPr>
              <p:nvPr/>
            </p:nvSpPr>
            <p:spPr bwMode="auto">
              <a:xfrm>
                <a:off x="5235" y="2749"/>
                <a:ext cx="366" cy="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 name="Rectangle 31"/>
              <p:cNvSpPr>
                <a:spLocks noChangeArrowheads="1"/>
              </p:cNvSpPr>
              <p:nvPr/>
            </p:nvSpPr>
            <p:spPr bwMode="auto">
              <a:xfrm>
                <a:off x="5235" y="2676"/>
                <a:ext cx="366"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 name="Freeform 32"/>
              <p:cNvSpPr>
                <a:spLocks/>
              </p:cNvSpPr>
              <p:nvPr/>
            </p:nvSpPr>
            <p:spPr bwMode="auto">
              <a:xfrm>
                <a:off x="5498" y="2701"/>
                <a:ext cx="80" cy="25"/>
              </a:xfrm>
              <a:custGeom>
                <a:avLst/>
                <a:gdLst>
                  <a:gd name="T0" fmla="*/ 41 w 41"/>
                  <a:gd name="T1" fmla="*/ 0 h 13"/>
                  <a:gd name="T2" fmla="*/ 6 w 41"/>
                  <a:gd name="T3" fmla="*/ 0 h 13"/>
                  <a:gd name="T4" fmla="*/ 0 w 41"/>
                  <a:gd name="T5" fmla="*/ 7 h 13"/>
                  <a:gd name="T6" fmla="*/ 6 w 41"/>
                  <a:gd name="T7" fmla="*/ 13 h 13"/>
                  <a:gd name="T8" fmla="*/ 41 w 41"/>
                  <a:gd name="T9" fmla="*/ 13 h 13"/>
                  <a:gd name="T10" fmla="*/ 41 w 41"/>
                  <a:gd name="T11" fmla="*/ 0 h 13"/>
                </a:gdLst>
                <a:ahLst/>
                <a:cxnLst>
                  <a:cxn ang="0">
                    <a:pos x="T0" y="T1"/>
                  </a:cxn>
                  <a:cxn ang="0">
                    <a:pos x="T2" y="T3"/>
                  </a:cxn>
                  <a:cxn ang="0">
                    <a:pos x="T4" y="T5"/>
                  </a:cxn>
                  <a:cxn ang="0">
                    <a:pos x="T6" y="T7"/>
                  </a:cxn>
                  <a:cxn ang="0">
                    <a:pos x="T8" y="T9"/>
                  </a:cxn>
                  <a:cxn ang="0">
                    <a:pos x="T10" y="T11"/>
                  </a:cxn>
                </a:cxnLst>
                <a:rect l="0" t="0" r="r" b="b"/>
                <a:pathLst>
                  <a:path w="41" h="13">
                    <a:moveTo>
                      <a:pt x="41" y="0"/>
                    </a:moveTo>
                    <a:cubicBezTo>
                      <a:pt x="6" y="0"/>
                      <a:pt x="6" y="0"/>
                      <a:pt x="6" y="0"/>
                    </a:cubicBezTo>
                    <a:cubicBezTo>
                      <a:pt x="3" y="0"/>
                      <a:pt x="0" y="3"/>
                      <a:pt x="0" y="7"/>
                    </a:cubicBezTo>
                    <a:cubicBezTo>
                      <a:pt x="0" y="10"/>
                      <a:pt x="3" y="13"/>
                      <a:pt x="6" y="13"/>
                    </a:cubicBezTo>
                    <a:cubicBezTo>
                      <a:pt x="41" y="13"/>
                      <a:pt x="41" y="13"/>
                      <a:pt x="41" y="13"/>
                    </a:cubicBezTo>
                    <a:lnTo>
                      <a:pt x="41" y="0"/>
                    </a:lnTo>
                    <a:close/>
                  </a:path>
                </a:pathLst>
              </a:custGeom>
              <a:solidFill>
                <a:schemeClr val="accent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 name="Freeform 33"/>
              <p:cNvSpPr>
                <a:spLocks noEditPoints="1"/>
              </p:cNvSpPr>
              <p:nvPr/>
            </p:nvSpPr>
            <p:spPr bwMode="auto">
              <a:xfrm>
                <a:off x="5231" y="2080"/>
                <a:ext cx="372" cy="1010"/>
              </a:xfrm>
              <a:custGeom>
                <a:avLst/>
                <a:gdLst>
                  <a:gd name="T0" fmla="*/ 372 w 372"/>
                  <a:gd name="T1" fmla="*/ 1010 h 1010"/>
                  <a:gd name="T2" fmla="*/ 0 w 372"/>
                  <a:gd name="T3" fmla="*/ 1010 h 1010"/>
                  <a:gd name="T4" fmla="*/ 0 w 372"/>
                  <a:gd name="T5" fmla="*/ 0 h 1010"/>
                  <a:gd name="T6" fmla="*/ 372 w 372"/>
                  <a:gd name="T7" fmla="*/ 0 h 1010"/>
                  <a:gd name="T8" fmla="*/ 372 w 372"/>
                  <a:gd name="T9" fmla="*/ 1010 h 1010"/>
                  <a:gd name="T10" fmla="*/ 6 w 372"/>
                  <a:gd name="T11" fmla="*/ 1004 h 1010"/>
                  <a:gd name="T12" fmla="*/ 367 w 372"/>
                  <a:gd name="T13" fmla="*/ 1004 h 1010"/>
                  <a:gd name="T14" fmla="*/ 367 w 372"/>
                  <a:gd name="T15" fmla="*/ 5 h 1010"/>
                  <a:gd name="T16" fmla="*/ 6 w 372"/>
                  <a:gd name="T17" fmla="*/ 5 h 1010"/>
                  <a:gd name="T18" fmla="*/ 6 w 372"/>
                  <a:gd name="T19" fmla="*/ 1004 h 10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72" h="1010">
                    <a:moveTo>
                      <a:pt x="372" y="1010"/>
                    </a:moveTo>
                    <a:lnTo>
                      <a:pt x="0" y="1010"/>
                    </a:lnTo>
                    <a:lnTo>
                      <a:pt x="0" y="0"/>
                    </a:lnTo>
                    <a:lnTo>
                      <a:pt x="372" y="0"/>
                    </a:lnTo>
                    <a:lnTo>
                      <a:pt x="372" y="1010"/>
                    </a:lnTo>
                    <a:close/>
                    <a:moveTo>
                      <a:pt x="6" y="1004"/>
                    </a:moveTo>
                    <a:lnTo>
                      <a:pt x="367" y="1004"/>
                    </a:lnTo>
                    <a:lnTo>
                      <a:pt x="367" y="5"/>
                    </a:lnTo>
                    <a:lnTo>
                      <a:pt x="6" y="5"/>
                    </a:lnTo>
                    <a:lnTo>
                      <a:pt x="6" y="100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 name="Freeform 34"/>
              <p:cNvSpPr>
                <a:spLocks/>
              </p:cNvSpPr>
              <p:nvPr/>
            </p:nvSpPr>
            <p:spPr bwMode="auto">
              <a:xfrm>
                <a:off x="5231" y="2049"/>
                <a:ext cx="127" cy="5"/>
              </a:xfrm>
              <a:custGeom>
                <a:avLst/>
                <a:gdLst>
                  <a:gd name="T0" fmla="*/ 64 w 65"/>
                  <a:gd name="T1" fmla="*/ 3 h 3"/>
                  <a:gd name="T2" fmla="*/ 2 w 65"/>
                  <a:gd name="T3" fmla="*/ 3 h 3"/>
                  <a:gd name="T4" fmla="*/ 0 w 65"/>
                  <a:gd name="T5" fmla="*/ 2 h 3"/>
                  <a:gd name="T6" fmla="*/ 2 w 65"/>
                  <a:gd name="T7" fmla="*/ 0 h 3"/>
                  <a:gd name="T8" fmla="*/ 64 w 65"/>
                  <a:gd name="T9" fmla="*/ 0 h 3"/>
                  <a:gd name="T10" fmla="*/ 65 w 65"/>
                  <a:gd name="T11" fmla="*/ 2 h 3"/>
                  <a:gd name="T12" fmla="*/ 64 w 65"/>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65" h="3">
                    <a:moveTo>
                      <a:pt x="64" y="3"/>
                    </a:moveTo>
                    <a:cubicBezTo>
                      <a:pt x="2" y="3"/>
                      <a:pt x="2" y="3"/>
                      <a:pt x="2" y="3"/>
                    </a:cubicBezTo>
                    <a:cubicBezTo>
                      <a:pt x="1" y="3"/>
                      <a:pt x="0" y="2"/>
                      <a:pt x="0" y="2"/>
                    </a:cubicBezTo>
                    <a:cubicBezTo>
                      <a:pt x="0" y="1"/>
                      <a:pt x="1" y="0"/>
                      <a:pt x="2" y="0"/>
                    </a:cubicBezTo>
                    <a:cubicBezTo>
                      <a:pt x="64" y="0"/>
                      <a:pt x="64" y="0"/>
                      <a:pt x="64" y="0"/>
                    </a:cubicBezTo>
                    <a:cubicBezTo>
                      <a:pt x="65" y="0"/>
                      <a:pt x="65" y="1"/>
                      <a:pt x="65" y="2"/>
                    </a:cubicBezTo>
                    <a:cubicBezTo>
                      <a:pt x="65" y="2"/>
                      <a:pt x="65" y="3"/>
                      <a:pt x="64"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 name="Freeform 35"/>
              <p:cNvSpPr>
                <a:spLocks/>
              </p:cNvSpPr>
              <p:nvPr/>
            </p:nvSpPr>
            <p:spPr bwMode="auto">
              <a:xfrm>
                <a:off x="5231" y="2033"/>
                <a:ext cx="127" cy="6"/>
              </a:xfrm>
              <a:custGeom>
                <a:avLst/>
                <a:gdLst>
                  <a:gd name="T0" fmla="*/ 64 w 65"/>
                  <a:gd name="T1" fmla="*/ 3 h 3"/>
                  <a:gd name="T2" fmla="*/ 2 w 65"/>
                  <a:gd name="T3" fmla="*/ 3 h 3"/>
                  <a:gd name="T4" fmla="*/ 0 w 65"/>
                  <a:gd name="T5" fmla="*/ 2 h 3"/>
                  <a:gd name="T6" fmla="*/ 2 w 65"/>
                  <a:gd name="T7" fmla="*/ 0 h 3"/>
                  <a:gd name="T8" fmla="*/ 64 w 65"/>
                  <a:gd name="T9" fmla="*/ 0 h 3"/>
                  <a:gd name="T10" fmla="*/ 65 w 65"/>
                  <a:gd name="T11" fmla="*/ 2 h 3"/>
                  <a:gd name="T12" fmla="*/ 64 w 65"/>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65" h="3">
                    <a:moveTo>
                      <a:pt x="64" y="3"/>
                    </a:moveTo>
                    <a:cubicBezTo>
                      <a:pt x="2" y="3"/>
                      <a:pt x="2" y="3"/>
                      <a:pt x="2" y="3"/>
                    </a:cubicBezTo>
                    <a:cubicBezTo>
                      <a:pt x="1" y="3"/>
                      <a:pt x="0" y="2"/>
                      <a:pt x="0" y="2"/>
                    </a:cubicBezTo>
                    <a:cubicBezTo>
                      <a:pt x="0" y="1"/>
                      <a:pt x="1" y="0"/>
                      <a:pt x="2" y="0"/>
                    </a:cubicBezTo>
                    <a:cubicBezTo>
                      <a:pt x="64" y="0"/>
                      <a:pt x="64" y="0"/>
                      <a:pt x="64" y="0"/>
                    </a:cubicBezTo>
                    <a:cubicBezTo>
                      <a:pt x="65" y="0"/>
                      <a:pt x="65" y="1"/>
                      <a:pt x="65" y="2"/>
                    </a:cubicBezTo>
                    <a:cubicBezTo>
                      <a:pt x="65" y="2"/>
                      <a:pt x="65" y="3"/>
                      <a:pt x="64"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 name="Freeform 36"/>
              <p:cNvSpPr>
                <a:spLocks/>
              </p:cNvSpPr>
              <p:nvPr/>
            </p:nvSpPr>
            <p:spPr bwMode="auto">
              <a:xfrm>
                <a:off x="5231" y="2018"/>
                <a:ext cx="127" cy="5"/>
              </a:xfrm>
              <a:custGeom>
                <a:avLst/>
                <a:gdLst>
                  <a:gd name="T0" fmla="*/ 64 w 65"/>
                  <a:gd name="T1" fmla="*/ 3 h 3"/>
                  <a:gd name="T2" fmla="*/ 2 w 65"/>
                  <a:gd name="T3" fmla="*/ 3 h 3"/>
                  <a:gd name="T4" fmla="*/ 0 w 65"/>
                  <a:gd name="T5" fmla="*/ 2 h 3"/>
                  <a:gd name="T6" fmla="*/ 2 w 65"/>
                  <a:gd name="T7" fmla="*/ 0 h 3"/>
                  <a:gd name="T8" fmla="*/ 64 w 65"/>
                  <a:gd name="T9" fmla="*/ 0 h 3"/>
                  <a:gd name="T10" fmla="*/ 65 w 65"/>
                  <a:gd name="T11" fmla="*/ 2 h 3"/>
                  <a:gd name="T12" fmla="*/ 64 w 65"/>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65" h="3">
                    <a:moveTo>
                      <a:pt x="64" y="3"/>
                    </a:moveTo>
                    <a:cubicBezTo>
                      <a:pt x="2" y="3"/>
                      <a:pt x="2" y="3"/>
                      <a:pt x="2" y="3"/>
                    </a:cubicBezTo>
                    <a:cubicBezTo>
                      <a:pt x="1" y="3"/>
                      <a:pt x="0" y="2"/>
                      <a:pt x="0" y="2"/>
                    </a:cubicBezTo>
                    <a:cubicBezTo>
                      <a:pt x="0" y="1"/>
                      <a:pt x="1" y="0"/>
                      <a:pt x="2" y="0"/>
                    </a:cubicBezTo>
                    <a:cubicBezTo>
                      <a:pt x="64" y="0"/>
                      <a:pt x="64" y="0"/>
                      <a:pt x="64" y="0"/>
                    </a:cubicBezTo>
                    <a:cubicBezTo>
                      <a:pt x="65" y="0"/>
                      <a:pt x="65" y="1"/>
                      <a:pt x="65" y="2"/>
                    </a:cubicBezTo>
                    <a:cubicBezTo>
                      <a:pt x="65" y="2"/>
                      <a:pt x="65" y="3"/>
                      <a:pt x="64"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 name="Freeform 37"/>
              <p:cNvSpPr>
                <a:spLocks/>
              </p:cNvSpPr>
              <p:nvPr/>
            </p:nvSpPr>
            <p:spPr bwMode="auto">
              <a:xfrm>
                <a:off x="5231" y="2002"/>
                <a:ext cx="127" cy="6"/>
              </a:xfrm>
              <a:custGeom>
                <a:avLst/>
                <a:gdLst>
                  <a:gd name="T0" fmla="*/ 64 w 65"/>
                  <a:gd name="T1" fmla="*/ 3 h 3"/>
                  <a:gd name="T2" fmla="*/ 2 w 65"/>
                  <a:gd name="T3" fmla="*/ 3 h 3"/>
                  <a:gd name="T4" fmla="*/ 0 w 65"/>
                  <a:gd name="T5" fmla="*/ 2 h 3"/>
                  <a:gd name="T6" fmla="*/ 2 w 65"/>
                  <a:gd name="T7" fmla="*/ 0 h 3"/>
                  <a:gd name="T8" fmla="*/ 64 w 65"/>
                  <a:gd name="T9" fmla="*/ 0 h 3"/>
                  <a:gd name="T10" fmla="*/ 65 w 65"/>
                  <a:gd name="T11" fmla="*/ 2 h 3"/>
                  <a:gd name="T12" fmla="*/ 64 w 65"/>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65" h="3">
                    <a:moveTo>
                      <a:pt x="64" y="3"/>
                    </a:moveTo>
                    <a:cubicBezTo>
                      <a:pt x="2" y="3"/>
                      <a:pt x="2" y="3"/>
                      <a:pt x="2" y="3"/>
                    </a:cubicBezTo>
                    <a:cubicBezTo>
                      <a:pt x="1" y="3"/>
                      <a:pt x="0" y="2"/>
                      <a:pt x="0" y="2"/>
                    </a:cubicBezTo>
                    <a:cubicBezTo>
                      <a:pt x="0" y="1"/>
                      <a:pt x="1" y="0"/>
                      <a:pt x="2" y="0"/>
                    </a:cubicBezTo>
                    <a:cubicBezTo>
                      <a:pt x="64" y="0"/>
                      <a:pt x="64" y="0"/>
                      <a:pt x="64" y="0"/>
                    </a:cubicBezTo>
                    <a:cubicBezTo>
                      <a:pt x="65" y="0"/>
                      <a:pt x="65" y="1"/>
                      <a:pt x="65" y="2"/>
                    </a:cubicBezTo>
                    <a:cubicBezTo>
                      <a:pt x="65" y="2"/>
                      <a:pt x="65" y="3"/>
                      <a:pt x="64"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 name="Freeform 38"/>
              <p:cNvSpPr>
                <a:spLocks/>
              </p:cNvSpPr>
              <p:nvPr/>
            </p:nvSpPr>
            <p:spPr bwMode="auto">
              <a:xfrm>
                <a:off x="5477" y="2049"/>
                <a:ext cx="126" cy="5"/>
              </a:xfrm>
              <a:custGeom>
                <a:avLst/>
                <a:gdLst>
                  <a:gd name="T0" fmla="*/ 64 w 65"/>
                  <a:gd name="T1" fmla="*/ 3 h 3"/>
                  <a:gd name="T2" fmla="*/ 1 w 65"/>
                  <a:gd name="T3" fmla="*/ 3 h 3"/>
                  <a:gd name="T4" fmla="*/ 0 w 65"/>
                  <a:gd name="T5" fmla="*/ 2 h 3"/>
                  <a:gd name="T6" fmla="*/ 1 w 65"/>
                  <a:gd name="T7" fmla="*/ 0 h 3"/>
                  <a:gd name="T8" fmla="*/ 64 w 65"/>
                  <a:gd name="T9" fmla="*/ 0 h 3"/>
                  <a:gd name="T10" fmla="*/ 65 w 65"/>
                  <a:gd name="T11" fmla="*/ 2 h 3"/>
                  <a:gd name="T12" fmla="*/ 64 w 65"/>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65" h="3">
                    <a:moveTo>
                      <a:pt x="64" y="3"/>
                    </a:moveTo>
                    <a:cubicBezTo>
                      <a:pt x="1" y="3"/>
                      <a:pt x="1" y="3"/>
                      <a:pt x="1" y="3"/>
                    </a:cubicBezTo>
                    <a:cubicBezTo>
                      <a:pt x="1" y="3"/>
                      <a:pt x="0" y="2"/>
                      <a:pt x="0" y="2"/>
                    </a:cubicBezTo>
                    <a:cubicBezTo>
                      <a:pt x="0" y="1"/>
                      <a:pt x="1" y="0"/>
                      <a:pt x="1" y="0"/>
                    </a:cubicBezTo>
                    <a:cubicBezTo>
                      <a:pt x="64" y="0"/>
                      <a:pt x="64" y="0"/>
                      <a:pt x="64" y="0"/>
                    </a:cubicBezTo>
                    <a:cubicBezTo>
                      <a:pt x="64" y="0"/>
                      <a:pt x="65" y="1"/>
                      <a:pt x="65" y="2"/>
                    </a:cubicBezTo>
                    <a:cubicBezTo>
                      <a:pt x="65" y="2"/>
                      <a:pt x="64" y="3"/>
                      <a:pt x="64"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 name="Freeform 39"/>
              <p:cNvSpPr>
                <a:spLocks/>
              </p:cNvSpPr>
              <p:nvPr/>
            </p:nvSpPr>
            <p:spPr bwMode="auto">
              <a:xfrm>
                <a:off x="5477" y="2033"/>
                <a:ext cx="126" cy="6"/>
              </a:xfrm>
              <a:custGeom>
                <a:avLst/>
                <a:gdLst>
                  <a:gd name="T0" fmla="*/ 64 w 65"/>
                  <a:gd name="T1" fmla="*/ 3 h 3"/>
                  <a:gd name="T2" fmla="*/ 1 w 65"/>
                  <a:gd name="T3" fmla="*/ 3 h 3"/>
                  <a:gd name="T4" fmla="*/ 0 w 65"/>
                  <a:gd name="T5" fmla="*/ 2 h 3"/>
                  <a:gd name="T6" fmla="*/ 1 w 65"/>
                  <a:gd name="T7" fmla="*/ 0 h 3"/>
                  <a:gd name="T8" fmla="*/ 64 w 65"/>
                  <a:gd name="T9" fmla="*/ 0 h 3"/>
                  <a:gd name="T10" fmla="*/ 65 w 65"/>
                  <a:gd name="T11" fmla="*/ 2 h 3"/>
                  <a:gd name="T12" fmla="*/ 64 w 65"/>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65" h="3">
                    <a:moveTo>
                      <a:pt x="64" y="3"/>
                    </a:moveTo>
                    <a:cubicBezTo>
                      <a:pt x="1" y="3"/>
                      <a:pt x="1" y="3"/>
                      <a:pt x="1" y="3"/>
                    </a:cubicBezTo>
                    <a:cubicBezTo>
                      <a:pt x="1" y="3"/>
                      <a:pt x="0" y="2"/>
                      <a:pt x="0" y="2"/>
                    </a:cubicBezTo>
                    <a:cubicBezTo>
                      <a:pt x="0" y="1"/>
                      <a:pt x="1" y="0"/>
                      <a:pt x="1" y="0"/>
                    </a:cubicBezTo>
                    <a:cubicBezTo>
                      <a:pt x="64" y="0"/>
                      <a:pt x="64" y="0"/>
                      <a:pt x="64" y="0"/>
                    </a:cubicBezTo>
                    <a:cubicBezTo>
                      <a:pt x="64" y="0"/>
                      <a:pt x="65" y="1"/>
                      <a:pt x="65" y="2"/>
                    </a:cubicBezTo>
                    <a:cubicBezTo>
                      <a:pt x="65" y="2"/>
                      <a:pt x="64" y="3"/>
                      <a:pt x="64"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 name="Freeform 40"/>
              <p:cNvSpPr>
                <a:spLocks/>
              </p:cNvSpPr>
              <p:nvPr/>
            </p:nvSpPr>
            <p:spPr bwMode="auto">
              <a:xfrm>
                <a:off x="5477" y="2018"/>
                <a:ext cx="126" cy="5"/>
              </a:xfrm>
              <a:custGeom>
                <a:avLst/>
                <a:gdLst>
                  <a:gd name="T0" fmla="*/ 64 w 65"/>
                  <a:gd name="T1" fmla="*/ 3 h 3"/>
                  <a:gd name="T2" fmla="*/ 1 w 65"/>
                  <a:gd name="T3" fmla="*/ 3 h 3"/>
                  <a:gd name="T4" fmla="*/ 0 w 65"/>
                  <a:gd name="T5" fmla="*/ 2 h 3"/>
                  <a:gd name="T6" fmla="*/ 1 w 65"/>
                  <a:gd name="T7" fmla="*/ 0 h 3"/>
                  <a:gd name="T8" fmla="*/ 64 w 65"/>
                  <a:gd name="T9" fmla="*/ 0 h 3"/>
                  <a:gd name="T10" fmla="*/ 65 w 65"/>
                  <a:gd name="T11" fmla="*/ 2 h 3"/>
                  <a:gd name="T12" fmla="*/ 64 w 65"/>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65" h="3">
                    <a:moveTo>
                      <a:pt x="64" y="3"/>
                    </a:moveTo>
                    <a:cubicBezTo>
                      <a:pt x="1" y="3"/>
                      <a:pt x="1" y="3"/>
                      <a:pt x="1" y="3"/>
                    </a:cubicBezTo>
                    <a:cubicBezTo>
                      <a:pt x="1" y="3"/>
                      <a:pt x="0" y="2"/>
                      <a:pt x="0" y="2"/>
                    </a:cubicBezTo>
                    <a:cubicBezTo>
                      <a:pt x="0" y="1"/>
                      <a:pt x="1" y="0"/>
                      <a:pt x="1" y="0"/>
                    </a:cubicBezTo>
                    <a:cubicBezTo>
                      <a:pt x="64" y="0"/>
                      <a:pt x="64" y="0"/>
                      <a:pt x="64" y="0"/>
                    </a:cubicBezTo>
                    <a:cubicBezTo>
                      <a:pt x="64" y="0"/>
                      <a:pt x="65" y="1"/>
                      <a:pt x="65" y="2"/>
                    </a:cubicBezTo>
                    <a:cubicBezTo>
                      <a:pt x="65" y="2"/>
                      <a:pt x="64" y="3"/>
                      <a:pt x="64"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 name="Freeform 41"/>
              <p:cNvSpPr>
                <a:spLocks/>
              </p:cNvSpPr>
              <p:nvPr/>
            </p:nvSpPr>
            <p:spPr bwMode="auto">
              <a:xfrm>
                <a:off x="5477" y="2002"/>
                <a:ext cx="126" cy="6"/>
              </a:xfrm>
              <a:custGeom>
                <a:avLst/>
                <a:gdLst>
                  <a:gd name="T0" fmla="*/ 64 w 65"/>
                  <a:gd name="T1" fmla="*/ 3 h 3"/>
                  <a:gd name="T2" fmla="*/ 1 w 65"/>
                  <a:gd name="T3" fmla="*/ 3 h 3"/>
                  <a:gd name="T4" fmla="*/ 0 w 65"/>
                  <a:gd name="T5" fmla="*/ 2 h 3"/>
                  <a:gd name="T6" fmla="*/ 1 w 65"/>
                  <a:gd name="T7" fmla="*/ 0 h 3"/>
                  <a:gd name="T8" fmla="*/ 64 w 65"/>
                  <a:gd name="T9" fmla="*/ 0 h 3"/>
                  <a:gd name="T10" fmla="*/ 65 w 65"/>
                  <a:gd name="T11" fmla="*/ 2 h 3"/>
                  <a:gd name="T12" fmla="*/ 64 w 65"/>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65" h="3">
                    <a:moveTo>
                      <a:pt x="64" y="3"/>
                    </a:moveTo>
                    <a:cubicBezTo>
                      <a:pt x="1" y="3"/>
                      <a:pt x="1" y="3"/>
                      <a:pt x="1" y="3"/>
                    </a:cubicBezTo>
                    <a:cubicBezTo>
                      <a:pt x="1" y="3"/>
                      <a:pt x="0" y="2"/>
                      <a:pt x="0" y="2"/>
                    </a:cubicBezTo>
                    <a:cubicBezTo>
                      <a:pt x="0" y="1"/>
                      <a:pt x="1" y="0"/>
                      <a:pt x="1" y="0"/>
                    </a:cubicBezTo>
                    <a:cubicBezTo>
                      <a:pt x="64" y="0"/>
                      <a:pt x="64" y="0"/>
                      <a:pt x="64" y="0"/>
                    </a:cubicBezTo>
                    <a:cubicBezTo>
                      <a:pt x="64" y="0"/>
                      <a:pt x="65" y="1"/>
                      <a:pt x="65" y="2"/>
                    </a:cubicBezTo>
                    <a:cubicBezTo>
                      <a:pt x="65" y="2"/>
                      <a:pt x="64" y="3"/>
                      <a:pt x="64"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 name="Rectangle 42"/>
              <p:cNvSpPr>
                <a:spLocks noChangeArrowheads="1"/>
              </p:cNvSpPr>
              <p:nvPr/>
            </p:nvSpPr>
            <p:spPr bwMode="auto">
              <a:xfrm>
                <a:off x="5235" y="2803"/>
                <a:ext cx="366" cy="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 name="Freeform 43"/>
              <p:cNvSpPr>
                <a:spLocks/>
              </p:cNvSpPr>
              <p:nvPr/>
            </p:nvSpPr>
            <p:spPr bwMode="auto">
              <a:xfrm>
                <a:off x="5348" y="2790"/>
                <a:ext cx="138" cy="31"/>
              </a:xfrm>
              <a:custGeom>
                <a:avLst/>
                <a:gdLst>
                  <a:gd name="T0" fmla="*/ 10 w 138"/>
                  <a:gd name="T1" fmla="*/ 31 h 31"/>
                  <a:gd name="T2" fmla="*/ 0 w 138"/>
                  <a:gd name="T3" fmla="*/ 15 h 31"/>
                  <a:gd name="T4" fmla="*/ 10 w 138"/>
                  <a:gd name="T5" fmla="*/ 0 h 31"/>
                  <a:gd name="T6" fmla="*/ 129 w 138"/>
                  <a:gd name="T7" fmla="*/ 0 h 31"/>
                  <a:gd name="T8" fmla="*/ 138 w 138"/>
                  <a:gd name="T9" fmla="*/ 15 h 31"/>
                  <a:gd name="T10" fmla="*/ 129 w 138"/>
                  <a:gd name="T11" fmla="*/ 31 h 31"/>
                  <a:gd name="T12" fmla="*/ 10 w 138"/>
                  <a:gd name="T13" fmla="*/ 31 h 31"/>
                </a:gdLst>
                <a:ahLst/>
                <a:cxnLst>
                  <a:cxn ang="0">
                    <a:pos x="T0" y="T1"/>
                  </a:cxn>
                  <a:cxn ang="0">
                    <a:pos x="T2" y="T3"/>
                  </a:cxn>
                  <a:cxn ang="0">
                    <a:pos x="T4" y="T5"/>
                  </a:cxn>
                  <a:cxn ang="0">
                    <a:pos x="T6" y="T7"/>
                  </a:cxn>
                  <a:cxn ang="0">
                    <a:pos x="T8" y="T9"/>
                  </a:cxn>
                  <a:cxn ang="0">
                    <a:pos x="T10" y="T11"/>
                  </a:cxn>
                  <a:cxn ang="0">
                    <a:pos x="T12" y="T13"/>
                  </a:cxn>
                </a:cxnLst>
                <a:rect l="0" t="0" r="r" b="b"/>
                <a:pathLst>
                  <a:path w="138" h="31">
                    <a:moveTo>
                      <a:pt x="10" y="31"/>
                    </a:moveTo>
                    <a:lnTo>
                      <a:pt x="0" y="15"/>
                    </a:lnTo>
                    <a:lnTo>
                      <a:pt x="10" y="0"/>
                    </a:lnTo>
                    <a:lnTo>
                      <a:pt x="129" y="0"/>
                    </a:lnTo>
                    <a:lnTo>
                      <a:pt x="138" y="15"/>
                    </a:lnTo>
                    <a:lnTo>
                      <a:pt x="129" y="31"/>
                    </a:lnTo>
                    <a:lnTo>
                      <a:pt x="10" y="31"/>
                    </a:lnTo>
                    <a:close/>
                  </a:path>
                </a:pathLst>
              </a:custGeom>
              <a:solidFill>
                <a:srgbClr val="5050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 name="Rectangle 44"/>
              <p:cNvSpPr>
                <a:spLocks noChangeArrowheads="1"/>
              </p:cNvSpPr>
              <p:nvPr/>
            </p:nvSpPr>
            <p:spPr bwMode="auto">
              <a:xfrm>
                <a:off x="5235" y="2881"/>
                <a:ext cx="366"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 name="Freeform 45"/>
              <p:cNvSpPr>
                <a:spLocks/>
              </p:cNvSpPr>
              <p:nvPr/>
            </p:nvSpPr>
            <p:spPr bwMode="auto">
              <a:xfrm>
                <a:off x="5348" y="2867"/>
                <a:ext cx="138" cy="31"/>
              </a:xfrm>
              <a:custGeom>
                <a:avLst/>
                <a:gdLst>
                  <a:gd name="T0" fmla="*/ 10 w 138"/>
                  <a:gd name="T1" fmla="*/ 31 h 31"/>
                  <a:gd name="T2" fmla="*/ 0 w 138"/>
                  <a:gd name="T3" fmla="*/ 16 h 31"/>
                  <a:gd name="T4" fmla="*/ 10 w 138"/>
                  <a:gd name="T5" fmla="*/ 0 h 31"/>
                  <a:gd name="T6" fmla="*/ 129 w 138"/>
                  <a:gd name="T7" fmla="*/ 0 h 31"/>
                  <a:gd name="T8" fmla="*/ 138 w 138"/>
                  <a:gd name="T9" fmla="*/ 16 h 31"/>
                  <a:gd name="T10" fmla="*/ 129 w 138"/>
                  <a:gd name="T11" fmla="*/ 31 h 31"/>
                  <a:gd name="T12" fmla="*/ 10 w 138"/>
                  <a:gd name="T13" fmla="*/ 31 h 31"/>
                </a:gdLst>
                <a:ahLst/>
                <a:cxnLst>
                  <a:cxn ang="0">
                    <a:pos x="T0" y="T1"/>
                  </a:cxn>
                  <a:cxn ang="0">
                    <a:pos x="T2" y="T3"/>
                  </a:cxn>
                  <a:cxn ang="0">
                    <a:pos x="T4" y="T5"/>
                  </a:cxn>
                  <a:cxn ang="0">
                    <a:pos x="T6" y="T7"/>
                  </a:cxn>
                  <a:cxn ang="0">
                    <a:pos x="T8" y="T9"/>
                  </a:cxn>
                  <a:cxn ang="0">
                    <a:pos x="T10" y="T11"/>
                  </a:cxn>
                  <a:cxn ang="0">
                    <a:pos x="T12" y="T13"/>
                  </a:cxn>
                </a:cxnLst>
                <a:rect l="0" t="0" r="r" b="b"/>
                <a:pathLst>
                  <a:path w="138" h="31">
                    <a:moveTo>
                      <a:pt x="10" y="31"/>
                    </a:moveTo>
                    <a:lnTo>
                      <a:pt x="0" y="16"/>
                    </a:lnTo>
                    <a:lnTo>
                      <a:pt x="10" y="0"/>
                    </a:lnTo>
                    <a:lnTo>
                      <a:pt x="129" y="0"/>
                    </a:lnTo>
                    <a:lnTo>
                      <a:pt x="138" y="16"/>
                    </a:lnTo>
                    <a:lnTo>
                      <a:pt x="129" y="31"/>
                    </a:lnTo>
                    <a:lnTo>
                      <a:pt x="10" y="31"/>
                    </a:lnTo>
                    <a:close/>
                  </a:path>
                </a:pathLst>
              </a:custGeom>
              <a:solidFill>
                <a:srgbClr val="5050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 name="Rectangle 46"/>
              <p:cNvSpPr>
                <a:spLocks noChangeArrowheads="1"/>
              </p:cNvSpPr>
              <p:nvPr/>
            </p:nvSpPr>
            <p:spPr bwMode="auto">
              <a:xfrm>
                <a:off x="5235" y="2958"/>
                <a:ext cx="366" cy="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 name="Freeform 47"/>
              <p:cNvSpPr>
                <a:spLocks/>
              </p:cNvSpPr>
              <p:nvPr/>
            </p:nvSpPr>
            <p:spPr bwMode="auto">
              <a:xfrm>
                <a:off x="5348" y="2945"/>
                <a:ext cx="138" cy="30"/>
              </a:xfrm>
              <a:custGeom>
                <a:avLst/>
                <a:gdLst>
                  <a:gd name="T0" fmla="*/ 10 w 138"/>
                  <a:gd name="T1" fmla="*/ 30 h 30"/>
                  <a:gd name="T2" fmla="*/ 0 w 138"/>
                  <a:gd name="T3" fmla="*/ 15 h 30"/>
                  <a:gd name="T4" fmla="*/ 10 w 138"/>
                  <a:gd name="T5" fmla="*/ 0 h 30"/>
                  <a:gd name="T6" fmla="*/ 129 w 138"/>
                  <a:gd name="T7" fmla="*/ 0 h 30"/>
                  <a:gd name="T8" fmla="*/ 138 w 138"/>
                  <a:gd name="T9" fmla="*/ 15 h 30"/>
                  <a:gd name="T10" fmla="*/ 129 w 138"/>
                  <a:gd name="T11" fmla="*/ 30 h 30"/>
                  <a:gd name="T12" fmla="*/ 10 w 138"/>
                  <a:gd name="T13" fmla="*/ 30 h 30"/>
                </a:gdLst>
                <a:ahLst/>
                <a:cxnLst>
                  <a:cxn ang="0">
                    <a:pos x="T0" y="T1"/>
                  </a:cxn>
                  <a:cxn ang="0">
                    <a:pos x="T2" y="T3"/>
                  </a:cxn>
                  <a:cxn ang="0">
                    <a:pos x="T4" y="T5"/>
                  </a:cxn>
                  <a:cxn ang="0">
                    <a:pos x="T6" y="T7"/>
                  </a:cxn>
                  <a:cxn ang="0">
                    <a:pos x="T8" y="T9"/>
                  </a:cxn>
                  <a:cxn ang="0">
                    <a:pos x="T10" y="T11"/>
                  </a:cxn>
                  <a:cxn ang="0">
                    <a:pos x="T12" y="T13"/>
                  </a:cxn>
                </a:cxnLst>
                <a:rect l="0" t="0" r="r" b="b"/>
                <a:pathLst>
                  <a:path w="138" h="30">
                    <a:moveTo>
                      <a:pt x="10" y="30"/>
                    </a:moveTo>
                    <a:lnTo>
                      <a:pt x="0" y="15"/>
                    </a:lnTo>
                    <a:lnTo>
                      <a:pt x="10" y="0"/>
                    </a:lnTo>
                    <a:lnTo>
                      <a:pt x="129" y="0"/>
                    </a:lnTo>
                    <a:lnTo>
                      <a:pt x="138" y="15"/>
                    </a:lnTo>
                    <a:lnTo>
                      <a:pt x="129" y="30"/>
                    </a:lnTo>
                    <a:lnTo>
                      <a:pt x="10" y="30"/>
                    </a:lnTo>
                    <a:close/>
                  </a:path>
                </a:pathLst>
              </a:custGeom>
              <a:solidFill>
                <a:srgbClr val="5050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 name="Rectangle 48"/>
              <p:cNvSpPr>
                <a:spLocks noChangeArrowheads="1"/>
              </p:cNvSpPr>
              <p:nvPr/>
            </p:nvSpPr>
            <p:spPr bwMode="auto">
              <a:xfrm>
                <a:off x="5235" y="3035"/>
                <a:ext cx="366" cy="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 name="Freeform 49"/>
              <p:cNvSpPr>
                <a:spLocks/>
              </p:cNvSpPr>
              <p:nvPr/>
            </p:nvSpPr>
            <p:spPr bwMode="auto">
              <a:xfrm>
                <a:off x="5348" y="3022"/>
                <a:ext cx="138" cy="31"/>
              </a:xfrm>
              <a:custGeom>
                <a:avLst/>
                <a:gdLst>
                  <a:gd name="T0" fmla="*/ 10 w 138"/>
                  <a:gd name="T1" fmla="*/ 31 h 31"/>
                  <a:gd name="T2" fmla="*/ 0 w 138"/>
                  <a:gd name="T3" fmla="*/ 15 h 31"/>
                  <a:gd name="T4" fmla="*/ 10 w 138"/>
                  <a:gd name="T5" fmla="*/ 0 h 31"/>
                  <a:gd name="T6" fmla="*/ 129 w 138"/>
                  <a:gd name="T7" fmla="*/ 0 h 31"/>
                  <a:gd name="T8" fmla="*/ 138 w 138"/>
                  <a:gd name="T9" fmla="*/ 15 h 31"/>
                  <a:gd name="T10" fmla="*/ 129 w 138"/>
                  <a:gd name="T11" fmla="*/ 31 h 31"/>
                  <a:gd name="T12" fmla="*/ 10 w 138"/>
                  <a:gd name="T13" fmla="*/ 31 h 31"/>
                </a:gdLst>
                <a:ahLst/>
                <a:cxnLst>
                  <a:cxn ang="0">
                    <a:pos x="T0" y="T1"/>
                  </a:cxn>
                  <a:cxn ang="0">
                    <a:pos x="T2" y="T3"/>
                  </a:cxn>
                  <a:cxn ang="0">
                    <a:pos x="T4" y="T5"/>
                  </a:cxn>
                  <a:cxn ang="0">
                    <a:pos x="T6" y="T7"/>
                  </a:cxn>
                  <a:cxn ang="0">
                    <a:pos x="T8" y="T9"/>
                  </a:cxn>
                  <a:cxn ang="0">
                    <a:pos x="T10" y="T11"/>
                  </a:cxn>
                  <a:cxn ang="0">
                    <a:pos x="T12" y="T13"/>
                  </a:cxn>
                </a:cxnLst>
                <a:rect l="0" t="0" r="r" b="b"/>
                <a:pathLst>
                  <a:path w="138" h="31">
                    <a:moveTo>
                      <a:pt x="10" y="31"/>
                    </a:moveTo>
                    <a:lnTo>
                      <a:pt x="0" y="15"/>
                    </a:lnTo>
                    <a:lnTo>
                      <a:pt x="10" y="0"/>
                    </a:lnTo>
                    <a:lnTo>
                      <a:pt x="129" y="0"/>
                    </a:lnTo>
                    <a:lnTo>
                      <a:pt x="138" y="15"/>
                    </a:lnTo>
                    <a:lnTo>
                      <a:pt x="129" y="31"/>
                    </a:lnTo>
                    <a:lnTo>
                      <a:pt x="10" y="31"/>
                    </a:lnTo>
                    <a:close/>
                  </a:path>
                </a:pathLst>
              </a:custGeom>
              <a:solidFill>
                <a:srgbClr val="5050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1" name="Freeform 5"/>
            <p:cNvSpPr>
              <a:spLocks noEditPoints="1"/>
            </p:cNvSpPr>
            <p:nvPr/>
          </p:nvSpPr>
          <p:spPr bwMode="auto">
            <a:xfrm>
              <a:off x="1560653" y="4811058"/>
              <a:ext cx="511371" cy="674501"/>
            </a:xfrm>
            <a:custGeom>
              <a:avLst/>
              <a:gdLst>
                <a:gd name="T0" fmla="*/ 184 w 184"/>
                <a:gd name="T1" fmla="*/ 38 h 244"/>
                <a:gd name="T2" fmla="*/ 184 w 184"/>
                <a:gd name="T3" fmla="*/ 36 h 244"/>
                <a:gd name="T4" fmla="*/ 178 w 184"/>
                <a:gd name="T5" fmla="*/ 24 h 244"/>
                <a:gd name="T6" fmla="*/ 156 w 184"/>
                <a:gd name="T7" fmla="*/ 11 h 244"/>
                <a:gd name="T8" fmla="*/ 105 w 184"/>
                <a:gd name="T9" fmla="*/ 0 h 244"/>
                <a:gd name="T10" fmla="*/ 103 w 184"/>
                <a:gd name="T11" fmla="*/ 0 h 244"/>
                <a:gd name="T12" fmla="*/ 80 w 184"/>
                <a:gd name="T13" fmla="*/ 0 h 244"/>
                <a:gd name="T14" fmla="*/ 78 w 184"/>
                <a:gd name="T15" fmla="*/ 0 h 244"/>
                <a:gd name="T16" fmla="*/ 23 w 184"/>
                <a:gd name="T17" fmla="*/ 13 h 244"/>
                <a:gd name="T18" fmla="*/ 5 w 184"/>
                <a:gd name="T19" fmla="*/ 24 h 244"/>
                <a:gd name="T20" fmla="*/ 0 w 184"/>
                <a:gd name="T21" fmla="*/ 37 h 244"/>
                <a:gd name="T22" fmla="*/ 0 w 184"/>
                <a:gd name="T23" fmla="*/ 205 h 244"/>
                <a:gd name="T24" fmla="*/ 8 w 184"/>
                <a:gd name="T25" fmla="*/ 222 h 244"/>
                <a:gd name="T26" fmla="*/ 37 w 184"/>
                <a:gd name="T27" fmla="*/ 237 h 244"/>
                <a:gd name="T28" fmla="*/ 77 w 184"/>
                <a:gd name="T29" fmla="*/ 244 h 244"/>
                <a:gd name="T30" fmla="*/ 79 w 184"/>
                <a:gd name="T31" fmla="*/ 244 h 244"/>
                <a:gd name="T32" fmla="*/ 105 w 184"/>
                <a:gd name="T33" fmla="*/ 244 h 244"/>
                <a:gd name="T34" fmla="*/ 113 w 184"/>
                <a:gd name="T35" fmla="*/ 243 h 244"/>
                <a:gd name="T36" fmla="*/ 161 w 184"/>
                <a:gd name="T37" fmla="*/ 231 h 244"/>
                <a:gd name="T38" fmla="*/ 181 w 184"/>
                <a:gd name="T39" fmla="*/ 217 h 244"/>
                <a:gd name="T40" fmla="*/ 184 w 184"/>
                <a:gd name="T41" fmla="*/ 209 h 244"/>
                <a:gd name="T42" fmla="*/ 184 w 184"/>
                <a:gd name="T43" fmla="*/ 207 h 244"/>
                <a:gd name="T44" fmla="*/ 184 w 184"/>
                <a:gd name="T45" fmla="*/ 38 h 244"/>
                <a:gd name="T46" fmla="*/ 154 w 184"/>
                <a:gd name="T47" fmla="*/ 39 h 244"/>
                <a:gd name="T48" fmla="*/ 138 w 184"/>
                <a:gd name="T49" fmla="*/ 47 h 244"/>
                <a:gd name="T50" fmla="*/ 92 w 184"/>
                <a:gd name="T51" fmla="*/ 53 h 244"/>
                <a:gd name="T52" fmla="*/ 43 w 184"/>
                <a:gd name="T53" fmla="*/ 46 h 244"/>
                <a:gd name="T54" fmla="*/ 30 w 184"/>
                <a:gd name="T55" fmla="*/ 39 h 244"/>
                <a:gd name="T56" fmla="*/ 30 w 184"/>
                <a:gd name="T57" fmla="*/ 26 h 244"/>
                <a:gd name="T58" fmla="*/ 50 w 184"/>
                <a:gd name="T59" fmla="*/ 17 h 244"/>
                <a:gd name="T60" fmla="*/ 106 w 184"/>
                <a:gd name="T61" fmla="*/ 13 h 244"/>
                <a:gd name="T62" fmla="*/ 141 w 184"/>
                <a:gd name="T63" fmla="*/ 20 h 244"/>
                <a:gd name="T64" fmla="*/ 154 w 184"/>
                <a:gd name="T65" fmla="*/ 26 h 244"/>
                <a:gd name="T66" fmla="*/ 154 w 184"/>
                <a:gd name="T67" fmla="*/ 39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84" h="244">
                  <a:moveTo>
                    <a:pt x="184" y="38"/>
                  </a:moveTo>
                  <a:cubicBezTo>
                    <a:pt x="184" y="38"/>
                    <a:pt x="184" y="37"/>
                    <a:pt x="184" y="36"/>
                  </a:cubicBezTo>
                  <a:cubicBezTo>
                    <a:pt x="183" y="31"/>
                    <a:pt x="181" y="27"/>
                    <a:pt x="178" y="24"/>
                  </a:cubicBezTo>
                  <a:cubicBezTo>
                    <a:pt x="171" y="18"/>
                    <a:pt x="164" y="14"/>
                    <a:pt x="156" y="11"/>
                  </a:cubicBezTo>
                  <a:cubicBezTo>
                    <a:pt x="139" y="4"/>
                    <a:pt x="122" y="1"/>
                    <a:pt x="105" y="0"/>
                  </a:cubicBezTo>
                  <a:cubicBezTo>
                    <a:pt x="104" y="0"/>
                    <a:pt x="104" y="0"/>
                    <a:pt x="103" y="0"/>
                  </a:cubicBezTo>
                  <a:cubicBezTo>
                    <a:pt x="95" y="0"/>
                    <a:pt x="88" y="0"/>
                    <a:pt x="80" y="0"/>
                  </a:cubicBezTo>
                  <a:cubicBezTo>
                    <a:pt x="80" y="0"/>
                    <a:pt x="79" y="0"/>
                    <a:pt x="78" y="0"/>
                  </a:cubicBezTo>
                  <a:cubicBezTo>
                    <a:pt x="59" y="1"/>
                    <a:pt x="40" y="5"/>
                    <a:pt x="23" y="13"/>
                  </a:cubicBezTo>
                  <a:cubicBezTo>
                    <a:pt x="16" y="15"/>
                    <a:pt x="10" y="19"/>
                    <a:pt x="5" y="24"/>
                  </a:cubicBezTo>
                  <a:cubicBezTo>
                    <a:pt x="2" y="28"/>
                    <a:pt x="0" y="32"/>
                    <a:pt x="0" y="37"/>
                  </a:cubicBezTo>
                  <a:cubicBezTo>
                    <a:pt x="0" y="93"/>
                    <a:pt x="0" y="149"/>
                    <a:pt x="0" y="205"/>
                  </a:cubicBezTo>
                  <a:cubicBezTo>
                    <a:pt x="0" y="212"/>
                    <a:pt x="3" y="217"/>
                    <a:pt x="8" y="222"/>
                  </a:cubicBezTo>
                  <a:cubicBezTo>
                    <a:pt x="16" y="229"/>
                    <a:pt x="27" y="233"/>
                    <a:pt x="37" y="237"/>
                  </a:cubicBezTo>
                  <a:cubicBezTo>
                    <a:pt x="50" y="241"/>
                    <a:pt x="63" y="243"/>
                    <a:pt x="77" y="244"/>
                  </a:cubicBezTo>
                  <a:cubicBezTo>
                    <a:pt x="77" y="244"/>
                    <a:pt x="78" y="244"/>
                    <a:pt x="79" y="244"/>
                  </a:cubicBezTo>
                  <a:cubicBezTo>
                    <a:pt x="87" y="244"/>
                    <a:pt x="96" y="244"/>
                    <a:pt x="105" y="244"/>
                  </a:cubicBezTo>
                  <a:cubicBezTo>
                    <a:pt x="107" y="243"/>
                    <a:pt x="110" y="244"/>
                    <a:pt x="113" y="243"/>
                  </a:cubicBezTo>
                  <a:cubicBezTo>
                    <a:pt x="129" y="242"/>
                    <a:pt x="146" y="239"/>
                    <a:pt x="161" y="231"/>
                  </a:cubicBezTo>
                  <a:cubicBezTo>
                    <a:pt x="169" y="228"/>
                    <a:pt x="176" y="224"/>
                    <a:pt x="181" y="217"/>
                  </a:cubicBezTo>
                  <a:cubicBezTo>
                    <a:pt x="182" y="215"/>
                    <a:pt x="183" y="212"/>
                    <a:pt x="184" y="209"/>
                  </a:cubicBezTo>
                  <a:cubicBezTo>
                    <a:pt x="184" y="209"/>
                    <a:pt x="184" y="208"/>
                    <a:pt x="184" y="207"/>
                  </a:cubicBezTo>
                  <a:cubicBezTo>
                    <a:pt x="184" y="151"/>
                    <a:pt x="184" y="95"/>
                    <a:pt x="184" y="38"/>
                  </a:cubicBezTo>
                  <a:close/>
                  <a:moveTo>
                    <a:pt x="154" y="39"/>
                  </a:moveTo>
                  <a:cubicBezTo>
                    <a:pt x="149" y="43"/>
                    <a:pt x="143" y="45"/>
                    <a:pt x="138" y="47"/>
                  </a:cubicBezTo>
                  <a:cubicBezTo>
                    <a:pt x="123" y="51"/>
                    <a:pt x="107" y="53"/>
                    <a:pt x="92" y="53"/>
                  </a:cubicBezTo>
                  <a:cubicBezTo>
                    <a:pt x="75" y="53"/>
                    <a:pt x="59" y="51"/>
                    <a:pt x="43" y="46"/>
                  </a:cubicBezTo>
                  <a:cubicBezTo>
                    <a:pt x="38" y="44"/>
                    <a:pt x="34" y="43"/>
                    <a:pt x="30" y="39"/>
                  </a:cubicBezTo>
                  <a:cubicBezTo>
                    <a:pt x="25" y="35"/>
                    <a:pt x="25" y="30"/>
                    <a:pt x="30" y="26"/>
                  </a:cubicBezTo>
                  <a:cubicBezTo>
                    <a:pt x="36" y="21"/>
                    <a:pt x="43" y="19"/>
                    <a:pt x="50" y="17"/>
                  </a:cubicBezTo>
                  <a:cubicBezTo>
                    <a:pt x="69" y="13"/>
                    <a:pt x="87" y="12"/>
                    <a:pt x="106" y="13"/>
                  </a:cubicBezTo>
                  <a:cubicBezTo>
                    <a:pt x="118" y="14"/>
                    <a:pt x="130" y="16"/>
                    <a:pt x="141" y="20"/>
                  </a:cubicBezTo>
                  <a:cubicBezTo>
                    <a:pt x="146" y="21"/>
                    <a:pt x="150" y="23"/>
                    <a:pt x="154" y="26"/>
                  </a:cubicBezTo>
                  <a:cubicBezTo>
                    <a:pt x="158" y="30"/>
                    <a:pt x="158" y="35"/>
                    <a:pt x="154" y="39"/>
                  </a:cubicBezTo>
                  <a:close/>
                </a:path>
              </a:pathLst>
            </a:custGeom>
            <a:solidFill>
              <a:schemeClr val="accent5"/>
            </a:solidFill>
            <a:ln>
              <a:noFill/>
            </a:ln>
          </p:spPr>
          <p:txBody>
            <a:bodyPr vert="horz" wrap="square" lIns="0" tIns="91440" rIns="0" bIns="0" numCol="1" anchor="ctr" anchorCtr="0" compatLnSpc="1">
              <a:prstTxWarp prst="textNoShape">
                <a:avLst/>
              </a:prstTxWarp>
            </a:bodyPr>
            <a:lstStyle/>
            <a:p>
              <a:pPr algn="ctr"/>
              <a:r>
                <a:rPr lang="en-US" sz="1000" dirty="0">
                  <a:solidFill>
                    <a:schemeClr val="bg1"/>
                  </a:solidFill>
                </a:rPr>
                <a:t>SSIS</a:t>
              </a:r>
              <a:br>
                <a:rPr lang="en-US" sz="1000" dirty="0">
                  <a:solidFill>
                    <a:schemeClr val="bg1"/>
                  </a:solidFill>
                </a:rPr>
              </a:br>
              <a:r>
                <a:rPr lang="en-US" sz="1000" dirty="0">
                  <a:solidFill>
                    <a:schemeClr val="bg1"/>
                  </a:solidFill>
                </a:rPr>
                <a:t>DB</a:t>
              </a:r>
            </a:p>
          </p:txBody>
        </p:sp>
      </p:grpSp>
      <p:grpSp>
        <p:nvGrpSpPr>
          <p:cNvPr id="228" name="Group 227"/>
          <p:cNvGrpSpPr/>
          <p:nvPr/>
        </p:nvGrpSpPr>
        <p:grpSpPr>
          <a:xfrm>
            <a:off x="2920098" y="4745918"/>
            <a:ext cx="1665057" cy="1148125"/>
            <a:chOff x="2920098" y="4745918"/>
            <a:chExt cx="1665057" cy="1148125"/>
          </a:xfrm>
        </p:grpSpPr>
        <p:sp>
          <p:nvSpPr>
            <p:cNvPr id="17" name="TextBox 16"/>
            <p:cNvSpPr txBox="1"/>
            <p:nvPr/>
          </p:nvSpPr>
          <p:spPr>
            <a:xfrm>
              <a:off x="2920098" y="5216587"/>
              <a:ext cx="1665057" cy="677456"/>
            </a:xfrm>
            <a:prstGeom prst="rect">
              <a:avLst/>
            </a:prstGeom>
            <a:noFill/>
          </p:spPr>
          <p:txBody>
            <a:bodyPr wrap="none" lIns="179285" tIns="143428" rIns="179285" bIns="143428" rtlCol="0">
              <a:spAutoFit/>
            </a:bodyPr>
            <a:lstStyle/>
            <a:p>
              <a:pPr defTabSz="914367">
                <a:lnSpc>
                  <a:spcPct val="90000"/>
                </a:lnSpc>
                <a:spcAft>
                  <a:spcPts val="588"/>
                </a:spcAft>
              </a:pPr>
              <a:r>
                <a:rPr lang="en-US" sz="1400" dirty="0"/>
                <a:t>SQL </a:t>
              </a:r>
              <a:r>
                <a:rPr lang="en-US" sz="1400"/>
                <a:t>Server 2012</a:t>
              </a:r>
              <a:br>
                <a:rPr lang="en-US" sz="1400"/>
              </a:br>
              <a:r>
                <a:rPr lang="en-US" sz="1400"/>
                <a:t>SSIS Project X</a:t>
              </a:r>
              <a:endParaRPr lang="en-US" sz="1400" dirty="0"/>
            </a:p>
          </p:txBody>
        </p:sp>
        <p:grpSp>
          <p:nvGrpSpPr>
            <p:cNvPr id="212" name="Group 211"/>
            <p:cNvGrpSpPr/>
            <p:nvPr/>
          </p:nvGrpSpPr>
          <p:grpSpPr>
            <a:xfrm>
              <a:off x="3469146" y="4745918"/>
              <a:ext cx="566960" cy="550323"/>
              <a:chOff x="3289620" y="4669384"/>
              <a:chExt cx="566960" cy="550323"/>
            </a:xfrm>
          </p:grpSpPr>
          <p:pic>
            <p:nvPicPr>
              <p:cNvPr id="208" name="Picture 207"/>
              <p:cNvPicPr>
                <a:picLocks noChangeAspect="1"/>
              </p:cNvPicPr>
              <p:nvPr/>
            </p:nvPicPr>
            <p:blipFill>
              <a:blip r:embed="rId3"/>
              <a:stretch>
                <a:fillRect/>
              </a:stretch>
            </p:blipFill>
            <p:spPr>
              <a:xfrm>
                <a:off x="3289620" y="4669384"/>
                <a:ext cx="361220" cy="424393"/>
              </a:xfrm>
              <a:prstGeom prst="rect">
                <a:avLst/>
              </a:prstGeom>
            </p:spPr>
          </p:pic>
          <p:pic>
            <p:nvPicPr>
              <p:cNvPr id="211" name="Picture 210"/>
              <p:cNvPicPr>
                <a:picLocks noChangeAspect="1"/>
              </p:cNvPicPr>
              <p:nvPr/>
            </p:nvPicPr>
            <p:blipFill>
              <a:blip r:embed="rId3"/>
              <a:stretch>
                <a:fillRect/>
              </a:stretch>
            </p:blipFill>
            <p:spPr>
              <a:xfrm>
                <a:off x="3495360" y="4795314"/>
                <a:ext cx="361220" cy="424393"/>
              </a:xfrm>
              <a:prstGeom prst="rect">
                <a:avLst/>
              </a:prstGeom>
            </p:spPr>
          </p:pic>
        </p:grpSp>
      </p:grpSp>
      <p:pic>
        <p:nvPicPr>
          <p:cNvPr id="218" name="Picture 217"/>
          <p:cNvPicPr>
            <a:picLocks noChangeAspect="1"/>
          </p:cNvPicPr>
          <p:nvPr/>
        </p:nvPicPr>
        <p:blipFill>
          <a:blip r:embed="rId3"/>
          <a:stretch>
            <a:fillRect/>
          </a:stretch>
        </p:blipFill>
        <p:spPr>
          <a:xfrm>
            <a:off x="1449158" y="2846041"/>
            <a:ext cx="361220" cy="424393"/>
          </a:xfrm>
          <a:prstGeom prst="rect">
            <a:avLst/>
          </a:prstGeom>
        </p:spPr>
      </p:pic>
      <p:pic>
        <p:nvPicPr>
          <p:cNvPr id="226" name="Picture 225"/>
          <p:cNvPicPr>
            <a:picLocks noChangeAspect="1"/>
          </p:cNvPicPr>
          <p:nvPr/>
        </p:nvPicPr>
        <p:blipFill>
          <a:blip r:embed="rId3"/>
          <a:stretch>
            <a:fillRect/>
          </a:stretch>
        </p:blipFill>
        <p:spPr>
          <a:xfrm>
            <a:off x="1449158" y="2846041"/>
            <a:ext cx="361220" cy="424393"/>
          </a:xfrm>
          <a:prstGeom prst="rect">
            <a:avLst/>
          </a:prstGeom>
        </p:spPr>
      </p:pic>
      <p:grpSp>
        <p:nvGrpSpPr>
          <p:cNvPr id="244" name="Group 243"/>
          <p:cNvGrpSpPr/>
          <p:nvPr/>
        </p:nvGrpSpPr>
        <p:grpSpPr>
          <a:xfrm>
            <a:off x="2920098" y="4745918"/>
            <a:ext cx="1744501" cy="1147418"/>
            <a:chOff x="4572396" y="4899025"/>
            <a:chExt cx="1744501" cy="1147418"/>
          </a:xfrm>
        </p:grpSpPr>
        <p:sp>
          <p:nvSpPr>
            <p:cNvPr id="230" name="TextBox 229"/>
            <p:cNvSpPr txBox="1"/>
            <p:nvPr/>
          </p:nvSpPr>
          <p:spPr>
            <a:xfrm>
              <a:off x="4572396" y="5368987"/>
              <a:ext cx="1744501" cy="677456"/>
            </a:xfrm>
            <a:prstGeom prst="rect">
              <a:avLst/>
            </a:prstGeom>
            <a:noFill/>
          </p:spPr>
          <p:txBody>
            <a:bodyPr wrap="none" lIns="179285" tIns="143428" rIns="179285" bIns="143428" rtlCol="0">
              <a:spAutoFit/>
            </a:bodyPr>
            <a:lstStyle/>
            <a:p>
              <a:pPr defTabSz="914367">
                <a:lnSpc>
                  <a:spcPct val="90000"/>
                </a:lnSpc>
                <a:spcAft>
                  <a:spcPts val="588"/>
                </a:spcAft>
              </a:pPr>
              <a:r>
                <a:rPr lang="en-US" sz="1400" b="1" dirty="0"/>
                <a:t>SQL Server 2016</a:t>
              </a:r>
              <a:br>
                <a:rPr lang="en-US" sz="1400" b="1" dirty="0"/>
              </a:br>
              <a:r>
                <a:rPr lang="en-US" sz="1400" b="1" dirty="0"/>
                <a:t>SSIS Project X</a:t>
              </a:r>
            </a:p>
          </p:txBody>
        </p:sp>
        <p:grpSp>
          <p:nvGrpSpPr>
            <p:cNvPr id="234" name="Group 16"/>
            <p:cNvGrpSpPr>
              <a:grpSpLocks noChangeAspect="1"/>
            </p:cNvGrpSpPr>
            <p:nvPr/>
          </p:nvGrpSpPr>
          <p:grpSpPr bwMode="auto">
            <a:xfrm>
              <a:off x="5121275" y="4899025"/>
              <a:ext cx="361950" cy="423863"/>
              <a:chOff x="3226" y="3086"/>
              <a:chExt cx="228" cy="267"/>
            </a:xfrm>
          </p:grpSpPr>
          <p:sp>
            <p:nvSpPr>
              <p:cNvPr id="235" name="AutoShape 15"/>
              <p:cNvSpPr>
                <a:spLocks noChangeAspect="1" noChangeArrowheads="1" noTextEdit="1"/>
              </p:cNvSpPr>
              <p:nvPr/>
            </p:nvSpPr>
            <p:spPr bwMode="auto">
              <a:xfrm>
                <a:off x="3226" y="3086"/>
                <a:ext cx="228" cy="2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6" name="Freeform 17"/>
              <p:cNvSpPr>
                <a:spLocks/>
              </p:cNvSpPr>
              <p:nvPr/>
            </p:nvSpPr>
            <p:spPr bwMode="auto">
              <a:xfrm>
                <a:off x="3226" y="3086"/>
                <a:ext cx="228" cy="267"/>
              </a:xfrm>
              <a:custGeom>
                <a:avLst/>
                <a:gdLst>
                  <a:gd name="T0" fmla="*/ 50 w 667"/>
                  <a:gd name="T1" fmla="*/ 0 h 783"/>
                  <a:gd name="T2" fmla="*/ 556 w 667"/>
                  <a:gd name="T3" fmla="*/ 0 h 783"/>
                  <a:gd name="T4" fmla="*/ 606 w 667"/>
                  <a:gd name="T5" fmla="*/ 49 h 783"/>
                  <a:gd name="T6" fmla="*/ 606 w 667"/>
                  <a:gd name="T7" fmla="*/ 303 h 783"/>
                  <a:gd name="T8" fmla="*/ 649 w 667"/>
                  <a:gd name="T9" fmla="*/ 343 h 783"/>
                  <a:gd name="T10" fmla="*/ 667 w 667"/>
                  <a:gd name="T11" fmla="*/ 385 h 783"/>
                  <a:gd name="T12" fmla="*/ 667 w 667"/>
                  <a:gd name="T13" fmla="*/ 560 h 783"/>
                  <a:gd name="T14" fmla="*/ 648 w 667"/>
                  <a:gd name="T15" fmla="*/ 602 h 783"/>
                  <a:gd name="T16" fmla="*/ 604 w 667"/>
                  <a:gd name="T17" fmla="*/ 641 h 783"/>
                  <a:gd name="T18" fmla="*/ 604 w 667"/>
                  <a:gd name="T19" fmla="*/ 650 h 783"/>
                  <a:gd name="T20" fmla="*/ 555 w 667"/>
                  <a:gd name="T21" fmla="*/ 699 h 783"/>
                  <a:gd name="T22" fmla="*/ 462 w 667"/>
                  <a:gd name="T23" fmla="*/ 699 h 783"/>
                  <a:gd name="T24" fmla="*/ 462 w 667"/>
                  <a:gd name="T25" fmla="*/ 734 h 783"/>
                  <a:gd name="T26" fmla="*/ 413 w 667"/>
                  <a:gd name="T27" fmla="*/ 783 h 783"/>
                  <a:gd name="T28" fmla="*/ 393 w 667"/>
                  <a:gd name="T29" fmla="*/ 783 h 783"/>
                  <a:gd name="T30" fmla="*/ 28 w 667"/>
                  <a:gd name="T31" fmla="*/ 715 h 783"/>
                  <a:gd name="T32" fmla="*/ 0 w 667"/>
                  <a:gd name="T33" fmla="*/ 682 h 783"/>
                  <a:gd name="T34" fmla="*/ 0 w 667"/>
                  <a:gd name="T35" fmla="*/ 49 h 783"/>
                  <a:gd name="T36" fmla="*/ 50 w 667"/>
                  <a:gd name="T37" fmla="*/ 0 h 7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67" h="783">
                    <a:moveTo>
                      <a:pt x="50" y="0"/>
                    </a:moveTo>
                    <a:cubicBezTo>
                      <a:pt x="556" y="0"/>
                      <a:pt x="556" y="0"/>
                      <a:pt x="556" y="0"/>
                    </a:cubicBezTo>
                    <a:cubicBezTo>
                      <a:pt x="584" y="0"/>
                      <a:pt x="606" y="22"/>
                      <a:pt x="606" y="49"/>
                    </a:cubicBezTo>
                    <a:cubicBezTo>
                      <a:pt x="606" y="303"/>
                      <a:pt x="606" y="303"/>
                      <a:pt x="606" y="303"/>
                    </a:cubicBezTo>
                    <a:cubicBezTo>
                      <a:pt x="649" y="343"/>
                      <a:pt x="649" y="343"/>
                      <a:pt x="649" y="343"/>
                    </a:cubicBezTo>
                    <a:cubicBezTo>
                      <a:pt x="660" y="354"/>
                      <a:pt x="667" y="369"/>
                      <a:pt x="667" y="385"/>
                    </a:cubicBezTo>
                    <a:cubicBezTo>
                      <a:pt x="667" y="560"/>
                      <a:pt x="667" y="560"/>
                      <a:pt x="667" y="560"/>
                    </a:cubicBezTo>
                    <a:cubicBezTo>
                      <a:pt x="667" y="576"/>
                      <a:pt x="660" y="591"/>
                      <a:pt x="648" y="602"/>
                    </a:cubicBezTo>
                    <a:cubicBezTo>
                      <a:pt x="604" y="641"/>
                      <a:pt x="604" y="641"/>
                      <a:pt x="604" y="641"/>
                    </a:cubicBezTo>
                    <a:cubicBezTo>
                      <a:pt x="604" y="650"/>
                      <a:pt x="604" y="650"/>
                      <a:pt x="604" y="650"/>
                    </a:cubicBezTo>
                    <a:cubicBezTo>
                      <a:pt x="604" y="677"/>
                      <a:pt x="582" y="699"/>
                      <a:pt x="555" y="699"/>
                    </a:cubicBezTo>
                    <a:cubicBezTo>
                      <a:pt x="462" y="699"/>
                      <a:pt x="462" y="699"/>
                      <a:pt x="462" y="699"/>
                    </a:cubicBezTo>
                    <a:cubicBezTo>
                      <a:pt x="462" y="734"/>
                      <a:pt x="462" y="734"/>
                      <a:pt x="462" y="734"/>
                    </a:cubicBezTo>
                    <a:cubicBezTo>
                      <a:pt x="462" y="761"/>
                      <a:pt x="440" y="783"/>
                      <a:pt x="413" y="783"/>
                    </a:cubicBezTo>
                    <a:cubicBezTo>
                      <a:pt x="393" y="783"/>
                      <a:pt x="393" y="783"/>
                      <a:pt x="393" y="783"/>
                    </a:cubicBezTo>
                    <a:cubicBezTo>
                      <a:pt x="28" y="715"/>
                      <a:pt x="28" y="715"/>
                      <a:pt x="28" y="715"/>
                    </a:cubicBezTo>
                    <a:cubicBezTo>
                      <a:pt x="12" y="712"/>
                      <a:pt x="0" y="699"/>
                      <a:pt x="0" y="682"/>
                    </a:cubicBezTo>
                    <a:cubicBezTo>
                      <a:pt x="0" y="49"/>
                      <a:pt x="0" y="49"/>
                      <a:pt x="0" y="49"/>
                    </a:cubicBezTo>
                    <a:cubicBezTo>
                      <a:pt x="0" y="22"/>
                      <a:pt x="22" y="0"/>
                      <a:pt x="50" y="0"/>
                    </a:cubicBezTo>
                    <a:close/>
                  </a:path>
                </a:pathLst>
              </a:custGeom>
              <a:solidFill>
                <a:srgbClr val="F3F3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7" name="Freeform 18"/>
              <p:cNvSpPr>
                <a:spLocks/>
              </p:cNvSpPr>
              <p:nvPr/>
            </p:nvSpPr>
            <p:spPr bwMode="auto">
              <a:xfrm>
                <a:off x="3258" y="3096"/>
                <a:ext cx="184" cy="218"/>
              </a:xfrm>
              <a:custGeom>
                <a:avLst/>
                <a:gdLst>
                  <a:gd name="T0" fmla="*/ 531 w 538"/>
                  <a:gd name="T1" fmla="*/ 344 h 640"/>
                  <a:gd name="T2" fmla="*/ 481 w 538"/>
                  <a:gd name="T3" fmla="*/ 300 h 640"/>
                  <a:gd name="T4" fmla="*/ 481 w 538"/>
                  <a:gd name="T5" fmla="*/ 19 h 640"/>
                  <a:gd name="T6" fmla="*/ 474 w 538"/>
                  <a:gd name="T7" fmla="*/ 4 h 640"/>
                  <a:gd name="T8" fmla="*/ 459 w 538"/>
                  <a:gd name="T9" fmla="*/ 0 h 640"/>
                  <a:gd name="T10" fmla="*/ 0 w 538"/>
                  <a:gd name="T11" fmla="*/ 0 h 640"/>
                  <a:gd name="T12" fmla="*/ 374 w 538"/>
                  <a:gd name="T13" fmla="*/ 67 h 640"/>
                  <a:gd name="T14" fmla="*/ 417 w 538"/>
                  <a:gd name="T15" fmla="*/ 118 h 640"/>
                  <a:gd name="T16" fmla="*/ 417 w 538"/>
                  <a:gd name="T17" fmla="*/ 325 h 640"/>
                  <a:gd name="T18" fmla="*/ 404 w 538"/>
                  <a:gd name="T19" fmla="*/ 359 h 640"/>
                  <a:gd name="T20" fmla="*/ 367 w 538"/>
                  <a:gd name="T21" fmla="*/ 401 h 640"/>
                  <a:gd name="T22" fmla="*/ 367 w 538"/>
                  <a:gd name="T23" fmla="*/ 640 h 640"/>
                  <a:gd name="T24" fmla="*/ 459 w 538"/>
                  <a:gd name="T25" fmla="*/ 640 h 640"/>
                  <a:gd name="T26" fmla="*/ 474 w 538"/>
                  <a:gd name="T27" fmla="*/ 634 h 640"/>
                  <a:gd name="T28" fmla="*/ 481 w 538"/>
                  <a:gd name="T29" fmla="*/ 619 h 640"/>
                  <a:gd name="T30" fmla="*/ 481 w 538"/>
                  <a:gd name="T31" fmla="*/ 588 h 640"/>
                  <a:gd name="T32" fmla="*/ 531 w 538"/>
                  <a:gd name="T33" fmla="*/ 541 h 640"/>
                  <a:gd name="T34" fmla="*/ 538 w 538"/>
                  <a:gd name="T35" fmla="*/ 527 h 640"/>
                  <a:gd name="T36" fmla="*/ 538 w 538"/>
                  <a:gd name="T37" fmla="*/ 359 h 640"/>
                  <a:gd name="T38" fmla="*/ 531 w 538"/>
                  <a:gd name="T39" fmla="*/ 344 h 6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38" h="640">
                    <a:moveTo>
                      <a:pt x="531" y="344"/>
                    </a:moveTo>
                    <a:cubicBezTo>
                      <a:pt x="531" y="344"/>
                      <a:pt x="531" y="344"/>
                      <a:pt x="481" y="300"/>
                    </a:cubicBezTo>
                    <a:cubicBezTo>
                      <a:pt x="481" y="300"/>
                      <a:pt x="481" y="300"/>
                      <a:pt x="481" y="19"/>
                    </a:cubicBezTo>
                    <a:cubicBezTo>
                      <a:pt x="481" y="13"/>
                      <a:pt x="479" y="8"/>
                      <a:pt x="474" y="4"/>
                    </a:cubicBezTo>
                    <a:cubicBezTo>
                      <a:pt x="470" y="2"/>
                      <a:pt x="466" y="0"/>
                      <a:pt x="459" y="0"/>
                    </a:cubicBezTo>
                    <a:cubicBezTo>
                      <a:pt x="459" y="0"/>
                      <a:pt x="459" y="0"/>
                      <a:pt x="0" y="0"/>
                    </a:cubicBezTo>
                    <a:cubicBezTo>
                      <a:pt x="0" y="0"/>
                      <a:pt x="0" y="0"/>
                      <a:pt x="374" y="67"/>
                    </a:cubicBezTo>
                    <a:cubicBezTo>
                      <a:pt x="400" y="73"/>
                      <a:pt x="417" y="92"/>
                      <a:pt x="417" y="118"/>
                    </a:cubicBezTo>
                    <a:cubicBezTo>
                      <a:pt x="417" y="118"/>
                      <a:pt x="417" y="118"/>
                      <a:pt x="417" y="325"/>
                    </a:cubicBezTo>
                    <a:cubicBezTo>
                      <a:pt x="417" y="338"/>
                      <a:pt x="413" y="348"/>
                      <a:pt x="404" y="359"/>
                    </a:cubicBezTo>
                    <a:cubicBezTo>
                      <a:pt x="404" y="359"/>
                      <a:pt x="378" y="388"/>
                      <a:pt x="367" y="401"/>
                    </a:cubicBezTo>
                    <a:cubicBezTo>
                      <a:pt x="367" y="401"/>
                      <a:pt x="367" y="401"/>
                      <a:pt x="367" y="640"/>
                    </a:cubicBezTo>
                    <a:cubicBezTo>
                      <a:pt x="396" y="640"/>
                      <a:pt x="426" y="640"/>
                      <a:pt x="459" y="640"/>
                    </a:cubicBezTo>
                    <a:cubicBezTo>
                      <a:pt x="466" y="640"/>
                      <a:pt x="470" y="638"/>
                      <a:pt x="474" y="634"/>
                    </a:cubicBezTo>
                    <a:cubicBezTo>
                      <a:pt x="479" y="630"/>
                      <a:pt x="481" y="625"/>
                      <a:pt x="481" y="619"/>
                    </a:cubicBezTo>
                    <a:cubicBezTo>
                      <a:pt x="481" y="619"/>
                      <a:pt x="481" y="619"/>
                      <a:pt x="481" y="588"/>
                    </a:cubicBezTo>
                    <a:cubicBezTo>
                      <a:pt x="481" y="588"/>
                      <a:pt x="481" y="588"/>
                      <a:pt x="531" y="541"/>
                    </a:cubicBezTo>
                    <a:cubicBezTo>
                      <a:pt x="536" y="537"/>
                      <a:pt x="538" y="533"/>
                      <a:pt x="538" y="527"/>
                    </a:cubicBezTo>
                    <a:cubicBezTo>
                      <a:pt x="538" y="527"/>
                      <a:pt x="538" y="527"/>
                      <a:pt x="538" y="359"/>
                    </a:cubicBezTo>
                    <a:cubicBezTo>
                      <a:pt x="538" y="355"/>
                      <a:pt x="536" y="348"/>
                      <a:pt x="531" y="344"/>
                    </a:cubicBezTo>
                    <a:close/>
                  </a:path>
                </a:pathLst>
              </a:custGeom>
              <a:solidFill>
                <a:schemeClr val="accent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8" name="Freeform 19"/>
              <p:cNvSpPr>
                <a:spLocks/>
              </p:cNvSpPr>
              <p:nvPr/>
            </p:nvSpPr>
            <p:spPr bwMode="auto">
              <a:xfrm>
                <a:off x="3234" y="3103"/>
                <a:ext cx="155" cy="239"/>
              </a:xfrm>
              <a:custGeom>
                <a:avLst/>
                <a:gdLst>
                  <a:gd name="T0" fmla="*/ 453 w 453"/>
                  <a:gd name="T1" fmla="*/ 304 h 701"/>
                  <a:gd name="T2" fmla="*/ 453 w 453"/>
                  <a:gd name="T3" fmla="*/ 97 h 701"/>
                  <a:gd name="T4" fmla="*/ 437 w 453"/>
                  <a:gd name="T5" fmla="*/ 78 h 701"/>
                  <a:gd name="T6" fmla="*/ 24 w 453"/>
                  <a:gd name="T7" fmla="*/ 2 h 701"/>
                  <a:gd name="T8" fmla="*/ 8 w 453"/>
                  <a:gd name="T9" fmla="*/ 6 h 701"/>
                  <a:gd name="T10" fmla="*/ 0 w 453"/>
                  <a:gd name="T11" fmla="*/ 21 h 701"/>
                  <a:gd name="T12" fmla="*/ 0 w 453"/>
                  <a:gd name="T13" fmla="*/ 598 h 701"/>
                  <a:gd name="T14" fmla="*/ 0 w 453"/>
                  <a:gd name="T15" fmla="*/ 613 h 701"/>
                  <a:gd name="T16" fmla="*/ 17 w 453"/>
                  <a:gd name="T17" fmla="*/ 632 h 701"/>
                  <a:gd name="T18" fmla="*/ 378 w 453"/>
                  <a:gd name="T19" fmla="*/ 699 h 701"/>
                  <a:gd name="T20" fmla="*/ 396 w 453"/>
                  <a:gd name="T21" fmla="*/ 695 h 701"/>
                  <a:gd name="T22" fmla="*/ 402 w 453"/>
                  <a:gd name="T23" fmla="*/ 680 h 701"/>
                  <a:gd name="T24" fmla="*/ 402 w 453"/>
                  <a:gd name="T25" fmla="*/ 619 h 701"/>
                  <a:gd name="T26" fmla="*/ 402 w 453"/>
                  <a:gd name="T27" fmla="*/ 367 h 701"/>
                  <a:gd name="T28" fmla="*/ 448 w 453"/>
                  <a:gd name="T29" fmla="*/ 317 h 701"/>
                  <a:gd name="T30" fmla="*/ 453 w 453"/>
                  <a:gd name="T31" fmla="*/ 304 h 7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53" h="701">
                    <a:moveTo>
                      <a:pt x="453" y="304"/>
                    </a:moveTo>
                    <a:cubicBezTo>
                      <a:pt x="453" y="97"/>
                      <a:pt x="453" y="97"/>
                      <a:pt x="453" y="97"/>
                    </a:cubicBezTo>
                    <a:cubicBezTo>
                      <a:pt x="453" y="86"/>
                      <a:pt x="446" y="80"/>
                      <a:pt x="437" y="78"/>
                    </a:cubicBezTo>
                    <a:cubicBezTo>
                      <a:pt x="24" y="2"/>
                      <a:pt x="24" y="2"/>
                      <a:pt x="24" y="2"/>
                    </a:cubicBezTo>
                    <a:cubicBezTo>
                      <a:pt x="19" y="0"/>
                      <a:pt x="13" y="2"/>
                      <a:pt x="8" y="6"/>
                    </a:cubicBezTo>
                    <a:cubicBezTo>
                      <a:pt x="4" y="8"/>
                      <a:pt x="0" y="15"/>
                      <a:pt x="0" y="21"/>
                    </a:cubicBezTo>
                    <a:cubicBezTo>
                      <a:pt x="0" y="66"/>
                      <a:pt x="0" y="200"/>
                      <a:pt x="0" y="598"/>
                    </a:cubicBezTo>
                    <a:cubicBezTo>
                      <a:pt x="0" y="613"/>
                      <a:pt x="0" y="613"/>
                      <a:pt x="0" y="613"/>
                    </a:cubicBezTo>
                    <a:cubicBezTo>
                      <a:pt x="0" y="623"/>
                      <a:pt x="8" y="632"/>
                      <a:pt x="17" y="632"/>
                    </a:cubicBezTo>
                    <a:cubicBezTo>
                      <a:pt x="378" y="699"/>
                      <a:pt x="378" y="699"/>
                      <a:pt x="378" y="699"/>
                    </a:cubicBezTo>
                    <a:cubicBezTo>
                      <a:pt x="385" y="701"/>
                      <a:pt x="391" y="699"/>
                      <a:pt x="396" y="695"/>
                    </a:cubicBezTo>
                    <a:cubicBezTo>
                      <a:pt x="400" y="691"/>
                      <a:pt x="402" y="686"/>
                      <a:pt x="402" y="680"/>
                    </a:cubicBezTo>
                    <a:cubicBezTo>
                      <a:pt x="402" y="658"/>
                      <a:pt x="402" y="638"/>
                      <a:pt x="402" y="619"/>
                    </a:cubicBezTo>
                    <a:cubicBezTo>
                      <a:pt x="402" y="367"/>
                      <a:pt x="402" y="367"/>
                      <a:pt x="402" y="367"/>
                    </a:cubicBezTo>
                    <a:cubicBezTo>
                      <a:pt x="448" y="317"/>
                      <a:pt x="448" y="317"/>
                      <a:pt x="448" y="317"/>
                    </a:cubicBezTo>
                    <a:cubicBezTo>
                      <a:pt x="450" y="313"/>
                      <a:pt x="453" y="309"/>
                      <a:pt x="453" y="304"/>
                    </a:cubicBezTo>
                    <a:close/>
                  </a:path>
                </a:pathLst>
              </a:custGeom>
              <a:solidFill>
                <a:schemeClr val="accent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39" name="Group 22"/>
            <p:cNvGrpSpPr>
              <a:grpSpLocks noChangeAspect="1"/>
            </p:cNvGrpSpPr>
            <p:nvPr/>
          </p:nvGrpSpPr>
          <p:grpSpPr bwMode="auto">
            <a:xfrm>
              <a:off x="5327650" y="5024438"/>
              <a:ext cx="360363" cy="423862"/>
              <a:chOff x="3356" y="3165"/>
              <a:chExt cx="227" cy="267"/>
            </a:xfrm>
          </p:grpSpPr>
          <p:sp>
            <p:nvSpPr>
              <p:cNvPr id="240" name="AutoShape 21"/>
              <p:cNvSpPr>
                <a:spLocks noChangeAspect="1" noChangeArrowheads="1" noTextEdit="1"/>
              </p:cNvSpPr>
              <p:nvPr/>
            </p:nvSpPr>
            <p:spPr bwMode="auto">
              <a:xfrm>
                <a:off x="3356" y="3165"/>
                <a:ext cx="227" cy="2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1" name="Freeform 23"/>
              <p:cNvSpPr>
                <a:spLocks/>
              </p:cNvSpPr>
              <p:nvPr/>
            </p:nvSpPr>
            <p:spPr bwMode="auto">
              <a:xfrm>
                <a:off x="3356" y="3165"/>
                <a:ext cx="227" cy="267"/>
              </a:xfrm>
              <a:custGeom>
                <a:avLst/>
                <a:gdLst>
                  <a:gd name="T0" fmla="*/ 50 w 667"/>
                  <a:gd name="T1" fmla="*/ 0 h 783"/>
                  <a:gd name="T2" fmla="*/ 556 w 667"/>
                  <a:gd name="T3" fmla="*/ 0 h 783"/>
                  <a:gd name="T4" fmla="*/ 606 w 667"/>
                  <a:gd name="T5" fmla="*/ 49 h 783"/>
                  <a:gd name="T6" fmla="*/ 606 w 667"/>
                  <a:gd name="T7" fmla="*/ 303 h 783"/>
                  <a:gd name="T8" fmla="*/ 649 w 667"/>
                  <a:gd name="T9" fmla="*/ 343 h 783"/>
                  <a:gd name="T10" fmla="*/ 667 w 667"/>
                  <a:gd name="T11" fmla="*/ 385 h 783"/>
                  <a:gd name="T12" fmla="*/ 667 w 667"/>
                  <a:gd name="T13" fmla="*/ 560 h 783"/>
                  <a:gd name="T14" fmla="*/ 648 w 667"/>
                  <a:gd name="T15" fmla="*/ 602 h 783"/>
                  <a:gd name="T16" fmla="*/ 604 w 667"/>
                  <a:gd name="T17" fmla="*/ 641 h 783"/>
                  <a:gd name="T18" fmla="*/ 604 w 667"/>
                  <a:gd name="T19" fmla="*/ 650 h 783"/>
                  <a:gd name="T20" fmla="*/ 555 w 667"/>
                  <a:gd name="T21" fmla="*/ 699 h 783"/>
                  <a:gd name="T22" fmla="*/ 462 w 667"/>
                  <a:gd name="T23" fmla="*/ 699 h 783"/>
                  <a:gd name="T24" fmla="*/ 462 w 667"/>
                  <a:gd name="T25" fmla="*/ 734 h 783"/>
                  <a:gd name="T26" fmla="*/ 413 w 667"/>
                  <a:gd name="T27" fmla="*/ 783 h 783"/>
                  <a:gd name="T28" fmla="*/ 393 w 667"/>
                  <a:gd name="T29" fmla="*/ 783 h 783"/>
                  <a:gd name="T30" fmla="*/ 28 w 667"/>
                  <a:gd name="T31" fmla="*/ 715 h 783"/>
                  <a:gd name="T32" fmla="*/ 0 w 667"/>
                  <a:gd name="T33" fmla="*/ 682 h 783"/>
                  <a:gd name="T34" fmla="*/ 0 w 667"/>
                  <a:gd name="T35" fmla="*/ 49 h 783"/>
                  <a:gd name="T36" fmla="*/ 50 w 667"/>
                  <a:gd name="T37" fmla="*/ 0 h 7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67" h="783">
                    <a:moveTo>
                      <a:pt x="50" y="0"/>
                    </a:moveTo>
                    <a:cubicBezTo>
                      <a:pt x="556" y="0"/>
                      <a:pt x="556" y="0"/>
                      <a:pt x="556" y="0"/>
                    </a:cubicBezTo>
                    <a:cubicBezTo>
                      <a:pt x="584" y="0"/>
                      <a:pt x="606" y="22"/>
                      <a:pt x="606" y="49"/>
                    </a:cubicBezTo>
                    <a:cubicBezTo>
                      <a:pt x="606" y="303"/>
                      <a:pt x="606" y="303"/>
                      <a:pt x="606" y="303"/>
                    </a:cubicBezTo>
                    <a:cubicBezTo>
                      <a:pt x="649" y="343"/>
                      <a:pt x="649" y="343"/>
                      <a:pt x="649" y="343"/>
                    </a:cubicBezTo>
                    <a:cubicBezTo>
                      <a:pt x="660" y="354"/>
                      <a:pt x="667" y="369"/>
                      <a:pt x="667" y="385"/>
                    </a:cubicBezTo>
                    <a:cubicBezTo>
                      <a:pt x="667" y="560"/>
                      <a:pt x="667" y="560"/>
                      <a:pt x="667" y="560"/>
                    </a:cubicBezTo>
                    <a:cubicBezTo>
                      <a:pt x="667" y="576"/>
                      <a:pt x="660" y="591"/>
                      <a:pt x="648" y="602"/>
                    </a:cubicBezTo>
                    <a:cubicBezTo>
                      <a:pt x="604" y="641"/>
                      <a:pt x="604" y="641"/>
                      <a:pt x="604" y="641"/>
                    </a:cubicBezTo>
                    <a:cubicBezTo>
                      <a:pt x="604" y="650"/>
                      <a:pt x="604" y="650"/>
                      <a:pt x="604" y="650"/>
                    </a:cubicBezTo>
                    <a:cubicBezTo>
                      <a:pt x="604" y="677"/>
                      <a:pt x="582" y="699"/>
                      <a:pt x="555" y="699"/>
                    </a:cubicBezTo>
                    <a:cubicBezTo>
                      <a:pt x="462" y="699"/>
                      <a:pt x="462" y="699"/>
                      <a:pt x="462" y="699"/>
                    </a:cubicBezTo>
                    <a:cubicBezTo>
                      <a:pt x="462" y="734"/>
                      <a:pt x="462" y="734"/>
                      <a:pt x="462" y="734"/>
                    </a:cubicBezTo>
                    <a:cubicBezTo>
                      <a:pt x="462" y="761"/>
                      <a:pt x="440" y="783"/>
                      <a:pt x="413" y="783"/>
                    </a:cubicBezTo>
                    <a:cubicBezTo>
                      <a:pt x="393" y="783"/>
                      <a:pt x="393" y="783"/>
                      <a:pt x="393" y="783"/>
                    </a:cubicBezTo>
                    <a:cubicBezTo>
                      <a:pt x="28" y="715"/>
                      <a:pt x="28" y="715"/>
                      <a:pt x="28" y="715"/>
                    </a:cubicBezTo>
                    <a:cubicBezTo>
                      <a:pt x="12" y="712"/>
                      <a:pt x="0" y="699"/>
                      <a:pt x="0" y="682"/>
                    </a:cubicBezTo>
                    <a:cubicBezTo>
                      <a:pt x="0" y="49"/>
                      <a:pt x="0" y="49"/>
                      <a:pt x="0" y="49"/>
                    </a:cubicBezTo>
                    <a:cubicBezTo>
                      <a:pt x="0" y="22"/>
                      <a:pt x="22" y="0"/>
                      <a:pt x="50" y="0"/>
                    </a:cubicBezTo>
                    <a:close/>
                  </a:path>
                </a:pathLst>
              </a:custGeom>
              <a:solidFill>
                <a:srgbClr val="F3F3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2" name="Freeform 24"/>
              <p:cNvSpPr>
                <a:spLocks/>
              </p:cNvSpPr>
              <p:nvPr/>
            </p:nvSpPr>
            <p:spPr bwMode="auto">
              <a:xfrm>
                <a:off x="3387" y="3175"/>
                <a:ext cx="184" cy="218"/>
              </a:xfrm>
              <a:custGeom>
                <a:avLst/>
                <a:gdLst>
                  <a:gd name="T0" fmla="*/ 531 w 538"/>
                  <a:gd name="T1" fmla="*/ 344 h 640"/>
                  <a:gd name="T2" fmla="*/ 481 w 538"/>
                  <a:gd name="T3" fmla="*/ 300 h 640"/>
                  <a:gd name="T4" fmla="*/ 481 w 538"/>
                  <a:gd name="T5" fmla="*/ 19 h 640"/>
                  <a:gd name="T6" fmla="*/ 474 w 538"/>
                  <a:gd name="T7" fmla="*/ 4 h 640"/>
                  <a:gd name="T8" fmla="*/ 459 w 538"/>
                  <a:gd name="T9" fmla="*/ 0 h 640"/>
                  <a:gd name="T10" fmla="*/ 0 w 538"/>
                  <a:gd name="T11" fmla="*/ 0 h 640"/>
                  <a:gd name="T12" fmla="*/ 374 w 538"/>
                  <a:gd name="T13" fmla="*/ 67 h 640"/>
                  <a:gd name="T14" fmla="*/ 417 w 538"/>
                  <a:gd name="T15" fmla="*/ 118 h 640"/>
                  <a:gd name="T16" fmla="*/ 417 w 538"/>
                  <a:gd name="T17" fmla="*/ 325 h 640"/>
                  <a:gd name="T18" fmla="*/ 404 w 538"/>
                  <a:gd name="T19" fmla="*/ 359 h 640"/>
                  <a:gd name="T20" fmla="*/ 367 w 538"/>
                  <a:gd name="T21" fmla="*/ 401 h 640"/>
                  <a:gd name="T22" fmla="*/ 367 w 538"/>
                  <a:gd name="T23" fmla="*/ 640 h 640"/>
                  <a:gd name="T24" fmla="*/ 459 w 538"/>
                  <a:gd name="T25" fmla="*/ 640 h 640"/>
                  <a:gd name="T26" fmla="*/ 474 w 538"/>
                  <a:gd name="T27" fmla="*/ 634 h 640"/>
                  <a:gd name="T28" fmla="*/ 481 w 538"/>
                  <a:gd name="T29" fmla="*/ 619 h 640"/>
                  <a:gd name="T30" fmla="*/ 481 w 538"/>
                  <a:gd name="T31" fmla="*/ 588 h 640"/>
                  <a:gd name="T32" fmla="*/ 531 w 538"/>
                  <a:gd name="T33" fmla="*/ 541 h 640"/>
                  <a:gd name="T34" fmla="*/ 538 w 538"/>
                  <a:gd name="T35" fmla="*/ 527 h 640"/>
                  <a:gd name="T36" fmla="*/ 538 w 538"/>
                  <a:gd name="T37" fmla="*/ 359 h 640"/>
                  <a:gd name="T38" fmla="*/ 531 w 538"/>
                  <a:gd name="T39" fmla="*/ 344 h 6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38" h="640">
                    <a:moveTo>
                      <a:pt x="531" y="344"/>
                    </a:moveTo>
                    <a:cubicBezTo>
                      <a:pt x="531" y="344"/>
                      <a:pt x="531" y="344"/>
                      <a:pt x="481" y="300"/>
                    </a:cubicBezTo>
                    <a:cubicBezTo>
                      <a:pt x="481" y="300"/>
                      <a:pt x="481" y="300"/>
                      <a:pt x="481" y="19"/>
                    </a:cubicBezTo>
                    <a:cubicBezTo>
                      <a:pt x="481" y="13"/>
                      <a:pt x="479" y="8"/>
                      <a:pt x="474" y="4"/>
                    </a:cubicBezTo>
                    <a:cubicBezTo>
                      <a:pt x="470" y="2"/>
                      <a:pt x="466" y="0"/>
                      <a:pt x="459" y="0"/>
                    </a:cubicBezTo>
                    <a:cubicBezTo>
                      <a:pt x="459" y="0"/>
                      <a:pt x="459" y="0"/>
                      <a:pt x="0" y="0"/>
                    </a:cubicBezTo>
                    <a:cubicBezTo>
                      <a:pt x="0" y="0"/>
                      <a:pt x="0" y="0"/>
                      <a:pt x="374" y="67"/>
                    </a:cubicBezTo>
                    <a:cubicBezTo>
                      <a:pt x="400" y="73"/>
                      <a:pt x="417" y="92"/>
                      <a:pt x="417" y="118"/>
                    </a:cubicBezTo>
                    <a:cubicBezTo>
                      <a:pt x="417" y="118"/>
                      <a:pt x="417" y="118"/>
                      <a:pt x="417" y="325"/>
                    </a:cubicBezTo>
                    <a:cubicBezTo>
                      <a:pt x="417" y="338"/>
                      <a:pt x="413" y="348"/>
                      <a:pt x="404" y="359"/>
                    </a:cubicBezTo>
                    <a:cubicBezTo>
                      <a:pt x="404" y="359"/>
                      <a:pt x="378" y="388"/>
                      <a:pt x="367" y="401"/>
                    </a:cubicBezTo>
                    <a:cubicBezTo>
                      <a:pt x="367" y="401"/>
                      <a:pt x="367" y="401"/>
                      <a:pt x="367" y="640"/>
                    </a:cubicBezTo>
                    <a:cubicBezTo>
                      <a:pt x="396" y="640"/>
                      <a:pt x="426" y="640"/>
                      <a:pt x="459" y="640"/>
                    </a:cubicBezTo>
                    <a:cubicBezTo>
                      <a:pt x="466" y="640"/>
                      <a:pt x="470" y="638"/>
                      <a:pt x="474" y="634"/>
                    </a:cubicBezTo>
                    <a:cubicBezTo>
                      <a:pt x="479" y="630"/>
                      <a:pt x="481" y="625"/>
                      <a:pt x="481" y="619"/>
                    </a:cubicBezTo>
                    <a:cubicBezTo>
                      <a:pt x="481" y="619"/>
                      <a:pt x="481" y="619"/>
                      <a:pt x="481" y="588"/>
                    </a:cubicBezTo>
                    <a:cubicBezTo>
                      <a:pt x="481" y="588"/>
                      <a:pt x="481" y="588"/>
                      <a:pt x="531" y="541"/>
                    </a:cubicBezTo>
                    <a:cubicBezTo>
                      <a:pt x="536" y="537"/>
                      <a:pt x="538" y="533"/>
                      <a:pt x="538" y="527"/>
                    </a:cubicBezTo>
                    <a:cubicBezTo>
                      <a:pt x="538" y="527"/>
                      <a:pt x="538" y="527"/>
                      <a:pt x="538" y="359"/>
                    </a:cubicBezTo>
                    <a:cubicBezTo>
                      <a:pt x="538" y="355"/>
                      <a:pt x="536" y="348"/>
                      <a:pt x="531" y="344"/>
                    </a:cubicBezTo>
                    <a:close/>
                  </a:path>
                </a:pathLst>
              </a:custGeom>
              <a:solidFill>
                <a:schemeClr val="accent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3" name="Freeform 25"/>
              <p:cNvSpPr>
                <a:spLocks/>
              </p:cNvSpPr>
              <p:nvPr/>
            </p:nvSpPr>
            <p:spPr bwMode="auto">
              <a:xfrm>
                <a:off x="3364" y="3182"/>
                <a:ext cx="155" cy="239"/>
              </a:xfrm>
              <a:custGeom>
                <a:avLst/>
                <a:gdLst>
                  <a:gd name="T0" fmla="*/ 453 w 453"/>
                  <a:gd name="T1" fmla="*/ 304 h 701"/>
                  <a:gd name="T2" fmla="*/ 453 w 453"/>
                  <a:gd name="T3" fmla="*/ 97 h 701"/>
                  <a:gd name="T4" fmla="*/ 437 w 453"/>
                  <a:gd name="T5" fmla="*/ 78 h 701"/>
                  <a:gd name="T6" fmla="*/ 24 w 453"/>
                  <a:gd name="T7" fmla="*/ 2 h 701"/>
                  <a:gd name="T8" fmla="*/ 8 w 453"/>
                  <a:gd name="T9" fmla="*/ 6 h 701"/>
                  <a:gd name="T10" fmla="*/ 0 w 453"/>
                  <a:gd name="T11" fmla="*/ 21 h 701"/>
                  <a:gd name="T12" fmla="*/ 0 w 453"/>
                  <a:gd name="T13" fmla="*/ 598 h 701"/>
                  <a:gd name="T14" fmla="*/ 0 w 453"/>
                  <a:gd name="T15" fmla="*/ 613 h 701"/>
                  <a:gd name="T16" fmla="*/ 17 w 453"/>
                  <a:gd name="T17" fmla="*/ 632 h 701"/>
                  <a:gd name="T18" fmla="*/ 378 w 453"/>
                  <a:gd name="T19" fmla="*/ 699 h 701"/>
                  <a:gd name="T20" fmla="*/ 396 w 453"/>
                  <a:gd name="T21" fmla="*/ 695 h 701"/>
                  <a:gd name="T22" fmla="*/ 402 w 453"/>
                  <a:gd name="T23" fmla="*/ 680 h 701"/>
                  <a:gd name="T24" fmla="*/ 402 w 453"/>
                  <a:gd name="T25" fmla="*/ 619 h 701"/>
                  <a:gd name="T26" fmla="*/ 402 w 453"/>
                  <a:gd name="T27" fmla="*/ 367 h 701"/>
                  <a:gd name="T28" fmla="*/ 448 w 453"/>
                  <a:gd name="T29" fmla="*/ 317 h 701"/>
                  <a:gd name="T30" fmla="*/ 453 w 453"/>
                  <a:gd name="T31" fmla="*/ 304 h 7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53" h="701">
                    <a:moveTo>
                      <a:pt x="453" y="304"/>
                    </a:moveTo>
                    <a:cubicBezTo>
                      <a:pt x="453" y="97"/>
                      <a:pt x="453" y="97"/>
                      <a:pt x="453" y="97"/>
                    </a:cubicBezTo>
                    <a:cubicBezTo>
                      <a:pt x="453" y="86"/>
                      <a:pt x="446" y="80"/>
                      <a:pt x="437" y="78"/>
                    </a:cubicBezTo>
                    <a:cubicBezTo>
                      <a:pt x="24" y="2"/>
                      <a:pt x="24" y="2"/>
                      <a:pt x="24" y="2"/>
                    </a:cubicBezTo>
                    <a:cubicBezTo>
                      <a:pt x="19" y="0"/>
                      <a:pt x="13" y="2"/>
                      <a:pt x="8" y="6"/>
                    </a:cubicBezTo>
                    <a:cubicBezTo>
                      <a:pt x="4" y="8"/>
                      <a:pt x="0" y="15"/>
                      <a:pt x="0" y="21"/>
                    </a:cubicBezTo>
                    <a:cubicBezTo>
                      <a:pt x="0" y="66"/>
                      <a:pt x="0" y="200"/>
                      <a:pt x="0" y="598"/>
                    </a:cubicBezTo>
                    <a:cubicBezTo>
                      <a:pt x="0" y="613"/>
                      <a:pt x="0" y="613"/>
                      <a:pt x="0" y="613"/>
                    </a:cubicBezTo>
                    <a:cubicBezTo>
                      <a:pt x="0" y="623"/>
                      <a:pt x="8" y="632"/>
                      <a:pt x="17" y="632"/>
                    </a:cubicBezTo>
                    <a:cubicBezTo>
                      <a:pt x="378" y="699"/>
                      <a:pt x="378" y="699"/>
                      <a:pt x="378" y="699"/>
                    </a:cubicBezTo>
                    <a:cubicBezTo>
                      <a:pt x="385" y="701"/>
                      <a:pt x="391" y="699"/>
                      <a:pt x="396" y="695"/>
                    </a:cubicBezTo>
                    <a:cubicBezTo>
                      <a:pt x="400" y="691"/>
                      <a:pt x="402" y="686"/>
                      <a:pt x="402" y="680"/>
                    </a:cubicBezTo>
                    <a:cubicBezTo>
                      <a:pt x="402" y="658"/>
                      <a:pt x="402" y="638"/>
                      <a:pt x="402" y="619"/>
                    </a:cubicBezTo>
                    <a:cubicBezTo>
                      <a:pt x="402" y="367"/>
                      <a:pt x="402" y="367"/>
                      <a:pt x="402" y="367"/>
                    </a:cubicBezTo>
                    <a:cubicBezTo>
                      <a:pt x="448" y="317"/>
                      <a:pt x="448" y="317"/>
                      <a:pt x="448" y="317"/>
                    </a:cubicBezTo>
                    <a:cubicBezTo>
                      <a:pt x="450" y="313"/>
                      <a:pt x="453" y="309"/>
                      <a:pt x="453" y="304"/>
                    </a:cubicBezTo>
                    <a:close/>
                  </a:path>
                </a:pathLst>
              </a:custGeom>
              <a:solidFill>
                <a:schemeClr val="accent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
        <p:nvSpPr>
          <p:cNvPr id="161" name="Rectangle 160"/>
          <p:cNvSpPr/>
          <p:nvPr/>
        </p:nvSpPr>
        <p:spPr>
          <a:xfrm>
            <a:off x="2899634" y="4148823"/>
            <a:ext cx="1705984" cy="480131"/>
          </a:xfrm>
          <a:prstGeom prst="rect">
            <a:avLst/>
          </a:prstGeom>
        </p:spPr>
        <p:txBody>
          <a:bodyPr wrap="square">
            <a:spAutoFit/>
          </a:bodyPr>
          <a:lstStyle/>
          <a:p>
            <a:pPr algn="ctr" defTabSz="932293">
              <a:lnSpc>
                <a:spcPct val="90000"/>
              </a:lnSpc>
            </a:pPr>
            <a:r>
              <a:rPr lang="en-US" sz="1400" dirty="0">
                <a:ea typeface="Segoe UI" pitchFamily="34" charset="0"/>
                <a:cs typeface="Segoe UI" pitchFamily="34" charset="0"/>
              </a:rPr>
              <a:t>Improved project upgrade</a:t>
            </a:r>
          </a:p>
        </p:txBody>
      </p:sp>
      <p:sp>
        <p:nvSpPr>
          <p:cNvPr id="168" name="TextBox 167"/>
          <p:cNvSpPr txBox="1"/>
          <p:nvPr/>
        </p:nvSpPr>
        <p:spPr>
          <a:xfrm>
            <a:off x="1" y="6642289"/>
            <a:ext cx="3806190" cy="352236"/>
          </a:xfrm>
          <a:prstGeom prst="rect">
            <a:avLst/>
          </a:prstGeom>
          <a:noFill/>
        </p:spPr>
        <p:txBody>
          <a:bodyPr wrap="square" lIns="365760" tIns="146304" rIns="182880" bIns="146304" rtlCol="0" anchor="ctr" anchorCtr="0">
            <a:noAutofit/>
          </a:bodyPr>
          <a:lstStyle/>
          <a:p>
            <a:pPr>
              <a:lnSpc>
                <a:spcPct val="90000"/>
              </a:lnSpc>
              <a:spcAft>
                <a:spcPts val="600"/>
              </a:spcAft>
            </a:pPr>
            <a:r>
              <a:rPr lang="en-US" sz="1400" dirty="0">
                <a:solidFill>
                  <a:schemeClr val="bg1"/>
                </a:solidFill>
                <a:latin typeface="Segoe UI Semibold" panose="020B0702040204020203" pitchFamily="34" charset="0"/>
                <a:ea typeface="Segoe UI Black" panose="020B0A02040204020203" pitchFamily="34" charset="0"/>
                <a:cs typeface="Segoe UI Semibold" panose="020B0702040204020203" pitchFamily="34" charset="0"/>
              </a:rPr>
              <a:t>Access any data</a:t>
            </a:r>
          </a:p>
        </p:txBody>
      </p:sp>
    </p:spTree>
    <p:extLst>
      <p:ext uri="{BB962C8B-B14F-4D97-AF65-F5344CB8AC3E}">
        <p14:creationId xmlns:p14="http://schemas.microsoft.com/office/powerpoint/2010/main" val="3384944827"/>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218"/>
                                        </p:tgtEl>
                                        <p:attrNameLst>
                                          <p:attrName>style.visibility</p:attrName>
                                        </p:attrNameLst>
                                      </p:cBhvr>
                                      <p:to>
                                        <p:strVal val="visible"/>
                                      </p:to>
                                    </p:set>
                                    <p:animEffect transition="in" filter="fade">
                                      <p:cBhvr>
                                        <p:cTn id="7" dur="1000"/>
                                        <p:tgtEl>
                                          <p:spTgt spid="218"/>
                                        </p:tgtEl>
                                      </p:cBhvr>
                                    </p:animEffect>
                                  </p:childTnLst>
                                </p:cTn>
                              </p:par>
                              <p:par>
                                <p:cTn id="8" presetID="37" presetClass="path" presetSubtype="0" accel="50000" decel="50000" fill="hold" nodeType="withEffect">
                                  <p:stCondLst>
                                    <p:cond delay="0"/>
                                  </p:stCondLst>
                                  <p:childTnLst>
                                    <p:animMotion origin="layout" path="M 2.42277E-6 -1.18475E-6 C 0.02808 -0.02792 0.03599 -0.03382 0.06548 -0.05175 C 0.09471 -0.0665 0.12943 -0.07353 0.16135 -0.07285 C 0.1939 -0.0724 0.23896 -0.05992 0.25912 -0.04834 C 0.28797 -0.03041 0.29653 -0.02451 0.32678 -1.18475E-6 " pathEditMode="relative" rAng="0" ptsTypes="AAAAA">
                                      <p:cBhvr>
                                        <p:cTn id="9" dur="2000" fill="hold"/>
                                        <p:tgtEl>
                                          <p:spTgt spid="218"/>
                                        </p:tgtEl>
                                        <p:attrNameLst>
                                          <p:attrName>ppt_x</p:attrName>
                                          <p:attrName>ppt_y</p:attrName>
                                        </p:attrNameLst>
                                      </p:cBhvr>
                                      <p:rCtr x="16339" y="-3654"/>
                                    </p:animMotion>
                                  </p:childTnLst>
                                </p:cTn>
                              </p:par>
                              <p:par>
                                <p:cTn id="10" presetID="26" presetClass="emph" presetSubtype="0" fill="hold" grpId="0" nodeType="withEffect">
                                  <p:stCondLst>
                                    <p:cond delay="800"/>
                                  </p:stCondLst>
                                  <p:childTnLst>
                                    <p:animEffect transition="out" filter="fade">
                                      <p:cBhvr>
                                        <p:cTn id="11" dur="500" tmFilter="0, 0; .2, .5; .8, .5; 1, 0"/>
                                        <p:tgtEl>
                                          <p:spTgt spid="13"/>
                                        </p:tgtEl>
                                      </p:cBhvr>
                                    </p:animEffect>
                                    <p:animScale>
                                      <p:cBhvr>
                                        <p:cTn id="12" dur="250" autoRev="1" fill="hold"/>
                                        <p:tgtEl>
                                          <p:spTgt spid="13"/>
                                        </p:tgtEl>
                                      </p:cBhvr>
                                      <p:by x="105000" y="105000"/>
                                    </p:animScale>
                                  </p:childTnLst>
                                </p:cTn>
                              </p:par>
                              <p:par>
                                <p:cTn id="13" presetID="32" presetClass="emph" presetSubtype="0" fill="hold" nodeType="withEffect">
                                  <p:stCondLst>
                                    <p:cond delay="1100"/>
                                  </p:stCondLst>
                                  <p:childTnLst>
                                    <p:animRot by="120000">
                                      <p:cBhvr>
                                        <p:cTn id="14" dur="60" fill="hold">
                                          <p:stCondLst>
                                            <p:cond delay="0"/>
                                          </p:stCondLst>
                                        </p:cTn>
                                        <p:tgtEl>
                                          <p:spTgt spid="218"/>
                                        </p:tgtEl>
                                        <p:attrNameLst>
                                          <p:attrName>r</p:attrName>
                                        </p:attrNameLst>
                                      </p:cBhvr>
                                    </p:animRot>
                                    <p:animRot by="-240000">
                                      <p:cBhvr>
                                        <p:cTn id="15" dur="120" fill="hold">
                                          <p:stCondLst>
                                            <p:cond delay="120"/>
                                          </p:stCondLst>
                                        </p:cTn>
                                        <p:tgtEl>
                                          <p:spTgt spid="218"/>
                                        </p:tgtEl>
                                        <p:attrNameLst>
                                          <p:attrName>r</p:attrName>
                                        </p:attrNameLst>
                                      </p:cBhvr>
                                    </p:animRot>
                                    <p:animRot by="240000">
                                      <p:cBhvr>
                                        <p:cTn id="16" dur="120" fill="hold">
                                          <p:stCondLst>
                                            <p:cond delay="240"/>
                                          </p:stCondLst>
                                        </p:cTn>
                                        <p:tgtEl>
                                          <p:spTgt spid="218"/>
                                        </p:tgtEl>
                                        <p:attrNameLst>
                                          <p:attrName>r</p:attrName>
                                        </p:attrNameLst>
                                      </p:cBhvr>
                                    </p:animRot>
                                    <p:animRot by="-240000">
                                      <p:cBhvr>
                                        <p:cTn id="17" dur="120" fill="hold">
                                          <p:stCondLst>
                                            <p:cond delay="360"/>
                                          </p:stCondLst>
                                        </p:cTn>
                                        <p:tgtEl>
                                          <p:spTgt spid="218"/>
                                        </p:tgtEl>
                                        <p:attrNameLst>
                                          <p:attrName>r</p:attrName>
                                        </p:attrNameLst>
                                      </p:cBhvr>
                                    </p:animRot>
                                    <p:animRot by="120000">
                                      <p:cBhvr>
                                        <p:cTn id="18" dur="120" fill="hold">
                                          <p:stCondLst>
                                            <p:cond delay="480"/>
                                          </p:stCondLst>
                                        </p:cTn>
                                        <p:tgtEl>
                                          <p:spTgt spid="218"/>
                                        </p:tgtEl>
                                        <p:attrNameLst>
                                          <p:attrName>r</p:attrName>
                                        </p:attrNameLst>
                                      </p:cBhvr>
                                    </p:animRot>
                                  </p:childTnLst>
                                </p:cTn>
                              </p:par>
                              <p:par>
                                <p:cTn id="19" presetID="10" presetClass="exit" presetSubtype="0" fill="hold" nodeType="withEffect">
                                  <p:stCondLst>
                                    <p:cond delay="1600"/>
                                  </p:stCondLst>
                                  <p:childTnLst>
                                    <p:animEffect transition="out" filter="fade">
                                      <p:cBhvr>
                                        <p:cTn id="20" dur="500"/>
                                        <p:tgtEl>
                                          <p:spTgt spid="218"/>
                                        </p:tgtEl>
                                      </p:cBhvr>
                                    </p:animEffect>
                                    <p:set>
                                      <p:cBhvr>
                                        <p:cTn id="21" dur="1" fill="hold">
                                          <p:stCondLst>
                                            <p:cond delay="499"/>
                                          </p:stCondLst>
                                        </p:cTn>
                                        <p:tgtEl>
                                          <p:spTgt spid="218"/>
                                        </p:tgtEl>
                                        <p:attrNameLst>
                                          <p:attrName>style.visibility</p:attrName>
                                        </p:attrNameLst>
                                      </p:cBhvr>
                                      <p:to>
                                        <p:strVal val="hidden"/>
                                      </p:to>
                                    </p:set>
                                  </p:childTnLst>
                                </p:cTn>
                              </p:par>
                              <p:par>
                                <p:cTn id="22" presetID="10" presetClass="entr" presetSubtype="0" fill="hold" nodeType="withEffect">
                                  <p:stCondLst>
                                    <p:cond delay="700"/>
                                  </p:stCondLst>
                                  <p:childTnLst>
                                    <p:set>
                                      <p:cBhvr>
                                        <p:cTn id="23" dur="1" fill="hold">
                                          <p:stCondLst>
                                            <p:cond delay="0"/>
                                          </p:stCondLst>
                                        </p:cTn>
                                        <p:tgtEl>
                                          <p:spTgt spid="226"/>
                                        </p:tgtEl>
                                        <p:attrNameLst>
                                          <p:attrName>style.visibility</p:attrName>
                                        </p:attrNameLst>
                                      </p:cBhvr>
                                      <p:to>
                                        <p:strVal val="visible"/>
                                      </p:to>
                                    </p:set>
                                    <p:animEffect transition="in" filter="fade">
                                      <p:cBhvr>
                                        <p:cTn id="24" dur="1000"/>
                                        <p:tgtEl>
                                          <p:spTgt spid="226"/>
                                        </p:tgtEl>
                                      </p:cBhvr>
                                    </p:animEffect>
                                  </p:childTnLst>
                                </p:cTn>
                              </p:par>
                              <p:par>
                                <p:cTn id="25" presetID="37" presetClass="path" presetSubtype="0" accel="50000" decel="50000" fill="hold" nodeType="withEffect">
                                  <p:stCondLst>
                                    <p:cond delay="700"/>
                                  </p:stCondLst>
                                  <p:childTnLst>
                                    <p:animMotion origin="layout" path="M 2.42277E-6 -1.18475E-6 C 0.02808 -0.02792 0.03599 -0.03382 0.06548 -0.05175 C 0.09471 -0.0665 0.12943 -0.07353 0.16135 -0.07285 C 0.1939 -0.0724 0.23896 -0.05992 0.25912 -0.04834 C 0.28797 -0.03041 0.29653 -0.02451 0.32678 -1.18475E-6 " pathEditMode="relative" rAng="0" ptsTypes="AAAAA">
                                      <p:cBhvr>
                                        <p:cTn id="26" dur="2000" fill="hold"/>
                                        <p:tgtEl>
                                          <p:spTgt spid="226"/>
                                        </p:tgtEl>
                                        <p:attrNameLst>
                                          <p:attrName>ppt_x</p:attrName>
                                          <p:attrName>ppt_y</p:attrName>
                                        </p:attrNameLst>
                                      </p:cBhvr>
                                      <p:rCtr x="16339" y="-3654"/>
                                    </p:animMotion>
                                  </p:childTnLst>
                                </p:cTn>
                              </p:par>
                              <p:par>
                                <p:cTn id="27" presetID="26" presetClass="emph" presetSubtype="0" fill="hold" grpId="1" nodeType="withEffect">
                                  <p:stCondLst>
                                    <p:cond delay="1500"/>
                                  </p:stCondLst>
                                  <p:childTnLst>
                                    <p:animEffect transition="out" filter="fade">
                                      <p:cBhvr>
                                        <p:cTn id="28" dur="500" tmFilter="0, 0; .2, .5; .8, .5; 1, 0"/>
                                        <p:tgtEl>
                                          <p:spTgt spid="13"/>
                                        </p:tgtEl>
                                      </p:cBhvr>
                                    </p:animEffect>
                                    <p:animScale>
                                      <p:cBhvr>
                                        <p:cTn id="29" dur="250" autoRev="1" fill="hold"/>
                                        <p:tgtEl>
                                          <p:spTgt spid="13"/>
                                        </p:tgtEl>
                                      </p:cBhvr>
                                      <p:by x="105000" y="105000"/>
                                    </p:animScale>
                                  </p:childTnLst>
                                </p:cTn>
                              </p:par>
                              <p:par>
                                <p:cTn id="30" presetID="32" presetClass="emph" presetSubtype="0" fill="hold" nodeType="withEffect">
                                  <p:stCondLst>
                                    <p:cond delay="1900"/>
                                  </p:stCondLst>
                                  <p:childTnLst>
                                    <p:animRot by="120000">
                                      <p:cBhvr>
                                        <p:cTn id="31" dur="60" fill="hold">
                                          <p:stCondLst>
                                            <p:cond delay="0"/>
                                          </p:stCondLst>
                                        </p:cTn>
                                        <p:tgtEl>
                                          <p:spTgt spid="226"/>
                                        </p:tgtEl>
                                        <p:attrNameLst>
                                          <p:attrName>r</p:attrName>
                                        </p:attrNameLst>
                                      </p:cBhvr>
                                    </p:animRot>
                                    <p:animRot by="-240000">
                                      <p:cBhvr>
                                        <p:cTn id="32" dur="120" fill="hold">
                                          <p:stCondLst>
                                            <p:cond delay="120"/>
                                          </p:stCondLst>
                                        </p:cTn>
                                        <p:tgtEl>
                                          <p:spTgt spid="226"/>
                                        </p:tgtEl>
                                        <p:attrNameLst>
                                          <p:attrName>r</p:attrName>
                                        </p:attrNameLst>
                                      </p:cBhvr>
                                    </p:animRot>
                                    <p:animRot by="240000">
                                      <p:cBhvr>
                                        <p:cTn id="33" dur="120" fill="hold">
                                          <p:stCondLst>
                                            <p:cond delay="240"/>
                                          </p:stCondLst>
                                        </p:cTn>
                                        <p:tgtEl>
                                          <p:spTgt spid="226"/>
                                        </p:tgtEl>
                                        <p:attrNameLst>
                                          <p:attrName>r</p:attrName>
                                        </p:attrNameLst>
                                      </p:cBhvr>
                                    </p:animRot>
                                    <p:animRot by="-240000">
                                      <p:cBhvr>
                                        <p:cTn id="34" dur="120" fill="hold">
                                          <p:stCondLst>
                                            <p:cond delay="360"/>
                                          </p:stCondLst>
                                        </p:cTn>
                                        <p:tgtEl>
                                          <p:spTgt spid="226"/>
                                        </p:tgtEl>
                                        <p:attrNameLst>
                                          <p:attrName>r</p:attrName>
                                        </p:attrNameLst>
                                      </p:cBhvr>
                                    </p:animRot>
                                    <p:animRot by="120000">
                                      <p:cBhvr>
                                        <p:cTn id="35" dur="120" fill="hold">
                                          <p:stCondLst>
                                            <p:cond delay="480"/>
                                          </p:stCondLst>
                                        </p:cTn>
                                        <p:tgtEl>
                                          <p:spTgt spid="226"/>
                                        </p:tgtEl>
                                        <p:attrNameLst>
                                          <p:attrName>r</p:attrName>
                                        </p:attrNameLst>
                                      </p:cBhvr>
                                    </p:animRot>
                                  </p:childTnLst>
                                </p:cTn>
                              </p:par>
                            </p:childTnLst>
                          </p:cTn>
                        </p:par>
                        <p:par>
                          <p:cTn id="36" fill="hold">
                            <p:stCondLst>
                              <p:cond delay="2700"/>
                            </p:stCondLst>
                            <p:childTnLst>
                              <p:par>
                                <p:cTn id="37" presetID="10" presetClass="exit" presetSubtype="0" fill="hold" nodeType="afterEffect">
                                  <p:stCondLst>
                                    <p:cond delay="0"/>
                                  </p:stCondLst>
                                  <p:childTnLst>
                                    <p:animEffect transition="out" filter="fade">
                                      <p:cBhvr>
                                        <p:cTn id="38" dur="500"/>
                                        <p:tgtEl>
                                          <p:spTgt spid="226"/>
                                        </p:tgtEl>
                                      </p:cBhvr>
                                    </p:animEffect>
                                    <p:set>
                                      <p:cBhvr>
                                        <p:cTn id="39" dur="1" fill="hold">
                                          <p:stCondLst>
                                            <p:cond delay="499"/>
                                          </p:stCondLst>
                                        </p:cTn>
                                        <p:tgtEl>
                                          <p:spTgt spid="226"/>
                                        </p:tgtEl>
                                        <p:attrNameLst>
                                          <p:attrName>style.visibility</p:attrName>
                                        </p:attrNameLst>
                                      </p:cBhvr>
                                      <p:to>
                                        <p:strVal val="hidden"/>
                                      </p:to>
                                    </p:set>
                                  </p:childTnLst>
                                </p:cTn>
                              </p:par>
                            </p:childTnLst>
                          </p:cTn>
                        </p:par>
                      </p:childTnLst>
                    </p:cTn>
                  </p:par>
                  <p:par>
                    <p:cTn id="40" fill="hold">
                      <p:stCondLst>
                        <p:cond delay="indefinite"/>
                      </p:stCondLst>
                      <p:childTnLst>
                        <p:par>
                          <p:cTn id="41" fill="hold">
                            <p:stCondLst>
                              <p:cond delay="0"/>
                            </p:stCondLst>
                            <p:childTnLst>
                              <p:par>
                                <p:cTn id="42" presetID="10" presetClass="exit" presetSubtype="0" fill="hold" nodeType="clickEffect">
                                  <p:stCondLst>
                                    <p:cond delay="0"/>
                                  </p:stCondLst>
                                  <p:childTnLst>
                                    <p:animEffect transition="out" filter="fade">
                                      <p:cBhvr>
                                        <p:cTn id="43" dur="500"/>
                                        <p:tgtEl>
                                          <p:spTgt spid="228"/>
                                        </p:tgtEl>
                                      </p:cBhvr>
                                    </p:animEffect>
                                    <p:set>
                                      <p:cBhvr>
                                        <p:cTn id="44" dur="1" fill="hold">
                                          <p:stCondLst>
                                            <p:cond delay="499"/>
                                          </p:stCondLst>
                                        </p:cTn>
                                        <p:tgtEl>
                                          <p:spTgt spid="228"/>
                                        </p:tgtEl>
                                        <p:attrNameLst>
                                          <p:attrName>style.visibility</p:attrName>
                                        </p:attrNameLst>
                                      </p:cBhvr>
                                      <p:to>
                                        <p:strVal val="hidden"/>
                                      </p:to>
                                    </p:set>
                                  </p:childTnLst>
                                </p:cTn>
                              </p:par>
                            </p:childTnLst>
                          </p:cTn>
                        </p:par>
                        <p:par>
                          <p:cTn id="45" fill="hold">
                            <p:stCondLst>
                              <p:cond delay="500"/>
                            </p:stCondLst>
                            <p:childTnLst>
                              <p:par>
                                <p:cTn id="46" presetID="10" presetClass="entr" presetSubtype="0" fill="hold" nodeType="afterEffect">
                                  <p:stCondLst>
                                    <p:cond delay="0"/>
                                  </p:stCondLst>
                                  <p:childTnLst>
                                    <p:set>
                                      <p:cBhvr>
                                        <p:cTn id="47" dur="1" fill="hold">
                                          <p:stCondLst>
                                            <p:cond delay="0"/>
                                          </p:stCondLst>
                                        </p:cTn>
                                        <p:tgtEl>
                                          <p:spTgt spid="244"/>
                                        </p:tgtEl>
                                        <p:attrNameLst>
                                          <p:attrName>style.visibility</p:attrName>
                                        </p:attrNameLst>
                                      </p:cBhvr>
                                      <p:to>
                                        <p:strVal val="visible"/>
                                      </p:to>
                                    </p:set>
                                    <p:animEffect transition="in" filter="fade">
                                      <p:cBhvr>
                                        <p:cTn id="48" dur="500"/>
                                        <p:tgtEl>
                                          <p:spTgt spid="244"/>
                                        </p:tgtEl>
                                      </p:cBhvr>
                                    </p:animEffect>
                                  </p:childTnLst>
                                </p:cTn>
                              </p:par>
                              <p:par>
                                <p:cTn id="49" presetID="26" presetClass="emph" presetSubtype="0" fill="hold" grpId="0" nodeType="withEffect">
                                  <p:stCondLst>
                                    <p:cond delay="800"/>
                                  </p:stCondLst>
                                  <p:childTnLst>
                                    <p:animEffect transition="out" filter="fade">
                                      <p:cBhvr>
                                        <p:cTn id="50" dur="500" tmFilter="0, 0; .2, .5; .8, .5; 1, 0"/>
                                        <p:tgtEl>
                                          <p:spTgt spid="161"/>
                                        </p:tgtEl>
                                      </p:cBhvr>
                                    </p:animEffect>
                                    <p:animScale>
                                      <p:cBhvr>
                                        <p:cTn id="51" dur="250" autoRev="1" fill="hold"/>
                                        <p:tgtEl>
                                          <p:spTgt spid="161"/>
                                        </p:tgtEl>
                                      </p:cBhvr>
                                      <p:by x="105000" y="105000"/>
                                    </p:animScale>
                                  </p:childTnLst>
                                </p:cTn>
                              </p:par>
                              <p:par>
                                <p:cTn id="52" presetID="26" presetClass="emph" presetSubtype="0" fill="hold" grpId="1" nodeType="withEffect">
                                  <p:stCondLst>
                                    <p:cond delay="1500"/>
                                  </p:stCondLst>
                                  <p:childTnLst>
                                    <p:animEffect transition="out" filter="fade">
                                      <p:cBhvr>
                                        <p:cTn id="53" dur="500" tmFilter="0, 0; .2, .5; .8, .5; 1, 0"/>
                                        <p:tgtEl>
                                          <p:spTgt spid="161"/>
                                        </p:tgtEl>
                                      </p:cBhvr>
                                    </p:animEffect>
                                    <p:animScale>
                                      <p:cBhvr>
                                        <p:cTn id="54" dur="250" autoRev="1" fill="hold"/>
                                        <p:tgtEl>
                                          <p:spTgt spid="161"/>
                                        </p:tgtEl>
                                      </p:cBhvr>
                                      <p:by x="105000" y="105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p:bldP spid="13" grpId="1"/>
      <p:bldP spid="161" grpId="0"/>
      <p:bldP spid="161" grpId="1"/>
    </p:bldLst>
  </p:timing>
</p:sld>
</file>

<file path=ppt/slides/slide1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Title 2"/>
          <p:cNvSpPr>
            <a:spLocks noGrp="1"/>
          </p:cNvSpPr>
          <p:nvPr>
            <p:ph type="title"/>
          </p:nvPr>
        </p:nvSpPr>
        <p:spPr/>
        <p:txBody>
          <a:bodyPr/>
          <a:lstStyle/>
          <a:p>
            <a:r>
              <a:rPr lang="en-US" dirty="0"/>
              <a:t>SQL Server 2016: operational analytics</a:t>
            </a:r>
          </a:p>
        </p:txBody>
      </p:sp>
      <p:sp>
        <p:nvSpPr>
          <p:cNvPr id="2" name="Text Placeholder 1"/>
          <p:cNvSpPr>
            <a:spLocks noGrp="1"/>
          </p:cNvSpPr>
          <p:nvPr>
            <p:ph type="body" sz="quarter" idx="4294967295"/>
          </p:nvPr>
        </p:nvSpPr>
        <p:spPr>
          <a:xfrm>
            <a:off x="0" y="1541463"/>
            <a:ext cx="11887200" cy="2905125"/>
          </a:xfrm>
        </p:spPr>
        <p:txBody>
          <a:bodyPr/>
          <a:lstStyle/>
          <a:p>
            <a:pPr marL="0" indent="0">
              <a:buNone/>
            </a:pPr>
            <a:r>
              <a:rPr lang="en-US" sz="3200" dirty="0">
                <a:solidFill>
                  <a:srgbClr val="C00000"/>
                </a:solidFill>
                <a:latin typeface="Segoe UI Semilight" panose="020B0402040204020203" pitchFamily="34" charset="0"/>
                <a:cs typeface="Segoe UI Semilight" panose="020B0402040204020203" pitchFamily="34" charset="0"/>
              </a:rPr>
              <a:t>Goals:</a:t>
            </a:r>
          </a:p>
          <a:p>
            <a:r>
              <a:rPr lang="en-US" sz="2000" dirty="0">
                <a:solidFill>
                  <a:schemeClr val="tx1"/>
                </a:solidFill>
                <a:latin typeface="+mn-lt"/>
              </a:rPr>
              <a:t>Minimal impact on operational workloads with concurrent analytics</a:t>
            </a:r>
          </a:p>
          <a:p>
            <a:r>
              <a:rPr lang="en-US" sz="2000" dirty="0">
                <a:solidFill>
                  <a:schemeClr val="tx1"/>
                </a:solidFill>
                <a:latin typeface="+mn-lt"/>
              </a:rPr>
              <a:t>Performance analytics for operational schema </a:t>
            </a:r>
          </a:p>
          <a:p>
            <a:pPr marL="342873" lvl="1" indent="0">
              <a:buNone/>
            </a:pPr>
            <a:r>
              <a:rPr lang="en-US" sz="2000" dirty="0"/>
              <a:t> </a:t>
            </a:r>
          </a:p>
        </p:txBody>
      </p:sp>
      <p:sp>
        <p:nvSpPr>
          <p:cNvPr id="4" name="Up Arrow Callout 3"/>
          <p:cNvSpPr/>
          <p:nvPr/>
        </p:nvSpPr>
        <p:spPr bwMode="auto">
          <a:xfrm>
            <a:off x="427037" y="3570288"/>
            <a:ext cx="6324600" cy="1752600"/>
          </a:xfrm>
          <a:prstGeom prst="upArrowCallout">
            <a:avLst/>
          </a:prstGeom>
          <a:solidFill>
            <a:schemeClr val="accent4"/>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algn="ctr" defTabSz="932398" fontAlgn="base">
              <a:spcBef>
                <a:spcPct val="0"/>
              </a:spcBef>
              <a:spcAft>
                <a:spcPct val="0"/>
              </a:spcAft>
            </a:pPr>
            <a:r>
              <a:rPr lang="en-US" sz="3200" dirty="0">
                <a:gradFill>
                  <a:gsLst>
                    <a:gs pos="16814">
                      <a:srgbClr val="FFFFFF"/>
                    </a:gs>
                    <a:gs pos="46000">
                      <a:srgbClr val="FFFFFF"/>
                    </a:gs>
                  </a:gsLst>
                  <a:lin ang="5400000" scaled="0"/>
                </a:gradFill>
              </a:rPr>
              <a:t>Achieved using </a:t>
            </a:r>
            <a:r>
              <a:rPr lang="en-US" sz="3200" dirty="0" err="1">
                <a:gradFill>
                  <a:gsLst>
                    <a:gs pos="16814">
                      <a:srgbClr val="FFFFFF"/>
                    </a:gs>
                    <a:gs pos="46000">
                      <a:srgbClr val="FFFFFF"/>
                    </a:gs>
                  </a:gsLst>
                  <a:lin ang="5400000" scaled="0"/>
                </a:gradFill>
              </a:rPr>
              <a:t>columnstore</a:t>
            </a:r>
            <a:r>
              <a:rPr lang="en-US" sz="3200" dirty="0">
                <a:gradFill>
                  <a:gsLst>
                    <a:gs pos="16814">
                      <a:srgbClr val="FFFFFF"/>
                    </a:gs>
                    <a:gs pos="46000">
                      <a:srgbClr val="FFFFFF"/>
                    </a:gs>
                  </a:gsLst>
                  <a:lin ang="5400000" scaled="0"/>
                </a:gradFill>
              </a:rPr>
              <a:t> indexes</a:t>
            </a:r>
          </a:p>
        </p:txBody>
      </p:sp>
      <p:sp>
        <p:nvSpPr>
          <p:cNvPr id="5" name="TextBox 4"/>
          <p:cNvSpPr txBox="1"/>
          <p:nvPr/>
        </p:nvSpPr>
        <p:spPr>
          <a:xfrm>
            <a:off x="1" y="6642289"/>
            <a:ext cx="3806190" cy="352236"/>
          </a:xfrm>
          <a:prstGeom prst="rect">
            <a:avLst/>
          </a:prstGeom>
          <a:noFill/>
        </p:spPr>
        <p:txBody>
          <a:bodyPr wrap="square" lIns="365760" tIns="146304" rIns="182880" bIns="146304" rtlCol="0" anchor="ctr" anchorCtr="0">
            <a:noAutofit/>
          </a:bodyPr>
          <a:lstStyle/>
          <a:p>
            <a:pPr>
              <a:lnSpc>
                <a:spcPct val="90000"/>
              </a:lnSpc>
              <a:spcAft>
                <a:spcPts val="600"/>
              </a:spcAft>
            </a:pPr>
            <a:r>
              <a:rPr lang="en-US" sz="1400" dirty="0">
                <a:solidFill>
                  <a:schemeClr val="bg1"/>
                </a:solidFill>
                <a:latin typeface="Segoe UI Semibold" panose="020B0702040204020203" pitchFamily="34" charset="0"/>
                <a:ea typeface="Segoe UI Black" panose="020B0A02040204020203" pitchFamily="34" charset="0"/>
                <a:cs typeface="Segoe UI Semibold" panose="020B0702040204020203" pitchFamily="34" charset="0"/>
              </a:rPr>
              <a:t>Performance</a:t>
            </a:r>
          </a:p>
        </p:txBody>
      </p:sp>
    </p:spTree>
    <p:extLst>
      <p:ext uri="{BB962C8B-B14F-4D97-AF65-F5344CB8AC3E}">
        <p14:creationId xmlns:p14="http://schemas.microsoft.com/office/powerpoint/2010/main" val="2513583273"/>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
</file>

<file path=ppt/slides/slide15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aphicFrame>
        <p:nvGraphicFramePr>
          <p:cNvPr id="26" name="Object 25" hidden="1"/>
          <p:cNvGraphicFramePr>
            <a:graphicFrameLocks noChangeAspect="1"/>
          </p:cNvGraphicFramePr>
          <p:nvPr>
            <p:custDataLst>
              <p:tags r:id="rId2"/>
            </p:custDataLst>
            <p:extLst/>
          </p:nvPr>
        </p:nvGraphicFramePr>
        <p:xfrm>
          <a:off x="2471" y="2085"/>
          <a:ext cx="1587" cy="1587"/>
        </p:xfrm>
        <a:graphic>
          <a:graphicData uri="http://schemas.openxmlformats.org/presentationml/2006/ole">
            <mc:AlternateContent xmlns:mc="http://schemas.openxmlformats.org/markup-compatibility/2006">
              <mc:Choice xmlns:v="urn:schemas-microsoft-com:vml" Requires="v">
                <p:oleObj spid="_x0000_s97283" name="think-cell Slide" r:id="rId5" imgW="270" imgH="270" progId="TCLayout.ActiveDocument.1">
                  <p:embed/>
                </p:oleObj>
              </mc:Choice>
              <mc:Fallback>
                <p:oleObj name="think-cell Slide" r:id="rId5" imgW="270" imgH="270" progId="TCLayout.ActiveDocument.1">
                  <p:embed/>
                  <p:pic>
                    <p:nvPicPr>
                      <p:cNvPr id="26" name="Object 25" hidden="1"/>
                      <p:cNvPicPr/>
                      <p:nvPr/>
                    </p:nvPicPr>
                    <p:blipFill>
                      <a:blip r:embed="rId6"/>
                      <a:stretch>
                        <a:fillRect/>
                      </a:stretch>
                    </p:blipFill>
                    <p:spPr>
                      <a:xfrm>
                        <a:off x="2471" y="2085"/>
                        <a:ext cx="1587" cy="1587"/>
                      </a:xfrm>
                      <a:prstGeom prst="rect">
                        <a:avLst/>
                      </a:prstGeom>
                    </p:spPr>
                  </p:pic>
                </p:oleObj>
              </mc:Fallback>
            </mc:AlternateContent>
          </a:graphicData>
        </a:graphic>
      </p:graphicFrame>
      <p:sp>
        <p:nvSpPr>
          <p:cNvPr id="4" name="Title 3"/>
          <p:cNvSpPr>
            <a:spLocks noGrp="1"/>
          </p:cNvSpPr>
          <p:nvPr>
            <p:ph type="title"/>
          </p:nvPr>
        </p:nvSpPr>
        <p:spPr/>
        <p:txBody>
          <a:bodyPr/>
          <a:lstStyle/>
          <a:p>
            <a:r>
              <a:rPr lang="en-US" dirty="0">
                <a:solidFill>
                  <a:schemeClr val="tx1">
                    <a:lumMod val="95000"/>
                  </a:schemeClr>
                </a:solidFill>
              </a:rPr>
              <a:t>AlwaysOn support for SSISDB</a:t>
            </a:r>
            <a:br>
              <a:rPr lang="en-US" dirty="0">
                <a:solidFill>
                  <a:schemeClr val="tx1">
                    <a:lumMod val="95000"/>
                  </a:schemeClr>
                </a:solidFill>
              </a:rPr>
            </a:br>
            <a:r>
              <a:rPr lang="en-US" sz="3200" dirty="0">
                <a:solidFill>
                  <a:schemeClr val="accent5"/>
                </a:solidFill>
              </a:rPr>
              <a:t>High availability for the SSIS catalog</a:t>
            </a:r>
          </a:p>
        </p:txBody>
      </p:sp>
      <p:sp>
        <p:nvSpPr>
          <p:cNvPr id="7" name="Rectangle 6"/>
          <p:cNvSpPr/>
          <p:nvPr/>
        </p:nvSpPr>
        <p:spPr bwMode="auto">
          <a:xfrm>
            <a:off x="7455992" y="1624185"/>
            <a:ext cx="4524571" cy="4878244"/>
          </a:xfrm>
          <a:prstGeom prst="rect">
            <a:avLst/>
          </a:prstGeom>
          <a:no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45713" rIns="0" bIns="45713" numCol="1" spcCol="0" rtlCol="0" fromWordArt="0" anchor="t" anchorCtr="0" forceAA="0" compatLnSpc="1">
            <a:prstTxWarp prst="textNoShape">
              <a:avLst/>
            </a:prstTxWarp>
            <a:spAutoFit/>
          </a:bodyPr>
          <a:lstStyle/>
          <a:p>
            <a:pPr defTabSz="931954">
              <a:spcBef>
                <a:spcPts val="1199"/>
              </a:spcBef>
            </a:pPr>
            <a:r>
              <a:rPr lang="en-US" sz="3200" dirty="0">
                <a:ln>
                  <a:solidFill>
                    <a:srgbClr val="FFFFFF">
                      <a:alpha val="0"/>
                    </a:srgbClr>
                  </a:solidFill>
                </a:ln>
                <a:solidFill>
                  <a:schemeClr val="accent5"/>
                </a:solidFill>
                <a:latin typeface="Segoe UI Semilight" panose="020B0402040204020203" pitchFamily="34" charset="0"/>
                <a:ea typeface="Segoe UI" pitchFamily="34" charset="0"/>
                <a:cs typeface="Segoe UI Semilight" panose="020B0402040204020203" pitchFamily="34" charset="0"/>
              </a:rPr>
              <a:t>Capability</a:t>
            </a:r>
          </a:p>
          <a:p>
            <a:pPr defTabSz="931954">
              <a:spcBef>
                <a:spcPts val="1199"/>
              </a:spcBef>
            </a:pPr>
            <a:r>
              <a:rPr lang="en-US" sz="1800" dirty="0">
                <a:solidFill>
                  <a:schemeClr val="tx1">
                    <a:lumMod val="95000"/>
                  </a:schemeClr>
                </a:solidFill>
              </a:rPr>
              <a:t>DBA can set up AlwaysOn availability groups for the SSIS Catalog</a:t>
            </a:r>
          </a:p>
          <a:p>
            <a:pPr defTabSz="931954">
              <a:spcBef>
                <a:spcPts val="1199"/>
              </a:spcBef>
            </a:pPr>
            <a:r>
              <a:rPr lang="en-US" sz="3200" dirty="0">
                <a:ln>
                  <a:solidFill>
                    <a:srgbClr val="FFFFFF">
                      <a:alpha val="0"/>
                    </a:srgbClr>
                  </a:solidFill>
                </a:ln>
                <a:solidFill>
                  <a:schemeClr val="accent5"/>
                </a:solidFill>
                <a:latin typeface="Segoe UI Semilight" panose="020B0402040204020203" pitchFamily="34" charset="0"/>
                <a:ea typeface="Segoe UI" pitchFamily="34" charset="0"/>
                <a:cs typeface="Segoe UI Semilight" panose="020B0402040204020203" pitchFamily="34" charset="0"/>
              </a:rPr>
              <a:t>Benefits</a:t>
            </a:r>
          </a:p>
          <a:p>
            <a:pPr marL="403147" indent="-349183" defTabSz="931954">
              <a:spcBef>
                <a:spcPts val="600"/>
              </a:spcBef>
              <a:buClr>
                <a:srgbClr val="FF8C00"/>
              </a:buClr>
              <a:buFont typeface="Wingdings 3" panose="05040102010807070707" pitchFamily="18" charset="2"/>
              <a:buChar char="Æ"/>
            </a:pPr>
            <a:r>
              <a:rPr lang="en-US" sz="1800" dirty="0">
                <a:ln>
                  <a:solidFill>
                    <a:srgbClr val="FFFFFF">
                      <a:alpha val="0"/>
                    </a:srgbClr>
                  </a:solidFill>
                </a:ln>
                <a:solidFill>
                  <a:schemeClr val="tx1">
                    <a:lumMod val="95000"/>
                  </a:schemeClr>
                </a:solidFill>
                <a:ea typeface="Segoe UI" pitchFamily="34" charset="0"/>
                <a:cs typeface="Segoe UI" pitchFamily="34" charset="0"/>
              </a:rPr>
              <a:t>Consistent with SQL Server high availability setup flow</a:t>
            </a:r>
          </a:p>
          <a:p>
            <a:pPr marL="403147" indent="-349183" defTabSz="931954">
              <a:spcBef>
                <a:spcPts val="600"/>
              </a:spcBef>
              <a:buClr>
                <a:srgbClr val="FF8C00"/>
              </a:buClr>
              <a:buFont typeface="Wingdings 3" panose="05040102010807070707" pitchFamily="18" charset="2"/>
              <a:buChar char="Æ"/>
            </a:pPr>
            <a:r>
              <a:rPr lang="en-US" sz="1800" dirty="0">
                <a:ln>
                  <a:solidFill>
                    <a:srgbClr val="FFFFFF">
                      <a:alpha val="0"/>
                    </a:srgbClr>
                  </a:solidFill>
                </a:ln>
                <a:solidFill>
                  <a:schemeClr val="tx1">
                    <a:lumMod val="95000"/>
                  </a:schemeClr>
                </a:solidFill>
                <a:ea typeface="Segoe UI" pitchFamily="34" charset="0"/>
                <a:cs typeface="Segoe UI" pitchFamily="34" charset="0"/>
              </a:rPr>
              <a:t>Works for any user database which contains encrypted data based on database master key</a:t>
            </a:r>
          </a:p>
          <a:p>
            <a:pPr marL="403147" indent="-349183" defTabSz="931954">
              <a:spcBef>
                <a:spcPts val="600"/>
              </a:spcBef>
              <a:buClr>
                <a:srgbClr val="FF8C00"/>
              </a:buClr>
              <a:buFont typeface="Wingdings 3" panose="05040102010807070707" pitchFamily="18" charset="2"/>
              <a:buChar char="Æ"/>
            </a:pPr>
            <a:r>
              <a:rPr lang="en-US" sz="1800" dirty="0">
                <a:ln>
                  <a:solidFill>
                    <a:srgbClr val="FFFFFF">
                      <a:alpha val="0"/>
                    </a:srgbClr>
                  </a:solidFill>
                </a:ln>
                <a:solidFill>
                  <a:schemeClr val="tx1">
                    <a:lumMod val="95000"/>
                  </a:schemeClr>
                </a:solidFill>
                <a:ea typeface="Segoe UI" pitchFamily="34" charset="0"/>
                <a:cs typeface="Segoe UI" pitchFamily="34" charset="0"/>
              </a:rPr>
              <a:t>Support SSISDB upgrade even when it has been added to the HA group</a:t>
            </a:r>
          </a:p>
          <a:p>
            <a:pPr marL="403147" indent="-349183" defTabSz="931954">
              <a:spcBef>
                <a:spcPts val="600"/>
              </a:spcBef>
              <a:buClr>
                <a:srgbClr val="FF8C00"/>
              </a:buClr>
              <a:buFont typeface="Wingdings 3" panose="05040102010807070707" pitchFamily="18" charset="2"/>
              <a:buChar char="Æ"/>
            </a:pPr>
            <a:r>
              <a:rPr lang="en-US" sz="1800" dirty="0">
                <a:ln>
                  <a:solidFill>
                    <a:srgbClr val="FFFFFF">
                      <a:alpha val="0"/>
                    </a:srgbClr>
                  </a:solidFill>
                </a:ln>
                <a:solidFill>
                  <a:schemeClr val="tx1">
                    <a:lumMod val="95000"/>
                  </a:schemeClr>
                </a:solidFill>
                <a:ea typeface="Segoe UI" pitchFamily="34" charset="0"/>
                <a:cs typeface="Segoe UI" pitchFamily="34" charset="0"/>
              </a:rPr>
              <a:t>Easy to configure</a:t>
            </a:r>
          </a:p>
          <a:p>
            <a:pPr marL="53964" defTabSz="931954">
              <a:spcBef>
                <a:spcPts val="600"/>
              </a:spcBef>
              <a:buClr>
                <a:srgbClr val="C00000"/>
              </a:buClr>
            </a:pPr>
            <a:endParaRPr lang="en-US" sz="1800" dirty="0">
              <a:ln>
                <a:solidFill>
                  <a:srgbClr val="FFFFFF">
                    <a:alpha val="0"/>
                  </a:srgbClr>
                </a:solidFill>
              </a:ln>
              <a:solidFill>
                <a:schemeClr val="tx1">
                  <a:lumMod val="95000"/>
                </a:schemeClr>
              </a:solidFill>
              <a:ea typeface="Segoe UI" pitchFamily="34" charset="0"/>
              <a:cs typeface="Segoe UI" pitchFamily="34" charset="0"/>
            </a:endParaRPr>
          </a:p>
        </p:txBody>
      </p:sp>
      <p:pic>
        <p:nvPicPr>
          <p:cNvPr id="54" name="Picture 53"/>
          <p:cNvPicPr/>
          <p:nvPr/>
        </p:nvPicPr>
        <p:blipFill>
          <a:blip r:embed="rId7">
            <a:extLst>
              <a:ext uri="{28A0092B-C50C-407E-A947-70E740481C1C}">
                <a14:useLocalDpi xmlns:a14="http://schemas.microsoft.com/office/drawing/2010/main" val="0"/>
              </a:ext>
            </a:extLst>
          </a:blip>
          <a:stretch>
            <a:fillRect/>
          </a:stretch>
        </p:blipFill>
        <p:spPr>
          <a:xfrm>
            <a:off x="507585" y="1820862"/>
            <a:ext cx="3894138" cy="3704871"/>
          </a:xfrm>
          <a:prstGeom prst="rect">
            <a:avLst/>
          </a:prstGeom>
        </p:spPr>
      </p:pic>
      <p:pic>
        <p:nvPicPr>
          <p:cNvPr id="55" name="Picture 54"/>
          <p:cNvPicPr/>
          <p:nvPr/>
        </p:nvPicPr>
        <p:blipFill>
          <a:blip r:embed="rId8">
            <a:extLst>
              <a:ext uri="{28A0092B-C50C-407E-A947-70E740481C1C}">
                <a14:useLocalDpi xmlns:a14="http://schemas.microsoft.com/office/drawing/2010/main" val="0"/>
              </a:ext>
            </a:extLst>
          </a:blip>
          <a:stretch>
            <a:fillRect/>
          </a:stretch>
        </p:blipFill>
        <p:spPr>
          <a:xfrm>
            <a:off x="2066034" y="3103812"/>
            <a:ext cx="4671378" cy="3051810"/>
          </a:xfrm>
          <a:prstGeom prst="rect">
            <a:avLst/>
          </a:prstGeom>
        </p:spPr>
      </p:pic>
      <p:sp>
        <p:nvSpPr>
          <p:cNvPr id="8" name="TextBox 7"/>
          <p:cNvSpPr txBox="1"/>
          <p:nvPr/>
        </p:nvSpPr>
        <p:spPr>
          <a:xfrm>
            <a:off x="1" y="6642289"/>
            <a:ext cx="3806190" cy="352236"/>
          </a:xfrm>
          <a:prstGeom prst="rect">
            <a:avLst/>
          </a:prstGeom>
          <a:noFill/>
        </p:spPr>
        <p:txBody>
          <a:bodyPr wrap="square" lIns="365760" tIns="146304" rIns="182880" bIns="146304" rtlCol="0" anchor="ctr" anchorCtr="0">
            <a:noAutofit/>
          </a:bodyPr>
          <a:lstStyle/>
          <a:p>
            <a:pPr>
              <a:lnSpc>
                <a:spcPct val="90000"/>
              </a:lnSpc>
              <a:spcAft>
                <a:spcPts val="600"/>
              </a:spcAft>
            </a:pPr>
            <a:r>
              <a:rPr lang="en-US" sz="1400" dirty="0">
                <a:solidFill>
                  <a:schemeClr val="bg1"/>
                </a:solidFill>
                <a:latin typeface="Segoe UI Semibold" panose="020B0702040204020203" pitchFamily="34" charset="0"/>
                <a:ea typeface="Segoe UI Black" panose="020B0A02040204020203" pitchFamily="34" charset="0"/>
                <a:cs typeface="Segoe UI Semibold" panose="020B0702040204020203" pitchFamily="34" charset="0"/>
              </a:rPr>
              <a:t>Access any data</a:t>
            </a:r>
          </a:p>
        </p:txBody>
      </p:sp>
    </p:spTree>
    <p:extLst>
      <p:ext uri="{BB962C8B-B14F-4D97-AF65-F5344CB8AC3E}">
        <p14:creationId xmlns:p14="http://schemas.microsoft.com/office/powerpoint/2010/main" val="235706092"/>
      </p:ext>
    </p:extLst>
  </p:cSld>
  <p:clrMapOvr>
    <a:masterClrMapping/>
  </p:clrMapOvr>
  <mc:AlternateContent xmlns:mc="http://schemas.openxmlformats.org/markup-compatibility/2006">
    <mc:Choice xmlns:p14="http://schemas.microsoft.com/office/powerpoint/2010/main" Requires="p14">
      <p:transition spd="med" p14:dur="700" advTm="287578">
        <p:fade/>
      </p:transition>
    </mc:Choice>
    <mc:Fallback>
      <p:transition spd="med" advTm="287578">
        <p:fade/>
      </p:transition>
    </mc:Fallback>
  </mc:AlternateContent>
</p:sld>
</file>

<file path=ppt/slides/slide15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Text Placeholder 2"/>
          <p:cNvSpPr>
            <a:spLocks noGrp="1"/>
          </p:cNvSpPr>
          <p:nvPr>
            <p:ph type="body" sz="quarter" idx="10"/>
          </p:nvPr>
        </p:nvSpPr>
        <p:spPr/>
        <p:txBody>
          <a:bodyPr>
            <a:normAutofit fontScale="47500" lnSpcReduction="20000"/>
          </a:bodyPr>
          <a:lstStyle/>
          <a:p>
            <a:r>
              <a:rPr lang="en-US" dirty="0"/>
              <a:t> private static void Main(string[] </a:t>
            </a:r>
            <a:r>
              <a:rPr lang="en-US" dirty="0" err="1"/>
              <a:t>args</a:t>
            </a:r>
            <a:r>
              <a:rPr lang="en-US" dirty="0"/>
              <a:t>)</a:t>
            </a:r>
          </a:p>
          <a:p>
            <a:r>
              <a:rPr lang="en-US" dirty="0"/>
              <a:t>        {</a:t>
            </a:r>
          </a:p>
          <a:p>
            <a:r>
              <a:rPr lang="en-US" dirty="0"/>
              <a:t>            // Connection string to SSISDB</a:t>
            </a:r>
          </a:p>
          <a:p>
            <a:r>
              <a:rPr lang="en-US" dirty="0"/>
              <a:t>            </a:t>
            </a:r>
            <a:r>
              <a:rPr lang="en-US" dirty="0" err="1"/>
              <a:t>var</a:t>
            </a:r>
            <a:r>
              <a:rPr lang="en-US" dirty="0"/>
              <a:t> </a:t>
            </a:r>
            <a:r>
              <a:rPr lang="en-US" dirty="0" err="1"/>
              <a:t>connectionString</a:t>
            </a:r>
            <a:r>
              <a:rPr lang="en-US" dirty="0"/>
              <a:t> = "Data Source=.;Initial Catalog=</a:t>
            </a:r>
            <a:r>
              <a:rPr lang="en-US" dirty="0" err="1"/>
              <a:t>SSISDB;Integrated</a:t>
            </a:r>
            <a:r>
              <a:rPr lang="en-US" dirty="0"/>
              <a:t> Security=</a:t>
            </a:r>
            <a:r>
              <a:rPr lang="en-US" dirty="0" err="1"/>
              <a:t>True;MultipleActiveResultSets</a:t>
            </a:r>
            <a:r>
              <a:rPr lang="en-US" dirty="0"/>
              <a:t>=false";</a:t>
            </a:r>
          </a:p>
          <a:p>
            <a:endParaRPr lang="en-US" dirty="0"/>
          </a:p>
          <a:p>
            <a:r>
              <a:rPr lang="en-US" dirty="0"/>
              <a:t>            using (</a:t>
            </a:r>
            <a:r>
              <a:rPr lang="en-US" dirty="0" err="1"/>
              <a:t>var</a:t>
            </a:r>
            <a:r>
              <a:rPr lang="en-US" dirty="0"/>
              <a:t> </a:t>
            </a:r>
            <a:r>
              <a:rPr lang="en-US" dirty="0" err="1"/>
              <a:t>sqlConnection</a:t>
            </a:r>
            <a:r>
              <a:rPr lang="en-US" dirty="0"/>
              <a:t> = new </a:t>
            </a:r>
            <a:r>
              <a:rPr lang="en-US" dirty="0" err="1"/>
              <a:t>SqlConnection</a:t>
            </a:r>
            <a:r>
              <a:rPr lang="en-US" dirty="0"/>
              <a:t>(</a:t>
            </a:r>
            <a:r>
              <a:rPr lang="en-US" dirty="0" err="1"/>
              <a:t>connectionString</a:t>
            </a:r>
            <a:r>
              <a:rPr lang="en-US" dirty="0"/>
              <a:t>))</a:t>
            </a:r>
          </a:p>
          <a:p>
            <a:r>
              <a:rPr lang="en-US" dirty="0"/>
              <a:t>            {</a:t>
            </a:r>
          </a:p>
          <a:p>
            <a:r>
              <a:rPr lang="en-US" dirty="0"/>
              <a:t>                </a:t>
            </a:r>
            <a:r>
              <a:rPr lang="en-US" dirty="0" err="1"/>
              <a:t>sqlConnection.Open</a:t>
            </a:r>
            <a:r>
              <a:rPr lang="en-US" dirty="0"/>
              <a:t>();</a:t>
            </a:r>
          </a:p>
          <a:p>
            <a:endParaRPr lang="en-US" dirty="0"/>
          </a:p>
          <a:p>
            <a:r>
              <a:rPr lang="en-US" dirty="0"/>
              <a:t>                </a:t>
            </a:r>
            <a:r>
              <a:rPr lang="en-US" dirty="0" err="1"/>
              <a:t>var</a:t>
            </a:r>
            <a:r>
              <a:rPr lang="en-US" dirty="0"/>
              <a:t> </a:t>
            </a:r>
            <a:r>
              <a:rPr lang="en-US" dirty="0" err="1"/>
              <a:t>sqlCommand</a:t>
            </a:r>
            <a:r>
              <a:rPr lang="en-US" dirty="0"/>
              <a:t> = new </a:t>
            </a:r>
            <a:r>
              <a:rPr lang="en-US" dirty="0" err="1"/>
              <a:t>SqlCommand</a:t>
            </a:r>
            <a:endParaRPr lang="en-US" dirty="0"/>
          </a:p>
          <a:p>
            <a:r>
              <a:rPr lang="en-US" dirty="0"/>
              <a:t>                {</a:t>
            </a:r>
          </a:p>
          <a:p>
            <a:r>
              <a:rPr lang="en-US" dirty="0"/>
              <a:t>                    Connection = </a:t>
            </a:r>
            <a:r>
              <a:rPr lang="en-US" dirty="0" err="1"/>
              <a:t>sqlConnection</a:t>
            </a:r>
            <a:r>
              <a:rPr lang="en-US" dirty="0"/>
              <a:t>,</a:t>
            </a:r>
          </a:p>
          <a:p>
            <a:r>
              <a:rPr lang="en-US" dirty="0"/>
              <a:t>                    </a:t>
            </a:r>
            <a:r>
              <a:rPr lang="en-US" dirty="0" err="1"/>
              <a:t>CommandType</a:t>
            </a:r>
            <a:r>
              <a:rPr lang="en-US" dirty="0"/>
              <a:t> = </a:t>
            </a:r>
            <a:r>
              <a:rPr lang="en-US" dirty="0" err="1"/>
              <a:t>CommandType.StoredProcedure</a:t>
            </a:r>
            <a:r>
              <a:rPr lang="en-US" dirty="0"/>
              <a:t>,</a:t>
            </a:r>
          </a:p>
          <a:p>
            <a:r>
              <a:rPr lang="en-US" dirty="0"/>
              <a:t>                    </a:t>
            </a:r>
            <a:r>
              <a:rPr lang="en-US" dirty="0" err="1"/>
              <a:t>CommandText</a:t>
            </a:r>
            <a:r>
              <a:rPr lang="en-US" dirty="0"/>
              <a:t> = "[catalog].[</a:t>
            </a:r>
            <a:r>
              <a:rPr lang="en-US" dirty="0" err="1"/>
              <a:t>deploy_packages</a:t>
            </a:r>
            <a:r>
              <a:rPr lang="en-US" dirty="0"/>
              <a:t>]"</a:t>
            </a:r>
          </a:p>
          <a:p>
            <a:r>
              <a:rPr lang="en-US" dirty="0"/>
              <a:t>                };</a:t>
            </a:r>
          </a:p>
          <a:p>
            <a:endParaRPr lang="en-US" dirty="0"/>
          </a:p>
          <a:p>
            <a:r>
              <a:rPr lang="en-US" dirty="0"/>
              <a:t>                </a:t>
            </a:r>
            <a:r>
              <a:rPr lang="en-US" dirty="0" err="1"/>
              <a:t>var</a:t>
            </a:r>
            <a:r>
              <a:rPr lang="en-US" dirty="0"/>
              <a:t> </a:t>
            </a:r>
            <a:r>
              <a:rPr lang="en-US" dirty="0" err="1"/>
              <a:t>packageData</a:t>
            </a:r>
            <a:r>
              <a:rPr lang="en-US" dirty="0"/>
              <a:t> = Encoding.UTF8.GetBytes(</a:t>
            </a:r>
            <a:r>
              <a:rPr lang="en-US" dirty="0" err="1"/>
              <a:t>File.ReadAllText</a:t>
            </a:r>
            <a:r>
              <a:rPr lang="en-US" dirty="0"/>
              <a:t>(@"C:\Test\Package.dtsx"));</a:t>
            </a:r>
          </a:p>
          <a:p>
            <a:endParaRPr lang="en-US" dirty="0"/>
          </a:p>
          <a:p>
            <a:r>
              <a:rPr lang="en-US" dirty="0"/>
              <a:t>                // </a:t>
            </a:r>
            <a:r>
              <a:rPr lang="en-US" dirty="0" err="1"/>
              <a:t>DataTable</a:t>
            </a:r>
            <a:r>
              <a:rPr lang="en-US" dirty="0"/>
              <a:t>: name is the package name without extension and </a:t>
            </a:r>
            <a:r>
              <a:rPr lang="en-US" dirty="0" err="1"/>
              <a:t>package_data</a:t>
            </a:r>
            <a:r>
              <a:rPr lang="en-US" dirty="0"/>
              <a:t> is byte array of package.</a:t>
            </a:r>
          </a:p>
          <a:p>
            <a:r>
              <a:rPr lang="en-US" dirty="0"/>
              <a:t>                </a:t>
            </a:r>
            <a:r>
              <a:rPr lang="en-US" dirty="0" err="1"/>
              <a:t>var</a:t>
            </a:r>
            <a:r>
              <a:rPr lang="en-US" dirty="0"/>
              <a:t> </a:t>
            </a:r>
            <a:r>
              <a:rPr lang="en-US" dirty="0" err="1"/>
              <a:t>packageTable</a:t>
            </a:r>
            <a:r>
              <a:rPr lang="en-US" dirty="0"/>
              <a:t> = new </a:t>
            </a:r>
            <a:r>
              <a:rPr lang="en-US" dirty="0" err="1"/>
              <a:t>DataTable</a:t>
            </a:r>
            <a:r>
              <a:rPr lang="en-US" dirty="0"/>
              <a:t>();</a:t>
            </a:r>
          </a:p>
          <a:p>
            <a:r>
              <a:rPr lang="en-US" dirty="0"/>
              <a:t>                </a:t>
            </a:r>
            <a:r>
              <a:rPr lang="en-US" dirty="0" err="1"/>
              <a:t>packageTable.Columns.Add</a:t>
            </a:r>
            <a:r>
              <a:rPr lang="en-US" dirty="0"/>
              <a:t>("name", </a:t>
            </a:r>
            <a:r>
              <a:rPr lang="en-US" dirty="0" err="1"/>
              <a:t>typeof</a:t>
            </a:r>
            <a:r>
              <a:rPr lang="en-US" dirty="0"/>
              <a:t>(string));</a:t>
            </a:r>
          </a:p>
          <a:p>
            <a:r>
              <a:rPr lang="en-US" dirty="0"/>
              <a:t>                </a:t>
            </a:r>
            <a:r>
              <a:rPr lang="en-US" dirty="0" err="1"/>
              <a:t>packageTable.Columns.Add</a:t>
            </a:r>
            <a:r>
              <a:rPr lang="en-US" dirty="0"/>
              <a:t>("</a:t>
            </a:r>
            <a:r>
              <a:rPr lang="en-US" dirty="0" err="1"/>
              <a:t>package_data</a:t>
            </a:r>
            <a:r>
              <a:rPr lang="en-US" dirty="0"/>
              <a:t>", </a:t>
            </a:r>
            <a:r>
              <a:rPr lang="en-US" dirty="0" err="1"/>
              <a:t>typeof</a:t>
            </a:r>
            <a:r>
              <a:rPr lang="en-US" dirty="0"/>
              <a:t>(byte[]));</a:t>
            </a:r>
          </a:p>
          <a:p>
            <a:r>
              <a:rPr lang="en-US" dirty="0"/>
              <a:t>                </a:t>
            </a:r>
            <a:r>
              <a:rPr lang="en-US" dirty="0" err="1"/>
              <a:t>packageTable.Rows.Add</a:t>
            </a:r>
            <a:r>
              <a:rPr lang="en-US" dirty="0"/>
              <a:t>("Package", </a:t>
            </a:r>
            <a:r>
              <a:rPr lang="en-US" dirty="0" err="1"/>
              <a:t>packageData</a:t>
            </a:r>
            <a:r>
              <a:rPr lang="en-US" dirty="0"/>
              <a:t>);</a:t>
            </a:r>
          </a:p>
          <a:p>
            <a:endParaRPr lang="en-US" dirty="0"/>
          </a:p>
          <a:p>
            <a:r>
              <a:rPr lang="en-US" dirty="0"/>
              <a:t>                // Set the destination project and folder which is named Folder and Project.</a:t>
            </a:r>
          </a:p>
          <a:p>
            <a:r>
              <a:rPr lang="en-US" dirty="0"/>
              <a:t>                </a:t>
            </a:r>
            <a:r>
              <a:rPr lang="en-US" dirty="0" err="1"/>
              <a:t>sqlCommand.Parameters.Add</a:t>
            </a:r>
            <a:r>
              <a:rPr lang="en-US" dirty="0"/>
              <a:t>(new </a:t>
            </a:r>
            <a:r>
              <a:rPr lang="en-US" dirty="0" err="1"/>
              <a:t>SqlParameter</a:t>
            </a:r>
            <a:r>
              <a:rPr lang="en-US" dirty="0"/>
              <a:t>("@</a:t>
            </a:r>
            <a:r>
              <a:rPr lang="en-US" dirty="0" err="1"/>
              <a:t>folder_name</a:t>
            </a:r>
            <a:r>
              <a:rPr lang="en-US" dirty="0"/>
              <a:t>", </a:t>
            </a:r>
            <a:r>
              <a:rPr lang="en-US" dirty="0" err="1"/>
              <a:t>SqlDbType.NVarChar</a:t>
            </a:r>
            <a:r>
              <a:rPr lang="en-US" dirty="0"/>
              <a:t>, </a:t>
            </a:r>
            <a:r>
              <a:rPr lang="en-US" dirty="0" err="1"/>
              <a:t>ParameterDirection.Input</a:t>
            </a:r>
            <a:r>
              <a:rPr lang="en-US" dirty="0"/>
              <a:t>, "Folder", -1));</a:t>
            </a:r>
          </a:p>
          <a:p>
            <a:r>
              <a:rPr lang="en-US" dirty="0"/>
              <a:t>                </a:t>
            </a:r>
            <a:r>
              <a:rPr lang="en-US" dirty="0" err="1"/>
              <a:t>sqlCommand.Parameters.Add</a:t>
            </a:r>
            <a:r>
              <a:rPr lang="en-US" dirty="0"/>
              <a:t>(new </a:t>
            </a:r>
            <a:r>
              <a:rPr lang="en-US" dirty="0" err="1"/>
              <a:t>SqlParameter</a:t>
            </a:r>
            <a:r>
              <a:rPr lang="en-US" dirty="0"/>
              <a:t>("@</a:t>
            </a:r>
            <a:r>
              <a:rPr lang="en-US" dirty="0" err="1"/>
              <a:t>project_name</a:t>
            </a:r>
            <a:r>
              <a:rPr lang="en-US" dirty="0"/>
              <a:t>", </a:t>
            </a:r>
            <a:r>
              <a:rPr lang="en-US" dirty="0" err="1"/>
              <a:t>SqlDbType.NVarChar</a:t>
            </a:r>
            <a:r>
              <a:rPr lang="en-US" dirty="0"/>
              <a:t>, </a:t>
            </a:r>
            <a:r>
              <a:rPr lang="en-US" dirty="0" err="1"/>
              <a:t>ParameterDirection.Input</a:t>
            </a:r>
            <a:r>
              <a:rPr lang="en-US" dirty="0"/>
              <a:t>, "Project", -1));</a:t>
            </a:r>
          </a:p>
          <a:p>
            <a:r>
              <a:rPr lang="en-US" dirty="0"/>
              <a:t>                </a:t>
            </a:r>
            <a:r>
              <a:rPr lang="en-US" dirty="0" err="1"/>
              <a:t>sqlCommand.Parameters.Add</a:t>
            </a:r>
            <a:r>
              <a:rPr lang="en-US" dirty="0"/>
              <a:t>(new </a:t>
            </a:r>
            <a:r>
              <a:rPr lang="en-US" dirty="0" err="1"/>
              <a:t>SqlParameter</a:t>
            </a:r>
            <a:r>
              <a:rPr lang="en-US" dirty="0"/>
              <a:t>("@</a:t>
            </a:r>
            <a:r>
              <a:rPr lang="en-US" dirty="0" err="1"/>
              <a:t>packages_table</a:t>
            </a:r>
            <a:r>
              <a:rPr lang="en-US" dirty="0"/>
              <a:t>", </a:t>
            </a:r>
            <a:r>
              <a:rPr lang="en-US" dirty="0" err="1"/>
              <a:t>SqlDbType.Structured</a:t>
            </a:r>
            <a:r>
              <a:rPr lang="en-US" dirty="0"/>
              <a:t>, </a:t>
            </a:r>
            <a:r>
              <a:rPr lang="en-US" dirty="0" err="1"/>
              <a:t>ParameterDirection.Input</a:t>
            </a:r>
            <a:r>
              <a:rPr lang="en-US" dirty="0"/>
              <a:t>, </a:t>
            </a:r>
            <a:r>
              <a:rPr lang="en-US" dirty="0" err="1"/>
              <a:t>packageTable</a:t>
            </a:r>
            <a:r>
              <a:rPr lang="en-US" dirty="0"/>
              <a:t>, -1));</a:t>
            </a:r>
          </a:p>
          <a:p>
            <a:endParaRPr lang="en-US" dirty="0"/>
          </a:p>
          <a:p>
            <a:r>
              <a:rPr lang="en-US" dirty="0"/>
              <a:t>                </a:t>
            </a:r>
            <a:r>
              <a:rPr lang="en-US" dirty="0" err="1"/>
              <a:t>var</a:t>
            </a:r>
            <a:r>
              <a:rPr lang="en-US" dirty="0"/>
              <a:t> result = </a:t>
            </a:r>
            <a:r>
              <a:rPr lang="en-US" dirty="0" err="1"/>
              <a:t>sqlCommand.Parameters.Add</a:t>
            </a:r>
            <a:r>
              <a:rPr lang="en-US" dirty="0"/>
              <a:t>("</a:t>
            </a:r>
            <a:r>
              <a:rPr lang="en-US" dirty="0" err="1"/>
              <a:t>RetVal</a:t>
            </a:r>
            <a:r>
              <a:rPr lang="en-US" dirty="0"/>
              <a:t>", </a:t>
            </a:r>
            <a:r>
              <a:rPr lang="en-US" dirty="0" err="1"/>
              <a:t>SqlDbType.Int</a:t>
            </a:r>
            <a:r>
              <a:rPr lang="en-US" dirty="0"/>
              <a:t>);</a:t>
            </a:r>
          </a:p>
          <a:p>
            <a:r>
              <a:rPr lang="en-US" dirty="0"/>
              <a:t>                </a:t>
            </a:r>
            <a:r>
              <a:rPr lang="en-US" dirty="0" err="1"/>
              <a:t>result.Direction</a:t>
            </a:r>
            <a:r>
              <a:rPr lang="en-US" dirty="0"/>
              <a:t> = </a:t>
            </a:r>
            <a:r>
              <a:rPr lang="en-US" dirty="0" err="1"/>
              <a:t>ParameterDirection.ReturnValue</a:t>
            </a:r>
            <a:r>
              <a:rPr lang="en-US" dirty="0"/>
              <a:t>;</a:t>
            </a:r>
          </a:p>
          <a:p>
            <a:endParaRPr lang="en-US" dirty="0"/>
          </a:p>
          <a:p>
            <a:r>
              <a:rPr lang="en-US" dirty="0"/>
              <a:t>                </a:t>
            </a:r>
            <a:r>
              <a:rPr lang="en-US" dirty="0" err="1"/>
              <a:t>sqlCommand.ExecuteNonQuery</a:t>
            </a:r>
            <a:r>
              <a:rPr lang="en-US" dirty="0"/>
              <a:t>();</a:t>
            </a:r>
          </a:p>
          <a:p>
            <a:r>
              <a:rPr lang="en-US" dirty="0"/>
              <a:t>            }</a:t>
            </a:r>
          </a:p>
          <a:p>
            <a:r>
              <a:rPr lang="en-US" dirty="0"/>
              <a:t>        }</a:t>
            </a:r>
          </a:p>
        </p:txBody>
      </p:sp>
      <p:sp>
        <p:nvSpPr>
          <p:cNvPr id="5" name="Text Placeholder 4"/>
          <p:cNvSpPr>
            <a:spLocks noGrp="1"/>
          </p:cNvSpPr>
          <p:nvPr>
            <p:ph type="body" sz="quarter" idx="11"/>
          </p:nvPr>
        </p:nvSpPr>
        <p:spPr/>
        <p:txBody>
          <a:bodyPr>
            <a:normAutofit/>
          </a:bodyPr>
          <a:lstStyle/>
          <a:p>
            <a:r>
              <a:rPr lang="en-US" sz="3200" dirty="0">
                <a:latin typeface="Segoe UI Semilight" panose="020B0402040204020203" pitchFamily="34" charset="0"/>
                <a:cs typeface="Segoe UI Semilight" panose="020B0402040204020203" pitchFamily="34" charset="0"/>
              </a:rPr>
              <a:t>Deployment options</a:t>
            </a:r>
          </a:p>
          <a:p>
            <a:pPr lvl="1"/>
            <a:r>
              <a:rPr lang="en-US" sz="1800" dirty="0"/>
              <a:t>Integration Services Deployment Wizard</a:t>
            </a:r>
          </a:p>
          <a:p>
            <a:pPr lvl="1"/>
            <a:r>
              <a:rPr lang="en-US" sz="1800" dirty="0"/>
              <a:t>SQL Server Management Studio</a:t>
            </a:r>
          </a:p>
          <a:p>
            <a:pPr lvl="1"/>
            <a:r>
              <a:rPr lang="en-US" sz="1800" dirty="0"/>
              <a:t>Deploy packages stored procedure</a:t>
            </a:r>
          </a:p>
          <a:p>
            <a:pPr lvl="1"/>
            <a:r>
              <a:rPr lang="en-US" sz="1800" dirty="0"/>
              <a:t>Object model API</a:t>
            </a:r>
          </a:p>
          <a:p>
            <a:r>
              <a:rPr lang="en-US" sz="3200" dirty="0">
                <a:latin typeface="Segoe UI Semilight" panose="020B0402040204020203" pitchFamily="34" charset="0"/>
                <a:cs typeface="Segoe UI Semilight" panose="020B0402040204020203" pitchFamily="34" charset="0"/>
              </a:rPr>
              <a:t>Enhancements in CTP3</a:t>
            </a:r>
          </a:p>
          <a:p>
            <a:pPr lvl="1"/>
            <a:r>
              <a:rPr lang="en-US" sz="1800" dirty="0"/>
              <a:t>SQL Server Data Tools for Business Intelligence</a:t>
            </a:r>
          </a:p>
        </p:txBody>
      </p:sp>
      <p:sp>
        <p:nvSpPr>
          <p:cNvPr id="6" name="Text Placeholder 5"/>
          <p:cNvSpPr>
            <a:spLocks noGrp="1"/>
          </p:cNvSpPr>
          <p:nvPr>
            <p:ph type="body" sz="quarter" idx="14"/>
          </p:nvPr>
        </p:nvSpPr>
        <p:spPr/>
        <p:txBody>
          <a:bodyPr/>
          <a:lstStyle/>
          <a:p>
            <a:r>
              <a:rPr lang="en-US" dirty="0"/>
              <a:t>Deploy packages to Integration Services server</a:t>
            </a:r>
          </a:p>
        </p:txBody>
      </p:sp>
      <p:sp>
        <p:nvSpPr>
          <p:cNvPr id="7" name="TextBox 6"/>
          <p:cNvSpPr txBox="1"/>
          <p:nvPr/>
        </p:nvSpPr>
        <p:spPr>
          <a:xfrm>
            <a:off x="1" y="6642289"/>
            <a:ext cx="3806190" cy="352236"/>
          </a:xfrm>
          <a:prstGeom prst="rect">
            <a:avLst/>
          </a:prstGeom>
          <a:noFill/>
        </p:spPr>
        <p:txBody>
          <a:bodyPr wrap="square" lIns="365760" tIns="146304" rIns="182880" bIns="146304" rtlCol="0" anchor="ctr" anchorCtr="0">
            <a:noAutofit/>
          </a:bodyPr>
          <a:lstStyle/>
          <a:p>
            <a:pPr>
              <a:lnSpc>
                <a:spcPct val="90000"/>
              </a:lnSpc>
              <a:spcAft>
                <a:spcPts val="600"/>
              </a:spcAft>
            </a:pPr>
            <a:r>
              <a:rPr lang="en-US" sz="1400" dirty="0">
                <a:solidFill>
                  <a:schemeClr val="bg1"/>
                </a:solidFill>
                <a:latin typeface="Segoe UI Semibold" panose="020B0702040204020203" pitchFamily="34" charset="0"/>
                <a:ea typeface="Segoe UI Black" panose="020B0A02040204020203" pitchFamily="34" charset="0"/>
                <a:cs typeface="Segoe UI Semibold" panose="020B0702040204020203" pitchFamily="34" charset="0"/>
              </a:rPr>
              <a:t>Access any data</a:t>
            </a:r>
          </a:p>
        </p:txBody>
      </p:sp>
    </p:spTree>
    <p:extLst>
      <p:ext uri="{BB962C8B-B14F-4D97-AF65-F5344CB8AC3E}">
        <p14:creationId xmlns:p14="http://schemas.microsoft.com/office/powerpoint/2010/main" val="3513864307"/>
      </p:ext>
    </p:extLst>
  </p:cSld>
  <p:clrMapOvr>
    <a:masterClrMapping/>
  </p:clrMapOvr>
  <p:transition>
    <p:fade/>
  </p:transition>
</p:sld>
</file>

<file path=ppt/slides/slide15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aphicFrame>
        <p:nvGraphicFramePr>
          <p:cNvPr id="26" name="Object 25" hidden="1"/>
          <p:cNvGraphicFramePr>
            <a:graphicFrameLocks noChangeAspect="1"/>
          </p:cNvGraphicFramePr>
          <p:nvPr>
            <p:custDataLst>
              <p:tags r:id="rId2"/>
            </p:custDataLst>
            <p:extLst/>
          </p:nvPr>
        </p:nvGraphicFramePr>
        <p:xfrm>
          <a:off x="2471" y="2085"/>
          <a:ext cx="1587" cy="1587"/>
        </p:xfrm>
        <a:graphic>
          <a:graphicData uri="http://schemas.openxmlformats.org/presentationml/2006/ole">
            <mc:AlternateContent xmlns:mc="http://schemas.openxmlformats.org/markup-compatibility/2006">
              <mc:Choice xmlns:v="urn:schemas-microsoft-com:vml" Requires="v">
                <p:oleObj spid="_x0000_s98307" name="think-cell Slide" r:id="rId5" imgW="270" imgH="270" progId="TCLayout.ActiveDocument.1">
                  <p:embed/>
                </p:oleObj>
              </mc:Choice>
              <mc:Fallback>
                <p:oleObj name="think-cell Slide" r:id="rId5" imgW="270" imgH="270" progId="TCLayout.ActiveDocument.1">
                  <p:embed/>
                  <p:pic>
                    <p:nvPicPr>
                      <p:cNvPr id="26" name="Object 25" hidden="1"/>
                      <p:cNvPicPr/>
                      <p:nvPr/>
                    </p:nvPicPr>
                    <p:blipFill>
                      <a:blip r:embed="rId6"/>
                      <a:stretch>
                        <a:fillRect/>
                      </a:stretch>
                    </p:blipFill>
                    <p:spPr>
                      <a:xfrm>
                        <a:off x="2471" y="2085"/>
                        <a:ext cx="1587" cy="1587"/>
                      </a:xfrm>
                      <a:prstGeom prst="rect">
                        <a:avLst/>
                      </a:prstGeom>
                    </p:spPr>
                  </p:pic>
                </p:oleObj>
              </mc:Fallback>
            </mc:AlternateContent>
          </a:graphicData>
        </a:graphic>
      </p:graphicFrame>
      <p:sp>
        <p:nvSpPr>
          <p:cNvPr id="4" name="Title 3"/>
          <p:cNvSpPr>
            <a:spLocks noGrp="1"/>
          </p:cNvSpPr>
          <p:nvPr>
            <p:ph type="title"/>
          </p:nvPr>
        </p:nvSpPr>
        <p:spPr/>
        <p:txBody>
          <a:bodyPr/>
          <a:lstStyle/>
          <a:p>
            <a:r>
              <a:rPr lang="en-US" dirty="0">
                <a:solidFill>
                  <a:schemeClr val="tx1">
                    <a:lumMod val="95000"/>
                  </a:schemeClr>
                </a:solidFill>
              </a:rPr>
              <a:t>Error column name support (CTP3)</a:t>
            </a:r>
            <a:br>
              <a:rPr lang="en-US" dirty="0">
                <a:solidFill>
                  <a:schemeClr val="tx1">
                    <a:lumMod val="95000"/>
                  </a:schemeClr>
                </a:solidFill>
              </a:rPr>
            </a:br>
            <a:r>
              <a:rPr lang="en-US" sz="3200" dirty="0">
                <a:solidFill>
                  <a:schemeClr val="accent5"/>
                </a:solidFill>
              </a:rPr>
              <a:t>No need to manually determine the column name</a:t>
            </a:r>
          </a:p>
        </p:txBody>
      </p:sp>
      <p:sp>
        <p:nvSpPr>
          <p:cNvPr id="7" name="Rectangle 6"/>
          <p:cNvSpPr/>
          <p:nvPr/>
        </p:nvSpPr>
        <p:spPr bwMode="auto">
          <a:xfrm>
            <a:off x="7455992" y="1624185"/>
            <a:ext cx="4524571" cy="4693578"/>
          </a:xfrm>
          <a:prstGeom prst="rect">
            <a:avLst/>
          </a:prstGeom>
          <a:no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45713" rIns="0" bIns="45713" numCol="1" spcCol="0" rtlCol="0" fromWordArt="0" anchor="t" anchorCtr="0" forceAA="0" compatLnSpc="1">
            <a:prstTxWarp prst="textNoShape">
              <a:avLst/>
            </a:prstTxWarp>
            <a:spAutoFit/>
          </a:bodyPr>
          <a:lstStyle/>
          <a:p>
            <a:pPr defTabSz="931954">
              <a:spcBef>
                <a:spcPts val="1199"/>
              </a:spcBef>
            </a:pPr>
            <a:r>
              <a:rPr lang="en-US" sz="3200" dirty="0">
                <a:ln>
                  <a:solidFill>
                    <a:srgbClr val="FFFFFF">
                      <a:alpha val="0"/>
                    </a:srgbClr>
                  </a:solidFill>
                </a:ln>
                <a:solidFill>
                  <a:schemeClr val="accent5"/>
                </a:solidFill>
                <a:latin typeface="Segoe UI Semilight" panose="020B0402040204020203" pitchFamily="34" charset="0"/>
                <a:ea typeface="Segoe UI" pitchFamily="34" charset="0"/>
                <a:cs typeface="Segoe UI Semilight" panose="020B0402040204020203" pitchFamily="34" charset="0"/>
              </a:rPr>
              <a:t>Capability</a:t>
            </a:r>
          </a:p>
          <a:p>
            <a:pPr defTabSz="931954">
              <a:spcBef>
                <a:spcPts val="1199"/>
              </a:spcBef>
            </a:pPr>
            <a:r>
              <a:rPr lang="en-US" sz="1800" dirty="0">
                <a:solidFill>
                  <a:schemeClr val="tx1">
                    <a:lumMod val="95000"/>
                  </a:schemeClr>
                </a:solidFill>
              </a:rPr>
              <a:t>Developer can see the error column name in both the data viewer and editor</a:t>
            </a:r>
          </a:p>
          <a:p>
            <a:pPr defTabSz="931954">
              <a:spcBef>
                <a:spcPts val="1199"/>
              </a:spcBef>
            </a:pPr>
            <a:r>
              <a:rPr lang="en-US" sz="1800" dirty="0">
                <a:solidFill>
                  <a:schemeClr val="tx1">
                    <a:lumMod val="95000"/>
                  </a:schemeClr>
                </a:solidFill>
              </a:rPr>
              <a:t>Developer can also see the </a:t>
            </a:r>
            <a:r>
              <a:rPr lang="en-US" sz="1800" dirty="0" err="1">
                <a:solidFill>
                  <a:schemeClr val="tx1">
                    <a:lumMod val="95000"/>
                  </a:schemeClr>
                </a:solidFill>
              </a:rPr>
              <a:t>IntToString</a:t>
            </a:r>
            <a:r>
              <a:rPr lang="en-US" sz="1800" dirty="0">
                <a:solidFill>
                  <a:schemeClr val="tx1">
                    <a:lumMod val="95000"/>
                  </a:schemeClr>
                </a:solidFill>
              </a:rPr>
              <a:t> lineage ID mapping in the log</a:t>
            </a:r>
          </a:p>
          <a:p>
            <a:pPr defTabSz="931954">
              <a:spcBef>
                <a:spcPts val="1199"/>
              </a:spcBef>
            </a:pPr>
            <a:r>
              <a:rPr lang="en-US" sz="1800" dirty="0">
                <a:solidFill>
                  <a:schemeClr val="tx1">
                    <a:lumMod val="95000"/>
                  </a:schemeClr>
                </a:solidFill>
              </a:rPr>
              <a:t>Developer can also programmatically get the column name using the lineage ID</a:t>
            </a:r>
          </a:p>
          <a:p>
            <a:pPr defTabSz="931954">
              <a:spcBef>
                <a:spcPts val="1199"/>
              </a:spcBef>
            </a:pPr>
            <a:r>
              <a:rPr lang="en-US" sz="3200" dirty="0">
                <a:ln>
                  <a:solidFill>
                    <a:srgbClr val="FFFFFF">
                      <a:alpha val="0"/>
                    </a:srgbClr>
                  </a:solidFill>
                </a:ln>
                <a:solidFill>
                  <a:schemeClr val="accent5"/>
                </a:solidFill>
                <a:latin typeface="Segoe UI Semilight" panose="020B0402040204020203" pitchFamily="34" charset="0"/>
                <a:ea typeface="Segoe UI" pitchFamily="34" charset="0"/>
                <a:cs typeface="Segoe UI Semilight" panose="020B0402040204020203" pitchFamily="34" charset="0"/>
              </a:rPr>
              <a:t>Benefits</a:t>
            </a:r>
          </a:p>
          <a:p>
            <a:pPr marL="403147" indent="-349183" defTabSz="931954">
              <a:spcBef>
                <a:spcPts val="600"/>
              </a:spcBef>
              <a:buClr>
                <a:srgbClr val="FF8C00"/>
              </a:buClr>
              <a:buFont typeface="Wingdings 3" panose="05040102010807070707" pitchFamily="18" charset="2"/>
              <a:buChar char="Æ"/>
            </a:pPr>
            <a:r>
              <a:rPr lang="en-US" sz="1800" dirty="0">
                <a:ln>
                  <a:solidFill>
                    <a:srgbClr val="FFFFFF">
                      <a:alpha val="0"/>
                    </a:srgbClr>
                  </a:solidFill>
                </a:ln>
                <a:solidFill>
                  <a:schemeClr val="tx1">
                    <a:lumMod val="95000"/>
                  </a:schemeClr>
                </a:solidFill>
                <a:ea typeface="Segoe UI" pitchFamily="34" charset="0"/>
                <a:cs typeface="Segoe UI" pitchFamily="34" charset="0"/>
              </a:rPr>
              <a:t>No more manual work to find the column name</a:t>
            </a:r>
          </a:p>
          <a:p>
            <a:pPr marL="403147" indent="-349183" defTabSz="931954">
              <a:spcBef>
                <a:spcPts val="600"/>
              </a:spcBef>
              <a:buClr>
                <a:srgbClr val="FF8C00"/>
              </a:buClr>
              <a:buFont typeface="Wingdings 3" panose="05040102010807070707" pitchFamily="18" charset="2"/>
              <a:buChar char="Æ"/>
            </a:pPr>
            <a:r>
              <a:rPr lang="en-US" sz="1800" dirty="0">
                <a:ln>
                  <a:solidFill>
                    <a:srgbClr val="FFFFFF">
                      <a:alpha val="0"/>
                    </a:srgbClr>
                  </a:solidFill>
                </a:ln>
                <a:solidFill>
                  <a:schemeClr val="tx1">
                    <a:lumMod val="95000"/>
                  </a:schemeClr>
                </a:solidFill>
                <a:ea typeface="Segoe UI" pitchFamily="34" charset="0"/>
                <a:cs typeface="Segoe UI" pitchFamily="34" charset="0"/>
              </a:rPr>
              <a:t>Speed up and simplify debugging</a:t>
            </a:r>
          </a:p>
          <a:p>
            <a:pPr marL="53964" defTabSz="931954">
              <a:spcBef>
                <a:spcPts val="600"/>
              </a:spcBef>
              <a:buClr>
                <a:srgbClr val="C00000"/>
              </a:buClr>
            </a:pPr>
            <a:endParaRPr lang="en-US" sz="1800" dirty="0">
              <a:ln>
                <a:solidFill>
                  <a:srgbClr val="FFFFFF">
                    <a:alpha val="0"/>
                  </a:srgbClr>
                </a:solidFill>
              </a:ln>
              <a:solidFill>
                <a:schemeClr val="tx1">
                  <a:lumMod val="95000"/>
                </a:schemeClr>
              </a:solidFill>
              <a:ea typeface="Segoe UI" pitchFamily="34" charset="0"/>
              <a:cs typeface="Segoe UI" pitchFamily="34" charset="0"/>
            </a:endParaRPr>
          </a:p>
        </p:txBody>
      </p:sp>
      <p:pic>
        <p:nvPicPr>
          <p:cNvPr id="9" name="Picture 8"/>
          <p:cNvPicPr/>
          <p:nvPr/>
        </p:nvPicPr>
        <p:blipFill>
          <a:blip r:embed="rId7"/>
          <a:stretch>
            <a:fillRect/>
          </a:stretch>
        </p:blipFill>
        <p:spPr>
          <a:xfrm>
            <a:off x="138457" y="1870322"/>
            <a:ext cx="6096000" cy="3581400"/>
          </a:xfrm>
          <a:prstGeom prst="rect">
            <a:avLst/>
          </a:prstGeom>
        </p:spPr>
      </p:pic>
      <p:pic>
        <p:nvPicPr>
          <p:cNvPr id="10" name="Picture 9"/>
          <p:cNvPicPr/>
          <p:nvPr/>
        </p:nvPicPr>
        <p:blipFill>
          <a:blip r:embed="rId8"/>
          <a:stretch>
            <a:fillRect/>
          </a:stretch>
        </p:blipFill>
        <p:spPr>
          <a:xfrm>
            <a:off x="1493837" y="5164940"/>
            <a:ext cx="3879850" cy="1152823"/>
          </a:xfrm>
          <a:prstGeom prst="rect">
            <a:avLst/>
          </a:prstGeom>
        </p:spPr>
      </p:pic>
    </p:spTree>
    <p:extLst>
      <p:ext uri="{BB962C8B-B14F-4D97-AF65-F5344CB8AC3E}">
        <p14:creationId xmlns:p14="http://schemas.microsoft.com/office/powerpoint/2010/main" val="2577621188"/>
      </p:ext>
    </p:extLst>
  </p:cSld>
  <p:clrMapOvr>
    <a:masterClrMapping/>
  </p:clrMapOvr>
  <mc:AlternateContent xmlns:mc="http://schemas.openxmlformats.org/markup-compatibility/2006">
    <mc:Choice xmlns:p14="http://schemas.microsoft.com/office/powerpoint/2010/main" Requires="p14">
      <p:transition spd="med" p14:dur="700" advTm="287578">
        <p:fade/>
      </p:transition>
    </mc:Choice>
    <mc:Fallback>
      <p:transition spd="med" advTm="287578">
        <p:fade/>
      </p:transition>
    </mc:Fallback>
  </mc:AlternateContent>
</p:sld>
</file>

<file path=ppt/slides/slide15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aphicFrame>
        <p:nvGraphicFramePr>
          <p:cNvPr id="26" name="Object 25" hidden="1"/>
          <p:cNvGraphicFramePr>
            <a:graphicFrameLocks noChangeAspect="1"/>
          </p:cNvGraphicFramePr>
          <p:nvPr>
            <p:custDataLst>
              <p:tags r:id="rId2"/>
            </p:custDataLst>
            <p:extLst/>
          </p:nvPr>
        </p:nvGraphicFramePr>
        <p:xfrm>
          <a:off x="2471" y="2085"/>
          <a:ext cx="1587" cy="1587"/>
        </p:xfrm>
        <a:graphic>
          <a:graphicData uri="http://schemas.openxmlformats.org/presentationml/2006/ole">
            <mc:AlternateContent xmlns:mc="http://schemas.openxmlformats.org/markup-compatibility/2006">
              <mc:Choice xmlns:v="urn:schemas-microsoft-com:vml" Requires="v">
                <p:oleObj spid="_x0000_s99331" name="think-cell Slide" r:id="rId5" imgW="270" imgH="270" progId="TCLayout.ActiveDocument.1">
                  <p:embed/>
                </p:oleObj>
              </mc:Choice>
              <mc:Fallback>
                <p:oleObj name="think-cell Slide" r:id="rId5" imgW="270" imgH="270" progId="TCLayout.ActiveDocument.1">
                  <p:embed/>
                  <p:pic>
                    <p:nvPicPr>
                      <p:cNvPr id="26" name="Object 25" hidden="1"/>
                      <p:cNvPicPr/>
                      <p:nvPr/>
                    </p:nvPicPr>
                    <p:blipFill>
                      <a:blip r:embed="rId6"/>
                      <a:stretch>
                        <a:fillRect/>
                      </a:stretch>
                    </p:blipFill>
                    <p:spPr>
                      <a:xfrm>
                        <a:off x="2471" y="2085"/>
                        <a:ext cx="1587" cy="1587"/>
                      </a:xfrm>
                      <a:prstGeom prst="rect">
                        <a:avLst/>
                      </a:prstGeom>
                    </p:spPr>
                  </p:pic>
                </p:oleObj>
              </mc:Fallback>
            </mc:AlternateContent>
          </a:graphicData>
        </a:graphic>
      </p:graphicFrame>
      <p:sp>
        <p:nvSpPr>
          <p:cNvPr id="4" name="Title 3"/>
          <p:cNvSpPr>
            <a:spLocks noGrp="1"/>
          </p:cNvSpPr>
          <p:nvPr>
            <p:ph type="title"/>
          </p:nvPr>
        </p:nvSpPr>
        <p:spPr>
          <a:xfrm>
            <a:off x="274638" y="250124"/>
            <a:ext cx="11888787" cy="917575"/>
          </a:xfrm>
        </p:spPr>
        <p:txBody>
          <a:bodyPr/>
          <a:lstStyle/>
          <a:p>
            <a:r>
              <a:rPr lang="en-US" dirty="0">
                <a:solidFill>
                  <a:schemeClr val="tx1">
                    <a:lumMod val="95000"/>
                  </a:schemeClr>
                </a:solidFill>
              </a:rPr>
              <a:t>Custom Log level (CTP3)</a:t>
            </a:r>
            <a:r>
              <a:rPr lang="en-US" sz="3200" dirty="0">
                <a:solidFill>
                  <a:schemeClr val="tx1">
                    <a:lumMod val="95000"/>
                  </a:schemeClr>
                </a:solidFill>
              </a:rPr>
              <a:t/>
            </a:r>
            <a:br>
              <a:rPr lang="en-US" sz="3200" dirty="0">
                <a:solidFill>
                  <a:schemeClr val="tx1">
                    <a:lumMod val="95000"/>
                  </a:schemeClr>
                </a:solidFill>
              </a:rPr>
            </a:br>
            <a:r>
              <a:rPr lang="en-US" sz="3200" dirty="0">
                <a:solidFill>
                  <a:schemeClr val="accent5"/>
                </a:solidFill>
              </a:rPr>
              <a:t>Customize your SSIS log with exactly what you need</a:t>
            </a:r>
          </a:p>
        </p:txBody>
      </p:sp>
      <p:sp>
        <p:nvSpPr>
          <p:cNvPr id="7" name="Rectangle 6"/>
          <p:cNvSpPr/>
          <p:nvPr/>
        </p:nvSpPr>
        <p:spPr bwMode="auto">
          <a:xfrm>
            <a:off x="7455992" y="1815030"/>
            <a:ext cx="4524571" cy="3554805"/>
          </a:xfrm>
          <a:prstGeom prst="rect">
            <a:avLst/>
          </a:prstGeom>
          <a:no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45713" rIns="0" bIns="45713" numCol="1" spcCol="0" rtlCol="0" fromWordArt="0" anchor="t" anchorCtr="0" forceAA="0" compatLnSpc="1">
            <a:prstTxWarp prst="textNoShape">
              <a:avLst/>
            </a:prstTxWarp>
            <a:spAutoFit/>
          </a:bodyPr>
          <a:lstStyle/>
          <a:p>
            <a:pPr defTabSz="931954">
              <a:spcBef>
                <a:spcPts val="1199"/>
              </a:spcBef>
            </a:pPr>
            <a:r>
              <a:rPr lang="en-US" sz="3200" dirty="0">
                <a:ln>
                  <a:solidFill>
                    <a:srgbClr val="FFFFFF">
                      <a:alpha val="0"/>
                    </a:srgbClr>
                  </a:solidFill>
                </a:ln>
                <a:solidFill>
                  <a:schemeClr val="accent5"/>
                </a:solidFill>
                <a:latin typeface="Segoe UI Semilight" panose="020B0402040204020203" pitchFamily="34" charset="0"/>
                <a:ea typeface="Segoe UI" pitchFamily="34" charset="0"/>
                <a:cs typeface="Segoe UI Semilight" panose="020B0402040204020203" pitchFamily="34" charset="0"/>
              </a:rPr>
              <a:t>Capability</a:t>
            </a:r>
          </a:p>
          <a:p>
            <a:pPr defTabSz="931954">
              <a:spcBef>
                <a:spcPts val="1199"/>
              </a:spcBef>
            </a:pPr>
            <a:r>
              <a:rPr lang="en-US" sz="1800" dirty="0">
                <a:solidFill>
                  <a:schemeClr val="tx1">
                    <a:lumMod val="95000"/>
                  </a:schemeClr>
                </a:solidFill>
              </a:rPr>
              <a:t>Developer can create and use a customized log level other than the default</a:t>
            </a:r>
          </a:p>
          <a:p>
            <a:pPr defTabSz="931954">
              <a:spcBef>
                <a:spcPts val="1199"/>
              </a:spcBef>
            </a:pPr>
            <a:r>
              <a:rPr lang="en-US" sz="3200" dirty="0">
                <a:ln>
                  <a:solidFill>
                    <a:srgbClr val="FFFFFF">
                      <a:alpha val="0"/>
                    </a:srgbClr>
                  </a:solidFill>
                </a:ln>
                <a:solidFill>
                  <a:schemeClr val="accent5"/>
                </a:solidFill>
                <a:latin typeface="Segoe UI Semilight" panose="020B0402040204020203" pitchFamily="34" charset="0"/>
                <a:ea typeface="Segoe UI" pitchFamily="34" charset="0"/>
                <a:cs typeface="Segoe UI Semilight" panose="020B0402040204020203" pitchFamily="34" charset="0"/>
              </a:rPr>
              <a:t>Benefits</a:t>
            </a:r>
          </a:p>
          <a:p>
            <a:pPr marL="403147" indent="-349183" defTabSz="931954">
              <a:spcBef>
                <a:spcPts val="600"/>
              </a:spcBef>
              <a:buClr>
                <a:srgbClr val="FF8C00"/>
              </a:buClr>
              <a:buFont typeface="Wingdings 3" panose="05040102010807070707" pitchFamily="18" charset="2"/>
              <a:buChar char="Æ"/>
            </a:pPr>
            <a:r>
              <a:rPr lang="en-US" sz="1800" dirty="0">
                <a:ln>
                  <a:solidFill>
                    <a:srgbClr val="FFFFFF">
                      <a:alpha val="0"/>
                    </a:srgbClr>
                  </a:solidFill>
                </a:ln>
                <a:solidFill>
                  <a:schemeClr val="tx1">
                    <a:lumMod val="95000"/>
                  </a:schemeClr>
                </a:solidFill>
                <a:ea typeface="Segoe UI" pitchFamily="34" charset="0"/>
                <a:cs typeface="Segoe UI" pitchFamily="34" charset="0"/>
              </a:rPr>
              <a:t>Solve the issue of having either too few or too many logs using the built-in log levels</a:t>
            </a:r>
          </a:p>
          <a:p>
            <a:pPr marL="403147" indent="-349183" defTabSz="931954">
              <a:spcBef>
                <a:spcPts val="600"/>
              </a:spcBef>
              <a:buClr>
                <a:srgbClr val="FF8C00"/>
              </a:buClr>
              <a:buFont typeface="Wingdings 3" panose="05040102010807070707" pitchFamily="18" charset="2"/>
              <a:buChar char="Æ"/>
            </a:pPr>
            <a:r>
              <a:rPr lang="en-US" sz="1800" dirty="0">
                <a:ln>
                  <a:solidFill>
                    <a:srgbClr val="FFFFFF">
                      <a:alpha val="0"/>
                    </a:srgbClr>
                  </a:solidFill>
                </a:ln>
                <a:solidFill>
                  <a:schemeClr val="tx1">
                    <a:lumMod val="95000"/>
                  </a:schemeClr>
                </a:solidFill>
                <a:ea typeface="Segoe UI" pitchFamily="34" charset="0"/>
                <a:cs typeface="Segoe UI" pitchFamily="34" charset="0"/>
              </a:rPr>
              <a:t>Flexibility</a:t>
            </a:r>
          </a:p>
          <a:p>
            <a:pPr marL="53964" defTabSz="931954">
              <a:spcBef>
                <a:spcPts val="600"/>
              </a:spcBef>
              <a:buClr>
                <a:srgbClr val="C00000"/>
              </a:buClr>
            </a:pPr>
            <a:endParaRPr lang="en-US" sz="1800" dirty="0">
              <a:ln>
                <a:solidFill>
                  <a:srgbClr val="FFFFFF">
                    <a:alpha val="0"/>
                  </a:srgbClr>
                </a:solidFill>
              </a:ln>
              <a:solidFill>
                <a:schemeClr val="tx1">
                  <a:lumMod val="95000"/>
                </a:schemeClr>
              </a:solidFill>
              <a:ea typeface="Segoe UI" pitchFamily="34" charset="0"/>
              <a:cs typeface="Segoe UI" pitchFamily="34" charset="0"/>
            </a:endParaRPr>
          </a:p>
        </p:txBody>
      </p:sp>
      <p:pic>
        <p:nvPicPr>
          <p:cNvPr id="9" name="Picture 8"/>
          <p:cNvPicPr/>
          <p:nvPr/>
        </p:nvPicPr>
        <p:blipFill>
          <a:blip r:embed="rId7">
            <a:extLst>
              <a:ext uri="{28A0092B-C50C-407E-A947-70E740481C1C}">
                <a14:useLocalDpi xmlns:a14="http://schemas.microsoft.com/office/drawing/2010/main" val="0"/>
              </a:ext>
            </a:extLst>
          </a:blip>
          <a:srcRect/>
          <a:stretch>
            <a:fillRect/>
          </a:stretch>
        </p:blipFill>
        <p:spPr bwMode="auto">
          <a:xfrm>
            <a:off x="274637" y="1876583"/>
            <a:ext cx="4989897" cy="2755741"/>
          </a:xfrm>
          <a:prstGeom prst="rect">
            <a:avLst/>
          </a:prstGeom>
          <a:noFill/>
          <a:ln>
            <a:noFill/>
          </a:ln>
        </p:spPr>
      </p:pic>
      <p:pic>
        <p:nvPicPr>
          <p:cNvPr id="10" name="Picture 9"/>
          <p:cNvPicPr/>
          <p:nvPr/>
        </p:nvPicPr>
        <p:blipFill>
          <a:blip r:embed="rId8">
            <a:extLst>
              <a:ext uri="{28A0092B-C50C-407E-A947-70E740481C1C}">
                <a14:useLocalDpi xmlns:a14="http://schemas.microsoft.com/office/drawing/2010/main" val="0"/>
              </a:ext>
            </a:extLst>
          </a:blip>
          <a:srcRect/>
          <a:stretch>
            <a:fillRect/>
          </a:stretch>
        </p:blipFill>
        <p:spPr bwMode="auto">
          <a:xfrm>
            <a:off x="1635367" y="3171245"/>
            <a:ext cx="5192469" cy="3282357"/>
          </a:xfrm>
          <a:prstGeom prst="rect">
            <a:avLst/>
          </a:prstGeom>
          <a:noFill/>
          <a:ln>
            <a:noFill/>
          </a:ln>
        </p:spPr>
      </p:pic>
      <p:sp>
        <p:nvSpPr>
          <p:cNvPr id="11" name="TextBox 10"/>
          <p:cNvSpPr txBox="1"/>
          <p:nvPr/>
        </p:nvSpPr>
        <p:spPr>
          <a:xfrm>
            <a:off x="1" y="6642289"/>
            <a:ext cx="3806190" cy="352236"/>
          </a:xfrm>
          <a:prstGeom prst="rect">
            <a:avLst/>
          </a:prstGeom>
          <a:noFill/>
        </p:spPr>
        <p:txBody>
          <a:bodyPr wrap="square" lIns="365760" tIns="146304" rIns="182880" bIns="146304" rtlCol="0" anchor="ctr" anchorCtr="0">
            <a:noAutofit/>
          </a:bodyPr>
          <a:lstStyle/>
          <a:p>
            <a:pPr>
              <a:lnSpc>
                <a:spcPct val="90000"/>
              </a:lnSpc>
              <a:spcAft>
                <a:spcPts val="600"/>
              </a:spcAft>
            </a:pPr>
            <a:r>
              <a:rPr lang="en-US" sz="1400" dirty="0">
                <a:solidFill>
                  <a:schemeClr val="bg1"/>
                </a:solidFill>
                <a:latin typeface="Segoe UI Semibold" panose="020B0702040204020203" pitchFamily="34" charset="0"/>
                <a:ea typeface="Segoe UI Black" panose="020B0A02040204020203" pitchFamily="34" charset="0"/>
                <a:cs typeface="Segoe UI Semibold" panose="020B0702040204020203" pitchFamily="34" charset="0"/>
              </a:rPr>
              <a:t>Access any data</a:t>
            </a:r>
          </a:p>
        </p:txBody>
      </p:sp>
    </p:spTree>
    <p:extLst>
      <p:ext uri="{BB962C8B-B14F-4D97-AF65-F5344CB8AC3E}">
        <p14:creationId xmlns:p14="http://schemas.microsoft.com/office/powerpoint/2010/main" val="891407307"/>
      </p:ext>
    </p:extLst>
  </p:cSld>
  <p:clrMapOvr>
    <a:masterClrMapping/>
  </p:clrMapOvr>
  <mc:AlternateContent xmlns:mc="http://schemas.openxmlformats.org/markup-compatibility/2006">
    <mc:Choice xmlns:p14="http://schemas.microsoft.com/office/powerpoint/2010/main" Requires="p14">
      <p:transition spd="med" p14:dur="700" advTm="287578">
        <p:fade/>
      </p:transition>
    </mc:Choice>
    <mc:Fallback>
      <p:transition spd="med" advTm="287578">
        <p:fade/>
      </p:transition>
    </mc:Fallback>
  </mc:AlternateContent>
</p:sld>
</file>

<file path=ppt/slides/slide15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aphicFrame>
        <p:nvGraphicFramePr>
          <p:cNvPr id="26" name="Object 25" hidden="1"/>
          <p:cNvGraphicFramePr>
            <a:graphicFrameLocks noChangeAspect="1"/>
          </p:cNvGraphicFramePr>
          <p:nvPr>
            <p:custDataLst>
              <p:tags r:id="rId2"/>
            </p:custDataLst>
            <p:extLst/>
          </p:nvPr>
        </p:nvGraphicFramePr>
        <p:xfrm>
          <a:off x="2471" y="2085"/>
          <a:ext cx="1587" cy="1587"/>
        </p:xfrm>
        <a:graphic>
          <a:graphicData uri="http://schemas.openxmlformats.org/presentationml/2006/ole">
            <mc:AlternateContent xmlns:mc="http://schemas.openxmlformats.org/markup-compatibility/2006">
              <mc:Choice xmlns:v="urn:schemas-microsoft-com:vml" Requires="v">
                <p:oleObj spid="_x0000_s100355" name="think-cell Slide" r:id="rId5" imgW="270" imgH="270" progId="TCLayout.ActiveDocument.1">
                  <p:embed/>
                </p:oleObj>
              </mc:Choice>
              <mc:Fallback>
                <p:oleObj name="think-cell Slide" r:id="rId5" imgW="270" imgH="270" progId="TCLayout.ActiveDocument.1">
                  <p:embed/>
                  <p:pic>
                    <p:nvPicPr>
                      <p:cNvPr id="26" name="Object 25" hidden="1"/>
                      <p:cNvPicPr/>
                      <p:nvPr/>
                    </p:nvPicPr>
                    <p:blipFill>
                      <a:blip r:embed="rId6"/>
                      <a:stretch>
                        <a:fillRect/>
                      </a:stretch>
                    </p:blipFill>
                    <p:spPr>
                      <a:xfrm>
                        <a:off x="2471" y="2085"/>
                        <a:ext cx="1587" cy="1587"/>
                      </a:xfrm>
                      <a:prstGeom prst="rect">
                        <a:avLst/>
                      </a:prstGeom>
                    </p:spPr>
                  </p:pic>
                </p:oleObj>
              </mc:Fallback>
            </mc:AlternateContent>
          </a:graphicData>
        </a:graphic>
      </p:graphicFrame>
      <p:sp>
        <p:nvSpPr>
          <p:cNvPr id="4" name="Title 3"/>
          <p:cNvSpPr>
            <a:spLocks noGrp="1"/>
          </p:cNvSpPr>
          <p:nvPr>
            <p:ph type="title"/>
          </p:nvPr>
        </p:nvSpPr>
        <p:spPr>
          <a:xfrm>
            <a:off x="274638" y="238929"/>
            <a:ext cx="11888787" cy="917575"/>
          </a:xfrm>
        </p:spPr>
        <p:txBody>
          <a:bodyPr/>
          <a:lstStyle/>
          <a:p>
            <a:r>
              <a:rPr lang="en-US" dirty="0">
                <a:solidFill>
                  <a:schemeClr val="tx1">
                    <a:lumMod val="95000"/>
                  </a:schemeClr>
                </a:solidFill>
              </a:rPr>
              <a:t>Package template (CTP3)</a:t>
            </a:r>
            <a:br>
              <a:rPr lang="en-US" dirty="0">
                <a:solidFill>
                  <a:schemeClr val="tx1">
                    <a:lumMod val="95000"/>
                  </a:schemeClr>
                </a:solidFill>
              </a:rPr>
            </a:br>
            <a:r>
              <a:rPr lang="en-US" sz="3200" dirty="0">
                <a:solidFill>
                  <a:schemeClr val="accent5"/>
                </a:solidFill>
              </a:rPr>
              <a:t>Reuse code as templates</a:t>
            </a:r>
          </a:p>
        </p:txBody>
      </p:sp>
      <p:sp>
        <p:nvSpPr>
          <p:cNvPr id="7" name="Rectangle 6"/>
          <p:cNvSpPr/>
          <p:nvPr/>
        </p:nvSpPr>
        <p:spPr bwMode="auto">
          <a:xfrm>
            <a:off x="7455992" y="1815030"/>
            <a:ext cx="4524571" cy="3370139"/>
          </a:xfrm>
          <a:prstGeom prst="rect">
            <a:avLst/>
          </a:prstGeom>
          <a:no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45713" rIns="0" bIns="45713" numCol="1" spcCol="0" rtlCol="0" fromWordArt="0" anchor="t" anchorCtr="0" forceAA="0" compatLnSpc="1">
            <a:prstTxWarp prst="textNoShape">
              <a:avLst/>
            </a:prstTxWarp>
            <a:spAutoFit/>
          </a:bodyPr>
          <a:lstStyle/>
          <a:p>
            <a:pPr defTabSz="931954">
              <a:spcBef>
                <a:spcPts val="1199"/>
              </a:spcBef>
            </a:pPr>
            <a:r>
              <a:rPr lang="en-US" sz="3200" dirty="0">
                <a:ln>
                  <a:solidFill>
                    <a:srgbClr val="FFFFFF">
                      <a:alpha val="0"/>
                    </a:srgbClr>
                  </a:solidFill>
                </a:ln>
                <a:solidFill>
                  <a:schemeClr val="accent5"/>
                </a:solidFill>
                <a:latin typeface="Segoe UI Semilight" panose="020B0402040204020203" pitchFamily="34" charset="0"/>
                <a:ea typeface="Segoe UI" pitchFamily="34" charset="0"/>
                <a:cs typeface="Segoe UI Semilight" panose="020B0402040204020203" pitchFamily="34" charset="0"/>
              </a:rPr>
              <a:t>Capability</a:t>
            </a:r>
          </a:p>
          <a:p>
            <a:pPr defTabSz="931954">
              <a:spcBef>
                <a:spcPts val="1199"/>
              </a:spcBef>
            </a:pPr>
            <a:r>
              <a:rPr lang="en-US" sz="1800" dirty="0">
                <a:solidFill>
                  <a:schemeClr val="tx1">
                    <a:lumMod val="95000"/>
                  </a:schemeClr>
                </a:solidFill>
              </a:rPr>
              <a:t>Developer can save part of the package as a template and reuse it in the design of other packages</a:t>
            </a:r>
          </a:p>
          <a:p>
            <a:pPr defTabSz="931954">
              <a:spcBef>
                <a:spcPts val="1199"/>
              </a:spcBef>
            </a:pPr>
            <a:r>
              <a:rPr lang="en-US" sz="3200" dirty="0">
                <a:ln>
                  <a:solidFill>
                    <a:srgbClr val="FFFFFF">
                      <a:alpha val="0"/>
                    </a:srgbClr>
                  </a:solidFill>
                </a:ln>
                <a:solidFill>
                  <a:schemeClr val="accent5"/>
                </a:solidFill>
                <a:latin typeface="Segoe UI Semilight" panose="020B0402040204020203" pitchFamily="34" charset="0"/>
                <a:ea typeface="Segoe UI" pitchFamily="34" charset="0"/>
                <a:cs typeface="Segoe UI Semilight" panose="020B0402040204020203" pitchFamily="34" charset="0"/>
              </a:rPr>
              <a:t>Benefits</a:t>
            </a:r>
          </a:p>
          <a:p>
            <a:pPr marL="403147" indent="-349183" defTabSz="931954">
              <a:spcBef>
                <a:spcPts val="600"/>
              </a:spcBef>
              <a:buClr>
                <a:srgbClr val="FF8C00"/>
              </a:buClr>
              <a:buFont typeface="Wingdings 3" panose="05040102010807070707" pitchFamily="18" charset="2"/>
              <a:buChar char="Æ"/>
            </a:pPr>
            <a:r>
              <a:rPr lang="en-US" sz="1800" dirty="0">
                <a:ln>
                  <a:solidFill>
                    <a:srgbClr val="FFFFFF">
                      <a:alpha val="0"/>
                    </a:srgbClr>
                  </a:solidFill>
                </a:ln>
                <a:solidFill>
                  <a:schemeClr val="tx1">
                    <a:lumMod val="95000"/>
                  </a:schemeClr>
                </a:solidFill>
                <a:ea typeface="Segoe UI" pitchFamily="34" charset="0"/>
                <a:cs typeface="Segoe UI" pitchFamily="34" charset="0"/>
              </a:rPr>
              <a:t>Code reusability</a:t>
            </a:r>
          </a:p>
          <a:p>
            <a:pPr marL="403147" indent="-349183" defTabSz="931954">
              <a:spcBef>
                <a:spcPts val="600"/>
              </a:spcBef>
              <a:buClr>
                <a:srgbClr val="FF8C00"/>
              </a:buClr>
              <a:buFont typeface="Wingdings 3" panose="05040102010807070707" pitchFamily="18" charset="2"/>
              <a:buChar char="Æ"/>
            </a:pPr>
            <a:r>
              <a:rPr lang="en-US" sz="1800" dirty="0">
                <a:ln>
                  <a:solidFill>
                    <a:srgbClr val="FFFFFF">
                      <a:alpha val="0"/>
                    </a:srgbClr>
                  </a:solidFill>
                </a:ln>
                <a:solidFill>
                  <a:schemeClr val="tx1">
                    <a:lumMod val="95000"/>
                  </a:schemeClr>
                </a:solidFill>
                <a:ea typeface="Segoe UI" pitchFamily="34" charset="0"/>
                <a:cs typeface="Segoe UI" pitchFamily="34" charset="0"/>
              </a:rPr>
              <a:t>Simplify package maintenance </a:t>
            </a:r>
          </a:p>
          <a:p>
            <a:pPr marL="53964" defTabSz="931954">
              <a:spcBef>
                <a:spcPts val="600"/>
              </a:spcBef>
              <a:buClr>
                <a:srgbClr val="C00000"/>
              </a:buClr>
            </a:pPr>
            <a:endParaRPr lang="en-US" sz="1800" dirty="0">
              <a:ln>
                <a:solidFill>
                  <a:srgbClr val="FFFFFF">
                    <a:alpha val="0"/>
                  </a:srgbClr>
                </a:solidFill>
              </a:ln>
              <a:solidFill>
                <a:schemeClr val="tx1">
                  <a:lumMod val="95000"/>
                </a:schemeClr>
              </a:solidFill>
              <a:ea typeface="Segoe UI" pitchFamily="34" charset="0"/>
              <a:cs typeface="Segoe UI" pitchFamily="34" charset="0"/>
            </a:endParaRPr>
          </a:p>
        </p:txBody>
      </p:sp>
      <p:pic>
        <p:nvPicPr>
          <p:cNvPr id="11" name="Picture 10"/>
          <p:cNvPicPr/>
          <p:nvPr/>
        </p:nvPicPr>
        <p:blipFill>
          <a:blip r:embed="rId7">
            <a:extLst>
              <a:ext uri="{28A0092B-C50C-407E-A947-70E740481C1C}">
                <a14:useLocalDpi xmlns:a14="http://schemas.microsoft.com/office/drawing/2010/main" val="0"/>
              </a:ext>
            </a:extLst>
          </a:blip>
          <a:srcRect/>
          <a:stretch>
            <a:fillRect/>
          </a:stretch>
        </p:blipFill>
        <p:spPr bwMode="auto">
          <a:xfrm>
            <a:off x="198437" y="1720641"/>
            <a:ext cx="5962650" cy="2838450"/>
          </a:xfrm>
          <a:prstGeom prst="rect">
            <a:avLst/>
          </a:prstGeom>
          <a:noFill/>
          <a:ln>
            <a:noFill/>
          </a:ln>
        </p:spPr>
      </p:pic>
      <p:pic>
        <p:nvPicPr>
          <p:cNvPr id="14" name="Picture 13"/>
          <p:cNvPicPr/>
          <p:nvPr/>
        </p:nvPicPr>
        <p:blipFill>
          <a:blip r:embed="rId8"/>
          <a:stretch>
            <a:fillRect/>
          </a:stretch>
        </p:blipFill>
        <p:spPr>
          <a:xfrm>
            <a:off x="198437" y="2164345"/>
            <a:ext cx="1265237" cy="2394746"/>
          </a:xfrm>
          <a:prstGeom prst="rect">
            <a:avLst/>
          </a:prstGeom>
        </p:spPr>
      </p:pic>
      <p:pic>
        <p:nvPicPr>
          <p:cNvPr id="15" name="Picture 14"/>
          <p:cNvPicPr/>
          <p:nvPr/>
        </p:nvPicPr>
        <p:blipFill>
          <a:blip r:embed="rId9"/>
          <a:stretch>
            <a:fillRect/>
          </a:stretch>
        </p:blipFill>
        <p:spPr>
          <a:xfrm>
            <a:off x="1951037" y="4033798"/>
            <a:ext cx="4500186" cy="2419804"/>
          </a:xfrm>
          <a:prstGeom prst="rect">
            <a:avLst/>
          </a:prstGeom>
        </p:spPr>
      </p:pic>
      <p:sp>
        <p:nvSpPr>
          <p:cNvPr id="9" name="TextBox 8"/>
          <p:cNvSpPr txBox="1"/>
          <p:nvPr/>
        </p:nvSpPr>
        <p:spPr>
          <a:xfrm>
            <a:off x="1" y="6642289"/>
            <a:ext cx="3806190" cy="352236"/>
          </a:xfrm>
          <a:prstGeom prst="rect">
            <a:avLst/>
          </a:prstGeom>
          <a:noFill/>
        </p:spPr>
        <p:txBody>
          <a:bodyPr wrap="square" lIns="365760" tIns="146304" rIns="182880" bIns="146304" rtlCol="0" anchor="ctr" anchorCtr="0">
            <a:noAutofit/>
          </a:bodyPr>
          <a:lstStyle/>
          <a:p>
            <a:pPr>
              <a:lnSpc>
                <a:spcPct val="90000"/>
              </a:lnSpc>
              <a:spcAft>
                <a:spcPts val="600"/>
              </a:spcAft>
            </a:pPr>
            <a:r>
              <a:rPr lang="en-US" sz="1400" dirty="0">
                <a:solidFill>
                  <a:schemeClr val="bg1"/>
                </a:solidFill>
                <a:latin typeface="Segoe UI Semibold" panose="020B0702040204020203" pitchFamily="34" charset="0"/>
                <a:ea typeface="Segoe UI Black" panose="020B0A02040204020203" pitchFamily="34" charset="0"/>
                <a:cs typeface="Segoe UI Semibold" panose="020B0702040204020203" pitchFamily="34" charset="0"/>
              </a:rPr>
              <a:t>Access any data</a:t>
            </a:r>
          </a:p>
        </p:txBody>
      </p:sp>
    </p:spTree>
    <p:extLst>
      <p:ext uri="{BB962C8B-B14F-4D97-AF65-F5344CB8AC3E}">
        <p14:creationId xmlns:p14="http://schemas.microsoft.com/office/powerpoint/2010/main" val="298736187"/>
      </p:ext>
    </p:extLst>
  </p:cSld>
  <p:clrMapOvr>
    <a:masterClrMapping/>
  </p:clrMapOvr>
  <mc:AlternateContent xmlns:mc="http://schemas.openxmlformats.org/markup-compatibility/2006">
    <mc:Choice xmlns:p14="http://schemas.microsoft.com/office/powerpoint/2010/main" Requires="p14">
      <p:transition spd="med" p14:dur="700" advTm="287578">
        <p:fade/>
      </p:transition>
    </mc:Choice>
    <mc:Fallback>
      <p:transition spd="med" advTm="287578">
        <p:fade/>
      </p:transition>
    </mc:Fallback>
  </mc:AlternateContent>
</p:sld>
</file>

<file path=ppt/slides/slide15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aphicFrame>
        <p:nvGraphicFramePr>
          <p:cNvPr id="26" name="Object 25" hidden="1"/>
          <p:cNvGraphicFramePr>
            <a:graphicFrameLocks noChangeAspect="1"/>
          </p:cNvGraphicFramePr>
          <p:nvPr>
            <p:custDataLst>
              <p:tags r:id="rId2"/>
            </p:custDataLst>
            <p:extLst/>
          </p:nvPr>
        </p:nvGraphicFramePr>
        <p:xfrm>
          <a:off x="2471" y="2085"/>
          <a:ext cx="1587" cy="1587"/>
        </p:xfrm>
        <a:graphic>
          <a:graphicData uri="http://schemas.openxmlformats.org/presentationml/2006/ole">
            <mc:AlternateContent xmlns:mc="http://schemas.openxmlformats.org/markup-compatibility/2006">
              <mc:Choice xmlns:v="urn:schemas-microsoft-com:vml" Requires="v">
                <p:oleObj spid="_x0000_s101379" name="think-cell Slide" r:id="rId5" imgW="270" imgH="270" progId="TCLayout.ActiveDocument.1">
                  <p:embed/>
                </p:oleObj>
              </mc:Choice>
              <mc:Fallback>
                <p:oleObj name="think-cell Slide" r:id="rId5" imgW="270" imgH="270" progId="TCLayout.ActiveDocument.1">
                  <p:embed/>
                  <p:pic>
                    <p:nvPicPr>
                      <p:cNvPr id="26" name="Object 25" hidden="1"/>
                      <p:cNvPicPr/>
                      <p:nvPr/>
                    </p:nvPicPr>
                    <p:blipFill>
                      <a:blip r:embed="rId6"/>
                      <a:stretch>
                        <a:fillRect/>
                      </a:stretch>
                    </p:blipFill>
                    <p:spPr>
                      <a:xfrm>
                        <a:off x="2471" y="2085"/>
                        <a:ext cx="1587" cy="1587"/>
                      </a:xfrm>
                      <a:prstGeom prst="rect">
                        <a:avLst/>
                      </a:prstGeom>
                    </p:spPr>
                  </p:pic>
                </p:oleObj>
              </mc:Fallback>
            </mc:AlternateContent>
          </a:graphicData>
        </a:graphic>
      </p:graphicFrame>
      <p:sp>
        <p:nvSpPr>
          <p:cNvPr id="4" name="Title 3"/>
          <p:cNvSpPr>
            <a:spLocks noGrp="1"/>
          </p:cNvSpPr>
          <p:nvPr>
            <p:ph type="title"/>
          </p:nvPr>
        </p:nvSpPr>
        <p:spPr>
          <a:xfrm>
            <a:off x="276793" y="244322"/>
            <a:ext cx="11888787" cy="917575"/>
          </a:xfrm>
        </p:spPr>
        <p:txBody>
          <a:bodyPr/>
          <a:lstStyle/>
          <a:p>
            <a:r>
              <a:rPr lang="en-US" dirty="0">
                <a:solidFill>
                  <a:schemeClr val="tx1">
                    <a:lumMod val="95000"/>
                  </a:schemeClr>
                </a:solidFill>
              </a:rPr>
              <a:t>OData Source support for V4 protocol (CTP3)</a:t>
            </a:r>
            <a:br>
              <a:rPr lang="en-US" dirty="0">
                <a:solidFill>
                  <a:schemeClr val="tx1">
                    <a:lumMod val="95000"/>
                  </a:schemeClr>
                </a:solidFill>
              </a:rPr>
            </a:br>
            <a:endParaRPr lang="en-US" sz="3599" dirty="0">
              <a:solidFill>
                <a:schemeClr val="tx1">
                  <a:lumMod val="95000"/>
                </a:schemeClr>
              </a:solidFill>
            </a:endParaRPr>
          </a:p>
        </p:txBody>
      </p:sp>
      <p:sp>
        <p:nvSpPr>
          <p:cNvPr id="7" name="Rectangle 6"/>
          <p:cNvSpPr/>
          <p:nvPr/>
        </p:nvSpPr>
        <p:spPr bwMode="auto">
          <a:xfrm>
            <a:off x="7455992" y="1815030"/>
            <a:ext cx="4524571" cy="3754860"/>
          </a:xfrm>
          <a:prstGeom prst="rect">
            <a:avLst/>
          </a:prstGeom>
          <a:no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45713" rIns="0" bIns="45713" numCol="1" spcCol="0" rtlCol="0" fromWordArt="0" anchor="t" anchorCtr="0" forceAA="0" compatLnSpc="1">
            <a:prstTxWarp prst="textNoShape">
              <a:avLst/>
            </a:prstTxWarp>
            <a:spAutoFit/>
          </a:bodyPr>
          <a:lstStyle/>
          <a:p>
            <a:pPr defTabSz="931954">
              <a:spcBef>
                <a:spcPts val="1199"/>
              </a:spcBef>
            </a:pPr>
            <a:r>
              <a:rPr lang="en-US" sz="3200" dirty="0">
                <a:ln>
                  <a:solidFill>
                    <a:srgbClr val="FFFFFF">
                      <a:alpha val="0"/>
                    </a:srgbClr>
                  </a:solidFill>
                </a:ln>
                <a:solidFill>
                  <a:schemeClr val="accent5"/>
                </a:solidFill>
                <a:latin typeface="Segoe UI Semilight" panose="020B0402040204020203" pitchFamily="34" charset="0"/>
                <a:ea typeface="Segoe UI" pitchFamily="34" charset="0"/>
                <a:cs typeface="Segoe UI Semilight" panose="020B0402040204020203" pitchFamily="34" charset="0"/>
              </a:rPr>
              <a:t>Capability</a:t>
            </a:r>
          </a:p>
          <a:p>
            <a:pPr marL="403147" indent="-349183" defTabSz="931954">
              <a:spcBef>
                <a:spcPts val="600"/>
              </a:spcBef>
              <a:buClr>
                <a:srgbClr val="FF8C00"/>
              </a:buClr>
              <a:buFont typeface="Wingdings 3" panose="05040102010807070707" pitchFamily="18" charset="2"/>
              <a:buChar char="Æ"/>
            </a:pPr>
            <a:r>
              <a:rPr lang="en-US" sz="1800" dirty="0">
                <a:ln>
                  <a:solidFill>
                    <a:srgbClr val="FFFFFF">
                      <a:alpha val="0"/>
                    </a:srgbClr>
                  </a:solidFill>
                </a:ln>
                <a:solidFill>
                  <a:schemeClr val="tx1">
                    <a:lumMod val="95000"/>
                  </a:schemeClr>
                </a:solidFill>
                <a:ea typeface="Segoe UI" pitchFamily="34" charset="0"/>
                <a:cs typeface="Segoe UI" pitchFamily="34" charset="0"/>
              </a:rPr>
              <a:t>OData V3 protocol for ATOM and JSON data formats</a:t>
            </a:r>
          </a:p>
          <a:p>
            <a:pPr marL="403147" indent="-349183" defTabSz="931954">
              <a:spcBef>
                <a:spcPts val="600"/>
              </a:spcBef>
              <a:buClr>
                <a:srgbClr val="FF8C00"/>
              </a:buClr>
              <a:buFont typeface="Wingdings 3" panose="05040102010807070707" pitchFamily="18" charset="2"/>
              <a:buChar char="Æ"/>
            </a:pPr>
            <a:r>
              <a:rPr lang="en-US" sz="1800" dirty="0">
                <a:ln>
                  <a:solidFill>
                    <a:srgbClr val="FFFFFF">
                      <a:alpha val="0"/>
                    </a:srgbClr>
                  </a:solidFill>
                </a:ln>
                <a:solidFill>
                  <a:schemeClr val="tx1">
                    <a:lumMod val="95000"/>
                  </a:schemeClr>
                </a:solidFill>
                <a:ea typeface="Segoe UI" pitchFamily="34" charset="0"/>
                <a:cs typeface="Segoe UI" pitchFamily="34" charset="0"/>
              </a:rPr>
              <a:t>OData V4 protocol for JSON data format.</a:t>
            </a:r>
          </a:p>
          <a:p>
            <a:pPr defTabSz="931954">
              <a:spcBef>
                <a:spcPts val="1199"/>
              </a:spcBef>
            </a:pPr>
            <a:r>
              <a:rPr lang="en-US" sz="3200" dirty="0">
                <a:ln>
                  <a:solidFill>
                    <a:srgbClr val="FFFFFF">
                      <a:alpha val="0"/>
                    </a:srgbClr>
                  </a:solidFill>
                </a:ln>
                <a:solidFill>
                  <a:schemeClr val="accent5"/>
                </a:solidFill>
                <a:latin typeface="Segoe UI Semilight" panose="020B0402040204020203" pitchFamily="34" charset="0"/>
                <a:ea typeface="Segoe UI" pitchFamily="34" charset="0"/>
                <a:cs typeface="Segoe UI Semilight" panose="020B0402040204020203" pitchFamily="34" charset="0"/>
              </a:rPr>
              <a:t>Benefits</a:t>
            </a:r>
          </a:p>
          <a:p>
            <a:pPr marL="403147" indent="-349183" defTabSz="931954">
              <a:spcBef>
                <a:spcPts val="600"/>
              </a:spcBef>
              <a:buClr>
                <a:srgbClr val="FF8C00"/>
              </a:buClr>
              <a:buFont typeface="Wingdings 3" panose="05040102010807070707" pitchFamily="18" charset="2"/>
              <a:buChar char="Æ"/>
            </a:pPr>
            <a:r>
              <a:rPr lang="en-US" sz="1800" dirty="0">
                <a:ln>
                  <a:solidFill>
                    <a:srgbClr val="FFFFFF">
                      <a:alpha val="0"/>
                    </a:srgbClr>
                  </a:solidFill>
                </a:ln>
                <a:solidFill>
                  <a:schemeClr val="tx1">
                    <a:lumMod val="95000"/>
                  </a:schemeClr>
                </a:solidFill>
                <a:ea typeface="Segoe UI" pitchFamily="34" charset="0"/>
                <a:cs typeface="Segoe UI" pitchFamily="34" charset="0"/>
              </a:rPr>
              <a:t>Use in SSIS Data Flow to load in any destination or apply any data transformation</a:t>
            </a:r>
          </a:p>
          <a:p>
            <a:pPr marL="53964" defTabSz="931954">
              <a:spcBef>
                <a:spcPts val="600"/>
              </a:spcBef>
              <a:buClr>
                <a:srgbClr val="C00000"/>
              </a:buClr>
            </a:pPr>
            <a:endParaRPr lang="en-US" sz="1800" dirty="0">
              <a:ln>
                <a:solidFill>
                  <a:srgbClr val="FFFFFF">
                    <a:alpha val="0"/>
                  </a:srgbClr>
                </a:solidFill>
              </a:ln>
              <a:solidFill>
                <a:schemeClr val="tx1">
                  <a:lumMod val="95000"/>
                </a:schemeClr>
              </a:solidFill>
              <a:ea typeface="Segoe UI" pitchFamily="34" charset="0"/>
              <a:cs typeface="Segoe UI" pitchFamily="34" charset="0"/>
            </a:endParaRPr>
          </a:p>
        </p:txBody>
      </p:sp>
      <p:pic>
        <p:nvPicPr>
          <p:cNvPr id="75778" name="Picture 2" descr="1"/>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276793" y="1542135"/>
            <a:ext cx="1933575" cy="3886201"/>
          </a:xfrm>
          <a:prstGeom prst="rect">
            <a:avLst/>
          </a:prstGeom>
          <a:noFill/>
          <a:extLst>
            <a:ext uri="{909E8E84-426E-40DD-AFC4-6F175D3DCCD1}">
              <a14:hiddenFill xmlns:a14="http://schemas.microsoft.com/office/drawing/2010/main">
                <a:solidFill>
                  <a:srgbClr val="FFFFFF"/>
                </a:solidFill>
              </a14:hiddenFill>
            </a:ext>
          </a:extLst>
        </p:spPr>
      </p:pic>
      <p:pic>
        <p:nvPicPr>
          <p:cNvPr id="75782" name="Picture 6" descr="3"/>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2313302" y="1542134"/>
            <a:ext cx="4944457" cy="4339681"/>
          </a:xfrm>
          <a:prstGeom prst="rect">
            <a:avLst/>
          </a:prstGeom>
          <a:noFill/>
          <a:extLst>
            <a:ext uri="{909E8E84-426E-40DD-AFC4-6F175D3DCCD1}">
              <a14:hiddenFill xmlns:a14="http://schemas.microsoft.com/office/drawing/2010/main">
                <a:solidFill>
                  <a:srgbClr val="FFFFFF"/>
                </a:solidFill>
              </a14:hiddenFill>
            </a:ext>
          </a:extLst>
        </p:spPr>
      </p:pic>
      <p:sp>
        <p:nvSpPr>
          <p:cNvPr id="8" name="TextBox 7"/>
          <p:cNvSpPr txBox="1"/>
          <p:nvPr/>
        </p:nvSpPr>
        <p:spPr>
          <a:xfrm>
            <a:off x="1" y="6642289"/>
            <a:ext cx="3806190" cy="352236"/>
          </a:xfrm>
          <a:prstGeom prst="rect">
            <a:avLst/>
          </a:prstGeom>
          <a:noFill/>
        </p:spPr>
        <p:txBody>
          <a:bodyPr wrap="square" lIns="365760" tIns="146304" rIns="182880" bIns="146304" rtlCol="0" anchor="ctr" anchorCtr="0">
            <a:noAutofit/>
          </a:bodyPr>
          <a:lstStyle/>
          <a:p>
            <a:pPr>
              <a:lnSpc>
                <a:spcPct val="90000"/>
              </a:lnSpc>
              <a:spcAft>
                <a:spcPts val="600"/>
              </a:spcAft>
            </a:pPr>
            <a:r>
              <a:rPr lang="en-US" sz="1400" dirty="0">
                <a:solidFill>
                  <a:schemeClr val="bg1"/>
                </a:solidFill>
                <a:latin typeface="Segoe UI Semibold" panose="020B0702040204020203" pitchFamily="34" charset="0"/>
                <a:ea typeface="Segoe UI Black" panose="020B0A02040204020203" pitchFamily="34" charset="0"/>
                <a:cs typeface="Segoe UI Semibold" panose="020B0702040204020203" pitchFamily="34" charset="0"/>
              </a:rPr>
              <a:t>Access any data</a:t>
            </a:r>
          </a:p>
        </p:txBody>
      </p:sp>
    </p:spTree>
    <p:extLst>
      <p:ext uri="{BB962C8B-B14F-4D97-AF65-F5344CB8AC3E}">
        <p14:creationId xmlns:p14="http://schemas.microsoft.com/office/powerpoint/2010/main" val="1028498556"/>
      </p:ext>
    </p:extLst>
  </p:cSld>
  <p:clrMapOvr>
    <a:masterClrMapping/>
  </p:clrMapOvr>
  <mc:AlternateContent xmlns:mc="http://schemas.openxmlformats.org/markup-compatibility/2006">
    <mc:Choice xmlns:p14="http://schemas.microsoft.com/office/powerpoint/2010/main" Requires="p14">
      <p:transition spd="med" p14:dur="700" advTm="287578">
        <p:fade/>
      </p:transition>
    </mc:Choice>
    <mc:Fallback>
      <p:transition spd="med" advTm="287578">
        <p:fade/>
      </p:transition>
    </mc:Fallback>
  </mc:AlternateContent>
</p:sld>
</file>

<file path=ppt/slides/slide15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 name="Title 1"/>
          <p:cNvSpPr txBox="1">
            <a:spLocks/>
          </p:cNvSpPr>
          <p:nvPr/>
        </p:nvSpPr>
        <p:spPr>
          <a:xfrm>
            <a:off x="382549" y="59179"/>
            <a:ext cx="11653521" cy="1075884"/>
          </a:xfrm>
          <a:prstGeom prst="rect">
            <a:avLst/>
          </a:prstGeom>
        </p:spPr>
        <p:txBody>
          <a:bodyPr anchor="ctr" anchorCtr="0"/>
          <a:lstStyle>
            <a:lvl1pPr algn="l" defTabSz="931863" rtl="0" fontAlgn="base">
              <a:lnSpc>
                <a:spcPct val="90000"/>
              </a:lnSpc>
              <a:spcBef>
                <a:spcPct val="0"/>
              </a:spcBef>
              <a:spcAft>
                <a:spcPct val="0"/>
              </a:spcAft>
              <a:defRPr lang="en-US" sz="4000" kern="1200" spc="-102" dirty="0">
                <a:ln w="3175">
                  <a:noFill/>
                </a:ln>
                <a:solidFill>
                  <a:schemeClr val="tx1"/>
                </a:solidFill>
                <a:latin typeface="+mj-lt"/>
                <a:ea typeface="ＭＳ Ｐゴシック" charset="0"/>
                <a:cs typeface="Segoe UI" pitchFamily="34" charset="0"/>
              </a:defRPr>
            </a:lvl1pPr>
            <a:lvl2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2pPr>
            <a:lvl3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3pPr>
            <a:lvl4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4pPr>
            <a:lvl5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5pPr>
            <a:lvl6pPr marL="4572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6pPr>
            <a:lvl7pPr marL="9144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7pPr>
            <a:lvl8pPr marL="13716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8pPr>
            <a:lvl9pPr marL="18288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9pPr>
          </a:lstStyle>
          <a:p>
            <a:r>
              <a:rPr lang="en-US" dirty="0"/>
              <a:t>SSIS improvements for Azure services</a:t>
            </a:r>
          </a:p>
        </p:txBody>
      </p:sp>
      <p:sp>
        <p:nvSpPr>
          <p:cNvPr id="9" name="TextBox 8"/>
          <p:cNvSpPr txBox="1"/>
          <p:nvPr/>
        </p:nvSpPr>
        <p:spPr>
          <a:xfrm>
            <a:off x="6918090" y="1315655"/>
            <a:ext cx="4945862" cy="4640614"/>
          </a:xfrm>
          <a:prstGeom prst="rect">
            <a:avLst/>
          </a:prstGeom>
          <a:noFill/>
        </p:spPr>
        <p:txBody>
          <a:bodyPr wrap="square" lIns="91440" tIns="146304" rIns="91440" bIns="146304" rtlCol="0">
            <a:noAutofit/>
          </a:bodyPr>
          <a:lstStyle/>
          <a:p>
            <a:pPr>
              <a:spcBef>
                <a:spcPts val="1400"/>
              </a:spcBef>
              <a:spcAft>
                <a:spcPts val="0"/>
              </a:spcAft>
            </a:pPr>
            <a:r>
              <a:rPr lang="en-US" sz="3200" dirty="0">
                <a:solidFill>
                  <a:schemeClr val="accent5"/>
                </a:solidFill>
                <a:latin typeface="Segoe UI Semilight" panose="020B0402040204020203" pitchFamily="34" charset="0"/>
                <a:cs typeface="Segoe UI Semilight" panose="020B0402040204020203" pitchFamily="34" charset="0"/>
              </a:rPr>
              <a:t>Capability</a:t>
            </a:r>
          </a:p>
          <a:p>
            <a:pPr>
              <a:spcBef>
                <a:spcPts val="1400"/>
              </a:spcBef>
              <a:spcAft>
                <a:spcPts val="0"/>
              </a:spcAft>
            </a:pPr>
            <a:r>
              <a:rPr lang="en-US" sz="1800" dirty="0">
                <a:solidFill>
                  <a:schemeClr val="tx1">
                    <a:lumMod val="90000"/>
                    <a:lumOff val="10000"/>
                  </a:schemeClr>
                </a:solidFill>
                <a:latin typeface="+mn-lt"/>
                <a:cs typeface="Segoe UI" panose="020B0502040204020203" pitchFamily="34" charset="0"/>
              </a:rPr>
              <a:t>Stretch large operational tables </a:t>
            </a:r>
            <a:br>
              <a:rPr lang="en-US" sz="1800" dirty="0">
                <a:solidFill>
                  <a:schemeClr val="tx1">
                    <a:lumMod val="90000"/>
                    <a:lumOff val="10000"/>
                  </a:schemeClr>
                </a:solidFill>
                <a:latin typeface="+mn-lt"/>
                <a:cs typeface="Segoe UI" panose="020B0502040204020203" pitchFamily="34" charset="0"/>
              </a:rPr>
            </a:br>
            <a:r>
              <a:rPr lang="en-US" sz="1800" dirty="0">
                <a:solidFill>
                  <a:schemeClr val="tx1">
                    <a:lumMod val="90000"/>
                    <a:lumOff val="10000"/>
                  </a:schemeClr>
                </a:solidFill>
                <a:latin typeface="+mn-lt"/>
                <a:cs typeface="Segoe UI" panose="020B0502040204020203" pitchFamily="34" charset="0"/>
              </a:rPr>
              <a:t>from on-premises to Azure with </a:t>
            </a:r>
            <a:br>
              <a:rPr lang="en-US" sz="1800" dirty="0">
                <a:solidFill>
                  <a:schemeClr val="tx1">
                    <a:lumMod val="90000"/>
                    <a:lumOff val="10000"/>
                  </a:schemeClr>
                </a:solidFill>
                <a:latin typeface="+mn-lt"/>
                <a:cs typeface="Segoe UI" panose="020B0502040204020203" pitchFamily="34" charset="0"/>
              </a:rPr>
            </a:br>
            <a:r>
              <a:rPr lang="en-US" sz="1800" dirty="0">
                <a:solidFill>
                  <a:schemeClr val="tx1">
                    <a:lumMod val="90000"/>
                    <a:lumOff val="10000"/>
                  </a:schemeClr>
                </a:solidFill>
                <a:latin typeface="+mn-lt"/>
                <a:cs typeface="Segoe UI" panose="020B0502040204020203" pitchFamily="34" charset="0"/>
              </a:rPr>
              <a:t>the ability to query </a:t>
            </a:r>
          </a:p>
          <a:p>
            <a:pPr>
              <a:spcBef>
                <a:spcPts val="1400"/>
              </a:spcBef>
              <a:spcAft>
                <a:spcPts val="0"/>
              </a:spcAft>
            </a:pPr>
            <a:r>
              <a:rPr lang="en-US" sz="1800" dirty="0">
                <a:solidFill>
                  <a:schemeClr val="tx1">
                    <a:lumMod val="90000"/>
                    <a:lumOff val="10000"/>
                  </a:schemeClr>
                </a:solidFill>
                <a:latin typeface="Segoe UI" panose="020B0502040204020203" pitchFamily="34" charset="0"/>
                <a:cs typeface="Segoe UI" panose="020B0502040204020203" pitchFamily="34" charset="0"/>
              </a:rPr>
              <a:t/>
            </a:r>
            <a:br>
              <a:rPr lang="en-US" sz="1800" dirty="0">
                <a:solidFill>
                  <a:schemeClr val="tx1">
                    <a:lumMod val="90000"/>
                    <a:lumOff val="10000"/>
                  </a:schemeClr>
                </a:solidFill>
                <a:latin typeface="Segoe UI" panose="020B0502040204020203" pitchFamily="34" charset="0"/>
                <a:cs typeface="Segoe UI" panose="020B0502040204020203" pitchFamily="34" charset="0"/>
              </a:rPr>
            </a:br>
            <a:r>
              <a:rPr lang="en-US" sz="3200" dirty="0">
                <a:solidFill>
                  <a:schemeClr val="accent5"/>
                </a:solidFill>
                <a:latin typeface="Segoe UI Semilight" panose="020B0402040204020203" pitchFamily="34" charset="0"/>
                <a:cs typeface="Segoe UI Semilight" panose="020B0402040204020203" pitchFamily="34" charset="0"/>
              </a:rPr>
              <a:t>Benefits</a:t>
            </a:r>
          </a:p>
          <a:p>
            <a:pPr>
              <a:spcBef>
                <a:spcPts val="1400"/>
              </a:spcBef>
              <a:spcAft>
                <a:spcPts val="0"/>
              </a:spcAft>
            </a:pPr>
            <a:r>
              <a:rPr lang="en-US" sz="1800" dirty="0">
                <a:ln>
                  <a:solidFill>
                    <a:srgbClr val="FFFFFF">
                      <a:alpha val="0"/>
                    </a:srgbClr>
                  </a:solidFill>
                </a:ln>
                <a:solidFill>
                  <a:schemeClr val="tx1">
                    <a:lumMod val="90000"/>
                    <a:lumOff val="10000"/>
                  </a:schemeClr>
                </a:solidFill>
                <a:latin typeface="+mn-lt"/>
                <a:ea typeface="Segoe UI" panose="020B0502040204020203" pitchFamily="34" charset="0"/>
                <a:cs typeface="Segoe UI" panose="020B0502040204020203" pitchFamily="34" charset="0"/>
              </a:rPr>
              <a:t>Cost-effective historical data availability for operational DBs</a:t>
            </a:r>
          </a:p>
          <a:p>
            <a:pPr>
              <a:spcBef>
                <a:spcPts val="1400"/>
              </a:spcBef>
              <a:spcAft>
                <a:spcPts val="0"/>
              </a:spcAft>
            </a:pPr>
            <a:r>
              <a:rPr lang="en-US" sz="1800" dirty="0">
                <a:ln>
                  <a:solidFill>
                    <a:srgbClr val="FFFFFF">
                      <a:alpha val="0"/>
                    </a:srgbClr>
                  </a:solidFill>
                </a:ln>
                <a:solidFill>
                  <a:schemeClr val="tx1">
                    <a:lumMod val="90000"/>
                    <a:lumOff val="10000"/>
                  </a:schemeClr>
                </a:solidFill>
                <a:latin typeface="+mn-lt"/>
                <a:ea typeface="Segoe UI" panose="020B0502040204020203" pitchFamily="34" charset="0"/>
                <a:cs typeface="Segoe UI" panose="020B0502040204020203" pitchFamily="34" charset="0"/>
              </a:rPr>
              <a:t>Entire table is online and </a:t>
            </a:r>
            <a:r>
              <a:rPr lang="en-US" sz="1800" dirty="0" err="1">
                <a:ln>
                  <a:solidFill>
                    <a:srgbClr val="FFFFFF">
                      <a:alpha val="0"/>
                    </a:srgbClr>
                  </a:solidFill>
                </a:ln>
                <a:solidFill>
                  <a:schemeClr val="tx1">
                    <a:lumMod val="90000"/>
                    <a:lumOff val="10000"/>
                  </a:schemeClr>
                </a:solidFill>
                <a:latin typeface="+mn-lt"/>
                <a:ea typeface="Segoe UI" panose="020B0502040204020203" pitchFamily="34" charset="0"/>
                <a:cs typeface="Segoe UI" panose="020B0502040204020203" pitchFamily="34" charset="0"/>
              </a:rPr>
              <a:t>queryable</a:t>
            </a:r>
            <a:endParaRPr lang="en-US" sz="1800" dirty="0">
              <a:ln>
                <a:solidFill>
                  <a:srgbClr val="FFFFFF">
                    <a:alpha val="0"/>
                  </a:srgbClr>
                </a:solidFill>
              </a:ln>
              <a:solidFill>
                <a:schemeClr val="tx1">
                  <a:lumMod val="90000"/>
                  <a:lumOff val="10000"/>
                </a:schemeClr>
              </a:solidFill>
              <a:latin typeface="+mn-lt"/>
              <a:ea typeface="Segoe UI" panose="020B0502040204020203" pitchFamily="34" charset="0"/>
              <a:cs typeface="Segoe UI" panose="020B0502040204020203" pitchFamily="34" charset="0"/>
            </a:endParaRPr>
          </a:p>
          <a:p>
            <a:pPr>
              <a:spcBef>
                <a:spcPts val="1400"/>
              </a:spcBef>
              <a:spcAft>
                <a:spcPts val="0"/>
              </a:spcAft>
            </a:pPr>
            <a:r>
              <a:rPr lang="en-US" sz="1800" dirty="0">
                <a:ln>
                  <a:solidFill>
                    <a:srgbClr val="FFFFFF">
                      <a:alpha val="0"/>
                    </a:srgbClr>
                  </a:solidFill>
                </a:ln>
                <a:solidFill>
                  <a:schemeClr val="tx1">
                    <a:lumMod val="90000"/>
                    <a:lumOff val="10000"/>
                  </a:schemeClr>
                </a:solidFill>
                <a:latin typeface="+mn-lt"/>
                <a:ea typeface="Segoe UI" panose="020B0502040204020203" pitchFamily="34" charset="0"/>
                <a:cs typeface="Segoe UI" panose="020B0502040204020203" pitchFamily="34" charset="0"/>
              </a:rPr>
              <a:t>Transparent to application</a:t>
            </a:r>
          </a:p>
          <a:p>
            <a:pPr>
              <a:spcBef>
                <a:spcPts val="1400"/>
              </a:spcBef>
              <a:spcAft>
                <a:spcPts val="0"/>
              </a:spcAft>
            </a:pPr>
            <a:r>
              <a:rPr lang="en-US" sz="1800" dirty="0">
                <a:ln>
                  <a:solidFill>
                    <a:srgbClr val="FFFFFF">
                      <a:alpha val="0"/>
                    </a:srgbClr>
                  </a:solidFill>
                </a:ln>
                <a:solidFill>
                  <a:schemeClr val="tx1">
                    <a:lumMod val="90000"/>
                    <a:lumOff val="10000"/>
                  </a:schemeClr>
                </a:solidFill>
                <a:latin typeface="+mn-lt"/>
                <a:ea typeface="Segoe UI" panose="020B0502040204020203" pitchFamily="34" charset="0"/>
                <a:cs typeface="Segoe UI" panose="020B0502040204020203" pitchFamily="34" charset="0"/>
              </a:rPr>
              <a:t>Supports new TCE transparent encryption </a:t>
            </a:r>
            <a:br>
              <a:rPr lang="en-US" sz="1800" dirty="0">
                <a:ln>
                  <a:solidFill>
                    <a:srgbClr val="FFFFFF">
                      <a:alpha val="0"/>
                    </a:srgbClr>
                  </a:solidFill>
                </a:ln>
                <a:solidFill>
                  <a:schemeClr val="tx1">
                    <a:lumMod val="90000"/>
                    <a:lumOff val="10000"/>
                  </a:schemeClr>
                </a:solidFill>
                <a:latin typeface="+mn-lt"/>
                <a:ea typeface="Segoe UI" panose="020B0502040204020203" pitchFamily="34" charset="0"/>
                <a:cs typeface="Segoe UI" panose="020B0502040204020203" pitchFamily="34" charset="0"/>
              </a:rPr>
            </a:br>
            <a:r>
              <a:rPr lang="en-US" sz="1800" dirty="0">
                <a:ln>
                  <a:solidFill>
                    <a:srgbClr val="FFFFFF">
                      <a:alpha val="0"/>
                    </a:srgbClr>
                  </a:solidFill>
                </a:ln>
                <a:solidFill>
                  <a:schemeClr val="tx1">
                    <a:lumMod val="90000"/>
                    <a:lumOff val="10000"/>
                  </a:schemeClr>
                </a:solidFill>
                <a:latin typeface="+mn-lt"/>
                <a:ea typeface="Segoe UI" panose="020B0502040204020203" pitchFamily="34" charset="0"/>
                <a:cs typeface="Segoe UI" panose="020B0502040204020203" pitchFamily="34" charset="0"/>
              </a:rPr>
              <a:t>and row-level security</a:t>
            </a:r>
          </a:p>
        </p:txBody>
      </p:sp>
      <p:sp>
        <p:nvSpPr>
          <p:cNvPr id="41" name="Rectangle 40"/>
          <p:cNvSpPr/>
          <p:nvPr/>
        </p:nvSpPr>
        <p:spPr bwMode="auto">
          <a:xfrm>
            <a:off x="382549" y="1650760"/>
            <a:ext cx="6264994" cy="4478395"/>
          </a:xfrm>
          <a:prstGeom prst="rect">
            <a:avLst/>
          </a:prstGeom>
          <a:solidFill>
            <a:schemeClr val="bg1">
              <a:lumMod val="95000"/>
            </a:schemeClr>
          </a:solidFill>
          <a:ln w="63500">
            <a:solidFill>
              <a:schemeClr val="accent1"/>
            </a:solidFill>
            <a:miter lim="800000"/>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3840480" tIns="182854" rIns="182854" bIns="45713" numCol="1" spcCol="0" rtlCol="0" fromWordArt="0" anchor="t" anchorCtr="0" forceAA="0" compatLnSpc="1">
            <a:prstTxWarp prst="textNoShape">
              <a:avLst/>
            </a:prstTxWarp>
            <a:noAutofit/>
          </a:bodyPr>
          <a:lstStyle/>
          <a:p>
            <a:pPr defTabSz="931954"/>
            <a:endParaRPr lang="en-US" sz="2000" dirty="0">
              <a:solidFill>
                <a:srgbClr val="505050"/>
              </a:solidFill>
              <a:latin typeface="Segoe UI Semibold" panose="020B0702040204020203" pitchFamily="34" charset="0"/>
              <a:ea typeface="Segoe UI" pitchFamily="34" charset="0"/>
              <a:cs typeface="Segoe UI Semibold" panose="020B0702040204020203" pitchFamily="34" charset="0"/>
            </a:endParaRPr>
          </a:p>
        </p:txBody>
      </p:sp>
      <p:grpSp>
        <p:nvGrpSpPr>
          <p:cNvPr id="42" name="Group 41"/>
          <p:cNvGrpSpPr/>
          <p:nvPr/>
        </p:nvGrpSpPr>
        <p:grpSpPr>
          <a:xfrm>
            <a:off x="595039" y="1903548"/>
            <a:ext cx="5820275" cy="4091700"/>
            <a:chOff x="536982" y="1317051"/>
            <a:chExt cx="6286485" cy="4419449"/>
          </a:xfrm>
        </p:grpSpPr>
        <p:pic>
          <p:nvPicPr>
            <p:cNvPr id="43" name="Picture 42"/>
            <p:cNvPicPr>
              <a:picLocks noChangeAspect="1"/>
            </p:cNvPicPr>
            <p:nvPr/>
          </p:nvPicPr>
          <p:blipFill>
            <a:blip r:embed="rId2"/>
            <a:stretch>
              <a:fillRect/>
            </a:stretch>
          </p:blipFill>
          <p:spPr>
            <a:xfrm>
              <a:off x="1110374" y="2860238"/>
              <a:ext cx="1772912" cy="1169942"/>
            </a:xfrm>
            <a:prstGeom prst="rect">
              <a:avLst/>
            </a:prstGeom>
          </p:spPr>
        </p:pic>
        <p:grpSp>
          <p:nvGrpSpPr>
            <p:cNvPr id="44" name="Group 43"/>
            <p:cNvGrpSpPr/>
            <p:nvPr/>
          </p:nvGrpSpPr>
          <p:grpSpPr>
            <a:xfrm>
              <a:off x="536982" y="1317051"/>
              <a:ext cx="2819485" cy="4419449"/>
              <a:chOff x="536982" y="1317051"/>
              <a:chExt cx="2819485" cy="4419449"/>
            </a:xfrm>
          </p:grpSpPr>
          <p:grpSp>
            <p:nvGrpSpPr>
              <p:cNvPr id="48" name="Group 47"/>
              <p:cNvGrpSpPr/>
              <p:nvPr/>
            </p:nvGrpSpPr>
            <p:grpSpPr>
              <a:xfrm>
                <a:off x="536982" y="1317051"/>
                <a:ext cx="2819485" cy="1522179"/>
                <a:chOff x="536982" y="1317051"/>
                <a:chExt cx="2819485" cy="1522179"/>
              </a:xfrm>
            </p:grpSpPr>
            <p:grpSp>
              <p:nvGrpSpPr>
                <p:cNvPr id="57" name="Group 56"/>
                <p:cNvGrpSpPr/>
                <p:nvPr/>
              </p:nvGrpSpPr>
              <p:grpSpPr>
                <a:xfrm>
                  <a:off x="2348728" y="1317051"/>
                  <a:ext cx="1007739" cy="1522179"/>
                  <a:chOff x="4534629" y="1353554"/>
                  <a:chExt cx="1007739" cy="1522179"/>
                </a:xfrm>
              </p:grpSpPr>
              <p:pic>
                <p:nvPicPr>
                  <p:cNvPr id="59" name="Picture 58"/>
                  <p:cNvPicPr>
                    <a:picLocks noChangeAspect="1"/>
                  </p:cNvPicPr>
                  <p:nvPr/>
                </p:nvPicPr>
                <p:blipFill>
                  <a:blip r:embed="rId3"/>
                  <a:stretch>
                    <a:fillRect/>
                  </a:stretch>
                </p:blipFill>
                <p:spPr>
                  <a:xfrm>
                    <a:off x="4534629" y="1353554"/>
                    <a:ext cx="1007739" cy="1522179"/>
                  </a:xfrm>
                  <a:prstGeom prst="rect">
                    <a:avLst/>
                  </a:prstGeom>
                </p:spPr>
              </p:pic>
              <p:sp>
                <p:nvSpPr>
                  <p:cNvPr id="60" name="TextBox 59"/>
                  <p:cNvSpPr txBox="1"/>
                  <p:nvPr/>
                </p:nvSpPr>
                <p:spPr>
                  <a:xfrm>
                    <a:off x="4539302" y="1876766"/>
                    <a:ext cx="998393" cy="705395"/>
                  </a:xfrm>
                  <a:prstGeom prst="rect">
                    <a:avLst/>
                  </a:prstGeom>
                  <a:noFill/>
                </p:spPr>
                <p:txBody>
                  <a:bodyPr wrap="square" lIns="182880" tIns="146304" rIns="182880" bIns="146304" rtlCol="0">
                    <a:noAutofit/>
                  </a:bodyPr>
                  <a:lstStyle/>
                  <a:p>
                    <a:pPr algn="ctr">
                      <a:lnSpc>
                        <a:spcPct val="90000"/>
                      </a:lnSpc>
                      <a:spcAft>
                        <a:spcPts val="600"/>
                      </a:spcAft>
                    </a:pPr>
                    <a:r>
                      <a:rPr lang="en-US" sz="2000" b="1" dirty="0">
                        <a:solidFill>
                          <a:schemeClr val="bg1"/>
                        </a:solidFill>
                      </a:rPr>
                      <a:t>SQL</a:t>
                    </a:r>
                  </a:p>
                </p:txBody>
              </p:sp>
            </p:grpSp>
            <p:pic>
              <p:nvPicPr>
                <p:cNvPr id="58" name="Picture 57"/>
                <p:cNvPicPr>
                  <a:picLocks noChangeAspect="1"/>
                </p:cNvPicPr>
                <p:nvPr/>
              </p:nvPicPr>
              <p:blipFill>
                <a:blip r:embed="rId4"/>
                <a:stretch>
                  <a:fillRect/>
                </a:stretch>
              </p:blipFill>
              <p:spPr>
                <a:xfrm flipH="1">
                  <a:off x="536982" y="1471691"/>
                  <a:ext cx="1608947" cy="1212898"/>
                </a:xfrm>
                <a:prstGeom prst="rect">
                  <a:avLst/>
                </a:prstGeom>
              </p:spPr>
            </p:pic>
          </p:grpSp>
          <p:grpSp>
            <p:nvGrpSpPr>
              <p:cNvPr id="49" name="Group 48"/>
              <p:cNvGrpSpPr/>
              <p:nvPr/>
            </p:nvGrpSpPr>
            <p:grpSpPr>
              <a:xfrm>
                <a:off x="536982" y="4214321"/>
                <a:ext cx="2819485" cy="1522179"/>
                <a:chOff x="536982" y="4214321"/>
                <a:chExt cx="2819485" cy="1522179"/>
              </a:xfrm>
            </p:grpSpPr>
            <p:grpSp>
              <p:nvGrpSpPr>
                <p:cNvPr id="50" name="Group 49"/>
                <p:cNvGrpSpPr/>
                <p:nvPr/>
              </p:nvGrpSpPr>
              <p:grpSpPr>
                <a:xfrm>
                  <a:off x="2348728" y="4214321"/>
                  <a:ext cx="1007739" cy="1522179"/>
                  <a:chOff x="4534629" y="1353554"/>
                  <a:chExt cx="1007739" cy="1522179"/>
                </a:xfrm>
              </p:grpSpPr>
              <p:pic>
                <p:nvPicPr>
                  <p:cNvPr id="55" name="Picture 54"/>
                  <p:cNvPicPr>
                    <a:picLocks noChangeAspect="1"/>
                  </p:cNvPicPr>
                  <p:nvPr/>
                </p:nvPicPr>
                <p:blipFill>
                  <a:blip r:embed="rId3"/>
                  <a:stretch>
                    <a:fillRect/>
                  </a:stretch>
                </p:blipFill>
                <p:spPr>
                  <a:xfrm>
                    <a:off x="4534629" y="1353554"/>
                    <a:ext cx="1007739" cy="1522179"/>
                  </a:xfrm>
                  <a:prstGeom prst="rect">
                    <a:avLst/>
                  </a:prstGeom>
                </p:spPr>
              </p:pic>
              <p:sp>
                <p:nvSpPr>
                  <p:cNvPr id="56" name="TextBox 55"/>
                  <p:cNvSpPr txBox="1"/>
                  <p:nvPr/>
                </p:nvSpPr>
                <p:spPr>
                  <a:xfrm>
                    <a:off x="4539302" y="1876766"/>
                    <a:ext cx="998393" cy="705395"/>
                  </a:xfrm>
                  <a:prstGeom prst="rect">
                    <a:avLst/>
                  </a:prstGeom>
                  <a:noFill/>
                </p:spPr>
                <p:txBody>
                  <a:bodyPr wrap="square" lIns="182880" tIns="146304" rIns="182880" bIns="146304" rtlCol="0">
                    <a:noAutofit/>
                  </a:bodyPr>
                  <a:lstStyle/>
                  <a:p>
                    <a:pPr algn="ctr">
                      <a:lnSpc>
                        <a:spcPct val="90000"/>
                      </a:lnSpc>
                      <a:spcAft>
                        <a:spcPts val="600"/>
                      </a:spcAft>
                    </a:pPr>
                    <a:endParaRPr lang="en-US" sz="2400" b="1" dirty="0" err="1">
                      <a:solidFill>
                        <a:schemeClr val="bg1"/>
                      </a:solidFill>
                    </a:endParaRPr>
                  </a:p>
                </p:txBody>
              </p:sp>
            </p:grpSp>
            <p:grpSp>
              <p:nvGrpSpPr>
                <p:cNvPr id="51" name="Group 50"/>
                <p:cNvGrpSpPr/>
                <p:nvPr/>
              </p:nvGrpSpPr>
              <p:grpSpPr>
                <a:xfrm>
                  <a:off x="536982" y="4465002"/>
                  <a:ext cx="1608947" cy="1020817"/>
                  <a:chOff x="536982" y="4465002"/>
                  <a:chExt cx="1608947" cy="1020817"/>
                </a:xfrm>
              </p:grpSpPr>
              <p:pic>
                <p:nvPicPr>
                  <p:cNvPr id="52" name="Picture 51"/>
                  <p:cNvPicPr>
                    <a:picLocks noChangeAspect="1"/>
                  </p:cNvPicPr>
                  <p:nvPr/>
                </p:nvPicPr>
                <p:blipFill>
                  <a:blip r:embed="rId5"/>
                  <a:stretch>
                    <a:fillRect/>
                  </a:stretch>
                </p:blipFill>
                <p:spPr>
                  <a:xfrm>
                    <a:off x="536982" y="4465002"/>
                    <a:ext cx="993420" cy="707272"/>
                  </a:xfrm>
                  <a:prstGeom prst="rect">
                    <a:avLst/>
                  </a:prstGeom>
                </p:spPr>
              </p:pic>
              <p:pic>
                <p:nvPicPr>
                  <p:cNvPr id="53" name="Picture 52"/>
                  <p:cNvPicPr>
                    <a:picLocks noChangeAspect="1"/>
                  </p:cNvPicPr>
                  <p:nvPr/>
                </p:nvPicPr>
                <p:blipFill>
                  <a:blip r:embed="rId6"/>
                  <a:stretch>
                    <a:fillRect/>
                  </a:stretch>
                </p:blipFill>
                <p:spPr>
                  <a:xfrm>
                    <a:off x="827716" y="4625790"/>
                    <a:ext cx="993420" cy="707272"/>
                  </a:xfrm>
                  <a:prstGeom prst="rect">
                    <a:avLst/>
                  </a:prstGeom>
                </p:spPr>
              </p:pic>
              <p:pic>
                <p:nvPicPr>
                  <p:cNvPr id="54" name="Picture 53"/>
                  <p:cNvPicPr>
                    <a:picLocks noChangeAspect="1"/>
                  </p:cNvPicPr>
                  <p:nvPr/>
                </p:nvPicPr>
                <p:blipFill>
                  <a:blip r:embed="rId5"/>
                  <a:stretch>
                    <a:fillRect/>
                  </a:stretch>
                </p:blipFill>
                <p:spPr>
                  <a:xfrm>
                    <a:off x="1152509" y="4778547"/>
                    <a:ext cx="993420" cy="707272"/>
                  </a:xfrm>
                  <a:prstGeom prst="rect">
                    <a:avLst/>
                  </a:prstGeom>
                </p:spPr>
              </p:pic>
            </p:grpSp>
          </p:grpSp>
        </p:grpSp>
        <p:pic>
          <p:nvPicPr>
            <p:cNvPr id="45" name="Picture 44"/>
            <p:cNvPicPr>
              <a:picLocks noChangeAspect="1"/>
            </p:cNvPicPr>
            <p:nvPr/>
          </p:nvPicPr>
          <p:blipFill>
            <a:blip r:embed="rId7"/>
            <a:stretch>
              <a:fillRect/>
            </a:stretch>
          </p:blipFill>
          <p:spPr>
            <a:xfrm>
              <a:off x="4814564" y="3116933"/>
              <a:ext cx="2008903" cy="941328"/>
            </a:xfrm>
            <a:prstGeom prst="rect">
              <a:avLst/>
            </a:prstGeom>
          </p:spPr>
        </p:pic>
        <p:cxnSp>
          <p:nvCxnSpPr>
            <p:cNvPr id="46" name="Straight Arrow Connector 45"/>
            <p:cNvCxnSpPr/>
            <p:nvPr/>
          </p:nvCxnSpPr>
          <p:spPr>
            <a:xfrm>
              <a:off x="2940050" y="3587597"/>
              <a:ext cx="2006600" cy="0"/>
            </a:xfrm>
            <a:prstGeom prst="straightConnector1">
              <a:avLst/>
            </a:prstGeom>
            <a:ln w="47625">
              <a:solidFill>
                <a:schemeClr val="tx1"/>
              </a:solidFill>
              <a:prstDash val="sysDash"/>
              <a:miter lim="800000"/>
              <a:headEnd type="none"/>
              <a:tailEnd type="triangle" w="lg" len="lg"/>
            </a:ln>
          </p:spPr>
          <p:style>
            <a:lnRef idx="1">
              <a:schemeClr val="accent1"/>
            </a:lnRef>
            <a:fillRef idx="0">
              <a:schemeClr val="accent1"/>
            </a:fillRef>
            <a:effectRef idx="0">
              <a:schemeClr val="accent1"/>
            </a:effectRef>
            <a:fontRef idx="minor">
              <a:schemeClr val="tx1"/>
            </a:fontRef>
          </p:style>
        </p:cxnSp>
        <p:cxnSp>
          <p:nvCxnSpPr>
            <p:cNvPr id="47" name="Elbow Connector 46"/>
            <p:cNvCxnSpPr/>
            <p:nvPr/>
          </p:nvCxnSpPr>
          <p:spPr>
            <a:xfrm>
              <a:off x="3356467" y="2116240"/>
              <a:ext cx="12700" cy="2897270"/>
            </a:xfrm>
            <a:prstGeom prst="bentConnector3">
              <a:avLst>
                <a:gd name="adj1" fmla="val 4268575"/>
              </a:avLst>
            </a:prstGeom>
            <a:ln w="47625">
              <a:solidFill>
                <a:schemeClr val="tx1"/>
              </a:solidFill>
              <a:prstDash val="sysDash"/>
              <a:miter lim="800000"/>
              <a:headEnd type="none"/>
              <a:tailEnd type="none"/>
            </a:ln>
          </p:spPr>
          <p:style>
            <a:lnRef idx="1">
              <a:schemeClr val="accent1"/>
            </a:lnRef>
            <a:fillRef idx="0">
              <a:schemeClr val="accent1"/>
            </a:fillRef>
            <a:effectRef idx="0">
              <a:schemeClr val="accent1"/>
            </a:effectRef>
            <a:fontRef idx="minor">
              <a:schemeClr val="tx1"/>
            </a:fontRef>
          </p:style>
        </p:cxnSp>
      </p:grpSp>
      <p:sp>
        <p:nvSpPr>
          <p:cNvPr id="25" name="TextBox 24"/>
          <p:cNvSpPr txBox="1"/>
          <p:nvPr/>
        </p:nvSpPr>
        <p:spPr>
          <a:xfrm>
            <a:off x="1" y="6642289"/>
            <a:ext cx="3806190" cy="352236"/>
          </a:xfrm>
          <a:prstGeom prst="rect">
            <a:avLst/>
          </a:prstGeom>
          <a:noFill/>
        </p:spPr>
        <p:txBody>
          <a:bodyPr wrap="square" lIns="365760" tIns="146304" rIns="182880" bIns="146304" rtlCol="0" anchor="ctr" anchorCtr="0">
            <a:noAutofit/>
          </a:bodyPr>
          <a:lstStyle/>
          <a:p>
            <a:pPr>
              <a:lnSpc>
                <a:spcPct val="90000"/>
              </a:lnSpc>
              <a:spcAft>
                <a:spcPts val="600"/>
              </a:spcAft>
            </a:pPr>
            <a:r>
              <a:rPr lang="en-US" sz="1400" dirty="0">
                <a:solidFill>
                  <a:schemeClr val="bg1"/>
                </a:solidFill>
                <a:latin typeface="Segoe UI Semibold" panose="020B0702040204020203" pitchFamily="34" charset="0"/>
                <a:ea typeface="Segoe UI Black" panose="020B0A02040204020203" pitchFamily="34" charset="0"/>
                <a:cs typeface="Segoe UI Semibold" panose="020B0702040204020203" pitchFamily="34" charset="0"/>
              </a:rPr>
              <a:t>Access any data</a:t>
            </a:r>
          </a:p>
        </p:txBody>
      </p:sp>
    </p:spTree>
    <p:extLst>
      <p:ext uri="{BB962C8B-B14F-4D97-AF65-F5344CB8AC3E}">
        <p14:creationId xmlns:p14="http://schemas.microsoft.com/office/powerpoint/2010/main" val="1689971675"/>
      </p:ext>
    </p:extLst>
  </p:cSld>
  <p:clrMapOvr>
    <a:masterClrMapping/>
  </p:clrMapOvr>
  <p:transition>
    <p:fade/>
  </p:transition>
</p:sld>
</file>

<file path=ppt/slides/slide15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7" name="Rectangle 6"/>
          <p:cNvSpPr/>
          <p:nvPr/>
        </p:nvSpPr>
        <p:spPr>
          <a:xfrm>
            <a:off x="274638" y="1430153"/>
            <a:ext cx="11274632" cy="5893921"/>
          </a:xfrm>
          <a:prstGeom prst="rect">
            <a:avLst/>
          </a:prstGeom>
        </p:spPr>
        <p:txBody>
          <a:bodyPr wrap="square">
            <a:spAutoFit/>
          </a:bodyPr>
          <a:lstStyle/>
          <a:p>
            <a:pPr marR="0">
              <a:spcBef>
                <a:spcPts val="1800"/>
              </a:spcBef>
              <a:spcAft>
                <a:spcPts val="0"/>
              </a:spcAft>
            </a:pPr>
            <a:r>
              <a:rPr lang="en-US" sz="3200" dirty="0">
                <a:solidFill>
                  <a:schemeClr val="accent5"/>
                </a:solidFill>
                <a:latin typeface="Segoe UI Semilight" panose="020B0402040204020203" pitchFamily="34" charset="0"/>
                <a:ea typeface="Times New Roman" panose="02020603050405020304" pitchFamily="18" charset="0"/>
                <a:cs typeface="Segoe UI Semilight" panose="020B0402040204020203" pitchFamily="34" charset="0"/>
              </a:rPr>
              <a:t>Capability</a:t>
            </a:r>
          </a:p>
          <a:p>
            <a:pPr marR="0">
              <a:spcBef>
                <a:spcPts val="1800"/>
              </a:spcBef>
              <a:spcAft>
                <a:spcPts val="0"/>
              </a:spcAft>
            </a:pPr>
            <a:r>
              <a:rPr lang="en-US" sz="2000" dirty="0">
                <a:latin typeface="+mn-lt"/>
                <a:ea typeface="Times New Roman" panose="02020603050405020304" pitchFamily="18" charset="0"/>
                <a:cs typeface="Segoe UI Light" panose="020B0502040204020203" pitchFamily="34" charset="0"/>
              </a:rPr>
              <a:t>DBA can set up AlwaysOn Availability Groups for the SSIS catalog</a:t>
            </a:r>
          </a:p>
          <a:p>
            <a:pPr marR="0">
              <a:spcBef>
                <a:spcPts val="1800"/>
              </a:spcBef>
              <a:spcAft>
                <a:spcPts val="0"/>
              </a:spcAft>
            </a:pPr>
            <a:r>
              <a:rPr lang="en-US" sz="2000" dirty="0">
                <a:latin typeface="+mn-lt"/>
                <a:ea typeface="Times New Roman" panose="02020603050405020304" pitchFamily="18" charset="0"/>
                <a:cs typeface="Segoe UI Light" panose="020B0502040204020203" pitchFamily="34" charset="0"/>
              </a:rPr>
              <a:t>Deploy one or more packages to an existing or new project without deploying the whole project</a:t>
            </a:r>
          </a:p>
          <a:p>
            <a:pPr marR="0">
              <a:spcBef>
                <a:spcPts val="1800"/>
              </a:spcBef>
              <a:spcAft>
                <a:spcPts val="0"/>
              </a:spcAft>
            </a:pPr>
            <a:r>
              <a:rPr lang="en-US" sz="3200" dirty="0">
                <a:solidFill>
                  <a:schemeClr val="accent5"/>
                </a:solidFill>
                <a:latin typeface="Segoe UI Semilight" panose="020B0402040204020203" pitchFamily="34" charset="0"/>
                <a:ea typeface="Times New Roman" panose="02020603050405020304" pitchFamily="18" charset="0"/>
                <a:cs typeface="Segoe UI Semilight" panose="020B0402040204020203" pitchFamily="34" charset="0"/>
              </a:rPr>
              <a:t>Benefits</a:t>
            </a:r>
          </a:p>
          <a:p>
            <a:pPr marR="0">
              <a:spcBef>
                <a:spcPts val="1800"/>
              </a:spcBef>
              <a:spcAft>
                <a:spcPts val="0"/>
              </a:spcAft>
            </a:pPr>
            <a:r>
              <a:rPr lang="en-US" sz="2000" dirty="0">
                <a:latin typeface="+mn-lt"/>
                <a:ea typeface="Times New Roman" panose="02020603050405020304" pitchFamily="18" charset="0"/>
                <a:cs typeface="Segoe UI Light" panose="020B0502040204020203" pitchFamily="34" charset="0"/>
              </a:rPr>
              <a:t>Customize your own log levels for more flexibility</a:t>
            </a:r>
          </a:p>
          <a:p>
            <a:pPr>
              <a:spcBef>
                <a:spcPts val="1800"/>
              </a:spcBef>
              <a:spcAft>
                <a:spcPts val="0"/>
              </a:spcAft>
            </a:pPr>
            <a:r>
              <a:rPr lang="en-US" sz="2000" dirty="0">
                <a:latin typeface="+mn-lt"/>
                <a:ea typeface="Times New Roman" panose="02020603050405020304" pitchFamily="18" charset="0"/>
                <a:cs typeface="Segoe UI Light" panose="020B0502040204020203" pitchFamily="34" charset="0"/>
              </a:rPr>
              <a:t>See the error column name in both the data viewer and editor</a:t>
            </a:r>
          </a:p>
          <a:p>
            <a:pPr marR="0">
              <a:spcBef>
                <a:spcPts val="1800"/>
              </a:spcBef>
              <a:spcAft>
                <a:spcPts val="0"/>
              </a:spcAft>
            </a:pPr>
            <a:r>
              <a:rPr lang="en-US" sz="2000" dirty="0">
                <a:latin typeface="+mn-lt"/>
                <a:ea typeface="Times New Roman" panose="02020603050405020304" pitchFamily="18" charset="0"/>
                <a:cs typeface="Segoe UI Light" panose="020B0502040204020203" pitchFamily="34" charset="0"/>
              </a:rPr>
              <a:t>Create reusable code by making a package template</a:t>
            </a:r>
          </a:p>
          <a:p>
            <a:pPr marR="0">
              <a:spcBef>
                <a:spcPts val="1800"/>
              </a:spcBef>
              <a:spcAft>
                <a:spcPts val="0"/>
              </a:spcAft>
            </a:pPr>
            <a:r>
              <a:rPr lang="en-US" sz="2000" dirty="0">
                <a:latin typeface="+mn-lt"/>
                <a:ea typeface="Times New Roman" panose="02020603050405020304" pitchFamily="18" charset="0"/>
                <a:cs typeface="Segoe UI Light" panose="020B0502040204020203" pitchFamily="34" charset="0"/>
              </a:rPr>
              <a:t>OData Source support for V4 Protocol</a:t>
            </a:r>
          </a:p>
          <a:p>
            <a:pPr marL="342900" marR="0" indent="-342900">
              <a:spcBef>
                <a:spcPts val="1800"/>
              </a:spcBef>
              <a:spcAft>
                <a:spcPts val="0"/>
              </a:spcAft>
              <a:buFont typeface="Arial" panose="020B0604020202020204" pitchFamily="34" charset="0"/>
              <a:buChar char="•"/>
            </a:pPr>
            <a:endParaRPr lang="en-US" dirty="0">
              <a:latin typeface="Segoe UI Light" panose="020B0502040204020203" pitchFamily="34" charset="0"/>
              <a:ea typeface="Times New Roman" panose="02020603050405020304" pitchFamily="18" charset="0"/>
              <a:cs typeface="Segoe UI Light" panose="020B0502040204020203" pitchFamily="34" charset="0"/>
            </a:endParaRPr>
          </a:p>
          <a:p>
            <a:pPr marR="0">
              <a:spcBef>
                <a:spcPts val="3000"/>
              </a:spcBef>
              <a:spcAft>
                <a:spcPts val="0"/>
              </a:spcAft>
            </a:pPr>
            <a:endParaRPr lang="en-US" dirty="0">
              <a:latin typeface="Segoe UI Light" panose="020B0502040204020203" pitchFamily="34" charset="0"/>
              <a:ea typeface="Times New Roman" panose="02020603050405020304" pitchFamily="18" charset="0"/>
              <a:cs typeface="Segoe UI Light" panose="020B0502040204020203" pitchFamily="34" charset="0"/>
            </a:endParaRPr>
          </a:p>
        </p:txBody>
      </p:sp>
      <p:sp>
        <p:nvSpPr>
          <p:cNvPr id="2" name="Title 1"/>
          <p:cNvSpPr>
            <a:spLocks noGrp="1"/>
          </p:cNvSpPr>
          <p:nvPr>
            <p:ph type="title"/>
          </p:nvPr>
        </p:nvSpPr>
        <p:spPr>
          <a:xfrm>
            <a:off x="274638" y="214111"/>
            <a:ext cx="11888787" cy="917575"/>
          </a:xfrm>
        </p:spPr>
        <p:txBody>
          <a:bodyPr/>
          <a:lstStyle/>
          <a:p>
            <a:r>
              <a:rPr lang="en-US" dirty="0"/>
              <a:t>Summary: SSIS improvement</a:t>
            </a:r>
          </a:p>
        </p:txBody>
      </p:sp>
      <p:sp>
        <p:nvSpPr>
          <p:cNvPr id="4" name="TextBox 3"/>
          <p:cNvSpPr txBox="1"/>
          <p:nvPr/>
        </p:nvSpPr>
        <p:spPr>
          <a:xfrm>
            <a:off x="1" y="6642289"/>
            <a:ext cx="3806190" cy="352236"/>
          </a:xfrm>
          <a:prstGeom prst="rect">
            <a:avLst/>
          </a:prstGeom>
          <a:noFill/>
        </p:spPr>
        <p:txBody>
          <a:bodyPr wrap="square" lIns="365760" tIns="146304" rIns="182880" bIns="146304" rtlCol="0" anchor="ctr" anchorCtr="0">
            <a:noAutofit/>
          </a:bodyPr>
          <a:lstStyle/>
          <a:p>
            <a:pPr>
              <a:lnSpc>
                <a:spcPct val="90000"/>
              </a:lnSpc>
              <a:spcAft>
                <a:spcPts val="600"/>
              </a:spcAft>
            </a:pPr>
            <a:r>
              <a:rPr lang="en-US" sz="1400" dirty="0">
                <a:solidFill>
                  <a:schemeClr val="bg1"/>
                </a:solidFill>
                <a:latin typeface="Segoe UI Semibold" panose="020B0702040204020203" pitchFamily="34" charset="0"/>
                <a:ea typeface="Segoe UI Black" panose="020B0A02040204020203" pitchFamily="34" charset="0"/>
                <a:cs typeface="Segoe UI Semibold" panose="020B0702040204020203" pitchFamily="34" charset="0"/>
              </a:rPr>
              <a:t>Access any data</a:t>
            </a:r>
          </a:p>
        </p:txBody>
      </p:sp>
    </p:spTree>
    <p:extLst>
      <p:ext uri="{BB962C8B-B14F-4D97-AF65-F5344CB8AC3E}">
        <p14:creationId xmlns:p14="http://schemas.microsoft.com/office/powerpoint/2010/main" val="465542574"/>
      </p:ext>
    </p:extLst>
  </p:cSld>
  <p:clrMapOvr>
    <a:masterClrMapping/>
  </p:clrMapOvr>
  <p:transition>
    <p:fade/>
  </p:transition>
</p:sld>
</file>

<file path=ppt/slides/slide15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aphicFrame>
        <p:nvGraphicFramePr>
          <p:cNvPr id="91" name="Table 90"/>
          <p:cNvGraphicFramePr>
            <a:graphicFrameLocks noGrp="1"/>
          </p:cNvGraphicFramePr>
          <p:nvPr>
            <p:extLst/>
          </p:nvPr>
        </p:nvGraphicFramePr>
        <p:xfrm>
          <a:off x="880" y="1369171"/>
          <a:ext cx="12435596" cy="4623777"/>
        </p:xfrm>
        <a:graphic>
          <a:graphicData uri="http://schemas.openxmlformats.org/drawingml/2006/table">
            <a:tbl>
              <a:tblPr firstRow="1" bandRow="1">
                <a:tableStyleId>{5C22544A-7EE6-4342-B048-85BDC9FD1C3A}</a:tableStyleId>
              </a:tblPr>
              <a:tblGrid>
                <a:gridCol w="3108899">
                  <a:extLst>
                    <a:ext uri="{9D8B030D-6E8A-4147-A177-3AD203B41FA5}">
                      <a16:colId xmlns:a16="http://schemas.microsoft.com/office/drawing/2014/main" val="20000"/>
                    </a:ext>
                  </a:extLst>
                </a:gridCol>
                <a:gridCol w="3108899">
                  <a:extLst>
                    <a:ext uri="{9D8B030D-6E8A-4147-A177-3AD203B41FA5}">
                      <a16:colId xmlns:a16="http://schemas.microsoft.com/office/drawing/2014/main" val="20001"/>
                    </a:ext>
                  </a:extLst>
                </a:gridCol>
                <a:gridCol w="3108899">
                  <a:extLst>
                    <a:ext uri="{9D8B030D-6E8A-4147-A177-3AD203B41FA5}">
                      <a16:colId xmlns:a16="http://schemas.microsoft.com/office/drawing/2014/main" val="20002"/>
                    </a:ext>
                  </a:extLst>
                </a:gridCol>
                <a:gridCol w="3108899">
                  <a:extLst>
                    <a:ext uri="{9D8B030D-6E8A-4147-A177-3AD203B41FA5}">
                      <a16:colId xmlns:a16="http://schemas.microsoft.com/office/drawing/2014/main" val="447644168"/>
                    </a:ext>
                  </a:extLst>
                </a:gridCol>
              </a:tblGrid>
              <a:tr h="458721">
                <a:tc>
                  <a:txBody>
                    <a:bodyPr/>
                    <a:lstStyle/>
                    <a:p>
                      <a:pPr algn="ctr"/>
                      <a:r>
                        <a:rPr lang="en-US" sz="2800" b="0" spc="0" dirty="0">
                          <a:latin typeface="+mj-lt"/>
                        </a:rPr>
                        <a:t>Access any</a:t>
                      </a:r>
                      <a:r>
                        <a:rPr lang="en-US" sz="2800" b="0" spc="0" baseline="0" dirty="0">
                          <a:latin typeface="+mj-lt"/>
                        </a:rPr>
                        <a:t> data</a:t>
                      </a:r>
                      <a:endParaRPr lang="en-US" sz="2800" b="0" spc="0" dirty="0">
                        <a:latin typeface="+mj-lt"/>
                      </a:endParaRPr>
                    </a:p>
                  </a:txBody>
                  <a:tcPr marL="91427" marR="91427" marT="0" marB="9144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5"/>
                    </a:solidFill>
                  </a:tcPr>
                </a:tc>
                <a:tc>
                  <a:txBody>
                    <a:bodyPr/>
                    <a:lstStyle/>
                    <a:p>
                      <a:pPr algn="ctr"/>
                      <a:r>
                        <a:rPr lang="en-US" sz="2800" b="0" spc="0" dirty="0">
                          <a:latin typeface="+mj-lt"/>
                        </a:rPr>
                        <a:t>Scale and manage</a:t>
                      </a:r>
                    </a:p>
                  </a:txBody>
                  <a:tcPr marL="91427" marR="91427" marT="0" marB="9144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5"/>
                    </a:solidFill>
                  </a:tcPr>
                </a:tc>
                <a:tc>
                  <a:txBody>
                    <a:bodyPr/>
                    <a:lstStyle/>
                    <a:p>
                      <a:pPr algn="ctr"/>
                      <a:r>
                        <a:rPr lang="en-US" sz="2800" b="0" spc="0" dirty="0">
                          <a:latin typeface="+mj-lt"/>
                        </a:rPr>
                        <a:t>Powerful</a:t>
                      </a:r>
                      <a:r>
                        <a:rPr lang="en-US" sz="2800" b="0" spc="0" baseline="0" dirty="0">
                          <a:latin typeface="+mj-lt"/>
                        </a:rPr>
                        <a:t> Insights</a:t>
                      </a:r>
                      <a:endParaRPr lang="en-US" sz="2800" b="0" spc="0" dirty="0">
                        <a:latin typeface="+mj-lt"/>
                      </a:endParaRPr>
                    </a:p>
                  </a:txBody>
                  <a:tcPr marL="91427" marR="91427" marT="0" marB="9144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5"/>
                    </a:solidFill>
                  </a:tcPr>
                </a:tc>
                <a:tc>
                  <a:txBody>
                    <a:bodyPr/>
                    <a:lstStyle/>
                    <a:p>
                      <a:pPr algn="ctr"/>
                      <a:r>
                        <a:rPr lang="en-US" sz="2800" b="0" spc="0" dirty="0">
                          <a:latin typeface="+mj-lt"/>
                        </a:rPr>
                        <a:t>Advanced analytics</a:t>
                      </a:r>
                    </a:p>
                  </a:txBody>
                  <a:tcPr marL="91427" marR="91427" marT="0" marB="9144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5"/>
                    </a:solidFill>
                  </a:tcPr>
                </a:tc>
                <a:extLst>
                  <a:ext uri="{0D108BD9-81ED-4DB2-BD59-A6C34878D82A}">
                    <a16:rowId xmlns:a16="http://schemas.microsoft.com/office/drawing/2014/main" val="10000"/>
                  </a:ext>
                </a:extLst>
              </a:tr>
              <a:tr h="4065832">
                <a:tc>
                  <a:txBody>
                    <a:bodyPr/>
                    <a:lstStyle/>
                    <a:p>
                      <a:pPr marL="0" marR="0" lvl="0" indent="0" algn="l" defTabSz="932742"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err="1">
                          <a:ln>
                            <a:noFill/>
                          </a:ln>
                          <a:solidFill>
                            <a:schemeClr val="accent5"/>
                          </a:solidFill>
                          <a:effectLst/>
                          <a:uLnTx/>
                          <a:uFillTx/>
                          <a:latin typeface="+mn-lt"/>
                          <a:ea typeface="+mn-ea"/>
                          <a:cs typeface="+mn-cs"/>
                        </a:rPr>
                        <a:t>PolyBase</a:t>
                      </a:r>
                      <a:r>
                        <a:rPr kumimoji="0" lang="en-US" sz="1800" b="0" i="0" u="none" strike="noStrike" kern="1200" cap="none" spc="0" normalizeH="0" baseline="0" noProof="0" dirty="0">
                          <a:ln>
                            <a:noFill/>
                          </a:ln>
                          <a:solidFill>
                            <a:schemeClr val="accent5"/>
                          </a:solidFill>
                          <a:effectLst/>
                          <a:uLnTx/>
                          <a:uFillTx/>
                          <a:latin typeface="+mn-lt"/>
                          <a:ea typeface="+mn-ea"/>
                          <a:cs typeface="+mn-cs"/>
                        </a:rPr>
                        <a:t> </a:t>
                      </a:r>
                    </a:p>
                    <a:p>
                      <a:pPr marL="0" marR="0" lvl="0" indent="0" algn="l" defTabSz="932742" rtl="0" eaLnBrk="1" fontAlgn="auto" latinLnBrk="0" hangingPunct="1">
                        <a:lnSpc>
                          <a:spcPct val="90000"/>
                        </a:lnSpc>
                        <a:spcBef>
                          <a:spcPts val="600"/>
                        </a:spcBef>
                        <a:spcAft>
                          <a:spcPts val="1200"/>
                        </a:spcAft>
                        <a:buClrTx/>
                        <a:buSzTx/>
                        <a:buFontTx/>
                        <a:buNone/>
                        <a:tabLst/>
                        <a:defRPr/>
                      </a:pPr>
                      <a:r>
                        <a:rPr lang="en-US" sz="1400" kern="1200" spc="0" dirty="0">
                          <a:ln w="3175">
                            <a:noFill/>
                          </a:ln>
                          <a:solidFill>
                            <a:srgbClr val="505050"/>
                          </a:solidFill>
                          <a:latin typeface="+mn-lt"/>
                          <a:ea typeface="ＭＳ Ｐゴシック" charset="0"/>
                          <a:cs typeface="Segoe UI" panose="020B0502040204020203" pitchFamily="34" charset="0"/>
                        </a:rPr>
                        <a:t>Insights from data across SQL Server and Hadoop with simplicity of T-SQL</a:t>
                      </a:r>
                    </a:p>
                    <a:p>
                      <a:pPr defTabSz="932472">
                        <a:lnSpc>
                          <a:spcPct val="100000"/>
                        </a:lnSpc>
                        <a:spcBef>
                          <a:spcPts val="0"/>
                        </a:spcBef>
                        <a:spcAft>
                          <a:spcPts val="0"/>
                        </a:spcAft>
                      </a:pPr>
                      <a:r>
                        <a:rPr lang="en-US" sz="1800" b="0" kern="1200" spc="0" dirty="0">
                          <a:solidFill>
                            <a:schemeClr val="accent5"/>
                          </a:solidFill>
                          <a:latin typeface="+mn-lt"/>
                          <a:ea typeface="+mn-ea"/>
                          <a:cs typeface="+mn-cs"/>
                        </a:rPr>
                        <a:t>Enhanced SSIS</a:t>
                      </a:r>
                    </a:p>
                    <a:p>
                      <a:pPr marL="0" algn="l" defTabSz="932472" rtl="0" eaLnBrk="1" latinLnBrk="0" hangingPunct="1">
                        <a:lnSpc>
                          <a:spcPct val="90000"/>
                        </a:lnSpc>
                        <a:spcAft>
                          <a:spcPts val="1200"/>
                        </a:spcAft>
                      </a:pPr>
                      <a:r>
                        <a:rPr lang="en-US" sz="1400" kern="1200" spc="0" dirty="0">
                          <a:ln w="3175">
                            <a:noFill/>
                          </a:ln>
                          <a:solidFill>
                            <a:srgbClr val="505050"/>
                          </a:solidFill>
                          <a:latin typeface="+mn-lt"/>
                          <a:ea typeface="ＭＳ Ｐゴシック" charset="0"/>
                          <a:cs typeface="Segoe UI" panose="020B0502040204020203" pitchFamily="34" charset="0"/>
                        </a:rPr>
                        <a:t>Designer support for previous SSIS versions</a:t>
                      </a:r>
                    </a:p>
                    <a:p>
                      <a:pPr marL="0" marR="0" lvl="0" indent="0" algn="l" defTabSz="932472" rtl="0" eaLnBrk="1" fontAlgn="auto" latinLnBrk="0" hangingPunct="1">
                        <a:lnSpc>
                          <a:spcPct val="90000"/>
                        </a:lnSpc>
                        <a:spcBef>
                          <a:spcPts val="0"/>
                        </a:spcBef>
                        <a:spcAft>
                          <a:spcPts val="1200"/>
                        </a:spcAft>
                        <a:buClrTx/>
                        <a:buSzTx/>
                        <a:buFontTx/>
                        <a:buNone/>
                        <a:tabLst/>
                        <a:defRPr/>
                      </a:pPr>
                      <a:r>
                        <a:rPr lang="en-US" sz="1400" kern="1200" spc="0" noProof="0" dirty="0">
                          <a:ln w="3175">
                            <a:noFill/>
                          </a:ln>
                          <a:solidFill>
                            <a:srgbClr val="505050"/>
                          </a:solidFill>
                          <a:latin typeface="+mn-lt"/>
                          <a:ea typeface="ＭＳ Ｐゴシック" charset="0"/>
                          <a:cs typeface="Segoe UI" panose="020B0502040204020203" pitchFamily="34" charset="0"/>
                        </a:rPr>
                        <a:t>SSIS Improvements for Azure services</a:t>
                      </a:r>
                    </a:p>
                    <a:p>
                      <a:pPr marL="0" algn="l" defTabSz="932472" rtl="0" eaLnBrk="1" latinLnBrk="0" hangingPunct="1">
                        <a:lnSpc>
                          <a:spcPct val="90000"/>
                        </a:lnSpc>
                        <a:spcAft>
                          <a:spcPts val="1200"/>
                        </a:spcAft>
                      </a:pPr>
                      <a:endParaRPr lang="en-US" sz="1400" kern="1200" spc="0" dirty="0">
                        <a:ln w="3175">
                          <a:noFill/>
                        </a:ln>
                        <a:solidFill>
                          <a:srgbClr val="505050"/>
                        </a:solidFill>
                        <a:latin typeface="+mn-lt"/>
                        <a:ea typeface="ＭＳ Ｐゴシック" charset="0"/>
                        <a:cs typeface="Segoe UI" panose="020B0502040204020203" pitchFamily="34" charset="0"/>
                      </a:endParaRPr>
                    </a:p>
                  </a:txBody>
                  <a:tcPr marL="182854" marR="182854" marT="182854" marB="91427">
                    <a:lnT w="12700" cap="flat" cmpd="sng" algn="ctr">
                      <a:solidFill>
                        <a:schemeClr val="bg1"/>
                      </a:solidFill>
                      <a:prstDash val="solid"/>
                      <a:round/>
                      <a:headEnd type="none" w="med" len="med"/>
                      <a:tailEnd type="none" w="med" len="med"/>
                    </a:lnT>
                    <a:solidFill>
                      <a:schemeClr val="bg1">
                        <a:alpha val="80000"/>
                      </a:schemeClr>
                    </a:solidFill>
                  </a:tcPr>
                </a:tc>
                <a:tc>
                  <a:txBody>
                    <a:bodyPr/>
                    <a:lstStyle/>
                    <a:p>
                      <a:pPr marL="0" marR="0" lvl="0" indent="0" algn="l" defTabSz="932472"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FF8C00"/>
                          </a:solidFill>
                          <a:effectLst/>
                          <a:uLnTx/>
                          <a:uFillTx/>
                          <a:latin typeface="+mn-lt"/>
                          <a:ea typeface="+mn-ea"/>
                          <a:cs typeface="+mn-cs"/>
                        </a:rPr>
                        <a:t>Enterprise-grade </a:t>
                      </a:r>
                      <a:br>
                        <a:rPr kumimoji="0" lang="en-US" sz="1800" b="0" i="0" u="none" strike="noStrike" kern="1200" cap="none" spc="0" normalizeH="0" baseline="0" noProof="0" dirty="0">
                          <a:ln>
                            <a:noFill/>
                          </a:ln>
                          <a:solidFill>
                            <a:srgbClr val="FF8C00"/>
                          </a:solidFill>
                          <a:effectLst/>
                          <a:uLnTx/>
                          <a:uFillTx/>
                          <a:latin typeface="+mn-lt"/>
                          <a:ea typeface="+mn-ea"/>
                          <a:cs typeface="+mn-cs"/>
                        </a:rPr>
                      </a:br>
                      <a:r>
                        <a:rPr kumimoji="0" lang="en-US" sz="1800" b="0" i="0" u="none" strike="noStrike" kern="1200" cap="none" spc="0" normalizeH="0" baseline="0" noProof="0" dirty="0">
                          <a:ln>
                            <a:noFill/>
                          </a:ln>
                          <a:solidFill>
                            <a:srgbClr val="FF8C00"/>
                          </a:solidFill>
                          <a:effectLst/>
                          <a:uLnTx/>
                          <a:uFillTx/>
                          <a:latin typeface="+mn-lt"/>
                          <a:ea typeface="+mn-ea"/>
                          <a:cs typeface="+mn-cs"/>
                        </a:rPr>
                        <a:t>Analysis Services </a:t>
                      </a:r>
                    </a:p>
                    <a:p>
                      <a:pPr marL="0" marR="0" lvl="0" indent="0" algn="l" defTabSz="932472" rtl="0" eaLnBrk="1" fontAlgn="auto" latinLnBrk="0" hangingPunct="1">
                        <a:lnSpc>
                          <a:spcPct val="90000"/>
                        </a:lnSpc>
                        <a:spcBef>
                          <a:spcPts val="0"/>
                        </a:spcBef>
                        <a:spcAft>
                          <a:spcPts val="1200"/>
                        </a:spcAft>
                        <a:buClrTx/>
                        <a:buSzTx/>
                        <a:buFontTx/>
                        <a:buNone/>
                        <a:tabLst/>
                        <a:defRPr/>
                      </a:pPr>
                      <a:r>
                        <a:rPr kumimoji="0" lang="en-US" sz="1400" b="0" i="0" u="none" strike="noStrike" kern="1200" cap="none" spc="0" normalizeH="0" baseline="0" noProof="0" dirty="0">
                          <a:ln w="3175">
                            <a:noFill/>
                          </a:ln>
                          <a:solidFill>
                            <a:srgbClr val="505050"/>
                          </a:solidFill>
                          <a:effectLst/>
                          <a:uLnTx/>
                          <a:uFillTx/>
                          <a:latin typeface="+mn-lt"/>
                          <a:ea typeface="ＭＳ Ｐゴシック" charset="0"/>
                          <a:cs typeface="Segoe UI" panose="020B0502040204020203" pitchFamily="34" charset="0"/>
                        </a:rPr>
                        <a:t>Enhanced performance and scalability for Analysis Services</a:t>
                      </a:r>
                    </a:p>
                    <a:p>
                      <a:pPr marL="0" marR="0" lvl="0" indent="0" algn="l" defTabSz="932472"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FF8C00"/>
                          </a:solidFill>
                          <a:effectLst/>
                          <a:uLnTx/>
                          <a:uFillTx/>
                          <a:latin typeface="+mn-lt"/>
                          <a:ea typeface="+mn-ea"/>
                          <a:cs typeface="+mn-cs"/>
                        </a:rPr>
                        <a:t>Single SSDT in Visual Studio 2015</a:t>
                      </a:r>
                      <a:r>
                        <a:rPr kumimoji="0" lang="en-US" sz="1800" b="1" i="0" u="none" strike="noStrike" kern="1200" cap="none" spc="0" normalizeH="0" baseline="0" noProof="0" dirty="0">
                          <a:ln w="3175">
                            <a:noFill/>
                          </a:ln>
                          <a:solidFill>
                            <a:srgbClr val="FF8C00"/>
                          </a:solidFill>
                          <a:effectLst/>
                          <a:uLnTx/>
                          <a:uFillTx/>
                          <a:latin typeface="+mn-lt"/>
                          <a:ea typeface="ＭＳ Ｐゴシック" charset="0"/>
                          <a:cs typeface="Segoe UI" pitchFamily="34" charset="0"/>
                        </a:rPr>
                        <a:t> </a:t>
                      </a:r>
                      <a:r>
                        <a:rPr kumimoji="0" lang="en-US" sz="1800" b="0" i="0" u="none" strike="noStrike" kern="1200" cap="none" spc="0" normalizeH="0" baseline="0" noProof="0" dirty="0">
                          <a:ln w="3175">
                            <a:noFill/>
                          </a:ln>
                          <a:solidFill>
                            <a:srgbClr val="FF8C00"/>
                          </a:solidFill>
                          <a:effectLst/>
                          <a:uLnTx/>
                          <a:uFillTx/>
                          <a:latin typeface="+mn-lt"/>
                          <a:ea typeface="ＭＳ Ｐゴシック" charset="0"/>
                          <a:cs typeface="Segoe UI" pitchFamily="34" charset="0"/>
                        </a:rPr>
                        <a:t>(CTP3)</a:t>
                      </a:r>
                    </a:p>
                    <a:p>
                      <a:pPr marL="0" marR="0" lvl="0" indent="0" algn="l" defTabSz="932472" rtl="0" eaLnBrk="1" fontAlgn="auto" latinLnBrk="0" hangingPunct="1">
                        <a:lnSpc>
                          <a:spcPct val="90000"/>
                        </a:lnSpc>
                        <a:spcBef>
                          <a:spcPts val="0"/>
                        </a:spcBef>
                        <a:spcAft>
                          <a:spcPts val="1200"/>
                        </a:spcAft>
                        <a:buClrTx/>
                        <a:buSzTx/>
                        <a:buFontTx/>
                        <a:buNone/>
                        <a:tabLst/>
                        <a:defRPr/>
                      </a:pPr>
                      <a:r>
                        <a:rPr kumimoji="0" lang="en-US" sz="1400" b="0" i="0" u="none" strike="noStrike" kern="1200" cap="none" spc="0" normalizeH="0" baseline="0" noProof="0" dirty="0">
                          <a:ln w="3175">
                            <a:noFill/>
                          </a:ln>
                          <a:solidFill>
                            <a:srgbClr val="505050"/>
                          </a:solidFill>
                          <a:effectLst/>
                          <a:uLnTx/>
                          <a:uFillTx/>
                          <a:latin typeface="+mn-lt"/>
                          <a:ea typeface="ＭＳ Ｐゴシック" charset="0"/>
                          <a:cs typeface="Segoe UI" panose="020B0502040204020203" pitchFamily="34" charset="0"/>
                        </a:rPr>
                        <a:t>Build richer analytics solutions as part of your development projects in Visual Studio</a:t>
                      </a:r>
                    </a:p>
                    <a:p>
                      <a:pPr marL="0" algn="l" defTabSz="932472" rtl="0" eaLnBrk="1" latinLnBrk="0" hangingPunct="1">
                        <a:lnSpc>
                          <a:spcPct val="100000"/>
                        </a:lnSpc>
                        <a:spcBef>
                          <a:spcPts val="0"/>
                        </a:spcBef>
                        <a:spcAft>
                          <a:spcPts val="0"/>
                        </a:spcAft>
                      </a:pPr>
                      <a:r>
                        <a:rPr lang="en-US" sz="1800" b="0" kern="1200" spc="0" dirty="0">
                          <a:solidFill>
                            <a:schemeClr val="accent5"/>
                          </a:solidFill>
                          <a:latin typeface="+mn-lt"/>
                          <a:ea typeface="+mn-ea"/>
                          <a:cs typeface="+mn-cs"/>
                        </a:rPr>
                        <a:t>Enhanced MDS </a:t>
                      </a:r>
                    </a:p>
                    <a:p>
                      <a:pPr marL="0" lvl="1" indent="0" algn="l" defTabSz="932472" rtl="0" eaLnBrk="1" latinLnBrk="0" hangingPunct="1">
                        <a:lnSpc>
                          <a:spcPct val="90000"/>
                        </a:lnSpc>
                        <a:spcAft>
                          <a:spcPts val="600"/>
                        </a:spcAft>
                        <a:buClr>
                          <a:schemeClr val="accent5"/>
                        </a:buClr>
                        <a:buFont typeface="Arial" panose="020B0604020202020204" pitchFamily="34" charset="0"/>
                        <a:buNone/>
                      </a:pPr>
                      <a:r>
                        <a:rPr lang="en-US" sz="1400" kern="1200" spc="0" dirty="0">
                          <a:ln w="3175">
                            <a:noFill/>
                          </a:ln>
                          <a:solidFill>
                            <a:srgbClr val="505050"/>
                          </a:solidFill>
                          <a:latin typeface="+mn-lt"/>
                          <a:ea typeface="ＭＳ Ｐゴシック" charset="0"/>
                          <a:cs typeface="Segoe UI" panose="020B0502040204020203" pitchFamily="34" charset="0"/>
                        </a:rPr>
                        <a:t>Excel add-in</a:t>
                      </a:r>
                      <a:r>
                        <a:rPr lang="en-US" sz="1400" kern="1200" spc="0" baseline="0" dirty="0">
                          <a:ln w="3175">
                            <a:noFill/>
                          </a:ln>
                          <a:solidFill>
                            <a:srgbClr val="505050"/>
                          </a:solidFill>
                          <a:latin typeface="+mn-lt"/>
                          <a:ea typeface="ＭＳ Ｐゴシック" charset="0"/>
                          <a:cs typeface="Segoe UI" panose="020B0502040204020203" pitchFamily="34" charset="0"/>
                        </a:rPr>
                        <a:t> 15x faster; m</a:t>
                      </a:r>
                      <a:r>
                        <a:rPr lang="en-US" sz="1400" kern="1200" spc="0" dirty="0">
                          <a:ln w="3175">
                            <a:noFill/>
                          </a:ln>
                          <a:solidFill>
                            <a:srgbClr val="505050"/>
                          </a:solidFill>
                          <a:latin typeface="+mn-lt"/>
                          <a:ea typeface="ＭＳ Ｐゴシック" charset="0"/>
                          <a:cs typeface="Segoe UI" panose="020B0502040204020203" pitchFamily="34" charset="0"/>
                        </a:rPr>
                        <a:t>ore</a:t>
                      </a:r>
                      <a:r>
                        <a:rPr lang="en-US" sz="1400" kern="1200" spc="0" baseline="0" dirty="0">
                          <a:ln w="3175">
                            <a:noFill/>
                          </a:ln>
                          <a:solidFill>
                            <a:srgbClr val="505050"/>
                          </a:solidFill>
                          <a:latin typeface="+mn-lt"/>
                          <a:ea typeface="ＭＳ Ｐゴシック" charset="0"/>
                          <a:cs typeface="Segoe UI" panose="020B0502040204020203" pitchFamily="34" charset="0"/>
                        </a:rPr>
                        <a:t> granular security roles; a</a:t>
                      </a:r>
                      <a:r>
                        <a:rPr lang="en-US" sz="1400" kern="1200" spc="0" dirty="0">
                          <a:ln w="3175">
                            <a:noFill/>
                          </a:ln>
                          <a:solidFill>
                            <a:srgbClr val="505050"/>
                          </a:solidFill>
                          <a:latin typeface="+mn-lt"/>
                          <a:ea typeface="ＭＳ Ｐゴシック" charset="0"/>
                          <a:cs typeface="Segoe UI" panose="020B0502040204020203" pitchFamily="34" charset="0"/>
                        </a:rPr>
                        <a:t>rchival options for transaction</a:t>
                      </a:r>
                      <a:r>
                        <a:rPr lang="en-US" sz="1400" kern="1200" spc="0" baseline="0" dirty="0">
                          <a:ln w="3175">
                            <a:noFill/>
                          </a:ln>
                          <a:solidFill>
                            <a:srgbClr val="505050"/>
                          </a:solidFill>
                          <a:latin typeface="+mn-lt"/>
                          <a:ea typeface="ＭＳ Ｐゴシック" charset="0"/>
                          <a:cs typeface="Segoe UI" panose="020B0502040204020203" pitchFamily="34" charset="0"/>
                        </a:rPr>
                        <a:t> logs; and reuse entities across models</a:t>
                      </a:r>
                      <a:endParaRPr lang="en-US" sz="1400" kern="1200" spc="0" dirty="0">
                        <a:ln w="3175">
                          <a:noFill/>
                        </a:ln>
                        <a:solidFill>
                          <a:srgbClr val="505050"/>
                        </a:solidFill>
                        <a:latin typeface="+mn-lt"/>
                        <a:ea typeface="ＭＳ Ｐゴシック" charset="0"/>
                        <a:cs typeface="Segoe UI" panose="020B0502040204020203" pitchFamily="34" charset="0"/>
                      </a:endParaRPr>
                    </a:p>
                    <a:p>
                      <a:pPr marL="0" algn="l" defTabSz="932742" rtl="0" eaLnBrk="1" latinLnBrk="0" hangingPunct="1">
                        <a:spcBef>
                          <a:spcPts val="600"/>
                        </a:spcBef>
                        <a:spcAft>
                          <a:spcPts val="1200"/>
                        </a:spcAft>
                      </a:pPr>
                      <a:endParaRPr lang="en-US" sz="1800" b="0" kern="1200" spc="0" dirty="0">
                        <a:solidFill>
                          <a:srgbClr val="C00000"/>
                        </a:solidFill>
                        <a:latin typeface="+mn-lt"/>
                        <a:ea typeface="+mn-ea"/>
                        <a:cs typeface="+mn-cs"/>
                      </a:endParaRPr>
                    </a:p>
                  </a:txBody>
                  <a:tcPr marL="182854" marT="182854" marB="91427">
                    <a:lnT w="12700" cap="flat" cmpd="sng" algn="ctr">
                      <a:solidFill>
                        <a:schemeClr val="bg1"/>
                      </a:solidFill>
                      <a:prstDash val="solid"/>
                      <a:round/>
                      <a:headEnd type="none" w="med" len="med"/>
                      <a:tailEnd type="none" w="med" len="med"/>
                    </a:lnT>
                    <a:solidFill>
                      <a:schemeClr val="bg1">
                        <a:alpha val="80000"/>
                      </a:schemeClr>
                    </a:solidFill>
                  </a:tcPr>
                </a:tc>
                <a:tc>
                  <a:txBody>
                    <a:bodyPr/>
                    <a:lstStyle/>
                    <a:p>
                      <a:pPr marL="0" algn="l" defTabSz="932472" rtl="0" eaLnBrk="1" latinLnBrk="0" hangingPunct="1">
                        <a:lnSpc>
                          <a:spcPct val="100000"/>
                        </a:lnSpc>
                        <a:spcBef>
                          <a:spcPts val="0"/>
                        </a:spcBef>
                        <a:spcAft>
                          <a:spcPts val="0"/>
                        </a:spcAft>
                      </a:pPr>
                      <a:r>
                        <a:rPr lang="en-US" sz="1800" b="0" kern="1200" spc="0" dirty="0">
                          <a:solidFill>
                            <a:schemeClr val="accent5"/>
                          </a:solidFill>
                          <a:latin typeface="+mn-lt"/>
                          <a:ea typeface="+mn-ea"/>
                          <a:cs typeface="+mn-cs"/>
                        </a:rPr>
                        <a:t>Mobile BI</a:t>
                      </a:r>
                    </a:p>
                    <a:p>
                      <a:pPr marL="0" algn="l" defTabSz="932472" rtl="0" eaLnBrk="1" latinLnBrk="0" hangingPunct="1">
                        <a:lnSpc>
                          <a:spcPct val="90000"/>
                        </a:lnSpc>
                        <a:spcAft>
                          <a:spcPts val="1200"/>
                        </a:spcAft>
                      </a:pPr>
                      <a:r>
                        <a:rPr lang="en-US" sz="1400" kern="1200" spc="0" dirty="0">
                          <a:ln w="3175">
                            <a:noFill/>
                          </a:ln>
                          <a:solidFill>
                            <a:srgbClr val="505050"/>
                          </a:solidFill>
                          <a:latin typeface="+mn-lt"/>
                          <a:ea typeface="ＭＳ Ｐゴシック" charset="0"/>
                          <a:cs typeface="Segoe UI" panose="020B0502040204020203" pitchFamily="34" charset="0"/>
                        </a:rPr>
                        <a:t>Business insights for your on-premises data through rich visualization on mobile devices with native apps for Windows, iOS and Android</a:t>
                      </a:r>
                    </a:p>
                    <a:p>
                      <a:pPr marL="0" marR="0" lvl="0" indent="0" algn="l" defTabSz="932472"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FF8C00"/>
                          </a:solidFill>
                          <a:effectLst/>
                          <a:uLnTx/>
                          <a:uFillTx/>
                          <a:latin typeface="+mn-lt"/>
                          <a:ea typeface="+mn-ea"/>
                          <a:cs typeface="+mn-cs"/>
                        </a:rPr>
                        <a:t>Enhanced Reporting Services</a:t>
                      </a:r>
                      <a:endParaRPr kumimoji="0" lang="en-US" sz="1800" b="1" i="0" u="none" strike="noStrike" kern="1200" cap="none" spc="0" normalizeH="0" baseline="0" noProof="0" dirty="0">
                        <a:ln w="3175">
                          <a:noFill/>
                        </a:ln>
                        <a:solidFill>
                          <a:srgbClr val="FF8C00"/>
                        </a:solidFill>
                        <a:effectLst/>
                        <a:uLnTx/>
                        <a:uFillTx/>
                        <a:latin typeface="+mn-lt"/>
                        <a:ea typeface="ＭＳ Ｐゴシック" charset="0"/>
                        <a:cs typeface="Segoe UI" pitchFamily="34" charset="0"/>
                      </a:endParaRPr>
                    </a:p>
                    <a:p>
                      <a:pPr marL="0" marR="0" lvl="0" indent="0" algn="l" defTabSz="932472" rtl="0" eaLnBrk="1" fontAlgn="auto" latinLnBrk="0" hangingPunct="1">
                        <a:lnSpc>
                          <a:spcPct val="90000"/>
                        </a:lnSpc>
                        <a:spcBef>
                          <a:spcPts val="0"/>
                        </a:spcBef>
                        <a:spcAft>
                          <a:spcPts val="1200"/>
                        </a:spcAft>
                        <a:buClrTx/>
                        <a:buSzTx/>
                        <a:buFontTx/>
                        <a:buNone/>
                        <a:tabLst/>
                        <a:defRPr/>
                      </a:pPr>
                      <a:r>
                        <a:rPr kumimoji="0" lang="en-US" sz="1400" b="0" i="0" u="none" strike="noStrike" kern="1200" cap="none" spc="0" normalizeH="0" baseline="0" noProof="0" dirty="0">
                          <a:ln w="3175">
                            <a:noFill/>
                          </a:ln>
                          <a:solidFill>
                            <a:srgbClr val="505050"/>
                          </a:solidFill>
                          <a:effectLst/>
                          <a:uLnTx/>
                          <a:uFillTx/>
                          <a:latin typeface="+mn-lt"/>
                          <a:ea typeface="ＭＳ Ｐゴシック" charset="0"/>
                          <a:cs typeface="Segoe UI" panose="020B0502040204020203" pitchFamily="34" charset="0"/>
                        </a:rPr>
                        <a:t>New modern reports with rich visualizations</a:t>
                      </a:r>
                    </a:p>
                  </a:txBody>
                  <a:tcPr marL="182854" marR="182854" marT="182854" marB="91427">
                    <a:lnT w="12700" cap="flat" cmpd="sng" algn="ctr">
                      <a:solidFill>
                        <a:schemeClr val="bg1"/>
                      </a:solidFill>
                      <a:prstDash val="solid"/>
                      <a:round/>
                      <a:headEnd type="none" w="med" len="med"/>
                      <a:tailEnd type="none" w="med" len="med"/>
                    </a:lnT>
                    <a:solidFill>
                      <a:schemeClr val="bg1">
                        <a:alpha val="80000"/>
                      </a:schemeClr>
                    </a:solidFill>
                  </a:tcPr>
                </a:tc>
                <a:tc>
                  <a:txBody>
                    <a:bodyPr/>
                    <a:lstStyle/>
                    <a:p>
                      <a:pPr marL="0" algn="l" defTabSz="932472" rtl="0" eaLnBrk="1" latinLnBrk="0" hangingPunct="1">
                        <a:lnSpc>
                          <a:spcPct val="100000"/>
                        </a:lnSpc>
                        <a:spcBef>
                          <a:spcPts val="0"/>
                        </a:spcBef>
                        <a:spcAft>
                          <a:spcPts val="0"/>
                        </a:spcAft>
                      </a:pPr>
                      <a:r>
                        <a:rPr lang="en-US" sz="1800" b="0" kern="1200" spc="0" dirty="0">
                          <a:solidFill>
                            <a:schemeClr val="accent5"/>
                          </a:solidFill>
                          <a:latin typeface="+mn-lt"/>
                          <a:ea typeface="+mn-ea"/>
                          <a:cs typeface="+mn-cs"/>
                        </a:rPr>
                        <a:t>R integration (CTP3)</a:t>
                      </a:r>
                    </a:p>
                    <a:p>
                      <a:pPr marL="0" algn="l" defTabSz="932472" rtl="0" eaLnBrk="1" latinLnBrk="0" hangingPunct="1">
                        <a:lnSpc>
                          <a:spcPct val="90000"/>
                        </a:lnSpc>
                        <a:spcAft>
                          <a:spcPts val="1200"/>
                        </a:spcAft>
                      </a:pPr>
                      <a:r>
                        <a:rPr lang="en-US" sz="1400" kern="1200" spc="0" dirty="0">
                          <a:ln w="3175">
                            <a:noFill/>
                          </a:ln>
                          <a:solidFill>
                            <a:srgbClr val="505050"/>
                          </a:solidFill>
                          <a:latin typeface="+mn-lt"/>
                          <a:ea typeface="ＭＳ Ｐゴシック" charset="0"/>
                          <a:cs typeface="Segoe UI" panose="020B0502040204020203" pitchFamily="34" charset="0"/>
                        </a:rPr>
                        <a:t>Bringing predictive analytic capabilities</a:t>
                      </a:r>
                      <a:r>
                        <a:rPr lang="en-US" sz="1400" kern="1200" spc="0" baseline="0" dirty="0">
                          <a:ln w="3175">
                            <a:noFill/>
                          </a:ln>
                          <a:solidFill>
                            <a:srgbClr val="505050"/>
                          </a:solidFill>
                          <a:latin typeface="+mn-lt"/>
                          <a:ea typeface="ＭＳ Ｐゴシック" charset="0"/>
                          <a:cs typeface="Segoe UI" panose="020B0502040204020203" pitchFamily="34" charset="0"/>
                        </a:rPr>
                        <a:t> to your relational database</a:t>
                      </a:r>
                    </a:p>
                    <a:p>
                      <a:pPr marL="0" algn="l" defTabSz="932472" rtl="0" eaLnBrk="1" latinLnBrk="0" hangingPunct="1">
                        <a:lnSpc>
                          <a:spcPct val="90000"/>
                        </a:lnSpc>
                        <a:spcAft>
                          <a:spcPts val="1200"/>
                        </a:spcAft>
                      </a:pPr>
                      <a:r>
                        <a:rPr lang="en-US" sz="1400" kern="1200" spc="0" baseline="0" dirty="0">
                          <a:ln w="3175">
                            <a:noFill/>
                          </a:ln>
                          <a:solidFill>
                            <a:srgbClr val="505050"/>
                          </a:solidFill>
                          <a:latin typeface="+mn-lt"/>
                          <a:ea typeface="ＭＳ Ｐゴシック" charset="0"/>
                          <a:cs typeface="Segoe UI" panose="020B0502040204020203" pitchFamily="34" charset="0"/>
                        </a:rPr>
                        <a:t>Expand your “R” script library with Microsoft Azure Marketplace</a:t>
                      </a:r>
                    </a:p>
                  </a:txBody>
                  <a:tcPr marL="182854" marR="182854" marT="182854" marB="91427">
                    <a:lnT w="12700" cap="flat" cmpd="sng" algn="ctr">
                      <a:solidFill>
                        <a:schemeClr val="bg1"/>
                      </a:solidFill>
                      <a:prstDash val="solid"/>
                      <a:round/>
                      <a:headEnd type="none" w="med" len="med"/>
                      <a:tailEnd type="none" w="med" len="med"/>
                    </a:lnT>
                    <a:solidFill>
                      <a:schemeClr val="bg1">
                        <a:alpha val="80000"/>
                      </a:schemeClr>
                    </a:solidFill>
                  </a:tcPr>
                </a:tc>
                <a:extLst>
                  <a:ext uri="{0D108BD9-81ED-4DB2-BD59-A6C34878D82A}">
                    <a16:rowId xmlns:a16="http://schemas.microsoft.com/office/drawing/2014/main" val="10001"/>
                  </a:ext>
                </a:extLst>
              </a:tr>
            </a:tbl>
          </a:graphicData>
        </a:graphic>
      </p:graphicFrame>
      <p:sp>
        <p:nvSpPr>
          <p:cNvPr id="16" name="Rectangle 15"/>
          <p:cNvSpPr/>
          <p:nvPr/>
        </p:nvSpPr>
        <p:spPr bwMode="auto">
          <a:xfrm>
            <a:off x="0" y="1331916"/>
            <a:ext cx="3105549" cy="5298372"/>
          </a:xfrm>
          <a:prstGeom prst="rect">
            <a:avLst/>
          </a:prstGeom>
          <a:solidFill>
            <a:schemeClr val="bg1">
              <a:alpha val="8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indent="-342900" algn="ctr" defTabSz="932472" fontAlgn="base">
              <a:lnSpc>
                <a:spcPct val="90000"/>
              </a:lnSpc>
              <a:spcBef>
                <a:spcPct val="0"/>
              </a:spcBef>
              <a:spcAft>
                <a:spcPct val="0"/>
              </a:spcAft>
              <a:buFont typeface="Wingdings 3" panose="05040102010807070707" pitchFamily="18" charset="2"/>
              <a:buChar char="Æ"/>
            </a:pPr>
            <a:endParaRPr lang="en-US" sz="2000" b="1" dirty="0" err="1">
              <a:solidFill>
                <a:schemeClr val="bg1"/>
              </a:solidFill>
              <a:latin typeface="+mj-lt"/>
              <a:ea typeface="Segoe UI" pitchFamily="34" charset="0"/>
              <a:cs typeface="Segoe UI" pitchFamily="34" charset="0"/>
            </a:endParaRPr>
          </a:p>
        </p:txBody>
      </p:sp>
      <p:sp>
        <p:nvSpPr>
          <p:cNvPr id="11" name="Rectangle 10"/>
          <p:cNvSpPr/>
          <p:nvPr/>
        </p:nvSpPr>
        <p:spPr bwMode="auto">
          <a:xfrm>
            <a:off x="10705" y="1827711"/>
            <a:ext cx="3104123" cy="54877"/>
          </a:xfrm>
          <a:prstGeom prst="rect">
            <a:avLst/>
          </a:prstGeom>
          <a:solidFill>
            <a:schemeClr val="tx1">
              <a:alpha val="14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indent="-342900" algn="ctr" defTabSz="932472" fontAlgn="base">
              <a:lnSpc>
                <a:spcPct val="90000"/>
              </a:lnSpc>
              <a:spcBef>
                <a:spcPct val="0"/>
              </a:spcBef>
              <a:spcAft>
                <a:spcPct val="0"/>
              </a:spcAft>
              <a:buFont typeface="Wingdings 3" panose="05040102010807070707" pitchFamily="18" charset="2"/>
              <a:buChar char="Æ"/>
            </a:pPr>
            <a:endParaRPr lang="en-US" sz="2000" b="1" dirty="0" err="1">
              <a:solidFill>
                <a:schemeClr val="bg1"/>
              </a:solidFill>
              <a:latin typeface="+mj-lt"/>
              <a:ea typeface="Segoe UI" pitchFamily="34" charset="0"/>
              <a:cs typeface="Segoe UI" pitchFamily="34" charset="0"/>
            </a:endParaRPr>
          </a:p>
        </p:txBody>
      </p:sp>
      <p:sp>
        <p:nvSpPr>
          <p:cNvPr id="12" name="Rectangle 11"/>
          <p:cNvSpPr/>
          <p:nvPr/>
        </p:nvSpPr>
        <p:spPr bwMode="auto">
          <a:xfrm>
            <a:off x="3114828" y="1827685"/>
            <a:ext cx="3104123" cy="54877"/>
          </a:xfrm>
          <a:prstGeom prst="rect">
            <a:avLst/>
          </a:prstGeom>
          <a:solidFill>
            <a:schemeClr val="tx1">
              <a:alpha val="14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indent="-342900" algn="ctr" defTabSz="932472" fontAlgn="base">
              <a:lnSpc>
                <a:spcPct val="90000"/>
              </a:lnSpc>
              <a:spcBef>
                <a:spcPct val="0"/>
              </a:spcBef>
              <a:spcAft>
                <a:spcPct val="0"/>
              </a:spcAft>
              <a:buFont typeface="Wingdings 3" panose="05040102010807070707" pitchFamily="18" charset="2"/>
              <a:buChar char="Æ"/>
            </a:pPr>
            <a:endParaRPr lang="en-US" sz="2000" b="1" dirty="0" err="1">
              <a:solidFill>
                <a:schemeClr val="bg1"/>
              </a:solidFill>
              <a:latin typeface="+mj-lt"/>
              <a:ea typeface="Segoe UI" pitchFamily="34" charset="0"/>
              <a:cs typeface="Segoe UI" pitchFamily="34" charset="0"/>
            </a:endParaRPr>
          </a:p>
        </p:txBody>
      </p:sp>
      <p:sp>
        <p:nvSpPr>
          <p:cNvPr id="13" name="Rectangle 12"/>
          <p:cNvSpPr/>
          <p:nvPr/>
        </p:nvSpPr>
        <p:spPr bwMode="auto">
          <a:xfrm>
            <a:off x="6218951" y="1827659"/>
            <a:ext cx="3104123" cy="54877"/>
          </a:xfrm>
          <a:prstGeom prst="rect">
            <a:avLst/>
          </a:prstGeom>
          <a:solidFill>
            <a:schemeClr val="tx1">
              <a:alpha val="14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indent="-342900" algn="ctr" defTabSz="932472" fontAlgn="base">
              <a:lnSpc>
                <a:spcPct val="90000"/>
              </a:lnSpc>
              <a:spcBef>
                <a:spcPct val="0"/>
              </a:spcBef>
              <a:spcAft>
                <a:spcPct val="0"/>
              </a:spcAft>
              <a:buFont typeface="Wingdings 3" panose="05040102010807070707" pitchFamily="18" charset="2"/>
              <a:buChar char="Æ"/>
            </a:pPr>
            <a:endParaRPr lang="en-US" sz="2000" b="1" dirty="0" err="1">
              <a:solidFill>
                <a:schemeClr val="bg1"/>
              </a:solidFill>
              <a:latin typeface="+mj-lt"/>
              <a:ea typeface="Segoe UI" pitchFamily="34" charset="0"/>
              <a:cs typeface="Segoe UI" pitchFamily="34" charset="0"/>
            </a:endParaRPr>
          </a:p>
        </p:txBody>
      </p:sp>
      <p:sp>
        <p:nvSpPr>
          <p:cNvPr id="14" name="Rectangle 13"/>
          <p:cNvSpPr/>
          <p:nvPr/>
        </p:nvSpPr>
        <p:spPr bwMode="auto">
          <a:xfrm>
            <a:off x="9323074" y="1827633"/>
            <a:ext cx="3104123" cy="54877"/>
          </a:xfrm>
          <a:prstGeom prst="rect">
            <a:avLst/>
          </a:prstGeom>
          <a:solidFill>
            <a:schemeClr val="tx1">
              <a:alpha val="14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indent="-342900" algn="ctr" defTabSz="932472" fontAlgn="base">
              <a:lnSpc>
                <a:spcPct val="90000"/>
              </a:lnSpc>
              <a:spcBef>
                <a:spcPct val="0"/>
              </a:spcBef>
              <a:spcAft>
                <a:spcPct val="0"/>
              </a:spcAft>
              <a:buFont typeface="Wingdings 3" panose="05040102010807070707" pitchFamily="18" charset="2"/>
              <a:buChar char="Æ"/>
            </a:pPr>
            <a:endParaRPr lang="en-US" sz="2000" b="1" dirty="0" err="1">
              <a:solidFill>
                <a:schemeClr val="bg1"/>
              </a:solidFill>
              <a:latin typeface="+mj-lt"/>
              <a:ea typeface="Segoe UI" pitchFamily="34" charset="0"/>
              <a:cs typeface="Segoe UI" pitchFamily="34" charset="0"/>
            </a:endParaRPr>
          </a:p>
        </p:txBody>
      </p:sp>
      <p:sp>
        <p:nvSpPr>
          <p:cNvPr id="15" name="Rectangle 14"/>
          <p:cNvSpPr/>
          <p:nvPr/>
        </p:nvSpPr>
        <p:spPr bwMode="auto">
          <a:xfrm>
            <a:off x="6218951" y="1369171"/>
            <a:ext cx="6279147" cy="5261117"/>
          </a:xfrm>
          <a:prstGeom prst="rect">
            <a:avLst/>
          </a:prstGeom>
          <a:solidFill>
            <a:schemeClr val="bg1">
              <a:alpha val="8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indent="-342900" algn="ctr" defTabSz="932472" fontAlgn="base">
              <a:lnSpc>
                <a:spcPct val="90000"/>
              </a:lnSpc>
              <a:spcBef>
                <a:spcPct val="0"/>
              </a:spcBef>
              <a:spcAft>
                <a:spcPct val="0"/>
              </a:spcAft>
              <a:buFont typeface="Wingdings 3" panose="05040102010807070707" pitchFamily="18" charset="2"/>
              <a:buChar char="Æ"/>
            </a:pPr>
            <a:endParaRPr lang="en-US" sz="2000" b="1" dirty="0" err="1">
              <a:solidFill>
                <a:schemeClr val="bg1"/>
              </a:solidFill>
              <a:latin typeface="+mj-lt"/>
              <a:ea typeface="Segoe UI" pitchFamily="34" charset="0"/>
              <a:cs typeface="Segoe UI" pitchFamily="34" charset="0"/>
            </a:endParaRPr>
          </a:p>
        </p:txBody>
      </p:sp>
      <p:sp>
        <p:nvSpPr>
          <p:cNvPr id="18" name="Title 1"/>
          <p:cNvSpPr txBox="1">
            <a:spLocks/>
          </p:cNvSpPr>
          <p:nvPr/>
        </p:nvSpPr>
        <p:spPr>
          <a:xfrm>
            <a:off x="339186" y="55489"/>
            <a:ext cx="11653521" cy="1075884"/>
          </a:xfrm>
          <a:prstGeom prst="rect">
            <a:avLst/>
          </a:prstGeom>
        </p:spPr>
        <p:txBody>
          <a:bodyPr anchor="ctr" anchorCtr="0"/>
          <a:lstStyle>
            <a:lvl1pPr algn="l" defTabSz="931863" rtl="0" fontAlgn="base">
              <a:lnSpc>
                <a:spcPct val="90000"/>
              </a:lnSpc>
              <a:spcBef>
                <a:spcPct val="0"/>
              </a:spcBef>
              <a:spcAft>
                <a:spcPct val="0"/>
              </a:spcAft>
              <a:defRPr lang="en-US" sz="4000" kern="1200" spc="-102" dirty="0">
                <a:ln w="3175">
                  <a:noFill/>
                </a:ln>
                <a:solidFill>
                  <a:schemeClr val="tx1"/>
                </a:solidFill>
                <a:latin typeface="+mj-lt"/>
                <a:ea typeface="ＭＳ Ｐゴシック" charset="0"/>
                <a:cs typeface="Segoe UI" pitchFamily="34" charset="0"/>
              </a:defRPr>
            </a:lvl1pPr>
            <a:lvl2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2pPr>
            <a:lvl3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3pPr>
            <a:lvl4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4pPr>
            <a:lvl5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5pPr>
            <a:lvl6pPr marL="4572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6pPr>
            <a:lvl7pPr marL="9144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7pPr>
            <a:lvl8pPr marL="13716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8pPr>
            <a:lvl9pPr marL="18288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9pPr>
          </a:lstStyle>
          <a:p>
            <a:r>
              <a:rPr lang="en-US" dirty="0"/>
              <a:t>Deeper insights across data</a:t>
            </a:r>
          </a:p>
        </p:txBody>
      </p:sp>
    </p:spTree>
    <p:extLst>
      <p:ext uri="{BB962C8B-B14F-4D97-AF65-F5344CB8AC3E}">
        <p14:creationId xmlns:p14="http://schemas.microsoft.com/office/powerpoint/2010/main" val="142123434"/>
      </p:ext>
    </p:extLst>
  </p:cSld>
  <p:clrMapOvr>
    <a:masterClrMapping/>
  </p:clrMapOvr>
  <p:transition>
    <p:fade/>
  </p:transition>
</p:sld>
</file>

<file path=ppt/slides/slide1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1"/>
          <p:cNvSpPr txBox="1">
            <a:spLocks/>
          </p:cNvSpPr>
          <p:nvPr/>
        </p:nvSpPr>
        <p:spPr>
          <a:xfrm>
            <a:off x="274639" y="295276"/>
            <a:ext cx="5364246" cy="2433673"/>
          </a:xfrm>
          <a:prstGeom prst="rect">
            <a:avLst/>
          </a:prstGeom>
        </p:spPr>
        <p:txBody>
          <a:bodyPr vert="horz" wrap="square" lIns="146304" tIns="91440" rIns="146304" bIns="91440" rtlCol="0" anchor="t">
            <a:noAutofit/>
          </a:bodyPr>
          <a:lstStyle>
            <a:lvl1pPr algn="l" defTabSz="931863" rtl="0" fontAlgn="base">
              <a:lnSpc>
                <a:spcPct val="90000"/>
              </a:lnSpc>
              <a:spcBef>
                <a:spcPct val="0"/>
              </a:spcBef>
              <a:spcAft>
                <a:spcPct val="0"/>
              </a:spcAft>
              <a:defRPr lang="en-US" sz="5400" kern="1200" spc="-102">
                <a:ln w="3175">
                  <a:noFill/>
                </a:ln>
                <a:solidFill>
                  <a:schemeClr val="accent4"/>
                </a:solidFill>
                <a:latin typeface="+mj-lt"/>
                <a:ea typeface="ＭＳ Ｐゴシック" charset="0"/>
                <a:cs typeface="Segoe UI" pitchFamily="34" charset="0"/>
              </a:defRPr>
            </a:lvl1pPr>
            <a:lvl2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2pPr>
            <a:lvl3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3pPr>
            <a:lvl4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4pPr>
            <a:lvl5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5pPr>
            <a:lvl6pPr marL="4572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6pPr>
            <a:lvl7pPr marL="9144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7pPr>
            <a:lvl8pPr marL="13716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8pPr>
            <a:lvl9pPr marL="18288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9pPr>
          </a:lstStyle>
          <a:p>
            <a:r>
              <a:rPr lang="en-US" dirty="0" err="1">
                <a:solidFill>
                  <a:schemeClr val="accent5"/>
                </a:solidFill>
              </a:rPr>
              <a:t>PolyBase</a:t>
            </a:r>
            <a:r>
              <a:rPr lang="en-US" dirty="0">
                <a:solidFill>
                  <a:schemeClr val="accent5"/>
                </a:solidFill>
              </a:rPr>
              <a:t> for </a:t>
            </a:r>
          </a:p>
          <a:p>
            <a:r>
              <a:rPr lang="en-US" dirty="0">
                <a:solidFill>
                  <a:schemeClr val="accent5"/>
                </a:solidFill>
              </a:rPr>
              <a:t>SQL Server 2016</a:t>
            </a:r>
          </a:p>
        </p:txBody>
      </p:sp>
    </p:spTree>
    <p:extLst>
      <p:ext uri="{BB962C8B-B14F-4D97-AF65-F5344CB8AC3E}">
        <p14:creationId xmlns:p14="http://schemas.microsoft.com/office/powerpoint/2010/main" val="2068136884"/>
      </p:ext>
    </p:extLst>
  </p:cSld>
  <p:clrMapOvr>
    <a:masterClrMapping/>
  </p:clrMapOvr>
  <p:transition>
    <p:fade/>
  </p:transition>
</p:sld>
</file>

<file path=ppt/slides/slide1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 name="Title 4"/>
          <p:cNvSpPr>
            <a:spLocks noGrp="1"/>
          </p:cNvSpPr>
          <p:nvPr>
            <p:ph type="title"/>
          </p:nvPr>
        </p:nvSpPr>
        <p:spPr/>
        <p:txBody>
          <a:bodyPr/>
          <a:lstStyle/>
          <a:p>
            <a:r>
              <a:rPr lang="en-US" dirty="0"/>
              <a:t>Operational analytics: </a:t>
            </a:r>
            <a:br>
              <a:rPr lang="en-US" dirty="0"/>
            </a:br>
            <a:r>
              <a:rPr lang="en-US" dirty="0"/>
              <a:t>disk-based tables</a:t>
            </a:r>
          </a:p>
        </p:txBody>
      </p:sp>
    </p:spTree>
    <p:extLst>
      <p:ext uri="{BB962C8B-B14F-4D97-AF65-F5344CB8AC3E}">
        <p14:creationId xmlns:p14="http://schemas.microsoft.com/office/powerpoint/2010/main" val="797186471"/>
      </p:ext>
    </p:extLst>
  </p:cSld>
  <p:clrMapOvr>
    <a:masterClrMapping/>
  </p:clrMapOvr>
  <p:transition>
    <p:fade/>
  </p:transition>
</p:sld>
</file>

<file path=ppt/slides/slide1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Interest in big data spurs customer demand</a:t>
            </a:r>
          </a:p>
        </p:txBody>
      </p:sp>
      <p:sp>
        <p:nvSpPr>
          <p:cNvPr id="17" name="Rectangle 16"/>
          <p:cNvSpPr/>
          <p:nvPr/>
        </p:nvSpPr>
        <p:spPr bwMode="auto">
          <a:xfrm>
            <a:off x="1551879" y="1741287"/>
            <a:ext cx="3084659" cy="3138757"/>
          </a:xfrm>
          <a:prstGeom prst="rect">
            <a:avLst/>
          </a:prstGeom>
          <a:solidFill>
            <a:schemeClr val="accent5"/>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horz" wrap="square" lIns="186521" tIns="149217" rIns="186521" bIns="149217" numCol="1" spcCol="0" rtlCol="0" fromWordArt="0" anchor="t" anchorCtr="0" forceAA="0" compatLnSpc="1">
            <a:prstTxWarp prst="textNoShape">
              <a:avLst/>
            </a:prstTxWarp>
            <a:noAutofit/>
          </a:bodyPr>
          <a:lstStyle>
            <a:defPPr>
              <a:defRPr lang="en-US"/>
            </a:defPPr>
            <a:lvl1pPr marL="0" algn="l" defTabSz="932742" rtl="0" eaLnBrk="1" latinLnBrk="0" hangingPunct="1">
              <a:defRPr sz="1800" kern="1200">
                <a:solidFill>
                  <a:schemeClr val="lt1"/>
                </a:solidFill>
                <a:latin typeface="+mn-lt"/>
                <a:ea typeface="+mn-ea"/>
                <a:cs typeface="+mn-cs"/>
              </a:defRPr>
            </a:lvl1pPr>
            <a:lvl2pPr marL="466371" algn="l" defTabSz="932742" rtl="0" eaLnBrk="1" latinLnBrk="0" hangingPunct="1">
              <a:defRPr sz="1800" kern="1200">
                <a:solidFill>
                  <a:schemeClr val="lt1"/>
                </a:solidFill>
                <a:latin typeface="+mn-lt"/>
                <a:ea typeface="+mn-ea"/>
                <a:cs typeface="+mn-cs"/>
              </a:defRPr>
            </a:lvl2pPr>
            <a:lvl3pPr marL="932742" algn="l" defTabSz="932742" rtl="0" eaLnBrk="1" latinLnBrk="0" hangingPunct="1">
              <a:defRPr sz="1800" kern="1200">
                <a:solidFill>
                  <a:schemeClr val="lt1"/>
                </a:solidFill>
                <a:latin typeface="+mn-lt"/>
                <a:ea typeface="+mn-ea"/>
                <a:cs typeface="+mn-cs"/>
              </a:defRPr>
            </a:lvl3pPr>
            <a:lvl4pPr marL="1399113" algn="l" defTabSz="932742" rtl="0" eaLnBrk="1" latinLnBrk="0" hangingPunct="1">
              <a:defRPr sz="1800" kern="1200">
                <a:solidFill>
                  <a:schemeClr val="lt1"/>
                </a:solidFill>
                <a:latin typeface="+mn-lt"/>
                <a:ea typeface="+mn-ea"/>
                <a:cs typeface="+mn-cs"/>
              </a:defRPr>
            </a:lvl4pPr>
            <a:lvl5pPr marL="1865484" algn="l" defTabSz="932742" rtl="0" eaLnBrk="1" latinLnBrk="0" hangingPunct="1">
              <a:defRPr sz="1800" kern="1200">
                <a:solidFill>
                  <a:schemeClr val="lt1"/>
                </a:solidFill>
                <a:latin typeface="+mn-lt"/>
                <a:ea typeface="+mn-ea"/>
                <a:cs typeface="+mn-cs"/>
              </a:defRPr>
            </a:lvl5pPr>
            <a:lvl6pPr marL="2331856" algn="l" defTabSz="932742" rtl="0" eaLnBrk="1" latinLnBrk="0" hangingPunct="1">
              <a:defRPr sz="1800" kern="1200">
                <a:solidFill>
                  <a:schemeClr val="lt1"/>
                </a:solidFill>
                <a:latin typeface="+mn-lt"/>
                <a:ea typeface="+mn-ea"/>
                <a:cs typeface="+mn-cs"/>
              </a:defRPr>
            </a:lvl6pPr>
            <a:lvl7pPr marL="2798226" algn="l" defTabSz="932742" rtl="0" eaLnBrk="1" latinLnBrk="0" hangingPunct="1">
              <a:defRPr sz="1800" kern="1200">
                <a:solidFill>
                  <a:schemeClr val="lt1"/>
                </a:solidFill>
                <a:latin typeface="+mn-lt"/>
                <a:ea typeface="+mn-ea"/>
                <a:cs typeface="+mn-cs"/>
              </a:defRPr>
            </a:lvl7pPr>
            <a:lvl8pPr marL="3264597" algn="l" defTabSz="932742" rtl="0" eaLnBrk="1" latinLnBrk="0" hangingPunct="1">
              <a:defRPr sz="1800" kern="1200">
                <a:solidFill>
                  <a:schemeClr val="lt1"/>
                </a:solidFill>
                <a:latin typeface="+mn-lt"/>
                <a:ea typeface="+mn-ea"/>
                <a:cs typeface="+mn-cs"/>
              </a:defRPr>
            </a:lvl8pPr>
            <a:lvl9pPr marL="3730969" algn="l" defTabSz="932742" rtl="0" eaLnBrk="1" latinLnBrk="0" hangingPunct="1">
              <a:defRPr sz="1800" kern="1200">
                <a:solidFill>
                  <a:schemeClr val="lt1"/>
                </a:solidFill>
                <a:latin typeface="+mn-lt"/>
                <a:ea typeface="+mn-ea"/>
                <a:cs typeface="+mn-cs"/>
              </a:defRPr>
            </a:lvl9pPr>
          </a:lstStyle>
          <a:p>
            <a:r>
              <a:rPr lang="en-US" sz="2040" dirty="0">
                <a:solidFill>
                  <a:srgbClr val="FFFFFF"/>
                </a:solidFill>
                <a:latin typeface="Segoe UI Light"/>
              </a:rPr>
              <a:t>Increase in number and variety of data sources that generate large quantities of data</a:t>
            </a:r>
          </a:p>
          <a:p>
            <a:endParaRPr lang="en-US" sz="2040" dirty="0">
              <a:solidFill>
                <a:srgbClr val="FFFFFF"/>
              </a:solidFill>
              <a:latin typeface="Segoe UI Light"/>
            </a:endParaRPr>
          </a:p>
          <a:p>
            <a:endParaRPr lang="en-US" sz="2040" dirty="0">
              <a:solidFill>
                <a:srgbClr val="FFFFFF"/>
              </a:solidFill>
              <a:latin typeface="Segoe UI Light"/>
            </a:endParaRPr>
          </a:p>
          <a:p>
            <a:pPr defTabSz="951028">
              <a:lnSpc>
                <a:spcPct val="90000"/>
              </a:lnSpc>
            </a:pPr>
            <a:endParaRPr lang="en-US" sz="1836" dirty="0">
              <a:gradFill>
                <a:gsLst>
                  <a:gs pos="0">
                    <a:srgbClr val="FFFFFF"/>
                  </a:gs>
                  <a:gs pos="100000">
                    <a:srgbClr val="FFFFFF"/>
                  </a:gs>
                </a:gsLst>
                <a:lin ang="5400000" scaled="0"/>
              </a:gradFill>
              <a:ea typeface="Segoe UI" pitchFamily="34" charset="0"/>
              <a:cs typeface="Segoe UI" pitchFamily="34" charset="0"/>
            </a:endParaRPr>
          </a:p>
        </p:txBody>
      </p:sp>
      <p:sp>
        <p:nvSpPr>
          <p:cNvPr id="18" name="Rectangle 17"/>
          <p:cNvSpPr/>
          <p:nvPr/>
        </p:nvSpPr>
        <p:spPr bwMode="auto">
          <a:xfrm>
            <a:off x="4675907" y="1733833"/>
            <a:ext cx="3084661" cy="3138758"/>
          </a:xfrm>
          <a:prstGeom prst="rect">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horz" wrap="square" lIns="186521" tIns="149217" rIns="186521" bIns="149217" numCol="1" spcCol="0" rtlCol="0" fromWordArt="0" anchor="t" anchorCtr="0" forceAA="0" compatLnSpc="1">
            <a:prstTxWarp prst="textNoShape">
              <a:avLst/>
            </a:prstTxWarp>
            <a:noAutofit/>
          </a:bodyPr>
          <a:lstStyle>
            <a:defPPr>
              <a:defRPr lang="en-US"/>
            </a:defPPr>
            <a:lvl1pPr marL="0" algn="l" defTabSz="932742" rtl="0" eaLnBrk="1" latinLnBrk="0" hangingPunct="1">
              <a:defRPr sz="1800" kern="1200">
                <a:solidFill>
                  <a:schemeClr val="lt1"/>
                </a:solidFill>
                <a:latin typeface="+mn-lt"/>
                <a:ea typeface="+mn-ea"/>
                <a:cs typeface="+mn-cs"/>
              </a:defRPr>
            </a:lvl1pPr>
            <a:lvl2pPr marL="466371" algn="l" defTabSz="932742" rtl="0" eaLnBrk="1" latinLnBrk="0" hangingPunct="1">
              <a:defRPr sz="1800" kern="1200">
                <a:solidFill>
                  <a:schemeClr val="lt1"/>
                </a:solidFill>
                <a:latin typeface="+mn-lt"/>
                <a:ea typeface="+mn-ea"/>
                <a:cs typeface="+mn-cs"/>
              </a:defRPr>
            </a:lvl2pPr>
            <a:lvl3pPr marL="932742" algn="l" defTabSz="932742" rtl="0" eaLnBrk="1" latinLnBrk="0" hangingPunct="1">
              <a:defRPr sz="1800" kern="1200">
                <a:solidFill>
                  <a:schemeClr val="lt1"/>
                </a:solidFill>
                <a:latin typeface="+mn-lt"/>
                <a:ea typeface="+mn-ea"/>
                <a:cs typeface="+mn-cs"/>
              </a:defRPr>
            </a:lvl3pPr>
            <a:lvl4pPr marL="1399113" algn="l" defTabSz="932742" rtl="0" eaLnBrk="1" latinLnBrk="0" hangingPunct="1">
              <a:defRPr sz="1800" kern="1200">
                <a:solidFill>
                  <a:schemeClr val="lt1"/>
                </a:solidFill>
                <a:latin typeface="+mn-lt"/>
                <a:ea typeface="+mn-ea"/>
                <a:cs typeface="+mn-cs"/>
              </a:defRPr>
            </a:lvl4pPr>
            <a:lvl5pPr marL="1865484" algn="l" defTabSz="932742" rtl="0" eaLnBrk="1" latinLnBrk="0" hangingPunct="1">
              <a:defRPr sz="1800" kern="1200">
                <a:solidFill>
                  <a:schemeClr val="lt1"/>
                </a:solidFill>
                <a:latin typeface="+mn-lt"/>
                <a:ea typeface="+mn-ea"/>
                <a:cs typeface="+mn-cs"/>
              </a:defRPr>
            </a:lvl5pPr>
            <a:lvl6pPr marL="2331856" algn="l" defTabSz="932742" rtl="0" eaLnBrk="1" latinLnBrk="0" hangingPunct="1">
              <a:defRPr sz="1800" kern="1200">
                <a:solidFill>
                  <a:schemeClr val="lt1"/>
                </a:solidFill>
                <a:latin typeface="+mn-lt"/>
                <a:ea typeface="+mn-ea"/>
                <a:cs typeface="+mn-cs"/>
              </a:defRPr>
            </a:lvl6pPr>
            <a:lvl7pPr marL="2798226" algn="l" defTabSz="932742" rtl="0" eaLnBrk="1" latinLnBrk="0" hangingPunct="1">
              <a:defRPr sz="1800" kern="1200">
                <a:solidFill>
                  <a:schemeClr val="lt1"/>
                </a:solidFill>
                <a:latin typeface="+mn-lt"/>
                <a:ea typeface="+mn-ea"/>
                <a:cs typeface="+mn-cs"/>
              </a:defRPr>
            </a:lvl7pPr>
            <a:lvl8pPr marL="3264597" algn="l" defTabSz="932742" rtl="0" eaLnBrk="1" latinLnBrk="0" hangingPunct="1">
              <a:defRPr sz="1800" kern="1200">
                <a:solidFill>
                  <a:schemeClr val="lt1"/>
                </a:solidFill>
                <a:latin typeface="+mn-lt"/>
                <a:ea typeface="+mn-ea"/>
                <a:cs typeface="+mn-cs"/>
              </a:defRPr>
            </a:lvl8pPr>
            <a:lvl9pPr marL="3730969" algn="l" defTabSz="932742" rtl="0" eaLnBrk="1" latinLnBrk="0" hangingPunct="1">
              <a:defRPr sz="1800" kern="1200">
                <a:solidFill>
                  <a:schemeClr val="lt1"/>
                </a:solidFill>
                <a:latin typeface="+mn-lt"/>
                <a:ea typeface="+mn-ea"/>
                <a:cs typeface="+mn-cs"/>
              </a:defRPr>
            </a:lvl9pPr>
          </a:lstStyle>
          <a:p>
            <a:r>
              <a:rPr lang="en-US" sz="2040" dirty="0">
                <a:solidFill>
                  <a:srgbClr val="FFFFFF"/>
                </a:solidFill>
                <a:latin typeface="Segoe UI Light"/>
              </a:rPr>
              <a:t>Realization that data is “too valuable” to delete</a:t>
            </a:r>
          </a:p>
          <a:p>
            <a:pPr defTabSz="951028"/>
            <a:endParaRPr lang="en-US" sz="1836" dirty="0">
              <a:gradFill>
                <a:gsLst>
                  <a:gs pos="0">
                    <a:srgbClr val="FFFFFF"/>
                  </a:gs>
                  <a:gs pos="100000">
                    <a:srgbClr val="FFFFFF"/>
                  </a:gs>
                </a:gsLst>
                <a:lin ang="5400000" scaled="0"/>
              </a:gradFill>
              <a:ea typeface="Segoe UI" pitchFamily="34" charset="0"/>
              <a:cs typeface="Segoe UI" pitchFamily="34" charset="0"/>
            </a:endParaRPr>
          </a:p>
        </p:txBody>
      </p:sp>
      <p:sp>
        <p:nvSpPr>
          <p:cNvPr id="19" name="Rectangle 18"/>
          <p:cNvSpPr/>
          <p:nvPr/>
        </p:nvSpPr>
        <p:spPr bwMode="auto">
          <a:xfrm>
            <a:off x="7839304" y="1722639"/>
            <a:ext cx="3090850" cy="3145056"/>
          </a:xfrm>
          <a:prstGeom prst="rect">
            <a:avLst/>
          </a:prstGeom>
          <a:solidFill>
            <a:schemeClr val="accent6"/>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horz" wrap="square" lIns="186521" tIns="149217" rIns="186521" bIns="149217" numCol="1" spcCol="0" rtlCol="0" fromWordArt="0" anchor="t" anchorCtr="0" forceAA="0" compatLnSpc="1">
            <a:prstTxWarp prst="textNoShape">
              <a:avLst/>
            </a:prstTxWarp>
            <a:noAutofit/>
          </a:bodyPr>
          <a:lstStyle>
            <a:defPPr>
              <a:defRPr lang="en-US"/>
            </a:defPPr>
            <a:lvl1pPr marL="0" algn="l" defTabSz="932742" rtl="0" eaLnBrk="1" latinLnBrk="0" hangingPunct="1">
              <a:defRPr sz="1800" kern="1200">
                <a:solidFill>
                  <a:schemeClr val="lt1"/>
                </a:solidFill>
                <a:latin typeface="+mn-lt"/>
                <a:ea typeface="+mn-ea"/>
                <a:cs typeface="+mn-cs"/>
              </a:defRPr>
            </a:lvl1pPr>
            <a:lvl2pPr marL="466371" algn="l" defTabSz="932742" rtl="0" eaLnBrk="1" latinLnBrk="0" hangingPunct="1">
              <a:defRPr sz="1800" kern="1200">
                <a:solidFill>
                  <a:schemeClr val="lt1"/>
                </a:solidFill>
                <a:latin typeface="+mn-lt"/>
                <a:ea typeface="+mn-ea"/>
                <a:cs typeface="+mn-cs"/>
              </a:defRPr>
            </a:lvl2pPr>
            <a:lvl3pPr marL="932742" algn="l" defTabSz="932742" rtl="0" eaLnBrk="1" latinLnBrk="0" hangingPunct="1">
              <a:defRPr sz="1800" kern="1200">
                <a:solidFill>
                  <a:schemeClr val="lt1"/>
                </a:solidFill>
                <a:latin typeface="+mn-lt"/>
                <a:ea typeface="+mn-ea"/>
                <a:cs typeface="+mn-cs"/>
              </a:defRPr>
            </a:lvl3pPr>
            <a:lvl4pPr marL="1399113" algn="l" defTabSz="932742" rtl="0" eaLnBrk="1" latinLnBrk="0" hangingPunct="1">
              <a:defRPr sz="1800" kern="1200">
                <a:solidFill>
                  <a:schemeClr val="lt1"/>
                </a:solidFill>
                <a:latin typeface="+mn-lt"/>
                <a:ea typeface="+mn-ea"/>
                <a:cs typeface="+mn-cs"/>
              </a:defRPr>
            </a:lvl4pPr>
            <a:lvl5pPr marL="1865484" algn="l" defTabSz="932742" rtl="0" eaLnBrk="1" latinLnBrk="0" hangingPunct="1">
              <a:defRPr sz="1800" kern="1200">
                <a:solidFill>
                  <a:schemeClr val="lt1"/>
                </a:solidFill>
                <a:latin typeface="+mn-lt"/>
                <a:ea typeface="+mn-ea"/>
                <a:cs typeface="+mn-cs"/>
              </a:defRPr>
            </a:lvl5pPr>
            <a:lvl6pPr marL="2331856" algn="l" defTabSz="932742" rtl="0" eaLnBrk="1" latinLnBrk="0" hangingPunct="1">
              <a:defRPr sz="1800" kern="1200">
                <a:solidFill>
                  <a:schemeClr val="lt1"/>
                </a:solidFill>
                <a:latin typeface="+mn-lt"/>
                <a:ea typeface="+mn-ea"/>
                <a:cs typeface="+mn-cs"/>
              </a:defRPr>
            </a:lvl6pPr>
            <a:lvl7pPr marL="2798226" algn="l" defTabSz="932742" rtl="0" eaLnBrk="1" latinLnBrk="0" hangingPunct="1">
              <a:defRPr sz="1800" kern="1200">
                <a:solidFill>
                  <a:schemeClr val="lt1"/>
                </a:solidFill>
                <a:latin typeface="+mn-lt"/>
                <a:ea typeface="+mn-ea"/>
                <a:cs typeface="+mn-cs"/>
              </a:defRPr>
            </a:lvl7pPr>
            <a:lvl8pPr marL="3264597" algn="l" defTabSz="932742" rtl="0" eaLnBrk="1" latinLnBrk="0" hangingPunct="1">
              <a:defRPr sz="1800" kern="1200">
                <a:solidFill>
                  <a:schemeClr val="lt1"/>
                </a:solidFill>
                <a:latin typeface="+mn-lt"/>
                <a:ea typeface="+mn-ea"/>
                <a:cs typeface="+mn-cs"/>
              </a:defRPr>
            </a:lvl8pPr>
            <a:lvl9pPr marL="3730969" algn="l" defTabSz="932742" rtl="0" eaLnBrk="1" latinLnBrk="0" hangingPunct="1">
              <a:defRPr sz="1800" kern="1200">
                <a:solidFill>
                  <a:schemeClr val="lt1"/>
                </a:solidFill>
                <a:latin typeface="+mn-lt"/>
                <a:ea typeface="+mn-ea"/>
                <a:cs typeface="+mn-cs"/>
              </a:defRPr>
            </a:lvl9pPr>
          </a:lstStyle>
          <a:p>
            <a:r>
              <a:rPr lang="en-US" sz="2040" dirty="0">
                <a:solidFill>
                  <a:srgbClr val="FFFFFF"/>
                </a:solidFill>
                <a:latin typeface="Segoe UI Light"/>
              </a:rPr>
              <a:t>Dramatic decline in the cost of hardware, especially storage</a:t>
            </a:r>
          </a:p>
          <a:p>
            <a:pPr defTabSz="951028"/>
            <a:endParaRPr lang="en-US" sz="1836" dirty="0">
              <a:gradFill>
                <a:gsLst>
                  <a:gs pos="0">
                    <a:srgbClr val="FFFFFF"/>
                  </a:gs>
                  <a:gs pos="100000">
                    <a:srgbClr val="FFFFFF"/>
                  </a:gs>
                </a:gsLst>
                <a:lin ang="5400000" scaled="0"/>
              </a:gradFill>
              <a:ea typeface="Segoe UI" pitchFamily="34" charset="0"/>
              <a:cs typeface="Segoe UI" pitchFamily="34" charset="0"/>
            </a:endParaRPr>
          </a:p>
        </p:txBody>
      </p:sp>
      <p:sp>
        <p:nvSpPr>
          <p:cNvPr id="3" name="Down Arrow 2"/>
          <p:cNvSpPr/>
          <p:nvPr/>
        </p:nvSpPr>
        <p:spPr bwMode="auto">
          <a:xfrm>
            <a:off x="5971097" y="4985139"/>
            <a:ext cx="494280" cy="662148"/>
          </a:xfrm>
          <a:prstGeom prst="downArrow">
            <a:avLst/>
          </a:prstGeom>
          <a:solidFill>
            <a:schemeClr val="tx1"/>
          </a:solidFill>
          <a:ln w="3175">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7565" rIns="0" bIns="47565" numCol="1" rtlCol="0" anchor="ctr" anchorCtr="0" compatLnSpc="1">
            <a:prstTxWarp prst="textNoShape">
              <a:avLst/>
            </a:prstTxWarp>
          </a:bodyPr>
          <a:lstStyle/>
          <a:p>
            <a:pPr algn="ctr" defTabSz="951028"/>
            <a:endParaRPr lang="en-US" sz="2040" dirty="0">
              <a:gradFill>
                <a:gsLst>
                  <a:gs pos="0">
                    <a:srgbClr val="FFFFFF"/>
                  </a:gs>
                  <a:gs pos="100000">
                    <a:srgbClr val="FFFFFF"/>
                  </a:gs>
                </a:gsLst>
                <a:lin ang="5400000" scaled="0"/>
              </a:gradFill>
            </a:endParaRPr>
          </a:p>
        </p:txBody>
      </p:sp>
      <p:sp>
        <p:nvSpPr>
          <p:cNvPr id="4" name="TextBox 3"/>
          <p:cNvSpPr txBox="1"/>
          <p:nvPr/>
        </p:nvSpPr>
        <p:spPr>
          <a:xfrm>
            <a:off x="2239574" y="5589384"/>
            <a:ext cx="8115585" cy="704779"/>
          </a:xfrm>
          <a:prstGeom prst="rect">
            <a:avLst/>
          </a:prstGeom>
          <a:noFill/>
        </p:spPr>
        <p:txBody>
          <a:bodyPr wrap="none" lIns="186521" tIns="149217" rIns="186521" bIns="149217" rtlCol="0">
            <a:spAutoFit/>
          </a:bodyPr>
          <a:lstStyle/>
          <a:p>
            <a:pPr>
              <a:lnSpc>
                <a:spcPct val="90000"/>
              </a:lnSpc>
              <a:spcAft>
                <a:spcPts val="612"/>
              </a:spcAft>
            </a:pPr>
            <a:r>
              <a:rPr lang="en-US" sz="2856" dirty="0">
                <a:solidFill>
                  <a:schemeClr val="accent5"/>
                </a:solidFill>
              </a:rPr>
              <a:t>Adoption of big data technologies like Hadoop</a:t>
            </a:r>
          </a:p>
        </p:txBody>
      </p:sp>
      <p:sp>
        <p:nvSpPr>
          <p:cNvPr id="27" name="Freeform 26"/>
          <p:cNvSpPr>
            <a:spLocks noChangeAspect="1" noEditPoints="1"/>
          </p:cNvSpPr>
          <p:nvPr/>
        </p:nvSpPr>
        <p:spPr bwMode="black">
          <a:xfrm>
            <a:off x="1728648" y="3826496"/>
            <a:ext cx="614991" cy="498654"/>
          </a:xfrm>
          <a:custGeom>
            <a:avLst/>
            <a:gdLst>
              <a:gd name="T0" fmla="*/ 600 w 1107"/>
              <a:gd name="T1" fmla="*/ 625 h 897"/>
              <a:gd name="T2" fmla="*/ 649 w 1107"/>
              <a:gd name="T3" fmla="*/ 567 h 897"/>
              <a:gd name="T4" fmla="*/ 727 w 1107"/>
              <a:gd name="T5" fmla="*/ 482 h 897"/>
              <a:gd name="T6" fmla="*/ 601 w 1107"/>
              <a:gd name="T7" fmla="*/ 434 h 897"/>
              <a:gd name="T8" fmla="*/ 628 w 1107"/>
              <a:gd name="T9" fmla="*/ 305 h 897"/>
              <a:gd name="T10" fmla="*/ 547 w 1107"/>
              <a:gd name="T11" fmla="*/ 240 h 897"/>
              <a:gd name="T12" fmla="*/ 427 w 1107"/>
              <a:gd name="T13" fmla="*/ 287 h 897"/>
              <a:gd name="T14" fmla="*/ 368 w 1107"/>
              <a:gd name="T15" fmla="*/ 170 h 897"/>
              <a:gd name="T16" fmla="*/ 285 w 1107"/>
              <a:gd name="T17" fmla="*/ 263 h 897"/>
              <a:gd name="T18" fmla="*/ 241 w 1107"/>
              <a:gd name="T19" fmla="*/ 313 h 897"/>
              <a:gd name="T20" fmla="*/ 139 w 1107"/>
              <a:gd name="T21" fmla="*/ 281 h 897"/>
              <a:gd name="T22" fmla="*/ 79 w 1107"/>
              <a:gd name="T23" fmla="*/ 355 h 897"/>
              <a:gd name="T24" fmla="*/ 132 w 1107"/>
              <a:gd name="T25" fmla="*/ 446 h 897"/>
              <a:gd name="T26" fmla="*/ 83 w 1107"/>
              <a:gd name="T27" fmla="*/ 505 h 897"/>
              <a:gd name="T28" fmla="*/ 5 w 1107"/>
              <a:gd name="T29" fmla="*/ 590 h 897"/>
              <a:gd name="T30" fmla="*/ 132 w 1107"/>
              <a:gd name="T31" fmla="*/ 638 h 897"/>
              <a:gd name="T32" fmla="*/ 145 w 1107"/>
              <a:gd name="T33" fmla="*/ 669 h 897"/>
              <a:gd name="T34" fmla="*/ 110 w 1107"/>
              <a:gd name="T35" fmla="*/ 793 h 897"/>
              <a:gd name="T36" fmla="*/ 230 w 1107"/>
              <a:gd name="T37" fmla="*/ 781 h 897"/>
              <a:gd name="T38" fmla="*/ 306 w 1107"/>
              <a:gd name="T39" fmla="*/ 785 h 897"/>
              <a:gd name="T40" fmla="*/ 346 w 1107"/>
              <a:gd name="T41" fmla="*/ 878 h 897"/>
              <a:gd name="T42" fmla="*/ 440 w 1107"/>
              <a:gd name="T43" fmla="*/ 872 h 897"/>
              <a:gd name="T44" fmla="*/ 466 w 1107"/>
              <a:gd name="T45" fmla="*/ 764 h 897"/>
              <a:gd name="T46" fmla="*/ 539 w 1107"/>
              <a:gd name="T47" fmla="*/ 755 h 897"/>
              <a:gd name="T48" fmla="*/ 659 w 1107"/>
              <a:gd name="T49" fmla="*/ 743 h 897"/>
              <a:gd name="T50" fmla="*/ 263 w 1107"/>
              <a:gd name="T51" fmla="*/ 452 h 897"/>
              <a:gd name="T52" fmla="*/ 281 w 1107"/>
              <a:gd name="T53" fmla="*/ 633 h 897"/>
              <a:gd name="T54" fmla="*/ 1002 w 1107"/>
              <a:gd name="T55" fmla="*/ 332 h 897"/>
              <a:gd name="T56" fmla="*/ 1043 w 1107"/>
              <a:gd name="T57" fmla="*/ 304 h 897"/>
              <a:gd name="T58" fmla="*/ 1107 w 1107"/>
              <a:gd name="T59" fmla="*/ 266 h 897"/>
              <a:gd name="T60" fmla="*/ 1037 w 1107"/>
              <a:gd name="T61" fmla="*/ 213 h 897"/>
              <a:gd name="T62" fmla="*/ 1077 w 1107"/>
              <a:gd name="T63" fmla="*/ 138 h 897"/>
              <a:gd name="T64" fmla="*/ 1038 w 1107"/>
              <a:gd name="T65" fmla="*/ 83 h 897"/>
              <a:gd name="T66" fmla="*/ 956 w 1107"/>
              <a:gd name="T67" fmla="*/ 91 h 897"/>
              <a:gd name="T68" fmla="*/ 940 w 1107"/>
              <a:gd name="T69" fmla="*/ 7 h 897"/>
              <a:gd name="T70" fmla="*/ 872 w 1107"/>
              <a:gd name="T71" fmla="*/ 50 h 897"/>
              <a:gd name="T72" fmla="*/ 836 w 1107"/>
              <a:gd name="T73" fmla="*/ 74 h 897"/>
              <a:gd name="T74" fmla="*/ 778 w 1107"/>
              <a:gd name="T75" fmla="*/ 35 h 897"/>
              <a:gd name="T76" fmla="*/ 728 w 1107"/>
              <a:gd name="T77" fmla="*/ 70 h 897"/>
              <a:gd name="T78" fmla="*/ 744 w 1107"/>
              <a:gd name="T79" fmla="*/ 136 h 897"/>
              <a:gd name="T80" fmla="*/ 703 w 1107"/>
              <a:gd name="T81" fmla="*/ 164 h 897"/>
              <a:gd name="T82" fmla="*/ 640 w 1107"/>
              <a:gd name="T83" fmla="*/ 203 h 897"/>
              <a:gd name="T84" fmla="*/ 710 w 1107"/>
              <a:gd name="T85" fmla="*/ 255 h 897"/>
              <a:gd name="T86" fmla="*/ 712 w 1107"/>
              <a:gd name="T87" fmla="*/ 277 h 897"/>
              <a:gd name="T88" fmla="*/ 668 w 1107"/>
              <a:gd name="T89" fmla="*/ 347 h 897"/>
              <a:gd name="T90" fmla="*/ 745 w 1107"/>
              <a:gd name="T91" fmla="*/ 361 h 897"/>
              <a:gd name="T92" fmla="*/ 791 w 1107"/>
              <a:gd name="T93" fmla="*/ 377 h 897"/>
              <a:gd name="T94" fmla="*/ 799 w 1107"/>
              <a:gd name="T95" fmla="*/ 443 h 897"/>
              <a:gd name="T96" fmla="*/ 859 w 1107"/>
              <a:gd name="T97" fmla="*/ 456 h 897"/>
              <a:gd name="T98" fmla="*/ 894 w 1107"/>
              <a:gd name="T99" fmla="*/ 393 h 897"/>
              <a:gd name="T100" fmla="*/ 941 w 1107"/>
              <a:gd name="T101" fmla="*/ 401 h 897"/>
              <a:gd name="T102" fmla="*/ 1018 w 1107"/>
              <a:gd name="T103" fmla="*/ 415 h 897"/>
              <a:gd name="T104" fmla="*/ 825 w 1107"/>
              <a:gd name="T105" fmla="*/ 164 h 897"/>
              <a:gd name="T106" fmla="*/ 803 w 1107"/>
              <a:gd name="T107" fmla="*/ 279 h 8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107" h="897">
                <a:moveTo>
                  <a:pt x="654" y="716"/>
                </a:moveTo>
                <a:cubicBezTo>
                  <a:pt x="616" y="670"/>
                  <a:pt x="616" y="670"/>
                  <a:pt x="616" y="670"/>
                </a:cubicBezTo>
                <a:cubicBezTo>
                  <a:pt x="593" y="654"/>
                  <a:pt x="603" y="638"/>
                  <a:pt x="600" y="625"/>
                </a:cubicBezTo>
                <a:cubicBezTo>
                  <a:pt x="600" y="625"/>
                  <a:pt x="600" y="625"/>
                  <a:pt x="600" y="625"/>
                </a:cubicBezTo>
                <a:cubicBezTo>
                  <a:pt x="605" y="617"/>
                  <a:pt x="611" y="609"/>
                  <a:pt x="608" y="596"/>
                </a:cubicBezTo>
                <a:cubicBezTo>
                  <a:pt x="618" y="580"/>
                  <a:pt x="623" y="572"/>
                  <a:pt x="649" y="567"/>
                </a:cubicBezTo>
                <a:cubicBezTo>
                  <a:pt x="715" y="553"/>
                  <a:pt x="715" y="553"/>
                  <a:pt x="715" y="553"/>
                </a:cubicBezTo>
                <a:cubicBezTo>
                  <a:pt x="728" y="550"/>
                  <a:pt x="733" y="542"/>
                  <a:pt x="730" y="529"/>
                </a:cubicBezTo>
                <a:cubicBezTo>
                  <a:pt x="727" y="482"/>
                  <a:pt x="727" y="482"/>
                  <a:pt x="727" y="482"/>
                </a:cubicBezTo>
                <a:cubicBezTo>
                  <a:pt x="724" y="469"/>
                  <a:pt x="717" y="463"/>
                  <a:pt x="701" y="453"/>
                </a:cubicBezTo>
                <a:cubicBezTo>
                  <a:pt x="641" y="459"/>
                  <a:pt x="641" y="459"/>
                  <a:pt x="641" y="459"/>
                </a:cubicBezTo>
                <a:cubicBezTo>
                  <a:pt x="620" y="457"/>
                  <a:pt x="604" y="447"/>
                  <a:pt x="601" y="434"/>
                </a:cubicBezTo>
                <a:cubicBezTo>
                  <a:pt x="598" y="421"/>
                  <a:pt x="590" y="416"/>
                  <a:pt x="580" y="397"/>
                </a:cubicBezTo>
                <a:cubicBezTo>
                  <a:pt x="577" y="384"/>
                  <a:pt x="574" y="371"/>
                  <a:pt x="584" y="355"/>
                </a:cubicBezTo>
                <a:cubicBezTo>
                  <a:pt x="628" y="305"/>
                  <a:pt x="628" y="305"/>
                  <a:pt x="628" y="305"/>
                </a:cubicBezTo>
                <a:cubicBezTo>
                  <a:pt x="634" y="297"/>
                  <a:pt x="631" y="284"/>
                  <a:pt x="623" y="279"/>
                </a:cubicBezTo>
                <a:cubicBezTo>
                  <a:pt x="581" y="240"/>
                  <a:pt x="581" y="240"/>
                  <a:pt x="581" y="240"/>
                </a:cubicBezTo>
                <a:cubicBezTo>
                  <a:pt x="573" y="235"/>
                  <a:pt x="560" y="238"/>
                  <a:pt x="547" y="240"/>
                </a:cubicBezTo>
                <a:cubicBezTo>
                  <a:pt x="503" y="291"/>
                  <a:pt x="503" y="291"/>
                  <a:pt x="503" y="291"/>
                </a:cubicBezTo>
                <a:cubicBezTo>
                  <a:pt x="484" y="302"/>
                  <a:pt x="471" y="304"/>
                  <a:pt x="463" y="299"/>
                </a:cubicBezTo>
                <a:cubicBezTo>
                  <a:pt x="456" y="294"/>
                  <a:pt x="435" y="292"/>
                  <a:pt x="427" y="287"/>
                </a:cubicBezTo>
                <a:cubicBezTo>
                  <a:pt x="419" y="282"/>
                  <a:pt x="403" y="271"/>
                  <a:pt x="400" y="258"/>
                </a:cubicBezTo>
                <a:cubicBezTo>
                  <a:pt x="386" y="193"/>
                  <a:pt x="386" y="193"/>
                  <a:pt x="386" y="193"/>
                </a:cubicBezTo>
                <a:cubicBezTo>
                  <a:pt x="384" y="180"/>
                  <a:pt x="368" y="170"/>
                  <a:pt x="368" y="170"/>
                </a:cubicBezTo>
                <a:cubicBezTo>
                  <a:pt x="308" y="176"/>
                  <a:pt x="308" y="176"/>
                  <a:pt x="308" y="176"/>
                </a:cubicBezTo>
                <a:cubicBezTo>
                  <a:pt x="308" y="176"/>
                  <a:pt x="289" y="187"/>
                  <a:pt x="292" y="200"/>
                </a:cubicBezTo>
                <a:cubicBezTo>
                  <a:pt x="285" y="263"/>
                  <a:pt x="285" y="263"/>
                  <a:pt x="285" y="263"/>
                </a:cubicBezTo>
                <a:cubicBezTo>
                  <a:pt x="291" y="289"/>
                  <a:pt x="277" y="292"/>
                  <a:pt x="272" y="300"/>
                </a:cubicBezTo>
                <a:cubicBezTo>
                  <a:pt x="272" y="300"/>
                  <a:pt x="272" y="300"/>
                  <a:pt x="267" y="308"/>
                </a:cubicBezTo>
                <a:cubicBezTo>
                  <a:pt x="259" y="302"/>
                  <a:pt x="246" y="305"/>
                  <a:pt x="241" y="313"/>
                </a:cubicBezTo>
                <a:cubicBezTo>
                  <a:pt x="236" y="321"/>
                  <a:pt x="236" y="321"/>
                  <a:pt x="236" y="321"/>
                </a:cubicBezTo>
                <a:cubicBezTo>
                  <a:pt x="223" y="324"/>
                  <a:pt x="210" y="327"/>
                  <a:pt x="194" y="317"/>
                </a:cubicBezTo>
                <a:cubicBezTo>
                  <a:pt x="139" y="281"/>
                  <a:pt x="139" y="281"/>
                  <a:pt x="139" y="281"/>
                </a:cubicBezTo>
                <a:cubicBezTo>
                  <a:pt x="131" y="276"/>
                  <a:pt x="110" y="273"/>
                  <a:pt x="104" y="281"/>
                </a:cubicBezTo>
                <a:cubicBezTo>
                  <a:pt x="79" y="321"/>
                  <a:pt x="79" y="321"/>
                  <a:pt x="79" y="321"/>
                </a:cubicBezTo>
                <a:cubicBezTo>
                  <a:pt x="66" y="324"/>
                  <a:pt x="68" y="337"/>
                  <a:pt x="79" y="355"/>
                </a:cubicBezTo>
                <a:cubicBezTo>
                  <a:pt x="121" y="394"/>
                  <a:pt x="121" y="394"/>
                  <a:pt x="121" y="394"/>
                </a:cubicBezTo>
                <a:cubicBezTo>
                  <a:pt x="140" y="417"/>
                  <a:pt x="135" y="425"/>
                  <a:pt x="132" y="446"/>
                </a:cubicBezTo>
                <a:cubicBezTo>
                  <a:pt x="132" y="446"/>
                  <a:pt x="132" y="446"/>
                  <a:pt x="132" y="446"/>
                </a:cubicBezTo>
                <a:cubicBezTo>
                  <a:pt x="127" y="454"/>
                  <a:pt x="122" y="462"/>
                  <a:pt x="117" y="470"/>
                </a:cubicBezTo>
                <a:cubicBezTo>
                  <a:pt x="117" y="470"/>
                  <a:pt x="117" y="470"/>
                  <a:pt x="117" y="470"/>
                </a:cubicBezTo>
                <a:cubicBezTo>
                  <a:pt x="120" y="483"/>
                  <a:pt x="109" y="499"/>
                  <a:pt x="83" y="505"/>
                </a:cubicBezTo>
                <a:cubicBezTo>
                  <a:pt x="23" y="511"/>
                  <a:pt x="23" y="511"/>
                  <a:pt x="23" y="511"/>
                </a:cubicBezTo>
                <a:cubicBezTo>
                  <a:pt x="10" y="514"/>
                  <a:pt x="0" y="529"/>
                  <a:pt x="2" y="543"/>
                </a:cubicBezTo>
                <a:cubicBezTo>
                  <a:pt x="5" y="590"/>
                  <a:pt x="5" y="590"/>
                  <a:pt x="5" y="590"/>
                </a:cubicBezTo>
                <a:cubicBezTo>
                  <a:pt x="8" y="603"/>
                  <a:pt x="16" y="608"/>
                  <a:pt x="37" y="610"/>
                </a:cubicBezTo>
                <a:cubicBezTo>
                  <a:pt x="92" y="612"/>
                  <a:pt x="92" y="612"/>
                  <a:pt x="92" y="612"/>
                </a:cubicBezTo>
                <a:cubicBezTo>
                  <a:pt x="113" y="614"/>
                  <a:pt x="129" y="625"/>
                  <a:pt x="132" y="638"/>
                </a:cubicBezTo>
                <a:cubicBezTo>
                  <a:pt x="132" y="638"/>
                  <a:pt x="132" y="638"/>
                  <a:pt x="132" y="638"/>
                </a:cubicBezTo>
                <a:cubicBezTo>
                  <a:pt x="140" y="643"/>
                  <a:pt x="142" y="656"/>
                  <a:pt x="150" y="661"/>
                </a:cubicBezTo>
                <a:cubicBezTo>
                  <a:pt x="145" y="669"/>
                  <a:pt x="145" y="669"/>
                  <a:pt x="145" y="669"/>
                </a:cubicBezTo>
                <a:cubicBezTo>
                  <a:pt x="153" y="674"/>
                  <a:pt x="156" y="687"/>
                  <a:pt x="140" y="711"/>
                </a:cubicBezTo>
                <a:cubicBezTo>
                  <a:pt x="109" y="759"/>
                  <a:pt x="109" y="759"/>
                  <a:pt x="109" y="759"/>
                </a:cubicBezTo>
                <a:cubicBezTo>
                  <a:pt x="99" y="775"/>
                  <a:pt x="102" y="788"/>
                  <a:pt x="110" y="793"/>
                </a:cubicBezTo>
                <a:cubicBezTo>
                  <a:pt x="152" y="832"/>
                  <a:pt x="152" y="832"/>
                  <a:pt x="152" y="832"/>
                </a:cubicBezTo>
                <a:cubicBezTo>
                  <a:pt x="160" y="837"/>
                  <a:pt x="173" y="834"/>
                  <a:pt x="178" y="826"/>
                </a:cubicBezTo>
                <a:cubicBezTo>
                  <a:pt x="230" y="781"/>
                  <a:pt x="230" y="781"/>
                  <a:pt x="230" y="781"/>
                </a:cubicBezTo>
                <a:cubicBezTo>
                  <a:pt x="248" y="770"/>
                  <a:pt x="261" y="767"/>
                  <a:pt x="269" y="772"/>
                </a:cubicBezTo>
                <a:cubicBezTo>
                  <a:pt x="269" y="772"/>
                  <a:pt x="269" y="772"/>
                  <a:pt x="269" y="772"/>
                </a:cubicBezTo>
                <a:cubicBezTo>
                  <a:pt x="282" y="769"/>
                  <a:pt x="298" y="779"/>
                  <a:pt x="306" y="785"/>
                </a:cubicBezTo>
                <a:cubicBezTo>
                  <a:pt x="306" y="785"/>
                  <a:pt x="306" y="785"/>
                  <a:pt x="306" y="785"/>
                </a:cubicBezTo>
                <a:cubicBezTo>
                  <a:pt x="319" y="782"/>
                  <a:pt x="327" y="787"/>
                  <a:pt x="332" y="813"/>
                </a:cubicBezTo>
                <a:cubicBezTo>
                  <a:pt x="346" y="878"/>
                  <a:pt x="346" y="878"/>
                  <a:pt x="346" y="878"/>
                </a:cubicBezTo>
                <a:cubicBezTo>
                  <a:pt x="349" y="892"/>
                  <a:pt x="357" y="897"/>
                  <a:pt x="370" y="894"/>
                </a:cubicBezTo>
                <a:cubicBezTo>
                  <a:pt x="425" y="896"/>
                  <a:pt x="425" y="896"/>
                  <a:pt x="425" y="896"/>
                </a:cubicBezTo>
                <a:cubicBezTo>
                  <a:pt x="430" y="888"/>
                  <a:pt x="443" y="885"/>
                  <a:pt x="440" y="872"/>
                </a:cubicBezTo>
                <a:cubicBezTo>
                  <a:pt x="440" y="804"/>
                  <a:pt x="440" y="804"/>
                  <a:pt x="440" y="804"/>
                </a:cubicBezTo>
                <a:cubicBezTo>
                  <a:pt x="442" y="783"/>
                  <a:pt x="460" y="772"/>
                  <a:pt x="466" y="764"/>
                </a:cubicBezTo>
                <a:cubicBezTo>
                  <a:pt x="466" y="764"/>
                  <a:pt x="466" y="764"/>
                  <a:pt x="466" y="764"/>
                </a:cubicBezTo>
                <a:cubicBezTo>
                  <a:pt x="479" y="761"/>
                  <a:pt x="492" y="758"/>
                  <a:pt x="497" y="750"/>
                </a:cubicBezTo>
                <a:cubicBezTo>
                  <a:pt x="497" y="750"/>
                  <a:pt x="497" y="750"/>
                  <a:pt x="497" y="750"/>
                </a:cubicBezTo>
                <a:cubicBezTo>
                  <a:pt x="510" y="747"/>
                  <a:pt x="523" y="745"/>
                  <a:pt x="539" y="755"/>
                </a:cubicBezTo>
                <a:cubicBezTo>
                  <a:pt x="594" y="791"/>
                  <a:pt x="594" y="791"/>
                  <a:pt x="594" y="791"/>
                </a:cubicBezTo>
                <a:cubicBezTo>
                  <a:pt x="602" y="796"/>
                  <a:pt x="623" y="798"/>
                  <a:pt x="628" y="790"/>
                </a:cubicBezTo>
                <a:cubicBezTo>
                  <a:pt x="659" y="743"/>
                  <a:pt x="659" y="743"/>
                  <a:pt x="659" y="743"/>
                </a:cubicBezTo>
                <a:cubicBezTo>
                  <a:pt x="659" y="743"/>
                  <a:pt x="669" y="727"/>
                  <a:pt x="654" y="716"/>
                </a:cubicBezTo>
                <a:close/>
                <a:moveTo>
                  <a:pt x="281" y="633"/>
                </a:moveTo>
                <a:cubicBezTo>
                  <a:pt x="223" y="584"/>
                  <a:pt x="219" y="502"/>
                  <a:pt x="263" y="452"/>
                </a:cubicBezTo>
                <a:cubicBezTo>
                  <a:pt x="313" y="393"/>
                  <a:pt x="399" y="382"/>
                  <a:pt x="457" y="431"/>
                </a:cubicBezTo>
                <a:cubicBezTo>
                  <a:pt x="507" y="475"/>
                  <a:pt x="518" y="561"/>
                  <a:pt x="469" y="619"/>
                </a:cubicBezTo>
                <a:cubicBezTo>
                  <a:pt x="420" y="678"/>
                  <a:pt x="339" y="682"/>
                  <a:pt x="281" y="633"/>
                </a:cubicBezTo>
                <a:close/>
                <a:moveTo>
                  <a:pt x="1019" y="398"/>
                </a:moveTo>
                <a:cubicBezTo>
                  <a:pt x="1004" y="362"/>
                  <a:pt x="1004" y="362"/>
                  <a:pt x="1004" y="362"/>
                </a:cubicBezTo>
                <a:cubicBezTo>
                  <a:pt x="992" y="348"/>
                  <a:pt x="1002" y="340"/>
                  <a:pt x="1002" y="332"/>
                </a:cubicBezTo>
                <a:cubicBezTo>
                  <a:pt x="1002" y="332"/>
                  <a:pt x="1002" y="332"/>
                  <a:pt x="1002" y="332"/>
                </a:cubicBezTo>
                <a:cubicBezTo>
                  <a:pt x="1007" y="328"/>
                  <a:pt x="1011" y="324"/>
                  <a:pt x="1012" y="315"/>
                </a:cubicBezTo>
                <a:cubicBezTo>
                  <a:pt x="1021" y="307"/>
                  <a:pt x="1026" y="303"/>
                  <a:pt x="1043" y="304"/>
                </a:cubicBezTo>
                <a:cubicBezTo>
                  <a:pt x="1086" y="307"/>
                  <a:pt x="1086" y="307"/>
                  <a:pt x="1086" y="307"/>
                </a:cubicBezTo>
                <a:cubicBezTo>
                  <a:pt x="1095" y="308"/>
                  <a:pt x="1099" y="304"/>
                  <a:pt x="1100" y="295"/>
                </a:cubicBezTo>
                <a:cubicBezTo>
                  <a:pt x="1107" y="266"/>
                  <a:pt x="1107" y="266"/>
                  <a:pt x="1107" y="266"/>
                </a:cubicBezTo>
                <a:cubicBezTo>
                  <a:pt x="1107" y="257"/>
                  <a:pt x="1103" y="252"/>
                  <a:pt x="1095" y="243"/>
                </a:cubicBezTo>
                <a:cubicBezTo>
                  <a:pt x="1057" y="236"/>
                  <a:pt x="1057" y="236"/>
                  <a:pt x="1057" y="236"/>
                </a:cubicBezTo>
                <a:cubicBezTo>
                  <a:pt x="1044" y="231"/>
                  <a:pt x="1036" y="222"/>
                  <a:pt x="1037" y="213"/>
                </a:cubicBezTo>
                <a:cubicBezTo>
                  <a:pt x="1038" y="205"/>
                  <a:pt x="1034" y="200"/>
                  <a:pt x="1030" y="187"/>
                </a:cubicBezTo>
                <a:cubicBezTo>
                  <a:pt x="1031" y="178"/>
                  <a:pt x="1032" y="170"/>
                  <a:pt x="1041" y="162"/>
                </a:cubicBezTo>
                <a:cubicBezTo>
                  <a:pt x="1077" y="138"/>
                  <a:pt x="1077" y="138"/>
                  <a:pt x="1077" y="138"/>
                </a:cubicBezTo>
                <a:cubicBezTo>
                  <a:pt x="1082" y="134"/>
                  <a:pt x="1083" y="126"/>
                  <a:pt x="1079" y="121"/>
                </a:cubicBezTo>
                <a:cubicBezTo>
                  <a:pt x="1059" y="89"/>
                  <a:pt x="1059" y="89"/>
                  <a:pt x="1059" y="89"/>
                </a:cubicBezTo>
                <a:cubicBezTo>
                  <a:pt x="1055" y="85"/>
                  <a:pt x="1047" y="84"/>
                  <a:pt x="1038" y="83"/>
                </a:cubicBezTo>
                <a:cubicBezTo>
                  <a:pt x="1002" y="107"/>
                  <a:pt x="1002" y="107"/>
                  <a:pt x="1002" y="107"/>
                </a:cubicBezTo>
                <a:cubicBezTo>
                  <a:pt x="989" y="110"/>
                  <a:pt x="980" y="110"/>
                  <a:pt x="976" y="105"/>
                </a:cubicBezTo>
                <a:cubicBezTo>
                  <a:pt x="972" y="100"/>
                  <a:pt x="960" y="95"/>
                  <a:pt x="956" y="91"/>
                </a:cubicBezTo>
                <a:cubicBezTo>
                  <a:pt x="952" y="86"/>
                  <a:pt x="944" y="77"/>
                  <a:pt x="944" y="68"/>
                </a:cubicBezTo>
                <a:cubicBezTo>
                  <a:pt x="948" y="25"/>
                  <a:pt x="948" y="25"/>
                  <a:pt x="948" y="25"/>
                </a:cubicBezTo>
                <a:cubicBezTo>
                  <a:pt x="948" y="17"/>
                  <a:pt x="940" y="7"/>
                  <a:pt x="940" y="7"/>
                </a:cubicBezTo>
                <a:cubicBezTo>
                  <a:pt x="902" y="0"/>
                  <a:pt x="902" y="0"/>
                  <a:pt x="902" y="0"/>
                </a:cubicBezTo>
                <a:cubicBezTo>
                  <a:pt x="902" y="0"/>
                  <a:pt x="889" y="4"/>
                  <a:pt x="888" y="12"/>
                </a:cubicBezTo>
                <a:cubicBezTo>
                  <a:pt x="872" y="50"/>
                  <a:pt x="872" y="50"/>
                  <a:pt x="872" y="50"/>
                </a:cubicBezTo>
                <a:cubicBezTo>
                  <a:pt x="871" y="67"/>
                  <a:pt x="862" y="67"/>
                  <a:pt x="858" y="71"/>
                </a:cubicBezTo>
                <a:cubicBezTo>
                  <a:pt x="858" y="71"/>
                  <a:pt x="858" y="71"/>
                  <a:pt x="853" y="75"/>
                </a:cubicBezTo>
                <a:cubicBezTo>
                  <a:pt x="849" y="70"/>
                  <a:pt x="840" y="70"/>
                  <a:pt x="836" y="74"/>
                </a:cubicBezTo>
                <a:cubicBezTo>
                  <a:pt x="831" y="78"/>
                  <a:pt x="831" y="78"/>
                  <a:pt x="831" y="78"/>
                </a:cubicBezTo>
                <a:cubicBezTo>
                  <a:pt x="822" y="77"/>
                  <a:pt x="814" y="76"/>
                  <a:pt x="806" y="67"/>
                </a:cubicBezTo>
                <a:cubicBezTo>
                  <a:pt x="778" y="35"/>
                  <a:pt x="778" y="35"/>
                  <a:pt x="778" y="35"/>
                </a:cubicBezTo>
                <a:cubicBezTo>
                  <a:pt x="774" y="30"/>
                  <a:pt x="762" y="25"/>
                  <a:pt x="757" y="29"/>
                </a:cubicBezTo>
                <a:cubicBezTo>
                  <a:pt x="734" y="49"/>
                  <a:pt x="734" y="49"/>
                  <a:pt x="734" y="49"/>
                </a:cubicBezTo>
                <a:cubicBezTo>
                  <a:pt x="725" y="49"/>
                  <a:pt x="725" y="57"/>
                  <a:pt x="728" y="70"/>
                </a:cubicBezTo>
                <a:cubicBezTo>
                  <a:pt x="747" y="102"/>
                  <a:pt x="747" y="102"/>
                  <a:pt x="747" y="102"/>
                </a:cubicBezTo>
                <a:cubicBezTo>
                  <a:pt x="754" y="120"/>
                  <a:pt x="750" y="124"/>
                  <a:pt x="744" y="136"/>
                </a:cubicBezTo>
                <a:cubicBezTo>
                  <a:pt x="744" y="136"/>
                  <a:pt x="744" y="136"/>
                  <a:pt x="744" y="136"/>
                </a:cubicBezTo>
                <a:cubicBezTo>
                  <a:pt x="740" y="140"/>
                  <a:pt x="735" y="144"/>
                  <a:pt x="731" y="148"/>
                </a:cubicBezTo>
                <a:cubicBezTo>
                  <a:pt x="731" y="148"/>
                  <a:pt x="731" y="148"/>
                  <a:pt x="731" y="148"/>
                </a:cubicBezTo>
                <a:cubicBezTo>
                  <a:pt x="730" y="157"/>
                  <a:pt x="721" y="165"/>
                  <a:pt x="703" y="164"/>
                </a:cubicBezTo>
                <a:cubicBezTo>
                  <a:pt x="665" y="157"/>
                  <a:pt x="665" y="157"/>
                  <a:pt x="665" y="157"/>
                </a:cubicBezTo>
                <a:cubicBezTo>
                  <a:pt x="656" y="156"/>
                  <a:pt x="647" y="164"/>
                  <a:pt x="647" y="173"/>
                </a:cubicBezTo>
                <a:cubicBezTo>
                  <a:pt x="640" y="203"/>
                  <a:pt x="640" y="203"/>
                  <a:pt x="640" y="203"/>
                </a:cubicBezTo>
                <a:cubicBezTo>
                  <a:pt x="639" y="211"/>
                  <a:pt x="643" y="216"/>
                  <a:pt x="656" y="221"/>
                </a:cubicBezTo>
                <a:cubicBezTo>
                  <a:pt x="690" y="232"/>
                  <a:pt x="690" y="232"/>
                  <a:pt x="690" y="232"/>
                </a:cubicBezTo>
                <a:cubicBezTo>
                  <a:pt x="702" y="237"/>
                  <a:pt x="710" y="246"/>
                  <a:pt x="710" y="255"/>
                </a:cubicBezTo>
                <a:cubicBezTo>
                  <a:pt x="710" y="255"/>
                  <a:pt x="710" y="255"/>
                  <a:pt x="710" y="255"/>
                </a:cubicBezTo>
                <a:cubicBezTo>
                  <a:pt x="714" y="260"/>
                  <a:pt x="713" y="268"/>
                  <a:pt x="717" y="273"/>
                </a:cubicBezTo>
                <a:cubicBezTo>
                  <a:pt x="712" y="277"/>
                  <a:pt x="712" y="277"/>
                  <a:pt x="712" y="277"/>
                </a:cubicBezTo>
                <a:cubicBezTo>
                  <a:pt x="716" y="281"/>
                  <a:pt x="716" y="290"/>
                  <a:pt x="702" y="302"/>
                </a:cubicBezTo>
                <a:cubicBezTo>
                  <a:pt x="674" y="326"/>
                  <a:pt x="674" y="326"/>
                  <a:pt x="674" y="326"/>
                </a:cubicBezTo>
                <a:cubicBezTo>
                  <a:pt x="665" y="334"/>
                  <a:pt x="664" y="343"/>
                  <a:pt x="668" y="347"/>
                </a:cubicBezTo>
                <a:cubicBezTo>
                  <a:pt x="687" y="379"/>
                  <a:pt x="687" y="379"/>
                  <a:pt x="687" y="379"/>
                </a:cubicBezTo>
                <a:cubicBezTo>
                  <a:pt x="691" y="383"/>
                  <a:pt x="700" y="384"/>
                  <a:pt x="704" y="380"/>
                </a:cubicBezTo>
                <a:cubicBezTo>
                  <a:pt x="745" y="361"/>
                  <a:pt x="745" y="361"/>
                  <a:pt x="745" y="361"/>
                </a:cubicBezTo>
                <a:cubicBezTo>
                  <a:pt x="758" y="358"/>
                  <a:pt x="767" y="358"/>
                  <a:pt x="771" y="363"/>
                </a:cubicBezTo>
                <a:cubicBezTo>
                  <a:pt x="771" y="363"/>
                  <a:pt x="771" y="363"/>
                  <a:pt x="771" y="363"/>
                </a:cubicBezTo>
                <a:cubicBezTo>
                  <a:pt x="779" y="364"/>
                  <a:pt x="787" y="373"/>
                  <a:pt x="791" y="377"/>
                </a:cubicBezTo>
                <a:cubicBezTo>
                  <a:pt x="791" y="377"/>
                  <a:pt x="791" y="377"/>
                  <a:pt x="791" y="377"/>
                </a:cubicBezTo>
                <a:cubicBezTo>
                  <a:pt x="800" y="378"/>
                  <a:pt x="804" y="383"/>
                  <a:pt x="802" y="400"/>
                </a:cubicBezTo>
                <a:cubicBezTo>
                  <a:pt x="799" y="443"/>
                  <a:pt x="799" y="443"/>
                  <a:pt x="799" y="443"/>
                </a:cubicBezTo>
                <a:cubicBezTo>
                  <a:pt x="798" y="451"/>
                  <a:pt x="802" y="456"/>
                  <a:pt x="811" y="457"/>
                </a:cubicBezTo>
                <a:cubicBezTo>
                  <a:pt x="845" y="468"/>
                  <a:pt x="845" y="468"/>
                  <a:pt x="845" y="468"/>
                </a:cubicBezTo>
                <a:cubicBezTo>
                  <a:pt x="849" y="464"/>
                  <a:pt x="858" y="464"/>
                  <a:pt x="859" y="456"/>
                </a:cubicBezTo>
                <a:cubicBezTo>
                  <a:pt x="871" y="413"/>
                  <a:pt x="871" y="413"/>
                  <a:pt x="871" y="413"/>
                </a:cubicBezTo>
                <a:cubicBezTo>
                  <a:pt x="876" y="401"/>
                  <a:pt x="889" y="397"/>
                  <a:pt x="894" y="393"/>
                </a:cubicBezTo>
                <a:cubicBezTo>
                  <a:pt x="894" y="393"/>
                  <a:pt x="894" y="393"/>
                  <a:pt x="894" y="393"/>
                </a:cubicBezTo>
                <a:cubicBezTo>
                  <a:pt x="902" y="394"/>
                  <a:pt x="911" y="395"/>
                  <a:pt x="916" y="391"/>
                </a:cubicBezTo>
                <a:cubicBezTo>
                  <a:pt x="916" y="391"/>
                  <a:pt x="916" y="391"/>
                  <a:pt x="916" y="391"/>
                </a:cubicBezTo>
                <a:cubicBezTo>
                  <a:pt x="924" y="391"/>
                  <a:pt x="933" y="392"/>
                  <a:pt x="941" y="401"/>
                </a:cubicBezTo>
                <a:cubicBezTo>
                  <a:pt x="969" y="433"/>
                  <a:pt x="969" y="433"/>
                  <a:pt x="969" y="433"/>
                </a:cubicBezTo>
                <a:cubicBezTo>
                  <a:pt x="973" y="438"/>
                  <a:pt x="985" y="443"/>
                  <a:pt x="990" y="439"/>
                </a:cubicBezTo>
                <a:cubicBezTo>
                  <a:pt x="1018" y="415"/>
                  <a:pt x="1018" y="415"/>
                  <a:pt x="1018" y="415"/>
                </a:cubicBezTo>
                <a:cubicBezTo>
                  <a:pt x="1018" y="415"/>
                  <a:pt x="1027" y="407"/>
                  <a:pt x="1019" y="398"/>
                </a:cubicBezTo>
                <a:close/>
                <a:moveTo>
                  <a:pt x="803" y="279"/>
                </a:moveTo>
                <a:cubicBezTo>
                  <a:pt x="776" y="238"/>
                  <a:pt x="788" y="187"/>
                  <a:pt x="825" y="164"/>
                </a:cubicBezTo>
                <a:cubicBezTo>
                  <a:pt x="866" y="136"/>
                  <a:pt x="921" y="144"/>
                  <a:pt x="948" y="185"/>
                </a:cubicBezTo>
                <a:cubicBezTo>
                  <a:pt x="972" y="221"/>
                  <a:pt x="963" y="277"/>
                  <a:pt x="922" y="304"/>
                </a:cubicBezTo>
                <a:cubicBezTo>
                  <a:pt x="881" y="332"/>
                  <a:pt x="830" y="320"/>
                  <a:pt x="803" y="279"/>
                </a:cubicBezTo>
                <a:close/>
              </a:path>
            </a:pathLst>
          </a:custGeom>
          <a:solidFill>
            <a:schemeClr val="bg1"/>
          </a:solidFill>
          <a:ln>
            <a:noFill/>
          </a:ln>
        </p:spPr>
        <p:txBody>
          <a:bodyPr vert="horz" wrap="square" lIns="93260" tIns="46630" rIns="93260" bIns="46630" numCol="1" anchor="t" anchorCtr="0" compatLnSpc="1">
            <a:prstTxWarp prst="textNoShape">
              <a:avLst/>
            </a:prstTxWarp>
          </a:bodyPr>
          <a:lstStyle>
            <a:defPPr>
              <a:defRPr lang="en-US"/>
            </a:defPPr>
            <a:lvl1pPr marL="0" algn="l" defTabSz="932742" rtl="0" eaLnBrk="1" latinLnBrk="0" hangingPunct="1">
              <a:defRPr sz="1800" kern="1200">
                <a:solidFill>
                  <a:schemeClr val="tx1"/>
                </a:solidFill>
                <a:latin typeface="+mn-lt"/>
                <a:ea typeface="+mn-ea"/>
                <a:cs typeface="+mn-cs"/>
              </a:defRPr>
            </a:lvl1pPr>
            <a:lvl2pPr marL="466371" algn="l" defTabSz="932742" rtl="0" eaLnBrk="1" latinLnBrk="0" hangingPunct="1">
              <a:defRPr sz="1800" kern="1200">
                <a:solidFill>
                  <a:schemeClr val="tx1"/>
                </a:solidFill>
                <a:latin typeface="+mn-lt"/>
                <a:ea typeface="+mn-ea"/>
                <a:cs typeface="+mn-cs"/>
              </a:defRPr>
            </a:lvl2pPr>
            <a:lvl3pPr marL="932742" algn="l" defTabSz="932742" rtl="0" eaLnBrk="1" latinLnBrk="0" hangingPunct="1">
              <a:defRPr sz="1800" kern="1200">
                <a:solidFill>
                  <a:schemeClr val="tx1"/>
                </a:solidFill>
                <a:latin typeface="+mn-lt"/>
                <a:ea typeface="+mn-ea"/>
                <a:cs typeface="+mn-cs"/>
              </a:defRPr>
            </a:lvl3pPr>
            <a:lvl4pPr marL="1399113" algn="l" defTabSz="932742" rtl="0" eaLnBrk="1" latinLnBrk="0" hangingPunct="1">
              <a:defRPr sz="1800" kern="1200">
                <a:solidFill>
                  <a:schemeClr val="tx1"/>
                </a:solidFill>
                <a:latin typeface="+mn-lt"/>
                <a:ea typeface="+mn-ea"/>
                <a:cs typeface="+mn-cs"/>
              </a:defRPr>
            </a:lvl4pPr>
            <a:lvl5pPr marL="1865484" algn="l" defTabSz="932742" rtl="0" eaLnBrk="1" latinLnBrk="0" hangingPunct="1">
              <a:defRPr sz="1800" kern="1200">
                <a:solidFill>
                  <a:schemeClr val="tx1"/>
                </a:solidFill>
                <a:latin typeface="+mn-lt"/>
                <a:ea typeface="+mn-ea"/>
                <a:cs typeface="+mn-cs"/>
              </a:defRPr>
            </a:lvl5pPr>
            <a:lvl6pPr marL="2331856" algn="l" defTabSz="932742" rtl="0" eaLnBrk="1" latinLnBrk="0" hangingPunct="1">
              <a:defRPr sz="1800" kern="1200">
                <a:solidFill>
                  <a:schemeClr val="tx1"/>
                </a:solidFill>
                <a:latin typeface="+mn-lt"/>
                <a:ea typeface="+mn-ea"/>
                <a:cs typeface="+mn-cs"/>
              </a:defRPr>
            </a:lvl6pPr>
            <a:lvl7pPr marL="2798226" algn="l" defTabSz="932742" rtl="0" eaLnBrk="1" latinLnBrk="0" hangingPunct="1">
              <a:defRPr sz="1800" kern="1200">
                <a:solidFill>
                  <a:schemeClr val="tx1"/>
                </a:solidFill>
                <a:latin typeface="+mn-lt"/>
                <a:ea typeface="+mn-ea"/>
                <a:cs typeface="+mn-cs"/>
              </a:defRPr>
            </a:lvl7pPr>
            <a:lvl8pPr marL="3264597" algn="l" defTabSz="932742" rtl="0" eaLnBrk="1" latinLnBrk="0" hangingPunct="1">
              <a:defRPr sz="1800" kern="1200">
                <a:solidFill>
                  <a:schemeClr val="tx1"/>
                </a:solidFill>
                <a:latin typeface="+mn-lt"/>
                <a:ea typeface="+mn-ea"/>
                <a:cs typeface="+mn-cs"/>
              </a:defRPr>
            </a:lvl8pPr>
            <a:lvl9pPr marL="3730969" algn="l" defTabSz="932742" rtl="0" eaLnBrk="1" latinLnBrk="0" hangingPunct="1">
              <a:defRPr sz="1800" kern="1200">
                <a:solidFill>
                  <a:schemeClr val="tx1"/>
                </a:solidFill>
                <a:latin typeface="+mn-lt"/>
                <a:ea typeface="+mn-ea"/>
                <a:cs typeface="+mn-cs"/>
              </a:defRPr>
            </a:lvl9pPr>
          </a:lstStyle>
          <a:p>
            <a:endParaRPr lang="en-US" sz="1836" dirty="0"/>
          </a:p>
        </p:txBody>
      </p:sp>
      <p:sp>
        <p:nvSpPr>
          <p:cNvPr id="31" name="Freeform 30"/>
          <p:cNvSpPr>
            <a:spLocks noChangeAspect="1"/>
          </p:cNvSpPr>
          <p:nvPr/>
        </p:nvSpPr>
        <p:spPr bwMode="black">
          <a:xfrm>
            <a:off x="3769440" y="3826495"/>
            <a:ext cx="503705" cy="687348"/>
          </a:xfrm>
          <a:custGeom>
            <a:avLst/>
            <a:gdLst>
              <a:gd name="T0" fmla="*/ 37 w 96"/>
              <a:gd name="T1" fmla="*/ 45 h 131"/>
              <a:gd name="T2" fmla="*/ 0 w 96"/>
              <a:gd name="T3" fmla="*/ 83 h 131"/>
              <a:gd name="T4" fmla="*/ 0 w 96"/>
              <a:gd name="T5" fmla="*/ 52 h 131"/>
              <a:gd name="T6" fmla="*/ 48 w 96"/>
              <a:gd name="T7" fmla="*/ 0 h 131"/>
              <a:gd name="T8" fmla="*/ 96 w 96"/>
              <a:gd name="T9" fmla="*/ 52 h 131"/>
              <a:gd name="T10" fmla="*/ 96 w 96"/>
              <a:gd name="T11" fmla="*/ 83 h 131"/>
              <a:gd name="T12" fmla="*/ 60 w 96"/>
              <a:gd name="T13" fmla="*/ 45 h 131"/>
              <a:gd name="T14" fmla="*/ 60 w 96"/>
              <a:gd name="T15" fmla="*/ 131 h 131"/>
              <a:gd name="T16" fmla="*/ 37 w 96"/>
              <a:gd name="T17" fmla="*/ 131 h 131"/>
              <a:gd name="T18" fmla="*/ 37 w 96"/>
              <a:gd name="T19" fmla="*/ 45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6" h="131">
                <a:moveTo>
                  <a:pt x="37" y="45"/>
                </a:moveTo>
                <a:lnTo>
                  <a:pt x="0" y="83"/>
                </a:lnTo>
                <a:lnTo>
                  <a:pt x="0" y="52"/>
                </a:lnTo>
                <a:lnTo>
                  <a:pt x="48" y="0"/>
                </a:lnTo>
                <a:lnTo>
                  <a:pt x="96" y="52"/>
                </a:lnTo>
                <a:lnTo>
                  <a:pt x="96" y="83"/>
                </a:lnTo>
                <a:lnTo>
                  <a:pt x="60" y="45"/>
                </a:lnTo>
                <a:lnTo>
                  <a:pt x="60" y="131"/>
                </a:lnTo>
                <a:lnTo>
                  <a:pt x="37" y="131"/>
                </a:lnTo>
                <a:lnTo>
                  <a:pt x="37" y="45"/>
                </a:lnTo>
                <a:close/>
              </a:path>
            </a:pathLst>
          </a:custGeom>
          <a:solidFill>
            <a:schemeClr val="bg1"/>
          </a:solidFill>
          <a:ln>
            <a:noFill/>
          </a:ln>
          <a:extLst/>
        </p:spPr>
        <p:txBody>
          <a:bodyPr vert="horz" wrap="square" lIns="95135" tIns="47567" rIns="95135" bIns="47567" numCol="1" anchor="t" anchorCtr="0" compatLnSpc="1">
            <a:prstTxWarp prst="textNoShape">
              <a:avLst/>
            </a:prstTxWarp>
          </a:bodyPr>
          <a:lstStyle>
            <a:defPPr>
              <a:defRPr lang="en-US"/>
            </a:defPPr>
            <a:lvl1pPr marL="0" algn="l" defTabSz="932742" rtl="0" eaLnBrk="1" latinLnBrk="0" hangingPunct="1">
              <a:defRPr sz="1800" kern="1200">
                <a:solidFill>
                  <a:schemeClr val="tx1"/>
                </a:solidFill>
                <a:latin typeface="+mn-lt"/>
                <a:ea typeface="+mn-ea"/>
                <a:cs typeface="+mn-cs"/>
              </a:defRPr>
            </a:lvl1pPr>
            <a:lvl2pPr marL="466371" algn="l" defTabSz="932742" rtl="0" eaLnBrk="1" latinLnBrk="0" hangingPunct="1">
              <a:defRPr sz="1800" kern="1200">
                <a:solidFill>
                  <a:schemeClr val="tx1"/>
                </a:solidFill>
                <a:latin typeface="+mn-lt"/>
                <a:ea typeface="+mn-ea"/>
                <a:cs typeface="+mn-cs"/>
              </a:defRPr>
            </a:lvl2pPr>
            <a:lvl3pPr marL="932742" algn="l" defTabSz="932742" rtl="0" eaLnBrk="1" latinLnBrk="0" hangingPunct="1">
              <a:defRPr sz="1800" kern="1200">
                <a:solidFill>
                  <a:schemeClr val="tx1"/>
                </a:solidFill>
                <a:latin typeface="+mn-lt"/>
                <a:ea typeface="+mn-ea"/>
                <a:cs typeface="+mn-cs"/>
              </a:defRPr>
            </a:lvl3pPr>
            <a:lvl4pPr marL="1399113" algn="l" defTabSz="932742" rtl="0" eaLnBrk="1" latinLnBrk="0" hangingPunct="1">
              <a:defRPr sz="1800" kern="1200">
                <a:solidFill>
                  <a:schemeClr val="tx1"/>
                </a:solidFill>
                <a:latin typeface="+mn-lt"/>
                <a:ea typeface="+mn-ea"/>
                <a:cs typeface="+mn-cs"/>
              </a:defRPr>
            </a:lvl4pPr>
            <a:lvl5pPr marL="1865484" algn="l" defTabSz="932742" rtl="0" eaLnBrk="1" latinLnBrk="0" hangingPunct="1">
              <a:defRPr sz="1800" kern="1200">
                <a:solidFill>
                  <a:schemeClr val="tx1"/>
                </a:solidFill>
                <a:latin typeface="+mn-lt"/>
                <a:ea typeface="+mn-ea"/>
                <a:cs typeface="+mn-cs"/>
              </a:defRPr>
            </a:lvl5pPr>
            <a:lvl6pPr marL="2331856" algn="l" defTabSz="932742" rtl="0" eaLnBrk="1" latinLnBrk="0" hangingPunct="1">
              <a:defRPr sz="1800" kern="1200">
                <a:solidFill>
                  <a:schemeClr val="tx1"/>
                </a:solidFill>
                <a:latin typeface="+mn-lt"/>
                <a:ea typeface="+mn-ea"/>
                <a:cs typeface="+mn-cs"/>
              </a:defRPr>
            </a:lvl6pPr>
            <a:lvl7pPr marL="2798226" algn="l" defTabSz="932742" rtl="0" eaLnBrk="1" latinLnBrk="0" hangingPunct="1">
              <a:defRPr sz="1800" kern="1200">
                <a:solidFill>
                  <a:schemeClr val="tx1"/>
                </a:solidFill>
                <a:latin typeface="+mn-lt"/>
                <a:ea typeface="+mn-ea"/>
                <a:cs typeface="+mn-cs"/>
              </a:defRPr>
            </a:lvl7pPr>
            <a:lvl8pPr marL="3264597" algn="l" defTabSz="932742" rtl="0" eaLnBrk="1" latinLnBrk="0" hangingPunct="1">
              <a:defRPr sz="1800" kern="1200">
                <a:solidFill>
                  <a:schemeClr val="tx1"/>
                </a:solidFill>
                <a:latin typeface="+mn-lt"/>
                <a:ea typeface="+mn-ea"/>
                <a:cs typeface="+mn-cs"/>
              </a:defRPr>
            </a:lvl8pPr>
            <a:lvl9pPr marL="3730969" algn="l" defTabSz="932742" rtl="0" eaLnBrk="1" latinLnBrk="0" hangingPunct="1">
              <a:defRPr sz="1800" kern="1200">
                <a:solidFill>
                  <a:schemeClr val="tx1"/>
                </a:solidFill>
                <a:latin typeface="+mn-lt"/>
                <a:ea typeface="+mn-ea"/>
                <a:cs typeface="+mn-cs"/>
              </a:defRPr>
            </a:lvl9pPr>
          </a:lstStyle>
          <a:p>
            <a:endParaRPr lang="en-US" sz="1836" dirty="0">
              <a:solidFill>
                <a:srgbClr val="000000"/>
              </a:solidFill>
            </a:endParaRPr>
          </a:p>
        </p:txBody>
      </p:sp>
      <p:sp>
        <p:nvSpPr>
          <p:cNvPr id="38" name="Freeform 37"/>
          <p:cNvSpPr>
            <a:spLocks noChangeAspect="1" noEditPoints="1"/>
          </p:cNvSpPr>
          <p:nvPr/>
        </p:nvSpPr>
        <p:spPr bwMode="black">
          <a:xfrm>
            <a:off x="2422376" y="4017915"/>
            <a:ext cx="249387" cy="468249"/>
          </a:xfrm>
          <a:custGeom>
            <a:avLst/>
            <a:gdLst>
              <a:gd name="T0" fmla="*/ 860 w 1012"/>
              <a:gd name="T1" fmla="*/ 1756 h 1907"/>
              <a:gd name="T2" fmla="*/ 837 w 1012"/>
              <a:gd name="T3" fmla="*/ 1771 h 1907"/>
              <a:gd name="T4" fmla="*/ 855 w 1012"/>
              <a:gd name="T5" fmla="*/ 1796 h 1907"/>
              <a:gd name="T6" fmla="*/ 873 w 1012"/>
              <a:gd name="T7" fmla="*/ 1766 h 1907"/>
              <a:gd name="T8" fmla="*/ 860 w 1012"/>
              <a:gd name="T9" fmla="*/ 1756 h 1907"/>
              <a:gd name="T10" fmla="*/ 837 w 1012"/>
              <a:gd name="T11" fmla="*/ 1771 h 1907"/>
              <a:gd name="T12" fmla="*/ 855 w 1012"/>
              <a:gd name="T13" fmla="*/ 1796 h 1907"/>
              <a:gd name="T14" fmla="*/ 873 w 1012"/>
              <a:gd name="T15" fmla="*/ 1766 h 1907"/>
              <a:gd name="T16" fmla="*/ 44 w 1012"/>
              <a:gd name="T17" fmla="*/ 0 h 1907"/>
              <a:gd name="T18" fmla="*/ 0 w 1012"/>
              <a:gd name="T19" fmla="*/ 1864 h 1907"/>
              <a:gd name="T20" fmla="*/ 968 w 1012"/>
              <a:gd name="T21" fmla="*/ 1907 h 1907"/>
              <a:gd name="T22" fmla="*/ 1012 w 1012"/>
              <a:gd name="T23" fmla="*/ 44 h 1907"/>
              <a:gd name="T24" fmla="*/ 201 w 1012"/>
              <a:gd name="T25" fmla="*/ 1793 h 1907"/>
              <a:gd name="T26" fmla="*/ 171 w 1012"/>
              <a:gd name="T27" fmla="*/ 1816 h 1907"/>
              <a:gd name="T28" fmla="*/ 119 w 1012"/>
              <a:gd name="T29" fmla="*/ 1785 h 1907"/>
              <a:gd name="T30" fmla="*/ 171 w 1012"/>
              <a:gd name="T31" fmla="*/ 1755 h 1907"/>
              <a:gd name="T32" fmla="*/ 201 w 1012"/>
              <a:gd name="T33" fmla="*/ 1777 h 1907"/>
              <a:gd name="T34" fmla="*/ 500 w 1012"/>
              <a:gd name="T35" fmla="*/ 1819 h 1907"/>
              <a:gd name="T36" fmla="*/ 473 w 1012"/>
              <a:gd name="T37" fmla="*/ 1792 h 1907"/>
              <a:gd name="T38" fmla="*/ 500 w 1012"/>
              <a:gd name="T39" fmla="*/ 1819 h 1907"/>
              <a:gd name="T40" fmla="*/ 473 w 1012"/>
              <a:gd name="T41" fmla="*/ 1789 h 1907"/>
              <a:gd name="T42" fmla="*/ 500 w 1012"/>
              <a:gd name="T43" fmla="*/ 1763 h 1907"/>
              <a:gd name="T44" fmla="*/ 539 w 1012"/>
              <a:gd name="T45" fmla="*/ 1824 h 1907"/>
              <a:gd name="T46" fmla="*/ 503 w 1012"/>
              <a:gd name="T47" fmla="*/ 1792 h 1907"/>
              <a:gd name="T48" fmla="*/ 539 w 1012"/>
              <a:gd name="T49" fmla="*/ 1824 h 1907"/>
              <a:gd name="T50" fmla="*/ 503 w 1012"/>
              <a:gd name="T51" fmla="*/ 1789 h 1907"/>
              <a:gd name="T52" fmla="*/ 539 w 1012"/>
              <a:gd name="T53" fmla="*/ 1758 h 1907"/>
              <a:gd name="T54" fmla="*/ 883 w 1012"/>
              <a:gd name="T55" fmla="*/ 1783 h 1907"/>
              <a:gd name="T56" fmla="*/ 848 w 1012"/>
              <a:gd name="T57" fmla="*/ 1804 h 1907"/>
              <a:gd name="T58" fmla="*/ 819 w 1012"/>
              <a:gd name="T59" fmla="*/ 1823 h 1907"/>
              <a:gd name="T60" fmla="*/ 809 w 1012"/>
              <a:gd name="T61" fmla="*/ 1823 h 1907"/>
              <a:gd name="T62" fmla="*/ 809 w 1012"/>
              <a:gd name="T63" fmla="*/ 1812 h 1907"/>
              <a:gd name="T64" fmla="*/ 812 w 1012"/>
              <a:gd name="T65" fmla="*/ 1809 h 1907"/>
              <a:gd name="T66" fmla="*/ 815 w 1012"/>
              <a:gd name="T67" fmla="*/ 1806 h 1907"/>
              <a:gd name="T68" fmla="*/ 831 w 1012"/>
              <a:gd name="T69" fmla="*/ 1790 h 1907"/>
              <a:gd name="T70" fmla="*/ 855 w 1012"/>
              <a:gd name="T71" fmla="*/ 1747 h 1907"/>
              <a:gd name="T72" fmla="*/ 880 w 1012"/>
              <a:gd name="T73" fmla="*/ 1761 h 1907"/>
              <a:gd name="T74" fmla="*/ 921 w 1012"/>
              <a:gd name="T75" fmla="*/ 1658 h 1907"/>
              <a:gd name="T76" fmla="*/ 91 w 1012"/>
              <a:gd name="T77" fmla="*/ 234 h 1907"/>
              <a:gd name="T78" fmla="*/ 921 w 1012"/>
              <a:gd name="T79" fmla="*/ 1658 h 1907"/>
              <a:gd name="T80" fmla="*/ 855 w 1012"/>
              <a:gd name="T81" fmla="*/ 1756 h 1907"/>
              <a:gd name="T82" fmla="*/ 851 w 1012"/>
              <a:gd name="T83" fmla="*/ 1796 h 1907"/>
              <a:gd name="T84" fmla="*/ 875 w 1012"/>
              <a:gd name="T85" fmla="*/ 1781 h 1907"/>
              <a:gd name="T86" fmla="*/ 860 w 1012"/>
              <a:gd name="T87" fmla="*/ 1756 h 19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012" h="1907">
                <a:moveTo>
                  <a:pt x="873" y="1766"/>
                </a:moveTo>
                <a:cubicBezTo>
                  <a:pt x="870" y="1761"/>
                  <a:pt x="866" y="1757"/>
                  <a:pt x="860" y="1756"/>
                </a:cubicBezTo>
                <a:cubicBezTo>
                  <a:pt x="855" y="1756"/>
                  <a:pt x="855" y="1756"/>
                  <a:pt x="855" y="1756"/>
                </a:cubicBezTo>
                <a:cubicBezTo>
                  <a:pt x="846" y="1756"/>
                  <a:pt x="839" y="1762"/>
                  <a:pt x="837" y="1771"/>
                </a:cubicBezTo>
                <a:cubicBezTo>
                  <a:pt x="833" y="1782"/>
                  <a:pt x="840" y="1793"/>
                  <a:pt x="851" y="1796"/>
                </a:cubicBezTo>
                <a:cubicBezTo>
                  <a:pt x="855" y="1796"/>
                  <a:pt x="855" y="1796"/>
                  <a:pt x="855" y="1796"/>
                </a:cubicBezTo>
                <a:cubicBezTo>
                  <a:pt x="865" y="1796"/>
                  <a:pt x="873" y="1790"/>
                  <a:pt x="875" y="1781"/>
                </a:cubicBezTo>
                <a:cubicBezTo>
                  <a:pt x="876" y="1776"/>
                  <a:pt x="875" y="1770"/>
                  <a:pt x="873" y="1766"/>
                </a:cubicBezTo>
                <a:close/>
                <a:moveTo>
                  <a:pt x="873" y="1766"/>
                </a:moveTo>
                <a:cubicBezTo>
                  <a:pt x="870" y="1761"/>
                  <a:pt x="866" y="1757"/>
                  <a:pt x="860" y="1756"/>
                </a:cubicBezTo>
                <a:cubicBezTo>
                  <a:pt x="855" y="1756"/>
                  <a:pt x="855" y="1756"/>
                  <a:pt x="855" y="1756"/>
                </a:cubicBezTo>
                <a:cubicBezTo>
                  <a:pt x="846" y="1756"/>
                  <a:pt x="839" y="1762"/>
                  <a:pt x="837" y="1771"/>
                </a:cubicBezTo>
                <a:cubicBezTo>
                  <a:pt x="833" y="1782"/>
                  <a:pt x="840" y="1793"/>
                  <a:pt x="851" y="1796"/>
                </a:cubicBezTo>
                <a:cubicBezTo>
                  <a:pt x="855" y="1796"/>
                  <a:pt x="855" y="1796"/>
                  <a:pt x="855" y="1796"/>
                </a:cubicBezTo>
                <a:cubicBezTo>
                  <a:pt x="865" y="1796"/>
                  <a:pt x="873" y="1790"/>
                  <a:pt x="875" y="1781"/>
                </a:cubicBezTo>
                <a:cubicBezTo>
                  <a:pt x="876" y="1776"/>
                  <a:pt x="875" y="1770"/>
                  <a:pt x="873" y="1766"/>
                </a:cubicBezTo>
                <a:close/>
                <a:moveTo>
                  <a:pt x="968" y="0"/>
                </a:moveTo>
                <a:cubicBezTo>
                  <a:pt x="968" y="0"/>
                  <a:pt x="968" y="0"/>
                  <a:pt x="44" y="0"/>
                </a:cubicBezTo>
                <a:cubicBezTo>
                  <a:pt x="19" y="0"/>
                  <a:pt x="0" y="19"/>
                  <a:pt x="0" y="44"/>
                </a:cubicBezTo>
                <a:cubicBezTo>
                  <a:pt x="0" y="1864"/>
                  <a:pt x="0" y="1864"/>
                  <a:pt x="0" y="1864"/>
                </a:cubicBezTo>
                <a:cubicBezTo>
                  <a:pt x="0" y="1889"/>
                  <a:pt x="19" y="1907"/>
                  <a:pt x="44" y="1907"/>
                </a:cubicBezTo>
                <a:cubicBezTo>
                  <a:pt x="44" y="1907"/>
                  <a:pt x="44" y="1907"/>
                  <a:pt x="968" y="1907"/>
                </a:cubicBezTo>
                <a:cubicBezTo>
                  <a:pt x="993" y="1907"/>
                  <a:pt x="1012" y="1889"/>
                  <a:pt x="1012" y="1864"/>
                </a:cubicBezTo>
                <a:cubicBezTo>
                  <a:pt x="1012" y="44"/>
                  <a:pt x="1012" y="44"/>
                  <a:pt x="1012" y="44"/>
                </a:cubicBezTo>
                <a:cubicBezTo>
                  <a:pt x="1012" y="19"/>
                  <a:pt x="993" y="0"/>
                  <a:pt x="968" y="0"/>
                </a:cubicBezTo>
                <a:close/>
                <a:moveTo>
                  <a:pt x="201" y="1793"/>
                </a:moveTo>
                <a:cubicBezTo>
                  <a:pt x="147" y="1793"/>
                  <a:pt x="147" y="1793"/>
                  <a:pt x="147" y="1793"/>
                </a:cubicBezTo>
                <a:cubicBezTo>
                  <a:pt x="171" y="1816"/>
                  <a:pt x="171" y="1816"/>
                  <a:pt x="171" y="1816"/>
                </a:cubicBezTo>
                <a:cubicBezTo>
                  <a:pt x="151" y="1816"/>
                  <a:pt x="151" y="1816"/>
                  <a:pt x="151" y="1816"/>
                </a:cubicBezTo>
                <a:cubicBezTo>
                  <a:pt x="119" y="1785"/>
                  <a:pt x="119" y="1785"/>
                  <a:pt x="119" y="1785"/>
                </a:cubicBezTo>
                <a:cubicBezTo>
                  <a:pt x="151" y="1755"/>
                  <a:pt x="151" y="1755"/>
                  <a:pt x="151" y="1755"/>
                </a:cubicBezTo>
                <a:cubicBezTo>
                  <a:pt x="171" y="1755"/>
                  <a:pt x="171" y="1755"/>
                  <a:pt x="171" y="1755"/>
                </a:cubicBezTo>
                <a:cubicBezTo>
                  <a:pt x="147" y="1777"/>
                  <a:pt x="147" y="1777"/>
                  <a:pt x="147" y="1777"/>
                </a:cubicBezTo>
                <a:cubicBezTo>
                  <a:pt x="201" y="1777"/>
                  <a:pt x="201" y="1777"/>
                  <a:pt x="201" y="1777"/>
                </a:cubicBezTo>
                <a:lnTo>
                  <a:pt x="201" y="1793"/>
                </a:lnTo>
                <a:close/>
                <a:moveTo>
                  <a:pt x="500" y="1819"/>
                </a:moveTo>
                <a:cubicBezTo>
                  <a:pt x="473" y="1815"/>
                  <a:pt x="473" y="1815"/>
                  <a:pt x="473" y="1815"/>
                </a:cubicBezTo>
                <a:cubicBezTo>
                  <a:pt x="473" y="1792"/>
                  <a:pt x="473" y="1792"/>
                  <a:pt x="473" y="1792"/>
                </a:cubicBezTo>
                <a:cubicBezTo>
                  <a:pt x="500" y="1792"/>
                  <a:pt x="500" y="1792"/>
                  <a:pt x="500" y="1792"/>
                </a:cubicBezTo>
                <a:lnTo>
                  <a:pt x="500" y="1819"/>
                </a:lnTo>
                <a:close/>
                <a:moveTo>
                  <a:pt x="500" y="1789"/>
                </a:moveTo>
                <a:cubicBezTo>
                  <a:pt x="473" y="1789"/>
                  <a:pt x="473" y="1789"/>
                  <a:pt x="473" y="1789"/>
                </a:cubicBezTo>
                <a:cubicBezTo>
                  <a:pt x="473" y="1767"/>
                  <a:pt x="473" y="1767"/>
                  <a:pt x="473" y="1767"/>
                </a:cubicBezTo>
                <a:cubicBezTo>
                  <a:pt x="500" y="1763"/>
                  <a:pt x="500" y="1763"/>
                  <a:pt x="500" y="1763"/>
                </a:cubicBezTo>
                <a:lnTo>
                  <a:pt x="500" y="1789"/>
                </a:lnTo>
                <a:close/>
                <a:moveTo>
                  <a:pt x="539" y="1824"/>
                </a:moveTo>
                <a:cubicBezTo>
                  <a:pt x="503" y="1819"/>
                  <a:pt x="503" y="1819"/>
                  <a:pt x="503" y="1819"/>
                </a:cubicBezTo>
                <a:cubicBezTo>
                  <a:pt x="503" y="1792"/>
                  <a:pt x="503" y="1792"/>
                  <a:pt x="503" y="1792"/>
                </a:cubicBezTo>
                <a:cubicBezTo>
                  <a:pt x="539" y="1792"/>
                  <a:pt x="539" y="1792"/>
                  <a:pt x="539" y="1792"/>
                </a:cubicBezTo>
                <a:lnTo>
                  <a:pt x="539" y="1824"/>
                </a:lnTo>
                <a:close/>
                <a:moveTo>
                  <a:pt x="539" y="1789"/>
                </a:moveTo>
                <a:cubicBezTo>
                  <a:pt x="503" y="1789"/>
                  <a:pt x="503" y="1789"/>
                  <a:pt x="503" y="1789"/>
                </a:cubicBezTo>
                <a:cubicBezTo>
                  <a:pt x="503" y="1763"/>
                  <a:pt x="503" y="1763"/>
                  <a:pt x="503" y="1763"/>
                </a:cubicBezTo>
                <a:cubicBezTo>
                  <a:pt x="539" y="1758"/>
                  <a:pt x="539" y="1758"/>
                  <a:pt x="539" y="1758"/>
                </a:cubicBezTo>
                <a:lnTo>
                  <a:pt x="539" y="1789"/>
                </a:lnTo>
                <a:close/>
                <a:moveTo>
                  <a:pt x="883" y="1783"/>
                </a:moveTo>
                <a:cubicBezTo>
                  <a:pt x="881" y="1796"/>
                  <a:pt x="869" y="1806"/>
                  <a:pt x="855" y="1806"/>
                </a:cubicBezTo>
                <a:cubicBezTo>
                  <a:pt x="853" y="1806"/>
                  <a:pt x="851" y="1804"/>
                  <a:pt x="848" y="1804"/>
                </a:cubicBezTo>
                <a:cubicBezTo>
                  <a:pt x="846" y="1803"/>
                  <a:pt x="844" y="1802"/>
                  <a:pt x="841" y="1801"/>
                </a:cubicBezTo>
                <a:cubicBezTo>
                  <a:pt x="841" y="1801"/>
                  <a:pt x="841" y="1801"/>
                  <a:pt x="819" y="1823"/>
                </a:cubicBezTo>
                <a:cubicBezTo>
                  <a:pt x="818" y="1824"/>
                  <a:pt x="816" y="1824"/>
                  <a:pt x="815" y="1824"/>
                </a:cubicBezTo>
                <a:cubicBezTo>
                  <a:pt x="812" y="1824"/>
                  <a:pt x="811" y="1824"/>
                  <a:pt x="809" y="1823"/>
                </a:cubicBezTo>
                <a:cubicBezTo>
                  <a:pt x="806" y="1820"/>
                  <a:pt x="806" y="1815"/>
                  <a:pt x="809" y="1813"/>
                </a:cubicBezTo>
                <a:cubicBezTo>
                  <a:pt x="809" y="1813"/>
                  <a:pt x="809" y="1812"/>
                  <a:pt x="809" y="1812"/>
                </a:cubicBezTo>
                <a:cubicBezTo>
                  <a:pt x="810" y="1812"/>
                  <a:pt x="810" y="1811"/>
                  <a:pt x="811" y="1810"/>
                </a:cubicBezTo>
                <a:cubicBezTo>
                  <a:pt x="811" y="1810"/>
                  <a:pt x="812" y="1810"/>
                  <a:pt x="812" y="1809"/>
                </a:cubicBezTo>
                <a:cubicBezTo>
                  <a:pt x="813" y="1808"/>
                  <a:pt x="814" y="1808"/>
                  <a:pt x="815" y="1807"/>
                </a:cubicBezTo>
                <a:cubicBezTo>
                  <a:pt x="815" y="1806"/>
                  <a:pt x="815" y="1806"/>
                  <a:pt x="815" y="1806"/>
                </a:cubicBezTo>
                <a:cubicBezTo>
                  <a:pt x="816" y="1806"/>
                  <a:pt x="816" y="1805"/>
                  <a:pt x="817" y="1805"/>
                </a:cubicBezTo>
                <a:cubicBezTo>
                  <a:pt x="831" y="1790"/>
                  <a:pt x="831" y="1790"/>
                  <a:pt x="831" y="1790"/>
                </a:cubicBezTo>
                <a:cubicBezTo>
                  <a:pt x="827" y="1784"/>
                  <a:pt x="826" y="1776"/>
                  <a:pt x="827" y="1769"/>
                </a:cubicBezTo>
                <a:cubicBezTo>
                  <a:pt x="831" y="1756"/>
                  <a:pt x="842" y="1747"/>
                  <a:pt x="855" y="1747"/>
                </a:cubicBezTo>
                <a:cubicBezTo>
                  <a:pt x="858" y="1747"/>
                  <a:pt x="860" y="1747"/>
                  <a:pt x="862" y="1748"/>
                </a:cubicBezTo>
                <a:cubicBezTo>
                  <a:pt x="870" y="1749"/>
                  <a:pt x="876" y="1754"/>
                  <a:pt x="880" y="1761"/>
                </a:cubicBezTo>
                <a:cubicBezTo>
                  <a:pt x="884" y="1768"/>
                  <a:pt x="885" y="1775"/>
                  <a:pt x="883" y="1783"/>
                </a:cubicBezTo>
                <a:close/>
                <a:moveTo>
                  <a:pt x="921" y="1658"/>
                </a:moveTo>
                <a:cubicBezTo>
                  <a:pt x="91" y="1658"/>
                  <a:pt x="91" y="1658"/>
                  <a:pt x="91" y="1658"/>
                </a:cubicBezTo>
                <a:cubicBezTo>
                  <a:pt x="91" y="234"/>
                  <a:pt x="91" y="234"/>
                  <a:pt x="91" y="234"/>
                </a:cubicBezTo>
                <a:cubicBezTo>
                  <a:pt x="921" y="234"/>
                  <a:pt x="921" y="234"/>
                  <a:pt x="921" y="234"/>
                </a:cubicBezTo>
                <a:lnTo>
                  <a:pt x="921" y="1658"/>
                </a:lnTo>
                <a:close/>
                <a:moveTo>
                  <a:pt x="860" y="1756"/>
                </a:moveTo>
                <a:cubicBezTo>
                  <a:pt x="855" y="1756"/>
                  <a:pt x="855" y="1756"/>
                  <a:pt x="855" y="1756"/>
                </a:cubicBezTo>
                <a:cubicBezTo>
                  <a:pt x="846" y="1756"/>
                  <a:pt x="839" y="1762"/>
                  <a:pt x="837" y="1771"/>
                </a:cubicBezTo>
                <a:cubicBezTo>
                  <a:pt x="833" y="1782"/>
                  <a:pt x="840" y="1793"/>
                  <a:pt x="851" y="1796"/>
                </a:cubicBezTo>
                <a:cubicBezTo>
                  <a:pt x="855" y="1796"/>
                  <a:pt x="855" y="1796"/>
                  <a:pt x="855" y="1796"/>
                </a:cubicBezTo>
                <a:cubicBezTo>
                  <a:pt x="865" y="1796"/>
                  <a:pt x="873" y="1790"/>
                  <a:pt x="875" y="1781"/>
                </a:cubicBezTo>
                <a:cubicBezTo>
                  <a:pt x="876" y="1776"/>
                  <a:pt x="875" y="1770"/>
                  <a:pt x="873" y="1766"/>
                </a:cubicBezTo>
                <a:cubicBezTo>
                  <a:pt x="870" y="1761"/>
                  <a:pt x="866" y="1757"/>
                  <a:pt x="860" y="1756"/>
                </a:cubicBezTo>
                <a:close/>
              </a:path>
            </a:pathLst>
          </a:custGeom>
          <a:solidFill>
            <a:schemeClr val="bg1"/>
          </a:solidFill>
          <a:ln>
            <a:noFill/>
          </a:ln>
        </p:spPr>
        <p:txBody>
          <a:bodyPr vert="horz" wrap="square" lIns="93260" tIns="46630" rIns="93260" bIns="46630" numCol="1" anchor="t" anchorCtr="0" compatLnSpc="1">
            <a:prstTxWarp prst="textNoShape">
              <a:avLst/>
            </a:prstTxWarp>
          </a:bodyPr>
          <a:lstStyle>
            <a:defPPr>
              <a:defRPr lang="en-US"/>
            </a:defPPr>
            <a:lvl1pPr marL="0" algn="l" defTabSz="932742" rtl="0" eaLnBrk="1" latinLnBrk="0" hangingPunct="1">
              <a:defRPr sz="1800" kern="1200">
                <a:solidFill>
                  <a:schemeClr val="tx1"/>
                </a:solidFill>
                <a:latin typeface="+mn-lt"/>
                <a:ea typeface="+mn-ea"/>
                <a:cs typeface="+mn-cs"/>
              </a:defRPr>
            </a:lvl1pPr>
            <a:lvl2pPr marL="466371" algn="l" defTabSz="932742" rtl="0" eaLnBrk="1" latinLnBrk="0" hangingPunct="1">
              <a:defRPr sz="1800" kern="1200">
                <a:solidFill>
                  <a:schemeClr val="tx1"/>
                </a:solidFill>
                <a:latin typeface="+mn-lt"/>
                <a:ea typeface="+mn-ea"/>
                <a:cs typeface="+mn-cs"/>
              </a:defRPr>
            </a:lvl2pPr>
            <a:lvl3pPr marL="932742" algn="l" defTabSz="932742" rtl="0" eaLnBrk="1" latinLnBrk="0" hangingPunct="1">
              <a:defRPr sz="1800" kern="1200">
                <a:solidFill>
                  <a:schemeClr val="tx1"/>
                </a:solidFill>
                <a:latin typeface="+mn-lt"/>
                <a:ea typeface="+mn-ea"/>
                <a:cs typeface="+mn-cs"/>
              </a:defRPr>
            </a:lvl3pPr>
            <a:lvl4pPr marL="1399113" algn="l" defTabSz="932742" rtl="0" eaLnBrk="1" latinLnBrk="0" hangingPunct="1">
              <a:defRPr sz="1800" kern="1200">
                <a:solidFill>
                  <a:schemeClr val="tx1"/>
                </a:solidFill>
                <a:latin typeface="+mn-lt"/>
                <a:ea typeface="+mn-ea"/>
                <a:cs typeface="+mn-cs"/>
              </a:defRPr>
            </a:lvl4pPr>
            <a:lvl5pPr marL="1865484" algn="l" defTabSz="932742" rtl="0" eaLnBrk="1" latinLnBrk="0" hangingPunct="1">
              <a:defRPr sz="1800" kern="1200">
                <a:solidFill>
                  <a:schemeClr val="tx1"/>
                </a:solidFill>
                <a:latin typeface="+mn-lt"/>
                <a:ea typeface="+mn-ea"/>
                <a:cs typeface="+mn-cs"/>
              </a:defRPr>
            </a:lvl5pPr>
            <a:lvl6pPr marL="2331856" algn="l" defTabSz="932742" rtl="0" eaLnBrk="1" latinLnBrk="0" hangingPunct="1">
              <a:defRPr sz="1800" kern="1200">
                <a:solidFill>
                  <a:schemeClr val="tx1"/>
                </a:solidFill>
                <a:latin typeface="+mn-lt"/>
                <a:ea typeface="+mn-ea"/>
                <a:cs typeface="+mn-cs"/>
              </a:defRPr>
            </a:lvl6pPr>
            <a:lvl7pPr marL="2798226" algn="l" defTabSz="932742" rtl="0" eaLnBrk="1" latinLnBrk="0" hangingPunct="1">
              <a:defRPr sz="1800" kern="1200">
                <a:solidFill>
                  <a:schemeClr val="tx1"/>
                </a:solidFill>
                <a:latin typeface="+mn-lt"/>
                <a:ea typeface="+mn-ea"/>
                <a:cs typeface="+mn-cs"/>
              </a:defRPr>
            </a:lvl7pPr>
            <a:lvl8pPr marL="3264597" algn="l" defTabSz="932742" rtl="0" eaLnBrk="1" latinLnBrk="0" hangingPunct="1">
              <a:defRPr sz="1800" kern="1200">
                <a:solidFill>
                  <a:schemeClr val="tx1"/>
                </a:solidFill>
                <a:latin typeface="+mn-lt"/>
                <a:ea typeface="+mn-ea"/>
                <a:cs typeface="+mn-cs"/>
              </a:defRPr>
            </a:lvl8pPr>
            <a:lvl9pPr marL="3730969" algn="l" defTabSz="932742" rtl="0" eaLnBrk="1" latinLnBrk="0" hangingPunct="1">
              <a:defRPr sz="1800" kern="1200">
                <a:solidFill>
                  <a:schemeClr val="tx1"/>
                </a:solidFill>
                <a:latin typeface="+mn-lt"/>
                <a:ea typeface="+mn-ea"/>
                <a:cs typeface="+mn-cs"/>
              </a:defRPr>
            </a:lvl9pPr>
          </a:lstStyle>
          <a:p>
            <a:endParaRPr lang="en-US" sz="1836" dirty="0"/>
          </a:p>
        </p:txBody>
      </p:sp>
      <p:sp>
        <p:nvSpPr>
          <p:cNvPr id="39" name="Freeform 38"/>
          <p:cNvSpPr>
            <a:spLocks noChangeAspect="1"/>
          </p:cNvSpPr>
          <p:nvPr/>
        </p:nvSpPr>
        <p:spPr bwMode="black">
          <a:xfrm flipV="1">
            <a:off x="10196900" y="3826495"/>
            <a:ext cx="503705" cy="687348"/>
          </a:xfrm>
          <a:custGeom>
            <a:avLst/>
            <a:gdLst>
              <a:gd name="T0" fmla="*/ 37 w 96"/>
              <a:gd name="T1" fmla="*/ 45 h 131"/>
              <a:gd name="T2" fmla="*/ 0 w 96"/>
              <a:gd name="T3" fmla="*/ 83 h 131"/>
              <a:gd name="T4" fmla="*/ 0 w 96"/>
              <a:gd name="T5" fmla="*/ 52 h 131"/>
              <a:gd name="T6" fmla="*/ 48 w 96"/>
              <a:gd name="T7" fmla="*/ 0 h 131"/>
              <a:gd name="T8" fmla="*/ 96 w 96"/>
              <a:gd name="T9" fmla="*/ 52 h 131"/>
              <a:gd name="T10" fmla="*/ 96 w 96"/>
              <a:gd name="T11" fmla="*/ 83 h 131"/>
              <a:gd name="T12" fmla="*/ 60 w 96"/>
              <a:gd name="T13" fmla="*/ 45 h 131"/>
              <a:gd name="T14" fmla="*/ 60 w 96"/>
              <a:gd name="T15" fmla="*/ 131 h 131"/>
              <a:gd name="T16" fmla="*/ 37 w 96"/>
              <a:gd name="T17" fmla="*/ 131 h 131"/>
              <a:gd name="T18" fmla="*/ 37 w 96"/>
              <a:gd name="T19" fmla="*/ 45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6" h="131">
                <a:moveTo>
                  <a:pt x="37" y="45"/>
                </a:moveTo>
                <a:lnTo>
                  <a:pt x="0" y="83"/>
                </a:lnTo>
                <a:lnTo>
                  <a:pt x="0" y="52"/>
                </a:lnTo>
                <a:lnTo>
                  <a:pt x="48" y="0"/>
                </a:lnTo>
                <a:lnTo>
                  <a:pt x="96" y="52"/>
                </a:lnTo>
                <a:lnTo>
                  <a:pt x="96" y="83"/>
                </a:lnTo>
                <a:lnTo>
                  <a:pt x="60" y="45"/>
                </a:lnTo>
                <a:lnTo>
                  <a:pt x="60" y="131"/>
                </a:lnTo>
                <a:lnTo>
                  <a:pt x="37" y="131"/>
                </a:lnTo>
                <a:lnTo>
                  <a:pt x="37" y="45"/>
                </a:lnTo>
                <a:close/>
              </a:path>
            </a:pathLst>
          </a:custGeom>
          <a:solidFill>
            <a:schemeClr val="bg1"/>
          </a:solidFill>
          <a:ln>
            <a:noFill/>
          </a:ln>
          <a:extLst/>
        </p:spPr>
        <p:txBody>
          <a:bodyPr vert="horz" wrap="square" lIns="95135" tIns="47567" rIns="95135" bIns="47567" numCol="1" anchor="t" anchorCtr="0" compatLnSpc="1">
            <a:prstTxWarp prst="textNoShape">
              <a:avLst/>
            </a:prstTxWarp>
          </a:bodyPr>
          <a:lstStyle>
            <a:defPPr>
              <a:defRPr lang="en-US"/>
            </a:defPPr>
            <a:lvl1pPr marL="0" algn="l" defTabSz="932742" rtl="0" eaLnBrk="1" latinLnBrk="0" hangingPunct="1">
              <a:defRPr sz="1800" kern="1200">
                <a:solidFill>
                  <a:schemeClr val="tx1"/>
                </a:solidFill>
                <a:latin typeface="+mn-lt"/>
                <a:ea typeface="+mn-ea"/>
                <a:cs typeface="+mn-cs"/>
              </a:defRPr>
            </a:lvl1pPr>
            <a:lvl2pPr marL="466371" algn="l" defTabSz="932742" rtl="0" eaLnBrk="1" latinLnBrk="0" hangingPunct="1">
              <a:defRPr sz="1800" kern="1200">
                <a:solidFill>
                  <a:schemeClr val="tx1"/>
                </a:solidFill>
                <a:latin typeface="+mn-lt"/>
                <a:ea typeface="+mn-ea"/>
                <a:cs typeface="+mn-cs"/>
              </a:defRPr>
            </a:lvl2pPr>
            <a:lvl3pPr marL="932742" algn="l" defTabSz="932742" rtl="0" eaLnBrk="1" latinLnBrk="0" hangingPunct="1">
              <a:defRPr sz="1800" kern="1200">
                <a:solidFill>
                  <a:schemeClr val="tx1"/>
                </a:solidFill>
                <a:latin typeface="+mn-lt"/>
                <a:ea typeface="+mn-ea"/>
                <a:cs typeface="+mn-cs"/>
              </a:defRPr>
            </a:lvl3pPr>
            <a:lvl4pPr marL="1399113" algn="l" defTabSz="932742" rtl="0" eaLnBrk="1" latinLnBrk="0" hangingPunct="1">
              <a:defRPr sz="1800" kern="1200">
                <a:solidFill>
                  <a:schemeClr val="tx1"/>
                </a:solidFill>
                <a:latin typeface="+mn-lt"/>
                <a:ea typeface="+mn-ea"/>
                <a:cs typeface="+mn-cs"/>
              </a:defRPr>
            </a:lvl4pPr>
            <a:lvl5pPr marL="1865484" algn="l" defTabSz="932742" rtl="0" eaLnBrk="1" latinLnBrk="0" hangingPunct="1">
              <a:defRPr sz="1800" kern="1200">
                <a:solidFill>
                  <a:schemeClr val="tx1"/>
                </a:solidFill>
                <a:latin typeface="+mn-lt"/>
                <a:ea typeface="+mn-ea"/>
                <a:cs typeface="+mn-cs"/>
              </a:defRPr>
            </a:lvl5pPr>
            <a:lvl6pPr marL="2331856" algn="l" defTabSz="932742" rtl="0" eaLnBrk="1" latinLnBrk="0" hangingPunct="1">
              <a:defRPr sz="1800" kern="1200">
                <a:solidFill>
                  <a:schemeClr val="tx1"/>
                </a:solidFill>
                <a:latin typeface="+mn-lt"/>
                <a:ea typeface="+mn-ea"/>
                <a:cs typeface="+mn-cs"/>
              </a:defRPr>
            </a:lvl6pPr>
            <a:lvl7pPr marL="2798226" algn="l" defTabSz="932742" rtl="0" eaLnBrk="1" latinLnBrk="0" hangingPunct="1">
              <a:defRPr sz="1800" kern="1200">
                <a:solidFill>
                  <a:schemeClr val="tx1"/>
                </a:solidFill>
                <a:latin typeface="+mn-lt"/>
                <a:ea typeface="+mn-ea"/>
                <a:cs typeface="+mn-cs"/>
              </a:defRPr>
            </a:lvl7pPr>
            <a:lvl8pPr marL="3264597" algn="l" defTabSz="932742" rtl="0" eaLnBrk="1" latinLnBrk="0" hangingPunct="1">
              <a:defRPr sz="1800" kern="1200">
                <a:solidFill>
                  <a:schemeClr val="tx1"/>
                </a:solidFill>
                <a:latin typeface="+mn-lt"/>
                <a:ea typeface="+mn-ea"/>
                <a:cs typeface="+mn-cs"/>
              </a:defRPr>
            </a:lvl8pPr>
            <a:lvl9pPr marL="3730969" algn="l" defTabSz="932742" rtl="0" eaLnBrk="1" latinLnBrk="0" hangingPunct="1">
              <a:defRPr sz="1800" kern="1200">
                <a:solidFill>
                  <a:schemeClr val="tx1"/>
                </a:solidFill>
                <a:latin typeface="+mn-lt"/>
                <a:ea typeface="+mn-ea"/>
                <a:cs typeface="+mn-cs"/>
              </a:defRPr>
            </a:lvl9pPr>
          </a:lstStyle>
          <a:p>
            <a:endParaRPr lang="en-US" sz="1836" dirty="0">
              <a:solidFill>
                <a:srgbClr val="000000"/>
              </a:solidFill>
            </a:endParaRPr>
          </a:p>
        </p:txBody>
      </p:sp>
      <p:sp>
        <p:nvSpPr>
          <p:cNvPr id="42" name="Freeform 41"/>
          <p:cNvSpPr>
            <a:spLocks noChangeAspect="1" noEditPoints="1"/>
          </p:cNvSpPr>
          <p:nvPr/>
        </p:nvSpPr>
        <p:spPr bwMode="black">
          <a:xfrm>
            <a:off x="4908317" y="3874889"/>
            <a:ext cx="688184" cy="605831"/>
          </a:xfrm>
          <a:custGeom>
            <a:avLst/>
            <a:gdLst>
              <a:gd name="T0" fmla="*/ 49 w 71"/>
              <a:gd name="T1" fmla="*/ 21 h 62"/>
              <a:gd name="T2" fmla="*/ 49 w 71"/>
              <a:gd name="T3" fmla="*/ 19 h 62"/>
              <a:gd name="T4" fmla="*/ 49 w 71"/>
              <a:gd name="T5" fmla="*/ 19 h 62"/>
              <a:gd name="T6" fmla="*/ 48 w 71"/>
              <a:gd name="T7" fmla="*/ 17 h 62"/>
              <a:gd name="T8" fmla="*/ 32 w 71"/>
              <a:gd name="T9" fmla="*/ 2 h 62"/>
              <a:gd name="T10" fmla="*/ 28 w 71"/>
              <a:gd name="T11" fmla="*/ 0 h 62"/>
              <a:gd name="T12" fmla="*/ 28 w 71"/>
              <a:gd name="T13" fmla="*/ 0 h 62"/>
              <a:gd name="T14" fmla="*/ 28 w 71"/>
              <a:gd name="T15" fmla="*/ 0 h 62"/>
              <a:gd name="T16" fmla="*/ 6 w 71"/>
              <a:gd name="T17" fmla="*/ 0 h 62"/>
              <a:gd name="T18" fmla="*/ 0 w 71"/>
              <a:gd name="T19" fmla="*/ 5 h 62"/>
              <a:gd name="T20" fmla="*/ 0 w 71"/>
              <a:gd name="T21" fmla="*/ 56 h 62"/>
              <a:gd name="T22" fmla="*/ 6 w 71"/>
              <a:gd name="T23" fmla="*/ 62 h 62"/>
              <a:gd name="T24" fmla="*/ 44 w 71"/>
              <a:gd name="T25" fmla="*/ 62 h 62"/>
              <a:gd name="T26" fmla="*/ 50 w 71"/>
              <a:gd name="T27" fmla="*/ 56 h 62"/>
              <a:gd name="T28" fmla="*/ 50 w 71"/>
              <a:gd name="T29" fmla="*/ 21 h 62"/>
              <a:gd name="T30" fmla="*/ 49 w 71"/>
              <a:gd name="T31" fmla="*/ 21 h 62"/>
              <a:gd name="T32" fmla="*/ 28 w 71"/>
              <a:gd name="T33" fmla="*/ 5 h 62"/>
              <a:gd name="T34" fmla="*/ 44 w 71"/>
              <a:gd name="T35" fmla="*/ 21 h 62"/>
              <a:gd name="T36" fmla="*/ 28 w 71"/>
              <a:gd name="T37" fmla="*/ 21 h 62"/>
              <a:gd name="T38" fmla="*/ 28 w 71"/>
              <a:gd name="T39" fmla="*/ 5 h 62"/>
              <a:gd name="T40" fmla="*/ 44 w 71"/>
              <a:gd name="T41" fmla="*/ 56 h 62"/>
              <a:gd name="T42" fmla="*/ 6 w 71"/>
              <a:gd name="T43" fmla="*/ 56 h 62"/>
              <a:gd name="T44" fmla="*/ 6 w 71"/>
              <a:gd name="T45" fmla="*/ 5 h 62"/>
              <a:gd name="T46" fmla="*/ 23 w 71"/>
              <a:gd name="T47" fmla="*/ 5 h 62"/>
              <a:gd name="T48" fmla="*/ 23 w 71"/>
              <a:gd name="T49" fmla="*/ 21 h 62"/>
              <a:gd name="T50" fmla="*/ 28 w 71"/>
              <a:gd name="T51" fmla="*/ 27 h 62"/>
              <a:gd name="T52" fmla="*/ 44 w 71"/>
              <a:gd name="T53" fmla="*/ 27 h 62"/>
              <a:gd name="T54" fmla="*/ 44 w 71"/>
              <a:gd name="T55" fmla="*/ 56 h 62"/>
              <a:gd name="T56" fmla="*/ 58 w 71"/>
              <a:gd name="T57" fmla="*/ 14 h 62"/>
              <a:gd name="T58" fmla="*/ 60 w 71"/>
              <a:gd name="T59" fmla="*/ 19 h 62"/>
              <a:gd name="T60" fmla="*/ 60 w 71"/>
              <a:gd name="T61" fmla="*/ 56 h 62"/>
              <a:gd name="T62" fmla="*/ 55 w 71"/>
              <a:gd name="T63" fmla="*/ 62 h 62"/>
              <a:gd name="T64" fmla="*/ 53 w 71"/>
              <a:gd name="T65" fmla="*/ 62 h 62"/>
              <a:gd name="T66" fmla="*/ 55 w 71"/>
              <a:gd name="T67" fmla="*/ 57 h 62"/>
              <a:gd name="T68" fmla="*/ 55 w 71"/>
              <a:gd name="T69" fmla="*/ 21 h 62"/>
              <a:gd name="T70" fmla="*/ 53 w 71"/>
              <a:gd name="T71" fmla="*/ 15 h 62"/>
              <a:gd name="T72" fmla="*/ 37 w 71"/>
              <a:gd name="T73" fmla="*/ 0 h 62"/>
              <a:gd name="T74" fmla="*/ 37 w 71"/>
              <a:gd name="T75" fmla="*/ 0 h 62"/>
              <a:gd name="T76" fmla="*/ 39 w 71"/>
              <a:gd name="T77" fmla="*/ 0 h 62"/>
              <a:gd name="T78" fmla="*/ 40 w 71"/>
              <a:gd name="T79" fmla="*/ 0 h 62"/>
              <a:gd name="T80" fmla="*/ 47 w 71"/>
              <a:gd name="T81" fmla="*/ 3 h 62"/>
              <a:gd name="T82" fmla="*/ 58 w 71"/>
              <a:gd name="T83" fmla="*/ 14 h 62"/>
              <a:gd name="T84" fmla="*/ 69 w 71"/>
              <a:gd name="T85" fmla="*/ 13 h 62"/>
              <a:gd name="T86" fmla="*/ 71 w 71"/>
              <a:gd name="T87" fmla="*/ 17 h 62"/>
              <a:gd name="T88" fmla="*/ 71 w 71"/>
              <a:gd name="T89" fmla="*/ 56 h 62"/>
              <a:gd name="T90" fmla="*/ 65 w 71"/>
              <a:gd name="T91" fmla="*/ 62 h 62"/>
              <a:gd name="T92" fmla="*/ 64 w 71"/>
              <a:gd name="T93" fmla="*/ 62 h 62"/>
              <a:gd name="T94" fmla="*/ 65 w 71"/>
              <a:gd name="T95" fmla="*/ 57 h 62"/>
              <a:gd name="T96" fmla="*/ 65 w 71"/>
              <a:gd name="T97" fmla="*/ 18 h 62"/>
              <a:gd name="T98" fmla="*/ 64 w 71"/>
              <a:gd name="T99" fmla="*/ 14 h 62"/>
              <a:gd name="T100" fmla="*/ 50 w 71"/>
              <a:gd name="T101" fmla="*/ 0 h 62"/>
              <a:gd name="T102" fmla="*/ 50 w 71"/>
              <a:gd name="T103" fmla="*/ 0 h 62"/>
              <a:gd name="T104" fmla="*/ 51 w 71"/>
              <a:gd name="T105" fmla="*/ 0 h 62"/>
              <a:gd name="T106" fmla="*/ 52 w 71"/>
              <a:gd name="T107" fmla="*/ 0 h 62"/>
              <a:gd name="T108" fmla="*/ 59 w 71"/>
              <a:gd name="T109" fmla="*/ 3 h 62"/>
              <a:gd name="T110" fmla="*/ 69 w 71"/>
              <a:gd name="T111" fmla="*/ 13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1" h="62">
                <a:moveTo>
                  <a:pt x="49" y="21"/>
                </a:moveTo>
                <a:cubicBezTo>
                  <a:pt x="49" y="20"/>
                  <a:pt x="49" y="20"/>
                  <a:pt x="49" y="19"/>
                </a:cubicBezTo>
                <a:cubicBezTo>
                  <a:pt x="49" y="19"/>
                  <a:pt x="49" y="19"/>
                  <a:pt x="49" y="19"/>
                </a:cubicBezTo>
                <a:cubicBezTo>
                  <a:pt x="49" y="18"/>
                  <a:pt x="48" y="18"/>
                  <a:pt x="48" y="17"/>
                </a:cubicBezTo>
                <a:cubicBezTo>
                  <a:pt x="32" y="2"/>
                  <a:pt x="32" y="2"/>
                  <a:pt x="32" y="2"/>
                </a:cubicBezTo>
                <a:cubicBezTo>
                  <a:pt x="31" y="0"/>
                  <a:pt x="30" y="0"/>
                  <a:pt x="28" y="0"/>
                </a:cubicBezTo>
                <a:cubicBezTo>
                  <a:pt x="28" y="0"/>
                  <a:pt x="28" y="0"/>
                  <a:pt x="28" y="0"/>
                </a:cubicBezTo>
                <a:cubicBezTo>
                  <a:pt x="28" y="0"/>
                  <a:pt x="28" y="0"/>
                  <a:pt x="28" y="0"/>
                </a:cubicBezTo>
                <a:cubicBezTo>
                  <a:pt x="6" y="0"/>
                  <a:pt x="6" y="0"/>
                  <a:pt x="6" y="0"/>
                </a:cubicBezTo>
                <a:cubicBezTo>
                  <a:pt x="3" y="0"/>
                  <a:pt x="0" y="2"/>
                  <a:pt x="0" y="5"/>
                </a:cubicBezTo>
                <a:cubicBezTo>
                  <a:pt x="0" y="56"/>
                  <a:pt x="0" y="56"/>
                  <a:pt x="0" y="56"/>
                </a:cubicBezTo>
                <a:cubicBezTo>
                  <a:pt x="0" y="59"/>
                  <a:pt x="3" y="62"/>
                  <a:pt x="6" y="62"/>
                </a:cubicBezTo>
                <a:cubicBezTo>
                  <a:pt x="44" y="62"/>
                  <a:pt x="44" y="62"/>
                  <a:pt x="44" y="62"/>
                </a:cubicBezTo>
                <a:cubicBezTo>
                  <a:pt x="47" y="62"/>
                  <a:pt x="50" y="59"/>
                  <a:pt x="50" y="56"/>
                </a:cubicBezTo>
                <a:cubicBezTo>
                  <a:pt x="50" y="21"/>
                  <a:pt x="50" y="21"/>
                  <a:pt x="50" y="21"/>
                </a:cubicBezTo>
                <a:cubicBezTo>
                  <a:pt x="50" y="21"/>
                  <a:pt x="49" y="21"/>
                  <a:pt x="49" y="21"/>
                </a:cubicBezTo>
                <a:close/>
                <a:moveTo>
                  <a:pt x="28" y="5"/>
                </a:moveTo>
                <a:cubicBezTo>
                  <a:pt x="44" y="21"/>
                  <a:pt x="44" y="21"/>
                  <a:pt x="44" y="21"/>
                </a:cubicBezTo>
                <a:cubicBezTo>
                  <a:pt x="28" y="21"/>
                  <a:pt x="28" y="21"/>
                  <a:pt x="28" y="21"/>
                </a:cubicBezTo>
                <a:lnTo>
                  <a:pt x="28" y="5"/>
                </a:lnTo>
                <a:close/>
                <a:moveTo>
                  <a:pt x="44" y="56"/>
                </a:moveTo>
                <a:cubicBezTo>
                  <a:pt x="6" y="56"/>
                  <a:pt x="6" y="56"/>
                  <a:pt x="6" y="56"/>
                </a:cubicBezTo>
                <a:cubicBezTo>
                  <a:pt x="6" y="5"/>
                  <a:pt x="6" y="5"/>
                  <a:pt x="6" y="5"/>
                </a:cubicBezTo>
                <a:cubicBezTo>
                  <a:pt x="23" y="5"/>
                  <a:pt x="23" y="5"/>
                  <a:pt x="23" y="5"/>
                </a:cubicBezTo>
                <a:cubicBezTo>
                  <a:pt x="23" y="21"/>
                  <a:pt x="23" y="21"/>
                  <a:pt x="23" y="21"/>
                </a:cubicBezTo>
                <a:cubicBezTo>
                  <a:pt x="23" y="24"/>
                  <a:pt x="25" y="27"/>
                  <a:pt x="28" y="27"/>
                </a:cubicBezTo>
                <a:cubicBezTo>
                  <a:pt x="44" y="27"/>
                  <a:pt x="44" y="27"/>
                  <a:pt x="44" y="27"/>
                </a:cubicBezTo>
                <a:lnTo>
                  <a:pt x="44" y="56"/>
                </a:lnTo>
                <a:close/>
                <a:moveTo>
                  <a:pt x="58" y="14"/>
                </a:moveTo>
                <a:cubicBezTo>
                  <a:pt x="59" y="15"/>
                  <a:pt x="60" y="17"/>
                  <a:pt x="60" y="19"/>
                </a:cubicBezTo>
                <a:cubicBezTo>
                  <a:pt x="60" y="56"/>
                  <a:pt x="60" y="56"/>
                  <a:pt x="60" y="56"/>
                </a:cubicBezTo>
                <a:cubicBezTo>
                  <a:pt x="60" y="59"/>
                  <a:pt x="58" y="62"/>
                  <a:pt x="55" y="62"/>
                </a:cubicBezTo>
                <a:cubicBezTo>
                  <a:pt x="53" y="62"/>
                  <a:pt x="53" y="62"/>
                  <a:pt x="53" y="62"/>
                </a:cubicBezTo>
                <a:cubicBezTo>
                  <a:pt x="54" y="60"/>
                  <a:pt x="55" y="59"/>
                  <a:pt x="55" y="57"/>
                </a:cubicBezTo>
                <a:cubicBezTo>
                  <a:pt x="55" y="21"/>
                  <a:pt x="55" y="21"/>
                  <a:pt x="55" y="21"/>
                </a:cubicBezTo>
                <a:cubicBezTo>
                  <a:pt x="55" y="19"/>
                  <a:pt x="54" y="17"/>
                  <a:pt x="53" y="15"/>
                </a:cubicBezTo>
                <a:cubicBezTo>
                  <a:pt x="37" y="0"/>
                  <a:pt x="37" y="0"/>
                  <a:pt x="37" y="0"/>
                </a:cubicBezTo>
                <a:cubicBezTo>
                  <a:pt x="37" y="0"/>
                  <a:pt x="37" y="0"/>
                  <a:pt x="37" y="0"/>
                </a:cubicBezTo>
                <a:cubicBezTo>
                  <a:pt x="39" y="0"/>
                  <a:pt x="39" y="0"/>
                  <a:pt x="39" y="0"/>
                </a:cubicBezTo>
                <a:cubicBezTo>
                  <a:pt x="40" y="0"/>
                  <a:pt x="40" y="0"/>
                  <a:pt x="40" y="0"/>
                </a:cubicBezTo>
                <a:cubicBezTo>
                  <a:pt x="41" y="0"/>
                  <a:pt x="44" y="0"/>
                  <a:pt x="47" y="3"/>
                </a:cubicBezTo>
                <a:cubicBezTo>
                  <a:pt x="58" y="14"/>
                  <a:pt x="58" y="14"/>
                  <a:pt x="58" y="14"/>
                </a:cubicBezTo>
                <a:moveTo>
                  <a:pt x="69" y="13"/>
                </a:moveTo>
                <a:cubicBezTo>
                  <a:pt x="70" y="14"/>
                  <a:pt x="71" y="16"/>
                  <a:pt x="71" y="17"/>
                </a:cubicBezTo>
                <a:cubicBezTo>
                  <a:pt x="71" y="56"/>
                  <a:pt x="71" y="56"/>
                  <a:pt x="71" y="56"/>
                </a:cubicBezTo>
                <a:cubicBezTo>
                  <a:pt x="71" y="59"/>
                  <a:pt x="68" y="62"/>
                  <a:pt x="65" y="62"/>
                </a:cubicBezTo>
                <a:cubicBezTo>
                  <a:pt x="64" y="62"/>
                  <a:pt x="64" y="62"/>
                  <a:pt x="64" y="62"/>
                </a:cubicBezTo>
                <a:cubicBezTo>
                  <a:pt x="65" y="60"/>
                  <a:pt x="65" y="59"/>
                  <a:pt x="65" y="57"/>
                </a:cubicBezTo>
                <a:cubicBezTo>
                  <a:pt x="65" y="18"/>
                  <a:pt x="65" y="18"/>
                  <a:pt x="65" y="18"/>
                </a:cubicBezTo>
                <a:cubicBezTo>
                  <a:pt x="65" y="17"/>
                  <a:pt x="65" y="15"/>
                  <a:pt x="64" y="14"/>
                </a:cubicBezTo>
                <a:cubicBezTo>
                  <a:pt x="50" y="0"/>
                  <a:pt x="50" y="0"/>
                  <a:pt x="50" y="0"/>
                </a:cubicBezTo>
                <a:cubicBezTo>
                  <a:pt x="50" y="0"/>
                  <a:pt x="50" y="0"/>
                  <a:pt x="50" y="0"/>
                </a:cubicBezTo>
                <a:cubicBezTo>
                  <a:pt x="51" y="0"/>
                  <a:pt x="51" y="0"/>
                  <a:pt x="51" y="0"/>
                </a:cubicBezTo>
                <a:cubicBezTo>
                  <a:pt x="52" y="0"/>
                  <a:pt x="52" y="0"/>
                  <a:pt x="52" y="0"/>
                </a:cubicBezTo>
                <a:cubicBezTo>
                  <a:pt x="54" y="0"/>
                  <a:pt x="56" y="0"/>
                  <a:pt x="59" y="3"/>
                </a:cubicBezTo>
                <a:cubicBezTo>
                  <a:pt x="69" y="13"/>
                  <a:pt x="69" y="13"/>
                  <a:pt x="69" y="13"/>
                </a:cubicBezTo>
              </a:path>
            </a:pathLst>
          </a:custGeom>
          <a:solidFill>
            <a:schemeClr val="bg1"/>
          </a:solidFill>
          <a:ln>
            <a:noFill/>
          </a:ln>
          <a:extLst/>
        </p:spPr>
        <p:txBody>
          <a:bodyPr vert="horz" wrap="square" lIns="95135" tIns="47567" rIns="95135" bIns="47567" numCol="1" anchor="t" anchorCtr="0" compatLnSpc="1">
            <a:prstTxWarp prst="textNoShape">
              <a:avLst/>
            </a:prstTxWarp>
          </a:bodyPr>
          <a:lstStyle>
            <a:defPPr>
              <a:defRPr lang="en-US"/>
            </a:defPPr>
            <a:lvl1pPr marL="0" algn="l" defTabSz="932742" rtl="0" eaLnBrk="1" latinLnBrk="0" hangingPunct="1">
              <a:defRPr sz="1800" kern="1200">
                <a:solidFill>
                  <a:schemeClr val="tx1"/>
                </a:solidFill>
                <a:latin typeface="+mn-lt"/>
                <a:ea typeface="+mn-ea"/>
                <a:cs typeface="+mn-cs"/>
              </a:defRPr>
            </a:lvl1pPr>
            <a:lvl2pPr marL="466371" algn="l" defTabSz="932742" rtl="0" eaLnBrk="1" latinLnBrk="0" hangingPunct="1">
              <a:defRPr sz="1800" kern="1200">
                <a:solidFill>
                  <a:schemeClr val="tx1"/>
                </a:solidFill>
                <a:latin typeface="+mn-lt"/>
                <a:ea typeface="+mn-ea"/>
                <a:cs typeface="+mn-cs"/>
              </a:defRPr>
            </a:lvl2pPr>
            <a:lvl3pPr marL="932742" algn="l" defTabSz="932742" rtl="0" eaLnBrk="1" latinLnBrk="0" hangingPunct="1">
              <a:defRPr sz="1800" kern="1200">
                <a:solidFill>
                  <a:schemeClr val="tx1"/>
                </a:solidFill>
                <a:latin typeface="+mn-lt"/>
                <a:ea typeface="+mn-ea"/>
                <a:cs typeface="+mn-cs"/>
              </a:defRPr>
            </a:lvl3pPr>
            <a:lvl4pPr marL="1399113" algn="l" defTabSz="932742" rtl="0" eaLnBrk="1" latinLnBrk="0" hangingPunct="1">
              <a:defRPr sz="1800" kern="1200">
                <a:solidFill>
                  <a:schemeClr val="tx1"/>
                </a:solidFill>
                <a:latin typeface="+mn-lt"/>
                <a:ea typeface="+mn-ea"/>
                <a:cs typeface="+mn-cs"/>
              </a:defRPr>
            </a:lvl4pPr>
            <a:lvl5pPr marL="1865484" algn="l" defTabSz="932742" rtl="0" eaLnBrk="1" latinLnBrk="0" hangingPunct="1">
              <a:defRPr sz="1800" kern="1200">
                <a:solidFill>
                  <a:schemeClr val="tx1"/>
                </a:solidFill>
                <a:latin typeface="+mn-lt"/>
                <a:ea typeface="+mn-ea"/>
                <a:cs typeface="+mn-cs"/>
              </a:defRPr>
            </a:lvl5pPr>
            <a:lvl6pPr marL="2331856" algn="l" defTabSz="932742" rtl="0" eaLnBrk="1" latinLnBrk="0" hangingPunct="1">
              <a:defRPr sz="1800" kern="1200">
                <a:solidFill>
                  <a:schemeClr val="tx1"/>
                </a:solidFill>
                <a:latin typeface="+mn-lt"/>
                <a:ea typeface="+mn-ea"/>
                <a:cs typeface="+mn-cs"/>
              </a:defRPr>
            </a:lvl6pPr>
            <a:lvl7pPr marL="2798226" algn="l" defTabSz="932742" rtl="0" eaLnBrk="1" latinLnBrk="0" hangingPunct="1">
              <a:defRPr sz="1800" kern="1200">
                <a:solidFill>
                  <a:schemeClr val="tx1"/>
                </a:solidFill>
                <a:latin typeface="+mn-lt"/>
                <a:ea typeface="+mn-ea"/>
                <a:cs typeface="+mn-cs"/>
              </a:defRPr>
            </a:lvl7pPr>
            <a:lvl8pPr marL="3264597" algn="l" defTabSz="932742" rtl="0" eaLnBrk="1" latinLnBrk="0" hangingPunct="1">
              <a:defRPr sz="1800" kern="1200">
                <a:solidFill>
                  <a:schemeClr val="tx1"/>
                </a:solidFill>
                <a:latin typeface="+mn-lt"/>
                <a:ea typeface="+mn-ea"/>
                <a:cs typeface="+mn-cs"/>
              </a:defRPr>
            </a:lvl8pPr>
            <a:lvl9pPr marL="3730969" algn="l" defTabSz="932742" rtl="0" eaLnBrk="1" latinLnBrk="0" hangingPunct="1">
              <a:defRPr sz="1800" kern="1200">
                <a:solidFill>
                  <a:schemeClr val="tx1"/>
                </a:solidFill>
                <a:latin typeface="+mn-lt"/>
                <a:ea typeface="+mn-ea"/>
                <a:cs typeface="+mn-cs"/>
              </a:defRPr>
            </a:lvl9pPr>
          </a:lstStyle>
          <a:p>
            <a:endParaRPr lang="en-US" sz="1836" dirty="0">
              <a:solidFill>
                <a:srgbClr val="000000"/>
              </a:solidFill>
            </a:endParaRPr>
          </a:p>
        </p:txBody>
      </p:sp>
      <p:sp>
        <p:nvSpPr>
          <p:cNvPr id="44" name="Freeform 43"/>
          <p:cNvSpPr>
            <a:spLocks noChangeAspect="1" noEditPoints="1"/>
          </p:cNvSpPr>
          <p:nvPr/>
        </p:nvSpPr>
        <p:spPr bwMode="black">
          <a:xfrm>
            <a:off x="7032791" y="3918380"/>
            <a:ext cx="371283" cy="503578"/>
          </a:xfrm>
          <a:custGeom>
            <a:avLst/>
            <a:gdLst>
              <a:gd name="T0" fmla="*/ 50 w 53"/>
              <a:gd name="T1" fmla="*/ 15 h 71"/>
              <a:gd name="T2" fmla="*/ 50 w 53"/>
              <a:gd name="T3" fmla="*/ 15 h 71"/>
              <a:gd name="T4" fmla="*/ 3 w 53"/>
              <a:gd name="T5" fmla="*/ 15 h 71"/>
              <a:gd name="T6" fmla="*/ 0 w 53"/>
              <a:gd name="T7" fmla="*/ 11 h 71"/>
              <a:gd name="T8" fmla="*/ 3 w 53"/>
              <a:gd name="T9" fmla="*/ 8 h 71"/>
              <a:gd name="T10" fmla="*/ 3 w 53"/>
              <a:gd name="T11" fmla="*/ 8 h 71"/>
              <a:gd name="T12" fmla="*/ 50 w 53"/>
              <a:gd name="T13" fmla="*/ 8 h 71"/>
              <a:gd name="T14" fmla="*/ 53 w 53"/>
              <a:gd name="T15" fmla="*/ 11 h 71"/>
              <a:gd name="T16" fmla="*/ 50 w 53"/>
              <a:gd name="T17" fmla="*/ 15 h 71"/>
              <a:gd name="T18" fmla="*/ 34 w 53"/>
              <a:gd name="T19" fmla="*/ 3 h 71"/>
              <a:gd name="T20" fmla="*/ 32 w 53"/>
              <a:gd name="T21" fmla="*/ 0 h 71"/>
              <a:gd name="T22" fmla="*/ 21 w 53"/>
              <a:gd name="T23" fmla="*/ 0 h 71"/>
              <a:gd name="T24" fmla="*/ 21 w 53"/>
              <a:gd name="T25" fmla="*/ 0 h 71"/>
              <a:gd name="T26" fmla="*/ 19 w 53"/>
              <a:gd name="T27" fmla="*/ 3 h 71"/>
              <a:gd name="T28" fmla="*/ 21 w 53"/>
              <a:gd name="T29" fmla="*/ 5 h 71"/>
              <a:gd name="T30" fmla="*/ 32 w 53"/>
              <a:gd name="T31" fmla="*/ 5 h 71"/>
              <a:gd name="T32" fmla="*/ 32 w 53"/>
              <a:gd name="T33" fmla="*/ 5 h 71"/>
              <a:gd name="T34" fmla="*/ 34 w 53"/>
              <a:gd name="T35" fmla="*/ 3 h 71"/>
              <a:gd name="T36" fmla="*/ 49 w 53"/>
              <a:gd name="T37" fmla="*/ 24 h 71"/>
              <a:gd name="T38" fmla="*/ 47 w 53"/>
              <a:gd name="T39" fmla="*/ 65 h 71"/>
              <a:gd name="T40" fmla="*/ 42 w 53"/>
              <a:gd name="T41" fmla="*/ 71 h 71"/>
              <a:gd name="T42" fmla="*/ 12 w 53"/>
              <a:gd name="T43" fmla="*/ 71 h 71"/>
              <a:gd name="T44" fmla="*/ 6 w 53"/>
              <a:gd name="T45" fmla="*/ 65 h 71"/>
              <a:gd name="T46" fmla="*/ 4 w 53"/>
              <a:gd name="T47" fmla="*/ 24 h 71"/>
              <a:gd name="T48" fmla="*/ 9 w 53"/>
              <a:gd name="T49" fmla="*/ 19 h 71"/>
              <a:gd name="T50" fmla="*/ 44 w 53"/>
              <a:gd name="T51" fmla="*/ 19 h 71"/>
              <a:gd name="T52" fmla="*/ 49 w 53"/>
              <a:gd name="T53" fmla="*/ 24 h 71"/>
              <a:gd name="T54" fmla="*/ 17 w 53"/>
              <a:gd name="T55" fmla="*/ 62 h 71"/>
              <a:gd name="T56" fmla="*/ 16 w 53"/>
              <a:gd name="T57" fmla="*/ 27 h 71"/>
              <a:gd name="T58" fmla="*/ 13 w 53"/>
              <a:gd name="T59" fmla="*/ 25 h 71"/>
              <a:gd name="T60" fmla="*/ 11 w 53"/>
              <a:gd name="T61" fmla="*/ 27 h 71"/>
              <a:gd name="T62" fmla="*/ 12 w 53"/>
              <a:gd name="T63" fmla="*/ 63 h 71"/>
              <a:gd name="T64" fmla="*/ 14 w 53"/>
              <a:gd name="T65" fmla="*/ 65 h 71"/>
              <a:gd name="T66" fmla="*/ 14 w 53"/>
              <a:gd name="T67" fmla="*/ 65 h 71"/>
              <a:gd name="T68" fmla="*/ 17 w 53"/>
              <a:gd name="T69" fmla="*/ 62 h 71"/>
              <a:gd name="T70" fmla="*/ 29 w 53"/>
              <a:gd name="T71" fmla="*/ 27 h 71"/>
              <a:gd name="T72" fmla="*/ 27 w 53"/>
              <a:gd name="T73" fmla="*/ 25 h 71"/>
              <a:gd name="T74" fmla="*/ 27 w 53"/>
              <a:gd name="T75" fmla="*/ 25 h 71"/>
              <a:gd name="T76" fmla="*/ 24 w 53"/>
              <a:gd name="T77" fmla="*/ 27 h 71"/>
              <a:gd name="T78" fmla="*/ 24 w 53"/>
              <a:gd name="T79" fmla="*/ 62 h 71"/>
              <a:gd name="T80" fmla="*/ 26 w 53"/>
              <a:gd name="T81" fmla="*/ 65 h 71"/>
              <a:gd name="T82" fmla="*/ 26 w 53"/>
              <a:gd name="T83" fmla="*/ 65 h 71"/>
              <a:gd name="T84" fmla="*/ 29 w 53"/>
              <a:gd name="T85" fmla="*/ 62 h 71"/>
              <a:gd name="T86" fmla="*/ 29 w 53"/>
              <a:gd name="T87" fmla="*/ 27 h 71"/>
              <a:gd name="T88" fmla="*/ 43 w 53"/>
              <a:gd name="T89" fmla="*/ 27 h 71"/>
              <a:gd name="T90" fmla="*/ 40 w 53"/>
              <a:gd name="T91" fmla="*/ 25 h 71"/>
              <a:gd name="T92" fmla="*/ 38 w 53"/>
              <a:gd name="T93" fmla="*/ 27 h 71"/>
              <a:gd name="T94" fmla="*/ 36 w 53"/>
              <a:gd name="T95" fmla="*/ 62 h 71"/>
              <a:gd name="T96" fmla="*/ 39 w 53"/>
              <a:gd name="T97" fmla="*/ 65 h 71"/>
              <a:gd name="T98" fmla="*/ 39 w 53"/>
              <a:gd name="T99" fmla="*/ 65 h 71"/>
              <a:gd name="T100" fmla="*/ 41 w 53"/>
              <a:gd name="T101" fmla="*/ 63 h 71"/>
              <a:gd name="T102" fmla="*/ 43 w 53"/>
              <a:gd name="T103" fmla="*/ 27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3" h="71">
                <a:moveTo>
                  <a:pt x="50" y="15"/>
                </a:moveTo>
                <a:cubicBezTo>
                  <a:pt x="50" y="15"/>
                  <a:pt x="50" y="15"/>
                  <a:pt x="50" y="15"/>
                </a:cubicBezTo>
                <a:cubicBezTo>
                  <a:pt x="3" y="15"/>
                  <a:pt x="3" y="15"/>
                  <a:pt x="3" y="15"/>
                </a:cubicBezTo>
                <a:cubicBezTo>
                  <a:pt x="1" y="15"/>
                  <a:pt x="0" y="13"/>
                  <a:pt x="0" y="11"/>
                </a:cubicBezTo>
                <a:cubicBezTo>
                  <a:pt x="0" y="9"/>
                  <a:pt x="1" y="8"/>
                  <a:pt x="3" y="8"/>
                </a:cubicBezTo>
                <a:cubicBezTo>
                  <a:pt x="3" y="8"/>
                  <a:pt x="3" y="8"/>
                  <a:pt x="3" y="8"/>
                </a:cubicBezTo>
                <a:cubicBezTo>
                  <a:pt x="50" y="8"/>
                  <a:pt x="50" y="8"/>
                  <a:pt x="50" y="8"/>
                </a:cubicBezTo>
                <a:cubicBezTo>
                  <a:pt x="52" y="8"/>
                  <a:pt x="53" y="9"/>
                  <a:pt x="53" y="11"/>
                </a:cubicBezTo>
                <a:cubicBezTo>
                  <a:pt x="53" y="14"/>
                  <a:pt x="52" y="15"/>
                  <a:pt x="50" y="15"/>
                </a:cubicBezTo>
                <a:close/>
                <a:moveTo>
                  <a:pt x="34" y="3"/>
                </a:moveTo>
                <a:cubicBezTo>
                  <a:pt x="34" y="1"/>
                  <a:pt x="33" y="0"/>
                  <a:pt x="32" y="0"/>
                </a:cubicBezTo>
                <a:cubicBezTo>
                  <a:pt x="21" y="0"/>
                  <a:pt x="21" y="0"/>
                  <a:pt x="21" y="0"/>
                </a:cubicBezTo>
                <a:cubicBezTo>
                  <a:pt x="21" y="0"/>
                  <a:pt x="21" y="0"/>
                  <a:pt x="21" y="0"/>
                </a:cubicBezTo>
                <a:cubicBezTo>
                  <a:pt x="20" y="0"/>
                  <a:pt x="19" y="1"/>
                  <a:pt x="19" y="3"/>
                </a:cubicBezTo>
                <a:cubicBezTo>
                  <a:pt x="19" y="4"/>
                  <a:pt x="20" y="5"/>
                  <a:pt x="21" y="5"/>
                </a:cubicBezTo>
                <a:cubicBezTo>
                  <a:pt x="32" y="5"/>
                  <a:pt x="32" y="5"/>
                  <a:pt x="32" y="5"/>
                </a:cubicBezTo>
                <a:cubicBezTo>
                  <a:pt x="32" y="5"/>
                  <a:pt x="32" y="5"/>
                  <a:pt x="32" y="5"/>
                </a:cubicBezTo>
                <a:cubicBezTo>
                  <a:pt x="33" y="5"/>
                  <a:pt x="34" y="4"/>
                  <a:pt x="34" y="3"/>
                </a:cubicBezTo>
                <a:close/>
                <a:moveTo>
                  <a:pt x="49" y="24"/>
                </a:moveTo>
                <a:cubicBezTo>
                  <a:pt x="47" y="65"/>
                  <a:pt x="47" y="65"/>
                  <a:pt x="47" y="65"/>
                </a:cubicBezTo>
                <a:cubicBezTo>
                  <a:pt x="47" y="68"/>
                  <a:pt x="45" y="71"/>
                  <a:pt x="42" y="71"/>
                </a:cubicBezTo>
                <a:cubicBezTo>
                  <a:pt x="12" y="71"/>
                  <a:pt x="12" y="71"/>
                  <a:pt x="12" y="71"/>
                </a:cubicBezTo>
                <a:cubicBezTo>
                  <a:pt x="9" y="71"/>
                  <a:pt x="6" y="68"/>
                  <a:pt x="6" y="65"/>
                </a:cubicBezTo>
                <a:cubicBezTo>
                  <a:pt x="4" y="24"/>
                  <a:pt x="4" y="24"/>
                  <a:pt x="4" y="24"/>
                </a:cubicBezTo>
                <a:cubicBezTo>
                  <a:pt x="4" y="21"/>
                  <a:pt x="6" y="19"/>
                  <a:pt x="9" y="19"/>
                </a:cubicBezTo>
                <a:cubicBezTo>
                  <a:pt x="44" y="19"/>
                  <a:pt x="44" y="19"/>
                  <a:pt x="44" y="19"/>
                </a:cubicBezTo>
                <a:cubicBezTo>
                  <a:pt x="47" y="19"/>
                  <a:pt x="50" y="21"/>
                  <a:pt x="49" y="24"/>
                </a:cubicBezTo>
                <a:close/>
                <a:moveTo>
                  <a:pt x="17" y="62"/>
                </a:moveTo>
                <a:cubicBezTo>
                  <a:pt x="16" y="27"/>
                  <a:pt x="16" y="27"/>
                  <a:pt x="16" y="27"/>
                </a:cubicBezTo>
                <a:cubicBezTo>
                  <a:pt x="16" y="26"/>
                  <a:pt x="14" y="25"/>
                  <a:pt x="13" y="25"/>
                </a:cubicBezTo>
                <a:cubicBezTo>
                  <a:pt x="12" y="25"/>
                  <a:pt x="10" y="26"/>
                  <a:pt x="11" y="27"/>
                </a:cubicBezTo>
                <a:cubicBezTo>
                  <a:pt x="12" y="63"/>
                  <a:pt x="12" y="63"/>
                  <a:pt x="12" y="63"/>
                </a:cubicBezTo>
                <a:cubicBezTo>
                  <a:pt x="12" y="64"/>
                  <a:pt x="13" y="65"/>
                  <a:pt x="14" y="65"/>
                </a:cubicBezTo>
                <a:cubicBezTo>
                  <a:pt x="14" y="65"/>
                  <a:pt x="14" y="65"/>
                  <a:pt x="14" y="65"/>
                </a:cubicBezTo>
                <a:cubicBezTo>
                  <a:pt x="16" y="65"/>
                  <a:pt x="17" y="64"/>
                  <a:pt x="17" y="62"/>
                </a:cubicBezTo>
                <a:close/>
                <a:moveTo>
                  <a:pt x="29" y="27"/>
                </a:moveTo>
                <a:cubicBezTo>
                  <a:pt x="29" y="26"/>
                  <a:pt x="28" y="25"/>
                  <a:pt x="27" y="25"/>
                </a:cubicBezTo>
                <a:cubicBezTo>
                  <a:pt x="27" y="25"/>
                  <a:pt x="27" y="25"/>
                  <a:pt x="27" y="25"/>
                </a:cubicBezTo>
                <a:cubicBezTo>
                  <a:pt x="25" y="25"/>
                  <a:pt x="24" y="26"/>
                  <a:pt x="24" y="27"/>
                </a:cubicBezTo>
                <a:cubicBezTo>
                  <a:pt x="24" y="62"/>
                  <a:pt x="24" y="62"/>
                  <a:pt x="24" y="62"/>
                </a:cubicBezTo>
                <a:cubicBezTo>
                  <a:pt x="24" y="64"/>
                  <a:pt x="25" y="65"/>
                  <a:pt x="26" y="65"/>
                </a:cubicBezTo>
                <a:cubicBezTo>
                  <a:pt x="26" y="65"/>
                  <a:pt x="26" y="65"/>
                  <a:pt x="26" y="65"/>
                </a:cubicBezTo>
                <a:cubicBezTo>
                  <a:pt x="28" y="65"/>
                  <a:pt x="29" y="64"/>
                  <a:pt x="29" y="62"/>
                </a:cubicBezTo>
                <a:lnTo>
                  <a:pt x="29" y="27"/>
                </a:lnTo>
                <a:close/>
                <a:moveTo>
                  <a:pt x="43" y="27"/>
                </a:moveTo>
                <a:cubicBezTo>
                  <a:pt x="43" y="26"/>
                  <a:pt x="42" y="25"/>
                  <a:pt x="40" y="25"/>
                </a:cubicBezTo>
                <a:cubicBezTo>
                  <a:pt x="39" y="25"/>
                  <a:pt x="38" y="26"/>
                  <a:pt x="38" y="27"/>
                </a:cubicBezTo>
                <a:cubicBezTo>
                  <a:pt x="36" y="62"/>
                  <a:pt x="36" y="62"/>
                  <a:pt x="36" y="62"/>
                </a:cubicBezTo>
                <a:cubicBezTo>
                  <a:pt x="36" y="64"/>
                  <a:pt x="37" y="65"/>
                  <a:pt x="39" y="65"/>
                </a:cubicBezTo>
                <a:cubicBezTo>
                  <a:pt x="39" y="65"/>
                  <a:pt x="39" y="65"/>
                  <a:pt x="39" y="65"/>
                </a:cubicBezTo>
                <a:cubicBezTo>
                  <a:pt x="40" y="65"/>
                  <a:pt x="41" y="64"/>
                  <a:pt x="41" y="63"/>
                </a:cubicBezTo>
                <a:lnTo>
                  <a:pt x="43" y="27"/>
                </a:lnTo>
                <a:close/>
              </a:path>
            </a:pathLst>
          </a:custGeom>
          <a:solidFill>
            <a:schemeClr val="bg1"/>
          </a:solidFill>
          <a:ln>
            <a:noFill/>
          </a:ln>
          <a:extLst/>
        </p:spPr>
        <p:txBody>
          <a:bodyPr vert="horz" wrap="square" lIns="95135" tIns="47567" rIns="95135" bIns="47567" numCol="1" anchor="t" anchorCtr="0" compatLnSpc="1">
            <a:prstTxWarp prst="textNoShape">
              <a:avLst/>
            </a:prstTxWarp>
          </a:bodyPr>
          <a:lstStyle>
            <a:defPPr>
              <a:defRPr lang="en-US"/>
            </a:defPPr>
            <a:lvl1pPr marL="0" algn="l" defTabSz="932742" rtl="0" eaLnBrk="1" latinLnBrk="0" hangingPunct="1">
              <a:defRPr sz="1800" kern="1200">
                <a:solidFill>
                  <a:schemeClr val="tx1"/>
                </a:solidFill>
                <a:latin typeface="+mn-lt"/>
                <a:ea typeface="+mn-ea"/>
                <a:cs typeface="+mn-cs"/>
              </a:defRPr>
            </a:lvl1pPr>
            <a:lvl2pPr marL="466371" algn="l" defTabSz="932742" rtl="0" eaLnBrk="1" latinLnBrk="0" hangingPunct="1">
              <a:defRPr sz="1800" kern="1200">
                <a:solidFill>
                  <a:schemeClr val="tx1"/>
                </a:solidFill>
                <a:latin typeface="+mn-lt"/>
                <a:ea typeface="+mn-ea"/>
                <a:cs typeface="+mn-cs"/>
              </a:defRPr>
            </a:lvl2pPr>
            <a:lvl3pPr marL="932742" algn="l" defTabSz="932742" rtl="0" eaLnBrk="1" latinLnBrk="0" hangingPunct="1">
              <a:defRPr sz="1800" kern="1200">
                <a:solidFill>
                  <a:schemeClr val="tx1"/>
                </a:solidFill>
                <a:latin typeface="+mn-lt"/>
                <a:ea typeface="+mn-ea"/>
                <a:cs typeface="+mn-cs"/>
              </a:defRPr>
            </a:lvl3pPr>
            <a:lvl4pPr marL="1399113" algn="l" defTabSz="932742" rtl="0" eaLnBrk="1" latinLnBrk="0" hangingPunct="1">
              <a:defRPr sz="1800" kern="1200">
                <a:solidFill>
                  <a:schemeClr val="tx1"/>
                </a:solidFill>
                <a:latin typeface="+mn-lt"/>
                <a:ea typeface="+mn-ea"/>
                <a:cs typeface="+mn-cs"/>
              </a:defRPr>
            </a:lvl4pPr>
            <a:lvl5pPr marL="1865484" algn="l" defTabSz="932742" rtl="0" eaLnBrk="1" latinLnBrk="0" hangingPunct="1">
              <a:defRPr sz="1800" kern="1200">
                <a:solidFill>
                  <a:schemeClr val="tx1"/>
                </a:solidFill>
                <a:latin typeface="+mn-lt"/>
                <a:ea typeface="+mn-ea"/>
                <a:cs typeface="+mn-cs"/>
              </a:defRPr>
            </a:lvl5pPr>
            <a:lvl6pPr marL="2331856" algn="l" defTabSz="932742" rtl="0" eaLnBrk="1" latinLnBrk="0" hangingPunct="1">
              <a:defRPr sz="1800" kern="1200">
                <a:solidFill>
                  <a:schemeClr val="tx1"/>
                </a:solidFill>
                <a:latin typeface="+mn-lt"/>
                <a:ea typeface="+mn-ea"/>
                <a:cs typeface="+mn-cs"/>
              </a:defRPr>
            </a:lvl6pPr>
            <a:lvl7pPr marL="2798226" algn="l" defTabSz="932742" rtl="0" eaLnBrk="1" latinLnBrk="0" hangingPunct="1">
              <a:defRPr sz="1800" kern="1200">
                <a:solidFill>
                  <a:schemeClr val="tx1"/>
                </a:solidFill>
                <a:latin typeface="+mn-lt"/>
                <a:ea typeface="+mn-ea"/>
                <a:cs typeface="+mn-cs"/>
              </a:defRPr>
            </a:lvl7pPr>
            <a:lvl8pPr marL="3264597" algn="l" defTabSz="932742" rtl="0" eaLnBrk="1" latinLnBrk="0" hangingPunct="1">
              <a:defRPr sz="1800" kern="1200">
                <a:solidFill>
                  <a:schemeClr val="tx1"/>
                </a:solidFill>
                <a:latin typeface="+mn-lt"/>
                <a:ea typeface="+mn-ea"/>
                <a:cs typeface="+mn-cs"/>
              </a:defRPr>
            </a:lvl8pPr>
            <a:lvl9pPr marL="3730969" algn="l" defTabSz="932742" rtl="0" eaLnBrk="1" latinLnBrk="0" hangingPunct="1">
              <a:defRPr sz="1800" kern="1200">
                <a:solidFill>
                  <a:schemeClr val="tx1"/>
                </a:solidFill>
                <a:latin typeface="+mn-lt"/>
                <a:ea typeface="+mn-ea"/>
                <a:cs typeface="+mn-cs"/>
              </a:defRPr>
            </a:lvl9pPr>
          </a:lstStyle>
          <a:p>
            <a:endParaRPr lang="en-US" sz="1836" dirty="0">
              <a:solidFill>
                <a:srgbClr val="000000"/>
              </a:solidFill>
            </a:endParaRPr>
          </a:p>
        </p:txBody>
      </p:sp>
      <p:sp>
        <p:nvSpPr>
          <p:cNvPr id="5" name="Oval 4"/>
          <p:cNvSpPr/>
          <p:nvPr/>
        </p:nvSpPr>
        <p:spPr bwMode="auto">
          <a:xfrm>
            <a:off x="6830540" y="3823300"/>
            <a:ext cx="776653" cy="690545"/>
          </a:xfrm>
          <a:prstGeom prst="ellipse">
            <a:avLst/>
          </a:prstGeom>
          <a:noFill/>
          <a:ln w="57150">
            <a:solidFill>
              <a:schemeClr val="bg1"/>
            </a:solid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7565" rIns="0" bIns="47565" numCol="1" rtlCol="0" anchor="ctr" anchorCtr="0" compatLnSpc="1">
            <a:prstTxWarp prst="textNoShape">
              <a:avLst/>
            </a:prstTxWarp>
          </a:bodyPr>
          <a:lstStyle/>
          <a:p>
            <a:pPr algn="ctr" defTabSz="951028"/>
            <a:endParaRPr lang="en-US" sz="2040" dirty="0">
              <a:gradFill>
                <a:gsLst>
                  <a:gs pos="0">
                    <a:srgbClr val="FFFFFF"/>
                  </a:gs>
                  <a:gs pos="100000">
                    <a:srgbClr val="FFFFFF"/>
                  </a:gs>
                </a:gsLst>
                <a:lin ang="5400000" scaled="0"/>
              </a:gradFill>
            </a:endParaRPr>
          </a:p>
        </p:txBody>
      </p:sp>
      <p:cxnSp>
        <p:nvCxnSpPr>
          <p:cNvPr id="7" name="Straight Connector 6"/>
          <p:cNvCxnSpPr/>
          <p:nvPr/>
        </p:nvCxnSpPr>
        <p:spPr>
          <a:xfrm>
            <a:off x="6943844" y="3928810"/>
            <a:ext cx="549177" cy="488289"/>
          </a:xfrm>
          <a:prstGeom prst="line">
            <a:avLst/>
          </a:prstGeom>
          <a:ln w="57150">
            <a:solidFill>
              <a:schemeClr val="bg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10" name="TextBox 9"/>
          <p:cNvSpPr txBox="1"/>
          <p:nvPr/>
        </p:nvSpPr>
        <p:spPr>
          <a:xfrm>
            <a:off x="7873872" y="3688114"/>
            <a:ext cx="790318" cy="1079241"/>
          </a:xfrm>
          <a:prstGeom prst="rect">
            <a:avLst/>
          </a:prstGeom>
          <a:noFill/>
        </p:spPr>
        <p:txBody>
          <a:bodyPr wrap="none" lIns="186521" tIns="149217" rIns="186521" bIns="149217" rtlCol="0">
            <a:spAutoFit/>
          </a:bodyPr>
          <a:lstStyle/>
          <a:p>
            <a:pPr>
              <a:lnSpc>
                <a:spcPct val="90000"/>
              </a:lnSpc>
              <a:spcAft>
                <a:spcPts val="612"/>
              </a:spcAft>
            </a:pPr>
            <a:r>
              <a:rPr lang="en-US" sz="5507" b="1" dirty="0">
                <a:solidFill>
                  <a:schemeClr val="bg1"/>
                </a:solidFill>
              </a:rPr>
              <a:t>$</a:t>
            </a:r>
          </a:p>
        </p:txBody>
      </p:sp>
    </p:spTree>
    <p:extLst>
      <p:ext uri="{BB962C8B-B14F-4D97-AF65-F5344CB8AC3E}">
        <p14:creationId xmlns:p14="http://schemas.microsoft.com/office/powerpoint/2010/main" val="1205560249"/>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1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err="1"/>
              <a:t>PolyBase</a:t>
            </a:r>
            <a:r>
              <a:rPr lang="en-US" dirty="0"/>
              <a:t> and queries</a:t>
            </a:r>
          </a:p>
        </p:txBody>
      </p:sp>
      <p:sp>
        <p:nvSpPr>
          <p:cNvPr id="3" name="Oval 2"/>
          <p:cNvSpPr/>
          <p:nvPr/>
        </p:nvSpPr>
        <p:spPr bwMode="auto">
          <a:xfrm>
            <a:off x="720213" y="1578328"/>
            <a:ext cx="2863092" cy="2732528"/>
          </a:xfrm>
          <a:prstGeom prst="ellipse">
            <a:avLst/>
          </a:prstGeom>
          <a:solidFill>
            <a:schemeClr val="accent5"/>
          </a:solidFill>
          <a:ln w="3175">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7565" rIns="0" bIns="47565" numCol="1" rtlCol="0" anchor="ctr" anchorCtr="0" compatLnSpc="1">
            <a:prstTxWarp prst="textNoShape">
              <a:avLst/>
            </a:prstTxWarp>
          </a:bodyPr>
          <a:lstStyle/>
          <a:p>
            <a:pPr algn="ctr" defTabSz="951028"/>
            <a:r>
              <a:rPr lang="en-US" sz="3264" dirty="0">
                <a:gradFill>
                  <a:gsLst>
                    <a:gs pos="0">
                      <a:srgbClr val="FFFFFF"/>
                    </a:gs>
                    <a:gs pos="100000">
                      <a:srgbClr val="FFFFFF"/>
                    </a:gs>
                  </a:gsLst>
                  <a:lin ang="5400000" scaled="0"/>
                </a:gradFill>
                <a:latin typeface="+mj-lt"/>
              </a:rPr>
              <a:t>RDBMS</a:t>
            </a:r>
          </a:p>
        </p:txBody>
      </p:sp>
      <p:sp>
        <p:nvSpPr>
          <p:cNvPr id="22" name="Oval 21"/>
          <p:cNvSpPr/>
          <p:nvPr/>
        </p:nvSpPr>
        <p:spPr bwMode="auto">
          <a:xfrm>
            <a:off x="8420408" y="1578328"/>
            <a:ext cx="2863092" cy="2732528"/>
          </a:xfrm>
          <a:prstGeom prst="ellipse">
            <a:avLst/>
          </a:prstGeom>
          <a:solidFill>
            <a:schemeClr val="accent5"/>
          </a:solidFill>
          <a:ln w="3175">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7565" rIns="0" bIns="47565" numCol="1" rtlCol="0" anchor="ctr" anchorCtr="0" compatLnSpc="1">
            <a:prstTxWarp prst="textNoShape">
              <a:avLst/>
            </a:prstTxWarp>
          </a:bodyPr>
          <a:lstStyle/>
          <a:p>
            <a:pPr algn="ctr" defTabSz="951028"/>
            <a:r>
              <a:rPr lang="en-US" sz="3264" dirty="0">
                <a:gradFill>
                  <a:gsLst>
                    <a:gs pos="0">
                      <a:srgbClr val="FFFFFF"/>
                    </a:gs>
                    <a:gs pos="100000">
                      <a:srgbClr val="FFFFFF"/>
                    </a:gs>
                  </a:gsLst>
                  <a:lin ang="5400000" scaled="0"/>
                </a:gradFill>
                <a:latin typeface="+mj-lt"/>
              </a:rPr>
              <a:t>Hadoop</a:t>
            </a:r>
            <a:endParaRPr lang="en-US" sz="2040" dirty="0">
              <a:gradFill>
                <a:gsLst>
                  <a:gs pos="0">
                    <a:srgbClr val="FFFFFF"/>
                  </a:gs>
                  <a:gs pos="100000">
                    <a:srgbClr val="FFFFFF"/>
                  </a:gs>
                </a:gsLst>
                <a:lin ang="5400000" scaled="0"/>
              </a:gradFill>
              <a:latin typeface="+mj-lt"/>
            </a:endParaRPr>
          </a:p>
        </p:txBody>
      </p:sp>
      <p:sp>
        <p:nvSpPr>
          <p:cNvPr id="24" name="Content Placeholder 2"/>
          <p:cNvSpPr txBox="1">
            <a:spLocks/>
          </p:cNvSpPr>
          <p:nvPr/>
        </p:nvSpPr>
        <p:spPr>
          <a:xfrm>
            <a:off x="1262123" y="5018505"/>
            <a:ext cx="10164061" cy="1171950"/>
          </a:xfrm>
          <a:prstGeom prst="rect">
            <a:avLst/>
          </a:prstGeom>
        </p:spPr>
        <p:txBody>
          <a:bodyP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US" sz="3199" b="1" dirty="0">
                <a:solidFill>
                  <a:schemeClr val="accent5"/>
                </a:solidFill>
                <a:latin typeface="Segoe UI Light"/>
              </a:rPr>
              <a:t>Provides a scalable, T-SQL-compatible query processing framework for combining data from both universes</a:t>
            </a:r>
          </a:p>
        </p:txBody>
      </p:sp>
      <p:sp>
        <p:nvSpPr>
          <p:cNvPr id="5" name="TextBox 4"/>
          <p:cNvSpPr txBox="1"/>
          <p:nvPr/>
        </p:nvSpPr>
        <p:spPr>
          <a:xfrm>
            <a:off x="4528667" y="2412524"/>
            <a:ext cx="2997910" cy="1079241"/>
          </a:xfrm>
          <a:prstGeom prst="rect">
            <a:avLst/>
          </a:prstGeom>
          <a:noFill/>
        </p:spPr>
        <p:txBody>
          <a:bodyPr wrap="none" lIns="186521" tIns="149217" rIns="186521" bIns="149217" rtlCol="0">
            <a:spAutoFit/>
          </a:bodyPr>
          <a:lstStyle/>
          <a:p>
            <a:pPr>
              <a:lnSpc>
                <a:spcPct val="90000"/>
              </a:lnSpc>
              <a:spcAft>
                <a:spcPts val="612"/>
              </a:spcAft>
            </a:pPr>
            <a:r>
              <a:rPr lang="en-US" sz="5507" dirty="0">
                <a:gradFill>
                  <a:gsLst>
                    <a:gs pos="2917">
                      <a:schemeClr val="tx1"/>
                    </a:gs>
                    <a:gs pos="30000">
                      <a:schemeClr val="tx1"/>
                    </a:gs>
                  </a:gsLst>
                  <a:lin ang="5400000" scaled="0"/>
                </a:gradFill>
                <a:latin typeface="+mj-lt"/>
              </a:rPr>
              <a:t>PolyBase</a:t>
            </a:r>
          </a:p>
        </p:txBody>
      </p:sp>
      <p:cxnSp>
        <p:nvCxnSpPr>
          <p:cNvPr id="8" name="Straight Connector 7"/>
          <p:cNvCxnSpPr>
            <a:stCxn id="3" idx="6"/>
            <a:endCxn id="5" idx="1"/>
          </p:cNvCxnSpPr>
          <p:nvPr/>
        </p:nvCxnSpPr>
        <p:spPr>
          <a:xfrm>
            <a:off x="3583305" y="2944592"/>
            <a:ext cx="945362" cy="7553"/>
          </a:xfrm>
          <a:prstGeom prst="line">
            <a:avLst/>
          </a:prstGeom>
          <a:ln>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0" name="Straight Connector 9"/>
          <p:cNvCxnSpPr>
            <a:stCxn id="5" idx="3"/>
            <a:endCxn id="22" idx="2"/>
          </p:cNvCxnSpPr>
          <p:nvPr/>
        </p:nvCxnSpPr>
        <p:spPr>
          <a:xfrm flipV="1">
            <a:off x="7526577" y="2944592"/>
            <a:ext cx="893831" cy="7553"/>
          </a:xfrm>
          <a:prstGeom prst="line">
            <a:avLst/>
          </a:prstGeom>
          <a:ln>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9" name="TextBox 8"/>
          <p:cNvSpPr txBox="1"/>
          <p:nvPr/>
        </p:nvSpPr>
        <p:spPr>
          <a:xfrm>
            <a:off x="1" y="6642289"/>
            <a:ext cx="3806190" cy="352236"/>
          </a:xfrm>
          <a:prstGeom prst="rect">
            <a:avLst/>
          </a:prstGeom>
          <a:noFill/>
        </p:spPr>
        <p:txBody>
          <a:bodyPr wrap="square" lIns="365760" tIns="146304" rIns="182880" bIns="146304" rtlCol="0" anchor="ctr" anchorCtr="0">
            <a:noAutofit/>
          </a:bodyPr>
          <a:lstStyle/>
          <a:p>
            <a:pPr>
              <a:lnSpc>
                <a:spcPct val="90000"/>
              </a:lnSpc>
              <a:spcAft>
                <a:spcPts val="600"/>
              </a:spcAft>
            </a:pPr>
            <a:r>
              <a:rPr lang="en-US" sz="1400" dirty="0">
                <a:solidFill>
                  <a:schemeClr val="bg1"/>
                </a:solidFill>
                <a:latin typeface="Segoe UI Semibold" panose="020B0702040204020203" pitchFamily="34" charset="0"/>
                <a:ea typeface="Segoe UI Black" panose="020B0A02040204020203" pitchFamily="34" charset="0"/>
                <a:cs typeface="Segoe UI Semibold" panose="020B0702040204020203" pitchFamily="34" charset="0"/>
              </a:rPr>
              <a:t>Access any data</a:t>
            </a:r>
          </a:p>
        </p:txBody>
      </p:sp>
    </p:spTree>
    <p:extLst>
      <p:ext uri="{BB962C8B-B14F-4D97-AF65-F5344CB8AC3E}">
        <p14:creationId xmlns:p14="http://schemas.microsoft.com/office/powerpoint/2010/main" val="2707868100"/>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16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err="1"/>
              <a:t>PolyBase</a:t>
            </a:r>
            <a:r>
              <a:rPr lang="en-US" dirty="0"/>
              <a:t> View in SQL Server 2016</a:t>
            </a:r>
          </a:p>
        </p:txBody>
      </p:sp>
      <p:sp>
        <p:nvSpPr>
          <p:cNvPr id="3" name="Text Placeholder 2"/>
          <p:cNvSpPr>
            <a:spLocks noGrp="1"/>
          </p:cNvSpPr>
          <p:nvPr>
            <p:ph type="body" sz="quarter" idx="11"/>
          </p:nvPr>
        </p:nvSpPr>
        <p:spPr>
          <a:xfrm>
            <a:off x="6750927" y="1627941"/>
            <a:ext cx="5151365" cy="4949771"/>
          </a:xfrm>
        </p:spPr>
        <p:txBody>
          <a:bodyPr>
            <a:normAutofit lnSpcReduction="10000"/>
          </a:bodyPr>
          <a:lstStyle/>
          <a:p>
            <a:r>
              <a:rPr lang="en-US" sz="3200" dirty="0" err="1">
                <a:latin typeface="Segoe UI Semilight" panose="020B0402040204020203" pitchFamily="34" charset="0"/>
                <a:cs typeface="Segoe UI Semilight" panose="020B0402040204020203" pitchFamily="34" charset="0"/>
              </a:rPr>
              <a:t>PolyBase</a:t>
            </a:r>
            <a:r>
              <a:rPr lang="en-US" sz="3200" dirty="0">
                <a:latin typeface="Segoe UI Semilight" panose="020B0402040204020203" pitchFamily="34" charset="0"/>
                <a:cs typeface="Segoe UI Semilight" panose="020B0402040204020203" pitchFamily="34" charset="0"/>
              </a:rPr>
              <a:t> View</a:t>
            </a:r>
          </a:p>
          <a:p>
            <a:pPr marL="342900" indent="-342900">
              <a:buFont typeface="Arial" panose="020B0604020202020204" pitchFamily="34" charset="0"/>
              <a:buChar char="•"/>
            </a:pPr>
            <a:r>
              <a:rPr lang="en-US" dirty="0"/>
              <a:t>Execute T-SQL queries against relational data in SQL Server and ‘semi-structured’ data in HDFS and/or Azure</a:t>
            </a:r>
          </a:p>
          <a:p>
            <a:pPr marL="342900" indent="-342900">
              <a:buFont typeface="Arial" panose="020B0604020202020204" pitchFamily="34" charset="0"/>
              <a:buChar char="•"/>
            </a:pPr>
            <a:r>
              <a:rPr lang="en-US" dirty="0"/>
              <a:t>Leverage existing T-SQL skills and BI tools to gain insights from different data stores</a:t>
            </a:r>
          </a:p>
          <a:p>
            <a:pPr marL="342900" indent="-342900">
              <a:buFont typeface="Arial" panose="020B0604020202020204" pitchFamily="34" charset="0"/>
              <a:buChar char="•"/>
            </a:pPr>
            <a:r>
              <a:rPr lang="en-US" dirty="0"/>
              <a:t>Expand the reach of SQL Server to Hadoop(HDFS)</a:t>
            </a:r>
          </a:p>
          <a:p>
            <a:endParaRPr lang="en-US" dirty="0"/>
          </a:p>
        </p:txBody>
      </p:sp>
      <p:sp>
        <p:nvSpPr>
          <p:cNvPr id="6" name="Rectangle 5"/>
          <p:cNvSpPr/>
          <p:nvPr/>
        </p:nvSpPr>
        <p:spPr bwMode="auto">
          <a:xfrm>
            <a:off x="2574807" y="2605680"/>
            <a:ext cx="1576552" cy="1261242"/>
          </a:xfrm>
          <a:prstGeom prst="rect">
            <a:avLst/>
          </a:prstGeom>
          <a:ln w="3175">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algn="ctr" defTabSz="932472" fontAlgn="base">
              <a:spcBef>
                <a:spcPct val="0"/>
              </a:spcBef>
              <a:spcAft>
                <a:spcPct val="0"/>
              </a:spcAft>
            </a:pPr>
            <a:r>
              <a:rPr lang="en-US" sz="2000" dirty="0">
                <a:gradFill>
                  <a:gsLst>
                    <a:gs pos="0">
                      <a:srgbClr val="FFFFFF"/>
                    </a:gs>
                    <a:gs pos="100000">
                      <a:srgbClr val="FFFFFF"/>
                    </a:gs>
                  </a:gsLst>
                  <a:lin ang="5400000" scaled="0"/>
                </a:gradFill>
              </a:rPr>
              <a:t>SQL Server</a:t>
            </a:r>
          </a:p>
        </p:txBody>
      </p:sp>
      <p:sp>
        <p:nvSpPr>
          <p:cNvPr id="7" name="Rectangle 6"/>
          <p:cNvSpPr/>
          <p:nvPr/>
        </p:nvSpPr>
        <p:spPr bwMode="auto">
          <a:xfrm>
            <a:off x="1006138" y="4551909"/>
            <a:ext cx="1513489" cy="1303283"/>
          </a:xfrm>
          <a:prstGeom prst="rect">
            <a:avLst/>
          </a:prstGeom>
          <a:solidFill>
            <a:srgbClr val="5C2D91"/>
          </a:solidFill>
          <a:ln w="3175">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algn="ctr" defTabSz="932472" fontAlgn="base">
              <a:spcBef>
                <a:spcPct val="0"/>
              </a:spcBef>
              <a:spcAft>
                <a:spcPct val="0"/>
              </a:spcAft>
            </a:pPr>
            <a:r>
              <a:rPr lang="en-US" sz="2000" dirty="0">
                <a:gradFill>
                  <a:gsLst>
                    <a:gs pos="0">
                      <a:srgbClr val="FFFFFF"/>
                    </a:gs>
                    <a:gs pos="100000">
                      <a:srgbClr val="FFFFFF"/>
                    </a:gs>
                  </a:gsLst>
                  <a:lin ang="5400000" scaled="0"/>
                </a:gradFill>
              </a:rPr>
              <a:t>Hadoop</a:t>
            </a:r>
          </a:p>
        </p:txBody>
      </p:sp>
      <p:sp>
        <p:nvSpPr>
          <p:cNvPr id="8" name="Rectangle 7"/>
          <p:cNvSpPr/>
          <p:nvPr/>
        </p:nvSpPr>
        <p:spPr bwMode="auto">
          <a:xfrm>
            <a:off x="4242334" y="4551909"/>
            <a:ext cx="1576552" cy="1261242"/>
          </a:xfrm>
          <a:prstGeom prst="rect">
            <a:avLst/>
          </a:prstGeom>
          <a:solidFill>
            <a:srgbClr val="002060"/>
          </a:solidFill>
          <a:ln w="3175">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algn="ctr" defTabSz="932472" fontAlgn="base">
              <a:spcBef>
                <a:spcPct val="0"/>
              </a:spcBef>
              <a:spcAft>
                <a:spcPct val="0"/>
              </a:spcAft>
            </a:pPr>
            <a:r>
              <a:rPr lang="en-US" sz="2000" dirty="0">
                <a:gradFill>
                  <a:gsLst>
                    <a:gs pos="0">
                      <a:srgbClr val="FFFFFF"/>
                    </a:gs>
                    <a:gs pos="100000">
                      <a:srgbClr val="FFFFFF"/>
                    </a:gs>
                  </a:gsLst>
                  <a:lin ang="5400000" scaled="0"/>
                </a:gradFill>
              </a:rPr>
              <a:t>Azure Blob Storage</a:t>
            </a:r>
          </a:p>
        </p:txBody>
      </p:sp>
      <p:sp>
        <p:nvSpPr>
          <p:cNvPr id="9" name="Freeform 8"/>
          <p:cNvSpPr>
            <a:spLocks noChangeAspect="1"/>
          </p:cNvSpPr>
          <p:nvPr/>
        </p:nvSpPr>
        <p:spPr bwMode="black">
          <a:xfrm>
            <a:off x="3023040" y="1350545"/>
            <a:ext cx="532939" cy="467614"/>
          </a:xfrm>
          <a:custGeom>
            <a:avLst/>
            <a:gdLst/>
            <a:ahLst/>
            <a:cxnLst/>
            <a:rect l="l" t="t" r="r" b="b"/>
            <a:pathLst>
              <a:path w="4740335" h="4048081">
                <a:moveTo>
                  <a:pt x="3683614" y="1098549"/>
                </a:moveTo>
                <a:cubicBezTo>
                  <a:pt x="3683654" y="1098549"/>
                  <a:pt x="3689354" y="1098549"/>
                  <a:pt x="4502870" y="1098549"/>
                </a:cubicBezTo>
                <a:cubicBezTo>
                  <a:pt x="4633477" y="1098549"/>
                  <a:pt x="4740335" y="1205183"/>
                  <a:pt x="4740335" y="1335514"/>
                </a:cubicBezTo>
                <a:cubicBezTo>
                  <a:pt x="4740335" y="1335569"/>
                  <a:pt x="4740335" y="1343335"/>
                  <a:pt x="4740335" y="2449249"/>
                </a:cubicBezTo>
                <a:cubicBezTo>
                  <a:pt x="4740335" y="2579580"/>
                  <a:pt x="4633477" y="2686214"/>
                  <a:pt x="4502870" y="2686214"/>
                </a:cubicBezTo>
                <a:cubicBezTo>
                  <a:pt x="4502870" y="2686253"/>
                  <a:pt x="4502870" y="2691777"/>
                  <a:pt x="4502870" y="3480046"/>
                </a:cubicBezTo>
                <a:cubicBezTo>
                  <a:pt x="4502870" y="3610377"/>
                  <a:pt x="4396011" y="3717011"/>
                  <a:pt x="4265405" y="3717011"/>
                </a:cubicBezTo>
                <a:cubicBezTo>
                  <a:pt x="4265376" y="3717011"/>
                  <a:pt x="4262133" y="3717011"/>
                  <a:pt x="3909206" y="3717011"/>
                </a:cubicBezTo>
                <a:cubicBezTo>
                  <a:pt x="3790473" y="3717011"/>
                  <a:pt x="3683614" y="3610377"/>
                  <a:pt x="3683614" y="3480046"/>
                </a:cubicBezTo>
                <a:cubicBezTo>
                  <a:pt x="3683614" y="3480010"/>
                  <a:pt x="3683614" y="3474701"/>
                  <a:pt x="3683614" y="2686214"/>
                </a:cubicBezTo>
                <a:cubicBezTo>
                  <a:pt x="3553008" y="2686214"/>
                  <a:pt x="3446148" y="2579580"/>
                  <a:pt x="3446148" y="2449249"/>
                </a:cubicBezTo>
                <a:cubicBezTo>
                  <a:pt x="3446148" y="2449192"/>
                  <a:pt x="3446148" y="2441288"/>
                  <a:pt x="3446148" y="1335514"/>
                </a:cubicBezTo>
                <a:cubicBezTo>
                  <a:pt x="3446148" y="1205183"/>
                  <a:pt x="3553008" y="1098549"/>
                  <a:pt x="3683614" y="1098549"/>
                </a:cubicBezTo>
                <a:close/>
                <a:moveTo>
                  <a:pt x="236546" y="1098549"/>
                </a:moveTo>
                <a:cubicBezTo>
                  <a:pt x="236570" y="1098549"/>
                  <a:pt x="240947" y="1098549"/>
                  <a:pt x="1052628" y="1098549"/>
                </a:cubicBezTo>
                <a:cubicBezTo>
                  <a:pt x="1182728" y="1098549"/>
                  <a:pt x="1289174" y="1205183"/>
                  <a:pt x="1289174" y="1335514"/>
                </a:cubicBezTo>
                <a:cubicBezTo>
                  <a:pt x="1289174" y="1335532"/>
                  <a:pt x="1289174" y="1340039"/>
                  <a:pt x="1289174" y="2449249"/>
                </a:cubicBezTo>
                <a:cubicBezTo>
                  <a:pt x="1289174" y="2579580"/>
                  <a:pt x="1182728" y="2686214"/>
                  <a:pt x="1052628" y="2686214"/>
                </a:cubicBezTo>
                <a:cubicBezTo>
                  <a:pt x="1052628" y="2686235"/>
                  <a:pt x="1052628" y="2690268"/>
                  <a:pt x="1052628" y="3480046"/>
                </a:cubicBezTo>
                <a:cubicBezTo>
                  <a:pt x="1052628" y="3610377"/>
                  <a:pt x="946183" y="3717011"/>
                  <a:pt x="827910" y="3717011"/>
                </a:cubicBezTo>
                <a:cubicBezTo>
                  <a:pt x="827894" y="3717011"/>
                  <a:pt x="825508" y="3717011"/>
                  <a:pt x="473091" y="3717011"/>
                </a:cubicBezTo>
                <a:cubicBezTo>
                  <a:pt x="342991" y="3717011"/>
                  <a:pt x="236546" y="3610377"/>
                  <a:pt x="236546" y="3480046"/>
                </a:cubicBezTo>
                <a:cubicBezTo>
                  <a:pt x="236546" y="3480026"/>
                  <a:pt x="236546" y="3476021"/>
                  <a:pt x="236546" y="2686214"/>
                </a:cubicBezTo>
                <a:cubicBezTo>
                  <a:pt x="106446" y="2686214"/>
                  <a:pt x="0" y="2579580"/>
                  <a:pt x="0" y="2449249"/>
                </a:cubicBezTo>
                <a:cubicBezTo>
                  <a:pt x="0" y="2449230"/>
                  <a:pt x="0" y="2444630"/>
                  <a:pt x="0" y="1335514"/>
                </a:cubicBezTo>
                <a:cubicBezTo>
                  <a:pt x="0" y="1205183"/>
                  <a:pt x="106446" y="1098549"/>
                  <a:pt x="236546" y="1098549"/>
                </a:cubicBezTo>
                <a:close/>
                <a:moveTo>
                  <a:pt x="1895194" y="993211"/>
                </a:moveTo>
                <a:cubicBezTo>
                  <a:pt x="1895245" y="993211"/>
                  <a:pt x="1902161" y="993211"/>
                  <a:pt x="2845141" y="993211"/>
                </a:cubicBezTo>
                <a:cubicBezTo>
                  <a:pt x="2999507" y="993211"/>
                  <a:pt x="3130125" y="1123457"/>
                  <a:pt x="3130125" y="1277385"/>
                </a:cubicBezTo>
                <a:cubicBezTo>
                  <a:pt x="3130125" y="1277420"/>
                  <a:pt x="3130125" y="1284134"/>
                  <a:pt x="3130125" y="2568008"/>
                </a:cubicBezTo>
                <a:cubicBezTo>
                  <a:pt x="3130125" y="2721936"/>
                  <a:pt x="2999507" y="2852182"/>
                  <a:pt x="2845141" y="2852182"/>
                </a:cubicBezTo>
                <a:cubicBezTo>
                  <a:pt x="2845141" y="2852231"/>
                  <a:pt x="2845141" y="2858826"/>
                  <a:pt x="2845141" y="3763907"/>
                </a:cubicBezTo>
                <a:cubicBezTo>
                  <a:pt x="2845141" y="3917835"/>
                  <a:pt x="2726398" y="4048081"/>
                  <a:pt x="2572031" y="4048081"/>
                </a:cubicBezTo>
                <a:cubicBezTo>
                  <a:pt x="2571992" y="4048081"/>
                  <a:pt x="2568051" y="4048081"/>
                  <a:pt x="2168304" y="4048081"/>
                </a:cubicBezTo>
                <a:cubicBezTo>
                  <a:pt x="2013937" y="4048081"/>
                  <a:pt x="1895194" y="3917835"/>
                  <a:pt x="1895194" y="3763907"/>
                </a:cubicBezTo>
                <a:cubicBezTo>
                  <a:pt x="1895194" y="3763858"/>
                  <a:pt x="1895194" y="3757193"/>
                  <a:pt x="1895194" y="2852182"/>
                </a:cubicBezTo>
                <a:cubicBezTo>
                  <a:pt x="1740828" y="2852182"/>
                  <a:pt x="1610210" y="2721936"/>
                  <a:pt x="1610210" y="2568008"/>
                </a:cubicBezTo>
                <a:cubicBezTo>
                  <a:pt x="1610210" y="2567966"/>
                  <a:pt x="1610210" y="2560581"/>
                  <a:pt x="1610210" y="1277385"/>
                </a:cubicBezTo>
                <a:cubicBezTo>
                  <a:pt x="1610210" y="1123457"/>
                  <a:pt x="1740828" y="993211"/>
                  <a:pt x="1895194" y="993211"/>
                </a:cubicBezTo>
                <a:close/>
                <a:moveTo>
                  <a:pt x="4093246" y="245790"/>
                </a:moveTo>
                <a:cubicBezTo>
                  <a:pt x="4306565" y="245790"/>
                  <a:pt x="4479495" y="420965"/>
                  <a:pt x="4479495" y="637055"/>
                </a:cubicBezTo>
                <a:cubicBezTo>
                  <a:pt x="4479495" y="853145"/>
                  <a:pt x="4306565" y="1028320"/>
                  <a:pt x="4093246" y="1028320"/>
                </a:cubicBezTo>
                <a:cubicBezTo>
                  <a:pt x="3879927" y="1028320"/>
                  <a:pt x="3706997" y="853145"/>
                  <a:pt x="3706997" y="637055"/>
                </a:cubicBezTo>
                <a:cubicBezTo>
                  <a:pt x="3706997" y="420965"/>
                  <a:pt x="3879927" y="245790"/>
                  <a:pt x="4093246" y="245790"/>
                </a:cubicBezTo>
                <a:close/>
                <a:moveTo>
                  <a:pt x="644584" y="245790"/>
                </a:moveTo>
                <a:cubicBezTo>
                  <a:pt x="856519" y="245790"/>
                  <a:pt x="1028326" y="420965"/>
                  <a:pt x="1028326" y="637055"/>
                </a:cubicBezTo>
                <a:cubicBezTo>
                  <a:pt x="1028326" y="853145"/>
                  <a:pt x="856519" y="1028320"/>
                  <a:pt x="644584" y="1028320"/>
                </a:cubicBezTo>
                <a:cubicBezTo>
                  <a:pt x="432649" y="1028320"/>
                  <a:pt x="260842" y="853145"/>
                  <a:pt x="260842" y="637055"/>
                </a:cubicBezTo>
                <a:cubicBezTo>
                  <a:pt x="260842" y="420965"/>
                  <a:pt x="432649" y="245790"/>
                  <a:pt x="644584" y="245790"/>
                </a:cubicBezTo>
                <a:close/>
                <a:moveTo>
                  <a:pt x="2367657" y="0"/>
                </a:moveTo>
                <a:cubicBezTo>
                  <a:pt x="2616992" y="0"/>
                  <a:pt x="2819118" y="203249"/>
                  <a:pt x="2819118" y="453969"/>
                </a:cubicBezTo>
                <a:cubicBezTo>
                  <a:pt x="2819118" y="704689"/>
                  <a:pt x="2616992" y="907938"/>
                  <a:pt x="2367657" y="907938"/>
                </a:cubicBezTo>
                <a:cubicBezTo>
                  <a:pt x="2118322" y="907938"/>
                  <a:pt x="1916196" y="704689"/>
                  <a:pt x="1916196" y="453969"/>
                </a:cubicBezTo>
                <a:cubicBezTo>
                  <a:pt x="1916196" y="203249"/>
                  <a:pt x="2118322" y="0"/>
                  <a:pt x="2367657" y="0"/>
                </a:cubicBezTo>
                <a:close/>
              </a:path>
            </a:pathLst>
          </a:custGeom>
          <a:solidFill>
            <a:schemeClr val="tx1"/>
          </a:solidFill>
          <a:ln>
            <a:noFill/>
            <a:headEnd type="none" w="med" len="med"/>
            <a:tailEnd type="none" w="med" len="med"/>
          </a:ln>
          <a:effectLst/>
          <a:extLst/>
        </p:spPr>
        <p:style>
          <a:lnRef idx="1">
            <a:schemeClr val="accent2"/>
          </a:lnRef>
          <a:fillRef idx="3">
            <a:schemeClr val="accent2"/>
          </a:fillRef>
          <a:effectRef idx="2">
            <a:schemeClr val="accent2"/>
          </a:effectRef>
          <a:fontRef idx="minor">
            <a:schemeClr val="lt1"/>
          </a:fontRef>
        </p:style>
        <p:txBody>
          <a:bodyPr rot="0" spcFirstLastPara="0" vert="horz" wrap="square" lIns="182880" tIns="146304" rIns="182880" bIns="146304" numCol="1" spcCol="0" rtlCol="0" fromWordArt="0" anchor="t" anchorCtr="0" forceAA="0" compatLnSpc="1">
            <a:prstTxWarp prst="textNoShape">
              <a:avLst/>
            </a:prstTxWarp>
            <a:noAutofit/>
          </a:bodyPr>
          <a:lstStyle>
            <a:defPPr>
              <a:defRPr lang="en-US"/>
            </a:defPPr>
            <a:lvl1pPr marL="0" algn="l" defTabSz="932742" rtl="0" eaLnBrk="1" latinLnBrk="0" hangingPunct="1">
              <a:defRPr sz="1800" kern="1200">
                <a:solidFill>
                  <a:schemeClr val="lt1"/>
                </a:solidFill>
                <a:latin typeface="+mn-lt"/>
                <a:ea typeface="+mn-ea"/>
                <a:cs typeface="+mn-cs"/>
              </a:defRPr>
            </a:lvl1pPr>
            <a:lvl2pPr marL="466371" algn="l" defTabSz="932742" rtl="0" eaLnBrk="1" latinLnBrk="0" hangingPunct="1">
              <a:defRPr sz="1800" kern="1200">
                <a:solidFill>
                  <a:schemeClr val="lt1"/>
                </a:solidFill>
                <a:latin typeface="+mn-lt"/>
                <a:ea typeface="+mn-ea"/>
                <a:cs typeface="+mn-cs"/>
              </a:defRPr>
            </a:lvl2pPr>
            <a:lvl3pPr marL="932742" algn="l" defTabSz="932742" rtl="0" eaLnBrk="1" latinLnBrk="0" hangingPunct="1">
              <a:defRPr sz="1800" kern="1200">
                <a:solidFill>
                  <a:schemeClr val="lt1"/>
                </a:solidFill>
                <a:latin typeface="+mn-lt"/>
                <a:ea typeface="+mn-ea"/>
                <a:cs typeface="+mn-cs"/>
              </a:defRPr>
            </a:lvl3pPr>
            <a:lvl4pPr marL="1399113" algn="l" defTabSz="932742" rtl="0" eaLnBrk="1" latinLnBrk="0" hangingPunct="1">
              <a:defRPr sz="1800" kern="1200">
                <a:solidFill>
                  <a:schemeClr val="lt1"/>
                </a:solidFill>
                <a:latin typeface="+mn-lt"/>
                <a:ea typeface="+mn-ea"/>
                <a:cs typeface="+mn-cs"/>
              </a:defRPr>
            </a:lvl4pPr>
            <a:lvl5pPr marL="1865484" algn="l" defTabSz="932742" rtl="0" eaLnBrk="1" latinLnBrk="0" hangingPunct="1">
              <a:defRPr sz="1800" kern="1200">
                <a:solidFill>
                  <a:schemeClr val="lt1"/>
                </a:solidFill>
                <a:latin typeface="+mn-lt"/>
                <a:ea typeface="+mn-ea"/>
                <a:cs typeface="+mn-cs"/>
              </a:defRPr>
            </a:lvl5pPr>
            <a:lvl6pPr marL="2331856" algn="l" defTabSz="932742" rtl="0" eaLnBrk="1" latinLnBrk="0" hangingPunct="1">
              <a:defRPr sz="1800" kern="1200">
                <a:solidFill>
                  <a:schemeClr val="lt1"/>
                </a:solidFill>
                <a:latin typeface="+mn-lt"/>
                <a:ea typeface="+mn-ea"/>
                <a:cs typeface="+mn-cs"/>
              </a:defRPr>
            </a:lvl6pPr>
            <a:lvl7pPr marL="2798226" algn="l" defTabSz="932742" rtl="0" eaLnBrk="1" latinLnBrk="0" hangingPunct="1">
              <a:defRPr sz="1800" kern="1200">
                <a:solidFill>
                  <a:schemeClr val="lt1"/>
                </a:solidFill>
                <a:latin typeface="+mn-lt"/>
                <a:ea typeface="+mn-ea"/>
                <a:cs typeface="+mn-cs"/>
              </a:defRPr>
            </a:lvl7pPr>
            <a:lvl8pPr marL="3264597" algn="l" defTabSz="932742" rtl="0" eaLnBrk="1" latinLnBrk="0" hangingPunct="1">
              <a:defRPr sz="1800" kern="1200">
                <a:solidFill>
                  <a:schemeClr val="lt1"/>
                </a:solidFill>
                <a:latin typeface="+mn-lt"/>
                <a:ea typeface="+mn-ea"/>
                <a:cs typeface="+mn-cs"/>
              </a:defRPr>
            </a:lvl8pPr>
            <a:lvl9pPr marL="3730969" algn="l" defTabSz="932742" rtl="0" eaLnBrk="1" latinLnBrk="0" hangingPunct="1">
              <a:defRPr sz="1800" kern="1200">
                <a:solidFill>
                  <a:schemeClr val="lt1"/>
                </a:solidFill>
                <a:latin typeface="+mn-lt"/>
                <a:ea typeface="+mn-ea"/>
                <a:cs typeface="+mn-cs"/>
              </a:defRPr>
            </a:lvl9pPr>
          </a:lstStyle>
          <a:p>
            <a:pPr algn="ctr" defTabSz="932472" fontAlgn="base">
              <a:lnSpc>
                <a:spcPct val="90000"/>
              </a:lnSpc>
              <a:spcBef>
                <a:spcPct val="0"/>
              </a:spcBef>
              <a:spcAft>
                <a:spcPct val="0"/>
              </a:spcAft>
            </a:pPr>
            <a:endParaRPr lang="en-US" sz="2400" dirty="0">
              <a:gradFill>
                <a:gsLst>
                  <a:gs pos="0">
                    <a:srgbClr val="FFFFFF"/>
                  </a:gs>
                  <a:gs pos="100000">
                    <a:srgbClr val="FFFFFF"/>
                  </a:gs>
                </a:gsLst>
                <a:lin ang="5400000" scaled="0"/>
              </a:gradFill>
              <a:ea typeface="Segoe UI" pitchFamily="34" charset="0"/>
              <a:cs typeface="Segoe UI" pitchFamily="34" charset="0"/>
            </a:endParaRPr>
          </a:p>
        </p:txBody>
      </p:sp>
      <p:grpSp>
        <p:nvGrpSpPr>
          <p:cNvPr id="10" name="Group 9"/>
          <p:cNvGrpSpPr/>
          <p:nvPr/>
        </p:nvGrpSpPr>
        <p:grpSpPr>
          <a:xfrm>
            <a:off x="1854848" y="3866922"/>
            <a:ext cx="719959" cy="530772"/>
            <a:chOff x="3862552" y="3920359"/>
            <a:chExt cx="719959" cy="530772"/>
          </a:xfrm>
        </p:grpSpPr>
        <p:cxnSp>
          <p:nvCxnSpPr>
            <p:cNvPr id="11" name="Straight Arrow Connector 10"/>
            <p:cNvCxnSpPr/>
            <p:nvPr/>
          </p:nvCxnSpPr>
          <p:spPr>
            <a:xfrm flipH="1">
              <a:off x="3862552" y="3920359"/>
              <a:ext cx="614855" cy="483484"/>
            </a:xfrm>
            <a:prstGeom prst="straightConnector1">
              <a:avLst/>
            </a:prstGeom>
            <a:ln>
              <a:solidFill>
                <a:schemeClr val="tx1"/>
              </a:solidFill>
              <a:headEnd type="none"/>
              <a:tailEnd type="triangle"/>
            </a:ln>
          </p:spPr>
          <p:style>
            <a:lnRef idx="1">
              <a:schemeClr val="accent1"/>
            </a:lnRef>
            <a:fillRef idx="0">
              <a:schemeClr val="accent1"/>
            </a:fillRef>
            <a:effectRef idx="0">
              <a:schemeClr val="accent1"/>
            </a:effectRef>
            <a:fontRef idx="minor">
              <a:schemeClr val="tx1"/>
            </a:fontRef>
          </p:style>
        </p:cxnSp>
        <p:cxnSp>
          <p:nvCxnSpPr>
            <p:cNvPr id="12" name="Straight Arrow Connector 11"/>
            <p:cNvCxnSpPr/>
            <p:nvPr/>
          </p:nvCxnSpPr>
          <p:spPr>
            <a:xfrm flipV="1">
              <a:off x="3983421" y="3962413"/>
              <a:ext cx="599090" cy="488718"/>
            </a:xfrm>
            <a:prstGeom prst="straightConnector1">
              <a:avLst/>
            </a:prstGeom>
            <a:ln>
              <a:solidFill>
                <a:schemeClr val="tx1"/>
              </a:solidFill>
              <a:headEnd type="none"/>
              <a:tailEnd type="triangle"/>
            </a:ln>
          </p:spPr>
          <p:style>
            <a:lnRef idx="1">
              <a:schemeClr val="accent1"/>
            </a:lnRef>
            <a:fillRef idx="0">
              <a:schemeClr val="accent1"/>
            </a:fillRef>
            <a:effectRef idx="0">
              <a:schemeClr val="accent1"/>
            </a:effectRef>
            <a:fontRef idx="minor">
              <a:schemeClr val="tx1"/>
            </a:fontRef>
          </p:style>
        </p:cxnSp>
      </p:grpSp>
      <p:grpSp>
        <p:nvGrpSpPr>
          <p:cNvPr id="13" name="Group 12"/>
          <p:cNvGrpSpPr/>
          <p:nvPr/>
        </p:nvGrpSpPr>
        <p:grpSpPr>
          <a:xfrm rot="4646260">
            <a:off x="4134400" y="3893024"/>
            <a:ext cx="669782" cy="562661"/>
            <a:chOff x="3912729" y="3888470"/>
            <a:chExt cx="669782" cy="562661"/>
          </a:xfrm>
        </p:grpSpPr>
        <p:cxnSp>
          <p:nvCxnSpPr>
            <p:cNvPr id="14" name="Straight Arrow Connector 13"/>
            <p:cNvCxnSpPr/>
            <p:nvPr/>
          </p:nvCxnSpPr>
          <p:spPr>
            <a:xfrm flipH="1">
              <a:off x="3912729" y="3888470"/>
              <a:ext cx="614855" cy="483484"/>
            </a:xfrm>
            <a:prstGeom prst="straightConnector1">
              <a:avLst/>
            </a:prstGeom>
            <a:ln>
              <a:solidFill>
                <a:schemeClr val="tx1"/>
              </a:solidFill>
              <a:headEnd type="none"/>
              <a:tailEnd type="triangle"/>
            </a:ln>
          </p:spPr>
          <p:style>
            <a:lnRef idx="1">
              <a:schemeClr val="accent1"/>
            </a:lnRef>
            <a:fillRef idx="0">
              <a:schemeClr val="accent1"/>
            </a:fillRef>
            <a:effectRef idx="0">
              <a:schemeClr val="accent1"/>
            </a:effectRef>
            <a:fontRef idx="minor">
              <a:schemeClr val="tx1"/>
            </a:fontRef>
          </p:style>
        </p:cxnSp>
        <p:cxnSp>
          <p:nvCxnSpPr>
            <p:cNvPr id="15" name="Straight Arrow Connector 14"/>
            <p:cNvCxnSpPr/>
            <p:nvPr/>
          </p:nvCxnSpPr>
          <p:spPr>
            <a:xfrm flipV="1">
              <a:off x="3983421" y="3962413"/>
              <a:ext cx="599090" cy="488718"/>
            </a:xfrm>
            <a:prstGeom prst="straightConnector1">
              <a:avLst/>
            </a:prstGeom>
            <a:ln>
              <a:solidFill>
                <a:schemeClr val="tx1"/>
              </a:solidFill>
              <a:headEnd type="none"/>
              <a:tailEnd type="triangle"/>
            </a:ln>
          </p:spPr>
          <p:style>
            <a:lnRef idx="1">
              <a:schemeClr val="accent1"/>
            </a:lnRef>
            <a:fillRef idx="0">
              <a:schemeClr val="accent1"/>
            </a:fillRef>
            <a:effectRef idx="0">
              <a:schemeClr val="accent1"/>
            </a:effectRef>
            <a:fontRef idx="minor">
              <a:schemeClr val="tx1"/>
            </a:fontRef>
          </p:style>
        </p:cxnSp>
      </p:grpSp>
      <p:grpSp>
        <p:nvGrpSpPr>
          <p:cNvPr id="16" name="Group 15"/>
          <p:cNvGrpSpPr/>
          <p:nvPr/>
        </p:nvGrpSpPr>
        <p:grpSpPr>
          <a:xfrm>
            <a:off x="3247467" y="1975321"/>
            <a:ext cx="115617" cy="529102"/>
            <a:chOff x="5234151" y="2070798"/>
            <a:chExt cx="115617" cy="529102"/>
          </a:xfrm>
        </p:grpSpPr>
        <p:cxnSp>
          <p:nvCxnSpPr>
            <p:cNvPr id="17" name="Straight Arrow Connector 16"/>
            <p:cNvCxnSpPr/>
            <p:nvPr/>
          </p:nvCxnSpPr>
          <p:spPr>
            <a:xfrm>
              <a:off x="5234151" y="2070798"/>
              <a:ext cx="0" cy="529102"/>
            </a:xfrm>
            <a:prstGeom prst="straightConnector1">
              <a:avLst/>
            </a:prstGeom>
            <a:ln>
              <a:solidFill>
                <a:schemeClr val="tx1"/>
              </a:solidFill>
              <a:headEnd type="none"/>
              <a:tailEnd type="triangle"/>
            </a:ln>
          </p:spPr>
          <p:style>
            <a:lnRef idx="1">
              <a:schemeClr val="accent1"/>
            </a:lnRef>
            <a:fillRef idx="0">
              <a:schemeClr val="accent1"/>
            </a:fillRef>
            <a:effectRef idx="0">
              <a:schemeClr val="accent1"/>
            </a:effectRef>
            <a:fontRef idx="minor">
              <a:schemeClr val="tx1"/>
            </a:fontRef>
          </p:style>
        </p:cxnSp>
        <p:cxnSp>
          <p:nvCxnSpPr>
            <p:cNvPr id="18" name="Straight Arrow Connector 17"/>
            <p:cNvCxnSpPr/>
            <p:nvPr/>
          </p:nvCxnSpPr>
          <p:spPr>
            <a:xfrm flipV="1">
              <a:off x="5349768" y="2070798"/>
              <a:ext cx="0" cy="529101"/>
            </a:xfrm>
            <a:prstGeom prst="straightConnector1">
              <a:avLst/>
            </a:prstGeom>
            <a:ln>
              <a:solidFill>
                <a:schemeClr val="tx1"/>
              </a:solidFill>
              <a:headEnd type="none"/>
              <a:tailEnd type="triangle"/>
            </a:ln>
          </p:spPr>
          <p:style>
            <a:lnRef idx="1">
              <a:schemeClr val="accent1"/>
            </a:lnRef>
            <a:fillRef idx="0">
              <a:schemeClr val="accent1"/>
            </a:fillRef>
            <a:effectRef idx="0">
              <a:schemeClr val="accent1"/>
            </a:effectRef>
            <a:fontRef idx="minor">
              <a:schemeClr val="tx1"/>
            </a:fontRef>
          </p:style>
        </p:cxnSp>
      </p:grpSp>
      <p:sp>
        <p:nvSpPr>
          <p:cNvPr id="19" name="TextBox 18"/>
          <p:cNvSpPr txBox="1"/>
          <p:nvPr/>
        </p:nvSpPr>
        <p:spPr>
          <a:xfrm>
            <a:off x="1762882" y="1873466"/>
            <a:ext cx="1205586" cy="627864"/>
          </a:xfrm>
          <a:prstGeom prst="rect">
            <a:avLst/>
          </a:prstGeom>
          <a:noFill/>
        </p:spPr>
        <p:txBody>
          <a:bodyPr wrap="none" lIns="182880" tIns="146304" rIns="182880" bIns="146304" rtlCol="0">
            <a:spAutoFit/>
          </a:bodyPr>
          <a:lstStyle/>
          <a:p>
            <a:pPr>
              <a:lnSpc>
                <a:spcPct val="90000"/>
              </a:lnSpc>
              <a:spcAft>
                <a:spcPts val="600"/>
              </a:spcAft>
            </a:pPr>
            <a:r>
              <a:rPr lang="en-US" sz="2400" dirty="0">
                <a:gradFill>
                  <a:gsLst>
                    <a:gs pos="2917">
                      <a:schemeClr val="tx1"/>
                    </a:gs>
                    <a:gs pos="30000">
                      <a:schemeClr val="tx1"/>
                    </a:gs>
                  </a:gsLst>
                  <a:lin ang="5400000" scaled="0"/>
                </a:gradFill>
              </a:rPr>
              <a:t>Query</a:t>
            </a:r>
          </a:p>
        </p:txBody>
      </p:sp>
      <p:sp>
        <p:nvSpPr>
          <p:cNvPr id="20" name="TextBox 19"/>
          <p:cNvSpPr txBox="1"/>
          <p:nvPr/>
        </p:nvSpPr>
        <p:spPr>
          <a:xfrm>
            <a:off x="3784532" y="1882321"/>
            <a:ext cx="1319336" cy="627864"/>
          </a:xfrm>
          <a:prstGeom prst="rect">
            <a:avLst/>
          </a:prstGeom>
          <a:noFill/>
        </p:spPr>
        <p:txBody>
          <a:bodyPr wrap="none" lIns="182880" tIns="146304" rIns="182880" bIns="146304" rtlCol="0">
            <a:spAutoFit/>
          </a:bodyPr>
          <a:lstStyle/>
          <a:p>
            <a:pPr>
              <a:lnSpc>
                <a:spcPct val="90000"/>
              </a:lnSpc>
              <a:spcAft>
                <a:spcPts val="600"/>
              </a:spcAft>
            </a:pPr>
            <a:r>
              <a:rPr lang="en-US" sz="2400" dirty="0">
                <a:gradFill>
                  <a:gsLst>
                    <a:gs pos="2917">
                      <a:schemeClr val="tx1"/>
                    </a:gs>
                    <a:gs pos="30000">
                      <a:schemeClr val="tx1"/>
                    </a:gs>
                  </a:gsLst>
                  <a:lin ang="5400000" scaled="0"/>
                </a:gradFill>
              </a:rPr>
              <a:t>Results</a:t>
            </a:r>
          </a:p>
        </p:txBody>
      </p:sp>
      <p:sp>
        <p:nvSpPr>
          <p:cNvPr id="21" name="TextBox 20"/>
          <p:cNvSpPr txBox="1"/>
          <p:nvPr/>
        </p:nvSpPr>
        <p:spPr>
          <a:xfrm>
            <a:off x="1" y="6642289"/>
            <a:ext cx="3806190" cy="352236"/>
          </a:xfrm>
          <a:prstGeom prst="rect">
            <a:avLst/>
          </a:prstGeom>
          <a:noFill/>
        </p:spPr>
        <p:txBody>
          <a:bodyPr wrap="square" lIns="365760" tIns="146304" rIns="182880" bIns="146304" rtlCol="0" anchor="ctr" anchorCtr="0">
            <a:noAutofit/>
          </a:bodyPr>
          <a:lstStyle/>
          <a:p>
            <a:pPr>
              <a:lnSpc>
                <a:spcPct val="90000"/>
              </a:lnSpc>
              <a:spcAft>
                <a:spcPts val="600"/>
              </a:spcAft>
            </a:pPr>
            <a:r>
              <a:rPr lang="en-US" sz="1400" dirty="0">
                <a:solidFill>
                  <a:schemeClr val="bg1"/>
                </a:solidFill>
                <a:latin typeface="Segoe UI Semibold" panose="020B0702040204020203" pitchFamily="34" charset="0"/>
                <a:ea typeface="Segoe UI Black" panose="020B0A02040204020203" pitchFamily="34" charset="0"/>
                <a:cs typeface="Segoe UI Semibold" panose="020B0702040204020203" pitchFamily="34" charset="0"/>
              </a:rPr>
              <a:t>Access any data</a:t>
            </a:r>
          </a:p>
        </p:txBody>
      </p:sp>
    </p:spTree>
    <p:extLst>
      <p:ext uri="{BB962C8B-B14F-4D97-AF65-F5344CB8AC3E}">
        <p14:creationId xmlns:p14="http://schemas.microsoft.com/office/powerpoint/2010/main" val="1958067515"/>
      </p:ext>
    </p:extLst>
  </p:cSld>
  <p:clrMapOvr>
    <a:masterClrMapping/>
  </p:clrMapOvr>
  <p:transition>
    <p:fade/>
  </p:transition>
</p:sld>
</file>

<file path=ppt/slides/slide16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err="1"/>
              <a:t>PolyBase</a:t>
            </a:r>
            <a:r>
              <a:rPr lang="en-US" dirty="0"/>
              <a:t> use cases</a:t>
            </a:r>
          </a:p>
        </p:txBody>
      </p:sp>
      <p:grpSp>
        <p:nvGrpSpPr>
          <p:cNvPr id="3" name="Group 2"/>
          <p:cNvGrpSpPr/>
          <p:nvPr/>
        </p:nvGrpSpPr>
        <p:grpSpPr>
          <a:xfrm>
            <a:off x="2045085" y="2097549"/>
            <a:ext cx="8346304" cy="3084051"/>
            <a:chOff x="2045085" y="2097549"/>
            <a:chExt cx="8346304" cy="2799429"/>
          </a:xfrm>
        </p:grpSpPr>
        <p:sp>
          <p:nvSpPr>
            <p:cNvPr id="25" name="Rectangle 24"/>
            <p:cNvSpPr/>
            <p:nvPr/>
          </p:nvSpPr>
          <p:spPr bwMode="auto">
            <a:xfrm>
              <a:off x="2045085" y="2097549"/>
              <a:ext cx="2751180" cy="2799429"/>
            </a:xfrm>
            <a:prstGeom prst="rect">
              <a:avLst/>
            </a:prstGeom>
            <a:solidFill>
              <a:schemeClr val="accent5"/>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horz" wrap="square" lIns="186521" tIns="149217" rIns="186521" bIns="149217" numCol="1" spcCol="0" rtlCol="0" fromWordArt="0" anchor="t" anchorCtr="0" forceAA="0" compatLnSpc="1">
              <a:prstTxWarp prst="textNoShape">
                <a:avLst/>
              </a:prstTxWarp>
              <a:noAutofit/>
            </a:bodyPr>
            <a:lstStyle>
              <a:defPPr>
                <a:defRPr lang="en-US"/>
              </a:defPPr>
              <a:lvl1pPr marL="0" algn="l" defTabSz="932742" rtl="0" eaLnBrk="1" latinLnBrk="0" hangingPunct="1">
                <a:defRPr sz="1800" kern="1200">
                  <a:solidFill>
                    <a:schemeClr val="lt1"/>
                  </a:solidFill>
                  <a:latin typeface="+mn-lt"/>
                  <a:ea typeface="+mn-ea"/>
                  <a:cs typeface="+mn-cs"/>
                </a:defRPr>
              </a:lvl1pPr>
              <a:lvl2pPr marL="466371" algn="l" defTabSz="932742" rtl="0" eaLnBrk="1" latinLnBrk="0" hangingPunct="1">
                <a:defRPr sz="1800" kern="1200">
                  <a:solidFill>
                    <a:schemeClr val="lt1"/>
                  </a:solidFill>
                  <a:latin typeface="+mn-lt"/>
                  <a:ea typeface="+mn-ea"/>
                  <a:cs typeface="+mn-cs"/>
                </a:defRPr>
              </a:lvl2pPr>
              <a:lvl3pPr marL="932742" algn="l" defTabSz="932742" rtl="0" eaLnBrk="1" latinLnBrk="0" hangingPunct="1">
                <a:defRPr sz="1800" kern="1200">
                  <a:solidFill>
                    <a:schemeClr val="lt1"/>
                  </a:solidFill>
                  <a:latin typeface="+mn-lt"/>
                  <a:ea typeface="+mn-ea"/>
                  <a:cs typeface="+mn-cs"/>
                </a:defRPr>
              </a:lvl3pPr>
              <a:lvl4pPr marL="1399113" algn="l" defTabSz="932742" rtl="0" eaLnBrk="1" latinLnBrk="0" hangingPunct="1">
                <a:defRPr sz="1800" kern="1200">
                  <a:solidFill>
                    <a:schemeClr val="lt1"/>
                  </a:solidFill>
                  <a:latin typeface="+mn-lt"/>
                  <a:ea typeface="+mn-ea"/>
                  <a:cs typeface="+mn-cs"/>
                </a:defRPr>
              </a:lvl4pPr>
              <a:lvl5pPr marL="1865484" algn="l" defTabSz="932742" rtl="0" eaLnBrk="1" latinLnBrk="0" hangingPunct="1">
                <a:defRPr sz="1800" kern="1200">
                  <a:solidFill>
                    <a:schemeClr val="lt1"/>
                  </a:solidFill>
                  <a:latin typeface="+mn-lt"/>
                  <a:ea typeface="+mn-ea"/>
                  <a:cs typeface="+mn-cs"/>
                </a:defRPr>
              </a:lvl5pPr>
              <a:lvl6pPr marL="2331856" algn="l" defTabSz="932742" rtl="0" eaLnBrk="1" latinLnBrk="0" hangingPunct="1">
                <a:defRPr sz="1800" kern="1200">
                  <a:solidFill>
                    <a:schemeClr val="lt1"/>
                  </a:solidFill>
                  <a:latin typeface="+mn-lt"/>
                  <a:ea typeface="+mn-ea"/>
                  <a:cs typeface="+mn-cs"/>
                </a:defRPr>
              </a:lvl6pPr>
              <a:lvl7pPr marL="2798226" algn="l" defTabSz="932742" rtl="0" eaLnBrk="1" latinLnBrk="0" hangingPunct="1">
                <a:defRPr sz="1800" kern="1200">
                  <a:solidFill>
                    <a:schemeClr val="lt1"/>
                  </a:solidFill>
                  <a:latin typeface="+mn-lt"/>
                  <a:ea typeface="+mn-ea"/>
                  <a:cs typeface="+mn-cs"/>
                </a:defRPr>
              </a:lvl7pPr>
              <a:lvl8pPr marL="3264597" algn="l" defTabSz="932742" rtl="0" eaLnBrk="1" latinLnBrk="0" hangingPunct="1">
                <a:defRPr sz="1800" kern="1200">
                  <a:solidFill>
                    <a:schemeClr val="lt1"/>
                  </a:solidFill>
                  <a:latin typeface="+mn-lt"/>
                  <a:ea typeface="+mn-ea"/>
                  <a:cs typeface="+mn-cs"/>
                </a:defRPr>
              </a:lvl8pPr>
              <a:lvl9pPr marL="3730969" algn="l" defTabSz="932742" rtl="0" eaLnBrk="1" latinLnBrk="0" hangingPunct="1">
                <a:defRPr sz="1800" kern="1200">
                  <a:solidFill>
                    <a:schemeClr val="lt1"/>
                  </a:solidFill>
                  <a:latin typeface="+mn-lt"/>
                  <a:ea typeface="+mn-ea"/>
                  <a:cs typeface="+mn-cs"/>
                </a:defRPr>
              </a:lvl9pPr>
            </a:lstStyle>
            <a:p>
              <a:pPr defTabSz="951028"/>
              <a:r>
                <a:rPr lang="en-US" sz="2200" dirty="0">
                  <a:gradFill>
                    <a:gsLst>
                      <a:gs pos="0">
                        <a:srgbClr val="FFFFFF"/>
                      </a:gs>
                      <a:gs pos="100000">
                        <a:srgbClr val="FFFFFF"/>
                      </a:gs>
                    </a:gsLst>
                    <a:lin ang="5400000" scaled="0"/>
                  </a:gradFill>
                  <a:ea typeface="Segoe UI" pitchFamily="34" charset="0"/>
                  <a:cs typeface="Segoe UI" pitchFamily="34" charset="0"/>
                </a:rPr>
                <a:t>Load data</a:t>
              </a:r>
            </a:p>
            <a:p>
              <a:pPr defTabSz="951028"/>
              <a:endParaRPr lang="en-US" sz="2040" dirty="0">
                <a:gradFill>
                  <a:gsLst>
                    <a:gs pos="0">
                      <a:srgbClr val="FFFFFF"/>
                    </a:gs>
                    <a:gs pos="100000">
                      <a:srgbClr val="FFFFFF"/>
                    </a:gs>
                  </a:gsLst>
                  <a:lin ang="5400000" scaled="0"/>
                </a:gradFill>
                <a:ea typeface="Segoe UI" pitchFamily="34" charset="0"/>
                <a:cs typeface="Segoe UI" pitchFamily="34" charset="0"/>
              </a:endParaRPr>
            </a:p>
            <a:p>
              <a:pPr defTabSz="951028"/>
              <a:endParaRPr lang="en-US" sz="2040" i="1" dirty="0">
                <a:gradFill>
                  <a:gsLst>
                    <a:gs pos="0">
                      <a:srgbClr val="FFFFFF"/>
                    </a:gs>
                    <a:gs pos="100000">
                      <a:srgbClr val="FFFFFF"/>
                    </a:gs>
                  </a:gsLst>
                  <a:lin ang="5400000" scaled="0"/>
                </a:gradFill>
                <a:ea typeface="Segoe UI" pitchFamily="34" charset="0"/>
                <a:cs typeface="Segoe UI" pitchFamily="34" charset="0"/>
              </a:endParaRPr>
            </a:p>
            <a:p>
              <a:pPr defTabSz="951028"/>
              <a:r>
                <a:rPr lang="en-US" sz="2040" i="1" dirty="0">
                  <a:gradFill>
                    <a:gsLst>
                      <a:gs pos="0">
                        <a:srgbClr val="FFFFFF"/>
                      </a:gs>
                      <a:gs pos="100000">
                        <a:srgbClr val="FFFFFF"/>
                      </a:gs>
                    </a:gsLst>
                    <a:lin ang="5400000" scaled="0"/>
                  </a:gradFill>
                  <a:ea typeface="Segoe UI" pitchFamily="34" charset="0"/>
                  <a:cs typeface="Segoe UI" pitchFamily="34" charset="0"/>
                </a:rPr>
                <a:t>Use Hadoop as an ETL tool to cleanse data before loading to data warehouse with PolyBase</a:t>
              </a:r>
            </a:p>
            <a:p>
              <a:pPr defTabSz="951028">
                <a:lnSpc>
                  <a:spcPct val="90000"/>
                </a:lnSpc>
              </a:pPr>
              <a:endParaRPr lang="en-US" sz="1836" dirty="0">
                <a:gradFill>
                  <a:gsLst>
                    <a:gs pos="0">
                      <a:srgbClr val="FFFFFF"/>
                    </a:gs>
                    <a:gs pos="100000">
                      <a:srgbClr val="FFFFFF"/>
                    </a:gs>
                  </a:gsLst>
                  <a:lin ang="5400000" scaled="0"/>
                </a:gradFill>
                <a:ea typeface="Segoe UI" pitchFamily="34" charset="0"/>
                <a:cs typeface="Segoe UI" pitchFamily="34" charset="0"/>
              </a:endParaRPr>
            </a:p>
          </p:txBody>
        </p:sp>
        <p:sp>
          <p:nvSpPr>
            <p:cNvPr id="26" name="Rectangle 25"/>
            <p:cNvSpPr/>
            <p:nvPr/>
          </p:nvSpPr>
          <p:spPr bwMode="auto">
            <a:xfrm>
              <a:off x="4842647" y="2097549"/>
              <a:ext cx="2751180" cy="2799429"/>
            </a:xfrm>
            <a:prstGeom prst="rect">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horz" wrap="square" lIns="186521" tIns="149217" rIns="186521" bIns="149217" numCol="1" spcCol="0" rtlCol="0" fromWordArt="0" anchor="t" anchorCtr="0" forceAA="0" compatLnSpc="1">
              <a:prstTxWarp prst="textNoShape">
                <a:avLst/>
              </a:prstTxWarp>
              <a:noAutofit/>
            </a:bodyPr>
            <a:lstStyle>
              <a:defPPr>
                <a:defRPr lang="en-US"/>
              </a:defPPr>
              <a:lvl1pPr marL="0" algn="l" defTabSz="932742" rtl="0" eaLnBrk="1" latinLnBrk="0" hangingPunct="1">
                <a:defRPr sz="1800" kern="1200">
                  <a:solidFill>
                    <a:schemeClr val="lt1"/>
                  </a:solidFill>
                  <a:latin typeface="+mn-lt"/>
                  <a:ea typeface="+mn-ea"/>
                  <a:cs typeface="+mn-cs"/>
                </a:defRPr>
              </a:lvl1pPr>
              <a:lvl2pPr marL="466371" algn="l" defTabSz="932742" rtl="0" eaLnBrk="1" latinLnBrk="0" hangingPunct="1">
                <a:defRPr sz="1800" kern="1200">
                  <a:solidFill>
                    <a:schemeClr val="lt1"/>
                  </a:solidFill>
                  <a:latin typeface="+mn-lt"/>
                  <a:ea typeface="+mn-ea"/>
                  <a:cs typeface="+mn-cs"/>
                </a:defRPr>
              </a:lvl2pPr>
              <a:lvl3pPr marL="932742" algn="l" defTabSz="932742" rtl="0" eaLnBrk="1" latinLnBrk="0" hangingPunct="1">
                <a:defRPr sz="1800" kern="1200">
                  <a:solidFill>
                    <a:schemeClr val="lt1"/>
                  </a:solidFill>
                  <a:latin typeface="+mn-lt"/>
                  <a:ea typeface="+mn-ea"/>
                  <a:cs typeface="+mn-cs"/>
                </a:defRPr>
              </a:lvl3pPr>
              <a:lvl4pPr marL="1399113" algn="l" defTabSz="932742" rtl="0" eaLnBrk="1" latinLnBrk="0" hangingPunct="1">
                <a:defRPr sz="1800" kern="1200">
                  <a:solidFill>
                    <a:schemeClr val="lt1"/>
                  </a:solidFill>
                  <a:latin typeface="+mn-lt"/>
                  <a:ea typeface="+mn-ea"/>
                  <a:cs typeface="+mn-cs"/>
                </a:defRPr>
              </a:lvl4pPr>
              <a:lvl5pPr marL="1865484" algn="l" defTabSz="932742" rtl="0" eaLnBrk="1" latinLnBrk="0" hangingPunct="1">
                <a:defRPr sz="1800" kern="1200">
                  <a:solidFill>
                    <a:schemeClr val="lt1"/>
                  </a:solidFill>
                  <a:latin typeface="+mn-lt"/>
                  <a:ea typeface="+mn-ea"/>
                  <a:cs typeface="+mn-cs"/>
                </a:defRPr>
              </a:lvl5pPr>
              <a:lvl6pPr marL="2331856" algn="l" defTabSz="932742" rtl="0" eaLnBrk="1" latinLnBrk="0" hangingPunct="1">
                <a:defRPr sz="1800" kern="1200">
                  <a:solidFill>
                    <a:schemeClr val="lt1"/>
                  </a:solidFill>
                  <a:latin typeface="+mn-lt"/>
                  <a:ea typeface="+mn-ea"/>
                  <a:cs typeface="+mn-cs"/>
                </a:defRPr>
              </a:lvl6pPr>
              <a:lvl7pPr marL="2798226" algn="l" defTabSz="932742" rtl="0" eaLnBrk="1" latinLnBrk="0" hangingPunct="1">
                <a:defRPr sz="1800" kern="1200">
                  <a:solidFill>
                    <a:schemeClr val="lt1"/>
                  </a:solidFill>
                  <a:latin typeface="+mn-lt"/>
                  <a:ea typeface="+mn-ea"/>
                  <a:cs typeface="+mn-cs"/>
                </a:defRPr>
              </a:lvl7pPr>
              <a:lvl8pPr marL="3264597" algn="l" defTabSz="932742" rtl="0" eaLnBrk="1" latinLnBrk="0" hangingPunct="1">
                <a:defRPr sz="1800" kern="1200">
                  <a:solidFill>
                    <a:schemeClr val="lt1"/>
                  </a:solidFill>
                  <a:latin typeface="+mn-lt"/>
                  <a:ea typeface="+mn-ea"/>
                  <a:cs typeface="+mn-cs"/>
                </a:defRPr>
              </a:lvl8pPr>
              <a:lvl9pPr marL="3730969" algn="l" defTabSz="932742" rtl="0" eaLnBrk="1" latinLnBrk="0" hangingPunct="1">
                <a:defRPr sz="1800" kern="1200">
                  <a:solidFill>
                    <a:schemeClr val="lt1"/>
                  </a:solidFill>
                  <a:latin typeface="+mn-lt"/>
                  <a:ea typeface="+mn-ea"/>
                  <a:cs typeface="+mn-cs"/>
                </a:defRPr>
              </a:lvl9pPr>
            </a:lstStyle>
            <a:p>
              <a:pPr defTabSz="951028"/>
              <a:r>
                <a:rPr lang="en-US" sz="2200" dirty="0">
                  <a:gradFill>
                    <a:gsLst>
                      <a:gs pos="0">
                        <a:srgbClr val="FFFFFF"/>
                      </a:gs>
                      <a:gs pos="100000">
                        <a:srgbClr val="FFFFFF"/>
                      </a:gs>
                    </a:gsLst>
                    <a:lin ang="5400000" scaled="0"/>
                  </a:gradFill>
                  <a:ea typeface="Segoe UI" pitchFamily="34" charset="0"/>
                  <a:cs typeface="Segoe UI" pitchFamily="34" charset="0"/>
                </a:rPr>
                <a:t>Interactively query</a:t>
              </a:r>
            </a:p>
            <a:p>
              <a:pPr defTabSz="951028"/>
              <a:endParaRPr lang="en-US" sz="2040" dirty="0">
                <a:gradFill>
                  <a:gsLst>
                    <a:gs pos="0">
                      <a:srgbClr val="FFFFFF"/>
                    </a:gs>
                    <a:gs pos="100000">
                      <a:srgbClr val="FFFFFF"/>
                    </a:gs>
                  </a:gsLst>
                  <a:lin ang="5400000" scaled="0"/>
                </a:gradFill>
                <a:ea typeface="Segoe UI" pitchFamily="34" charset="0"/>
                <a:cs typeface="Segoe UI" pitchFamily="34" charset="0"/>
              </a:endParaRPr>
            </a:p>
            <a:p>
              <a:pPr defTabSz="951028"/>
              <a:endParaRPr lang="en-US" sz="2040" dirty="0">
                <a:gradFill>
                  <a:gsLst>
                    <a:gs pos="0">
                      <a:srgbClr val="FFFFFF"/>
                    </a:gs>
                    <a:gs pos="100000">
                      <a:srgbClr val="FFFFFF"/>
                    </a:gs>
                  </a:gsLst>
                  <a:lin ang="5400000" scaled="0"/>
                </a:gradFill>
                <a:ea typeface="Segoe UI" pitchFamily="34" charset="0"/>
                <a:cs typeface="Segoe UI" pitchFamily="34" charset="0"/>
              </a:endParaRPr>
            </a:p>
            <a:p>
              <a:pPr defTabSz="951028"/>
              <a:r>
                <a:rPr lang="en-US" sz="2040" i="1" dirty="0">
                  <a:gradFill>
                    <a:gsLst>
                      <a:gs pos="0">
                        <a:srgbClr val="FFFFFF"/>
                      </a:gs>
                      <a:gs pos="100000">
                        <a:srgbClr val="FFFFFF"/>
                      </a:gs>
                    </a:gsLst>
                    <a:lin ang="5400000" scaled="0"/>
                  </a:gradFill>
                  <a:ea typeface="Segoe UI" pitchFamily="34" charset="0"/>
                  <a:cs typeface="Segoe UI" pitchFamily="34" charset="0"/>
                </a:rPr>
                <a:t>Analyze relational data with semi-structured data using split-based query processing</a:t>
              </a:r>
            </a:p>
            <a:p>
              <a:pPr defTabSz="951028"/>
              <a:endParaRPr lang="en-US" sz="1836" dirty="0">
                <a:gradFill>
                  <a:gsLst>
                    <a:gs pos="0">
                      <a:srgbClr val="FFFFFF"/>
                    </a:gs>
                    <a:gs pos="100000">
                      <a:srgbClr val="FFFFFF"/>
                    </a:gs>
                  </a:gsLst>
                  <a:lin ang="5400000" scaled="0"/>
                </a:gradFill>
                <a:ea typeface="Segoe UI" pitchFamily="34" charset="0"/>
                <a:cs typeface="Segoe UI" pitchFamily="34" charset="0"/>
              </a:endParaRPr>
            </a:p>
          </p:txBody>
        </p:sp>
        <p:sp>
          <p:nvSpPr>
            <p:cNvPr id="27" name="Rectangle 26"/>
            <p:cNvSpPr/>
            <p:nvPr/>
          </p:nvSpPr>
          <p:spPr bwMode="auto">
            <a:xfrm>
              <a:off x="7640209" y="2097549"/>
              <a:ext cx="2751180" cy="2799429"/>
            </a:xfrm>
            <a:prstGeom prst="rect">
              <a:avLst/>
            </a:prstGeom>
            <a:solidFill>
              <a:schemeClr val="accent6"/>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horz" wrap="square" lIns="186521" tIns="149217" rIns="186521" bIns="149217" numCol="1" spcCol="0" rtlCol="0" fromWordArt="0" anchor="t" anchorCtr="0" forceAA="0" compatLnSpc="1">
              <a:prstTxWarp prst="textNoShape">
                <a:avLst/>
              </a:prstTxWarp>
              <a:noAutofit/>
            </a:bodyPr>
            <a:lstStyle>
              <a:defPPr>
                <a:defRPr lang="en-US"/>
              </a:defPPr>
              <a:lvl1pPr marL="0" algn="l" defTabSz="932742" rtl="0" eaLnBrk="1" latinLnBrk="0" hangingPunct="1">
                <a:defRPr sz="1800" kern="1200">
                  <a:solidFill>
                    <a:schemeClr val="lt1"/>
                  </a:solidFill>
                  <a:latin typeface="+mn-lt"/>
                  <a:ea typeface="+mn-ea"/>
                  <a:cs typeface="+mn-cs"/>
                </a:defRPr>
              </a:lvl1pPr>
              <a:lvl2pPr marL="466371" algn="l" defTabSz="932742" rtl="0" eaLnBrk="1" latinLnBrk="0" hangingPunct="1">
                <a:defRPr sz="1800" kern="1200">
                  <a:solidFill>
                    <a:schemeClr val="lt1"/>
                  </a:solidFill>
                  <a:latin typeface="+mn-lt"/>
                  <a:ea typeface="+mn-ea"/>
                  <a:cs typeface="+mn-cs"/>
                </a:defRPr>
              </a:lvl2pPr>
              <a:lvl3pPr marL="932742" algn="l" defTabSz="932742" rtl="0" eaLnBrk="1" latinLnBrk="0" hangingPunct="1">
                <a:defRPr sz="1800" kern="1200">
                  <a:solidFill>
                    <a:schemeClr val="lt1"/>
                  </a:solidFill>
                  <a:latin typeface="+mn-lt"/>
                  <a:ea typeface="+mn-ea"/>
                  <a:cs typeface="+mn-cs"/>
                </a:defRPr>
              </a:lvl3pPr>
              <a:lvl4pPr marL="1399113" algn="l" defTabSz="932742" rtl="0" eaLnBrk="1" latinLnBrk="0" hangingPunct="1">
                <a:defRPr sz="1800" kern="1200">
                  <a:solidFill>
                    <a:schemeClr val="lt1"/>
                  </a:solidFill>
                  <a:latin typeface="+mn-lt"/>
                  <a:ea typeface="+mn-ea"/>
                  <a:cs typeface="+mn-cs"/>
                </a:defRPr>
              </a:lvl4pPr>
              <a:lvl5pPr marL="1865484" algn="l" defTabSz="932742" rtl="0" eaLnBrk="1" latinLnBrk="0" hangingPunct="1">
                <a:defRPr sz="1800" kern="1200">
                  <a:solidFill>
                    <a:schemeClr val="lt1"/>
                  </a:solidFill>
                  <a:latin typeface="+mn-lt"/>
                  <a:ea typeface="+mn-ea"/>
                  <a:cs typeface="+mn-cs"/>
                </a:defRPr>
              </a:lvl5pPr>
              <a:lvl6pPr marL="2331856" algn="l" defTabSz="932742" rtl="0" eaLnBrk="1" latinLnBrk="0" hangingPunct="1">
                <a:defRPr sz="1800" kern="1200">
                  <a:solidFill>
                    <a:schemeClr val="lt1"/>
                  </a:solidFill>
                  <a:latin typeface="+mn-lt"/>
                  <a:ea typeface="+mn-ea"/>
                  <a:cs typeface="+mn-cs"/>
                </a:defRPr>
              </a:lvl6pPr>
              <a:lvl7pPr marL="2798226" algn="l" defTabSz="932742" rtl="0" eaLnBrk="1" latinLnBrk="0" hangingPunct="1">
                <a:defRPr sz="1800" kern="1200">
                  <a:solidFill>
                    <a:schemeClr val="lt1"/>
                  </a:solidFill>
                  <a:latin typeface="+mn-lt"/>
                  <a:ea typeface="+mn-ea"/>
                  <a:cs typeface="+mn-cs"/>
                </a:defRPr>
              </a:lvl7pPr>
              <a:lvl8pPr marL="3264597" algn="l" defTabSz="932742" rtl="0" eaLnBrk="1" latinLnBrk="0" hangingPunct="1">
                <a:defRPr sz="1800" kern="1200">
                  <a:solidFill>
                    <a:schemeClr val="lt1"/>
                  </a:solidFill>
                  <a:latin typeface="+mn-lt"/>
                  <a:ea typeface="+mn-ea"/>
                  <a:cs typeface="+mn-cs"/>
                </a:defRPr>
              </a:lvl8pPr>
              <a:lvl9pPr marL="3730969" algn="l" defTabSz="932742" rtl="0" eaLnBrk="1" latinLnBrk="0" hangingPunct="1">
                <a:defRPr sz="1800" kern="1200">
                  <a:solidFill>
                    <a:schemeClr val="lt1"/>
                  </a:solidFill>
                  <a:latin typeface="+mn-lt"/>
                  <a:ea typeface="+mn-ea"/>
                  <a:cs typeface="+mn-cs"/>
                </a:defRPr>
              </a:lvl9pPr>
            </a:lstStyle>
            <a:p>
              <a:pPr defTabSz="951028"/>
              <a:r>
                <a:rPr lang="en-US" sz="2200" dirty="0">
                  <a:gradFill>
                    <a:gsLst>
                      <a:gs pos="0">
                        <a:srgbClr val="FFFFFF"/>
                      </a:gs>
                      <a:gs pos="100000">
                        <a:srgbClr val="FFFFFF"/>
                      </a:gs>
                    </a:gsLst>
                    <a:lin ang="5400000" scaled="0"/>
                  </a:gradFill>
                  <a:ea typeface="Segoe UI" pitchFamily="34" charset="0"/>
                  <a:cs typeface="Segoe UI" pitchFamily="34" charset="0"/>
                </a:rPr>
                <a:t>Age-out data</a:t>
              </a:r>
            </a:p>
            <a:p>
              <a:pPr defTabSz="951028"/>
              <a:endParaRPr lang="en-US" sz="2040" dirty="0">
                <a:gradFill>
                  <a:gsLst>
                    <a:gs pos="0">
                      <a:srgbClr val="FFFFFF"/>
                    </a:gs>
                    <a:gs pos="100000">
                      <a:srgbClr val="FFFFFF"/>
                    </a:gs>
                  </a:gsLst>
                  <a:lin ang="5400000" scaled="0"/>
                </a:gradFill>
                <a:ea typeface="Segoe UI" pitchFamily="34" charset="0"/>
                <a:cs typeface="Segoe UI" pitchFamily="34" charset="0"/>
              </a:endParaRPr>
            </a:p>
            <a:p>
              <a:pPr defTabSz="951028"/>
              <a:endParaRPr lang="en-US" sz="2040" dirty="0">
                <a:gradFill>
                  <a:gsLst>
                    <a:gs pos="0">
                      <a:srgbClr val="FFFFFF"/>
                    </a:gs>
                    <a:gs pos="100000">
                      <a:srgbClr val="FFFFFF"/>
                    </a:gs>
                  </a:gsLst>
                  <a:lin ang="5400000" scaled="0"/>
                </a:gradFill>
                <a:ea typeface="Segoe UI" pitchFamily="34" charset="0"/>
                <a:cs typeface="Segoe UI" pitchFamily="34" charset="0"/>
              </a:endParaRPr>
            </a:p>
            <a:p>
              <a:pPr defTabSz="951028"/>
              <a:r>
                <a:rPr lang="en-US" sz="2040" i="1" dirty="0">
                  <a:gradFill>
                    <a:gsLst>
                      <a:gs pos="0">
                        <a:srgbClr val="FFFFFF"/>
                      </a:gs>
                      <a:gs pos="100000">
                        <a:srgbClr val="FFFFFF"/>
                      </a:gs>
                    </a:gsLst>
                    <a:lin ang="5400000" scaled="0"/>
                  </a:gradFill>
                  <a:ea typeface="Segoe UI" pitchFamily="34" charset="0"/>
                  <a:cs typeface="Segoe UI" pitchFamily="34" charset="0"/>
                </a:rPr>
                <a:t>Age-out data to HDFS and use it as ‘cold’ but </a:t>
              </a:r>
              <a:r>
                <a:rPr lang="en-US" sz="2040" i="1" dirty="0" err="1">
                  <a:gradFill>
                    <a:gsLst>
                      <a:gs pos="0">
                        <a:srgbClr val="FFFFFF"/>
                      </a:gs>
                      <a:gs pos="100000">
                        <a:srgbClr val="FFFFFF"/>
                      </a:gs>
                    </a:gsLst>
                    <a:lin ang="5400000" scaled="0"/>
                  </a:gradFill>
                  <a:ea typeface="Segoe UI" pitchFamily="34" charset="0"/>
                  <a:cs typeface="Segoe UI" pitchFamily="34" charset="0"/>
                </a:rPr>
                <a:t>queryable</a:t>
              </a:r>
              <a:r>
                <a:rPr lang="en-US" sz="2040" i="1" dirty="0">
                  <a:gradFill>
                    <a:gsLst>
                      <a:gs pos="0">
                        <a:srgbClr val="FFFFFF"/>
                      </a:gs>
                      <a:gs pos="100000">
                        <a:srgbClr val="FFFFFF"/>
                      </a:gs>
                    </a:gsLst>
                    <a:lin ang="5400000" scaled="0"/>
                  </a:gradFill>
                  <a:ea typeface="Segoe UI" pitchFamily="34" charset="0"/>
                  <a:cs typeface="Segoe UI" pitchFamily="34" charset="0"/>
                </a:rPr>
                <a:t> storage</a:t>
              </a:r>
            </a:p>
            <a:p>
              <a:pPr defTabSz="951028"/>
              <a:endParaRPr lang="en-US" sz="1836" dirty="0">
                <a:gradFill>
                  <a:gsLst>
                    <a:gs pos="0">
                      <a:srgbClr val="FFFFFF"/>
                    </a:gs>
                    <a:gs pos="100000">
                      <a:srgbClr val="FFFFFF"/>
                    </a:gs>
                  </a:gsLst>
                  <a:lin ang="5400000" scaled="0"/>
                </a:gradFill>
                <a:ea typeface="Segoe UI" pitchFamily="34" charset="0"/>
                <a:cs typeface="Segoe UI" pitchFamily="34" charset="0"/>
              </a:endParaRPr>
            </a:p>
          </p:txBody>
        </p:sp>
      </p:grpSp>
      <p:sp>
        <p:nvSpPr>
          <p:cNvPr id="7" name="TextBox 6"/>
          <p:cNvSpPr txBox="1"/>
          <p:nvPr/>
        </p:nvSpPr>
        <p:spPr>
          <a:xfrm>
            <a:off x="1" y="6642289"/>
            <a:ext cx="3806190" cy="352236"/>
          </a:xfrm>
          <a:prstGeom prst="rect">
            <a:avLst/>
          </a:prstGeom>
          <a:noFill/>
        </p:spPr>
        <p:txBody>
          <a:bodyPr wrap="square" lIns="365760" tIns="146304" rIns="182880" bIns="146304" rtlCol="0" anchor="ctr" anchorCtr="0">
            <a:noAutofit/>
          </a:bodyPr>
          <a:lstStyle/>
          <a:p>
            <a:pPr>
              <a:lnSpc>
                <a:spcPct val="90000"/>
              </a:lnSpc>
              <a:spcAft>
                <a:spcPts val="600"/>
              </a:spcAft>
            </a:pPr>
            <a:r>
              <a:rPr lang="en-US" sz="1400" dirty="0">
                <a:solidFill>
                  <a:schemeClr val="bg1"/>
                </a:solidFill>
                <a:latin typeface="Segoe UI Semibold" panose="020B0702040204020203" pitchFamily="34" charset="0"/>
                <a:ea typeface="Segoe UI Black" panose="020B0A02040204020203" pitchFamily="34" charset="0"/>
                <a:cs typeface="Segoe UI Semibold" panose="020B0702040204020203" pitchFamily="34" charset="0"/>
              </a:rPr>
              <a:t>Access any data</a:t>
            </a:r>
          </a:p>
        </p:txBody>
      </p:sp>
    </p:spTree>
    <p:extLst>
      <p:ext uri="{BB962C8B-B14F-4D97-AF65-F5344CB8AC3E}">
        <p14:creationId xmlns:p14="http://schemas.microsoft.com/office/powerpoint/2010/main" val="4057375150"/>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16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Title 2"/>
          <p:cNvSpPr>
            <a:spLocks noGrp="1"/>
          </p:cNvSpPr>
          <p:nvPr>
            <p:ph type="title"/>
          </p:nvPr>
        </p:nvSpPr>
        <p:spPr/>
        <p:txBody>
          <a:bodyPr/>
          <a:lstStyle/>
          <a:p>
            <a:r>
              <a:rPr lang="en-US" dirty="0"/>
              <a:t>Components introduced in SQL Server 2016</a:t>
            </a:r>
          </a:p>
        </p:txBody>
      </p:sp>
      <p:sp>
        <p:nvSpPr>
          <p:cNvPr id="2" name="Text Placeholder 1"/>
          <p:cNvSpPr>
            <a:spLocks noGrp="1"/>
          </p:cNvSpPr>
          <p:nvPr>
            <p:ph type="body" sz="quarter" idx="4294967295"/>
          </p:nvPr>
        </p:nvSpPr>
        <p:spPr>
          <a:xfrm>
            <a:off x="509155" y="1212850"/>
            <a:ext cx="11374870" cy="4092575"/>
          </a:xfrm>
        </p:spPr>
        <p:txBody>
          <a:bodyPr/>
          <a:lstStyle/>
          <a:p>
            <a:endParaRPr lang="en-US" dirty="0"/>
          </a:p>
          <a:p>
            <a:pPr marL="0" indent="0">
              <a:buNone/>
            </a:pPr>
            <a:r>
              <a:rPr lang="en-US" sz="3200" dirty="0" err="1">
                <a:solidFill>
                  <a:schemeClr val="accent5"/>
                </a:solidFill>
                <a:latin typeface="Segoe UI Semilight" panose="020B0402040204020203" pitchFamily="34" charset="0"/>
                <a:cs typeface="Segoe UI Semilight" panose="020B0402040204020203" pitchFamily="34" charset="0"/>
              </a:rPr>
              <a:t>PolyBase</a:t>
            </a:r>
            <a:r>
              <a:rPr lang="en-US" sz="3200" dirty="0">
                <a:solidFill>
                  <a:schemeClr val="accent5"/>
                </a:solidFill>
                <a:latin typeface="Segoe UI Semilight" panose="020B0402040204020203" pitchFamily="34" charset="0"/>
                <a:cs typeface="Segoe UI Semilight" panose="020B0402040204020203" pitchFamily="34" charset="0"/>
              </a:rPr>
              <a:t> Engine Service</a:t>
            </a:r>
          </a:p>
          <a:p>
            <a:pPr marL="0" indent="0">
              <a:buNone/>
            </a:pPr>
            <a:r>
              <a:rPr lang="en-US" sz="3200" dirty="0" err="1">
                <a:solidFill>
                  <a:schemeClr val="accent5"/>
                </a:solidFill>
                <a:latin typeface="Segoe UI Semilight" panose="020B0402040204020203" pitchFamily="34" charset="0"/>
                <a:cs typeface="Segoe UI Semilight" panose="020B0402040204020203" pitchFamily="34" charset="0"/>
              </a:rPr>
              <a:t>PolyBase</a:t>
            </a:r>
            <a:r>
              <a:rPr lang="en-US" sz="3200" dirty="0">
                <a:solidFill>
                  <a:schemeClr val="accent5"/>
                </a:solidFill>
                <a:latin typeface="Segoe UI Semilight" panose="020B0402040204020203" pitchFamily="34" charset="0"/>
                <a:cs typeface="Segoe UI Semilight" panose="020B0402040204020203" pitchFamily="34" charset="0"/>
              </a:rPr>
              <a:t> Data Movement Service (with HDFS Bridge)</a:t>
            </a:r>
          </a:p>
          <a:p>
            <a:pPr marL="0" indent="0">
              <a:buNone/>
            </a:pPr>
            <a:r>
              <a:rPr lang="en-US" sz="3200" dirty="0">
                <a:solidFill>
                  <a:schemeClr val="accent5"/>
                </a:solidFill>
                <a:latin typeface="Segoe UI Semilight" panose="020B0402040204020203" pitchFamily="34" charset="0"/>
                <a:cs typeface="Segoe UI Semilight" panose="020B0402040204020203" pitchFamily="34" charset="0"/>
              </a:rPr>
              <a:t>External table constructs</a:t>
            </a:r>
          </a:p>
          <a:p>
            <a:pPr marL="0" indent="0">
              <a:buNone/>
            </a:pPr>
            <a:r>
              <a:rPr lang="en-US" sz="3200" dirty="0">
                <a:solidFill>
                  <a:schemeClr val="accent5"/>
                </a:solidFill>
                <a:latin typeface="Segoe UI Semilight" panose="020B0402040204020203" pitchFamily="34" charset="0"/>
                <a:cs typeface="Segoe UI Semilight" panose="020B0402040204020203" pitchFamily="34" charset="0"/>
              </a:rPr>
              <a:t>MR pushdown computation support</a:t>
            </a:r>
          </a:p>
          <a:p>
            <a:endParaRPr lang="en-US" dirty="0"/>
          </a:p>
        </p:txBody>
      </p:sp>
      <p:sp>
        <p:nvSpPr>
          <p:cNvPr id="4" name="TextBox 3"/>
          <p:cNvSpPr txBox="1"/>
          <p:nvPr/>
        </p:nvSpPr>
        <p:spPr>
          <a:xfrm>
            <a:off x="1" y="6642289"/>
            <a:ext cx="3806190" cy="352236"/>
          </a:xfrm>
          <a:prstGeom prst="rect">
            <a:avLst/>
          </a:prstGeom>
          <a:noFill/>
        </p:spPr>
        <p:txBody>
          <a:bodyPr wrap="square" lIns="365760" tIns="146304" rIns="182880" bIns="146304" rtlCol="0" anchor="ctr" anchorCtr="0">
            <a:noAutofit/>
          </a:bodyPr>
          <a:lstStyle/>
          <a:p>
            <a:pPr>
              <a:lnSpc>
                <a:spcPct val="90000"/>
              </a:lnSpc>
              <a:spcAft>
                <a:spcPts val="600"/>
              </a:spcAft>
            </a:pPr>
            <a:r>
              <a:rPr lang="en-US" sz="1400" dirty="0">
                <a:solidFill>
                  <a:schemeClr val="bg1"/>
                </a:solidFill>
                <a:latin typeface="Segoe UI Semibold" panose="020B0702040204020203" pitchFamily="34" charset="0"/>
                <a:ea typeface="Segoe UI Black" panose="020B0A02040204020203" pitchFamily="34" charset="0"/>
                <a:cs typeface="Segoe UI Semibold" panose="020B0702040204020203" pitchFamily="34" charset="0"/>
              </a:rPr>
              <a:t>Access any data</a:t>
            </a:r>
          </a:p>
        </p:txBody>
      </p:sp>
    </p:spTree>
    <p:extLst>
      <p:ext uri="{BB962C8B-B14F-4D97-AF65-F5344CB8AC3E}">
        <p14:creationId xmlns:p14="http://schemas.microsoft.com/office/powerpoint/2010/main" val="1798231301"/>
      </p:ext>
    </p:extLst>
  </p:cSld>
  <p:clrMapOvr>
    <a:masterClrMapping/>
  </p:clrMapOvr>
  <p:transition>
    <p:fade/>
  </p:transition>
</p:sld>
</file>

<file path=ppt/slides/slide16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 name="Title 4"/>
          <p:cNvSpPr>
            <a:spLocks noGrp="1"/>
          </p:cNvSpPr>
          <p:nvPr>
            <p:ph type="title"/>
          </p:nvPr>
        </p:nvSpPr>
        <p:spPr>
          <a:xfrm>
            <a:off x="0" y="326166"/>
            <a:ext cx="11888787" cy="917575"/>
          </a:xfrm>
        </p:spPr>
        <p:txBody>
          <a:bodyPr/>
          <a:lstStyle/>
          <a:p>
            <a:r>
              <a:rPr lang="en-US" dirty="0"/>
              <a:t>How to use </a:t>
            </a:r>
            <a:r>
              <a:rPr lang="en-US" dirty="0" err="1"/>
              <a:t>PolyBase</a:t>
            </a:r>
            <a:r>
              <a:rPr lang="en-US" dirty="0"/>
              <a:t> in SQL Server 2016</a:t>
            </a:r>
          </a:p>
        </p:txBody>
      </p:sp>
      <p:sp>
        <p:nvSpPr>
          <p:cNvPr id="6" name="Text Placeholder 3"/>
          <p:cNvSpPr txBox="1">
            <a:spLocks/>
          </p:cNvSpPr>
          <p:nvPr/>
        </p:nvSpPr>
        <p:spPr>
          <a:xfrm>
            <a:off x="8412540" y="1647663"/>
            <a:ext cx="3973654" cy="4949771"/>
          </a:xfrm>
          <a:prstGeom prst="rect">
            <a:avLst/>
          </a:prstGeom>
        </p:spPr>
        <p:txBody>
          <a:bodyPr>
            <a:noAutofit/>
          </a:bodyPr>
          <a:lstStyle>
            <a:lvl1pPr marL="342900" indent="-342900" algn="l" defTabSz="931863" rtl="0" fontAlgn="base">
              <a:lnSpc>
                <a:spcPct val="90000"/>
              </a:lnSpc>
              <a:spcBef>
                <a:spcPct val="20000"/>
              </a:spcBef>
              <a:spcAft>
                <a:spcPct val="0"/>
              </a:spcAft>
              <a:buSzPct val="90000"/>
              <a:buFont typeface="Arial" charset="0"/>
              <a:buChar char="•"/>
              <a:defRPr sz="3600" kern="1200">
                <a:solidFill>
                  <a:schemeClr val="accent1"/>
                </a:solidFill>
                <a:latin typeface="+mj-lt"/>
                <a:ea typeface="ＭＳ Ｐゴシック" charset="0"/>
                <a:cs typeface="ＭＳ Ｐゴシック" charset="0"/>
              </a:defRPr>
            </a:lvl1pPr>
            <a:lvl2pPr marL="584200" indent="-241300" algn="l" defTabSz="931863" rtl="0" fontAlgn="base">
              <a:lnSpc>
                <a:spcPct val="90000"/>
              </a:lnSpc>
              <a:spcBef>
                <a:spcPct val="20000"/>
              </a:spcBef>
              <a:spcAft>
                <a:spcPct val="0"/>
              </a:spcAft>
              <a:buSzPct val="90000"/>
              <a:buFont typeface="Arial" charset="0"/>
              <a:buChar char="•"/>
              <a:defRPr sz="2400" kern="1200">
                <a:solidFill>
                  <a:schemeClr val="tx1"/>
                </a:solidFill>
                <a:latin typeface="+mn-lt"/>
                <a:ea typeface="ＭＳ Ｐゴシック" charset="0"/>
                <a:cs typeface="+mn-cs"/>
              </a:defRPr>
            </a:lvl2pPr>
            <a:lvl3pPr marL="800100" indent="-228600" algn="l" defTabSz="931863" rtl="0" fontAlgn="base">
              <a:lnSpc>
                <a:spcPct val="90000"/>
              </a:lnSpc>
              <a:spcBef>
                <a:spcPct val="20000"/>
              </a:spcBef>
              <a:spcAft>
                <a:spcPct val="0"/>
              </a:spcAft>
              <a:buSzPct val="90000"/>
              <a:buFont typeface="Arial" charset="0"/>
              <a:buChar char="•"/>
              <a:defRPr sz="2000" kern="1200">
                <a:solidFill>
                  <a:schemeClr val="tx1"/>
                </a:solidFill>
                <a:latin typeface="+mn-lt"/>
                <a:ea typeface="ＭＳ Ｐゴシック" charset="0"/>
                <a:cs typeface="+mn-cs"/>
              </a:defRPr>
            </a:lvl3pPr>
            <a:lvl4pPr marL="1028700" indent="-228600" algn="l" defTabSz="931863" rtl="0" fontAlgn="base">
              <a:lnSpc>
                <a:spcPct val="90000"/>
              </a:lnSpc>
              <a:spcBef>
                <a:spcPct val="20000"/>
              </a:spcBef>
              <a:spcAft>
                <a:spcPct val="0"/>
              </a:spcAft>
              <a:buSzPct val="90000"/>
              <a:buFont typeface="Arial" charset="0"/>
              <a:buChar char="•"/>
              <a:defRPr kern="1200">
                <a:solidFill>
                  <a:schemeClr val="tx1"/>
                </a:solidFill>
                <a:latin typeface="+mn-lt"/>
                <a:ea typeface="ＭＳ Ｐゴシック" charset="0"/>
                <a:cs typeface="+mn-cs"/>
              </a:defRPr>
            </a:lvl4pPr>
            <a:lvl5pPr marL="1257300" indent="-228600" algn="l" defTabSz="931863" rtl="0" fontAlgn="base">
              <a:lnSpc>
                <a:spcPct val="90000"/>
              </a:lnSpc>
              <a:spcBef>
                <a:spcPct val="20000"/>
              </a:spcBef>
              <a:spcAft>
                <a:spcPct val="0"/>
              </a:spcAft>
              <a:buSzPct val="90000"/>
              <a:buFont typeface="Arial" charset="0"/>
              <a:buChar char="•"/>
              <a:defRPr kern="1200">
                <a:solidFill>
                  <a:schemeClr val="tx1"/>
                </a:solidFill>
                <a:latin typeface="+mn-lt"/>
                <a:ea typeface="ＭＳ Ｐゴシック" charset="0"/>
                <a:cs typeface="+mn-cs"/>
              </a:defRPr>
            </a:lvl5pPr>
            <a:lvl6pPr marL="2565040"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3031412"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97783"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964155"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2800" dirty="0">
                <a:solidFill>
                  <a:schemeClr val="accent5"/>
                </a:solidFill>
                <a:latin typeface="Segoe UI Semilight" panose="020B0402040204020203" pitchFamily="34" charset="0"/>
                <a:cs typeface="Segoe UI Semilight" panose="020B0402040204020203" pitchFamily="34" charset="0"/>
              </a:rPr>
              <a:t>Set up a Hadoop Cluster or Azure Storage blob</a:t>
            </a:r>
          </a:p>
          <a:p>
            <a:pPr marL="0" indent="0">
              <a:buNone/>
            </a:pPr>
            <a:r>
              <a:rPr lang="en-US" sz="2800" dirty="0">
                <a:solidFill>
                  <a:schemeClr val="accent5"/>
                </a:solidFill>
                <a:latin typeface="Segoe UI Semilight" panose="020B0402040204020203" pitchFamily="34" charset="0"/>
                <a:cs typeface="Segoe UI Semilight" panose="020B0402040204020203" pitchFamily="34" charset="0"/>
              </a:rPr>
              <a:t>Install SQL Server</a:t>
            </a:r>
          </a:p>
          <a:p>
            <a:pPr marL="0" indent="0">
              <a:buNone/>
            </a:pPr>
            <a:r>
              <a:rPr lang="en-US" sz="2800" dirty="0">
                <a:solidFill>
                  <a:schemeClr val="accent5"/>
                </a:solidFill>
                <a:latin typeface="Segoe UI Semilight" panose="020B0402040204020203" pitchFamily="34" charset="0"/>
                <a:cs typeface="Segoe UI Semilight" panose="020B0402040204020203" pitchFamily="34" charset="0"/>
              </a:rPr>
              <a:t>Configure a </a:t>
            </a:r>
            <a:r>
              <a:rPr lang="en-US" sz="2800" dirty="0" err="1">
                <a:solidFill>
                  <a:schemeClr val="accent5"/>
                </a:solidFill>
                <a:latin typeface="Segoe UI Semilight" panose="020B0402040204020203" pitchFamily="34" charset="0"/>
                <a:cs typeface="Segoe UI Semilight" panose="020B0402040204020203" pitchFamily="34" charset="0"/>
              </a:rPr>
              <a:t>PolyBase</a:t>
            </a:r>
            <a:r>
              <a:rPr lang="en-US" sz="2800" dirty="0">
                <a:solidFill>
                  <a:schemeClr val="accent5"/>
                </a:solidFill>
                <a:latin typeface="Segoe UI Semilight" panose="020B0402040204020203" pitchFamily="34" charset="0"/>
                <a:cs typeface="Segoe UI Semilight" panose="020B0402040204020203" pitchFamily="34" charset="0"/>
              </a:rPr>
              <a:t> group</a:t>
            </a:r>
          </a:p>
          <a:p>
            <a:pPr marL="0" indent="0">
              <a:buNone/>
            </a:pPr>
            <a:r>
              <a:rPr lang="en-US" sz="2800" dirty="0">
                <a:solidFill>
                  <a:schemeClr val="accent5"/>
                </a:solidFill>
                <a:latin typeface="Segoe UI Semilight" panose="020B0402040204020203" pitchFamily="34" charset="0"/>
                <a:cs typeface="Segoe UI Semilight" panose="020B0402040204020203" pitchFamily="34" charset="0"/>
              </a:rPr>
              <a:t>Choose Hadoop flavor</a:t>
            </a:r>
          </a:p>
          <a:p>
            <a:pPr marL="0" indent="0">
              <a:buNone/>
            </a:pPr>
            <a:r>
              <a:rPr lang="en-US" sz="2800" dirty="0">
                <a:solidFill>
                  <a:schemeClr val="accent5"/>
                </a:solidFill>
                <a:latin typeface="Segoe UI Semilight" panose="020B0402040204020203" pitchFamily="34" charset="0"/>
                <a:cs typeface="Segoe UI Semilight" panose="020B0402040204020203" pitchFamily="34" charset="0"/>
              </a:rPr>
              <a:t>Attach Hadoop Cluster or Azure Storage</a:t>
            </a:r>
          </a:p>
        </p:txBody>
      </p:sp>
      <p:grpSp>
        <p:nvGrpSpPr>
          <p:cNvPr id="26" name="Group 25"/>
          <p:cNvGrpSpPr/>
          <p:nvPr/>
        </p:nvGrpSpPr>
        <p:grpSpPr>
          <a:xfrm>
            <a:off x="481790" y="1791838"/>
            <a:ext cx="3098745" cy="923329"/>
            <a:chOff x="429143" y="1975664"/>
            <a:chExt cx="3038255" cy="905307"/>
          </a:xfrm>
        </p:grpSpPr>
        <p:sp>
          <p:nvSpPr>
            <p:cNvPr id="27" name="TextBox 26"/>
            <p:cNvSpPr txBox="1"/>
            <p:nvPr/>
          </p:nvSpPr>
          <p:spPr>
            <a:xfrm>
              <a:off x="429143" y="1975664"/>
              <a:ext cx="2140835" cy="905307"/>
            </a:xfrm>
            <a:prstGeom prst="rect">
              <a:avLst/>
            </a:prstGeom>
            <a:solidFill>
              <a:srgbClr val="D83B01"/>
            </a:solidFill>
            <a:effectLst/>
          </p:spPr>
          <p:txBody>
            <a:bodyPr wrap="square" lIns="0" tIns="0" rIns="0" bIns="0" rtlCol="0">
              <a:spAutoFit/>
            </a:bodyPr>
            <a:lstStyle/>
            <a:p>
              <a:pPr algn="ctr"/>
              <a:r>
                <a:rPr lang="en-US" sz="2000" dirty="0">
                  <a:solidFill>
                    <a:schemeClr val="bg1"/>
                  </a:solidFill>
                  <a:latin typeface="+mj-lt"/>
                </a:rPr>
                <a:t>PolyBase T-SQL queries submitted here</a:t>
              </a:r>
            </a:p>
          </p:txBody>
        </p:sp>
        <p:cxnSp>
          <p:nvCxnSpPr>
            <p:cNvPr id="28" name="Straight Arrow Connector 27"/>
            <p:cNvCxnSpPr/>
            <p:nvPr/>
          </p:nvCxnSpPr>
          <p:spPr>
            <a:xfrm>
              <a:off x="2577225" y="2270238"/>
              <a:ext cx="890173" cy="0"/>
            </a:xfrm>
            <a:prstGeom prst="straightConnector1">
              <a:avLst/>
            </a:prstGeom>
            <a:ln>
              <a:solidFill>
                <a:schemeClr val="tx1"/>
              </a:solidFill>
              <a:headEnd type="none"/>
              <a:tailEnd type="triangle"/>
            </a:ln>
          </p:spPr>
          <p:style>
            <a:lnRef idx="1">
              <a:schemeClr val="accent1"/>
            </a:lnRef>
            <a:fillRef idx="0">
              <a:schemeClr val="accent1"/>
            </a:fillRef>
            <a:effectRef idx="0">
              <a:schemeClr val="accent1"/>
            </a:effectRef>
            <a:fontRef idx="minor">
              <a:schemeClr val="tx1"/>
            </a:fontRef>
          </p:style>
        </p:cxnSp>
      </p:grpSp>
      <p:grpSp>
        <p:nvGrpSpPr>
          <p:cNvPr id="29" name="Group 28"/>
          <p:cNvGrpSpPr/>
          <p:nvPr/>
        </p:nvGrpSpPr>
        <p:grpSpPr>
          <a:xfrm>
            <a:off x="-44005" y="2599682"/>
            <a:ext cx="3341385" cy="1867611"/>
            <a:chOff x="163942" y="2793973"/>
            <a:chExt cx="2774036" cy="1710444"/>
          </a:xfrm>
        </p:grpSpPr>
        <p:sp>
          <p:nvSpPr>
            <p:cNvPr id="30" name="TextBox 29"/>
            <p:cNvSpPr txBox="1"/>
            <p:nvPr/>
          </p:nvSpPr>
          <p:spPr>
            <a:xfrm>
              <a:off x="163942" y="3376913"/>
              <a:ext cx="2028264" cy="1127504"/>
            </a:xfrm>
            <a:prstGeom prst="rect">
              <a:avLst/>
            </a:prstGeom>
            <a:solidFill>
              <a:srgbClr val="D83B01"/>
            </a:solidFill>
            <a:effectLst/>
          </p:spPr>
          <p:txBody>
            <a:bodyPr wrap="square" lIns="0" tIns="0" rIns="0" bIns="0" rtlCol="0">
              <a:spAutoFit/>
            </a:bodyPr>
            <a:lstStyle/>
            <a:p>
              <a:pPr algn="ctr"/>
              <a:r>
                <a:rPr lang="en-US" sz="2000" dirty="0" err="1">
                  <a:solidFill>
                    <a:schemeClr val="bg1"/>
                  </a:solidFill>
                  <a:latin typeface="+mj-lt"/>
                </a:rPr>
                <a:t>PolyBase</a:t>
              </a:r>
              <a:r>
                <a:rPr lang="en-US" sz="2000" dirty="0">
                  <a:solidFill>
                    <a:schemeClr val="bg1"/>
                  </a:solidFill>
                  <a:latin typeface="+mj-lt"/>
                </a:rPr>
                <a:t> queries can only refer to tables here and/or external tables here</a:t>
              </a:r>
            </a:p>
          </p:txBody>
        </p:sp>
        <p:cxnSp>
          <p:nvCxnSpPr>
            <p:cNvPr id="31" name="Straight Arrow Connector 30"/>
            <p:cNvCxnSpPr>
              <a:stCxn id="30" idx="3"/>
            </p:cNvCxnSpPr>
            <p:nvPr/>
          </p:nvCxnSpPr>
          <p:spPr>
            <a:xfrm flipV="1">
              <a:off x="2192206" y="2793973"/>
              <a:ext cx="745772" cy="1146692"/>
            </a:xfrm>
            <a:prstGeom prst="straightConnector1">
              <a:avLst/>
            </a:prstGeom>
            <a:ln>
              <a:solidFill>
                <a:schemeClr val="tx1"/>
              </a:solidFill>
              <a:headEnd type="none"/>
              <a:tailEnd type="triangle"/>
            </a:ln>
          </p:spPr>
          <p:style>
            <a:lnRef idx="1">
              <a:schemeClr val="accent1"/>
            </a:lnRef>
            <a:fillRef idx="0">
              <a:schemeClr val="accent1"/>
            </a:fillRef>
            <a:effectRef idx="0">
              <a:schemeClr val="accent1"/>
            </a:effectRef>
            <a:fontRef idx="minor">
              <a:schemeClr val="tx1"/>
            </a:fontRef>
          </p:style>
        </p:cxnSp>
        <p:cxnSp>
          <p:nvCxnSpPr>
            <p:cNvPr id="32" name="Straight Arrow Connector 31"/>
            <p:cNvCxnSpPr>
              <a:stCxn id="30" idx="3"/>
            </p:cNvCxnSpPr>
            <p:nvPr/>
          </p:nvCxnSpPr>
          <p:spPr>
            <a:xfrm>
              <a:off x="2192206" y="3940665"/>
              <a:ext cx="410698" cy="442000"/>
            </a:xfrm>
            <a:prstGeom prst="straightConnector1">
              <a:avLst/>
            </a:prstGeom>
            <a:ln>
              <a:solidFill>
                <a:schemeClr val="tx1"/>
              </a:solidFill>
              <a:headEnd type="none"/>
              <a:tailEnd type="triangle"/>
            </a:ln>
          </p:spPr>
          <p:style>
            <a:lnRef idx="1">
              <a:schemeClr val="accent1"/>
            </a:lnRef>
            <a:fillRef idx="0">
              <a:schemeClr val="accent1"/>
            </a:fillRef>
            <a:effectRef idx="0">
              <a:schemeClr val="accent1"/>
            </a:effectRef>
            <a:fontRef idx="minor">
              <a:schemeClr val="tx1"/>
            </a:fontRef>
          </p:style>
        </p:cxnSp>
      </p:grpSp>
      <p:pic>
        <p:nvPicPr>
          <p:cNvPr id="33" name="Picture 32"/>
          <p:cNvPicPr>
            <a:picLocks noChangeAspect="1"/>
          </p:cNvPicPr>
          <p:nvPr/>
        </p:nvPicPr>
        <p:blipFill>
          <a:blip r:embed="rId2"/>
          <a:stretch>
            <a:fillRect/>
          </a:stretch>
        </p:blipFill>
        <p:spPr>
          <a:xfrm>
            <a:off x="2839061" y="1295643"/>
            <a:ext cx="5251726" cy="4365838"/>
          </a:xfrm>
          <a:prstGeom prst="rect">
            <a:avLst/>
          </a:prstGeom>
        </p:spPr>
      </p:pic>
      <p:sp>
        <p:nvSpPr>
          <p:cNvPr id="34" name="TextBox 19"/>
          <p:cNvSpPr txBox="1"/>
          <p:nvPr/>
        </p:nvSpPr>
        <p:spPr>
          <a:xfrm rot="16200000">
            <a:off x="6869116" y="2825541"/>
            <a:ext cx="2375184" cy="307777"/>
          </a:xfrm>
          <a:prstGeom prst="rect">
            <a:avLst/>
          </a:prstGeom>
          <a:noFill/>
        </p:spPr>
        <p:txBody>
          <a:bodyPr wrap="square" lIns="0" tIns="0" rIns="0" bIns="0" rtlCol="0">
            <a:spAutoFit/>
          </a:bodyPr>
          <a:lstStyle>
            <a:defPPr>
              <a:defRPr lang="en-US"/>
            </a:defPPr>
            <a:lvl1pPr marL="0" algn="l" defTabSz="932742" rtl="0" eaLnBrk="1" latinLnBrk="0" hangingPunct="1">
              <a:defRPr sz="1800" kern="1200">
                <a:solidFill>
                  <a:schemeClr val="tx1"/>
                </a:solidFill>
                <a:latin typeface="+mn-lt"/>
                <a:ea typeface="+mn-ea"/>
                <a:cs typeface="+mn-cs"/>
              </a:defRPr>
            </a:lvl1pPr>
            <a:lvl2pPr marL="466371" algn="l" defTabSz="932742" rtl="0" eaLnBrk="1" latinLnBrk="0" hangingPunct="1">
              <a:defRPr sz="1800" kern="1200">
                <a:solidFill>
                  <a:schemeClr val="tx1"/>
                </a:solidFill>
                <a:latin typeface="+mn-lt"/>
                <a:ea typeface="+mn-ea"/>
                <a:cs typeface="+mn-cs"/>
              </a:defRPr>
            </a:lvl2pPr>
            <a:lvl3pPr marL="932742" algn="l" defTabSz="932742" rtl="0" eaLnBrk="1" latinLnBrk="0" hangingPunct="1">
              <a:defRPr sz="1800" kern="1200">
                <a:solidFill>
                  <a:schemeClr val="tx1"/>
                </a:solidFill>
                <a:latin typeface="+mn-lt"/>
                <a:ea typeface="+mn-ea"/>
                <a:cs typeface="+mn-cs"/>
              </a:defRPr>
            </a:lvl3pPr>
            <a:lvl4pPr marL="1399113" algn="l" defTabSz="932742" rtl="0" eaLnBrk="1" latinLnBrk="0" hangingPunct="1">
              <a:defRPr sz="1800" kern="1200">
                <a:solidFill>
                  <a:schemeClr val="tx1"/>
                </a:solidFill>
                <a:latin typeface="+mn-lt"/>
                <a:ea typeface="+mn-ea"/>
                <a:cs typeface="+mn-cs"/>
              </a:defRPr>
            </a:lvl4pPr>
            <a:lvl5pPr marL="1865484" algn="l" defTabSz="932742" rtl="0" eaLnBrk="1" latinLnBrk="0" hangingPunct="1">
              <a:defRPr sz="1800" kern="1200">
                <a:solidFill>
                  <a:schemeClr val="tx1"/>
                </a:solidFill>
                <a:latin typeface="+mn-lt"/>
                <a:ea typeface="+mn-ea"/>
                <a:cs typeface="+mn-cs"/>
              </a:defRPr>
            </a:lvl5pPr>
            <a:lvl6pPr marL="2331856" algn="l" defTabSz="932742" rtl="0" eaLnBrk="1" latinLnBrk="0" hangingPunct="1">
              <a:defRPr sz="1800" kern="1200">
                <a:solidFill>
                  <a:schemeClr val="tx1"/>
                </a:solidFill>
                <a:latin typeface="+mn-lt"/>
                <a:ea typeface="+mn-ea"/>
                <a:cs typeface="+mn-cs"/>
              </a:defRPr>
            </a:lvl6pPr>
            <a:lvl7pPr marL="2798226" algn="l" defTabSz="932742" rtl="0" eaLnBrk="1" latinLnBrk="0" hangingPunct="1">
              <a:defRPr sz="1800" kern="1200">
                <a:solidFill>
                  <a:schemeClr val="tx1"/>
                </a:solidFill>
                <a:latin typeface="+mn-lt"/>
                <a:ea typeface="+mn-ea"/>
                <a:cs typeface="+mn-cs"/>
              </a:defRPr>
            </a:lvl7pPr>
            <a:lvl8pPr marL="3264597" algn="l" defTabSz="932742" rtl="0" eaLnBrk="1" latinLnBrk="0" hangingPunct="1">
              <a:defRPr sz="1800" kern="1200">
                <a:solidFill>
                  <a:schemeClr val="tx1"/>
                </a:solidFill>
                <a:latin typeface="+mn-lt"/>
                <a:ea typeface="+mn-ea"/>
                <a:cs typeface="+mn-cs"/>
              </a:defRPr>
            </a:lvl8pPr>
            <a:lvl9pPr marL="3730969" algn="l" defTabSz="932742" rtl="0" eaLnBrk="1" latinLnBrk="0" hangingPunct="1">
              <a:defRPr sz="1800" kern="1200">
                <a:solidFill>
                  <a:schemeClr val="tx1"/>
                </a:solidFill>
                <a:latin typeface="+mn-lt"/>
                <a:ea typeface="+mn-ea"/>
                <a:cs typeface="+mn-cs"/>
              </a:defRPr>
            </a:lvl9pPr>
          </a:lstStyle>
          <a:p>
            <a:pPr algn="ctr"/>
            <a:r>
              <a:rPr lang="en-US" sz="2000" b="1" dirty="0">
                <a:solidFill>
                  <a:srgbClr val="FF0000"/>
                </a:solidFill>
                <a:latin typeface="Segoe UI Semilight" panose="020B0402040204020203" pitchFamily="34" charset="0"/>
                <a:cs typeface="Segoe UI Semilight" panose="020B0402040204020203" pitchFamily="34" charset="0"/>
              </a:rPr>
              <a:t>Compute nodes</a:t>
            </a:r>
          </a:p>
        </p:txBody>
      </p:sp>
      <p:sp>
        <p:nvSpPr>
          <p:cNvPr id="35" name="Left Brace 34"/>
          <p:cNvSpPr/>
          <p:nvPr/>
        </p:nvSpPr>
        <p:spPr>
          <a:xfrm flipH="1" flipV="1">
            <a:off x="7391127" y="1791839"/>
            <a:ext cx="497716" cy="2278251"/>
          </a:xfrm>
          <a:prstGeom prst="leftBrace">
            <a:avLst/>
          </a:prstGeom>
          <a:ln>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6" name="TextBox 35"/>
          <p:cNvSpPr txBox="1"/>
          <p:nvPr/>
        </p:nvSpPr>
        <p:spPr>
          <a:xfrm>
            <a:off x="2893776" y="1272555"/>
            <a:ext cx="2375184" cy="307777"/>
          </a:xfrm>
          <a:prstGeom prst="rect">
            <a:avLst/>
          </a:prstGeom>
          <a:noFill/>
        </p:spPr>
        <p:txBody>
          <a:bodyPr wrap="square" lIns="0" tIns="0" rIns="0" bIns="0" rtlCol="0">
            <a:spAutoFit/>
          </a:bodyPr>
          <a:lstStyle>
            <a:defPPr>
              <a:defRPr lang="en-US"/>
            </a:defPPr>
            <a:lvl1pPr marL="0" algn="l" defTabSz="932742" rtl="0" eaLnBrk="1" latinLnBrk="0" hangingPunct="1">
              <a:defRPr sz="1800" kern="1200">
                <a:solidFill>
                  <a:schemeClr val="tx1"/>
                </a:solidFill>
                <a:latin typeface="+mn-lt"/>
                <a:ea typeface="+mn-ea"/>
                <a:cs typeface="+mn-cs"/>
              </a:defRPr>
            </a:lvl1pPr>
            <a:lvl2pPr marL="466371" algn="l" defTabSz="932742" rtl="0" eaLnBrk="1" latinLnBrk="0" hangingPunct="1">
              <a:defRPr sz="1800" kern="1200">
                <a:solidFill>
                  <a:schemeClr val="tx1"/>
                </a:solidFill>
                <a:latin typeface="+mn-lt"/>
                <a:ea typeface="+mn-ea"/>
                <a:cs typeface="+mn-cs"/>
              </a:defRPr>
            </a:lvl2pPr>
            <a:lvl3pPr marL="932742" algn="l" defTabSz="932742" rtl="0" eaLnBrk="1" latinLnBrk="0" hangingPunct="1">
              <a:defRPr sz="1800" kern="1200">
                <a:solidFill>
                  <a:schemeClr val="tx1"/>
                </a:solidFill>
                <a:latin typeface="+mn-lt"/>
                <a:ea typeface="+mn-ea"/>
                <a:cs typeface="+mn-cs"/>
              </a:defRPr>
            </a:lvl3pPr>
            <a:lvl4pPr marL="1399113" algn="l" defTabSz="932742" rtl="0" eaLnBrk="1" latinLnBrk="0" hangingPunct="1">
              <a:defRPr sz="1800" kern="1200">
                <a:solidFill>
                  <a:schemeClr val="tx1"/>
                </a:solidFill>
                <a:latin typeface="+mn-lt"/>
                <a:ea typeface="+mn-ea"/>
                <a:cs typeface="+mn-cs"/>
              </a:defRPr>
            </a:lvl4pPr>
            <a:lvl5pPr marL="1865484" algn="l" defTabSz="932742" rtl="0" eaLnBrk="1" latinLnBrk="0" hangingPunct="1">
              <a:defRPr sz="1800" kern="1200">
                <a:solidFill>
                  <a:schemeClr val="tx1"/>
                </a:solidFill>
                <a:latin typeface="+mn-lt"/>
                <a:ea typeface="+mn-ea"/>
                <a:cs typeface="+mn-cs"/>
              </a:defRPr>
            </a:lvl5pPr>
            <a:lvl6pPr marL="2331856" algn="l" defTabSz="932742" rtl="0" eaLnBrk="1" latinLnBrk="0" hangingPunct="1">
              <a:defRPr sz="1800" kern="1200">
                <a:solidFill>
                  <a:schemeClr val="tx1"/>
                </a:solidFill>
                <a:latin typeface="+mn-lt"/>
                <a:ea typeface="+mn-ea"/>
                <a:cs typeface="+mn-cs"/>
              </a:defRPr>
            </a:lvl6pPr>
            <a:lvl7pPr marL="2798226" algn="l" defTabSz="932742" rtl="0" eaLnBrk="1" latinLnBrk="0" hangingPunct="1">
              <a:defRPr sz="1800" kern="1200">
                <a:solidFill>
                  <a:schemeClr val="tx1"/>
                </a:solidFill>
                <a:latin typeface="+mn-lt"/>
                <a:ea typeface="+mn-ea"/>
                <a:cs typeface="+mn-cs"/>
              </a:defRPr>
            </a:lvl7pPr>
            <a:lvl8pPr marL="3264597" algn="l" defTabSz="932742" rtl="0" eaLnBrk="1" latinLnBrk="0" hangingPunct="1">
              <a:defRPr sz="1800" kern="1200">
                <a:solidFill>
                  <a:schemeClr val="tx1"/>
                </a:solidFill>
                <a:latin typeface="+mn-lt"/>
                <a:ea typeface="+mn-ea"/>
                <a:cs typeface="+mn-cs"/>
              </a:defRPr>
            </a:lvl8pPr>
            <a:lvl9pPr marL="3730969" algn="l" defTabSz="932742" rtl="0" eaLnBrk="1" latinLnBrk="0" hangingPunct="1">
              <a:defRPr sz="1800" kern="1200">
                <a:solidFill>
                  <a:schemeClr val="tx1"/>
                </a:solidFill>
                <a:latin typeface="+mn-lt"/>
                <a:ea typeface="+mn-ea"/>
                <a:cs typeface="+mn-cs"/>
              </a:defRPr>
            </a:lvl9pPr>
          </a:lstStyle>
          <a:p>
            <a:pPr algn="ctr"/>
            <a:r>
              <a:rPr lang="en-US" sz="2000" b="1" dirty="0">
                <a:solidFill>
                  <a:srgbClr val="FF0000"/>
                </a:solidFill>
                <a:latin typeface="Segoe UI Semilight" panose="020B0402040204020203" pitchFamily="34" charset="0"/>
                <a:cs typeface="Segoe UI Semilight" panose="020B0402040204020203" pitchFamily="34" charset="0"/>
              </a:rPr>
              <a:t>Head nodes</a:t>
            </a:r>
          </a:p>
        </p:txBody>
      </p:sp>
      <p:sp>
        <p:nvSpPr>
          <p:cNvPr id="37" name="Left Brace 36"/>
          <p:cNvSpPr/>
          <p:nvPr/>
        </p:nvSpPr>
        <p:spPr>
          <a:xfrm rot="16200000" flipH="1">
            <a:off x="3892745" y="1343105"/>
            <a:ext cx="310168" cy="875286"/>
          </a:xfrm>
          <a:prstGeom prst="leftBrace">
            <a:avLst/>
          </a:prstGeom>
          <a:ln>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 name="TextBox 15"/>
          <p:cNvSpPr txBox="1"/>
          <p:nvPr/>
        </p:nvSpPr>
        <p:spPr>
          <a:xfrm>
            <a:off x="1" y="6642289"/>
            <a:ext cx="3806190" cy="352236"/>
          </a:xfrm>
          <a:prstGeom prst="rect">
            <a:avLst/>
          </a:prstGeom>
          <a:noFill/>
        </p:spPr>
        <p:txBody>
          <a:bodyPr wrap="square" lIns="365760" tIns="146304" rIns="182880" bIns="146304" rtlCol="0" anchor="ctr" anchorCtr="0">
            <a:noAutofit/>
          </a:bodyPr>
          <a:lstStyle/>
          <a:p>
            <a:pPr>
              <a:lnSpc>
                <a:spcPct val="90000"/>
              </a:lnSpc>
              <a:spcAft>
                <a:spcPts val="600"/>
              </a:spcAft>
            </a:pPr>
            <a:r>
              <a:rPr lang="en-US" sz="1400" dirty="0">
                <a:solidFill>
                  <a:schemeClr val="bg1"/>
                </a:solidFill>
                <a:latin typeface="Segoe UI Semibold" panose="020B0702040204020203" pitchFamily="34" charset="0"/>
                <a:ea typeface="Segoe UI Black" panose="020B0A02040204020203" pitchFamily="34" charset="0"/>
                <a:cs typeface="Segoe UI Semibold" panose="020B0702040204020203" pitchFamily="34" charset="0"/>
              </a:rPr>
              <a:t>Access any data</a:t>
            </a:r>
          </a:p>
        </p:txBody>
      </p:sp>
      <p:sp>
        <p:nvSpPr>
          <p:cNvPr id="2" name="TextBox 1"/>
          <p:cNvSpPr txBox="1"/>
          <p:nvPr/>
        </p:nvSpPr>
        <p:spPr>
          <a:xfrm>
            <a:off x="2961724" y="4899455"/>
            <a:ext cx="771124" cy="482614"/>
          </a:xfrm>
          <a:prstGeom prst="rect">
            <a:avLst/>
          </a:prstGeom>
          <a:solidFill>
            <a:schemeClr val="bg1"/>
          </a:solidFill>
        </p:spPr>
        <p:txBody>
          <a:bodyPr wrap="square" lIns="0" tIns="0" rIns="0" bIns="0" rtlCol="0">
            <a:noAutofit/>
          </a:bodyPr>
          <a:lstStyle/>
          <a:p>
            <a:pPr algn="ctr">
              <a:lnSpc>
                <a:spcPct val="90000"/>
              </a:lnSpc>
              <a:spcAft>
                <a:spcPts val="0"/>
              </a:spcAft>
            </a:pPr>
            <a:r>
              <a:rPr lang="en-US" sz="1600" dirty="0">
                <a:gradFill>
                  <a:gsLst>
                    <a:gs pos="0">
                      <a:schemeClr val="tx1"/>
                    </a:gs>
                    <a:gs pos="30000">
                      <a:schemeClr val="tx1"/>
                    </a:gs>
                  </a:gsLst>
                  <a:lin ang="5400000" scaled="0"/>
                </a:gradFill>
              </a:rPr>
              <a:t>Hadoop</a:t>
            </a:r>
          </a:p>
          <a:p>
            <a:pPr algn="ctr">
              <a:lnSpc>
                <a:spcPct val="90000"/>
              </a:lnSpc>
              <a:spcAft>
                <a:spcPts val="0"/>
              </a:spcAft>
            </a:pPr>
            <a:r>
              <a:rPr lang="en-US" sz="1600" dirty="0">
                <a:gradFill>
                  <a:gsLst>
                    <a:gs pos="0">
                      <a:schemeClr val="tx1"/>
                    </a:gs>
                    <a:gs pos="30000">
                      <a:schemeClr val="tx1"/>
                    </a:gs>
                  </a:gsLst>
                  <a:lin ang="5400000" scaled="0"/>
                </a:gradFill>
              </a:rPr>
              <a:t>Cluster</a:t>
            </a:r>
          </a:p>
        </p:txBody>
      </p:sp>
    </p:spTree>
    <p:extLst>
      <p:ext uri="{BB962C8B-B14F-4D97-AF65-F5344CB8AC3E}">
        <p14:creationId xmlns:p14="http://schemas.microsoft.com/office/powerpoint/2010/main" val="4197088367"/>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26"/>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2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Step 1: Set up a Hadoop Cluster…</a:t>
            </a:r>
          </a:p>
        </p:txBody>
      </p:sp>
      <p:pic>
        <p:nvPicPr>
          <p:cNvPr id="3" name="Picture 2"/>
          <p:cNvPicPr>
            <a:picLocks noChangeAspect="1"/>
          </p:cNvPicPr>
          <p:nvPr/>
        </p:nvPicPr>
        <p:blipFill>
          <a:blip r:embed="rId3"/>
          <a:stretch>
            <a:fillRect/>
          </a:stretch>
        </p:blipFill>
        <p:spPr>
          <a:xfrm>
            <a:off x="880052" y="1884356"/>
            <a:ext cx="7115520" cy="2310166"/>
          </a:xfrm>
          <a:prstGeom prst="rect">
            <a:avLst/>
          </a:prstGeom>
        </p:spPr>
      </p:pic>
      <p:sp>
        <p:nvSpPr>
          <p:cNvPr id="4" name="Content Placeholder 2"/>
          <p:cNvSpPr txBox="1">
            <a:spLocks/>
          </p:cNvSpPr>
          <p:nvPr/>
        </p:nvSpPr>
        <p:spPr>
          <a:xfrm>
            <a:off x="880052" y="4527235"/>
            <a:ext cx="7383107" cy="1823074"/>
          </a:xfrm>
          <a:prstGeom prst="rect">
            <a:avLst/>
          </a:prstGeom>
        </p:spPr>
        <p:txBody>
          <a:bodyPr vert="horz" wrap="square" lIns="0" tIns="0" rIns="0" bIns="0" rtlCol="0">
            <a:noAutofit/>
          </a:bodyPr>
          <a:lstStyle>
            <a:defPPr>
              <a:defRPr lang="en-US"/>
            </a:defPPr>
            <a:lvl1pPr marL="0" algn="l" defTabSz="932742" rtl="0" eaLnBrk="1" latinLnBrk="0" hangingPunct="1">
              <a:defRPr sz="1800" kern="1200">
                <a:solidFill>
                  <a:schemeClr val="tx1"/>
                </a:solidFill>
                <a:latin typeface="+mn-lt"/>
                <a:ea typeface="+mn-ea"/>
                <a:cs typeface="+mn-cs"/>
              </a:defRPr>
            </a:lvl1pPr>
            <a:lvl2pPr marL="466371" algn="l" defTabSz="932742" rtl="0" eaLnBrk="1" latinLnBrk="0" hangingPunct="1">
              <a:defRPr sz="1800" kern="1200">
                <a:solidFill>
                  <a:schemeClr val="tx1"/>
                </a:solidFill>
                <a:latin typeface="+mn-lt"/>
                <a:ea typeface="+mn-ea"/>
                <a:cs typeface="+mn-cs"/>
              </a:defRPr>
            </a:lvl2pPr>
            <a:lvl3pPr marL="932742" algn="l" defTabSz="932742" rtl="0" eaLnBrk="1" latinLnBrk="0" hangingPunct="1">
              <a:defRPr sz="1800" kern="1200">
                <a:solidFill>
                  <a:schemeClr val="tx1"/>
                </a:solidFill>
                <a:latin typeface="+mn-lt"/>
                <a:ea typeface="+mn-ea"/>
                <a:cs typeface="+mn-cs"/>
              </a:defRPr>
            </a:lvl3pPr>
            <a:lvl4pPr marL="1399113" algn="l" defTabSz="932742" rtl="0" eaLnBrk="1" latinLnBrk="0" hangingPunct="1">
              <a:defRPr sz="1800" kern="1200">
                <a:solidFill>
                  <a:schemeClr val="tx1"/>
                </a:solidFill>
                <a:latin typeface="+mn-lt"/>
                <a:ea typeface="+mn-ea"/>
                <a:cs typeface="+mn-cs"/>
              </a:defRPr>
            </a:lvl4pPr>
            <a:lvl5pPr marL="1865484" algn="l" defTabSz="932742" rtl="0" eaLnBrk="1" latinLnBrk="0" hangingPunct="1">
              <a:defRPr sz="1800" kern="1200">
                <a:solidFill>
                  <a:schemeClr val="tx1"/>
                </a:solidFill>
                <a:latin typeface="+mn-lt"/>
                <a:ea typeface="+mn-ea"/>
                <a:cs typeface="+mn-cs"/>
              </a:defRPr>
            </a:lvl5pPr>
            <a:lvl6pPr marL="2331856" algn="l" defTabSz="932742" rtl="0" eaLnBrk="1" latinLnBrk="0" hangingPunct="1">
              <a:defRPr sz="1800" kern="1200">
                <a:solidFill>
                  <a:schemeClr val="tx1"/>
                </a:solidFill>
                <a:latin typeface="+mn-lt"/>
                <a:ea typeface="+mn-ea"/>
                <a:cs typeface="+mn-cs"/>
              </a:defRPr>
            </a:lvl6pPr>
            <a:lvl7pPr marL="2798226" algn="l" defTabSz="932742" rtl="0" eaLnBrk="1" latinLnBrk="0" hangingPunct="1">
              <a:defRPr sz="1800" kern="1200">
                <a:solidFill>
                  <a:schemeClr val="tx1"/>
                </a:solidFill>
                <a:latin typeface="+mn-lt"/>
                <a:ea typeface="+mn-ea"/>
                <a:cs typeface="+mn-cs"/>
              </a:defRPr>
            </a:lvl7pPr>
            <a:lvl8pPr marL="3264597" algn="l" defTabSz="932742" rtl="0" eaLnBrk="1" latinLnBrk="0" hangingPunct="1">
              <a:defRPr sz="1800" kern="1200">
                <a:solidFill>
                  <a:schemeClr val="tx1"/>
                </a:solidFill>
                <a:latin typeface="+mn-lt"/>
                <a:ea typeface="+mn-ea"/>
                <a:cs typeface="+mn-cs"/>
              </a:defRPr>
            </a:lvl8pPr>
            <a:lvl9pPr marL="3730969" algn="l" defTabSz="932742" rtl="0" eaLnBrk="1" latinLnBrk="0" hangingPunct="1">
              <a:defRPr sz="1800" kern="1200">
                <a:solidFill>
                  <a:schemeClr val="tx1"/>
                </a:solidFill>
                <a:latin typeface="+mn-lt"/>
                <a:ea typeface="+mn-ea"/>
                <a:cs typeface="+mn-cs"/>
              </a:defRPr>
            </a:lvl9pPr>
          </a:lstStyle>
          <a:p>
            <a:r>
              <a:rPr lang="en-US" sz="3329" b="1" dirty="0" err="1">
                <a:solidFill>
                  <a:schemeClr val="accent5"/>
                </a:solidFill>
                <a:latin typeface="Segoe UI Light"/>
              </a:rPr>
              <a:t>Hortonworks</a:t>
            </a:r>
            <a:r>
              <a:rPr lang="en-US" sz="3329" dirty="0">
                <a:solidFill>
                  <a:schemeClr val="accent5"/>
                </a:solidFill>
                <a:latin typeface="Segoe UI Light"/>
              </a:rPr>
              <a:t> or </a:t>
            </a:r>
            <a:r>
              <a:rPr lang="en-US" sz="3329" b="1" dirty="0" err="1">
                <a:solidFill>
                  <a:schemeClr val="accent5"/>
                </a:solidFill>
                <a:latin typeface="Segoe UI Light"/>
              </a:rPr>
              <a:t>Cloudera</a:t>
            </a:r>
            <a:r>
              <a:rPr lang="en-US" sz="3329" dirty="0">
                <a:solidFill>
                  <a:schemeClr val="accent5"/>
                </a:solidFill>
                <a:latin typeface="Segoe UI Light"/>
              </a:rPr>
              <a:t> Distributions</a:t>
            </a:r>
          </a:p>
          <a:p>
            <a:pPr marL="475577" lvl="1"/>
            <a:r>
              <a:rPr lang="en-US" sz="2497" dirty="0">
                <a:latin typeface="Segoe UI Light"/>
              </a:rPr>
              <a:t>Hadoop 2.0 or above </a:t>
            </a:r>
          </a:p>
          <a:p>
            <a:pPr marL="475577" lvl="1"/>
            <a:r>
              <a:rPr lang="en-US" sz="2497" dirty="0">
                <a:latin typeface="Segoe UI Light"/>
              </a:rPr>
              <a:t>Linux or Windows</a:t>
            </a:r>
          </a:p>
          <a:p>
            <a:pPr marL="475577" lvl="1"/>
            <a:r>
              <a:rPr lang="en-US" sz="2497" dirty="0">
                <a:latin typeface="Segoe UI Light"/>
              </a:rPr>
              <a:t>On-premises or in Azure</a:t>
            </a:r>
          </a:p>
        </p:txBody>
      </p:sp>
      <p:sp>
        <p:nvSpPr>
          <p:cNvPr id="5" name="TextBox 4"/>
          <p:cNvSpPr txBox="1"/>
          <p:nvPr/>
        </p:nvSpPr>
        <p:spPr>
          <a:xfrm>
            <a:off x="1" y="6642289"/>
            <a:ext cx="3806190" cy="352236"/>
          </a:xfrm>
          <a:prstGeom prst="rect">
            <a:avLst/>
          </a:prstGeom>
          <a:noFill/>
        </p:spPr>
        <p:txBody>
          <a:bodyPr wrap="square" lIns="365760" tIns="146304" rIns="182880" bIns="146304" rtlCol="0" anchor="ctr" anchorCtr="0">
            <a:noAutofit/>
          </a:bodyPr>
          <a:lstStyle/>
          <a:p>
            <a:pPr>
              <a:lnSpc>
                <a:spcPct val="90000"/>
              </a:lnSpc>
              <a:spcAft>
                <a:spcPts val="600"/>
              </a:spcAft>
            </a:pPr>
            <a:r>
              <a:rPr lang="en-US" sz="1400" dirty="0">
                <a:solidFill>
                  <a:schemeClr val="bg1"/>
                </a:solidFill>
                <a:latin typeface="Segoe UI Semibold" panose="020B0702040204020203" pitchFamily="34" charset="0"/>
                <a:ea typeface="Segoe UI Black" panose="020B0A02040204020203" pitchFamily="34" charset="0"/>
                <a:cs typeface="Segoe UI Semibold" panose="020B0702040204020203" pitchFamily="34" charset="0"/>
              </a:rPr>
              <a:t>Access any data</a:t>
            </a:r>
          </a:p>
        </p:txBody>
      </p:sp>
      <p:sp>
        <p:nvSpPr>
          <p:cNvPr id="6" name="TextBox 5"/>
          <p:cNvSpPr txBox="1"/>
          <p:nvPr/>
        </p:nvSpPr>
        <p:spPr>
          <a:xfrm>
            <a:off x="1059366" y="3178002"/>
            <a:ext cx="1059366" cy="568807"/>
          </a:xfrm>
          <a:prstGeom prst="rect">
            <a:avLst/>
          </a:prstGeom>
          <a:solidFill>
            <a:schemeClr val="bg1"/>
          </a:solidFill>
        </p:spPr>
        <p:txBody>
          <a:bodyPr wrap="square" lIns="0" tIns="0" rIns="0" bIns="0" rtlCol="0">
            <a:noAutofit/>
          </a:bodyPr>
          <a:lstStyle/>
          <a:p>
            <a:pPr algn="ctr">
              <a:lnSpc>
                <a:spcPct val="90000"/>
              </a:lnSpc>
              <a:spcAft>
                <a:spcPts val="0"/>
              </a:spcAft>
            </a:pPr>
            <a:r>
              <a:rPr lang="en-US" sz="1800" dirty="0">
                <a:gradFill>
                  <a:gsLst>
                    <a:gs pos="0">
                      <a:schemeClr val="tx1"/>
                    </a:gs>
                    <a:gs pos="30000">
                      <a:schemeClr val="tx1"/>
                    </a:gs>
                  </a:gsLst>
                  <a:lin ang="5400000" scaled="0"/>
                </a:gradFill>
              </a:rPr>
              <a:t>Hadoop</a:t>
            </a:r>
          </a:p>
          <a:p>
            <a:pPr algn="ctr">
              <a:lnSpc>
                <a:spcPct val="90000"/>
              </a:lnSpc>
              <a:spcAft>
                <a:spcPts val="0"/>
              </a:spcAft>
            </a:pPr>
            <a:r>
              <a:rPr lang="en-US" sz="1800" dirty="0">
                <a:gradFill>
                  <a:gsLst>
                    <a:gs pos="0">
                      <a:schemeClr val="tx1"/>
                    </a:gs>
                    <a:gs pos="30000">
                      <a:schemeClr val="tx1"/>
                    </a:gs>
                  </a:gsLst>
                  <a:lin ang="5400000" scaled="0"/>
                </a:gradFill>
              </a:rPr>
              <a:t>Cluster</a:t>
            </a:r>
          </a:p>
        </p:txBody>
      </p:sp>
    </p:spTree>
    <p:extLst>
      <p:ext uri="{BB962C8B-B14F-4D97-AF65-F5344CB8AC3E}">
        <p14:creationId xmlns:p14="http://schemas.microsoft.com/office/powerpoint/2010/main" val="44138285"/>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16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Step 1: …Or set up an Azure Storage blob</a:t>
            </a:r>
          </a:p>
        </p:txBody>
      </p:sp>
      <p:sp>
        <p:nvSpPr>
          <p:cNvPr id="4" name="Content Placeholder 2"/>
          <p:cNvSpPr txBox="1">
            <a:spLocks/>
          </p:cNvSpPr>
          <p:nvPr/>
        </p:nvSpPr>
        <p:spPr>
          <a:xfrm>
            <a:off x="880052" y="4527235"/>
            <a:ext cx="10054800" cy="1823074"/>
          </a:xfrm>
          <a:prstGeom prst="rect">
            <a:avLst/>
          </a:prstGeom>
        </p:spPr>
        <p:txBody>
          <a:bodyPr vert="horz" wrap="square" lIns="0" tIns="0" rIns="0" bIns="0" rtlCol="0">
            <a:noAutofit/>
          </a:bodyPr>
          <a:lstStyle>
            <a:defPPr>
              <a:defRPr lang="en-US"/>
            </a:defPPr>
            <a:lvl1pPr marL="0" algn="l" defTabSz="932742" rtl="0" eaLnBrk="1" latinLnBrk="0" hangingPunct="1">
              <a:defRPr sz="1800" kern="1200">
                <a:solidFill>
                  <a:schemeClr val="tx1"/>
                </a:solidFill>
                <a:latin typeface="+mn-lt"/>
                <a:ea typeface="+mn-ea"/>
                <a:cs typeface="+mn-cs"/>
              </a:defRPr>
            </a:lvl1pPr>
            <a:lvl2pPr marL="466371" algn="l" defTabSz="932742" rtl="0" eaLnBrk="1" latinLnBrk="0" hangingPunct="1">
              <a:defRPr sz="1800" kern="1200">
                <a:solidFill>
                  <a:schemeClr val="tx1"/>
                </a:solidFill>
                <a:latin typeface="+mn-lt"/>
                <a:ea typeface="+mn-ea"/>
                <a:cs typeface="+mn-cs"/>
              </a:defRPr>
            </a:lvl2pPr>
            <a:lvl3pPr marL="932742" algn="l" defTabSz="932742" rtl="0" eaLnBrk="1" latinLnBrk="0" hangingPunct="1">
              <a:defRPr sz="1800" kern="1200">
                <a:solidFill>
                  <a:schemeClr val="tx1"/>
                </a:solidFill>
                <a:latin typeface="+mn-lt"/>
                <a:ea typeface="+mn-ea"/>
                <a:cs typeface="+mn-cs"/>
              </a:defRPr>
            </a:lvl3pPr>
            <a:lvl4pPr marL="1399113" algn="l" defTabSz="932742" rtl="0" eaLnBrk="1" latinLnBrk="0" hangingPunct="1">
              <a:defRPr sz="1800" kern="1200">
                <a:solidFill>
                  <a:schemeClr val="tx1"/>
                </a:solidFill>
                <a:latin typeface="+mn-lt"/>
                <a:ea typeface="+mn-ea"/>
                <a:cs typeface="+mn-cs"/>
              </a:defRPr>
            </a:lvl4pPr>
            <a:lvl5pPr marL="1865484" algn="l" defTabSz="932742" rtl="0" eaLnBrk="1" latinLnBrk="0" hangingPunct="1">
              <a:defRPr sz="1800" kern="1200">
                <a:solidFill>
                  <a:schemeClr val="tx1"/>
                </a:solidFill>
                <a:latin typeface="+mn-lt"/>
                <a:ea typeface="+mn-ea"/>
                <a:cs typeface="+mn-cs"/>
              </a:defRPr>
            </a:lvl5pPr>
            <a:lvl6pPr marL="2331856" algn="l" defTabSz="932742" rtl="0" eaLnBrk="1" latinLnBrk="0" hangingPunct="1">
              <a:defRPr sz="1800" kern="1200">
                <a:solidFill>
                  <a:schemeClr val="tx1"/>
                </a:solidFill>
                <a:latin typeface="+mn-lt"/>
                <a:ea typeface="+mn-ea"/>
                <a:cs typeface="+mn-cs"/>
              </a:defRPr>
            </a:lvl6pPr>
            <a:lvl7pPr marL="2798226" algn="l" defTabSz="932742" rtl="0" eaLnBrk="1" latinLnBrk="0" hangingPunct="1">
              <a:defRPr sz="1800" kern="1200">
                <a:solidFill>
                  <a:schemeClr val="tx1"/>
                </a:solidFill>
                <a:latin typeface="+mn-lt"/>
                <a:ea typeface="+mn-ea"/>
                <a:cs typeface="+mn-cs"/>
              </a:defRPr>
            </a:lvl7pPr>
            <a:lvl8pPr marL="3264597" algn="l" defTabSz="932742" rtl="0" eaLnBrk="1" latinLnBrk="0" hangingPunct="1">
              <a:defRPr sz="1800" kern="1200">
                <a:solidFill>
                  <a:schemeClr val="tx1"/>
                </a:solidFill>
                <a:latin typeface="+mn-lt"/>
                <a:ea typeface="+mn-ea"/>
                <a:cs typeface="+mn-cs"/>
              </a:defRPr>
            </a:lvl8pPr>
            <a:lvl9pPr marL="3730969" algn="l" defTabSz="932742" rtl="0" eaLnBrk="1" latinLnBrk="0" hangingPunct="1">
              <a:defRPr sz="1800" kern="1200">
                <a:solidFill>
                  <a:schemeClr val="tx1"/>
                </a:solidFill>
                <a:latin typeface="+mn-lt"/>
                <a:ea typeface="+mn-ea"/>
                <a:cs typeface="+mn-cs"/>
              </a:defRPr>
            </a:lvl9pPr>
          </a:lstStyle>
          <a:p>
            <a:r>
              <a:rPr lang="en-US" sz="2448" dirty="0">
                <a:solidFill>
                  <a:schemeClr val="accent5"/>
                </a:solidFill>
                <a:latin typeface="Segoe UI Light"/>
              </a:rPr>
              <a:t>Azure Storage blob (ASB) exposes an HDFS layer</a:t>
            </a:r>
          </a:p>
          <a:p>
            <a:r>
              <a:rPr lang="en-US" sz="2448" dirty="0">
                <a:solidFill>
                  <a:schemeClr val="accent5"/>
                </a:solidFill>
                <a:latin typeface="Segoe UI Light"/>
              </a:rPr>
              <a:t>PolyBase reads and writes from ASB using Hadoop </a:t>
            </a:r>
            <a:r>
              <a:rPr lang="en-US" sz="2448" dirty="0" err="1">
                <a:solidFill>
                  <a:schemeClr val="accent5"/>
                </a:solidFill>
                <a:latin typeface="Segoe UI Light"/>
              </a:rPr>
              <a:t>RecordReader</a:t>
            </a:r>
            <a:r>
              <a:rPr lang="en-US" sz="2448" dirty="0">
                <a:solidFill>
                  <a:schemeClr val="accent5"/>
                </a:solidFill>
                <a:latin typeface="Segoe UI Light"/>
              </a:rPr>
              <a:t>/</a:t>
            </a:r>
            <a:r>
              <a:rPr lang="en-US" sz="2448" dirty="0" err="1">
                <a:solidFill>
                  <a:schemeClr val="accent5"/>
                </a:solidFill>
                <a:latin typeface="Segoe UI Light"/>
              </a:rPr>
              <a:t>RecordWrite</a:t>
            </a:r>
            <a:endParaRPr lang="en-US" sz="2448" dirty="0">
              <a:solidFill>
                <a:schemeClr val="accent5"/>
              </a:solidFill>
              <a:latin typeface="Segoe UI Light"/>
            </a:endParaRPr>
          </a:p>
          <a:p>
            <a:r>
              <a:rPr lang="en-US" sz="2448" dirty="0">
                <a:solidFill>
                  <a:schemeClr val="accent5"/>
                </a:solidFill>
                <a:latin typeface="Segoe UI Light"/>
              </a:rPr>
              <a:t>No compute pushdown support for ASB</a:t>
            </a:r>
            <a:endParaRPr lang="en-US" sz="1836" dirty="0">
              <a:solidFill>
                <a:schemeClr val="accent5"/>
              </a:solidFill>
              <a:latin typeface="Segoe UI Light"/>
            </a:endParaRPr>
          </a:p>
        </p:txBody>
      </p:sp>
      <p:grpSp>
        <p:nvGrpSpPr>
          <p:cNvPr id="5" name="Group 4"/>
          <p:cNvGrpSpPr/>
          <p:nvPr/>
        </p:nvGrpSpPr>
        <p:grpSpPr>
          <a:xfrm>
            <a:off x="1342681" y="1063079"/>
            <a:ext cx="5366878" cy="3202276"/>
            <a:chOff x="7311011" y="3968640"/>
            <a:chExt cx="4793280" cy="2723679"/>
          </a:xfrm>
        </p:grpSpPr>
        <p:pic>
          <p:nvPicPr>
            <p:cNvPr id="6" name="Picture 5" descr="C:\Users\rwarnick\AppData\Local\Temp\vmware-rwarnick\VMwareDnD\aadcadca\Cloud.pn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311011" y="3968640"/>
              <a:ext cx="4793280" cy="2723679"/>
            </a:xfrm>
            <a:prstGeom prst="rect">
              <a:avLst/>
            </a:prstGeom>
            <a:noFill/>
            <a:extLst>
              <a:ext uri="{909E8E84-426E-40dd-AFC4-6F175D3DCCD1}">
                <a14:hiddenFill xmlns:lc="http://schemas.openxmlformats.org/drawingml/2006/lockedCanvas" xmlns:a14="http://schemas.microsoft.com/office/drawing/2010/main" xmlns="">
                  <a:solidFill>
                    <a:srgbClr val="FFFFFF"/>
                  </a:solidFill>
                </a14:hiddenFill>
              </a:ext>
            </a:extLst>
          </p:spPr>
        </p:pic>
        <p:grpSp>
          <p:nvGrpSpPr>
            <p:cNvPr id="7" name="Group 6"/>
            <p:cNvGrpSpPr/>
            <p:nvPr/>
          </p:nvGrpSpPr>
          <p:grpSpPr>
            <a:xfrm>
              <a:off x="8000869" y="4422739"/>
              <a:ext cx="3361074" cy="1815479"/>
              <a:chOff x="5257800" y="3364474"/>
              <a:chExt cx="3295470" cy="1780043"/>
            </a:xfrm>
            <a:effectLst>
              <a:outerShdw blurRad="63500" sx="102000" sy="102000" algn="ctr" rotWithShape="0">
                <a:prstClr val="black">
                  <a:alpha val="40000"/>
                </a:prstClr>
              </a:outerShdw>
            </a:effectLst>
          </p:grpSpPr>
          <p:grpSp>
            <p:nvGrpSpPr>
              <p:cNvPr id="8" name="Group 7"/>
              <p:cNvGrpSpPr/>
              <p:nvPr/>
            </p:nvGrpSpPr>
            <p:grpSpPr>
              <a:xfrm>
                <a:off x="5257800" y="3953256"/>
                <a:ext cx="3295470" cy="1191261"/>
                <a:chOff x="5257800" y="3953256"/>
                <a:chExt cx="3295470" cy="1191261"/>
              </a:xfrm>
            </p:grpSpPr>
            <p:sp>
              <p:nvSpPr>
                <p:cNvPr id="10" name="Flowchart: Magnetic Disk 9"/>
                <p:cNvSpPr/>
                <p:nvPr/>
              </p:nvSpPr>
              <p:spPr bwMode="auto">
                <a:xfrm>
                  <a:off x="5257800" y="3953256"/>
                  <a:ext cx="986415" cy="1191261"/>
                </a:xfrm>
                <a:prstGeom prst="flowChartMagneticDisk">
                  <a:avLst/>
                </a:prstGeom>
                <a:solidFill>
                  <a:srgbClr val="99FF66"/>
                </a:solidFill>
                <a:ln>
                  <a:solidFill>
                    <a:schemeClr val="bg1"/>
                  </a:solidFill>
                  <a:headEnd type="none" w="med" len="med"/>
                  <a:tailEnd type="none" w="med" len="med"/>
                </a:ln>
              </p:spPr>
              <p:style>
                <a:lnRef idx="2">
                  <a:schemeClr val="accent5">
                    <a:shade val="50000"/>
                  </a:schemeClr>
                </a:lnRef>
                <a:fillRef idx="1">
                  <a:schemeClr val="accent5"/>
                </a:fillRef>
                <a:effectRef idx="0">
                  <a:schemeClr val="accent5"/>
                </a:effectRef>
                <a:fontRef idx="minor">
                  <a:schemeClr val="lt1"/>
                </a:fontRef>
              </p:style>
              <p:txBody>
                <a:bodyPr rot="0" spcFirstLastPara="0" vert="horz" wrap="square" lIns="71337" tIns="35669" rIns="35669" bIns="71337" numCol="1" spcCol="0" rtlCol="0" fromWordArt="0" anchor="t" anchorCtr="0" forceAA="0" compatLnSpc="1">
                  <a:prstTxWarp prst="textNoShape">
                    <a:avLst/>
                  </a:prstTxWarp>
                  <a:noAutofit/>
                </a:bodyPr>
                <a:lstStyle>
                  <a:defPPr>
                    <a:defRPr lang="en-US"/>
                  </a:defPPr>
                  <a:lvl1pPr marL="0" algn="l" defTabSz="932742" rtl="0" eaLnBrk="1" latinLnBrk="0" hangingPunct="1">
                    <a:defRPr sz="1800" kern="1200">
                      <a:solidFill>
                        <a:schemeClr val="lt1"/>
                      </a:solidFill>
                      <a:latin typeface="+mn-lt"/>
                      <a:ea typeface="+mn-ea"/>
                      <a:cs typeface="+mn-cs"/>
                    </a:defRPr>
                  </a:lvl1pPr>
                  <a:lvl2pPr marL="466371" algn="l" defTabSz="932742" rtl="0" eaLnBrk="1" latinLnBrk="0" hangingPunct="1">
                    <a:defRPr sz="1800" kern="1200">
                      <a:solidFill>
                        <a:schemeClr val="lt1"/>
                      </a:solidFill>
                      <a:latin typeface="+mn-lt"/>
                      <a:ea typeface="+mn-ea"/>
                      <a:cs typeface="+mn-cs"/>
                    </a:defRPr>
                  </a:lvl2pPr>
                  <a:lvl3pPr marL="932742" algn="l" defTabSz="932742" rtl="0" eaLnBrk="1" latinLnBrk="0" hangingPunct="1">
                    <a:defRPr sz="1800" kern="1200">
                      <a:solidFill>
                        <a:schemeClr val="lt1"/>
                      </a:solidFill>
                      <a:latin typeface="+mn-lt"/>
                      <a:ea typeface="+mn-ea"/>
                      <a:cs typeface="+mn-cs"/>
                    </a:defRPr>
                  </a:lvl3pPr>
                  <a:lvl4pPr marL="1399113" algn="l" defTabSz="932742" rtl="0" eaLnBrk="1" latinLnBrk="0" hangingPunct="1">
                    <a:defRPr sz="1800" kern="1200">
                      <a:solidFill>
                        <a:schemeClr val="lt1"/>
                      </a:solidFill>
                      <a:latin typeface="+mn-lt"/>
                      <a:ea typeface="+mn-ea"/>
                      <a:cs typeface="+mn-cs"/>
                    </a:defRPr>
                  </a:lvl4pPr>
                  <a:lvl5pPr marL="1865484" algn="l" defTabSz="932742" rtl="0" eaLnBrk="1" latinLnBrk="0" hangingPunct="1">
                    <a:defRPr sz="1800" kern="1200">
                      <a:solidFill>
                        <a:schemeClr val="lt1"/>
                      </a:solidFill>
                      <a:latin typeface="+mn-lt"/>
                      <a:ea typeface="+mn-ea"/>
                      <a:cs typeface="+mn-cs"/>
                    </a:defRPr>
                  </a:lvl5pPr>
                  <a:lvl6pPr marL="2331856" algn="l" defTabSz="932742" rtl="0" eaLnBrk="1" latinLnBrk="0" hangingPunct="1">
                    <a:defRPr sz="1800" kern="1200">
                      <a:solidFill>
                        <a:schemeClr val="lt1"/>
                      </a:solidFill>
                      <a:latin typeface="+mn-lt"/>
                      <a:ea typeface="+mn-ea"/>
                      <a:cs typeface="+mn-cs"/>
                    </a:defRPr>
                  </a:lvl6pPr>
                  <a:lvl7pPr marL="2798226" algn="l" defTabSz="932742" rtl="0" eaLnBrk="1" latinLnBrk="0" hangingPunct="1">
                    <a:defRPr sz="1800" kern="1200">
                      <a:solidFill>
                        <a:schemeClr val="lt1"/>
                      </a:solidFill>
                      <a:latin typeface="+mn-lt"/>
                      <a:ea typeface="+mn-ea"/>
                      <a:cs typeface="+mn-cs"/>
                    </a:defRPr>
                  </a:lvl7pPr>
                  <a:lvl8pPr marL="3264597" algn="l" defTabSz="932742" rtl="0" eaLnBrk="1" latinLnBrk="0" hangingPunct="1">
                    <a:defRPr sz="1800" kern="1200">
                      <a:solidFill>
                        <a:schemeClr val="lt1"/>
                      </a:solidFill>
                      <a:latin typeface="+mn-lt"/>
                      <a:ea typeface="+mn-ea"/>
                      <a:cs typeface="+mn-cs"/>
                    </a:defRPr>
                  </a:lvl8pPr>
                  <a:lvl9pPr marL="3730969" algn="l" defTabSz="932742" rtl="0" eaLnBrk="1" latinLnBrk="0" hangingPunct="1">
                    <a:defRPr sz="1800" kern="1200">
                      <a:solidFill>
                        <a:schemeClr val="lt1"/>
                      </a:solidFill>
                      <a:latin typeface="+mn-lt"/>
                      <a:ea typeface="+mn-ea"/>
                      <a:cs typeface="+mn-cs"/>
                    </a:defRPr>
                  </a:lvl9pPr>
                </a:lstStyle>
                <a:p>
                  <a:pPr algn="ctr" defTabSz="713131"/>
                  <a:r>
                    <a:rPr lang="en-US" sz="1560" b="1" spc="-40" dirty="0">
                      <a:solidFill>
                        <a:srgbClr val="505050"/>
                      </a:solidFill>
                      <a:ea typeface="Segoe UI" pitchFamily="34" charset="0"/>
                      <a:cs typeface="Segoe UI" pitchFamily="34" charset="0"/>
                    </a:rPr>
                    <a:t>Azure</a:t>
                  </a:r>
                </a:p>
                <a:p>
                  <a:pPr algn="ctr" defTabSz="713131"/>
                  <a:r>
                    <a:rPr lang="en-US" sz="1560" b="1" spc="-40" dirty="0">
                      <a:solidFill>
                        <a:srgbClr val="505050"/>
                      </a:solidFill>
                      <a:ea typeface="Segoe UI" pitchFamily="34" charset="0"/>
                      <a:cs typeface="Segoe UI" pitchFamily="34" charset="0"/>
                    </a:rPr>
                    <a:t>Storage</a:t>
                  </a:r>
                </a:p>
                <a:p>
                  <a:pPr algn="ctr" defTabSz="713131"/>
                  <a:r>
                    <a:rPr lang="en-US" sz="1560" b="1" spc="-40" dirty="0">
                      <a:solidFill>
                        <a:srgbClr val="505050"/>
                      </a:solidFill>
                      <a:ea typeface="Segoe UI" pitchFamily="34" charset="0"/>
                      <a:cs typeface="Segoe UI" pitchFamily="34" charset="0"/>
                    </a:rPr>
                    <a:t>Volume</a:t>
                  </a:r>
                </a:p>
              </p:txBody>
            </p:sp>
            <p:sp>
              <p:nvSpPr>
                <p:cNvPr id="11" name="Flowchart: Magnetic Disk 10"/>
                <p:cNvSpPr/>
                <p:nvPr/>
              </p:nvSpPr>
              <p:spPr bwMode="auto">
                <a:xfrm>
                  <a:off x="6412327" y="3953256"/>
                  <a:ext cx="986415" cy="1191261"/>
                </a:xfrm>
                <a:prstGeom prst="flowChartMagneticDisk">
                  <a:avLst/>
                </a:prstGeom>
                <a:solidFill>
                  <a:srgbClr val="99FF66"/>
                </a:solidFill>
                <a:ln>
                  <a:solidFill>
                    <a:schemeClr val="bg1"/>
                  </a:solidFill>
                  <a:headEnd type="none" w="med" len="med"/>
                  <a:tailEnd type="none" w="med" len="med"/>
                </a:ln>
              </p:spPr>
              <p:style>
                <a:lnRef idx="2">
                  <a:schemeClr val="accent5">
                    <a:shade val="50000"/>
                  </a:schemeClr>
                </a:lnRef>
                <a:fillRef idx="1">
                  <a:schemeClr val="accent5"/>
                </a:fillRef>
                <a:effectRef idx="0">
                  <a:schemeClr val="accent5"/>
                </a:effectRef>
                <a:fontRef idx="minor">
                  <a:schemeClr val="lt1"/>
                </a:fontRef>
              </p:style>
              <p:txBody>
                <a:bodyPr rot="0" spcFirstLastPara="0" vert="horz" wrap="square" lIns="71337" tIns="35669" rIns="35669" bIns="71337" numCol="1" spcCol="0" rtlCol="0" fromWordArt="0" anchor="t" anchorCtr="0" forceAA="0" compatLnSpc="1">
                  <a:prstTxWarp prst="textNoShape">
                    <a:avLst/>
                  </a:prstTxWarp>
                  <a:noAutofit/>
                </a:bodyPr>
                <a:lstStyle>
                  <a:defPPr>
                    <a:defRPr lang="en-US"/>
                  </a:defPPr>
                  <a:lvl1pPr marL="0" algn="l" defTabSz="932742" rtl="0" eaLnBrk="1" latinLnBrk="0" hangingPunct="1">
                    <a:defRPr sz="1800" kern="1200">
                      <a:solidFill>
                        <a:schemeClr val="lt1"/>
                      </a:solidFill>
                      <a:latin typeface="+mn-lt"/>
                      <a:ea typeface="+mn-ea"/>
                      <a:cs typeface="+mn-cs"/>
                    </a:defRPr>
                  </a:lvl1pPr>
                  <a:lvl2pPr marL="466371" algn="l" defTabSz="932742" rtl="0" eaLnBrk="1" latinLnBrk="0" hangingPunct="1">
                    <a:defRPr sz="1800" kern="1200">
                      <a:solidFill>
                        <a:schemeClr val="lt1"/>
                      </a:solidFill>
                      <a:latin typeface="+mn-lt"/>
                      <a:ea typeface="+mn-ea"/>
                      <a:cs typeface="+mn-cs"/>
                    </a:defRPr>
                  </a:lvl2pPr>
                  <a:lvl3pPr marL="932742" algn="l" defTabSz="932742" rtl="0" eaLnBrk="1" latinLnBrk="0" hangingPunct="1">
                    <a:defRPr sz="1800" kern="1200">
                      <a:solidFill>
                        <a:schemeClr val="lt1"/>
                      </a:solidFill>
                      <a:latin typeface="+mn-lt"/>
                      <a:ea typeface="+mn-ea"/>
                      <a:cs typeface="+mn-cs"/>
                    </a:defRPr>
                  </a:lvl3pPr>
                  <a:lvl4pPr marL="1399113" algn="l" defTabSz="932742" rtl="0" eaLnBrk="1" latinLnBrk="0" hangingPunct="1">
                    <a:defRPr sz="1800" kern="1200">
                      <a:solidFill>
                        <a:schemeClr val="lt1"/>
                      </a:solidFill>
                      <a:latin typeface="+mn-lt"/>
                      <a:ea typeface="+mn-ea"/>
                      <a:cs typeface="+mn-cs"/>
                    </a:defRPr>
                  </a:lvl4pPr>
                  <a:lvl5pPr marL="1865484" algn="l" defTabSz="932742" rtl="0" eaLnBrk="1" latinLnBrk="0" hangingPunct="1">
                    <a:defRPr sz="1800" kern="1200">
                      <a:solidFill>
                        <a:schemeClr val="lt1"/>
                      </a:solidFill>
                      <a:latin typeface="+mn-lt"/>
                      <a:ea typeface="+mn-ea"/>
                      <a:cs typeface="+mn-cs"/>
                    </a:defRPr>
                  </a:lvl5pPr>
                  <a:lvl6pPr marL="2331856" algn="l" defTabSz="932742" rtl="0" eaLnBrk="1" latinLnBrk="0" hangingPunct="1">
                    <a:defRPr sz="1800" kern="1200">
                      <a:solidFill>
                        <a:schemeClr val="lt1"/>
                      </a:solidFill>
                      <a:latin typeface="+mn-lt"/>
                      <a:ea typeface="+mn-ea"/>
                      <a:cs typeface="+mn-cs"/>
                    </a:defRPr>
                  </a:lvl6pPr>
                  <a:lvl7pPr marL="2798226" algn="l" defTabSz="932742" rtl="0" eaLnBrk="1" latinLnBrk="0" hangingPunct="1">
                    <a:defRPr sz="1800" kern="1200">
                      <a:solidFill>
                        <a:schemeClr val="lt1"/>
                      </a:solidFill>
                      <a:latin typeface="+mn-lt"/>
                      <a:ea typeface="+mn-ea"/>
                      <a:cs typeface="+mn-cs"/>
                    </a:defRPr>
                  </a:lvl7pPr>
                  <a:lvl8pPr marL="3264597" algn="l" defTabSz="932742" rtl="0" eaLnBrk="1" latinLnBrk="0" hangingPunct="1">
                    <a:defRPr sz="1800" kern="1200">
                      <a:solidFill>
                        <a:schemeClr val="lt1"/>
                      </a:solidFill>
                      <a:latin typeface="+mn-lt"/>
                      <a:ea typeface="+mn-ea"/>
                      <a:cs typeface="+mn-cs"/>
                    </a:defRPr>
                  </a:lvl8pPr>
                  <a:lvl9pPr marL="3730969" algn="l" defTabSz="932742" rtl="0" eaLnBrk="1" latinLnBrk="0" hangingPunct="1">
                    <a:defRPr sz="1800" kern="1200">
                      <a:solidFill>
                        <a:schemeClr val="lt1"/>
                      </a:solidFill>
                      <a:latin typeface="+mn-lt"/>
                      <a:ea typeface="+mn-ea"/>
                      <a:cs typeface="+mn-cs"/>
                    </a:defRPr>
                  </a:lvl9pPr>
                </a:lstStyle>
                <a:p>
                  <a:pPr algn="ctr" defTabSz="713131"/>
                  <a:r>
                    <a:rPr lang="en-US" sz="1560" b="1" spc="-40" dirty="0">
                      <a:solidFill>
                        <a:srgbClr val="505050"/>
                      </a:solidFill>
                      <a:ea typeface="Segoe UI" pitchFamily="34" charset="0"/>
                      <a:cs typeface="Segoe UI" pitchFamily="34" charset="0"/>
                    </a:rPr>
                    <a:t>Azure</a:t>
                  </a:r>
                </a:p>
                <a:p>
                  <a:pPr algn="ctr" defTabSz="713131"/>
                  <a:r>
                    <a:rPr lang="en-US" sz="1560" b="1" spc="-40" dirty="0">
                      <a:solidFill>
                        <a:srgbClr val="505050"/>
                      </a:solidFill>
                      <a:ea typeface="Segoe UI" pitchFamily="34" charset="0"/>
                      <a:cs typeface="Segoe UI" pitchFamily="34" charset="0"/>
                    </a:rPr>
                    <a:t>Storage</a:t>
                  </a:r>
                </a:p>
                <a:p>
                  <a:pPr algn="ctr" defTabSz="713131"/>
                  <a:r>
                    <a:rPr lang="en-US" sz="1560" b="1" spc="-40" dirty="0">
                      <a:solidFill>
                        <a:srgbClr val="505050"/>
                      </a:solidFill>
                      <a:ea typeface="Segoe UI" pitchFamily="34" charset="0"/>
                      <a:cs typeface="Segoe UI" pitchFamily="34" charset="0"/>
                    </a:rPr>
                    <a:t>Volume</a:t>
                  </a:r>
                </a:p>
              </p:txBody>
            </p:sp>
            <p:sp>
              <p:nvSpPr>
                <p:cNvPr id="12" name="Flowchart: Magnetic Disk 11"/>
                <p:cNvSpPr/>
                <p:nvPr/>
              </p:nvSpPr>
              <p:spPr bwMode="auto">
                <a:xfrm>
                  <a:off x="7566855" y="3953256"/>
                  <a:ext cx="986415" cy="1191261"/>
                </a:xfrm>
                <a:prstGeom prst="flowChartMagneticDisk">
                  <a:avLst/>
                </a:prstGeom>
                <a:solidFill>
                  <a:srgbClr val="99FF66"/>
                </a:solidFill>
                <a:ln>
                  <a:solidFill>
                    <a:schemeClr val="bg1"/>
                  </a:solidFill>
                  <a:headEnd type="none" w="med" len="med"/>
                  <a:tailEnd type="none" w="med" len="med"/>
                </a:ln>
              </p:spPr>
              <p:style>
                <a:lnRef idx="2">
                  <a:schemeClr val="accent5">
                    <a:shade val="50000"/>
                  </a:schemeClr>
                </a:lnRef>
                <a:fillRef idx="1">
                  <a:schemeClr val="accent5"/>
                </a:fillRef>
                <a:effectRef idx="0">
                  <a:schemeClr val="accent5"/>
                </a:effectRef>
                <a:fontRef idx="minor">
                  <a:schemeClr val="lt1"/>
                </a:fontRef>
              </p:style>
              <p:txBody>
                <a:bodyPr rot="0" spcFirstLastPara="0" vert="horz" wrap="square" lIns="71337" tIns="35669" rIns="35669" bIns="71337" numCol="1" spcCol="0" rtlCol="0" fromWordArt="0" anchor="t" anchorCtr="0" forceAA="0" compatLnSpc="1">
                  <a:prstTxWarp prst="textNoShape">
                    <a:avLst/>
                  </a:prstTxWarp>
                  <a:noAutofit/>
                </a:bodyPr>
                <a:lstStyle>
                  <a:defPPr>
                    <a:defRPr lang="en-US"/>
                  </a:defPPr>
                  <a:lvl1pPr marL="0" algn="l" defTabSz="932742" rtl="0" eaLnBrk="1" latinLnBrk="0" hangingPunct="1">
                    <a:defRPr sz="1800" kern="1200">
                      <a:solidFill>
                        <a:schemeClr val="lt1"/>
                      </a:solidFill>
                      <a:latin typeface="+mn-lt"/>
                      <a:ea typeface="+mn-ea"/>
                      <a:cs typeface="+mn-cs"/>
                    </a:defRPr>
                  </a:lvl1pPr>
                  <a:lvl2pPr marL="466371" algn="l" defTabSz="932742" rtl="0" eaLnBrk="1" latinLnBrk="0" hangingPunct="1">
                    <a:defRPr sz="1800" kern="1200">
                      <a:solidFill>
                        <a:schemeClr val="lt1"/>
                      </a:solidFill>
                      <a:latin typeface="+mn-lt"/>
                      <a:ea typeface="+mn-ea"/>
                      <a:cs typeface="+mn-cs"/>
                    </a:defRPr>
                  </a:lvl2pPr>
                  <a:lvl3pPr marL="932742" algn="l" defTabSz="932742" rtl="0" eaLnBrk="1" latinLnBrk="0" hangingPunct="1">
                    <a:defRPr sz="1800" kern="1200">
                      <a:solidFill>
                        <a:schemeClr val="lt1"/>
                      </a:solidFill>
                      <a:latin typeface="+mn-lt"/>
                      <a:ea typeface="+mn-ea"/>
                      <a:cs typeface="+mn-cs"/>
                    </a:defRPr>
                  </a:lvl3pPr>
                  <a:lvl4pPr marL="1399113" algn="l" defTabSz="932742" rtl="0" eaLnBrk="1" latinLnBrk="0" hangingPunct="1">
                    <a:defRPr sz="1800" kern="1200">
                      <a:solidFill>
                        <a:schemeClr val="lt1"/>
                      </a:solidFill>
                      <a:latin typeface="+mn-lt"/>
                      <a:ea typeface="+mn-ea"/>
                      <a:cs typeface="+mn-cs"/>
                    </a:defRPr>
                  </a:lvl4pPr>
                  <a:lvl5pPr marL="1865484" algn="l" defTabSz="932742" rtl="0" eaLnBrk="1" latinLnBrk="0" hangingPunct="1">
                    <a:defRPr sz="1800" kern="1200">
                      <a:solidFill>
                        <a:schemeClr val="lt1"/>
                      </a:solidFill>
                      <a:latin typeface="+mn-lt"/>
                      <a:ea typeface="+mn-ea"/>
                      <a:cs typeface="+mn-cs"/>
                    </a:defRPr>
                  </a:lvl5pPr>
                  <a:lvl6pPr marL="2331856" algn="l" defTabSz="932742" rtl="0" eaLnBrk="1" latinLnBrk="0" hangingPunct="1">
                    <a:defRPr sz="1800" kern="1200">
                      <a:solidFill>
                        <a:schemeClr val="lt1"/>
                      </a:solidFill>
                      <a:latin typeface="+mn-lt"/>
                      <a:ea typeface="+mn-ea"/>
                      <a:cs typeface="+mn-cs"/>
                    </a:defRPr>
                  </a:lvl6pPr>
                  <a:lvl7pPr marL="2798226" algn="l" defTabSz="932742" rtl="0" eaLnBrk="1" latinLnBrk="0" hangingPunct="1">
                    <a:defRPr sz="1800" kern="1200">
                      <a:solidFill>
                        <a:schemeClr val="lt1"/>
                      </a:solidFill>
                      <a:latin typeface="+mn-lt"/>
                      <a:ea typeface="+mn-ea"/>
                      <a:cs typeface="+mn-cs"/>
                    </a:defRPr>
                  </a:lvl7pPr>
                  <a:lvl8pPr marL="3264597" algn="l" defTabSz="932742" rtl="0" eaLnBrk="1" latinLnBrk="0" hangingPunct="1">
                    <a:defRPr sz="1800" kern="1200">
                      <a:solidFill>
                        <a:schemeClr val="lt1"/>
                      </a:solidFill>
                      <a:latin typeface="+mn-lt"/>
                      <a:ea typeface="+mn-ea"/>
                      <a:cs typeface="+mn-cs"/>
                    </a:defRPr>
                  </a:lvl8pPr>
                  <a:lvl9pPr marL="3730969" algn="l" defTabSz="932742" rtl="0" eaLnBrk="1" latinLnBrk="0" hangingPunct="1">
                    <a:defRPr sz="1800" kern="1200">
                      <a:solidFill>
                        <a:schemeClr val="lt1"/>
                      </a:solidFill>
                      <a:latin typeface="+mn-lt"/>
                      <a:ea typeface="+mn-ea"/>
                      <a:cs typeface="+mn-cs"/>
                    </a:defRPr>
                  </a:lvl9pPr>
                </a:lstStyle>
                <a:p>
                  <a:pPr algn="ctr" defTabSz="713131"/>
                  <a:r>
                    <a:rPr lang="en-US" sz="1560" b="1" spc="-40" dirty="0">
                      <a:solidFill>
                        <a:srgbClr val="505050"/>
                      </a:solidFill>
                      <a:ea typeface="Segoe UI" pitchFamily="34" charset="0"/>
                      <a:cs typeface="Segoe UI" pitchFamily="34" charset="0"/>
                    </a:rPr>
                    <a:t>Azure</a:t>
                  </a:r>
                </a:p>
                <a:p>
                  <a:pPr algn="ctr" defTabSz="713131"/>
                  <a:r>
                    <a:rPr lang="en-US" sz="1560" b="1" spc="-40" dirty="0">
                      <a:solidFill>
                        <a:srgbClr val="505050"/>
                      </a:solidFill>
                      <a:ea typeface="Segoe UI" pitchFamily="34" charset="0"/>
                      <a:cs typeface="Segoe UI" pitchFamily="34" charset="0"/>
                    </a:rPr>
                    <a:t>Storage</a:t>
                  </a:r>
                </a:p>
                <a:p>
                  <a:pPr algn="ctr" defTabSz="713131"/>
                  <a:r>
                    <a:rPr lang="en-US" sz="1560" b="1" spc="-40" dirty="0">
                      <a:solidFill>
                        <a:srgbClr val="505050"/>
                      </a:solidFill>
                      <a:ea typeface="Segoe UI" pitchFamily="34" charset="0"/>
                      <a:cs typeface="Segoe UI" pitchFamily="34" charset="0"/>
                    </a:rPr>
                    <a:t>Volume</a:t>
                  </a:r>
                </a:p>
              </p:txBody>
            </p:sp>
          </p:grpSp>
          <p:sp>
            <p:nvSpPr>
              <p:cNvPr id="9" name="TextBox 73"/>
              <p:cNvSpPr txBox="1"/>
              <p:nvPr/>
            </p:nvSpPr>
            <p:spPr>
              <a:xfrm>
                <a:off x="6388054" y="3364474"/>
                <a:ext cx="1266054" cy="573867"/>
              </a:xfrm>
              <a:prstGeom prst="rect">
                <a:avLst/>
              </a:prstGeom>
              <a:noFill/>
            </p:spPr>
            <p:txBody>
              <a:bodyPr wrap="none" lIns="0" tIns="0" rIns="0" bIns="0" rtlCol="0">
                <a:spAutoFit/>
              </a:bodyPr>
              <a:lstStyle>
                <a:defPPr>
                  <a:defRPr lang="en-US"/>
                </a:defPPr>
                <a:lvl1pPr marL="0" algn="l" defTabSz="932742" rtl="0" eaLnBrk="1" latinLnBrk="0" hangingPunct="1">
                  <a:defRPr sz="1800" kern="1200">
                    <a:solidFill>
                      <a:schemeClr val="tx1"/>
                    </a:solidFill>
                    <a:latin typeface="+mn-lt"/>
                    <a:ea typeface="+mn-ea"/>
                    <a:cs typeface="+mn-cs"/>
                  </a:defRPr>
                </a:lvl1pPr>
                <a:lvl2pPr marL="466371" algn="l" defTabSz="932742" rtl="0" eaLnBrk="1" latinLnBrk="0" hangingPunct="1">
                  <a:defRPr sz="1800" kern="1200">
                    <a:solidFill>
                      <a:schemeClr val="tx1"/>
                    </a:solidFill>
                    <a:latin typeface="+mn-lt"/>
                    <a:ea typeface="+mn-ea"/>
                    <a:cs typeface="+mn-cs"/>
                  </a:defRPr>
                </a:lvl2pPr>
                <a:lvl3pPr marL="932742" algn="l" defTabSz="932742" rtl="0" eaLnBrk="1" latinLnBrk="0" hangingPunct="1">
                  <a:defRPr sz="1800" kern="1200">
                    <a:solidFill>
                      <a:schemeClr val="tx1"/>
                    </a:solidFill>
                    <a:latin typeface="+mn-lt"/>
                    <a:ea typeface="+mn-ea"/>
                    <a:cs typeface="+mn-cs"/>
                  </a:defRPr>
                </a:lvl3pPr>
                <a:lvl4pPr marL="1399113" algn="l" defTabSz="932742" rtl="0" eaLnBrk="1" latinLnBrk="0" hangingPunct="1">
                  <a:defRPr sz="1800" kern="1200">
                    <a:solidFill>
                      <a:schemeClr val="tx1"/>
                    </a:solidFill>
                    <a:latin typeface="+mn-lt"/>
                    <a:ea typeface="+mn-ea"/>
                    <a:cs typeface="+mn-cs"/>
                  </a:defRPr>
                </a:lvl4pPr>
                <a:lvl5pPr marL="1865484" algn="l" defTabSz="932742" rtl="0" eaLnBrk="1" latinLnBrk="0" hangingPunct="1">
                  <a:defRPr sz="1800" kern="1200">
                    <a:solidFill>
                      <a:schemeClr val="tx1"/>
                    </a:solidFill>
                    <a:latin typeface="+mn-lt"/>
                    <a:ea typeface="+mn-ea"/>
                    <a:cs typeface="+mn-cs"/>
                  </a:defRPr>
                </a:lvl5pPr>
                <a:lvl6pPr marL="2331856" algn="l" defTabSz="932742" rtl="0" eaLnBrk="1" latinLnBrk="0" hangingPunct="1">
                  <a:defRPr sz="1800" kern="1200">
                    <a:solidFill>
                      <a:schemeClr val="tx1"/>
                    </a:solidFill>
                    <a:latin typeface="+mn-lt"/>
                    <a:ea typeface="+mn-ea"/>
                    <a:cs typeface="+mn-cs"/>
                  </a:defRPr>
                </a:lvl6pPr>
                <a:lvl7pPr marL="2798226" algn="l" defTabSz="932742" rtl="0" eaLnBrk="1" latinLnBrk="0" hangingPunct="1">
                  <a:defRPr sz="1800" kern="1200">
                    <a:solidFill>
                      <a:schemeClr val="tx1"/>
                    </a:solidFill>
                    <a:latin typeface="+mn-lt"/>
                    <a:ea typeface="+mn-ea"/>
                    <a:cs typeface="+mn-cs"/>
                  </a:defRPr>
                </a:lvl7pPr>
                <a:lvl8pPr marL="3264597" algn="l" defTabSz="932742" rtl="0" eaLnBrk="1" latinLnBrk="0" hangingPunct="1">
                  <a:defRPr sz="1800" kern="1200">
                    <a:solidFill>
                      <a:schemeClr val="tx1"/>
                    </a:solidFill>
                    <a:latin typeface="+mn-lt"/>
                    <a:ea typeface="+mn-ea"/>
                    <a:cs typeface="+mn-cs"/>
                  </a:defRPr>
                </a:lvl8pPr>
                <a:lvl9pPr marL="3730969" algn="l" defTabSz="932742" rtl="0" eaLnBrk="1" latinLnBrk="0" hangingPunct="1">
                  <a:defRPr sz="1800" kern="1200">
                    <a:solidFill>
                      <a:schemeClr val="tx1"/>
                    </a:solidFill>
                    <a:latin typeface="+mn-lt"/>
                    <a:ea typeface="+mn-ea"/>
                    <a:cs typeface="+mn-cs"/>
                  </a:defRPr>
                </a:lvl9pPr>
              </a:lstStyle>
              <a:p>
                <a:r>
                  <a:rPr lang="en-US" sz="3329" dirty="0">
                    <a:solidFill>
                      <a:srgbClr val="505050"/>
                    </a:solidFill>
                  </a:rPr>
                  <a:t>Azure</a:t>
                </a:r>
              </a:p>
            </p:txBody>
          </p:sp>
        </p:grpSp>
      </p:grpSp>
      <p:sp>
        <p:nvSpPr>
          <p:cNvPr id="13" name="TextBox 12"/>
          <p:cNvSpPr txBox="1"/>
          <p:nvPr/>
        </p:nvSpPr>
        <p:spPr>
          <a:xfrm>
            <a:off x="1" y="6642289"/>
            <a:ext cx="3806190" cy="352236"/>
          </a:xfrm>
          <a:prstGeom prst="rect">
            <a:avLst/>
          </a:prstGeom>
          <a:noFill/>
        </p:spPr>
        <p:txBody>
          <a:bodyPr wrap="square" lIns="365760" tIns="146304" rIns="182880" bIns="146304" rtlCol="0" anchor="ctr" anchorCtr="0">
            <a:noAutofit/>
          </a:bodyPr>
          <a:lstStyle/>
          <a:p>
            <a:pPr>
              <a:lnSpc>
                <a:spcPct val="90000"/>
              </a:lnSpc>
              <a:spcAft>
                <a:spcPts val="600"/>
              </a:spcAft>
            </a:pPr>
            <a:r>
              <a:rPr lang="en-US" sz="1400" dirty="0">
                <a:solidFill>
                  <a:schemeClr val="bg1"/>
                </a:solidFill>
                <a:latin typeface="Segoe UI Semibold" panose="020B0702040204020203" pitchFamily="34" charset="0"/>
                <a:ea typeface="Segoe UI Black" panose="020B0A02040204020203" pitchFamily="34" charset="0"/>
                <a:cs typeface="Segoe UI Semibold" panose="020B0702040204020203" pitchFamily="34" charset="0"/>
              </a:rPr>
              <a:t>Access any data</a:t>
            </a:r>
          </a:p>
        </p:txBody>
      </p:sp>
    </p:spTree>
    <p:extLst>
      <p:ext uri="{BB962C8B-B14F-4D97-AF65-F5344CB8AC3E}">
        <p14:creationId xmlns:p14="http://schemas.microsoft.com/office/powerpoint/2010/main" val="2939440438"/>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16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Step 2: Install SQL Server</a:t>
            </a:r>
          </a:p>
        </p:txBody>
      </p:sp>
      <p:sp>
        <p:nvSpPr>
          <p:cNvPr id="4" name="Content Placeholder 2"/>
          <p:cNvSpPr txBox="1">
            <a:spLocks/>
          </p:cNvSpPr>
          <p:nvPr/>
        </p:nvSpPr>
        <p:spPr>
          <a:xfrm>
            <a:off x="880052" y="4527235"/>
            <a:ext cx="7383107" cy="1823074"/>
          </a:xfrm>
          <a:prstGeom prst="rect">
            <a:avLst/>
          </a:prstGeom>
        </p:spPr>
        <p:txBody>
          <a:bodyPr vert="horz" wrap="square" lIns="0" tIns="0" rIns="0" bIns="0" rtlCol="0">
            <a:noAutofit/>
          </a:bodyPr>
          <a:lstStyle>
            <a:defPPr>
              <a:defRPr lang="en-US"/>
            </a:defPPr>
            <a:lvl1pPr marL="0" algn="l" defTabSz="932742" rtl="0" eaLnBrk="1" latinLnBrk="0" hangingPunct="1">
              <a:defRPr sz="1800" kern="1200">
                <a:solidFill>
                  <a:schemeClr val="tx1"/>
                </a:solidFill>
                <a:latin typeface="+mn-lt"/>
                <a:ea typeface="+mn-ea"/>
                <a:cs typeface="+mn-cs"/>
              </a:defRPr>
            </a:lvl1pPr>
            <a:lvl2pPr marL="466371" algn="l" defTabSz="932742" rtl="0" eaLnBrk="1" latinLnBrk="0" hangingPunct="1">
              <a:defRPr sz="1800" kern="1200">
                <a:solidFill>
                  <a:schemeClr val="tx1"/>
                </a:solidFill>
                <a:latin typeface="+mn-lt"/>
                <a:ea typeface="+mn-ea"/>
                <a:cs typeface="+mn-cs"/>
              </a:defRPr>
            </a:lvl2pPr>
            <a:lvl3pPr marL="932742" algn="l" defTabSz="932742" rtl="0" eaLnBrk="1" latinLnBrk="0" hangingPunct="1">
              <a:defRPr sz="1800" kern="1200">
                <a:solidFill>
                  <a:schemeClr val="tx1"/>
                </a:solidFill>
                <a:latin typeface="+mn-lt"/>
                <a:ea typeface="+mn-ea"/>
                <a:cs typeface="+mn-cs"/>
              </a:defRPr>
            </a:lvl3pPr>
            <a:lvl4pPr marL="1399113" algn="l" defTabSz="932742" rtl="0" eaLnBrk="1" latinLnBrk="0" hangingPunct="1">
              <a:defRPr sz="1800" kern="1200">
                <a:solidFill>
                  <a:schemeClr val="tx1"/>
                </a:solidFill>
                <a:latin typeface="+mn-lt"/>
                <a:ea typeface="+mn-ea"/>
                <a:cs typeface="+mn-cs"/>
              </a:defRPr>
            </a:lvl4pPr>
            <a:lvl5pPr marL="1865484" algn="l" defTabSz="932742" rtl="0" eaLnBrk="1" latinLnBrk="0" hangingPunct="1">
              <a:defRPr sz="1800" kern="1200">
                <a:solidFill>
                  <a:schemeClr val="tx1"/>
                </a:solidFill>
                <a:latin typeface="+mn-lt"/>
                <a:ea typeface="+mn-ea"/>
                <a:cs typeface="+mn-cs"/>
              </a:defRPr>
            </a:lvl5pPr>
            <a:lvl6pPr marL="2331856" algn="l" defTabSz="932742" rtl="0" eaLnBrk="1" latinLnBrk="0" hangingPunct="1">
              <a:defRPr sz="1800" kern="1200">
                <a:solidFill>
                  <a:schemeClr val="tx1"/>
                </a:solidFill>
                <a:latin typeface="+mn-lt"/>
                <a:ea typeface="+mn-ea"/>
                <a:cs typeface="+mn-cs"/>
              </a:defRPr>
            </a:lvl6pPr>
            <a:lvl7pPr marL="2798226" algn="l" defTabSz="932742" rtl="0" eaLnBrk="1" latinLnBrk="0" hangingPunct="1">
              <a:defRPr sz="1800" kern="1200">
                <a:solidFill>
                  <a:schemeClr val="tx1"/>
                </a:solidFill>
                <a:latin typeface="+mn-lt"/>
                <a:ea typeface="+mn-ea"/>
                <a:cs typeface="+mn-cs"/>
              </a:defRPr>
            </a:lvl7pPr>
            <a:lvl8pPr marL="3264597" algn="l" defTabSz="932742" rtl="0" eaLnBrk="1" latinLnBrk="0" hangingPunct="1">
              <a:defRPr sz="1800" kern="1200">
                <a:solidFill>
                  <a:schemeClr val="tx1"/>
                </a:solidFill>
                <a:latin typeface="+mn-lt"/>
                <a:ea typeface="+mn-ea"/>
                <a:cs typeface="+mn-cs"/>
              </a:defRPr>
            </a:lvl8pPr>
            <a:lvl9pPr marL="3730969" algn="l" defTabSz="932742" rtl="0" eaLnBrk="1" latinLnBrk="0" hangingPunct="1">
              <a:defRPr sz="1800" kern="1200">
                <a:solidFill>
                  <a:schemeClr val="tx1"/>
                </a:solidFill>
                <a:latin typeface="+mn-lt"/>
                <a:ea typeface="+mn-ea"/>
                <a:cs typeface="+mn-cs"/>
              </a:defRPr>
            </a:lvl9pPr>
          </a:lstStyle>
          <a:p>
            <a:endParaRPr lang="en-US" sz="2497" dirty="0">
              <a:solidFill>
                <a:srgbClr val="FFFFFF"/>
              </a:solidFill>
              <a:latin typeface="Segoe UI Light"/>
            </a:endParaRPr>
          </a:p>
        </p:txBody>
      </p:sp>
      <p:grpSp>
        <p:nvGrpSpPr>
          <p:cNvPr id="5" name="Group 4"/>
          <p:cNvGrpSpPr/>
          <p:nvPr/>
        </p:nvGrpSpPr>
        <p:grpSpPr>
          <a:xfrm>
            <a:off x="577399" y="1916076"/>
            <a:ext cx="6426486" cy="1814338"/>
            <a:chOff x="2078569" y="1774389"/>
            <a:chExt cx="7036019" cy="1921256"/>
          </a:xfrm>
          <a:effectLst>
            <a:outerShdw blurRad="63500" sx="102000" sy="102000" algn="ctr" rotWithShape="0">
              <a:prstClr val="black">
                <a:alpha val="40000"/>
              </a:prstClr>
            </a:outerShdw>
          </a:effectLst>
        </p:grpSpPr>
        <p:grpSp>
          <p:nvGrpSpPr>
            <p:cNvPr id="6" name="Group 5"/>
            <p:cNvGrpSpPr/>
            <p:nvPr/>
          </p:nvGrpSpPr>
          <p:grpSpPr>
            <a:xfrm>
              <a:off x="2078569" y="1774389"/>
              <a:ext cx="1515689" cy="1921256"/>
              <a:chOff x="2078569" y="1812544"/>
              <a:chExt cx="1515689" cy="1921256"/>
            </a:xfrm>
          </p:grpSpPr>
          <p:sp>
            <p:nvSpPr>
              <p:cNvPr id="19" name="Rectangle 18"/>
              <p:cNvSpPr/>
              <p:nvPr/>
            </p:nvSpPr>
            <p:spPr bwMode="auto">
              <a:xfrm>
                <a:off x="2078569" y="1812544"/>
                <a:ext cx="1515689" cy="1921256"/>
              </a:xfrm>
              <a:prstGeom prst="rect">
                <a:avLst/>
              </a:prstGeom>
              <a:solidFill>
                <a:schemeClr val="tx2"/>
              </a:solidFill>
              <a:ln>
                <a:solidFill>
                  <a:schemeClr val="bg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horz" wrap="square" lIns="95117" tIns="47558" rIns="47558" bIns="95117" numCol="1" spcCol="0" rtlCol="0" fromWordArt="0" anchor="b" anchorCtr="0" forceAA="0" compatLnSpc="1">
                <a:prstTxWarp prst="textNoShape">
                  <a:avLst/>
                </a:prstTxWarp>
                <a:noAutofit/>
              </a:bodyPr>
              <a:lstStyle>
                <a:defPPr>
                  <a:defRPr lang="en-US"/>
                </a:defPPr>
                <a:lvl1pPr marL="0" algn="l" defTabSz="932742" rtl="0" eaLnBrk="1" latinLnBrk="0" hangingPunct="1">
                  <a:defRPr sz="1800" kern="1200">
                    <a:solidFill>
                      <a:schemeClr val="lt1"/>
                    </a:solidFill>
                    <a:latin typeface="+mn-lt"/>
                    <a:ea typeface="+mn-ea"/>
                    <a:cs typeface="+mn-cs"/>
                  </a:defRPr>
                </a:lvl1pPr>
                <a:lvl2pPr marL="466371" algn="l" defTabSz="932742" rtl="0" eaLnBrk="1" latinLnBrk="0" hangingPunct="1">
                  <a:defRPr sz="1800" kern="1200">
                    <a:solidFill>
                      <a:schemeClr val="lt1"/>
                    </a:solidFill>
                    <a:latin typeface="+mn-lt"/>
                    <a:ea typeface="+mn-ea"/>
                    <a:cs typeface="+mn-cs"/>
                  </a:defRPr>
                </a:lvl2pPr>
                <a:lvl3pPr marL="932742" algn="l" defTabSz="932742" rtl="0" eaLnBrk="1" latinLnBrk="0" hangingPunct="1">
                  <a:defRPr sz="1800" kern="1200">
                    <a:solidFill>
                      <a:schemeClr val="lt1"/>
                    </a:solidFill>
                    <a:latin typeface="+mn-lt"/>
                    <a:ea typeface="+mn-ea"/>
                    <a:cs typeface="+mn-cs"/>
                  </a:defRPr>
                </a:lvl3pPr>
                <a:lvl4pPr marL="1399113" algn="l" defTabSz="932742" rtl="0" eaLnBrk="1" latinLnBrk="0" hangingPunct="1">
                  <a:defRPr sz="1800" kern="1200">
                    <a:solidFill>
                      <a:schemeClr val="lt1"/>
                    </a:solidFill>
                    <a:latin typeface="+mn-lt"/>
                    <a:ea typeface="+mn-ea"/>
                    <a:cs typeface="+mn-cs"/>
                  </a:defRPr>
                </a:lvl4pPr>
                <a:lvl5pPr marL="1865484" algn="l" defTabSz="932742" rtl="0" eaLnBrk="1" latinLnBrk="0" hangingPunct="1">
                  <a:defRPr sz="1800" kern="1200">
                    <a:solidFill>
                      <a:schemeClr val="lt1"/>
                    </a:solidFill>
                    <a:latin typeface="+mn-lt"/>
                    <a:ea typeface="+mn-ea"/>
                    <a:cs typeface="+mn-cs"/>
                  </a:defRPr>
                </a:lvl5pPr>
                <a:lvl6pPr marL="2331856" algn="l" defTabSz="932742" rtl="0" eaLnBrk="1" latinLnBrk="0" hangingPunct="1">
                  <a:defRPr sz="1800" kern="1200">
                    <a:solidFill>
                      <a:schemeClr val="lt1"/>
                    </a:solidFill>
                    <a:latin typeface="+mn-lt"/>
                    <a:ea typeface="+mn-ea"/>
                    <a:cs typeface="+mn-cs"/>
                  </a:defRPr>
                </a:lvl6pPr>
                <a:lvl7pPr marL="2798226" algn="l" defTabSz="932742" rtl="0" eaLnBrk="1" latinLnBrk="0" hangingPunct="1">
                  <a:defRPr sz="1800" kern="1200">
                    <a:solidFill>
                      <a:schemeClr val="lt1"/>
                    </a:solidFill>
                    <a:latin typeface="+mn-lt"/>
                    <a:ea typeface="+mn-ea"/>
                    <a:cs typeface="+mn-cs"/>
                  </a:defRPr>
                </a:lvl7pPr>
                <a:lvl8pPr marL="3264597" algn="l" defTabSz="932742" rtl="0" eaLnBrk="1" latinLnBrk="0" hangingPunct="1">
                  <a:defRPr sz="1800" kern="1200">
                    <a:solidFill>
                      <a:schemeClr val="lt1"/>
                    </a:solidFill>
                    <a:latin typeface="+mn-lt"/>
                    <a:ea typeface="+mn-ea"/>
                    <a:cs typeface="+mn-cs"/>
                  </a:defRPr>
                </a:lvl8pPr>
                <a:lvl9pPr marL="3730969" algn="l" defTabSz="932742" rtl="0" eaLnBrk="1" latinLnBrk="0" hangingPunct="1">
                  <a:defRPr sz="1800" kern="1200">
                    <a:solidFill>
                      <a:schemeClr val="lt1"/>
                    </a:solidFill>
                    <a:latin typeface="+mn-lt"/>
                    <a:ea typeface="+mn-ea"/>
                    <a:cs typeface="+mn-cs"/>
                  </a:defRPr>
                </a:lvl9pPr>
              </a:lstStyle>
              <a:p>
                <a:pPr algn="ctr" defTabSz="950843"/>
                <a:endParaRPr lang="en-US" sz="1873" spc="-52" dirty="0">
                  <a:gradFill>
                    <a:gsLst>
                      <a:gs pos="0">
                        <a:srgbClr val="FFFFFF"/>
                      </a:gs>
                      <a:gs pos="100000">
                        <a:srgbClr val="FFFFFF"/>
                      </a:gs>
                    </a:gsLst>
                    <a:lin ang="5400000" scaled="0"/>
                  </a:gradFill>
                  <a:ea typeface="Segoe UI" pitchFamily="34" charset="0"/>
                  <a:cs typeface="Segoe UI" pitchFamily="34" charset="0"/>
                </a:endParaRPr>
              </a:p>
            </p:txBody>
          </p:sp>
          <p:sp>
            <p:nvSpPr>
              <p:cNvPr id="20" name="Rectangle 19"/>
              <p:cNvSpPr/>
              <p:nvPr/>
            </p:nvSpPr>
            <p:spPr bwMode="auto">
              <a:xfrm>
                <a:off x="2234711" y="1963440"/>
                <a:ext cx="1203404" cy="1004895"/>
              </a:xfrm>
              <a:prstGeom prst="rect">
                <a:avLst/>
              </a:prstGeom>
              <a:solidFill>
                <a:schemeClr val="accent2"/>
              </a:solidFill>
              <a:ln>
                <a:solidFill>
                  <a:schemeClr val="bg1"/>
                </a:solidFill>
                <a:headEnd type="none" w="med" len="med"/>
                <a:tailEnd type="none" w="med" len="med"/>
              </a:ln>
              <a:effectLst>
                <a:outerShdw blurRad="63500" sx="102000" sy="102000" algn="ctr"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rot="0" spcFirstLastPara="0" vert="horz" wrap="square" lIns="35684" tIns="35684" rIns="35684" bIns="35684" numCol="1" spcCol="0" rtlCol="0" fromWordArt="0" anchor="ctr" anchorCtr="0" forceAA="0" compatLnSpc="1">
                <a:prstTxWarp prst="textNoShape">
                  <a:avLst/>
                </a:prstTxWarp>
                <a:noAutofit/>
              </a:bodyPr>
              <a:lstStyle>
                <a:defPPr>
                  <a:defRPr lang="en-US"/>
                </a:defPPr>
                <a:lvl1pPr marL="0" algn="l" defTabSz="932742" rtl="0" eaLnBrk="1" latinLnBrk="0" hangingPunct="1">
                  <a:defRPr sz="1800" kern="1200">
                    <a:solidFill>
                      <a:schemeClr val="lt1"/>
                    </a:solidFill>
                    <a:latin typeface="+mn-lt"/>
                    <a:ea typeface="+mn-ea"/>
                    <a:cs typeface="+mn-cs"/>
                  </a:defRPr>
                </a:lvl1pPr>
                <a:lvl2pPr marL="466371" algn="l" defTabSz="932742" rtl="0" eaLnBrk="1" latinLnBrk="0" hangingPunct="1">
                  <a:defRPr sz="1800" kern="1200">
                    <a:solidFill>
                      <a:schemeClr val="lt1"/>
                    </a:solidFill>
                    <a:latin typeface="+mn-lt"/>
                    <a:ea typeface="+mn-ea"/>
                    <a:cs typeface="+mn-cs"/>
                  </a:defRPr>
                </a:lvl2pPr>
                <a:lvl3pPr marL="932742" algn="l" defTabSz="932742" rtl="0" eaLnBrk="1" latinLnBrk="0" hangingPunct="1">
                  <a:defRPr sz="1800" kern="1200">
                    <a:solidFill>
                      <a:schemeClr val="lt1"/>
                    </a:solidFill>
                    <a:latin typeface="+mn-lt"/>
                    <a:ea typeface="+mn-ea"/>
                    <a:cs typeface="+mn-cs"/>
                  </a:defRPr>
                </a:lvl3pPr>
                <a:lvl4pPr marL="1399113" algn="l" defTabSz="932742" rtl="0" eaLnBrk="1" latinLnBrk="0" hangingPunct="1">
                  <a:defRPr sz="1800" kern="1200">
                    <a:solidFill>
                      <a:schemeClr val="lt1"/>
                    </a:solidFill>
                    <a:latin typeface="+mn-lt"/>
                    <a:ea typeface="+mn-ea"/>
                    <a:cs typeface="+mn-cs"/>
                  </a:defRPr>
                </a:lvl4pPr>
                <a:lvl5pPr marL="1865484" algn="l" defTabSz="932742" rtl="0" eaLnBrk="1" latinLnBrk="0" hangingPunct="1">
                  <a:defRPr sz="1800" kern="1200">
                    <a:solidFill>
                      <a:schemeClr val="lt1"/>
                    </a:solidFill>
                    <a:latin typeface="+mn-lt"/>
                    <a:ea typeface="+mn-ea"/>
                    <a:cs typeface="+mn-cs"/>
                  </a:defRPr>
                </a:lvl5pPr>
                <a:lvl6pPr marL="2331856" algn="l" defTabSz="932742" rtl="0" eaLnBrk="1" latinLnBrk="0" hangingPunct="1">
                  <a:defRPr sz="1800" kern="1200">
                    <a:solidFill>
                      <a:schemeClr val="lt1"/>
                    </a:solidFill>
                    <a:latin typeface="+mn-lt"/>
                    <a:ea typeface="+mn-ea"/>
                    <a:cs typeface="+mn-cs"/>
                  </a:defRPr>
                </a:lvl6pPr>
                <a:lvl7pPr marL="2798226" algn="l" defTabSz="932742" rtl="0" eaLnBrk="1" latinLnBrk="0" hangingPunct="1">
                  <a:defRPr sz="1800" kern="1200">
                    <a:solidFill>
                      <a:schemeClr val="lt1"/>
                    </a:solidFill>
                    <a:latin typeface="+mn-lt"/>
                    <a:ea typeface="+mn-ea"/>
                    <a:cs typeface="+mn-cs"/>
                  </a:defRPr>
                </a:lvl7pPr>
                <a:lvl8pPr marL="3264597" algn="l" defTabSz="932742" rtl="0" eaLnBrk="1" latinLnBrk="0" hangingPunct="1">
                  <a:defRPr sz="1800" kern="1200">
                    <a:solidFill>
                      <a:schemeClr val="lt1"/>
                    </a:solidFill>
                    <a:latin typeface="+mn-lt"/>
                    <a:ea typeface="+mn-ea"/>
                    <a:cs typeface="+mn-cs"/>
                  </a:defRPr>
                </a:lvl8pPr>
                <a:lvl9pPr marL="3730969" algn="l" defTabSz="932742" rtl="0" eaLnBrk="1" latinLnBrk="0" hangingPunct="1">
                  <a:defRPr sz="1800" kern="1200">
                    <a:solidFill>
                      <a:schemeClr val="lt1"/>
                    </a:solidFill>
                    <a:latin typeface="+mn-lt"/>
                    <a:ea typeface="+mn-ea"/>
                    <a:cs typeface="+mn-cs"/>
                  </a:defRPr>
                </a:lvl9pPr>
              </a:lstStyle>
              <a:p>
                <a:pPr algn="ctr" defTabSz="713416"/>
                <a:r>
                  <a:rPr lang="en-US" sz="2081" spc="-78" dirty="0">
                    <a:gradFill>
                      <a:gsLst>
                        <a:gs pos="0">
                          <a:srgbClr val="FFFFFF"/>
                        </a:gs>
                        <a:gs pos="100000">
                          <a:srgbClr val="FFFFFF"/>
                        </a:gs>
                      </a:gsLst>
                      <a:lin ang="5400000" scaled="0"/>
                    </a:gradFill>
                    <a:ea typeface="Segoe UI" pitchFamily="34" charset="0"/>
                    <a:cs typeface="Segoe UI" pitchFamily="34" charset="0"/>
                  </a:rPr>
                  <a:t>SQL16</a:t>
                </a:r>
              </a:p>
            </p:txBody>
          </p:sp>
          <p:sp>
            <p:nvSpPr>
              <p:cNvPr id="21" name="Rectangle 20"/>
              <p:cNvSpPr/>
              <p:nvPr/>
            </p:nvSpPr>
            <p:spPr bwMode="auto">
              <a:xfrm>
                <a:off x="2220463" y="3040640"/>
                <a:ext cx="1193257" cy="645871"/>
              </a:xfrm>
              <a:prstGeom prst="rect">
                <a:avLst/>
              </a:prstGeom>
              <a:solidFill>
                <a:schemeClr val="accent1"/>
              </a:solidFill>
              <a:ln>
                <a:solidFill>
                  <a:schemeClr val="bg1"/>
                </a:solidFill>
                <a:headEnd type="none" w="med" len="med"/>
                <a:tailEnd type="none" w="med" len="med"/>
              </a:ln>
              <a:effectLst>
                <a:outerShdw blurRad="63500" sx="102000" sy="102000" algn="ctr"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rot="0" spcFirstLastPara="0" vert="horz" wrap="square" lIns="35684" tIns="35684" rIns="35684" bIns="35684" numCol="1" spcCol="0" rtlCol="0" fromWordArt="0" anchor="ctr" anchorCtr="0" forceAA="0" compatLnSpc="1">
                <a:prstTxWarp prst="textNoShape">
                  <a:avLst/>
                </a:prstTxWarp>
                <a:noAutofit/>
              </a:bodyPr>
              <a:lstStyle>
                <a:defPPr>
                  <a:defRPr lang="en-US"/>
                </a:defPPr>
                <a:lvl1pPr marL="0" algn="l" defTabSz="932742" rtl="0" eaLnBrk="1" latinLnBrk="0" hangingPunct="1">
                  <a:defRPr sz="1800" kern="1200">
                    <a:solidFill>
                      <a:schemeClr val="lt1"/>
                    </a:solidFill>
                    <a:latin typeface="+mn-lt"/>
                    <a:ea typeface="+mn-ea"/>
                    <a:cs typeface="+mn-cs"/>
                  </a:defRPr>
                </a:lvl1pPr>
                <a:lvl2pPr marL="466371" algn="l" defTabSz="932742" rtl="0" eaLnBrk="1" latinLnBrk="0" hangingPunct="1">
                  <a:defRPr sz="1800" kern="1200">
                    <a:solidFill>
                      <a:schemeClr val="lt1"/>
                    </a:solidFill>
                    <a:latin typeface="+mn-lt"/>
                    <a:ea typeface="+mn-ea"/>
                    <a:cs typeface="+mn-cs"/>
                  </a:defRPr>
                </a:lvl2pPr>
                <a:lvl3pPr marL="932742" algn="l" defTabSz="932742" rtl="0" eaLnBrk="1" latinLnBrk="0" hangingPunct="1">
                  <a:defRPr sz="1800" kern="1200">
                    <a:solidFill>
                      <a:schemeClr val="lt1"/>
                    </a:solidFill>
                    <a:latin typeface="+mn-lt"/>
                    <a:ea typeface="+mn-ea"/>
                    <a:cs typeface="+mn-cs"/>
                  </a:defRPr>
                </a:lvl3pPr>
                <a:lvl4pPr marL="1399113" algn="l" defTabSz="932742" rtl="0" eaLnBrk="1" latinLnBrk="0" hangingPunct="1">
                  <a:defRPr sz="1800" kern="1200">
                    <a:solidFill>
                      <a:schemeClr val="lt1"/>
                    </a:solidFill>
                    <a:latin typeface="+mn-lt"/>
                    <a:ea typeface="+mn-ea"/>
                    <a:cs typeface="+mn-cs"/>
                  </a:defRPr>
                </a:lvl4pPr>
                <a:lvl5pPr marL="1865484" algn="l" defTabSz="932742" rtl="0" eaLnBrk="1" latinLnBrk="0" hangingPunct="1">
                  <a:defRPr sz="1800" kern="1200">
                    <a:solidFill>
                      <a:schemeClr val="lt1"/>
                    </a:solidFill>
                    <a:latin typeface="+mn-lt"/>
                    <a:ea typeface="+mn-ea"/>
                    <a:cs typeface="+mn-cs"/>
                  </a:defRPr>
                </a:lvl5pPr>
                <a:lvl6pPr marL="2331856" algn="l" defTabSz="932742" rtl="0" eaLnBrk="1" latinLnBrk="0" hangingPunct="1">
                  <a:defRPr sz="1800" kern="1200">
                    <a:solidFill>
                      <a:schemeClr val="lt1"/>
                    </a:solidFill>
                    <a:latin typeface="+mn-lt"/>
                    <a:ea typeface="+mn-ea"/>
                    <a:cs typeface="+mn-cs"/>
                  </a:defRPr>
                </a:lvl6pPr>
                <a:lvl7pPr marL="2798226" algn="l" defTabSz="932742" rtl="0" eaLnBrk="1" latinLnBrk="0" hangingPunct="1">
                  <a:defRPr sz="1800" kern="1200">
                    <a:solidFill>
                      <a:schemeClr val="lt1"/>
                    </a:solidFill>
                    <a:latin typeface="+mn-lt"/>
                    <a:ea typeface="+mn-ea"/>
                    <a:cs typeface="+mn-cs"/>
                  </a:defRPr>
                </a:lvl7pPr>
                <a:lvl8pPr marL="3264597" algn="l" defTabSz="932742" rtl="0" eaLnBrk="1" latinLnBrk="0" hangingPunct="1">
                  <a:defRPr sz="1800" kern="1200">
                    <a:solidFill>
                      <a:schemeClr val="lt1"/>
                    </a:solidFill>
                    <a:latin typeface="+mn-lt"/>
                    <a:ea typeface="+mn-ea"/>
                    <a:cs typeface="+mn-cs"/>
                  </a:defRPr>
                </a:lvl8pPr>
                <a:lvl9pPr marL="3730969" algn="l" defTabSz="932742" rtl="0" eaLnBrk="1" latinLnBrk="0" hangingPunct="1">
                  <a:defRPr sz="1800" kern="1200">
                    <a:solidFill>
                      <a:schemeClr val="lt1"/>
                    </a:solidFill>
                    <a:latin typeface="+mn-lt"/>
                    <a:ea typeface="+mn-ea"/>
                    <a:cs typeface="+mn-cs"/>
                  </a:defRPr>
                </a:lvl9pPr>
              </a:lstStyle>
              <a:p>
                <a:pPr algn="ctr" defTabSz="713416"/>
                <a:r>
                  <a:rPr lang="en-US" sz="1873" dirty="0">
                    <a:solidFill>
                      <a:srgbClr val="FFFFFF"/>
                    </a:solidFill>
                    <a:latin typeface="Segoe UI Light"/>
                    <a:cs typeface="Courier New" pitchFamily="49" charset="0"/>
                  </a:rPr>
                  <a:t>PolyBase</a:t>
                </a:r>
                <a:br>
                  <a:rPr lang="en-US" sz="1873" dirty="0">
                    <a:solidFill>
                      <a:srgbClr val="FFFFFF"/>
                    </a:solidFill>
                    <a:latin typeface="Segoe UI Light"/>
                    <a:cs typeface="Courier New" pitchFamily="49" charset="0"/>
                  </a:rPr>
                </a:br>
                <a:r>
                  <a:rPr lang="en-US" sz="1873" dirty="0">
                    <a:solidFill>
                      <a:srgbClr val="FFFFFF"/>
                    </a:solidFill>
                    <a:latin typeface="Segoe UI Light"/>
                    <a:cs typeface="Courier New" pitchFamily="49" charset="0"/>
                  </a:rPr>
                  <a:t>DLLs</a:t>
                </a:r>
                <a:endParaRPr lang="en-US" sz="1873" spc="-78" dirty="0">
                  <a:gradFill>
                    <a:gsLst>
                      <a:gs pos="0">
                        <a:srgbClr val="FFFFFF"/>
                      </a:gs>
                      <a:gs pos="100000">
                        <a:srgbClr val="FFFFFF"/>
                      </a:gs>
                    </a:gsLst>
                    <a:lin ang="5400000" scaled="0"/>
                  </a:gradFill>
                  <a:latin typeface="Segoe UI Light"/>
                  <a:ea typeface="Segoe UI" pitchFamily="34" charset="0"/>
                  <a:cs typeface="Segoe UI" pitchFamily="34" charset="0"/>
                </a:endParaRPr>
              </a:p>
            </p:txBody>
          </p:sp>
        </p:grpSp>
        <p:grpSp>
          <p:nvGrpSpPr>
            <p:cNvPr id="7" name="Group 6"/>
            <p:cNvGrpSpPr/>
            <p:nvPr/>
          </p:nvGrpSpPr>
          <p:grpSpPr>
            <a:xfrm>
              <a:off x="7598899" y="1774389"/>
              <a:ext cx="1515689" cy="1921256"/>
              <a:chOff x="2078569" y="1812544"/>
              <a:chExt cx="1515689" cy="1921256"/>
            </a:xfrm>
          </p:grpSpPr>
          <p:sp>
            <p:nvSpPr>
              <p:cNvPr id="16" name="Rectangle 15"/>
              <p:cNvSpPr/>
              <p:nvPr/>
            </p:nvSpPr>
            <p:spPr bwMode="auto">
              <a:xfrm>
                <a:off x="2078569" y="1812544"/>
                <a:ext cx="1515689" cy="1921256"/>
              </a:xfrm>
              <a:prstGeom prst="rect">
                <a:avLst/>
              </a:prstGeom>
              <a:solidFill>
                <a:schemeClr val="tx2"/>
              </a:solidFill>
              <a:ln>
                <a:solidFill>
                  <a:schemeClr val="bg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horz" wrap="square" lIns="95117" tIns="47558" rIns="47558" bIns="95117" numCol="1" spcCol="0" rtlCol="0" fromWordArt="0" anchor="b" anchorCtr="0" forceAA="0" compatLnSpc="1">
                <a:prstTxWarp prst="textNoShape">
                  <a:avLst/>
                </a:prstTxWarp>
                <a:noAutofit/>
              </a:bodyPr>
              <a:lstStyle>
                <a:defPPr>
                  <a:defRPr lang="en-US"/>
                </a:defPPr>
                <a:lvl1pPr marL="0" algn="l" defTabSz="932742" rtl="0" eaLnBrk="1" latinLnBrk="0" hangingPunct="1">
                  <a:defRPr sz="1800" kern="1200">
                    <a:solidFill>
                      <a:schemeClr val="lt1"/>
                    </a:solidFill>
                    <a:latin typeface="+mn-lt"/>
                    <a:ea typeface="+mn-ea"/>
                    <a:cs typeface="+mn-cs"/>
                  </a:defRPr>
                </a:lvl1pPr>
                <a:lvl2pPr marL="466371" algn="l" defTabSz="932742" rtl="0" eaLnBrk="1" latinLnBrk="0" hangingPunct="1">
                  <a:defRPr sz="1800" kern="1200">
                    <a:solidFill>
                      <a:schemeClr val="lt1"/>
                    </a:solidFill>
                    <a:latin typeface="+mn-lt"/>
                    <a:ea typeface="+mn-ea"/>
                    <a:cs typeface="+mn-cs"/>
                  </a:defRPr>
                </a:lvl2pPr>
                <a:lvl3pPr marL="932742" algn="l" defTabSz="932742" rtl="0" eaLnBrk="1" latinLnBrk="0" hangingPunct="1">
                  <a:defRPr sz="1800" kern="1200">
                    <a:solidFill>
                      <a:schemeClr val="lt1"/>
                    </a:solidFill>
                    <a:latin typeface="+mn-lt"/>
                    <a:ea typeface="+mn-ea"/>
                    <a:cs typeface="+mn-cs"/>
                  </a:defRPr>
                </a:lvl3pPr>
                <a:lvl4pPr marL="1399113" algn="l" defTabSz="932742" rtl="0" eaLnBrk="1" latinLnBrk="0" hangingPunct="1">
                  <a:defRPr sz="1800" kern="1200">
                    <a:solidFill>
                      <a:schemeClr val="lt1"/>
                    </a:solidFill>
                    <a:latin typeface="+mn-lt"/>
                    <a:ea typeface="+mn-ea"/>
                    <a:cs typeface="+mn-cs"/>
                  </a:defRPr>
                </a:lvl4pPr>
                <a:lvl5pPr marL="1865484" algn="l" defTabSz="932742" rtl="0" eaLnBrk="1" latinLnBrk="0" hangingPunct="1">
                  <a:defRPr sz="1800" kern="1200">
                    <a:solidFill>
                      <a:schemeClr val="lt1"/>
                    </a:solidFill>
                    <a:latin typeface="+mn-lt"/>
                    <a:ea typeface="+mn-ea"/>
                    <a:cs typeface="+mn-cs"/>
                  </a:defRPr>
                </a:lvl5pPr>
                <a:lvl6pPr marL="2331856" algn="l" defTabSz="932742" rtl="0" eaLnBrk="1" latinLnBrk="0" hangingPunct="1">
                  <a:defRPr sz="1800" kern="1200">
                    <a:solidFill>
                      <a:schemeClr val="lt1"/>
                    </a:solidFill>
                    <a:latin typeface="+mn-lt"/>
                    <a:ea typeface="+mn-ea"/>
                    <a:cs typeface="+mn-cs"/>
                  </a:defRPr>
                </a:lvl6pPr>
                <a:lvl7pPr marL="2798226" algn="l" defTabSz="932742" rtl="0" eaLnBrk="1" latinLnBrk="0" hangingPunct="1">
                  <a:defRPr sz="1800" kern="1200">
                    <a:solidFill>
                      <a:schemeClr val="lt1"/>
                    </a:solidFill>
                    <a:latin typeface="+mn-lt"/>
                    <a:ea typeface="+mn-ea"/>
                    <a:cs typeface="+mn-cs"/>
                  </a:defRPr>
                </a:lvl7pPr>
                <a:lvl8pPr marL="3264597" algn="l" defTabSz="932742" rtl="0" eaLnBrk="1" latinLnBrk="0" hangingPunct="1">
                  <a:defRPr sz="1800" kern="1200">
                    <a:solidFill>
                      <a:schemeClr val="lt1"/>
                    </a:solidFill>
                    <a:latin typeface="+mn-lt"/>
                    <a:ea typeface="+mn-ea"/>
                    <a:cs typeface="+mn-cs"/>
                  </a:defRPr>
                </a:lvl8pPr>
                <a:lvl9pPr marL="3730969" algn="l" defTabSz="932742" rtl="0" eaLnBrk="1" latinLnBrk="0" hangingPunct="1">
                  <a:defRPr sz="1800" kern="1200">
                    <a:solidFill>
                      <a:schemeClr val="lt1"/>
                    </a:solidFill>
                    <a:latin typeface="+mn-lt"/>
                    <a:ea typeface="+mn-ea"/>
                    <a:cs typeface="+mn-cs"/>
                  </a:defRPr>
                </a:lvl9pPr>
              </a:lstStyle>
              <a:p>
                <a:pPr algn="ctr" defTabSz="950843"/>
                <a:endParaRPr lang="en-US" sz="1873" spc="-52" dirty="0">
                  <a:gradFill>
                    <a:gsLst>
                      <a:gs pos="0">
                        <a:srgbClr val="FFFFFF"/>
                      </a:gs>
                      <a:gs pos="100000">
                        <a:srgbClr val="FFFFFF"/>
                      </a:gs>
                    </a:gsLst>
                    <a:lin ang="5400000" scaled="0"/>
                  </a:gradFill>
                  <a:ea typeface="Segoe UI" pitchFamily="34" charset="0"/>
                  <a:cs typeface="Segoe UI" pitchFamily="34" charset="0"/>
                </a:endParaRPr>
              </a:p>
            </p:txBody>
          </p:sp>
          <p:sp>
            <p:nvSpPr>
              <p:cNvPr id="17" name="Rectangle 16"/>
              <p:cNvSpPr/>
              <p:nvPr/>
            </p:nvSpPr>
            <p:spPr bwMode="auto">
              <a:xfrm>
                <a:off x="2234711" y="1963440"/>
                <a:ext cx="1203404" cy="1004895"/>
              </a:xfrm>
              <a:prstGeom prst="rect">
                <a:avLst/>
              </a:prstGeom>
              <a:solidFill>
                <a:schemeClr val="accent2"/>
              </a:solidFill>
              <a:ln>
                <a:solidFill>
                  <a:schemeClr val="bg1"/>
                </a:solidFill>
                <a:headEnd type="none" w="med" len="med"/>
                <a:tailEnd type="none" w="med" len="med"/>
              </a:ln>
              <a:effectLst>
                <a:outerShdw blurRad="63500" sx="102000" sy="102000" algn="ctr"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rot="0" spcFirstLastPara="0" vert="horz" wrap="square" lIns="35684" tIns="35684" rIns="35684" bIns="35684" numCol="1" spcCol="0" rtlCol="0" fromWordArt="0" anchor="ctr" anchorCtr="0" forceAA="0" compatLnSpc="1">
                <a:prstTxWarp prst="textNoShape">
                  <a:avLst/>
                </a:prstTxWarp>
                <a:noAutofit/>
              </a:bodyPr>
              <a:lstStyle>
                <a:defPPr>
                  <a:defRPr lang="en-US"/>
                </a:defPPr>
                <a:lvl1pPr marL="0" algn="l" defTabSz="932742" rtl="0" eaLnBrk="1" latinLnBrk="0" hangingPunct="1">
                  <a:defRPr sz="1800" kern="1200">
                    <a:solidFill>
                      <a:schemeClr val="lt1"/>
                    </a:solidFill>
                    <a:latin typeface="+mn-lt"/>
                    <a:ea typeface="+mn-ea"/>
                    <a:cs typeface="+mn-cs"/>
                  </a:defRPr>
                </a:lvl1pPr>
                <a:lvl2pPr marL="466371" algn="l" defTabSz="932742" rtl="0" eaLnBrk="1" latinLnBrk="0" hangingPunct="1">
                  <a:defRPr sz="1800" kern="1200">
                    <a:solidFill>
                      <a:schemeClr val="lt1"/>
                    </a:solidFill>
                    <a:latin typeface="+mn-lt"/>
                    <a:ea typeface="+mn-ea"/>
                    <a:cs typeface="+mn-cs"/>
                  </a:defRPr>
                </a:lvl2pPr>
                <a:lvl3pPr marL="932742" algn="l" defTabSz="932742" rtl="0" eaLnBrk="1" latinLnBrk="0" hangingPunct="1">
                  <a:defRPr sz="1800" kern="1200">
                    <a:solidFill>
                      <a:schemeClr val="lt1"/>
                    </a:solidFill>
                    <a:latin typeface="+mn-lt"/>
                    <a:ea typeface="+mn-ea"/>
                    <a:cs typeface="+mn-cs"/>
                  </a:defRPr>
                </a:lvl3pPr>
                <a:lvl4pPr marL="1399113" algn="l" defTabSz="932742" rtl="0" eaLnBrk="1" latinLnBrk="0" hangingPunct="1">
                  <a:defRPr sz="1800" kern="1200">
                    <a:solidFill>
                      <a:schemeClr val="lt1"/>
                    </a:solidFill>
                    <a:latin typeface="+mn-lt"/>
                    <a:ea typeface="+mn-ea"/>
                    <a:cs typeface="+mn-cs"/>
                  </a:defRPr>
                </a:lvl4pPr>
                <a:lvl5pPr marL="1865484" algn="l" defTabSz="932742" rtl="0" eaLnBrk="1" latinLnBrk="0" hangingPunct="1">
                  <a:defRPr sz="1800" kern="1200">
                    <a:solidFill>
                      <a:schemeClr val="lt1"/>
                    </a:solidFill>
                    <a:latin typeface="+mn-lt"/>
                    <a:ea typeface="+mn-ea"/>
                    <a:cs typeface="+mn-cs"/>
                  </a:defRPr>
                </a:lvl5pPr>
                <a:lvl6pPr marL="2331856" algn="l" defTabSz="932742" rtl="0" eaLnBrk="1" latinLnBrk="0" hangingPunct="1">
                  <a:defRPr sz="1800" kern="1200">
                    <a:solidFill>
                      <a:schemeClr val="lt1"/>
                    </a:solidFill>
                    <a:latin typeface="+mn-lt"/>
                    <a:ea typeface="+mn-ea"/>
                    <a:cs typeface="+mn-cs"/>
                  </a:defRPr>
                </a:lvl6pPr>
                <a:lvl7pPr marL="2798226" algn="l" defTabSz="932742" rtl="0" eaLnBrk="1" latinLnBrk="0" hangingPunct="1">
                  <a:defRPr sz="1800" kern="1200">
                    <a:solidFill>
                      <a:schemeClr val="lt1"/>
                    </a:solidFill>
                    <a:latin typeface="+mn-lt"/>
                    <a:ea typeface="+mn-ea"/>
                    <a:cs typeface="+mn-cs"/>
                  </a:defRPr>
                </a:lvl7pPr>
                <a:lvl8pPr marL="3264597" algn="l" defTabSz="932742" rtl="0" eaLnBrk="1" latinLnBrk="0" hangingPunct="1">
                  <a:defRPr sz="1800" kern="1200">
                    <a:solidFill>
                      <a:schemeClr val="lt1"/>
                    </a:solidFill>
                    <a:latin typeface="+mn-lt"/>
                    <a:ea typeface="+mn-ea"/>
                    <a:cs typeface="+mn-cs"/>
                  </a:defRPr>
                </a:lvl8pPr>
                <a:lvl9pPr marL="3730969" algn="l" defTabSz="932742" rtl="0" eaLnBrk="1" latinLnBrk="0" hangingPunct="1">
                  <a:defRPr sz="1800" kern="1200">
                    <a:solidFill>
                      <a:schemeClr val="lt1"/>
                    </a:solidFill>
                    <a:latin typeface="+mn-lt"/>
                    <a:ea typeface="+mn-ea"/>
                    <a:cs typeface="+mn-cs"/>
                  </a:defRPr>
                </a:lvl9pPr>
              </a:lstStyle>
              <a:p>
                <a:pPr algn="ctr" defTabSz="713416"/>
                <a:r>
                  <a:rPr lang="en-US" sz="2081" spc="-78" dirty="0">
                    <a:gradFill>
                      <a:gsLst>
                        <a:gs pos="0">
                          <a:srgbClr val="FFFFFF"/>
                        </a:gs>
                        <a:gs pos="100000">
                          <a:srgbClr val="FFFFFF"/>
                        </a:gs>
                      </a:gsLst>
                      <a:lin ang="5400000" scaled="0"/>
                    </a:gradFill>
                    <a:ea typeface="Segoe UI" pitchFamily="34" charset="0"/>
                    <a:cs typeface="Segoe UI" pitchFamily="34" charset="0"/>
                  </a:rPr>
                  <a:t>SQL16</a:t>
                </a:r>
              </a:p>
            </p:txBody>
          </p:sp>
          <p:sp>
            <p:nvSpPr>
              <p:cNvPr id="18" name="Rectangle 17"/>
              <p:cNvSpPr/>
              <p:nvPr/>
            </p:nvSpPr>
            <p:spPr bwMode="auto">
              <a:xfrm>
                <a:off x="2220463" y="3040640"/>
                <a:ext cx="1193257" cy="645871"/>
              </a:xfrm>
              <a:prstGeom prst="rect">
                <a:avLst/>
              </a:prstGeom>
              <a:solidFill>
                <a:schemeClr val="accent1"/>
              </a:solidFill>
              <a:ln>
                <a:solidFill>
                  <a:schemeClr val="bg1"/>
                </a:solidFill>
                <a:headEnd type="none" w="med" len="med"/>
                <a:tailEnd type="none" w="med" len="med"/>
              </a:ln>
              <a:effectLst>
                <a:outerShdw blurRad="63500" sx="102000" sy="102000" algn="ctr"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rot="0" spcFirstLastPara="0" vert="horz" wrap="square" lIns="35684" tIns="35684" rIns="35684" bIns="35684" numCol="1" spcCol="0" rtlCol="0" fromWordArt="0" anchor="ctr" anchorCtr="0" forceAA="0" compatLnSpc="1">
                <a:prstTxWarp prst="textNoShape">
                  <a:avLst/>
                </a:prstTxWarp>
                <a:noAutofit/>
              </a:bodyPr>
              <a:lstStyle>
                <a:defPPr>
                  <a:defRPr lang="en-US"/>
                </a:defPPr>
                <a:lvl1pPr marL="0" algn="l" defTabSz="932742" rtl="0" eaLnBrk="1" latinLnBrk="0" hangingPunct="1">
                  <a:defRPr sz="1800" kern="1200">
                    <a:solidFill>
                      <a:schemeClr val="lt1"/>
                    </a:solidFill>
                    <a:latin typeface="+mn-lt"/>
                    <a:ea typeface="+mn-ea"/>
                    <a:cs typeface="+mn-cs"/>
                  </a:defRPr>
                </a:lvl1pPr>
                <a:lvl2pPr marL="466371" algn="l" defTabSz="932742" rtl="0" eaLnBrk="1" latinLnBrk="0" hangingPunct="1">
                  <a:defRPr sz="1800" kern="1200">
                    <a:solidFill>
                      <a:schemeClr val="lt1"/>
                    </a:solidFill>
                    <a:latin typeface="+mn-lt"/>
                    <a:ea typeface="+mn-ea"/>
                    <a:cs typeface="+mn-cs"/>
                  </a:defRPr>
                </a:lvl2pPr>
                <a:lvl3pPr marL="932742" algn="l" defTabSz="932742" rtl="0" eaLnBrk="1" latinLnBrk="0" hangingPunct="1">
                  <a:defRPr sz="1800" kern="1200">
                    <a:solidFill>
                      <a:schemeClr val="lt1"/>
                    </a:solidFill>
                    <a:latin typeface="+mn-lt"/>
                    <a:ea typeface="+mn-ea"/>
                    <a:cs typeface="+mn-cs"/>
                  </a:defRPr>
                </a:lvl3pPr>
                <a:lvl4pPr marL="1399113" algn="l" defTabSz="932742" rtl="0" eaLnBrk="1" latinLnBrk="0" hangingPunct="1">
                  <a:defRPr sz="1800" kern="1200">
                    <a:solidFill>
                      <a:schemeClr val="lt1"/>
                    </a:solidFill>
                    <a:latin typeface="+mn-lt"/>
                    <a:ea typeface="+mn-ea"/>
                    <a:cs typeface="+mn-cs"/>
                  </a:defRPr>
                </a:lvl4pPr>
                <a:lvl5pPr marL="1865484" algn="l" defTabSz="932742" rtl="0" eaLnBrk="1" latinLnBrk="0" hangingPunct="1">
                  <a:defRPr sz="1800" kern="1200">
                    <a:solidFill>
                      <a:schemeClr val="lt1"/>
                    </a:solidFill>
                    <a:latin typeface="+mn-lt"/>
                    <a:ea typeface="+mn-ea"/>
                    <a:cs typeface="+mn-cs"/>
                  </a:defRPr>
                </a:lvl5pPr>
                <a:lvl6pPr marL="2331856" algn="l" defTabSz="932742" rtl="0" eaLnBrk="1" latinLnBrk="0" hangingPunct="1">
                  <a:defRPr sz="1800" kern="1200">
                    <a:solidFill>
                      <a:schemeClr val="lt1"/>
                    </a:solidFill>
                    <a:latin typeface="+mn-lt"/>
                    <a:ea typeface="+mn-ea"/>
                    <a:cs typeface="+mn-cs"/>
                  </a:defRPr>
                </a:lvl6pPr>
                <a:lvl7pPr marL="2798226" algn="l" defTabSz="932742" rtl="0" eaLnBrk="1" latinLnBrk="0" hangingPunct="1">
                  <a:defRPr sz="1800" kern="1200">
                    <a:solidFill>
                      <a:schemeClr val="lt1"/>
                    </a:solidFill>
                    <a:latin typeface="+mn-lt"/>
                    <a:ea typeface="+mn-ea"/>
                    <a:cs typeface="+mn-cs"/>
                  </a:defRPr>
                </a:lvl7pPr>
                <a:lvl8pPr marL="3264597" algn="l" defTabSz="932742" rtl="0" eaLnBrk="1" latinLnBrk="0" hangingPunct="1">
                  <a:defRPr sz="1800" kern="1200">
                    <a:solidFill>
                      <a:schemeClr val="lt1"/>
                    </a:solidFill>
                    <a:latin typeface="+mn-lt"/>
                    <a:ea typeface="+mn-ea"/>
                    <a:cs typeface="+mn-cs"/>
                  </a:defRPr>
                </a:lvl8pPr>
                <a:lvl9pPr marL="3730969" algn="l" defTabSz="932742" rtl="0" eaLnBrk="1" latinLnBrk="0" hangingPunct="1">
                  <a:defRPr sz="1800" kern="1200">
                    <a:solidFill>
                      <a:schemeClr val="lt1"/>
                    </a:solidFill>
                    <a:latin typeface="+mn-lt"/>
                    <a:ea typeface="+mn-ea"/>
                    <a:cs typeface="+mn-cs"/>
                  </a:defRPr>
                </a:lvl9pPr>
              </a:lstStyle>
              <a:p>
                <a:pPr algn="ctr" defTabSz="713416"/>
                <a:r>
                  <a:rPr lang="en-US" sz="1873" dirty="0">
                    <a:solidFill>
                      <a:srgbClr val="FFFFFF"/>
                    </a:solidFill>
                    <a:latin typeface="Segoe UI Light"/>
                    <a:cs typeface="Courier New" pitchFamily="49" charset="0"/>
                  </a:rPr>
                  <a:t>PolyBase</a:t>
                </a:r>
                <a:br>
                  <a:rPr lang="en-US" sz="1873" dirty="0">
                    <a:solidFill>
                      <a:srgbClr val="FFFFFF"/>
                    </a:solidFill>
                    <a:latin typeface="Segoe UI Light"/>
                    <a:cs typeface="Courier New" pitchFamily="49" charset="0"/>
                  </a:rPr>
                </a:br>
                <a:r>
                  <a:rPr lang="en-US" sz="1873" dirty="0">
                    <a:solidFill>
                      <a:srgbClr val="FFFFFF"/>
                    </a:solidFill>
                    <a:latin typeface="Segoe UI Light"/>
                    <a:cs typeface="Courier New" pitchFamily="49" charset="0"/>
                  </a:rPr>
                  <a:t>DLLs</a:t>
                </a:r>
                <a:endParaRPr lang="en-US" sz="1873" spc="-78" dirty="0">
                  <a:gradFill>
                    <a:gsLst>
                      <a:gs pos="0">
                        <a:srgbClr val="FFFFFF"/>
                      </a:gs>
                      <a:gs pos="100000">
                        <a:srgbClr val="FFFFFF"/>
                      </a:gs>
                    </a:gsLst>
                    <a:lin ang="5400000" scaled="0"/>
                  </a:gradFill>
                  <a:latin typeface="Segoe UI Light"/>
                  <a:ea typeface="Segoe UI" pitchFamily="34" charset="0"/>
                  <a:cs typeface="Segoe UI" pitchFamily="34" charset="0"/>
                </a:endParaRPr>
              </a:p>
            </p:txBody>
          </p:sp>
        </p:grpSp>
        <p:grpSp>
          <p:nvGrpSpPr>
            <p:cNvPr id="8" name="Group 7"/>
            <p:cNvGrpSpPr/>
            <p:nvPr/>
          </p:nvGrpSpPr>
          <p:grpSpPr>
            <a:xfrm>
              <a:off x="3918679" y="1774389"/>
              <a:ext cx="1515689" cy="1921256"/>
              <a:chOff x="2078569" y="1812544"/>
              <a:chExt cx="1515689" cy="1921256"/>
            </a:xfrm>
          </p:grpSpPr>
          <p:sp>
            <p:nvSpPr>
              <p:cNvPr id="13" name="Rectangle 12"/>
              <p:cNvSpPr/>
              <p:nvPr/>
            </p:nvSpPr>
            <p:spPr bwMode="auto">
              <a:xfrm>
                <a:off x="2078569" y="1812544"/>
                <a:ext cx="1515689" cy="1921256"/>
              </a:xfrm>
              <a:prstGeom prst="rect">
                <a:avLst/>
              </a:prstGeom>
              <a:solidFill>
                <a:schemeClr val="tx2"/>
              </a:solidFill>
              <a:ln>
                <a:solidFill>
                  <a:schemeClr val="bg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horz" wrap="square" lIns="95117" tIns="47558" rIns="47558" bIns="95117" numCol="1" spcCol="0" rtlCol="0" fromWordArt="0" anchor="b" anchorCtr="0" forceAA="0" compatLnSpc="1">
                <a:prstTxWarp prst="textNoShape">
                  <a:avLst/>
                </a:prstTxWarp>
                <a:noAutofit/>
              </a:bodyPr>
              <a:lstStyle>
                <a:defPPr>
                  <a:defRPr lang="en-US"/>
                </a:defPPr>
                <a:lvl1pPr marL="0" algn="l" defTabSz="932742" rtl="0" eaLnBrk="1" latinLnBrk="0" hangingPunct="1">
                  <a:defRPr sz="1800" kern="1200">
                    <a:solidFill>
                      <a:schemeClr val="lt1"/>
                    </a:solidFill>
                    <a:latin typeface="+mn-lt"/>
                    <a:ea typeface="+mn-ea"/>
                    <a:cs typeface="+mn-cs"/>
                  </a:defRPr>
                </a:lvl1pPr>
                <a:lvl2pPr marL="466371" algn="l" defTabSz="932742" rtl="0" eaLnBrk="1" latinLnBrk="0" hangingPunct="1">
                  <a:defRPr sz="1800" kern="1200">
                    <a:solidFill>
                      <a:schemeClr val="lt1"/>
                    </a:solidFill>
                    <a:latin typeface="+mn-lt"/>
                    <a:ea typeface="+mn-ea"/>
                    <a:cs typeface="+mn-cs"/>
                  </a:defRPr>
                </a:lvl2pPr>
                <a:lvl3pPr marL="932742" algn="l" defTabSz="932742" rtl="0" eaLnBrk="1" latinLnBrk="0" hangingPunct="1">
                  <a:defRPr sz="1800" kern="1200">
                    <a:solidFill>
                      <a:schemeClr val="lt1"/>
                    </a:solidFill>
                    <a:latin typeface="+mn-lt"/>
                    <a:ea typeface="+mn-ea"/>
                    <a:cs typeface="+mn-cs"/>
                  </a:defRPr>
                </a:lvl3pPr>
                <a:lvl4pPr marL="1399113" algn="l" defTabSz="932742" rtl="0" eaLnBrk="1" latinLnBrk="0" hangingPunct="1">
                  <a:defRPr sz="1800" kern="1200">
                    <a:solidFill>
                      <a:schemeClr val="lt1"/>
                    </a:solidFill>
                    <a:latin typeface="+mn-lt"/>
                    <a:ea typeface="+mn-ea"/>
                    <a:cs typeface="+mn-cs"/>
                  </a:defRPr>
                </a:lvl4pPr>
                <a:lvl5pPr marL="1865484" algn="l" defTabSz="932742" rtl="0" eaLnBrk="1" latinLnBrk="0" hangingPunct="1">
                  <a:defRPr sz="1800" kern="1200">
                    <a:solidFill>
                      <a:schemeClr val="lt1"/>
                    </a:solidFill>
                    <a:latin typeface="+mn-lt"/>
                    <a:ea typeface="+mn-ea"/>
                    <a:cs typeface="+mn-cs"/>
                  </a:defRPr>
                </a:lvl5pPr>
                <a:lvl6pPr marL="2331856" algn="l" defTabSz="932742" rtl="0" eaLnBrk="1" latinLnBrk="0" hangingPunct="1">
                  <a:defRPr sz="1800" kern="1200">
                    <a:solidFill>
                      <a:schemeClr val="lt1"/>
                    </a:solidFill>
                    <a:latin typeface="+mn-lt"/>
                    <a:ea typeface="+mn-ea"/>
                    <a:cs typeface="+mn-cs"/>
                  </a:defRPr>
                </a:lvl6pPr>
                <a:lvl7pPr marL="2798226" algn="l" defTabSz="932742" rtl="0" eaLnBrk="1" latinLnBrk="0" hangingPunct="1">
                  <a:defRPr sz="1800" kern="1200">
                    <a:solidFill>
                      <a:schemeClr val="lt1"/>
                    </a:solidFill>
                    <a:latin typeface="+mn-lt"/>
                    <a:ea typeface="+mn-ea"/>
                    <a:cs typeface="+mn-cs"/>
                  </a:defRPr>
                </a:lvl7pPr>
                <a:lvl8pPr marL="3264597" algn="l" defTabSz="932742" rtl="0" eaLnBrk="1" latinLnBrk="0" hangingPunct="1">
                  <a:defRPr sz="1800" kern="1200">
                    <a:solidFill>
                      <a:schemeClr val="lt1"/>
                    </a:solidFill>
                    <a:latin typeface="+mn-lt"/>
                    <a:ea typeface="+mn-ea"/>
                    <a:cs typeface="+mn-cs"/>
                  </a:defRPr>
                </a:lvl8pPr>
                <a:lvl9pPr marL="3730969" algn="l" defTabSz="932742" rtl="0" eaLnBrk="1" latinLnBrk="0" hangingPunct="1">
                  <a:defRPr sz="1800" kern="1200">
                    <a:solidFill>
                      <a:schemeClr val="lt1"/>
                    </a:solidFill>
                    <a:latin typeface="+mn-lt"/>
                    <a:ea typeface="+mn-ea"/>
                    <a:cs typeface="+mn-cs"/>
                  </a:defRPr>
                </a:lvl9pPr>
              </a:lstStyle>
              <a:p>
                <a:pPr algn="ctr" defTabSz="950843"/>
                <a:endParaRPr lang="en-US" sz="1873" spc="-52" dirty="0">
                  <a:gradFill>
                    <a:gsLst>
                      <a:gs pos="0">
                        <a:srgbClr val="FFFFFF"/>
                      </a:gs>
                      <a:gs pos="100000">
                        <a:srgbClr val="FFFFFF"/>
                      </a:gs>
                    </a:gsLst>
                    <a:lin ang="5400000" scaled="0"/>
                  </a:gradFill>
                  <a:ea typeface="Segoe UI" pitchFamily="34" charset="0"/>
                  <a:cs typeface="Segoe UI" pitchFamily="34" charset="0"/>
                </a:endParaRPr>
              </a:p>
            </p:txBody>
          </p:sp>
          <p:sp>
            <p:nvSpPr>
              <p:cNvPr id="14" name="Rectangle 13"/>
              <p:cNvSpPr/>
              <p:nvPr/>
            </p:nvSpPr>
            <p:spPr bwMode="auto">
              <a:xfrm>
                <a:off x="2234711" y="1963440"/>
                <a:ext cx="1203404" cy="1004895"/>
              </a:xfrm>
              <a:prstGeom prst="rect">
                <a:avLst/>
              </a:prstGeom>
              <a:solidFill>
                <a:schemeClr val="accent2"/>
              </a:solidFill>
              <a:ln>
                <a:solidFill>
                  <a:schemeClr val="bg1"/>
                </a:solidFill>
                <a:headEnd type="none" w="med" len="med"/>
                <a:tailEnd type="none" w="med" len="med"/>
              </a:ln>
              <a:effectLst>
                <a:outerShdw blurRad="63500" sx="102000" sy="102000" algn="ctr"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rot="0" spcFirstLastPara="0" vert="horz" wrap="square" lIns="35684" tIns="35684" rIns="35684" bIns="35684" numCol="1" spcCol="0" rtlCol="0" fromWordArt="0" anchor="ctr" anchorCtr="0" forceAA="0" compatLnSpc="1">
                <a:prstTxWarp prst="textNoShape">
                  <a:avLst/>
                </a:prstTxWarp>
                <a:noAutofit/>
              </a:bodyPr>
              <a:lstStyle>
                <a:defPPr>
                  <a:defRPr lang="en-US"/>
                </a:defPPr>
                <a:lvl1pPr marL="0" algn="l" defTabSz="932742" rtl="0" eaLnBrk="1" latinLnBrk="0" hangingPunct="1">
                  <a:defRPr sz="1800" kern="1200">
                    <a:solidFill>
                      <a:schemeClr val="lt1"/>
                    </a:solidFill>
                    <a:latin typeface="+mn-lt"/>
                    <a:ea typeface="+mn-ea"/>
                    <a:cs typeface="+mn-cs"/>
                  </a:defRPr>
                </a:lvl1pPr>
                <a:lvl2pPr marL="466371" algn="l" defTabSz="932742" rtl="0" eaLnBrk="1" latinLnBrk="0" hangingPunct="1">
                  <a:defRPr sz="1800" kern="1200">
                    <a:solidFill>
                      <a:schemeClr val="lt1"/>
                    </a:solidFill>
                    <a:latin typeface="+mn-lt"/>
                    <a:ea typeface="+mn-ea"/>
                    <a:cs typeface="+mn-cs"/>
                  </a:defRPr>
                </a:lvl2pPr>
                <a:lvl3pPr marL="932742" algn="l" defTabSz="932742" rtl="0" eaLnBrk="1" latinLnBrk="0" hangingPunct="1">
                  <a:defRPr sz="1800" kern="1200">
                    <a:solidFill>
                      <a:schemeClr val="lt1"/>
                    </a:solidFill>
                    <a:latin typeface="+mn-lt"/>
                    <a:ea typeface="+mn-ea"/>
                    <a:cs typeface="+mn-cs"/>
                  </a:defRPr>
                </a:lvl3pPr>
                <a:lvl4pPr marL="1399113" algn="l" defTabSz="932742" rtl="0" eaLnBrk="1" latinLnBrk="0" hangingPunct="1">
                  <a:defRPr sz="1800" kern="1200">
                    <a:solidFill>
                      <a:schemeClr val="lt1"/>
                    </a:solidFill>
                    <a:latin typeface="+mn-lt"/>
                    <a:ea typeface="+mn-ea"/>
                    <a:cs typeface="+mn-cs"/>
                  </a:defRPr>
                </a:lvl4pPr>
                <a:lvl5pPr marL="1865484" algn="l" defTabSz="932742" rtl="0" eaLnBrk="1" latinLnBrk="0" hangingPunct="1">
                  <a:defRPr sz="1800" kern="1200">
                    <a:solidFill>
                      <a:schemeClr val="lt1"/>
                    </a:solidFill>
                    <a:latin typeface="+mn-lt"/>
                    <a:ea typeface="+mn-ea"/>
                    <a:cs typeface="+mn-cs"/>
                  </a:defRPr>
                </a:lvl5pPr>
                <a:lvl6pPr marL="2331856" algn="l" defTabSz="932742" rtl="0" eaLnBrk="1" latinLnBrk="0" hangingPunct="1">
                  <a:defRPr sz="1800" kern="1200">
                    <a:solidFill>
                      <a:schemeClr val="lt1"/>
                    </a:solidFill>
                    <a:latin typeface="+mn-lt"/>
                    <a:ea typeface="+mn-ea"/>
                    <a:cs typeface="+mn-cs"/>
                  </a:defRPr>
                </a:lvl6pPr>
                <a:lvl7pPr marL="2798226" algn="l" defTabSz="932742" rtl="0" eaLnBrk="1" latinLnBrk="0" hangingPunct="1">
                  <a:defRPr sz="1800" kern="1200">
                    <a:solidFill>
                      <a:schemeClr val="lt1"/>
                    </a:solidFill>
                    <a:latin typeface="+mn-lt"/>
                    <a:ea typeface="+mn-ea"/>
                    <a:cs typeface="+mn-cs"/>
                  </a:defRPr>
                </a:lvl7pPr>
                <a:lvl8pPr marL="3264597" algn="l" defTabSz="932742" rtl="0" eaLnBrk="1" latinLnBrk="0" hangingPunct="1">
                  <a:defRPr sz="1800" kern="1200">
                    <a:solidFill>
                      <a:schemeClr val="lt1"/>
                    </a:solidFill>
                    <a:latin typeface="+mn-lt"/>
                    <a:ea typeface="+mn-ea"/>
                    <a:cs typeface="+mn-cs"/>
                  </a:defRPr>
                </a:lvl8pPr>
                <a:lvl9pPr marL="3730969" algn="l" defTabSz="932742" rtl="0" eaLnBrk="1" latinLnBrk="0" hangingPunct="1">
                  <a:defRPr sz="1800" kern="1200">
                    <a:solidFill>
                      <a:schemeClr val="lt1"/>
                    </a:solidFill>
                    <a:latin typeface="+mn-lt"/>
                    <a:ea typeface="+mn-ea"/>
                    <a:cs typeface="+mn-cs"/>
                  </a:defRPr>
                </a:lvl9pPr>
              </a:lstStyle>
              <a:p>
                <a:pPr algn="ctr" defTabSz="713416"/>
                <a:r>
                  <a:rPr lang="en-US" sz="2081" spc="-78" dirty="0">
                    <a:gradFill>
                      <a:gsLst>
                        <a:gs pos="0">
                          <a:srgbClr val="FFFFFF"/>
                        </a:gs>
                        <a:gs pos="100000">
                          <a:srgbClr val="FFFFFF"/>
                        </a:gs>
                      </a:gsLst>
                      <a:lin ang="5400000" scaled="0"/>
                    </a:gradFill>
                    <a:ea typeface="Segoe UI" pitchFamily="34" charset="0"/>
                    <a:cs typeface="Segoe UI" pitchFamily="34" charset="0"/>
                  </a:rPr>
                  <a:t>SQL16</a:t>
                </a:r>
              </a:p>
            </p:txBody>
          </p:sp>
          <p:sp>
            <p:nvSpPr>
              <p:cNvPr id="15" name="Rectangle 14"/>
              <p:cNvSpPr/>
              <p:nvPr/>
            </p:nvSpPr>
            <p:spPr bwMode="auto">
              <a:xfrm>
                <a:off x="2220463" y="3040640"/>
                <a:ext cx="1193257" cy="645871"/>
              </a:xfrm>
              <a:prstGeom prst="rect">
                <a:avLst/>
              </a:prstGeom>
              <a:solidFill>
                <a:schemeClr val="accent1"/>
              </a:solidFill>
              <a:ln>
                <a:solidFill>
                  <a:schemeClr val="bg1"/>
                </a:solidFill>
                <a:headEnd type="none" w="med" len="med"/>
                <a:tailEnd type="none" w="med" len="med"/>
              </a:ln>
              <a:effectLst>
                <a:outerShdw blurRad="63500" sx="102000" sy="102000" algn="ctr"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rot="0" spcFirstLastPara="0" vert="horz" wrap="square" lIns="35684" tIns="35684" rIns="35684" bIns="35684" numCol="1" spcCol="0" rtlCol="0" fromWordArt="0" anchor="ctr" anchorCtr="0" forceAA="0" compatLnSpc="1">
                <a:prstTxWarp prst="textNoShape">
                  <a:avLst/>
                </a:prstTxWarp>
                <a:noAutofit/>
              </a:bodyPr>
              <a:lstStyle>
                <a:defPPr>
                  <a:defRPr lang="en-US"/>
                </a:defPPr>
                <a:lvl1pPr marL="0" algn="l" defTabSz="932742" rtl="0" eaLnBrk="1" latinLnBrk="0" hangingPunct="1">
                  <a:defRPr sz="1800" kern="1200">
                    <a:solidFill>
                      <a:schemeClr val="lt1"/>
                    </a:solidFill>
                    <a:latin typeface="+mn-lt"/>
                    <a:ea typeface="+mn-ea"/>
                    <a:cs typeface="+mn-cs"/>
                  </a:defRPr>
                </a:lvl1pPr>
                <a:lvl2pPr marL="466371" algn="l" defTabSz="932742" rtl="0" eaLnBrk="1" latinLnBrk="0" hangingPunct="1">
                  <a:defRPr sz="1800" kern="1200">
                    <a:solidFill>
                      <a:schemeClr val="lt1"/>
                    </a:solidFill>
                    <a:latin typeface="+mn-lt"/>
                    <a:ea typeface="+mn-ea"/>
                    <a:cs typeface="+mn-cs"/>
                  </a:defRPr>
                </a:lvl2pPr>
                <a:lvl3pPr marL="932742" algn="l" defTabSz="932742" rtl="0" eaLnBrk="1" latinLnBrk="0" hangingPunct="1">
                  <a:defRPr sz="1800" kern="1200">
                    <a:solidFill>
                      <a:schemeClr val="lt1"/>
                    </a:solidFill>
                    <a:latin typeface="+mn-lt"/>
                    <a:ea typeface="+mn-ea"/>
                    <a:cs typeface="+mn-cs"/>
                  </a:defRPr>
                </a:lvl3pPr>
                <a:lvl4pPr marL="1399113" algn="l" defTabSz="932742" rtl="0" eaLnBrk="1" latinLnBrk="0" hangingPunct="1">
                  <a:defRPr sz="1800" kern="1200">
                    <a:solidFill>
                      <a:schemeClr val="lt1"/>
                    </a:solidFill>
                    <a:latin typeface="+mn-lt"/>
                    <a:ea typeface="+mn-ea"/>
                    <a:cs typeface="+mn-cs"/>
                  </a:defRPr>
                </a:lvl4pPr>
                <a:lvl5pPr marL="1865484" algn="l" defTabSz="932742" rtl="0" eaLnBrk="1" latinLnBrk="0" hangingPunct="1">
                  <a:defRPr sz="1800" kern="1200">
                    <a:solidFill>
                      <a:schemeClr val="lt1"/>
                    </a:solidFill>
                    <a:latin typeface="+mn-lt"/>
                    <a:ea typeface="+mn-ea"/>
                    <a:cs typeface="+mn-cs"/>
                  </a:defRPr>
                </a:lvl5pPr>
                <a:lvl6pPr marL="2331856" algn="l" defTabSz="932742" rtl="0" eaLnBrk="1" latinLnBrk="0" hangingPunct="1">
                  <a:defRPr sz="1800" kern="1200">
                    <a:solidFill>
                      <a:schemeClr val="lt1"/>
                    </a:solidFill>
                    <a:latin typeface="+mn-lt"/>
                    <a:ea typeface="+mn-ea"/>
                    <a:cs typeface="+mn-cs"/>
                  </a:defRPr>
                </a:lvl6pPr>
                <a:lvl7pPr marL="2798226" algn="l" defTabSz="932742" rtl="0" eaLnBrk="1" latinLnBrk="0" hangingPunct="1">
                  <a:defRPr sz="1800" kern="1200">
                    <a:solidFill>
                      <a:schemeClr val="lt1"/>
                    </a:solidFill>
                    <a:latin typeface="+mn-lt"/>
                    <a:ea typeface="+mn-ea"/>
                    <a:cs typeface="+mn-cs"/>
                  </a:defRPr>
                </a:lvl7pPr>
                <a:lvl8pPr marL="3264597" algn="l" defTabSz="932742" rtl="0" eaLnBrk="1" latinLnBrk="0" hangingPunct="1">
                  <a:defRPr sz="1800" kern="1200">
                    <a:solidFill>
                      <a:schemeClr val="lt1"/>
                    </a:solidFill>
                    <a:latin typeface="+mn-lt"/>
                    <a:ea typeface="+mn-ea"/>
                    <a:cs typeface="+mn-cs"/>
                  </a:defRPr>
                </a:lvl8pPr>
                <a:lvl9pPr marL="3730969" algn="l" defTabSz="932742" rtl="0" eaLnBrk="1" latinLnBrk="0" hangingPunct="1">
                  <a:defRPr sz="1800" kern="1200">
                    <a:solidFill>
                      <a:schemeClr val="lt1"/>
                    </a:solidFill>
                    <a:latin typeface="+mn-lt"/>
                    <a:ea typeface="+mn-ea"/>
                    <a:cs typeface="+mn-cs"/>
                  </a:defRPr>
                </a:lvl9pPr>
              </a:lstStyle>
              <a:p>
                <a:pPr algn="ctr" defTabSz="713416"/>
                <a:r>
                  <a:rPr lang="en-US" sz="1873" dirty="0">
                    <a:solidFill>
                      <a:srgbClr val="FFFFFF"/>
                    </a:solidFill>
                    <a:latin typeface="Segoe UI Light"/>
                    <a:cs typeface="Courier New" pitchFamily="49" charset="0"/>
                  </a:rPr>
                  <a:t>PolyBase</a:t>
                </a:r>
                <a:br>
                  <a:rPr lang="en-US" sz="1873" dirty="0">
                    <a:solidFill>
                      <a:srgbClr val="FFFFFF"/>
                    </a:solidFill>
                    <a:latin typeface="Segoe UI Light"/>
                    <a:cs typeface="Courier New" pitchFamily="49" charset="0"/>
                  </a:rPr>
                </a:br>
                <a:r>
                  <a:rPr lang="en-US" sz="1873" dirty="0">
                    <a:solidFill>
                      <a:srgbClr val="FFFFFF"/>
                    </a:solidFill>
                    <a:latin typeface="Segoe UI Light"/>
                    <a:cs typeface="Courier New" pitchFamily="49" charset="0"/>
                  </a:rPr>
                  <a:t>DLLs</a:t>
                </a:r>
                <a:endParaRPr lang="en-US" sz="1873" spc="-78" dirty="0">
                  <a:gradFill>
                    <a:gsLst>
                      <a:gs pos="0">
                        <a:srgbClr val="FFFFFF"/>
                      </a:gs>
                      <a:gs pos="100000">
                        <a:srgbClr val="FFFFFF"/>
                      </a:gs>
                    </a:gsLst>
                    <a:lin ang="5400000" scaled="0"/>
                  </a:gradFill>
                  <a:latin typeface="Segoe UI Light"/>
                  <a:ea typeface="Segoe UI" pitchFamily="34" charset="0"/>
                  <a:cs typeface="Segoe UI" pitchFamily="34" charset="0"/>
                </a:endParaRPr>
              </a:p>
            </p:txBody>
          </p:sp>
        </p:grpSp>
        <p:grpSp>
          <p:nvGrpSpPr>
            <p:cNvPr id="9" name="Group 8"/>
            <p:cNvGrpSpPr/>
            <p:nvPr/>
          </p:nvGrpSpPr>
          <p:grpSpPr>
            <a:xfrm>
              <a:off x="5758789" y="1774389"/>
              <a:ext cx="1515689" cy="1921256"/>
              <a:chOff x="2078569" y="1812544"/>
              <a:chExt cx="1515689" cy="1921256"/>
            </a:xfrm>
          </p:grpSpPr>
          <p:sp>
            <p:nvSpPr>
              <p:cNvPr id="10" name="Rectangle 9"/>
              <p:cNvSpPr/>
              <p:nvPr/>
            </p:nvSpPr>
            <p:spPr bwMode="auto">
              <a:xfrm>
                <a:off x="2078569" y="1812544"/>
                <a:ext cx="1515689" cy="1921256"/>
              </a:xfrm>
              <a:prstGeom prst="rect">
                <a:avLst/>
              </a:prstGeom>
              <a:solidFill>
                <a:schemeClr val="tx2"/>
              </a:solidFill>
              <a:ln>
                <a:solidFill>
                  <a:schemeClr val="bg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horz" wrap="square" lIns="95117" tIns="47558" rIns="47558" bIns="95117" numCol="1" spcCol="0" rtlCol="0" fromWordArt="0" anchor="b" anchorCtr="0" forceAA="0" compatLnSpc="1">
                <a:prstTxWarp prst="textNoShape">
                  <a:avLst/>
                </a:prstTxWarp>
                <a:noAutofit/>
              </a:bodyPr>
              <a:lstStyle>
                <a:defPPr>
                  <a:defRPr lang="en-US"/>
                </a:defPPr>
                <a:lvl1pPr marL="0" algn="l" defTabSz="932742" rtl="0" eaLnBrk="1" latinLnBrk="0" hangingPunct="1">
                  <a:defRPr sz="1800" kern="1200">
                    <a:solidFill>
                      <a:schemeClr val="lt1"/>
                    </a:solidFill>
                    <a:latin typeface="+mn-lt"/>
                    <a:ea typeface="+mn-ea"/>
                    <a:cs typeface="+mn-cs"/>
                  </a:defRPr>
                </a:lvl1pPr>
                <a:lvl2pPr marL="466371" algn="l" defTabSz="932742" rtl="0" eaLnBrk="1" latinLnBrk="0" hangingPunct="1">
                  <a:defRPr sz="1800" kern="1200">
                    <a:solidFill>
                      <a:schemeClr val="lt1"/>
                    </a:solidFill>
                    <a:latin typeface="+mn-lt"/>
                    <a:ea typeface="+mn-ea"/>
                    <a:cs typeface="+mn-cs"/>
                  </a:defRPr>
                </a:lvl2pPr>
                <a:lvl3pPr marL="932742" algn="l" defTabSz="932742" rtl="0" eaLnBrk="1" latinLnBrk="0" hangingPunct="1">
                  <a:defRPr sz="1800" kern="1200">
                    <a:solidFill>
                      <a:schemeClr val="lt1"/>
                    </a:solidFill>
                    <a:latin typeface="+mn-lt"/>
                    <a:ea typeface="+mn-ea"/>
                    <a:cs typeface="+mn-cs"/>
                  </a:defRPr>
                </a:lvl3pPr>
                <a:lvl4pPr marL="1399113" algn="l" defTabSz="932742" rtl="0" eaLnBrk="1" latinLnBrk="0" hangingPunct="1">
                  <a:defRPr sz="1800" kern="1200">
                    <a:solidFill>
                      <a:schemeClr val="lt1"/>
                    </a:solidFill>
                    <a:latin typeface="+mn-lt"/>
                    <a:ea typeface="+mn-ea"/>
                    <a:cs typeface="+mn-cs"/>
                  </a:defRPr>
                </a:lvl4pPr>
                <a:lvl5pPr marL="1865484" algn="l" defTabSz="932742" rtl="0" eaLnBrk="1" latinLnBrk="0" hangingPunct="1">
                  <a:defRPr sz="1800" kern="1200">
                    <a:solidFill>
                      <a:schemeClr val="lt1"/>
                    </a:solidFill>
                    <a:latin typeface="+mn-lt"/>
                    <a:ea typeface="+mn-ea"/>
                    <a:cs typeface="+mn-cs"/>
                  </a:defRPr>
                </a:lvl5pPr>
                <a:lvl6pPr marL="2331856" algn="l" defTabSz="932742" rtl="0" eaLnBrk="1" latinLnBrk="0" hangingPunct="1">
                  <a:defRPr sz="1800" kern="1200">
                    <a:solidFill>
                      <a:schemeClr val="lt1"/>
                    </a:solidFill>
                    <a:latin typeface="+mn-lt"/>
                    <a:ea typeface="+mn-ea"/>
                    <a:cs typeface="+mn-cs"/>
                  </a:defRPr>
                </a:lvl6pPr>
                <a:lvl7pPr marL="2798226" algn="l" defTabSz="932742" rtl="0" eaLnBrk="1" latinLnBrk="0" hangingPunct="1">
                  <a:defRPr sz="1800" kern="1200">
                    <a:solidFill>
                      <a:schemeClr val="lt1"/>
                    </a:solidFill>
                    <a:latin typeface="+mn-lt"/>
                    <a:ea typeface="+mn-ea"/>
                    <a:cs typeface="+mn-cs"/>
                  </a:defRPr>
                </a:lvl7pPr>
                <a:lvl8pPr marL="3264597" algn="l" defTabSz="932742" rtl="0" eaLnBrk="1" latinLnBrk="0" hangingPunct="1">
                  <a:defRPr sz="1800" kern="1200">
                    <a:solidFill>
                      <a:schemeClr val="lt1"/>
                    </a:solidFill>
                    <a:latin typeface="+mn-lt"/>
                    <a:ea typeface="+mn-ea"/>
                    <a:cs typeface="+mn-cs"/>
                  </a:defRPr>
                </a:lvl8pPr>
                <a:lvl9pPr marL="3730969" algn="l" defTabSz="932742" rtl="0" eaLnBrk="1" latinLnBrk="0" hangingPunct="1">
                  <a:defRPr sz="1800" kern="1200">
                    <a:solidFill>
                      <a:schemeClr val="lt1"/>
                    </a:solidFill>
                    <a:latin typeface="+mn-lt"/>
                    <a:ea typeface="+mn-ea"/>
                    <a:cs typeface="+mn-cs"/>
                  </a:defRPr>
                </a:lvl9pPr>
              </a:lstStyle>
              <a:p>
                <a:pPr algn="ctr" defTabSz="950843"/>
                <a:endParaRPr lang="en-US" sz="1873" spc="-52" dirty="0">
                  <a:gradFill>
                    <a:gsLst>
                      <a:gs pos="0">
                        <a:srgbClr val="FFFFFF"/>
                      </a:gs>
                      <a:gs pos="100000">
                        <a:srgbClr val="FFFFFF"/>
                      </a:gs>
                    </a:gsLst>
                    <a:lin ang="5400000" scaled="0"/>
                  </a:gradFill>
                  <a:ea typeface="Segoe UI" pitchFamily="34" charset="0"/>
                  <a:cs typeface="Segoe UI" pitchFamily="34" charset="0"/>
                </a:endParaRPr>
              </a:p>
            </p:txBody>
          </p:sp>
          <p:sp>
            <p:nvSpPr>
              <p:cNvPr id="11" name="Rectangle 10"/>
              <p:cNvSpPr/>
              <p:nvPr/>
            </p:nvSpPr>
            <p:spPr bwMode="auto">
              <a:xfrm>
                <a:off x="2234711" y="1963440"/>
                <a:ext cx="1203404" cy="1004895"/>
              </a:xfrm>
              <a:prstGeom prst="rect">
                <a:avLst/>
              </a:prstGeom>
              <a:solidFill>
                <a:schemeClr val="accent2"/>
              </a:solidFill>
              <a:ln>
                <a:solidFill>
                  <a:schemeClr val="bg1"/>
                </a:solidFill>
                <a:headEnd type="none" w="med" len="med"/>
                <a:tailEnd type="none" w="med" len="med"/>
              </a:ln>
              <a:effectLst>
                <a:outerShdw blurRad="63500" sx="102000" sy="102000" algn="ctr"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rot="0" spcFirstLastPara="0" vert="horz" wrap="square" lIns="35684" tIns="35684" rIns="35684" bIns="35684" numCol="1" spcCol="0" rtlCol="0" fromWordArt="0" anchor="ctr" anchorCtr="0" forceAA="0" compatLnSpc="1">
                <a:prstTxWarp prst="textNoShape">
                  <a:avLst/>
                </a:prstTxWarp>
                <a:noAutofit/>
              </a:bodyPr>
              <a:lstStyle>
                <a:defPPr>
                  <a:defRPr lang="en-US"/>
                </a:defPPr>
                <a:lvl1pPr marL="0" algn="l" defTabSz="932742" rtl="0" eaLnBrk="1" latinLnBrk="0" hangingPunct="1">
                  <a:defRPr sz="1800" kern="1200">
                    <a:solidFill>
                      <a:schemeClr val="lt1"/>
                    </a:solidFill>
                    <a:latin typeface="+mn-lt"/>
                    <a:ea typeface="+mn-ea"/>
                    <a:cs typeface="+mn-cs"/>
                  </a:defRPr>
                </a:lvl1pPr>
                <a:lvl2pPr marL="466371" algn="l" defTabSz="932742" rtl="0" eaLnBrk="1" latinLnBrk="0" hangingPunct="1">
                  <a:defRPr sz="1800" kern="1200">
                    <a:solidFill>
                      <a:schemeClr val="lt1"/>
                    </a:solidFill>
                    <a:latin typeface="+mn-lt"/>
                    <a:ea typeface="+mn-ea"/>
                    <a:cs typeface="+mn-cs"/>
                  </a:defRPr>
                </a:lvl2pPr>
                <a:lvl3pPr marL="932742" algn="l" defTabSz="932742" rtl="0" eaLnBrk="1" latinLnBrk="0" hangingPunct="1">
                  <a:defRPr sz="1800" kern="1200">
                    <a:solidFill>
                      <a:schemeClr val="lt1"/>
                    </a:solidFill>
                    <a:latin typeface="+mn-lt"/>
                    <a:ea typeface="+mn-ea"/>
                    <a:cs typeface="+mn-cs"/>
                  </a:defRPr>
                </a:lvl3pPr>
                <a:lvl4pPr marL="1399113" algn="l" defTabSz="932742" rtl="0" eaLnBrk="1" latinLnBrk="0" hangingPunct="1">
                  <a:defRPr sz="1800" kern="1200">
                    <a:solidFill>
                      <a:schemeClr val="lt1"/>
                    </a:solidFill>
                    <a:latin typeface="+mn-lt"/>
                    <a:ea typeface="+mn-ea"/>
                    <a:cs typeface="+mn-cs"/>
                  </a:defRPr>
                </a:lvl4pPr>
                <a:lvl5pPr marL="1865484" algn="l" defTabSz="932742" rtl="0" eaLnBrk="1" latinLnBrk="0" hangingPunct="1">
                  <a:defRPr sz="1800" kern="1200">
                    <a:solidFill>
                      <a:schemeClr val="lt1"/>
                    </a:solidFill>
                    <a:latin typeface="+mn-lt"/>
                    <a:ea typeface="+mn-ea"/>
                    <a:cs typeface="+mn-cs"/>
                  </a:defRPr>
                </a:lvl5pPr>
                <a:lvl6pPr marL="2331856" algn="l" defTabSz="932742" rtl="0" eaLnBrk="1" latinLnBrk="0" hangingPunct="1">
                  <a:defRPr sz="1800" kern="1200">
                    <a:solidFill>
                      <a:schemeClr val="lt1"/>
                    </a:solidFill>
                    <a:latin typeface="+mn-lt"/>
                    <a:ea typeface="+mn-ea"/>
                    <a:cs typeface="+mn-cs"/>
                  </a:defRPr>
                </a:lvl6pPr>
                <a:lvl7pPr marL="2798226" algn="l" defTabSz="932742" rtl="0" eaLnBrk="1" latinLnBrk="0" hangingPunct="1">
                  <a:defRPr sz="1800" kern="1200">
                    <a:solidFill>
                      <a:schemeClr val="lt1"/>
                    </a:solidFill>
                    <a:latin typeface="+mn-lt"/>
                    <a:ea typeface="+mn-ea"/>
                    <a:cs typeface="+mn-cs"/>
                  </a:defRPr>
                </a:lvl7pPr>
                <a:lvl8pPr marL="3264597" algn="l" defTabSz="932742" rtl="0" eaLnBrk="1" latinLnBrk="0" hangingPunct="1">
                  <a:defRPr sz="1800" kern="1200">
                    <a:solidFill>
                      <a:schemeClr val="lt1"/>
                    </a:solidFill>
                    <a:latin typeface="+mn-lt"/>
                    <a:ea typeface="+mn-ea"/>
                    <a:cs typeface="+mn-cs"/>
                  </a:defRPr>
                </a:lvl8pPr>
                <a:lvl9pPr marL="3730969" algn="l" defTabSz="932742" rtl="0" eaLnBrk="1" latinLnBrk="0" hangingPunct="1">
                  <a:defRPr sz="1800" kern="1200">
                    <a:solidFill>
                      <a:schemeClr val="lt1"/>
                    </a:solidFill>
                    <a:latin typeface="+mn-lt"/>
                    <a:ea typeface="+mn-ea"/>
                    <a:cs typeface="+mn-cs"/>
                  </a:defRPr>
                </a:lvl9pPr>
              </a:lstStyle>
              <a:p>
                <a:pPr algn="ctr" defTabSz="713416"/>
                <a:r>
                  <a:rPr lang="en-US" sz="2081" spc="-78" dirty="0">
                    <a:gradFill>
                      <a:gsLst>
                        <a:gs pos="0">
                          <a:srgbClr val="FFFFFF"/>
                        </a:gs>
                        <a:gs pos="100000">
                          <a:srgbClr val="FFFFFF"/>
                        </a:gs>
                      </a:gsLst>
                      <a:lin ang="5400000" scaled="0"/>
                    </a:gradFill>
                    <a:ea typeface="Segoe UI" pitchFamily="34" charset="0"/>
                    <a:cs typeface="Segoe UI" pitchFamily="34" charset="0"/>
                  </a:rPr>
                  <a:t>SQL16</a:t>
                </a:r>
              </a:p>
            </p:txBody>
          </p:sp>
          <p:sp>
            <p:nvSpPr>
              <p:cNvPr id="12" name="Rectangle 11"/>
              <p:cNvSpPr/>
              <p:nvPr/>
            </p:nvSpPr>
            <p:spPr bwMode="auto">
              <a:xfrm>
                <a:off x="2220463" y="3040640"/>
                <a:ext cx="1193257" cy="645871"/>
              </a:xfrm>
              <a:prstGeom prst="rect">
                <a:avLst/>
              </a:prstGeom>
              <a:solidFill>
                <a:schemeClr val="accent1"/>
              </a:solidFill>
              <a:ln>
                <a:solidFill>
                  <a:schemeClr val="bg1"/>
                </a:solidFill>
                <a:headEnd type="none" w="med" len="med"/>
                <a:tailEnd type="none" w="med" len="med"/>
              </a:ln>
              <a:effectLst>
                <a:outerShdw blurRad="63500" sx="102000" sy="102000" algn="ctr"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rot="0" spcFirstLastPara="0" vert="horz" wrap="square" lIns="35684" tIns="35684" rIns="35684" bIns="35684" numCol="1" spcCol="0" rtlCol="0" fromWordArt="0" anchor="ctr" anchorCtr="0" forceAA="0" compatLnSpc="1">
                <a:prstTxWarp prst="textNoShape">
                  <a:avLst/>
                </a:prstTxWarp>
                <a:noAutofit/>
              </a:bodyPr>
              <a:lstStyle>
                <a:defPPr>
                  <a:defRPr lang="en-US"/>
                </a:defPPr>
                <a:lvl1pPr marL="0" algn="l" defTabSz="932742" rtl="0" eaLnBrk="1" latinLnBrk="0" hangingPunct="1">
                  <a:defRPr sz="1800" kern="1200">
                    <a:solidFill>
                      <a:schemeClr val="lt1"/>
                    </a:solidFill>
                    <a:latin typeface="+mn-lt"/>
                    <a:ea typeface="+mn-ea"/>
                    <a:cs typeface="+mn-cs"/>
                  </a:defRPr>
                </a:lvl1pPr>
                <a:lvl2pPr marL="466371" algn="l" defTabSz="932742" rtl="0" eaLnBrk="1" latinLnBrk="0" hangingPunct="1">
                  <a:defRPr sz="1800" kern="1200">
                    <a:solidFill>
                      <a:schemeClr val="lt1"/>
                    </a:solidFill>
                    <a:latin typeface="+mn-lt"/>
                    <a:ea typeface="+mn-ea"/>
                    <a:cs typeface="+mn-cs"/>
                  </a:defRPr>
                </a:lvl2pPr>
                <a:lvl3pPr marL="932742" algn="l" defTabSz="932742" rtl="0" eaLnBrk="1" latinLnBrk="0" hangingPunct="1">
                  <a:defRPr sz="1800" kern="1200">
                    <a:solidFill>
                      <a:schemeClr val="lt1"/>
                    </a:solidFill>
                    <a:latin typeface="+mn-lt"/>
                    <a:ea typeface="+mn-ea"/>
                    <a:cs typeface="+mn-cs"/>
                  </a:defRPr>
                </a:lvl3pPr>
                <a:lvl4pPr marL="1399113" algn="l" defTabSz="932742" rtl="0" eaLnBrk="1" latinLnBrk="0" hangingPunct="1">
                  <a:defRPr sz="1800" kern="1200">
                    <a:solidFill>
                      <a:schemeClr val="lt1"/>
                    </a:solidFill>
                    <a:latin typeface="+mn-lt"/>
                    <a:ea typeface="+mn-ea"/>
                    <a:cs typeface="+mn-cs"/>
                  </a:defRPr>
                </a:lvl4pPr>
                <a:lvl5pPr marL="1865484" algn="l" defTabSz="932742" rtl="0" eaLnBrk="1" latinLnBrk="0" hangingPunct="1">
                  <a:defRPr sz="1800" kern="1200">
                    <a:solidFill>
                      <a:schemeClr val="lt1"/>
                    </a:solidFill>
                    <a:latin typeface="+mn-lt"/>
                    <a:ea typeface="+mn-ea"/>
                    <a:cs typeface="+mn-cs"/>
                  </a:defRPr>
                </a:lvl5pPr>
                <a:lvl6pPr marL="2331856" algn="l" defTabSz="932742" rtl="0" eaLnBrk="1" latinLnBrk="0" hangingPunct="1">
                  <a:defRPr sz="1800" kern="1200">
                    <a:solidFill>
                      <a:schemeClr val="lt1"/>
                    </a:solidFill>
                    <a:latin typeface="+mn-lt"/>
                    <a:ea typeface="+mn-ea"/>
                    <a:cs typeface="+mn-cs"/>
                  </a:defRPr>
                </a:lvl6pPr>
                <a:lvl7pPr marL="2798226" algn="l" defTabSz="932742" rtl="0" eaLnBrk="1" latinLnBrk="0" hangingPunct="1">
                  <a:defRPr sz="1800" kern="1200">
                    <a:solidFill>
                      <a:schemeClr val="lt1"/>
                    </a:solidFill>
                    <a:latin typeface="+mn-lt"/>
                    <a:ea typeface="+mn-ea"/>
                    <a:cs typeface="+mn-cs"/>
                  </a:defRPr>
                </a:lvl7pPr>
                <a:lvl8pPr marL="3264597" algn="l" defTabSz="932742" rtl="0" eaLnBrk="1" latinLnBrk="0" hangingPunct="1">
                  <a:defRPr sz="1800" kern="1200">
                    <a:solidFill>
                      <a:schemeClr val="lt1"/>
                    </a:solidFill>
                    <a:latin typeface="+mn-lt"/>
                    <a:ea typeface="+mn-ea"/>
                    <a:cs typeface="+mn-cs"/>
                  </a:defRPr>
                </a:lvl8pPr>
                <a:lvl9pPr marL="3730969" algn="l" defTabSz="932742" rtl="0" eaLnBrk="1" latinLnBrk="0" hangingPunct="1">
                  <a:defRPr sz="1800" kern="1200">
                    <a:solidFill>
                      <a:schemeClr val="lt1"/>
                    </a:solidFill>
                    <a:latin typeface="+mn-lt"/>
                    <a:ea typeface="+mn-ea"/>
                    <a:cs typeface="+mn-cs"/>
                  </a:defRPr>
                </a:lvl9pPr>
              </a:lstStyle>
              <a:p>
                <a:pPr algn="ctr" defTabSz="713416"/>
                <a:r>
                  <a:rPr lang="en-US" sz="1873" dirty="0">
                    <a:solidFill>
                      <a:srgbClr val="FFFFFF"/>
                    </a:solidFill>
                    <a:latin typeface="Segoe UI Light"/>
                    <a:cs typeface="Courier New" pitchFamily="49" charset="0"/>
                  </a:rPr>
                  <a:t>PolyBase</a:t>
                </a:r>
                <a:br>
                  <a:rPr lang="en-US" sz="1873" dirty="0">
                    <a:solidFill>
                      <a:srgbClr val="FFFFFF"/>
                    </a:solidFill>
                    <a:latin typeface="Segoe UI Light"/>
                    <a:cs typeface="Courier New" pitchFamily="49" charset="0"/>
                  </a:rPr>
                </a:br>
                <a:r>
                  <a:rPr lang="en-US" sz="1873" dirty="0">
                    <a:solidFill>
                      <a:srgbClr val="FFFFFF"/>
                    </a:solidFill>
                    <a:latin typeface="Segoe UI Light"/>
                    <a:cs typeface="Courier New" pitchFamily="49" charset="0"/>
                  </a:rPr>
                  <a:t>DLLs</a:t>
                </a:r>
                <a:endParaRPr lang="en-US" sz="1873" spc="-78" dirty="0">
                  <a:gradFill>
                    <a:gsLst>
                      <a:gs pos="0">
                        <a:srgbClr val="FFFFFF"/>
                      </a:gs>
                      <a:gs pos="100000">
                        <a:srgbClr val="FFFFFF"/>
                      </a:gs>
                    </a:gsLst>
                    <a:lin ang="5400000" scaled="0"/>
                  </a:gradFill>
                  <a:latin typeface="Segoe UI Light"/>
                  <a:ea typeface="Segoe UI" pitchFamily="34" charset="0"/>
                  <a:cs typeface="Segoe UI" pitchFamily="34" charset="0"/>
                </a:endParaRPr>
              </a:p>
            </p:txBody>
          </p:sp>
        </p:grpSp>
      </p:grpSp>
      <p:sp>
        <p:nvSpPr>
          <p:cNvPr id="22" name="Content Placeholder 2"/>
          <p:cNvSpPr txBox="1">
            <a:spLocks/>
          </p:cNvSpPr>
          <p:nvPr/>
        </p:nvSpPr>
        <p:spPr>
          <a:xfrm>
            <a:off x="577401" y="4081037"/>
            <a:ext cx="6702174" cy="2425746"/>
          </a:xfrm>
          <a:prstGeom prst="rect">
            <a:avLst/>
          </a:prstGeom>
        </p:spPr>
        <p:txBody>
          <a:bodyPr vert="horz" wrap="square" lIns="0" tIns="0" rIns="0" bIns="0" rtlCol="0">
            <a:noAutofit/>
          </a:bodyPr>
          <a:lstStyle>
            <a:defPPr>
              <a:defRPr lang="en-US"/>
            </a:defPPr>
            <a:lvl1pPr marL="0" algn="l" defTabSz="932742" rtl="0" eaLnBrk="1" latinLnBrk="0" hangingPunct="1">
              <a:defRPr sz="1800" kern="1200">
                <a:solidFill>
                  <a:schemeClr val="tx1"/>
                </a:solidFill>
                <a:latin typeface="+mn-lt"/>
                <a:ea typeface="+mn-ea"/>
                <a:cs typeface="+mn-cs"/>
              </a:defRPr>
            </a:lvl1pPr>
            <a:lvl2pPr marL="466371" algn="l" defTabSz="932742" rtl="0" eaLnBrk="1" latinLnBrk="0" hangingPunct="1">
              <a:defRPr sz="1800" kern="1200">
                <a:solidFill>
                  <a:schemeClr val="tx1"/>
                </a:solidFill>
                <a:latin typeface="+mn-lt"/>
                <a:ea typeface="+mn-ea"/>
                <a:cs typeface="+mn-cs"/>
              </a:defRPr>
            </a:lvl2pPr>
            <a:lvl3pPr marL="932742" algn="l" defTabSz="932742" rtl="0" eaLnBrk="1" latinLnBrk="0" hangingPunct="1">
              <a:defRPr sz="1800" kern="1200">
                <a:solidFill>
                  <a:schemeClr val="tx1"/>
                </a:solidFill>
                <a:latin typeface="+mn-lt"/>
                <a:ea typeface="+mn-ea"/>
                <a:cs typeface="+mn-cs"/>
              </a:defRPr>
            </a:lvl3pPr>
            <a:lvl4pPr marL="1399113" algn="l" defTabSz="932742" rtl="0" eaLnBrk="1" latinLnBrk="0" hangingPunct="1">
              <a:defRPr sz="1800" kern="1200">
                <a:solidFill>
                  <a:schemeClr val="tx1"/>
                </a:solidFill>
                <a:latin typeface="+mn-lt"/>
                <a:ea typeface="+mn-ea"/>
                <a:cs typeface="+mn-cs"/>
              </a:defRPr>
            </a:lvl4pPr>
            <a:lvl5pPr marL="1865484" algn="l" defTabSz="932742" rtl="0" eaLnBrk="1" latinLnBrk="0" hangingPunct="1">
              <a:defRPr sz="1800" kern="1200">
                <a:solidFill>
                  <a:schemeClr val="tx1"/>
                </a:solidFill>
                <a:latin typeface="+mn-lt"/>
                <a:ea typeface="+mn-ea"/>
                <a:cs typeface="+mn-cs"/>
              </a:defRPr>
            </a:lvl5pPr>
            <a:lvl6pPr marL="2331856" algn="l" defTabSz="932742" rtl="0" eaLnBrk="1" latinLnBrk="0" hangingPunct="1">
              <a:defRPr sz="1800" kern="1200">
                <a:solidFill>
                  <a:schemeClr val="tx1"/>
                </a:solidFill>
                <a:latin typeface="+mn-lt"/>
                <a:ea typeface="+mn-ea"/>
                <a:cs typeface="+mn-cs"/>
              </a:defRPr>
            </a:lvl6pPr>
            <a:lvl7pPr marL="2798226" algn="l" defTabSz="932742" rtl="0" eaLnBrk="1" latinLnBrk="0" hangingPunct="1">
              <a:defRPr sz="1800" kern="1200">
                <a:solidFill>
                  <a:schemeClr val="tx1"/>
                </a:solidFill>
                <a:latin typeface="+mn-lt"/>
                <a:ea typeface="+mn-ea"/>
                <a:cs typeface="+mn-cs"/>
              </a:defRPr>
            </a:lvl7pPr>
            <a:lvl8pPr marL="3264597" algn="l" defTabSz="932742" rtl="0" eaLnBrk="1" latinLnBrk="0" hangingPunct="1">
              <a:defRPr sz="1800" kern="1200">
                <a:solidFill>
                  <a:schemeClr val="tx1"/>
                </a:solidFill>
                <a:latin typeface="+mn-lt"/>
                <a:ea typeface="+mn-ea"/>
                <a:cs typeface="+mn-cs"/>
              </a:defRPr>
            </a:lvl8pPr>
            <a:lvl9pPr marL="3730969" algn="l" defTabSz="932742" rtl="0" eaLnBrk="1" latinLnBrk="0" hangingPunct="1">
              <a:defRPr sz="1800" kern="1200">
                <a:solidFill>
                  <a:schemeClr val="tx1"/>
                </a:solidFill>
                <a:latin typeface="+mn-lt"/>
                <a:ea typeface="+mn-ea"/>
                <a:cs typeface="+mn-cs"/>
              </a:defRPr>
            </a:lvl9pPr>
          </a:lstStyle>
          <a:p>
            <a:r>
              <a:rPr lang="en-US" sz="2000" dirty="0">
                <a:solidFill>
                  <a:schemeClr val="accent5"/>
                </a:solidFill>
                <a:latin typeface="Segoe UI Semilight" panose="020B0402040204020203" pitchFamily="34" charset="0"/>
                <a:cs typeface="Segoe UI Semilight" panose="020B0402040204020203" pitchFamily="34" charset="0"/>
              </a:rPr>
              <a:t>Install one or more SQL Server instances with PolyBase</a:t>
            </a:r>
          </a:p>
          <a:p>
            <a:endParaRPr lang="en-US" sz="2000" dirty="0">
              <a:solidFill>
                <a:schemeClr val="accent5"/>
              </a:solidFill>
              <a:latin typeface="Segoe UI Semilight" panose="020B0402040204020203" pitchFamily="34" charset="0"/>
              <a:cs typeface="Segoe UI Semilight" panose="020B0402040204020203" pitchFamily="34" charset="0"/>
            </a:endParaRPr>
          </a:p>
          <a:p>
            <a:r>
              <a:rPr lang="en-US" sz="2000" dirty="0">
                <a:solidFill>
                  <a:schemeClr val="accent5"/>
                </a:solidFill>
                <a:latin typeface="Segoe UI Semilight" panose="020B0402040204020203" pitchFamily="34" charset="0"/>
                <a:cs typeface="Segoe UI Semilight" panose="020B0402040204020203" pitchFamily="34" charset="0"/>
              </a:rPr>
              <a:t>PolyBase DLLs (Engine and DMS) are installed and registered as Windows Services</a:t>
            </a:r>
          </a:p>
          <a:p>
            <a:endParaRPr lang="en-US" sz="2000" dirty="0">
              <a:solidFill>
                <a:schemeClr val="accent5"/>
              </a:solidFill>
              <a:latin typeface="Segoe UI Semilight" panose="020B0402040204020203" pitchFamily="34" charset="0"/>
              <a:cs typeface="Segoe UI Semilight" panose="020B0402040204020203" pitchFamily="34" charset="0"/>
            </a:endParaRPr>
          </a:p>
          <a:p>
            <a:r>
              <a:rPr lang="en-US" sz="2000" dirty="0">
                <a:solidFill>
                  <a:schemeClr val="accent5"/>
                </a:solidFill>
                <a:latin typeface="Segoe UI Semilight" panose="020B0402040204020203" pitchFamily="34" charset="0"/>
                <a:cs typeface="Segoe UI Semilight" panose="020B0402040204020203" pitchFamily="34" charset="0"/>
              </a:rPr>
              <a:t>Prerequisite: User must download and install JRE (Oracle)</a:t>
            </a:r>
          </a:p>
          <a:p>
            <a:endParaRPr lang="en-US" sz="2040" dirty="0">
              <a:solidFill>
                <a:srgbClr val="FFFFFF"/>
              </a:solidFill>
              <a:latin typeface="Segoe UI Light"/>
            </a:endParaRPr>
          </a:p>
          <a:p>
            <a:endParaRPr lang="en-US" sz="3329" dirty="0">
              <a:solidFill>
                <a:srgbClr val="FFFFFF"/>
              </a:solidFill>
              <a:latin typeface="Segoe UI Light"/>
            </a:endParaRPr>
          </a:p>
          <a:p>
            <a:endParaRPr lang="en-US" sz="2497" dirty="0">
              <a:solidFill>
                <a:srgbClr val="FFFFFF"/>
              </a:solidFill>
              <a:latin typeface="Segoe UI Light"/>
            </a:endParaRPr>
          </a:p>
        </p:txBody>
      </p:sp>
      <p:pic>
        <p:nvPicPr>
          <p:cNvPr id="24" name="Picture 23"/>
          <p:cNvPicPr>
            <a:picLocks noChangeAspect="1"/>
          </p:cNvPicPr>
          <p:nvPr/>
        </p:nvPicPr>
        <p:blipFill>
          <a:blip r:embed="rId3"/>
          <a:stretch>
            <a:fillRect/>
          </a:stretch>
        </p:blipFill>
        <p:spPr>
          <a:xfrm>
            <a:off x="7472702" y="1478614"/>
            <a:ext cx="4690657" cy="3517993"/>
          </a:xfrm>
          <a:prstGeom prst="rect">
            <a:avLst/>
          </a:prstGeom>
        </p:spPr>
      </p:pic>
      <p:sp>
        <p:nvSpPr>
          <p:cNvPr id="23" name="TextBox 22"/>
          <p:cNvSpPr txBox="1"/>
          <p:nvPr/>
        </p:nvSpPr>
        <p:spPr>
          <a:xfrm>
            <a:off x="1" y="6642289"/>
            <a:ext cx="3806190" cy="352236"/>
          </a:xfrm>
          <a:prstGeom prst="rect">
            <a:avLst/>
          </a:prstGeom>
          <a:noFill/>
        </p:spPr>
        <p:txBody>
          <a:bodyPr wrap="square" lIns="365760" tIns="146304" rIns="182880" bIns="146304" rtlCol="0" anchor="ctr" anchorCtr="0">
            <a:noAutofit/>
          </a:bodyPr>
          <a:lstStyle/>
          <a:p>
            <a:pPr>
              <a:lnSpc>
                <a:spcPct val="90000"/>
              </a:lnSpc>
              <a:spcAft>
                <a:spcPts val="600"/>
              </a:spcAft>
            </a:pPr>
            <a:r>
              <a:rPr lang="en-US" sz="1400" dirty="0">
                <a:solidFill>
                  <a:schemeClr val="bg1"/>
                </a:solidFill>
                <a:latin typeface="Segoe UI Semibold" panose="020B0702040204020203" pitchFamily="34" charset="0"/>
                <a:ea typeface="Segoe UI Black" panose="020B0A02040204020203" pitchFamily="34" charset="0"/>
                <a:cs typeface="Segoe UI Semibold" panose="020B0702040204020203" pitchFamily="34" charset="0"/>
              </a:rPr>
              <a:t>Access any data</a:t>
            </a:r>
          </a:p>
        </p:txBody>
      </p:sp>
    </p:spTree>
    <p:extLst>
      <p:ext uri="{BB962C8B-B14F-4D97-AF65-F5344CB8AC3E}">
        <p14:creationId xmlns:p14="http://schemas.microsoft.com/office/powerpoint/2010/main" val="1051379995"/>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16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Step 3: Configure a </a:t>
            </a:r>
            <a:r>
              <a:rPr lang="en-US" dirty="0" err="1"/>
              <a:t>PolyBase</a:t>
            </a:r>
            <a:r>
              <a:rPr lang="en-US" dirty="0"/>
              <a:t> group (CTP3)</a:t>
            </a:r>
          </a:p>
        </p:txBody>
      </p:sp>
      <p:grpSp>
        <p:nvGrpSpPr>
          <p:cNvPr id="5" name="Group 4"/>
          <p:cNvGrpSpPr/>
          <p:nvPr/>
        </p:nvGrpSpPr>
        <p:grpSpPr>
          <a:xfrm>
            <a:off x="577399" y="1916075"/>
            <a:ext cx="6426486" cy="2509552"/>
            <a:chOff x="2078569" y="1774388"/>
            <a:chExt cx="7036019" cy="2657438"/>
          </a:xfrm>
          <a:effectLst>
            <a:outerShdw blurRad="63500" sx="102000" sy="102000" algn="ctr" rotWithShape="0">
              <a:prstClr val="black">
                <a:alpha val="40000"/>
              </a:prstClr>
            </a:outerShdw>
          </a:effectLst>
        </p:grpSpPr>
        <p:grpSp>
          <p:nvGrpSpPr>
            <p:cNvPr id="6" name="Group 5"/>
            <p:cNvGrpSpPr/>
            <p:nvPr/>
          </p:nvGrpSpPr>
          <p:grpSpPr>
            <a:xfrm>
              <a:off x="2078569" y="1774388"/>
              <a:ext cx="1515689" cy="2657438"/>
              <a:chOff x="2078569" y="1812543"/>
              <a:chExt cx="1515689" cy="2657438"/>
            </a:xfrm>
          </p:grpSpPr>
          <p:sp>
            <p:nvSpPr>
              <p:cNvPr id="19" name="Rectangle 18"/>
              <p:cNvSpPr/>
              <p:nvPr/>
            </p:nvSpPr>
            <p:spPr bwMode="auto">
              <a:xfrm>
                <a:off x="2078569" y="1812543"/>
                <a:ext cx="1515689" cy="2657438"/>
              </a:xfrm>
              <a:prstGeom prst="rect">
                <a:avLst/>
              </a:prstGeom>
              <a:solidFill>
                <a:schemeClr val="tx2"/>
              </a:solidFill>
              <a:ln>
                <a:solidFill>
                  <a:schemeClr val="bg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horz" wrap="square" lIns="95117" tIns="47558" rIns="47558" bIns="95117" numCol="1" spcCol="0" rtlCol="0" fromWordArt="0" anchor="b" anchorCtr="0" forceAA="0" compatLnSpc="1">
                <a:prstTxWarp prst="textNoShape">
                  <a:avLst/>
                </a:prstTxWarp>
                <a:noAutofit/>
              </a:bodyPr>
              <a:lstStyle>
                <a:defPPr>
                  <a:defRPr lang="en-US"/>
                </a:defPPr>
                <a:lvl1pPr marL="0" algn="l" defTabSz="932742" rtl="0" eaLnBrk="1" latinLnBrk="0" hangingPunct="1">
                  <a:defRPr sz="1800" kern="1200">
                    <a:solidFill>
                      <a:schemeClr val="lt1"/>
                    </a:solidFill>
                    <a:latin typeface="+mn-lt"/>
                    <a:ea typeface="+mn-ea"/>
                    <a:cs typeface="+mn-cs"/>
                  </a:defRPr>
                </a:lvl1pPr>
                <a:lvl2pPr marL="466371" algn="l" defTabSz="932742" rtl="0" eaLnBrk="1" latinLnBrk="0" hangingPunct="1">
                  <a:defRPr sz="1800" kern="1200">
                    <a:solidFill>
                      <a:schemeClr val="lt1"/>
                    </a:solidFill>
                    <a:latin typeface="+mn-lt"/>
                    <a:ea typeface="+mn-ea"/>
                    <a:cs typeface="+mn-cs"/>
                  </a:defRPr>
                </a:lvl2pPr>
                <a:lvl3pPr marL="932742" algn="l" defTabSz="932742" rtl="0" eaLnBrk="1" latinLnBrk="0" hangingPunct="1">
                  <a:defRPr sz="1800" kern="1200">
                    <a:solidFill>
                      <a:schemeClr val="lt1"/>
                    </a:solidFill>
                    <a:latin typeface="+mn-lt"/>
                    <a:ea typeface="+mn-ea"/>
                    <a:cs typeface="+mn-cs"/>
                  </a:defRPr>
                </a:lvl3pPr>
                <a:lvl4pPr marL="1399113" algn="l" defTabSz="932742" rtl="0" eaLnBrk="1" latinLnBrk="0" hangingPunct="1">
                  <a:defRPr sz="1800" kern="1200">
                    <a:solidFill>
                      <a:schemeClr val="lt1"/>
                    </a:solidFill>
                    <a:latin typeface="+mn-lt"/>
                    <a:ea typeface="+mn-ea"/>
                    <a:cs typeface="+mn-cs"/>
                  </a:defRPr>
                </a:lvl4pPr>
                <a:lvl5pPr marL="1865484" algn="l" defTabSz="932742" rtl="0" eaLnBrk="1" latinLnBrk="0" hangingPunct="1">
                  <a:defRPr sz="1800" kern="1200">
                    <a:solidFill>
                      <a:schemeClr val="lt1"/>
                    </a:solidFill>
                    <a:latin typeface="+mn-lt"/>
                    <a:ea typeface="+mn-ea"/>
                    <a:cs typeface="+mn-cs"/>
                  </a:defRPr>
                </a:lvl5pPr>
                <a:lvl6pPr marL="2331856" algn="l" defTabSz="932742" rtl="0" eaLnBrk="1" latinLnBrk="0" hangingPunct="1">
                  <a:defRPr sz="1800" kern="1200">
                    <a:solidFill>
                      <a:schemeClr val="lt1"/>
                    </a:solidFill>
                    <a:latin typeface="+mn-lt"/>
                    <a:ea typeface="+mn-ea"/>
                    <a:cs typeface="+mn-cs"/>
                  </a:defRPr>
                </a:lvl6pPr>
                <a:lvl7pPr marL="2798226" algn="l" defTabSz="932742" rtl="0" eaLnBrk="1" latinLnBrk="0" hangingPunct="1">
                  <a:defRPr sz="1800" kern="1200">
                    <a:solidFill>
                      <a:schemeClr val="lt1"/>
                    </a:solidFill>
                    <a:latin typeface="+mn-lt"/>
                    <a:ea typeface="+mn-ea"/>
                    <a:cs typeface="+mn-cs"/>
                  </a:defRPr>
                </a:lvl7pPr>
                <a:lvl8pPr marL="3264597" algn="l" defTabSz="932742" rtl="0" eaLnBrk="1" latinLnBrk="0" hangingPunct="1">
                  <a:defRPr sz="1800" kern="1200">
                    <a:solidFill>
                      <a:schemeClr val="lt1"/>
                    </a:solidFill>
                    <a:latin typeface="+mn-lt"/>
                    <a:ea typeface="+mn-ea"/>
                    <a:cs typeface="+mn-cs"/>
                  </a:defRPr>
                </a:lvl8pPr>
                <a:lvl9pPr marL="3730969" algn="l" defTabSz="932742" rtl="0" eaLnBrk="1" latinLnBrk="0" hangingPunct="1">
                  <a:defRPr sz="1800" kern="1200">
                    <a:solidFill>
                      <a:schemeClr val="lt1"/>
                    </a:solidFill>
                    <a:latin typeface="+mn-lt"/>
                    <a:ea typeface="+mn-ea"/>
                    <a:cs typeface="+mn-cs"/>
                  </a:defRPr>
                </a:lvl9pPr>
              </a:lstStyle>
              <a:p>
                <a:pPr algn="ctr" defTabSz="950843"/>
                <a:endParaRPr lang="en-US" sz="1873" spc="-52" dirty="0">
                  <a:gradFill>
                    <a:gsLst>
                      <a:gs pos="0">
                        <a:srgbClr val="FFFFFF"/>
                      </a:gs>
                      <a:gs pos="100000">
                        <a:srgbClr val="FFFFFF"/>
                      </a:gs>
                    </a:gsLst>
                    <a:lin ang="5400000" scaled="0"/>
                  </a:gradFill>
                  <a:ea typeface="Segoe UI" pitchFamily="34" charset="0"/>
                  <a:cs typeface="Segoe UI" pitchFamily="34" charset="0"/>
                </a:endParaRPr>
              </a:p>
            </p:txBody>
          </p:sp>
          <p:sp>
            <p:nvSpPr>
              <p:cNvPr id="20" name="Rectangle 19"/>
              <p:cNvSpPr/>
              <p:nvPr/>
            </p:nvSpPr>
            <p:spPr bwMode="auto">
              <a:xfrm>
                <a:off x="2234711" y="1963440"/>
                <a:ext cx="1203404" cy="1004895"/>
              </a:xfrm>
              <a:prstGeom prst="rect">
                <a:avLst/>
              </a:prstGeom>
              <a:solidFill>
                <a:schemeClr val="accent2"/>
              </a:solidFill>
              <a:ln>
                <a:solidFill>
                  <a:schemeClr val="bg1"/>
                </a:solidFill>
                <a:headEnd type="none" w="med" len="med"/>
                <a:tailEnd type="none" w="med" len="med"/>
              </a:ln>
              <a:effectLst>
                <a:outerShdw blurRad="63500" sx="102000" sy="102000" algn="ctr"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rot="0" spcFirstLastPara="0" vert="horz" wrap="square" lIns="35684" tIns="35684" rIns="35684" bIns="35684" numCol="1" spcCol="0" rtlCol="0" fromWordArt="0" anchor="ctr" anchorCtr="0" forceAA="0" compatLnSpc="1">
                <a:prstTxWarp prst="textNoShape">
                  <a:avLst/>
                </a:prstTxWarp>
                <a:noAutofit/>
              </a:bodyPr>
              <a:lstStyle>
                <a:defPPr>
                  <a:defRPr lang="en-US"/>
                </a:defPPr>
                <a:lvl1pPr marL="0" algn="l" defTabSz="932742" rtl="0" eaLnBrk="1" latinLnBrk="0" hangingPunct="1">
                  <a:defRPr sz="1800" kern="1200">
                    <a:solidFill>
                      <a:schemeClr val="lt1"/>
                    </a:solidFill>
                    <a:latin typeface="+mn-lt"/>
                    <a:ea typeface="+mn-ea"/>
                    <a:cs typeface="+mn-cs"/>
                  </a:defRPr>
                </a:lvl1pPr>
                <a:lvl2pPr marL="466371" algn="l" defTabSz="932742" rtl="0" eaLnBrk="1" latinLnBrk="0" hangingPunct="1">
                  <a:defRPr sz="1800" kern="1200">
                    <a:solidFill>
                      <a:schemeClr val="lt1"/>
                    </a:solidFill>
                    <a:latin typeface="+mn-lt"/>
                    <a:ea typeface="+mn-ea"/>
                    <a:cs typeface="+mn-cs"/>
                  </a:defRPr>
                </a:lvl2pPr>
                <a:lvl3pPr marL="932742" algn="l" defTabSz="932742" rtl="0" eaLnBrk="1" latinLnBrk="0" hangingPunct="1">
                  <a:defRPr sz="1800" kern="1200">
                    <a:solidFill>
                      <a:schemeClr val="lt1"/>
                    </a:solidFill>
                    <a:latin typeface="+mn-lt"/>
                    <a:ea typeface="+mn-ea"/>
                    <a:cs typeface="+mn-cs"/>
                  </a:defRPr>
                </a:lvl3pPr>
                <a:lvl4pPr marL="1399113" algn="l" defTabSz="932742" rtl="0" eaLnBrk="1" latinLnBrk="0" hangingPunct="1">
                  <a:defRPr sz="1800" kern="1200">
                    <a:solidFill>
                      <a:schemeClr val="lt1"/>
                    </a:solidFill>
                    <a:latin typeface="+mn-lt"/>
                    <a:ea typeface="+mn-ea"/>
                    <a:cs typeface="+mn-cs"/>
                  </a:defRPr>
                </a:lvl4pPr>
                <a:lvl5pPr marL="1865484" algn="l" defTabSz="932742" rtl="0" eaLnBrk="1" latinLnBrk="0" hangingPunct="1">
                  <a:defRPr sz="1800" kern="1200">
                    <a:solidFill>
                      <a:schemeClr val="lt1"/>
                    </a:solidFill>
                    <a:latin typeface="+mn-lt"/>
                    <a:ea typeface="+mn-ea"/>
                    <a:cs typeface="+mn-cs"/>
                  </a:defRPr>
                </a:lvl5pPr>
                <a:lvl6pPr marL="2331856" algn="l" defTabSz="932742" rtl="0" eaLnBrk="1" latinLnBrk="0" hangingPunct="1">
                  <a:defRPr sz="1800" kern="1200">
                    <a:solidFill>
                      <a:schemeClr val="lt1"/>
                    </a:solidFill>
                    <a:latin typeface="+mn-lt"/>
                    <a:ea typeface="+mn-ea"/>
                    <a:cs typeface="+mn-cs"/>
                  </a:defRPr>
                </a:lvl6pPr>
                <a:lvl7pPr marL="2798226" algn="l" defTabSz="932742" rtl="0" eaLnBrk="1" latinLnBrk="0" hangingPunct="1">
                  <a:defRPr sz="1800" kern="1200">
                    <a:solidFill>
                      <a:schemeClr val="lt1"/>
                    </a:solidFill>
                    <a:latin typeface="+mn-lt"/>
                    <a:ea typeface="+mn-ea"/>
                    <a:cs typeface="+mn-cs"/>
                  </a:defRPr>
                </a:lvl7pPr>
                <a:lvl8pPr marL="3264597" algn="l" defTabSz="932742" rtl="0" eaLnBrk="1" latinLnBrk="0" hangingPunct="1">
                  <a:defRPr sz="1800" kern="1200">
                    <a:solidFill>
                      <a:schemeClr val="lt1"/>
                    </a:solidFill>
                    <a:latin typeface="+mn-lt"/>
                    <a:ea typeface="+mn-ea"/>
                    <a:cs typeface="+mn-cs"/>
                  </a:defRPr>
                </a:lvl8pPr>
                <a:lvl9pPr marL="3730969" algn="l" defTabSz="932742" rtl="0" eaLnBrk="1" latinLnBrk="0" hangingPunct="1">
                  <a:defRPr sz="1800" kern="1200">
                    <a:solidFill>
                      <a:schemeClr val="lt1"/>
                    </a:solidFill>
                    <a:latin typeface="+mn-lt"/>
                    <a:ea typeface="+mn-ea"/>
                    <a:cs typeface="+mn-cs"/>
                  </a:defRPr>
                </a:lvl9pPr>
              </a:lstStyle>
              <a:p>
                <a:pPr algn="ctr" defTabSz="713416"/>
                <a:r>
                  <a:rPr lang="en-US" sz="2081" spc="-78" dirty="0">
                    <a:gradFill>
                      <a:gsLst>
                        <a:gs pos="0">
                          <a:srgbClr val="FFFFFF"/>
                        </a:gs>
                        <a:gs pos="100000">
                          <a:srgbClr val="FFFFFF"/>
                        </a:gs>
                      </a:gsLst>
                      <a:lin ang="5400000" scaled="0"/>
                    </a:gradFill>
                    <a:ea typeface="Segoe UI" pitchFamily="34" charset="0"/>
                    <a:cs typeface="Segoe UI" pitchFamily="34" charset="0"/>
                  </a:rPr>
                  <a:t>SQL16</a:t>
                </a:r>
              </a:p>
            </p:txBody>
          </p:sp>
          <p:sp>
            <p:nvSpPr>
              <p:cNvPr id="21" name="Rectangle 20"/>
              <p:cNvSpPr/>
              <p:nvPr/>
            </p:nvSpPr>
            <p:spPr bwMode="auto">
              <a:xfrm>
                <a:off x="2220463" y="3040640"/>
                <a:ext cx="1193257" cy="645871"/>
              </a:xfrm>
              <a:prstGeom prst="rect">
                <a:avLst/>
              </a:prstGeom>
              <a:solidFill>
                <a:schemeClr val="accent1"/>
              </a:solidFill>
              <a:ln>
                <a:solidFill>
                  <a:schemeClr val="bg1"/>
                </a:solidFill>
                <a:headEnd type="none" w="med" len="med"/>
                <a:tailEnd type="none" w="med" len="med"/>
              </a:ln>
              <a:effectLst>
                <a:outerShdw blurRad="63500" sx="102000" sy="102000" algn="ctr"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rot="0" spcFirstLastPara="0" vert="horz" wrap="square" lIns="35684" tIns="35684" rIns="35684" bIns="35684" numCol="1" spcCol="0" rtlCol="0" fromWordArt="0" anchor="ctr" anchorCtr="0" forceAA="0" compatLnSpc="1">
                <a:prstTxWarp prst="textNoShape">
                  <a:avLst/>
                </a:prstTxWarp>
                <a:noAutofit/>
              </a:bodyPr>
              <a:lstStyle>
                <a:defPPr>
                  <a:defRPr lang="en-US"/>
                </a:defPPr>
                <a:lvl1pPr marL="0" algn="l" defTabSz="932742" rtl="0" eaLnBrk="1" latinLnBrk="0" hangingPunct="1">
                  <a:defRPr sz="1800" kern="1200">
                    <a:solidFill>
                      <a:schemeClr val="lt1"/>
                    </a:solidFill>
                    <a:latin typeface="+mn-lt"/>
                    <a:ea typeface="+mn-ea"/>
                    <a:cs typeface="+mn-cs"/>
                  </a:defRPr>
                </a:lvl1pPr>
                <a:lvl2pPr marL="466371" algn="l" defTabSz="932742" rtl="0" eaLnBrk="1" latinLnBrk="0" hangingPunct="1">
                  <a:defRPr sz="1800" kern="1200">
                    <a:solidFill>
                      <a:schemeClr val="lt1"/>
                    </a:solidFill>
                    <a:latin typeface="+mn-lt"/>
                    <a:ea typeface="+mn-ea"/>
                    <a:cs typeface="+mn-cs"/>
                  </a:defRPr>
                </a:lvl2pPr>
                <a:lvl3pPr marL="932742" algn="l" defTabSz="932742" rtl="0" eaLnBrk="1" latinLnBrk="0" hangingPunct="1">
                  <a:defRPr sz="1800" kern="1200">
                    <a:solidFill>
                      <a:schemeClr val="lt1"/>
                    </a:solidFill>
                    <a:latin typeface="+mn-lt"/>
                    <a:ea typeface="+mn-ea"/>
                    <a:cs typeface="+mn-cs"/>
                  </a:defRPr>
                </a:lvl3pPr>
                <a:lvl4pPr marL="1399113" algn="l" defTabSz="932742" rtl="0" eaLnBrk="1" latinLnBrk="0" hangingPunct="1">
                  <a:defRPr sz="1800" kern="1200">
                    <a:solidFill>
                      <a:schemeClr val="lt1"/>
                    </a:solidFill>
                    <a:latin typeface="+mn-lt"/>
                    <a:ea typeface="+mn-ea"/>
                    <a:cs typeface="+mn-cs"/>
                  </a:defRPr>
                </a:lvl4pPr>
                <a:lvl5pPr marL="1865484" algn="l" defTabSz="932742" rtl="0" eaLnBrk="1" latinLnBrk="0" hangingPunct="1">
                  <a:defRPr sz="1800" kern="1200">
                    <a:solidFill>
                      <a:schemeClr val="lt1"/>
                    </a:solidFill>
                    <a:latin typeface="+mn-lt"/>
                    <a:ea typeface="+mn-ea"/>
                    <a:cs typeface="+mn-cs"/>
                  </a:defRPr>
                </a:lvl5pPr>
                <a:lvl6pPr marL="2331856" algn="l" defTabSz="932742" rtl="0" eaLnBrk="1" latinLnBrk="0" hangingPunct="1">
                  <a:defRPr sz="1800" kern="1200">
                    <a:solidFill>
                      <a:schemeClr val="lt1"/>
                    </a:solidFill>
                    <a:latin typeface="+mn-lt"/>
                    <a:ea typeface="+mn-ea"/>
                    <a:cs typeface="+mn-cs"/>
                  </a:defRPr>
                </a:lvl6pPr>
                <a:lvl7pPr marL="2798226" algn="l" defTabSz="932742" rtl="0" eaLnBrk="1" latinLnBrk="0" hangingPunct="1">
                  <a:defRPr sz="1800" kern="1200">
                    <a:solidFill>
                      <a:schemeClr val="lt1"/>
                    </a:solidFill>
                    <a:latin typeface="+mn-lt"/>
                    <a:ea typeface="+mn-ea"/>
                    <a:cs typeface="+mn-cs"/>
                  </a:defRPr>
                </a:lvl7pPr>
                <a:lvl8pPr marL="3264597" algn="l" defTabSz="932742" rtl="0" eaLnBrk="1" latinLnBrk="0" hangingPunct="1">
                  <a:defRPr sz="1800" kern="1200">
                    <a:solidFill>
                      <a:schemeClr val="lt1"/>
                    </a:solidFill>
                    <a:latin typeface="+mn-lt"/>
                    <a:ea typeface="+mn-ea"/>
                    <a:cs typeface="+mn-cs"/>
                  </a:defRPr>
                </a:lvl8pPr>
                <a:lvl9pPr marL="3730969" algn="l" defTabSz="932742" rtl="0" eaLnBrk="1" latinLnBrk="0" hangingPunct="1">
                  <a:defRPr sz="1800" kern="1200">
                    <a:solidFill>
                      <a:schemeClr val="lt1"/>
                    </a:solidFill>
                    <a:latin typeface="+mn-lt"/>
                    <a:ea typeface="+mn-ea"/>
                    <a:cs typeface="+mn-cs"/>
                  </a:defRPr>
                </a:lvl9pPr>
              </a:lstStyle>
              <a:p>
                <a:pPr algn="ctr" defTabSz="713416"/>
                <a:r>
                  <a:rPr lang="en-US" sz="1873" dirty="0">
                    <a:solidFill>
                      <a:srgbClr val="FFFFFF"/>
                    </a:solidFill>
                    <a:latin typeface="Segoe UI Light"/>
                    <a:cs typeface="Courier New" pitchFamily="49" charset="0"/>
                  </a:rPr>
                  <a:t>PolyBase</a:t>
                </a:r>
                <a:br>
                  <a:rPr lang="en-US" sz="1873" dirty="0">
                    <a:solidFill>
                      <a:srgbClr val="FFFFFF"/>
                    </a:solidFill>
                    <a:latin typeface="Segoe UI Light"/>
                    <a:cs typeface="Courier New" pitchFamily="49" charset="0"/>
                  </a:rPr>
                </a:br>
                <a:r>
                  <a:rPr lang="en-US" sz="1873" dirty="0">
                    <a:solidFill>
                      <a:srgbClr val="FFFFFF"/>
                    </a:solidFill>
                    <a:latin typeface="Segoe UI Light"/>
                    <a:cs typeface="Courier New" pitchFamily="49" charset="0"/>
                  </a:rPr>
                  <a:t>Engine</a:t>
                </a:r>
                <a:endParaRPr lang="en-US" sz="1873" spc="-78" dirty="0">
                  <a:gradFill>
                    <a:gsLst>
                      <a:gs pos="0">
                        <a:srgbClr val="FFFFFF"/>
                      </a:gs>
                      <a:gs pos="100000">
                        <a:srgbClr val="FFFFFF"/>
                      </a:gs>
                    </a:gsLst>
                    <a:lin ang="5400000" scaled="0"/>
                  </a:gradFill>
                  <a:latin typeface="Segoe UI Light"/>
                  <a:ea typeface="Segoe UI" pitchFamily="34" charset="0"/>
                  <a:cs typeface="Segoe UI" pitchFamily="34" charset="0"/>
                </a:endParaRPr>
              </a:p>
            </p:txBody>
          </p:sp>
        </p:grpSp>
        <p:grpSp>
          <p:nvGrpSpPr>
            <p:cNvPr id="7" name="Group 6"/>
            <p:cNvGrpSpPr/>
            <p:nvPr/>
          </p:nvGrpSpPr>
          <p:grpSpPr>
            <a:xfrm>
              <a:off x="7598899" y="1774389"/>
              <a:ext cx="1515689" cy="1921256"/>
              <a:chOff x="2078569" y="1812544"/>
              <a:chExt cx="1515689" cy="1921256"/>
            </a:xfrm>
          </p:grpSpPr>
          <p:sp>
            <p:nvSpPr>
              <p:cNvPr id="16" name="Rectangle 15"/>
              <p:cNvSpPr/>
              <p:nvPr/>
            </p:nvSpPr>
            <p:spPr bwMode="auto">
              <a:xfrm>
                <a:off x="2078569" y="1812544"/>
                <a:ext cx="1515689" cy="1921256"/>
              </a:xfrm>
              <a:prstGeom prst="rect">
                <a:avLst/>
              </a:prstGeom>
              <a:solidFill>
                <a:schemeClr val="tx2"/>
              </a:solidFill>
              <a:ln>
                <a:solidFill>
                  <a:schemeClr val="bg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horz" wrap="square" lIns="95117" tIns="47558" rIns="47558" bIns="95117" numCol="1" spcCol="0" rtlCol="0" fromWordArt="0" anchor="b" anchorCtr="0" forceAA="0" compatLnSpc="1">
                <a:prstTxWarp prst="textNoShape">
                  <a:avLst/>
                </a:prstTxWarp>
                <a:noAutofit/>
              </a:bodyPr>
              <a:lstStyle>
                <a:defPPr>
                  <a:defRPr lang="en-US"/>
                </a:defPPr>
                <a:lvl1pPr marL="0" algn="l" defTabSz="932742" rtl="0" eaLnBrk="1" latinLnBrk="0" hangingPunct="1">
                  <a:defRPr sz="1800" kern="1200">
                    <a:solidFill>
                      <a:schemeClr val="lt1"/>
                    </a:solidFill>
                    <a:latin typeface="+mn-lt"/>
                    <a:ea typeface="+mn-ea"/>
                    <a:cs typeface="+mn-cs"/>
                  </a:defRPr>
                </a:lvl1pPr>
                <a:lvl2pPr marL="466371" algn="l" defTabSz="932742" rtl="0" eaLnBrk="1" latinLnBrk="0" hangingPunct="1">
                  <a:defRPr sz="1800" kern="1200">
                    <a:solidFill>
                      <a:schemeClr val="lt1"/>
                    </a:solidFill>
                    <a:latin typeface="+mn-lt"/>
                    <a:ea typeface="+mn-ea"/>
                    <a:cs typeface="+mn-cs"/>
                  </a:defRPr>
                </a:lvl2pPr>
                <a:lvl3pPr marL="932742" algn="l" defTabSz="932742" rtl="0" eaLnBrk="1" latinLnBrk="0" hangingPunct="1">
                  <a:defRPr sz="1800" kern="1200">
                    <a:solidFill>
                      <a:schemeClr val="lt1"/>
                    </a:solidFill>
                    <a:latin typeface="+mn-lt"/>
                    <a:ea typeface="+mn-ea"/>
                    <a:cs typeface="+mn-cs"/>
                  </a:defRPr>
                </a:lvl3pPr>
                <a:lvl4pPr marL="1399113" algn="l" defTabSz="932742" rtl="0" eaLnBrk="1" latinLnBrk="0" hangingPunct="1">
                  <a:defRPr sz="1800" kern="1200">
                    <a:solidFill>
                      <a:schemeClr val="lt1"/>
                    </a:solidFill>
                    <a:latin typeface="+mn-lt"/>
                    <a:ea typeface="+mn-ea"/>
                    <a:cs typeface="+mn-cs"/>
                  </a:defRPr>
                </a:lvl4pPr>
                <a:lvl5pPr marL="1865484" algn="l" defTabSz="932742" rtl="0" eaLnBrk="1" latinLnBrk="0" hangingPunct="1">
                  <a:defRPr sz="1800" kern="1200">
                    <a:solidFill>
                      <a:schemeClr val="lt1"/>
                    </a:solidFill>
                    <a:latin typeface="+mn-lt"/>
                    <a:ea typeface="+mn-ea"/>
                    <a:cs typeface="+mn-cs"/>
                  </a:defRPr>
                </a:lvl5pPr>
                <a:lvl6pPr marL="2331856" algn="l" defTabSz="932742" rtl="0" eaLnBrk="1" latinLnBrk="0" hangingPunct="1">
                  <a:defRPr sz="1800" kern="1200">
                    <a:solidFill>
                      <a:schemeClr val="lt1"/>
                    </a:solidFill>
                    <a:latin typeface="+mn-lt"/>
                    <a:ea typeface="+mn-ea"/>
                    <a:cs typeface="+mn-cs"/>
                  </a:defRPr>
                </a:lvl6pPr>
                <a:lvl7pPr marL="2798226" algn="l" defTabSz="932742" rtl="0" eaLnBrk="1" latinLnBrk="0" hangingPunct="1">
                  <a:defRPr sz="1800" kern="1200">
                    <a:solidFill>
                      <a:schemeClr val="lt1"/>
                    </a:solidFill>
                    <a:latin typeface="+mn-lt"/>
                    <a:ea typeface="+mn-ea"/>
                    <a:cs typeface="+mn-cs"/>
                  </a:defRPr>
                </a:lvl7pPr>
                <a:lvl8pPr marL="3264597" algn="l" defTabSz="932742" rtl="0" eaLnBrk="1" latinLnBrk="0" hangingPunct="1">
                  <a:defRPr sz="1800" kern="1200">
                    <a:solidFill>
                      <a:schemeClr val="lt1"/>
                    </a:solidFill>
                    <a:latin typeface="+mn-lt"/>
                    <a:ea typeface="+mn-ea"/>
                    <a:cs typeface="+mn-cs"/>
                  </a:defRPr>
                </a:lvl8pPr>
                <a:lvl9pPr marL="3730969" algn="l" defTabSz="932742" rtl="0" eaLnBrk="1" latinLnBrk="0" hangingPunct="1">
                  <a:defRPr sz="1800" kern="1200">
                    <a:solidFill>
                      <a:schemeClr val="lt1"/>
                    </a:solidFill>
                    <a:latin typeface="+mn-lt"/>
                    <a:ea typeface="+mn-ea"/>
                    <a:cs typeface="+mn-cs"/>
                  </a:defRPr>
                </a:lvl9pPr>
              </a:lstStyle>
              <a:p>
                <a:pPr algn="ctr" defTabSz="950843"/>
                <a:endParaRPr lang="en-US" sz="1873" spc="-52" dirty="0">
                  <a:gradFill>
                    <a:gsLst>
                      <a:gs pos="0">
                        <a:srgbClr val="FFFFFF"/>
                      </a:gs>
                      <a:gs pos="100000">
                        <a:srgbClr val="FFFFFF"/>
                      </a:gs>
                    </a:gsLst>
                    <a:lin ang="5400000" scaled="0"/>
                  </a:gradFill>
                  <a:ea typeface="Segoe UI" pitchFamily="34" charset="0"/>
                  <a:cs typeface="Segoe UI" pitchFamily="34" charset="0"/>
                </a:endParaRPr>
              </a:p>
            </p:txBody>
          </p:sp>
          <p:sp>
            <p:nvSpPr>
              <p:cNvPr id="17" name="Rectangle 16"/>
              <p:cNvSpPr/>
              <p:nvPr/>
            </p:nvSpPr>
            <p:spPr bwMode="auto">
              <a:xfrm>
                <a:off x="2234711" y="1963440"/>
                <a:ext cx="1203404" cy="1004895"/>
              </a:xfrm>
              <a:prstGeom prst="rect">
                <a:avLst/>
              </a:prstGeom>
              <a:solidFill>
                <a:schemeClr val="accent2"/>
              </a:solidFill>
              <a:ln>
                <a:solidFill>
                  <a:schemeClr val="bg1"/>
                </a:solidFill>
                <a:headEnd type="none" w="med" len="med"/>
                <a:tailEnd type="none" w="med" len="med"/>
              </a:ln>
              <a:effectLst>
                <a:outerShdw blurRad="63500" sx="102000" sy="102000" algn="ctr"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rot="0" spcFirstLastPara="0" vert="horz" wrap="square" lIns="35684" tIns="35684" rIns="35684" bIns="35684" numCol="1" spcCol="0" rtlCol="0" fromWordArt="0" anchor="ctr" anchorCtr="0" forceAA="0" compatLnSpc="1">
                <a:prstTxWarp prst="textNoShape">
                  <a:avLst/>
                </a:prstTxWarp>
                <a:noAutofit/>
              </a:bodyPr>
              <a:lstStyle>
                <a:defPPr>
                  <a:defRPr lang="en-US"/>
                </a:defPPr>
                <a:lvl1pPr marL="0" algn="l" defTabSz="932742" rtl="0" eaLnBrk="1" latinLnBrk="0" hangingPunct="1">
                  <a:defRPr sz="1800" kern="1200">
                    <a:solidFill>
                      <a:schemeClr val="lt1"/>
                    </a:solidFill>
                    <a:latin typeface="+mn-lt"/>
                    <a:ea typeface="+mn-ea"/>
                    <a:cs typeface="+mn-cs"/>
                  </a:defRPr>
                </a:lvl1pPr>
                <a:lvl2pPr marL="466371" algn="l" defTabSz="932742" rtl="0" eaLnBrk="1" latinLnBrk="0" hangingPunct="1">
                  <a:defRPr sz="1800" kern="1200">
                    <a:solidFill>
                      <a:schemeClr val="lt1"/>
                    </a:solidFill>
                    <a:latin typeface="+mn-lt"/>
                    <a:ea typeface="+mn-ea"/>
                    <a:cs typeface="+mn-cs"/>
                  </a:defRPr>
                </a:lvl2pPr>
                <a:lvl3pPr marL="932742" algn="l" defTabSz="932742" rtl="0" eaLnBrk="1" latinLnBrk="0" hangingPunct="1">
                  <a:defRPr sz="1800" kern="1200">
                    <a:solidFill>
                      <a:schemeClr val="lt1"/>
                    </a:solidFill>
                    <a:latin typeface="+mn-lt"/>
                    <a:ea typeface="+mn-ea"/>
                    <a:cs typeface="+mn-cs"/>
                  </a:defRPr>
                </a:lvl3pPr>
                <a:lvl4pPr marL="1399113" algn="l" defTabSz="932742" rtl="0" eaLnBrk="1" latinLnBrk="0" hangingPunct="1">
                  <a:defRPr sz="1800" kern="1200">
                    <a:solidFill>
                      <a:schemeClr val="lt1"/>
                    </a:solidFill>
                    <a:latin typeface="+mn-lt"/>
                    <a:ea typeface="+mn-ea"/>
                    <a:cs typeface="+mn-cs"/>
                  </a:defRPr>
                </a:lvl4pPr>
                <a:lvl5pPr marL="1865484" algn="l" defTabSz="932742" rtl="0" eaLnBrk="1" latinLnBrk="0" hangingPunct="1">
                  <a:defRPr sz="1800" kern="1200">
                    <a:solidFill>
                      <a:schemeClr val="lt1"/>
                    </a:solidFill>
                    <a:latin typeface="+mn-lt"/>
                    <a:ea typeface="+mn-ea"/>
                    <a:cs typeface="+mn-cs"/>
                  </a:defRPr>
                </a:lvl5pPr>
                <a:lvl6pPr marL="2331856" algn="l" defTabSz="932742" rtl="0" eaLnBrk="1" latinLnBrk="0" hangingPunct="1">
                  <a:defRPr sz="1800" kern="1200">
                    <a:solidFill>
                      <a:schemeClr val="lt1"/>
                    </a:solidFill>
                    <a:latin typeface="+mn-lt"/>
                    <a:ea typeface="+mn-ea"/>
                    <a:cs typeface="+mn-cs"/>
                  </a:defRPr>
                </a:lvl6pPr>
                <a:lvl7pPr marL="2798226" algn="l" defTabSz="932742" rtl="0" eaLnBrk="1" latinLnBrk="0" hangingPunct="1">
                  <a:defRPr sz="1800" kern="1200">
                    <a:solidFill>
                      <a:schemeClr val="lt1"/>
                    </a:solidFill>
                    <a:latin typeface="+mn-lt"/>
                    <a:ea typeface="+mn-ea"/>
                    <a:cs typeface="+mn-cs"/>
                  </a:defRPr>
                </a:lvl7pPr>
                <a:lvl8pPr marL="3264597" algn="l" defTabSz="932742" rtl="0" eaLnBrk="1" latinLnBrk="0" hangingPunct="1">
                  <a:defRPr sz="1800" kern="1200">
                    <a:solidFill>
                      <a:schemeClr val="lt1"/>
                    </a:solidFill>
                    <a:latin typeface="+mn-lt"/>
                    <a:ea typeface="+mn-ea"/>
                    <a:cs typeface="+mn-cs"/>
                  </a:defRPr>
                </a:lvl8pPr>
                <a:lvl9pPr marL="3730969" algn="l" defTabSz="932742" rtl="0" eaLnBrk="1" latinLnBrk="0" hangingPunct="1">
                  <a:defRPr sz="1800" kern="1200">
                    <a:solidFill>
                      <a:schemeClr val="lt1"/>
                    </a:solidFill>
                    <a:latin typeface="+mn-lt"/>
                    <a:ea typeface="+mn-ea"/>
                    <a:cs typeface="+mn-cs"/>
                  </a:defRPr>
                </a:lvl9pPr>
              </a:lstStyle>
              <a:p>
                <a:pPr algn="ctr" defTabSz="713416"/>
                <a:r>
                  <a:rPr lang="en-US" sz="2081" spc="-78" dirty="0">
                    <a:gradFill>
                      <a:gsLst>
                        <a:gs pos="0">
                          <a:srgbClr val="FFFFFF"/>
                        </a:gs>
                        <a:gs pos="100000">
                          <a:srgbClr val="FFFFFF"/>
                        </a:gs>
                      </a:gsLst>
                      <a:lin ang="5400000" scaled="0"/>
                    </a:gradFill>
                    <a:ea typeface="Segoe UI" pitchFamily="34" charset="0"/>
                    <a:cs typeface="Segoe UI" pitchFamily="34" charset="0"/>
                  </a:rPr>
                  <a:t>SQL16</a:t>
                </a:r>
              </a:p>
            </p:txBody>
          </p:sp>
        </p:grpSp>
        <p:grpSp>
          <p:nvGrpSpPr>
            <p:cNvPr id="8" name="Group 7"/>
            <p:cNvGrpSpPr/>
            <p:nvPr/>
          </p:nvGrpSpPr>
          <p:grpSpPr>
            <a:xfrm>
              <a:off x="3918679" y="1774389"/>
              <a:ext cx="1515689" cy="1921256"/>
              <a:chOff x="2078569" y="1812544"/>
              <a:chExt cx="1515689" cy="1921256"/>
            </a:xfrm>
          </p:grpSpPr>
          <p:sp>
            <p:nvSpPr>
              <p:cNvPr id="13" name="Rectangle 12"/>
              <p:cNvSpPr/>
              <p:nvPr/>
            </p:nvSpPr>
            <p:spPr bwMode="auto">
              <a:xfrm>
                <a:off x="2078569" y="1812544"/>
                <a:ext cx="1515689" cy="1921256"/>
              </a:xfrm>
              <a:prstGeom prst="rect">
                <a:avLst/>
              </a:prstGeom>
              <a:solidFill>
                <a:schemeClr val="tx2"/>
              </a:solidFill>
              <a:ln>
                <a:solidFill>
                  <a:schemeClr val="bg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horz" wrap="square" lIns="95117" tIns="47558" rIns="47558" bIns="95117" numCol="1" spcCol="0" rtlCol="0" fromWordArt="0" anchor="b" anchorCtr="0" forceAA="0" compatLnSpc="1">
                <a:prstTxWarp prst="textNoShape">
                  <a:avLst/>
                </a:prstTxWarp>
                <a:noAutofit/>
              </a:bodyPr>
              <a:lstStyle>
                <a:defPPr>
                  <a:defRPr lang="en-US"/>
                </a:defPPr>
                <a:lvl1pPr marL="0" algn="l" defTabSz="932742" rtl="0" eaLnBrk="1" latinLnBrk="0" hangingPunct="1">
                  <a:defRPr sz="1800" kern="1200">
                    <a:solidFill>
                      <a:schemeClr val="lt1"/>
                    </a:solidFill>
                    <a:latin typeface="+mn-lt"/>
                    <a:ea typeface="+mn-ea"/>
                    <a:cs typeface="+mn-cs"/>
                  </a:defRPr>
                </a:lvl1pPr>
                <a:lvl2pPr marL="466371" algn="l" defTabSz="932742" rtl="0" eaLnBrk="1" latinLnBrk="0" hangingPunct="1">
                  <a:defRPr sz="1800" kern="1200">
                    <a:solidFill>
                      <a:schemeClr val="lt1"/>
                    </a:solidFill>
                    <a:latin typeface="+mn-lt"/>
                    <a:ea typeface="+mn-ea"/>
                    <a:cs typeface="+mn-cs"/>
                  </a:defRPr>
                </a:lvl2pPr>
                <a:lvl3pPr marL="932742" algn="l" defTabSz="932742" rtl="0" eaLnBrk="1" latinLnBrk="0" hangingPunct="1">
                  <a:defRPr sz="1800" kern="1200">
                    <a:solidFill>
                      <a:schemeClr val="lt1"/>
                    </a:solidFill>
                    <a:latin typeface="+mn-lt"/>
                    <a:ea typeface="+mn-ea"/>
                    <a:cs typeface="+mn-cs"/>
                  </a:defRPr>
                </a:lvl3pPr>
                <a:lvl4pPr marL="1399113" algn="l" defTabSz="932742" rtl="0" eaLnBrk="1" latinLnBrk="0" hangingPunct="1">
                  <a:defRPr sz="1800" kern="1200">
                    <a:solidFill>
                      <a:schemeClr val="lt1"/>
                    </a:solidFill>
                    <a:latin typeface="+mn-lt"/>
                    <a:ea typeface="+mn-ea"/>
                    <a:cs typeface="+mn-cs"/>
                  </a:defRPr>
                </a:lvl4pPr>
                <a:lvl5pPr marL="1865484" algn="l" defTabSz="932742" rtl="0" eaLnBrk="1" latinLnBrk="0" hangingPunct="1">
                  <a:defRPr sz="1800" kern="1200">
                    <a:solidFill>
                      <a:schemeClr val="lt1"/>
                    </a:solidFill>
                    <a:latin typeface="+mn-lt"/>
                    <a:ea typeface="+mn-ea"/>
                    <a:cs typeface="+mn-cs"/>
                  </a:defRPr>
                </a:lvl5pPr>
                <a:lvl6pPr marL="2331856" algn="l" defTabSz="932742" rtl="0" eaLnBrk="1" latinLnBrk="0" hangingPunct="1">
                  <a:defRPr sz="1800" kern="1200">
                    <a:solidFill>
                      <a:schemeClr val="lt1"/>
                    </a:solidFill>
                    <a:latin typeface="+mn-lt"/>
                    <a:ea typeface="+mn-ea"/>
                    <a:cs typeface="+mn-cs"/>
                  </a:defRPr>
                </a:lvl6pPr>
                <a:lvl7pPr marL="2798226" algn="l" defTabSz="932742" rtl="0" eaLnBrk="1" latinLnBrk="0" hangingPunct="1">
                  <a:defRPr sz="1800" kern="1200">
                    <a:solidFill>
                      <a:schemeClr val="lt1"/>
                    </a:solidFill>
                    <a:latin typeface="+mn-lt"/>
                    <a:ea typeface="+mn-ea"/>
                    <a:cs typeface="+mn-cs"/>
                  </a:defRPr>
                </a:lvl7pPr>
                <a:lvl8pPr marL="3264597" algn="l" defTabSz="932742" rtl="0" eaLnBrk="1" latinLnBrk="0" hangingPunct="1">
                  <a:defRPr sz="1800" kern="1200">
                    <a:solidFill>
                      <a:schemeClr val="lt1"/>
                    </a:solidFill>
                    <a:latin typeface="+mn-lt"/>
                    <a:ea typeface="+mn-ea"/>
                    <a:cs typeface="+mn-cs"/>
                  </a:defRPr>
                </a:lvl8pPr>
                <a:lvl9pPr marL="3730969" algn="l" defTabSz="932742" rtl="0" eaLnBrk="1" latinLnBrk="0" hangingPunct="1">
                  <a:defRPr sz="1800" kern="1200">
                    <a:solidFill>
                      <a:schemeClr val="lt1"/>
                    </a:solidFill>
                    <a:latin typeface="+mn-lt"/>
                    <a:ea typeface="+mn-ea"/>
                    <a:cs typeface="+mn-cs"/>
                  </a:defRPr>
                </a:lvl9pPr>
              </a:lstStyle>
              <a:p>
                <a:pPr algn="ctr" defTabSz="950843"/>
                <a:endParaRPr lang="en-US" sz="1873" spc="-52" dirty="0">
                  <a:gradFill>
                    <a:gsLst>
                      <a:gs pos="0">
                        <a:srgbClr val="FFFFFF"/>
                      </a:gs>
                      <a:gs pos="100000">
                        <a:srgbClr val="FFFFFF"/>
                      </a:gs>
                    </a:gsLst>
                    <a:lin ang="5400000" scaled="0"/>
                  </a:gradFill>
                  <a:ea typeface="Segoe UI" pitchFamily="34" charset="0"/>
                  <a:cs typeface="Segoe UI" pitchFamily="34" charset="0"/>
                </a:endParaRPr>
              </a:p>
            </p:txBody>
          </p:sp>
          <p:sp>
            <p:nvSpPr>
              <p:cNvPr id="14" name="Rectangle 13"/>
              <p:cNvSpPr/>
              <p:nvPr/>
            </p:nvSpPr>
            <p:spPr bwMode="auto">
              <a:xfrm>
                <a:off x="2234711" y="1963440"/>
                <a:ext cx="1203404" cy="1004895"/>
              </a:xfrm>
              <a:prstGeom prst="rect">
                <a:avLst/>
              </a:prstGeom>
              <a:solidFill>
                <a:schemeClr val="accent2"/>
              </a:solidFill>
              <a:ln>
                <a:solidFill>
                  <a:schemeClr val="bg1"/>
                </a:solidFill>
                <a:headEnd type="none" w="med" len="med"/>
                <a:tailEnd type="none" w="med" len="med"/>
              </a:ln>
              <a:effectLst>
                <a:outerShdw blurRad="63500" sx="102000" sy="102000" algn="ctr"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rot="0" spcFirstLastPara="0" vert="horz" wrap="square" lIns="35684" tIns="35684" rIns="35684" bIns="35684" numCol="1" spcCol="0" rtlCol="0" fromWordArt="0" anchor="ctr" anchorCtr="0" forceAA="0" compatLnSpc="1">
                <a:prstTxWarp prst="textNoShape">
                  <a:avLst/>
                </a:prstTxWarp>
                <a:noAutofit/>
              </a:bodyPr>
              <a:lstStyle>
                <a:defPPr>
                  <a:defRPr lang="en-US"/>
                </a:defPPr>
                <a:lvl1pPr marL="0" algn="l" defTabSz="932742" rtl="0" eaLnBrk="1" latinLnBrk="0" hangingPunct="1">
                  <a:defRPr sz="1800" kern="1200">
                    <a:solidFill>
                      <a:schemeClr val="lt1"/>
                    </a:solidFill>
                    <a:latin typeface="+mn-lt"/>
                    <a:ea typeface="+mn-ea"/>
                    <a:cs typeface="+mn-cs"/>
                  </a:defRPr>
                </a:lvl1pPr>
                <a:lvl2pPr marL="466371" algn="l" defTabSz="932742" rtl="0" eaLnBrk="1" latinLnBrk="0" hangingPunct="1">
                  <a:defRPr sz="1800" kern="1200">
                    <a:solidFill>
                      <a:schemeClr val="lt1"/>
                    </a:solidFill>
                    <a:latin typeface="+mn-lt"/>
                    <a:ea typeface="+mn-ea"/>
                    <a:cs typeface="+mn-cs"/>
                  </a:defRPr>
                </a:lvl2pPr>
                <a:lvl3pPr marL="932742" algn="l" defTabSz="932742" rtl="0" eaLnBrk="1" latinLnBrk="0" hangingPunct="1">
                  <a:defRPr sz="1800" kern="1200">
                    <a:solidFill>
                      <a:schemeClr val="lt1"/>
                    </a:solidFill>
                    <a:latin typeface="+mn-lt"/>
                    <a:ea typeface="+mn-ea"/>
                    <a:cs typeface="+mn-cs"/>
                  </a:defRPr>
                </a:lvl3pPr>
                <a:lvl4pPr marL="1399113" algn="l" defTabSz="932742" rtl="0" eaLnBrk="1" latinLnBrk="0" hangingPunct="1">
                  <a:defRPr sz="1800" kern="1200">
                    <a:solidFill>
                      <a:schemeClr val="lt1"/>
                    </a:solidFill>
                    <a:latin typeface="+mn-lt"/>
                    <a:ea typeface="+mn-ea"/>
                    <a:cs typeface="+mn-cs"/>
                  </a:defRPr>
                </a:lvl4pPr>
                <a:lvl5pPr marL="1865484" algn="l" defTabSz="932742" rtl="0" eaLnBrk="1" latinLnBrk="0" hangingPunct="1">
                  <a:defRPr sz="1800" kern="1200">
                    <a:solidFill>
                      <a:schemeClr val="lt1"/>
                    </a:solidFill>
                    <a:latin typeface="+mn-lt"/>
                    <a:ea typeface="+mn-ea"/>
                    <a:cs typeface="+mn-cs"/>
                  </a:defRPr>
                </a:lvl5pPr>
                <a:lvl6pPr marL="2331856" algn="l" defTabSz="932742" rtl="0" eaLnBrk="1" latinLnBrk="0" hangingPunct="1">
                  <a:defRPr sz="1800" kern="1200">
                    <a:solidFill>
                      <a:schemeClr val="lt1"/>
                    </a:solidFill>
                    <a:latin typeface="+mn-lt"/>
                    <a:ea typeface="+mn-ea"/>
                    <a:cs typeface="+mn-cs"/>
                  </a:defRPr>
                </a:lvl6pPr>
                <a:lvl7pPr marL="2798226" algn="l" defTabSz="932742" rtl="0" eaLnBrk="1" latinLnBrk="0" hangingPunct="1">
                  <a:defRPr sz="1800" kern="1200">
                    <a:solidFill>
                      <a:schemeClr val="lt1"/>
                    </a:solidFill>
                    <a:latin typeface="+mn-lt"/>
                    <a:ea typeface="+mn-ea"/>
                    <a:cs typeface="+mn-cs"/>
                  </a:defRPr>
                </a:lvl7pPr>
                <a:lvl8pPr marL="3264597" algn="l" defTabSz="932742" rtl="0" eaLnBrk="1" latinLnBrk="0" hangingPunct="1">
                  <a:defRPr sz="1800" kern="1200">
                    <a:solidFill>
                      <a:schemeClr val="lt1"/>
                    </a:solidFill>
                    <a:latin typeface="+mn-lt"/>
                    <a:ea typeface="+mn-ea"/>
                    <a:cs typeface="+mn-cs"/>
                  </a:defRPr>
                </a:lvl8pPr>
                <a:lvl9pPr marL="3730969" algn="l" defTabSz="932742" rtl="0" eaLnBrk="1" latinLnBrk="0" hangingPunct="1">
                  <a:defRPr sz="1800" kern="1200">
                    <a:solidFill>
                      <a:schemeClr val="lt1"/>
                    </a:solidFill>
                    <a:latin typeface="+mn-lt"/>
                    <a:ea typeface="+mn-ea"/>
                    <a:cs typeface="+mn-cs"/>
                  </a:defRPr>
                </a:lvl9pPr>
              </a:lstStyle>
              <a:p>
                <a:pPr algn="ctr" defTabSz="713416"/>
                <a:r>
                  <a:rPr lang="en-US" sz="2081" spc="-78" dirty="0">
                    <a:gradFill>
                      <a:gsLst>
                        <a:gs pos="0">
                          <a:srgbClr val="FFFFFF"/>
                        </a:gs>
                        <a:gs pos="100000">
                          <a:srgbClr val="FFFFFF"/>
                        </a:gs>
                      </a:gsLst>
                      <a:lin ang="5400000" scaled="0"/>
                    </a:gradFill>
                    <a:ea typeface="Segoe UI" pitchFamily="34" charset="0"/>
                    <a:cs typeface="Segoe UI" pitchFamily="34" charset="0"/>
                  </a:rPr>
                  <a:t>SQL16</a:t>
                </a:r>
              </a:p>
            </p:txBody>
          </p:sp>
        </p:grpSp>
        <p:grpSp>
          <p:nvGrpSpPr>
            <p:cNvPr id="9" name="Group 8"/>
            <p:cNvGrpSpPr/>
            <p:nvPr/>
          </p:nvGrpSpPr>
          <p:grpSpPr>
            <a:xfrm>
              <a:off x="5758789" y="1774389"/>
              <a:ext cx="1515689" cy="1921256"/>
              <a:chOff x="2078569" y="1812544"/>
              <a:chExt cx="1515689" cy="1921256"/>
            </a:xfrm>
          </p:grpSpPr>
          <p:sp>
            <p:nvSpPr>
              <p:cNvPr id="10" name="Rectangle 9"/>
              <p:cNvSpPr/>
              <p:nvPr/>
            </p:nvSpPr>
            <p:spPr bwMode="auto">
              <a:xfrm>
                <a:off x="2078569" y="1812544"/>
                <a:ext cx="1515689" cy="1921256"/>
              </a:xfrm>
              <a:prstGeom prst="rect">
                <a:avLst/>
              </a:prstGeom>
              <a:solidFill>
                <a:schemeClr val="tx2"/>
              </a:solidFill>
              <a:ln>
                <a:solidFill>
                  <a:schemeClr val="bg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horz" wrap="square" lIns="95117" tIns="47558" rIns="47558" bIns="95117" numCol="1" spcCol="0" rtlCol="0" fromWordArt="0" anchor="b" anchorCtr="0" forceAA="0" compatLnSpc="1">
                <a:prstTxWarp prst="textNoShape">
                  <a:avLst/>
                </a:prstTxWarp>
                <a:noAutofit/>
              </a:bodyPr>
              <a:lstStyle>
                <a:defPPr>
                  <a:defRPr lang="en-US"/>
                </a:defPPr>
                <a:lvl1pPr marL="0" algn="l" defTabSz="932742" rtl="0" eaLnBrk="1" latinLnBrk="0" hangingPunct="1">
                  <a:defRPr sz="1800" kern="1200">
                    <a:solidFill>
                      <a:schemeClr val="lt1"/>
                    </a:solidFill>
                    <a:latin typeface="+mn-lt"/>
                    <a:ea typeface="+mn-ea"/>
                    <a:cs typeface="+mn-cs"/>
                  </a:defRPr>
                </a:lvl1pPr>
                <a:lvl2pPr marL="466371" algn="l" defTabSz="932742" rtl="0" eaLnBrk="1" latinLnBrk="0" hangingPunct="1">
                  <a:defRPr sz="1800" kern="1200">
                    <a:solidFill>
                      <a:schemeClr val="lt1"/>
                    </a:solidFill>
                    <a:latin typeface="+mn-lt"/>
                    <a:ea typeface="+mn-ea"/>
                    <a:cs typeface="+mn-cs"/>
                  </a:defRPr>
                </a:lvl2pPr>
                <a:lvl3pPr marL="932742" algn="l" defTabSz="932742" rtl="0" eaLnBrk="1" latinLnBrk="0" hangingPunct="1">
                  <a:defRPr sz="1800" kern="1200">
                    <a:solidFill>
                      <a:schemeClr val="lt1"/>
                    </a:solidFill>
                    <a:latin typeface="+mn-lt"/>
                    <a:ea typeface="+mn-ea"/>
                    <a:cs typeface="+mn-cs"/>
                  </a:defRPr>
                </a:lvl3pPr>
                <a:lvl4pPr marL="1399113" algn="l" defTabSz="932742" rtl="0" eaLnBrk="1" latinLnBrk="0" hangingPunct="1">
                  <a:defRPr sz="1800" kern="1200">
                    <a:solidFill>
                      <a:schemeClr val="lt1"/>
                    </a:solidFill>
                    <a:latin typeface="+mn-lt"/>
                    <a:ea typeface="+mn-ea"/>
                    <a:cs typeface="+mn-cs"/>
                  </a:defRPr>
                </a:lvl4pPr>
                <a:lvl5pPr marL="1865484" algn="l" defTabSz="932742" rtl="0" eaLnBrk="1" latinLnBrk="0" hangingPunct="1">
                  <a:defRPr sz="1800" kern="1200">
                    <a:solidFill>
                      <a:schemeClr val="lt1"/>
                    </a:solidFill>
                    <a:latin typeface="+mn-lt"/>
                    <a:ea typeface="+mn-ea"/>
                    <a:cs typeface="+mn-cs"/>
                  </a:defRPr>
                </a:lvl5pPr>
                <a:lvl6pPr marL="2331856" algn="l" defTabSz="932742" rtl="0" eaLnBrk="1" latinLnBrk="0" hangingPunct="1">
                  <a:defRPr sz="1800" kern="1200">
                    <a:solidFill>
                      <a:schemeClr val="lt1"/>
                    </a:solidFill>
                    <a:latin typeface="+mn-lt"/>
                    <a:ea typeface="+mn-ea"/>
                    <a:cs typeface="+mn-cs"/>
                  </a:defRPr>
                </a:lvl6pPr>
                <a:lvl7pPr marL="2798226" algn="l" defTabSz="932742" rtl="0" eaLnBrk="1" latinLnBrk="0" hangingPunct="1">
                  <a:defRPr sz="1800" kern="1200">
                    <a:solidFill>
                      <a:schemeClr val="lt1"/>
                    </a:solidFill>
                    <a:latin typeface="+mn-lt"/>
                    <a:ea typeface="+mn-ea"/>
                    <a:cs typeface="+mn-cs"/>
                  </a:defRPr>
                </a:lvl7pPr>
                <a:lvl8pPr marL="3264597" algn="l" defTabSz="932742" rtl="0" eaLnBrk="1" latinLnBrk="0" hangingPunct="1">
                  <a:defRPr sz="1800" kern="1200">
                    <a:solidFill>
                      <a:schemeClr val="lt1"/>
                    </a:solidFill>
                    <a:latin typeface="+mn-lt"/>
                    <a:ea typeface="+mn-ea"/>
                    <a:cs typeface="+mn-cs"/>
                  </a:defRPr>
                </a:lvl8pPr>
                <a:lvl9pPr marL="3730969" algn="l" defTabSz="932742" rtl="0" eaLnBrk="1" latinLnBrk="0" hangingPunct="1">
                  <a:defRPr sz="1800" kern="1200">
                    <a:solidFill>
                      <a:schemeClr val="lt1"/>
                    </a:solidFill>
                    <a:latin typeface="+mn-lt"/>
                    <a:ea typeface="+mn-ea"/>
                    <a:cs typeface="+mn-cs"/>
                  </a:defRPr>
                </a:lvl9pPr>
              </a:lstStyle>
              <a:p>
                <a:pPr algn="ctr" defTabSz="950843"/>
                <a:endParaRPr lang="en-US" sz="1873" spc="-52" dirty="0">
                  <a:gradFill>
                    <a:gsLst>
                      <a:gs pos="0">
                        <a:srgbClr val="FFFFFF"/>
                      </a:gs>
                      <a:gs pos="100000">
                        <a:srgbClr val="FFFFFF"/>
                      </a:gs>
                    </a:gsLst>
                    <a:lin ang="5400000" scaled="0"/>
                  </a:gradFill>
                  <a:ea typeface="Segoe UI" pitchFamily="34" charset="0"/>
                  <a:cs typeface="Segoe UI" pitchFamily="34" charset="0"/>
                </a:endParaRPr>
              </a:p>
            </p:txBody>
          </p:sp>
          <p:sp>
            <p:nvSpPr>
              <p:cNvPr id="11" name="Rectangle 10"/>
              <p:cNvSpPr/>
              <p:nvPr/>
            </p:nvSpPr>
            <p:spPr bwMode="auto">
              <a:xfrm>
                <a:off x="2234711" y="1963440"/>
                <a:ext cx="1203404" cy="1004895"/>
              </a:xfrm>
              <a:prstGeom prst="rect">
                <a:avLst/>
              </a:prstGeom>
              <a:solidFill>
                <a:schemeClr val="accent2"/>
              </a:solidFill>
              <a:ln>
                <a:solidFill>
                  <a:schemeClr val="bg1"/>
                </a:solidFill>
                <a:headEnd type="none" w="med" len="med"/>
                <a:tailEnd type="none" w="med" len="med"/>
              </a:ln>
              <a:effectLst>
                <a:outerShdw blurRad="63500" sx="102000" sy="102000" algn="ctr"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rot="0" spcFirstLastPara="0" vert="horz" wrap="square" lIns="35684" tIns="35684" rIns="35684" bIns="35684" numCol="1" spcCol="0" rtlCol="0" fromWordArt="0" anchor="ctr" anchorCtr="0" forceAA="0" compatLnSpc="1">
                <a:prstTxWarp prst="textNoShape">
                  <a:avLst/>
                </a:prstTxWarp>
                <a:noAutofit/>
              </a:bodyPr>
              <a:lstStyle>
                <a:defPPr>
                  <a:defRPr lang="en-US"/>
                </a:defPPr>
                <a:lvl1pPr marL="0" algn="l" defTabSz="932742" rtl="0" eaLnBrk="1" latinLnBrk="0" hangingPunct="1">
                  <a:defRPr sz="1800" kern="1200">
                    <a:solidFill>
                      <a:schemeClr val="lt1"/>
                    </a:solidFill>
                    <a:latin typeface="+mn-lt"/>
                    <a:ea typeface="+mn-ea"/>
                    <a:cs typeface="+mn-cs"/>
                  </a:defRPr>
                </a:lvl1pPr>
                <a:lvl2pPr marL="466371" algn="l" defTabSz="932742" rtl="0" eaLnBrk="1" latinLnBrk="0" hangingPunct="1">
                  <a:defRPr sz="1800" kern="1200">
                    <a:solidFill>
                      <a:schemeClr val="lt1"/>
                    </a:solidFill>
                    <a:latin typeface="+mn-lt"/>
                    <a:ea typeface="+mn-ea"/>
                    <a:cs typeface="+mn-cs"/>
                  </a:defRPr>
                </a:lvl2pPr>
                <a:lvl3pPr marL="932742" algn="l" defTabSz="932742" rtl="0" eaLnBrk="1" latinLnBrk="0" hangingPunct="1">
                  <a:defRPr sz="1800" kern="1200">
                    <a:solidFill>
                      <a:schemeClr val="lt1"/>
                    </a:solidFill>
                    <a:latin typeface="+mn-lt"/>
                    <a:ea typeface="+mn-ea"/>
                    <a:cs typeface="+mn-cs"/>
                  </a:defRPr>
                </a:lvl3pPr>
                <a:lvl4pPr marL="1399113" algn="l" defTabSz="932742" rtl="0" eaLnBrk="1" latinLnBrk="0" hangingPunct="1">
                  <a:defRPr sz="1800" kern="1200">
                    <a:solidFill>
                      <a:schemeClr val="lt1"/>
                    </a:solidFill>
                    <a:latin typeface="+mn-lt"/>
                    <a:ea typeface="+mn-ea"/>
                    <a:cs typeface="+mn-cs"/>
                  </a:defRPr>
                </a:lvl4pPr>
                <a:lvl5pPr marL="1865484" algn="l" defTabSz="932742" rtl="0" eaLnBrk="1" latinLnBrk="0" hangingPunct="1">
                  <a:defRPr sz="1800" kern="1200">
                    <a:solidFill>
                      <a:schemeClr val="lt1"/>
                    </a:solidFill>
                    <a:latin typeface="+mn-lt"/>
                    <a:ea typeface="+mn-ea"/>
                    <a:cs typeface="+mn-cs"/>
                  </a:defRPr>
                </a:lvl5pPr>
                <a:lvl6pPr marL="2331856" algn="l" defTabSz="932742" rtl="0" eaLnBrk="1" latinLnBrk="0" hangingPunct="1">
                  <a:defRPr sz="1800" kern="1200">
                    <a:solidFill>
                      <a:schemeClr val="lt1"/>
                    </a:solidFill>
                    <a:latin typeface="+mn-lt"/>
                    <a:ea typeface="+mn-ea"/>
                    <a:cs typeface="+mn-cs"/>
                  </a:defRPr>
                </a:lvl6pPr>
                <a:lvl7pPr marL="2798226" algn="l" defTabSz="932742" rtl="0" eaLnBrk="1" latinLnBrk="0" hangingPunct="1">
                  <a:defRPr sz="1800" kern="1200">
                    <a:solidFill>
                      <a:schemeClr val="lt1"/>
                    </a:solidFill>
                    <a:latin typeface="+mn-lt"/>
                    <a:ea typeface="+mn-ea"/>
                    <a:cs typeface="+mn-cs"/>
                  </a:defRPr>
                </a:lvl7pPr>
                <a:lvl8pPr marL="3264597" algn="l" defTabSz="932742" rtl="0" eaLnBrk="1" latinLnBrk="0" hangingPunct="1">
                  <a:defRPr sz="1800" kern="1200">
                    <a:solidFill>
                      <a:schemeClr val="lt1"/>
                    </a:solidFill>
                    <a:latin typeface="+mn-lt"/>
                    <a:ea typeface="+mn-ea"/>
                    <a:cs typeface="+mn-cs"/>
                  </a:defRPr>
                </a:lvl8pPr>
                <a:lvl9pPr marL="3730969" algn="l" defTabSz="932742" rtl="0" eaLnBrk="1" latinLnBrk="0" hangingPunct="1">
                  <a:defRPr sz="1800" kern="1200">
                    <a:solidFill>
                      <a:schemeClr val="lt1"/>
                    </a:solidFill>
                    <a:latin typeface="+mn-lt"/>
                    <a:ea typeface="+mn-ea"/>
                    <a:cs typeface="+mn-cs"/>
                  </a:defRPr>
                </a:lvl9pPr>
              </a:lstStyle>
              <a:p>
                <a:pPr algn="ctr" defTabSz="713416"/>
                <a:r>
                  <a:rPr lang="en-US" sz="2081" spc="-78" dirty="0">
                    <a:gradFill>
                      <a:gsLst>
                        <a:gs pos="0">
                          <a:srgbClr val="FFFFFF"/>
                        </a:gs>
                        <a:gs pos="100000">
                          <a:srgbClr val="FFFFFF"/>
                        </a:gs>
                      </a:gsLst>
                      <a:lin ang="5400000" scaled="0"/>
                    </a:gradFill>
                    <a:ea typeface="Segoe UI" pitchFamily="34" charset="0"/>
                    <a:cs typeface="Segoe UI" pitchFamily="34" charset="0"/>
                  </a:rPr>
                  <a:t>SQL16</a:t>
                </a:r>
              </a:p>
            </p:txBody>
          </p:sp>
        </p:grpSp>
      </p:grpSp>
      <p:sp>
        <p:nvSpPr>
          <p:cNvPr id="23" name="Rectangle 22"/>
          <p:cNvSpPr/>
          <p:nvPr/>
        </p:nvSpPr>
        <p:spPr bwMode="auto">
          <a:xfrm>
            <a:off x="707001" y="3747500"/>
            <a:ext cx="1089885" cy="609928"/>
          </a:xfrm>
          <a:prstGeom prst="rect">
            <a:avLst/>
          </a:prstGeom>
          <a:solidFill>
            <a:schemeClr val="accent1"/>
          </a:solidFill>
          <a:ln>
            <a:solidFill>
              <a:schemeClr val="bg1"/>
            </a:solidFill>
            <a:headEnd type="none" w="med" len="med"/>
            <a:tailEnd type="none" w="med" len="med"/>
          </a:ln>
          <a:effectLst>
            <a:outerShdw blurRad="63500" sx="102000" sy="102000" algn="ctr"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rot="0" spcFirstLastPara="0" vert="horz" wrap="square" lIns="35684" tIns="35684" rIns="35684" bIns="35684" numCol="1" spcCol="0" rtlCol="0" fromWordArt="0" anchor="ctr" anchorCtr="0" forceAA="0" compatLnSpc="1">
            <a:prstTxWarp prst="textNoShape">
              <a:avLst/>
            </a:prstTxWarp>
            <a:noAutofit/>
          </a:bodyPr>
          <a:lstStyle>
            <a:defPPr>
              <a:defRPr lang="en-US"/>
            </a:defPPr>
            <a:lvl1pPr marL="0" algn="l" defTabSz="932742" rtl="0" eaLnBrk="1" latinLnBrk="0" hangingPunct="1">
              <a:defRPr sz="1800" kern="1200">
                <a:solidFill>
                  <a:schemeClr val="lt1"/>
                </a:solidFill>
                <a:latin typeface="+mn-lt"/>
                <a:ea typeface="+mn-ea"/>
                <a:cs typeface="+mn-cs"/>
              </a:defRPr>
            </a:lvl1pPr>
            <a:lvl2pPr marL="466371" algn="l" defTabSz="932742" rtl="0" eaLnBrk="1" latinLnBrk="0" hangingPunct="1">
              <a:defRPr sz="1800" kern="1200">
                <a:solidFill>
                  <a:schemeClr val="lt1"/>
                </a:solidFill>
                <a:latin typeface="+mn-lt"/>
                <a:ea typeface="+mn-ea"/>
                <a:cs typeface="+mn-cs"/>
              </a:defRPr>
            </a:lvl2pPr>
            <a:lvl3pPr marL="932742" algn="l" defTabSz="932742" rtl="0" eaLnBrk="1" latinLnBrk="0" hangingPunct="1">
              <a:defRPr sz="1800" kern="1200">
                <a:solidFill>
                  <a:schemeClr val="lt1"/>
                </a:solidFill>
                <a:latin typeface="+mn-lt"/>
                <a:ea typeface="+mn-ea"/>
                <a:cs typeface="+mn-cs"/>
              </a:defRPr>
            </a:lvl3pPr>
            <a:lvl4pPr marL="1399113" algn="l" defTabSz="932742" rtl="0" eaLnBrk="1" latinLnBrk="0" hangingPunct="1">
              <a:defRPr sz="1800" kern="1200">
                <a:solidFill>
                  <a:schemeClr val="lt1"/>
                </a:solidFill>
                <a:latin typeface="+mn-lt"/>
                <a:ea typeface="+mn-ea"/>
                <a:cs typeface="+mn-cs"/>
              </a:defRPr>
            </a:lvl4pPr>
            <a:lvl5pPr marL="1865484" algn="l" defTabSz="932742" rtl="0" eaLnBrk="1" latinLnBrk="0" hangingPunct="1">
              <a:defRPr sz="1800" kern="1200">
                <a:solidFill>
                  <a:schemeClr val="lt1"/>
                </a:solidFill>
                <a:latin typeface="+mn-lt"/>
                <a:ea typeface="+mn-ea"/>
                <a:cs typeface="+mn-cs"/>
              </a:defRPr>
            </a:lvl5pPr>
            <a:lvl6pPr marL="2331856" algn="l" defTabSz="932742" rtl="0" eaLnBrk="1" latinLnBrk="0" hangingPunct="1">
              <a:defRPr sz="1800" kern="1200">
                <a:solidFill>
                  <a:schemeClr val="lt1"/>
                </a:solidFill>
                <a:latin typeface="+mn-lt"/>
                <a:ea typeface="+mn-ea"/>
                <a:cs typeface="+mn-cs"/>
              </a:defRPr>
            </a:lvl6pPr>
            <a:lvl7pPr marL="2798226" algn="l" defTabSz="932742" rtl="0" eaLnBrk="1" latinLnBrk="0" hangingPunct="1">
              <a:defRPr sz="1800" kern="1200">
                <a:solidFill>
                  <a:schemeClr val="lt1"/>
                </a:solidFill>
                <a:latin typeface="+mn-lt"/>
                <a:ea typeface="+mn-ea"/>
                <a:cs typeface="+mn-cs"/>
              </a:defRPr>
            </a:lvl7pPr>
            <a:lvl8pPr marL="3264597" algn="l" defTabSz="932742" rtl="0" eaLnBrk="1" latinLnBrk="0" hangingPunct="1">
              <a:defRPr sz="1800" kern="1200">
                <a:solidFill>
                  <a:schemeClr val="lt1"/>
                </a:solidFill>
                <a:latin typeface="+mn-lt"/>
                <a:ea typeface="+mn-ea"/>
                <a:cs typeface="+mn-cs"/>
              </a:defRPr>
            </a:lvl8pPr>
            <a:lvl9pPr marL="3730969" algn="l" defTabSz="932742" rtl="0" eaLnBrk="1" latinLnBrk="0" hangingPunct="1">
              <a:defRPr sz="1800" kern="1200">
                <a:solidFill>
                  <a:schemeClr val="lt1"/>
                </a:solidFill>
                <a:latin typeface="+mn-lt"/>
                <a:ea typeface="+mn-ea"/>
                <a:cs typeface="+mn-cs"/>
              </a:defRPr>
            </a:lvl9pPr>
          </a:lstStyle>
          <a:p>
            <a:pPr algn="ctr" defTabSz="713416"/>
            <a:r>
              <a:rPr lang="en-US" sz="1873" dirty="0">
                <a:solidFill>
                  <a:srgbClr val="FFFFFF"/>
                </a:solidFill>
                <a:latin typeface="Segoe UI Light"/>
                <a:cs typeface="Courier New" pitchFamily="49" charset="0"/>
              </a:rPr>
              <a:t>PolyBaseDMS</a:t>
            </a:r>
            <a:endParaRPr lang="en-US" sz="1873" spc="-78" dirty="0">
              <a:gradFill>
                <a:gsLst>
                  <a:gs pos="0">
                    <a:srgbClr val="FFFFFF"/>
                  </a:gs>
                  <a:gs pos="100000">
                    <a:srgbClr val="FFFFFF"/>
                  </a:gs>
                </a:gsLst>
                <a:lin ang="5400000" scaled="0"/>
              </a:gradFill>
              <a:latin typeface="Segoe UI Light"/>
              <a:ea typeface="Segoe UI" pitchFamily="34" charset="0"/>
              <a:cs typeface="Segoe UI" pitchFamily="34" charset="0"/>
            </a:endParaRPr>
          </a:p>
        </p:txBody>
      </p:sp>
      <p:sp>
        <p:nvSpPr>
          <p:cNvPr id="25" name="Rectangle 24"/>
          <p:cNvSpPr/>
          <p:nvPr/>
        </p:nvSpPr>
        <p:spPr bwMode="auto">
          <a:xfrm>
            <a:off x="2405349" y="3078784"/>
            <a:ext cx="1089885" cy="609928"/>
          </a:xfrm>
          <a:prstGeom prst="rect">
            <a:avLst/>
          </a:prstGeom>
          <a:solidFill>
            <a:schemeClr val="accent1"/>
          </a:solidFill>
          <a:ln>
            <a:solidFill>
              <a:schemeClr val="bg1"/>
            </a:solidFill>
            <a:headEnd type="none" w="med" len="med"/>
            <a:tailEnd type="none" w="med" len="med"/>
          </a:ln>
          <a:effectLst>
            <a:outerShdw blurRad="63500" sx="102000" sy="102000" algn="ctr"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rot="0" spcFirstLastPara="0" vert="horz" wrap="square" lIns="35684" tIns="35684" rIns="35684" bIns="35684" numCol="1" spcCol="0" rtlCol="0" fromWordArt="0" anchor="ctr" anchorCtr="0" forceAA="0" compatLnSpc="1">
            <a:prstTxWarp prst="textNoShape">
              <a:avLst/>
            </a:prstTxWarp>
            <a:noAutofit/>
          </a:bodyPr>
          <a:lstStyle>
            <a:defPPr>
              <a:defRPr lang="en-US"/>
            </a:defPPr>
            <a:lvl1pPr marL="0" algn="l" defTabSz="932742" rtl="0" eaLnBrk="1" latinLnBrk="0" hangingPunct="1">
              <a:defRPr sz="1800" kern="1200">
                <a:solidFill>
                  <a:schemeClr val="lt1"/>
                </a:solidFill>
                <a:latin typeface="+mn-lt"/>
                <a:ea typeface="+mn-ea"/>
                <a:cs typeface="+mn-cs"/>
              </a:defRPr>
            </a:lvl1pPr>
            <a:lvl2pPr marL="466371" algn="l" defTabSz="932742" rtl="0" eaLnBrk="1" latinLnBrk="0" hangingPunct="1">
              <a:defRPr sz="1800" kern="1200">
                <a:solidFill>
                  <a:schemeClr val="lt1"/>
                </a:solidFill>
                <a:latin typeface="+mn-lt"/>
                <a:ea typeface="+mn-ea"/>
                <a:cs typeface="+mn-cs"/>
              </a:defRPr>
            </a:lvl2pPr>
            <a:lvl3pPr marL="932742" algn="l" defTabSz="932742" rtl="0" eaLnBrk="1" latinLnBrk="0" hangingPunct="1">
              <a:defRPr sz="1800" kern="1200">
                <a:solidFill>
                  <a:schemeClr val="lt1"/>
                </a:solidFill>
                <a:latin typeface="+mn-lt"/>
                <a:ea typeface="+mn-ea"/>
                <a:cs typeface="+mn-cs"/>
              </a:defRPr>
            </a:lvl3pPr>
            <a:lvl4pPr marL="1399113" algn="l" defTabSz="932742" rtl="0" eaLnBrk="1" latinLnBrk="0" hangingPunct="1">
              <a:defRPr sz="1800" kern="1200">
                <a:solidFill>
                  <a:schemeClr val="lt1"/>
                </a:solidFill>
                <a:latin typeface="+mn-lt"/>
                <a:ea typeface="+mn-ea"/>
                <a:cs typeface="+mn-cs"/>
              </a:defRPr>
            </a:lvl4pPr>
            <a:lvl5pPr marL="1865484" algn="l" defTabSz="932742" rtl="0" eaLnBrk="1" latinLnBrk="0" hangingPunct="1">
              <a:defRPr sz="1800" kern="1200">
                <a:solidFill>
                  <a:schemeClr val="lt1"/>
                </a:solidFill>
                <a:latin typeface="+mn-lt"/>
                <a:ea typeface="+mn-ea"/>
                <a:cs typeface="+mn-cs"/>
              </a:defRPr>
            </a:lvl5pPr>
            <a:lvl6pPr marL="2331856" algn="l" defTabSz="932742" rtl="0" eaLnBrk="1" latinLnBrk="0" hangingPunct="1">
              <a:defRPr sz="1800" kern="1200">
                <a:solidFill>
                  <a:schemeClr val="lt1"/>
                </a:solidFill>
                <a:latin typeface="+mn-lt"/>
                <a:ea typeface="+mn-ea"/>
                <a:cs typeface="+mn-cs"/>
              </a:defRPr>
            </a:lvl6pPr>
            <a:lvl7pPr marL="2798226" algn="l" defTabSz="932742" rtl="0" eaLnBrk="1" latinLnBrk="0" hangingPunct="1">
              <a:defRPr sz="1800" kern="1200">
                <a:solidFill>
                  <a:schemeClr val="lt1"/>
                </a:solidFill>
                <a:latin typeface="+mn-lt"/>
                <a:ea typeface="+mn-ea"/>
                <a:cs typeface="+mn-cs"/>
              </a:defRPr>
            </a:lvl7pPr>
            <a:lvl8pPr marL="3264597" algn="l" defTabSz="932742" rtl="0" eaLnBrk="1" latinLnBrk="0" hangingPunct="1">
              <a:defRPr sz="1800" kern="1200">
                <a:solidFill>
                  <a:schemeClr val="lt1"/>
                </a:solidFill>
                <a:latin typeface="+mn-lt"/>
                <a:ea typeface="+mn-ea"/>
                <a:cs typeface="+mn-cs"/>
              </a:defRPr>
            </a:lvl8pPr>
            <a:lvl9pPr marL="3730969" algn="l" defTabSz="932742" rtl="0" eaLnBrk="1" latinLnBrk="0" hangingPunct="1">
              <a:defRPr sz="1800" kern="1200">
                <a:solidFill>
                  <a:schemeClr val="lt1"/>
                </a:solidFill>
                <a:latin typeface="+mn-lt"/>
                <a:ea typeface="+mn-ea"/>
                <a:cs typeface="+mn-cs"/>
              </a:defRPr>
            </a:lvl9pPr>
          </a:lstStyle>
          <a:p>
            <a:pPr algn="ctr" defTabSz="713416"/>
            <a:r>
              <a:rPr lang="en-US" sz="1873" dirty="0">
                <a:solidFill>
                  <a:srgbClr val="FFFFFF"/>
                </a:solidFill>
                <a:latin typeface="Segoe UI Light"/>
                <a:cs typeface="Courier New" pitchFamily="49" charset="0"/>
              </a:rPr>
              <a:t>PolyBaseDMS</a:t>
            </a:r>
            <a:endParaRPr lang="en-US" sz="1873" spc="-78" dirty="0">
              <a:gradFill>
                <a:gsLst>
                  <a:gs pos="0">
                    <a:srgbClr val="FFFFFF"/>
                  </a:gs>
                  <a:gs pos="100000">
                    <a:srgbClr val="FFFFFF"/>
                  </a:gs>
                </a:gsLst>
                <a:lin ang="5400000" scaled="0"/>
              </a:gradFill>
              <a:latin typeface="Segoe UI Light"/>
              <a:ea typeface="Segoe UI" pitchFamily="34" charset="0"/>
              <a:cs typeface="Segoe UI" pitchFamily="34" charset="0"/>
            </a:endParaRPr>
          </a:p>
        </p:txBody>
      </p:sp>
      <p:sp>
        <p:nvSpPr>
          <p:cNvPr id="26" name="Rectangle 25"/>
          <p:cNvSpPr/>
          <p:nvPr/>
        </p:nvSpPr>
        <p:spPr bwMode="auto">
          <a:xfrm>
            <a:off x="4090684" y="3075412"/>
            <a:ext cx="1089885" cy="609928"/>
          </a:xfrm>
          <a:prstGeom prst="rect">
            <a:avLst/>
          </a:prstGeom>
          <a:solidFill>
            <a:schemeClr val="accent1"/>
          </a:solidFill>
          <a:ln>
            <a:solidFill>
              <a:schemeClr val="bg1"/>
            </a:solidFill>
            <a:headEnd type="none" w="med" len="med"/>
            <a:tailEnd type="none" w="med" len="med"/>
          </a:ln>
          <a:effectLst>
            <a:outerShdw blurRad="63500" sx="102000" sy="102000" algn="ctr"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rot="0" spcFirstLastPara="0" vert="horz" wrap="square" lIns="35684" tIns="35684" rIns="35684" bIns="35684" numCol="1" spcCol="0" rtlCol="0" fromWordArt="0" anchor="ctr" anchorCtr="0" forceAA="0" compatLnSpc="1">
            <a:prstTxWarp prst="textNoShape">
              <a:avLst/>
            </a:prstTxWarp>
            <a:noAutofit/>
          </a:bodyPr>
          <a:lstStyle>
            <a:defPPr>
              <a:defRPr lang="en-US"/>
            </a:defPPr>
            <a:lvl1pPr marL="0" algn="l" defTabSz="932742" rtl="0" eaLnBrk="1" latinLnBrk="0" hangingPunct="1">
              <a:defRPr sz="1800" kern="1200">
                <a:solidFill>
                  <a:schemeClr val="lt1"/>
                </a:solidFill>
                <a:latin typeface="+mn-lt"/>
                <a:ea typeface="+mn-ea"/>
                <a:cs typeface="+mn-cs"/>
              </a:defRPr>
            </a:lvl1pPr>
            <a:lvl2pPr marL="466371" algn="l" defTabSz="932742" rtl="0" eaLnBrk="1" latinLnBrk="0" hangingPunct="1">
              <a:defRPr sz="1800" kern="1200">
                <a:solidFill>
                  <a:schemeClr val="lt1"/>
                </a:solidFill>
                <a:latin typeface="+mn-lt"/>
                <a:ea typeface="+mn-ea"/>
                <a:cs typeface="+mn-cs"/>
              </a:defRPr>
            </a:lvl2pPr>
            <a:lvl3pPr marL="932742" algn="l" defTabSz="932742" rtl="0" eaLnBrk="1" latinLnBrk="0" hangingPunct="1">
              <a:defRPr sz="1800" kern="1200">
                <a:solidFill>
                  <a:schemeClr val="lt1"/>
                </a:solidFill>
                <a:latin typeface="+mn-lt"/>
                <a:ea typeface="+mn-ea"/>
                <a:cs typeface="+mn-cs"/>
              </a:defRPr>
            </a:lvl3pPr>
            <a:lvl4pPr marL="1399113" algn="l" defTabSz="932742" rtl="0" eaLnBrk="1" latinLnBrk="0" hangingPunct="1">
              <a:defRPr sz="1800" kern="1200">
                <a:solidFill>
                  <a:schemeClr val="lt1"/>
                </a:solidFill>
                <a:latin typeface="+mn-lt"/>
                <a:ea typeface="+mn-ea"/>
                <a:cs typeface="+mn-cs"/>
              </a:defRPr>
            </a:lvl4pPr>
            <a:lvl5pPr marL="1865484" algn="l" defTabSz="932742" rtl="0" eaLnBrk="1" latinLnBrk="0" hangingPunct="1">
              <a:defRPr sz="1800" kern="1200">
                <a:solidFill>
                  <a:schemeClr val="lt1"/>
                </a:solidFill>
                <a:latin typeface="+mn-lt"/>
                <a:ea typeface="+mn-ea"/>
                <a:cs typeface="+mn-cs"/>
              </a:defRPr>
            </a:lvl5pPr>
            <a:lvl6pPr marL="2331856" algn="l" defTabSz="932742" rtl="0" eaLnBrk="1" latinLnBrk="0" hangingPunct="1">
              <a:defRPr sz="1800" kern="1200">
                <a:solidFill>
                  <a:schemeClr val="lt1"/>
                </a:solidFill>
                <a:latin typeface="+mn-lt"/>
                <a:ea typeface="+mn-ea"/>
                <a:cs typeface="+mn-cs"/>
              </a:defRPr>
            </a:lvl6pPr>
            <a:lvl7pPr marL="2798226" algn="l" defTabSz="932742" rtl="0" eaLnBrk="1" latinLnBrk="0" hangingPunct="1">
              <a:defRPr sz="1800" kern="1200">
                <a:solidFill>
                  <a:schemeClr val="lt1"/>
                </a:solidFill>
                <a:latin typeface="+mn-lt"/>
                <a:ea typeface="+mn-ea"/>
                <a:cs typeface="+mn-cs"/>
              </a:defRPr>
            </a:lvl7pPr>
            <a:lvl8pPr marL="3264597" algn="l" defTabSz="932742" rtl="0" eaLnBrk="1" latinLnBrk="0" hangingPunct="1">
              <a:defRPr sz="1800" kern="1200">
                <a:solidFill>
                  <a:schemeClr val="lt1"/>
                </a:solidFill>
                <a:latin typeface="+mn-lt"/>
                <a:ea typeface="+mn-ea"/>
                <a:cs typeface="+mn-cs"/>
              </a:defRPr>
            </a:lvl8pPr>
            <a:lvl9pPr marL="3730969" algn="l" defTabSz="932742" rtl="0" eaLnBrk="1" latinLnBrk="0" hangingPunct="1">
              <a:defRPr sz="1800" kern="1200">
                <a:solidFill>
                  <a:schemeClr val="lt1"/>
                </a:solidFill>
                <a:latin typeface="+mn-lt"/>
                <a:ea typeface="+mn-ea"/>
                <a:cs typeface="+mn-cs"/>
              </a:defRPr>
            </a:lvl9pPr>
          </a:lstStyle>
          <a:p>
            <a:pPr algn="ctr" defTabSz="713416"/>
            <a:r>
              <a:rPr lang="en-US" sz="1873" dirty="0">
                <a:solidFill>
                  <a:srgbClr val="FFFFFF"/>
                </a:solidFill>
                <a:latin typeface="Segoe UI Light"/>
                <a:cs typeface="Courier New" pitchFamily="49" charset="0"/>
              </a:rPr>
              <a:t>PolyBaseDMS</a:t>
            </a:r>
            <a:endParaRPr lang="en-US" sz="1873" spc="-78" dirty="0">
              <a:gradFill>
                <a:gsLst>
                  <a:gs pos="0">
                    <a:srgbClr val="FFFFFF"/>
                  </a:gs>
                  <a:gs pos="100000">
                    <a:srgbClr val="FFFFFF"/>
                  </a:gs>
                </a:gsLst>
                <a:lin ang="5400000" scaled="0"/>
              </a:gradFill>
              <a:latin typeface="Segoe UI Light"/>
              <a:ea typeface="Segoe UI" pitchFamily="34" charset="0"/>
              <a:cs typeface="Segoe UI" pitchFamily="34" charset="0"/>
            </a:endParaRPr>
          </a:p>
        </p:txBody>
      </p:sp>
      <p:sp>
        <p:nvSpPr>
          <p:cNvPr id="27" name="Rectangle 26"/>
          <p:cNvSpPr/>
          <p:nvPr/>
        </p:nvSpPr>
        <p:spPr bwMode="auto">
          <a:xfrm>
            <a:off x="5762116" y="3075412"/>
            <a:ext cx="1089885" cy="609928"/>
          </a:xfrm>
          <a:prstGeom prst="rect">
            <a:avLst/>
          </a:prstGeom>
          <a:solidFill>
            <a:schemeClr val="accent1"/>
          </a:solidFill>
          <a:ln>
            <a:solidFill>
              <a:schemeClr val="bg1"/>
            </a:solidFill>
            <a:headEnd type="none" w="med" len="med"/>
            <a:tailEnd type="none" w="med" len="med"/>
          </a:ln>
          <a:effectLst>
            <a:outerShdw blurRad="63500" sx="102000" sy="102000" algn="ctr"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rot="0" spcFirstLastPara="0" vert="horz" wrap="square" lIns="35684" tIns="35684" rIns="35684" bIns="35684" numCol="1" spcCol="0" rtlCol="0" fromWordArt="0" anchor="ctr" anchorCtr="0" forceAA="0" compatLnSpc="1">
            <a:prstTxWarp prst="textNoShape">
              <a:avLst/>
            </a:prstTxWarp>
            <a:noAutofit/>
          </a:bodyPr>
          <a:lstStyle>
            <a:defPPr>
              <a:defRPr lang="en-US"/>
            </a:defPPr>
            <a:lvl1pPr marL="0" algn="l" defTabSz="932742" rtl="0" eaLnBrk="1" latinLnBrk="0" hangingPunct="1">
              <a:defRPr sz="1800" kern="1200">
                <a:solidFill>
                  <a:schemeClr val="lt1"/>
                </a:solidFill>
                <a:latin typeface="+mn-lt"/>
                <a:ea typeface="+mn-ea"/>
                <a:cs typeface="+mn-cs"/>
              </a:defRPr>
            </a:lvl1pPr>
            <a:lvl2pPr marL="466371" algn="l" defTabSz="932742" rtl="0" eaLnBrk="1" latinLnBrk="0" hangingPunct="1">
              <a:defRPr sz="1800" kern="1200">
                <a:solidFill>
                  <a:schemeClr val="lt1"/>
                </a:solidFill>
                <a:latin typeface="+mn-lt"/>
                <a:ea typeface="+mn-ea"/>
                <a:cs typeface="+mn-cs"/>
              </a:defRPr>
            </a:lvl2pPr>
            <a:lvl3pPr marL="932742" algn="l" defTabSz="932742" rtl="0" eaLnBrk="1" latinLnBrk="0" hangingPunct="1">
              <a:defRPr sz="1800" kern="1200">
                <a:solidFill>
                  <a:schemeClr val="lt1"/>
                </a:solidFill>
                <a:latin typeface="+mn-lt"/>
                <a:ea typeface="+mn-ea"/>
                <a:cs typeface="+mn-cs"/>
              </a:defRPr>
            </a:lvl3pPr>
            <a:lvl4pPr marL="1399113" algn="l" defTabSz="932742" rtl="0" eaLnBrk="1" latinLnBrk="0" hangingPunct="1">
              <a:defRPr sz="1800" kern="1200">
                <a:solidFill>
                  <a:schemeClr val="lt1"/>
                </a:solidFill>
                <a:latin typeface="+mn-lt"/>
                <a:ea typeface="+mn-ea"/>
                <a:cs typeface="+mn-cs"/>
              </a:defRPr>
            </a:lvl4pPr>
            <a:lvl5pPr marL="1865484" algn="l" defTabSz="932742" rtl="0" eaLnBrk="1" latinLnBrk="0" hangingPunct="1">
              <a:defRPr sz="1800" kern="1200">
                <a:solidFill>
                  <a:schemeClr val="lt1"/>
                </a:solidFill>
                <a:latin typeface="+mn-lt"/>
                <a:ea typeface="+mn-ea"/>
                <a:cs typeface="+mn-cs"/>
              </a:defRPr>
            </a:lvl5pPr>
            <a:lvl6pPr marL="2331856" algn="l" defTabSz="932742" rtl="0" eaLnBrk="1" latinLnBrk="0" hangingPunct="1">
              <a:defRPr sz="1800" kern="1200">
                <a:solidFill>
                  <a:schemeClr val="lt1"/>
                </a:solidFill>
                <a:latin typeface="+mn-lt"/>
                <a:ea typeface="+mn-ea"/>
                <a:cs typeface="+mn-cs"/>
              </a:defRPr>
            </a:lvl6pPr>
            <a:lvl7pPr marL="2798226" algn="l" defTabSz="932742" rtl="0" eaLnBrk="1" latinLnBrk="0" hangingPunct="1">
              <a:defRPr sz="1800" kern="1200">
                <a:solidFill>
                  <a:schemeClr val="lt1"/>
                </a:solidFill>
                <a:latin typeface="+mn-lt"/>
                <a:ea typeface="+mn-ea"/>
                <a:cs typeface="+mn-cs"/>
              </a:defRPr>
            </a:lvl7pPr>
            <a:lvl8pPr marL="3264597" algn="l" defTabSz="932742" rtl="0" eaLnBrk="1" latinLnBrk="0" hangingPunct="1">
              <a:defRPr sz="1800" kern="1200">
                <a:solidFill>
                  <a:schemeClr val="lt1"/>
                </a:solidFill>
                <a:latin typeface="+mn-lt"/>
                <a:ea typeface="+mn-ea"/>
                <a:cs typeface="+mn-cs"/>
              </a:defRPr>
            </a:lvl8pPr>
            <a:lvl9pPr marL="3730969" algn="l" defTabSz="932742" rtl="0" eaLnBrk="1" latinLnBrk="0" hangingPunct="1">
              <a:defRPr sz="1800" kern="1200">
                <a:solidFill>
                  <a:schemeClr val="lt1"/>
                </a:solidFill>
                <a:latin typeface="+mn-lt"/>
                <a:ea typeface="+mn-ea"/>
                <a:cs typeface="+mn-cs"/>
              </a:defRPr>
            </a:lvl9pPr>
          </a:lstStyle>
          <a:p>
            <a:pPr algn="ctr" defTabSz="713416"/>
            <a:r>
              <a:rPr lang="en-US" sz="1873" dirty="0">
                <a:solidFill>
                  <a:srgbClr val="FFFFFF"/>
                </a:solidFill>
                <a:latin typeface="Segoe UI Light"/>
                <a:cs typeface="Courier New" pitchFamily="49" charset="0"/>
              </a:rPr>
              <a:t>PolyBaseDMS</a:t>
            </a:r>
            <a:endParaRPr lang="en-US" sz="1873" spc="-78" dirty="0">
              <a:gradFill>
                <a:gsLst>
                  <a:gs pos="0">
                    <a:srgbClr val="FFFFFF"/>
                  </a:gs>
                  <a:gs pos="100000">
                    <a:srgbClr val="FFFFFF"/>
                  </a:gs>
                </a:gsLst>
                <a:lin ang="5400000" scaled="0"/>
              </a:gradFill>
              <a:latin typeface="Segoe UI Light"/>
              <a:ea typeface="Segoe UI" pitchFamily="34" charset="0"/>
              <a:cs typeface="Segoe UI" pitchFamily="34" charset="0"/>
            </a:endParaRPr>
          </a:p>
        </p:txBody>
      </p:sp>
      <p:cxnSp>
        <p:nvCxnSpPr>
          <p:cNvPr id="28" name="Elbow Connector 27"/>
          <p:cNvCxnSpPr>
            <a:stCxn id="13" idx="2"/>
          </p:cNvCxnSpPr>
          <p:nvPr/>
        </p:nvCxnSpPr>
        <p:spPr>
          <a:xfrm rot="5400000">
            <a:off x="2367018" y="3325180"/>
            <a:ext cx="178041" cy="988509"/>
          </a:xfrm>
          <a:prstGeom prst="bentConnector2">
            <a:avLst/>
          </a:prstGeom>
          <a:ln>
            <a:solidFill>
              <a:schemeClr val="tx1"/>
            </a:solidFill>
            <a:headEnd type="none"/>
            <a:tailEnd type="triangle"/>
          </a:ln>
        </p:spPr>
        <p:style>
          <a:lnRef idx="1">
            <a:schemeClr val="accent1"/>
          </a:lnRef>
          <a:fillRef idx="0">
            <a:schemeClr val="accent1"/>
          </a:fillRef>
          <a:effectRef idx="0">
            <a:schemeClr val="accent1"/>
          </a:effectRef>
          <a:fontRef idx="minor">
            <a:schemeClr val="tx1"/>
          </a:fontRef>
        </p:style>
      </p:cxnSp>
      <p:cxnSp>
        <p:nvCxnSpPr>
          <p:cNvPr id="29" name="Elbow Connector 28"/>
          <p:cNvCxnSpPr>
            <a:stCxn id="10" idx="2"/>
          </p:cNvCxnSpPr>
          <p:nvPr/>
        </p:nvCxnSpPr>
        <p:spPr>
          <a:xfrm rot="5400000">
            <a:off x="3105629" y="2586570"/>
            <a:ext cx="381519" cy="2669209"/>
          </a:xfrm>
          <a:prstGeom prst="bentConnector2">
            <a:avLst/>
          </a:prstGeom>
          <a:ln>
            <a:solidFill>
              <a:schemeClr val="tx1"/>
            </a:solidFill>
            <a:headEnd type="none"/>
            <a:tailEnd type="triangle"/>
          </a:ln>
        </p:spPr>
        <p:style>
          <a:lnRef idx="1">
            <a:schemeClr val="accent1"/>
          </a:lnRef>
          <a:fillRef idx="0">
            <a:schemeClr val="accent1"/>
          </a:fillRef>
          <a:effectRef idx="0">
            <a:schemeClr val="accent1"/>
          </a:effectRef>
          <a:fontRef idx="minor">
            <a:schemeClr val="tx1"/>
          </a:fontRef>
        </p:style>
      </p:cxnSp>
      <p:cxnSp>
        <p:nvCxnSpPr>
          <p:cNvPr id="33" name="Elbow Connector 32"/>
          <p:cNvCxnSpPr>
            <a:stCxn id="16" idx="2"/>
          </p:cNvCxnSpPr>
          <p:nvPr/>
        </p:nvCxnSpPr>
        <p:spPr>
          <a:xfrm rot="5400000">
            <a:off x="3840067" y="1852131"/>
            <a:ext cx="593343" cy="4349909"/>
          </a:xfrm>
          <a:prstGeom prst="bentConnector2">
            <a:avLst/>
          </a:prstGeom>
          <a:ln>
            <a:solidFill>
              <a:schemeClr val="tx1"/>
            </a:solidFill>
            <a:headEnd type="none"/>
            <a:tailEnd type="triangle"/>
          </a:ln>
        </p:spPr>
        <p:style>
          <a:lnRef idx="1">
            <a:schemeClr val="accent1"/>
          </a:lnRef>
          <a:fillRef idx="0">
            <a:schemeClr val="accent1"/>
          </a:fillRef>
          <a:effectRef idx="0">
            <a:schemeClr val="accent1"/>
          </a:effectRef>
          <a:fontRef idx="minor">
            <a:schemeClr val="tx1"/>
          </a:fontRef>
        </p:style>
      </p:cxnSp>
      <p:sp>
        <p:nvSpPr>
          <p:cNvPr id="37" name="Content Placeholder 2"/>
          <p:cNvSpPr txBox="1">
            <a:spLocks/>
          </p:cNvSpPr>
          <p:nvPr/>
        </p:nvSpPr>
        <p:spPr>
          <a:xfrm>
            <a:off x="707001" y="5425577"/>
            <a:ext cx="7383107" cy="1415744"/>
          </a:xfrm>
          <a:prstGeom prst="rect">
            <a:avLst/>
          </a:prstGeom>
        </p:spPr>
        <p:txBody>
          <a:bodyPr vert="horz" wrap="square" lIns="0" tIns="0" rIns="0" bIns="0" rtlCol="0">
            <a:noAutofit/>
          </a:bodyPr>
          <a:lstStyle>
            <a:defPPr>
              <a:defRPr lang="en-US"/>
            </a:defPPr>
            <a:lvl1pPr marL="0" algn="l" defTabSz="932742" rtl="0" eaLnBrk="1" latinLnBrk="0" hangingPunct="1">
              <a:defRPr sz="1800" kern="1200">
                <a:solidFill>
                  <a:schemeClr val="tx1"/>
                </a:solidFill>
                <a:latin typeface="+mn-lt"/>
                <a:ea typeface="+mn-ea"/>
                <a:cs typeface="+mn-cs"/>
              </a:defRPr>
            </a:lvl1pPr>
            <a:lvl2pPr marL="466371" algn="l" defTabSz="932742" rtl="0" eaLnBrk="1" latinLnBrk="0" hangingPunct="1">
              <a:defRPr sz="1800" kern="1200">
                <a:solidFill>
                  <a:schemeClr val="tx1"/>
                </a:solidFill>
                <a:latin typeface="+mn-lt"/>
                <a:ea typeface="+mn-ea"/>
                <a:cs typeface="+mn-cs"/>
              </a:defRPr>
            </a:lvl2pPr>
            <a:lvl3pPr marL="932742" algn="l" defTabSz="932742" rtl="0" eaLnBrk="1" latinLnBrk="0" hangingPunct="1">
              <a:defRPr sz="1800" kern="1200">
                <a:solidFill>
                  <a:schemeClr val="tx1"/>
                </a:solidFill>
                <a:latin typeface="+mn-lt"/>
                <a:ea typeface="+mn-ea"/>
                <a:cs typeface="+mn-cs"/>
              </a:defRPr>
            </a:lvl3pPr>
            <a:lvl4pPr marL="1399113" algn="l" defTabSz="932742" rtl="0" eaLnBrk="1" latinLnBrk="0" hangingPunct="1">
              <a:defRPr sz="1800" kern="1200">
                <a:solidFill>
                  <a:schemeClr val="tx1"/>
                </a:solidFill>
                <a:latin typeface="+mn-lt"/>
                <a:ea typeface="+mn-ea"/>
                <a:cs typeface="+mn-cs"/>
              </a:defRPr>
            </a:lvl4pPr>
            <a:lvl5pPr marL="1865484" algn="l" defTabSz="932742" rtl="0" eaLnBrk="1" latinLnBrk="0" hangingPunct="1">
              <a:defRPr sz="1800" kern="1200">
                <a:solidFill>
                  <a:schemeClr val="tx1"/>
                </a:solidFill>
                <a:latin typeface="+mn-lt"/>
                <a:ea typeface="+mn-ea"/>
                <a:cs typeface="+mn-cs"/>
              </a:defRPr>
            </a:lvl5pPr>
            <a:lvl6pPr marL="2331856" algn="l" defTabSz="932742" rtl="0" eaLnBrk="1" latinLnBrk="0" hangingPunct="1">
              <a:defRPr sz="1800" kern="1200">
                <a:solidFill>
                  <a:schemeClr val="tx1"/>
                </a:solidFill>
                <a:latin typeface="+mn-lt"/>
                <a:ea typeface="+mn-ea"/>
                <a:cs typeface="+mn-cs"/>
              </a:defRPr>
            </a:lvl6pPr>
            <a:lvl7pPr marL="2798226" algn="l" defTabSz="932742" rtl="0" eaLnBrk="1" latinLnBrk="0" hangingPunct="1">
              <a:defRPr sz="1800" kern="1200">
                <a:solidFill>
                  <a:schemeClr val="tx1"/>
                </a:solidFill>
                <a:latin typeface="+mn-lt"/>
                <a:ea typeface="+mn-ea"/>
                <a:cs typeface="+mn-cs"/>
              </a:defRPr>
            </a:lvl7pPr>
            <a:lvl8pPr marL="3264597" algn="l" defTabSz="932742" rtl="0" eaLnBrk="1" latinLnBrk="0" hangingPunct="1">
              <a:defRPr sz="1800" kern="1200">
                <a:solidFill>
                  <a:schemeClr val="tx1"/>
                </a:solidFill>
                <a:latin typeface="+mn-lt"/>
                <a:ea typeface="+mn-ea"/>
                <a:cs typeface="+mn-cs"/>
              </a:defRPr>
            </a:lvl8pPr>
            <a:lvl9pPr marL="3730969" algn="l" defTabSz="932742" rtl="0" eaLnBrk="1" latinLnBrk="0" hangingPunct="1">
              <a:defRPr sz="1800" kern="1200">
                <a:solidFill>
                  <a:schemeClr val="tx1"/>
                </a:solidFill>
                <a:latin typeface="+mn-lt"/>
                <a:ea typeface="+mn-ea"/>
                <a:cs typeface="+mn-cs"/>
              </a:defRPr>
            </a:lvl9pPr>
          </a:lstStyle>
          <a:p>
            <a:pPr defTabSz="951028"/>
            <a:r>
              <a:rPr lang="en-US" sz="2040" dirty="0">
                <a:solidFill>
                  <a:schemeClr val="accent5"/>
                </a:solidFill>
                <a:ea typeface="Segoe UI" pitchFamily="34" charset="0"/>
                <a:cs typeface="Segoe UI" pitchFamily="34" charset="0"/>
              </a:rPr>
              <a:t>Use stored procedures and GUI to configure nodes as compute nodes of a </a:t>
            </a:r>
            <a:r>
              <a:rPr lang="en-US" sz="2040" dirty="0" err="1">
                <a:solidFill>
                  <a:schemeClr val="accent5"/>
                </a:solidFill>
                <a:ea typeface="Segoe UI" pitchFamily="34" charset="0"/>
                <a:cs typeface="Segoe UI" pitchFamily="34" charset="0"/>
              </a:rPr>
              <a:t>PolyBase</a:t>
            </a:r>
            <a:r>
              <a:rPr lang="en-US" sz="2040" dirty="0">
                <a:solidFill>
                  <a:schemeClr val="accent5"/>
                </a:solidFill>
                <a:ea typeface="Segoe UI" pitchFamily="34" charset="0"/>
                <a:cs typeface="Segoe UI" pitchFamily="34" charset="0"/>
              </a:rPr>
              <a:t> group</a:t>
            </a:r>
            <a:endParaRPr lang="en-US" sz="2040" i="1" dirty="0">
              <a:solidFill>
                <a:schemeClr val="accent5"/>
              </a:solidFill>
              <a:ea typeface="Segoe UI" pitchFamily="34" charset="0"/>
              <a:cs typeface="Segoe UI" pitchFamily="34" charset="0"/>
            </a:endParaRPr>
          </a:p>
          <a:p>
            <a:endParaRPr lang="en-US" sz="3329" dirty="0">
              <a:solidFill>
                <a:srgbClr val="FF0000"/>
              </a:solidFill>
              <a:latin typeface="Segoe UI Light"/>
            </a:endParaRPr>
          </a:p>
          <a:p>
            <a:endParaRPr lang="en-US" sz="2497" dirty="0">
              <a:solidFill>
                <a:srgbClr val="FF0000"/>
              </a:solidFill>
              <a:latin typeface="Segoe UI Light"/>
            </a:endParaRPr>
          </a:p>
        </p:txBody>
      </p:sp>
      <p:pic>
        <p:nvPicPr>
          <p:cNvPr id="38" name="Picture 37"/>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7434795" y="1833819"/>
            <a:ext cx="4800551" cy="2505736"/>
          </a:xfrm>
          <a:prstGeom prst="rect">
            <a:avLst/>
          </a:prstGeom>
        </p:spPr>
      </p:pic>
      <p:grpSp>
        <p:nvGrpSpPr>
          <p:cNvPr id="42" name="Group 41"/>
          <p:cNvGrpSpPr/>
          <p:nvPr/>
        </p:nvGrpSpPr>
        <p:grpSpPr>
          <a:xfrm>
            <a:off x="8103122" y="2772374"/>
            <a:ext cx="4127242" cy="1136082"/>
            <a:chOff x="935286" y="2683921"/>
            <a:chExt cx="4429995" cy="944918"/>
          </a:xfrm>
        </p:grpSpPr>
        <p:sp>
          <p:nvSpPr>
            <p:cNvPr id="43" name="Rectangle 42"/>
            <p:cNvSpPr/>
            <p:nvPr/>
          </p:nvSpPr>
          <p:spPr bwMode="auto">
            <a:xfrm>
              <a:off x="935286" y="2683921"/>
              <a:ext cx="4416331" cy="487124"/>
            </a:xfrm>
            <a:prstGeom prst="rect">
              <a:avLst/>
            </a:prstGeom>
            <a:solidFill>
              <a:srgbClr val="FFFFFF"/>
            </a:solidFill>
            <a:ln w="9525" cap="flat" cmpd="sng" algn="ctr">
              <a:noFill/>
              <a:prstDash val="solid"/>
              <a:headEnd type="none" w="med" len="med"/>
              <a:tailEnd type="none" w="med" len="med"/>
            </a:ln>
            <a:effectLst/>
          </p:spPr>
          <p:txBody>
            <a:bodyPr rot="0" spcFirstLastPara="0" vertOverflow="overflow" horzOverflow="overflow" vert="horz" wrap="square" lIns="186521" tIns="149217" rIns="186521" bIns="149217" numCol="1" spcCol="0" rtlCol="0" fromWordArt="0" anchor="t" anchorCtr="0" forceAA="0" compatLnSpc="1">
              <a:prstTxWarp prst="textNoShape">
                <a:avLst/>
              </a:prstTxWarp>
              <a:noAutofit/>
            </a:bodyPr>
            <a:lstStyle/>
            <a:p>
              <a:r>
                <a:rPr lang="en-US" sz="1428" kern="0" dirty="0">
                  <a:solidFill>
                    <a:srgbClr val="0072C6">
                      <a:lumMod val="75000"/>
                    </a:srgbClr>
                  </a:solidFill>
                </a:rPr>
                <a:t>EXEC</a:t>
              </a:r>
              <a:r>
                <a:rPr lang="en-US" sz="1428" kern="0" dirty="0">
                  <a:solidFill>
                    <a:srgbClr val="000000"/>
                  </a:solidFill>
                </a:rPr>
                <a:t> sp_join_polybase_group bob.contoso.local, DemoServer, 1433;</a:t>
              </a:r>
            </a:p>
            <a:p>
              <a:pPr algn="ctr" defTabSz="951028">
                <a:lnSpc>
                  <a:spcPct val="90000"/>
                </a:lnSpc>
              </a:pPr>
              <a:endParaRPr lang="en-US" sz="918" kern="0" dirty="0" err="1">
                <a:solidFill>
                  <a:srgbClr val="000000"/>
                </a:solidFill>
                <a:ea typeface="Segoe UI" pitchFamily="34" charset="0"/>
                <a:cs typeface="Segoe UI" pitchFamily="34" charset="0"/>
              </a:endParaRPr>
            </a:p>
          </p:txBody>
        </p:sp>
        <p:sp>
          <p:nvSpPr>
            <p:cNvPr id="44" name="Rectangle 43"/>
            <p:cNvSpPr/>
            <p:nvPr/>
          </p:nvSpPr>
          <p:spPr bwMode="auto">
            <a:xfrm>
              <a:off x="948950" y="3141715"/>
              <a:ext cx="4416331" cy="487124"/>
            </a:xfrm>
            <a:prstGeom prst="rect">
              <a:avLst/>
            </a:prstGeom>
            <a:solidFill>
              <a:srgbClr val="FFFFFF"/>
            </a:solidFill>
            <a:ln w="9525" cap="flat" cmpd="sng" algn="ctr">
              <a:noFill/>
              <a:prstDash val="solid"/>
              <a:headEnd type="none" w="med" len="med"/>
              <a:tailEnd type="none" w="med" len="med"/>
            </a:ln>
            <a:effectLst/>
          </p:spPr>
          <p:txBody>
            <a:bodyPr rot="0" spcFirstLastPara="0" vertOverflow="overflow" horzOverflow="overflow" vert="horz" wrap="square" lIns="186521" tIns="149217" rIns="186521" bIns="149217" numCol="1" spcCol="0" rtlCol="0" fromWordArt="0" anchor="t" anchorCtr="0" forceAA="0" compatLnSpc="1">
              <a:prstTxWarp prst="textNoShape">
                <a:avLst/>
              </a:prstTxWarp>
              <a:noAutofit/>
            </a:bodyPr>
            <a:lstStyle/>
            <a:p>
              <a:r>
                <a:rPr lang="en-US" sz="1428" kern="0" dirty="0">
                  <a:solidFill>
                    <a:srgbClr val="0072C6">
                      <a:lumMod val="75000"/>
                    </a:srgbClr>
                  </a:solidFill>
                </a:rPr>
                <a:t>EXEC</a:t>
              </a:r>
              <a:r>
                <a:rPr lang="en-US" sz="1428" kern="0" dirty="0">
                  <a:solidFill>
                    <a:srgbClr val="000000"/>
                  </a:solidFill>
                </a:rPr>
                <a:t> sp_leave_polybase_group;</a:t>
              </a:r>
            </a:p>
            <a:p>
              <a:pPr algn="ctr" defTabSz="951028">
                <a:lnSpc>
                  <a:spcPct val="90000"/>
                </a:lnSpc>
              </a:pPr>
              <a:endParaRPr lang="en-US" sz="918" kern="0" dirty="0" err="1">
                <a:solidFill>
                  <a:srgbClr val="000000"/>
                </a:solidFill>
                <a:ea typeface="Segoe UI" pitchFamily="34" charset="0"/>
                <a:cs typeface="Segoe UI" pitchFamily="34" charset="0"/>
              </a:endParaRPr>
            </a:p>
          </p:txBody>
        </p:sp>
      </p:grpSp>
      <p:sp>
        <p:nvSpPr>
          <p:cNvPr id="45" name="TextBox 13"/>
          <p:cNvSpPr txBox="1"/>
          <p:nvPr/>
        </p:nvSpPr>
        <p:spPr>
          <a:xfrm>
            <a:off x="476713" y="1368535"/>
            <a:ext cx="1497205" cy="384272"/>
          </a:xfrm>
          <a:prstGeom prst="rect">
            <a:avLst/>
          </a:prstGeom>
          <a:noFill/>
        </p:spPr>
        <p:txBody>
          <a:bodyPr wrap="none" lIns="0" tIns="0" rIns="0" bIns="0" rtlCol="0">
            <a:spAutoFit/>
          </a:bodyPr>
          <a:lstStyle>
            <a:defPPr>
              <a:defRPr lang="en-US"/>
            </a:defPPr>
            <a:lvl1pPr marL="0" algn="l" defTabSz="932742" rtl="0" eaLnBrk="1" latinLnBrk="0" hangingPunct="1">
              <a:defRPr sz="1800" kern="1200">
                <a:solidFill>
                  <a:schemeClr val="tx1"/>
                </a:solidFill>
                <a:latin typeface="+mn-lt"/>
                <a:ea typeface="+mn-ea"/>
                <a:cs typeface="+mn-cs"/>
              </a:defRPr>
            </a:lvl1pPr>
            <a:lvl2pPr marL="466371" algn="l" defTabSz="932742" rtl="0" eaLnBrk="1" latinLnBrk="0" hangingPunct="1">
              <a:defRPr sz="1800" kern="1200">
                <a:solidFill>
                  <a:schemeClr val="tx1"/>
                </a:solidFill>
                <a:latin typeface="+mn-lt"/>
                <a:ea typeface="+mn-ea"/>
                <a:cs typeface="+mn-cs"/>
              </a:defRPr>
            </a:lvl2pPr>
            <a:lvl3pPr marL="932742" algn="l" defTabSz="932742" rtl="0" eaLnBrk="1" latinLnBrk="0" hangingPunct="1">
              <a:defRPr sz="1800" kern="1200">
                <a:solidFill>
                  <a:schemeClr val="tx1"/>
                </a:solidFill>
                <a:latin typeface="+mn-lt"/>
                <a:ea typeface="+mn-ea"/>
                <a:cs typeface="+mn-cs"/>
              </a:defRPr>
            </a:lvl3pPr>
            <a:lvl4pPr marL="1399113" algn="l" defTabSz="932742" rtl="0" eaLnBrk="1" latinLnBrk="0" hangingPunct="1">
              <a:defRPr sz="1800" kern="1200">
                <a:solidFill>
                  <a:schemeClr val="tx1"/>
                </a:solidFill>
                <a:latin typeface="+mn-lt"/>
                <a:ea typeface="+mn-ea"/>
                <a:cs typeface="+mn-cs"/>
              </a:defRPr>
            </a:lvl4pPr>
            <a:lvl5pPr marL="1865484" algn="l" defTabSz="932742" rtl="0" eaLnBrk="1" latinLnBrk="0" hangingPunct="1">
              <a:defRPr sz="1800" kern="1200">
                <a:solidFill>
                  <a:schemeClr val="tx1"/>
                </a:solidFill>
                <a:latin typeface="+mn-lt"/>
                <a:ea typeface="+mn-ea"/>
                <a:cs typeface="+mn-cs"/>
              </a:defRPr>
            </a:lvl5pPr>
            <a:lvl6pPr marL="2331856" algn="l" defTabSz="932742" rtl="0" eaLnBrk="1" latinLnBrk="0" hangingPunct="1">
              <a:defRPr sz="1800" kern="1200">
                <a:solidFill>
                  <a:schemeClr val="tx1"/>
                </a:solidFill>
                <a:latin typeface="+mn-lt"/>
                <a:ea typeface="+mn-ea"/>
                <a:cs typeface="+mn-cs"/>
              </a:defRPr>
            </a:lvl6pPr>
            <a:lvl7pPr marL="2798226" algn="l" defTabSz="932742" rtl="0" eaLnBrk="1" latinLnBrk="0" hangingPunct="1">
              <a:defRPr sz="1800" kern="1200">
                <a:solidFill>
                  <a:schemeClr val="tx1"/>
                </a:solidFill>
                <a:latin typeface="+mn-lt"/>
                <a:ea typeface="+mn-ea"/>
                <a:cs typeface="+mn-cs"/>
              </a:defRPr>
            </a:lvl7pPr>
            <a:lvl8pPr marL="3264597" algn="l" defTabSz="932742" rtl="0" eaLnBrk="1" latinLnBrk="0" hangingPunct="1">
              <a:defRPr sz="1800" kern="1200">
                <a:solidFill>
                  <a:schemeClr val="tx1"/>
                </a:solidFill>
                <a:latin typeface="+mn-lt"/>
                <a:ea typeface="+mn-ea"/>
                <a:cs typeface="+mn-cs"/>
              </a:defRPr>
            </a:lvl8pPr>
            <a:lvl9pPr marL="3730969" algn="l" defTabSz="932742" rtl="0" eaLnBrk="1" latinLnBrk="0" hangingPunct="1">
              <a:defRPr sz="1800" kern="1200">
                <a:solidFill>
                  <a:schemeClr val="tx1"/>
                </a:solidFill>
                <a:latin typeface="+mn-lt"/>
                <a:ea typeface="+mn-ea"/>
                <a:cs typeface="+mn-cs"/>
              </a:defRPr>
            </a:lvl9pPr>
          </a:lstStyle>
          <a:p>
            <a:r>
              <a:rPr lang="en-US" sz="2497" b="1" dirty="0">
                <a:solidFill>
                  <a:srgbClr val="FF0000"/>
                </a:solidFill>
                <a:latin typeface="Segoe UI Light" pitchFamily="34" charset="0"/>
              </a:rPr>
              <a:t>Head node</a:t>
            </a:r>
          </a:p>
        </p:txBody>
      </p:sp>
      <p:sp>
        <p:nvSpPr>
          <p:cNvPr id="46" name="TextBox 19"/>
          <p:cNvSpPr txBox="1"/>
          <p:nvPr/>
        </p:nvSpPr>
        <p:spPr>
          <a:xfrm>
            <a:off x="2375333" y="4845090"/>
            <a:ext cx="2449196" cy="391854"/>
          </a:xfrm>
          <a:prstGeom prst="rect">
            <a:avLst/>
          </a:prstGeom>
          <a:noFill/>
        </p:spPr>
        <p:txBody>
          <a:bodyPr wrap="square" lIns="0" tIns="0" rIns="0" bIns="0" rtlCol="0">
            <a:spAutoFit/>
          </a:bodyPr>
          <a:lstStyle>
            <a:defPPr>
              <a:defRPr lang="en-US"/>
            </a:defPPr>
            <a:lvl1pPr marL="0" algn="l" defTabSz="932742" rtl="0" eaLnBrk="1" latinLnBrk="0" hangingPunct="1">
              <a:defRPr sz="1800" kern="1200">
                <a:solidFill>
                  <a:schemeClr val="tx1"/>
                </a:solidFill>
                <a:latin typeface="+mn-lt"/>
                <a:ea typeface="+mn-ea"/>
                <a:cs typeface="+mn-cs"/>
              </a:defRPr>
            </a:lvl1pPr>
            <a:lvl2pPr marL="466371" algn="l" defTabSz="932742" rtl="0" eaLnBrk="1" latinLnBrk="0" hangingPunct="1">
              <a:defRPr sz="1800" kern="1200">
                <a:solidFill>
                  <a:schemeClr val="tx1"/>
                </a:solidFill>
                <a:latin typeface="+mn-lt"/>
                <a:ea typeface="+mn-ea"/>
                <a:cs typeface="+mn-cs"/>
              </a:defRPr>
            </a:lvl2pPr>
            <a:lvl3pPr marL="932742" algn="l" defTabSz="932742" rtl="0" eaLnBrk="1" latinLnBrk="0" hangingPunct="1">
              <a:defRPr sz="1800" kern="1200">
                <a:solidFill>
                  <a:schemeClr val="tx1"/>
                </a:solidFill>
                <a:latin typeface="+mn-lt"/>
                <a:ea typeface="+mn-ea"/>
                <a:cs typeface="+mn-cs"/>
              </a:defRPr>
            </a:lvl3pPr>
            <a:lvl4pPr marL="1399113" algn="l" defTabSz="932742" rtl="0" eaLnBrk="1" latinLnBrk="0" hangingPunct="1">
              <a:defRPr sz="1800" kern="1200">
                <a:solidFill>
                  <a:schemeClr val="tx1"/>
                </a:solidFill>
                <a:latin typeface="+mn-lt"/>
                <a:ea typeface="+mn-ea"/>
                <a:cs typeface="+mn-cs"/>
              </a:defRPr>
            </a:lvl4pPr>
            <a:lvl5pPr marL="1865484" algn="l" defTabSz="932742" rtl="0" eaLnBrk="1" latinLnBrk="0" hangingPunct="1">
              <a:defRPr sz="1800" kern="1200">
                <a:solidFill>
                  <a:schemeClr val="tx1"/>
                </a:solidFill>
                <a:latin typeface="+mn-lt"/>
                <a:ea typeface="+mn-ea"/>
                <a:cs typeface="+mn-cs"/>
              </a:defRPr>
            </a:lvl5pPr>
            <a:lvl6pPr marL="2331856" algn="l" defTabSz="932742" rtl="0" eaLnBrk="1" latinLnBrk="0" hangingPunct="1">
              <a:defRPr sz="1800" kern="1200">
                <a:solidFill>
                  <a:schemeClr val="tx1"/>
                </a:solidFill>
                <a:latin typeface="+mn-lt"/>
                <a:ea typeface="+mn-ea"/>
                <a:cs typeface="+mn-cs"/>
              </a:defRPr>
            </a:lvl6pPr>
            <a:lvl7pPr marL="2798226" algn="l" defTabSz="932742" rtl="0" eaLnBrk="1" latinLnBrk="0" hangingPunct="1">
              <a:defRPr sz="1800" kern="1200">
                <a:solidFill>
                  <a:schemeClr val="tx1"/>
                </a:solidFill>
                <a:latin typeface="+mn-lt"/>
                <a:ea typeface="+mn-ea"/>
                <a:cs typeface="+mn-cs"/>
              </a:defRPr>
            </a:lvl7pPr>
            <a:lvl8pPr marL="3264597" algn="l" defTabSz="932742" rtl="0" eaLnBrk="1" latinLnBrk="0" hangingPunct="1">
              <a:defRPr sz="1800" kern="1200">
                <a:solidFill>
                  <a:schemeClr val="tx1"/>
                </a:solidFill>
                <a:latin typeface="+mn-lt"/>
                <a:ea typeface="+mn-ea"/>
                <a:cs typeface="+mn-cs"/>
              </a:defRPr>
            </a:lvl8pPr>
            <a:lvl9pPr marL="3730969" algn="l" defTabSz="932742" rtl="0" eaLnBrk="1" latinLnBrk="0" hangingPunct="1">
              <a:defRPr sz="1800" kern="1200">
                <a:solidFill>
                  <a:schemeClr val="tx1"/>
                </a:solidFill>
                <a:latin typeface="+mn-lt"/>
                <a:ea typeface="+mn-ea"/>
                <a:cs typeface="+mn-cs"/>
              </a:defRPr>
            </a:lvl9pPr>
          </a:lstStyle>
          <a:p>
            <a:pPr algn="ctr"/>
            <a:r>
              <a:rPr lang="en-US" sz="2497" b="1" dirty="0">
                <a:solidFill>
                  <a:srgbClr val="FF0000"/>
                </a:solidFill>
                <a:latin typeface="Segoe UI Light" pitchFamily="34" charset="0"/>
              </a:rPr>
              <a:t>Compute nodes</a:t>
            </a:r>
          </a:p>
        </p:txBody>
      </p:sp>
      <p:sp>
        <p:nvSpPr>
          <p:cNvPr id="47" name="Left Brace 46"/>
          <p:cNvSpPr/>
          <p:nvPr/>
        </p:nvSpPr>
        <p:spPr>
          <a:xfrm rot="16200000" flipV="1">
            <a:off x="3592481" y="1433686"/>
            <a:ext cx="396321" cy="6426487"/>
          </a:xfrm>
          <a:prstGeom prst="leftBrace">
            <a:avLst>
              <a:gd name="adj1" fmla="val 29725"/>
              <a:gd name="adj2" fmla="val 50000"/>
            </a:avLst>
          </a:prstGeom>
          <a:ln w="127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defPPr>
              <a:defRPr lang="en-US"/>
            </a:defPPr>
            <a:lvl1pPr marL="0" algn="l" defTabSz="932742" rtl="0" eaLnBrk="1" latinLnBrk="0" hangingPunct="1">
              <a:defRPr sz="1800" kern="1200">
                <a:solidFill>
                  <a:schemeClr val="tx1"/>
                </a:solidFill>
                <a:latin typeface="+mn-lt"/>
                <a:ea typeface="+mn-ea"/>
                <a:cs typeface="+mn-cs"/>
              </a:defRPr>
            </a:lvl1pPr>
            <a:lvl2pPr marL="466371" algn="l" defTabSz="932742" rtl="0" eaLnBrk="1" latinLnBrk="0" hangingPunct="1">
              <a:defRPr sz="1800" kern="1200">
                <a:solidFill>
                  <a:schemeClr val="tx1"/>
                </a:solidFill>
                <a:latin typeface="+mn-lt"/>
                <a:ea typeface="+mn-ea"/>
                <a:cs typeface="+mn-cs"/>
              </a:defRPr>
            </a:lvl2pPr>
            <a:lvl3pPr marL="932742" algn="l" defTabSz="932742" rtl="0" eaLnBrk="1" latinLnBrk="0" hangingPunct="1">
              <a:defRPr sz="1800" kern="1200">
                <a:solidFill>
                  <a:schemeClr val="tx1"/>
                </a:solidFill>
                <a:latin typeface="+mn-lt"/>
                <a:ea typeface="+mn-ea"/>
                <a:cs typeface="+mn-cs"/>
              </a:defRPr>
            </a:lvl3pPr>
            <a:lvl4pPr marL="1399113" algn="l" defTabSz="932742" rtl="0" eaLnBrk="1" latinLnBrk="0" hangingPunct="1">
              <a:defRPr sz="1800" kern="1200">
                <a:solidFill>
                  <a:schemeClr val="tx1"/>
                </a:solidFill>
                <a:latin typeface="+mn-lt"/>
                <a:ea typeface="+mn-ea"/>
                <a:cs typeface="+mn-cs"/>
              </a:defRPr>
            </a:lvl4pPr>
            <a:lvl5pPr marL="1865484" algn="l" defTabSz="932742" rtl="0" eaLnBrk="1" latinLnBrk="0" hangingPunct="1">
              <a:defRPr sz="1800" kern="1200">
                <a:solidFill>
                  <a:schemeClr val="tx1"/>
                </a:solidFill>
                <a:latin typeface="+mn-lt"/>
                <a:ea typeface="+mn-ea"/>
                <a:cs typeface="+mn-cs"/>
              </a:defRPr>
            </a:lvl5pPr>
            <a:lvl6pPr marL="2331856" algn="l" defTabSz="932742" rtl="0" eaLnBrk="1" latinLnBrk="0" hangingPunct="1">
              <a:defRPr sz="1800" kern="1200">
                <a:solidFill>
                  <a:schemeClr val="tx1"/>
                </a:solidFill>
                <a:latin typeface="+mn-lt"/>
                <a:ea typeface="+mn-ea"/>
                <a:cs typeface="+mn-cs"/>
              </a:defRPr>
            </a:lvl6pPr>
            <a:lvl7pPr marL="2798226" algn="l" defTabSz="932742" rtl="0" eaLnBrk="1" latinLnBrk="0" hangingPunct="1">
              <a:defRPr sz="1800" kern="1200">
                <a:solidFill>
                  <a:schemeClr val="tx1"/>
                </a:solidFill>
                <a:latin typeface="+mn-lt"/>
                <a:ea typeface="+mn-ea"/>
                <a:cs typeface="+mn-cs"/>
              </a:defRPr>
            </a:lvl7pPr>
            <a:lvl8pPr marL="3264597" algn="l" defTabSz="932742" rtl="0" eaLnBrk="1" latinLnBrk="0" hangingPunct="1">
              <a:defRPr sz="1800" kern="1200">
                <a:solidFill>
                  <a:schemeClr val="tx1"/>
                </a:solidFill>
                <a:latin typeface="+mn-lt"/>
                <a:ea typeface="+mn-ea"/>
                <a:cs typeface="+mn-cs"/>
              </a:defRPr>
            </a:lvl8pPr>
            <a:lvl9pPr marL="3730969" algn="l" defTabSz="932742" rtl="0" eaLnBrk="1" latinLnBrk="0" hangingPunct="1">
              <a:defRPr sz="1800" kern="1200">
                <a:solidFill>
                  <a:schemeClr val="tx1"/>
                </a:solidFill>
                <a:latin typeface="+mn-lt"/>
                <a:ea typeface="+mn-ea"/>
                <a:cs typeface="+mn-cs"/>
              </a:defRPr>
            </a:lvl9pPr>
          </a:lstStyle>
          <a:p>
            <a:pPr algn="ctr"/>
            <a:endParaRPr lang="en-US" sz="1873">
              <a:solidFill>
                <a:srgbClr val="FFFFFF"/>
              </a:solidFill>
            </a:endParaRPr>
          </a:p>
        </p:txBody>
      </p:sp>
      <p:sp>
        <p:nvSpPr>
          <p:cNvPr id="32" name="TextBox 31"/>
          <p:cNvSpPr txBox="1"/>
          <p:nvPr/>
        </p:nvSpPr>
        <p:spPr>
          <a:xfrm>
            <a:off x="1" y="6642289"/>
            <a:ext cx="3806190" cy="352236"/>
          </a:xfrm>
          <a:prstGeom prst="rect">
            <a:avLst/>
          </a:prstGeom>
          <a:noFill/>
        </p:spPr>
        <p:txBody>
          <a:bodyPr wrap="square" lIns="365760" tIns="146304" rIns="182880" bIns="146304" rtlCol="0" anchor="ctr" anchorCtr="0">
            <a:noAutofit/>
          </a:bodyPr>
          <a:lstStyle/>
          <a:p>
            <a:pPr>
              <a:lnSpc>
                <a:spcPct val="90000"/>
              </a:lnSpc>
              <a:spcAft>
                <a:spcPts val="600"/>
              </a:spcAft>
            </a:pPr>
            <a:r>
              <a:rPr lang="en-US" sz="1400" dirty="0">
                <a:solidFill>
                  <a:schemeClr val="bg1"/>
                </a:solidFill>
                <a:latin typeface="Segoe UI Semibold" panose="020B0702040204020203" pitchFamily="34" charset="0"/>
                <a:ea typeface="Segoe UI Black" panose="020B0A02040204020203" pitchFamily="34" charset="0"/>
                <a:cs typeface="Segoe UI Semibold" panose="020B0702040204020203" pitchFamily="34" charset="0"/>
              </a:rPr>
              <a:t>Access any data</a:t>
            </a:r>
          </a:p>
        </p:txBody>
      </p:sp>
    </p:spTree>
    <p:extLst>
      <p:ext uri="{BB962C8B-B14F-4D97-AF65-F5344CB8AC3E}">
        <p14:creationId xmlns:p14="http://schemas.microsoft.com/office/powerpoint/2010/main" val="702817255"/>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1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Operational analytics with </a:t>
            </a:r>
            <a:r>
              <a:rPr lang="en-US" dirty="0" err="1"/>
              <a:t>columnstore</a:t>
            </a:r>
            <a:r>
              <a:rPr lang="en-US" dirty="0"/>
              <a:t> index</a:t>
            </a:r>
          </a:p>
        </p:txBody>
      </p:sp>
      <p:sp>
        <p:nvSpPr>
          <p:cNvPr id="45" name="Text Placeholder 44"/>
          <p:cNvSpPr>
            <a:spLocks noGrp="1"/>
          </p:cNvSpPr>
          <p:nvPr>
            <p:ph type="body" sz="quarter" idx="13"/>
          </p:nvPr>
        </p:nvSpPr>
        <p:spPr/>
        <p:txBody>
          <a:bodyPr>
            <a:noAutofit/>
          </a:bodyPr>
          <a:lstStyle/>
          <a:p>
            <a:pPr>
              <a:lnSpc>
                <a:spcPct val="100000"/>
              </a:lnSpc>
              <a:spcAft>
                <a:spcPts val="0"/>
              </a:spcAft>
            </a:pPr>
            <a:r>
              <a:rPr lang="en-US" dirty="0">
                <a:latin typeface="Segoe UI Semilight" panose="020B0402040204020203" pitchFamily="34" charset="0"/>
                <a:cs typeface="Segoe UI Semilight" panose="020B0402040204020203" pitchFamily="34" charset="0"/>
              </a:rPr>
              <a:t>Key points</a:t>
            </a:r>
          </a:p>
          <a:p>
            <a:pPr>
              <a:lnSpc>
                <a:spcPct val="100000"/>
              </a:lnSpc>
              <a:spcAft>
                <a:spcPts val="0"/>
              </a:spcAft>
            </a:pPr>
            <a:r>
              <a:rPr lang="en-US" sz="1800" dirty="0">
                <a:solidFill>
                  <a:schemeClr val="tx1">
                    <a:lumMod val="90000"/>
                    <a:lumOff val="10000"/>
                  </a:schemeClr>
                </a:solidFill>
                <a:latin typeface="+mn-lt"/>
                <a:cs typeface="Segoe UI" panose="020B0502040204020203" pitchFamily="34" charset="0"/>
              </a:rPr>
              <a:t>Create an updateable NCCI for analytics queries</a:t>
            </a:r>
          </a:p>
          <a:p>
            <a:pPr>
              <a:lnSpc>
                <a:spcPct val="100000"/>
              </a:lnSpc>
              <a:spcAft>
                <a:spcPts val="0"/>
              </a:spcAft>
            </a:pPr>
            <a:r>
              <a:rPr lang="en-US" sz="1800" dirty="0">
                <a:solidFill>
                  <a:schemeClr val="tx1">
                    <a:lumMod val="90000"/>
                    <a:lumOff val="10000"/>
                  </a:schemeClr>
                </a:solidFill>
                <a:latin typeface="+mn-lt"/>
                <a:cs typeface="Segoe UI" panose="020B0502040204020203" pitchFamily="34" charset="0"/>
              </a:rPr>
              <a:t>Drop all other indexes that were created for analytics </a:t>
            </a:r>
          </a:p>
          <a:p>
            <a:pPr>
              <a:lnSpc>
                <a:spcPct val="100000"/>
              </a:lnSpc>
              <a:spcAft>
                <a:spcPts val="0"/>
              </a:spcAft>
            </a:pPr>
            <a:r>
              <a:rPr lang="en-US" sz="1800" dirty="0">
                <a:solidFill>
                  <a:schemeClr val="tx1">
                    <a:lumMod val="90000"/>
                    <a:lumOff val="10000"/>
                  </a:schemeClr>
                </a:solidFill>
                <a:latin typeface="+mn-lt"/>
                <a:cs typeface="Segoe UI" panose="020B0502040204020203" pitchFamily="34" charset="0"/>
              </a:rPr>
              <a:t>No application changes</a:t>
            </a:r>
          </a:p>
          <a:p>
            <a:pPr>
              <a:lnSpc>
                <a:spcPct val="100000"/>
              </a:lnSpc>
              <a:spcAft>
                <a:spcPts val="0"/>
              </a:spcAft>
            </a:pPr>
            <a:r>
              <a:rPr lang="en-US" sz="1800" dirty="0" err="1">
                <a:solidFill>
                  <a:schemeClr val="tx1">
                    <a:lumMod val="90000"/>
                    <a:lumOff val="10000"/>
                  </a:schemeClr>
                </a:solidFill>
                <a:latin typeface="+mn-lt"/>
                <a:cs typeface="Segoe UI" panose="020B0502040204020203" pitchFamily="34" charset="0"/>
              </a:rPr>
              <a:t>Columnstore</a:t>
            </a:r>
            <a:r>
              <a:rPr lang="en-US" sz="1800" dirty="0">
                <a:solidFill>
                  <a:schemeClr val="tx1">
                    <a:lumMod val="90000"/>
                    <a:lumOff val="10000"/>
                  </a:schemeClr>
                </a:solidFill>
                <a:latin typeface="+mn-lt"/>
                <a:cs typeface="Segoe UI" panose="020B0502040204020203" pitchFamily="34" charset="0"/>
              </a:rPr>
              <a:t> index is maintained just like any other index</a:t>
            </a:r>
          </a:p>
          <a:p>
            <a:pPr>
              <a:lnSpc>
                <a:spcPct val="100000"/>
              </a:lnSpc>
              <a:spcAft>
                <a:spcPts val="0"/>
              </a:spcAft>
            </a:pPr>
            <a:r>
              <a:rPr lang="en-US" sz="1800" dirty="0">
                <a:solidFill>
                  <a:schemeClr val="tx1">
                    <a:lumMod val="90000"/>
                    <a:lumOff val="10000"/>
                  </a:schemeClr>
                </a:solidFill>
                <a:latin typeface="+mn-lt"/>
                <a:cs typeface="Segoe UI" panose="020B0502040204020203" pitchFamily="34" charset="0"/>
              </a:rPr>
              <a:t>Query optimizer will choose </a:t>
            </a:r>
            <a:r>
              <a:rPr lang="en-US" sz="1800" dirty="0" err="1">
                <a:solidFill>
                  <a:schemeClr val="tx1">
                    <a:lumMod val="90000"/>
                    <a:lumOff val="10000"/>
                  </a:schemeClr>
                </a:solidFill>
                <a:latin typeface="+mn-lt"/>
                <a:cs typeface="Segoe UI" panose="020B0502040204020203" pitchFamily="34" charset="0"/>
              </a:rPr>
              <a:t>columnstore</a:t>
            </a:r>
            <a:r>
              <a:rPr lang="en-US" sz="1800" dirty="0">
                <a:solidFill>
                  <a:schemeClr val="tx1">
                    <a:lumMod val="90000"/>
                    <a:lumOff val="10000"/>
                  </a:schemeClr>
                </a:solidFill>
                <a:latin typeface="+mn-lt"/>
                <a:cs typeface="Segoe UI" panose="020B0502040204020203" pitchFamily="34" charset="0"/>
              </a:rPr>
              <a:t> index where needed</a:t>
            </a:r>
          </a:p>
        </p:txBody>
      </p:sp>
      <p:sp>
        <p:nvSpPr>
          <p:cNvPr id="39" name="Isosceles Triangle 38"/>
          <p:cNvSpPr/>
          <p:nvPr/>
        </p:nvSpPr>
        <p:spPr bwMode="auto">
          <a:xfrm>
            <a:off x="1643322" y="1959459"/>
            <a:ext cx="5571660" cy="720784"/>
          </a:xfrm>
          <a:prstGeom prst="triangle">
            <a:avLst>
              <a:gd name="adj" fmla="val 50497"/>
            </a:avLst>
          </a:prstGeom>
          <a:solidFill>
            <a:schemeClr val="accent6"/>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9285" tIns="143428" rIns="179285" bIns="143428" numCol="1" spcCol="0" rtlCol="0" fromWordArt="0" anchor="t" anchorCtr="0" forceAA="0" compatLnSpc="1">
            <a:prstTxWarp prst="textNoShape">
              <a:avLst/>
            </a:prstTxWarp>
            <a:noAutofit/>
          </a:bodyPr>
          <a:lstStyle/>
          <a:p>
            <a:pPr algn="ctr" defTabSz="914102" fontAlgn="base">
              <a:lnSpc>
                <a:spcPct val="90000"/>
              </a:lnSpc>
              <a:spcBef>
                <a:spcPct val="0"/>
              </a:spcBef>
              <a:spcAft>
                <a:spcPct val="0"/>
              </a:spcAft>
            </a:pPr>
            <a:endParaRPr lang="en-US" sz="2353" dirty="0">
              <a:gradFill>
                <a:gsLst>
                  <a:gs pos="0">
                    <a:srgbClr val="FFFFFF"/>
                  </a:gs>
                  <a:gs pos="100000">
                    <a:srgbClr val="FFFFFF"/>
                  </a:gs>
                </a:gsLst>
                <a:lin ang="5400000" scaled="0"/>
              </a:gradFill>
              <a:ea typeface="Segoe UI" pitchFamily="34" charset="0"/>
              <a:cs typeface="Segoe UI" pitchFamily="34" charset="0"/>
            </a:endParaRPr>
          </a:p>
        </p:txBody>
      </p:sp>
      <p:grpSp>
        <p:nvGrpSpPr>
          <p:cNvPr id="40" name="Group 39"/>
          <p:cNvGrpSpPr/>
          <p:nvPr/>
        </p:nvGrpSpPr>
        <p:grpSpPr>
          <a:xfrm>
            <a:off x="627290" y="1632039"/>
            <a:ext cx="6553200" cy="1789058"/>
            <a:chOff x="1211177" y="2213150"/>
            <a:chExt cx="3676492" cy="1502216"/>
          </a:xfrm>
        </p:grpSpPr>
        <p:sp>
          <p:nvSpPr>
            <p:cNvPr id="41" name="Rectangle 40"/>
            <p:cNvSpPr/>
            <p:nvPr/>
          </p:nvSpPr>
          <p:spPr bwMode="auto">
            <a:xfrm>
              <a:off x="1211177" y="3022912"/>
              <a:ext cx="3676492" cy="692454"/>
            </a:xfrm>
            <a:prstGeom prst="rect">
              <a:avLst/>
            </a:prstGeom>
            <a:solidFill>
              <a:schemeClr val="accent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9285" tIns="143428" rIns="179285" bIns="143428" numCol="1" spcCol="0" rtlCol="0" fromWordArt="0" anchor="t" anchorCtr="0" forceAA="0" compatLnSpc="1">
              <a:prstTxWarp prst="textNoShape">
                <a:avLst/>
              </a:prstTxWarp>
              <a:noAutofit/>
            </a:bodyPr>
            <a:lstStyle/>
            <a:p>
              <a:pPr algn="ctr" defTabSz="914102" fontAlgn="base">
                <a:lnSpc>
                  <a:spcPct val="90000"/>
                </a:lnSpc>
                <a:spcBef>
                  <a:spcPct val="0"/>
                </a:spcBef>
                <a:spcAft>
                  <a:spcPct val="0"/>
                </a:spcAft>
              </a:pPr>
              <a:r>
                <a:rPr lang="en-US" dirty="0">
                  <a:gradFill>
                    <a:gsLst>
                      <a:gs pos="0">
                        <a:srgbClr val="FFFFFF"/>
                      </a:gs>
                      <a:gs pos="100000">
                        <a:srgbClr val="FFFFFF"/>
                      </a:gs>
                    </a:gsLst>
                    <a:lin ang="5400000" scaled="0"/>
                  </a:gradFill>
                  <a:ea typeface="Segoe UI" pitchFamily="34" charset="0"/>
                  <a:cs typeface="Segoe UI" pitchFamily="34" charset="0"/>
                </a:rPr>
                <a:t>Relational table</a:t>
              </a:r>
            </a:p>
            <a:p>
              <a:pPr algn="ctr" defTabSz="914102" fontAlgn="base">
                <a:lnSpc>
                  <a:spcPct val="90000"/>
                </a:lnSpc>
                <a:spcBef>
                  <a:spcPct val="0"/>
                </a:spcBef>
                <a:spcAft>
                  <a:spcPct val="0"/>
                </a:spcAft>
              </a:pPr>
              <a:r>
                <a:rPr lang="en-US" dirty="0">
                  <a:gradFill>
                    <a:gsLst>
                      <a:gs pos="0">
                        <a:srgbClr val="FFFFFF"/>
                      </a:gs>
                      <a:gs pos="100000">
                        <a:srgbClr val="FFFFFF"/>
                      </a:gs>
                    </a:gsLst>
                    <a:lin ang="5400000" scaled="0"/>
                  </a:gradFill>
                  <a:ea typeface="Segoe UI" pitchFamily="34" charset="0"/>
                  <a:cs typeface="Segoe UI" pitchFamily="34" charset="0"/>
                </a:rPr>
                <a:t>(Clustered index/heap</a:t>
              </a:r>
              <a:r>
                <a:rPr lang="en-US" sz="1400" dirty="0">
                  <a:gradFill>
                    <a:gsLst>
                      <a:gs pos="0">
                        <a:srgbClr val="FFFFFF"/>
                      </a:gs>
                      <a:gs pos="100000">
                        <a:srgbClr val="FFFFFF"/>
                      </a:gs>
                    </a:gsLst>
                    <a:lin ang="5400000" scaled="0"/>
                  </a:gradFill>
                  <a:ea typeface="Segoe UI" pitchFamily="34" charset="0"/>
                  <a:cs typeface="Segoe UI" pitchFamily="34" charset="0"/>
                </a:rPr>
                <a:t>)</a:t>
              </a:r>
            </a:p>
          </p:txBody>
        </p:sp>
        <p:sp>
          <p:nvSpPr>
            <p:cNvPr id="42" name="Isosceles Triangle 41"/>
            <p:cNvSpPr/>
            <p:nvPr/>
          </p:nvSpPr>
          <p:spPr bwMode="auto">
            <a:xfrm>
              <a:off x="1405393" y="2213150"/>
              <a:ext cx="3461350" cy="556285"/>
            </a:xfrm>
            <a:prstGeom prst="triangle">
              <a:avLst/>
            </a:prstGeom>
            <a:solidFill>
              <a:srgbClr val="00B050"/>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9285" tIns="143428" rIns="179285" bIns="143428" numCol="1" spcCol="0" rtlCol="0" fromWordArt="0" anchor="t" anchorCtr="0" forceAA="0" compatLnSpc="1">
              <a:prstTxWarp prst="textNoShape">
                <a:avLst/>
              </a:prstTxWarp>
              <a:noAutofit/>
            </a:bodyPr>
            <a:lstStyle/>
            <a:p>
              <a:pPr algn="ctr" defTabSz="914102" fontAlgn="base">
                <a:lnSpc>
                  <a:spcPct val="90000"/>
                </a:lnSpc>
                <a:spcBef>
                  <a:spcPct val="0"/>
                </a:spcBef>
                <a:spcAft>
                  <a:spcPct val="0"/>
                </a:spcAft>
              </a:pPr>
              <a:endParaRPr lang="en-US" sz="2353" dirty="0">
                <a:gradFill>
                  <a:gsLst>
                    <a:gs pos="0">
                      <a:srgbClr val="FFFFFF"/>
                    </a:gs>
                    <a:gs pos="100000">
                      <a:srgbClr val="FFFFFF"/>
                    </a:gs>
                  </a:gsLst>
                  <a:lin ang="5400000" scaled="0"/>
                </a:gradFill>
                <a:ea typeface="Segoe UI" pitchFamily="34" charset="0"/>
                <a:cs typeface="Segoe UI" pitchFamily="34" charset="0"/>
              </a:endParaRPr>
            </a:p>
          </p:txBody>
        </p:sp>
        <p:sp>
          <p:nvSpPr>
            <p:cNvPr id="43" name="Rectangle 42"/>
            <p:cNvSpPr/>
            <p:nvPr/>
          </p:nvSpPr>
          <p:spPr>
            <a:xfrm>
              <a:off x="2635759" y="2373535"/>
              <a:ext cx="1026736" cy="356634"/>
            </a:xfrm>
            <a:prstGeom prst="rect">
              <a:avLst/>
            </a:prstGeom>
          </p:spPr>
          <p:txBody>
            <a:bodyPr wrap="none">
              <a:spAutoFit/>
            </a:bodyPr>
            <a:lstStyle/>
            <a:p>
              <a:pPr algn="ctr" defTabSz="914102" fontAlgn="base">
                <a:lnSpc>
                  <a:spcPct val="90000"/>
                </a:lnSpc>
                <a:spcBef>
                  <a:spcPct val="0"/>
                </a:spcBef>
                <a:spcAft>
                  <a:spcPct val="0"/>
                </a:spcAft>
              </a:pPr>
              <a:r>
                <a:rPr lang="en-US" sz="2400" dirty="0">
                  <a:solidFill>
                    <a:schemeClr val="bg1"/>
                  </a:solidFill>
                  <a:ea typeface="Segoe UI" pitchFamily="34" charset="0"/>
                  <a:cs typeface="Segoe UI" pitchFamily="34" charset="0"/>
                </a:rPr>
                <a:t>B-tree </a:t>
              </a:r>
              <a:r>
                <a:rPr lang="en-US" dirty="0">
                  <a:solidFill>
                    <a:schemeClr val="bg1"/>
                  </a:solidFill>
                  <a:ea typeface="Segoe UI" pitchFamily="34" charset="0"/>
                  <a:cs typeface="Segoe UI" pitchFamily="34" charset="0"/>
                </a:rPr>
                <a:t>i</a:t>
              </a:r>
              <a:r>
                <a:rPr lang="en-US" sz="2400" dirty="0">
                  <a:solidFill>
                    <a:schemeClr val="bg1"/>
                  </a:solidFill>
                  <a:ea typeface="Segoe UI" pitchFamily="34" charset="0"/>
                  <a:cs typeface="Segoe UI" pitchFamily="34" charset="0"/>
                </a:rPr>
                <a:t>ndex</a:t>
              </a:r>
            </a:p>
          </p:txBody>
        </p:sp>
      </p:grpSp>
      <p:grpSp>
        <p:nvGrpSpPr>
          <p:cNvPr id="47" name="Group 46"/>
          <p:cNvGrpSpPr/>
          <p:nvPr/>
        </p:nvGrpSpPr>
        <p:grpSpPr>
          <a:xfrm>
            <a:off x="327838" y="3535279"/>
            <a:ext cx="6799396" cy="1558957"/>
            <a:chOff x="1460424" y="3696689"/>
            <a:chExt cx="4177657" cy="1814281"/>
          </a:xfrm>
        </p:grpSpPr>
        <p:grpSp>
          <p:nvGrpSpPr>
            <p:cNvPr id="55" name="Group 54"/>
            <p:cNvGrpSpPr/>
            <p:nvPr/>
          </p:nvGrpSpPr>
          <p:grpSpPr>
            <a:xfrm>
              <a:off x="1518935" y="3722225"/>
              <a:ext cx="304439" cy="1545861"/>
              <a:chOff x="598299" y="1881585"/>
              <a:chExt cx="273308" cy="1277532"/>
            </a:xfrm>
          </p:grpSpPr>
          <p:sp>
            <p:nvSpPr>
              <p:cNvPr id="102" name="Rectangle 101"/>
              <p:cNvSpPr/>
              <p:nvPr/>
            </p:nvSpPr>
            <p:spPr bwMode="auto">
              <a:xfrm>
                <a:off x="598299" y="1890393"/>
                <a:ext cx="236610" cy="1133734"/>
              </a:xfrm>
              <a:prstGeom prst="rect">
                <a:avLst/>
              </a:prstGeom>
              <a:solidFill>
                <a:schemeClr val="accent3">
                  <a:lumMod val="20000"/>
                  <a:lumOff val="80000"/>
                </a:schemeClr>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algn="ctr" defTabSz="932398" fontAlgn="base">
                  <a:spcBef>
                    <a:spcPct val="0"/>
                  </a:spcBef>
                  <a:spcAft>
                    <a:spcPct val="0"/>
                  </a:spcAft>
                </a:pPr>
                <a:endParaRPr lang="en-US" sz="2000" dirty="0">
                  <a:gradFill>
                    <a:gsLst>
                      <a:gs pos="16814">
                        <a:srgbClr val="FFFFFF"/>
                      </a:gs>
                      <a:gs pos="46000">
                        <a:srgbClr val="FFFFFF"/>
                      </a:gs>
                    </a:gsLst>
                    <a:lin ang="5400000" scaled="0"/>
                  </a:gradFill>
                </a:endParaRPr>
              </a:p>
            </p:txBody>
          </p:sp>
          <p:sp>
            <p:nvSpPr>
              <p:cNvPr id="103" name="TextBox 102"/>
              <p:cNvSpPr txBox="1"/>
              <p:nvPr/>
            </p:nvSpPr>
            <p:spPr>
              <a:xfrm rot="16200000">
                <a:off x="105517" y="2393026"/>
                <a:ext cx="1277532" cy="254649"/>
              </a:xfrm>
              <a:prstGeom prst="rect">
                <a:avLst/>
              </a:prstGeom>
              <a:noFill/>
            </p:spPr>
            <p:txBody>
              <a:bodyPr wrap="none" lIns="182880" tIns="146304" rIns="182880" bIns="146304" rtlCol="0">
                <a:spAutoFit/>
              </a:bodyPr>
              <a:lstStyle/>
              <a:p>
                <a:pPr>
                  <a:lnSpc>
                    <a:spcPct val="90000"/>
                  </a:lnSpc>
                  <a:spcAft>
                    <a:spcPts val="600"/>
                  </a:spcAft>
                </a:pPr>
                <a:r>
                  <a:rPr lang="en-US" sz="1200" dirty="0">
                    <a:solidFill>
                      <a:srgbClr val="FF0000"/>
                    </a:solidFill>
                  </a:rPr>
                  <a:t>Delete bitmap</a:t>
                </a:r>
              </a:p>
            </p:txBody>
          </p:sp>
        </p:grpSp>
        <p:grpSp>
          <p:nvGrpSpPr>
            <p:cNvPr id="56" name="Group 55"/>
            <p:cNvGrpSpPr/>
            <p:nvPr/>
          </p:nvGrpSpPr>
          <p:grpSpPr>
            <a:xfrm>
              <a:off x="1460424" y="3696689"/>
              <a:ext cx="4177657" cy="1814281"/>
              <a:chOff x="11688" y="2215185"/>
              <a:chExt cx="3289274" cy="1440358"/>
            </a:xfrm>
          </p:grpSpPr>
          <p:grpSp>
            <p:nvGrpSpPr>
              <p:cNvPr id="57" name="Group 56"/>
              <p:cNvGrpSpPr/>
              <p:nvPr/>
            </p:nvGrpSpPr>
            <p:grpSpPr>
              <a:xfrm>
                <a:off x="274638" y="2215185"/>
                <a:ext cx="1143000" cy="1129677"/>
                <a:chOff x="3719329" y="1424028"/>
                <a:chExt cx="2049158" cy="1296652"/>
              </a:xfrm>
            </p:grpSpPr>
            <p:sp>
              <p:nvSpPr>
                <p:cNvPr id="72" name="Rectangle 71"/>
                <p:cNvSpPr/>
                <p:nvPr/>
              </p:nvSpPr>
              <p:spPr>
                <a:xfrm>
                  <a:off x="3788142" y="1442207"/>
                  <a:ext cx="199312" cy="593588"/>
                </a:xfrm>
                <a:prstGeom prst="rect">
                  <a:avLst/>
                </a:prstGeom>
                <a:solidFill>
                  <a:schemeClr val="accent1"/>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99221"/>
                  <a:endParaRPr lang="en-US" sz="1378" dirty="0">
                    <a:solidFill>
                      <a:schemeClr val="tx1"/>
                    </a:solidFill>
                  </a:endParaRPr>
                </a:p>
              </p:txBody>
            </p:sp>
            <p:sp>
              <p:nvSpPr>
                <p:cNvPr id="73" name="Rectangle 72"/>
                <p:cNvSpPr/>
                <p:nvPr/>
              </p:nvSpPr>
              <p:spPr>
                <a:xfrm>
                  <a:off x="3719329" y="1424313"/>
                  <a:ext cx="344670" cy="635300"/>
                </a:xfrm>
                <a:prstGeom prst="rect">
                  <a:avLst/>
                </a:prstGeom>
                <a:no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99221"/>
                  <a:endParaRPr lang="en-US" sz="1378" dirty="0">
                    <a:solidFill>
                      <a:schemeClr val="tx1"/>
                    </a:solidFill>
                  </a:endParaRPr>
                </a:p>
              </p:txBody>
            </p:sp>
            <p:sp>
              <p:nvSpPr>
                <p:cNvPr id="74" name="Rectangle 73"/>
                <p:cNvSpPr/>
                <p:nvPr/>
              </p:nvSpPr>
              <p:spPr>
                <a:xfrm>
                  <a:off x="4219528" y="1445170"/>
                  <a:ext cx="199312" cy="593588"/>
                </a:xfrm>
                <a:prstGeom prst="rect">
                  <a:avLst/>
                </a:prstGeom>
                <a:solidFill>
                  <a:schemeClr val="accent1"/>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99221"/>
                  <a:endParaRPr lang="en-US" sz="1378" dirty="0">
                    <a:solidFill>
                      <a:schemeClr val="tx1"/>
                    </a:solidFill>
                  </a:endParaRPr>
                </a:p>
              </p:txBody>
            </p:sp>
            <p:sp>
              <p:nvSpPr>
                <p:cNvPr id="75" name="Rectangle 74"/>
                <p:cNvSpPr/>
                <p:nvPr/>
              </p:nvSpPr>
              <p:spPr>
                <a:xfrm>
                  <a:off x="4157939" y="1424314"/>
                  <a:ext cx="332908" cy="635300"/>
                </a:xfrm>
                <a:prstGeom prst="rect">
                  <a:avLst/>
                </a:prstGeom>
                <a:no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99221"/>
                  <a:endParaRPr lang="en-US" sz="1378" dirty="0">
                    <a:solidFill>
                      <a:schemeClr val="tx1"/>
                    </a:solidFill>
                  </a:endParaRPr>
                </a:p>
              </p:txBody>
            </p:sp>
            <p:sp>
              <p:nvSpPr>
                <p:cNvPr id="76" name="Rectangle 75"/>
                <p:cNvSpPr/>
                <p:nvPr/>
              </p:nvSpPr>
              <p:spPr>
                <a:xfrm>
                  <a:off x="4654654" y="1444884"/>
                  <a:ext cx="199312" cy="593588"/>
                </a:xfrm>
                <a:prstGeom prst="rect">
                  <a:avLst/>
                </a:prstGeom>
                <a:solidFill>
                  <a:schemeClr val="accent1"/>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99221"/>
                  <a:endParaRPr lang="en-US" sz="1378" dirty="0">
                    <a:solidFill>
                      <a:schemeClr val="tx1"/>
                    </a:solidFill>
                  </a:endParaRPr>
                </a:p>
              </p:txBody>
            </p:sp>
            <p:sp>
              <p:nvSpPr>
                <p:cNvPr id="77" name="Rectangle 76"/>
                <p:cNvSpPr/>
                <p:nvPr/>
              </p:nvSpPr>
              <p:spPr>
                <a:xfrm>
                  <a:off x="4587857" y="1424028"/>
                  <a:ext cx="332907" cy="635300"/>
                </a:xfrm>
                <a:prstGeom prst="rect">
                  <a:avLst/>
                </a:prstGeom>
                <a:no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99221"/>
                  <a:endParaRPr lang="en-US" sz="1378" dirty="0">
                    <a:solidFill>
                      <a:schemeClr val="tx1"/>
                    </a:solidFill>
                  </a:endParaRPr>
                </a:p>
              </p:txBody>
            </p:sp>
            <p:sp>
              <p:nvSpPr>
                <p:cNvPr id="79" name="Rectangle 78"/>
                <p:cNvSpPr/>
                <p:nvPr/>
              </p:nvSpPr>
              <p:spPr>
                <a:xfrm>
                  <a:off x="5502376" y="1444884"/>
                  <a:ext cx="199312" cy="593588"/>
                </a:xfrm>
                <a:prstGeom prst="rect">
                  <a:avLst/>
                </a:prstGeom>
                <a:solidFill>
                  <a:schemeClr val="accent1"/>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99221"/>
                  <a:endParaRPr lang="en-US" sz="1378" dirty="0">
                    <a:solidFill>
                      <a:schemeClr val="tx1"/>
                    </a:solidFill>
                  </a:endParaRPr>
                </a:p>
              </p:txBody>
            </p:sp>
            <p:sp>
              <p:nvSpPr>
                <p:cNvPr id="81" name="Rectangle 80"/>
                <p:cNvSpPr/>
                <p:nvPr/>
              </p:nvSpPr>
              <p:spPr>
                <a:xfrm>
                  <a:off x="5435579" y="1424314"/>
                  <a:ext cx="332908" cy="635300"/>
                </a:xfrm>
                <a:prstGeom prst="rect">
                  <a:avLst/>
                </a:prstGeom>
                <a:no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99221"/>
                  <a:endParaRPr lang="en-US" sz="1378" dirty="0">
                    <a:solidFill>
                      <a:schemeClr val="tx1"/>
                    </a:solidFill>
                  </a:endParaRPr>
                </a:p>
              </p:txBody>
            </p:sp>
            <p:sp>
              <p:nvSpPr>
                <p:cNvPr id="85" name="Rectangle 84"/>
                <p:cNvSpPr/>
                <p:nvPr/>
              </p:nvSpPr>
              <p:spPr>
                <a:xfrm>
                  <a:off x="5088776" y="1444884"/>
                  <a:ext cx="199312" cy="593588"/>
                </a:xfrm>
                <a:prstGeom prst="rect">
                  <a:avLst/>
                </a:prstGeom>
                <a:solidFill>
                  <a:schemeClr val="accent1"/>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99221"/>
                  <a:endParaRPr lang="en-US" sz="1378" dirty="0">
                    <a:solidFill>
                      <a:schemeClr val="tx1"/>
                    </a:solidFill>
                  </a:endParaRPr>
                </a:p>
              </p:txBody>
            </p:sp>
            <p:sp>
              <p:nvSpPr>
                <p:cNvPr id="88" name="Rectangle 87"/>
                <p:cNvSpPr/>
                <p:nvPr/>
              </p:nvSpPr>
              <p:spPr>
                <a:xfrm>
                  <a:off x="5021980" y="1424314"/>
                  <a:ext cx="332908" cy="635300"/>
                </a:xfrm>
                <a:prstGeom prst="rect">
                  <a:avLst/>
                </a:prstGeom>
                <a:no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99221"/>
                  <a:endParaRPr lang="en-US" sz="1378" dirty="0">
                    <a:solidFill>
                      <a:schemeClr val="tx1"/>
                    </a:solidFill>
                  </a:endParaRPr>
                </a:p>
              </p:txBody>
            </p:sp>
            <p:sp>
              <p:nvSpPr>
                <p:cNvPr id="90" name="Rectangle 89"/>
                <p:cNvSpPr/>
                <p:nvPr/>
              </p:nvSpPr>
              <p:spPr>
                <a:xfrm>
                  <a:off x="3799546" y="2103003"/>
                  <a:ext cx="199312" cy="593588"/>
                </a:xfrm>
                <a:prstGeom prst="rect">
                  <a:avLst/>
                </a:prstGeom>
                <a:solidFill>
                  <a:schemeClr val="accent1"/>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99221"/>
                  <a:endParaRPr lang="en-US" sz="1378" dirty="0">
                    <a:solidFill>
                      <a:schemeClr val="tx1"/>
                    </a:solidFill>
                  </a:endParaRPr>
                </a:p>
              </p:txBody>
            </p:sp>
            <p:sp>
              <p:nvSpPr>
                <p:cNvPr id="92" name="Rectangle 91"/>
                <p:cNvSpPr/>
                <p:nvPr/>
              </p:nvSpPr>
              <p:spPr>
                <a:xfrm>
                  <a:off x="4224288" y="2103003"/>
                  <a:ext cx="199312" cy="593588"/>
                </a:xfrm>
                <a:prstGeom prst="rect">
                  <a:avLst/>
                </a:prstGeom>
                <a:solidFill>
                  <a:schemeClr val="accent1"/>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99221"/>
                  <a:endParaRPr lang="en-US" sz="1378" dirty="0">
                    <a:solidFill>
                      <a:schemeClr val="tx1"/>
                    </a:solidFill>
                  </a:endParaRPr>
                </a:p>
              </p:txBody>
            </p:sp>
            <p:sp>
              <p:nvSpPr>
                <p:cNvPr id="93" name="Rectangle 92"/>
                <p:cNvSpPr/>
                <p:nvPr/>
              </p:nvSpPr>
              <p:spPr>
                <a:xfrm>
                  <a:off x="4657344" y="2103003"/>
                  <a:ext cx="199312" cy="593588"/>
                </a:xfrm>
                <a:prstGeom prst="rect">
                  <a:avLst/>
                </a:prstGeom>
                <a:solidFill>
                  <a:schemeClr val="accent1"/>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99221"/>
                  <a:endParaRPr lang="en-US" sz="1378" dirty="0">
                    <a:solidFill>
                      <a:schemeClr val="tx1"/>
                    </a:solidFill>
                  </a:endParaRPr>
                </a:p>
              </p:txBody>
            </p:sp>
            <p:sp>
              <p:nvSpPr>
                <p:cNvPr id="94" name="Rectangle 93"/>
                <p:cNvSpPr/>
                <p:nvPr/>
              </p:nvSpPr>
              <p:spPr>
                <a:xfrm>
                  <a:off x="5502824" y="2103003"/>
                  <a:ext cx="199312" cy="593588"/>
                </a:xfrm>
                <a:prstGeom prst="rect">
                  <a:avLst/>
                </a:prstGeom>
                <a:solidFill>
                  <a:schemeClr val="accent1"/>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99221"/>
                  <a:endParaRPr lang="en-US" sz="1378" dirty="0">
                    <a:solidFill>
                      <a:schemeClr val="tx1"/>
                    </a:solidFill>
                  </a:endParaRPr>
                </a:p>
              </p:txBody>
            </p:sp>
            <p:sp>
              <p:nvSpPr>
                <p:cNvPr id="95" name="Rectangle 94"/>
                <p:cNvSpPr/>
                <p:nvPr/>
              </p:nvSpPr>
              <p:spPr>
                <a:xfrm>
                  <a:off x="5022705" y="2082146"/>
                  <a:ext cx="332908" cy="635300"/>
                </a:xfrm>
                <a:prstGeom prst="rect">
                  <a:avLst/>
                </a:prstGeom>
                <a:no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99221"/>
                  <a:endParaRPr lang="en-US" sz="1378" dirty="0">
                    <a:solidFill>
                      <a:schemeClr val="tx1"/>
                    </a:solidFill>
                  </a:endParaRPr>
                </a:p>
              </p:txBody>
            </p:sp>
            <p:sp>
              <p:nvSpPr>
                <p:cNvPr id="96" name="Rectangle 95"/>
                <p:cNvSpPr/>
                <p:nvPr/>
              </p:nvSpPr>
              <p:spPr>
                <a:xfrm>
                  <a:off x="5080613" y="2103003"/>
                  <a:ext cx="199312" cy="593588"/>
                </a:xfrm>
                <a:prstGeom prst="rect">
                  <a:avLst/>
                </a:prstGeom>
                <a:solidFill>
                  <a:schemeClr val="accent1"/>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99221"/>
                  <a:endParaRPr lang="en-US" sz="1378" dirty="0">
                    <a:solidFill>
                      <a:schemeClr val="tx1"/>
                    </a:solidFill>
                  </a:endParaRPr>
                </a:p>
              </p:txBody>
            </p:sp>
            <p:sp>
              <p:nvSpPr>
                <p:cNvPr id="97" name="Rectangle 96"/>
                <p:cNvSpPr/>
                <p:nvPr/>
              </p:nvSpPr>
              <p:spPr>
                <a:xfrm>
                  <a:off x="5435408" y="2082146"/>
                  <a:ext cx="332908" cy="635300"/>
                </a:xfrm>
                <a:prstGeom prst="rect">
                  <a:avLst/>
                </a:prstGeom>
                <a:no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99221"/>
                  <a:endParaRPr lang="en-US" sz="1378" dirty="0">
                    <a:solidFill>
                      <a:schemeClr val="tx1"/>
                    </a:solidFill>
                  </a:endParaRPr>
                </a:p>
              </p:txBody>
            </p:sp>
            <p:sp>
              <p:nvSpPr>
                <p:cNvPr id="98" name="Rectangle 97"/>
                <p:cNvSpPr/>
                <p:nvPr/>
              </p:nvSpPr>
              <p:spPr>
                <a:xfrm>
                  <a:off x="4587270" y="2085380"/>
                  <a:ext cx="332908" cy="635300"/>
                </a:xfrm>
                <a:prstGeom prst="rect">
                  <a:avLst/>
                </a:prstGeom>
                <a:no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99221"/>
                  <a:endParaRPr lang="en-US" sz="1378" dirty="0">
                    <a:solidFill>
                      <a:schemeClr val="tx1"/>
                    </a:solidFill>
                  </a:endParaRPr>
                </a:p>
              </p:txBody>
            </p:sp>
            <p:sp>
              <p:nvSpPr>
                <p:cNvPr id="99" name="Rectangle 98"/>
                <p:cNvSpPr/>
                <p:nvPr/>
              </p:nvSpPr>
              <p:spPr>
                <a:xfrm>
                  <a:off x="4152731" y="2082146"/>
                  <a:ext cx="332908" cy="635300"/>
                </a:xfrm>
                <a:prstGeom prst="rect">
                  <a:avLst/>
                </a:prstGeom>
                <a:no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99221"/>
                  <a:endParaRPr lang="en-US" sz="1378" dirty="0">
                    <a:solidFill>
                      <a:schemeClr val="tx1"/>
                    </a:solidFill>
                  </a:endParaRPr>
                </a:p>
              </p:txBody>
            </p:sp>
            <p:sp>
              <p:nvSpPr>
                <p:cNvPr id="101" name="Rectangle 100"/>
                <p:cNvSpPr/>
                <p:nvPr/>
              </p:nvSpPr>
              <p:spPr>
                <a:xfrm>
                  <a:off x="3719329" y="2082146"/>
                  <a:ext cx="344670" cy="635300"/>
                </a:xfrm>
                <a:prstGeom prst="rect">
                  <a:avLst/>
                </a:prstGeom>
                <a:no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99221"/>
                  <a:endParaRPr lang="en-US" sz="1378" dirty="0">
                    <a:solidFill>
                      <a:schemeClr val="tx1"/>
                    </a:solidFill>
                  </a:endParaRPr>
                </a:p>
              </p:txBody>
            </p:sp>
          </p:grpSp>
          <p:grpSp>
            <p:nvGrpSpPr>
              <p:cNvPr id="58" name="Group 57"/>
              <p:cNvGrpSpPr/>
              <p:nvPr/>
            </p:nvGrpSpPr>
            <p:grpSpPr>
              <a:xfrm>
                <a:off x="1497353" y="2936889"/>
                <a:ext cx="933987" cy="298186"/>
                <a:chOff x="4348871" y="1195255"/>
                <a:chExt cx="955762" cy="1192749"/>
              </a:xfrm>
            </p:grpSpPr>
            <p:sp>
              <p:nvSpPr>
                <p:cNvPr id="70" name="Rectangle 69"/>
                <p:cNvSpPr/>
                <p:nvPr/>
              </p:nvSpPr>
              <p:spPr>
                <a:xfrm>
                  <a:off x="4348871" y="1195255"/>
                  <a:ext cx="955762" cy="1192749"/>
                </a:xfrm>
                <a:prstGeom prst="rect">
                  <a:avLst/>
                </a:prstGeom>
                <a:noFill/>
                <a:ln>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99221"/>
                  <a:endParaRPr lang="en-US" sz="1378" dirty="0">
                    <a:solidFill>
                      <a:schemeClr val="tx1"/>
                    </a:solidFill>
                  </a:endParaRPr>
                </a:p>
              </p:txBody>
            </p:sp>
            <p:cxnSp>
              <p:nvCxnSpPr>
                <p:cNvPr id="71" name="Straight Connector 70"/>
                <p:cNvCxnSpPr/>
                <p:nvPr/>
              </p:nvCxnSpPr>
              <p:spPr>
                <a:xfrm>
                  <a:off x="4414188" y="1927780"/>
                  <a:ext cx="788504" cy="1586"/>
                </a:xfrm>
                <a:prstGeom prst="line">
                  <a:avLst/>
                </a:prstGeom>
                <a:ln w="82550">
                  <a:solidFill>
                    <a:srgbClr val="FFFF00"/>
                  </a:solidFill>
                </a:ln>
              </p:spPr>
              <p:style>
                <a:lnRef idx="1">
                  <a:schemeClr val="accent1"/>
                </a:lnRef>
                <a:fillRef idx="0">
                  <a:schemeClr val="accent1"/>
                </a:fillRef>
                <a:effectRef idx="0">
                  <a:schemeClr val="accent1"/>
                </a:effectRef>
                <a:fontRef idx="minor">
                  <a:schemeClr val="tx1"/>
                </a:fontRef>
              </p:style>
            </p:cxnSp>
          </p:grpSp>
          <p:sp>
            <p:nvSpPr>
              <p:cNvPr id="64" name="TextBox 63"/>
              <p:cNvSpPr txBox="1"/>
              <p:nvPr/>
            </p:nvSpPr>
            <p:spPr>
              <a:xfrm>
                <a:off x="11688" y="3254592"/>
                <a:ext cx="1947112" cy="400951"/>
              </a:xfrm>
              <a:prstGeom prst="rect">
                <a:avLst/>
              </a:prstGeom>
              <a:noFill/>
            </p:spPr>
            <p:txBody>
              <a:bodyPr wrap="square" lIns="182880" tIns="146304" rIns="182880" bIns="146304" rtlCol="0">
                <a:spAutoFit/>
              </a:bodyPr>
              <a:lstStyle/>
              <a:p>
                <a:pPr>
                  <a:lnSpc>
                    <a:spcPct val="90000"/>
                  </a:lnSpc>
                  <a:spcAft>
                    <a:spcPts val="600"/>
                  </a:spcAft>
                </a:pPr>
                <a:endParaRPr lang="en-US" sz="1000" dirty="0">
                  <a:gradFill>
                    <a:gsLst>
                      <a:gs pos="2917">
                        <a:schemeClr val="tx1"/>
                      </a:gs>
                      <a:gs pos="30000">
                        <a:schemeClr val="tx1"/>
                      </a:gs>
                    </a:gsLst>
                    <a:lin ang="5400000" scaled="0"/>
                  </a:gradFill>
                </a:endParaRPr>
              </a:p>
            </p:txBody>
          </p:sp>
          <p:sp>
            <p:nvSpPr>
              <p:cNvPr id="66" name="TextBox 65"/>
              <p:cNvSpPr txBox="1"/>
              <p:nvPr/>
            </p:nvSpPr>
            <p:spPr>
              <a:xfrm>
                <a:off x="1809059" y="3235479"/>
                <a:ext cx="1331927" cy="400951"/>
              </a:xfrm>
              <a:prstGeom prst="rect">
                <a:avLst/>
              </a:prstGeom>
              <a:noFill/>
            </p:spPr>
            <p:txBody>
              <a:bodyPr wrap="square" lIns="182880" tIns="146304" rIns="182880" bIns="146304" rtlCol="0">
                <a:spAutoFit/>
              </a:bodyPr>
              <a:lstStyle/>
              <a:p>
                <a:pPr>
                  <a:lnSpc>
                    <a:spcPct val="90000"/>
                  </a:lnSpc>
                  <a:spcAft>
                    <a:spcPts val="600"/>
                  </a:spcAft>
                </a:pPr>
                <a:endParaRPr lang="en-US" sz="1000" dirty="0">
                  <a:gradFill>
                    <a:gsLst>
                      <a:gs pos="2917">
                        <a:schemeClr val="tx1"/>
                      </a:gs>
                      <a:gs pos="30000">
                        <a:schemeClr val="tx1"/>
                      </a:gs>
                    </a:gsLst>
                    <a:lin ang="5400000" scaled="0"/>
                  </a:gradFill>
                </a:endParaRPr>
              </a:p>
            </p:txBody>
          </p:sp>
          <p:grpSp>
            <p:nvGrpSpPr>
              <p:cNvPr id="67" name="Group 66"/>
              <p:cNvGrpSpPr/>
              <p:nvPr/>
            </p:nvGrpSpPr>
            <p:grpSpPr>
              <a:xfrm>
                <a:off x="2495166" y="2936888"/>
                <a:ext cx="805796" cy="317703"/>
                <a:chOff x="4278280" y="1190327"/>
                <a:chExt cx="824583" cy="1270820"/>
              </a:xfrm>
            </p:grpSpPr>
            <p:sp>
              <p:nvSpPr>
                <p:cNvPr id="68" name="Rectangle 67"/>
                <p:cNvSpPr/>
                <p:nvPr/>
              </p:nvSpPr>
              <p:spPr>
                <a:xfrm>
                  <a:off x="4278280" y="1190327"/>
                  <a:ext cx="824583" cy="1270820"/>
                </a:xfrm>
                <a:prstGeom prst="rect">
                  <a:avLst/>
                </a:prstGeom>
                <a:noFill/>
                <a:ln>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99221"/>
                  <a:endParaRPr lang="en-US" sz="1378" dirty="0">
                    <a:solidFill>
                      <a:schemeClr val="tx1"/>
                    </a:solidFill>
                  </a:endParaRPr>
                </a:p>
              </p:txBody>
            </p:sp>
            <p:cxnSp>
              <p:nvCxnSpPr>
                <p:cNvPr id="69" name="Straight Connector 68"/>
                <p:cNvCxnSpPr/>
                <p:nvPr/>
              </p:nvCxnSpPr>
              <p:spPr>
                <a:xfrm>
                  <a:off x="4296319" y="1819109"/>
                  <a:ext cx="788504" cy="1585"/>
                </a:xfrm>
                <a:prstGeom prst="line">
                  <a:avLst/>
                </a:prstGeom>
                <a:ln w="82550">
                  <a:solidFill>
                    <a:srgbClr val="FFFF00"/>
                  </a:solidFill>
                </a:ln>
              </p:spPr>
              <p:style>
                <a:lnRef idx="1">
                  <a:schemeClr val="accent1"/>
                </a:lnRef>
                <a:fillRef idx="0">
                  <a:schemeClr val="accent1"/>
                </a:fillRef>
                <a:effectRef idx="0">
                  <a:schemeClr val="accent1"/>
                </a:effectRef>
                <a:fontRef idx="minor">
                  <a:schemeClr val="tx1"/>
                </a:fontRef>
              </p:style>
            </p:cxnSp>
          </p:grpSp>
        </p:grpSp>
      </p:grpSp>
      <p:sp>
        <p:nvSpPr>
          <p:cNvPr id="105" name="TextBox 104"/>
          <p:cNvSpPr txBox="1"/>
          <p:nvPr/>
        </p:nvSpPr>
        <p:spPr>
          <a:xfrm>
            <a:off x="4575395" y="3903911"/>
            <a:ext cx="1549662" cy="461665"/>
          </a:xfrm>
          <a:prstGeom prst="rect">
            <a:avLst/>
          </a:prstGeom>
          <a:noFill/>
        </p:spPr>
        <p:txBody>
          <a:bodyPr wrap="square" lIns="182880" tIns="146304" rIns="182880" bIns="146304" rtlCol="0">
            <a:spAutoFit/>
          </a:bodyPr>
          <a:lstStyle/>
          <a:p>
            <a:pPr>
              <a:lnSpc>
                <a:spcPct val="90000"/>
              </a:lnSpc>
              <a:spcAft>
                <a:spcPts val="600"/>
              </a:spcAft>
            </a:pPr>
            <a:r>
              <a:rPr lang="en-US" sz="1200" dirty="0">
                <a:solidFill>
                  <a:srgbClr val="C00000"/>
                </a:solidFill>
              </a:rPr>
              <a:t>Delta row groups</a:t>
            </a:r>
          </a:p>
        </p:txBody>
      </p:sp>
      <p:sp>
        <p:nvSpPr>
          <p:cNvPr id="3" name="TextBox 2"/>
          <p:cNvSpPr txBox="1"/>
          <p:nvPr/>
        </p:nvSpPr>
        <p:spPr>
          <a:xfrm>
            <a:off x="1294456" y="5072766"/>
            <a:ext cx="5527749" cy="586992"/>
          </a:xfrm>
          <a:prstGeom prst="rect">
            <a:avLst/>
          </a:prstGeom>
          <a:noFill/>
        </p:spPr>
        <p:txBody>
          <a:bodyPr wrap="square" lIns="182880" tIns="146304" rIns="182880" bIns="146304" rtlCol="0">
            <a:noAutofit/>
          </a:bodyPr>
          <a:lstStyle/>
          <a:p>
            <a:pPr algn="ctr">
              <a:lnSpc>
                <a:spcPct val="90000"/>
              </a:lnSpc>
              <a:spcAft>
                <a:spcPts val="600"/>
              </a:spcAft>
            </a:pPr>
            <a:r>
              <a:rPr lang="en-US" sz="1800" dirty="0" err="1">
                <a:solidFill>
                  <a:schemeClr val="tx1">
                    <a:lumMod val="90000"/>
                    <a:lumOff val="10000"/>
                  </a:schemeClr>
                </a:solidFill>
                <a:latin typeface="Segoe UI" panose="020B0502040204020203" pitchFamily="34" charset="0"/>
                <a:cs typeface="Segoe UI" panose="020B0502040204020203" pitchFamily="34" charset="0"/>
              </a:rPr>
              <a:t>Nonclustered</a:t>
            </a:r>
            <a:r>
              <a:rPr lang="en-US" sz="1800" dirty="0">
                <a:solidFill>
                  <a:schemeClr val="tx1">
                    <a:lumMod val="90000"/>
                    <a:lumOff val="10000"/>
                  </a:schemeClr>
                </a:solidFill>
                <a:latin typeface="Segoe UI" panose="020B0502040204020203" pitchFamily="34" charset="0"/>
                <a:cs typeface="Segoe UI" panose="020B0502040204020203" pitchFamily="34" charset="0"/>
              </a:rPr>
              <a:t> </a:t>
            </a:r>
            <a:r>
              <a:rPr lang="en-US" sz="1800" dirty="0" err="1">
                <a:solidFill>
                  <a:schemeClr val="tx1">
                    <a:lumMod val="90000"/>
                    <a:lumOff val="10000"/>
                  </a:schemeClr>
                </a:solidFill>
                <a:latin typeface="Segoe UI" panose="020B0502040204020203" pitchFamily="34" charset="0"/>
                <a:cs typeface="Segoe UI" panose="020B0502040204020203" pitchFamily="34" charset="0"/>
              </a:rPr>
              <a:t>columnstore</a:t>
            </a:r>
            <a:r>
              <a:rPr lang="en-US" sz="1800" dirty="0">
                <a:solidFill>
                  <a:schemeClr val="tx1">
                    <a:lumMod val="90000"/>
                    <a:lumOff val="10000"/>
                  </a:schemeClr>
                </a:solidFill>
                <a:latin typeface="Segoe UI" panose="020B0502040204020203" pitchFamily="34" charset="0"/>
                <a:cs typeface="Segoe UI" panose="020B0502040204020203" pitchFamily="34" charset="0"/>
              </a:rPr>
              <a:t> index (NCCI) </a:t>
            </a:r>
            <a:endParaRPr lang="en-US" sz="1800" dirty="0">
              <a:gradFill>
                <a:gsLst>
                  <a:gs pos="2917">
                    <a:schemeClr val="tx1"/>
                  </a:gs>
                  <a:gs pos="30000">
                    <a:schemeClr val="tx1"/>
                  </a:gs>
                </a:gsLst>
                <a:lin ang="5400000" scaled="0"/>
              </a:gradFill>
              <a:latin typeface="Segoe UI" panose="020B0502040204020203" pitchFamily="34" charset="0"/>
              <a:cs typeface="Segoe UI" panose="020B0502040204020203" pitchFamily="34" charset="0"/>
            </a:endParaRPr>
          </a:p>
        </p:txBody>
      </p:sp>
      <p:sp>
        <p:nvSpPr>
          <p:cNvPr id="46" name="TextBox 45"/>
          <p:cNvSpPr txBox="1"/>
          <p:nvPr/>
        </p:nvSpPr>
        <p:spPr>
          <a:xfrm>
            <a:off x="1" y="6642289"/>
            <a:ext cx="3806190" cy="352236"/>
          </a:xfrm>
          <a:prstGeom prst="rect">
            <a:avLst/>
          </a:prstGeom>
          <a:noFill/>
        </p:spPr>
        <p:txBody>
          <a:bodyPr wrap="square" lIns="365760" tIns="146304" rIns="182880" bIns="146304" rtlCol="0" anchor="ctr" anchorCtr="0">
            <a:noAutofit/>
          </a:bodyPr>
          <a:lstStyle/>
          <a:p>
            <a:pPr>
              <a:lnSpc>
                <a:spcPct val="90000"/>
              </a:lnSpc>
              <a:spcAft>
                <a:spcPts val="600"/>
              </a:spcAft>
            </a:pPr>
            <a:r>
              <a:rPr lang="en-US" sz="1400" dirty="0">
                <a:solidFill>
                  <a:schemeClr val="bg1"/>
                </a:solidFill>
                <a:latin typeface="Segoe UI Semibold" panose="020B0702040204020203" pitchFamily="34" charset="0"/>
                <a:ea typeface="Segoe UI Black" panose="020B0A02040204020203" pitchFamily="34" charset="0"/>
                <a:cs typeface="Segoe UI Semibold" panose="020B0702040204020203" pitchFamily="34" charset="0"/>
              </a:rPr>
              <a:t>Performance</a:t>
            </a:r>
          </a:p>
        </p:txBody>
      </p:sp>
    </p:spTree>
    <p:extLst>
      <p:ext uri="{BB962C8B-B14F-4D97-AF65-F5344CB8AC3E}">
        <p14:creationId xmlns:p14="http://schemas.microsoft.com/office/powerpoint/2010/main" val="1886452030"/>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40"/>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39"/>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47"/>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10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 grpId="0" animBg="1"/>
      <p:bldP spid="105" grpId="0"/>
    </p:bldLst>
  </p:timing>
</p:sld>
</file>

<file path=ppt/slides/slide17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Step 3: Configure a </a:t>
            </a:r>
            <a:r>
              <a:rPr lang="en-US" dirty="0" err="1"/>
              <a:t>PolyBase</a:t>
            </a:r>
            <a:r>
              <a:rPr lang="en-US" dirty="0"/>
              <a:t> group (CTP3)</a:t>
            </a:r>
          </a:p>
        </p:txBody>
      </p:sp>
      <p:grpSp>
        <p:nvGrpSpPr>
          <p:cNvPr id="3" name="Group 2"/>
          <p:cNvGrpSpPr/>
          <p:nvPr/>
        </p:nvGrpSpPr>
        <p:grpSpPr>
          <a:xfrm>
            <a:off x="275482" y="1424338"/>
            <a:ext cx="6329928" cy="3748362"/>
            <a:chOff x="333539" y="1341823"/>
            <a:chExt cx="6399769" cy="3765541"/>
          </a:xfrm>
        </p:grpSpPr>
        <p:grpSp>
          <p:nvGrpSpPr>
            <p:cNvPr id="5" name="Group 4"/>
            <p:cNvGrpSpPr/>
            <p:nvPr/>
          </p:nvGrpSpPr>
          <p:grpSpPr>
            <a:xfrm>
              <a:off x="432260" y="1878676"/>
              <a:ext cx="6301048" cy="2460568"/>
              <a:chOff x="2078569" y="1774388"/>
              <a:chExt cx="7036019" cy="2657438"/>
            </a:xfrm>
            <a:effectLst>
              <a:outerShdw blurRad="63500" sx="102000" sy="102000" algn="ctr" rotWithShape="0">
                <a:prstClr val="black">
                  <a:alpha val="40000"/>
                </a:prstClr>
              </a:outerShdw>
            </a:effectLst>
          </p:grpSpPr>
          <p:grpSp>
            <p:nvGrpSpPr>
              <p:cNvPr id="6" name="Group 5"/>
              <p:cNvGrpSpPr/>
              <p:nvPr/>
            </p:nvGrpSpPr>
            <p:grpSpPr>
              <a:xfrm>
                <a:off x="2078569" y="1774388"/>
                <a:ext cx="1515689" cy="2657438"/>
                <a:chOff x="2078569" y="1812543"/>
                <a:chExt cx="1515689" cy="2657438"/>
              </a:xfrm>
            </p:grpSpPr>
            <p:sp>
              <p:nvSpPr>
                <p:cNvPr id="19" name="Rectangle 18"/>
                <p:cNvSpPr/>
                <p:nvPr/>
              </p:nvSpPr>
              <p:spPr bwMode="auto">
                <a:xfrm>
                  <a:off x="2078569" y="1812543"/>
                  <a:ext cx="1515689" cy="2657438"/>
                </a:xfrm>
                <a:prstGeom prst="rect">
                  <a:avLst/>
                </a:prstGeom>
                <a:solidFill>
                  <a:schemeClr val="tx2"/>
                </a:solidFill>
                <a:ln>
                  <a:solidFill>
                    <a:schemeClr val="bg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horz" wrap="square" lIns="95117" tIns="47558" rIns="47558" bIns="95117" numCol="1" spcCol="0" rtlCol="0" fromWordArt="0" anchor="b" anchorCtr="0" forceAA="0" compatLnSpc="1">
                  <a:prstTxWarp prst="textNoShape">
                    <a:avLst/>
                  </a:prstTxWarp>
                  <a:noAutofit/>
                </a:bodyPr>
                <a:lstStyle>
                  <a:defPPr>
                    <a:defRPr lang="en-US"/>
                  </a:defPPr>
                  <a:lvl1pPr marL="0" algn="l" defTabSz="932742" rtl="0" eaLnBrk="1" latinLnBrk="0" hangingPunct="1">
                    <a:defRPr sz="1800" kern="1200">
                      <a:solidFill>
                        <a:schemeClr val="lt1"/>
                      </a:solidFill>
                      <a:latin typeface="+mn-lt"/>
                      <a:ea typeface="+mn-ea"/>
                      <a:cs typeface="+mn-cs"/>
                    </a:defRPr>
                  </a:lvl1pPr>
                  <a:lvl2pPr marL="466371" algn="l" defTabSz="932742" rtl="0" eaLnBrk="1" latinLnBrk="0" hangingPunct="1">
                    <a:defRPr sz="1800" kern="1200">
                      <a:solidFill>
                        <a:schemeClr val="lt1"/>
                      </a:solidFill>
                      <a:latin typeface="+mn-lt"/>
                      <a:ea typeface="+mn-ea"/>
                      <a:cs typeface="+mn-cs"/>
                    </a:defRPr>
                  </a:lvl2pPr>
                  <a:lvl3pPr marL="932742" algn="l" defTabSz="932742" rtl="0" eaLnBrk="1" latinLnBrk="0" hangingPunct="1">
                    <a:defRPr sz="1800" kern="1200">
                      <a:solidFill>
                        <a:schemeClr val="lt1"/>
                      </a:solidFill>
                      <a:latin typeface="+mn-lt"/>
                      <a:ea typeface="+mn-ea"/>
                      <a:cs typeface="+mn-cs"/>
                    </a:defRPr>
                  </a:lvl3pPr>
                  <a:lvl4pPr marL="1399113" algn="l" defTabSz="932742" rtl="0" eaLnBrk="1" latinLnBrk="0" hangingPunct="1">
                    <a:defRPr sz="1800" kern="1200">
                      <a:solidFill>
                        <a:schemeClr val="lt1"/>
                      </a:solidFill>
                      <a:latin typeface="+mn-lt"/>
                      <a:ea typeface="+mn-ea"/>
                      <a:cs typeface="+mn-cs"/>
                    </a:defRPr>
                  </a:lvl4pPr>
                  <a:lvl5pPr marL="1865484" algn="l" defTabSz="932742" rtl="0" eaLnBrk="1" latinLnBrk="0" hangingPunct="1">
                    <a:defRPr sz="1800" kern="1200">
                      <a:solidFill>
                        <a:schemeClr val="lt1"/>
                      </a:solidFill>
                      <a:latin typeface="+mn-lt"/>
                      <a:ea typeface="+mn-ea"/>
                      <a:cs typeface="+mn-cs"/>
                    </a:defRPr>
                  </a:lvl5pPr>
                  <a:lvl6pPr marL="2331856" algn="l" defTabSz="932742" rtl="0" eaLnBrk="1" latinLnBrk="0" hangingPunct="1">
                    <a:defRPr sz="1800" kern="1200">
                      <a:solidFill>
                        <a:schemeClr val="lt1"/>
                      </a:solidFill>
                      <a:latin typeface="+mn-lt"/>
                      <a:ea typeface="+mn-ea"/>
                      <a:cs typeface="+mn-cs"/>
                    </a:defRPr>
                  </a:lvl6pPr>
                  <a:lvl7pPr marL="2798226" algn="l" defTabSz="932742" rtl="0" eaLnBrk="1" latinLnBrk="0" hangingPunct="1">
                    <a:defRPr sz="1800" kern="1200">
                      <a:solidFill>
                        <a:schemeClr val="lt1"/>
                      </a:solidFill>
                      <a:latin typeface="+mn-lt"/>
                      <a:ea typeface="+mn-ea"/>
                      <a:cs typeface="+mn-cs"/>
                    </a:defRPr>
                  </a:lvl7pPr>
                  <a:lvl8pPr marL="3264597" algn="l" defTabSz="932742" rtl="0" eaLnBrk="1" latinLnBrk="0" hangingPunct="1">
                    <a:defRPr sz="1800" kern="1200">
                      <a:solidFill>
                        <a:schemeClr val="lt1"/>
                      </a:solidFill>
                      <a:latin typeface="+mn-lt"/>
                      <a:ea typeface="+mn-ea"/>
                      <a:cs typeface="+mn-cs"/>
                    </a:defRPr>
                  </a:lvl8pPr>
                  <a:lvl9pPr marL="3730969" algn="l" defTabSz="932742" rtl="0" eaLnBrk="1" latinLnBrk="0" hangingPunct="1">
                    <a:defRPr sz="1800" kern="1200">
                      <a:solidFill>
                        <a:schemeClr val="lt1"/>
                      </a:solidFill>
                      <a:latin typeface="+mn-lt"/>
                      <a:ea typeface="+mn-ea"/>
                      <a:cs typeface="+mn-cs"/>
                    </a:defRPr>
                  </a:lvl9pPr>
                </a:lstStyle>
                <a:p>
                  <a:pPr algn="ctr" defTabSz="950843"/>
                  <a:endParaRPr lang="en-US" sz="1873" spc="-52" dirty="0">
                    <a:gradFill>
                      <a:gsLst>
                        <a:gs pos="0">
                          <a:srgbClr val="FFFFFF"/>
                        </a:gs>
                        <a:gs pos="100000">
                          <a:srgbClr val="FFFFFF"/>
                        </a:gs>
                      </a:gsLst>
                      <a:lin ang="5400000" scaled="0"/>
                    </a:gradFill>
                    <a:ea typeface="Segoe UI" pitchFamily="34" charset="0"/>
                    <a:cs typeface="Segoe UI" pitchFamily="34" charset="0"/>
                  </a:endParaRPr>
                </a:p>
              </p:txBody>
            </p:sp>
            <p:sp>
              <p:nvSpPr>
                <p:cNvPr id="20" name="Rectangle 19"/>
                <p:cNvSpPr/>
                <p:nvPr/>
              </p:nvSpPr>
              <p:spPr bwMode="auto">
                <a:xfrm>
                  <a:off x="2234711" y="1963440"/>
                  <a:ext cx="1203404" cy="1004895"/>
                </a:xfrm>
                <a:prstGeom prst="rect">
                  <a:avLst/>
                </a:prstGeom>
                <a:solidFill>
                  <a:schemeClr val="accent2"/>
                </a:solidFill>
                <a:ln>
                  <a:solidFill>
                    <a:schemeClr val="bg1"/>
                  </a:solidFill>
                  <a:headEnd type="none" w="med" len="med"/>
                  <a:tailEnd type="none" w="med" len="med"/>
                </a:ln>
                <a:effectLst>
                  <a:outerShdw blurRad="63500" sx="102000" sy="102000" algn="ctr"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rot="0" spcFirstLastPara="0" vert="horz" wrap="square" lIns="35684" tIns="35684" rIns="35684" bIns="35684" numCol="1" spcCol="0" rtlCol="0" fromWordArt="0" anchor="ctr" anchorCtr="0" forceAA="0" compatLnSpc="1">
                  <a:prstTxWarp prst="textNoShape">
                    <a:avLst/>
                  </a:prstTxWarp>
                  <a:noAutofit/>
                </a:bodyPr>
                <a:lstStyle>
                  <a:defPPr>
                    <a:defRPr lang="en-US"/>
                  </a:defPPr>
                  <a:lvl1pPr marL="0" algn="l" defTabSz="932742" rtl="0" eaLnBrk="1" latinLnBrk="0" hangingPunct="1">
                    <a:defRPr sz="1800" kern="1200">
                      <a:solidFill>
                        <a:schemeClr val="lt1"/>
                      </a:solidFill>
                      <a:latin typeface="+mn-lt"/>
                      <a:ea typeface="+mn-ea"/>
                      <a:cs typeface="+mn-cs"/>
                    </a:defRPr>
                  </a:lvl1pPr>
                  <a:lvl2pPr marL="466371" algn="l" defTabSz="932742" rtl="0" eaLnBrk="1" latinLnBrk="0" hangingPunct="1">
                    <a:defRPr sz="1800" kern="1200">
                      <a:solidFill>
                        <a:schemeClr val="lt1"/>
                      </a:solidFill>
                      <a:latin typeface="+mn-lt"/>
                      <a:ea typeface="+mn-ea"/>
                      <a:cs typeface="+mn-cs"/>
                    </a:defRPr>
                  </a:lvl2pPr>
                  <a:lvl3pPr marL="932742" algn="l" defTabSz="932742" rtl="0" eaLnBrk="1" latinLnBrk="0" hangingPunct="1">
                    <a:defRPr sz="1800" kern="1200">
                      <a:solidFill>
                        <a:schemeClr val="lt1"/>
                      </a:solidFill>
                      <a:latin typeface="+mn-lt"/>
                      <a:ea typeface="+mn-ea"/>
                      <a:cs typeface="+mn-cs"/>
                    </a:defRPr>
                  </a:lvl3pPr>
                  <a:lvl4pPr marL="1399113" algn="l" defTabSz="932742" rtl="0" eaLnBrk="1" latinLnBrk="0" hangingPunct="1">
                    <a:defRPr sz="1800" kern="1200">
                      <a:solidFill>
                        <a:schemeClr val="lt1"/>
                      </a:solidFill>
                      <a:latin typeface="+mn-lt"/>
                      <a:ea typeface="+mn-ea"/>
                      <a:cs typeface="+mn-cs"/>
                    </a:defRPr>
                  </a:lvl4pPr>
                  <a:lvl5pPr marL="1865484" algn="l" defTabSz="932742" rtl="0" eaLnBrk="1" latinLnBrk="0" hangingPunct="1">
                    <a:defRPr sz="1800" kern="1200">
                      <a:solidFill>
                        <a:schemeClr val="lt1"/>
                      </a:solidFill>
                      <a:latin typeface="+mn-lt"/>
                      <a:ea typeface="+mn-ea"/>
                      <a:cs typeface="+mn-cs"/>
                    </a:defRPr>
                  </a:lvl5pPr>
                  <a:lvl6pPr marL="2331856" algn="l" defTabSz="932742" rtl="0" eaLnBrk="1" latinLnBrk="0" hangingPunct="1">
                    <a:defRPr sz="1800" kern="1200">
                      <a:solidFill>
                        <a:schemeClr val="lt1"/>
                      </a:solidFill>
                      <a:latin typeface="+mn-lt"/>
                      <a:ea typeface="+mn-ea"/>
                      <a:cs typeface="+mn-cs"/>
                    </a:defRPr>
                  </a:lvl6pPr>
                  <a:lvl7pPr marL="2798226" algn="l" defTabSz="932742" rtl="0" eaLnBrk="1" latinLnBrk="0" hangingPunct="1">
                    <a:defRPr sz="1800" kern="1200">
                      <a:solidFill>
                        <a:schemeClr val="lt1"/>
                      </a:solidFill>
                      <a:latin typeface="+mn-lt"/>
                      <a:ea typeface="+mn-ea"/>
                      <a:cs typeface="+mn-cs"/>
                    </a:defRPr>
                  </a:lvl7pPr>
                  <a:lvl8pPr marL="3264597" algn="l" defTabSz="932742" rtl="0" eaLnBrk="1" latinLnBrk="0" hangingPunct="1">
                    <a:defRPr sz="1800" kern="1200">
                      <a:solidFill>
                        <a:schemeClr val="lt1"/>
                      </a:solidFill>
                      <a:latin typeface="+mn-lt"/>
                      <a:ea typeface="+mn-ea"/>
                      <a:cs typeface="+mn-cs"/>
                    </a:defRPr>
                  </a:lvl8pPr>
                  <a:lvl9pPr marL="3730969" algn="l" defTabSz="932742" rtl="0" eaLnBrk="1" latinLnBrk="0" hangingPunct="1">
                    <a:defRPr sz="1800" kern="1200">
                      <a:solidFill>
                        <a:schemeClr val="lt1"/>
                      </a:solidFill>
                      <a:latin typeface="+mn-lt"/>
                      <a:ea typeface="+mn-ea"/>
                      <a:cs typeface="+mn-cs"/>
                    </a:defRPr>
                  </a:lvl9pPr>
                </a:lstStyle>
                <a:p>
                  <a:pPr algn="ctr" defTabSz="713416"/>
                  <a:r>
                    <a:rPr lang="en-US" sz="2081" spc="-78" dirty="0">
                      <a:gradFill>
                        <a:gsLst>
                          <a:gs pos="0">
                            <a:srgbClr val="FFFFFF"/>
                          </a:gs>
                          <a:gs pos="100000">
                            <a:srgbClr val="FFFFFF"/>
                          </a:gs>
                        </a:gsLst>
                        <a:lin ang="5400000" scaled="0"/>
                      </a:gradFill>
                      <a:ea typeface="Segoe UI" pitchFamily="34" charset="0"/>
                      <a:cs typeface="Segoe UI" pitchFamily="34" charset="0"/>
                    </a:rPr>
                    <a:t>SQL16</a:t>
                  </a:r>
                </a:p>
              </p:txBody>
            </p:sp>
            <p:sp>
              <p:nvSpPr>
                <p:cNvPr id="21" name="Rectangle 20"/>
                <p:cNvSpPr/>
                <p:nvPr/>
              </p:nvSpPr>
              <p:spPr bwMode="auto">
                <a:xfrm>
                  <a:off x="2220463" y="3040640"/>
                  <a:ext cx="1193257" cy="645871"/>
                </a:xfrm>
                <a:prstGeom prst="rect">
                  <a:avLst/>
                </a:prstGeom>
                <a:solidFill>
                  <a:schemeClr val="accent1"/>
                </a:solidFill>
                <a:ln>
                  <a:solidFill>
                    <a:schemeClr val="bg1"/>
                  </a:solidFill>
                  <a:headEnd type="none" w="med" len="med"/>
                  <a:tailEnd type="none" w="med" len="med"/>
                </a:ln>
                <a:effectLst>
                  <a:outerShdw blurRad="63500" sx="102000" sy="102000" algn="ctr"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rot="0" spcFirstLastPara="0" vert="horz" wrap="square" lIns="35684" tIns="35684" rIns="35684" bIns="35684" numCol="1" spcCol="0" rtlCol="0" fromWordArt="0" anchor="ctr" anchorCtr="0" forceAA="0" compatLnSpc="1">
                  <a:prstTxWarp prst="textNoShape">
                    <a:avLst/>
                  </a:prstTxWarp>
                  <a:noAutofit/>
                </a:bodyPr>
                <a:lstStyle>
                  <a:defPPr>
                    <a:defRPr lang="en-US"/>
                  </a:defPPr>
                  <a:lvl1pPr marL="0" algn="l" defTabSz="932742" rtl="0" eaLnBrk="1" latinLnBrk="0" hangingPunct="1">
                    <a:defRPr sz="1800" kern="1200">
                      <a:solidFill>
                        <a:schemeClr val="lt1"/>
                      </a:solidFill>
                      <a:latin typeface="+mn-lt"/>
                      <a:ea typeface="+mn-ea"/>
                      <a:cs typeface="+mn-cs"/>
                    </a:defRPr>
                  </a:lvl1pPr>
                  <a:lvl2pPr marL="466371" algn="l" defTabSz="932742" rtl="0" eaLnBrk="1" latinLnBrk="0" hangingPunct="1">
                    <a:defRPr sz="1800" kern="1200">
                      <a:solidFill>
                        <a:schemeClr val="lt1"/>
                      </a:solidFill>
                      <a:latin typeface="+mn-lt"/>
                      <a:ea typeface="+mn-ea"/>
                      <a:cs typeface="+mn-cs"/>
                    </a:defRPr>
                  </a:lvl2pPr>
                  <a:lvl3pPr marL="932742" algn="l" defTabSz="932742" rtl="0" eaLnBrk="1" latinLnBrk="0" hangingPunct="1">
                    <a:defRPr sz="1800" kern="1200">
                      <a:solidFill>
                        <a:schemeClr val="lt1"/>
                      </a:solidFill>
                      <a:latin typeface="+mn-lt"/>
                      <a:ea typeface="+mn-ea"/>
                      <a:cs typeface="+mn-cs"/>
                    </a:defRPr>
                  </a:lvl3pPr>
                  <a:lvl4pPr marL="1399113" algn="l" defTabSz="932742" rtl="0" eaLnBrk="1" latinLnBrk="0" hangingPunct="1">
                    <a:defRPr sz="1800" kern="1200">
                      <a:solidFill>
                        <a:schemeClr val="lt1"/>
                      </a:solidFill>
                      <a:latin typeface="+mn-lt"/>
                      <a:ea typeface="+mn-ea"/>
                      <a:cs typeface="+mn-cs"/>
                    </a:defRPr>
                  </a:lvl4pPr>
                  <a:lvl5pPr marL="1865484" algn="l" defTabSz="932742" rtl="0" eaLnBrk="1" latinLnBrk="0" hangingPunct="1">
                    <a:defRPr sz="1800" kern="1200">
                      <a:solidFill>
                        <a:schemeClr val="lt1"/>
                      </a:solidFill>
                      <a:latin typeface="+mn-lt"/>
                      <a:ea typeface="+mn-ea"/>
                      <a:cs typeface="+mn-cs"/>
                    </a:defRPr>
                  </a:lvl5pPr>
                  <a:lvl6pPr marL="2331856" algn="l" defTabSz="932742" rtl="0" eaLnBrk="1" latinLnBrk="0" hangingPunct="1">
                    <a:defRPr sz="1800" kern="1200">
                      <a:solidFill>
                        <a:schemeClr val="lt1"/>
                      </a:solidFill>
                      <a:latin typeface="+mn-lt"/>
                      <a:ea typeface="+mn-ea"/>
                      <a:cs typeface="+mn-cs"/>
                    </a:defRPr>
                  </a:lvl6pPr>
                  <a:lvl7pPr marL="2798226" algn="l" defTabSz="932742" rtl="0" eaLnBrk="1" latinLnBrk="0" hangingPunct="1">
                    <a:defRPr sz="1800" kern="1200">
                      <a:solidFill>
                        <a:schemeClr val="lt1"/>
                      </a:solidFill>
                      <a:latin typeface="+mn-lt"/>
                      <a:ea typeface="+mn-ea"/>
                      <a:cs typeface="+mn-cs"/>
                    </a:defRPr>
                  </a:lvl7pPr>
                  <a:lvl8pPr marL="3264597" algn="l" defTabSz="932742" rtl="0" eaLnBrk="1" latinLnBrk="0" hangingPunct="1">
                    <a:defRPr sz="1800" kern="1200">
                      <a:solidFill>
                        <a:schemeClr val="lt1"/>
                      </a:solidFill>
                      <a:latin typeface="+mn-lt"/>
                      <a:ea typeface="+mn-ea"/>
                      <a:cs typeface="+mn-cs"/>
                    </a:defRPr>
                  </a:lvl8pPr>
                  <a:lvl9pPr marL="3730969" algn="l" defTabSz="932742" rtl="0" eaLnBrk="1" latinLnBrk="0" hangingPunct="1">
                    <a:defRPr sz="1800" kern="1200">
                      <a:solidFill>
                        <a:schemeClr val="lt1"/>
                      </a:solidFill>
                      <a:latin typeface="+mn-lt"/>
                      <a:ea typeface="+mn-ea"/>
                      <a:cs typeface="+mn-cs"/>
                    </a:defRPr>
                  </a:lvl9pPr>
                </a:lstStyle>
                <a:p>
                  <a:pPr algn="ctr" defTabSz="713416"/>
                  <a:r>
                    <a:rPr lang="en-US" sz="1873" dirty="0">
                      <a:solidFill>
                        <a:srgbClr val="FFFFFF"/>
                      </a:solidFill>
                      <a:latin typeface="Segoe UI Light"/>
                      <a:cs typeface="Courier New" pitchFamily="49" charset="0"/>
                    </a:rPr>
                    <a:t>PolyBase</a:t>
                  </a:r>
                  <a:br>
                    <a:rPr lang="en-US" sz="1873" dirty="0">
                      <a:solidFill>
                        <a:srgbClr val="FFFFFF"/>
                      </a:solidFill>
                      <a:latin typeface="Segoe UI Light"/>
                      <a:cs typeface="Courier New" pitchFamily="49" charset="0"/>
                    </a:rPr>
                  </a:br>
                  <a:r>
                    <a:rPr lang="en-US" sz="1873" dirty="0">
                      <a:solidFill>
                        <a:srgbClr val="FFFFFF"/>
                      </a:solidFill>
                      <a:latin typeface="Segoe UI Light"/>
                      <a:cs typeface="Courier New" pitchFamily="49" charset="0"/>
                    </a:rPr>
                    <a:t>Engine</a:t>
                  </a:r>
                  <a:endParaRPr lang="en-US" sz="1873" spc="-78" dirty="0">
                    <a:gradFill>
                      <a:gsLst>
                        <a:gs pos="0">
                          <a:srgbClr val="FFFFFF"/>
                        </a:gs>
                        <a:gs pos="100000">
                          <a:srgbClr val="FFFFFF"/>
                        </a:gs>
                      </a:gsLst>
                      <a:lin ang="5400000" scaled="0"/>
                    </a:gradFill>
                    <a:latin typeface="Segoe UI Light"/>
                    <a:ea typeface="Segoe UI" pitchFamily="34" charset="0"/>
                    <a:cs typeface="Segoe UI" pitchFamily="34" charset="0"/>
                  </a:endParaRPr>
                </a:p>
              </p:txBody>
            </p:sp>
          </p:grpSp>
          <p:grpSp>
            <p:nvGrpSpPr>
              <p:cNvPr id="7" name="Group 6"/>
              <p:cNvGrpSpPr/>
              <p:nvPr/>
            </p:nvGrpSpPr>
            <p:grpSpPr>
              <a:xfrm>
                <a:off x="7598899" y="1774389"/>
                <a:ext cx="1515689" cy="1921256"/>
                <a:chOff x="2078569" y="1812544"/>
                <a:chExt cx="1515689" cy="1921256"/>
              </a:xfrm>
            </p:grpSpPr>
            <p:sp>
              <p:nvSpPr>
                <p:cNvPr id="16" name="Rectangle 15"/>
                <p:cNvSpPr/>
                <p:nvPr/>
              </p:nvSpPr>
              <p:spPr bwMode="auto">
                <a:xfrm>
                  <a:off x="2078569" y="1812544"/>
                  <a:ext cx="1515689" cy="1921256"/>
                </a:xfrm>
                <a:prstGeom prst="rect">
                  <a:avLst/>
                </a:prstGeom>
                <a:solidFill>
                  <a:schemeClr val="tx2"/>
                </a:solidFill>
                <a:ln>
                  <a:solidFill>
                    <a:schemeClr val="bg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horz" wrap="square" lIns="95117" tIns="47558" rIns="47558" bIns="95117" numCol="1" spcCol="0" rtlCol="0" fromWordArt="0" anchor="b" anchorCtr="0" forceAA="0" compatLnSpc="1">
                  <a:prstTxWarp prst="textNoShape">
                    <a:avLst/>
                  </a:prstTxWarp>
                  <a:noAutofit/>
                </a:bodyPr>
                <a:lstStyle>
                  <a:defPPr>
                    <a:defRPr lang="en-US"/>
                  </a:defPPr>
                  <a:lvl1pPr marL="0" algn="l" defTabSz="932742" rtl="0" eaLnBrk="1" latinLnBrk="0" hangingPunct="1">
                    <a:defRPr sz="1800" kern="1200">
                      <a:solidFill>
                        <a:schemeClr val="lt1"/>
                      </a:solidFill>
                      <a:latin typeface="+mn-lt"/>
                      <a:ea typeface="+mn-ea"/>
                      <a:cs typeface="+mn-cs"/>
                    </a:defRPr>
                  </a:lvl1pPr>
                  <a:lvl2pPr marL="466371" algn="l" defTabSz="932742" rtl="0" eaLnBrk="1" latinLnBrk="0" hangingPunct="1">
                    <a:defRPr sz="1800" kern="1200">
                      <a:solidFill>
                        <a:schemeClr val="lt1"/>
                      </a:solidFill>
                      <a:latin typeface="+mn-lt"/>
                      <a:ea typeface="+mn-ea"/>
                      <a:cs typeface="+mn-cs"/>
                    </a:defRPr>
                  </a:lvl2pPr>
                  <a:lvl3pPr marL="932742" algn="l" defTabSz="932742" rtl="0" eaLnBrk="1" latinLnBrk="0" hangingPunct="1">
                    <a:defRPr sz="1800" kern="1200">
                      <a:solidFill>
                        <a:schemeClr val="lt1"/>
                      </a:solidFill>
                      <a:latin typeface="+mn-lt"/>
                      <a:ea typeface="+mn-ea"/>
                      <a:cs typeface="+mn-cs"/>
                    </a:defRPr>
                  </a:lvl3pPr>
                  <a:lvl4pPr marL="1399113" algn="l" defTabSz="932742" rtl="0" eaLnBrk="1" latinLnBrk="0" hangingPunct="1">
                    <a:defRPr sz="1800" kern="1200">
                      <a:solidFill>
                        <a:schemeClr val="lt1"/>
                      </a:solidFill>
                      <a:latin typeface="+mn-lt"/>
                      <a:ea typeface="+mn-ea"/>
                      <a:cs typeface="+mn-cs"/>
                    </a:defRPr>
                  </a:lvl4pPr>
                  <a:lvl5pPr marL="1865484" algn="l" defTabSz="932742" rtl="0" eaLnBrk="1" latinLnBrk="0" hangingPunct="1">
                    <a:defRPr sz="1800" kern="1200">
                      <a:solidFill>
                        <a:schemeClr val="lt1"/>
                      </a:solidFill>
                      <a:latin typeface="+mn-lt"/>
                      <a:ea typeface="+mn-ea"/>
                      <a:cs typeface="+mn-cs"/>
                    </a:defRPr>
                  </a:lvl5pPr>
                  <a:lvl6pPr marL="2331856" algn="l" defTabSz="932742" rtl="0" eaLnBrk="1" latinLnBrk="0" hangingPunct="1">
                    <a:defRPr sz="1800" kern="1200">
                      <a:solidFill>
                        <a:schemeClr val="lt1"/>
                      </a:solidFill>
                      <a:latin typeface="+mn-lt"/>
                      <a:ea typeface="+mn-ea"/>
                      <a:cs typeface="+mn-cs"/>
                    </a:defRPr>
                  </a:lvl6pPr>
                  <a:lvl7pPr marL="2798226" algn="l" defTabSz="932742" rtl="0" eaLnBrk="1" latinLnBrk="0" hangingPunct="1">
                    <a:defRPr sz="1800" kern="1200">
                      <a:solidFill>
                        <a:schemeClr val="lt1"/>
                      </a:solidFill>
                      <a:latin typeface="+mn-lt"/>
                      <a:ea typeface="+mn-ea"/>
                      <a:cs typeface="+mn-cs"/>
                    </a:defRPr>
                  </a:lvl7pPr>
                  <a:lvl8pPr marL="3264597" algn="l" defTabSz="932742" rtl="0" eaLnBrk="1" latinLnBrk="0" hangingPunct="1">
                    <a:defRPr sz="1800" kern="1200">
                      <a:solidFill>
                        <a:schemeClr val="lt1"/>
                      </a:solidFill>
                      <a:latin typeface="+mn-lt"/>
                      <a:ea typeface="+mn-ea"/>
                      <a:cs typeface="+mn-cs"/>
                    </a:defRPr>
                  </a:lvl8pPr>
                  <a:lvl9pPr marL="3730969" algn="l" defTabSz="932742" rtl="0" eaLnBrk="1" latinLnBrk="0" hangingPunct="1">
                    <a:defRPr sz="1800" kern="1200">
                      <a:solidFill>
                        <a:schemeClr val="lt1"/>
                      </a:solidFill>
                      <a:latin typeface="+mn-lt"/>
                      <a:ea typeface="+mn-ea"/>
                      <a:cs typeface="+mn-cs"/>
                    </a:defRPr>
                  </a:lvl9pPr>
                </a:lstStyle>
                <a:p>
                  <a:pPr algn="ctr" defTabSz="950843"/>
                  <a:endParaRPr lang="en-US" sz="1873" spc="-52" dirty="0">
                    <a:gradFill>
                      <a:gsLst>
                        <a:gs pos="0">
                          <a:srgbClr val="FFFFFF"/>
                        </a:gs>
                        <a:gs pos="100000">
                          <a:srgbClr val="FFFFFF"/>
                        </a:gs>
                      </a:gsLst>
                      <a:lin ang="5400000" scaled="0"/>
                    </a:gradFill>
                    <a:ea typeface="Segoe UI" pitchFamily="34" charset="0"/>
                    <a:cs typeface="Segoe UI" pitchFamily="34" charset="0"/>
                  </a:endParaRPr>
                </a:p>
              </p:txBody>
            </p:sp>
            <p:sp>
              <p:nvSpPr>
                <p:cNvPr id="17" name="Rectangle 16"/>
                <p:cNvSpPr/>
                <p:nvPr/>
              </p:nvSpPr>
              <p:spPr bwMode="auto">
                <a:xfrm>
                  <a:off x="2234711" y="1963440"/>
                  <a:ext cx="1203404" cy="1004895"/>
                </a:xfrm>
                <a:prstGeom prst="rect">
                  <a:avLst/>
                </a:prstGeom>
                <a:solidFill>
                  <a:schemeClr val="accent2"/>
                </a:solidFill>
                <a:ln>
                  <a:solidFill>
                    <a:schemeClr val="bg1"/>
                  </a:solidFill>
                  <a:headEnd type="none" w="med" len="med"/>
                  <a:tailEnd type="none" w="med" len="med"/>
                </a:ln>
                <a:effectLst>
                  <a:outerShdw blurRad="63500" sx="102000" sy="102000" algn="ctr"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rot="0" spcFirstLastPara="0" vert="horz" wrap="square" lIns="35684" tIns="35684" rIns="35684" bIns="35684" numCol="1" spcCol="0" rtlCol="0" fromWordArt="0" anchor="ctr" anchorCtr="0" forceAA="0" compatLnSpc="1">
                  <a:prstTxWarp prst="textNoShape">
                    <a:avLst/>
                  </a:prstTxWarp>
                  <a:noAutofit/>
                </a:bodyPr>
                <a:lstStyle>
                  <a:defPPr>
                    <a:defRPr lang="en-US"/>
                  </a:defPPr>
                  <a:lvl1pPr marL="0" algn="l" defTabSz="932742" rtl="0" eaLnBrk="1" latinLnBrk="0" hangingPunct="1">
                    <a:defRPr sz="1800" kern="1200">
                      <a:solidFill>
                        <a:schemeClr val="lt1"/>
                      </a:solidFill>
                      <a:latin typeface="+mn-lt"/>
                      <a:ea typeface="+mn-ea"/>
                      <a:cs typeface="+mn-cs"/>
                    </a:defRPr>
                  </a:lvl1pPr>
                  <a:lvl2pPr marL="466371" algn="l" defTabSz="932742" rtl="0" eaLnBrk="1" latinLnBrk="0" hangingPunct="1">
                    <a:defRPr sz="1800" kern="1200">
                      <a:solidFill>
                        <a:schemeClr val="lt1"/>
                      </a:solidFill>
                      <a:latin typeface="+mn-lt"/>
                      <a:ea typeface="+mn-ea"/>
                      <a:cs typeface="+mn-cs"/>
                    </a:defRPr>
                  </a:lvl2pPr>
                  <a:lvl3pPr marL="932742" algn="l" defTabSz="932742" rtl="0" eaLnBrk="1" latinLnBrk="0" hangingPunct="1">
                    <a:defRPr sz="1800" kern="1200">
                      <a:solidFill>
                        <a:schemeClr val="lt1"/>
                      </a:solidFill>
                      <a:latin typeface="+mn-lt"/>
                      <a:ea typeface="+mn-ea"/>
                      <a:cs typeface="+mn-cs"/>
                    </a:defRPr>
                  </a:lvl3pPr>
                  <a:lvl4pPr marL="1399113" algn="l" defTabSz="932742" rtl="0" eaLnBrk="1" latinLnBrk="0" hangingPunct="1">
                    <a:defRPr sz="1800" kern="1200">
                      <a:solidFill>
                        <a:schemeClr val="lt1"/>
                      </a:solidFill>
                      <a:latin typeface="+mn-lt"/>
                      <a:ea typeface="+mn-ea"/>
                      <a:cs typeface="+mn-cs"/>
                    </a:defRPr>
                  </a:lvl4pPr>
                  <a:lvl5pPr marL="1865484" algn="l" defTabSz="932742" rtl="0" eaLnBrk="1" latinLnBrk="0" hangingPunct="1">
                    <a:defRPr sz="1800" kern="1200">
                      <a:solidFill>
                        <a:schemeClr val="lt1"/>
                      </a:solidFill>
                      <a:latin typeface="+mn-lt"/>
                      <a:ea typeface="+mn-ea"/>
                      <a:cs typeface="+mn-cs"/>
                    </a:defRPr>
                  </a:lvl5pPr>
                  <a:lvl6pPr marL="2331856" algn="l" defTabSz="932742" rtl="0" eaLnBrk="1" latinLnBrk="0" hangingPunct="1">
                    <a:defRPr sz="1800" kern="1200">
                      <a:solidFill>
                        <a:schemeClr val="lt1"/>
                      </a:solidFill>
                      <a:latin typeface="+mn-lt"/>
                      <a:ea typeface="+mn-ea"/>
                      <a:cs typeface="+mn-cs"/>
                    </a:defRPr>
                  </a:lvl6pPr>
                  <a:lvl7pPr marL="2798226" algn="l" defTabSz="932742" rtl="0" eaLnBrk="1" latinLnBrk="0" hangingPunct="1">
                    <a:defRPr sz="1800" kern="1200">
                      <a:solidFill>
                        <a:schemeClr val="lt1"/>
                      </a:solidFill>
                      <a:latin typeface="+mn-lt"/>
                      <a:ea typeface="+mn-ea"/>
                      <a:cs typeface="+mn-cs"/>
                    </a:defRPr>
                  </a:lvl7pPr>
                  <a:lvl8pPr marL="3264597" algn="l" defTabSz="932742" rtl="0" eaLnBrk="1" latinLnBrk="0" hangingPunct="1">
                    <a:defRPr sz="1800" kern="1200">
                      <a:solidFill>
                        <a:schemeClr val="lt1"/>
                      </a:solidFill>
                      <a:latin typeface="+mn-lt"/>
                      <a:ea typeface="+mn-ea"/>
                      <a:cs typeface="+mn-cs"/>
                    </a:defRPr>
                  </a:lvl8pPr>
                  <a:lvl9pPr marL="3730969" algn="l" defTabSz="932742" rtl="0" eaLnBrk="1" latinLnBrk="0" hangingPunct="1">
                    <a:defRPr sz="1800" kern="1200">
                      <a:solidFill>
                        <a:schemeClr val="lt1"/>
                      </a:solidFill>
                      <a:latin typeface="+mn-lt"/>
                      <a:ea typeface="+mn-ea"/>
                      <a:cs typeface="+mn-cs"/>
                    </a:defRPr>
                  </a:lvl9pPr>
                </a:lstStyle>
                <a:p>
                  <a:pPr algn="ctr" defTabSz="713416"/>
                  <a:r>
                    <a:rPr lang="en-US" sz="2081" spc="-78" dirty="0">
                      <a:gradFill>
                        <a:gsLst>
                          <a:gs pos="0">
                            <a:srgbClr val="FFFFFF"/>
                          </a:gs>
                          <a:gs pos="100000">
                            <a:srgbClr val="FFFFFF"/>
                          </a:gs>
                        </a:gsLst>
                        <a:lin ang="5400000" scaled="0"/>
                      </a:gradFill>
                      <a:ea typeface="Segoe UI" pitchFamily="34" charset="0"/>
                      <a:cs typeface="Segoe UI" pitchFamily="34" charset="0"/>
                    </a:rPr>
                    <a:t>SQL16</a:t>
                  </a:r>
                </a:p>
              </p:txBody>
            </p:sp>
          </p:grpSp>
          <p:grpSp>
            <p:nvGrpSpPr>
              <p:cNvPr id="8" name="Group 7"/>
              <p:cNvGrpSpPr/>
              <p:nvPr/>
            </p:nvGrpSpPr>
            <p:grpSpPr>
              <a:xfrm>
                <a:off x="3918679" y="1774389"/>
                <a:ext cx="1515689" cy="1921256"/>
                <a:chOff x="2078569" y="1812544"/>
                <a:chExt cx="1515689" cy="1921256"/>
              </a:xfrm>
            </p:grpSpPr>
            <p:sp>
              <p:nvSpPr>
                <p:cNvPr id="13" name="Rectangle 12"/>
                <p:cNvSpPr/>
                <p:nvPr/>
              </p:nvSpPr>
              <p:spPr bwMode="auto">
                <a:xfrm>
                  <a:off x="2078569" y="1812544"/>
                  <a:ext cx="1515689" cy="1921256"/>
                </a:xfrm>
                <a:prstGeom prst="rect">
                  <a:avLst/>
                </a:prstGeom>
                <a:solidFill>
                  <a:schemeClr val="tx2"/>
                </a:solidFill>
                <a:ln>
                  <a:solidFill>
                    <a:schemeClr val="bg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horz" wrap="square" lIns="95117" tIns="47558" rIns="47558" bIns="95117" numCol="1" spcCol="0" rtlCol="0" fromWordArt="0" anchor="b" anchorCtr="0" forceAA="0" compatLnSpc="1">
                  <a:prstTxWarp prst="textNoShape">
                    <a:avLst/>
                  </a:prstTxWarp>
                  <a:noAutofit/>
                </a:bodyPr>
                <a:lstStyle>
                  <a:defPPr>
                    <a:defRPr lang="en-US"/>
                  </a:defPPr>
                  <a:lvl1pPr marL="0" algn="l" defTabSz="932742" rtl="0" eaLnBrk="1" latinLnBrk="0" hangingPunct="1">
                    <a:defRPr sz="1800" kern="1200">
                      <a:solidFill>
                        <a:schemeClr val="lt1"/>
                      </a:solidFill>
                      <a:latin typeface="+mn-lt"/>
                      <a:ea typeface="+mn-ea"/>
                      <a:cs typeface="+mn-cs"/>
                    </a:defRPr>
                  </a:lvl1pPr>
                  <a:lvl2pPr marL="466371" algn="l" defTabSz="932742" rtl="0" eaLnBrk="1" latinLnBrk="0" hangingPunct="1">
                    <a:defRPr sz="1800" kern="1200">
                      <a:solidFill>
                        <a:schemeClr val="lt1"/>
                      </a:solidFill>
                      <a:latin typeface="+mn-lt"/>
                      <a:ea typeface="+mn-ea"/>
                      <a:cs typeface="+mn-cs"/>
                    </a:defRPr>
                  </a:lvl2pPr>
                  <a:lvl3pPr marL="932742" algn="l" defTabSz="932742" rtl="0" eaLnBrk="1" latinLnBrk="0" hangingPunct="1">
                    <a:defRPr sz="1800" kern="1200">
                      <a:solidFill>
                        <a:schemeClr val="lt1"/>
                      </a:solidFill>
                      <a:latin typeface="+mn-lt"/>
                      <a:ea typeface="+mn-ea"/>
                      <a:cs typeface="+mn-cs"/>
                    </a:defRPr>
                  </a:lvl3pPr>
                  <a:lvl4pPr marL="1399113" algn="l" defTabSz="932742" rtl="0" eaLnBrk="1" latinLnBrk="0" hangingPunct="1">
                    <a:defRPr sz="1800" kern="1200">
                      <a:solidFill>
                        <a:schemeClr val="lt1"/>
                      </a:solidFill>
                      <a:latin typeface="+mn-lt"/>
                      <a:ea typeface="+mn-ea"/>
                      <a:cs typeface="+mn-cs"/>
                    </a:defRPr>
                  </a:lvl4pPr>
                  <a:lvl5pPr marL="1865484" algn="l" defTabSz="932742" rtl="0" eaLnBrk="1" latinLnBrk="0" hangingPunct="1">
                    <a:defRPr sz="1800" kern="1200">
                      <a:solidFill>
                        <a:schemeClr val="lt1"/>
                      </a:solidFill>
                      <a:latin typeface="+mn-lt"/>
                      <a:ea typeface="+mn-ea"/>
                      <a:cs typeface="+mn-cs"/>
                    </a:defRPr>
                  </a:lvl5pPr>
                  <a:lvl6pPr marL="2331856" algn="l" defTabSz="932742" rtl="0" eaLnBrk="1" latinLnBrk="0" hangingPunct="1">
                    <a:defRPr sz="1800" kern="1200">
                      <a:solidFill>
                        <a:schemeClr val="lt1"/>
                      </a:solidFill>
                      <a:latin typeface="+mn-lt"/>
                      <a:ea typeface="+mn-ea"/>
                      <a:cs typeface="+mn-cs"/>
                    </a:defRPr>
                  </a:lvl6pPr>
                  <a:lvl7pPr marL="2798226" algn="l" defTabSz="932742" rtl="0" eaLnBrk="1" latinLnBrk="0" hangingPunct="1">
                    <a:defRPr sz="1800" kern="1200">
                      <a:solidFill>
                        <a:schemeClr val="lt1"/>
                      </a:solidFill>
                      <a:latin typeface="+mn-lt"/>
                      <a:ea typeface="+mn-ea"/>
                      <a:cs typeface="+mn-cs"/>
                    </a:defRPr>
                  </a:lvl7pPr>
                  <a:lvl8pPr marL="3264597" algn="l" defTabSz="932742" rtl="0" eaLnBrk="1" latinLnBrk="0" hangingPunct="1">
                    <a:defRPr sz="1800" kern="1200">
                      <a:solidFill>
                        <a:schemeClr val="lt1"/>
                      </a:solidFill>
                      <a:latin typeface="+mn-lt"/>
                      <a:ea typeface="+mn-ea"/>
                      <a:cs typeface="+mn-cs"/>
                    </a:defRPr>
                  </a:lvl8pPr>
                  <a:lvl9pPr marL="3730969" algn="l" defTabSz="932742" rtl="0" eaLnBrk="1" latinLnBrk="0" hangingPunct="1">
                    <a:defRPr sz="1800" kern="1200">
                      <a:solidFill>
                        <a:schemeClr val="lt1"/>
                      </a:solidFill>
                      <a:latin typeface="+mn-lt"/>
                      <a:ea typeface="+mn-ea"/>
                      <a:cs typeface="+mn-cs"/>
                    </a:defRPr>
                  </a:lvl9pPr>
                </a:lstStyle>
                <a:p>
                  <a:pPr algn="ctr" defTabSz="950843"/>
                  <a:endParaRPr lang="en-US" sz="1873" spc="-52" dirty="0">
                    <a:gradFill>
                      <a:gsLst>
                        <a:gs pos="0">
                          <a:srgbClr val="FFFFFF"/>
                        </a:gs>
                        <a:gs pos="100000">
                          <a:srgbClr val="FFFFFF"/>
                        </a:gs>
                      </a:gsLst>
                      <a:lin ang="5400000" scaled="0"/>
                    </a:gradFill>
                    <a:ea typeface="Segoe UI" pitchFamily="34" charset="0"/>
                    <a:cs typeface="Segoe UI" pitchFamily="34" charset="0"/>
                  </a:endParaRPr>
                </a:p>
              </p:txBody>
            </p:sp>
            <p:sp>
              <p:nvSpPr>
                <p:cNvPr id="14" name="Rectangle 13"/>
                <p:cNvSpPr/>
                <p:nvPr/>
              </p:nvSpPr>
              <p:spPr bwMode="auto">
                <a:xfrm>
                  <a:off x="2234711" y="1963440"/>
                  <a:ext cx="1203404" cy="1004895"/>
                </a:xfrm>
                <a:prstGeom prst="rect">
                  <a:avLst/>
                </a:prstGeom>
                <a:solidFill>
                  <a:schemeClr val="accent2"/>
                </a:solidFill>
                <a:ln>
                  <a:solidFill>
                    <a:schemeClr val="bg1"/>
                  </a:solidFill>
                  <a:headEnd type="none" w="med" len="med"/>
                  <a:tailEnd type="none" w="med" len="med"/>
                </a:ln>
                <a:effectLst>
                  <a:outerShdw blurRad="63500" sx="102000" sy="102000" algn="ctr"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rot="0" spcFirstLastPara="0" vert="horz" wrap="square" lIns="35684" tIns="35684" rIns="35684" bIns="35684" numCol="1" spcCol="0" rtlCol="0" fromWordArt="0" anchor="ctr" anchorCtr="0" forceAA="0" compatLnSpc="1">
                  <a:prstTxWarp prst="textNoShape">
                    <a:avLst/>
                  </a:prstTxWarp>
                  <a:noAutofit/>
                </a:bodyPr>
                <a:lstStyle>
                  <a:defPPr>
                    <a:defRPr lang="en-US"/>
                  </a:defPPr>
                  <a:lvl1pPr marL="0" algn="l" defTabSz="932742" rtl="0" eaLnBrk="1" latinLnBrk="0" hangingPunct="1">
                    <a:defRPr sz="1800" kern="1200">
                      <a:solidFill>
                        <a:schemeClr val="lt1"/>
                      </a:solidFill>
                      <a:latin typeface="+mn-lt"/>
                      <a:ea typeface="+mn-ea"/>
                      <a:cs typeface="+mn-cs"/>
                    </a:defRPr>
                  </a:lvl1pPr>
                  <a:lvl2pPr marL="466371" algn="l" defTabSz="932742" rtl="0" eaLnBrk="1" latinLnBrk="0" hangingPunct="1">
                    <a:defRPr sz="1800" kern="1200">
                      <a:solidFill>
                        <a:schemeClr val="lt1"/>
                      </a:solidFill>
                      <a:latin typeface="+mn-lt"/>
                      <a:ea typeface="+mn-ea"/>
                      <a:cs typeface="+mn-cs"/>
                    </a:defRPr>
                  </a:lvl2pPr>
                  <a:lvl3pPr marL="932742" algn="l" defTabSz="932742" rtl="0" eaLnBrk="1" latinLnBrk="0" hangingPunct="1">
                    <a:defRPr sz="1800" kern="1200">
                      <a:solidFill>
                        <a:schemeClr val="lt1"/>
                      </a:solidFill>
                      <a:latin typeface="+mn-lt"/>
                      <a:ea typeface="+mn-ea"/>
                      <a:cs typeface="+mn-cs"/>
                    </a:defRPr>
                  </a:lvl3pPr>
                  <a:lvl4pPr marL="1399113" algn="l" defTabSz="932742" rtl="0" eaLnBrk="1" latinLnBrk="0" hangingPunct="1">
                    <a:defRPr sz="1800" kern="1200">
                      <a:solidFill>
                        <a:schemeClr val="lt1"/>
                      </a:solidFill>
                      <a:latin typeface="+mn-lt"/>
                      <a:ea typeface="+mn-ea"/>
                      <a:cs typeface="+mn-cs"/>
                    </a:defRPr>
                  </a:lvl4pPr>
                  <a:lvl5pPr marL="1865484" algn="l" defTabSz="932742" rtl="0" eaLnBrk="1" latinLnBrk="0" hangingPunct="1">
                    <a:defRPr sz="1800" kern="1200">
                      <a:solidFill>
                        <a:schemeClr val="lt1"/>
                      </a:solidFill>
                      <a:latin typeface="+mn-lt"/>
                      <a:ea typeface="+mn-ea"/>
                      <a:cs typeface="+mn-cs"/>
                    </a:defRPr>
                  </a:lvl5pPr>
                  <a:lvl6pPr marL="2331856" algn="l" defTabSz="932742" rtl="0" eaLnBrk="1" latinLnBrk="0" hangingPunct="1">
                    <a:defRPr sz="1800" kern="1200">
                      <a:solidFill>
                        <a:schemeClr val="lt1"/>
                      </a:solidFill>
                      <a:latin typeface="+mn-lt"/>
                      <a:ea typeface="+mn-ea"/>
                      <a:cs typeface="+mn-cs"/>
                    </a:defRPr>
                  </a:lvl6pPr>
                  <a:lvl7pPr marL="2798226" algn="l" defTabSz="932742" rtl="0" eaLnBrk="1" latinLnBrk="0" hangingPunct="1">
                    <a:defRPr sz="1800" kern="1200">
                      <a:solidFill>
                        <a:schemeClr val="lt1"/>
                      </a:solidFill>
                      <a:latin typeface="+mn-lt"/>
                      <a:ea typeface="+mn-ea"/>
                      <a:cs typeface="+mn-cs"/>
                    </a:defRPr>
                  </a:lvl7pPr>
                  <a:lvl8pPr marL="3264597" algn="l" defTabSz="932742" rtl="0" eaLnBrk="1" latinLnBrk="0" hangingPunct="1">
                    <a:defRPr sz="1800" kern="1200">
                      <a:solidFill>
                        <a:schemeClr val="lt1"/>
                      </a:solidFill>
                      <a:latin typeface="+mn-lt"/>
                      <a:ea typeface="+mn-ea"/>
                      <a:cs typeface="+mn-cs"/>
                    </a:defRPr>
                  </a:lvl8pPr>
                  <a:lvl9pPr marL="3730969" algn="l" defTabSz="932742" rtl="0" eaLnBrk="1" latinLnBrk="0" hangingPunct="1">
                    <a:defRPr sz="1800" kern="1200">
                      <a:solidFill>
                        <a:schemeClr val="lt1"/>
                      </a:solidFill>
                      <a:latin typeface="+mn-lt"/>
                      <a:ea typeface="+mn-ea"/>
                      <a:cs typeface="+mn-cs"/>
                    </a:defRPr>
                  </a:lvl9pPr>
                </a:lstStyle>
                <a:p>
                  <a:pPr algn="ctr" defTabSz="713416"/>
                  <a:r>
                    <a:rPr lang="en-US" sz="2081" spc="-78" dirty="0">
                      <a:gradFill>
                        <a:gsLst>
                          <a:gs pos="0">
                            <a:srgbClr val="FFFFFF"/>
                          </a:gs>
                          <a:gs pos="100000">
                            <a:srgbClr val="FFFFFF"/>
                          </a:gs>
                        </a:gsLst>
                        <a:lin ang="5400000" scaled="0"/>
                      </a:gradFill>
                      <a:ea typeface="Segoe UI" pitchFamily="34" charset="0"/>
                      <a:cs typeface="Segoe UI" pitchFamily="34" charset="0"/>
                    </a:rPr>
                    <a:t>SQL16</a:t>
                  </a:r>
                </a:p>
              </p:txBody>
            </p:sp>
          </p:grpSp>
          <p:grpSp>
            <p:nvGrpSpPr>
              <p:cNvPr id="9" name="Group 8"/>
              <p:cNvGrpSpPr/>
              <p:nvPr/>
            </p:nvGrpSpPr>
            <p:grpSpPr>
              <a:xfrm>
                <a:off x="5758789" y="1774389"/>
                <a:ext cx="1515689" cy="1921256"/>
                <a:chOff x="2078569" y="1812544"/>
                <a:chExt cx="1515689" cy="1921256"/>
              </a:xfrm>
            </p:grpSpPr>
            <p:sp>
              <p:nvSpPr>
                <p:cNvPr id="10" name="Rectangle 9"/>
                <p:cNvSpPr/>
                <p:nvPr/>
              </p:nvSpPr>
              <p:spPr bwMode="auto">
                <a:xfrm>
                  <a:off x="2078569" y="1812544"/>
                  <a:ext cx="1515689" cy="1921256"/>
                </a:xfrm>
                <a:prstGeom prst="rect">
                  <a:avLst/>
                </a:prstGeom>
                <a:solidFill>
                  <a:schemeClr val="tx2"/>
                </a:solidFill>
                <a:ln>
                  <a:solidFill>
                    <a:schemeClr val="bg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horz" wrap="square" lIns="95117" tIns="47558" rIns="47558" bIns="95117" numCol="1" spcCol="0" rtlCol="0" fromWordArt="0" anchor="b" anchorCtr="0" forceAA="0" compatLnSpc="1">
                  <a:prstTxWarp prst="textNoShape">
                    <a:avLst/>
                  </a:prstTxWarp>
                  <a:noAutofit/>
                </a:bodyPr>
                <a:lstStyle>
                  <a:defPPr>
                    <a:defRPr lang="en-US"/>
                  </a:defPPr>
                  <a:lvl1pPr marL="0" algn="l" defTabSz="932742" rtl="0" eaLnBrk="1" latinLnBrk="0" hangingPunct="1">
                    <a:defRPr sz="1800" kern="1200">
                      <a:solidFill>
                        <a:schemeClr val="lt1"/>
                      </a:solidFill>
                      <a:latin typeface="+mn-lt"/>
                      <a:ea typeface="+mn-ea"/>
                      <a:cs typeface="+mn-cs"/>
                    </a:defRPr>
                  </a:lvl1pPr>
                  <a:lvl2pPr marL="466371" algn="l" defTabSz="932742" rtl="0" eaLnBrk="1" latinLnBrk="0" hangingPunct="1">
                    <a:defRPr sz="1800" kern="1200">
                      <a:solidFill>
                        <a:schemeClr val="lt1"/>
                      </a:solidFill>
                      <a:latin typeface="+mn-lt"/>
                      <a:ea typeface="+mn-ea"/>
                      <a:cs typeface="+mn-cs"/>
                    </a:defRPr>
                  </a:lvl2pPr>
                  <a:lvl3pPr marL="932742" algn="l" defTabSz="932742" rtl="0" eaLnBrk="1" latinLnBrk="0" hangingPunct="1">
                    <a:defRPr sz="1800" kern="1200">
                      <a:solidFill>
                        <a:schemeClr val="lt1"/>
                      </a:solidFill>
                      <a:latin typeface="+mn-lt"/>
                      <a:ea typeface="+mn-ea"/>
                      <a:cs typeface="+mn-cs"/>
                    </a:defRPr>
                  </a:lvl3pPr>
                  <a:lvl4pPr marL="1399113" algn="l" defTabSz="932742" rtl="0" eaLnBrk="1" latinLnBrk="0" hangingPunct="1">
                    <a:defRPr sz="1800" kern="1200">
                      <a:solidFill>
                        <a:schemeClr val="lt1"/>
                      </a:solidFill>
                      <a:latin typeface="+mn-lt"/>
                      <a:ea typeface="+mn-ea"/>
                      <a:cs typeface="+mn-cs"/>
                    </a:defRPr>
                  </a:lvl4pPr>
                  <a:lvl5pPr marL="1865484" algn="l" defTabSz="932742" rtl="0" eaLnBrk="1" latinLnBrk="0" hangingPunct="1">
                    <a:defRPr sz="1800" kern="1200">
                      <a:solidFill>
                        <a:schemeClr val="lt1"/>
                      </a:solidFill>
                      <a:latin typeface="+mn-lt"/>
                      <a:ea typeface="+mn-ea"/>
                      <a:cs typeface="+mn-cs"/>
                    </a:defRPr>
                  </a:lvl5pPr>
                  <a:lvl6pPr marL="2331856" algn="l" defTabSz="932742" rtl="0" eaLnBrk="1" latinLnBrk="0" hangingPunct="1">
                    <a:defRPr sz="1800" kern="1200">
                      <a:solidFill>
                        <a:schemeClr val="lt1"/>
                      </a:solidFill>
                      <a:latin typeface="+mn-lt"/>
                      <a:ea typeface="+mn-ea"/>
                      <a:cs typeface="+mn-cs"/>
                    </a:defRPr>
                  </a:lvl6pPr>
                  <a:lvl7pPr marL="2798226" algn="l" defTabSz="932742" rtl="0" eaLnBrk="1" latinLnBrk="0" hangingPunct="1">
                    <a:defRPr sz="1800" kern="1200">
                      <a:solidFill>
                        <a:schemeClr val="lt1"/>
                      </a:solidFill>
                      <a:latin typeface="+mn-lt"/>
                      <a:ea typeface="+mn-ea"/>
                      <a:cs typeface="+mn-cs"/>
                    </a:defRPr>
                  </a:lvl7pPr>
                  <a:lvl8pPr marL="3264597" algn="l" defTabSz="932742" rtl="0" eaLnBrk="1" latinLnBrk="0" hangingPunct="1">
                    <a:defRPr sz="1800" kern="1200">
                      <a:solidFill>
                        <a:schemeClr val="lt1"/>
                      </a:solidFill>
                      <a:latin typeface="+mn-lt"/>
                      <a:ea typeface="+mn-ea"/>
                      <a:cs typeface="+mn-cs"/>
                    </a:defRPr>
                  </a:lvl8pPr>
                  <a:lvl9pPr marL="3730969" algn="l" defTabSz="932742" rtl="0" eaLnBrk="1" latinLnBrk="0" hangingPunct="1">
                    <a:defRPr sz="1800" kern="1200">
                      <a:solidFill>
                        <a:schemeClr val="lt1"/>
                      </a:solidFill>
                      <a:latin typeface="+mn-lt"/>
                      <a:ea typeface="+mn-ea"/>
                      <a:cs typeface="+mn-cs"/>
                    </a:defRPr>
                  </a:lvl9pPr>
                </a:lstStyle>
                <a:p>
                  <a:pPr algn="ctr" defTabSz="950843"/>
                  <a:endParaRPr lang="en-US" sz="1873" spc="-52" dirty="0">
                    <a:gradFill>
                      <a:gsLst>
                        <a:gs pos="0">
                          <a:srgbClr val="FFFFFF"/>
                        </a:gs>
                        <a:gs pos="100000">
                          <a:srgbClr val="FFFFFF"/>
                        </a:gs>
                      </a:gsLst>
                      <a:lin ang="5400000" scaled="0"/>
                    </a:gradFill>
                    <a:ea typeface="Segoe UI" pitchFamily="34" charset="0"/>
                    <a:cs typeface="Segoe UI" pitchFamily="34" charset="0"/>
                  </a:endParaRPr>
                </a:p>
              </p:txBody>
            </p:sp>
            <p:sp>
              <p:nvSpPr>
                <p:cNvPr id="11" name="Rectangle 10"/>
                <p:cNvSpPr/>
                <p:nvPr/>
              </p:nvSpPr>
              <p:spPr bwMode="auto">
                <a:xfrm>
                  <a:off x="2234711" y="1963440"/>
                  <a:ext cx="1203404" cy="1004895"/>
                </a:xfrm>
                <a:prstGeom prst="rect">
                  <a:avLst/>
                </a:prstGeom>
                <a:solidFill>
                  <a:schemeClr val="accent2"/>
                </a:solidFill>
                <a:ln>
                  <a:solidFill>
                    <a:schemeClr val="bg1"/>
                  </a:solidFill>
                  <a:headEnd type="none" w="med" len="med"/>
                  <a:tailEnd type="none" w="med" len="med"/>
                </a:ln>
                <a:effectLst>
                  <a:outerShdw blurRad="63500" sx="102000" sy="102000" algn="ctr"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rot="0" spcFirstLastPara="0" vert="horz" wrap="square" lIns="35684" tIns="35684" rIns="35684" bIns="35684" numCol="1" spcCol="0" rtlCol="0" fromWordArt="0" anchor="ctr" anchorCtr="0" forceAA="0" compatLnSpc="1">
                  <a:prstTxWarp prst="textNoShape">
                    <a:avLst/>
                  </a:prstTxWarp>
                  <a:noAutofit/>
                </a:bodyPr>
                <a:lstStyle>
                  <a:defPPr>
                    <a:defRPr lang="en-US"/>
                  </a:defPPr>
                  <a:lvl1pPr marL="0" algn="l" defTabSz="932742" rtl="0" eaLnBrk="1" latinLnBrk="0" hangingPunct="1">
                    <a:defRPr sz="1800" kern="1200">
                      <a:solidFill>
                        <a:schemeClr val="lt1"/>
                      </a:solidFill>
                      <a:latin typeface="+mn-lt"/>
                      <a:ea typeface="+mn-ea"/>
                      <a:cs typeface="+mn-cs"/>
                    </a:defRPr>
                  </a:lvl1pPr>
                  <a:lvl2pPr marL="466371" algn="l" defTabSz="932742" rtl="0" eaLnBrk="1" latinLnBrk="0" hangingPunct="1">
                    <a:defRPr sz="1800" kern="1200">
                      <a:solidFill>
                        <a:schemeClr val="lt1"/>
                      </a:solidFill>
                      <a:latin typeface="+mn-lt"/>
                      <a:ea typeface="+mn-ea"/>
                      <a:cs typeface="+mn-cs"/>
                    </a:defRPr>
                  </a:lvl2pPr>
                  <a:lvl3pPr marL="932742" algn="l" defTabSz="932742" rtl="0" eaLnBrk="1" latinLnBrk="0" hangingPunct="1">
                    <a:defRPr sz="1800" kern="1200">
                      <a:solidFill>
                        <a:schemeClr val="lt1"/>
                      </a:solidFill>
                      <a:latin typeface="+mn-lt"/>
                      <a:ea typeface="+mn-ea"/>
                      <a:cs typeface="+mn-cs"/>
                    </a:defRPr>
                  </a:lvl3pPr>
                  <a:lvl4pPr marL="1399113" algn="l" defTabSz="932742" rtl="0" eaLnBrk="1" latinLnBrk="0" hangingPunct="1">
                    <a:defRPr sz="1800" kern="1200">
                      <a:solidFill>
                        <a:schemeClr val="lt1"/>
                      </a:solidFill>
                      <a:latin typeface="+mn-lt"/>
                      <a:ea typeface="+mn-ea"/>
                      <a:cs typeface="+mn-cs"/>
                    </a:defRPr>
                  </a:lvl4pPr>
                  <a:lvl5pPr marL="1865484" algn="l" defTabSz="932742" rtl="0" eaLnBrk="1" latinLnBrk="0" hangingPunct="1">
                    <a:defRPr sz="1800" kern="1200">
                      <a:solidFill>
                        <a:schemeClr val="lt1"/>
                      </a:solidFill>
                      <a:latin typeface="+mn-lt"/>
                      <a:ea typeface="+mn-ea"/>
                      <a:cs typeface="+mn-cs"/>
                    </a:defRPr>
                  </a:lvl5pPr>
                  <a:lvl6pPr marL="2331856" algn="l" defTabSz="932742" rtl="0" eaLnBrk="1" latinLnBrk="0" hangingPunct="1">
                    <a:defRPr sz="1800" kern="1200">
                      <a:solidFill>
                        <a:schemeClr val="lt1"/>
                      </a:solidFill>
                      <a:latin typeface="+mn-lt"/>
                      <a:ea typeface="+mn-ea"/>
                      <a:cs typeface="+mn-cs"/>
                    </a:defRPr>
                  </a:lvl6pPr>
                  <a:lvl7pPr marL="2798226" algn="l" defTabSz="932742" rtl="0" eaLnBrk="1" latinLnBrk="0" hangingPunct="1">
                    <a:defRPr sz="1800" kern="1200">
                      <a:solidFill>
                        <a:schemeClr val="lt1"/>
                      </a:solidFill>
                      <a:latin typeface="+mn-lt"/>
                      <a:ea typeface="+mn-ea"/>
                      <a:cs typeface="+mn-cs"/>
                    </a:defRPr>
                  </a:lvl7pPr>
                  <a:lvl8pPr marL="3264597" algn="l" defTabSz="932742" rtl="0" eaLnBrk="1" latinLnBrk="0" hangingPunct="1">
                    <a:defRPr sz="1800" kern="1200">
                      <a:solidFill>
                        <a:schemeClr val="lt1"/>
                      </a:solidFill>
                      <a:latin typeface="+mn-lt"/>
                      <a:ea typeface="+mn-ea"/>
                      <a:cs typeface="+mn-cs"/>
                    </a:defRPr>
                  </a:lvl8pPr>
                  <a:lvl9pPr marL="3730969" algn="l" defTabSz="932742" rtl="0" eaLnBrk="1" latinLnBrk="0" hangingPunct="1">
                    <a:defRPr sz="1800" kern="1200">
                      <a:solidFill>
                        <a:schemeClr val="lt1"/>
                      </a:solidFill>
                      <a:latin typeface="+mn-lt"/>
                      <a:ea typeface="+mn-ea"/>
                      <a:cs typeface="+mn-cs"/>
                    </a:defRPr>
                  </a:lvl9pPr>
                </a:lstStyle>
                <a:p>
                  <a:pPr algn="ctr" defTabSz="713416"/>
                  <a:r>
                    <a:rPr lang="en-US" sz="2081" spc="-78" dirty="0">
                      <a:gradFill>
                        <a:gsLst>
                          <a:gs pos="0">
                            <a:srgbClr val="FFFFFF"/>
                          </a:gs>
                          <a:gs pos="100000">
                            <a:srgbClr val="FFFFFF"/>
                          </a:gs>
                        </a:gsLst>
                        <a:lin ang="5400000" scaled="0"/>
                      </a:gradFill>
                      <a:ea typeface="Segoe UI" pitchFamily="34" charset="0"/>
                      <a:cs typeface="Segoe UI" pitchFamily="34" charset="0"/>
                    </a:rPr>
                    <a:t>SQL16</a:t>
                  </a:r>
                </a:p>
              </p:txBody>
            </p:sp>
          </p:grpSp>
        </p:grpSp>
        <p:sp>
          <p:nvSpPr>
            <p:cNvPr id="23" name="Rectangle 22"/>
            <p:cNvSpPr/>
            <p:nvPr/>
          </p:nvSpPr>
          <p:spPr bwMode="auto">
            <a:xfrm>
              <a:off x="559332" y="3674353"/>
              <a:ext cx="1068612" cy="598023"/>
            </a:xfrm>
            <a:prstGeom prst="rect">
              <a:avLst/>
            </a:prstGeom>
            <a:solidFill>
              <a:schemeClr val="accent1"/>
            </a:solidFill>
            <a:ln>
              <a:solidFill>
                <a:schemeClr val="bg1"/>
              </a:solidFill>
              <a:headEnd type="none" w="med" len="med"/>
              <a:tailEnd type="none" w="med" len="med"/>
            </a:ln>
            <a:effectLst>
              <a:outerShdw blurRad="63500" sx="102000" sy="102000" algn="ctr"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rot="0" spcFirstLastPara="0" vert="horz" wrap="square" lIns="35684" tIns="35684" rIns="35684" bIns="35684" numCol="1" spcCol="0" rtlCol="0" fromWordArt="0" anchor="ctr" anchorCtr="0" forceAA="0" compatLnSpc="1">
              <a:prstTxWarp prst="textNoShape">
                <a:avLst/>
              </a:prstTxWarp>
              <a:noAutofit/>
            </a:bodyPr>
            <a:lstStyle>
              <a:defPPr>
                <a:defRPr lang="en-US"/>
              </a:defPPr>
              <a:lvl1pPr marL="0" algn="l" defTabSz="932742" rtl="0" eaLnBrk="1" latinLnBrk="0" hangingPunct="1">
                <a:defRPr sz="1800" kern="1200">
                  <a:solidFill>
                    <a:schemeClr val="lt1"/>
                  </a:solidFill>
                  <a:latin typeface="+mn-lt"/>
                  <a:ea typeface="+mn-ea"/>
                  <a:cs typeface="+mn-cs"/>
                </a:defRPr>
              </a:lvl1pPr>
              <a:lvl2pPr marL="466371" algn="l" defTabSz="932742" rtl="0" eaLnBrk="1" latinLnBrk="0" hangingPunct="1">
                <a:defRPr sz="1800" kern="1200">
                  <a:solidFill>
                    <a:schemeClr val="lt1"/>
                  </a:solidFill>
                  <a:latin typeface="+mn-lt"/>
                  <a:ea typeface="+mn-ea"/>
                  <a:cs typeface="+mn-cs"/>
                </a:defRPr>
              </a:lvl2pPr>
              <a:lvl3pPr marL="932742" algn="l" defTabSz="932742" rtl="0" eaLnBrk="1" latinLnBrk="0" hangingPunct="1">
                <a:defRPr sz="1800" kern="1200">
                  <a:solidFill>
                    <a:schemeClr val="lt1"/>
                  </a:solidFill>
                  <a:latin typeface="+mn-lt"/>
                  <a:ea typeface="+mn-ea"/>
                  <a:cs typeface="+mn-cs"/>
                </a:defRPr>
              </a:lvl3pPr>
              <a:lvl4pPr marL="1399113" algn="l" defTabSz="932742" rtl="0" eaLnBrk="1" latinLnBrk="0" hangingPunct="1">
                <a:defRPr sz="1800" kern="1200">
                  <a:solidFill>
                    <a:schemeClr val="lt1"/>
                  </a:solidFill>
                  <a:latin typeface="+mn-lt"/>
                  <a:ea typeface="+mn-ea"/>
                  <a:cs typeface="+mn-cs"/>
                </a:defRPr>
              </a:lvl4pPr>
              <a:lvl5pPr marL="1865484" algn="l" defTabSz="932742" rtl="0" eaLnBrk="1" latinLnBrk="0" hangingPunct="1">
                <a:defRPr sz="1800" kern="1200">
                  <a:solidFill>
                    <a:schemeClr val="lt1"/>
                  </a:solidFill>
                  <a:latin typeface="+mn-lt"/>
                  <a:ea typeface="+mn-ea"/>
                  <a:cs typeface="+mn-cs"/>
                </a:defRPr>
              </a:lvl5pPr>
              <a:lvl6pPr marL="2331856" algn="l" defTabSz="932742" rtl="0" eaLnBrk="1" latinLnBrk="0" hangingPunct="1">
                <a:defRPr sz="1800" kern="1200">
                  <a:solidFill>
                    <a:schemeClr val="lt1"/>
                  </a:solidFill>
                  <a:latin typeface="+mn-lt"/>
                  <a:ea typeface="+mn-ea"/>
                  <a:cs typeface="+mn-cs"/>
                </a:defRPr>
              </a:lvl6pPr>
              <a:lvl7pPr marL="2798226" algn="l" defTabSz="932742" rtl="0" eaLnBrk="1" latinLnBrk="0" hangingPunct="1">
                <a:defRPr sz="1800" kern="1200">
                  <a:solidFill>
                    <a:schemeClr val="lt1"/>
                  </a:solidFill>
                  <a:latin typeface="+mn-lt"/>
                  <a:ea typeface="+mn-ea"/>
                  <a:cs typeface="+mn-cs"/>
                </a:defRPr>
              </a:lvl7pPr>
              <a:lvl8pPr marL="3264597" algn="l" defTabSz="932742" rtl="0" eaLnBrk="1" latinLnBrk="0" hangingPunct="1">
                <a:defRPr sz="1800" kern="1200">
                  <a:solidFill>
                    <a:schemeClr val="lt1"/>
                  </a:solidFill>
                  <a:latin typeface="+mn-lt"/>
                  <a:ea typeface="+mn-ea"/>
                  <a:cs typeface="+mn-cs"/>
                </a:defRPr>
              </a:lvl8pPr>
              <a:lvl9pPr marL="3730969" algn="l" defTabSz="932742" rtl="0" eaLnBrk="1" latinLnBrk="0" hangingPunct="1">
                <a:defRPr sz="1800" kern="1200">
                  <a:solidFill>
                    <a:schemeClr val="lt1"/>
                  </a:solidFill>
                  <a:latin typeface="+mn-lt"/>
                  <a:ea typeface="+mn-ea"/>
                  <a:cs typeface="+mn-cs"/>
                </a:defRPr>
              </a:lvl9pPr>
            </a:lstStyle>
            <a:p>
              <a:pPr algn="ctr" defTabSz="713416"/>
              <a:r>
                <a:rPr lang="en-US" sz="1873" dirty="0">
                  <a:solidFill>
                    <a:srgbClr val="FFFFFF"/>
                  </a:solidFill>
                  <a:latin typeface="Segoe UI Light"/>
                  <a:cs typeface="Courier New" pitchFamily="49" charset="0"/>
                </a:rPr>
                <a:t>PolyBaseDMS</a:t>
              </a:r>
              <a:endParaRPr lang="en-US" sz="1873" spc="-78" dirty="0">
                <a:gradFill>
                  <a:gsLst>
                    <a:gs pos="0">
                      <a:srgbClr val="FFFFFF"/>
                    </a:gs>
                    <a:gs pos="100000">
                      <a:srgbClr val="FFFFFF"/>
                    </a:gs>
                  </a:gsLst>
                  <a:lin ang="5400000" scaled="0"/>
                </a:gradFill>
                <a:latin typeface="Segoe UI Light"/>
                <a:ea typeface="Segoe UI" pitchFamily="34" charset="0"/>
                <a:cs typeface="Segoe UI" pitchFamily="34" charset="0"/>
              </a:endParaRPr>
            </a:p>
          </p:txBody>
        </p:sp>
        <p:sp>
          <p:nvSpPr>
            <p:cNvPr id="25" name="Rectangle 24"/>
            <p:cNvSpPr/>
            <p:nvPr/>
          </p:nvSpPr>
          <p:spPr bwMode="auto">
            <a:xfrm>
              <a:off x="2224530" y="3018690"/>
              <a:ext cx="1068612" cy="598023"/>
            </a:xfrm>
            <a:prstGeom prst="rect">
              <a:avLst/>
            </a:prstGeom>
            <a:solidFill>
              <a:schemeClr val="accent1"/>
            </a:solidFill>
            <a:ln>
              <a:solidFill>
                <a:schemeClr val="bg1"/>
              </a:solidFill>
              <a:headEnd type="none" w="med" len="med"/>
              <a:tailEnd type="none" w="med" len="med"/>
            </a:ln>
            <a:effectLst>
              <a:outerShdw blurRad="63500" sx="102000" sy="102000" algn="ctr"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rot="0" spcFirstLastPara="0" vert="horz" wrap="square" lIns="35684" tIns="35684" rIns="35684" bIns="35684" numCol="1" spcCol="0" rtlCol="0" fromWordArt="0" anchor="ctr" anchorCtr="0" forceAA="0" compatLnSpc="1">
              <a:prstTxWarp prst="textNoShape">
                <a:avLst/>
              </a:prstTxWarp>
              <a:noAutofit/>
            </a:bodyPr>
            <a:lstStyle>
              <a:defPPr>
                <a:defRPr lang="en-US"/>
              </a:defPPr>
              <a:lvl1pPr marL="0" algn="l" defTabSz="932742" rtl="0" eaLnBrk="1" latinLnBrk="0" hangingPunct="1">
                <a:defRPr sz="1800" kern="1200">
                  <a:solidFill>
                    <a:schemeClr val="lt1"/>
                  </a:solidFill>
                  <a:latin typeface="+mn-lt"/>
                  <a:ea typeface="+mn-ea"/>
                  <a:cs typeface="+mn-cs"/>
                </a:defRPr>
              </a:lvl1pPr>
              <a:lvl2pPr marL="466371" algn="l" defTabSz="932742" rtl="0" eaLnBrk="1" latinLnBrk="0" hangingPunct="1">
                <a:defRPr sz="1800" kern="1200">
                  <a:solidFill>
                    <a:schemeClr val="lt1"/>
                  </a:solidFill>
                  <a:latin typeface="+mn-lt"/>
                  <a:ea typeface="+mn-ea"/>
                  <a:cs typeface="+mn-cs"/>
                </a:defRPr>
              </a:lvl2pPr>
              <a:lvl3pPr marL="932742" algn="l" defTabSz="932742" rtl="0" eaLnBrk="1" latinLnBrk="0" hangingPunct="1">
                <a:defRPr sz="1800" kern="1200">
                  <a:solidFill>
                    <a:schemeClr val="lt1"/>
                  </a:solidFill>
                  <a:latin typeface="+mn-lt"/>
                  <a:ea typeface="+mn-ea"/>
                  <a:cs typeface="+mn-cs"/>
                </a:defRPr>
              </a:lvl3pPr>
              <a:lvl4pPr marL="1399113" algn="l" defTabSz="932742" rtl="0" eaLnBrk="1" latinLnBrk="0" hangingPunct="1">
                <a:defRPr sz="1800" kern="1200">
                  <a:solidFill>
                    <a:schemeClr val="lt1"/>
                  </a:solidFill>
                  <a:latin typeface="+mn-lt"/>
                  <a:ea typeface="+mn-ea"/>
                  <a:cs typeface="+mn-cs"/>
                </a:defRPr>
              </a:lvl4pPr>
              <a:lvl5pPr marL="1865484" algn="l" defTabSz="932742" rtl="0" eaLnBrk="1" latinLnBrk="0" hangingPunct="1">
                <a:defRPr sz="1800" kern="1200">
                  <a:solidFill>
                    <a:schemeClr val="lt1"/>
                  </a:solidFill>
                  <a:latin typeface="+mn-lt"/>
                  <a:ea typeface="+mn-ea"/>
                  <a:cs typeface="+mn-cs"/>
                </a:defRPr>
              </a:lvl5pPr>
              <a:lvl6pPr marL="2331856" algn="l" defTabSz="932742" rtl="0" eaLnBrk="1" latinLnBrk="0" hangingPunct="1">
                <a:defRPr sz="1800" kern="1200">
                  <a:solidFill>
                    <a:schemeClr val="lt1"/>
                  </a:solidFill>
                  <a:latin typeface="+mn-lt"/>
                  <a:ea typeface="+mn-ea"/>
                  <a:cs typeface="+mn-cs"/>
                </a:defRPr>
              </a:lvl6pPr>
              <a:lvl7pPr marL="2798226" algn="l" defTabSz="932742" rtl="0" eaLnBrk="1" latinLnBrk="0" hangingPunct="1">
                <a:defRPr sz="1800" kern="1200">
                  <a:solidFill>
                    <a:schemeClr val="lt1"/>
                  </a:solidFill>
                  <a:latin typeface="+mn-lt"/>
                  <a:ea typeface="+mn-ea"/>
                  <a:cs typeface="+mn-cs"/>
                </a:defRPr>
              </a:lvl7pPr>
              <a:lvl8pPr marL="3264597" algn="l" defTabSz="932742" rtl="0" eaLnBrk="1" latinLnBrk="0" hangingPunct="1">
                <a:defRPr sz="1800" kern="1200">
                  <a:solidFill>
                    <a:schemeClr val="lt1"/>
                  </a:solidFill>
                  <a:latin typeface="+mn-lt"/>
                  <a:ea typeface="+mn-ea"/>
                  <a:cs typeface="+mn-cs"/>
                </a:defRPr>
              </a:lvl8pPr>
              <a:lvl9pPr marL="3730969" algn="l" defTabSz="932742" rtl="0" eaLnBrk="1" latinLnBrk="0" hangingPunct="1">
                <a:defRPr sz="1800" kern="1200">
                  <a:solidFill>
                    <a:schemeClr val="lt1"/>
                  </a:solidFill>
                  <a:latin typeface="+mn-lt"/>
                  <a:ea typeface="+mn-ea"/>
                  <a:cs typeface="+mn-cs"/>
                </a:defRPr>
              </a:lvl9pPr>
            </a:lstStyle>
            <a:p>
              <a:pPr algn="ctr" defTabSz="713416"/>
              <a:r>
                <a:rPr lang="en-US" sz="1873" dirty="0">
                  <a:solidFill>
                    <a:srgbClr val="FFFFFF"/>
                  </a:solidFill>
                  <a:latin typeface="Segoe UI Light"/>
                  <a:cs typeface="Courier New" pitchFamily="49" charset="0"/>
                </a:rPr>
                <a:t>PolyBaseDMS</a:t>
              </a:r>
              <a:endParaRPr lang="en-US" sz="1873" spc="-78" dirty="0">
                <a:gradFill>
                  <a:gsLst>
                    <a:gs pos="0">
                      <a:srgbClr val="FFFFFF"/>
                    </a:gs>
                    <a:gs pos="100000">
                      <a:srgbClr val="FFFFFF"/>
                    </a:gs>
                  </a:gsLst>
                  <a:lin ang="5400000" scaled="0"/>
                </a:gradFill>
                <a:latin typeface="Segoe UI Light"/>
                <a:ea typeface="Segoe UI" pitchFamily="34" charset="0"/>
                <a:cs typeface="Segoe UI" pitchFamily="34" charset="0"/>
              </a:endParaRPr>
            </a:p>
          </p:txBody>
        </p:sp>
        <p:sp>
          <p:nvSpPr>
            <p:cNvPr id="26" name="Rectangle 25"/>
            <p:cNvSpPr/>
            <p:nvPr/>
          </p:nvSpPr>
          <p:spPr bwMode="auto">
            <a:xfrm>
              <a:off x="3876969" y="3015383"/>
              <a:ext cx="1068612" cy="598023"/>
            </a:xfrm>
            <a:prstGeom prst="rect">
              <a:avLst/>
            </a:prstGeom>
            <a:solidFill>
              <a:schemeClr val="accent1"/>
            </a:solidFill>
            <a:ln>
              <a:solidFill>
                <a:schemeClr val="bg1"/>
              </a:solidFill>
              <a:headEnd type="none" w="med" len="med"/>
              <a:tailEnd type="none" w="med" len="med"/>
            </a:ln>
            <a:effectLst>
              <a:outerShdw blurRad="63500" sx="102000" sy="102000" algn="ctr"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rot="0" spcFirstLastPara="0" vert="horz" wrap="square" lIns="35684" tIns="35684" rIns="35684" bIns="35684" numCol="1" spcCol="0" rtlCol="0" fromWordArt="0" anchor="ctr" anchorCtr="0" forceAA="0" compatLnSpc="1">
              <a:prstTxWarp prst="textNoShape">
                <a:avLst/>
              </a:prstTxWarp>
              <a:noAutofit/>
            </a:bodyPr>
            <a:lstStyle>
              <a:defPPr>
                <a:defRPr lang="en-US"/>
              </a:defPPr>
              <a:lvl1pPr marL="0" algn="l" defTabSz="932742" rtl="0" eaLnBrk="1" latinLnBrk="0" hangingPunct="1">
                <a:defRPr sz="1800" kern="1200">
                  <a:solidFill>
                    <a:schemeClr val="lt1"/>
                  </a:solidFill>
                  <a:latin typeface="+mn-lt"/>
                  <a:ea typeface="+mn-ea"/>
                  <a:cs typeface="+mn-cs"/>
                </a:defRPr>
              </a:lvl1pPr>
              <a:lvl2pPr marL="466371" algn="l" defTabSz="932742" rtl="0" eaLnBrk="1" latinLnBrk="0" hangingPunct="1">
                <a:defRPr sz="1800" kern="1200">
                  <a:solidFill>
                    <a:schemeClr val="lt1"/>
                  </a:solidFill>
                  <a:latin typeface="+mn-lt"/>
                  <a:ea typeface="+mn-ea"/>
                  <a:cs typeface="+mn-cs"/>
                </a:defRPr>
              </a:lvl2pPr>
              <a:lvl3pPr marL="932742" algn="l" defTabSz="932742" rtl="0" eaLnBrk="1" latinLnBrk="0" hangingPunct="1">
                <a:defRPr sz="1800" kern="1200">
                  <a:solidFill>
                    <a:schemeClr val="lt1"/>
                  </a:solidFill>
                  <a:latin typeface="+mn-lt"/>
                  <a:ea typeface="+mn-ea"/>
                  <a:cs typeface="+mn-cs"/>
                </a:defRPr>
              </a:lvl3pPr>
              <a:lvl4pPr marL="1399113" algn="l" defTabSz="932742" rtl="0" eaLnBrk="1" latinLnBrk="0" hangingPunct="1">
                <a:defRPr sz="1800" kern="1200">
                  <a:solidFill>
                    <a:schemeClr val="lt1"/>
                  </a:solidFill>
                  <a:latin typeface="+mn-lt"/>
                  <a:ea typeface="+mn-ea"/>
                  <a:cs typeface="+mn-cs"/>
                </a:defRPr>
              </a:lvl4pPr>
              <a:lvl5pPr marL="1865484" algn="l" defTabSz="932742" rtl="0" eaLnBrk="1" latinLnBrk="0" hangingPunct="1">
                <a:defRPr sz="1800" kern="1200">
                  <a:solidFill>
                    <a:schemeClr val="lt1"/>
                  </a:solidFill>
                  <a:latin typeface="+mn-lt"/>
                  <a:ea typeface="+mn-ea"/>
                  <a:cs typeface="+mn-cs"/>
                </a:defRPr>
              </a:lvl5pPr>
              <a:lvl6pPr marL="2331856" algn="l" defTabSz="932742" rtl="0" eaLnBrk="1" latinLnBrk="0" hangingPunct="1">
                <a:defRPr sz="1800" kern="1200">
                  <a:solidFill>
                    <a:schemeClr val="lt1"/>
                  </a:solidFill>
                  <a:latin typeface="+mn-lt"/>
                  <a:ea typeface="+mn-ea"/>
                  <a:cs typeface="+mn-cs"/>
                </a:defRPr>
              </a:lvl6pPr>
              <a:lvl7pPr marL="2798226" algn="l" defTabSz="932742" rtl="0" eaLnBrk="1" latinLnBrk="0" hangingPunct="1">
                <a:defRPr sz="1800" kern="1200">
                  <a:solidFill>
                    <a:schemeClr val="lt1"/>
                  </a:solidFill>
                  <a:latin typeface="+mn-lt"/>
                  <a:ea typeface="+mn-ea"/>
                  <a:cs typeface="+mn-cs"/>
                </a:defRPr>
              </a:lvl7pPr>
              <a:lvl8pPr marL="3264597" algn="l" defTabSz="932742" rtl="0" eaLnBrk="1" latinLnBrk="0" hangingPunct="1">
                <a:defRPr sz="1800" kern="1200">
                  <a:solidFill>
                    <a:schemeClr val="lt1"/>
                  </a:solidFill>
                  <a:latin typeface="+mn-lt"/>
                  <a:ea typeface="+mn-ea"/>
                  <a:cs typeface="+mn-cs"/>
                </a:defRPr>
              </a:lvl8pPr>
              <a:lvl9pPr marL="3730969" algn="l" defTabSz="932742" rtl="0" eaLnBrk="1" latinLnBrk="0" hangingPunct="1">
                <a:defRPr sz="1800" kern="1200">
                  <a:solidFill>
                    <a:schemeClr val="lt1"/>
                  </a:solidFill>
                  <a:latin typeface="+mn-lt"/>
                  <a:ea typeface="+mn-ea"/>
                  <a:cs typeface="+mn-cs"/>
                </a:defRPr>
              </a:lvl9pPr>
            </a:lstStyle>
            <a:p>
              <a:pPr algn="ctr" defTabSz="713416"/>
              <a:r>
                <a:rPr lang="en-US" sz="1873" dirty="0">
                  <a:solidFill>
                    <a:srgbClr val="FFFFFF"/>
                  </a:solidFill>
                  <a:latin typeface="Segoe UI Light"/>
                  <a:cs typeface="Courier New" pitchFamily="49" charset="0"/>
                </a:rPr>
                <a:t>PolyBaseDMS</a:t>
              </a:r>
              <a:endParaRPr lang="en-US" sz="1873" spc="-78" dirty="0">
                <a:gradFill>
                  <a:gsLst>
                    <a:gs pos="0">
                      <a:srgbClr val="FFFFFF"/>
                    </a:gs>
                    <a:gs pos="100000">
                      <a:srgbClr val="FFFFFF"/>
                    </a:gs>
                  </a:gsLst>
                  <a:lin ang="5400000" scaled="0"/>
                </a:gradFill>
                <a:latin typeface="Segoe UI Light"/>
                <a:ea typeface="Segoe UI" pitchFamily="34" charset="0"/>
                <a:cs typeface="Segoe UI" pitchFamily="34" charset="0"/>
              </a:endParaRPr>
            </a:p>
          </p:txBody>
        </p:sp>
        <p:sp>
          <p:nvSpPr>
            <p:cNvPr id="27" name="Rectangle 26"/>
            <p:cNvSpPr/>
            <p:nvPr/>
          </p:nvSpPr>
          <p:spPr bwMode="auto">
            <a:xfrm>
              <a:off x="5515777" y="3015383"/>
              <a:ext cx="1068612" cy="598023"/>
            </a:xfrm>
            <a:prstGeom prst="rect">
              <a:avLst/>
            </a:prstGeom>
            <a:solidFill>
              <a:schemeClr val="accent1"/>
            </a:solidFill>
            <a:ln>
              <a:solidFill>
                <a:schemeClr val="bg1"/>
              </a:solidFill>
              <a:headEnd type="none" w="med" len="med"/>
              <a:tailEnd type="none" w="med" len="med"/>
            </a:ln>
            <a:effectLst>
              <a:outerShdw blurRad="63500" sx="102000" sy="102000" algn="ctr"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rot="0" spcFirstLastPara="0" vert="horz" wrap="square" lIns="35684" tIns="35684" rIns="35684" bIns="35684" numCol="1" spcCol="0" rtlCol="0" fromWordArt="0" anchor="ctr" anchorCtr="0" forceAA="0" compatLnSpc="1">
              <a:prstTxWarp prst="textNoShape">
                <a:avLst/>
              </a:prstTxWarp>
              <a:noAutofit/>
            </a:bodyPr>
            <a:lstStyle>
              <a:defPPr>
                <a:defRPr lang="en-US"/>
              </a:defPPr>
              <a:lvl1pPr marL="0" algn="l" defTabSz="932742" rtl="0" eaLnBrk="1" latinLnBrk="0" hangingPunct="1">
                <a:defRPr sz="1800" kern="1200">
                  <a:solidFill>
                    <a:schemeClr val="lt1"/>
                  </a:solidFill>
                  <a:latin typeface="+mn-lt"/>
                  <a:ea typeface="+mn-ea"/>
                  <a:cs typeface="+mn-cs"/>
                </a:defRPr>
              </a:lvl1pPr>
              <a:lvl2pPr marL="466371" algn="l" defTabSz="932742" rtl="0" eaLnBrk="1" latinLnBrk="0" hangingPunct="1">
                <a:defRPr sz="1800" kern="1200">
                  <a:solidFill>
                    <a:schemeClr val="lt1"/>
                  </a:solidFill>
                  <a:latin typeface="+mn-lt"/>
                  <a:ea typeface="+mn-ea"/>
                  <a:cs typeface="+mn-cs"/>
                </a:defRPr>
              </a:lvl2pPr>
              <a:lvl3pPr marL="932742" algn="l" defTabSz="932742" rtl="0" eaLnBrk="1" latinLnBrk="0" hangingPunct="1">
                <a:defRPr sz="1800" kern="1200">
                  <a:solidFill>
                    <a:schemeClr val="lt1"/>
                  </a:solidFill>
                  <a:latin typeface="+mn-lt"/>
                  <a:ea typeface="+mn-ea"/>
                  <a:cs typeface="+mn-cs"/>
                </a:defRPr>
              </a:lvl3pPr>
              <a:lvl4pPr marL="1399113" algn="l" defTabSz="932742" rtl="0" eaLnBrk="1" latinLnBrk="0" hangingPunct="1">
                <a:defRPr sz="1800" kern="1200">
                  <a:solidFill>
                    <a:schemeClr val="lt1"/>
                  </a:solidFill>
                  <a:latin typeface="+mn-lt"/>
                  <a:ea typeface="+mn-ea"/>
                  <a:cs typeface="+mn-cs"/>
                </a:defRPr>
              </a:lvl4pPr>
              <a:lvl5pPr marL="1865484" algn="l" defTabSz="932742" rtl="0" eaLnBrk="1" latinLnBrk="0" hangingPunct="1">
                <a:defRPr sz="1800" kern="1200">
                  <a:solidFill>
                    <a:schemeClr val="lt1"/>
                  </a:solidFill>
                  <a:latin typeface="+mn-lt"/>
                  <a:ea typeface="+mn-ea"/>
                  <a:cs typeface="+mn-cs"/>
                </a:defRPr>
              </a:lvl5pPr>
              <a:lvl6pPr marL="2331856" algn="l" defTabSz="932742" rtl="0" eaLnBrk="1" latinLnBrk="0" hangingPunct="1">
                <a:defRPr sz="1800" kern="1200">
                  <a:solidFill>
                    <a:schemeClr val="lt1"/>
                  </a:solidFill>
                  <a:latin typeface="+mn-lt"/>
                  <a:ea typeface="+mn-ea"/>
                  <a:cs typeface="+mn-cs"/>
                </a:defRPr>
              </a:lvl6pPr>
              <a:lvl7pPr marL="2798226" algn="l" defTabSz="932742" rtl="0" eaLnBrk="1" latinLnBrk="0" hangingPunct="1">
                <a:defRPr sz="1800" kern="1200">
                  <a:solidFill>
                    <a:schemeClr val="lt1"/>
                  </a:solidFill>
                  <a:latin typeface="+mn-lt"/>
                  <a:ea typeface="+mn-ea"/>
                  <a:cs typeface="+mn-cs"/>
                </a:defRPr>
              </a:lvl7pPr>
              <a:lvl8pPr marL="3264597" algn="l" defTabSz="932742" rtl="0" eaLnBrk="1" latinLnBrk="0" hangingPunct="1">
                <a:defRPr sz="1800" kern="1200">
                  <a:solidFill>
                    <a:schemeClr val="lt1"/>
                  </a:solidFill>
                  <a:latin typeface="+mn-lt"/>
                  <a:ea typeface="+mn-ea"/>
                  <a:cs typeface="+mn-cs"/>
                </a:defRPr>
              </a:lvl8pPr>
              <a:lvl9pPr marL="3730969" algn="l" defTabSz="932742" rtl="0" eaLnBrk="1" latinLnBrk="0" hangingPunct="1">
                <a:defRPr sz="1800" kern="1200">
                  <a:solidFill>
                    <a:schemeClr val="lt1"/>
                  </a:solidFill>
                  <a:latin typeface="+mn-lt"/>
                  <a:ea typeface="+mn-ea"/>
                  <a:cs typeface="+mn-cs"/>
                </a:defRPr>
              </a:lvl9pPr>
            </a:lstStyle>
            <a:p>
              <a:pPr algn="ctr" defTabSz="713416"/>
              <a:r>
                <a:rPr lang="en-US" sz="1873" dirty="0">
                  <a:solidFill>
                    <a:srgbClr val="FFFFFF"/>
                  </a:solidFill>
                  <a:latin typeface="Segoe UI Light"/>
                  <a:cs typeface="Courier New" pitchFamily="49" charset="0"/>
                </a:rPr>
                <a:t>PolyBaseDMS</a:t>
              </a:r>
              <a:endParaRPr lang="en-US" sz="1873" spc="-78" dirty="0">
                <a:gradFill>
                  <a:gsLst>
                    <a:gs pos="0">
                      <a:srgbClr val="FFFFFF"/>
                    </a:gs>
                    <a:gs pos="100000">
                      <a:srgbClr val="FFFFFF"/>
                    </a:gs>
                  </a:gsLst>
                  <a:lin ang="5400000" scaled="0"/>
                </a:gradFill>
                <a:latin typeface="Segoe UI Light"/>
                <a:ea typeface="Segoe UI" pitchFamily="34" charset="0"/>
                <a:cs typeface="Segoe UI" pitchFamily="34" charset="0"/>
              </a:endParaRPr>
            </a:p>
          </p:txBody>
        </p:sp>
        <p:cxnSp>
          <p:nvCxnSpPr>
            <p:cNvPr id="28" name="Elbow Connector 27"/>
            <p:cNvCxnSpPr>
              <a:stCxn id="13" idx="2"/>
            </p:cNvCxnSpPr>
            <p:nvPr/>
          </p:nvCxnSpPr>
          <p:spPr>
            <a:xfrm rot="5400000">
              <a:off x="2186947" y="3260277"/>
              <a:ext cx="174566" cy="969214"/>
            </a:xfrm>
            <a:prstGeom prst="bentConnector2">
              <a:avLst/>
            </a:prstGeom>
            <a:ln>
              <a:solidFill>
                <a:schemeClr val="tx1"/>
              </a:solidFill>
              <a:headEnd type="none"/>
              <a:tailEnd type="triangle"/>
            </a:ln>
          </p:spPr>
          <p:style>
            <a:lnRef idx="1">
              <a:schemeClr val="accent1"/>
            </a:lnRef>
            <a:fillRef idx="0">
              <a:schemeClr val="accent1"/>
            </a:fillRef>
            <a:effectRef idx="0">
              <a:schemeClr val="accent1"/>
            </a:effectRef>
            <a:fontRef idx="minor">
              <a:schemeClr val="tx1"/>
            </a:fontRef>
          </p:style>
        </p:cxnSp>
        <p:cxnSp>
          <p:nvCxnSpPr>
            <p:cNvPr id="29" name="Elbow Connector 28"/>
            <p:cNvCxnSpPr>
              <a:stCxn id="10" idx="2"/>
            </p:cNvCxnSpPr>
            <p:nvPr/>
          </p:nvCxnSpPr>
          <p:spPr>
            <a:xfrm rot="5400000">
              <a:off x="2911142" y="2536083"/>
              <a:ext cx="374072" cy="2617109"/>
            </a:xfrm>
            <a:prstGeom prst="bentConnector2">
              <a:avLst/>
            </a:prstGeom>
            <a:ln>
              <a:solidFill>
                <a:schemeClr val="tx1"/>
              </a:solidFill>
              <a:headEnd type="none"/>
              <a:tailEnd type="triangle"/>
            </a:ln>
          </p:spPr>
          <p:style>
            <a:lnRef idx="1">
              <a:schemeClr val="accent1"/>
            </a:lnRef>
            <a:fillRef idx="0">
              <a:schemeClr val="accent1"/>
            </a:fillRef>
            <a:effectRef idx="0">
              <a:schemeClr val="accent1"/>
            </a:effectRef>
            <a:fontRef idx="minor">
              <a:schemeClr val="tx1"/>
            </a:fontRef>
          </p:style>
        </p:cxnSp>
        <p:cxnSp>
          <p:nvCxnSpPr>
            <p:cNvPr id="33" name="Elbow Connector 32"/>
            <p:cNvCxnSpPr>
              <a:stCxn id="16" idx="2"/>
            </p:cNvCxnSpPr>
            <p:nvPr/>
          </p:nvCxnSpPr>
          <p:spPr>
            <a:xfrm rot="5400000">
              <a:off x="3631244" y="1815980"/>
              <a:ext cx="581762" cy="4265004"/>
            </a:xfrm>
            <a:prstGeom prst="bentConnector2">
              <a:avLst/>
            </a:prstGeom>
            <a:ln>
              <a:solidFill>
                <a:schemeClr val="tx1"/>
              </a:solidFill>
              <a:headEnd type="none"/>
              <a:tailEnd type="triangle"/>
            </a:ln>
          </p:spPr>
          <p:style>
            <a:lnRef idx="1">
              <a:schemeClr val="accent1"/>
            </a:lnRef>
            <a:fillRef idx="0">
              <a:schemeClr val="accent1"/>
            </a:fillRef>
            <a:effectRef idx="0">
              <a:schemeClr val="accent1"/>
            </a:effectRef>
            <a:fontRef idx="minor">
              <a:schemeClr val="tx1"/>
            </a:fontRef>
          </p:style>
        </p:cxnSp>
        <p:sp>
          <p:nvSpPr>
            <p:cNvPr id="45" name="TextBox 13"/>
            <p:cNvSpPr txBox="1"/>
            <p:nvPr/>
          </p:nvSpPr>
          <p:spPr>
            <a:xfrm>
              <a:off x="333539" y="1341823"/>
              <a:ext cx="1513724" cy="386033"/>
            </a:xfrm>
            <a:prstGeom prst="rect">
              <a:avLst/>
            </a:prstGeom>
            <a:noFill/>
          </p:spPr>
          <p:txBody>
            <a:bodyPr wrap="none" lIns="0" tIns="0" rIns="0" bIns="0" rtlCol="0">
              <a:spAutoFit/>
            </a:bodyPr>
            <a:lstStyle>
              <a:defPPr>
                <a:defRPr lang="en-US"/>
              </a:defPPr>
              <a:lvl1pPr marL="0" algn="l" defTabSz="932742" rtl="0" eaLnBrk="1" latinLnBrk="0" hangingPunct="1">
                <a:defRPr sz="1800" kern="1200">
                  <a:solidFill>
                    <a:schemeClr val="tx1"/>
                  </a:solidFill>
                  <a:latin typeface="+mn-lt"/>
                  <a:ea typeface="+mn-ea"/>
                  <a:cs typeface="+mn-cs"/>
                </a:defRPr>
              </a:lvl1pPr>
              <a:lvl2pPr marL="466371" algn="l" defTabSz="932742" rtl="0" eaLnBrk="1" latinLnBrk="0" hangingPunct="1">
                <a:defRPr sz="1800" kern="1200">
                  <a:solidFill>
                    <a:schemeClr val="tx1"/>
                  </a:solidFill>
                  <a:latin typeface="+mn-lt"/>
                  <a:ea typeface="+mn-ea"/>
                  <a:cs typeface="+mn-cs"/>
                </a:defRPr>
              </a:lvl2pPr>
              <a:lvl3pPr marL="932742" algn="l" defTabSz="932742" rtl="0" eaLnBrk="1" latinLnBrk="0" hangingPunct="1">
                <a:defRPr sz="1800" kern="1200">
                  <a:solidFill>
                    <a:schemeClr val="tx1"/>
                  </a:solidFill>
                  <a:latin typeface="+mn-lt"/>
                  <a:ea typeface="+mn-ea"/>
                  <a:cs typeface="+mn-cs"/>
                </a:defRPr>
              </a:lvl3pPr>
              <a:lvl4pPr marL="1399113" algn="l" defTabSz="932742" rtl="0" eaLnBrk="1" latinLnBrk="0" hangingPunct="1">
                <a:defRPr sz="1800" kern="1200">
                  <a:solidFill>
                    <a:schemeClr val="tx1"/>
                  </a:solidFill>
                  <a:latin typeface="+mn-lt"/>
                  <a:ea typeface="+mn-ea"/>
                  <a:cs typeface="+mn-cs"/>
                </a:defRPr>
              </a:lvl4pPr>
              <a:lvl5pPr marL="1865484" algn="l" defTabSz="932742" rtl="0" eaLnBrk="1" latinLnBrk="0" hangingPunct="1">
                <a:defRPr sz="1800" kern="1200">
                  <a:solidFill>
                    <a:schemeClr val="tx1"/>
                  </a:solidFill>
                  <a:latin typeface="+mn-lt"/>
                  <a:ea typeface="+mn-ea"/>
                  <a:cs typeface="+mn-cs"/>
                </a:defRPr>
              </a:lvl5pPr>
              <a:lvl6pPr marL="2331856" algn="l" defTabSz="932742" rtl="0" eaLnBrk="1" latinLnBrk="0" hangingPunct="1">
                <a:defRPr sz="1800" kern="1200">
                  <a:solidFill>
                    <a:schemeClr val="tx1"/>
                  </a:solidFill>
                  <a:latin typeface="+mn-lt"/>
                  <a:ea typeface="+mn-ea"/>
                  <a:cs typeface="+mn-cs"/>
                </a:defRPr>
              </a:lvl6pPr>
              <a:lvl7pPr marL="2798226" algn="l" defTabSz="932742" rtl="0" eaLnBrk="1" latinLnBrk="0" hangingPunct="1">
                <a:defRPr sz="1800" kern="1200">
                  <a:solidFill>
                    <a:schemeClr val="tx1"/>
                  </a:solidFill>
                  <a:latin typeface="+mn-lt"/>
                  <a:ea typeface="+mn-ea"/>
                  <a:cs typeface="+mn-cs"/>
                </a:defRPr>
              </a:lvl7pPr>
              <a:lvl8pPr marL="3264597" algn="l" defTabSz="932742" rtl="0" eaLnBrk="1" latinLnBrk="0" hangingPunct="1">
                <a:defRPr sz="1800" kern="1200">
                  <a:solidFill>
                    <a:schemeClr val="tx1"/>
                  </a:solidFill>
                  <a:latin typeface="+mn-lt"/>
                  <a:ea typeface="+mn-ea"/>
                  <a:cs typeface="+mn-cs"/>
                </a:defRPr>
              </a:lvl8pPr>
              <a:lvl9pPr marL="3730969" algn="l" defTabSz="932742" rtl="0" eaLnBrk="1" latinLnBrk="0" hangingPunct="1">
                <a:defRPr sz="1800" kern="1200">
                  <a:solidFill>
                    <a:schemeClr val="tx1"/>
                  </a:solidFill>
                  <a:latin typeface="+mn-lt"/>
                  <a:ea typeface="+mn-ea"/>
                  <a:cs typeface="+mn-cs"/>
                </a:defRPr>
              </a:lvl9pPr>
            </a:lstStyle>
            <a:p>
              <a:r>
                <a:rPr lang="en-US" sz="2497" b="1" dirty="0">
                  <a:solidFill>
                    <a:srgbClr val="FF0000"/>
                  </a:solidFill>
                  <a:latin typeface="Segoe UI Light" pitchFamily="34" charset="0"/>
                </a:rPr>
                <a:t>Head node</a:t>
              </a:r>
            </a:p>
          </p:txBody>
        </p:sp>
        <p:sp>
          <p:nvSpPr>
            <p:cNvPr id="46" name="TextBox 19"/>
            <p:cNvSpPr txBox="1"/>
            <p:nvPr/>
          </p:nvSpPr>
          <p:spPr>
            <a:xfrm>
              <a:off x="2219987" y="4713646"/>
              <a:ext cx="2401391" cy="393718"/>
            </a:xfrm>
            <a:prstGeom prst="rect">
              <a:avLst/>
            </a:prstGeom>
            <a:noFill/>
          </p:spPr>
          <p:txBody>
            <a:bodyPr wrap="square" lIns="0" tIns="0" rIns="0" bIns="0" rtlCol="0">
              <a:spAutoFit/>
            </a:bodyPr>
            <a:lstStyle>
              <a:defPPr>
                <a:defRPr lang="en-US"/>
              </a:defPPr>
              <a:lvl1pPr marL="0" algn="l" defTabSz="932742" rtl="0" eaLnBrk="1" latinLnBrk="0" hangingPunct="1">
                <a:defRPr sz="1800" kern="1200">
                  <a:solidFill>
                    <a:schemeClr val="tx1"/>
                  </a:solidFill>
                  <a:latin typeface="+mn-lt"/>
                  <a:ea typeface="+mn-ea"/>
                  <a:cs typeface="+mn-cs"/>
                </a:defRPr>
              </a:lvl1pPr>
              <a:lvl2pPr marL="466371" algn="l" defTabSz="932742" rtl="0" eaLnBrk="1" latinLnBrk="0" hangingPunct="1">
                <a:defRPr sz="1800" kern="1200">
                  <a:solidFill>
                    <a:schemeClr val="tx1"/>
                  </a:solidFill>
                  <a:latin typeface="+mn-lt"/>
                  <a:ea typeface="+mn-ea"/>
                  <a:cs typeface="+mn-cs"/>
                </a:defRPr>
              </a:lvl2pPr>
              <a:lvl3pPr marL="932742" algn="l" defTabSz="932742" rtl="0" eaLnBrk="1" latinLnBrk="0" hangingPunct="1">
                <a:defRPr sz="1800" kern="1200">
                  <a:solidFill>
                    <a:schemeClr val="tx1"/>
                  </a:solidFill>
                  <a:latin typeface="+mn-lt"/>
                  <a:ea typeface="+mn-ea"/>
                  <a:cs typeface="+mn-cs"/>
                </a:defRPr>
              </a:lvl3pPr>
              <a:lvl4pPr marL="1399113" algn="l" defTabSz="932742" rtl="0" eaLnBrk="1" latinLnBrk="0" hangingPunct="1">
                <a:defRPr sz="1800" kern="1200">
                  <a:solidFill>
                    <a:schemeClr val="tx1"/>
                  </a:solidFill>
                  <a:latin typeface="+mn-lt"/>
                  <a:ea typeface="+mn-ea"/>
                  <a:cs typeface="+mn-cs"/>
                </a:defRPr>
              </a:lvl4pPr>
              <a:lvl5pPr marL="1865484" algn="l" defTabSz="932742" rtl="0" eaLnBrk="1" latinLnBrk="0" hangingPunct="1">
                <a:defRPr sz="1800" kern="1200">
                  <a:solidFill>
                    <a:schemeClr val="tx1"/>
                  </a:solidFill>
                  <a:latin typeface="+mn-lt"/>
                  <a:ea typeface="+mn-ea"/>
                  <a:cs typeface="+mn-cs"/>
                </a:defRPr>
              </a:lvl5pPr>
              <a:lvl6pPr marL="2331856" algn="l" defTabSz="932742" rtl="0" eaLnBrk="1" latinLnBrk="0" hangingPunct="1">
                <a:defRPr sz="1800" kern="1200">
                  <a:solidFill>
                    <a:schemeClr val="tx1"/>
                  </a:solidFill>
                  <a:latin typeface="+mn-lt"/>
                  <a:ea typeface="+mn-ea"/>
                  <a:cs typeface="+mn-cs"/>
                </a:defRPr>
              </a:lvl6pPr>
              <a:lvl7pPr marL="2798226" algn="l" defTabSz="932742" rtl="0" eaLnBrk="1" latinLnBrk="0" hangingPunct="1">
                <a:defRPr sz="1800" kern="1200">
                  <a:solidFill>
                    <a:schemeClr val="tx1"/>
                  </a:solidFill>
                  <a:latin typeface="+mn-lt"/>
                  <a:ea typeface="+mn-ea"/>
                  <a:cs typeface="+mn-cs"/>
                </a:defRPr>
              </a:lvl7pPr>
              <a:lvl8pPr marL="3264597" algn="l" defTabSz="932742" rtl="0" eaLnBrk="1" latinLnBrk="0" hangingPunct="1">
                <a:defRPr sz="1800" kern="1200">
                  <a:solidFill>
                    <a:schemeClr val="tx1"/>
                  </a:solidFill>
                  <a:latin typeface="+mn-lt"/>
                  <a:ea typeface="+mn-ea"/>
                  <a:cs typeface="+mn-cs"/>
                </a:defRPr>
              </a:lvl8pPr>
              <a:lvl9pPr marL="3730969" algn="l" defTabSz="932742" rtl="0" eaLnBrk="1" latinLnBrk="0" hangingPunct="1">
                <a:defRPr sz="1800" kern="1200">
                  <a:solidFill>
                    <a:schemeClr val="tx1"/>
                  </a:solidFill>
                  <a:latin typeface="+mn-lt"/>
                  <a:ea typeface="+mn-ea"/>
                  <a:cs typeface="+mn-cs"/>
                </a:defRPr>
              </a:lvl9pPr>
            </a:lstStyle>
            <a:p>
              <a:pPr algn="ctr"/>
              <a:r>
                <a:rPr lang="en-US" sz="2497" b="1" dirty="0">
                  <a:solidFill>
                    <a:srgbClr val="FF0000"/>
                  </a:solidFill>
                  <a:latin typeface="Segoe UI Light" pitchFamily="34" charset="0"/>
                </a:rPr>
                <a:t>Compute nodes</a:t>
              </a:r>
            </a:p>
          </p:txBody>
        </p:sp>
        <p:sp>
          <p:nvSpPr>
            <p:cNvPr id="47" name="Left Brace 46"/>
            <p:cNvSpPr/>
            <p:nvPr/>
          </p:nvSpPr>
          <p:spPr>
            <a:xfrm rot="16200000" flipV="1">
              <a:off x="3388490" y="1405702"/>
              <a:ext cx="388585" cy="6301049"/>
            </a:xfrm>
            <a:prstGeom prst="leftBrace">
              <a:avLst>
                <a:gd name="adj1" fmla="val 29725"/>
                <a:gd name="adj2" fmla="val 50000"/>
              </a:avLst>
            </a:prstGeom>
            <a:ln w="127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defPPr>
                <a:defRPr lang="en-US"/>
              </a:defPPr>
              <a:lvl1pPr marL="0" algn="l" defTabSz="932742" rtl="0" eaLnBrk="1" latinLnBrk="0" hangingPunct="1">
                <a:defRPr sz="1800" kern="1200">
                  <a:solidFill>
                    <a:schemeClr val="tx1"/>
                  </a:solidFill>
                  <a:latin typeface="+mn-lt"/>
                  <a:ea typeface="+mn-ea"/>
                  <a:cs typeface="+mn-cs"/>
                </a:defRPr>
              </a:lvl1pPr>
              <a:lvl2pPr marL="466371" algn="l" defTabSz="932742" rtl="0" eaLnBrk="1" latinLnBrk="0" hangingPunct="1">
                <a:defRPr sz="1800" kern="1200">
                  <a:solidFill>
                    <a:schemeClr val="tx1"/>
                  </a:solidFill>
                  <a:latin typeface="+mn-lt"/>
                  <a:ea typeface="+mn-ea"/>
                  <a:cs typeface="+mn-cs"/>
                </a:defRPr>
              </a:lvl2pPr>
              <a:lvl3pPr marL="932742" algn="l" defTabSz="932742" rtl="0" eaLnBrk="1" latinLnBrk="0" hangingPunct="1">
                <a:defRPr sz="1800" kern="1200">
                  <a:solidFill>
                    <a:schemeClr val="tx1"/>
                  </a:solidFill>
                  <a:latin typeface="+mn-lt"/>
                  <a:ea typeface="+mn-ea"/>
                  <a:cs typeface="+mn-cs"/>
                </a:defRPr>
              </a:lvl3pPr>
              <a:lvl4pPr marL="1399113" algn="l" defTabSz="932742" rtl="0" eaLnBrk="1" latinLnBrk="0" hangingPunct="1">
                <a:defRPr sz="1800" kern="1200">
                  <a:solidFill>
                    <a:schemeClr val="tx1"/>
                  </a:solidFill>
                  <a:latin typeface="+mn-lt"/>
                  <a:ea typeface="+mn-ea"/>
                  <a:cs typeface="+mn-cs"/>
                </a:defRPr>
              </a:lvl4pPr>
              <a:lvl5pPr marL="1865484" algn="l" defTabSz="932742" rtl="0" eaLnBrk="1" latinLnBrk="0" hangingPunct="1">
                <a:defRPr sz="1800" kern="1200">
                  <a:solidFill>
                    <a:schemeClr val="tx1"/>
                  </a:solidFill>
                  <a:latin typeface="+mn-lt"/>
                  <a:ea typeface="+mn-ea"/>
                  <a:cs typeface="+mn-cs"/>
                </a:defRPr>
              </a:lvl5pPr>
              <a:lvl6pPr marL="2331856" algn="l" defTabSz="932742" rtl="0" eaLnBrk="1" latinLnBrk="0" hangingPunct="1">
                <a:defRPr sz="1800" kern="1200">
                  <a:solidFill>
                    <a:schemeClr val="tx1"/>
                  </a:solidFill>
                  <a:latin typeface="+mn-lt"/>
                  <a:ea typeface="+mn-ea"/>
                  <a:cs typeface="+mn-cs"/>
                </a:defRPr>
              </a:lvl6pPr>
              <a:lvl7pPr marL="2798226" algn="l" defTabSz="932742" rtl="0" eaLnBrk="1" latinLnBrk="0" hangingPunct="1">
                <a:defRPr sz="1800" kern="1200">
                  <a:solidFill>
                    <a:schemeClr val="tx1"/>
                  </a:solidFill>
                  <a:latin typeface="+mn-lt"/>
                  <a:ea typeface="+mn-ea"/>
                  <a:cs typeface="+mn-cs"/>
                </a:defRPr>
              </a:lvl7pPr>
              <a:lvl8pPr marL="3264597" algn="l" defTabSz="932742" rtl="0" eaLnBrk="1" latinLnBrk="0" hangingPunct="1">
                <a:defRPr sz="1800" kern="1200">
                  <a:solidFill>
                    <a:schemeClr val="tx1"/>
                  </a:solidFill>
                  <a:latin typeface="+mn-lt"/>
                  <a:ea typeface="+mn-ea"/>
                  <a:cs typeface="+mn-cs"/>
                </a:defRPr>
              </a:lvl8pPr>
              <a:lvl9pPr marL="3730969" algn="l" defTabSz="932742" rtl="0" eaLnBrk="1" latinLnBrk="0" hangingPunct="1">
                <a:defRPr sz="1800" kern="1200">
                  <a:solidFill>
                    <a:schemeClr val="tx1"/>
                  </a:solidFill>
                  <a:latin typeface="+mn-lt"/>
                  <a:ea typeface="+mn-ea"/>
                  <a:cs typeface="+mn-cs"/>
                </a:defRPr>
              </a:lvl9pPr>
            </a:lstStyle>
            <a:p>
              <a:pPr algn="ctr"/>
              <a:endParaRPr lang="en-US" sz="1873">
                <a:solidFill>
                  <a:srgbClr val="FFFFFF"/>
                </a:solidFill>
              </a:endParaRPr>
            </a:p>
          </p:txBody>
        </p:sp>
      </p:grpSp>
      <p:sp>
        <p:nvSpPr>
          <p:cNvPr id="32" name="Content Placeholder 2"/>
          <p:cNvSpPr txBox="1">
            <a:spLocks/>
          </p:cNvSpPr>
          <p:nvPr/>
        </p:nvSpPr>
        <p:spPr>
          <a:xfrm>
            <a:off x="7027504" y="1788785"/>
            <a:ext cx="5263959" cy="2470485"/>
          </a:xfrm>
          <a:prstGeom prst="rect">
            <a:avLst/>
          </a:prstGeom>
        </p:spPr>
        <p:txBody>
          <a:bodyPr vert="horz" wrap="square" lIns="0" tIns="0" rIns="0" bIns="0" rtlCol="0">
            <a:noAutofit/>
          </a:bodyPr>
          <a:lstStyle>
            <a:defPPr>
              <a:defRPr lang="en-US"/>
            </a:defPPr>
            <a:lvl1pPr marL="0" algn="l" defTabSz="932742" rtl="0" eaLnBrk="1" latinLnBrk="0" hangingPunct="1">
              <a:defRPr sz="1800" kern="1200">
                <a:solidFill>
                  <a:schemeClr val="tx1"/>
                </a:solidFill>
                <a:latin typeface="+mn-lt"/>
                <a:ea typeface="+mn-ea"/>
                <a:cs typeface="+mn-cs"/>
              </a:defRPr>
            </a:lvl1pPr>
            <a:lvl2pPr marL="466371" algn="l" defTabSz="932742" rtl="0" eaLnBrk="1" latinLnBrk="0" hangingPunct="1">
              <a:defRPr sz="1800" kern="1200">
                <a:solidFill>
                  <a:schemeClr val="tx1"/>
                </a:solidFill>
                <a:latin typeface="+mn-lt"/>
                <a:ea typeface="+mn-ea"/>
                <a:cs typeface="+mn-cs"/>
              </a:defRPr>
            </a:lvl2pPr>
            <a:lvl3pPr marL="932742" algn="l" defTabSz="932742" rtl="0" eaLnBrk="1" latinLnBrk="0" hangingPunct="1">
              <a:defRPr sz="1800" kern="1200">
                <a:solidFill>
                  <a:schemeClr val="tx1"/>
                </a:solidFill>
                <a:latin typeface="+mn-lt"/>
                <a:ea typeface="+mn-ea"/>
                <a:cs typeface="+mn-cs"/>
              </a:defRPr>
            </a:lvl3pPr>
            <a:lvl4pPr marL="1399113" algn="l" defTabSz="932742" rtl="0" eaLnBrk="1" latinLnBrk="0" hangingPunct="1">
              <a:defRPr sz="1800" kern="1200">
                <a:solidFill>
                  <a:schemeClr val="tx1"/>
                </a:solidFill>
                <a:latin typeface="+mn-lt"/>
                <a:ea typeface="+mn-ea"/>
                <a:cs typeface="+mn-cs"/>
              </a:defRPr>
            </a:lvl4pPr>
            <a:lvl5pPr marL="1865484" algn="l" defTabSz="932742" rtl="0" eaLnBrk="1" latinLnBrk="0" hangingPunct="1">
              <a:defRPr sz="1800" kern="1200">
                <a:solidFill>
                  <a:schemeClr val="tx1"/>
                </a:solidFill>
                <a:latin typeface="+mn-lt"/>
                <a:ea typeface="+mn-ea"/>
                <a:cs typeface="+mn-cs"/>
              </a:defRPr>
            </a:lvl5pPr>
            <a:lvl6pPr marL="2331856" algn="l" defTabSz="932742" rtl="0" eaLnBrk="1" latinLnBrk="0" hangingPunct="1">
              <a:defRPr sz="1800" kern="1200">
                <a:solidFill>
                  <a:schemeClr val="tx1"/>
                </a:solidFill>
                <a:latin typeface="+mn-lt"/>
                <a:ea typeface="+mn-ea"/>
                <a:cs typeface="+mn-cs"/>
              </a:defRPr>
            </a:lvl6pPr>
            <a:lvl7pPr marL="2798226" algn="l" defTabSz="932742" rtl="0" eaLnBrk="1" latinLnBrk="0" hangingPunct="1">
              <a:defRPr sz="1800" kern="1200">
                <a:solidFill>
                  <a:schemeClr val="tx1"/>
                </a:solidFill>
                <a:latin typeface="+mn-lt"/>
                <a:ea typeface="+mn-ea"/>
                <a:cs typeface="+mn-cs"/>
              </a:defRPr>
            </a:lvl7pPr>
            <a:lvl8pPr marL="3264597" algn="l" defTabSz="932742" rtl="0" eaLnBrk="1" latinLnBrk="0" hangingPunct="1">
              <a:defRPr sz="1800" kern="1200">
                <a:solidFill>
                  <a:schemeClr val="tx1"/>
                </a:solidFill>
                <a:latin typeface="+mn-lt"/>
                <a:ea typeface="+mn-ea"/>
                <a:cs typeface="+mn-cs"/>
              </a:defRPr>
            </a:lvl8pPr>
            <a:lvl9pPr marL="3730969" algn="l" defTabSz="932742" rtl="0" eaLnBrk="1" latinLnBrk="0" hangingPunct="1">
              <a:defRPr sz="1800" kern="1200">
                <a:solidFill>
                  <a:schemeClr val="tx1"/>
                </a:solidFill>
                <a:latin typeface="+mn-lt"/>
                <a:ea typeface="+mn-ea"/>
                <a:cs typeface="+mn-cs"/>
              </a:defRPr>
            </a:lvl9pPr>
          </a:lstStyle>
          <a:p>
            <a:r>
              <a:rPr lang="en-US" sz="2800" dirty="0" err="1">
                <a:solidFill>
                  <a:schemeClr val="accent5"/>
                </a:solidFill>
                <a:latin typeface="Segoe UI Semilight" panose="020B0402040204020203" pitchFamily="34" charset="0"/>
                <a:cs typeface="Segoe UI Semilight" panose="020B0402040204020203" pitchFamily="34" charset="0"/>
              </a:rPr>
              <a:t>PolyBase</a:t>
            </a:r>
            <a:r>
              <a:rPr lang="en-US" sz="2800" dirty="0">
                <a:solidFill>
                  <a:schemeClr val="accent5"/>
                </a:solidFill>
                <a:latin typeface="Segoe UI Semilight" panose="020B0402040204020203" pitchFamily="34" charset="0"/>
                <a:cs typeface="Segoe UI Semilight" panose="020B0402040204020203" pitchFamily="34" charset="0"/>
              </a:rPr>
              <a:t> scale-out group</a:t>
            </a:r>
          </a:p>
          <a:p>
            <a:endParaRPr lang="en-US" sz="2800" dirty="0">
              <a:solidFill>
                <a:schemeClr val="accent5"/>
              </a:solidFill>
              <a:latin typeface="Segoe UI Semilight" panose="020B0402040204020203" pitchFamily="34" charset="0"/>
              <a:cs typeface="Segoe UI Semilight" panose="020B0402040204020203" pitchFamily="34" charset="0"/>
            </a:endParaRPr>
          </a:p>
          <a:p>
            <a:r>
              <a:rPr lang="en-US" sz="2800" b="1" dirty="0">
                <a:solidFill>
                  <a:schemeClr val="accent5"/>
                </a:solidFill>
                <a:latin typeface="Segoe UI Semilight" panose="020B0402040204020203" pitchFamily="34" charset="0"/>
                <a:cs typeface="Segoe UI Semilight" panose="020B0402040204020203" pitchFamily="34" charset="0"/>
              </a:rPr>
              <a:t>Head node </a:t>
            </a:r>
            <a:r>
              <a:rPr lang="en-US" sz="2800" dirty="0">
                <a:solidFill>
                  <a:schemeClr val="accent5"/>
                </a:solidFill>
                <a:latin typeface="Segoe UI Semilight" panose="020B0402040204020203" pitchFamily="34" charset="0"/>
                <a:cs typeface="Segoe UI Semilight" panose="020B0402040204020203" pitchFamily="34" charset="0"/>
              </a:rPr>
              <a:t>is the SQL Server instance to which queries are submitted</a:t>
            </a:r>
          </a:p>
          <a:p>
            <a:endParaRPr lang="en-US" sz="2800" dirty="0">
              <a:solidFill>
                <a:schemeClr val="accent5"/>
              </a:solidFill>
              <a:latin typeface="Segoe UI Semilight" panose="020B0402040204020203" pitchFamily="34" charset="0"/>
              <a:cs typeface="Segoe UI Semilight" panose="020B0402040204020203" pitchFamily="34" charset="0"/>
            </a:endParaRPr>
          </a:p>
          <a:p>
            <a:r>
              <a:rPr lang="en-US" sz="2800" b="1" dirty="0">
                <a:solidFill>
                  <a:schemeClr val="accent5"/>
                </a:solidFill>
                <a:latin typeface="Segoe UI Semilight" panose="020B0402040204020203" pitchFamily="34" charset="0"/>
                <a:cs typeface="Segoe UI Semilight" panose="020B0402040204020203" pitchFamily="34" charset="0"/>
              </a:rPr>
              <a:t>Compute nodes </a:t>
            </a:r>
            <a:r>
              <a:rPr lang="en-US" sz="2800" dirty="0">
                <a:solidFill>
                  <a:schemeClr val="accent5"/>
                </a:solidFill>
                <a:latin typeface="Segoe UI Semilight" panose="020B0402040204020203" pitchFamily="34" charset="0"/>
                <a:cs typeface="Segoe UI Semilight" panose="020B0402040204020203" pitchFamily="34" charset="0"/>
              </a:rPr>
              <a:t>are used for scale-out query processing for data in HDFS or Azure</a:t>
            </a:r>
          </a:p>
        </p:txBody>
      </p:sp>
    </p:spTree>
    <p:extLst>
      <p:ext uri="{BB962C8B-B14F-4D97-AF65-F5344CB8AC3E}">
        <p14:creationId xmlns:p14="http://schemas.microsoft.com/office/powerpoint/2010/main" val="2323629433"/>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17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3"/>
          <p:cNvSpPr txBox="1">
            <a:spLocks/>
          </p:cNvSpPr>
          <p:nvPr/>
        </p:nvSpPr>
        <p:spPr>
          <a:xfrm>
            <a:off x="161683" y="142422"/>
            <a:ext cx="11315400" cy="828981"/>
          </a:xfrm>
          <a:prstGeom prst="rect">
            <a:avLst/>
          </a:prstGeom>
        </p:spPr>
        <p:txBody>
          <a:bodyPr vert="horz" lIns="93260" tIns="46630" rIns="93260" bIns="46630" rtlCol="0" anchor="b">
            <a:noAutofit/>
          </a:bodyPr>
          <a:lstStyle>
            <a:lvl1pPr algn="l" defTabSz="914400" rtl="0" eaLnBrk="1" latinLnBrk="0" hangingPunct="1">
              <a:lnSpc>
                <a:spcPct val="85000"/>
              </a:lnSpc>
              <a:spcBef>
                <a:spcPct val="0"/>
              </a:spcBef>
              <a:buNone/>
              <a:defRPr sz="4800" kern="1200" spc="-50" baseline="0">
                <a:solidFill>
                  <a:schemeClr val="tx1">
                    <a:lumMod val="75000"/>
                    <a:lumOff val="25000"/>
                  </a:schemeClr>
                </a:solidFill>
                <a:latin typeface="+mj-lt"/>
                <a:ea typeface="+mj-ea"/>
                <a:cs typeface="+mj-cs"/>
              </a:defRPr>
            </a:lvl1pPr>
          </a:lstStyle>
          <a:p>
            <a:r>
              <a:rPr lang="en-US" sz="4000" spc="-102" dirty="0">
                <a:ln w="3175">
                  <a:noFill/>
                </a:ln>
                <a:solidFill>
                  <a:schemeClr val="tx1"/>
                </a:solidFill>
                <a:cs typeface="Segoe UI" pitchFamily="34" charset="0"/>
              </a:rPr>
              <a:t>Step 4: Choose Hadoop flavor</a:t>
            </a:r>
          </a:p>
        </p:txBody>
      </p:sp>
      <p:sp>
        <p:nvSpPr>
          <p:cNvPr id="8" name="TextBox 7"/>
          <p:cNvSpPr txBox="1"/>
          <p:nvPr/>
        </p:nvSpPr>
        <p:spPr>
          <a:xfrm>
            <a:off x="725439" y="3794145"/>
            <a:ext cx="9487944" cy="2645596"/>
          </a:xfrm>
          <a:prstGeom prst="rect">
            <a:avLst/>
          </a:prstGeom>
          <a:noFill/>
        </p:spPr>
        <p:txBody>
          <a:bodyPr wrap="square" rtlCol="0">
            <a:spAutoFit/>
          </a:bodyPr>
          <a:lstStyle/>
          <a:p>
            <a:r>
              <a:rPr lang="en-US" sz="3200" dirty="0">
                <a:solidFill>
                  <a:schemeClr val="accent5"/>
                </a:solidFill>
                <a:latin typeface="Segoe UI Semilight" panose="020B0402040204020203" pitchFamily="34" charset="0"/>
                <a:cs typeface="Segoe UI Semilight" panose="020B0402040204020203" pitchFamily="34" charset="0"/>
              </a:rPr>
              <a:t>Supported Hadoop distributions </a:t>
            </a:r>
          </a:p>
          <a:p>
            <a:r>
              <a:rPr lang="en-US" sz="1800" dirty="0">
                <a:latin typeface="+mn-lt"/>
              </a:rPr>
              <a:t>Cloudera CHD 5.x on Linux</a:t>
            </a:r>
          </a:p>
          <a:p>
            <a:r>
              <a:rPr lang="en-US" sz="1800" dirty="0">
                <a:latin typeface="+mn-lt"/>
              </a:rPr>
              <a:t>Hortonworks  2.x on Linux and Windows Server</a:t>
            </a:r>
          </a:p>
          <a:p>
            <a:pPr marL="349724" indent="-349724">
              <a:buFont typeface="Arial" panose="020B0604020202020204" pitchFamily="34" charset="0"/>
              <a:buChar char="•"/>
            </a:pPr>
            <a:endParaRPr lang="en-US" sz="2448" b="1" dirty="0"/>
          </a:p>
          <a:p>
            <a:r>
              <a:rPr lang="en-US" sz="3200" dirty="0">
                <a:solidFill>
                  <a:schemeClr val="accent5"/>
                </a:solidFill>
                <a:latin typeface="Segoe UI Semilight" panose="020B0402040204020203" pitchFamily="34" charset="0"/>
                <a:cs typeface="Segoe UI Semilight" panose="020B0402040204020203" pitchFamily="34" charset="0"/>
              </a:rPr>
              <a:t>What happens under the covers? </a:t>
            </a:r>
          </a:p>
          <a:p>
            <a:r>
              <a:rPr lang="en-US" sz="1800" dirty="0">
                <a:latin typeface="+mn-lt"/>
              </a:rPr>
              <a:t>Loading the right client jars to connect to Hadoop distribution</a:t>
            </a:r>
          </a:p>
          <a:p>
            <a:endParaRPr lang="en-US" sz="2448" dirty="0"/>
          </a:p>
        </p:txBody>
      </p:sp>
      <p:grpSp>
        <p:nvGrpSpPr>
          <p:cNvPr id="5" name="Group 4"/>
          <p:cNvGrpSpPr/>
          <p:nvPr/>
        </p:nvGrpSpPr>
        <p:grpSpPr>
          <a:xfrm>
            <a:off x="725440" y="1341360"/>
            <a:ext cx="8781487" cy="1974752"/>
            <a:chOff x="157663" y="1425852"/>
            <a:chExt cx="8610083" cy="1936207"/>
          </a:xfrm>
        </p:grpSpPr>
        <p:pic>
          <p:nvPicPr>
            <p:cNvPr id="9" name="Picture 8"/>
            <p:cNvPicPr>
              <a:picLocks noChangeAspect="1"/>
            </p:cNvPicPr>
            <p:nvPr/>
          </p:nvPicPr>
          <p:blipFill>
            <a:blip r:embed="rId2"/>
            <a:stretch>
              <a:fillRect/>
            </a:stretch>
          </p:blipFill>
          <p:spPr>
            <a:xfrm>
              <a:off x="157663" y="1425852"/>
              <a:ext cx="8610083" cy="1936207"/>
            </a:xfrm>
            <a:prstGeom prst="rect">
              <a:avLst/>
            </a:prstGeom>
          </p:spPr>
        </p:pic>
        <p:sp>
          <p:nvSpPr>
            <p:cNvPr id="4" name="Rectangle 3"/>
            <p:cNvSpPr/>
            <p:nvPr/>
          </p:nvSpPr>
          <p:spPr bwMode="auto">
            <a:xfrm>
              <a:off x="2536371" y="1576436"/>
              <a:ext cx="6231375" cy="1175232"/>
            </a:xfrm>
            <a:prstGeom prst="rect">
              <a:avLst/>
            </a:prstGeom>
            <a:solidFill>
              <a:schemeClr val="tx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6521" tIns="149217" rIns="186521" bIns="149217" numCol="1" spcCol="0" rtlCol="0" fromWordArt="0" anchor="t" anchorCtr="0" forceAA="0" compatLnSpc="1">
              <a:prstTxWarp prst="textNoShape">
                <a:avLst/>
              </a:prstTxWarp>
              <a:noAutofit/>
            </a:bodyPr>
            <a:lstStyle/>
            <a:p>
              <a:pPr defTabSz="951028">
                <a:lnSpc>
                  <a:spcPct val="90000"/>
                </a:lnSpc>
              </a:pPr>
              <a:r>
                <a:rPr lang="en-US" sz="1632" dirty="0">
                  <a:solidFill>
                    <a:srgbClr val="007E39"/>
                  </a:solidFill>
                  <a:ea typeface="Segoe UI" pitchFamily="34" charset="0"/>
                  <a:cs typeface="Segoe UI" pitchFamily="34" charset="0"/>
                </a:rPr>
                <a:t>-- different numbers map to various Hadoop flavors</a:t>
              </a:r>
              <a:endParaRPr lang="en-US" sz="2040" dirty="0">
                <a:solidFill>
                  <a:srgbClr val="007E39"/>
                </a:solidFill>
                <a:ea typeface="Segoe UI" pitchFamily="34" charset="0"/>
                <a:cs typeface="Segoe UI" pitchFamily="34" charset="0"/>
              </a:endParaRPr>
            </a:p>
            <a:p>
              <a:pPr defTabSz="951028">
                <a:lnSpc>
                  <a:spcPct val="90000"/>
                </a:lnSpc>
              </a:pPr>
              <a:r>
                <a:rPr lang="en-US" sz="1632" dirty="0">
                  <a:solidFill>
                    <a:srgbClr val="007E39"/>
                  </a:solidFill>
                  <a:ea typeface="Segoe UI" pitchFamily="34" charset="0"/>
                  <a:cs typeface="Segoe UI" pitchFamily="34" charset="0"/>
                </a:rPr>
                <a:t>-- example:  value 4 stands for HDP 2.x on Linux, </a:t>
              </a:r>
              <a:br>
                <a:rPr lang="en-US" sz="1632" dirty="0">
                  <a:solidFill>
                    <a:srgbClr val="007E39"/>
                  </a:solidFill>
                  <a:ea typeface="Segoe UI" pitchFamily="34" charset="0"/>
                  <a:cs typeface="Segoe UI" pitchFamily="34" charset="0"/>
                </a:rPr>
              </a:br>
              <a:r>
                <a:rPr lang="en-US" sz="1632" dirty="0">
                  <a:solidFill>
                    <a:srgbClr val="007E39"/>
                  </a:solidFill>
                  <a:ea typeface="Segoe UI" pitchFamily="34" charset="0"/>
                  <a:cs typeface="Segoe UI" pitchFamily="34" charset="0"/>
                </a:rPr>
                <a:t>                    value 5 for HDP 2.x on Windows,</a:t>
              </a:r>
            </a:p>
            <a:p>
              <a:pPr defTabSz="951028">
                <a:lnSpc>
                  <a:spcPct val="90000"/>
                </a:lnSpc>
              </a:pPr>
              <a:r>
                <a:rPr lang="en-US" sz="1632" dirty="0">
                  <a:solidFill>
                    <a:srgbClr val="007E39"/>
                  </a:solidFill>
                  <a:ea typeface="Segoe UI" pitchFamily="34" charset="0"/>
                  <a:cs typeface="Segoe UI" pitchFamily="34" charset="0"/>
                </a:rPr>
                <a:t>                    value 6 for CHD 5.x on Linux </a:t>
              </a:r>
            </a:p>
          </p:txBody>
        </p:sp>
      </p:grpSp>
      <p:sp>
        <p:nvSpPr>
          <p:cNvPr id="3" name="Rectangle 2"/>
          <p:cNvSpPr/>
          <p:nvPr/>
        </p:nvSpPr>
        <p:spPr bwMode="auto">
          <a:xfrm>
            <a:off x="3151501" y="2693569"/>
            <a:ext cx="4260863" cy="500842"/>
          </a:xfrm>
          <a:prstGeom prst="rect">
            <a:avLst/>
          </a:prstGeom>
          <a:noFill/>
          <a:ln w="28575">
            <a:solidFill>
              <a:srgbClr val="FF0000"/>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6521" tIns="149217" rIns="186521" bIns="149217" numCol="1" spcCol="0" rtlCol="0" fromWordArt="0" anchor="t" anchorCtr="0" forceAA="0" compatLnSpc="1">
            <a:prstTxWarp prst="textNoShape">
              <a:avLst/>
            </a:prstTxWarp>
            <a:noAutofit/>
          </a:bodyPr>
          <a:lstStyle/>
          <a:p>
            <a:pPr algn="ctr" defTabSz="951028">
              <a:lnSpc>
                <a:spcPct val="90000"/>
              </a:lnSpc>
            </a:pPr>
            <a:endParaRPr lang="en-US" sz="2448" dirty="0" err="1">
              <a:gradFill>
                <a:gsLst>
                  <a:gs pos="0">
                    <a:srgbClr val="FFFFFF"/>
                  </a:gs>
                  <a:gs pos="100000">
                    <a:srgbClr val="FFFFFF"/>
                  </a:gs>
                </a:gsLst>
                <a:lin ang="5400000" scaled="0"/>
              </a:gradFill>
              <a:ea typeface="Segoe UI" pitchFamily="34" charset="0"/>
              <a:cs typeface="Segoe UI" pitchFamily="34" charset="0"/>
            </a:endParaRPr>
          </a:p>
        </p:txBody>
      </p:sp>
      <p:sp>
        <p:nvSpPr>
          <p:cNvPr id="10" name="TextBox 9"/>
          <p:cNvSpPr txBox="1"/>
          <p:nvPr/>
        </p:nvSpPr>
        <p:spPr>
          <a:xfrm>
            <a:off x="1" y="6642289"/>
            <a:ext cx="3806190" cy="352236"/>
          </a:xfrm>
          <a:prstGeom prst="rect">
            <a:avLst/>
          </a:prstGeom>
          <a:noFill/>
        </p:spPr>
        <p:txBody>
          <a:bodyPr wrap="square" lIns="365760" tIns="146304" rIns="182880" bIns="146304" rtlCol="0" anchor="ctr" anchorCtr="0">
            <a:noAutofit/>
          </a:bodyPr>
          <a:lstStyle/>
          <a:p>
            <a:pPr>
              <a:lnSpc>
                <a:spcPct val="90000"/>
              </a:lnSpc>
              <a:spcAft>
                <a:spcPts val="600"/>
              </a:spcAft>
            </a:pPr>
            <a:r>
              <a:rPr lang="en-US" sz="1400" dirty="0">
                <a:solidFill>
                  <a:schemeClr val="bg1"/>
                </a:solidFill>
                <a:latin typeface="Segoe UI Semibold" panose="020B0702040204020203" pitchFamily="34" charset="0"/>
                <a:ea typeface="Segoe UI Black" panose="020B0A02040204020203" pitchFamily="34" charset="0"/>
                <a:cs typeface="Segoe UI Semibold" panose="020B0702040204020203" pitchFamily="34" charset="0"/>
              </a:rPr>
              <a:t>Access any data</a:t>
            </a:r>
          </a:p>
        </p:txBody>
      </p:sp>
    </p:spTree>
    <p:extLst>
      <p:ext uri="{BB962C8B-B14F-4D97-AF65-F5344CB8AC3E}">
        <p14:creationId xmlns:p14="http://schemas.microsoft.com/office/powerpoint/2010/main" val="2771807871"/>
      </p:ext>
    </p:extLst>
  </p:cSld>
  <p:clrMapOvr>
    <a:masterClrMapping/>
  </p:clrMapOvr>
  <p:transition>
    <p:fade/>
  </p:transition>
</p:sld>
</file>

<file path=ppt/slides/slide17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Step 5: Attach Hadoop Cluster or Azure Storage</a:t>
            </a:r>
          </a:p>
        </p:txBody>
      </p:sp>
      <p:grpSp>
        <p:nvGrpSpPr>
          <p:cNvPr id="3" name="Group 2"/>
          <p:cNvGrpSpPr/>
          <p:nvPr/>
        </p:nvGrpSpPr>
        <p:grpSpPr>
          <a:xfrm>
            <a:off x="5144068" y="1346943"/>
            <a:ext cx="5426055" cy="2503369"/>
            <a:chOff x="333539" y="1341823"/>
            <a:chExt cx="6399769" cy="2997421"/>
          </a:xfrm>
        </p:grpSpPr>
        <p:grpSp>
          <p:nvGrpSpPr>
            <p:cNvPr id="4" name="Group 3"/>
            <p:cNvGrpSpPr/>
            <p:nvPr/>
          </p:nvGrpSpPr>
          <p:grpSpPr>
            <a:xfrm>
              <a:off x="432260" y="1878676"/>
              <a:ext cx="6301048" cy="2460568"/>
              <a:chOff x="2078569" y="1774388"/>
              <a:chExt cx="7036019" cy="2657438"/>
            </a:xfrm>
            <a:effectLst>
              <a:outerShdw blurRad="63500" sx="102000" sy="102000" algn="ctr" rotWithShape="0">
                <a:prstClr val="black">
                  <a:alpha val="40000"/>
                </a:prstClr>
              </a:outerShdw>
            </a:effectLst>
          </p:grpSpPr>
          <p:grpSp>
            <p:nvGrpSpPr>
              <p:cNvPr id="15" name="Group 14"/>
              <p:cNvGrpSpPr/>
              <p:nvPr/>
            </p:nvGrpSpPr>
            <p:grpSpPr>
              <a:xfrm>
                <a:off x="2078569" y="1774388"/>
                <a:ext cx="1515689" cy="2657438"/>
                <a:chOff x="2078569" y="1812543"/>
                <a:chExt cx="1515689" cy="2657438"/>
              </a:xfrm>
            </p:grpSpPr>
            <p:sp>
              <p:nvSpPr>
                <p:cNvPr id="25" name="Rectangle 24"/>
                <p:cNvSpPr/>
                <p:nvPr/>
              </p:nvSpPr>
              <p:spPr bwMode="auto">
                <a:xfrm>
                  <a:off x="2078569" y="1812543"/>
                  <a:ext cx="1515689" cy="2657438"/>
                </a:xfrm>
                <a:prstGeom prst="rect">
                  <a:avLst/>
                </a:prstGeom>
                <a:solidFill>
                  <a:schemeClr val="tx2"/>
                </a:solidFill>
                <a:ln>
                  <a:solidFill>
                    <a:schemeClr val="bg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horz" wrap="square" lIns="95117" tIns="47558" rIns="47558" bIns="95117" numCol="1" spcCol="0" rtlCol="0" fromWordArt="0" anchor="b" anchorCtr="0" forceAA="0" compatLnSpc="1">
                  <a:prstTxWarp prst="textNoShape">
                    <a:avLst/>
                  </a:prstTxWarp>
                  <a:noAutofit/>
                </a:bodyPr>
                <a:lstStyle>
                  <a:defPPr>
                    <a:defRPr lang="en-US"/>
                  </a:defPPr>
                  <a:lvl1pPr marL="0" algn="l" defTabSz="932742" rtl="0" eaLnBrk="1" latinLnBrk="0" hangingPunct="1">
                    <a:defRPr sz="1800" kern="1200">
                      <a:solidFill>
                        <a:schemeClr val="lt1"/>
                      </a:solidFill>
                      <a:latin typeface="+mn-lt"/>
                      <a:ea typeface="+mn-ea"/>
                      <a:cs typeface="+mn-cs"/>
                    </a:defRPr>
                  </a:lvl1pPr>
                  <a:lvl2pPr marL="466371" algn="l" defTabSz="932742" rtl="0" eaLnBrk="1" latinLnBrk="0" hangingPunct="1">
                    <a:defRPr sz="1800" kern="1200">
                      <a:solidFill>
                        <a:schemeClr val="lt1"/>
                      </a:solidFill>
                      <a:latin typeface="+mn-lt"/>
                      <a:ea typeface="+mn-ea"/>
                      <a:cs typeface="+mn-cs"/>
                    </a:defRPr>
                  </a:lvl2pPr>
                  <a:lvl3pPr marL="932742" algn="l" defTabSz="932742" rtl="0" eaLnBrk="1" latinLnBrk="0" hangingPunct="1">
                    <a:defRPr sz="1800" kern="1200">
                      <a:solidFill>
                        <a:schemeClr val="lt1"/>
                      </a:solidFill>
                      <a:latin typeface="+mn-lt"/>
                      <a:ea typeface="+mn-ea"/>
                      <a:cs typeface="+mn-cs"/>
                    </a:defRPr>
                  </a:lvl3pPr>
                  <a:lvl4pPr marL="1399113" algn="l" defTabSz="932742" rtl="0" eaLnBrk="1" latinLnBrk="0" hangingPunct="1">
                    <a:defRPr sz="1800" kern="1200">
                      <a:solidFill>
                        <a:schemeClr val="lt1"/>
                      </a:solidFill>
                      <a:latin typeface="+mn-lt"/>
                      <a:ea typeface="+mn-ea"/>
                      <a:cs typeface="+mn-cs"/>
                    </a:defRPr>
                  </a:lvl4pPr>
                  <a:lvl5pPr marL="1865484" algn="l" defTabSz="932742" rtl="0" eaLnBrk="1" latinLnBrk="0" hangingPunct="1">
                    <a:defRPr sz="1800" kern="1200">
                      <a:solidFill>
                        <a:schemeClr val="lt1"/>
                      </a:solidFill>
                      <a:latin typeface="+mn-lt"/>
                      <a:ea typeface="+mn-ea"/>
                      <a:cs typeface="+mn-cs"/>
                    </a:defRPr>
                  </a:lvl5pPr>
                  <a:lvl6pPr marL="2331856" algn="l" defTabSz="932742" rtl="0" eaLnBrk="1" latinLnBrk="0" hangingPunct="1">
                    <a:defRPr sz="1800" kern="1200">
                      <a:solidFill>
                        <a:schemeClr val="lt1"/>
                      </a:solidFill>
                      <a:latin typeface="+mn-lt"/>
                      <a:ea typeface="+mn-ea"/>
                      <a:cs typeface="+mn-cs"/>
                    </a:defRPr>
                  </a:lvl6pPr>
                  <a:lvl7pPr marL="2798226" algn="l" defTabSz="932742" rtl="0" eaLnBrk="1" latinLnBrk="0" hangingPunct="1">
                    <a:defRPr sz="1800" kern="1200">
                      <a:solidFill>
                        <a:schemeClr val="lt1"/>
                      </a:solidFill>
                      <a:latin typeface="+mn-lt"/>
                      <a:ea typeface="+mn-ea"/>
                      <a:cs typeface="+mn-cs"/>
                    </a:defRPr>
                  </a:lvl7pPr>
                  <a:lvl8pPr marL="3264597" algn="l" defTabSz="932742" rtl="0" eaLnBrk="1" latinLnBrk="0" hangingPunct="1">
                    <a:defRPr sz="1800" kern="1200">
                      <a:solidFill>
                        <a:schemeClr val="lt1"/>
                      </a:solidFill>
                      <a:latin typeface="+mn-lt"/>
                      <a:ea typeface="+mn-ea"/>
                      <a:cs typeface="+mn-cs"/>
                    </a:defRPr>
                  </a:lvl8pPr>
                  <a:lvl9pPr marL="3730969" algn="l" defTabSz="932742" rtl="0" eaLnBrk="1" latinLnBrk="0" hangingPunct="1">
                    <a:defRPr sz="1800" kern="1200">
                      <a:solidFill>
                        <a:schemeClr val="lt1"/>
                      </a:solidFill>
                      <a:latin typeface="+mn-lt"/>
                      <a:ea typeface="+mn-ea"/>
                      <a:cs typeface="+mn-cs"/>
                    </a:defRPr>
                  </a:lvl9pPr>
                </a:lstStyle>
                <a:p>
                  <a:pPr algn="ctr" defTabSz="950843"/>
                  <a:endParaRPr lang="en-US" sz="1873" spc="-52" dirty="0">
                    <a:gradFill>
                      <a:gsLst>
                        <a:gs pos="0">
                          <a:srgbClr val="FFFFFF"/>
                        </a:gs>
                        <a:gs pos="100000">
                          <a:srgbClr val="FFFFFF"/>
                        </a:gs>
                      </a:gsLst>
                      <a:lin ang="5400000" scaled="0"/>
                    </a:gradFill>
                    <a:ea typeface="Segoe UI" pitchFamily="34" charset="0"/>
                    <a:cs typeface="Segoe UI" pitchFamily="34" charset="0"/>
                  </a:endParaRPr>
                </a:p>
              </p:txBody>
            </p:sp>
            <p:sp>
              <p:nvSpPr>
                <p:cNvPr id="26" name="Rectangle 25"/>
                <p:cNvSpPr/>
                <p:nvPr/>
              </p:nvSpPr>
              <p:spPr bwMode="auto">
                <a:xfrm>
                  <a:off x="2234711" y="1963440"/>
                  <a:ext cx="1203404" cy="1004895"/>
                </a:xfrm>
                <a:prstGeom prst="rect">
                  <a:avLst/>
                </a:prstGeom>
                <a:solidFill>
                  <a:schemeClr val="accent2"/>
                </a:solidFill>
                <a:ln>
                  <a:solidFill>
                    <a:schemeClr val="bg1"/>
                  </a:solidFill>
                  <a:headEnd type="none" w="med" len="med"/>
                  <a:tailEnd type="none" w="med" len="med"/>
                </a:ln>
                <a:effectLst>
                  <a:outerShdw blurRad="63500" sx="102000" sy="102000" algn="ctr"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rot="0" spcFirstLastPara="0" vert="horz" wrap="square" lIns="35684" tIns="35684" rIns="35684" bIns="35684" numCol="1" spcCol="0" rtlCol="0" fromWordArt="0" anchor="ctr" anchorCtr="0" forceAA="0" compatLnSpc="1">
                  <a:prstTxWarp prst="textNoShape">
                    <a:avLst/>
                  </a:prstTxWarp>
                  <a:noAutofit/>
                </a:bodyPr>
                <a:lstStyle>
                  <a:defPPr>
                    <a:defRPr lang="en-US"/>
                  </a:defPPr>
                  <a:lvl1pPr marL="0" algn="l" defTabSz="932742" rtl="0" eaLnBrk="1" latinLnBrk="0" hangingPunct="1">
                    <a:defRPr sz="1800" kern="1200">
                      <a:solidFill>
                        <a:schemeClr val="lt1"/>
                      </a:solidFill>
                      <a:latin typeface="+mn-lt"/>
                      <a:ea typeface="+mn-ea"/>
                      <a:cs typeface="+mn-cs"/>
                    </a:defRPr>
                  </a:lvl1pPr>
                  <a:lvl2pPr marL="466371" algn="l" defTabSz="932742" rtl="0" eaLnBrk="1" latinLnBrk="0" hangingPunct="1">
                    <a:defRPr sz="1800" kern="1200">
                      <a:solidFill>
                        <a:schemeClr val="lt1"/>
                      </a:solidFill>
                      <a:latin typeface="+mn-lt"/>
                      <a:ea typeface="+mn-ea"/>
                      <a:cs typeface="+mn-cs"/>
                    </a:defRPr>
                  </a:lvl2pPr>
                  <a:lvl3pPr marL="932742" algn="l" defTabSz="932742" rtl="0" eaLnBrk="1" latinLnBrk="0" hangingPunct="1">
                    <a:defRPr sz="1800" kern="1200">
                      <a:solidFill>
                        <a:schemeClr val="lt1"/>
                      </a:solidFill>
                      <a:latin typeface="+mn-lt"/>
                      <a:ea typeface="+mn-ea"/>
                      <a:cs typeface="+mn-cs"/>
                    </a:defRPr>
                  </a:lvl3pPr>
                  <a:lvl4pPr marL="1399113" algn="l" defTabSz="932742" rtl="0" eaLnBrk="1" latinLnBrk="0" hangingPunct="1">
                    <a:defRPr sz="1800" kern="1200">
                      <a:solidFill>
                        <a:schemeClr val="lt1"/>
                      </a:solidFill>
                      <a:latin typeface="+mn-lt"/>
                      <a:ea typeface="+mn-ea"/>
                      <a:cs typeface="+mn-cs"/>
                    </a:defRPr>
                  </a:lvl4pPr>
                  <a:lvl5pPr marL="1865484" algn="l" defTabSz="932742" rtl="0" eaLnBrk="1" latinLnBrk="0" hangingPunct="1">
                    <a:defRPr sz="1800" kern="1200">
                      <a:solidFill>
                        <a:schemeClr val="lt1"/>
                      </a:solidFill>
                      <a:latin typeface="+mn-lt"/>
                      <a:ea typeface="+mn-ea"/>
                      <a:cs typeface="+mn-cs"/>
                    </a:defRPr>
                  </a:lvl5pPr>
                  <a:lvl6pPr marL="2331856" algn="l" defTabSz="932742" rtl="0" eaLnBrk="1" latinLnBrk="0" hangingPunct="1">
                    <a:defRPr sz="1800" kern="1200">
                      <a:solidFill>
                        <a:schemeClr val="lt1"/>
                      </a:solidFill>
                      <a:latin typeface="+mn-lt"/>
                      <a:ea typeface="+mn-ea"/>
                      <a:cs typeface="+mn-cs"/>
                    </a:defRPr>
                  </a:lvl6pPr>
                  <a:lvl7pPr marL="2798226" algn="l" defTabSz="932742" rtl="0" eaLnBrk="1" latinLnBrk="0" hangingPunct="1">
                    <a:defRPr sz="1800" kern="1200">
                      <a:solidFill>
                        <a:schemeClr val="lt1"/>
                      </a:solidFill>
                      <a:latin typeface="+mn-lt"/>
                      <a:ea typeface="+mn-ea"/>
                      <a:cs typeface="+mn-cs"/>
                    </a:defRPr>
                  </a:lvl7pPr>
                  <a:lvl8pPr marL="3264597" algn="l" defTabSz="932742" rtl="0" eaLnBrk="1" latinLnBrk="0" hangingPunct="1">
                    <a:defRPr sz="1800" kern="1200">
                      <a:solidFill>
                        <a:schemeClr val="lt1"/>
                      </a:solidFill>
                      <a:latin typeface="+mn-lt"/>
                      <a:ea typeface="+mn-ea"/>
                      <a:cs typeface="+mn-cs"/>
                    </a:defRPr>
                  </a:lvl8pPr>
                  <a:lvl9pPr marL="3730969" algn="l" defTabSz="932742" rtl="0" eaLnBrk="1" latinLnBrk="0" hangingPunct="1">
                    <a:defRPr sz="1800" kern="1200">
                      <a:solidFill>
                        <a:schemeClr val="lt1"/>
                      </a:solidFill>
                      <a:latin typeface="+mn-lt"/>
                      <a:ea typeface="+mn-ea"/>
                      <a:cs typeface="+mn-cs"/>
                    </a:defRPr>
                  </a:lvl9pPr>
                </a:lstStyle>
                <a:p>
                  <a:pPr algn="ctr" defTabSz="713416"/>
                  <a:r>
                    <a:rPr lang="en-US" sz="2081" spc="-78" dirty="0">
                      <a:gradFill>
                        <a:gsLst>
                          <a:gs pos="0">
                            <a:srgbClr val="FFFFFF"/>
                          </a:gs>
                          <a:gs pos="100000">
                            <a:srgbClr val="FFFFFF"/>
                          </a:gs>
                        </a:gsLst>
                        <a:lin ang="5400000" scaled="0"/>
                      </a:gradFill>
                      <a:ea typeface="Segoe UI" pitchFamily="34" charset="0"/>
                      <a:cs typeface="Segoe UI" pitchFamily="34" charset="0"/>
                    </a:rPr>
                    <a:t>SQL16</a:t>
                  </a:r>
                </a:p>
              </p:txBody>
            </p:sp>
            <p:sp>
              <p:nvSpPr>
                <p:cNvPr id="27" name="Rectangle 26"/>
                <p:cNvSpPr/>
                <p:nvPr/>
              </p:nvSpPr>
              <p:spPr bwMode="auto">
                <a:xfrm>
                  <a:off x="2220463" y="3040640"/>
                  <a:ext cx="1193257" cy="645871"/>
                </a:xfrm>
                <a:prstGeom prst="rect">
                  <a:avLst/>
                </a:prstGeom>
                <a:solidFill>
                  <a:schemeClr val="accent1"/>
                </a:solidFill>
                <a:ln>
                  <a:solidFill>
                    <a:schemeClr val="bg1"/>
                  </a:solidFill>
                  <a:headEnd type="none" w="med" len="med"/>
                  <a:tailEnd type="none" w="med" len="med"/>
                </a:ln>
                <a:effectLst>
                  <a:outerShdw blurRad="63500" sx="102000" sy="102000" algn="ctr"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rot="0" spcFirstLastPara="0" vert="horz" wrap="square" lIns="35684" tIns="35684" rIns="35684" bIns="35684" numCol="1" spcCol="0" rtlCol="0" fromWordArt="0" anchor="ctr" anchorCtr="0" forceAA="0" compatLnSpc="1">
                  <a:prstTxWarp prst="textNoShape">
                    <a:avLst/>
                  </a:prstTxWarp>
                  <a:noAutofit/>
                </a:bodyPr>
                <a:lstStyle>
                  <a:defPPr>
                    <a:defRPr lang="en-US"/>
                  </a:defPPr>
                  <a:lvl1pPr marL="0" algn="l" defTabSz="932742" rtl="0" eaLnBrk="1" latinLnBrk="0" hangingPunct="1">
                    <a:defRPr sz="1800" kern="1200">
                      <a:solidFill>
                        <a:schemeClr val="lt1"/>
                      </a:solidFill>
                      <a:latin typeface="+mn-lt"/>
                      <a:ea typeface="+mn-ea"/>
                      <a:cs typeface="+mn-cs"/>
                    </a:defRPr>
                  </a:lvl1pPr>
                  <a:lvl2pPr marL="466371" algn="l" defTabSz="932742" rtl="0" eaLnBrk="1" latinLnBrk="0" hangingPunct="1">
                    <a:defRPr sz="1800" kern="1200">
                      <a:solidFill>
                        <a:schemeClr val="lt1"/>
                      </a:solidFill>
                      <a:latin typeface="+mn-lt"/>
                      <a:ea typeface="+mn-ea"/>
                      <a:cs typeface="+mn-cs"/>
                    </a:defRPr>
                  </a:lvl2pPr>
                  <a:lvl3pPr marL="932742" algn="l" defTabSz="932742" rtl="0" eaLnBrk="1" latinLnBrk="0" hangingPunct="1">
                    <a:defRPr sz="1800" kern="1200">
                      <a:solidFill>
                        <a:schemeClr val="lt1"/>
                      </a:solidFill>
                      <a:latin typeface="+mn-lt"/>
                      <a:ea typeface="+mn-ea"/>
                      <a:cs typeface="+mn-cs"/>
                    </a:defRPr>
                  </a:lvl3pPr>
                  <a:lvl4pPr marL="1399113" algn="l" defTabSz="932742" rtl="0" eaLnBrk="1" latinLnBrk="0" hangingPunct="1">
                    <a:defRPr sz="1800" kern="1200">
                      <a:solidFill>
                        <a:schemeClr val="lt1"/>
                      </a:solidFill>
                      <a:latin typeface="+mn-lt"/>
                      <a:ea typeface="+mn-ea"/>
                      <a:cs typeface="+mn-cs"/>
                    </a:defRPr>
                  </a:lvl4pPr>
                  <a:lvl5pPr marL="1865484" algn="l" defTabSz="932742" rtl="0" eaLnBrk="1" latinLnBrk="0" hangingPunct="1">
                    <a:defRPr sz="1800" kern="1200">
                      <a:solidFill>
                        <a:schemeClr val="lt1"/>
                      </a:solidFill>
                      <a:latin typeface="+mn-lt"/>
                      <a:ea typeface="+mn-ea"/>
                      <a:cs typeface="+mn-cs"/>
                    </a:defRPr>
                  </a:lvl5pPr>
                  <a:lvl6pPr marL="2331856" algn="l" defTabSz="932742" rtl="0" eaLnBrk="1" latinLnBrk="0" hangingPunct="1">
                    <a:defRPr sz="1800" kern="1200">
                      <a:solidFill>
                        <a:schemeClr val="lt1"/>
                      </a:solidFill>
                      <a:latin typeface="+mn-lt"/>
                      <a:ea typeface="+mn-ea"/>
                      <a:cs typeface="+mn-cs"/>
                    </a:defRPr>
                  </a:lvl6pPr>
                  <a:lvl7pPr marL="2798226" algn="l" defTabSz="932742" rtl="0" eaLnBrk="1" latinLnBrk="0" hangingPunct="1">
                    <a:defRPr sz="1800" kern="1200">
                      <a:solidFill>
                        <a:schemeClr val="lt1"/>
                      </a:solidFill>
                      <a:latin typeface="+mn-lt"/>
                      <a:ea typeface="+mn-ea"/>
                      <a:cs typeface="+mn-cs"/>
                    </a:defRPr>
                  </a:lvl7pPr>
                  <a:lvl8pPr marL="3264597" algn="l" defTabSz="932742" rtl="0" eaLnBrk="1" latinLnBrk="0" hangingPunct="1">
                    <a:defRPr sz="1800" kern="1200">
                      <a:solidFill>
                        <a:schemeClr val="lt1"/>
                      </a:solidFill>
                      <a:latin typeface="+mn-lt"/>
                      <a:ea typeface="+mn-ea"/>
                      <a:cs typeface="+mn-cs"/>
                    </a:defRPr>
                  </a:lvl8pPr>
                  <a:lvl9pPr marL="3730969" algn="l" defTabSz="932742" rtl="0" eaLnBrk="1" latinLnBrk="0" hangingPunct="1">
                    <a:defRPr sz="1800" kern="1200">
                      <a:solidFill>
                        <a:schemeClr val="lt1"/>
                      </a:solidFill>
                      <a:latin typeface="+mn-lt"/>
                      <a:ea typeface="+mn-ea"/>
                      <a:cs typeface="+mn-cs"/>
                    </a:defRPr>
                  </a:lvl9pPr>
                </a:lstStyle>
                <a:p>
                  <a:pPr algn="ctr" defTabSz="713416"/>
                  <a:r>
                    <a:rPr lang="en-US" sz="1020" dirty="0">
                      <a:solidFill>
                        <a:srgbClr val="FFFFFF"/>
                      </a:solidFill>
                      <a:latin typeface="Segoe UI Light"/>
                      <a:cs typeface="Courier New" pitchFamily="49" charset="0"/>
                    </a:rPr>
                    <a:t>PolyBase</a:t>
                  </a:r>
                  <a:br>
                    <a:rPr lang="en-US" sz="1020" dirty="0">
                      <a:solidFill>
                        <a:srgbClr val="FFFFFF"/>
                      </a:solidFill>
                      <a:latin typeface="Segoe UI Light"/>
                      <a:cs typeface="Courier New" pitchFamily="49" charset="0"/>
                    </a:rPr>
                  </a:br>
                  <a:r>
                    <a:rPr lang="en-US" sz="1020" dirty="0">
                      <a:solidFill>
                        <a:srgbClr val="FFFFFF"/>
                      </a:solidFill>
                      <a:latin typeface="Segoe UI Light"/>
                      <a:cs typeface="Courier New" pitchFamily="49" charset="0"/>
                    </a:rPr>
                    <a:t>Engine</a:t>
                  </a:r>
                  <a:endParaRPr lang="en-US" sz="1020" spc="-78" dirty="0">
                    <a:gradFill>
                      <a:gsLst>
                        <a:gs pos="0">
                          <a:srgbClr val="FFFFFF"/>
                        </a:gs>
                        <a:gs pos="100000">
                          <a:srgbClr val="FFFFFF"/>
                        </a:gs>
                      </a:gsLst>
                      <a:lin ang="5400000" scaled="0"/>
                    </a:gradFill>
                    <a:latin typeface="Segoe UI Light"/>
                    <a:ea typeface="Segoe UI" pitchFamily="34" charset="0"/>
                    <a:cs typeface="Segoe UI" pitchFamily="34" charset="0"/>
                  </a:endParaRPr>
                </a:p>
              </p:txBody>
            </p:sp>
          </p:grpSp>
          <p:grpSp>
            <p:nvGrpSpPr>
              <p:cNvPr id="16" name="Group 15"/>
              <p:cNvGrpSpPr/>
              <p:nvPr/>
            </p:nvGrpSpPr>
            <p:grpSpPr>
              <a:xfrm>
                <a:off x="7598899" y="1774389"/>
                <a:ext cx="1515689" cy="1921256"/>
                <a:chOff x="2078569" y="1812544"/>
                <a:chExt cx="1515689" cy="1921256"/>
              </a:xfrm>
            </p:grpSpPr>
            <p:sp>
              <p:nvSpPr>
                <p:cNvPr id="23" name="Rectangle 22"/>
                <p:cNvSpPr/>
                <p:nvPr/>
              </p:nvSpPr>
              <p:spPr bwMode="auto">
                <a:xfrm>
                  <a:off x="2078569" y="1812544"/>
                  <a:ext cx="1515689" cy="1921256"/>
                </a:xfrm>
                <a:prstGeom prst="rect">
                  <a:avLst/>
                </a:prstGeom>
                <a:solidFill>
                  <a:schemeClr val="tx2"/>
                </a:solidFill>
                <a:ln>
                  <a:solidFill>
                    <a:schemeClr val="bg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horz" wrap="square" lIns="95117" tIns="47558" rIns="47558" bIns="95117" numCol="1" spcCol="0" rtlCol="0" fromWordArt="0" anchor="b" anchorCtr="0" forceAA="0" compatLnSpc="1">
                  <a:prstTxWarp prst="textNoShape">
                    <a:avLst/>
                  </a:prstTxWarp>
                  <a:noAutofit/>
                </a:bodyPr>
                <a:lstStyle>
                  <a:defPPr>
                    <a:defRPr lang="en-US"/>
                  </a:defPPr>
                  <a:lvl1pPr marL="0" algn="l" defTabSz="932742" rtl="0" eaLnBrk="1" latinLnBrk="0" hangingPunct="1">
                    <a:defRPr sz="1800" kern="1200">
                      <a:solidFill>
                        <a:schemeClr val="lt1"/>
                      </a:solidFill>
                      <a:latin typeface="+mn-lt"/>
                      <a:ea typeface="+mn-ea"/>
                      <a:cs typeface="+mn-cs"/>
                    </a:defRPr>
                  </a:lvl1pPr>
                  <a:lvl2pPr marL="466371" algn="l" defTabSz="932742" rtl="0" eaLnBrk="1" latinLnBrk="0" hangingPunct="1">
                    <a:defRPr sz="1800" kern="1200">
                      <a:solidFill>
                        <a:schemeClr val="lt1"/>
                      </a:solidFill>
                      <a:latin typeface="+mn-lt"/>
                      <a:ea typeface="+mn-ea"/>
                      <a:cs typeface="+mn-cs"/>
                    </a:defRPr>
                  </a:lvl2pPr>
                  <a:lvl3pPr marL="932742" algn="l" defTabSz="932742" rtl="0" eaLnBrk="1" latinLnBrk="0" hangingPunct="1">
                    <a:defRPr sz="1800" kern="1200">
                      <a:solidFill>
                        <a:schemeClr val="lt1"/>
                      </a:solidFill>
                      <a:latin typeface="+mn-lt"/>
                      <a:ea typeface="+mn-ea"/>
                      <a:cs typeface="+mn-cs"/>
                    </a:defRPr>
                  </a:lvl3pPr>
                  <a:lvl4pPr marL="1399113" algn="l" defTabSz="932742" rtl="0" eaLnBrk="1" latinLnBrk="0" hangingPunct="1">
                    <a:defRPr sz="1800" kern="1200">
                      <a:solidFill>
                        <a:schemeClr val="lt1"/>
                      </a:solidFill>
                      <a:latin typeface="+mn-lt"/>
                      <a:ea typeface="+mn-ea"/>
                      <a:cs typeface="+mn-cs"/>
                    </a:defRPr>
                  </a:lvl4pPr>
                  <a:lvl5pPr marL="1865484" algn="l" defTabSz="932742" rtl="0" eaLnBrk="1" latinLnBrk="0" hangingPunct="1">
                    <a:defRPr sz="1800" kern="1200">
                      <a:solidFill>
                        <a:schemeClr val="lt1"/>
                      </a:solidFill>
                      <a:latin typeface="+mn-lt"/>
                      <a:ea typeface="+mn-ea"/>
                      <a:cs typeface="+mn-cs"/>
                    </a:defRPr>
                  </a:lvl5pPr>
                  <a:lvl6pPr marL="2331856" algn="l" defTabSz="932742" rtl="0" eaLnBrk="1" latinLnBrk="0" hangingPunct="1">
                    <a:defRPr sz="1800" kern="1200">
                      <a:solidFill>
                        <a:schemeClr val="lt1"/>
                      </a:solidFill>
                      <a:latin typeface="+mn-lt"/>
                      <a:ea typeface="+mn-ea"/>
                      <a:cs typeface="+mn-cs"/>
                    </a:defRPr>
                  </a:lvl6pPr>
                  <a:lvl7pPr marL="2798226" algn="l" defTabSz="932742" rtl="0" eaLnBrk="1" latinLnBrk="0" hangingPunct="1">
                    <a:defRPr sz="1800" kern="1200">
                      <a:solidFill>
                        <a:schemeClr val="lt1"/>
                      </a:solidFill>
                      <a:latin typeface="+mn-lt"/>
                      <a:ea typeface="+mn-ea"/>
                      <a:cs typeface="+mn-cs"/>
                    </a:defRPr>
                  </a:lvl7pPr>
                  <a:lvl8pPr marL="3264597" algn="l" defTabSz="932742" rtl="0" eaLnBrk="1" latinLnBrk="0" hangingPunct="1">
                    <a:defRPr sz="1800" kern="1200">
                      <a:solidFill>
                        <a:schemeClr val="lt1"/>
                      </a:solidFill>
                      <a:latin typeface="+mn-lt"/>
                      <a:ea typeface="+mn-ea"/>
                      <a:cs typeface="+mn-cs"/>
                    </a:defRPr>
                  </a:lvl8pPr>
                  <a:lvl9pPr marL="3730969" algn="l" defTabSz="932742" rtl="0" eaLnBrk="1" latinLnBrk="0" hangingPunct="1">
                    <a:defRPr sz="1800" kern="1200">
                      <a:solidFill>
                        <a:schemeClr val="lt1"/>
                      </a:solidFill>
                      <a:latin typeface="+mn-lt"/>
                      <a:ea typeface="+mn-ea"/>
                      <a:cs typeface="+mn-cs"/>
                    </a:defRPr>
                  </a:lvl9pPr>
                </a:lstStyle>
                <a:p>
                  <a:pPr algn="ctr" defTabSz="950843"/>
                  <a:endParaRPr lang="en-US" sz="1873" spc="-52" dirty="0">
                    <a:gradFill>
                      <a:gsLst>
                        <a:gs pos="0">
                          <a:srgbClr val="FFFFFF"/>
                        </a:gs>
                        <a:gs pos="100000">
                          <a:srgbClr val="FFFFFF"/>
                        </a:gs>
                      </a:gsLst>
                      <a:lin ang="5400000" scaled="0"/>
                    </a:gradFill>
                    <a:ea typeface="Segoe UI" pitchFamily="34" charset="0"/>
                    <a:cs typeface="Segoe UI" pitchFamily="34" charset="0"/>
                  </a:endParaRPr>
                </a:p>
              </p:txBody>
            </p:sp>
            <p:sp>
              <p:nvSpPr>
                <p:cNvPr id="24" name="Rectangle 23"/>
                <p:cNvSpPr/>
                <p:nvPr/>
              </p:nvSpPr>
              <p:spPr bwMode="auto">
                <a:xfrm>
                  <a:off x="2234711" y="1963440"/>
                  <a:ext cx="1203404" cy="1004895"/>
                </a:xfrm>
                <a:prstGeom prst="rect">
                  <a:avLst/>
                </a:prstGeom>
                <a:solidFill>
                  <a:schemeClr val="accent2"/>
                </a:solidFill>
                <a:ln>
                  <a:solidFill>
                    <a:schemeClr val="bg1"/>
                  </a:solidFill>
                  <a:headEnd type="none" w="med" len="med"/>
                  <a:tailEnd type="none" w="med" len="med"/>
                </a:ln>
                <a:effectLst>
                  <a:outerShdw blurRad="63500" sx="102000" sy="102000" algn="ctr"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rot="0" spcFirstLastPara="0" vert="horz" wrap="square" lIns="35684" tIns="35684" rIns="35684" bIns="35684" numCol="1" spcCol="0" rtlCol="0" fromWordArt="0" anchor="ctr" anchorCtr="0" forceAA="0" compatLnSpc="1">
                  <a:prstTxWarp prst="textNoShape">
                    <a:avLst/>
                  </a:prstTxWarp>
                  <a:noAutofit/>
                </a:bodyPr>
                <a:lstStyle>
                  <a:defPPr>
                    <a:defRPr lang="en-US"/>
                  </a:defPPr>
                  <a:lvl1pPr marL="0" algn="l" defTabSz="932742" rtl="0" eaLnBrk="1" latinLnBrk="0" hangingPunct="1">
                    <a:defRPr sz="1800" kern="1200">
                      <a:solidFill>
                        <a:schemeClr val="lt1"/>
                      </a:solidFill>
                      <a:latin typeface="+mn-lt"/>
                      <a:ea typeface="+mn-ea"/>
                      <a:cs typeface="+mn-cs"/>
                    </a:defRPr>
                  </a:lvl1pPr>
                  <a:lvl2pPr marL="466371" algn="l" defTabSz="932742" rtl="0" eaLnBrk="1" latinLnBrk="0" hangingPunct="1">
                    <a:defRPr sz="1800" kern="1200">
                      <a:solidFill>
                        <a:schemeClr val="lt1"/>
                      </a:solidFill>
                      <a:latin typeface="+mn-lt"/>
                      <a:ea typeface="+mn-ea"/>
                      <a:cs typeface="+mn-cs"/>
                    </a:defRPr>
                  </a:lvl2pPr>
                  <a:lvl3pPr marL="932742" algn="l" defTabSz="932742" rtl="0" eaLnBrk="1" latinLnBrk="0" hangingPunct="1">
                    <a:defRPr sz="1800" kern="1200">
                      <a:solidFill>
                        <a:schemeClr val="lt1"/>
                      </a:solidFill>
                      <a:latin typeface="+mn-lt"/>
                      <a:ea typeface="+mn-ea"/>
                      <a:cs typeface="+mn-cs"/>
                    </a:defRPr>
                  </a:lvl3pPr>
                  <a:lvl4pPr marL="1399113" algn="l" defTabSz="932742" rtl="0" eaLnBrk="1" latinLnBrk="0" hangingPunct="1">
                    <a:defRPr sz="1800" kern="1200">
                      <a:solidFill>
                        <a:schemeClr val="lt1"/>
                      </a:solidFill>
                      <a:latin typeface="+mn-lt"/>
                      <a:ea typeface="+mn-ea"/>
                      <a:cs typeface="+mn-cs"/>
                    </a:defRPr>
                  </a:lvl4pPr>
                  <a:lvl5pPr marL="1865484" algn="l" defTabSz="932742" rtl="0" eaLnBrk="1" latinLnBrk="0" hangingPunct="1">
                    <a:defRPr sz="1800" kern="1200">
                      <a:solidFill>
                        <a:schemeClr val="lt1"/>
                      </a:solidFill>
                      <a:latin typeface="+mn-lt"/>
                      <a:ea typeface="+mn-ea"/>
                      <a:cs typeface="+mn-cs"/>
                    </a:defRPr>
                  </a:lvl5pPr>
                  <a:lvl6pPr marL="2331856" algn="l" defTabSz="932742" rtl="0" eaLnBrk="1" latinLnBrk="0" hangingPunct="1">
                    <a:defRPr sz="1800" kern="1200">
                      <a:solidFill>
                        <a:schemeClr val="lt1"/>
                      </a:solidFill>
                      <a:latin typeface="+mn-lt"/>
                      <a:ea typeface="+mn-ea"/>
                      <a:cs typeface="+mn-cs"/>
                    </a:defRPr>
                  </a:lvl6pPr>
                  <a:lvl7pPr marL="2798226" algn="l" defTabSz="932742" rtl="0" eaLnBrk="1" latinLnBrk="0" hangingPunct="1">
                    <a:defRPr sz="1800" kern="1200">
                      <a:solidFill>
                        <a:schemeClr val="lt1"/>
                      </a:solidFill>
                      <a:latin typeface="+mn-lt"/>
                      <a:ea typeface="+mn-ea"/>
                      <a:cs typeface="+mn-cs"/>
                    </a:defRPr>
                  </a:lvl7pPr>
                  <a:lvl8pPr marL="3264597" algn="l" defTabSz="932742" rtl="0" eaLnBrk="1" latinLnBrk="0" hangingPunct="1">
                    <a:defRPr sz="1800" kern="1200">
                      <a:solidFill>
                        <a:schemeClr val="lt1"/>
                      </a:solidFill>
                      <a:latin typeface="+mn-lt"/>
                      <a:ea typeface="+mn-ea"/>
                      <a:cs typeface="+mn-cs"/>
                    </a:defRPr>
                  </a:lvl8pPr>
                  <a:lvl9pPr marL="3730969" algn="l" defTabSz="932742" rtl="0" eaLnBrk="1" latinLnBrk="0" hangingPunct="1">
                    <a:defRPr sz="1800" kern="1200">
                      <a:solidFill>
                        <a:schemeClr val="lt1"/>
                      </a:solidFill>
                      <a:latin typeface="+mn-lt"/>
                      <a:ea typeface="+mn-ea"/>
                      <a:cs typeface="+mn-cs"/>
                    </a:defRPr>
                  </a:lvl9pPr>
                </a:lstStyle>
                <a:p>
                  <a:pPr algn="ctr" defTabSz="713416"/>
                  <a:r>
                    <a:rPr lang="en-US" sz="2081" spc="-78" dirty="0">
                      <a:gradFill>
                        <a:gsLst>
                          <a:gs pos="0">
                            <a:srgbClr val="FFFFFF"/>
                          </a:gs>
                          <a:gs pos="100000">
                            <a:srgbClr val="FFFFFF"/>
                          </a:gs>
                        </a:gsLst>
                        <a:lin ang="5400000" scaled="0"/>
                      </a:gradFill>
                      <a:ea typeface="Segoe UI" pitchFamily="34" charset="0"/>
                      <a:cs typeface="Segoe UI" pitchFamily="34" charset="0"/>
                    </a:rPr>
                    <a:t>SQL16</a:t>
                  </a:r>
                </a:p>
              </p:txBody>
            </p:sp>
          </p:grpSp>
          <p:grpSp>
            <p:nvGrpSpPr>
              <p:cNvPr id="17" name="Group 16"/>
              <p:cNvGrpSpPr/>
              <p:nvPr/>
            </p:nvGrpSpPr>
            <p:grpSpPr>
              <a:xfrm>
                <a:off x="3918679" y="1774389"/>
                <a:ext cx="1515689" cy="1921256"/>
                <a:chOff x="2078569" y="1812544"/>
                <a:chExt cx="1515689" cy="1921256"/>
              </a:xfrm>
            </p:grpSpPr>
            <p:sp>
              <p:nvSpPr>
                <p:cNvPr id="21" name="Rectangle 20"/>
                <p:cNvSpPr/>
                <p:nvPr/>
              </p:nvSpPr>
              <p:spPr bwMode="auto">
                <a:xfrm>
                  <a:off x="2078569" y="1812544"/>
                  <a:ext cx="1515689" cy="1921256"/>
                </a:xfrm>
                <a:prstGeom prst="rect">
                  <a:avLst/>
                </a:prstGeom>
                <a:solidFill>
                  <a:schemeClr val="tx2"/>
                </a:solidFill>
                <a:ln>
                  <a:solidFill>
                    <a:schemeClr val="bg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horz" wrap="square" lIns="95117" tIns="47558" rIns="47558" bIns="95117" numCol="1" spcCol="0" rtlCol="0" fromWordArt="0" anchor="b" anchorCtr="0" forceAA="0" compatLnSpc="1">
                  <a:prstTxWarp prst="textNoShape">
                    <a:avLst/>
                  </a:prstTxWarp>
                  <a:noAutofit/>
                </a:bodyPr>
                <a:lstStyle>
                  <a:defPPr>
                    <a:defRPr lang="en-US"/>
                  </a:defPPr>
                  <a:lvl1pPr marL="0" algn="l" defTabSz="932742" rtl="0" eaLnBrk="1" latinLnBrk="0" hangingPunct="1">
                    <a:defRPr sz="1800" kern="1200">
                      <a:solidFill>
                        <a:schemeClr val="lt1"/>
                      </a:solidFill>
                      <a:latin typeface="+mn-lt"/>
                      <a:ea typeface="+mn-ea"/>
                      <a:cs typeface="+mn-cs"/>
                    </a:defRPr>
                  </a:lvl1pPr>
                  <a:lvl2pPr marL="466371" algn="l" defTabSz="932742" rtl="0" eaLnBrk="1" latinLnBrk="0" hangingPunct="1">
                    <a:defRPr sz="1800" kern="1200">
                      <a:solidFill>
                        <a:schemeClr val="lt1"/>
                      </a:solidFill>
                      <a:latin typeface="+mn-lt"/>
                      <a:ea typeface="+mn-ea"/>
                      <a:cs typeface="+mn-cs"/>
                    </a:defRPr>
                  </a:lvl2pPr>
                  <a:lvl3pPr marL="932742" algn="l" defTabSz="932742" rtl="0" eaLnBrk="1" latinLnBrk="0" hangingPunct="1">
                    <a:defRPr sz="1800" kern="1200">
                      <a:solidFill>
                        <a:schemeClr val="lt1"/>
                      </a:solidFill>
                      <a:latin typeface="+mn-lt"/>
                      <a:ea typeface="+mn-ea"/>
                      <a:cs typeface="+mn-cs"/>
                    </a:defRPr>
                  </a:lvl3pPr>
                  <a:lvl4pPr marL="1399113" algn="l" defTabSz="932742" rtl="0" eaLnBrk="1" latinLnBrk="0" hangingPunct="1">
                    <a:defRPr sz="1800" kern="1200">
                      <a:solidFill>
                        <a:schemeClr val="lt1"/>
                      </a:solidFill>
                      <a:latin typeface="+mn-lt"/>
                      <a:ea typeface="+mn-ea"/>
                      <a:cs typeface="+mn-cs"/>
                    </a:defRPr>
                  </a:lvl4pPr>
                  <a:lvl5pPr marL="1865484" algn="l" defTabSz="932742" rtl="0" eaLnBrk="1" latinLnBrk="0" hangingPunct="1">
                    <a:defRPr sz="1800" kern="1200">
                      <a:solidFill>
                        <a:schemeClr val="lt1"/>
                      </a:solidFill>
                      <a:latin typeface="+mn-lt"/>
                      <a:ea typeface="+mn-ea"/>
                      <a:cs typeface="+mn-cs"/>
                    </a:defRPr>
                  </a:lvl5pPr>
                  <a:lvl6pPr marL="2331856" algn="l" defTabSz="932742" rtl="0" eaLnBrk="1" latinLnBrk="0" hangingPunct="1">
                    <a:defRPr sz="1800" kern="1200">
                      <a:solidFill>
                        <a:schemeClr val="lt1"/>
                      </a:solidFill>
                      <a:latin typeface="+mn-lt"/>
                      <a:ea typeface="+mn-ea"/>
                      <a:cs typeface="+mn-cs"/>
                    </a:defRPr>
                  </a:lvl6pPr>
                  <a:lvl7pPr marL="2798226" algn="l" defTabSz="932742" rtl="0" eaLnBrk="1" latinLnBrk="0" hangingPunct="1">
                    <a:defRPr sz="1800" kern="1200">
                      <a:solidFill>
                        <a:schemeClr val="lt1"/>
                      </a:solidFill>
                      <a:latin typeface="+mn-lt"/>
                      <a:ea typeface="+mn-ea"/>
                      <a:cs typeface="+mn-cs"/>
                    </a:defRPr>
                  </a:lvl7pPr>
                  <a:lvl8pPr marL="3264597" algn="l" defTabSz="932742" rtl="0" eaLnBrk="1" latinLnBrk="0" hangingPunct="1">
                    <a:defRPr sz="1800" kern="1200">
                      <a:solidFill>
                        <a:schemeClr val="lt1"/>
                      </a:solidFill>
                      <a:latin typeface="+mn-lt"/>
                      <a:ea typeface="+mn-ea"/>
                      <a:cs typeface="+mn-cs"/>
                    </a:defRPr>
                  </a:lvl8pPr>
                  <a:lvl9pPr marL="3730969" algn="l" defTabSz="932742" rtl="0" eaLnBrk="1" latinLnBrk="0" hangingPunct="1">
                    <a:defRPr sz="1800" kern="1200">
                      <a:solidFill>
                        <a:schemeClr val="lt1"/>
                      </a:solidFill>
                      <a:latin typeface="+mn-lt"/>
                      <a:ea typeface="+mn-ea"/>
                      <a:cs typeface="+mn-cs"/>
                    </a:defRPr>
                  </a:lvl9pPr>
                </a:lstStyle>
                <a:p>
                  <a:pPr algn="ctr" defTabSz="950843"/>
                  <a:endParaRPr lang="en-US" sz="1873" spc="-52" dirty="0">
                    <a:gradFill>
                      <a:gsLst>
                        <a:gs pos="0">
                          <a:srgbClr val="FFFFFF"/>
                        </a:gs>
                        <a:gs pos="100000">
                          <a:srgbClr val="FFFFFF"/>
                        </a:gs>
                      </a:gsLst>
                      <a:lin ang="5400000" scaled="0"/>
                    </a:gradFill>
                    <a:ea typeface="Segoe UI" pitchFamily="34" charset="0"/>
                    <a:cs typeface="Segoe UI" pitchFamily="34" charset="0"/>
                  </a:endParaRPr>
                </a:p>
              </p:txBody>
            </p:sp>
            <p:sp>
              <p:nvSpPr>
                <p:cNvPr id="22" name="Rectangle 21"/>
                <p:cNvSpPr/>
                <p:nvPr/>
              </p:nvSpPr>
              <p:spPr bwMode="auto">
                <a:xfrm>
                  <a:off x="2234711" y="1963440"/>
                  <a:ext cx="1203404" cy="1004895"/>
                </a:xfrm>
                <a:prstGeom prst="rect">
                  <a:avLst/>
                </a:prstGeom>
                <a:solidFill>
                  <a:schemeClr val="accent2"/>
                </a:solidFill>
                <a:ln>
                  <a:solidFill>
                    <a:schemeClr val="bg1"/>
                  </a:solidFill>
                  <a:headEnd type="none" w="med" len="med"/>
                  <a:tailEnd type="none" w="med" len="med"/>
                </a:ln>
                <a:effectLst>
                  <a:outerShdw blurRad="63500" sx="102000" sy="102000" algn="ctr"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rot="0" spcFirstLastPara="0" vert="horz" wrap="square" lIns="35684" tIns="35684" rIns="35684" bIns="35684" numCol="1" spcCol="0" rtlCol="0" fromWordArt="0" anchor="ctr" anchorCtr="0" forceAA="0" compatLnSpc="1">
                  <a:prstTxWarp prst="textNoShape">
                    <a:avLst/>
                  </a:prstTxWarp>
                  <a:noAutofit/>
                </a:bodyPr>
                <a:lstStyle>
                  <a:defPPr>
                    <a:defRPr lang="en-US"/>
                  </a:defPPr>
                  <a:lvl1pPr marL="0" algn="l" defTabSz="932742" rtl="0" eaLnBrk="1" latinLnBrk="0" hangingPunct="1">
                    <a:defRPr sz="1800" kern="1200">
                      <a:solidFill>
                        <a:schemeClr val="lt1"/>
                      </a:solidFill>
                      <a:latin typeface="+mn-lt"/>
                      <a:ea typeface="+mn-ea"/>
                      <a:cs typeface="+mn-cs"/>
                    </a:defRPr>
                  </a:lvl1pPr>
                  <a:lvl2pPr marL="466371" algn="l" defTabSz="932742" rtl="0" eaLnBrk="1" latinLnBrk="0" hangingPunct="1">
                    <a:defRPr sz="1800" kern="1200">
                      <a:solidFill>
                        <a:schemeClr val="lt1"/>
                      </a:solidFill>
                      <a:latin typeface="+mn-lt"/>
                      <a:ea typeface="+mn-ea"/>
                      <a:cs typeface="+mn-cs"/>
                    </a:defRPr>
                  </a:lvl2pPr>
                  <a:lvl3pPr marL="932742" algn="l" defTabSz="932742" rtl="0" eaLnBrk="1" latinLnBrk="0" hangingPunct="1">
                    <a:defRPr sz="1800" kern="1200">
                      <a:solidFill>
                        <a:schemeClr val="lt1"/>
                      </a:solidFill>
                      <a:latin typeface="+mn-lt"/>
                      <a:ea typeface="+mn-ea"/>
                      <a:cs typeface="+mn-cs"/>
                    </a:defRPr>
                  </a:lvl3pPr>
                  <a:lvl4pPr marL="1399113" algn="l" defTabSz="932742" rtl="0" eaLnBrk="1" latinLnBrk="0" hangingPunct="1">
                    <a:defRPr sz="1800" kern="1200">
                      <a:solidFill>
                        <a:schemeClr val="lt1"/>
                      </a:solidFill>
                      <a:latin typeface="+mn-lt"/>
                      <a:ea typeface="+mn-ea"/>
                      <a:cs typeface="+mn-cs"/>
                    </a:defRPr>
                  </a:lvl4pPr>
                  <a:lvl5pPr marL="1865484" algn="l" defTabSz="932742" rtl="0" eaLnBrk="1" latinLnBrk="0" hangingPunct="1">
                    <a:defRPr sz="1800" kern="1200">
                      <a:solidFill>
                        <a:schemeClr val="lt1"/>
                      </a:solidFill>
                      <a:latin typeface="+mn-lt"/>
                      <a:ea typeface="+mn-ea"/>
                      <a:cs typeface="+mn-cs"/>
                    </a:defRPr>
                  </a:lvl5pPr>
                  <a:lvl6pPr marL="2331856" algn="l" defTabSz="932742" rtl="0" eaLnBrk="1" latinLnBrk="0" hangingPunct="1">
                    <a:defRPr sz="1800" kern="1200">
                      <a:solidFill>
                        <a:schemeClr val="lt1"/>
                      </a:solidFill>
                      <a:latin typeface="+mn-lt"/>
                      <a:ea typeface="+mn-ea"/>
                      <a:cs typeface="+mn-cs"/>
                    </a:defRPr>
                  </a:lvl6pPr>
                  <a:lvl7pPr marL="2798226" algn="l" defTabSz="932742" rtl="0" eaLnBrk="1" latinLnBrk="0" hangingPunct="1">
                    <a:defRPr sz="1800" kern="1200">
                      <a:solidFill>
                        <a:schemeClr val="lt1"/>
                      </a:solidFill>
                      <a:latin typeface="+mn-lt"/>
                      <a:ea typeface="+mn-ea"/>
                      <a:cs typeface="+mn-cs"/>
                    </a:defRPr>
                  </a:lvl7pPr>
                  <a:lvl8pPr marL="3264597" algn="l" defTabSz="932742" rtl="0" eaLnBrk="1" latinLnBrk="0" hangingPunct="1">
                    <a:defRPr sz="1800" kern="1200">
                      <a:solidFill>
                        <a:schemeClr val="lt1"/>
                      </a:solidFill>
                      <a:latin typeface="+mn-lt"/>
                      <a:ea typeface="+mn-ea"/>
                      <a:cs typeface="+mn-cs"/>
                    </a:defRPr>
                  </a:lvl8pPr>
                  <a:lvl9pPr marL="3730969" algn="l" defTabSz="932742" rtl="0" eaLnBrk="1" latinLnBrk="0" hangingPunct="1">
                    <a:defRPr sz="1800" kern="1200">
                      <a:solidFill>
                        <a:schemeClr val="lt1"/>
                      </a:solidFill>
                      <a:latin typeface="+mn-lt"/>
                      <a:ea typeface="+mn-ea"/>
                      <a:cs typeface="+mn-cs"/>
                    </a:defRPr>
                  </a:lvl9pPr>
                </a:lstStyle>
                <a:p>
                  <a:pPr algn="ctr" defTabSz="713416"/>
                  <a:r>
                    <a:rPr lang="en-US" sz="2081" spc="-78" dirty="0">
                      <a:gradFill>
                        <a:gsLst>
                          <a:gs pos="0">
                            <a:srgbClr val="FFFFFF"/>
                          </a:gs>
                          <a:gs pos="100000">
                            <a:srgbClr val="FFFFFF"/>
                          </a:gs>
                        </a:gsLst>
                        <a:lin ang="5400000" scaled="0"/>
                      </a:gradFill>
                      <a:ea typeface="Segoe UI" pitchFamily="34" charset="0"/>
                      <a:cs typeface="Segoe UI" pitchFamily="34" charset="0"/>
                    </a:rPr>
                    <a:t>SQL16</a:t>
                  </a:r>
                </a:p>
              </p:txBody>
            </p:sp>
          </p:grpSp>
          <p:grpSp>
            <p:nvGrpSpPr>
              <p:cNvPr id="18" name="Group 17"/>
              <p:cNvGrpSpPr/>
              <p:nvPr/>
            </p:nvGrpSpPr>
            <p:grpSpPr>
              <a:xfrm>
                <a:off x="5758789" y="1774389"/>
                <a:ext cx="1515689" cy="1921256"/>
                <a:chOff x="2078569" y="1812544"/>
                <a:chExt cx="1515689" cy="1921256"/>
              </a:xfrm>
            </p:grpSpPr>
            <p:sp>
              <p:nvSpPr>
                <p:cNvPr id="19" name="Rectangle 18"/>
                <p:cNvSpPr/>
                <p:nvPr/>
              </p:nvSpPr>
              <p:spPr bwMode="auto">
                <a:xfrm>
                  <a:off x="2078569" y="1812544"/>
                  <a:ext cx="1515689" cy="1921256"/>
                </a:xfrm>
                <a:prstGeom prst="rect">
                  <a:avLst/>
                </a:prstGeom>
                <a:solidFill>
                  <a:schemeClr val="tx2"/>
                </a:solidFill>
                <a:ln>
                  <a:solidFill>
                    <a:schemeClr val="bg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horz" wrap="square" lIns="95117" tIns="47558" rIns="47558" bIns="95117" numCol="1" spcCol="0" rtlCol="0" fromWordArt="0" anchor="b" anchorCtr="0" forceAA="0" compatLnSpc="1">
                  <a:prstTxWarp prst="textNoShape">
                    <a:avLst/>
                  </a:prstTxWarp>
                  <a:noAutofit/>
                </a:bodyPr>
                <a:lstStyle>
                  <a:defPPr>
                    <a:defRPr lang="en-US"/>
                  </a:defPPr>
                  <a:lvl1pPr marL="0" algn="l" defTabSz="932742" rtl="0" eaLnBrk="1" latinLnBrk="0" hangingPunct="1">
                    <a:defRPr sz="1800" kern="1200">
                      <a:solidFill>
                        <a:schemeClr val="lt1"/>
                      </a:solidFill>
                      <a:latin typeface="+mn-lt"/>
                      <a:ea typeface="+mn-ea"/>
                      <a:cs typeface="+mn-cs"/>
                    </a:defRPr>
                  </a:lvl1pPr>
                  <a:lvl2pPr marL="466371" algn="l" defTabSz="932742" rtl="0" eaLnBrk="1" latinLnBrk="0" hangingPunct="1">
                    <a:defRPr sz="1800" kern="1200">
                      <a:solidFill>
                        <a:schemeClr val="lt1"/>
                      </a:solidFill>
                      <a:latin typeface="+mn-lt"/>
                      <a:ea typeface="+mn-ea"/>
                      <a:cs typeface="+mn-cs"/>
                    </a:defRPr>
                  </a:lvl2pPr>
                  <a:lvl3pPr marL="932742" algn="l" defTabSz="932742" rtl="0" eaLnBrk="1" latinLnBrk="0" hangingPunct="1">
                    <a:defRPr sz="1800" kern="1200">
                      <a:solidFill>
                        <a:schemeClr val="lt1"/>
                      </a:solidFill>
                      <a:latin typeface="+mn-lt"/>
                      <a:ea typeface="+mn-ea"/>
                      <a:cs typeface="+mn-cs"/>
                    </a:defRPr>
                  </a:lvl3pPr>
                  <a:lvl4pPr marL="1399113" algn="l" defTabSz="932742" rtl="0" eaLnBrk="1" latinLnBrk="0" hangingPunct="1">
                    <a:defRPr sz="1800" kern="1200">
                      <a:solidFill>
                        <a:schemeClr val="lt1"/>
                      </a:solidFill>
                      <a:latin typeface="+mn-lt"/>
                      <a:ea typeface="+mn-ea"/>
                      <a:cs typeface="+mn-cs"/>
                    </a:defRPr>
                  </a:lvl4pPr>
                  <a:lvl5pPr marL="1865484" algn="l" defTabSz="932742" rtl="0" eaLnBrk="1" latinLnBrk="0" hangingPunct="1">
                    <a:defRPr sz="1800" kern="1200">
                      <a:solidFill>
                        <a:schemeClr val="lt1"/>
                      </a:solidFill>
                      <a:latin typeface="+mn-lt"/>
                      <a:ea typeface="+mn-ea"/>
                      <a:cs typeface="+mn-cs"/>
                    </a:defRPr>
                  </a:lvl5pPr>
                  <a:lvl6pPr marL="2331856" algn="l" defTabSz="932742" rtl="0" eaLnBrk="1" latinLnBrk="0" hangingPunct="1">
                    <a:defRPr sz="1800" kern="1200">
                      <a:solidFill>
                        <a:schemeClr val="lt1"/>
                      </a:solidFill>
                      <a:latin typeface="+mn-lt"/>
                      <a:ea typeface="+mn-ea"/>
                      <a:cs typeface="+mn-cs"/>
                    </a:defRPr>
                  </a:lvl6pPr>
                  <a:lvl7pPr marL="2798226" algn="l" defTabSz="932742" rtl="0" eaLnBrk="1" latinLnBrk="0" hangingPunct="1">
                    <a:defRPr sz="1800" kern="1200">
                      <a:solidFill>
                        <a:schemeClr val="lt1"/>
                      </a:solidFill>
                      <a:latin typeface="+mn-lt"/>
                      <a:ea typeface="+mn-ea"/>
                      <a:cs typeface="+mn-cs"/>
                    </a:defRPr>
                  </a:lvl7pPr>
                  <a:lvl8pPr marL="3264597" algn="l" defTabSz="932742" rtl="0" eaLnBrk="1" latinLnBrk="0" hangingPunct="1">
                    <a:defRPr sz="1800" kern="1200">
                      <a:solidFill>
                        <a:schemeClr val="lt1"/>
                      </a:solidFill>
                      <a:latin typeface="+mn-lt"/>
                      <a:ea typeface="+mn-ea"/>
                      <a:cs typeface="+mn-cs"/>
                    </a:defRPr>
                  </a:lvl8pPr>
                  <a:lvl9pPr marL="3730969" algn="l" defTabSz="932742" rtl="0" eaLnBrk="1" latinLnBrk="0" hangingPunct="1">
                    <a:defRPr sz="1800" kern="1200">
                      <a:solidFill>
                        <a:schemeClr val="lt1"/>
                      </a:solidFill>
                      <a:latin typeface="+mn-lt"/>
                      <a:ea typeface="+mn-ea"/>
                      <a:cs typeface="+mn-cs"/>
                    </a:defRPr>
                  </a:lvl9pPr>
                </a:lstStyle>
                <a:p>
                  <a:pPr algn="ctr" defTabSz="950843"/>
                  <a:endParaRPr lang="en-US" sz="1873" spc="-52" dirty="0">
                    <a:gradFill>
                      <a:gsLst>
                        <a:gs pos="0">
                          <a:srgbClr val="FFFFFF"/>
                        </a:gs>
                        <a:gs pos="100000">
                          <a:srgbClr val="FFFFFF"/>
                        </a:gs>
                      </a:gsLst>
                      <a:lin ang="5400000" scaled="0"/>
                    </a:gradFill>
                    <a:ea typeface="Segoe UI" pitchFamily="34" charset="0"/>
                    <a:cs typeface="Segoe UI" pitchFamily="34" charset="0"/>
                  </a:endParaRPr>
                </a:p>
              </p:txBody>
            </p:sp>
            <p:sp>
              <p:nvSpPr>
                <p:cNvPr id="20" name="Rectangle 19"/>
                <p:cNvSpPr/>
                <p:nvPr/>
              </p:nvSpPr>
              <p:spPr bwMode="auto">
                <a:xfrm>
                  <a:off x="2234711" y="1963440"/>
                  <a:ext cx="1203404" cy="1004895"/>
                </a:xfrm>
                <a:prstGeom prst="rect">
                  <a:avLst/>
                </a:prstGeom>
                <a:solidFill>
                  <a:schemeClr val="accent2"/>
                </a:solidFill>
                <a:ln>
                  <a:solidFill>
                    <a:schemeClr val="bg1"/>
                  </a:solidFill>
                  <a:headEnd type="none" w="med" len="med"/>
                  <a:tailEnd type="none" w="med" len="med"/>
                </a:ln>
                <a:effectLst>
                  <a:outerShdw blurRad="63500" sx="102000" sy="102000" algn="ctr"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rot="0" spcFirstLastPara="0" vert="horz" wrap="square" lIns="35684" tIns="35684" rIns="35684" bIns="35684" numCol="1" spcCol="0" rtlCol="0" fromWordArt="0" anchor="ctr" anchorCtr="0" forceAA="0" compatLnSpc="1">
                  <a:prstTxWarp prst="textNoShape">
                    <a:avLst/>
                  </a:prstTxWarp>
                  <a:noAutofit/>
                </a:bodyPr>
                <a:lstStyle>
                  <a:defPPr>
                    <a:defRPr lang="en-US"/>
                  </a:defPPr>
                  <a:lvl1pPr marL="0" algn="l" defTabSz="932742" rtl="0" eaLnBrk="1" latinLnBrk="0" hangingPunct="1">
                    <a:defRPr sz="1800" kern="1200">
                      <a:solidFill>
                        <a:schemeClr val="lt1"/>
                      </a:solidFill>
                      <a:latin typeface="+mn-lt"/>
                      <a:ea typeface="+mn-ea"/>
                      <a:cs typeface="+mn-cs"/>
                    </a:defRPr>
                  </a:lvl1pPr>
                  <a:lvl2pPr marL="466371" algn="l" defTabSz="932742" rtl="0" eaLnBrk="1" latinLnBrk="0" hangingPunct="1">
                    <a:defRPr sz="1800" kern="1200">
                      <a:solidFill>
                        <a:schemeClr val="lt1"/>
                      </a:solidFill>
                      <a:latin typeface="+mn-lt"/>
                      <a:ea typeface="+mn-ea"/>
                      <a:cs typeface="+mn-cs"/>
                    </a:defRPr>
                  </a:lvl2pPr>
                  <a:lvl3pPr marL="932742" algn="l" defTabSz="932742" rtl="0" eaLnBrk="1" latinLnBrk="0" hangingPunct="1">
                    <a:defRPr sz="1800" kern="1200">
                      <a:solidFill>
                        <a:schemeClr val="lt1"/>
                      </a:solidFill>
                      <a:latin typeface="+mn-lt"/>
                      <a:ea typeface="+mn-ea"/>
                      <a:cs typeface="+mn-cs"/>
                    </a:defRPr>
                  </a:lvl3pPr>
                  <a:lvl4pPr marL="1399113" algn="l" defTabSz="932742" rtl="0" eaLnBrk="1" latinLnBrk="0" hangingPunct="1">
                    <a:defRPr sz="1800" kern="1200">
                      <a:solidFill>
                        <a:schemeClr val="lt1"/>
                      </a:solidFill>
                      <a:latin typeface="+mn-lt"/>
                      <a:ea typeface="+mn-ea"/>
                      <a:cs typeface="+mn-cs"/>
                    </a:defRPr>
                  </a:lvl4pPr>
                  <a:lvl5pPr marL="1865484" algn="l" defTabSz="932742" rtl="0" eaLnBrk="1" latinLnBrk="0" hangingPunct="1">
                    <a:defRPr sz="1800" kern="1200">
                      <a:solidFill>
                        <a:schemeClr val="lt1"/>
                      </a:solidFill>
                      <a:latin typeface="+mn-lt"/>
                      <a:ea typeface="+mn-ea"/>
                      <a:cs typeface="+mn-cs"/>
                    </a:defRPr>
                  </a:lvl5pPr>
                  <a:lvl6pPr marL="2331856" algn="l" defTabSz="932742" rtl="0" eaLnBrk="1" latinLnBrk="0" hangingPunct="1">
                    <a:defRPr sz="1800" kern="1200">
                      <a:solidFill>
                        <a:schemeClr val="lt1"/>
                      </a:solidFill>
                      <a:latin typeface="+mn-lt"/>
                      <a:ea typeface="+mn-ea"/>
                      <a:cs typeface="+mn-cs"/>
                    </a:defRPr>
                  </a:lvl6pPr>
                  <a:lvl7pPr marL="2798226" algn="l" defTabSz="932742" rtl="0" eaLnBrk="1" latinLnBrk="0" hangingPunct="1">
                    <a:defRPr sz="1800" kern="1200">
                      <a:solidFill>
                        <a:schemeClr val="lt1"/>
                      </a:solidFill>
                      <a:latin typeface="+mn-lt"/>
                      <a:ea typeface="+mn-ea"/>
                      <a:cs typeface="+mn-cs"/>
                    </a:defRPr>
                  </a:lvl7pPr>
                  <a:lvl8pPr marL="3264597" algn="l" defTabSz="932742" rtl="0" eaLnBrk="1" latinLnBrk="0" hangingPunct="1">
                    <a:defRPr sz="1800" kern="1200">
                      <a:solidFill>
                        <a:schemeClr val="lt1"/>
                      </a:solidFill>
                      <a:latin typeface="+mn-lt"/>
                      <a:ea typeface="+mn-ea"/>
                      <a:cs typeface="+mn-cs"/>
                    </a:defRPr>
                  </a:lvl8pPr>
                  <a:lvl9pPr marL="3730969" algn="l" defTabSz="932742" rtl="0" eaLnBrk="1" latinLnBrk="0" hangingPunct="1">
                    <a:defRPr sz="1800" kern="1200">
                      <a:solidFill>
                        <a:schemeClr val="lt1"/>
                      </a:solidFill>
                      <a:latin typeface="+mn-lt"/>
                      <a:ea typeface="+mn-ea"/>
                      <a:cs typeface="+mn-cs"/>
                    </a:defRPr>
                  </a:lvl9pPr>
                </a:lstStyle>
                <a:p>
                  <a:pPr algn="ctr" defTabSz="713416"/>
                  <a:r>
                    <a:rPr lang="en-US" sz="2081" spc="-78" dirty="0">
                      <a:gradFill>
                        <a:gsLst>
                          <a:gs pos="0">
                            <a:srgbClr val="FFFFFF"/>
                          </a:gs>
                          <a:gs pos="100000">
                            <a:srgbClr val="FFFFFF"/>
                          </a:gs>
                        </a:gsLst>
                        <a:lin ang="5400000" scaled="0"/>
                      </a:gradFill>
                      <a:ea typeface="Segoe UI" pitchFamily="34" charset="0"/>
                      <a:cs typeface="Segoe UI" pitchFamily="34" charset="0"/>
                    </a:rPr>
                    <a:t>SQL16</a:t>
                  </a:r>
                </a:p>
              </p:txBody>
            </p:sp>
          </p:grpSp>
        </p:grpSp>
        <p:sp>
          <p:nvSpPr>
            <p:cNvPr id="5" name="Rectangle 4"/>
            <p:cNvSpPr/>
            <p:nvPr/>
          </p:nvSpPr>
          <p:spPr bwMode="auto">
            <a:xfrm>
              <a:off x="559332" y="3674353"/>
              <a:ext cx="1068612" cy="598023"/>
            </a:xfrm>
            <a:prstGeom prst="rect">
              <a:avLst/>
            </a:prstGeom>
            <a:solidFill>
              <a:schemeClr val="accent1"/>
            </a:solidFill>
            <a:ln>
              <a:solidFill>
                <a:schemeClr val="bg1"/>
              </a:solidFill>
              <a:headEnd type="none" w="med" len="med"/>
              <a:tailEnd type="none" w="med" len="med"/>
            </a:ln>
            <a:effectLst>
              <a:outerShdw blurRad="63500" sx="102000" sy="102000" algn="ctr"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rot="0" spcFirstLastPara="0" vert="horz" wrap="square" lIns="35684" tIns="35684" rIns="35684" bIns="35684" numCol="1" spcCol="0" rtlCol="0" fromWordArt="0" anchor="ctr" anchorCtr="0" forceAA="0" compatLnSpc="1">
              <a:prstTxWarp prst="textNoShape">
                <a:avLst/>
              </a:prstTxWarp>
              <a:noAutofit/>
            </a:bodyPr>
            <a:lstStyle>
              <a:defPPr>
                <a:defRPr lang="en-US"/>
              </a:defPPr>
              <a:lvl1pPr marL="0" algn="l" defTabSz="932742" rtl="0" eaLnBrk="1" latinLnBrk="0" hangingPunct="1">
                <a:defRPr sz="1800" kern="1200">
                  <a:solidFill>
                    <a:schemeClr val="lt1"/>
                  </a:solidFill>
                  <a:latin typeface="+mn-lt"/>
                  <a:ea typeface="+mn-ea"/>
                  <a:cs typeface="+mn-cs"/>
                </a:defRPr>
              </a:lvl1pPr>
              <a:lvl2pPr marL="466371" algn="l" defTabSz="932742" rtl="0" eaLnBrk="1" latinLnBrk="0" hangingPunct="1">
                <a:defRPr sz="1800" kern="1200">
                  <a:solidFill>
                    <a:schemeClr val="lt1"/>
                  </a:solidFill>
                  <a:latin typeface="+mn-lt"/>
                  <a:ea typeface="+mn-ea"/>
                  <a:cs typeface="+mn-cs"/>
                </a:defRPr>
              </a:lvl2pPr>
              <a:lvl3pPr marL="932742" algn="l" defTabSz="932742" rtl="0" eaLnBrk="1" latinLnBrk="0" hangingPunct="1">
                <a:defRPr sz="1800" kern="1200">
                  <a:solidFill>
                    <a:schemeClr val="lt1"/>
                  </a:solidFill>
                  <a:latin typeface="+mn-lt"/>
                  <a:ea typeface="+mn-ea"/>
                  <a:cs typeface="+mn-cs"/>
                </a:defRPr>
              </a:lvl3pPr>
              <a:lvl4pPr marL="1399113" algn="l" defTabSz="932742" rtl="0" eaLnBrk="1" latinLnBrk="0" hangingPunct="1">
                <a:defRPr sz="1800" kern="1200">
                  <a:solidFill>
                    <a:schemeClr val="lt1"/>
                  </a:solidFill>
                  <a:latin typeface="+mn-lt"/>
                  <a:ea typeface="+mn-ea"/>
                  <a:cs typeface="+mn-cs"/>
                </a:defRPr>
              </a:lvl4pPr>
              <a:lvl5pPr marL="1865484" algn="l" defTabSz="932742" rtl="0" eaLnBrk="1" latinLnBrk="0" hangingPunct="1">
                <a:defRPr sz="1800" kern="1200">
                  <a:solidFill>
                    <a:schemeClr val="lt1"/>
                  </a:solidFill>
                  <a:latin typeface="+mn-lt"/>
                  <a:ea typeface="+mn-ea"/>
                  <a:cs typeface="+mn-cs"/>
                </a:defRPr>
              </a:lvl5pPr>
              <a:lvl6pPr marL="2331856" algn="l" defTabSz="932742" rtl="0" eaLnBrk="1" latinLnBrk="0" hangingPunct="1">
                <a:defRPr sz="1800" kern="1200">
                  <a:solidFill>
                    <a:schemeClr val="lt1"/>
                  </a:solidFill>
                  <a:latin typeface="+mn-lt"/>
                  <a:ea typeface="+mn-ea"/>
                  <a:cs typeface="+mn-cs"/>
                </a:defRPr>
              </a:lvl6pPr>
              <a:lvl7pPr marL="2798226" algn="l" defTabSz="932742" rtl="0" eaLnBrk="1" latinLnBrk="0" hangingPunct="1">
                <a:defRPr sz="1800" kern="1200">
                  <a:solidFill>
                    <a:schemeClr val="lt1"/>
                  </a:solidFill>
                  <a:latin typeface="+mn-lt"/>
                  <a:ea typeface="+mn-ea"/>
                  <a:cs typeface="+mn-cs"/>
                </a:defRPr>
              </a:lvl7pPr>
              <a:lvl8pPr marL="3264597" algn="l" defTabSz="932742" rtl="0" eaLnBrk="1" latinLnBrk="0" hangingPunct="1">
                <a:defRPr sz="1800" kern="1200">
                  <a:solidFill>
                    <a:schemeClr val="lt1"/>
                  </a:solidFill>
                  <a:latin typeface="+mn-lt"/>
                  <a:ea typeface="+mn-ea"/>
                  <a:cs typeface="+mn-cs"/>
                </a:defRPr>
              </a:lvl8pPr>
              <a:lvl9pPr marL="3730969" algn="l" defTabSz="932742" rtl="0" eaLnBrk="1" latinLnBrk="0" hangingPunct="1">
                <a:defRPr sz="1800" kern="1200">
                  <a:solidFill>
                    <a:schemeClr val="lt1"/>
                  </a:solidFill>
                  <a:latin typeface="+mn-lt"/>
                  <a:ea typeface="+mn-ea"/>
                  <a:cs typeface="+mn-cs"/>
                </a:defRPr>
              </a:lvl9pPr>
            </a:lstStyle>
            <a:p>
              <a:pPr algn="ctr" defTabSz="713416"/>
              <a:r>
                <a:rPr lang="en-US" sz="1020" dirty="0">
                  <a:solidFill>
                    <a:srgbClr val="FFFFFF"/>
                  </a:solidFill>
                  <a:latin typeface="Segoe UI Light"/>
                  <a:cs typeface="Courier New" pitchFamily="49" charset="0"/>
                </a:rPr>
                <a:t>PolyBaseDMS</a:t>
              </a:r>
              <a:endParaRPr lang="en-US" sz="1020" spc="-78" dirty="0">
                <a:gradFill>
                  <a:gsLst>
                    <a:gs pos="0">
                      <a:srgbClr val="FFFFFF"/>
                    </a:gs>
                    <a:gs pos="100000">
                      <a:srgbClr val="FFFFFF"/>
                    </a:gs>
                  </a:gsLst>
                  <a:lin ang="5400000" scaled="0"/>
                </a:gradFill>
                <a:latin typeface="Segoe UI Light"/>
                <a:ea typeface="Segoe UI" pitchFamily="34" charset="0"/>
                <a:cs typeface="Segoe UI" pitchFamily="34" charset="0"/>
              </a:endParaRPr>
            </a:p>
          </p:txBody>
        </p:sp>
        <p:sp>
          <p:nvSpPr>
            <p:cNvPr id="6" name="Rectangle 5"/>
            <p:cNvSpPr/>
            <p:nvPr/>
          </p:nvSpPr>
          <p:spPr bwMode="auto">
            <a:xfrm>
              <a:off x="2224530" y="3018690"/>
              <a:ext cx="1068612" cy="598023"/>
            </a:xfrm>
            <a:prstGeom prst="rect">
              <a:avLst/>
            </a:prstGeom>
            <a:solidFill>
              <a:schemeClr val="accent1"/>
            </a:solidFill>
            <a:ln>
              <a:solidFill>
                <a:schemeClr val="bg1"/>
              </a:solidFill>
              <a:headEnd type="none" w="med" len="med"/>
              <a:tailEnd type="none" w="med" len="med"/>
            </a:ln>
            <a:effectLst>
              <a:outerShdw blurRad="63500" sx="102000" sy="102000" algn="ctr"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rot="0" spcFirstLastPara="0" vert="horz" wrap="square" lIns="35684" tIns="35684" rIns="35684" bIns="35684" numCol="1" spcCol="0" rtlCol="0" fromWordArt="0" anchor="ctr" anchorCtr="0" forceAA="0" compatLnSpc="1">
              <a:prstTxWarp prst="textNoShape">
                <a:avLst/>
              </a:prstTxWarp>
              <a:noAutofit/>
            </a:bodyPr>
            <a:lstStyle>
              <a:defPPr>
                <a:defRPr lang="en-US"/>
              </a:defPPr>
              <a:lvl1pPr marL="0" algn="l" defTabSz="932742" rtl="0" eaLnBrk="1" latinLnBrk="0" hangingPunct="1">
                <a:defRPr sz="1800" kern="1200">
                  <a:solidFill>
                    <a:schemeClr val="lt1"/>
                  </a:solidFill>
                  <a:latin typeface="+mn-lt"/>
                  <a:ea typeface="+mn-ea"/>
                  <a:cs typeface="+mn-cs"/>
                </a:defRPr>
              </a:lvl1pPr>
              <a:lvl2pPr marL="466371" algn="l" defTabSz="932742" rtl="0" eaLnBrk="1" latinLnBrk="0" hangingPunct="1">
                <a:defRPr sz="1800" kern="1200">
                  <a:solidFill>
                    <a:schemeClr val="lt1"/>
                  </a:solidFill>
                  <a:latin typeface="+mn-lt"/>
                  <a:ea typeface="+mn-ea"/>
                  <a:cs typeface="+mn-cs"/>
                </a:defRPr>
              </a:lvl2pPr>
              <a:lvl3pPr marL="932742" algn="l" defTabSz="932742" rtl="0" eaLnBrk="1" latinLnBrk="0" hangingPunct="1">
                <a:defRPr sz="1800" kern="1200">
                  <a:solidFill>
                    <a:schemeClr val="lt1"/>
                  </a:solidFill>
                  <a:latin typeface="+mn-lt"/>
                  <a:ea typeface="+mn-ea"/>
                  <a:cs typeface="+mn-cs"/>
                </a:defRPr>
              </a:lvl3pPr>
              <a:lvl4pPr marL="1399113" algn="l" defTabSz="932742" rtl="0" eaLnBrk="1" latinLnBrk="0" hangingPunct="1">
                <a:defRPr sz="1800" kern="1200">
                  <a:solidFill>
                    <a:schemeClr val="lt1"/>
                  </a:solidFill>
                  <a:latin typeface="+mn-lt"/>
                  <a:ea typeface="+mn-ea"/>
                  <a:cs typeface="+mn-cs"/>
                </a:defRPr>
              </a:lvl4pPr>
              <a:lvl5pPr marL="1865484" algn="l" defTabSz="932742" rtl="0" eaLnBrk="1" latinLnBrk="0" hangingPunct="1">
                <a:defRPr sz="1800" kern="1200">
                  <a:solidFill>
                    <a:schemeClr val="lt1"/>
                  </a:solidFill>
                  <a:latin typeface="+mn-lt"/>
                  <a:ea typeface="+mn-ea"/>
                  <a:cs typeface="+mn-cs"/>
                </a:defRPr>
              </a:lvl5pPr>
              <a:lvl6pPr marL="2331856" algn="l" defTabSz="932742" rtl="0" eaLnBrk="1" latinLnBrk="0" hangingPunct="1">
                <a:defRPr sz="1800" kern="1200">
                  <a:solidFill>
                    <a:schemeClr val="lt1"/>
                  </a:solidFill>
                  <a:latin typeface="+mn-lt"/>
                  <a:ea typeface="+mn-ea"/>
                  <a:cs typeface="+mn-cs"/>
                </a:defRPr>
              </a:lvl6pPr>
              <a:lvl7pPr marL="2798226" algn="l" defTabSz="932742" rtl="0" eaLnBrk="1" latinLnBrk="0" hangingPunct="1">
                <a:defRPr sz="1800" kern="1200">
                  <a:solidFill>
                    <a:schemeClr val="lt1"/>
                  </a:solidFill>
                  <a:latin typeface="+mn-lt"/>
                  <a:ea typeface="+mn-ea"/>
                  <a:cs typeface="+mn-cs"/>
                </a:defRPr>
              </a:lvl7pPr>
              <a:lvl8pPr marL="3264597" algn="l" defTabSz="932742" rtl="0" eaLnBrk="1" latinLnBrk="0" hangingPunct="1">
                <a:defRPr sz="1800" kern="1200">
                  <a:solidFill>
                    <a:schemeClr val="lt1"/>
                  </a:solidFill>
                  <a:latin typeface="+mn-lt"/>
                  <a:ea typeface="+mn-ea"/>
                  <a:cs typeface="+mn-cs"/>
                </a:defRPr>
              </a:lvl8pPr>
              <a:lvl9pPr marL="3730969" algn="l" defTabSz="932742" rtl="0" eaLnBrk="1" latinLnBrk="0" hangingPunct="1">
                <a:defRPr sz="1800" kern="1200">
                  <a:solidFill>
                    <a:schemeClr val="lt1"/>
                  </a:solidFill>
                  <a:latin typeface="+mn-lt"/>
                  <a:ea typeface="+mn-ea"/>
                  <a:cs typeface="+mn-cs"/>
                </a:defRPr>
              </a:lvl9pPr>
            </a:lstStyle>
            <a:p>
              <a:pPr algn="ctr" defTabSz="713416"/>
              <a:r>
                <a:rPr lang="en-US" sz="1020" dirty="0">
                  <a:solidFill>
                    <a:srgbClr val="FFFFFF"/>
                  </a:solidFill>
                  <a:latin typeface="Segoe UI Light"/>
                  <a:cs typeface="Courier New" pitchFamily="49" charset="0"/>
                </a:rPr>
                <a:t>PolyBaseDMS</a:t>
              </a:r>
              <a:endParaRPr lang="en-US" sz="1020" spc="-78" dirty="0">
                <a:gradFill>
                  <a:gsLst>
                    <a:gs pos="0">
                      <a:srgbClr val="FFFFFF"/>
                    </a:gs>
                    <a:gs pos="100000">
                      <a:srgbClr val="FFFFFF"/>
                    </a:gs>
                  </a:gsLst>
                  <a:lin ang="5400000" scaled="0"/>
                </a:gradFill>
                <a:latin typeface="Segoe UI Light"/>
                <a:ea typeface="Segoe UI" pitchFamily="34" charset="0"/>
                <a:cs typeface="Segoe UI" pitchFamily="34" charset="0"/>
              </a:endParaRPr>
            </a:p>
          </p:txBody>
        </p:sp>
        <p:sp>
          <p:nvSpPr>
            <p:cNvPr id="7" name="Rectangle 6"/>
            <p:cNvSpPr/>
            <p:nvPr/>
          </p:nvSpPr>
          <p:spPr bwMode="auto">
            <a:xfrm>
              <a:off x="3876969" y="3015383"/>
              <a:ext cx="1068612" cy="598023"/>
            </a:xfrm>
            <a:prstGeom prst="rect">
              <a:avLst/>
            </a:prstGeom>
            <a:solidFill>
              <a:schemeClr val="accent1"/>
            </a:solidFill>
            <a:ln>
              <a:solidFill>
                <a:schemeClr val="bg1"/>
              </a:solidFill>
              <a:headEnd type="none" w="med" len="med"/>
              <a:tailEnd type="none" w="med" len="med"/>
            </a:ln>
            <a:effectLst>
              <a:outerShdw blurRad="63500" sx="102000" sy="102000" algn="ctr"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rot="0" spcFirstLastPara="0" vert="horz" wrap="square" lIns="35684" tIns="35684" rIns="35684" bIns="35684" numCol="1" spcCol="0" rtlCol="0" fromWordArt="0" anchor="ctr" anchorCtr="0" forceAA="0" compatLnSpc="1">
              <a:prstTxWarp prst="textNoShape">
                <a:avLst/>
              </a:prstTxWarp>
              <a:noAutofit/>
            </a:bodyPr>
            <a:lstStyle>
              <a:defPPr>
                <a:defRPr lang="en-US"/>
              </a:defPPr>
              <a:lvl1pPr marL="0" algn="l" defTabSz="932742" rtl="0" eaLnBrk="1" latinLnBrk="0" hangingPunct="1">
                <a:defRPr sz="1800" kern="1200">
                  <a:solidFill>
                    <a:schemeClr val="lt1"/>
                  </a:solidFill>
                  <a:latin typeface="+mn-lt"/>
                  <a:ea typeface="+mn-ea"/>
                  <a:cs typeface="+mn-cs"/>
                </a:defRPr>
              </a:lvl1pPr>
              <a:lvl2pPr marL="466371" algn="l" defTabSz="932742" rtl="0" eaLnBrk="1" latinLnBrk="0" hangingPunct="1">
                <a:defRPr sz="1800" kern="1200">
                  <a:solidFill>
                    <a:schemeClr val="lt1"/>
                  </a:solidFill>
                  <a:latin typeface="+mn-lt"/>
                  <a:ea typeface="+mn-ea"/>
                  <a:cs typeface="+mn-cs"/>
                </a:defRPr>
              </a:lvl2pPr>
              <a:lvl3pPr marL="932742" algn="l" defTabSz="932742" rtl="0" eaLnBrk="1" latinLnBrk="0" hangingPunct="1">
                <a:defRPr sz="1800" kern="1200">
                  <a:solidFill>
                    <a:schemeClr val="lt1"/>
                  </a:solidFill>
                  <a:latin typeface="+mn-lt"/>
                  <a:ea typeface="+mn-ea"/>
                  <a:cs typeface="+mn-cs"/>
                </a:defRPr>
              </a:lvl3pPr>
              <a:lvl4pPr marL="1399113" algn="l" defTabSz="932742" rtl="0" eaLnBrk="1" latinLnBrk="0" hangingPunct="1">
                <a:defRPr sz="1800" kern="1200">
                  <a:solidFill>
                    <a:schemeClr val="lt1"/>
                  </a:solidFill>
                  <a:latin typeface="+mn-lt"/>
                  <a:ea typeface="+mn-ea"/>
                  <a:cs typeface="+mn-cs"/>
                </a:defRPr>
              </a:lvl4pPr>
              <a:lvl5pPr marL="1865484" algn="l" defTabSz="932742" rtl="0" eaLnBrk="1" latinLnBrk="0" hangingPunct="1">
                <a:defRPr sz="1800" kern="1200">
                  <a:solidFill>
                    <a:schemeClr val="lt1"/>
                  </a:solidFill>
                  <a:latin typeface="+mn-lt"/>
                  <a:ea typeface="+mn-ea"/>
                  <a:cs typeface="+mn-cs"/>
                </a:defRPr>
              </a:lvl5pPr>
              <a:lvl6pPr marL="2331856" algn="l" defTabSz="932742" rtl="0" eaLnBrk="1" latinLnBrk="0" hangingPunct="1">
                <a:defRPr sz="1800" kern="1200">
                  <a:solidFill>
                    <a:schemeClr val="lt1"/>
                  </a:solidFill>
                  <a:latin typeface="+mn-lt"/>
                  <a:ea typeface="+mn-ea"/>
                  <a:cs typeface="+mn-cs"/>
                </a:defRPr>
              </a:lvl6pPr>
              <a:lvl7pPr marL="2798226" algn="l" defTabSz="932742" rtl="0" eaLnBrk="1" latinLnBrk="0" hangingPunct="1">
                <a:defRPr sz="1800" kern="1200">
                  <a:solidFill>
                    <a:schemeClr val="lt1"/>
                  </a:solidFill>
                  <a:latin typeface="+mn-lt"/>
                  <a:ea typeface="+mn-ea"/>
                  <a:cs typeface="+mn-cs"/>
                </a:defRPr>
              </a:lvl7pPr>
              <a:lvl8pPr marL="3264597" algn="l" defTabSz="932742" rtl="0" eaLnBrk="1" latinLnBrk="0" hangingPunct="1">
                <a:defRPr sz="1800" kern="1200">
                  <a:solidFill>
                    <a:schemeClr val="lt1"/>
                  </a:solidFill>
                  <a:latin typeface="+mn-lt"/>
                  <a:ea typeface="+mn-ea"/>
                  <a:cs typeface="+mn-cs"/>
                </a:defRPr>
              </a:lvl8pPr>
              <a:lvl9pPr marL="3730969" algn="l" defTabSz="932742" rtl="0" eaLnBrk="1" latinLnBrk="0" hangingPunct="1">
                <a:defRPr sz="1800" kern="1200">
                  <a:solidFill>
                    <a:schemeClr val="lt1"/>
                  </a:solidFill>
                  <a:latin typeface="+mn-lt"/>
                  <a:ea typeface="+mn-ea"/>
                  <a:cs typeface="+mn-cs"/>
                </a:defRPr>
              </a:lvl9pPr>
            </a:lstStyle>
            <a:p>
              <a:pPr algn="ctr" defTabSz="713416"/>
              <a:r>
                <a:rPr lang="en-US" sz="1020" dirty="0">
                  <a:solidFill>
                    <a:srgbClr val="FFFFFF"/>
                  </a:solidFill>
                  <a:latin typeface="Segoe UI Light"/>
                  <a:cs typeface="Courier New" pitchFamily="49" charset="0"/>
                </a:rPr>
                <a:t>PolyBaseDMS</a:t>
              </a:r>
              <a:endParaRPr lang="en-US" sz="1020" spc="-78" dirty="0">
                <a:gradFill>
                  <a:gsLst>
                    <a:gs pos="0">
                      <a:srgbClr val="FFFFFF"/>
                    </a:gs>
                    <a:gs pos="100000">
                      <a:srgbClr val="FFFFFF"/>
                    </a:gs>
                  </a:gsLst>
                  <a:lin ang="5400000" scaled="0"/>
                </a:gradFill>
                <a:latin typeface="Segoe UI Light"/>
                <a:ea typeface="Segoe UI" pitchFamily="34" charset="0"/>
                <a:cs typeface="Segoe UI" pitchFamily="34" charset="0"/>
              </a:endParaRPr>
            </a:p>
          </p:txBody>
        </p:sp>
        <p:sp>
          <p:nvSpPr>
            <p:cNvPr id="8" name="Rectangle 7"/>
            <p:cNvSpPr/>
            <p:nvPr/>
          </p:nvSpPr>
          <p:spPr bwMode="auto">
            <a:xfrm>
              <a:off x="5515777" y="3015383"/>
              <a:ext cx="1068612" cy="598023"/>
            </a:xfrm>
            <a:prstGeom prst="rect">
              <a:avLst/>
            </a:prstGeom>
            <a:solidFill>
              <a:schemeClr val="accent1"/>
            </a:solidFill>
            <a:ln>
              <a:solidFill>
                <a:schemeClr val="bg1"/>
              </a:solidFill>
              <a:headEnd type="none" w="med" len="med"/>
              <a:tailEnd type="none" w="med" len="med"/>
            </a:ln>
            <a:effectLst>
              <a:outerShdw blurRad="63500" sx="102000" sy="102000" algn="ctr"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rot="0" spcFirstLastPara="0" vert="horz" wrap="square" lIns="35684" tIns="35684" rIns="35684" bIns="35684" numCol="1" spcCol="0" rtlCol="0" fromWordArt="0" anchor="ctr" anchorCtr="0" forceAA="0" compatLnSpc="1">
              <a:prstTxWarp prst="textNoShape">
                <a:avLst/>
              </a:prstTxWarp>
              <a:noAutofit/>
            </a:bodyPr>
            <a:lstStyle>
              <a:defPPr>
                <a:defRPr lang="en-US"/>
              </a:defPPr>
              <a:lvl1pPr marL="0" algn="l" defTabSz="932742" rtl="0" eaLnBrk="1" latinLnBrk="0" hangingPunct="1">
                <a:defRPr sz="1800" kern="1200">
                  <a:solidFill>
                    <a:schemeClr val="lt1"/>
                  </a:solidFill>
                  <a:latin typeface="+mn-lt"/>
                  <a:ea typeface="+mn-ea"/>
                  <a:cs typeface="+mn-cs"/>
                </a:defRPr>
              </a:lvl1pPr>
              <a:lvl2pPr marL="466371" algn="l" defTabSz="932742" rtl="0" eaLnBrk="1" latinLnBrk="0" hangingPunct="1">
                <a:defRPr sz="1800" kern="1200">
                  <a:solidFill>
                    <a:schemeClr val="lt1"/>
                  </a:solidFill>
                  <a:latin typeface="+mn-lt"/>
                  <a:ea typeface="+mn-ea"/>
                  <a:cs typeface="+mn-cs"/>
                </a:defRPr>
              </a:lvl2pPr>
              <a:lvl3pPr marL="932742" algn="l" defTabSz="932742" rtl="0" eaLnBrk="1" latinLnBrk="0" hangingPunct="1">
                <a:defRPr sz="1800" kern="1200">
                  <a:solidFill>
                    <a:schemeClr val="lt1"/>
                  </a:solidFill>
                  <a:latin typeface="+mn-lt"/>
                  <a:ea typeface="+mn-ea"/>
                  <a:cs typeface="+mn-cs"/>
                </a:defRPr>
              </a:lvl3pPr>
              <a:lvl4pPr marL="1399113" algn="l" defTabSz="932742" rtl="0" eaLnBrk="1" latinLnBrk="0" hangingPunct="1">
                <a:defRPr sz="1800" kern="1200">
                  <a:solidFill>
                    <a:schemeClr val="lt1"/>
                  </a:solidFill>
                  <a:latin typeface="+mn-lt"/>
                  <a:ea typeface="+mn-ea"/>
                  <a:cs typeface="+mn-cs"/>
                </a:defRPr>
              </a:lvl4pPr>
              <a:lvl5pPr marL="1865484" algn="l" defTabSz="932742" rtl="0" eaLnBrk="1" latinLnBrk="0" hangingPunct="1">
                <a:defRPr sz="1800" kern="1200">
                  <a:solidFill>
                    <a:schemeClr val="lt1"/>
                  </a:solidFill>
                  <a:latin typeface="+mn-lt"/>
                  <a:ea typeface="+mn-ea"/>
                  <a:cs typeface="+mn-cs"/>
                </a:defRPr>
              </a:lvl5pPr>
              <a:lvl6pPr marL="2331856" algn="l" defTabSz="932742" rtl="0" eaLnBrk="1" latinLnBrk="0" hangingPunct="1">
                <a:defRPr sz="1800" kern="1200">
                  <a:solidFill>
                    <a:schemeClr val="lt1"/>
                  </a:solidFill>
                  <a:latin typeface="+mn-lt"/>
                  <a:ea typeface="+mn-ea"/>
                  <a:cs typeface="+mn-cs"/>
                </a:defRPr>
              </a:lvl6pPr>
              <a:lvl7pPr marL="2798226" algn="l" defTabSz="932742" rtl="0" eaLnBrk="1" latinLnBrk="0" hangingPunct="1">
                <a:defRPr sz="1800" kern="1200">
                  <a:solidFill>
                    <a:schemeClr val="lt1"/>
                  </a:solidFill>
                  <a:latin typeface="+mn-lt"/>
                  <a:ea typeface="+mn-ea"/>
                  <a:cs typeface="+mn-cs"/>
                </a:defRPr>
              </a:lvl7pPr>
              <a:lvl8pPr marL="3264597" algn="l" defTabSz="932742" rtl="0" eaLnBrk="1" latinLnBrk="0" hangingPunct="1">
                <a:defRPr sz="1800" kern="1200">
                  <a:solidFill>
                    <a:schemeClr val="lt1"/>
                  </a:solidFill>
                  <a:latin typeface="+mn-lt"/>
                  <a:ea typeface="+mn-ea"/>
                  <a:cs typeface="+mn-cs"/>
                </a:defRPr>
              </a:lvl8pPr>
              <a:lvl9pPr marL="3730969" algn="l" defTabSz="932742" rtl="0" eaLnBrk="1" latinLnBrk="0" hangingPunct="1">
                <a:defRPr sz="1800" kern="1200">
                  <a:solidFill>
                    <a:schemeClr val="lt1"/>
                  </a:solidFill>
                  <a:latin typeface="+mn-lt"/>
                  <a:ea typeface="+mn-ea"/>
                  <a:cs typeface="+mn-cs"/>
                </a:defRPr>
              </a:lvl9pPr>
            </a:lstStyle>
            <a:p>
              <a:pPr algn="ctr" defTabSz="713416"/>
              <a:r>
                <a:rPr lang="en-US" sz="1020" dirty="0">
                  <a:solidFill>
                    <a:srgbClr val="FFFFFF"/>
                  </a:solidFill>
                  <a:latin typeface="Segoe UI Light"/>
                  <a:cs typeface="Courier New" pitchFamily="49" charset="0"/>
                </a:rPr>
                <a:t>PolyBaseDMS</a:t>
              </a:r>
              <a:endParaRPr lang="en-US" sz="1020" spc="-78" dirty="0">
                <a:gradFill>
                  <a:gsLst>
                    <a:gs pos="0">
                      <a:srgbClr val="FFFFFF"/>
                    </a:gs>
                    <a:gs pos="100000">
                      <a:srgbClr val="FFFFFF"/>
                    </a:gs>
                  </a:gsLst>
                  <a:lin ang="5400000" scaled="0"/>
                </a:gradFill>
                <a:latin typeface="Segoe UI Light"/>
                <a:ea typeface="Segoe UI" pitchFamily="34" charset="0"/>
                <a:cs typeface="Segoe UI" pitchFamily="34" charset="0"/>
              </a:endParaRPr>
            </a:p>
          </p:txBody>
        </p:sp>
        <p:cxnSp>
          <p:nvCxnSpPr>
            <p:cNvPr id="9" name="Elbow Connector 8"/>
            <p:cNvCxnSpPr>
              <a:stCxn id="21" idx="2"/>
            </p:cNvCxnSpPr>
            <p:nvPr/>
          </p:nvCxnSpPr>
          <p:spPr>
            <a:xfrm rot="5400000">
              <a:off x="2186947" y="3260277"/>
              <a:ext cx="174566" cy="969214"/>
            </a:xfrm>
            <a:prstGeom prst="bentConnector2">
              <a:avLst/>
            </a:prstGeom>
            <a:ln>
              <a:solidFill>
                <a:schemeClr val="tx1"/>
              </a:solidFill>
              <a:headEnd type="none"/>
              <a:tailEnd type="triangle"/>
            </a:ln>
          </p:spPr>
          <p:style>
            <a:lnRef idx="1">
              <a:schemeClr val="accent1"/>
            </a:lnRef>
            <a:fillRef idx="0">
              <a:schemeClr val="accent1"/>
            </a:fillRef>
            <a:effectRef idx="0">
              <a:schemeClr val="accent1"/>
            </a:effectRef>
            <a:fontRef idx="minor">
              <a:schemeClr val="tx1"/>
            </a:fontRef>
          </p:style>
        </p:cxnSp>
        <p:cxnSp>
          <p:nvCxnSpPr>
            <p:cNvPr id="10" name="Elbow Connector 9"/>
            <p:cNvCxnSpPr>
              <a:stCxn id="19" idx="2"/>
            </p:cNvCxnSpPr>
            <p:nvPr/>
          </p:nvCxnSpPr>
          <p:spPr>
            <a:xfrm rot="5400000">
              <a:off x="2911142" y="2536083"/>
              <a:ext cx="374072" cy="2617109"/>
            </a:xfrm>
            <a:prstGeom prst="bentConnector2">
              <a:avLst/>
            </a:prstGeom>
            <a:ln>
              <a:solidFill>
                <a:schemeClr val="tx1"/>
              </a:solidFill>
              <a:headEnd type="none"/>
              <a:tailEnd type="triangle"/>
            </a:ln>
          </p:spPr>
          <p:style>
            <a:lnRef idx="1">
              <a:schemeClr val="accent1"/>
            </a:lnRef>
            <a:fillRef idx="0">
              <a:schemeClr val="accent1"/>
            </a:fillRef>
            <a:effectRef idx="0">
              <a:schemeClr val="accent1"/>
            </a:effectRef>
            <a:fontRef idx="minor">
              <a:schemeClr val="tx1"/>
            </a:fontRef>
          </p:style>
        </p:cxnSp>
        <p:cxnSp>
          <p:nvCxnSpPr>
            <p:cNvPr id="11" name="Elbow Connector 10"/>
            <p:cNvCxnSpPr>
              <a:stCxn id="23" idx="2"/>
            </p:cNvCxnSpPr>
            <p:nvPr/>
          </p:nvCxnSpPr>
          <p:spPr>
            <a:xfrm rot="5400000">
              <a:off x="3631244" y="1815980"/>
              <a:ext cx="581762" cy="4265004"/>
            </a:xfrm>
            <a:prstGeom prst="bentConnector2">
              <a:avLst/>
            </a:prstGeom>
            <a:ln>
              <a:solidFill>
                <a:schemeClr val="tx1"/>
              </a:solidFill>
              <a:headEnd type="none"/>
              <a:tailEnd type="triangle"/>
            </a:ln>
          </p:spPr>
          <p:style>
            <a:lnRef idx="1">
              <a:schemeClr val="accent1"/>
            </a:lnRef>
            <a:fillRef idx="0">
              <a:schemeClr val="accent1"/>
            </a:fillRef>
            <a:effectRef idx="0">
              <a:schemeClr val="accent1"/>
            </a:effectRef>
            <a:fontRef idx="minor">
              <a:schemeClr val="tx1"/>
            </a:fontRef>
          </p:style>
        </p:cxnSp>
        <p:sp>
          <p:nvSpPr>
            <p:cNvPr id="12" name="TextBox 13"/>
            <p:cNvSpPr txBox="1"/>
            <p:nvPr/>
          </p:nvSpPr>
          <p:spPr>
            <a:xfrm>
              <a:off x="333539" y="1341823"/>
              <a:ext cx="1765881" cy="460110"/>
            </a:xfrm>
            <a:prstGeom prst="rect">
              <a:avLst/>
            </a:prstGeom>
            <a:noFill/>
          </p:spPr>
          <p:txBody>
            <a:bodyPr wrap="none" lIns="0" tIns="0" rIns="0" bIns="0" rtlCol="0">
              <a:spAutoFit/>
            </a:bodyPr>
            <a:lstStyle>
              <a:defPPr>
                <a:defRPr lang="en-US"/>
              </a:defPPr>
              <a:lvl1pPr marL="0" algn="l" defTabSz="932742" rtl="0" eaLnBrk="1" latinLnBrk="0" hangingPunct="1">
                <a:defRPr sz="1800" kern="1200">
                  <a:solidFill>
                    <a:schemeClr val="tx1"/>
                  </a:solidFill>
                  <a:latin typeface="+mn-lt"/>
                  <a:ea typeface="+mn-ea"/>
                  <a:cs typeface="+mn-cs"/>
                </a:defRPr>
              </a:lvl1pPr>
              <a:lvl2pPr marL="466371" algn="l" defTabSz="932742" rtl="0" eaLnBrk="1" latinLnBrk="0" hangingPunct="1">
                <a:defRPr sz="1800" kern="1200">
                  <a:solidFill>
                    <a:schemeClr val="tx1"/>
                  </a:solidFill>
                  <a:latin typeface="+mn-lt"/>
                  <a:ea typeface="+mn-ea"/>
                  <a:cs typeface="+mn-cs"/>
                </a:defRPr>
              </a:lvl2pPr>
              <a:lvl3pPr marL="932742" algn="l" defTabSz="932742" rtl="0" eaLnBrk="1" latinLnBrk="0" hangingPunct="1">
                <a:defRPr sz="1800" kern="1200">
                  <a:solidFill>
                    <a:schemeClr val="tx1"/>
                  </a:solidFill>
                  <a:latin typeface="+mn-lt"/>
                  <a:ea typeface="+mn-ea"/>
                  <a:cs typeface="+mn-cs"/>
                </a:defRPr>
              </a:lvl3pPr>
              <a:lvl4pPr marL="1399113" algn="l" defTabSz="932742" rtl="0" eaLnBrk="1" latinLnBrk="0" hangingPunct="1">
                <a:defRPr sz="1800" kern="1200">
                  <a:solidFill>
                    <a:schemeClr val="tx1"/>
                  </a:solidFill>
                  <a:latin typeface="+mn-lt"/>
                  <a:ea typeface="+mn-ea"/>
                  <a:cs typeface="+mn-cs"/>
                </a:defRPr>
              </a:lvl4pPr>
              <a:lvl5pPr marL="1865484" algn="l" defTabSz="932742" rtl="0" eaLnBrk="1" latinLnBrk="0" hangingPunct="1">
                <a:defRPr sz="1800" kern="1200">
                  <a:solidFill>
                    <a:schemeClr val="tx1"/>
                  </a:solidFill>
                  <a:latin typeface="+mn-lt"/>
                  <a:ea typeface="+mn-ea"/>
                  <a:cs typeface="+mn-cs"/>
                </a:defRPr>
              </a:lvl5pPr>
              <a:lvl6pPr marL="2331856" algn="l" defTabSz="932742" rtl="0" eaLnBrk="1" latinLnBrk="0" hangingPunct="1">
                <a:defRPr sz="1800" kern="1200">
                  <a:solidFill>
                    <a:schemeClr val="tx1"/>
                  </a:solidFill>
                  <a:latin typeface="+mn-lt"/>
                  <a:ea typeface="+mn-ea"/>
                  <a:cs typeface="+mn-cs"/>
                </a:defRPr>
              </a:lvl6pPr>
              <a:lvl7pPr marL="2798226" algn="l" defTabSz="932742" rtl="0" eaLnBrk="1" latinLnBrk="0" hangingPunct="1">
                <a:defRPr sz="1800" kern="1200">
                  <a:solidFill>
                    <a:schemeClr val="tx1"/>
                  </a:solidFill>
                  <a:latin typeface="+mn-lt"/>
                  <a:ea typeface="+mn-ea"/>
                  <a:cs typeface="+mn-cs"/>
                </a:defRPr>
              </a:lvl7pPr>
              <a:lvl8pPr marL="3264597" algn="l" defTabSz="932742" rtl="0" eaLnBrk="1" latinLnBrk="0" hangingPunct="1">
                <a:defRPr sz="1800" kern="1200">
                  <a:solidFill>
                    <a:schemeClr val="tx1"/>
                  </a:solidFill>
                  <a:latin typeface="+mn-lt"/>
                  <a:ea typeface="+mn-ea"/>
                  <a:cs typeface="+mn-cs"/>
                </a:defRPr>
              </a:lvl8pPr>
              <a:lvl9pPr marL="3730969" algn="l" defTabSz="932742" rtl="0" eaLnBrk="1" latinLnBrk="0" hangingPunct="1">
                <a:defRPr sz="1800" kern="1200">
                  <a:solidFill>
                    <a:schemeClr val="tx1"/>
                  </a:solidFill>
                  <a:latin typeface="+mn-lt"/>
                  <a:ea typeface="+mn-ea"/>
                  <a:cs typeface="+mn-cs"/>
                </a:defRPr>
              </a:lvl9pPr>
            </a:lstStyle>
            <a:p>
              <a:r>
                <a:rPr lang="en-US" sz="2497" b="1" dirty="0">
                  <a:solidFill>
                    <a:srgbClr val="FF0000"/>
                  </a:solidFill>
                  <a:latin typeface="Segoe UI Light" pitchFamily="34" charset="0"/>
                </a:rPr>
                <a:t>Head</a:t>
              </a:r>
              <a:r>
                <a:rPr lang="en-US" sz="2497" b="1" dirty="0">
                  <a:gradFill>
                    <a:gsLst>
                      <a:gs pos="0">
                        <a:srgbClr val="FFFFFF"/>
                      </a:gs>
                      <a:gs pos="86000">
                        <a:srgbClr val="FFFFFF"/>
                      </a:gs>
                    </a:gsLst>
                    <a:lin ang="5400000" scaled="0"/>
                  </a:gradFill>
                  <a:latin typeface="Segoe UI Light" pitchFamily="34" charset="0"/>
                </a:rPr>
                <a:t> </a:t>
              </a:r>
              <a:r>
                <a:rPr lang="en-US" sz="2497" b="1" dirty="0">
                  <a:solidFill>
                    <a:srgbClr val="FF0000"/>
                  </a:solidFill>
                  <a:latin typeface="Segoe UI Light" pitchFamily="34" charset="0"/>
                </a:rPr>
                <a:t>node</a:t>
              </a:r>
            </a:p>
          </p:txBody>
        </p:sp>
      </p:grpSp>
      <p:pic>
        <p:nvPicPr>
          <p:cNvPr id="28" name="Picture 27"/>
          <p:cNvPicPr>
            <a:picLocks noChangeAspect="1"/>
          </p:cNvPicPr>
          <p:nvPr/>
        </p:nvPicPr>
        <p:blipFill>
          <a:blip r:embed="rId2"/>
          <a:stretch>
            <a:fillRect/>
          </a:stretch>
        </p:blipFill>
        <p:spPr>
          <a:xfrm>
            <a:off x="212412" y="4175889"/>
            <a:ext cx="7115520" cy="2310166"/>
          </a:xfrm>
          <a:prstGeom prst="rect">
            <a:avLst/>
          </a:prstGeom>
        </p:spPr>
      </p:pic>
      <p:grpSp>
        <p:nvGrpSpPr>
          <p:cNvPr id="29" name="Group 28"/>
          <p:cNvGrpSpPr/>
          <p:nvPr/>
        </p:nvGrpSpPr>
        <p:grpSpPr>
          <a:xfrm>
            <a:off x="7653372" y="3845747"/>
            <a:ext cx="4625714" cy="2760042"/>
            <a:chOff x="7311011" y="3968640"/>
            <a:chExt cx="4793280" cy="2723679"/>
          </a:xfrm>
        </p:grpSpPr>
        <p:pic>
          <p:nvPicPr>
            <p:cNvPr id="30" name="Picture 29" descr="C:\Users\rwarnick\AppData\Local\Temp\vmware-rwarnick\VMwareDnD\aadcadca\Cloud.pn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311011" y="3968640"/>
              <a:ext cx="4793280" cy="2723679"/>
            </a:xfrm>
            <a:prstGeom prst="rect">
              <a:avLst/>
            </a:prstGeom>
            <a:noFill/>
            <a:extLst>
              <a:ext uri="{909E8E84-426E-40dd-AFC4-6F175D3DCCD1}">
                <a14:hiddenFill xmlns:lc="http://schemas.openxmlformats.org/drawingml/2006/lockedCanvas" xmlns:a14="http://schemas.microsoft.com/office/drawing/2010/main" xmlns="">
                  <a:solidFill>
                    <a:srgbClr val="FFFFFF"/>
                  </a:solidFill>
                </a14:hiddenFill>
              </a:ext>
            </a:extLst>
          </p:spPr>
        </p:pic>
        <p:grpSp>
          <p:nvGrpSpPr>
            <p:cNvPr id="31" name="Group 30"/>
            <p:cNvGrpSpPr/>
            <p:nvPr/>
          </p:nvGrpSpPr>
          <p:grpSpPr>
            <a:xfrm>
              <a:off x="8000869" y="4422739"/>
              <a:ext cx="3361074" cy="1815479"/>
              <a:chOff x="5257800" y="3364474"/>
              <a:chExt cx="3295470" cy="1780043"/>
            </a:xfrm>
            <a:effectLst>
              <a:outerShdw blurRad="63500" sx="102000" sy="102000" algn="ctr" rotWithShape="0">
                <a:prstClr val="black">
                  <a:alpha val="40000"/>
                </a:prstClr>
              </a:outerShdw>
            </a:effectLst>
          </p:grpSpPr>
          <p:grpSp>
            <p:nvGrpSpPr>
              <p:cNvPr id="32" name="Group 31"/>
              <p:cNvGrpSpPr/>
              <p:nvPr/>
            </p:nvGrpSpPr>
            <p:grpSpPr>
              <a:xfrm>
                <a:off x="5257800" y="3953256"/>
                <a:ext cx="3295470" cy="1191261"/>
                <a:chOff x="5257800" y="3953256"/>
                <a:chExt cx="3295470" cy="1191261"/>
              </a:xfrm>
            </p:grpSpPr>
            <p:sp>
              <p:nvSpPr>
                <p:cNvPr id="34" name="Flowchart: Magnetic Disk 33"/>
                <p:cNvSpPr/>
                <p:nvPr/>
              </p:nvSpPr>
              <p:spPr bwMode="auto">
                <a:xfrm>
                  <a:off x="5257800" y="3953256"/>
                  <a:ext cx="986415" cy="1191261"/>
                </a:xfrm>
                <a:prstGeom prst="flowChartMagneticDisk">
                  <a:avLst/>
                </a:prstGeom>
                <a:solidFill>
                  <a:srgbClr val="99FF66"/>
                </a:solidFill>
                <a:ln>
                  <a:solidFill>
                    <a:schemeClr val="bg1"/>
                  </a:solidFill>
                  <a:headEnd type="none" w="med" len="med"/>
                  <a:tailEnd type="none" w="med" len="med"/>
                </a:ln>
              </p:spPr>
              <p:style>
                <a:lnRef idx="2">
                  <a:schemeClr val="accent5">
                    <a:shade val="50000"/>
                  </a:schemeClr>
                </a:lnRef>
                <a:fillRef idx="1">
                  <a:schemeClr val="accent5"/>
                </a:fillRef>
                <a:effectRef idx="0">
                  <a:schemeClr val="accent5"/>
                </a:effectRef>
                <a:fontRef idx="minor">
                  <a:schemeClr val="lt1"/>
                </a:fontRef>
              </p:style>
              <p:txBody>
                <a:bodyPr rot="0" spcFirstLastPara="0" vert="horz" wrap="square" lIns="71337" tIns="35669" rIns="35669" bIns="71337" numCol="1" spcCol="0" rtlCol="0" fromWordArt="0" anchor="t" anchorCtr="0" forceAA="0" compatLnSpc="1">
                  <a:prstTxWarp prst="textNoShape">
                    <a:avLst/>
                  </a:prstTxWarp>
                  <a:noAutofit/>
                </a:bodyPr>
                <a:lstStyle>
                  <a:defPPr>
                    <a:defRPr lang="en-US"/>
                  </a:defPPr>
                  <a:lvl1pPr marL="0" algn="l" defTabSz="932742" rtl="0" eaLnBrk="1" latinLnBrk="0" hangingPunct="1">
                    <a:defRPr sz="1800" kern="1200">
                      <a:solidFill>
                        <a:schemeClr val="lt1"/>
                      </a:solidFill>
                      <a:latin typeface="+mn-lt"/>
                      <a:ea typeface="+mn-ea"/>
                      <a:cs typeface="+mn-cs"/>
                    </a:defRPr>
                  </a:lvl1pPr>
                  <a:lvl2pPr marL="466371" algn="l" defTabSz="932742" rtl="0" eaLnBrk="1" latinLnBrk="0" hangingPunct="1">
                    <a:defRPr sz="1800" kern="1200">
                      <a:solidFill>
                        <a:schemeClr val="lt1"/>
                      </a:solidFill>
                      <a:latin typeface="+mn-lt"/>
                      <a:ea typeface="+mn-ea"/>
                      <a:cs typeface="+mn-cs"/>
                    </a:defRPr>
                  </a:lvl2pPr>
                  <a:lvl3pPr marL="932742" algn="l" defTabSz="932742" rtl="0" eaLnBrk="1" latinLnBrk="0" hangingPunct="1">
                    <a:defRPr sz="1800" kern="1200">
                      <a:solidFill>
                        <a:schemeClr val="lt1"/>
                      </a:solidFill>
                      <a:latin typeface="+mn-lt"/>
                      <a:ea typeface="+mn-ea"/>
                      <a:cs typeface="+mn-cs"/>
                    </a:defRPr>
                  </a:lvl3pPr>
                  <a:lvl4pPr marL="1399113" algn="l" defTabSz="932742" rtl="0" eaLnBrk="1" latinLnBrk="0" hangingPunct="1">
                    <a:defRPr sz="1800" kern="1200">
                      <a:solidFill>
                        <a:schemeClr val="lt1"/>
                      </a:solidFill>
                      <a:latin typeface="+mn-lt"/>
                      <a:ea typeface="+mn-ea"/>
                      <a:cs typeface="+mn-cs"/>
                    </a:defRPr>
                  </a:lvl4pPr>
                  <a:lvl5pPr marL="1865484" algn="l" defTabSz="932742" rtl="0" eaLnBrk="1" latinLnBrk="0" hangingPunct="1">
                    <a:defRPr sz="1800" kern="1200">
                      <a:solidFill>
                        <a:schemeClr val="lt1"/>
                      </a:solidFill>
                      <a:latin typeface="+mn-lt"/>
                      <a:ea typeface="+mn-ea"/>
                      <a:cs typeface="+mn-cs"/>
                    </a:defRPr>
                  </a:lvl5pPr>
                  <a:lvl6pPr marL="2331856" algn="l" defTabSz="932742" rtl="0" eaLnBrk="1" latinLnBrk="0" hangingPunct="1">
                    <a:defRPr sz="1800" kern="1200">
                      <a:solidFill>
                        <a:schemeClr val="lt1"/>
                      </a:solidFill>
                      <a:latin typeface="+mn-lt"/>
                      <a:ea typeface="+mn-ea"/>
                      <a:cs typeface="+mn-cs"/>
                    </a:defRPr>
                  </a:lvl6pPr>
                  <a:lvl7pPr marL="2798226" algn="l" defTabSz="932742" rtl="0" eaLnBrk="1" latinLnBrk="0" hangingPunct="1">
                    <a:defRPr sz="1800" kern="1200">
                      <a:solidFill>
                        <a:schemeClr val="lt1"/>
                      </a:solidFill>
                      <a:latin typeface="+mn-lt"/>
                      <a:ea typeface="+mn-ea"/>
                      <a:cs typeface="+mn-cs"/>
                    </a:defRPr>
                  </a:lvl7pPr>
                  <a:lvl8pPr marL="3264597" algn="l" defTabSz="932742" rtl="0" eaLnBrk="1" latinLnBrk="0" hangingPunct="1">
                    <a:defRPr sz="1800" kern="1200">
                      <a:solidFill>
                        <a:schemeClr val="lt1"/>
                      </a:solidFill>
                      <a:latin typeface="+mn-lt"/>
                      <a:ea typeface="+mn-ea"/>
                      <a:cs typeface="+mn-cs"/>
                    </a:defRPr>
                  </a:lvl8pPr>
                  <a:lvl9pPr marL="3730969" algn="l" defTabSz="932742" rtl="0" eaLnBrk="1" latinLnBrk="0" hangingPunct="1">
                    <a:defRPr sz="1800" kern="1200">
                      <a:solidFill>
                        <a:schemeClr val="lt1"/>
                      </a:solidFill>
                      <a:latin typeface="+mn-lt"/>
                      <a:ea typeface="+mn-ea"/>
                      <a:cs typeface="+mn-cs"/>
                    </a:defRPr>
                  </a:lvl9pPr>
                </a:lstStyle>
                <a:p>
                  <a:pPr algn="ctr" defTabSz="713131"/>
                  <a:r>
                    <a:rPr lang="en-US" sz="1400" b="1" spc="-40" dirty="0">
                      <a:solidFill>
                        <a:srgbClr val="505050"/>
                      </a:solidFill>
                      <a:ea typeface="Segoe UI" pitchFamily="34" charset="0"/>
                      <a:cs typeface="Segoe UI" pitchFamily="34" charset="0"/>
                    </a:rPr>
                    <a:t>Azure</a:t>
                  </a:r>
                </a:p>
                <a:p>
                  <a:pPr algn="ctr" defTabSz="713131"/>
                  <a:r>
                    <a:rPr lang="en-US" sz="1400" b="1" spc="-40" dirty="0">
                      <a:solidFill>
                        <a:srgbClr val="505050"/>
                      </a:solidFill>
                      <a:ea typeface="Segoe UI" pitchFamily="34" charset="0"/>
                      <a:cs typeface="Segoe UI" pitchFamily="34" charset="0"/>
                    </a:rPr>
                    <a:t>Storage</a:t>
                  </a:r>
                </a:p>
                <a:p>
                  <a:pPr algn="ctr" defTabSz="713131"/>
                  <a:r>
                    <a:rPr lang="en-US" sz="1400" b="1" spc="-40" dirty="0">
                      <a:solidFill>
                        <a:srgbClr val="505050"/>
                      </a:solidFill>
                      <a:ea typeface="Segoe UI" pitchFamily="34" charset="0"/>
                      <a:cs typeface="Segoe UI" pitchFamily="34" charset="0"/>
                    </a:rPr>
                    <a:t>Volume</a:t>
                  </a:r>
                </a:p>
              </p:txBody>
            </p:sp>
            <p:sp>
              <p:nvSpPr>
                <p:cNvPr id="35" name="Flowchart: Magnetic Disk 34"/>
                <p:cNvSpPr/>
                <p:nvPr/>
              </p:nvSpPr>
              <p:spPr bwMode="auto">
                <a:xfrm>
                  <a:off x="6412327" y="3953256"/>
                  <a:ext cx="986415" cy="1191261"/>
                </a:xfrm>
                <a:prstGeom prst="flowChartMagneticDisk">
                  <a:avLst/>
                </a:prstGeom>
                <a:solidFill>
                  <a:srgbClr val="99FF66"/>
                </a:solidFill>
                <a:ln>
                  <a:solidFill>
                    <a:schemeClr val="bg1"/>
                  </a:solidFill>
                  <a:headEnd type="none" w="med" len="med"/>
                  <a:tailEnd type="none" w="med" len="med"/>
                </a:ln>
              </p:spPr>
              <p:style>
                <a:lnRef idx="2">
                  <a:schemeClr val="accent5">
                    <a:shade val="50000"/>
                  </a:schemeClr>
                </a:lnRef>
                <a:fillRef idx="1">
                  <a:schemeClr val="accent5"/>
                </a:fillRef>
                <a:effectRef idx="0">
                  <a:schemeClr val="accent5"/>
                </a:effectRef>
                <a:fontRef idx="minor">
                  <a:schemeClr val="lt1"/>
                </a:fontRef>
              </p:style>
              <p:txBody>
                <a:bodyPr rot="0" spcFirstLastPara="0" vert="horz" wrap="square" lIns="71337" tIns="35669" rIns="35669" bIns="71337" numCol="1" spcCol="0" rtlCol="0" fromWordArt="0" anchor="t" anchorCtr="0" forceAA="0" compatLnSpc="1">
                  <a:prstTxWarp prst="textNoShape">
                    <a:avLst/>
                  </a:prstTxWarp>
                  <a:noAutofit/>
                </a:bodyPr>
                <a:lstStyle>
                  <a:defPPr>
                    <a:defRPr lang="en-US"/>
                  </a:defPPr>
                  <a:lvl1pPr marL="0" algn="l" defTabSz="932742" rtl="0" eaLnBrk="1" latinLnBrk="0" hangingPunct="1">
                    <a:defRPr sz="1800" kern="1200">
                      <a:solidFill>
                        <a:schemeClr val="lt1"/>
                      </a:solidFill>
                      <a:latin typeface="+mn-lt"/>
                      <a:ea typeface="+mn-ea"/>
                      <a:cs typeface="+mn-cs"/>
                    </a:defRPr>
                  </a:lvl1pPr>
                  <a:lvl2pPr marL="466371" algn="l" defTabSz="932742" rtl="0" eaLnBrk="1" latinLnBrk="0" hangingPunct="1">
                    <a:defRPr sz="1800" kern="1200">
                      <a:solidFill>
                        <a:schemeClr val="lt1"/>
                      </a:solidFill>
                      <a:latin typeface="+mn-lt"/>
                      <a:ea typeface="+mn-ea"/>
                      <a:cs typeface="+mn-cs"/>
                    </a:defRPr>
                  </a:lvl2pPr>
                  <a:lvl3pPr marL="932742" algn="l" defTabSz="932742" rtl="0" eaLnBrk="1" latinLnBrk="0" hangingPunct="1">
                    <a:defRPr sz="1800" kern="1200">
                      <a:solidFill>
                        <a:schemeClr val="lt1"/>
                      </a:solidFill>
                      <a:latin typeface="+mn-lt"/>
                      <a:ea typeface="+mn-ea"/>
                      <a:cs typeface="+mn-cs"/>
                    </a:defRPr>
                  </a:lvl3pPr>
                  <a:lvl4pPr marL="1399113" algn="l" defTabSz="932742" rtl="0" eaLnBrk="1" latinLnBrk="0" hangingPunct="1">
                    <a:defRPr sz="1800" kern="1200">
                      <a:solidFill>
                        <a:schemeClr val="lt1"/>
                      </a:solidFill>
                      <a:latin typeface="+mn-lt"/>
                      <a:ea typeface="+mn-ea"/>
                      <a:cs typeface="+mn-cs"/>
                    </a:defRPr>
                  </a:lvl4pPr>
                  <a:lvl5pPr marL="1865484" algn="l" defTabSz="932742" rtl="0" eaLnBrk="1" latinLnBrk="0" hangingPunct="1">
                    <a:defRPr sz="1800" kern="1200">
                      <a:solidFill>
                        <a:schemeClr val="lt1"/>
                      </a:solidFill>
                      <a:latin typeface="+mn-lt"/>
                      <a:ea typeface="+mn-ea"/>
                      <a:cs typeface="+mn-cs"/>
                    </a:defRPr>
                  </a:lvl5pPr>
                  <a:lvl6pPr marL="2331856" algn="l" defTabSz="932742" rtl="0" eaLnBrk="1" latinLnBrk="0" hangingPunct="1">
                    <a:defRPr sz="1800" kern="1200">
                      <a:solidFill>
                        <a:schemeClr val="lt1"/>
                      </a:solidFill>
                      <a:latin typeface="+mn-lt"/>
                      <a:ea typeface="+mn-ea"/>
                      <a:cs typeface="+mn-cs"/>
                    </a:defRPr>
                  </a:lvl6pPr>
                  <a:lvl7pPr marL="2798226" algn="l" defTabSz="932742" rtl="0" eaLnBrk="1" latinLnBrk="0" hangingPunct="1">
                    <a:defRPr sz="1800" kern="1200">
                      <a:solidFill>
                        <a:schemeClr val="lt1"/>
                      </a:solidFill>
                      <a:latin typeface="+mn-lt"/>
                      <a:ea typeface="+mn-ea"/>
                      <a:cs typeface="+mn-cs"/>
                    </a:defRPr>
                  </a:lvl7pPr>
                  <a:lvl8pPr marL="3264597" algn="l" defTabSz="932742" rtl="0" eaLnBrk="1" latinLnBrk="0" hangingPunct="1">
                    <a:defRPr sz="1800" kern="1200">
                      <a:solidFill>
                        <a:schemeClr val="lt1"/>
                      </a:solidFill>
                      <a:latin typeface="+mn-lt"/>
                      <a:ea typeface="+mn-ea"/>
                      <a:cs typeface="+mn-cs"/>
                    </a:defRPr>
                  </a:lvl8pPr>
                  <a:lvl9pPr marL="3730969" algn="l" defTabSz="932742" rtl="0" eaLnBrk="1" latinLnBrk="0" hangingPunct="1">
                    <a:defRPr sz="1800" kern="1200">
                      <a:solidFill>
                        <a:schemeClr val="lt1"/>
                      </a:solidFill>
                      <a:latin typeface="+mn-lt"/>
                      <a:ea typeface="+mn-ea"/>
                      <a:cs typeface="+mn-cs"/>
                    </a:defRPr>
                  </a:lvl9pPr>
                </a:lstStyle>
                <a:p>
                  <a:pPr algn="ctr" defTabSz="713131"/>
                  <a:r>
                    <a:rPr lang="en-US" sz="1400" b="1" spc="-40" dirty="0">
                      <a:solidFill>
                        <a:srgbClr val="505050"/>
                      </a:solidFill>
                      <a:ea typeface="Segoe UI" pitchFamily="34" charset="0"/>
                      <a:cs typeface="Segoe UI" pitchFamily="34" charset="0"/>
                    </a:rPr>
                    <a:t>Azure</a:t>
                  </a:r>
                </a:p>
                <a:p>
                  <a:pPr algn="ctr" defTabSz="713131"/>
                  <a:r>
                    <a:rPr lang="en-US" sz="1400" b="1" spc="-40" dirty="0">
                      <a:solidFill>
                        <a:srgbClr val="505050"/>
                      </a:solidFill>
                      <a:ea typeface="Segoe UI" pitchFamily="34" charset="0"/>
                      <a:cs typeface="Segoe UI" pitchFamily="34" charset="0"/>
                    </a:rPr>
                    <a:t>Storage</a:t>
                  </a:r>
                </a:p>
                <a:p>
                  <a:pPr algn="ctr" defTabSz="713131"/>
                  <a:r>
                    <a:rPr lang="en-US" sz="1400" b="1" spc="-40" dirty="0">
                      <a:solidFill>
                        <a:srgbClr val="505050"/>
                      </a:solidFill>
                      <a:ea typeface="Segoe UI" pitchFamily="34" charset="0"/>
                      <a:cs typeface="Segoe UI" pitchFamily="34" charset="0"/>
                    </a:rPr>
                    <a:t>Volume</a:t>
                  </a:r>
                </a:p>
              </p:txBody>
            </p:sp>
            <p:sp>
              <p:nvSpPr>
                <p:cNvPr id="36" name="Flowchart: Magnetic Disk 35"/>
                <p:cNvSpPr/>
                <p:nvPr/>
              </p:nvSpPr>
              <p:spPr bwMode="auto">
                <a:xfrm>
                  <a:off x="7566855" y="3953256"/>
                  <a:ext cx="986415" cy="1191261"/>
                </a:xfrm>
                <a:prstGeom prst="flowChartMagneticDisk">
                  <a:avLst/>
                </a:prstGeom>
                <a:solidFill>
                  <a:srgbClr val="99FF66"/>
                </a:solidFill>
                <a:ln>
                  <a:solidFill>
                    <a:schemeClr val="bg1"/>
                  </a:solidFill>
                  <a:headEnd type="none" w="med" len="med"/>
                  <a:tailEnd type="none" w="med" len="med"/>
                </a:ln>
              </p:spPr>
              <p:style>
                <a:lnRef idx="2">
                  <a:schemeClr val="accent5">
                    <a:shade val="50000"/>
                  </a:schemeClr>
                </a:lnRef>
                <a:fillRef idx="1">
                  <a:schemeClr val="accent5"/>
                </a:fillRef>
                <a:effectRef idx="0">
                  <a:schemeClr val="accent5"/>
                </a:effectRef>
                <a:fontRef idx="minor">
                  <a:schemeClr val="lt1"/>
                </a:fontRef>
              </p:style>
              <p:txBody>
                <a:bodyPr rot="0" spcFirstLastPara="0" vert="horz" wrap="square" lIns="71337" tIns="35669" rIns="35669" bIns="71337" numCol="1" spcCol="0" rtlCol="0" fromWordArt="0" anchor="t" anchorCtr="0" forceAA="0" compatLnSpc="1">
                  <a:prstTxWarp prst="textNoShape">
                    <a:avLst/>
                  </a:prstTxWarp>
                  <a:noAutofit/>
                </a:bodyPr>
                <a:lstStyle>
                  <a:defPPr>
                    <a:defRPr lang="en-US"/>
                  </a:defPPr>
                  <a:lvl1pPr marL="0" algn="l" defTabSz="932742" rtl="0" eaLnBrk="1" latinLnBrk="0" hangingPunct="1">
                    <a:defRPr sz="1800" kern="1200">
                      <a:solidFill>
                        <a:schemeClr val="lt1"/>
                      </a:solidFill>
                      <a:latin typeface="+mn-lt"/>
                      <a:ea typeface="+mn-ea"/>
                      <a:cs typeface="+mn-cs"/>
                    </a:defRPr>
                  </a:lvl1pPr>
                  <a:lvl2pPr marL="466371" algn="l" defTabSz="932742" rtl="0" eaLnBrk="1" latinLnBrk="0" hangingPunct="1">
                    <a:defRPr sz="1800" kern="1200">
                      <a:solidFill>
                        <a:schemeClr val="lt1"/>
                      </a:solidFill>
                      <a:latin typeface="+mn-lt"/>
                      <a:ea typeface="+mn-ea"/>
                      <a:cs typeface="+mn-cs"/>
                    </a:defRPr>
                  </a:lvl2pPr>
                  <a:lvl3pPr marL="932742" algn="l" defTabSz="932742" rtl="0" eaLnBrk="1" latinLnBrk="0" hangingPunct="1">
                    <a:defRPr sz="1800" kern="1200">
                      <a:solidFill>
                        <a:schemeClr val="lt1"/>
                      </a:solidFill>
                      <a:latin typeface="+mn-lt"/>
                      <a:ea typeface="+mn-ea"/>
                      <a:cs typeface="+mn-cs"/>
                    </a:defRPr>
                  </a:lvl3pPr>
                  <a:lvl4pPr marL="1399113" algn="l" defTabSz="932742" rtl="0" eaLnBrk="1" latinLnBrk="0" hangingPunct="1">
                    <a:defRPr sz="1800" kern="1200">
                      <a:solidFill>
                        <a:schemeClr val="lt1"/>
                      </a:solidFill>
                      <a:latin typeface="+mn-lt"/>
                      <a:ea typeface="+mn-ea"/>
                      <a:cs typeface="+mn-cs"/>
                    </a:defRPr>
                  </a:lvl4pPr>
                  <a:lvl5pPr marL="1865484" algn="l" defTabSz="932742" rtl="0" eaLnBrk="1" latinLnBrk="0" hangingPunct="1">
                    <a:defRPr sz="1800" kern="1200">
                      <a:solidFill>
                        <a:schemeClr val="lt1"/>
                      </a:solidFill>
                      <a:latin typeface="+mn-lt"/>
                      <a:ea typeface="+mn-ea"/>
                      <a:cs typeface="+mn-cs"/>
                    </a:defRPr>
                  </a:lvl5pPr>
                  <a:lvl6pPr marL="2331856" algn="l" defTabSz="932742" rtl="0" eaLnBrk="1" latinLnBrk="0" hangingPunct="1">
                    <a:defRPr sz="1800" kern="1200">
                      <a:solidFill>
                        <a:schemeClr val="lt1"/>
                      </a:solidFill>
                      <a:latin typeface="+mn-lt"/>
                      <a:ea typeface="+mn-ea"/>
                      <a:cs typeface="+mn-cs"/>
                    </a:defRPr>
                  </a:lvl6pPr>
                  <a:lvl7pPr marL="2798226" algn="l" defTabSz="932742" rtl="0" eaLnBrk="1" latinLnBrk="0" hangingPunct="1">
                    <a:defRPr sz="1800" kern="1200">
                      <a:solidFill>
                        <a:schemeClr val="lt1"/>
                      </a:solidFill>
                      <a:latin typeface="+mn-lt"/>
                      <a:ea typeface="+mn-ea"/>
                      <a:cs typeface="+mn-cs"/>
                    </a:defRPr>
                  </a:lvl7pPr>
                  <a:lvl8pPr marL="3264597" algn="l" defTabSz="932742" rtl="0" eaLnBrk="1" latinLnBrk="0" hangingPunct="1">
                    <a:defRPr sz="1800" kern="1200">
                      <a:solidFill>
                        <a:schemeClr val="lt1"/>
                      </a:solidFill>
                      <a:latin typeface="+mn-lt"/>
                      <a:ea typeface="+mn-ea"/>
                      <a:cs typeface="+mn-cs"/>
                    </a:defRPr>
                  </a:lvl8pPr>
                  <a:lvl9pPr marL="3730969" algn="l" defTabSz="932742" rtl="0" eaLnBrk="1" latinLnBrk="0" hangingPunct="1">
                    <a:defRPr sz="1800" kern="1200">
                      <a:solidFill>
                        <a:schemeClr val="lt1"/>
                      </a:solidFill>
                      <a:latin typeface="+mn-lt"/>
                      <a:ea typeface="+mn-ea"/>
                      <a:cs typeface="+mn-cs"/>
                    </a:defRPr>
                  </a:lvl9pPr>
                </a:lstStyle>
                <a:p>
                  <a:pPr algn="ctr" defTabSz="713131"/>
                  <a:r>
                    <a:rPr lang="en-US" sz="1400" b="1" spc="-40" dirty="0">
                      <a:solidFill>
                        <a:srgbClr val="505050"/>
                      </a:solidFill>
                      <a:ea typeface="Segoe UI" pitchFamily="34" charset="0"/>
                      <a:cs typeface="Segoe UI" pitchFamily="34" charset="0"/>
                    </a:rPr>
                    <a:t>Azure</a:t>
                  </a:r>
                </a:p>
                <a:p>
                  <a:pPr algn="ctr" defTabSz="713131"/>
                  <a:r>
                    <a:rPr lang="en-US" sz="1400" b="1" spc="-40" dirty="0">
                      <a:solidFill>
                        <a:srgbClr val="505050"/>
                      </a:solidFill>
                      <a:ea typeface="Segoe UI" pitchFamily="34" charset="0"/>
                      <a:cs typeface="Segoe UI" pitchFamily="34" charset="0"/>
                    </a:rPr>
                    <a:t>Storage</a:t>
                  </a:r>
                </a:p>
                <a:p>
                  <a:pPr algn="ctr" defTabSz="713131"/>
                  <a:r>
                    <a:rPr lang="en-US" sz="1400" b="1" spc="-40" dirty="0">
                      <a:solidFill>
                        <a:srgbClr val="505050"/>
                      </a:solidFill>
                      <a:ea typeface="Segoe UI" pitchFamily="34" charset="0"/>
                      <a:cs typeface="Segoe UI" pitchFamily="34" charset="0"/>
                    </a:rPr>
                    <a:t>Volume</a:t>
                  </a:r>
                </a:p>
              </p:txBody>
            </p:sp>
          </p:grpSp>
          <p:sp>
            <p:nvSpPr>
              <p:cNvPr id="33" name="TextBox 73"/>
              <p:cNvSpPr txBox="1"/>
              <p:nvPr/>
            </p:nvSpPr>
            <p:spPr>
              <a:xfrm>
                <a:off x="6388054" y="3364474"/>
                <a:ext cx="1266054" cy="573867"/>
              </a:xfrm>
              <a:prstGeom prst="rect">
                <a:avLst/>
              </a:prstGeom>
              <a:noFill/>
            </p:spPr>
            <p:txBody>
              <a:bodyPr wrap="none" lIns="0" tIns="0" rIns="0" bIns="0" rtlCol="0">
                <a:spAutoFit/>
              </a:bodyPr>
              <a:lstStyle>
                <a:defPPr>
                  <a:defRPr lang="en-US"/>
                </a:defPPr>
                <a:lvl1pPr marL="0" algn="l" defTabSz="932742" rtl="0" eaLnBrk="1" latinLnBrk="0" hangingPunct="1">
                  <a:defRPr sz="1800" kern="1200">
                    <a:solidFill>
                      <a:schemeClr val="tx1"/>
                    </a:solidFill>
                    <a:latin typeface="+mn-lt"/>
                    <a:ea typeface="+mn-ea"/>
                    <a:cs typeface="+mn-cs"/>
                  </a:defRPr>
                </a:lvl1pPr>
                <a:lvl2pPr marL="466371" algn="l" defTabSz="932742" rtl="0" eaLnBrk="1" latinLnBrk="0" hangingPunct="1">
                  <a:defRPr sz="1800" kern="1200">
                    <a:solidFill>
                      <a:schemeClr val="tx1"/>
                    </a:solidFill>
                    <a:latin typeface="+mn-lt"/>
                    <a:ea typeface="+mn-ea"/>
                    <a:cs typeface="+mn-cs"/>
                  </a:defRPr>
                </a:lvl2pPr>
                <a:lvl3pPr marL="932742" algn="l" defTabSz="932742" rtl="0" eaLnBrk="1" latinLnBrk="0" hangingPunct="1">
                  <a:defRPr sz="1800" kern="1200">
                    <a:solidFill>
                      <a:schemeClr val="tx1"/>
                    </a:solidFill>
                    <a:latin typeface="+mn-lt"/>
                    <a:ea typeface="+mn-ea"/>
                    <a:cs typeface="+mn-cs"/>
                  </a:defRPr>
                </a:lvl3pPr>
                <a:lvl4pPr marL="1399113" algn="l" defTabSz="932742" rtl="0" eaLnBrk="1" latinLnBrk="0" hangingPunct="1">
                  <a:defRPr sz="1800" kern="1200">
                    <a:solidFill>
                      <a:schemeClr val="tx1"/>
                    </a:solidFill>
                    <a:latin typeface="+mn-lt"/>
                    <a:ea typeface="+mn-ea"/>
                    <a:cs typeface="+mn-cs"/>
                  </a:defRPr>
                </a:lvl4pPr>
                <a:lvl5pPr marL="1865484" algn="l" defTabSz="932742" rtl="0" eaLnBrk="1" latinLnBrk="0" hangingPunct="1">
                  <a:defRPr sz="1800" kern="1200">
                    <a:solidFill>
                      <a:schemeClr val="tx1"/>
                    </a:solidFill>
                    <a:latin typeface="+mn-lt"/>
                    <a:ea typeface="+mn-ea"/>
                    <a:cs typeface="+mn-cs"/>
                  </a:defRPr>
                </a:lvl5pPr>
                <a:lvl6pPr marL="2331856" algn="l" defTabSz="932742" rtl="0" eaLnBrk="1" latinLnBrk="0" hangingPunct="1">
                  <a:defRPr sz="1800" kern="1200">
                    <a:solidFill>
                      <a:schemeClr val="tx1"/>
                    </a:solidFill>
                    <a:latin typeface="+mn-lt"/>
                    <a:ea typeface="+mn-ea"/>
                    <a:cs typeface="+mn-cs"/>
                  </a:defRPr>
                </a:lvl6pPr>
                <a:lvl7pPr marL="2798226" algn="l" defTabSz="932742" rtl="0" eaLnBrk="1" latinLnBrk="0" hangingPunct="1">
                  <a:defRPr sz="1800" kern="1200">
                    <a:solidFill>
                      <a:schemeClr val="tx1"/>
                    </a:solidFill>
                    <a:latin typeface="+mn-lt"/>
                    <a:ea typeface="+mn-ea"/>
                    <a:cs typeface="+mn-cs"/>
                  </a:defRPr>
                </a:lvl7pPr>
                <a:lvl8pPr marL="3264597" algn="l" defTabSz="932742" rtl="0" eaLnBrk="1" latinLnBrk="0" hangingPunct="1">
                  <a:defRPr sz="1800" kern="1200">
                    <a:solidFill>
                      <a:schemeClr val="tx1"/>
                    </a:solidFill>
                    <a:latin typeface="+mn-lt"/>
                    <a:ea typeface="+mn-ea"/>
                    <a:cs typeface="+mn-cs"/>
                  </a:defRPr>
                </a:lvl8pPr>
                <a:lvl9pPr marL="3730969" algn="l" defTabSz="932742" rtl="0" eaLnBrk="1" latinLnBrk="0" hangingPunct="1">
                  <a:defRPr sz="1800" kern="1200">
                    <a:solidFill>
                      <a:schemeClr val="tx1"/>
                    </a:solidFill>
                    <a:latin typeface="+mn-lt"/>
                    <a:ea typeface="+mn-ea"/>
                    <a:cs typeface="+mn-cs"/>
                  </a:defRPr>
                </a:lvl9pPr>
              </a:lstStyle>
              <a:p>
                <a:r>
                  <a:rPr lang="en-US" sz="3329" dirty="0">
                    <a:solidFill>
                      <a:srgbClr val="505050"/>
                    </a:solidFill>
                  </a:rPr>
                  <a:t>Azure</a:t>
                </a:r>
              </a:p>
            </p:txBody>
          </p:sp>
        </p:grpSp>
      </p:grpSp>
      <p:cxnSp>
        <p:nvCxnSpPr>
          <p:cNvPr id="37" name="Straight Arrow Connector 36"/>
          <p:cNvCxnSpPr/>
          <p:nvPr/>
        </p:nvCxnSpPr>
        <p:spPr>
          <a:xfrm flipH="1">
            <a:off x="3512174" y="2963539"/>
            <a:ext cx="1707122" cy="1211452"/>
          </a:xfrm>
          <a:prstGeom prst="straightConnector1">
            <a:avLst/>
          </a:prstGeom>
          <a:ln w="57150">
            <a:solidFill>
              <a:schemeClr val="accent6"/>
            </a:solidFill>
            <a:prstDash val="sysDash"/>
            <a:tailEnd type="triangle"/>
          </a:ln>
          <a:effectLst>
            <a:outerShdw blurRad="63500" sx="102000" sy="102000" algn="ctr"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38" name="Straight Arrow Connector 37"/>
          <p:cNvCxnSpPr/>
          <p:nvPr/>
        </p:nvCxnSpPr>
        <p:spPr>
          <a:xfrm>
            <a:off x="6374415" y="2976076"/>
            <a:ext cx="1812242" cy="1354060"/>
          </a:xfrm>
          <a:prstGeom prst="straightConnector1">
            <a:avLst/>
          </a:prstGeom>
          <a:ln w="57150">
            <a:solidFill>
              <a:schemeClr val="accent6"/>
            </a:solidFill>
            <a:prstDash val="sysDash"/>
            <a:tailEnd type="triangle"/>
          </a:ln>
        </p:spPr>
        <p:style>
          <a:lnRef idx="1">
            <a:schemeClr val="accent1"/>
          </a:lnRef>
          <a:fillRef idx="0">
            <a:schemeClr val="accent1"/>
          </a:fillRef>
          <a:effectRef idx="0">
            <a:schemeClr val="accent1"/>
          </a:effectRef>
          <a:fontRef idx="minor">
            <a:schemeClr val="tx1"/>
          </a:fontRef>
        </p:style>
      </p:cxnSp>
      <p:sp>
        <p:nvSpPr>
          <p:cNvPr id="39" name="TextBox 38"/>
          <p:cNvSpPr txBox="1"/>
          <p:nvPr/>
        </p:nvSpPr>
        <p:spPr>
          <a:xfrm>
            <a:off x="1" y="6642289"/>
            <a:ext cx="3806190" cy="352236"/>
          </a:xfrm>
          <a:prstGeom prst="rect">
            <a:avLst/>
          </a:prstGeom>
          <a:noFill/>
        </p:spPr>
        <p:txBody>
          <a:bodyPr wrap="square" lIns="365760" tIns="146304" rIns="182880" bIns="146304" rtlCol="0" anchor="ctr" anchorCtr="0">
            <a:noAutofit/>
          </a:bodyPr>
          <a:lstStyle/>
          <a:p>
            <a:pPr>
              <a:lnSpc>
                <a:spcPct val="90000"/>
              </a:lnSpc>
              <a:spcAft>
                <a:spcPts val="600"/>
              </a:spcAft>
            </a:pPr>
            <a:r>
              <a:rPr lang="en-US" sz="1400" dirty="0">
                <a:solidFill>
                  <a:schemeClr val="bg1"/>
                </a:solidFill>
                <a:latin typeface="Segoe UI Semibold" panose="020B0702040204020203" pitchFamily="34" charset="0"/>
                <a:ea typeface="Segoe UI Black" panose="020B0A02040204020203" pitchFamily="34" charset="0"/>
                <a:cs typeface="Segoe UI Semibold" panose="020B0702040204020203" pitchFamily="34" charset="0"/>
              </a:rPr>
              <a:t>Access any data</a:t>
            </a:r>
          </a:p>
        </p:txBody>
      </p:sp>
      <p:sp>
        <p:nvSpPr>
          <p:cNvPr id="40" name="TextBox 39"/>
          <p:cNvSpPr txBox="1"/>
          <p:nvPr/>
        </p:nvSpPr>
        <p:spPr>
          <a:xfrm>
            <a:off x="383775" y="5435863"/>
            <a:ext cx="1081467" cy="709763"/>
          </a:xfrm>
          <a:prstGeom prst="rect">
            <a:avLst/>
          </a:prstGeom>
          <a:solidFill>
            <a:schemeClr val="bg1"/>
          </a:solidFill>
        </p:spPr>
        <p:txBody>
          <a:bodyPr wrap="square" lIns="0" tIns="0" rIns="0" bIns="0" rtlCol="0">
            <a:noAutofit/>
          </a:bodyPr>
          <a:lstStyle/>
          <a:p>
            <a:pPr algn="ctr">
              <a:lnSpc>
                <a:spcPct val="90000"/>
              </a:lnSpc>
              <a:spcAft>
                <a:spcPts val="0"/>
              </a:spcAft>
            </a:pPr>
            <a:r>
              <a:rPr lang="en-US" sz="1800" dirty="0">
                <a:gradFill>
                  <a:gsLst>
                    <a:gs pos="0">
                      <a:schemeClr val="tx1"/>
                    </a:gs>
                    <a:gs pos="30000">
                      <a:schemeClr val="tx1"/>
                    </a:gs>
                  </a:gsLst>
                  <a:lin ang="5400000" scaled="0"/>
                </a:gradFill>
              </a:rPr>
              <a:t>Hadoop</a:t>
            </a:r>
          </a:p>
          <a:p>
            <a:pPr algn="ctr">
              <a:lnSpc>
                <a:spcPct val="90000"/>
              </a:lnSpc>
              <a:spcAft>
                <a:spcPts val="0"/>
              </a:spcAft>
            </a:pPr>
            <a:r>
              <a:rPr lang="en-US" sz="1800" dirty="0">
                <a:gradFill>
                  <a:gsLst>
                    <a:gs pos="0">
                      <a:schemeClr val="tx1"/>
                    </a:gs>
                    <a:gs pos="30000">
                      <a:schemeClr val="tx1"/>
                    </a:gs>
                  </a:gsLst>
                  <a:lin ang="5400000" scaled="0"/>
                </a:gradFill>
              </a:rPr>
              <a:t>Cluster</a:t>
            </a:r>
          </a:p>
        </p:txBody>
      </p:sp>
    </p:spTree>
    <p:extLst>
      <p:ext uri="{BB962C8B-B14F-4D97-AF65-F5344CB8AC3E}">
        <p14:creationId xmlns:p14="http://schemas.microsoft.com/office/powerpoint/2010/main" val="2069033688"/>
      </p:ext>
    </p:extLst>
  </p:cSld>
  <p:clrMapOvr>
    <a:masterClrMapping/>
  </p:clrMapOvr>
  <p:transition>
    <p:fade/>
  </p:transition>
</p:sld>
</file>

<file path=ppt/slides/slide17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4" name="Title 3"/>
          <p:cNvSpPr>
            <a:spLocks noGrp="1"/>
          </p:cNvSpPr>
          <p:nvPr>
            <p:ph type="title"/>
          </p:nvPr>
        </p:nvSpPr>
        <p:spPr/>
        <p:txBody>
          <a:bodyPr/>
          <a:lstStyle/>
          <a:p>
            <a:r>
              <a:rPr lang="en-US" dirty="0"/>
              <a:t>After Setup</a:t>
            </a:r>
          </a:p>
        </p:txBody>
      </p:sp>
      <p:sp>
        <p:nvSpPr>
          <p:cNvPr id="3" name="Text Placeholder 2"/>
          <p:cNvSpPr>
            <a:spLocks noGrp="1"/>
          </p:cNvSpPr>
          <p:nvPr>
            <p:ph type="body" sz="quarter" idx="4294967295"/>
          </p:nvPr>
        </p:nvSpPr>
        <p:spPr>
          <a:xfrm>
            <a:off x="8455025" y="1387021"/>
            <a:ext cx="3981450" cy="6704013"/>
          </a:xfrm>
        </p:spPr>
        <p:txBody>
          <a:bodyPr/>
          <a:lstStyle/>
          <a:p>
            <a:pPr marL="0" indent="0">
              <a:buNone/>
            </a:pPr>
            <a:endParaRPr lang="en-US" sz="1800" dirty="0">
              <a:solidFill>
                <a:schemeClr val="tx1"/>
              </a:solidFill>
              <a:latin typeface="Segoe UI Semilight" panose="020B0402040204020203" pitchFamily="34" charset="0"/>
              <a:cs typeface="Segoe UI Semilight" panose="020B0402040204020203" pitchFamily="34" charset="0"/>
            </a:endParaRPr>
          </a:p>
          <a:p>
            <a:pPr marL="0" indent="0">
              <a:buNone/>
            </a:pPr>
            <a:r>
              <a:rPr lang="en-US" sz="1800" b="1" dirty="0">
                <a:solidFill>
                  <a:schemeClr val="tx1"/>
                </a:solidFill>
                <a:latin typeface="Segoe UI Semilight" panose="020B0402040204020203" pitchFamily="34" charset="0"/>
                <a:cs typeface="Segoe UI Semilight" panose="020B0402040204020203" pitchFamily="34" charset="0"/>
              </a:rPr>
              <a:t>Compute nodes are used for scale-out query processing on external tables in HDFS</a:t>
            </a:r>
          </a:p>
          <a:p>
            <a:pPr marL="0" indent="0">
              <a:buNone/>
            </a:pPr>
            <a:endParaRPr lang="en-US" sz="1800" b="1" dirty="0">
              <a:solidFill>
                <a:schemeClr val="tx1"/>
              </a:solidFill>
              <a:latin typeface="Segoe UI Semilight" panose="020B0402040204020203" pitchFamily="34" charset="0"/>
              <a:cs typeface="Segoe UI Semilight" panose="020B0402040204020203" pitchFamily="34" charset="0"/>
            </a:endParaRPr>
          </a:p>
          <a:p>
            <a:pPr marL="0" indent="0">
              <a:buNone/>
            </a:pPr>
            <a:r>
              <a:rPr lang="en-US" sz="1800" b="1" dirty="0">
                <a:solidFill>
                  <a:schemeClr val="tx1"/>
                </a:solidFill>
                <a:latin typeface="Segoe UI Semilight" panose="020B0402040204020203" pitchFamily="34" charset="0"/>
                <a:cs typeface="Segoe UI Semilight" panose="020B0402040204020203" pitchFamily="34" charset="0"/>
              </a:rPr>
              <a:t>Tables on compute nodes </a:t>
            </a:r>
            <a:r>
              <a:rPr lang="en-US" sz="1800" b="1" u="sng" dirty="0">
                <a:solidFill>
                  <a:schemeClr val="tx1"/>
                </a:solidFill>
                <a:latin typeface="Segoe UI Semilight" panose="020B0402040204020203" pitchFamily="34" charset="0"/>
                <a:cs typeface="Segoe UI Semilight" panose="020B0402040204020203" pitchFamily="34" charset="0"/>
              </a:rPr>
              <a:t>cannot</a:t>
            </a:r>
            <a:r>
              <a:rPr lang="en-US" sz="1800" b="1" dirty="0">
                <a:solidFill>
                  <a:schemeClr val="tx1"/>
                </a:solidFill>
                <a:latin typeface="Segoe UI Semilight" panose="020B0402040204020203" pitchFamily="34" charset="0"/>
                <a:cs typeface="Segoe UI Semilight" panose="020B0402040204020203" pitchFamily="34" charset="0"/>
              </a:rPr>
              <a:t> be referenced by queries submitted to head node</a:t>
            </a:r>
          </a:p>
          <a:p>
            <a:pPr marL="0" indent="0">
              <a:buNone/>
            </a:pPr>
            <a:endParaRPr lang="en-US" sz="1800" b="1" dirty="0">
              <a:solidFill>
                <a:schemeClr val="tx1"/>
              </a:solidFill>
              <a:latin typeface="Segoe UI Semilight" panose="020B0402040204020203" pitchFamily="34" charset="0"/>
              <a:cs typeface="Segoe UI Semilight" panose="020B0402040204020203" pitchFamily="34" charset="0"/>
            </a:endParaRPr>
          </a:p>
          <a:p>
            <a:pPr marL="0" indent="0">
              <a:buNone/>
            </a:pPr>
            <a:r>
              <a:rPr lang="en-US" sz="1800" b="1" dirty="0">
                <a:solidFill>
                  <a:schemeClr val="tx1"/>
                </a:solidFill>
                <a:latin typeface="Segoe UI Semilight" panose="020B0402040204020203" pitchFamily="34" charset="0"/>
                <a:cs typeface="Segoe UI Semilight" panose="020B0402040204020203" pitchFamily="34" charset="0"/>
              </a:rPr>
              <a:t>Number of compute nodes can be dynamically adjusted by DBA</a:t>
            </a:r>
          </a:p>
          <a:p>
            <a:pPr marL="0" indent="0">
              <a:buNone/>
            </a:pPr>
            <a:endParaRPr lang="en-US" sz="1800" b="1" dirty="0">
              <a:solidFill>
                <a:schemeClr val="tx1"/>
              </a:solidFill>
              <a:latin typeface="Segoe UI Semilight" panose="020B0402040204020203" pitchFamily="34" charset="0"/>
              <a:cs typeface="Segoe UI Semilight" panose="020B0402040204020203" pitchFamily="34" charset="0"/>
            </a:endParaRPr>
          </a:p>
          <a:p>
            <a:pPr marL="0" indent="0">
              <a:buNone/>
            </a:pPr>
            <a:r>
              <a:rPr lang="en-US" sz="1800" b="1" dirty="0">
                <a:solidFill>
                  <a:schemeClr val="tx1"/>
                </a:solidFill>
                <a:latin typeface="Segoe UI Semilight" panose="020B0402040204020203" pitchFamily="34" charset="0"/>
                <a:cs typeface="Segoe UI Semilight" panose="020B0402040204020203" pitchFamily="34" charset="0"/>
              </a:rPr>
              <a:t>Hadoop clusters can be shared between multiple SQL16 PolyBase groups</a:t>
            </a:r>
          </a:p>
          <a:p>
            <a:pPr marL="0" indent="0">
              <a:buNone/>
            </a:pPr>
            <a:endParaRPr lang="en-US" sz="1800" dirty="0">
              <a:solidFill>
                <a:schemeClr val="tx1"/>
              </a:solidFill>
              <a:latin typeface="Segoe UI Semilight" panose="020B0402040204020203" pitchFamily="34" charset="0"/>
              <a:cs typeface="Segoe UI Semilight" panose="020B0402040204020203" pitchFamily="34" charset="0"/>
            </a:endParaRPr>
          </a:p>
          <a:p>
            <a:pPr marL="0" indent="0">
              <a:buNone/>
            </a:pPr>
            <a:endParaRPr lang="en-US" sz="1800" dirty="0">
              <a:solidFill>
                <a:schemeClr val="tx1"/>
              </a:solidFill>
              <a:latin typeface="Segoe UI Semilight" panose="020B0402040204020203" pitchFamily="34" charset="0"/>
              <a:cs typeface="Segoe UI Semilight" panose="020B0402040204020203" pitchFamily="34" charset="0"/>
            </a:endParaRPr>
          </a:p>
          <a:p>
            <a:pPr marL="0" indent="0">
              <a:buNone/>
            </a:pPr>
            <a:endParaRPr lang="en-US" sz="1800" dirty="0">
              <a:solidFill>
                <a:schemeClr val="tx1"/>
              </a:solidFill>
              <a:latin typeface="Segoe UI Semilight" panose="020B0402040204020203" pitchFamily="34" charset="0"/>
              <a:cs typeface="Segoe UI Semilight" panose="020B0402040204020203" pitchFamily="34" charset="0"/>
            </a:endParaRPr>
          </a:p>
        </p:txBody>
      </p:sp>
      <p:grpSp>
        <p:nvGrpSpPr>
          <p:cNvPr id="24" name="Group 23"/>
          <p:cNvGrpSpPr/>
          <p:nvPr/>
        </p:nvGrpSpPr>
        <p:grpSpPr>
          <a:xfrm>
            <a:off x="481790" y="1791838"/>
            <a:ext cx="3098745" cy="923329"/>
            <a:chOff x="429143" y="1975664"/>
            <a:chExt cx="3038255" cy="905307"/>
          </a:xfrm>
        </p:grpSpPr>
        <p:sp>
          <p:nvSpPr>
            <p:cNvPr id="6" name="TextBox 5"/>
            <p:cNvSpPr txBox="1"/>
            <p:nvPr/>
          </p:nvSpPr>
          <p:spPr>
            <a:xfrm>
              <a:off x="429143" y="1975664"/>
              <a:ext cx="2140835" cy="905307"/>
            </a:xfrm>
            <a:prstGeom prst="rect">
              <a:avLst/>
            </a:prstGeom>
            <a:solidFill>
              <a:srgbClr val="D83B01"/>
            </a:solidFill>
            <a:effectLst/>
          </p:spPr>
          <p:txBody>
            <a:bodyPr wrap="square" lIns="0" tIns="0" rIns="0" bIns="0" rtlCol="0">
              <a:spAutoFit/>
            </a:bodyPr>
            <a:lstStyle/>
            <a:p>
              <a:pPr algn="ctr"/>
              <a:r>
                <a:rPr lang="en-US" sz="2000" dirty="0">
                  <a:solidFill>
                    <a:schemeClr val="bg1"/>
                  </a:solidFill>
                  <a:latin typeface="+mj-lt"/>
                </a:rPr>
                <a:t>PolyBase T-SQL queries submitted here</a:t>
              </a:r>
            </a:p>
          </p:txBody>
        </p:sp>
        <p:cxnSp>
          <p:nvCxnSpPr>
            <p:cNvPr id="10" name="Straight Arrow Connector 9"/>
            <p:cNvCxnSpPr/>
            <p:nvPr/>
          </p:nvCxnSpPr>
          <p:spPr>
            <a:xfrm>
              <a:off x="2577225" y="2270238"/>
              <a:ext cx="890173" cy="0"/>
            </a:xfrm>
            <a:prstGeom prst="straightConnector1">
              <a:avLst/>
            </a:prstGeom>
            <a:ln>
              <a:solidFill>
                <a:schemeClr val="tx1"/>
              </a:solidFill>
              <a:headEnd type="none"/>
              <a:tailEnd type="triangle"/>
            </a:ln>
          </p:spPr>
          <p:style>
            <a:lnRef idx="1">
              <a:schemeClr val="accent1"/>
            </a:lnRef>
            <a:fillRef idx="0">
              <a:schemeClr val="accent1"/>
            </a:fillRef>
            <a:effectRef idx="0">
              <a:schemeClr val="accent1"/>
            </a:effectRef>
            <a:fontRef idx="minor">
              <a:schemeClr val="tx1"/>
            </a:fontRef>
          </p:style>
        </p:cxnSp>
      </p:grpSp>
      <p:grpSp>
        <p:nvGrpSpPr>
          <p:cNvPr id="25" name="Group 24"/>
          <p:cNvGrpSpPr/>
          <p:nvPr/>
        </p:nvGrpSpPr>
        <p:grpSpPr>
          <a:xfrm>
            <a:off x="-44005" y="2599682"/>
            <a:ext cx="3341385" cy="1867611"/>
            <a:chOff x="163942" y="2793973"/>
            <a:chExt cx="2774036" cy="1710444"/>
          </a:xfrm>
        </p:grpSpPr>
        <p:sp>
          <p:nvSpPr>
            <p:cNvPr id="15" name="TextBox 14"/>
            <p:cNvSpPr txBox="1"/>
            <p:nvPr/>
          </p:nvSpPr>
          <p:spPr>
            <a:xfrm>
              <a:off x="163942" y="3376913"/>
              <a:ext cx="2028264" cy="1127504"/>
            </a:xfrm>
            <a:prstGeom prst="rect">
              <a:avLst/>
            </a:prstGeom>
            <a:solidFill>
              <a:srgbClr val="D83B01"/>
            </a:solidFill>
            <a:effectLst/>
          </p:spPr>
          <p:txBody>
            <a:bodyPr wrap="square" lIns="0" tIns="0" rIns="0" bIns="0" rtlCol="0">
              <a:spAutoFit/>
            </a:bodyPr>
            <a:lstStyle/>
            <a:p>
              <a:pPr algn="ctr"/>
              <a:r>
                <a:rPr lang="en-US" sz="2000" dirty="0" err="1">
                  <a:solidFill>
                    <a:schemeClr val="bg1"/>
                  </a:solidFill>
                  <a:latin typeface="+mj-lt"/>
                </a:rPr>
                <a:t>PolyBase</a:t>
              </a:r>
              <a:r>
                <a:rPr lang="en-US" sz="2000" dirty="0">
                  <a:solidFill>
                    <a:schemeClr val="bg1"/>
                  </a:solidFill>
                  <a:latin typeface="+mj-lt"/>
                </a:rPr>
                <a:t> queries can only refer to tables here and/or external tables here</a:t>
              </a:r>
            </a:p>
          </p:txBody>
        </p:sp>
        <p:cxnSp>
          <p:nvCxnSpPr>
            <p:cNvPr id="12" name="Straight Arrow Connector 11"/>
            <p:cNvCxnSpPr>
              <a:stCxn id="15" idx="3"/>
            </p:cNvCxnSpPr>
            <p:nvPr/>
          </p:nvCxnSpPr>
          <p:spPr>
            <a:xfrm flipV="1">
              <a:off x="2192206" y="2793973"/>
              <a:ext cx="745772" cy="1146692"/>
            </a:xfrm>
            <a:prstGeom prst="straightConnector1">
              <a:avLst/>
            </a:prstGeom>
            <a:ln>
              <a:solidFill>
                <a:schemeClr val="tx1"/>
              </a:solidFill>
              <a:headEnd type="none"/>
              <a:tailEnd type="triangle"/>
            </a:ln>
          </p:spPr>
          <p:style>
            <a:lnRef idx="1">
              <a:schemeClr val="accent1"/>
            </a:lnRef>
            <a:fillRef idx="0">
              <a:schemeClr val="accent1"/>
            </a:fillRef>
            <a:effectRef idx="0">
              <a:schemeClr val="accent1"/>
            </a:effectRef>
            <a:fontRef idx="minor">
              <a:schemeClr val="tx1"/>
            </a:fontRef>
          </p:style>
        </p:cxnSp>
        <p:cxnSp>
          <p:nvCxnSpPr>
            <p:cNvPr id="18" name="Straight Arrow Connector 17"/>
            <p:cNvCxnSpPr>
              <a:stCxn id="15" idx="3"/>
            </p:cNvCxnSpPr>
            <p:nvPr/>
          </p:nvCxnSpPr>
          <p:spPr>
            <a:xfrm>
              <a:off x="2192206" y="3940665"/>
              <a:ext cx="410698" cy="442000"/>
            </a:xfrm>
            <a:prstGeom prst="straightConnector1">
              <a:avLst/>
            </a:prstGeom>
            <a:ln>
              <a:solidFill>
                <a:schemeClr val="tx1"/>
              </a:solidFill>
              <a:headEnd type="none"/>
              <a:tailEnd type="triangle"/>
            </a:ln>
          </p:spPr>
          <p:style>
            <a:lnRef idx="1">
              <a:schemeClr val="accent1"/>
            </a:lnRef>
            <a:fillRef idx="0">
              <a:schemeClr val="accent1"/>
            </a:fillRef>
            <a:effectRef idx="0">
              <a:schemeClr val="accent1"/>
            </a:effectRef>
            <a:fontRef idx="minor">
              <a:schemeClr val="tx1"/>
            </a:fontRef>
          </p:style>
        </p:cxnSp>
      </p:grpSp>
      <p:pic>
        <p:nvPicPr>
          <p:cNvPr id="16" name="Picture 15"/>
          <p:cNvPicPr>
            <a:picLocks noChangeAspect="1"/>
          </p:cNvPicPr>
          <p:nvPr/>
        </p:nvPicPr>
        <p:blipFill>
          <a:blip r:embed="rId3"/>
          <a:stretch>
            <a:fillRect/>
          </a:stretch>
        </p:blipFill>
        <p:spPr>
          <a:xfrm>
            <a:off x="2839061" y="1295643"/>
            <a:ext cx="5251726" cy="4365838"/>
          </a:xfrm>
          <a:prstGeom prst="rect">
            <a:avLst/>
          </a:prstGeom>
        </p:spPr>
      </p:pic>
      <p:sp>
        <p:nvSpPr>
          <p:cNvPr id="17" name="TextBox 19"/>
          <p:cNvSpPr txBox="1"/>
          <p:nvPr/>
        </p:nvSpPr>
        <p:spPr>
          <a:xfrm rot="16200000">
            <a:off x="6864178" y="2872896"/>
            <a:ext cx="2375184" cy="307777"/>
          </a:xfrm>
          <a:prstGeom prst="rect">
            <a:avLst/>
          </a:prstGeom>
          <a:noFill/>
        </p:spPr>
        <p:txBody>
          <a:bodyPr wrap="square" lIns="0" tIns="0" rIns="0" bIns="0" rtlCol="0">
            <a:spAutoFit/>
          </a:bodyPr>
          <a:lstStyle>
            <a:defPPr>
              <a:defRPr lang="en-US"/>
            </a:defPPr>
            <a:lvl1pPr marL="0" algn="l" defTabSz="932742" rtl="0" eaLnBrk="1" latinLnBrk="0" hangingPunct="1">
              <a:defRPr sz="1800" kern="1200">
                <a:solidFill>
                  <a:schemeClr val="tx1"/>
                </a:solidFill>
                <a:latin typeface="+mn-lt"/>
                <a:ea typeface="+mn-ea"/>
                <a:cs typeface="+mn-cs"/>
              </a:defRPr>
            </a:lvl1pPr>
            <a:lvl2pPr marL="466371" algn="l" defTabSz="932742" rtl="0" eaLnBrk="1" latinLnBrk="0" hangingPunct="1">
              <a:defRPr sz="1800" kern="1200">
                <a:solidFill>
                  <a:schemeClr val="tx1"/>
                </a:solidFill>
                <a:latin typeface="+mn-lt"/>
                <a:ea typeface="+mn-ea"/>
                <a:cs typeface="+mn-cs"/>
              </a:defRPr>
            </a:lvl2pPr>
            <a:lvl3pPr marL="932742" algn="l" defTabSz="932742" rtl="0" eaLnBrk="1" latinLnBrk="0" hangingPunct="1">
              <a:defRPr sz="1800" kern="1200">
                <a:solidFill>
                  <a:schemeClr val="tx1"/>
                </a:solidFill>
                <a:latin typeface="+mn-lt"/>
                <a:ea typeface="+mn-ea"/>
                <a:cs typeface="+mn-cs"/>
              </a:defRPr>
            </a:lvl3pPr>
            <a:lvl4pPr marL="1399113" algn="l" defTabSz="932742" rtl="0" eaLnBrk="1" latinLnBrk="0" hangingPunct="1">
              <a:defRPr sz="1800" kern="1200">
                <a:solidFill>
                  <a:schemeClr val="tx1"/>
                </a:solidFill>
                <a:latin typeface="+mn-lt"/>
                <a:ea typeface="+mn-ea"/>
                <a:cs typeface="+mn-cs"/>
              </a:defRPr>
            </a:lvl4pPr>
            <a:lvl5pPr marL="1865484" algn="l" defTabSz="932742" rtl="0" eaLnBrk="1" latinLnBrk="0" hangingPunct="1">
              <a:defRPr sz="1800" kern="1200">
                <a:solidFill>
                  <a:schemeClr val="tx1"/>
                </a:solidFill>
                <a:latin typeface="+mn-lt"/>
                <a:ea typeface="+mn-ea"/>
                <a:cs typeface="+mn-cs"/>
              </a:defRPr>
            </a:lvl5pPr>
            <a:lvl6pPr marL="2331856" algn="l" defTabSz="932742" rtl="0" eaLnBrk="1" latinLnBrk="0" hangingPunct="1">
              <a:defRPr sz="1800" kern="1200">
                <a:solidFill>
                  <a:schemeClr val="tx1"/>
                </a:solidFill>
                <a:latin typeface="+mn-lt"/>
                <a:ea typeface="+mn-ea"/>
                <a:cs typeface="+mn-cs"/>
              </a:defRPr>
            </a:lvl6pPr>
            <a:lvl7pPr marL="2798226" algn="l" defTabSz="932742" rtl="0" eaLnBrk="1" latinLnBrk="0" hangingPunct="1">
              <a:defRPr sz="1800" kern="1200">
                <a:solidFill>
                  <a:schemeClr val="tx1"/>
                </a:solidFill>
                <a:latin typeface="+mn-lt"/>
                <a:ea typeface="+mn-ea"/>
                <a:cs typeface="+mn-cs"/>
              </a:defRPr>
            </a:lvl7pPr>
            <a:lvl8pPr marL="3264597" algn="l" defTabSz="932742" rtl="0" eaLnBrk="1" latinLnBrk="0" hangingPunct="1">
              <a:defRPr sz="1800" kern="1200">
                <a:solidFill>
                  <a:schemeClr val="tx1"/>
                </a:solidFill>
                <a:latin typeface="+mn-lt"/>
                <a:ea typeface="+mn-ea"/>
                <a:cs typeface="+mn-cs"/>
              </a:defRPr>
            </a:lvl8pPr>
            <a:lvl9pPr marL="3730969" algn="l" defTabSz="932742" rtl="0" eaLnBrk="1" latinLnBrk="0" hangingPunct="1">
              <a:defRPr sz="1800" kern="1200">
                <a:solidFill>
                  <a:schemeClr val="tx1"/>
                </a:solidFill>
                <a:latin typeface="+mn-lt"/>
                <a:ea typeface="+mn-ea"/>
                <a:cs typeface="+mn-cs"/>
              </a:defRPr>
            </a:lvl9pPr>
          </a:lstStyle>
          <a:p>
            <a:pPr algn="ctr"/>
            <a:r>
              <a:rPr lang="en-US" sz="2000" b="1" dirty="0">
                <a:solidFill>
                  <a:srgbClr val="FF0000"/>
                </a:solidFill>
                <a:latin typeface="Segoe UI Light" pitchFamily="34" charset="0"/>
              </a:rPr>
              <a:t>Compute nodes</a:t>
            </a:r>
          </a:p>
        </p:txBody>
      </p:sp>
      <p:sp>
        <p:nvSpPr>
          <p:cNvPr id="7" name="Left Brace 6"/>
          <p:cNvSpPr/>
          <p:nvPr/>
        </p:nvSpPr>
        <p:spPr>
          <a:xfrm flipH="1" flipV="1">
            <a:off x="7391127" y="1791839"/>
            <a:ext cx="497716" cy="2278251"/>
          </a:xfrm>
          <a:prstGeom prst="leftBrace">
            <a:avLst/>
          </a:prstGeom>
          <a:ln>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0" name="TextBox 19"/>
          <p:cNvSpPr txBox="1"/>
          <p:nvPr/>
        </p:nvSpPr>
        <p:spPr>
          <a:xfrm>
            <a:off x="2869074" y="1283768"/>
            <a:ext cx="2375184" cy="307777"/>
          </a:xfrm>
          <a:prstGeom prst="rect">
            <a:avLst/>
          </a:prstGeom>
          <a:noFill/>
        </p:spPr>
        <p:txBody>
          <a:bodyPr wrap="square" lIns="0" tIns="0" rIns="0" bIns="0" rtlCol="0">
            <a:spAutoFit/>
          </a:bodyPr>
          <a:lstStyle>
            <a:defPPr>
              <a:defRPr lang="en-US"/>
            </a:defPPr>
            <a:lvl1pPr marL="0" algn="l" defTabSz="932742" rtl="0" eaLnBrk="1" latinLnBrk="0" hangingPunct="1">
              <a:defRPr sz="1800" kern="1200">
                <a:solidFill>
                  <a:schemeClr val="tx1"/>
                </a:solidFill>
                <a:latin typeface="+mn-lt"/>
                <a:ea typeface="+mn-ea"/>
                <a:cs typeface="+mn-cs"/>
              </a:defRPr>
            </a:lvl1pPr>
            <a:lvl2pPr marL="466371" algn="l" defTabSz="932742" rtl="0" eaLnBrk="1" latinLnBrk="0" hangingPunct="1">
              <a:defRPr sz="1800" kern="1200">
                <a:solidFill>
                  <a:schemeClr val="tx1"/>
                </a:solidFill>
                <a:latin typeface="+mn-lt"/>
                <a:ea typeface="+mn-ea"/>
                <a:cs typeface="+mn-cs"/>
              </a:defRPr>
            </a:lvl2pPr>
            <a:lvl3pPr marL="932742" algn="l" defTabSz="932742" rtl="0" eaLnBrk="1" latinLnBrk="0" hangingPunct="1">
              <a:defRPr sz="1800" kern="1200">
                <a:solidFill>
                  <a:schemeClr val="tx1"/>
                </a:solidFill>
                <a:latin typeface="+mn-lt"/>
                <a:ea typeface="+mn-ea"/>
                <a:cs typeface="+mn-cs"/>
              </a:defRPr>
            </a:lvl3pPr>
            <a:lvl4pPr marL="1399113" algn="l" defTabSz="932742" rtl="0" eaLnBrk="1" latinLnBrk="0" hangingPunct="1">
              <a:defRPr sz="1800" kern="1200">
                <a:solidFill>
                  <a:schemeClr val="tx1"/>
                </a:solidFill>
                <a:latin typeface="+mn-lt"/>
                <a:ea typeface="+mn-ea"/>
                <a:cs typeface="+mn-cs"/>
              </a:defRPr>
            </a:lvl4pPr>
            <a:lvl5pPr marL="1865484" algn="l" defTabSz="932742" rtl="0" eaLnBrk="1" latinLnBrk="0" hangingPunct="1">
              <a:defRPr sz="1800" kern="1200">
                <a:solidFill>
                  <a:schemeClr val="tx1"/>
                </a:solidFill>
                <a:latin typeface="+mn-lt"/>
                <a:ea typeface="+mn-ea"/>
                <a:cs typeface="+mn-cs"/>
              </a:defRPr>
            </a:lvl5pPr>
            <a:lvl6pPr marL="2331856" algn="l" defTabSz="932742" rtl="0" eaLnBrk="1" latinLnBrk="0" hangingPunct="1">
              <a:defRPr sz="1800" kern="1200">
                <a:solidFill>
                  <a:schemeClr val="tx1"/>
                </a:solidFill>
                <a:latin typeface="+mn-lt"/>
                <a:ea typeface="+mn-ea"/>
                <a:cs typeface="+mn-cs"/>
              </a:defRPr>
            </a:lvl6pPr>
            <a:lvl7pPr marL="2798226" algn="l" defTabSz="932742" rtl="0" eaLnBrk="1" latinLnBrk="0" hangingPunct="1">
              <a:defRPr sz="1800" kern="1200">
                <a:solidFill>
                  <a:schemeClr val="tx1"/>
                </a:solidFill>
                <a:latin typeface="+mn-lt"/>
                <a:ea typeface="+mn-ea"/>
                <a:cs typeface="+mn-cs"/>
              </a:defRPr>
            </a:lvl7pPr>
            <a:lvl8pPr marL="3264597" algn="l" defTabSz="932742" rtl="0" eaLnBrk="1" latinLnBrk="0" hangingPunct="1">
              <a:defRPr sz="1800" kern="1200">
                <a:solidFill>
                  <a:schemeClr val="tx1"/>
                </a:solidFill>
                <a:latin typeface="+mn-lt"/>
                <a:ea typeface="+mn-ea"/>
                <a:cs typeface="+mn-cs"/>
              </a:defRPr>
            </a:lvl8pPr>
            <a:lvl9pPr marL="3730969" algn="l" defTabSz="932742" rtl="0" eaLnBrk="1" latinLnBrk="0" hangingPunct="1">
              <a:defRPr sz="1800" kern="1200">
                <a:solidFill>
                  <a:schemeClr val="tx1"/>
                </a:solidFill>
                <a:latin typeface="+mn-lt"/>
                <a:ea typeface="+mn-ea"/>
                <a:cs typeface="+mn-cs"/>
              </a:defRPr>
            </a:lvl9pPr>
          </a:lstStyle>
          <a:p>
            <a:pPr algn="ctr"/>
            <a:r>
              <a:rPr lang="en-US" sz="2000" b="1" dirty="0">
                <a:solidFill>
                  <a:srgbClr val="FF0000"/>
                </a:solidFill>
                <a:latin typeface="Segoe UI Light" pitchFamily="34" charset="0"/>
              </a:rPr>
              <a:t>Head nodes</a:t>
            </a:r>
          </a:p>
        </p:txBody>
      </p:sp>
      <p:sp>
        <p:nvSpPr>
          <p:cNvPr id="21" name="Left Brace 20"/>
          <p:cNvSpPr/>
          <p:nvPr/>
        </p:nvSpPr>
        <p:spPr>
          <a:xfrm rot="16200000" flipH="1">
            <a:off x="3892745" y="1343105"/>
            <a:ext cx="310168" cy="875286"/>
          </a:xfrm>
          <a:prstGeom prst="leftBrace">
            <a:avLst/>
          </a:prstGeom>
          <a:ln>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9" name="TextBox 18"/>
          <p:cNvSpPr txBox="1"/>
          <p:nvPr/>
        </p:nvSpPr>
        <p:spPr>
          <a:xfrm>
            <a:off x="1" y="6642289"/>
            <a:ext cx="3806190" cy="352236"/>
          </a:xfrm>
          <a:prstGeom prst="rect">
            <a:avLst/>
          </a:prstGeom>
          <a:noFill/>
        </p:spPr>
        <p:txBody>
          <a:bodyPr wrap="square" lIns="365760" tIns="146304" rIns="182880" bIns="146304" rtlCol="0" anchor="ctr" anchorCtr="0">
            <a:noAutofit/>
          </a:bodyPr>
          <a:lstStyle/>
          <a:p>
            <a:pPr>
              <a:lnSpc>
                <a:spcPct val="90000"/>
              </a:lnSpc>
              <a:spcAft>
                <a:spcPts val="600"/>
              </a:spcAft>
            </a:pPr>
            <a:r>
              <a:rPr lang="en-US" sz="1400" dirty="0">
                <a:solidFill>
                  <a:schemeClr val="bg1"/>
                </a:solidFill>
                <a:latin typeface="Segoe UI Semibold" panose="020B0702040204020203" pitchFamily="34" charset="0"/>
                <a:ea typeface="Segoe UI Black" panose="020B0A02040204020203" pitchFamily="34" charset="0"/>
                <a:cs typeface="Segoe UI Semibold" panose="020B0702040204020203" pitchFamily="34" charset="0"/>
              </a:rPr>
              <a:t>Access any data</a:t>
            </a:r>
          </a:p>
        </p:txBody>
      </p:sp>
      <p:sp>
        <p:nvSpPr>
          <p:cNvPr id="22" name="TextBox 21"/>
          <p:cNvSpPr txBox="1"/>
          <p:nvPr/>
        </p:nvSpPr>
        <p:spPr>
          <a:xfrm>
            <a:off x="2893776" y="4883691"/>
            <a:ext cx="1006195" cy="431472"/>
          </a:xfrm>
          <a:prstGeom prst="rect">
            <a:avLst/>
          </a:prstGeom>
          <a:solidFill>
            <a:schemeClr val="bg1"/>
          </a:solidFill>
        </p:spPr>
        <p:txBody>
          <a:bodyPr wrap="square" lIns="0" tIns="0" rIns="0" bIns="0" rtlCol="0">
            <a:noAutofit/>
          </a:bodyPr>
          <a:lstStyle/>
          <a:p>
            <a:pPr algn="ctr">
              <a:lnSpc>
                <a:spcPct val="90000"/>
              </a:lnSpc>
              <a:spcAft>
                <a:spcPts val="0"/>
              </a:spcAft>
            </a:pPr>
            <a:r>
              <a:rPr lang="en-US" sz="1600" dirty="0">
                <a:gradFill>
                  <a:gsLst>
                    <a:gs pos="0">
                      <a:schemeClr val="tx1"/>
                    </a:gs>
                    <a:gs pos="30000">
                      <a:schemeClr val="tx1"/>
                    </a:gs>
                  </a:gsLst>
                  <a:lin ang="5400000" scaled="0"/>
                </a:gradFill>
              </a:rPr>
              <a:t>Hadoop</a:t>
            </a:r>
          </a:p>
          <a:p>
            <a:pPr algn="ctr">
              <a:lnSpc>
                <a:spcPct val="90000"/>
              </a:lnSpc>
              <a:spcAft>
                <a:spcPts val="0"/>
              </a:spcAft>
            </a:pPr>
            <a:r>
              <a:rPr lang="en-US" sz="1600" dirty="0">
                <a:gradFill>
                  <a:gsLst>
                    <a:gs pos="0">
                      <a:schemeClr val="tx1"/>
                    </a:gs>
                    <a:gs pos="30000">
                      <a:schemeClr val="tx1"/>
                    </a:gs>
                  </a:gsLst>
                  <a:lin ang="5400000" scaled="0"/>
                </a:gradFill>
              </a:rPr>
              <a:t>Cluster</a:t>
            </a:r>
          </a:p>
        </p:txBody>
      </p:sp>
    </p:spTree>
    <p:extLst>
      <p:ext uri="{BB962C8B-B14F-4D97-AF65-F5344CB8AC3E}">
        <p14:creationId xmlns:p14="http://schemas.microsoft.com/office/powerpoint/2010/main" val="4292125667"/>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24"/>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25"/>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3">
                                            <p:txEl>
                                              <p:pRg st="7" end="7"/>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7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 name="Title 4"/>
          <p:cNvSpPr>
            <a:spLocks noGrp="1"/>
          </p:cNvSpPr>
          <p:nvPr>
            <p:ph type="title"/>
          </p:nvPr>
        </p:nvSpPr>
        <p:spPr/>
        <p:txBody>
          <a:bodyPr/>
          <a:lstStyle/>
          <a:p>
            <a:r>
              <a:rPr lang="en-US" dirty="0" err="1"/>
              <a:t>PolyBase</a:t>
            </a:r>
            <a:r>
              <a:rPr lang="en-US" dirty="0"/>
              <a:t> query example #1</a:t>
            </a:r>
          </a:p>
        </p:txBody>
      </p:sp>
      <p:sp>
        <p:nvSpPr>
          <p:cNvPr id="3" name="Text Placeholder 2"/>
          <p:cNvSpPr>
            <a:spLocks noGrp="1"/>
          </p:cNvSpPr>
          <p:nvPr>
            <p:ph type="body" sz="quarter" idx="4294967295"/>
          </p:nvPr>
        </p:nvSpPr>
        <p:spPr>
          <a:xfrm>
            <a:off x="3175" y="1161505"/>
            <a:ext cx="12433300" cy="1522413"/>
          </a:xfrm>
          <a:solidFill>
            <a:schemeClr val="accent5"/>
          </a:solidFill>
          <a:ln w="38100">
            <a:solidFill>
              <a:schemeClr val="tx1"/>
            </a:solidFill>
          </a:ln>
          <a:effectLst/>
        </p:spPr>
        <p:txBody>
          <a:bodyPr anchor="ctr" anchorCtr="0"/>
          <a:lstStyle/>
          <a:p>
            <a:pPr marL="0" indent="0">
              <a:buNone/>
            </a:pPr>
            <a:r>
              <a:rPr lang="en-US" sz="2400" dirty="0">
                <a:solidFill>
                  <a:schemeClr val="bg1"/>
                </a:solidFill>
                <a:latin typeface="+mn-lt"/>
              </a:rPr>
              <a:t>-- select on external table (data in HDFS)</a:t>
            </a:r>
            <a:br>
              <a:rPr lang="en-US" sz="2400" dirty="0">
                <a:solidFill>
                  <a:schemeClr val="bg1"/>
                </a:solidFill>
                <a:latin typeface="+mn-lt"/>
              </a:rPr>
            </a:br>
            <a:r>
              <a:rPr lang="en-US" sz="2400" dirty="0">
                <a:solidFill>
                  <a:schemeClr val="bg1"/>
                </a:solidFill>
                <a:latin typeface="+mn-lt"/>
              </a:rPr>
              <a:t> SELECT * FROM Customer </a:t>
            </a:r>
          </a:p>
          <a:p>
            <a:pPr marL="0" indent="0">
              <a:buNone/>
            </a:pPr>
            <a:r>
              <a:rPr lang="en-US" sz="2400" dirty="0">
                <a:solidFill>
                  <a:schemeClr val="bg1"/>
                </a:solidFill>
                <a:latin typeface="+mn-lt"/>
              </a:rPr>
              <a:t> WHERE </a:t>
            </a:r>
            <a:r>
              <a:rPr lang="en-US" sz="2400" dirty="0" err="1">
                <a:solidFill>
                  <a:schemeClr val="bg1"/>
                </a:solidFill>
                <a:latin typeface="+mn-lt"/>
              </a:rPr>
              <a:t>c_nationkey</a:t>
            </a:r>
            <a:r>
              <a:rPr lang="en-US" sz="2400" dirty="0">
                <a:solidFill>
                  <a:schemeClr val="bg1"/>
                </a:solidFill>
                <a:latin typeface="+mn-lt"/>
              </a:rPr>
              <a:t> = 3 and </a:t>
            </a:r>
            <a:r>
              <a:rPr lang="en-US" sz="2400" dirty="0" err="1">
                <a:solidFill>
                  <a:schemeClr val="bg1"/>
                </a:solidFill>
                <a:latin typeface="+mn-lt"/>
              </a:rPr>
              <a:t>c_acctbal</a:t>
            </a:r>
            <a:r>
              <a:rPr lang="en-US" sz="2400" dirty="0">
                <a:solidFill>
                  <a:schemeClr val="bg1"/>
                </a:solidFill>
                <a:latin typeface="+mn-lt"/>
              </a:rPr>
              <a:t> &lt; 0;</a:t>
            </a:r>
          </a:p>
        </p:txBody>
      </p:sp>
      <p:sp>
        <p:nvSpPr>
          <p:cNvPr id="43" name="Text Placeholder 2"/>
          <p:cNvSpPr txBox="1">
            <a:spLocks/>
          </p:cNvSpPr>
          <p:nvPr/>
        </p:nvSpPr>
        <p:spPr>
          <a:xfrm>
            <a:off x="452438" y="2867299"/>
            <a:ext cx="8917761" cy="443198"/>
          </a:xfrm>
          <a:prstGeom prst="rect">
            <a:avLst/>
          </a:prstGeom>
        </p:spPr>
        <p:txBody>
          <a:bodyPr vert="horz" wrap="square" lIns="0" tIns="0" rIns="0" bIns="0" rtlCol="0">
            <a:spAutoFit/>
          </a:bodyPr>
          <a:lstStyle>
            <a:lvl1pPr marL="0" indent="0" algn="l" defTabSz="686047" rtl="0" eaLnBrk="1" latinLnBrk="0" hangingPunct="1">
              <a:lnSpc>
                <a:spcPct val="90000"/>
              </a:lnSpc>
              <a:spcBef>
                <a:spcPts val="0"/>
              </a:spcBef>
              <a:spcAft>
                <a:spcPts val="675"/>
              </a:spcAft>
              <a:buSzPct val="90000"/>
              <a:buFont typeface="Arial" pitchFamily="34" charset="0"/>
              <a:buNone/>
              <a:defRPr sz="3200" kern="1200" spc="-100" baseline="0">
                <a:gradFill>
                  <a:gsLst>
                    <a:gs pos="0">
                      <a:schemeClr val="tx1">
                        <a:lumMod val="75000"/>
                        <a:lumOff val="25000"/>
                      </a:schemeClr>
                    </a:gs>
                    <a:gs pos="86000">
                      <a:schemeClr val="tx1">
                        <a:lumMod val="75000"/>
                        <a:lumOff val="25000"/>
                      </a:schemeClr>
                    </a:gs>
                  </a:gsLst>
                  <a:lin ang="5400000" scaled="0"/>
                </a:gradFill>
                <a:latin typeface="Segoe UI Light" pitchFamily="34" charset="0"/>
                <a:ea typeface="+mn-ea"/>
                <a:cs typeface="+mn-cs"/>
              </a:defRPr>
            </a:lvl1pPr>
            <a:lvl2pPr marL="0" indent="0" algn="l" defTabSz="686047" rtl="0" eaLnBrk="1" latinLnBrk="0" hangingPunct="1">
              <a:lnSpc>
                <a:spcPct val="90000"/>
              </a:lnSpc>
              <a:spcBef>
                <a:spcPts val="0"/>
              </a:spcBef>
              <a:spcAft>
                <a:spcPts val="300"/>
              </a:spcAft>
              <a:buSzPct val="90000"/>
              <a:buFont typeface="Arial" pitchFamily="34" charset="0"/>
              <a:buNone/>
              <a:tabLst>
                <a:tab pos="472868" algn="l"/>
              </a:tabLst>
              <a:defRPr sz="1800" kern="1200" spc="-50" baseline="0">
                <a:gradFill>
                  <a:gsLst>
                    <a:gs pos="0">
                      <a:schemeClr val="tx1">
                        <a:lumMod val="75000"/>
                        <a:lumOff val="25000"/>
                      </a:schemeClr>
                    </a:gs>
                    <a:gs pos="86000">
                      <a:schemeClr val="tx1">
                        <a:lumMod val="75000"/>
                        <a:lumOff val="25000"/>
                      </a:schemeClr>
                    </a:gs>
                  </a:gsLst>
                  <a:lin ang="5400000" scaled="0"/>
                </a:gradFill>
                <a:latin typeface="+mn-lt"/>
                <a:ea typeface="+mn-ea"/>
                <a:cs typeface="+mn-cs"/>
              </a:defRPr>
            </a:lvl2pPr>
            <a:lvl3pPr marL="0" indent="0" algn="l" defTabSz="686047" rtl="0" eaLnBrk="1" latinLnBrk="0" hangingPunct="1">
              <a:lnSpc>
                <a:spcPct val="90000"/>
              </a:lnSpc>
              <a:spcBef>
                <a:spcPts val="0"/>
              </a:spcBef>
              <a:spcAft>
                <a:spcPts val="300"/>
              </a:spcAft>
              <a:buSzPct val="90000"/>
              <a:buFont typeface="Arial" pitchFamily="34" charset="0"/>
              <a:buNone/>
              <a:defRPr sz="1500" kern="1200">
                <a:gradFill>
                  <a:gsLst>
                    <a:gs pos="0">
                      <a:schemeClr val="tx1">
                        <a:lumMod val="75000"/>
                        <a:lumOff val="25000"/>
                      </a:schemeClr>
                    </a:gs>
                    <a:gs pos="86000">
                      <a:schemeClr val="tx1">
                        <a:lumMod val="75000"/>
                        <a:lumOff val="25000"/>
                      </a:schemeClr>
                    </a:gs>
                  </a:gsLst>
                  <a:lin ang="5400000" scaled="0"/>
                </a:gradFill>
                <a:latin typeface="+mn-lt"/>
                <a:ea typeface="+mn-ea"/>
                <a:cs typeface="+mn-cs"/>
              </a:defRPr>
            </a:lvl3pPr>
            <a:lvl4pPr marL="0" indent="0" algn="l" defTabSz="686047" rtl="0" eaLnBrk="1" latinLnBrk="0" hangingPunct="1">
              <a:lnSpc>
                <a:spcPct val="90000"/>
              </a:lnSpc>
              <a:spcBef>
                <a:spcPts val="0"/>
              </a:spcBef>
              <a:spcAft>
                <a:spcPts val="300"/>
              </a:spcAft>
              <a:buSzPct val="90000"/>
              <a:buFont typeface="Arial" pitchFamily="34" charset="0"/>
              <a:buNone/>
              <a:tabLst>
                <a:tab pos="686074" algn="l"/>
              </a:tabLst>
              <a:defRPr sz="1500" kern="1200">
                <a:gradFill>
                  <a:gsLst>
                    <a:gs pos="0">
                      <a:schemeClr val="tx1">
                        <a:lumMod val="75000"/>
                        <a:lumOff val="25000"/>
                      </a:schemeClr>
                    </a:gs>
                    <a:gs pos="86000">
                      <a:schemeClr val="tx1">
                        <a:lumMod val="75000"/>
                        <a:lumOff val="25000"/>
                      </a:schemeClr>
                    </a:gs>
                  </a:gsLst>
                  <a:lin ang="5400000" scaled="0"/>
                </a:gradFill>
                <a:latin typeface="+mn-lt"/>
                <a:ea typeface="+mn-ea"/>
                <a:cs typeface="+mn-cs"/>
              </a:defRPr>
            </a:lvl4pPr>
            <a:lvl5pPr marL="0" indent="0" algn="l" defTabSz="686047" rtl="0" eaLnBrk="1" latinLnBrk="0" hangingPunct="1">
              <a:lnSpc>
                <a:spcPct val="90000"/>
              </a:lnSpc>
              <a:spcBef>
                <a:spcPts val="0"/>
              </a:spcBef>
              <a:spcAft>
                <a:spcPts val="300"/>
              </a:spcAft>
              <a:buSzPct val="90000"/>
              <a:buFont typeface="Arial" pitchFamily="34" charset="0"/>
              <a:buNone/>
              <a:defRPr sz="1500" kern="1200">
                <a:gradFill>
                  <a:gsLst>
                    <a:gs pos="0">
                      <a:schemeClr val="tx1">
                        <a:lumMod val="75000"/>
                        <a:lumOff val="25000"/>
                      </a:schemeClr>
                    </a:gs>
                    <a:gs pos="86000">
                      <a:schemeClr val="tx1">
                        <a:lumMod val="75000"/>
                        <a:lumOff val="25000"/>
                      </a:schemeClr>
                    </a:gs>
                  </a:gsLst>
                  <a:lin ang="5400000" scaled="0"/>
                </a:gradFill>
                <a:latin typeface="+mn-lt"/>
                <a:ea typeface="+mn-ea"/>
                <a:cs typeface="+mn-cs"/>
              </a:defRPr>
            </a:lvl5pPr>
            <a:lvl6pPr marL="1886629" indent="-171512" algn="l" defTabSz="686047" rtl="0" eaLnBrk="1" latinLnBrk="0" hangingPunct="1">
              <a:spcBef>
                <a:spcPct val="20000"/>
              </a:spcBef>
              <a:buFont typeface="Arial" pitchFamily="34" charset="0"/>
              <a:buChar char="•"/>
              <a:defRPr sz="1500" kern="1200">
                <a:solidFill>
                  <a:schemeClr val="tx1"/>
                </a:solidFill>
                <a:latin typeface="+mn-lt"/>
                <a:ea typeface="+mn-ea"/>
                <a:cs typeface="+mn-cs"/>
              </a:defRPr>
            </a:lvl6pPr>
            <a:lvl7pPr marL="2229652" indent="-171512" algn="l" defTabSz="686047" rtl="0" eaLnBrk="1" latinLnBrk="0" hangingPunct="1">
              <a:spcBef>
                <a:spcPct val="20000"/>
              </a:spcBef>
              <a:buFont typeface="Arial" pitchFamily="34" charset="0"/>
              <a:buChar char="•"/>
              <a:defRPr sz="1500" kern="1200">
                <a:solidFill>
                  <a:schemeClr val="tx1"/>
                </a:solidFill>
                <a:latin typeface="+mn-lt"/>
                <a:ea typeface="+mn-ea"/>
                <a:cs typeface="+mn-cs"/>
              </a:defRPr>
            </a:lvl7pPr>
            <a:lvl8pPr marL="2572676" indent="-171512" algn="l" defTabSz="686047" rtl="0" eaLnBrk="1" latinLnBrk="0" hangingPunct="1">
              <a:spcBef>
                <a:spcPct val="20000"/>
              </a:spcBef>
              <a:buFont typeface="Arial" pitchFamily="34" charset="0"/>
              <a:buChar char="•"/>
              <a:defRPr sz="1500" kern="1200">
                <a:solidFill>
                  <a:schemeClr val="tx1"/>
                </a:solidFill>
                <a:latin typeface="+mn-lt"/>
                <a:ea typeface="+mn-ea"/>
                <a:cs typeface="+mn-cs"/>
              </a:defRPr>
            </a:lvl8pPr>
            <a:lvl9pPr marL="2915700" indent="-171512" algn="l" defTabSz="686047" rtl="0" eaLnBrk="1" latinLnBrk="0" hangingPunct="1">
              <a:spcBef>
                <a:spcPct val="20000"/>
              </a:spcBef>
              <a:buFont typeface="Arial" pitchFamily="34" charset="0"/>
              <a:buChar char="•"/>
              <a:defRPr sz="1500" kern="1200">
                <a:solidFill>
                  <a:schemeClr val="tx1"/>
                </a:solidFill>
                <a:latin typeface="+mn-lt"/>
                <a:ea typeface="+mn-ea"/>
                <a:cs typeface="+mn-cs"/>
              </a:defRPr>
            </a:lvl9pPr>
          </a:lstStyle>
          <a:p>
            <a:r>
              <a:rPr lang="en-US" dirty="0">
                <a:solidFill>
                  <a:schemeClr val="tx1"/>
                </a:solidFill>
              </a:rPr>
              <a:t>A possible execution plan:</a:t>
            </a:r>
          </a:p>
        </p:txBody>
      </p:sp>
      <p:grpSp>
        <p:nvGrpSpPr>
          <p:cNvPr id="11" name="Group 10"/>
          <p:cNvGrpSpPr/>
          <p:nvPr/>
        </p:nvGrpSpPr>
        <p:grpSpPr>
          <a:xfrm>
            <a:off x="2115798" y="5495356"/>
            <a:ext cx="6668914" cy="945641"/>
            <a:chOff x="1014531" y="5290569"/>
            <a:chExt cx="6539672" cy="927315"/>
          </a:xfrm>
        </p:grpSpPr>
        <p:cxnSp>
          <p:nvCxnSpPr>
            <p:cNvPr id="24" name="Straight Connector 23"/>
            <p:cNvCxnSpPr>
              <a:stCxn id="19" idx="0"/>
              <a:endCxn id="20" idx="2"/>
            </p:cNvCxnSpPr>
            <p:nvPr/>
          </p:nvCxnSpPr>
          <p:spPr>
            <a:xfrm flipV="1">
              <a:off x="2037214" y="5290569"/>
              <a:ext cx="0" cy="241515"/>
            </a:xfrm>
            <a:prstGeom prst="line">
              <a:avLst/>
            </a:prstGeom>
            <a:ln>
              <a:solidFill>
                <a:schemeClr val="tx1"/>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cxnSp>
        <p:grpSp>
          <p:nvGrpSpPr>
            <p:cNvPr id="7" name="Group 6"/>
            <p:cNvGrpSpPr/>
            <p:nvPr/>
          </p:nvGrpSpPr>
          <p:grpSpPr>
            <a:xfrm>
              <a:off x="1014531" y="5532084"/>
              <a:ext cx="6539672" cy="685800"/>
              <a:chOff x="1014531" y="5532084"/>
              <a:chExt cx="6539672" cy="685800"/>
            </a:xfrm>
          </p:grpSpPr>
          <p:sp>
            <p:nvSpPr>
              <p:cNvPr id="19" name="Rounded Rectangle 18"/>
              <p:cNvSpPr/>
              <p:nvPr/>
            </p:nvSpPr>
            <p:spPr bwMode="auto">
              <a:xfrm>
                <a:off x="1257408" y="5532084"/>
                <a:ext cx="1559612" cy="685800"/>
              </a:xfrm>
              <a:prstGeom prst="roundRect">
                <a:avLst/>
              </a:prstGeom>
              <a:solidFill>
                <a:schemeClr val="accent5">
                  <a:lumMod val="40000"/>
                  <a:lumOff val="60000"/>
                </a:schemeClr>
              </a:solidFill>
              <a:ln>
                <a:solidFill>
                  <a:schemeClr val="bg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3247" tIns="46623" rIns="46623" bIns="93247" numCol="1" spcCol="0" rtlCol="0" fromWordArt="0" anchor="b" anchorCtr="0" forceAA="0" compatLnSpc="1">
                <a:prstTxWarp prst="textNoShape">
                  <a:avLst/>
                </a:prstTxWarp>
                <a:noAutofit/>
              </a:bodyPr>
              <a:lstStyle/>
              <a:p>
                <a:pPr algn="ctr" defTabSz="932111"/>
                <a:r>
                  <a:rPr lang="en-US" sz="1800" b="1" spc="-51" dirty="0">
                    <a:solidFill>
                      <a:srgbClr val="000000"/>
                    </a:solidFill>
                    <a:ea typeface="Segoe UI" pitchFamily="34" charset="0"/>
                    <a:cs typeface="Segoe UI" pitchFamily="34" charset="0"/>
                  </a:rPr>
                  <a:t>CREATE temp table T</a:t>
                </a:r>
              </a:p>
            </p:txBody>
          </p:sp>
          <p:sp>
            <p:nvSpPr>
              <p:cNvPr id="39" name="TextBox 38"/>
              <p:cNvSpPr txBox="1"/>
              <p:nvPr/>
            </p:nvSpPr>
            <p:spPr>
              <a:xfrm>
                <a:off x="3096640" y="5702119"/>
                <a:ext cx="4457563" cy="313977"/>
              </a:xfrm>
              <a:prstGeom prst="rect">
                <a:avLst/>
              </a:prstGeom>
              <a:noFill/>
            </p:spPr>
            <p:txBody>
              <a:bodyPr wrap="square" lIns="0" tIns="0" rIns="0" bIns="0" rtlCol="0">
                <a:spAutoFit/>
              </a:bodyPr>
              <a:lstStyle/>
              <a:p>
                <a:r>
                  <a:rPr lang="en-US" sz="2040" dirty="0">
                    <a:latin typeface="Courier New" pitchFamily="49" charset="0"/>
                    <a:cs typeface="Courier New" pitchFamily="49" charset="0"/>
                  </a:rPr>
                  <a:t>Execute on compute nodes</a:t>
                </a:r>
              </a:p>
            </p:txBody>
          </p:sp>
          <p:sp>
            <p:nvSpPr>
              <p:cNvPr id="4" name="Oval 3"/>
              <p:cNvSpPr/>
              <p:nvPr/>
            </p:nvSpPr>
            <p:spPr bwMode="auto">
              <a:xfrm>
                <a:off x="1014531" y="5620182"/>
                <a:ext cx="394007" cy="365760"/>
              </a:xfrm>
              <a:prstGeom prst="ellipse">
                <a:avLst/>
              </a:prstGeom>
              <a:solidFill>
                <a:schemeClr val="bg1"/>
              </a:solidFill>
              <a:ln>
                <a:solidFill>
                  <a:schemeClr val="bg1"/>
                </a:solidFill>
                <a:headEnd type="none" w="med" len="med"/>
                <a:tailEnd type="none" w="med" len="med"/>
              </a:ln>
              <a:effectLst>
                <a:outerShdw blurRad="63500" sx="102000" sy="102000" algn="ctr"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defTabSz="932111"/>
                <a:r>
                  <a:rPr lang="en-US" sz="1428" b="1" spc="-51" dirty="0">
                    <a:solidFill>
                      <a:schemeClr val="tx1"/>
                    </a:solidFill>
                    <a:ea typeface="Segoe UI" pitchFamily="34" charset="0"/>
                    <a:cs typeface="Segoe UI" pitchFamily="34" charset="0"/>
                  </a:rPr>
                  <a:t>1</a:t>
                </a:r>
              </a:p>
            </p:txBody>
          </p:sp>
        </p:grpSp>
      </p:grpSp>
      <p:grpSp>
        <p:nvGrpSpPr>
          <p:cNvPr id="9" name="Group 8"/>
          <p:cNvGrpSpPr/>
          <p:nvPr/>
        </p:nvGrpSpPr>
        <p:grpSpPr>
          <a:xfrm>
            <a:off x="2136647" y="4529432"/>
            <a:ext cx="7895955" cy="965924"/>
            <a:chOff x="1034976" y="4343364"/>
            <a:chExt cx="7742933" cy="947205"/>
          </a:xfrm>
        </p:grpSpPr>
        <p:sp>
          <p:nvSpPr>
            <p:cNvPr id="20" name="Rounded Rectangle 19"/>
            <p:cNvSpPr/>
            <p:nvPr/>
          </p:nvSpPr>
          <p:spPr bwMode="auto">
            <a:xfrm>
              <a:off x="1257408" y="4604769"/>
              <a:ext cx="1559612" cy="685800"/>
            </a:xfrm>
            <a:prstGeom prst="roundRect">
              <a:avLst/>
            </a:prstGeom>
            <a:solidFill>
              <a:srgbClr val="FFC000"/>
            </a:solidFill>
            <a:ln>
              <a:solidFill>
                <a:schemeClr val="bg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3247" tIns="46623" rIns="46623" bIns="93247" numCol="1" spcCol="0" rtlCol="0" fromWordArt="0" anchor="b" anchorCtr="0" forceAA="0" compatLnSpc="1">
              <a:prstTxWarp prst="textNoShape">
                <a:avLst/>
              </a:prstTxWarp>
              <a:noAutofit/>
            </a:bodyPr>
            <a:lstStyle/>
            <a:p>
              <a:pPr algn="ctr" defTabSz="932111"/>
              <a:r>
                <a:rPr lang="en-US" sz="1632" b="1" spc="-51" dirty="0">
                  <a:solidFill>
                    <a:srgbClr val="000000"/>
                  </a:solidFill>
                  <a:ea typeface="Segoe UI" pitchFamily="34" charset="0"/>
                  <a:cs typeface="Segoe UI" pitchFamily="34" charset="0"/>
                </a:rPr>
                <a:t>IMPORT</a:t>
              </a:r>
              <a:br>
                <a:rPr lang="en-US" sz="1632" b="1" spc="-51" dirty="0">
                  <a:solidFill>
                    <a:srgbClr val="000000"/>
                  </a:solidFill>
                  <a:ea typeface="Segoe UI" pitchFamily="34" charset="0"/>
                  <a:cs typeface="Segoe UI" pitchFamily="34" charset="0"/>
                </a:rPr>
              </a:br>
              <a:r>
                <a:rPr lang="en-US" sz="1632" b="1" spc="-51" dirty="0">
                  <a:solidFill>
                    <a:srgbClr val="000000"/>
                  </a:solidFill>
                  <a:ea typeface="Segoe UI" pitchFamily="34" charset="0"/>
                  <a:cs typeface="Segoe UI" pitchFamily="34" charset="0"/>
                </a:rPr>
                <a:t>FROM HDFS</a:t>
              </a:r>
            </a:p>
          </p:txBody>
        </p:sp>
        <p:cxnSp>
          <p:nvCxnSpPr>
            <p:cNvPr id="25" name="Straight Connector 24"/>
            <p:cNvCxnSpPr>
              <a:stCxn id="20" idx="0"/>
            </p:cNvCxnSpPr>
            <p:nvPr/>
          </p:nvCxnSpPr>
          <p:spPr>
            <a:xfrm flipV="1">
              <a:off x="2037214" y="4343364"/>
              <a:ext cx="0" cy="261405"/>
            </a:xfrm>
            <a:prstGeom prst="line">
              <a:avLst/>
            </a:prstGeom>
            <a:ln>
              <a:solidFill>
                <a:schemeClr val="tx1"/>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cxnSp>
        <p:sp>
          <p:nvSpPr>
            <p:cNvPr id="37" name="TextBox 36"/>
            <p:cNvSpPr txBox="1"/>
            <p:nvPr/>
          </p:nvSpPr>
          <p:spPr>
            <a:xfrm>
              <a:off x="3096640" y="4701205"/>
              <a:ext cx="5681269" cy="313977"/>
            </a:xfrm>
            <a:prstGeom prst="rect">
              <a:avLst/>
            </a:prstGeom>
            <a:noFill/>
          </p:spPr>
          <p:txBody>
            <a:bodyPr wrap="square" lIns="0" tIns="0" rIns="0" bIns="0" rtlCol="0">
              <a:spAutoFit/>
            </a:bodyPr>
            <a:lstStyle/>
            <a:p>
              <a:r>
                <a:rPr lang="en-US" sz="2040" b="1" dirty="0">
                  <a:solidFill>
                    <a:schemeClr val="accent5"/>
                  </a:solidFill>
                  <a:latin typeface="Courier New" pitchFamily="49" charset="0"/>
                  <a:cs typeface="Courier New" pitchFamily="49" charset="0"/>
                </a:rPr>
                <a:t>HDFS Customer file read into T</a:t>
              </a:r>
            </a:p>
          </p:txBody>
        </p:sp>
        <p:sp>
          <p:nvSpPr>
            <p:cNvPr id="18" name="Oval 17"/>
            <p:cNvSpPr/>
            <p:nvPr/>
          </p:nvSpPr>
          <p:spPr bwMode="auto">
            <a:xfrm>
              <a:off x="1034976" y="4772479"/>
              <a:ext cx="394007" cy="365760"/>
            </a:xfrm>
            <a:prstGeom prst="ellipse">
              <a:avLst/>
            </a:prstGeom>
            <a:solidFill>
              <a:schemeClr val="bg1"/>
            </a:solidFill>
            <a:ln>
              <a:solidFill>
                <a:schemeClr val="bg1"/>
              </a:solidFill>
              <a:headEnd type="none" w="med" len="med"/>
              <a:tailEnd type="none" w="med" len="med"/>
            </a:ln>
            <a:effectLst>
              <a:outerShdw blurRad="63500" sx="102000" sy="102000" algn="ctr"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defTabSz="932111"/>
              <a:r>
                <a:rPr lang="en-US" sz="1428" b="1" spc="-51" dirty="0">
                  <a:solidFill>
                    <a:schemeClr val="tx1"/>
                  </a:solidFill>
                  <a:ea typeface="Segoe UI" pitchFamily="34" charset="0"/>
                  <a:cs typeface="Segoe UI" pitchFamily="34" charset="0"/>
                </a:rPr>
                <a:t>2</a:t>
              </a:r>
            </a:p>
          </p:txBody>
        </p:sp>
      </p:grpSp>
      <p:grpSp>
        <p:nvGrpSpPr>
          <p:cNvPr id="10" name="Group 9"/>
          <p:cNvGrpSpPr/>
          <p:nvPr/>
        </p:nvGrpSpPr>
        <p:grpSpPr>
          <a:xfrm>
            <a:off x="2136647" y="3499434"/>
            <a:ext cx="7895955" cy="1064418"/>
            <a:chOff x="1034976" y="3333328"/>
            <a:chExt cx="7742933" cy="1043791"/>
          </a:xfrm>
        </p:grpSpPr>
        <p:sp>
          <p:nvSpPr>
            <p:cNvPr id="22" name="Rounded Rectangle 21"/>
            <p:cNvSpPr/>
            <p:nvPr/>
          </p:nvSpPr>
          <p:spPr bwMode="auto">
            <a:xfrm>
              <a:off x="1246121" y="3657564"/>
              <a:ext cx="1559612" cy="685800"/>
            </a:xfrm>
            <a:prstGeom prst="roundRect">
              <a:avLst/>
            </a:prstGeom>
            <a:solidFill>
              <a:schemeClr val="accent5"/>
            </a:solidFill>
            <a:ln>
              <a:solidFill>
                <a:schemeClr val="bg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3247" tIns="46623" rIns="46623" bIns="93247" numCol="1" spcCol="0" rtlCol="0" fromWordArt="0" anchor="b" anchorCtr="0" forceAA="0" compatLnSpc="1">
              <a:prstTxWarp prst="textNoShape">
                <a:avLst/>
              </a:prstTxWarp>
              <a:noAutofit/>
            </a:bodyPr>
            <a:lstStyle/>
            <a:p>
              <a:pPr algn="ctr" defTabSz="932111"/>
              <a:r>
                <a:rPr lang="en-US" sz="1800" b="1" spc="-51" dirty="0">
                  <a:solidFill>
                    <a:srgbClr val="000000"/>
                  </a:solidFill>
                  <a:ea typeface="Segoe UI" pitchFamily="34" charset="0"/>
                  <a:cs typeface="Segoe UI" pitchFamily="34" charset="0"/>
                </a:rPr>
                <a:t>EXECUTE</a:t>
              </a:r>
              <a:br>
                <a:rPr lang="en-US" sz="1800" b="1" spc="-51" dirty="0">
                  <a:solidFill>
                    <a:srgbClr val="000000"/>
                  </a:solidFill>
                  <a:ea typeface="Segoe UI" pitchFamily="34" charset="0"/>
                  <a:cs typeface="Segoe UI" pitchFamily="34" charset="0"/>
                </a:rPr>
              </a:br>
              <a:r>
                <a:rPr lang="en-US" sz="1800" b="1" spc="-51" dirty="0">
                  <a:solidFill>
                    <a:srgbClr val="000000"/>
                  </a:solidFill>
                  <a:ea typeface="Segoe UI" pitchFamily="34" charset="0"/>
                  <a:cs typeface="Segoe UI" pitchFamily="34" charset="0"/>
                </a:rPr>
                <a:t>QUERY</a:t>
              </a:r>
            </a:p>
          </p:txBody>
        </p:sp>
        <p:cxnSp>
          <p:nvCxnSpPr>
            <p:cNvPr id="27" name="Straight Connector 26"/>
            <p:cNvCxnSpPr>
              <a:stCxn id="22" idx="0"/>
            </p:cNvCxnSpPr>
            <p:nvPr/>
          </p:nvCxnSpPr>
          <p:spPr>
            <a:xfrm flipH="1" flipV="1">
              <a:off x="2014641" y="3333328"/>
              <a:ext cx="11286" cy="324236"/>
            </a:xfrm>
            <a:prstGeom prst="line">
              <a:avLst/>
            </a:prstGeom>
            <a:ln>
              <a:solidFill>
                <a:schemeClr val="tx1"/>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cxnSp>
        <p:sp>
          <p:nvSpPr>
            <p:cNvPr id="38" name="TextBox 37"/>
            <p:cNvSpPr txBox="1"/>
            <p:nvPr/>
          </p:nvSpPr>
          <p:spPr>
            <a:xfrm>
              <a:off x="3096641" y="3749166"/>
              <a:ext cx="5681268" cy="627953"/>
            </a:xfrm>
            <a:prstGeom prst="rect">
              <a:avLst/>
            </a:prstGeom>
            <a:noFill/>
          </p:spPr>
          <p:txBody>
            <a:bodyPr wrap="square" lIns="0" tIns="0" rIns="0" bIns="0" rtlCol="0">
              <a:spAutoFit/>
            </a:bodyPr>
            <a:lstStyle/>
            <a:p>
              <a:r>
                <a:rPr lang="en-US" sz="2040" dirty="0">
                  <a:latin typeface="Courier New" pitchFamily="49" charset="0"/>
                  <a:cs typeface="Courier New" pitchFamily="49" charset="0"/>
                </a:rPr>
                <a:t>Select * from T where </a:t>
              </a:r>
              <a:br>
                <a:rPr lang="en-US" sz="2040" dirty="0">
                  <a:latin typeface="Courier New" pitchFamily="49" charset="0"/>
                  <a:cs typeface="Courier New" pitchFamily="49" charset="0"/>
                </a:rPr>
              </a:br>
              <a:r>
                <a:rPr lang="en-US" sz="2040" dirty="0" err="1">
                  <a:latin typeface="Courier New" pitchFamily="49" charset="0"/>
                  <a:cs typeface="Courier New" pitchFamily="49" charset="0"/>
                </a:rPr>
                <a:t>T.c_nationkey</a:t>
              </a:r>
              <a:r>
                <a:rPr lang="en-US" sz="2040" dirty="0">
                  <a:latin typeface="Courier New" pitchFamily="49" charset="0"/>
                  <a:cs typeface="Courier New" pitchFamily="49" charset="0"/>
                </a:rPr>
                <a:t> =3 and </a:t>
              </a:r>
              <a:r>
                <a:rPr lang="en-US" sz="2040" dirty="0" err="1">
                  <a:latin typeface="Courier New" pitchFamily="49" charset="0"/>
                  <a:cs typeface="Courier New" pitchFamily="49" charset="0"/>
                </a:rPr>
                <a:t>T.c_acctbal</a:t>
              </a:r>
              <a:r>
                <a:rPr lang="en-US" sz="2040" dirty="0">
                  <a:latin typeface="Courier New" pitchFamily="49" charset="0"/>
                  <a:cs typeface="Courier New" pitchFamily="49" charset="0"/>
                </a:rPr>
                <a:t> &lt; 0</a:t>
              </a:r>
            </a:p>
          </p:txBody>
        </p:sp>
        <p:sp>
          <p:nvSpPr>
            <p:cNvPr id="21" name="Oval 20"/>
            <p:cNvSpPr/>
            <p:nvPr/>
          </p:nvSpPr>
          <p:spPr bwMode="auto">
            <a:xfrm>
              <a:off x="1034976" y="3797119"/>
              <a:ext cx="394007" cy="365760"/>
            </a:xfrm>
            <a:prstGeom prst="ellipse">
              <a:avLst/>
            </a:prstGeom>
            <a:solidFill>
              <a:schemeClr val="bg1"/>
            </a:solidFill>
            <a:ln>
              <a:solidFill>
                <a:schemeClr val="bg1"/>
              </a:solidFill>
              <a:headEnd type="none" w="med" len="med"/>
              <a:tailEnd type="none" w="med" len="med"/>
            </a:ln>
            <a:effectLst>
              <a:outerShdw blurRad="63500" sx="102000" sy="102000" algn="ctr"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defTabSz="932111"/>
              <a:r>
                <a:rPr lang="en-US" sz="1428" b="1" spc="-51" dirty="0">
                  <a:solidFill>
                    <a:schemeClr val="tx1"/>
                  </a:solidFill>
                  <a:ea typeface="Segoe UI" pitchFamily="34" charset="0"/>
                  <a:cs typeface="Segoe UI" pitchFamily="34" charset="0"/>
                </a:rPr>
                <a:t>3</a:t>
              </a:r>
            </a:p>
          </p:txBody>
        </p:sp>
      </p:grpSp>
      <p:sp>
        <p:nvSpPr>
          <p:cNvPr id="23" name="TextBox 22"/>
          <p:cNvSpPr txBox="1"/>
          <p:nvPr/>
        </p:nvSpPr>
        <p:spPr>
          <a:xfrm>
            <a:off x="1" y="6642289"/>
            <a:ext cx="3806190" cy="352236"/>
          </a:xfrm>
          <a:prstGeom prst="rect">
            <a:avLst/>
          </a:prstGeom>
          <a:noFill/>
        </p:spPr>
        <p:txBody>
          <a:bodyPr wrap="square" lIns="365760" tIns="146304" rIns="182880" bIns="146304" rtlCol="0" anchor="ctr" anchorCtr="0">
            <a:noAutofit/>
          </a:bodyPr>
          <a:lstStyle/>
          <a:p>
            <a:pPr>
              <a:lnSpc>
                <a:spcPct val="90000"/>
              </a:lnSpc>
              <a:spcAft>
                <a:spcPts val="600"/>
              </a:spcAft>
            </a:pPr>
            <a:r>
              <a:rPr lang="en-US" sz="1400" dirty="0">
                <a:solidFill>
                  <a:schemeClr val="bg1"/>
                </a:solidFill>
                <a:latin typeface="Segoe UI Semibold" panose="020B0702040204020203" pitchFamily="34" charset="0"/>
                <a:ea typeface="Segoe UI Black" panose="020B0A02040204020203" pitchFamily="34" charset="0"/>
                <a:cs typeface="Segoe UI Semibold" panose="020B0702040204020203" pitchFamily="34" charset="0"/>
              </a:rPr>
              <a:t>Access any data</a:t>
            </a:r>
          </a:p>
        </p:txBody>
      </p:sp>
    </p:spTree>
    <p:extLst>
      <p:ext uri="{BB962C8B-B14F-4D97-AF65-F5344CB8AC3E}">
        <p14:creationId xmlns:p14="http://schemas.microsoft.com/office/powerpoint/2010/main" val="3639460830"/>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3"/>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11"/>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9"/>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1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 grpId="0"/>
    </p:bldLst>
  </p:timing>
</p:sld>
</file>

<file path=ppt/slides/slide17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 name="Title 4"/>
          <p:cNvSpPr>
            <a:spLocks noGrp="1"/>
          </p:cNvSpPr>
          <p:nvPr>
            <p:ph type="title"/>
          </p:nvPr>
        </p:nvSpPr>
        <p:spPr/>
        <p:txBody>
          <a:bodyPr/>
          <a:lstStyle/>
          <a:p>
            <a:r>
              <a:rPr lang="en-US" dirty="0" err="1"/>
              <a:t>PolyBase</a:t>
            </a:r>
            <a:r>
              <a:rPr lang="en-US" dirty="0"/>
              <a:t> query example #2</a:t>
            </a:r>
          </a:p>
        </p:txBody>
      </p:sp>
      <p:sp>
        <p:nvSpPr>
          <p:cNvPr id="3" name="Text Placeholder 2"/>
          <p:cNvSpPr>
            <a:spLocks noGrp="1"/>
          </p:cNvSpPr>
          <p:nvPr>
            <p:ph type="body" sz="quarter" idx="4294967295"/>
          </p:nvPr>
        </p:nvSpPr>
        <p:spPr>
          <a:xfrm>
            <a:off x="0" y="1164992"/>
            <a:ext cx="12433300" cy="1296988"/>
          </a:xfrm>
          <a:solidFill>
            <a:schemeClr val="accent5"/>
          </a:solidFill>
          <a:ln w="38100">
            <a:solidFill>
              <a:schemeClr val="tx1"/>
            </a:solidFill>
          </a:ln>
          <a:effectLst/>
        </p:spPr>
        <p:txBody>
          <a:bodyPr vert="horz" wrap="square" lIns="182880" tIns="146304" rIns="182880" bIns="146304" numCol="1" anchor="t" anchorCtr="0" compatLnSpc="1">
            <a:prstTxWarp prst="textNoShape">
              <a:avLst/>
            </a:prstTxWarp>
          </a:bodyPr>
          <a:lstStyle/>
          <a:p>
            <a:pPr marL="0" indent="0">
              <a:spcBef>
                <a:spcPct val="20000"/>
              </a:spcBef>
              <a:spcAft>
                <a:spcPct val="0"/>
              </a:spcAft>
              <a:buNone/>
            </a:pPr>
            <a:r>
              <a:rPr lang="en-US" sz="2400" dirty="0">
                <a:solidFill>
                  <a:schemeClr val="bg1"/>
                </a:solidFill>
                <a:latin typeface="+mn-lt"/>
              </a:rPr>
              <a:t>-- select and aggregate  on external table (data in HDFS)</a:t>
            </a:r>
            <a:br>
              <a:rPr lang="en-US" sz="2400" dirty="0">
                <a:solidFill>
                  <a:schemeClr val="bg1"/>
                </a:solidFill>
                <a:latin typeface="+mn-lt"/>
              </a:rPr>
            </a:br>
            <a:r>
              <a:rPr lang="en-US" sz="2400" dirty="0">
                <a:solidFill>
                  <a:schemeClr val="bg1"/>
                </a:solidFill>
                <a:latin typeface="+mn-lt"/>
              </a:rPr>
              <a:t>  SELECT AVG(</a:t>
            </a:r>
            <a:r>
              <a:rPr lang="en-US" sz="2400" dirty="0" err="1">
                <a:solidFill>
                  <a:schemeClr val="bg1"/>
                </a:solidFill>
                <a:latin typeface="+mn-lt"/>
              </a:rPr>
              <a:t>c_acctbal</a:t>
            </a:r>
            <a:r>
              <a:rPr lang="en-US" sz="2400" dirty="0">
                <a:solidFill>
                  <a:schemeClr val="bg1"/>
                </a:solidFill>
                <a:latin typeface="+mn-lt"/>
              </a:rPr>
              <a:t>) FROM Customer </a:t>
            </a:r>
          </a:p>
          <a:p>
            <a:pPr marL="0" indent="0">
              <a:spcBef>
                <a:spcPct val="20000"/>
              </a:spcBef>
              <a:spcAft>
                <a:spcPct val="0"/>
              </a:spcAft>
              <a:buNone/>
            </a:pPr>
            <a:r>
              <a:rPr lang="en-US" sz="2400" dirty="0">
                <a:solidFill>
                  <a:schemeClr val="bg1"/>
                </a:solidFill>
                <a:latin typeface="+mn-lt"/>
              </a:rPr>
              <a:t>       WHERE </a:t>
            </a:r>
            <a:r>
              <a:rPr lang="en-US" sz="2400" dirty="0" err="1">
                <a:solidFill>
                  <a:schemeClr val="bg1"/>
                </a:solidFill>
                <a:latin typeface="+mn-lt"/>
              </a:rPr>
              <a:t>c_acctbal</a:t>
            </a:r>
            <a:r>
              <a:rPr lang="en-US" sz="2400" dirty="0">
                <a:solidFill>
                  <a:schemeClr val="bg1"/>
                </a:solidFill>
                <a:latin typeface="+mn-lt"/>
              </a:rPr>
              <a:t> &lt; 0 GROUP BY </a:t>
            </a:r>
            <a:r>
              <a:rPr lang="en-US" sz="2400" dirty="0" err="1">
                <a:solidFill>
                  <a:schemeClr val="bg1"/>
                </a:solidFill>
                <a:latin typeface="+mn-lt"/>
              </a:rPr>
              <a:t>c_nationkey</a:t>
            </a:r>
            <a:r>
              <a:rPr lang="en-US" sz="2400" dirty="0">
                <a:solidFill>
                  <a:schemeClr val="bg1"/>
                </a:solidFill>
                <a:latin typeface="+mn-lt"/>
              </a:rPr>
              <a:t>;</a:t>
            </a:r>
          </a:p>
        </p:txBody>
      </p:sp>
      <p:sp>
        <p:nvSpPr>
          <p:cNvPr id="43" name="Text Placeholder 2"/>
          <p:cNvSpPr txBox="1">
            <a:spLocks/>
          </p:cNvSpPr>
          <p:nvPr/>
        </p:nvSpPr>
        <p:spPr>
          <a:xfrm>
            <a:off x="438137" y="2685300"/>
            <a:ext cx="8917761" cy="443198"/>
          </a:xfrm>
          <a:prstGeom prst="rect">
            <a:avLst/>
          </a:prstGeom>
        </p:spPr>
        <p:txBody>
          <a:bodyPr vert="horz" wrap="square" lIns="0" tIns="0" rIns="0" bIns="0" rtlCol="0">
            <a:spAutoFit/>
          </a:bodyPr>
          <a:lstStyle>
            <a:lvl1pPr marL="0" indent="0" algn="l" defTabSz="686047" rtl="0" eaLnBrk="1" latinLnBrk="0" hangingPunct="1">
              <a:lnSpc>
                <a:spcPct val="90000"/>
              </a:lnSpc>
              <a:spcBef>
                <a:spcPts val="0"/>
              </a:spcBef>
              <a:spcAft>
                <a:spcPts val="675"/>
              </a:spcAft>
              <a:buSzPct val="90000"/>
              <a:buFont typeface="Arial" pitchFamily="34" charset="0"/>
              <a:buNone/>
              <a:defRPr sz="3200" kern="1200" spc="-100" baseline="0">
                <a:gradFill>
                  <a:gsLst>
                    <a:gs pos="0">
                      <a:schemeClr val="tx1">
                        <a:lumMod val="75000"/>
                        <a:lumOff val="25000"/>
                      </a:schemeClr>
                    </a:gs>
                    <a:gs pos="86000">
                      <a:schemeClr val="tx1">
                        <a:lumMod val="75000"/>
                        <a:lumOff val="25000"/>
                      </a:schemeClr>
                    </a:gs>
                  </a:gsLst>
                  <a:lin ang="5400000" scaled="0"/>
                </a:gradFill>
                <a:latin typeface="Segoe UI Light" pitchFamily="34" charset="0"/>
                <a:ea typeface="+mn-ea"/>
                <a:cs typeface="+mn-cs"/>
              </a:defRPr>
            </a:lvl1pPr>
            <a:lvl2pPr marL="0" indent="0" algn="l" defTabSz="686047" rtl="0" eaLnBrk="1" latinLnBrk="0" hangingPunct="1">
              <a:lnSpc>
                <a:spcPct val="90000"/>
              </a:lnSpc>
              <a:spcBef>
                <a:spcPts val="0"/>
              </a:spcBef>
              <a:spcAft>
                <a:spcPts val="300"/>
              </a:spcAft>
              <a:buSzPct val="90000"/>
              <a:buFont typeface="Arial" pitchFamily="34" charset="0"/>
              <a:buNone/>
              <a:tabLst>
                <a:tab pos="472868" algn="l"/>
              </a:tabLst>
              <a:defRPr sz="1800" kern="1200" spc="-50" baseline="0">
                <a:gradFill>
                  <a:gsLst>
                    <a:gs pos="0">
                      <a:schemeClr val="tx1">
                        <a:lumMod val="75000"/>
                        <a:lumOff val="25000"/>
                      </a:schemeClr>
                    </a:gs>
                    <a:gs pos="86000">
                      <a:schemeClr val="tx1">
                        <a:lumMod val="75000"/>
                        <a:lumOff val="25000"/>
                      </a:schemeClr>
                    </a:gs>
                  </a:gsLst>
                  <a:lin ang="5400000" scaled="0"/>
                </a:gradFill>
                <a:latin typeface="+mn-lt"/>
                <a:ea typeface="+mn-ea"/>
                <a:cs typeface="+mn-cs"/>
              </a:defRPr>
            </a:lvl2pPr>
            <a:lvl3pPr marL="0" indent="0" algn="l" defTabSz="686047" rtl="0" eaLnBrk="1" latinLnBrk="0" hangingPunct="1">
              <a:lnSpc>
                <a:spcPct val="90000"/>
              </a:lnSpc>
              <a:spcBef>
                <a:spcPts val="0"/>
              </a:spcBef>
              <a:spcAft>
                <a:spcPts val="300"/>
              </a:spcAft>
              <a:buSzPct val="90000"/>
              <a:buFont typeface="Arial" pitchFamily="34" charset="0"/>
              <a:buNone/>
              <a:defRPr sz="1500" kern="1200">
                <a:gradFill>
                  <a:gsLst>
                    <a:gs pos="0">
                      <a:schemeClr val="tx1">
                        <a:lumMod val="75000"/>
                        <a:lumOff val="25000"/>
                      </a:schemeClr>
                    </a:gs>
                    <a:gs pos="86000">
                      <a:schemeClr val="tx1">
                        <a:lumMod val="75000"/>
                        <a:lumOff val="25000"/>
                      </a:schemeClr>
                    </a:gs>
                  </a:gsLst>
                  <a:lin ang="5400000" scaled="0"/>
                </a:gradFill>
                <a:latin typeface="+mn-lt"/>
                <a:ea typeface="+mn-ea"/>
                <a:cs typeface="+mn-cs"/>
              </a:defRPr>
            </a:lvl3pPr>
            <a:lvl4pPr marL="0" indent="0" algn="l" defTabSz="686047" rtl="0" eaLnBrk="1" latinLnBrk="0" hangingPunct="1">
              <a:lnSpc>
                <a:spcPct val="90000"/>
              </a:lnSpc>
              <a:spcBef>
                <a:spcPts val="0"/>
              </a:spcBef>
              <a:spcAft>
                <a:spcPts val="300"/>
              </a:spcAft>
              <a:buSzPct val="90000"/>
              <a:buFont typeface="Arial" pitchFamily="34" charset="0"/>
              <a:buNone/>
              <a:tabLst>
                <a:tab pos="686074" algn="l"/>
              </a:tabLst>
              <a:defRPr sz="1500" kern="1200">
                <a:gradFill>
                  <a:gsLst>
                    <a:gs pos="0">
                      <a:schemeClr val="tx1">
                        <a:lumMod val="75000"/>
                        <a:lumOff val="25000"/>
                      </a:schemeClr>
                    </a:gs>
                    <a:gs pos="86000">
                      <a:schemeClr val="tx1">
                        <a:lumMod val="75000"/>
                        <a:lumOff val="25000"/>
                      </a:schemeClr>
                    </a:gs>
                  </a:gsLst>
                  <a:lin ang="5400000" scaled="0"/>
                </a:gradFill>
                <a:latin typeface="+mn-lt"/>
                <a:ea typeface="+mn-ea"/>
                <a:cs typeface="+mn-cs"/>
              </a:defRPr>
            </a:lvl4pPr>
            <a:lvl5pPr marL="0" indent="0" algn="l" defTabSz="686047" rtl="0" eaLnBrk="1" latinLnBrk="0" hangingPunct="1">
              <a:lnSpc>
                <a:spcPct val="90000"/>
              </a:lnSpc>
              <a:spcBef>
                <a:spcPts val="0"/>
              </a:spcBef>
              <a:spcAft>
                <a:spcPts val="300"/>
              </a:spcAft>
              <a:buSzPct val="90000"/>
              <a:buFont typeface="Arial" pitchFamily="34" charset="0"/>
              <a:buNone/>
              <a:defRPr sz="1500" kern="1200">
                <a:gradFill>
                  <a:gsLst>
                    <a:gs pos="0">
                      <a:schemeClr val="tx1">
                        <a:lumMod val="75000"/>
                        <a:lumOff val="25000"/>
                      </a:schemeClr>
                    </a:gs>
                    <a:gs pos="86000">
                      <a:schemeClr val="tx1">
                        <a:lumMod val="75000"/>
                        <a:lumOff val="25000"/>
                      </a:schemeClr>
                    </a:gs>
                  </a:gsLst>
                  <a:lin ang="5400000" scaled="0"/>
                </a:gradFill>
                <a:latin typeface="+mn-lt"/>
                <a:ea typeface="+mn-ea"/>
                <a:cs typeface="+mn-cs"/>
              </a:defRPr>
            </a:lvl5pPr>
            <a:lvl6pPr marL="1886629" indent="-171512" algn="l" defTabSz="686047" rtl="0" eaLnBrk="1" latinLnBrk="0" hangingPunct="1">
              <a:spcBef>
                <a:spcPct val="20000"/>
              </a:spcBef>
              <a:buFont typeface="Arial" pitchFamily="34" charset="0"/>
              <a:buChar char="•"/>
              <a:defRPr sz="1500" kern="1200">
                <a:solidFill>
                  <a:schemeClr val="tx1"/>
                </a:solidFill>
                <a:latin typeface="+mn-lt"/>
                <a:ea typeface="+mn-ea"/>
                <a:cs typeface="+mn-cs"/>
              </a:defRPr>
            </a:lvl6pPr>
            <a:lvl7pPr marL="2229652" indent="-171512" algn="l" defTabSz="686047" rtl="0" eaLnBrk="1" latinLnBrk="0" hangingPunct="1">
              <a:spcBef>
                <a:spcPct val="20000"/>
              </a:spcBef>
              <a:buFont typeface="Arial" pitchFamily="34" charset="0"/>
              <a:buChar char="•"/>
              <a:defRPr sz="1500" kern="1200">
                <a:solidFill>
                  <a:schemeClr val="tx1"/>
                </a:solidFill>
                <a:latin typeface="+mn-lt"/>
                <a:ea typeface="+mn-ea"/>
                <a:cs typeface="+mn-cs"/>
              </a:defRPr>
            </a:lvl7pPr>
            <a:lvl8pPr marL="2572676" indent="-171512" algn="l" defTabSz="686047" rtl="0" eaLnBrk="1" latinLnBrk="0" hangingPunct="1">
              <a:spcBef>
                <a:spcPct val="20000"/>
              </a:spcBef>
              <a:buFont typeface="Arial" pitchFamily="34" charset="0"/>
              <a:buChar char="•"/>
              <a:defRPr sz="1500" kern="1200">
                <a:solidFill>
                  <a:schemeClr val="tx1"/>
                </a:solidFill>
                <a:latin typeface="+mn-lt"/>
                <a:ea typeface="+mn-ea"/>
                <a:cs typeface="+mn-cs"/>
              </a:defRPr>
            </a:lvl8pPr>
            <a:lvl9pPr marL="2915700" indent="-171512" algn="l" defTabSz="686047" rtl="0" eaLnBrk="1" latinLnBrk="0" hangingPunct="1">
              <a:spcBef>
                <a:spcPct val="20000"/>
              </a:spcBef>
              <a:buFont typeface="Arial" pitchFamily="34" charset="0"/>
              <a:buChar char="•"/>
              <a:defRPr sz="1500" kern="1200">
                <a:solidFill>
                  <a:schemeClr val="tx1"/>
                </a:solidFill>
                <a:latin typeface="+mn-lt"/>
                <a:ea typeface="+mn-ea"/>
                <a:cs typeface="+mn-cs"/>
              </a:defRPr>
            </a:lvl9pPr>
          </a:lstStyle>
          <a:p>
            <a:r>
              <a:rPr lang="en-US" dirty="0">
                <a:solidFill>
                  <a:schemeClr val="tx1"/>
                </a:solidFill>
              </a:rPr>
              <a:t>Execution plan:</a:t>
            </a:r>
          </a:p>
        </p:txBody>
      </p:sp>
      <p:grpSp>
        <p:nvGrpSpPr>
          <p:cNvPr id="23" name="Group 22"/>
          <p:cNvGrpSpPr/>
          <p:nvPr/>
        </p:nvGrpSpPr>
        <p:grpSpPr>
          <a:xfrm>
            <a:off x="687830" y="5392677"/>
            <a:ext cx="6964852" cy="964598"/>
            <a:chOff x="1034976" y="5271980"/>
            <a:chExt cx="6188718" cy="945904"/>
          </a:xfrm>
        </p:grpSpPr>
        <p:cxnSp>
          <p:nvCxnSpPr>
            <p:cNvPr id="26" name="Straight Connector 25"/>
            <p:cNvCxnSpPr>
              <a:stCxn id="29" idx="0"/>
            </p:cNvCxnSpPr>
            <p:nvPr/>
          </p:nvCxnSpPr>
          <p:spPr>
            <a:xfrm flipH="1" flipV="1">
              <a:off x="1943129" y="5271980"/>
              <a:ext cx="5327" cy="260104"/>
            </a:xfrm>
            <a:prstGeom prst="line">
              <a:avLst/>
            </a:prstGeom>
            <a:ln>
              <a:solidFill>
                <a:schemeClr val="tx1"/>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cxnSp>
        <p:grpSp>
          <p:nvGrpSpPr>
            <p:cNvPr id="28" name="Group 27"/>
            <p:cNvGrpSpPr/>
            <p:nvPr/>
          </p:nvGrpSpPr>
          <p:grpSpPr>
            <a:xfrm>
              <a:off x="1034976" y="5532084"/>
              <a:ext cx="6188718" cy="685800"/>
              <a:chOff x="1034976" y="5532084"/>
              <a:chExt cx="6188718" cy="685800"/>
            </a:xfrm>
          </p:grpSpPr>
          <p:sp>
            <p:nvSpPr>
              <p:cNvPr id="29" name="Rounded Rectangle 28"/>
              <p:cNvSpPr/>
              <p:nvPr/>
            </p:nvSpPr>
            <p:spPr bwMode="auto">
              <a:xfrm>
                <a:off x="1257408" y="5532084"/>
                <a:ext cx="1382095" cy="685800"/>
              </a:xfrm>
              <a:prstGeom prst="roundRect">
                <a:avLst/>
              </a:prstGeom>
              <a:solidFill>
                <a:schemeClr val="accent5"/>
              </a:solidFill>
              <a:ln>
                <a:noFill/>
                <a:headEnd type="none" w="med" len="med"/>
                <a:tailEnd type="none" w="med" len="med"/>
              </a:ln>
              <a:effectLst>
                <a:outerShdw blurRad="63500" sx="102000" sy="102000" algn="ctr"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3247" tIns="46623" rIns="46623" bIns="93247" numCol="1" spcCol="0" rtlCol="0" fromWordArt="0" anchor="b" anchorCtr="0" forceAA="0" compatLnSpc="1">
                <a:prstTxWarp prst="textNoShape">
                  <a:avLst/>
                </a:prstTxWarp>
                <a:noAutofit/>
              </a:bodyPr>
              <a:lstStyle/>
              <a:p>
                <a:pPr algn="ctr" defTabSz="932111"/>
                <a:r>
                  <a:rPr lang="en-US" sz="1800" b="1" spc="-51" dirty="0">
                    <a:solidFill>
                      <a:srgbClr val="000000"/>
                    </a:solidFill>
                    <a:ea typeface="Segoe UI" pitchFamily="34" charset="0"/>
                    <a:cs typeface="Segoe UI" pitchFamily="34" charset="0"/>
                  </a:rPr>
                  <a:t>Run MR Job on </a:t>
                </a:r>
                <a:r>
                  <a:rPr lang="en-US" sz="1800" b="1" spc="-51" dirty="0" err="1">
                    <a:solidFill>
                      <a:srgbClr val="000000"/>
                    </a:solidFill>
                    <a:ea typeface="Segoe UI" pitchFamily="34" charset="0"/>
                    <a:cs typeface="Segoe UI" pitchFamily="34" charset="0"/>
                  </a:rPr>
                  <a:t>Hadoop</a:t>
                </a:r>
                <a:endParaRPr lang="en-US" sz="1800" b="1" spc="-51" dirty="0">
                  <a:solidFill>
                    <a:srgbClr val="000000"/>
                  </a:solidFill>
                  <a:ea typeface="Segoe UI" pitchFamily="34" charset="0"/>
                  <a:cs typeface="Segoe UI" pitchFamily="34" charset="0"/>
                </a:endParaRPr>
              </a:p>
            </p:txBody>
          </p:sp>
          <p:sp>
            <p:nvSpPr>
              <p:cNvPr id="30" name="TextBox 29"/>
              <p:cNvSpPr txBox="1"/>
              <p:nvPr/>
            </p:nvSpPr>
            <p:spPr>
              <a:xfrm>
                <a:off x="3086971" y="5550725"/>
                <a:ext cx="4136723" cy="627953"/>
              </a:xfrm>
              <a:prstGeom prst="rect">
                <a:avLst/>
              </a:prstGeom>
              <a:noFill/>
            </p:spPr>
            <p:txBody>
              <a:bodyPr wrap="square" lIns="0" tIns="0" rIns="0" bIns="0" rtlCol="0">
                <a:spAutoFit/>
              </a:bodyPr>
              <a:lstStyle/>
              <a:p>
                <a:r>
                  <a:rPr lang="en-US" sz="2040" dirty="0">
                    <a:latin typeface="Courier New" pitchFamily="49" charset="0"/>
                    <a:cs typeface="Courier New" pitchFamily="49" charset="0"/>
                  </a:rPr>
                  <a:t>Apply filter and compute aggregate on Customer. </a:t>
                </a:r>
              </a:p>
            </p:txBody>
          </p:sp>
          <p:sp>
            <p:nvSpPr>
              <p:cNvPr id="31" name="Oval 30"/>
              <p:cNvSpPr/>
              <p:nvPr/>
            </p:nvSpPr>
            <p:spPr bwMode="auto">
              <a:xfrm>
                <a:off x="1034976" y="5702119"/>
                <a:ext cx="357019" cy="365760"/>
              </a:xfrm>
              <a:prstGeom prst="ellipse">
                <a:avLst/>
              </a:prstGeom>
              <a:solidFill>
                <a:schemeClr val="bg1"/>
              </a:solidFill>
              <a:ln>
                <a:solidFill>
                  <a:schemeClr val="bg1"/>
                </a:solidFill>
                <a:headEnd type="none" w="med" len="med"/>
                <a:tailEnd type="none" w="med" len="med"/>
              </a:ln>
              <a:effectLst>
                <a:outerShdw blurRad="63500" sx="102000" sy="102000" algn="ctr"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3247" tIns="46623" rIns="46623" bIns="93247" numCol="1" spcCol="0" rtlCol="0" fromWordArt="0" anchor="ctr" anchorCtr="0" forceAA="0" compatLnSpc="1">
                <a:prstTxWarp prst="textNoShape">
                  <a:avLst/>
                </a:prstTxWarp>
                <a:noAutofit/>
              </a:bodyPr>
              <a:lstStyle/>
              <a:p>
                <a:pPr defTabSz="932111"/>
                <a:r>
                  <a:rPr lang="en-US" sz="1428" b="1" spc="-51" dirty="0">
                    <a:solidFill>
                      <a:schemeClr val="tx1"/>
                    </a:solidFill>
                    <a:ea typeface="Segoe UI" pitchFamily="34" charset="0"/>
                    <a:cs typeface="Segoe UI" pitchFamily="34" charset="0"/>
                  </a:rPr>
                  <a:t>1</a:t>
                </a:r>
              </a:p>
            </p:txBody>
          </p:sp>
        </p:grpSp>
      </p:grpSp>
      <p:sp>
        <p:nvSpPr>
          <p:cNvPr id="2" name="Rectangle 1"/>
          <p:cNvSpPr/>
          <p:nvPr/>
        </p:nvSpPr>
        <p:spPr bwMode="auto">
          <a:xfrm>
            <a:off x="6932142" y="2598673"/>
            <a:ext cx="5229696" cy="2171035"/>
          </a:xfrm>
          <a:prstGeom prst="rect">
            <a:avLst/>
          </a:prstGeom>
          <a:solidFill>
            <a:schemeClr val="accent5"/>
          </a:solidFill>
          <a:ln w="3175">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182880" tIns="47565" rIns="182880" bIns="47565" numCol="1" rtlCol="0" anchor="ctr" anchorCtr="0" compatLnSpc="1">
            <a:prstTxWarp prst="textNoShape">
              <a:avLst/>
            </a:prstTxWarp>
          </a:bodyPr>
          <a:lstStyle/>
          <a:p>
            <a:pPr marL="0" lvl="1" defTabSz="951028"/>
            <a:r>
              <a:rPr lang="en-US" sz="2448" dirty="0">
                <a:solidFill>
                  <a:schemeClr val="tx1"/>
                </a:solidFill>
              </a:rPr>
              <a:t> </a:t>
            </a:r>
            <a:r>
              <a:rPr lang="en-US" sz="2448" dirty="0">
                <a:solidFill>
                  <a:schemeClr val="bg1"/>
                </a:solidFill>
              </a:rPr>
              <a:t>What happens here?</a:t>
            </a:r>
            <a:endParaRPr lang="en-US" sz="2448" b="1" dirty="0">
              <a:solidFill>
                <a:schemeClr val="bg1"/>
              </a:solidFill>
            </a:endParaRPr>
          </a:p>
          <a:p>
            <a:pPr marL="0" lvl="1" defTabSz="951028"/>
            <a:r>
              <a:rPr lang="en-US" sz="2040" b="1" dirty="0">
                <a:solidFill>
                  <a:schemeClr val="bg1"/>
                </a:solidFill>
              </a:rPr>
              <a:t> Step 1: </a:t>
            </a:r>
            <a:r>
              <a:rPr lang="en-US" sz="2040" dirty="0">
                <a:solidFill>
                  <a:schemeClr val="bg1"/>
                </a:solidFill>
              </a:rPr>
              <a:t>QO compiles predicate into Java and generates a MapReduce (MR) job</a:t>
            </a:r>
          </a:p>
          <a:p>
            <a:pPr marL="0" lvl="1" defTabSz="951028"/>
            <a:r>
              <a:rPr lang="en-US" sz="2040" b="1" dirty="0">
                <a:solidFill>
                  <a:schemeClr val="bg1"/>
                </a:solidFill>
              </a:rPr>
              <a:t>  Step 2: </a:t>
            </a:r>
            <a:r>
              <a:rPr lang="en-US" sz="2040" dirty="0">
                <a:solidFill>
                  <a:schemeClr val="bg1"/>
                </a:solidFill>
              </a:rPr>
              <a:t>Engine submits MR job to Hadoop cluster. Output left in </a:t>
            </a:r>
            <a:r>
              <a:rPr lang="en-US" sz="2040" dirty="0" err="1">
                <a:solidFill>
                  <a:schemeClr val="bg1"/>
                </a:solidFill>
              </a:rPr>
              <a:t>hdfsTemp</a:t>
            </a:r>
            <a:r>
              <a:rPr lang="en-US" sz="2040" b="1" dirty="0">
                <a:solidFill>
                  <a:schemeClr val="bg1"/>
                </a:solidFill>
              </a:rPr>
              <a:t>.</a:t>
            </a:r>
          </a:p>
        </p:txBody>
      </p:sp>
      <p:cxnSp>
        <p:nvCxnSpPr>
          <p:cNvPr id="13" name="Straight Arrow Connector 12"/>
          <p:cNvCxnSpPr/>
          <p:nvPr/>
        </p:nvCxnSpPr>
        <p:spPr>
          <a:xfrm flipH="1">
            <a:off x="2514891" y="3684190"/>
            <a:ext cx="4160547" cy="1920457"/>
          </a:xfrm>
          <a:prstGeom prst="straightConnector1">
            <a:avLst/>
          </a:prstGeom>
          <a:ln>
            <a:solidFill>
              <a:schemeClr val="tx1"/>
            </a:solidFill>
            <a:headEnd type="oval"/>
            <a:tailEnd type="triangle"/>
          </a:ln>
        </p:spPr>
        <p:style>
          <a:lnRef idx="1">
            <a:schemeClr val="accent1"/>
          </a:lnRef>
          <a:fillRef idx="0">
            <a:schemeClr val="accent1"/>
          </a:fillRef>
          <a:effectRef idx="0">
            <a:schemeClr val="accent1"/>
          </a:effectRef>
          <a:fontRef idx="minor">
            <a:schemeClr val="tx1"/>
          </a:fontRef>
        </p:style>
      </p:cxnSp>
      <p:grpSp>
        <p:nvGrpSpPr>
          <p:cNvPr id="32" name="Group 31"/>
          <p:cNvGrpSpPr/>
          <p:nvPr/>
        </p:nvGrpSpPr>
        <p:grpSpPr>
          <a:xfrm>
            <a:off x="7862240" y="5024579"/>
            <a:ext cx="1684750" cy="1266684"/>
            <a:chOff x="7904700" y="5622812"/>
            <a:chExt cx="1684990" cy="1266864"/>
          </a:xfrm>
        </p:grpSpPr>
        <p:sp>
          <p:nvSpPr>
            <p:cNvPr id="33" name="Rectangle 32"/>
            <p:cNvSpPr/>
            <p:nvPr/>
          </p:nvSpPr>
          <p:spPr bwMode="auto">
            <a:xfrm>
              <a:off x="7977041" y="5622812"/>
              <a:ext cx="1527443" cy="1266864"/>
            </a:xfrm>
            <a:prstGeom prst="rect">
              <a:avLst/>
            </a:prstGeom>
            <a:solidFill>
              <a:schemeClr val="bg1"/>
            </a:solidFill>
            <a:ln w="12700" cap="flat" cmpd="sng" algn="ctr">
              <a:solidFill>
                <a:schemeClr val="tx1"/>
              </a:solidFill>
              <a:prstDash val="solid"/>
              <a:round/>
              <a:headEnd type="none" w="med" len="med"/>
              <a:tailEnd type="none" w="med" len="med"/>
            </a:ln>
            <a:effectLst>
              <a:outerShdw blurRad="63500" sx="102000" sy="102000" algn="ctr" rotWithShape="0">
                <a:prstClr val="black">
                  <a:alpha val="40000"/>
                </a:prstClr>
              </a:outerShdw>
            </a:effectLst>
          </p:spPr>
          <p:txBody>
            <a:bodyPr vert="horz" wrap="none" lIns="93247" tIns="46623" rIns="93247" bIns="46623" numCol="1" rtlCol="0" anchor="t" anchorCtr="0" compatLnSpc="1">
              <a:prstTxWarp prst="textNoShape">
                <a:avLst/>
              </a:prstTxWarp>
            </a:bodyPr>
            <a:lstStyle/>
            <a:p>
              <a:pPr algn="ctr" fontAlgn="base">
                <a:spcBef>
                  <a:spcPct val="0"/>
                </a:spcBef>
                <a:spcAft>
                  <a:spcPct val="0"/>
                </a:spcAft>
              </a:pPr>
              <a:r>
                <a:rPr lang="en-US" sz="2448" b="1" dirty="0" err="1">
                  <a:effectLst>
                    <a:outerShdw blurRad="38100" dist="38100" dir="2700000" algn="tl">
                      <a:srgbClr val="000000">
                        <a:alpha val="43137"/>
                      </a:srgbClr>
                    </a:outerShdw>
                  </a:effectLst>
                  <a:ea typeface="ＭＳ Ｐゴシック" charset="-128"/>
                </a:rPr>
                <a:t>hdfsTemp</a:t>
              </a:r>
              <a:endParaRPr lang="en-US" sz="2448" b="1" dirty="0">
                <a:effectLst>
                  <a:outerShdw blurRad="38100" dist="38100" dir="2700000" algn="tl">
                    <a:srgbClr val="000000">
                      <a:alpha val="43137"/>
                    </a:srgbClr>
                  </a:outerShdw>
                </a:effectLst>
                <a:ea typeface="ＭＳ Ｐゴシック" charset="-128"/>
              </a:endParaRPr>
            </a:p>
            <a:p>
              <a:pPr algn="ctr" fontAlgn="base">
                <a:spcBef>
                  <a:spcPct val="0"/>
                </a:spcBef>
                <a:spcAft>
                  <a:spcPct val="0"/>
                </a:spcAft>
              </a:pPr>
              <a:endParaRPr lang="en-US" sz="2448" b="1" dirty="0">
                <a:solidFill>
                  <a:schemeClr val="bg1"/>
                </a:solidFill>
                <a:effectLst>
                  <a:outerShdw blurRad="38100" dist="38100" dir="2700000" algn="tl">
                    <a:srgbClr val="000000">
                      <a:alpha val="43137"/>
                    </a:srgbClr>
                  </a:outerShdw>
                </a:effectLst>
                <a:ea typeface="ＭＳ Ｐゴシック" charset="-128"/>
              </a:endParaRPr>
            </a:p>
          </p:txBody>
        </p:sp>
        <p:sp>
          <p:nvSpPr>
            <p:cNvPr id="34" name="TextBox 33"/>
            <p:cNvSpPr txBox="1"/>
            <p:nvPr/>
          </p:nvSpPr>
          <p:spPr>
            <a:xfrm>
              <a:off x="7904700" y="5987459"/>
              <a:ext cx="1570069" cy="318331"/>
            </a:xfrm>
            <a:prstGeom prst="rect">
              <a:avLst/>
            </a:prstGeom>
            <a:noFill/>
          </p:spPr>
          <p:txBody>
            <a:bodyPr wrap="none" rtlCol="0">
              <a:spAutoFit/>
            </a:bodyPr>
            <a:lstStyle/>
            <a:p>
              <a:pPr fontAlgn="base">
                <a:spcBef>
                  <a:spcPct val="0"/>
                </a:spcBef>
                <a:spcAft>
                  <a:spcPct val="0"/>
                </a:spcAft>
              </a:pPr>
              <a:r>
                <a:rPr lang="en-US" sz="1428" b="1" dirty="0">
                  <a:ea typeface="ＭＳ Ｐゴシック" charset="-128"/>
                </a:rPr>
                <a:t>&lt;</a:t>
              </a:r>
              <a:r>
                <a:rPr lang="en-US" sz="1428" b="1" dirty="0">
                  <a:solidFill>
                    <a:srgbClr val="FF0000"/>
                  </a:solidFill>
                  <a:ea typeface="ＭＳ Ｐゴシック" charset="-128"/>
                </a:rPr>
                <a:t>US</a:t>
              </a:r>
              <a:r>
                <a:rPr lang="en-US" sz="1428" b="1" dirty="0">
                  <a:solidFill>
                    <a:schemeClr val="bg1"/>
                  </a:solidFill>
                  <a:ea typeface="ＭＳ Ｐゴシック" charset="-128"/>
                </a:rPr>
                <a:t>,</a:t>
              </a:r>
              <a:r>
                <a:rPr lang="en-US" sz="1428" b="1" dirty="0">
                  <a:ea typeface="ＭＳ Ｐゴシック" charset="-128"/>
                </a:rPr>
                <a:t> $-975.21&gt;</a:t>
              </a:r>
            </a:p>
          </p:txBody>
        </p:sp>
        <p:sp>
          <p:nvSpPr>
            <p:cNvPr id="35" name="TextBox 34"/>
            <p:cNvSpPr txBox="1"/>
            <p:nvPr/>
          </p:nvSpPr>
          <p:spPr>
            <a:xfrm>
              <a:off x="7904704" y="6453762"/>
              <a:ext cx="1684986" cy="318331"/>
            </a:xfrm>
            <a:prstGeom prst="rect">
              <a:avLst/>
            </a:prstGeom>
            <a:noFill/>
          </p:spPr>
          <p:txBody>
            <a:bodyPr wrap="none" rtlCol="0">
              <a:spAutoFit/>
            </a:bodyPr>
            <a:lstStyle/>
            <a:p>
              <a:pPr fontAlgn="base">
                <a:spcBef>
                  <a:spcPct val="0"/>
                </a:spcBef>
                <a:spcAft>
                  <a:spcPct val="0"/>
                </a:spcAft>
              </a:pPr>
              <a:r>
                <a:rPr lang="en-US" sz="1428" b="1" dirty="0">
                  <a:ea typeface="ＭＳ Ｐゴシック" charset="-128"/>
                </a:rPr>
                <a:t>&lt;</a:t>
              </a:r>
              <a:r>
                <a:rPr lang="en-US" sz="1428" b="1" dirty="0">
                  <a:solidFill>
                    <a:schemeClr val="accent6">
                      <a:lumMod val="60000"/>
                      <a:lumOff val="40000"/>
                    </a:schemeClr>
                  </a:solidFill>
                  <a:effectLst>
                    <a:outerShdw blurRad="38100" dist="38100" dir="2700000" algn="tl">
                      <a:srgbClr val="000000">
                        <a:alpha val="43137"/>
                      </a:srgbClr>
                    </a:outerShdw>
                  </a:effectLst>
                  <a:ea typeface="ＭＳ Ｐゴシック" charset="-128"/>
                </a:rPr>
                <a:t>FRA</a:t>
              </a:r>
              <a:r>
                <a:rPr lang="en-US" sz="1428" b="1" dirty="0">
                  <a:solidFill>
                    <a:schemeClr val="bg1"/>
                  </a:solidFill>
                  <a:ea typeface="ＭＳ Ｐゴシック" charset="-128"/>
                </a:rPr>
                <a:t>,</a:t>
              </a:r>
              <a:r>
                <a:rPr lang="en-US" sz="1428" b="1" dirty="0">
                  <a:ea typeface="ＭＳ Ｐゴシック" charset="-128"/>
                </a:rPr>
                <a:t> $-119.13&gt;</a:t>
              </a:r>
            </a:p>
          </p:txBody>
        </p:sp>
        <p:sp>
          <p:nvSpPr>
            <p:cNvPr id="36" name="TextBox 35"/>
            <p:cNvSpPr txBox="1"/>
            <p:nvPr/>
          </p:nvSpPr>
          <p:spPr>
            <a:xfrm>
              <a:off x="7904704" y="6220608"/>
              <a:ext cx="1484059" cy="318331"/>
            </a:xfrm>
            <a:prstGeom prst="rect">
              <a:avLst/>
            </a:prstGeom>
            <a:noFill/>
          </p:spPr>
          <p:txBody>
            <a:bodyPr wrap="none" rtlCol="0">
              <a:spAutoFit/>
            </a:bodyPr>
            <a:lstStyle/>
            <a:p>
              <a:pPr fontAlgn="base">
                <a:spcBef>
                  <a:spcPct val="0"/>
                </a:spcBef>
                <a:spcAft>
                  <a:spcPct val="0"/>
                </a:spcAft>
              </a:pPr>
              <a:r>
                <a:rPr lang="en-US" sz="1428" b="1" dirty="0">
                  <a:ea typeface="ＭＳ Ｐゴシック" charset="-128"/>
                </a:rPr>
                <a:t>&lt;</a:t>
              </a:r>
              <a:r>
                <a:rPr lang="en-US" sz="1428" b="1" dirty="0">
                  <a:solidFill>
                    <a:srgbClr val="92D050"/>
                  </a:solidFill>
                  <a:effectLst>
                    <a:outerShdw blurRad="38100" dist="38100" dir="2700000" algn="tl">
                      <a:srgbClr val="000000">
                        <a:alpha val="43137"/>
                      </a:srgbClr>
                    </a:outerShdw>
                  </a:effectLst>
                  <a:ea typeface="ＭＳ Ｐゴシック" charset="-128"/>
                </a:rPr>
                <a:t>UK</a:t>
              </a:r>
              <a:r>
                <a:rPr lang="en-US" sz="1428" b="1" dirty="0">
                  <a:ea typeface="ＭＳ Ｐゴシック" charset="-128"/>
                </a:rPr>
                <a:t>, $-63.52&gt;</a:t>
              </a:r>
            </a:p>
          </p:txBody>
        </p:sp>
      </p:grpSp>
      <p:sp>
        <p:nvSpPr>
          <p:cNvPr id="18" name="TextBox 17"/>
          <p:cNvSpPr txBox="1"/>
          <p:nvPr/>
        </p:nvSpPr>
        <p:spPr>
          <a:xfrm>
            <a:off x="1" y="6642289"/>
            <a:ext cx="3806190" cy="352236"/>
          </a:xfrm>
          <a:prstGeom prst="rect">
            <a:avLst/>
          </a:prstGeom>
          <a:noFill/>
        </p:spPr>
        <p:txBody>
          <a:bodyPr wrap="square" lIns="365760" tIns="146304" rIns="182880" bIns="146304" rtlCol="0" anchor="ctr" anchorCtr="0">
            <a:noAutofit/>
          </a:bodyPr>
          <a:lstStyle/>
          <a:p>
            <a:pPr>
              <a:lnSpc>
                <a:spcPct val="90000"/>
              </a:lnSpc>
              <a:spcAft>
                <a:spcPts val="600"/>
              </a:spcAft>
            </a:pPr>
            <a:r>
              <a:rPr lang="en-US" sz="1400" dirty="0">
                <a:solidFill>
                  <a:schemeClr val="bg1"/>
                </a:solidFill>
                <a:latin typeface="Segoe UI Semibold" panose="020B0702040204020203" pitchFamily="34" charset="0"/>
                <a:ea typeface="Segoe UI Black" panose="020B0A02040204020203" pitchFamily="34" charset="0"/>
                <a:cs typeface="Segoe UI Semibold" panose="020B0702040204020203" pitchFamily="34" charset="0"/>
              </a:rPr>
              <a:t>Access any data</a:t>
            </a:r>
          </a:p>
        </p:txBody>
      </p:sp>
    </p:spTree>
    <p:extLst>
      <p:ext uri="{BB962C8B-B14F-4D97-AF65-F5344CB8AC3E}">
        <p14:creationId xmlns:p14="http://schemas.microsoft.com/office/powerpoint/2010/main" val="1648976747"/>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3"/>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23"/>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32"/>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2"/>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1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 grpId="0"/>
      <p:bldP spid="2" grpId="0" animBg="1"/>
    </p:bldLst>
  </p:timing>
</p:sld>
</file>

<file path=ppt/slides/slide17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 name="Title 4"/>
          <p:cNvSpPr>
            <a:spLocks noGrp="1"/>
          </p:cNvSpPr>
          <p:nvPr>
            <p:ph type="title"/>
          </p:nvPr>
        </p:nvSpPr>
        <p:spPr/>
        <p:txBody>
          <a:bodyPr/>
          <a:lstStyle/>
          <a:p>
            <a:r>
              <a:rPr lang="en-US" dirty="0" err="1"/>
              <a:t>PolyBase</a:t>
            </a:r>
            <a:r>
              <a:rPr lang="en-US" dirty="0"/>
              <a:t> query example #2</a:t>
            </a:r>
          </a:p>
        </p:txBody>
      </p:sp>
      <p:sp>
        <p:nvSpPr>
          <p:cNvPr id="3" name="Text Placeholder 2"/>
          <p:cNvSpPr>
            <a:spLocks noGrp="1"/>
          </p:cNvSpPr>
          <p:nvPr>
            <p:ph type="body" sz="quarter" idx="4294967295"/>
          </p:nvPr>
        </p:nvSpPr>
        <p:spPr>
          <a:xfrm>
            <a:off x="0" y="1155700"/>
            <a:ext cx="12433300" cy="1354138"/>
          </a:xfrm>
          <a:solidFill>
            <a:schemeClr val="accent5"/>
          </a:solidFill>
          <a:ln w="38100">
            <a:solidFill>
              <a:schemeClr val="tx1"/>
            </a:solidFill>
          </a:ln>
          <a:effectLst/>
        </p:spPr>
        <p:txBody>
          <a:bodyPr vert="horz" wrap="square" lIns="182880" tIns="146304" rIns="182880" bIns="146304" numCol="1" anchor="t" anchorCtr="0" compatLnSpc="1">
            <a:prstTxWarp prst="textNoShape">
              <a:avLst/>
            </a:prstTxWarp>
          </a:bodyPr>
          <a:lstStyle/>
          <a:p>
            <a:pPr marL="0" indent="0">
              <a:spcBef>
                <a:spcPct val="20000"/>
              </a:spcBef>
              <a:spcAft>
                <a:spcPct val="0"/>
              </a:spcAft>
              <a:buNone/>
            </a:pPr>
            <a:r>
              <a:rPr lang="en-US" sz="2400" dirty="0">
                <a:solidFill>
                  <a:schemeClr val="bg1"/>
                </a:solidFill>
                <a:latin typeface="+mn-lt"/>
              </a:rPr>
              <a:t>-- select and aggregate  on external table (data in HDFS)</a:t>
            </a:r>
            <a:br>
              <a:rPr lang="en-US" sz="2400" dirty="0">
                <a:solidFill>
                  <a:schemeClr val="bg1"/>
                </a:solidFill>
                <a:latin typeface="+mn-lt"/>
              </a:rPr>
            </a:br>
            <a:r>
              <a:rPr lang="en-US" sz="2400" dirty="0">
                <a:solidFill>
                  <a:schemeClr val="bg1"/>
                </a:solidFill>
                <a:latin typeface="+mn-lt"/>
              </a:rPr>
              <a:t>  SELECT AVG(</a:t>
            </a:r>
            <a:r>
              <a:rPr lang="en-US" sz="2400" dirty="0" err="1">
                <a:solidFill>
                  <a:schemeClr val="bg1"/>
                </a:solidFill>
                <a:latin typeface="+mn-lt"/>
              </a:rPr>
              <a:t>c_acctbal</a:t>
            </a:r>
            <a:r>
              <a:rPr lang="en-US" sz="2400" dirty="0">
                <a:solidFill>
                  <a:schemeClr val="bg1"/>
                </a:solidFill>
                <a:latin typeface="+mn-lt"/>
              </a:rPr>
              <a:t>) FROM Customer  </a:t>
            </a:r>
          </a:p>
          <a:p>
            <a:pPr marL="0" indent="0">
              <a:spcBef>
                <a:spcPct val="20000"/>
              </a:spcBef>
              <a:spcAft>
                <a:spcPct val="0"/>
              </a:spcAft>
              <a:buNone/>
            </a:pPr>
            <a:r>
              <a:rPr lang="en-US" sz="2400" dirty="0">
                <a:solidFill>
                  <a:schemeClr val="bg1"/>
                </a:solidFill>
                <a:latin typeface="+mn-lt"/>
              </a:rPr>
              <a:t>       WHERE </a:t>
            </a:r>
            <a:r>
              <a:rPr lang="en-US" sz="2400" dirty="0" err="1">
                <a:solidFill>
                  <a:schemeClr val="bg1"/>
                </a:solidFill>
                <a:latin typeface="+mn-lt"/>
              </a:rPr>
              <a:t>c_acctbal</a:t>
            </a:r>
            <a:r>
              <a:rPr lang="en-US" sz="2400" dirty="0">
                <a:solidFill>
                  <a:schemeClr val="bg1"/>
                </a:solidFill>
                <a:latin typeface="+mn-lt"/>
              </a:rPr>
              <a:t> &lt; 0 GROUP BY </a:t>
            </a:r>
            <a:r>
              <a:rPr lang="en-US" sz="2400" dirty="0" err="1">
                <a:solidFill>
                  <a:schemeClr val="bg1"/>
                </a:solidFill>
                <a:latin typeface="+mn-lt"/>
              </a:rPr>
              <a:t>c_nationkey</a:t>
            </a:r>
            <a:r>
              <a:rPr lang="en-US" sz="2400" dirty="0">
                <a:solidFill>
                  <a:schemeClr val="bg1"/>
                </a:solidFill>
                <a:latin typeface="+mn-lt"/>
              </a:rPr>
              <a:t>;</a:t>
            </a:r>
          </a:p>
        </p:txBody>
      </p:sp>
      <p:sp>
        <p:nvSpPr>
          <p:cNvPr id="43" name="Text Placeholder 2"/>
          <p:cNvSpPr txBox="1">
            <a:spLocks/>
          </p:cNvSpPr>
          <p:nvPr/>
        </p:nvSpPr>
        <p:spPr>
          <a:xfrm>
            <a:off x="443269" y="2699729"/>
            <a:ext cx="8917761" cy="461111"/>
          </a:xfrm>
          <a:prstGeom prst="rect">
            <a:avLst/>
          </a:prstGeom>
        </p:spPr>
        <p:txBody>
          <a:bodyPr vert="horz" wrap="square" lIns="0" tIns="0" rIns="0" bIns="0" rtlCol="0">
            <a:spAutoFit/>
          </a:bodyPr>
          <a:lstStyle>
            <a:lvl1pPr marL="0" indent="0" algn="l" defTabSz="686047" rtl="0" eaLnBrk="1" latinLnBrk="0" hangingPunct="1">
              <a:lnSpc>
                <a:spcPct val="90000"/>
              </a:lnSpc>
              <a:spcBef>
                <a:spcPts val="0"/>
              </a:spcBef>
              <a:spcAft>
                <a:spcPts val="675"/>
              </a:spcAft>
              <a:buSzPct val="90000"/>
              <a:buFont typeface="Arial" pitchFamily="34" charset="0"/>
              <a:buNone/>
              <a:defRPr sz="3200" kern="1200" spc="-100" baseline="0">
                <a:gradFill>
                  <a:gsLst>
                    <a:gs pos="0">
                      <a:schemeClr val="tx1">
                        <a:lumMod val="75000"/>
                        <a:lumOff val="25000"/>
                      </a:schemeClr>
                    </a:gs>
                    <a:gs pos="86000">
                      <a:schemeClr val="tx1">
                        <a:lumMod val="75000"/>
                        <a:lumOff val="25000"/>
                      </a:schemeClr>
                    </a:gs>
                  </a:gsLst>
                  <a:lin ang="5400000" scaled="0"/>
                </a:gradFill>
                <a:latin typeface="Segoe UI Light" pitchFamily="34" charset="0"/>
                <a:ea typeface="+mn-ea"/>
                <a:cs typeface="+mn-cs"/>
              </a:defRPr>
            </a:lvl1pPr>
            <a:lvl2pPr marL="0" indent="0" algn="l" defTabSz="686047" rtl="0" eaLnBrk="1" latinLnBrk="0" hangingPunct="1">
              <a:lnSpc>
                <a:spcPct val="90000"/>
              </a:lnSpc>
              <a:spcBef>
                <a:spcPts val="0"/>
              </a:spcBef>
              <a:spcAft>
                <a:spcPts val="300"/>
              </a:spcAft>
              <a:buSzPct val="90000"/>
              <a:buFont typeface="Arial" pitchFamily="34" charset="0"/>
              <a:buNone/>
              <a:tabLst>
                <a:tab pos="472868" algn="l"/>
              </a:tabLst>
              <a:defRPr sz="1800" kern="1200" spc="-50" baseline="0">
                <a:gradFill>
                  <a:gsLst>
                    <a:gs pos="0">
                      <a:schemeClr val="tx1">
                        <a:lumMod val="75000"/>
                        <a:lumOff val="25000"/>
                      </a:schemeClr>
                    </a:gs>
                    <a:gs pos="86000">
                      <a:schemeClr val="tx1">
                        <a:lumMod val="75000"/>
                        <a:lumOff val="25000"/>
                      </a:schemeClr>
                    </a:gs>
                  </a:gsLst>
                  <a:lin ang="5400000" scaled="0"/>
                </a:gradFill>
                <a:latin typeface="+mn-lt"/>
                <a:ea typeface="+mn-ea"/>
                <a:cs typeface="+mn-cs"/>
              </a:defRPr>
            </a:lvl2pPr>
            <a:lvl3pPr marL="0" indent="0" algn="l" defTabSz="686047" rtl="0" eaLnBrk="1" latinLnBrk="0" hangingPunct="1">
              <a:lnSpc>
                <a:spcPct val="90000"/>
              </a:lnSpc>
              <a:spcBef>
                <a:spcPts val="0"/>
              </a:spcBef>
              <a:spcAft>
                <a:spcPts val="300"/>
              </a:spcAft>
              <a:buSzPct val="90000"/>
              <a:buFont typeface="Arial" pitchFamily="34" charset="0"/>
              <a:buNone/>
              <a:defRPr sz="1500" kern="1200">
                <a:gradFill>
                  <a:gsLst>
                    <a:gs pos="0">
                      <a:schemeClr val="tx1">
                        <a:lumMod val="75000"/>
                        <a:lumOff val="25000"/>
                      </a:schemeClr>
                    </a:gs>
                    <a:gs pos="86000">
                      <a:schemeClr val="tx1">
                        <a:lumMod val="75000"/>
                        <a:lumOff val="25000"/>
                      </a:schemeClr>
                    </a:gs>
                  </a:gsLst>
                  <a:lin ang="5400000" scaled="0"/>
                </a:gradFill>
                <a:latin typeface="+mn-lt"/>
                <a:ea typeface="+mn-ea"/>
                <a:cs typeface="+mn-cs"/>
              </a:defRPr>
            </a:lvl3pPr>
            <a:lvl4pPr marL="0" indent="0" algn="l" defTabSz="686047" rtl="0" eaLnBrk="1" latinLnBrk="0" hangingPunct="1">
              <a:lnSpc>
                <a:spcPct val="90000"/>
              </a:lnSpc>
              <a:spcBef>
                <a:spcPts val="0"/>
              </a:spcBef>
              <a:spcAft>
                <a:spcPts val="300"/>
              </a:spcAft>
              <a:buSzPct val="90000"/>
              <a:buFont typeface="Arial" pitchFamily="34" charset="0"/>
              <a:buNone/>
              <a:tabLst>
                <a:tab pos="686074" algn="l"/>
              </a:tabLst>
              <a:defRPr sz="1500" kern="1200">
                <a:gradFill>
                  <a:gsLst>
                    <a:gs pos="0">
                      <a:schemeClr val="tx1">
                        <a:lumMod val="75000"/>
                        <a:lumOff val="25000"/>
                      </a:schemeClr>
                    </a:gs>
                    <a:gs pos="86000">
                      <a:schemeClr val="tx1">
                        <a:lumMod val="75000"/>
                        <a:lumOff val="25000"/>
                      </a:schemeClr>
                    </a:gs>
                  </a:gsLst>
                  <a:lin ang="5400000" scaled="0"/>
                </a:gradFill>
                <a:latin typeface="+mn-lt"/>
                <a:ea typeface="+mn-ea"/>
                <a:cs typeface="+mn-cs"/>
              </a:defRPr>
            </a:lvl4pPr>
            <a:lvl5pPr marL="0" indent="0" algn="l" defTabSz="686047" rtl="0" eaLnBrk="1" latinLnBrk="0" hangingPunct="1">
              <a:lnSpc>
                <a:spcPct val="90000"/>
              </a:lnSpc>
              <a:spcBef>
                <a:spcPts val="0"/>
              </a:spcBef>
              <a:spcAft>
                <a:spcPts val="300"/>
              </a:spcAft>
              <a:buSzPct val="90000"/>
              <a:buFont typeface="Arial" pitchFamily="34" charset="0"/>
              <a:buNone/>
              <a:defRPr sz="1500" kern="1200">
                <a:gradFill>
                  <a:gsLst>
                    <a:gs pos="0">
                      <a:schemeClr val="tx1">
                        <a:lumMod val="75000"/>
                        <a:lumOff val="25000"/>
                      </a:schemeClr>
                    </a:gs>
                    <a:gs pos="86000">
                      <a:schemeClr val="tx1">
                        <a:lumMod val="75000"/>
                        <a:lumOff val="25000"/>
                      </a:schemeClr>
                    </a:gs>
                  </a:gsLst>
                  <a:lin ang="5400000" scaled="0"/>
                </a:gradFill>
                <a:latin typeface="+mn-lt"/>
                <a:ea typeface="+mn-ea"/>
                <a:cs typeface="+mn-cs"/>
              </a:defRPr>
            </a:lvl5pPr>
            <a:lvl6pPr marL="1886629" indent="-171512" algn="l" defTabSz="686047" rtl="0" eaLnBrk="1" latinLnBrk="0" hangingPunct="1">
              <a:spcBef>
                <a:spcPct val="20000"/>
              </a:spcBef>
              <a:buFont typeface="Arial" pitchFamily="34" charset="0"/>
              <a:buChar char="•"/>
              <a:defRPr sz="1500" kern="1200">
                <a:solidFill>
                  <a:schemeClr val="tx1"/>
                </a:solidFill>
                <a:latin typeface="+mn-lt"/>
                <a:ea typeface="+mn-ea"/>
                <a:cs typeface="+mn-cs"/>
              </a:defRPr>
            </a:lvl6pPr>
            <a:lvl7pPr marL="2229652" indent="-171512" algn="l" defTabSz="686047" rtl="0" eaLnBrk="1" latinLnBrk="0" hangingPunct="1">
              <a:spcBef>
                <a:spcPct val="20000"/>
              </a:spcBef>
              <a:buFont typeface="Arial" pitchFamily="34" charset="0"/>
              <a:buChar char="•"/>
              <a:defRPr sz="1500" kern="1200">
                <a:solidFill>
                  <a:schemeClr val="tx1"/>
                </a:solidFill>
                <a:latin typeface="+mn-lt"/>
                <a:ea typeface="+mn-ea"/>
                <a:cs typeface="+mn-cs"/>
              </a:defRPr>
            </a:lvl7pPr>
            <a:lvl8pPr marL="2572676" indent="-171512" algn="l" defTabSz="686047" rtl="0" eaLnBrk="1" latinLnBrk="0" hangingPunct="1">
              <a:spcBef>
                <a:spcPct val="20000"/>
              </a:spcBef>
              <a:buFont typeface="Arial" pitchFamily="34" charset="0"/>
              <a:buChar char="•"/>
              <a:defRPr sz="1500" kern="1200">
                <a:solidFill>
                  <a:schemeClr val="tx1"/>
                </a:solidFill>
                <a:latin typeface="+mn-lt"/>
                <a:ea typeface="+mn-ea"/>
                <a:cs typeface="+mn-cs"/>
              </a:defRPr>
            </a:lvl8pPr>
            <a:lvl9pPr marL="2915700" indent="-171512" algn="l" defTabSz="686047" rtl="0" eaLnBrk="1" latinLnBrk="0" hangingPunct="1">
              <a:spcBef>
                <a:spcPct val="20000"/>
              </a:spcBef>
              <a:buFont typeface="Arial" pitchFamily="34" charset="0"/>
              <a:buChar char="•"/>
              <a:defRPr sz="1500" kern="1200">
                <a:solidFill>
                  <a:schemeClr val="tx1"/>
                </a:solidFill>
                <a:latin typeface="+mn-lt"/>
                <a:ea typeface="+mn-ea"/>
                <a:cs typeface="+mn-cs"/>
              </a:defRPr>
            </a:lvl9pPr>
          </a:lstStyle>
          <a:p>
            <a:r>
              <a:rPr lang="en-US" sz="3264" dirty="0">
                <a:solidFill>
                  <a:schemeClr val="tx1"/>
                </a:solidFill>
              </a:rPr>
              <a:t>Execution plan:</a:t>
            </a:r>
          </a:p>
        </p:txBody>
      </p:sp>
      <p:sp>
        <p:nvSpPr>
          <p:cNvPr id="2" name="Rectangle 1"/>
          <p:cNvSpPr/>
          <p:nvPr/>
        </p:nvSpPr>
        <p:spPr bwMode="auto">
          <a:xfrm>
            <a:off x="7025826" y="2721061"/>
            <a:ext cx="4577261" cy="2397034"/>
          </a:xfrm>
          <a:prstGeom prst="rect">
            <a:avLst/>
          </a:prstGeom>
          <a:solidFill>
            <a:schemeClr val="accent5"/>
          </a:solidFill>
          <a:ln w="3175">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7565" rIns="0" bIns="47565" numCol="1" rtlCol="0" anchor="ctr" anchorCtr="0" compatLnSpc="1">
            <a:prstTxWarp prst="textNoShape">
              <a:avLst/>
            </a:prstTxWarp>
          </a:bodyPr>
          <a:lstStyle/>
          <a:p>
            <a:pPr marL="745933" indent="-466209">
              <a:buFont typeface="+mj-lt"/>
              <a:buAutoNum type="arabicPeriod"/>
            </a:pPr>
            <a:r>
              <a:rPr lang="en-US" sz="2040" dirty="0">
                <a:solidFill>
                  <a:schemeClr val="bg1"/>
                </a:solidFill>
              </a:rPr>
              <a:t>Predicate and aggregate </a:t>
            </a:r>
            <a:r>
              <a:rPr lang="en-US" sz="2040" i="1" dirty="0">
                <a:solidFill>
                  <a:schemeClr val="bg1"/>
                </a:solidFill>
              </a:rPr>
              <a:t>pushed</a:t>
            </a:r>
            <a:r>
              <a:rPr lang="en-US" sz="2040" dirty="0">
                <a:solidFill>
                  <a:schemeClr val="bg1"/>
                </a:solidFill>
              </a:rPr>
              <a:t> into Hadoop cluster as a MapReduce job</a:t>
            </a:r>
          </a:p>
          <a:p>
            <a:pPr marL="745933" indent="-466209">
              <a:buFont typeface="+mj-lt"/>
              <a:buAutoNum type="arabicPeriod"/>
            </a:pPr>
            <a:endParaRPr lang="en-US" sz="2040" dirty="0">
              <a:solidFill>
                <a:schemeClr val="bg1"/>
              </a:solidFill>
            </a:endParaRPr>
          </a:p>
          <a:p>
            <a:pPr marL="745933" indent="-466209">
              <a:buFont typeface="+mj-lt"/>
              <a:buAutoNum type="arabicPeriod"/>
            </a:pPr>
            <a:r>
              <a:rPr lang="en-US" sz="2040" dirty="0">
                <a:solidFill>
                  <a:schemeClr val="bg1"/>
                </a:solidFill>
              </a:rPr>
              <a:t>Query optimizer makes a cost-based decision on what operators to push</a:t>
            </a:r>
          </a:p>
        </p:txBody>
      </p:sp>
      <p:grpSp>
        <p:nvGrpSpPr>
          <p:cNvPr id="23" name="Group 22"/>
          <p:cNvGrpSpPr/>
          <p:nvPr/>
        </p:nvGrpSpPr>
        <p:grpSpPr>
          <a:xfrm>
            <a:off x="454016" y="5362745"/>
            <a:ext cx="5871242" cy="1152884"/>
            <a:chOff x="1034976" y="5271980"/>
            <a:chExt cx="5504093" cy="1488203"/>
          </a:xfrm>
        </p:grpSpPr>
        <p:cxnSp>
          <p:nvCxnSpPr>
            <p:cNvPr id="26" name="Straight Connector 25"/>
            <p:cNvCxnSpPr>
              <a:stCxn id="29" idx="0"/>
            </p:cNvCxnSpPr>
            <p:nvPr/>
          </p:nvCxnSpPr>
          <p:spPr>
            <a:xfrm flipH="1" flipV="1">
              <a:off x="1943129" y="5271980"/>
              <a:ext cx="5327" cy="260104"/>
            </a:xfrm>
            <a:prstGeom prst="line">
              <a:avLst/>
            </a:prstGeom>
            <a:ln>
              <a:solidFill>
                <a:schemeClr val="tx1"/>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cxnSp>
        <p:grpSp>
          <p:nvGrpSpPr>
            <p:cNvPr id="28" name="Group 27"/>
            <p:cNvGrpSpPr/>
            <p:nvPr/>
          </p:nvGrpSpPr>
          <p:grpSpPr>
            <a:xfrm>
              <a:off x="1034976" y="5520261"/>
              <a:ext cx="5504093" cy="1239922"/>
              <a:chOff x="1034976" y="5520261"/>
              <a:chExt cx="5504093" cy="1239922"/>
            </a:xfrm>
          </p:grpSpPr>
          <p:sp>
            <p:nvSpPr>
              <p:cNvPr id="29" name="Rounded Rectangle 28"/>
              <p:cNvSpPr/>
              <p:nvPr/>
            </p:nvSpPr>
            <p:spPr bwMode="auto">
              <a:xfrm>
                <a:off x="1257408" y="5532084"/>
                <a:ext cx="1382095" cy="685800"/>
              </a:xfrm>
              <a:prstGeom prst="roundRect">
                <a:avLst/>
              </a:prstGeom>
              <a:solidFill>
                <a:schemeClr val="accent5">
                  <a:lumMod val="40000"/>
                  <a:lumOff val="60000"/>
                </a:schemeClr>
              </a:solidFill>
              <a:ln>
                <a:noFill/>
                <a:headEnd type="none" w="med" len="med"/>
                <a:tailEnd type="none" w="med" len="med"/>
              </a:ln>
              <a:effectLst>
                <a:outerShdw blurRad="63500" sx="102000" sy="102000" algn="ctr"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3247" tIns="46623" rIns="46623" bIns="93247" numCol="1" spcCol="0" rtlCol="0" fromWordArt="0" anchor="ctr" anchorCtr="0" forceAA="0" compatLnSpc="1">
                <a:prstTxWarp prst="textNoShape">
                  <a:avLst/>
                </a:prstTxWarp>
                <a:noAutofit/>
              </a:bodyPr>
              <a:lstStyle/>
              <a:p>
                <a:pPr algn="ctr" defTabSz="932111"/>
                <a:r>
                  <a:rPr lang="en-US" sz="1428" b="1" spc="-51" dirty="0">
                    <a:solidFill>
                      <a:srgbClr val="000000"/>
                    </a:solidFill>
                    <a:ea typeface="Segoe UI" pitchFamily="34" charset="0"/>
                    <a:cs typeface="Segoe UI" pitchFamily="34" charset="0"/>
                  </a:rPr>
                  <a:t>Run MR Job on </a:t>
                </a:r>
                <a:r>
                  <a:rPr lang="en-US" sz="1428" b="1" spc="-51" dirty="0" err="1">
                    <a:solidFill>
                      <a:srgbClr val="000000"/>
                    </a:solidFill>
                    <a:ea typeface="Segoe UI" pitchFamily="34" charset="0"/>
                    <a:cs typeface="Segoe UI" pitchFamily="34" charset="0"/>
                  </a:rPr>
                  <a:t>Hadoop</a:t>
                </a:r>
                <a:endParaRPr lang="en-US" sz="1428" b="1" spc="-51" dirty="0">
                  <a:solidFill>
                    <a:srgbClr val="000000"/>
                  </a:solidFill>
                  <a:ea typeface="Segoe UI" pitchFamily="34" charset="0"/>
                  <a:cs typeface="Segoe UI" pitchFamily="34" charset="0"/>
                </a:endParaRPr>
              </a:p>
            </p:txBody>
          </p:sp>
          <p:sp>
            <p:nvSpPr>
              <p:cNvPr id="30" name="TextBox 29"/>
              <p:cNvSpPr txBox="1"/>
              <p:nvPr/>
            </p:nvSpPr>
            <p:spPr>
              <a:xfrm>
                <a:off x="2951793" y="5520261"/>
                <a:ext cx="3587276" cy="1239922"/>
              </a:xfrm>
              <a:prstGeom prst="rect">
                <a:avLst/>
              </a:prstGeom>
              <a:noFill/>
            </p:spPr>
            <p:txBody>
              <a:bodyPr wrap="square" lIns="0" tIns="0" rIns="0" bIns="0" rtlCol="0">
                <a:spAutoFit/>
              </a:bodyPr>
              <a:lstStyle/>
              <a:p>
                <a:r>
                  <a:rPr lang="en-US" sz="2040" dirty="0">
                    <a:latin typeface="Courier New" pitchFamily="49" charset="0"/>
                    <a:cs typeface="Courier New" pitchFamily="49" charset="0"/>
                  </a:rPr>
                  <a:t>Apply filter and compute aggregate on Customer. Output left in </a:t>
                </a:r>
                <a:r>
                  <a:rPr lang="en-US" sz="2040" dirty="0" err="1">
                    <a:latin typeface="Courier New" pitchFamily="49" charset="0"/>
                    <a:cs typeface="Courier New" pitchFamily="49" charset="0"/>
                  </a:rPr>
                  <a:t>hdfsTemp</a:t>
                </a:r>
                <a:r>
                  <a:rPr lang="en-US" sz="2040" dirty="0">
                    <a:latin typeface="Courier New" pitchFamily="49" charset="0"/>
                    <a:cs typeface="Courier New" pitchFamily="49" charset="0"/>
                  </a:rPr>
                  <a:t> </a:t>
                </a:r>
              </a:p>
            </p:txBody>
          </p:sp>
          <p:sp>
            <p:nvSpPr>
              <p:cNvPr id="31" name="Oval 30"/>
              <p:cNvSpPr/>
              <p:nvPr/>
            </p:nvSpPr>
            <p:spPr bwMode="auto">
              <a:xfrm>
                <a:off x="1034976" y="5702119"/>
                <a:ext cx="357019" cy="365760"/>
              </a:xfrm>
              <a:prstGeom prst="ellipse">
                <a:avLst/>
              </a:prstGeom>
              <a:solidFill>
                <a:schemeClr val="bg1"/>
              </a:solidFill>
              <a:ln>
                <a:solidFill>
                  <a:schemeClr val="bg1"/>
                </a:solidFill>
                <a:headEnd type="none" w="med" len="med"/>
                <a:tailEnd type="none" w="med" len="med"/>
              </a:ln>
              <a:effectLst>
                <a:outerShdw blurRad="63500" sx="102000" sy="102000" algn="ctr"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defTabSz="932111"/>
                <a:r>
                  <a:rPr lang="en-US" sz="1428" b="1" spc="-51" dirty="0">
                    <a:solidFill>
                      <a:schemeClr val="tx1"/>
                    </a:solidFill>
                    <a:ea typeface="Segoe UI" pitchFamily="34" charset="0"/>
                    <a:cs typeface="Segoe UI" pitchFamily="34" charset="0"/>
                  </a:rPr>
                  <a:t>1</a:t>
                </a:r>
              </a:p>
            </p:txBody>
          </p:sp>
        </p:grpSp>
      </p:grpSp>
      <p:grpSp>
        <p:nvGrpSpPr>
          <p:cNvPr id="7" name="Group 6"/>
          <p:cNvGrpSpPr/>
          <p:nvPr/>
        </p:nvGrpSpPr>
        <p:grpSpPr>
          <a:xfrm>
            <a:off x="495092" y="3847571"/>
            <a:ext cx="5297274" cy="733782"/>
            <a:chOff x="495092" y="3847571"/>
            <a:chExt cx="5297274" cy="733782"/>
          </a:xfrm>
        </p:grpSpPr>
        <p:sp>
          <p:nvSpPr>
            <p:cNvPr id="19" name="Rounded Rectangle 18"/>
            <p:cNvSpPr/>
            <p:nvPr/>
          </p:nvSpPr>
          <p:spPr bwMode="auto">
            <a:xfrm>
              <a:off x="710088" y="4050077"/>
              <a:ext cx="1507471" cy="531276"/>
            </a:xfrm>
            <a:prstGeom prst="roundRect">
              <a:avLst/>
            </a:prstGeom>
            <a:solidFill>
              <a:srgbClr val="FFC000"/>
            </a:solidFill>
            <a:ln>
              <a:solidFill>
                <a:schemeClr val="bg1"/>
              </a:solidFill>
              <a:headEnd type="none" w="med" len="med"/>
              <a:tailEnd type="none" w="med" len="med"/>
            </a:ln>
            <a:effectLst>
              <a:outerShdw blurRad="63500" sx="102000" sy="102000" algn="ctr"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3247" tIns="46623" rIns="46623" bIns="93247" numCol="1" spcCol="0" rtlCol="0" fromWordArt="0" anchor="b" anchorCtr="0" forceAA="0" compatLnSpc="1">
              <a:prstTxWarp prst="textNoShape">
                <a:avLst/>
              </a:prstTxWarp>
              <a:noAutofit/>
            </a:bodyPr>
            <a:lstStyle/>
            <a:p>
              <a:pPr algn="ctr" defTabSz="932111"/>
              <a:r>
                <a:rPr lang="en-US" sz="1224" b="1" spc="-51" dirty="0">
                  <a:solidFill>
                    <a:srgbClr val="000000"/>
                  </a:solidFill>
                  <a:ea typeface="Segoe UI" pitchFamily="34" charset="0"/>
                  <a:cs typeface="Segoe UI" pitchFamily="34" charset="0"/>
                </a:rPr>
                <a:t>IMPORT</a:t>
              </a:r>
              <a:br>
                <a:rPr lang="en-US" sz="1224" b="1" spc="-51" dirty="0">
                  <a:solidFill>
                    <a:srgbClr val="000000"/>
                  </a:solidFill>
                  <a:ea typeface="Segoe UI" pitchFamily="34" charset="0"/>
                  <a:cs typeface="Segoe UI" pitchFamily="34" charset="0"/>
                </a:rPr>
              </a:br>
              <a:r>
                <a:rPr lang="en-US" sz="1224" b="1" spc="-51" dirty="0" err="1">
                  <a:solidFill>
                    <a:srgbClr val="000000"/>
                  </a:solidFill>
                  <a:ea typeface="Segoe UI" pitchFamily="34" charset="0"/>
                  <a:cs typeface="Segoe UI" pitchFamily="34" charset="0"/>
                </a:rPr>
                <a:t>hdfsTEMP</a:t>
              </a:r>
              <a:endParaRPr lang="en-US" sz="1224" b="1" spc="-51" dirty="0">
                <a:solidFill>
                  <a:srgbClr val="000000"/>
                </a:solidFill>
                <a:ea typeface="Segoe UI" pitchFamily="34" charset="0"/>
                <a:cs typeface="Segoe UI" pitchFamily="34" charset="0"/>
              </a:endParaRPr>
            </a:p>
          </p:txBody>
        </p:sp>
        <p:cxnSp>
          <p:nvCxnSpPr>
            <p:cNvPr id="20" name="Straight Connector 19"/>
            <p:cNvCxnSpPr>
              <a:stCxn id="19" idx="0"/>
            </p:cNvCxnSpPr>
            <p:nvPr/>
          </p:nvCxnSpPr>
          <p:spPr>
            <a:xfrm flipV="1">
              <a:off x="1463823" y="3847571"/>
              <a:ext cx="0" cy="202506"/>
            </a:xfrm>
            <a:prstGeom prst="line">
              <a:avLst/>
            </a:prstGeom>
            <a:ln>
              <a:solidFill>
                <a:schemeClr val="tx1"/>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cxnSp>
        <p:sp>
          <p:nvSpPr>
            <p:cNvPr id="21" name="TextBox 20"/>
            <p:cNvSpPr txBox="1"/>
            <p:nvPr/>
          </p:nvSpPr>
          <p:spPr>
            <a:xfrm>
              <a:off x="2487830" y="4224917"/>
              <a:ext cx="3304536" cy="320182"/>
            </a:xfrm>
            <a:prstGeom prst="rect">
              <a:avLst/>
            </a:prstGeom>
            <a:noFill/>
          </p:spPr>
          <p:txBody>
            <a:bodyPr wrap="square" lIns="0" tIns="0" rIns="0" bIns="0" rtlCol="0">
              <a:spAutoFit/>
            </a:bodyPr>
            <a:lstStyle/>
            <a:p>
              <a:r>
                <a:rPr lang="en-US" sz="2040" dirty="0">
                  <a:latin typeface="Courier New" pitchFamily="49" charset="0"/>
                  <a:cs typeface="Courier New" pitchFamily="49" charset="0"/>
                </a:rPr>
                <a:t>Read </a:t>
              </a:r>
              <a:r>
                <a:rPr lang="en-US" sz="2040" dirty="0" err="1">
                  <a:latin typeface="Courier New" pitchFamily="49" charset="0"/>
                  <a:cs typeface="Courier New" pitchFamily="49" charset="0"/>
                </a:rPr>
                <a:t>hdfsTemp</a:t>
              </a:r>
              <a:r>
                <a:rPr lang="en-US" sz="2040" dirty="0">
                  <a:latin typeface="Courier New" pitchFamily="49" charset="0"/>
                  <a:cs typeface="Courier New" pitchFamily="49" charset="0"/>
                </a:rPr>
                <a:t> into T </a:t>
              </a:r>
            </a:p>
          </p:txBody>
        </p:sp>
        <p:sp>
          <p:nvSpPr>
            <p:cNvPr id="22" name="Oval 21"/>
            <p:cNvSpPr/>
            <p:nvPr/>
          </p:nvSpPr>
          <p:spPr bwMode="auto">
            <a:xfrm>
              <a:off x="495092" y="4179998"/>
              <a:ext cx="380834" cy="283347"/>
            </a:xfrm>
            <a:prstGeom prst="ellipse">
              <a:avLst/>
            </a:prstGeom>
            <a:solidFill>
              <a:schemeClr val="bg1"/>
            </a:solidFill>
            <a:ln>
              <a:solidFill>
                <a:schemeClr val="bg1"/>
              </a:solidFill>
              <a:headEnd type="none" w="med" len="med"/>
              <a:tailEnd type="none" w="med" len="med"/>
            </a:ln>
            <a:effectLst>
              <a:outerShdw blurRad="63500" sx="102000" sy="102000" algn="ctr"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defTabSz="932111"/>
              <a:r>
                <a:rPr lang="en-US" sz="1428" b="1" spc="-51" dirty="0">
                  <a:solidFill>
                    <a:schemeClr val="tx1"/>
                  </a:solidFill>
                  <a:ea typeface="Segoe UI" pitchFamily="34" charset="0"/>
                  <a:cs typeface="Segoe UI" pitchFamily="34" charset="0"/>
                </a:rPr>
                <a:t>3</a:t>
              </a:r>
            </a:p>
          </p:txBody>
        </p:sp>
      </p:grpSp>
      <p:grpSp>
        <p:nvGrpSpPr>
          <p:cNvPr id="6" name="Group 5"/>
          <p:cNvGrpSpPr/>
          <p:nvPr/>
        </p:nvGrpSpPr>
        <p:grpSpPr>
          <a:xfrm>
            <a:off x="495091" y="4581354"/>
            <a:ext cx="5168640" cy="753178"/>
            <a:chOff x="495091" y="4581354"/>
            <a:chExt cx="5168640" cy="753178"/>
          </a:xfrm>
        </p:grpSpPr>
        <p:cxnSp>
          <p:nvCxnSpPr>
            <p:cNvPr id="25" name="Straight Connector 24"/>
            <p:cNvCxnSpPr>
              <a:stCxn id="37" idx="0"/>
              <a:endCxn id="19" idx="2"/>
            </p:cNvCxnSpPr>
            <p:nvPr/>
          </p:nvCxnSpPr>
          <p:spPr>
            <a:xfrm flipH="1" flipV="1">
              <a:off x="1463824" y="4581354"/>
              <a:ext cx="7503" cy="221902"/>
            </a:xfrm>
            <a:prstGeom prst="line">
              <a:avLst/>
            </a:prstGeom>
            <a:ln>
              <a:solidFill>
                <a:schemeClr val="tx1"/>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cxnSp>
        <p:grpSp>
          <p:nvGrpSpPr>
            <p:cNvPr id="27" name="Group 26"/>
            <p:cNvGrpSpPr/>
            <p:nvPr/>
          </p:nvGrpSpPr>
          <p:grpSpPr>
            <a:xfrm>
              <a:off x="495091" y="4803255"/>
              <a:ext cx="5168640" cy="531277"/>
              <a:chOff x="1034976" y="5517897"/>
              <a:chExt cx="5347423" cy="685799"/>
            </a:xfrm>
          </p:grpSpPr>
          <p:sp>
            <p:nvSpPr>
              <p:cNvPr id="37" name="Rounded Rectangle 36"/>
              <p:cNvSpPr/>
              <p:nvPr/>
            </p:nvSpPr>
            <p:spPr bwMode="auto">
              <a:xfrm>
                <a:off x="1265173" y="5517897"/>
                <a:ext cx="1559613" cy="685799"/>
              </a:xfrm>
              <a:prstGeom prst="roundRect">
                <a:avLst/>
              </a:prstGeom>
              <a:solidFill>
                <a:schemeClr val="accent5">
                  <a:lumMod val="60000"/>
                  <a:lumOff val="40000"/>
                </a:schemeClr>
              </a:solidFill>
              <a:ln>
                <a:solidFill>
                  <a:schemeClr val="bg1"/>
                </a:solidFill>
                <a:headEnd type="none" w="med" len="med"/>
                <a:tailEnd type="none" w="med" len="med"/>
              </a:ln>
              <a:effectLst>
                <a:outerShdw blurRad="63500" sx="102000" sy="102000" algn="ctr"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3247" tIns="46623" rIns="46623" bIns="93247" numCol="1" spcCol="0" rtlCol="0" fromWordArt="0" anchor="ctr" anchorCtr="0" forceAA="0" compatLnSpc="1">
                <a:prstTxWarp prst="textNoShape">
                  <a:avLst/>
                </a:prstTxWarp>
                <a:noAutofit/>
              </a:bodyPr>
              <a:lstStyle/>
              <a:p>
                <a:pPr algn="ctr" defTabSz="932111"/>
                <a:r>
                  <a:rPr lang="en-US" sz="1428" b="1" spc="-51" dirty="0">
                    <a:solidFill>
                      <a:srgbClr val="000000"/>
                    </a:solidFill>
                    <a:ea typeface="Segoe UI" pitchFamily="34" charset="0"/>
                    <a:cs typeface="Segoe UI" pitchFamily="34" charset="0"/>
                  </a:rPr>
                  <a:t>CREATE temp table T</a:t>
                </a:r>
              </a:p>
            </p:txBody>
          </p:sp>
          <p:sp>
            <p:nvSpPr>
              <p:cNvPr id="38" name="TextBox 37"/>
              <p:cNvSpPr txBox="1"/>
              <p:nvPr/>
            </p:nvSpPr>
            <p:spPr>
              <a:xfrm>
                <a:off x="3122591" y="5716508"/>
                <a:ext cx="3259808" cy="413307"/>
              </a:xfrm>
              <a:prstGeom prst="rect">
                <a:avLst/>
              </a:prstGeom>
              <a:noFill/>
            </p:spPr>
            <p:txBody>
              <a:bodyPr wrap="square" lIns="0" tIns="0" rIns="0" bIns="0" rtlCol="0">
                <a:spAutoFit/>
              </a:bodyPr>
              <a:lstStyle/>
              <a:p>
                <a:r>
                  <a:rPr lang="en-US" sz="2040" dirty="0">
                    <a:latin typeface="Courier New" pitchFamily="49" charset="0"/>
                    <a:cs typeface="Courier New" pitchFamily="49" charset="0"/>
                  </a:rPr>
                  <a:t>On DW compute nodes</a:t>
                </a:r>
              </a:p>
            </p:txBody>
          </p:sp>
          <p:sp>
            <p:nvSpPr>
              <p:cNvPr id="39" name="Oval 38"/>
              <p:cNvSpPr/>
              <p:nvPr/>
            </p:nvSpPr>
            <p:spPr bwMode="auto">
              <a:xfrm>
                <a:off x="1034976" y="5702119"/>
                <a:ext cx="394007" cy="365760"/>
              </a:xfrm>
              <a:prstGeom prst="ellipse">
                <a:avLst/>
              </a:prstGeom>
              <a:solidFill>
                <a:schemeClr val="bg1"/>
              </a:solidFill>
              <a:ln>
                <a:solidFill>
                  <a:schemeClr val="bg1"/>
                </a:solidFill>
                <a:headEnd type="none" w="med" len="med"/>
                <a:tailEnd type="none" w="med" len="med"/>
              </a:ln>
              <a:effectLst>
                <a:outerShdw blurRad="63500" sx="102000" sy="102000" algn="ctr"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defTabSz="932111"/>
                <a:r>
                  <a:rPr lang="en-US" sz="1428" b="1" spc="-51" dirty="0">
                    <a:solidFill>
                      <a:schemeClr val="tx1"/>
                    </a:solidFill>
                    <a:ea typeface="Segoe UI" pitchFamily="34" charset="0"/>
                    <a:cs typeface="Segoe UI" pitchFamily="34" charset="0"/>
                  </a:rPr>
                  <a:t>2</a:t>
                </a:r>
              </a:p>
            </p:txBody>
          </p:sp>
        </p:grpSp>
      </p:grpSp>
      <p:grpSp>
        <p:nvGrpSpPr>
          <p:cNvPr id="40" name="Group 39"/>
          <p:cNvGrpSpPr/>
          <p:nvPr/>
        </p:nvGrpSpPr>
        <p:grpSpPr>
          <a:xfrm>
            <a:off x="495092" y="3293548"/>
            <a:ext cx="5297274" cy="531276"/>
            <a:chOff x="1034976" y="3657564"/>
            <a:chExt cx="5480500" cy="685800"/>
          </a:xfrm>
        </p:grpSpPr>
        <p:sp>
          <p:nvSpPr>
            <p:cNvPr id="41" name="Rounded Rectangle 40"/>
            <p:cNvSpPr/>
            <p:nvPr/>
          </p:nvSpPr>
          <p:spPr bwMode="auto">
            <a:xfrm>
              <a:off x="1246121" y="3657564"/>
              <a:ext cx="1559612" cy="685800"/>
            </a:xfrm>
            <a:prstGeom prst="roundRect">
              <a:avLst/>
            </a:prstGeom>
            <a:solidFill>
              <a:schemeClr val="accent5"/>
            </a:solidFill>
            <a:ln>
              <a:solidFill>
                <a:schemeClr val="bg1"/>
              </a:solidFill>
              <a:headEnd type="none" w="med" len="med"/>
              <a:tailEnd type="none" w="med" len="med"/>
            </a:ln>
            <a:effectLst>
              <a:outerShdw blurRad="63500" sx="102000" sy="102000" algn="ctr"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3247" tIns="46623" rIns="46623" bIns="93247" numCol="1" spcCol="0" rtlCol="0" fromWordArt="0" anchor="ctr" anchorCtr="0" forceAA="0" compatLnSpc="1">
              <a:prstTxWarp prst="textNoShape">
                <a:avLst/>
              </a:prstTxWarp>
              <a:noAutofit/>
            </a:bodyPr>
            <a:lstStyle/>
            <a:p>
              <a:pPr algn="ctr" defTabSz="932111"/>
              <a:r>
                <a:rPr lang="en-US" sz="1428" b="1" spc="-51" dirty="0">
                  <a:solidFill>
                    <a:srgbClr val="000000"/>
                  </a:solidFill>
                  <a:ea typeface="Segoe UI" pitchFamily="34" charset="0"/>
                  <a:cs typeface="Segoe UI" pitchFamily="34" charset="0"/>
                </a:rPr>
                <a:t>RETURN OPERATION</a:t>
              </a:r>
            </a:p>
          </p:txBody>
        </p:sp>
        <p:sp>
          <p:nvSpPr>
            <p:cNvPr id="42" name="TextBox 41"/>
            <p:cNvSpPr txBox="1"/>
            <p:nvPr/>
          </p:nvSpPr>
          <p:spPr>
            <a:xfrm>
              <a:off x="3096642" y="3846575"/>
              <a:ext cx="3418834" cy="413308"/>
            </a:xfrm>
            <a:prstGeom prst="rect">
              <a:avLst/>
            </a:prstGeom>
            <a:noFill/>
          </p:spPr>
          <p:txBody>
            <a:bodyPr wrap="square" lIns="0" tIns="0" rIns="0" bIns="0" rtlCol="0">
              <a:spAutoFit/>
            </a:bodyPr>
            <a:lstStyle/>
            <a:p>
              <a:r>
                <a:rPr lang="en-US" sz="2040" dirty="0">
                  <a:latin typeface="Courier New" pitchFamily="49" charset="0"/>
                  <a:cs typeface="Courier New" pitchFamily="49" charset="0"/>
                </a:rPr>
                <a:t>Select * from T</a:t>
              </a:r>
            </a:p>
          </p:txBody>
        </p:sp>
        <p:sp>
          <p:nvSpPr>
            <p:cNvPr id="44" name="Oval 43"/>
            <p:cNvSpPr/>
            <p:nvPr/>
          </p:nvSpPr>
          <p:spPr bwMode="auto">
            <a:xfrm>
              <a:off x="1034976" y="3797119"/>
              <a:ext cx="394007" cy="365760"/>
            </a:xfrm>
            <a:prstGeom prst="ellipse">
              <a:avLst/>
            </a:prstGeom>
            <a:solidFill>
              <a:schemeClr val="bg1"/>
            </a:solidFill>
            <a:ln>
              <a:solidFill>
                <a:schemeClr val="bg1"/>
              </a:solidFill>
              <a:headEnd type="none" w="med" len="med"/>
              <a:tailEnd type="none" w="med" len="med"/>
            </a:ln>
            <a:effectLst>
              <a:outerShdw blurRad="63500" sx="102000" sy="102000" algn="ctr"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defTabSz="932111"/>
              <a:r>
                <a:rPr lang="en-US" sz="1428" b="1" spc="-51" dirty="0">
                  <a:solidFill>
                    <a:schemeClr val="tx1"/>
                  </a:solidFill>
                  <a:ea typeface="Segoe UI" pitchFamily="34" charset="0"/>
                  <a:cs typeface="Segoe UI" pitchFamily="34" charset="0"/>
                </a:rPr>
                <a:t>4</a:t>
              </a:r>
            </a:p>
          </p:txBody>
        </p:sp>
      </p:grpSp>
      <p:grpSp>
        <p:nvGrpSpPr>
          <p:cNvPr id="46" name="Group 45"/>
          <p:cNvGrpSpPr/>
          <p:nvPr/>
        </p:nvGrpSpPr>
        <p:grpSpPr>
          <a:xfrm>
            <a:off x="8238542" y="5275046"/>
            <a:ext cx="1684750" cy="1266684"/>
            <a:chOff x="7701468" y="3651736"/>
            <a:chExt cx="1652099" cy="1072663"/>
          </a:xfrm>
        </p:grpSpPr>
        <p:sp>
          <p:nvSpPr>
            <p:cNvPr id="48" name="Rectangle 47"/>
            <p:cNvSpPr/>
            <p:nvPr/>
          </p:nvSpPr>
          <p:spPr bwMode="auto">
            <a:xfrm>
              <a:off x="7772399" y="3651736"/>
              <a:ext cx="1497629" cy="1072663"/>
            </a:xfrm>
            <a:prstGeom prst="rect">
              <a:avLst/>
            </a:prstGeom>
            <a:solidFill>
              <a:schemeClr val="bg1"/>
            </a:solidFill>
            <a:ln w="12700" cap="flat" cmpd="sng" algn="ctr">
              <a:solidFill>
                <a:schemeClr val="tx1"/>
              </a:solidFill>
              <a:prstDash val="solid"/>
              <a:round/>
              <a:headEnd type="none" w="med" len="med"/>
              <a:tailEnd type="none" w="med" len="med"/>
            </a:ln>
            <a:effectLst>
              <a:outerShdw blurRad="63500" sx="102000" sy="102000" algn="ctr" rotWithShape="0">
                <a:prstClr val="black">
                  <a:alpha val="40000"/>
                </a:prstClr>
              </a:outerShdw>
            </a:effectLst>
          </p:spPr>
          <p:txBody>
            <a:bodyPr vert="horz" wrap="none" lIns="93247" tIns="46623" rIns="93247" bIns="46623" numCol="1" rtlCol="0" anchor="t" anchorCtr="0" compatLnSpc="1">
              <a:prstTxWarp prst="textNoShape">
                <a:avLst/>
              </a:prstTxWarp>
            </a:bodyPr>
            <a:lstStyle/>
            <a:p>
              <a:pPr algn="ctr" fontAlgn="base">
                <a:spcBef>
                  <a:spcPct val="0"/>
                </a:spcBef>
                <a:spcAft>
                  <a:spcPct val="0"/>
                </a:spcAft>
              </a:pPr>
              <a:r>
                <a:rPr lang="en-US" sz="2448" b="1" dirty="0" err="1">
                  <a:effectLst>
                    <a:outerShdw blurRad="38100" dist="38100" dir="2700000" algn="tl">
                      <a:srgbClr val="000000">
                        <a:alpha val="43137"/>
                      </a:srgbClr>
                    </a:outerShdw>
                  </a:effectLst>
                  <a:ea typeface="ＭＳ Ｐゴシック" charset="-128"/>
                </a:rPr>
                <a:t>hdfsTemp</a:t>
              </a:r>
              <a:endParaRPr lang="en-US" sz="2448" b="1" dirty="0">
                <a:effectLst>
                  <a:outerShdw blurRad="38100" dist="38100" dir="2700000" algn="tl">
                    <a:srgbClr val="000000">
                      <a:alpha val="43137"/>
                    </a:srgbClr>
                  </a:outerShdw>
                </a:effectLst>
                <a:ea typeface="ＭＳ Ｐゴシック" charset="-128"/>
              </a:endParaRPr>
            </a:p>
            <a:p>
              <a:pPr algn="ctr" fontAlgn="base">
                <a:spcBef>
                  <a:spcPct val="0"/>
                </a:spcBef>
                <a:spcAft>
                  <a:spcPct val="0"/>
                </a:spcAft>
              </a:pPr>
              <a:endParaRPr lang="en-US" sz="2448" b="1" dirty="0">
                <a:solidFill>
                  <a:schemeClr val="bg1"/>
                </a:solidFill>
                <a:effectLst>
                  <a:outerShdw blurRad="38100" dist="38100" dir="2700000" algn="tl">
                    <a:srgbClr val="000000">
                      <a:alpha val="43137"/>
                    </a:srgbClr>
                  </a:outerShdw>
                </a:effectLst>
                <a:ea typeface="ＭＳ Ｐゴシック" charset="-128"/>
              </a:endParaRPr>
            </a:p>
          </p:txBody>
        </p:sp>
        <p:grpSp>
          <p:nvGrpSpPr>
            <p:cNvPr id="49" name="Group 48"/>
            <p:cNvGrpSpPr/>
            <p:nvPr/>
          </p:nvGrpSpPr>
          <p:grpSpPr>
            <a:xfrm>
              <a:off x="7701468" y="3960485"/>
              <a:ext cx="1652099" cy="664355"/>
              <a:chOff x="7515484" y="2246849"/>
              <a:chExt cx="1784023" cy="664355"/>
            </a:xfrm>
          </p:grpSpPr>
          <p:sp>
            <p:nvSpPr>
              <p:cNvPr id="50" name="TextBox 49"/>
              <p:cNvSpPr txBox="1"/>
              <p:nvPr/>
            </p:nvSpPr>
            <p:spPr>
              <a:xfrm>
                <a:off x="7515484" y="2246849"/>
                <a:ext cx="1662347" cy="269533"/>
              </a:xfrm>
              <a:prstGeom prst="rect">
                <a:avLst/>
              </a:prstGeom>
              <a:noFill/>
            </p:spPr>
            <p:txBody>
              <a:bodyPr wrap="none" rtlCol="0">
                <a:spAutoFit/>
              </a:bodyPr>
              <a:lstStyle/>
              <a:p>
                <a:pPr fontAlgn="base">
                  <a:spcBef>
                    <a:spcPct val="0"/>
                  </a:spcBef>
                  <a:spcAft>
                    <a:spcPct val="0"/>
                  </a:spcAft>
                </a:pPr>
                <a:r>
                  <a:rPr lang="en-US" sz="1428" b="1" dirty="0">
                    <a:ea typeface="ＭＳ Ｐゴシック" charset="-128"/>
                  </a:rPr>
                  <a:t>&lt;</a:t>
                </a:r>
                <a:r>
                  <a:rPr lang="en-US" sz="1428" b="1" dirty="0">
                    <a:solidFill>
                      <a:srgbClr val="FF0000"/>
                    </a:solidFill>
                    <a:ea typeface="ＭＳ Ｐゴシック" charset="-128"/>
                  </a:rPr>
                  <a:t>US</a:t>
                </a:r>
                <a:r>
                  <a:rPr lang="en-US" sz="1428" b="1" dirty="0">
                    <a:solidFill>
                      <a:schemeClr val="bg1"/>
                    </a:solidFill>
                    <a:ea typeface="ＭＳ Ｐゴシック" charset="-128"/>
                  </a:rPr>
                  <a:t>,</a:t>
                </a:r>
                <a:r>
                  <a:rPr lang="en-US" sz="1428" b="1" dirty="0">
                    <a:ea typeface="ＭＳ Ｐゴシック" charset="-128"/>
                  </a:rPr>
                  <a:t> $-975.21&gt;</a:t>
                </a:r>
              </a:p>
            </p:txBody>
          </p:sp>
          <p:sp>
            <p:nvSpPr>
              <p:cNvPr id="51" name="TextBox 50"/>
              <p:cNvSpPr txBox="1"/>
              <p:nvPr/>
            </p:nvSpPr>
            <p:spPr>
              <a:xfrm>
                <a:off x="7515488" y="2641671"/>
                <a:ext cx="1784019" cy="269533"/>
              </a:xfrm>
              <a:prstGeom prst="rect">
                <a:avLst/>
              </a:prstGeom>
              <a:noFill/>
            </p:spPr>
            <p:txBody>
              <a:bodyPr wrap="none" rtlCol="0">
                <a:spAutoFit/>
              </a:bodyPr>
              <a:lstStyle/>
              <a:p>
                <a:pPr fontAlgn="base">
                  <a:spcBef>
                    <a:spcPct val="0"/>
                  </a:spcBef>
                  <a:spcAft>
                    <a:spcPct val="0"/>
                  </a:spcAft>
                </a:pPr>
                <a:r>
                  <a:rPr lang="en-US" sz="1428" b="1" dirty="0">
                    <a:ea typeface="ＭＳ Ｐゴシック" charset="-128"/>
                  </a:rPr>
                  <a:t>&lt;</a:t>
                </a:r>
                <a:r>
                  <a:rPr lang="en-US" sz="1428" b="1" dirty="0">
                    <a:solidFill>
                      <a:schemeClr val="accent6">
                        <a:lumMod val="60000"/>
                        <a:lumOff val="40000"/>
                      </a:schemeClr>
                    </a:solidFill>
                    <a:effectLst>
                      <a:outerShdw blurRad="38100" dist="38100" dir="2700000" algn="tl">
                        <a:srgbClr val="000000">
                          <a:alpha val="43137"/>
                        </a:srgbClr>
                      </a:outerShdw>
                    </a:effectLst>
                    <a:ea typeface="ＭＳ Ｐゴシック" charset="-128"/>
                  </a:rPr>
                  <a:t>FRA</a:t>
                </a:r>
                <a:r>
                  <a:rPr lang="en-US" sz="1428" b="1" dirty="0">
                    <a:solidFill>
                      <a:schemeClr val="bg1"/>
                    </a:solidFill>
                    <a:ea typeface="ＭＳ Ｐゴシック" charset="-128"/>
                  </a:rPr>
                  <a:t>,</a:t>
                </a:r>
                <a:r>
                  <a:rPr lang="en-US" sz="1428" b="1" dirty="0">
                    <a:ea typeface="ＭＳ Ｐゴシック" charset="-128"/>
                  </a:rPr>
                  <a:t> $-119.13&gt;</a:t>
                </a:r>
              </a:p>
            </p:txBody>
          </p:sp>
          <p:sp>
            <p:nvSpPr>
              <p:cNvPr id="52" name="TextBox 51"/>
              <p:cNvSpPr txBox="1"/>
              <p:nvPr/>
            </p:nvSpPr>
            <p:spPr>
              <a:xfrm>
                <a:off x="7515488" y="2444258"/>
                <a:ext cx="1571283" cy="269533"/>
              </a:xfrm>
              <a:prstGeom prst="rect">
                <a:avLst/>
              </a:prstGeom>
              <a:noFill/>
            </p:spPr>
            <p:txBody>
              <a:bodyPr wrap="none" rtlCol="0">
                <a:spAutoFit/>
              </a:bodyPr>
              <a:lstStyle/>
              <a:p>
                <a:pPr fontAlgn="base">
                  <a:spcBef>
                    <a:spcPct val="0"/>
                  </a:spcBef>
                  <a:spcAft>
                    <a:spcPct val="0"/>
                  </a:spcAft>
                </a:pPr>
                <a:r>
                  <a:rPr lang="en-US" sz="1428" b="1" dirty="0">
                    <a:ea typeface="ＭＳ Ｐゴシック" charset="-128"/>
                  </a:rPr>
                  <a:t>&lt;</a:t>
                </a:r>
                <a:r>
                  <a:rPr lang="en-US" sz="1428" b="1" dirty="0">
                    <a:solidFill>
                      <a:srgbClr val="92D050"/>
                    </a:solidFill>
                    <a:effectLst>
                      <a:outerShdw blurRad="38100" dist="38100" dir="2700000" algn="tl">
                        <a:srgbClr val="000000">
                          <a:alpha val="43137"/>
                        </a:srgbClr>
                      </a:outerShdw>
                    </a:effectLst>
                    <a:ea typeface="ＭＳ Ｐゴシック" charset="-128"/>
                  </a:rPr>
                  <a:t>UK</a:t>
                </a:r>
                <a:r>
                  <a:rPr lang="en-US" sz="1428" b="1" dirty="0">
                    <a:ea typeface="ＭＳ Ｐゴシック" charset="-128"/>
                  </a:rPr>
                  <a:t>, $-63.52&gt;</a:t>
                </a:r>
              </a:p>
            </p:txBody>
          </p:sp>
        </p:grpSp>
      </p:grpSp>
      <p:cxnSp>
        <p:nvCxnSpPr>
          <p:cNvPr id="9" name="Straight Arrow Connector 8"/>
          <p:cNvCxnSpPr/>
          <p:nvPr/>
        </p:nvCxnSpPr>
        <p:spPr>
          <a:xfrm>
            <a:off x="6566288" y="6262829"/>
            <a:ext cx="1672254" cy="0"/>
          </a:xfrm>
          <a:prstGeom prst="straightConnector1">
            <a:avLst/>
          </a:prstGeom>
          <a:ln>
            <a:solidFill>
              <a:schemeClr val="tx1"/>
            </a:solidFill>
            <a:headEnd type="none"/>
            <a:tailEnd type="triangle"/>
          </a:ln>
        </p:spPr>
        <p:style>
          <a:lnRef idx="1">
            <a:schemeClr val="accent1"/>
          </a:lnRef>
          <a:fillRef idx="0">
            <a:schemeClr val="accent1"/>
          </a:fillRef>
          <a:effectRef idx="0">
            <a:schemeClr val="accent1"/>
          </a:effectRef>
          <a:fontRef idx="minor">
            <a:schemeClr val="tx1"/>
          </a:fontRef>
        </p:style>
      </p:cxnSp>
      <p:sp>
        <p:nvSpPr>
          <p:cNvPr id="34" name="TextBox 33"/>
          <p:cNvSpPr txBox="1"/>
          <p:nvPr/>
        </p:nvSpPr>
        <p:spPr>
          <a:xfrm>
            <a:off x="1" y="6642289"/>
            <a:ext cx="3806190" cy="352236"/>
          </a:xfrm>
          <a:prstGeom prst="rect">
            <a:avLst/>
          </a:prstGeom>
          <a:noFill/>
        </p:spPr>
        <p:txBody>
          <a:bodyPr wrap="square" lIns="365760" tIns="146304" rIns="182880" bIns="146304" rtlCol="0" anchor="ctr" anchorCtr="0">
            <a:noAutofit/>
          </a:bodyPr>
          <a:lstStyle/>
          <a:p>
            <a:pPr>
              <a:lnSpc>
                <a:spcPct val="90000"/>
              </a:lnSpc>
              <a:spcAft>
                <a:spcPts val="600"/>
              </a:spcAft>
            </a:pPr>
            <a:r>
              <a:rPr lang="en-US" sz="1400" dirty="0">
                <a:solidFill>
                  <a:schemeClr val="bg1"/>
                </a:solidFill>
                <a:latin typeface="Segoe UI Semibold" panose="020B0702040204020203" pitchFamily="34" charset="0"/>
                <a:ea typeface="Segoe UI Black" panose="020B0A02040204020203" pitchFamily="34" charset="0"/>
                <a:cs typeface="Segoe UI Semibold" panose="020B0702040204020203" pitchFamily="34" charset="0"/>
              </a:rPr>
              <a:t>Access any data</a:t>
            </a:r>
          </a:p>
        </p:txBody>
      </p:sp>
    </p:spTree>
    <p:extLst>
      <p:ext uri="{BB962C8B-B14F-4D97-AF65-F5344CB8AC3E}">
        <p14:creationId xmlns:p14="http://schemas.microsoft.com/office/powerpoint/2010/main" val="3529677076"/>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23"/>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6"/>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7"/>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40"/>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17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aphicFrame>
        <p:nvGraphicFramePr>
          <p:cNvPr id="26" name="Object 25" hidden="1"/>
          <p:cNvGraphicFramePr>
            <a:graphicFrameLocks noChangeAspect="1"/>
          </p:cNvGraphicFramePr>
          <p:nvPr>
            <p:custDataLst>
              <p:tags r:id="rId2"/>
            </p:custDataLst>
            <p:extLst/>
          </p:nvPr>
        </p:nvGraphicFramePr>
        <p:xfrm>
          <a:off x="2471" y="2085"/>
          <a:ext cx="1587" cy="1587"/>
        </p:xfrm>
        <a:graphic>
          <a:graphicData uri="http://schemas.openxmlformats.org/presentationml/2006/ole">
            <mc:AlternateContent xmlns:mc="http://schemas.openxmlformats.org/markup-compatibility/2006">
              <mc:Choice xmlns:v="urn:schemas-microsoft-com:vml" Requires="v">
                <p:oleObj spid="_x0000_s78066" name="think-cell Slide" r:id="rId5" imgW="270" imgH="270" progId="TCLayout.ActiveDocument.1">
                  <p:embed/>
                </p:oleObj>
              </mc:Choice>
              <mc:Fallback>
                <p:oleObj name="think-cell Slide" r:id="rId5" imgW="270" imgH="270" progId="TCLayout.ActiveDocument.1">
                  <p:embed/>
                  <p:pic>
                    <p:nvPicPr>
                      <p:cNvPr id="0" name=""/>
                      <p:cNvPicPr/>
                      <p:nvPr/>
                    </p:nvPicPr>
                    <p:blipFill>
                      <a:blip r:embed="rId6"/>
                      <a:stretch>
                        <a:fillRect/>
                      </a:stretch>
                    </p:blipFill>
                    <p:spPr>
                      <a:xfrm>
                        <a:off x="2471" y="2085"/>
                        <a:ext cx="1587" cy="1587"/>
                      </a:xfrm>
                      <a:prstGeom prst="rect">
                        <a:avLst/>
                      </a:prstGeom>
                    </p:spPr>
                  </p:pic>
                </p:oleObj>
              </mc:Fallback>
            </mc:AlternateContent>
          </a:graphicData>
        </a:graphic>
      </p:graphicFrame>
      <p:sp>
        <p:nvSpPr>
          <p:cNvPr id="39" name="Rectangle 38"/>
          <p:cNvSpPr/>
          <p:nvPr/>
        </p:nvSpPr>
        <p:spPr bwMode="auto">
          <a:xfrm>
            <a:off x="421135" y="1888664"/>
            <a:ext cx="7193729" cy="4399446"/>
          </a:xfrm>
          <a:prstGeom prst="rect">
            <a:avLst/>
          </a:prstGeom>
          <a:solidFill>
            <a:schemeClr val="bg1">
              <a:lumMod val="95000"/>
            </a:schemeClr>
          </a:solidFill>
          <a:ln w="25400" cap="sq">
            <a:noFill/>
            <a:miter lim="800000"/>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37113" tIns="182854" rIns="3017092" bIns="45713" numCol="1" spcCol="0" rtlCol="0" fromWordArt="0" anchor="t" anchorCtr="0" forceAA="0" compatLnSpc="1">
            <a:prstTxWarp prst="textNoShape">
              <a:avLst/>
            </a:prstTxWarp>
            <a:noAutofit/>
          </a:bodyPr>
          <a:lstStyle/>
          <a:p>
            <a:pPr algn="ctr" defTabSz="932293"/>
            <a:r>
              <a:rPr lang="en-US" sz="2000" dirty="0">
                <a:solidFill>
                  <a:srgbClr val="505050"/>
                </a:solidFill>
                <a:latin typeface="Segoe UI Semibold" panose="020B0702040204020203" pitchFamily="34" charset="0"/>
                <a:ea typeface="Segoe UI" pitchFamily="34" charset="0"/>
                <a:cs typeface="Segoe UI Semibold" panose="020B0702040204020203" pitchFamily="34" charset="0"/>
              </a:rPr>
              <a:t>Query relational </a:t>
            </a:r>
            <a:br>
              <a:rPr lang="en-US" sz="2000" dirty="0">
                <a:solidFill>
                  <a:srgbClr val="505050"/>
                </a:solidFill>
                <a:latin typeface="Segoe UI Semibold" panose="020B0702040204020203" pitchFamily="34" charset="0"/>
                <a:ea typeface="Segoe UI" pitchFamily="34" charset="0"/>
                <a:cs typeface="Segoe UI Semibold" panose="020B0702040204020203" pitchFamily="34" charset="0"/>
              </a:rPr>
            </a:br>
            <a:r>
              <a:rPr lang="en-US" sz="2000" dirty="0">
                <a:solidFill>
                  <a:srgbClr val="505050"/>
                </a:solidFill>
                <a:latin typeface="Segoe UI Semibold" panose="020B0702040204020203" pitchFamily="34" charset="0"/>
                <a:ea typeface="Segoe UI" pitchFamily="34" charset="0"/>
                <a:cs typeface="Segoe UI Semibold" panose="020B0702040204020203" pitchFamily="34" charset="0"/>
              </a:rPr>
              <a:t>and non-relational data, on-premises and in Azure</a:t>
            </a:r>
          </a:p>
        </p:txBody>
      </p:sp>
      <p:sp>
        <p:nvSpPr>
          <p:cNvPr id="2" name="Rectangle 1"/>
          <p:cNvSpPr/>
          <p:nvPr/>
        </p:nvSpPr>
        <p:spPr bwMode="auto">
          <a:xfrm>
            <a:off x="4995509" y="1905411"/>
            <a:ext cx="2615184" cy="4379976"/>
          </a:xfrm>
          <a:prstGeom prst="rect">
            <a:avLst/>
          </a:prstGeom>
          <a:solidFill>
            <a:schemeClr val="tx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27" tIns="91427" rIns="91427" bIns="146283" numCol="1" spcCol="0" rtlCol="0" fromWordArt="0" anchor="t" anchorCtr="0" forceAA="0" compatLnSpc="1">
            <a:prstTxWarp prst="textNoShape">
              <a:avLst/>
            </a:prstTxWarp>
            <a:noAutofit/>
          </a:bodyPr>
          <a:lstStyle/>
          <a:p>
            <a:pPr defTabSz="932293">
              <a:lnSpc>
                <a:spcPct val="90000"/>
              </a:lnSpc>
            </a:pPr>
            <a:endParaRPr lang="en-US" sz="2000" dirty="0">
              <a:solidFill>
                <a:srgbClr val="FFFFFF"/>
              </a:solidFill>
              <a:latin typeface="Segoe UI Semibold" panose="020B0702040204020203" pitchFamily="34" charset="0"/>
              <a:ea typeface="Segoe UI" pitchFamily="34" charset="0"/>
              <a:cs typeface="Segoe UI Semibold" panose="020B0702040204020203" pitchFamily="34" charset="0"/>
            </a:endParaRPr>
          </a:p>
        </p:txBody>
      </p:sp>
      <p:sp>
        <p:nvSpPr>
          <p:cNvPr id="6" name="TextBox 5"/>
          <p:cNvSpPr txBox="1"/>
          <p:nvPr/>
        </p:nvSpPr>
        <p:spPr>
          <a:xfrm>
            <a:off x="373806" y="5818704"/>
            <a:ext cx="1484155" cy="297276"/>
          </a:xfrm>
          <a:prstGeom prst="rect">
            <a:avLst/>
          </a:prstGeom>
          <a:noFill/>
        </p:spPr>
        <p:txBody>
          <a:bodyPr wrap="square" lIns="182854" tIns="146283" rIns="182854" bIns="146283" rtlCol="0">
            <a:noAutofit/>
          </a:bodyPr>
          <a:lstStyle/>
          <a:p>
            <a:pPr algn="ctr" defTabSz="931684">
              <a:lnSpc>
                <a:spcPct val="90000"/>
              </a:lnSpc>
              <a:spcAft>
                <a:spcPts val="600"/>
              </a:spcAft>
            </a:pPr>
            <a:r>
              <a:rPr lang="en-US" sz="1800" dirty="0">
                <a:solidFill>
                  <a:srgbClr val="505050"/>
                </a:solidFill>
                <a:latin typeface="Segoe UI Semibold" panose="020B0702040204020203" pitchFamily="34" charset="0"/>
                <a:cs typeface="Segoe UI Semibold" panose="020B0702040204020203" pitchFamily="34" charset="0"/>
              </a:rPr>
              <a:t>Apps</a:t>
            </a:r>
          </a:p>
        </p:txBody>
      </p:sp>
      <p:sp>
        <p:nvSpPr>
          <p:cNvPr id="8" name="TextBox 7"/>
          <p:cNvSpPr txBox="1"/>
          <p:nvPr/>
        </p:nvSpPr>
        <p:spPr>
          <a:xfrm>
            <a:off x="1986394" y="3879144"/>
            <a:ext cx="2517038" cy="845641"/>
          </a:xfrm>
          <a:prstGeom prst="rect">
            <a:avLst/>
          </a:prstGeom>
          <a:noFill/>
        </p:spPr>
        <p:txBody>
          <a:bodyPr wrap="square" lIns="182854" tIns="146283" rIns="182854" bIns="146283" rtlCol="0">
            <a:noAutofit/>
          </a:bodyPr>
          <a:lstStyle/>
          <a:p>
            <a:pPr algn="ctr" defTabSz="931684">
              <a:lnSpc>
                <a:spcPct val="90000"/>
              </a:lnSpc>
              <a:spcAft>
                <a:spcPts val="600"/>
              </a:spcAft>
            </a:pPr>
            <a:r>
              <a:rPr lang="en-US" sz="1800" dirty="0">
                <a:solidFill>
                  <a:srgbClr val="505050"/>
                </a:solidFill>
                <a:latin typeface="Segoe UI Semibold" panose="020B0702040204020203" pitchFamily="34" charset="0"/>
                <a:cs typeface="Segoe UI Semibold" panose="020B0702040204020203" pitchFamily="34" charset="0"/>
              </a:rPr>
              <a:t>T-SQL query</a:t>
            </a:r>
          </a:p>
        </p:txBody>
      </p:sp>
      <p:grpSp>
        <p:nvGrpSpPr>
          <p:cNvPr id="5" name="Group 4"/>
          <p:cNvGrpSpPr>
            <a:grpSpLocks noChangeAspect="1"/>
          </p:cNvGrpSpPr>
          <p:nvPr/>
        </p:nvGrpSpPr>
        <p:grpSpPr>
          <a:xfrm>
            <a:off x="4980639" y="5538974"/>
            <a:ext cx="2627216" cy="758257"/>
            <a:chOff x="5018065" y="5581639"/>
            <a:chExt cx="2441983" cy="704796"/>
          </a:xfrm>
        </p:grpSpPr>
        <p:sp>
          <p:nvSpPr>
            <p:cNvPr id="83" name="Freeform 82"/>
            <p:cNvSpPr>
              <a:spLocks noEditPoints="1"/>
            </p:cNvSpPr>
            <p:nvPr/>
          </p:nvSpPr>
          <p:spPr bwMode="auto">
            <a:xfrm>
              <a:off x="5925465" y="5581639"/>
              <a:ext cx="293400" cy="704796"/>
            </a:xfrm>
            <a:custGeom>
              <a:avLst/>
              <a:gdLst>
                <a:gd name="T0" fmla="*/ 0 w 184"/>
                <a:gd name="T1" fmla="*/ 0 h 442"/>
                <a:gd name="T2" fmla="*/ 0 w 184"/>
                <a:gd name="T3" fmla="*/ 442 h 442"/>
                <a:gd name="T4" fmla="*/ 184 w 184"/>
                <a:gd name="T5" fmla="*/ 442 h 442"/>
                <a:gd name="T6" fmla="*/ 184 w 184"/>
                <a:gd name="T7" fmla="*/ 0 h 442"/>
                <a:gd name="T8" fmla="*/ 0 w 184"/>
                <a:gd name="T9" fmla="*/ 0 h 442"/>
                <a:gd name="T10" fmla="*/ 85 w 184"/>
                <a:gd name="T11" fmla="*/ 370 h 442"/>
                <a:gd name="T12" fmla="*/ 19 w 184"/>
                <a:gd name="T13" fmla="*/ 370 h 442"/>
                <a:gd name="T14" fmla="*/ 19 w 184"/>
                <a:gd name="T15" fmla="*/ 310 h 442"/>
                <a:gd name="T16" fmla="*/ 85 w 184"/>
                <a:gd name="T17" fmla="*/ 310 h 442"/>
                <a:gd name="T18" fmla="*/ 85 w 184"/>
                <a:gd name="T19" fmla="*/ 370 h 442"/>
                <a:gd name="T20" fmla="*/ 85 w 184"/>
                <a:gd name="T21" fmla="*/ 296 h 442"/>
                <a:gd name="T22" fmla="*/ 19 w 184"/>
                <a:gd name="T23" fmla="*/ 296 h 442"/>
                <a:gd name="T24" fmla="*/ 19 w 184"/>
                <a:gd name="T25" fmla="*/ 237 h 442"/>
                <a:gd name="T26" fmla="*/ 85 w 184"/>
                <a:gd name="T27" fmla="*/ 237 h 442"/>
                <a:gd name="T28" fmla="*/ 85 w 184"/>
                <a:gd name="T29" fmla="*/ 296 h 442"/>
                <a:gd name="T30" fmla="*/ 85 w 184"/>
                <a:gd name="T31" fmla="*/ 223 h 442"/>
                <a:gd name="T32" fmla="*/ 19 w 184"/>
                <a:gd name="T33" fmla="*/ 223 h 442"/>
                <a:gd name="T34" fmla="*/ 19 w 184"/>
                <a:gd name="T35" fmla="*/ 164 h 442"/>
                <a:gd name="T36" fmla="*/ 85 w 184"/>
                <a:gd name="T37" fmla="*/ 164 h 442"/>
                <a:gd name="T38" fmla="*/ 85 w 184"/>
                <a:gd name="T39" fmla="*/ 223 h 442"/>
                <a:gd name="T40" fmla="*/ 85 w 184"/>
                <a:gd name="T41" fmla="*/ 151 h 442"/>
                <a:gd name="T42" fmla="*/ 19 w 184"/>
                <a:gd name="T43" fmla="*/ 151 h 442"/>
                <a:gd name="T44" fmla="*/ 19 w 184"/>
                <a:gd name="T45" fmla="*/ 91 h 442"/>
                <a:gd name="T46" fmla="*/ 85 w 184"/>
                <a:gd name="T47" fmla="*/ 91 h 442"/>
                <a:gd name="T48" fmla="*/ 85 w 184"/>
                <a:gd name="T49" fmla="*/ 151 h 442"/>
                <a:gd name="T50" fmla="*/ 85 w 184"/>
                <a:gd name="T51" fmla="*/ 78 h 442"/>
                <a:gd name="T52" fmla="*/ 19 w 184"/>
                <a:gd name="T53" fmla="*/ 78 h 442"/>
                <a:gd name="T54" fmla="*/ 19 w 184"/>
                <a:gd name="T55" fmla="*/ 18 h 442"/>
                <a:gd name="T56" fmla="*/ 85 w 184"/>
                <a:gd name="T57" fmla="*/ 18 h 442"/>
                <a:gd name="T58" fmla="*/ 85 w 184"/>
                <a:gd name="T59" fmla="*/ 78 h 442"/>
                <a:gd name="T60" fmla="*/ 164 w 184"/>
                <a:gd name="T61" fmla="*/ 370 h 442"/>
                <a:gd name="T62" fmla="*/ 99 w 184"/>
                <a:gd name="T63" fmla="*/ 370 h 442"/>
                <a:gd name="T64" fmla="*/ 99 w 184"/>
                <a:gd name="T65" fmla="*/ 310 h 442"/>
                <a:gd name="T66" fmla="*/ 164 w 184"/>
                <a:gd name="T67" fmla="*/ 310 h 442"/>
                <a:gd name="T68" fmla="*/ 164 w 184"/>
                <a:gd name="T69" fmla="*/ 370 h 442"/>
                <a:gd name="T70" fmla="*/ 164 w 184"/>
                <a:gd name="T71" fmla="*/ 296 h 442"/>
                <a:gd name="T72" fmla="*/ 99 w 184"/>
                <a:gd name="T73" fmla="*/ 296 h 442"/>
                <a:gd name="T74" fmla="*/ 99 w 184"/>
                <a:gd name="T75" fmla="*/ 237 h 442"/>
                <a:gd name="T76" fmla="*/ 164 w 184"/>
                <a:gd name="T77" fmla="*/ 237 h 442"/>
                <a:gd name="T78" fmla="*/ 164 w 184"/>
                <a:gd name="T79" fmla="*/ 296 h 442"/>
                <a:gd name="T80" fmla="*/ 164 w 184"/>
                <a:gd name="T81" fmla="*/ 223 h 442"/>
                <a:gd name="T82" fmla="*/ 99 w 184"/>
                <a:gd name="T83" fmla="*/ 223 h 442"/>
                <a:gd name="T84" fmla="*/ 99 w 184"/>
                <a:gd name="T85" fmla="*/ 164 h 442"/>
                <a:gd name="T86" fmla="*/ 164 w 184"/>
                <a:gd name="T87" fmla="*/ 164 h 442"/>
                <a:gd name="T88" fmla="*/ 164 w 184"/>
                <a:gd name="T89" fmla="*/ 223 h 442"/>
                <a:gd name="T90" fmla="*/ 164 w 184"/>
                <a:gd name="T91" fmla="*/ 151 h 442"/>
                <a:gd name="T92" fmla="*/ 99 w 184"/>
                <a:gd name="T93" fmla="*/ 151 h 442"/>
                <a:gd name="T94" fmla="*/ 99 w 184"/>
                <a:gd name="T95" fmla="*/ 91 h 442"/>
                <a:gd name="T96" fmla="*/ 164 w 184"/>
                <a:gd name="T97" fmla="*/ 91 h 442"/>
                <a:gd name="T98" fmla="*/ 164 w 184"/>
                <a:gd name="T99" fmla="*/ 151 h 442"/>
                <a:gd name="T100" fmla="*/ 164 w 184"/>
                <a:gd name="T101" fmla="*/ 78 h 442"/>
                <a:gd name="T102" fmla="*/ 99 w 184"/>
                <a:gd name="T103" fmla="*/ 78 h 442"/>
                <a:gd name="T104" fmla="*/ 99 w 184"/>
                <a:gd name="T105" fmla="*/ 18 h 442"/>
                <a:gd name="T106" fmla="*/ 164 w 184"/>
                <a:gd name="T107" fmla="*/ 18 h 442"/>
                <a:gd name="T108" fmla="*/ 164 w 184"/>
                <a:gd name="T109" fmla="*/ 78 h 4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84" h="442">
                  <a:moveTo>
                    <a:pt x="0" y="0"/>
                  </a:moveTo>
                  <a:lnTo>
                    <a:pt x="0" y="442"/>
                  </a:lnTo>
                  <a:lnTo>
                    <a:pt x="184" y="442"/>
                  </a:lnTo>
                  <a:lnTo>
                    <a:pt x="184" y="0"/>
                  </a:lnTo>
                  <a:lnTo>
                    <a:pt x="0" y="0"/>
                  </a:lnTo>
                  <a:close/>
                  <a:moveTo>
                    <a:pt x="85" y="370"/>
                  </a:moveTo>
                  <a:lnTo>
                    <a:pt x="19" y="370"/>
                  </a:lnTo>
                  <a:lnTo>
                    <a:pt x="19" y="310"/>
                  </a:lnTo>
                  <a:lnTo>
                    <a:pt x="85" y="310"/>
                  </a:lnTo>
                  <a:lnTo>
                    <a:pt x="85" y="370"/>
                  </a:lnTo>
                  <a:close/>
                  <a:moveTo>
                    <a:pt x="85" y="296"/>
                  </a:moveTo>
                  <a:lnTo>
                    <a:pt x="19" y="296"/>
                  </a:lnTo>
                  <a:lnTo>
                    <a:pt x="19" y="237"/>
                  </a:lnTo>
                  <a:lnTo>
                    <a:pt x="85" y="237"/>
                  </a:lnTo>
                  <a:lnTo>
                    <a:pt x="85" y="296"/>
                  </a:lnTo>
                  <a:close/>
                  <a:moveTo>
                    <a:pt x="85" y="223"/>
                  </a:moveTo>
                  <a:lnTo>
                    <a:pt x="19" y="223"/>
                  </a:lnTo>
                  <a:lnTo>
                    <a:pt x="19" y="164"/>
                  </a:lnTo>
                  <a:lnTo>
                    <a:pt x="85" y="164"/>
                  </a:lnTo>
                  <a:lnTo>
                    <a:pt x="85" y="223"/>
                  </a:lnTo>
                  <a:close/>
                  <a:moveTo>
                    <a:pt x="85" y="151"/>
                  </a:moveTo>
                  <a:lnTo>
                    <a:pt x="19" y="151"/>
                  </a:lnTo>
                  <a:lnTo>
                    <a:pt x="19" y="91"/>
                  </a:lnTo>
                  <a:lnTo>
                    <a:pt x="85" y="91"/>
                  </a:lnTo>
                  <a:lnTo>
                    <a:pt x="85" y="151"/>
                  </a:lnTo>
                  <a:close/>
                  <a:moveTo>
                    <a:pt x="85" y="78"/>
                  </a:moveTo>
                  <a:lnTo>
                    <a:pt x="19" y="78"/>
                  </a:lnTo>
                  <a:lnTo>
                    <a:pt x="19" y="18"/>
                  </a:lnTo>
                  <a:lnTo>
                    <a:pt x="85" y="18"/>
                  </a:lnTo>
                  <a:lnTo>
                    <a:pt x="85" y="78"/>
                  </a:lnTo>
                  <a:close/>
                  <a:moveTo>
                    <a:pt x="164" y="370"/>
                  </a:moveTo>
                  <a:lnTo>
                    <a:pt x="99" y="370"/>
                  </a:lnTo>
                  <a:lnTo>
                    <a:pt x="99" y="310"/>
                  </a:lnTo>
                  <a:lnTo>
                    <a:pt x="164" y="310"/>
                  </a:lnTo>
                  <a:lnTo>
                    <a:pt x="164" y="370"/>
                  </a:lnTo>
                  <a:close/>
                  <a:moveTo>
                    <a:pt x="164" y="296"/>
                  </a:moveTo>
                  <a:lnTo>
                    <a:pt x="99" y="296"/>
                  </a:lnTo>
                  <a:lnTo>
                    <a:pt x="99" y="237"/>
                  </a:lnTo>
                  <a:lnTo>
                    <a:pt x="164" y="237"/>
                  </a:lnTo>
                  <a:lnTo>
                    <a:pt x="164" y="296"/>
                  </a:lnTo>
                  <a:close/>
                  <a:moveTo>
                    <a:pt x="164" y="223"/>
                  </a:moveTo>
                  <a:lnTo>
                    <a:pt x="99" y="223"/>
                  </a:lnTo>
                  <a:lnTo>
                    <a:pt x="99" y="164"/>
                  </a:lnTo>
                  <a:lnTo>
                    <a:pt x="164" y="164"/>
                  </a:lnTo>
                  <a:lnTo>
                    <a:pt x="164" y="223"/>
                  </a:lnTo>
                  <a:close/>
                  <a:moveTo>
                    <a:pt x="164" y="151"/>
                  </a:moveTo>
                  <a:lnTo>
                    <a:pt x="99" y="151"/>
                  </a:lnTo>
                  <a:lnTo>
                    <a:pt x="99" y="91"/>
                  </a:lnTo>
                  <a:lnTo>
                    <a:pt x="164" y="91"/>
                  </a:lnTo>
                  <a:lnTo>
                    <a:pt x="164" y="151"/>
                  </a:lnTo>
                  <a:close/>
                  <a:moveTo>
                    <a:pt x="164" y="78"/>
                  </a:moveTo>
                  <a:lnTo>
                    <a:pt x="99" y="78"/>
                  </a:lnTo>
                  <a:lnTo>
                    <a:pt x="99" y="18"/>
                  </a:lnTo>
                  <a:lnTo>
                    <a:pt x="164" y="18"/>
                  </a:lnTo>
                  <a:lnTo>
                    <a:pt x="164" y="78"/>
                  </a:lnTo>
                  <a:close/>
                </a:path>
              </a:pathLst>
            </a:custGeom>
            <a:solidFill>
              <a:schemeClr val="bg1"/>
            </a:solidFill>
            <a:ln>
              <a:noFill/>
            </a:ln>
            <a:extLst/>
          </p:spPr>
          <p:txBody>
            <a:bodyPr vert="horz" wrap="square" lIns="91427" tIns="45713" rIns="91427" bIns="45713" numCol="1" anchor="t" anchorCtr="0" compatLnSpc="1">
              <a:prstTxWarp prst="textNoShape">
                <a:avLst/>
              </a:prstTxWarp>
            </a:bodyPr>
            <a:lstStyle>
              <a:defPPr>
                <a:defRPr lang="en-US"/>
              </a:defPPr>
              <a:lvl1pPr algn="l" defTabSz="931863" rtl="0" fontAlgn="base">
                <a:spcBef>
                  <a:spcPct val="0"/>
                </a:spcBef>
                <a:spcAft>
                  <a:spcPct val="0"/>
                </a:spcAft>
                <a:defRPr sz="2400" kern="1200">
                  <a:solidFill>
                    <a:schemeClr val="tx1"/>
                  </a:solidFill>
                  <a:latin typeface="Segoe UI" charset="0"/>
                  <a:ea typeface="MS PGothic" charset="0"/>
                  <a:cs typeface="MS PGothic" charset="0"/>
                </a:defRPr>
              </a:lvl1pPr>
              <a:lvl2pPr marL="465138" indent="-7938" algn="l" defTabSz="931863" rtl="0" fontAlgn="base">
                <a:spcBef>
                  <a:spcPct val="0"/>
                </a:spcBef>
                <a:spcAft>
                  <a:spcPct val="0"/>
                </a:spcAft>
                <a:defRPr sz="2400" kern="1200">
                  <a:solidFill>
                    <a:schemeClr val="tx1"/>
                  </a:solidFill>
                  <a:latin typeface="Segoe UI" charset="0"/>
                  <a:ea typeface="MS PGothic" charset="0"/>
                  <a:cs typeface="MS PGothic" charset="0"/>
                </a:defRPr>
              </a:lvl2pPr>
              <a:lvl3pPr marL="931863" indent="-17463" algn="l" defTabSz="931863" rtl="0" fontAlgn="base">
                <a:spcBef>
                  <a:spcPct val="0"/>
                </a:spcBef>
                <a:spcAft>
                  <a:spcPct val="0"/>
                </a:spcAft>
                <a:defRPr sz="2400" kern="1200">
                  <a:solidFill>
                    <a:schemeClr val="tx1"/>
                  </a:solidFill>
                  <a:latin typeface="Segoe UI" charset="0"/>
                  <a:ea typeface="MS PGothic" charset="0"/>
                  <a:cs typeface="MS PGothic" charset="0"/>
                </a:defRPr>
              </a:lvl3pPr>
              <a:lvl4pPr marL="1398588" indent="-26988" algn="l" defTabSz="931863" rtl="0" fontAlgn="base">
                <a:spcBef>
                  <a:spcPct val="0"/>
                </a:spcBef>
                <a:spcAft>
                  <a:spcPct val="0"/>
                </a:spcAft>
                <a:defRPr sz="2400" kern="1200">
                  <a:solidFill>
                    <a:schemeClr val="tx1"/>
                  </a:solidFill>
                  <a:latin typeface="Segoe UI" charset="0"/>
                  <a:ea typeface="MS PGothic" charset="0"/>
                  <a:cs typeface="MS PGothic" charset="0"/>
                </a:defRPr>
              </a:lvl4pPr>
              <a:lvl5pPr marL="1865313" indent="-36513" algn="l" defTabSz="931863" rtl="0" fontAlgn="base">
                <a:spcBef>
                  <a:spcPct val="0"/>
                </a:spcBef>
                <a:spcAft>
                  <a:spcPct val="0"/>
                </a:spcAft>
                <a:defRPr sz="2400" kern="1200">
                  <a:solidFill>
                    <a:schemeClr val="tx1"/>
                  </a:solidFill>
                  <a:latin typeface="Segoe UI" charset="0"/>
                  <a:ea typeface="MS PGothic" charset="0"/>
                  <a:cs typeface="MS PGothic" charset="0"/>
                </a:defRPr>
              </a:lvl5pPr>
              <a:lvl6pPr marL="2286000" algn="l" defTabSz="457200" rtl="0" eaLnBrk="1" latinLnBrk="0" hangingPunct="1">
                <a:defRPr sz="2400" kern="1200">
                  <a:solidFill>
                    <a:schemeClr val="tx1"/>
                  </a:solidFill>
                  <a:latin typeface="Segoe UI" charset="0"/>
                  <a:ea typeface="MS PGothic" charset="0"/>
                  <a:cs typeface="MS PGothic" charset="0"/>
                </a:defRPr>
              </a:lvl6pPr>
              <a:lvl7pPr marL="2743200" algn="l" defTabSz="457200" rtl="0" eaLnBrk="1" latinLnBrk="0" hangingPunct="1">
                <a:defRPr sz="2400" kern="1200">
                  <a:solidFill>
                    <a:schemeClr val="tx1"/>
                  </a:solidFill>
                  <a:latin typeface="Segoe UI" charset="0"/>
                  <a:ea typeface="MS PGothic" charset="0"/>
                  <a:cs typeface="MS PGothic" charset="0"/>
                </a:defRPr>
              </a:lvl7pPr>
              <a:lvl8pPr marL="3200400" algn="l" defTabSz="457200" rtl="0" eaLnBrk="1" latinLnBrk="0" hangingPunct="1">
                <a:defRPr sz="2400" kern="1200">
                  <a:solidFill>
                    <a:schemeClr val="tx1"/>
                  </a:solidFill>
                  <a:latin typeface="Segoe UI" charset="0"/>
                  <a:ea typeface="MS PGothic" charset="0"/>
                  <a:cs typeface="MS PGothic" charset="0"/>
                </a:defRPr>
              </a:lvl8pPr>
              <a:lvl9pPr marL="3657600" algn="l" defTabSz="457200" rtl="0" eaLnBrk="1" latinLnBrk="0" hangingPunct="1">
                <a:defRPr sz="2400" kern="1200">
                  <a:solidFill>
                    <a:schemeClr val="tx1"/>
                  </a:solidFill>
                  <a:latin typeface="Segoe UI" charset="0"/>
                  <a:ea typeface="MS PGothic" charset="0"/>
                  <a:cs typeface="MS PGothic" charset="0"/>
                </a:defRPr>
              </a:lvl9pPr>
            </a:lstStyle>
            <a:p>
              <a:endParaRPr lang="en-US" sz="1199">
                <a:solidFill>
                  <a:srgbClr val="000000"/>
                </a:solidFill>
              </a:endParaRPr>
            </a:p>
          </p:txBody>
        </p:sp>
        <p:sp>
          <p:nvSpPr>
            <p:cNvPr id="86" name="Freeform 85"/>
            <p:cNvSpPr>
              <a:spLocks noEditPoints="1"/>
            </p:cNvSpPr>
            <p:nvPr/>
          </p:nvSpPr>
          <p:spPr bwMode="auto">
            <a:xfrm>
              <a:off x="6258430" y="5581639"/>
              <a:ext cx="261509" cy="704796"/>
            </a:xfrm>
            <a:custGeom>
              <a:avLst/>
              <a:gdLst>
                <a:gd name="T0" fmla="*/ 148 w 164"/>
                <a:gd name="T1" fmla="*/ 181 h 442"/>
                <a:gd name="T2" fmla="*/ 148 w 164"/>
                <a:gd name="T3" fmla="*/ 136 h 442"/>
                <a:gd name="T4" fmla="*/ 123 w 164"/>
                <a:gd name="T5" fmla="*/ 136 h 442"/>
                <a:gd name="T6" fmla="*/ 123 w 164"/>
                <a:gd name="T7" fmla="*/ 84 h 442"/>
                <a:gd name="T8" fmla="*/ 101 w 164"/>
                <a:gd name="T9" fmla="*/ 84 h 442"/>
                <a:gd name="T10" fmla="*/ 101 w 164"/>
                <a:gd name="T11" fmla="*/ 45 h 442"/>
                <a:gd name="T12" fmla="*/ 87 w 164"/>
                <a:gd name="T13" fmla="*/ 45 h 442"/>
                <a:gd name="T14" fmla="*/ 87 w 164"/>
                <a:gd name="T15" fmla="*/ 0 h 442"/>
                <a:gd name="T16" fmla="*/ 77 w 164"/>
                <a:gd name="T17" fmla="*/ 0 h 442"/>
                <a:gd name="T18" fmla="*/ 77 w 164"/>
                <a:gd name="T19" fmla="*/ 45 h 442"/>
                <a:gd name="T20" fmla="*/ 63 w 164"/>
                <a:gd name="T21" fmla="*/ 45 h 442"/>
                <a:gd name="T22" fmla="*/ 63 w 164"/>
                <a:gd name="T23" fmla="*/ 84 h 442"/>
                <a:gd name="T24" fmla="*/ 41 w 164"/>
                <a:gd name="T25" fmla="*/ 84 h 442"/>
                <a:gd name="T26" fmla="*/ 41 w 164"/>
                <a:gd name="T27" fmla="*/ 136 h 442"/>
                <a:gd name="T28" fmla="*/ 16 w 164"/>
                <a:gd name="T29" fmla="*/ 136 h 442"/>
                <a:gd name="T30" fmla="*/ 16 w 164"/>
                <a:gd name="T31" fmla="*/ 181 h 442"/>
                <a:gd name="T32" fmla="*/ 0 w 164"/>
                <a:gd name="T33" fmla="*/ 181 h 442"/>
                <a:gd name="T34" fmla="*/ 0 w 164"/>
                <a:gd name="T35" fmla="*/ 442 h 442"/>
                <a:gd name="T36" fmla="*/ 164 w 164"/>
                <a:gd name="T37" fmla="*/ 442 h 442"/>
                <a:gd name="T38" fmla="*/ 164 w 164"/>
                <a:gd name="T39" fmla="*/ 181 h 442"/>
                <a:gd name="T40" fmla="*/ 148 w 164"/>
                <a:gd name="T41" fmla="*/ 181 h 442"/>
                <a:gd name="T42" fmla="*/ 16 w 164"/>
                <a:gd name="T43" fmla="*/ 207 h 442"/>
                <a:gd name="T44" fmla="*/ 82 w 164"/>
                <a:gd name="T45" fmla="*/ 207 h 442"/>
                <a:gd name="T46" fmla="*/ 82 w 164"/>
                <a:gd name="T47" fmla="*/ 266 h 442"/>
                <a:gd name="T48" fmla="*/ 16 w 164"/>
                <a:gd name="T49" fmla="*/ 266 h 442"/>
                <a:gd name="T50" fmla="*/ 16 w 164"/>
                <a:gd name="T51" fmla="*/ 207 h 442"/>
                <a:gd name="T52" fmla="*/ 82 w 164"/>
                <a:gd name="T53" fmla="*/ 411 h 442"/>
                <a:gd name="T54" fmla="*/ 16 w 164"/>
                <a:gd name="T55" fmla="*/ 411 h 442"/>
                <a:gd name="T56" fmla="*/ 16 w 164"/>
                <a:gd name="T57" fmla="*/ 352 h 442"/>
                <a:gd name="T58" fmla="*/ 82 w 164"/>
                <a:gd name="T59" fmla="*/ 352 h 442"/>
                <a:gd name="T60" fmla="*/ 82 w 164"/>
                <a:gd name="T61" fmla="*/ 411 h 442"/>
                <a:gd name="T62" fmla="*/ 148 w 164"/>
                <a:gd name="T63" fmla="*/ 340 h 442"/>
                <a:gd name="T64" fmla="*/ 82 w 164"/>
                <a:gd name="T65" fmla="*/ 340 h 442"/>
                <a:gd name="T66" fmla="*/ 82 w 164"/>
                <a:gd name="T67" fmla="*/ 280 h 442"/>
                <a:gd name="T68" fmla="*/ 148 w 164"/>
                <a:gd name="T69" fmla="*/ 280 h 442"/>
                <a:gd name="T70" fmla="*/ 148 w 164"/>
                <a:gd name="T71" fmla="*/ 340 h 4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4" h="442">
                  <a:moveTo>
                    <a:pt x="148" y="181"/>
                  </a:moveTo>
                  <a:lnTo>
                    <a:pt x="148" y="136"/>
                  </a:lnTo>
                  <a:lnTo>
                    <a:pt x="123" y="136"/>
                  </a:lnTo>
                  <a:lnTo>
                    <a:pt x="123" y="84"/>
                  </a:lnTo>
                  <a:lnTo>
                    <a:pt x="101" y="84"/>
                  </a:lnTo>
                  <a:lnTo>
                    <a:pt x="101" y="45"/>
                  </a:lnTo>
                  <a:lnTo>
                    <a:pt x="87" y="45"/>
                  </a:lnTo>
                  <a:lnTo>
                    <a:pt x="87" y="0"/>
                  </a:lnTo>
                  <a:lnTo>
                    <a:pt x="77" y="0"/>
                  </a:lnTo>
                  <a:lnTo>
                    <a:pt x="77" y="45"/>
                  </a:lnTo>
                  <a:lnTo>
                    <a:pt x="63" y="45"/>
                  </a:lnTo>
                  <a:lnTo>
                    <a:pt x="63" y="84"/>
                  </a:lnTo>
                  <a:lnTo>
                    <a:pt x="41" y="84"/>
                  </a:lnTo>
                  <a:lnTo>
                    <a:pt x="41" y="136"/>
                  </a:lnTo>
                  <a:lnTo>
                    <a:pt x="16" y="136"/>
                  </a:lnTo>
                  <a:lnTo>
                    <a:pt x="16" y="181"/>
                  </a:lnTo>
                  <a:lnTo>
                    <a:pt x="0" y="181"/>
                  </a:lnTo>
                  <a:lnTo>
                    <a:pt x="0" y="442"/>
                  </a:lnTo>
                  <a:lnTo>
                    <a:pt x="164" y="442"/>
                  </a:lnTo>
                  <a:lnTo>
                    <a:pt x="164" y="181"/>
                  </a:lnTo>
                  <a:lnTo>
                    <a:pt x="148" y="181"/>
                  </a:lnTo>
                  <a:close/>
                  <a:moveTo>
                    <a:pt x="16" y="207"/>
                  </a:moveTo>
                  <a:lnTo>
                    <a:pt x="82" y="207"/>
                  </a:lnTo>
                  <a:lnTo>
                    <a:pt x="82" y="266"/>
                  </a:lnTo>
                  <a:lnTo>
                    <a:pt x="16" y="266"/>
                  </a:lnTo>
                  <a:lnTo>
                    <a:pt x="16" y="207"/>
                  </a:lnTo>
                  <a:close/>
                  <a:moveTo>
                    <a:pt x="82" y="411"/>
                  </a:moveTo>
                  <a:lnTo>
                    <a:pt x="16" y="411"/>
                  </a:lnTo>
                  <a:lnTo>
                    <a:pt x="16" y="352"/>
                  </a:lnTo>
                  <a:lnTo>
                    <a:pt x="82" y="352"/>
                  </a:lnTo>
                  <a:lnTo>
                    <a:pt x="82" y="411"/>
                  </a:lnTo>
                  <a:close/>
                  <a:moveTo>
                    <a:pt x="148" y="340"/>
                  </a:moveTo>
                  <a:lnTo>
                    <a:pt x="82" y="340"/>
                  </a:lnTo>
                  <a:lnTo>
                    <a:pt x="82" y="280"/>
                  </a:lnTo>
                  <a:lnTo>
                    <a:pt x="148" y="280"/>
                  </a:lnTo>
                  <a:lnTo>
                    <a:pt x="148" y="340"/>
                  </a:lnTo>
                  <a:close/>
                </a:path>
              </a:pathLst>
            </a:custGeom>
            <a:solidFill>
              <a:srgbClr val="F2F2F2"/>
            </a:solidFill>
            <a:ln>
              <a:noFill/>
            </a:ln>
            <a:extLst/>
          </p:spPr>
          <p:txBody>
            <a:bodyPr vert="horz" wrap="square" lIns="91427" tIns="45713" rIns="91427" bIns="45713" numCol="1" anchor="t" anchorCtr="0" compatLnSpc="1">
              <a:prstTxWarp prst="textNoShape">
                <a:avLst/>
              </a:prstTxWarp>
            </a:bodyPr>
            <a:lstStyle>
              <a:defPPr>
                <a:defRPr lang="en-US"/>
              </a:defPPr>
              <a:lvl1pPr algn="l" defTabSz="931863" rtl="0" fontAlgn="base">
                <a:spcBef>
                  <a:spcPct val="0"/>
                </a:spcBef>
                <a:spcAft>
                  <a:spcPct val="0"/>
                </a:spcAft>
                <a:defRPr sz="2400" kern="1200">
                  <a:solidFill>
                    <a:schemeClr val="tx1"/>
                  </a:solidFill>
                  <a:latin typeface="Segoe UI" charset="0"/>
                  <a:ea typeface="MS PGothic" charset="0"/>
                  <a:cs typeface="MS PGothic" charset="0"/>
                </a:defRPr>
              </a:lvl1pPr>
              <a:lvl2pPr marL="465138" indent="-7938" algn="l" defTabSz="931863" rtl="0" fontAlgn="base">
                <a:spcBef>
                  <a:spcPct val="0"/>
                </a:spcBef>
                <a:spcAft>
                  <a:spcPct val="0"/>
                </a:spcAft>
                <a:defRPr sz="2400" kern="1200">
                  <a:solidFill>
                    <a:schemeClr val="tx1"/>
                  </a:solidFill>
                  <a:latin typeface="Segoe UI" charset="0"/>
                  <a:ea typeface="MS PGothic" charset="0"/>
                  <a:cs typeface="MS PGothic" charset="0"/>
                </a:defRPr>
              </a:lvl2pPr>
              <a:lvl3pPr marL="931863" indent="-17463" algn="l" defTabSz="931863" rtl="0" fontAlgn="base">
                <a:spcBef>
                  <a:spcPct val="0"/>
                </a:spcBef>
                <a:spcAft>
                  <a:spcPct val="0"/>
                </a:spcAft>
                <a:defRPr sz="2400" kern="1200">
                  <a:solidFill>
                    <a:schemeClr val="tx1"/>
                  </a:solidFill>
                  <a:latin typeface="Segoe UI" charset="0"/>
                  <a:ea typeface="MS PGothic" charset="0"/>
                  <a:cs typeface="MS PGothic" charset="0"/>
                </a:defRPr>
              </a:lvl3pPr>
              <a:lvl4pPr marL="1398588" indent="-26988" algn="l" defTabSz="931863" rtl="0" fontAlgn="base">
                <a:spcBef>
                  <a:spcPct val="0"/>
                </a:spcBef>
                <a:spcAft>
                  <a:spcPct val="0"/>
                </a:spcAft>
                <a:defRPr sz="2400" kern="1200">
                  <a:solidFill>
                    <a:schemeClr val="tx1"/>
                  </a:solidFill>
                  <a:latin typeface="Segoe UI" charset="0"/>
                  <a:ea typeface="MS PGothic" charset="0"/>
                  <a:cs typeface="MS PGothic" charset="0"/>
                </a:defRPr>
              </a:lvl4pPr>
              <a:lvl5pPr marL="1865313" indent="-36513" algn="l" defTabSz="931863" rtl="0" fontAlgn="base">
                <a:spcBef>
                  <a:spcPct val="0"/>
                </a:spcBef>
                <a:spcAft>
                  <a:spcPct val="0"/>
                </a:spcAft>
                <a:defRPr sz="2400" kern="1200">
                  <a:solidFill>
                    <a:schemeClr val="tx1"/>
                  </a:solidFill>
                  <a:latin typeface="Segoe UI" charset="0"/>
                  <a:ea typeface="MS PGothic" charset="0"/>
                  <a:cs typeface="MS PGothic" charset="0"/>
                </a:defRPr>
              </a:lvl5pPr>
              <a:lvl6pPr marL="2286000" algn="l" defTabSz="457200" rtl="0" eaLnBrk="1" latinLnBrk="0" hangingPunct="1">
                <a:defRPr sz="2400" kern="1200">
                  <a:solidFill>
                    <a:schemeClr val="tx1"/>
                  </a:solidFill>
                  <a:latin typeface="Segoe UI" charset="0"/>
                  <a:ea typeface="MS PGothic" charset="0"/>
                  <a:cs typeface="MS PGothic" charset="0"/>
                </a:defRPr>
              </a:lvl6pPr>
              <a:lvl7pPr marL="2743200" algn="l" defTabSz="457200" rtl="0" eaLnBrk="1" latinLnBrk="0" hangingPunct="1">
                <a:defRPr sz="2400" kern="1200">
                  <a:solidFill>
                    <a:schemeClr val="tx1"/>
                  </a:solidFill>
                  <a:latin typeface="Segoe UI" charset="0"/>
                  <a:ea typeface="MS PGothic" charset="0"/>
                  <a:cs typeface="MS PGothic" charset="0"/>
                </a:defRPr>
              </a:lvl7pPr>
              <a:lvl8pPr marL="3200400" algn="l" defTabSz="457200" rtl="0" eaLnBrk="1" latinLnBrk="0" hangingPunct="1">
                <a:defRPr sz="2400" kern="1200">
                  <a:solidFill>
                    <a:schemeClr val="tx1"/>
                  </a:solidFill>
                  <a:latin typeface="Segoe UI" charset="0"/>
                  <a:ea typeface="MS PGothic" charset="0"/>
                  <a:cs typeface="MS PGothic" charset="0"/>
                </a:defRPr>
              </a:lvl8pPr>
              <a:lvl9pPr marL="3657600" algn="l" defTabSz="457200" rtl="0" eaLnBrk="1" latinLnBrk="0" hangingPunct="1">
                <a:defRPr sz="2400" kern="1200">
                  <a:solidFill>
                    <a:schemeClr val="tx1"/>
                  </a:solidFill>
                  <a:latin typeface="Segoe UI" charset="0"/>
                  <a:ea typeface="MS PGothic" charset="0"/>
                  <a:cs typeface="MS PGothic" charset="0"/>
                </a:defRPr>
              </a:lvl9pPr>
            </a:lstStyle>
            <a:p>
              <a:endParaRPr lang="en-US" sz="1199">
                <a:solidFill>
                  <a:srgbClr val="000000"/>
                </a:solidFill>
              </a:endParaRPr>
            </a:p>
          </p:txBody>
        </p:sp>
        <p:sp>
          <p:nvSpPr>
            <p:cNvPr id="88" name="Freeform 87"/>
            <p:cNvSpPr>
              <a:spLocks noEditPoints="1"/>
            </p:cNvSpPr>
            <p:nvPr/>
          </p:nvSpPr>
          <p:spPr bwMode="auto">
            <a:xfrm>
              <a:off x="6547579" y="5686879"/>
              <a:ext cx="294995" cy="599556"/>
            </a:xfrm>
            <a:custGeom>
              <a:avLst/>
              <a:gdLst>
                <a:gd name="T0" fmla="*/ 0 w 185"/>
                <a:gd name="T1" fmla="*/ 0 h 376"/>
                <a:gd name="T2" fmla="*/ 0 w 185"/>
                <a:gd name="T3" fmla="*/ 376 h 376"/>
                <a:gd name="T4" fmla="*/ 185 w 185"/>
                <a:gd name="T5" fmla="*/ 376 h 376"/>
                <a:gd name="T6" fmla="*/ 185 w 185"/>
                <a:gd name="T7" fmla="*/ 0 h 376"/>
                <a:gd name="T8" fmla="*/ 0 w 185"/>
                <a:gd name="T9" fmla="*/ 0 h 376"/>
                <a:gd name="T10" fmla="*/ 86 w 185"/>
                <a:gd name="T11" fmla="*/ 304 h 376"/>
                <a:gd name="T12" fmla="*/ 20 w 185"/>
                <a:gd name="T13" fmla="*/ 304 h 376"/>
                <a:gd name="T14" fmla="*/ 20 w 185"/>
                <a:gd name="T15" fmla="*/ 244 h 376"/>
                <a:gd name="T16" fmla="*/ 86 w 185"/>
                <a:gd name="T17" fmla="*/ 244 h 376"/>
                <a:gd name="T18" fmla="*/ 86 w 185"/>
                <a:gd name="T19" fmla="*/ 304 h 376"/>
                <a:gd name="T20" fmla="*/ 86 w 185"/>
                <a:gd name="T21" fmla="*/ 230 h 376"/>
                <a:gd name="T22" fmla="*/ 20 w 185"/>
                <a:gd name="T23" fmla="*/ 230 h 376"/>
                <a:gd name="T24" fmla="*/ 20 w 185"/>
                <a:gd name="T25" fmla="*/ 171 h 376"/>
                <a:gd name="T26" fmla="*/ 86 w 185"/>
                <a:gd name="T27" fmla="*/ 171 h 376"/>
                <a:gd name="T28" fmla="*/ 86 w 185"/>
                <a:gd name="T29" fmla="*/ 230 h 376"/>
                <a:gd name="T30" fmla="*/ 86 w 185"/>
                <a:gd name="T31" fmla="*/ 157 h 376"/>
                <a:gd name="T32" fmla="*/ 20 w 185"/>
                <a:gd name="T33" fmla="*/ 157 h 376"/>
                <a:gd name="T34" fmla="*/ 20 w 185"/>
                <a:gd name="T35" fmla="*/ 98 h 376"/>
                <a:gd name="T36" fmla="*/ 86 w 185"/>
                <a:gd name="T37" fmla="*/ 98 h 376"/>
                <a:gd name="T38" fmla="*/ 86 w 185"/>
                <a:gd name="T39" fmla="*/ 157 h 376"/>
                <a:gd name="T40" fmla="*/ 86 w 185"/>
                <a:gd name="T41" fmla="*/ 85 h 376"/>
                <a:gd name="T42" fmla="*/ 20 w 185"/>
                <a:gd name="T43" fmla="*/ 85 h 376"/>
                <a:gd name="T44" fmla="*/ 20 w 185"/>
                <a:gd name="T45" fmla="*/ 25 h 376"/>
                <a:gd name="T46" fmla="*/ 86 w 185"/>
                <a:gd name="T47" fmla="*/ 25 h 376"/>
                <a:gd name="T48" fmla="*/ 86 w 185"/>
                <a:gd name="T49" fmla="*/ 85 h 376"/>
                <a:gd name="T50" fmla="*/ 166 w 185"/>
                <a:gd name="T51" fmla="*/ 304 h 376"/>
                <a:gd name="T52" fmla="*/ 99 w 185"/>
                <a:gd name="T53" fmla="*/ 304 h 376"/>
                <a:gd name="T54" fmla="*/ 99 w 185"/>
                <a:gd name="T55" fmla="*/ 244 h 376"/>
                <a:gd name="T56" fmla="*/ 166 w 185"/>
                <a:gd name="T57" fmla="*/ 244 h 376"/>
                <a:gd name="T58" fmla="*/ 166 w 185"/>
                <a:gd name="T59" fmla="*/ 304 h 376"/>
                <a:gd name="T60" fmla="*/ 166 w 185"/>
                <a:gd name="T61" fmla="*/ 230 h 376"/>
                <a:gd name="T62" fmla="*/ 99 w 185"/>
                <a:gd name="T63" fmla="*/ 230 h 376"/>
                <a:gd name="T64" fmla="*/ 99 w 185"/>
                <a:gd name="T65" fmla="*/ 171 h 376"/>
                <a:gd name="T66" fmla="*/ 166 w 185"/>
                <a:gd name="T67" fmla="*/ 171 h 376"/>
                <a:gd name="T68" fmla="*/ 166 w 185"/>
                <a:gd name="T69" fmla="*/ 230 h 376"/>
                <a:gd name="T70" fmla="*/ 166 w 185"/>
                <a:gd name="T71" fmla="*/ 157 h 376"/>
                <a:gd name="T72" fmla="*/ 99 w 185"/>
                <a:gd name="T73" fmla="*/ 157 h 376"/>
                <a:gd name="T74" fmla="*/ 99 w 185"/>
                <a:gd name="T75" fmla="*/ 98 h 376"/>
                <a:gd name="T76" fmla="*/ 166 w 185"/>
                <a:gd name="T77" fmla="*/ 98 h 376"/>
                <a:gd name="T78" fmla="*/ 166 w 185"/>
                <a:gd name="T79" fmla="*/ 157 h 376"/>
                <a:gd name="T80" fmla="*/ 166 w 185"/>
                <a:gd name="T81" fmla="*/ 85 h 376"/>
                <a:gd name="T82" fmla="*/ 99 w 185"/>
                <a:gd name="T83" fmla="*/ 85 h 376"/>
                <a:gd name="T84" fmla="*/ 99 w 185"/>
                <a:gd name="T85" fmla="*/ 25 h 376"/>
                <a:gd name="T86" fmla="*/ 166 w 185"/>
                <a:gd name="T87" fmla="*/ 25 h 376"/>
                <a:gd name="T88" fmla="*/ 166 w 185"/>
                <a:gd name="T89" fmla="*/ 85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85" h="376">
                  <a:moveTo>
                    <a:pt x="0" y="0"/>
                  </a:moveTo>
                  <a:lnTo>
                    <a:pt x="0" y="376"/>
                  </a:lnTo>
                  <a:lnTo>
                    <a:pt x="185" y="376"/>
                  </a:lnTo>
                  <a:lnTo>
                    <a:pt x="185" y="0"/>
                  </a:lnTo>
                  <a:lnTo>
                    <a:pt x="0" y="0"/>
                  </a:lnTo>
                  <a:close/>
                  <a:moveTo>
                    <a:pt x="86" y="304"/>
                  </a:moveTo>
                  <a:lnTo>
                    <a:pt x="20" y="304"/>
                  </a:lnTo>
                  <a:lnTo>
                    <a:pt x="20" y="244"/>
                  </a:lnTo>
                  <a:lnTo>
                    <a:pt x="86" y="244"/>
                  </a:lnTo>
                  <a:lnTo>
                    <a:pt x="86" y="304"/>
                  </a:lnTo>
                  <a:close/>
                  <a:moveTo>
                    <a:pt x="86" y="230"/>
                  </a:moveTo>
                  <a:lnTo>
                    <a:pt x="20" y="230"/>
                  </a:lnTo>
                  <a:lnTo>
                    <a:pt x="20" y="171"/>
                  </a:lnTo>
                  <a:lnTo>
                    <a:pt x="86" y="171"/>
                  </a:lnTo>
                  <a:lnTo>
                    <a:pt x="86" y="230"/>
                  </a:lnTo>
                  <a:close/>
                  <a:moveTo>
                    <a:pt x="86" y="157"/>
                  </a:moveTo>
                  <a:lnTo>
                    <a:pt x="20" y="157"/>
                  </a:lnTo>
                  <a:lnTo>
                    <a:pt x="20" y="98"/>
                  </a:lnTo>
                  <a:lnTo>
                    <a:pt x="86" y="98"/>
                  </a:lnTo>
                  <a:lnTo>
                    <a:pt x="86" y="157"/>
                  </a:lnTo>
                  <a:close/>
                  <a:moveTo>
                    <a:pt x="86" y="85"/>
                  </a:moveTo>
                  <a:lnTo>
                    <a:pt x="20" y="85"/>
                  </a:lnTo>
                  <a:lnTo>
                    <a:pt x="20" y="25"/>
                  </a:lnTo>
                  <a:lnTo>
                    <a:pt x="86" y="25"/>
                  </a:lnTo>
                  <a:lnTo>
                    <a:pt x="86" y="85"/>
                  </a:lnTo>
                  <a:close/>
                  <a:moveTo>
                    <a:pt x="166" y="304"/>
                  </a:moveTo>
                  <a:lnTo>
                    <a:pt x="99" y="304"/>
                  </a:lnTo>
                  <a:lnTo>
                    <a:pt x="99" y="244"/>
                  </a:lnTo>
                  <a:lnTo>
                    <a:pt x="166" y="244"/>
                  </a:lnTo>
                  <a:lnTo>
                    <a:pt x="166" y="304"/>
                  </a:lnTo>
                  <a:close/>
                  <a:moveTo>
                    <a:pt x="166" y="230"/>
                  </a:moveTo>
                  <a:lnTo>
                    <a:pt x="99" y="230"/>
                  </a:lnTo>
                  <a:lnTo>
                    <a:pt x="99" y="171"/>
                  </a:lnTo>
                  <a:lnTo>
                    <a:pt x="166" y="171"/>
                  </a:lnTo>
                  <a:lnTo>
                    <a:pt x="166" y="230"/>
                  </a:lnTo>
                  <a:close/>
                  <a:moveTo>
                    <a:pt x="166" y="157"/>
                  </a:moveTo>
                  <a:lnTo>
                    <a:pt x="99" y="157"/>
                  </a:lnTo>
                  <a:lnTo>
                    <a:pt x="99" y="98"/>
                  </a:lnTo>
                  <a:lnTo>
                    <a:pt x="166" y="98"/>
                  </a:lnTo>
                  <a:lnTo>
                    <a:pt x="166" y="157"/>
                  </a:lnTo>
                  <a:close/>
                  <a:moveTo>
                    <a:pt x="166" y="85"/>
                  </a:moveTo>
                  <a:lnTo>
                    <a:pt x="99" y="85"/>
                  </a:lnTo>
                  <a:lnTo>
                    <a:pt x="99" y="25"/>
                  </a:lnTo>
                  <a:lnTo>
                    <a:pt x="166" y="25"/>
                  </a:lnTo>
                  <a:lnTo>
                    <a:pt x="166" y="85"/>
                  </a:lnTo>
                  <a:close/>
                </a:path>
              </a:pathLst>
            </a:custGeom>
            <a:solidFill>
              <a:schemeClr val="bg1"/>
            </a:solidFill>
            <a:ln>
              <a:noFill/>
            </a:ln>
            <a:extLst/>
          </p:spPr>
          <p:txBody>
            <a:bodyPr vert="horz" wrap="square" lIns="91427" tIns="45713" rIns="91427" bIns="45713" numCol="1" anchor="t" anchorCtr="0" compatLnSpc="1">
              <a:prstTxWarp prst="textNoShape">
                <a:avLst/>
              </a:prstTxWarp>
            </a:bodyPr>
            <a:lstStyle>
              <a:defPPr>
                <a:defRPr lang="en-US"/>
              </a:defPPr>
              <a:lvl1pPr algn="l" defTabSz="931863" rtl="0" fontAlgn="base">
                <a:spcBef>
                  <a:spcPct val="0"/>
                </a:spcBef>
                <a:spcAft>
                  <a:spcPct val="0"/>
                </a:spcAft>
                <a:defRPr sz="2400" kern="1200">
                  <a:solidFill>
                    <a:schemeClr val="tx1"/>
                  </a:solidFill>
                  <a:latin typeface="Segoe UI" charset="0"/>
                  <a:ea typeface="MS PGothic" charset="0"/>
                  <a:cs typeface="MS PGothic" charset="0"/>
                </a:defRPr>
              </a:lvl1pPr>
              <a:lvl2pPr marL="465138" indent="-7938" algn="l" defTabSz="931863" rtl="0" fontAlgn="base">
                <a:spcBef>
                  <a:spcPct val="0"/>
                </a:spcBef>
                <a:spcAft>
                  <a:spcPct val="0"/>
                </a:spcAft>
                <a:defRPr sz="2400" kern="1200">
                  <a:solidFill>
                    <a:schemeClr val="tx1"/>
                  </a:solidFill>
                  <a:latin typeface="Segoe UI" charset="0"/>
                  <a:ea typeface="MS PGothic" charset="0"/>
                  <a:cs typeface="MS PGothic" charset="0"/>
                </a:defRPr>
              </a:lvl2pPr>
              <a:lvl3pPr marL="931863" indent="-17463" algn="l" defTabSz="931863" rtl="0" fontAlgn="base">
                <a:spcBef>
                  <a:spcPct val="0"/>
                </a:spcBef>
                <a:spcAft>
                  <a:spcPct val="0"/>
                </a:spcAft>
                <a:defRPr sz="2400" kern="1200">
                  <a:solidFill>
                    <a:schemeClr val="tx1"/>
                  </a:solidFill>
                  <a:latin typeface="Segoe UI" charset="0"/>
                  <a:ea typeface="MS PGothic" charset="0"/>
                  <a:cs typeface="MS PGothic" charset="0"/>
                </a:defRPr>
              </a:lvl3pPr>
              <a:lvl4pPr marL="1398588" indent="-26988" algn="l" defTabSz="931863" rtl="0" fontAlgn="base">
                <a:spcBef>
                  <a:spcPct val="0"/>
                </a:spcBef>
                <a:spcAft>
                  <a:spcPct val="0"/>
                </a:spcAft>
                <a:defRPr sz="2400" kern="1200">
                  <a:solidFill>
                    <a:schemeClr val="tx1"/>
                  </a:solidFill>
                  <a:latin typeface="Segoe UI" charset="0"/>
                  <a:ea typeface="MS PGothic" charset="0"/>
                  <a:cs typeface="MS PGothic" charset="0"/>
                </a:defRPr>
              </a:lvl4pPr>
              <a:lvl5pPr marL="1865313" indent="-36513" algn="l" defTabSz="931863" rtl="0" fontAlgn="base">
                <a:spcBef>
                  <a:spcPct val="0"/>
                </a:spcBef>
                <a:spcAft>
                  <a:spcPct val="0"/>
                </a:spcAft>
                <a:defRPr sz="2400" kern="1200">
                  <a:solidFill>
                    <a:schemeClr val="tx1"/>
                  </a:solidFill>
                  <a:latin typeface="Segoe UI" charset="0"/>
                  <a:ea typeface="MS PGothic" charset="0"/>
                  <a:cs typeface="MS PGothic" charset="0"/>
                </a:defRPr>
              </a:lvl5pPr>
              <a:lvl6pPr marL="2286000" algn="l" defTabSz="457200" rtl="0" eaLnBrk="1" latinLnBrk="0" hangingPunct="1">
                <a:defRPr sz="2400" kern="1200">
                  <a:solidFill>
                    <a:schemeClr val="tx1"/>
                  </a:solidFill>
                  <a:latin typeface="Segoe UI" charset="0"/>
                  <a:ea typeface="MS PGothic" charset="0"/>
                  <a:cs typeface="MS PGothic" charset="0"/>
                </a:defRPr>
              </a:lvl6pPr>
              <a:lvl7pPr marL="2743200" algn="l" defTabSz="457200" rtl="0" eaLnBrk="1" latinLnBrk="0" hangingPunct="1">
                <a:defRPr sz="2400" kern="1200">
                  <a:solidFill>
                    <a:schemeClr val="tx1"/>
                  </a:solidFill>
                  <a:latin typeface="Segoe UI" charset="0"/>
                  <a:ea typeface="MS PGothic" charset="0"/>
                  <a:cs typeface="MS PGothic" charset="0"/>
                </a:defRPr>
              </a:lvl7pPr>
              <a:lvl8pPr marL="3200400" algn="l" defTabSz="457200" rtl="0" eaLnBrk="1" latinLnBrk="0" hangingPunct="1">
                <a:defRPr sz="2400" kern="1200">
                  <a:solidFill>
                    <a:schemeClr val="tx1"/>
                  </a:solidFill>
                  <a:latin typeface="Segoe UI" charset="0"/>
                  <a:ea typeface="MS PGothic" charset="0"/>
                  <a:cs typeface="MS PGothic" charset="0"/>
                </a:defRPr>
              </a:lvl8pPr>
              <a:lvl9pPr marL="3657600" algn="l" defTabSz="457200" rtl="0" eaLnBrk="1" latinLnBrk="0" hangingPunct="1">
                <a:defRPr sz="2400" kern="1200">
                  <a:solidFill>
                    <a:schemeClr val="tx1"/>
                  </a:solidFill>
                  <a:latin typeface="Segoe UI" charset="0"/>
                  <a:ea typeface="MS PGothic" charset="0"/>
                  <a:cs typeface="MS PGothic" charset="0"/>
                </a:defRPr>
              </a:lvl9pPr>
            </a:lstStyle>
            <a:p>
              <a:endParaRPr lang="en-US" sz="1199">
                <a:solidFill>
                  <a:srgbClr val="000000"/>
                </a:solidFill>
              </a:endParaRPr>
            </a:p>
          </p:txBody>
        </p:sp>
        <p:sp>
          <p:nvSpPr>
            <p:cNvPr id="90" name="Freeform 89"/>
            <p:cNvSpPr>
              <a:spLocks noEditPoints="1"/>
            </p:cNvSpPr>
            <p:nvPr/>
          </p:nvSpPr>
          <p:spPr bwMode="auto">
            <a:xfrm>
              <a:off x="5018065" y="5581639"/>
              <a:ext cx="261509" cy="704796"/>
            </a:xfrm>
            <a:custGeom>
              <a:avLst/>
              <a:gdLst>
                <a:gd name="T0" fmla="*/ 148 w 164"/>
                <a:gd name="T1" fmla="*/ 181 h 442"/>
                <a:gd name="T2" fmla="*/ 148 w 164"/>
                <a:gd name="T3" fmla="*/ 136 h 442"/>
                <a:gd name="T4" fmla="*/ 123 w 164"/>
                <a:gd name="T5" fmla="*/ 136 h 442"/>
                <a:gd name="T6" fmla="*/ 123 w 164"/>
                <a:gd name="T7" fmla="*/ 84 h 442"/>
                <a:gd name="T8" fmla="*/ 101 w 164"/>
                <a:gd name="T9" fmla="*/ 84 h 442"/>
                <a:gd name="T10" fmla="*/ 101 w 164"/>
                <a:gd name="T11" fmla="*/ 45 h 442"/>
                <a:gd name="T12" fmla="*/ 87 w 164"/>
                <a:gd name="T13" fmla="*/ 45 h 442"/>
                <a:gd name="T14" fmla="*/ 87 w 164"/>
                <a:gd name="T15" fmla="*/ 0 h 442"/>
                <a:gd name="T16" fmla="*/ 77 w 164"/>
                <a:gd name="T17" fmla="*/ 0 h 442"/>
                <a:gd name="T18" fmla="*/ 77 w 164"/>
                <a:gd name="T19" fmla="*/ 45 h 442"/>
                <a:gd name="T20" fmla="*/ 63 w 164"/>
                <a:gd name="T21" fmla="*/ 45 h 442"/>
                <a:gd name="T22" fmla="*/ 63 w 164"/>
                <a:gd name="T23" fmla="*/ 84 h 442"/>
                <a:gd name="T24" fmla="*/ 41 w 164"/>
                <a:gd name="T25" fmla="*/ 84 h 442"/>
                <a:gd name="T26" fmla="*/ 41 w 164"/>
                <a:gd name="T27" fmla="*/ 136 h 442"/>
                <a:gd name="T28" fmla="*/ 16 w 164"/>
                <a:gd name="T29" fmla="*/ 136 h 442"/>
                <a:gd name="T30" fmla="*/ 16 w 164"/>
                <a:gd name="T31" fmla="*/ 181 h 442"/>
                <a:gd name="T32" fmla="*/ 0 w 164"/>
                <a:gd name="T33" fmla="*/ 181 h 442"/>
                <a:gd name="T34" fmla="*/ 0 w 164"/>
                <a:gd name="T35" fmla="*/ 442 h 442"/>
                <a:gd name="T36" fmla="*/ 164 w 164"/>
                <a:gd name="T37" fmla="*/ 442 h 442"/>
                <a:gd name="T38" fmla="*/ 164 w 164"/>
                <a:gd name="T39" fmla="*/ 181 h 442"/>
                <a:gd name="T40" fmla="*/ 148 w 164"/>
                <a:gd name="T41" fmla="*/ 181 h 442"/>
                <a:gd name="T42" fmla="*/ 16 w 164"/>
                <a:gd name="T43" fmla="*/ 207 h 442"/>
                <a:gd name="T44" fmla="*/ 82 w 164"/>
                <a:gd name="T45" fmla="*/ 207 h 442"/>
                <a:gd name="T46" fmla="*/ 82 w 164"/>
                <a:gd name="T47" fmla="*/ 266 h 442"/>
                <a:gd name="T48" fmla="*/ 16 w 164"/>
                <a:gd name="T49" fmla="*/ 266 h 442"/>
                <a:gd name="T50" fmla="*/ 16 w 164"/>
                <a:gd name="T51" fmla="*/ 207 h 442"/>
                <a:gd name="T52" fmla="*/ 82 w 164"/>
                <a:gd name="T53" fmla="*/ 411 h 442"/>
                <a:gd name="T54" fmla="*/ 16 w 164"/>
                <a:gd name="T55" fmla="*/ 411 h 442"/>
                <a:gd name="T56" fmla="*/ 16 w 164"/>
                <a:gd name="T57" fmla="*/ 352 h 442"/>
                <a:gd name="T58" fmla="*/ 82 w 164"/>
                <a:gd name="T59" fmla="*/ 352 h 442"/>
                <a:gd name="T60" fmla="*/ 82 w 164"/>
                <a:gd name="T61" fmla="*/ 411 h 442"/>
                <a:gd name="T62" fmla="*/ 148 w 164"/>
                <a:gd name="T63" fmla="*/ 340 h 442"/>
                <a:gd name="T64" fmla="*/ 82 w 164"/>
                <a:gd name="T65" fmla="*/ 340 h 442"/>
                <a:gd name="T66" fmla="*/ 82 w 164"/>
                <a:gd name="T67" fmla="*/ 280 h 442"/>
                <a:gd name="T68" fmla="*/ 148 w 164"/>
                <a:gd name="T69" fmla="*/ 280 h 442"/>
                <a:gd name="T70" fmla="*/ 148 w 164"/>
                <a:gd name="T71" fmla="*/ 340 h 4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4" h="442">
                  <a:moveTo>
                    <a:pt x="148" y="181"/>
                  </a:moveTo>
                  <a:lnTo>
                    <a:pt x="148" y="136"/>
                  </a:lnTo>
                  <a:lnTo>
                    <a:pt x="123" y="136"/>
                  </a:lnTo>
                  <a:lnTo>
                    <a:pt x="123" y="84"/>
                  </a:lnTo>
                  <a:lnTo>
                    <a:pt x="101" y="84"/>
                  </a:lnTo>
                  <a:lnTo>
                    <a:pt x="101" y="45"/>
                  </a:lnTo>
                  <a:lnTo>
                    <a:pt x="87" y="45"/>
                  </a:lnTo>
                  <a:lnTo>
                    <a:pt x="87" y="0"/>
                  </a:lnTo>
                  <a:lnTo>
                    <a:pt x="77" y="0"/>
                  </a:lnTo>
                  <a:lnTo>
                    <a:pt x="77" y="45"/>
                  </a:lnTo>
                  <a:lnTo>
                    <a:pt x="63" y="45"/>
                  </a:lnTo>
                  <a:lnTo>
                    <a:pt x="63" y="84"/>
                  </a:lnTo>
                  <a:lnTo>
                    <a:pt x="41" y="84"/>
                  </a:lnTo>
                  <a:lnTo>
                    <a:pt x="41" y="136"/>
                  </a:lnTo>
                  <a:lnTo>
                    <a:pt x="16" y="136"/>
                  </a:lnTo>
                  <a:lnTo>
                    <a:pt x="16" y="181"/>
                  </a:lnTo>
                  <a:lnTo>
                    <a:pt x="0" y="181"/>
                  </a:lnTo>
                  <a:lnTo>
                    <a:pt x="0" y="442"/>
                  </a:lnTo>
                  <a:lnTo>
                    <a:pt x="164" y="442"/>
                  </a:lnTo>
                  <a:lnTo>
                    <a:pt x="164" y="181"/>
                  </a:lnTo>
                  <a:lnTo>
                    <a:pt x="148" y="181"/>
                  </a:lnTo>
                  <a:close/>
                  <a:moveTo>
                    <a:pt x="16" y="207"/>
                  </a:moveTo>
                  <a:lnTo>
                    <a:pt x="82" y="207"/>
                  </a:lnTo>
                  <a:lnTo>
                    <a:pt x="82" y="266"/>
                  </a:lnTo>
                  <a:lnTo>
                    <a:pt x="16" y="266"/>
                  </a:lnTo>
                  <a:lnTo>
                    <a:pt x="16" y="207"/>
                  </a:lnTo>
                  <a:close/>
                  <a:moveTo>
                    <a:pt x="82" y="411"/>
                  </a:moveTo>
                  <a:lnTo>
                    <a:pt x="16" y="411"/>
                  </a:lnTo>
                  <a:lnTo>
                    <a:pt x="16" y="352"/>
                  </a:lnTo>
                  <a:lnTo>
                    <a:pt x="82" y="352"/>
                  </a:lnTo>
                  <a:lnTo>
                    <a:pt x="82" y="411"/>
                  </a:lnTo>
                  <a:close/>
                  <a:moveTo>
                    <a:pt x="148" y="340"/>
                  </a:moveTo>
                  <a:lnTo>
                    <a:pt x="82" y="340"/>
                  </a:lnTo>
                  <a:lnTo>
                    <a:pt x="82" y="280"/>
                  </a:lnTo>
                  <a:lnTo>
                    <a:pt x="148" y="280"/>
                  </a:lnTo>
                  <a:lnTo>
                    <a:pt x="148" y="340"/>
                  </a:lnTo>
                  <a:close/>
                </a:path>
              </a:pathLst>
            </a:custGeom>
            <a:solidFill>
              <a:srgbClr val="F2F2F2"/>
            </a:solidFill>
            <a:ln>
              <a:noFill/>
            </a:ln>
            <a:extLst/>
          </p:spPr>
          <p:txBody>
            <a:bodyPr vert="horz" wrap="square" lIns="91427" tIns="45713" rIns="91427" bIns="45713" numCol="1" anchor="t" anchorCtr="0" compatLnSpc="1">
              <a:prstTxWarp prst="textNoShape">
                <a:avLst/>
              </a:prstTxWarp>
            </a:bodyPr>
            <a:lstStyle>
              <a:defPPr>
                <a:defRPr lang="en-US"/>
              </a:defPPr>
              <a:lvl1pPr algn="l" defTabSz="931863" rtl="0" fontAlgn="base">
                <a:spcBef>
                  <a:spcPct val="0"/>
                </a:spcBef>
                <a:spcAft>
                  <a:spcPct val="0"/>
                </a:spcAft>
                <a:defRPr sz="2400" kern="1200">
                  <a:solidFill>
                    <a:schemeClr val="tx1"/>
                  </a:solidFill>
                  <a:latin typeface="Segoe UI" charset="0"/>
                  <a:ea typeface="MS PGothic" charset="0"/>
                  <a:cs typeface="MS PGothic" charset="0"/>
                </a:defRPr>
              </a:lvl1pPr>
              <a:lvl2pPr marL="465138" indent="-7938" algn="l" defTabSz="931863" rtl="0" fontAlgn="base">
                <a:spcBef>
                  <a:spcPct val="0"/>
                </a:spcBef>
                <a:spcAft>
                  <a:spcPct val="0"/>
                </a:spcAft>
                <a:defRPr sz="2400" kern="1200">
                  <a:solidFill>
                    <a:schemeClr val="tx1"/>
                  </a:solidFill>
                  <a:latin typeface="Segoe UI" charset="0"/>
                  <a:ea typeface="MS PGothic" charset="0"/>
                  <a:cs typeface="MS PGothic" charset="0"/>
                </a:defRPr>
              </a:lvl2pPr>
              <a:lvl3pPr marL="931863" indent="-17463" algn="l" defTabSz="931863" rtl="0" fontAlgn="base">
                <a:spcBef>
                  <a:spcPct val="0"/>
                </a:spcBef>
                <a:spcAft>
                  <a:spcPct val="0"/>
                </a:spcAft>
                <a:defRPr sz="2400" kern="1200">
                  <a:solidFill>
                    <a:schemeClr val="tx1"/>
                  </a:solidFill>
                  <a:latin typeface="Segoe UI" charset="0"/>
                  <a:ea typeface="MS PGothic" charset="0"/>
                  <a:cs typeface="MS PGothic" charset="0"/>
                </a:defRPr>
              </a:lvl3pPr>
              <a:lvl4pPr marL="1398588" indent="-26988" algn="l" defTabSz="931863" rtl="0" fontAlgn="base">
                <a:spcBef>
                  <a:spcPct val="0"/>
                </a:spcBef>
                <a:spcAft>
                  <a:spcPct val="0"/>
                </a:spcAft>
                <a:defRPr sz="2400" kern="1200">
                  <a:solidFill>
                    <a:schemeClr val="tx1"/>
                  </a:solidFill>
                  <a:latin typeface="Segoe UI" charset="0"/>
                  <a:ea typeface="MS PGothic" charset="0"/>
                  <a:cs typeface="MS PGothic" charset="0"/>
                </a:defRPr>
              </a:lvl4pPr>
              <a:lvl5pPr marL="1865313" indent="-36513" algn="l" defTabSz="931863" rtl="0" fontAlgn="base">
                <a:spcBef>
                  <a:spcPct val="0"/>
                </a:spcBef>
                <a:spcAft>
                  <a:spcPct val="0"/>
                </a:spcAft>
                <a:defRPr sz="2400" kern="1200">
                  <a:solidFill>
                    <a:schemeClr val="tx1"/>
                  </a:solidFill>
                  <a:latin typeface="Segoe UI" charset="0"/>
                  <a:ea typeface="MS PGothic" charset="0"/>
                  <a:cs typeface="MS PGothic" charset="0"/>
                </a:defRPr>
              </a:lvl5pPr>
              <a:lvl6pPr marL="2286000" algn="l" defTabSz="457200" rtl="0" eaLnBrk="1" latinLnBrk="0" hangingPunct="1">
                <a:defRPr sz="2400" kern="1200">
                  <a:solidFill>
                    <a:schemeClr val="tx1"/>
                  </a:solidFill>
                  <a:latin typeface="Segoe UI" charset="0"/>
                  <a:ea typeface="MS PGothic" charset="0"/>
                  <a:cs typeface="MS PGothic" charset="0"/>
                </a:defRPr>
              </a:lvl6pPr>
              <a:lvl7pPr marL="2743200" algn="l" defTabSz="457200" rtl="0" eaLnBrk="1" latinLnBrk="0" hangingPunct="1">
                <a:defRPr sz="2400" kern="1200">
                  <a:solidFill>
                    <a:schemeClr val="tx1"/>
                  </a:solidFill>
                  <a:latin typeface="Segoe UI" charset="0"/>
                  <a:ea typeface="MS PGothic" charset="0"/>
                  <a:cs typeface="MS PGothic" charset="0"/>
                </a:defRPr>
              </a:lvl7pPr>
              <a:lvl8pPr marL="3200400" algn="l" defTabSz="457200" rtl="0" eaLnBrk="1" latinLnBrk="0" hangingPunct="1">
                <a:defRPr sz="2400" kern="1200">
                  <a:solidFill>
                    <a:schemeClr val="tx1"/>
                  </a:solidFill>
                  <a:latin typeface="Segoe UI" charset="0"/>
                  <a:ea typeface="MS PGothic" charset="0"/>
                  <a:cs typeface="MS PGothic" charset="0"/>
                </a:defRPr>
              </a:lvl8pPr>
              <a:lvl9pPr marL="3657600" algn="l" defTabSz="457200" rtl="0" eaLnBrk="1" latinLnBrk="0" hangingPunct="1">
                <a:defRPr sz="2400" kern="1200">
                  <a:solidFill>
                    <a:schemeClr val="tx1"/>
                  </a:solidFill>
                  <a:latin typeface="Segoe UI" charset="0"/>
                  <a:ea typeface="MS PGothic" charset="0"/>
                  <a:cs typeface="MS PGothic" charset="0"/>
                </a:defRPr>
              </a:lvl9pPr>
            </a:lstStyle>
            <a:p>
              <a:endParaRPr lang="en-US" sz="1199">
                <a:solidFill>
                  <a:srgbClr val="000000"/>
                </a:solidFill>
              </a:endParaRPr>
            </a:p>
          </p:txBody>
        </p:sp>
        <p:sp>
          <p:nvSpPr>
            <p:cNvPr id="91" name="Freeform 90"/>
            <p:cNvSpPr>
              <a:spLocks noEditPoints="1"/>
            </p:cNvSpPr>
            <p:nvPr/>
          </p:nvSpPr>
          <p:spPr bwMode="auto">
            <a:xfrm>
              <a:off x="5640336" y="5734715"/>
              <a:ext cx="261509" cy="551720"/>
            </a:xfrm>
            <a:custGeom>
              <a:avLst/>
              <a:gdLst>
                <a:gd name="T0" fmla="*/ 148 w 164"/>
                <a:gd name="T1" fmla="*/ 181 h 346"/>
                <a:gd name="T2" fmla="*/ 148 w 164"/>
                <a:gd name="T3" fmla="*/ 136 h 346"/>
                <a:gd name="T4" fmla="*/ 123 w 164"/>
                <a:gd name="T5" fmla="*/ 136 h 346"/>
                <a:gd name="T6" fmla="*/ 123 w 164"/>
                <a:gd name="T7" fmla="*/ 82 h 346"/>
                <a:gd name="T8" fmla="*/ 101 w 164"/>
                <a:gd name="T9" fmla="*/ 82 h 346"/>
                <a:gd name="T10" fmla="*/ 101 w 164"/>
                <a:gd name="T11" fmla="*/ 45 h 346"/>
                <a:gd name="T12" fmla="*/ 87 w 164"/>
                <a:gd name="T13" fmla="*/ 45 h 346"/>
                <a:gd name="T14" fmla="*/ 87 w 164"/>
                <a:gd name="T15" fmla="*/ 0 h 346"/>
                <a:gd name="T16" fmla="*/ 77 w 164"/>
                <a:gd name="T17" fmla="*/ 0 h 346"/>
                <a:gd name="T18" fmla="*/ 77 w 164"/>
                <a:gd name="T19" fmla="*/ 45 h 346"/>
                <a:gd name="T20" fmla="*/ 63 w 164"/>
                <a:gd name="T21" fmla="*/ 45 h 346"/>
                <a:gd name="T22" fmla="*/ 63 w 164"/>
                <a:gd name="T23" fmla="*/ 82 h 346"/>
                <a:gd name="T24" fmla="*/ 42 w 164"/>
                <a:gd name="T25" fmla="*/ 82 h 346"/>
                <a:gd name="T26" fmla="*/ 42 w 164"/>
                <a:gd name="T27" fmla="*/ 136 h 346"/>
                <a:gd name="T28" fmla="*/ 16 w 164"/>
                <a:gd name="T29" fmla="*/ 136 h 346"/>
                <a:gd name="T30" fmla="*/ 16 w 164"/>
                <a:gd name="T31" fmla="*/ 181 h 346"/>
                <a:gd name="T32" fmla="*/ 0 w 164"/>
                <a:gd name="T33" fmla="*/ 181 h 346"/>
                <a:gd name="T34" fmla="*/ 0 w 164"/>
                <a:gd name="T35" fmla="*/ 346 h 346"/>
                <a:gd name="T36" fmla="*/ 164 w 164"/>
                <a:gd name="T37" fmla="*/ 346 h 346"/>
                <a:gd name="T38" fmla="*/ 164 w 164"/>
                <a:gd name="T39" fmla="*/ 181 h 346"/>
                <a:gd name="T40" fmla="*/ 148 w 164"/>
                <a:gd name="T41" fmla="*/ 181 h 346"/>
                <a:gd name="T42" fmla="*/ 35 w 164"/>
                <a:gd name="T43" fmla="*/ 158 h 346"/>
                <a:gd name="T44" fmla="*/ 82 w 164"/>
                <a:gd name="T45" fmla="*/ 158 h 346"/>
                <a:gd name="T46" fmla="*/ 82 w 164"/>
                <a:gd name="T47" fmla="*/ 200 h 346"/>
                <a:gd name="T48" fmla="*/ 35 w 164"/>
                <a:gd name="T49" fmla="*/ 200 h 346"/>
                <a:gd name="T50" fmla="*/ 35 w 164"/>
                <a:gd name="T51" fmla="*/ 158 h 346"/>
                <a:gd name="T52" fmla="*/ 82 w 164"/>
                <a:gd name="T53" fmla="*/ 302 h 346"/>
                <a:gd name="T54" fmla="*/ 35 w 164"/>
                <a:gd name="T55" fmla="*/ 302 h 346"/>
                <a:gd name="T56" fmla="*/ 35 w 164"/>
                <a:gd name="T57" fmla="*/ 260 h 346"/>
                <a:gd name="T58" fmla="*/ 82 w 164"/>
                <a:gd name="T59" fmla="*/ 260 h 346"/>
                <a:gd name="T60" fmla="*/ 82 w 164"/>
                <a:gd name="T61" fmla="*/ 302 h 346"/>
                <a:gd name="T62" fmla="*/ 129 w 164"/>
                <a:gd name="T63" fmla="*/ 251 h 346"/>
                <a:gd name="T64" fmla="*/ 82 w 164"/>
                <a:gd name="T65" fmla="*/ 251 h 346"/>
                <a:gd name="T66" fmla="*/ 82 w 164"/>
                <a:gd name="T67" fmla="*/ 209 h 346"/>
                <a:gd name="T68" fmla="*/ 129 w 164"/>
                <a:gd name="T69" fmla="*/ 209 h 346"/>
                <a:gd name="T70" fmla="*/ 129 w 164"/>
                <a:gd name="T71" fmla="*/ 251 h 3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4" h="346">
                  <a:moveTo>
                    <a:pt x="148" y="181"/>
                  </a:moveTo>
                  <a:lnTo>
                    <a:pt x="148" y="136"/>
                  </a:lnTo>
                  <a:lnTo>
                    <a:pt x="123" y="136"/>
                  </a:lnTo>
                  <a:lnTo>
                    <a:pt x="123" y="82"/>
                  </a:lnTo>
                  <a:lnTo>
                    <a:pt x="101" y="82"/>
                  </a:lnTo>
                  <a:lnTo>
                    <a:pt x="101" y="45"/>
                  </a:lnTo>
                  <a:lnTo>
                    <a:pt x="87" y="45"/>
                  </a:lnTo>
                  <a:lnTo>
                    <a:pt x="87" y="0"/>
                  </a:lnTo>
                  <a:lnTo>
                    <a:pt x="77" y="0"/>
                  </a:lnTo>
                  <a:lnTo>
                    <a:pt x="77" y="45"/>
                  </a:lnTo>
                  <a:lnTo>
                    <a:pt x="63" y="45"/>
                  </a:lnTo>
                  <a:lnTo>
                    <a:pt x="63" y="82"/>
                  </a:lnTo>
                  <a:lnTo>
                    <a:pt x="42" y="82"/>
                  </a:lnTo>
                  <a:lnTo>
                    <a:pt x="42" y="136"/>
                  </a:lnTo>
                  <a:lnTo>
                    <a:pt x="16" y="136"/>
                  </a:lnTo>
                  <a:lnTo>
                    <a:pt x="16" y="181"/>
                  </a:lnTo>
                  <a:lnTo>
                    <a:pt x="0" y="181"/>
                  </a:lnTo>
                  <a:lnTo>
                    <a:pt x="0" y="346"/>
                  </a:lnTo>
                  <a:lnTo>
                    <a:pt x="164" y="346"/>
                  </a:lnTo>
                  <a:lnTo>
                    <a:pt x="164" y="181"/>
                  </a:lnTo>
                  <a:lnTo>
                    <a:pt x="148" y="181"/>
                  </a:lnTo>
                  <a:close/>
                  <a:moveTo>
                    <a:pt x="35" y="158"/>
                  </a:moveTo>
                  <a:lnTo>
                    <a:pt x="82" y="158"/>
                  </a:lnTo>
                  <a:lnTo>
                    <a:pt x="82" y="200"/>
                  </a:lnTo>
                  <a:lnTo>
                    <a:pt x="35" y="200"/>
                  </a:lnTo>
                  <a:lnTo>
                    <a:pt x="35" y="158"/>
                  </a:lnTo>
                  <a:close/>
                  <a:moveTo>
                    <a:pt x="82" y="302"/>
                  </a:moveTo>
                  <a:lnTo>
                    <a:pt x="35" y="302"/>
                  </a:lnTo>
                  <a:lnTo>
                    <a:pt x="35" y="260"/>
                  </a:lnTo>
                  <a:lnTo>
                    <a:pt x="82" y="260"/>
                  </a:lnTo>
                  <a:lnTo>
                    <a:pt x="82" y="302"/>
                  </a:lnTo>
                  <a:close/>
                  <a:moveTo>
                    <a:pt x="129" y="251"/>
                  </a:moveTo>
                  <a:lnTo>
                    <a:pt x="82" y="251"/>
                  </a:lnTo>
                  <a:lnTo>
                    <a:pt x="82" y="209"/>
                  </a:lnTo>
                  <a:lnTo>
                    <a:pt x="129" y="209"/>
                  </a:lnTo>
                  <a:lnTo>
                    <a:pt x="129" y="251"/>
                  </a:lnTo>
                  <a:close/>
                </a:path>
              </a:pathLst>
            </a:custGeom>
            <a:solidFill>
              <a:srgbClr val="F2F2F2"/>
            </a:solidFill>
            <a:ln>
              <a:noFill/>
            </a:ln>
            <a:extLst/>
          </p:spPr>
          <p:txBody>
            <a:bodyPr vert="horz" wrap="square" lIns="91427" tIns="45713" rIns="91427" bIns="45713" numCol="1" anchor="t" anchorCtr="0" compatLnSpc="1">
              <a:prstTxWarp prst="textNoShape">
                <a:avLst/>
              </a:prstTxWarp>
            </a:bodyPr>
            <a:lstStyle>
              <a:defPPr>
                <a:defRPr lang="en-US"/>
              </a:defPPr>
              <a:lvl1pPr algn="l" defTabSz="931863" rtl="0" fontAlgn="base">
                <a:spcBef>
                  <a:spcPct val="0"/>
                </a:spcBef>
                <a:spcAft>
                  <a:spcPct val="0"/>
                </a:spcAft>
                <a:defRPr sz="2400" kern="1200">
                  <a:solidFill>
                    <a:schemeClr val="tx1"/>
                  </a:solidFill>
                  <a:latin typeface="Segoe UI" charset="0"/>
                  <a:ea typeface="MS PGothic" charset="0"/>
                  <a:cs typeface="MS PGothic" charset="0"/>
                </a:defRPr>
              </a:lvl1pPr>
              <a:lvl2pPr marL="465138" indent="-7938" algn="l" defTabSz="931863" rtl="0" fontAlgn="base">
                <a:spcBef>
                  <a:spcPct val="0"/>
                </a:spcBef>
                <a:spcAft>
                  <a:spcPct val="0"/>
                </a:spcAft>
                <a:defRPr sz="2400" kern="1200">
                  <a:solidFill>
                    <a:schemeClr val="tx1"/>
                  </a:solidFill>
                  <a:latin typeface="Segoe UI" charset="0"/>
                  <a:ea typeface="MS PGothic" charset="0"/>
                  <a:cs typeface="MS PGothic" charset="0"/>
                </a:defRPr>
              </a:lvl2pPr>
              <a:lvl3pPr marL="931863" indent="-17463" algn="l" defTabSz="931863" rtl="0" fontAlgn="base">
                <a:spcBef>
                  <a:spcPct val="0"/>
                </a:spcBef>
                <a:spcAft>
                  <a:spcPct val="0"/>
                </a:spcAft>
                <a:defRPr sz="2400" kern="1200">
                  <a:solidFill>
                    <a:schemeClr val="tx1"/>
                  </a:solidFill>
                  <a:latin typeface="Segoe UI" charset="0"/>
                  <a:ea typeface="MS PGothic" charset="0"/>
                  <a:cs typeface="MS PGothic" charset="0"/>
                </a:defRPr>
              </a:lvl3pPr>
              <a:lvl4pPr marL="1398588" indent="-26988" algn="l" defTabSz="931863" rtl="0" fontAlgn="base">
                <a:spcBef>
                  <a:spcPct val="0"/>
                </a:spcBef>
                <a:spcAft>
                  <a:spcPct val="0"/>
                </a:spcAft>
                <a:defRPr sz="2400" kern="1200">
                  <a:solidFill>
                    <a:schemeClr val="tx1"/>
                  </a:solidFill>
                  <a:latin typeface="Segoe UI" charset="0"/>
                  <a:ea typeface="MS PGothic" charset="0"/>
                  <a:cs typeface="MS PGothic" charset="0"/>
                </a:defRPr>
              </a:lvl4pPr>
              <a:lvl5pPr marL="1865313" indent="-36513" algn="l" defTabSz="931863" rtl="0" fontAlgn="base">
                <a:spcBef>
                  <a:spcPct val="0"/>
                </a:spcBef>
                <a:spcAft>
                  <a:spcPct val="0"/>
                </a:spcAft>
                <a:defRPr sz="2400" kern="1200">
                  <a:solidFill>
                    <a:schemeClr val="tx1"/>
                  </a:solidFill>
                  <a:latin typeface="Segoe UI" charset="0"/>
                  <a:ea typeface="MS PGothic" charset="0"/>
                  <a:cs typeface="MS PGothic" charset="0"/>
                </a:defRPr>
              </a:lvl5pPr>
              <a:lvl6pPr marL="2286000" algn="l" defTabSz="457200" rtl="0" eaLnBrk="1" latinLnBrk="0" hangingPunct="1">
                <a:defRPr sz="2400" kern="1200">
                  <a:solidFill>
                    <a:schemeClr val="tx1"/>
                  </a:solidFill>
                  <a:latin typeface="Segoe UI" charset="0"/>
                  <a:ea typeface="MS PGothic" charset="0"/>
                  <a:cs typeface="MS PGothic" charset="0"/>
                </a:defRPr>
              </a:lvl6pPr>
              <a:lvl7pPr marL="2743200" algn="l" defTabSz="457200" rtl="0" eaLnBrk="1" latinLnBrk="0" hangingPunct="1">
                <a:defRPr sz="2400" kern="1200">
                  <a:solidFill>
                    <a:schemeClr val="tx1"/>
                  </a:solidFill>
                  <a:latin typeface="Segoe UI" charset="0"/>
                  <a:ea typeface="MS PGothic" charset="0"/>
                  <a:cs typeface="MS PGothic" charset="0"/>
                </a:defRPr>
              </a:lvl7pPr>
              <a:lvl8pPr marL="3200400" algn="l" defTabSz="457200" rtl="0" eaLnBrk="1" latinLnBrk="0" hangingPunct="1">
                <a:defRPr sz="2400" kern="1200">
                  <a:solidFill>
                    <a:schemeClr val="tx1"/>
                  </a:solidFill>
                  <a:latin typeface="Segoe UI" charset="0"/>
                  <a:ea typeface="MS PGothic" charset="0"/>
                  <a:cs typeface="MS PGothic" charset="0"/>
                </a:defRPr>
              </a:lvl8pPr>
              <a:lvl9pPr marL="3657600" algn="l" defTabSz="457200" rtl="0" eaLnBrk="1" latinLnBrk="0" hangingPunct="1">
                <a:defRPr sz="2400" kern="1200">
                  <a:solidFill>
                    <a:schemeClr val="tx1"/>
                  </a:solidFill>
                  <a:latin typeface="Segoe UI" charset="0"/>
                  <a:ea typeface="MS PGothic" charset="0"/>
                  <a:cs typeface="MS PGothic" charset="0"/>
                </a:defRPr>
              </a:lvl9pPr>
            </a:lstStyle>
            <a:p>
              <a:endParaRPr lang="en-US" sz="1199">
                <a:solidFill>
                  <a:srgbClr val="000000"/>
                </a:solidFill>
              </a:endParaRPr>
            </a:p>
          </p:txBody>
        </p:sp>
        <p:sp>
          <p:nvSpPr>
            <p:cNvPr id="92" name="Freeform 91"/>
            <p:cNvSpPr>
              <a:spLocks noEditPoints="1"/>
            </p:cNvSpPr>
            <p:nvPr/>
          </p:nvSpPr>
          <p:spPr bwMode="auto">
            <a:xfrm>
              <a:off x="5310537" y="5686879"/>
              <a:ext cx="294995" cy="599556"/>
            </a:xfrm>
            <a:custGeom>
              <a:avLst/>
              <a:gdLst>
                <a:gd name="T0" fmla="*/ 0 w 185"/>
                <a:gd name="T1" fmla="*/ 0 h 376"/>
                <a:gd name="T2" fmla="*/ 0 w 185"/>
                <a:gd name="T3" fmla="*/ 376 h 376"/>
                <a:gd name="T4" fmla="*/ 185 w 185"/>
                <a:gd name="T5" fmla="*/ 376 h 376"/>
                <a:gd name="T6" fmla="*/ 185 w 185"/>
                <a:gd name="T7" fmla="*/ 0 h 376"/>
                <a:gd name="T8" fmla="*/ 0 w 185"/>
                <a:gd name="T9" fmla="*/ 0 h 376"/>
                <a:gd name="T10" fmla="*/ 86 w 185"/>
                <a:gd name="T11" fmla="*/ 304 h 376"/>
                <a:gd name="T12" fmla="*/ 20 w 185"/>
                <a:gd name="T13" fmla="*/ 304 h 376"/>
                <a:gd name="T14" fmla="*/ 20 w 185"/>
                <a:gd name="T15" fmla="*/ 244 h 376"/>
                <a:gd name="T16" fmla="*/ 86 w 185"/>
                <a:gd name="T17" fmla="*/ 244 h 376"/>
                <a:gd name="T18" fmla="*/ 86 w 185"/>
                <a:gd name="T19" fmla="*/ 304 h 376"/>
                <a:gd name="T20" fmla="*/ 86 w 185"/>
                <a:gd name="T21" fmla="*/ 230 h 376"/>
                <a:gd name="T22" fmla="*/ 20 w 185"/>
                <a:gd name="T23" fmla="*/ 230 h 376"/>
                <a:gd name="T24" fmla="*/ 20 w 185"/>
                <a:gd name="T25" fmla="*/ 171 h 376"/>
                <a:gd name="T26" fmla="*/ 86 w 185"/>
                <a:gd name="T27" fmla="*/ 171 h 376"/>
                <a:gd name="T28" fmla="*/ 86 w 185"/>
                <a:gd name="T29" fmla="*/ 230 h 376"/>
                <a:gd name="T30" fmla="*/ 86 w 185"/>
                <a:gd name="T31" fmla="*/ 157 h 376"/>
                <a:gd name="T32" fmla="*/ 20 w 185"/>
                <a:gd name="T33" fmla="*/ 157 h 376"/>
                <a:gd name="T34" fmla="*/ 20 w 185"/>
                <a:gd name="T35" fmla="*/ 98 h 376"/>
                <a:gd name="T36" fmla="*/ 86 w 185"/>
                <a:gd name="T37" fmla="*/ 98 h 376"/>
                <a:gd name="T38" fmla="*/ 86 w 185"/>
                <a:gd name="T39" fmla="*/ 157 h 376"/>
                <a:gd name="T40" fmla="*/ 86 w 185"/>
                <a:gd name="T41" fmla="*/ 85 h 376"/>
                <a:gd name="T42" fmla="*/ 20 w 185"/>
                <a:gd name="T43" fmla="*/ 85 h 376"/>
                <a:gd name="T44" fmla="*/ 20 w 185"/>
                <a:gd name="T45" fmla="*/ 25 h 376"/>
                <a:gd name="T46" fmla="*/ 86 w 185"/>
                <a:gd name="T47" fmla="*/ 25 h 376"/>
                <a:gd name="T48" fmla="*/ 86 w 185"/>
                <a:gd name="T49" fmla="*/ 85 h 376"/>
                <a:gd name="T50" fmla="*/ 166 w 185"/>
                <a:gd name="T51" fmla="*/ 304 h 376"/>
                <a:gd name="T52" fmla="*/ 99 w 185"/>
                <a:gd name="T53" fmla="*/ 304 h 376"/>
                <a:gd name="T54" fmla="*/ 99 w 185"/>
                <a:gd name="T55" fmla="*/ 244 h 376"/>
                <a:gd name="T56" fmla="*/ 166 w 185"/>
                <a:gd name="T57" fmla="*/ 244 h 376"/>
                <a:gd name="T58" fmla="*/ 166 w 185"/>
                <a:gd name="T59" fmla="*/ 304 h 376"/>
                <a:gd name="T60" fmla="*/ 166 w 185"/>
                <a:gd name="T61" fmla="*/ 230 h 376"/>
                <a:gd name="T62" fmla="*/ 99 w 185"/>
                <a:gd name="T63" fmla="*/ 230 h 376"/>
                <a:gd name="T64" fmla="*/ 99 w 185"/>
                <a:gd name="T65" fmla="*/ 171 h 376"/>
                <a:gd name="T66" fmla="*/ 166 w 185"/>
                <a:gd name="T67" fmla="*/ 171 h 376"/>
                <a:gd name="T68" fmla="*/ 166 w 185"/>
                <a:gd name="T69" fmla="*/ 230 h 376"/>
                <a:gd name="T70" fmla="*/ 166 w 185"/>
                <a:gd name="T71" fmla="*/ 157 h 376"/>
                <a:gd name="T72" fmla="*/ 99 w 185"/>
                <a:gd name="T73" fmla="*/ 157 h 376"/>
                <a:gd name="T74" fmla="*/ 99 w 185"/>
                <a:gd name="T75" fmla="*/ 98 h 376"/>
                <a:gd name="T76" fmla="*/ 166 w 185"/>
                <a:gd name="T77" fmla="*/ 98 h 376"/>
                <a:gd name="T78" fmla="*/ 166 w 185"/>
                <a:gd name="T79" fmla="*/ 157 h 376"/>
                <a:gd name="T80" fmla="*/ 166 w 185"/>
                <a:gd name="T81" fmla="*/ 85 h 376"/>
                <a:gd name="T82" fmla="*/ 99 w 185"/>
                <a:gd name="T83" fmla="*/ 85 h 376"/>
                <a:gd name="T84" fmla="*/ 99 w 185"/>
                <a:gd name="T85" fmla="*/ 25 h 376"/>
                <a:gd name="T86" fmla="*/ 166 w 185"/>
                <a:gd name="T87" fmla="*/ 25 h 376"/>
                <a:gd name="T88" fmla="*/ 166 w 185"/>
                <a:gd name="T89" fmla="*/ 85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85" h="376">
                  <a:moveTo>
                    <a:pt x="0" y="0"/>
                  </a:moveTo>
                  <a:lnTo>
                    <a:pt x="0" y="376"/>
                  </a:lnTo>
                  <a:lnTo>
                    <a:pt x="185" y="376"/>
                  </a:lnTo>
                  <a:lnTo>
                    <a:pt x="185" y="0"/>
                  </a:lnTo>
                  <a:lnTo>
                    <a:pt x="0" y="0"/>
                  </a:lnTo>
                  <a:close/>
                  <a:moveTo>
                    <a:pt x="86" y="304"/>
                  </a:moveTo>
                  <a:lnTo>
                    <a:pt x="20" y="304"/>
                  </a:lnTo>
                  <a:lnTo>
                    <a:pt x="20" y="244"/>
                  </a:lnTo>
                  <a:lnTo>
                    <a:pt x="86" y="244"/>
                  </a:lnTo>
                  <a:lnTo>
                    <a:pt x="86" y="304"/>
                  </a:lnTo>
                  <a:close/>
                  <a:moveTo>
                    <a:pt x="86" y="230"/>
                  </a:moveTo>
                  <a:lnTo>
                    <a:pt x="20" y="230"/>
                  </a:lnTo>
                  <a:lnTo>
                    <a:pt x="20" y="171"/>
                  </a:lnTo>
                  <a:lnTo>
                    <a:pt x="86" y="171"/>
                  </a:lnTo>
                  <a:lnTo>
                    <a:pt x="86" y="230"/>
                  </a:lnTo>
                  <a:close/>
                  <a:moveTo>
                    <a:pt x="86" y="157"/>
                  </a:moveTo>
                  <a:lnTo>
                    <a:pt x="20" y="157"/>
                  </a:lnTo>
                  <a:lnTo>
                    <a:pt x="20" y="98"/>
                  </a:lnTo>
                  <a:lnTo>
                    <a:pt x="86" y="98"/>
                  </a:lnTo>
                  <a:lnTo>
                    <a:pt x="86" y="157"/>
                  </a:lnTo>
                  <a:close/>
                  <a:moveTo>
                    <a:pt x="86" y="85"/>
                  </a:moveTo>
                  <a:lnTo>
                    <a:pt x="20" y="85"/>
                  </a:lnTo>
                  <a:lnTo>
                    <a:pt x="20" y="25"/>
                  </a:lnTo>
                  <a:lnTo>
                    <a:pt x="86" y="25"/>
                  </a:lnTo>
                  <a:lnTo>
                    <a:pt x="86" y="85"/>
                  </a:lnTo>
                  <a:close/>
                  <a:moveTo>
                    <a:pt x="166" y="304"/>
                  </a:moveTo>
                  <a:lnTo>
                    <a:pt x="99" y="304"/>
                  </a:lnTo>
                  <a:lnTo>
                    <a:pt x="99" y="244"/>
                  </a:lnTo>
                  <a:lnTo>
                    <a:pt x="166" y="244"/>
                  </a:lnTo>
                  <a:lnTo>
                    <a:pt x="166" y="304"/>
                  </a:lnTo>
                  <a:close/>
                  <a:moveTo>
                    <a:pt x="166" y="230"/>
                  </a:moveTo>
                  <a:lnTo>
                    <a:pt x="99" y="230"/>
                  </a:lnTo>
                  <a:lnTo>
                    <a:pt x="99" y="171"/>
                  </a:lnTo>
                  <a:lnTo>
                    <a:pt x="166" y="171"/>
                  </a:lnTo>
                  <a:lnTo>
                    <a:pt x="166" y="230"/>
                  </a:lnTo>
                  <a:close/>
                  <a:moveTo>
                    <a:pt x="166" y="157"/>
                  </a:moveTo>
                  <a:lnTo>
                    <a:pt x="99" y="157"/>
                  </a:lnTo>
                  <a:lnTo>
                    <a:pt x="99" y="98"/>
                  </a:lnTo>
                  <a:lnTo>
                    <a:pt x="166" y="98"/>
                  </a:lnTo>
                  <a:lnTo>
                    <a:pt x="166" y="157"/>
                  </a:lnTo>
                  <a:close/>
                  <a:moveTo>
                    <a:pt x="166" y="85"/>
                  </a:moveTo>
                  <a:lnTo>
                    <a:pt x="99" y="85"/>
                  </a:lnTo>
                  <a:lnTo>
                    <a:pt x="99" y="25"/>
                  </a:lnTo>
                  <a:lnTo>
                    <a:pt x="166" y="25"/>
                  </a:lnTo>
                  <a:lnTo>
                    <a:pt x="166" y="85"/>
                  </a:lnTo>
                  <a:close/>
                </a:path>
              </a:pathLst>
            </a:custGeom>
            <a:solidFill>
              <a:schemeClr val="bg1"/>
            </a:solidFill>
            <a:ln>
              <a:noFill/>
            </a:ln>
            <a:extLst/>
          </p:spPr>
          <p:txBody>
            <a:bodyPr vert="horz" wrap="square" lIns="91427" tIns="45713" rIns="91427" bIns="45713" numCol="1" anchor="t" anchorCtr="0" compatLnSpc="1">
              <a:prstTxWarp prst="textNoShape">
                <a:avLst/>
              </a:prstTxWarp>
            </a:bodyPr>
            <a:lstStyle>
              <a:defPPr>
                <a:defRPr lang="en-US"/>
              </a:defPPr>
              <a:lvl1pPr algn="l" defTabSz="931863" rtl="0" fontAlgn="base">
                <a:spcBef>
                  <a:spcPct val="0"/>
                </a:spcBef>
                <a:spcAft>
                  <a:spcPct val="0"/>
                </a:spcAft>
                <a:defRPr sz="2400" kern="1200">
                  <a:solidFill>
                    <a:schemeClr val="tx1"/>
                  </a:solidFill>
                  <a:latin typeface="Segoe UI" charset="0"/>
                  <a:ea typeface="MS PGothic" charset="0"/>
                  <a:cs typeface="MS PGothic" charset="0"/>
                </a:defRPr>
              </a:lvl1pPr>
              <a:lvl2pPr marL="465138" indent="-7938" algn="l" defTabSz="931863" rtl="0" fontAlgn="base">
                <a:spcBef>
                  <a:spcPct val="0"/>
                </a:spcBef>
                <a:spcAft>
                  <a:spcPct val="0"/>
                </a:spcAft>
                <a:defRPr sz="2400" kern="1200">
                  <a:solidFill>
                    <a:schemeClr val="tx1"/>
                  </a:solidFill>
                  <a:latin typeface="Segoe UI" charset="0"/>
                  <a:ea typeface="MS PGothic" charset="0"/>
                  <a:cs typeface="MS PGothic" charset="0"/>
                </a:defRPr>
              </a:lvl2pPr>
              <a:lvl3pPr marL="931863" indent="-17463" algn="l" defTabSz="931863" rtl="0" fontAlgn="base">
                <a:spcBef>
                  <a:spcPct val="0"/>
                </a:spcBef>
                <a:spcAft>
                  <a:spcPct val="0"/>
                </a:spcAft>
                <a:defRPr sz="2400" kern="1200">
                  <a:solidFill>
                    <a:schemeClr val="tx1"/>
                  </a:solidFill>
                  <a:latin typeface="Segoe UI" charset="0"/>
                  <a:ea typeface="MS PGothic" charset="0"/>
                  <a:cs typeface="MS PGothic" charset="0"/>
                </a:defRPr>
              </a:lvl3pPr>
              <a:lvl4pPr marL="1398588" indent="-26988" algn="l" defTabSz="931863" rtl="0" fontAlgn="base">
                <a:spcBef>
                  <a:spcPct val="0"/>
                </a:spcBef>
                <a:spcAft>
                  <a:spcPct val="0"/>
                </a:spcAft>
                <a:defRPr sz="2400" kern="1200">
                  <a:solidFill>
                    <a:schemeClr val="tx1"/>
                  </a:solidFill>
                  <a:latin typeface="Segoe UI" charset="0"/>
                  <a:ea typeface="MS PGothic" charset="0"/>
                  <a:cs typeface="MS PGothic" charset="0"/>
                </a:defRPr>
              </a:lvl4pPr>
              <a:lvl5pPr marL="1865313" indent="-36513" algn="l" defTabSz="931863" rtl="0" fontAlgn="base">
                <a:spcBef>
                  <a:spcPct val="0"/>
                </a:spcBef>
                <a:spcAft>
                  <a:spcPct val="0"/>
                </a:spcAft>
                <a:defRPr sz="2400" kern="1200">
                  <a:solidFill>
                    <a:schemeClr val="tx1"/>
                  </a:solidFill>
                  <a:latin typeface="Segoe UI" charset="0"/>
                  <a:ea typeface="MS PGothic" charset="0"/>
                  <a:cs typeface="MS PGothic" charset="0"/>
                </a:defRPr>
              </a:lvl5pPr>
              <a:lvl6pPr marL="2286000" algn="l" defTabSz="457200" rtl="0" eaLnBrk="1" latinLnBrk="0" hangingPunct="1">
                <a:defRPr sz="2400" kern="1200">
                  <a:solidFill>
                    <a:schemeClr val="tx1"/>
                  </a:solidFill>
                  <a:latin typeface="Segoe UI" charset="0"/>
                  <a:ea typeface="MS PGothic" charset="0"/>
                  <a:cs typeface="MS PGothic" charset="0"/>
                </a:defRPr>
              </a:lvl6pPr>
              <a:lvl7pPr marL="2743200" algn="l" defTabSz="457200" rtl="0" eaLnBrk="1" latinLnBrk="0" hangingPunct="1">
                <a:defRPr sz="2400" kern="1200">
                  <a:solidFill>
                    <a:schemeClr val="tx1"/>
                  </a:solidFill>
                  <a:latin typeface="Segoe UI" charset="0"/>
                  <a:ea typeface="MS PGothic" charset="0"/>
                  <a:cs typeface="MS PGothic" charset="0"/>
                </a:defRPr>
              </a:lvl7pPr>
              <a:lvl8pPr marL="3200400" algn="l" defTabSz="457200" rtl="0" eaLnBrk="1" latinLnBrk="0" hangingPunct="1">
                <a:defRPr sz="2400" kern="1200">
                  <a:solidFill>
                    <a:schemeClr val="tx1"/>
                  </a:solidFill>
                  <a:latin typeface="Segoe UI" charset="0"/>
                  <a:ea typeface="MS PGothic" charset="0"/>
                  <a:cs typeface="MS PGothic" charset="0"/>
                </a:defRPr>
              </a:lvl8pPr>
              <a:lvl9pPr marL="3657600" algn="l" defTabSz="457200" rtl="0" eaLnBrk="1" latinLnBrk="0" hangingPunct="1">
                <a:defRPr sz="2400" kern="1200">
                  <a:solidFill>
                    <a:schemeClr val="tx1"/>
                  </a:solidFill>
                  <a:latin typeface="Segoe UI" charset="0"/>
                  <a:ea typeface="MS PGothic" charset="0"/>
                  <a:cs typeface="MS PGothic" charset="0"/>
                </a:defRPr>
              </a:lvl9pPr>
            </a:lstStyle>
            <a:p>
              <a:endParaRPr lang="en-US" sz="1199">
                <a:solidFill>
                  <a:srgbClr val="000000"/>
                </a:solidFill>
              </a:endParaRPr>
            </a:p>
          </p:txBody>
        </p:sp>
        <p:sp>
          <p:nvSpPr>
            <p:cNvPr id="93" name="Freeform 92"/>
            <p:cNvSpPr>
              <a:spLocks noEditPoints="1"/>
            </p:cNvSpPr>
            <p:nvPr/>
          </p:nvSpPr>
          <p:spPr bwMode="auto">
            <a:xfrm>
              <a:off x="6869633" y="5634322"/>
              <a:ext cx="261509" cy="652113"/>
            </a:xfrm>
            <a:custGeom>
              <a:avLst/>
              <a:gdLst>
                <a:gd name="T0" fmla="*/ 148 w 164"/>
                <a:gd name="T1" fmla="*/ 181 h 442"/>
                <a:gd name="T2" fmla="*/ 148 w 164"/>
                <a:gd name="T3" fmla="*/ 136 h 442"/>
                <a:gd name="T4" fmla="*/ 123 w 164"/>
                <a:gd name="T5" fmla="*/ 136 h 442"/>
                <a:gd name="T6" fmla="*/ 123 w 164"/>
                <a:gd name="T7" fmla="*/ 84 h 442"/>
                <a:gd name="T8" fmla="*/ 101 w 164"/>
                <a:gd name="T9" fmla="*/ 84 h 442"/>
                <a:gd name="T10" fmla="*/ 101 w 164"/>
                <a:gd name="T11" fmla="*/ 45 h 442"/>
                <a:gd name="T12" fmla="*/ 87 w 164"/>
                <a:gd name="T13" fmla="*/ 45 h 442"/>
                <a:gd name="T14" fmla="*/ 87 w 164"/>
                <a:gd name="T15" fmla="*/ 0 h 442"/>
                <a:gd name="T16" fmla="*/ 77 w 164"/>
                <a:gd name="T17" fmla="*/ 0 h 442"/>
                <a:gd name="T18" fmla="*/ 77 w 164"/>
                <a:gd name="T19" fmla="*/ 45 h 442"/>
                <a:gd name="T20" fmla="*/ 63 w 164"/>
                <a:gd name="T21" fmla="*/ 45 h 442"/>
                <a:gd name="T22" fmla="*/ 63 w 164"/>
                <a:gd name="T23" fmla="*/ 84 h 442"/>
                <a:gd name="T24" fmla="*/ 41 w 164"/>
                <a:gd name="T25" fmla="*/ 84 h 442"/>
                <a:gd name="T26" fmla="*/ 41 w 164"/>
                <a:gd name="T27" fmla="*/ 136 h 442"/>
                <a:gd name="T28" fmla="*/ 16 w 164"/>
                <a:gd name="T29" fmla="*/ 136 h 442"/>
                <a:gd name="T30" fmla="*/ 16 w 164"/>
                <a:gd name="T31" fmla="*/ 181 h 442"/>
                <a:gd name="T32" fmla="*/ 0 w 164"/>
                <a:gd name="T33" fmla="*/ 181 h 442"/>
                <a:gd name="T34" fmla="*/ 0 w 164"/>
                <a:gd name="T35" fmla="*/ 442 h 442"/>
                <a:gd name="T36" fmla="*/ 164 w 164"/>
                <a:gd name="T37" fmla="*/ 442 h 442"/>
                <a:gd name="T38" fmla="*/ 164 w 164"/>
                <a:gd name="T39" fmla="*/ 181 h 442"/>
                <a:gd name="T40" fmla="*/ 148 w 164"/>
                <a:gd name="T41" fmla="*/ 181 h 442"/>
                <a:gd name="T42" fmla="*/ 16 w 164"/>
                <a:gd name="T43" fmla="*/ 207 h 442"/>
                <a:gd name="T44" fmla="*/ 82 w 164"/>
                <a:gd name="T45" fmla="*/ 207 h 442"/>
                <a:gd name="T46" fmla="*/ 82 w 164"/>
                <a:gd name="T47" fmla="*/ 266 h 442"/>
                <a:gd name="T48" fmla="*/ 16 w 164"/>
                <a:gd name="T49" fmla="*/ 266 h 442"/>
                <a:gd name="T50" fmla="*/ 16 w 164"/>
                <a:gd name="T51" fmla="*/ 207 h 442"/>
                <a:gd name="T52" fmla="*/ 82 w 164"/>
                <a:gd name="T53" fmla="*/ 411 h 442"/>
                <a:gd name="T54" fmla="*/ 16 w 164"/>
                <a:gd name="T55" fmla="*/ 411 h 442"/>
                <a:gd name="T56" fmla="*/ 16 w 164"/>
                <a:gd name="T57" fmla="*/ 352 h 442"/>
                <a:gd name="T58" fmla="*/ 82 w 164"/>
                <a:gd name="T59" fmla="*/ 352 h 442"/>
                <a:gd name="T60" fmla="*/ 82 w 164"/>
                <a:gd name="T61" fmla="*/ 411 h 442"/>
                <a:gd name="T62" fmla="*/ 148 w 164"/>
                <a:gd name="T63" fmla="*/ 340 h 442"/>
                <a:gd name="T64" fmla="*/ 82 w 164"/>
                <a:gd name="T65" fmla="*/ 340 h 442"/>
                <a:gd name="T66" fmla="*/ 82 w 164"/>
                <a:gd name="T67" fmla="*/ 280 h 442"/>
                <a:gd name="T68" fmla="*/ 148 w 164"/>
                <a:gd name="T69" fmla="*/ 280 h 442"/>
                <a:gd name="T70" fmla="*/ 148 w 164"/>
                <a:gd name="T71" fmla="*/ 340 h 4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4" h="442">
                  <a:moveTo>
                    <a:pt x="148" y="181"/>
                  </a:moveTo>
                  <a:lnTo>
                    <a:pt x="148" y="136"/>
                  </a:lnTo>
                  <a:lnTo>
                    <a:pt x="123" y="136"/>
                  </a:lnTo>
                  <a:lnTo>
                    <a:pt x="123" y="84"/>
                  </a:lnTo>
                  <a:lnTo>
                    <a:pt x="101" y="84"/>
                  </a:lnTo>
                  <a:lnTo>
                    <a:pt x="101" y="45"/>
                  </a:lnTo>
                  <a:lnTo>
                    <a:pt x="87" y="45"/>
                  </a:lnTo>
                  <a:lnTo>
                    <a:pt x="87" y="0"/>
                  </a:lnTo>
                  <a:lnTo>
                    <a:pt x="77" y="0"/>
                  </a:lnTo>
                  <a:lnTo>
                    <a:pt x="77" y="45"/>
                  </a:lnTo>
                  <a:lnTo>
                    <a:pt x="63" y="45"/>
                  </a:lnTo>
                  <a:lnTo>
                    <a:pt x="63" y="84"/>
                  </a:lnTo>
                  <a:lnTo>
                    <a:pt x="41" y="84"/>
                  </a:lnTo>
                  <a:lnTo>
                    <a:pt x="41" y="136"/>
                  </a:lnTo>
                  <a:lnTo>
                    <a:pt x="16" y="136"/>
                  </a:lnTo>
                  <a:lnTo>
                    <a:pt x="16" y="181"/>
                  </a:lnTo>
                  <a:lnTo>
                    <a:pt x="0" y="181"/>
                  </a:lnTo>
                  <a:lnTo>
                    <a:pt x="0" y="442"/>
                  </a:lnTo>
                  <a:lnTo>
                    <a:pt x="164" y="442"/>
                  </a:lnTo>
                  <a:lnTo>
                    <a:pt x="164" y="181"/>
                  </a:lnTo>
                  <a:lnTo>
                    <a:pt x="148" y="181"/>
                  </a:lnTo>
                  <a:close/>
                  <a:moveTo>
                    <a:pt x="16" y="207"/>
                  </a:moveTo>
                  <a:lnTo>
                    <a:pt x="82" y="207"/>
                  </a:lnTo>
                  <a:lnTo>
                    <a:pt x="82" y="266"/>
                  </a:lnTo>
                  <a:lnTo>
                    <a:pt x="16" y="266"/>
                  </a:lnTo>
                  <a:lnTo>
                    <a:pt x="16" y="207"/>
                  </a:lnTo>
                  <a:close/>
                  <a:moveTo>
                    <a:pt x="82" y="411"/>
                  </a:moveTo>
                  <a:lnTo>
                    <a:pt x="16" y="411"/>
                  </a:lnTo>
                  <a:lnTo>
                    <a:pt x="16" y="352"/>
                  </a:lnTo>
                  <a:lnTo>
                    <a:pt x="82" y="352"/>
                  </a:lnTo>
                  <a:lnTo>
                    <a:pt x="82" y="411"/>
                  </a:lnTo>
                  <a:close/>
                  <a:moveTo>
                    <a:pt x="148" y="340"/>
                  </a:moveTo>
                  <a:lnTo>
                    <a:pt x="82" y="340"/>
                  </a:lnTo>
                  <a:lnTo>
                    <a:pt x="82" y="280"/>
                  </a:lnTo>
                  <a:lnTo>
                    <a:pt x="148" y="280"/>
                  </a:lnTo>
                  <a:lnTo>
                    <a:pt x="148" y="340"/>
                  </a:lnTo>
                  <a:close/>
                </a:path>
              </a:pathLst>
            </a:custGeom>
            <a:solidFill>
              <a:srgbClr val="F2F2F2"/>
            </a:solidFill>
            <a:ln>
              <a:noFill/>
            </a:ln>
            <a:extLst/>
          </p:spPr>
          <p:txBody>
            <a:bodyPr vert="horz" wrap="square" lIns="91427" tIns="45713" rIns="91427" bIns="45713" numCol="1" anchor="t" anchorCtr="0" compatLnSpc="1">
              <a:prstTxWarp prst="textNoShape">
                <a:avLst/>
              </a:prstTxWarp>
            </a:bodyPr>
            <a:lstStyle>
              <a:defPPr>
                <a:defRPr lang="en-US"/>
              </a:defPPr>
              <a:lvl1pPr algn="l" defTabSz="931863" rtl="0" fontAlgn="base">
                <a:spcBef>
                  <a:spcPct val="0"/>
                </a:spcBef>
                <a:spcAft>
                  <a:spcPct val="0"/>
                </a:spcAft>
                <a:defRPr sz="2400" kern="1200">
                  <a:solidFill>
                    <a:schemeClr val="tx1"/>
                  </a:solidFill>
                  <a:latin typeface="Segoe UI" charset="0"/>
                  <a:ea typeface="MS PGothic" charset="0"/>
                  <a:cs typeface="MS PGothic" charset="0"/>
                </a:defRPr>
              </a:lvl1pPr>
              <a:lvl2pPr marL="465138" indent="-7938" algn="l" defTabSz="931863" rtl="0" fontAlgn="base">
                <a:spcBef>
                  <a:spcPct val="0"/>
                </a:spcBef>
                <a:spcAft>
                  <a:spcPct val="0"/>
                </a:spcAft>
                <a:defRPr sz="2400" kern="1200">
                  <a:solidFill>
                    <a:schemeClr val="tx1"/>
                  </a:solidFill>
                  <a:latin typeface="Segoe UI" charset="0"/>
                  <a:ea typeface="MS PGothic" charset="0"/>
                  <a:cs typeface="MS PGothic" charset="0"/>
                </a:defRPr>
              </a:lvl2pPr>
              <a:lvl3pPr marL="931863" indent="-17463" algn="l" defTabSz="931863" rtl="0" fontAlgn="base">
                <a:spcBef>
                  <a:spcPct val="0"/>
                </a:spcBef>
                <a:spcAft>
                  <a:spcPct val="0"/>
                </a:spcAft>
                <a:defRPr sz="2400" kern="1200">
                  <a:solidFill>
                    <a:schemeClr val="tx1"/>
                  </a:solidFill>
                  <a:latin typeface="Segoe UI" charset="0"/>
                  <a:ea typeface="MS PGothic" charset="0"/>
                  <a:cs typeface="MS PGothic" charset="0"/>
                </a:defRPr>
              </a:lvl3pPr>
              <a:lvl4pPr marL="1398588" indent="-26988" algn="l" defTabSz="931863" rtl="0" fontAlgn="base">
                <a:spcBef>
                  <a:spcPct val="0"/>
                </a:spcBef>
                <a:spcAft>
                  <a:spcPct val="0"/>
                </a:spcAft>
                <a:defRPr sz="2400" kern="1200">
                  <a:solidFill>
                    <a:schemeClr val="tx1"/>
                  </a:solidFill>
                  <a:latin typeface="Segoe UI" charset="0"/>
                  <a:ea typeface="MS PGothic" charset="0"/>
                  <a:cs typeface="MS PGothic" charset="0"/>
                </a:defRPr>
              </a:lvl4pPr>
              <a:lvl5pPr marL="1865313" indent="-36513" algn="l" defTabSz="931863" rtl="0" fontAlgn="base">
                <a:spcBef>
                  <a:spcPct val="0"/>
                </a:spcBef>
                <a:spcAft>
                  <a:spcPct val="0"/>
                </a:spcAft>
                <a:defRPr sz="2400" kern="1200">
                  <a:solidFill>
                    <a:schemeClr val="tx1"/>
                  </a:solidFill>
                  <a:latin typeface="Segoe UI" charset="0"/>
                  <a:ea typeface="MS PGothic" charset="0"/>
                  <a:cs typeface="MS PGothic" charset="0"/>
                </a:defRPr>
              </a:lvl5pPr>
              <a:lvl6pPr marL="2286000" algn="l" defTabSz="457200" rtl="0" eaLnBrk="1" latinLnBrk="0" hangingPunct="1">
                <a:defRPr sz="2400" kern="1200">
                  <a:solidFill>
                    <a:schemeClr val="tx1"/>
                  </a:solidFill>
                  <a:latin typeface="Segoe UI" charset="0"/>
                  <a:ea typeface="MS PGothic" charset="0"/>
                  <a:cs typeface="MS PGothic" charset="0"/>
                </a:defRPr>
              </a:lvl6pPr>
              <a:lvl7pPr marL="2743200" algn="l" defTabSz="457200" rtl="0" eaLnBrk="1" latinLnBrk="0" hangingPunct="1">
                <a:defRPr sz="2400" kern="1200">
                  <a:solidFill>
                    <a:schemeClr val="tx1"/>
                  </a:solidFill>
                  <a:latin typeface="Segoe UI" charset="0"/>
                  <a:ea typeface="MS PGothic" charset="0"/>
                  <a:cs typeface="MS PGothic" charset="0"/>
                </a:defRPr>
              </a:lvl7pPr>
              <a:lvl8pPr marL="3200400" algn="l" defTabSz="457200" rtl="0" eaLnBrk="1" latinLnBrk="0" hangingPunct="1">
                <a:defRPr sz="2400" kern="1200">
                  <a:solidFill>
                    <a:schemeClr val="tx1"/>
                  </a:solidFill>
                  <a:latin typeface="Segoe UI" charset="0"/>
                  <a:ea typeface="MS PGothic" charset="0"/>
                  <a:cs typeface="MS PGothic" charset="0"/>
                </a:defRPr>
              </a:lvl8pPr>
              <a:lvl9pPr marL="3657600" algn="l" defTabSz="457200" rtl="0" eaLnBrk="1" latinLnBrk="0" hangingPunct="1">
                <a:defRPr sz="2400" kern="1200">
                  <a:solidFill>
                    <a:schemeClr val="tx1"/>
                  </a:solidFill>
                  <a:latin typeface="Segoe UI" charset="0"/>
                  <a:ea typeface="MS PGothic" charset="0"/>
                  <a:cs typeface="MS PGothic" charset="0"/>
                </a:defRPr>
              </a:lvl9pPr>
            </a:lstStyle>
            <a:p>
              <a:endParaRPr lang="en-US" sz="1199">
                <a:solidFill>
                  <a:srgbClr val="000000"/>
                </a:solidFill>
              </a:endParaRPr>
            </a:p>
          </p:txBody>
        </p:sp>
        <p:sp>
          <p:nvSpPr>
            <p:cNvPr id="95" name="Freeform 94"/>
            <p:cNvSpPr>
              <a:spLocks noEditPoints="1"/>
            </p:cNvSpPr>
            <p:nvPr/>
          </p:nvSpPr>
          <p:spPr bwMode="auto">
            <a:xfrm>
              <a:off x="7165053" y="5731695"/>
              <a:ext cx="294995" cy="554740"/>
            </a:xfrm>
            <a:custGeom>
              <a:avLst/>
              <a:gdLst>
                <a:gd name="T0" fmla="*/ 0 w 185"/>
                <a:gd name="T1" fmla="*/ 0 h 376"/>
                <a:gd name="T2" fmla="*/ 0 w 185"/>
                <a:gd name="T3" fmla="*/ 376 h 376"/>
                <a:gd name="T4" fmla="*/ 185 w 185"/>
                <a:gd name="T5" fmla="*/ 376 h 376"/>
                <a:gd name="T6" fmla="*/ 185 w 185"/>
                <a:gd name="T7" fmla="*/ 0 h 376"/>
                <a:gd name="T8" fmla="*/ 0 w 185"/>
                <a:gd name="T9" fmla="*/ 0 h 376"/>
                <a:gd name="T10" fmla="*/ 86 w 185"/>
                <a:gd name="T11" fmla="*/ 304 h 376"/>
                <a:gd name="T12" fmla="*/ 20 w 185"/>
                <a:gd name="T13" fmla="*/ 304 h 376"/>
                <a:gd name="T14" fmla="*/ 20 w 185"/>
                <a:gd name="T15" fmla="*/ 244 h 376"/>
                <a:gd name="T16" fmla="*/ 86 w 185"/>
                <a:gd name="T17" fmla="*/ 244 h 376"/>
                <a:gd name="T18" fmla="*/ 86 w 185"/>
                <a:gd name="T19" fmla="*/ 304 h 376"/>
                <a:gd name="T20" fmla="*/ 86 w 185"/>
                <a:gd name="T21" fmla="*/ 230 h 376"/>
                <a:gd name="T22" fmla="*/ 20 w 185"/>
                <a:gd name="T23" fmla="*/ 230 h 376"/>
                <a:gd name="T24" fmla="*/ 20 w 185"/>
                <a:gd name="T25" fmla="*/ 171 h 376"/>
                <a:gd name="T26" fmla="*/ 86 w 185"/>
                <a:gd name="T27" fmla="*/ 171 h 376"/>
                <a:gd name="T28" fmla="*/ 86 w 185"/>
                <a:gd name="T29" fmla="*/ 230 h 376"/>
                <a:gd name="T30" fmla="*/ 86 w 185"/>
                <a:gd name="T31" fmla="*/ 157 h 376"/>
                <a:gd name="T32" fmla="*/ 20 w 185"/>
                <a:gd name="T33" fmla="*/ 157 h 376"/>
                <a:gd name="T34" fmla="*/ 20 w 185"/>
                <a:gd name="T35" fmla="*/ 98 h 376"/>
                <a:gd name="T36" fmla="*/ 86 w 185"/>
                <a:gd name="T37" fmla="*/ 98 h 376"/>
                <a:gd name="T38" fmla="*/ 86 w 185"/>
                <a:gd name="T39" fmla="*/ 157 h 376"/>
                <a:gd name="T40" fmla="*/ 86 w 185"/>
                <a:gd name="T41" fmla="*/ 85 h 376"/>
                <a:gd name="T42" fmla="*/ 20 w 185"/>
                <a:gd name="T43" fmla="*/ 85 h 376"/>
                <a:gd name="T44" fmla="*/ 20 w 185"/>
                <a:gd name="T45" fmla="*/ 25 h 376"/>
                <a:gd name="T46" fmla="*/ 86 w 185"/>
                <a:gd name="T47" fmla="*/ 25 h 376"/>
                <a:gd name="T48" fmla="*/ 86 w 185"/>
                <a:gd name="T49" fmla="*/ 85 h 376"/>
                <a:gd name="T50" fmla="*/ 166 w 185"/>
                <a:gd name="T51" fmla="*/ 304 h 376"/>
                <a:gd name="T52" fmla="*/ 99 w 185"/>
                <a:gd name="T53" fmla="*/ 304 h 376"/>
                <a:gd name="T54" fmla="*/ 99 w 185"/>
                <a:gd name="T55" fmla="*/ 244 h 376"/>
                <a:gd name="T56" fmla="*/ 166 w 185"/>
                <a:gd name="T57" fmla="*/ 244 h 376"/>
                <a:gd name="T58" fmla="*/ 166 w 185"/>
                <a:gd name="T59" fmla="*/ 304 h 376"/>
                <a:gd name="T60" fmla="*/ 166 w 185"/>
                <a:gd name="T61" fmla="*/ 230 h 376"/>
                <a:gd name="T62" fmla="*/ 99 w 185"/>
                <a:gd name="T63" fmla="*/ 230 h 376"/>
                <a:gd name="T64" fmla="*/ 99 w 185"/>
                <a:gd name="T65" fmla="*/ 171 h 376"/>
                <a:gd name="T66" fmla="*/ 166 w 185"/>
                <a:gd name="T67" fmla="*/ 171 h 376"/>
                <a:gd name="T68" fmla="*/ 166 w 185"/>
                <a:gd name="T69" fmla="*/ 230 h 376"/>
                <a:gd name="T70" fmla="*/ 166 w 185"/>
                <a:gd name="T71" fmla="*/ 157 h 376"/>
                <a:gd name="T72" fmla="*/ 99 w 185"/>
                <a:gd name="T73" fmla="*/ 157 h 376"/>
                <a:gd name="T74" fmla="*/ 99 w 185"/>
                <a:gd name="T75" fmla="*/ 98 h 376"/>
                <a:gd name="T76" fmla="*/ 166 w 185"/>
                <a:gd name="T77" fmla="*/ 98 h 376"/>
                <a:gd name="T78" fmla="*/ 166 w 185"/>
                <a:gd name="T79" fmla="*/ 157 h 376"/>
                <a:gd name="T80" fmla="*/ 166 w 185"/>
                <a:gd name="T81" fmla="*/ 85 h 376"/>
                <a:gd name="T82" fmla="*/ 99 w 185"/>
                <a:gd name="T83" fmla="*/ 85 h 376"/>
                <a:gd name="T84" fmla="*/ 99 w 185"/>
                <a:gd name="T85" fmla="*/ 25 h 376"/>
                <a:gd name="T86" fmla="*/ 166 w 185"/>
                <a:gd name="T87" fmla="*/ 25 h 376"/>
                <a:gd name="T88" fmla="*/ 166 w 185"/>
                <a:gd name="T89" fmla="*/ 85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85" h="376">
                  <a:moveTo>
                    <a:pt x="0" y="0"/>
                  </a:moveTo>
                  <a:lnTo>
                    <a:pt x="0" y="376"/>
                  </a:lnTo>
                  <a:lnTo>
                    <a:pt x="185" y="376"/>
                  </a:lnTo>
                  <a:lnTo>
                    <a:pt x="185" y="0"/>
                  </a:lnTo>
                  <a:lnTo>
                    <a:pt x="0" y="0"/>
                  </a:lnTo>
                  <a:close/>
                  <a:moveTo>
                    <a:pt x="86" y="304"/>
                  </a:moveTo>
                  <a:lnTo>
                    <a:pt x="20" y="304"/>
                  </a:lnTo>
                  <a:lnTo>
                    <a:pt x="20" y="244"/>
                  </a:lnTo>
                  <a:lnTo>
                    <a:pt x="86" y="244"/>
                  </a:lnTo>
                  <a:lnTo>
                    <a:pt x="86" y="304"/>
                  </a:lnTo>
                  <a:close/>
                  <a:moveTo>
                    <a:pt x="86" y="230"/>
                  </a:moveTo>
                  <a:lnTo>
                    <a:pt x="20" y="230"/>
                  </a:lnTo>
                  <a:lnTo>
                    <a:pt x="20" y="171"/>
                  </a:lnTo>
                  <a:lnTo>
                    <a:pt x="86" y="171"/>
                  </a:lnTo>
                  <a:lnTo>
                    <a:pt x="86" y="230"/>
                  </a:lnTo>
                  <a:close/>
                  <a:moveTo>
                    <a:pt x="86" y="157"/>
                  </a:moveTo>
                  <a:lnTo>
                    <a:pt x="20" y="157"/>
                  </a:lnTo>
                  <a:lnTo>
                    <a:pt x="20" y="98"/>
                  </a:lnTo>
                  <a:lnTo>
                    <a:pt x="86" y="98"/>
                  </a:lnTo>
                  <a:lnTo>
                    <a:pt x="86" y="157"/>
                  </a:lnTo>
                  <a:close/>
                  <a:moveTo>
                    <a:pt x="86" y="85"/>
                  </a:moveTo>
                  <a:lnTo>
                    <a:pt x="20" y="85"/>
                  </a:lnTo>
                  <a:lnTo>
                    <a:pt x="20" y="25"/>
                  </a:lnTo>
                  <a:lnTo>
                    <a:pt x="86" y="25"/>
                  </a:lnTo>
                  <a:lnTo>
                    <a:pt x="86" y="85"/>
                  </a:lnTo>
                  <a:close/>
                  <a:moveTo>
                    <a:pt x="166" y="304"/>
                  </a:moveTo>
                  <a:lnTo>
                    <a:pt x="99" y="304"/>
                  </a:lnTo>
                  <a:lnTo>
                    <a:pt x="99" y="244"/>
                  </a:lnTo>
                  <a:lnTo>
                    <a:pt x="166" y="244"/>
                  </a:lnTo>
                  <a:lnTo>
                    <a:pt x="166" y="304"/>
                  </a:lnTo>
                  <a:close/>
                  <a:moveTo>
                    <a:pt x="166" y="230"/>
                  </a:moveTo>
                  <a:lnTo>
                    <a:pt x="99" y="230"/>
                  </a:lnTo>
                  <a:lnTo>
                    <a:pt x="99" y="171"/>
                  </a:lnTo>
                  <a:lnTo>
                    <a:pt x="166" y="171"/>
                  </a:lnTo>
                  <a:lnTo>
                    <a:pt x="166" y="230"/>
                  </a:lnTo>
                  <a:close/>
                  <a:moveTo>
                    <a:pt x="166" y="157"/>
                  </a:moveTo>
                  <a:lnTo>
                    <a:pt x="99" y="157"/>
                  </a:lnTo>
                  <a:lnTo>
                    <a:pt x="99" y="98"/>
                  </a:lnTo>
                  <a:lnTo>
                    <a:pt x="166" y="98"/>
                  </a:lnTo>
                  <a:lnTo>
                    <a:pt x="166" y="157"/>
                  </a:lnTo>
                  <a:close/>
                  <a:moveTo>
                    <a:pt x="166" y="85"/>
                  </a:moveTo>
                  <a:lnTo>
                    <a:pt x="99" y="85"/>
                  </a:lnTo>
                  <a:lnTo>
                    <a:pt x="99" y="25"/>
                  </a:lnTo>
                  <a:lnTo>
                    <a:pt x="166" y="25"/>
                  </a:lnTo>
                  <a:lnTo>
                    <a:pt x="166" y="85"/>
                  </a:lnTo>
                  <a:close/>
                </a:path>
              </a:pathLst>
            </a:custGeom>
            <a:solidFill>
              <a:schemeClr val="bg1"/>
            </a:solidFill>
            <a:ln>
              <a:noFill/>
            </a:ln>
            <a:extLst/>
          </p:spPr>
          <p:txBody>
            <a:bodyPr vert="horz" wrap="square" lIns="91427" tIns="45713" rIns="91427" bIns="45713" numCol="1" anchor="t" anchorCtr="0" compatLnSpc="1">
              <a:prstTxWarp prst="textNoShape">
                <a:avLst/>
              </a:prstTxWarp>
            </a:bodyPr>
            <a:lstStyle>
              <a:defPPr>
                <a:defRPr lang="en-US"/>
              </a:defPPr>
              <a:lvl1pPr algn="l" defTabSz="931863" rtl="0" fontAlgn="base">
                <a:spcBef>
                  <a:spcPct val="0"/>
                </a:spcBef>
                <a:spcAft>
                  <a:spcPct val="0"/>
                </a:spcAft>
                <a:defRPr sz="2400" kern="1200">
                  <a:solidFill>
                    <a:schemeClr val="tx1"/>
                  </a:solidFill>
                  <a:latin typeface="Segoe UI" charset="0"/>
                  <a:ea typeface="MS PGothic" charset="0"/>
                  <a:cs typeface="MS PGothic" charset="0"/>
                </a:defRPr>
              </a:lvl1pPr>
              <a:lvl2pPr marL="465138" indent="-7938" algn="l" defTabSz="931863" rtl="0" fontAlgn="base">
                <a:spcBef>
                  <a:spcPct val="0"/>
                </a:spcBef>
                <a:spcAft>
                  <a:spcPct val="0"/>
                </a:spcAft>
                <a:defRPr sz="2400" kern="1200">
                  <a:solidFill>
                    <a:schemeClr val="tx1"/>
                  </a:solidFill>
                  <a:latin typeface="Segoe UI" charset="0"/>
                  <a:ea typeface="MS PGothic" charset="0"/>
                  <a:cs typeface="MS PGothic" charset="0"/>
                </a:defRPr>
              </a:lvl2pPr>
              <a:lvl3pPr marL="931863" indent="-17463" algn="l" defTabSz="931863" rtl="0" fontAlgn="base">
                <a:spcBef>
                  <a:spcPct val="0"/>
                </a:spcBef>
                <a:spcAft>
                  <a:spcPct val="0"/>
                </a:spcAft>
                <a:defRPr sz="2400" kern="1200">
                  <a:solidFill>
                    <a:schemeClr val="tx1"/>
                  </a:solidFill>
                  <a:latin typeface="Segoe UI" charset="0"/>
                  <a:ea typeface="MS PGothic" charset="0"/>
                  <a:cs typeface="MS PGothic" charset="0"/>
                </a:defRPr>
              </a:lvl3pPr>
              <a:lvl4pPr marL="1398588" indent="-26988" algn="l" defTabSz="931863" rtl="0" fontAlgn="base">
                <a:spcBef>
                  <a:spcPct val="0"/>
                </a:spcBef>
                <a:spcAft>
                  <a:spcPct val="0"/>
                </a:spcAft>
                <a:defRPr sz="2400" kern="1200">
                  <a:solidFill>
                    <a:schemeClr val="tx1"/>
                  </a:solidFill>
                  <a:latin typeface="Segoe UI" charset="0"/>
                  <a:ea typeface="MS PGothic" charset="0"/>
                  <a:cs typeface="MS PGothic" charset="0"/>
                </a:defRPr>
              </a:lvl4pPr>
              <a:lvl5pPr marL="1865313" indent="-36513" algn="l" defTabSz="931863" rtl="0" fontAlgn="base">
                <a:spcBef>
                  <a:spcPct val="0"/>
                </a:spcBef>
                <a:spcAft>
                  <a:spcPct val="0"/>
                </a:spcAft>
                <a:defRPr sz="2400" kern="1200">
                  <a:solidFill>
                    <a:schemeClr val="tx1"/>
                  </a:solidFill>
                  <a:latin typeface="Segoe UI" charset="0"/>
                  <a:ea typeface="MS PGothic" charset="0"/>
                  <a:cs typeface="MS PGothic" charset="0"/>
                </a:defRPr>
              </a:lvl5pPr>
              <a:lvl6pPr marL="2286000" algn="l" defTabSz="457200" rtl="0" eaLnBrk="1" latinLnBrk="0" hangingPunct="1">
                <a:defRPr sz="2400" kern="1200">
                  <a:solidFill>
                    <a:schemeClr val="tx1"/>
                  </a:solidFill>
                  <a:latin typeface="Segoe UI" charset="0"/>
                  <a:ea typeface="MS PGothic" charset="0"/>
                  <a:cs typeface="MS PGothic" charset="0"/>
                </a:defRPr>
              </a:lvl6pPr>
              <a:lvl7pPr marL="2743200" algn="l" defTabSz="457200" rtl="0" eaLnBrk="1" latinLnBrk="0" hangingPunct="1">
                <a:defRPr sz="2400" kern="1200">
                  <a:solidFill>
                    <a:schemeClr val="tx1"/>
                  </a:solidFill>
                  <a:latin typeface="Segoe UI" charset="0"/>
                  <a:ea typeface="MS PGothic" charset="0"/>
                  <a:cs typeface="MS PGothic" charset="0"/>
                </a:defRPr>
              </a:lvl7pPr>
              <a:lvl8pPr marL="3200400" algn="l" defTabSz="457200" rtl="0" eaLnBrk="1" latinLnBrk="0" hangingPunct="1">
                <a:defRPr sz="2400" kern="1200">
                  <a:solidFill>
                    <a:schemeClr val="tx1"/>
                  </a:solidFill>
                  <a:latin typeface="Segoe UI" charset="0"/>
                  <a:ea typeface="MS PGothic" charset="0"/>
                  <a:cs typeface="MS PGothic" charset="0"/>
                </a:defRPr>
              </a:lvl8pPr>
              <a:lvl9pPr marL="3657600" algn="l" defTabSz="457200" rtl="0" eaLnBrk="1" latinLnBrk="0" hangingPunct="1">
                <a:defRPr sz="2400" kern="1200">
                  <a:solidFill>
                    <a:schemeClr val="tx1"/>
                  </a:solidFill>
                  <a:latin typeface="Segoe UI" charset="0"/>
                  <a:ea typeface="MS PGothic" charset="0"/>
                  <a:cs typeface="MS PGothic" charset="0"/>
                </a:defRPr>
              </a:lvl9pPr>
            </a:lstStyle>
            <a:p>
              <a:endParaRPr lang="en-US" sz="1199">
                <a:solidFill>
                  <a:srgbClr val="000000"/>
                </a:solidFill>
              </a:endParaRPr>
            </a:p>
          </p:txBody>
        </p:sp>
      </p:grpSp>
      <p:sp>
        <p:nvSpPr>
          <p:cNvPr id="97" name="Freeform 96"/>
          <p:cNvSpPr>
            <a:spLocks/>
          </p:cNvSpPr>
          <p:nvPr/>
        </p:nvSpPr>
        <p:spPr bwMode="auto">
          <a:xfrm>
            <a:off x="5106710" y="2055591"/>
            <a:ext cx="1534906" cy="943178"/>
          </a:xfrm>
          <a:custGeom>
            <a:avLst/>
            <a:gdLst>
              <a:gd name="T0" fmla="*/ 860 w 994"/>
              <a:gd name="T1" fmla="*/ 342 h 610"/>
              <a:gd name="T2" fmla="*/ 858 w 994"/>
              <a:gd name="T3" fmla="*/ 342 h 610"/>
              <a:gd name="T4" fmla="*/ 860 w 994"/>
              <a:gd name="T5" fmla="*/ 305 h 610"/>
              <a:gd name="T6" fmla="*/ 555 w 994"/>
              <a:gd name="T7" fmla="*/ 0 h 610"/>
              <a:gd name="T8" fmla="*/ 272 w 994"/>
              <a:gd name="T9" fmla="*/ 193 h 610"/>
              <a:gd name="T10" fmla="*/ 212 w 994"/>
              <a:gd name="T11" fmla="*/ 185 h 610"/>
              <a:gd name="T12" fmla="*/ 0 w 994"/>
              <a:gd name="T13" fmla="*/ 397 h 610"/>
              <a:gd name="T14" fmla="*/ 212 w 994"/>
              <a:gd name="T15" fmla="*/ 610 h 610"/>
              <a:gd name="T16" fmla="*/ 860 w 994"/>
              <a:gd name="T17" fmla="*/ 610 h 610"/>
              <a:gd name="T18" fmla="*/ 994 w 994"/>
              <a:gd name="T19" fmla="*/ 476 h 610"/>
              <a:gd name="T20" fmla="*/ 860 w 994"/>
              <a:gd name="T21" fmla="*/ 342 h 6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94" h="610">
                <a:moveTo>
                  <a:pt x="860" y="342"/>
                </a:moveTo>
                <a:cubicBezTo>
                  <a:pt x="859" y="342"/>
                  <a:pt x="858" y="342"/>
                  <a:pt x="858" y="342"/>
                </a:cubicBezTo>
                <a:cubicBezTo>
                  <a:pt x="859" y="330"/>
                  <a:pt x="860" y="318"/>
                  <a:pt x="860" y="305"/>
                </a:cubicBezTo>
                <a:cubicBezTo>
                  <a:pt x="860" y="137"/>
                  <a:pt x="723" y="0"/>
                  <a:pt x="555" y="0"/>
                </a:cubicBezTo>
                <a:cubicBezTo>
                  <a:pt x="426" y="0"/>
                  <a:pt x="316" y="80"/>
                  <a:pt x="272" y="193"/>
                </a:cubicBezTo>
                <a:cubicBezTo>
                  <a:pt x="253" y="188"/>
                  <a:pt x="233" y="185"/>
                  <a:pt x="212" y="185"/>
                </a:cubicBezTo>
                <a:cubicBezTo>
                  <a:pt x="95" y="185"/>
                  <a:pt x="0" y="280"/>
                  <a:pt x="0" y="397"/>
                </a:cubicBezTo>
                <a:cubicBezTo>
                  <a:pt x="0" y="515"/>
                  <a:pt x="95" y="610"/>
                  <a:pt x="212" y="610"/>
                </a:cubicBezTo>
                <a:cubicBezTo>
                  <a:pt x="860" y="610"/>
                  <a:pt x="860" y="610"/>
                  <a:pt x="860" y="610"/>
                </a:cubicBezTo>
                <a:cubicBezTo>
                  <a:pt x="934" y="610"/>
                  <a:pt x="994" y="550"/>
                  <a:pt x="994" y="476"/>
                </a:cubicBezTo>
                <a:cubicBezTo>
                  <a:pt x="994" y="402"/>
                  <a:pt x="934" y="342"/>
                  <a:pt x="860" y="342"/>
                </a:cubicBezTo>
                <a:close/>
              </a:path>
            </a:pathLst>
          </a:custGeom>
          <a:solidFill>
            <a:schemeClr val="bg1">
              <a:alpha val="66000"/>
            </a:schemeClr>
          </a:solidFill>
          <a:ln>
            <a:noFill/>
          </a:ln>
          <a:extLst/>
        </p:spPr>
        <p:txBody>
          <a:bodyPr vert="horz" wrap="square" lIns="91427" tIns="45713" rIns="91427" bIns="45713" numCol="1" anchor="t" anchorCtr="0" compatLnSpc="1">
            <a:prstTxWarp prst="textNoShape">
              <a:avLst/>
            </a:prstTxWarp>
          </a:bodyPr>
          <a:lstStyle>
            <a:defPPr>
              <a:defRPr lang="en-US"/>
            </a:defPPr>
            <a:lvl1pPr algn="l" defTabSz="931863" rtl="0" fontAlgn="base">
              <a:spcBef>
                <a:spcPct val="0"/>
              </a:spcBef>
              <a:spcAft>
                <a:spcPct val="0"/>
              </a:spcAft>
              <a:defRPr sz="2400" kern="1200">
                <a:solidFill>
                  <a:schemeClr val="tx1"/>
                </a:solidFill>
                <a:latin typeface="Segoe UI" charset="0"/>
                <a:ea typeface="MS PGothic" charset="0"/>
                <a:cs typeface="MS PGothic" charset="0"/>
              </a:defRPr>
            </a:lvl1pPr>
            <a:lvl2pPr marL="465138" indent="-7938" algn="l" defTabSz="931863" rtl="0" fontAlgn="base">
              <a:spcBef>
                <a:spcPct val="0"/>
              </a:spcBef>
              <a:spcAft>
                <a:spcPct val="0"/>
              </a:spcAft>
              <a:defRPr sz="2400" kern="1200">
                <a:solidFill>
                  <a:schemeClr val="tx1"/>
                </a:solidFill>
                <a:latin typeface="Segoe UI" charset="0"/>
                <a:ea typeface="MS PGothic" charset="0"/>
                <a:cs typeface="MS PGothic" charset="0"/>
              </a:defRPr>
            </a:lvl2pPr>
            <a:lvl3pPr marL="931863" indent="-17463" algn="l" defTabSz="931863" rtl="0" fontAlgn="base">
              <a:spcBef>
                <a:spcPct val="0"/>
              </a:spcBef>
              <a:spcAft>
                <a:spcPct val="0"/>
              </a:spcAft>
              <a:defRPr sz="2400" kern="1200">
                <a:solidFill>
                  <a:schemeClr val="tx1"/>
                </a:solidFill>
                <a:latin typeface="Segoe UI" charset="0"/>
                <a:ea typeface="MS PGothic" charset="0"/>
                <a:cs typeface="MS PGothic" charset="0"/>
              </a:defRPr>
            </a:lvl3pPr>
            <a:lvl4pPr marL="1398588" indent="-26988" algn="l" defTabSz="931863" rtl="0" fontAlgn="base">
              <a:spcBef>
                <a:spcPct val="0"/>
              </a:spcBef>
              <a:spcAft>
                <a:spcPct val="0"/>
              </a:spcAft>
              <a:defRPr sz="2400" kern="1200">
                <a:solidFill>
                  <a:schemeClr val="tx1"/>
                </a:solidFill>
                <a:latin typeface="Segoe UI" charset="0"/>
                <a:ea typeface="MS PGothic" charset="0"/>
                <a:cs typeface="MS PGothic" charset="0"/>
              </a:defRPr>
            </a:lvl4pPr>
            <a:lvl5pPr marL="1865313" indent="-36513" algn="l" defTabSz="931863" rtl="0" fontAlgn="base">
              <a:spcBef>
                <a:spcPct val="0"/>
              </a:spcBef>
              <a:spcAft>
                <a:spcPct val="0"/>
              </a:spcAft>
              <a:defRPr sz="2400" kern="1200">
                <a:solidFill>
                  <a:schemeClr val="tx1"/>
                </a:solidFill>
                <a:latin typeface="Segoe UI" charset="0"/>
                <a:ea typeface="MS PGothic" charset="0"/>
                <a:cs typeface="MS PGothic" charset="0"/>
              </a:defRPr>
            </a:lvl5pPr>
            <a:lvl6pPr marL="2286000" algn="l" defTabSz="457200" rtl="0" eaLnBrk="1" latinLnBrk="0" hangingPunct="1">
              <a:defRPr sz="2400" kern="1200">
                <a:solidFill>
                  <a:schemeClr val="tx1"/>
                </a:solidFill>
                <a:latin typeface="Segoe UI" charset="0"/>
                <a:ea typeface="MS PGothic" charset="0"/>
                <a:cs typeface="MS PGothic" charset="0"/>
              </a:defRPr>
            </a:lvl6pPr>
            <a:lvl7pPr marL="2743200" algn="l" defTabSz="457200" rtl="0" eaLnBrk="1" latinLnBrk="0" hangingPunct="1">
              <a:defRPr sz="2400" kern="1200">
                <a:solidFill>
                  <a:schemeClr val="tx1"/>
                </a:solidFill>
                <a:latin typeface="Segoe UI" charset="0"/>
                <a:ea typeface="MS PGothic" charset="0"/>
                <a:cs typeface="MS PGothic" charset="0"/>
              </a:defRPr>
            </a:lvl7pPr>
            <a:lvl8pPr marL="3200400" algn="l" defTabSz="457200" rtl="0" eaLnBrk="1" latinLnBrk="0" hangingPunct="1">
              <a:defRPr sz="2400" kern="1200">
                <a:solidFill>
                  <a:schemeClr val="tx1"/>
                </a:solidFill>
                <a:latin typeface="Segoe UI" charset="0"/>
                <a:ea typeface="MS PGothic" charset="0"/>
                <a:cs typeface="MS PGothic" charset="0"/>
              </a:defRPr>
            </a:lvl8pPr>
            <a:lvl9pPr marL="3657600" algn="l" defTabSz="457200" rtl="0" eaLnBrk="1" latinLnBrk="0" hangingPunct="1">
              <a:defRPr sz="2400" kern="1200">
                <a:solidFill>
                  <a:schemeClr val="tx1"/>
                </a:solidFill>
                <a:latin typeface="Segoe UI" charset="0"/>
                <a:ea typeface="MS PGothic" charset="0"/>
                <a:cs typeface="MS PGothic" charset="0"/>
              </a:defRPr>
            </a:lvl9pPr>
          </a:lstStyle>
          <a:p>
            <a:endParaRPr lang="en-US" sz="1199">
              <a:solidFill>
                <a:srgbClr val="000000"/>
              </a:solidFill>
            </a:endParaRPr>
          </a:p>
        </p:txBody>
      </p:sp>
      <p:sp>
        <p:nvSpPr>
          <p:cNvPr id="98" name="Freeform 97"/>
          <p:cNvSpPr>
            <a:spLocks/>
          </p:cNvSpPr>
          <p:nvPr/>
        </p:nvSpPr>
        <p:spPr bwMode="auto">
          <a:xfrm>
            <a:off x="5508927" y="2568550"/>
            <a:ext cx="1975088" cy="893817"/>
          </a:xfrm>
          <a:custGeom>
            <a:avLst/>
            <a:gdLst>
              <a:gd name="T0" fmla="*/ 951 w 1004"/>
              <a:gd name="T1" fmla="*/ 296 h 454"/>
              <a:gd name="T2" fmla="*/ 809 w 1004"/>
              <a:gd name="T3" fmla="*/ 168 h 454"/>
              <a:gd name="T4" fmla="*/ 730 w 1004"/>
              <a:gd name="T5" fmla="*/ 191 h 454"/>
              <a:gd name="T6" fmla="*/ 506 w 1004"/>
              <a:gd name="T7" fmla="*/ 0 h 454"/>
              <a:gd name="T8" fmla="*/ 286 w 1004"/>
              <a:gd name="T9" fmla="*/ 169 h 454"/>
              <a:gd name="T10" fmla="*/ 266 w 1004"/>
              <a:gd name="T11" fmla="*/ 168 h 454"/>
              <a:gd name="T12" fmla="*/ 133 w 1004"/>
              <a:gd name="T13" fmla="*/ 256 h 454"/>
              <a:gd name="T14" fmla="*/ 102 w 1004"/>
              <a:gd name="T15" fmla="*/ 251 h 454"/>
              <a:gd name="T16" fmla="*/ 0 w 1004"/>
              <a:gd name="T17" fmla="*/ 353 h 454"/>
              <a:gd name="T18" fmla="*/ 102 w 1004"/>
              <a:gd name="T19" fmla="*/ 454 h 454"/>
              <a:gd name="T20" fmla="*/ 921 w 1004"/>
              <a:gd name="T21" fmla="*/ 454 h 454"/>
              <a:gd name="T22" fmla="*/ 1004 w 1004"/>
              <a:gd name="T23" fmla="*/ 372 h 454"/>
              <a:gd name="T24" fmla="*/ 951 w 1004"/>
              <a:gd name="T25" fmla="*/ 296 h 4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04" h="454">
                <a:moveTo>
                  <a:pt x="951" y="296"/>
                </a:moveTo>
                <a:cubicBezTo>
                  <a:pt x="944" y="224"/>
                  <a:pt x="883" y="168"/>
                  <a:pt x="809" y="168"/>
                </a:cubicBezTo>
                <a:cubicBezTo>
                  <a:pt x="780" y="168"/>
                  <a:pt x="753" y="176"/>
                  <a:pt x="730" y="191"/>
                </a:cubicBezTo>
                <a:cubicBezTo>
                  <a:pt x="713" y="83"/>
                  <a:pt x="619" y="0"/>
                  <a:pt x="506" y="0"/>
                </a:cubicBezTo>
                <a:cubicBezTo>
                  <a:pt x="401" y="0"/>
                  <a:pt x="312" y="72"/>
                  <a:pt x="286" y="169"/>
                </a:cubicBezTo>
                <a:cubicBezTo>
                  <a:pt x="280" y="168"/>
                  <a:pt x="273" y="168"/>
                  <a:pt x="266" y="168"/>
                </a:cubicBezTo>
                <a:cubicBezTo>
                  <a:pt x="206" y="168"/>
                  <a:pt x="155" y="204"/>
                  <a:pt x="133" y="256"/>
                </a:cubicBezTo>
                <a:cubicBezTo>
                  <a:pt x="123" y="253"/>
                  <a:pt x="113" y="251"/>
                  <a:pt x="102" y="251"/>
                </a:cubicBezTo>
                <a:cubicBezTo>
                  <a:pt x="45" y="251"/>
                  <a:pt x="0" y="297"/>
                  <a:pt x="0" y="353"/>
                </a:cubicBezTo>
                <a:cubicBezTo>
                  <a:pt x="0" y="409"/>
                  <a:pt x="45" y="454"/>
                  <a:pt x="102" y="454"/>
                </a:cubicBezTo>
                <a:cubicBezTo>
                  <a:pt x="921" y="454"/>
                  <a:pt x="921" y="454"/>
                  <a:pt x="921" y="454"/>
                </a:cubicBezTo>
                <a:cubicBezTo>
                  <a:pt x="967" y="454"/>
                  <a:pt x="1004" y="417"/>
                  <a:pt x="1004" y="372"/>
                </a:cubicBezTo>
                <a:cubicBezTo>
                  <a:pt x="1004" y="337"/>
                  <a:pt x="982" y="308"/>
                  <a:pt x="951" y="296"/>
                </a:cubicBezTo>
                <a:close/>
              </a:path>
            </a:pathLst>
          </a:custGeom>
          <a:solidFill>
            <a:schemeClr val="bg1">
              <a:alpha val="67000"/>
            </a:schemeClr>
          </a:solidFill>
          <a:ln>
            <a:noFill/>
          </a:ln>
          <a:extLst/>
        </p:spPr>
        <p:txBody>
          <a:bodyPr vert="horz" wrap="square" lIns="91427" tIns="45713" rIns="91427" bIns="45713" numCol="1" anchor="t" anchorCtr="0" compatLnSpc="1">
            <a:prstTxWarp prst="textNoShape">
              <a:avLst/>
            </a:prstTxWarp>
          </a:bodyPr>
          <a:lstStyle>
            <a:defPPr>
              <a:defRPr lang="en-US"/>
            </a:defPPr>
            <a:lvl1pPr algn="l" defTabSz="931863" rtl="0" fontAlgn="base">
              <a:spcBef>
                <a:spcPct val="0"/>
              </a:spcBef>
              <a:spcAft>
                <a:spcPct val="0"/>
              </a:spcAft>
              <a:defRPr sz="2400" kern="1200">
                <a:solidFill>
                  <a:schemeClr val="tx1"/>
                </a:solidFill>
                <a:latin typeface="Segoe UI" charset="0"/>
                <a:ea typeface="MS PGothic" charset="0"/>
                <a:cs typeface="MS PGothic" charset="0"/>
              </a:defRPr>
            </a:lvl1pPr>
            <a:lvl2pPr marL="465138" indent="-7938" algn="l" defTabSz="931863" rtl="0" fontAlgn="base">
              <a:spcBef>
                <a:spcPct val="0"/>
              </a:spcBef>
              <a:spcAft>
                <a:spcPct val="0"/>
              </a:spcAft>
              <a:defRPr sz="2400" kern="1200">
                <a:solidFill>
                  <a:schemeClr val="tx1"/>
                </a:solidFill>
                <a:latin typeface="Segoe UI" charset="0"/>
                <a:ea typeface="MS PGothic" charset="0"/>
                <a:cs typeface="MS PGothic" charset="0"/>
              </a:defRPr>
            </a:lvl2pPr>
            <a:lvl3pPr marL="931863" indent="-17463" algn="l" defTabSz="931863" rtl="0" fontAlgn="base">
              <a:spcBef>
                <a:spcPct val="0"/>
              </a:spcBef>
              <a:spcAft>
                <a:spcPct val="0"/>
              </a:spcAft>
              <a:defRPr sz="2400" kern="1200">
                <a:solidFill>
                  <a:schemeClr val="tx1"/>
                </a:solidFill>
                <a:latin typeface="Segoe UI" charset="0"/>
                <a:ea typeface="MS PGothic" charset="0"/>
                <a:cs typeface="MS PGothic" charset="0"/>
              </a:defRPr>
            </a:lvl3pPr>
            <a:lvl4pPr marL="1398588" indent="-26988" algn="l" defTabSz="931863" rtl="0" fontAlgn="base">
              <a:spcBef>
                <a:spcPct val="0"/>
              </a:spcBef>
              <a:spcAft>
                <a:spcPct val="0"/>
              </a:spcAft>
              <a:defRPr sz="2400" kern="1200">
                <a:solidFill>
                  <a:schemeClr val="tx1"/>
                </a:solidFill>
                <a:latin typeface="Segoe UI" charset="0"/>
                <a:ea typeface="MS PGothic" charset="0"/>
                <a:cs typeface="MS PGothic" charset="0"/>
              </a:defRPr>
            </a:lvl4pPr>
            <a:lvl5pPr marL="1865313" indent="-36513" algn="l" defTabSz="931863" rtl="0" fontAlgn="base">
              <a:spcBef>
                <a:spcPct val="0"/>
              </a:spcBef>
              <a:spcAft>
                <a:spcPct val="0"/>
              </a:spcAft>
              <a:defRPr sz="2400" kern="1200">
                <a:solidFill>
                  <a:schemeClr val="tx1"/>
                </a:solidFill>
                <a:latin typeface="Segoe UI" charset="0"/>
                <a:ea typeface="MS PGothic" charset="0"/>
                <a:cs typeface="MS PGothic" charset="0"/>
              </a:defRPr>
            </a:lvl5pPr>
            <a:lvl6pPr marL="2286000" algn="l" defTabSz="457200" rtl="0" eaLnBrk="1" latinLnBrk="0" hangingPunct="1">
              <a:defRPr sz="2400" kern="1200">
                <a:solidFill>
                  <a:schemeClr val="tx1"/>
                </a:solidFill>
                <a:latin typeface="Segoe UI" charset="0"/>
                <a:ea typeface="MS PGothic" charset="0"/>
                <a:cs typeface="MS PGothic" charset="0"/>
              </a:defRPr>
            </a:lvl6pPr>
            <a:lvl7pPr marL="2743200" algn="l" defTabSz="457200" rtl="0" eaLnBrk="1" latinLnBrk="0" hangingPunct="1">
              <a:defRPr sz="2400" kern="1200">
                <a:solidFill>
                  <a:schemeClr val="tx1"/>
                </a:solidFill>
                <a:latin typeface="Segoe UI" charset="0"/>
                <a:ea typeface="MS PGothic" charset="0"/>
                <a:cs typeface="MS PGothic" charset="0"/>
              </a:defRPr>
            </a:lvl7pPr>
            <a:lvl8pPr marL="3200400" algn="l" defTabSz="457200" rtl="0" eaLnBrk="1" latinLnBrk="0" hangingPunct="1">
              <a:defRPr sz="2400" kern="1200">
                <a:solidFill>
                  <a:schemeClr val="tx1"/>
                </a:solidFill>
                <a:latin typeface="Segoe UI" charset="0"/>
                <a:ea typeface="MS PGothic" charset="0"/>
                <a:cs typeface="MS PGothic" charset="0"/>
              </a:defRPr>
            </a:lvl8pPr>
            <a:lvl9pPr marL="3657600" algn="l" defTabSz="457200" rtl="0" eaLnBrk="1" latinLnBrk="0" hangingPunct="1">
              <a:defRPr sz="2400" kern="1200">
                <a:solidFill>
                  <a:schemeClr val="tx1"/>
                </a:solidFill>
                <a:latin typeface="Segoe UI" charset="0"/>
                <a:ea typeface="MS PGothic" charset="0"/>
                <a:cs typeface="MS PGothic" charset="0"/>
              </a:defRPr>
            </a:lvl9pPr>
          </a:lstStyle>
          <a:p>
            <a:endParaRPr lang="en-US" sz="1199">
              <a:solidFill>
                <a:srgbClr val="000000"/>
              </a:solidFill>
            </a:endParaRPr>
          </a:p>
        </p:txBody>
      </p:sp>
      <p:sp>
        <p:nvSpPr>
          <p:cNvPr id="10" name="Left Brace 9"/>
          <p:cNvSpPr/>
          <p:nvPr/>
        </p:nvSpPr>
        <p:spPr>
          <a:xfrm>
            <a:off x="4551089" y="1903102"/>
            <a:ext cx="457135" cy="4381612"/>
          </a:xfrm>
          <a:prstGeom prst="leftBrace">
            <a:avLst>
              <a:gd name="adj1" fmla="val 106808"/>
              <a:gd name="adj2" fmla="val 57126"/>
            </a:avLst>
          </a:prstGeom>
          <a:ln w="25400">
            <a:solidFill>
              <a:srgbClr val="505050"/>
            </a:solidFill>
            <a:round/>
            <a:headEnd type="none"/>
            <a:tailEnd type="none"/>
          </a:ln>
        </p:spPr>
        <p:style>
          <a:lnRef idx="1">
            <a:schemeClr val="accent1"/>
          </a:lnRef>
          <a:fillRef idx="0">
            <a:schemeClr val="accent1"/>
          </a:fillRef>
          <a:effectRef idx="0">
            <a:schemeClr val="accent1"/>
          </a:effectRef>
          <a:fontRef idx="minor">
            <a:schemeClr val="tx1"/>
          </a:fontRef>
        </p:style>
        <p:txBody>
          <a:bodyPr rtlCol="0" anchor="ctr"/>
          <a:lstStyle/>
          <a:p>
            <a:pPr algn="ctr" defTabSz="931684"/>
            <a:endParaRPr lang="en-US">
              <a:solidFill>
                <a:srgbClr val="000000"/>
              </a:solidFill>
            </a:endParaRPr>
          </a:p>
        </p:txBody>
      </p:sp>
      <p:sp>
        <p:nvSpPr>
          <p:cNvPr id="11" name="Right Arrow 10"/>
          <p:cNvSpPr/>
          <p:nvPr/>
        </p:nvSpPr>
        <p:spPr bwMode="auto">
          <a:xfrm>
            <a:off x="2386856" y="4303076"/>
            <a:ext cx="1803718" cy="212517"/>
          </a:xfrm>
          <a:prstGeom prst="rightArrow">
            <a:avLst/>
          </a:prstGeom>
          <a:solidFill>
            <a:schemeClr val="accent5"/>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3" rIns="182854" bIns="146283" numCol="1" spcCol="0" rtlCol="0" fromWordArt="0" anchor="t" anchorCtr="0" forceAA="0" compatLnSpc="1">
            <a:prstTxWarp prst="textNoShape">
              <a:avLst/>
            </a:prstTxWarp>
            <a:noAutofit/>
          </a:bodyPr>
          <a:lstStyle/>
          <a:p>
            <a:pPr marL="342834" indent="-342834" algn="ctr" defTabSz="932293">
              <a:lnSpc>
                <a:spcPct val="90000"/>
              </a:lnSpc>
              <a:buFont typeface="Wingdings 3" panose="05040102010807070707" pitchFamily="18" charset="2"/>
              <a:buChar char="Æ"/>
            </a:pPr>
            <a:endParaRPr lang="en-US" sz="2000" b="1" dirty="0" err="1">
              <a:solidFill>
                <a:srgbClr val="FFFFFF"/>
              </a:solidFill>
              <a:latin typeface="Segoe UI Light"/>
              <a:ea typeface="Segoe UI" pitchFamily="34" charset="0"/>
              <a:cs typeface="Segoe UI" pitchFamily="34" charset="0"/>
            </a:endParaRPr>
          </a:p>
        </p:txBody>
      </p:sp>
      <p:sp>
        <p:nvSpPr>
          <p:cNvPr id="14" name="TextBox 13"/>
          <p:cNvSpPr txBox="1"/>
          <p:nvPr/>
        </p:nvSpPr>
        <p:spPr>
          <a:xfrm>
            <a:off x="5111790" y="4772940"/>
            <a:ext cx="1449887" cy="397874"/>
          </a:xfrm>
          <a:prstGeom prst="rect">
            <a:avLst/>
          </a:prstGeom>
          <a:noFill/>
        </p:spPr>
        <p:txBody>
          <a:bodyPr wrap="square" lIns="182854" tIns="146283" rIns="182854" bIns="146283" rtlCol="0">
            <a:noAutofit/>
          </a:bodyPr>
          <a:lstStyle/>
          <a:p>
            <a:pPr defTabSz="931684">
              <a:lnSpc>
                <a:spcPct val="90000"/>
              </a:lnSpc>
              <a:spcAft>
                <a:spcPts val="600"/>
              </a:spcAft>
            </a:pPr>
            <a:r>
              <a:rPr lang="en-US" sz="1599" dirty="0">
                <a:solidFill>
                  <a:schemeClr val="bg1"/>
                </a:solidFill>
                <a:latin typeface="Segoe UI Semibold" panose="020B0702040204020203" pitchFamily="34" charset="0"/>
                <a:cs typeface="Segoe UI Semibold" panose="020B0702040204020203" pitchFamily="34" charset="0"/>
              </a:rPr>
              <a:t>SQL Server</a:t>
            </a:r>
          </a:p>
        </p:txBody>
      </p:sp>
      <p:sp>
        <p:nvSpPr>
          <p:cNvPr id="113" name="TextBox 112"/>
          <p:cNvSpPr txBox="1"/>
          <p:nvPr/>
        </p:nvSpPr>
        <p:spPr>
          <a:xfrm>
            <a:off x="6353566" y="4778489"/>
            <a:ext cx="1159612" cy="386777"/>
          </a:xfrm>
          <a:prstGeom prst="rect">
            <a:avLst/>
          </a:prstGeom>
          <a:noFill/>
        </p:spPr>
        <p:txBody>
          <a:bodyPr wrap="square" lIns="182854" tIns="146283" rIns="182854" bIns="146283" rtlCol="0">
            <a:noAutofit/>
          </a:bodyPr>
          <a:lstStyle/>
          <a:p>
            <a:pPr algn="ctr" defTabSz="931684">
              <a:lnSpc>
                <a:spcPct val="90000"/>
              </a:lnSpc>
              <a:spcAft>
                <a:spcPts val="600"/>
              </a:spcAft>
            </a:pPr>
            <a:r>
              <a:rPr lang="en-US" sz="1599" dirty="0">
                <a:solidFill>
                  <a:schemeClr val="bg1"/>
                </a:solidFill>
                <a:latin typeface="Segoe UI Semibold" panose="020B0702040204020203" pitchFamily="34" charset="0"/>
                <a:cs typeface="Segoe UI Semibold" panose="020B0702040204020203" pitchFamily="34" charset="0"/>
              </a:rPr>
              <a:t>Hadoop</a:t>
            </a:r>
          </a:p>
        </p:txBody>
      </p:sp>
      <p:sp>
        <p:nvSpPr>
          <p:cNvPr id="7" name="Rectangle 6"/>
          <p:cNvSpPr/>
          <p:nvPr/>
        </p:nvSpPr>
        <p:spPr bwMode="auto">
          <a:xfrm>
            <a:off x="8003854" y="1656323"/>
            <a:ext cx="3849078" cy="4852596"/>
          </a:xfrm>
          <a:prstGeom prst="rect">
            <a:avLst/>
          </a:prstGeom>
          <a:no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45713" rIns="0" bIns="45713" numCol="1" spcCol="0" rtlCol="0" fromWordArt="0" anchor="t" anchorCtr="0" forceAA="0" compatLnSpc="1">
            <a:prstTxWarp prst="textNoShape">
              <a:avLst/>
            </a:prstTxWarp>
            <a:spAutoFit/>
          </a:bodyPr>
          <a:lstStyle/>
          <a:p>
            <a:pPr defTabSz="931954">
              <a:spcBef>
                <a:spcPts val="2000"/>
              </a:spcBef>
            </a:pPr>
            <a:r>
              <a:rPr lang="en-US" sz="3200" dirty="0">
                <a:ln>
                  <a:solidFill>
                    <a:srgbClr val="FFFFFF">
                      <a:alpha val="0"/>
                    </a:srgbClr>
                  </a:solidFill>
                </a:ln>
                <a:solidFill>
                  <a:srgbClr val="FF8C00"/>
                </a:solidFill>
                <a:latin typeface="Segoe UI Semilight" panose="020B0402040204020203" pitchFamily="34" charset="0"/>
                <a:ea typeface="Segoe UI" pitchFamily="34" charset="0"/>
                <a:cs typeface="Segoe UI Semilight" panose="020B0402040204020203" pitchFamily="34" charset="0"/>
              </a:rPr>
              <a:t>Capability</a:t>
            </a:r>
          </a:p>
          <a:p>
            <a:pPr defTabSz="931954">
              <a:spcBef>
                <a:spcPts val="2000"/>
              </a:spcBef>
            </a:pPr>
            <a:r>
              <a:rPr lang="en-US" sz="1800" dirty="0">
                <a:ln>
                  <a:solidFill>
                    <a:srgbClr val="FFFFFF">
                      <a:alpha val="0"/>
                    </a:srgbClr>
                  </a:solidFill>
                </a:ln>
                <a:solidFill>
                  <a:schemeClr val="tx1"/>
                </a:solidFill>
                <a:ea typeface="Segoe UI" pitchFamily="34" charset="0"/>
                <a:cs typeface="Segoe UI" pitchFamily="34" charset="0"/>
              </a:rPr>
              <a:t>T-SQL for querying relational </a:t>
            </a:r>
            <a:br>
              <a:rPr lang="en-US" sz="1800" dirty="0">
                <a:ln>
                  <a:solidFill>
                    <a:srgbClr val="FFFFFF">
                      <a:alpha val="0"/>
                    </a:srgbClr>
                  </a:solidFill>
                </a:ln>
                <a:solidFill>
                  <a:schemeClr val="tx1"/>
                </a:solidFill>
                <a:ea typeface="Segoe UI" pitchFamily="34" charset="0"/>
                <a:cs typeface="Segoe UI" pitchFamily="34" charset="0"/>
              </a:rPr>
            </a:br>
            <a:r>
              <a:rPr lang="en-US" sz="1800" dirty="0">
                <a:ln>
                  <a:solidFill>
                    <a:srgbClr val="FFFFFF">
                      <a:alpha val="0"/>
                    </a:srgbClr>
                  </a:solidFill>
                </a:ln>
                <a:solidFill>
                  <a:schemeClr val="tx1"/>
                </a:solidFill>
                <a:ea typeface="Segoe UI" pitchFamily="34" charset="0"/>
                <a:cs typeface="Segoe UI" pitchFamily="34" charset="0"/>
              </a:rPr>
              <a:t>and non-relational data across SQL Server and Hadoop  </a:t>
            </a:r>
          </a:p>
          <a:p>
            <a:pPr defTabSz="931954">
              <a:spcBef>
                <a:spcPts val="2000"/>
              </a:spcBef>
            </a:pPr>
            <a:r>
              <a:rPr lang="en-US" sz="3200" dirty="0">
                <a:ln>
                  <a:solidFill>
                    <a:srgbClr val="FFFFFF">
                      <a:alpha val="0"/>
                    </a:srgbClr>
                  </a:solidFill>
                </a:ln>
                <a:solidFill>
                  <a:srgbClr val="FF8C00"/>
                </a:solidFill>
                <a:latin typeface="Segoe UI Semilight" panose="020B0402040204020203" pitchFamily="34" charset="0"/>
                <a:ea typeface="Segoe UI" pitchFamily="34" charset="0"/>
                <a:cs typeface="Segoe UI Semilight" panose="020B0402040204020203" pitchFamily="34" charset="0"/>
              </a:rPr>
              <a:t>Benefits</a:t>
            </a:r>
          </a:p>
          <a:p>
            <a:pPr marL="53964" defTabSz="931954">
              <a:spcBef>
                <a:spcPts val="2000"/>
              </a:spcBef>
              <a:buClr>
                <a:srgbClr val="FF8C00"/>
              </a:buClr>
            </a:pPr>
            <a:r>
              <a:rPr lang="en-US" sz="1800" dirty="0">
                <a:ln>
                  <a:solidFill>
                    <a:srgbClr val="FFFFFF">
                      <a:alpha val="0"/>
                    </a:srgbClr>
                  </a:solidFill>
                </a:ln>
                <a:solidFill>
                  <a:schemeClr val="tx1"/>
                </a:solidFill>
                <a:ea typeface="Segoe UI" pitchFamily="34" charset="0"/>
                <a:cs typeface="Segoe UI" pitchFamily="34" charset="0"/>
              </a:rPr>
              <a:t>New business insights across your data lake</a:t>
            </a:r>
          </a:p>
          <a:p>
            <a:pPr marL="53964" defTabSz="931954">
              <a:spcBef>
                <a:spcPts val="2000"/>
              </a:spcBef>
              <a:buClr>
                <a:srgbClr val="FF8C00"/>
              </a:buClr>
            </a:pPr>
            <a:r>
              <a:rPr lang="en-US" sz="1800" dirty="0">
                <a:ln>
                  <a:solidFill>
                    <a:srgbClr val="FFFFFF">
                      <a:alpha val="0"/>
                    </a:srgbClr>
                  </a:solidFill>
                </a:ln>
                <a:solidFill>
                  <a:schemeClr val="tx1"/>
                </a:solidFill>
                <a:ea typeface="Segoe UI" pitchFamily="34" charset="0"/>
                <a:cs typeface="Segoe UI" pitchFamily="34" charset="0"/>
              </a:rPr>
              <a:t>Leverage existing skill sets </a:t>
            </a:r>
            <a:br>
              <a:rPr lang="en-US" sz="1800" dirty="0">
                <a:ln>
                  <a:solidFill>
                    <a:srgbClr val="FFFFFF">
                      <a:alpha val="0"/>
                    </a:srgbClr>
                  </a:solidFill>
                </a:ln>
                <a:solidFill>
                  <a:schemeClr val="tx1"/>
                </a:solidFill>
                <a:ea typeface="Segoe UI" pitchFamily="34" charset="0"/>
                <a:cs typeface="Segoe UI" pitchFamily="34" charset="0"/>
              </a:rPr>
            </a:br>
            <a:r>
              <a:rPr lang="en-US" sz="1800" dirty="0">
                <a:ln>
                  <a:solidFill>
                    <a:srgbClr val="FFFFFF">
                      <a:alpha val="0"/>
                    </a:srgbClr>
                  </a:solidFill>
                </a:ln>
                <a:solidFill>
                  <a:schemeClr val="tx1"/>
                </a:solidFill>
                <a:ea typeface="Segoe UI" pitchFamily="34" charset="0"/>
                <a:cs typeface="Segoe UI" pitchFamily="34" charset="0"/>
              </a:rPr>
              <a:t>and BI tools</a:t>
            </a:r>
          </a:p>
          <a:p>
            <a:pPr marL="53964" defTabSz="931954">
              <a:spcBef>
                <a:spcPts val="2000"/>
              </a:spcBef>
              <a:buClr>
                <a:srgbClr val="FF8C00"/>
              </a:buClr>
            </a:pPr>
            <a:r>
              <a:rPr lang="en-US" sz="1800" dirty="0">
                <a:ln>
                  <a:solidFill>
                    <a:srgbClr val="FFFFFF">
                      <a:alpha val="0"/>
                    </a:srgbClr>
                  </a:solidFill>
                </a:ln>
                <a:solidFill>
                  <a:schemeClr val="tx1"/>
                </a:solidFill>
                <a:ea typeface="Segoe UI" pitchFamily="34" charset="0"/>
                <a:cs typeface="Segoe UI" pitchFamily="34" charset="0"/>
              </a:rPr>
              <a:t>Faster time to insights and  simplified ETL process</a:t>
            </a:r>
          </a:p>
        </p:txBody>
      </p:sp>
      <p:sp>
        <p:nvSpPr>
          <p:cNvPr id="73" name="Left Brace 72"/>
          <p:cNvSpPr/>
          <p:nvPr/>
        </p:nvSpPr>
        <p:spPr>
          <a:xfrm flipH="1">
            <a:off x="1768607" y="1893567"/>
            <a:ext cx="457135" cy="4391147"/>
          </a:xfrm>
          <a:prstGeom prst="leftBrace">
            <a:avLst>
              <a:gd name="adj1" fmla="val 78039"/>
              <a:gd name="adj2" fmla="val 57126"/>
            </a:avLst>
          </a:prstGeom>
          <a:ln w="25400">
            <a:solidFill>
              <a:schemeClr val="accent5"/>
            </a:solidFill>
            <a:round/>
            <a:headEnd type="none"/>
            <a:tailEnd type="none"/>
          </a:ln>
        </p:spPr>
        <p:style>
          <a:lnRef idx="1">
            <a:schemeClr val="accent1"/>
          </a:lnRef>
          <a:fillRef idx="0">
            <a:schemeClr val="accent1"/>
          </a:fillRef>
          <a:effectRef idx="0">
            <a:schemeClr val="accent1"/>
          </a:effectRef>
          <a:fontRef idx="minor">
            <a:schemeClr val="tx1"/>
          </a:fontRef>
        </p:style>
        <p:txBody>
          <a:bodyPr rtlCol="0" anchor="ctr"/>
          <a:lstStyle/>
          <a:p>
            <a:pPr algn="ctr" defTabSz="931684"/>
            <a:endParaRPr lang="en-US">
              <a:solidFill>
                <a:srgbClr val="000000"/>
              </a:solidFill>
            </a:endParaRPr>
          </a:p>
        </p:txBody>
      </p:sp>
      <p:grpSp>
        <p:nvGrpSpPr>
          <p:cNvPr id="81" name="Group 80"/>
          <p:cNvGrpSpPr/>
          <p:nvPr/>
        </p:nvGrpSpPr>
        <p:grpSpPr>
          <a:xfrm rot="20267722" flipH="1" flipV="1">
            <a:off x="4017673" y="4099350"/>
            <a:ext cx="955915" cy="960504"/>
            <a:chOff x="3724865" y="3416489"/>
            <a:chExt cx="988398" cy="988397"/>
          </a:xfrm>
        </p:grpSpPr>
        <p:grpSp>
          <p:nvGrpSpPr>
            <p:cNvPr id="82" name="Group 81"/>
            <p:cNvGrpSpPr/>
            <p:nvPr/>
          </p:nvGrpSpPr>
          <p:grpSpPr>
            <a:xfrm>
              <a:off x="3724865" y="3416489"/>
              <a:ext cx="988398" cy="988397"/>
              <a:chOff x="3706887" y="3169520"/>
              <a:chExt cx="988398" cy="988397"/>
            </a:xfrm>
          </p:grpSpPr>
          <p:sp>
            <p:nvSpPr>
              <p:cNvPr id="85" name="Oval 84"/>
              <p:cNvSpPr/>
              <p:nvPr/>
            </p:nvSpPr>
            <p:spPr bwMode="auto">
              <a:xfrm>
                <a:off x="3810997" y="3558943"/>
                <a:ext cx="432251" cy="432252"/>
              </a:xfrm>
              <a:prstGeom prst="ellipse">
                <a:avLst/>
              </a:prstGeom>
              <a:solidFill>
                <a:schemeClr val="bg1">
                  <a:alpha val="6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3" rIns="182854" bIns="146283" numCol="1" spcCol="0" rtlCol="0" fromWordArt="0" anchor="t" anchorCtr="0" forceAA="0" compatLnSpc="1">
                <a:prstTxWarp prst="textNoShape">
                  <a:avLst/>
                </a:prstTxWarp>
                <a:noAutofit/>
              </a:bodyPr>
              <a:lstStyle/>
              <a:p>
                <a:pPr algn="ctr" defTabSz="932293">
                  <a:lnSpc>
                    <a:spcPct val="90000"/>
                  </a:lnSpc>
                </a:pPr>
                <a:endParaRPr lang="en-US" sz="2000" b="1" dirty="0">
                  <a:solidFill>
                    <a:srgbClr val="FFFFFF"/>
                  </a:solidFill>
                  <a:latin typeface="Segoe UI Light"/>
                  <a:ea typeface="Segoe UI" pitchFamily="34" charset="0"/>
                  <a:cs typeface="Segoe UI" pitchFamily="34" charset="0"/>
                </a:endParaRPr>
              </a:p>
            </p:txBody>
          </p:sp>
          <p:sp>
            <p:nvSpPr>
              <p:cNvPr id="87" name="Freeform 86"/>
              <p:cNvSpPr>
                <a:spLocks noEditPoints="1"/>
              </p:cNvSpPr>
              <p:nvPr/>
            </p:nvSpPr>
            <p:spPr bwMode="auto">
              <a:xfrm rot="16770598">
                <a:off x="3706887" y="3169520"/>
                <a:ext cx="988397" cy="988398"/>
              </a:xfrm>
              <a:custGeom>
                <a:avLst/>
                <a:gdLst>
                  <a:gd name="T0" fmla="*/ 54 w 428"/>
                  <a:gd name="T1" fmla="*/ 53 h 428"/>
                  <a:gd name="T2" fmla="*/ 54 w 428"/>
                  <a:gd name="T3" fmla="*/ 249 h 428"/>
                  <a:gd name="T4" fmla="*/ 218 w 428"/>
                  <a:gd name="T5" fmla="*/ 272 h 428"/>
                  <a:gd name="T6" fmla="*/ 359 w 428"/>
                  <a:gd name="T7" fmla="*/ 413 h 428"/>
                  <a:gd name="T8" fmla="*/ 413 w 428"/>
                  <a:gd name="T9" fmla="*/ 413 h 428"/>
                  <a:gd name="T10" fmla="*/ 413 w 428"/>
                  <a:gd name="T11" fmla="*/ 359 h 428"/>
                  <a:gd name="T12" fmla="*/ 272 w 428"/>
                  <a:gd name="T13" fmla="*/ 218 h 428"/>
                  <a:gd name="T14" fmla="*/ 249 w 428"/>
                  <a:gd name="T15" fmla="*/ 53 h 428"/>
                  <a:gd name="T16" fmla="*/ 54 w 428"/>
                  <a:gd name="T17" fmla="*/ 53 h 428"/>
                  <a:gd name="T18" fmla="*/ 216 w 428"/>
                  <a:gd name="T19" fmla="*/ 215 h 428"/>
                  <a:gd name="T20" fmla="*/ 87 w 428"/>
                  <a:gd name="T21" fmla="*/ 215 h 428"/>
                  <a:gd name="T22" fmla="*/ 87 w 428"/>
                  <a:gd name="T23" fmla="*/ 87 h 428"/>
                  <a:gd name="T24" fmla="*/ 216 w 428"/>
                  <a:gd name="T25" fmla="*/ 87 h 428"/>
                  <a:gd name="T26" fmla="*/ 216 w 428"/>
                  <a:gd name="T27" fmla="*/ 215 h 4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28" h="428">
                    <a:moveTo>
                      <a:pt x="54" y="53"/>
                    </a:moveTo>
                    <a:cubicBezTo>
                      <a:pt x="0" y="107"/>
                      <a:pt x="0" y="195"/>
                      <a:pt x="54" y="249"/>
                    </a:cubicBezTo>
                    <a:cubicBezTo>
                      <a:pt x="98" y="293"/>
                      <a:pt x="166" y="301"/>
                      <a:pt x="218" y="272"/>
                    </a:cubicBezTo>
                    <a:cubicBezTo>
                      <a:pt x="359" y="413"/>
                      <a:pt x="359" y="413"/>
                      <a:pt x="359" y="413"/>
                    </a:cubicBezTo>
                    <a:cubicBezTo>
                      <a:pt x="374" y="428"/>
                      <a:pt x="398" y="428"/>
                      <a:pt x="413" y="413"/>
                    </a:cubicBezTo>
                    <a:cubicBezTo>
                      <a:pt x="428" y="398"/>
                      <a:pt x="428" y="374"/>
                      <a:pt x="413" y="359"/>
                    </a:cubicBezTo>
                    <a:cubicBezTo>
                      <a:pt x="272" y="218"/>
                      <a:pt x="272" y="218"/>
                      <a:pt x="272" y="218"/>
                    </a:cubicBezTo>
                    <a:cubicBezTo>
                      <a:pt x="301" y="166"/>
                      <a:pt x="294" y="98"/>
                      <a:pt x="249" y="53"/>
                    </a:cubicBezTo>
                    <a:cubicBezTo>
                      <a:pt x="195" y="0"/>
                      <a:pt x="108" y="0"/>
                      <a:pt x="54" y="53"/>
                    </a:cubicBezTo>
                    <a:close/>
                    <a:moveTo>
                      <a:pt x="216" y="215"/>
                    </a:moveTo>
                    <a:cubicBezTo>
                      <a:pt x="180" y="251"/>
                      <a:pt x="123" y="251"/>
                      <a:pt x="87" y="215"/>
                    </a:cubicBezTo>
                    <a:cubicBezTo>
                      <a:pt x="52" y="180"/>
                      <a:pt x="52" y="122"/>
                      <a:pt x="87" y="87"/>
                    </a:cubicBezTo>
                    <a:cubicBezTo>
                      <a:pt x="123" y="51"/>
                      <a:pt x="180" y="51"/>
                      <a:pt x="216" y="87"/>
                    </a:cubicBezTo>
                    <a:cubicBezTo>
                      <a:pt x="251" y="122"/>
                      <a:pt x="251" y="180"/>
                      <a:pt x="216" y="215"/>
                    </a:cubicBezTo>
                    <a:close/>
                  </a:path>
                </a:pathLst>
              </a:custGeom>
              <a:solidFill>
                <a:schemeClr val="accent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defPPr>
                  <a:defRPr lang="en-US"/>
                </a:defPPr>
                <a:lvl1pPr algn="l" defTabSz="931863" rtl="0" fontAlgn="base">
                  <a:spcBef>
                    <a:spcPct val="0"/>
                  </a:spcBef>
                  <a:spcAft>
                    <a:spcPct val="0"/>
                  </a:spcAft>
                  <a:defRPr sz="2400" kern="1200">
                    <a:solidFill>
                      <a:schemeClr val="tx1"/>
                    </a:solidFill>
                    <a:latin typeface="Segoe UI" charset="0"/>
                    <a:ea typeface="MS PGothic" charset="0"/>
                    <a:cs typeface="MS PGothic" charset="0"/>
                  </a:defRPr>
                </a:lvl1pPr>
                <a:lvl2pPr marL="465138" indent="-7938" algn="l" defTabSz="931863" rtl="0" fontAlgn="base">
                  <a:spcBef>
                    <a:spcPct val="0"/>
                  </a:spcBef>
                  <a:spcAft>
                    <a:spcPct val="0"/>
                  </a:spcAft>
                  <a:defRPr sz="2400" kern="1200">
                    <a:solidFill>
                      <a:schemeClr val="tx1"/>
                    </a:solidFill>
                    <a:latin typeface="Segoe UI" charset="0"/>
                    <a:ea typeface="MS PGothic" charset="0"/>
                    <a:cs typeface="MS PGothic" charset="0"/>
                  </a:defRPr>
                </a:lvl2pPr>
                <a:lvl3pPr marL="931863" indent="-17463" algn="l" defTabSz="931863" rtl="0" fontAlgn="base">
                  <a:spcBef>
                    <a:spcPct val="0"/>
                  </a:spcBef>
                  <a:spcAft>
                    <a:spcPct val="0"/>
                  </a:spcAft>
                  <a:defRPr sz="2400" kern="1200">
                    <a:solidFill>
                      <a:schemeClr val="tx1"/>
                    </a:solidFill>
                    <a:latin typeface="Segoe UI" charset="0"/>
                    <a:ea typeface="MS PGothic" charset="0"/>
                    <a:cs typeface="MS PGothic" charset="0"/>
                  </a:defRPr>
                </a:lvl3pPr>
                <a:lvl4pPr marL="1398588" indent="-26988" algn="l" defTabSz="931863" rtl="0" fontAlgn="base">
                  <a:spcBef>
                    <a:spcPct val="0"/>
                  </a:spcBef>
                  <a:spcAft>
                    <a:spcPct val="0"/>
                  </a:spcAft>
                  <a:defRPr sz="2400" kern="1200">
                    <a:solidFill>
                      <a:schemeClr val="tx1"/>
                    </a:solidFill>
                    <a:latin typeface="Segoe UI" charset="0"/>
                    <a:ea typeface="MS PGothic" charset="0"/>
                    <a:cs typeface="MS PGothic" charset="0"/>
                  </a:defRPr>
                </a:lvl4pPr>
                <a:lvl5pPr marL="1865313" indent="-36513" algn="l" defTabSz="931863" rtl="0" fontAlgn="base">
                  <a:spcBef>
                    <a:spcPct val="0"/>
                  </a:spcBef>
                  <a:spcAft>
                    <a:spcPct val="0"/>
                  </a:spcAft>
                  <a:defRPr sz="2400" kern="1200">
                    <a:solidFill>
                      <a:schemeClr val="tx1"/>
                    </a:solidFill>
                    <a:latin typeface="Segoe UI" charset="0"/>
                    <a:ea typeface="MS PGothic" charset="0"/>
                    <a:cs typeface="MS PGothic" charset="0"/>
                  </a:defRPr>
                </a:lvl5pPr>
                <a:lvl6pPr marL="2286000" algn="l" defTabSz="457200" rtl="0" eaLnBrk="1" latinLnBrk="0" hangingPunct="1">
                  <a:defRPr sz="2400" kern="1200">
                    <a:solidFill>
                      <a:schemeClr val="tx1"/>
                    </a:solidFill>
                    <a:latin typeface="Segoe UI" charset="0"/>
                    <a:ea typeface="MS PGothic" charset="0"/>
                    <a:cs typeface="MS PGothic" charset="0"/>
                  </a:defRPr>
                </a:lvl6pPr>
                <a:lvl7pPr marL="2743200" algn="l" defTabSz="457200" rtl="0" eaLnBrk="1" latinLnBrk="0" hangingPunct="1">
                  <a:defRPr sz="2400" kern="1200">
                    <a:solidFill>
                      <a:schemeClr val="tx1"/>
                    </a:solidFill>
                    <a:latin typeface="Segoe UI" charset="0"/>
                    <a:ea typeface="MS PGothic" charset="0"/>
                    <a:cs typeface="MS PGothic" charset="0"/>
                  </a:defRPr>
                </a:lvl7pPr>
                <a:lvl8pPr marL="3200400" algn="l" defTabSz="457200" rtl="0" eaLnBrk="1" latinLnBrk="0" hangingPunct="1">
                  <a:defRPr sz="2400" kern="1200">
                    <a:solidFill>
                      <a:schemeClr val="tx1"/>
                    </a:solidFill>
                    <a:latin typeface="Segoe UI" charset="0"/>
                    <a:ea typeface="MS PGothic" charset="0"/>
                    <a:cs typeface="MS PGothic" charset="0"/>
                  </a:defRPr>
                </a:lvl8pPr>
                <a:lvl9pPr marL="3657600" algn="l" defTabSz="457200" rtl="0" eaLnBrk="1" latinLnBrk="0" hangingPunct="1">
                  <a:defRPr sz="2400" kern="1200">
                    <a:solidFill>
                      <a:schemeClr val="tx1"/>
                    </a:solidFill>
                    <a:latin typeface="Segoe UI" charset="0"/>
                    <a:ea typeface="MS PGothic" charset="0"/>
                    <a:cs typeface="MS PGothic" charset="0"/>
                  </a:defRPr>
                </a:lvl9pPr>
              </a:lstStyle>
              <a:p>
                <a:endParaRPr lang="en-US">
                  <a:solidFill>
                    <a:srgbClr val="000000"/>
                  </a:solidFill>
                </a:endParaRPr>
              </a:p>
            </p:txBody>
          </p:sp>
        </p:grpSp>
        <p:sp>
          <p:nvSpPr>
            <p:cNvPr id="84" name="Freeform 83"/>
            <p:cNvSpPr>
              <a:spLocks/>
            </p:cNvSpPr>
            <p:nvPr/>
          </p:nvSpPr>
          <p:spPr bwMode="auto">
            <a:xfrm rot="16770598">
              <a:off x="4245007" y="3769494"/>
              <a:ext cx="145281" cy="148436"/>
            </a:xfrm>
            <a:custGeom>
              <a:avLst/>
              <a:gdLst>
                <a:gd name="T0" fmla="*/ 0 w 64"/>
                <a:gd name="T1" fmla="*/ 54 h 68"/>
                <a:gd name="T2" fmla="*/ 54 w 64"/>
                <a:gd name="T3" fmla="*/ 0 h 68"/>
                <a:gd name="T4" fmla="*/ 64 w 64"/>
                <a:gd name="T5" fmla="*/ 10 h 68"/>
                <a:gd name="T6" fmla="*/ 15 w 64"/>
                <a:gd name="T7" fmla="*/ 68 h 68"/>
                <a:gd name="T8" fmla="*/ 0 w 64"/>
                <a:gd name="T9" fmla="*/ 54 h 68"/>
              </a:gdLst>
              <a:ahLst/>
              <a:cxnLst>
                <a:cxn ang="0">
                  <a:pos x="T0" y="T1"/>
                </a:cxn>
                <a:cxn ang="0">
                  <a:pos x="T2" y="T3"/>
                </a:cxn>
                <a:cxn ang="0">
                  <a:pos x="T4" y="T5"/>
                </a:cxn>
                <a:cxn ang="0">
                  <a:pos x="T6" y="T7"/>
                </a:cxn>
                <a:cxn ang="0">
                  <a:pos x="T8" y="T9"/>
                </a:cxn>
              </a:cxnLst>
              <a:rect l="0" t="0" r="r" b="b"/>
              <a:pathLst>
                <a:path w="64" h="68">
                  <a:moveTo>
                    <a:pt x="0" y="54"/>
                  </a:moveTo>
                  <a:cubicBezTo>
                    <a:pt x="0" y="54"/>
                    <a:pt x="42" y="29"/>
                    <a:pt x="54" y="0"/>
                  </a:cubicBezTo>
                  <a:cubicBezTo>
                    <a:pt x="64" y="10"/>
                    <a:pt x="64" y="10"/>
                    <a:pt x="64" y="10"/>
                  </a:cubicBezTo>
                  <a:cubicBezTo>
                    <a:pt x="64" y="10"/>
                    <a:pt x="48" y="46"/>
                    <a:pt x="15" y="68"/>
                  </a:cubicBezTo>
                  <a:lnTo>
                    <a:pt x="0" y="54"/>
                  </a:lnTo>
                  <a:close/>
                </a:path>
              </a:pathLst>
            </a:custGeom>
            <a:solidFill>
              <a:srgbClr val="282827">
                <a:alpha val="50000"/>
              </a:srgb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defPPr>
                <a:defRPr lang="en-US"/>
              </a:defPPr>
              <a:lvl1pPr algn="l" defTabSz="931863" rtl="0" fontAlgn="base">
                <a:spcBef>
                  <a:spcPct val="0"/>
                </a:spcBef>
                <a:spcAft>
                  <a:spcPct val="0"/>
                </a:spcAft>
                <a:defRPr sz="2400" kern="1200">
                  <a:solidFill>
                    <a:schemeClr val="tx1"/>
                  </a:solidFill>
                  <a:latin typeface="Segoe UI" charset="0"/>
                  <a:ea typeface="MS PGothic" charset="0"/>
                  <a:cs typeface="MS PGothic" charset="0"/>
                </a:defRPr>
              </a:lvl1pPr>
              <a:lvl2pPr marL="465138" indent="-7938" algn="l" defTabSz="931863" rtl="0" fontAlgn="base">
                <a:spcBef>
                  <a:spcPct val="0"/>
                </a:spcBef>
                <a:spcAft>
                  <a:spcPct val="0"/>
                </a:spcAft>
                <a:defRPr sz="2400" kern="1200">
                  <a:solidFill>
                    <a:schemeClr val="tx1"/>
                  </a:solidFill>
                  <a:latin typeface="Segoe UI" charset="0"/>
                  <a:ea typeface="MS PGothic" charset="0"/>
                  <a:cs typeface="MS PGothic" charset="0"/>
                </a:defRPr>
              </a:lvl2pPr>
              <a:lvl3pPr marL="931863" indent="-17463" algn="l" defTabSz="931863" rtl="0" fontAlgn="base">
                <a:spcBef>
                  <a:spcPct val="0"/>
                </a:spcBef>
                <a:spcAft>
                  <a:spcPct val="0"/>
                </a:spcAft>
                <a:defRPr sz="2400" kern="1200">
                  <a:solidFill>
                    <a:schemeClr val="tx1"/>
                  </a:solidFill>
                  <a:latin typeface="Segoe UI" charset="0"/>
                  <a:ea typeface="MS PGothic" charset="0"/>
                  <a:cs typeface="MS PGothic" charset="0"/>
                </a:defRPr>
              </a:lvl3pPr>
              <a:lvl4pPr marL="1398588" indent="-26988" algn="l" defTabSz="931863" rtl="0" fontAlgn="base">
                <a:spcBef>
                  <a:spcPct val="0"/>
                </a:spcBef>
                <a:spcAft>
                  <a:spcPct val="0"/>
                </a:spcAft>
                <a:defRPr sz="2400" kern="1200">
                  <a:solidFill>
                    <a:schemeClr val="tx1"/>
                  </a:solidFill>
                  <a:latin typeface="Segoe UI" charset="0"/>
                  <a:ea typeface="MS PGothic" charset="0"/>
                  <a:cs typeface="MS PGothic" charset="0"/>
                </a:defRPr>
              </a:lvl4pPr>
              <a:lvl5pPr marL="1865313" indent="-36513" algn="l" defTabSz="931863" rtl="0" fontAlgn="base">
                <a:spcBef>
                  <a:spcPct val="0"/>
                </a:spcBef>
                <a:spcAft>
                  <a:spcPct val="0"/>
                </a:spcAft>
                <a:defRPr sz="2400" kern="1200">
                  <a:solidFill>
                    <a:schemeClr val="tx1"/>
                  </a:solidFill>
                  <a:latin typeface="Segoe UI" charset="0"/>
                  <a:ea typeface="MS PGothic" charset="0"/>
                  <a:cs typeface="MS PGothic" charset="0"/>
                </a:defRPr>
              </a:lvl5pPr>
              <a:lvl6pPr marL="2286000" algn="l" defTabSz="457200" rtl="0" eaLnBrk="1" latinLnBrk="0" hangingPunct="1">
                <a:defRPr sz="2400" kern="1200">
                  <a:solidFill>
                    <a:schemeClr val="tx1"/>
                  </a:solidFill>
                  <a:latin typeface="Segoe UI" charset="0"/>
                  <a:ea typeface="MS PGothic" charset="0"/>
                  <a:cs typeface="MS PGothic" charset="0"/>
                </a:defRPr>
              </a:lvl6pPr>
              <a:lvl7pPr marL="2743200" algn="l" defTabSz="457200" rtl="0" eaLnBrk="1" latinLnBrk="0" hangingPunct="1">
                <a:defRPr sz="2400" kern="1200">
                  <a:solidFill>
                    <a:schemeClr val="tx1"/>
                  </a:solidFill>
                  <a:latin typeface="Segoe UI" charset="0"/>
                  <a:ea typeface="MS PGothic" charset="0"/>
                  <a:cs typeface="MS PGothic" charset="0"/>
                </a:defRPr>
              </a:lvl7pPr>
              <a:lvl8pPr marL="3200400" algn="l" defTabSz="457200" rtl="0" eaLnBrk="1" latinLnBrk="0" hangingPunct="1">
                <a:defRPr sz="2400" kern="1200">
                  <a:solidFill>
                    <a:schemeClr val="tx1"/>
                  </a:solidFill>
                  <a:latin typeface="Segoe UI" charset="0"/>
                  <a:ea typeface="MS PGothic" charset="0"/>
                  <a:cs typeface="MS PGothic" charset="0"/>
                </a:defRPr>
              </a:lvl8pPr>
              <a:lvl9pPr marL="3657600" algn="l" defTabSz="457200" rtl="0" eaLnBrk="1" latinLnBrk="0" hangingPunct="1">
                <a:defRPr sz="2400" kern="1200">
                  <a:solidFill>
                    <a:schemeClr val="tx1"/>
                  </a:solidFill>
                  <a:latin typeface="Segoe UI" charset="0"/>
                  <a:ea typeface="MS PGothic" charset="0"/>
                  <a:cs typeface="MS PGothic" charset="0"/>
                </a:defRPr>
              </a:lvl9pPr>
            </a:lstStyle>
            <a:p>
              <a:endParaRPr lang="en-US">
                <a:solidFill>
                  <a:srgbClr val="000000"/>
                </a:solidFill>
              </a:endParaRPr>
            </a:p>
          </p:txBody>
        </p:sp>
      </p:grpSp>
      <p:sp>
        <p:nvSpPr>
          <p:cNvPr id="89" name="Rectangle 88"/>
          <p:cNvSpPr/>
          <p:nvPr/>
        </p:nvSpPr>
        <p:spPr bwMode="auto">
          <a:xfrm>
            <a:off x="426899" y="1888833"/>
            <a:ext cx="7193729" cy="4399446"/>
          </a:xfrm>
          <a:prstGeom prst="rect">
            <a:avLst/>
          </a:prstGeom>
          <a:noFill/>
          <a:ln w="63500" cap="sq">
            <a:solidFill>
              <a:schemeClr val="accent5"/>
            </a:solidFill>
            <a:miter lim="800000"/>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37113" tIns="182854" rIns="3017092" bIns="45713" numCol="1" spcCol="0" rtlCol="0" fromWordArt="0" anchor="t" anchorCtr="0" forceAA="0" compatLnSpc="1">
            <a:prstTxWarp prst="textNoShape">
              <a:avLst/>
            </a:prstTxWarp>
            <a:noAutofit/>
          </a:bodyPr>
          <a:lstStyle/>
          <a:p>
            <a:pPr algn="ctr" defTabSz="932293"/>
            <a:endParaRPr lang="en-US" sz="2000" dirty="0">
              <a:solidFill>
                <a:srgbClr val="505050"/>
              </a:solidFill>
              <a:latin typeface="Segoe UI Semibold" panose="020B0702040204020203" pitchFamily="34" charset="0"/>
              <a:ea typeface="Segoe UI" pitchFamily="34" charset="0"/>
              <a:cs typeface="Segoe UI Semibold" panose="020B0702040204020203" pitchFamily="34" charset="0"/>
            </a:endParaRPr>
          </a:p>
        </p:txBody>
      </p:sp>
      <p:grpSp>
        <p:nvGrpSpPr>
          <p:cNvPr id="40" name="Group 39"/>
          <p:cNvGrpSpPr/>
          <p:nvPr/>
        </p:nvGrpSpPr>
        <p:grpSpPr>
          <a:xfrm>
            <a:off x="637846" y="2120576"/>
            <a:ext cx="1218043" cy="867194"/>
            <a:chOff x="674422" y="2069776"/>
            <a:chExt cx="1218043" cy="867194"/>
          </a:xfrm>
        </p:grpSpPr>
        <p:sp>
          <p:nvSpPr>
            <p:cNvPr id="24" name="Rectangle 23"/>
            <p:cNvSpPr/>
            <p:nvPr/>
          </p:nvSpPr>
          <p:spPr bwMode="auto">
            <a:xfrm>
              <a:off x="684295" y="2152706"/>
              <a:ext cx="1197412" cy="766732"/>
            </a:xfrm>
            <a:prstGeom prst="rect">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indent="-342900" algn="ctr" defTabSz="932472" fontAlgn="base">
                <a:lnSpc>
                  <a:spcPct val="90000"/>
                </a:lnSpc>
                <a:spcBef>
                  <a:spcPct val="0"/>
                </a:spcBef>
                <a:spcAft>
                  <a:spcPct val="0"/>
                </a:spcAft>
                <a:buFont typeface="Wingdings 3" panose="05040102010807070707" pitchFamily="18" charset="2"/>
                <a:buChar char="Æ"/>
              </a:pPr>
              <a:endParaRPr lang="en-US" sz="2000" b="1" dirty="0" err="1">
                <a:solidFill>
                  <a:schemeClr val="bg1"/>
                </a:solidFill>
                <a:latin typeface="+mj-lt"/>
                <a:ea typeface="Segoe UI" pitchFamily="34" charset="0"/>
                <a:cs typeface="Segoe UI" pitchFamily="34" charset="0"/>
              </a:endParaRPr>
            </a:p>
          </p:txBody>
        </p:sp>
        <p:sp>
          <p:nvSpPr>
            <p:cNvPr id="30" name="Flowchart: Manual Input 29"/>
            <p:cNvSpPr/>
            <p:nvPr/>
          </p:nvSpPr>
          <p:spPr bwMode="auto">
            <a:xfrm>
              <a:off x="678531" y="2452569"/>
              <a:ext cx="1186180" cy="446908"/>
            </a:xfrm>
            <a:prstGeom prst="flowChartManualInput">
              <a:avLst/>
            </a:prstGeom>
            <a:solidFill>
              <a:schemeClr val="bg1">
                <a:lumMod val="95000"/>
                <a:alpha val="29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indent="-342900" algn="ctr" defTabSz="932472" fontAlgn="base">
                <a:lnSpc>
                  <a:spcPct val="90000"/>
                </a:lnSpc>
                <a:spcBef>
                  <a:spcPct val="0"/>
                </a:spcBef>
                <a:spcAft>
                  <a:spcPct val="0"/>
                </a:spcAft>
                <a:buFont typeface="Wingdings 3" panose="05040102010807070707" pitchFamily="18" charset="2"/>
                <a:buChar char="Æ"/>
              </a:pPr>
              <a:endParaRPr lang="en-US" sz="2000" b="1" dirty="0" err="1">
                <a:solidFill>
                  <a:schemeClr val="bg1"/>
                </a:solidFill>
                <a:latin typeface="+mj-lt"/>
                <a:ea typeface="Segoe UI" pitchFamily="34" charset="0"/>
                <a:cs typeface="Segoe UI" pitchFamily="34" charset="0"/>
              </a:endParaRPr>
            </a:p>
          </p:txBody>
        </p:sp>
        <p:grpSp>
          <p:nvGrpSpPr>
            <p:cNvPr id="119" name="Group 118"/>
            <p:cNvGrpSpPr/>
            <p:nvPr/>
          </p:nvGrpSpPr>
          <p:grpSpPr>
            <a:xfrm>
              <a:off x="674422" y="2069776"/>
              <a:ext cx="1218043" cy="867194"/>
              <a:chOff x="663664" y="2069776"/>
              <a:chExt cx="1218043" cy="867194"/>
            </a:xfrm>
          </p:grpSpPr>
          <p:pic>
            <p:nvPicPr>
              <p:cNvPr id="120" name="Picture 119"/>
              <p:cNvPicPr>
                <a:picLocks noChangeAspect="1"/>
              </p:cNvPicPr>
              <p:nvPr/>
            </p:nvPicPr>
            <p:blipFill>
              <a:blip r:embed="rId7"/>
              <a:stretch>
                <a:fillRect/>
              </a:stretch>
            </p:blipFill>
            <p:spPr>
              <a:xfrm>
                <a:off x="663664" y="2069776"/>
                <a:ext cx="1218043" cy="867194"/>
              </a:xfrm>
              <a:prstGeom prst="rect">
                <a:avLst/>
              </a:prstGeom>
            </p:spPr>
          </p:pic>
          <p:sp>
            <p:nvSpPr>
              <p:cNvPr id="121" name="Freeform 14"/>
              <p:cNvSpPr>
                <a:spLocks noEditPoints="1"/>
              </p:cNvSpPr>
              <p:nvPr/>
            </p:nvSpPr>
            <p:spPr bwMode="auto">
              <a:xfrm>
                <a:off x="1064811" y="2314943"/>
                <a:ext cx="415748" cy="442334"/>
              </a:xfrm>
              <a:custGeom>
                <a:avLst/>
                <a:gdLst>
                  <a:gd name="T0" fmla="*/ 52 w 117"/>
                  <a:gd name="T1" fmla="*/ 9 h 117"/>
                  <a:gd name="T2" fmla="*/ 117 w 117"/>
                  <a:gd name="T3" fmla="*/ 0 h 117"/>
                  <a:gd name="T4" fmla="*/ 117 w 117"/>
                  <a:gd name="T5" fmla="*/ 57 h 117"/>
                  <a:gd name="T6" fmla="*/ 52 w 117"/>
                  <a:gd name="T7" fmla="*/ 57 h 117"/>
                  <a:gd name="T8" fmla="*/ 52 w 117"/>
                  <a:gd name="T9" fmla="*/ 9 h 117"/>
                  <a:gd name="T10" fmla="*/ 52 w 117"/>
                  <a:gd name="T11" fmla="*/ 9 h 117"/>
                  <a:gd name="T12" fmla="*/ 50 w 117"/>
                  <a:gd name="T13" fmla="*/ 57 h 117"/>
                  <a:gd name="T14" fmla="*/ 50 w 117"/>
                  <a:gd name="T15" fmla="*/ 9 h 117"/>
                  <a:gd name="T16" fmla="*/ 0 w 117"/>
                  <a:gd name="T17" fmla="*/ 16 h 117"/>
                  <a:gd name="T18" fmla="*/ 0 w 117"/>
                  <a:gd name="T19" fmla="*/ 57 h 117"/>
                  <a:gd name="T20" fmla="*/ 50 w 117"/>
                  <a:gd name="T21" fmla="*/ 57 h 117"/>
                  <a:gd name="T22" fmla="*/ 50 w 117"/>
                  <a:gd name="T23" fmla="*/ 57 h 117"/>
                  <a:gd name="T24" fmla="*/ 52 w 117"/>
                  <a:gd name="T25" fmla="*/ 59 h 117"/>
                  <a:gd name="T26" fmla="*/ 52 w 117"/>
                  <a:gd name="T27" fmla="*/ 108 h 117"/>
                  <a:gd name="T28" fmla="*/ 117 w 117"/>
                  <a:gd name="T29" fmla="*/ 117 h 117"/>
                  <a:gd name="T30" fmla="*/ 117 w 117"/>
                  <a:gd name="T31" fmla="*/ 59 h 117"/>
                  <a:gd name="T32" fmla="*/ 52 w 117"/>
                  <a:gd name="T33" fmla="*/ 59 h 117"/>
                  <a:gd name="T34" fmla="*/ 52 w 117"/>
                  <a:gd name="T35" fmla="*/ 59 h 117"/>
                  <a:gd name="T36" fmla="*/ 50 w 117"/>
                  <a:gd name="T37" fmla="*/ 59 h 117"/>
                  <a:gd name="T38" fmla="*/ 0 w 117"/>
                  <a:gd name="T39" fmla="*/ 59 h 117"/>
                  <a:gd name="T40" fmla="*/ 0 w 117"/>
                  <a:gd name="T41" fmla="*/ 100 h 117"/>
                  <a:gd name="T42" fmla="*/ 50 w 117"/>
                  <a:gd name="T43" fmla="*/ 107 h 117"/>
                  <a:gd name="T44" fmla="*/ 50 w 117"/>
                  <a:gd name="T45" fmla="*/ 59 h 117"/>
                  <a:gd name="T46" fmla="*/ 50 w 117"/>
                  <a:gd name="T47" fmla="*/ 5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7" h="117">
                    <a:moveTo>
                      <a:pt x="52" y="9"/>
                    </a:moveTo>
                    <a:cubicBezTo>
                      <a:pt x="117" y="0"/>
                      <a:pt x="117" y="0"/>
                      <a:pt x="117" y="0"/>
                    </a:cubicBezTo>
                    <a:cubicBezTo>
                      <a:pt x="117" y="57"/>
                      <a:pt x="117" y="57"/>
                      <a:pt x="117" y="57"/>
                    </a:cubicBezTo>
                    <a:cubicBezTo>
                      <a:pt x="52" y="57"/>
                      <a:pt x="52" y="57"/>
                      <a:pt x="52" y="57"/>
                    </a:cubicBezTo>
                    <a:cubicBezTo>
                      <a:pt x="52" y="9"/>
                      <a:pt x="52" y="9"/>
                      <a:pt x="52" y="9"/>
                    </a:cubicBezTo>
                    <a:cubicBezTo>
                      <a:pt x="52" y="9"/>
                      <a:pt x="52" y="9"/>
                      <a:pt x="52" y="9"/>
                    </a:cubicBezTo>
                    <a:close/>
                    <a:moveTo>
                      <a:pt x="50" y="57"/>
                    </a:moveTo>
                    <a:cubicBezTo>
                      <a:pt x="50" y="9"/>
                      <a:pt x="50" y="9"/>
                      <a:pt x="50" y="9"/>
                    </a:cubicBezTo>
                    <a:cubicBezTo>
                      <a:pt x="0" y="16"/>
                      <a:pt x="0" y="16"/>
                      <a:pt x="0" y="16"/>
                    </a:cubicBezTo>
                    <a:cubicBezTo>
                      <a:pt x="0" y="57"/>
                      <a:pt x="0" y="57"/>
                      <a:pt x="0" y="57"/>
                    </a:cubicBezTo>
                    <a:cubicBezTo>
                      <a:pt x="50" y="57"/>
                      <a:pt x="50" y="57"/>
                      <a:pt x="50" y="57"/>
                    </a:cubicBezTo>
                    <a:cubicBezTo>
                      <a:pt x="50" y="57"/>
                      <a:pt x="50" y="57"/>
                      <a:pt x="50" y="57"/>
                    </a:cubicBezTo>
                    <a:close/>
                    <a:moveTo>
                      <a:pt x="52" y="59"/>
                    </a:moveTo>
                    <a:cubicBezTo>
                      <a:pt x="52" y="108"/>
                      <a:pt x="52" y="108"/>
                      <a:pt x="52" y="108"/>
                    </a:cubicBezTo>
                    <a:cubicBezTo>
                      <a:pt x="117" y="117"/>
                      <a:pt x="117" y="117"/>
                      <a:pt x="117" y="117"/>
                    </a:cubicBezTo>
                    <a:cubicBezTo>
                      <a:pt x="117" y="59"/>
                      <a:pt x="117" y="59"/>
                      <a:pt x="117" y="59"/>
                    </a:cubicBezTo>
                    <a:cubicBezTo>
                      <a:pt x="52" y="59"/>
                      <a:pt x="52" y="59"/>
                      <a:pt x="52" y="59"/>
                    </a:cubicBezTo>
                    <a:cubicBezTo>
                      <a:pt x="52" y="59"/>
                      <a:pt x="52" y="59"/>
                      <a:pt x="52" y="59"/>
                    </a:cubicBezTo>
                    <a:close/>
                    <a:moveTo>
                      <a:pt x="50" y="59"/>
                    </a:moveTo>
                    <a:cubicBezTo>
                      <a:pt x="0" y="59"/>
                      <a:pt x="0" y="59"/>
                      <a:pt x="0" y="59"/>
                    </a:cubicBezTo>
                    <a:cubicBezTo>
                      <a:pt x="0" y="100"/>
                      <a:pt x="0" y="100"/>
                      <a:pt x="0" y="100"/>
                    </a:cubicBezTo>
                    <a:cubicBezTo>
                      <a:pt x="50" y="107"/>
                      <a:pt x="50" y="107"/>
                      <a:pt x="50" y="107"/>
                    </a:cubicBezTo>
                    <a:cubicBezTo>
                      <a:pt x="50" y="59"/>
                      <a:pt x="50" y="59"/>
                      <a:pt x="50" y="59"/>
                    </a:cubicBezTo>
                    <a:cubicBezTo>
                      <a:pt x="50" y="59"/>
                      <a:pt x="50" y="59"/>
                      <a:pt x="50" y="59"/>
                    </a:cubicBezTo>
                    <a:close/>
                  </a:path>
                </a:pathLst>
              </a:custGeom>
              <a:solidFill>
                <a:schemeClr val="accent5"/>
              </a:solidFill>
              <a:ln>
                <a:noFill/>
              </a:ln>
              <a:extLst/>
            </p:spPr>
            <p:txBody>
              <a:bodyPr vert="horz" wrap="square" lIns="93247" tIns="46623" rIns="93247" bIns="46623" numCol="1" anchor="t" anchorCtr="0" compatLnSpc="1">
                <a:prstTxWarp prst="textNoShape">
                  <a:avLst/>
                </a:prstTxWarp>
              </a:bodyPr>
              <a:lstStyle/>
              <a:p>
                <a:pPr defTabSz="684942"/>
                <a:endParaRPr lang="en-US" sz="1399" dirty="0">
                  <a:ln>
                    <a:solidFill>
                      <a:srgbClr val="FFFFFF">
                        <a:alpha val="0"/>
                      </a:srgbClr>
                    </a:solidFill>
                  </a:ln>
                  <a:gradFill>
                    <a:gsLst>
                      <a:gs pos="0">
                        <a:srgbClr val="FFFFFF">
                          <a:lumMod val="0"/>
                          <a:lumOff val="100000"/>
                        </a:srgbClr>
                      </a:gs>
                      <a:gs pos="100000">
                        <a:srgbClr val="FFFFFF">
                          <a:lumMod val="0"/>
                          <a:lumOff val="100000"/>
                        </a:srgbClr>
                      </a:gs>
                    </a:gsLst>
                    <a:lin ang="5400000" scaled="0"/>
                  </a:gradFill>
                </a:endParaRPr>
              </a:p>
            </p:txBody>
          </p:sp>
        </p:grpSp>
      </p:grpSp>
      <p:grpSp>
        <p:nvGrpSpPr>
          <p:cNvPr id="32" name="Group 31"/>
          <p:cNvGrpSpPr/>
          <p:nvPr/>
        </p:nvGrpSpPr>
        <p:grpSpPr>
          <a:xfrm>
            <a:off x="622699" y="4025471"/>
            <a:ext cx="1222432" cy="867194"/>
            <a:chOff x="659275" y="3735613"/>
            <a:chExt cx="1222432" cy="867194"/>
          </a:xfrm>
        </p:grpSpPr>
        <p:grpSp>
          <p:nvGrpSpPr>
            <p:cNvPr id="31" name="Group 30"/>
            <p:cNvGrpSpPr/>
            <p:nvPr/>
          </p:nvGrpSpPr>
          <p:grpSpPr>
            <a:xfrm>
              <a:off x="659275" y="3827823"/>
              <a:ext cx="1203176" cy="766732"/>
              <a:chOff x="2000982" y="3629316"/>
              <a:chExt cx="1203176" cy="766732"/>
            </a:xfrm>
          </p:grpSpPr>
          <p:sp>
            <p:nvSpPr>
              <p:cNvPr id="125" name="Rectangle 124"/>
              <p:cNvSpPr/>
              <p:nvPr/>
            </p:nvSpPr>
            <p:spPr bwMode="auto">
              <a:xfrm>
                <a:off x="2006746" y="3629316"/>
                <a:ext cx="1197412" cy="766732"/>
              </a:xfrm>
              <a:prstGeom prst="rect">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indent="-342900" algn="ctr" defTabSz="932472" fontAlgn="base">
                  <a:lnSpc>
                    <a:spcPct val="90000"/>
                  </a:lnSpc>
                  <a:spcBef>
                    <a:spcPct val="0"/>
                  </a:spcBef>
                  <a:spcAft>
                    <a:spcPct val="0"/>
                  </a:spcAft>
                  <a:buFont typeface="Wingdings 3" panose="05040102010807070707" pitchFamily="18" charset="2"/>
                  <a:buChar char="Æ"/>
                </a:pPr>
                <a:endParaRPr lang="en-US" sz="2000" b="1" dirty="0" err="1">
                  <a:solidFill>
                    <a:schemeClr val="bg1"/>
                  </a:solidFill>
                  <a:latin typeface="+mj-lt"/>
                  <a:ea typeface="Segoe UI" pitchFamily="34" charset="0"/>
                  <a:cs typeface="Segoe UI" pitchFamily="34" charset="0"/>
                </a:endParaRPr>
              </a:p>
            </p:txBody>
          </p:sp>
          <p:sp>
            <p:nvSpPr>
              <p:cNvPr id="126" name="Flowchart: Manual Input 125"/>
              <p:cNvSpPr/>
              <p:nvPr/>
            </p:nvSpPr>
            <p:spPr bwMode="auto">
              <a:xfrm>
                <a:off x="2000982" y="3929179"/>
                <a:ext cx="1186180" cy="446908"/>
              </a:xfrm>
              <a:prstGeom prst="flowChartManualInput">
                <a:avLst/>
              </a:prstGeom>
              <a:solidFill>
                <a:schemeClr val="bg1">
                  <a:lumMod val="95000"/>
                  <a:alpha val="29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indent="-342900" algn="ctr" defTabSz="932472" fontAlgn="base">
                  <a:lnSpc>
                    <a:spcPct val="90000"/>
                  </a:lnSpc>
                  <a:spcBef>
                    <a:spcPct val="0"/>
                  </a:spcBef>
                  <a:spcAft>
                    <a:spcPct val="0"/>
                  </a:spcAft>
                  <a:buFont typeface="Wingdings 3" panose="05040102010807070707" pitchFamily="18" charset="2"/>
                  <a:buChar char="Æ"/>
                </a:pPr>
                <a:endParaRPr lang="en-US" sz="2000" b="1" dirty="0" err="1">
                  <a:solidFill>
                    <a:schemeClr val="bg1"/>
                  </a:solidFill>
                  <a:latin typeface="+mj-lt"/>
                  <a:ea typeface="Segoe UI" pitchFamily="34" charset="0"/>
                  <a:cs typeface="Segoe UI" pitchFamily="34" charset="0"/>
                </a:endParaRPr>
              </a:p>
            </p:txBody>
          </p:sp>
        </p:grpSp>
        <p:pic>
          <p:nvPicPr>
            <p:cNvPr id="132" name="Picture 131"/>
            <p:cNvPicPr>
              <a:picLocks noChangeAspect="1"/>
            </p:cNvPicPr>
            <p:nvPr/>
          </p:nvPicPr>
          <p:blipFill>
            <a:blip r:embed="rId8"/>
            <a:stretch>
              <a:fillRect/>
            </a:stretch>
          </p:blipFill>
          <p:spPr>
            <a:xfrm>
              <a:off x="663664" y="3735613"/>
              <a:ext cx="1218043" cy="867194"/>
            </a:xfrm>
            <a:prstGeom prst="rect">
              <a:avLst/>
            </a:prstGeom>
          </p:spPr>
        </p:pic>
        <p:sp>
          <p:nvSpPr>
            <p:cNvPr id="133" name="Freeform 132"/>
            <p:cNvSpPr/>
            <p:nvPr/>
          </p:nvSpPr>
          <p:spPr>
            <a:xfrm flipH="1">
              <a:off x="1081646" y="3935617"/>
              <a:ext cx="382079" cy="468431"/>
            </a:xfrm>
            <a:custGeom>
              <a:avLst/>
              <a:gdLst/>
              <a:ahLst/>
              <a:cxnLst/>
              <a:rect l="l" t="t" r="r" b="b"/>
              <a:pathLst>
                <a:path w="1932881" h="2369719">
                  <a:moveTo>
                    <a:pt x="488093" y="575323"/>
                  </a:moveTo>
                  <a:cubicBezTo>
                    <a:pt x="338893" y="573077"/>
                    <a:pt x="169762" y="642935"/>
                    <a:pt x="53413" y="804583"/>
                  </a:cubicBezTo>
                  <a:cubicBezTo>
                    <a:pt x="497047" y="1068979"/>
                    <a:pt x="330747" y="1613691"/>
                    <a:pt x="0" y="1740159"/>
                  </a:cubicBezTo>
                  <a:cubicBezTo>
                    <a:pt x="105673" y="2034797"/>
                    <a:pt x="299409" y="2333820"/>
                    <a:pt x="513657" y="2366173"/>
                  </a:cubicBezTo>
                  <a:cubicBezTo>
                    <a:pt x="594199" y="2391136"/>
                    <a:pt x="729454" y="2276492"/>
                    <a:pt x="890919" y="2266437"/>
                  </a:cubicBezTo>
                  <a:cubicBezTo>
                    <a:pt x="890918" y="2266609"/>
                    <a:pt x="890917" y="2266782"/>
                    <a:pt x="890916" y="2266954"/>
                  </a:cubicBezTo>
                  <a:cubicBezTo>
                    <a:pt x="901140" y="2265818"/>
                    <a:pt x="911280" y="2265182"/>
                    <a:pt x="921362" y="2266695"/>
                  </a:cubicBezTo>
                  <a:cubicBezTo>
                    <a:pt x="931443" y="2265182"/>
                    <a:pt x="941583" y="2265818"/>
                    <a:pt x="951807" y="2266954"/>
                  </a:cubicBezTo>
                  <a:cubicBezTo>
                    <a:pt x="951806" y="2266782"/>
                    <a:pt x="951806" y="2266609"/>
                    <a:pt x="951805" y="2266437"/>
                  </a:cubicBezTo>
                  <a:cubicBezTo>
                    <a:pt x="1113270" y="2276492"/>
                    <a:pt x="1248524" y="2391136"/>
                    <a:pt x="1329066" y="2366173"/>
                  </a:cubicBezTo>
                  <a:cubicBezTo>
                    <a:pt x="1644449" y="2318548"/>
                    <a:pt x="1915383" y="1693073"/>
                    <a:pt x="1932316" y="1356523"/>
                  </a:cubicBezTo>
                  <a:cubicBezTo>
                    <a:pt x="1947794" y="814789"/>
                    <a:pt x="1642585" y="587454"/>
                    <a:pt x="1382833" y="575744"/>
                  </a:cubicBezTo>
                  <a:cubicBezTo>
                    <a:pt x="1322890" y="573042"/>
                    <a:pt x="1265368" y="581823"/>
                    <a:pt x="1214766" y="600873"/>
                  </a:cubicBezTo>
                  <a:cubicBezTo>
                    <a:pt x="1134096" y="619227"/>
                    <a:pt x="996615" y="685867"/>
                    <a:pt x="898814" y="685867"/>
                  </a:cubicBezTo>
                  <a:cubicBezTo>
                    <a:pt x="825776" y="681035"/>
                    <a:pt x="696845" y="624112"/>
                    <a:pt x="627957" y="600873"/>
                  </a:cubicBezTo>
                  <a:cubicBezTo>
                    <a:pt x="585346" y="584831"/>
                    <a:pt x="537827" y="576071"/>
                    <a:pt x="488093" y="575323"/>
                  </a:cubicBezTo>
                  <a:close/>
                  <a:moveTo>
                    <a:pt x="492096" y="0"/>
                  </a:moveTo>
                  <a:cubicBezTo>
                    <a:pt x="474634" y="292100"/>
                    <a:pt x="711965" y="562768"/>
                    <a:pt x="968346" y="540543"/>
                  </a:cubicBezTo>
                  <a:cubicBezTo>
                    <a:pt x="947708" y="119855"/>
                    <a:pt x="619890" y="25399"/>
                    <a:pt x="492096" y="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27" tIns="45713" rIns="91427" bIns="45713" numCol="1" spcCol="0" rtlCol="0" fromWordArt="0" anchor="ctr" anchorCtr="0" forceAA="0" compatLnSpc="1">
              <a:prstTxWarp prst="textNoShape">
                <a:avLst/>
              </a:prstTxWarp>
              <a:noAutofit/>
            </a:bodyPr>
            <a:lstStyle/>
            <a:p>
              <a:pPr algn="ctr" defTabSz="931684"/>
              <a:endParaRPr lang="en-US" dirty="0">
                <a:ln>
                  <a:solidFill>
                    <a:srgbClr val="FFFFFF">
                      <a:alpha val="0"/>
                    </a:srgbClr>
                  </a:solidFill>
                </a:ln>
                <a:solidFill>
                  <a:srgbClr val="FFFFFF"/>
                </a:solidFill>
              </a:endParaRPr>
            </a:p>
          </p:txBody>
        </p:sp>
      </p:grpSp>
      <p:grpSp>
        <p:nvGrpSpPr>
          <p:cNvPr id="36" name="Group 35"/>
          <p:cNvGrpSpPr/>
          <p:nvPr/>
        </p:nvGrpSpPr>
        <p:grpSpPr>
          <a:xfrm>
            <a:off x="986635" y="4971187"/>
            <a:ext cx="525885" cy="895426"/>
            <a:chOff x="1478823" y="4983887"/>
            <a:chExt cx="525885" cy="895426"/>
          </a:xfrm>
        </p:grpSpPr>
        <p:pic>
          <p:nvPicPr>
            <p:cNvPr id="35" name="Picture 34"/>
            <p:cNvPicPr>
              <a:picLocks noChangeAspect="1"/>
            </p:cNvPicPr>
            <p:nvPr/>
          </p:nvPicPr>
          <p:blipFill>
            <a:blip r:embed="rId9"/>
            <a:stretch>
              <a:fillRect/>
            </a:stretch>
          </p:blipFill>
          <p:spPr>
            <a:xfrm>
              <a:off x="1478823" y="4983887"/>
              <a:ext cx="525885" cy="895426"/>
            </a:xfrm>
            <a:prstGeom prst="rect">
              <a:avLst/>
            </a:prstGeom>
          </p:spPr>
        </p:pic>
        <p:sp>
          <p:nvSpPr>
            <p:cNvPr id="134" name="Freeform 14"/>
            <p:cNvSpPr>
              <a:spLocks noEditPoints="1"/>
            </p:cNvSpPr>
            <p:nvPr/>
          </p:nvSpPr>
          <p:spPr bwMode="auto">
            <a:xfrm>
              <a:off x="1570043" y="5220457"/>
              <a:ext cx="322422" cy="343040"/>
            </a:xfrm>
            <a:custGeom>
              <a:avLst/>
              <a:gdLst>
                <a:gd name="T0" fmla="*/ 52 w 117"/>
                <a:gd name="T1" fmla="*/ 9 h 117"/>
                <a:gd name="T2" fmla="*/ 117 w 117"/>
                <a:gd name="T3" fmla="*/ 0 h 117"/>
                <a:gd name="T4" fmla="*/ 117 w 117"/>
                <a:gd name="T5" fmla="*/ 57 h 117"/>
                <a:gd name="T6" fmla="*/ 52 w 117"/>
                <a:gd name="T7" fmla="*/ 57 h 117"/>
                <a:gd name="T8" fmla="*/ 52 w 117"/>
                <a:gd name="T9" fmla="*/ 9 h 117"/>
                <a:gd name="T10" fmla="*/ 52 w 117"/>
                <a:gd name="T11" fmla="*/ 9 h 117"/>
                <a:gd name="T12" fmla="*/ 50 w 117"/>
                <a:gd name="T13" fmla="*/ 57 h 117"/>
                <a:gd name="T14" fmla="*/ 50 w 117"/>
                <a:gd name="T15" fmla="*/ 9 h 117"/>
                <a:gd name="T16" fmla="*/ 0 w 117"/>
                <a:gd name="T17" fmla="*/ 16 h 117"/>
                <a:gd name="T18" fmla="*/ 0 w 117"/>
                <a:gd name="T19" fmla="*/ 57 h 117"/>
                <a:gd name="T20" fmla="*/ 50 w 117"/>
                <a:gd name="T21" fmla="*/ 57 h 117"/>
                <a:gd name="T22" fmla="*/ 50 w 117"/>
                <a:gd name="T23" fmla="*/ 57 h 117"/>
                <a:gd name="T24" fmla="*/ 52 w 117"/>
                <a:gd name="T25" fmla="*/ 59 h 117"/>
                <a:gd name="T26" fmla="*/ 52 w 117"/>
                <a:gd name="T27" fmla="*/ 108 h 117"/>
                <a:gd name="T28" fmla="*/ 117 w 117"/>
                <a:gd name="T29" fmla="*/ 117 h 117"/>
                <a:gd name="T30" fmla="*/ 117 w 117"/>
                <a:gd name="T31" fmla="*/ 59 h 117"/>
                <a:gd name="T32" fmla="*/ 52 w 117"/>
                <a:gd name="T33" fmla="*/ 59 h 117"/>
                <a:gd name="T34" fmla="*/ 52 w 117"/>
                <a:gd name="T35" fmla="*/ 59 h 117"/>
                <a:gd name="T36" fmla="*/ 50 w 117"/>
                <a:gd name="T37" fmla="*/ 59 h 117"/>
                <a:gd name="T38" fmla="*/ 0 w 117"/>
                <a:gd name="T39" fmla="*/ 59 h 117"/>
                <a:gd name="T40" fmla="*/ 0 w 117"/>
                <a:gd name="T41" fmla="*/ 100 h 117"/>
                <a:gd name="T42" fmla="*/ 50 w 117"/>
                <a:gd name="T43" fmla="*/ 107 h 117"/>
                <a:gd name="T44" fmla="*/ 50 w 117"/>
                <a:gd name="T45" fmla="*/ 59 h 117"/>
                <a:gd name="T46" fmla="*/ 50 w 117"/>
                <a:gd name="T47" fmla="*/ 5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7" h="117">
                  <a:moveTo>
                    <a:pt x="52" y="9"/>
                  </a:moveTo>
                  <a:cubicBezTo>
                    <a:pt x="117" y="0"/>
                    <a:pt x="117" y="0"/>
                    <a:pt x="117" y="0"/>
                  </a:cubicBezTo>
                  <a:cubicBezTo>
                    <a:pt x="117" y="57"/>
                    <a:pt x="117" y="57"/>
                    <a:pt x="117" y="57"/>
                  </a:cubicBezTo>
                  <a:cubicBezTo>
                    <a:pt x="52" y="57"/>
                    <a:pt x="52" y="57"/>
                    <a:pt x="52" y="57"/>
                  </a:cubicBezTo>
                  <a:cubicBezTo>
                    <a:pt x="52" y="9"/>
                    <a:pt x="52" y="9"/>
                    <a:pt x="52" y="9"/>
                  </a:cubicBezTo>
                  <a:cubicBezTo>
                    <a:pt x="52" y="9"/>
                    <a:pt x="52" y="9"/>
                    <a:pt x="52" y="9"/>
                  </a:cubicBezTo>
                  <a:close/>
                  <a:moveTo>
                    <a:pt x="50" y="57"/>
                  </a:moveTo>
                  <a:cubicBezTo>
                    <a:pt x="50" y="9"/>
                    <a:pt x="50" y="9"/>
                    <a:pt x="50" y="9"/>
                  </a:cubicBezTo>
                  <a:cubicBezTo>
                    <a:pt x="0" y="16"/>
                    <a:pt x="0" y="16"/>
                    <a:pt x="0" y="16"/>
                  </a:cubicBezTo>
                  <a:cubicBezTo>
                    <a:pt x="0" y="57"/>
                    <a:pt x="0" y="57"/>
                    <a:pt x="0" y="57"/>
                  </a:cubicBezTo>
                  <a:cubicBezTo>
                    <a:pt x="50" y="57"/>
                    <a:pt x="50" y="57"/>
                    <a:pt x="50" y="57"/>
                  </a:cubicBezTo>
                  <a:cubicBezTo>
                    <a:pt x="50" y="57"/>
                    <a:pt x="50" y="57"/>
                    <a:pt x="50" y="57"/>
                  </a:cubicBezTo>
                  <a:close/>
                  <a:moveTo>
                    <a:pt x="52" y="59"/>
                  </a:moveTo>
                  <a:cubicBezTo>
                    <a:pt x="52" y="108"/>
                    <a:pt x="52" y="108"/>
                    <a:pt x="52" y="108"/>
                  </a:cubicBezTo>
                  <a:cubicBezTo>
                    <a:pt x="117" y="117"/>
                    <a:pt x="117" y="117"/>
                    <a:pt x="117" y="117"/>
                  </a:cubicBezTo>
                  <a:cubicBezTo>
                    <a:pt x="117" y="59"/>
                    <a:pt x="117" y="59"/>
                    <a:pt x="117" y="59"/>
                  </a:cubicBezTo>
                  <a:cubicBezTo>
                    <a:pt x="52" y="59"/>
                    <a:pt x="52" y="59"/>
                    <a:pt x="52" y="59"/>
                  </a:cubicBezTo>
                  <a:cubicBezTo>
                    <a:pt x="52" y="59"/>
                    <a:pt x="52" y="59"/>
                    <a:pt x="52" y="59"/>
                  </a:cubicBezTo>
                  <a:close/>
                  <a:moveTo>
                    <a:pt x="50" y="59"/>
                  </a:moveTo>
                  <a:cubicBezTo>
                    <a:pt x="0" y="59"/>
                    <a:pt x="0" y="59"/>
                    <a:pt x="0" y="59"/>
                  </a:cubicBezTo>
                  <a:cubicBezTo>
                    <a:pt x="0" y="100"/>
                    <a:pt x="0" y="100"/>
                    <a:pt x="0" y="100"/>
                  </a:cubicBezTo>
                  <a:cubicBezTo>
                    <a:pt x="50" y="107"/>
                    <a:pt x="50" y="107"/>
                    <a:pt x="50" y="107"/>
                  </a:cubicBezTo>
                  <a:cubicBezTo>
                    <a:pt x="50" y="59"/>
                    <a:pt x="50" y="59"/>
                    <a:pt x="50" y="59"/>
                  </a:cubicBezTo>
                  <a:cubicBezTo>
                    <a:pt x="50" y="59"/>
                    <a:pt x="50" y="59"/>
                    <a:pt x="50" y="59"/>
                  </a:cubicBezTo>
                  <a:close/>
                </a:path>
              </a:pathLst>
            </a:custGeom>
            <a:solidFill>
              <a:srgbClr val="515151"/>
            </a:solidFill>
            <a:ln>
              <a:noFill/>
            </a:ln>
            <a:extLst/>
          </p:spPr>
          <p:txBody>
            <a:bodyPr vert="horz" wrap="square" lIns="93247" tIns="46623" rIns="93247" bIns="46623" numCol="1" anchor="t" anchorCtr="0" compatLnSpc="1">
              <a:prstTxWarp prst="textNoShape">
                <a:avLst/>
              </a:prstTxWarp>
            </a:bodyPr>
            <a:lstStyle/>
            <a:p>
              <a:pPr defTabSz="684942"/>
              <a:endParaRPr lang="en-US" sz="1399" dirty="0">
                <a:ln>
                  <a:solidFill>
                    <a:srgbClr val="FFFFFF">
                      <a:alpha val="0"/>
                    </a:srgbClr>
                  </a:solidFill>
                </a:ln>
                <a:gradFill>
                  <a:gsLst>
                    <a:gs pos="0">
                      <a:srgbClr val="FFFFFF">
                        <a:lumMod val="0"/>
                        <a:lumOff val="100000"/>
                      </a:srgbClr>
                    </a:gs>
                    <a:gs pos="100000">
                      <a:srgbClr val="FFFFFF">
                        <a:lumMod val="0"/>
                        <a:lumOff val="100000"/>
                      </a:srgbClr>
                    </a:gs>
                  </a:gsLst>
                  <a:lin ang="5400000" scaled="0"/>
                </a:gradFill>
              </a:endParaRPr>
            </a:p>
          </p:txBody>
        </p:sp>
      </p:grpSp>
      <p:grpSp>
        <p:nvGrpSpPr>
          <p:cNvPr id="38" name="Group 37"/>
          <p:cNvGrpSpPr/>
          <p:nvPr/>
        </p:nvGrpSpPr>
        <p:grpSpPr>
          <a:xfrm>
            <a:off x="990064" y="3049196"/>
            <a:ext cx="528192" cy="899354"/>
            <a:chOff x="1026640" y="3074596"/>
            <a:chExt cx="528192" cy="899354"/>
          </a:xfrm>
        </p:grpSpPr>
        <p:pic>
          <p:nvPicPr>
            <p:cNvPr id="37" name="Picture 36"/>
            <p:cNvPicPr>
              <a:picLocks noChangeAspect="1"/>
            </p:cNvPicPr>
            <p:nvPr/>
          </p:nvPicPr>
          <p:blipFill>
            <a:blip r:embed="rId10"/>
            <a:stretch>
              <a:fillRect/>
            </a:stretch>
          </p:blipFill>
          <p:spPr>
            <a:xfrm>
              <a:off x="1026640" y="3074596"/>
              <a:ext cx="528192" cy="899354"/>
            </a:xfrm>
            <a:prstGeom prst="rect">
              <a:avLst/>
            </a:prstGeom>
          </p:spPr>
        </p:pic>
        <p:sp>
          <p:nvSpPr>
            <p:cNvPr id="135" name="Oval 4"/>
            <p:cNvSpPr/>
            <p:nvPr/>
          </p:nvSpPr>
          <p:spPr bwMode="auto">
            <a:xfrm>
              <a:off x="1179315" y="3333984"/>
              <a:ext cx="222842" cy="274062"/>
            </a:xfrm>
            <a:custGeom>
              <a:avLst/>
              <a:gdLst/>
              <a:ahLst/>
              <a:cxnLst/>
              <a:rect l="l" t="t" r="r" b="b"/>
              <a:pathLst>
                <a:path w="1747578" h="2149246">
                  <a:moveTo>
                    <a:pt x="302203" y="735737"/>
                  </a:moveTo>
                  <a:lnTo>
                    <a:pt x="1445203" y="735737"/>
                  </a:lnTo>
                  <a:lnTo>
                    <a:pt x="1445203" y="1520085"/>
                  </a:lnTo>
                  <a:cubicBezTo>
                    <a:pt x="1445203" y="1632311"/>
                    <a:pt x="1359911" y="1723289"/>
                    <a:pt x="1254699" y="1723289"/>
                  </a:cubicBezTo>
                  <a:lnTo>
                    <a:pt x="1205230" y="1723289"/>
                  </a:lnTo>
                  <a:lnTo>
                    <a:pt x="1205230" y="2013356"/>
                  </a:lnTo>
                  <a:cubicBezTo>
                    <a:pt x="1205230" y="2088406"/>
                    <a:pt x="1144390" y="2149246"/>
                    <a:pt x="1069340" y="2149246"/>
                  </a:cubicBezTo>
                  <a:cubicBezTo>
                    <a:pt x="994290" y="2149246"/>
                    <a:pt x="933450" y="2088406"/>
                    <a:pt x="933450" y="2013356"/>
                  </a:cubicBezTo>
                  <a:lnTo>
                    <a:pt x="933450" y="1723289"/>
                  </a:lnTo>
                  <a:lnTo>
                    <a:pt x="799241" y="1723289"/>
                  </a:lnTo>
                  <a:lnTo>
                    <a:pt x="799241" y="2013356"/>
                  </a:lnTo>
                  <a:cubicBezTo>
                    <a:pt x="799241" y="2088406"/>
                    <a:pt x="738401" y="2149246"/>
                    <a:pt x="663351" y="2149246"/>
                  </a:cubicBezTo>
                  <a:cubicBezTo>
                    <a:pt x="588301" y="2149246"/>
                    <a:pt x="527461" y="2088406"/>
                    <a:pt x="527461" y="2013356"/>
                  </a:cubicBezTo>
                  <a:lnTo>
                    <a:pt x="527461" y="1723289"/>
                  </a:lnTo>
                  <a:lnTo>
                    <a:pt x="492707" y="1723289"/>
                  </a:lnTo>
                  <a:cubicBezTo>
                    <a:pt x="387495" y="1723289"/>
                    <a:pt x="302203" y="1632311"/>
                    <a:pt x="302203" y="1520085"/>
                  </a:cubicBezTo>
                  <a:close/>
                  <a:moveTo>
                    <a:pt x="1611688" y="697637"/>
                  </a:moveTo>
                  <a:cubicBezTo>
                    <a:pt x="1686738" y="697637"/>
                    <a:pt x="1747578" y="758477"/>
                    <a:pt x="1747578" y="833527"/>
                  </a:cubicBezTo>
                  <a:lnTo>
                    <a:pt x="1747578" y="1354862"/>
                  </a:lnTo>
                  <a:cubicBezTo>
                    <a:pt x="1747578" y="1429912"/>
                    <a:pt x="1686738" y="1490752"/>
                    <a:pt x="1611688" y="1490752"/>
                  </a:cubicBezTo>
                  <a:cubicBezTo>
                    <a:pt x="1536638" y="1490752"/>
                    <a:pt x="1475798" y="1429912"/>
                    <a:pt x="1475798" y="1354862"/>
                  </a:cubicBezTo>
                  <a:lnTo>
                    <a:pt x="1475798" y="833527"/>
                  </a:lnTo>
                  <a:cubicBezTo>
                    <a:pt x="1475798" y="758477"/>
                    <a:pt x="1536638" y="697637"/>
                    <a:pt x="1611688" y="697637"/>
                  </a:cubicBezTo>
                  <a:close/>
                  <a:moveTo>
                    <a:pt x="135890" y="697637"/>
                  </a:moveTo>
                  <a:cubicBezTo>
                    <a:pt x="210940" y="697637"/>
                    <a:pt x="271780" y="758477"/>
                    <a:pt x="271780" y="833527"/>
                  </a:cubicBezTo>
                  <a:lnTo>
                    <a:pt x="271780" y="1354862"/>
                  </a:lnTo>
                  <a:cubicBezTo>
                    <a:pt x="271780" y="1429912"/>
                    <a:pt x="210940" y="1490752"/>
                    <a:pt x="135890" y="1490752"/>
                  </a:cubicBezTo>
                  <a:cubicBezTo>
                    <a:pt x="60840" y="1490752"/>
                    <a:pt x="0" y="1429912"/>
                    <a:pt x="0" y="1354862"/>
                  </a:cubicBezTo>
                  <a:lnTo>
                    <a:pt x="0" y="833527"/>
                  </a:lnTo>
                  <a:cubicBezTo>
                    <a:pt x="0" y="758477"/>
                    <a:pt x="60840" y="697637"/>
                    <a:pt x="135890" y="697637"/>
                  </a:cubicBezTo>
                  <a:close/>
                  <a:moveTo>
                    <a:pt x="1115060" y="402743"/>
                  </a:moveTo>
                  <a:cubicBezTo>
                    <a:pt x="1089810" y="402743"/>
                    <a:pt x="1069340" y="423213"/>
                    <a:pt x="1069340" y="448463"/>
                  </a:cubicBezTo>
                  <a:cubicBezTo>
                    <a:pt x="1069340" y="473713"/>
                    <a:pt x="1089810" y="494183"/>
                    <a:pt x="1115060" y="494183"/>
                  </a:cubicBezTo>
                  <a:cubicBezTo>
                    <a:pt x="1140310" y="494183"/>
                    <a:pt x="1160780" y="473713"/>
                    <a:pt x="1160780" y="448463"/>
                  </a:cubicBezTo>
                  <a:cubicBezTo>
                    <a:pt x="1160780" y="423213"/>
                    <a:pt x="1140310" y="402743"/>
                    <a:pt x="1115060" y="402743"/>
                  </a:cubicBezTo>
                  <a:close/>
                  <a:moveTo>
                    <a:pt x="617631" y="402743"/>
                  </a:moveTo>
                  <a:cubicBezTo>
                    <a:pt x="592381" y="402743"/>
                    <a:pt x="571911" y="423213"/>
                    <a:pt x="571911" y="448463"/>
                  </a:cubicBezTo>
                  <a:cubicBezTo>
                    <a:pt x="571911" y="473713"/>
                    <a:pt x="592381" y="494183"/>
                    <a:pt x="617631" y="494183"/>
                  </a:cubicBezTo>
                  <a:cubicBezTo>
                    <a:pt x="642881" y="494183"/>
                    <a:pt x="663351" y="473713"/>
                    <a:pt x="663351" y="448463"/>
                  </a:cubicBezTo>
                  <a:cubicBezTo>
                    <a:pt x="663351" y="423213"/>
                    <a:pt x="642881" y="402743"/>
                    <a:pt x="617631" y="402743"/>
                  </a:cubicBezTo>
                  <a:close/>
                  <a:moveTo>
                    <a:pt x="503712" y="1331"/>
                  </a:moveTo>
                  <a:cubicBezTo>
                    <a:pt x="509223" y="3295"/>
                    <a:pt x="513985" y="7361"/>
                    <a:pt x="516691" y="13064"/>
                  </a:cubicBezTo>
                  <a:lnTo>
                    <a:pt x="605714" y="200650"/>
                  </a:lnTo>
                  <a:cubicBezTo>
                    <a:pt x="686256" y="157855"/>
                    <a:pt x="778646" y="135027"/>
                    <a:pt x="876459" y="135027"/>
                  </a:cubicBezTo>
                  <a:cubicBezTo>
                    <a:pt x="970781" y="135027"/>
                    <a:pt x="1060059" y="156255"/>
                    <a:pt x="1138506" y="196288"/>
                  </a:cubicBezTo>
                  <a:lnTo>
                    <a:pt x="1225459" y="13064"/>
                  </a:lnTo>
                  <a:cubicBezTo>
                    <a:pt x="1230872" y="1658"/>
                    <a:pt x="1244507" y="-3200"/>
                    <a:pt x="1255912" y="2212"/>
                  </a:cubicBezTo>
                  <a:cubicBezTo>
                    <a:pt x="1267318" y="7625"/>
                    <a:pt x="1272177" y="21260"/>
                    <a:pt x="1266764" y="32666"/>
                  </a:cubicBezTo>
                  <a:lnTo>
                    <a:pt x="1179385" y="216788"/>
                  </a:lnTo>
                  <a:cubicBezTo>
                    <a:pt x="1345378" y="310132"/>
                    <a:pt x="1460253" y="479859"/>
                    <a:pt x="1475798" y="677317"/>
                  </a:cubicBezTo>
                  <a:lnTo>
                    <a:pt x="277120" y="677317"/>
                  </a:lnTo>
                  <a:cubicBezTo>
                    <a:pt x="292400" y="483225"/>
                    <a:pt x="403654" y="315925"/>
                    <a:pt x="564836" y="221150"/>
                  </a:cubicBezTo>
                  <a:lnTo>
                    <a:pt x="475386" y="32666"/>
                  </a:lnTo>
                  <a:cubicBezTo>
                    <a:pt x="469974" y="21260"/>
                    <a:pt x="474832" y="7625"/>
                    <a:pt x="486238" y="2213"/>
                  </a:cubicBezTo>
                  <a:cubicBezTo>
                    <a:pt x="491941" y="-494"/>
                    <a:pt x="498201" y="-633"/>
                    <a:pt x="503712" y="1331"/>
                  </a:cubicBezTo>
                  <a:close/>
                </a:path>
              </a:pathLst>
            </a:custGeom>
            <a:solidFill>
              <a:schemeClr val="accent1"/>
            </a:solidFill>
            <a:ln>
              <a:noFill/>
            </a:ln>
            <a:extLst/>
          </p:spPr>
          <p:txBody>
            <a:bodyPr rot="0" spcFirstLastPara="0" vertOverflow="overflow" horzOverflow="overflow" vert="horz" wrap="square" lIns="91427" tIns="45713" rIns="91427" bIns="45713" numCol="1" spcCol="0" rtlCol="0" fromWordArt="0" anchor="t" anchorCtr="0" forceAA="0" compatLnSpc="1">
              <a:prstTxWarp prst="textNoShape">
                <a:avLst/>
              </a:prstTxWarp>
              <a:noAutofit/>
            </a:bodyPr>
            <a:lstStyle/>
            <a:p>
              <a:pPr algn="ctr">
                <a:defRPr/>
              </a:pPr>
              <a:endParaRPr lang="en-US" sz="1800" kern="0" dirty="0">
                <a:ln>
                  <a:solidFill>
                    <a:srgbClr val="FFFFFF">
                      <a:alpha val="0"/>
                    </a:srgbClr>
                  </a:solidFill>
                </a:ln>
                <a:solidFill>
                  <a:srgbClr val="FFFFFF"/>
                </a:solidFill>
              </a:endParaRPr>
            </a:p>
          </p:txBody>
        </p:sp>
      </p:grpSp>
      <p:pic>
        <p:nvPicPr>
          <p:cNvPr id="41" name="Picture 40"/>
          <p:cNvPicPr>
            <a:picLocks noChangeAspect="1"/>
          </p:cNvPicPr>
          <p:nvPr/>
        </p:nvPicPr>
        <p:blipFill>
          <a:blip r:embed="rId11"/>
          <a:stretch>
            <a:fillRect/>
          </a:stretch>
        </p:blipFill>
        <p:spPr>
          <a:xfrm>
            <a:off x="6315101" y="3977523"/>
            <a:ext cx="1183048" cy="891836"/>
          </a:xfrm>
          <a:prstGeom prst="rect">
            <a:avLst/>
          </a:prstGeom>
        </p:spPr>
      </p:pic>
      <p:grpSp>
        <p:nvGrpSpPr>
          <p:cNvPr id="43" name="Group 42"/>
          <p:cNvGrpSpPr/>
          <p:nvPr/>
        </p:nvGrpSpPr>
        <p:grpSpPr>
          <a:xfrm>
            <a:off x="5446539" y="3743497"/>
            <a:ext cx="723950" cy="1140194"/>
            <a:chOff x="7652435" y="-2172914"/>
            <a:chExt cx="1485000" cy="2338819"/>
          </a:xfrm>
        </p:grpSpPr>
        <p:pic>
          <p:nvPicPr>
            <p:cNvPr id="42" name="Picture 41"/>
            <p:cNvPicPr>
              <a:picLocks noChangeAspect="1"/>
            </p:cNvPicPr>
            <p:nvPr/>
          </p:nvPicPr>
          <p:blipFill>
            <a:blip r:embed="rId12"/>
            <a:stretch>
              <a:fillRect/>
            </a:stretch>
          </p:blipFill>
          <p:spPr>
            <a:xfrm>
              <a:off x="7652435" y="-2172914"/>
              <a:ext cx="1485000" cy="2338819"/>
            </a:xfrm>
            <a:prstGeom prst="rect">
              <a:avLst/>
            </a:prstGeom>
          </p:spPr>
        </p:pic>
        <p:pic>
          <p:nvPicPr>
            <p:cNvPr id="136" name="Picture 135"/>
            <p:cNvPicPr>
              <a:picLocks noChangeAspect="1"/>
            </p:cNvPicPr>
            <p:nvPr/>
          </p:nvPicPr>
          <p:blipFill>
            <a:blip r:embed="rId13"/>
            <a:stretch>
              <a:fillRect/>
            </a:stretch>
          </p:blipFill>
          <p:spPr>
            <a:xfrm>
              <a:off x="7714845" y="-2100792"/>
              <a:ext cx="1360180" cy="2194577"/>
            </a:xfrm>
            <a:prstGeom prst="rect">
              <a:avLst/>
            </a:prstGeom>
            <a:ln>
              <a:noFill/>
            </a:ln>
          </p:spPr>
        </p:pic>
      </p:grpSp>
      <p:sp>
        <p:nvSpPr>
          <p:cNvPr id="59" name="Title 1"/>
          <p:cNvSpPr txBox="1">
            <a:spLocks/>
          </p:cNvSpPr>
          <p:nvPr/>
        </p:nvSpPr>
        <p:spPr>
          <a:xfrm>
            <a:off x="265176" y="406646"/>
            <a:ext cx="11887200" cy="946413"/>
          </a:xfrm>
          <a:prstGeom prst="rect">
            <a:avLst/>
          </a:prstGeom>
        </p:spPr>
        <p:txBody>
          <a:bodyPr/>
          <a:lstStyle>
            <a:lvl1pPr algn="l" defTabSz="931863" rtl="0" fontAlgn="base">
              <a:lnSpc>
                <a:spcPct val="90000"/>
              </a:lnSpc>
              <a:spcBef>
                <a:spcPct val="0"/>
              </a:spcBef>
              <a:spcAft>
                <a:spcPct val="0"/>
              </a:spcAft>
              <a:defRPr lang="en-US" sz="5400" kern="1200" spc="-102" dirty="0">
                <a:ln w="3175">
                  <a:noFill/>
                </a:ln>
                <a:solidFill>
                  <a:schemeClr val="tx1"/>
                </a:solidFill>
                <a:latin typeface="+mj-lt"/>
                <a:ea typeface="ＭＳ Ｐゴシック" charset="0"/>
                <a:cs typeface="Segoe UI" pitchFamily="34" charset="0"/>
              </a:defRPr>
            </a:lvl1pPr>
            <a:lvl2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2pPr>
            <a:lvl3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3pPr>
            <a:lvl4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4pPr>
            <a:lvl5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5pPr>
            <a:lvl6pPr marL="4572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6pPr>
            <a:lvl7pPr marL="9144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7pPr>
            <a:lvl8pPr marL="13716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8pPr>
            <a:lvl9pPr marL="18288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9pPr>
          </a:lstStyle>
          <a:p>
            <a:r>
              <a:rPr lang="en-US" sz="3200" dirty="0">
                <a:solidFill>
                  <a:schemeClr val="tx1">
                    <a:lumMod val="90000"/>
                    <a:lumOff val="10000"/>
                  </a:schemeClr>
                </a:solidFill>
              </a:rPr>
              <a:t>Summary: </a:t>
            </a:r>
            <a:r>
              <a:rPr lang="en-US" sz="3200" dirty="0" err="1">
                <a:solidFill>
                  <a:schemeClr val="tx1">
                    <a:lumMod val="90000"/>
                    <a:lumOff val="10000"/>
                  </a:schemeClr>
                </a:solidFill>
              </a:rPr>
              <a:t>PolyBase</a:t>
            </a:r>
            <a:r>
              <a:rPr lang="en-US" sz="3200" dirty="0">
                <a:solidFill>
                  <a:srgbClr val="C00000"/>
                </a:solidFill>
              </a:rPr>
              <a:t/>
            </a:r>
            <a:br>
              <a:rPr lang="en-US" sz="3200" dirty="0">
                <a:solidFill>
                  <a:srgbClr val="C00000"/>
                </a:solidFill>
              </a:rPr>
            </a:br>
            <a:r>
              <a:rPr lang="en-US" sz="3200" dirty="0">
                <a:solidFill>
                  <a:schemeClr val="accent5"/>
                </a:solidFill>
              </a:rPr>
              <a:t>Query relational and non-relational data with T-SQL</a:t>
            </a:r>
          </a:p>
        </p:txBody>
      </p:sp>
      <p:sp>
        <p:nvSpPr>
          <p:cNvPr id="53" name="TextBox 52"/>
          <p:cNvSpPr txBox="1"/>
          <p:nvPr/>
        </p:nvSpPr>
        <p:spPr>
          <a:xfrm>
            <a:off x="1" y="6642289"/>
            <a:ext cx="3806190" cy="352236"/>
          </a:xfrm>
          <a:prstGeom prst="rect">
            <a:avLst/>
          </a:prstGeom>
          <a:noFill/>
        </p:spPr>
        <p:txBody>
          <a:bodyPr wrap="square" lIns="365760" tIns="146304" rIns="182880" bIns="146304" rtlCol="0" anchor="ctr" anchorCtr="0">
            <a:noAutofit/>
          </a:bodyPr>
          <a:lstStyle/>
          <a:p>
            <a:pPr>
              <a:lnSpc>
                <a:spcPct val="90000"/>
              </a:lnSpc>
              <a:spcAft>
                <a:spcPts val="600"/>
              </a:spcAft>
            </a:pPr>
            <a:r>
              <a:rPr lang="en-US" sz="1400" dirty="0">
                <a:solidFill>
                  <a:schemeClr val="bg1"/>
                </a:solidFill>
                <a:latin typeface="Segoe UI Semibold" panose="020B0702040204020203" pitchFamily="34" charset="0"/>
                <a:ea typeface="Segoe UI Black" panose="020B0A02040204020203" pitchFamily="34" charset="0"/>
                <a:cs typeface="Segoe UI Semibold" panose="020B0702040204020203" pitchFamily="34" charset="0"/>
              </a:rPr>
              <a:t>Access any data</a:t>
            </a:r>
          </a:p>
        </p:txBody>
      </p:sp>
    </p:spTree>
    <p:extLst>
      <p:ext uri="{BB962C8B-B14F-4D97-AF65-F5344CB8AC3E}">
        <p14:creationId xmlns:p14="http://schemas.microsoft.com/office/powerpoint/2010/main" val="3332240204"/>
      </p:ext>
    </p:extLst>
  </p:cSld>
  <p:clrMapOvr>
    <a:masterClrMapping/>
  </p:clrMapOvr>
  <p:transition>
    <p:fade/>
  </p:transition>
</p:sld>
</file>

<file path=ppt/slides/slide17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 name="Title 1"/>
          <p:cNvSpPr txBox="1">
            <a:spLocks/>
          </p:cNvSpPr>
          <p:nvPr/>
        </p:nvSpPr>
        <p:spPr>
          <a:xfrm>
            <a:off x="274639" y="295276"/>
            <a:ext cx="5364246" cy="2433673"/>
          </a:xfrm>
          <a:prstGeom prst="rect">
            <a:avLst/>
          </a:prstGeom>
        </p:spPr>
        <p:txBody>
          <a:bodyPr vert="horz" wrap="square" lIns="146304" tIns="91440" rIns="146304" bIns="91440" rtlCol="0" anchor="t">
            <a:noAutofit/>
          </a:bodyPr>
          <a:lstStyle>
            <a:lvl1pPr algn="l" defTabSz="931863" rtl="0" fontAlgn="base">
              <a:lnSpc>
                <a:spcPct val="90000"/>
              </a:lnSpc>
              <a:spcBef>
                <a:spcPct val="0"/>
              </a:spcBef>
              <a:spcAft>
                <a:spcPct val="0"/>
              </a:spcAft>
              <a:defRPr lang="en-US" sz="5400" kern="1200" spc="-102">
                <a:ln w="3175">
                  <a:noFill/>
                </a:ln>
                <a:solidFill>
                  <a:schemeClr val="accent4"/>
                </a:solidFill>
                <a:latin typeface="+mj-lt"/>
                <a:ea typeface="ＭＳ Ｐゴシック" charset="0"/>
                <a:cs typeface="Segoe UI" pitchFamily="34" charset="0"/>
              </a:defRPr>
            </a:lvl1pPr>
            <a:lvl2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2pPr>
            <a:lvl3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3pPr>
            <a:lvl4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4pPr>
            <a:lvl5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5pPr>
            <a:lvl6pPr marL="4572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6pPr>
            <a:lvl7pPr marL="9144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7pPr>
            <a:lvl8pPr marL="13716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8pPr>
            <a:lvl9pPr marL="18288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9pPr>
          </a:lstStyle>
          <a:p>
            <a:r>
              <a:rPr lang="en-US" dirty="0">
                <a:solidFill>
                  <a:schemeClr val="accent5"/>
                </a:solidFill>
              </a:rPr>
              <a:t>Enterprise-grade Analysis Services</a:t>
            </a:r>
          </a:p>
        </p:txBody>
      </p:sp>
    </p:spTree>
    <p:extLst>
      <p:ext uri="{BB962C8B-B14F-4D97-AF65-F5344CB8AC3E}">
        <p14:creationId xmlns:p14="http://schemas.microsoft.com/office/powerpoint/2010/main" val="167362169"/>
      </p:ext>
    </p:extLst>
  </p:cSld>
  <p:clrMapOvr>
    <a:masterClrMapping/>
  </p:clrMapOvr>
  <p:transition>
    <p:fade/>
  </p:transition>
</p:sld>
</file>

<file path=ppt/slides/slide17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9" name="Rectangle 28"/>
          <p:cNvSpPr/>
          <p:nvPr/>
        </p:nvSpPr>
        <p:spPr bwMode="auto">
          <a:xfrm>
            <a:off x="549970" y="1838746"/>
            <a:ext cx="4988386" cy="4401054"/>
          </a:xfrm>
          <a:prstGeom prst="rect">
            <a:avLst/>
          </a:prstGeom>
          <a:solidFill>
            <a:schemeClr val="bg1">
              <a:lumMod val="9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dirty="0" err="1">
              <a:gradFill>
                <a:gsLst>
                  <a:gs pos="0">
                    <a:srgbClr val="FFFFFF"/>
                  </a:gs>
                  <a:gs pos="100000">
                    <a:srgbClr val="FFFFFF"/>
                  </a:gs>
                </a:gsLst>
                <a:lin ang="5400000" scaled="0"/>
              </a:gradFill>
              <a:ea typeface="Segoe UI" pitchFamily="34" charset="0"/>
              <a:cs typeface="Segoe UI" pitchFamily="34" charset="0"/>
            </a:endParaRPr>
          </a:p>
        </p:txBody>
      </p:sp>
      <p:sp>
        <p:nvSpPr>
          <p:cNvPr id="30" name="Freeform 29"/>
          <p:cNvSpPr>
            <a:spLocks noChangeAspect="1"/>
          </p:cNvSpPr>
          <p:nvPr/>
        </p:nvSpPr>
        <p:spPr bwMode="auto">
          <a:xfrm>
            <a:off x="2464722" y="3834090"/>
            <a:ext cx="640080" cy="391759"/>
          </a:xfrm>
          <a:custGeom>
            <a:avLst/>
            <a:gdLst>
              <a:gd name="T0" fmla="*/ 860 w 994"/>
              <a:gd name="T1" fmla="*/ 342 h 610"/>
              <a:gd name="T2" fmla="*/ 858 w 994"/>
              <a:gd name="T3" fmla="*/ 342 h 610"/>
              <a:gd name="T4" fmla="*/ 860 w 994"/>
              <a:gd name="T5" fmla="*/ 305 h 610"/>
              <a:gd name="T6" fmla="*/ 555 w 994"/>
              <a:gd name="T7" fmla="*/ 0 h 610"/>
              <a:gd name="T8" fmla="*/ 272 w 994"/>
              <a:gd name="T9" fmla="*/ 193 h 610"/>
              <a:gd name="T10" fmla="*/ 212 w 994"/>
              <a:gd name="T11" fmla="*/ 185 h 610"/>
              <a:gd name="T12" fmla="*/ 0 w 994"/>
              <a:gd name="T13" fmla="*/ 397 h 610"/>
              <a:gd name="T14" fmla="*/ 212 w 994"/>
              <a:gd name="T15" fmla="*/ 610 h 610"/>
              <a:gd name="T16" fmla="*/ 860 w 994"/>
              <a:gd name="T17" fmla="*/ 610 h 610"/>
              <a:gd name="T18" fmla="*/ 994 w 994"/>
              <a:gd name="T19" fmla="*/ 476 h 610"/>
              <a:gd name="T20" fmla="*/ 860 w 994"/>
              <a:gd name="T21" fmla="*/ 342 h 6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94" h="610">
                <a:moveTo>
                  <a:pt x="860" y="342"/>
                </a:moveTo>
                <a:cubicBezTo>
                  <a:pt x="859" y="342"/>
                  <a:pt x="858" y="342"/>
                  <a:pt x="858" y="342"/>
                </a:cubicBezTo>
                <a:cubicBezTo>
                  <a:pt x="859" y="330"/>
                  <a:pt x="860" y="318"/>
                  <a:pt x="860" y="305"/>
                </a:cubicBezTo>
                <a:cubicBezTo>
                  <a:pt x="860" y="137"/>
                  <a:pt x="723" y="0"/>
                  <a:pt x="555" y="0"/>
                </a:cubicBezTo>
                <a:cubicBezTo>
                  <a:pt x="426" y="0"/>
                  <a:pt x="316" y="80"/>
                  <a:pt x="272" y="193"/>
                </a:cubicBezTo>
                <a:cubicBezTo>
                  <a:pt x="253" y="188"/>
                  <a:pt x="233" y="185"/>
                  <a:pt x="212" y="185"/>
                </a:cubicBezTo>
                <a:cubicBezTo>
                  <a:pt x="95" y="185"/>
                  <a:pt x="0" y="280"/>
                  <a:pt x="0" y="397"/>
                </a:cubicBezTo>
                <a:cubicBezTo>
                  <a:pt x="0" y="515"/>
                  <a:pt x="95" y="610"/>
                  <a:pt x="212" y="610"/>
                </a:cubicBezTo>
                <a:cubicBezTo>
                  <a:pt x="860" y="610"/>
                  <a:pt x="860" y="610"/>
                  <a:pt x="860" y="610"/>
                </a:cubicBezTo>
                <a:cubicBezTo>
                  <a:pt x="934" y="610"/>
                  <a:pt x="994" y="550"/>
                  <a:pt x="994" y="476"/>
                </a:cubicBezTo>
                <a:cubicBezTo>
                  <a:pt x="994" y="402"/>
                  <a:pt x="934" y="342"/>
                  <a:pt x="860" y="342"/>
                </a:cubicBezTo>
                <a:close/>
              </a:path>
            </a:pathLst>
          </a:custGeom>
          <a:solidFill>
            <a:schemeClr val="accent1">
              <a:alpha val="74000"/>
            </a:schemeClr>
          </a:solidFill>
          <a:ln>
            <a:noFill/>
          </a:ln>
          <a:extLst/>
        </p:spPr>
        <p:txBody>
          <a:bodyPr vert="horz" wrap="square" lIns="91414" tIns="45706" rIns="91414" bIns="45706" numCol="1" anchor="t" anchorCtr="0" compatLnSpc="1">
            <a:prstTxWarp prst="textNoShape">
              <a:avLst/>
            </a:prstTxWarp>
          </a:bodyPr>
          <a:lstStyle/>
          <a:p>
            <a:endParaRPr lang="en-US">
              <a:solidFill>
                <a:srgbClr val="000000"/>
              </a:solidFill>
            </a:endParaRPr>
          </a:p>
        </p:txBody>
      </p:sp>
      <p:sp>
        <p:nvSpPr>
          <p:cNvPr id="31" name="Freeform 30"/>
          <p:cNvSpPr>
            <a:spLocks noChangeAspect="1"/>
          </p:cNvSpPr>
          <p:nvPr/>
        </p:nvSpPr>
        <p:spPr bwMode="auto">
          <a:xfrm>
            <a:off x="2679208" y="3940890"/>
            <a:ext cx="1005840" cy="455188"/>
          </a:xfrm>
          <a:custGeom>
            <a:avLst/>
            <a:gdLst>
              <a:gd name="T0" fmla="*/ 951 w 1004"/>
              <a:gd name="T1" fmla="*/ 296 h 454"/>
              <a:gd name="T2" fmla="*/ 809 w 1004"/>
              <a:gd name="T3" fmla="*/ 168 h 454"/>
              <a:gd name="T4" fmla="*/ 730 w 1004"/>
              <a:gd name="T5" fmla="*/ 191 h 454"/>
              <a:gd name="T6" fmla="*/ 506 w 1004"/>
              <a:gd name="T7" fmla="*/ 0 h 454"/>
              <a:gd name="T8" fmla="*/ 286 w 1004"/>
              <a:gd name="T9" fmla="*/ 169 h 454"/>
              <a:gd name="T10" fmla="*/ 266 w 1004"/>
              <a:gd name="T11" fmla="*/ 168 h 454"/>
              <a:gd name="T12" fmla="*/ 133 w 1004"/>
              <a:gd name="T13" fmla="*/ 256 h 454"/>
              <a:gd name="T14" fmla="*/ 102 w 1004"/>
              <a:gd name="T15" fmla="*/ 251 h 454"/>
              <a:gd name="T16" fmla="*/ 0 w 1004"/>
              <a:gd name="T17" fmla="*/ 353 h 454"/>
              <a:gd name="T18" fmla="*/ 102 w 1004"/>
              <a:gd name="T19" fmla="*/ 454 h 454"/>
              <a:gd name="T20" fmla="*/ 921 w 1004"/>
              <a:gd name="T21" fmla="*/ 454 h 454"/>
              <a:gd name="T22" fmla="*/ 1004 w 1004"/>
              <a:gd name="T23" fmla="*/ 372 h 454"/>
              <a:gd name="T24" fmla="*/ 951 w 1004"/>
              <a:gd name="T25" fmla="*/ 296 h 4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04" h="454">
                <a:moveTo>
                  <a:pt x="951" y="296"/>
                </a:moveTo>
                <a:cubicBezTo>
                  <a:pt x="944" y="224"/>
                  <a:pt x="883" y="168"/>
                  <a:pt x="809" y="168"/>
                </a:cubicBezTo>
                <a:cubicBezTo>
                  <a:pt x="780" y="168"/>
                  <a:pt x="753" y="176"/>
                  <a:pt x="730" y="191"/>
                </a:cubicBezTo>
                <a:cubicBezTo>
                  <a:pt x="713" y="83"/>
                  <a:pt x="619" y="0"/>
                  <a:pt x="506" y="0"/>
                </a:cubicBezTo>
                <a:cubicBezTo>
                  <a:pt x="401" y="0"/>
                  <a:pt x="312" y="72"/>
                  <a:pt x="286" y="169"/>
                </a:cubicBezTo>
                <a:cubicBezTo>
                  <a:pt x="280" y="168"/>
                  <a:pt x="273" y="168"/>
                  <a:pt x="266" y="168"/>
                </a:cubicBezTo>
                <a:cubicBezTo>
                  <a:pt x="206" y="168"/>
                  <a:pt x="155" y="204"/>
                  <a:pt x="133" y="256"/>
                </a:cubicBezTo>
                <a:cubicBezTo>
                  <a:pt x="123" y="253"/>
                  <a:pt x="113" y="251"/>
                  <a:pt x="102" y="251"/>
                </a:cubicBezTo>
                <a:cubicBezTo>
                  <a:pt x="45" y="251"/>
                  <a:pt x="0" y="297"/>
                  <a:pt x="0" y="353"/>
                </a:cubicBezTo>
                <a:cubicBezTo>
                  <a:pt x="0" y="409"/>
                  <a:pt x="45" y="454"/>
                  <a:pt x="102" y="454"/>
                </a:cubicBezTo>
                <a:cubicBezTo>
                  <a:pt x="921" y="454"/>
                  <a:pt x="921" y="454"/>
                  <a:pt x="921" y="454"/>
                </a:cubicBezTo>
                <a:cubicBezTo>
                  <a:pt x="967" y="454"/>
                  <a:pt x="1004" y="417"/>
                  <a:pt x="1004" y="372"/>
                </a:cubicBezTo>
                <a:cubicBezTo>
                  <a:pt x="1004" y="337"/>
                  <a:pt x="982" y="308"/>
                  <a:pt x="951" y="296"/>
                </a:cubicBezTo>
                <a:close/>
              </a:path>
            </a:pathLst>
          </a:custGeom>
          <a:solidFill>
            <a:schemeClr val="accent1">
              <a:alpha val="74000"/>
            </a:schemeClr>
          </a:solidFill>
          <a:ln>
            <a:noFill/>
          </a:ln>
          <a:extLst/>
        </p:spPr>
        <p:txBody>
          <a:bodyPr vert="horz" wrap="square" lIns="91414" tIns="45706" rIns="91414" bIns="45706" numCol="1" anchor="t" anchorCtr="0" compatLnSpc="1">
            <a:prstTxWarp prst="textNoShape">
              <a:avLst/>
            </a:prstTxWarp>
          </a:bodyPr>
          <a:lstStyle>
            <a:defPPr>
              <a:defRPr lang="en-US"/>
            </a:defPPr>
            <a:lvl1pPr algn="l" defTabSz="931863" rtl="0" fontAlgn="base">
              <a:spcBef>
                <a:spcPct val="0"/>
              </a:spcBef>
              <a:spcAft>
                <a:spcPct val="0"/>
              </a:spcAft>
              <a:defRPr sz="2400" kern="1200">
                <a:solidFill>
                  <a:schemeClr val="tx1"/>
                </a:solidFill>
                <a:latin typeface="Segoe UI" charset="0"/>
                <a:ea typeface="MS PGothic" charset="0"/>
                <a:cs typeface="MS PGothic" charset="0"/>
              </a:defRPr>
            </a:lvl1pPr>
            <a:lvl2pPr marL="465138" indent="-7938" algn="l" defTabSz="931863" rtl="0" fontAlgn="base">
              <a:spcBef>
                <a:spcPct val="0"/>
              </a:spcBef>
              <a:spcAft>
                <a:spcPct val="0"/>
              </a:spcAft>
              <a:defRPr sz="2400" kern="1200">
                <a:solidFill>
                  <a:schemeClr val="tx1"/>
                </a:solidFill>
                <a:latin typeface="Segoe UI" charset="0"/>
                <a:ea typeface="MS PGothic" charset="0"/>
                <a:cs typeface="MS PGothic" charset="0"/>
              </a:defRPr>
            </a:lvl2pPr>
            <a:lvl3pPr marL="931863" indent="-17463" algn="l" defTabSz="931863" rtl="0" fontAlgn="base">
              <a:spcBef>
                <a:spcPct val="0"/>
              </a:spcBef>
              <a:spcAft>
                <a:spcPct val="0"/>
              </a:spcAft>
              <a:defRPr sz="2400" kern="1200">
                <a:solidFill>
                  <a:schemeClr val="tx1"/>
                </a:solidFill>
                <a:latin typeface="Segoe UI" charset="0"/>
                <a:ea typeface="MS PGothic" charset="0"/>
                <a:cs typeface="MS PGothic" charset="0"/>
              </a:defRPr>
            </a:lvl3pPr>
            <a:lvl4pPr marL="1398588" indent="-26988" algn="l" defTabSz="931863" rtl="0" fontAlgn="base">
              <a:spcBef>
                <a:spcPct val="0"/>
              </a:spcBef>
              <a:spcAft>
                <a:spcPct val="0"/>
              </a:spcAft>
              <a:defRPr sz="2400" kern="1200">
                <a:solidFill>
                  <a:schemeClr val="tx1"/>
                </a:solidFill>
                <a:latin typeface="Segoe UI" charset="0"/>
                <a:ea typeface="MS PGothic" charset="0"/>
                <a:cs typeface="MS PGothic" charset="0"/>
              </a:defRPr>
            </a:lvl4pPr>
            <a:lvl5pPr marL="1865313" indent="-36513" algn="l" defTabSz="931863" rtl="0" fontAlgn="base">
              <a:spcBef>
                <a:spcPct val="0"/>
              </a:spcBef>
              <a:spcAft>
                <a:spcPct val="0"/>
              </a:spcAft>
              <a:defRPr sz="2400" kern="1200">
                <a:solidFill>
                  <a:schemeClr val="tx1"/>
                </a:solidFill>
                <a:latin typeface="Segoe UI" charset="0"/>
                <a:ea typeface="MS PGothic" charset="0"/>
                <a:cs typeface="MS PGothic" charset="0"/>
              </a:defRPr>
            </a:lvl5pPr>
            <a:lvl6pPr marL="2286000" algn="l" defTabSz="457200" rtl="0" eaLnBrk="1" latinLnBrk="0" hangingPunct="1">
              <a:defRPr sz="2400" kern="1200">
                <a:solidFill>
                  <a:schemeClr val="tx1"/>
                </a:solidFill>
                <a:latin typeface="Segoe UI" charset="0"/>
                <a:ea typeface="MS PGothic" charset="0"/>
                <a:cs typeface="MS PGothic" charset="0"/>
              </a:defRPr>
            </a:lvl6pPr>
            <a:lvl7pPr marL="2743200" algn="l" defTabSz="457200" rtl="0" eaLnBrk="1" latinLnBrk="0" hangingPunct="1">
              <a:defRPr sz="2400" kern="1200">
                <a:solidFill>
                  <a:schemeClr val="tx1"/>
                </a:solidFill>
                <a:latin typeface="Segoe UI" charset="0"/>
                <a:ea typeface="MS PGothic" charset="0"/>
                <a:cs typeface="MS PGothic" charset="0"/>
              </a:defRPr>
            </a:lvl7pPr>
            <a:lvl8pPr marL="3200400" algn="l" defTabSz="457200" rtl="0" eaLnBrk="1" latinLnBrk="0" hangingPunct="1">
              <a:defRPr sz="2400" kern="1200">
                <a:solidFill>
                  <a:schemeClr val="tx1"/>
                </a:solidFill>
                <a:latin typeface="Segoe UI" charset="0"/>
                <a:ea typeface="MS PGothic" charset="0"/>
                <a:cs typeface="MS PGothic" charset="0"/>
              </a:defRPr>
            </a:lvl8pPr>
            <a:lvl9pPr marL="3657600" algn="l" defTabSz="457200" rtl="0" eaLnBrk="1" latinLnBrk="0" hangingPunct="1">
              <a:defRPr sz="2400" kern="1200">
                <a:solidFill>
                  <a:schemeClr val="tx1"/>
                </a:solidFill>
                <a:latin typeface="Segoe UI" charset="0"/>
                <a:ea typeface="MS PGothic" charset="0"/>
                <a:cs typeface="MS PGothic" charset="0"/>
              </a:defRPr>
            </a:lvl9pPr>
          </a:lstStyle>
          <a:p>
            <a:endParaRPr lang="en-US">
              <a:solidFill>
                <a:srgbClr val="000000"/>
              </a:solidFill>
            </a:endParaRPr>
          </a:p>
        </p:txBody>
      </p:sp>
      <p:sp>
        <p:nvSpPr>
          <p:cNvPr id="7" name="Right Arrow 6"/>
          <p:cNvSpPr/>
          <p:nvPr/>
        </p:nvSpPr>
        <p:spPr bwMode="auto">
          <a:xfrm>
            <a:off x="2312643" y="5100208"/>
            <a:ext cx="1463040" cy="914400"/>
          </a:xfrm>
          <a:prstGeom prst="rightArrow">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ctr" anchorCtr="0" forceAA="0" compatLnSpc="1">
            <a:prstTxWarp prst="textNoShape">
              <a:avLst/>
            </a:prstTxWarp>
            <a:noAutofit/>
          </a:bodyPr>
          <a:lstStyle/>
          <a:p>
            <a:pPr algn="ctr" defTabSz="932472" fontAlgn="base">
              <a:lnSpc>
                <a:spcPct val="90000"/>
              </a:lnSpc>
              <a:spcBef>
                <a:spcPct val="0"/>
              </a:spcBef>
              <a:spcAft>
                <a:spcPct val="0"/>
              </a:spcAft>
            </a:pPr>
            <a:endParaRPr lang="en-US" sz="1100" dirty="0">
              <a:gradFill>
                <a:gsLst>
                  <a:gs pos="0">
                    <a:srgbClr val="FFFFFF"/>
                  </a:gs>
                  <a:gs pos="100000">
                    <a:srgbClr val="FFFFFF"/>
                  </a:gs>
                </a:gsLst>
                <a:lin ang="5400000" scaled="0"/>
              </a:gradFill>
              <a:ea typeface="Segoe UI" pitchFamily="34" charset="0"/>
              <a:cs typeface="Segoe UI" pitchFamily="34" charset="0"/>
            </a:endParaRPr>
          </a:p>
        </p:txBody>
      </p:sp>
      <p:sp>
        <p:nvSpPr>
          <p:cNvPr id="23" name="Right Arrow 22"/>
          <p:cNvSpPr/>
          <p:nvPr/>
        </p:nvSpPr>
        <p:spPr bwMode="auto">
          <a:xfrm rot="2860719">
            <a:off x="3556359" y="3615404"/>
            <a:ext cx="1371600" cy="914400"/>
          </a:xfrm>
          <a:prstGeom prst="rightArrow">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ctr" anchorCtr="0" forceAA="0" compatLnSpc="1">
            <a:prstTxWarp prst="textNoShape">
              <a:avLst/>
            </a:prstTxWarp>
            <a:noAutofit/>
          </a:bodyPr>
          <a:lstStyle/>
          <a:p>
            <a:pPr algn="ctr" defTabSz="932472" fontAlgn="base">
              <a:lnSpc>
                <a:spcPct val="90000"/>
              </a:lnSpc>
              <a:spcBef>
                <a:spcPct val="0"/>
              </a:spcBef>
              <a:spcAft>
                <a:spcPct val="0"/>
              </a:spcAft>
            </a:pPr>
            <a:endParaRPr lang="en-US" sz="1100" dirty="0">
              <a:gradFill>
                <a:gsLst>
                  <a:gs pos="0">
                    <a:srgbClr val="FFFFFF"/>
                  </a:gs>
                  <a:gs pos="100000">
                    <a:srgbClr val="FFFFFF"/>
                  </a:gs>
                </a:gsLst>
                <a:lin ang="5400000" scaled="0"/>
              </a:gradFill>
              <a:ea typeface="Segoe UI" pitchFamily="34" charset="0"/>
              <a:cs typeface="Segoe UI" pitchFamily="34" charset="0"/>
            </a:endParaRPr>
          </a:p>
        </p:txBody>
      </p:sp>
      <p:sp>
        <p:nvSpPr>
          <p:cNvPr id="62" name="Oval 61"/>
          <p:cNvSpPr>
            <a:spLocks noChangeAspect="1"/>
          </p:cNvSpPr>
          <p:nvPr/>
        </p:nvSpPr>
        <p:spPr bwMode="auto">
          <a:xfrm>
            <a:off x="2312643" y="2051673"/>
            <a:ext cx="1463040" cy="1463040"/>
          </a:xfrm>
          <a:prstGeom prst="ellipse">
            <a:avLst/>
          </a:prstGeom>
          <a:solidFill>
            <a:schemeClr val="bg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6521" tIns="149217" rIns="186521" bIns="149217" numCol="1" spcCol="0" rtlCol="0" fromWordArt="0" anchor="t" anchorCtr="0" forceAA="0" compatLnSpc="1">
            <a:prstTxWarp prst="textNoShape">
              <a:avLst/>
            </a:prstTxWarp>
            <a:noAutofit/>
          </a:bodyPr>
          <a:lstStyle/>
          <a:p>
            <a:pPr algn="ctr" defTabSz="951028" fontAlgn="base">
              <a:lnSpc>
                <a:spcPct val="90000"/>
              </a:lnSpc>
              <a:spcBef>
                <a:spcPct val="0"/>
              </a:spcBef>
              <a:spcAft>
                <a:spcPct val="0"/>
              </a:spcAft>
            </a:pPr>
            <a:endParaRPr lang="en-US" dirty="0" err="1">
              <a:solidFill>
                <a:schemeClr val="tx1"/>
              </a:solidFill>
              <a:ea typeface="Segoe UI" pitchFamily="34" charset="0"/>
              <a:cs typeface="Segoe UI" pitchFamily="34" charset="0"/>
            </a:endParaRPr>
          </a:p>
        </p:txBody>
      </p:sp>
      <p:sp>
        <p:nvSpPr>
          <p:cNvPr id="61" name="Oval 60"/>
          <p:cNvSpPr>
            <a:spLocks noChangeAspect="1"/>
          </p:cNvSpPr>
          <p:nvPr/>
        </p:nvSpPr>
        <p:spPr bwMode="auto">
          <a:xfrm>
            <a:off x="630891" y="4688728"/>
            <a:ext cx="1463040" cy="1463040"/>
          </a:xfrm>
          <a:prstGeom prst="ellipse">
            <a:avLst/>
          </a:prstGeom>
          <a:solidFill>
            <a:schemeClr val="bg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6521" tIns="149217" rIns="186521" bIns="149217" numCol="1" spcCol="0" rtlCol="0" fromWordArt="0" anchor="t" anchorCtr="0" forceAA="0" compatLnSpc="1">
            <a:prstTxWarp prst="textNoShape">
              <a:avLst/>
            </a:prstTxWarp>
            <a:noAutofit/>
          </a:bodyPr>
          <a:lstStyle/>
          <a:p>
            <a:pPr algn="ctr" defTabSz="951028" fontAlgn="base">
              <a:lnSpc>
                <a:spcPct val="90000"/>
              </a:lnSpc>
              <a:spcBef>
                <a:spcPct val="0"/>
              </a:spcBef>
              <a:spcAft>
                <a:spcPct val="0"/>
              </a:spcAft>
            </a:pPr>
            <a:endParaRPr lang="en-US" dirty="0" err="1">
              <a:solidFill>
                <a:schemeClr val="tx1"/>
              </a:solidFill>
              <a:ea typeface="Segoe UI" pitchFamily="34" charset="0"/>
              <a:cs typeface="Segoe UI" pitchFamily="34" charset="0"/>
            </a:endParaRPr>
          </a:p>
        </p:txBody>
      </p:sp>
      <p:graphicFrame>
        <p:nvGraphicFramePr>
          <p:cNvPr id="26" name="Object 25" hidden="1"/>
          <p:cNvGraphicFramePr>
            <a:graphicFrameLocks noChangeAspect="1"/>
          </p:cNvGraphicFramePr>
          <p:nvPr>
            <p:custDataLst>
              <p:tags r:id="rId2"/>
            </p:custDataLst>
            <p:extLst/>
          </p:nvPr>
        </p:nvGraphicFramePr>
        <p:xfrm>
          <a:off x="2471" y="2085"/>
          <a:ext cx="1587" cy="1587"/>
        </p:xfrm>
        <a:graphic>
          <a:graphicData uri="http://schemas.openxmlformats.org/presentationml/2006/ole">
            <mc:AlternateContent xmlns:mc="http://schemas.openxmlformats.org/markup-compatibility/2006">
              <mc:Choice xmlns:v="urn:schemas-microsoft-com:vml" Requires="v">
                <p:oleObj spid="_x0000_s79090" name="think-cell Slide" r:id="rId5" imgW="270" imgH="270" progId="TCLayout.ActiveDocument.1">
                  <p:embed/>
                </p:oleObj>
              </mc:Choice>
              <mc:Fallback>
                <p:oleObj name="think-cell Slide" r:id="rId5" imgW="270" imgH="270" progId="TCLayout.ActiveDocument.1">
                  <p:embed/>
                  <p:pic>
                    <p:nvPicPr>
                      <p:cNvPr id="0" name=""/>
                      <p:cNvPicPr/>
                      <p:nvPr/>
                    </p:nvPicPr>
                    <p:blipFill>
                      <a:blip r:embed="rId6"/>
                      <a:stretch>
                        <a:fillRect/>
                      </a:stretch>
                    </p:blipFill>
                    <p:spPr>
                      <a:xfrm>
                        <a:off x="2471" y="2085"/>
                        <a:ext cx="1587" cy="1587"/>
                      </a:xfrm>
                      <a:prstGeom prst="rect">
                        <a:avLst/>
                      </a:prstGeom>
                    </p:spPr>
                  </p:pic>
                </p:oleObj>
              </mc:Fallback>
            </mc:AlternateContent>
          </a:graphicData>
        </a:graphic>
      </p:graphicFrame>
      <p:sp>
        <p:nvSpPr>
          <p:cNvPr id="4" name="Title 3"/>
          <p:cNvSpPr>
            <a:spLocks noGrp="1"/>
          </p:cNvSpPr>
          <p:nvPr>
            <p:ph type="title"/>
          </p:nvPr>
        </p:nvSpPr>
        <p:spPr>
          <a:xfrm>
            <a:off x="313858" y="242766"/>
            <a:ext cx="11888787" cy="917575"/>
          </a:xfrm>
        </p:spPr>
        <p:txBody>
          <a:bodyPr/>
          <a:lstStyle/>
          <a:p>
            <a:r>
              <a:rPr lang="en-US" dirty="0">
                <a:cs typeface="Arial"/>
              </a:rPr>
              <a:t>Analysis Services themes for SQL Server 2016</a:t>
            </a:r>
            <a:br>
              <a:rPr lang="en-US" dirty="0">
                <a:cs typeface="Arial"/>
              </a:rPr>
            </a:br>
            <a:r>
              <a:rPr lang="en-US" sz="3200" dirty="0">
                <a:solidFill>
                  <a:schemeClr val="accent5"/>
                </a:solidFill>
              </a:rPr>
              <a:t>Improved productivity and performance</a:t>
            </a:r>
            <a:r>
              <a:rPr lang="en-US" dirty="0"/>
              <a:t/>
            </a:r>
            <a:br>
              <a:rPr lang="en-US" dirty="0"/>
            </a:br>
            <a:endParaRPr lang="en-US" sz="3600" dirty="0">
              <a:gradFill>
                <a:gsLst>
                  <a:gs pos="4386">
                    <a:schemeClr val="accent5"/>
                  </a:gs>
                  <a:gs pos="36000">
                    <a:schemeClr val="accent5"/>
                  </a:gs>
                </a:gsLst>
                <a:lin ang="5400000" scaled="0"/>
              </a:gradFill>
            </a:endParaRPr>
          </a:p>
        </p:txBody>
      </p:sp>
      <p:sp>
        <p:nvSpPr>
          <p:cNvPr id="38" name="Freeform 25"/>
          <p:cNvSpPr>
            <a:spLocks noChangeAspect="1" noEditPoints="1"/>
          </p:cNvSpPr>
          <p:nvPr/>
        </p:nvSpPr>
        <p:spPr bwMode="auto">
          <a:xfrm>
            <a:off x="979924" y="5008768"/>
            <a:ext cx="764974" cy="822960"/>
          </a:xfrm>
          <a:custGeom>
            <a:avLst/>
            <a:gdLst>
              <a:gd name="T0" fmla="*/ 106 w 287"/>
              <a:gd name="T1" fmla="*/ 17 h 309"/>
              <a:gd name="T2" fmla="*/ 147 w 287"/>
              <a:gd name="T3" fmla="*/ 115 h 309"/>
              <a:gd name="T4" fmla="*/ 107 w 287"/>
              <a:gd name="T5" fmla="*/ 99 h 309"/>
              <a:gd name="T6" fmla="*/ 195 w 287"/>
              <a:gd name="T7" fmla="*/ 238 h 309"/>
              <a:gd name="T8" fmla="*/ 207 w 287"/>
              <a:gd name="T9" fmla="*/ 218 h 309"/>
              <a:gd name="T10" fmla="*/ 226 w 287"/>
              <a:gd name="T11" fmla="*/ 216 h 309"/>
              <a:gd name="T12" fmla="*/ 243 w 287"/>
              <a:gd name="T13" fmla="*/ 180 h 309"/>
              <a:gd name="T14" fmla="*/ 241 w 287"/>
              <a:gd name="T15" fmla="*/ 177 h 309"/>
              <a:gd name="T16" fmla="*/ 229 w 287"/>
              <a:gd name="T17" fmla="*/ 191 h 309"/>
              <a:gd name="T18" fmla="*/ 217 w 287"/>
              <a:gd name="T19" fmla="*/ 203 h 309"/>
              <a:gd name="T20" fmla="*/ 208 w 287"/>
              <a:gd name="T21" fmla="*/ 200 h 309"/>
              <a:gd name="T22" fmla="*/ 198 w 287"/>
              <a:gd name="T23" fmla="*/ 191 h 309"/>
              <a:gd name="T24" fmla="*/ 204 w 287"/>
              <a:gd name="T25" fmla="*/ 175 h 309"/>
              <a:gd name="T26" fmla="*/ 217 w 287"/>
              <a:gd name="T27" fmla="*/ 172 h 309"/>
              <a:gd name="T28" fmla="*/ 211 w 287"/>
              <a:gd name="T29" fmla="*/ 157 h 309"/>
              <a:gd name="T30" fmla="*/ 191 w 287"/>
              <a:gd name="T31" fmla="*/ 166 h 309"/>
              <a:gd name="T32" fmla="*/ 189 w 287"/>
              <a:gd name="T33" fmla="*/ 203 h 309"/>
              <a:gd name="T34" fmla="*/ 159 w 287"/>
              <a:gd name="T35" fmla="*/ 250 h 309"/>
              <a:gd name="T36" fmla="*/ 144 w 287"/>
              <a:gd name="T37" fmla="*/ 250 h 309"/>
              <a:gd name="T38" fmla="*/ 128 w 287"/>
              <a:gd name="T39" fmla="*/ 288 h 309"/>
              <a:gd name="T40" fmla="*/ 140 w 287"/>
              <a:gd name="T41" fmla="*/ 287 h 309"/>
              <a:gd name="T42" fmla="*/ 142 w 287"/>
              <a:gd name="T43" fmla="*/ 272 h 309"/>
              <a:gd name="T44" fmla="*/ 163 w 287"/>
              <a:gd name="T45" fmla="*/ 264 h 309"/>
              <a:gd name="T46" fmla="*/ 171 w 287"/>
              <a:gd name="T47" fmla="*/ 279 h 309"/>
              <a:gd name="T48" fmla="*/ 164 w 287"/>
              <a:gd name="T49" fmla="*/ 292 h 309"/>
              <a:gd name="T50" fmla="*/ 154 w 287"/>
              <a:gd name="T51" fmla="*/ 297 h 309"/>
              <a:gd name="T52" fmla="*/ 158 w 287"/>
              <a:gd name="T53" fmla="*/ 309 h 309"/>
              <a:gd name="T54" fmla="*/ 183 w 287"/>
              <a:gd name="T55" fmla="*/ 292 h 309"/>
              <a:gd name="T56" fmla="*/ 187 w 287"/>
              <a:gd name="T57" fmla="*/ 274 h 309"/>
              <a:gd name="T58" fmla="*/ 189 w 287"/>
              <a:gd name="T59" fmla="*/ 134 h 309"/>
              <a:gd name="T60" fmla="*/ 122 w 287"/>
              <a:gd name="T61" fmla="*/ 134 h 309"/>
              <a:gd name="T62" fmla="*/ 109 w 287"/>
              <a:gd name="T63" fmla="*/ 134 h 309"/>
              <a:gd name="T64" fmla="*/ 0 w 287"/>
              <a:gd name="T65" fmla="*/ 292 h 309"/>
              <a:gd name="T66" fmla="*/ 83 w 287"/>
              <a:gd name="T67" fmla="*/ 221 h 309"/>
              <a:gd name="T68" fmla="*/ 119 w 287"/>
              <a:gd name="T69" fmla="*/ 290 h 309"/>
              <a:gd name="T70" fmla="*/ 121 w 287"/>
              <a:gd name="T71" fmla="*/ 261 h 309"/>
              <a:gd name="T72" fmla="*/ 145 w 287"/>
              <a:gd name="T73" fmla="*/ 241 h 309"/>
              <a:gd name="T74" fmla="*/ 181 w 287"/>
              <a:gd name="T75" fmla="*/ 205 h 309"/>
              <a:gd name="T76" fmla="*/ 176 w 287"/>
              <a:gd name="T77" fmla="*/ 194 h 309"/>
              <a:gd name="T78" fmla="*/ 175 w 287"/>
              <a:gd name="T79" fmla="*/ 187 h 309"/>
              <a:gd name="T80" fmla="*/ 207 w 287"/>
              <a:gd name="T81" fmla="*/ 150 h 309"/>
              <a:gd name="T82" fmla="*/ 211 w 287"/>
              <a:gd name="T83" fmla="*/ 149 h 309"/>
              <a:gd name="T84" fmla="*/ 222 w 287"/>
              <a:gd name="T85" fmla="*/ 156 h 309"/>
              <a:gd name="T86" fmla="*/ 225 w 287"/>
              <a:gd name="T87" fmla="*/ 173 h 309"/>
              <a:gd name="T88" fmla="*/ 241 w 287"/>
              <a:gd name="T89" fmla="*/ 169 h 309"/>
              <a:gd name="T90" fmla="*/ 251 w 287"/>
              <a:gd name="T91" fmla="*/ 178 h 309"/>
              <a:gd name="T92" fmla="*/ 254 w 287"/>
              <a:gd name="T93" fmla="*/ 199 h 309"/>
              <a:gd name="T94" fmla="*/ 250 w 287"/>
              <a:gd name="T95" fmla="*/ 204 h 309"/>
              <a:gd name="T96" fmla="*/ 225 w 287"/>
              <a:gd name="T97" fmla="*/ 226 h 309"/>
              <a:gd name="T98" fmla="*/ 220 w 287"/>
              <a:gd name="T99" fmla="*/ 226 h 309"/>
              <a:gd name="T100" fmla="*/ 255 w 287"/>
              <a:gd name="T101" fmla="*/ 184 h 309"/>
              <a:gd name="T102" fmla="*/ 194 w 287"/>
              <a:gd name="T103" fmla="*/ 270 h 309"/>
              <a:gd name="T104" fmla="*/ 195 w 287"/>
              <a:gd name="T105" fmla="*/ 277 h 309"/>
              <a:gd name="T106" fmla="*/ 191 w 287"/>
              <a:gd name="T107" fmla="*/ 292 h 309"/>
              <a:gd name="T108" fmla="*/ 188 w 287"/>
              <a:gd name="T109" fmla="*/ 263 h 3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87" h="309">
                <a:moveTo>
                  <a:pt x="107" y="99"/>
                </a:moveTo>
                <a:cubicBezTo>
                  <a:pt x="96" y="88"/>
                  <a:pt x="90" y="74"/>
                  <a:pt x="90" y="58"/>
                </a:cubicBezTo>
                <a:cubicBezTo>
                  <a:pt x="90" y="43"/>
                  <a:pt x="95" y="28"/>
                  <a:pt x="106" y="17"/>
                </a:cubicBezTo>
                <a:cubicBezTo>
                  <a:pt x="117" y="6"/>
                  <a:pt x="131" y="0"/>
                  <a:pt x="146" y="0"/>
                </a:cubicBezTo>
                <a:cubicBezTo>
                  <a:pt x="177" y="0"/>
                  <a:pt x="202" y="26"/>
                  <a:pt x="202" y="57"/>
                </a:cubicBezTo>
                <a:cubicBezTo>
                  <a:pt x="203" y="89"/>
                  <a:pt x="178" y="115"/>
                  <a:pt x="147" y="115"/>
                </a:cubicBezTo>
                <a:cubicBezTo>
                  <a:pt x="147" y="115"/>
                  <a:pt x="147" y="115"/>
                  <a:pt x="147" y="115"/>
                </a:cubicBezTo>
                <a:cubicBezTo>
                  <a:pt x="146" y="115"/>
                  <a:pt x="146" y="115"/>
                  <a:pt x="146" y="115"/>
                </a:cubicBezTo>
                <a:cubicBezTo>
                  <a:pt x="131" y="115"/>
                  <a:pt x="117" y="110"/>
                  <a:pt x="107" y="99"/>
                </a:cubicBezTo>
                <a:close/>
                <a:moveTo>
                  <a:pt x="180" y="264"/>
                </a:moveTo>
                <a:cubicBezTo>
                  <a:pt x="180" y="264"/>
                  <a:pt x="179" y="262"/>
                  <a:pt x="180" y="260"/>
                </a:cubicBezTo>
                <a:cubicBezTo>
                  <a:pt x="186" y="251"/>
                  <a:pt x="191" y="244"/>
                  <a:pt x="195" y="238"/>
                </a:cubicBezTo>
                <a:cubicBezTo>
                  <a:pt x="205" y="221"/>
                  <a:pt x="207" y="219"/>
                  <a:pt x="207" y="219"/>
                </a:cubicBezTo>
                <a:cubicBezTo>
                  <a:pt x="207" y="218"/>
                  <a:pt x="207" y="218"/>
                  <a:pt x="207" y="218"/>
                </a:cubicBezTo>
                <a:cubicBezTo>
                  <a:pt x="207" y="218"/>
                  <a:pt x="207" y="218"/>
                  <a:pt x="207" y="218"/>
                </a:cubicBezTo>
                <a:cubicBezTo>
                  <a:pt x="209" y="217"/>
                  <a:pt x="210" y="216"/>
                  <a:pt x="210" y="216"/>
                </a:cubicBezTo>
                <a:cubicBezTo>
                  <a:pt x="224" y="218"/>
                  <a:pt x="224" y="218"/>
                  <a:pt x="224" y="218"/>
                </a:cubicBezTo>
                <a:cubicBezTo>
                  <a:pt x="224" y="218"/>
                  <a:pt x="225" y="218"/>
                  <a:pt x="226" y="216"/>
                </a:cubicBezTo>
                <a:cubicBezTo>
                  <a:pt x="244" y="199"/>
                  <a:pt x="244" y="199"/>
                  <a:pt x="244" y="199"/>
                </a:cubicBezTo>
                <a:cubicBezTo>
                  <a:pt x="245" y="197"/>
                  <a:pt x="245" y="197"/>
                  <a:pt x="245" y="197"/>
                </a:cubicBezTo>
                <a:cubicBezTo>
                  <a:pt x="243" y="180"/>
                  <a:pt x="243" y="180"/>
                  <a:pt x="243" y="180"/>
                </a:cubicBezTo>
                <a:cubicBezTo>
                  <a:pt x="243" y="178"/>
                  <a:pt x="243" y="178"/>
                  <a:pt x="243" y="178"/>
                </a:cubicBezTo>
                <a:cubicBezTo>
                  <a:pt x="243" y="178"/>
                  <a:pt x="242" y="177"/>
                  <a:pt x="241" y="177"/>
                </a:cubicBezTo>
                <a:cubicBezTo>
                  <a:pt x="241" y="177"/>
                  <a:pt x="241" y="177"/>
                  <a:pt x="241" y="177"/>
                </a:cubicBezTo>
                <a:cubicBezTo>
                  <a:pt x="230" y="179"/>
                  <a:pt x="230" y="179"/>
                  <a:pt x="230" y="179"/>
                </a:cubicBezTo>
                <a:cubicBezTo>
                  <a:pt x="228" y="179"/>
                  <a:pt x="229" y="181"/>
                  <a:pt x="229" y="183"/>
                </a:cubicBezTo>
                <a:cubicBezTo>
                  <a:pt x="229" y="191"/>
                  <a:pt x="229" y="191"/>
                  <a:pt x="229" y="191"/>
                </a:cubicBezTo>
                <a:cubicBezTo>
                  <a:pt x="229" y="192"/>
                  <a:pt x="228" y="194"/>
                  <a:pt x="228" y="194"/>
                </a:cubicBezTo>
                <a:cubicBezTo>
                  <a:pt x="220" y="203"/>
                  <a:pt x="220" y="203"/>
                  <a:pt x="220" y="203"/>
                </a:cubicBezTo>
                <a:cubicBezTo>
                  <a:pt x="220" y="203"/>
                  <a:pt x="219" y="203"/>
                  <a:pt x="217" y="203"/>
                </a:cubicBezTo>
                <a:cubicBezTo>
                  <a:pt x="212" y="203"/>
                  <a:pt x="212" y="203"/>
                  <a:pt x="212" y="203"/>
                </a:cubicBezTo>
                <a:cubicBezTo>
                  <a:pt x="212" y="203"/>
                  <a:pt x="212" y="203"/>
                  <a:pt x="211" y="203"/>
                </a:cubicBezTo>
                <a:cubicBezTo>
                  <a:pt x="210" y="203"/>
                  <a:pt x="209" y="202"/>
                  <a:pt x="208" y="200"/>
                </a:cubicBezTo>
                <a:cubicBezTo>
                  <a:pt x="205" y="199"/>
                  <a:pt x="205" y="199"/>
                  <a:pt x="205" y="199"/>
                </a:cubicBezTo>
                <a:cubicBezTo>
                  <a:pt x="203" y="198"/>
                  <a:pt x="203" y="197"/>
                  <a:pt x="201" y="195"/>
                </a:cubicBezTo>
                <a:cubicBezTo>
                  <a:pt x="198" y="191"/>
                  <a:pt x="198" y="191"/>
                  <a:pt x="198" y="191"/>
                </a:cubicBezTo>
                <a:cubicBezTo>
                  <a:pt x="198" y="191"/>
                  <a:pt x="198" y="189"/>
                  <a:pt x="199" y="188"/>
                </a:cubicBezTo>
                <a:cubicBezTo>
                  <a:pt x="202" y="179"/>
                  <a:pt x="202" y="179"/>
                  <a:pt x="202" y="179"/>
                </a:cubicBezTo>
                <a:cubicBezTo>
                  <a:pt x="202" y="177"/>
                  <a:pt x="203" y="175"/>
                  <a:pt x="204" y="175"/>
                </a:cubicBezTo>
                <a:cubicBezTo>
                  <a:pt x="214" y="173"/>
                  <a:pt x="214" y="173"/>
                  <a:pt x="214" y="173"/>
                </a:cubicBezTo>
                <a:cubicBezTo>
                  <a:pt x="215" y="172"/>
                  <a:pt x="215" y="172"/>
                  <a:pt x="215" y="172"/>
                </a:cubicBezTo>
                <a:cubicBezTo>
                  <a:pt x="215" y="172"/>
                  <a:pt x="215" y="172"/>
                  <a:pt x="217" y="172"/>
                </a:cubicBezTo>
                <a:cubicBezTo>
                  <a:pt x="217" y="172"/>
                  <a:pt x="216" y="171"/>
                  <a:pt x="216" y="169"/>
                </a:cubicBezTo>
                <a:cubicBezTo>
                  <a:pt x="214" y="158"/>
                  <a:pt x="214" y="158"/>
                  <a:pt x="214" y="158"/>
                </a:cubicBezTo>
                <a:cubicBezTo>
                  <a:pt x="214" y="158"/>
                  <a:pt x="212" y="157"/>
                  <a:pt x="211" y="157"/>
                </a:cubicBezTo>
                <a:cubicBezTo>
                  <a:pt x="211" y="157"/>
                  <a:pt x="210" y="157"/>
                  <a:pt x="210" y="157"/>
                </a:cubicBezTo>
                <a:cubicBezTo>
                  <a:pt x="194" y="164"/>
                  <a:pt x="194" y="164"/>
                  <a:pt x="194" y="164"/>
                </a:cubicBezTo>
                <a:cubicBezTo>
                  <a:pt x="192" y="164"/>
                  <a:pt x="191" y="165"/>
                  <a:pt x="191" y="166"/>
                </a:cubicBezTo>
                <a:cubicBezTo>
                  <a:pt x="183" y="189"/>
                  <a:pt x="183" y="189"/>
                  <a:pt x="183" y="189"/>
                </a:cubicBezTo>
                <a:cubicBezTo>
                  <a:pt x="183" y="189"/>
                  <a:pt x="183" y="191"/>
                  <a:pt x="184" y="193"/>
                </a:cubicBezTo>
                <a:cubicBezTo>
                  <a:pt x="189" y="203"/>
                  <a:pt x="189" y="203"/>
                  <a:pt x="189" y="203"/>
                </a:cubicBezTo>
                <a:cubicBezTo>
                  <a:pt x="191" y="204"/>
                  <a:pt x="190" y="206"/>
                  <a:pt x="190" y="206"/>
                </a:cubicBezTo>
                <a:cubicBezTo>
                  <a:pt x="162" y="250"/>
                  <a:pt x="162" y="250"/>
                  <a:pt x="162" y="250"/>
                </a:cubicBezTo>
                <a:cubicBezTo>
                  <a:pt x="162" y="250"/>
                  <a:pt x="160" y="250"/>
                  <a:pt x="159" y="250"/>
                </a:cubicBezTo>
                <a:cubicBezTo>
                  <a:pt x="147" y="250"/>
                  <a:pt x="147" y="250"/>
                  <a:pt x="147" y="250"/>
                </a:cubicBezTo>
                <a:cubicBezTo>
                  <a:pt x="146" y="249"/>
                  <a:pt x="145" y="249"/>
                  <a:pt x="145" y="249"/>
                </a:cubicBezTo>
                <a:cubicBezTo>
                  <a:pt x="144" y="249"/>
                  <a:pt x="144" y="249"/>
                  <a:pt x="144" y="250"/>
                </a:cubicBezTo>
                <a:cubicBezTo>
                  <a:pt x="126" y="267"/>
                  <a:pt x="126" y="267"/>
                  <a:pt x="126" y="267"/>
                </a:cubicBezTo>
                <a:cubicBezTo>
                  <a:pt x="125" y="268"/>
                  <a:pt x="125" y="269"/>
                  <a:pt x="125" y="271"/>
                </a:cubicBezTo>
                <a:cubicBezTo>
                  <a:pt x="128" y="288"/>
                  <a:pt x="128" y="288"/>
                  <a:pt x="128" y="288"/>
                </a:cubicBezTo>
                <a:cubicBezTo>
                  <a:pt x="126" y="289"/>
                  <a:pt x="127" y="290"/>
                  <a:pt x="129" y="290"/>
                </a:cubicBezTo>
                <a:cubicBezTo>
                  <a:pt x="129" y="290"/>
                  <a:pt x="129" y="290"/>
                  <a:pt x="129" y="290"/>
                </a:cubicBezTo>
                <a:cubicBezTo>
                  <a:pt x="140" y="287"/>
                  <a:pt x="140" y="287"/>
                  <a:pt x="140" y="287"/>
                </a:cubicBezTo>
                <a:cubicBezTo>
                  <a:pt x="142" y="287"/>
                  <a:pt x="142" y="285"/>
                  <a:pt x="142" y="285"/>
                </a:cubicBezTo>
                <a:cubicBezTo>
                  <a:pt x="141" y="275"/>
                  <a:pt x="141" y="275"/>
                  <a:pt x="141" y="275"/>
                </a:cubicBezTo>
                <a:cubicBezTo>
                  <a:pt x="141" y="274"/>
                  <a:pt x="140" y="272"/>
                  <a:pt x="142" y="272"/>
                </a:cubicBezTo>
                <a:cubicBezTo>
                  <a:pt x="149" y="266"/>
                  <a:pt x="149" y="266"/>
                  <a:pt x="149" y="266"/>
                </a:cubicBezTo>
                <a:cubicBezTo>
                  <a:pt x="150" y="264"/>
                  <a:pt x="152" y="263"/>
                  <a:pt x="153" y="263"/>
                </a:cubicBezTo>
                <a:cubicBezTo>
                  <a:pt x="163" y="264"/>
                  <a:pt x="163" y="264"/>
                  <a:pt x="163" y="264"/>
                </a:cubicBezTo>
                <a:cubicBezTo>
                  <a:pt x="164" y="266"/>
                  <a:pt x="165" y="265"/>
                  <a:pt x="165" y="267"/>
                </a:cubicBezTo>
                <a:cubicBezTo>
                  <a:pt x="171" y="276"/>
                  <a:pt x="171" y="276"/>
                  <a:pt x="171" y="276"/>
                </a:cubicBezTo>
                <a:cubicBezTo>
                  <a:pt x="173" y="277"/>
                  <a:pt x="171" y="279"/>
                  <a:pt x="171" y="279"/>
                </a:cubicBezTo>
                <a:cubicBezTo>
                  <a:pt x="169" y="289"/>
                  <a:pt x="169" y="289"/>
                  <a:pt x="169" y="289"/>
                </a:cubicBezTo>
                <a:cubicBezTo>
                  <a:pt x="167" y="289"/>
                  <a:pt x="167" y="291"/>
                  <a:pt x="166" y="291"/>
                </a:cubicBezTo>
                <a:cubicBezTo>
                  <a:pt x="165" y="292"/>
                  <a:pt x="165" y="292"/>
                  <a:pt x="164" y="292"/>
                </a:cubicBezTo>
                <a:cubicBezTo>
                  <a:pt x="157" y="295"/>
                  <a:pt x="157" y="295"/>
                  <a:pt x="157" y="295"/>
                </a:cubicBezTo>
                <a:cubicBezTo>
                  <a:pt x="155" y="295"/>
                  <a:pt x="154" y="296"/>
                  <a:pt x="154" y="296"/>
                </a:cubicBezTo>
                <a:cubicBezTo>
                  <a:pt x="154" y="296"/>
                  <a:pt x="154" y="296"/>
                  <a:pt x="154" y="297"/>
                </a:cubicBezTo>
                <a:cubicBezTo>
                  <a:pt x="156" y="308"/>
                  <a:pt x="156" y="308"/>
                  <a:pt x="156" y="308"/>
                </a:cubicBezTo>
                <a:cubicBezTo>
                  <a:pt x="157" y="309"/>
                  <a:pt x="157" y="309"/>
                  <a:pt x="158" y="309"/>
                </a:cubicBezTo>
                <a:cubicBezTo>
                  <a:pt x="158" y="309"/>
                  <a:pt x="158" y="309"/>
                  <a:pt x="158" y="309"/>
                </a:cubicBezTo>
                <a:cubicBezTo>
                  <a:pt x="177" y="304"/>
                  <a:pt x="177" y="304"/>
                  <a:pt x="177" y="304"/>
                </a:cubicBezTo>
                <a:cubicBezTo>
                  <a:pt x="177" y="304"/>
                  <a:pt x="178" y="302"/>
                  <a:pt x="180" y="302"/>
                </a:cubicBezTo>
                <a:cubicBezTo>
                  <a:pt x="181" y="298"/>
                  <a:pt x="182" y="295"/>
                  <a:pt x="183" y="292"/>
                </a:cubicBezTo>
                <a:cubicBezTo>
                  <a:pt x="187" y="280"/>
                  <a:pt x="188" y="279"/>
                  <a:pt x="188" y="278"/>
                </a:cubicBezTo>
                <a:cubicBezTo>
                  <a:pt x="188" y="278"/>
                  <a:pt x="188" y="278"/>
                  <a:pt x="188" y="278"/>
                </a:cubicBezTo>
                <a:cubicBezTo>
                  <a:pt x="187" y="277"/>
                  <a:pt x="187" y="275"/>
                  <a:pt x="187" y="274"/>
                </a:cubicBezTo>
                <a:cubicBezTo>
                  <a:pt x="180" y="264"/>
                  <a:pt x="180" y="264"/>
                  <a:pt x="180" y="264"/>
                </a:cubicBezTo>
                <a:close/>
                <a:moveTo>
                  <a:pt x="255" y="184"/>
                </a:moveTo>
                <a:cubicBezTo>
                  <a:pt x="249" y="167"/>
                  <a:pt x="227" y="135"/>
                  <a:pt x="189" y="134"/>
                </a:cubicBezTo>
                <a:cubicBezTo>
                  <a:pt x="172" y="134"/>
                  <a:pt x="172" y="134"/>
                  <a:pt x="172" y="134"/>
                </a:cubicBezTo>
                <a:cubicBezTo>
                  <a:pt x="172" y="134"/>
                  <a:pt x="172" y="134"/>
                  <a:pt x="172" y="134"/>
                </a:cubicBezTo>
                <a:cubicBezTo>
                  <a:pt x="122" y="134"/>
                  <a:pt x="122" y="134"/>
                  <a:pt x="122" y="134"/>
                </a:cubicBezTo>
                <a:cubicBezTo>
                  <a:pt x="122" y="134"/>
                  <a:pt x="122" y="134"/>
                  <a:pt x="122" y="134"/>
                </a:cubicBezTo>
                <a:cubicBezTo>
                  <a:pt x="111" y="134"/>
                  <a:pt x="111" y="134"/>
                  <a:pt x="111" y="134"/>
                </a:cubicBezTo>
                <a:cubicBezTo>
                  <a:pt x="109" y="134"/>
                  <a:pt x="109" y="134"/>
                  <a:pt x="109" y="134"/>
                </a:cubicBezTo>
                <a:cubicBezTo>
                  <a:pt x="100" y="134"/>
                  <a:pt x="100" y="134"/>
                  <a:pt x="100" y="134"/>
                </a:cubicBezTo>
                <a:cubicBezTo>
                  <a:pt x="61" y="135"/>
                  <a:pt x="38" y="167"/>
                  <a:pt x="33" y="185"/>
                </a:cubicBezTo>
                <a:cubicBezTo>
                  <a:pt x="0" y="292"/>
                  <a:pt x="0" y="292"/>
                  <a:pt x="0" y="292"/>
                </a:cubicBezTo>
                <a:cubicBezTo>
                  <a:pt x="48" y="292"/>
                  <a:pt x="48" y="292"/>
                  <a:pt x="48" y="292"/>
                </a:cubicBezTo>
                <a:cubicBezTo>
                  <a:pt x="69" y="221"/>
                  <a:pt x="69" y="221"/>
                  <a:pt x="69" y="221"/>
                </a:cubicBezTo>
                <a:cubicBezTo>
                  <a:pt x="83" y="221"/>
                  <a:pt x="83" y="221"/>
                  <a:pt x="83" y="221"/>
                </a:cubicBezTo>
                <a:cubicBezTo>
                  <a:pt x="63" y="292"/>
                  <a:pt x="63" y="292"/>
                  <a:pt x="63" y="292"/>
                </a:cubicBezTo>
                <a:cubicBezTo>
                  <a:pt x="120" y="292"/>
                  <a:pt x="120" y="292"/>
                  <a:pt x="120" y="292"/>
                </a:cubicBezTo>
                <a:cubicBezTo>
                  <a:pt x="119" y="291"/>
                  <a:pt x="119" y="291"/>
                  <a:pt x="119" y="290"/>
                </a:cubicBezTo>
                <a:cubicBezTo>
                  <a:pt x="119" y="289"/>
                  <a:pt x="119" y="287"/>
                  <a:pt x="119" y="286"/>
                </a:cubicBezTo>
                <a:cubicBezTo>
                  <a:pt x="117" y="272"/>
                  <a:pt x="117" y="272"/>
                  <a:pt x="117" y="272"/>
                </a:cubicBezTo>
                <a:cubicBezTo>
                  <a:pt x="116" y="265"/>
                  <a:pt x="119" y="262"/>
                  <a:pt x="121" y="261"/>
                </a:cubicBezTo>
                <a:cubicBezTo>
                  <a:pt x="137" y="246"/>
                  <a:pt x="137" y="246"/>
                  <a:pt x="137" y="246"/>
                </a:cubicBezTo>
                <a:cubicBezTo>
                  <a:pt x="137" y="246"/>
                  <a:pt x="137" y="245"/>
                  <a:pt x="138" y="244"/>
                </a:cubicBezTo>
                <a:cubicBezTo>
                  <a:pt x="139" y="242"/>
                  <a:pt x="142" y="241"/>
                  <a:pt x="145" y="241"/>
                </a:cubicBezTo>
                <a:cubicBezTo>
                  <a:pt x="146" y="241"/>
                  <a:pt x="148" y="241"/>
                  <a:pt x="149" y="242"/>
                </a:cubicBezTo>
                <a:cubicBezTo>
                  <a:pt x="157" y="242"/>
                  <a:pt x="157" y="242"/>
                  <a:pt x="157" y="242"/>
                </a:cubicBezTo>
                <a:cubicBezTo>
                  <a:pt x="181" y="205"/>
                  <a:pt x="181" y="205"/>
                  <a:pt x="181" y="205"/>
                </a:cubicBezTo>
                <a:cubicBezTo>
                  <a:pt x="177" y="196"/>
                  <a:pt x="177" y="196"/>
                  <a:pt x="177" y="196"/>
                </a:cubicBezTo>
                <a:cubicBezTo>
                  <a:pt x="176" y="195"/>
                  <a:pt x="176" y="195"/>
                  <a:pt x="176" y="195"/>
                </a:cubicBezTo>
                <a:cubicBezTo>
                  <a:pt x="176" y="194"/>
                  <a:pt x="176" y="194"/>
                  <a:pt x="176" y="194"/>
                </a:cubicBezTo>
                <a:cubicBezTo>
                  <a:pt x="175" y="191"/>
                  <a:pt x="175" y="191"/>
                  <a:pt x="175" y="191"/>
                </a:cubicBezTo>
                <a:cubicBezTo>
                  <a:pt x="175" y="189"/>
                  <a:pt x="175" y="189"/>
                  <a:pt x="175" y="189"/>
                </a:cubicBezTo>
                <a:cubicBezTo>
                  <a:pt x="175" y="187"/>
                  <a:pt x="175" y="187"/>
                  <a:pt x="175" y="187"/>
                </a:cubicBezTo>
                <a:cubicBezTo>
                  <a:pt x="183" y="165"/>
                  <a:pt x="183" y="165"/>
                  <a:pt x="183" y="165"/>
                </a:cubicBezTo>
                <a:cubicBezTo>
                  <a:pt x="183" y="162"/>
                  <a:pt x="185" y="158"/>
                  <a:pt x="191" y="156"/>
                </a:cubicBezTo>
                <a:cubicBezTo>
                  <a:pt x="207" y="150"/>
                  <a:pt x="207" y="150"/>
                  <a:pt x="207" y="150"/>
                </a:cubicBezTo>
                <a:cubicBezTo>
                  <a:pt x="208" y="150"/>
                  <a:pt x="208" y="150"/>
                  <a:pt x="208" y="150"/>
                </a:cubicBezTo>
                <a:cubicBezTo>
                  <a:pt x="209" y="149"/>
                  <a:pt x="209" y="149"/>
                  <a:pt x="209" y="149"/>
                </a:cubicBezTo>
                <a:cubicBezTo>
                  <a:pt x="209" y="149"/>
                  <a:pt x="210" y="149"/>
                  <a:pt x="211" y="149"/>
                </a:cubicBezTo>
                <a:cubicBezTo>
                  <a:pt x="214" y="149"/>
                  <a:pt x="217" y="151"/>
                  <a:pt x="218" y="151"/>
                </a:cubicBezTo>
                <a:cubicBezTo>
                  <a:pt x="221" y="153"/>
                  <a:pt x="221" y="153"/>
                  <a:pt x="221" y="153"/>
                </a:cubicBezTo>
                <a:cubicBezTo>
                  <a:pt x="222" y="156"/>
                  <a:pt x="222" y="156"/>
                  <a:pt x="222" y="156"/>
                </a:cubicBezTo>
                <a:cubicBezTo>
                  <a:pt x="224" y="167"/>
                  <a:pt x="224" y="167"/>
                  <a:pt x="224" y="167"/>
                </a:cubicBezTo>
                <a:cubicBezTo>
                  <a:pt x="225" y="170"/>
                  <a:pt x="225" y="170"/>
                  <a:pt x="225" y="170"/>
                </a:cubicBezTo>
                <a:cubicBezTo>
                  <a:pt x="225" y="173"/>
                  <a:pt x="225" y="173"/>
                  <a:pt x="225" y="173"/>
                </a:cubicBezTo>
                <a:cubicBezTo>
                  <a:pt x="227" y="172"/>
                  <a:pt x="228" y="171"/>
                  <a:pt x="228" y="171"/>
                </a:cubicBezTo>
                <a:cubicBezTo>
                  <a:pt x="239" y="169"/>
                  <a:pt x="239" y="169"/>
                  <a:pt x="239" y="169"/>
                </a:cubicBezTo>
                <a:cubicBezTo>
                  <a:pt x="240" y="169"/>
                  <a:pt x="240" y="169"/>
                  <a:pt x="241" y="169"/>
                </a:cubicBezTo>
                <a:cubicBezTo>
                  <a:pt x="246" y="169"/>
                  <a:pt x="250" y="172"/>
                  <a:pt x="250" y="176"/>
                </a:cubicBezTo>
                <a:cubicBezTo>
                  <a:pt x="251" y="178"/>
                  <a:pt x="251" y="178"/>
                  <a:pt x="251" y="178"/>
                </a:cubicBezTo>
                <a:cubicBezTo>
                  <a:pt x="251" y="178"/>
                  <a:pt x="251" y="178"/>
                  <a:pt x="251" y="178"/>
                </a:cubicBezTo>
                <a:cubicBezTo>
                  <a:pt x="251" y="179"/>
                  <a:pt x="251" y="179"/>
                  <a:pt x="251" y="179"/>
                </a:cubicBezTo>
                <a:cubicBezTo>
                  <a:pt x="253" y="196"/>
                  <a:pt x="253" y="196"/>
                  <a:pt x="253" y="196"/>
                </a:cubicBezTo>
                <a:cubicBezTo>
                  <a:pt x="254" y="199"/>
                  <a:pt x="254" y="199"/>
                  <a:pt x="254" y="199"/>
                </a:cubicBezTo>
                <a:cubicBezTo>
                  <a:pt x="252" y="201"/>
                  <a:pt x="252" y="201"/>
                  <a:pt x="252" y="201"/>
                </a:cubicBezTo>
                <a:cubicBezTo>
                  <a:pt x="251" y="203"/>
                  <a:pt x="251" y="203"/>
                  <a:pt x="251" y="203"/>
                </a:cubicBezTo>
                <a:cubicBezTo>
                  <a:pt x="250" y="204"/>
                  <a:pt x="250" y="204"/>
                  <a:pt x="250" y="204"/>
                </a:cubicBezTo>
                <a:cubicBezTo>
                  <a:pt x="250" y="205"/>
                  <a:pt x="250" y="205"/>
                  <a:pt x="250" y="205"/>
                </a:cubicBezTo>
                <a:cubicBezTo>
                  <a:pt x="232" y="221"/>
                  <a:pt x="232" y="221"/>
                  <a:pt x="232" y="221"/>
                </a:cubicBezTo>
                <a:cubicBezTo>
                  <a:pt x="230" y="225"/>
                  <a:pt x="226" y="226"/>
                  <a:pt x="225" y="226"/>
                </a:cubicBezTo>
                <a:cubicBezTo>
                  <a:pt x="224" y="226"/>
                  <a:pt x="224" y="226"/>
                  <a:pt x="224" y="226"/>
                </a:cubicBezTo>
                <a:cubicBezTo>
                  <a:pt x="222" y="226"/>
                  <a:pt x="222" y="226"/>
                  <a:pt x="222" y="226"/>
                </a:cubicBezTo>
                <a:cubicBezTo>
                  <a:pt x="220" y="226"/>
                  <a:pt x="220" y="226"/>
                  <a:pt x="220" y="226"/>
                </a:cubicBezTo>
                <a:cubicBezTo>
                  <a:pt x="240" y="292"/>
                  <a:pt x="240" y="292"/>
                  <a:pt x="240" y="292"/>
                </a:cubicBezTo>
                <a:cubicBezTo>
                  <a:pt x="287" y="292"/>
                  <a:pt x="287" y="292"/>
                  <a:pt x="287" y="292"/>
                </a:cubicBezTo>
                <a:lnTo>
                  <a:pt x="255" y="184"/>
                </a:lnTo>
                <a:close/>
                <a:moveTo>
                  <a:pt x="188" y="263"/>
                </a:moveTo>
                <a:cubicBezTo>
                  <a:pt x="193" y="269"/>
                  <a:pt x="193" y="269"/>
                  <a:pt x="193" y="269"/>
                </a:cubicBezTo>
                <a:cubicBezTo>
                  <a:pt x="194" y="270"/>
                  <a:pt x="194" y="270"/>
                  <a:pt x="194" y="270"/>
                </a:cubicBezTo>
                <a:cubicBezTo>
                  <a:pt x="194" y="272"/>
                  <a:pt x="194" y="272"/>
                  <a:pt x="194" y="272"/>
                </a:cubicBezTo>
                <a:cubicBezTo>
                  <a:pt x="195" y="275"/>
                  <a:pt x="195" y="275"/>
                  <a:pt x="195" y="275"/>
                </a:cubicBezTo>
                <a:cubicBezTo>
                  <a:pt x="195" y="277"/>
                  <a:pt x="195" y="277"/>
                  <a:pt x="195" y="277"/>
                </a:cubicBezTo>
                <a:cubicBezTo>
                  <a:pt x="196" y="279"/>
                  <a:pt x="196" y="279"/>
                  <a:pt x="196" y="279"/>
                </a:cubicBezTo>
                <a:cubicBezTo>
                  <a:pt x="195" y="281"/>
                  <a:pt x="195" y="281"/>
                  <a:pt x="195" y="281"/>
                </a:cubicBezTo>
                <a:cubicBezTo>
                  <a:pt x="191" y="292"/>
                  <a:pt x="191" y="292"/>
                  <a:pt x="191" y="292"/>
                </a:cubicBezTo>
                <a:cubicBezTo>
                  <a:pt x="225" y="292"/>
                  <a:pt x="225" y="292"/>
                  <a:pt x="225" y="292"/>
                </a:cubicBezTo>
                <a:cubicBezTo>
                  <a:pt x="208" y="233"/>
                  <a:pt x="208" y="233"/>
                  <a:pt x="208" y="233"/>
                </a:cubicBezTo>
                <a:lnTo>
                  <a:pt x="188" y="263"/>
                </a:lnTo>
                <a:close/>
              </a:path>
            </a:pathLst>
          </a:custGeom>
          <a:solidFill>
            <a:srgbClr val="FF8C00"/>
          </a:solidFill>
          <a:ln>
            <a:noFill/>
          </a:ln>
          <a:extLst/>
        </p:spPr>
        <p:txBody>
          <a:bodyPr vert="horz" wrap="square" lIns="93260" tIns="46630" rIns="93260" bIns="46630" numCol="1" anchor="t" anchorCtr="0" compatLnSpc="1">
            <a:prstTxWarp prst="textNoShape">
              <a:avLst/>
            </a:prstTxWarp>
          </a:bodyPr>
          <a:lstStyle/>
          <a:p>
            <a:pPr defTabSz="932597"/>
            <a:endParaRPr lang="en-US" sz="1836"/>
          </a:p>
        </p:txBody>
      </p:sp>
      <p:grpSp>
        <p:nvGrpSpPr>
          <p:cNvPr id="3" name="Group 2"/>
          <p:cNvGrpSpPr>
            <a:grpSpLocks noChangeAspect="1"/>
          </p:cNvGrpSpPr>
          <p:nvPr/>
        </p:nvGrpSpPr>
        <p:grpSpPr>
          <a:xfrm>
            <a:off x="2553624" y="2244960"/>
            <a:ext cx="448923" cy="457200"/>
            <a:chOff x="3960352" y="2999002"/>
            <a:chExt cx="498773" cy="507971"/>
          </a:xfrm>
        </p:grpSpPr>
        <p:sp>
          <p:nvSpPr>
            <p:cNvPr id="57" name="Oval 5"/>
            <p:cNvSpPr>
              <a:spLocks noChangeArrowheads="1"/>
            </p:cNvSpPr>
            <p:nvPr/>
          </p:nvSpPr>
          <p:spPr bwMode="auto">
            <a:xfrm>
              <a:off x="4113129" y="2999002"/>
              <a:ext cx="197712" cy="201358"/>
            </a:xfrm>
            <a:prstGeom prst="ellipse">
              <a:avLst/>
            </a:prstGeom>
            <a:solidFill>
              <a:srgbClr val="FF8C00"/>
            </a:solidFill>
            <a:ln>
              <a:noFill/>
            </a:ln>
            <a:extLst/>
          </p:spPr>
          <p:txBody>
            <a:bodyPr vert="horz" wrap="square" lIns="93260" tIns="46630" rIns="93260" bIns="46630" numCol="1" anchor="t" anchorCtr="0" compatLnSpc="1">
              <a:prstTxWarp prst="textNoShape">
                <a:avLst/>
              </a:prstTxWarp>
            </a:bodyPr>
            <a:lstStyle/>
            <a:p>
              <a:pPr defTabSz="932597"/>
              <a:endParaRPr lang="en-US" sz="1836" baseline="-25000"/>
            </a:p>
          </p:txBody>
        </p:sp>
        <p:sp>
          <p:nvSpPr>
            <p:cNvPr id="59" name="Freeform 6"/>
            <p:cNvSpPr>
              <a:spLocks noEditPoints="1"/>
            </p:cNvSpPr>
            <p:nvPr/>
          </p:nvSpPr>
          <p:spPr bwMode="auto">
            <a:xfrm>
              <a:off x="4202999" y="3301039"/>
              <a:ext cx="130310" cy="93815"/>
            </a:xfrm>
            <a:custGeom>
              <a:avLst/>
              <a:gdLst>
                <a:gd name="T0" fmla="*/ 12 w 24"/>
                <a:gd name="T1" fmla="*/ 0 h 17"/>
                <a:gd name="T2" fmla="*/ 0 w 24"/>
                <a:gd name="T3" fmla="*/ 12 h 17"/>
                <a:gd name="T4" fmla="*/ 0 w 24"/>
                <a:gd name="T5" fmla="*/ 15 h 17"/>
                <a:gd name="T6" fmla="*/ 7 w 24"/>
                <a:gd name="T7" fmla="*/ 15 h 17"/>
                <a:gd name="T8" fmla="*/ 12 w 24"/>
                <a:gd name="T9" fmla="*/ 17 h 17"/>
                <a:gd name="T10" fmla="*/ 17 w 24"/>
                <a:gd name="T11" fmla="*/ 15 h 17"/>
                <a:gd name="T12" fmla="*/ 21 w 24"/>
                <a:gd name="T13" fmla="*/ 15 h 17"/>
                <a:gd name="T14" fmla="*/ 21 w 24"/>
                <a:gd name="T15" fmla="*/ 14 h 17"/>
                <a:gd name="T16" fmla="*/ 24 w 24"/>
                <a:gd name="T17" fmla="*/ 14 h 17"/>
                <a:gd name="T18" fmla="*/ 24 w 24"/>
                <a:gd name="T19" fmla="*/ 12 h 17"/>
                <a:gd name="T20" fmla="*/ 12 w 24"/>
                <a:gd name="T21" fmla="*/ 0 h 17"/>
                <a:gd name="T22" fmla="*/ 5 w 24"/>
                <a:gd name="T23" fmla="*/ 12 h 17"/>
                <a:gd name="T24" fmla="*/ 3 w 24"/>
                <a:gd name="T25" fmla="*/ 12 h 17"/>
                <a:gd name="T26" fmla="*/ 2 w 24"/>
                <a:gd name="T27" fmla="*/ 12 h 17"/>
                <a:gd name="T28" fmla="*/ 3 w 24"/>
                <a:gd name="T29" fmla="*/ 11 h 17"/>
                <a:gd name="T30" fmla="*/ 5 w 24"/>
                <a:gd name="T31" fmla="*/ 11 h 17"/>
                <a:gd name="T32" fmla="*/ 5 w 24"/>
                <a:gd name="T33" fmla="*/ 12 h 17"/>
                <a:gd name="T34" fmla="*/ 5 w 24"/>
                <a:gd name="T35" fmla="*/ 12 h 17"/>
                <a:gd name="T36" fmla="*/ 7 w 24"/>
                <a:gd name="T37" fmla="*/ 9 h 17"/>
                <a:gd name="T38" fmla="*/ 6 w 24"/>
                <a:gd name="T39" fmla="*/ 9 h 17"/>
                <a:gd name="T40" fmla="*/ 6 w 24"/>
                <a:gd name="T41" fmla="*/ 9 h 17"/>
                <a:gd name="T42" fmla="*/ 4 w 24"/>
                <a:gd name="T43" fmla="*/ 8 h 17"/>
                <a:gd name="T44" fmla="*/ 4 w 24"/>
                <a:gd name="T45" fmla="*/ 7 h 17"/>
                <a:gd name="T46" fmla="*/ 5 w 24"/>
                <a:gd name="T47" fmla="*/ 7 h 17"/>
                <a:gd name="T48" fmla="*/ 6 w 24"/>
                <a:gd name="T49" fmla="*/ 8 h 17"/>
                <a:gd name="T50" fmla="*/ 7 w 24"/>
                <a:gd name="T51" fmla="*/ 9 h 17"/>
                <a:gd name="T52" fmla="*/ 12 w 24"/>
                <a:gd name="T53" fmla="*/ 4 h 17"/>
                <a:gd name="T54" fmla="*/ 12 w 24"/>
                <a:gd name="T55" fmla="*/ 3 h 17"/>
                <a:gd name="T56" fmla="*/ 13 w 24"/>
                <a:gd name="T57" fmla="*/ 4 h 17"/>
                <a:gd name="T58" fmla="*/ 13 w 24"/>
                <a:gd name="T59" fmla="*/ 5 h 17"/>
                <a:gd name="T60" fmla="*/ 12 w 24"/>
                <a:gd name="T61" fmla="*/ 6 h 17"/>
                <a:gd name="T62" fmla="*/ 12 w 24"/>
                <a:gd name="T63" fmla="*/ 5 h 17"/>
                <a:gd name="T64" fmla="*/ 12 w 24"/>
                <a:gd name="T65" fmla="*/ 4 h 17"/>
                <a:gd name="T66" fmla="*/ 13 w 24"/>
                <a:gd name="T67" fmla="*/ 14 h 17"/>
                <a:gd name="T68" fmla="*/ 10 w 24"/>
                <a:gd name="T69" fmla="*/ 13 h 17"/>
                <a:gd name="T70" fmla="*/ 7 w 24"/>
                <a:gd name="T71" fmla="*/ 4 h 17"/>
                <a:gd name="T72" fmla="*/ 14 w 24"/>
                <a:gd name="T73" fmla="*/ 11 h 17"/>
                <a:gd name="T74" fmla="*/ 13 w 24"/>
                <a:gd name="T75" fmla="*/ 14 h 17"/>
                <a:gd name="T76" fmla="*/ 17 w 24"/>
                <a:gd name="T77" fmla="*/ 5 h 17"/>
                <a:gd name="T78" fmla="*/ 16 w 24"/>
                <a:gd name="T79" fmla="*/ 6 h 17"/>
                <a:gd name="T80" fmla="*/ 15 w 24"/>
                <a:gd name="T81" fmla="*/ 7 h 17"/>
                <a:gd name="T82" fmla="*/ 15 w 24"/>
                <a:gd name="T83" fmla="*/ 7 h 17"/>
                <a:gd name="T84" fmla="*/ 15 w 24"/>
                <a:gd name="T85" fmla="*/ 6 h 17"/>
                <a:gd name="T86" fmla="*/ 16 w 24"/>
                <a:gd name="T87" fmla="*/ 4 h 17"/>
                <a:gd name="T88" fmla="*/ 17 w 24"/>
                <a:gd name="T89" fmla="*/ 4 h 17"/>
                <a:gd name="T90" fmla="*/ 17 w 24"/>
                <a:gd name="T91" fmla="*/ 5 h 17"/>
                <a:gd name="T92" fmla="*/ 18 w 24"/>
                <a:gd name="T93" fmla="*/ 9 h 17"/>
                <a:gd name="T94" fmla="*/ 17 w 24"/>
                <a:gd name="T95" fmla="*/ 9 h 17"/>
                <a:gd name="T96" fmla="*/ 18 w 24"/>
                <a:gd name="T97" fmla="*/ 8 h 17"/>
                <a:gd name="T98" fmla="*/ 19 w 24"/>
                <a:gd name="T99" fmla="*/ 7 h 17"/>
                <a:gd name="T100" fmla="*/ 20 w 24"/>
                <a:gd name="T101" fmla="*/ 7 h 17"/>
                <a:gd name="T102" fmla="*/ 20 w 24"/>
                <a:gd name="T103" fmla="*/ 8 h 17"/>
                <a:gd name="T104" fmla="*/ 18 w 24"/>
                <a:gd name="T105" fmla="*/ 9 h 17"/>
                <a:gd name="T106" fmla="*/ 18 w 24"/>
                <a:gd name="T107" fmla="*/ 9 h 17"/>
                <a:gd name="T108" fmla="*/ 22 w 24"/>
                <a:gd name="T109" fmla="*/ 12 h 17"/>
                <a:gd name="T110" fmla="*/ 21 w 24"/>
                <a:gd name="T111" fmla="*/ 12 h 17"/>
                <a:gd name="T112" fmla="*/ 19 w 24"/>
                <a:gd name="T113" fmla="*/ 12 h 17"/>
                <a:gd name="T114" fmla="*/ 19 w 24"/>
                <a:gd name="T115" fmla="*/ 12 h 17"/>
                <a:gd name="T116" fmla="*/ 19 w 24"/>
                <a:gd name="T117" fmla="*/ 11 h 17"/>
                <a:gd name="T118" fmla="*/ 21 w 24"/>
                <a:gd name="T119" fmla="*/ 11 h 17"/>
                <a:gd name="T120" fmla="*/ 22 w 24"/>
                <a:gd name="T121" fmla="*/ 1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4" h="17">
                  <a:moveTo>
                    <a:pt x="12" y="0"/>
                  </a:moveTo>
                  <a:cubicBezTo>
                    <a:pt x="6" y="0"/>
                    <a:pt x="0" y="6"/>
                    <a:pt x="0" y="12"/>
                  </a:cubicBezTo>
                  <a:cubicBezTo>
                    <a:pt x="0" y="13"/>
                    <a:pt x="0" y="14"/>
                    <a:pt x="0" y="15"/>
                  </a:cubicBezTo>
                  <a:cubicBezTo>
                    <a:pt x="0" y="15"/>
                    <a:pt x="0" y="15"/>
                    <a:pt x="7" y="15"/>
                  </a:cubicBezTo>
                  <a:cubicBezTo>
                    <a:pt x="8" y="16"/>
                    <a:pt x="10" y="17"/>
                    <a:pt x="12" y="17"/>
                  </a:cubicBezTo>
                  <a:cubicBezTo>
                    <a:pt x="14" y="17"/>
                    <a:pt x="16" y="16"/>
                    <a:pt x="17" y="15"/>
                  </a:cubicBezTo>
                  <a:cubicBezTo>
                    <a:pt x="17" y="15"/>
                    <a:pt x="17" y="15"/>
                    <a:pt x="21" y="15"/>
                  </a:cubicBezTo>
                  <a:cubicBezTo>
                    <a:pt x="21" y="14"/>
                    <a:pt x="21" y="14"/>
                    <a:pt x="21" y="14"/>
                  </a:cubicBezTo>
                  <a:cubicBezTo>
                    <a:pt x="22" y="14"/>
                    <a:pt x="23" y="14"/>
                    <a:pt x="24" y="14"/>
                  </a:cubicBezTo>
                  <a:cubicBezTo>
                    <a:pt x="24" y="14"/>
                    <a:pt x="24" y="13"/>
                    <a:pt x="24" y="12"/>
                  </a:cubicBezTo>
                  <a:cubicBezTo>
                    <a:pt x="24" y="6"/>
                    <a:pt x="19" y="0"/>
                    <a:pt x="12" y="0"/>
                  </a:cubicBezTo>
                  <a:close/>
                  <a:moveTo>
                    <a:pt x="5" y="12"/>
                  </a:moveTo>
                  <a:cubicBezTo>
                    <a:pt x="3" y="12"/>
                    <a:pt x="3" y="12"/>
                    <a:pt x="3" y="12"/>
                  </a:cubicBezTo>
                  <a:cubicBezTo>
                    <a:pt x="3" y="12"/>
                    <a:pt x="2" y="12"/>
                    <a:pt x="2" y="12"/>
                  </a:cubicBezTo>
                  <a:cubicBezTo>
                    <a:pt x="2" y="11"/>
                    <a:pt x="3" y="11"/>
                    <a:pt x="3" y="11"/>
                  </a:cubicBezTo>
                  <a:cubicBezTo>
                    <a:pt x="5" y="11"/>
                    <a:pt x="5" y="11"/>
                    <a:pt x="5" y="11"/>
                  </a:cubicBezTo>
                  <a:cubicBezTo>
                    <a:pt x="5" y="11"/>
                    <a:pt x="5" y="11"/>
                    <a:pt x="5" y="12"/>
                  </a:cubicBezTo>
                  <a:cubicBezTo>
                    <a:pt x="5" y="12"/>
                    <a:pt x="5" y="12"/>
                    <a:pt x="5" y="12"/>
                  </a:cubicBezTo>
                  <a:close/>
                  <a:moveTo>
                    <a:pt x="7" y="9"/>
                  </a:moveTo>
                  <a:cubicBezTo>
                    <a:pt x="7" y="9"/>
                    <a:pt x="6" y="9"/>
                    <a:pt x="6" y="9"/>
                  </a:cubicBezTo>
                  <a:cubicBezTo>
                    <a:pt x="6" y="9"/>
                    <a:pt x="6" y="9"/>
                    <a:pt x="6" y="9"/>
                  </a:cubicBezTo>
                  <a:cubicBezTo>
                    <a:pt x="4" y="8"/>
                    <a:pt x="4" y="8"/>
                    <a:pt x="4" y="8"/>
                  </a:cubicBezTo>
                  <a:cubicBezTo>
                    <a:pt x="4" y="8"/>
                    <a:pt x="4" y="8"/>
                    <a:pt x="4" y="7"/>
                  </a:cubicBezTo>
                  <a:cubicBezTo>
                    <a:pt x="4" y="7"/>
                    <a:pt x="5" y="7"/>
                    <a:pt x="5" y="7"/>
                  </a:cubicBezTo>
                  <a:cubicBezTo>
                    <a:pt x="6" y="8"/>
                    <a:pt x="6" y="8"/>
                    <a:pt x="6" y="8"/>
                  </a:cubicBezTo>
                  <a:cubicBezTo>
                    <a:pt x="7" y="8"/>
                    <a:pt x="7" y="9"/>
                    <a:pt x="7" y="9"/>
                  </a:cubicBezTo>
                  <a:close/>
                  <a:moveTo>
                    <a:pt x="12" y="4"/>
                  </a:moveTo>
                  <a:cubicBezTo>
                    <a:pt x="12" y="3"/>
                    <a:pt x="12" y="3"/>
                    <a:pt x="12" y="3"/>
                  </a:cubicBezTo>
                  <a:cubicBezTo>
                    <a:pt x="12" y="3"/>
                    <a:pt x="13" y="3"/>
                    <a:pt x="13" y="4"/>
                  </a:cubicBezTo>
                  <a:cubicBezTo>
                    <a:pt x="13" y="5"/>
                    <a:pt x="13" y="5"/>
                    <a:pt x="13" y="5"/>
                  </a:cubicBezTo>
                  <a:cubicBezTo>
                    <a:pt x="13" y="6"/>
                    <a:pt x="12" y="6"/>
                    <a:pt x="12" y="6"/>
                  </a:cubicBezTo>
                  <a:cubicBezTo>
                    <a:pt x="12" y="6"/>
                    <a:pt x="12" y="6"/>
                    <a:pt x="12" y="5"/>
                  </a:cubicBezTo>
                  <a:cubicBezTo>
                    <a:pt x="12" y="4"/>
                    <a:pt x="12" y="4"/>
                    <a:pt x="12" y="4"/>
                  </a:cubicBezTo>
                  <a:close/>
                  <a:moveTo>
                    <a:pt x="13" y="14"/>
                  </a:moveTo>
                  <a:cubicBezTo>
                    <a:pt x="12" y="15"/>
                    <a:pt x="11" y="14"/>
                    <a:pt x="10" y="13"/>
                  </a:cubicBezTo>
                  <a:cubicBezTo>
                    <a:pt x="9" y="12"/>
                    <a:pt x="7" y="4"/>
                    <a:pt x="7" y="4"/>
                  </a:cubicBezTo>
                  <a:cubicBezTo>
                    <a:pt x="7" y="4"/>
                    <a:pt x="13" y="10"/>
                    <a:pt x="14" y="11"/>
                  </a:cubicBezTo>
                  <a:cubicBezTo>
                    <a:pt x="14" y="12"/>
                    <a:pt x="14" y="14"/>
                    <a:pt x="13" y="14"/>
                  </a:cubicBezTo>
                  <a:close/>
                  <a:moveTo>
                    <a:pt x="17" y="5"/>
                  </a:moveTo>
                  <a:cubicBezTo>
                    <a:pt x="16" y="6"/>
                    <a:pt x="16" y="6"/>
                    <a:pt x="16" y="6"/>
                  </a:cubicBezTo>
                  <a:cubicBezTo>
                    <a:pt x="16" y="7"/>
                    <a:pt x="16" y="7"/>
                    <a:pt x="15" y="7"/>
                  </a:cubicBezTo>
                  <a:cubicBezTo>
                    <a:pt x="15" y="7"/>
                    <a:pt x="15" y="7"/>
                    <a:pt x="15" y="7"/>
                  </a:cubicBezTo>
                  <a:cubicBezTo>
                    <a:pt x="15" y="6"/>
                    <a:pt x="15" y="6"/>
                    <a:pt x="15" y="6"/>
                  </a:cubicBezTo>
                  <a:cubicBezTo>
                    <a:pt x="16" y="4"/>
                    <a:pt x="16" y="4"/>
                    <a:pt x="16" y="4"/>
                  </a:cubicBezTo>
                  <a:cubicBezTo>
                    <a:pt x="16" y="4"/>
                    <a:pt x="16" y="4"/>
                    <a:pt x="17" y="4"/>
                  </a:cubicBezTo>
                  <a:cubicBezTo>
                    <a:pt x="17" y="4"/>
                    <a:pt x="17" y="5"/>
                    <a:pt x="17" y="5"/>
                  </a:cubicBezTo>
                  <a:close/>
                  <a:moveTo>
                    <a:pt x="18" y="9"/>
                  </a:moveTo>
                  <a:cubicBezTo>
                    <a:pt x="18" y="9"/>
                    <a:pt x="18" y="9"/>
                    <a:pt x="17" y="9"/>
                  </a:cubicBezTo>
                  <a:cubicBezTo>
                    <a:pt x="17" y="8"/>
                    <a:pt x="17" y="8"/>
                    <a:pt x="18" y="8"/>
                  </a:cubicBezTo>
                  <a:cubicBezTo>
                    <a:pt x="19" y="7"/>
                    <a:pt x="19" y="7"/>
                    <a:pt x="19" y="7"/>
                  </a:cubicBezTo>
                  <a:cubicBezTo>
                    <a:pt x="19" y="7"/>
                    <a:pt x="20" y="7"/>
                    <a:pt x="20" y="7"/>
                  </a:cubicBezTo>
                  <a:cubicBezTo>
                    <a:pt x="20" y="7"/>
                    <a:pt x="20" y="8"/>
                    <a:pt x="20" y="8"/>
                  </a:cubicBezTo>
                  <a:cubicBezTo>
                    <a:pt x="18" y="9"/>
                    <a:pt x="18" y="9"/>
                    <a:pt x="18" y="9"/>
                  </a:cubicBezTo>
                  <a:cubicBezTo>
                    <a:pt x="18" y="9"/>
                    <a:pt x="18" y="9"/>
                    <a:pt x="18" y="9"/>
                  </a:cubicBezTo>
                  <a:close/>
                  <a:moveTo>
                    <a:pt x="22" y="12"/>
                  </a:moveTo>
                  <a:cubicBezTo>
                    <a:pt x="22" y="12"/>
                    <a:pt x="21" y="12"/>
                    <a:pt x="21" y="12"/>
                  </a:cubicBezTo>
                  <a:cubicBezTo>
                    <a:pt x="19" y="12"/>
                    <a:pt x="19" y="12"/>
                    <a:pt x="19" y="12"/>
                  </a:cubicBezTo>
                  <a:cubicBezTo>
                    <a:pt x="19" y="12"/>
                    <a:pt x="19" y="12"/>
                    <a:pt x="19" y="12"/>
                  </a:cubicBezTo>
                  <a:cubicBezTo>
                    <a:pt x="19" y="11"/>
                    <a:pt x="19" y="11"/>
                    <a:pt x="19" y="11"/>
                  </a:cubicBezTo>
                  <a:cubicBezTo>
                    <a:pt x="21" y="11"/>
                    <a:pt x="21" y="11"/>
                    <a:pt x="21" y="11"/>
                  </a:cubicBezTo>
                  <a:cubicBezTo>
                    <a:pt x="21" y="11"/>
                    <a:pt x="22" y="11"/>
                    <a:pt x="22" y="12"/>
                  </a:cubicBezTo>
                  <a:close/>
                </a:path>
              </a:pathLst>
            </a:custGeom>
            <a:solidFill>
              <a:srgbClr val="FF8C00"/>
            </a:solidFill>
            <a:ln>
              <a:noFill/>
            </a:ln>
            <a:extLst/>
          </p:spPr>
          <p:txBody>
            <a:bodyPr vert="horz" wrap="square" lIns="93260" tIns="46630" rIns="93260" bIns="46630" numCol="1" anchor="t" anchorCtr="0" compatLnSpc="1">
              <a:prstTxWarp prst="textNoShape">
                <a:avLst/>
              </a:prstTxWarp>
            </a:bodyPr>
            <a:lstStyle/>
            <a:p>
              <a:pPr defTabSz="932597"/>
              <a:endParaRPr lang="en-US" sz="1836" baseline="-25000"/>
            </a:p>
          </p:txBody>
        </p:sp>
        <p:sp>
          <p:nvSpPr>
            <p:cNvPr id="60" name="Freeform 7"/>
            <p:cNvSpPr>
              <a:spLocks/>
            </p:cNvSpPr>
            <p:nvPr/>
          </p:nvSpPr>
          <p:spPr bwMode="auto">
            <a:xfrm>
              <a:off x="3960352" y="3227818"/>
              <a:ext cx="498773" cy="279155"/>
            </a:xfrm>
            <a:custGeom>
              <a:avLst/>
              <a:gdLst>
                <a:gd name="T0" fmla="*/ 76 w 91"/>
                <a:gd name="T1" fmla="*/ 50 h 50"/>
                <a:gd name="T2" fmla="*/ 91 w 91"/>
                <a:gd name="T3" fmla="*/ 50 h 50"/>
                <a:gd name="T4" fmla="*/ 81 w 91"/>
                <a:gd name="T5" fmla="*/ 16 h 50"/>
                <a:gd name="T6" fmla="*/ 60 w 91"/>
                <a:gd name="T7" fmla="*/ 0 h 50"/>
                <a:gd name="T8" fmla="*/ 32 w 91"/>
                <a:gd name="T9" fmla="*/ 0 h 50"/>
                <a:gd name="T10" fmla="*/ 10 w 91"/>
                <a:gd name="T11" fmla="*/ 16 h 50"/>
                <a:gd name="T12" fmla="*/ 0 w 91"/>
                <a:gd name="T13" fmla="*/ 50 h 50"/>
                <a:gd name="T14" fmla="*/ 15 w 91"/>
                <a:gd name="T15" fmla="*/ 50 h 50"/>
                <a:gd name="T16" fmla="*/ 22 w 91"/>
                <a:gd name="T17" fmla="*/ 27 h 50"/>
                <a:gd name="T18" fmla="*/ 27 w 91"/>
                <a:gd name="T19" fmla="*/ 27 h 50"/>
                <a:gd name="T20" fmla="*/ 20 w 91"/>
                <a:gd name="T21" fmla="*/ 50 h 50"/>
                <a:gd name="T22" fmla="*/ 72 w 91"/>
                <a:gd name="T23" fmla="*/ 50 h 50"/>
                <a:gd name="T24" fmla="*/ 68 w 91"/>
                <a:gd name="T25" fmla="*/ 36 h 50"/>
                <a:gd name="T26" fmla="*/ 56 w 91"/>
                <a:gd name="T27" fmla="*/ 41 h 50"/>
                <a:gd name="T28" fmla="*/ 40 w 91"/>
                <a:gd name="T29" fmla="*/ 25 h 50"/>
                <a:gd name="T30" fmla="*/ 56 w 91"/>
                <a:gd name="T31" fmla="*/ 9 h 50"/>
                <a:gd name="T32" fmla="*/ 72 w 91"/>
                <a:gd name="T33" fmla="*/ 25 h 50"/>
                <a:gd name="T34" fmla="*/ 71 w 91"/>
                <a:gd name="T35" fmla="*/ 31 h 50"/>
                <a:gd name="T36" fmla="*/ 76 w 91"/>
                <a:gd name="T37" fmla="*/ 5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1" h="50">
                  <a:moveTo>
                    <a:pt x="76" y="50"/>
                  </a:moveTo>
                  <a:cubicBezTo>
                    <a:pt x="91" y="50"/>
                    <a:pt x="91" y="50"/>
                    <a:pt x="91" y="50"/>
                  </a:cubicBezTo>
                  <a:cubicBezTo>
                    <a:pt x="81" y="16"/>
                    <a:pt x="81" y="16"/>
                    <a:pt x="81" y="16"/>
                  </a:cubicBezTo>
                  <a:cubicBezTo>
                    <a:pt x="80" y="10"/>
                    <a:pt x="73" y="0"/>
                    <a:pt x="60" y="0"/>
                  </a:cubicBezTo>
                  <a:cubicBezTo>
                    <a:pt x="32" y="0"/>
                    <a:pt x="32" y="0"/>
                    <a:pt x="32" y="0"/>
                  </a:cubicBezTo>
                  <a:cubicBezTo>
                    <a:pt x="19" y="0"/>
                    <a:pt x="12" y="10"/>
                    <a:pt x="10" y="16"/>
                  </a:cubicBezTo>
                  <a:cubicBezTo>
                    <a:pt x="0" y="50"/>
                    <a:pt x="0" y="50"/>
                    <a:pt x="0" y="50"/>
                  </a:cubicBezTo>
                  <a:cubicBezTo>
                    <a:pt x="15" y="50"/>
                    <a:pt x="15" y="50"/>
                    <a:pt x="15" y="50"/>
                  </a:cubicBezTo>
                  <a:cubicBezTo>
                    <a:pt x="22" y="27"/>
                    <a:pt x="22" y="27"/>
                    <a:pt x="22" y="27"/>
                  </a:cubicBezTo>
                  <a:cubicBezTo>
                    <a:pt x="27" y="27"/>
                    <a:pt x="27" y="27"/>
                    <a:pt x="27" y="27"/>
                  </a:cubicBezTo>
                  <a:cubicBezTo>
                    <a:pt x="20" y="50"/>
                    <a:pt x="20" y="50"/>
                    <a:pt x="20" y="50"/>
                  </a:cubicBezTo>
                  <a:cubicBezTo>
                    <a:pt x="72" y="50"/>
                    <a:pt x="72" y="50"/>
                    <a:pt x="72" y="50"/>
                  </a:cubicBezTo>
                  <a:cubicBezTo>
                    <a:pt x="70" y="44"/>
                    <a:pt x="69" y="39"/>
                    <a:pt x="68" y="36"/>
                  </a:cubicBezTo>
                  <a:cubicBezTo>
                    <a:pt x="65" y="39"/>
                    <a:pt x="61" y="41"/>
                    <a:pt x="56" y="41"/>
                  </a:cubicBezTo>
                  <a:cubicBezTo>
                    <a:pt x="47" y="41"/>
                    <a:pt x="40" y="34"/>
                    <a:pt x="40" y="25"/>
                  </a:cubicBezTo>
                  <a:cubicBezTo>
                    <a:pt x="40" y="17"/>
                    <a:pt x="47" y="9"/>
                    <a:pt x="56" y="9"/>
                  </a:cubicBezTo>
                  <a:cubicBezTo>
                    <a:pt x="65" y="9"/>
                    <a:pt x="72" y="17"/>
                    <a:pt x="72" y="25"/>
                  </a:cubicBezTo>
                  <a:cubicBezTo>
                    <a:pt x="72" y="27"/>
                    <a:pt x="72" y="29"/>
                    <a:pt x="71" y="31"/>
                  </a:cubicBezTo>
                  <a:cubicBezTo>
                    <a:pt x="76" y="50"/>
                    <a:pt x="76" y="50"/>
                    <a:pt x="76" y="50"/>
                  </a:cubicBezTo>
                  <a:close/>
                </a:path>
              </a:pathLst>
            </a:custGeom>
            <a:solidFill>
              <a:srgbClr val="FF8C00"/>
            </a:solidFill>
            <a:ln>
              <a:noFill/>
            </a:ln>
            <a:extLst/>
          </p:spPr>
          <p:txBody>
            <a:bodyPr vert="horz" wrap="square" lIns="93260" tIns="46630" rIns="93260" bIns="46630" numCol="1" anchor="t" anchorCtr="0" compatLnSpc="1">
              <a:prstTxWarp prst="textNoShape">
                <a:avLst/>
              </a:prstTxWarp>
            </a:bodyPr>
            <a:lstStyle/>
            <a:p>
              <a:pPr defTabSz="932597"/>
              <a:endParaRPr lang="en-US" sz="1836" baseline="-25000"/>
            </a:p>
          </p:txBody>
        </p:sp>
      </p:grpSp>
      <p:sp>
        <p:nvSpPr>
          <p:cNvPr id="63" name="Freeform 13"/>
          <p:cNvSpPr>
            <a:spLocks noChangeAspect="1" noEditPoints="1"/>
          </p:cNvSpPr>
          <p:nvPr/>
        </p:nvSpPr>
        <p:spPr bwMode="auto">
          <a:xfrm>
            <a:off x="3138073" y="2322938"/>
            <a:ext cx="450648" cy="457200"/>
          </a:xfrm>
          <a:custGeom>
            <a:avLst/>
            <a:gdLst>
              <a:gd name="T0" fmla="*/ 147 w 288"/>
              <a:gd name="T1" fmla="*/ 116 h 293"/>
              <a:gd name="T2" fmla="*/ 147 w 288"/>
              <a:gd name="T3" fmla="*/ 116 h 293"/>
              <a:gd name="T4" fmla="*/ 147 w 288"/>
              <a:gd name="T5" fmla="*/ 116 h 293"/>
              <a:gd name="T6" fmla="*/ 203 w 288"/>
              <a:gd name="T7" fmla="*/ 58 h 293"/>
              <a:gd name="T8" fmla="*/ 146 w 288"/>
              <a:gd name="T9" fmla="*/ 1 h 293"/>
              <a:gd name="T10" fmla="*/ 106 w 288"/>
              <a:gd name="T11" fmla="*/ 18 h 293"/>
              <a:gd name="T12" fmla="*/ 90 w 288"/>
              <a:gd name="T13" fmla="*/ 59 h 293"/>
              <a:gd name="T14" fmla="*/ 107 w 288"/>
              <a:gd name="T15" fmla="*/ 99 h 293"/>
              <a:gd name="T16" fmla="*/ 147 w 288"/>
              <a:gd name="T17" fmla="*/ 116 h 293"/>
              <a:gd name="T18" fmla="*/ 240 w 288"/>
              <a:gd name="T19" fmla="*/ 293 h 293"/>
              <a:gd name="T20" fmla="*/ 288 w 288"/>
              <a:gd name="T21" fmla="*/ 292 h 293"/>
              <a:gd name="T22" fmla="*/ 255 w 288"/>
              <a:gd name="T23" fmla="*/ 185 h 293"/>
              <a:gd name="T24" fmla="*/ 189 w 288"/>
              <a:gd name="T25" fmla="*/ 135 h 293"/>
              <a:gd name="T26" fmla="*/ 172 w 288"/>
              <a:gd name="T27" fmla="*/ 135 h 293"/>
              <a:gd name="T28" fmla="*/ 172 w 288"/>
              <a:gd name="T29" fmla="*/ 136 h 293"/>
              <a:gd name="T30" fmla="*/ 173 w 288"/>
              <a:gd name="T31" fmla="*/ 137 h 293"/>
              <a:gd name="T32" fmla="*/ 172 w 288"/>
              <a:gd name="T33" fmla="*/ 139 h 293"/>
              <a:gd name="T34" fmla="*/ 161 w 288"/>
              <a:gd name="T35" fmla="*/ 155 h 293"/>
              <a:gd name="T36" fmla="*/ 173 w 288"/>
              <a:gd name="T37" fmla="*/ 232 h 293"/>
              <a:gd name="T38" fmla="*/ 148 w 288"/>
              <a:gd name="T39" fmla="*/ 263 h 293"/>
              <a:gd name="T40" fmla="*/ 138 w 288"/>
              <a:gd name="T41" fmla="*/ 250 h 293"/>
              <a:gd name="T42" fmla="*/ 123 w 288"/>
              <a:gd name="T43" fmla="*/ 233 h 293"/>
              <a:gd name="T44" fmla="*/ 133 w 288"/>
              <a:gd name="T45" fmla="*/ 155 h 293"/>
              <a:gd name="T46" fmla="*/ 122 w 288"/>
              <a:gd name="T47" fmla="*/ 139 h 293"/>
              <a:gd name="T48" fmla="*/ 122 w 288"/>
              <a:gd name="T49" fmla="*/ 138 h 293"/>
              <a:gd name="T50" fmla="*/ 122 w 288"/>
              <a:gd name="T51" fmla="*/ 136 h 293"/>
              <a:gd name="T52" fmla="*/ 122 w 288"/>
              <a:gd name="T53" fmla="*/ 135 h 293"/>
              <a:gd name="T54" fmla="*/ 101 w 288"/>
              <a:gd name="T55" fmla="*/ 135 h 293"/>
              <a:gd name="T56" fmla="*/ 33 w 288"/>
              <a:gd name="T57" fmla="*/ 185 h 293"/>
              <a:gd name="T58" fmla="*/ 0 w 288"/>
              <a:gd name="T59" fmla="*/ 293 h 293"/>
              <a:gd name="T60" fmla="*/ 49 w 288"/>
              <a:gd name="T61" fmla="*/ 293 h 293"/>
              <a:gd name="T62" fmla="*/ 69 w 288"/>
              <a:gd name="T63" fmla="*/ 222 h 293"/>
              <a:gd name="T64" fmla="*/ 84 w 288"/>
              <a:gd name="T65" fmla="*/ 222 h 293"/>
              <a:gd name="T66" fmla="*/ 63 w 288"/>
              <a:gd name="T67" fmla="*/ 293 h 293"/>
              <a:gd name="T68" fmla="*/ 225 w 288"/>
              <a:gd name="T69" fmla="*/ 293 h 293"/>
              <a:gd name="T70" fmla="*/ 205 w 288"/>
              <a:gd name="T71" fmla="*/ 221 h 293"/>
              <a:gd name="T72" fmla="*/ 219 w 288"/>
              <a:gd name="T73" fmla="*/ 221 h 293"/>
              <a:gd name="T74" fmla="*/ 240 w 288"/>
              <a:gd name="T75" fmla="*/ 293 h 293"/>
              <a:gd name="T76" fmla="*/ 154 w 288"/>
              <a:gd name="T77" fmla="*/ 150 h 293"/>
              <a:gd name="T78" fmla="*/ 164 w 288"/>
              <a:gd name="T79" fmla="*/ 138 h 293"/>
              <a:gd name="T80" fmla="*/ 164 w 288"/>
              <a:gd name="T81" fmla="*/ 137 h 293"/>
              <a:gd name="T82" fmla="*/ 162 w 288"/>
              <a:gd name="T83" fmla="*/ 135 h 293"/>
              <a:gd name="T84" fmla="*/ 158 w 288"/>
              <a:gd name="T85" fmla="*/ 132 h 293"/>
              <a:gd name="T86" fmla="*/ 147 w 288"/>
              <a:gd name="T87" fmla="*/ 130 h 293"/>
              <a:gd name="T88" fmla="*/ 137 w 288"/>
              <a:gd name="T89" fmla="*/ 132 h 293"/>
              <a:gd name="T90" fmla="*/ 132 w 288"/>
              <a:gd name="T91" fmla="*/ 135 h 293"/>
              <a:gd name="T92" fmla="*/ 131 w 288"/>
              <a:gd name="T93" fmla="*/ 138 h 293"/>
              <a:gd name="T94" fmla="*/ 131 w 288"/>
              <a:gd name="T95" fmla="*/ 138 h 293"/>
              <a:gd name="T96" fmla="*/ 140 w 288"/>
              <a:gd name="T97" fmla="*/ 150 h 293"/>
              <a:gd name="T98" fmla="*/ 143 w 288"/>
              <a:gd name="T99" fmla="*/ 152 h 293"/>
              <a:gd name="T100" fmla="*/ 132 w 288"/>
              <a:gd name="T101" fmla="*/ 230 h 293"/>
              <a:gd name="T102" fmla="*/ 144 w 288"/>
              <a:gd name="T103" fmla="*/ 244 h 293"/>
              <a:gd name="T104" fmla="*/ 146 w 288"/>
              <a:gd name="T105" fmla="*/ 247 h 293"/>
              <a:gd name="T106" fmla="*/ 148 w 288"/>
              <a:gd name="T107" fmla="*/ 249 h 293"/>
              <a:gd name="T108" fmla="*/ 150 w 288"/>
              <a:gd name="T109" fmla="*/ 247 h 293"/>
              <a:gd name="T110" fmla="*/ 152 w 288"/>
              <a:gd name="T111" fmla="*/ 244 h 293"/>
              <a:gd name="T112" fmla="*/ 164 w 288"/>
              <a:gd name="T113" fmla="*/ 230 h 293"/>
              <a:gd name="T114" fmla="*/ 152 w 288"/>
              <a:gd name="T115" fmla="*/ 152 h 293"/>
              <a:gd name="T116" fmla="*/ 154 w 288"/>
              <a:gd name="T117" fmla="*/ 150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88" h="293">
                <a:moveTo>
                  <a:pt x="147" y="116"/>
                </a:moveTo>
                <a:cubicBezTo>
                  <a:pt x="147" y="116"/>
                  <a:pt x="147" y="116"/>
                  <a:pt x="147" y="116"/>
                </a:cubicBezTo>
                <a:cubicBezTo>
                  <a:pt x="147" y="116"/>
                  <a:pt x="147" y="116"/>
                  <a:pt x="147" y="116"/>
                </a:cubicBezTo>
                <a:cubicBezTo>
                  <a:pt x="178" y="115"/>
                  <a:pt x="203" y="89"/>
                  <a:pt x="203" y="58"/>
                </a:cubicBezTo>
                <a:cubicBezTo>
                  <a:pt x="202" y="26"/>
                  <a:pt x="177" y="0"/>
                  <a:pt x="146" y="1"/>
                </a:cubicBezTo>
                <a:cubicBezTo>
                  <a:pt x="131" y="1"/>
                  <a:pt x="117" y="7"/>
                  <a:pt x="106" y="18"/>
                </a:cubicBezTo>
                <a:cubicBezTo>
                  <a:pt x="96" y="29"/>
                  <a:pt x="90" y="43"/>
                  <a:pt x="90" y="59"/>
                </a:cubicBezTo>
                <a:cubicBezTo>
                  <a:pt x="90" y="74"/>
                  <a:pt x="96" y="89"/>
                  <a:pt x="107" y="99"/>
                </a:cubicBezTo>
                <a:cubicBezTo>
                  <a:pt x="118" y="110"/>
                  <a:pt x="132" y="116"/>
                  <a:pt x="147" y="116"/>
                </a:cubicBezTo>
                <a:close/>
                <a:moveTo>
                  <a:pt x="240" y="293"/>
                </a:moveTo>
                <a:cubicBezTo>
                  <a:pt x="288" y="292"/>
                  <a:pt x="288" y="292"/>
                  <a:pt x="288" y="292"/>
                </a:cubicBezTo>
                <a:cubicBezTo>
                  <a:pt x="255" y="185"/>
                  <a:pt x="255" y="185"/>
                  <a:pt x="255" y="185"/>
                </a:cubicBezTo>
                <a:cubicBezTo>
                  <a:pt x="250" y="167"/>
                  <a:pt x="228" y="136"/>
                  <a:pt x="189" y="135"/>
                </a:cubicBezTo>
                <a:cubicBezTo>
                  <a:pt x="172" y="135"/>
                  <a:pt x="172" y="135"/>
                  <a:pt x="172" y="135"/>
                </a:cubicBezTo>
                <a:cubicBezTo>
                  <a:pt x="172" y="135"/>
                  <a:pt x="172" y="135"/>
                  <a:pt x="172" y="136"/>
                </a:cubicBezTo>
                <a:cubicBezTo>
                  <a:pt x="173" y="137"/>
                  <a:pt x="173" y="137"/>
                  <a:pt x="173" y="137"/>
                </a:cubicBezTo>
                <a:cubicBezTo>
                  <a:pt x="172" y="139"/>
                  <a:pt x="172" y="139"/>
                  <a:pt x="172" y="139"/>
                </a:cubicBezTo>
                <a:cubicBezTo>
                  <a:pt x="172" y="143"/>
                  <a:pt x="168" y="148"/>
                  <a:pt x="161" y="155"/>
                </a:cubicBezTo>
                <a:cubicBezTo>
                  <a:pt x="173" y="232"/>
                  <a:pt x="173" y="232"/>
                  <a:pt x="173" y="232"/>
                </a:cubicBezTo>
                <a:cubicBezTo>
                  <a:pt x="148" y="263"/>
                  <a:pt x="148" y="263"/>
                  <a:pt x="148" y="263"/>
                </a:cubicBezTo>
                <a:cubicBezTo>
                  <a:pt x="138" y="250"/>
                  <a:pt x="138" y="250"/>
                  <a:pt x="138" y="250"/>
                </a:cubicBezTo>
                <a:cubicBezTo>
                  <a:pt x="123" y="233"/>
                  <a:pt x="123" y="233"/>
                  <a:pt x="123" y="233"/>
                </a:cubicBezTo>
                <a:cubicBezTo>
                  <a:pt x="133" y="155"/>
                  <a:pt x="133" y="155"/>
                  <a:pt x="133" y="155"/>
                </a:cubicBezTo>
                <a:cubicBezTo>
                  <a:pt x="126" y="149"/>
                  <a:pt x="122" y="143"/>
                  <a:pt x="122" y="139"/>
                </a:cubicBezTo>
                <a:cubicBezTo>
                  <a:pt x="122" y="138"/>
                  <a:pt x="122" y="138"/>
                  <a:pt x="122" y="138"/>
                </a:cubicBezTo>
                <a:cubicBezTo>
                  <a:pt x="122" y="136"/>
                  <a:pt x="122" y="136"/>
                  <a:pt x="122" y="136"/>
                </a:cubicBezTo>
                <a:cubicBezTo>
                  <a:pt x="122" y="136"/>
                  <a:pt x="122" y="135"/>
                  <a:pt x="122" y="135"/>
                </a:cubicBezTo>
                <a:cubicBezTo>
                  <a:pt x="101" y="135"/>
                  <a:pt x="101" y="135"/>
                  <a:pt x="101" y="135"/>
                </a:cubicBezTo>
                <a:cubicBezTo>
                  <a:pt x="61" y="135"/>
                  <a:pt x="39" y="167"/>
                  <a:pt x="33" y="185"/>
                </a:cubicBezTo>
                <a:cubicBezTo>
                  <a:pt x="0" y="293"/>
                  <a:pt x="0" y="293"/>
                  <a:pt x="0" y="293"/>
                </a:cubicBezTo>
                <a:cubicBezTo>
                  <a:pt x="49" y="293"/>
                  <a:pt x="49" y="293"/>
                  <a:pt x="49" y="293"/>
                </a:cubicBezTo>
                <a:cubicBezTo>
                  <a:pt x="69" y="222"/>
                  <a:pt x="69" y="222"/>
                  <a:pt x="69" y="222"/>
                </a:cubicBezTo>
                <a:cubicBezTo>
                  <a:pt x="84" y="222"/>
                  <a:pt x="84" y="222"/>
                  <a:pt x="84" y="222"/>
                </a:cubicBezTo>
                <a:cubicBezTo>
                  <a:pt x="63" y="293"/>
                  <a:pt x="63" y="293"/>
                  <a:pt x="63" y="293"/>
                </a:cubicBezTo>
                <a:cubicBezTo>
                  <a:pt x="225" y="293"/>
                  <a:pt x="225" y="293"/>
                  <a:pt x="225" y="293"/>
                </a:cubicBezTo>
                <a:cubicBezTo>
                  <a:pt x="205" y="221"/>
                  <a:pt x="205" y="221"/>
                  <a:pt x="205" y="221"/>
                </a:cubicBezTo>
                <a:cubicBezTo>
                  <a:pt x="219" y="221"/>
                  <a:pt x="219" y="221"/>
                  <a:pt x="219" y="221"/>
                </a:cubicBezTo>
                <a:lnTo>
                  <a:pt x="240" y="293"/>
                </a:lnTo>
                <a:close/>
                <a:moveTo>
                  <a:pt x="154" y="150"/>
                </a:moveTo>
                <a:cubicBezTo>
                  <a:pt x="163" y="142"/>
                  <a:pt x="164" y="138"/>
                  <a:pt x="164" y="138"/>
                </a:cubicBezTo>
                <a:cubicBezTo>
                  <a:pt x="164" y="137"/>
                  <a:pt x="164" y="137"/>
                  <a:pt x="164" y="137"/>
                </a:cubicBezTo>
                <a:cubicBezTo>
                  <a:pt x="164" y="137"/>
                  <a:pt x="163" y="136"/>
                  <a:pt x="162" y="135"/>
                </a:cubicBezTo>
                <a:cubicBezTo>
                  <a:pt x="161" y="134"/>
                  <a:pt x="160" y="133"/>
                  <a:pt x="158" y="132"/>
                </a:cubicBezTo>
                <a:cubicBezTo>
                  <a:pt x="155" y="131"/>
                  <a:pt x="151" y="130"/>
                  <a:pt x="147" y="130"/>
                </a:cubicBezTo>
                <a:cubicBezTo>
                  <a:pt x="144" y="130"/>
                  <a:pt x="140" y="131"/>
                  <a:pt x="137" y="132"/>
                </a:cubicBezTo>
                <a:cubicBezTo>
                  <a:pt x="135" y="133"/>
                  <a:pt x="133" y="134"/>
                  <a:pt x="132" y="135"/>
                </a:cubicBezTo>
                <a:cubicBezTo>
                  <a:pt x="131" y="136"/>
                  <a:pt x="131" y="137"/>
                  <a:pt x="131" y="138"/>
                </a:cubicBezTo>
                <a:cubicBezTo>
                  <a:pt x="131" y="138"/>
                  <a:pt x="131" y="138"/>
                  <a:pt x="131" y="138"/>
                </a:cubicBezTo>
                <a:cubicBezTo>
                  <a:pt x="131" y="138"/>
                  <a:pt x="131" y="142"/>
                  <a:pt x="140" y="150"/>
                </a:cubicBezTo>
                <a:cubicBezTo>
                  <a:pt x="143" y="152"/>
                  <a:pt x="143" y="152"/>
                  <a:pt x="143" y="152"/>
                </a:cubicBezTo>
                <a:cubicBezTo>
                  <a:pt x="132" y="230"/>
                  <a:pt x="132" y="230"/>
                  <a:pt x="132" y="230"/>
                </a:cubicBezTo>
                <a:cubicBezTo>
                  <a:pt x="144" y="244"/>
                  <a:pt x="144" y="244"/>
                  <a:pt x="144" y="244"/>
                </a:cubicBezTo>
                <a:cubicBezTo>
                  <a:pt x="146" y="247"/>
                  <a:pt x="146" y="247"/>
                  <a:pt x="146" y="247"/>
                </a:cubicBezTo>
                <a:cubicBezTo>
                  <a:pt x="148" y="249"/>
                  <a:pt x="148" y="249"/>
                  <a:pt x="148" y="249"/>
                </a:cubicBezTo>
                <a:cubicBezTo>
                  <a:pt x="150" y="247"/>
                  <a:pt x="150" y="247"/>
                  <a:pt x="150" y="247"/>
                </a:cubicBezTo>
                <a:cubicBezTo>
                  <a:pt x="152" y="244"/>
                  <a:pt x="152" y="244"/>
                  <a:pt x="152" y="244"/>
                </a:cubicBezTo>
                <a:cubicBezTo>
                  <a:pt x="164" y="230"/>
                  <a:pt x="164" y="230"/>
                  <a:pt x="164" y="230"/>
                </a:cubicBezTo>
                <a:cubicBezTo>
                  <a:pt x="152" y="152"/>
                  <a:pt x="152" y="152"/>
                  <a:pt x="152" y="152"/>
                </a:cubicBezTo>
                <a:lnTo>
                  <a:pt x="154" y="150"/>
                </a:lnTo>
                <a:close/>
              </a:path>
            </a:pathLst>
          </a:custGeom>
          <a:solidFill>
            <a:srgbClr val="FF8C00"/>
          </a:solidFill>
          <a:ln>
            <a:noFill/>
          </a:ln>
          <a:extLst/>
        </p:spPr>
        <p:txBody>
          <a:bodyPr vert="horz" wrap="square" lIns="93260" tIns="46630" rIns="93260" bIns="46630" numCol="1" anchor="t" anchorCtr="0" compatLnSpc="1">
            <a:prstTxWarp prst="textNoShape">
              <a:avLst/>
            </a:prstTxWarp>
          </a:bodyPr>
          <a:lstStyle/>
          <a:p>
            <a:pPr defTabSz="932597"/>
            <a:endParaRPr lang="en-US" sz="1836" dirty="0"/>
          </a:p>
        </p:txBody>
      </p:sp>
      <p:sp>
        <p:nvSpPr>
          <p:cNvPr id="64" name="Freeform 5"/>
          <p:cNvSpPr>
            <a:spLocks noChangeAspect="1" noEditPoints="1"/>
          </p:cNvSpPr>
          <p:nvPr/>
        </p:nvSpPr>
        <p:spPr bwMode="auto">
          <a:xfrm>
            <a:off x="2823286" y="2842025"/>
            <a:ext cx="435328" cy="457200"/>
          </a:xfrm>
          <a:custGeom>
            <a:avLst/>
            <a:gdLst>
              <a:gd name="T0" fmla="*/ 81 w 258"/>
              <a:gd name="T1" fmla="*/ 52 h 271"/>
              <a:gd name="T2" fmla="*/ 131 w 258"/>
              <a:gd name="T3" fmla="*/ 0 h 271"/>
              <a:gd name="T4" fmla="*/ 132 w 258"/>
              <a:gd name="T5" fmla="*/ 103 h 271"/>
              <a:gd name="T6" fmla="*/ 96 w 258"/>
              <a:gd name="T7" fmla="*/ 89 h 271"/>
              <a:gd name="T8" fmla="*/ 217 w 258"/>
              <a:gd name="T9" fmla="*/ 263 h 271"/>
              <a:gd name="T10" fmla="*/ 118 w 258"/>
              <a:gd name="T11" fmla="*/ 271 h 271"/>
              <a:gd name="T12" fmla="*/ 110 w 258"/>
              <a:gd name="T13" fmla="*/ 197 h 271"/>
              <a:gd name="T14" fmla="*/ 209 w 258"/>
              <a:gd name="T15" fmla="*/ 189 h 271"/>
              <a:gd name="T16" fmla="*/ 203 w 258"/>
              <a:gd name="T17" fmla="*/ 253 h 271"/>
              <a:gd name="T18" fmla="*/ 124 w 258"/>
              <a:gd name="T19" fmla="*/ 203 h 271"/>
              <a:gd name="T20" fmla="*/ 203 w 258"/>
              <a:gd name="T21" fmla="*/ 253 h 271"/>
              <a:gd name="T22" fmla="*/ 164 w 258"/>
              <a:gd name="T23" fmla="*/ 266 h 271"/>
              <a:gd name="T24" fmla="*/ 160 w 258"/>
              <a:gd name="T25" fmla="*/ 262 h 271"/>
              <a:gd name="T26" fmla="*/ 164 w 258"/>
              <a:gd name="T27" fmla="*/ 266 h 271"/>
              <a:gd name="T28" fmla="*/ 164 w 258"/>
              <a:gd name="T29" fmla="*/ 261 h 271"/>
              <a:gd name="T30" fmla="*/ 160 w 258"/>
              <a:gd name="T31" fmla="*/ 259 h 271"/>
              <a:gd name="T32" fmla="*/ 164 w 258"/>
              <a:gd name="T33" fmla="*/ 261 h 271"/>
              <a:gd name="T34" fmla="*/ 170 w 258"/>
              <a:gd name="T35" fmla="*/ 266 h 271"/>
              <a:gd name="T36" fmla="*/ 164 w 258"/>
              <a:gd name="T37" fmla="*/ 262 h 271"/>
              <a:gd name="T38" fmla="*/ 170 w 258"/>
              <a:gd name="T39" fmla="*/ 266 h 271"/>
              <a:gd name="T40" fmla="*/ 170 w 258"/>
              <a:gd name="T41" fmla="*/ 261 h 271"/>
              <a:gd name="T42" fmla="*/ 164 w 258"/>
              <a:gd name="T43" fmla="*/ 258 h 271"/>
              <a:gd name="T44" fmla="*/ 170 w 258"/>
              <a:gd name="T45" fmla="*/ 261 h 271"/>
              <a:gd name="T46" fmla="*/ 62 w 258"/>
              <a:gd name="T47" fmla="*/ 262 h 271"/>
              <a:gd name="T48" fmla="*/ 75 w 258"/>
              <a:gd name="T49" fmla="*/ 198 h 271"/>
              <a:gd name="T50" fmla="*/ 43 w 258"/>
              <a:gd name="T51" fmla="*/ 262 h 271"/>
              <a:gd name="T52" fmla="*/ 0 w 258"/>
              <a:gd name="T53" fmla="*/ 262 h 271"/>
              <a:gd name="T54" fmla="*/ 88 w 258"/>
              <a:gd name="T55" fmla="*/ 120 h 271"/>
              <a:gd name="T56" fmla="*/ 168 w 258"/>
              <a:gd name="T57" fmla="*/ 120 h 271"/>
              <a:gd name="T58" fmla="*/ 229 w 258"/>
              <a:gd name="T59" fmla="*/ 165 h 271"/>
              <a:gd name="T60" fmla="*/ 223 w 258"/>
              <a:gd name="T61" fmla="*/ 262 h 271"/>
              <a:gd name="T62" fmla="*/ 209 w 258"/>
              <a:gd name="T63" fmla="*/ 183 h 271"/>
              <a:gd name="T64" fmla="*/ 104 w 258"/>
              <a:gd name="T65" fmla="*/ 197 h 271"/>
              <a:gd name="T66" fmla="*/ 223 w 258"/>
              <a:gd name="T67" fmla="*/ 154 h 271"/>
              <a:gd name="T68" fmla="*/ 223 w 258"/>
              <a:gd name="T69" fmla="*/ 154 h 271"/>
              <a:gd name="T70" fmla="*/ 33 w 258"/>
              <a:gd name="T71" fmla="*/ 157 h 2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58" h="271">
                <a:moveTo>
                  <a:pt x="96" y="89"/>
                </a:moveTo>
                <a:cubicBezTo>
                  <a:pt x="86" y="79"/>
                  <a:pt x="81" y="66"/>
                  <a:pt x="81" y="52"/>
                </a:cubicBezTo>
                <a:cubicBezTo>
                  <a:pt x="81" y="38"/>
                  <a:pt x="85" y="25"/>
                  <a:pt x="95" y="15"/>
                </a:cubicBezTo>
                <a:cubicBezTo>
                  <a:pt x="105" y="5"/>
                  <a:pt x="118" y="0"/>
                  <a:pt x="131" y="0"/>
                </a:cubicBezTo>
                <a:cubicBezTo>
                  <a:pt x="159" y="0"/>
                  <a:pt x="182" y="23"/>
                  <a:pt x="182" y="51"/>
                </a:cubicBezTo>
                <a:cubicBezTo>
                  <a:pt x="182" y="80"/>
                  <a:pt x="160" y="103"/>
                  <a:pt x="132" y="103"/>
                </a:cubicBezTo>
                <a:cubicBezTo>
                  <a:pt x="131" y="103"/>
                  <a:pt x="131" y="103"/>
                  <a:pt x="131" y="103"/>
                </a:cubicBezTo>
                <a:cubicBezTo>
                  <a:pt x="118" y="103"/>
                  <a:pt x="105" y="99"/>
                  <a:pt x="96" y="89"/>
                </a:cubicBezTo>
                <a:close/>
                <a:moveTo>
                  <a:pt x="217" y="197"/>
                </a:moveTo>
                <a:cubicBezTo>
                  <a:pt x="217" y="263"/>
                  <a:pt x="217" y="263"/>
                  <a:pt x="217" y="263"/>
                </a:cubicBezTo>
                <a:cubicBezTo>
                  <a:pt x="217" y="267"/>
                  <a:pt x="213" y="271"/>
                  <a:pt x="209" y="271"/>
                </a:cubicBezTo>
                <a:cubicBezTo>
                  <a:pt x="118" y="271"/>
                  <a:pt x="118" y="271"/>
                  <a:pt x="118" y="271"/>
                </a:cubicBezTo>
                <a:cubicBezTo>
                  <a:pt x="114" y="271"/>
                  <a:pt x="110" y="267"/>
                  <a:pt x="110" y="263"/>
                </a:cubicBezTo>
                <a:cubicBezTo>
                  <a:pt x="110" y="197"/>
                  <a:pt x="110" y="197"/>
                  <a:pt x="110" y="197"/>
                </a:cubicBezTo>
                <a:cubicBezTo>
                  <a:pt x="110" y="193"/>
                  <a:pt x="113" y="189"/>
                  <a:pt x="118" y="189"/>
                </a:cubicBezTo>
                <a:cubicBezTo>
                  <a:pt x="209" y="189"/>
                  <a:pt x="209" y="189"/>
                  <a:pt x="209" y="189"/>
                </a:cubicBezTo>
                <a:cubicBezTo>
                  <a:pt x="214" y="189"/>
                  <a:pt x="217" y="193"/>
                  <a:pt x="217" y="197"/>
                </a:cubicBezTo>
                <a:close/>
                <a:moveTo>
                  <a:pt x="203" y="253"/>
                </a:moveTo>
                <a:cubicBezTo>
                  <a:pt x="203" y="203"/>
                  <a:pt x="203" y="203"/>
                  <a:pt x="203" y="203"/>
                </a:cubicBezTo>
                <a:cubicBezTo>
                  <a:pt x="124" y="203"/>
                  <a:pt x="124" y="203"/>
                  <a:pt x="124" y="203"/>
                </a:cubicBezTo>
                <a:cubicBezTo>
                  <a:pt x="124" y="253"/>
                  <a:pt x="124" y="253"/>
                  <a:pt x="124" y="253"/>
                </a:cubicBezTo>
                <a:lnTo>
                  <a:pt x="203" y="253"/>
                </a:lnTo>
                <a:close/>
                <a:moveTo>
                  <a:pt x="164" y="266"/>
                </a:moveTo>
                <a:cubicBezTo>
                  <a:pt x="164" y="266"/>
                  <a:pt x="164" y="266"/>
                  <a:pt x="164" y="266"/>
                </a:cubicBezTo>
                <a:cubicBezTo>
                  <a:pt x="164" y="262"/>
                  <a:pt x="164" y="262"/>
                  <a:pt x="164" y="262"/>
                </a:cubicBezTo>
                <a:cubicBezTo>
                  <a:pt x="164" y="262"/>
                  <a:pt x="164" y="262"/>
                  <a:pt x="160" y="262"/>
                </a:cubicBezTo>
                <a:cubicBezTo>
                  <a:pt x="160" y="262"/>
                  <a:pt x="160" y="262"/>
                  <a:pt x="160" y="265"/>
                </a:cubicBezTo>
                <a:cubicBezTo>
                  <a:pt x="160" y="265"/>
                  <a:pt x="160" y="265"/>
                  <a:pt x="164" y="266"/>
                </a:cubicBezTo>
                <a:close/>
                <a:moveTo>
                  <a:pt x="164" y="261"/>
                </a:moveTo>
                <a:cubicBezTo>
                  <a:pt x="164" y="261"/>
                  <a:pt x="164" y="261"/>
                  <a:pt x="164" y="261"/>
                </a:cubicBezTo>
                <a:cubicBezTo>
                  <a:pt x="164" y="258"/>
                  <a:pt x="164" y="258"/>
                  <a:pt x="164" y="258"/>
                </a:cubicBezTo>
                <a:cubicBezTo>
                  <a:pt x="164" y="258"/>
                  <a:pt x="164" y="258"/>
                  <a:pt x="160" y="259"/>
                </a:cubicBezTo>
                <a:cubicBezTo>
                  <a:pt x="160" y="259"/>
                  <a:pt x="160" y="259"/>
                  <a:pt x="160" y="261"/>
                </a:cubicBezTo>
                <a:cubicBezTo>
                  <a:pt x="160" y="261"/>
                  <a:pt x="160" y="261"/>
                  <a:pt x="164" y="261"/>
                </a:cubicBezTo>
                <a:close/>
                <a:moveTo>
                  <a:pt x="170" y="266"/>
                </a:moveTo>
                <a:cubicBezTo>
                  <a:pt x="170" y="266"/>
                  <a:pt x="170" y="266"/>
                  <a:pt x="170" y="266"/>
                </a:cubicBezTo>
                <a:cubicBezTo>
                  <a:pt x="170" y="262"/>
                  <a:pt x="170" y="262"/>
                  <a:pt x="170" y="262"/>
                </a:cubicBezTo>
                <a:cubicBezTo>
                  <a:pt x="170" y="262"/>
                  <a:pt x="170" y="262"/>
                  <a:pt x="164" y="262"/>
                </a:cubicBezTo>
                <a:cubicBezTo>
                  <a:pt x="164" y="262"/>
                  <a:pt x="164" y="262"/>
                  <a:pt x="164" y="266"/>
                </a:cubicBezTo>
                <a:cubicBezTo>
                  <a:pt x="164" y="266"/>
                  <a:pt x="164" y="266"/>
                  <a:pt x="170" y="266"/>
                </a:cubicBezTo>
                <a:close/>
                <a:moveTo>
                  <a:pt x="170" y="261"/>
                </a:moveTo>
                <a:cubicBezTo>
                  <a:pt x="170" y="261"/>
                  <a:pt x="170" y="261"/>
                  <a:pt x="170" y="261"/>
                </a:cubicBezTo>
                <a:cubicBezTo>
                  <a:pt x="170" y="257"/>
                  <a:pt x="170" y="257"/>
                  <a:pt x="170" y="257"/>
                </a:cubicBezTo>
                <a:cubicBezTo>
                  <a:pt x="170" y="257"/>
                  <a:pt x="170" y="257"/>
                  <a:pt x="164" y="258"/>
                </a:cubicBezTo>
                <a:cubicBezTo>
                  <a:pt x="164" y="258"/>
                  <a:pt x="164" y="258"/>
                  <a:pt x="164" y="261"/>
                </a:cubicBezTo>
                <a:cubicBezTo>
                  <a:pt x="164" y="261"/>
                  <a:pt x="164" y="261"/>
                  <a:pt x="170" y="261"/>
                </a:cubicBezTo>
                <a:close/>
                <a:moveTo>
                  <a:pt x="104" y="262"/>
                </a:moveTo>
                <a:cubicBezTo>
                  <a:pt x="62" y="262"/>
                  <a:pt x="62" y="262"/>
                  <a:pt x="62" y="262"/>
                </a:cubicBezTo>
                <a:cubicBezTo>
                  <a:pt x="57" y="262"/>
                  <a:pt x="57" y="262"/>
                  <a:pt x="57" y="262"/>
                </a:cubicBezTo>
                <a:cubicBezTo>
                  <a:pt x="57" y="262"/>
                  <a:pt x="57" y="262"/>
                  <a:pt x="75" y="198"/>
                </a:cubicBezTo>
                <a:cubicBezTo>
                  <a:pt x="75" y="198"/>
                  <a:pt x="75" y="198"/>
                  <a:pt x="62" y="198"/>
                </a:cubicBezTo>
                <a:cubicBezTo>
                  <a:pt x="62" y="198"/>
                  <a:pt x="62" y="198"/>
                  <a:pt x="43" y="262"/>
                </a:cubicBezTo>
                <a:cubicBezTo>
                  <a:pt x="43" y="262"/>
                  <a:pt x="43" y="262"/>
                  <a:pt x="42" y="262"/>
                </a:cubicBezTo>
                <a:cubicBezTo>
                  <a:pt x="40" y="262"/>
                  <a:pt x="31" y="262"/>
                  <a:pt x="0" y="262"/>
                </a:cubicBezTo>
                <a:cubicBezTo>
                  <a:pt x="29" y="165"/>
                  <a:pt x="29" y="165"/>
                  <a:pt x="29" y="165"/>
                </a:cubicBezTo>
                <a:cubicBezTo>
                  <a:pt x="34" y="150"/>
                  <a:pt x="54" y="121"/>
                  <a:pt x="88" y="120"/>
                </a:cubicBezTo>
                <a:cubicBezTo>
                  <a:pt x="89" y="120"/>
                  <a:pt x="89" y="120"/>
                  <a:pt x="90" y="120"/>
                </a:cubicBezTo>
                <a:cubicBezTo>
                  <a:pt x="90" y="120"/>
                  <a:pt x="165" y="120"/>
                  <a:pt x="168" y="120"/>
                </a:cubicBezTo>
                <a:cubicBezTo>
                  <a:pt x="169" y="120"/>
                  <a:pt x="169" y="120"/>
                  <a:pt x="170" y="120"/>
                </a:cubicBezTo>
                <a:cubicBezTo>
                  <a:pt x="204" y="121"/>
                  <a:pt x="224" y="150"/>
                  <a:pt x="229" y="165"/>
                </a:cubicBezTo>
                <a:cubicBezTo>
                  <a:pt x="258" y="262"/>
                  <a:pt x="258" y="262"/>
                  <a:pt x="258" y="262"/>
                </a:cubicBezTo>
                <a:cubicBezTo>
                  <a:pt x="258" y="262"/>
                  <a:pt x="258" y="262"/>
                  <a:pt x="223" y="262"/>
                </a:cubicBezTo>
                <a:cubicBezTo>
                  <a:pt x="223" y="197"/>
                  <a:pt x="223" y="197"/>
                  <a:pt x="223" y="197"/>
                </a:cubicBezTo>
                <a:cubicBezTo>
                  <a:pt x="223" y="190"/>
                  <a:pt x="217" y="183"/>
                  <a:pt x="209" y="183"/>
                </a:cubicBezTo>
                <a:cubicBezTo>
                  <a:pt x="118" y="183"/>
                  <a:pt x="118" y="183"/>
                  <a:pt x="118" y="183"/>
                </a:cubicBezTo>
                <a:cubicBezTo>
                  <a:pt x="110" y="183"/>
                  <a:pt x="104" y="190"/>
                  <a:pt x="104" y="197"/>
                </a:cubicBezTo>
                <a:lnTo>
                  <a:pt x="104" y="262"/>
                </a:lnTo>
                <a:close/>
                <a:moveTo>
                  <a:pt x="223" y="154"/>
                </a:moveTo>
                <a:cubicBezTo>
                  <a:pt x="224" y="155"/>
                  <a:pt x="224" y="156"/>
                  <a:pt x="225" y="157"/>
                </a:cubicBezTo>
                <a:cubicBezTo>
                  <a:pt x="224" y="156"/>
                  <a:pt x="224" y="155"/>
                  <a:pt x="223" y="154"/>
                </a:cubicBezTo>
                <a:close/>
                <a:moveTo>
                  <a:pt x="35" y="154"/>
                </a:moveTo>
                <a:cubicBezTo>
                  <a:pt x="34" y="155"/>
                  <a:pt x="34" y="156"/>
                  <a:pt x="33" y="157"/>
                </a:cubicBezTo>
                <a:cubicBezTo>
                  <a:pt x="34" y="156"/>
                  <a:pt x="34" y="155"/>
                  <a:pt x="35" y="154"/>
                </a:cubicBezTo>
                <a:close/>
              </a:path>
            </a:pathLst>
          </a:custGeom>
          <a:solidFill>
            <a:srgbClr val="FF8C00"/>
          </a:solidFill>
          <a:ln>
            <a:noFill/>
          </a:ln>
          <a:extLst/>
        </p:spPr>
        <p:txBody>
          <a:bodyPr vert="horz" wrap="square" lIns="93260" tIns="46630" rIns="93260" bIns="46630" numCol="1" anchor="t" anchorCtr="0" compatLnSpc="1">
            <a:prstTxWarp prst="textNoShape">
              <a:avLst/>
            </a:prstTxWarp>
          </a:bodyPr>
          <a:lstStyle/>
          <a:p>
            <a:pPr defTabSz="932597"/>
            <a:endParaRPr lang="en-US" sz="1836"/>
          </a:p>
        </p:txBody>
      </p:sp>
      <p:sp>
        <p:nvSpPr>
          <p:cNvPr id="19" name="Rectangle 18"/>
          <p:cNvSpPr/>
          <p:nvPr/>
        </p:nvSpPr>
        <p:spPr bwMode="auto">
          <a:xfrm>
            <a:off x="5722115" y="2375954"/>
            <a:ext cx="6668693" cy="2277518"/>
          </a:xfrm>
          <a:prstGeom prst="rect">
            <a:avLst/>
          </a:prstGeom>
          <a:no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45706" rIns="0" bIns="45706" numCol="1" spcCol="0" rtlCol="0" fromWordArt="0" anchor="t" anchorCtr="0" forceAA="0" compatLnSpc="1">
            <a:prstTxWarp prst="textNoShape">
              <a:avLst/>
            </a:prstTxWarp>
            <a:spAutoFit/>
          </a:bodyPr>
          <a:lstStyle/>
          <a:p>
            <a:pPr marL="145405" defTabSz="931776">
              <a:spcBef>
                <a:spcPts val="1200"/>
              </a:spcBef>
              <a:buClr>
                <a:srgbClr val="FF8C00"/>
              </a:buClr>
              <a:buSzPct val="115000"/>
            </a:pPr>
            <a:r>
              <a:rPr lang="en-US" sz="2800" dirty="0">
                <a:ln>
                  <a:solidFill>
                    <a:srgbClr val="FFFFFF">
                      <a:alpha val="0"/>
                    </a:srgbClr>
                  </a:solidFill>
                </a:ln>
                <a:solidFill>
                  <a:srgbClr val="FF8C00"/>
                </a:solidFill>
                <a:latin typeface="Segoe UI Semilight" panose="020B0402040204020203" pitchFamily="34" charset="0"/>
                <a:ea typeface="Segoe UI" pitchFamily="34" charset="0"/>
                <a:cs typeface="Segoe UI Semilight" panose="020B0402040204020203" pitchFamily="34" charset="0"/>
              </a:rPr>
              <a:t>Easily create powerful models</a:t>
            </a:r>
          </a:p>
          <a:p>
            <a:pPr marL="145405" defTabSz="931776">
              <a:spcBef>
                <a:spcPts val="1200"/>
              </a:spcBef>
              <a:buClr>
                <a:srgbClr val="FF8C00"/>
              </a:buClr>
              <a:buSzPct val="115000"/>
            </a:pPr>
            <a:r>
              <a:rPr lang="en-US" sz="2800" dirty="0">
                <a:ln>
                  <a:solidFill>
                    <a:srgbClr val="FFFFFF">
                      <a:alpha val="0"/>
                    </a:srgbClr>
                  </a:solidFill>
                </a:ln>
                <a:solidFill>
                  <a:srgbClr val="FF8C00"/>
                </a:solidFill>
                <a:latin typeface="Segoe UI Semilight" panose="020B0402040204020203" pitchFamily="34" charset="0"/>
                <a:ea typeface="Segoe UI" pitchFamily="34" charset="0"/>
                <a:cs typeface="Segoe UI Semilight" panose="020B0402040204020203" pitchFamily="34" charset="0"/>
              </a:rPr>
              <a:t>Use SSAS as a semantic model only</a:t>
            </a:r>
          </a:p>
          <a:p>
            <a:pPr marL="145405" defTabSz="931776">
              <a:spcBef>
                <a:spcPts val="1200"/>
              </a:spcBef>
              <a:buClr>
                <a:srgbClr val="FF8C00"/>
              </a:buClr>
              <a:buSzPct val="115000"/>
            </a:pPr>
            <a:r>
              <a:rPr lang="en-US" sz="2800" dirty="0">
                <a:ln>
                  <a:solidFill>
                    <a:srgbClr val="FFFFFF">
                      <a:alpha val="0"/>
                    </a:srgbClr>
                  </a:solidFill>
                </a:ln>
                <a:solidFill>
                  <a:srgbClr val="FF8C00"/>
                </a:solidFill>
                <a:latin typeface="Segoe UI Semilight" panose="020B0402040204020203" pitchFamily="34" charset="0"/>
                <a:ea typeface="Segoe UI" pitchFamily="34" charset="0"/>
                <a:cs typeface="Segoe UI Semilight" panose="020B0402040204020203" pitchFamily="34" charset="0"/>
              </a:rPr>
              <a:t>Improve manageability and security</a:t>
            </a:r>
          </a:p>
          <a:p>
            <a:pPr marL="145405" defTabSz="931776">
              <a:spcBef>
                <a:spcPts val="1200"/>
              </a:spcBef>
              <a:buClr>
                <a:srgbClr val="FF8C00"/>
              </a:buClr>
              <a:buSzPct val="115000"/>
            </a:pPr>
            <a:r>
              <a:rPr lang="en-US" sz="2800" dirty="0">
                <a:ln>
                  <a:solidFill>
                    <a:srgbClr val="FFFFFF">
                      <a:alpha val="0"/>
                    </a:srgbClr>
                  </a:solidFill>
                </a:ln>
                <a:solidFill>
                  <a:srgbClr val="FF8C00"/>
                </a:solidFill>
                <a:latin typeface="Segoe UI Semilight" panose="020B0402040204020203" pitchFamily="34" charset="0"/>
                <a:ea typeface="Segoe UI" pitchFamily="34" charset="0"/>
                <a:cs typeface="Segoe UI Semilight" panose="020B0402040204020203" pitchFamily="34" charset="0"/>
              </a:rPr>
              <a:t>Strengthen multidimensional</a:t>
            </a:r>
          </a:p>
        </p:txBody>
      </p:sp>
      <p:sp>
        <p:nvSpPr>
          <p:cNvPr id="9" name="Left-Right Arrow 8"/>
          <p:cNvSpPr/>
          <p:nvPr/>
        </p:nvSpPr>
        <p:spPr bwMode="auto">
          <a:xfrm rot="18797177">
            <a:off x="1097644" y="3547340"/>
            <a:ext cx="1554480" cy="914400"/>
          </a:xfrm>
          <a:prstGeom prst="leftRightArrow">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ctr" anchorCtr="0" forceAA="0" compatLnSpc="1">
            <a:prstTxWarp prst="textNoShape">
              <a:avLst/>
            </a:prstTxWarp>
            <a:noAutofit/>
          </a:bodyPr>
          <a:lstStyle/>
          <a:p>
            <a:pPr algn="ctr" defTabSz="932472" fontAlgn="base">
              <a:lnSpc>
                <a:spcPct val="90000"/>
              </a:lnSpc>
              <a:spcBef>
                <a:spcPct val="0"/>
              </a:spcBef>
              <a:spcAft>
                <a:spcPct val="0"/>
              </a:spcAft>
            </a:pPr>
            <a:endParaRPr lang="en-US" sz="1200" dirty="0">
              <a:gradFill>
                <a:gsLst>
                  <a:gs pos="0">
                    <a:srgbClr val="FFFFFF"/>
                  </a:gs>
                  <a:gs pos="100000">
                    <a:srgbClr val="FFFFFF"/>
                  </a:gs>
                </a:gsLst>
                <a:lin ang="5400000" scaled="0"/>
              </a:gradFill>
              <a:ea typeface="Segoe UI" pitchFamily="34" charset="0"/>
              <a:cs typeface="Segoe UI" pitchFamily="34" charset="0"/>
            </a:endParaRPr>
          </a:p>
        </p:txBody>
      </p:sp>
      <p:sp>
        <p:nvSpPr>
          <p:cNvPr id="10" name="TextBox 9"/>
          <p:cNvSpPr txBox="1"/>
          <p:nvPr/>
        </p:nvSpPr>
        <p:spPr>
          <a:xfrm rot="3001169">
            <a:off x="3461158" y="3703770"/>
            <a:ext cx="1448748" cy="683264"/>
          </a:xfrm>
          <a:prstGeom prst="rect">
            <a:avLst/>
          </a:prstGeom>
          <a:noFill/>
        </p:spPr>
        <p:txBody>
          <a:bodyPr wrap="square" lIns="182880" tIns="146304" rIns="182880" bIns="146304" rtlCol="0">
            <a:spAutoFit/>
          </a:bodyPr>
          <a:lstStyle/>
          <a:p>
            <a:pPr>
              <a:lnSpc>
                <a:spcPct val="90000"/>
              </a:lnSpc>
              <a:spcAft>
                <a:spcPts val="600"/>
              </a:spcAft>
            </a:pPr>
            <a:r>
              <a:rPr lang="en-US" sz="1400" dirty="0">
                <a:solidFill>
                  <a:schemeClr val="bg1"/>
                </a:solidFill>
              </a:rPr>
              <a:t>Easy access to insights</a:t>
            </a:r>
          </a:p>
        </p:txBody>
      </p:sp>
      <p:sp>
        <p:nvSpPr>
          <p:cNvPr id="27" name="TextBox 26"/>
          <p:cNvSpPr txBox="1"/>
          <p:nvPr/>
        </p:nvSpPr>
        <p:spPr>
          <a:xfrm>
            <a:off x="2224667" y="5211214"/>
            <a:ext cx="1593400" cy="731520"/>
          </a:xfrm>
          <a:prstGeom prst="rect">
            <a:avLst/>
          </a:prstGeom>
          <a:noFill/>
        </p:spPr>
        <p:txBody>
          <a:bodyPr wrap="square" lIns="182880" tIns="146304" rIns="182880" bIns="146304" rtlCol="0">
            <a:spAutoFit/>
          </a:bodyPr>
          <a:lstStyle/>
          <a:p>
            <a:pPr>
              <a:lnSpc>
                <a:spcPct val="90000"/>
              </a:lnSpc>
              <a:spcAft>
                <a:spcPts val="600"/>
              </a:spcAft>
            </a:pPr>
            <a:r>
              <a:rPr lang="en-US" sz="1400" dirty="0">
                <a:solidFill>
                  <a:schemeClr val="bg1"/>
                </a:solidFill>
              </a:rPr>
              <a:t>Increased</a:t>
            </a:r>
            <a:br>
              <a:rPr lang="en-US" sz="1400" dirty="0">
                <a:solidFill>
                  <a:schemeClr val="bg1"/>
                </a:solidFill>
              </a:rPr>
            </a:br>
            <a:r>
              <a:rPr lang="en-US" sz="1400" dirty="0">
                <a:solidFill>
                  <a:schemeClr val="bg1"/>
                </a:solidFill>
              </a:rPr>
              <a:t>productivity</a:t>
            </a:r>
          </a:p>
        </p:txBody>
      </p:sp>
      <p:sp>
        <p:nvSpPr>
          <p:cNvPr id="28" name="TextBox 27"/>
          <p:cNvSpPr txBox="1"/>
          <p:nvPr/>
        </p:nvSpPr>
        <p:spPr>
          <a:xfrm rot="18890949">
            <a:off x="1318327" y="3590876"/>
            <a:ext cx="1320696" cy="822960"/>
          </a:xfrm>
          <a:prstGeom prst="rect">
            <a:avLst/>
          </a:prstGeom>
          <a:noFill/>
        </p:spPr>
        <p:txBody>
          <a:bodyPr wrap="square" lIns="182880" tIns="146304" rIns="182880" bIns="146304" rtlCol="0">
            <a:spAutoFit/>
          </a:bodyPr>
          <a:lstStyle/>
          <a:p>
            <a:pPr>
              <a:lnSpc>
                <a:spcPct val="90000"/>
              </a:lnSpc>
              <a:spcAft>
                <a:spcPts val="600"/>
              </a:spcAft>
            </a:pPr>
            <a:r>
              <a:rPr lang="en-US" sz="1400" dirty="0">
                <a:solidFill>
                  <a:schemeClr val="bg1"/>
                </a:solidFill>
              </a:rPr>
              <a:t>Faster time to value</a:t>
            </a:r>
          </a:p>
        </p:txBody>
      </p:sp>
      <p:sp>
        <p:nvSpPr>
          <p:cNvPr id="37" name="Oval 36"/>
          <p:cNvSpPr/>
          <p:nvPr/>
        </p:nvSpPr>
        <p:spPr bwMode="auto">
          <a:xfrm>
            <a:off x="3925830" y="4688728"/>
            <a:ext cx="1463040" cy="1463040"/>
          </a:xfrm>
          <a:prstGeom prst="ellipse">
            <a:avLst/>
          </a:prstGeom>
          <a:solidFill>
            <a:schemeClr val="bg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6521" tIns="149217" rIns="186521" bIns="149217" numCol="1" spcCol="0" rtlCol="0" fromWordArt="0" anchor="t" anchorCtr="0" forceAA="0" compatLnSpc="1">
            <a:prstTxWarp prst="textNoShape">
              <a:avLst/>
            </a:prstTxWarp>
            <a:noAutofit/>
          </a:bodyPr>
          <a:lstStyle/>
          <a:p>
            <a:pPr algn="ctr" defTabSz="951028" fontAlgn="base">
              <a:lnSpc>
                <a:spcPct val="90000"/>
              </a:lnSpc>
              <a:spcBef>
                <a:spcPct val="0"/>
              </a:spcBef>
              <a:spcAft>
                <a:spcPct val="0"/>
              </a:spcAft>
            </a:pPr>
            <a:endParaRPr lang="en-US" dirty="0" err="1">
              <a:solidFill>
                <a:schemeClr val="tx1"/>
              </a:solidFill>
              <a:ea typeface="Segoe UI" pitchFamily="34" charset="0"/>
              <a:cs typeface="Segoe UI" pitchFamily="34" charset="0"/>
            </a:endParaRPr>
          </a:p>
        </p:txBody>
      </p:sp>
      <p:grpSp>
        <p:nvGrpSpPr>
          <p:cNvPr id="32" name="Group 31"/>
          <p:cNvGrpSpPr>
            <a:grpSpLocks noChangeAspect="1"/>
          </p:cNvGrpSpPr>
          <p:nvPr/>
        </p:nvGrpSpPr>
        <p:grpSpPr>
          <a:xfrm>
            <a:off x="2846272" y="4072604"/>
            <a:ext cx="930192" cy="548640"/>
            <a:chOff x="2927465" y="5236638"/>
            <a:chExt cx="1470768" cy="865618"/>
          </a:xfrm>
          <a:solidFill>
            <a:schemeClr val="tx2"/>
          </a:solidFill>
        </p:grpSpPr>
        <p:sp>
          <p:nvSpPr>
            <p:cNvPr id="33" name="Freeform 32"/>
            <p:cNvSpPr>
              <a:spLocks noEditPoints="1"/>
            </p:cNvSpPr>
            <p:nvPr/>
          </p:nvSpPr>
          <p:spPr bwMode="auto">
            <a:xfrm>
              <a:off x="2927465" y="5236638"/>
              <a:ext cx="360348" cy="865616"/>
            </a:xfrm>
            <a:custGeom>
              <a:avLst/>
              <a:gdLst>
                <a:gd name="T0" fmla="*/ 0 w 184"/>
                <a:gd name="T1" fmla="*/ 0 h 442"/>
                <a:gd name="T2" fmla="*/ 0 w 184"/>
                <a:gd name="T3" fmla="*/ 442 h 442"/>
                <a:gd name="T4" fmla="*/ 184 w 184"/>
                <a:gd name="T5" fmla="*/ 442 h 442"/>
                <a:gd name="T6" fmla="*/ 184 w 184"/>
                <a:gd name="T7" fmla="*/ 0 h 442"/>
                <a:gd name="T8" fmla="*/ 0 w 184"/>
                <a:gd name="T9" fmla="*/ 0 h 442"/>
                <a:gd name="T10" fmla="*/ 85 w 184"/>
                <a:gd name="T11" fmla="*/ 370 h 442"/>
                <a:gd name="T12" fmla="*/ 19 w 184"/>
                <a:gd name="T13" fmla="*/ 370 h 442"/>
                <a:gd name="T14" fmla="*/ 19 w 184"/>
                <a:gd name="T15" fmla="*/ 310 h 442"/>
                <a:gd name="T16" fmla="*/ 85 w 184"/>
                <a:gd name="T17" fmla="*/ 310 h 442"/>
                <a:gd name="T18" fmla="*/ 85 w 184"/>
                <a:gd name="T19" fmla="*/ 370 h 442"/>
                <a:gd name="T20" fmla="*/ 85 w 184"/>
                <a:gd name="T21" fmla="*/ 296 h 442"/>
                <a:gd name="T22" fmla="*/ 19 w 184"/>
                <a:gd name="T23" fmla="*/ 296 h 442"/>
                <a:gd name="T24" fmla="*/ 19 w 184"/>
                <a:gd name="T25" fmla="*/ 237 h 442"/>
                <a:gd name="T26" fmla="*/ 85 w 184"/>
                <a:gd name="T27" fmla="*/ 237 h 442"/>
                <a:gd name="T28" fmla="*/ 85 w 184"/>
                <a:gd name="T29" fmla="*/ 296 h 442"/>
                <a:gd name="T30" fmla="*/ 85 w 184"/>
                <a:gd name="T31" fmla="*/ 223 h 442"/>
                <a:gd name="T32" fmla="*/ 19 w 184"/>
                <a:gd name="T33" fmla="*/ 223 h 442"/>
                <a:gd name="T34" fmla="*/ 19 w 184"/>
                <a:gd name="T35" fmla="*/ 164 h 442"/>
                <a:gd name="T36" fmla="*/ 85 w 184"/>
                <a:gd name="T37" fmla="*/ 164 h 442"/>
                <a:gd name="T38" fmla="*/ 85 w 184"/>
                <a:gd name="T39" fmla="*/ 223 h 442"/>
                <a:gd name="T40" fmla="*/ 85 w 184"/>
                <a:gd name="T41" fmla="*/ 151 h 442"/>
                <a:gd name="T42" fmla="*/ 19 w 184"/>
                <a:gd name="T43" fmla="*/ 151 h 442"/>
                <a:gd name="T44" fmla="*/ 19 w 184"/>
                <a:gd name="T45" fmla="*/ 91 h 442"/>
                <a:gd name="T46" fmla="*/ 85 w 184"/>
                <a:gd name="T47" fmla="*/ 91 h 442"/>
                <a:gd name="T48" fmla="*/ 85 w 184"/>
                <a:gd name="T49" fmla="*/ 151 h 442"/>
                <a:gd name="T50" fmla="*/ 85 w 184"/>
                <a:gd name="T51" fmla="*/ 78 h 442"/>
                <a:gd name="T52" fmla="*/ 19 w 184"/>
                <a:gd name="T53" fmla="*/ 78 h 442"/>
                <a:gd name="T54" fmla="*/ 19 w 184"/>
                <a:gd name="T55" fmla="*/ 18 h 442"/>
                <a:gd name="T56" fmla="*/ 85 w 184"/>
                <a:gd name="T57" fmla="*/ 18 h 442"/>
                <a:gd name="T58" fmla="*/ 85 w 184"/>
                <a:gd name="T59" fmla="*/ 78 h 442"/>
                <a:gd name="T60" fmla="*/ 164 w 184"/>
                <a:gd name="T61" fmla="*/ 370 h 442"/>
                <a:gd name="T62" fmla="*/ 99 w 184"/>
                <a:gd name="T63" fmla="*/ 370 h 442"/>
                <a:gd name="T64" fmla="*/ 99 w 184"/>
                <a:gd name="T65" fmla="*/ 310 h 442"/>
                <a:gd name="T66" fmla="*/ 164 w 184"/>
                <a:gd name="T67" fmla="*/ 310 h 442"/>
                <a:gd name="T68" fmla="*/ 164 w 184"/>
                <a:gd name="T69" fmla="*/ 370 h 442"/>
                <a:gd name="T70" fmla="*/ 164 w 184"/>
                <a:gd name="T71" fmla="*/ 296 h 442"/>
                <a:gd name="T72" fmla="*/ 99 w 184"/>
                <a:gd name="T73" fmla="*/ 296 h 442"/>
                <a:gd name="T74" fmla="*/ 99 w 184"/>
                <a:gd name="T75" fmla="*/ 237 h 442"/>
                <a:gd name="T76" fmla="*/ 164 w 184"/>
                <a:gd name="T77" fmla="*/ 237 h 442"/>
                <a:gd name="T78" fmla="*/ 164 w 184"/>
                <a:gd name="T79" fmla="*/ 296 h 442"/>
                <a:gd name="T80" fmla="*/ 164 w 184"/>
                <a:gd name="T81" fmla="*/ 223 h 442"/>
                <a:gd name="T82" fmla="*/ 99 w 184"/>
                <a:gd name="T83" fmla="*/ 223 h 442"/>
                <a:gd name="T84" fmla="*/ 99 w 184"/>
                <a:gd name="T85" fmla="*/ 164 h 442"/>
                <a:gd name="T86" fmla="*/ 164 w 184"/>
                <a:gd name="T87" fmla="*/ 164 h 442"/>
                <a:gd name="T88" fmla="*/ 164 w 184"/>
                <a:gd name="T89" fmla="*/ 223 h 442"/>
                <a:gd name="T90" fmla="*/ 164 w 184"/>
                <a:gd name="T91" fmla="*/ 151 h 442"/>
                <a:gd name="T92" fmla="*/ 99 w 184"/>
                <a:gd name="T93" fmla="*/ 151 h 442"/>
                <a:gd name="T94" fmla="*/ 99 w 184"/>
                <a:gd name="T95" fmla="*/ 91 h 442"/>
                <a:gd name="T96" fmla="*/ 164 w 184"/>
                <a:gd name="T97" fmla="*/ 91 h 442"/>
                <a:gd name="T98" fmla="*/ 164 w 184"/>
                <a:gd name="T99" fmla="*/ 151 h 442"/>
                <a:gd name="T100" fmla="*/ 164 w 184"/>
                <a:gd name="T101" fmla="*/ 78 h 442"/>
                <a:gd name="T102" fmla="*/ 99 w 184"/>
                <a:gd name="T103" fmla="*/ 78 h 442"/>
                <a:gd name="T104" fmla="*/ 99 w 184"/>
                <a:gd name="T105" fmla="*/ 18 h 442"/>
                <a:gd name="T106" fmla="*/ 164 w 184"/>
                <a:gd name="T107" fmla="*/ 18 h 442"/>
                <a:gd name="T108" fmla="*/ 164 w 184"/>
                <a:gd name="T109" fmla="*/ 78 h 4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84" h="442">
                  <a:moveTo>
                    <a:pt x="0" y="0"/>
                  </a:moveTo>
                  <a:lnTo>
                    <a:pt x="0" y="442"/>
                  </a:lnTo>
                  <a:lnTo>
                    <a:pt x="184" y="442"/>
                  </a:lnTo>
                  <a:lnTo>
                    <a:pt x="184" y="0"/>
                  </a:lnTo>
                  <a:lnTo>
                    <a:pt x="0" y="0"/>
                  </a:lnTo>
                  <a:close/>
                  <a:moveTo>
                    <a:pt x="85" y="370"/>
                  </a:moveTo>
                  <a:lnTo>
                    <a:pt x="19" y="370"/>
                  </a:lnTo>
                  <a:lnTo>
                    <a:pt x="19" y="310"/>
                  </a:lnTo>
                  <a:lnTo>
                    <a:pt x="85" y="310"/>
                  </a:lnTo>
                  <a:lnTo>
                    <a:pt x="85" y="370"/>
                  </a:lnTo>
                  <a:close/>
                  <a:moveTo>
                    <a:pt x="85" y="296"/>
                  </a:moveTo>
                  <a:lnTo>
                    <a:pt x="19" y="296"/>
                  </a:lnTo>
                  <a:lnTo>
                    <a:pt x="19" y="237"/>
                  </a:lnTo>
                  <a:lnTo>
                    <a:pt x="85" y="237"/>
                  </a:lnTo>
                  <a:lnTo>
                    <a:pt x="85" y="296"/>
                  </a:lnTo>
                  <a:close/>
                  <a:moveTo>
                    <a:pt x="85" y="223"/>
                  </a:moveTo>
                  <a:lnTo>
                    <a:pt x="19" y="223"/>
                  </a:lnTo>
                  <a:lnTo>
                    <a:pt x="19" y="164"/>
                  </a:lnTo>
                  <a:lnTo>
                    <a:pt x="85" y="164"/>
                  </a:lnTo>
                  <a:lnTo>
                    <a:pt x="85" y="223"/>
                  </a:lnTo>
                  <a:close/>
                  <a:moveTo>
                    <a:pt x="85" y="151"/>
                  </a:moveTo>
                  <a:lnTo>
                    <a:pt x="19" y="151"/>
                  </a:lnTo>
                  <a:lnTo>
                    <a:pt x="19" y="91"/>
                  </a:lnTo>
                  <a:lnTo>
                    <a:pt x="85" y="91"/>
                  </a:lnTo>
                  <a:lnTo>
                    <a:pt x="85" y="151"/>
                  </a:lnTo>
                  <a:close/>
                  <a:moveTo>
                    <a:pt x="85" y="78"/>
                  </a:moveTo>
                  <a:lnTo>
                    <a:pt x="19" y="78"/>
                  </a:lnTo>
                  <a:lnTo>
                    <a:pt x="19" y="18"/>
                  </a:lnTo>
                  <a:lnTo>
                    <a:pt x="85" y="18"/>
                  </a:lnTo>
                  <a:lnTo>
                    <a:pt x="85" y="78"/>
                  </a:lnTo>
                  <a:close/>
                  <a:moveTo>
                    <a:pt x="164" y="370"/>
                  </a:moveTo>
                  <a:lnTo>
                    <a:pt x="99" y="370"/>
                  </a:lnTo>
                  <a:lnTo>
                    <a:pt x="99" y="310"/>
                  </a:lnTo>
                  <a:lnTo>
                    <a:pt x="164" y="310"/>
                  </a:lnTo>
                  <a:lnTo>
                    <a:pt x="164" y="370"/>
                  </a:lnTo>
                  <a:close/>
                  <a:moveTo>
                    <a:pt x="164" y="296"/>
                  </a:moveTo>
                  <a:lnTo>
                    <a:pt x="99" y="296"/>
                  </a:lnTo>
                  <a:lnTo>
                    <a:pt x="99" y="237"/>
                  </a:lnTo>
                  <a:lnTo>
                    <a:pt x="164" y="237"/>
                  </a:lnTo>
                  <a:lnTo>
                    <a:pt x="164" y="296"/>
                  </a:lnTo>
                  <a:close/>
                  <a:moveTo>
                    <a:pt x="164" y="223"/>
                  </a:moveTo>
                  <a:lnTo>
                    <a:pt x="99" y="223"/>
                  </a:lnTo>
                  <a:lnTo>
                    <a:pt x="99" y="164"/>
                  </a:lnTo>
                  <a:lnTo>
                    <a:pt x="164" y="164"/>
                  </a:lnTo>
                  <a:lnTo>
                    <a:pt x="164" y="223"/>
                  </a:lnTo>
                  <a:close/>
                  <a:moveTo>
                    <a:pt x="164" y="151"/>
                  </a:moveTo>
                  <a:lnTo>
                    <a:pt x="99" y="151"/>
                  </a:lnTo>
                  <a:lnTo>
                    <a:pt x="99" y="91"/>
                  </a:lnTo>
                  <a:lnTo>
                    <a:pt x="164" y="91"/>
                  </a:lnTo>
                  <a:lnTo>
                    <a:pt x="164" y="151"/>
                  </a:lnTo>
                  <a:close/>
                  <a:moveTo>
                    <a:pt x="164" y="78"/>
                  </a:moveTo>
                  <a:lnTo>
                    <a:pt x="99" y="78"/>
                  </a:lnTo>
                  <a:lnTo>
                    <a:pt x="99" y="18"/>
                  </a:lnTo>
                  <a:lnTo>
                    <a:pt x="164" y="18"/>
                  </a:lnTo>
                  <a:lnTo>
                    <a:pt x="164" y="78"/>
                  </a:lnTo>
                  <a:close/>
                </a:path>
              </a:pathLst>
            </a:custGeom>
            <a:solidFill>
              <a:schemeClr val="accent5"/>
            </a:solidFill>
            <a:ln>
              <a:noFill/>
            </a:ln>
            <a:extLst/>
          </p:spPr>
          <p:txBody>
            <a:bodyPr vert="horz" wrap="square" lIns="91414" tIns="45706" rIns="91414" bIns="45706" numCol="1" anchor="t" anchorCtr="0" compatLnSpc="1">
              <a:prstTxWarp prst="textNoShape">
                <a:avLst/>
              </a:prstTxWarp>
            </a:bodyPr>
            <a:lstStyle>
              <a:defPPr>
                <a:defRPr lang="en-US"/>
              </a:defPPr>
              <a:lvl1pPr algn="l" defTabSz="931863" rtl="0" fontAlgn="base">
                <a:spcBef>
                  <a:spcPct val="0"/>
                </a:spcBef>
                <a:spcAft>
                  <a:spcPct val="0"/>
                </a:spcAft>
                <a:defRPr sz="2400" kern="1200">
                  <a:solidFill>
                    <a:schemeClr val="tx1"/>
                  </a:solidFill>
                  <a:latin typeface="Segoe UI" charset="0"/>
                  <a:ea typeface="MS PGothic" charset="0"/>
                  <a:cs typeface="MS PGothic" charset="0"/>
                </a:defRPr>
              </a:lvl1pPr>
              <a:lvl2pPr marL="465138" indent="-7938" algn="l" defTabSz="931863" rtl="0" fontAlgn="base">
                <a:spcBef>
                  <a:spcPct val="0"/>
                </a:spcBef>
                <a:spcAft>
                  <a:spcPct val="0"/>
                </a:spcAft>
                <a:defRPr sz="2400" kern="1200">
                  <a:solidFill>
                    <a:schemeClr val="tx1"/>
                  </a:solidFill>
                  <a:latin typeface="Segoe UI" charset="0"/>
                  <a:ea typeface="MS PGothic" charset="0"/>
                  <a:cs typeface="MS PGothic" charset="0"/>
                </a:defRPr>
              </a:lvl2pPr>
              <a:lvl3pPr marL="931863" indent="-17463" algn="l" defTabSz="931863" rtl="0" fontAlgn="base">
                <a:spcBef>
                  <a:spcPct val="0"/>
                </a:spcBef>
                <a:spcAft>
                  <a:spcPct val="0"/>
                </a:spcAft>
                <a:defRPr sz="2400" kern="1200">
                  <a:solidFill>
                    <a:schemeClr val="tx1"/>
                  </a:solidFill>
                  <a:latin typeface="Segoe UI" charset="0"/>
                  <a:ea typeface="MS PGothic" charset="0"/>
                  <a:cs typeface="MS PGothic" charset="0"/>
                </a:defRPr>
              </a:lvl3pPr>
              <a:lvl4pPr marL="1398588" indent="-26988" algn="l" defTabSz="931863" rtl="0" fontAlgn="base">
                <a:spcBef>
                  <a:spcPct val="0"/>
                </a:spcBef>
                <a:spcAft>
                  <a:spcPct val="0"/>
                </a:spcAft>
                <a:defRPr sz="2400" kern="1200">
                  <a:solidFill>
                    <a:schemeClr val="tx1"/>
                  </a:solidFill>
                  <a:latin typeface="Segoe UI" charset="0"/>
                  <a:ea typeface="MS PGothic" charset="0"/>
                  <a:cs typeface="MS PGothic" charset="0"/>
                </a:defRPr>
              </a:lvl4pPr>
              <a:lvl5pPr marL="1865313" indent="-36513" algn="l" defTabSz="931863" rtl="0" fontAlgn="base">
                <a:spcBef>
                  <a:spcPct val="0"/>
                </a:spcBef>
                <a:spcAft>
                  <a:spcPct val="0"/>
                </a:spcAft>
                <a:defRPr sz="2400" kern="1200">
                  <a:solidFill>
                    <a:schemeClr val="tx1"/>
                  </a:solidFill>
                  <a:latin typeface="Segoe UI" charset="0"/>
                  <a:ea typeface="MS PGothic" charset="0"/>
                  <a:cs typeface="MS PGothic" charset="0"/>
                </a:defRPr>
              </a:lvl5pPr>
              <a:lvl6pPr marL="2286000" algn="l" defTabSz="457200" rtl="0" eaLnBrk="1" latinLnBrk="0" hangingPunct="1">
                <a:defRPr sz="2400" kern="1200">
                  <a:solidFill>
                    <a:schemeClr val="tx1"/>
                  </a:solidFill>
                  <a:latin typeface="Segoe UI" charset="0"/>
                  <a:ea typeface="MS PGothic" charset="0"/>
                  <a:cs typeface="MS PGothic" charset="0"/>
                </a:defRPr>
              </a:lvl6pPr>
              <a:lvl7pPr marL="2743200" algn="l" defTabSz="457200" rtl="0" eaLnBrk="1" latinLnBrk="0" hangingPunct="1">
                <a:defRPr sz="2400" kern="1200">
                  <a:solidFill>
                    <a:schemeClr val="tx1"/>
                  </a:solidFill>
                  <a:latin typeface="Segoe UI" charset="0"/>
                  <a:ea typeface="MS PGothic" charset="0"/>
                  <a:cs typeface="MS PGothic" charset="0"/>
                </a:defRPr>
              </a:lvl7pPr>
              <a:lvl8pPr marL="3200400" algn="l" defTabSz="457200" rtl="0" eaLnBrk="1" latinLnBrk="0" hangingPunct="1">
                <a:defRPr sz="2400" kern="1200">
                  <a:solidFill>
                    <a:schemeClr val="tx1"/>
                  </a:solidFill>
                  <a:latin typeface="Segoe UI" charset="0"/>
                  <a:ea typeface="MS PGothic" charset="0"/>
                  <a:cs typeface="MS PGothic" charset="0"/>
                </a:defRPr>
              </a:lvl8pPr>
              <a:lvl9pPr marL="3657600" algn="l" defTabSz="457200" rtl="0" eaLnBrk="1" latinLnBrk="0" hangingPunct="1">
                <a:defRPr sz="2400" kern="1200">
                  <a:solidFill>
                    <a:schemeClr val="tx1"/>
                  </a:solidFill>
                  <a:latin typeface="Segoe UI" charset="0"/>
                  <a:ea typeface="MS PGothic" charset="0"/>
                  <a:cs typeface="MS PGothic" charset="0"/>
                </a:defRPr>
              </a:lvl9pPr>
            </a:lstStyle>
            <a:p>
              <a:endParaRPr lang="en-US">
                <a:solidFill>
                  <a:srgbClr val="000000"/>
                </a:solidFill>
              </a:endParaRPr>
            </a:p>
          </p:txBody>
        </p:sp>
        <p:sp>
          <p:nvSpPr>
            <p:cNvPr id="34" name="Freeform 33"/>
            <p:cNvSpPr>
              <a:spLocks noEditPoints="1"/>
            </p:cNvSpPr>
            <p:nvPr/>
          </p:nvSpPr>
          <p:spPr bwMode="auto">
            <a:xfrm>
              <a:off x="3323066" y="5236638"/>
              <a:ext cx="321181" cy="865616"/>
            </a:xfrm>
            <a:custGeom>
              <a:avLst/>
              <a:gdLst>
                <a:gd name="T0" fmla="*/ 148 w 164"/>
                <a:gd name="T1" fmla="*/ 181 h 442"/>
                <a:gd name="T2" fmla="*/ 148 w 164"/>
                <a:gd name="T3" fmla="*/ 136 h 442"/>
                <a:gd name="T4" fmla="*/ 123 w 164"/>
                <a:gd name="T5" fmla="*/ 136 h 442"/>
                <a:gd name="T6" fmla="*/ 123 w 164"/>
                <a:gd name="T7" fmla="*/ 84 h 442"/>
                <a:gd name="T8" fmla="*/ 101 w 164"/>
                <a:gd name="T9" fmla="*/ 84 h 442"/>
                <a:gd name="T10" fmla="*/ 101 w 164"/>
                <a:gd name="T11" fmla="*/ 45 h 442"/>
                <a:gd name="T12" fmla="*/ 87 w 164"/>
                <a:gd name="T13" fmla="*/ 45 h 442"/>
                <a:gd name="T14" fmla="*/ 87 w 164"/>
                <a:gd name="T15" fmla="*/ 0 h 442"/>
                <a:gd name="T16" fmla="*/ 77 w 164"/>
                <a:gd name="T17" fmla="*/ 0 h 442"/>
                <a:gd name="T18" fmla="*/ 77 w 164"/>
                <a:gd name="T19" fmla="*/ 45 h 442"/>
                <a:gd name="T20" fmla="*/ 63 w 164"/>
                <a:gd name="T21" fmla="*/ 45 h 442"/>
                <a:gd name="T22" fmla="*/ 63 w 164"/>
                <a:gd name="T23" fmla="*/ 84 h 442"/>
                <a:gd name="T24" fmla="*/ 41 w 164"/>
                <a:gd name="T25" fmla="*/ 84 h 442"/>
                <a:gd name="T26" fmla="*/ 41 w 164"/>
                <a:gd name="T27" fmla="*/ 136 h 442"/>
                <a:gd name="T28" fmla="*/ 16 w 164"/>
                <a:gd name="T29" fmla="*/ 136 h 442"/>
                <a:gd name="T30" fmla="*/ 16 w 164"/>
                <a:gd name="T31" fmla="*/ 181 h 442"/>
                <a:gd name="T32" fmla="*/ 0 w 164"/>
                <a:gd name="T33" fmla="*/ 181 h 442"/>
                <a:gd name="T34" fmla="*/ 0 w 164"/>
                <a:gd name="T35" fmla="*/ 442 h 442"/>
                <a:gd name="T36" fmla="*/ 164 w 164"/>
                <a:gd name="T37" fmla="*/ 442 h 442"/>
                <a:gd name="T38" fmla="*/ 164 w 164"/>
                <a:gd name="T39" fmla="*/ 181 h 442"/>
                <a:gd name="T40" fmla="*/ 148 w 164"/>
                <a:gd name="T41" fmla="*/ 181 h 442"/>
                <a:gd name="T42" fmla="*/ 16 w 164"/>
                <a:gd name="T43" fmla="*/ 207 h 442"/>
                <a:gd name="T44" fmla="*/ 82 w 164"/>
                <a:gd name="T45" fmla="*/ 207 h 442"/>
                <a:gd name="T46" fmla="*/ 82 w 164"/>
                <a:gd name="T47" fmla="*/ 266 h 442"/>
                <a:gd name="T48" fmla="*/ 16 w 164"/>
                <a:gd name="T49" fmla="*/ 266 h 442"/>
                <a:gd name="T50" fmla="*/ 16 w 164"/>
                <a:gd name="T51" fmla="*/ 207 h 442"/>
                <a:gd name="T52" fmla="*/ 82 w 164"/>
                <a:gd name="T53" fmla="*/ 411 h 442"/>
                <a:gd name="T54" fmla="*/ 16 w 164"/>
                <a:gd name="T55" fmla="*/ 411 h 442"/>
                <a:gd name="T56" fmla="*/ 16 w 164"/>
                <a:gd name="T57" fmla="*/ 352 h 442"/>
                <a:gd name="T58" fmla="*/ 82 w 164"/>
                <a:gd name="T59" fmla="*/ 352 h 442"/>
                <a:gd name="T60" fmla="*/ 82 w 164"/>
                <a:gd name="T61" fmla="*/ 411 h 442"/>
                <a:gd name="T62" fmla="*/ 148 w 164"/>
                <a:gd name="T63" fmla="*/ 340 h 442"/>
                <a:gd name="T64" fmla="*/ 82 w 164"/>
                <a:gd name="T65" fmla="*/ 340 h 442"/>
                <a:gd name="T66" fmla="*/ 82 w 164"/>
                <a:gd name="T67" fmla="*/ 280 h 442"/>
                <a:gd name="T68" fmla="*/ 148 w 164"/>
                <a:gd name="T69" fmla="*/ 280 h 442"/>
                <a:gd name="T70" fmla="*/ 148 w 164"/>
                <a:gd name="T71" fmla="*/ 340 h 4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4" h="442">
                  <a:moveTo>
                    <a:pt x="148" y="181"/>
                  </a:moveTo>
                  <a:lnTo>
                    <a:pt x="148" y="136"/>
                  </a:lnTo>
                  <a:lnTo>
                    <a:pt x="123" y="136"/>
                  </a:lnTo>
                  <a:lnTo>
                    <a:pt x="123" y="84"/>
                  </a:lnTo>
                  <a:lnTo>
                    <a:pt x="101" y="84"/>
                  </a:lnTo>
                  <a:lnTo>
                    <a:pt x="101" y="45"/>
                  </a:lnTo>
                  <a:lnTo>
                    <a:pt x="87" y="45"/>
                  </a:lnTo>
                  <a:lnTo>
                    <a:pt x="87" y="0"/>
                  </a:lnTo>
                  <a:lnTo>
                    <a:pt x="77" y="0"/>
                  </a:lnTo>
                  <a:lnTo>
                    <a:pt x="77" y="45"/>
                  </a:lnTo>
                  <a:lnTo>
                    <a:pt x="63" y="45"/>
                  </a:lnTo>
                  <a:lnTo>
                    <a:pt x="63" y="84"/>
                  </a:lnTo>
                  <a:lnTo>
                    <a:pt x="41" y="84"/>
                  </a:lnTo>
                  <a:lnTo>
                    <a:pt x="41" y="136"/>
                  </a:lnTo>
                  <a:lnTo>
                    <a:pt x="16" y="136"/>
                  </a:lnTo>
                  <a:lnTo>
                    <a:pt x="16" y="181"/>
                  </a:lnTo>
                  <a:lnTo>
                    <a:pt x="0" y="181"/>
                  </a:lnTo>
                  <a:lnTo>
                    <a:pt x="0" y="442"/>
                  </a:lnTo>
                  <a:lnTo>
                    <a:pt x="164" y="442"/>
                  </a:lnTo>
                  <a:lnTo>
                    <a:pt x="164" y="181"/>
                  </a:lnTo>
                  <a:lnTo>
                    <a:pt x="148" y="181"/>
                  </a:lnTo>
                  <a:close/>
                  <a:moveTo>
                    <a:pt x="16" y="207"/>
                  </a:moveTo>
                  <a:lnTo>
                    <a:pt x="82" y="207"/>
                  </a:lnTo>
                  <a:lnTo>
                    <a:pt x="82" y="266"/>
                  </a:lnTo>
                  <a:lnTo>
                    <a:pt x="16" y="266"/>
                  </a:lnTo>
                  <a:lnTo>
                    <a:pt x="16" y="207"/>
                  </a:lnTo>
                  <a:close/>
                  <a:moveTo>
                    <a:pt x="82" y="411"/>
                  </a:moveTo>
                  <a:lnTo>
                    <a:pt x="16" y="411"/>
                  </a:lnTo>
                  <a:lnTo>
                    <a:pt x="16" y="352"/>
                  </a:lnTo>
                  <a:lnTo>
                    <a:pt x="82" y="352"/>
                  </a:lnTo>
                  <a:lnTo>
                    <a:pt x="82" y="411"/>
                  </a:lnTo>
                  <a:close/>
                  <a:moveTo>
                    <a:pt x="148" y="340"/>
                  </a:moveTo>
                  <a:lnTo>
                    <a:pt x="82" y="340"/>
                  </a:lnTo>
                  <a:lnTo>
                    <a:pt x="82" y="280"/>
                  </a:lnTo>
                  <a:lnTo>
                    <a:pt x="148" y="280"/>
                  </a:lnTo>
                  <a:lnTo>
                    <a:pt x="148" y="340"/>
                  </a:lnTo>
                  <a:close/>
                </a:path>
              </a:pathLst>
            </a:custGeom>
            <a:solidFill>
              <a:schemeClr val="accent3"/>
            </a:solidFill>
            <a:ln>
              <a:noFill/>
            </a:ln>
            <a:extLst/>
          </p:spPr>
          <p:txBody>
            <a:bodyPr vert="horz" wrap="square" lIns="91414" tIns="45706" rIns="91414" bIns="45706" numCol="1" anchor="t" anchorCtr="0" compatLnSpc="1">
              <a:prstTxWarp prst="textNoShape">
                <a:avLst/>
              </a:prstTxWarp>
            </a:bodyPr>
            <a:lstStyle>
              <a:defPPr>
                <a:defRPr lang="en-US"/>
              </a:defPPr>
              <a:lvl1pPr algn="l" defTabSz="931863" rtl="0" fontAlgn="base">
                <a:spcBef>
                  <a:spcPct val="0"/>
                </a:spcBef>
                <a:spcAft>
                  <a:spcPct val="0"/>
                </a:spcAft>
                <a:defRPr sz="2400" kern="1200">
                  <a:solidFill>
                    <a:schemeClr val="tx1"/>
                  </a:solidFill>
                  <a:latin typeface="Segoe UI" charset="0"/>
                  <a:ea typeface="MS PGothic" charset="0"/>
                  <a:cs typeface="MS PGothic" charset="0"/>
                </a:defRPr>
              </a:lvl1pPr>
              <a:lvl2pPr marL="465138" indent="-7938" algn="l" defTabSz="931863" rtl="0" fontAlgn="base">
                <a:spcBef>
                  <a:spcPct val="0"/>
                </a:spcBef>
                <a:spcAft>
                  <a:spcPct val="0"/>
                </a:spcAft>
                <a:defRPr sz="2400" kern="1200">
                  <a:solidFill>
                    <a:schemeClr val="tx1"/>
                  </a:solidFill>
                  <a:latin typeface="Segoe UI" charset="0"/>
                  <a:ea typeface="MS PGothic" charset="0"/>
                  <a:cs typeface="MS PGothic" charset="0"/>
                </a:defRPr>
              </a:lvl2pPr>
              <a:lvl3pPr marL="931863" indent="-17463" algn="l" defTabSz="931863" rtl="0" fontAlgn="base">
                <a:spcBef>
                  <a:spcPct val="0"/>
                </a:spcBef>
                <a:spcAft>
                  <a:spcPct val="0"/>
                </a:spcAft>
                <a:defRPr sz="2400" kern="1200">
                  <a:solidFill>
                    <a:schemeClr val="tx1"/>
                  </a:solidFill>
                  <a:latin typeface="Segoe UI" charset="0"/>
                  <a:ea typeface="MS PGothic" charset="0"/>
                  <a:cs typeface="MS PGothic" charset="0"/>
                </a:defRPr>
              </a:lvl3pPr>
              <a:lvl4pPr marL="1398588" indent="-26988" algn="l" defTabSz="931863" rtl="0" fontAlgn="base">
                <a:spcBef>
                  <a:spcPct val="0"/>
                </a:spcBef>
                <a:spcAft>
                  <a:spcPct val="0"/>
                </a:spcAft>
                <a:defRPr sz="2400" kern="1200">
                  <a:solidFill>
                    <a:schemeClr val="tx1"/>
                  </a:solidFill>
                  <a:latin typeface="Segoe UI" charset="0"/>
                  <a:ea typeface="MS PGothic" charset="0"/>
                  <a:cs typeface="MS PGothic" charset="0"/>
                </a:defRPr>
              </a:lvl4pPr>
              <a:lvl5pPr marL="1865313" indent="-36513" algn="l" defTabSz="931863" rtl="0" fontAlgn="base">
                <a:spcBef>
                  <a:spcPct val="0"/>
                </a:spcBef>
                <a:spcAft>
                  <a:spcPct val="0"/>
                </a:spcAft>
                <a:defRPr sz="2400" kern="1200">
                  <a:solidFill>
                    <a:schemeClr val="tx1"/>
                  </a:solidFill>
                  <a:latin typeface="Segoe UI" charset="0"/>
                  <a:ea typeface="MS PGothic" charset="0"/>
                  <a:cs typeface="MS PGothic" charset="0"/>
                </a:defRPr>
              </a:lvl5pPr>
              <a:lvl6pPr marL="2286000" algn="l" defTabSz="457200" rtl="0" eaLnBrk="1" latinLnBrk="0" hangingPunct="1">
                <a:defRPr sz="2400" kern="1200">
                  <a:solidFill>
                    <a:schemeClr val="tx1"/>
                  </a:solidFill>
                  <a:latin typeface="Segoe UI" charset="0"/>
                  <a:ea typeface="MS PGothic" charset="0"/>
                  <a:cs typeface="MS PGothic" charset="0"/>
                </a:defRPr>
              </a:lvl6pPr>
              <a:lvl7pPr marL="2743200" algn="l" defTabSz="457200" rtl="0" eaLnBrk="1" latinLnBrk="0" hangingPunct="1">
                <a:defRPr sz="2400" kern="1200">
                  <a:solidFill>
                    <a:schemeClr val="tx1"/>
                  </a:solidFill>
                  <a:latin typeface="Segoe UI" charset="0"/>
                  <a:ea typeface="MS PGothic" charset="0"/>
                  <a:cs typeface="MS PGothic" charset="0"/>
                </a:defRPr>
              </a:lvl7pPr>
              <a:lvl8pPr marL="3200400" algn="l" defTabSz="457200" rtl="0" eaLnBrk="1" latinLnBrk="0" hangingPunct="1">
                <a:defRPr sz="2400" kern="1200">
                  <a:solidFill>
                    <a:schemeClr val="tx1"/>
                  </a:solidFill>
                  <a:latin typeface="Segoe UI" charset="0"/>
                  <a:ea typeface="MS PGothic" charset="0"/>
                  <a:cs typeface="MS PGothic" charset="0"/>
                </a:defRPr>
              </a:lvl8pPr>
              <a:lvl9pPr marL="3657600" algn="l" defTabSz="457200" rtl="0" eaLnBrk="1" latinLnBrk="0" hangingPunct="1">
                <a:defRPr sz="2400" kern="1200">
                  <a:solidFill>
                    <a:schemeClr val="tx1"/>
                  </a:solidFill>
                  <a:latin typeface="Segoe UI" charset="0"/>
                  <a:ea typeface="MS PGothic" charset="0"/>
                  <a:cs typeface="MS PGothic" charset="0"/>
                </a:defRPr>
              </a:lvl9pPr>
            </a:lstStyle>
            <a:p>
              <a:endParaRPr lang="en-US">
                <a:solidFill>
                  <a:srgbClr val="000000"/>
                </a:solidFill>
              </a:endParaRPr>
            </a:p>
          </p:txBody>
        </p:sp>
        <p:sp>
          <p:nvSpPr>
            <p:cNvPr id="35" name="Freeform 34"/>
            <p:cNvSpPr>
              <a:spLocks noEditPoints="1"/>
            </p:cNvSpPr>
            <p:nvPr/>
          </p:nvSpPr>
          <p:spPr bwMode="auto">
            <a:xfrm>
              <a:off x="4077052" y="5424647"/>
              <a:ext cx="321181" cy="677609"/>
            </a:xfrm>
            <a:custGeom>
              <a:avLst/>
              <a:gdLst>
                <a:gd name="T0" fmla="*/ 148 w 164"/>
                <a:gd name="T1" fmla="*/ 181 h 346"/>
                <a:gd name="T2" fmla="*/ 148 w 164"/>
                <a:gd name="T3" fmla="*/ 136 h 346"/>
                <a:gd name="T4" fmla="*/ 123 w 164"/>
                <a:gd name="T5" fmla="*/ 136 h 346"/>
                <a:gd name="T6" fmla="*/ 123 w 164"/>
                <a:gd name="T7" fmla="*/ 82 h 346"/>
                <a:gd name="T8" fmla="*/ 101 w 164"/>
                <a:gd name="T9" fmla="*/ 82 h 346"/>
                <a:gd name="T10" fmla="*/ 101 w 164"/>
                <a:gd name="T11" fmla="*/ 45 h 346"/>
                <a:gd name="T12" fmla="*/ 87 w 164"/>
                <a:gd name="T13" fmla="*/ 45 h 346"/>
                <a:gd name="T14" fmla="*/ 87 w 164"/>
                <a:gd name="T15" fmla="*/ 0 h 346"/>
                <a:gd name="T16" fmla="*/ 77 w 164"/>
                <a:gd name="T17" fmla="*/ 0 h 346"/>
                <a:gd name="T18" fmla="*/ 77 w 164"/>
                <a:gd name="T19" fmla="*/ 45 h 346"/>
                <a:gd name="T20" fmla="*/ 63 w 164"/>
                <a:gd name="T21" fmla="*/ 45 h 346"/>
                <a:gd name="T22" fmla="*/ 63 w 164"/>
                <a:gd name="T23" fmla="*/ 82 h 346"/>
                <a:gd name="T24" fmla="*/ 42 w 164"/>
                <a:gd name="T25" fmla="*/ 82 h 346"/>
                <a:gd name="T26" fmla="*/ 42 w 164"/>
                <a:gd name="T27" fmla="*/ 136 h 346"/>
                <a:gd name="T28" fmla="*/ 16 w 164"/>
                <a:gd name="T29" fmla="*/ 136 h 346"/>
                <a:gd name="T30" fmla="*/ 16 w 164"/>
                <a:gd name="T31" fmla="*/ 181 h 346"/>
                <a:gd name="T32" fmla="*/ 0 w 164"/>
                <a:gd name="T33" fmla="*/ 181 h 346"/>
                <a:gd name="T34" fmla="*/ 0 w 164"/>
                <a:gd name="T35" fmla="*/ 346 h 346"/>
                <a:gd name="T36" fmla="*/ 164 w 164"/>
                <a:gd name="T37" fmla="*/ 346 h 346"/>
                <a:gd name="T38" fmla="*/ 164 w 164"/>
                <a:gd name="T39" fmla="*/ 181 h 346"/>
                <a:gd name="T40" fmla="*/ 148 w 164"/>
                <a:gd name="T41" fmla="*/ 181 h 346"/>
                <a:gd name="T42" fmla="*/ 35 w 164"/>
                <a:gd name="T43" fmla="*/ 158 h 346"/>
                <a:gd name="T44" fmla="*/ 82 w 164"/>
                <a:gd name="T45" fmla="*/ 158 h 346"/>
                <a:gd name="T46" fmla="*/ 82 w 164"/>
                <a:gd name="T47" fmla="*/ 200 h 346"/>
                <a:gd name="T48" fmla="*/ 35 w 164"/>
                <a:gd name="T49" fmla="*/ 200 h 346"/>
                <a:gd name="T50" fmla="*/ 35 w 164"/>
                <a:gd name="T51" fmla="*/ 158 h 346"/>
                <a:gd name="T52" fmla="*/ 82 w 164"/>
                <a:gd name="T53" fmla="*/ 302 h 346"/>
                <a:gd name="T54" fmla="*/ 35 w 164"/>
                <a:gd name="T55" fmla="*/ 302 h 346"/>
                <a:gd name="T56" fmla="*/ 35 w 164"/>
                <a:gd name="T57" fmla="*/ 260 h 346"/>
                <a:gd name="T58" fmla="*/ 82 w 164"/>
                <a:gd name="T59" fmla="*/ 260 h 346"/>
                <a:gd name="T60" fmla="*/ 82 w 164"/>
                <a:gd name="T61" fmla="*/ 302 h 346"/>
                <a:gd name="T62" fmla="*/ 129 w 164"/>
                <a:gd name="T63" fmla="*/ 251 h 346"/>
                <a:gd name="T64" fmla="*/ 82 w 164"/>
                <a:gd name="T65" fmla="*/ 251 h 346"/>
                <a:gd name="T66" fmla="*/ 82 w 164"/>
                <a:gd name="T67" fmla="*/ 209 h 346"/>
                <a:gd name="T68" fmla="*/ 129 w 164"/>
                <a:gd name="T69" fmla="*/ 209 h 346"/>
                <a:gd name="T70" fmla="*/ 129 w 164"/>
                <a:gd name="T71" fmla="*/ 251 h 3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4" h="346">
                  <a:moveTo>
                    <a:pt x="148" y="181"/>
                  </a:moveTo>
                  <a:lnTo>
                    <a:pt x="148" y="136"/>
                  </a:lnTo>
                  <a:lnTo>
                    <a:pt x="123" y="136"/>
                  </a:lnTo>
                  <a:lnTo>
                    <a:pt x="123" y="82"/>
                  </a:lnTo>
                  <a:lnTo>
                    <a:pt x="101" y="82"/>
                  </a:lnTo>
                  <a:lnTo>
                    <a:pt x="101" y="45"/>
                  </a:lnTo>
                  <a:lnTo>
                    <a:pt x="87" y="45"/>
                  </a:lnTo>
                  <a:lnTo>
                    <a:pt x="87" y="0"/>
                  </a:lnTo>
                  <a:lnTo>
                    <a:pt x="77" y="0"/>
                  </a:lnTo>
                  <a:lnTo>
                    <a:pt x="77" y="45"/>
                  </a:lnTo>
                  <a:lnTo>
                    <a:pt x="63" y="45"/>
                  </a:lnTo>
                  <a:lnTo>
                    <a:pt x="63" y="82"/>
                  </a:lnTo>
                  <a:lnTo>
                    <a:pt x="42" y="82"/>
                  </a:lnTo>
                  <a:lnTo>
                    <a:pt x="42" y="136"/>
                  </a:lnTo>
                  <a:lnTo>
                    <a:pt x="16" y="136"/>
                  </a:lnTo>
                  <a:lnTo>
                    <a:pt x="16" y="181"/>
                  </a:lnTo>
                  <a:lnTo>
                    <a:pt x="0" y="181"/>
                  </a:lnTo>
                  <a:lnTo>
                    <a:pt x="0" y="346"/>
                  </a:lnTo>
                  <a:lnTo>
                    <a:pt x="164" y="346"/>
                  </a:lnTo>
                  <a:lnTo>
                    <a:pt x="164" y="181"/>
                  </a:lnTo>
                  <a:lnTo>
                    <a:pt x="148" y="181"/>
                  </a:lnTo>
                  <a:close/>
                  <a:moveTo>
                    <a:pt x="35" y="158"/>
                  </a:moveTo>
                  <a:lnTo>
                    <a:pt x="82" y="158"/>
                  </a:lnTo>
                  <a:lnTo>
                    <a:pt x="82" y="200"/>
                  </a:lnTo>
                  <a:lnTo>
                    <a:pt x="35" y="200"/>
                  </a:lnTo>
                  <a:lnTo>
                    <a:pt x="35" y="158"/>
                  </a:lnTo>
                  <a:close/>
                  <a:moveTo>
                    <a:pt x="82" y="302"/>
                  </a:moveTo>
                  <a:lnTo>
                    <a:pt x="35" y="302"/>
                  </a:lnTo>
                  <a:lnTo>
                    <a:pt x="35" y="260"/>
                  </a:lnTo>
                  <a:lnTo>
                    <a:pt x="82" y="260"/>
                  </a:lnTo>
                  <a:lnTo>
                    <a:pt x="82" y="302"/>
                  </a:lnTo>
                  <a:close/>
                  <a:moveTo>
                    <a:pt x="129" y="251"/>
                  </a:moveTo>
                  <a:lnTo>
                    <a:pt x="82" y="251"/>
                  </a:lnTo>
                  <a:lnTo>
                    <a:pt x="82" y="209"/>
                  </a:lnTo>
                  <a:lnTo>
                    <a:pt x="129" y="209"/>
                  </a:lnTo>
                  <a:lnTo>
                    <a:pt x="129" y="251"/>
                  </a:lnTo>
                  <a:close/>
                </a:path>
              </a:pathLst>
            </a:custGeom>
            <a:solidFill>
              <a:schemeClr val="accent6"/>
            </a:solidFill>
            <a:ln>
              <a:noFill/>
            </a:ln>
            <a:extLst/>
          </p:spPr>
          <p:txBody>
            <a:bodyPr vert="horz" wrap="square" lIns="91414" tIns="45706" rIns="91414" bIns="45706" numCol="1" anchor="t" anchorCtr="0" compatLnSpc="1">
              <a:prstTxWarp prst="textNoShape">
                <a:avLst/>
              </a:prstTxWarp>
            </a:bodyPr>
            <a:lstStyle>
              <a:defPPr>
                <a:defRPr lang="en-US"/>
              </a:defPPr>
              <a:lvl1pPr algn="l" defTabSz="931863" rtl="0" fontAlgn="base">
                <a:spcBef>
                  <a:spcPct val="0"/>
                </a:spcBef>
                <a:spcAft>
                  <a:spcPct val="0"/>
                </a:spcAft>
                <a:defRPr sz="2400" kern="1200">
                  <a:solidFill>
                    <a:schemeClr val="tx1"/>
                  </a:solidFill>
                  <a:latin typeface="Segoe UI" charset="0"/>
                  <a:ea typeface="MS PGothic" charset="0"/>
                  <a:cs typeface="MS PGothic" charset="0"/>
                </a:defRPr>
              </a:lvl1pPr>
              <a:lvl2pPr marL="465138" indent="-7938" algn="l" defTabSz="931863" rtl="0" fontAlgn="base">
                <a:spcBef>
                  <a:spcPct val="0"/>
                </a:spcBef>
                <a:spcAft>
                  <a:spcPct val="0"/>
                </a:spcAft>
                <a:defRPr sz="2400" kern="1200">
                  <a:solidFill>
                    <a:schemeClr val="tx1"/>
                  </a:solidFill>
                  <a:latin typeface="Segoe UI" charset="0"/>
                  <a:ea typeface="MS PGothic" charset="0"/>
                  <a:cs typeface="MS PGothic" charset="0"/>
                </a:defRPr>
              </a:lvl2pPr>
              <a:lvl3pPr marL="931863" indent="-17463" algn="l" defTabSz="931863" rtl="0" fontAlgn="base">
                <a:spcBef>
                  <a:spcPct val="0"/>
                </a:spcBef>
                <a:spcAft>
                  <a:spcPct val="0"/>
                </a:spcAft>
                <a:defRPr sz="2400" kern="1200">
                  <a:solidFill>
                    <a:schemeClr val="tx1"/>
                  </a:solidFill>
                  <a:latin typeface="Segoe UI" charset="0"/>
                  <a:ea typeface="MS PGothic" charset="0"/>
                  <a:cs typeface="MS PGothic" charset="0"/>
                </a:defRPr>
              </a:lvl3pPr>
              <a:lvl4pPr marL="1398588" indent="-26988" algn="l" defTabSz="931863" rtl="0" fontAlgn="base">
                <a:spcBef>
                  <a:spcPct val="0"/>
                </a:spcBef>
                <a:spcAft>
                  <a:spcPct val="0"/>
                </a:spcAft>
                <a:defRPr sz="2400" kern="1200">
                  <a:solidFill>
                    <a:schemeClr val="tx1"/>
                  </a:solidFill>
                  <a:latin typeface="Segoe UI" charset="0"/>
                  <a:ea typeface="MS PGothic" charset="0"/>
                  <a:cs typeface="MS PGothic" charset="0"/>
                </a:defRPr>
              </a:lvl4pPr>
              <a:lvl5pPr marL="1865313" indent="-36513" algn="l" defTabSz="931863" rtl="0" fontAlgn="base">
                <a:spcBef>
                  <a:spcPct val="0"/>
                </a:spcBef>
                <a:spcAft>
                  <a:spcPct val="0"/>
                </a:spcAft>
                <a:defRPr sz="2400" kern="1200">
                  <a:solidFill>
                    <a:schemeClr val="tx1"/>
                  </a:solidFill>
                  <a:latin typeface="Segoe UI" charset="0"/>
                  <a:ea typeface="MS PGothic" charset="0"/>
                  <a:cs typeface="MS PGothic" charset="0"/>
                </a:defRPr>
              </a:lvl5pPr>
              <a:lvl6pPr marL="2286000" algn="l" defTabSz="457200" rtl="0" eaLnBrk="1" latinLnBrk="0" hangingPunct="1">
                <a:defRPr sz="2400" kern="1200">
                  <a:solidFill>
                    <a:schemeClr val="tx1"/>
                  </a:solidFill>
                  <a:latin typeface="Segoe UI" charset="0"/>
                  <a:ea typeface="MS PGothic" charset="0"/>
                  <a:cs typeface="MS PGothic" charset="0"/>
                </a:defRPr>
              </a:lvl6pPr>
              <a:lvl7pPr marL="2743200" algn="l" defTabSz="457200" rtl="0" eaLnBrk="1" latinLnBrk="0" hangingPunct="1">
                <a:defRPr sz="2400" kern="1200">
                  <a:solidFill>
                    <a:schemeClr val="tx1"/>
                  </a:solidFill>
                  <a:latin typeface="Segoe UI" charset="0"/>
                  <a:ea typeface="MS PGothic" charset="0"/>
                  <a:cs typeface="MS PGothic" charset="0"/>
                </a:defRPr>
              </a:lvl7pPr>
              <a:lvl8pPr marL="3200400" algn="l" defTabSz="457200" rtl="0" eaLnBrk="1" latinLnBrk="0" hangingPunct="1">
                <a:defRPr sz="2400" kern="1200">
                  <a:solidFill>
                    <a:schemeClr val="tx1"/>
                  </a:solidFill>
                  <a:latin typeface="Segoe UI" charset="0"/>
                  <a:ea typeface="MS PGothic" charset="0"/>
                  <a:cs typeface="MS PGothic" charset="0"/>
                </a:defRPr>
              </a:lvl8pPr>
              <a:lvl9pPr marL="3657600" algn="l" defTabSz="457200" rtl="0" eaLnBrk="1" latinLnBrk="0" hangingPunct="1">
                <a:defRPr sz="2400" kern="1200">
                  <a:solidFill>
                    <a:schemeClr val="tx1"/>
                  </a:solidFill>
                  <a:latin typeface="Segoe UI" charset="0"/>
                  <a:ea typeface="MS PGothic" charset="0"/>
                  <a:cs typeface="MS PGothic" charset="0"/>
                </a:defRPr>
              </a:lvl9pPr>
            </a:lstStyle>
            <a:p>
              <a:endParaRPr lang="en-US">
                <a:solidFill>
                  <a:srgbClr val="000000"/>
                </a:solidFill>
              </a:endParaRPr>
            </a:p>
          </p:txBody>
        </p:sp>
        <p:sp>
          <p:nvSpPr>
            <p:cNvPr id="36" name="Freeform 35"/>
            <p:cNvSpPr>
              <a:spLocks noEditPoints="1"/>
            </p:cNvSpPr>
            <p:nvPr/>
          </p:nvSpPr>
          <p:spPr bwMode="auto">
            <a:xfrm>
              <a:off x="3679497" y="5365893"/>
              <a:ext cx="362307" cy="736363"/>
            </a:xfrm>
            <a:custGeom>
              <a:avLst/>
              <a:gdLst>
                <a:gd name="T0" fmla="*/ 0 w 185"/>
                <a:gd name="T1" fmla="*/ 0 h 376"/>
                <a:gd name="T2" fmla="*/ 0 w 185"/>
                <a:gd name="T3" fmla="*/ 376 h 376"/>
                <a:gd name="T4" fmla="*/ 185 w 185"/>
                <a:gd name="T5" fmla="*/ 376 h 376"/>
                <a:gd name="T6" fmla="*/ 185 w 185"/>
                <a:gd name="T7" fmla="*/ 0 h 376"/>
                <a:gd name="T8" fmla="*/ 0 w 185"/>
                <a:gd name="T9" fmla="*/ 0 h 376"/>
                <a:gd name="T10" fmla="*/ 86 w 185"/>
                <a:gd name="T11" fmla="*/ 304 h 376"/>
                <a:gd name="T12" fmla="*/ 20 w 185"/>
                <a:gd name="T13" fmla="*/ 304 h 376"/>
                <a:gd name="T14" fmla="*/ 20 w 185"/>
                <a:gd name="T15" fmla="*/ 244 h 376"/>
                <a:gd name="T16" fmla="*/ 86 w 185"/>
                <a:gd name="T17" fmla="*/ 244 h 376"/>
                <a:gd name="T18" fmla="*/ 86 w 185"/>
                <a:gd name="T19" fmla="*/ 304 h 376"/>
                <a:gd name="T20" fmla="*/ 86 w 185"/>
                <a:gd name="T21" fmla="*/ 230 h 376"/>
                <a:gd name="T22" fmla="*/ 20 w 185"/>
                <a:gd name="T23" fmla="*/ 230 h 376"/>
                <a:gd name="T24" fmla="*/ 20 w 185"/>
                <a:gd name="T25" fmla="*/ 171 h 376"/>
                <a:gd name="T26" fmla="*/ 86 w 185"/>
                <a:gd name="T27" fmla="*/ 171 h 376"/>
                <a:gd name="T28" fmla="*/ 86 w 185"/>
                <a:gd name="T29" fmla="*/ 230 h 376"/>
                <a:gd name="T30" fmla="*/ 86 w 185"/>
                <a:gd name="T31" fmla="*/ 157 h 376"/>
                <a:gd name="T32" fmla="*/ 20 w 185"/>
                <a:gd name="T33" fmla="*/ 157 h 376"/>
                <a:gd name="T34" fmla="*/ 20 w 185"/>
                <a:gd name="T35" fmla="*/ 98 h 376"/>
                <a:gd name="T36" fmla="*/ 86 w 185"/>
                <a:gd name="T37" fmla="*/ 98 h 376"/>
                <a:gd name="T38" fmla="*/ 86 w 185"/>
                <a:gd name="T39" fmla="*/ 157 h 376"/>
                <a:gd name="T40" fmla="*/ 86 w 185"/>
                <a:gd name="T41" fmla="*/ 85 h 376"/>
                <a:gd name="T42" fmla="*/ 20 w 185"/>
                <a:gd name="T43" fmla="*/ 85 h 376"/>
                <a:gd name="T44" fmla="*/ 20 w 185"/>
                <a:gd name="T45" fmla="*/ 25 h 376"/>
                <a:gd name="T46" fmla="*/ 86 w 185"/>
                <a:gd name="T47" fmla="*/ 25 h 376"/>
                <a:gd name="T48" fmla="*/ 86 w 185"/>
                <a:gd name="T49" fmla="*/ 85 h 376"/>
                <a:gd name="T50" fmla="*/ 166 w 185"/>
                <a:gd name="T51" fmla="*/ 304 h 376"/>
                <a:gd name="T52" fmla="*/ 99 w 185"/>
                <a:gd name="T53" fmla="*/ 304 h 376"/>
                <a:gd name="T54" fmla="*/ 99 w 185"/>
                <a:gd name="T55" fmla="*/ 244 h 376"/>
                <a:gd name="T56" fmla="*/ 166 w 185"/>
                <a:gd name="T57" fmla="*/ 244 h 376"/>
                <a:gd name="T58" fmla="*/ 166 w 185"/>
                <a:gd name="T59" fmla="*/ 304 h 376"/>
                <a:gd name="T60" fmla="*/ 166 w 185"/>
                <a:gd name="T61" fmla="*/ 230 h 376"/>
                <a:gd name="T62" fmla="*/ 99 w 185"/>
                <a:gd name="T63" fmla="*/ 230 h 376"/>
                <a:gd name="T64" fmla="*/ 99 w 185"/>
                <a:gd name="T65" fmla="*/ 171 h 376"/>
                <a:gd name="T66" fmla="*/ 166 w 185"/>
                <a:gd name="T67" fmla="*/ 171 h 376"/>
                <a:gd name="T68" fmla="*/ 166 w 185"/>
                <a:gd name="T69" fmla="*/ 230 h 376"/>
                <a:gd name="T70" fmla="*/ 166 w 185"/>
                <a:gd name="T71" fmla="*/ 157 h 376"/>
                <a:gd name="T72" fmla="*/ 99 w 185"/>
                <a:gd name="T73" fmla="*/ 157 h 376"/>
                <a:gd name="T74" fmla="*/ 99 w 185"/>
                <a:gd name="T75" fmla="*/ 98 h 376"/>
                <a:gd name="T76" fmla="*/ 166 w 185"/>
                <a:gd name="T77" fmla="*/ 98 h 376"/>
                <a:gd name="T78" fmla="*/ 166 w 185"/>
                <a:gd name="T79" fmla="*/ 157 h 376"/>
                <a:gd name="T80" fmla="*/ 166 w 185"/>
                <a:gd name="T81" fmla="*/ 85 h 376"/>
                <a:gd name="T82" fmla="*/ 99 w 185"/>
                <a:gd name="T83" fmla="*/ 85 h 376"/>
                <a:gd name="T84" fmla="*/ 99 w 185"/>
                <a:gd name="T85" fmla="*/ 25 h 376"/>
                <a:gd name="T86" fmla="*/ 166 w 185"/>
                <a:gd name="T87" fmla="*/ 25 h 376"/>
                <a:gd name="T88" fmla="*/ 166 w 185"/>
                <a:gd name="T89" fmla="*/ 85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85" h="376">
                  <a:moveTo>
                    <a:pt x="0" y="0"/>
                  </a:moveTo>
                  <a:lnTo>
                    <a:pt x="0" y="376"/>
                  </a:lnTo>
                  <a:lnTo>
                    <a:pt x="185" y="376"/>
                  </a:lnTo>
                  <a:lnTo>
                    <a:pt x="185" y="0"/>
                  </a:lnTo>
                  <a:lnTo>
                    <a:pt x="0" y="0"/>
                  </a:lnTo>
                  <a:close/>
                  <a:moveTo>
                    <a:pt x="86" y="304"/>
                  </a:moveTo>
                  <a:lnTo>
                    <a:pt x="20" y="304"/>
                  </a:lnTo>
                  <a:lnTo>
                    <a:pt x="20" y="244"/>
                  </a:lnTo>
                  <a:lnTo>
                    <a:pt x="86" y="244"/>
                  </a:lnTo>
                  <a:lnTo>
                    <a:pt x="86" y="304"/>
                  </a:lnTo>
                  <a:close/>
                  <a:moveTo>
                    <a:pt x="86" y="230"/>
                  </a:moveTo>
                  <a:lnTo>
                    <a:pt x="20" y="230"/>
                  </a:lnTo>
                  <a:lnTo>
                    <a:pt x="20" y="171"/>
                  </a:lnTo>
                  <a:lnTo>
                    <a:pt x="86" y="171"/>
                  </a:lnTo>
                  <a:lnTo>
                    <a:pt x="86" y="230"/>
                  </a:lnTo>
                  <a:close/>
                  <a:moveTo>
                    <a:pt x="86" y="157"/>
                  </a:moveTo>
                  <a:lnTo>
                    <a:pt x="20" y="157"/>
                  </a:lnTo>
                  <a:lnTo>
                    <a:pt x="20" y="98"/>
                  </a:lnTo>
                  <a:lnTo>
                    <a:pt x="86" y="98"/>
                  </a:lnTo>
                  <a:lnTo>
                    <a:pt x="86" y="157"/>
                  </a:lnTo>
                  <a:close/>
                  <a:moveTo>
                    <a:pt x="86" y="85"/>
                  </a:moveTo>
                  <a:lnTo>
                    <a:pt x="20" y="85"/>
                  </a:lnTo>
                  <a:lnTo>
                    <a:pt x="20" y="25"/>
                  </a:lnTo>
                  <a:lnTo>
                    <a:pt x="86" y="25"/>
                  </a:lnTo>
                  <a:lnTo>
                    <a:pt x="86" y="85"/>
                  </a:lnTo>
                  <a:close/>
                  <a:moveTo>
                    <a:pt x="166" y="304"/>
                  </a:moveTo>
                  <a:lnTo>
                    <a:pt x="99" y="304"/>
                  </a:lnTo>
                  <a:lnTo>
                    <a:pt x="99" y="244"/>
                  </a:lnTo>
                  <a:lnTo>
                    <a:pt x="166" y="244"/>
                  </a:lnTo>
                  <a:lnTo>
                    <a:pt x="166" y="304"/>
                  </a:lnTo>
                  <a:close/>
                  <a:moveTo>
                    <a:pt x="166" y="230"/>
                  </a:moveTo>
                  <a:lnTo>
                    <a:pt x="99" y="230"/>
                  </a:lnTo>
                  <a:lnTo>
                    <a:pt x="99" y="171"/>
                  </a:lnTo>
                  <a:lnTo>
                    <a:pt x="166" y="171"/>
                  </a:lnTo>
                  <a:lnTo>
                    <a:pt x="166" y="230"/>
                  </a:lnTo>
                  <a:close/>
                  <a:moveTo>
                    <a:pt x="166" y="157"/>
                  </a:moveTo>
                  <a:lnTo>
                    <a:pt x="99" y="157"/>
                  </a:lnTo>
                  <a:lnTo>
                    <a:pt x="99" y="98"/>
                  </a:lnTo>
                  <a:lnTo>
                    <a:pt x="166" y="98"/>
                  </a:lnTo>
                  <a:lnTo>
                    <a:pt x="166" y="157"/>
                  </a:lnTo>
                  <a:close/>
                  <a:moveTo>
                    <a:pt x="166" y="85"/>
                  </a:moveTo>
                  <a:lnTo>
                    <a:pt x="99" y="85"/>
                  </a:lnTo>
                  <a:lnTo>
                    <a:pt x="99" y="25"/>
                  </a:lnTo>
                  <a:lnTo>
                    <a:pt x="166" y="25"/>
                  </a:lnTo>
                  <a:lnTo>
                    <a:pt x="166" y="85"/>
                  </a:lnTo>
                  <a:close/>
                </a:path>
              </a:pathLst>
            </a:custGeom>
            <a:solidFill>
              <a:schemeClr val="accent5"/>
            </a:solidFill>
            <a:ln>
              <a:noFill/>
            </a:ln>
            <a:extLst/>
          </p:spPr>
          <p:txBody>
            <a:bodyPr vert="horz" wrap="square" lIns="91414" tIns="45706" rIns="91414" bIns="45706" numCol="1" anchor="t" anchorCtr="0" compatLnSpc="1">
              <a:prstTxWarp prst="textNoShape">
                <a:avLst/>
              </a:prstTxWarp>
            </a:bodyPr>
            <a:lstStyle>
              <a:defPPr>
                <a:defRPr lang="en-US"/>
              </a:defPPr>
              <a:lvl1pPr algn="l" defTabSz="931863" rtl="0" fontAlgn="base">
                <a:spcBef>
                  <a:spcPct val="0"/>
                </a:spcBef>
                <a:spcAft>
                  <a:spcPct val="0"/>
                </a:spcAft>
                <a:defRPr sz="2400" kern="1200">
                  <a:solidFill>
                    <a:schemeClr val="tx1"/>
                  </a:solidFill>
                  <a:latin typeface="Segoe UI" charset="0"/>
                  <a:ea typeface="MS PGothic" charset="0"/>
                  <a:cs typeface="MS PGothic" charset="0"/>
                </a:defRPr>
              </a:lvl1pPr>
              <a:lvl2pPr marL="465138" indent="-7938" algn="l" defTabSz="931863" rtl="0" fontAlgn="base">
                <a:spcBef>
                  <a:spcPct val="0"/>
                </a:spcBef>
                <a:spcAft>
                  <a:spcPct val="0"/>
                </a:spcAft>
                <a:defRPr sz="2400" kern="1200">
                  <a:solidFill>
                    <a:schemeClr val="tx1"/>
                  </a:solidFill>
                  <a:latin typeface="Segoe UI" charset="0"/>
                  <a:ea typeface="MS PGothic" charset="0"/>
                  <a:cs typeface="MS PGothic" charset="0"/>
                </a:defRPr>
              </a:lvl2pPr>
              <a:lvl3pPr marL="931863" indent="-17463" algn="l" defTabSz="931863" rtl="0" fontAlgn="base">
                <a:spcBef>
                  <a:spcPct val="0"/>
                </a:spcBef>
                <a:spcAft>
                  <a:spcPct val="0"/>
                </a:spcAft>
                <a:defRPr sz="2400" kern="1200">
                  <a:solidFill>
                    <a:schemeClr val="tx1"/>
                  </a:solidFill>
                  <a:latin typeface="Segoe UI" charset="0"/>
                  <a:ea typeface="MS PGothic" charset="0"/>
                  <a:cs typeface="MS PGothic" charset="0"/>
                </a:defRPr>
              </a:lvl3pPr>
              <a:lvl4pPr marL="1398588" indent="-26988" algn="l" defTabSz="931863" rtl="0" fontAlgn="base">
                <a:spcBef>
                  <a:spcPct val="0"/>
                </a:spcBef>
                <a:spcAft>
                  <a:spcPct val="0"/>
                </a:spcAft>
                <a:defRPr sz="2400" kern="1200">
                  <a:solidFill>
                    <a:schemeClr val="tx1"/>
                  </a:solidFill>
                  <a:latin typeface="Segoe UI" charset="0"/>
                  <a:ea typeface="MS PGothic" charset="0"/>
                  <a:cs typeface="MS PGothic" charset="0"/>
                </a:defRPr>
              </a:lvl4pPr>
              <a:lvl5pPr marL="1865313" indent="-36513" algn="l" defTabSz="931863" rtl="0" fontAlgn="base">
                <a:spcBef>
                  <a:spcPct val="0"/>
                </a:spcBef>
                <a:spcAft>
                  <a:spcPct val="0"/>
                </a:spcAft>
                <a:defRPr sz="2400" kern="1200">
                  <a:solidFill>
                    <a:schemeClr val="tx1"/>
                  </a:solidFill>
                  <a:latin typeface="Segoe UI" charset="0"/>
                  <a:ea typeface="MS PGothic" charset="0"/>
                  <a:cs typeface="MS PGothic" charset="0"/>
                </a:defRPr>
              </a:lvl5pPr>
              <a:lvl6pPr marL="2286000" algn="l" defTabSz="457200" rtl="0" eaLnBrk="1" latinLnBrk="0" hangingPunct="1">
                <a:defRPr sz="2400" kern="1200">
                  <a:solidFill>
                    <a:schemeClr val="tx1"/>
                  </a:solidFill>
                  <a:latin typeface="Segoe UI" charset="0"/>
                  <a:ea typeface="MS PGothic" charset="0"/>
                  <a:cs typeface="MS PGothic" charset="0"/>
                </a:defRPr>
              </a:lvl6pPr>
              <a:lvl7pPr marL="2743200" algn="l" defTabSz="457200" rtl="0" eaLnBrk="1" latinLnBrk="0" hangingPunct="1">
                <a:defRPr sz="2400" kern="1200">
                  <a:solidFill>
                    <a:schemeClr val="tx1"/>
                  </a:solidFill>
                  <a:latin typeface="Segoe UI" charset="0"/>
                  <a:ea typeface="MS PGothic" charset="0"/>
                  <a:cs typeface="MS PGothic" charset="0"/>
                </a:defRPr>
              </a:lvl7pPr>
              <a:lvl8pPr marL="3200400" algn="l" defTabSz="457200" rtl="0" eaLnBrk="1" latinLnBrk="0" hangingPunct="1">
                <a:defRPr sz="2400" kern="1200">
                  <a:solidFill>
                    <a:schemeClr val="tx1"/>
                  </a:solidFill>
                  <a:latin typeface="Segoe UI" charset="0"/>
                  <a:ea typeface="MS PGothic" charset="0"/>
                  <a:cs typeface="MS PGothic" charset="0"/>
                </a:defRPr>
              </a:lvl8pPr>
              <a:lvl9pPr marL="3657600" algn="l" defTabSz="457200" rtl="0" eaLnBrk="1" latinLnBrk="0" hangingPunct="1">
                <a:defRPr sz="2400" kern="1200">
                  <a:solidFill>
                    <a:schemeClr val="tx1"/>
                  </a:solidFill>
                  <a:latin typeface="Segoe UI" charset="0"/>
                  <a:ea typeface="MS PGothic" charset="0"/>
                  <a:cs typeface="MS PGothic" charset="0"/>
                </a:defRPr>
              </a:lvl9pPr>
            </a:lstStyle>
            <a:p>
              <a:endParaRPr lang="en-US">
                <a:solidFill>
                  <a:srgbClr val="000000"/>
                </a:solidFill>
              </a:endParaRPr>
            </a:p>
          </p:txBody>
        </p:sp>
      </p:grpSp>
      <p:grpSp>
        <p:nvGrpSpPr>
          <p:cNvPr id="44" name="Group 43"/>
          <p:cNvGrpSpPr>
            <a:grpSpLocks noChangeAspect="1"/>
          </p:cNvGrpSpPr>
          <p:nvPr/>
        </p:nvGrpSpPr>
        <p:grpSpPr>
          <a:xfrm>
            <a:off x="4200150" y="4995523"/>
            <a:ext cx="914400" cy="849451"/>
            <a:chOff x="8950276" y="-347093"/>
            <a:chExt cx="2132668" cy="1981187"/>
          </a:xfrm>
        </p:grpSpPr>
        <p:pic>
          <p:nvPicPr>
            <p:cNvPr id="45" name="Picture 44"/>
            <p:cNvPicPr>
              <a:picLocks noChangeAspect="1"/>
            </p:cNvPicPr>
            <p:nvPr/>
          </p:nvPicPr>
          <p:blipFill>
            <a:blip r:embed="rId7"/>
            <a:stretch>
              <a:fillRect/>
            </a:stretch>
          </p:blipFill>
          <p:spPr>
            <a:xfrm>
              <a:off x="9096754" y="150409"/>
              <a:ext cx="701413" cy="1483685"/>
            </a:xfrm>
            <a:prstGeom prst="rect">
              <a:avLst/>
            </a:prstGeom>
          </p:spPr>
        </p:pic>
        <p:pic>
          <p:nvPicPr>
            <p:cNvPr id="46" name="Picture 45"/>
            <p:cNvPicPr>
              <a:picLocks noChangeAspect="1"/>
            </p:cNvPicPr>
            <p:nvPr/>
          </p:nvPicPr>
          <p:blipFill>
            <a:blip r:embed="rId7"/>
            <a:stretch>
              <a:fillRect/>
            </a:stretch>
          </p:blipFill>
          <p:spPr>
            <a:xfrm rot="7200000">
              <a:off x="9341412" y="-738229"/>
              <a:ext cx="701413" cy="1483685"/>
            </a:xfrm>
            <a:prstGeom prst="rect">
              <a:avLst/>
            </a:prstGeom>
          </p:spPr>
        </p:pic>
        <p:pic>
          <p:nvPicPr>
            <p:cNvPr id="47" name="Picture 46"/>
            <p:cNvPicPr>
              <a:picLocks noChangeAspect="1"/>
            </p:cNvPicPr>
            <p:nvPr/>
          </p:nvPicPr>
          <p:blipFill>
            <a:blip r:embed="rId7"/>
            <a:stretch>
              <a:fillRect/>
            </a:stretch>
          </p:blipFill>
          <p:spPr>
            <a:xfrm rot="14400000">
              <a:off x="9990395" y="-86192"/>
              <a:ext cx="701413" cy="1483685"/>
            </a:xfrm>
            <a:prstGeom prst="rect">
              <a:avLst/>
            </a:prstGeom>
          </p:spPr>
        </p:pic>
      </p:grpSp>
      <p:sp>
        <p:nvSpPr>
          <p:cNvPr id="39" name="TextBox 38"/>
          <p:cNvSpPr txBox="1"/>
          <p:nvPr/>
        </p:nvSpPr>
        <p:spPr>
          <a:xfrm>
            <a:off x="1" y="6642289"/>
            <a:ext cx="3806190" cy="352236"/>
          </a:xfrm>
          <a:prstGeom prst="rect">
            <a:avLst/>
          </a:prstGeom>
          <a:noFill/>
        </p:spPr>
        <p:txBody>
          <a:bodyPr wrap="square" lIns="365760" tIns="146304" rIns="182880" bIns="146304" rtlCol="0" anchor="ctr" anchorCtr="0">
            <a:noAutofit/>
          </a:bodyPr>
          <a:lstStyle/>
          <a:p>
            <a:pPr>
              <a:lnSpc>
                <a:spcPct val="90000"/>
              </a:lnSpc>
              <a:spcAft>
                <a:spcPts val="600"/>
              </a:spcAft>
            </a:pPr>
            <a:r>
              <a:rPr lang="en-US" sz="1400" dirty="0">
                <a:solidFill>
                  <a:schemeClr val="bg1"/>
                </a:solidFill>
                <a:latin typeface="Segoe UI Semibold" panose="020B0702040204020203" pitchFamily="34" charset="0"/>
                <a:ea typeface="Segoe UI Black" panose="020B0A02040204020203" pitchFamily="34" charset="0"/>
                <a:cs typeface="Segoe UI Semibold" panose="020B0702040204020203" pitchFamily="34" charset="0"/>
              </a:rPr>
              <a:t>Scale and manage</a:t>
            </a:r>
          </a:p>
        </p:txBody>
      </p:sp>
    </p:spTree>
    <p:extLst>
      <p:ext uri="{BB962C8B-B14F-4D97-AF65-F5344CB8AC3E}">
        <p14:creationId xmlns:p14="http://schemas.microsoft.com/office/powerpoint/2010/main" val="4049047153"/>
      </p:ext>
    </p:extLst>
  </p:cSld>
  <p:clrMapOvr>
    <a:masterClrMapping/>
  </p:clrMapOvr>
  <p:transition>
    <p:fade/>
  </p:transition>
</p:sld>
</file>

<file path=ppt/slides/slide1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p:cNvSpPr>
            <a:spLocks noGrp="1"/>
          </p:cNvSpPr>
          <p:nvPr>
            <p:ph type="title"/>
          </p:nvPr>
        </p:nvSpPr>
        <p:spPr>
          <a:xfrm>
            <a:off x="269241" y="2281105"/>
            <a:ext cx="11653521" cy="1075884"/>
          </a:xfrm>
        </p:spPr>
        <p:txBody>
          <a:bodyPr/>
          <a:lstStyle/>
          <a:p>
            <a:pPr algn="l"/>
            <a:r>
              <a:rPr lang="en-US" sz="4000" b="0" dirty="0">
                <a:solidFill>
                  <a:schemeClr val="tx1"/>
                </a:solidFill>
              </a:rPr>
              <a:t>Operational analytics: </a:t>
            </a:r>
            <a:r>
              <a:rPr lang="en-US" sz="4000" b="0" dirty="0" err="1">
                <a:solidFill>
                  <a:schemeClr val="tx1"/>
                </a:solidFill>
              </a:rPr>
              <a:t>Columnstore</a:t>
            </a:r>
            <a:r>
              <a:rPr lang="en-US" sz="4000" b="0" dirty="0">
                <a:solidFill>
                  <a:schemeClr val="tx1"/>
                </a:solidFill>
              </a:rPr>
              <a:t> index overhead</a:t>
            </a:r>
          </a:p>
        </p:txBody>
      </p:sp>
      <p:graphicFrame>
        <p:nvGraphicFramePr>
          <p:cNvPr id="5" name="Table 4"/>
          <p:cNvGraphicFramePr>
            <a:graphicFrameLocks noGrp="1"/>
          </p:cNvGraphicFramePr>
          <p:nvPr>
            <p:extLst>
              <p:ext uri="{D42A27DB-BD31-4B8C-83A1-F6EECF244321}">
                <p14:modId xmlns:p14="http://schemas.microsoft.com/office/powerpoint/2010/main" val="1216830588"/>
              </p:ext>
            </p:extLst>
          </p:nvPr>
        </p:nvGraphicFramePr>
        <p:xfrm>
          <a:off x="423651" y="2105271"/>
          <a:ext cx="11057149" cy="4104871"/>
        </p:xfrm>
        <a:graphic>
          <a:graphicData uri="http://schemas.openxmlformats.org/drawingml/2006/table">
            <a:tbl>
              <a:tblPr firstRow="1" bandRow="1">
                <a:tableStyleId>{5C22544A-7EE6-4342-B048-85BDC9FD1C3A}</a:tableStyleId>
              </a:tblPr>
              <a:tblGrid>
                <a:gridCol w="1991420">
                  <a:extLst>
                    <a:ext uri="{9D8B030D-6E8A-4147-A177-3AD203B41FA5}">
                      <a16:colId xmlns:a16="http://schemas.microsoft.com/office/drawing/2014/main" val="20000"/>
                    </a:ext>
                  </a:extLst>
                </a:gridCol>
                <a:gridCol w="3640014">
                  <a:extLst>
                    <a:ext uri="{9D8B030D-6E8A-4147-A177-3AD203B41FA5}">
                      <a16:colId xmlns:a16="http://schemas.microsoft.com/office/drawing/2014/main" val="20001"/>
                    </a:ext>
                  </a:extLst>
                </a:gridCol>
                <a:gridCol w="5425715">
                  <a:extLst>
                    <a:ext uri="{9D8B030D-6E8A-4147-A177-3AD203B41FA5}">
                      <a16:colId xmlns:a16="http://schemas.microsoft.com/office/drawing/2014/main" val="20002"/>
                    </a:ext>
                  </a:extLst>
                </a:gridCol>
              </a:tblGrid>
              <a:tr h="493613">
                <a:tc>
                  <a:txBody>
                    <a:bodyPr/>
                    <a:lstStyle/>
                    <a:p>
                      <a:r>
                        <a:rPr lang="en-US" dirty="0"/>
                        <a:t>Operation</a:t>
                      </a:r>
                    </a:p>
                  </a:txBody>
                  <a:tcPr marL="182880" marR="182880" marT="91440" marB="182880">
                    <a:lnB w="12700" cap="flat" cmpd="sng" algn="ctr">
                      <a:solidFill>
                        <a:schemeClr val="bg1"/>
                      </a:solidFill>
                      <a:prstDash val="solid"/>
                      <a:round/>
                      <a:headEnd type="none" w="med" len="med"/>
                      <a:tailEnd type="none" w="med" len="med"/>
                    </a:lnB>
                    <a:solidFill>
                      <a:srgbClr val="C00000"/>
                    </a:solidFill>
                  </a:tcPr>
                </a:tc>
                <a:tc>
                  <a:txBody>
                    <a:bodyPr/>
                    <a:lstStyle/>
                    <a:p>
                      <a:r>
                        <a:rPr lang="en-US" dirty="0"/>
                        <a:t>B-tree (NCI)</a:t>
                      </a:r>
                    </a:p>
                  </a:txBody>
                  <a:tcPr marL="182880" marR="182880" marT="91440" marB="182880">
                    <a:lnB w="12700" cap="flat" cmpd="sng" algn="ctr">
                      <a:solidFill>
                        <a:schemeClr val="bg1"/>
                      </a:solidFill>
                      <a:prstDash val="solid"/>
                      <a:round/>
                      <a:headEnd type="none" w="med" len="med"/>
                      <a:tailEnd type="none" w="med" len="med"/>
                    </a:lnB>
                    <a:solidFill>
                      <a:srgbClr val="C00000"/>
                    </a:solidFill>
                  </a:tcPr>
                </a:tc>
                <a:tc>
                  <a:txBody>
                    <a:bodyPr/>
                    <a:lstStyle/>
                    <a:p>
                      <a:r>
                        <a:rPr lang="en-US" dirty="0"/>
                        <a:t>Non</a:t>
                      </a:r>
                      <a:r>
                        <a:rPr lang="en-US" baseline="0" dirty="0"/>
                        <a:t>-clustered </a:t>
                      </a:r>
                      <a:r>
                        <a:rPr lang="en-US" baseline="0" dirty="0" err="1"/>
                        <a:t>columnstore</a:t>
                      </a:r>
                      <a:r>
                        <a:rPr lang="en-US" baseline="0" dirty="0"/>
                        <a:t> index (NCCI)</a:t>
                      </a:r>
                      <a:endParaRPr lang="en-US" dirty="0"/>
                    </a:p>
                  </a:txBody>
                  <a:tcPr marL="182880" marR="182880" marT="91440" marB="182880">
                    <a:lnB w="12700" cap="flat" cmpd="sng" algn="ctr">
                      <a:solidFill>
                        <a:schemeClr val="bg1"/>
                      </a:solidFill>
                      <a:prstDash val="solid"/>
                      <a:round/>
                      <a:headEnd type="none" w="med" len="med"/>
                      <a:tailEnd type="none" w="med" len="med"/>
                    </a:lnB>
                    <a:solidFill>
                      <a:srgbClr val="C00000"/>
                    </a:solidFill>
                  </a:tcPr>
                </a:tc>
                <a:extLst>
                  <a:ext uri="{0D108BD9-81ED-4DB2-BD59-A6C34878D82A}">
                    <a16:rowId xmlns:a16="http://schemas.microsoft.com/office/drawing/2014/main" val="10000"/>
                  </a:ext>
                </a:extLst>
              </a:tr>
              <a:tr h="1122992">
                <a:tc>
                  <a:txBody>
                    <a:bodyPr/>
                    <a:lstStyle/>
                    <a:p>
                      <a:r>
                        <a:rPr lang="en-US" dirty="0"/>
                        <a:t>Insert</a:t>
                      </a:r>
                    </a:p>
                  </a:txBody>
                  <a:tcPr marL="182880" marR="182880" marT="91440" marB="182880">
                    <a:lnT w="12700" cap="flat" cmpd="sng" algn="ctr">
                      <a:solidFill>
                        <a:schemeClr val="bg1"/>
                      </a:solidFill>
                      <a:prstDash val="solid"/>
                      <a:round/>
                      <a:headEnd type="none" w="med" len="med"/>
                      <a:tailEnd type="none" w="med" len="med"/>
                    </a:lnT>
                    <a:solidFill>
                      <a:schemeClr val="bg1">
                        <a:lumMod val="85000"/>
                      </a:schemeClr>
                    </a:solidFill>
                  </a:tcPr>
                </a:tc>
                <a:tc>
                  <a:txBody>
                    <a:bodyPr/>
                    <a:lstStyle/>
                    <a:p>
                      <a:r>
                        <a:rPr lang="en-US" dirty="0"/>
                        <a:t>Insert row</a:t>
                      </a:r>
                      <a:r>
                        <a:rPr lang="en-US" baseline="0" dirty="0"/>
                        <a:t> into B-tree.</a:t>
                      </a:r>
                      <a:endParaRPr lang="en-US" dirty="0"/>
                    </a:p>
                  </a:txBody>
                  <a:tcPr marL="182880" marR="182880" marT="91440" marB="182880">
                    <a:lnT w="12700" cap="flat" cmpd="sng" algn="ctr">
                      <a:solidFill>
                        <a:schemeClr val="bg1"/>
                      </a:solidFill>
                      <a:prstDash val="solid"/>
                      <a:round/>
                      <a:headEnd type="none" w="med" len="med"/>
                      <a:tailEnd type="none" w="med" len="med"/>
                    </a:lnT>
                    <a:solidFill>
                      <a:schemeClr val="bg1">
                        <a:lumMod val="85000"/>
                      </a:schemeClr>
                    </a:solidFill>
                  </a:tcPr>
                </a:tc>
                <a:tc>
                  <a:txBody>
                    <a:bodyPr/>
                    <a:lstStyle/>
                    <a:p>
                      <a:r>
                        <a:rPr lang="en-US" dirty="0"/>
                        <a:t>Insert</a:t>
                      </a:r>
                      <a:r>
                        <a:rPr lang="en-US" baseline="0" dirty="0"/>
                        <a:t> row into B-tree (delta store).</a:t>
                      </a:r>
                      <a:endParaRPr lang="en-US" dirty="0"/>
                    </a:p>
                  </a:txBody>
                  <a:tcPr marL="182880" marR="182880" marT="91440" marB="182880">
                    <a:lnT w="12700" cap="flat" cmpd="sng" algn="ctr">
                      <a:solidFill>
                        <a:schemeClr val="bg1"/>
                      </a:solidFill>
                      <a:prstDash val="solid"/>
                      <a:round/>
                      <a:headEnd type="none" w="med" len="med"/>
                      <a:tailEnd type="none" w="med" len="med"/>
                    </a:lnT>
                    <a:solidFill>
                      <a:schemeClr val="bg1">
                        <a:lumMod val="85000"/>
                      </a:schemeClr>
                    </a:solidFill>
                  </a:tcPr>
                </a:tc>
                <a:extLst>
                  <a:ext uri="{0D108BD9-81ED-4DB2-BD59-A6C34878D82A}">
                    <a16:rowId xmlns:a16="http://schemas.microsoft.com/office/drawing/2014/main" val="10001"/>
                  </a:ext>
                </a:extLst>
              </a:tr>
              <a:tr h="1405466">
                <a:tc>
                  <a:txBody>
                    <a:bodyPr/>
                    <a:lstStyle/>
                    <a:p>
                      <a:r>
                        <a:rPr lang="en-US" dirty="0"/>
                        <a:t>Delete</a:t>
                      </a:r>
                    </a:p>
                  </a:txBody>
                  <a:tcPr marL="182880" marR="182880" marT="91440" marB="182880">
                    <a:solidFill>
                      <a:schemeClr val="bg1">
                        <a:lumMod val="95000"/>
                      </a:schemeClr>
                    </a:solidFill>
                  </a:tcPr>
                </a:tc>
                <a:tc>
                  <a:txBody>
                    <a:bodyPr/>
                    <a:lstStyle/>
                    <a:p>
                      <a:pPr marL="342900" indent="-342900">
                        <a:buAutoNum type="alphaLcParenBoth"/>
                      </a:pPr>
                      <a:r>
                        <a:rPr lang="en-US" baseline="0" dirty="0"/>
                        <a:t>Seek row(s) to be deleted.</a:t>
                      </a:r>
                    </a:p>
                    <a:p>
                      <a:pPr marL="342900" indent="-342900">
                        <a:buAutoNum type="alphaLcParenBoth"/>
                      </a:pPr>
                      <a:r>
                        <a:rPr lang="en-US" baseline="0" dirty="0"/>
                        <a:t>Delete the row.</a:t>
                      </a:r>
                      <a:endParaRPr lang="en-US" dirty="0"/>
                    </a:p>
                  </a:txBody>
                  <a:tcPr marL="182880" marR="182880" marT="91440" marB="182880">
                    <a:solidFill>
                      <a:schemeClr val="bg1">
                        <a:lumMod val="95000"/>
                      </a:schemeClr>
                    </a:solidFill>
                  </a:tcPr>
                </a:tc>
                <a:tc>
                  <a:txBody>
                    <a:bodyPr/>
                    <a:lstStyle/>
                    <a:p>
                      <a:pPr marL="342900" indent="-342900">
                        <a:buAutoNum type="alphaLcParenBoth"/>
                      </a:pPr>
                      <a:r>
                        <a:rPr lang="en-US" dirty="0"/>
                        <a:t>Seek </a:t>
                      </a:r>
                      <a:r>
                        <a:rPr lang="en-US" baseline="0" dirty="0"/>
                        <a:t>row in delta stores. </a:t>
                      </a:r>
                    </a:p>
                    <a:p>
                      <a:pPr marL="0" indent="0">
                        <a:buNone/>
                      </a:pPr>
                      <a:r>
                        <a:rPr lang="en-US" baseline="0" dirty="0"/>
                        <a:t>     (There can be multiple rows.)</a:t>
                      </a:r>
                    </a:p>
                    <a:p>
                      <a:pPr marL="342900" indent="-342900">
                        <a:buFont typeface="Wingdings" panose="05000000000000000000" pitchFamily="2" charset="2"/>
                        <a:buAutoNum type="alphaLcParenBoth" startAt="2"/>
                      </a:pPr>
                      <a:r>
                        <a:rPr lang="en-US" baseline="0" dirty="0"/>
                        <a:t>If found, delete row.</a:t>
                      </a:r>
                    </a:p>
                    <a:p>
                      <a:pPr marL="342900" indent="-342900">
                        <a:buAutoNum type="alphaLcParenBoth" startAt="2"/>
                      </a:pPr>
                      <a:r>
                        <a:rPr lang="en-US" baseline="0" dirty="0"/>
                        <a:t>If not found, insert key into delete row buffer.</a:t>
                      </a:r>
                      <a:endParaRPr lang="en-US" dirty="0"/>
                    </a:p>
                  </a:txBody>
                  <a:tcPr marL="182880" marR="182880" marT="91440" marB="182880">
                    <a:solidFill>
                      <a:schemeClr val="bg1">
                        <a:lumMod val="95000"/>
                      </a:schemeClr>
                    </a:solidFill>
                  </a:tcPr>
                </a:tc>
                <a:extLst>
                  <a:ext uri="{0D108BD9-81ED-4DB2-BD59-A6C34878D82A}">
                    <a16:rowId xmlns:a16="http://schemas.microsoft.com/office/drawing/2014/main" val="10002"/>
                  </a:ext>
                </a:extLst>
              </a:tr>
              <a:tr h="1027773">
                <a:tc>
                  <a:txBody>
                    <a:bodyPr/>
                    <a:lstStyle/>
                    <a:p>
                      <a:r>
                        <a:rPr lang="en-US" dirty="0"/>
                        <a:t>Update</a:t>
                      </a:r>
                    </a:p>
                  </a:txBody>
                  <a:tcPr marL="182880" marR="182880" marT="91440" marB="182880">
                    <a:solidFill>
                      <a:schemeClr val="bg1">
                        <a:lumMod val="85000"/>
                      </a:schemeClr>
                    </a:solidFill>
                  </a:tcPr>
                </a:tc>
                <a:tc>
                  <a:txBody>
                    <a:bodyPr/>
                    <a:lstStyle/>
                    <a:p>
                      <a:pPr marL="342900" indent="-342900">
                        <a:buAutoNum type="alphaLcParenBoth"/>
                      </a:pPr>
                      <a:r>
                        <a:rPr lang="en-US" dirty="0"/>
                        <a:t>Seek the row(s)</a:t>
                      </a:r>
                      <a:r>
                        <a:rPr lang="en-US" baseline="0" dirty="0"/>
                        <a:t>.</a:t>
                      </a:r>
                    </a:p>
                    <a:p>
                      <a:pPr marL="342900" indent="-342900">
                        <a:buAutoNum type="alphaLcParenBoth"/>
                      </a:pPr>
                      <a:r>
                        <a:rPr lang="en-US" baseline="0" dirty="0"/>
                        <a:t>Update.</a:t>
                      </a:r>
                      <a:endParaRPr lang="en-US" dirty="0"/>
                    </a:p>
                  </a:txBody>
                  <a:tcPr marL="182880" marR="182880" marT="91440" marB="182880">
                    <a:solidFill>
                      <a:schemeClr val="bg1">
                        <a:lumMod val="85000"/>
                      </a:schemeClr>
                    </a:solidFill>
                  </a:tcPr>
                </a:tc>
                <a:tc>
                  <a:txBody>
                    <a:bodyPr/>
                    <a:lstStyle/>
                    <a:p>
                      <a:pPr marL="342900" indent="-342900">
                        <a:buAutoNum type="alphaLcParenBoth"/>
                      </a:pPr>
                      <a:r>
                        <a:rPr lang="en-US" dirty="0"/>
                        <a:t>Delete row (steps same as above).</a:t>
                      </a:r>
                    </a:p>
                    <a:p>
                      <a:pPr marL="342900" indent="-342900">
                        <a:buAutoNum type="alphaLcParenBoth"/>
                      </a:pPr>
                      <a:r>
                        <a:rPr lang="en-US" dirty="0"/>
                        <a:t>Insert </a:t>
                      </a:r>
                      <a:r>
                        <a:rPr lang="en-US" baseline="0" dirty="0"/>
                        <a:t>updated row into delta store.</a:t>
                      </a:r>
                      <a:endParaRPr lang="en-US" dirty="0"/>
                    </a:p>
                  </a:txBody>
                  <a:tcPr marL="182880" marR="182880" marT="91440" marB="182880">
                    <a:solidFill>
                      <a:schemeClr val="bg1">
                        <a:lumMod val="85000"/>
                      </a:schemeClr>
                    </a:solidFill>
                  </a:tcPr>
                </a:tc>
                <a:extLst>
                  <a:ext uri="{0D108BD9-81ED-4DB2-BD59-A6C34878D82A}">
                    <a16:rowId xmlns:a16="http://schemas.microsoft.com/office/drawing/2014/main" val="10003"/>
                  </a:ext>
                </a:extLst>
              </a:tr>
            </a:tbl>
          </a:graphicData>
        </a:graphic>
      </p:graphicFrame>
      <p:sp>
        <p:nvSpPr>
          <p:cNvPr id="6" name="Rectangle 5"/>
          <p:cNvSpPr/>
          <p:nvPr/>
        </p:nvSpPr>
        <p:spPr bwMode="auto">
          <a:xfrm>
            <a:off x="6508060" y="4122079"/>
            <a:ext cx="3089094" cy="338730"/>
          </a:xfrm>
          <a:prstGeom prst="rect">
            <a:avLst/>
          </a:prstGeom>
          <a:noFill/>
          <a:ln w="28575">
            <a:solidFill>
              <a:srgbClr val="C00000"/>
            </a:solidFill>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algn="ctr" defTabSz="932398" fontAlgn="base">
              <a:spcBef>
                <a:spcPct val="0"/>
              </a:spcBef>
              <a:spcAft>
                <a:spcPct val="0"/>
              </a:spcAft>
            </a:pPr>
            <a:endParaRPr lang="en-US" sz="2000" dirty="0">
              <a:gradFill>
                <a:gsLst>
                  <a:gs pos="16814">
                    <a:srgbClr val="FFFFFF"/>
                  </a:gs>
                  <a:gs pos="46000">
                    <a:srgbClr val="FFFFFF"/>
                  </a:gs>
                </a:gsLst>
                <a:lin ang="5400000" scaled="0"/>
              </a:gradFill>
            </a:endParaRPr>
          </a:p>
        </p:txBody>
      </p:sp>
      <p:sp>
        <p:nvSpPr>
          <p:cNvPr id="7" name="Rectangle 6"/>
          <p:cNvSpPr/>
          <p:nvPr/>
        </p:nvSpPr>
        <p:spPr bwMode="auto">
          <a:xfrm>
            <a:off x="6518274" y="4666029"/>
            <a:ext cx="4725461" cy="338328"/>
          </a:xfrm>
          <a:prstGeom prst="rect">
            <a:avLst/>
          </a:prstGeom>
          <a:noFill/>
          <a:ln w="28575">
            <a:solidFill>
              <a:srgbClr val="C00000"/>
            </a:solidFill>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algn="ctr" defTabSz="932398" fontAlgn="base">
              <a:spcBef>
                <a:spcPct val="0"/>
              </a:spcBef>
              <a:spcAft>
                <a:spcPct val="0"/>
              </a:spcAft>
            </a:pPr>
            <a:endParaRPr lang="en-US" sz="2000" dirty="0">
              <a:gradFill>
                <a:gsLst>
                  <a:gs pos="16814">
                    <a:srgbClr val="FFFFFF"/>
                  </a:gs>
                  <a:gs pos="46000">
                    <a:srgbClr val="FFFFFF"/>
                  </a:gs>
                </a:gsLst>
                <a:lin ang="5400000" scaled="0"/>
              </a:gradFill>
            </a:endParaRPr>
          </a:p>
        </p:txBody>
      </p:sp>
      <p:sp>
        <p:nvSpPr>
          <p:cNvPr id="11" name="Title 1"/>
          <p:cNvSpPr txBox="1">
            <a:spLocks/>
          </p:cNvSpPr>
          <p:nvPr/>
        </p:nvSpPr>
        <p:spPr>
          <a:xfrm>
            <a:off x="269241" y="259792"/>
            <a:ext cx="11653521" cy="1075884"/>
          </a:xfrm>
          <a:prstGeom prst="rect">
            <a:avLst/>
          </a:prstGeom>
        </p:spPr>
        <p:txBody>
          <a:bodyPr vert="horz" wrap="square" lIns="146304" tIns="91440" rIns="146304" bIns="91440" rtlCol="0" anchor="t">
            <a:noAutofit/>
          </a:bodyPr>
          <a:lstStyle>
            <a:lvl1pPr algn="l" defTabSz="931863" rtl="0" fontAlgn="base">
              <a:lnSpc>
                <a:spcPts val="6176"/>
              </a:lnSpc>
              <a:spcBef>
                <a:spcPct val="0"/>
              </a:spcBef>
              <a:spcAft>
                <a:spcPct val="0"/>
              </a:spcAft>
              <a:defRPr lang="en-US" sz="4000" kern="1200" spc="-102" baseline="0">
                <a:ln w="3175">
                  <a:noFill/>
                </a:ln>
                <a:solidFill>
                  <a:schemeClr val="tx1"/>
                </a:solidFill>
                <a:latin typeface="+mj-lt"/>
                <a:ea typeface="ＭＳ Ｐゴシック" charset="0"/>
                <a:cs typeface="Segoe UI" pitchFamily="34" charset="0"/>
              </a:defRPr>
            </a:lvl1pPr>
            <a:lvl2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2pPr>
            <a:lvl3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3pPr>
            <a:lvl4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4pPr>
            <a:lvl5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5pPr>
            <a:lvl6pPr marL="4572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6pPr>
            <a:lvl7pPr marL="9144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7pPr>
            <a:lvl8pPr marL="13716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8pPr>
            <a:lvl9pPr marL="18288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9pPr>
          </a:lstStyle>
          <a:p>
            <a:r>
              <a:rPr lang="en-US" dirty="0"/>
              <a:t>Operational analytics with </a:t>
            </a:r>
            <a:r>
              <a:rPr lang="en-US" dirty="0" err="1"/>
              <a:t>columnstore</a:t>
            </a:r>
            <a:r>
              <a:rPr lang="en-US" dirty="0"/>
              <a:t> index</a:t>
            </a:r>
          </a:p>
        </p:txBody>
      </p:sp>
      <p:sp>
        <p:nvSpPr>
          <p:cNvPr id="14" name="Title 1"/>
          <p:cNvSpPr txBox="1">
            <a:spLocks/>
          </p:cNvSpPr>
          <p:nvPr/>
        </p:nvSpPr>
        <p:spPr>
          <a:xfrm>
            <a:off x="269241" y="1289975"/>
            <a:ext cx="11525475" cy="622989"/>
          </a:xfrm>
          <a:prstGeom prst="rect">
            <a:avLst/>
          </a:prstGeom>
        </p:spPr>
        <p:txBody>
          <a:bodyPr vert="horz" wrap="square" lIns="182880" tIns="182880" rIns="182880" bIns="91440" rtlCol="0" anchor="t">
            <a:noAutofit/>
          </a:bodyPr>
          <a:lstStyle>
            <a:lvl1pPr algn="l" defTabSz="932404" rtl="0" eaLnBrk="1" latinLnBrk="0" hangingPunct="1">
              <a:lnSpc>
                <a:spcPts val="6300"/>
              </a:lnSpc>
              <a:spcBef>
                <a:spcPct val="0"/>
              </a:spcBef>
              <a:buNone/>
              <a:defRPr lang="en-US" sz="5800" b="0" kern="1200" cap="none" spc="-102" baseline="0">
                <a:ln w="3175">
                  <a:noFill/>
                </a:ln>
                <a:solidFill>
                  <a:schemeClr val="accent1"/>
                </a:solidFill>
                <a:effectLst/>
                <a:latin typeface="+mj-lt"/>
                <a:ea typeface="+mn-ea"/>
                <a:cs typeface="Segoe UI" pitchFamily="34" charset="0"/>
              </a:defRPr>
            </a:lvl1pPr>
          </a:lstStyle>
          <a:p>
            <a:pPr lvl="0" fontAlgn="auto">
              <a:lnSpc>
                <a:spcPct val="100000"/>
              </a:lnSpc>
              <a:spcAft>
                <a:spcPts val="0"/>
              </a:spcAft>
              <a:defRPr/>
            </a:pPr>
            <a:r>
              <a:rPr lang="en-US" sz="3200" dirty="0">
                <a:solidFill>
                  <a:srgbClr val="C00000"/>
                </a:solidFill>
                <a:latin typeface="Segoe UI Semilight" panose="020B0402040204020203" pitchFamily="34" charset="0"/>
                <a:cs typeface="Segoe UI Semilight" panose="020B0402040204020203" pitchFamily="34" charset="0"/>
              </a:rPr>
              <a:t>DML operations on OLTP workload</a:t>
            </a:r>
          </a:p>
        </p:txBody>
      </p:sp>
      <p:sp>
        <p:nvSpPr>
          <p:cNvPr id="16" name="Rectangle 15"/>
          <p:cNvSpPr/>
          <p:nvPr/>
        </p:nvSpPr>
        <p:spPr bwMode="auto">
          <a:xfrm>
            <a:off x="6518275" y="5244369"/>
            <a:ext cx="3540126" cy="338328"/>
          </a:xfrm>
          <a:prstGeom prst="rect">
            <a:avLst/>
          </a:prstGeom>
          <a:noFill/>
          <a:ln w="28575">
            <a:solidFill>
              <a:srgbClr val="C00000"/>
            </a:solidFill>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algn="ctr" defTabSz="932398" fontAlgn="base">
              <a:spcBef>
                <a:spcPct val="0"/>
              </a:spcBef>
              <a:spcAft>
                <a:spcPct val="0"/>
              </a:spcAft>
            </a:pPr>
            <a:endParaRPr lang="en-US" sz="2000" dirty="0">
              <a:gradFill>
                <a:gsLst>
                  <a:gs pos="16814">
                    <a:srgbClr val="FFFFFF"/>
                  </a:gs>
                  <a:gs pos="46000">
                    <a:srgbClr val="FFFFFF"/>
                  </a:gs>
                </a:gsLst>
                <a:lin ang="5400000" scaled="0"/>
              </a:gradFill>
            </a:endParaRPr>
          </a:p>
        </p:txBody>
      </p:sp>
      <p:sp>
        <p:nvSpPr>
          <p:cNvPr id="9" name="TextBox 8"/>
          <p:cNvSpPr txBox="1"/>
          <p:nvPr/>
        </p:nvSpPr>
        <p:spPr>
          <a:xfrm>
            <a:off x="1" y="6642289"/>
            <a:ext cx="3806190" cy="352236"/>
          </a:xfrm>
          <a:prstGeom prst="rect">
            <a:avLst/>
          </a:prstGeom>
          <a:noFill/>
        </p:spPr>
        <p:txBody>
          <a:bodyPr wrap="square" lIns="365760" tIns="146304" rIns="182880" bIns="146304" rtlCol="0" anchor="ctr" anchorCtr="0">
            <a:noAutofit/>
          </a:bodyPr>
          <a:lstStyle/>
          <a:p>
            <a:pPr>
              <a:lnSpc>
                <a:spcPct val="90000"/>
              </a:lnSpc>
              <a:spcAft>
                <a:spcPts val="600"/>
              </a:spcAft>
            </a:pPr>
            <a:r>
              <a:rPr lang="en-US" sz="1400" dirty="0">
                <a:solidFill>
                  <a:schemeClr val="bg1"/>
                </a:solidFill>
                <a:latin typeface="Segoe UI Semibold" panose="020B0702040204020203" pitchFamily="34" charset="0"/>
                <a:ea typeface="Segoe UI Black" panose="020B0A02040204020203" pitchFamily="34" charset="0"/>
                <a:cs typeface="Segoe UI Semibold" panose="020B0702040204020203" pitchFamily="34" charset="0"/>
              </a:rPr>
              <a:t>Performance</a:t>
            </a:r>
          </a:p>
        </p:txBody>
      </p:sp>
    </p:spTree>
    <p:extLst>
      <p:ext uri="{BB962C8B-B14F-4D97-AF65-F5344CB8AC3E}">
        <p14:creationId xmlns:p14="http://schemas.microsoft.com/office/powerpoint/2010/main" val="865329292"/>
      </p:ext>
    </p:extLst>
  </p:cSld>
  <p:clrMapOvr>
    <a:masterClrMapping/>
  </p:clrMapOvr>
  <p:transition>
    <p:fade/>
  </p:transition>
</p:sld>
</file>

<file path=ppt/slides/slide18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00" name="Rectangle 99"/>
          <p:cNvSpPr/>
          <p:nvPr/>
        </p:nvSpPr>
        <p:spPr bwMode="auto">
          <a:xfrm>
            <a:off x="457200" y="2919683"/>
            <a:ext cx="2641089" cy="2075036"/>
          </a:xfrm>
          <a:prstGeom prst="rect">
            <a:avLst/>
          </a:prstGeom>
          <a:solidFill>
            <a:schemeClr val="bg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ctr" anchorCtr="0" forceAA="0" compatLnSpc="1">
            <a:prstTxWarp prst="textNoShape">
              <a:avLst/>
            </a:prstTxWarp>
            <a:noAutofit/>
          </a:bodyPr>
          <a:lstStyle/>
          <a:p>
            <a:pPr algn="ctr" defTabSz="932472">
              <a:lnSpc>
                <a:spcPct val="90000"/>
              </a:lnSpc>
            </a:pPr>
            <a:r>
              <a:rPr lang="en-US" sz="2800" dirty="0">
                <a:gradFill>
                  <a:gsLst>
                    <a:gs pos="71930">
                      <a:schemeClr val="tx1"/>
                    </a:gs>
                    <a:gs pos="50000">
                      <a:schemeClr val="tx1"/>
                    </a:gs>
                  </a:gsLst>
                  <a:lin ang="5400000" scaled="0"/>
                </a:gradFill>
                <a:latin typeface="+mj-lt"/>
                <a:ea typeface="Segoe UI" pitchFamily="34" charset="0"/>
                <a:cs typeface="Segoe UI" pitchFamily="34" charset="0"/>
              </a:rPr>
              <a:t>SQL Server data tools for Visual Studio</a:t>
            </a:r>
          </a:p>
        </p:txBody>
      </p:sp>
      <p:sp>
        <p:nvSpPr>
          <p:cNvPr id="2" name="Title 1"/>
          <p:cNvSpPr>
            <a:spLocks noGrp="1"/>
          </p:cNvSpPr>
          <p:nvPr>
            <p:ph type="title"/>
          </p:nvPr>
        </p:nvSpPr>
        <p:spPr>
          <a:xfrm>
            <a:off x="301338" y="252702"/>
            <a:ext cx="11888787" cy="917575"/>
          </a:xfrm>
        </p:spPr>
        <p:txBody>
          <a:bodyPr/>
          <a:lstStyle/>
          <a:p>
            <a:r>
              <a:rPr lang="en-US" dirty="0"/>
              <a:t>SQL Server Analysis Services</a:t>
            </a:r>
          </a:p>
        </p:txBody>
      </p:sp>
      <p:sp>
        <p:nvSpPr>
          <p:cNvPr id="4" name="Rectangle 3"/>
          <p:cNvSpPr/>
          <p:nvPr/>
        </p:nvSpPr>
        <p:spPr bwMode="auto">
          <a:xfrm>
            <a:off x="457199" y="1470539"/>
            <a:ext cx="11522075" cy="208086"/>
          </a:xfrm>
          <a:prstGeom prst="rect">
            <a:avLst/>
          </a:prstGeom>
          <a:solidFill>
            <a:schemeClr val="bg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40" tIns="146304" rIns="182880" bIns="146304" numCol="1" spcCol="0" rtlCol="0" fromWordArt="0" anchor="ctr" anchorCtr="0" forceAA="0" compatLnSpc="1">
            <a:prstTxWarp prst="textNoShape">
              <a:avLst/>
            </a:prstTxWarp>
            <a:noAutofit/>
          </a:bodyPr>
          <a:lstStyle/>
          <a:p>
            <a:pPr defTabSz="932472" fontAlgn="base">
              <a:lnSpc>
                <a:spcPct val="90000"/>
              </a:lnSpc>
              <a:spcBef>
                <a:spcPct val="0"/>
              </a:spcBef>
              <a:spcAft>
                <a:spcPct val="0"/>
              </a:spcAft>
            </a:pPr>
            <a:r>
              <a:rPr lang="en-US" sz="1050" dirty="0">
                <a:gradFill>
                  <a:gsLst>
                    <a:gs pos="26316">
                      <a:schemeClr val="tx2"/>
                    </a:gs>
                    <a:gs pos="66000">
                      <a:schemeClr val="tx2"/>
                    </a:gs>
                  </a:gsLst>
                  <a:lin ang="5400000" scaled="0"/>
                </a:gradFill>
                <a:ea typeface="Segoe UI" pitchFamily="34" charset="0"/>
                <a:cs typeface="Segoe UI" pitchFamily="34" charset="0"/>
              </a:rPr>
              <a:t>CLIENT TOOLS</a:t>
            </a:r>
          </a:p>
        </p:txBody>
      </p:sp>
      <p:sp>
        <p:nvSpPr>
          <p:cNvPr id="6" name="Rectangle 5"/>
          <p:cNvSpPr/>
          <p:nvPr/>
        </p:nvSpPr>
        <p:spPr bwMode="auto">
          <a:xfrm>
            <a:off x="457199" y="1724344"/>
            <a:ext cx="1874520" cy="802637"/>
          </a:xfrm>
          <a:prstGeom prst="rect">
            <a:avLst/>
          </a:prstGeom>
          <a:solidFill>
            <a:schemeClr val="accent5"/>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40" tIns="146304" rIns="182880" bIns="91440" numCol="1" spcCol="0" rtlCol="0" fromWordArt="0" anchor="b" anchorCtr="0" forceAA="0" compatLnSpc="1">
            <a:prstTxWarp prst="textNoShape">
              <a:avLst/>
            </a:prstTxWarp>
            <a:noAutofit/>
          </a:bodyPr>
          <a:lstStyle/>
          <a:p>
            <a:pPr defTabSz="932472">
              <a:lnSpc>
                <a:spcPct val="90000"/>
              </a:lnSpc>
            </a:pPr>
            <a:r>
              <a:rPr lang="en-US" sz="1200" dirty="0">
                <a:gradFill>
                  <a:gsLst>
                    <a:gs pos="7018">
                      <a:schemeClr val="bg1"/>
                    </a:gs>
                    <a:gs pos="26316">
                      <a:schemeClr val="bg1"/>
                    </a:gs>
                  </a:gsLst>
                  <a:lin ang="5400000" scaled="0"/>
                </a:gradFill>
                <a:ea typeface="Segoe UI" pitchFamily="34" charset="0"/>
                <a:cs typeface="Segoe UI" pitchFamily="34" charset="0"/>
              </a:rPr>
              <a:t>3</a:t>
            </a:r>
            <a:r>
              <a:rPr lang="en-US" sz="1200" baseline="30000" dirty="0">
                <a:gradFill>
                  <a:gsLst>
                    <a:gs pos="7018">
                      <a:schemeClr val="bg1"/>
                    </a:gs>
                    <a:gs pos="26316">
                      <a:schemeClr val="bg1"/>
                    </a:gs>
                  </a:gsLst>
                  <a:lin ang="5400000" scaled="0"/>
                </a:gradFill>
                <a:ea typeface="Segoe UI" pitchFamily="34" charset="0"/>
                <a:cs typeface="Segoe UI" pitchFamily="34" charset="0"/>
              </a:rPr>
              <a:t>rd</a:t>
            </a:r>
            <a:r>
              <a:rPr lang="en-US" sz="1200" dirty="0">
                <a:gradFill>
                  <a:gsLst>
                    <a:gs pos="7018">
                      <a:schemeClr val="bg1"/>
                    </a:gs>
                    <a:gs pos="26316">
                      <a:schemeClr val="bg1"/>
                    </a:gs>
                  </a:gsLst>
                  <a:lin ang="5400000" scaled="0"/>
                </a:gradFill>
                <a:ea typeface="Segoe UI" pitchFamily="34" charset="0"/>
                <a:cs typeface="Segoe UI" pitchFamily="34" charset="0"/>
              </a:rPr>
              <a:t>-party applications</a:t>
            </a:r>
          </a:p>
        </p:txBody>
      </p:sp>
      <p:sp>
        <p:nvSpPr>
          <p:cNvPr id="7" name="Rectangle 6"/>
          <p:cNvSpPr/>
          <p:nvPr/>
        </p:nvSpPr>
        <p:spPr bwMode="auto">
          <a:xfrm>
            <a:off x="2386710" y="1724344"/>
            <a:ext cx="1874520" cy="802637"/>
          </a:xfrm>
          <a:prstGeom prst="rect">
            <a:avLst/>
          </a:prstGeom>
          <a:solidFill>
            <a:schemeClr val="accent5"/>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40" tIns="146304" rIns="182880" bIns="91440" numCol="1" spcCol="0" rtlCol="0" fromWordArt="0" anchor="b" anchorCtr="0" forceAA="0" compatLnSpc="1">
            <a:prstTxWarp prst="textNoShape">
              <a:avLst/>
            </a:prstTxWarp>
            <a:noAutofit/>
          </a:bodyPr>
          <a:lstStyle/>
          <a:p>
            <a:pPr defTabSz="932472">
              <a:lnSpc>
                <a:spcPct val="90000"/>
              </a:lnSpc>
            </a:pPr>
            <a:r>
              <a:rPr lang="en-US" sz="1200" dirty="0">
                <a:gradFill>
                  <a:gsLst>
                    <a:gs pos="7018">
                      <a:schemeClr val="bg1"/>
                    </a:gs>
                    <a:gs pos="26316">
                      <a:schemeClr val="bg1"/>
                    </a:gs>
                  </a:gsLst>
                  <a:lin ang="5400000" scaled="0"/>
                </a:gradFill>
                <a:ea typeface="Segoe UI" pitchFamily="34" charset="0"/>
                <a:cs typeface="Segoe UI" pitchFamily="34" charset="0"/>
              </a:rPr>
              <a:t>SSRS and Power View</a:t>
            </a:r>
          </a:p>
        </p:txBody>
      </p:sp>
      <p:sp>
        <p:nvSpPr>
          <p:cNvPr id="8" name="Rectangle 7"/>
          <p:cNvSpPr/>
          <p:nvPr/>
        </p:nvSpPr>
        <p:spPr bwMode="auto">
          <a:xfrm>
            <a:off x="4316221" y="1724344"/>
            <a:ext cx="1874520" cy="802637"/>
          </a:xfrm>
          <a:prstGeom prst="rect">
            <a:avLst/>
          </a:prstGeom>
          <a:solidFill>
            <a:schemeClr val="accent5"/>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40" tIns="146304" rIns="182880" bIns="91440" numCol="1" spcCol="0" rtlCol="0" fromWordArt="0" anchor="b" anchorCtr="0" forceAA="0" compatLnSpc="1">
            <a:prstTxWarp prst="textNoShape">
              <a:avLst/>
            </a:prstTxWarp>
            <a:noAutofit/>
          </a:bodyPr>
          <a:lstStyle/>
          <a:p>
            <a:pPr defTabSz="932472">
              <a:lnSpc>
                <a:spcPct val="90000"/>
              </a:lnSpc>
            </a:pPr>
            <a:r>
              <a:rPr lang="en-US" sz="1200" dirty="0">
                <a:gradFill>
                  <a:gsLst>
                    <a:gs pos="7018">
                      <a:schemeClr val="bg1"/>
                    </a:gs>
                    <a:gs pos="26316">
                      <a:schemeClr val="bg1"/>
                    </a:gs>
                  </a:gsLst>
                  <a:lin ang="5400000" scaled="0"/>
                </a:gradFill>
                <a:ea typeface="Segoe UI" pitchFamily="34" charset="0"/>
                <a:cs typeface="Segoe UI" pitchFamily="34" charset="0"/>
              </a:rPr>
              <a:t>Excel</a:t>
            </a:r>
          </a:p>
        </p:txBody>
      </p:sp>
      <p:sp>
        <p:nvSpPr>
          <p:cNvPr id="9" name="Rectangle 8"/>
          <p:cNvSpPr/>
          <p:nvPr/>
        </p:nvSpPr>
        <p:spPr bwMode="auto">
          <a:xfrm>
            <a:off x="6245732" y="1724344"/>
            <a:ext cx="1874520" cy="802637"/>
          </a:xfrm>
          <a:prstGeom prst="rect">
            <a:avLst/>
          </a:prstGeom>
          <a:solidFill>
            <a:schemeClr val="accent5"/>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40" tIns="146304" rIns="182880" bIns="91440" numCol="1" spcCol="0" rtlCol="0" fromWordArt="0" anchor="b" anchorCtr="0" forceAA="0" compatLnSpc="1">
            <a:prstTxWarp prst="textNoShape">
              <a:avLst/>
            </a:prstTxWarp>
            <a:noAutofit/>
          </a:bodyPr>
          <a:lstStyle/>
          <a:p>
            <a:pPr defTabSz="932472">
              <a:lnSpc>
                <a:spcPct val="90000"/>
              </a:lnSpc>
            </a:pPr>
            <a:r>
              <a:rPr lang="en-US" sz="1200" dirty="0">
                <a:gradFill>
                  <a:gsLst>
                    <a:gs pos="7018">
                      <a:schemeClr val="bg1"/>
                    </a:gs>
                    <a:gs pos="26316">
                      <a:schemeClr val="bg1"/>
                    </a:gs>
                  </a:gsLst>
                  <a:lin ang="5400000" scaled="0"/>
                </a:gradFill>
                <a:ea typeface="Segoe UI" pitchFamily="34" charset="0"/>
                <a:cs typeface="Segoe UI" pitchFamily="34" charset="0"/>
              </a:rPr>
              <a:t>Power BI Desktop</a:t>
            </a:r>
          </a:p>
        </p:txBody>
      </p:sp>
      <p:sp>
        <p:nvSpPr>
          <p:cNvPr id="10" name="Rectangle 9"/>
          <p:cNvSpPr/>
          <p:nvPr/>
        </p:nvSpPr>
        <p:spPr bwMode="auto">
          <a:xfrm>
            <a:off x="8175243" y="1724344"/>
            <a:ext cx="1874520" cy="802637"/>
          </a:xfrm>
          <a:prstGeom prst="rect">
            <a:avLst/>
          </a:prstGeom>
          <a:solidFill>
            <a:schemeClr val="accent5"/>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40" tIns="146304" rIns="182880" bIns="91440" numCol="1" spcCol="0" rtlCol="0" fromWordArt="0" anchor="b" anchorCtr="0" forceAA="0" compatLnSpc="1">
            <a:prstTxWarp prst="textNoShape">
              <a:avLst/>
            </a:prstTxWarp>
            <a:noAutofit/>
          </a:bodyPr>
          <a:lstStyle/>
          <a:p>
            <a:pPr defTabSz="932472">
              <a:lnSpc>
                <a:spcPct val="90000"/>
              </a:lnSpc>
            </a:pPr>
            <a:r>
              <a:rPr lang="en-US" sz="1200" dirty="0">
                <a:gradFill>
                  <a:gsLst>
                    <a:gs pos="7018">
                      <a:schemeClr val="bg1"/>
                    </a:gs>
                    <a:gs pos="26316">
                      <a:schemeClr val="bg1"/>
                    </a:gs>
                  </a:gsLst>
                  <a:lin ang="5400000" scaled="0"/>
                </a:gradFill>
                <a:ea typeface="Segoe UI" pitchFamily="34" charset="0"/>
                <a:cs typeface="Segoe UI" pitchFamily="34" charset="0"/>
              </a:rPr>
              <a:t>PowerBI.com</a:t>
            </a:r>
          </a:p>
        </p:txBody>
      </p:sp>
      <p:sp>
        <p:nvSpPr>
          <p:cNvPr id="11" name="Rectangle 10"/>
          <p:cNvSpPr/>
          <p:nvPr/>
        </p:nvSpPr>
        <p:spPr bwMode="auto">
          <a:xfrm>
            <a:off x="10104754" y="1724344"/>
            <a:ext cx="1874520" cy="802637"/>
          </a:xfrm>
          <a:prstGeom prst="rect">
            <a:avLst/>
          </a:prstGeom>
          <a:solidFill>
            <a:schemeClr val="accent5"/>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40" tIns="146304" rIns="182880" bIns="91440" numCol="1" spcCol="0" rtlCol="0" fromWordArt="0" anchor="b" anchorCtr="0" forceAA="0" compatLnSpc="1">
            <a:prstTxWarp prst="textNoShape">
              <a:avLst/>
            </a:prstTxWarp>
            <a:noAutofit/>
          </a:bodyPr>
          <a:lstStyle/>
          <a:p>
            <a:pPr defTabSz="932472">
              <a:lnSpc>
                <a:spcPct val="90000"/>
              </a:lnSpc>
            </a:pPr>
            <a:r>
              <a:rPr lang="en-US" sz="1200" dirty="0">
                <a:gradFill>
                  <a:gsLst>
                    <a:gs pos="7018">
                      <a:schemeClr val="bg1"/>
                    </a:gs>
                    <a:gs pos="26316">
                      <a:schemeClr val="bg1"/>
                    </a:gs>
                  </a:gsLst>
                  <a:lin ang="5400000" scaled="0"/>
                </a:gradFill>
                <a:ea typeface="Segoe UI" pitchFamily="34" charset="0"/>
                <a:cs typeface="Segoe UI" pitchFamily="34" charset="0"/>
              </a:rPr>
              <a:t>On-premises mobile BI</a:t>
            </a:r>
          </a:p>
        </p:txBody>
      </p:sp>
      <p:sp>
        <p:nvSpPr>
          <p:cNvPr id="18" name="Rectangle 17"/>
          <p:cNvSpPr/>
          <p:nvPr/>
        </p:nvSpPr>
        <p:spPr bwMode="auto">
          <a:xfrm>
            <a:off x="3162300" y="3169329"/>
            <a:ext cx="8816972" cy="1825390"/>
          </a:xfrm>
          <a:prstGeom prst="rect">
            <a:avLst/>
          </a:prstGeom>
          <a:solidFill>
            <a:schemeClr val="bg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dirty="0" err="1">
              <a:gradFill>
                <a:gsLst>
                  <a:gs pos="0">
                    <a:srgbClr val="FFFFFF"/>
                  </a:gs>
                  <a:gs pos="100000">
                    <a:srgbClr val="FFFFFF"/>
                  </a:gs>
                </a:gsLst>
                <a:lin ang="5400000" scaled="0"/>
              </a:gradFill>
              <a:ea typeface="Segoe UI" pitchFamily="34" charset="0"/>
              <a:cs typeface="Segoe UI" pitchFamily="34" charset="0"/>
            </a:endParaRPr>
          </a:p>
        </p:txBody>
      </p:sp>
      <p:sp>
        <p:nvSpPr>
          <p:cNvPr id="22" name="Rectangle 21"/>
          <p:cNvSpPr/>
          <p:nvPr/>
        </p:nvSpPr>
        <p:spPr bwMode="auto">
          <a:xfrm>
            <a:off x="457199" y="5482499"/>
            <a:ext cx="2267712" cy="802637"/>
          </a:xfrm>
          <a:prstGeom prst="rect">
            <a:avLst/>
          </a:prstGeom>
          <a:solidFill>
            <a:schemeClr val="tx1">
              <a:lumMod val="90000"/>
              <a:lumOff val="1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40" tIns="146304" rIns="182880" bIns="91440" numCol="1" spcCol="0" rtlCol="0" fromWordArt="0" anchor="b" anchorCtr="0" forceAA="0" compatLnSpc="1">
            <a:prstTxWarp prst="textNoShape">
              <a:avLst/>
            </a:prstTxWarp>
            <a:noAutofit/>
          </a:bodyPr>
          <a:lstStyle/>
          <a:p>
            <a:pPr defTabSz="932472">
              <a:lnSpc>
                <a:spcPct val="90000"/>
              </a:lnSpc>
            </a:pPr>
            <a:r>
              <a:rPr lang="en-US" sz="1200" dirty="0">
                <a:gradFill>
                  <a:gsLst>
                    <a:gs pos="7018">
                      <a:schemeClr val="bg1"/>
                    </a:gs>
                    <a:gs pos="26316">
                      <a:schemeClr val="bg1"/>
                    </a:gs>
                  </a:gsLst>
                  <a:lin ang="5400000" scaled="0"/>
                </a:gradFill>
                <a:ea typeface="Segoe UI" pitchFamily="34" charset="0"/>
                <a:cs typeface="Segoe UI" pitchFamily="34" charset="0"/>
              </a:rPr>
              <a:t>Relational databases</a:t>
            </a:r>
          </a:p>
        </p:txBody>
      </p:sp>
      <p:sp>
        <p:nvSpPr>
          <p:cNvPr id="23" name="Rectangle 22"/>
          <p:cNvSpPr/>
          <p:nvPr/>
        </p:nvSpPr>
        <p:spPr bwMode="auto">
          <a:xfrm>
            <a:off x="2770790" y="5482499"/>
            <a:ext cx="2267712" cy="802637"/>
          </a:xfrm>
          <a:prstGeom prst="rect">
            <a:avLst/>
          </a:prstGeom>
          <a:solidFill>
            <a:schemeClr val="tx1">
              <a:lumMod val="90000"/>
              <a:lumOff val="1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40" tIns="146304" rIns="182880" bIns="91440" numCol="1" spcCol="0" rtlCol="0" fromWordArt="0" anchor="b" anchorCtr="0" forceAA="0" compatLnSpc="1">
            <a:prstTxWarp prst="textNoShape">
              <a:avLst/>
            </a:prstTxWarp>
            <a:noAutofit/>
          </a:bodyPr>
          <a:lstStyle/>
          <a:p>
            <a:pPr defTabSz="932472">
              <a:lnSpc>
                <a:spcPct val="90000"/>
              </a:lnSpc>
            </a:pPr>
            <a:r>
              <a:rPr lang="en-US" sz="1200" dirty="0">
                <a:gradFill>
                  <a:gsLst>
                    <a:gs pos="7018">
                      <a:schemeClr val="bg1"/>
                    </a:gs>
                    <a:gs pos="26316">
                      <a:schemeClr val="bg1"/>
                    </a:gs>
                  </a:gsLst>
                  <a:lin ang="5400000" scaled="0"/>
                </a:gradFill>
                <a:ea typeface="Segoe UI" pitchFamily="34" charset="0"/>
                <a:cs typeface="Segoe UI" pitchFamily="34" charset="0"/>
              </a:rPr>
              <a:t>Non-relational Hadoop</a:t>
            </a:r>
          </a:p>
        </p:txBody>
      </p:sp>
      <p:sp>
        <p:nvSpPr>
          <p:cNvPr id="24" name="Rectangle 23"/>
          <p:cNvSpPr/>
          <p:nvPr/>
        </p:nvSpPr>
        <p:spPr bwMode="auto">
          <a:xfrm>
            <a:off x="5084381" y="5482499"/>
            <a:ext cx="2267712" cy="802637"/>
          </a:xfrm>
          <a:prstGeom prst="rect">
            <a:avLst/>
          </a:prstGeom>
          <a:solidFill>
            <a:schemeClr val="tx1">
              <a:lumMod val="90000"/>
              <a:lumOff val="1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40" tIns="146304" rIns="182880" bIns="91440" numCol="1" spcCol="0" rtlCol="0" fromWordArt="0" anchor="b" anchorCtr="0" forceAA="0" compatLnSpc="1">
            <a:prstTxWarp prst="textNoShape">
              <a:avLst/>
            </a:prstTxWarp>
            <a:noAutofit/>
          </a:bodyPr>
          <a:lstStyle/>
          <a:p>
            <a:pPr defTabSz="932472">
              <a:lnSpc>
                <a:spcPct val="90000"/>
              </a:lnSpc>
            </a:pPr>
            <a:r>
              <a:rPr lang="en-US" sz="1200" dirty="0">
                <a:gradFill>
                  <a:gsLst>
                    <a:gs pos="7018">
                      <a:schemeClr val="bg1"/>
                    </a:gs>
                    <a:gs pos="26316">
                      <a:schemeClr val="bg1"/>
                    </a:gs>
                  </a:gsLst>
                  <a:lin ang="5400000" scaled="0"/>
                </a:gradFill>
                <a:ea typeface="Segoe UI" pitchFamily="34" charset="0"/>
                <a:cs typeface="Segoe UI" pitchFamily="34" charset="0"/>
              </a:rPr>
              <a:t>LOB applications</a:t>
            </a:r>
          </a:p>
        </p:txBody>
      </p:sp>
      <p:sp>
        <p:nvSpPr>
          <p:cNvPr id="25" name="Rectangle 24"/>
          <p:cNvSpPr/>
          <p:nvPr/>
        </p:nvSpPr>
        <p:spPr bwMode="auto">
          <a:xfrm>
            <a:off x="7397972" y="5482499"/>
            <a:ext cx="2267712" cy="802637"/>
          </a:xfrm>
          <a:prstGeom prst="rect">
            <a:avLst/>
          </a:prstGeom>
          <a:solidFill>
            <a:schemeClr val="tx1">
              <a:lumMod val="90000"/>
              <a:lumOff val="1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40" tIns="146304" rIns="182880" bIns="91440" numCol="1" spcCol="0" rtlCol="0" fromWordArt="0" anchor="b" anchorCtr="0" forceAA="0" compatLnSpc="1">
            <a:prstTxWarp prst="textNoShape">
              <a:avLst/>
            </a:prstTxWarp>
            <a:noAutofit/>
          </a:bodyPr>
          <a:lstStyle/>
          <a:p>
            <a:pPr defTabSz="932472">
              <a:lnSpc>
                <a:spcPct val="90000"/>
              </a:lnSpc>
            </a:pPr>
            <a:r>
              <a:rPr lang="en-US" sz="1200" dirty="0">
                <a:gradFill>
                  <a:gsLst>
                    <a:gs pos="7018">
                      <a:schemeClr val="bg1"/>
                    </a:gs>
                    <a:gs pos="26316">
                      <a:schemeClr val="bg1"/>
                    </a:gs>
                  </a:gsLst>
                  <a:lin ang="5400000" scaled="0"/>
                </a:gradFill>
                <a:ea typeface="Segoe UI" pitchFamily="34" charset="0"/>
                <a:cs typeface="Segoe UI" pitchFamily="34" charset="0"/>
              </a:rPr>
              <a:t>Cloud services</a:t>
            </a:r>
          </a:p>
        </p:txBody>
      </p:sp>
      <p:sp>
        <p:nvSpPr>
          <p:cNvPr id="26" name="Rectangle 25"/>
          <p:cNvSpPr/>
          <p:nvPr/>
        </p:nvSpPr>
        <p:spPr bwMode="auto">
          <a:xfrm>
            <a:off x="9711561" y="5482499"/>
            <a:ext cx="2267712" cy="802637"/>
          </a:xfrm>
          <a:prstGeom prst="rect">
            <a:avLst/>
          </a:prstGeom>
          <a:solidFill>
            <a:schemeClr val="tx1">
              <a:lumMod val="90000"/>
              <a:lumOff val="1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40" tIns="146304" rIns="182880" bIns="91440" numCol="1" spcCol="0" rtlCol="0" fromWordArt="0" anchor="b" anchorCtr="0" forceAA="0" compatLnSpc="1">
            <a:prstTxWarp prst="textNoShape">
              <a:avLst/>
            </a:prstTxWarp>
            <a:noAutofit/>
          </a:bodyPr>
          <a:lstStyle/>
          <a:p>
            <a:pPr defTabSz="932472">
              <a:lnSpc>
                <a:spcPct val="90000"/>
              </a:lnSpc>
            </a:pPr>
            <a:r>
              <a:rPr lang="en-US" sz="1200" dirty="0">
                <a:gradFill>
                  <a:gsLst>
                    <a:gs pos="7018">
                      <a:schemeClr val="bg1"/>
                    </a:gs>
                    <a:gs pos="26316">
                      <a:schemeClr val="bg1"/>
                    </a:gs>
                  </a:gsLst>
                  <a:lin ang="5400000" scaled="0"/>
                </a:gradFill>
                <a:ea typeface="Segoe UI" pitchFamily="34" charset="0"/>
                <a:cs typeface="Segoe UI" pitchFamily="34" charset="0"/>
              </a:rPr>
              <a:t>Analytics platform system</a:t>
            </a:r>
          </a:p>
        </p:txBody>
      </p:sp>
      <p:cxnSp>
        <p:nvCxnSpPr>
          <p:cNvPr id="51" name="Straight Arrow Connector 50"/>
          <p:cNvCxnSpPr/>
          <p:nvPr/>
        </p:nvCxnSpPr>
        <p:spPr>
          <a:xfrm>
            <a:off x="6218237" y="2762250"/>
            <a:ext cx="0" cy="140748"/>
          </a:xfrm>
          <a:prstGeom prst="straightConnector1">
            <a:avLst/>
          </a:prstGeom>
          <a:ln>
            <a:solidFill>
              <a:schemeClr val="tx1"/>
            </a:solidFill>
            <a:headEnd type="none"/>
            <a:tailEnd type="triangle"/>
          </a:ln>
        </p:spPr>
        <p:style>
          <a:lnRef idx="1">
            <a:schemeClr val="accent1"/>
          </a:lnRef>
          <a:fillRef idx="0">
            <a:schemeClr val="accent1"/>
          </a:fillRef>
          <a:effectRef idx="0">
            <a:schemeClr val="accent1"/>
          </a:effectRef>
          <a:fontRef idx="minor">
            <a:schemeClr val="tx1"/>
          </a:fontRef>
        </p:style>
      </p:cxnSp>
      <p:grpSp>
        <p:nvGrpSpPr>
          <p:cNvPr id="57" name="Group 56"/>
          <p:cNvGrpSpPr/>
          <p:nvPr/>
        </p:nvGrpSpPr>
        <p:grpSpPr>
          <a:xfrm>
            <a:off x="1394460" y="2627791"/>
            <a:ext cx="9647554" cy="137634"/>
            <a:chOff x="1394460" y="2627791"/>
            <a:chExt cx="9647554" cy="204186"/>
          </a:xfrm>
        </p:grpSpPr>
        <p:cxnSp>
          <p:nvCxnSpPr>
            <p:cNvPr id="42" name="Straight Arrow Connector 41"/>
            <p:cNvCxnSpPr/>
            <p:nvPr/>
          </p:nvCxnSpPr>
          <p:spPr>
            <a:xfrm flipV="1">
              <a:off x="1394460" y="2627791"/>
              <a:ext cx="0" cy="204186"/>
            </a:xfrm>
            <a:prstGeom prst="straightConnector1">
              <a:avLst/>
            </a:prstGeom>
            <a:ln>
              <a:solidFill>
                <a:schemeClr val="tx1"/>
              </a:solidFill>
              <a:headEnd type="none"/>
              <a:tailEnd type="triangle"/>
            </a:ln>
          </p:spPr>
          <p:style>
            <a:lnRef idx="1">
              <a:schemeClr val="accent1"/>
            </a:lnRef>
            <a:fillRef idx="0">
              <a:schemeClr val="accent1"/>
            </a:fillRef>
            <a:effectRef idx="0">
              <a:schemeClr val="accent1"/>
            </a:effectRef>
            <a:fontRef idx="minor">
              <a:schemeClr val="tx1"/>
            </a:fontRef>
          </p:style>
        </p:cxnSp>
        <p:cxnSp>
          <p:nvCxnSpPr>
            <p:cNvPr id="45" name="Straight Arrow Connector 44"/>
            <p:cNvCxnSpPr/>
            <p:nvPr/>
          </p:nvCxnSpPr>
          <p:spPr>
            <a:xfrm flipV="1">
              <a:off x="3323971" y="2627791"/>
              <a:ext cx="0" cy="204186"/>
            </a:xfrm>
            <a:prstGeom prst="straightConnector1">
              <a:avLst/>
            </a:prstGeom>
            <a:ln>
              <a:solidFill>
                <a:schemeClr val="tx1"/>
              </a:solidFill>
              <a:headEnd type="none"/>
              <a:tailEnd type="triangle"/>
            </a:ln>
          </p:spPr>
          <p:style>
            <a:lnRef idx="1">
              <a:schemeClr val="accent1"/>
            </a:lnRef>
            <a:fillRef idx="0">
              <a:schemeClr val="accent1"/>
            </a:fillRef>
            <a:effectRef idx="0">
              <a:schemeClr val="accent1"/>
            </a:effectRef>
            <a:fontRef idx="minor">
              <a:schemeClr val="tx1"/>
            </a:fontRef>
          </p:style>
        </p:cxnSp>
        <p:cxnSp>
          <p:nvCxnSpPr>
            <p:cNvPr id="46" name="Straight Arrow Connector 45"/>
            <p:cNvCxnSpPr/>
            <p:nvPr/>
          </p:nvCxnSpPr>
          <p:spPr>
            <a:xfrm flipV="1">
              <a:off x="5253482" y="2627791"/>
              <a:ext cx="0" cy="204186"/>
            </a:xfrm>
            <a:prstGeom prst="straightConnector1">
              <a:avLst/>
            </a:prstGeom>
            <a:ln>
              <a:solidFill>
                <a:schemeClr val="tx1"/>
              </a:solidFill>
              <a:headEnd type="none"/>
              <a:tailEnd type="triangle"/>
            </a:ln>
          </p:spPr>
          <p:style>
            <a:lnRef idx="1">
              <a:schemeClr val="accent1"/>
            </a:lnRef>
            <a:fillRef idx="0">
              <a:schemeClr val="accent1"/>
            </a:fillRef>
            <a:effectRef idx="0">
              <a:schemeClr val="accent1"/>
            </a:effectRef>
            <a:fontRef idx="minor">
              <a:schemeClr val="tx1"/>
            </a:fontRef>
          </p:style>
        </p:cxnSp>
        <p:cxnSp>
          <p:nvCxnSpPr>
            <p:cNvPr id="47" name="Straight Arrow Connector 46"/>
            <p:cNvCxnSpPr/>
            <p:nvPr/>
          </p:nvCxnSpPr>
          <p:spPr>
            <a:xfrm flipV="1">
              <a:off x="7182993" y="2627791"/>
              <a:ext cx="0" cy="204186"/>
            </a:xfrm>
            <a:prstGeom prst="straightConnector1">
              <a:avLst/>
            </a:prstGeom>
            <a:ln>
              <a:solidFill>
                <a:schemeClr val="tx1"/>
              </a:solidFill>
              <a:headEnd type="none"/>
              <a:tailEnd type="triangle"/>
            </a:ln>
          </p:spPr>
          <p:style>
            <a:lnRef idx="1">
              <a:schemeClr val="accent1"/>
            </a:lnRef>
            <a:fillRef idx="0">
              <a:schemeClr val="accent1"/>
            </a:fillRef>
            <a:effectRef idx="0">
              <a:schemeClr val="accent1"/>
            </a:effectRef>
            <a:fontRef idx="minor">
              <a:schemeClr val="tx1"/>
            </a:fontRef>
          </p:style>
        </p:cxnSp>
        <p:cxnSp>
          <p:nvCxnSpPr>
            <p:cNvPr id="48" name="Straight Arrow Connector 47"/>
            <p:cNvCxnSpPr/>
            <p:nvPr/>
          </p:nvCxnSpPr>
          <p:spPr>
            <a:xfrm flipV="1">
              <a:off x="9112504" y="2627791"/>
              <a:ext cx="0" cy="204186"/>
            </a:xfrm>
            <a:prstGeom prst="straightConnector1">
              <a:avLst/>
            </a:prstGeom>
            <a:ln>
              <a:solidFill>
                <a:schemeClr val="tx1"/>
              </a:solidFill>
              <a:headEnd type="none"/>
              <a:tailEnd type="triangle"/>
            </a:ln>
          </p:spPr>
          <p:style>
            <a:lnRef idx="1">
              <a:schemeClr val="accent1"/>
            </a:lnRef>
            <a:fillRef idx="0">
              <a:schemeClr val="accent1"/>
            </a:fillRef>
            <a:effectRef idx="0">
              <a:schemeClr val="accent1"/>
            </a:effectRef>
            <a:fontRef idx="minor">
              <a:schemeClr val="tx1"/>
            </a:fontRef>
          </p:style>
        </p:cxnSp>
        <p:cxnSp>
          <p:nvCxnSpPr>
            <p:cNvPr id="50" name="Straight Arrow Connector 49"/>
            <p:cNvCxnSpPr/>
            <p:nvPr/>
          </p:nvCxnSpPr>
          <p:spPr>
            <a:xfrm flipV="1">
              <a:off x="11042014" y="2627791"/>
              <a:ext cx="0" cy="204186"/>
            </a:xfrm>
            <a:prstGeom prst="straightConnector1">
              <a:avLst/>
            </a:prstGeom>
            <a:ln>
              <a:solidFill>
                <a:schemeClr val="tx1"/>
              </a:solidFill>
              <a:headEnd type="none"/>
              <a:tailEnd type="triangle"/>
            </a:ln>
          </p:spPr>
          <p:style>
            <a:lnRef idx="1">
              <a:schemeClr val="accent1"/>
            </a:lnRef>
            <a:fillRef idx="0">
              <a:schemeClr val="accent1"/>
            </a:fillRef>
            <a:effectRef idx="0">
              <a:schemeClr val="accent1"/>
            </a:effectRef>
            <a:fontRef idx="minor">
              <a:schemeClr val="tx1"/>
            </a:fontRef>
          </p:style>
        </p:cxnSp>
      </p:grpSp>
      <p:cxnSp>
        <p:nvCxnSpPr>
          <p:cNvPr id="53" name="Straight Connector 52"/>
          <p:cNvCxnSpPr/>
          <p:nvPr/>
        </p:nvCxnSpPr>
        <p:spPr>
          <a:xfrm>
            <a:off x="1394460" y="2765394"/>
            <a:ext cx="9649361" cy="0"/>
          </a:xfrm>
          <a:prstGeom prst="line">
            <a:avLst/>
          </a:prstGeom>
          <a:ln>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13" name="Freeform 5"/>
          <p:cNvSpPr>
            <a:spLocks/>
          </p:cNvSpPr>
          <p:nvPr/>
        </p:nvSpPr>
        <p:spPr bwMode="auto">
          <a:xfrm>
            <a:off x="7493889" y="5577032"/>
            <a:ext cx="681354" cy="377361"/>
          </a:xfrm>
          <a:custGeom>
            <a:avLst/>
            <a:gdLst>
              <a:gd name="T0" fmla="*/ 1662 w 2136"/>
              <a:gd name="T1" fmla="*/ 1181 h 1181"/>
              <a:gd name="T2" fmla="*/ 239 w 2136"/>
              <a:gd name="T3" fmla="*/ 1181 h 1181"/>
              <a:gd name="T4" fmla="*/ 0 w 2136"/>
              <a:gd name="T5" fmla="*/ 937 h 1181"/>
              <a:gd name="T6" fmla="*/ 181 w 2136"/>
              <a:gd name="T7" fmla="*/ 706 h 1181"/>
              <a:gd name="T8" fmla="*/ 462 w 2136"/>
              <a:gd name="T9" fmla="*/ 487 h 1181"/>
              <a:gd name="T10" fmla="*/ 974 w 2136"/>
              <a:gd name="T11" fmla="*/ 0 h 1181"/>
              <a:gd name="T12" fmla="*/ 1440 w 2136"/>
              <a:gd name="T13" fmla="*/ 294 h 1181"/>
              <a:gd name="T14" fmla="*/ 1662 w 2136"/>
              <a:gd name="T15" fmla="*/ 235 h 1181"/>
              <a:gd name="T16" fmla="*/ 2136 w 2136"/>
              <a:gd name="T17" fmla="*/ 710 h 1181"/>
              <a:gd name="T18" fmla="*/ 1662 w 2136"/>
              <a:gd name="T19" fmla="*/ 1181 h 1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36" h="1181">
                <a:moveTo>
                  <a:pt x="1662" y="1181"/>
                </a:moveTo>
                <a:cubicBezTo>
                  <a:pt x="239" y="1181"/>
                  <a:pt x="239" y="1181"/>
                  <a:pt x="239" y="1181"/>
                </a:cubicBezTo>
                <a:cubicBezTo>
                  <a:pt x="109" y="1181"/>
                  <a:pt x="0" y="1071"/>
                  <a:pt x="0" y="937"/>
                </a:cubicBezTo>
                <a:cubicBezTo>
                  <a:pt x="0" y="823"/>
                  <a:pt x="76" y="731"/>
                  <a:pt x="181" y="706"/>
                </a:cubicBezTo>
                <a:cubicBezTo>
                  <a:pt x="231" y="588"/>
                  <a:pt x="336" y="504"/>
                  <a:pt x="462" y="487"/>
                </a:cubicBezTo>
                <a:cubicBezTo>
                  <a:pt x="474" y="218"/>
                  <a:pt x="701" y="0"/>
                  <a:pt x="974" y="0"/>
                </a:cubicBezTo>
                <a:cubicBezTo>
                  <a:pt x="1175" y="0"/>
                  <a:pt x="1356" y="118"/>
                  <a:pt x="1440" y="294"/>
                </a:cubicBezTo>
                <a:cubicBezTo>
                  <a:pt x="1507" y="256"/>
                  <a:pt x="1582" y="235"/>
                  <a:pt x="1662" y="235"/>
                </a:cubicBezTo>
                <a:cubicBezTo>
                  <a:pt x="1922" y="235"/>
                  <a:pt x="2136" y="449"/>
                  <a:pt x="2136" y="710"/>
                </a:cubicBezTo>
                <a:cubicBezTo>
                  <a:pt x="2136" y="966"/>
                  <a:pt x="1922" y="1181"/>
                  <a:pt x="1662" y="1181"/>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17" name="Freeform 9"/>
          <p:cNvSpPr>
            <a:spLocks noEditPoints="1"/>
          </p:cNvSpPr>
          <p:nvPr/>
        </p:nvSpPr>
        <p:spPr bwMode="auto">
          <a:xfrm>
            <a:off x="9899653" y="5550076"/>
            <a:ext cx="300219" cy="431271"/>
          </a:xfrm>
          <a:custGeom>
            <a:avLst/>
            <a:gdLst>
              <a:gd name="T0" fmla="*/ 0 w 1351"/>
              <a:gd name="T1" fmla="*/ 320 h 1942"/>
              <a:gd name="T2" fmla="*/ 0 w 1351"/>
              <a:gd name="T3" fmla="*/ 366 h 1942"/>
              <a:gd name="T4" fmla="*/ 24 w 1351"/>
              <a:gd name="T5" fmla="*/ 1774 h 1942"/>
              <a:gd name="T6" fmla="*/ 678 w 1351"/>
              <a:gd name="T7" fmla="*/ 1942 h 1942"/>
              <a:gd name="T8" fmla="*/ 1350 w 1351"/>
              <a:gd name="T9" fmla="*/ 1717 h 1942"/>
              <a:gd name="T10" fmla="*/ 1349 w 1351"/>
              <a:gd name="T11" fmla="*/ 350 h 1942"/>
              <a:gd name="T12" fmla="*/ 655 w 1351"/>
              <a:gd name="T13" fmla="*/ 0 h 1942"/>
              <a:gd name="T14" fmla="*/ 1189 w 1351"/>
              <a:gd name="T15" fmla="*/ 325 h 1942"/>
              <a:gd name="T16" fmla="*/ 160 w 1351"/>
              <a:gd name="T17" fmla="*/ 320 h 1942"/>
              <a:gd name="T18" fmla="*/ 1190 w 1351"/>
              <a:gd name="T19" fmla="*/ 1676 h 1942"/>
              <a:gd name="T20" fmla="*/ 673 w 1351"/>
              <a:gd name="T21" fmla="*/ 1781 h 1942"/>
              <a:gd name="T22" fmla="*/ 161 w 1351"/>
              <a:gd name="T23" fmla="*/ 1666 h 1942"/>
              <a:gd name="T24" fmla="*/ 176 w 1351"/>
              <a:gd name="T25" fmla="*/ 1609 h 1942"/>
              <a:gd name="T26" fmla="*/ 161 w 1351"/>
              <a:gd name="T27" fmla="*/ 538 h 1942"/>
              <a:gd name="T28" fmla="*/ 1190 w 1351"/>
              <a:gd name="T29" fmla="*/ 536 h 1942"/>
              <a:gd name="T30" fmla="*/ 1137 w 1351"/>
              <a:gd name="T31" fmla="*/ 1548 h 1942"/>
              <a:gd name="T32" fmla="*/ 1105 w 1351"/>
              <a:gd name="T33" fmla="*/ 1604 h 1942"/>
              <a:gd name="T34" fmla="*/ 1190 w 1351"/>
              <a:gd name="T35" fmla="*/ 1676 h 1942"/>
              <a:gd name="T36" fmla="*/ 454 w 1351"/>
              <a:gd name="T37" fmla="*/ 1467 h 1942"/>
              <a:gd name="T38" fmla="*/ 459 w 1351"/>
              <a:gd name="T39" fmla="*/ 1531 h 1942"/>
              <a:gd name="T40" fmla="*/ 574 w 1351"/>
              <a:gd name="T41" fmla="*/ 1517 h 1942"/>
              <a:gd name="T42" fmla="*/ 569 w 1351"/>
              <a:gd name="T43" fmla="*/ 1452 h 1942"/>
              <a:gd name="T44" fmla="*/ 230 w 1351"/>
              <a:gd name="T45" fmla="*/ 1539 h 1942"/>
              <a:gd name="T46" fmla="*/ 245 w 1351"/>
              <a:gd name="T47" fmla="*/ 1600 h 1942"/>
              <a:gd name="T48" fmla="*/ 359 w 1351"/>
              <a:gd name="T49" fmla="*/ 1556 h 1942"/>
              <a:gd name="T50" fmla="*/ 340 w 1351"/>
              <a:gd name="T51" fmla="*/ 1494 h 1942"/>
              <a:gd name="T52" fmla="*/ 915 w 1351"/>
              <a:gd name="T53" fmla="*/ 1470 h 1942"/>
              <a:gd name="T54" fmla="*/ 903 w 1351"/>
              <a:gd name="T55" fmla="*/ 1533 h 1942"/>
              <a:gd name="T56" fmla="*/ 1018 w 1351"/>
              <a:gd name="T57" fmla="*/ 1562 h 1942"/>
              <a:gd name="T58" fmla="*/ 1028 w 1351"/>
              <a:gd name="T59" fmla="*/ 1500 h 1942"/>
              <a:gd name="T60" fmla="*/ 685 w 1351"/>
              <a:gd name="T61" fmla="*/ 1442 h 1942"/>
              <a:gd name="T62" fmla="*/ 688 w 1351"/>
              <a:gd name="T63" fmla="*/ 1506 h 1942"/>
              <a:gd name="T64" fmla="*/ 807 w 1351"/>
              <a:gd name="T65" fmla="*/ 1509 h 1942"/>
              <a:gd name="T66" fmla="*/ 803 w 1351"/>
              <a:gd name="T67" fmla="*/ 1445 h 19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351" h="1942">
                <a:moveTo>
                  <a:pt x="655" y="0"/>
                </a:moveTo>
                <a:cubicBezTo>
                  <a:pt x="269" y="0"/>
                  <a:pt x="0" y="131"/>
                  <a:pt x="0" y="320"/>
                </a:cubicBezTo>
                <a:cubicBezTo>
                  <a:pt x="0" y="329"/>
                  <a:pt x="1" y="338"/>
                  <a:pt x="2" y="347"/>
                </a:cubicBezTo>
                <a:cubicBezTo>
                  <a:pt x="0" y="353"/>
                  <a:pt x="0" y="359"/>
                  <a:pt x="0" y="366"/>
                </a:cubicBezTo>
                <a:cubicBezTo>
                  <a:pt x="0" y="1717"/>
                  <a:pt x="0" y="1717"/>
                  <a:pt x="0" y="1717"/>
                </a:cubicBezTo>
                <a:cubicBezTo>
                  <a:pt x="0" y="1738"/>
                  <a:pt x="8" y="1759"/>
                  <a:pt x="24" y="1774"/>
                </a:cubicBezTo>
                <a:cubicBezTo>
                  <a:pt x="41" y="1791"/>
                  <a:pt x="208" y="1942"/>
                  <a:pt x="672" y="1942"/>
                </a:cubicBezTo>
                <a:cubicBezTo>
                  <a:pt x="678" y="1942"/>
                  <a:pt x="678" y="1942"/>
                  <a:pt x="678" y="1942"/>
                </a:cubicBezTo>
                <a:cubicBezTo>
                  <a:pt x="1142" y="1942"/>
                  <a:pt x="1309" y="1791"/>
                  <a:pt x="1326" y="1774"/>
                </a:cubicBezTo>
                <a:cubicBezTo>
                  <a:pt x="1341" y="1759"/>
                  <a:pt x="1350" y="1738"/>
                  <a:pt x="1350" y="1717"/>
                </a:cubicBezTo>
                <a:cubicBezTo>
                  <a:pt x="1350" y="366"/>
                  <a:pt x="1350" y="366"/>
                  <a:pt x="1350" y="366"/>
                </a:cubicBezTo>
                <a:cubicBezTo>
                  <a:pt x="1350" y="360"/>
                  <a:pt x="1350" y="355"/>
                  <a:pt x="1349" y="350"/>
                </a:cubicBezTo>
                <a:cubicBezTo>
                  <a:pt x="1350" y="342"/>
                  <a:pt x="1350" y="334"/>
                  <a:pt x="1350" y="326"/>
                </a:cubicBezTo>
                <a:cubicBezTo>
                  <a:pt x="1351" y="114"/>
                  <a:pt x="992" y="0"/>
                  <a:pt x="655" y="0"/>
                </a:cubicBezTo>
                <a:close/>
                <a:moveTo>
                  <a:pt x="655" y="161"/>
                </a:moveTo>
                <a:cubicBezTo>
                  <a:pt x="1002" y="161"/>
                  <a:pt x="1189" y="278"/>
                  <a:pt x="1189" y="325"/>
                </a:cubicBezTo>
                <a:cubicBezTo>
                  <a:pt x="1189" y="371"/>
                  <a:pt x="1008" y="478"/>
                  <a:pt x="655" y="478"/>
                </a:cubicBezTo>
                <a:cubicBezTo>
                  <a:pt x="326" y="478"/>
                  <a:pt x="160" y="377"/>
                  <a:pt x="160" y="320"/>
                </a:cubicBezTo>
                <a:cubicBezTo>
                  <a:pt x="160" y="262"/>
                  <a:pt x="326" y="161"/>
                  <a:pt x="655" y="161"/>
                </a:cubicBezTo>
                <a:close/>
                <a:moveTo>
                  <a:pt x="1190" y="1676"/>
                </a:moveTo>
                <a:cubicBezTo>
                  <a:pt x="1136" y="1710"/>
                  <a:pt x="986" y="1781"/>
                  <a:pt x="678" y="1781"/>
                </a:cubicBezTo>
                <a:cubicBezTo>
                  <a:pt x="673" y="1781"/>
                  <a:pt x="673" y="1781"/>
                  <a:pt x="673" y="1781"/>
                </a:cubicBezTo>
                <a:cubicBezTo>
                  <a:pt x="368" y="1781"/>
                  <a:pt x="215" y="1709"/>
                  <a:pt x="161" y="1676"/>
                </a:cubicBezTo>
                <a:cubicBezTo>
                  <a:pt x="161" y="1666"/>
                  <a:pt x="161" y="1666"/>
                  <a:pt x="161" y="1666"/>
                </a:cubicBezTo>
                <a:cubicBezTo>
                  <a:pt x="165" y="1662"/>
                  <a:pt x="169" y="1659"/>
                  <a:pt x="173" y="1655"/>
                </a:cubicBezTo>
                <a:cubicBezTo>
                  <a:pt x="187" y="1643"/>
                  <a:pt x="188" y="1623"/>
                  <a:pt x="176" y="1609"/>
                </a:cubicBezTo>
                <a:cubicBezTo>
                  <a:pt x="172" y="1605"/>
                  <a:pt x="166" y="1602"/>
                  <a:pt x="161" y="1600"/>
                </a:cubicBezTo>
                <a:cubicBezTo>
                  <a:pt x="161" y="538"/>
                  <a:pt x="161" y="538"/>
                  <a:pt x="161" y="538"/>
                </a:cubicBezTo>
                <a:cubicBezTo>
                  <a:pt x="277" y="601"/>
                  <a:pt x="450" y="639"/>
                  <a:pt x="655" y="639"/>
                </a:cubicBezTo>
                <a:cubicBezTo>
                  <a:pt x="850" y="639"/>
                  <a:pt x="1054" y="606"/>
                  <a:pt x="1190" y="536"/>
                </a:cubicBezTo>
                <a:cubicBezTo>
                  <a:pt x="1190" y="1582"/>
                  <a:pt x="1190" y="1582"/>
                  <a:pt x="1190" y="1582"/>
                </a:cubicBezTo>
                <a:cubicBezTo>
                  <a:pt x="1173" y="1570"/>
                  <a:pt x="1155" y="1559"/>
                  <a:pt x="1137" y="1548"/>
                </a:cubicBezTo>
                <a:cubicBezTo>
                  <a:pt x="1121" y="1539"/>
                  <a:pt x="1102" y="1545"/>
                  <a:pt x="1093" y="1560"/>
                </a:cubicBezTo>
                <a:cubicBezTo>
                  <a:pt x="1084" y="1576"/>
                  <a:pt x="1090" y="1595"/>
                  <a:pt x="1105" y="1604"/>
                </a:cubicBezTo>
                <a:cubicBezTo>
                  <a:pt x="1137" y="1622"/>
                  <a:pt x="1166" y="1642"/>
                  <a:pt x="1190" y="1665"/>
                </a:cubicBezTo>
                <a:cubicBezTo>
                  <a:pt x="1190" y="1676"/>
                  <a:pt x="1190" y="1676"/>
                  <a:pt x="1190" y="1676"/>
                </a:cubicBezTo>
                <a:close/>
                <a:moveTo>
                  <a:pt x="569" y="1452"/>
                </a:moveTo>
                <a:cubicBezTo>
                  <a:pt x="529" y="1455"/>
                  <a:pt x="490" y="1460"/>
                  <a:pt x="454" y="1467"/>
                </a:cubicBezTo>
                <a:cubicBezTo>
                  <a:pt x="436" y="1470"/>
                  <a:pt x="425" y="1487"/>
                  <a:pt x="428" y="1504"/>
                </a:cubicBezTo>
                <a:cubicBezTo>
                  <a:pt x="430" y="1520"/>
                  <a:pt x="444" y="1531"/>
                  <a:pt x="459" y="1531"/>
                </a:cubicBezTo>
                <a:cubicBezTo>
                  <a:pt x="461" y="1531"/>
                  <a:pt x="463" y="1531"/>
                  <a:pt x="465" y="1530"/>
                </a:cubicBezTo>
                <a:cubicBezTo>
                  <a:pt x="500" y="1524"/>
                  <a:pt x="536" y="1520"/>
                  <a:pt x="574" y="1517"/>
                </a:cubicBezTo>
                <a:cubicBezTo>
                  <a:pt x="592" y="1516"/>
                  <a:pt x="605" y="1500"/>
                  <a:pt x="604" y="1482"/>
                </a:cubicBezTo>
                <a:cubicBezTo>
                  <a:pt x="602" y="1464"/>
                  <a:pt x="586" y="1451"/>
                  <a:pt x="569" y="1452"/>
                </a:cubicBezTo>
                <a:close/>
                <a:moveTo>
                  <a:pt x="340" y="1494"/>
                </a:moveTo>
                <a:cubicBezTo>
                  <a:pt x="301" y="1506"/>
                  <a:pt x="264" y="1522"/>
                  <a:pt x="230" y="1539"/>
                </a:cubicBezTo>
                <a:cubicBezTo>
                  <a:pt x="214" y="1547"/>
                  <a:pt x="209" y="1566"/>
                  <a:pt x="216" y="1582"/>
                </a:cubicBezTo>
                <a:cubicBezTo>
                  <a:pt x="222" y="1593"/>
                  <a:pt x="234" y="1600"/>
                  <a:pt x="245" y="1600"/>
                </a:cubicBezTo>
                <a:cubicBezTo>
                  <a:pt x="250" y="1600"/>
                  <a:pt x="255" y="1599"/>
                  <a:pt x="260" y="1596"/>
                </a:cubicBezTo>
                <a:cubicBezTo>
                  <a:pt x="290" y="1581"/>
                  <a:pt x="323" y="1567"/>
                  <a:pt x="359" y="1556"/>
                </a:cubicBezTo>
                <a:cubicBezTo>
                  <a:pt x="376" y="1551"/>
                  <a:pt x="385" y="1532"/>
                  <a:pt x="380" y="1515"/>
                </a:cubicBezTo>
                <a:cubicBezTo>
                  <a:pt x="375" y="1498"/>
                  <a:pt x="357" y="1489"/>
                  <a:pt x="340" y="1494"/>
                </a:cubicBezTo>
                <a:close/>
                <a:moveTo>
                  <a:pt x="1028" y="1500"/>
                </a:moveTo>
                <a:cubicBezTo>
                  <a:pt x="993" y="1488"/>
                  <a:pt x="955" y="1478"/>
                  <a:pt x="915" y="1470"/>
                </a:cubicBezTo>
                <a:cubicBezTo>
                  <a:pt x="898" y="1466"/>
                  <a:pt x="881" y="1478"/>
                  <a:pt x="877" y="1495"/>
                </a:cubicBezTo>
                <a:cubicBezTo>
                  <a:pt x="874" y="1513"/>
                  <a:pt x="885" y="1530"/>
                  <a:pt x="903" y="1533"/>
                </a:cubicBezTo>
                <a:cubicBezTo>
                  <a:pt x="940" y="1540"/>
                  <a:pt x="975" y="1550"/>
                  <a:pt x="1008" y="1561"/>
                </a:cubicBezTo>
                <a:cubicBezTo>
                  <a:pt x="1011" y="1562"/>
                  <a:pt x="1015" y="1562"/>
                  <a:pt x="1018" y="1562"/>
                </a:cubicBezTo>
                <a:cubicBezTo>
                  <a:pt x="1031" y="1562"/>
                  <a:pt x="1044" y="1554"/>
                  <a:pt x="1048" y="1541"/>
                </a:cubicBezTo>
                <a:cubicBezTo>
                  <a:pt x="1054" y="1524"/>
                  <a:pt x="1045" y="1506"/>
                  <a:pt x="1028" y="1500"/>
                </a:cubicBezTo>
                <a:close/>
                <a:moveTo>
                  <a:pt x="803" y="1445"/>
                </a:moveTo>
                <a:cubicBezTo>
                  <a:pt x="766" y="1442"/>
                  <a:pt x="726" y="1441"/>
                  <a:pt x="685" y="1442"/>
                </a:cubicBezTo>
                <a:cubicBezTo>
                  <a:pt x="668" y="1443"/>
                  <a:pt x="654" y="1458"/>
                  <a:pt x="654" y="1476"/>
                </a:cubicBezTo>
                <a:cubicBezTo>
                  <a:pt x="655" y="1493"/>
                  <a:pt x="670" y="1507"/>
                  <a:pt x="688" y="1506"/>
                </a:cubicBezTo>
                <a:cubicBezTo>
                  <a:pt x="726" y="1505"/>
                  <a:pt x="762" y="1506"/>
                  <a:pt x="796" y="1510"/>
                </a:cubicBezTo>
                <a:cubicBezTo>
                  <a:pt x="800" y="1510"/>
                  <a:pt x="803" y="1510"/>
                  <a:pt x="807" y="1509"/>
                </a:cubicBezTo>
                <a:cubicBezTo>
                  <a:pt x="820" y="1506"/>
                  <a:pt x="830" y="1495"/>
                  <a:pt x="832" y="1481"/>
                </a:cubicBezTo>
                <a:cubicBezTo>
                  <a:pt x="833" y="1463"/>
                  <a:pt x="820" y="1447"/>
                  <a:pt x="803" y="1445"/>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34" name="Freeform 9"/>
          <p:cNvSpPr>
            <a:spLocks noEditPoints="1"/>
          </p:cNvSpPr>
          <p:nvPr/>
        </p:nvSpPr>
        <p:spPr bwMode="auto">
          <a:xfrm>
            <a:off x="674066" y="5550076"/>
            <a:ext cx="300219" cy="431271"/>
          </a:xfrm>
          <a:custGeom>
            <a:avLst/>
            <a:gdLst>
              <a:gd name="T0" fmla="*/ 0 w 1351"/>
              <a:gd name="T1" fmla="*/ 320 h 1942"/>
              <a:gd name="T2" fmla="*/ 0 w 1351"/>
              <a:gd name="T3" fmla="*/ 366 h 1942"/>
              <a:gd name="T4" fmla="*/ 24 w 1351"/>
              <a:gd name="T5" fmla="*/ 1774 h 1942"/>
              <a:gd name="T6" fmla="*/ 678 w 1351"/>
              <a:gd name="T7" fmla="*/ 1942 h 1942"/>
              <a:gd name="T8" fmla="*/ 1350 w 1351"/>
              <a:gd name="T9" fmla="*/ 1717 h 1942"/>
              <a:gd name="T10" fmla="*/ 1349 w 1351"/>
              <a:gd name="T11" fmla="*/ 350 h 1942"/>
              <a:gd name="T12" fmla="*/ 655 w 1351"/>
              <a:gd name="T13" fmla="*/ 0 h 1942"/>
              <a:gd name="T14" fmla="*/ 1189 w 1351"/>
              <a:gd name="T15" fmla="*/ 325 h 1942"/>
              <a:gd name="T16" fmla="*/ 160 w 1351"/>
              <a:gd name="T17" fmla="*/ 320 h 1942"/>
              <a:gd name="T18" fmla="*/ 1190 w 1351"/>
              <a:gd name="T19" fmla="*/ 1676 h 1942"/>
              <a:gd name="T20" fmla="*/ 673 w 1351"/>
              <a:gd name="T21" fmla="*/ 1781 h 1942"/>
              <a:gd name="T22" fmla="*/ 161 w 1351"/>
              <a:gd name="T23" fmla="*/ 1666 h 1942"/>
              <a:gd name="T24" fmla="*/ 176 w 1351"/>
              <a:gd name="T25" fmla="*/ 1609 h 1942"/>
              <a:gd name="T26" fmla="*/ 161 w 1351"/>
              <a:gd name="T27" fmla="*/ 538 h 1942"/>
              <a:gd name="T28" fmla="*/ 1190 w 1351"/>
              <a:gd name="T29" fmla="*/ 536 h 1942"/>
              <a:gd name="T30" fmla="*/ 1137 w 1351"/>
              <a:gd name="T31" fmla="*/ 1548 h 1942"/>
              <a:gd name="T32" fmla="*/ 1105 w 1351"/>
              <a:gd name="T33" fmla="*/ 1604 h 1942"/>
              <a:gd name="T34" fmla="*/ 1190 w 1351"/>
              <a:gd name="T35" fmla="*/ 1676 h 1942"/>
              <a:gd name="T36" fmla="*/ 454 w 1351"/>
              <a:gd name="T37" fmla="*/ 1467 h 1942"/>
              <a:gd name="T38" fmla="*/ 459 w 1351"/>
              <a:gd name="T39" fmla="*/ 1531 h 1942"/>
              <a:gd name="T40" fmla="*/ 574 w 1351"/>
              <a:gd name="T41" fmla="*/ 1517 h 1942"/>
              <a:gd name="T42" fmla="*/ 569 w 1351"/>
              <a:gd name="T43" fmla="*/ 1452 h 1942"/>
              <a:gd name="T44" fmla="*/ 230 w 1351"/>
              <a:gd name="T45" fmla="*/ 1539 h 1942"/>
              <a:gd name="T46" fmla="*/ 245 w 1351"/>
              <a:gd name="T47" fmla="*/ 1600 h 1942"/>
              <a:gd name="T48" fmla="*/ 359 w 1351"/>
              <a:gd name="T49" fmla="*/ 1556 h 1942"/>
              <a:gd name="T50" fmla="*/ 340 w 1351"/>
              <a:gd name="T51" fmla="*/ 1494 h 1942"/>
              <a:gd name="T52" fmla="*/ 915 w 1351"/>
              <a:gd name="T53" fmla="*/ 1470 h 1942"/>
              <a:gd name="T54" fmla="*/ 903 w 1351"/>
              <a:gd name="T55" fmla="*/ 1533 h 1942"/>
              <a:gd name="T56" fmla="*/ 1018 w 1351"/>
              <a:gd name="T57" fmla="*/ 1562 h 1942"/>
              <a:gd name="T58" fmla="*/ 1028 w 1351"/>
              <a:gd name="T59" fmla="*/ 1500 h 1942"/>
              <a:gd name="T60" fmla="*/ 685 w 1351"/>
              <a:gd name="T61" fmla="*/ 1442 h 1942"/>
              <a:gd name="T62" fmla="*/ 688 w 1351"/>
              <a:gd name="T63" fmla="*/ 1506 h 1942"/>
              <a:gd name="T64" fmla="*/ 807 w 1351"/>
              <a:gd name="T65" fmla="*/ 1509 h 1942"/>
              <a:gd name="T66" fmla="*/ 803 w 1351"/>
              <a:gd name="T67" fmla="*/ 1445 h 19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351" h="1942">
                <a:moveTo>
                  <a:pt x="655" y="0"/>
                </a:moveTo>
                <a:cubicBezTo>
                  <a:pt x="269" y="0"/>
                  <a:pt x="0" y="131"/>
                  <a:pt x="0" y="320"/>
                </a:cubicBezTo>
                <a:cubicBezTo>
                  <a:pt x="0" y="329"/>
                  <a:pt x="1" y="338"/>
                  <a:pt x="2" y="347"/>
                </a:cubicBezTo>
                <a:cubicBezTo>
                  <a:pt x="0" y="353"/>
                  <a:pt x="0" y="359"/>
                  <a:pt x="0" y="366"/>
                </a:cubicBezTo>
                <a:cubicBezTo>
                  <a:pt x="0" y="1717"/>
                  <a:pt x="0" y="1717"/>
                  <a:pt x="0" y="1717"/>
                </a:cubicBezTo>
                <a:cubicBezTo>
                  <a:pt x="0" y="1738"/>
                  <a:pt x="8" y="1759"/>
                  <a:pt x="24" y="1774"/>
                </a:cubicBezTo>
                <a:cubicBezTo>
                  <a:pt x="41" y="1791"/>
                  <a:pt x="208" y="1942"/>
                  <a:pt x="672" y="1942"/>
                </a:cubicBezTo>
                <a:cubicBezTo>
                  <a:pt x="678" y="1942"/>
                  <a:pt x="678" y="1942"/>
                  <a:pt x="678" y="1942"/>
                </a:cubicBezTo>
                <a:cubicBezTo>
                  <a:pt x="1142" y="1942"/>
                  <a:pt x="1309" y="1791"/>
                  <a:pt x="1326" y="1774"/>
                </a:cubicBezTo>
                <a:cubicBezTo>
                  <a:pt x="1341" y="1759"/>
                  <a:pt x="1350" y="1738"/>
                  <a:pt x="1350" y="1717"/>
                </a:cubicBezTo>
                <a:cubicBezTo>
                  <a:pt x="1350" y="366"/>
                  <a:pt x="1350" y="366"/>
                  <a:pt x="1350" y="366"/>
                </a:cubicBezTo>
                <a:cubicBezTo>
                  <a:pt x="1350" y="360"/>
                  <a:pt x="1350" y="355"/>
                  <a:pt x="1349" y="350"/>
                </a:cubicBezTo>
                <a:cubicBezTo>
                  <a:pt x="1350" y="342"/>
                  <a:pt x="1350" y="334"/>
                  <a:pt x="1350" y="326"/>
                </a:cubicBezTo>
                <a:cubicBezTo>
                  <a:pt x="1351" y="114"/>
                  <a:pt x="992" y="0"/>
                  <a:pt x="655" y="0"/>
                </a:cubicBezTo>
                <a:close/>
                <a:moveTo>
                  <a:pt x="655" y="161"/>
                </a:moveTo>
                <a:cubicBezTo>
                  <a:pt x="1002" y="161"/>
                  <a:pt x="1189" y="278"/>
                  <a:pt x="1189" y="325"/>
                </a:cubicBezTo>
                <a:cubicBezTo>
                  <a:pt x="1189" y="371"/>
                  <a:pt x="1008" y="478"/>
                  <a:pt x="655" y="478"/>
                </a:cubicBezTo>
                <a:cubicBezTo>
                  <a:pt x="326" y="478"/>
                  <a:pt x="160" y="377"/>
                  <a:pt x="160" y="320"/>
                </a:cubicBezTo>
                <a:cubicBezTo>
                  <a:pt x="160" y="262"/>
                  <a:pt x="326" y="161"/>
                  <a:pt x="655" y="161"/>
                </a:cubicBezTo>
                <a:close/>
                <a:moveTo>
                  <a:pt x="1190" y="1676"/>
                </a:moveTo>
                <a:cubicBezTo>
                  <a:pt x="1136" y="1710"/>
                  <a:pt x="986" y="1781"/>
                  <a:pt x="678" y="1781"/>
                </a:cubicBezTo>
                <a:cubicBezTo>
                  <a:pt x="673" y="1781"/>
                  <a:pt x="673" y="1781"/>
                  <a:pt x="673" y="1781"/>
                </a:cubicBezTo>
                <a:cubicBezTo>
                  <a:pt x="368" y="1781"/>
                  <a:pt x="215" y="1709"/>
                  <a:pt x="161" y="1676"/>
                </a:cubicBezTo>
                <a:cubicBezTo>
                  <a:pt x="161" y="1666"/>
                  <a:pt x="161" y="1666"/>
                  <a:pt x="161" y="1666"/>
                </a:cubicBezTo>
                <a:cubicBezTo>
                  <a:pt x="165" y="1662"/>
                  <a:pt x="169" y="1659"/>
                  <a:pt x="173" y="1655"/>
                </a:cubicBezTo>
                <a:cubicBezTo>
                  <a:pt x="187" y="1643"/>
                  <a:pt x="188" y="1623"/>
                  <a:pt x="176" y="1609"/>
                </a:cubicBezTo>
                <a:cubicBezTo>
                  <a:pt x="172" y="1605"/>
                  <a:pt x="166" y="1602"/>
                  <a:pt x="161" y="1600"/>
                </a:cubicBezTo>
                <a:cubicBezTo>
                  <a:pt x="161" y="538"/>
                  <a:pt x="161" y="538"/>
                  <a:pt x="161" y="538"/>
                </a:cubicBezTo>
                <a:cubicBezTo>
                  <a:pt x="277" y="601"/>
                  <a:pt x="450" y="639"/>
                  <a:pt x="655" y="639"/>
                </a:cubicBezTo>
                <a:cubicBezTo>
                  <a:pt x="850" y="639"/>
                  <a:pt x="1054" y="606"/>
                  <a:pt x="1190" y="536"/>
                </a:cubicBezTo>
                <a:cubicBezTo>
                  <a:pt x="1190" y="1582"/>
                  <a:pt x="1190" y="1582"/>
                  <a:pt x="1190" y="1582"/>
                </a:cubicBezTo>
                <a:cubicBezTo>
                  <a:pt x="1173" y="1570"/>
                  <a:pt x="1155" y="1559"/>
                  <a:pt x="1137" y="1548"/>
                </a:cubicBezTo>
                <a:cubicBezTo>
                  <a:pt x="1121" y="1539"/>
                  <a:pt x="1102" y="1545"/>
                  <a:pt x="1093" y="1560"/>
                </a:cubicBezTo>
                <a:cubicBezTo>
                  <a:pt x="1084" y="1576"/>
                  <a:pt x="1090" y="1595"/>
                  <a:pt x="1105" y="1604"/>
                </a:cubicBezTo>
                <a:cubicBezTo>
                  <a:pt x="1137" y="1622"/>
                  <a:pt x="1166" y="1642"/>
                  <a:pt x="1190" y="1665"/>
                </a:cubicBezTo>
                <a:cubicBezTo>
                  <a:pt x="1190" y="1676"/>
                  <a:pt x="1190" y="1676"/>
                  <a:pt x="1190" y="1676"/>
                </a:cubicBezTo>
                <a:close/>
                <a:moveTo>
                  <a:pt x="569" y="1452"/>
                </a:moveTo>
                <a:cubicBezTo>
                  <a:pt x="529" y="1455"/>
                  <a:pt x="490" y="1460"/>
                  <a:pt x="454" y="1467"/>
                </a:cubicBezTo>
                <a:cubicBezTo>
                  <a:pt x="436" y="1470"/>
                  <a:pt x="425" y="1487"/>
                  <a:pt x="428" y="1504"/>
                </a:cubicBezTo>
                <a:cubicBezTo>
                  <a:pt x="430" y="1520"/>
                  <a:pt x="444" y="1531"/>
                  <a:pt x="459" y="1531"/>
                </a:cubicBezTo>
                <a:cubicBezTo>
                  <a:pt x="461" y="1531"/>
                  <a:pt x="463" y="1531"/>
                  <a:pt x="465" y="1530"/>
                </a:cubicBezTo>
                <a:cubicBezTo>
                  <a:pt x="500" y="1524"/>
                  <a:pt x="536" y="1520"/>
                  <a:pt x="574" y="1517"/>
                </a:cubicBezTo>
                <a:cubicBezTo>
                  <a:pt x="592" y="1516"/>
                  <a:pt x="605" y="1500"/>
                  <a:pt x="604" y="1482"/>
                </a:cubicBezTo>
                <a:cubicBezTo>
                  <a:pt x="602" y="1464"/>
                  <a:pt x="586" y="1451"/>
                  <a:pt x="569" y="1452"/>
                </a:cubicBezTo>
                <a:close/>
                <a:moveTo>
                  <a:pt x="340" y="1494"/>
                </a:moveTo>
                <a:cubicBezTo>
                  <a:pt x="301" y="1506"/>
                  <a:pt x="264" y="1522"/>
                  <a:pt x="230" y="1539"/>
                </a:cubicBezTo>
                <a:cubicBezTo>
                  <a:pt x="214" y="1547"/>
                  <a:pt x="209" y="1566"/>
                  <a:pt x="216" y="1582"/>
                </a:cubicBezTo>
                <a:cubicBezTo>
                  <a:pt x="222" y="1593"/>
                  <a:pt x="234" y="1600"/>
                  <a:pt x="245" y="1600"/>
                </a:cubicBezTo>
                <a:cubicBezTo>
                  <a:pt x="250" y="1600"/>
                  <a:pt x="255" y="1599"/>
                  <a:pt x="260" y="1596"/>
                </a:cubicBezTo>
                <a:cubicBezTo>
                  <a:pt x="290" y="1581"/>
                  <a:pt x="323" y="1567"/>
                  <a:pt x="359" y="1556"/>
                </a:cubicBezTo>
                <a:cubicBezTo>
                  <a:pt x="376" y="1551"/>
                  <a:pt x="385" y="1532"/>
                  <a:pt x="380" y="1515"/>
                </a:cubicBezTo>
                <a:cubicBezTo>
                  <a:pt x="375" y="1498"/>
                  <a:pt x="357" y="1489"/>
                  <a:pt x="340" y="1494"/>
                </a:cubicBezTo>
                <a:close/>
                <a:moveTo>
                  <a:pt x="1028" y="1500"/>
                </a:moveTo>
                <a:cubicBezTo>
                  <a:pt x="993" y="1488"/>
                  <a:pt x="955" y="1478"/>
                  <a:pt x="915" y="1470"/>
                </a:cubicBezTo>
                <a:cubicBezTo>
                  <a:pt x="898" y="1466"/>
                  <a:pt x="881" y="1478"/>
                  <a:pt x="877" y="1495"/>
                </a:cubicBezTo>
                <a:cubicBezTo>
                  <a:pt x="874" y="1513"/>
                  <a:pt x="885" y="1530"/>
                  <a:pt x="903" y="1533"/>
                </a:cubicBezTo>
                <a:cubicBezTo>
                  <a:pt x="940" y="1540"/>
                  <a:pt x="975" y="1550"/>
                  <a:pt x="1008" y="1561"/>
                </a:cubicBezTo>
                <a:cubicBezTo>
                  <a:pt x="1011" y="1562"/>
                  <a:pt x="1015" y="1562"/>
                  <a:pt x="1018" y="1562"/>
                </a:cubicBezTo>
                <a:cubicBezTo>
                  <a:pt x="1031" y="1562"/>
                  <a:pt x="1044" y="1554"/>
                  <a:pt x="1048" y="1541"/>
                </a:cubicBezTo>
                <a:cubicBezTo>
                  <a:pt x="1054" y="1524"/>
                  <a:pt x="1045" y="1506"/>
                  <a:pt x="1028" y="1500"/>
                </a:cubicBezTo>
                <a:close/>
                <a:moveTo>
                  <a:pt x="803" y="1445"/>
                </a:moveTo>
                <a:cubicBezTo>
                  <a:pt x="766" y="1442"/>
                  <a:pt x="726" y="1441"/>
                  <a:pt x="685" y="1442"/>
                </a:cubicBezTo>
                <a:cubicBezTo>
                  <a:pt x="668" y="1443"/>
                  <a:pt x="654" y="1458"/>
                  <a:pt x="654" y="1476"/>
                </a:cubicBezTo>
                <a:cubicBezTo>
                  <a:pt x="655" y="1493"/>
                  <a:pt x="670" y="1507"/>
                  <a:pt x="688" y="1506"/>
                </a:cubicBezTo>
                <a:cubicBezTo>
                  <a:pt x="726" y="1505"/>
                  <a:pt x="762" y="1506"/>
                  <a:pt x="796" y="1510"/>
                </a:cubicBezTo>
                <a:cubicBezTo>
                  <a:pt x="800" y="1510"/>
                  <a:pt x="803" y="1510"/>
                  <a:pt x="807" y="1509"/>
                </a:cubicBezTo>
                <a:cubicBezTo>
                  <a:pt x="820" y="1506"/>
                  <a:pt x="830" y="1495"/>
                  <a:pt x="832" y="1481"/>
                </a:cubicBezTo>
                <a:cubicBezTo>
                  <a:pt x="833" y="1463"/>
                  <a:pt x="820" y="1447"/>
                  <a:pt x="803" y="1445"/>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29" name="Freeform 15"/>
          <p:cNvSpPr>
            <a:spLocks noEditPoints="1"/>
          </p:cNvSpPr>
          <p:nvPr/>
        </p:nvSpPr>
        <p:spPr bwMode="auto">
          <a:xfrm>
            <a:off x="2941778" y="5587325"/>
            <a:ext cx="529555" cy="413009"/>
          </a:xfrm>
          <a:custGeom>
            <a:avLst/>
            <a:gdLst>
              <a:gd name="T0" fmla="*/ 1049 w 1536"/>
              <a:gd name="T1" fmla="*/ 328 h 1197"/>
              <a:gd name="T2" fmla="*/ 987 w 1536"/>
              <a:gd name="T3" fmla="*/ 396 h 1197"/>
              <a:gd name="T4" fmla="*/ 1035 w 1536"/>
              <a:gd name="T5" fmla="*/ 392 h 1197"/>
              <a:gd name="T6" fmla="*/ 1076 w 1536"/>
              <a:gd name="T7" fmla="*/ 353 h 1197"/>
              <a:gd name="T8" fmla="*/ 648 w 1536"/>
              <a:gd name="T9" fmla="*/ 336 h 1197"/>
              <a:gd name="T10" fmla="*/ 1026 w 1536"/>
              <a:gd name="T11" fmla="*/ 665 h 1197"/>
              <a:gd name="T12" fmla="*/ 1055 w 1536"/>
              <a:gd name="T13" fmla="*/ 633 h 1197"/>
              <a:gd name="T14" fmla="*/ 1311 w 1536"/>
              <a:gd name="T15" fmla="*/ 335 h 1197"/>
              <a:gd name="T16" fmla="*/ 1285 w 1536"/>
              <a:gd name="T17" fmla="*/ 377 h 1197"/>
              <a:gd name="T18" fmla="*/ 1240 w 1536"/>
              <a:gd name="T19" fmla="*/ 373 h 1197"/>
              <a:gd name="T20" fmla="*/ 1292 w 1536"/>
              <a:gd name="T21" fmla="*/ 362 h 1197"/>
              <a:gd name="T22" fmla="*/ 1256 w 1536"/>
              <a:gd name="T23" fmla="*/ 322 h 1197"/>
              <a:gd name="T24" fmla="*/ 1223 w 1536"/>
              <a:gd name="T25" fmla="*/ 306 h 1197"/>
              <a:gd name="T26" fmla="*/ 1241 w 1536"/>
              <a:gd name="T27" fmla="*/ 277 h 1197"/>
              <a:gd name="T28" fmla="*/ 1214 w 1536"/>
              <a:gd name="T29" fmla="*/ 184 h 1197"/>
              <a:gd name="T30" fmla="*/ 783 w 1536"/>
              <a:gd name="T31" fmla="*/ 77 h 1197"/>
              <a:gd name="T32" fmla="*/ 592 w 1536"/>
              <a:gd name="T33" fmla="*/ 217 h 1197"/>
              <a:gd name="T34" fmla="*/ 524 w 1536"/>
              <a:gd name="T35" fmla="*/ 524 h 1197"/>
              <a:gd name="T36" fmla="*/ 747 w 1536"/>
              <a:gd name="T37" fmla="*/ 692 h 1197"/>
              <a:gd name="T38" fmla="*/ 578 w 1536"/>
              <a:gd name="T39" fmla="*/ 790 h 1197"/>
              <a:gd name="T40" fmla="*/ 357 w 1536"/>
              <a:gd name="T41" fmla="*/ 469 h 1197"/>
              <a:gd name="T42" fmla="*/ 134 w 1536"/>
              <a:gd name="T43" fmla="*/ 703 h 1197"/>
              <a:gd name="T44" fmla="*/ 400 w 1536"/>
              <a:gd name="T45" fmla="*/ 1075 h 1197"/>
              <a:gd name="T46" fmla="*/ 634 w 1536"/>
              <a:gd name="T47" fmla="*/ 936 h 1197"/>
              <a:gd name="T48" fmla="*/ 653 w 1536"/>
              <a:gd name="T49" fmla="*/ 984 h 1197"/>
              <a:gd name="T50" fmla="*/ 722 w 1536"/>
              <a:gd name="T51" fmla="*/ 1111 h 1197"/>
              <a:gd name="T52" fmla="*/ 971 w 1536"/>
              <a:gd name="T53" fmla="*/ 750 h 1197"/>
              <a:gd name="T54" fmla="*/ 1167 w 1536"/>
              <a:gd name="T55" fmla="*/ 727 h 1197"/>
              <a:gd name="T56" fmla="*/ 1129 w 1536"/>
              <a:gd name="T57" fmla="*/ 804 h 1197"/>
              <a:gd name="T58" fmla="*/ 1387 w 1536"/>
              <a:gd name="T59" fmla="*/ 695 h 1197"/>
              <a:gd name="T60" fmla="*/ 922 w 1536"/>
              <a:gd name="T61" fmla="*/ 916 h 1197"/>
              <a:gd name="T62" fmla="*/ 980 w 1536"/>
              <a:gd name="T63" fmla="*/ 996 h 1197"/>
              <a:gd name="T64" fmla="*/ 117 w 1536"/>
              <a:gd name="T65" fmla="*/ 814 h 1197"/>
              <a:gd name="T66" fmla="*/ 211 w 1536"/>
              <a:gd name="T67" fmla="*/ 964 h 1197"/>
              <a:gd name="T68" fmla="*/ 104 w 1536"/>
              <a:gd name="T69" fmla="*/ 533 h 1197"/>
              <a:gd name="T70" fmla="*/ 54 w 1536"/>
              <a:gd name="T71" fmla="*/ 546 h 1197"/>
              <a:gd name="T72" fmla="*/ 99 w 1536"/>
              <a:gd name="T73" fmla="*/ 416 h 1197"/>
              <a:gd name="T74" fmla="*/ 1299 w 1536"/>
              <a:gd name="T75" fmla="*/ 292 h 1197"/>
              <a:gd name="T76" fmla="*/ 1311 w 1536"/>
              <a:gd name="T77" fmla="*/ 749 h 1197"/>
              <a:gd name="T78" fmla="*/ 1092 w 1536"/>
              <a:gd name="T79" fmla="*/ 860 h 1197"/>
              <a:gd name="T80" fmla="*/ 967 w 1536"/>
              <a:gd name="T81" fmla="*/ 793 h 1197"/>
              <a:gd name="T82" fmla="*/ 1009 w 1536"/>
              <a:gd name="T83" fmla="*/ 957 h 1197"/>
              <a:gd name="T84" fmla="*/ 944 w 1536"/>
              <a:gd name="T85" fmla="*/ 1092 h 1197"/>
              <a:gd name="T86" fmla="*/ 795 w 1536"/>
              <a:gd name="T87" fmla="*/ 1095 h 1197"/>
              <a:gd name="T88" fmla="*/ 559 w 1536"/>
              <a:gd name="T89" fmla="*/ 1109 h 1197"/>
              <a:gd name="T90" fmla="*/ 528 w 1536"/>
              <a:gd name="T91" fmla="*/ 976 h 1197"/>
              <a:gd name="T92" fmla="*/ 455 w 1536"/>
              <a:gd name="T93" fmla="*/ 1042 h 1197"/>
              <a:gd name="T94" fmla="*/ 270 w 1536"/>
              <a:gd name="T95" fmla="*/ 1156 h 1197"/>
              <a:gd name="T96" fmla="*/ 189 w 1536"/>
              <a:gd name="T97" fmla="*/ 1033 h 1197"/>
              <a:gd name="T98" fmla="*/ 38 w 1536"/>
              <a:gd name="T99" fmla="*/ 846 h 1197"/>
              <a:gd name="T100" fmla="*/ 109 w 1536"/>
              <a:gd name="T101" fmla="*/ 744 h 1197"/>
              <a:gd name="T102" fmla="*/ 69 w 1536"/>
              <a:gd name="T103" fmla="*/ 586 h 1197"/>
              <a:gd name="T104" fmla="*/ 8 w 1536"/>
              <a:gd name="T105" fmla="*/ 443 h 1197"/>
              <a:gd name="T106" fmla="*/ 118 w 1536"/>
              <a:gd name="T107" fmla="*/ 387 h 1197"/>
              <a:gd name="T108" fmla="*/ 115 w 1536"/>
              <a:gd name="T109" fmla="*/ 470 h 1197"/>
              <a:gd name="T110" fmla="*/ 94 w 1536"/>
              <a:gd name="T111" fmla="*/ 509 h 1197"/>
              <a:gd name="T112" fmla="*/ 359 w 1536"/>
              <a:gd name="T113" fmla="*/ 280 h 1197"/>
              <a:gd name="T114" fmla="*/ 638 w 1536"/>
              <a:gd name="T115" fmla="*/ 161 h 1197"/>
              <a:gd name="T116" fmla="*/ 1154 w 1536"/>
              <a:gd name="T117" fmla="*/ 103 h 1197"/>
              <a:gd name="T118" fmla="*/ 1323 w 1536"/>
              <a:gd name="T119" fmla="*/ 271 h 1197"/>
              <a:gd name="T120" fmla="*/ 1446 w 1536"/>
              <a:gd name="T121" fmla="*/ 194 h 1197"/>
              <a:gd name="T122" fmla="*/ 1446 w 1536"/>
              <a:gd name="T123" fmla="*/ 227 h 1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536" h="1197">
                <a:moveTo>
                  <a:pt x="906" y="316"/>
                </a:moveTo>
                <a:cubicBezTo>
                  <a:pt x="914" y="281"/>
                  <a:pt x="928" y="246"/>
                  <a:pt x="983" y="220"/>
                </a:cubicBezTo>
                <a:cubicBezTo>
                  <a:pt x="910" y="238"/>
                  <a:pt x="897" y="269"/>
                  <a:pt x="906" y="316"/>
                </a:cubicBezTo>
                <a:moveTo>
                  <a:pt x="1076" y="353"/>
                </a:moveTo>
                <a:cubicBezTo>
                  <a:pt x="1071" y="341"/>
                  <a:pt x="1061" y="332"/>
                  <a:pt x="1049" y="328"/>
                </a:cubicBezTo>
                <a:cubicBezTo>
                  <a:pt x="1059" y="323"/>
                  <a:pt x="1070" y="317"/>
                  <a:pt x="1078" y="309"/>
                </a:cubicBezTo>
                <a:cubicBezTo>
                  <a:pt x="1054" y="320"/>
                  <a:pt x="1026" y="317"/>
                  <a:pt x="1006" y="331"/>
                </a:cubicBezTo>
                <a:cubicBezTo>
                  <a:pt x="988" y="343"/>
                  <a:pt x="963" y="382"/>
                  <a:pt x="945" y="398"/>
                </a:cubicBezTo>
                <a:cubicBezTo>
                  <a:pt x="958" y="393"/>
                  <a:pt x="971" y="384"/>
                  <a:pt x="983" y="375"/>
                </a:cubicBezTo>
                <a:cubicBezTo>
                  <a:pt x="983" y="382"/>
                  <a:pt x="984" y="389"/>
                  <a:pt x="987" y="396"/>
                </a:cubicBezTo>
                <a:cubicBezTo>
                  <a:pt x="990" y="402"/>
                  <a:pt x="995" y="408"/>
                  <a:pt x="1001" y="413"/>
                </a:cubicBezTo>
                <a:cubicBezTo>
                  <a:pt x="999" y="411"/>
                  <a:pt x="998" y="409"/>
                  <a:pt x="997" y="407"/>
                </a:cubicBezTo>
                <a:cubicBezTo>
                  <a:pt x="992" y="397"/>
                  <a:pt x="996" y="385"/>
                  <a:pt x="1007" y="380"/>
                </a:cubicBezTo>
                <a:cubicBezTo>
                  <a:pt x="1017" y="375"/>
                  <a:pt x="1029" y="379"/>
                  <a:pt x="1034" y="389"/>
                </a:cubicBezTo>
                <a:cubicBezTo>
                  <a:pt x="1034" y="390"/>
                  <a:pt x="1035" y="391"/>
                  <a:pt x="1035" y="392"/>
                </a:cubicBezTo>
                <a:cubicBezTo>
                  <a:pt x="1025" y="400"/>
                  <a:pt x="1016" y="408"/>
                  <a:pt x="1009" y="418"/>
                </a:cubicBezTo>
                <a:cubicBezTo>
                  <a:pt x="1002" y="427"/>
                  <a:pt x="997" y="437"/>
                  <a:pt x="993" y="447"/>
                </a:cubicBezTo>
                <a:cubicBezTo>
                  <a:pt x="1028" y="406"/>
                  <a:pt x="1078" y="375"/>
                  <a:pt x="1126" y="361"/>
                </a:cubicBezTo>
                <a:cubicBezTo>
                  <a:pt x="1113" y="361"/>
                  <a:pt x="1097" y="364"/>
                  <a:pt x="1081" y="369"/>
                </a:cubicBezTo>
                <a:cubicBezTo>
                  <a:pt x="1080" y="364"/>
                  <a:pt x="1079" y="358"/>
                  <a:pt x="1076" y="353"/>
                </a:cubicBezTo>
                <a:close/>
                <a:moveTo>
                  <a:pt x="631" y="252"/>
                </a:moveTo>
                <a:cubicBezTo>
                  <a:pt x="605" y="279"/>
                  <a:pt x="579" y="370"/>
                  <a:pt x="570" y="406"/>
                </a:cubicBezTo>
                <a:cubicBezTo>
                  <a:pt x="583" y="376"/>
                  <a:pt x="616" y="291"/>
                  <a:pt x="641" y="270"/>
                </a:cubicBezTo>
                <a:cubicBezTo>
                  <a:pt x="648" y="264"/>
                  <a:pt x="653" y="260"/>
                  <a:pt x="659" y="258"/>
                </a:cubicBezTo>
                <a:cubicBezTo>
                  <a:pt x="641" y="288"/>
                  <a:pt x="642" y="295"/>
                  <a:pt x="648" y="336"/>
                </a:cubicBezTo>
                <a:cubicBezTo>
                  <a:pt x="653" y="295"/>
                  <a:pt x="668" y="279"/>
                  <a:pt x="691" y="248"/>
                </a:cubicBezTo>
                <a:cubicBezTo>
                  <a:pt x="717" y="242"/>
                  <a:pt x="741" y="234"/>
                  <a:pt x="767" y="224"/>
                </a:cubicBezTo>
                <a:cubicBezTo>
                  <a:pt x="737" y="227"/>
                  <a:pt x="708" y="230"/>
                  <a:pt x="678" y="233"/>
                </a:cubicBezTo>
                <a:cubicBezTo>
                  <a:pt x="653" y="235"/>
                  <a:pt x="649" y="235"/>
                  <a:pt x="631" y="252"/>
                </a:cubicBezTo>
                <a:close/>
                <a:moveTo>
                  <a:pt x="1026" y="665"/>
                </a:moveTo>
                <a:cubicBezTo>
                  <a:pt x="1025" y="676"/>
                  <a:pt x="1022" y="689"/>
                  <a:pt x="1020" y="700"/>
                </a:cubicBezTo>
                <a:cubicBezTo>
                  <a:pt x="1025" y="688"/>
                  <a:pt x="1031" y="674"/>
                  <a:pt x="1036" y="662"/>
                </a:cubicBezTo>
                <a:cubicBezTo>
                  <a:pt x="1041" y="650"/>
                  <a:pt x="1044" y="649"/>
                  <a:pt x="1056" y="643"/>
                </a:cubicBezTo>
                <a:cubicBezTo>
                  <a:pt x="1065" y="638"/>
                  <a:pt x="1080" y="632"/>
                  <a:pt x="1088" y="627"/>
                </a:cubicBezTo>
                <a:cubicBezTo>
                  <a:pt x="1080" y="629"/>
                  <a:pt x="1064" y="632"/>
                  <a:pt x="1055" y="633"/>
                </a:cubicBezTo>
                <a:cubicBezTo>
                  <a:pt x="1032" y="637"/>
                  <a:pt x="1030" y="643"/>
                  <a:pt x="1026" y="665"/>
                </a:cubicBezTo>
                <a:close/>
                <a:moveTo>
                  <a:pt x="1467" y="250"/>
                </a:moveTo>
                <a:cubicBezTo>
                  <a:pt x="1461" y="234"/>
                  <a:pt x="1435" y="211"/>
                  <a:pt x="1418" y="227"/>
                </a:cubicBezTo>
                <a:cubicBezTo>
                  <a:pt x="1402" y="243"/>
                  <a:pt x="1389" y="266"/>
                  <a:pt x="1371" y="280"/>
                </a:cubicBezTo>
                <a:cubicBezTo>
                  <a:pt x="1346" y="300"/>
                  <a:pt x="1303" y="293"/>
                  <a:pt x="1311" y="335"/>
                </a:cubicBezTo>
                <a:cubicBezTo>
                  <a:pt x="1317" y="365"/>
                  <a:pt x="1318" y="399"/>
                  <a:pt x="1312" y="427"/>
                </a:cubicBezTo>
                <a:cubicBezTo>
                  <a:pt x="1306" y="454"/>
                  <a:pt x="1299" y="492"/>
                  <a:pt x="1285" y="510"/>
                </a:cubicBezTo>
                <a:cubicBezTo>
                  <a:pt x="1289" y="495"/>
                  <a:pt x="1296" y="455"/>
                  <a:pt x="1298" y="428"/>
                </a:cubicBezTo>
                <a:cubicBezTo>
                  <a:pt x="1299" y="413"/>
                  <a:pt x="1298" y="395"/>
                  <a:pt x="1295" y="377"/>
                </a:cubicBezTo>
                <a:cubicBezTo>
                  <a:pt x="1292" y="377"/>
                  <a:pt x="1289" y="377"/>
                  <a:pt x="1285" y="377"/>
                </a:cubicBezTo>
                <a:cubicBezTo>
                  <a:pt x="1274" y="378"/>
                  <a:pt x="1255" y="394"/>
                  <a:pt x="1251" y="404"/>
                </a:cubicBezTo>
                <a:cubicBezTo>
                  <a:pt x="1237" y="433"/>
                  <a:pt x="1236" y="459"/>
                  <a:pt x="1220" y="486"/>
                </a:cubicBezTo>
                <a:cubicBezTo>
                  <a:pt x="1233" y="456"/>
                  <a:pt x="1225" y="429"/>
                  <a:pt x="1237" y="396"/>
                </a:cubicBezTo>
                <a:cubicBezTo>
                  <a:pt x="1241" y="385"/>
                  <a:pt x="1251" y="375"/>
                  <a:pt x="1263" y="369"/>
                </a:cubicBezTo>
                <a:cubicBezTo>
                  <a:pt x="1257" y="368"/>
                  <a:pt x="1250" y="371"/>
                  <a:pt x="1240" y="373"/>
                </a:cubicBezTo>
                <a:cubicBezTo>
                  <a:pt x="1199" y="383"/>
                  <a:pt x="1200" y="416"/>
                  <a:pt x="1175" y="447"/>
                </a:cubicBezTo>
                <a:cubicBezTo>
                  <a:pt x="1199" y="402"/>
                  <a:pt x="1187" y="372"/>
                  <a:pt x="1241" y="359"/>
                </a:cubicBezTo>
                <a:cubicBezTo>
                  <a:pt x="1258" y="356"/>
                  <a:pt x="1271" y="354"/>
                  <a:pt x="1283" y="363"/>
                </a:cubicBezTo>
                <a:cubicBezTo>
                  <a:pt x="1283" y="363"/>
                  <a:pt x="1283" y="363"/>
                  <a:pt x="1283" y="363"/>
                </a:cubicBezTo>
                <a:cubicBezTo>
                  <a:pt x="1286" y="363"/>
                  <a:pt x="1289" y="363"/>
                  <a:pt x="1292" y="362"/>
                </a:cubicBezTo>
                <a:cubicBezTo>
                  <a:pt x="1291" y="354"/>
                  <a:pt x="1289" y="346"/>
                  <a:pt x="1288" y="338"/>
                </a:cubicBezTo>
                <a:cubicBezTo>
                  <a:pt x="1263" y="335"/>
                  <a:pt x="1241" y="336"/>
                  <a:pt x="1215" y="340"/>
                </a:cubicBezTo>
                <a:cubicBezTo>
                  <a:pt x="1221" y="337"/>
                  <a:pt x="1226" y="335"/>
                  <a:pt x="1231" y="333"/>
                </a:cubicBezTo>
                <a:cubicBezTo>
                  <a:pt x="1239" y="330"/>
                  <a:pt x="1247" y="328"/>
                  <a:pt x="1255" y="327"/>
                </a:cubicBezTo>
                <a:cubicBezTo>
                  <a:pt x="1255" y="325"/>
                  <a:pt x="1256" y="323"/>
                  <a:pt x="1256" y="322"/>
                </a:cubicBezTo>
                <a:cubicBezTo>
                  <a:pt x="1257" y="313"/>
                  <a:pt x="1251" y="305"/>
                  <a:pt x="1242" y="305"/>
                </a:cubicBezTo>
                <a:cubicBezTo>
                  <a:pt x="1234" y="304"/>
                  <a:pt x="1227" y="310"/>
                  <a:pt x="1226" y="319"/>
                </a:cubicBezTo>
                <a:cubicBezTo>
                  <a:pt x="1225" y="322"/>
                  <a:pt x="1227" y="326"/>
                  <a:pt x="1229" y="329"/>
                </a:cubicBezTo>
                <a:cubicBezTo>
                  <a:pt x="1228" y="329"/>
                  <a:pt x="1228" y="328"/>
                  <a:pt x="1227" y="327"/>
                </a:cubicBezTo>
                <a:cubicBezTo>
                  <a:pt x="1224" y="321"/>
                  <a:pt x="1223" y="313"/>
                  <a:pt x="1223" y="306"/>
                </a:cubicBezTo>
                <a:cubicBezTo>
                  <a:pt x="1224" y="300"/>
                  <a:pt x="1226" y="295"/>
                  <a:pt x="1228" y="291"/>
                </a:cubicBezTo>
                <a:cubicBezTo>
                  <a:pt x="1227" y="291"/>
                  <a:pt x="1227" y="291"/>
                  <a:pt x="1226" y="291"/>
                </a:cubicBezTo>
                <a:cubicBezTo>
                  <a:pt x="1220" y="294"/>
                  <a:pt x="1207" y="293"/>
                  <a:pt x="1201" y="291"/>
                </a:cubicBezTo>
                <a:cubicBezTo>
                  <a:pt x="1213" y="289"/>
                  <a:pt x="1229" y="283"/>
                  <a:pt x="1240" y="278"/>
                </a:cubicBezTo>
                <a:cubicBezTo>
                  <a:pt x="1241" y="278"/>
                  <a:pt x="1241" y="278"/>
                  <a:pt x="1241" y="277"/>
                </a:cubicBezTo>
                <a:cubicBezTo>
                  <a:pt x="1248" y="273"/>
                  <a:pt x="1256" y="271"/>
                  <a:pt x="1264" y="272"/>
                </a:cubicBezTo>
                <a:cubicBezTo>
                  <a:pt x="1269" y="272"/>
                  <a:pt x="1273" y="274"/>
                  <a:pt x="1277" y="275"/>
                </a:cubicBezTo>
                <a:cubicBezTo>
                  <a:pt x="1282" y="277"/>
                  <a:pt x="1287" y="279"/>
                  <a:pt x="1294" y="281"/>
                </a:cubicBezTo>
                <a:cubicBezTo>
                  <a:pt x="1283" y="260"/>
                  <a:pt x="1272" y="240"/>
                  <a:pt x="1258" y="221"/>
                </a:cubicBezTo>
                <a:cubicBezTo>
                  <a:pt x="1245" y="202"/>
                  <a:pt x="1234" y="196"/>
                  <a:pt x="1214" y="184"/>
                </a:cubicBezTo>
                <a:cubicBezTo>
                  <a:pt x="1210" y="182"/>
                  <a:pt x="1205" y="179"/>
                  <a:pt x="1201" y="177"/>
                </a:cubicBezTo>
                <a:cubicBezTo>
                  <a:pt x="1187" y="174"/>
                  <a:pt x="1171" y="171"/>
                  <a:pt x="1157" y="174"/>
                </a:cubicBezTo>
                <a:cubicBezTo>
                  <a:pt x="1168" y="170"/>
                  <a:pt x="1177" y="168"/>
                  <a:pt x="1187" y="167"/>
                </a:cubicBezTo>
                <a:cubicBezTo>
                  <a:pt x="1159" y="147"/>
                  <a:pt x="1135" y="125"/>
                  <a:pt x="1108" y="102"/>
                </a:cubicBezTo>
                <a:cubicBezTo>
                  <a:pt x="1002" y="13"/>
                  <a:pt x="917" y="19"/>
                  <a:pt x="783" y="77"/>
                </a:cubicBezTo>
                <a:cubicBezTo>
                  <a:pt x="728" y="101"/>
                  <a:pt x="708" y="125"/>
                  <a:pt x="675" y="168"/>
                </a:cubicBezTo>
                <a:cubicBezTo>
                  <a:pt x="675" y="168"/>
                  <a:pt x="676" y="168"/>
                  <a:pt x="676" y="168"/>
                </a:cubicBezTo>
                <a:cubicBezTo>
                  <a:pt x="710" y="167"/>
                  <a:pt x="744" y="166"/>
                  <a:pt x="779" y="163"/>
                </a:cubicBezTo>
                <a:cubicBezTo>
                  <a:pt x="743" y="171"/>
                  <a:pt x="708" y="178"/>
                  <a:pt x="672" y="184"/>
                </a:cubicBezTo>
                <a:cubicBezTo>
                  <a:pt x="633" y="190"/>
                  <a:pt x="621" y="188"/>
                  <a:pt x="592" y="217"/>
                </a:cubicBezTo>
                <a:cubicBezTo>
                  <a:pt x="537" y="270"/>
                  <a:pt x="491" y="331"/>
                  <a:pt x="441" y="384"/>
                </a:cubicBezTo>
                <a:cubicBezTo>
                  <a:pt x="412" y="416"/>
                  <a:pt x="398" y="447"/>
                  <a:pt x="381" y="483"/>
                </a:cubicBezTo>
                <a:cubicBezTo>
                  <a:pt x="364" y="518"/>
                  <a:pt x="366" y="532"/>
                  <a:pt x="389" y="562"/>
                </a:cubicBezTo>
                <a:cubicBezTo>
                  <a:pt x="412" y="593"/>
                  <a:pt x="426" y="608"/>
                  <a:pt x="436" y="635"/>
                </a:cubicBezTo>
                <a:cubicBezTo>
                  <a:pt x="461" y="596"/>
                  <a:pt x="492" y="563"/>
                  <a:pt x="524" y="524"/>
                </a:cubicBezTo>
                <a:cubicBezTo>
                  <a:pt x="498" y="567"/>
                  <a:pt x="474" y="607"/>
                  <a:pt x="452" y="650"/>
                </a:cubicBezTo>
                <a:cubicBezTo>
                  <a:pt x="438" y="677"/>
                  <a:pt x="431" y="690"/>
                  <a:pt x="432" y="720"/>
                </a:cubicBezTo>
                <a:cubicBezTo>
                  <a:pt x="458" y="750"/>
                  <a:pt x="474" y="766"/>
                  <a:pt x="497" y="772"/>
                </a:cubicBezTo>
                <a:cubicBezTo>
                  <a:pt x="523" y="779"/>
                  <a:pt x="547" y="778"/>
                  <a:pt x="570" y="766"/>
                </a:cubicBezTo>
                <a:cubicBezTo>
                  <a:pt x="628" y="736"/>
                  <a:pt x="683" y="697"/>
                  <a:pt x="747" y="692"/>
                </a:cubicBezTo>
                <a:cubicBezTo>
                  <a:pt x="780" y="633"/>
                  <a:pt x="770" y="559"/>
                  <a:pt x="759" y="492"/>
                </a:cubicBezTo>
                <a:cubicBezTo>
                  <a:pt x="749" y="437"/>
                  <a:pt x="751" y="388"/>
                  <a:pt x="764" y="332"/>
                </a:cubicBezTo>
                <a:cubicBezTo>
                  <a:pt x="768" y="386"/>
                  <a:pt x="772" y="437"/>
                  <a:pt x="783" y="490"/>
                </a:cubicBezTo>
                <a:cubicBezTo>
                  <a:pt x="798" y="568"/>
                  <a:pt x="802" y="635"/>
                  <a:pt x="769" y="715"/>
                </a:cubicBezTo>
                <a:cubicBezTo>
                  <a:pt x="698" y="717"/>
                  <a:pt x="641" y="758"/>
                  <a:pt x="578" y="790"/>
                </a:cubicBezTo>
                <a:cubicBezTo>
                  <a:pt x="550" y="805"/>
                  <a:pt x="523" y="806"/>
                  <a:pt x="492" y="798"/>
                </a:cubicBezTo>
                <a:cubicBezTo>
                  <a:pt x="460" y="791"/>
                  <a:pt x="435" y="766"/>
                  <a:pt x="402" y="730"/>
                </a:cubicBezTo>
                <a:cubicBezTo>
                  <a:pt x="405" y="702"/>
                  <a:pt x="409" y="685"/>
                  <a:pt x="418" y="665"/>
                </a:cubicBezTo>
                <a:cubicBezTo>
                  <a:pt x="407" y="630"/>
                  <a:pt x="392" y="613"/>
                  <a:pt x="365" y="577"/>
                </a:cubicBezTo>
                <a:cubicBezTo>
                  <a:pt x="334" y="535"/>
                  <a:pt x="333" y="517"/>
                  <a:pt x="357" y="469"/>
                </a:cubicBezTo>
                <a:cubicBezTo>
                  <a:pt x="374" y="434"/>
                  <a:pt x="390" y="402"/>
                  <a:pt x="417" y="370"/>
                </a:cubicBezTo>
                <a:cubicBezTo>
                  <a:pt x="443" y="339"/>
                  <a:pt x="468" y="310"/>
                  <a:pt x="493" y="282"/>
                </a:cubicBezTo>
                <a:cubicBezTo>
                  <a:pt x="390" y="298"/>
                  <a:pt x="324" y="322"/>
                  <a:pt x="254" y="384"/>
                </a:cubicBezTo>
                <a:cubicBezTo>
                  <a:pt x="202" y="430"/>
                  <a:pt x="169" y="486"/>
                  <a:pt x="146" y="552"/>
                </a:cubicBezTo>
                <a:cubicBezTo>
                  <a:pt x="131" y="593"/>
                  <a:pt x="127" y="635"/>
                  <a:pt x="134" y="703"/>
                </a:cubicBezTo>
                <a:cubicBezTo>
                  <a:pt x="143" y="790"/>
                  <a:pt x="190" y="888"/>
                  <a:pt x="239" y="960"/>
                </a:cubicBezTo>
                <a:cubicBezTo>
                  <a:pt x="233" y="1005"/>
                  <a:pt x="225" y="1038"/>
                  <a:pt x="213" y="1070"/>
                </a:cubicBezTo>
                <a:cubicBezTo>
                  <a:pt x="199" y="1106"/>
                  <a:pt x="255" y="1117"/>
                  <a:pt x="282" y="1125"/>
                </a:cubicBezTo>
                <a:cubicBezTo>
                  <a:pt x="304" y="1131"/>
                  <a:pt x="388" y="1154"/>
                  <a:pt x="396" y="1124"/>
                </a:cubicBezTo>
                <a:cubicBezTo>
                  <a:pt x="401" y="1106"/>
                  <a:pt x="401" y="1094"/>
                  <a:pt x="400" y="1075"/>
                </a:cubicBezTo>
                <a:cubicBezTo>
                  <a:pt x="415" y="1045"/>
                  <a:pt x="419" y="1041"/>
                  <a:pt x="430" y="1024"/>
                </a:cubicBezTo>
                <a:cubicBezTo>
                  <a:pt x="442" y="1005"/>
                  <a:pt x="443" y="997"/>
                  <a:pt x="443" y="975"/>
                </a:cubicBezTo>
                <a:cubicBezTo>
                  <a:pt x="443" y="947"/>
                  <a:pt x="442" y="896"/>
                  <a:pt x="443" y="877"/>
                </a:cubicBezTo>
                <a:cubicBezTo>
                  <a:pt x="447" y="894"/>
                  <a:pt x="452" y="917"/>
                  <a:pt x="455" y="939"/>
                </a:cubicBezTo>
                <a:cubicBezTo>
                  <a:pt x="515" y="949"/>
                  <a:pt x="574" y="949"/>
                  <a:pt x="634" y="936"/>
                </a:cubicBezTo>
                <a:cubicBezTo>
                  <a:pt x="634" y="932"/>
                  <a:pt x="636" y="928"/>
                  <a:pt x="637" y="922"/>
                </a:cubicBezTo>
                <a:cubicBezTo>
                  <a:pt x="641" y="908"/>
                  <a:pt x="649" y="894"/>
                  <a:pt x="653" y="881"/>
                </a:cubicBezTo>
                <a:cubicBezTo>
                  <a:pt x="652" y="894"/>
                  <a:pt x="651" y="908"/>
                  <a:pt x="650" y="922"/>
                </a:cubicBezTo>
                <a:cubicBezTo>
                  <a:pt x="649" y="936"/>
                  <a:pt x="649" y="947"/>
                  <a:pt x="651" y="961"/>
                </a:cubicBezTo>
                <a:cubicBezTo>
                  <a:pt x="652" y="969"/>
                  <a:pt x="653" y="977"/>
                  <a:pt x="653" y="984"/>
                </a:cubicBezTo>
                <a:cubicBezTo>
                  <a:pt x="649" y="977"/>
                  <a:pt x="642" y="971"/>
                  <a:pt x="638" y="963"/>
                </a:cubicBezTo>
                <a:cubicBezTo>
                  <a:pt x="612" y="981"/>
                  <a:pt x="597" y="991"/>
                  <a:pt x="571" y="1004"/>
                </a:cubicBezTo>
                <a:cubicBezTo>
                  <a:pt x="544" y="1019"/>
                  <a:pt x="575" y="1071"/>
                  <a:pt x="587" y="1089"/>
                </a:cubicBezTo>
                <a:cubicBezTo>
                  <a:pt x="612" y="1129"/>
                  <a:pt x="641" y="1176"/>
                  <a:pt x="688" y="1151"/>
                </a:cubicBezTo>
                <a:cubicBezTo>
                  <a:pt x="703" y="1143"/>
                  <a:pt x="712" y="1125"/>
                  <a:pt x="722" y="1111"/>
                </a:cubicBezTo>
                <a:cubicBezTo>
                  <a:pt x="736" y="1103"/>
                  <a:pt x="808" y="1042"/>
                  <a:pt x="820" y="1036"/>
                </a:cubicBezTo>
                <a:cubicBezTo>
                  <a:pt x="836" y="1026"/>
                  <a:pt x="894" y="931"/>
                  <a:pt x="901" y="907"/>
                </a:cubicBezTo>
                <a:cubicBezTo>
                  <a:pt x="918" y="854"/>
                  <a:pt x="937" y="814"/>
                  <a:pt x="942" y="759"/>
                </a:cubicBezTo>
                <a:cubicBezTo>
                  <a:pt x="905" y="743"/>
                  <a:pt x="887" y="726"/>
                  <a:pt x="860" y="695"/>
                </a:cubicBezTo>
                <a:cubicBezTo>
                  <a:pt x="898" y="722"/>
                  <a:pt x="930" y="737"/>
                  <a:pt x="971" y="750"/>
                </a:cubicBezTo>
                <a:cubicBezTo>
                  <a:pt x="985" y="763"/>
                  <a:pt x="1000" y="776"/>
                  <a:pt x="1015" y="790"/>
                </a:cubicBezTo>
                <a:cubicBezTo>
                  <a:pt x="1038" y="810"/>
                  <a:pt x="1058" y="830"/>
                  <a:pt x="1091" y="831"/>
                </a:cubicBezTo>
                <a:cubicBezTo>
                  <a:pt x="1126" y="831"/>
                  <a:pt x="1166" y="804"/>
                  <a:pt x="1176" y="771"/>
                </a:cubicBezTo>
                <a:cubicBezTo>
                  <a:pt x="1180" y="758"/>
                  <a:pt x="1184" y="745"/>
                  <a:pt x="1187" y="733"/>
                </a:cubicBezTo>
                <a:cubicBezTo>
                  <a:pt x="1181" y="731"/>
                  <a:pt x="1174" y="729"/>
                  <a:pt x="1167" y="727"/>
                </a:cubicBezTo>
                <a:cubicBezTo>
                  <a:pt x="1160" y="744"/>
                  <a:pt x="1161" y="751"/>
                  <a:pt x="1157" y="764"/>
                </a:cubicBezTo>
                <a:cubicBezTo>
                  <a:pt x="1151" y="786"/>
                  <a:pt x="1121" y="801"/>
                  <a:pt x="1089" y="794"/>
                </a:cubicBezTo>
                <a:cubicBezTo>
                  <a:pt x="1078" y="791"/>
                  <a:pt x="1071" y="790"/>
                  <a:pt x="1067" y="787"/>
                </a:cubicBezTo>
                <a:cubicBezTo>
                  <a:pt x="1071" y="795"/>
                  <a:pt x="1077" y="803"/>
                  <a:pt x="1088" y="805"/>
                </a:cubicBezTo>
                <a:cubicBezTo>
                  <a:pt x="1101" y="807"/>
                  <a:pt x="1110" y="808"/>
                  <a:pt x="1129" y="804"/>
                </a:cubicBezTo>
                <a:cubicBezTo>
                  <a:pt x="1106" y="816"/>
                  <a:pt x="1099" y="816"/>
                  <a:pt x="1082" y="813"/>
                </a:cubicBezTo>
                <a:cubicBezTo>
                  <a:pt x="1040" y="803"/>
                  <a:pt x="1055" y="752"/>
                  <a:pt x="1064" y="720"/>
                </a:cubicBezTo>
                <a:cubicBezTo>
                  <a:pt x="1070" y="700"/>
                  <a:pt x="1068" y="679"/>
                  <a:pt x="1063" y="659"/>
                </a:cubicBezTo>
                <a:cubicBezTo>
                  <a:pt x="1080" y="670"/>
                  <a:pt x="1092" y="679"/>
                  <a:pt x="1111" y="685"/>
                </a:cubicBezTo>
                <a:cubicBezTo>
                  <a:pt x="1197" y="714"/>
                  <a:pt x="1300" y="744"/>
                  <a:pt x="1387" y="695"/>
                </a:cubicBezTo>
                <a:cubicBezTo>
                  <a:pt x="1455" y="657"/>
                  <a:pt x="1493" y="572"/>
                  <a:pt x="1501" y="495"/>
                </a:cubicBezTo>
                <a:cubicBezTo>
                  <a:pt x="1509" y="426"/>
                  <a:pt x="1496" y="318"/>
                  <a:pt x="1467" y="250"/>
                </a:cubicBezTo>
                <a:close/>
                <a:moveTo>
                  <a:pt x="963" y="865"/>
                </a:moveTo>
                <a:cubicBezTo>
                  <a:pt x="958" y="852"/>
                  <a:pt x="955" y="840"/>
                  <a:pt x="951" y="828"/>
                </a:cubicBezTo>
                <a:cubicBezTo>
                  <a:pt x="943" y="857"/>
                  <a:pt x="932" y="884"/>
                  <a:pt x="922" y="916"/>
                </a:cubicBezTo>
                <a:cubicBezTo>
                  <a:pt x="913" y="946"/>
                  <a:pt x="864" y="1032"/>
                  <a:pt x="836" y="1053"/>
                </a:cubicBezTo>
                <a:cubicBezTo>
                  <a:pt x="841" y="1057"/>
                  <a:pt x="851" y="1059"/>
                  <a:pt x="869" y="1061"/>
                </a:cubicBezTo>
                <a:cubicBezTo>
                  <a:pt x="882" y="1061"/>
                  <a:pt x="933" y="1062"/>
                  <a:pt x="946" y="1062"/>
                </a:cubicBezTo>
                <a:cubicBezTo>
                  <a:pt x="974" y="1063"/>
                  <a:pt x="984" y="1061"/>
                  <a:pt x="987" y="1029"/>
                </a:cubicBezTo>
                <a:cubicBezTo>
                  <a:pt x="989" y="1013"/>
                  <a:pt x="988" y="1010"/>
                  <a:pt x="980" y="996"/>
                </a:cubicBezTo>
                <a:cubicBezTo>
                  <a:pt x="979" y="972"/>
                  <a:pt x="978" y="947"/>
                  <a:pt x="978" y="923"/>
                </a:cubicBezTo>
                <a:cubicBezTo>
                  <a:pt x="977" y="900"/>
                  <a:pt x="972" y="886"/>
                  <a:pt x="963" y="865"/>
                </a:cubicBezTo>
                <a:close/>
                <a:moveTo>
                  <a:pt x="211" y="963"/>
                </a:moveTo>
                <a:cubicBezTo>
                  <a:pt x="177" y="911"/>
                  <a:pt x="146" y="849"/>
                  <a:pt x="127" y="787"/>
                </a:cubicBezTo>
                <a:cubicBezTo>
                  <a:pt x="124" y="796"/>
                  <a:pt x="121" y="804"/>
                  <a:pt x="117" y="814"/>
                </a:cubicBezTo>
                <a:cubicBezTo>
                  <a:pt x="102" y="829"/>
                  <a:pt x="87" y="845"/>
                  <a:pt x="71" y="860"/>
                </a:cubicBezTo>
                <a:cubicBezTo>
                  <a:pt x="60" y="872"/>
                  <a:pt x="58" y="872"/>
                  <a:pt x="60" y="888"/>
                </a:cubicBezTo>
                <a:cubicBezTo>
                  <a:pt x="63" y="911"/>
                  <a:pt x="76" y="935"/>
                  <a:pt x="96" y="955"/>
                </a:cubicBezTo>
                <a:cubicBezTo>
                  <a:pt x="114" y="973"/>
                  <a:pt x="176" y="1021"/>
                  <a:pt x="201" y="988"/>
                </a:cubicBezTo>
                <a:cubicBezTo>
                  <a:pt x="206" y="981"/>
                  <a:pt x="209" y="973"/>
                  <a:pt x="211" y="964"/>
                </a:cubicBezTo>
                <a:cubicBezTo>
                  <a:pt x="211" y="964"/>
                  <a:pt x="211" y="963"/>
                  <a:pt x="211" y="963"/>
                </a:cubicBezTo>
                <a:close/>
                <a:moveTo>
                  <a:pt x="122" y="554"/>
                </a:moveTo>
                <a:cubicBezTo>
                  <a:pt x="123" y="552"/>
                  <a:pt x="123" y="550"/>
                  <a:pt x="124" y="548"/>
                </a:cubicBezTo>
                <a:cubicBezTo>
                  <a:pt x="128" y="535"/>
                  <a:pt x="132" y="523"/>
                  <a:pt x="137" y="512"/>
                </a:cubicBezTo>
                <a:cubicBezTo>
                  <a:pt x="127" y="520"/>
                  <a:pt x="117" y="527"/>
                  <a:pt x="104" y="533"/>
                </a:cubicBezTo>
                <a:cubicBezTo>
                  <a:pt x="70" y="546"/>
                  <a:pt x="71" y="534"/>
                  <a:pt x="56" y="505"/>
                </a:cubicBezTo>
                <a:cubicBezTo>
                  <a:pt x="87" y="481"/>
                  <a:pt x="73" y="451"/>
                  <a:pt x="83" y="417"/>
                </a:cubicBezTo>
                <a:cubicBezTo>
                  <a:pt x="85" y="409"/>
                  <a:pt x="88" y="402"/>
                  <a:pt x="93" y="392"/>
                </a:cubicBezTo>
                <a:cubicBezTo>
                  <a:pt x="61" y="411"/>
                  <a:pt x="2" y="465"/>
                  <a:pt x="41" y="506"/>
                </a:cubicBezTo>
                <a:cubicBezTo>
                  <a:pt x="45" y="521"/>
                  <a:pt x="49" y="533"/>
                  <a:pt x="54" y="546"/>
                </a:cubicBezTo>
                <a:cubicBezTo>
                  <a:pt x="67" y="571"/>
                  <a:pt x="98" y="564"/>
                  <a:pt x="122" y="554"/>
                </a:cubicBezTo>
                <a:close/>
                <a:moveTo>
                  <a:pt x="97" y="428"/>
                </a:moveTo>
                <a:cubicBezTo>
                  <a:pt x="103" y="427"/>
                  <a:pt x="107" y="430"/>
                  <a:pt x="112" y="435"/>
                </a:cubicBezTo>
                <a:cubicBezTo>
                  <a:pt x="111" y="424"/>
                  <a:pt x="109" y="415"/>
                  <a:pt x="101" y="410"/>
                </a:cubicBezTo>
                <a:cubicBezTo>
                  <a:pt x="100" y="412"/>
                  <a:pt x="100" y="414"/>
                  <a:pt x="99" y="416"/>
                </a:cubicBezTo>
                <a:cubicBezTo>
                  <a:pt x="98" y="419"/>
                  <a:pt x="98" y="424"/>
                  <a:pt x="97" y="428"/>
                </a:cubicBezTo>
                <a:close/>
                <a:moveTo>
                  <a:pt x="1295" y="283"/>
                </a:moveTo>
                <a:cubicBezTo>
                  <a:pt x="1292" y="283"/>
                  <a:pt x="1289" y="283"/>
                  <a:pt x="1287" y="283"/>
                </a:cubicBezTo>
                <a:cubicBezTo>
                  <a:pt x="1291" y="286"/>
                  <a:pt x="1294" y="290"/>
                  <a:pt x="1295" y="295"/>
                </a:cubicBezTo>
                <a:cubicBezTo>
                  <a:pt x="1296" y="294"/>
                  <a:pt x="1298" y="293"/>
                  <a:pt x="1299" y="292"/>
                </a:cubicBezTo>
                <a:cubicBezTo>
                  <a:pt x="1297" y="289"/>
                  <a:pt x="1296" y="286"/>
                  <a:pt x="1295" y="283"/>
                </a:cubicBezTo>
                <a:close/>
                <a:moveTo>
                  <a:pt x="1532" y="496"/>
                </a:moveTo>
                <a:cubicBezTo>
                  <a:pt x="1527" y="546"/>
                  <a:pt x="1514" y="594"/>
                  <a:pt x="1491" y="635"/>
                </a:cubicBezTo>
                <a:cubicBezTo>
                  <a:pt x="1469" y="672"/>
                  <a:pt x="1440" y="703"/>
                  <a:pt x="1401" y="724"/>
                </a:cubicBezTo>
                <a:cubicBezTo>
                  <a:pt x="1374" y="738"/>
                  <a:pt x="1343" y="746"/>
                  <a:pt x="1311" y="749"/>
                </a:cubicBezTo>
                <a:cubicBezTo>
                  <a:pt x="1278" y="753"/>
                  <a:pt x="1243" y="751"/>
                  <a:pt x="1211" y="746"/>
                </a:cubicBezTo>
                <a:cubicBezTo>
                  <a:pt x="1210" y="750"/>
                  <a:pt x="1208" y="755"/>
                  <a:pt x="1207" y="761"/>
                </a:cubicBezTo>
                <a:cubicBezTo>
                  <a:pt x="1205" y="767"/>
                  <a:pt x="1203" y="773"/>
                  <a:pt x="1201" y="779"/>
                </a:cubicBezTo>
                <a:cubicBezTo>
                  <a:pt x="1195" y="801"/>
                  <a:pt x="1179" y="820"/>
                  <a:pt x="1160" y="834"/>
                </a:cubicBezTo>
                <a:cubicBezTo>
                  <a:pt x="1139" y="849"/>
                  <a:pt x="1115" y="859"/>
                  <a:pt x="1092" y="860"/>
                </a:cubicBezTo>
                <a:cubicBezTo>
                  <a:pt x="1070" y="861"/>
                  <a:pt x="1054" y="856"/>
                  <a:pt x="1039" y="847"/>
                </a:cubicBezTo>
                <a:cubicBezTo>
                  <a:pt x="1024" y="838"/>
                  <a:pt x="1012" y="827"/>
                  <a:pt x="998" y="814"/>
                </a:cubicBezTo>
                <a:cubicBezTo>
                  <a:pt x="981" y="797"/>
                  <a:pt x="981" y="797"/>
                  <a:pt x="981" y="797"/>
                </a:cubicBezTo>
                <a:cubicBezTo>
                  <a:pt x="977" y="793"/>
                  <a:pt x="973" y="789"/>
                  <a:pt x="969" y="785"/>
                </a:cubicBezTo>
                <a:cubicBezTo>
                  <a:pt x="968" y="788"/>
                  <a:pt x="968" y="790"/>
                  <a:pt x="967" y="793"/>
                </a:cubicBezTo>
                <a:cubicBezTo>
                  <a:pt x="974" y="805"/>
                  <a:pt x="978" y="817"/>
                  <a:pt x="983" y="829"/>
                </a:cubicBezTo>
                <a:cubicBezTo>
                  <a:pt x="985" y="837"/>
                  <a:pt x="988" y="845"/>
                  <a:pt x="992" y="853"/>
                </a:cubicBezTo>
                <a:cubicBezTo>
                  <a:pt x="997" y="866"/>
                  <a:pt x="1001" y="876"/>
                  <a:pt x="1004" y="887"/>
                </a:cubicBezTo>
                <a:cubicBezTo>
                  <a:pt x="1007" y="898"/>
                  <a:pt x="1008" y="909"/>
                  <a:pt x="1008" y="923"/>
                </a:cubicBezTo>
                <a:cubicBezTo>
                  <a:pt x="1009" y="934"/>
                  <a:pt x="1009" y="946"/>
                  <a:pt x="1009" y="957"/>
                </a:cubicBezTo>
                <a:cubicBezTo>
                  <a:pt x="1010" y="968"/>
                  <a:pt x="1010" y="979"/>
                  <a:pt x="1010" y="990"/>
                </a:cubicBezTo>
                <a:cubicBezTo>
                  <a:pt x="1015" y="998"/>
                  <a:pt x="1018" y="1004"/>
                  <a:pt x="1019" y="1011"/>
                </a:cubicBezTo>
                <a:cubicBezTo>
                  <a:pt x="1021" y="1018"/>
                  <a:pt x="1021" y="1025"/>
                  <a:pt x="1020" y="1036"/>
                </a:cubicBezTo>
                <a:cubicBezTo>
                  <a:pt x="1018" y="1061"/>
                  <a:pt x="1010" y="1075"/>
                  <a:pt x="996" y="1083"/>
                </a:cubicBezTo>
                <a:cubicBezTo>
                  <a:pt x="983" y="1091"/>
                  <a:pt x="965" y="1092"/>
                  <a:pt x="944" y="1092"/>
                </a:cubicBezTo>
                <a:cubicBezTo>
                  <a:pt x="941" y="1092"/>
                  <a:pt x="935" y="1092"/>
                  <a:pt x="929" y="1092"/>
                </a:cubicBezTo>
                <a:cubicBezTo>
                  <a:pt x="908" y="1092"/>
                  <a:pt x="876" y="1092"/>
                  <a:pt x="866" y="1091"/>
                </a:cubicBezTo>
                <a:cubicBezTo>
                  <a:pt x="852" y="1090"/>
                  <a:pt x="842" y="1089"/>
                  <a:pt x="832" y="1087"/>
                </a:cubicBezTo>
                <a:cubicBezTo>
                  <a:pt x="825" y="1085"/>
                  <a:pt x="819" y="1083"/>
                  <a:pt x="814" y="1079"/>
                </a:cubicBezTo>
                <a:cubicBezTo>
                  <a:pt x="807" y="1085"/>
                  <a:pt x="801" y="1090"/>
                  <a:pt x="795" y="1095"/>
                </a:cubicBezTo>
                <a:cubicBezTo>
                  <a:pt x="776" y="1110"/>
                  <a:pt x="757" y="1126"/>
                  <a:pt x="750" y="1131"/>
                </a:cubicBezTo>
                <a:cubicBezTo>
                  <a:pt x="747" y="1136"/>
                  <a:pt x="744" y="1140"/>
                  <a:pt x="742" y="1144"/>
                </a:cubicBezTo>
                <a:cubicBezTo>
                  <a:pt x="734" y="1158"/>
                  <a:pt x="728" y="1168"/>
                  <a:pt x="710" y="1178"/>
                </a:cubicBezTo>
                <a:cubicBezTo>
                  <a:pt x="674" y="1197"/>
                  <a:pt x="646" y="1196"/>
                  <a:pt x="622" y="1181"/>
                </a:cubicBezTo>
                <a:cubicBezTo>
                  <a:pt x="599" y="1166"/>
                  <a:pt x="579" y="1140"/>
                  <a:pt x="559" y="1109"/>
                </a:cubicBezTo>
                <a:cubicBezTo>
                  <a:pt x="550" y="1094"/>
                  <a:pt x="534" y="1070"/>
                  <a:pt x="527" y="1046"/>
                </a:cubicBezTo>
                <a:cubicBezTo>
                  <a:pt x="519" y="1020"/>
                  <a:pt x="520" y="995"/>
                  <a:pt x="546" y="981"/>
                </a:cubicBezTo>
                <a:cubicBezTo>
                  <a:pt x="547" y="980"/>
                  <a:pt x="549" y="980"/>
                  <a:pt x="550" y="979"/>
                </a:cubicBezTo>
                <a:cubicBezTo>
                  <a:pt x="552" y="978"/>
                  <a:pt x="555" y="976"/>
                  <a:pt x="557" y="975"/>
                </a:cubicBezTo>
                <a:cubicBezTo>
                  <a:pt x="548" y="976"/>
                  <a:pt x="538" y="976"/>
                  <a:pt x="528" y="976"/>
                </a:cubicBezTo>
                <a:cubicBezTo>
                  <a:pt x="508" y="976"/>
                  <a:pt x="489" y="974"/>
                  <a:pt x="469" y="972"/>
                </a:cubicBezTo>
                <a:cubicBezTo>
                  <a:pt x="469" y="974"/>
                  <a:pt x="469" y="976"/>
                  <a:pt x="469" y="977"/>
                </a:cubicBezTo>
                <a:cubicBezTo>
                  <a:pt x="471" y="990"/>
                  <a:pt x="472" y="999"/>
                  <a:pt x="471" y="1008"/>
                </a:cubicBezTo>
                <a:cubicBezTo>
                  <a:pt x="469" y="1017"/>
                  <a:pt x="466" y="1025"/>
                  <a:pt x="458" y="1036"/>
                </a:cubicBezTo>
                <a:cubicBezTo>
                  <a:pt x="458" y="1037"/>
                  <a:pt x="456" y="1039"/>
                  <a:pt x="455" y="1042"/>
                </a:cubicBezTo>
                <a:cubicBezTo>
                  <a:pt x="448" y="1052"/>
                  <a:pt x="443" y="1058"/>
                  <a:pt x="434" y="1079"/>
                </a:cubicBezTo>
                <a:cubicBezTo>
                  <a:pt x="435" y="1090"/>
                  <a:pt x="435" y="1098"/>
                  <a:pt x="434" y="1107"/>
                </a:cubicBezTo>
                <a:cubicBezTo>
                  <a:pt x="434" y="1116"/>
                  <a:pt x="432" y="1125"/>
                  <a:pt x="428" y="1137"/>
                </a:cubicBezTo>
                <a:cubicBezTo>
                  <a:pt x="420" y="1168"/>
                  <a:pt x="389" y="1175"/>
                  <a:pt x="355" y="1173"/>
                </a:cubicBezTo>
                <a:cubicBezTo>
                  <a:pt x="324" y="1171"/>
                  <a:pt x="290" y="1161"/>
                  <a:pt x="270" y="1156"/>
                </a:cubicBezTo>
                <a:cubicBezTo>
                  <a:pt x="266" y="1154"/>
                  <a:pt x="263" y="1154"/>
                  <a:pt x="259" y="1153"/>
                </a:cubicBezTo>
                <a:cubicBezTo>
                  <a:pt x="243" y="1148"/>
                  <a:pt x="225" y="1144"/>
                  <a:pt x="209" y="1137"/>
                </a:cubicBezTo>
                <a:cubicBezTo>
                  <a:pt x="179" y="1123"/>
                  <a:pt x="160" y="1101"/>
                  <a:pt x="179" y="1060"/>
                </a:cubicBezTo>
                <a:cubicBezTo>
                  <a:pt x="182" y="1053"/>
                  <a:pt x="185" y="1047"/>
                  <a:pt x="187" y="1040"/>
                </a:cubicBezTo>
                <a:cubicBezTo>
                  <a:pt x="188" y="1037"/>
                  <a:pt x="188" y="1035"/>
                  <a:pt x="189" y="1033"/>
                </a:cubicBezTo>
                <a:cubicBezTo>
                  <a:pt x="174" y="1035"/>
                  <a:pt x="157" y="1032"/>
                  <a:pt x="142" y="1026"/>
                </a:cubicBezTo>
                <a:cubicBezTo>
                  <a:pt x="114" y="1016"/>
                  <a:pt x="87" y="995"/>
                  <a:pt x="71" y="979"/>
                </a:cubicBezTo>
                <a:cubicBezTo>
                  <a:pt x="58" y="966"/>
                  <a:pt x="48" y="952"/>
                  <a:pt x="40" y="938"/>
                </a:cubicBezTo>
                <a:cubicBezTo>
                  <a:pt x="32" y="922"/>
                  <a:pt x="27" y="906"/>
                  <a:pt x="24" y="890"/>
                </a:cubicBezTo>
                <a:cubicBezTo>
                  <a:pt x="20" y="864"/>
                  <a:pt x="23" y="861"/>
                  <a:pt x="38" y="846"/>
                </a:cubicBezTo>
                <a:cubicBezTo>
                  <a:pt x="40" y="844"/>
                  <a:pt x="43" y="841"/>
                  <a:pt x="44" y="841"/>
                </a:cubicBezTo>
                <a:cubicBezTo>
                  <a:pt x="51" y="833"/>
                  <a:pt x="59" y="826"/>
                  <a:pt x="66" y="818"/>
                </a:cubicBezTo>
                <a:cubicBezTo>
                  <a:pt x="74" y="810"/>
                  <a:pt x="83" y="802"/>
                  <a:pt x="91" y="794"/>
                </a:cubicBezTo>
                <a:cubicBezTo>
                  <a:pt x="95" y="784"/>
                  <a:pt x="98" y="774"/>
                  <a:pt x="102" y="764"/>
                </a:cubicBezTo>
                <a:cubicBezTo>
                  <a:pt x="104" y="757"/>
                  <a:pt x="107" y="750"/>
                  <a:pt x="109" y="744"/>
                </a:cubicBezTo>
                <a:cubicBezTo>
                  <a:pt x="108" y="738"/>
                  <a:pt x="107" y="732"/>
                  <a:pt x="106" y="726"/>
                </a:cubicBezTo>
                <a:cubicBezTo>
                  <a:pt x="105" y="719"/>
                  <a:pt x="104" y="712"/>
                  <a:pt x="104" y="706"/>
                </a:cubicBezTo>
                <a:cubicBezTo>
                  <a:pt x="101" y="678"/>
                  <a:pt x="101" y="655"/>
                  <a:pt x="101" y="633"/>
                </a:cubicBezTo>
                <a:cubicBezTo>
                  <a:pt x="102" y="617"/>
                  <a:pt x="104" y="602"/>
                  <a:pt x="106" y="587"/>
                </a:cubicBezTo>
                <a:cubicBezTo>
                  <a:pt x="93" y="590"/>
                  <a:pt x="80" y="590"/>
                  <a:pt x="69" y="586"/>
                </a:cubicBezTo>
                <a:cubicBezTo>
                  <a:pt x="54" y="581"/>
                  <a:pt x="41" y="571"/>
                  <a:pt x="34" y="555"/>
                </a:cubicBezTo>
                <a:cubicBezTo>
                  <a:pt x="31" y="549"/>
                  <a:pt x="28" y="543"/>
                  <a:pt x="26" y="536"/>
                </a:cubicBezTo>
                <a:cubicBezTo>
                  <a:pt x="24" y="530"/>
                  <a:pt x="22" y="523"/>
                  <a:pt x="20" y="515"/>
                </a:cubicBezTo>
                <a:cubicBezTo>
                  <a:pt x="10" y="505"/>
                  <a:pt x="4" y="493"/>
                  <a:pt x="2" y="482"/>
                </a:cubicBezTo>
                <a:cubicBezTo>
                  <a:pt x="0" y="468"/>
                  <a:pt x="3" y="455"/>
                  <a:pt x="8" y="443"/>
                </a:cubicBezTo>
                <a:cubicBezTo>
                  <a:pt x="14" y="431"/>
                  <a:pt x="23" y="419"/>
                  <a:pt x="33" y="408"/>
                </a:cubicBezTo>
                <a:cubicBezTo>
                  <a:pt x="60" y="380"/>
                  <a:pt x="99" y="359"/>
                  <a:pt x="117" y="356"/>
                </a:cubicBezTo>
                <a:cubicBezTo>
                  <a:pt x="130" y="353"/>
                  <a:pt x="130" y="353"/>
                  <a:pt x="130" y="353"/>
                </a:cubicBezTo>
                <a:cubicBezTo>
                  <a:pt x="126" y="366"/>
                  <a:pt x="126" y="366"/>
                  <a:pt x="126" y="366"/>
                </a:cubicBezTo>
                <a:cubicBezTo>
                  <a:pt x="123" y="373"/>
                  <a:pt x="121" y="380"/>
                  <a:pt x="118" y="387"/>
                </a:cubicBezTo>
                <a:cubicBezTo>
                  <a:pt x="117" y="389"/>
                  <a:pt x="116" y="390"/>
                  <a:pt x="116" y="393"/>
                </a:cubicBezTo>
                <a:cubicBezTo>
                  <a:pt x="124" y="399"/>
                  <a:pt x="129" y="408"/>
                  <a:pt x="131" y="419"/>
                </a:cubicBezTo>
                <a:cubicBezTo>
                  <a:pt x="135" y="435"/>
                  <a:pt x="132" y="453"/>
                  <a:pt x="129" y="467"/>
                </a:cubicBezTo>
                <a:cubicBezTo>
                  <a:pt x="126" y="483"/>
                  <a:pt x="126" y="483"/>
                  <a:pt x="126" y="483"/>
                </a:cubicBezTo>
                <a:cubicBezTo>
                  <a:pt x="115" y="470"/>
                  <a:pt x="115" y="470"/>
                  <a:pt x="115" y="470"/>
                </a:cubicBezTo>
                <a:cubicBezTo>
                  <a:pt x="113" y="467"/>
                  <a:pt x="111" y="464"/>
                  <a:pt x="109" y="461"/>
                </a:cubicBezTo>
                <a:cubicBezTo>
                  <a:pt x="107" y="458"/>
                  <a:pt x="105" y="455"/>
                  <a:pt x="103" y="453"/>
                </a:cubicBezTo>
                <a:cubicBezTo>
                  <a:pt x="102" y="474"/>
                  <a:pt x="99" y="496"/>
                  <a:pt x="84" y="510"/>
                </a:cubicBezTo>
                <a:cubicBezTo>
                  <a:pt x="84" y="512"/>
                  <a:pt x="84" y="513"/>
                  <a:pt x="85" y="513"/>
                </a:cubicBezTo>
                <a:cubicBezTo>
                  <a:pt x="85" y="513"/>
                  <a:pt x="88" y="512"/>
                  <a:pt x="94" y="509"/>
                </a:cubicBezTo>
                <a:cubicBezTo>
                  <a:pt x="105" y="505"/>
                  <a:pt x="114" y="499"/>
                  <a:pt x="123" y="491"/>
                </a:cubicBezTo>
                <a:cubicBezTo>
                  <a:pt x="132" y="482"/>
                  <a:pt x="141" y="473"/>
                  <a:pt x="149" y="463"/>
                </a:cubicBezTo>
                <a:cubicBezTo>
                  <a:pt x="159" y="444"/>
                  <a:pt x="170" y="427"/>
                  <a:pt x="183" y="410"/>
                </a:cubicBezTo>
                <a:cubicBezTo>
                  <a:pt x="196" y="393"/>
                  <a:pt x="211" y="376"/>
                  <a:pt x="229" y="361"/>
                </a:cubicBezTo>
                <a:cubicBezTo>
                  <a:pt x="271" y="323"/>
                  <a:pt x="312" y="298"/>
                  <a:pt x="359" y="280"/>
                </a:cubicBezTo>
                <a:cubicBezTo>
                  <a:pt x="405" y="262"/>
                  <a:pt x="457" y="251"/>
                  <a:pt x="520" y="241"/>
                </a:cubicBezTo>
                <a:cubicBezTo>
                  <a:pt x="527" y="233"/>
                  <a:pt x="535" y="225"/>
                  <a:pt x="544" y="217"/>
                </a:cubicBezTo>
                <a:cubicBezTo>
                  <a:pt x="553" y="208"/>
                  <a:pt x="562" y="200"/>
                  <a:pt x="571" y="191"/>
                </a:cubicBezTo>
                <a:cubicBezTo>
                  <a:pt x="585" y="179"/>
                  <a:pt x="596" y="172"/>
                  <a:pt x="607" y="168"/>
                </a:cubicBezTo>
                <a:cubicBezTo>
                  <a:pt x="617" y="164"/>
                  <a:pt x="627" y="162"/>
                  <a:pt x="638" y="161"/>
                </a:cubicBezTo>
                <a:cubicBezTo>
                  <a:pt x="658" y="136"/>
                  <a:pt x="675" y="114"/>
                  <a:pt x="696" y="95"/>
                </a:cubicBezTo>
                <a:cubicBezTo>
                  <a:pt x="717" y="75"/>
                  <a:pt x="742" y="58"/>
                  <a:pt x="775" y="44"/>
                </a:cubicBezTo>
                <a:cubicBezTo>
                  <a:pt x="845" y="15"/>
                  <a:pt x="903" y="0"/>
                  <a:pt x="958" y="3"/>
                </a:cubicBezTo>
                <a:cubicBezTo>
                  <a:pt x="1014" y="7"/>
                  <a:pt x="1066" y="29"/>
                  <a:pt x="1122" y="75"/>
                </a:cubicBezTo>
                <a:cubicBezTo>
                  <a:pt x="1133" y="84"/>
                  <a:pt x="1144" y="93"/>
                  <a:pt x="1154" y="103"/>
                </a:cubicBezTo>
                <a:cubicBezTo>
                  <a:pt x="1178" y="123"/>
                  <a:pt x="1201" y="143"/>
                  <a:pt x="1228" y="160"/>
                </a:cubicBezTo>
                <a:cubicBezTo>
                  <a:pt x="1238" y="167"/>
                  <a:pt x="1247" y="172"/>
                  <a:pt x="1255" y="179"/>
                </a:cubicBezTo>
                <a:cubicBezTo>
                  <a:pt x="1264" y="185"/>
                  <a:pt x="1271" y="192"/>
                  <a:pt x="1279" y="202"/>
                </a:cubicBezTo>
                <a:cubicBezTo>
                  <a:pt x="1289" y="214"/>
                  <a:pt x="1298" y="225"/>
                  <a:pt x="1306" y="238"/>
                </a:cubicBezTo>
                <a:cubicBezTo>
                  <a:pt x="1313" y="248"/>
                  <a:pt x="1318" y="259"/>
                  <a:pt x="1323" y="271"/>
                </a:cubicBezTo>
                <a:cubicBezTo>
                  <a:pt x="1335" y="267"/>
                  <a:pt x="1347" y="262"/>
                  <a:pt x="1356" y="253"/>
                </a:cubicBezTo>
                <a:cubicBezTo>
                  <a:pt x="1365" y="246"/>
                  <a:pt x="1372" y="236"/>
                  <a:pt x="1379" y="226"/>
                </a:cubicBezTo>
                <a:cubicBezTo>
                  <a:pt x="1385" y="217"/>
                  <a:pt x="1391" y="208"/>
                  <a:pt x="1399" y="200"/>
                </a:cubicBezTo>
                <a:cubicBezTo>
                  <a:pt x="1401" y="198"/>
                  <a:pt x="1404" y="196"/>
                  <a:pt x="1407" y="194"/>
                </a:cubicBezTo>
                <a:cubicBezTo>
                  <a:pt x="1418" y="188"/>
                  <a:pt x="1433" y="189"/>
                  <a:pt x="1446" y="194"/>
                </a:cubicBezTo>
                <a:cubicBezTo>
                  <a:pt x="1459" y="198"/>
                  <a:pt x="1472" y="206"/>
                  <a:pt x="1480" y="214"/>
                </a:cubicBezTo>
                <a:cubicBezTo>
                  <a:pt x="1484" y="218"/>
                  <a:pt x="1487" y="222"/>
                  <a:pt x="1489" y="226"/>
                </a:cubicBezTo>
                <a:cubicBezTo>
                  <a:pt x="1506" y="259"/>
                  <a:pt x="1518" y="304"/>
                  <a:pt x="1526" y="350"/>
                </a:cubicBezTo>
                <a:cubicBezTo>
                  <a:pt x="1534" y="402"/>
                  <a:pt x="1536" y="457"/>
                  <a:pt x="1532" y="496"/>
                </a:cubicBezTo>
                <a:close/>
                <a:moveTo>
                  <a:pt x="1446" y="227"/>
                </a:moveTo>
                <a:cubicBezTo>
                  <a:pt x="1435" y="268"/>
                  <a:pt x="1415" y="303"/>
                  <a:pt x="1371" y="318"/>
                </a:cubicBezTo>
                <a:cubicBezTo>
                  <a:pt x="1350" y="326"/>
                  <a:pt x="1336" y="318"/>
                  <a:pt x="1315" y="312"/>
                </a:cubicBezTo>
                <a:cubicBezTo>
                  <a:pt x="1336" y="314"/>
                  <a:pt x="1348" y="317"/>
                  <a:pt x="1367" y="308"/>
                </a:cubicBezTo>
                <a:cubicBezTo>
                  <a:pt x="1403" y="290"/>
                  <a:pt x="1429" y="262"/>
                  <a:pt x="1446" y="227"/>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56" name="Freeform 5"/>
          <p:cNvSpPr>
            <a:spLocks noEditPoints="1"/>
          </p:cNvSpPr>
          <p:nvPr/>
        </p:nvSpPr>
        <p:spPr bwMode="auto">
          <a:xfrm>
            <a:off x="5188642" y="5551486"/>
            <a:ext cx="264058" cy="402907"/>
          </a:xfrm>
          <a:custGeom>
            <a:avLst/>
            <a:gdLst>
              <a:gd name="T0" fmla="*/ 3252 w 3252"/>
              <a:gd name="T1" fmla="*/ 0 h 4962"/>
              <a:gd name="T2" fmla="*/ 3252 w 3252"/>
              <a:gd name="T3" fmla="*/ 1502 h 4962"/>
              <a:gd name="T4" fmla="*/ 1749 w 3252"/>
              <a:gd name="T5" fmla="*/ 1502 h 4962"/>
              <a:gd name="T6" fmla="*/ 1749 w 3252"/>
              <a:gd name="T7" fmla="*/ 0 h 4962"/>
              <a:gd name="T8" fmla="*/ 3252 w 3252"/>
              <a:gd name="T9" fmla="*/ 0 h 4962"/>
              <a:gd name="T10" fmla="*/ 3252 w 3252"/>
              <a:gd name="T11" fmla="*/ 0 h 4962"/>
              <a:gd name="T12" fmla="*/ 3252 w 3252"/>
              <a:gd name="T13" fmla="*/ 0 h 4962"/>
              <a:gd name="T14" fmla="*/ 1749 w 3252"/>
              <a:gd name="T15" fmla="*/ 1727 h 4962"/>
              <a:gd name="T16" fmla="*/ 1749 w 3252"/>
              <a:gd name="T17" fmla="*/ 3236 h 4962"/>
              <a:gd name="T18" fmla="*/ 3252 w 3252"/>
              <a:gd name="T19" fmla="*/ 3236 h 4962"/>
              <a:gd name="T20" fmla="*/ 3252 w 3252"/>
              <a:gd name="T21" fmla="*/ 1727 h 4962"/>
              <a:gd name="T22" fmla="*/ 1749 w 3252"/>
              <a:gd name="T23" fmla="*/ 1727 h 4962"/>
              <a:gd name="T24" fmla="*/ 1749 w 3252"/>
              <a:gd name="T25" fmla="*/ 1727 h 4962"/>
              <a:gd name="T26" fmla="*/ 1749 w 3252"/>
              <a:gd name="T27" fmla="*/ 1727 h 4962"/>
              <a:gd name="T28" fmla="*/ 0 w 3252"/>
              <a:gd name="T29" fmla="*/ 0 h 4962"/>
              <a:gd name="T30" fmla="*/ 0 w 3252"/>
              <a:gd name="T31" fmla="*/ 1502 h 4962"/>
              <a:gd name="T32" fmla="*/ 1524 w 3252"/>
              <a:gd name="T33" fmla="*/ 1502 h 4962"/>
              <a:gd name="T34" fmla="*/ 1524 w 3252"/>
              <a:gd name="T35" fmla="*/ 0 h 4962"/>
              <a:gd name="T36" fmla="*/ 0 w 3252"/>
              <a:gd name="T37" fmla="*/ 0 h 4962"/>
              <a:gd name="T38" fmla="*/ 0 w 3252"/>
              <a:gd name="T39" fmla="*/ 0 h 4962"/>
              <a:gd name="T40" fmla="*/ 0 w 3252"/>
              <a:gd name="T41" fmla="*/ 0 h 4962"/>
              <a:gd name="T42" fmla="*/ 0 w 3252"/>
              <a:gd name="T43" fmla="*/ 1727 h 4962"/>
              <a:gd name="T44" fmla="*/ 0 w 3252"/>
              <a:gd name="T45" fmla="*/ 3236 h 4962"/>
              <a:gd name="T46" fmla="*/ 1524 w 3252"/>
              <a:gd name="T47" fmla="*/ 3236 h 4962"/>
              <a:gd name="T48" fmla="*/ 1524 w 3252"/>
              <a:gd name="T49" fmla="*/ 1727 h 4962"/>
              <a:gd name="T50" fmla="*/ 0 w 3252"/>
              <a:gd name="T51" fmla="*/ 1727 h 4962"/>
              <a:gd name="T52" fmla="*/ 0 w 3252"/>
              <a:gd name="T53" fmla="*/ 1727 h 4962"/>
              <a:gd name="T54" fmla="*/ 0 w 3252"/>
              <a:gd name="T55" fmla="*/ 1727 h 4962"/>
              <a:gd name="T56" fmla="*/ 0 w 3252"/>
              <a:gd name="T57" fmla="*/ 3460 h 4962"/>
              <a:gd name="T58" fmla="*/ 0 w 3252"/>
              <a:gd name="T59" fmla="*/ 4962 h 4962"/>
              <a:gd name="T60" fmla="*/ 3252 w 3252"/>
              <a:gd name="T61" fmla="*/ 4962 h 4962"/>
              <a:gd name="T62" fmla="*/ 3252 w 3252"/>
              <a:gd name="T63" fmla="*/ 3460 h 4962"/>
              <a:gd name="T64" fmla="*/ 0 w 3252"/>
              <a:gd name="T65" fmla="*/ 3460 h 4962"/>
              <a:gd name="T66" fmla="*/ 0 w 3252"/>
              <a:gd name="T67" fmla="*/ 3460 h 4962"/>
              <a:gd name="T68" fmla="*/ 0 w 3252"/>
              <a:gd name="T69" fmla="*/ 3460 h 49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252" h="4962">
                <a:moveTo>
                  <a:pt x="3252" y="0"/>
                </a:moveTo>
                <a:lnTo>
                  <a:pt x="3252" y="1502"/>
                </a:lnTo>
                <a:lnTo>
                  <a:pt x="1749" y="1502"/>
                </a:lnTo>
                <a:lnTo>
                  <a:pt x="1749" y="0"/>
                </a:lnTo>
                <a:lnTo>
                  <a:pt x="3252" y="0"/>
                </a:lnTo>
                <a:lnTo>
                  <a:pt x="3252" y="0"/>
                </a:lnTo>
                <a:lnTo>
                  <a:pt x="3252" y="0"/>
                </a:lnTo>
                <a:close/>
                <a:moveTo>
                  <a:pt x="1749" y="1727"/>
                </a:moveTo>
                <a:lnTo>
                  <a:pt x="1749" y="3236"/>
                </a:lnTo>
                <a:lnTo>
                  <a:pt x="3252" y="3236"/>
                </a:lnTo>
                <a:lnTo>
                  <a:pt x="3252" y="1727"/>
                </a:lnTo>
                <a:lnTo>
                  <a:pt x="1749" y="1727"/>
                </a:lnTo>
                <a:lnTo>
                  <a:pt x="1749" y="1727"/>
                </a:lnTo>
                <a:lnTo>
                  <a:pt x="1749" y="1727"/>
                </a:lnTo>
                <a:close/>
                <a:moveTo>
                  <a:pt x="0" y="0"/>
                </a:moveTo>
                <a:lnTo>
                  <a:pt x="0" y="1502"/>
                </a:lnTo>
                <a:lnTo>
                  <a:pt x="1524" y="1502"/>
                </a:lnTo>
                <a:lnTo>
                  <a:pt x="1524" y="0"/>
                </a:lnTo>
                <a:lnTo>
                  <a:pt x="0" y="0"/>
                </a:lnTo>
                <a:lnTo>
                  <a:pt x="0" y="0"/>
                </a:lnTo>
                <a:lnTo>
                  <a:pt x="0" y="0"/>
                </a:lnTo>
                <a:close/>
                <a:moveTo>
                  <a:pt x="0" y="1727"/>
                </a:moveTo>
                <a:lnTo>
                  <a:pt x="0" y="3236"/>
                </a:lnTo>
                <a:lnTo>
                  <a:pt x="1524" y="3236"/>
                </a:lnTo>
                <a:lnTo>
                  <a:pt x="1524" y="1727"/>
                </a:lnTo>
                <a:lnTo>
                  <a:pt x="0" y="1727"/>
                </a:lnTo>
                <a:lnTo>
                  <a:pt x="0" y="1727"/>
                </a:lnTo>
                <a:lnTo>
                  <a:pt x="0" y="1727"/>
                </a:lnTo>
                <a:close/>
                <a:moveTo>
                  <a:pt x="0" y="3460"/>
                </a:moveTo>
                <a:lnTo>
                  <a:pt x="0" y="4962"/>
                </a:lnTo>
                <a:lnTo>
                  <a:pt x="3252" y="4962"/>
                </a:lnTo>
                <a:lnTo>
                  <a:pt x="3252" y="3460"/>
                </a:lnTo>
                <a:lnTo>
                  <a:pt x="0" y="3460"/>
                </a:lnTo>
                <a:lnTo>
                  <a:pt x="0" y="3460"/>
                </a:lnTo>
                <a:lnTo>
                  <a:pt x="0" y="3460"/>
                </a:lnTo>
                <a:close/>
              </a:path>
            </a:pathLst>
          </a:custGeom>
          <a:solidFill>
            <a:schemeClr val="bg1"/>
          </a:solidFill>
          <a:ln>
            <a:noFill/>
          </a:ln>
        </p:spPr>
        <p:txBody>
          <a:bodyPr vert="horz" wrap="square" lIns="93247" tIns="46623" rIns="93247" bIns="46623" numCol="1" anchor="t" anchorCtr="0" compatLnSpc="1">
            <a:prstTxWarp prst="textNoShape">
              <a:avLst/>
            </a:prstTxWarp>
          </a:bodyPr>
          <a:lstStyle/>
          <a:p>
            <a:pPr defTabSz="932194" fontAlgn="auto">
              <a:spcBef>
                <a:spcPts val="0"/>
              </a:spcBef>
              <a:spcAft>
                <a:spcPts val="0"/>
              </a:spcAft>
              <a:defRPr/>
            </a:pPr>
            <a:endParaRPr lang="en-US" sz="1798" kern="0">
              <a:solidFill>
                <a:srgbClr val="505050"/>
              </a:solidFill>
              <a:latin typeface="Segoe UI"/>
              <a:cs typeface="+mn-cs"/>
            </a:endParaRPr>
          </a:p>
        </p:txBody>
      </p:sp>
      <p:sp>
        <p:nvSpPr>
          <p:cNvPr id="65" name="Freeform 38"/>
          <p:cNvSpPr>
            <a:spLocks noEditPoints="1"/>
          </p:cNvSpPr>
          <p:nvPr/>
        </p:nvSpPr>
        <p:spPr bwMode="auto">
          <a:xfrm>
            <a:off x="10199872" y="1846552"/>
            <a:ext cx="852804" cy="316888"/>
          </a:xfrm>
          <a:custGeom>
            <a:avLst/>
            <a:gdLst>
              <a:gd name="T0" fmla="*/ 1859 w 2166"/>
              <a:gd name="T1" fmla="*/ 170 h 803"/>
              <a:gd name="T2" fmla="*/ 1837 w 2166"/>
              <a:gd name="T3" fmla="*/ 781 h 803"/>
              <a:gd name="T4" fmla="*/ 2144 w 2166"/>
              <a:gd name="T5" fmla="*/ 803 h 803"/>
              <a:gd name="T6" fmla="*/ 2166 w 2166"/>
              <a:gd name="T7" fmla="*/ 192 h 803"/>
              <a:gd name="T8" fmla="*/ 2136 w 2166"/>
              <a:gd name="T9" fmla="*/ 669 h 803"/>
              <a:gd name="T10" fmla="*/ 1868 w 2166"/>
              <a:gd name="T11" fmla="*/ 221 h 803"/>
              <a:gd name="T12" fmla="*/ 2136 w 2166"/>
              <a:gd name="T13" fmla="*/ 669 h 803"/>
              <a:gd name="T14" fmla="*/ 1651 w 2166"/>
              <a:gd name="T15" fmla="*/ 617 h 803"/>
              <a:gd name="T16" fmla="*/ 1604 w 2166"/>
              <a:gd name="T17" fmla="*/ 29 h 803"/>
              <a:gd name="T18" fmla="*/ 744 w 2166"/>
              <a:gd name="T19" fmla="*/ 75 h 803"/>
              <a:gd name="T20" fmla="*/ 654 w 2166"/>
              <a:gd name="T21" fmla="*/ 730 h 803"/>
              <a:gd name="T22" fmla="*/ 1685 w 2166"/>
              <a:gd name="T23" fmla="*/ 787 h 803"/>
              <a:gd name="T24" fmla="*/ 1651 w 2166"/>
              <a:gd name="T25" fmla="*/ 617 h 803"/>
              <a:gd name="T26" fmla="*/ 1274 w 2166"/>
              <a:gd name="T27" fmla="*/ 743 h 803"/>
              <a:gd name="T28" fmla="*/ 1087 w 2166"/>
              <a:gd name="T29" fmla="*/ 734 h 803"/>
              <a:gd name="T30" fmla="*/ 1122 w 2166"/>
              <a:gd name="T31" fmla="*/ 692 h 803"/>
              <a:gd name="T32" fmla="*/ 1270 w 2166"/>
              <a:gd name="T33" fmla="*/ 698 h 803"/>
              <a:gd name="T34" fmla="*/ 1274 w 2166"/>
              <a:gd name="T35" fmla="*/ 743 h 803"/>
              <a:gd name="T36" fmla="*/ 780 w 2166"/>
              <a:gd name="T37" fmla="*/ 617 h 803"/>
              <a:gd name="T38" fmla="*/ 805 w 2166"/>
              <a:gd name="T39" fmla="*/ 60 h 803"/>
              <a:gd name="T40" fmla="*/ 1618 w 2166"/>
              <a:gd name="T41" fmla="*/ 83 h 803"/>
              <a:gd name="T42" fmla="*/ 1618 w 2166"/>
              <a:gd name="T43" fmla="*/ 617 h 803"/>
              <a:gd name="T44" fmla="*/ 52 w 2166"/>
              <a:gd name="T45" fmla="*/ 730 h 803"/>
              <a:gd name="T46" fmla="*/ 483 w 2166"/>
              <a:gd name="T47" fmla="*/ 749 h 803"/>
              <a:gd name="T48" fmla="*/ 500 w 2166"/>
              <a:gd name="T49" fmla="*/ 73 h 803"/>
              <a:gd name="T50" fmla="*/ 68 w 2166"/>
              <a:gd name="T51" fmla="*/ 53 h 803"/>
              <a:gd name="T52" fmla="*/ 52 w 2166"/>
              <a:gd name="T53" fmla="*/ 73 h 803"/>
              <a:gd name="T54" fmla="*/ 52 w 2166"/>
              <a:gd name="T55" fmla="*/ 367 h 803"/>
              <a:gd name="T56" fmla="*/ 0 w 2166"/>
              <a:gd name="T57" fmla="*/ 376 h 803"/>
              <a:gd name="T58" fmla="*/ 20 w 2166"/>
              <a:gd name="T59" fmla="*/ 0 h 803"/>
              <a:gd name="T60" fmla="*/ 554 w 2166"/>
              <a:gd name="T61" fmla="*/ 20 h 803"/>
              <a:gd name="T62" fmla="*/ 532 w 2166"/>
              <a:gd name="T63" fmla="*/ 803 h 803"/>
              <a:gd name="T64" fmla="*/ 0 w 2166"/>
              <a:gd name="T65" fmla="*/ 783 h 803"/>
              <a:gd name="T66" fmla="*/ 0 w 2166"/>
              <a:gd name="T67" fmla="*/ 657 h 8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166" h="803">
                <a:moveTo>
                  <a:pt x="2144" y="170"/>
                </a:moveTo>
                <a:cubicBezTo>
                  <a:pt x="1859" y="170"/>
                  <a:pt x="1859" y="170"/>
                  <a:pt x="1859" y="170"/>
                </a:cubicBezTo>
                <a:cubicBezTo>
                  <a:pt x="1846" y="170"/>
                  <a:pt x="1837" y="179"/>
                  <a:pt x="1837" y="192"/>
                </a:cubicBezTo>
                <a:cubicBezTo>
                  <a:pt x="1837" y="781"/>
                  <a:pt x="1837" y="781"/>
                  <a:pt x="1837" y="781"/>
                </a:cubicBezTo>
                <a:cubicBezTo>
                  <a:pt x="1837" y="793"/>
                  <a:pt x="1846" y="803"/>
                  <a:pt x="1859" y="803"/>
                </a:cubicBezTo>
                <a:cubicBezTo>
                  <a:pt x="2144" y="803"/>
                  <a:pt x="2144" y="803"/>
                  <a:pt x="2144" y="803"/>
                </a:cubicBezTo>
                <a:cubicBezTo>
                  <a:pt x="2157" y="803"/>
                  <a:pt x="2166" y="793"/>
                  <a:pt x="2166" y="781"/>
                </a:cubicBezTo>
                <a:cubicBezTo>
                  <a:pt x="2166" y="192"/>
                  <a:pt x="2166" y="192"/>
                  <a:pt x="2166" y="192"/>
                </a:cubicBezTo>
                <a:cubicBezTo>
                  <a:pt x="2166" y="179"/>
                  <a:pt x="2157" y="170"/>
                  <a:pt x="2144" y="170"/>
                </a:cubicBezTo>
                <a:close/>
                <a:moveTo>
                  <a:pt x="2136" y="669"/>
                </a:moveTo>
                <a:cubicBezTo>
                  <a:pt x="1868" y="669"/>
                  <a:pt x="1868" y="669"/>
                  <a:pt x="1868" y="669"/>
                </a:cubicBezTo>
                <a:cubicBezTo>
                  <a:pt x="1868" y="221"/>
                  <a:pt x="1868" y="221"/>
                  <a:pt x="1868" y="221"/>
                </a:cubicBezTo>
                <a:cubicBezTo>
                  <a:pt x="2136" y="221"/>
                  <a:pt x="2136" y="221"/>
                  <a:pt x="2136" y="221"/>
                </a:cubicBezTo>
                <a:cubicBezTo>
                  <a:pt x="2136" y="669"/>
                  <a:pt x="2136" y="669"/>
                  <a:pt x="2136" y="669"/>
                </a:cubicBezTo>
                <a:cubicBezTo>
                  <a:pt x="2136" y="669"/>
                  <a:pt x="2136" y="669"/>
                  <a:pt x="2136" y="669"/>
                </a:cubicBezTo>
                <a:close/>
                <a:moveTo>
                  <a:pt x="1651" y="617"/>
                </a:moveTo>
                <a:cubicBezTo>
                  <a:pt x="1651" y="75"/>
                  <a:pt x="1651" y="75"/>
                  <a:pt x="1651" y="75"/>
                </a:cubicBezTo>
                <a:cubicBezTo>
                  <a:pt x="1651" y="50"/>
                  <a:pt x="1630" y="29"/>
                  <a:pt x="1604" y="29"/>
                </a:cubicBezTo>
                <a:cubicBezTo>
                  <a:pt x="790" y="29"/>
                  <a:pt x="790" y="29"/>
                  <a:pt x="790" y="29"/>
                </a:cubicBezTo>
                <a:cubicBezTo>
                  <a:pt x="765" y="29"/>
                  <a:pt x="744" y="50"/>
                  <a:pt x="744" y="75"/>
                </a:cubicBezTo>
                <a:cubicBezTo>
                  <a:pt x="744" y="617"/>
                  <a:pt x="744" y="617"/>
                  <a:pt x="744" y="617"/>
                </a:cubicBezTo>
                <a:cubicBezTo>
                  <a:pt x="654" y="730"/>
                  <a:pt x="654" y="730"/>
                  <a:pt x="654" y="730"/>
                </a:cubicBezTo>
                <a:cubicBezTo>
                  <a:pt x="654" y="761"/>
                  <a:pt x="679" y="787"/>
                  <a:pt x="710" y="787"/>
                </a:cubicBezTo>
                <a:cubicBezTo>
                  <a:pt x="1685" y="787"/>
                  <a:pt x="1685" y="787"/>
                  <a:pt x="1685" y="787"/>
                </a:cubicBezTo>
                <a:cubicBezTo>
                  <a:pt x="1715" y="787"/>
                  <a:pt x="1742" y="761"/>
                  <a:pt x="1742" y="730"/>
                </a:cubicBezTo>
                <a:cubicBezTo>
                  <a:pt x="1651" y="617"/>
                  <a:pt x="1651" y="617"/>
                  <a:pt x="1651" y="617"/>
                </a:cubicBezTo>
                <a:cubicBezTo>
                  <a:pt x="1651" y="617"/>
                  <a:pt x="1651" y="617"/>
                  <a:pt x="1651" y="617"/>
                </a:cubicBezTo>
                <a:close/>
                <a:moveTo>
                  <a:pt x="1274" y="743"/>
                </a:moveTo>
                <a:cubicBezTo>
                  <a:pt x="1105" y="743"/>
                  <a:pt x="1105" y="743"/>
                  <a:pt x="1105" y="743"/>
                </a:cubicBezTo>
                <a:cubicBezTo>
                  <a:pt x="1095" y="743"/>
                  <a:pt x="1087" y="739"/>
                  <a:pt x="1087" y="734"/>
                </a:cubicBezTo>
                <a:cubicBezTo>
                  <a:pt x="1108" y="698"/>
                  <a:pt x="1108" y="698"/>
                  <a:pt x="1108" y="698"/>
                </a:cubicBezTo>
                <a:cubicBezTo>
                  <a:pt x="1108" y="694"/>
                  <a:pt x="1114" y="692"/>
                  <a:pt x="1122" y="692"/>
                </a:cubicBezTo>
                <a:cubicBezTo>
                  <a:pt x="1257" y="692"/>
                  <a:pt x="1257" y="692"/>
                  <a:pt x="1257" y="692"/>
                </a:cubicBezTo>
                <a:cubicBezTo>
                  <a:pt x="1264" y="692"/>
                  <a:pt x="1270" y="694"/>
                  <a:pt x="1270" y="698"/>
                </a:cubicBezTo>
                <a:cubicBezTo>
                  <a:pt x="1291" y="734"/>
                  <a:pt x="1291" y="734"/>
                  <a:pt x="1291" y="734"/>
                </a:cubicBezTo>
                <a:cubicBezTo>
                  <a:pt x="1291" y="739"/>
                  <a:pt x="1283" y="743"/>
                  <a:pt x="1274" y="743"/>
                </a:cubicBezTo>
                <a:close/>
                <a:moveTo>
                  <a:pt x="1618" y="617"/>
                </a:moveTo>
                <a:cubicBezTo>
                  <a:pt x="780" y="617"/>
                  <a:pt x="780" y="617"/>
                  <a:pt x="780" y="617"/>
                </a:cubicBezTo>
                <a:cubicBezTo>
                  <a:pt x="780" y="83"/>
                  <a:pt x="780" y="83"/>
                  <a:pt x="780" y="83"/>
                </a:cubicBezTo>
                <a:cubicBezTo>
                  <a:pt x="780" y="70"/>
                  <a:pt x="790" y="60"/>
                  <a:pt x="805" y="60"/>
                </a:cubicBezTo>
                <a:cubicBezTo>
                  <a:pt x="1595" y="60"/>
                  <a:pt x="1595" y="60"/>
                  <a:pt x="1595" y="60"/>
                </a:cubicBezTo>
                <a:cubicBezTo>
                  <a:pt x="1608" y="60"/>
                  <a:pt x="1618" y="70"/>
                  <a:pt x="1618" y="83"/>
                </a:cubicBezTo>
                <a:cubicBezTo>
                  <a:pt x="1618" y="617"/>
                  <a:pt x="1618" y="617"/>
                  <a:pt x="1618" y="617"/>
                </a:cubicBezTo>
                <a:cubicBezTo>
                  <a:pt x="1618" y="617"/>
                  <a:pt x="1618" y="617"/>
                  <a:pt x="1618" y="617"/>
                </a:cubicBezTo>
                <a:close/>
                <a:moveTo>
                  <a:pt x="52" y="657"/>
                </a:moveTo>
                <a:cubicBezTo>
                  <a:pt x="52" y="678"/>
                  <a:pt x="52" y="702"/>
                  <a:pt x="52" y="730"/>
                </a:cubicBezTo>
                <a:cubicBezTo>
                  <a:pt x="52" y="740"/>
                  <a:pt x="60" y="749"/>
                  <a:pt x="68" y="749"/>
                </a:cubicBezTo>
                <a:cubicBezTo>
                  <a:pt x="68" y="749"/>
                  <a:pt x="68" y="749"/>
                  <a:pt x="483" y="749"/>
                </a:cubicBezTo>
                <a:cubicBezTo>
                  <a:pt x="492" y="749"/>
                  <a:pt x="500" y="740"/>
                  <a:pt x="500" y="730"/>
                </a:cubicBezTo>
                <a:cubicBezTo>
                  <a:pt x="500" y="730"/>
                  <a:pt x="500" y="730"/>
                  <a:pt x="500" y="73"/>
                </a:cubicBezTo>
                <a:cubicBezTo>
                  <a:pt x="500" y="62"/>
                  <a:pt x="492" y="53"/>
                  <a:pt x="483" y="53"/>
                </a:cubicBezTo>
                <a:cubicBezTo>
                  <a:pt x="483" y="53"/>
                  <a:pt x="483" y="53"/>
                  <a:pt x="68" y="53"/>
                </a:cubicBezTo>
                <a:cubicBezTo>
                  <a:pt x="60" y="53"/>
                  <a:pt x="52" y="62"/>
                  <a:pt x="52" y="73"/>
                </a:cubicBezTo>
                <a:cubicBezTo>
                  <a:pt x="52" y="73"/>
                  <a:pt x="52" y="73"/>
                  <a:pt x="52" y="73"/>
                </a:cubicBezTo>
                <a:cubicBezTo>
                  <a:pt x="52" y="73"/>
                  <a:pt x="52" y="73"/>
                  <a:pt x="52" y="73"/>
                </a:cubicBezTo>
                <a:cubicBezTo>
                  <a:pt x="52" y="235"/>
                  <a:pt x="52" y="321"/>
                  <a:pt x="52" y="367"/>
                </a:cubicBezTo>
                <a:lnTo>
                  <a:pt x="52" y="657"/>
                </a:lnTo>
                <a:close/>
                <a:moveTo>
                  <a:pt x="0" y="376"/>
                </a:moveTo>
                <a:cubicBezTo>
                  <a:pt x="0" y="313"/>
                  <a:pt x="0" y="205"/>
                  <a:pt x="0" y="20"/>
                </a:cubicBezTo>
                <a:cubicBezTo>
                  <a:pt x="0" y="7"/>
                  <a:pt x="8" y="0"/>
                  <a:pt x="20" y="0"/>
                </a:cubicBezTo>
                <a:cubicBezTo>
                  <a:pt x="20" y="0"/>
                  <a:pt x="20" y="0"/>
                  <a:pt x="532" y="0"/>
                </a:cubicBezTo>
                <a:cubicBezTo>
                  <a:pt x="544" y="0"/>
                  <a:pt x="554" y="7"/>
                  <a:pt x="554" y="20"/>
                </a:cubicBezTo>
                <a:cubicBezTo>
                  <a:pt x="554" y="20"/>
                  <a:pt x="554" y="20"/>
                  <a:pt x="554" y="783"/>
                </a:cubicBezTo>
                <a:cubicBezTo>
                  <a:pt x="554" y="796"/>
                  <a:pt x="544" y="803"/>
                  <a:pt x="532" y="803"/>
                </a:cubicBezTo>
                <a:cubicBezTo>
                  <a:pt x="532" y="803"/>
                  <a:pt x="532" y="803"/>
                  <a:pt x="20" y="803"/>
                </a:cubicBezTo>
                <a:cubicBezTo>
                  <a:pt x="8" y="803"/>
                  <a:pt x="0" y="796"/>
                  <a:pt x="0" y="783"/>
                </a:cubicBezTo>
                <a:cubicBezTo>
                  <a:pt x="0" y="783"/>
                  <a:pt x="0" y="760"/>
                  <a:pt x="0" y="687"/>
                </a:cubicBezTo>
                <a:cubicBezTo>
                  <a:pt x="0" y="678"/>
                  <a:pt x="0" y="668"/>
                  <a:pt x="0" y="657"/>
                </a:cubicBezTo>
                <a:lnTo>
                  <a:pt x="0" y="37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78" name="Freeform 51"/>
          <p:cNvSpPr>
            <a:spLocks noEditPoints="1"/>
          </p:cNvSpPr>
          <p:nvPr/>
        </p:nvSpPr>
        <p:spPr bwMode="auto">
          <a:xfrm>
            <a:off x="4429125" y="1838871"/>
            <a:ext cx="371475" cy="371475"/>
          </a:xfrm>
          <a:custGeom>
            <a:avLst/>
            <a:gdLst>
              <a:gd name="T0" fmla="*/ 88 w 96"/>
              <a:gd name="T1" fmla="*/ 56 h 96"/>
              <a:gd name="T2" fmla="*/ 72 w 96"/>
              <a:gd name="T3" fmla="*/ 64 h 96"/>
              <a:gd name="T4" fmla="*/ 72 w 96"/>
              <a:gd name="T5" fmla="*/ 76 h 96"/>
              <a:gd name="T6" fmla="*/ 88 w 96"/>
              <a:gd name="T7" fmla="*/ 68 h 96"/>
              <a:gd name="T8" fmla="*/ 72 w 96"/>
              <a:gd name="T9" fmla="*/ 76 h 96"/>
              <a:gd name="T10" fmla="*/ 88 w 96"/>
              <a:gd name="T11" fmla="*/ 52 h 96"/>
              <a:gd name="T12" fmla="*/ 72 w 96"/>
              <a:gd name="T13" fmla="*/ 44 h 96"/>
              <a:gd name="T14" fmla="*/ 72 w 96"/>
              <a:gd name="T15" fmla="*/ 28 h 96"/>
              <a:gd name="T16" fmla="*/ 88 w 96"/>
              <a:gd name="T17" fmla="*/ 20 h 96"/>
              <a:gd name="T18" fmla="*/ 72 w 96"/>
              <a:gd name="T19" fmla="*/ 28 h 96"/>
              <a:gd name="T20" fmla="*/ 88 w 96"/>
              <a:gd name="T21" fmla="*/ 40 h 96"/>
              <a:gd name="T22" fmla="*/ 72 w 96"/>
              <a:gd name="T23" fmla="*/ 32 h 96"/>
              <a:gd name="T24" fmla="*/ 96 w 96"/>
              <a:gd name="T25" fmla="*/ 17 h 96"/>
              <a:gd name="T26" fmla="*/ 91 w 96"/>
              <a:gd name="T27" fmla="*/ 84 h 96"/>
              <a:gd name="T28" fmla="*/ 56 w 96"/>
              <a:gd name="T29" fmla="*/ 96 h 96"/>
              <a:gd name="T30" fmla="*/ 0 w 96"/>
              <a:gd name="T31" fmla="*/ 10 h 96"/>
              <a:gd name="T32" fmla="*/ 56 w 96"/>
              <a:gd name="T33" fmla="*/ 12 h 96"/>
              <a:gd name="T34" fmla="*/ 96 w 96"/>
              <a:gd name="T35" fmla="*/ 17 h 96"/>
              <a:gd name="T36" fmla="*/ 31 w 96"/>
              <a:gd name="T37" fmla="*/ 48 h 96"/>
              <a:gd name="T38" fmla="*/ 33 w 96"/>
              <a:gd name="T39" fmla="*/ 28 h 96"/>
              <a:gd name="T40" fmla="*/ 27 w 96"/>
              <a:gd name="T41" fmla="*/ 41 h 96"/>
              <a:gd name="T42" fmla="*/ 27 w 96"/>
              <a:gd name="T43" fmla="*/ 43 h 96"/>
              <a:gd name="T44" fmla="*/ 26 w 96"/>
              <a:gd name="T45" fmla="*/ 43 h 96"/>
              <a:gd name="T46" fmla="*/ 26 w 96"/>
              <a:gd name="T47" fmla="*/ 42 h 96"/>
              <a:gd name="T48" fmla="*/ 25 w 96"/>
              <a:gd name="T49" fmla="*/ 40 h 96"/>
              <a:gd name="T50" fmla="*/ 12 w 96"/>
              <a:gd name="T51" fmla="*/ 29 h 96"/>
              <a:gd name="T52" fmla="*/ 11 w 96"/>
              <a:gd name="T53" fmla="*/ 67 h 96"/>
              <a:gd name="T54" fmla="*/ 25 w 96"/>
              <a:gd name="T55" fmla="*/ 55 h 96"/>
              <a:gd name="T56" fmla="*/ 26 w 96"/>
              <a:gd name="T57" fmla="*/ 53 h 96"/>
              <a:gd name="T58" fmla="*/ 26 w 96"/>
              <a:gd name="T59" fmla="*/ 52 h 96"/>
              <a:gd name="T60" fmla="*/ 26 w 96"/>
              <a:gd name="T61" fmla="*/ 53 h 96"/>
              <a:gd name="T62" fmla="*/ 27 w 96"/>
              <a:gd name="T63" fmla="*/ 54 h 96"/>
              <a:gd name="T64" fmla="*/ 33 w 96"/>
              <a:gd name="T65" fmla="*/ 68 h 96"/>
              <a:gd name="T66" fmla="*/ 92 w 96"/>
              <a:gd name="T67" fmla="*/ 17 h 96"/>
              <a:gd name="T68" fmla="*/ 56 w 96"/>
              <a:gd name="T69" fmla="*/ 16 h 96"/>
              <a:gd name="T70" fmla="*/ 68 w 96"/>
              <a:gd name="T71" fmla="*/ 20 h 96"/>
              <a:gd name="T72" fmla="*/ 56 w 96"/>
              <a:gd name="T73" fmla="*/ 28 h 96"/>
              <a:gd name="T74" fmla="*/ 68 w 96"/>
              <a:gd name="T75" fmla="*/ 32 h 96"/>
              <a:gd name="T76" fmla="*/ 56 w 96"/>
              <a:gd name="T77" fmla="*/ 40 h 96"/>
              <a:gd name="T78" fmla="*/ 68 w 96"/>
              <a:gd name="T79" fmla="*/ 44 h 96"/>
              <a:gd name="T80" fmla="*/ 56 w 96"/>
              <a:gd name="T81" fmla="*/ 52 h 96"/>
              <a:gd name="T82" fmla="*/ 68 w 96"/>
              <a:gd name="T83" fmla="*/ 56 h 96"/>
              <a:gd name="T84" fmla="*/ 56 w 96"/>
              <a:gd name="T85" fmla="*/ 64 h 96"/>
              <a:gd name="T86" fmla="*/ 68 w 96"/>
              <a:gd name="T87" fmla="*/ 68 h 96"/>
              <a:gd name="T88" fmla="*/ 56 w 96"/>
              <a:gd name="T89" fmla="*/ 76 h 96"/>
              <a:gd name="T90" fmla="*/ 91 w 96"/>
              <a:gd name="T91" fmla="*/ 80 h 96"/>
              <a:gd name="T92" fmla="*/ 92 w 96"/>
              <a:gd name="T93" fmla="*/ 17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6" h="96">
                <a:moveTo>
                  <a:pt x="72" y="56"/>
                </a:moveTo>
                <a:cubicBezTo>
                  <a:pt x="88" y="56"/>
                  <a:pt x="88" y="56"/>
                  <a:pt x="88" y="56"/>
                </a:cubicBezTo>
                <a:cubicBezTo>
                  <a:pt x="88" y="64"/>
                  <a:pt x="88" y="64"/>
                  <a:pt x="88" y="64"/>
                </a:cubicBezTo>
                <a:cubicBezTo>
                  <a:pt x="72" y="64"/>
                  <a:pt x="72" y="64"/>
                  <a:pt x="72" y="64"/>
                </a:cubicBezTo>
                <a:lnTo>
                  <a:pt x="72" y="56"/>
                </a:lnTo>
                <a:close/>
                <a:moveTo>
                  <a:pt x="72" y="76"/>
                </a:moveTo>
                <a:cubicBezTo>
                  <a:pt x="88" y="76"/>
                  <a:pt x="88" y="76"/>
                  <a:pt x="88" y="76"/>
                </a:cubicBezTo>
                <a:cubicBezTo>
                  <a:pt x="88" y="68"/>
                  <a:pt x="88" y="68"/>
                  <a:pt x="88" y="68"/>
                </a:cubicBezTo>
                <a:cubicBezTo>
                  <a:pt x="72" y="68"/>
                  <a:pt x="72" y="68"/>
                  <a:pt x="72" y="68"/>
                </a:cubicBezTo>
                <a:lnTo>
                  <a:pt x="72" y="76"/>
                </a:lnTo>
                <a:close/>
                <a:moveTo>
                  <a:pt x="72" y="52"/>
                </a:moveTo>
                <a:cubicBezTo>
                  <a:pt x="88" y="52"/>
                  <a:pt x="88" y="52"/>
                  <a:pt x="88" y="52"/>
                </a:cubicBezTo>
                <a:cubicBezTo>
                  <a:pt x="88" y="44"/>
                  <a:pt x="88" y="44"/>
                  <a:pt x="88" y="44"/>
                </a:cubicBezTo>
                <a:cubicBezTo>
                  <a:pt x="72" y="44"/>
                  <a:pt x="72" y="44"/>
                  <a:pt x="72" y="44"/>
                </a:cubicBezTo>
                <a:lnTo>
                  <a:pt x="72" y="52"/>
                </a:lnTo>
                <a:close/>
                <a:moveTo>
                  <a:pt x="72" y="28"/>
                </a:moveTo>
                <a:cubicBezTo>
                  <a:pt x="88" y="28"/>
                  <a:pt x="88" y="28"/>
                  <a:pt x="88" y="28"/>
                </a:cubicBezTo>
                <a:cubicBezTo>
                  <a:pt x="88" y="20"/>
                  <a:pt x="88" y="20"/>
                  <a:pt x="88" y="20"/>
                </a:cubicBezTo>
                <a:cubicBezTo>
                  <a:pt x="72" y="20"/>
                  <a:pt x="72" y="20"/>
                  <a:pt x="72" y="20"/>
                </a:cubicBezTo>
                <a:lnTo>
                  <a:pt x="72" y="28"/>
                </a:lnTo>
                <a:close/>
                <a:moveTo>
                  <a:pt x="72" y="40"/>
                </a:moveTo>
                <a:cubicBezTo>
                  <a:pt x="88" y="40"/>
                  <a:pt x="88" y="40"/>
                  <a:pt x="88" y="40"/>
                </a:cubicBezTo>
                <a:cubicBezTo>
                  <a:pt x="88" y="32"/>
                  <a:pt x="88" y="32"/>
                  <a:pt x="88" y="32"/>
                </a:cubicBezTo>
                <a:cubicBezTo>
                  <a:pt x="72" y="32"/>
                  <a:pt x="72" y="32"/>
                  <a:pt x="72" y="32"/>
                </a:cubicBezTo>
                <a:lnTo>
                  <a:pt x="72" y="40"/>
                </a:lnTo>
                <a:close/>
                <a:moveTo>
                  <a:pt x="96" y="17"/>
                </a:moveTo>
                <a:cubicBezTo>
                  <a:pt x="96" y="79"/>
                  <a:pt x="96" y="79"/>
                  <a:pt x="96" y="79"/>
                </a:cubicBezTo>
                <a:cubicBezTo>
                  <a:pt x="96" y="82"/>
                  <a:pt x="94" y="84"/>
                  <a:pt x="91" y="84"/>
                </a:cubicBezTo>
                <a:cubicBezTo>
                  <a:pt x="56" y="84"/>
                  <a:pt x="56" y="84"/>
                  <a:pt x="56" y="84"/>
                </a:cubicBezTo>
                <a:cubicBezTo>
                  <a:pt x="56" y="96"/>
                  <a:pt x="56" y="96"/>
                  <a:pt x="56" y="96"/>
                </a:cubicBezTo>
                <a:cubicBezTo>
                  <a:pt x="0" y="86"/>
                  <a:pt x="0" y="86"/>
                  <a:pt x="0" y="86"/>
                </a:cubicBezTo>
                <a:cubicBezTo>
                  <a:pt x="0" y="10"/>
                  <a:pt x="0" y="10"/>
                  <a:pt x="0" y="10"/>
                </a:cubicBezTo>
                <a:cubicBezTo>
                  <a:pt x="56" y="0"/>
                  <a:pt x="56" y="0"/>
                  <a:pt x="56" y="0"/>
                </a:cubicBezTo>
                <a:cubicBezTo>
                  <a:pt x="56" y="12"/>
                  <a:pt x="56" y="12"/>
                  <a:pt x="56" y="12"/>
                </a:cubicBezTo>
                <a:cubicBezTo>
                  <a:pt x="91" y="12"/>
                  <a:pt x="91" y="12"/>
                  <a:pt x="91" y="12"/>
                </a:cubicBezTo>
                <a:cubicBezTo>
                  <a:pt x="94" y="12"/>
                  <a:pt x="96" y="14"/>
                  <a:pt x="96" y="17"/>
                </a:cubicBezTo>
                <a:close/>
                <a:moveTo>
                  <a:pt x="42" y="69"/>
                </a:moveTo>
                <a:cubicBezTo>
                  <a:pt x="31" y="48"/>
                  <a:pt x="31" y="48"/>
                  <a:pt x="31" y="48"/>
                </a:cubicBezTo>
                <a:cubicBezTo>
                  <a:pt x="42" y="27"/>
                  <a:pt x="42" y="27"/>
                  <a:pt x="42" y="27"/>
                </a:cubicBezTo>
                <a:cubicBezTo>
                  <a:pt x="33" y="28"/>
                  <a:pt x="33" y="28"/>
                  <a:pt x="33" y="28"/>
                </a:cubicBezTo>
                <a:cubicBezTo>
                  <a:pt x="28" y="40"/>
                  <a:pt x="28" y="40"/>
                  <a:pt x="28" y="40"/>
                </a:cubicBezTo>
                <a:cubicBezTo>
                  <a:pt x="27" y="40"/>
                  <a:pt x="27" y="41"/>
                  <a:pt x="27" y="41"/>
                </a:cubicBezTo>
                <a:cubicBezTo>
                  <a:pt x="27" y="41"/>
                  <a:pt x="27" y="42"/>
                  <a:pt x="27" y="42"/>
                </a:cubicBezTo>
                <a:cubicBezTo>
                  <a:pt x="27" y="42"/>
                  <a:pt x="27" y="42"/>
                  <a:pt x="27" y="43"/>
                </a:cubicBezTo>
                <a:cubicBezTo>
                  <a:pt x="27" y="43"/>
                  <a:pt x="27" y="43"/>
                  <a:pt x="26" y="43"/>
                </a:cubicBezTo>
                <a:cubicBezTo>
                  <a:pt x="26" y="43"/>
                  <a:pt x="26" y="43"/>
                  <a:pt x="26" y="43"/>
                </a:cubicBezTo>
                <a:cubicBezTo>
                  <a:pt x="26" y="43"/>
                  <a:pt x="26" y="43"/>
                  <a:pt x="26" y="42"/>
                </a:cubicBezTo>
                <a:cubicBezTo>
                  <a:pt x="26" y="42"/>
                  <a:pt x="26" y="42"/>
                  <a:pt x="26" y="42"/>
                </a:cubicBezTo>
                <a:cubicBezTo>
                  <a:pt x="26" y="41"/>
                  <a:pt x="26" y="41"/>
                  <a:pt x="26" y="41"/>
                </a:cubicBezTo>
                <a:cubicBezTo>
                  <a:pt x="26" y="41"/>
                  <a:pt x="25" y="40"/>
                  <a:pt x="25" y="40"/>
                </a:cubicBezTo>
                <a:cubicBezTo>
                  <a:pt x="21" y="29"/>
                  <a:pt x="21" y="29"/>
                  <a:pt x="21" y="29"/>
                </a:cubicBezTo>
                <a:cubicBezTo>
                  <a:pt x="12" y="29"/>
                  <a:pt x="12" y="29"/>
                  <a:pt x="12" y="29"/>
                </a:cubicBezTo>
                <a:cubicBezTo>
                  <a:pt x="21" y="48"/>
                  <a:pt x="21" y="48"/>
                  <a:pt x="21" y="48"/>
                </a:cubicBezTo>
                <a:cubicBezTo>
                  <a:pt x="11" y="67"/>
                  <a:pt x="11" y="67"/>
                  <a:pt x="11" y="67"/>
                </a:cubicBezTo>
                <a:cubicBezTo>
                  <a:pt x="20" y="67"/>
                  <a:pt x="20" y="67"/>
                  <a:pt x="20" y="67"/>
                </a:cubicBezTo>
                <a:cubicBezTo>
                  <a:pt x="25" y="55"/>
                  <a:pt x="25" y="55"/>
                  <a:pt x="25" y="55"/>
                </a:cubicBezTo>
                <a:cubicBezTo>
                  <a:pt x="25" y="55"/>
                  <a:pt x="25" y="54"/>
                  <a:pt x="26" y="54"/>
                </a:cubicBezTo>
                <a:cubicBezTo>
                  <a:pt x="26" y="54"/>
                  <a:pt x="26" y="54"/>
                  <a:pt x="26" y="53"/>
                </a:cubicBezTo>
                <a:cubicBezTo>
                  <a:pt x="26" y="53"/>
                  <a:pt x="26" y="53"/>
                  <a:pt x="26" y="53"/>
                </a:cubicBezTo>
                <a:cubicBezTo>
                  <a:pt x="26" y="52"/>
                  <a:pt x="26" y="52"/>
                  <a:pt x="26" y="52"/>
                </a:cubicBezTo>
                <a:cubicBezTo>
                  <a:pt x="26" y="52"/>
                  <a:pt x="26" y="52"/>
                  <a:pt x="26" y="52"/>
                </a:cubicBezTo>
                <a:cubicBezTo>
                  <a:pt x="26" y="52"/>
                  <a:pt x="26" y="53"/>
                  <a:pt x="26" y="53"/>
                </a:cubicBezTo>
                <a:cubicBezTo>
                  <a:pt x="26" y="53"/>
                  <a:pt x="26" y="54"/>
                  <a:pt x="26" y="54"/>
                </a:cubicBezTo>
                <a:cubicBezTo>
                  <a:pt x="27" y="54"/>
                  <a:pt x="27" y="54"/>
                  <a:pt x="27" y="54"/>
                </a:cubicBezTo>
                <a:cubicBezTo>
                  <a:pt x="27" y="55"/>
                  <a:pt x="27" y="55"/>
                  <a:pt x="27" y="55"/>
                </a:cubicBezTo>
                <a:cubicBezTo>
                  <a:pt x="33" y="68"/>
                  <a:pt x="33" y="68"/>
                  <a:pt x="33" y="68"/>
                </a:cubicBezTo>
                <a:lnTo>
                  <a:pt x="42" y="69"/>
                </a:lnTo>
                <a:close/>
                <a:moveTo>
                  <a:pt x="92" y="17"/>
                </a:moveTo>
                <a:cubicBezTo>
                  <a:pt x="92" y="16"/>
                  <a:pt x="92" y="16"/>
                  <a:pt x="91" y="16"/>
                </a:cubicBezTo>
                <a:cubicBezTo>
                  <a:pt x="56" y="16"/>
                  <a:pt x="56" y="16"/>
                  <a:pt x="56" y="16"/>
                </a:cubicBezTo>
                <a:cubicBezTo>
                  <a:pt x="56" y="20"/>
                  <a:pt x="56" y="20"/>
                  <a:pt x="56" y="20"/>
                </a:cubicBezTo>
                <a:cubicBezTo>
                  <a:pt x="68" y="20"/>
                  <a:pt x="68" y="20"/>
                  <a:pt x="68" y="20"/>
                </a:cubicBezTo>
                <a:cubicBezTo>
                  <a:pt x="68" y="28"/>
                  <a:pt x="68" y="28"/>
                  <a:pt x="68" y="28"/>
                </a:cubicBezTo>
                <a:cubicBezTo>
                  <a:pt x="56" y="28"/>
                  <a:pt x="56" y="28"/>
                  <a:pt x="56" y="28"/>
                </a:cubicBezTo>
                <a:cubicBezTo>
                  <a:pt x="56" y="32"/>
                  <a:pt x="56" y="32"/>
                  <a:pt x="56" y="32"/>
                </a:cubicBezTo>
                <a:cubicBezTo>
                  <a:pt x="68" y="32"/>
                  <a:pt x="68" y="32"/>
                  <a:pt x="68" y="32"/>
                </a:cubicBezTo>
                <a:cubicBezTo>
                  <a:pt x="68" y="40"/>
                  <a:pt x="68" y="40"/>
                  <a:pt x="68" y="40"/>
                </a:cubicBezTo>
                <a:cubicBezTo>
                  <a:pt x="56" y="40"/>
                  <a:pt x="56" y="40"/>
                  <a:pt x="56" y="40"/>
                </a:cubicBezTo>
                <a:cubicBezTo>
                  <a:pt x="56" y="44"/>
                  <a:pt x="56" y="44"/>
                  <a:pt x="56" y="44"/>
                </a:cubicBezTo>
                <a:cubicBezTo>
                  <a:pt x="68" y="44"/>
                  <a:pt x="68" y="44"/>
                  <a:pt x="68" y="44"/>
                </a:cubicBezTo>
                <a:cubicBezTo>
                  <a:pt x="68" y="52"/>
                  <a:pt x="68" y="52"/>
                  <a:pt x="68" y="52"/>
                </a:cubicBezTo>
                <a:cubicBezTo>
                  <a:pt x="56" y="52"/>
                  <a:pt x="56" y="52"/>
                  <a:pt x="56" y="52"/>
                </a:cubicBezTo>
                <a:cubicBezTo>
                  <a:pt x="56" y="56"/>
                  <a:pt x="56" y="56"/>
                  <a:pt x="56" y="56"/>
                </a:cubicBezTo>
                <a:cubicBezTo>
                  <a:pt x="68" y="56"/>
                  <a:pt x="68" y="56"/>
                  <a:pt x="68" y="56"/>
                </a:cubicBezTo>
                <a:cubicBezTo>
                  <a:pt x="68" y="64"/>
                  <a:pt x="68" y="64"/>
                  <a:pt x="68" y="64"/>
                </a:cubicBezTo>
                <a:cubicBezTo>
                  <a:pt x="56" y="64"/>
                  <a:pt x="56" y="64"/>
                  <a:pt x="56" y="64"/>
                </a:cubicBezTo>
                <a:cubicBezTo>
                  <a:pt x="56" y="68"/>
                  <a:pt x="56" y="68"/>
                  <a:pt x="56" y="68"/>
                </a:cubicBezTo>
                <a:cubicBezTo>
                  <a:pt x="68" y="68"/>
                  <a:pt x="68" y="68"/>
                  <a:pt x="68" y="68"/>
                </a:cubicBezTo>
                <a:cubicBezTo>
                  <a:pt x="68" y="76"/>
                  <a:pt x="68" y="76"/>
                  <a:pt x="68" y="76"/>
                </a:cubicBezTo>
                <a:cubicBezTo>
                  <a:pt x="56" y="76"/>
                  <a:pt x="56" y="76"/>
                  <a:pt x="56" y="76"/>
                </a:cubicBezTo>
                <a:cubicBezTo>
                  <a:pt x="56" y="80"/>
                  <a:pt x="56" y="80"/>
                  <a:pt x="56" y="80"/>
                </a:cubicBezTo>
                <a:cubicBezTo>
                  <a:pt x="91" y="80"/>
                  <a:pt x="91" y="80"/>
                  <a:pt x="91" y="80"/>
                </a:cubicBezTo>
                <a:cubicBezTo>
                  <a:pt x="92" y="80"/>
                  <a:pt x="92" y="80"/>
                  <a:pt x="92" y="79"/>
                </a:cubicBezTo>
                <a:lnTo>
                  <a:pt x="92" y="17"/>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82" name="Freeform 55"/>
          <p:cNvSpPr>
            <a:spLocks noEditPoints="1"/>
          </p:cNvSpPr>
          <p:nvPr/>
        </p:nvSpPr>
        <p:spPr bwMode="auto">
          <a:xfrm>
            <a:off x="8306933" y="1856131"/>
            <a:ext cx="449790" cy="324866"/>
          </a:xfrm>
          <a:custGeom>
            <a:avLst/>
            <a:gdLst>
              <a:gd name="T0" fmla="*/ 0 w 2560"/>
              <a:gd name="T1" fmla="*/ 228 h 1849"/>
              <a:gd name="T2" fmla="*/ 0 w 2560"/>
              <a:gd name="T3" fmla="*/ 1797 h 1849"/>
              <a:gd name="T4" fmla="*/ 53 w 2560"/>
              <a:gd name="T5" fmla="*/ 1849 h 1849"/>
              <a:gd name="T6" fmla="*/ 2508 w 2560"/>
              <a:gd name="T7" fmla="*/ 1849 h 1849"/>
              <a:gd name="T8" fmla="*/ 2560 w 2560"/>
              <a:gd name="T9" fmla="*/ 1797 h 1849"/>
              <a:gd name="T10" fmla="*/ 2560 w 2560"/>
              <a:gd name="T11" fmla="*/ 52 h 1849"/>
              <a:gd name="T12" fmla="*/ 2508 w 2560"/>
              <a:gd name="T13" fmla="*/ 0 h 1849"/>
              <a:gd name="T14" fmla="*/ 823 w 2560"/>
              <a:gd name="T15" fmla="*/ 0 h 1849"/>
              <a:gd name="T16" fmla="*/ 399 w 2560"/>
              <a:gd name="T17" fmla="*/ 391 h 1849"/>
              <a:gd name="T18" fmla="*/ 0 w 2560"/>
              <a:gd name="T19" fmla="*/ 228 h 1849"/>
              <a:gd name="T20" fmla="*/ 0 w 2560"/>
              <a:gd name="T21" fmla="*/ 228 h 1849"/>
              <a:gd name="T22" fmla="*/ 2430 w 2560"/>
              <a:gd name="T23" fmla="*/ 130 h 1849"/>
              <a:gd name="T24" fmla="*/ 2430 w 2560"/>
              <a:gd name="T25" fmla="*/ 1719 h 1849"/>
              <a:gd name="T26" fmla="*/ 131 w 2560"/>
              <a:gd name="T27" fmla="*/ 1719 h 1849"/>
              <a:gd name="T28" fmla="*/ 131 w 2560"/>
              <a:gd name="T29" fmla="*/ 482 h 1849"/>
              <a:gd name="T30" fmla="*/ 477 w 2560"/>
              <a:gd name="T31" fmla="*/ 710 h 1849"/>
              <a:gd name="T32" fmla="*/ 875 w 2560"/>
              <a:gd name="T33" fmla="*/ 130 h 1849"/>
              <a:gd name="T34" fmla="*/ 2430 w 2560"/>
              <a:gd name="T35" fmla="*/ 130 h 1849"/>
              <a:gd name="T36" fmla="*/ 2430 w 2560"/>
              <a:gd name="T37" fmla="*/ 130 h 1849"/>
              <a:gd name="T38" fmla="*/ 428 w 2560"/>
              <a:gd name="T39" fmla="*/ 1350 h 1849"/>
              <a:gd name="T40" fmla="*/ 2137 w 2560"/>
              <a:gd name="T41" fmla="*/ 1350 h 1849"/>
              <a:gd name="T42" fmla="*/ 2137 w 2560"/>
              <a:gd name="T43" fmla="*/ 1432 h 1849"/>
              <a:gd name="T44" fmla="*/ 428 w 2560"/>
              <a:gd name="T45" fmla="*/ 1432 h 1849"/>
              <a:gd name="T46" fmla="*/ 428 w 2560"/>
              <a:gd name="T47" fmla="*/ 1350 h 1849"/>
              <a:gd name="T48" fmla="*/ 1777 w 2560"/>
              <a:gd name="T49" fmla="*/ 596 h 1849"/>
              <a:gd name="T50" fmla="*/ 2017 w 2560"/>
              <a:gd name="T51" fmla="*/ 596 h 1849"/>
              <a:gd name="T52" fmla="*/ 2017 w 2560"/>
              <a:gd name="T53" fmla="*/ 1263 h 1849"/>
              <a:gd name="T54" fmla="*/ 1777 w 2560"/>
              <a:gd name="T55" fmla="*/ 1263 h 1849"/>
              <a:gd name="T56" fmla="*/ 1777 w 2560"/>
              <a:gd name="T57" fmla="*/ 596 h 1849"/>
              <a:gd name="T58" fmla="*/ 1364 w 2560"/>
              <a:gd name="T59" fmla="*/ 860 h 1849"/>
              <a:gd name="T60" fmla="*/ 1604 w 2560"/>
              <a:gd name="T61" fmla="*/ 860 h 1849"/>
              <a:gd name="T62" fmla="*/ 1604 w 2560"/>
              <a:gd name="T63" fmla="*/ 1263 h 1849"/>
              <a:gd name="T64" fmla="*/ 1364 w 2560"/>
              <a:gd name="T65" fmla="*/ 1263 h 1849"/>
              <a:gd name="T66" fmla="*/ 1364 w 2560"/>
              <a:gd name="T67" fmla="*/ 860 h 1849"/>
              <a:gd name="T68" fmla="*/ 956 w 2560"/>
              <a:gd name="T69" fmla="*/ 735 h 1849"/>
              <a:gd name="T70" fmla="*/ 1196 w 2560"/>
              <a:gd name="T71" fmla="*/ 735 h 1849"/>
              <a:gd name="T72" fmla="*/ 1196 w 2560"/>
              <a:gd name="T73" fmla="*/ 1263 h 1849"/>
              <a:gd name="T74" fmla="*/ 956 w 2560"/>
              <a:gd name="T75" fmla="*/ 1263 h 1849"/>
              <a:gd name="T76" fmla="*/ 956 w 2560"/>
              <a:gd name="T77" fmla="*/ 735 h 1849"/>
              <a:gd name="T78" fmla="*/ 548 w 2560"/>
              <a:gd name="T79" fmla="*/ 980 h 1849"/>
              <a:gd name="T80" fmla="*/ 788 w 2560"/>
              <a:gd name="T81" fmla="*/ 980 h 1849"/>
              <a:gd name="T82" fmla="*/ 788 w 2560"/>
              <a:gd name="T83" fmla="*/ 1263 h 1849"/>
              <a:gd name="T84" fmla="*/ 548 w 2560"/>
              <a:gd name="T85" fmla="*/ 1263 h 1849"/>
              <a:gd name="T86" fmla="*/ 548 w 2560"/>
              <a:gd name="T87" fmla="*/ 980 h 18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560" h="1849">
                <a:moveTo>
                  <a:pt x="0" y="228"/>
                </a:moveTo>
                <a:cubicBezTo>
                  <a:pt x="0" y="1797"/>
                  <a:pt x="0" y="1797"/>
                  <a:pt x="0" y="1797"/>
                </a:cubicBezTo>
                <a:cubicBezTo>
                  <a:pt x="0" y="1830"/>
                  <a:pt x="20" y="1849"/>
                  <a:pt x="53" y="1849"/>
                </a:cubicBezTo>
                <a:cubicBezTo>
                  <a:pt x="2508" y="1849"/>
                  <a:pt x="2508" y="1849"/>
                  <a:pt x="2508" y="1849"/>
                </a:cubicBezTo>
                <a:cubicBezTo>
                  <a:pt x="2541" y="1849"/>
                  <a:pt x="2560" y="1830"/>
                  <a:pt x="2560" y="1797"/>
                </a:cubicBezTo>
                <a:cubicBezTo>
                  <a:pt x="2560" y="52"/>
                  <a:pt x="2560" y="52"/>
                  <a:pt x="2560" y="52"/>
                </a:cubicBezTo>
                <a:cubicBezTo>
                  <a:pt x="2560" y="20"/>
                  <a:pt x="2541" y="0"/>
                  <a:pt x="2508" y="0"/>
                </a:cubicBezTo>
                <a:cubicBezTo>
                  <a:pt x="823" y="0"/>
                  <a:pt x="823" y="0"/>
                  <a:pt x="823" y="0"/>
                </a:cubicBezTo>
                <a:cubicBezTo>
                  <a:pt x="399" y="391"/>
                  <a:pt x="399" y="391"/>
                  <a:pt x="399" y="391"/>
                </a:cubicBezTo>
                <a:cubicBezTo>
                  <a:pt x="0" y="228"/>
                  <a:pt x="0" y="228"/>
                  <a:pt x="0" y="228"/>
                </a:cubicBezTo>
                <a:cubicBezTo>
                  <a:pt x="0" y="228"/>
                  <a:pt x="0" y="228"/>
                  <a:pt x="0" y="228"/>
                </a:cubicBezTo>
                <a:close/>
                <a:moveTo>
                  <a:pt x="2430" y="130"/>
                </a:moveTo>
                <a:cubicBezTo>
                  <a:pt x="2430" y="1719"/>
                  <a:pt x="2430" y="1719"/>
                  <a:pt x="2430" y="1719"/>
                </a:cubicBezTo>
                <a:cubicBezTo>
                  <a:pt x="131" y="1719"/>
                  <a:pt x="131" y="1719"/>
                  <a:pt x="131" y="1719"/>
                </a:cubicBezTo>
                <a:cubicBezTo>
                  <a:pt x="131" y="482"/>
                  <a:pt x="131" y="482"/>
                  <a:pt x="131" y="482"/>
                </a:cubicBezTo>
                <a:cubicBezTo>
                  <a:pt x="477" y="710"/>
                  <a:pt x="477" y="710"/>
                  <a:pt x="477" y="710"/>
                </a:cubicBezTo>
                <a:cubicBezTo>
                  <a:pt x="875" y="130"/>
                  <a:pt x="875" y="130"/>
                  <a:pt x="875" y="130"/>
                </a:cubicBezTo>
                <a:cubicBezTo>
                  <a:pt x="2430" y="130"/>
                  <a:pt x="2430" y="130"/>
                  <a:pt x="2430" y="130"/>
                </a:cubicBezTo>
                <a:cubicBezTo>
                  <a:pt x="2430" y="130"/>
                  <a:pt x="2430" y="130"/>
                  <a:pt x="2430" y="130"/>
                </a:cubicBezTo>
                <a:close/>
                <a:moveTo>
                  <a:pt x="428" y="1350"/>
                </a:moveTo>
                <a:cubicBezTo>
                  <a:pt x="2137" y="1350"/>
                  <a:pt x="2137" y="1350"/>
                  <a:pt x="2137" y="1350"/>
                </a:cubicBezTo>
                <a:cubicBezTo>
                  <a:pt x="2137" y="1432"/>
                  <a:pt x="2137" y="1432"/>
                  <a:pt x="2137" y="1432"/>
                </a:cubicBezTo>
                <a:cubicBezTo>
                  <a:pt x="428" y="1432"/>
                  <a:pt x="428" y="1432"/>
                  <a:pt x="428" y="1432"/>
                </a:cubicBezTo>
                <a:cubicBezTo>
                  <a:pt x="428" y="1350"/>
                  <a:pt x="428" y="1350"/>
                  <a:pt x="428" y="1350"/>
                </a:cubicBezTo>
                <a:close/>
                <a:moveTo>
                  <a:pt x="1777" y="596"/>
                </a:moveTo>
                <a:cubicBezTo>
                  <a:pt x="2017" y="596"/>
                  <a:pt x="2017" y="596"/>
                  <a:pt x="2017" y="596"/>
                </a:cubicBezTo>
                <a:cubicBezTo>
                  <a:pt x="2017" y="1263"/>
                  <a:pt x="2017" y="1263"/>
                  <a:pt x="2017" y="1263"/>
                </a:cubicBezTo>
                <a:cubicBezTo>
                  <a:pt x="1777" y="1263"/>
                  <a:pt x="1777" y="1263"/>
                  <a:pt x="1777" y="1263"/>
                </a:cubicBezTo>
                <a:cubicBezTo>
                  <a:pt x="1777" y="596"/>
                  <a:pt x="1777" y="596"/>
                  <a:pt x="1777" y="596"/>
                </a:cubicBezTo>
                <a:close/>
                <a:moveTo>
                  <a:pt x="1364" y="860"/>
                </a:moveTo>
                <a:cubicBezTo>
                  <a:pt x="1604" y="860"/>
                  <a:pt x="1604" y="860"/>
                  <a:pt x="1604" y="860"/>
                </a:cubicBezTo>
                <a:cubicBezTo>
                  <a:pt x="1604" y="1263"/>
                  <a:pt x="1604" y="1263"/>
                  <a:pt x="1604" y="1263"/>
                </a:cubicBezTo>
                <a:cubicBezTo>
                  <a:pt x="1364" y="1263"/>
                  <a:pt x="1364" y="1263"/>
                  <a:pt x="1364" y="1263"/>
                </a:cubicBezTo>
                <a:cubicBezTo>
                  <a:pt x="1364" y="860"/>
                  <a:pt x="1364" y="860"/>
                  <a:pt x="1364" y="860"/>
                </a:cubicBezTo>
                <a:close/>
                <a:moveTo>
                  <a:pt x="956" y="735"/>
                </a:moveTo>
                <a:cubicBezTo>
                  <a:pt x="1196" y="735"/>
                  <a:pt x="1196" y="735"/>
                  <a:pt x="1196" y="735"/>
                </a:cubicBezTo>
                <a:cubicBezTo>
                  <a:pt x="1196" y="1263"/>
                  <a:pt x="1196" y="1263"/>
                  <a:pt x="1196" y="1263"/>
                </a:cubicBezTo>
                <a:cubicBezTo>
                  <a:pt x="956" y="1263"/>
                  <a:pt x="956" y="1263"/>
                  <a:pt x="956" y="1263"/>
                </a:cubicBezTo>
                <a:cubicBezTo>
                  <a:pt x="956" y="735"/>
                  <a:pt x="956" y="735"/>
                  <a:pt x="956" y="735"/>
                </a:cubicBezTo>
                <a:close/>
                <a:moveTo>
                  <a:pt x="548" y="980"/>
                </a:moveTo>
                <a:cubicBezTo>
                  <a:pt x="788" y="980"/>
                  <a:pt x="788" y="980"/>
                  <a:pt x="788" y="980"/>
                </a:cubicBezTo>
                <a:cubicBezTo>
                  <a:pt x="788" y="1263"/>
                  <a:pt x="788" y="1263"/>
                  <a:pt x="788" y="1263"/>
                </a:cubicBezTo>
                <a:cubicBezTo>
                  <a:pt x="548" y="1263"/>
                  <a:pt x="548" y="1263"/>
                  <a:pt x="548" y="1263"/>
                </a:cubicBezTo>
                <a:cubicBezTo>
                  <a:pt x="548" y="980"/>
                  <a:pt x="548" y="980"/>
                  <a:pt x="548" y="98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90" name="Freeform 63"/>
          <p:cNvSpPr>
            <a:spLocks noEditPoints="1"/>
          </p:cNvSpPr>
          <p:nvPr/>
        </p:nvSpPr>
        <p:spPr bwMode="auto">
          <a:xfrm>
            <a:off x="563711" y="1800771"/>
            <a:ext cx="432858" cy="395396"/>
          </a:xfrm>
          <a:custGeom>
            <a:avLst/>
            <a:gdLst>
              <a:gd name="T0" fmla="*/ 2044 w 2061"/>
              <a:gd name="T1" fmla="*/ 37 h 1883"/>
              <a:gd name="T2" fmla="*/ 2022 w 2061"/>
              <a:gd name="T3" fmla="*/ 16 h 1883"/>
              <a:gd name="T4" fmla="*/ 1989 w 2061"/>
              <a:gd name="T5" fmla="*/ 2 h 1883"/>
              <a:gd name="T6" fmla="*/ 1962 w 2061"/>
              <a:gd name="T7" fmla="*/ 0 h 1883"/>
              <a:gd name="T8" fmla="*/ 48 w 2061"/>
              <a:gd name="T9" fmla="*/ 312 h 1883"/>
              <a:gd name="T10" fmla="*/ 89 w 2061"/>
              <a:gd name="T11" fmla="*/ 1883 h 1883"/>
              <a:gd name="T12" fmla="*/ 2033 w 2061"/>
              <a:gd name="T13" fmla="*/ 1458 h 1883"/>
              <a:gd name="T14" fmla="*/ 2061 w 2061"/>
              <a:gd name="T15" fmla="*/ 89 h 1883"/>
              <a:gd name="T16" fmla="*/ 1685 w 2061"/>
              <a:gd name="T17" fmla="*/ 178 h 1883"/>
              <a:gd name="T18" fmla="*/ 710 w 2061"/>
              <a:gd name="T19" fmla="*/ 281 h 1883"/>
              <a:gd name="T20" fmla="*/ 639 w 2061"/>
              <a:gd name="T21" fmla="*/ 298 h 1883"/>
              <a:gd name="T22" fmla="*/ 252 w 2061"/>
              <a:gd name="T23" fmla="*/ 1671 h 1883"/>
              <a:gd name="T24" fmla="*/ 177 w 2061"/>
              <a:gd name="T25" fmla="*/ 462 h 1883"/>
              <a:gd name="T26" fmla="*/ 675 w 2061"/>
              <a:gd name="T27" fmla="*/ 544 h 1883"/>
              <a:gd name="T28" fmla="*/ 1421 w 2061"/>
              <a:gd name="T29" fmla="*/ 467 h 1883"/>
              <a:gd name="T30" fmla="*/ 252 w 2061"/>
              <a:gd name="T31" fmla="*/ 1671 h 1883"/>
              <a:gd name="T32" fmla="*/ 1882 w 2061"/>
              <a:gd name="T33" fmla="*/ 259 h 1883"/>
              <a:gd name="T34" fmla="*/ 1811 w 2061"/>
              <a:gd name="T35" fmla="*/ 1350 h 1883"/>
              <a:gd name="T36" fmla="*/ 1598 w 2061"/>
              <a:gd name="T37" fmla="*/ 1620 h 1883"/>
              <a:gd name="T38" fmla="*/ 848 w 2061"/>
              <a:gd name="T39" fmla="*/ 1422 h 1883"/>
              <a:gd name="T40" fmla="*/ 761 w 2061"/>
              <a:gd name="T41" fmla="*/ 1351 h 1883"/>
              <a:gd name="T42" fmla="*/ 761 w 2061"/>
              <a:gd name="T43" fmla="*/ 1422 h 1883"/>
              <a:gd name="T44" fmla="*/ 710 w 2061"/>
              <a:gd name="T45" fmla="*/ 596 h 1883"/>
              <a:gd name="T46" fmla="*/ 639 w 2061"/>
              <a:gd name="T47" fmla="*/ 684 h 1883"/>
              <a:gd name="T48" fmla="*/ 1636 w 2061"/>
              <a:gd name="T49" fmla="*/ 1351 h 1883"/>
              <a:gd name="T50" fmla="*/ 1636 w 2061"/>
              <a:gd name="T51" fmla="*/ 1423 h 1883"/>
              <a:gd name="T52" fmla="*/ 1760 w 2061"/>
              <a:gd name="T53" fmla="*/ 1387 h 1883"/>
              <a:gd name="T54" fmla="*/ 710 w 2061"/>
              <a:gd name="T55" fmla="*/ 1034 h 1883"/>
              <a:gd name="T56" fmla="*/ 639 w 2061"/>
              <a:gd name="T57" fmla="*/ 947 h 1883"/>
              <a:gd name="T58" fmla="*/ 675 w 2061"/>
              <a:gd name="T59" fmla="*/ 1245 h 1883"/>
              <a:gd name="T60" fmla="*/ 675 w 2061"/>
              <a:gd name="T61" fmla="*/ 1086 h 1883"/>
              <a:gd name="T62" fmla="*/ 675 w 2061"/>
              <a:gd name="T63" fmla="*/ 1245 h 1883"/>
              <a:gd name="T64" fmla="*/ 710 w 2061"/>
              <a:gd name="T65" fmla="*/ 772 h 1883"/>
              <a:gd name="T66" fmla="*/ 639 w 2061"/>
              <a:gd name="T67" fmla="*/ 859 h 1883"/>
              <a:gd name="T68" fmla="*/ 1374 w 2061"/>
              <a:gd name="T69" fmla="*/ 1422 h 1883"/>
              <a:gd name="T70" fmla="*/ 1374 w 2061"/>
              <a:gd name="T71" fmla="*/ 1351 h 1883"/>
              <a:gd name="T72" fmla="*/ 1250 w 2061"/>
              <a:gd name="T73" fmla="*/ 1386 h 1883"/>
              <a:gd name="T74" fmla="*/ 1199 w 2061"/>
              <a:gd name="T75" fmla="*/ 1421 h 1883"/>
              <a:gd name="T76" fmla="*/ 1199 w 2061"/>
              <a:gd name="T77" fmla="*/ 1351 h 1883"/>
              <a:gd name="T78" fmla="*/ 1075 w 2061"/>
              <a:gd name="T79" fmla="*/ 1386 h 1883"/>
              <a:gd name="T80" fmla="*/ 1024 w 2061"/>
              <a:gd name="T81" fmla="*/ 1422 h 1883"/>
              <a:gd name="T82" fmla="*/ 1024 w 2061"/>
              <a:gd name="T83" fmla="*/ 1351 h 1883"/>
              <a:gd name="T84" fmla="*/ 900 w 2061"/>
              <a:gd name="T85" fmla="*/ 1386 h 1883"/>
              <a:gd name="T86" fmla="*/ 617 w 2061"/>
              <a:gd name="T87" fmla="*/ 1497 h 1883"/>
              <a:gd name="T88" fmla="*/ 704 w 2061"/>
              <a:gd name="T89" fmla="*/ 1403 h 1883"/>
              <a:gd name="T90" fmla="*/ 674 w 2061"/>
              <a:gd name="T91" fmla="*/ 1262 h 1883"/>
              <a:gd name="T92" fmla="*/ 641 w 2061"/>
              <a:gd name="T93" fmla="*/ 1400 h 1883"/>
              <a:gd name="T94" fmla="*/ 599 w 2061"/>
              <a:gd name="T95" fmla="*/ 1502 h 1883"/>
              <a:gd name="T96" fmla="*/ 390 w 2061"/>
              <a:gd name="T97" fmla="*/ 1631 h 1883"/>
              <a:gd name="T98" fmla="*/ 280 w 2061"/>
              <a:gd name="T99" fmla="*/ 1614 h 1883"/>
              <a:gd name="T100" fmla="*/ 448 w 2061"/>
              <a:gd name="T101" fmla="*/ 1591 h 1883"/>
              <a:gd name="T102" fmla="*/ 554 w 2061"/>
              <a:gd name="T103" fmla="*/ 1493 h 1883"/>
              <a:gd name="T104" fmla="*/ 418 w 2061"/>
              <a:gd name="T105" fmla="*/ 1573 h 18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061" h="1883">
                <a:moveTo>
                  <a:pt x="2058" y="71"/>
                </a:moveTo>
                <a:cubicBezTo>
                  <a:pt x="2058" y="71"/>
                  <a:pt x="2058" y="70"/>
                  <a:pt x="2058" y="69"/>
                </a:cubicBezTo>
                <a:cubicBezTo>
                  <a:pt x="2055" y="58"/>
                  <a:pt x="2051" y="47"/>
                  <a:pt x="2044" y="37"/>
                </a:cubicBezTo>
                <a:cubicBezTo>
                  <a:pt x="2043" y="35"/>
                  <a:pt x="2040" y="33"/>
                  <a:pt x="2038" y="31"/>
                </a:cubicBezTo>
                <a:cubicBezTo>
                  <a:pt x="2037" y="28"/>
                  <a:pt x="2034" y="26"/>
                  <a:pt x="2032" y="24"/>
                </a:cubicBezTo>
                <a:cubicBezTo>
                  <a:pt x="2029" y="21"/>
                  <a:pt x="2026" y="19"/>
                  <a:pt x="2022" y="16"/>
                </a:cubicBezTo>
                <a:cubicBezTo>
                  <a:pt x="2020" y="15"/>
                  <a:pt x="2018" y="14"/>
                  <a:pt x="2017" y="13"/>
                </a:cubicBezTo>
                <a:cubicBezTo>
                  <a:pt x="2008" y="8"/>
                  <a:pt x="1999" y="4"/>
                  <a:pt x="1990" y="2"/>
                </a:cubicBezTo>
                <a:cubicBezTo>
                  <a:pt x="1989" y="2"/>
                  <a:pt x="1989" y="2"/>
                  <a:pt x="1989" y="2"/>
                </a:cubicBezTo>
                <a:cubicBezTo>
                  <a:pt x="1984" y="0"/>
                  <a:pt x="1980" y="0"/>
                  <a:pt x="1975" y="0"/>
                </a:cubicBezTo>
                <a:cubicBezTo>
                  <a:pt x="1974" y="0"/>
                  <a:pt x="1973" y="0"/>
                  <a:pt x="1972" y="0"/>
                </a:cubicBezTo>
                <a:cubicBezTo>
                  <a:pt x="1962" y="0"/>
                  <a:pt x="1962" y="0"/>
                  <a:pt x="1962" y="0"/>
                </a:cubicBezTo>
                <a:cubicBezTo>
                  <a:pt x="670" y="0"/>
                  <a:pt x="670" y="0"/>
                  <a:pt x="670" y="0"/>
                </a:cubicBezTo>
                <a:cubicBezTo>
                  <a:pt x="656" y="0"/>
                  <a:pt x="641" y="4"/>
                  <a:pt x="629" y="10"/>
                </a:cubicBezTo>
                <a:cubicBezTo>
                  <a:pt x="48" y="312"/>
                  <a:pt x="48" y="312"/>
                  <a:pt x="48" y="312"/>
                </a:cubicBezTo>
                <a:cubicBezTo>
                  <a:pt x="18" y="327"/>
                  <a:pt x="0" y="357"/>
                  <a:pt x="0" y="391"/>
                </a:cubicBezTo>
                <a:cubicBezTo>
                  <a:pt x="0" y="1794"/>
                  <a:pt x="0" y="1794"/>
                  <a:pt x="0" y="1794"/>
                </a:cubicBezTo>
                <a:cubicBezTo>
                  <a:pt x="0" y="1843"/>
                  <a:pt x="40" y="1883"/>
                  <a:pt x="89" y="1883"/>
                </a:cubicBezTo>
                <a:cubicBezTo>
                  <a:pt x="1542" y="1883"/>
                  <a:pt x="1542" y="1883"/>
                  <a:pt x="1542" y="1883"/>
                </a:cubicBezTo>
                <a:cubicBezTo>
                  <a:pt x="1564" y="1883"/>
                  <a:pt x="1586" y="1875"/>
                  <a:pt x="1602" y="1860"/>
                </a:cubicBezTo>
                <a:cubicBezTo>
                  <a:pt x="2033" y="1458"/>
                  <a:pt x="2033" y="1458"/>
                  <a:pt x="2033" y="1458"/>
                </a:cubicBezTo>
                <a:cubicBezTo>
                  <a:pt x="2051" y="1441"/>
                  <a:pt x="2061" y="1417"/>
                  <a:pt x="2061" y="1393"/>
                </a:cubicBezTo>
                <a:cubicBezTo>
                  <a:pt x="2061" y="89"/>
                  <a:pt x="2061" y="89"/>
                  <a:pt x="2061" y="89"/>
                </a:cubicBezTo>
                <a:cubicBezTo>
                  <a:pt x="2061" y="89"/>
                  <a:pt x="2061" y="89"/>
                  <a:pt x="2061" y="89"/>
                </a:cubicBezTo>
                <a:cubicBezTo>
                  <a:pt x="2060" y="83"/>
                  <a:pt x="2059" y="77"/>
                  <a:pt x="2058" y="71"/>
                </a:cubicBezTo>
                <a:close/>
                <a:moveTo>
                  <a:pt x="704" y="178"/>
                </a:moveTo>
                <a:cubicBezTo>
                  <a:pt x="1685" y="178"/>
                  <a:pt x="1685" y="178"/>
                  <a:pt x="1685" y="178"/>
                </a:cubicBezTo>
                <a:cubicBezTo>
                  <a:pt x="1512" y="297"/>
                  <a:pt x="1512" y="297"/>
                  <a:pt x="1512" y="297"/>
                </a:cubicBezTo>
                <a:cubicBezTo>
                  <a:pt x="710" y="297"/>
                  <a:pt x="710" y="297"/>
                  <a:pt x="710" y="297"/>
                </a:cubicBezTo>
                <a:cubicBezTo>
                  <a:pt x="710" y="281"/>
                  <a:pt x="710" y="281"/>
                  <a:pt x="710" y="281"/>
                </a:cubicBezTo>
                <a:cubicBezTo>
                  <a:pt x="710" y="262"/>
                  <a:pt x="694" y="246"/>
                  <a:pt x="674" y="246"/>
                </a:cubicBezTo>
                <a:cubicBezTo>
                  <a:pt x="654" y="246"/>
                  <a:pt x="638" y="261"/>
                  <a:pt x="638" y="281"/>
                </a:cubicBezTo>
                <a:cubicBezTo>
                  <a:pt x="639" y="298"/>
                  <a:pt x="639" y="298"/>
                  <a:pt x="639" y="298"/>
                </a:cubicBezTo>
                <a:cubicBezTo>
                  <a:pt x="442" y="300"/>
                  <a:pt x="442" y="300"/>
                  <a:pt x="442" y="300"/>
                </a:cubicBezTo>
                <a:cubicBezTo>
                  <a:pt x="442" y="300"/>
                  <a:pt x="691" y="186"/>
                  <a:pt x="704" y="178"/>
                </a:cubicBezTo>
                <a:close/>
                <a:moveTo>
                  <a:pt x="252" y="1671"/>
                </a:moveTo>
                <a:cubicBezTo>
                  <a:pt x="243" y="1654"/>
                  <a:pt x="221" y="1648"/>
                  <a:pt x="204" y="1658"/>
                </a:cubicBezTo>
                <a:cubicBezTo>
                  <a:pt x="177" y="1674"/>
                  <a:pt x="177" y="1674"/>
                  <a:pt x="177" y="1674"/>
                </a:cubicBezTo>
                <a:cubicBezTo>
                  <a:pt x="177" y="462"/>
                  <a:pt x="177" y="462"/>
                  <a:pt x="177" y="462"/>
                </a:cubicBezTo>
                <a:cubicBezTo>
                  <a:pt x="639" y="464"/>
                  <a:pt x="639" y="464"/>
                  <a:pt x="639" y="464"/>
                </a:cubicBezTo>
                <a:cubicBezTo>
                  <a:pt x="639" y="509"/>
                  <a:pt x="639" y="509"/>
                  <a:pt x="639" y="509"/>
                </a:cubicBezTo>
                <a:cubicBezTo>
                  <a:pt x="639" y="528"/>
                  <a:pt x="655" y="544"/>
                  <a:pt x="675" y="544"/>
                </a:cubicBezTo>
                <a:cubicBezTo>
                  <a:pt x="695" y="544"/>
                  <a:pt x="710" y="529"/>
                  <a:pt x="710" y="509"/>
                </a:cubicBezTo>
                <a:cubicBezTo>
                  <a:pt x="710" y="464"/>
                  <a:pt x="710" y="464"/>
                  <a:pt x="710" y="464"/>
                </a:cubicBezTo>
                <a:cubicBezTo>
                  <a:pt x="1421" y="467"/>
                  <a:pt x="1421" y="467"/>
                  <a:pt x="1421" y="467"/>
                </a:cubicBezTo>
                <a:cubicBezTo>
                  <a:pt x="1421" y="1705"/>
                  <a:pt x="1421" y="1705"/>
                  <a:pt x="1421" y="1705"/>
                </a:cubicBezTo>
                <a:cubicBezTo>
                  <a:pt x="252" y="1705"/>
                  <a:pt x="252" y="1705"/>
                  <a:pt x="252" y="1705"/>
                </a:cubicBezTo>
                <a:cubicBezTo>
                  <a:pt x="258" y="1695"/>
                  <a:pt x="259" y="1682"/>
                  <a:pt x="252" y="1671"/>
                </a:cubicBezTo>
                <a:close/>
                <a:moveTo>
                  <a:pt x="1598" y="1620"/>
                </a:moveTo>
                <a:cubicBezTo>
                  <a:pt x="1598" y="457"/>
                  <a:pt x="1598" y="457"/>
                  <a:pt x="1598" y="457"/>
                </a:cubicBezTo>
                <a:cubicBezTo>
                  <a:pt x="1882" y="259"/>
                  <a:pt x="1882" y="259"/>
                  <a:pt x="1882" y="259"/>
                </a:cubicBezTo>
                <a:cubicBezTo>
                  <a:pt x="1882" y="1351"/>
                  <a:pt x="1882" y="1351"/>
                  <a:pt x="1882" y="1351"/>
                </a:cubicBezTo>
                <a:cubicBezTo>
                  <a:pt x="1811" y="1350"/>
                  <a:pt x="1811" y="1350"/>
                  <a:pt x="1811" y="1350"/>
                </a:cubicBezTo>
                <a:cubicBezTo>
                  <a:pt x="1811" y="1350"/>
                  <a:pt x="1811" y="1350"/>
                  <a:pt x="1811" y="1350"/>
                </a:cubicBezTo>
                <a:cubicBezTo>
                  <a:pt x="1792" y="1350"/>
                  <a:pt x="1775" y="1366"/>
                  <a:pt x="1775" y="1386"/>
                </a:cubicBezTo>
                <a:cubicBezTo>
                  <a:pt x="1775" y="1405"/>
                  <a:pt x="1791" y="1421"/>
                  <a:pt x="1809" y="1422"/>
                </a:cubicBezTo>
                <a:lnTo>
                  <a:pt x="1598" y="1620"/>
                </a:lnTo>
                <a:close/>
                <a:moveTo>
                  <a:pt x="761" y="1422"/>
                </a:moveTo>
                <a:cubicBezTo>
                  <a:pt x="848" y="1422"/>
                  <a:pt x="848" y="1422"/>
                  <a:pt x="848" y="1422"/>
                </a:cubicBezTo>
                <a:cubicBezTo>
                  <a:pt x="848" y="1422"/>
                  <a:pt x="848" y="1422"/>
                  <a:pt x="848" y="1422"/>
                </a:cubicBezTo>
                <a:cubicBezTo>
                  <a:pt x="867" y="1422"/>
                  <a:pt x="884" y="1406"/>
                  <a:pt x="884" y="1386"/>
                </a:cubicBezTo>
                <a:cubicBezTo>
                  <a:pt x="884" y="1367"/>
                  <a:pt x="868" y="1351"/>
                  <a:pt x="848" y="1351"/>
                </a:cubicBezTo>
                <a:cubicBezTo>
                  <a:pt x="761" y="1351"/>
                  <a:pt x="761" y="1351"/>
                  <a:pt x="761" y="1351"/>
                </a:cubicBezTo>
                <a:cubicBezTo>
                  <a:pt x="761" y="1351"/>
                  <a:pt x="761" y="1351"/>
                  <a:pt x="761" y="1351"/>
                </a:cubicBezTo>
                <a:cubicBezTo>
                  <a:pt x="741" y="1351"/>
                  <a:pt x="725" y="1367"/>
                  <a:pt x="725" y="1386"/>
                </a:cubicBezTo>
                <a:cubicBezTo>
                  <a:pt x="725" y="1405"/>
                  <a:pt x="741" y="1422"/>
                  <a:pt x="761" y="1422"/>
                </a:cubicBezTo>
                <a:close/>
                <a:moveTo>
                  <a:pt x="675" y="720"/>
                </a:moveTo>
                <a:cubicBezTo>
                  <a:pt x="694" y="720"/>
                  <a:pt x="710" y="704"/>
                  <a:pt x="710" y="684"/>
                </a:cubicBezTo>
                <a:cubicBezTo>
                  <a:pt x="710" y="596"/>
                  <a:pt x="710" y="596"/>
                  <a:pt x="710" y="596"/>
                </a:cubicBezTo>
                <a:cubicBezTo>
                  <a:pt x="710" y="577"/>
                  <a:pt x="695" y="561"/>
                  <a:pt x="675" y="561"/>
                </a:cubicBezTo>
                <a:cubicBezTo>
                  <a:pt x="655" y="561"/>
                  <a:pt x="639" y="576"/>
                  <a:pt x="639" y="596"/>
                </a:cubicBezTo>
                <a:cubicBezTo>
                  <a:pt x="639" y="684"/>
                  <a:pt x="639" y="684"/>
                  <a:pt x="639" y="684"/>
                </a:cubicBezTo>
                <a:cubicBezTo>
                  <a:pt x="639" y="704"/>
                  <a:pt x="655" y="720"/>
                  <a:pt x="675" y="720"/>
                </a:cubicBezTo>
                <a:close/>
                <a:moveTo>
                  <a:pt x="1724" y="1352"/>
                </a:moveTo>
                <a:cubicBezTo>
                  <a:pt x="1636" y="1351"/>
                  <a:pt x="1636" y="1351"/>
                  <a:pt x="1636" y="1351"/>
                </a:cubicBezTo>
                <a:cubicBezTo>
                  <a:pt x="1636" y="1351"/>
                  <a:pt x="1636" y="1351"/>
                  <a:pt x="1636" y="1351"/>
                </a:cubicBezTo>
                <a:cubicBezTo>
                  <a:pt x="1617" y="1351"/>
                  <a:pt x="1600" y="1367"/>
                  <a:pt x="1600" y="1386"/>
                </a:cubicBezTo>
                <a:cubicBezTo>
                  <a:pt x="1600" y="1406"/>
                  <a:pt x="1616" y="1423"/>
                  <a:pt x="1636" y="1423"/>
                </a:cubicBezTo>
                <a:cubicBezTo>
                  <a:pt x="1724" y="1422"/>
                  <a:pt x="1724" y="1422"/>
                  <a:pt x="1724" y="1422"/>
                </a:cubicBezTo>
                <a:cubicBezTo>
                  <a:pt x="1724" y="1422"/>
                  <a:pt x="1724" y="1422"/>
                  <a:pt x="1724" y="1422"/>
                </a:cubicBezTo>
                <a:cubicBezTo>
                  <a:pt x="1743" y="1422"/>
                  <a:pt x="1760" y="1406"/>
                  <a:pt x="1760" y="1387"/>
                </a:cubicBezTo>
                <a:cubicBezTo>
                  <a:pt x="1760" y="1368"/>
                  <a:pt x="1743" y="1352"/>
                  <a:pt x="1724" y="1352"/>
                </a:cubicBezTo>
                <a:close/>
                <a:moveTo>
                  <a:pt x="675" y="1070"/>
                </a:moveTo>
                <a:cubicBezTo>
                  <a:pt x="694" y="1070"/>
                  <a:pt x="710" y="1054"/>
                  <a:pt x="710" y="1034"/>
                </a:cubicBezTo>
                <a:cubicBezTo>
                  <a:pt x="710" y="947"/>
                  <a:pt x="710" y="947"/>
                  <a:pt x="710" y="947"/>
                </a:cubicBezTo>
                <a:cubicBezTo>
                  <a:pt x="710" y="927"/>
                  <a:pt x="695" y="911"/>
                  <a:pt x="675" y="911"/>
                </a:cubicBezTo>
                <a:cubicBezTo>
                  <a:pt x="655" y="911"/>
                  <a:pt x="639" y="927"/>
                  <a:pt x="639" y="947"/>
                </a:cubicBezTo>
                <a:cubicBezTo>
                  <a:pt x="639" y="1034"/>
                  <a:pt x="639" y="1034"/>
                  <a:pt x="639" y="1034"/>
                </a:cubicBezTo>
                <a:cubicBezTo>
                  <a:pt x="639" y="1054"/>
                  <a:pt x="655" y="1070"/>
                  <a:pt x="675" y="1070"/>
                </a:cubicBezTo>
                <a:close/>
                <a:moveTo>
                  <a:pt x="675" y="1245"/>
                </a:moveTo>
                <a:cubicBezTo>
                  <a:pt x="694" y="1245"/>
                  <a:pt x="710" y="1230"/>
                  <a:pt x="710" y="1210"/>
                </a:cubicBezTo>
                <a:cubicBezTo>
                  <a:pt x="710" y="1122"/>
                  <a:pt x="710" y="1122"/>
                  <a:pt x="710" y="1122"/>
                </a:cubicBezTo>
                <a:cubicBezTo>
                  <a:pt x="710" y="1102"/>
                  <a:pt x="695" y="1086"/>
                  <a:pt x="675" y="1086"/>
                </a:cubicBezTo>
                <a:cubicBezTo>
                  <a:pt x="655" y="1086"/>
                  <a:pt x="639" y="1102"/>
                  <a:pt x="639" y="1122"/>
                </a:cubicBezTo>
                <a:cubicBezTo>
                  <a:pt x="639" y="1210"/>
                  <a:pt x="639" y="1210"/>
                  <a:pt x="639" y="1210"/>
                </a:cubicBezTo>
                <a:cubicBezTo>
                  <a:pt x="639" y="1229"/>
                  <a:pt x="655" y="1245"/>
                  <a:pt x="675" y="1245"/>
                </a:cubicBezTo>
                <a:close/>
                <a:moveTo>
                  <a:pt x="675" y="895"/>
                </a:moveTo>
                <a:cubicBezTo>
                  <a:pt x="694" y="895"/>
                  <a:pt x="710" y="879"/>
                  <a:pt x="710" y="859"/>
                </a:cubicBezTo>
                <a:cubicBezTo>
                  <a:pt x="710" y="772"/>
                  <a:pt x="710" y="772"/>
                  <a:pt x="710" y="772"/>
                </a:cubicBezTo>
                <a:cubicBezTo>
                  <a:pt x="710" y="752"/>
                  <a:pt x="695" y="736"/>
                  <a:pt x="675" y="736"/>
                </a:cubicBezTo>
                <a:cubicBezTo>
                  <a:pt x="655" y="736"/>
                  <a:pt x="639" y="752"/>
                  <a:pt x="639" y="772"/>
                </a:cubicBezTo>
                <a:cubicBezTo>
                  <a:pt x="639" y="859"/>
                  <a:pt x="639" y="859"/>
                  <a:pt x="639" y="859"/>
                </a:cubicBezTo>
                <a:cubicBezTo>
                  <a:pt x="639" y="879"/>
                  <a:pt x="655" y="895"/>
                  <a:pt x="675" y="895"/>
                </a:cubicBezTo>
                <a:close/>
                <a:moveTo>
                  <a:pt x="1286" y="1422"/>
                </a:moveTo>
                <a:cubicBezTo>
                  <a:pt x="1374" y="1422"/>
                  <a:pt x="1374" y="1422"/>
                  <a:pt x="1374" y="1422"/>
                </a:cubicBezTo>
                <a:cubicBezTo>
                  <a:pt x="1374" y="1422"/>
                  <a:pt x="1374" y="1422"/>
                  <a:pt x="1374" y="1422"/>
                </a:cubicBezTo>
                <a:cubicBezTo>
                  <a:pt x="1393" y="1422"/>
                  <a:pt x="1409" y="1406"/>
                  <a:pt x="1409" y="1386"/>
                </a:cubicBezTo>
                <a:cubicBezTo>
                  <a:pt x="1409" y="1367"/>
                  <a:pt x="1394" y="1351"/>
                  <a:pt x="1374" y="1351"/>
                </a:cubicBezTo>
                <a:cubicBezTo>
                  <a:pt x="1286" y="1351"/>
                  <a:pt x="1286" y="1351"/>
                  <a:pt x="1286" y="1351"/>
                </a:cubicBezTo>
                <a:cubicBezTo>
                  <a:pt x="1286" y="1351"/>
                  <a:pt x="1286" y="1351"/>
                  <a:pt x="1286" y="1351"/>
                </a:cubicBezTo>
                <a:cubicBezTo>
                  <a:pt x="1267" y="1351"/>
                  <a:pt x="1250" y="1367"/>
                  <a:pt x="1250" y="1386"/>
                </a:cubicBezTo>
                <a:cubicBezTo>
                  <a:pt x="1251" y="1406"/>
                  <a:pt x="1267" y="1422"/>
                  <a:pt x="1286" y="1422"/>
                </a:cubicBezTo>
                <a:close/>
                <a:moveTo>
                  <a:pt x="1111" y="1422"/>
                </a:moveTo>
                <a:cubicBezTo>
                  <a:pt x="1199" y="1421"/>
                  <a:pt x="1199" y="1421"/>
                  <a:pt x="1199" y="1421"/>
                </a:cubicBezTo>
                <a:cubicBezTo>
                  <a:pt x="1199" y="1421"/>
                  <a:pt x="1199" y="1421"/>
                  <a:pt x="1199" y="1421"/>
                </a:cubicBezTo>
                <a:cubicBezTo>
                  <a:pt x="1218" y="1421"/>
                  <a:pt x="1234" y="1405"/>
                  <a:pt x="1234" y="1386"/>
                </a:cubicBezTo>
                <a:cubicBezTo>
                  <a:pt x="1234" y="1366"/>
                  <a:pt x="1219" y="1351"/>
                  <a:pt x="1199" y="1351"/>
                </a:cubicBezTo>
                <a:cubicBezTo>
                  <a:pt x="1111" y="1350"/>
                  <a:pt x="1111" y="1350"/>
                  <a:pt x="1111" y="1350"/>
                </a:cubicBezTo>
                <a:cubicBezTo>
                  <a:pt x="1111" y="1350"/>
                  <a:pt x="1111" y="1350"/>
                  <a:pt x="1111" y="1350"/>
                </a:cubicBezTo>
                <a:cubicBezTo>
                  <a:pt x="1091" y="1350"/>
                  <a:pt x="1075" y="1366"/>
                  <a:pt x="1075" y="1386"/>
                </a:cubicBezTo>
                <a:cubicBezTo>
                  <a:pt x="1075" y="1406"/>
                  <a:pt x="1091" y="1422"/>
                  <a:pt x="1111" y="1422"/>
                </a:cubicBezTo>
                <a:close/>
                <a:moveTo>
                  <a:pt x="936" y="1422"/>
                </a:moveTo>
                <a:cubicBezTo>
                  <a:pt x="1024" y="1422"/>
                  <a:pt x="1024" y="1422"/>
                  <a:pt x="1024" y="1422"/>
                </a:cubicBezTo>
                <a:cubicBezTo>
                  <a:pt x="1024" y="1422"/>
                  <a:pt x="1024" y="1422"/>
                  <a:pt x="1024" y="1422"/>
                </a:cubicBezTo>
                <a:cubicBezTo>
                  <a:pt x="1043" y="1422"/>
                  <a:pt x="1059" y="1406"/>
                  <a:pt x="1059" y="1386"/>
                </a:cubicBezTo>
                <a:cubicBezTo>
                  <a:pt x="1059" y="1367"/>
                  <a:pt x="1044" y="1351"/>
                  <a:pt x="1024" y="1351"/>
                </a:cubicBezTo>
                <a:cubicBezTo>
                  <a:pt x="936" y="1351"/>
                  <a:pt x="936" y="1351"/>
                  <a:pt x="936" y="1351"/>
                </a:cubicBezTo>
                <a:cubicBezTo>
                  <a:pt x="936" y="1351"/>
                  <a:pt x="936" y="1351"/>
                  <a:pt x="936" y="1351"/>
                </a:cubicBezTo>
                <a:cubicBezTo>
                  <a:pt x="916" y="1351"/>
                  <a:pt x="900" y="1366"/>
                  <a:pt x="900" y="1386"/>
                </a:cubicBezTo>
                <a:cubicBezTo>
                  <a:pt x="900" y="1406"/>
                  <a:pt x="916" y="1422"/>
                  <a:pt x="936" y="1422"/>
                </a:cubicBezTo>
                <a:close/>
                <a:moveTo>
                  <a:pt x="599" y="1502"/>
                </a:moveTo>
                <a:cubicBezTo>
                  <a:pt x="605" y="1502"/>
                  <a:pt x="611" y="1500"/>
                  <a:pt x="617" y="1497"/>
                </a:cubicBezTo>
                <a:cubicBezTo>
                  <a:pt x="692" y="1453"/>
                  <a:pt x="692" y="1453"/>
                  <a:pt x="692" y="1453"/>
                </a:cubicBezTo>
                <a:cubicBezTo>
                  <a:pt x="709" y="1443"/>
                  <a:pt x="715" y="1421"/>
                  <a:pt x="705" y="1404"/>
                </a:cubicBezTo>
                <a:cubicBezTo>
                  <a:pt x="704" y="1403"/>
                  <a:pt x="704" y="1403"/>
                  <a:pt x="704" y="1403"/>
                </a:cubicBezTo>
                <a:cubicBezTo>
                  <a:pt x="707" y="1398"/>
                  <a:pt x="710" y="1392"/>
                  <a:pt x="710" y="1385"/>
                </a:cubicBezTo>
                <a:cubicBezTo>
                  <a:pt x="710" y="1297"/>
                  <a:pt x="710" y="1297"/>
                  <a:pt x="710" y="1297"/>
                </a:cubicBezTo>
                <a:cubicBezTo>
                  <a:pt x="710" y="1278"/>
                  <a:pt x="694" y="1262"/>
                  <a:pt x="674" y="1262"/>
                </a:cubicBezTo>
                <a:cubicBezTo>
                  <a:pt x="654" y="1262"/>
                  <a:pt x="638" y="1277"/>
                  <a:pt x="638" y="1297"/>
                </a:cubicBezTo>
                <a:cubicBezTo>
                  <a:pt x="638" y="1385"/>
                  <a:pt x="638" y="1385"/>
                  <a:pt x="638" y="1385"/>
                </a:cubicBezTo>
                <a:cubicBezTo>
                  <a:pt x="638" y="1391"/>
                  <a:pt x="639" y="1396"/>
                  <a:pt x="641" y="1400"/>
                </a:cubicBezTo>
                <a:cubicBezTo>
                  <a:pt x="580" y="1436"/>
                  <a:pt x="580" y="1436"/>
                  <a:pt x="580" y="1436"/>
                </a:cubicBezTo>
                <a:cubicBezTo>
                  <a:pt x="563" y="1446"/>
                  <a:pt x="558" y="1468"/>
                  <a:pt x="567" y="1485"/>
                </a:cubicBezTo>
                <a:cubicBezTo>
                  <a:pt x="575" y="1496"/>
                  <a:pt x="587" y="1502"/>
                  <a:pt x="599" y="1502"/>
                </a:cubicBezTo>
                <a:close/>
                <a:moveTo>
                  <a:pt x="297" y="1680"/>
                </a:moveTo>
                <a:cubicBezTo>
                  <a:pt x="303" y="1680"/>
                  <a:pt x="309" y="1678"/>
                  <a:pt x="315" y="1675"/>
                </a:cubicBezTo>
                <a:cubicBezTo>
                  <a:pt x="390" y="1631"/>
                  <a:pt x="390" y="1631"/>
                  <a:pt x="390" y="1631"/>
                </a:cubicBezTo>
                <a:cubicBezTo>
                  <a:pt x="407" y="1621"/>
                  <a:pt x="413" y="1599"/>
                  <a:pt x="403" y="1582"/>
                </a:cubicBezTo>
                <a:cubicBezTo>
                  <a:pt x="394" y="1565"/>
                  <a:pt x="372" y="1560"/>
                  <a:pt x="355" y="1569"/>
                </a:cubicBezTo>
                <a:cubicBezTo>
                  <a:pt x="280" y="1614"/>
                  <a:pt x="280" y="1614"/>
                  <a:pt x="280" y="1614"/>
                </a:cubicBezTo>
                <a:cubicBezTo>
                  <a:pt x="263" y="1623"/>
                  <a:pt x="257" y="1645"/>
                  <a:pt x="267" y="1662"/>
                </a:cubicBezTo>
                <a:cubicBezTo>
                  <a:pt x="274" y="1673"/>
                  <a:pt x="285" y="1680"/>
                  <a:pt x="297" y="1680"/>
                </a:cubicBezTo>
                <a:close/>
                <a:moveTo>
                  <a:pt x="448" y="1591"/>
                </a:moveTo>
                <a:cubicBezTo>
                  <a:pt x="454" y="1591"/>
                  <a:pt x="460" y="1589"/>
                  <a:pt x="466" y="1586"/>
                </a:cubicBezTo>
                <a:cubicBezTo>
                  <a:pt x="541" y="1542"/>
                  <a:pt x="541" y="1542"/>
                  <a:pt x="541" y="1542"/>
                </a:cubicBezTo>
                <a:cubicBezTo>
                  <a:pt x="558" y="1532"/>
                  <a:pt x="564" y="1510"/>
                  <a:pt x="554" y="1493"/>
                </a:cubicBezTo>
                <a:cubicBezTo>
                  <a:pt x="544" y="1476"/>
                  <a:pt x="523" y="1471"/>
                  <a:pt x="506" y="1480"/>
                </a:cubicBezTo>
                <a:cubicBezTo>
                  <a:pt x="430" y="1525"/>
                  <a:pt x="430" y="1525"/>
                  <a:pt x="430" y="1525"/>
                </a:cubicBezTo>
                <a:cubicBezTo>
                  <a:pt x="413" y="1534"/>
                  <a:pt x="408" y="1556"/>
                  <a:pt x="418" y="1573"/>
                </a:cubicBezTo>
                <a:cubicBezTo>
                  <a:pt x="424" y="1584"/>
                  <a:pt x="436" y="1591"/>
                  <a:pt x="448" y="1591"/>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33" name="Freeform 19"/>
          <p:cNvSpPr>
            <a:spLocks noEditPoints="1"/>
          </p:cNvSpPr>
          <p:nvPr/>
        </p:nvSpPr>
        <p:spPr bwMode="auto">
          <a:xfrm>
            <a:off x="3372417" y="3301604"/>
            <a:ext cx="269714" cy="249442"/>
          </a:xfrm>
          <a:custGeom>
            <a:avLst/>
            <a:gdLst>
              <a:gd name="T0" fmla="*/ 1446 w 2030"/>
              <a:gd name="T1" fmla="*/ 1047 h 1877"/>
              <a:gd name="T2" fmla="*/ 1218 w 2030"/>
              <a:gd name="T3" fmla="*/ 583 h 1877"/>
              <a:gd name="T4" fmla="*/ 901 w 2030"/>
              <a:gd name="T5" fmla="*/ 375 h 1877"/>
              <a:gd name="T6" fmla="*/ 773 w 2030"/>
              <a:gd name="T7" fmla="*/ 109 h 1877"/>
              <a:gd name="T8" fmla="*/ 555 w 2030"/>
              <a:gd name="T9" fmla="*/ 109 h 1877"/>
              <a:gd name="T10" fmla="*/ 317 w 2030"/>
              <a:gd name="T11" fmla="*/ 593 h 1877"/>
              <a:gd name="T12" fmla="*/ 0 w 2030"/>
              <a:gd name="T13" fmla="*/ 810 h 1877"/>
              <a:gd name="T14" fmla="*/ 317 w 2030"/>
              <a:gd name="T15" fmla="*/ 1027 h 1877"/>
              <a:gd name="T16" fmla="*/ 327 w 2030"/>
              <a:gd name="T17" fmla="*/ 1531 h 1877"/>
              <a:gd name="T18" fmla="*/ 1010 w 2030"/>
              <a:gd name="T19" fmla="*/ 1531 h 1877"/>
              <a:gd name="T20" fmla="*/ 1297 w 2030"/>
              <a:gd name="T21" fmla="*/ 1462 h 1877"/>
              <a:gd name="T22" fmla="*/ 2030 w 2030"/>
              <a:gd name="T23" fmla="*/ 1353 h 1877"/>
              <a:gd name="T24" fmla="*/ 703 w 2030"/>
              <a:gd name="T25" fmla="*/ 1195 h 1877"/>
              <a:gd name="T26" fmla="*/ 783 w 2030"/>
              <a:gd name="T27" fmla="*/ 1067 h 1877"/>
              <a:gd name="T28" fmla="*/ 703 w 2030"/>
              <a:gd name="T29" fmla="*/ 1195 h 1877"/>
              <a:gd name="T30" fmla="*/ 703 w 2030"/>
              <a:gd name="T31" fmla="*/ 711 h 1877"/>
              <a:gd name="T32" fmla="*/ 882 w 2030"/>
              <a:gd name="T33" fmla="*/ 770 h 1877"/>
              <a:gd name="T34" fmla="*/ 703 w 2030"/>
              <a:gd name="T35" fmla="*/ 948 h 1877"/>
              <a:gd name="T36" fmla="*/ 466 w 2030"/>
              <a:gd name="T37" fmla="*/ 780 h 1877"/>
              <a:gd name="T38" fmla="*/ 624 w 2030"/>
              <a:gd name="T39" fmla="*/ 919 h 1877"/>
              <a:gd name="T40" fmla="*/ 466 w 2030"/>
              <a:gd name="T41" fmla="*/ 810 h 1877"/>
              <a:gd name="T42" fmla="*/ 703 w 2030"/>
              <a:gd name="T43" fmla="*/ 227 h 1877"/>
              <a:gd name="T44" fmla="*/ 773 w 2030"/>
              <a:gd name="T45" fmla="*/ 583 h 1877"/>
              <a:gd name="T46" fmla="*/ 703 w 2030"/>
              <a:gd name="T47" fmla="*/ 632 h 1877"/>
              <a:gd name="T48" fmla="*/ 703 w 2030"/>
              <a:gd name="T49" fmla="*/ 227 h 1877"/>
              <a:gd name="T50" fmla="*/ 1000 w 2030"/>
              <a:gd name="T51" fmla="*/ 800 h 1877"/>
              <a:gd name="T52" fmla="*/ 1387 w 2030"/>
              <a:gd name="T53" fmla="*/ 1096 h 1877"/>
              <a:gd name="T54" fmla="*/ 882 w 2030"/>
              <a:gd name="T55" fmla="*/ 1017 h 1877"/>
              <a:gd name="T56" fmla="*/ 961 w 2030"/>
              <a:gd name="T57" fmla="*/ 800 h 1877"/>
              <a:gd name="T58" fmla="*/ 624 w 2030"/>
              <a:gd name="T59" fmla="*/ 652 h 1877"/>
              <a:gd name="T60" fmla="*/ 387 w 2030"/>
              <a:gd name="T61" fmla="*/ 642 h 1877"/>
              <a:gd name="T62" fmla="*/ 624 w 2030"/>
              <a:gd name="T63" fmla="*/ 247 h 1877"/>
              <a:gd name="T64" fmla="*/ 436 w 2030"/>
              <a:gd name="T65" fmla="*/ 928 h 1877"/>
              <a:gd name="T66" fmla="*/ 624 w 2030"/>
              <a:gd name="T67" fmla="*/ 1195 h 1877"/>
              <a:gd name="T68" fmla="*/ 387 w 2030"/>
              <a:gd name="T69" fmla="*/ 988 h 1877"/>
              <a:gd name="T70" fmla="*/ 990 w 2030"/>
              <a:gd name="T71" fmla="*/ 1432 h 1877"/>
              <a:gd name="T72" fmla="*/ 862 w 2030"/>
              <a:gd name="T73" fmla="*/ 1096 h 1877"/>
              <a:gd name="T74" fmla="*/ 1278 w 2030"/>
              <a:gd name="T75" fmla="*/ 1353 h 1877"/>
              <a:gd name="T76" fmla="*/ 990 w 2030"/>
              <a:gd name="T77" fmla="*/ 1432 h 18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030" h="1877">
                <a:moveTo>
                  <a:pt x="1654" y="978"/>
                </a:moveTo>
                <a:cubicBezTo>
                  <a:pt x="1575" y="978"/>
                  <a:pt x="1505" y="1007"/>
                  <a:pt x="1446" y="1047"/>
                </a:cubicBezTo>
                <a:cubicBezTo>
                  <a:pt x="1169" y="721"/>
                  <a:pt x="1169" y="721"/>
                  <a:pt x="1169" y="721"/>
                </a:cubicBezTo>
                <a:cubicBezTo>
                  <a:pt x="1198" y="681"/>
                  <a:pt x="1218" y="632"/>
                  <a:pt x="1218" y="583"/>
                </a:cubicBezTo>
                <a:cubicBezTo>
                  <a:pt x="1218" y="454"/>
                  <a:pt x="1119" y="355"/>
                  <a:pt x="1000" y="355"/>
                </a:cubicBezTo>
                <a:cubicBezTo>
                  <a:pt x="961" y="355"/>
                  <a:pt x="931" y="365"/>
                  <a:pt x="901" y="375"/>
                </a:cubicBezTo>
                <a:cubicBezTo>
                  <a:pt x="753" y="168"/>
                  <a:pt x="753" y="168"/>
                  <a:pt x="753" y="168"/>
                </a:cubicBezTo>
                <a:cubicBezTo>
                  <a:pt x="763" y="148"/>
                  <a:pt x="773" y="128"/>
                  <a:pt x="773" y="109"/>
                </a:cubicBezTo>
                <a:cubicBezTo>
                  <a:pt x="773" y="49"/>
                  <a:pt x="723" y="0"/>
                  <a:pt x="664" y="0"/>
                </a:cubicBezTo>
                <a:cubicBezTo>
                  <a:pt x="604" y="0"/>
                  <a:pt x="555" y="49"/>
                  <a:pt x="555" y="109"/>
                </a:cubicBezTo>
                <a:cubicBezTo>
                  <a:pt x="555" y="128"/>
                  <a:pt x="565" y="158"/>
                  <a:pt x="575" y="168"/>
                </a:cubicBezTo>
                <a:cubicBezTo>
                  <a:pt x="317" y="593"/>
                  <a:pt x="317" y="593"/>
                  <a:pt x="317" y="593"/>
                </a:cubicBezTo>
                <a:cubicBezTo>
                  <a:pt x="287" y="583"/>
                  <a:pt x="268" y="583"/>
                  <a:pt x="238" y="583"/>
                </a:cubicBezTo>
                <a:cubicBezTo>
                  <a:pt x="109" y="583"/>
                  <a:pt x="0" y="681"/>
                  <a:pt x="0" y="810"/>
                </a:cubicBezTo>
                <a:cubicBezTo>
                  <a:pt x="0" y="938"/>
                  <a:pt x="109" y="1047"/>
                  <a:pt x="238" y="1047"/>
                </a:cubicBezTo>
                <a:cubicBezTo>
                  <a:pt x="258" y="1047"/>
                  <a:pt x="287" y="1037"/>
                  <a:pt x="317" y="1027"/>
                </a:cubicBezTo>
                <a:cubicBezTo>
                  <a:pt x="456" y="1264"/>
                  <a:pt x="456" y="1264"/>
                  <a:pt x="456" y="1264"/>
                </a:cubicBezTo>
                <a:cubicBezTo>
                  <a:pt x="377" y="1323"/>
                  <a:pt x="327" y="1422"/>
                  <a:pt x="327" y="1531"/>
                </a:cubicBezTo>
                <a:cubicBezTo>
                  <a:pt x="327" y="1719"/>
                  <a:pt x="476" y="1877"/>
                  <a:pt x="664" y="1877"/>
                </a:cubicBezTo>
                <a:cubicBezTo>
                  <a:pt x="852" y="1877"/>
                  <a:pt x="1010" y="1719"/>
                  <a:pt x="1010" y="1531"/>
                </a:cubicBezTo>
                <a:cubicBezTo>
                  <a:pt x="1010" y="1531"/>
                  <a:pt x="1000" y="1521"/>
                  <a:pt x="1000" y="1511"/>
                </a:cubicBezTo>
                <a:cubicBezTo>
                  <a:pt x="1297" y="1462"/>
                  <a:pt x="1297" y="1462"/>
                  <a:pt x="1297" y="1462"/>
                </a:cubicBezTo>
                <a:cubicBezTo>
                  <a:pt x="1337" y="1620"/>
                  <a:pt x="1486" y="1728"/>
                  <a:pt x="1654" y="1728"/>
                </a:cubicBezTo>
                <a:cubicBezTo>
                  <a:pt x="1862" y="1728"/>
                  <a:pt x="2030" y="1561"/>
                  <a:pt x="2030" y="1353"/>
                </a:cubicBezTo>
                <a:cubicBezTo>
                  <a:pt x="2030" y="1146"/>
                  <a:pt x="1862" y="978"/>
                  <a:pt x="1654" y="978"/>
                </a:cubicBezTo>
                <a:close/>
                <a:moveTo>
                  <a:pt x="703" y="1195"/>
                </a:moveTo>
                <a:cubicBezTo>
                  <a:pt x="703" y="1037"/>
                  <a:pt x="703" y="1037"/>
                  <a:pt x="703" y="1037"/>
                </a:cubicBezTo>
                <a:cubicBezTo>
                  <a:pt x="783" y="1067"/>
                  <a:pt x="783" y="1067"/>
                  <a:pt x="783" y="1067"/>
                </a:cubicBezTo>
                <a:cubicBezTo>
                  <a:pt x="733" y="1205"/>
                  <a:pt x="733" y="1205"/>
                  <a:pt x="733" y="1205"/>
                </a:cubicBezTo>
                <a:cubicBezTo>
                  <a:pt x="723" y="1195"/>
                  <a:pt x="713" y="1195"/>
                  <a:pt x="703" y="1195"/>
                </a:cubicBezTo>
                <a:close/>
                <a:moveTo>
                  <a:pt x="703" y="948"/>
                </a:moveTo>
                <a:cubicBezTo>
                  <a:pt x="703" y="711"/>
                  <a:pt x="703" y="711"/>
                  <a:pt x="703" y="711"/>
                </a:cubicBezTo>
                <a:cubicBezTo>
                  <a:pt x="802" y="681"/>
                  <a:pt x="802" y="681"/>
                  <a:pt x="802" y="681"/>
                </a:cubicBezTo>
                <a:cubicBezTo>
                  <a:pt x="822" y="721"/>
                  <a:pt x="852" y="751"/>
                  <a:pt x="882" y="770"/>
                </a:cubicBezTo>
                <a:cubicBezTo>
                  <a:pt x="812" y="988"/>
                  <a:pt x="812" y="988"/>
                  <a:pt x="812" y="988"/>
                </a:cubicBezTo>
                <a:cubicBezTo>
                  <a:pt x="703" y="948"/>
                  <a:pt x="703" y="948"/>
                  <a:pt x="703" y="948"/>
                </a:cubicBezTo>
                <a:cubicBezTo>
                  <a:pt x="703" y="948"/>
                  <a:pt x="703" y="948"/>
                  <a:pt x="703" y="948"/>
                </a:cubicBezTo>
                <a:close/>
                <a:moveTo>
                  <a:pt x="466" y="780"/>
                </a:moveTo>
                <a:cubicBezTo>
                  <a:pt x="624" y="731"/>
                  <a:pt x="624" y="731"/>
                  <a:pt x="624" y="731"/>
                </a:cubicBezTo>
                <a:cubicBezTo>
                  <a:pt x="624" y="919"/>
                  <a:pt x="624" y="919"/>
                  <a:pt x="624" y="919"/>
                </a:cubicBezTo>
                <a:cubicBezTo>
                  <a:pt x="466" y="859"/>
                  <a:pt x="466" y="859"/>
                  <a:pt x="466" y="859"/>
                </a:cubicBezTo>
                <a:cubicBezTo>
                  <a:pt x="466" y="839"/>
                  <a:pt x="466" y="830"/>
                  <a:pt x="466" y="810"/>
                </a:cubicBezTo>
                <a:cubicBezTo>
                  <a:pt x="466" y="800"/>
                  <a:pt x="466" y="790"/>
                  <a:pt x="466" y="780"/>
                </a:cubicBezTo>
                <a:close/>
                <a:moveTo>
                  <a:pt x="703" y="227"/>
                </a:moveTo>
                <a:cubicBezTo>
                  <a:pt x="842" y="425"/>
                  <a:pt x="842" y="425"/>
                  <a:pt x="842" y="425"/>
                </a:cubicBezTo>
                <a:cubicBezTo>
                  <a:pt x="802" y="464"/>
                  <a:pt x="773" y="523"/>
                  <a:pt x="773" y="583"/>
                </a:cubicBezTo>
                <a:cubicBezTo>
                  <a:pt x="773" y="593"/>
                  <a:pt x="773" y="602"/>
                  <a:pt x="773" y="602"/>
                </a:cubicBezTo>
                <a:cubicBezTo>
                  <a:pt x="703" y="632"/>
                  <a:pt x="703" y="632"/>
                  <a:pt x="703" y="632"/>
                </a:cubicBezTo>
                <a:cubicBezTo>
                  <a:pt x="703" y="227"/>
                  <a:pt x="703" y="227"/>
                  <a:pt x="703" y="227"/>
                </a:cubicBezTo>
                <a:cubicBezTo>
                  <a:pt x="703" y="227"/>
                  <a:pt x="703" y="227"/>
                  <a:pt x="703" y="227"/>
                </a:cubicBezTo>
                <a:close/>
                <a:moveTo>
                  <a:pt x="961" y="800"/>
                </a:moveTo>
                <a:cubicBezTo>
                  <a:pt x="971" y="800"/>
                  <a:pt x="981" y="800"/>
                  <a:pt x="1000" y="800"/>
                </a:cubicBezTo>
                <a:cubicBezTo>
                  <a:pt x="1040" y="800"/>
                  <a:pt x="1070" y="790"/>
                  <a:pt x="1109" y="770"/>
                </a:cubicBezTo>
                <a:cubicBezTo>
                  <a:pt x="1387" y="1096"/>
                  <a:pt x="1387" y="1096"/>
                  <a:pt x="1387" y="1096"/>
                </a:cubicBezTo>
                <a:cubicBezTo>
                  <a:pt x="1357" y="1126"/>
                  <a:pt x="1337" y="1156"/>
                  <a:pt x="1317" y="1185"/>
                </a:cubicBezTo>
                <a:cubicBezTo>
                  <a:pt x="882" y="1017"/>
                  <a:pt x="882" y="1017"/>
                  <a:pt x="882" y="1017"/>
                </a:cubicBezTo>
                <a:cubicBezTo>
                  <a:pt x="961" y="800"/>
                  <a:pt x="961" y="800"/>
                  <a:pt x="961" y="800"/>
                </a:cubicBezTo>
                <a:cubicBezTo>
                  <a:pt x="961" y="800"/>
                  <a:pt x="961" y="800"/>
                  <a:pt x="961" y="800"/>
                </a:cubicBezTo>
                <a:close/>
                <a:moveTo>
                  <a:pt x="624" y="247"/>
                </a:moveTo>
                <a:cubicBezTo>
                  <a:pt x="624" y="652"/>
                  <a:pt x="624" y="652"/>
                  <a:pt x="624" y="652"/>
                </a:cubicBezTo>
                <a:cubicBezTo>
                  <a:pt x="436" y="711"/>
                  <a:pt x="436" y="711"/>
                  <a:pt x="436" y="711"/>
                </a:cubicBezTo>
                <a:cubicBezTo>
                  <a:pt x="426" y="681"/>
                  <a:pt x="406" y="662"/>
                  <a:pt x="387" y="642"/>
                </a:cubicBezTo>
                <a:cubicBezTo>
                  <a:pt x="624" y="247"/>
                  <a:pt x="624" y="247"/>
                  <a:pt x="624" y="247"/>
                </a:cubicBezTo>
                <a:cubicBezTo>
                  <a:pt x="624" y="247"/>
                  <a:pt x="624" y="247"/>
                  <a:pt x="624" y="247"/>
                </a:cubicBezTo>
                <a:close/>
                <a:moveTo>
                  <a:pt x="387" y="988"/>
                </a:moveTo>
                <a:cubicBezTo>
                  <a:pt x="406" y="968"/>
                  <a:pt x="416" y="948"/>
                  <a:pt x="436" y="928"/>
                </a:cubicBezTo>
                <a:cubicBezTo>
                  <a:pt x="624" y="1007"/>
                  <a:pt x="624" y="1007"/>
                  <a:pt x="624" y="1007"/>
                </a:cubicBezTo>
                <a:cubicBezTo>
                  <a:pt x="624" y="1195"/>
                  <a:pt x="624" y="1195"/>
                  <a:pt x="624" y="1195"/>
                </a:cubicBezTo>
                <a:cubicBezTo>
                  <a:pt x="585" y="1195"/>
                  <a:pt x="555" y="1205"/>
                  <a:pt x="525" y="1225"/>
                </a:cubicBezTo>
                <a:cubicBezTo>
                  <a:pt x="387" y="988"/>
                  <a:pt x="387" y="988"/>
                  <a:pt x="387" y="988"/>
                </a:cubicBezTo>
                <a:cubicBezTo>
                  <a:pt x="387" y="988"/>
                  <a:pt x="387" y="988"/>
                  <a:pt x="387" y="988"/>
                </a:cubicBezTo>
                <a:close/>
                <a:moveTo>
                  <a:pt x="990" y="1432"/>
                </a:moveTo>
                <a:cubicBezTo>
                  <a:pt x="961" y="1343"/>
                  <a:pt x="901" y="1264"/>
                  <a:pt x="812" y="1225"/>
                </a:cubicBezTo>
                <a:cubicBezTo>
                  <a:pt x="862" y="1096"/>
                  <a:pt x="862" y="1096"/>
                  <a:pt x="862" y="1096"/>
                </a:cubicBezTo>
                <a:cubicBezTo>
                  <a:pt x="1288" y="1254"/>
                  <a:pt x="1288" y="1254"/>
                  <a:pt x="1288" y="1254"/>
                </a:cubicBezTo>
                <a:cubicBezTo>
                  <a:pt x="1278" y="1294"/>
                  <a:pt x="1278" y="1323"/>
                  <a:pt x="1278" y="1353"/>
                </a:cubicBezTo>
                <a:cubicBezTo>
                  <a:pt x="1278" y="1363"/>
                  <a:pt x="1278" y="1373"/>
                  <a:pt x="1278" y="1383"/>
                </a:cubicBezTo>
                <a:cubicBezTo>
                  <a:pt x="990" y="1432"/>
                  <a:pt x="990" y="1432"/>
                  <a:pt x="990" y="1432"/>
                </a:cubicBezTo>
                <a:cubicBezTo>
                  <a:pt x="990" y="1432"/>
                  <a:pt x="990" y="1432"/>
                  <a:pt x="990" y="1432"/>
                </a:cubicBezTo>
                <a:close/>
              </a:path>
            </a:pathLst>
          </a:cu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54" name="Freeform 30"/>
          <p:cNvSpPr>
            <a:spLocks noEditPoints="1"/>
          </p:cNvSpPr>
          <p:nvPr/>
        </p:nvSpPr>
        <p:spPr bwMode="auto">
          <a:xfrm>
            <a:off x="3406963" y="4644928"/>
            <a:ext cx="200622" cy="220036"/>
          </a:xfrm>
          <a:custGeom>
            <a:avLst/>
            <a:gdLst>
              <a:gd name="T0" fmla="*/ 51 w 102"/>
              <a:gd name="T1" fmla="*/ 8 h 112"/>
              <a:gd name="T2" fmla="*/ 6 w 102"/>
              <a:gd name="T3" fmla="*/ 27 h 112"/>
              <a:gd name="T4" fmla="*/ 0 w 102"/>
              <a:gd name="T5" fmla="*/ 21 h 112"/>
              <a:gd name="T6" fmla="*/ 51 w 102"/>
              <a:gd name="T7" fmla="*/ 0 h 112"/>
              <a:gd name="T8" fmla="*/ 102 w 102"/>
              <a:gd name="T9" fmla="*/ 21 h 112"/>
              <a:gd name="T10" fmla="*/ 96 w 102"/>
              <a:gd name="T11" fmla="*/ 27 h 112"/>
              <a:gd name="T12" fmla="*/ 51 w 102"/>
              <a:gd name="T13" fmla="*/ 8 h 112"/>
              <a:gd name="T14" fmla="*/ 51 w 102"/>
              <a:gd name="T15" fmla="*/ 28 h 112"/>
              <a:gd name="T16" fmla="*/ 82 w 102"/>
              <a:gd name="T17" fmla="*/ 41 h 112"/>
              <a:gd name="T18" fmla="*/ 88 w 102"/>
              <a:gd name="T19" fmla="*/ 35 h 112"/>
              <a:gd name="T20" fmla="*/ 51 w 102"/>
              <a:gd name="T21" fmla="*/ 20 h 112"/>
              <a:gd name="T22" fmla="*/ 14 w 102"/>
              <a:gd name="T23" fmla="*/ 35 h 112"/>
              <a:gd name="T24" fmla="*/ 20 w 102"/>
              <a:gd name="T25" fmla="*/ 41 h 112"/>
              <a:gd name="T26" fmla="*/ 51 w 102"/>
              <a:gd name="T27" fmla="*/ 28 h 112"/>
              <a:gd name="T28" fmla="*/ 73 w 102"/>
              <a:gd name="T29" fmla="*/ 49 h 112"/>
              <a:gd name="T30" fmla="*/ 51 w 102"/>
              <a:gd name="T31" fmla="*/ 40 h 112"/>
              <a:gd name="T32" fmla="*/ 29 w 102"/>
              <a:gd name="T33" fmla="*/ 49 h 112"/>
              <a:gd name="T34" fmla="*/ 34 w 102"/>
              <a:gd name="T35" fmla="*/ 55 h 112"/>
              <a:gd name="T36" fmla="*/ 51 w 102"/>
              <a:gd name="T37" fmla="*/ 48 h 112"/>
              <a:gd name="T38" fmla="*/ 68 w 102"/>
              <a:gd name="T39" fmla="*/ 55 h 112"/>
              <a:gd name="T40" fmla="*/ 73 w 102"/>
              <a:gd name="T41" fmla="*/ 49 h 112"/>
              <a:gd name="T42" fmla="*/ 67 w 102"/>
              <a:gd name="T43" fmla="*/ 76 h 112"/>
              <a:gd name="T44" fmla="*/ 55 w 102"/>
              <a:gd name="T45" fmla="*/ 91 h 112"/>
              <a:gd name="T46" fmla="*/ 55 w 102"/>
              <a:gd name="T47" fmla="*/ 112 h 112"/>
              <a:gd name="T48" fmla="*/ 47 w 102"/>
              <a:gd name="T49" fmla="*/ 112 h 112"/>
              <a:gd name="T50" fmla="*/ 47 w 102"/>
              <a:gd name="T51" fmla="*/ 91 h 112"/>
              <a:gd name="T52" fmla="*/ 35 w 102"/>
              <a:gd name="T53" fmla="*/ 76 h 112"/>
              <a:gd name="T54" fmla="*/ 51 w 102"/>
              <a:gd name="T55" fmla="*/ 60 h 112"/>
              <a:gd name="T56" fmla="*/ 67 w 102"/>
              <a:gd name="T57" fmla="*/ 76 h 112"/>
              <a:gd name="T58" fmla="*/ 59 w 102"/>
              <a:gd name="T59" fmla="*/ 76 h 112"/>
              <a:gd name="T60" fmla="*/ 51 w 102"/>
              <a:gd name="T61" fmla="*/ 68 h 112"/>
              <a:gd name="T62" fmla="*/ 43 w 102"/>
              <a:gd name="T63" fmla="*/ 76 h 112"/>
              <a:gd name="T64" fmla="*/ 51 w 102"/>
              <a:gd name="T65" fmla="*/ 84 h 112"/>
              <a:gd name="T66" fmla="*/ 59 w 102"/>
              <a:gd name="T67" fmla="*/ 76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2" h="112">
                <a:moveTo>
                  <a:pt x="51" y="8"/>
                </a:moveTo>
                <a:cubicBezTo>
                  <a:pt x="34" y="8"/>
                  <a:pt x="18" y="15"/>
                  <a:pt x="6" y="27"/>
                </a:cubicBezTo>
                <a:cubicBezTo>
                  <a:pt x="0" y="21"/>
                  <a:pt x="0" y="21"/>
                  <a:pt x="0" y="21"/>
                </a:cubicBezTo>
                <a:cubicBezTo>
                  <a:pt x="14" y="8"/>
                  <a:pt x="32" y="0"/>
                  <a:pt x="51" y="0"/>
                </a:cubicBezTo>
                <a:cubicBezTo>
                  <a:pt x="70" y="0"/>
                  <a:pt x="88" y="8"/>
                  <a:pt x="102" y="21"/>
                </a:cubicBezTo>
                <a:cubicBezTo>
                  <a:pt x="96" y="27"/>
                  <a:pt x="96" y="27"/>
                  <a:pt x="96" y="27"/>
                </a:cubicBezTo>
                <a:cubicBezTo>
                  <a:pt x="84" y="15"/>
                  <a:pt x="68" y="8"/>
                  <a:pt x="51" y="8"/>
                </a:cubicBezTo>
                <a:close/>
                <a:moveTo>
                  <a:pt x="51" y="28"/>
                </a:moveTo>
                <a:cubicBezTo>
                  <a:pt x="63" y="28"/>
                  <a:pt x="74" y="33"/>
                  <a:pt x="82" y="41"/>
                </a:cubicBezTo>
                <a:cubicBezTo>
                  <a:pt x="88" y="35"/>
                  <a:pt x="88" y="35"/>
                  <a:pt x="88" y="35"/>
                </a:cubicBezTo>
                <a:cubicBezTo>
                  <a:pt x="78" y="25"/>
                  <a:pt x="65" y="20"/>
                  <a:pt x="51" y="20"/>
                </a:cubicBezTo>
                <a:cubicBezTo>
                  <a:pt x="37" y="20"/>
                  <a:pt x="24" y="25"/>
                  <a:pt x="14" y="35"/>
                </a:cubicBezTo>
                <a:cubicBezTo>
                  <a:pt x="20" y="41"/>
                  <a:pt x="20" y="41"/>
                  <a:pt x="20" y="41"/>
                </a:cubicBezTo>
                <a:cubicBezTo>
                  <a:pt x="28" y="33"/>
                  <a:pt x="39" y="28"/>
                  <a:pt x="51" y="28"/>
                </a:cubicBezTo>
                <a:close/>
                <a:moveTo>
                  <a:pt x="73" y="49"/>
                </a:moveTo>
                <a:cubicBezTo>
                  <a:pt x="67" y="43"/>
                  <a:pt x="59" y="40"/>
                  <a:pt x="51" y="40"/>
                </a:cubicBezTo>
                <a:cubicBezTo>
                  <a:pt x="43" y="40"/>
                  <a:pt x="35" y="43"/>
                  <a:pt x="29" y="49"/>
                </a:cubicBezTo>
                <a:cubicBezTo>
                  <a:pt x="34" y="55"/>
                  <a:pt x="34" y="55"/>
                  <a:pt x="34" y="55"/>
                </a:cubicBezTo>
                <a:cubicBezTo>
                  <a:pt x="39" y="50"/>
                  <a:pt x="45" y="48"/>
                  <a:pt x="51" y="48"/>
                </a:cubicBezTo>
                <a:cubicBezTo>
                  <a:pt x="57" y="48"/>
                  <a:pt x="63" y="50"/>
                  <a:pt x="68" y="55"/>
                </a:cubicBezTo>
                <a:lnTo>
                  <a:pt x="73" y="49"/>
                </a:lnTo>
                <a:close/>
                <a:moveTo>
                  <a:pt x="67" y="76"/>
                </a:moveTo>
                <a:cubicBezTo>
                  <a:pt x="67" y="83"/>
                  <a:pt x="62" y="90"/>
                  <a:pt x="55" y="91"/>
                </a:cubicBezTo>
                <a:cubicBezTo>
                  <a:pt x="55" y="112"/>
                  <a:pt x="55" y="112"/>
                  <a:pt x="55" y="112"/>
                </a:cubicBezTo>
                <a:cubicBezTo>
                  <a:pt x="47" y="112"/>
                  <a:pt x="47" y="112"/>
                  <a:pt x="47" y="112"/>
                </a:cubicBezTo>
                <a:cubicBezTo>
                  <a:pt x="47" y="91"/>
                  <a:pt x="47" y="91"/>
                  <a:pt x="47" y="91"/>
                </a:cubicBezTo>
                <a:cubicBezTo>
                  <a:pt x="40" y="90"/>
                  <a:pt x="35" y="83"/>
                  <a:pt x="35" y="76"/>
                </a:cubicBezTo>
                <a:cubicBezTo>
                  <a:pt x="35" y="67"/>
                  <a:pt x="42" y="60"/>
                  <a:pt x="51" y="60"/>
                </a:cubicBezTo>
                <a:cubicBezTo>
                  <a:pt x="60" y="60"/>
                  <a:pt x="67" y="67"/>
                  <a:pt x="67" y="76"/>
                </a:cubicBezTo>
                <a:close/>
                <a:moveTo>
                  <a:pt x="59" y="76"/>
                </a:moveTo>
                <a:cubicBezTo>
                  <a:pt x="59" y="72"/>
                  <a:pt x="55" y="68"/>
                  <a:pt x="51" y="68"/>
                </a:cubicBezTo>
                <a:cubicBezTo>
                  <a:pt x="47" y="68"/>
                  <a:pt x="43" y="72"/>
                  <a:pt x="43" y="76"/>
                </a:cubicBezTo>
                <a:cubicBezTo>
                  <a:pt x="43" y="80"/>
                  <a:pt x="47" y="84"/>
                  <a:pt x="51" y="84"/>
                </a:cubicBezTo>
                <a:cubicBezTo>
                  <a:pt x="55" y="84"/>
                  <a:pt x="59" y="80"/>
                  <a:pt x="59" y="76"/>
                </a:cubicBezTo>
                <a:close/>
              </a:path>
            </a:pathLst>
          </a:cu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94" name="Freeform 67"/>
          <p:cNvSpPr>
            <a:spLocks noEditPoints="1"/>
          </p:cNvSpPr>
          <p:nvPr/>
        </p:nvSpPr>
        <p:spPr bwMode="auto">
          <a:xfrm>
            <a:off x="3401964" y="4210878"/>
            <a:ext cx="210620" cy="208270"/>
          </a:xfrm>
          <a:custGeom>
            <a:avLst/>
            <a:gdLst>
              <a:gd name="T0" fmla="*/ 910 w 1856"/>
              <a:gd name="T1" fmla="*/ 1264 h 1836"/>
              <a:gd name="T2" fmla="*/ 819 w 1856"/>
              <a:gd name="T3" fmla="*/ 1493 h 1836"/>
              <a:gd name="T4" fmla="*/ 723 w 1856"/>
              <a:gd name="T5" fmla="*/ 1721 h 1836"/>
              <a:gd name="T6" fmla="*/ 295 w 1856"/>
              <a:gd name="T7" fmla="*/ 1782 h 1836"/>
              <a:gd name="T8" fmla="*/ 295 w 1856"/>
              <a:gd name="T9" fmla="*/ 1739 h 1836"/>
              <a:gd name="T10" fmla="*/ 536 w 1856"/>
              <a:gd name="T11" fmla="*/ 1595 h 1836"/>
              <a:gd name="T12" fmla="*/ 482 w 1856"/>
              <a:gd name="T13" fmla="*/ 1390 h 1836"/>
              <a:gd name="T14" fmla="*/ 392 w 1856"/>
              <a:gd name="T15" fmla="*/ 1360 h 1836"/>
              <a:gd name="T16" fmla="*/ 126 w 1856"/>
              <a:gd name="T17" fmla="*/ 1499 h 1836"/>
              <a:gd name="T18" fmla="*/ 235 w 1856"/>
              <a:gd name="T19" fmla="*/ 1216 h 1836"/>
              <a:gd name="T20" fmla="*/ 452 w 1856"/>
              <a:gd name="T21" fmla="*/ 1119 h 1836"/>
              <a:gd name="T22" fmla="*/ 464 w 1856"/>
              <a:gd name="T23" fmla="*/ 1119 h 1836"/>
              <a:gd name="T24" fmla="*/ 639 w 1856"/>
              <a:gd name="T25" fmla="*/ 1071 h 1836"/>
              <a:gd name="T26" fmla="*/ 681 w 1856"/>
              <a:gd name="T27" fmla="*/ 1035 h 1836"/>
              <a:gd name="T28" fmla="*/ 976 w 1856"/>
              <a:gd name="T29" fmla="*/ 734 h 1836"/>
              <a:gd name="T30" fmla="*/ 795 w 1856"/>
              <a:gd name="T31" fmla="*/ 566 h 1836"/>
              <a:gd name="T32" fmla="*/ 572 w 1856"/>
              <a:gd name="T33" fmla="*/ 776 h 1836"/>
              <a:gd name="T34" fmla="*/ 741 w 1856"/>
              <a:gd name="T35" fmla="*/ 975 h 1836"/>
              <a:gd name="T36" fmla="*/ 1579 w 1856"/>
              <a:gd name="T37" fmla="*/ 1818 h 1836"/>
              <a:gd name="T38" fmla="*/ 1820 w 1856"/>
              <a:gd name="T39" fmla="*/ 1613 h 1836"/>
              <a:gd name="T40" fmla="*/ 1820 w 1856"/>
              <a:gd name="T41" fmla="*/ 1577 h 1836"/>
              <a:gd name="T42" fmla="*/ 1211 w 1856"/>
              <a:gd name="T43" fmla="*/ 969 h 1836"/>
              <a:gd name="T44" fmla="*/ 1814 w 1856"/>
              <a:gd name="T45" fmla="*/ 421 h 1836"/>
              <a:gd name="T46" fmla="*/ 1573 w 1856"/>
              <a:gd name="T47" fmla="*/ 560 h 1836"/>
              <a:gd name="T48" fmla="*/ 1446 w 1856"/>
              <a:gd name="T49" fmla="*/ 475 h 1836"/>
              <a:gd name="T50" fmla="*/ 1440 w 1856"/>
              <a:gd name="T51" fmla="*/ 319 h 1836"/>
              <a:gd name="T52" fmla="*/ 1687 w 1856"/>
              <a:gd name="T53" fmla="*/ 156 h 1836"/>
              <a:gd name="T54" fmla="*/ 1308 w 1856"/>
              <a:gd name="T55" fmla="*/ 150 h 1836"/>
              <a:gd name="T56" fmla="*/ 1151 w 1856"/>
              <a:gd name="T57" fmla="*/ 427 h 1836"/>
              <a:gd name="T58" fmla="*/ 1097 w 1856"/>
              <a:gd name="T59" fmla="*/ 614 h 1836"/>
              <a:gd name="T60" fmla="*/ 1266 w 1856"/>
              <a:gd name="T61" fmla="*/ 909 h 1836"/>
              <a:gd name="T62" fmla="*/ 1501 w 1856"/>
              <a:gd name="T63" fmla="*/ 800 h 1836"/>
              <a:gd name="T64" fmla="*/ 1519 w 1856"/>
              <a:gd name="T65" fmla="*/ 800 h 1836"/>
              <a:gd name="T66" fmla="*/ 1663 w 1856"/>
              <a:gd name="T67" fmla="*/ 758 h 1836"/>
              <a:gd name="T68" fmla="*/ 1856 w 1856"/>
              <a:gd name="T69" fmla="*/ 451 h 1836"/>
              <a:gd name="T70" fmla="*/ 313 w 1856"/>
              <a:gd name="T71" fmla="*/ 879 h 1836"/>
              <a:gd name="T72" fmla="*/ 862 w 1856"/>
              <a:gd name="T73" fmla="*/ 349 h 1836"/>
              <a:gd name="T74" fmla="*/ 862 w 1856"/>
              <a:gd name="T75" fmla="*/ 271 h 1836"/>
              <a:gd name="T76" fmla="*/ 566 w 1856"/>
              <a:gd name="T77" fmla="*/ 0 h 1836"/>
              <a:gd name="T78" fmla="*/ 12 w 1856"/>
              <a:gd name="T79" fmla="*/ 524 h 1836"/>
              <a:gd name="T80" fmla="*/ 12 w 1856"/>
              <a:gd name="T81" fmla="*/ 602 h 1836"/>
              <a:gd name="T82" fmla="*/ 313 w 1856"/>
              <a:gd name="T83" fmla="*/ 879 h 18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856" h="1836">
                <a:moveTo>
                  <a:pt x="681" y="1035"/>
                </a:moveTo>
                <a:cubicBezTo>
                  <a:pt x="910" y="1264"/>
                  <a:pt x="910" y="1264"/>
                  <a:pt x="910" y="1264"/>
                </a:cubicBezTo>
                <a:cubicBezTo>
                  <a:pt x="868" y="1306"/>
                  <a:pt x="868" y="1306"/>
                  <a:pt x="868" y="1306"/>
                </a:cubicBezTo>
                <a:cubicBezTo>
                  <a:pt x="825" y="1348"/>
                  <a:pt x="819" y="1420"/>
                  <a:pt x="819" y="1493"/>
                </a:cubicBezTo>
                <a:cubicBezTo>
                  <a:pt x="819" y="1493"/>
                  <a:pt x="819" y="1493"/>
                  <a:pt x="819" y="1493"/>
                </a:cubicBezTo>
                <a:cubicBezTo>
                  <a:pt x="819" y="1577"/>
                  <a:pt x="783" y="1661"/>
                  <a:pt x="723" y="1721"/>
                </a:cubicBezTo>
                <a:cubicBezTo>
                  <a:pt x="705" y="1739"/>
                  <a:pt x="687" y="1758"/>
                  <a:pt x="657" y="1776"/>
                </a:cubicBezTo>
                <a:cubicBezTo>
                  <a:pt x="554" y="1836"/>
                  <a:pt x="410" y="1836"/>
                  <a:pt x="295" y="1782"/>
                </a:cubicBezTo>
                <a:cubicBezTo>
                  <a:pt x="289" y="1782"/>
                  <a:pt x="283" y="1770"/>
                  <a:pt x="283" y="1764"/>
                </a:cubicBezTo>
                <a:cubicBezTo>
                  <a:pt x="277" y="1751"/>
                  <a:pt x="283" y="1739"/>
                  <a:pt x="295" y="1739"/>
                </a:cubicBezTo>
                <a:cubicBezTo>
                  <a:pt x="530" y="1601"/>
                  <a:pt x="530" y="1601"/>
                  <a:pt x="530" y="1601"/>
                </a:cubicBezTo>
                <a:cubicBezTo>
                  <a:pt x="530" y="1601"/>
                  <a:pt x="536" y="1601"/>
                  <a:pt x="536" y="1595"/>
                </a:cubicBezTo>
                <a:cubicBezTo>
                  <a:pt x="554" y="1577"/>
                  <a:pt x="578" y="1547"/>
                  <a:pt x="524" y="1445"/>
                </a:cubicBezTo>
                <a:cubicBezTo>
                  <a:pt x="512" y="1420"/>
                  <a:pt x="494" y="1402"/>
                  <a:pt x="482" y="1390"/>
                </a:cubicBezTo>
                <a:cubicBezTo>
                  <a:pt x="440" y="1348"/>
                  <a:pt x="410" y="1354"/>
                  <a:pt x="398" y="1360"/>
                </a:cubicBezTo>
                <a:cubicBezTo>
                  <a:pt x="392" y="1360"/>
                  <a:pt x="392" y="1360"/>
                  <a:pt x="392" y="1360"/>
                </a:cubicBezTo>
                <a:cubicBezTo>
                  <a:pt x="156" y="1499"/>
                  <a:pt x="156" y="1499"/>
                  <a:pt x="156" y="1499"/>
                </a:cubicBezTo>
                <a:cubicBezTo>
                  <a:pt x="144" y="1499"/>
                  <a:pt x="132" y="1499"/>
                  <a:pt x="126" y="1499"/>
                </a:cubicBezTo>
                <a:cubicBezTo>
                  <a:pt x="120" y="1493"/>
                  <a:pt x="114" y="1481"/>
                  <a:pt x="114" y="1469"/>
                </a:cubicBezTo>
                <a:cubicBezTo>
                  <a:pt x="120" y="1378"/>
                  <a:pt x="168" y="1288"/>
                  <a:pt x="235" y="1216"/>
                </a:cubicBezTo>
                <a:cubicBezTo>
                  <a:pt x="253" y="1198"/>
                  <a:pt x="283" y="1180"/>
                  <a:pt x="307" y="1162"/>
                </a:cubicBezTo>
                <a:cubicBezTo>
                  <a:pt x="349" y="1137"/>
                  <a:pt x="398" y="1125"/>
                  <a:pt x="452" y="1119"/>
                </a:cubicBezTo>
                <a:cubicBezTo>
                  <a:pt x="446" y="1119"/>
                  <a:pt x="446" y="1119"/>
                  <a:pt x="446" y="1119"/>
                </a:cubicBezTo>
                <a:cubicBezTo>
                  <a:pt x="452" y="1119"/>
                  <a:pt x="458" y="1119"/>
                  <a:pt x="464" y="1119"/>
                </a:cubicBezTo>
                <a:cubicBezTo>
                  <a:pt x="464" y="1119"/>
                  <a:pt x="464" y="1119"/>
                  <a:pt x="470" y="1119"/>
                </a:cubicBezTo>
                <a:cubicBezTo>
                  <a:pt x="536" y="1119"/>
                  <a:pt x="602" y="1113"/>
                  <a:pt x="639" y="1071"/>
                </a:cubicBezTo>
                <a:cubicBezTo>
                  <a:pt x="681" y="1035"/>
                  <a:pt x="681" y="1035"/>
                  <a:pt x="681" y="1035"/>
                </a:cubicBezTo>
                <a:cubicBezTo>
                  <a:pt x="681" y="1035"/>
                  <a:pt x="681" y="1035"/>
                  <a:pt x="681" y="1035"/>
                </a:cubicBezTo>
                <a:close/>
                <a:moveTo>
                  <a:pt x="1211" y="969"/>
                </a:moveTo>
                <a:cubicBezTo>
                  <a:pt x="976" y="734"/>
                  <a:pt x="976" y="734"/>
                  <a:pt x="976" y="734"/>
                </a:cubicBezTo>
                <a:cubicBezTo>
                  <a:pt x="813" y="572"/>
                  <a:pt x="813" y="572"/>
                  <a:pt x="813" y="572"/>
                </a:cubicBezTo>
                <a:cubicBezTo>
                  <a:pt x="807" y="566"/>
                  <a:pt x="801" y="566"/>
                  <a:pt x="795" y="566"/>
                </a:cubicBezTo>
                <a:cubicBezTo>
                  <a:pt x="789" y="566"/>
                  <a:pt x="783" y="566"/>
                  <a:pt x="777" y="572"/>
                </a:cubicBezTo>
                <a:cubicBezTo>
                  <a:pt x="572" y="776"/>
                  <a:pt x="572" y="776"/>
                  <a:pt x="572" y="776"/>
                </a:cubicBezTo>
                <a:cubicBezTo>
                  <a:pt x="566" y="782"/>
                  <a:pt x="566" y="800"/>
                  <a:pt x="572" y="812"/>
                </a:cubicBezTo>
                <a:cubicBezTo>
                  <a:pt x="741" y="975"/>
                  <a:pt x="741" y="975"/>
                  <a:pt x="741" y="975"/>
                </a:cubicBezTo>
                <a:cubicBezTo>
                  <a:pt x="970" y="1204"/>
                  <a:pt x="970" y="1204"/>
                  <a:pt x="970" y="1204"/>
                </a:cubicBezTo>
                <a:cubicBezTo>
                  <a:pt x="1579" y="1818"/>
                  <a:pt x="1579" y="1818"/>
                  <a:pt x="1579" y="1818"/>
                </a:cubicBezTo>
                <a:cubicBezTo>
                  <a:pt x="1591" y="1824"/>
                  <a:pt x="1603" y="1824"/>
                  <a:pt x="1615" y="1818"/>
                </a:cubicBezTo>
                <a:cubicBezTo>
                  <a:pt x="1820" y="1613"/>
                  <a:pt x="1820" y="1613"/>
                  <a:pt x="1820" y="1613"/>
                </a:cubicBezTo>
                <a:cubicBezTo>
                  <a:pt x="1826" y="1607"/>
                  <a:pt x="1826" y="1601"/>
                  <a:pt x="1826" y="1595"/>
                </a:cubicBezTo>
                <a:cubicBezTo>
                  <a:pt x="1826" y="1589"/>
                  <a:pt x="1826" y="1583"/>
                  <a:pt x="1820" y="1577"/>
                </a:cubicBezTo>
                <a:cubicBezTo>
                  <a:pt x="1211" y="969"/>
                  <a:pt x="1211" y="969"/>
                  <a:pt x="1211" y="969"/>
                </a:cubicBezTo>
                <a:cubicBezTo>
                  <a:pt x="1211" y="969"/>
                  <a:pt x="1211" y="969"/>
                  <a:pt x="1211" y="969"/>
                </a:cubicBezTo>
                <a:close/>
                <a:moveTo>
                  <a:pt x="1844" y="421"/>
                </a:moveTo>
                <a:cubicBezTo>
                  <a:pt x="1832" y="421"/>
                  <a:pt x="1826" y="421"/>
                  <a:pt x="1814" y="421"/>
                </a:cubicBezTo>
                <a:cubicBezTo>
                  <a:pt x="1579" y="560"/>
                  <a:pt x="1579" y="560"/>
                  <a:pt x="1579" y="560"/>
                </a:cubicBezTo>
                <a:cubicBezTo>
                  <a:pt x="1579" y="560"/>
                  <a:pt x="1579" y="560"/>
                  <a:pt x="1573" y="560"/>
                </a:cubicBezTo>
                <a:cubicBezTo>
                  <a:pt x="1561" y="566"/>
                  <a:pt x="1531" y="572"/>
                  <a:pt x="1488" y="530"/>
                </a:cubicBezTo>
                <a:cubicBezTo>
                  <a:pt x="1470" y="517"/>
                  <a:pt x="1458" y="499"/>
                  <a:pt x="1446" y="475"/>
                </a:cubicBezTo>
                <a:cubicBezTo>
                  <a:pt x="1386" y="373"/>
                  <a:pt x="1416" y="343"/>
                  <a:pt x="1428" y="325"/>
                </a:cubicBezTo>
                <a:cubicBezTo>
                  <a:pt x="1434" y="319"/>
                  <a:pt x="1440" y="319"/>
                  <a:pt x="1440" y="319"/>
                </a:cubicBezTo>
                <a:cubicBezTo>
                  <a:pt x="1675" y="180"/>
                  <a:pt x="1675" y="180"/>
                  <a:pt x="1675" y="180"/>
                </a:cubicBezTo>
                <a:cubicBezTo>
                  <a:pt x="1687" y="180"/>
                  <a:pt x="1687" y="168"/>
                  <a:pt x="1687" y="156"/>
                </a:cubicBezTo>
                <a:cubicBezTo>
                  <a:pt x="1687" y="150"/>
                  <a:pt x="1681" y="138"/>
                  <a:pt x="1675" y="138"/>
                </a:cubicBezTo>
                <a:cubicBezTo>
                  <a:pt x="1561" y="84"/>
                  <a:pt x="1416" y="84"/>
                  <a:pt x="1308" y="150"/>
                </a:cubicBezTo>
                <a:cubicBezTo>
                  <a:pt x="1284" y="162"/>
                  <a:pt x="1266" y="180"/>
                  <a:pt x="1241" y="198"/>
                </a:cubicBezTo>
                <a:cubicBezTo>
                  <a:pt x="1181" y="259"/>
                  <a:pt x="1151" y="343"/>
                  <a:pt x="1151" y="427"/>
                </a:cubicBezTo>
                <a:cubicBezTo>
                  <a:pt x="1145" y="427"/>
                  <a:pt x="1145" y="427"/>
                  <a:pt x="1145" y="427"/>
                </a:cubicBezTo>
                <a:cubicBezTo>
                  <a:pt x="1151" y="499"/>
                  <a:pt x="1145" y="572"/>
                  <a:pt x="1097" y="614"/>
                </a:cubicBezTo>
                <a:cubicBezTo>
                  <a:pt x="1036" y="680"/>
                  <a:pt x="1036" y="680"/>
                  <a:pt x="1036" y="680"/>
                </a:cubicBezTo>
                <a:cubicBezTo>
                  <a:pt x="1266" y="909"/>
                  <a:pt x="1266" y="909"/>
                  <a:pt x="1266" y="909"/>
                </a:cubicBezTo>
                <a:cubicBezTo>
                  <a:pt x="1332" y="849"/>
                  <a:pt x="1332" y="849"/>
                  <a:pt x="1332" y="849"/>
                </a:cubicBezTo>
                <a:cubicBezTo>
                  <a:pt x="1368" y="806"/>
                  <a:pt x="1434" y="800"/>
                  <a:pt x="1501" y="800"/>
                </a:cubicBezTo>
                <a:cubicBezTo>
                  <a:pt x="1507" y="800"/>
                  <a:pt x="1507" y="800"/>
                  <a:pt x="1507" y="800"/>
                </a:cubicBezTo>
                <a:cubicBezTo>
                  <a:pt x="1513" y="800"/>
                  <a:pt x="1519" y="800"/>
                  <a:pt x="1519" y="800"/>
                </a:cubicBezTo>
                <a:cubicBezTo>
                  <a:pt x="1519" y="800"/>
                  <a:pt x="1519" y="800"/>
                  <a:pt x="1519" y="800"/>
                </a:cubicBezTo>
                <a:cubicBezTo>
                  <a:pt x="1567" y="794"/>
                  <a:pt x="1615" y="782"/>
                  <a:pt x="1663" y="758"/>
                </a:cubicBezTo>
                <a:cubicBezTo>
                  <a:pt x="1687" y="740"/>
                  <a:pt x="1712" y="722"/>
                  <a:pt x="1736" y="704"/>
                </a:cubicBezTo>
                <a:cubicBezTo>
                  <a:pt x="1802" y="638"/>
                  <a:pt x="1844" y="542"/>
                  <a:pt x="1856" y="451"/>
                </a:cubicBezTo>
                <a:cubicBezTo>
                  <a:pt x="1856" y="439"/>
                  <a:pt x="1850" y="427"/>
                  <a:pt x="1844" y="421"/>
                </a:cubicBezTo>
                <a:close/>
                <a:moveTo>
                  <a:pt x="313" y="879"/>
                </a:moveTo>
                <a:cubicBezTo>
                  <a:pt x="325" y="879"/>
                  <a:pt x="343" y="873"/>
                  <a:pt x="349" y="861"/>
                </a:cubicBezTo>
                <a:cubicBezTo>
                  <a:pt x="862" y="349"/>
                  <a:pt x="862" y="349"/>
                  <a:pt x="862" y="349"/>
                </a:cubicBezTo>
                <a:cubicBezTo>
                  <a:pt x="874" y="343"/>
                  <a:pt x="880" y="325"/>
                  <a:pt x="880" y="313"/>
                </a:cubicBezTo>
                <a:cubicBezTo>
                  <a:pt x="880" y="295"/>
                  <a:pt x="874" y="283"/>
                  <a:pt x="862" y="271"/>
                </a:cubicBezTo>
                <a:cubicBezTo>
                  <a:pt x="602" y="12"/>
                  <a:pt x="602" y="12"/>
                  <a:pt x="602" y="12"/>
                </a:cubicBezTo>
                <a:cubicBezTo>
                  <a:pt x="590" y="6"/>
                  <a:pt x="578" y="0"/>
                  <a:pt x="566" y="0"/>
                </a:cubicBezTo>
                <a:cubicBezTo>
                  <a:pt x="548" y="0"/>
                  <a:pt x="536" y="6"/>
                  <a:pt x="524" y="12"/>
                </a:cubicBezTo>
                <a:cubicBezTo>
                  <a:pt x="12" y="524"/>
                  <a:pt x="12" y="524"/>
                  <a:pt x="12" y="524"/>
                </a:cubicBezTo>
                <a:cubicBezTo>
                  <a:pt x="6" y="535"/>
                  <a:pt x="0" y="548"/>
                  <a:pt x="0" y="560"/>
                </a:cubicBezTo>
                <a:cubicBezTo>
                  <a:pt x="0" y="578"/>
                  <a:pt x="6" y="590"/>
                  <a:pt x="12" y="602"/>
                </a:cubicBezTo>
                <a:cubicBezTo>
                  <a:pt x="277" y="861"/>
                  <a:pt x="277" y="861"/>
                  <a:pt x="277" y="861"/>
                </a:cubicBezTo>
                <a:cubicBezTo>
                  <a:pt x="283" y="873"/>
                  <a:pt x="301" y="879"/>
                  <a:pt x="313" y="879"/>
                </a:cubicBezTo>
                <a:close/>
              </a:path>
            </a:pathLst>
          </a:cu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95" name="Freeform 67"/>
          <p:cNvSpPr>
            <a:spLocks noEditPoints="1"/>
          </p:cNvSpPr>
          <p:nvPr/>
        </p:nvSpPr>
        <p:spPr bwMode="auto">
          <a:xfrm>
            <a:off x="3401964" y="3776827"/>
            <a:ext cx="210620" cy="208270"/>
          </a:xfrm>
          <a:custGeom>
            <a:avLst/>
            <a:gdLst>
              <a:gd name="T0" fmla="*/ 910 w 1856"/>
              <a:gd name="T1" fmla="*/ 1264 h 1836"/>
              <a:gd name="T2" fmla="*/ 819 w 1856"/>
              <a:gd name="T3" fmla="*/ 1493 h 1836"/>
              <a:gd name="T4" fmla="*/ 723 w 1856"/>
              <a:gd name="T5" fmla="*/ 1721 h 1836"/>
              <a:gd name="T6" fmla="*/ 295 w 1856"/>
              <a:gd name="T7" fmla="*/ 1782 h 1836"/>
              <a:gd name="T8" fmla="*/ 295 w 1856"/>
              <a:gd name="T9" fmla="*/ 1739 h 1836"/>
              <a:gd name="T10" fmla="*/ 536 w 1856"/>
              <a:gd name="T11" fmla="*/ 1595 h 1836"/>
              <a:gd name="T12" fmla="*/ 482 w 1856"/>
              <a:gd name="T13" fmla="*/ 1390 h 1836"/>
              <a:gd name="T14" fmla="*/ 392 w 1856"/>
              <a:gd name="T15" fmla="*/ 1360 h 1836"/>
              <a:gd name="T16" fmla="*/ 126 w 1856"/>
              <a:gd name="T17" fmla="*/ 1499 h 1836"/>
              <a:gd name="T18" fmla="*/ 235 w 1856"/>
              <a:gd name="T19" fmla="*/ 1216 h 1836"/>
              <a:gd name="T20" fmla="*/ 452 w 1856"/>
              <a:gd name="T21" fmla="*/ 1119 h 1836"/>
              <a:gd name="T22" fmla="*/ 464 w 1856"/>
              <a:gd name="T23" fmla="*/ 1119 h 1836"/>
              <a:gd name="T24" fmla="*/ 639 w 1856"/>
              <a:gd name="T25" fmla="*/ 1071 h 1836"/>
              <a:gd name="T26" fmla="*/ 681 w 1856"/>
              <a:gd name="T27" fmla="*/ 1035 h 1836"/>
              <a:gd name="T28" fmla="*/ 976 w 1856"/>
              <a:gd name="T29" fmla="*/ 734 h 1836"/>
              <a:gd name="T30" fmla="*/ 795 w 1856"/>
              <a:gd name="T31" fmla="*/ 566 h 1836"/>
              <a:gd name="T32" fmla="*/ 572 w 1856"/>
              <a:gd name="T33" fmla="*/ 776 h 1836"/>
              <a:gd name="T34" fmla="*/ 741 w 1856"/>
              <a:gd name="T35" fmla="*/ 975 h 1836"/>
              <a:gd name="T36" fmla="*/ 1579 w 1856"/>
              <a:gd name="T37" fmla="*/ 1818 h 1836"/>
              <a:gd name="T38" fmla="*/ 1820 w 1856"/>
              <a:gd name="T39" fmla="*/ 1613 h 1836"/>
              <a:gd name="T40" fmla="*/ 1820 w 1856"/>
              <a:gd name="T41" fmla="*/ 1577 h 1836"/>
              <a:gd name="T42" fmla="*/ 1211 w 1856"/>
              <a:gd name="T43" fmla="*/ 969 h 1836"/>
              <a:gd name="T44" fmla="*/ 1814 w 1856"/>
              <a:gd name="T45" fmla="*/ 421 h 1836"/>
              <a:gd name="T46" fmla="*/ 1573 w 1856"/>
              <a:gd name="T47" fmla="*/ 560 h 1836"/>
              <a:gd name="T48" fmla="*/ 1446 w 1856"/>
              <a:gd name="T49" fmla="*/ 475 h 1836"/>
              <a:gd name="T50" fmla="*/ 1440 w 1856"/>
              <a:gd name="T51" fmla="*/ 319 h 1836"/>
              <a:gd name="T52" fmla="*/ 1687 w 1856"/>
              <a:gd name="T53" fmla="*/ 156 h 1836"/>
              <a:gd name="T54" fmla="*/ 1308 w 1856"/>
              <a:gd name="T55" fmla="*/ 150 h 1836"/>
              <a:gd name="T56" fmla="*/ 1151 w 1856"/>
              <a:gd name="T57" fmla="*/ 427 h 1836"/>
              <a:gd name="T58" fmla="*/ 1097 w 1856"/>
              <a:gd name="T59" fmla="*/ 614 h 1836"/>
              <a:gd name="T60" fmla="*/ 1266 w 1856"/>
              <a:gd name="T61" fmla="*/ 909 h 1836"/>
              <a:gd name="T62" fmla="*/ 1501 w 1856"/>
              <a:gd name="T63" fmla="*/ 800 h 1836"/>
              <a:gd name="T64" fmla="*/ 1519 w 1856"/>
              <a:gd name="T65" fmla="*/ 800 h 1836"/>
              <a:gd name="T66" fmla="*/ 1663 w 1856"/>
              <a:gd name="T67" fmla="*/ 758 h 1836"/>
              <a:gd name="T68" fmla="*/ 1856 w 1856"/>
              <a:gd name="T69" fmla="*/ 451 h 1836"/>
              <a:gd name="T70" fmla="*/ 313 w 1856"/>
              <a:gd name="T71" fmla="*/ 879 h 1836"/>
              <a:gd name="T72" fmla="*/ 862 w 1856"/>
              <a:gd name="T73" fmla="*/ 349 h 1836"/>
              <a:gd name="T74" fmla="*/ 862 w 1856"/>
              <a:gd name="T75" fmla="*/ 271 h 1836"/>
              <a:gd name="T76" fmla="*/ 566 w 1856"/>
              <a:gd name="T77" fmla="*/ 0 h 1836"/>
              <a:gd name="T78" fmla="*/ 12 w 1856"/>
              <a:gd name="T79" fmla="*/ 524 h 1836"/>
              <a:gd name="T80" fmla="*/ 12 w 1856"/>
              <a:gd name="T81" fmla="*/ 602 h 1836"/>
              <a:gd name="T82" fmla="*/ 313 w 1856"/>
              <a:gd name="T83" fmla="*/ 879 h 18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856" h="1836">
                <a:moveTo>
                  <a:pt x="681" y="1035"/>
                </a:moveTo>
                <a:cubicBezTo>
                  <a:pt x="910" y="1264"/>
                  <a:pt x="910" y="1264"/>
                  <a:pt x="910" y="1264"/>
                </a:cubicBezTo>
                <a:cubicBezTo>
                  <a:pt x="868" y="1306"/>
                  <a:pt x="868" y="1306"/>
                  <a:pt x="868" y="1306"/>
                </a:cubicBezTo>
                <a:cubicBezTo>
                  <a:pt x="825" y="1348"/>
                  <a:pt x="819" y="1420"/>
                  <a:pt x="819" y="1493"/>
                </a:cubicBezTo>
                <a:cubicBezTo>
                  <a:pt x="819" y="1493"/>
                  <a:pt x="819" y="1493"/>
                  <a:pt x="819" y="1493"/>
                </a:cubicBezTo>
                <a:cubicBezTo>
                  <a:pt x="819" y="1577"/>
                  <a:pt x="783" y="1661"/>
                  <a:pt x="723" y="1721"/>
                </a:cubicBezTo>
                <a:cubicBezTo>
                  <a:pt x="705" y="1739"/>
                  <a:pt x="687" y="1758"/>
                  <a:pt x="657" y="1776"/>
                </a:cubicBezTo>
                <a:cubicBezTo>
                  <a:pt x="554" y="1836"/>
                  <a:pt x="410" y="1836"/>
                  <a:pt x="295" y="1782"/>
                </a:cubicBezTo>
                <a:cubicBezTo>
                  <a:pt x="289" y="1782"/>
                  <a:pt x="283" y="1770"/>
                  <a:pt x="283" y="1764"/>
                </a:cubicBezTo>
                <a:cubicBezTo>
                  <a:pt x="277" y="1751"/>
                  <a:pt x="283" y="1739"/>
                  <a:pt x="295" y="1739"/>
                </a:cubicBezTo>
                <a:cubicBezTo>
                  <a:pt x="530" y="1601"/>
                  <a:pt x="530" y="1601"/>
                  <a:pt x="530" y="1601"/>
                </a:cubicBezTo>
                <a:cubicBezTo>
                  <a:pt x="530" y="1601"/>
                  <a:pt x="536" y="1601"/>
                  <a:pt x="536" y="1595"/>
                </a:cubicBezTo>
                <a:cubicBezTo>
                  <a:pt x="554" y="1577"/>
                  <a:pt x="578" y="1547"/>
                  <a:pt x="524" y="1445"/>
                </a:cubicBezTo>
                <a:cubicBezTo>
                  <a:pt x="512" y="1420"/>
                  <a:pt x="494" y="1402"/>
                  <a:pt x="482" y="1390"/>
                </a:cubicBezTo>
                <a:cubicBezTo>
                  <a:pt x="440" y="1348"/>
                  <a:pt x="410" y="1354"/>
                  <a:pt x="398" y="1360"/>
                </a:cubicBezTo>
                <a:cubicBezTo>
                  <a:pt x="392" y="1360"/>
                  <a:pt x="392" y="1360"/>
                  <a:pt x="392" y="1360"/>
                </a:cubicBezTo>
                <a:cubicBezTo>
                  <a:pt x="156" y="1499"/>
                  <a:pt x="156" y="1499"/>
                  <a:pt x="156" y="1499"/>
                </a:cubicBezTo>
                <a:cubicBezTo>
                  <a:pt x="144" y="1499"/>
                  <a:pt x="132" y="1499"/>
                  <a:pt x="126" y="1499"/>
                </a:cubicBezTo>
                <a:cubicBezTo>
                  <a:pt x="120" y="1493"/>
                  <a:pt x="114" y="1481"/>
                  <a:pt x="114" y="1469"/>
                </a:cubicBezTo>
                <a:cubicBezTo>
                  <a:pt x="120" y="1378"/>
                  <a:pt x="168" y="1288"/>
                  <a:pt x="235" y="1216"/>
                </a:cubicBezTo>
                <a:cubicBezTo>
                  <a:pt x="253" y="1198"/>
                  <a:pt x="283" y="1180"/>
                  <a:pt x="307" y="1162"/>
                </a:cubicBezTo>
                <a:cubicBezTo>
                  <a:pt x="349" y="1137"/>
                  <a:pt x="398" y="1125"/>
                  <a:pt x="452" y="1119"/>
                </a:cubicBezTo>
                <a:cubicBezTo>
                  <a:pt x="446" y="1119"/>
                  <a:pt x="446" y="1119"/>
                  <a:pt x="446" y="1119"/>
                </a:cubicBezTo>
                <a:cubicBezTo>
                  <a:pt x="452" y="1119"/>
                  <a:pt x="458" y="1119"/>
                  <a:pt x="464" y="1119"/>
                </a:cubicBezTo>
                <a:cubicBezTo>
                  <a:pt x="464" y="1119"/>
                  <a:pt x="464" y="1119"/>
                  <a:pt x="470" y="1119"/>
                </a:cubicBezTo>
                <a:cubicBezTo>
                  <a:pt x="536" y="1119"/>
                  <a:pt x="602" y="1113"/>
                  <a:pt x="639" y="1071"/>
                </a:cubicBezTo>
                <a:cubicBezTo>
                  <a:pt x="681" y="1035"/>
                  <a:pt x="681" y="1035"/>
                  <a:pt x="681" y="1035"/>
                </a:cubicBezTo>
                <a:cubicBezTo>
                  <a:pt x="681" y="1035"/>
                  <a:pt x="681" y="1035"/>
                  <a:pt x="681" y="1035"/>
                </a:cubicBezTo>
                <a:close/>
                <a:moveTo>
                  <a:pt x="1211" y="969"/>
                </a:moveTo>
                <a:cubicBezTo>
                  <a:pt x="976" y="734"/>
                  <a:pt x="976" y="734"/>
                  <a:pt x="976" y="734"/>
                </a:cubicBezTo>
                <a:cubicBezTo>
                  <a:pt x="813" y="572"/>
                  <a:pt x="813" y="572"/>
                  <a:pt x="813" y="572"/>
                </a:cubicBezTo>
                <a:cubicBezTo>
                  <a:pt x="807" y="566"/>
                  <a:pt x="801" y="566"/>
                  <a:pt x="795" y="566"/>
                </a:cubicBezTo>
                <a:cubicBezTo>
                  <a:pt x="789" y="566"/>
                  <a:pt x="783" y="566"/>
                  <a:pt x="777" y="572"/>
                </a:cubicBezTo>
                <a:cubicBezTo>
                  <a:pt x="572" y="776"/>
                  <a:pt x="572" y="776"/>
                  <a:pt x="572" y="776"/>
                </a:cubicBezTo>
                <a:cubicBezTo>
                  <a:pt x="566" y="782"/>
                  <a:pt x="566" y="800"/>
                  <a:pt x="572" y="812"/>
                </a:cubicBezTo>
                <a:cubicBezTo>
                  <a:pt x="741" y="975"/>
                  <a:pt x="741" y="975"/>
                  <a:pt x="741" y="975"/>
                </a:cubicBezTo>
                <a:cubicBezTo>
                  <a:pt x="970" y="1204"/>
                  <a:pt x="970" y="1204"/>
                  <a:pt x="970" y="1204"/>
                </a:cubicBezTo>
                <a:cubicBezTo>
                  <a:pt x="1579" y="1818"/>
                  <a:pt x="1579" y="1818"/>
                  <a:pt x="1579" y="1818"/>
                </a:cubicBezTo>
                <a:cubicBezTo>
                  <a:pt x="1591" y="1824"/>
                  <a:pt x="1603" y="1824"/>
                  <a:pt x="1615" y="1818"/>
                </a:cubicBezTo>
                <a:cubicBezTo>
                  <a:pt x="1820" y="1613"/>
                  <a:pt x="1820" y="1613"/>
                  <a:pt x="1820" y="1613"/>
                </a:cubicBezTo>
                <a:cubicBezTo>
                  <a:pt x="1826" y="1607"/>
                  <a:pt x="1826" y="1601"/>
                  <a:pt x="1826" y="1595"/>
                </a:cubicBezTo>
                <a:cubicBezTo>
                  <a:pt x="1826" y="1589"/>
                  <a:pt x="1826" y="1583"/>
                  <a:pt x="1820" y="1577"/>
                </a:cubicBezTo>
                <a:cubicBezTo>
                  <a:pt x="1211" y="969"/>
                  <a:pt x="1211" y="969"/>
                  <a:pt x="1211" y="969"/>
                </a:cubicBezTo>
                <a:cubicBezTo>
                  <a:pt x="1211" y="969"/>
                  <a:pt x="1211" y="969"/>
                  <a:pt x="1211" y="969"/>
                </a:cubicBezTo>
                <a:close/>
                <a:moveTo>
                  <a:pt x="1844" y="421"/>
                </a:moveTo>
                <a:cubicBezTo>
                  <a:pt x="1832" y="421"/>
                  <a:pt x="1826" y="421"/>
                  <a:pt x="1814" y="421"/>
                </a:cubicBezTo>
                <a:cubicBezTo>
                  <a:pt x="1579" y="560"/>
                  <a:pt x="1579" y="560"/>
                  <a:pt x="1579" y="560"/>
                </a:cubicBezTo>
                <a:cubicBezTo>
                  <a:pt x="1579" y="560"/>
                  <a:pt x="1579" y="560"/>
                  <a:pt x="1573" y="560"/>
                </a:cubicBezTo>
                <a:cubicBezTo>
                  <a:pt x="1561" y="566"/>
                  <a:pt x="1531" y="572"/>
                  <a:pt x="1488" y="530"/>
                </a:cubicBezTo>
                <a:cubicBezTo>
                  <a:pt x="1470" y="517"/>
                  <a:pt x="1458" y="499"/>
                  <a:pt x="1446" y="475"/>
                </a:cubicBezTo>
                <a:cubicBezTo>
                  <a:pt x="1386" y="373"/>
                  <a:pt x="1416" y="343"/>
                  <a:pt x="1428" y="325"/>
                </a:cubicBezTo>
                <a:cubicBezTo>
                  <a:pt x="1434" y="319"/>
                  <a:pt x="1440" y="319"/>
                  <a:pt x="1440" y="319"/>
                </a:cubicBezTo>
                <a:cubicBezTo>
                  <a:pt x="1675" y="180"/>
                  <a:pt x="1675" y="180"/>
                  <a:pt x="1675" y="180"/>
                </a:cubicBezTo>
                <a:cubicBezTo>
                  <a:pt x="1687" y="180"/>
                  <a:pt x="1687" y="168"/>
                  <a:pt x="1687" y="156"/>
                </a:cubicBezTo>
                <a:cubicBezTo>
                  <a:pt x="1687" y="150"/>
                  <a:pt x="1681" y="138"/>
                  <a:pt x="1675" y="138"/>
                </a:cubicBezTo>
                <a:cubicBezTo>
                  <a:pt x="1561" y="84"/>
                  <a:pt x="1416" y="84"/>
                  <a:pt x="1308" y="150"/>
                </a:cubicBezTo>
                <a:cubicBezTo>
                  <a:pt x="1284" y="162"/>
                  <a:pt x="1266" y="180"/>
                  <a:pt x="1241" y="198"/>
                </a:cubicBezTo>
                <a:cubicBezTo>
                  <a:pt x="1181" y="259"/>
                  <a:pt x="1151" y="343"/>
                  <a:pt x="1151" y="427"/>
                </a:cubicBezTo>
                <a:cubicBezTo>
                  <a:pt x="1145" y="427"/>
                  <a:pt x="1145" y="427"/>
                  <a:pt x="1145" y="427"/>
                </a:cubicBezTo>
                <a:cubicBezTo>
                  <a:pt x="1151" y="499"/>
                  <a:pt x="1145" y="572"/>
                  <a:pt x="1097" y="614"/>
                </a:cubicBezTo>
                <a:cubicBezTo>
                  <a:pt x="1036" y="680"/>
                  <a:pt x="1036" y="680"/>
                  <a:pt x="1036" y="680"/>
                </a:cubicBezTo>
                <a:cubicBezTo>
                  <a:pt x="1266" y="909"/>
                  <a:pt x="1266" y="909"/>
                  <a:pt x="1266" y="909"/>
                </a:cubicBezTo>
                <a:cubicBezTo>
                  <a:pt x="1332" y="849"/>
                  <a:pt x="1332" y="849"/>
                  <a:pt x="1332" y="849"/>
                </a:cubicBezTo>
                <a:cubicBezTo>
                  <a:pt x="1368" y="806"/>
                  <a:pt x="1434" y="800"/>
                  <a:pt x="1501" y="800"/>
                </a:cubicBezTo>
                <a:cubicBezTo>
                  <a:pt x="1507" y="800"/>
                  <a:pt x="1507" y="800"/>
                  <a:pt x="1507" y="800"/>
                </a:cubicBezTo>
                <a:cubicBezTo>
                  <a:pt x="1513" y="800"/>
                  <a:pt x="1519" y="800"/>
                  <a:pt x="1519" y="800"/>
                </a:cubicBezTo>
                <a:cubicBezTo>
                  <a:pt x="1519" y="800"/>
                  <a:pt x="1519" y="800"/>
                  <a:pt x="1519" y="800"/>
                </a:cubicBezTo>
                <a:cubicBezTo>
                  <a:pt x="1567" y="794"/>
                  <a:pt x="1615" y="782"/>
                  <a:pt x="1663" y="758"/>
                </a:cubicBezTo>
                <a:cubicBezTo>
                  <a:pt x="1687" y="740"/>
                  <a:pt x="1712" y="722"/>
                  <a:pt x="1736" y="704"/>
                </a:cubicBezTo>
                <a:cubicBezTo>
                  <a:pt x="1802" y="638"/>
                  <a:pt x="1844" y="542"/>
                  <a:pt x="1856" y="451"/>
                </a:cubicBezTo>
                <a:cubicBezTo>
                  <a:pt x="1856" y="439"/>
                  <a:pt x="1850" y="427"/>
                  <a:pt x="1844" y="421"/>
                </a:cubicBezTo>
                <a:close/>
                <a:moveTo>
                  <a:pt x="313" y="879"/>
                </a:moveTo>
                <a:cubicBezTo>
                  <a:pt x="325" y="879"/>
                  <a:pt x="343" y="873"/>
                  <a:pt x="349" y="861"/>
                </a:cubicBezTo>
                <a:cubicBezTo>
                  <a:pt x="862" y="349"/>
                  <a:pt x="862" y="349"/>
                  <a:pt x="862" y="349"/>
                </a:cubicBezTo>
                <a:cubicBezTo>
                  <a:pt x="874" y="343"/>
                  <a:pt x="880" y="325"/>
                  <a:pt x="880" y="313"/>
                </a:cubicBezTo>
                <a:cubicBezTo>
                  <a:pt x="880" y="295"/>
                  <a:pt x="874" y="283"/>
                  <a:pt x="862" y="271"/>
                </a:cubicBezTo>
                <a:cubicBezTo>
                  <a:pt x="602" y="12"/>
                  <a:pt x="602" y="12"/>
                  <a:pt x="602" y="12"/>
                </a:cubicBezTo>
                <a:cubicBezTo>
                  <a:pt x="590" y="6"/>
                  <a:pt x="578" y="0"/>
                  <a:pt x="566" y="0"/>
                </a:cubicBezTo>
                <a:cubicBezTo>
                  <a:pt x="548" y="0"/>
                  <a:pt x="536" y="6"/>
                  <a:pt x="524" y="12"/>
                </a:cubicBezTo>
                <a:cubicBezTo>
                  <a:pt x="12" y="524"/>
                  <a:pt x="12" y="524"/>
                  <a:pt x="12" y="524"/>
                </a:cubicBezTo>
                <a:cubicBezTo>
                  <a:pt x="6" y="535"/>
                  <a:pt x="0" y="548"/>
                  <a:pt x="0" y="560"/>
                </a:cubicBezTo>
                <a:cubicBezTo>
                  <a:pt x="0" y="578"/>
                  <a:pt x="6" y="590"/>
                  <a:pt x="12" y="602"/>
                </a:cubicBezTo>
                <a:cubicBezTo>
                  <a:pt x="277" y="861"/>
                  <a:pt x="277" y="861"/>
                  <a:pt x="277" y="861"/>
                </a:cubicBezTo>
                <a:cubicBezTo>
                  <a:pt x="283" y="873"/>
                  <a:pt x="301" y="879"/>
                  <a:pt x="313" y="879"/>
                </a:cubicBezTo>
                <a:close/>
              </a:path>
            </a:pathLst>
          </a:cu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99" name="Freeform 71"/>
          <p:cNvSpPr>
            <a:spLocks noEditPoints="1"/>
          </p:cNvSpPr>
          <p:nvPr/>
        </p:nvSpPr>
        <p:spPr bwMode="auto">
          <a:xfrm>
            <a:off x="6337373" y="1810405"/>
            <a:ext cx="544830" cy="416318"/>
          </a:xfrm>
          <a:custGeom>
            <a:avLst/>
            <a:gdLst>
              <a:gd name="T0" fmla="*/ 428 w 3369"/>
              <a:gd name="T1" fmla="*/ 1350 h 2574"/>
              <a:gd name="T2" fmla="*/ 1932 w 3369"/>
              <a:gd name="T3" fmla="*/ 1350 h 2574"/>
              <a:gd name="T4" fmla="*/ 1883 w 3369"/>
              <a:gd name="T5" fmla="*/ 1432 h 2574"/>
              <a:gd name="T6" fmla="*/ 428 w 3369"/>
              <a:gd name="T7" fmla="*/ 1432 h 2574"/>
              <a:gd name="T8" fmla="*/ 428 w 3369"/>
              <a:gd name="T9" fmla="*/ 1350 h 2574"/>
              <a:gd name="T10" fmla="*/ 548 w 3369"/>
              <a:gd name="T11" fmla="*/ 980 h 2574"/>
              <a:gd name="T12" fmla="*/ 548 w 3369"/>
              <a:gd name="T13" fmla="*/ 1263 h 2574"/>
              <a:gd name="T14" fmla="*/ 788 w 3369"/>
              <a:gd name="T15" fmla="*/ 1263 h 2574"/>
              <a:gd name="T16" fmla="*/ 788 w 3369"/>
              <a:gd name="T17" fmla="*/ 980 h 2574"/>
              <a:gd name="T18" fmla="*/ 548 w 3369"/>
              <a:gd name="T19" fmla="*/ 980 h 2574"/>
              <a:gd name="T20" fmla="*/ 1811 w 3369"/>
              <a:gd name="T21" fmla="*/ 1729 h 2574"/>
              <a:gd name="T22" fmla="*/ 1812 w 3369"/>
              <a:gd name="T23" fmla="*/ 1719 h 2574"/>
              <a:gd name="T24" fmla="*/ 131 w 3369"/>
              <a:gd name="T25" fmla="*/ 1719 h 2574"/>
              <a:gd name="T26" fmla="*/ 131 w 3369"/>
              <a:gd name="T27" fmla="*/ 482 h 2574"/>
              <a:gd name="T28" fmla="*/ 477 w 3369"/>
              <a:gd name="T29" fmla="*/ 710 h 2574"/>
              <a:gd name="T30" fmla="*/ 875 w 3369"/>
              <a:gd name="T31" fmla="*/ 130 h 2574"/>
              <a:gd name="T32" fmla="*/ 2430 w 3369"/>
              <a:gd name="T33" fmla="*/ 130 h 2574"/>
              <a:gd name="T34" fmla="*/ 2430 w 3369"/>
              <a:gd name="T35" fmla="*/ 1076 h 2574"/>
              <a:gd name="T36" fmla="*/ 2465 w 3369"/>
              <a:gd name="T37" fmla="*/ 1075 h 2574"/>
              <a:gd name="T38" fmla="*/ 2560 w 3369"/>
              <a:gd name="T39" fmla="*/ 1082 h 2574"/>
              <a:gd name="T40" fmla="*/ 2560 w 3369"/>
              <a:gd name="T41" fmla="*/ 52 h 2574"/>
              <a:gd name="T42" fmla="*/ 2508 w 3369"/>
              <a:gd name="T43" fmla="*/ 0 h 2574"/>
              <a:gd name="T44" fmla="*/ 823 w 3369"/>
              <a:gd name="T45" fmla="*/ 0 h 2574"/>
              <a:gd name="T46" fmla="*/ 399 w 3369"/>
              <a:gd name="T47" fmla="*/ 391 h 2574"/>
              <a:gd name="T48" fmla="*/ 0 w 3369"/>
              <a:gd name="T49" fmla="*/ 228 h 2574"/>
              <a:gd name="T50" fmla="*/ 0 w 3369"/>
              <a:gd name="T51" fmla="*/ 1797 h 2574"/>
              <a:gd name="T52" fmla="*/ 53 w 3369"/>
              <a:gd name="T53" fmla="*/ 1849 h 2574"/>
              <a:gd name="T54" fmla="*/ 1823 w 3369"/>
              <a:gd name="T55" fmla="*/ 1849 h 2574"/>
              <a:gd name="T56" fmla="*/ 1811 w 3369"/>
              <a:gd name="T57" fmla="*/ 1729 h 2574"/>
              <a:gd name="T58" fmla="*/ 1364 w 3369"/>
              <a:gd name="T59" fmla="*/ 860 h 2574"/>
              <a:gd name="T60" fmla="*/ 1364 w 3369"/>
              <a:gd name="T61" fmla="*/ 1263 h 2574"/>
              <a:gd name="T62" fmla="*/ 1604 w 3369"/>
              <a:gd name="T63" fmla="*/ 1263 h 2574"/>
              <a:gd name="T64" fmla="*/ 1604 w 3369"/>
              <a:gd name="T65" fmla="*/ 860 h 2574"/>
              <a:gd name="T66" fmla="*/ 1364 w 3369"/>
              <a:gd name="T67" fmla="*/ 860 h 2574"/>
              <a:gd name="T68" fmla="*/ 956 w 3369"/>
              <a:gd name="T69" fmla="*/ 735 h 2574"/>
              <a:gd name="T70" fmla="*/ 956 w 3369"/>
              <a:gd name="T71" fmla="*/ 1263 h 2574"/>
              <a:gd name="T72" fmla="*/ 1196 w 3369"/>
              <a:gd name="T73" fmla="*/ 1263 h 2574"/>
              <a:gd name="T74" fmla="*/ 1196 w 3369"/>
              <a:gd name="T75" fmla="*/ 735 h 2574"/>
              <a:gd name="T76" fmla="*/ 956 w 3369"/>
              <a:gd name="T77" fmla="*/ 735 h 2574"/>
              <a:gd name="T78" fmla="*/ 1777 w 3369"/>
              <a:gd name="T79" fmla="*/ 1263 h 2574"/>
              <a:gd name="T80" fmla="*/ 2006 w 3369"/>
              <a:gd name="T81" fmla="*/ 1263 h 2574"/>
              <a:gd name="T82" fmla="*/ 2017 w 3369"/>
              <a:gd name="T83" fmla="*/ 1252 h 2574"/>
              <a:gd name="T84" fmla="*/ 2017 w 3369"/>
              <a:gd name="T85" fmla="*/ 596 h 2574"/>
              <a:gd name="T86" fmla="*/ 1777 w 3369"/>
              <a:gd name="T87" fmla="*/ 596 h 2574"/>
              <a:gd name="T88" fmla="*/ 1777 w 3369"/>
              <a:gd name="T89" fmla="*/ 1263 h 2574"/>
              <a:gd name="T90" fmla="*/ 3337 w 3369"/>
              <a:gd name="T91" fmla="*/ 2542 h 2574"/>
              <a:gd name="T92" fmla="*/ 3209 w 3369"/>
              <a:gd name="T93" fmla="*/ 2542 h 2574"/>
              <a:gd name="T94" fmla="*/ 2809 w 3369"/>
              <a:gd name="T95" fmla="*/ 2127 h 2574"/>
              <a:gd name="T96" fmla="*/ 2457 w 3369"/>
              <a:gd name="T97" fmla="*/ 2255 h 2574"/>
              <a:gd name="T98" fmla="*/ 1929 w 3369"/>
              <a:gd name="T99" fmla="*/ 1729 h 2574"/>
              <a:gd name="T100" fmla="*/ 2457 w 3369"/>
              <a:gd name="T101" fmla="*/ 1203 h 2574"/>
              <a:gd name="T102" fmla="*/ 2985 w 3369"/>
              <a:gd name="T103" fmla="*/ 1729 h 2574"/>
              <a:gd name="T104" fmla="*/ 2905 w 3369"/>
              <a:gd name="T105" fmla="*/ 2000 h 2574"/>
              <a:gd name="T106" fmla="*/ 3337 w 3369"/>
              <a:gd name="T107" fmla="*/ 2414 h 2574"/>
              <a:gd name="T108" fmla="*/ 3337 w 3369"/>
              <a:gd name="T109" fmla="*/ 2542 h 2574"/>
              <a:gd name="T110" fmla="*/ 2793 w 3369"/>
              <a:gd name="T111" fmla="*/ 1729 h 2574"/>
              <a:gd name="T112" fmla="*/ 2457 w 3369"/>
              <a:gd name="T113" fmla="*/ 1394 h 2574"/>
              <a:gd name="T114" fmla="*/ 2137 w 3369"/>
              <a:gd name="T115" fmla="*/ 1729 h 2574"/>
              <a:gd name="T116" fmla="*/ 2457 w 3369"/>
              <a:gd name="T117" fmla="*/ 2063 h 2574"/>
              <a:gd name="T118" fmla="*/ 2793 w 3369"/>
              <a:gd name="T119" fmla="*/ 1729 h 25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369" h="2574">
                <a:moveTo>
                  <a:pt x="428" y="1350"/>
                </a:moveTo>
                <a:cubicBezTo>
                  <a:pt x="1932" y="1350"/>
                  <a:pt x="1932" y="1350"/>
                  <a:pt x="1932" y="1350"/>
                </a:cubicBezTo>
                <a:cubicBezTo>
                  <a:pt x="1914" y="1376"/>
                  <a:pt x="1897" y="1403"/>
                  <a:pt x="1883" y="1432"/>
                </a:cubicBezTo>
                <a:cubicBezTo>
                  <a:pt x="428" y="1432"/>
                  <a:pt x="428" y="1432"/>
                  <a:pt x="428" y="1432"/>
                </a:cubicBezTo>
                <a:lnTo>
                  <a:pt x="428" y="1350"/>
                </a:lnTo>
                <a:close/>
                <a:moveTo>
                  <a:pt x="548" y="980"/>
                </a:moveTo>
                <a:cubicBezTo>
                  <a:pt x="548" y="1263"/>
                  <a:pt x="548" y="1263"/>
                  <a:pt x="548" y="1263"/>
                </a:cubicBezTo>
                <a:cubicBezTo>
                  <a:pt x="788" y="1263"/>
                  <a:pt x="788" y="1263"/>
                  <a:pt x="788" y="1263"/>
                </a:cubicBezTo>
                <a:cubicBezTo>
                  <a:pt x="788" y="980"/>
                  <a:pt x="788" y="980"/>
                  <a:pt x="788" y="980"/>
                </a:cubicBezTo>
                <a:lnTo>
                  <a:pt x="548" y="980"/>
                </a:lnTo>
                <a:close/>
                <a:moveTo>
                  <a:pt x="1811" y="1729"/>
                </a:moveTo>
                <a:cubicBezTo>
                  <a:pt x="1811" y="1726"/>
                  <a:pt x="1811" y="1722"/>
                  <a:pt x="1812" y="1719"/>
                </a:cubicBezTo>
                <a:cubicBezTo>
                  <a:pt x="131" y="1719"/>
                  <a:pt x="131" y="1719"/>
                  <a:pt x="131" y="1719"/>
                </a:cubicBezTo>
                <a:cubicBezTo>
                  <a:pt x="131" y="482"/>
                  <a:pt x="131" y="482"/>
                  <a:pt x="131" y="482"/>
                </a:cubicBezTo>
                <a:cubicBezTo>
                  <a:pt x="477" y="710"/>
                  <a:pt x="477" y="710"/>
                  <a:pt x="477" y="710"/>
                </a:cubicBezTo>
                <a:cubicBezTo>
                  <a:pt x="875" y="130"/>
                  <a:pt x="875" y="130"/>
                  <a:pt x="875" y="130"/>
                </a:cubicBezTo>
                <a:cubicBezTo>
                  <a:pt x="2430" y="130"/>
                  <a:pt x="2430" y="130"/>
                  <a:pt x="2430" y="130"/>
                </a:cubicBezTo>
                <a:cubicBezTo>
                  <a:pt x="2430" y="544"/>
                  <a:pt x="2430" y="850"/>
                  <a:pt x="2430" y="1076"/>
                </a:cubicBezTo>
                <a:cubicBezTo>
                  <a:pt x="2441" y="1075"/>
                  <a:pt x="2453" y="1075"/>
                  <a:pt x="2465" y="1075"/>
                </a:cubicBezTo>
                <a:cubicBezTo>
                  <a:pt x="2497" y="1075"/>
                  <a:pt x="2529" y="1077"/>
                  <a:pt x="2560" y="1082"/>
                </a:cubicBezTo>
                <a:cubicBezTo>
                  <a:pt x="2560" y="52"/>
                  <a:pt x="2560" y="52"/>
                  <a:pt x="2560" y="52"/>
                </a:cubicBezTo>
                <a:cubicBezTo>
                  <a:pt x="2560" y="20"/>
                  <a:pt x="2541" y="0"/>
                  <a:pt x="2508" y="0"/>
                </a:cubicBezTo>
                <a:cubicBezTo>
                  <a:pt x="823" y="0"/>
                  <a:pt x="823" y="0"/>
                  <a:pt x="823" y="0"/>
                </a:cubicBezTo>
                <a:cubicBezTo>
                  <a:pt x="399" y="391"/>
                  <a:pt x="399" y="391"/>
                  <a:pt x="399" y="391"/>
                </a:cubicBezTo>
                <a:cubicBezTo>
                  <a:pt x="0" y="228"/>
                  <a:pt x="0" y="228"/>
                  <a:pt x="0" y="228"/>
                </a:cubicBezTo>
                <a:cubicBezTo>
                  <a:pt x="0" y="1797"/>
                  <a:pt x="0" y="1797"/>
                  <a:pt x="0" y="1797"/>
                </a:cubicBezTo>
                <a:cubicBezTo>
                  <a:pt x="0" y="1830"/>
                  <a:pt x="20" y="1849"/>
                  <a:pt x="53" y="1849"/>
                </a:cubicBezTo>
                <a:cubicBezTo>
                  <a:pt x="903" y="1849"/>
                  <a:pt x="1459" y="1849"/>
                  <a:pt x="1823" y="1849"/>
                </a:cubicBezTo>
                <a:cubicBezTo>
                  <a:pt x="1815" y="1810"/>
                  <a:pt x="1811" y="1770"/>
                  <a:pt x="1811" y="1729"/>
                </a:cubicBezTo>
                <a:close/>
                <a:moveTo>
                  <a:pt x="1364" y="860"/>
                </a:moveTo>
                <a:cubicBezTo>
                  <a:pt x="1364" y="1263"/>
                  <a:pt x="1364" y="1263"/>
                  <a:pt x="1364" y="1263"/>
                </a:cubicBezTo>
                <a:cubicBezTo>
                  <a:pt x="1604" y="1263"/>
                  <a:pt x="1604" y="1263"/>
                  <a:pt x="1604" y="1263"/>
                </a:cubicBezTo>
                <a:cubicBezTo>
                  <a:pt x="1604" y="860"/>
                  <a:pt x="1604" y="860"/>
                  <a:pt x="1604" y="860"/>
                </a:cubicBezTo>
                <a:lnTo>
                  <a:pt x="1364" y="860"/>
                </a:lnTo>
                <a:close/>
                <a:moveTo>
                  <a:pt x="956" y="735"/>
                </a:moveTo>
                <a:cubicBezTo>
                  <a:pt x="956" y="1263"/>
                  <a:pt x="956" y="1263"/>
                  <a:pt x="956" y="1263"/>
                </a:cubicBezTo>
                <a:cubicBezTo>
                  <a:pt x="1196" y="1263"/>
                  <a:pt x="1196" y="1263"/>
                  <a:pt x="1196" y="1263"/>
                </a:cubicBezTo>
                <a:cubicBezTo>
                  <a:pt x="1196" y="735"/>
                  <a:pt x="1196" y="735"/>
                  <a:pt x="1196" y="735"/>
                </a:cubicBezTo>
                <a:lnTo>
                  <a:pt x="956" y="735"/>
                </a:lnTo>
                <a:close/>
                <a:moveTo>
                  <a:pt x="1777" y="1263"/>
                </a:moveTo>
                <a:cubicBezTo>
                  <a:pt x="2006" y="1263"/>
                  <a:pt x="2006" y="1263"/>
                  <a:pt x="2006" y="1263"/>
                </a:cubicBezTo>
                <a:cubicBezTo>
                  <a:pt x="2010" y="1260"/>
                  <a:pt x="2014" y="1256"/>
                  <a:pt x="2017" y="1252"/>
                </a:cubicBezTo>
                <a:cubicBezTo>
                  <a:pt x="2017" y="596"/>
                  <a:pt x="2017" y="596"/>
                  <a:pt x="2017" y="596"/>
                </a:cubicBezTo>
                <a:cubicBezTo>
                  <a:pt x="1777" y="596"/>
                  <a:pt x="1777" y="596"/>
                  <a:pt x="1777" y="596"/>
                </a:cubicBezTo>
                <a:lnTo>
                  <a:pt x="1777" y="1263"/>
                </a:lnTo>
                <a:close/>
                <a:moveTo>
                  <a:pt x="3337" y="2542"/>
                </a:moveTo>
                <a:cubicBezTo>
                  <a:pt x="3305" y="2574"/>
                  <a:pt x="3241" y="2574"/>
                  <a:pt x="3209" y="2542"/>
                </a:cubicBezTo>
                <a:cubicBezTo>
                  <a:pt x="3209" y="2542"/>
                  <a:pt x="3209" y="2542"/>
                  <a:pt x="2809" y="2127"/>
                </a:cubicBezTo>
                <a:cubicBezTo>
                  <a:pt x="2713" y="2207"/>
                  <a:pt x="2585" y="2255"/>
                  <a:pt x="2457" y="2255"/>
                </a:cubicBezTo>
                <a:cubicBezTo>
                  <a:pt x="2169" y="2255"/>
                  <a:pt x="1929" y="2016"/>
                  <a:pt x="1929" y="1729"/>
                </a:cubicBezTo>
                <a:cubicBezTo>
                  <a:pt x="1929" y="1442"/>
                  <a:pt x="2169" y="1203"/>
                  <a:pt x="2457" y="1203"/>
                </a:cubicBezTo>
                <a:cubicBezTo>
                  <a:pt x="2745" y="1203"/>
                  <a:pt x="2985" y="1442"/>
                  <a:pt x="2985" y="1729"/>
                </a:cubicBezTo>
                <a:cubicBezTo>
                  <a:pt x="2985" y="1824"/>
                  <a:pt x="2969" y="1920"/>
                  <a:pt x="2905" y="2000"/>
                </a:cubicBezTo>
                <a:cubicBezTo>
                  <a:pt x="2905" y="2000"/>
                  <a:pt x="2905" y="2000"/>
                  <a:pt x="3337" y="2414"/>
                </a:cubicBezTo>
                <a:cubicBezTo>
                  <a:pt x="3369" y="2446"/>
                  <a:pt x="3369" y="2510"/>
                  <a:pt x="3337" y="2542"/>
                </a:cubicBezTo>
                <a:close/>
                <a:moveTo>
                  <a:pt x="2793" y="1729"/>
                </a:moveTo>
                <a:cubicBezTo>
                  <a:pt x="2793" y="1553"/>
                  <a:pt x="2633" y="1394"/>
                  <a:pt x="2457" y="1394"/>
                </a:cubicBezTo>
                <a:cubicBezTo>
                  <a:pt x="2281" y="1394"/>
                  <a:pt x="2137" y="1553"/>
                  <a:pt x="2137" y="1729"/>
                </a:cubicBezTo>
                <a:cubicBezTo>
                  <a:pt x="2137" y="1904"/>
                  <a:pt x="2281" y="2063"/>
                  <a:pt x="2457" y="2063"/>
                </a:cubicBezTo>
                <a:cubicBezTo>
                  <a:pt x="2633" y="2063"/>
                  <a:pt x="2793" y="1904"/>
                  <a:pt x="2793" y="1729"/>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cxnSp>
        <p:nvCxnSpPr>
          <p:cNvPr id="116" name="Straight Arrow Connector 115"/>
          <p:cNvCxnSpPr/>
          <p:nvPr/>
        </p:nvCxnSpPr>
        <p:spPr>
          <a:xfrm flipV="1">
            <a:off x="9372631" y="4965700"/>
            <a:ext cx="0" cy="334270"/>
          </a:xfrm>
          <a:prstGeom prst="straightConnector1">
            <a:avLst/>
          </a:prstGeom>
          <a:ln>
            <a:solidFill>
              <a:schemeClr val="tx1"/>
            </a:solidFill>
            <a:headEnd type="none"/>
            <a:tailEnd type="triangle"/>
          </a:ln>
        </p:spPr>
        <p:style>
          <a:lnRef idx="1">
            <a:schemeClr val="accent1"/>
          </a:lnRef>
          <a:fillRef idx="0">
            <a:schemeClr val="accent1"/>
          </a:fillRef>
          <a:effectRef idx="0">
            <a:schemeClr val="accent1"/>
          </a:effectRef>
          <a:fontRef idx="minor">
            <a:schemeClr val="tx1"/>
          </a:fontRef>
        </p:style>
      </p:cxnSp>
      <p:sp>
        <p:nvSpPr>
          <p:cNvPr id="118" name="Rectangle 117"/>
          <p:cNvSpPr/>
          <p:nvPr/>
        </p:nvSpPr>
        <p:spPr bwMode="auto">
          <a:xfrm>
            <a:off x="3162300" y="2919683"/>
            <a:ext cx="8816974" cy="208086"/>
          </a:xfrm>
          <a:prstGeom prst="rect">
            <a:avLst/>
          </a:prstGeom>
          <a:solidFill>
            <a:schemeClr val="bg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ctr" anchorCtr="0" forceAA="0" compatLnSpc="1">
            <a:prstTxWarp prst="textNoShape">
              <a:avLst/>
            </a:prstTxWarp>
            <a:noAutofit/>
          </a:bodyPr>
          <a:lstStyle/>
          <a:p>
            <a:pPr defTabSz="932472">
              <a:lnSpc>
                <a:spcPct val="90000"/>
              </a:lnSpc>
            </a:pPr>
            <a:r>
              <a:rPr lang="en-US" sz="1050" dirty="0">
                <a:gradFill>
                  <a:gsLst>
                    <a:gs pos="26316">
                      <a:schemeClr val="tx2"/>
                    </a:gs>
                    <a:gs pos="66000">
                      <a:schemeClr val="tx2"/>
                    </a:gs>
                  </a:gsLst>
                  <a:lin ang="5400000" scaled="0"/>
                </a:gradFill>
                <a:ea typeface="Segoe UI" pitchFamily="34" charset="0"/>
                <a:cs typeface="Segoe UI" pitchFamily="34" charset="0"/>
              </a:rPr>
              <a:t>BI SEMANTIC MODEL</a:t>
            </a:r>
          </a:p>
        </p:txBody>
      </p:sp>
      <p:cxnSp>
        <p:nvCxnSpPr>
          <p:cNvPr id="117" name="Straight Arrow Connector 116"/>
          <p:cNvCxnSpPr/>
          <p:nvPr/>
        </p:nvCxnSpPr>
        <p:spPr>
          <a:xfrm flipV="1">
            <a:off x="11082559" y="3000652"/>
            <a:ext cx="0" cy="2281562"/>
          </a:xfrm>
          <a:prstGeom prst="straightConnector1">
            <a:avLst/>
          </a:prstGeom>
          <a:ln>
            <a:solidFill>
              <a:schemeClr val="tx1"/>
            </a:solidFill>
            <a:headEnd type="none"/>
            <a:tailEnd type="triangle"/>
          </a:ln>
        </p:spPr>
        <p:style>
          <a:lnRef idx="1">
            <a:schemeClr val="accent1"/>
          </a:lnRef>
          <a:fillRef idx="0">
            <a:schemeClr val="accent1"/>
          </a:fillRef>
          <a:effectRef idx="0">
            <a:schemeClr val="accent1"/>
          </a:effectRef>
          <a:fontRef idx="minor">
            <a:schemeClr val="tx1"/>
          </a:fontRef>
        </p:style>
      </p:cxnSp>
      <p:sp>
        <p:nvSpPr>
          <p:cNvPr id="21" name="Rectangle 20"/>
          <p:cNvSpPr/>
          <p:nvPr/>
        </p:nvSpPr>
        <p:spPr bwMode="auto">
          <a:xfrm>
            <a:off x="457199" y="5228694"/>
            <a:ext cx="11522075" cy="208086"/>
          </a:xfrm>
          <a:prstGeom prst="rect">
            <a:avLst/>
          </a:prstGeom>
          <a:solidFill>
            <a:schemeClr val="bg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ctr" anchorCtr="0" forceAA="0" compatLnSpc="1">
            <a:prstTxWarp prst="textNoShape">
              <a:avLst/>
            </a:prstTxWarp>
            <a:noAutofit/>
          </a:bodyPr>
          <a:lstStyle/>
          <a:p>
            <a:pPr defTabSz="932472">
              <a:lnSpc>
                <a:spcPct val="90000"/>
              </a:lnSpc>
            </a:pPr>
            <a:r>
              <a:rPr lang="en-US" sz="1050" dirty="0">
                <a:gradFill>
                  <a:gsLst>
                    <a:gs pos="26316">
                      <a:schemeClr val="tx2"/>
                    </a:gs>
                    <a:gs pos="66000">
                      <a:schemeClr val="tx2"/>
                    </a:gs>
                  </a:gsLst>
                  <a:lin ang="5400000" scaled="0"/>
                </a:gradFill>
                <a:ea typeface="Segoe UI" pitchFamily="34" charset="0"/>
                <a:cs typeface="Segoe UI" pitchFamily="34" charset="0"/>
              </a:rPr>
              <a:t>DATA SOURCES</a:t>
            </a:r>
          </a:p>
        </p:txBody>
      </p:sp>
      <p:sp>
        <p:nvSpPr>
          <p:cNvPr id="128" name="Rectangle 127"/>
          <p:cNvSpPr/>
          <p:nvPr/>
        </p:nvSpPr>
        <p:spPr>
          <a:xfrm>
            <a:off x="3671596" y="3297059"/>
            <a:ext cx="1016625" cy="258532"/>
          </a:xfrm>
          <a:prstGeom prst="rect">
            <a:avLst/>
          </a:prstGeom>
        </p:spPr>
        <p:txBody>
          <a:bodyPr wrap="none">
            <a:spAutoFit/>
          </a:bodyPr>
          <a:lstStyle/>
          <a:p>
            <a:pPr defTabSz="932472">
              <a:lnSpc>
                <a:spcPct val="90000"/>
              </a:lnSpc>
            </a:pPr>
            <a:r>
              <a:rPr lang="en-US" sz="1200" dirty="0">
                <a:gradFill>
                  <a:gsLst>
                    <a:gs pos="84211">
                      <a:srgbClr val="696969"/>
                    </a:gs>
                    <a:gs pos="65789">
                      <a:srgbClr val="696969"/>
                    </a:gs>
                  </a:gsLst>
                  <a:lin ang="5400000" scaled="0"/>
                </a:gradFill>
                <a:latin typeface="Segoe UI"/>
                <a:ea typeface="Segoe UI" pitchFamily="34" charset="0"/>
                <a:cs typeface="Segoe UI" pitchFamily="34" charset="0"/>
              </a:rPr>
              <a:t>Data model </a:t>
            </a:r>
          </a:p>
        </p:txBody>
      </p:sp>
      <p:sp>
        <p:nvSpPr>
          <p:cNvPr id="129" name="Rectangle 128"/>
          <p:cNvSpPr/>
          <p:nvPr/>
        </p:nvSpPr>
        <p:spPr>
          <a:xfrm>
            <a:off x="3671596" y="3750172"/>
            <a:ext cx="1168910" cy="258532"/>
          </a:xfrm>
          <a:prstGeom prst="rect">
            <a:avLst/>
          </a:prstGeom>
        </p:spPr>
        <p:txBody>
          <a:bodyPr wrap="none">
            <a:spAutoFit/>
          </a:bodyPr>
          <a:lstStyle/>
          <a:p>
            <a:pPr defTabSz="932472">
              <a:lnSpc>
                <a:spcPct val="90000"/>
              </a:lnSpc>
            </a:pPr>
            <a:r>
              <a:rPr lang="en-US" sz="1200" dirty="0">
                <a:gradFill>
                  <a:gsLst>
                    <a:gs pos="84211">
                      <a:srgbClr val="696969"/>
                    </a:gs>
                    <a:gs pos="65789">
                      <a:srgbClr val="696969"/>
                    </a:gs>
                  </a:gsLst>
                  <a:lin ang="5400000" scaled="0"/>
                </a:gradFill>
                <a:latin typeface="Segoe UI"/>
                <a:ea typeface="Segoe UI" pitchFamily="34" charset="0"/>
                <a:cs typeface="Segoe UI" pitchFamily="34" charset="0"/>
              </a:rPr>
              <a:t>Business logic </a:t>
            </a:r>
          </a:p>
        </p:txBody>
      </p:sp>
      <p:sp>
        <p:nvSpPr>
          <p:cNvPr id="130" name="Rectangle 129"/>
          <p:cNvSpPr/>
          <p:nvPr/>
        </p:nvSpPr>
        <p:spPr>
          <a:xfrm>
            <a:off x="3671596" y="4182005"/>
            <a:ext cx="702436" cy="258532"/>
          </a:xfrm>
          <a:prstGeom prst="rect">
            <a:avLst/>
          </a:prstGeom>
        </p:spPr>
        <p:txBody>
          <a:bodyPr wrap="none">
            <a:spAutoFit/>
          </a:bodyPr>
          <a:lstStyle/>
          <a:p>
            <a:pPr defTabSz="932472">
              <a:lnSpc>
                <a:spcPct val="90000"/>
              </a:lnSpc>
            </a:pPr>
            <a:r>
              <a:rPr lang="en-US" sz="1200" dirty="0">
                <a:gradFill>
                  <a:gsLst>
                    <a:gs pos="84211">
                      <a:srgbClr val="696969"/>
                    </a:gs>
                    <a:gs pos="65789">
                      <a:srgbClr val="696969"/>
                    </a:gs>
                  </a:gsLst>
                  <a:lin ang="5400000" scaled="0"/>
                </a:gradFill>
                <a:latin typeface="Segoe UI"/>
                <a:ea typeface="Segoe UI" pitchFamily="34" charset="0"/>
                <a:cs typeface="Segoe UI" pitchFamily="34" charset="0"/>
              </a:rPr>
              <a:t>Queries</a:t>
            </a:r>
          </a:p>
        </p:txBody>
      </p:sp>
      <p:sp>
        <p:nvSpPr>
          <p:cNvPr id="131" name="Rectangle 130"/>
          <p:cNvSpPr/>
          <p:nvPr/>
        </p:nvSpPr>
        <p:spPr>
          <a:xfrm>
            <a:off x="3671596" y="4629781"/>
            <a:ext cx="974947" cy="258532"/>
          </a:xfrm>
          <a:prstGeom prst="rect">
            <a:avLst/>
          </a:prstGeom>
        </p:spPr>
        <p:txBody>
          <a:bodyPr wrap="none">
            <a:spAutoFit/>
          </a:bodyPr>
          <a:lstStyle/>
          <a:p>
            <a:pPr defTabSz="932472">
              <a:lnSpc>
                <a:spcPct val="90000"/>
              </a:lnSpc>
            </a:pPr>
            <a:r>
              <a:rPr lang="en-US" sz="1200" dirty="0">
                <a:gradFill>
                  <a:gsLst>
                    <a:gs pos="84211">
                      <a:srgbClr val="696969"/>
                    </a:gs>
                    <a:gs pos="65789">
                      <a:srgbClr val="696969"/>
                    </a:gs>
                  </a:gsLst>
                  <a:lin ang="5400000" scaled="0"/>
                </a:gradFill>
                <a:latin typeface="Segoe UI"/>
                <a:ea typeface="Segoe UI" pitchFamily="34" charset="0"/>
                <a:cs typeface="Segoe UI" pitchFamily="34" charset="0"/>
              </a:rPr>
              <a:t>Data access</a:t>
            </a:r>
          </a:p>
        </p:txBody>
      </p:sp>
      <p:sp>
        <p:nvSpPr>
          <p:cNvPr id="177" name="Chevron 27"/>
          <p:cNvSpPr/>
          <p:nvPr/>
        </p:nvSpPr>
        <p:spPr bwMode="auto">
          <a:xfrm flipH="1">
            <a:off x="8559323" y="3254224"/>
            <a:ext cx="3337560" cy="359525"/>
          </a:xfrm>
          <a:prstGeom prst="rect">
            <a:avLst/>
          </a:prstGeom>
          <a:solidFill>
            <a:schemeClr val="accent1"/>
          </a:solidFill>
          <a:ln w="10795" cap="flat" cmpd="sng" algn="ctr">
            <a:noFill/>
            <a:prstDash val="solid"/>
          </a:ln>
          <a:effectLst/>
        </p:spPr>
        <p:txBody>
          <a:bodyPr lIns="93247" tIns="46623" rIns="93247" bIns="46623" anchor="ctr"/>
          <a:lstStyle/>
          <a:p>
            <a:pPr algn="ctr" defTabSz="951066" fontAlgn="auto">
              <a:spcBef>
                <a:spcPts val="0"/>
              </a:spcBef>
              <a:spcAft>
                <a:spcPts val="0"/>
              </a:spcAft>
            </a:pPr>
            <a:r>
              <a:rPr lang="en-US" sz="1427" kern="0" dirty="0">
                <a:gradFill>
                  <a:gsLst>
                    <a:gs pos="15789">
                      <a:schemeClr val="bg1"/>
                    </a:gs>
                    <a:gs pos="35000">
                      <a:schemeClr val="bg1"/>
                    </a:gs>
                  </a:gsLst>
                  <a:lin ang="5400000" scaled="0"/>
                </a:gradFill>
                <a:latin typeface="Segoe UI"/>
                <a:ea typeface="+mn-ea"/>
                <a:cs typeface="+mn-cs"/>
              </a:rPr>
              <a:t>Tabular</a:t>
            </a:r>
          </a:p>
        </p:txBody>
      </p:sp>
      <p:sp>
        <p:nvSpPr>
          <p:cNvPr id="180" name="Chevron 27"/>
          <p:cNvSpPr/>
          <p:nvPr/>
        </p:nvSpPr>
        <p:spPr bwMode="auto">
          <a:xfrm flipH="1">
            <a:off x="8559323" y="3686718"/>
            <a:ext cx="3337560" cy="359525"/>
          </a:xfrm>
          <a:prstGeom prst="rect">
            <a:avLst/>
          </a:prstGeom>
          <a:solidFill>
            <a:schemeClr val="accent1"/>
          </a:solidFill>
          <a:ln w="10795" cap="flat" cmpd="sng" algn="ctr">
            <a:noFill/>
            <a:prstDash val="solid"/>
          </a:ln>
          <a:effectLst/>
        </p:spPr>
        <p:txBody>
          <a:bodyPr lIns="93247" tIns="46623" rIns="93247" bIns="46623" anchor="ctr"/>
          <a:lstStyle/>
          <a:p>
            <a:pPr algn="ctr" defTabSz="951066" fontAlgn="auto">
              <a:spcBef>
                <a:spcPts val="0"/>
              </a:spcBef>
              <a:spcAft>
                <a:spcPts val="0"/>
              </a:spcAft>
            </a:pPr>
            <a:r>
              <a:rPr lang="en-US" sz="1427" kern="0" dirty="0">
                <a:gradFill>
                  <a:gsLst>
                    <a:gs pos="15789">
                      <a:schemeClr val="bg1"/>
                    </a:gs>
                    <a:gs pos="35000">
                      <a:schemeClr val="bg1"/>
                    </a:gs>
                  </a:gsLst>
                  <a:lin ang="5400000" scaled="0"/>
                </a:gradFill>
                <a:latin typeface="Segoe UI"/>
                <a:ea typeface="+mn-ea"/>
                <a:cs typeface="+mn-cs"/>
              </a:rPr>
              <a:t>DAX</a:t>
            </a:r>
          </a:p>
        </p:txBody>
      </p:sp>
      <p:sp>
        <p:nvSpPr>
          <p:cNvPr id="182" name="Chevron 27"/>
          <p:cNvSpPr/>
          <p:nvPr/>
        </p:nvSpPr>
        <p:spPr bwMode="auto">
          <a:xfrm flipH="1">
            <a:off x="8559323" y="4119212"/>
            <a:ext cx="3337560" cy="359525"/>
          </a:xfrm>
          <a:prstGeom prst="rect">
            <a:avLst/>
          </a:prstGeom>
          <a:solidFill>
            <a:schemeClr val="accent1"/>
          </a:solidFill>
          <a:ln w="10795" cap="flat" cmpd="sng" algn="ctr">
            <a:noFill/>
            <a:prstDash val="solid"/>
          </a:ln>
          <a:effectLst/>
        </p:spPr>
        <p:txBody>
          <a:bodyPr lIns="93247" tIns="46623" rIns="93247" bIns="46623" anchor="ctr"/>
          <a:lstStyle/>
          <a:p>
            <a:pPr algn="ctr" defTabSz="951066" fontAlgn="auto">
              <a:spcBef>
                <a:spcPts val="0"/>
              </a:spcBef>
              <a:spcAft>
                <a:spcPts val="0"/>
              </a:spcAft>
            </a:pPr>
            <a:r>
              <a:rPr lang="en-US" sz="1427" kern="0" dirty="0">
                <a:gradFill>
                  <a:gsLst>
                    <a:gs pos="15789">
                      <a:schemeClr val="bg1"/>
                    </a:gs>
                    <a:gs pos="35000">
                      <a:schemeClr val="bg1"/>
                    </a:gs>
                  </a:gsLst>
                  <a:lin ang="5400000" scaled="0"/>
                </a:gradFill>
                <a:latin typeface="Segoe UI"/>
              </a:rPr>
              <a:t>MDX/DAX</a:t>
            </a:r>
          </a:p>
        </p:txBody>
      </p:sp>
      <p:sp>
        <p:nvSpPr>
          <p:cNvPr id="186" name="Chevron 27"/>
          <p:cNvSpPr/>
          <p:nvPr/>
        </p:nvSpPr>
        <p:spPr bwMode="auto">
          <a:xfrm>
            <a:off x="6876700" y="4551705"/>
            <a:ext cx="1627632" cy="359525"/>
          </a:xfrm>
          <a:prstGeom prst="rect">
            <a:avLst/>
          </a:prstGeom>
          <a:solidFill>
            <a:schemeClr val="accent1"/>
          </a:solidFill>
          <a:ln w="10795" cap="flat" cmpd="sng" algn="ctr">
            <a:noFill/>
            <a:prstDash val="solid"/>
          </a:ln>
          <a:effectLst/>
        </p:spPr>
        <p:txBody>
          <a:bodyPr lIns="93247" tIns="46623" rIns="93247" bIns="46623" anchor="ctr"/>
          <a:lstStyle/>
          <a:p>
            <a:pPr algn="ctr" defTabSz="951066" fontAlgn="auto">
              <a:spcBef>
                <a:spcPts val="0"/>
              </a:spcBef>
              <a:spcAft>
                <a:spcPts val="0"/>
              </a:spcAft>
            </a:pPr>
            <a:r>
              <a:rPr lang="en-US" sz="1427" kern="0" dirty="0">
                <a:gradFill>
                  <a:gsLst>
                    <a:gs pos="15789">
                      <a:schemeClr val="bg1"/>
                    </a:gs>
                    <a:gs pos="35000">
                      <a:schemeClr val="bg1"/>
                    </a:gs>
                  </a:gsLst>
                  <a:lin ang="5400000" scaled="0"/>
                </a:gradFill>
                <a:latin typeface="Segoe UI"/>
                <a:ea typeface="+mn-ea"/>
                <a:cs typeface="+mn-cs"/>
              </a:rPr>
              <a:t>MOLAP</a:t>
            </a:r>
          </a:p>
        </p:txBody>
      </p:sp>
      <p:sp>
        <p:nvSpPr>
          <p:cNvPr id="187" name="Chevron 27"/>
          <p:cNvSpPr/>
          <p:nvPr/>
        </p:nvSpPr>
        <p:spPr bwMode="auto">
          <a:xfrm>
            <a:off x="8558815" y="4551705"/>
            <a:ext cx="1627632" cy="359525"/>
          </a:xfrm>
          <a:prstGeom prst="rect">
            <a:avLst/>
          </a:prstGeom>
          <a:solidFill>
            <a:schemeClr val="accent1"/>
          </a:solidFill>
          <a:ln w="10795" cap="flat" cmpd="sng" algn="ctr">
            <a:noFill/>
            <a:prstDash val="solid"/>
          </a:ln>
          <a:effectLst/>
        </p:spPr>
        <p:txBody>
          <a:bodyPr lIns="93247" tIns="46623" rIns="93247" bIns="46623" anchor="ctr"/>
          <a:lstStyle/>
          <a:p>
            <a:pPr algn="ctr" defTabSz="951066" fontAlgn="auto">
              <a:spcBef>
                <a:spcPts val="0"/>
              </a:spcBef>
              <a:spcAft>
                <a:spcPts val="0"/>
              </a:spcAft>
            </a:pPr>
            <a:r>
              <a:rPr lang="en-US" sz="1427" kern="0" dirty="0" err="1">
                <a:gradFill>
                  <a:gsLst>
                    <a:gs pos="15789">
                      <a:schemeClr val="bg1"/>
                    </a:gs>
                    <a:gs pos="35000">
                      <a:schemeClr val="bg1"/>
                    </a:gs>
                  </a:gsLst>
                  <a:lin ang="5400000" scaled="0"/>
                </a:gradFill>
                <a:latin typeface="Segoe UI"/>
                <a:ea typeface="+mn-ea"/>
                <a:cs typeface="+mn-cs"/>
              </a:rPr>
              <a:t>VertiPaq</a:t>
            </a:r>
            <a:endParaRPr lang="en-US" sz="1427" kern="0" dirty="0">
              <a:gradFill>
                <a:gsLst>
                  <a:gs pos="15789">
                    <a:schemeClr val="bg1"/>
                  </a:gs>
                  <a:gs pos="35000">
                    <a:schemeClr val="bg1"/>
                  </a:gs>
                </a:gsLst>
                <a:lin ang="5400000" scaled="0"/>
              </a:gradFill>
              <a:latin typeface="Segoe UI"/>
              <a:ea typeface="+mn-ea"/>
              <a:cs typeface="+mn-cs"/>
            </a:endParaRPr>
          </a:p>
        </p:txBody>
      </p:sp>
      <p:sp>
        <p:nvSpPr>
          <p:cNvPr id="188" name="Chevron 27"/>
          <p:cNvSpPr/>
          <p:nvPr/>
        </p:nvSpPr>
        <p:spPr bwMode="auto">
          <a:xfrm>
            <a:off x="10268743" y="4551705"/>
            <a:ext cx="1627632" cy="359525"/>
          </a:xfrm>
          <a:prstGeom prst="rect">
            <a:avLst/>
          </a:prstGeom>
          <a:solidFill>
            <a:schemeClr val="accent1"/>
          </a:solidFill>
          <a:ln w="10795" cap="flat" cmpd="sng" algn="ctr">
            <a:noFill/>
            <a:prstDash val="solid"/>
          </a:ln>
          <a:effectLst/>
        </p:spPr>
        <p:txBody>
          <a:bodyPr lIns="93247" tIns="46623" rIns="93247" bIns="46623" anchor="ctr"/>
          <a:lstStyle/>
          <a:p>
            <a:pPr algn="ctr" defTabSz="951066" fontAlgn="auto">
              <a:spcBef>
                <a:spcPts val="0"/>
              </a:spcBef>
              <a:spcAft>
                <a:spcPts val="0"/>
              </a:spcAft>
            </a:pPr>
            <a:r>
              <a:rPr lang="en-US" sz="1427" kern="0" dirty="0">
                <a:gradFill>
                  <a:gsLst>
                    <a:gs pos="15789">
                      <a:schemeClr val="bg1"/>
                    </a:gs>
                    <a:gs pos="35000">
                      <a:schemeClr val="bg1"/>
                    </a:gs>
                  </a:gsLst>
                  <a:lin ang="5400000" scaled="0"/>
                </a:gradFill>
                <a:latin typeface="Segoe UI"/>
                <a:ea typeface="+mn-ea"/>
                <a:cs typeface="+mn-cs"/>
              </a:rPr>
              <a:t>Direct Query</a:t>
            </a:r>
          </a:p>
        </p:txBody>
      </p:sp>
      <p:cxnSp>
        <p:nvCxnSpPr>
          <p:cNvPr id="115" name="Straight Arrow Connector 114"/>
          <p:cNvCxnSpPr/>
          <p:nvPr/>
        </p:nvCxnSpPr>
        <p:spPr>
          <a:xfrm>
            <a:off x="7690516" y="4965700"/>
            <a:ext cx="0" cy="296863"/>
          </a:xfrm>
          <a:prstGeom prst="straightConnector1">
            <a:avLst/>
          </a:prstGeom>
          <a:ln>
            <a:solidFill>
              <a:schemeClr val="tx1"/>
            </a:solidFill>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102" name="Straight Arrow Connector 101"/>
          <p:cNvCxnSpPr/>
          <p:nvPr/>
        </p:nvCxnSpPr>
        <p:spPr>
          <a:xfrm>
            <a:off x="5980588" y="3000652"/>
            <a:ext cx="0" cy="2261911"/>
          </a:xfrm>
          <a:prstGeom prst="straightConnector1">
            <a:avLst/>
          </a:prstGeom>
          <a:ln>
            <a:solidFill>
              <a:schemeClr val="tx1"/>
            </a:solidFill>
            <a:headEnd type="triangle"/>
            <a:tailEnd type="triangle"/>
          </a:ln>
        </p:spPr>
        <p:style>
          <a:lnRef idx="1">
            <a:schemeClr val="accent1"/>
          </a:lnRef>
          <a:fillRef idx="0">
            <a:schemeClr val="accent1"/>
          </a:fillRef>
          <a:effectRef idx="0">
            <a:schemeClr val="accent1"/>
          </a:effectRef>
          <a:fontRef idx="minor">
            <a:schemeClr val="tx1"/>
          </a:fontRef>
        </p:style>
      </p:cxnSp>
      <p:sp>
        <p:nvSpPr>
          <p:cNvPr id="178" name="Chevron 27"/>
          <p:cNvSpPr/>
          <p:nvPr/>
        </p:nvSpPr>
        <p:spPr bwMode="auto">
          <a:xfrm>
            <a:off x="5166772" y="3254224"/>
            <a:ext cx="3337560" cy="359525"/>
          </a:xfrm>
          <a:prstGeom prst="rect">
            <a:avLst/>
          </a:prstGeom>
          <a:solidFill>
            <a:schemeClr val="accent1"/>
          </a:solidFill>
          <a:ln w="10795" cap="flat" cmpd="sng" algn="ctr">
            <a:noFill/>
            <a:prstDash val="solid"/>
          </a:ln>
          <a:effectLst/>
        </p:spPr>
        <p:txBody>
          <a:bodyPr lIns="93247" tIns="46623" rIns="93247" bIns="46623" anchor="ctr"/>
          <a:lstStyle/>
          <a:p>
            <a:pPr algn="ctr" defTabSz="951066" fontAlgn="auto">
              <a:spcBef>
                <a:spcPts val="0"/>
              </a:spcBef>
              <a:spcAft>
                <a:spcPts val="0"/>
              </a:spcAft>
            </a:pPr>
            <a:r>
              <a:rPr lang="en-US" sz="1427" kern="0" dirty="0">
                <a:gradFill>
                  <a:gsLst>
                    <a:gs pos="15789">
                      <a:schemeClr val="bg1"/>
                    </a:gs>
                    <a:gs pos="35000">
                      <a:schemeClr val="bg1"/>
                    </a:gs>
                  </a:gsLst>
                  <a:lin ang="5400000" scaled="0"/>
                </a:gradFill>
                <a:latin typeface="Segoe UI"/>
                <a:ea typeface="+mn-ea"/>
                <a:cs typeface="+mn-cs"/>
              </a:rPr>
              <a:t>Multidimensional</a:t>
            </a:r>
          </a:p>
        </p:txBody>
      </p:sp>
      <p:sp>
        <p:nvSpPr>
          <p:cNvPr id="181" name="Chevron 27"/>
          <p:cNvSpPr/>
          <p:nvPr/>
        </p:nvSpPr>
        <p:spPr bwMode="auto">
          <a:xfrm>
            <a:off x="5166772" y="3686718"/>
            <a:ext cx="3337560" cy="359525"/>
          </a:xfrm>
          <a:prstGeom prst="rect">
            <a:avLst/>
          </a:prstGeom>
          <a:solidFill>
            <a:schemeClr val="accent1"/>
          </a:solidFill>
          <a:ln w="10795" cap="flat" cmpd="sng" algn="ctr">
            <a:noFill/>
            <a:prstDash val="solid"/>
          </a:ln>
          <a:effectLst/>
        </p:spPr>
        <p:txBody>
          <a:bodyPr lIns="93247" tIns="46623" rIns="93247" bIns="46623" anchor="ctr"/>
          <a:lstStyle/>
          <a:p>
            <a:pPr algn="ctr" defTabSz="951066" fontAlgn="auto">
              <a:spcBef>
                <a:spcPts val="0"/>
              </a:spcBef>
              <a:spcAft>
                <a:spcPts val="0"/>
              </a:spcAft>
            </a:pPr>
            <a:r>
              <a:rPr lang="en-US" sz="1427" kern="0" dirty="0">
                <a:gradFill>
                  <a:gsLst>
                    <a:gs pos="15789">
                      <a:schemeClr val="bg1"/>
                    </a:gs>
                    <a:gs pos="35000">
                      <a:schemeClr val="bg1"/>
                    </a:gs>
                  </a:gsLst>
                  <a:lin ang="5400000" scaled="0"/>
                </a:gradFill>
                <a:latin typeface="Segoe UI"/>
                <a:ea typeface="+mn-ea"/>
                <a:cs typeface="+mn-cs"/>
              </a:rPr>
              <a:t>MDX</a:t>
            </a:r>
          </a:p>
        </p:txBody>
      </p:sp>
      <p:sp>
        <p:nvSpPr>
          <p:cNvPr id="183" name="Chevron 27"/>
          <p:cNvSpPr/>
          <p:nvPr/>
        </p:nvSpPr>
        <p:spPr bwMode="auto">
          <a:xfrm>
            <a:off x="5166772" y="4119212"/>
            <a:ext cx="3337560" cy="359525"/>
          </a:xfrm>
          <a:prstGeom prst="rect">
            <a:avLst/>
          </a:prstGeom>
          <a:solidFill>
            <a:schemeClr val="accent1"/>
          </a:solidFill>
          <a:ln w="10795" cap="flat" cmpd="sng" algn="ctr">
            <a:noFill/>
            <a:prstDash val="solid"/>
          </a:ln>
          <a:effectLst/>
        </p:spPr>
        <p:txBody>
          <a:bodyPr lIns="93247" tIns="46623" rIns="93247" bIns="46623" anchor="ctr"/>
          <a:lstStyle/>
          <a:p>
            <a:pPr algn="ctr" defTabSz="951066" fontAlgn="auto">
              <a:spcBef>
                <a:spcPts val="0"/>
              </a:spcBef>
              <a:spcAft>
                <a:spcPts val="0"/>
              </a:spcAft>
            </a:pPr>
            <a:r>
              <a:rPr lang="en-US" sz="1427" kern="0" dirty="0">
                <a:gradFill>
                  <a:gsLst>
                    <a:gs pos="15789">
                      <a:schemeClr val="bg1"/>
                    </a:gs>
                    <a:gs pos="35000">
                      <a:schemeClr val="bg1"/>
                    </a:gs>
                  </a:gsLst>
                  <a:lin ang="5400000" scaled="0"/>
                </a:gradFill>
                <a:latin typeface="Segoe UI"/>
                <a:ea typeface="+mn-ea"/>
                <a:cs typeface="+mn-cs"/>
              </a:rPr>
              <a:t>MDX/DAX</a:t>
            </a:r>
          </a:p>
        </p:txBody>
      </p:sp>
      <p:sp>
        <p:nvSpPr>
          <p:cNvPr id="185" name="Chevron 27"/>
          <p:cNvSpPr/>
          <p:nvPr/>
        </p:nvSpPr>
        <p:spPr bwMode="auto">
          <a:xfrm>
            <a:off x="5166772" y="4551705"/>
            <a:ext cx="1627632" cy="359525"/>
          </a:xfrm>
          <a:prstGeom prst="rect">
            <a:avLst/>
          </a:prstGeom>
          <a:solidFill>
            <a:schemeClr val="accent1"/>
          </a:solidFill>
          <a:ln w="10795" cap="flat" cmpd="sng" algn="ctr">
            <a:noFill/>
            <a:prstDash val="solid"/>
          </a:ln>
          <a:effectLst/>
        </p:spPr>
        <p:txBody>
          <a:bodyPr lIns="93247" tIns="46623" rIns="93247" bIns="46623" anchor="ctr"/>
          <a:lstStyle/>
          <a:p>
            <a:pPr algn="ctr" defTabSz="951066" fontAlgn="auto">
              <a:spcBef>
                <a:spcPts val="0"/>
              </a:spcBef>
              <a:spcAft>
                <a:spcPts val="0"/>
              </a:spcAft>
            </a:pPr>
            <a:r>
              <a:rPr lang="en-US" sz="1427" kern="0" dirty="0">
                <a:gradFill>
                  <a:gsLst>
                    <a:gs pos="15789">
                      <a:schemeClr val="bg1"/>
                    </a:gs>
                    <a:gs pos="35000">
                      <a:schemeClr val="bg1"/>
                    </a:gs>
                  </a:gsLst>
                  <a:lin ang="5400000" scaled="0"/>
                </a:gradFill>
                <a:latin typeface="Segoe UI"/>
                <a:ea typeface="+mn-ea"/>
                <a:cs typeface="+mn-cs"/>
              </a:rPr>
              <a:t>ROLAP</a:t>
            </a:r>
          </a:p>
        </p:txBody>
      </p:sp>
      <p:sp>
        <p:nvSpPr>
          <p:cNvPr id="197" name="Freeform 75"/>
          <p:cNvSpPr>
            <a:spLocks noChangeAspect="1" noEditPoints="1"/>
          </p:cNvSpPr>
          <p:nvPr/>
        </p:nvSpPr>
        <p:spPr bwMode="auto">
          <a:xfrm>
            <a:off x="2497973" y="1796955"/>
            <a:ext cx="355703" cy="429768"/>
          </a:xfrm>
          <a:custGeom>
            <a:avLst/>
            <a:gdLst>
              <a:gd name="T0" fmla="*/ 0 w 1274"/>
              <a:gd name="T1" fmla="*/ 74 h 1540"/>
              <a:gd name="T2" fmla="*/ 74 w 1274"/>
              <a:gd name="T3" fmla="*/ 1540 h 1540"/>
              <a:gd name="T4" fmla="*/ 1274 w 1274"/>
              <a:gd name="T5" fmla="*/ 1467 h 1540"/>
              <a:gd name="T6" fmla="*/ 1201 w 1274"/>
              <a:gd name="T7" fmla="*/ 0 h 1540"/>
              <a:gd name="T8" fmla="*/ 1176 w 1274"/>
              <a:gd name="T9" fmla="*/ 1394 h 1540"/>
              <a:gd name="T10" fmla="*/ 98 w 1274"/>
              <a:gd name="T11" fmla="*/ 98 h 1540"/>
              <a:gd name="T12" fmla="*/ 1176 w 1274"/>
              <a:gd name="T13" fmla="*/ 1394 h 1540"/>
              <a:gd name="T14" fmla="*/ 365 w 1274"/>
              <a:gd name="T15" fmla="*/ 391 h 1540"/>
              <a:gd name="T16" fmla="*/ 489 w 1274"/>
              <a:gd name="T17" fmla="*/ 391 h 1540"/>
              <a:gd name="T18" fmla="*/ 512 w 1274"/>
              <a:gd name="T19" fmla="*/ 588 h 1540"/>
              <a:gd name="T20" fmla="*/ 316 w 1274"/>
              <a:gd name="T21" fmla="*/ 686 h 1540"/>
              <a:gd name="T22" fmla="*/ 365 w 1274"/>
              <a:gd name="T23" fmla="*/ 391 h 1540"/>
              <a:gd name="T24" fmla="*/ 1104 w 1274"/>
              <a:gd name="T25" fmla="*/ 391 h 1540"/>
              <a:gd name="T26" fmla="*/ 683 w 1274"/>
              <a:gd name="T27" fmla="*/ 440 h 1540"/>
              <a:gd name="T28" fmla="*/ 683 w 1274"/>
              <a:gd name="T29" fmla="*/ 539 h 1540"/>
              <a:gd name="T30" fmla="*/ 1104 w 1274"/>
              <a:gd name="T31" fmla="*/ 588 h 1540"/>
              <a:gd name="T32" fmla="*/ 683 w 1274"/>
              <a:gd name="T33" fmla="*/ 539 h 1540"/>
              <a:gd name="T34" fmla="*/ 1104 w 1274"/>
              <a:gd name="T35" fmla="*/ 687 h 1540"/>
              <a:gd name="T36" fmla="*/ 683 w 1274"/>
              <a:gd name="T37" fmla="*/ 736 h 1540"/>
              <a:gd name="T38" fmla="*/ 194 w 1274"/>
              <a:gd name="T39" fmla="*/ 1251 h 1540"/>
              <a:gd name="T40" fmla="*/ 1104 w 1274"/>
              <a:gd name="T41" fmla="*/ 1294 h 1540"/>
              <a:gd name="T42" fmla="*/ 194 w 1274"/>
              <a:gd name="T43" fmla="*/ 1251 h 1540"/>
              <a:gd name="T44" fmla="*/ 1040 w 1274"/>
              <a:gd name="T45" fmla="*/ 850 h 1540"/>
              <a:gd name="T46" fmla="*/ 912 w 1274"/>
              <a:gd name="T47" fmla="*/ 1205 h 1540"/>
              <a:gd name="T48" fmla="*/ 692 w 1274"/>
              <a:gd name="T49" fmla="*/ 990 h 1540"/>
              <a:gd name="T50" fmla="*/ 820 w 1274"/>
              <a:gd name="T51" fmla="*/ 1205 h 1540"/>
              <a:gd name="T52" fmla="*/ 692 w 1274"/>
              <a:gd name="T53" fmla="*/ 990 h 1540"/>
              <a:gd name="T54" fmla="*/ 603 w 1274"/>
              <a:gd name="T55" fmla="*/ 924 h 1540"/>
              <a:gd name="T56" fmla="*/ 475 w 1274"/>
              <a:gd name="T57" fmla="*/ 1205 h 1540"/>
              <a:gd name="T58" fmla="*/ 258 w 1274"/>
              <a:gd name="T59" fmla="*/ 1054 h 1540"/>
              <a:gd name="T60" fmla="*/ 386 w 1274"/>
              <a:gd name="T61" fmla="*/ 1205 h 1540"/>
              <a:gd name="T62" fmla="*/ 258 w 1274"/>
              <a:gd name="T63" fmla="*/ 1054 h 15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74" h="1540">
                <a:moveTo>
                  <a:pt x="74" y="0"/>
                </a:moveTo>
                <a:cubicBezTo>
                  <a:pt x="31" y="0"/>
                  <a:pt x="0" y="31"/>
                  <a:pt x="0" y="74"/>
                </a:cubicBezTo>
                <a:cubicBezTo>
                  <a:pt x="0" y="1467"/>
                  <a:pt x="0" y="1467"/>
                  <a:pt x="0" y="1467"/>
                </a:cubicBezTo>
                <a:cubicBezTo>
                  <a:pt x="0" y="1510"/>
                  <a:pt x="31" y="1540"/>
                  <a:pt x="74" y="1540"/>
                </a:cubicBezTo>
                <a:cubicBezTo>
                  <a:pt x="1201" y="1540"/>
                  <a:pt x="1201" y="1540"/>
                  <a:pt x="1201" y="1540"/>
                </a:cubicBezTo>
                <a:cubicBezTo>
                  <a:pt x="1244" y="1540"/>
                  <a:pt x="1274" y="1510"/>
                  <a:pt x="1274" y="1467"/>
                </a:cubicBezTo>
                <a:cubicBezTo>
                  <a:pt x="1274" y="74"/>
                  <a:pt x="1274" y="74"/>
                  <a:pt x="1274" y="74"/>
                </a:cubicBezTo>
                <a:cubicBezTo>
                  <a:pt x="1274" y="31"/>
                  <a:pt x="1201" y="0"/>
                  <a:pt x="1201" y="0"/>
                </a:cubicBezTo>
                <a:lnTo>
                  <a:pt x="74" y="0"/>
                </a:lnTo>
                <a:close/>
                <a:moveTo>
                  <a:pt x="1176" y="1394"/>
                </a:moveTo>
                <a:cubicBezTo>
                  <a:pt x="98" y="1394"/>
                  <a:pt x="98" y="1394"/>
                  <a:pt x="98" y="1394"/>
                </a:cubicBezTo>
                <a:cubicBezTo>
                  <a:pt x="98" y="98"/>
                  <a:pt x="98" y="98"/>
                  <a:pt x="98" y="98"/>
                </a:cubicBezTo>
                <a:cubicBezTo>
                  <a:pt x="270" y="98"/>
                  <a:pt x="1176" y="98"/>
                  <a:pt x="1176" y="98"/>
                </a:cubicBezTo>
                <a:cubicBezTo>
                  <a:pt x="1176" y="1394"/>
                  <a:pt x="1176" y="1394"/>
                  <a:pt x="1176" y="1394"/>
                </a:cubicBezTo>
                <a:cubicBezTo>
                  <a:pt x="1176" y="1394"/>
                  <a:pt x="1176" y="1394"/>
                  <a:pt x="1176" y="1394"/>
                </a:cubicBezTo>
                <a:close/>
                <a:moveTo>
                  <a:pt x="365" y="391"/>
                </a:moveTo>
                <a:cubicBezTo>
                  <a:pt x="365" y="391"/>
                  <a:pt x="365" y="391"/>
                  <a:pt x="365" y="391"/>
                </a:cubicBezTo>
                <a:cubicBezTo>
                  <a:pt x="489" y="391"/>
                  <a:pt x="489" y="391"/>
                  <a:pt x="489" y="391"/>
                </a:cubicBezTo>
                <a:cubicBezTo>
                  <a:pt x="365" y="588"/>
                  <a:pt x="365" y="588"/>
                  <a:pt x="365" y="588"/>
                </a:cubicBezTo>
                <a:cubicBezTo>
                  <a:pt x="512" y="588"/>
                  <a:pt x="512" y="588"/>
                  <a:pt x="512" y="588"/>
                </a:cubicBezTo>
                <a:cubicBezTo>
                  <a:pt x="220" y="880"/>
                  <a:pt x="220" y="880"/>
                  <a:pt x="220" y="880"/>
                </a:cubicBezTo>
                <a:cubicBezTo>
                  <a:pt x="316" y="686"/>
                  <a:pt x="316" y="686"/>
                  <a:pt x="316" y="686"/>
                </a:cubicBezTo>
                <a:cubicBezTo>
                  <a:pt x="194" y="686"/>
                  <a:pt x="194" y="686"/>
                  <a:pt x="194" y="686"/>
                </a:cubicBezTo>
                <a:cubicBezTo>
                  <a:pt x="365" y="391"/>
                  <a:pt x="365" y="391"/>
                  <a:pt x="365" y="391"/>
                </a:cubicBezTo>
                <a:close/>
                <a:moveTo>
                  <a:pt x="683" y="391"/>
                </a:moveTo>
                <a:cubicBezTo>
                  <a:pt x="1104" y="391"/>
                  <a:pt x="1104" y="391"/>
                  <a:pt x="1104" y="391"/>
                </a:cubicBezTo>
                <a:cubicBezTo>
                  <a:pt x="1104" y="440"/>
                  <a:pt x="1104" y="440"/>
                  <a:pt x="1104" y="440"/>
                </a:cubicBezTo>
                <a:cubicBezTo>
                  <a:pt x="683" y="440"/>
                  <a:pt x="683" y="440"/>
                  <a:pt x="683" y="440"/>
                </a:cubicBezTo>
                <a:cubicBezTo>
                  <a:pt x="683" y="391"/>
                  <a:pt x="683" y="391"/>
                  <a:pt x="683" y="391"/>
                </a:cubicBezTo>
                <a:close/>
                <a:moveTo>
                  <a:pt x="683" y="539"/>
                </a:moveTo>
                <a:cubicBezTo>
                  <a:pt x="1104" y="539"/>
                  <a:pt x="1104" y="539"/>
                  <a:pt x="1104" y="539"/>
                </a:cubicBezTo>
                <a:cubicBezTo>
                  <a:pt x="1104" y="588"/>
                  <a:pt x="1104" y="588"/>
                  <a:pt x="1104" y="588"/>
                </a:cubicBezTo>
                <a:cubicBezTo>
                  <a:pt x="683" y="588"/>
                  <a:pt x="683" y="588"/>
                  <a:pt x="683" y="588"/>
                </a:cubicBezTo>
                <a:cubicBezTo>
                  <a:pt x="683" y="539"/>
                  <a:pt x="683" y="539"/>
                  <a:pt x="683" y="539"/>
                </a:cubicBezTo>
                <a:close/>
                <a:moveTo>
                  <a:pt x="683" y="687"/>
                </a:moveTo>
                <a:cubicBezTo>
                  <a:pt x="1104" y="687"/>
                  <a:pt x="1104" y="687"/>
                  <a:pt x="1104" y="687"/>
                </a:cubicBezTo>
                <a:cubicBezTo>
                  <a:pt x="1104" y="736"/>
                  <a:pt x="1104" y="736"/>
                  <a:pt x="1104" y="736"/>
                </a:cubicBezTo>
                <a:cubicBezTo>
                  <a:pt x="683" y="736"/>
                  <a:pt x="683" y="736"/>
                  <a:pt x="683" y="736"/>
                </a:cubicBezTo>
                <a:cubicBezTo>
                  <a:pt x="683" y="687"/>
                  <a:pt x="683" y="687"/>
                  <a:pt x="683" y="687"/>
                </a:cubicBezTo>
                <a:close/>
                <a:moveTo>
                  <a:pt x="194" y="1251"/>
                </a:moveTo>
                <a:cubicBezTo>
                  <a:pt x="1104" y="1251"/>
                  <a:pt x="1104" y="1251"/>
                  <a:pt x="1104" y="1251"/>
                </a:cubicBezTo>
                <a:cubicBezTo>
                  <a:pt x="1104" y="1294"/>
                  <a:pt x="1104" y="1294"/>
                  <a:pt x="1104" y="1294"/>
                </a:cubicBezTo>
                <a:cubicBezTo>
                  <a:pt x="194" y="1294"/>
                  <a:pt x="194" y="1294"/>
                  <a:pt x="194" y="1294"/>
                </a:cubicBezTo>
                <a:cubicBezTo>
                  <a:pt x="194" y="1251"/>
                  <a:pt x="194" y="1251"/>
                  <a:pt x="194" y="1251"/>
                </a:cubicBezTo>
                <a:close/>
                <a:moveTo>
                  <a:pt x="912" y="850"/>
                </a:moveTo>
                <a:cubicBezTo>
                  <a:pt x="1040" y="850"/>
                  <a:pt x="1040" y="850"/>
                  <a:pt x="1040" y="850"/>
                </a:cubicBezTo>
                <a:cubicBezTo>
                  <a:pt x="1040" y="1205"/>
                  <a:pt x="1040" y="1205"/>
                  <a:pt x="1040" y="1205"/>
                </a:cubicBezTo>
                <a:cubicBezTo>
                  <a:pt x="912" y="1205"/>
                  <a:pt x="912" y="1205"/>
                  <a:pt x="912" y="1205"/>
                </a:cubicBezTo>
                <a:cubicBezTo>
                  <a:pt x="912" y="850"/>
                  <a:pt x="912" y="850"/>
                  <a:pt x="912" y="850"/>
                </a:cubicBezTo>
                <a:close/>
                <a:moveTo>
                  <a:pt x="692" y="990"/>
                </a:moveTo>
                <a:cubicBezTo>
                  <a:pt x="820" y="990"/>
                  <a:pt x="820" y="990"/>
                  <a:pt x="820" y="990"/>
                </a:cubicBezTo>
                <a:cubicBezTo>
                  <a:pt x="820" y="1205"/>
                  <a:pt x="820" y="1205"/>
                  <a:pt x="820" y="1205"/>
                </a:cubicBezTo>
                <a:cubicBezTo>
                  <a:pt x="692" y="1205"/>
                  <a:pt x="692" y="1205"/>
                  <a:pt x="692" y="1205"/>
                </a:cubicBezTo>
                <a:cubicBezTo>
                  <a:pt x="692" y="990"/>
                  <a:pt x="692" y="990"/>
                  <a:pt x="692" y="990"/>
                </a:cubicBezTo>
                <a:close/>
                <a:moveTo>
                  <a:pt x="475" y="924"/>
                </a:moveTo>
                <a:cubicBezTo>
                  <a:pt x="603" y="924"/>
                  <a:pt x="603" y="924"/>
                  <a:pt x="603" y="924"/>
                </a:cubicBezTo>
                <a:cubicBezTo>
                  <a:pt x="603" y="1205"/>
                  <a:pt x="603" y="1205"/>
                  <a:pt x="603" y="1205"/>
                </a:cubicBezTo>
                <a:cubicBezTo>
                  <a:pt x="475" y="1205"/>
                  <a:pt x="475" y="1205"/>
                  <a:pt x="475" y="1205"/>
                </a:cubicBezTo>
                <a:cubicBezTo>
                  <a:pt x="475" y="924"/>
                  <a:pt x="475" y="924"/>
                  <a:pt x="475" y="924"/>
                </a:cubicBezTo>
                <a:close/>
                <a:moveTo>
                  <a:pt x="258" y="1054"/>
                </a:moveTo>
                <a:cubicBezTo>
                  <a:pt x="386" y="1054"/>
                  <a:pt x="386" y="1054"/>
                  <a:pt x="386" y="1054"/>
                </a:cubicBezTo>
                <a:cubicBezTo>
                  <a:pt x="386" y="1205"/>
                  <a:pt x="386" y="1205"/>
                  <a:pt x="386" y="1205"/>
                </a:cubicBezTo>
                <a:cubicBezTo>
                  <a:pt x="258" y="1205"/>
                  <a:pt x="258" y="1205"/>
                  <a:pt x="258" y="1205"/>
                </a:cubicBezTo>
                <a:cubicBezTo>
                  <a:pt x="258" y="1054"/>
                  <a:pt x="258" y="1054"/>
                  <a:pt x="258" y="1054"/>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61" name="TextBox 60"/>
          <p:cNvSpPr txBox="1"/>
          <p:nvPr/>
        </p:nvSpPr>
        <p:spPr>
          <a:xfrm>
            <a:off x="1" y="6642289"/>
            <a:ext cx="3806190" cy="352236"/>
          </a:xfrm>
          <a:prstGeom prst="rect">
            <a:avLst/>
          </a:prstGeom>
          <a:noFill/>
        </p:spPr>
        <p:txBody>
          <a:bodyPr wrap="square" lIns="365760" tIns="146304" rIns="182880" bIns="146304" rtlCol="0" anchor="ctr" anchorCtr="0">
            <a:noAutofit/>
          </a:bodyPr>
          <a:lstStyle/>
          <a:p>
            <a:pPr>
              <a:lnSpc>
                <a:spcPct val="90000"/>
              </a:lnSpc>
              <a:spcAft>
                <a:spcPts val="600"/>
              </a:spcAft>
            </a:pPr>
            <a:r>
              <a:rPr lang="en-US" sz="1400" dirty="0">
                <a:solidFill>
                  <a:schemeClr val="bg1"/>
                </a:solidFill>
                <a:latin typeface="Segoe UI Semibold" panose="020B0702040204020203" pitchFamily="34" charset="0"/>
                <a:ea typeface="Segoe UI Black" panose="020B0A02040204020203" pitchFamily="34" charset="0"/>
                <a:cs typeface="Segoe UI Semibold" panose="020B0702040204020203" pitchFamily="34" charset="0"/>
              </a:rPr>
              <a:t>Scale and manage</a:t>
            </a:r>
          </a:p>
        </p:txBody>
      </p:sp>
    </p:spTree>
    <p:extLst>
      <p:ext uri="{BB962C8B-B14F-4D97-AF65-F5344CB8AC3E}">
        <p14:creationId xmlns:p14="http://schemas.microsoft.com/office/powerpoint/2010/main" val="3034864982"/>
      </p:ext>
    </p:extLst>
  </p:cSld>
  <p:clrMapOvr>
    <a:masterClrMapping/>
  </p:clrMapOvr>
  <p:transition>
    <p:fade/>
  </p:transition>
</p:sld>
</file>

<file path=ppt/slides/slide18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pSp>
        <p:nvGrpSpPr>
          <p:cNvPr id="5" name="Group 4"/>
          <p:cNvGrpSpPr/>
          <p:nvPr/>
        </p:nvGrpSpPr>
        <p:grpSpPr>
          <a:xfrm>
            <a:off x="292391" y="1350545"/>
            <a:ext cx="4685742" cy="4446048"/>
            <a:chOff x="378628" y="1421466"/>
            <a:chExt cx="4685742" cy="4446048"/>
          </a:xfrm>
        </p:grpSpPr>
        <p:sp>
          <p:nvSpPr>
            <p:cNvPr id="25" name="Rectangle 24"/>
            <p:cNvSpPr/>
            <p:nvPr/>
          </p:nvSpPr>
          <p:spPr bwMode="auto">
            <a:xfrm>
              <a:off x="378628" y="1421466"/>
              <a:ext cx="4685742" cy="4446048"/>
            </a:xfrm>
            <a:prstGeom prst="rect">
              <a:avLst/>
            </a:prstGeom>
            <a:solidFill>
              <a:schemeClr val="bg1">
                <a:lumMod val="95000"/>
              </a:schemeClr>
            </a:solidFill>
            <a:ln w="63500">
              <a:solidFill>
                <a:schemeClr val="accent5"/>
              </a:solidFill>
              <a:miter lim="800000"/>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indent="-342900" algn="ctr" defTabSz="932472" fontAlgn="base">
                <a:lnSpc>
                  <a:spcPct val="90000"/>
                </a:lnSpc>
                <a:spcBef>
                  <a:spcPct val="0"/>
                </a:spcBef>
                <a:spcAft>
                  <a:spcPct val="0"/>
                </a:spcAft>
                <a:buFont typeface="Wingdings 3" panose="05040102010807070707" pitchFamily="18" charset="2"/>
                <a:buChar char="Æ"/>
              </a:pPr>
              <a:endParaRPr lang="en-US" sz="2000" b="1" dirty="0" err="1">
                <a:solidFill>
                  <a:schemeClr val="bg1"/>
                </a:solidFill>
                <a:latin typeface="+mj-lt"/>
                <a:ea typeface="Segoe UI" pitchFamily="34" charset="0"/>
                <a:cs typeface="Segoe UI" pitchFamily="34" charset="0"/>
              </a:endParaRPr>
            </a:p>
          </p:txBody>
        </p:sp>
        <p:pic>
          <p:nvPicPr>
            <p:cNvPr id="26" name="Picture 25"/>
            <p:cNvPicPr>
              <a:picLocks noChangeAspect="1"/>
            </p:cNvPicPr>
            <p:nvPr/>
          </p:nvPicPr>
          <p:blipFill>
            <a:blip r:embed="rId3"/>
            <a:stretch>
              <a:fillRect/>
            </a:stretch>
          </p:blipFill>
          <p:spPr>
            <a:xfrm>
              <a:off x="1247501" y="1936810"/>
              <a:ext cx="2947996" cy="3415361"/>
            </a:xfrm>
            <a:prstGeom prst="rect">
              <a:avLst/>
            </a:prstGeom>
          </p:spPr>
        </p:pic>
      </p:grpSp>
      <p:sp>
        <p:nvSpPr>
          <p:cNvPr id="2" name="Title 1"/>
          <p:cNvSpPr>
            <a:spLocks noGrp="1"/>
          </p:cNvSpPr>
          <p:nvPr>
            <p:ph type="title"/>
          </p:nvPr>
        </p:nvSpPr>
        <p:spPr>
          <a:xfrm>
            <a:off x="292391" y="70952"/>
            <a:ext cx="11653521" cy="1075884"/>
          </a:xfrm>
        </p:spPr>
        <p:txBody>
          <a:bodyPr/>
          <a:lstStyle/>
          <a:p>
            <a:r>
              <a:rPr lang="en-US" dirty="0"/>
              <a:t>Multidimensional in SQL Server 2016</a:t>
            </a:r>
          </a:p>
        </p:txBody>
      </p:sp>
      <p:sp>
        <p:nvSpPr>
          <p:cNvPr id="8" name="TextBox 7"/>
          <p:cNvSpPr txBox="1"/>
          <p:nvPr/>
        </p:nvSpPr>
        <p:spPr>
          <a:xfrm>
            <a:off x="5712178" y="1212850"/>
            <a:ext cx="6035875" cy="4435060"/>
          </a:xfrm>
          <a:prstGeom prst="rect">
            <a:avLst/>
          </a:prstGeom>
          <a:noFill/>
        </p:spPr>
        <p:txBody>
          <a:bodyPr wrap="square" lIns="182880" tIns="146304" rIns="182880" bIns="146304" rtlCol="0">
            <a:spAutoFit/>
          </a:bodyPr>
          <a:lstStyle/>
          <a:p>
            <a:pPr>
              <a:lnSpc>
                <a:spcPct val="90000"/>
              </a:lnSpc>
              <a:spcAft>
                <a:spcPts val="600"/>
              </a:spcAft>
            </a:pPr>
            <a:r>
              <a:rPr lang="en-US" sz="3200" spc="-102" dirty="0">
                <a:ln w="3175">
                  <a:noFill/>
                </a:ln>
                <a:gradFill>
                  <a:gsLst>
                    <a:gs pos="4386">
                      <a:schemeClr val="accent5"/>
                    </a:gs>
                    <a:gs pos="36000">
                      <a:schemeClr val="accent5"/>
                    </a:gs>
                  </a:gsLst>
                  <a:lin ang="5400000" scaled="0"/>
                </a:gradFill>
                <a:latin typeface="Segoe UI Semilight" panose="020B0402040204020203" pitchFamily="34" charset="0"/>
                <a:ea typeface="+mn-ea"/>
                <a:cs typeface="Segoe UI Semilight" panose="020B0402040204020203" pitchFamily="34" charset="0"/>
              </a:rPr>
              <a:t>Improvements in manageability, functionality, and performance </a:t>
            </a:r>
          </a:p>
          <a:p>
            <a:pPr marL="285750" indent="-285750">
              <a:lnSpc>
                <a:spcPct val="90000"/>
              </a:lnSpc>
              <a:spcAft>
                <a:spcPts val="600"/>
              </a:spcAft>
              <a:buFont typeface="Arial" panose="020B0604020202020204" pitchFamily="34" charset="0"/>
              <a:buChar char="•"/>
            </a:pPr>
            <a:r>
              <a:rPr lang="en-US" sz="1800" dirty="0">
                <a:gradFill>
                  <a:gsLst>
                    <a:gs pos="2917">
                      <a:schemeClr val="tx1"/>
                    </a:gs>
                    <a:gs pos="30000">
                      <a:schemeClr val="tx1"/>
                    </a:gs>
                  </a:gsLst>
                  <a:lin ang="5400000" scaled="0"/>
                </a:gradFill>
                <a:latin typeface="+mn-lt"/>
              </a:rPr>
              <a:t>Use the latest data visualizations with existing multidimensional models in Power BI and Power BI Desktop</a:t>
            </a:r>
          </a:p>
          <a:p>
            <a:pPr marL="285750" indent="-285750">
              <a:lnSpc>
                <a:spcPct val="90000"/>
              </a:lnSpc>
              <a:spcAft>
                <a:spcPts val="600"/>
              </a:spcAft>
              <a:buFont typeface="Arial" panose="020B0604020202020204" pitchFamily="34" charset="0"/>
              <a:buChar char="•"/>
            </a:pPr>
            <a:r>
              <a:rPr lang="en-US" sz="1800" dirty="0">
                <a:gradFill>
                  <a:gsLst>
                    <a:gs pos="2917">
                      <a:schemeClr val="tx1"/>
                    </a:gs>
                    <a:gs pos="30000">
                      <a:schemeClr val="tx1"/>
                    </a:gs>
                  </a:gsLst>
                  <a:lin ang="5400000" scaled="0"/>
                </a:gradFill>
                <a:latin typeface="+mn-lt"/>
              </a:rPr>
              <a:t>Support for </a:t>
            </a:r>
            <a:r>
              <a:rPr lang="en-US" sz="1800" dirty="0" err="1">
                <a:gradFill>
                  <a:gsLst>
                    <a:gs pos="2917">
                      <a:schemeClr val="tx1"/>
                    </a:gs>
                    <a:gs pos="30000">
                      <a:schemeClr val="tx1"/>
                    </a:gs>
                  </a:gsLst>
                  <a:lin ang="5400000" scaled="0"/>
                </a:gradFill>
                <a:latin typeface="+mn-lt"/>
              </a:rPr>
              <a:t>Netezza</a:t>
            </a:r>
            <a:r>
              <a:rPr lang="en-US" sz="1800" dirty="0">
                <a:gradFill>
                  <a:gsLst>
                    <a:gs pos="2917">
                      <a:schemeClr val="tx1"/>
                    </a:gs>
                    <a:gs pos="30000">
                      <a:schemeClr val="tx1"/>
                    </a:gs>
                  </a:gsLst>
                  <a:lin ang="5400000" scaled="0"/>
                </a:gradFill>
                <a:latin typeface="+mn-lt"/>
              </a:rPr>
              <a:t> as a data source</a:t>
            </a:r>
          </a:p>
          <a:p>
            <a:pPr marL="285750" indent="-285750">
              <a:lnSpc>
                <a:spcPct val="90000"/>
              </a:lnSpc>
              <a:spcAft>
                <a:spcPts val="600"/>
              </a:spcAft>
              <a:buFont typeface="Arial" panose="020B0604020202020204" pitchFamily="34" charset="0"/>
              <a:buChar char="•"/>
            </a:pPr>
            <a:r>
              <a:rPr lang="en-US" sz="1800" dirty="0">
                <a:gradFill>
                  <a:gsLst>
                    <a:gs pos="2917">
                      <a:schemeClr val="tx1"/>
                    </a:gs>
                    <a:gs pos="30000">
                      <a:schemeClr val="tx1"/>
                    </a:gs>
                  </a:gsLst>
                  <a:lin ang="5400000" scaled="0"/>
                </a:gradFill>
                <a:latin typeface="+mn-lt"/>
              </a:rPr>
              <a:t>Distinct count ROLAP optimizations for data sources like DB2, Oracle, and </a:t>
            </a:r>
            <a:r>
              <a:rPr lang="en-US" sz="1800" dirty="0" err="1">
                <a:gradFill>
                  <a:gsLst>
                    <a:gs pos="2917">
                      <a:schemeClr val="tx1"/>
                    </a:gs>
                    <a:gs pos="30000">
                      <a:schemeClr val="tx1"/>
                    </a:gs>
                  </a:gsLst>
                  <a:lin ang="5400000" scaled="0"/>
                </a:gradFill>
                <a:latin typeface="+mn-lt"/>
              </a:rPr>
              <a:t>Netezza</a:t>
            </a:r>
            <a:r>
              <a:rPr lang="en-US" sz="1800" dirty="0">
                <a:gradFill>
                  <a:gsLst>
                    <a:gs pos="2917">
                      <a:schemeClr val="tx1"/>
                    </a:gs>
                    <a:gs pos="30000">
                      <a:schemeClr val="tx1"/>
                    </a:gs>
                  </a:gsLst>
                  <a:lin ang="5400000" scaled="0"/>
                </a:gradFill>
                <a:latin typeface="+mn-lt"/>
              </a:rPr>
              <a:t> </a:t>
            </a:r>
          </a:p>
          <a:p>
            <a:pPr marL="285750" indent="-285750">
              <a:lnSpc>
                <a:spcPct val="90000"/>
              </a:lnSpc>
              <a:spcAft>
                <a:spcPts val="600"/>
              </a:spcAft>
              <a:buFont typeface="Arial" panose="020B0604020202020204" pitchFamily="34" charset="0"/>
              <a:buChar char="•"/>
            </a:pPr>
            <a:r>
              <a:rPr lang="en-US" sz="1800" dirty="0">
                <a:gradFill>
                  <a:gsLst>
                    <a:gs pos="2917">
                      <a:schemeClr val="tx1"/>
                    </a:gs>
                    <a:gs pos="30000">
                      <a:schemeClr val="tx1"/>
                    </a:gs>
                  </a:gsLst>
                  <a:lin ang="5400000" scaled="0"/>
                </a:gradFill>
                <a:latin typeface="+mn-lt"/>
              </a:rPr>
              <a:t>Customization options for drill-through behaviors for actions</a:t>
            </a:r>
          </a:p>
          <a:p>
            <a:pPr marL="285750" indent="-285750">
              <a:lnSpc>
                <a:spcPct val="90000"/>
              </a:lnSpc>
              <a:spcAft>
                <a:spcPts val="600"/>
              </a:spcAft>
              <a:buFont typeface="Arial" panose="020B0604020202020204" pitchFamily="34" charset="0"/>
              <a:buChar char="•"/>
            </a:pPr>
            <a:r>
              <a:rPr lang="en-US" sz="1800" dirty="0">
                <a:gradFill>
                  <a:gsLst>
                    <a:gs pos="2917">
                      <a:schemeClr val="tx1"/>
                    </a:gs>
                    <a:gs pos="30000">
                      <a:schemeClr val="tx1"/>
                    </a:gs>
                  </a:gsLst>
                  <a:lin ang="5400000" scaled="0"/>
                </a:gradFill>
                <a:latin typeface="+mn-lt"/>
              </a:rPr>
              <a:t>Drill-through multi-selection support with Excel 2016</a:t>
            </a:r>
          </a:p>
          <a:p>
            <a:pPr marL="342900" indent="-342900">
              <a:lnSpc>
                <a:spcPct val="90000"/>
              </a:lnSpc>
              <a:spcAft>
                <a:spcPts val="600"/>
              </a:spcAft>
              <a:buFont typeface="Arial" panose="020B0604020202020204" pitchFamily="34" charset="0"/>
              <a:buChar char="•"/>
            </a:pPr>
            <a:endParaRPr lang="en-US" sz="1800" dirty="0">
              <a:gradFill>
                <a:gsLst>
                  <a:gs pos="2917">
                    <a:schemeClr val="tx1"/>
                  </a:gs>
                  <a:gs pos="30000">
                    <a:schemeClr val="tx1"/>
                  </a:gs>
                </a:gsLst>
                <a:lin ang="5400000" scaled="0"/>
              </a:gradFill>
              <a:latin typeface="+mj-lt"/>
            </a:endParaRPr>
          </a:p>
          <a:p>
            <a:pPr>
              <a:lnSpc>
                <a:spcPct val="90000"/>
              </a:lnSpc>
              <a:spcAft>
                <a:spcPts val="600"/>
              </a:spcAft>
            </a:pPr>
            <a:endParaRPr lang="en-US" sz="1600" dirty="0">
              <a:gradFill>
                <a:gsLst>
                  <a:gs pos="2917">
                    <a:schemeClr val="tx1"/>
                  </a:gs>
                  <a:gs pos="30000">
                    <a:schemeClr val="tx1"/>
                  </a:gs>
                </a:gsLst>
                <a:lin ang="5400000" scaled="0"/>
              </a:gradFill>
            </a:endParaRPr>
          </a:p>
        </p:txBody>
      </p:sp>
      <p:sp>
        <p:nvSpPr>
          <p:cNvPr id="7" name="TextBox 6"/>
          <p:cNvSpPr txBox="1"/>
          <p:nvPr/>
        </p:nvSpPr>
        <p:spPr>
          <a:xfrm>
            <a:off x="1" y="6642289"/>
            <a:ext cx="3806190" cy="352236"/>
          </a:xfrm>
          <a:prstGeom prst="rect">
            <a:avLst/>
          </a:prstGeom>
          <a:noFill/>
        </p:spPr>
        <p:txBody>
          <a:bodyPr wrap="square" lIns="365760" tIns="146304" rIns="182880" bIns="146304" rtlCol="0" anchor="ctr" anchorCtr="0">
            <a:noAutofit/>
          </a:bodyPr>
          <a:lstStyle/>
          <a:p>
            <a:pPr>
              <a:lnSpc>
                <a:spcPct val="90000"/>
              </a:lnSpc>
              <a:spcAft>
                <a:spcPts val="600"/>
              </a:spcAft>
            </a:pPr>
            <a:r>
              <a:rPr lang="en-US" sz="1400" dirty="0">
                <a:solidFill>
                  <a:schemeClr val="bg1"/>
                </a:solidFill>
                <a:latin typeface="Segoe UI Semibold" panose="020B0702040204020203" pitchFamily="34" charset="0"/>
                <a:ea typeface="Segoe UI Black" panose="020B0A02040204020203" pitchFamily="34" charset="0"/>
                <a:cs typeface="Segoe UI Semibold" panose="020B0702040204020203" pitchFamily="34" charset="0"/>
              </a:rPr>
              <a:t>Scale and manage</a:t>
            </a:r>
          </a:p>
        </p:txBody>
      </p:sp>
    </p:spTree>
    <p:extLst>
      <p:ext uri="{BB962C8B-B14F-4D97-AF65-F5344CB8AC3E}">
        <p14:creationId xmlns:p14="http://schemas.microsoft.com/office/powerpoint/2010/main" val="429859209"/>
      </p:ext>
    </p:extLst>
  </p:cSld>
  <p:clrMapOvr>
    <a:masterClrMapping/>
  </p:clrMapOvr>
  <p:transition>
    <p:fade/>
  </p:transition>
</p:sld>
</file>

<file path=ppt/slides/slide18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9" name="Rectangle 8"/>
          <p:cNvSpPr/>
          <p:nvPr/>
        </p:nvSpPr>
        <p:spPr bwMode="auto">
          <a:xfrm>
            <a:off x="296422" y="1867380"/>
            <a:ext cx="4685742" cy="4446048"/>
          </a:xfrm>
          <a:prstGeom prst="rect">
            <a:avLst/>
          </a:prstGeom>
          <a:solidFill>
            <a:schemeClr val="bg1">
              <a:lumMod val="95000"/>
            </a:schemeClr>
          </a:solidFill>
          <a:ln w="63500">
            <a:solidFill>
              <a:schemeClr val="accent5"/>
            </a:solidFill>
            <a:miter lim="800000"/>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indent="-342900" algn="ctr" defTabSz="932472" fontAlgn="base">
              <a:lnSpc>
                <a:spcPct val="90000"/>
              </a:lnSpc>
              <a:spcBef>
                <a:spcPct val="0"/>
              </a:spcBef>
              <a:spcAft>
                <a:spcPct val="0"/>
              </a:spcAft>
              <a:buFont typeface="Wingdings 3" panose="05040102010807070707" pitchFamily="18" charset="2"/>
              <a:buChar char="Æ"/>
            </a:pPr>
            <a:endParaRPr lang="en-US" sz="2000" b="1" dirty="0" err="1">
              <a:solidFill>
                <a:schemeClr val="bg1"/>
              </a:solidFill>
              <a:latin typeface="+mj-lt"/>
              <a:ea typeface="Segoe UI" pitchFamily="34" charset="0"/>
              <a:cs typeface="Segoe UI" pitchFamily="34" charset="0"/>
            </a:endParaRPr>
          </a:p>
        </p:txBody>
      </p:sp>
      <p:sp>
        <p:nvSpPr>
          <p:cNvPr id="4" name="Title 3"/>
          <p:cNvSpPr>
            <a:spLocks noGrp="1"/>
          </p:cNvSpPr>
          <p:nvPr>
            <p:ph type="title"/>
          </p:nvPr>
        </p:nvSpPr>
        <p:spPr>
          <a:xfrm>
            <a:off x="274638" y="221034"/>
            <a:ext cx="11888787" cy="917575"/>
          </a:xfrm>
        </p:spPr>
        <p:txBody>
          <a:bodyPr/>
          <a:lstStyle/>
          <a:p>
            <a:r>
              <a:rPr lang="en-US" dirty="0"/>
              <a:t>Dev/Ops in SQL Server 2016</a:t>
            </a:r>
            <a:br>
              <a:rPr lang="en-US" dirty="0"/>
            </a:br>
            <a:r>
              <a:rPr lang="en-US" sz="3200" dirty="0">
                <a:solidFill>
                  <a:schemeClr val="accent5"/>
                </a:solidFill>
              </a:rPr>
              <a:t>Improved manageability and development</a:t>
            </a:r>
          </a:p>
        </p:txBody>
      </p:sp>
      <p:sp>
        <p:nvSpPr>
          <p:cNvPr id="5" name="Rectangle 4"/>
          <p:cNvSpPr/>
          <p:nvPr/>
        </p:nvSpPr>
        <p:spPr bwMode="auto">
          <a:xfrm>
            <a:off x="5806086" y="2162461"/>
            <a:ext cx="5988818" cy="3477847"/>
          </a:xfrm>
          <a:prstGeom prst="rect">
            <a:avLst/>
          </a:prstGeom>
          <a:no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45706" rIns="0" bIns="45706" numCol="1" spcCol="0" rtlCol="0" fromWordArt="0" anchor="t" anchorCtr="0" forceAA="0" compatLnSpc="1">
            <a:prstTxWarp prst="textNoShape">
              <a:avLst/>
            </a:prstTxWarp>
            <a:spAutoFit/>
          </a:bodyPr>
          <a:lstStyle/>
          <a:p>
            <a:pPr marL="403070" indent="-349116" defTabSz="931776">
              <a:spcBef>
                <a:spcPts val="600"/>
              </a:spcBef>
              <a:buClr>
                <a:srgbClr val="FF8C00"/>
              </a:buClr>
              <a:buFont typeface="Wingdings 3" panose="05040102010807070707" pitchFamily="18" charset="2"/>
              <a:buChar char="Æ"/>
            </a:pPr>
            <a:r>
              <a:rPr lang="en-US" sz="2000" dirty="0">
                <a:ln>
                  <a:solidFill>
                    <a:srgbClr val="FFFFFF">
                      <a:alpha val="0"/>
                    </a:srgbClr>
                  </a:solidFill>
                </a:ln>
                <a:solidFill>
                  <a:schemeClr val="tx1"/>
                </a:solidFill>
                <a:ea typeface="Segoe UI" pitchFamily="34" charset="0"/>
                <a:cs typeface="Segoe UI" panose="020B0502040204020203" pitchFamily="34" charset="0"/>
              </a:rPr>
              <a:t>Single SSDT for all SQL data tools, combing SSDT SQL and SSDT BI in a single lightweight installer</a:t>
            </a:r>
            <a:br>
              <a:rPr lang="en-US" sz="2000" dirty="0">
                <a:ln>
                  <a:solidFill>
                    <a:srgbClr val="FFFFFF">
                      <a:alpha val="0"/>
                    </a:srgbClr>
                  </a:solidFill>
                </a:ln>
                <a:solidFill>
                  <a:schemeClr val="tx1"/>
                </a:solidFill>
                <a:ea typeface="Segoe UI" pitchFamily="34" charset="0"/>
                <a:cs typeface="Segoe UI" panose="020B0502040204020203" pitchFamily="34" charset="0"/>
              </a:rPr>
            </a:br>
            <a:endParaRPr lang="en-US" sz="2000" dirty="0">
              <a:ln>
                <a:solidFill>
                  <a:srgbClr val="FFFFFF">
                    <a:alpha val="0"/>
                  </a:srgbClr>
                </a:solidFill>
              </a:ln>
              <a:solidFill>
                <a:schemeClr val="tx1"/>
              </a:solidFill>
              <a:ea typeface="Segoe UI" pitchFamily="34" charset="0"/>
              <a:cs typeface="Segoe UI" panose="020B0502040204020203" pitchFamily="34" charset="0"/>
            </a:endParaRPr>
          </a:p>
          <a:p>
            <a:pPr marL="403070" indent="-349116" defTabSz="931776">
              <a:spcBef>
                <a:spcPts val="600"/>
              </a:spcBef>
              <a:buClr>
                <a:srgbClr val="FF8C00"/>
              </a:buClr>
              <a:buFont typeface="Wingdings 3" panose="05040102010807070707" pitchFamily="18" charset="2"/>
              <a:buChar char="Æ"/>
            </a:pPr>
            <a:r>
              <a:rPr lang="en-US" sz="2000" dirty="0">
                <a:ln>
                  <a:solidFill>
                    <a:srgbClr val="FFFFFF">
                      <a:alpha val="0"/>
                    </a:srgbClr>
                  </a:solidFill>
                </a:ln>
                <a:solidFill>
                  <a:schemeClr val="tx1"/>
                </a:solidFill>
                <a:ea typeface="Segoe UI" pitchFamily="34" charset="0"/>
                <a:cs typeface="Segoe UI" panose="020B0502040204020203" pitchFamily="34" charset="0"/>
              </a:rPr>
              <a:t>Now available for Visual Studio 2015</a:t>
            </a:r>
          </a:p>
          <a:p>
            <a:pPr marL="403070" indent="-349116" defTabSz="931776">
              <a:spcBef>
                <a:spcPts val="600"/>
              </a:spcBef>
              <a:buClr>
                <a:srgbClr val="FF8C00"/>
              </a:buClr>
              <a:buFont typeface="Wingdings 3" panose="05040102010807070707" pitchFamily="18" charset="2"/>
              <a:buChar char="Æ"/>
            </a:pPr>
            <a:endParaRPr lang="en-US" sz="2000" dirty="0">
              <a:ln>
                <a:solidFill>
                  <a:srgbClr val="FFFFFF">
                    <a:alpha val="0"/>
                  </a:srgbClr>
                </a:solidFill>
              </a:ln>
              <a:solidFill>
                <a:schemeClr val="tx1"/>
              </a:solidFill>
              <a:ea typeface="Segoe UI" pitchFamily="34" charset="0"/>
              <a:cs typeface="Segoe UI" panose="020B0502040204020203" pitchFamily="34" charset="0"/>
            </a:endParaRPr>
          </a:p>
          <a:p>
            <a:pPr marL="403070" indent="-349116" defTabSz="931776">
              <a:spcBef>
                <a:spcPts val="600"/>
              </a:spcBef>
              <a:buClr>
                <a:srgbClr val="FF8C00"/>
              </a:buClr>
              <a:buFont typeface="Wingdings 3" panose="05040102010807070707" pitchFamily="18" charset="2"/>
              <a:buChar char="Æ"/>
            </a:pPr>
            <a:r>
              <a:rPr lang="en-US" sz="2000" dirty="0">
                <a:ln>
                  <a:solidFill>
                    <a:srgbClr val="FFFFFF">
                      <a:alpha val="0"/>
                    </a:srgbClr>
                  </a:solidFill>
                </a:ln>
                <a:solidFill>
                  <a:schemeClr val="tx1"/>
                </a:solidFill>
                <a:ea typeface="Segoe UI" pitchFamily="34" charset="0"/>
                <a:cs typeface="Segoe UI" panose="020B0502040204020203" pitchFamily="34" charset="0"/>
              </a:rPr>
              <a:t>DBCC support checks for corruption across the database or in individual objects</a:t>
            </a:r>
            <a:br>
              <a:rPr lang="en-US" sz="2000" dirty="0">
                <a:ln>
                  <a:solidFill>
                    <a:srgbClr val="FFFFFF">
                      <a:alpha val="0"/>
                    </a:srgbClr>
                  </a:solidFill>
                </a:ln>
                <a:solidFill>
                  <a:schemeClr val="tx1"/>
                </a:solidFill>
                <a:ea typeface="Segoe UI" pitchFamily="34" charset="0"/>
                <a:cs typeface="Segoe UI" panose="020B0502040204020203" pitchFamily="34" charset="0"/>
              </a:rPr>
            </a:br>
            <a:endParaRPr lang="en-US" sz="2000" dirty="0">
              <a:ln>
                <a:solidFill>
                  <a:srgbClr val="FFFFFF">
                    <a:alpha val="0"/>
                  </a:srgbClr>
                </a:solidFill>
              </a:ln>
              <a:solidFill>
                <a:schemeClr val="tx1"/>
              </a:solidFill>
              <a:ea typeface="Segoe UI" pitchFamily="34" charset="0"/>
              <a:cs typeface="Segoe UI" panose="020B0502040204020203" pitchFamily="34" charset="0"/>
            </a:endParaRPr>
          </a:p>
          <a:p>
            <a:pPr marL="403070" indent="-349116" defTabSz="931776">
              <a:spcBef>
                <a:spcPts val="600"/>
              </a:spcBef>
              <a:buClr>
                <a:srgbClr val="FF8C00"/>
              </a:buClr>
              <a:buFont typeface="Wingdings 3" panose="05040102010807070707" pitchFamily="18" charset="2"/>
              <a:buChar char="Æ"/>
            </a:pPr>
            <a:r>
              <a:rPr lang="en-US" sz="2000" dirty="0">
                <a:ln>
                  <a:solidFill>
                    <a:srgbClr val="FFFFFF">
                      <a:alpha val="0"/>
                    </a:srgbClr>
                  </a:solidFill>
                </a:ln>
                <a:solidFill>
                  <a:schemeClr val="tx1"/>
                </a:solidFill>
                <a:ea typeface="Segoe UI" pitchFamily="34" charset="0"/>
                <a:cs typeface="Segoe UI" panose="020B0502040204020203" pitchFamily="34" charset="0"/>
              </a:rPr>
              <a:t>SSAS now supports </a:t>
            </a:r>
            <a:r>
              <a:rPr lang="en-US" sz="2000" dirty="0" err="1">
                <a:ln>
                  <a:solidFill>
                    <a:srgbClr val="FFFFFF">
                      <a:alpha val="0"/>
                    </a:srgbClr>
                  </a:solidFill>
                </a:ln>
                <a:solidFill>
                  <a:schemeClr val="tx1"/>
                </a:solidFill>
                <a:ea typeface="Segoe UI" pitchFamily="34" charset="0"/>
                <a:cs typeface="Segoe UI" panose="020B0502040204020203" pitchFamily="34" charset="0"/>
              </a:rPr>
              <a:t>XEvents</a:t>
            </a:r>
            <a:r>
              <a:rPr lang="en-US" sz="2000" dirty="0">
                <a:ln>
                  <a:solidFill>
                    <a:srgbClr val="FFFFFF">
                      <a:alpha val="0"/>
                    </a:srgbClr>
                  </a:solidFill>
                </a:ln>
                <a:solidFill>
                  <a:schemeClr val="tx1"/>
                </a:solidFill>
                <a:ea typeface="Segoe UI" pitchFamily="34" charset="0"/>
                <a:cs typeface="Segoe UI" panose="020B0502040204020203" pitchFamily="34" charset="0"/>
              </a:rPr>
              <a:t> to analyze trace events through SSMS</a:t>
            </a:r>
          </a:p>
        </p:txBody>
      </p:sp>
      <p:pic>
        <p:nvPicPr>
          <p:cNvPr id="8" name="Picture 119" descr="https://cdn2.iconfinder.com/data/icons/metro-ui-icon-set/512/Visual_Studio_2012.pn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710620" y="2271045"/>
            <a:ext cx="1928673" cy="1683418"/>
          </a:xfrm>
          <a:prstGeom prst="rect">
            <a:avLst/>
          </a:prstGeom>
          <a:noFill/>
          <a:extLst>
            <a:ext uri="{909E8E84-426E-40DD-AFC4-6F175D3DCCD1}">
              <a14:hiddenFill xmlns:a14="http://schemas.microsoft.com/office/drawing/2010/main">
                <a:solidFill>
                  <a:srgbClr val="FFFFFF"/>
                </a:solidFill>
              </a14:hiddenFill>
            </a:ext>
          </a:extLst>
        </p:spPr>
      </p:pic>
      <p:sp>
        <p:nvSpPr>
          <p:cNvPr id="10" name="Freeform 67"/>
          <p:cNvSpPr>
            <a:spLocks noChangeAspect="1" noEditPoints="1"/>
          </p:cNvSpPr>
          <p:nvPr/>
        </p:nvSpPr>
        <p:spPr bwMode="auto">
          <a:xfrm>
            <a:off x="2810519" y="4132251"/>
            <a:ext cx="1651012" cy="1651012"/>
          </a:xfrm>
          <a:custGeom>
            <a:avLst/>
            <a:gdLst>
              <a:gd name="T0" fmla="*/ 910 w 1856"/>
              <a:gd name="T1" fmla="*/ 1264 h 1836"/>
              <a:gd name="T2" fmla="*/ 819 w 1856"/>
              <a:gd name="T3" fmla="*/ 1493 h 1836"/>
              <a:gd name="T4" fmla="*/ 723 w 1856"/>
              <a:gd name="T5" fmla="*/ 1721 h 1836"/>
              <a:gd name="T6" fmla="*/ 295 w 1856"/>
              <a:gd name="T7" fmla="*/ 1782 h 1836"/>
              <a:gd name="T8" fmla="*/ 295 w 1856"/>
              <a:gd name="T9" fmla="*/ 1739 h 1836"/>
              <a:gd name="T10" fmla="*/ 536 w 1856"/>
              <a:gd name="T11" fmla="*/ 1595 h 1836"/>
              <a:gd name="T12" fmla="*/ 482 w 1856"/>
              <a:gd name="T13" fmla="*/ 1390 h 1836"/>
              <a:gd name="T14" fmla="*/ 392 w 1856"/>
              <a:gd name="T15" fmla="*/ 1360 h 1836"/>
              <a:gd name="T16" fmla="*/ 126 w 1856"/>
              <a:gd name="T17" fmla="*/ 1499 h 1836"/>
              <a:gd name="T18" fmla="*/ 235 w 1856"/>
              <a:gd name="T19" fmla="*/ 1216 h 1836"/>
              <a:gd name="T20" fmla="*/ 452 w 1856"/>
              <a:gd name="T21" fmla="*/ 1119 h 1836"/>
              <a:gd name="T22" fmla="*/ 464 w 1856"/>
              <a:gd name="T23" fmla="*/ 1119 h 1836"/>
              <a:gd name="T24" fmla="*/ 639 w 1856"/>
              <a:gd name="T25" fmla="*/ 1071 h 1836"/>
              <a:gd name="T26" fmla="*/ 681 w 1856"/>
              <a:gd name="T27" fmla="*/ 1035 h 1836"/>
              <a:gd name="T28" fmla="*/ 976 w 1856"/>
              <a:gd name="T29" fmla="*/ 734 h 1836"/>
              <a:gd name="T30" fmla="*/ 795 w 1856"/>
              <a:gd name="T31" fmla="*/ 566 h 1836"/>
              <a:gd name="T32" fmla="*/ 572 w 1856"/>
              <a:gd name="T33" fmla="*/ 776 h 1836"/>
              <a:gd name="T34" fmla="*/ 741 w 1856"/>
              <a:gd name="T35" fmla="*/ 975 h 1836"/>
              <a:gd name="T36" fmla="*/ 1579 w 1856"/>
              <a:gd name="T37" fmla="*/ 1818 h 1836"/>
              <a:gd name="T38" fmla="*/ 1820 w 1856"/>
              <a:gd name="T39" fmla="*/ 1613 h 1836"/>
              <a:gd name="T40" fmla="*/ 1820 w 1856"/>
              <a:gd name="T41" fmla="*/ 1577 h 1836"/>
              <a:gd name="T42" fmla="*/ 1211 w 1856"/>
              <a:gd name="T43" fmla="*/ 969 h 1836"/>
              <a:gd name="T44" fmla="*/ 1814 w 1856"/>
              <a:gd name="T45" fmla="*/ 421 h 1836"/>
              <a:gd name="T46" fmla="*/ 1573 w 1856"/>
              <a:gd name="T47" fmla="*/ 560 h 1836"/>
              <a:gd name="T48" fmla="*/ 1446 w 1856"/>
              <a:gd name="T49" fmla="*/ 475 h 1836"/>
              <a:gd name="T50" fmla="*/ 1440 w 1856"/>
              <a:gd name="T51" fmla="*/ 319 h 1836"/>
              <a:gd name="T52" fmla="*/ 1687 w 1856"/>
              <a:gd name="T53" fmla="*/ 156 h 1836"/>
              <a:gd name="T54" fmla="*/ 1308 w 1856"/>
              <a:gd name="T55" fmla="*/ 150 h 1836"/>
              <a:gd name="T56" fmla="*/ 1151 w 1856"/>
              <a:gd name="T57" fmla="*/ 427 h 1836"/>
              <a:gd name="T58" fmla="*/ 1097 w 1856"/>
              <a:gd name="T59" fmla="*/ 614 h 1836"/>
              <a:gd name="T60" fmla="*/ 1266 w 1856"/>
              <a:gd name="T61" fmla="*/ 909 h 1836"/>
              <a:gd name="T62" fmla="*/ 1501 w 1856"/>
              <a:gd name="T63" fmla="*/ 800 h 1836"/>
              <a:gd name="T64" fmla="*/ 1519 w 1856"/>
              <a:gd name="T65" fmla="*/ 800 h 1836"/>
              <a:gd name="T66" fmla="*/ 1663 w 1856"/>
              <a:gd name="T67" fmla="*/ 758 h 1836"/>
              <a:gd name="T68" fmla="*/ 1856 w 1856"/>
              <a:gd name="T69" fmla="*/ 451 h 1836"/>
              <a:gd name="T70" fmla="*/ 313 w 1856"/>
              <a:gd name="T71" fmla="*/ 879 h 1836"/>
              <a:gd name="T72" fmla="*/ 862 w 1856"/>
              <a:gd name="T73" fmla="*/ 349 h 1836"/>
              <a:gd name="T74" fmla="*/ 862 w 1856"/>
              <a:gd name="T75" fmla="*/ 271 h 1836"/>
              <a:gd name="T76" fmla="*/ 566 w 1856"/>
              <a:gd name="T77" fmla="*/ 0 h 1836"/>
              <a:gd name="T78" fmla="*/ 12 w 1856"/>
              <a:gd name="T79" fmla="*/ 524 h 1836"/>
              <a:gd name="T80" fmla="*/ 12 w 1856"/>
              <a:gd name="T81" fmla="*/ 602 h 1836"/>
              <a:gd name="T82" fmla="*/ 313 w 1856"/>
              <a:gd name="T83" fmla="*/ 879 h 18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856" h="1836">
                <a:moveTo>
                  <a:pt x="681" y="1035"/>
                </a:moveTo>
                <a:cubicBezTo>
                  <a:pt x="910" y="1264"/>
                  <a:pt x="910" y="1264"/>
                  <a:pt x="910" y="1264"/>
                </a:cubicBezTo>
                <a:cubicBezTo>
                  <a:pt x="868" y="1306"/>
                  <a:pt x="868" y="1306"/>
                  <a:pt x="868" y="1306"/>
                </a:cubicBezTo>
                <a:cubicBezTo>
                  <a:pt x="825" y="1348"/>
                  <a:pt x="819" y="1420"/>
                  <a:pt x="819" y="1493"/>
                </a:cubicBezTo>
                <a:cubicBezTo>
                  <a:pt x="819" y="1493"/>
                  <a:pt x="819" y="1493"/>
                  <a:pt x="819" y="1493"/>
                </a:cubicBezTo>
                <a:cubicBezTo>
                  <a:pt x="819" y="1577"/>
                  <a:pt x="783" y="1661"/>
                  <a:pt x="723" y="1721"/>
                </a:cubicBezTo>
                <a:cubicBezTo>
                  <a:pt x="705" y="1739"/>
                  <a:pt x="687" y="1758"/>
                  <a:pt x="657" y="1776"/>
                </a:cubicBezTo>
                <a:cubicBezTo>
                  <a:pt x="554" y="1836"/>
                  <a:pt x="410" y="1836"/>
                  <a:pt x="295" y="1782"/>
                </a:cubicBezTo>
                <a:cubicBezTo>
                  <a:pt x="289" y="1782"/>
                  <a:pt x="283" y="1770"/>
                  <a:pt x="283" y="1764"/>
                </a:cubicBezTo>
                <a:cubicBezTo>
                  <a:pt x="277" y="1751"/>
                  <a:pt x="283" y="1739"/>
                  <a:pt x="295" y="1739"/>
                </a:cubicBezTo>
                <a:cubicBezTo>
                  <a:pt x="530" y="1601"/>
                  <a:pt x="530" y="1601"/>
                  <a:pt x="530" y="1601"/>
                </a:cubicBezTo>
                <a:cubicBezTo>
                  <a:pt x="530" y="1601"/>
                  <a:pt x="536" y="1601"/>
                  <a:pt x="536" y="1595"/>
                </a:cubicBezTo>
                <a:cubicBezTo>
                  <a:pt x="554" y="1577"/>
                  <a:pt x="578" y="1547"/>
                  <a:pt x="524" y="1445"/>
                </a:cubicBezTo>
                <a:cubicBezTo>
                  <a:pt x="512" y="1420"/>
                  <a:pt x="494" y="1402"/>
                  <a:pt x="482" y="1390"/>
                </a:cubicBezTo>
                <a:cubicBezTo>
                  <a:pt x="440" y="1348"/>
                  <a:pt x="410" y="1354"/>
                  <a:pt x="398" y="1360"/>
                </a:cubicBezTo>
                <a:cubicBezTo>
                  <a:pt x="392" y="1360"/>
                  <a:pt x="392" y="1360"/>
                  <a:pt x="392" y="1360"/>
                </a:cubicBezTo>
                <a:cubicBezTo>
                  <a:pt x="156" y="1499"/>
                  <a:pt x="156" y="1499"/>
                  <a:pt x="156" y="1499"/>
                </a:cubicBezTo>
                <a:cubicBezTo>
                  <a:pt x="144" y="1499"/>
                  <a:pt x="132" y="1499"/>
                  <a:pt x="126" y="1499"/>
                </a:cubicBezTo>
                <a:cubicBezTo>
                  <a:pt x="120" y="1493"/>
                  <a:pt x="114" y="1481"/>
                  <a:pt x="114" y="1469"/>
                </a:cubicBezTo>
                <a:cubicBezTo>
                  <a:pt x="120" y="1378"/>
                  <a:pt x="168" y="1288"/>
                  <a:pt x="235" y="1216"/>
                </a:cubicBezTo>
                <a:cubicBezTo>
                  <a:pt x="253" y="1198"/>
                  <a:pt x="283" y="1180"/>
                  <a:pt x="307" y="1162"/>
                </a:cubicBezTo>
                <a:cubicBezTo>
                  <a:pt x="349" y="1137"/>
                  <a:pt x="398" y="1125"/>
                  <a:pt x="452" y="1119"/>
                </a:cubicBezTo>
                <a:cubicBezTo>
                  <a:pt x="446" y="1119"/>
                  <a:pt x="446" y="1119"/>
                  <a:pt x="446" y="1119"/>
                </a:cubicBezTo>
                <a:cubicBezTo>
                  <a:pt x="452" y="1119"/>
                  <a:pt x="458" y="1119"/>
                  <a:pt x="464" y="1119"/>
                </a:cubicBezTo>
                <a:cubicBezTo>
                  <a:pt x="464" y="1119"/>
                  <a:pt x="464" y="1119"/>
                  <a:pt x="470" y="1119"/>
                </a:cubicBezTo>
                <a:cubicBezTo>
                  <a:pt x="536" y="1119"/>
                  <a:pt x="602" y="1113"/>
                  <a:pt x="639" y="1071"/>
                </a:cubicBezTo>
                <a:cubicBezTo>
                  <a:pt x="681" y="1035"/>
                  <a:pt x="681" y="1035"/>
                  <a:pt x="681" y="1035"/>
                </a:cubicBezTo>
                <a:cubicBezTo>
                  <a:pt x="681" y="1035"/>
                  <a:pt x="681" y="1035"/>
                  <a:pt x="681" y="1035"/>
                </a:cubicBezTo>
                <a:close/>
                <a:moveTo>
                  <a:pt x="1211" y="969"/>
                </a:moveTo>
                <a:cubicBezTo>
                  <a:pt x="976" y="734"/>
                  <a:pt x="976" y="734"/>
                  <a:pt x="976" y="734"/>
                </a:cubicBezTo>
                <a:cubicBezTo>
                  <a:pt x="813" y="572"/>
                  <a:pt x="813" y="572"/>
                  <a:pt x="813" y="572"/>
                </a:cubicBezTo>
                <a:cubicBezTo>
                  <a:pt x="807" y="566"/>
                  <a:pt x="801" y="566"/>
                  <a:pt x="795" y="566"/>
                </a:cubicBezTo>
                <a:cubicBezTo>
                  <a:pt x="789" y="566"/>
                  <a:pt x="783" y="566"/>
                  <a:pt x="777" y="572"/>
                </a:cubicBezTo>
                <a:cubicBezTo>
                  <a:pt x="572" y="776"/>
                  <a:pt x="572" y="776"/>
                  <a:pt x="572" y="776"/>
                </a:cubicBezTo>
                <a:cubicBezTo>
                  <a:pt x="566" y="782"/>
                  <a:pt x="566" y="800"/>
                  <a:pt x="572" y="812"/>
                </a:cubicBezTo>
                <a:cubicBezTo>
                  <a:pt x="741" y="975"/>
                  <a:pt x="741" y="975"/>
                  <a:pt x="741" y="975"/>
                </a:cubicBezTo>
                <a:cubicBezTo>
                  <a:pt x="970" y="1204"/>
                  <a:pt x="970" y="1204"/>
                  <a:pt x="970" y="1204"/>
                </a:cubicBezTo>
                <a:cubicBezTo>
                  <a:pt x="1579" y="1818"/>
                  <a:pt x="1579" y="1818"/>
                  <a:pt x="1579" y="1818"/>
                </a:cubicBezTo>
                <a:cubicBezTo>
                  <a:pt x="1591" y="1824"/>
                  <a:pt x="1603" y="1824"/>
                  <a:pt x="1615" y="1818"/>
                </a:cubicBezTo>
                <a:cubicBezTo>
                  <a:pt x="1820" y="1613"/>
                  <a:pt x="1820" y="1613"/>
                  <a:pt x="1820" y="1613"/>
                </a:cubicBezTo>
                <a:cubicBezTo>
                  <a:pt x="1826" y="1607"/>
                  <a:pt x="1826" y="1601"/>
                  <a:pt x="1826" y="1595"/>
                </a:cubicBezTo>
                <a:cubicBezTo>
                  <a:pt x="1826" y="1589"/>
                  <a:pt x="1826" y="1583"/>
                  <a:pt x="1820" y="1577"/>
                </a:cubicBezTo>
                <a:cubicBezTo>
                  <a:pt x="1211" y="969"/>
                  <a:pt x="1211" y="969"/>
                  <a:pt x="1211" y="969"/>
                </a:cubicBezTo>
                <a:cubicBezTo>
                  <a:pt x="1211" y="969"/>
                  <a:pt x="1211" y="969"/>
                  <a:pt x="1211" y="969"/>
                </a:cubicBezTo>
                <a:close/>
                <a:moveTo>
                  <a:pt x="1844" y="421"/>
                </a:moveTo>
                <a:cubicBezTo>
                  <a:pt x="1832" y="421"/>
                  <a:pt x="1826" y="421"/>
                  <a:pt x="1814" y="421"/>
                </a:cubicBezTo>
                <a:cubicBezTo>
                  <a:pt x="1579" y="560"/>
                  <a:pt x="1579" y="560"/>
                  <a:pt x="1579" y="560"/>
                </a:cubicBezTo>
                <a:cubicBezTo>
                  <a:pt x="1579" y="560"/>
                  <a:pt x="1579" y="560"/>
                  <a:pt x="1573" y="560"/>
                </a:cubicBezTo>
                <a:cubicBezTo>
                  <a:pt x="1561" y="566"/>
                  <a:pt x="1531" y="572"/>
                  <a:pt x="1488" y="530"/>
                </a:cubicBezTo>
                <a:cubicBezTo>
                  <a:pt x="1470" y="517"/>
                  <a:pt x="1458" y="499"/>
                  <a:pt x="1446" y="475"/>
                </a:cubicBezTo>
                <a:cubicBezTo>
                  <a:pt x="1386" y="373"/>
                  <a:pt x="1416" y="343"/>
                  <a:pt x="1428" y="325"/>
                </a:cubicBezTo>
                <a:cubicBezTo>
                  <a:pt x="1434" y="319"/>
                  <a:pt x="1440" y="319"/>
                  <a:pt x="1440" y="319"/>
                </a:cubicBezTo>
                <a:cubicBezTo>
                  <a:pt x="1675" y="180"/>
                  <a:pt x="1675" y="180"/>
                  <a:pt x="1675" y="180"/>
                </a:cubicBezTo>
                <a:cubicBezTo>
                  <a:pt x="1687" y="180"/>
                  <a:pt x="1687" y="168"/>
                  <a:pt x="1687" y="156"/>
                </a:cubicBezTo>
                <a:cubicBezTo>
                  <a:pt x="1687" y="150"/>
                  <a:pt x="1681" y="138"/>
                  <a:pt x="1675" y="138"/>
                </a:cubicBezTo>
                <a:cubicBezTo>
                  <a:pt x="1561" y="84"/>
                  <a:pt x="1416" y="84"/>
                  <a:pt x="1308" y="150"/>
                </a:cubicBezTo>
                <a:cubicBezTo>
                  <a:pt x="1284" y="162"/>
                  <a:pt x="1266" y="180"/>
                  <a:pt x="1241" y="198"/>
                </a:cubicBezTo>
                <a:cubicBezTo>
                  <a:pt x="1181" y="259"/>
                  <a:pt x="1151" y="343"/>
                  <a:pt x="1151" y="427"/>
                </a:cubicBezTo>
                <a:cubicBezTo>
                  <a:pt x="1145" y="427"/>
                  <a:pt x="1145" y="427"/>
                  <a:pt x="1145" y="427"/>
                </a:cubicBezTo>
                <a:cubicBezTo>
                  <a:pt x="1151" y="499"/>
                  <a:pt x="1145" y="572"/>
                  <a:pt x="1097" y="614"/>
                </a:cubicBezTo>
                <a:cubicBezTo>
                  <a:pt x="1036" y="680"/>
                  <a:pt x="1036" y="680"/>
                  <a:pt x="1036" y="680"/>
                </a:cubicBezTo>
                <a:cubicBezTo>
                  <a:pt x="1266" y="909"/>
                  <a:pt x="1266" y="909"/>
                  <a:pt x="1266" y="909"/>
                </a:cubicBezTo>
                <a:cubicBezTo>
                  <a:pt x="1332" y="849"/>
                  <a:pt x="1332" y="849"/>
                  <a:pt x="1332" y="849"/>
                </a:cubicBezTo>
                <a:cubicBezTo>
                  <a:pt x="1368" y="806"/>
                  <a:pt x="1434" y="800"/>
                  <a:pt x="1501" y="800"/>
                </a:cubicBezTo>
                <a:cubicBezTo>
                  <a:pt x="1507" y="800"/>
                  <a:pt x="1507" y="800"/>
                  <a:pt x="1507" y="800"/>
                </a:cubicBezTo>
                <a:cubicBezTo>
                  <a:pt x="1513" y="800"/>
                  <a:pt x="1519" y="800"/>
                  <a:pt x="1519" y="800"/>
                </a:cubicBezTo>
                <a:cubicBezTo>
                  <a:pt x="1519" y="800"/>
                  <a:pt x="1519" y="800"/>
                  <a:pt x="1519" y="800"/>
                </a:cubicBezTo>
                <a:cubicBezTo>
                  <a:pt x="1567" y="794"/>
                  <a:pt x="1615" y="782"/>
                  <a:pt x="1663" y="758"/>
                </a:cubicBezTo>
                <a:cubicBezTo>
                  <a:pt x="1687" y="740"/>
                  <a:pt x="1712" y="722"/>
                  <a:pt x="1736" y="704"/>
                </a:cubicBezTo>
                <a:cubicBezTo>
                  <a:pt x="1802" y="638"/>
                  <a:pt x="1844" y="542"/>
                  <a:pt x="1856" y="451"/>
                </a:cubicBezTo>
                <a:cubicBezTo>
                  <a:pt x="1856" y="439"/>
                  <a:pt x="1850" y="427"/>
                  <a:pt x="1844" y="421"/>
                </a:cubicBezTo>
                <a:close/>
                <a:moveTo>
                  <a:pt x="313" y="879"/>
                </a:moveTo>
                <a:cubicBezTo>
                  <a:pt x="325" y="879"/>
                  <a:pt x="343" y="873"/>
                  <a:pt x="349" y="861"/>
                </a:cubicBezTo>
                <a:cubicBezTo>
                  <a:pt x="862" y="349"/>
                  <a:pt x="862" y="349"/>
                  <a:pt x="862" y="349"/>
                </a:cubicBezTo>
                <a:cubicBezTo>
                  <a:pt x="874" y="343"/>
                  <a:pt x="880" y="325"/>
                  <a:pt x="880" y="313"/>
                </a:cubicBezTo>
                <a:cubicBezTo>
                  <a:pt x="880" y="295"/>
                  <a:pt x="874" y="283"/>
                  <a:pt x="862" y="271"/>
                </a:cubicBezTo>
                <a:cubicBezTo>
                  <a:pt x="602" y="12"/>
                  <a:pt x="602" y="12"/>
                  <a:pt x="602" y="12"/>
                </a:cubicBezTo>
                <a:cubicBezTo>
                  <a:pt x="590" y="6"/>
                  <a:pt x="578" y="0"/>
                  <a:pt x="566" y="0"/>
                </a:cubicBezTo>
                <a:cubicBezTo>
                  <a:pt x="548" y="0"/>
                  <a:pt x="536" y="6"/>
                  <a:pt x="524" y="12"/>
                </a:cubicBezTo>
                <a:cubicBezTo>
                  <a:pt x="12" y="524"/>
                  <a:pt x="12" y="524"/>
                  <a:pt x="12" y="524"/>
                </a:cubicBezTo>
                <a:cubicBezTo>
                  <a:pt x="6" y="535"/>
                  <a:pt x="0" y="548"/>
                  <a:pt x="0" y="560"/>
                </a:cubicBezTo>
                <a:cubicBezTo>
                  <a:pt x="0" y="578"/>
                  <a:pt x="6" y="590"/>
                  <a:pt x="12" y="602"/>
                </a:cubicBezTo>
                <a:cubicBezTo>
                  <a:pt x="277" y="861"/>
                  <a:pt x="277" y="861"/>
                  <a:pt x="277" y="861"/>
                </a:cubicBezTo>
                <a:cubicBezTo>
                  <a:pt x="283" y="873"/>
                  <a:pt x="301" y="879"/>
                  <a:pt x="313" y="879"/>
                </a:cubicBez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en-US"/>
          </a:p>
        </p:txBody>
      </p:sp>
      <p:sp>
        <p:nvSpPr>
          <p:cNvPr id="7" name="TextBox 6"/>
          <p:cNvSpPr txBox="1"/>
          <p:nvPr/>
        </p:nvSpPr>
        <p:spPr>
          <a:xfrm>
            <a:off x="1" y="6642289"/>
            <a:ext cx="3806190" cy="352236"/>
          </a:xfrm>
          <a:prstGeom prst="rect">
            <a:avLst/>
          </a:prstGeom>
          <a:noFill/>
        </p:spPr>
        <p:txBody>
          <a:bodyPr wrap="square" lIns="365760" tIns="146304" rIns="182880" bIns="146304" rtlCol="0" anchor="ctr" anchorCtr="0">
            <a:noAutofit/>
          </a:bodyPr>
          <a:lstStyle/>
          <a:p>
            <a:pPr>
              <a:lnSpc>
                <a:spcPct val="90000"/>
              </a:lnSpc>
              <a:spcAft>
                <a:spcPts val="600"/>
              </a:spcAft>
            </a:pPr>
            <a:r>
              <a:rPr lang="en-US" sz="1400" dirty="0">
                <a:solidFill>
                  <a:schemeClr val="bg1"/>
                </a:solidFill>
                <a:latin typeface="Segoe UI Semibold" panose="020B0702040204020203" pitchFamily="34" charset="0"/>
                <a:ea typeface="Segoe UI Black" panose="020B0A02040204020203" pitchFamily="34" charset="0"/>
                <a:cs typeface="Segoe UI Semibold" panose="020B0702040204020203" pitchFamily="34" charset="0"/>
              </a:rPr>
              <a:t>Scale and manage</a:t>
            </a:r>
          </a:p>
        </p:txBody>
      </p:sp>
    </p:spTree>
    <p:extLst>
      <p:ext uri="{BB962C8B-B14F-4D97-AF65-F5344CB8AC3E}">
        <p14:creationId xmlns:p14="http://schemas.microsoft.com/office/powerpoint/2010/main" val="795285650"/>
      </p:ext>
    </p:extLst>
  </p:cSld>
  <p:clrMapOvr>
    <a:masterClrMapping/>
  </p:clrMapOvr>
  <p:transition>
    <p:fade/>
  </p:transition>
</p:sld>
</file>

<file path=ppt/slides/slide18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3" name="Rectangle 22"/>
          <p:cNvSpPr/>
          <p:nvPr/>
        </p:nvSpPr>
        <p:spPr bwMode="auto">
          <a:xfrm>
            <a:off x="299285" y="1899205"/>
            <a:ext cx="7193729" cy="4341257"/>
          </a:xfrm>
          <a:prstGeom prst="rect">
            <a:avLst/>
          </a:prstGeom>
          <a:solidFill>
            <a:schemeClr val="bg1">
              <a:lumMod val="95000"/>
            </a:schemeClr>
          </a:solidFill>
          <a:ln w="63500">
            <a:headEnd type="none" w="med" len="med"/>
            <a:tailEnd type="none" w="med" len="med"/>
          </a:ln>
        </p:spPr>
        <p:style>
          <a:lnRef idx="2">
            <a:schemeClr val="accent5"/>
          </a:lnRef>
          <a:fillRef idx="1">
            <a:schemeClr val="lt1"/>
          </a:fillRef>
          <a:effectRef idx="0">
            <a:schemeClr val="accent5"/>
          </a:effectRef>
          <a:fontRef idx="minor">
            <a:schemeClr val="dk1"/>
          </a:fontRef>
        </p:style>
        <p:txBody>
          <a:bodyPr rot="0" spcFirstLastPara="0" vertOverflow="overflow" horzOverflow="overflow" vert="horz" wrap="square" lIns="91427" tIns="45713" rIns="91427" bIns="45713" numCol="1" spcCol="0" rtlCol="0" fromWordArt="0" anchor="t" anchorCtr="0" forceAA="0" compatLnSpc="1">
            <a:prstTxWarp prst="textNoShape">
              <a:avLst/>
            </a:prstTxWarp>
            <a:noAutofit/>
          </a:bodyPr>
          <a:lstStyle/>
          <a:p>
            <a:pPr defTabSz="931954"/>
            <a:endParaRPr lang="en-US" dirty="0">
              <a:ln>
                <a:solidFill>
                  <a:srgbClr val="FFFFFF">
                    <a:alpha val="0"/>
                  </a:srgbClr>
                </a:solidFill>
              </a:ln>
              <a:solidFill>
                <a:srgbClr val="C00000"/>
              </a:solidFill>
              <a:latin typeface="Segoe UI Light"/>
              <a:ea typeface="Segoe UI" pitchFamily="34" charset="0"/>
              <a:cs typeface="Segoe UI" pitchFamily="34" charset="0"/>
            </a:endParaRPr>
          </a:p>
        </p:txBody>
      </p:sp>
      <p:sp>
        <p:nvSpPr>
          <p:cNvPr id="5" name="Rectangle 4"/>
          <p:cNvSpPr/>
          <p:nvPr/>
        </p:nvSpPr>
        <p:spPr bwMode="auto">
          <a:xfrm>
            <a:off x="927140" y="2156281"/>
            <a:ext cx="949949" cy="854671"/>
          </a:xfrm>
          <a:prstGeom prst="rect">
            <a:avLst/>
          </a:prstGeom>
          <a:solidFill>
            <a:schemeClr val="accent4"/>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indent="-342900" algn="ctr" defTabSz="932472" fontAlgn="base">
              <a:lnSpc>
                <a:spcPct val="90000"/>
              </a:lnSpc>
              <a:spcBef>
                <a:spcPct val="0"/>
              </a:spcBef>
              <a:spcAft>
                <a:spcPct val="0"/>
              </a:spcAft>
              <a:buFont typeface="Wingdings 3" panose="05040102010807070707" pitchFamily="18" charset="2"/>
              <a:buChar char="Æ"/>
            </a:pPr>
            <a:endParaRPr lang="en-US" sz="2000" b="1" dirty="0" err="1">
              <a:solidFill>
                <a:srgbClr val="000000"/>
              </a:solidFill>
              <a:latin typeface="+mj-lt"/>
              <a:ea typeface="Segoe UI" pitchFamily="34" charset="0"/>
              <a:cs typeface="Segoe UI" pitchFamily="34" charset="0"/>
            </a:endParaRPr>
          </a:p>
        </p:txBody>
      </p:sp>
      <p:graphicFrame>
        <p:nvGraphicFramePr>
          <p:cNvPr id="26" name="Object 25" hidden="1"/>
          <p:cNvGraphicFramePr>
            <a:graphicFrameLocks noChangeAspect="1"/>
          </p:cNvGraphicFramePr>
          <p:nvPr>
            <p:custDataLst>
              <p:tags r:id="rId2"/>
            </p:custDataLst>
            <p:extLst/>
          </p:nvPr>
        </p:nvGraphicFramePr>
        <p:xfrm>
          <a:off x="1589" y="1589"/>
          <a:ext cx="1587" cy="1587"/>
        </p:xfrm>
        <a:graphic>
          <a:graphicData uri="http://schemas.openxmlformats.org/presentationml/2006/ole">
            <mc:AlternateContent xmlns:mc="http://schemas.openxmlformats.org/markup-compatibility/2006">
              <mc:Choice xmlns:v="urn:schemas-microsoft-com:vml" Requires="v">
                <p:oleObj spid="_x0000_s87279" name="think-cell Slide" r:id="rId5" imgW="270" imgH="270" progId="TCLayout.ActiveDocument.1">
                  <p:embed/>
                </p:oleObj>
              </mc:Choice>
              <mc:Fallback>
                <p:oleObj name="think-cell Slide" r:id="rId5" imgW="270" imgH="270" progId="TCLayout.ActiveDocument.1">
                  <p:embed/>
                  <p:pic>
                    <p:nvPicPr>
                      <p:cNvPr id="0" name=""/>
                      <p:cNvPicPr/>
                      <p:nvPr/>
                    </p:nvPicPr>
                    <p:blipFill>
                      <a:blip r:embed="rId6"/>
                      <a:stretch>
                        <a:fillRect/>
                      </a:stretch>
                    </p:blipFill>
                    <p:spPr>
                      <a:xfrm>
                        <a:off x="1589" y="1589"/>
                        <a:ext cx="1587" cy="1587"/>
                      </a:xfrm>
                      <a:prstGeom prst="rect">
                        <a:avLst/>
                      </a:prstGeom>
                    </p:spPr>
                  </p:pic>
                </p:oleObj>
              </mc:Fallback>
            </mc:AlternateContent>
          </a:graphicData>
        </a:graphic>
      </p:graphicFrame>
      <p:sp>
        <p:nvSpPr>
          <p:cNvPr id="4" name="Title 3"/>
          <p:cNvSpPr>
            <a:spLocks noGrp="1"/>
          </p:cNvSpPr>
          <p:nvPr>
            <p:ph type="title"/>
          </p:nvPr>
        </p:nvSpPr>
        <p:spPr>
          <a:xfrm>
            <a:off x="273051" y="231066"/>
            <a:ext cx="11888787" cy="917575"/>
          </a:xfrm>
        </p:spPr>
        <p:txBody>
          <a:bodyPr/>
          <a:lstStyle/>
          <a:p>
            <a:r>
              <a:rPr lang="en-US" dirty="0"/>
              <a:t>Custom authentication in SQL Server 2016</a:t>
            </a:r>
            <a:br>
              <a:rPr lang="en-US" dirty="0"/>
            </a:br>
            <a:r>
              <a:rPr lang="en-US" sz="3200" dirty="0">
                <a:solidFill>
                  <a:schemeClr val="accent5"/>
                </a:solidFill>
              </a:rPr>
              <a:t>New security feature for tabular and MOLAP</a:t>
            </a:r>
          </a:p>
        </p:txBody>
      </p:sp>
      <p:sp>
        <p:nvSpPr>
          <p:cNvPr id="8" name="TextBox 7"/>
          <p:cNvSpPr txBox="1"/>
          <p:nvPr/>
        </p:nvSpPr>
        <p:spPr>
          <a:xfrm>
            <a:off x="5511944" y="4491890"/>
            <a:ext cx="1796817" cy="845901"/>
          </a:xfrm>
          <a:prstGeom prst="rect">
            <a:avLst/>
          </a:prstGeom>
          <a:noFill/>
        </p:spPr>
        <p:txBody>
          <a:bodyPr wrap="square" lIns="182828" tIns="146262" rIns="182828" bIns="146262" rtlCol="0" anchor="ctr">
            <a:noAutofit/>
          </a:bodyPr>
          <a:lstStyle/>
          <a:p>
            <a:pPr algn="ctr" defTabSz="931505" fontAlgn="base">
              <a:lnSpc>
                <a:spcPct val="90000"/>
              </a:lnSpc>
              <a:spcBef>
                <a:spcPct val="0"/>
              </a:spcBef>
              <a:spcAft>
                <a:spcPts val="600"/>
              </a:spcAft>
            </a:pPr>
            <a:r>
              <a:rPr lang="en-US" sz="1400" dirty="0">
                <a:solidFill>
                  <a:srgbClr val="000000"/>
                </a:solidFill>
                <a:latin typeface="Segoe UI Semibold" panose="020B0702040204020203" pitchFamily="34" charset="0"/>
                <a:ea typeface="MS PGothic" charset="0"/>
                <a:cs typeface="Segoe UI Semibold" panose="020B0702040204020203" pitchFamily="34" charset="0"/>
              </a:rPr>
              <a:t>SQL Server </a:t>
            </a:r>
            <a:br>
              <a:rPr lang="en-US" sz="1400" dirty="0">
                <a:solidFill>
                  <a:srgbClr val="000000"/>
                </a:solidFill>
                <a:latin typeface="Segoe UI Semibold" panose="020B0702040204020203" pitchFamily="34" charset="0"/>
                <a:ea typeface="MS PGothic" charset="0"/>
                <a:cs typeface="Segoe UI Semibold" panose="020B0702040204020203" pitchFamily="34" charset="0"/>
              </a:rPr>
            </a:br>
            <a:r>
              <a:rPr lang="en-US" sz="1400" dirty="0">
                <a:solidFill>
                  <a:srgbClr val="000000"/>
                </a:solidFill>
                <a:latin typeface="Segoe UI Semibold" panose="020B0702040204020203" pitchFamily="34" charset="0"/>
                <a:ea typeface="MS PGothic" charset="0"/>
                <a:cs typeface="Segoe UI Semibold" panose="020B0702040204020203" pitchFamily="34" charset="0"/>
              </a:rPr>
              <a:t>Analysis Services</a:t>
            </a:r>
          </a:p>
        </p:txBody>
      </p:sp>
      <p:sp>
        <p:nvSpPr>
          <p:cNvPr id="9" name="Freeform 23"/>
          <p:cNvSpPr>
            <a:spLocks noEditPoints="1"/>
          </p:cNvSpPr>
          <p:nvPr/>
        </p:nvSpPr>
        <p:spPr bwMode="black">
          <a:xfrm>
            <a:off x="5808114" y="3571316"/>
            <a:ext cx="990142" cy="988267"/>
          </a:xfrm>
          <a:custGeom>
            <a:avLst/>
            <a:gdLst>
              <a:gd name="T0" fmla="*/ 709 w 709"/>
              <a:gd name="T1" fmla="*/ 570 h 709"/>
              <a:gd name="T2" fmla="*/ 373 w 709"/>
              <a:gd name="T3" fmla="*/ 709 h 709"/>
              <a:gd name="T4" fmla="*/ 373 w 709"/>
              <a:gd name="T5" fmla="*/ 294 h 709"/>
              <a:gd name="T6" fmla="*/ 709 w 709"/>
              <a:gd name="T7" fmla="*/ 154 h 709"/>
              <a:gd name="T8" fmla="*/ 709 w 709"/>
              <a:gd name="T9" fmla="*/ 570 h 709"/>
              <a:gd name="T10" fmla="*/ 335 w 709"/>
              <a:gd name="T11" fmla="*/ 294 h 709"/>
              <a:gd name="T12" fmla="*/ 0 w 709"/>
              <a:gd name="T13" fmla="*/ 154 h 709"/>
              <a:gd name="T14" fmla="*/ 0 w 709"/>
              <a:gd name="T15" fmla="*/ 570 h 709"/>
              <a:gd name="T16" fmla="*/ 335 w 709"/>
              <a:gd name="T17" fmla="*/ 709 h 709"/>
              <a:gd name="T18" fmla="*/ 335 w 709"/>
              <a:gd name="T19" fmla="*/ 294 h 709"/>
              <a:gd name="T20" fmla="*/ 354 w 709"/>
              <a:gd name="T21" fmla="*/ 0 h 709"/>
              <a:gd name="T22" fmla="*/ 0 w 709"/>
              <a:gd name="T23" fmla="*/ 126 h 709"/>
              <a:gd name="T24" fmla="*/ 354 w 709"/>
              <a:gd name="T25" fmla="*/ 268 h 709"/>
              <a:gd name="T26" fmla="*/ 709 w 709"/>
              <a:gd name="T27" fmla="*/ 126 h 709"/>
              <a:gd name="T28" fmla="*/ 354 w 709"/>
              <a:gd name="T29" fmla="*/ 0 h 7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9" h="709">
                <a:moveTo>
                  <a:pt x="709" y="570"/>
                </a:moveTo>
                <a:lnTo>
                  <a:pt x="373" y="709"/>
                </a:lnTo>
                <a:lnTo>
                  <a:pt x="373" y="294"/>
                </a:lnTo>
                <a:lnTo>
                  <a:pt x="709" y="154"/>
                </a:lnTo>
                <a:lnTo>
                  <a:pt x="709" y="570"/>
                </a:lnTo>
                <a:close/>
                <a:moveTo>
                  <a:pt x="335" y="294"/>
                </a:moveTo>
                <a:lnTo>
                  <a:pt x="0" y="154"/>
                </a:lnTo>
                <a:lnTo>
                  <a:pt x="0" y="570"/>
                </a:lnTo>
                <a:lnTo>
                  <a:pt x="335" y="709"/>
                </a:lnTo>
                <a:lnTo>
                  <a:pt x="335" y="294"/>
                </a:lnTo>
                <a:close/>
                <a:moveTo>
                  <a:pt x="354" y="0"/>
                </a:moveTo>
                <a:lnTo>
                  <a:pt x="0" y="126"/>
                </a:lnTo>
                <a:lnTo>
                  <a:pt x="354" y="268"/>
                </a:lnTo>
                <a:lnTo>
                  <a:pt x="709" y="126"/>
                </a:lnTo>
                <a:lnTo>
                  <a:pt x="354" y="0"/>
                </a:lnTo>
                <a:close/>
              </a:path>
            </a:pathLst>
          </a:custGeom>
          <a:solidFill>
            <a:schemeClr val="accent4"/>
          </a:solidFill>
          <a:ln>
            <a:noFill/>
          </a:ln>
        </p:spPr>
        <p:txBody>
          <a:bodyPr vert="horz" wrap="square" lIns="82281" tIns="41141" rIns="82281" bIns="41141" numCol="1" anchor="t" anchorCtr="0" compatLnSpc="1">
            <a:prstTxWarp prst="textNoShape">
              <a:avLst/>
            </a:prstTxWarp>
          </a:bodyPr>
          <a:lstStyle/>
          <a:p>
            <a:pPr defTabSz="932384"/>
            <a:endParaRPr lang="en-US" sz="1598" dirty="0">
              <a:ln>
                <a:solidFill>
                  <a:srgbClr val="FFFFFF">
                    <a:alpha val="0"/>
                  </a:srgbClr>
                </a:solidFill>
              </a:ln>
              <a:solidFill>
                <a:srgbClr val="000000"/>
              </a:solidFill>
            </a:endParaRPr>
          </a:p>
        </p:txBody>
      </p:sp>
      <p:pic>
        <p:nvPicPr>
          <p:cNvPr id="14" name="Picture 3"/>
          <p:cNvPicPr>
            <a:picLocks noChangeAspect="1" noChangeArrowheads="1"/>
          </p:cNvPicPr>
          <p:nvPr/>
        </p:nvPicPr>
        <p:blipFill>
          <a:blip r:embed="rId7" cstate="screen">
            <a:extLst>
              <a:ext uri="{28A0092B-C50C-407E-A947-70E740481C1C}">
                <a14:useLocalDpi xmlns:a14="http://schemas.microsoft.com/office/drawing/2010/main" val="0"/>
              </a:ext>
            </a:extLst>
          </a:blip>
          <a:stretch>
            <a:fillRect/>
          </a:stretch>
        </p:blipFill>
        <p:spPr bwMode="auto">
          <a:xfrm>
            <a:off x="927106" y="2156281"/>
            <a:ext cx="980132" cy="849613"/>
          </a:xfrm>
          <a:prstGeom prst="rect">
            <a:avLst/>
          </a:prstGeom>
          <a:noFill/>
          <a:effectLst/>
          <a:extLst>
            <a:ext uri="{909E8E84-426E-40DD-AFC4-6F175D3DCCD1}">
              <a14:hiddenFill xmlns:a14="http://schemas.microsoft.com/office/drawing/2010/main">
                <a:solidFill>
                  <a:srgbClr val="FFFFFF"/>
                </a:solidFill>
              </a14:hiddenFill>
            </a:ext>
          </a:extLst>
        </p:spPr>
      </p:pic>
      <p:sp>
        <p:nvSpPr>
          <p:cNvPr id="15" name="Rectangle 14"/>
          <p:cNvSpPr/>
          <p:nvPr/>
        </p:nvSpPr>
        <p:spPr bwMode="auto">
          <a:xfrm>
            <a:off x="911656" y="5245315"/>
            <a:ext cx="949949" cy="854671"/>
          </a:xfrm>
          <a:prstGeom prst="rect">
            <a:avLst/>
          </a:prstGeom>
          <a:solidFill>
            <a:schemeClr val="accent4"/>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indent="-342900" algn="ctr" defTabSz="932472" fontAlgn="base">
              <a:lnSpc>
                <a:spcPct val="90000"/>
              </a:lnSpc>
              <a:spcBef>
                <a:spcPct val="0"/>
              </a:spcBef>
              <a:spcAft>
                <a:spcPct val="0"/>
              </a:spcAft>
              <a:buFont typeface="Wingdings 3" panose="05040102010807070707" pitchFamily="18" charset="2"/>
              <a:buChar char="Æ"/>
            </a:pPr>
            <a:endParaRPr lang="en-US" sz="2000" b="1" dirty="0" err="1">
              <a:solidFill>
                <a:srgbClr val="000000"/>
              </a:solidFill>
              <a:latin typeface="+mj-lt"/>
              <a:ea typeface="Segoe UI" pitchFamily="34" charset="0"/>
              <a:cs typeface="Segoe UI" pitchFamily="34" charset="0"/>
            </a:endParaRPr>
          </a:p>
        </p:txBody>
      </p:sp>
      <p:pic>
        <p:nvPicPr>
          <p:cNvPr id="16" name="Picture 3"/>
          <p:cNvPicPr>
            <a:picLocks noChangeAspect="1" noChangeArrowheads="1"/>
          </p:cNvPicPr>
          <p:nvPr/>
        </p:nvPicPr>
        <p:blipFill>
          <a:blip r:embed="rId7" cstate="screen">
            <a:extLst>
              <a:ext uri="{28A0092B-C50C-407E-A947-70E740481C1C}">
                <a14:useLocalDpi xmlns:a14="http://schemas.microsoft.com/office/drawing/2010/main" val="0"/>
              </a:ext>
            </a:extLst>
          </a:blip>
          <a:stretch>
            <a:fillRect/>
          </a:stretch>
        </p:blipFill>
        <p:spPr bwMode="auto">
          <a:xfrm>
            <a:off x="911622" y="5245315"/>
            <a:ext cx="980132" cy="849613"/>
          </a:xfrm>
          <a:prstGeom prst="rect">
            <a:avLst/>
          </a:prstGeom>
          <a:noFill/>
          <a:effectLst/>
          <a:extLst>
            <a:ext uri="{909E8E84-426E-40DD-AFC4-6F175D3DCCD1}">
              <a14:hiddenFill xmlns:a14="http://schemas.microsoft.com/office/drawing/2010/main">
                <a:solidFill>
                  <a:srgbClr val="FFFFFF"/>
                </a:solidFill>
              </a14:hiddenFill>
            </a:ext>
          </a:extLst>
        </p:spPr>
      </p:pic>
      <p:sp>
        <p:nvSpPr>
          <p:cNvPr id="6" name="TextBox 5"/>
          <p:cNvSpPr txBox="1"/>
          <p:nvPr/>
        </p:nvSpPr>
        <p:spPr>
          <a:xfrm>
            <a:off x="836309" y="2933895"/>
            <a:ext cx="1398730" cy="602901"/>
          </a:xfrm>
          <a:prstGeom prst="rect">
            <a:avLst/>
          </a:prstGeom>
          <a:noFill/>
        </p:spPr>
        <p:txBody>
          <a:bodyPr wrap="none" lIns="182880" tIns="146304" rIns="182880" bIns="146304" rtlCol="0">
            <a:noAutofit/>
          </a:bodyPr>
          <a:lstStyle/>
          <a:p>
            <a:pPr>
              <a:lnSpc>
                <a:spcPct val="90000"/>
              </a:lnSpc>
              <a:spcAft>
                <a:spcPts val="600"/>
              </a:spcAft>
            </a:pPr>
            <a:r>
              <a:rPr lang="en-US" sz="2000" dirty="0">
                <a:solidFill>
                  <a:srgbClr val="000000"/>
                </a:solidFill>
              </a:rPr>
              <a:t>Admin</a:t>
            </a:r>
          </a:p>
        </p:txBody>
      </p:sp>
      <p:cxnSp>
        <p:nvCxnSpPr>
          <p:cNvPr id="17" name="Straight Arrow Connector 16"/>
          <p:cNvCxnSpPr/>
          <p:nvPr/>
        </p:nvCxnSpPr>
        <p:spPr>
          <a:xfrm>
            <a:off x="1899497" y="3018908"/>
            <a:ext cx="3864208" cy="943753"/>
          </a:xfrm>
          <a:prstGeom prst="straightConnector1">
            <a:avLst/>
          </a:prstGeom>
          <a:ln w="15875">
            <a:solidFill>
              <a:srgbClr val="000000"/>
            </a:solidFill>
            <a:headEnd type="none"/>
            <a:tailEnd type="triangle"/>
          </a:ln>
        </p:spPr>
        <p:style>
          <a:lnRef idx="1">
            <a:schemeClr val="accent1"/>
          </a:lnRef>
          <a:fillRef idx="0">
            <a:schemeClr val="accent1"/>
          </a:fillRef>
          <a:effectRef idx="0">
            <a:schemeClr val="accent1"/>
          </a:effectRef>
          <a:fontRef idx="minor">
            <a:schemeClr val="tx1"/>
          </a:fontRef>
        </p:style>
      </p:cxnSp>
      <p:sp>
        <p:nvSpPr>
          <p:cNvPr id="18" name="TextBox 17"/>
          <p:cNvSpPr txBox="1"/>
          <p:nvPr/>
        </p:nvSpPr>
        <p:spPr>
          <a:xfrm>
            <a:off x="1963853" y="2440046"/>
            <a:ext cx="3293890" cy="457200"/>
          </a:xfrm>
          <a:prstGeom prst="rect">
            <a:avLst/>
          </a:prstGeom>
          <a:noFill/>
        </p:spPr>
        <p:txBody>
          <a:bodyPr wrap="none" lIns="182880" tIns="146304" rIns="182880" bIns="146304" rtlCol="0">
            <a:noAutofit/>
          </a:bodyPr>
          <a:lstStyle/>
          <a:p>
            <a:pPr>
              <a:lnSpc>
                <a:spcPct val="90000"/>
              </a:lnSpc>
              <a:spcAft>
                <a:spcPts val="600"/>
              </a:spcAft>
            </a:pPr>
            <a:r>
              <a:rPr lang="en-US" sz="1800" dirty="0">
                <a:solidFill>
                  <a:srgbClr val="000000"/>
                </a:solidFill>
              </a:rPr>
              <a:t>EUN=</a:t>
            </a:r>
            <a:r>
              <a:rPr lang="en-US" sz="1800" dirty="0" err="1">
                <a:solidFill>
                  <a:srgbClr val="000000"/>
                </a:solidFill>
              </a:rPr>
              <a:t>Effectiveusername</a:t>
            </a:r>
            <a:endParaRPr lang="en-US" sz="1800" dirty="0">
              <a:solidFill>
                <a:srgbClr val="000000"/>
              </a:solidFill>
            </a:endParaRPr>
          </a:p>
        </p:txBody>
      </p:sp>
      <p:cxnSp>
        <p:nvCxnSpPr>
          <p:cNvPr id="20" name="Straight Arrow Connector 19"/>
          <p:cNvCxnSpPr/>
          <p:nvPr/>
        </p:nvCxnSpPr>
        <p:spPr>
          <a:xfrm flipV="1">
            <a:off x="1967527" y="4349226"/>
            <a:ext cx="3810438" cy="1245616"/>
          </a:xfrm>
          <a:prstGeom prst="straightConnector1">
            <a:avLst/>
          </a:prstGeom>
          <a:ln w="15875">
            <a:solidFill>
              <a:srgbClr val="000000"/>
            </a:solidFill>
            <a:headEnd type="none"/>
            <a:tailEnd type="triangle"/>
          </a:ln>
        </p:spPr>
        <p:style>
          <a:lnRef idx="1">
            <a:schemeClr val="accent1"/>
          </a:lnRef>
          <a:fillRef idx="0">
            <a:schemeClr val="accent1"/>
          </a:fillRef>
          <a:effectRef idx="0">
            <a:schemeClr val="accent1"/>
          </a:effectRef>
          <a:fontRef idx="minor">
            <a:schemeClr val="tx1"/>
          </a:fontRef>
        </p:style>
      </p:cxnSp>
      <p:sp>
        <p:nvSpPr>
          <p:cNvPr id="21" name="TextBox 20"/>
          <p:cNvSpPr txBox="1"/>
          <p:nvPr/>
        </p:nvSpPr>
        <p:spPr>
          <a:xfrm>
            <a:off x="2675537" y="5139256"/>
            <a:ext cx="1750089" cy="530866"/>
          </a:xfrm>
          <a:prstGeom prst="rect">
            <a:avLst/>
          </a:prstGeom>
          <a:noFill/>
        </p:spPr>
        <p:txBody>
          <a:bodyPr wrap="none" lIns="182880" tIns="146304" rIns="182880" bIns="146304" rtlCol="0">
            <a:noAutofit/>
          </a:bodyPr>
          <a:lstStyle/>
          <a:p>
            <a:pPr>
              <a:lnSpc>
                <a:spcPct val="90000"/>
              </a:lnSpc>
              <a:spcAft>
                <a:spcPts val="600"/>
              </a:spcAft>
            </a:pPr>
            <a:r>
              <a:rPr lang="en-US" sz="1800" dirty="0" err="1">
                <a:solidFill>
                  <a:srgbClr val="000000"/>
                </a:solidFill>
              </a:rPr>
              <a:t>CustomData</a:t>
            </a:r>
            <a:endParaRPr lang="en-US" sz="2000" dirty="0">
              <a:solidFill>
                <a:srgbClr val="000000"/>
              </a:solidFill>
            </a:endParaRPr>
          </a:p>
        </p:txBody>
      </p:sp>
      <p:sp>
        <p:nvSpPr>
          <p:cNvPr id="27" name="Rectangle 26"/>
          <p:cNvSpPr/>
          <p:nvPr/>
        </p:nvSpPr>
        <p:spPr bwMode="auto">
          <a:xfrm>
            <a:off x="919399" y="3725593"/>
            <a:ext cx="949949" cy="854671"/>
          </a:xfrm>
          <a:prstGeom prst="rect">
            <a:avLst/>
          </a:prstGeom>
          <a:solidFill>
            <a:schemeClr val="accent4"/>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indent="-342900" algn="ctr" defTabSz="932472" fontAlgn="base">
              <a:lnSpc>
                <a:spcPct val="90000"/>
              </a:lnSpc>
              <a:spcBef>
                <a:spcPct val="0"/>
              </a:spcBef>
              <a:spcAft>
                <a:spcPct val="0"/>
              </a:spcAft>
              <a:buFont typeface="Wingdings 3" panose="05040102010807070707" pitchFamily="18" charset="2"/>
              <a:buChar char="Æ"/>
            </a:pPr>
            <a:endParaRPr lang="en-US" sz="2000" b="1" dirty="0" err="1">
              <a:solidFill>
                <a:srgbClr val="000000"/>
              </a:solidFill>
              <a:latin typeface="+mj-lt"/>
              <a:ea typeface="Segoe UI" pitchFamily="34" charset="0"/>
              <a:cs typeface="Segoe UI" pitchFamily="34" charset="0"/>
            </a:endParaRPr>
          </a:p>
        </p:txBody>
      </p:sp>
      <p:pic>
        <p:nvPicPr>
          <p:cNvPr id="28" name="Picture 3"/>
          <p:cNvPicPr>
            <a:picLocks noChangeAspect="1" noChangeArrowheads="1"/>
          </p:cNvPicPr>
          <p:nvPr/>
        </p:nvPicPr>
        <p:blipFill>
          <a:blip r:embed="rId7" cstate="screen">
            <a:extLst>
              <a:ext uri="{28A0092B-C50C-407E-A947-70E740481C1C}">
                <a14:useLocalDpi xmlns:a14="http://schemas.microsoft.com/office/drawing/2010/main" val="0"/>
              </a:ext>
            </a:extLst>
          </a:blip>
          <a:stretch>
            <a:fillRect/>
          </a:stretch>
        </p:blipFill>
        <p:spPr bwMode="auto">
          <a:xfrm>
            <a:off x="919365" y="3725593"/>
            <a:ext cx="980132" cy="849613"/>
          </a:xfrm>
          <a:prstGeom prst="rect">
            <a:avLst/>
          </a:prstGeom>
          <a:noFill/>
          <a:effectLst/>
          <a:extLst>
            <a:ext uri="{909E8E84-426E-40DD-AFC4-6F175D3DCCD1}">
              <a14:hiddenFill xmlns:a14="http://schemas.microsoft.com/office/drawing/2010/main">
                <a:solidFill>
                  <a:srgbClr val="FFFFFF"/>
                </a:solidFill>
              </a14:hiddenFill>
            </a:ext>
          </a:extLst>
        </p:spPr>
      </p:pic>
      <p:sp>
        <p:nvSpPr>
          <p:cNvPr id="31" name="TextBox 30"/>
          <p:cNvSpPr txBox="1"/>
          <p:nvPr/>
        </p:nvSpPr>
        <p:spPr>
          <a:xfrm>
            <a:off x="836309" y="4548850"/>
            <a:ext cx="2494838" cy="602901"/>
          </a:xfrm>
          <a:prstGeom prst="rect">
            <a:avLst/>
          </a:prstGeom>
          <a:noFill/>
        </p:spPr>
        <p:txBody>
          <a:bodyPr wrap="none" lIns="182880" tIns="146304" rIns="182880" bIns="146304" rtlCol="0">
            <a:noAutofit/>
          </a:bodyPr>
          <a:lstStyle/>
          <a:p>
            <a:pPr>
              <a:lnSpc>
                <a:spcPct val="90000"/>
              </a:lnSpc>
              <a:spcAft>
                <a:spcPts val="600"/>
              </a:spcAft>
            </a:pPr>
            <a:r>
              <a:rPr lang="en-US" sz="2000">
                <a:solidFill>
                  <a:srgbClr val="000000"/>
                </a:solidFill>
              </a:rPr>
              <a:t>Admin </a:t>
            </a:r>
            <a:endParaRPr lang="en-US" sz="2000" dirty="0">
              <a:solidFill>
                <a:srgbClr val="000000"/>
              </a:solidFill>
            </a:endParaRPr>
          </a:p>
        </p:txBody>
      </p:sp>
      <p:cxnSp>
        <p:nvCxnSpPr>
          <p:cNvPr id="32" name="Straight Arrow Connector 31"/>
          <p:cNvCxnSpPr/>
          <p:nvPr/>
        </p:nvCxnSpPr>
        <p:spPr>
          <a:xfrm flipV="1">
            <a:off x="1963853" y="4193501"/>
            <a:ext cx="3757576" cy="45120"/>
          </a:xfrm>
          <a:prstGeom prst="straightConnector1">
            <a:avLst/>
          </a:prstGeom>
          <a:ln w="15875">
            <a:solidFill>
              <a:srgbClr val="000000"/>
            </a:solidFill>
            <a:headEnd type="none"/>
            <a:tailEnd type="triangle"/>
          </a:ln>
        </p:spPr>
        <p:style>
          <a:lnRef idx="1">
            <a:schemeClr val="accent1"/>
          </a:lnRef>
          <a:fillRef idx="0">
            <a:schemeClr val="accent1"/>
          </a:fillRef>
          <a:effectRef idx="0">
            <a:schemeClr val="accent1"/>
          </a:effectRef>
          <a:fontRef idx="minor">
            <a:schemeClr val="tx1"/>
          </a:fontRef>
        </p:style>
      </p:cxnSp>
      <p:sp>
        <p:nvSpPr>
          <p:cNvPr id="38" name="TextBox 37"/>
          <p:cNvSpPr txBox="1"/>
          <p:nvPr/>
        </p:nvSpPr>
        <p:spPr>
          <a:xfrm>
            <a:off x="2235038" y="3747847"/>
            <a:ext cx="2990865" cy="457200"/>
          </a:xfrm>
          <a:prstGeom prst="rect">
            <a:avLst/>
          </a:prstGeom>
          <a:noFill/>
        </p:spPr>
        <p:txBody>
          <a:bodyPr wrap="none" lIns="182880" tIns="146304" rIns="182880" bIns="146304" rtlCol="0">
            <a:noAutofit/>
          </a:bodyPr>
          <a:lstStyle/>
          <a:p>
            <a:pPr>
              <a:lnSpc>
                <a:spcPct val="90000"/>
              </a:lnSpc>
              <a:spcAft>
                <a:spcPts val="600"/>
              </a:spcAft>
            </a:pPr>
            <a:r>
              <a:rPr lang="en-US" sz="1800" dirty="0" err="1">
                <a:solidFill>
                  <a:srgbClr val="000000"/>
                </a:solidFill>
              </a:rPr>
              <a:t>ActAs</a:t>
            </a:r>
            <a:r>
              <a:rPr lang="en-US" sz="1800" dirty="0">
                <a:solidFill>
                  <a:srgbClr val="000000"/>
                </a:solidFill>
              </a:rPr>
              <a:t>=</a:t>
            </a:r>
            <a:r>
              <a:rPr lang="en-US" sz="1800" dirty="0" err="1">
                <a:solidFill>
                  <a:srgbClr val="000000"/>
                </a:solidFill>
              </a:rPr>
              <a:t>AnyString</a:t>
            </a:r>
            <a:r>
              <a:rPr lang="en-US" sz="1800" dirty="0">
                <a:solidFill>
                  <a:srgbClr val="000000"/>
                </a:solidFill>
              </a:rPr>
              <a:t> </a:t>
            </a:r>
          </a:p>
        </p:txBody>
      </p:sp>
      <p:sp>
        <p:nvSpPr>
          <p:cNvPr id="39" name="Rectangle 38"/>
          <p:cNvSpPr/>
          <p:nvPr/>
        </p:nvSpPr>
        <p:spPr bwMode="auto">
          <a:xfrm>
            <a:off x="8003602" y="1908457"/>
            <a:ext cx="3848532" cy="3447069"/>
          </a:xfrm>
          <a:prstGeom prst="rect">
            <a:avLst/>
          </a:prstGeom>
          <a:no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45706" rIns="0" bIns="45706" numCol="1" spcCol="0" rtlCol="0" fromWordArt="0" anchor="t" anchorCtr="0" forceAA="0" compatLnSpc="1">
            <a:prstTxWarp prst="textNoShape">
              <a:avLst/>
            </a:prstTxWarp>
            <a:spAutoFit/>
          </a:bodyPr>
          <a:lstStyle/>
          <a:p>
            <a:pPr defTabSz="931776">
              <a:spcBef>
                <a:spcPts val="600"/>
              </a:spcBef>
            </a:pPr>
            <a:r>
              <a:rPr lang="en-US" dirty="0">
                <a:ln>
                  <a:solidFill>
                    <a:srgbClr val="FFFFFF">
                      <a:alpha val="0"/>
                    </a:srgbClr>
                  </a:solidFill>
                </a:ln>
                <a:solidFill>
                  <a:schemeClr val="accent5"/>
                </a:solidFill>
                <a:latin typeface="Segoe UI Semilight" panose="020B0402040204020203" pitchFamily="34" charset="0"/>
                <a:ea typeface="Segoe UI" panose="020B0502040204020203" pitchFamily="34" charset="0"/>
                <a:cs typeface="Segoe UI Semilight" panose="020B0402040204020203" pitchFamily="34" charset="0"/>
              </a:rPr>
              <a:t>With SQL 2016, you can connect users to SSAS when not part of a domain </a:t>
            </a:r>
            <a:endParaRPr lang="en-US" dirty="0">
              <a:ln>
                <a:solidFill>
                  <a:srgbClr val="FFFFFF">
                    <a:alpha val="0"/>
                  </a:srgbClr>
                </a:solidFill>
              </a:ln>
              <a:solidFill>
                <a:schemeClr val="tx1"/>
              </a:solidFill>
              <a:latin typeface="Segoe UI Semilight" panose="020B0402040204020203" pitchFamily="34" charset="0"/>
              <a:ea typeface="Segoe UI" pitchFamily="34" charset="0"/>
              <a:cs typeface="Segoe UI Semilight" panose="020B0402040204020203" pitchFamily="34" charset="0"/>
            </a:endParaRPr>
          </a:p>
          <a:p>
            <a:pPr marL="403070" indent="-349116" defTabSz="931776">
              <a:spcBef>
                <a:spcPts val="600"/>
              </a:spcBef>
              <a:buClr>
                <a:srgbClr val="FF8C00"/>
              </a:buClr>
              <a:buFont typeface="Wingdings 3" panose="05040102010807070707" pitchFamily="18" charset="2"/>
              <a:buChar char="Æ"/>
            </a:pPr>
            <a:r>
              <a:rPr lang="en-US" sz="1800" dirty="0">
                <a:ln>
                  <a:solidFill>
                    <a:srgbClr val="FFFFFF">
                      <a:alpha val="0"/>
                    </a:srgbClr>
                  </a:solidFill>
                </a:ln>
                <a:solidFill>
                  <a:schemeClr val="tx1"/>
                </a:solidFill>
                <a:ea typeface="Segoe UI" pitchFamily="34" charset="0"/>
                <a:cs typeface="Segoe UI" panose="020B0502040204020203" pitchFamily="34" charset="0"/>
              </a:rPr>
              <a:t>SSAS now supports non-AD users for role membership</a:t>
            </a:r>
          </a:p>
          <a:p>
            <a:pPr marL="403070" indent="-349116" defTabSz="931776">
              <a:spcBef>
                <a:spcPts val="600"/>
              </a:spcBef>
              <a:buClr>
                <a:srgbClr val="FF8C00"/>
              </a:buClr>
              <a:buFont typeface="Wingdings 3" panose="05040102010807070707" pitchFamily="18" charset="2"/>
              <a:buChar char="Æ"/>
            </a:pPr>
            <a:r>
              <a:rPr lang="en-US" sz="1800" dirty="0">
                <a:ln>
                  <a:solidFill>
                    <a:srgbClr val="FFFFFF">
                      <a:alpha val="0"/>
                    </a:srgbClr>
                  </a:solidFill>
                </a:ln>
                <a:solidFill>
                  <a:schemeClr val="tx1"/>
                </a:solidFill>
                <a:ea typeface="Segoe UI" pitchFamily="34" charset="0"/>
                <a:cs typeface="Segoe UI" panose="020B0502040204020203" pitchFamily="34" charset="0"/>
              </a:rPr>
              <a:t>Connect to SSAS as Admin</a:t>
            </a:r>
          </a:p>
          <a:p>
            <a:pPr marL="403070" indent="-349116" defTabSz="931776">
              <a:spcBef>
                <a:spcPts val="600"/>
              </a:spcBef>
              <a:buClr>
                <a:srgbClr val="FF8C00"/>
              </a:buClr>
              <a:buFont typeface="Wingdings 3" panose="05040102010807070707" pitchFamily="18" charset="2"/>
              <a:buChar char="Æ"/>
            </a:pPr>
            <a:r>
              <a:rPr lang="en-US" sz="1800" dirty="0">
                <a:ln>
                  <a:solidFill>
                    <a:srgbClr val="FFFFFF">
                      <a:alpha val="0"/>
                    </a:srgbClr>
                  </a:solidFill>
                </a:ln>
                <a:solidFill>
                  <a:schemeClr val="tx1"/>
                </a:solidFill>
                <a:ea typeface="Segoe UI" pitchFamily="34" charset="0"/>
                <a:cs typeface="Segoe UI" panose="020B0502040204020203" pitchFamily="34" charset="0"/>
              </a:rPr>
              <a:t>Pass any string with </a:t>
            </a:r>
            <a:r>
              <a:rPr lang="en-US" sz="1800" dirty="0" err="1">
                <a:ln>
                  <a:solidFill>
                    <a:srgbClr val="FFFFFF">
                      <a:alpha val="0"/>
                    </a:srgbClr>
                  </a:solidFill>
                </a:ln>
                <a:solidFill>
                  <a:schemeClr val="tx1"/>
                </a:solidFill>
                <a:ea typeface="Segoe UI" pitchFamily="34" charset="0"/>
                <a:cs typeface="Segoe UI" panose="020B0502040204020203" pitchFamily="34" charset="0"/>
              </a:rPr>
              <a:t>ActAs</a:t>
            </a:r>
            <a:r>
              <a:rPr lang="en-US" sz="1800" dirty="0">
                <a:ln>
                  <a:solidFill>
                    <a:srgbClr val="FFFFFF">
                      <a:alpha val="0"/>
                    </a:srgbClr>
                  </a:solidFill>
                </a:ln>
                <a:solidFill>
                  <a:schemeClr val="tx1"/>
                </a:solidFill>
                <a:ea typeface="Segoe UI" pitchFamily="34" charset="0"/>
                <a:cs typeface="Segoe UI" panose="020B0502040204020203" pitchFamily="34" charset="0"/>
              </a:rPr>
              <a:t> on the </a:t>
            </a:r>
            <a:r>
              <a:rPr lang="en-US" sz="1800" dirty="0" err="1">
                <a:ln>
                  <a:solidFill>
                    <a:srgbClr val="FFFFFF">
                      <a:alpha val="0"/>
                    </a:srgbClr>
                  </a:solidFill>
                </a:ln>
                <a:solidFill>
                  <a:schemeClr val="tx1"/>
                </a:solidFill>
                <a:ea typeface="Segoe UI" pitchFamily="34" charset="0"/>
                <a:cs typeface="Segoe UI" panose="020B0502040204020203" pitchFamily="34" charset="0"/>
              </a:rPr>
              <a:t>connectionstring</a:t>
            </a:r>
            <a:endParaRPr lang="en-US" sz="1800" dirty="0">
              <a:ln>
                <a:solidFill>
                  <a:srgbClr val="FFFFFF">
                    <a:alpha val="0"/>
                  </a:srgbClr>
                </a:solidFill>
              </a:ln>
              <a:solidFill>
                <a:schemeClr val="tx1"/>
              </a:solidFill>
              <a:ea typeface="Segoe UI" pitchFamily="34" charset="0"/>
              <a:cs typeface="Segoe UI" panose="020B0502040204020203" pitchFamily="34" charset="0"/>
            </a:endParaRPr>
          </a:p>
          <a:p>
            <a:pPr marL="403070" indent="-349116" defTabSz="931776">
              <a:spcBef>
                <a:spcPts val="600"/>
              </a:spcBef>
              <a:buClr>
                <a:srgbClr val="FF8C00"/>
              </a:buClr>
              <a:buFont typeface="Wingdings 3" panose="05040102010807070707" pitchFamily="18" charset="2"/>
              <a:buChar char="Æ"/>
            </a:pPr>
            <a:r>
              <a:rPr lang="en-US" sz="1800" dirty="0">
                <a:ln>
                  <a:solidFill>
                    <a:srgbClr val="FFFFFF">
                      <a:alpha val="0"/>
                    </a:srgbClr>
                  </a:solidFill>
                </a:ln>
                <a:solidFill>
                  <a:schemeClr val="tx1"/>
                </a:solidFill>
                <a:ea typeface="Segoe UI" pitchFamily="34" charset="0"/>
                <a:cs typeface="Segoe UI" panose="020B0502040204020203" pitchFamily="34" charset="0"/>
              </a:rPr>
              <a:t>Authenticate in SSAS with DAX / MDX USERNAME function</a:t>
            </a:r>
          </a:p>
        </p:txBody>
      </p:sp>
      <p:sp>
        <p:nvSpPr>
          <p:cNvPr id="22" name="TextBox 21"/>
          <p:cNvSpPr txBox="1"/>
          <p:nvPr/>
        </p:nvSpPr>
        <p:spPr>
          <a:xfrm>
            <a:off x="1" y="6642289"/>
            <a:ext cx="3806190" cy="352236"/>
          </a:xfrm>
          <a:prstGeom prst="rect">
            <a:avLst/>
          </a:prstGeom>
          <a:noFill/>
        </p:spPr>
        <p:txBody>
          <a:bodyPr wrap="square" lIns="365760" tIns="146304" rIns="182880" bIns="146304" rtlCol="0" anchor="ctr" anchorCtr="0">
            <a:noAutofit/>
          </a:bodyPr>
          <a:lstStyle/>
          <a:p>
            <a:pPr>
              <a:lnSpc>
                <a:spcPct val="90000"/>
              </a:lnSpc>
              <a:spcAft>
                <a:spcPts val="600"/>
              </a:spcAft>
            </a:pPr>
            <a:r>
              <a:rPr lang="en-US" sz="1400" dirty="0">
                <a:solidFill>
                  <a:schemeClr val="bg1"/>
                </a:solidFill>
                <a:latin typeface="Segoe UI Semibold" panose="020B0702040204020203" pitchFamily="34" charset="0"/>
                <a:ea typeface="Segoe UI Black" panose="020B0A02040204020203" pitchFamily="34" charset="0"/>
                <a:cs typeface="Segoe UI Semibold" panose="020B0702040204020203" pitchFamily="34" charset="0"/>
              </a:rPr>
              <a:t>Scale and manage</a:t>
            </a:r>
          </a:p>
        </p:txBody>
      </p:sp>
    </p:spTree>
    <p:extLst>
      <p:ext uri="{BB962C8B-B14F-4D97-AF65-F5344CB8AC3E}">
        <p14:creationId xmlns:p14="http://schemas.microsoft.com/office/powerpoint/2010/main" val="3090339671"/>
      </p:ext>
    </p:extLst>
  </p:cSld>
  <p:clrMapOvr>
    <a:masterClrMapping/>
  </p:clrMapOvr>
  <p:transition>
    <p:fade/>
  </p:transition>
</p:sld>
</file>

<file path=ppt/slides/slide18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11" name="Title 1"/>
          <p:cNvSpPr txBox="1">
            <a:spLocks/>
          </p:cNvSpPr>
          <p:nvPr/>
        </p:nvSpPr>
        <p:spPr>
          <a:xfrm>
            <a:off x="364103" y="83731"/>
            <a:ext cx="11653521" cy="1075884"/>
          </a:xfrm>
          <a:prstGeom prst="rect">
            <a:avLst/>
          </a:prstGeom>
        </p:spPr>
        <p:txBody>
          <a:bodyPr anchor="ctr" anchorCtr="0"/>
          <a:lstStyle>
            <a:lvl1pPr algn="l" defTabSz="931863" rtl="0" fontAlgn="base">
              <a:lnSpc>
                <a:spcPct val="90000"/>
              </a:lnSpc>
              <a:spcBef>
                <a:spcPct val="0"/>
              </a:spcBef>
              <a:spcAft>
                <a:spcPct val="0"/>
              </a:spcAft>
              <a:defRPr lang="en-US" sz="4000" kern="1200" spc="-102" dirty="0">
                <a:ln w="3175">
                  <a:noFill/>
                </a:ln>
                <a:solidFill>
                  <a:schemeClr val="tx1"/>
                </a:solidFill>
                <a:latin typeface="+mj-lt"/>
                <a:ea typeface="ＭＳ Ｐゴシック" charset="0"/>
                <a:cs typeface="Segoe UI" pitchFamily="34" charset="0"/>
              </a:defRPr>
            </a:lvl1pPr>
            <a:lvl2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2pPr>
            <a:lvl3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3pPr>
            <a:lvl4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4pPr>
            <a:lvl5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5pPr>
            <a:lvl6pPr marL="4572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6pPr>
            <a:lvl7pPr marL="9144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7pPr>
            <a:lvl8pPr marL="13716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8pPr>
            <a:lvl9pPr marL="18288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9pPr>
          </a:lstStyle>
          <a:p>
            <a:r>
              <a:rPr lang="en-US" dirty="0"/>
              <a:t>Tabular models in SQL Server 2016</a:t>
            </a:r>
          </a:p>
        </p:txBody>
      </p:sp>
      <p:sp>
        <p:nvSpPr>
          <p:cNvPr id="129" name="TextBox 128"/>
          <p:cNvSpPr txBox="1"/>
          <p:nvPr/>
        </p:nvSpPr>
        <p:spPr>
          <a:xfrm>
            <a:off x="5549782" y="1602706"/>
            <a:ext cx="5193099" cy="4640614"/>
          </a:xfrm>
          <a:prstGeom prst="rect">
            <a:avLst/>
          </a:prstGeom>
          <a:noFill/>
        </p:spPr>
        <p:txBody>
          <a:bodyPr wrap="square" lIns="91440" tIns="146304" rIns="91440" bIns="146304" rtlCol="0">
            <a:noAutofit/>
          </a:bodyPr>
          <a:lstStyle/>
          <a:p>
            <a:pPr>
              <a:spcBef>
                <a:spcPts val="2000"/>
              </a:spcBef>
              <a:spcAft>
                <a:spcPts val="0"/>
              </a:spcAft>
            </a:pPr>
            <a:endParaRPr lang="en-US" sz="1800" dirty="0">
              <a:solidFill>
                <a:schemeClr val="tx1">
                  <a:lumMod val="90000"/>
                  <a:lumOff val="10000"/>
                </a:schemeClr>
              </a:solidFill>
              <a:latin typeface="Segoe UI" panose="020B0502040204020203" pitchFamily="34" charset="0"/>
              <a:cs typeface="Segoe UI" panose="020B0502040204020203" pitchFamily="34" charset="0"/>
            </a:endParaRPr>
          </a:p>
        </p:txBody>
      </p:sp>
      <p:sp>
        <p:nvSpPr>
          <p:cNvPr id="122" name="TextBox 121"/>
          <p:cNvSpPr txBox="1"/>
          <p:nvPr/>
        </p:nvSpPr>
        <p:spPr>
          <a:xfrm>
            <a:off x="5178476" y="1596860"/>
            <a:ext cx="7002097" cy="3985706"/>
          </a:xfrm>
          <a:prstGeom prst="rect">
            <a:avLst/>
          </a:prstGeom>
          <a:noFill/>
        </p:spPr>
        <p:txBody>
          <a:bodyPr wrap="square" lIns="182880" tIns="146304" rIns="182880" bIns="146304" rtlCol="0">
            <a:spAutoFit/>
          </a:bodyPr>
          <a:lstStyle/>
          <a:p>
            <a:pPr>
              <a:lnSpc>
                <a:spcPct val="90000"/>
              </a:lnSpc>
              <a:spcAft>
                <a:spcPts val="600"/>
              </a:spcAft>
            </a:pPr>
            <a:r>
              <a:rPr lang="en-US" dirty="0">
                <a:solidFill>
                  <a:srgbClr val="FF8C00"/>
                </a:solidFill>
                <a:latin typeface="Segoe UI Semilight" panose="020B0402040204020203" pitchFamily="34" charset="0"/>
                <a:cs typeface="Segoe UI Semilight" panose="020B0402040204020203" pitchFamily="34" charset="0"/>
              </a:rPr>
              <a:t>New rich modeling capabilities</a:t>
            </a:r>
            <a:endParaRPr lang="en-US" b="1" dirty="0">
              <a:gradFill>
                <a:gsLst>
                  <a:gs pos="2917">
                    <a:schemeClr val="tx1"/>
                  </a:gs>
                  <a:gs pos="30000">
                    <a:schemeClr val="tx1"/>
                  </a:gs>
                </a:gsLst>
                <a:lin ang="5400000" scaled="0"/>
              </a:gradFill>
              <a:latin typeface="Segoe UI Semilight" panose="020B0402040204020203" pitchFamily="34" charset="0"/>
              <a:cs typeface="Segoe UI Semilight" panose="020B0402040204020203" pitchFamily="34" charset="0"/>
            </a:endParaRPr>
          </a:p>
          <a:p>
            <a:pPr>
              <a:lnSpc>
                <a:spcPct val="90000"/>
              </a:lnSpc>
              <a:spcAft>
                <a:spcPts val="400"/>
              </a:spcAft>
            </a:pPr>
            <a:r>
              <a:rPr lang="en-US" sz="1800" dirty="0">
                <a:gradFill>
                  <a:gsLst>
                    <a:gs pos="2917">
                      <a:schemeClr val="tx1"/>
                    </a:gs>
                    <a:gs pos="30000">
                      <a:schemeClr val="tx1"/>
                    </a:gs>
                  </a:gsLst>
                  <a:lin ang="5400000" scaled="0"/>
                </a:gradFill>
                <a:latin typeface="+mn-lt"/>
                <a:cs typeface="Segoe UI Light" panose="020B0502040204020203" pitchFamily="34" charset="0"/>
              </a:rPr>
              <a:t>Bidirectional cross-filtering allows M:M and 1:1 relationships</a:t>
            </a:r>
            <a:endParaRPr lang="en-US" sz="1800" dirty="0">
              <a:gradFill>
                <a:gsLst>
                  <a:gs pos="2917">
                    <a:schemeClr val="tx1"/>
                  </a:gs>
                  <a:gs pos="30000">
                    <a:schemeClr val="tx1"/>
                  </a:gs>
                </a:gsLst>
                <a:lin ang="5400000" scaled="0"/>
              </a:gradFill>
              <a:latin typeface="+mn-lt"/>
            </a:endParaRPr>
          </a:p>
          <a:p>
            <a:pPr>
              <a:lnSpc>
                <a:spcPct val="90000"/>
              </a:lnSpc>
              <a:spcAft>
                <a:spcPts val="400"/>
              </a:spcAft>
            </a:pPr>
            <a:r>
              <a:rPr lang="en-US" sz="1800" dirty="0">
                <a:gradFill>
                  <a:gsLst>
                    <a:gs pos="2917">
                      <a:schemeClr val="tx1"/>
                    </a:gs>
                    <a:gs pos="30000">
                      <a:schemeClr val="tx1"/>
                    </a:gs>
                  </a:gsLst>
                  <a:lin ang="5400000" scaled="0"/>
                </a:gradFill>
                <a:latin typeface="+mn-lt"/>
                <a:cs typeface="Segoe UI Light" panose="020B0502040204020203" pitchFamily="34" charset="0"/>
              </a:rPr>
              <a:t>50+ new DAX functions</a:t>
            </a:r>
            <a:r>
              <a:rPr lang="en-US" sz="1800" dirty="0">
                <a:gradFill>
                  <a:gsLst>
                    <a:gs pos="2917">
                      <a:schemeClr val="tx1"/>
                    </a:gs>
                    <a:gs pos="30000">
                      <a:schemeClr val="tx1"/>
                    </a:gs>
                  </a:gsLst>
                  <a:lin ang="5400000" scaled="0"/>
                </a:gradFill>
                <a:latin typeface="+mn-lt"/>
              </a:rPr>
              <a:t> </a:t>
            </a:r>
          </a:p>
          <a:p>
            <a:pPr>
              <a:lnSpc>
                <a:spcPct val="90000"/>
              </a:lnSpc>
              <a:spcAft>
                <a:spcPts val="600"/>
              </a:spcAft>
            </a:pPr>
            <a:r>
              <a:rPr lang="en-US" dirty="0">
                <a:solidFill>
                  <a:srgbClr val="FF8C00"/>
                </a:solidFill>
                <a:latin typeface="Segoe UI Semilight" panose="020B0402040204020203" pitchFamily="34" charset="0"/>
                <a:cs typeface="Segoe UI Semilight" panose="020B0402040204020203" pitchFamily="34" charset="0"/>
              </a:rPr>
              <a:t>Improved Direct Query</a:t>
            </a:r>
            <a:endParaRPr lang="en-US" b="1" dirty="0">
              <a:gradFill>
                <a:gsLst>
                  <a:gs pos="2917">
                    <a:schemeClr val="tx1"/>
                  </a:gs>
                  <a:gs pos="30000">
                    <a:schemeClr val="tx1"/>
                  </a:gs>
                </a:gsLst>
                <a:lin ang="5400000" scaled="0"/>
              </a:gradFill>
              <a:latin typeface="Segoe UI Semilight" panose="020B0402040204020203" pitchFamily="34" charset="0"/>
              <a:cs typeface="Segoe UI Semilight" panose="020B0402040204020203" pitchFamily="34" charset="0"/>
            </a:endParaRPr>
          </a:p>
          <a:p>
            <a:pPr>
              <a:lnSpc>
                <a:spcPct val="90000"/>
              </a:lnSpc>
              <a:spcAft>
                <a:spcPts val="400"/>
              </a:spcAft>
            </a:pPr>
            <a:r>
              <a:rPr lang="en-US" sz="1800" dirty="0">
                <a:gradFill>
                  <a:gsLst>
                    <a:gs pos="2917">
                      <a:schemeClr val="tx1"/>
                    </a:gs>
                    <a:gs pos="30000">
                      <a:schemeClr val="tx1"/>
                    </a:gs>
                  </a:gsLst>
                  <a:lin ang="5400000" scaled="0"/>
                </a:gradFill>
                <a:latin typeface="+mn-lt"/>
                <a:cs typeface="Segoe UI Light" panose="020B0502040204020203" pitchFamily="34" charset="0"/>
              </a:rPr>
              <a:t>New data sources: Oracle, Teradata, </a:t>
            </a:r>
            <a:r>
              <a:rPr lang="en-US" sz="1800" dirty="0" err="1">
                <a:gradFill>
                  <a:gsLst>
                    <a:gs pos="2917">
                      <a:schemeClr val="tx1"/>
                    </a:gs>
                    <a:gs pos="30000">
                      <a:schemeClr val="tx1"/>
                    </a:gs>
                  </a:gsLst>
                  <a:lin ang="5400000" scaled="0"/>
                </a:gradFill>
                <a:latin typeface="+mn-lt"/>
                <a:cs typeface="Segoe UI Light" panose="020B0502040204020203" pitchFamily="34" charset="0"/>
              </a:rPr>
              <a:t>Netezza</a:t>
            </a:r>
            <a:r>
              <a:rPr lang="en-US" sz="1800" dirty="0">
                <a:gradFill>
                  <a:gsLst>
                    <a:gs pos="2917">
                      <a:schemeClr val="tx1"/>
                    </a:gs>
                    <a:gs pos="30000">
                      <a:schemeClr val="tx1"/>
                    </a:gs>
                  </a:gsLst>
                  <a:lin ang="5400000" scaled="0"/>
                </a:gradFill>
                <a:latin typeface="+mn-lt"/>
                <a:cs typeface="Segoe UI Light" panose="020B0502040204020203" pitchFamily="34" charset="0"/>
              </a:rPr>
              <a:t>, HANA, and Spark</a:t>
            </a:r>
            <a:endParaRPr lang="en-US" sz="1800" dirty="0">
              <a:gradFill>
                <a:gsLst>
                  <a:gs pos="2917">
                    <a:schemeClr val="tx1"/>
                  </a:gs>
                  <a:gs pos="30000">
                    <a:schemeClr val="tx1"/>
                  </a:gs>
                </a:gsLst>
                <a:lin ang="5400000" scaled="0"/>
              </a:gradFill>
              <a:latin typeface="+mn-lt"/>
            </a:endParaRPr>
          </a:p>
          <a:p>
            <a:pPr>
              <a:lnSpc>
                <a:spcPct val="90000"/>
              </a:lnSpc>
              <a:spcAft>
                <a:spcPts val="400"/>
              </a:spcAft>
            </a:pPr>
            <a:r>
              <a:rPr lang="en-US" sz="1800" dirty="0">
                <a:gradFill>
                  <a:gsLst>
                    <a:gs pos="2917">
                      <a:schemeClr val="tx1"/>
                    </a:gs>
                    <a:gs pos="30000">
                      <a:schemeClr val="tx1"/>
                    </a:gs>
                  </a:gsLst>
                  <a:lin ang="5400000" scaled="0"/>
                </a:gradFill>
                <a:latin typeface="+mn-lt"/>
                <a:cs typeface="Segoe UI Light" panose="020B0502040204020203" pitchFamily="34" charset="0"/>
              </a:rPr>
              <a:t>Support for MDX queries in Excel and other client apps</a:t>
            </a:r>
            <a:endParaRPr lang="en-US" sz="1800" dirty="0">
              <a:gradFill>
                <a:gsLst>
                  <a:gs pos="2917">
                    <a:schemeClr val="tx1"/>
                  </a:gs>
                  <a:gs pos="30000">
                    <a:schemeClr val="tx1"/>
                  </a:gs>
                </a:gsLst>
                <a:lin ang="5400000" scaled="0"/>
              </a:gradFill>
              <a:latin typeface="+mn-lt"/>
            </a:endParaRPr>
          </a:p>
          <a:p>
            <a:pPr>
              <a:lnSpc>
                <a:spcPct val="90000"/>
              </a:lnSpc>
              <a:spcAft>
                <a:spcPts val="600"/>
              </a:spcAft>
            </a:pPr>
            <a:r>
              <a:rPr lang="en-US" dirty="0">
                <a:solidFill>
                  <a:srgbClr val="FF8C00"/>
                </a:solidFill>
                <a:latin typeface="Segoe UI Semilight" panose="020B0402040204020203" pitchFamily="34" charset="0"/>
                <a:cs typeface="Segoe UI Semilight" panose="020B0402040204020203" pitchFamily="34" charset="0"/>
              </a:rPr>
              <a:t>Performance enhancements</a:t>
            </a:r>
            <a:endParaRPr lang="en-US" b="1" dirty="0">
              <a:gradFill>
                <a:gsLst>
                  <a:gs pos="2917">
                    <a:schemeClr val="tx1"/>
                  </a:gs>
                  <a:gs pos="30000">
                    <a:schemeClr val="tx1"/>
                  </a:gs>
                </a:gsLst>
                <a:lin ang="5400000" scaled="0"/>
              </a:gradFill>
              <a:latin typeface="Segoe UI Semilight" panose="020B0402040204020203" pitchFamily="34" charset="0"/>
              <a:cs typeface="Segoe UI Semilight" panose="020B0402040204020203" pitchFamily="34" charset="0"/>
            </a:endParaRPr>
          </a:p>
          <a:p>
            <a:pPr>
              <a:lnSpc>
                <a:spcPct val="90000"/>
              </a:lnSpc>
              <a:spcAft>
                <a:spcPts val="400"/>
              </a:spcAft>
            </a:pPr>
            <a:r>
              <a:rPr lang="en-US" sz="1800" dirty="0">
                <a:gradFill>
                  <a:gsLst>
                    <a:gs pos="2917">
                      <a:schemeClr val="tx1"/>
                    </a:gs>
                    <a:gs pos="30000">
                      <a:schemeClr val="tx1"/>
                    </a:gs>
                  </a:gsLst>
                  <a:lin ang="5400000" scaled="0"/>
                </a:gradFill>
                <a:latin typeface="+mn-lt"/>
                <a:cs typeface="Segoe UI Light" panose="020B0502040204020203" pitchFamily="34" charset="0"/>
              </a:rPr>
              <a:t>Parallel partition processing</a:t>
            </a:r>
            <a:endParaRPr lang="en-US" sz="1800" dirty="0">
              <a:gradFill>
                <a:gsLst>
                  <a:gs pos="2917">
                    <a:schemeClr val="tx1"/>
                  </a:gs>
                  <a:gs pos="30000">
                    <a:schemeClr val="tx1"/>
                  </a:gs>
                </a:gsLst>
                <a:lin ang="5400000" scaled="0"/>
              </a:gradFill>
              <a:latin typeface="+mn-lt"/>
            </a:endParaRPr>
          </a:p>
          <a:p>
            <a:pPr>
              <a:lnSpc>
                <a:spcPct val="90000"/>
              </a:lnSpc>
              <a:spcAft>
                <a:spcPts val="400"/>
              </a:spcAft>
            </a:pPr>
            <a:r>
              <a:rPr lang="en-US" sz="1800" dirty="0">
                <a:gradFill>
                  <a:gsLst>
                    <a:gs pos="2917">
                      <a:schemeClr val="tx1"/>
                    </a:gs>
                    <a:gs pos="30000">
                      <a:schemeClr val="tx1"/>
                    </a:gs>
                  </a:gsLst>
                  <a:lin ang="5400000" scaled="0"/>
                </a:gradFill>
                <a:latin typeface="+mn-lt"/>
                <a:cs typeface="Segoe UI Light" panose="020B0502040204020203" pitchFamily="34" charset="0"/>
              </a:rPr>
              <a:t>DAX query and measure enhancements (especially for Power BI)</a:t>
            </a:r>
          </a:p>
          <a:p>
            <a:pPr>
              <a:lnSpc>
                <a:spcPct val="90000"/>
              </a:lnSpc>
              <a:spcAft>
                <a:spcPts val="600"/>
              </a:spcAft>
            </a:pPr>
            <a:r>
              <a:rPr lang="en-US" dirty="0">
                <a:solidFill>
                  <a:srgbClr val="FF8C00"/>
                </a:solidFill>
                <a:latin typeface="Segoe UI Semilight" panose="020B0402040204020203" pitchFamily="34" charset="0"/>
                <a:cs typeface="Segoe UI Semilight" panose="020B0402040204020203" pitchFamily="34" charset="0"/>
              </a:rPr>
              <a:t>Dev/Ops</a:t>
            </a:r>
            <a:endParaRPr lang="en-US" b="1" dirty="0">
              <a:gradFill>
                <a:gsLst>
                  <a:gs pos="2917">
                    <a:schemeClr val="tx1"/>
                  </a:gs>
                  <a:gs pos="30000">
                    <a:schemeClr val="tx1"/>
                  </a:gs>
                </a:gsLst>
                <a:lin ang="5400000" scaled="0"/>
              </a:gradFill>
              <a:latin typeface="Segoe UI Semilight" panose="020B0402040204020203" pitchFamily="34" charset="0"/>
              <a:cs typeface="Segoe UI Semilight" panose="020B0402040204020203" pitchFamily="34" charset="0"/>
            </a:endParaRPr>
          </a:p>
          <a:p>
            <a:pPr>
              <a:lnSpc>
                <a:spcPct val="90000"/>
              </a:lnSpc>
              <a:spcAft>
                <a:spcPts val="600"/>
              </a:spcAft>
            </a:pPr>
            <a:r>
              <a:rPr lang="en-US" sz="1800" dirty="0">
                <a:gradFill>
                  <a:gsLst>
                    <a:gs pos="2917">
                      <a:schemeClr val="tx1"/>
                    </a:gs>
                    <a:gs pos="30000">
                      <a:schemeClr val="tx1"/>
                    </a:gs>
                  </a:gsLst>
                  <a:lin ang="5400000" scaled="0"/>
                </a:gradFill>
                <a:latin typeface="+mn-lt"/>
                <a:cs typeface="Segoe UI Light" panose="020B0502040204020203" pitchFamily="34" charset="0"/>
              </a:rPr>
              <a:t>Tabular scripting language and object model</a:t>
            </a:r>
            <a:endParaRPr lang="en-US" sz="1800" dirty="0">
              <a:gradFill>
                <a:gsLst>
                  <a:gs pos="2917">
                    <a:schemeClr val="tx1"/>
                  </a:gs>
                  <a:gs pos="30000">
                    <a:schemeClr val="tx1"/>
                  </a:gs>
                </a:gsLst>
                <a:lin ang="5400000" scaled="0"/>
              </a:gradFill>
              <a:latin typeface="+mn-lt"/>
            </a:endParaRPr>
          </a:p>
        </p:txBody>
      </p:sp>
      <p:sp>
        <p:nvSpPr>
          <p:cNvPr id="124" name="Rectangle 123"/>
          <p:cNvSpPr/>
          <p:nvPr/>
        </p:nvSpPr>
        <p:spPr bwMode="auto">
          <a:xfrm>
            <a:off x="301583" y="1638888"/>
            <a:ext cx="4235874" cy="4604432"/>
          </a:xfrm>
          <a:prstGeom prst="rect">
            <a:avLst/>
          </a:prstGeom>
          <a:solidFill>
            <a:schemeClr val="bg1">
              <a:lumMod val="95000"/>
            </a:schemeClr>
          </a:solidFill>
          <a:ln w="63500">
            <a:solidFill>
              <a:schemeClr val="accent5"/>
            </a:solidFill>
            <a:miter lim="800000"/>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indent="-342900" algn="ctr" defTabSz="932472" fontAlgn="base">
              <a:lnSpc>
                <a:spcPct val="90000"/>
              </a:lnSpc>
              <a:spcBef>
                <a:spcPct val="0"/>
              </a:spcBef>
              <a:spcAft>
                <a:spcPct val="0"/>
              </a:spcAft>
              <a:buFont typeface="Wingdings 3" panose="05040102010807070707" pitchFamily="18" charset="2"/>
              <a:buChar char="Æ"/>
            </a:pPr>
            <a:endParaRPr lang="en-US" sz="2000" b="1" dirty="0" err="1">
              <a:solidFill>
                <a:schemeClr val="bg1"/>
              </a:solidFill>
              <a:latin typeface="+mj-lt"/>
              <a:ea typeface="Segoe UI" pitchFamily="34" charset="0"/>
              <a:cs typeface="Segoe UI" pitchFamily="34" charset="0"/>
            </a:endParaRPr>
          </a:p>
        </p:txBody>
      </p:sp>
      <p:grpSp>
        <p:nvGrpSpPr>
          <p:cNvPr id="125" name="Group 124"/>
          <p:cNvGrpSpPr/>
          <p:nvPr/>
        </p:nvGrpSpPr>
        <p:grpSpPr>
          <a:xfrm>
            <a:off x="356336" y="1882346"/>
            <a:ext cx="3970125" cy="4063490"/>
            <a:chOff x="402636" y="1793409"/>
            <a:chExt cx="3970125" cy="4063490"/>
          </a:xfrm>
        </p:grpSpPr>
        <p:grpSp>
          <p:nvGrpSpPr>
            <p:cNvPr id="126" name="Group 125"/>
            <p:cNvGrpSpPr/>
            <p:nvPr/>
          </p:nvGrpSpPr>
          <p:grpSpPr>
            <a:xfrm>
              <a:off x="3048786" y="2576947"/>
              <a:ext cx="1323975" cy="950416"/>
              <a:chOff x="2578176" y="2158756"/>
              <a:chExt cx="1323975" cy="950416"/>
            </a:xfrm>
          </p:grpSpPr>
          <p:sp>
            <p:nvSpPr>
              <p:cNvPr id="200" name="Rectangle 199"/>
              <p:cNvSpPr/>
              <p:nvPr/>
            </p:nvSpPr>
            <p:spPr bwMode="auto">
              <a:xfrm>
                <a:off x="2578176" y="2158756"/>
                <a:ext cx="1282257" cy="950416"/>
              </a:xfrm>
              <a:prstGeom prst="rect">
                <a:avLst/>
              </a:prstGeom>
              <a:solidFill>
                <a:schemeClr val="bg1"/>
              </a:solidFill>
              <a:ln w="25400">
                <a:solidFill>
                  <a:srgbClr val="505050"/>
                </a:solidFill>
                <a:miter lim="800000"/>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indent="-342900" algn="ctr" defTabSz="932472" fontAlgn="base">
                  <a:lnSpc>
                    <a:spcPct val="90000"/>
                  </a:lnSpc>
                  <a:spcBef>
                    <a:spcPct val="0"/>
                  </a:spcBef>
                  <a:spcAft>
                    <a:spcPct val="0"/>
                  </a:spcAft>
                  <a:buFont typeface="Wingdings 3" panose="05040102010807070707" pitchFamily="18" charset="2"/>
                  <a:buChar char="Æ"/>
                </a:pPr>
                <a:endParaRPr lang="en-US" sz="2000" b="1" dirty="0" err="1">
                  <a:solidFill>
                    <a:schemeClr val="bg1"/>
                  </a:solidFill>
                  <a:latin typeface="+mj-lt"/>
                  <a:ea typeface="Segoe UI" pitchFamily="34" charset="0"/>
                  <a:cs typeface="Segoe UI" pitchFamily="34" charset="0"/>
                </a:endParaRPr>
              </a:p>
            </p:txBody>
          </p:sp>
          <p:pic>
            <p:nvPicPr>
              <p:cNvPr id="201" name="Picture 200"/>
              <p:cNvPicPr>
                <a:picLocks noChangeAspect="1"/>
              </p:cNvPicPr>
              <p:nvPr/>
            </p:nvPicPr>
            <p:blipFill>
              <a:blip r:embed="rId3"/>
              <a:stretch>
                <a:fillRect/>
              </a:stretch>
            </p:blipFill>
            <p:spPr>
              <a:xfrm>
                <a:off x="2652135" y="2237180"/>
                <a:ext cx="93673" cy="78679"/>
              </a:xfrm>
              <a:prstGeom prst="rect">
                <a:avLst/>
              </a:prstGeom>
            </p:spPr>
          </p:pic>
          <p:sp>
            <p:nvSpPr>
              <p:cNvPr id="202" name="TextBox 201"/>
              <p:cNvSpPr txBox="1"/>
              <p:nvPr/>
            </p:nvSpPr>
            <p:spPr>
              <a:xfrm>
                <a:off x="2770314" y="2227363"/>
                <a:ext cx="914400" cy="98313"/>
              </a:xfrm>
              <a:prstGeom prst="rect">
                <a:avLst/>
              </a:prstGeom>
              <a:noFill/>
            </p:spPr>
            <p:txBody>
              <a:bodyPr wrap="square" lIns="0" tIns="0" rIns="0" bIns="0" rtlCol="0" anchor="ctr" anchorCtr="0">
                <a:noAutofit/>
              </a:bodyPr>
              <a:lstStyle/>
              <a:p>
                <a:pPr>
                  <a:lnSpc>
                    <a:spcPct val="90000"/>
                  </a:lnSpc>
                  <a:spcAft>
                    <a:spcPts val="600"/>
                  </a:spcAft>
                </a:pPr>
                <a:r>
                  <a:rPr lang="en-US" sz="600" b="1" dirty="0" err="1">
                    <a:solidFill>
                      <a:schemeClr val="accent5"/>
                    </a:solidFill>
                  </a:rPr>
                  <a:t>DimDepartmentGr</a:t>
                </a:r>
                <a:r>
                  <a:rPr lang="en-US" sz="600" b="1" dirty="0">
                    <a:solidFill>
                      <a:schemeClr val="accent5"/>
                    </a:solidFill>
                  </a:rPr>
                  <a:t>…</a:t>
                </a:r>
              </a:p>
            </p:txBody>
          </p:sp>
          <p:sp>
            <p:nvSpPr>
              <p:cNvPr id="203" name="TextBox 202"/>
              <p:cNvSpPr txBox="1"/>
              <p:nvPr/>
            </p:nvSpPr>
            <p:spPr>
              <a:xfrm>
                <a:off x="2843338" y="2357102"/>
                <a:ext cx="1058813" cy="98313"/>
              </a:xfrm>
              <a:prstGeom prst="rect">
                <a:avLst/>
              </a:prstGeom>
              <a:noFill/>
            </p:spPr>
            <p:txBody>
              <a:bodyPr wrap="square" lIns="0" tIns="0" rIns="0" bIns="0" rtlCol="0" anchor="ctr" anchorCtr="0">
                <a:noAutofit/>
              </a:bodyPr>
              <a:lstStyle/>
              <a:p>
                <a:pPr>
                  <a:lnSpc>
                    <a:spcPct val="90000"/>
                  </a:lnSpc>
                  <a:spcAft>
                    <a:spcPts val="600"/>
                  </a:spcAft>
                </a:pPr>
                <a:r>
                  <a:rPr lang="en-US" sz="600" dirty="0" err="1">
                    <a:solidFill>
                      <a:srgbClr val="505050"/>
                    </a:solidFill>
                  </a:rPr>
                  <a:t>DimDepartmentGroupKey</a:t>
                </a:r>
                <a:r>
                  <a:rPr lang="en-US" sz="600" dirty="0">
                    <a:solidFill>
                      <a:srgbClr val="505050"/>
                    </a:solidFill>
                  </a:rPr>
                  <a:t>…</a:t>
                </a:r>
              </a:p>
            </p:txBody>
          </p:sp>
          <p:sp>
            <p:nvSpPr>
              <p:cNvPr id="204" name="TextBox 203"/>
              <p:cNvSpPr txBox="1"/>
              <p:nvPr/>
            </p:nvSpPr>
            <p:spPr>
              <a:xfrm>
                <a:off x="2843338" y="2502391"/>
                <a:ext cx="1058813" cy="98313"/>
              </a:xfrm>
              <a:prstGeom prst="rect">
                <a:avLst/>
              </a:prstGeom>
              <a:noFill/>
            </p:spPr>
            <p:txBody>
              <a:bodyPr wrap="square" lIns="0" tIns="0" rIns="0" bIns="0" rtlCol="0" anchor="ctr" anchorCtr="0">
                <a:noAutofit/>
              </a:bodyPr>
              <a:lstStyle/>
              <a:p>
                <a:pPr>
                  <a:lnSpc>
                    <a:spcPct val="90000"/>
                  </a:lnSpc>
                  <a:spcAft>
                    <a:spcPts val="600"/>
                  </a:spcAft>
                </a:pPr>
                <a:r>
                  <a:rPr lang="en-US" sz="600" dirty="0" err="1">
                    <a:solidFill>
                      <a:srgbClr val="505050"/>
                    </a:solidFill>
                  </a:rPr>
                  <a:t>ParentDepartmentGr</a:t>
                </a:r>
                <a:r>
                  <a:rPr lang="en-US" sz="600" dirty="0">
                    <a:solidFill>
                      <a:srgbClr val="505050"/>
                    </a:solidFill>
                  </a:rPr>
                  <a:t>…</a:t>
                </a:r>
              </a:p>
            </p:txBody>
          </p:sp>
          <p:sp>
            <p:nvSpPr>
              <p:cNvPr id="205" name="TextBox 204"/>
              <p:cNvSpPr txBox="1"/>
              <p:nvPr/>
            </p:nvSpPr>
            <p:spPr>
              <a:xfrm>
                <a:off x="2843338" y="2645535"/>
                <a:ext cx="1058813" cy="98313"/>
              </a:xfrm>
              <a:prstGeom prst="rect">
                <a:avLst/>
              </a:prstGeom>
              <a:noFill/>
            </p:spPr>
            <p:txBody>
              <a:bodyPr wrap="square" lIns="0" tIns="0" rIns="0" bIns="0" rtlCol="0" anchor="ctr" anchorCtr="0">
                <a:noAutofit/>
              </a:bodyPr>
              <a:lstStyle/>
              <a:p>
                <a:pPr>
                  <a:lnSpc>
                    <a:spcPct val="90000"/>
                  </a:lnSpc>
                  <a:spcAft>
                    <a:spcPts val="600"/>
                  </a:spcAft>
                </a:pPr>
                <a:r>
                  <a:rPr lang="en-US" sz="600" dirty="0" err="1">
                    <a:solidFill>
                      <a:srgbClr val="505050"/>
                    </a:solidFill>
                  </a:rPr>
                  <a:t>DepartmentGroupNa</a:t>
                </a:r>
                <a:r>
                  <a:rPr lang="en-US" sz="600" dirty="0">
                    <a:solidFill>
                      <a:srgbClr val="505050"/>
                    </a:solidFill>
                  </a:rPr>
                  <a:t>…</a:t>
                </a:r>
              </a:p>
            </p:txBody>
          </p:sp>
          <p:pic>
            <p:nvPicPr>
              <p:cNvPr id="206" name="Picture 205"/>
              <p:cNvPicPr>
                <a:picLocks noChangeAspect="1"/>
              </p:cNvPicPr>
              <p:nvPr/>
            </p:nvPicPr>
            <p:blipFill>
              <a:blip r:embed="rId3"/>
              <a:stretch>
                <a:fillRect/>
              </a:stretch>
            </p:blipFill>
            <p:spPr>
              <a:xfrm>
                <a:off x="2730672" y="2366919"/>
                <a:ext cx="93673" cy="78679"/>
              </a:xfrm>
              <a:prstGeom prst="rect">
                <a:avLst/>
              </a:prstGeom>
            </p:spPr>
          </p:pic>
          <p:pic>
            <p:nvPicPr>
              <p:cNvPr id="207" name="Picture 206"/>
              <p:cNvPicPr>
                <a:picLocks noChangeAspect="1"/>
              </p:cNvPicPr>
              <p:nvPr/>
            </p:nvPicPr>
            <p:blipFill>
              <a:blip r:embed="rId3"/>
              <a:stretch>
                <a:fillRect/>
              </a:stretch>
            </p:blipFill>
            <p:spPr>
              <a:xfrm>
                <a:off x="2730672" y="2512208"/>
                <a:ext cx="93673" cy="78679"/>
              </a:xfrm>
              <a:prstGeom prst="rect">
                <a:avLst/>
              </a:prstGeom>
            </p:spPr>
          </p:pic>
          <p:pic>
            <p:nvPicPr>
              <p:cNvPr id="208" name="Picture 207"/>
              <p:cNvPicPr>
                <a:picLocks noChangeAspect="1"/>
              </p:cNvPicPr>
              <p:nvPr/>
            </p:nvPicPr>
            <p:blipFill>
              <a:blip r:embed="rId3"/>
              <a:stretch>
                <a:fillRect/>
              </a:stretch>
            </p:blipFill>
            <p:spPr>
              <a:xfrm>
                <a:off x="2730672" y="2655352"/>
                <a:ext cx="93673" cy="78679"/>
              </a:xfrm>
              <a:prstGeom prst="rect">
                <a:avLst/>
              </a:prstGeom>
            </p:spPr>
          </p:pic>
        </p:grpSp>
        <p:grpSp>
          <p:nvGrpSpPr>
            <p:cNvPr id="127" name="Group 126"/>
            <p:cNvGrpSpPr/>
            <p:nvPr/>
          </p:nvGrpSpPr>
          <p:grpSpPr>
            <a:xfrm>
              <a:off x="3048786" y="4130740"/>
              <a:ext cx="1323975" cy="950416"/>
              <a:chOff x="3896933" y="3396736"/>
              <a:chExt cx="1323975" cy="950416"/>
            </a:xfrm>
          </p:grpSpPr>
          <p:sp>
            <p:nvSpPr>
              <p:cNvPr id="187" name="Rectangle 186"/>
              <p:cNvSpPr/>
              <p:nvPr/>
            </p:nvSpPr>
            <p:spPr bwMode="auto">
              <a:xfrm>
                <a:off x="3896933" y="3396736"/>
                <a:ext cx="1282257" cy="950416"/>
              </a:xfrm>
              <a:prstGeom prst="rect">
                <a:avLst/>
              </a:prstGeom>
              <a:solidFill>
                <a:schemeClr val="bg1"/>
              </a:solidFill>
              <a:ln w="25400">
                <a:solidFill>
                  <a:srgbClr val="505050"/>
                </a:solidFill>
                <a:miter lim="800000"/>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indent="-342900" algn="ctr" defTabSz="932472" fontAlgn="base">
                  <a:lnSpc>
                    <a:spcPct val="90000"/>
                  </a:lnSpc>
                  <a:spcBef>
                    <a:spcPct val="0"/>
                  </a:spcBef>
                  <a:spcAft>
                    <a:spcPct val="0"/>
                  </a:spcAft>
                  <a:buFont typeface="Wingdings 3" panose="05040102010807070707" pitchFamily="18" charset="2"/>
                  <a:buChar char="Æ"/>
                </a:pPr>
                <a:endParaRPr lang="en-US" sz="2000" b="1" dirty="0" err="1">
                  <a:solidFill>
                    <a:schemeClr val="bg1"/>
                  </a:solidFill>
                  <a:latin typeface="+mj-lt"/>
                  <a:ea typeface="Segoe UI" pitchFamily="34" charset="0"/>
                  <a:cs typeface="Segoe UI" pitchFamily="34" charset="0"/>
                </a:endParaRPr>
              </a:p>
            </p:txBody>
          </p:sp>
          <p:pic>
            <p:nvPicPr>
              <p:cNvPr id="188" name="Picture 187"/>
              <p:cNvPicPr>
                <a:picLocks noChangeAspect="1"/>
              </p:cNvPicPr>
              <p:nvPr/>
            </p:nvPicPr>
            <p:blipFill>
              <a:blip r:embed="rId3"/>
              <a:stretch>
                <a:fillRect/>
              </a:stretch>
            </p:blipFill>
            <p:spPr>
              <a:xfrm>
                <a:off x="3970892" y="3475160"/>
                <a:ext cx="93673" cy="78679"/>
              </a:xfrm>
              <a:prstGeom prst="rect">
                <a:avLst/>
              </a:prstGeom>
            </p:spPr>
          </p:pic>
          <p:sp>
            <p:nvSpPr>
              <p:cNvPr id="189" name="TextBox 188"/>
              <p:cNvSpPr txBox="1"/>
              <p:nvPr/>
            </p:nvSpPr>
            <p:spPr>
              <a:xfrm>
                <a:off x="4089071" y="3465343"/>
                <a:ext cx="914400" cy="98313"/>
              </a:xfrm>
              <a:prstGeom prst="rect">
                <a:avLst/>
              </a:prstGeom>
              <a:noFill/>
            </p:spPr>
            <p:txBody>
              <a:bodyPr wrap="square" lIns="0" tIns="0" rIns="0" bIns="0" rtlCol="0" anchor="ctr" anchorCtr="0">
                <a:noAutofit/>
              </a:bodyPr>
              <a:lstStyle/>
              <a:p>
                <a:pPr>
                  <a:lnSpc>
                    <a:spcPct val="90000"/>
                  </a:lnSpc>
                  <a:spcAft>
                    <a:spcPts val="600"/>
                  </a:spcAft>
                </a:pPr>
                <a:r>
                  <a:rPr lang="en-US" sz="600" b="1" dirty="0" err="1">
                    <a:solidFill>
                      <a:schemeClr val="accent5"/>
                    </a:solidFill>
                  </a:rPr>
                  <a:t>DimAccount</a:t>
                </a:r>
                <a:endParaRPr lang="en-US" sz="600" b="1" dirty="0">
                  <a:solidFill>
                    <a:schemeClr val="accent5"/>
                  </a:solidFill>
                </a:endParaRPr>
              </a:p>
            </p:txBody>
          </p:sp>
          <p:sp>
            <p:nvSpPr>
              <p:cNvPr id="190" name="TextBox 189"/>
              <p:cNvSpPr txBox="1"/>
              <p:nvPr/>
            </p:nvSpPr>
            <p:spPr>
              <a:xfrm>
                <a:off x="4162095" y="3595082"/>
                <a:ext cx="1058813" cy="98313"/>
              </a:xfrm>
              <a:prstGeom prst="rect">
                <a:avLst/>
              </a:prstGeom>
              <a:noFill/>
            </p:spPr>
            <p:txBody>
              <a:bodyPr wrap="square" lIns="0" tIns="0" rIns="0" bIns="0" rtlCol="0" anchor="ctr" anchorCtr="0">
                <a:noAutofit/>
              </a:bodyPr>
              <a:lstStyle/>
              <a:p>
                <a:pPr>
                  <a:lnSpc>
                    <a:spcPct val="90000"/>
                  </a:lnSpc>
                  <a:spcAft>
                    <a:spcPts val="600"/>
                  </a:spcAft>
                </a:pPr>
                <a:r>
                  <a:rPr lang="en-US" sz="600" dirty="0" err="1">
                    <a:solidFill>
                      <a:srgbClr val="505050"/>
                    </a:solidFill>
                  </a:rPr>
                  <a:t>AccountKey</a:t>
                </a:r>
                <a:endParaRPr lang="en-US" sz="600" dirty="0">
                  <a:solidFill>
                    <a:srgbClr val="505050"/>
                  </a:solidFill>
                </a:endParaRPr>
              </a:p>
            </p:txBody>
          </p:sp>
          <p:sp>
            <p:nvSpPr>
              <p:cNvPr id="191" name="TextBox 190"/>
              <p:cNvSpPr txBox="1"/>
              <p:nvPr/>
            </p:nvSpPr>
            <p:spPr>
              <a:xfrm>
                <a:off x="4162095" y="3740371"/>
                <a:ext cx="1058813" cy="98313"/>
              </a:xfrm>
              <a:prstGeom prst="rect">
                <a:avLst/>
              </a:prstGeom>
              <a:noFill/>
            </p:spPr>
            <p:txBody>
              <a:bodyPr wrap="square" lIns="0" tIns="0" rIns="0" bIns="0" rtlCol="0" anchor="ctr" anchorCtr="0">
                <a:noAutofit/>
              </a:bodyPr>
              <a:lstStyle/>
              <a:p>
                <a:pPr>
                  <a:lnSpc>
                    <a:spcPct val="90000"/>
                  </a:lnSpc>
                  <a:spcAft>
                    <a:spcPts val="600"/>
                  </a:spcAft>
                </a:pPr>
                <a:r>
                  <a:rPr lang="en-US" sz="600" dirty="0" err="1">
                    <a:solidFill>
                      <a:srgbClr val="505050"/>
                    </a:solidFill>
                  </a:rPr>
                  <a:t>ParenAccountKey</a:t>
                </a:r>
                <a:endParaRPr lang="en-US" sz="600" dirty="0">
                  <a:solidFill>
                    <a:srgbClr val="505050"/>
                  </a:solidFill>
                </a:endParaRPr>
              </a:p>
            </p:txBody>
          </p:sp>
          <p:sp>
            <p:nvSpPr>
              <p:cNvPr id="192" name="TextBox 191"/>
              <p:cNvSpPr txBox="1"/>
              <p:nvPr/>
            </p:nvSpPr>
            <p:spPr>
              <a:xfrm>
                <a:off x="4162095" y="3883515"/>
                <a:ext cx="1058813" cy="98313"/>
              </a:xfrm>
              <a:prstGeom prst="rect">
                <a:avLst/>
              </a:prstGeom>
              <a:noFill/>
            </p:spPr>
            <p:txBody>
              <a:bodyPr wrap="square" lIns="0" tIns="0" rIns="0" bIns="0" rtlCol="0" anchor="ctr" anchorCtr="0">
                <a:noAutofit/>
              </a:bodyPr>
              <a:lstStyle/>
              <a:p>
                <a:pPr>
                  <a:lnSpc>
                    <a:spcPct val="90000"/>
                  </a:lnSpc>
                  <a:spcAft>
                    <a:spcPts val="600"/>
                  </a:spcAft>
                </a:pPr>
                <a:r>
                  <a:rPr lang="en-US" sz="600" dirty="0" err="1">
                    <a:solidFill>
                      <a:srgbClr val="505050"/>
                    </a:solidFill>
                  </a:rPr>
                  <a:t>AccountCodeAlter</a:t>
                </a:r>
                <a:r>
                  <a:rPr lang="en-US" sz="600" dirty="0">
                    <a:solidFill>
                      <a:srgbClr val="505050"/>
                    </a:solidFill>
                  </a:rPr>
                  <a:t>…</a:t>
                </a:r>
              </a:p>
            </p:txBody>
          </p:sp>
          <p:pic>
            <p:nvPicPr>
              <p:cNvPr id="193" name="Picture 192"/>
              <p:cNvPicPr>
                <a:picLocks noChangeAspect="1"/>
              </p:cNvPicPr>
              <p:nvPr/>
            </p:nvPicPr>
            <p:blipFill>
              <a:blip r:embed="rId3"/>
              <a:stretch>
                <a:fillRect/>
              </a:stretch>
            </p:blipFill>
            <p:spPr>
              <a:xfrm>
                <a:off x="4049429" y="3604899"/>
                <a:ext cx="93673" cy="78679"/>
              </a:xfrm>
              <a:prstGeom prst="rect">
                <a:avLst/>
              </a:prstGeom>
            </p:spPr>
          </p:pic>
          <p:pic>
            <p:nvPicPr>
              <p:cNvPr id="194" name="Picture 193"/>
              <p:cNvPicPr>
                <a:picLocks noChangeAspect="1"/>
              </p:cNvPicPr>
              <p:nvPr/>
            </p:nvPicPr>
            <p:blipFill>
              <a:blip r:embed="rId3"/>
              <a:stretch>
                <a:fillRect/>
              </a:stretch>
            </p:blipFill>
            <p:spPr>
              <a:xfrm>
                <a:off x="4049429" y="3750188"/>
                <a:ext cx="93673" cy="78679"/>
              </a:xfrm>
              <a:prstGeom prst="rect">
                <a:avLst/>
              </a:prstGeom>
            </p:spPr>
          </p:pic>
          <p:pic>
            <p:nvPicPr>
              <p:cNvPr id="195" name="Picture 194"/>
              <p:cNvPicPr>
                <a:picLocks noChangeAspect="1"/>
              </p:cNvPicPr>
              <p:nvPr/>
            </p:nvPicPr>
            <p:blipFill>
              <a:blip r:embed="rId3"/>
              <a:stretch>
                <a:fillRect/>
              </a:stretch>
            </p:blipFill>
            <p:spPr>
              <a:xfrm>
                <a:off x="4049429" y="3893332"/>
                <a:ext cx="93673" cy="78679"/>
              </a:xfrm>
              <a:prstGeom prst="rect">
                <a:avLst/>
              </a:prstGeom>
            </p:spPr>
          </p:pic>
          <p:sp>
            <p:nvSpPr>
              <p:cNvPr id="196" name="TextBox 195"/>
              <p:cNvSpPr txBox="1"/>
              <p:nvPr/>
            </p:nvSpPr>
            <p:spPr>
              <a:xfrm>
                <a:off x="4162095" y="4025259"/>
                <a:ext cx="1058813" cy="98313"/>
              </a:xfrm>
              <a:prstGeom prst="rect">
                <a:avLst/>
              </a:prstGeom>
              <a:noFill/>
            </p:spPr>
            <p:txBody>
              <a:bodyPr wrap="square" lIns="0" tIns="0" rIns="0" bIns="0" rtlCol="0" anchor="ctr" anchorCtr="0">
                <a:noAutofit/>
              </a:bodyPr>
              <a:lstStyle/>
              <a:p>
                <a:pPr>
                  <a:lnSpc>
                    <a:spcPct val="90000"/>
                  </a:lnSpc>
                  <a:spcAft>
                    <a:spcPts val="600"/>
                  </a:spcAft>
                </a:pPr>
                <a:r>
                  <a:rPr lang="en-US" sz="600" dirty="0" err="1">
                    <a:solidFill>
                      <a:srgbClr val="505050"/>
                    </a:solidFill>
                  </a:rPr>
                  <a:t>ParenAccountCod</a:t>
                </a:r>
                <a:r>
                  <a:rPr lang="en-US" sz="600" dirty="0">
                    <a:solidFill>
                      <a:srgbClr val="505050"/>
                    </a:solidFill>
                  </a:rPr>
                  <a:t>…</a:t>
                </a:r>
              </a:p>
            </p:txBody>
          </p:sp>
          <p:sp>
            <p:nvSpPr>
              <p:cNvPr id="197" name="TextBox 196"/>
              <p:cNvSpPr txBox="1"/>
              <p:nvPr/>
            </p:nvSpPr>
            <p:spPr>
              <a:xfrm>
                <a:off x="4162095" y="4168403"/>
                <a:ext cx="1058813" cy="98313"/>
              </a:xfrm>
              <a:prstGeom prst="rect">
                <a:avLst/>
              </a:prstGeom>
              <a:noFill/>
            </p:spPr>
            <p:txBody>
              <a:bodyPr wrap="square" lIns="0" tIns="0" rIns="0" bIns="0" rtlCol="0" anchor="ctr" anchorCtr="0">
                <a:noAutofit/>
              </a:bodyPr>
              <a:lstStyle/>
              <a:p>
                <a:pPr>
                  <a:lnSpc>
                    <a:spcPct val="90000"/>
                  </a:lnSpc>
                  <a:spcAft>
                    <a:spcPts val="600"/>
                  </a:spcAft>
                </a:pPr>
                <a:r>
                  <a:rPr lang="en-US" sz="600" dirty="0" err="1">
                    <a:solidFill>
                      <a:srgbClr val="505050"/>
                    </a:solidFill>
                  </a:rPr>
                  <a:t>AccountDescription</a:t>
                </a:r>
                <a:endParaRPr lang="en-US" sz="600" dirty="0">
                  <a:solidFill>
                    <a:srgbClr val="505050"/>
                  </a:solidFill>
                </a:endParaRPr>
              </a:p>
            </p:txBody>
          </p:sp>
          <p:pic>
            <p:nvPicPr>
              <p:cNvPr id="198" name="Picture 197"/>
              <p:cNvPicPr>
                <a:picLocks noChangeAspect="1"/>
              </p:cNvPicPr>
              <p:nvPr/>
            </p:nvPicPr>
            <p:blipFill>
              <a:blip r:embed="rId3"/>
              <a:stretch>
                <a:fillRect/>
              </a:stretch>
            </p:blipFill>
            <p:spPr>
              <a:xfrm>
                <a:off x="4049429" y="4035076"/>
                <a:ext cx="93673" cy="78679"/>
              </a:xfrm>
              <a:prstGeom prst="rect">
                <a:avLst/>
              </a:prstGeom>
            </p:spPr>
          </p:pic>
          <p:pic>
            <p:nvPicPr>
              <p:cNvPr id="199" name="Picture 198"/>
              <p:cNvPicPr>
                <a:picLocks noChangeAspect="1"/>
              </p:cNvPicPr>
              <p:nvPr/>
            </p:nvPicPr>
            <p:blipFill>
              <a:blip r:embed="rId3"/>
              <a:stretch>
                <a:fillRect/>
              </a:stretch>
            </p:blipFill>
            <p:spPr>
              <a:xfrm>
                <a:off x="4049429" y="4178220"/>
                <a:ext cx="93673" cy="78679"/>
              </a:xfrm>
              <a:prstGeom prst="rect">
                <a:avLst/>
              </a:prstGeom>
            </p:spPr>
          </p:pic>
        </p:grpSp>
        <p:grpSp>
          <p:nvGrpSpPr>
            <p:cNvPr id="128" name="Group 127"/>
            <p:cNvGrpSpPr/>
            <p:nvPr/>
          </p:nvGrpSpPr>
          <p:grpSpPr>
            <a:xfrm>
              <a:off x="1267792" y="3339677"/>
              <a:ext cx="1323975" cy="950416"/>
              <a:chOff x="2164877" y="3396736"/>
              <a:chExt cx="1323975" cy="950416"/>
            </a:xfrm>
          </p:grpSpPr>
          <p:sp>
            <p:nvSpPr>
              <p:cNvPr id="174" name="Rectangle 173"/>
              <p:cNvSpPr/>
              <p:nvPr/>
            </p:nvSpPr>
            <p:spPr bwMode="auto">
              <a:xfrm>
                <a:off x="2164877" y="3396736"/>
                <a:ext cx="1282257" cy="950416"/>
              </a:xfrm>
              <a:prstGeom prst="rect">
                <a:avLst/>
              </a:prstGeom>
              <a:solidFill>
                <a:schemeClr val="bg1"/>
              </a:solidFill>
              <a:ln w="25400">
                <a:solidFill>
                  <a:srgbClr val="505050"/>
                </a:solidFill>
                <a:miter lim="800000"/>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indent="-342900" algn="ctr" defTabSz="932472" fontAlgn="base">
                  <a:lnSpc>
                    <a:spcPct val="90000"/>
                  </a:lnSpc>
                  <a:spcBef>
                    <a:spcPct val="0"/>
                  </a:spcBef>
                  <a:spcAft>
                    <a:spcPct val="0"/>
                  </a:spcAft>
                  <a:buFont typeface="Wingdings 3" panose="05040102010807070707" pitchFamily="18" charset="2"/>
                  <a:buChar char="Æ"/>
                </a:pPr>
                <a:endParaRPr lang="en-US" sz="2000" b="1" dirty="0" err="1">
                  <a:solidFill>
                    <a:schemeClr val="bg1"/>
                  </a:solidFill>
                  <a:latin typeface="+mj-lt"/>
                  <a:ea typeface="Segoe UI" pitchFamily="34" charset="0"/>
                  <a:cs typeface="Segoe UI" pitchFamily="34" charset="0"/>
                </a:endParaRPr>
              </a:p>
            </p:txBody>
          </p:sp>
          <p:pic>
            <p:nvPicPr>
              <p:cNvPr id="175" name="Picture 174"/>
              <p:cNvPicPr>
                <a:picLocks noChangeAspect="1"/>
              </p:cNvPicPr>
              <p:nvPr/>
            </p:nvPicPr>
            <p:blipFill>
              <a:blip r:embed="rId3"/>
              <a:stretch>
                <a:fillRect/>
              </a:stretch>
            </p:blipFill>
            <p:spPr>
              <a:xfrm>
                <a:off x="2238836" y="3475160"/>
                <a:ext cx="93673" cy="78679"/>
              </a:xfrm>
              <a:prstGeom prst="rect">
                <a:avLst/>
              </a:prstGeom>
            </p:spPr>
          </p:pic>
          <p:sp>
            <p:nvSpPr>
              <p:cNvPr id="176" name="TextBox 175"/>
              <p:cNvSpPr txBox="1"/>
              <p:nvPr/>
            </p:nvSpPr>
            <p:spPr>
              <a:xfrm>
                <a:off x="2357015" y="3465343"/>
                <a:ext cx="914400" cy="98313"/>
              </a:xfrm>
              <a:prstGeom prst="rect">
                <a:avLst/>
              </a:prstGeom>
              <a:noFill/>
            </p:spPr>
            <p:txBody>
              <a:bodyPr wrap="square" lIns="0" tIns="0" rIns="0" bIns="0" rtlCol="0" anchor="ctr" anchorCtr="0">
                <a:noAutofit/>
              </a:bodyPr>
              <a:lstStyle/>
              <a:p>
                <a:pPr>
                  <a:lnSpc>
                    <a:spcPct val="90000"/>
                  </a:lnSpc>
                  <a:spcAft>
                    <a:spcPts val="600"/>
                  </a:spcAft>
                </a:pPr>
                <a:r>
                  <a:rPr lang="en-US" sz="600" b="1" dirty="0" err="1">
                    <a:solidFill>
                      <a:schemeClr val="accent5"/>
                    </a:solidFill>
                  </a:rPr>
                  <a:t>FactFinance</a:t>
                </a:r>
                <a:endParaRPr lang="en-US" sz="600" b="1" dirty="0">
                  <a:solidFill>
                    <a:schemeClr val="accent5"/>
                  </a:solidFill>
                </a:endParaRPr>
              </a:p>
            </p:txBody>
          </p:sp>
          <p:sp>
            <p:nvSpPr>
              <p:cNvPr id="177" name="TextBox 176"/>
              <p:cNvSpPr txBox="1"/>
              <p:nvPr/>
            </p:nvSpPr>
            <p:spPr>
              <a:xfrm>
                <a:off x="2430039" y="3595082"/>
                <a:ext cx="1058813" cy="98313"/>
              </a:xfrm>
              <a:prstGeom prst="rect">
                <a:avLst/>
              </a:prstGeom>
              <a:noFill/>
            </p:spPr>
            <p:txBody>
              <a:bodyPr wrap="square" lIns="0" tIns="0" rIns="0" bIns="0" rtlCol="0" anchor="ctr" anchorCtr="0">
                <a:noAutofit/>
              </a:bodyPr>
              <a:lstStyle/>
              <a:p>
                <a:pPr>
                  <a:lnSpc>
                    <a:spcPct val="90000"/>
                  </a:lnSpc>
                  <a:spcAft>
                    <a:spcPts val="600"/>
                  </a:spcAft>
                </a:pPr>
                <a:r>
                  <a:rPr lang="en-US" sz="600" dirty="0" err="1">
                    <a:solidFill>
                      <a:srgbClr val="505050"/>
                    </a:solidFill>
                  </a:rPr>
                  <a:t>FinanceKey</a:t>
                </a:r>
                <a:endParaRPr lang="en-US" sz="600" dirty="0">
                  <a:solidFill>
                    <a:srgbClr val="505050"/>
                  </a:solidFill>
                </a:endParaRPr>
              </a:p>
            </p:txBody>
          </p:sp>
          <p:sp>
            <p:nvSpPr>
              <p:cNvPr id="178" name="TextBox 177"/>
              <p:cNvSpPr txBox="1"/>
              <p:nvPr/>
            </p:nvSpPr>
            <p:spPr>
              <a:xfrm>
                <a:off x="2430039" y="3740371"/>
                <a:ext cx="1058813" cy="98313"/>
              </a:xfrm>
              <a:prstGeom prst="rect">
                <a:avLst/>
              </a:prstGeom>
              <a:noFill/>
            </p:spPr>
            <p:txBody>
              <a:bodyPr wrap="square" lIns="0" tIns="0" rIns="0" bIns="0" rtlCol="0" anchor="ctr" anchorCtr="0">
                <a:noAutofit/>
              </a:bodyPr>
              <a:lstStyle/>
              <a:p>
                <a:pPr>
                  <a:lnSpc>
                    <a:spcPct val="90000"/>
                  </a:lnSpc>
                  <a:spcAft>
                    <a:spcPts val="600"/>
                  </a:spcAft>
                </a:pPr>
                <a:r>
                  <a:rPr lang="en-US" sz="600" dirty="0" err="1">
                    <a:solidFill>
                      <a:srgbClr val="505050"/>
                    </a:solidFill>
                  </a:rPr>
                  <a:t>DateKey</a:t>
                </a:r>
                <a:endParaRPr lang="en-US" sz="600" dirty="0">
                  <a:solidFill>
                    <a:srgbClr val="505050"/>
                  </a:solidFill>
                </a:endParaRPr>
              </a:p>
            </p:txBody>
          </p:sp>
          <p:sp>
            <p:nvSpPr>
              <p:cNvPr id="179" name="TextBox 178"/>
              <p:cNvSpPr txBox="1"/>
              <p:nvPr/>
            </p:nvSpPr>
            <p:spPr>
              <a:xfrm>
                <a:off x="2430039" y="3883515"/>
                <a:ext cx="1058813" cy="98313"/>
              </a:xfrm>
              <a:prstGeom prst="rect">
                <a:avLst/>
              </a:prstGeom>
              <a:noFill/>
            </p:spPr>
            <p:txBody>
              <a:bodyPr wrap="square" lIns="0" tIns="0" rIns="0" bIns="0" rtlCol="0" anchor="ctr" anchorCtr="0">
                <a:noAutofit/>
              </a:bodyPr>
              <a:lstStyle/>
              <a:p>
                <a:pPr>
                  <a:lnSpc>
                    <a:spcPct val="90000"/>
                  </a:lnSpc>
                  <a:spcAft>
                    <a:spcPts val="600"/>
                  </a:spcAft>
                </a:pPr>
                <a:r>
                  <a:rPr lang="en-US" sz="600" dirty="0" err="1">
                    <a:solidFill>
                      <a:srgbClr val="505050"/>
                    </a:solidFill>
                  </a:rPr>
                  <a:t>OrganizationKey</a:t>
                </a:r>
                <a:endParaRPr lang="en-US" sz="600" dirty="0">
                  <a:solidFill>
                    <a:srgbClr val="505050"/>
                  </a:solidFill>
                </a:endParaRPr>
              </a:p>
            </p:txBody>
          </p:sp>
          <p:pic>
            <p:nvPicPr>
              <p:cNvPr id="180" name="Picture 179"/>
              <p:cNvPicPr>
                <a:picLocks noChangeAspect="1"/>
              </p:cNvPicPr>
              <p:nvPr/>
            </p:nvPicPr>
            <p:blipFill>
              <a:blip r:embed="rId3"/>
              <a:stretch>
                <a:fillRect/>
              </a:stretch>
            </p:blipFill>
            <p:spPr>
              <a:xfrm>
                <a:off x="2317373" y="3604899"/>
                <a:ext cx="93673" cy="78679"/>
              </a:xfrm>
              <a:prstGeom prst="rect">
                <a:avLst/>
              </a:prstGeom>
            </p:spPr>
          </p:pic>
          <p:pic>
            <p:nvPicPr>
              <p:cNvPr id="181" name="Picture 180"/>
              <p:cNvPicPr>
                <a:picLocks noChangeAspect="1"/>
              </p:cNvPicPr>
              <p:nvPr/>
            </p:nvPicPr>
            <p:blipFill>
              <a:blip r:embed="rId3"/>
              <a:stretch>
                <a:fillRect/>
              </a:stretch>
            </p:blipFill>
            <p:spPr>
              <a:xfrm>
                <a:off x="2317373" y="3750188"/>
                <a:ext cx="93673" cy="78679"/>
              </a:xfrm>
              <a:prstGeom prst="rect">
                <a:avLst/>
              </a:prstGeom>
            </p:spPr>
          </p:pic>
          <p:pic>
            <p:nvPicPr>
              <p:cNvPr id="182" name="Picture 181"/>
              <p:cNvPicPr>
                <a:picLocks noChangeAspect="1"/>
              </p:cNvPicPr>
              <p:nvPr/>
            </p:nvPicPr>
            <p:blipFill>
              <a:blip r:embed="rId3"/>
              <a:stretch>
                <a:fillRect/>
              </a:stretch>
            </p:blipFill>
            <p:spPr>
              <a:xfrm>
                <a:off x="2317373" y="3893332"/>
                <a:ext cx="93673" cy="78679"/>
              </a:xfrm>
              <a:prstGeom prst="rect">
                <a:avLst/>
              </a:prstGeom>
            </p:spPr>
          </p:pic>
          <p:sp>
            <p:nvSpPr>
              <p:cNvPr id="183" name="TextBox 182"/>
              <p:cNvSpPr txBox="1"/>
              <p:nvPr/>
            </p:nvSpPr>
            <p:spPr>
              <a:xfrm>
                <a:off x="2430039" y="4025259"/>
                <a:ext cx="1058813" cy="98313"/>
              </a:xfrm>
              <a:prstGeom prst="rect">
                <a:avLst/>
              </a:prstGeom>
              <a:noFill/>
            </p:spPr>
            <p:txBody>
              <a:bodyPr wrap="square" lIns="0" tIns="0" rIns="0" bIns="0" rtlCol="0" anchor="ctr" anchorCtr="0">
                <a:noAutofit/>
              </a:bodyPr>
              <a:lstStyle/>
              <a:p>
                <a:pPr>
                  <a:lnSpc>
                    <a:spcPct val="90000"/>
                  </a:lnSpc>
                  <a:spcAft>
                    <a:spcPts val="600"/>
                  </a:spcAft>
                </a:pPr>
                <a:r>
                  <a:rPr lang="en-US" sz="600" dirty="0" err="1">
                    <a:solidFill>
                      <a:srgbClr val="505050"/>
                    </a:solidFill>
                  </a:rPr>
                  <a:t>DepartmentGroup</a:t>
                </a:r>
                <a:r>
                  <a:rPr lang="en-US" sz="600" dirty="0">
                    <a:solidFill>
                      <a:srgbClr val="505050"/>
                    </a:solidFill>
                  </a:rPr>
                  <a:t>…</a:t>
                </a:r>
              </a:p>
            </p:txBody>
          </p:sp>
          <p:sp>
            <p:nvSpPr>
              <p:cNvPr id="184" name="TextBox 183"/>
              <p:cNvSpPr txBox="1"/>
              <p:nvPr/>
            </p:nvSpPr>
            <p:spPr>
              <a:xfrm>
                <a:off x="2430039" y="4168403"/>
                <a:ext cx="1058813" cy="98313"/>
              </a:xfrm>
              <a:prstGeom prst="rect">
                <a:avLst/>
              </a:prstGeom>
              <a:noFill/>
            </p:spPr>
            <p:txBody>
              <a:bodyPr wrap="square" lIns="0" tIns="0" rIns="0" bIns="0" rtlCol="0" anchor="ctr" anchorCtr="0">
                <a:noAutofit/>
              </a:bodyPr>
              <a:lstStyle/>
              <a:p>
                <a:pPr>
                  <a:lnSpc>
                    <a:spcPct val="90000"/>
                  </a:lnSpc>
                  <a:spcAft>
                    <a:spcPts val="600"/>
                  </a:spcAft>
                </a:pPr>
                <a:r>
                  <a:rPr lang="en-US" sz="600" dirty="0" err="1">
                    <a:solidFill>
                      <a:srgbClr val="505050"/>
                    </a:solidFill>
                  </a:rPr>
                  <a:t>ScenarioKey</a:t>
                </a:r>
                <a:endParaRPr lang="en-US" sz="600" dirty="0">
                  <a:solidFill>
                    <a:srgbClr val="505050"/>
                  </a:solidFill>
                </a:endParaRPr>
              </a:p>
            </p:txBody>
          </p:sp>
          <p:pic>
            <p:nvPicPr>
              <p:cNvPr id="185" name="Picture 184"/>
              <p:cNvPicPr>
                <a:picLocks noChangeAspect="1"/>
              </p:cNvPicPr>
              <p:nvPr/>
            </p:nvPicPr>
            <p:blipFill>
              <a:blip r:embed="rId3"/>
              <a:stretch>
                <a:fillRect/>
              </a:stretch>
            </p:blipFill>
            <p:spPr>
              <a:xfrm>
                <a:off x="2317373" y="4035076"/>
                <a:ext cx="93673" cy="78679"/>
              </a:xfrm>
              <a:prstGeom prst="rect">
                <a:avLst/>
              </a:prstGeom>
            </p:spPr>
          </p:pic>
          <p:pic>
            <p:nvPicPr>
              <p:cNvPr id="186" name="Picture 185"/>
              <p:cNvPicPr>
                <a:picLocks noChangeAspect="1"/>
              </p:cNvPicPr>
              <p:nvPr/>
            </p:nvPicPr>
            <p:blipFill>
              <a:blip r:embed="rId3"/>
              <a:stretch>
                <a:fillRect/>
              </a:stretch>
            </p:blipFill>
            <p:spPr>
              <a:xfrm>
                <a:off x="2317373" y="4178220"/>
                <a:ext cx="93673" cy="78679"/>
              </a:xfrm>
              <a:prstGeom prst="rect">
                <a:avLst/>
              </a:prstGeom>
            </p:spPr>
          </p:pic>
        </p:grpSp>
        <p:grpSp>
          <p:nvGrpSpPr>
            <p:cNvPr id="130" name="Group 129"/>
            <p:cNvGrpSpPr/>
            <p:nvPr/>
          </p:nvGrpSpPr>
          <p:grpSpPr>
            <a:xfrm>
              <a:off x="1267792" y="1793409"/>
              <a:ext cx="1323975" cy="950416"/>
              <a:chOff x="418787" y="3396177"/>
              <a:chExt cx="1323975" cy="950416"/>
            </a:xfrm>
          </p:grpSpPr>
          <p:sp>
            <p:nvSpPr>
              <p:cNvPr id="161" name="Rectangle 160"/>
              <p:cNvSpPr/>
              <p:nvPr/>
            </p:nvSpPr>
            <p:spPr bwMode="auto">
              <a:xfrm>
                <a:off x="418787" y="3396177"/>
                <a:ext cx="1282257" cy="950416"/>
              </a:xfrm>
              <a:prstGeom prst="rect">
                <a:avLst/>
              </a:prstGeom>
              <a:solidFill>
                <a:schemeClr val="bg1"/>
              </a:solidFill>
              <a:ln w="25400">
                <a:solidFill>
                  <a:srgbClr val="505050"/>
                </a:solidFill>
                <a:miter lim="800000"/>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indent="-342900" algn="ctr" defTabSz="932472" fontAlgn="base">
                  <a:lnSpc>
                    <a:spcPct val="90000"/>
                  </a:lnSpc>
                  <a:spcBef>
                    <a:spcPct val="0"/>
                  </a:spcBef>
                  <a:spcAft>
                    <a:spcPct val="0"/>
                  </a:spcAft>
                  <a:buFont typeface="Wingdings 3" panose="05040102010807070707" pitchFamily="18" charset="2"/>
                  <a:buChar char="Æ"/>
                </a:pPr>
                <a:endParaRPr lang="en-US" sz="2000" b="1" dirty="0" err="1">
                  <a:solidFill>
                    <a:schemeClr val="bg1"/>
                  </a:solidFill>
                  <a:latin typeface="+mj-lt"/>
                  <a:ea typeface="Segoe UI" pitchFamily="34" charset="0"/>
                  <a:cs typeface="Segoe UI" pitchFamily="34" charset="0"/>
                </a:endParaRPr>
              </a:p>
            </p:txBody>
          </p:sp>
          <p:pic>
            <p:nvPicPr>
              <p:cNvPr id="162" name="Picture 161"/>
              <p:cNvPicPr>
                <a:picLocks noChangeAspect="1"/>
              </p:cNvPicPr>
              <p:nvPr/>
            </p:nvPicPr>
            <p:blipFill>
              <a:blip r:embed="rId3"/>
              <a:stretch>
                <a:fillRect/>
              </a:stretch>
            </p:blipFill>
            <p:spPr>
              <a:xfrm>
                <a:off x="492746" y="3474601"/>
                <a:ext cx="93673" cy="78679"/>
              </a:xfrm>
              <a:prstGeom prst="rect">
                <a:avLst/>
              </a:prstGeom>
            </p:spPr>
          </p:pic>
          <p:sp>
            <p:nvSpPr>
              <p:cNvPr id="163" name="TextBox 162"/>
              <p:cNvSpPr txBox="1"/>
              <p:nvPr/>
            </p:nvSpPr>
            <p:spPr>
              <a:xfrm>
                <a:off x="610925" y="3464784"/>
                <a:ext cx="914400" cy="98313"/>
              </a:xfrm>
              <a:prstGeom prst="rect">
                <a:avLst/>
              </a:prstGeom>
              <a:noFill/>
            </p:spPr>
            <p:txBody>
              <a:bodyPr wrap="square" lIns="0" tIns="0" rIns="0" bIns="0" rtlCol="0" anchor="ctr" anchorCtr="0">
                <a:noAutofit/>
              </a:bodyPr>
              <a:lstStyle/>
              <a:p>
                <a:pPr>
                  <a:lnSpc>
                    <a:spcPct val="90000"/>
                  </a:lnSpc>
                  <a:spcAft>
                    <a:spcPts val="600"/>
                  </a:spcAft>
                </a:pPr>
                <a:r>
                  <a:rPr lang="en-US" sz="600" b="1" dirty="0" err="1">
                    <a:solidFill>
                      <a:schemeClr val="accent5"/>
                    </a:solidFill>
                  </a:rPr>
                  <a:t>DimOrganization</a:t>
                </a:r>
                <a:endParaRPr lang="en-US" sz="600" b="1" dirty="0">
                  <a:solidFill>
                    <a:schemeClr val="accent5"/>
                  </a:solidFill>
                </a:endParaRPr>
              </a:p>
            </p:txBody>
          </p:sp>
          <p:sp>
            <p:nvSpPr>
              <p:cNvPr id="164" name="TextBox 163"/>
              <p:cNvSpPr txBox="1"/>
              <p:nvPr/>
            </p:nvSpPr>
            <p:spPr>
              <a:xfrm>
                <a:off x="683949" y="3594523"/>
                <a:ext cx="1058813" cy="98313"/>
              </a:xfrm>
              <a:prstGeom prst="rect">
                <a:avLst/>
              </a:prstGeom>
              <a:noFill/>
            </p:spPr>
            <p:txBody>
              <a:bodyPr wrap="square" lIns="0" tIns="0" rIns="0" bIns="0" rtlCol="0" anchor="ctr" anchorCtr="0">
                <a:noAutofit/>
              </a:bodyPr>
              <a:lstStyle/>
              <a:p>
                <a:pPr>
                  <a:lnSpc>
                    <a:spcPct val="90000"/>
                  </a:lnSpc>
                  <a:spcAft>
                    <a:spcPts val="600"/>
                  </a:spcAft>
                </a:pPr>
                <a:r>
                  <a:rPr lang="en-US" sz="600" dirty="0" err="1">
                    <a:solidFill>
                      <a:srgbClr val="505050"/>
                    </a:solidFill>
                  </a:rPr>
                  <a:t>OrganizationKey</a:t>
                </a:r>
                <a:endParaRPr lang="en-US" sz="600" dirty="0">
                  <a:solidFill>
                    <a:srgbClr val="505050"/>
                  </a:solidFill>
                </a:endParaRPr>
              </a:p>
            </p:txBody>
          </p:sp>
          <p:sp>
            <p:nvSpPr>
              <p:cNvPr id="165" name="TextBox 164"/>
              <p:cNvSpPr txBox="1"/>
              <p:nvPr/>
            </p:nvSpPr>
            <p:spPr>
              <a:xfrm>
                <a:off x="683949" y="3739812"/>
                <a:ext cx="1058813" cy="98313"/>
              </a:xfrm>
              <a:prstGeom prst="rect">
                <a:avLst/>
              </a:prstGeom>
              <a:noFill/>
            </p:spPr>
            <p:txBody>
              <a:bodyPr wrap="square" lIns="0" tIns="0" rIns="0" bIns="0" rtlCol="0" anchor="ctr" anchorCtr="0">
                <a:noAutofit/>
              </a:bodyPr>
              <a:lstStyle/>
              <a:p>
                <a:pPr>
                  <a:lnSpc>
                    <a:spcPct val="90000"/>
                  </a:lnSpc>
                  <a:spcAft>
                    <a:spcPts val="600"/>
                  </a:spcAft>
                </a:pPr>
                <a:r>
                  <a:rPr lang="en-US" sz="600" dirty="0" err="1">
                    <a:solidFill>
                      <a:srgbClr val="505050"/>
                    </a:solidFill>
                  </a:rPr>
                  <a:t>ParnentOrganization</a:t>
                </a:r>
                <a:endParaRPr lang="en-US" sz="600" dirty="0">
                  <a:solidFill>
                    <a:srgbClr val="505050"/>
                  </a:solidFill>
                </a:endParaRPr>
              </a:p>
            </p:txBody>
          </p:sp>
          <p:sp>
            <p:nvSpPr>
              <p:cNvPr id="166" name="TextBox 165"/>
              <p:cNvSpPr txBox="1"/>
              <p:nvPr/>
            </p:nvSpPr>
            <p:spPr>
              <a:xfrm>
                <a:off x="683949" y="3882956"/>
                <a:ext cx="1058813" cy="98313"/>
              </a:xfrm>
              <a:prstGeom prst="rect">
                <a:avLst/>
              </a:prstGeom>
              <a:noFill/>
            </p:spPr>
            <p:txBody>
              <a:bodyPr wrap="square" lIns="0" tIns="0" rIns="0" bIns="0" rtlCol="0" anchor="ctr" anchorCtr="0">
                <a:noAutofit/>
              </a:bodyPr>
              <a:lstStyle/>
              <a:p>
                <a:pPr>
                  <a:lnSpc>
                    <a:spcPct val="90000"/>
                  </a:lnSpc>
                  <a:spcAft>
                    <a:spcPts val="600"/>
                  </a:spcAft>
                </a:pPr>
                <a:r>
                  <a:rPr lang="en-US" sz="600" dirty="0" err="1">
                    <a:solidFill>
                      <a:srgbClr val="505050"/>
                    </a:solidFill>
                  </a:rPr>
                  <a:t>PercentageOfOwn</a:t>
                </a:r>
                <a:r>
                  <a:rPr lang="en-US" sz="600" dirty="0">
                    <a:solidFill>
                      <a:srgbClr val="505050"/>
                    </a:solidFill>
                  </a:rPr>
                  <a:t>…</a:t>
                </a:r>
              </a:p>
            </p:txBody>
          </p:sp>
          <p:pic>
            <p:nvPicPr>
              <p:cNvPr id="167" name="Picture 166"/>
              <p:cNvPicPr>
                <a:picLocks noChangeAspect="1"/>
              </p:cNvPicPr>
              <p:nvPr/>
            </p:nvPicPr>
            <p:blipFill>
              <a:blip r:embed="rId3"/>
              <a:stretch>
                <a:fillRect/>
              </a:stretch>
            </p:blipFill>
            <p:spPr>
              <a:xfrm>
                <a:off x="571283" y="3604340"/>
                <a:ext cx="93673" cy="78679"/>
              </a:xfrm>
              <a:prstGeom prst="rect">
                <a:avLst/>
              </a:prstGeom>
            </p:spPr>
          </p:pic>
          <p:pic>
            <p:nvPicPr>
              <p:cNvPr id="168" name="Picture 167"/>
              <p:cNvPicPr>
                <a:picLocks noChangeAspect="1"/>
              </p:cNvPicPr>
              <p:nvPr/>
            </p:nvPicPr>
            <p:blipFill>
              <a:blip r:embed="rId3"/>
              <a:stretch>
                <a:fillRect/>
              </a:stretch>
            </p:blipFill>
            <p:spPr>
              <a:xfrm>
                <a:off x="571283" y="3749629"/>
                <a:ext cx="93673" cy="78679"/>
              </a:xfrm>
              <a:prstGeom prst="rect">
                <a:avLst/>
              </a:prstGeom>
            </p:spPr>
          </p:pic>
          <p:pic>
            <p:nvPicPr>
              <p:cNvPr id="169" name="Picture 168"/>
              <p:cNvPicPr>
                <a:picLocks noChangeAspect="1"/>
              </p:cNvPicPr>
              <p:nvPr/>
            </p:nvPicPr>
            <p:blipFill>
              <a:blip r:embed="rId3"/>
              <a:stretch>
                <a:fillRect/>
              </a:stretch>
            </p:blipFill>
            <p:spPr>
              <a:xfrm>
                <a:off x="571283" y="3892773"/>
                <a:ext cx="93673" cy="78679"/>
              </a:xfrm>
              <a:prstGeom prst="rect">
                <a:avLst/>
              </a:prstGeom>
            </p:spPr>
          </p:pic>
          <p:sp>
            <p:nvSpPr>
              <p:cNvPr id="170" name="TextBox 169"/>
              <p:cNvSpPr txBox="1"/>
              <p:nvPr/>
            </p:nvSpPr>
            <p:spPr>
              <a:xfrm>
                <a:off x="683949" y="4024700"/>
                <a:ext cx="1058813" cy="98313"/>
              </a:xfrm>
              <a:prstGeom prst="rect">
                <a:avLst/>
              </a:prstGeom>
              <a:noFill/>
            </p:spPr>
            <p:txBody>
              <a:bodyPr wrap="square" lIns="0" tIns="0" rIns="0" bIns="0" rtlCol="0" anchor="ctr" anchorCtr="0">
                <a:noAutofit/>
              </a:bodyPr>
              <a:lstStyle/>
              <a:p>
                <a:pPr>
                  <a:lnSpc>
                    <a:spcPct val="90000"/>
                  </a:lnSpc>
                  <a:spcAft>
                    <a:spcPts val="600"/>
                  </a:spcAft>
                </a:pPr>
                <a:r>
                  <a:rPr lang="en-US" sz="600" dirty="0" err="1">
                    <a:solidFill>
                      <a:srgbClr val="505050"/>
                    </a:solidFill>
                  </a:rPr>
                  <a:t>OrganizationName</a:t>
                </a:r>
                <a:endParaRPr lang="en-US" sz="600" dirty="0">
                  <a:solidFill>
                    <a:srgbClr val="505050"/>
                  </a:solidFill>
                </a:endParaRPr>
              </a:p>
            </p:txBody>
          </p:sp>
          <p:sp>
            <p:nvSpPr>
              <p:cNvPr id="171" name="TextBox 170"/>
              <p:cNvSpPr txBox="1"/>
              <p:nvPr/>
            </p:nvSpPr>
            <p:spPr>
              <a:xfrm>
                <a:off x="683949" y="4167844"/>
                <a:ext cx="1058813" cy="98313"/>
              </a:xfrm>
              <a:prstGeom prst="rect">
                <a:avLst/>
              </a:prstGeom>
              <a:noFill/>
            </p:spPr>
            <p:txBody>
              <a:bodyPr wrap="square" lIns="0" tIns="0" rIns="0" bIns="0" rtlCol="0" anchor="ctr" anchorCtr="0">
                <a:noAutofit/>
              </a:bodyPr>
              <a:lstStyle/>
              <a:p>
                <a:pPr>
                  <a:lnSpc>
                    <a:spcPct val="90000"/>
                  </a:lnSpc>
                  <a:spcAft>
                    <a:spcPts val="600"/>
                  </a:spcAft>
                </a:pPr>
                <a:r>
                  <a:rPr lang="en-US" sz="600" dirty="0" err="1">
                    <a:solidFill>
                      <a:srgbClr val="505050"/>
                    </a:solidFill>
                  </a:rPr>
                  <a:t>CurrencyKey</a:t>
                </a:r>
                <a:endParaRPr lang="en-US" sz="600" dirty="0">
                  <a:solidFill>
                    <a:srgbClr val="505050"/>
                  </a:solidFill>
                </a:endParaRPr>
              </a:p>
            </p:txBody>
          </p:sp>
          <p:pic>
            <p:nvPicPr>
              <p:cNvPr id="172" name="Picture 171"/>
              <p:cNvPicPr>
                <a:picLocks noChangeAspect="1"/>
              </p:cNvPicPr>
              <p:nvPr/>
            </p:nvPicPr>
            <p:blipFill>
              <a:blip r:embed="rId3"/>
              <a:stretch>
                <a:fillRect/>
              </a:stretch>
            </p:blipFill>
            <p:spPr>
              <a:xfrm>
                <a:off x="571283" y="4034517"/>
                <a:ext cx="93673" cy="78679"/>
              </a:xfrm>
              <a:prstGeom prst="rect">
                <a:avLst/>
              </a:prstGeom>
            </p:spPr>
          </p:pic>
          <p:pic>
            <p:nvPicPr>
              <p:cNvPr id="173" name="Picture 172"/>
              <p:cNvPicPr>
                <a:picLocks noChangeAspect="1"/>
              </p:cNvPicPr>
              <p:nvPr/>
            </p:nvPicPr>
            <p:blipFill>
              <a:blip r:embed="rId3"/>
              <a:stretch>
                <a:fillRect/>
              </a:stretch>
            </p:blipFill>
            <p:spPr>
              <a:xfrm>
                <a:off x="571283" y="4177661"/>
                <a:ext cx="93673" cy="78679"/>
              </a:xfrm>
              <a:prstGeom prst="rect">
                <a:avLst/>
              </a:prstGeom>
            </p:spPr>
          </p:pic>
        </p:grpSp>
        <p:grpSp>
          <p:nvGrpSpPr>
            <p:cNvPr id="131" name="Group 130"/>
            <p:cNvGrpSpPr/>
            <p:nvPr/>
          </p:nvGrpSpPr>
          <p:grpSpPr>
            <a:xfrm>
              <a:off x="1267792" y="4906483"/>
              <a:ext cx="1323975" cy="950416"/>
              <a:chOff x="3035837" y="4633808"/>
              <a:chExt cx="1323975" cy="950416"/>
            </a:xfrm>
          </p:grpSpPr>
          <p:sp>
            <p:nvSpPr>
              <p:cNvPr id="154" name="Rectangle 153"/>
              <p:cNvSpPr/>
              <p:nvPr/>
            </p:nvSpPr>
            <p:spPr bwMode="auto">
              <a:xfrm>
                <a:off x="3035837" y="4633808"/>
                <a:ext cx="1282257" cy="950416"/>
              </a:xfrm>
              <a:prstGeom prst="rect">
                <a:avLst/>
              </a:prstGeom>
              <a:solidFill>
                <a:schemeClr val="bg1"/>
              </a:solidFill>
              <a:ln w="25400">
                <a:solidFill>
                  <a:srgbClr val="505050"/>
                </a:solidFill>
                <a:miter lim="800000"/>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indent="-342900" algn="ctr" defTabSz="932472" fontAlgn="base">
                  <a:lnSpc>
                    <a:spcPct val="90000"/>
                  </a:lnSpc>
                  <a:spcBef>
                    <a:spcPct val="0"/>
                  </a:spcBef>
                  <a:spcAft>
                    <a:spcPct val="0"/>
                  </a:spcAft>
                  <a:buFont typeface="Wingdings 3" panose="05040102010807070707" pitchFamily="18" charset="2"/>
                  <a:buChar char="Æ"/>
                </a:pPr>
                <a:endParaRPr lang="en-US" sz="2000" b="1" dirty="0" err="1">
                  <a:solidFill>
                    <a:schemeClr val="bg1"/>
                  </a:solidFill>
                  <a:latin typeface="+mj-lt"/>
                  <a:ea typeface="Segoe UI" pitchFamily="34" charset="0"/>
                  <a:cs typeface="Segoe UI" pitchFamily="34" charset="0"/>
                </a:endParaRPr>
              </a:p>
            </p:txBody>
          </p:sp>
          <p:pic>
            <p:nvPicPr>
              <p:cNvPr id="155" name="Picture 154"/>
              <p:cNvPicPr>
                <a:picLocks noChangeAspect="1"/>
              </p:cNvPicPr>
              <p:nvPr/>
            </p:nvPicPr>
            <p:blipFill>
              <a:blip r:embed="rId3"/>
              <a:stretch>
                <a:fillRect/>
              </a:stretch>
            </p:blipFill>
            <p:spPr>
              <a:xfrm>
                <a:off x="3109796" y="4712232"/>
                <a:ext cx="93673" cy="78679"/>
              </a:xfrm>
              <a:prstGeom prst="rect">
                <a:avLst/>
              </a:prstGeom>
            </p:spPr>
          </p:pic>
          <p:sp>
            <p:nvSpPr>
              <p:cNvPr id="156" name="TextBox 155"/>
              <p:cNvSpPr txBox="1"/>
              <p:nvPr/>
            </p:nvSpPr>
            <p:spPr>
              <a:xfrm>
                <a:off x="3227975" y="4702415"/>
                <a:ext cx="914400" cy="98313"/>
              </a:xfrm>
              <a:prstGeom prst="rect">
                <a:avLst/>
              </a:prstGeom>
              <a:noFill/>
            </p:spPr>
            <p:txBody>
              <a:bodyPr wrap="square" lIns="0" tIns="0" rIns="0" bIns="0" rtlCol="0" anchor="ctr" anchorCtr="0">
                <a:noAutofit/>
              </a:bodyPr>
              <a:lstStyle/>
              <a:p>
                <a:pPr>
                  <a:lnSpc>
                    <a:spcPct val="90000"/>
                  </a:lnSpc>
                  <a:spcAft>
                    <a:spcPts val="600"/>
                  </a:spcAft>
                </a:pPr>
                <a:r>
                  <a:rPr lang="en-US" sz="600" b="1" dirty="0" err="1">
                    <a:solidFill>
                      <a:schemeClr val="accent5"/>
                    </a:solidFill>
                  </a:rPr>
                  <a:t>DimAccount</a:t>
                </a:r>
                <a:endParaRPr lang="en-US" sz="600" b="1" dirty="0">
                  <a:solidFill>
                    <a:schemeClr val="accent5"/>
                  </a:solidFill>
                </a:endParaRPr>
              </a:p>
            </p:txBody>
          </p:sp>
          <p:sp>
            <p:nvSpPr>
              <p:cNvPr id="157" name="TextBox 156"/>
              <p:cNvSpPr txBox="1"/>
              <p:nvPr/>
            </p:nvSpPr>
            <p:spPr>
              <a:xfrm>
                <a:off x="3300999" y="4832154"/>
                <a:ext cx="1058813" cy="98313"/>
              </a:xfrm>
              <a:prstGeom prst="rect">
                <a:avLst/>
              </a:prstGeom>
              <a:noFill/>
            </p:spPr>
            <p:txBody>
              <a:bodyPr wrap="square" lIns="0" tIns="0" rIns="0" bIns="0" rtlCol="0" anchor="ctr" anchorCtr="0">
                <a:noAutofit/>
              </a:bodyPr>
              <a:lstStyle/>
              <a:p>
                <a:pPr>
                  <a:lnSpc>
                    <a:spcPct val="90000"/>
                  </a:lnSpc>
                  <a:spcAft>
                    <a:spcPts val="600"/>
                  </a:spcAft>
                </a:pPr>
                <a:r>
                  <a:rPr lang="en-US" sz="600" dirty="0" err="1">
                    <a:solidFill>
                      <a:srgbClr val="505050"/>
                    </a:solidFill>
                  </a:rPr>
                  <a:t>ScenarioKey</a:t>
                </a:r>
                <a:endParaRPr lang="en-US" sz="600" dirty="0">
                  <a:solidFill>
                    <a:srgbClr val="505050"/>
                  </a:solidFill>
                </a:endParaRPr>
              </a:p>
            </p:txBody>
          </p:sp>
          <p:sp>
            <p:nvSpPr>
              <p:cNvPr id="158" name="TextBox 157"/>
              <p:cNvSpPr txBox="1"/>
              <p:nvPr/>
            </p:nvSpPr>
            <p:spPr>
              <a:xfrm>
                <a:off x="3300999" y="4977443"/>
                <a:ext cx="1058813" cy="98313"/>
              </a:xfrm>
              <a:prstGeom prst="rect">
                <a:avLst/>
              </a:prstGeom>
              <a:noFill/>
            </p:spPr>
            <p:txBody>
              <a:bodyPr wrap="square" lIns="0" tIns="0" rIns="0" bIns="0" rtlCol="0" anchor="ctr" anchorCtr="0">
                <a:noAutofit/>
              </a:bodyPr>
              <a:lstStyle/>
              <a:p>
                <a:pPr>
                  <a:lnSpc>
                    <a:spcPct val="90000"/>
                  </a:lnSpc>
                  <a:spcAft>
                    <a:spcPts val="600"/>
                  </a:spcAft>
                </a:pPr>
                <a:r>
                  <a:rPr lang="en-US" sz="600" dirty="0" err="1">
                    <a:solidFill>
                      <a:srgbClr val="505050"/>
                    </a:solidFill>
                  </a:rPr>
                  <a:t>ScenarioName</a:t>
                </a:r>
                <a:endParaRPr lang="en-US" sz="600" dirty="0">
                  <a:solidFill>
                    <a:srgbClr val="505050"/>
                  </a:solidFill>
                </a:endParaRPr>
              </a:p>
            </p:txBody>
          </p:sp>
          <p:pic>
            <p:nvPicPr>
              <p:cNvPr id="159" name="Picture 158"/>
              <p:cNvPicPr>
                <a:picLocks noChangeAspect="1"/>
              </p:cNvPicPr>
              <p:nvPr/>
            </p:nvPicPr>
            <p:blipFill>
              <a:blip r:embed="rId3"/>
              <a:stretch>
                <a:fillRect/>
              </a:stretch>
            </p:blipFill>
            <p:spPr>
              <a:xfrm>
                <a:off x="3188333" y="4841971"/>
                <a:ext cx="93673" cy="78679"/>
              </a:xfrm>
              <a:prstGeom prst="rect">
                <a:avLst/>
              </a:prstGeom>
            </p:spPr>
          </p:pic>
          <p:pic>
            <p:nvPicPr>
              <p:cNvPr id="160" name="Picture 159"/>
              <p:cNvPicPr>
                <a:picLocks noChangeAspect="1"/>
              </p:cNvPicPr>
              <p:nvPr/>
            </p:nvPicPr>
            <p:blipFill>
              <a:blip r:embed="rId3"/>
              <a:stretch>
                <a:fillRect/>
              </a:stretch>
            </p:blipFill>
            <p:spPr>
              <a:xfrm>
                <a:off x="3188333" y="4987260"/>
                <a:ext cx="93673" cy="78679"/>
              </a:xfrm>
              <a:prstGeom prst="rect">
                <a:avLst/>
              </a:prstGeom>
            </p:spPr>
          </p:pic>
        </p:grpSp>
        <p:cxnSp>
          <p:nvCxnSpPr>
            <p:cNvPr id="132" name="Straight Connector 131"/>
            <p:cNvCxnSpPr/>
            <p:nvPr/>
          </p:nvCxnSpPr>
          <p:spPr>
            <a:xfrm>
              <a:off x="402636" y="3810809"/>
              <a:ext cx="677134" cy="0"/>
            </a:xfrm>
            <a:prstGeom prst="line">
              <a:avLst/>
            </a:prstGeom>
            <a:ln w="12700">
              <a:solidFill>
                <a:srgbClr val="505050"/>
              </a:solidFill>
              <a:headEnd type="none"/>
              <a:tailEnd type="none"/>
            </a:ln>
          </p:spPr>
          <p:style>
            <a:lnRef idx="1">
              <a:schemeClr val="accent1"/>
            </a:lnRef>
            <a:fillRef idx="0">
              <a:schemeClr val="accent1"/>
            </a:fillRef>
            <a:effectRef idx="0">
              <a:schemeClr val="accent1"/>
            </a:effectRef>
            <a:fontRef idx="minor">
              <a:schemeClr val="tx1"/>
            </a:fontRef>
          </p:style>
        </p:cxnSp>
        <p:pic>
          <p:nvPicPr>
            <p:cNvPr id="133" name="Picture 132"/>
            <p:cNvPicPr>
              <a:picLocks noChangeAspect="1"/>
            </p:cNvPicPr>
            <p:nvPr/>
          </p:nvPicPr>
          <p:blipFill>
            <a:blip r:embed="rId4"/>
            <a:stretch>
              <a:fillRect/>
            </a:stretch>
          </p:blipFill>
          <p:spPr>
            <a:xfrm>
              <a:off x="710239" y="3745905"/>
              <a:ext cx="241498" cy="137960"/>
            </a:xfrm>
            <a:prstGeom prst="rect">
              <a:avLst/>
            </a:prstGeom>
          </p:spPr>
        </p:pic>
        <p:sp>
          <p:nvSpPr>
            <p:cNvPr id="134" name="TextBox 133"/>
            <p:cNvSpPr txBox="1"/>
            <p:nvPr/>
          </p:nvSpPr>
          <p:spPr>
            <a:xfrm>
              <a:off x="1113107" y="3718567"/>
              <a:ext cx="166564" cy="332399"/>
            </a:xfrm>
            <a:prstGeom prst="rect">
              <a:avLst/>
            </a:prstGeom>
            <a:noFill/>
          </p:spPr>
          <p:txBody>
            <a:bodyPr wrap="square" lIns="0" tIns="0" rIns="0" bIns="0" rtlCol="0">
              <a:spAutoFit/>
            </a:bodyPr>
            <a:lstStyle/>
            <a:p>
              <a:pPr>
                <a:lnSpc>
                  <a:spcPct val="90000"/>
                </a:lnSpc>
                <a:spcAft>
                  <a:spcPts val="600"/>
                </a:spcAft>
              </a:pPr>
              <a:r>
                <a:rPr lang="en-US" sz="2400" dirty="0">
                  <a:gradFill>
                    <a:gsLst>
                      <a:gs pos="2917">
                        <a:schemeClr val="tx1"/>
                      </a:gs>
                      <a:gs pos="30000">
                        <a:schemeClr val="tx1"/>
                      </a:gs>
                    </a:gsLst>
                    <a:lin ang="5400000" scaled="0"/>
                  </a:gradFill>
                </a:rPr>
                <a:t>*</a:t>
              </a:r>
            </a:p>
          </p:txBody>
        </p:sp>
        <p:sp>
          <p:nvSpPr>
            <p:cNvPr id="135" name="TextBox 134"/>
            <p:cNvSpPr txBox="1"/>
            <p:nvPr/>
          </p:nvSpPr>
          <p:spPr>
            <a:xfrm>
              <a:off x="1867813" y="3144635"/>
              <a:ext cx="166564" cy="332399"/>
            </a:xfrm>
            <a:prstGeom prst="rect">
              <a:avLst/>
            </a:prstGeom>
            <a:noFill/>
          </p:spPr>
          <p:txBody>
            <a:bodyPr wrap="square" lIns="0" tIns="0" rIns="0" bIns="0" rtlCol="0">
              <a:spAutoFit/>
            </a:bodyPr>
            <a:lstStyle/>
            <a:p>
              <a:pPr>
                <a:lnSpc>
                  <a:spcPct val="90000"/>
                </a:lnSpc>
                <a:spcAft>
                  <a:spcPts val="600"/>
                </a:spcAft>
              </a:pPr>
              <a:r>
                <a:rPr lang="en-US" sz="2400" dirty="0">
                  <a:gradFill>
                    <a:gsLst>
                      <a:gs pos="2917">
                        <a:schemeClr val="tx1"/>
                      </a:gs>
                      <a:gs pos="30000">
                        <a:schemeClr val="tx1"/>
                      </a:gs>
                    </a:gsLst>
                    <a:lin ang="5400000" scaled="0"/>
                  </a:gradFill>
                </a:rPr>
                <a:t>*</a:t>
              </a:r>
            </a:p>
          </p:txBody>
        </p:sp>
        <p:pic>
          <p:nvPicPr>
            <p:cNvPr id="136" name="Picture 135"/>
            <p:cNvPicPr>
              <a:picLocks noChangeAspect="1"/>
            </p:cNvPicPr>
            <p:nvPr/>
          </p:nvPicPr>
          <p:blipFill>
            <a:blip r:embed="rId4"/>
            <a:stretch>
              <a:fillRect/>
            </a:stretch>
          </p:blipFill>
          <p:spPr>
            <a:xfrm rot="5400000">
              <a:off x="1809030" y="2969318"/>
              <a:ext cx="241498" cy="137960"/>
            </a:xfrm>
            <a:prstGeom prst="rect">
              <a:avLst/>
            </a:prstGeom>
          </p:spPr>
        </p:pic>
        <p:sp>
          <p:nvSpPr>
            <p:cNvPr id="137" name="TextBox 136"/>
            <p:cNvSpPr txBox="1"/>
            <p:nvPr/>
          </p:nvSpPr>
          <p:spPr>
            <a:xfrm>
              <a:off x="1892228" y="2779725"/>
              <a:ext cx="166564" cy="138499"/>
            </a:xfrm>
            <a:prstGeom prst="rect">
              <a:avLst/>
            </a:prstGeom>
            <a:noFill/>
          </p:spPr>
          <p:txBody>
            <a:bodyPr wrap="square" lIns="0" tIns="0" rIns="0" bIns="0" rtlCol="0">
              <a:spAutoFit/>
            </a:bodyPr>
            <a:lstStyle/>
            <a:p>
              <a:pPr>
                <a:lnSpc>
                  <a:spcPct val="90000"/>
                </a:lnSpc>
                <a:spcAft>
                  <a:spcPts val="600"/>
                </a:spcAft>
              </a:pPr>
              <a:r>
                <a:rPr lang="en-US" sz="1000" b="1" dirty="0">
                  <a:gradFill>
                    <a:gsLst>
                      <a:gs pos="2917">
                        <a:schemeClr val="tx1"/>
                      </a:gs>
                      <a:gs pos="30000">
                        <a:schemeClr val="tx1"/>
                      </a:gs>
                    </a:gsLst>
                    <a:lin ang="5400000" scaled="0"/>
                  </a:gradFill>
                </a:rPr>
                <a:t>1</a:t>
              </a:r>
            </a:p>
          </p:txBody>
        </p:sp>
        <p:grpSp>
          <p:nvGrpSpPr>
            <p:cNvPr id="138" name="Group 137"/>
            <p:cNvGrpSpPr/>
            <p:nvPr/>
          </p:nvGrpSpPr>
          <p:grpSpPr>
            <a:xfrm>
              <a:off x="2582796" y="2994602"/>
              <a:ext cx="525354" cy="828925"/>
              <a:chOff x="2582796" y="2930211"/>
              <a:chExt cx="525354" cy="828925"/>
            </a:xfrm>
          </p:grpSpPr>
          <p:pic>
            <p:nvPicPr>
              <p:cNvPr id="149" name="Picture 148"/>
              <p:cNvPicPr>
                <a:picLocks noChangeAspect="1"/>
              </p:cNvPicPr>
              <p:nvPr/>
            </p:nvPicPr>
            <p:blipFill>
              <a:blip r:embed="rId4"/>
              <a:stretch>
                <a:fillRect/>
              </a:stretch>
            </p:blipFill>
            <p:spPr>
              <a:xfrm rot="5400000">
                <a:off x="2705563" y="3196833"/>
                <a:ext cx="241498" cy="137960"/>
              </a:xfrm>
              <a:prstGeom prst="rect">
                <a:avLst/>
              </a:prstGeom>
            </p:spPr>
          </p:pic>
          <p:cxnSp>
            <p:nvCxnSpPr>
              <p:cNvPr id="150" name="Elbow Connector 149"/>
              <p:cNvCxnSpPr/>
              <p:nvPr/>
            </p:nvCxnSpPr>
            <p:spPr>
              <a:xfrm flipV="1">
                <a:off x="2717626" y="3358990"/>
                <a:ext cx="105075" cy="153685"/>
              </a:xfrm>
              <a:prstGeom prst="bentConnector2">
                <a:avLst/>
              </a:prstGeom>
              <a:ln w="12700">
                <a:solidFill>
                  <a:srgbClr val="505050"/>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151" name="TextBox 150"/>
              <p:cNvSpPr txBox="1"/>
              <p:nvPr/>
            </p:nvSpPr>
            <p:spPr>
              <a:xfrm>
                <a:off x="2582796" y="3426737"/>
                <a:ext cx="166564" cy="332399"/>
              </a:xfrm>
              <a:prstGeom prst="rect">
                <a:avLst/>
              </a:prstGeom>
              <a:noFill/>
            </p:spPr>
            <p:txBody>
              <a:bodyPr wrap="square" lIns="0" tIns="0" rIns="0" bIns="0" rtlCol="0">
                <a:spAutoFit/>
              </a:bodyPr>
              <a:lstStyle/>
              <a:p>
                <a:pPr>
                  <a:lnSpc>
                    <a:spcPct val="90000"/>
                  </a:lnSpc>
                  <a:spcAft>
                    <a:spcPts val="600"/>
                  </a:spcAft>
                </a:pPr>
                <a:r>
                  <a:rPr lang="en-US" sz="2400" dirty="0">
                    <a:gradFill>
                      <a:gsLst>
                        <a:gs pos="2917">
                          <a:schemeClr val="tx1"/>
                        </a:gs>
                        <a:gs pos="30000">
                          <a:schemeClr val="tx1"/>
                        </a:gs>
                      </a:gsLst>
                      <a:lin ang="5400000" scaled="0"/>
                    </a:gradFill>
                  </a:rPr>
                  <a:t>*</a:t>
                </a:r>
              </a:p>
            </p:txBody>
          </p:sp>
          <p:sp>
            <p:nvSpPr>
              <p:cNvPr id="152" name="TextBox 151"/>
              <p:cNvSpPr txBox="1"/>
              <p:nvPr/>
            </p:nvSpPr>
            <p:spPr>
              <a:xfrm>
                <a:off x="2941586" y="2930211"/>
                <a:ext cx="166564" cy="138499"/>
              </a:xfrm>
              <a:prstGeom prst="rect">
                <a:avLst/>
              </a:prstGeom>
              <a:noFill/>
            </p:spPr>
            <p:txBody>
              <a:bodyPr wrap="square" lIns="0" tIns="0" rIns="0" bIns="0" rtlCol="0">
                <a:spAutoFit/>
              </a:bodyPr>
              <a:lstStyle/>
              <a:p>
                <a:pPr>
                  <a:lnSpc>
                    <a:spcPct val="90000"/>
                  </a:lnSpc>
                  <a:spcAft>
                    <a:spcPts val="600"/>
                  </a:spcAft>
                </a:pPr>
                <a:r>
                  <a:rPr lang="en-US" sz="1000" b="1" dirty="0">
                    <a:gradFill>
                      <a:gsLst>
                        <a:gs pos="2917">
                          <a:schemeClr val="tx1"/>
                        </a:gs>
                        <a:gs pos="30000">
                          <a:schemeClr val="tx1"/>
                        </a:gs>
                      </a:gsLst>
                      <a:lin ang="5400000" scaled="0"/>
                    </a:gradFill>
                  </a:rPr>
                  <a:t>1</a:t>
                </a:r>
              </a:p>
            </p:txBody>
          </p:sp>
          <p:cxnSp>
            <p:nvCxnSpPr>
              <p:cNvPr id="153" name="Elbow Connector 152"/>
              <p:cNvCxnSpPr/>
              <p:nvPr/>
            </p:nvCxnSpPr>
            <p:spPr>
              <a:xfrm flipH="1">
                <a:off x="2823804" y="2990234"/>
                <a:ext cx="105075" cy="153685"/>
              </a:xfrm>
              <a:prstGeom prst="bentConnector2">
                <a:avLst/>
              </a:prstGeom>
              <a:ln w="12700">
                <a:solidFill>
                  <a:srgbClr val="505050"/>
                </a:solidFill>
                <a:headEnd type="none"/>
                <a:tailEnd type="none"/>
              </a:ln>
            </p:spPr>
            <p:style>
              <a:lnRef idx="1">
                <a:schemeClr val="accent1"/>
              </a:lnRef>
              <a:fillRef idx="0">
                <a:schemeClr val="accent1"/>
              </a:fillRef>
              <a:effectRef idx="0">
                <a:schemeClr val="accent1"/>
              </a:effectRef>
              <a:fontRef idx="minor">
                <a:schemeClr val="tx1"/>
              </a:fontRef>
            </p:style>
          </p:cxnSp>
        </p:grpSp>
        <p:grpSp>
          <p:nvGrpSpPr>
            <p:cNvPr id="139" name="Group 138"/>
            <p:cNvGrpSpPr/>
            <p:nvPr/>
          </p:nvGrpSpPr>
          <p:grpSpPr>
            <a:xfrm>
              <a:off x="2582796" y="3980907"/>
              <a:ext cx="525354" cy="690420"/>
              <a:chOff x="2582796" y="4057799"/>
              <a:chExt cx="525354" cy="690420"/>
            </a:xfrm>
          </p:grpSpPr>
          <p:grpSp>
            <p:nvGrpSpPr>
              <p:cNvPr id="143" name="Group 142"/>
              <p:cNvGrpSpPr/>
              <p:nvPr/>
            </p:nvGrpSpPr>
            <p:grpSpPr>
              <a:xfrm rot="10800000" flipV="1">
                <a:off x="2717626" y="4144632"/>
                <a:ext cx="211253" cy="522441"/>
                <a:chOff x="2717626" y="2990234"/>
                <a:chExt cx="211253" cy="522441"/>
              </a:xfrm>
            </p:grpSpPr>
            <p:pic>
              <p:nvPicPr>
                <p:cNvPr id="146" name="Picture 145"/>
                <p:cNvPicPr>
                  <a:picLocks noChangeAspect="1"/>
                </p:cNvPicPr>
                <p:nvPr/>
              </p:nvPicPr>
              <p:blipFill>
                <a:blip r:embed="rId4"/>
                <a:stretch>
                  <a:fillRect/>
                </a:stretch>
              </p:blipFill>
              <p:spPr>
                <a:xfrm rot="5400000">
                  <a:off x="2705563" y="3196833"/>
                  <a:ext cx="241498" cy="137960"/>
                </a:xfrm>
                <a:prstGeom prst="rect">
                  <a:avLst/>
                </a:prstGeom>
              </p:spPr>
            </p:pic>
            <p:cxnSp>
              <p:nvCxnSpPr>
                <p:cNvPr id="147" name="Elbow Connector 146"/>
                <p:cNvCxnSpPr/>
                <p:nvPr/>
              </p:nvCxnSpPr>
              <p:spPr>
                <a:xfrm flipV="1">
                  <a:off x="2717626" y="3358990"/>
                  <a:ext cx="105075" cy="153685"/>
                </a:xfrm>
                <a:prstGeom prst="bentConnector2">
                  <a:avLst/>
                </a:prstGeom>
                <a:ln w="12700">
                  <a:solidFill>
                    <a:srgbClr val="505050"/>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48" name="Elbow Connector 147"/>
                <p:cNvCxnSpPr/>
                <p:nvPr/>
              </p:nvCxnSpPr>
              <p:spPr>
                <a:xfrm flipH="1">
                  <a:off x="2823804" y="2990234"/>
                  <a:ext cx="105075" cy="153685"/>
                </a:xfrm>
                <a:prstGeom prst="bentConnector2">
                  <a:avLst/>
                </a:prstGeom>
                <a:ln w="12700">
                  <a:solidFill>
                    <a:srgbClr val="505050"/>
                  </a:solidFill>
                  <a:headEnd type="none"/>
                  <a:tailEnd type="none"/>
                </a:ln>
              </p:spPr>
              <p:style>
                <a:lnRef idx="1">
                  <a:schemeClr val="accent1"/>
                </a:lnRef>
                <a:fillRef idx="0">
                  <a:schemeClr val="accent1"/>
                </a:fillRef>
                <a:effectRef idx="0">
                  <a:schemeClr val="accent1"/>
                </a:effectRef>
                <a:fontRef idx="minor">
                  <a:schemeClr val="tx1"/>
                </a:fontRef>
              </p:style>
            </p:cxnSp>
          </p:grpSp>
          <p:sp>
            <p:nvSpPr>
              <p:cNvPr id="144" name="TextBox 143"/>
              <p:cNvSpPr txBox="1"/>
              <p:nvPr/>
            </p:nvSpPr>
            <p:spPr>
              <a:xfrm>
                <a:off x="2582796" y="4057799"/>
                <a:ext cx="166564" cy="332399"/>
              </a:xfrm>
              <a:prstGeom prst="rect">
                <a:avLst/>
              </a:prstGeom>
              <a:noFill/>
            </p:spPr>
            <p:txBody>
              <a:bodyPr wrap="square" lIns="0" tIns="0" rIns="0" bIns="0" rtlCol="0">
                <a:spAutoFit/>
              </a:bodyPr>
              <a:lstStyle/>
              <a:p>
                <a:pPr>
                  <a:lnSpc>
                    <a:spcPct val="90000"/>
                  </a:lnSpc>
                  <a:spcAft>
                    <a:spcPts val="600"/>
                  </a:spcAft>
                </a:pPr>
                <a:r>
                  <a:rPr lang="en-US" sz="2400" dirty="0">
                    <a:gradFill>
                      <a:gsLst>
                        <a:gs pos="2917">
                          <a:schemeClr val="tx1"/>
                        </a:gs>
                        <a:gs pos="30000">
                          <a:schemeClr val="tx1"/>
                        </a:gs>
                      </a:gsLst>
                      <a:lin ang="5400000" scaled="0"/>
                    </a:gradFill>
                  </a:rPr>
                  <a:t>*</a:t>
                </a:r>
              </a:p>
            </p:txBody>
          </p:sp>
          <p:sp>
            <p:nvSpPr>
              <p:cNvPr id="145" name="TextBox 144"/>
              <p:cNvSpPr txBox="1"/>
              <p:nvPr/>
            </p:nvSpPr>
            <p:spPr>
              <a:xfrm>
                <a:off x="2941586" y="4609720"/>
                <a:ext cx="166564" cy="138499"/>
              </a:xfrm>
              <a:prstGeom prst="rect">
                <a:avLst/>
              </a:prstGeom>
              <a:noFill/>
            </p:spPr>
            <p:txBody>
              <a:bodyPr wrap="square" lIns="0" tIns="0" rIns="0" bIns="0" rtlCol="0">
                <a:spAutoFit/>
              </a:bodyPr>
              <a:lstStyle/>
              <a:p>
                <a:pPr>
                  <a:lnSpc>
                    <a:spcPct val="90000"/>
                  </a:lnSpc>
                  <a:spcAft>
                    <a:spcPts val="600"/>
                  </a:spcAft>
                </a:pPr>
                <a:r>
                  <a:rPr lang="en-US" sz="1000" b="1" dirty="0">
                    <a:gradFill>
                      <a:gsLst>
                        <a:gs pos="2917">
                          <a:schemeClr val="tx1"/>
                        </a:gs>
                        <a:gs pos="30000">
                          <a:schemeClr val="tx1"/>
                        </a:gs>
                      </a:gsLst>
                      <a:lin ang="5400000" scaled="0"/>
                    </a:gradFill>
                  </a:rPr>
                  <a:t>1</a:t>
                </a:r>
              </a:p>
            </p:txBody>
          </p:sp>
        </p:grpSp>
        <p:sp>
          <p:nvSpPr>
            <p:cNvPr id="140" name="TextBox 139"/>
            <p:cNvSpPr txBox="1"/>
            <p:nvPr/>
          </p:nvSpPr>
          <p:spPr>
            <a:xfrm>
              <a:off x="1867813" y="4282996"/>
              <a:ext cx="166564" cy="332399"/>
            </a:xfrm>
            <a:prstGeom prst="rect">
              <a:avLst/>
            </a:prstGeom>
            <a:noFill/>
          </p:spPr>
          <p:txBody>
            <a:bodyPr wrap="square" lIns="0" tIns="0" rIns="0" bIns="0" rtlCol="0">
              <a:spAutoFit/>
            </a:bodyPr>
            <a:lstStyle/>
            <a:p>
              <a:pPr>
                <a:lnSpc>
                  <a:spcPct val="90000"/>
                </a:lnSpc>
                <a:spcAft>
                  <a:spcPts val="600"/>
                </a:spcAft>
              </a:pPr>
              <a:r>
                <a:rPr lang="en-US" sz="2400" dirty="0">
                  <a:gradFill>
                    <a:gsLst>
                      <a:gs pos="2917">
                        <a:schemeClr val="tx1"/>
                      </a:gs>
                      <a:gs pos="30000">
                        <a:schemeClr val="tx1"/>
                      </a:gs>
                    </a:gsLst>
                    <a:lin ang="5400000" scaled="0"/>
                  </a:gradFill>
                </a:rPr>
                <a:t>*</a:t>
              </a:r>
            </a:p>
          </p:txBody>
        </p:sp>
        <p:pic>
          <p:nvPicPr>
            <p:cNvPr id="141" name="Picture 140"/>
            <p:cNvPicPr>
              <a:picLocks noChangeAspect="1"/>
            </p:cNvPicPr>
            <p:nvPr/>
          </p:nvPicPr>
          <p:blipFill>
            <a:blip r:embed="rId4"/>
            <a:stretch>
              <a:fillRect/>
            </a:stretch>
          </p:blipFill>
          <p:spPr>
            <a:xfrm rot="5400000">
              <a:off x="1809030" y="4514782"/>
              <a:ext cx="241498" cy="137960"/>
            </a:xfrm>
            <a:prstGeom prst="rect">
              <a:avLst/>
            </a:prstGeom>
          </p:spPr>
        </p:pic>
        <p:sp>
          <p:nvSpPr>
            <p:cNvPr id="142" name="TextBox 141"/>
            <p:cNvSpPr txBox="1"/>
            <p:nvPr/>
          </p:nvSpPr>
          <p:spPr>
            <a:xfrm>
              <a:off x="1892228" y="4724170"/>
              <a:ext cx="166564" cy="138499"/>
            </a:xfrm>
            <a:prstGeom prst="rect">
              <a:avLst/>
            </a:prstGeom>
            <a:noFill/>
          </p:spPr>
          <p:txBody>
            <a:bodyPr wrap="square" lIns="0" tIns="0" rIns="0" bIns="0" rtlCol="0">
              <a:spAutoFit/>
            </a:bodyPr>
            <a:lstStyle/>
            <a:p>
              <a:pPr>
                <a:lnSpc>
                  <a:spcPct val="90000"/>
                </a:lnSpc>
                <a:spcAft>
                  <a:spcPts val="600"/>
                </a:spcAft>
              </a:pPr>
              <a:r>
                <a:rPr lang="en-US" sz="1000" b="1" dirty="0">
                  <a:gradFill>
                    <a:gsLst>
                      <a:gs pos="2917">
                        <a:schemeClr val="tx1"/>
                      </a:gs>
                      <a:gs pos="30000">
                        <a:schemeClr val="tx1"/>
                      </a:gs>
                    </a:gsLst>
                    <a:lin ang="5400000" scaled="0"/>
                  </a:gradFill>
                </a:rPr>
                <a:t>1</a:t>
              </a:r>
            </a:p>
          </p:txBody>
        </p:sp>
      </p:grpSp>
      <p:sp>
        <p:nvSpPr>
          <p:cNvPr id="89" name="TextBox 88"/>
          <p:cNvSpPr txBox="1"/>
          <p:nvPr/>
        </p:nvSpPr>
        <p:spPr>
          <a:xfrm>
            <a:off x="1" y="6642289"/>
            <a:ext cx="3806190" cy="352236"/>
          </a:xfrm>
          <a:prstGeom prst="rect">
            <a:avLst/>
          </a:prstGeom>
          <a:noFill/>
        </p:spPr>
        <p:txBody>
          <a:bodyPr wrap="square" lIns="365760" tIns="146304" rIns="182880" bIns="146304" rtlCol="0" anchor="ctr" anchorCtr="0">
            <a:noAutofit/>
          </a:bodyPr>
          <a:lstStyle/>
          <a:p>
            <a:pPr>
              <a:lnSpc>
                <a:spcPct val="90000"/>
              </a:lnSpc>
              <a:spcAft>
                <a:spcPts val="600"/>
              </a:spcAft>
            </a:pPr>
            <a:r>
              <a:rPr lang="en-US" sz="1400" dirty="0">
                <a:solidFill>
                  <a:schemeClr val="bg1"/>
                </a:solidFill>
                <a:latin typeface="Segoe UI Semibold" panose="020B0702040204020203" pitchFamily="34" charset="0"/>
                <a:ea typeface="Segoe UI Black" panose="020B0A02040204020203" pitchFamily="34" charset="0"/>
                <a:cs typeface="Segoe UI Semibold" panose="020B0702040204020203" pitchFamily="34" charset="0"/>
              </a:rPr>
              <a:t>Scale and manage</a:t>
            </a:r>
          </a:p>
        </p:txBody>
      </p:sp>
    </p:spTree>
    <p:extLst>
      <p:ext uri="{BB962C8B-B14F-4D97-AF65-F5344CB8AC3E}">
        <p14:creationId xmlns:p14="http://schemas.microsoft.com/office/powerpoint/2010/main" val="3065019604"/>
      </p:ext>
    </p:extLst>
  </p:cSld>
  <p:clrMapOvr>
    <a:masterClrMapping/>
  </p:clrMapOvr>
  <p:transition>
    <p:fade/>
  </p:transition>
</p:sld>
</file>

<file path=ppt/slides/slide18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aphicFrame>
        <p:nvGraphicFramePr>
          <p:cNvPr id="26" name="Object 25" hidden="1"/>
          <p:cNvGraphicFramePr>
            <a:graphicFrameLocks noChangeAspect="1"/>
          </p:cNvGraphicFramePr>
          <p:nvPr>
            <p:custDataLst>
              <p:tags r:id="rId2"/>
            </p:custDataLst>
            <p:extLst/>
          </p:nvPr>
        </p:nvGraphicFramePr>
        <p:xfrm>
          <a:off x="1589" y="1589"/>
          <a:ext cx="1587" cy="1587"/>
        </p:xfrm>
        <a:graphic>
          <a:graphicData uri="http://schemas.openxmlformats.org/presentationml/2006/ole">
            <mc:AlternateContent xmlns:mc="http://schemas.openxmlformats.org/markup-compatibility/2006">
              <mc:Choice xmlns:v="urn:schemas-microsoft-com:vml" Requires="v">
                <p:oleObj spid="_x0000_s86254" name="think-cell Slide" r:id="rId5" imgW="270" imgH="270" progId="TCLayout.ActiveDocument.1">
                  <p:embed/>
                </p:oleObj>
              </mc:Choice>
              <mc:Fallback>
                <p:oleObj name="think-cell Slide" r:id="rId5" imgW="270" imgH="270" progId="TCLayout.ActiveDocument.1">
                  <p:embed/>
                  <p:pic>
                    <p:nvPicPr>
                      <p:cNvPr id="0" name=""/>
                      <p:cNvPicPr/>
                      <p:nvPr/>
                    </p:nvPicPr>
                    <p:blipFill>
                      <a:blip r:embed="rId6"/>
                      <a:stretch>
                        <a:fillRect/>
                      </a:stretch>
                    </p:blipFill>
                    <p:spPr>
                      <a:xfrm>
                        <a:off x="1589" y="1589"/>
                        <a:ext cx="1587" cy="1587"/>
                      </a:xfrm>
                      <a:prstGeom prst="rect">
                        <a:avLst/>
                      </a:prstGeom>
                    </p:spPr>
                  </p:pic>
                </p:oleObj>
              </mc:Fallback>
            </mc:AlternateContent>
          </a:graphicData>
        </a:graphic>
      </p:graphicFrame>
      <p:sp>
        <p:nvSpPr>
          <p:cNvPr id="4" name="Title 3"/>
          <p:cNvSpPr>
            <a:spLocks noGrp="1"/>
          </p:cNvSpPr>
          <p:nvPr>
            <p:ph type="title"/>
          </p:nvPr>
        </p:nvSpPr>
        <p:spPr>
          <a:xfrm>
            <a:off x="299775" y="241530"/>
            <a:ext cx="11888787" cy="917575"/>
          </a:xfrm>
        </p:spPr>
        <p:txBody>
          <a:bodyPr/>
          <a:lstStyle/>
          <a:p>
            <a:r>
              <a:rPr lang="en-US" dirty="0"/>
              <a:t>Tabular performance in 2016</a:t>
            </a:r>
            <a:br>
              <a:rPr lang="en-US" dirty="0"/>
            </a:br>
            <a:r>
              <a:rPr lang="en-US" sz="3200" dirty="0">
                <a:solidFill>
                  <a:schemeClr val="accent5"/>
                </a:solidFill>
              </a:rPr>
              <a:t>New rich modeling capabilities</a:t>
            </a:r>
          </a:p>
        </p:txBody>
      </p:sp>
      <p:sp>
        <p:nvSpPr>
          <p:cNvPr id="7" name="Rectangle 6"/>
          <p:cNvSpPr/>
          <p:nvPr/>
        </p:nvSpPr>
        <p:spPr bwMode="auto">
          <a:xfrm>
            <a:off x="435572" y="1669803"/>
            <a:ext cx="11095470" cy="769441"/>
          </a:xfrm>
          <a:prstGeom prst="rect">
            <a:avLst/>
          </a:prstGeom>
          <a:no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45720" rIns="0" bIns="45720" numCol="1" spcCol="0" rtlCol="0" fromWordArt="0" anchor="t" anchorCtr="0" forceAA="0" compatLnSpc="1">
            <a:prstTxWarp prst="textNoShape">
              <a:avLst/>
            </a:prstTxWarp>
            <a:spAutoFit/>
          </a:bodyPr>
          <a:lstStyle/>
          <a:p>
            <a:pPr lvl="1"/>
            <a:r>
              <a:rPr lang="en-US" dirty="0">
                <a:solidFill>
                  <a:schemeClr val="tx1"/>
                </a:solidFill>
              </a:rPr>
              <a:t>	</a:t>
            </a:r>
          </a:p>
          <a:p>
            <a:pPr lvl="2"/>
            <a:endParaRPr lang="en-US" sz="2000" dirty="0">
              <a:solidFill>
                <a:schemeClr val="tx1"/>
              </a:solidFill>
            </a:endParaRPr>
          </a:p>
        </p:txBody>
      </p:sp>
      <p:sp>
        <p:nvSpPr>
          <p:cNvPr id="8" name="Rectangle 7"/>
          <p:cNvSpPr/>
          <p:nvPr/>
        </p:nvSpPr>
        <p:spPr bwMode="auto">
          <a:xfrm>
            <a:off x="7038366" y="1429737"/>
            <a:ext cx="4682869" cy="2019014"/>
          </a:xfrm>
          <a:prstGeom prst="rect">
            <a:avLst/>
          </a:prstGeom>
          <a:no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45720" rIns="0" bIns="45720" numCol="1" spcCol="0" rtlCol="0" fromWordArt="0" anchor="t" anchorCtr="0" forceAA="0" compatLnSpc="1">
            <a:prstTxWarp prst="textNoShape">
              <a:avLst/>
            </a:prstTxWarp>
            <a:spAutoFit/>
          </a:bodyPr>
          <a:lstStyle/>
          <a:p>
            <a:pPr>
              <a:lnSpc>
                <a:spcPct val="90000"/>
              </a:lnSpc>
              <a:spcAft>
                <a:spcPts val="600"/>
              </a:spcAft>
            </a:pPr>
            <a:r>
              <a:rPr lang="en-US" sz="3200" dirty="0">
                <a:solidFill>
                  <a:srgbClr val="FF8C00"/>
                </a:solidFill>
                <a:latin typeface="Segoe UI Light" panose="020B0502040204020203" pitchFamily="34" charset="0"/>
                <a:ea typeface="MS PGothic" charset="0"/>
                <a:cs typeface="Segoe UI Light" panose="020B0502040204020203" pitchFamily="34" charset="0"/>
              </a:rPr>
              <a:t>Bidirectional cross-filtering translations</a:t>
            </a:r>
          </a:p>
          <a:p>
            <a:pPr>
              <a:lnSpc>
                <a:spcPct val="90000"/>
              </a:lnSpc>
              <a:spcAft>
                <a:spcPts val="600"/>
              </a:spcAft>
            </a:pPr>
            <a:r>
              <a:rPr lang="en-US" sz="3200" dirty="0">
                <a:solidFill>
                  <a:srgbClr val="FF8C00"/>
                </a:solidFill>
                <a:latin typeface="Segoe UI Light" panose="020B0502040204020203" pitchFamily="34" charset="0"/>
                <a:ea typeface="MS PGothic" charset="0"/>
                <a:cs typeface="Segoe UI Light" panose="020B0502040204020203" pitchFamily="34" charset="0"/>
              </a:rPr>
              <a:t>Display folders  </a:t>
            </a:r>
          </a:p>
          <a:p>
            <a:pPr>
              <a:lnSpc>
                <a:spcPct val="90000"/>
              </a:lnSpc>
              <a:spcAft>
                <a:spcPts val="600"/>
              </a:spcAft>
            </a:pPr>
            <a:r>
              <a:rPr lang="en-US" sz="3200" dirty="0">
                <a:solidFill>
                  <a:srgbClr val="FF8C00"/>
                </a:solidFill>
                <a:latin typeface="Segoe UI Light" panose="020B0502040204020203" pitchFamily="34" charset="0"/>
                <a:ea typeface="MS PGothic" charset="0"/>
                <a:cs typeface="Segoe UI Light" panose="020B0502040204020203" pitchFamily="34" charset="0"/>
              </a:rPr>
              <a:t>Drill-through</a:t>
            </a:r>
          </a:p>
        </p:txBody>
      </p:sp>
      <p:sp>
        <p:nvSpPr>
          <p:cNvPr id="6" name="Rectangle 5"/>
          <p:cNvSpPr/>
          <p:nvPr/>
        </p:nvSpPr>
        <p:spPr bwMode="auto">
          <a:xfrm>
            <a:off x="299775" y="1565981"/>
            <a:ext cx="5854386" cy="4806617"/>
          </a:xfrm>
          <a:prstGeom prst="rect">
            <a:avLst/>
          </a:prstGeom>
          <a:solidFill>
            <a:srgbClr val="F1F1F1"/>
          </a:solidFill>
          <a:ln w="63500">
            <a:solidFill>
              <a:schemeClr val="accent5"/>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27" tIns="45713" rIns="91427" bIns="45713" numCol="1" spcCol="0" rtlCol="0" fromWordArt="0" anchor="t" anchorCtr="0" forceAA="0" compatLnSpc="1">
            <a:prstTxWarp prst="textNoShape">
              <a:avLst/>
            </a:prstTxWarp>
            <a:noAutofit/>
          </a:bodyPr>
          <a:lstStyle/>
          <a:p>
            <a:pPr defTabSz="931954"/>
            <a:endParaRPr lang="en-US" dirty="0">
              <a:ln>
                <a:solidFill>
                  <a:srgbClr val="FFFFFF">
                    <a:alpha val="0"/>
                  </a:srgbClr>
                </a:solidFill>
              </a:ln>
              <a:solidFill>
                <a:schemeClr val="accent5"/>
              </a:solidFill>
              <a:latin typeface="Segoe UI Light"/>
              <a:ea typeface="Segoe UI" pitchFamily="34" charset="0"/>
              <a:cs typeface="Segoe UI" pitchFamily="34" charset="0"/>
            </a:endParaRPr>
          </a:p>
        </p:txBody>
      </p:sp>
      <p:pic>
        <p:nvPicPr>
          <p:cNvPr id="9" name="Picture 8"/>
          <p:cNvPicPr>
            <a:picLocks noChangeAspect="1"/>
          </p:cNvPicPr>
          <p:nvPr/>
        </p:nvPicPr>
        <p:blipFill rotWithShape="1">
          <a:blip r:embed="rId7"/>
          <a:srcRect l="12560" t="4277" b="2433"/>
          <a:stretch/>
        </p:blipFill>
        <p:spPr>
          <a:xfrm>
            <a:off x="489968" y="1620645"/>
            <a:ext cx="5335100" cy="4697288"/>
          </a:xfrm>
          <a:prstGeom prst="rect">
            <a:avLst/>
          </a:prstGeom>
          <a:noFill/>
        </p:spPr>
      </p:pic>
      <p:sp>
        <p:nvSpPr>
          <p:cNvPr id="10" name="TextBox 9"/>
          <p:cNvSpPr txBox="1"/>
          <p:nvPr/>
        </p:nvSpPr>
        <p:spPr>
          <a:xfrm>
            <a:off x="1" y="6642289"/>
            <a:ext cx="3806190" cy="352236"/>
          </a:xfrm>
          <a:prstGeom prst="rect">
            <a:avLst/>
          </a:prstGeom>
          <a:noFill/>
        </p:spPr>
        <p:txBody>
          <a:bodyPr wrap="square" lIns="365760" tIns="146304" rIns="182880" bIns="146304" rtlCol="0" anchor="ctr" anchorCtr="0">
            <a:noAutofit/>
          </a:bodyPr>
          <a:lstStyle/>
          <a:p>
            <a:pPr>
              <a:lnSpc>
                <a:spcPct val="90000"/>
              </a:lnSpc>
              <a:spcAft>
                <a:spcPts val="600"/>
              </a:spcAft>
            </a:pPr>
            <a:r>
              <a:rPr lang="en-US" sz="1400" dirty="0">
                <a:solidFill>
                  <a:schemeClr val="bg1"/>
                </a:solidFill>
                <a:latin typeface="Segoe UI Semibold" panose="020B0702040204020203" pitchFamily="34" charset="0"/>
                <a:ea typeface="Segoe UI Black" panose="020B0A02040204020203" pitchFamily="34" charset="0"/>
                <a:cs typeface="Segoe UI Semibold" panose="020B0702040204020203" pitchFamily="34" charset="0"/>
              </a:rPr>
              <a:t>Scale and manage</a:t>
            </a:r>
          </a:p>
        </p:txBody>
      </p:sp>
    </p:spTree>
    <p:extLst>
      <p:ext uri="{BB962C8B-B14F-4D97-AF65-F5344CB8AC3E}">
        <p14:creationId xmlns:p14="http://schemas.microsoft.com/office/powerpoint/2010/main" val="3648322827"/>
      </p:ext>
    </p:extLst>
  </p:cSld>
  <p:clrMapOvr>
    <a:masterClrMapping/>
  </p:clrMapOvr>
  <p:transition>
    <p:fade/>
  </p:transition>
</p:sld>
</file>

<file path=ppt/slides/slide18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aphicFrame>
        <p:nvGraphicFramePr>
          <p:cNvPr id="26" name="Object 25" hidden="1"/>
          <p:cNvGraphicFramePr>
            <a:graphicFrameLocks noChangeAspect="1"/>
          </p:cNvGraphicFramePr>
          <p:nvPr>
            <p:custDataLst>
              <p:tags r:id="rId2"/>
            </p:custDataLst>
            <p:extLst/>
          </p:nvPr>
        </p:nvGraphicFramePr>
        <p:xfrm>
          <a:off x="1589" y="1589"/>
          <a:ext cx="1587" cy="1587"/>
        </p:xfrm>
        <a:graphic>
          <a:graphicData uri="http://schemas.openxmlformats.org/presentationml/2006/ole">
            <mc:AlternateContent xmlns:mc="http://schemas.openxmlformats.org/markup-compatibility/2006">
              <mc:Choice xmlns:v="urn:schemas-microsoft-com:vml" Requires="v">
                <p:oleObj spid="_x0000_s88300" name="think-cell Slide" r:id="rId5" imgW="270" imgH="270" progId="TCLayout.ActiveDocument.1">
                  <p:embed/>
                </p:oleObj>
              </mc:Choice>
              <mc:Fallback>
                <p:oleObj name="think-cell Slide" r:id="rId5" imgW="270" imgH="270" progId="TCLayout.ActiveDocument.1">
                  <p:embed/>
                  <p:pic>
                    <p:nvPicPr>
                      <p:cNvPr id="0" name=""/>
                      <p:cNvPicPr/>
                      <p:nvPr/>
                    </p:nvPicPr>
                    <p:blipFill>
                      <a:blip r:embed="rId6"/>
                      <a:stretch>
                        <a:fillRect/>
                      </a:stretch>
                    </p:blipFill>
                    <p:spPr>
                      <a:xfrm>
                        <a:off x="1589" y="1589"/>
                        <a:ext cx="1587" cy="1587"/>
                      </a:xfrm>
                      <a:prstGeom prst="rect">
                        <a:avLst/>
                      </a:prstGeom>
                    </p:spPr>
                  </p:pic>
                </p:oleObj>
              </mc:Fallback>
            </mc:AlternateContent>
          </a:graphicData>
        </a:graphic>
      </p:graphicFrame>
      <p:sp>
        <p:nvSpPr>
          <p:cNvPr id="4" name="Title 3"/>
          <p:cNvSpPr>
            <a:spLocks noGrp="1"/>
          </p:cNvSpPr>
          <p:nvPr>
            <p:ph type="title"/>
          </p:nvPr>
        </p:nvSpPr>
        <p:spPr>
          <a:xfrm>
            <a:off x="273051" y="245410"/>
            <a:ext cx="11888787" cy="917575"/>
          </a:xfrm>
        </p:spPr>
        <p:txBody>
          <a:bodyPr/>
          <a:lstStyle/>
          <a:p>
            <a:r>
              <a:rPr lang="en-US" dirty="0"/>
              <a:t>Tabular model  in 2016</a:t>
            </a:r>
            <a:br>
              <a:rPr lang="en-US" dirty="0"/>
            </a:br>
            <a:r>
              <a:rPr lang="en-US" sz="3200" dirty="0">
                <a:solidFill>
                  <a:schemeClr val="accent5"/>
                </a:solidFill>
              </a:rPr>
              <a:t>New DAX functions including:</a:t>
            </a:r>
          </a:p>
        </p:txBody>
      </p:sp>
      <p:sp>
        <p:nvSpPr>
          <p:cNvPr id="7" name="Rectangle 6"/>
          <p:cNvSpPr/>
          <p:nvPr/>
        </p:nvSpPr>
        <p:spPr bwMode="auto">
          <a:xfrm>
            <a:off x="0" y="1827847"/>
            <a:ext cx="10893778" cy="3970318"/>
          </a:xfrm>
          <a:prstGeom prst="rect">
            <a:avLst/>
          </a:prstGeom>
          <a:no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45720" rIns="0" bIns="45720" numCol="1" spcCol="0" rtlCol="0" fromWordArt="0" anchor="t" anchorCtr="0" forceAA="0" compatLnSpc="1">
            <a:prstTxWarp prst="textNoShape">
              <a:avLst/>
            </a:prstTxWarp>
            <a:spAutoFit/>
          </a:bodyPr>
          <a:lstStyle/>
          <a:p>
            <a:pPr lvl="1">
              <a:lnSpc>
                <a:spcPct val="150000"/>
              </a:lnSpc>
            </a:pPr>
            <a:r>
              <a:rPr lang="en-US" dirty="0">
                <a:solidFill>
                  <a:schemeClr val="tx1"/>
                </a:solidFill>
              </a:rPr>
              <a:t>DATEDIFF			SELECTCOLUMNS </a:t>
            </a:r>
          </a:p>
          <a:p>
            <a:pPr lvl="1">
              <a:lnSpc>
                <a:spcPct val="150000"/>
              </a:lnSpc>
            </a:pPr>
            <a:r>
              <a:rPr lang="en-US" dirty="0">
                <a:solidFill>
                  <a:schemeClr val="tx1"/>
                </a:solidFill>
              </a:rPr>
              <a:t>PERCENTILE(X)		SUMMARIZECOLUMNS 	</a:t>
            </a:r>
          </a:p>
          <a:p>
            <a:pPr lvl="1">
              <a:lnSpc>
                <a:spcPct val="150000"/>
              </a:lnSpc>
            </a:pPr>
            <a:r>
              <a:rPr lang="en-US" dirty="0">
                <a:solidFill>
                  <a:schemeClr val="tx1"/>
                </a:solidFill>
              </a:rPr>
              <a:t>CONCATENATE(X)	GROUPBY</a:t>
            </a:r>
          </a:p>
          <a:p>
            <a:pPr lvl="1">
              <a:lnSpc>
                <a:spcPct val="150000"/>
              </a:lnSpc>
            </a:pPr>
            <a:r>
              <a:rPr lang="en-US" dirty="0">
                <a:solidFill>
                  <a:schemeClr val="tx1"/>
                </a:solidFill>
              </a:rPr>
              <a:t>MEDIAN(X)		UNION</a:t>
            </a:r>
          </a:p>
          <a:p>
            <a:pPr lvl="1">
              <a:lnSpc>
                <a:spcPct val="150000"/>
              </a:lnSpc>
            </a:pPr>
            <a:r>
              <a:rPr lang="en-US" dirty="0">
                <a:solidFill>
                  <a:schemeClr val="tx1"/>
                </a:solidFill>
              </a:rPr>
              <a:t>GEOMEAN(X)		CROSSFILTER</a:t>
            </a:r>
          </a:p>
          <a:p>
            <a:pPr lvl="1">
              <a:lnSpc>
                <a:spcPct val="150000"/>
              </a:lnSpc>
            </a:pPr>
            <a:r>
              <a:rPr lang="en-US" dirty="0">
                <a:solidFill>
                  <a:schemeClr val="tx1"/>
                </a:solidFill>
              </a:rPr>
              <a:t>PRODUCT(X)		VARIABLE support</a:t>
            </a:r>
          </a:p>
          <a:p>
            <a:pPr lvl="1">
              <a:lnSpc>
                <a:spcPct val="150000"/>
              </a:lnSpc>
            </a:pPr>
            <a:r>
              <a:rPr lang="en-US" dirty="0">
                <a:solidFill>
                  <a:schemeClr val="tx1"/>
                </a:solidFill>
              </a:rPr>
              <a:t>XIRR			XNPV</a:t>
            </a:r>
          </a:p>
        </p:txBody>
      </p:sp>
      <p:sp>
        <p:nvSpPr>
          <p:cNvPr id="5" name="TextBox 4"/>
          <p:cNvSpPr txBox="1"/>
          <p:nvPr/>
        </p:nvSpPr>
        <p:spPr>
          <a:xfrm>
            <a:off x="1" y="6642289"/>
            <a:ext cx="3806190" cy="352236"/>
          </a:xfrm>
          <a:prstGeom prst="rect">
            <a:avLst/>
          </a:prstGeom>
          <a:noFill/>
        </p:spPr>
        <p:txBody>
          <a:bodyPr wrap="square" lIns="365760" tIns="146304" rIns="182880" bIns="146304" rtlCol="0" anchor="ctr" anchorCtr="0">
            <a:noAutofit/>
          </a:bodyPr>
          <a:lstStyle/>
          <a:p>
            <a:pPr>
              <a:lnSpc>
                <a:spcPct val="90000"/>
              </a:lnSpc>
              <a:spcAft>
                <a:spcPts val="600"/>
              </a:spcAft>
            </a:pPr>
            <a:r>
              <a:rPr lang="en-US" sz="1400" dirty="0">
                <a:solidFill>
                  <a:schemeClr val="bg1"/>
                </a:solidFill>
                <a:latin typeface="Segoe UI Semibold" panose="020B0702040204020203" pitchFamily="34" charset="0"/>
                <a:ea typeface="Segoe UI Black" panose="020B0A02040204020203" pitchFamily="34" charset="0"/>
                <a:cs typeface="Segoe UI Semibold" panose="020B0702040204020203" pitchFamily="34" charset="0"/>
              </a:rPr>
              <a:t>Scale and manage</a:t>
            </a:r>
          </a:p>
        </p:txBody>
      </p:sp>
    </p:spTree>
    <p:extLst>
      <p:ext uri="{BB962C8B-B14F-4D97-AF65-F5344CB8AC3E}">
        <p14:creationId xmlns:p14="http://schemas.microsoft.com/office/powerpoint/2010/main" val="2139684055"/>
      </p:ext>
    </p:extLst>
  </p:cSld>
  <p:clrMapOvr>
    <a:masterClrMapping/>
  </p:clrMapOvr>
  <p:transition>
    <p:fade/>
  </p:transition>
</p:sld>
</file>

<file path=ppt/slides/slide18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7" name="Rectangle 56"/>
          <p:cNvSpPr/>
          <p:nvPr/>
        </p:nvSpPr>
        <p:spPr bwMode="auto">
          <a:xfrm>
            <a:off x="312998" y="1890852"/>
            <a:ext cx="7193729" cy="4341257"/>
          </a:xfrm>
          <a:prstGeom prst="rect">
            <a:avLst/>
          </a:prstGeom>
          <a:ln w="63500">
            <a:headEnd type="none" w="med" len="med"/>
            <a:tailEnd type="none" w="med" len="med"/>
          </a:ln>
        </p:spPr>
        <p:style>
          <a:lnRef idx="2">
            <a:schemeClr val="accent5"/>
          </a:lnRef>
          <a:fillRef idx="1">
            <a:schemeClr val="lt1"/>
          </a:fillRef>
          <a:effectRef idx="0">
            <a:schemeClr val="accent5"/>
          </a:effectRef>
          <a:fontRef idx="minor">
            <a:schemeClr val="dk1"/>
          </a:fontRef>
        </p:style>
        <p:txBody>
          <a:bodyPr rot="0" spcFirstLastPara="0" vertOverflow="overflow" horzOverflow="overflow" vert="horz" wrap="square" lIns="91427" tIns="45713" rIns="91427" bIns="45713" numCol="1" spcCol="0" rtlCol="0" fromWordArt="0" anchor="t" anchorCtr="0" forceAA="0" compatLnSpc="1">
            <a:prstTxWarp prst="textNoShape">
              <a:avLst/>
            </a:prstTxWarp>
            <a:noAutofit/>
          </a:bodyPr>
          <a:lstStyle/>
          <a:p>
            <a:pPr defTabSz="931954"/>
            <a:endParaRPr lang="en-US" dirty="0">
              <a:ln>
                <a:solidFill>
                  <a:srgbClr val="FFFFFF">
                    <a:alpha val="0"/>
                  </a:srgbClr>
                </a:solidFill>
              </a:ln>
              <a:solidFill>
                <a:srgbClr val="C00000"/>
              </a:solidFill>
              <a:latin typeface="Segoe UI Light"/>
              <a:ea typeface="Segoe UI" pitchFamily="34" charset="0"/>
              <a:cs typeface="Segoe UI" pitchFamily="34" charset="0"/>
            </a:endParaRPr>
          </a:p>
        </p:txBody>
      </p:sp>
      <p:graphicFrame>
        <p:nvGraphicFramePr>
          <p:cNvPr id="26" name="Object 25" hidden="1"/>
          <p:cNvGraphicFramePr>
            <a:graphicFrameLocks noChangeAspect="1"/>
          </p:cNvGraphicFramePr>
          <p:nvPr>
            <p:custDataLst>
              <p:tags r:id="rId2"/>
            </p:custDataLst>
            <p:extLst/>
          </p:nvPr>
        </p:nvGraphicFramePr>
        <p:xfrm>
          <a:off x="3353" y="2581"/>
          <a:ext cx="1587" cy="1587"/>
        </p:xfrm>
        <a:graphic>
          <a:graphicData uri="http://schemas.openxmlformats.org/presentationml/2006/ole">
            <mc:AlternateContent xmlns:mc="http://schemas.openxmlformats.org/markup-compatibility/2006">
              <mc:Choice xmlns:v="urn:schemas-microsoft-com:vml" Requires="v">
                <p:oleObj spid="_x0000_s89334" name="think-cell Slide" r:id="rId5" imgW="270" imgH="270" progId="TCLayout.ActiveDocument.1">
                  <p:embed/>
                </p:oleObj>
              </mc:Choice>
              <mc:Fallback>
                <p:oleObj name="think-cell Slide" r:id="rId5" imgW="270" imgH="270" progId="TCLayout.ActiveDocument.1">
                  <p:embed/>
                  <p:pic>
                    <p:nvPicPr>
                      <p:cNvPr id="0" name=""/>
                      <p:cNvPicPr/>
                      <p:nvPr/>
                    </p:nvPicPr>
                    <p:blipFill>
                      <a:blip r:embed="rId6"/>
                      <a:stretch>
                        <a:fillRect/>
                      </a:stretch>
                    </p:blipFill>
                    <p:spPr>
                      <a:xfrm>
                        <a:off x="3353" y="2581"/>
                        <a:ext cx="1587" cy="1587"/>
                      </a:xfrm>
                      <a:prstGeom prst="rect">
                        <a:avLst/>
                      </a:prstGeom>
                    </p:spPr>
                  </p:pic>
                </p:oleObj>
              </mc:Fallback>
            </mc:AlternateContent>
          </a:graphicData>
        </a:graphic>
      </p:graphicFrame>
      <p:sp>
        <p:nvSpPr>
          <p:cNvPr id="4" name="Title 3"/>
          <p:cNvSpPr>
            <a:spLocks noGrp="1"/>
          </p:cNvSpPr>
          <p:nvPr>
            <p:ph type="title"/>
          </p:nvPr>
        </p:nvSpPr>
        <p:spPr>
          <a:xfrm>
            <a:off x="274638" y="242718"/>
            <a:ext cx="11888787" cy="917575"/>
          </a:xfrm>
        </p:spPr>
        <p:txBody>
          <a:bodyPr/>
          <a:lstStyle/>
          <a:p>
            <a:r>
              <a:rPr lang="en-US" dirty="0"/>
              <a:t>Direct Query</a:t>
            </a:r>
            <a:br>
              <a:rPr lang="en-US" dirty="0"/>
            </a:br>
            <a:r>
              <a:rPr lang="en-US" sz="3200" dirty="0">
                <a:solidFill>
                  <a:schemeClr val="accent5"/>
                </a:solidFill>
              </a:rPr>
              <a:t>Analyze relational and non-relational data directly</a:t>
            </a:r>
          </a:p>
        </p:txBody>
      </p:sp>
      <p:grpSp>
        <p:nvGrpSpPr>
          <p:cNvPr id="9" name="Group 8"/>
          <p:cNvGrpSpPr/>
          <p:nvPr/>
        </p:nvGrpSpPr>
        <p:grpSpPr>
          <a:xfrm>
            <a:off x="1376885" y="3176253"/>
            <a:ext cx="1370692" cy="516252"/>
            <a:chOff x="1376885" y="3176253"/>
            <a:chExt cx="1370692" cy="516252"/>
          </a:xfrm>
        </p:grpSpPr>
        <p:sp>
          <p:nvSpPr>
            <p:cNvPr id="8" name="TextBox 7"/>
            <p:cNvSpPr txBox="1"/>
            <p:nvPr/>
          </p:nvSpPr>
          <p:spPr>
            <a:xfrm rot="1301518">
              <a:off x="1394120" y="3176253"/>
              <a:ext cx="1353457" cy="421875"/>
            </a:xfrm>
            <a:prstGeom prst="rect">
              <a:avLst/>
            </a:prstGeom>
            <a:noFill/>
          </p:spPr>
          <p:txBody>
            <a:bodyPr wrap="square" lIns="91427" tIns="146262" rIns="182828" bIns="146262" rtlCol="0">
              <a:noAutofit/>
            </a:bodyPr>
            <a:lstStyle/>
            <a:p>
              <a:pPr defTabSz="931505">
                <a:lnSpc>
                  <a:spcPct val="90000"/>
                </a:lnSpc>
                <a:spcAft>
                  <a:spcPts val="600"/>
                </a:spcAft>
              </a:pPr>
              <a:r>
                <a:rPr lang="en-US" sz="1399" dirty="0">
                  <a:solidFill>
                    <a:srgbClr val="002060"/>
                  </a:solidFill>
                  <a:latin typeface="Segoe UI Semibold" panose="020B0702040204020203" pitchFamily="34" charset="0"/>
                  <a:cs typeface="Segoe UI Semibold" panose="020B0702040204020203" pitchFamily="34" charset="0"/>
                </a:rPr>
                <a:t>DAX query</a:t>
              </a:r>
            </a:p>
          </p:txBody>
        </p:sp>
        <p:sp>
          <p:nvSpPr>
            <p:cNvPr id="11" name="Right Arrow 10"/>
            <p:cNvSpPr/>
            <p:nvPr/>
          </p:nvSpPr>
          <p:spPr bwMode="auto">
            <a:xfrm rot="1301518">
              <a:off x="1376885" y="3509651"/>
              <a:ext cx="1280160" cy="182854"/>
            </a:xfrm>
            <a:prstGeom prst="rightArrow">
              <a:avLst/>
            </a:prstGeom>
            <a:solidFill>
              <a:srgbClr val="FF8C00"/>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28" tIns="146262" rIns="182828" bIns="146262" numCol="1" spcCol="0" rtlCol="0" fromWordArt="0" anchor="t" anchorCtr="0" forceAA="0" compatLnSpc="1">
              <a:prstTxWarp prst="textNoShape">
                <a:avLst/>
              </a:prstTxWarp>
              <a:noAutofit/>
            </a:bodyPr>
            <a:lstStyle/>
            <a:p>
              <a:pPr marL="342768" indent="-342768" algn="ctr" defTabSz="932114">
                <a:lnSpc>
                  <a:spcPct val="90000"/>
                </a:lnSpc>
                <a:buFont typeface="Wingdings 3" panose="05040102010807070707" pitchFamily="18" charset="2"/>
                <a:buChar char="Æ"/>
              </a:pPr>
              <a:endParaRPr lang="en-US" sz="2000" b="1" dirty="0" err="1">
                <a:solidFill>
                  <a:srgbClr val="FFFFFF"/>
                </a:solidFill>
                <a:latin typeface="Segoe UI Light"/>
                <a:ea typeface="Segoe UI" pitchFamily="34" charset="0"/>
                <a:cs typeface="Segoe UI" pitchFamily="34" charset="0"/>
              </a:endParaRPr>
            </a:p>
          </p:txBody>
        </p:sp>
      </p:grpSp>
      <p:sp>
        <p:nvSpPr>
          <p:cNvPr id="7" name="Rectangle 6"/>
          <p:cNvSpPr/>
          <p:nvPr/>
        </p:nvSpPr>
        <p:spPr bwMode="auto">
          <a:xfrm>
            <a:off x="7968531" y="1931035"/>
            <a:ext cx="4018680" cy="3477847"/>
          </a:xfrm>
          <a:prstGeom prst="rect">
            <a:avLst/>
          </a:prstGeom>
          <a:no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45706" rIns="0" bIns="45706" numCol="1" spcCol="0" rtlCol="0" fromWordArt="0" anchor="t" anchorCtr="0" forceAA="0" compatLnSpc="1">
            <a:prstTxWarp prst="textNoShape">
              <a:avLst/>
            </a:prstTxWarp>
            <a:spAutoFit/>
          </a:bodyPr>
          <a:lstStyle/>
          <a:p>
            <a:pPr defTabSz="931776">
              <a:spcBef>
                <a:spcPts val="600"/>
              </a:spcBef>
            </a:pPr>
            <a:r>
              <a:rPr lang="en-US" sz="1800" dirty="0">
                <a:ln>
                  <a:solidFill>
                    <a:srgbClr val="FFFFFF">
                      <a:alpha val="0"/>
                    </a:srgbClr>
                  </a:solidFill>
                </a:ln>
                <a:solidFill>
                  <a:schemeClr val="tx1"/>
                </a:solidFill>
                <a:ea typeface="Segoe UI" panose="020B0502040204020203" pitchFamily="34" charset="0"/>
                <a:cs typeface="Segoe UI" panose="020B0502040204020203" pitchFamily="34" charset="0"/>
              </a:rPr>
              <a:t>Use analytical tools like Excel and Power BI Desktop with Tabular semantic models and access data </a:t>
            </a:r>
            <a:r>
              <a:rPr lang="en-US" sz="1800" b="1" dirty="0">
                <a:ln>
                  <a:solidFill>
                    <a:srgbClr val="FFFFFF">
                      <a:alpha val="0"/>
                    </a:srgbClr>
                  </a:solidFill>
                </a:ln>
                <a:solidFill>
                  <a:schemeClr val="tx1"/>
                </a:solidFill>
                <a:ea typeface="Segoe UI" panose="020B0502040204020203" pitchFamily="34" charset="0"/>
                <a:cs typeface="Segoe UI" panose="020B0502040204020203" pitchFamily="34" charset="0"/>
              </a:rPr>
              <a:t>directly</a:t>
            </a:r>
            <a:r>
              <a:rPr lang="en-US" sz="1800" dirty="0">
                <a:ln>
                  <a:solidFill>
                    <a:srgbClr val="FFFFFF">
                      <a:alpha val="0"/>
                    </a:srgbClr>
                  </a:solidFill>
                </a:ln>
                <a:solidFill>
                  <a:schemeClr val="tx1"/>
                </a:solidFill>
                <a:ea typeface="Segoe UI" panose="020B0502040204020203" pitchFamily="34" charset="0"/>
                <a:cs typeface="Segoe UI" panose="020B0502040204020203" pitchFamily="34" charset="0"/>
              </a:rPr>
              <a:t> using Direct Query pass-through queries </a:t>
            </a:r>
          </a:p>
          <a:p>
            <a:pPr defTabSz="931776">
              <a:spcBef>
                <a:spcPts val="1198"/>
              </a:spcBef>
            </a:pPr>
            <a:endParaRPr lang="en-US" sz="2800" dirty="0">
              <a:ln>
                <a:solidFill>
                  <a:srgbClr val="FFFFFF">
                    <a:alpha val="0"/>
                  </a:srgbClr>
                </a:solidFill>
              </a:ln>
              <a:solidFill>
                <a:schemeClr val="tx1"/>
              </a:solidFill>
              <a:latin typeface="Segoe UI Light"/>
              <a:ea typeface="Segoe UI" pitchFamily="34" charset="0"/>
              <a:cs typeface="Segoe UI" pitchFamily="34" charset="0"/>
            </a:endParaRPr>
          </a:p>
          <a:p>
            <a:pPr marL="403070" indent="-349116" defTabSz="931776">
              <a:spcBef>
                <a:spcPts val="600"/>
              </a:spcBef>
              <a:buClr>
                <a:srgbClr val="FF8C00"/>
              </a:buClr>
              <a:buFont typeface="Wingdings 3" panose="05040102010807070707" pitchFamily="18" charset="2"/>
              <a:buChar char="Æ"/>
            </a:pPr>
            <a:r>
              <a:rPr lang="en-US" sz="1800" dirty="0">
                <a:ln>
                  <a:solidFill>
                    <a:srgbClr val="FFFFFF">
                      <a:alpha val="0"/>
                    </a:srgbClr>
                  </a:solidFill>
                </a:ln>
                <a:solidFill>
                  <a:schemeClr val="tx1"/>
                </a:solidFill>
                <a:ea typeface="Segoe UI" pitchFamily="34" charset="0"/>
                <a:cs typeface="Segoe UI" panose="020B0502040204020203" pitchFamily="34" charset="0"/>
              </a:rPr>
              <a:t>Improved performance</a:t>
            </a:r>
          </a:p>
          <a:p>
            <a:pPr marL="403070" indent="-349116" defTabSz="931776">
              <a:spcBef>
                <a:spcPts val="600"/>
              </a:spcBef>
              <a:buClr>
                <a:srgbClr val="FF8C00"/>
              </a:buClr>
              <a:buFont typeface="Wingdings 3" panose="05040102010807070707" pitchFamily="18" charset="2"/>
              <a:buChar char="Æ"/>
            </a:pPr>
            <a:r>
              <a:rPr lang="nl-NL" sz="1800" dirty="0">
                <a:ln>
                  <a:solidFill>
                    <a:srgbClr val="FFFFFF">
                      <a:alpha val="0"/>
                    </a:srgbClr>
                  </a:solidFill>
                </a:ln>
                <a:solidFill>
                  <a:schemeClr val="tx1"/>
                </a:solidFill>
                <a:ea typeface="Segoe UI" pitchFamily="34" charset="0"/>
                <a:cs typeface="Segoe UI" panose="020B0502040204020203" pitchFamily="34" charset="0"/>
              </a:rPr>
              <a:t>Remove current limitations</a:t>
            </a:r>
          </a:p>
          <a:p>
            <a:pPr marL="403070" indent="-349116" defTabSz="931776">
              <a:spcBef>
                <a:spcPts val="600"/>
              </a:spcBef>
              <a:buClr>
                <a:srgbClr val="FF8C00"/>
              </a:buClr>
              <a:buFont typeface="Wingdings 3" panose="05040102010807070707" pitchFamily="18" charset="2"/>
              <a:buChar char="Æ"/>
            </a:pPr>
            <a:r>
              <a:rPr lang="nl-NL" sz="1800" dirty="0">
                <a:ln>
                  <a:solidFill>
                    <a:srgbClr val="FFFFFF">
                      <a:alpha val="0"/>
                    </a:srgbClr>
                  </a:solidFill>
                </a:ln>
                <a:solidFill>
                  <a:schemeClr val="tx1"/>
                </a:solidFill>
                <a:ea typeface="Segoe UI" pitchFamily="34" charset="0"/>
                <a:cs typeface="Segoe UI" panose="020B0502040204020203" pitchFamily="34" charset="0"/>
              </a:rPr>
              <a:t>Support for MDX</a:t>
            </a:r>
            <a:endParaRPr lang="en-US" sz="1800" dirty="0">
              <a:ln>
                <a:solidFill>
                  <a:srgbClr val="FFFFFF">
                    <a:alpha val="0"/>
                  </a:srgbClr>
                </a:solidFill>
              </a:ln>
              <a:solidFill>
                <a:schemeClr val="tx1"/>
              </a:solidFill>
              <a:ea typeface="Segoe UI" pitchFamily="34" charset="0"/>
              <a:cs typeface="Segoe UI" panose="020B0502040204020203" pitchFamily="34" charset="0"/>
            </a:endParaRPr>
          </a:p>
          <a:p>
            <a:pPr marL="403070" indent="-349116" defTabSz="931776">
              <a:spcBef>
                <a:spcPts val="600"/>
              </a:spcBef>
              <a:buClr>
                <a:srgbClr val="FF8C00"/>
              </a:buClr>
              <a:buFont typeface="Wingdings 3" panose="05040102010807070707" pitchFamily="18" charset="2"/>
              <a:buChar char="Æ"/>
            </a:pPr>
            <a:r>
              <a:rPr lang="en-US" sz="1800" dirty="0">
                <a:ln>
                  <a:solidFill>
                    <a:srgbClr val="FFFFFF">
                      <a:alpha val="0"/>
                    </a:srgbClr>
                  </a:solidFill>
                </a:ln>
                <a:solidFill>
                  <a:schemeClr val="tx1"/>
                </a:solidFill>
                <a:ea typeface="Segoe UI" pitchFamily="34" charset="0"/>
                <a:cs typeface="Segoe UI" panose="020B0502040204020203" pitchFamily="34" charset="0"/>
              </a:rPr>
              <a:t>More data sources supported including Oracle, Teradata, and APS</a:t>
            </a:r>
          </a:p>
        </p:txBody>
      </p:sp>
      <p:sp>
        <p:nvSpPr>
          <p:cNvPr id="76" name="Right Brace 75"/>
          <p:cNvSpPr/>
          <p:nvPr/>
        </p:nvSpPr>
        <p:spPr>
          <a:xfrm flipV="1">
            <a:off x="5658298" y="1944085"/>
            <a:ext cx="197571" cy="4205642"/>
          </a:xfrm>
          <a:prstGeom prst="rightBrace">
            <a:avLst>
              <a:gd name="adj1" fmla="val 43816"/>
              <a:gd name="adj2" fmla="val 50000"/>
            </a:avLst>
          </a:prstGeom>
          <a:ln>
            <a:solidFill>
              <a:srgbClr val="FF8C00"/>
            </a:solidFill>
            <a:headEnd type="none" w="med" len="sm"/>
            <a:tailEnd type="none" w="med" len="sm"/>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01" tIns="45700" rIns="91401" bIns="45700" numCol="1" spcCol="0" rtlCol="0" fromWordArt="0" anchor="ctr" anchorCtr="0" forceAA="0" compatLnSpc="1">
            <a:prstTxWarp prst="textNoShape">
              <a:avLst/>
            </a:prstTxWarp>
            <a:noAutofit/>
          </a:bodyPr>
          <a:lstStyle/>
          <a:p>
            <a:pPr algn="ctr" defTabSz="931326" fontAlgn="auto">
              <a:spcBef>
                <a:spcPts val="0"/>
              </a:spcBef>
              <a:spcAft>
                <a:spcPts val="0"/>
              </a:spcAft>
            </a:pPr>
            <a:endParaRPr lang="en-US" sz="1800">
              <a:solidFill>
                <a:srgbClr val="000000"/>
              </a:solidFill>
            </a:endParaRPr>
          </a:p>
        </p:txBody>
      </p:sp>
      <p:sp>
        <p:nvSpPr>
          <p:cNvPr id="78" name="Right Brace 77"/>
          <p:cNvSpPr/>
          <p:nvPr/>
        </p:nvSpPr>
        <p:spPr>
          <a:xfrm flipH="1" flipV="1">
            <a:off x="2759766" y="1944085"/>
            <a:ext cx="197571" cy="4205642"/>
          </a:xfrm>
          <a:prstGeom prst="rightBrace">
            <a:avLst>
              <a:gd name="adj1" fmla="val 43816"/>
              <a:gd name="adj2" fmla="val 50000"/>
            </a:avLst>
          </a:prstGeom>
          <a:ln>
            <a:solidFill>
              <a:srgbClr val="FF8C00"/>
            </a:solidFill>
            <a:headEnd type="none" w="med" len="sm"/>
            <a:tailEnd type="none" w="med" len="sm"/>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01" tIns="45700" rIns="91401" bIns="45700" numCol="1" spcCol="0" rtlCol="0" fromWordArt="0" anchor="ctr" anchorCtr="0" forceAA="0" compatLnSpc="1">
            <a:prstTxWarp prst="textNoShape">
              <a:avLst/>
            </a:prstTxWarp>
            <a:noAutofit/>
          </a:bodyPr>
          <a:lstStyle/>
          <a:p>
            <a:pPr algn="ctr" defTabSz="931326" fontAlgn="auto">
              <a:spcBef>
                <a:spcPts val="0"/>
              </a:spcBef>
              <a:spcAft>
                <a:spcPts val="0"/>
              </a:spcAft>
            </a:pPr>
            <a:endParaRPr lang="en-US" sz="1800">
              <a:solidFill>
                <a:srgbClr val="000000"/>
              </a:solidFill>
            </a:endParaRPr>
          </a:p>
        </p:txBody>
      </p:sp>
      <p:sp>
        <p:nvSpPr>
          <p:cNvPr id="2" name="Rectangle 1"/>
          <p:cNvSpPr/>
          <p:nvPr/>
        </p:nvSpPr>
        <p:spPr bwMode="auto">
          <a:xfrm>
            <a:off x="3007692" y="1906999"/>
            <a:ext cx="2611023" cy="4297680"/>
          </a:xfrm>
          <a:prstGeom prst="rect">
            <a:avLst/>
          </a:prstGeom>
          <a:solidFill>
            <a:schemeClr val="accent4"/>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14" tIns="91414" rIns="91414" bIns="146262" numCol="1" spcCol="0" rtlCol="0" fromWordArt="0" anchor="t" anchorCtr="0" forceAA="0" compatLnSpc="1">
            <a:prstTxWarp prst="textNoShape">
              <a:avLst/>
            </a:prstTxWarp>
            <a:noAutofit/>
          </a:bodyPr>
          <a:lstStyle/>
          <a:p>
            <a:pPr defTabSz="932114">
              <a:lnSpc>
                <a:spcPct val="90000"/>
              </a:lnSpc>
            </a:pPr>
            <a:endParaRPr lang="en-US" sz="2000" dirty="0">
              <a:solidFill>
                <a:srgbClr val="FFFFFF"/>
              </a:solidFill>
              <a:latin typeface="Segoe UI Semibold" panose="020B0702040204020203" pitchFamily="34" charset="0"/>
              <a:ea typeface="Segoe UI" pitchFamily="34" charset="0"/>
              <a:cs typeface="Segoe UI Semibold" panose="020B0702040204020203" pitchFamily="34" charset="0"/>
            </a:endParaRPr>
          </a:p>
        </p:txBody>
      </p:sp>
      <p:sp>
        <p:nvSpPr>
          <p:cNvPr id="14" name="TextBox 13"/>
          <p:cNvSpPr txBox="1"/>
          <p:nvPr/>
        </p:nvSpPr>
        <p:spPr>
          <a:xfrm>
            <a:off x="5957015" y="5566989"/>
            <a:ext cx="1449681" cy="397817"/>
          </a:xfrm>
          <a:prstGeom prst="rect">
            <a:avLst/>
          </a:prstGeom>
          <a:noFill/>
        </p:spPr>
        <p:txBody>
          <a:bodyPr wrap="square" lIns="182828" tIns="146262" rIns="182828" bIns="146262" rtlCol="0">
            <a:noAutofit/>
          </a:bodyPr>
          <a:lstStyle/>
          <a:p>
            <a:pPr algn="ctr" defTabSz="931505">
              <a:lnSpc>
                <a:spcPct val="90000"/>
              </a:lnSpc>
              <a:spcAft>
                <a:spcPts val="600"/>
              </a:spcAft>
            </a:pPr>
            <a:r>
              <a:rPr lang="en-US" sz="1598" dirty="0">
                <a:solidFill>
                  <a:srgbClr val="002060"/>
                </a:solidFill>
                <a:latin typeface="Segoe UI Semibold" panose="020B0702040204020203" pitchFamily="34" charset="0"/>
                <a:cs typeface="Segoe UI Semibold" panose="020B0702040204020203" pitchFamily="34" charset="0"/>
              </a:rPr>
              <a:t>SQL Server</a:t>
            </a:r>
          </a:p>
        </p:txBody>
      </p:sp>
      <p:sp>
        <p:nvSpPr>
          <p:cNvPr id="113" name="TextBox 112"/>
          <p:cNvSpPr txBox="1"/>
          <p:nvPr/>
        </p:nvSpPr>
        <p:spPr>
          <a:xfrm>
            <a:off x="6266471" y="3327841"/>
            <a:ext cx="830769" cy="386722"/>
          </a:xfrm>
          <a:prstGeom prst="rect">
            <a:avLst/>
          </a:prstGeom>
          <a:noFill/>
        </p:spPr>
        <p:txBody>
          <a:bodyPr wrap="square" lIns="182828" tIns="146262" rIns="182828" bIns="146262" rtlCol="0">
            <a:noAutofit/>
          </a:bodyPr>
          <a:lstStyle/>
          <a:p>
            <a:pPr algn="ctr" defTabSz="931505">
              <a:lnSpc>
                <a:spcPct val="90000"/>
              </a:lnSpc>
              <a:spcAft>
                <a:spcPts val="600"/>
              </a:spcAft>
            </a:pPr>
            <a:r>
              <a:rPr lang="en-US" sz="1598" dirty="0">
                <a:solidFill>
                  <a:srgbClr val="002060"/>
                </a:solidFill>
                <a:latin typeface="Segoe UI Semibold" panose="020B0702040204020203" pitchFamily="34" charset="0"/>
                <a:cs typeface="Segoe UI Semibold" panose="020B0702040204020203" pitchFamily="34" charset="0"/>
              </a:rPr>
              <a:t>APS</a:t>
            </a:r>
          </a:p>
        </p:txBody>
      </p:sp>
      <p:grpSp>
        <p:nvGrpSpPr>
          <p:cNvPr id="3" name="Group 2"/>
          <p:cNvGrpSpPr>
            <a:grpSpLocks noChangeAspect="1"/>
          </p:cNvGrpSpPr>
          <p:nvPr/>
        </p:nvGrpSpPr>
        <p:grpSpPr>
          <a:xfrm>
            <a:off x="6283568" y="4492911"/>
            <a:ext cx="796574" cy="1041205"/>
            <a:chOff x="10882475" y="3465122"/>
            <a:chExt cx="822842" cy="1075541"/>
          </a:xfrm>
        </p:grpSpPr>
        <p:sp>
          <p:nvSpPr>
            <p:cNvPr id="74" name="Oval 73"/>
            <p:cNvSpPr>
              <a:spLocks noChangeArrowheads="1"/>
            </p:cNvSpPr>
            <p:nvPr/>
          </p:nvSpPr>
          <p:spPr bwMode="auto">
            <a:xfrm>
              <a:off x="10904930" y="3465122"/>
              <a:ext cx="794690" cy="151004"/>
            </a:xfrm>
            <a:prstGeom prst="ellipse">
              <a:avLst/>
            </a:prstGeom>
            <a:solidFill>
              <a:srgbClr val="FF8C00"/>
            </a:solidFill>
            <a:ln>
              <a:noFill/>
            </a:ln>
            <a:extLst/>
          </p:spPr>
          <p:txBody>
            <a:bodyPr vert="horz" wrap="square" lIns="91401" tIns="45700" rIns="91401" bIns="45700" numCol="1" anchor="t" anchorCtr="0" compatLnSpc="1">
              <a:prstTxWarp prst="textNoShape">
                <a:avLst/>
              </a:prstTxWarp>
            </a:bodyPr>
            <a:lstStyle/>
            <a:p>
              <a:pPr defTabSz="932239" fontAlgn="auto">
                <a:spcBef>
                  <a:spcPts val="0"/>
                </a:spcBef>
                <a:spcAft>
                  <a:spcPts val="0"/>
                </a:spcAft>
                <a:defRPr/>
              </a:pPr>
              <a:endParaRPr lang="en-US" sz="1800" kern="0">
                <a:solidFill>
                  <a:srgbClr val="FFFFFF"/>
                </a:solidFill>
                <a:latin typeface="Segoe UI"/>
                <a:cs typeface="+mn-cs"/>
              </a:endParaRPr>
            </a:p>
          </p:txBody>
        </p:sp>
        <p:sp>
          <p:nvSpPr>
            <p:cNvPr id="75" name="Freeform 123"/>
            <p:cNvSpPr>
              <a:spLocks noEditPoints="1"/>
            </p:cNvSpPr>
            <p:nvPr/>
          </p:nvSpPr>
          <p:spPr bwMode="auto">
            <a:xfrm>
              <a:off x="10882475" y="3577054"/>
              <a:ext cx="822842" cy="963609"/>
            </a:xfrm>
            <a:custGeom>
              <a:avLst/>
              <a:gdLst>
                <a:gd name="T0" fmla="*/ 480 w 480"/>
                <a:gd name="T1" fmla="*/ 135 h 562"/>
                <a:gd name="T2" fmla="*/ 480 w 480"/>
                <a:gd name="T3" fmla="*/ 0 h 562"/>
                <a:gd name="T4" fmla="*/ 240 w 480"/>
                <a:gd name="T5" fmla="*/ 43 h 562"/>
                <a:gd name="T6" fmla="*/ 0 w 480"/>
                <a:gd name="T7" fmla="*/ 0 h 562"/>
                <a:gd name="T8" fmla="*/ 0 w 480"/>
                <a:gd name="T9" fmla="*/ 135 h 562"/>
                <a:gd name="T10" fmla="*/ 15 w 480"/>
                <a:gd name="T11" fmla="*/ 153 h 562"/>
                <a:gd name="T12" fmla="*/ 0 w 480"/>
                <a:gd name="T13" fmla="*/ 170 h 562"/>
                <a:gd name="T14" fmla="*/ 0 w 480"/>
                <a:gd name="T15" fmla="*/ 322 h 562"/>
                <a:gd name="T16" fmla="*/ 15 w 480"/>
                <a:gd name="T17" fmla="*/ 340 h 562"/>
                <a:gd name="T18" fmla="*/ 0 w 480"/>
                <a:gd name="T19" fmla="*/ 358 h 562"/>
                <a:gd name="T20" fmla="*/ 0 w 480"/>
                <a:gd name="T21" fmla="*/ 510 h 562"/>
                <a:gd name="T22" fmla="*/ 240 w 480"/>
                <a:gd name="T23" fmla="*/ 562 h 562"/>
                <a:gd name="T24" fmla="*/ 480 w 480"/>
                <a:gd name="T25" fmla="*/ 510 h 562"/>
                <a:gd name="T26" fmla="*/ 480 w 480"/>
                <a:gd name="T27" fmla="*/ 358 h 562"/>
                <a:gd name="T28" fmla="*/ 466 w 480"/>
                <a:gd name="T29" fmla="*/ 340 h 562"/>
                <a:gd name="T30" fmla="*/ 480 w 480"/>
                <a:gd name="T31" fmla="*/ 322 h 562"/>
                <a:gd name="T32" fmla="*/ 480 w 480"/>
                <a:gd name="T33" fmla="*/ 170 h 562"/>
                <a:gd name="T34" fmla="*/ 466 w 480"/>
                <a:gd name="T35" fmla="*/ 153 h 562"/>
                <a:gd name="T36" fmla="*/ 480 w 480"/>
                <a:gd name="T37" fmla="*/ 135 h 562"/>
                <a:gd name="T38" fmla="*/ 458 w 480"/>
                <a:gd name="T39" fmla="*/ 352 h 562"/>
                <a:gd name="T40" fmla="*/ 240 w 480"/>
                <a:gd name="T41" fmla="*/ 380 h 562"/>
                <a:gd name="T42" fmla="*/ 23 w 480"/>
                <a:gd name="T43" fmla="*/ 352 h 562"/>
                <a:gd name="T44" fmla="*/ 23 w 480"/>
                <a:gd name="T45" fmla="*/ 333 h 562"/>
                <a:gd name="T46" fmla="*/ 240 w 480"/>
                <a:gd name="T47" fmla="*/ 361 h 562"/>
                <a:gd name="T48" fmla="*/ 458 w 480"/>
                <a:gd name="T49" fmla="*/ 333 h 562"/>
                <a:gd name="T50" fmla="*/ 458 w 480"/>
                <a:gd name="T51" fmla="*/ 352 h 562"/>
                <a:gd name="T52" fmla="*/ 458 w 480"/>
                <a:gd name="T53" fmla="*/ 166 h 562"/>
                <a:gd name="T54" fmla="*/ 240 w 480"/>
                <a:gd name="T55" fmla="*/ 195 h 562"/>
                <a:gd name="T56" fmla="*/ 23 w 480"/>
                <a:gd name="T57" fmla="*/ 166 h 562"/>
                <a:gd name="T58" fmla="*/ 23 w 480"/>
                <a:gd name="T59" fmla="*/ 147 h 562"/>
                <a:gd name="T60" fmla="*/ 240 w 480"/>
                <a:gd name="T61" fmla="*/ 176 h 562"/>
                <a:gd name="T62" fmla="*/ 458 w 480"/>
                <a:gd name="T63" fmla="*/ 147 h 562"/>
                <a:gd name="T64" fmla="*/ 458 w 480"/>
                <a:gd name="T65" fmla="*/ 166 h 5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80" h="562">
                  <a:moveTo>
                    <a:pt x="480" y="135"/>
                  </a:moveTo>
                  <a:cubicBezTo>
                    <a:pt x="480" y="0"/>
                    <a:pt x="480" y="0"/>
                    <a:pt x="480" y="0"/>
                  </a:cubicBezTo>
                  <a:cubicBezTo>
                    <a:pt x="448" y="31"/>
                    <a:pt x="326" y="43"/>
                    <a:pt x="240" y="43"/>
                  </a:cubicBezTo>
                  <a:cubicBezTo>
                    <a:pt x="154" y="43"/>
                    <a:pt x="32" y="31"/>
                    <a:pt x="0" y="0"/>
                  </a:cubicBezTo>
                  <a:cubicBezTo>
                    <a:pt x="0" y="135"/>
                    <a:pt x="0" y="135"/>
                    <a:pt x="0" y="135"/>
                  </a:cubicBezTo>
                  <a:cubicBezTo>
                    <a:pt x="0" y="141"/>
                    <a:pt x="5" y="147"/>
                    <a:pt x="15" y="153"/>
                  </a:cubicBezTo>
                  <a:cubicBezTo>
                    <a:pt x="5" y="158"/>
                    <a:pt x="0" y="164"/>
                    <a:pt x="0" y="170"/>
                  </a:cubicBezTo>
                  <a:cubicBezTo>
                    <a:pt x="0" y="322"/>
                    <a:pt x="0" y="322"/>
                    <a:pt x="0" y="322"/>
                  </a:cubicBezTo>
                  <a:cubicBezTo>
                    <a:pt x="0" y="329"/>
                    <a:pt x="5" y="335"/>
                    <a:pt x="15" y="340"/>
                  </a:cubicBezTo>
                  <a:cubicBezTo>
                    <a:pt x="5" y="346"/>
                    <a:pt x="0" y="351"/>
                    <a:pt x="0" y="358"/>
                  </a:cubicBezTo>
                  <a:cubicBezTo>
                    <a:pt x="0" y="510"/>
                    <a:pt x="0" y="510"/>
                    <a:pt x="0" y="510"/>
                  </a:cubicBezTo>
                  <a:cubicBezTo>
                    <a:pt x="0" y="538"/>
                    <a:pt x="108" y="562"/>
                    <a:pt x="240" y="562"/>
                  </a:cubicBezTo>
                  <a:cubicBezTo>
                    <a:pt x="373" y="562"/>
                    <a:pt x="480" y="538"/>
                    <a:pt x="480" y="510"/>
                  </a:cubicBezTo>
                  <a:cubicBezTo>
                    <a:pt x="480" y="358"/>
                    <a:pt x="480" y="358"/>
                    <a:pt x="480" y="358"/>
                  </a:cubicBezTo>
                  <a:cubicBezTo>
                    <a:pt x="480" y="351"/>
                    <a:pt x="475" y="346"/>
                    <a:pt x="466" y="340"/>
                  </a:cubicBezTo>
                  <a:cubicBezTo>
                    <a:pt x="475" y="335"/>
                    <a:pt x="480" y="329"/>
                    <a:pt x="480" y="322"/>
                  </a:cubicBezTo>
                  <a:cubicBezTo>
                    <a:pt x="480" y="170"/>
                    <a:pt x="480" y="170"/>
                    <a:pt x="480" y="170"/>
                  </a:cubicBezTo>
                  <a:cubicBezTo>
                    <a:pt x="480" y="164"/>
                    <a:pt x="475" y="158"/>
                    <a:pt x="466" y="153"/>
                  </a:cubicBezTo>
                  <a:cubicBezTo>
                    <a:pt x="475" y="147"/>
                    <a:pt x="480" y="141"/>
                    <a:pt x="480" y="135"/>
                  </a:cubicBezTo>
                  <a:close/>
                  <a:moveTo>
                    <a:pt x="458" y="352"/>
                  </a:moveTo>
                  <a:cubicBezTo>
                    <a:pt x="458" y="368"/>
                    <a:pt x="361" y="380"/>
                    <a:pt x="240" y="380"/>
                  </a:cubicBezTo>
                  <a:cubicBezTo>
                    <a:pt x="120" y="380"/>
                    <a:pt x="23" y="368"/>
                    <a:pt x="23" y="352"/>
                  </a:cubicBezTo>
                  <a:cubicBezTo>
                    <a:pt x="23" y="333"/>
                    <a:pt x="23" y="333"/>
                    <a:pt x="23" y="333"/>
                  </a:cubicBezTo>
                  <a:cubicBezTo>
                    <a:pt x="23" y="349"/>
                    <a:pt x="120" y="361"/>
                    <a:pt x="240" y="361"/>
                  </a:cubicBezTo>
                  <a:cubicBezTo>
                    <a:pt x="361" y="361"/>
                    <a:pt x="458" y="349"/>
                    <a:pt x="458" y="333"/>
                  </a:cubicBezTo>
                  <a:lnTo>
                    <a:pt x="458" y="352"/>
                  </a:lnTo>
                  <a:close/>
                  <a:moveTo>
                    <a:pt x="458" y="166"/>
                  </a:moveTo>
                  <a:cubicBezTo>
                    <a:pt x="458" y="182"/>
                    <a:pt x="361" y="195"/>
                    <a:pt x="240" y="195"/>
                  </a:cubicBezTo>
                  <a:cubicBezTo>
                    <a:pt x="120" y="195"/>
                    <a:pt x="23" y="182"/>
                    <a:pt x="23" y="166"/>
                  </a:cubicBezTo>
                  <a:cubicBezTo>
                    <a:pt x="23" y="147"/>
                    <a:pt x="23" y="147"/>
                    <a:pt x="23" y="147"/>
                  </a:cubicBezTo>
                  <a:cubicBezTo>
                    <a:pt x="23" y="163"/>
                    <a:pt x="120" y="176"/>
                    <a:pt x="240" y="176"/>
                  </a:cubicBezTo>
                  <a:cubicBezTo>
                    <a:pt x="361" y="176"/>
                    <a:pt x="458" y="163"/>
                    <a:pt x="458" y="147"/>
                  </a:cubicBezTo>
                  <a:lnTo>
                    <a:pt x="458" y="166"/>
                  </a:lnTo>
                  <a:close/>
                </a:path>
              </a:pathLst>
            </a:custGeom>
            <a:solidFill>
              <a:srgbClr val="FFC000"/>
            </a:solidFill>
            <a:ln>
              <a:noFill/>
            </a:ln>
            <a:extLst/>
          </p:spPr>
          <p:txBody>
            <a:bodyPr vert="horz" wrap="square" lIns="91401" tIns="45700" rIns="91401" bIns="45700" numCol="1" anchor="t" anchorCtr="0" compatLnSpc="1">
              <a:prstTxWarp prst="textNoShape">
                <a:avLst/>
              </a:prstTxWarp>
            </a:bodyPr>
            <a:lstStyle/>
            <a:p>
              <a:pPr defTabSz="932239" fontAlgn="auto">
                <a:spcBef>
                  <a:spcPts val="0"/>
                </a:spcBef>
                <a:spcAft>
                  <a:spcPts val="0"/>
                </a:spcAft>
                <a:defRPr/>
              </a:pPr>
              <a:endParaRPr lang="en-US" sz="1800" kern="0">
                <a:solidFill>
                  <a:srgbClr val="FFFFFF"/>
                </a:solidFill>
                <a:latin typeface="Segoe UI"/>
                <a:cs typeface="+mn-cs"/>
              </a:endParaRPr>
            </a:p>
          </p:txBody>
        </p:sp>
      </p:grpSp>
      <p:sp>
        <p:nvSpPr>
          <p:cNvPr id="85" name="Rectangle 84"/>
          <p:cNvSpPr/>
          <p:nvPr/>
        </p:nvSpPr>
        <p:spPr>
          <a:xfrm>
            <a:off x="584408" y="4746380"/>
            <a:ext cx="582749" cy="286306"/>
          </a:xfrm>
          <a:prstGeom prst="rect">
            <a:avLst/>
          </a:prstGeom>
        </p:spPr>
        <p:txBody>
          <a:bodyPr wrap="none">
            <a:spAutoFit/>
          </a:bodyPr>
          <a:lstStyle/>
          <a:p>
            <a:pPr algn="ctr"/>
            <a:r>
              <a:rPr lang="en-US" sz="1224" dirty="0">
                <a:solidFill>
                  <a:schemeClr val="bg1"/>
                </a:solidFill>
              </a:rPr>
              <a:t>Excel </a:t>
            </a:r>
          </a:p>
        </p:txBody>
      </p:sp>
      <p:sp>
        <p:nvSpPr>
          <p:cNvPr id="87" name="Rectangle 86"/>
          <p:cNvSpPr/>
          <p:nvPr/>
        </p:nvSpPr>
        <p:spPr>
          <a:xfrm>
            <a:off x="460861" y="3279540"/>
            <a:ext cx="825674" cy="469103"/>
          </a:xfrm>
          <a:prstGeom prst="rect">
            <a:avLst/>
          </a:prstGeom>
        </p:spPr>
        <p:txBody>
          <a:bodyPr wrap="none">
            <a:spAutoFit/>
          </a:bodyPr>
          <a:lstStyle/>
          <a:p>
            <a:pPr algn="ctr"/>
            <a:r>
              <a:rPr lang="en-US" sz="1224" dirty="0">
                <a:solidFill>
                  <a:schemeClr val="bg1"/>
                </a:solidFill>
              </a:rPr>
              <a:t>Power BI </a:t>
            </a:r>
            <a:br>
              <a:rPr lang="en-US" sz="1224" dirty="0">
                <a:solidFill>
                  <a:schemeClr val="bg1"/>
                </a:solidFill>
              </a:rPr>
            </a:br>
            <a:r>
              <a:rPr lang="en-US" sz="1224" dirty="0">
                <a:solidFill>
                  <a:schemeClr val="bg1"/>
                </a:solidFill>
              </a:rPr>
              <a:t>designer</a:t>
            </a:r>
          </a:p>
        </p:txBody>
      </p:sp>
      <p:pic>
        <p:nvPicPr>
          <p:cNvPr id="89" name="Picture 88"/>
          <p:cNvPicPr>
            <a:picLocks noChangeAspect="1"/>
          </p:cNvPicPr>
          <p:nvPr/>
        </p:nvPicPr>
        <p:blipFill>
          <a:blip r:embed="rId7"/>
          <a:stretch>
            <a:fillRect/>
          </a:stretch>
        </p:blipFill>
        <p:spPr>
          <a:xfrm>
            <a:off x="488264" y="2835264"/>
            <a:ext cx="837854" cy="686765"/>
          </a:xfrm>
          <a:prstGeom prst="rect">
            <a:avLst/>
          </a:prstGeom>
        </p:spPr>
      </p:pic>
      <p:grpSp>
        <p:nvGrpSpPr>
          <p:cNvPr id="10" name="Group 9"/>
          <p:cNvGrpSpPr/>
          <p:nvPr/>
        </p:nvGrpSpPr>
        <p:grpSpPr>
          <a:xfrm>
            <a:off x="1204497" y="4277597"/>
            <a:ext cx="1454754" cy="487991"/>
            <a:chOff x="1183656" y="4209780"/>
            <a:chExt cx="1454754" cy="487991"/>
          </a:xfrm>
        </p:grpSpPr>
        <p:sp>
          <p:nvSpPr>
            <p:cNvPr id="96" name="TextBox 95"/>
            <p:cNvSpPr txBox="1"/>
            <p:nvPr/>
          </p:nvSpPr>
          <p:spPr>
            <a:xfrm rot="19948976">
              <a:off x="1183656" y="4209780"/>
              <a:ext cx="1353457" cy="402823"/>
            </a:xfrm>
            <a:prstGeom prst="rect">
              <a:avLst/>
            </a:prstGeom>
            <a:noFill/>
          </p:spPr>
          <p:txBody>
            <a:bodyPr wrap="square" lIns="91427" tIns="146262" rIns="182828" bIns="146262" rtlCol="0">
              <a:noAutofit/>
            </a:bodyPr>
            <a:lstStyle/>
            <a:p>
              <a:pPr defTabSz="931505">
                <a:lnSpc>
                  <a:spcPct val="90000"/>
                </a:lnSpc>
                <a:spcAft>
                  <a:spcPts val="600"/>
                </a:spcAft>
              </a:pPr>
              <a:r>
                <a:rPr lang="en-US" sz="1399" dirty="0">
                  <a:solidFill>
                    <a:srgbClr val="002060"/>
                  </a:solidFill>
                  <a:latin typeface="Segoe UI Semibold" panose="020B0702040204020203" pitchFamily="34" charset="0"/>
                  <a:cs typeface="Segoe UI Semibold" panose="020B0702040204020203" pitchFamily="34" charset="0"/>
                </a:rPr>
                <a:t>MDX query</a:t>
              </a:r>
            </a:p>
          </p:txBody>
        </p:sp>
        <p:sp>
          <p:nvSpPr>
            <p:cNvPr id="97" name="Right Arrow 96"/>
            <p:cNvSpPr/>
            <p:nvPr/>
          </p:nvSpPr>
          <p:spPr bwMode="auto">
            <a:xfrm rot="19948976">
              <a:off x="1358250" y="4514917"/>
              <a:ext cx="1280160" cy="182854"/>
            </a:xfrm>
            <a:prstGeom prst="rightArrow">
              <a:avLst/>
            </a:prstGeom>
            <a:solidFill>
              <a:srgbClr val="FF8C00"/>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28" tIns="146262" rIns="182828" bIns="146262" numCol="1" spcCol="0" rtlCol="0" fromWordArt="0" anchor="t" anchorCtr="0" forceAA="0" compatLnSpc="1">
              <a:prstTxWarp prst="textNoShape">
                <a:avLst/>
              </a:prstTxWarp>
              <a:noAutofit/>
            </a:bodyPr>
            <a:lstStyle/>
            <a:p>
              <a:pPr marL="342768" indent="-342768" algn="ctr" defTabSz="932114">
                <a:lnSpc>
                  <a:spcPct val="90000"/>
                </a:lnSpc>
                <a:buFont typeface="Wingdings 3" panose="05040102010807070707" pitchFamily="18" charset="2"/>
                <a:buChar char="Æ"/>
              </a:pPr>
              <a:endParaRPr lang="en-US" sz="2000" b="1" dirty="0" err="1">
                <a:solidFill>
                  <a:srgbClr val="FFFFFF"/>
                </a:solidFill>
                <a:latin typeface="Segoe UI Light"/>
                <a:ea typeface="Segoe UI" pitchFamily="34" charset="0"/>
                <a:cs typeface="Segoe UI" pitchFamily="34" charset="0"/>
              </a:endParaRPr>
            </a:p>
          </p:txBody>
        </p:sp>
      </p:grpSp>
      <p:sp>
        <p:nvSpPr>
          <p:cNvPr id="98" name="Freeform 23"/>
          <p:cNvSpPr>
            <a:spLocks noEditPoints="1"/>
          </p:cNvSpPr>
          <p:nvPr/>
        </p:nvSpPr>
        <p:spPr bwMode="black">
          <a:xfrm>
            <a:off x="3629009" y="3521449"/>
            <a:ext cx="1308259" cy="1289079"/>
          </a:xfrm>
          <a:custGeom>
            <a:avLst/>
            <a:gdLst>
              <a:gd name="T0" fmla="*/ 709 w 709"/>
              <a:gd name="T1" fmla="*/ 570 h 709"/>
              <a:gd name="T2" fmla="*/ 373 w 709"/>
              <a:gd name="T3" fmla="*/ 709 h 709"/>
              <a:gd name="T4" fmla="*/ 373 w 709"/>
              <a:gd name="T5" fmla="*/ 294 h 709"/>
              <a:gd name="T6" fmla="*/ 709 w 709"/>
              <a:gd name="T7" fmla="*/ 154 h 709"/>
              <a:gd name="T8" fmla="*/ 709 w 709"/>
              <a:gd name="T9" fmla="*/ 570 h 709"/>
              <a:gd name="T10" fmla="*/ 335 w 709"/>
              <a:gd name="T11" fmla="*/ 294 h 709"/>
              <a:gd name="T12" fmla="*/ 0 w 709"/>
              <a:gd name="T13" fmla="*/ 154 h 709"/>
              <a:gd name="T14" fmla="*/ 0 w 709"/>
              <a:gd name="T15" fmla="*/ 570 h 709"/>
              <a:gd name="T16" fmla="*/ 335 w 709"/>
              <a:gd name="T17" fmla="*/ 709 h 709"/>
              <a:gd name="T18" fmla="*/ 335 w 709"/>
              <a:gd name="T19" fmla="*/ 294 h 709"/>
              <a:gd name="T20" fmla="*/ 354 w 709"/>
              <a:gd name="T21" fmla="*/ 0 h 709"/>
              <a:gd name="T22" fmla="*/ 0 w 709"/>
              <a:gd name="T23" fmla="*/ 126 h 709"/>
              <a:gd name="T24" fmla="*/ 354 w 709"/>
              <a:gd name="T25" fmla="*/ 268 h 709"/>
              <a:gd name="T26" fmla="*/ 709 w 709"/>
              <a:gd name="T27" fmla="*/ 126 h 709"/>
              <a:gd name="T28" fmla="*/ 354 w 709"/>
              <a:gd name="T29" fmla="*/ 0 h 7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9" h="709">
                <a:moveTo>
                  <a:pt x="709" y="570"/>
                </a:moveTo>
                <a:lnTo>
                  <a:pt x="373" y="709"/>
                </a:lnTo>
                <a:lnTo>
                  <a:pt x="373" y="294"/>
                </a:lnTo>
                <a:lnTo>
                  <a:pt x="709" y="154"/>
                </a:lnTo>
                <a:lnTo>
                  <a:pt x="709" y="570"/>
                </a:lnTo>
                <a:close/>
                <a:moveTo>
                  <a:pt x="335" y="294"/>
                </a:moveTo>
                <a:lnTo>
                  <a:pt x="0" y="154"/>
                </a:lnTo>
                <a:lnTo>
                  <a:pt x="0" y="570"/>
                </a:lnTo>
                <a:lnTo>
                  <a:pt x="335" y="709"/>
                </a:lnTo>
                <a:lnTo>
                  <a:pt x="335" y="294"/>
                </a:lnTo>
                <a:close/>
                <a:moveTo>
                  <a:pt x="354" y="0"/>
                </a:moveTo>
                <a:lnTo>
                  <a:pt x="0" y="126"/>
                </a:lnTo>
                <a:lnTo>
                  <a:pt x="354" y="268"/>
                </a:lnTo>
                <a:lnTo>
                  <a:pt x="709" y="126"/>
                </a:lnTo>
                <a:lnTo>
                  <a:pt x="354" y="0"/>
                </a:lnTo>
                <a:close/>
              </a:path>
            </a:pathLst>
          </a:custGeom>
          <a:solidFill>
            <a:schemeClr val="bg1"/>
          </a:solidFill>
          <a:ln>
            <a:noFill/>
          </a:ln>
        </p:spPr>
        <p:txBody>
          <a:bodyPr vert="horz" wrap="square" lIns="82281" tIns="41141" rIns="82281" bIns="41141" numCol="1" anchor="t" anchorCtr="0" compatLnSpc="1">
            <a:prstTxWarp prst="textNoShape">
              <a:avLst/>
            </a:prstTxWarp>
          </a:bodyPr>
          <a:lstStyle/>
          <a:p>
            <a:pPr defTabSz="932384"/>
            <a:endParaRPr lang="en-US" sz="1598" dirty="0">
              <a:ln>
                <a:solidFill>
                  <a:srgbClr val="FFFFFF">
                    <a:alpha val="0"/>
                  </a:srgbClr>
                </a:solidFill>
              </a:ln>
              <a:solidFill>
                <a:srgbClr val="000000"/>
              </a:solidFill>
            </a:endParaRPr>
          </a:p>
        </p:txBody>
      </p:sp>
      <p:sp>
        <p:nvSpPr>
          <p:cNvPr id="29" name="Freeform 51"/>
          <p:cNvSpPr>
            <a:spLocks noEditPoints="1"/>
          </p:cNvSpPr>
          <p:nvPr/>
        </p:nvSpPr>
        <p:spPr bwMode="auto">
          <a:xfrm>
            <a:off x="572603" y="4717473"/>
            <a:ext cx="716975" cy="716972"/>
          </a:xfrm>
          <a:custGeom>
            <a:avLst/>
            <a:gdLst>
              <a:gd name="T0" fmla="*/ 88 w 96"/>
              <a:gd name="T1" fmla="*/ 56 h 96"/>
              <a:gd name="T2" fmla="*/ 72 w 96"/>
              <a:gd name="T3" fmla="*/ 64 h 96"/>
              <a:gd name="T4" fmla="*/ 72 w 96"/>
              <a:gd name="T5" fmla="*/ 76 h 96"/>
              <a:gd name="T6" fmla="*/ 88 w 96"/>
              <a:gd name="T7" fmla="*/ 68 h 96"/>
              <a:gd name="T8" fmla="*/ 72 w 96"/>
              <a:gd name="T9" fmla="*/ 76 h 96"/>
              <a:gd name="T10" fmla="*/ 88 w 96"/>
              <a:gd name="T11" fmla="*/ 52 h 96"/>
              <a:gd name="T12" fmla="*/ 72 w 96"/>
              <a:gd name="T13" fmla="*/ 44 h 96"/>
              <a:gd name="T14" fmla="*/ 72 w 96"/>
              <a:gd name="T15" fmla="*/ 28 h 96"/>
              <a:gd name="T16" fmla="*/ 88 w 96"/>
              <a:gd name="T17" fmla="*/ 20 h 96"/>
              <a:gd name="T18" fmla="*/ 72 w 96"/>
              <a:gd name="T19" fmla="*/ 28 h 96"/>
              <a:gd name="T20" fmla="*/ 88 w 96"/>
              <a:gd name="T21" fmla="*/ 40 h 96"/>
              <a:gd name="T22" fmla="*/ 72 w 96"/>
              <a:gd name="T23" fmla="*/ 32 h 96"/>
              <a:gd name="T24" fmla="*/ 96 w 96"/>
              <a:gd name="T25" fmla="*/ 17 h 96"/>
              <a:gd name="T26" fmla="*/ 91 w 96"/>
              <a:gd name="T27" fmla="*/ 84 h 96"/>
              <a:gd name="T28" fmla="*/ 56 w 96"/>
              <a:gd name="T29" fmla="*/ 96 h 96"/>
              <a:gd name="T30" fmla="*/ 0 w 96"/>
              <a:gd name="T31" fmla="*/ 10 h 96"/>
              <a:gd name="T32" fmla="*/ 56 w 96"/>
              <a:gd name="T33" fmla="*/ 12 h 96"/>
              <a:gd name="T34" fmla="*/ 96 w 96"/>
              <a:gd name="T35" fmla="*/ 17 h 96"/>
              <a:gd name="T36" fmla="*/ 31 w 96"/>
              <a:gd name="T37" fmla="*/ 48 h 96"/>
              <a:gd name="T38" fmla="*/ 33 w 96"/>
              <a:gd name="T39" fmla="*/ 28 h 96"/>
              <a:gd name="T40" fmla="*/ 27 w 96"/>
              <a:gd name="T41" fmla="*/ 41 h 96"/>
              <a:gd name="T42" fmla="*/ 27 w 96"/>
              <a:gd name="T43" fmla="*/ 43 h 96"/>
              <a:gd name="T44" fmla="*/ 26 w 96"/>
              <a:gd name="T45" fmla="*/ 43 h 96"/>
              <a:gd name="T46" fmla="*/ 26 w 96"/>
              <a:gd name="T47" fmla="*/ 42 h 96"/>
              <a:gd name="T48" fmla="*/ 25 w 96"/>
              <a:gd name="T49" fmla="*/ 40 h 96"/>
              <a:gd name="T50" fmla="*/ 12 w 96"/>
              <a:gd name="T51" fmla="*/ 29 h 96"/>
              <a:gd name="T52" fmla="*/ 11 w 96"/>
              <a:gd name="T53" fmla="*/ 67 h 96"/>
              <a:gd name="T54" fmla="*/ 25 w 96"/>
              <a:gd name="T55" fmla="*/ 55 h 96"/>
              <a:gd name="T56" fmla="*/ 26 w 96"/>
              <a:gd name="T57" fmla="*/ 53 h 96"/>
              <a:gd name="T58" fmla="*/ 26 w 96"/>
              <a:gd name="T59" fmla="*/ 52 h 96"/>
              <a:gd name="T60" fmla="*/ 26 w 96"/>
              <a:gd name="T61" fmla="*/ 53 h 96"/>
              <a:gd name="T62" fmla="*/ 27 w 96"/>
              <a:gd name="T63" fmla="*/ 54 h 96"/>
              <a:gd name="T64" fmla="*/ 33 w 96"/>
              <a:gd name="T65" fmla="*/ 68 h 96"/>
              <a:gd name="T66" fmla="*/ 92 w 96"/>
              <a:gd name="T67" fmla="*/ 17 h 96"/>
              <a:gd name="T68" fmla="*/ 56 w 96"/>
              <a:gd name="T69" fmla="*/ 16 h 96"/>
              <a:gd name="T70" fmla="*/ 68 w 96"/>
              <a:gd name="T71" fmla="*/ 20 h 96"/>
              <a:gd name="T72" fmla="*/ 56 w 96"/>
              <a:gd name="T73" fmla="*/ 28 h 96"/>
              <a:gd name="T74" fmla="*/ 68 w 96"/>
              <a:gd name="T75" fmla="*/ 32 h 96"/>
              <a:gd name="T76" fmla="*/ 56 w 96"/>
              <a:gd name="T77" fmla="*/ 40 h 96"/>
              <a:gd name="T78" fmla="*/ 68 w 96"/>
              <a:gd name="T79" fmla="*/ 44 h 96"/>
              <a:gd name="T80" fmla="*/ 56 w 96"/>
              <a:gd name="T81" fmla="*/ 52 h 96"/>
              <a:gd name="T82" fmla="*/ 68 w 96"/>
              <a:gd name="T83" fmla="*/ 56 h 96"/>
              <a:gd name="T84" fmla="*/ 56 w 96"/>
              <a:gd name="T85" fmla="*/ 64 h 96"/>
              <a:gd name="T86" fmla="*/ 68 w 96"/>
              <a:gd name="T87" fmla="*/ 68 h 96"/>
              <a:gd name="T88" fmla="*/ 56 w 96"/>
              <a:gd name="T89" fmla="*/ 76 h 96"/>
              <a:gd name="T90" fmla="*/ 91 w 96"/>
              <a:gd name="T91" fmla="*/ 80 h 96"/>
              <a:gd name="T92" fmla="*/ 92 w 96"/>
              <a:gd name="T93" fmla="*/ 17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6" h="96">
                <a:moveTo>
                  <a:pt x="72" y="56"/>
                </a:moveTo>
                <a:cubicBezTo>
                  <a:pt x="88" y="56"/>
                  <a:pt x="88" y="56"/>
                  <a:pt x="88" y="56"/>
                </a:cubicBezTo>
                <a:cubicBezTo>
                  <a:pt x="88" y="64"/>
                  <a:pt x="88" y="64"/>
                  <a:pt x="88" y="64"/>
                </a:cubicBezTo>
                <a:cubicBezTo>
                  <a:pt x="72" y="64"/>
                  <a:pt x="72" y="64"/>
                  <a:pt x="72" y="64"/>
                </a:cubicBezTo>
                <a:lnTo>
                  <a:pt x="72" y="56"/>
                </a:lnTo>
                <a:close/>
                <a:moveTo>
                  <a:pt x="72" y="76"/>
                </a:moveTo>
                <a:cubicBezTo>
                  <a:pt x="88" y="76"/>
                  <a:pt x="88" y="76"/>
                  <a:pt x="88" y="76"/>
                </a:cubicBezTo>
                <a:cubicBezTo>
                  <a:pt x="88" y="68"/>
                  <a:pt x="88" y="68"/>
                  <a:pt x="88" y="68"/>
                </a:cubicBezTo>
                <a:cubicBezTo>
                  <a:pt x="72" y="68"/>
                  <a:pt x="72" y="68"/>
                  <a:pt x="72" y="68"/>
                </a:cubicBezTo>
                <a:lnTo>
                  <a:pt x="72" y="76"/>
                </a:lnTo>
                <a:close/>
                <a:moveTo>
                  <a:pt x="72" y="52"/>
                </a:moveTo>
                <a:cubicBezTo>
                  <a:pt x="88" y="52"/>
                  <a:pt x="88" y="52"/>
                  <a:pt x="88" y="52"/>
                </a:cubicBezTo>
                <a:cubicBezTo>
                  <a:pt x="88" y="44"/>
                  <a:pt x="88" y="44"/>
                  <a:pt x="88" y="44"/>
                </a:cubicBezTo>
                <a:cubicBezTo>
                  <a:pt x="72" y="44"/>
                  <a:pt x="72" y="44"/>
                  <a:pt x="72" y="44"/>
                </a:cubicBezTo>
                <a:lnTo>
                  <a:pt x="72" y="52"/>
                </a:lnTo>
                <a:close/>
                <a:moveTo>
                  <a:pt x="72" y="28"/>
                </a:moveTo>
                <a:cubicBezTo>
                  <a:pt x="88" y="28"/>
                  <a:pt x="88" y="28"/>
                  <a:pt x="88" y="28"/>
                </a:cubicBezTo>
                <a:cubicBezTo>
                  <a:pt x="88" y="20"/>
                  <a:pt x="88" y="20"/>
                  <a:pt x="88" y="20"/>
                </a:cubicBezTo>
                <a:cubicBezTo>
                  <a:pt x="72" y="20"/>
                  <a:pt x="72" y="20"/>
                  <a:pt x="72" y="20"/>
                </a:cubicBezTo>
                <a:lnTo>
                  <a:pt x="72" y="28"/>
                </a:lnTo>
                <a:close/>
                <a:moveTo>
                  <a:pt x="72" y="40"/>
                </a:moveTo>
                <a:cubicBezTo>
                  <a:pt x="88" y="40"/>
                  <a:pt x="88" y="40"/>
                  <a:pt x="88" y="40"/>
                </a:cubicBezTo>
                <a:cubicBezTo>
                  <a:pt x="88" y="32"/>
                  <a:pt x="88" y="32"/>
                  <a:pt x="88" y="32"/>
                </a:cubicBezTo>
                <a:cubicBezTo>
                  <a:pt x="72" y="32"/>
                  <a:pt x="72" y="32"/>
                  <a:pt x="72" y="32"/>
                </a:cubicBezTo>
                <a:lnTo>
                  <a:pt x="72" y="40"/>
                </a:lnTo>
                <a:close/>
                <a:moveTo>
                  <a:pt x="96" y="17"/>
                </a:moveTo>
                <a:cubicBezTo>
                  <a:pt x="96" y="79"/>
                  <a:pt x="96" y="79"/>
                  <a:pt x="96" y="79"/>
                </a:cubicBezTo>
                <a:cubicBezTo>
                  <a:pt x="96" y="82"/>
                  <a:pt x="94" y="84"/>
                  <a:pt x="91" y="84"/>
                </a:cubicBezTo>
                <a:cubicBezTo>
                  <a:pt x="56" y="84"/>
                  <a:pt x="56" y="84"/>
                  <a:pt x="56" y="84"/>
                </a:cubicBezTo>
                <a:cubicBezTo>
                  <a:pt x="56" y="96"/>
                  <a:pt x="56" y="96"/>
                  <a:pt x="56" y="96"/>
                </a:cubicBezTo>
                <a:cubicBezTo>
                  <a:pt x="0" y="86"/>
                  <a:pt x="0" y="86"/>
                  <a:pt x="0" y="86"/>
                </a:cubicBezTo>
                <a:cubicBezTo>
                  <a:pt x="0" y="10"/>
                  <a:pt x="0" y="10"/>
                  <a:pt x="0" y="10"/>
                </a:cubicBezTo>
                <a:cubicBezTo>
                  <a:pt x="56" y="0"/>
                  <a:pt x="56" y="0"/>
                  <a:pt x="56" y="0"/>
                </a:cubicBezTo>
                <a:cubicBezTo>
                  <a:pt x="56" y="12"/>
                  <a:pt x="56" y="12"/>
                  <a:pt x="56" y="12"/>
                </a:cubicBezTo>
                <a:cubicBezTo>
                  <a:pt x="91" y="12"/>
                  <a:pt x="91" y="12"/>
                  <a:pt x="91" y="12"/>
                </a:cubicBezTo>
                <a:cubicBezTo>
                  <a:pt x="94" y="12"/>
                  <a:pt x="96" y="14"/>
                  <a:pt x="96" y="17"/>
                </a:cubicBezTo>
                <a:close/>
                <a:moveTo>
                  <a:pt x="42" y="69"/>
                </a:moveTo>
                <a:cubicBezTo>
                  <a:pt x="31" y="48"/>
                  <a:pt x="31" y="48"/>
                  <a:pt x="31" y="48"/>
                </a:cubicBezTo>
                <a:cubicBezTo>
                  <a:pt x="42" y="27"/>
                  <a:pt x="42" y="27"/>
                  <a:pt x="42" y="27"/>
                </a:cubicBezTo>
                <a:cubicBezTo>
                  <a:pt x="33" y="28"/>
                  <a:pt x="33" y="28"/>
                  <a:pt x="33" y="28"/>
                </a:cubicBezTo>
                <a:cubicBezTo>
                  <a:pt x="28" y="40"/>
                  <a:pt x="28" y="40"/>
                  <a:pt x="28" y="40"/>
                </a:cubicBezTo>
                <a:cubicBezTo>
                  <a:pt x="27" y="40"/>
                  <a:pt x="27" y="41"/>
                  <a:pt x="27" y="41"/>
                </a:cubicBezTo>
                <a:cubicBezTo>
                  <a:pt x="27" y="41"/>
                  <a:pt x="27" y="42"/>
                  <a:pt x="27" y="42"/>
                </a:cubicBezTo>
                <a:cubicBezTo>
                  <a:pt x="27" y="42"/>
                  <a:pt x="27" y="42"/>
                  <a:pt x="27" y="43"/>
                </a:cubicBezTo>
                <a:cubicBezTo>
                  <a:pt x="27" y="43"/>
                  <a:pt x="27" y="43"/>
                  <a:pt x="26" y="43"/>
                </a:cubicBezTo>
                <a:cubicBezTo>
                  <a:pt x="26" y="43"/>
                  <a:pt x="26" y="43"/>
                  <a:pt x="26" y="43"/>
                </a:cubicBezTo>
                <a:cubicBezTo>
                  <a:pt x="26" y="43"/>
                  <a:pt x="26" y="43"/>
                  <a:pt x="26" y="42"/>
                </a:cubicBezTo>
                <a:cubicBezTo>
                  <a:pt x="26" y="42"/>
                  <a:pt x="26" y="42"/>
                  <a:pt x="26" y="42"/>
                </a:cubicBezTo>
                <a:cubicBezTo>
                  <a:pt x="26" y="41"/>
                  <a:pt x="26" y="41"/>
                  <a:pt x="26" y="41"/>
                </a:cubicBezTo>
                <a:cubicBezTo>
                  <a:pt x="26" y="41"/>
                  <a:pt x="25" y="40"/>
                  <a:pt x="25" y="40"/>
                </a:cubicBezTo>
                <a:cubicBezTo>
                  <a:pt x="21" y="29"/>
                  <a:pt x="21" y="29"/>
                  <a:pt x="21" y="29"/>
                </a:cubicBezTo>
                <a:cubicBezTo>
                  <a:pt x="12" y="29"/>
                  <a:pt x="12" y="29"/>
                  <a:pt x="12" y="29"/>
                </a:cubicBezTo>
                <a:cubicBezTo>
                  <a:pt x="21" y="48"/>
                  <a:pt x="21" y="48"/>
                  <a:pt x="21" y="48"/>
                </a:cubicBezTo>
                <a:cubicBezTo>
                  <a:pt x="11" y="67"/>
                  <a:pt x="11" y="67"/>
                  <a:pt x="11" y="67"/>
                </a:cubicBezTo>
                <a:cubicBezTo>
                  <a:pt x="20" y="67"/>
                  <a:pt x="20" y="67"/>
                  <a:pt x="20" y="67"/>
                </a:cubicBezTo>
                <a:cubicBezTo>
                  <a:pt x="25" y="55"/>
                  <a:pt x="25" y="55"/>
                  <a:pt x="25" y="55"/>
                </a:cubicBezTo>
                <a:cubicBezTo>
                  <a:pt x="25" y="55"/>
                  <a:pt x="25" y="54"/>
                  <a:pt x="26" y="54"/>
                </a:cubicBezTo>
                <a:cubicBezTo>
                  <a:pt x="26" y="54"/>
                  <a:pt x="26" y="54"/>
                  <a:pt x="26" y="53"/>
                </a:cubicBezTo>
                <a:cubicBezTo>
                  <a:pt x="26" y="53"/>
                  <a:pt x="26" y="53"/>
                  <a:pt x="26" y="53"/>
                </a:cubicBezTo>
                <a:cubicBezTo>
                  <a:pt x="26" y="52"/>
                  <a:pt x="26" y="52"/>
                  <a:pt x="26" y="52"/>
                </a:cubicBezTo>
                <a:cubicBezTo>
                  <a:pt x="26" y="52"/>
                  <a:pt x="26" y="52"/>
                  <a:pt x="26" y="52"/>
                </a:cubicBezTo>
                <a:cubicBezTo>
                  <a:pt x="26" y="52"/>
                  <a:pt x="26" y="53"/>
                  <a:pt x="26" y="53"/>
                </a:cubicBezTo>
                <a:cubicBezTo>
                  <a:pt x="26" y="53"/>
                  <a:pt x="26" y="54"/>
                  <a:pt x="26" y="54"/>
                </a:cubicBezTo>
                <a:cubicBezTo>
                  <a:pt x="27" y="54"/>
                  <a:pt x="27" y="54"/>
                  <a:pt x="27" y="54"/>
                </a:cubicBezTo>
                <a:cubicBezTo>
                  <a:pt x="27" y="55"/>
                  <a:pt x="27" y="55"/>
                  <a:pt x="27" y="55"/>
                </a:cubicBezTo>
                <a:cubicBezTo>
                  <a:pt x="33" y="68"/>
                  <a:pt x="33" y="68"/>
                  <a:pt x="33" y="68"/>
                </a:cubicBezTo>
                <a:lnTo>
                  <a:pt x="42" y="69"/>
                </a:lnTo>
                <a:close/>
                <a:moveTo>
                  <a:pt x="92" y="17"/>
                </a:moveTo>
                <a:cubicBezTo>
                  <a:pt x="92" y="16"/>
                  <a:pt x="92" y="16"/>
                  <a:pt x="91" y="16"/>
                </a:cubicBezTo>
                <a:cubicBezTo>
                  <a:pt x="56" y="16"/>
                  <a:pt x="56" y="16"/>
                  <a:pt x="56" y="16"/>
                </a:cubicBezTo>
                <a:cubicBezTo>
                  <a:pt x="56" y="20"/>
                  <a:pt x="56" y="20"/>
                  <a:pt x="56" y="20"/>
                </a:cubicBezTo>
                <a:cubicBezTo>
                  <a:pt x="68" y="20"/>
                  <a:pt x="68" y="20"/>
                  <a:pt x="68" y="20"/>
                </a:cubicBezTo>
                <a:cubicBezTo>
                  <a:pt x="68" y="28"/>
                  <a:pt x="68" y="28"/>
                  <a:pt x="68" y="28"/>
                </a:cubicBezTo>
                <a:cubicBezTo>
                  <a:pt x="56" y="28"/>
                  <a:pt x="56" y="28"/>
                  <a:pt x="56" y="28"/>
                </a:cubicBezTo>
                <a:cubicBezTo>
                  <a:pt x="56" y="32"/>
                  <a:pt x="56" y="32"/>
                  <a:pt x="56" y="32"/>
                </a:cubicBezTo>
                <a:cubicBezTo>
                  <a:pt x="68" y="32"/>
                  <a:pt x="68" y="32"/>
                  <a:pt x="68" y="32"/>
                </a:cubicBezTo>
                <a:cubicBezTo>
                  <a:pt x="68" y="40"/>
                  <a:pt x="68" y="40"/>
                  <a:pt x="68" y="40"/>
                </a:cubicBezTo>
                <a:cubicBezTo>
                  <a:pt x="56" y="40"/>
                  <a:pt x="56" y="40"/>
                  <a:pt x="56" y="40"/>
                </a:cubicBezTo>
                <a:cubicBezTo>
                  <a:pt x="56" y="44"/>
                  <a:pt x="56" y="44"/>
                  <a:pt x="56" y="44"/>
                </a:cubicBezTo>
                <a:cubicBezTo>
                  <a:pt x="68" y="44"/>
                  <a:pt x="68" y="44"/>
                  <a:pt x="68" y="44"/>
                </a:cubicBezTo>
                <a:cubicBezTo>
                  <a:pt x="68" y="52"/>
                  <a:pt x="68" y="52"/>
                  <a:pt x="68" y="52"/>
                </a:cubicBezTo>
                <a:cubicBezTo>
                  <a:pt x="56" y="52"/>
                  <a:pt x="56" y="52"/>
                  <a:pt x="56" y="52"/>
                </a:cubicBezTo>
                <a:cubicBezTo>
                  <a:pt x="56" y="56"/>
                  <a:pt x="56" y="56"/>
                  <a:pt x="56" y="56"/>
                </a:cubicBezTo>
                <a:cubicBezTo>
                  <a:pt x="68" y="56"/>
                  <a:pt x="68" y="56"/>
                  <a:pt x="68" y="56"/>
                </a:cubicBezTo>
                <a:cubicBezTo>
                  <a:pt x="68" y="64"/>
                  <a:pt x="68" y="64"/>
                  <a:pt x="68" y="64"/>
                </a:cubicBezTo>
                <a:cubicBezTo>
                  <a:pt x="56" y="64"/>
                  <a:pt x="56" y="64"/>
                  <a:pt x="56" y="64"/>
                </a:cubicBezTo>
                <a:cubicBezTo>
                  <a:pt x="56" y="68"/>
                  <a:pt x="56" y="68"/>
                  <a:pt x="56" y="68"/>
                </a:cubicBezTo>
                <a:cubicBezTo>
                  <a:pt x="68" y="68"/>
                  <a:pt x="68" y="68"/>
                  <a:pt x="68" y="68"/>
                </a:cubicBezTo>
                <a:cubicBezTo>
                  <a:pt x="68" y="76"/>
                  <a:pt x="68" y="76"/>
                  <a:pt x="68" y="76"/>
                </a:cubicBezTo>
                <a:cubicBezTo>
                  <a:pt x="56" y="76"/>
                  <a:pt x="56" y="76"/>
                  <a:pt x="56" y="76"/>
                </a:cubicBezTo>
                <a:cubicBezTo>
                  <a:pt x="56" y="80"/>
                  <a:pt x="56" y="80"/>
                  <a:pt x="56" y="80"/>
                </a:cubicBezTo>
                <a:cubicBezTo>
                  <a:pt x="91" y="80"/>
                  <a:pt x="91" y="80"/>
                  <a:pt x="91" y="80"/>
                </a:cubicBezTo>
                <a:cubicBezTo>
                  <a:pt x="92" y="80"/>
                  <a:pt x="92" y="80"/>
                  <a:pt x="92" y="79"/>
                </a:cubicBezTo>
                <a:lnTo>
                  <a:pt x="92" y="17"/>
                </a:lnTo>
                <a:close/>
              </a:path>
            </a:pathLst>
          </a:custGeom>
          <a:solidFill>
            <a:srgbClr val="008272"/>
          </a:solidFill>
          <a:ln>
            <a:noFill/>
          </a:ln>
        </p:spPr>
        <p:txBody>
          <a:bodyPr vert="horz" wrap="square" lIns="91440" tIns="45720" rIns="91440" bIns="45720" numCol="1" anchor="t" anchorCtr="0" compatLnSpc="1">
            <a:prstTxWarp prst="textNoShape">
              <a:avLst/>
            </a:prstTxWarp>
          </a:bodyPr>
          <a:lstStyle/>
          <a:p>
            <a:endParaRPr lang="en-US"/>
          </a:p>
        </p:txBody>
      </p:sp>
      <p:sp>
        <p:nvSpPr>
          <p:cNvPr id="30" name="Freeform 9"/>
          <p:cNvSpPr>
            <a:spLocks noEditPoints="1"/>
          </p:cNvSpPr>
          <p:nvPr/>
        </p:nvSpPr>
        <p:spPr bwMode="auto">
          <a:xfrm>
            <a:off x="6401971" y="2429240"/>
            <a:ext cx="559768" cy="850300"/>
          </a:xfrm>
          <a:custGeom>
            <a:avLst/>
            <a:gdLst>
              <a:gd name="T0" fmla="*/ 0 w 1351"/>
              <a:gd name="T1" fmla="*/ 320 h 1942"/>
              <a:gd name="T2" fmla="*/ 0 w 1351"/>
              <a:gd name="T3" fmla="*/ 366 h 1942"/>
              <a:gd name="T4" fmla="*/ 24 w 1351"/>
              <a:gd name="T5" fmla="*/ 1774 h 1942"/>
              <a:gd name="T6" fmla="*/ 678 w 1351"/>
              <a:gd name="T7" fmla="*/ 1942 h 1942"/>
              <a:gd name="T8" fmla="*/ 1350 w 1351"/>
              <a:gd name="T9" fmla="*/ 1717 h 1942"/>
              <a:gd name="T10" fmla="*/ 1349 w 1351"/>
              <a:gd name="T11" fmla="*/ 350 h 1942"/>
              <a:gd name="T12" fmla="*/ 655 w 1351"/>
              <a:gd name="T13" fmla="*/ 0 h 1942"/>
              <a:gd name="T14" fmla="*/ 1189 w 1351"/>
              <a:gd name="T15" fmla="*/ 325 h 1942"/>
              <a:gd name="T16" fmla="*/ 160 w 1351"/>
              <a:gd name="T17" fmla="*/ 320 h 1942"/>
              <a:gd name="T18" fmla="*/ 1190 w 1351"/>
              <a:gd name="T19" fmla="*/ 1676 h 1942"/>
              <a:gd name="T20" fmla="*/ 673 w 1351"/>
              <a:gd name="T21" fmla="*/ 1781 h 1942"/>
              <a:gd name="T22" fmla="*/ 161 w 1351"/>
              <a:gd name="T23" fmla="*/ 1666 h 1942"/>
              <a:gd name="T24" fmla="*/ 176 w 1351"/>
              <a:gd name="T25" fmla="*/ 1609 h 1942"/>
              <a:gd name="T26" fmla="*/ 161 w 1351"/>
              <a:gd name="T27" fmla="*/ 538 h 1942"/>
              <a:gd name="T28" fmla="*/ 1190 w 1351"/>
              <a:gd name="T29" fmla="*/ 536 h 1942"/>
              <a:gd name="T30" fmla="*/ 1137 w 1351"/>
              <a:gd name="T31" fmla="*/ 1548 h 1942"/>
              <a:gd name="T32" fmla="*/ 1105 w 1351"/>
              <a:gd name="T33" fmla="*/ 1604 h 1942"/>
              <a:gd name="T34" fmla="*/ 1190 w 1351"/>
              <a:gd name="T35" fmla="*/ 1676 h 1942"/>
              <a:gd name="T36" fmla="*/ 454 w 1351"/>
              <a:gd name="T37" fmla="*/ 1467 h 1942"/>
              <a:gd name="T38" fmla="*/ 459 w 1351"/>
              <a:gd name="T39" fmla="*/ 1531 h 1942"/>
              <a:gd name="T40" fmla="*/ 574 w 1351"/>
              <a:gd name="T41" fmla="*/ 1517 h 1942"/>
              <a:gd name="T42" fmla="*/ 569 w 1351"/>
              <a:gd name="T43" fmla="*/ 1452 h 1942"/>
              <a:gd name="T44" fmla="*/ 230 w 1351"/>
              <a:gd name="T45" fmla="*/ 1539 h 1942"/>
              <a:gd name="T46" fmla="*/ 245 w 1351"/>
              <a:gd name="T47" fmla="*/ 1600 h 1942"/>
              <a:gd name="T48" fmla="*/ 359 w 1351"/>
              <a:gd name="T49" fmla="*/ 1556 h 1942"/>
              <a:gd name="T50" fmla="*/ 340 w 1351"/>
              <a:gd name="T51" fmla="*/ 1494 h 1942"/>
              <a:gd name="T52" fmla="*/ 915 w 1351"/>
              <a:gd name="T53" fmla="*/ 1470 h 1942"/>
              <a:gd name="T54" fmla="*/ 903 w 1351"/>
              <a:gd name="T55" fmla="*/ 1533 h 1942"/>
              <a:gd name="T56" fmla="*/ 1018 w 1351"/>
              <a:gd name="T57" fmla="*/ 1562 h 1942"/>
              <a:gd name="T58" fmla="*/ 1028 w 1351"/>
              <a:gd name="T59" fmla="*/ 1500 h 1942"/>
              <a:gd name="T60" fmla="*/ 685 w 1351"/>
              <a:gd name="T61" fmla="*/ 1442 h 1942"/>
              <a:gd name="T62" fmla="*/ 688 w 1351"/>
              <a:gd name="T63" fmla="*/ 1506 h 1942"/>
              <a:gd name="T64" fmla="*/ 807 w 1351"/>
              <a:gd name="T65" fmla="*/ 1509 h 1942"/>
              <a:gd name="T66" fmla="*/ 803 w 1351"/>
              <a:gd name="T67" fmla="*/ 1445 h 19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351" h="1942">
                <a:moveTo>
                  <a:pt x="655" y="0"/>
                </a:moveTo>
                <a:cubicBezTo>
                  <a:pt x="269" y="0"/>
                  <a:pt x="0" y="131"/>
                  <a:pt x="0" y="320"/>
                </a:cubicBezTo>
                <a:cubicBezTo>
                  <a:pt x="0" y="329"/>
                  <a:pt x="1" y="338"/>
                  <a:pt x="2" y="347"/>
                </a:cubicBezTo>
                <a:cubicBezTo>
                  <a:pt x="0" y="353"/>
                  <a:pt x="0" y="359"/>
                  <a:pt x="0" y="366"/>
                </a:cubicBezTo>
                <a:cubicBezTo>
                  <a:pt x="0" y="1717"/>
                  <a:pt x="0" y="1717"/>
                  <a:pt x="0" y="1717"/>
                </a:cubicBezTo>
                <a:cubicBezTo>
                  <a:pt x="0" y="1738"/>
                  <a:pt x="8" y="1759"/>
                  <a:pt x="24" y="1774"/>
                </a:cubicBezTo>
                <a:cubicBezTo>
                  <a:pt x="41" y="1791"/>
                  <a:pt x="208" y="1942"/>
                  <a:pt x="672" y="1942"/>
                </a:cubicBezTo>
                <a:cubicBezTo>
                  <a:pt x="678" y="1942"/>
                  <a:pt x="678" y="1942"/>
                  <a:pt x="678" y="1942"/>
                </a:cubicBezTo>
                <a:cubicBezTo>
                  <a:pt x="1142" y="1942"/>
                  <a:pt x="1309" y="1791"/>
                  <a:pt x="1326" y="1774"/>
                </a:cubicBezTo>
                <a:cubicBezTo>
                  <a:pt x="1341" y="1759"/>
                  <a:pt x="1350" y="1738"/>
                  <a:pt x="1350" y="1717"/>
                </a:cubicBezTo>
                <a:cubicBezTo>
                  <a:pt x="1350" y="366"/>
                  <a:pt x="1350" y="366"/>
                  <a:pt x="1350" y="366"/>
                </a:cubicBezTo>
                <a:cubicBezTo>
                  <a:pt x="1350" y="360"/>
                  <a:pt x="1350" y="355"/>
                  <a:pt x="1349" y="350"/>
                </a:cubicBezTo>
                <a:cubicBezTo>
                  <a:pt x="1350" y="342"/>
                  <a:pt x="1350" y="334"/>
                  <a:pt x="1350" y="326"/>
                </a:cubicBezTo>
                <a:cubicBezTo>
                  <a:pt x="1351" y="114"/>
                  <a:pt x="992" y="0"/>
                  <a:pt x="655" y="0"/>
                </a:cubicBezTo>
                <a:close/>
                <a:moveTo>
                  <a:pt x="655" y="161"/>
                </a:moveTo>
                <a:cubicBezTo>
                  <a:pt x="1002" y="161"/>
                  <a:pt x="1189" y="278"/>
                  <a:pt x="1189" y="325"/>
                </a:cubicBezTo>
                <a:cubicBezTo>
                  <a:pt x="1189" y="371"/>
                  <a:pt x="1008" y="478"/>
                  <a:pt x="655" y="478"/>
                </a:cubicBezTo>
                <a:cubicBezTo>
                  <a:pt x="326" y="478"/>
                  <a:pt x="160" y="377"/>
                  <a:pt x="160" y="320"/>
                </a:cubicBezTo>
                <a:cubicBezTo>
                  <a:pt x="160" y="262"/>
                  <a:pt x="326" y="161"/>
                  <a:pt x="655" y="161"/>
                </a:cubicBezTo>
                <a:close/>
                <a:moveTo>
                  <a:pt x="1190" y="1676"/>
                </a:moveTo>
                <a:cubicBezTo>
                  <a:pt x="1136" y="1710"/>
                  <a:pt x="986" y="1781"/>
                  <a:pt x="678" y="1781"/>
                </a:cubicBezTo>
                <a:cubicBezTo>
                  <a:pt x="673" y="1781"/>
                  <a:pt x="673" y="1781"/>
                  <a:pt x="673" y="1781"/>
                </a:cubicBezTo>
                <a:cubicBezTo>
                  <a:pt x="368" y="1781"/>
                  <a:pt x="215" y="1709"/>
                  <a:pt x="161" y="1676"/>
                </a:cubicBezTo>
                <a:cubicBezTo>
                  <a:pt x="161" y="1666"/>
                  <a:pt x="161" y="1666"/>
                  <a:pt x="161" y="1666"/>
                </a:cubicBezTo>
                <a:cubicBezTo>
                  <a:pt x="165" y="1662"/>
                  <a:pt x="169" y="1659"/>
                  <a:pt x="173" y="1655"/>
                </a:cubicBezTo>
                <a:cubicBezTo>
                  <a:pt x="187" y="1643"/>
                  <a:pt x="188" y="1623"/>
                  <a:pt x="176" y="1609"/>
                </a:cubicBezTo>
                <a:cubicBezTo>
                  <a:pt x="172" y="1605"/>
                  <a:pt x="166" y="1602"/>
                  <a:pt x="161" y="1600"/>
                </a:cubicBezTo>
                <a:cubicBezTo>
                  <a:pt x="161" y="538"/>
                  <a:pt x="161" y="538"/>
                  <a:pt x="161" y="538"/>
                </a:cubicBezTo>
                <a:cubicBezTo>
                  <a:pt x="277" y="601"/>
                  <a:pt x="450" y="639"/>
                  <a:pt x="655" y="639"/>
                </a:cubicBezTo>
                <a:cubicBezTo>
                  <a:pt x="850" y="639"/>
                  <a:pt x="1054" y="606"/>
                  <a:pt x="1190" y="536"/>
                </a:cubicBezTo>
                <a:cubicBezTo>
                  <a:pt x="1190" y="1582"/>
                  <a:pt x="1190" y="1582"/>
                  <a:pt x="1190" y="1582"/>
                </a:cubicBezTo>
                <a:cubicBezTo>
                  <a:pt x="1173" y="1570"/>
                  <a:pt x="1155" y="1559"/>
                  <a:pt x="1137" y="1548"/>
                </a:cubicBezTo>
                <a:cubicBezTo>
                  <a:pt x="1121" y="1539"/>
                  <a:pt x="1102" y="1545"/>
                  <a:pt x="1093" y="1560"/>
                </a:cubicBezTo>
                <a:cubicBezTo>
                  <a:pt x="1084" y="1576"/>
                  <a:pt x="1090" y="1595"/>
                  <a:pt x="1105" y="1604"/>
                </a:cubicBezTo>
                <a:cubicBezTo>
                  <a:pt x="1137" y="1622"/>
                  <a:pt x="1166" y="1642"/>
                  <a:pt x="1190" y="1665"/>
                </a:cubicBezTo>
                <a:cubicBezTo>
                  <a:pt x="1190" y="1676"/>
                  <a:pt x="1190" y="1676"/>
                  <a:pt x="1190" y="1676"/>
                </a:cubicBezTo>
                <a:close/>
                <a:moveTo>
                  <a:pt x="569" y="1452"/>
                </a:moveTo>
                <a:cubicBezTo>
                  <a:pt x="529" y="1455"/>
                  <a:pt x="490" y="1460"/>
                  <a:pt x="454" y="1467"/>
                </a:cubicBezTo>
                <a:cubicBezTo>
                  <a:pt x="436" y="1470"/>
                  <a:pt x="425" y="1487"/>
                  <a:pt x="428" y="1504"/>
                </a:cubicBezTo>
                <a:cubicBezTo>
                  <a:pt x="430" y="1520"/>
                  <a:pt x="444" y="1531"/>
                  <a:pt x="459" y="1531"/>
                </a:cubicBezTo>
                <a:cubicBezTo>
                  <a:pt x="461" y="1531"/>
                  <a:pt x="463" y="1531"/>
                  <a:pt x="465" y="1530"/>
                </a:cubicBezTo>
                <a:cubicBezTo>
                  <a:pt x="500" y="1524"/>
                  <a:pt x="536" y="1520"/>
                  <a:pt x="574" y="1517"/>
                </a:cubicBezTo>
                <a:cubicBezTo>
                  <a:pt x="592" y="1516"/>
                  <a:pt x="605" y="1500"/>
                  <a:pt x="604" y="1482"/>
                </a:cubicBezTo>
                <a:cubicBezTo>
                  <a:pt x="602" y="1464"/>
                  <a:pt x="586" y="1451"/>
                  <a:pt x="569" y="1452"/>
                </a:cubicBezTo>
                <a:close/>
                <a:moveTo>
                  <a:pt x="340" y="1494"/>
                </a:moveTo>
                <a:cubicBezTo>
                  <a:pt x="301" y="1506"/>
                  <a:pt x="264" y="1522"/>
                  <a:pt x="230" y="1539"/>
                </a:cubicBezTo>
                <a:cubicBezTo>
                  <a:pt x="214" y="1547"/>
                  <a:pt x="209" y="1566"/>
                  <a:pt x="216" y="1582"/>
                </a:cubicBezTo>
                <a:cubicBezTo>
                  <a:pt x="222" y="1593"/>
                  <a:pt x="234" y="1600"/>
                  <a:pt x="245" y="1600"/>
                </a:cubicBezTo>
                <a:cubicBezTo>
                  <a:pt x="250" y="1600"/>
                  <a:pt x="255" y="1599"/>
                  <a:pt x="260" y="1596"/>
                </a:cubicBezTo>
                <a:cubicBezTo>
                  <a:pt x="290" y="1581"/>
                  <a:pt x="323" y="1567"/>
                  <a:pt x="359" y="1556"/>
                </a:cubicBezTo>
                <a:cubicBezTo>
                  <a:pt x="376" y="1551"/>
                  <a:pt x="385" y="1532"/>
                  <a:pt x="380" y="1515"/>
                </a:cubicBezTo>
                <a:cubicBezTo>
                  <a:pt x="375" y="1498"/>
                  <a:pt x="357" y="1489"/>
                  <a:pt x="340" y="1494"/>
                </a:cubicBezTo>
                <a:close/>
                <a:moveTo>
                  <a:pt x="1028" y="1500"/>
                </a:moveTo>
                <a:cubicBezTo>
                  <a:pt x="993" y="1488"/>
                  <a:pt x="955" y="1478"/>
                  <a:pt x="915" y="1470"/>
                </a:cubicBezTo>
                <a:cubicBezTo>
                  <a:pt x="898" y="1466"/>
                  <a:pt x="881" y="1478"/>
                  <a:pt x="877" y="1495"/>
                </a:cubicBezTo>
                <a:cubicBezTo>
                  <a:pt x="874" y="1513"/>
                  <a:pt x="885" y="1530"/>
                  <a:pt x="903" y="1533"/>
                </a:cubicBezTo>
                <a:cubicBezTo>
                  <a:pt x="940" y="1540"/>
                  <a:pt x="975" y="1550"/>
                  <a:pt x="1008" y="1561"/>
                </a:cubicBezTo>
                <a:cubicBezTo>
                  <a:pt x="1011" y="1562"/>
                  <a:pt x="1015" y="1562"/>
                  <a:pt x="1018" y="1562"/>
                </a:cubicBezTo>
                <a:cubicBezTo>
                  <a:pt x="1031" y="1562"/>
                  <a:pt x="1044" y="1554"/>
                  <a:pt x="1048" y="1541"/>
                </a:cubicBezTo>
                <a:cubicBezTo>
                  <a:pt x="1054" y="1524"/>
                  <a:pt x="1045" y="1506"/>
                  <a:pt x="1028" y="1500"/>
                </a:cubicBezTo>
                <a:close/>
                <a:moveTo>
                  <a:pt x="803" y="1445"/>
                </a:moveTo>
                <a:cubicBezTo>
                  <a:pt x="766" y="1442"/>
                  <a:pt x="726" y="1441"/>
                  <a:pt x="685" y="1442"/>
                </a:cubicBezTo>
                <a:cubicBezTo>
                  <a:pt x="668" y="1443"/>
                  <a:pt x="654" y="1458"/>
                  <a:pt x="654" y="1476"/>
                </a:cubicBezTo>
                <a:cubicBezTo>
                  <a:pt x="655" y="1493"/>
                  <a:pt x="670" y="1507"/>
                  <a:pt x="688" y="1506"/>
                </a:cubicBezTo>
                <a:cubicBezTo>
                  <a:pt x="726" y="1505"/>
                  <a:pt x="762" y="1506"/>
                  <a:pt x="796" y="1510"/>
                </a:cubicBezTo>
                <a:cubicBezTo>
                  <a:pt x="800" y="1510"/>
                  <a:pt x="803" y="1510"/>
                  <a:pt x="807" y="1509"/>
                </a:cubicBezTo>
                <a:cubicBezTo>
                  <a:pt x="820" y="1506"/>
                  <a:pt x="830" y="1495"/>
                  <a:pt x="832" y="1481"/>
                </a:cubicBezTo>
                <a:cubicBezTo>
                  <a:pt x="833" y="1463"/>
                  <a:pt x="820" y="1447"/>
                  <a:pt x="803" y="1445"/>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sp>
        <p:nvSpPr>
          <p:cNvPr id="32" name="Right Arrow 31"/>
          <p:cNvSpPr/>
          <p:nvPr/>
        </p:nvSpPr>
        <p:spPr bwMode="auto">
          <a:xfrm rot="19219843">
            <a:off x="4883816" y="3425947"/>
            <a:ext cx="1408324" cy="166024"/>
          </a:xfrm>
          <a:prstGeom prst="rightArrow">
            <a:avLst/>
          </a:prstGeom>
          <a:solidFill>
            <a:srgbClr val="FF8C00"/>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28" tIns="146262" rIns="182828" bIns="146262" numCol="1" spcCol="0" rtlCol="0" fromWordArt="0" anchor="t" anchorCtr="0" forceAA="0" compatLnSpc="1">
            <a:prstTxWarp prst="textNoShape">
              <a:avLst/>
            </a:prstTxWarp>
            <a:noAutofit/>
          </a:bodyPr>
          <a:lstStyle/>
          <a:p>
            <a:pPr marL="342768" indent="-342768" algn="ctr" defTabSz="932114">
              <a:lnSpc>
                <a:spcPct val="90000"/>
              </a:lnSpc>
              <a:buFont typeface="Wingdings 3" panose="05040102010807070707" pitchFamily="18" charset="2"/>
              <a:buChar char="Æ"/>
            </a:pPr>
            <a:endParaRPr lang="en-US" sz="2000" b="1" dirty="0" err="1">
              <a:solidFill>
                <a:srgbClr val="FFFFFF"/>
              </a:solidFill>
              <a:latin typeface="Segoe UI Light"/>
              <a:ea typeface="Segoe UI" pitchFamily="34" charset="0"/>
              <a:cs typeface="Segoe UI" pitchFamily="34" charset="0"/>
            </a:endParaRPr>
          </a:p>
        </p:txBody>
      </p:sp>
      <p:sp>
        <p:nvSpPr>
          <p:cNvPr id="36" name="Right Arrow 35"/>
          <p:cNvSpPr/>
          <p:nvPr/>
        </p:nvSpPr>
        <p:spPr bwMode="auto">
          <a:xfrm rot="2433134">
            <a:off x="4882389" y="4548907"/>
            <a:ext cx="1408324" cy="166024"/>
          </a:xfrm>
          <a:prstGeom prst="rightArrow">
            <a:avLst/>
          </a:prstGeom>
          <a:solidFill>
            <a:srgbClr val="FF8C00"/>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28" tIns="146262" rIns="182828" bIns="146262" numCol="1" spcCol="0" rtlCol="0" fromWordArt="0" anchor="t" anchorCtr="0" forceAA="0" compatLnSpc="1">
            <a:prstTxWarp prst="textNoShape">
              <a:avLst/>
            </a:prstTxWarp>
            <a:noAutofit/>
          </a:bodyPr>
          <a:lstStyle/>
          <a:p>
            <a:pPr marL="342768" indent="-342768" algn="ctr" defTabSz="932114">
              <a:lnSpc>
                <a:spcPct val="90000"/>
              </a:lnSpc>
              <a:buFont typeface="Wingdings 3" panose="05040102010807070707" pitchFamily="18" charset="2"/>
              <a:buChar char="Æ"/>
            </a:pPr>
            <a:endParaRPr lang="en-US" sz="2000" b="1" dirty="0" err="1">
              <a:solidFill>
                <a:srgbClr val="FFFFFF"/>
              </a:solidFill>
              <a:latin typeface="Segoe UI Light"/>
              <a:ea typeface="Segoe UI" pitchFamily="34" charset="0"/>
              <a:cs typeface="Segoe UI" pitchFamily="34" charset="0"/>
            </a:endParaRPr>
          </a:p>
        </p:txBody>
      </p:sp>
      <p:sp>
        <p:nvSpPr>
          <p:cNvPr id="28" name="TextBox 27"/>
          <p:cNvSpPr txBox="1"/>
          <p:nvPr/>
        </p:nvSpPr>
        <p:spPr>
          <a:xfrm>
            <a:off x="1" y="6642289"/>
            <a:ext cx="3806190" cy="352236"/>
          </a:xfrm>
          <a:prstGeom prst="rect">
            <a:avLst/>
          </a:prstGeom>
          <a:noFill/>
        </p:spPr>
        <p:txBody>
          <a:bodyPr wrap="square" lIns="365760" tIns="146304" rIns="182880" bIns="146304" rtlCol="0" anchor="ctr" anchorCtr="0">
            <a:noAutofit/>
          </a:bodyPr>
          <a:lstStyle/>
          <a:p>
            <a:pPr>
              <a:lnSpc>
                <a:spcPct val="90000"/>
              </a:lnSpc>
              <a:spcAft>
                <a:spcPts val="600"/>
              </a:spcAft>
            </a:pPr>
            <a:r>
              <a:rPr lang="en-US" sz="1400" dirty="0">
                <a:solidFill>
                  <a:schemeClr val="bg1"/>
                </a:solidFill>
                <a:latin typeface="Segoe UI Semibold" panose="020B0702040204020203" pitchFamily="34" charset="0"/>
                <a:ea typeface="Segoe UI Black" panose="020B0A02040204020203" pitchFamily="34" charset="0"/>
                <a:cs typeface="Segoe UI Semibold" panose="020B0702040204020203" pitchFamily="34" charset="0"/>
              </a:rPr>
              <a:t>Scale and manage</a:t>
            </a:r>
          </a:p>
        </p:txBody>
      </p:sp>
    </p:spTree>
    <p:extLst>
      <p:ext uri="{BB962C8B-B14F-4D97-AF65-F5344CB8AC3E}">
        <p14:creationId xmlns:p14="http://schemas.microsoft.com/office/powerpoint/2010/main" val="2202600395"/>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500"/>
                                        <p:tgtEl>
                                          <p:spTgt spid="9"/>
                                        </p:tgtEl>
                                      </p:cBhvr>
                                    </p:animEffect>
                                  </p:childTnLst>
                                </p:cTn>
                              </p:par>
                            </p:childTnLst>
                          </p:cTn>
                        </p:par>
                        <p:par>
                          <p:cTn id="8" fill="hold">
                            <p:stCondLst>
                              <p:cond delay="500"/>
                            </p:stCondLst>
                            <p:childTnLst>
                              <p:par>
                                <p:cTn id="9" presetID="22" presetClass="entr" presetSubtype="4" fill="hold" nodeType="afterEffect">
                                  <p:stCondLst>
                                    <p:cond delay="0"/>
                                  </p:stCondLst>
                                  <p:childTnLst>
                                    <p:set>
                                      <p:cBhvr>
                                        <p:cTn id="10" dur="1" fill="hold">
                                          <p:stCondLst>
                                            <p:cond delay="0"/>
                                          </p:stCondLst>
                                        </p:cTn>
                                        <p:tgtEl>
                                          <p:spTgt spid="10"/>
                                        </p:tgtEl>
                                        <p:attrNameLst>
                                          <p:attrName>style.visibility</p:attrName>
                                        </p:attrNameLst>
                                      </p:cBhvr>
                                      <p:to>
                                        <p:strVal val="visible"/>
                                      </p:to>
                                    </p:set>
                                    <p:animEffect transition="in" filter="wipe(down)">
                                      <p:cBhvr>
                                        <p:cTn id="11" dur="500"/>
                                        <p:tgtEl>
                                          <p:spTgt spid="10"/>
                                        </p:tgtEl>
                                      </p:cBhvr>
                                    </p:animEffect>
                                  </p:childTnLst>
                                </p:cTn>
                              </p:par>
                            </p:childTnLst>
                          </p:cTn>
                        </p:par>
                        <p:par>
                          <p:cTn id="12" fill="hold">
                            <p:stCondLst>
                              <p:cond delay="1000"/>
                            </p:stCondLst>
                            <p:childTnLst>
                              <p:par>
                                <p:cTn id="13" presetID="22" presetClass="entr" presetSubtype="4" fill="hold" grpId="0" nodeType="afterEffect">
                                  <p:stCondLst>
                                    <p:cond delay="0"/>
                                  </p:stCondLst>
                                  <p:childTnLst>
                                    <p:set>
                                      <p:cBhvr>
                                        <p:cTn id="14" dur="1" fill="hold">
                                          <p:stCondLst>
                                            <p:cond delay="0"/>
                                          </p:stCondLst>
                                        </p:cTn>
                                        <p:tgtEl>
                                          <p:spTgt spid="32"/>
                                        </p:tgtEl>
                                        <p:attrNameLst>
                                          <p:attrName>style.visibility</p:attrName>
                                        </p:attrNameLst>
                                      </p:cBhvr>
                                      <p:to>
                                        <p:strVal val="visible"/>
                                      </p:to>
                                    </p:set>
                                    <p:animEffect transition="in" filter="wipe(down)">
                                      <p:cBhvr>
                                        <p:cTn id="15" dur="500"/>
                                        <p:tgtEl>
                                          <p:spTgt spid="32"/>
                                        </p:tgtEl>
                                      </p:cBhvr>
                                    </p:animEffect>
                                  </p:childTnLst>
                                </p:cTn>
                              </p:par>
                            </p:childTnLst>
                          </p:cTn>
                        </p:par>
                        <p:par>
                          <p:cTn id="16" fill="hold">
                            <p:stCondLst>
                              <p:cond delay="1500"/>
                            </p:stCondLst>
                            <p:childTnLst>
                              <p:par>
                                <p:cTn id="17" presetID="22" presetClass="entr" presetSubtype="8" fill="hold" grpId="0" nodeType="afterEffect">
                                  <p:stCondLst>
                                    <p:cond delay="0"/>
                                  </p:stCondLst>
                                  <p:childTnLst>
                                    <p:set>
                                      <p:cBhvr>
                                        <p:cTn id="18" dur="1" fill="hold">
                                          <p:stCondLst>
                                            <p:cond delay="0"/>
                                          </p:stCondLst>
                                        </p:cTn>
                                        <p:tgtEl>
                                          <p:spTgt spid="36"/>
                                        </p:tgtEl>
                                        <p:attrNameLst>
                                          <p:attrName>style.visibility</p:attrName>
                                        </p:attrNameLst>
                                      </p:cBhvr>
                                      <p:to>
                                        <p:strVal val="visible"/>
                                      </p:to>
                                    </p:set>
                                    <p:animEffect transition="in" filter="wipe(left)">
                                      <p:cBhvr>
                                        <p:cTn id="19" dur="500"/>
                                        <p:tgtEl>
                                          <p:spTgt spid="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 grpId="0" animBg="1"/>
      <p:bldP spid="36" grpId="0" animBg="1"/>
    </p:bldLst>
  </p:timing>
</p:sld>
</file>

<file path=ppt/slides/slide18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9" name="Rectangle 38"/>
          <p:cNvSpPr/>
          <p:nvPr/>
        </p:nvSpPr>
        <p:spPr bwMode="auto">
          <a:xfrm>
            <a:off x="303785" y="1850099"/>
            <a:ext cx="6445481" cy="4357556"/>
          </a:xfrm>
          <a:prstGeom prst="rect">
            <a:avLst/>
          </a:prstGeom>
          <a:solidFill>
            <a:schemeClr val="bg1">
              <a:lumMod val="95000"/>
            </a:schemeClr>
          </a:solidFill>
          <a:ln w="63500">
            <a:solidFill>
              <a:schemeClr val="accent5"/>
            </a:solidFill>
            <a:miter lim="800000"/>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3840480" tIns="182854" rIns="182854" bIns="45713" numCol="1" spcCol="0" rtlCol="0" fromWordArt="0" anchor="t" anchorCtr="0" forceAA="0" compatLnSpc="1">
            <a:prstTxWarp prst="textNoShape">
              <a:avLst/>
            </a:prstTxWarp>
            <a:noAutofit/>
          </a:bodyPr>
          <a:lstStyle/>
          <a:p>
            <a:pPr defTabSz="931954"/>
            <a:r>
              <a:rPr lang="en-US" sz="2000" dirty="0">
                <a:solidFill>
                  <a:srgbClr val="505050"/>
                </a:solidFill>
                <a:latin typeface="Segoe UI Semibold" panose="020B0702040204020203" pitchFamily="34" charset="0"/>
                <a:ea typeface="Segoe UI" pitchFamily="34" charset="0"/>
                <a:cs typeface="Segoe UI Semibold" panose="020B0702040204020203" pitchFamily="34" charset="0"/>
              </a:rPr>
              <a:t>Scale your tabular </a:t>
            </a:r>
            <a:br>
              <a:rPr lang="en-US" sz="2000" dirty="0">
                <a:solidFill>
                  <a:srgbClr val="505050"/>
                </a:solidFill>
                <a:latin typeface="Segoe UI Semibold" panose="020B0702040204020203" pitchFamily="34" charset="0"/>
                <a:ea typeface="Segoe UI" pitchFamily="34" charset="0"/>
                <a:cs typeface="Segoe UI Semibold" panose="020B0702040204020203" pitchFamily="34" charset="0"/>
              </a:rPr>
            </a:br>
            <a:r>
              <a:rPr lang="en-US" sz="2000" dirty="0">
                <a:solidFill>
                  <a:srgbClr val="505050"/>
                </a:solidFill>
                <a:latin typeface="Segoe UI Semibold" panose="020B0702040204020203" pitchFamily="34" charset="0"/>
                <a:ea typeface="Segoe UI" pitchFamily="34" charset="0"/>
                <a:cs typeface="Segoe UI Semibold" panose="020B0702040204020203" pitchFamily="34" charset="0"/>
              </a:rPr>
              <a:t>models with support </a:t>
            </a:r>
            <a:br>
              <a:rPr lang="en-US" sz="2000" dirty="0">
                <a:solidFill>
                  <a:srgbClr val="505050"/>
                </a:solidFill>
                <a:latin typeface="Segoe UI Semibold" panose="020B0702040204020203" pitchFamily="34" charset="0"/>
                <a:ea typeface="Segoe UI" pitchFamily="34" charset="0"/>
                <a:cs typeface="Segoe UI Semibold" panose="020B0702040204020203" pitchFamily="34" charset="0"/>
              </a:rPr>
            </a:br>
            <a:r>
              <a:rPr lang="en-US" sz="2000" dirty="0">
                <a:solidFill>
                  <a:srgbClr val="505050"/>
                </a:solidFill>
                <a:latin typeface="Segoe UI Semibold" panose="020B0702040204020203" pitchFamily="34" charset="0"/>
                <a:ea typeface="Segoe UI" pitchFamily="34" charset="0"/>
                <a:cs typeface="Segoe UI Semibold" panose="020B0702040204020203" pitchFamily="34" charset="0"/>
              </a:rPr>
              <a:t>for high-end servers</a:t>
            </a:r>
          </a:p>
        </p:txBody>
      </p:sp>
      <p:graphicFrame>
        <p:nvGraphicFramePr>
          <p:cNvPr id="26" name="Object 25" hidden="1"/>
          <p:cNvGraphicFramePr>
            <a:graphicFrameLocks noChangeAspect="1"/>
          </p:cNvGraphicFramePr>
          <p:nvPr>
            <p:custDataLst>
              <p:tags r:id="rId2"/>
            </p:custDataLst>
            <p:extLst/>
          </p:nvPr>
        </p:nvGraphicFramePr>
        <p:xfrm>
          <a:off x="2471" y="2085"/>
          <a:ext cx="1587" cy="1587"/>
        </p:xfrm>
        <a:graphic>
          <a:graphicData uri="http://schemas.openxmlformats.org/presentationml/2006/ole">
            <mc:AlternateContent xmlns:mc="http://schemas.openxmlformats.org/markup-compatibility/2006">
              <mc:Choice xmlns:v="urn:schemas-microsoft-com:vml" Requires="v">
                <p:oleObj spid="_x0000_s80111" name="think-cell Slide" r:id="rId5" imgW="270" imgH="270" progId="TCLayout.ActiveDocument.1">
                  <p:embed/>
                </p:oleObj>
              </mc:Choice>
              <mc:Fallback>
                <p:oleObj name="think-cell Slide" r:id="rId5" imgW="270" imgH="270" progId="TCLayout.ActiveDocument.1">
                  <p:embed/>
                  <p:pic>
                    <p:nvPicPr>
                      <p:cNvPr id="0" name=""/>
                      <p:cNvPicPr/>
                      <p:nvPr/>
                    </p:nvPicPr>
                    <p:blipFill>
                      <a:blip r:embed="rId6"/>
                      <a:stretch>
                        <a:fillRect/>
                      </a:stretch>
                    </p:blipFill>
                    <p:spPr>
                      <a:xfrm>
                        <a:off x="2471" y="2085"/>
                        <a:ext cx="1587" cy="1587"/>
                      </a:xfrm>
                      <a:prstGeom prst="rect">
                        <a:avLst/>
                      </a:prstGeom>
                    </p:spPr>
                  </p:pic>
                </p:oleObj>
              </mc:Fallback>
            </mc:AlternateContent>
          </a:graphicData>
        </a:graphic>
      </p:graphicFrame>
      <p:sp>
        <p:nvSpPr>
          <p:cNvPr id="152" name="Left Brace 151"/>
          <p:cNvSpPr/>
          <p:nvPr/>
        </p:nvSpPr>
        <p:spPr>
          <a:xfrm rot="5400000">
            <a:off x="3249496" y="1464856"/>
            <a:ext cx="313350" cy="3931920"/>
          </a:xfrm>
          <a:prstGeom prst="leftBrace">
            <a:avLst>
              <a:gd name="adj1" fmla="val 55265"/>
              <a:gd name="adj2" fmla="val 50512"/>
            </a:avLst>
          </a:prstGeom>
          <a:ln w="38100">
            <a:solidFill>
              <a:srgbClr val="2C2C2C"/>
            </a:solidFill>
            <a:round/>
            <a:headEnd type="none"/>
            <a:tailEnd type="none"/>
          </a:ln>
        </p:spPr>
        <p:style>
          <a:lnRef idx="1">
            <a:schemeClr val="accent1"/>
          </a:lnRef>
          <a:fillRef idx="0">
            <a:schemeClr val="accent1"/>
          </a:fillRef>
          <a:effectRef idx="0">
            <a:schemeClr val="accent1"/>
          </a:effectRef>
          <a:fontRef idx="minor">
            <a:schemeClr val="tx1"/>
          </a:fontRef>
        </p:style>
        <p:txBody>
          <a:bodyPr rtlCol="0" anchor="ctr"/>
          <a:lstStyle/>
          <a:p>
            <a:pPr algn="ctr" defTabSz="931684"/>
            <a:endParaRPr lang="en-US">
              <a:solidFill>
                <a:srgbClr val="000000"/>
              </a:solidFill>
            </a:endParaRPr>
          </a:p>
        </p:txBody>
      </p:sp>
      <p:sp>
        <p:nvSpPr>
          <p:cNvPr id="30" name="Rectangle 69"/>
          <p:cNvSpPr>
            <a:spLocks noChangeArrowheads="1"/>
          </p:cNvSpPr>
          <p:nvPr/>
        </p:nvSpPr>
        <p:spPr bwMode="auto">
          <a:xfrm>
            <a:off x="1420335" y="3586892"/>
            <a:ext cx="3971093" cy="2603178"/>
          </a:xfrm>
          <a:prstGeom prst="rect">
            <a:avLst/>
          </a:prstGeom>
          <a:solidFill>
            <a:schemeClr val="tx1"/>
          </a:solidFill>
          <a:ln>
            <a:noFill/>
          </a:ln>
          <a:extLst/>
        </p:spPr>
        <p:txBody>
          <a:bodyPr vert="horz" wrap="square" lIns="91427" tIns="45713" rIns="91427" bIns="45713" numCol="1" anchor="t" anchorCtr="0" compatLnSpc="1">
            <a:prstTxWarp prst="textNoShape">
              <a:avLst/>
            </a:prstTxWarp>
          </a:bodyPr>
          <a:lstStyle/>
          <a:p>
            <a:pPr defTabSz="931684"/>
            <a:endParaRPr lang="en-IN">
              <a:solidFill>
                <a:srgbClr val="000000"/>
              </a:solidFill>
            </a:endParaRPr>
          </a:p>
        </p:txBody>
      </p:sp>
      <p:sp>
        <p:nvSpPr>
          <p:cNvPr id="82" name="Freeform 79"/>
          <p:cNvSpPr>
            <a:spLocks noEditPoints="1"/>
          </p:cNvSpPr>
          <p:nvPr/>
        </p:nvSpPr>
        <p:spPr bwMode="black">
          <a:xfrm>
            <a:off x="2598328" y="3861435"/>
            <a:ext cx="615495" cy="845822"/>
          </a:xfrm>
          <a:custGeom>
            <a:avLst/>
            <a:gdLst>
              <a:gd name="T0" fmla="*/ 1441 w 1615"/>
              <a:gd name="T1" fmla="*/ 131 h 2179"/>
              <a:gd name="T2" fmla="*/ 1344 w 1615"/>
              <a:gd name="T3" fmla="*/ 16 h 2179"/>
              <a:gd name="T4" fmla="*/ 306 w 1615"/>
              <a:gd name="T5" fmla="*/ 0 h 2179"/>
              <a:gd name="T6" fmla="*/ 62 w 1615"/>
              <a:gd name="T7" fmla="*/ 171 h 2179"/>
              <a:gd name="T8" fmla="*/ 174 w 1615"/>
              <a:gd name="T9" fmla="*/ 131 h 2179"/>
              <a:gd name="T10" fmla="*/ 174 w 1615"/>
              <a:gd name="T11" fmla="*/ 180 h 2179"/>
              <a:gd name="T12" fmla="*/ 0 w 1615"/>
              <a:gd name="T13" fmla="*/ 2005 h 2179"/>
              <a:gd name="T14" fmla="*/ 1441 w 1615"/>
              <a:gd name="T15" fmla="*/ 2179 h 2179"/>
              <a:gd name="T16" fmla="*/ 1615 w 1615"/>
              <a:gd name="T17" fmla="*/ 354 h 2179"/>
              <a:gd name="T18" fmla="*/ 1518 w 1615"/>
              <a:gd name="T19" fmla="*/ 2005 h 2179"/>
              <a:gd name="T20" fmla="*/ 174 w 1615"/>
              <a:gd name="T21" fmla="*/ 2082 h 2179"/>
              <a:gd name="T22" fmla="*/ 97 w 1615"/>
              <a:gd name="T23" fmla="*/ 354 h 2179"/>
              <a:gd name="T24" fmla="*/ 1441 w 1615"/>
              <a:gd name="T25" fmla="*/ 277 h 2179"/>
              <a:gd name="T26" fmla="*/ 1518 w 1615"/>
              <a:gd name="T27" fmla="*/ 2005 h 2179"/>
              <a:gd name="T28" fmla="*/ 241 w 1615"/>
              <a:gd name="T29" fmla="*/ 1038 h 2179"/>
              <a:gd name="T30" fmla="*/ 532 w 1615"/>
              <a:gd name="T31" fmla="*/ 1339 h 2179"/>
              <a:gd name="T32" fmla="*/ 713 w 1615"/>
              <a:gd name="T33" fmla="*/ 1304 h 2179"/>
              <a:gd name="T34" fmla="*/ 695 w 1615"/>
              <a:gd name="T35" fmla="*/ 1594 h 2179"/>
              <a:gd name="T36" fmla="*/ 1375 w 1615"/>
              <a:gd name="T37" fmla="*/ 1038 h 2179"/>
              <a:gd name="T38" fmla="*/ 808 w 1615"/>
              <a:gd name="T39" fmla="*/ 1206 h 2179"/>
              <a:gd name="T40" fmla="*/ 808 w 1615"/>
              <a:gd name="T41" fmla="*/ 870 h 2179"/>
              <a:gd name="T42" fmla="*/ 808 w 1615"/>
              <a:gd name="T43" fmla="*/ 1206 h 2179"/>
              <a:gd name="T44" fmla="*/ 652 w 1615"/>
              <a:gd name="T45" fmla="*/ 1331 h 2179"/>
              <a:gd name="T46" fmla="*/ 453 w 1615"/>
              <a:gd name="T47" fmla="*/ 1481 h 2179"/>
              <a:gd name="T48" fmla="*/ 258 w 1615"/>
              <a:gd name="T49" fmla="*/ 1960 h 2179"/>
              <a:gd name="T50" fmla="*/ 534 w 1615"/>
              <a:gd name="T51" fmla="*/ 1842 h 2179"/>
              <a:gd name="T52" fmla="*/ 702 w 1615"/>
              <a:gd name="T53" fmla="*/ 1467 h 2179"/>
              <a:gd name="T54" fmla="*/ 418 w 1615"/>
              <a:gd name="T55" fmla="*/ 1872 h 2179"/>
              <a:gd name="T56" fmla="*/ 284 w 1615"/>
              <a:gd name="T57" fmla="*/ 1780 h 2179"/>
              <a:gd name="T58" fmla="*/ 418 w 1615"/>
              <a:gd name="T59" fmla="*/ 1872 h 2179"/>
              <a:gd name="T60" fmla="*/ 204 w 1615"/>
              <a:gd name="T61" fmla="*/ 323 h 2179"/>
              <a:gd name="T62" fmla="*/ 204 w 1615"/>
              <a:gd name="T63" fmla="*/ 428 h 2179"/>
              <a:gd name="T64" fmla="*/ 1418 w 1615"/>
              <a:gd name="T65" fmla="*/ 323 h 2179"/>
              <a:gd name="T66" fmla="*/ 1418 w 1615"/>
              <a:gd name="T67" fmla="*/ 428 h 2179"/>
              <a:gd name="T68" fmla="*/ 1418 w 1615"/>
              <a:gd name="T69" fmla="*/ 323 h 2179"/>
              <a:gd name="T70" fmla="*/ 1366 w 1615"/>
              <a:gd name="T71" fmla="*/ 1978 h 2179"/>
              <a:gd name="T72" fmla="*/ 1471 w 1615"/>
              <a:gd name="T73" fmla="*/ 1978 h 2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15" h="2179">
                <a:moveTo>
                  <a:pt x="174" y="131"/>
                </a:moveTo>
                <a:cubicBezTo>
                  <a:pt x="1441" y="131"/>
                  <a:pt x="1441" y="131"/>
                  <a:pt x="1441" y="131"/>
                </a:cubicBezTo>
                <a:cubicBezTo>
                  <a:pt x="1465" y="131"/>
                  <a:pt x="1488" y="136"/>
                  <a:pt x="1509" y="145"/>
                </a:cubicBezTo>
                <a:cubicBezTo>
                  <a:pt x="1344" y="16"/>
                  <a:pt x="1344" y="16"/>
                  <a:pt x="1344" y="16"/>
                </a:cubicBezTo>
                <a:cubicBezTo>
                  <a:pt x="1333" y="7"/>
                  <a:pt x="1312" y="0"/>
                  <a:pt x="1298" y="0"/>
                </a:cubicBezTo>
                <a:cubicBezTo>
                  <a:pt x="306" y="0"/>
                  <a:pt x="306" y="0"/>
                  <a:pt x="306" y="0"/>
                </a:cubicBezTo>
                <a:cubicBezTo>
                  <a:pt x="292" y="0"/>
                  <a:pt x="271" y="7"/>
                  <a:pt x="260" y="16"/>
                </a:cubicBezTo>
                <a:cubicBezTo>
                  <a:pt x="62" y="171"/>
                  <a:pt x="62" y="171"/>
                  <a:pt x="62" y="171"/>
                </a:cubicBezTo>
                <a:cubicBezTo>
                  <a:pt x="64" y="171"/>
                  <a:pt x="64" y="171"/>
                  <a:pt x="64" y="171"/>
                </a:cubicBezTo>
                <a:cubicBezTo>
                  <a:pt x="94" y="146"/>
                  <a:pt x="132" y="131"/>
                  <a:pt x="174" y="131"/>
                </a:cubicBezTo>
                <a:close/>
                <a:moveTo>
                  <a:pt x="1441" y="180"/>
                </a:moveTo>
                <a:cubicBezTo>
                  <a:pt x="174" y="180"/>
                  <a:pt x="174" y="180"/>
                  <a:pt x="174" y="180"/>
                </a:cubicBezTo>
                <a:cubicBezTo>
                  <a:pt x="78" y="180"/>
                  <a:pt x="0" y="258"/>
                  <a:pt x="0" y="354"/>
                </a:cubicBezTo>
                <a:cubicBezTo>
                  <a:pt x="0" y="2005"/>
                  <a:pt x="0" y="2005"/>
                  <a:pt x="0" y="2005"/>
                </a:cubicBezTo>
                <a:cubicBezTo>
                  <a:pt x="0" y="2101"/>
                  <a:pt x="78" y="2179"/>
                  <a:pt x="174" y="2179"/>
                </a:cubicBezTo>
                <a:cubicBezTo>
                  <a:pt x="1441" y="2179"/>
                  <a:pt x="1441" y="2179"/>
                  <a:pt x="1441" y="2179"/>
                </a:cubicBezTo>
                <a:cubicBezTo>
                  <a:pt x="1537" y="2179"/>
                  <a:pt x="1615" y="2101"/>
                  <a:pt x="1615" y="2005"/>
                </a:cubicBezTo>
                <a:cubicBezTo>
                  <a:pt x="1615" y="354"/>
                  <a:pt x="1615" y="354"/>
                  <a:pt x="1615" y="354"/>
                </a:cubicBezTo>
                <a:cubicBezTo>
                  <a:pt x="1615" y="258"/>
                  <a:pt x="1537" y="180"/>
                  <a:pt x="1441" y="180"/>
                </a:cubicBezTo>
                <a:close/>
                <a:moveTo>
                  <a:pt x="1518" y="2005"/>
                </a:moveTo>
                <a:cubicBezTo>
                  <a:pt x="1518" y="2047"/>
                  <a:pt x="1484" y="2082"/>
                  <a:pt x="1441" y="2082"/>
                </a:cubicBezTo>
                <a:cubicBezTo>
                  <a:pt x="174" y="2082"/>
                  <a:pt x="174" y="2082"/>
                  <a:pt x="174" y="2082"/>
                </a:cubicBezTo>
                <a:cubicBezTo>
                  <a:pt x="132" y="2082"/>
                  <a:pt x="97" y="2047"/>
                  <a:pt x="97" y="2005"/>
                </a:cubicBezTo>
                <a:cubicBezTo>
                  <a:pt x="97" y="354"/>
                  <a:pt x="97" y="354"/>
                  <a:pt x="97" y="354"/>
                </a:cubicBezTo>
                <a:cubicBezTo>
                  <a:pt x="97" y="312"/>
                  <a:pt x="132" y="277"/>
                  <a:pt x="174" y="277"/>
                </a:cubicBezTo>
                <a:cubicBezTo>
                  <a:pt x="1441" y="277"/>
                  <a:pt x="1441" y="277"/>
                  <a:pt x="1441" y="277"/>
                </a:cubicBezTo>
                <a:cubicBezTo>
                  <a:pt x="1484" y="277"/>
                  <a:pt x="1518" y="312"/>
                  <a:pt x="1518" y="354"/>
                </a:cubicBezTo>
                <a:lnTo>
                  <a:pt x="1518" y="2005"/>
                </a:lnTo>
                <a:close/>
                <a:moveTo>
                  <a:pt x="808" y="471"/>
                </a:moveTo>
                <a:cubicBezTo>
                  <a:pt x="494" y="471"/>
                  <a:pt x="241" y="725"/>
                  <a:pt x="241" y="1038"/>
                </a:cubicBezTo>
                <a:cubicBezTo>
                  <a:pt x="241" y="1201"/>
                  <a:pt x="309" y="1347"/>
                  <a:pt x="419" y="1451"/>
                </a:cubicBezTo>
                <a:cubicBezTo>
                  <a:pt x="532" y="1339"/>
                  <a:pt x="532" y="1339"/>
                  <a:pt x="532" y="1339"/>
                </a:cubicBezTo>
                <a:cubicBezTo>
                  <a:pt x="565" y="1305"/>
                  <a:pt x="610" y="1286"/>
                  <a:pt x="652" y="1286"/>
                </a:cubicBezTo>
                <a:cubicBezTo>
                  <a:pt x="675" y="1286"/>
                  <a:pt x="696" y="1292"/>
                  <a:pt x="713" y="1304"/>
                </a:cubicBezTo>
                <a:cubicBezTo>
                  <a:pt x="762" y="1337"/>
                  <a:pt x="775" y="1416"/>
                  <a:pt x="744" y="1486"/>
                </a:cubicBezTo>
                <a:cubicBezTo>
                  <a:pt x="695" y="1594"/>
                  <a:pt x="695" y="1594"/>
                  <a:pt x="695" y="1594"/>
                </a:cubicBezTo>
                <a:cubicBezTo>
                  <a:pt x="731" y="1601"/>
                  <a:pt x="769" y="1605"/>
                  <a:pt x="808" y="1605"/>
                </a:cubicBezTo>
                <a:cubicBezTo>
                  <a:pt x="1121" y="1605"/>
                  <a:pt x="1375" y="1351"/>
                  <a:pt x="1375" y="1038"/>
                </a:cubicBezTo>
                <a:cubicBezTo>
                  <a:pt x="1375" y="725"/>
                  <a:pt x="1121" y="471"/>
                  <a:pt x="808" y="471"/>
                </a:cubicBezTo>
                <a:close/>
                <a:moveTo>
                  <a:pt x="808" y="1206"/>
                </a:moveTo>
                <a:cubicBezTo>
                  <a:pt x="715" y="1206"/>
                  <a:pt x="640" y="1131"/>
                  <a:pt x="640" y="1038"/>
                </a:cubicBezTo>
                <a:cubicBezTo>
                  <a:pt x="640" y="945"/>
                  <a:pt x="715" y="870"/>
                  <a:pt x="808" y="870"/>
                </a:cubicBezTo>
                <a:cubicBezTo>
                  <a:pt x="900" y="870"/>
                  <a:pt x="976" y="945"/>
                  <a:pt x="976" y="1038"/>
                </a:cubicBezTo>
                <a:cubicBezTo>
                  <a:pt x="976" y="1131"/>
                  <a:pt x="900" y="1206"/>
                  <a:pt x="808" y="1206"/>
                </a:cubicBezTo>
                <a:close/>
                <a:moveTo>
                  <a:pt x="687" y="1341"/>
                </a:moveTo>
                <a:cubicBezTo>
                  <a:pt x="678" y="1334"/>
                  <a:pt x="665" y="1331"/>
                  <a:pt x="652" y="1331"/>
                </a:cubicBezTo>
                <a:cubicBezTo>
                  <a:pt x="623" y="1331"/>
                  <a:pt x="590" y="1345"/>
                  <a:pt x="564" y="1371"/>
                </a:cubicBezTo>
                <a:cubicBezTo>
                  <a:pt x="453" y="1481"/>
                  <a:pt x="453" y="1481"/>
                  <a:pt x="453" y="1481"/>
                </a:cubicBezTo>
                <a:cubicBezTo>
                  <a:pt x="271" y="1660"/>
                  <a:pt x="271" y="1660"/>
                  <a:pt x="271" y="1660"/>
                </a:cubicBezTo>
                <a:cubicBezTo>
                  <a:pt x="170" y="1760"/>
                  <a:pt x="164" y="1895"/>
                  <a:pt x="258" y="1960"/>
                </a:cubicBezTo>
                <a:cubicBezTo>
                  <a:pt x="286" y="1979"/>
                  <a:pt x="315" y="1988"/>
                  <a:pt x="346" y="1988"/>
                </a:cubicBezTo>
                <a:cubicBezTo>
                  <a:pt x="419" y="1988"/>
                  <a:pt x="493" y="1935"/>
                  <a:pt x="534" y="1842"/>
                </a:cubicBezTo>
                <a:cubicBezTo>
                  <a:pt x="650" y="1583"/>
                  <a:pt x="650" y="1583"/>
                  <a:pt x="650" y="1583"/>
                </a:cubicBezTo>
                <a:cubicBezTo>
                  <a:pt x="702" y="1467"/>
                  <a:pt x="702" y="1467"/>
                  <a:pt x="702" y="1467"/>
                </a:cubicBezTo>
                <a:cubicBezTo>
                  <a:pt x="724" y="1418"/>
                  <a:pt x="717" y="1362"/>
                  <a:pt x="687" y="1341"/>
                </a:cubicBezTo>
                <a:close/>
                <a:moveTo>
                  <a:pt x="418" y="1872"/>
                </a:moveTo>
                <a:cubicBezTo>
                  <a:pt x="392" y="1909"/>
                  <a:pt x="341" y="1919"/>
                  <a:pt x="304" y="1893"/>
                </a:cubicBezTo>
                <a:cubicBezTo>
                  <a:pt x="267" y="1867"/>
                  <a:pt x="258" y="1817"/>
                  <a:pt x="284" y="1780"/>
                </a:cubicBezTo>
                <a:cubicBezTo>
                  <a:pt x="310" y="1743"/>
                  <a:pt x="360" y="1734"/>
                  <a:pt x="397" y="1759"/>
                </a:cubicBezTo>
                <a:cubicBezTo>
                  <a:pt x="434" y="1785"/>
                  <a:pt x="443" y="1836"/>
                  <a:pt x="418" y="1872"/>
                </a:cubicBezTo>
                <a:close/>
                <a:moveTo>
                  <a:pt x="256" y="376"/>
                </a:moveTo>
                <a:cubicBezTo>
                  <a:pt x="256" y="346"/>
                  <a:pt x="233" y="323"/>
                  <a:pt x="204" y="323"/>
                </a:cubicBezTo>
                <a:cubicBezTo>
                  <a:pt x="174" y="323"/>
                  <a:pt x="151" y="346"/>
                  <a:pt x="151" y="376"/>
                </a:cubicBezTo>
                <a:cubicBezTo>
                  <a:pt x="151" y="405"/>
                  <a:pt x="174" y="428"/>
                  <a:pt x="204" y="428"/>
                </a:cubicBezTo>
                <a:cubicBezTo>
                  <a:pt x="233" y="428"/>
                  <a:pt x="256" y="405"/>
                  <a:pt x="256" y="376"/>
                </a:cubicBezTo>
                <a:close/>
                <a:moveTo>
                  <a:pt x="1418" y="323"/>
                </a:moveTo>
                <a:cubicBezTo>
                  <a:pt x="1389" y="323"/>
                  <a:pt x="1366" y="346"/>
                  <a:pt x="1366" y="376"/>
                </a:cubicBezTo>
                <a:cubicBezTo>
                  <a:pt x="1366" y="405"/>
                  <a:pt x="1389" y="428"/>
                  <a:pt x="1418" y="428"/>
                </a:cubicBezTo>
                <a:cubicBezTo>
                  <a:pt x="1448" y="428"/>
                  <a:pt x="1471" y="405"/>
                  <a:pt x="1471" y="376"/>
                </a:cubicBezTo>
                <a:cubicBezTo>
                  <a:pt x="1471" y="346"/>
                  <a:pt x="1448" y="323"/>
                  <a:pt x="1418" y="323"/>
                </a:cubicBezTo>
                <a:close/>
                <a:moveTo>
                  <a:pt x="1418" y="1925"/>
                </a:moveTo>
                <a:cubicBezTo>
                  <a:pt x="1389" y="1925"/>
                  <a:pt x="1366" y="1949"/>
                  <a:pt x="1366" y="1978"/>
                </a:cubicBezTo>
                <a:cubicBezTo>
                  <a:pt x="1366" y="2007"/>
                  <a:pt x="1389" y="2031"/>
                  <a:pt x="1418" y="2031"/>
                </a:cubicBezTo>
                <a:cubicBezTo>
                  <a:pt x="1448" y="2031"/>
                  <a:pt x="1471" y="2007"/>
                  <a:pt x="1471" y="1978"/>
                </a:cubicBezTo>
                <a:cubicBezTo>
                  <a:pt x="1471" y="1949"/>
                  <a:pt x="1448" y="1925"/>
                  <a:pt x="1418" y="1925"/>
                </a:cubicBezTo>
                <a:close/>
              </a:path>
            </a:pathLst>
          </a:custGeom>
          <a:solidFill>
            <a:srgbClr val="FFC000"/>
          </a:solidFill>
          <a:ln>
            <a:noFill/>
          </a:ln>
        </p:spPr>
        <p:txBody>
          <a:bodyPr vert="horz" wrap="square" lIns="82293" tIns="41147" rIns="82293" bIns="41147" numCol="1" anchor="t" anchorCtr="0" compatLnSpc="1">
            <a:prstTxWarp prst="textNoShape">
              <a:avLst/>
            </a:prstTxWarp>
          </a:bodyPr>
          <a:lstStyle/>
          <a:p>
            <a:pPr defTabSz="931684"/>
            <a:endParaRPr lang="en-US" sz="1599">
              <a:solidFill>
                <a:srgbClr val="000000"/>
              </a:solidFill>
            </a:endParaRPr>
          </a:p>
        </p:txBody>
      </p:sp>
      <p:grpSp>
        <p:nvGrpSpPr>
          <p:cNvPr id="18" name="Group 17"/>
          <p:cNvGrpSpPr/>
          <p:nvPr/>
        </p:nvGrpSpPr>
        <p:grpSpPr>
          <a:xfrm>
            <a:off x="1623881" y="3863142"/>
            <a:ext cx="832101" cy="1624194"/>
            <a:chOff x="1642807" y="3776056"/>
            <a:chExt cx="832101" cy="1624194"/>
          </a:xfrm>
        </p:grpSpPr>
        <p:grpSp>
          <p:nvGrpSpPr>
            <p:cNvPr id="3" name="Group 2"/>
            <p:cNvGrpSpPr/>
            <p:nvPr/>
          </p:nvGrpSpPr>
          <p:grpSpPr>
            <a:xfrm>
              <a:off x="1642807" y="3776056"/>
              <a:ext cx="832101" cy="1624194"/>
              <a:chOff x="810323" y="3007385"/>
              <a:chExt cx="1226042" cy="2393136"/>
            </a:xfrm>
          </p:grpSpPr>
          <p:sp>
            <p:nvSpPr>
              <p:cNvPr id="31" name="Rectangle 70"/>
              <p:cNvSpPr>
                <a:spLocks noChangeArrowheads="1"/>
              </p:cNvSpPr>
              <p:nvPr/>
            </p:nvSpPr>
            <p:spPr bwMode="auto">
              <a:xfrm>
                <a:off x="810323" y="3007385"/>
                <a:ext cx="1226042" cy="2393136"/>
              </a:xfrm>
              <a:prstGeom prst="rect">
                <a:avLst/>
              </a:prstGeom>
              <a:solidFill>
                <a:srgbClr val="96969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27" tIns="45713" rIns="91427" bIns="45713" numCol="1" anchor="t" anchorCtr="0" compatLnSpc="1">
                <a:prstTxWarp prst="textNoShape">
                  <a:avLst/>
                </a:prstTxWarp>
              </a:bodyPr>
              <a:lstStyle/>
              <a:p>
                <a:pPr defTabSz="931684"/>
                <a:endParaRPr lang="en-IN">
                  <a:solidFill>
                    <a:srgbClr val="000000"/>
                  </a:solidFill>
                </a:endParaRPr>
              </a:p>
            </p:txBody>
          </p:sp>
          <p:sp>
            <p:nvSpPr>
              <p:cNvPr id="32" name="Rectangle 71"/>
              <p:cNvSpPr>
                <a:spLocks noChangeArrowheads="1"/>
              </p:cNvSpPr>
              <p:nvPr/>
            </p:nvSpPr>
            <p:spPr bwMode="auto">
              <a:xfrm>
                <a:off x="882629" y="3085975"/>
                <a:ext cx="1084576" cy="282932"/>
              </a:xfrm>
              <a:prstGeom prst="rect">
                <a:avLst/>
              </a:prstGeom>
              <a:solidFill>
                <a:srgbClr val="D2D2D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27" tIns="45713" rIns="91427" bIns="45713" numCol="1" anchor="t" anchorCtr="0" compatLnSpc="1">
                <a:prstTxWarp prst="textNoShape">
                  <a:avLst/>
                </a:prstTxWarp>
              </a:bodyPr>
              <a:lstStyle/>
              <a:p>
                <a:pPr defTabSz="931684"/>
                <a:endParaRPr lang="en-IN">
                  <a:solidFill>
                    <a:srgbClr val="000000"/>
                  </a:solidFill>
                </a:endParaRPr>
              </a:p>
            </p:txBody>
          </p:sp>
          <p:sp>
            <p:nvSpPr>
              <p:cNvPr id="33" name="Rectangle 72"/>
              <p:cNvSpPr>
                <a:spLocks noChangeArrowheads="1"/>
              </p:cNvSpPr>
              <p:nvPr/>
            </p:nvSpPr>
            <p:spPr bwMode="auto">
              <a:xfrm>
                <a:off x="923496" y="3136274"/>
                <a:ext cx="31437" cy="185479"/>
              </a:xfrm>
              <a:prstGeom prst="rect">
                <a:avLst/>
              </a:prstGeom>
              <a:solidFill>
                <a:srgbClr val="50505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27" tIns="45713" rIns="91427" bIns="45713" numCol="1" anchor="t" anchorCtr="0" compatLnSpc="1">
                <a:prstTxWarp prst="textNoShape">
                  <a:avLst/>
                </a:prstTxWarp>
              </a:bodyPr>
              <a:lstStyle/>
              <a:p>
                <a:pPr defTabSz="931684"/>
                <a:endParaRPr lang="en-IN">
                  <a:solidFill>
                    <a:srgbClr val="000000"/>
                  </a:solidFill>
                </a:endParaRPr>
              </a:p>
            </p:txBody>
          </p:sp>
          <p:sp>
            <p:nvSpPr>
              <p:cNvPr id="34" name="Rectangle 73"/>
              <p:cNvSpPr>
                <a:spLocks noChangeArrowheads="1"/>
              </p:cNvSpPr>
              <p:nvPr/>
            </p:nvSpPr>
            <p:spPr bwMode="auto">
              <a:xfrm>
                <a:off x="986370" y="3136274"/>
                <a:ext cx="28294" cy="185479"/>
              </a:xfrm>
              <a:prstGeom prst="rect">
                <a:avLst/>
              </a:prstGeom>
              <a:solidFill>
                <a:srgbClr val="50505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27" tIns="45713" rIns="91427" bIns="45713" numCol="1" anchor="t" anchorCtr="0" compatLnSpc="1">
                <a:prstTxWarp prst="textNoShape">
                  <a:avLst/>
                </a:prstTxWarp>
              </a:bodyPr>
              <a:lstStyle/>
              <a:p>
                <a:pPr defTabSz="931684"/>
                <a:endParaRPr lang="en-IN">
                  <a:solidFill>
                    <a:srgbClr val="000000"/>
                  </a:solidFill>
                </a:endParaRPr>
              </a:p>
            </p:txBody>
          </p:sp>
          <p:sp>
            <p:nvSpPr>
              <p:cNvPr id="35" name="Rectangle 74"/>
              <p:cNvSpPr>
                <a:spLocks noChangeArrowheads="1"/>
              </p:cNvSpPr>
              <p:nvPr/>
            </p:nvSpPr>
            <p:spPr bwMode="auto">
              <a:xfrm>
                <a:off x="1046102" y="3136274"/>
                <a:ext cx="31437" cy="185479"/>
              </a:xfrm>
              <a:prstGeom prst="rect">
                <a:avLst/>
              </a:prstGeom>
              <a:solidFill>
                <a:srgbClr val="50505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27" tIns="45713" rIns="91427" bIns="45713" numCol="1" anchor="t" anchorCtr="0" compatLnSpc="1">
                <a:prstTxWarp prst="textNoShape">
                  <a:avLst/>
                </a:prstTxWarp>
              </a:bodyPr>
              <a:lstStyle/>
              <a:p>
                <a:pPr defTabSz="931684"/>
                <a:endParaRPr lang="en-IN">
                  <a:solidFill>
                    <a:srgbClr val="000000"/>
                  </a:solidFill>
                </a:endParaRPr>
              </a:p>
            </p:txBody>
          </p:sp>
          <p:sp>
            <p:nvSpPr>
              <p:cNvPr id="36" name="Rectangle 75"/>
              <p:cNvSpPr>
                <a:spLocks noChangeArrowheads="1"/>
              </p:cNvSpPr>
              <p:nvPr/>
            </p:nvSpPr>
            <p:spPr bwMode="auto">
              <a:xfrm>
                <a:off x="1108976" y="3136274"/>
                <a:ext cx="31437" cy="185479"/>
              </a:xfrm>
              <a:prstGeom prst="rect">
                <a:avLst/>
              </a:prstGeom>
              <a:solidFill>
                <a:srgbClr val="50505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27" tIns="45713" rIns="91427" bIns="45713" numCol="1" anchor="t" anchorCtr="0" compatLnSpc="1">
                <a:prstTxWarp prst="textNoShape">
                  <a:avLst/>
                </a:prstTxWarp>
              </a:bodyPr>
              <a:lstStyle/>
              <a:p>
                <a:pPr defTabSz="931684"/>
                <a:endParaRPr lang="en-IN">
                  <a:solidFill>
                    <a:srgbClr val="000000"/>
                  </a:solidFill>
                </a:endParaRPr>
              </a:p>
            </p:txBody>
          </p:sp>
          <p:sp>
            <p:nvSpPr>
              <p:cNvPr id="37" name="Rectangle 76"/>
              <p:cNvSpPr>
                <a:spLocks noChangeArrowheads="1"/>
              </p:cNvSpPr>
              <p:nvPr/>
            </p:nvSpPr>
            <p:spPr bwMode="auto">
              <a:xfrm>
                <a:off x="1168705" y="3136274"/>
                <a:ext cx="31437" cy="185479"/>
              </a:xfrm>
              <a:prstGeom prst="rect">
                <a:avLst/>
              </a:prstGeom>
              <a:solidFill>
                <a:srgbClr val="50505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27" tIns="45713" rIns="91427" bIns="45713" numCol="1" anchor="t" anchorCtr="0" compatLnSpc="1">
                <a:prstTxWarp prst="textNoShape">
                  <a:avLst/>
                </a:prstTxWarp>
              </a:bodyPr>
              <a:lstStyle/>
              <a:p>
                <a:pPr defTabSz="931684"/>
                <a:endParaRPr lang="en-IN">
                  <a:solidFill>
                    <a:srgbClr val="000000"/>
                  </a:solidFill>
                </a:endParaRPr>
              </a:p>
            </p:txBody>
          </p:sp>
          <p:sp>
            <p:nvSpPr>
              <p:cNvPr id="38" name="Rectangle 77"/>
              <p:cNvSpPr>
                <a:spLocks noChangeArrowheads="1"/>
              </p:cNvSpPr>
              <p:nvPr/>
            </p:nvSpPr>
            <p:spPr bwMode="auto">
              <a:xfrm>
                <a:off x="1231579" y="3136274"/>
                <a:ext cx="31437" cy="185479"/>
              </a:xfrm>
              <a:prstGeom prst="rect">
                <a:avLst/>
              </a:prstGeom>
              <a:solidFill>
                <a:srgbClr val="50505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27" tIns="45713" rIns="91427" bIns="45713" numCol="1" anchor="t" anchorCtr="0" compatLnSpc="1">
                <a:prstTxWarp prst="textNoShape">
                  <a:avLst/>
                </a:prstTxWarp>
              </a:bodyPr>
              <a:lstStyle/>
              <a:p>
                <a:pPr defTabSz="931684"/>
                <a:endParaRPr lang="en-IN">
                  <a:solidFill>
                    <a:srgbClr val="000000"/>
                  </a:solidFill>
                </a:endParaRPr>
              </a:p>
            </p:txBody>
          </p:sp>
          <p:sp>
            <p:nvSpPr>
              <p:cNvPr id="40" name="Oval 78"/>
              <p:cNvSpPr>
                <a:spLocks noChangeArrowheads="1"/>
              </p:cNvSpPr>
              <p:nvPr/>
            </p:nvSpPr>
            <p:spPr bwMode="auto">
              <a:xfrm>
                <a:off x="1803732" y="3192860"/>
                <a:ext cx="69161" cy="69161"/>
              </a:xfrm>
              <a:prstGeom prst="ellipse">
                <a:avLst/>
              </a:prstGeom>
              <a:solidFill>
                <a:schemeClr val="accent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pPr defTabSz="931684"/>
                <a:endParaRPr lang="en-IN">
                  <a:solidFill>
                    <a:srgbClr val="000000"/>
                  </a:solidFill>
                </a:endParaRPr>
              </a:p>
            </p:txBody>
          </p:sp>
          <p:sp>
            <p:nvSpPr>
              <p:cNvPr id="41" name="Rectangle 79"/>
              <p:cNvSpPr>
                <a:spLocks noChangeArrowheads="1"/>
              </p:cNvSpPr>
              <p:nvPr/>
            </p:nvSpPr>
            <p:spPr bwMode="auto">
              <a:xfrm>
                <a:off x="882629" y="3444355"/>
                <a:ext cx="1084576" cy="279789"/>
              </a:xfrm>
              <a:prstGeom prst="rect">
                <a:avLst/>
              </a:prstGeom>
              <a:solidFill>
                <a:srgbClr val="D2D2D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27" tIns="45713" rIns="91427" bIns="45713" numCol="1" anchor="t" anchorCtr="0" compatLnSpc="1">
                <a:prstTxWarp prst="textNoShape">
                  <a:avLst/>
                </a:prstTxWarp>
              </a:bodyPr>
              <a:lstStyle/>
              <a:p>
                <a:pPr defTabSz="931684"/>
                <a:endParaRPr lang="en-IN">
                  <a:solidFill>
                    <a:srgbClr val="000000"/>
                  </a:solidFill>
                </a:endParaRPr>
              </a:p>
            </p:txBody>
          </p:sp>
          <p:sp>
            <p:nvSpPr>
              <p:cNvPr id="42" name="Rectangle 80"/>
              <p:cNvSpPr>
                <a:spLocks noChangeArrowheads="1"/>
              </p:cNvSpPr>
              <p:nvPr/>
            </p:nvSpPr>
            <p:spPr bwMode="auto">
              <a:xfrm>
                <a:off x="923496" y="3491512"/>
                <a:ext cx="31437" cy="185479"/>
              </a:xfrm>
              <a:prstGeom prst="rect">
                <a:avLst/>
              </a:prstGeom>
              <a:solidFill>
                <a:srgbClr val="50505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27" tIns="45713" rIns="91427" bIns="45713" numCol="1" anchor="t" anchorCtr="0" compatLnSpc="1">
                <a:prstTxWarp prst="textNoShape">
                  <a:avLst/>
                </a:prstTxWarp>
              </a:bodyPr>
              <a:lstStyle/>
              <a:p>
                <a:pPr defTabSz="931684"/>
                <a:endParaRPr lang="en-IN">
                  <a:solidFill>
                    <a:srgbClr val="000000"/>
                  </a:solidFill>
                </a:endParaRPr>
              </a:p>
            </p:txBody>
          </p:sp>
          <p:sp>
            <p:nvSpPr>
              <p:cNvPr id="43" name="Rectangle 81"/>
              <p:cNvSpPr>
                <a:spLocks noChangeArrowheads="1"/>
              </p:cNvSpPr>
              <p:nvPr/>
            </p:nvSpPr>
            <p:spPr bwMode="auto">
              <a:xfrm>
                <a:off x="986370" y="3491512"/>
                <a:ext cx="28294" cy="185479"/>
              </a:xfrm>
              <a:prstGeom prst="rect">
                <a:avLst/>
              </a:prstGeom>
              <a:solidFill>
                <a:srgbClr val="50505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27" tIns="45713" rIns="91427" bIns="45713" numCol="1" anchor="t" anchorCtr="0" compatLnSpc="1">
                <a:prstTxWarp prst="textNoShape">
                  <a:avLst/>
                </a:prstTxWarp>
              </a:bodyPr>
              <a:lstStyle/>
              <a:p>
                <a:pPr defTabSz="931684"/>
                <a:endParaRPr lang="en-IN">
                  <a:solidFill>
                    <a:srgbClr val="000000"/>
                  </a:solidFill>
                </a:endParaRPr>
              </a:p>
            </p:txBody>
          </p:sp>
          <p:sp>
            <p:nvSpPr>
              <p:cNvPr id="44" name="Rectangle 82"/>
              <p:cNvSpPr>
                <a:spLocks noChangeArrowheads="1"/>
              </p:cNvSpPr>
              <p:nvPr/>
            </p:nvSpPr>
            <p:spPr bwMode="auto">
              <a:xfrm>
                <a:off x="1046102" y="3491512"/>
                <a:ext cx="31437" cy="185479"/>
              </a:xfrm>
              <a:prstGeom prst="rect">
                <a:avLst/>
              </a:prstGeom>
              <a:solidFill>
                <a:srgbClr val="50505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27" tIns="45713" rIns="91427" bIns="45713" numCol="1" anchor="t" anchorCtr="0" compatLnSpc="1">
                <a:prstTxWarp prst="textNoShape">
                  <a:avLst/>
                </a:prstTxWarp>
              </a:bodyPr>
              <a:lstStyle/>
              <a:p>
                <a:pPr defTabSz="931684"/>
                <a:endParaRPr lang="en-IN">
                  <a:solidFill>
                    <a:srgbClr val="000000"/>
                  </a:solidFill>
                </a:endParaRPr>
              </a:p>
            </p:txBody>
          </p:sp>
          <p:sp>
            <p:nvSpPr>
              <p:cNvPr id="45" name="Rectangle 83"/>
              <p:cNvSpPr>
                <a:spLocks noChangeArrowheads="1"/>
              </p:cNvSpPr>
              <p:nvPr/>
            </p:nvSpPr>
            <p:spPr bwMode="auto">
              <a:xfrm>
                <a:off x="1108976" y="3491512"/>
                <a:ext cx="31437" cy="185479"/>
              </a:xfrm>
              <a:prstGeom prst="rect">
                <a:avLst/>
              </a:prstGeom>
              <a:solidFill>
                <a:srgbClr val="50505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27" tIns="45713" rIns="91427" bIns="45713" numCol="1" anchor="t" anchorCtr="0" compatLnSpc="1">
                <a:prstTxWarp prst="textNoShape">
                  <a:avLst/>
                </a:prstTxWarp>
              </a:bodyPr>
              <a:lstStyle/>
              <a:p>
                <a:pPr defTabSz="931684"/>
                <a:endParaRPr lang="en-IN">
                  <a:solidFill>
                    <a:srgbClr val="000000"/>
                  </a:solidFill>
                </a:endParaRPr>
              </a:p>
            </p:txBody>
          </p:sp>
          <p:sp>
            <p:nvSpPr>
              <p:cNvPr id="46" name="Rectangle 84"/>
              <p:cNvSpPr>
                <a:spLocks noChangeArrowheads="1"/>
              </p:cNvSpPr>
              <p:nvPr/>
            </p:nvSpPr>
            <p:spPr bwMode="auto">
              <a:xfrm>
                <a:off x="1168705" y="3491512"/>
                <a:ext cx="31437" cy="185479"/>
              </a:xfrm>
              <a:prstGeom prst="rect">
                <a:avLst/>
              </a:prstGeom>
              <a:solidFill>
                <a:srgbClr val="50505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27" tIns="45713" rIns="91427" bIns="45713" numCol="1" anchor="t" anchorCtr="0" compatLnSpc="1">
                <a:prstTxWarp prst="textNoShape">
                  <a:avLst/>
                </a:prstTxWarp>
              </a:bodyPr>
              <a:lstStyle/>
              <a:p>
                <a:pPr defTabSz="931684"/>
                <a:endParaRPr lang="en-IN">
                  <a:solidFill>
                    <a:srgbClr val="000000"/>
                  </a:solidFill>
                </a:endParaRPr>
              </a:p>
            </p:txBody>
          </p:sp>
          <p:sp>
            <p:nvSpPr>
              <p:cNvPr id="47" name="Rectangle 85"/>
              <p:cNvSpPr>
                <a:spLocks noChangeArrowheads="1"/>
              </p:cNvSpPr>
              <p:nvPr/>
            </p:nvSpPr>
            <p:spPr bwMode="auto">
              <a:xfrm>
                <a:off x="1231579" y="3491512"/>
                <a:ext cx="31437" cy="185479"/>
              </a:xfrm>
              <a:prstGeom prst="rect">
                <a:avLst/>
              </a:prstGeom>
              <a:solidFill>
                <a:srgbClr val="50505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27" tIns="45713" rIns="91427" bIns="45713" numCol="1" anchor="t" anchorCtr="0" compatLnSpc="1">
                <a:prstTxWarp prst="textNoShape">
                  <a:avLst/>
                </a:prstTxWarp>
              </a:bodyPr>
              <a:lstStyle/>
              <a:p>
                <a:pPr defTabSz="931684"/>
                <a:endParaRPr lang="en-IN">
                  <a:solidFill>
                    <a:srgbClr val="000000"/>
                  </a:solidFill>
                </a:endParaRPr>
              </a:p>
            </p:txBody>
          </p:sp>
          <p:sp>
            <p:nvSpPr>
              <p:cNvPr id="48" name="Oval 86"/>
              <p:cNvSpPr>
                <a:spLocks noChangeArrowheads="1"/>
              </p:cNvSpPr>
              <p:nvPr/>
            </p:nvSpPr>
            <p:spPr bwMode="auto">
              <a:xfrm>
                <a:off x="1803732" y="3548098"/>
                <a:ext cx="69161" cy="72306"/>
              </a:xfrm>
              <a:prstGeom prst="ellipse">
                <a:avLst/>
              </a:prstGeom>
              <a:solidFill>
                <a:schemeClr val="accent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pPr defTabSz="931684"/>
                <a:endParaRPr lang="en-IN">
                  <a:solidFill>
                    <a:srgbClr val="000000"/>
                  </a:solidFill>
                </a:endParaRPr>
              </a:p>
            </p:txBody>
          </p:sp>
          <p:sp>
            <p:nvSpPr>
              <p:cNvPr id="49" name="Rectangle 87"/>
              <p:cNvSpPr>
                <a:spLocks noChangeArrowheads="1"/>
              </p:cNvSpPr>
              <p:nvPr/>
            </p:nvSpPr>
            <p:spPr bwMode="auto">
              <a:xfrm>
                <a:off x="882629" y="3799593"/>
                <a:ext cx="1084576" cy="282932"/>
              </a:xfrm>
              <a:prstGeom prst="rect">
                <a:avLst/>
              </a:prstGeom>
              <a:solidFill>
                <a:srgbClr val="D2D2D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27" tIns="45713" rIns="91427" bIns="45713" numCol="1" anchor="t" anchorCtr="0" compatLnSpc="1">
                <a:prstTxWarp prst="textNoShape">
                  <a:avLst/>
                </a:prstTxWarp>
              </a:bodyPr>
              <a:lstStyle/>
              <a:p>
                <a:pPr defTabSz="931684"/>
                <a:endParaRPr lang="en-IN">
                  <a:solidFill>
                    <a:srgbClr val="000000"/>
                  </a:solidFill>
                </a:endParaRPr>
              </a:p>
            </p:txBody>
          </p:sp>
          <p:sp>
            <p:nvSpPr>
              <p:cNvPr id="50" name="Rectangle 88"/>
              <p:cNvSpPr>
                <a:spLocks noChangeArrowheads="1"/>
              </p:cNvSpPr>
              <p:nvPr/>
            </p:nvSpPr>
            <p:spPr bwMode="auto">
              <a:xfrm>
                <a:off x="923496" y="3846748"/>
                <a:ext cx="31437" cy="185479"/>
              </a:xfrm>
              <a:prstGeom prst="rect">
                <a:avLst/>
              </a:prstGeom>
              <a:solidFill>
                <a:srgbClr val="50505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27" tIns="45713" rIns="91427" bIns="45713" numCol="1" anchor="t" anchorCtr="0" compatLnSpc="1">
                <a:prstTxWarp prst="textNoShape">
                  <a:avLst/>
                </a:prstTxWarp>
              </a:bodyPr>
              <a:lstStyle/>
              <a:p>
                <a:pPr defTabSz="931684"/>
                <a:endParaRPr lang="en-IN">
                  <a:solidFill>
                    <a:srgbClr val="000000"/>
                  </a:solidFill>
                </a:endParaRPr>
              </a:p>
            </p:txBody>
          </p:sp>
          <p:sp>
            <p:nvSpPr>
              <p:cNvPr id="51" name="Rectangle 89"/>
              <p:cNvSpPr>
                <a:spLocks noChangeArrowheads="1"/>
              </p:cNvSpPr>
              <p:nvPr/>
            </p:nvSpPr>
            <p:spPr bwMode="auto">
              <a:xfrm>
                <a:off x="986370" y="3846748"/>
                <a:ext cx="28294" cy="185479"/>
              </a:xfrm>
              <a:prstGeom prst="rect">
                <a:avLst/>
              </a:prstGeom>
              <a:solidFill>
                <a:srgbClr val="50505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27" tIns="45713" rIns="91427" bIns="45713" numCol="1" anchor="t" anchorCtr="0" compatLnSpc="1">
                <a:prstTxWarp prst="textNoShape">
                  <a:avLst/>
                </a:prstTxWarp>
              </a:bodyPr>
              <a:lstStyle/>
              <a:p>
                <a:pPr defTabSz="931684"/>
                <a:endParaRPr lang="en-IN">
                  <a:solidFill>
                    <a:srgbClr val="000000"/>
                  </a:solidFill>
                </a:endParaRPr>
              </a:p>
            </p:txBody>
          </p:sp>
          <p:sp>
            <p:nvSpPr>
              <p:cNvPr id="52" name="Rectangle 90"/>
              <p:cNvSpPr>
                <a:spLocks noChangeArrowheads="1"/>
              </p:cNvSpPr>
              <p:nvPr/>
            </p:nvSpPr>
            <p:spPr bwMode="auto">
              <a:xfrm>
                <a:off x="1046102" y="3846748"/>
                <a:ext cx="31437" cy="185479"/>
              </a:xfrm>
              <a:prstGeom prst="rect">
                <a:avLst/>
              </a:prstGeom>
              <a:solidFill>
                <a:srgbClr val="50505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27" tIns="45713" rIns="91427" bIns="45713" numCol="1" anchor="t" anchorCtr="0" compatLnSpc="1">
                <a:prstTxWarp prst="textNoShape">
                  <a:avLst/>
                </a:prstTxWarp>
              </a:bodyPr>
              <a:lstStyle/>
              <a:p>
                <a:pPr defTabSz="931684"/>
                <a:endParaRPr lang="en-IN">
                  <a:solidFill>
                    <a:srgbClr val="000000"/>
                  </a:solidFill>
                </a:endParaRPr>
              </a:p>
            </p:txBody>
          </p:sp>
          <p:sp>
            <p:nvSpPr>
              <p:cNvPr id="53" name="Rectangle 91"/>
              <p:cNvSpPr>
                <a:spLocks noChangeArrowheads="1"/>
              </p:cNvSpPr>
              <p:nvPr/>
            </p:nvSpPr>
            <p:spPr bwMode="auto">
              <a:xfrm>
                <a:off x="1108976" y="3846748"/>
                <a:ext cx="31437" cy="185479"/>
              </a:xfrm>
              <a:prstGeom prst="rect">
                <a:avLst/>
              </a:prstGeom>
              <a:solidFill>
                <a:srgbClr val="50505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27" tIns="45713" rIns="91427" bIns="45713" numCol="1" anchor="t" anchorCtr="0" compatLnSpc="1">
                <a:prstTxWarp prst="textNoShape">
                  <a:avLst/>
                </a:prstTxWarp>
              </a:bodyPr>
              <a:lstStyle/>
              <a:p>
                <a:pPr defTabSz="931684"/>
                <a:endParaRPr lang="en-IN">
                  <a:solidFill>
                    <a:srgbClr val="000000"/>
                  </a:solidFill>
                </a:endParaRPr>
              </a:p>
            </p:txBody>
          </p:sp>
          <p:sp>
            <p:nvSpPr>
              <p:cNvPr id="55" name="Rectangle 92"/>
              <p:cNvSpPr>
                <a:spLocks noChangeArrowheads="1"/>
              </p:cNvSpPr>
              <p:nvPr/>
            </p:nvSpPr>
            <p:spPr bwMode="auto">
              <a:xfrm>
                <a:off x="1168705" y="3846748"/>
                <a:ext cx="31437" cy="185479"/>
              </a:xfrm>
              <a:prstGeom prst="rect">
                <a:avLst/>
              </a:prstGeom>
              <a:solidFill>
                <a:srgbClr val="50505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27" tIns="45713" rIns="91427" bIns="45713" numCol="1" anchor="t" anchorCtr="0" compatLnSpc="1">
                <a:prstTxWarp prst="textNoShape">
                  <a:avLst/>
                </a:prstTxWarp>
              </a:bodyPr>
              <a:lstStyle/>
              <a:p>
                <a:pPr defTabSz="931684"/>
                <a:endParaRPr lang="en-IN">
                  <a:solidFill>
                    <a:srgbClr val="000000"/>
                  </a:solidFill>
                </a:endParaRPr>
              </a:p>
            </p:txBody>
          </p:sp>
          <p:sp>
            <p:nvSpPr>
              <p:cNvPr id="56" name="Rectangle 93"/>
              <p:cNvSpPr>
                <a:spLocks noChangeArrowheads="1"/>
              </p:cNvSpPr>
              <p:nvPr/>
            </p:nvSpPr>
            <p:spPr bwMode="auto">
              <a:xfrm>
                <a:off x="1231579" y="3846748"/>
                <a:ext cx="31437" cy="185479"/>
              </a:xfrm>
              <a:prstGeom prst="rect">
                <a:avLst/>
              </a:prstGeom>
              <a:solidFill>
                <a:srgbClr val="50505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27" tIns="45713" rIns="91427" bIns="45713" numCol="1" anchor="t" anchorCtr="0" compatLnSpc="1">
                <a:prstTxWarp prst="textNoShape">
                  <a:avLst/>
                </a:prstTxWarp>
              </a:bodyPr>
              <a:lstStyle/>
              <a:p>
                <a:pPr defTabSz="931684"/>
                <a:endParaRPr lang="en-IN">
                  <a:solidFill>
                    <a:srgbClr val="000000"/>
                  </a:solidFill>
                </a:endParaRPr>
              </a:p>
            </p:txBody>
          </p:sp>
          <p:sp>
            <p:nvSpPr>
              <p:cNvPr id="57" name="Oval 94"/>
              <p:cNvSpPr>
                <a:spLocks noChangeArrowheads="1"/>
              </p:cNvSpPr>
              <p:nvPr/>
            </p:nvSpPr>
            <p:spPr bwMode="auto">
              <a:xfrm>
                <a:off x="1803732" y="3906479"/>
                <a:ext cx="69161" cy="69161"/>
              </a:xfrm>
              <a:prstGeom prst="ellipse">
                <a:avLst/>
              </a:prstGeom>
              <a:solidFill>
                <a:schemeClr val="accent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pPr defTabSz="931684"/>
                <a:endParaRPr lang="en-IN">
                  <a:solidFill>
                    <a:srgbClr val="000000"/>
                  </a:solidFill>
                </a:endParaRPr>
              </a:p>
            </p:txBody>
          </p:sp>
          <p:sp>
            <p:nvSpPr>
              <p:cNvPr id="58" name="Rectangle 95"/>
              <p:cNvSpPr>
                <a:spLocks noChangeArrowheads="1"/>
              </p:cNvSpPr>
              <p:nvPr/>
            </p:nvSpPr>
            <p:spPr bwMode="auto">
              <a:xfrm>
                <a:off x="882629" y="4154829"/>
                <a:ext cx="1084576" cy="282932"/>
              </a:xfrm>
              <a:prstGeom prst="rect">
                <a:avLst/>
              </a:prstGeom>
              <a:solidFill>
                <a:srgbClr val="D2D2D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27" tIns="45713" rIns="91427" bIns="45713" numCol="1" anchor="t" anchorCtr="0" compatLnSpc="1">
                <a:prstTxWarp prst="textNoShape">
                  <a:avLst/>
                </a:prstTxWarp>
              </a:bodyPr>
              <a:lstStyle/>
              <a:p>
                <a:pPr defTabSz="931684"/>
                <a:endParaRPr lang="en-IN">
                  <a:solidFill>
                    <a:srgbClr val="000000"/>
                  </a:solidFill>
                </a:endParaRPr>
              </a:p>
            </p:txBody>
          </p:sp>
          <p:sp>
            <p:nvSpPr>
              <p:cNvPr id="59" name="Rectangle 96"/>
              <p:cNvSpPr>
                <a:spLocks noChangeArrowheads="1"/>
              </p:cNvSpPr>
              <p:nvPr/>
            </p:nvSpPr>
            <p:spPr bwMode="auto">
              <a:xfrm>
                <a:off x="923496" y="4205128"/>
                <a:ext cx="31437" cy="185479"/>
              </a:xfrm>
              <a:prstGeom prst="rect">
                <a:avLst/>
              </a:prstGeom>
              <a:solidFill>
                <a:srgbClr val="50505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27" tIns="45713" rIns="91427" bIns="45713" numCol="1" anchor="t" anchorCtr="0" compatLnSpc="1">
                <a:prstTxWarp prst="textNoShape">
                  <a:avLst/>
                </a:prstTxWarp>
              </a:bodyPr>
              <a:lstStyle/>
              <a:p>
                <a:pPr defTabSz="931684"/>
                <a:endParaRPr lang="en-IN">
                  <a:solidFill>
                    <a:srgbClr val="000000"/>
                  </a:solidFill>
                </a:endParaRPr>
              </a:p>
            </p:txBody>
          </p:sp>
          <p:sp>
            <p:nvSpPr>
              <p:cNvPr id="60" name="Rectangle 97"/>
              <p:cNvSpPr>
                <a:spLocks noChangeArrowheads="1"/>
              </p:cNvSpPr>
              <p:nvPr/>
            </p:nvSpPr>
            <p:spPr bwMode="auto">
              <a:xfrm>
                <a:off x="986370" y="4205128"/>
                <a:ext cx="28294" cy="185479"/>
              </a:xfrm>
              <a:prstGeom prst="rect">
                <a:avLst/>
              </a:prstGeom>
              <a:solidFill>
                <a:srgbClr val="50505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27" tIns="45713" rIns="91427" bIns="45713" numCol="1" anchor="t" anchorCtr="0" compatLnSpc="1">
                <a:prstTxWarp prst="textNoShape">
                  <a:avLst/>
                </a:prstTxWarp>
              </a:bodyPr>
              <a:lstStyle/>
              <a:p>
                <a:pPr defTabSz="931684"/>
                <a:endParaRPr lang="en-IN">
                  <a:solidFill>
                    <a:srgbClr val="000000"/>
                  </a:solidFill>
                </a:endParaRPr>
              </a:p>
            </p:txBody>
          </p:sp>
          <p:sp>
            <p:nvSpPr>
              <p:cNvPr id="61" name="Rectangle 98"/>
              <p:cNvSpPr>
                <a:spLocks noChangeArrowheads="1"/>
              </p:cNvSpPr>
              <p:nvPr/>
            </p:nvSpPr>
            <p:spPr bwMode="auto">
              <a:xfrm>
                <a:off x="1046102" y="4205128"/>
                <a:ext cx="31437" cy="185479"/>
              </a:xfrm>
              <a:prstGeom prst="rect">
                <a:avLst/>
              </a:prstGeom>
              <a:solidFill>
                <a:srgbClr val="50505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27" tIns="45713" rIns="91427" bIns="45713" numCol="1" anchor="t" anchorCtr="0" compatLnSpc="1">
                <a:prstTxWarp prst="textNoShape">
                  <a:avLst/>
                </a:prstTxWarp>
              </a:bodyPr>
              <a:lstStyle/>
              <a:p>
                <a:pPr defTabSz="931684"/>
                <a:endParaRPr lang="en-IN">
                  <a:solidFill>
                    <a:srgbClr val="000000"/>
                  </a:solidFill>
                </a:endParaRPr>
              </a:p>
            </p:txBody>
          </p:sp>
          <p:sp>
            <p:nvSpPr>
              <p:cNvPr id="62" name="Rectangle 99"/>
              <p:cNvSpPr>
                <a:spLocks noChangeArrowheads="1"/>
              </p:cNvSpPr>
              <p:nvPr/>
            </p:nvSpPr>
            <p:spPr bwMode="auto">
              <a:xfrm>
                <a:off x="1108976" y="4205128"/>
                <a:ext cx="31437" cy="185479"/>
              </a:xfrm>
              <a:prstGeom prst="rect">
                <a:avLst/>
              </a:prstGeom>
              <a:solidFill>
                <a:srgbClr val="50505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27" tIns="45713" rIns="91427" bIns="45713" numCol="1" anchor="t" anchorCtr="0" compatLnSpc="1">
                <a:prstTxWarp prst="textNoShape">
                  <a:avLst/>
                </a:prstTxWarp>
              </a:bodyPr>
              <a:lstStyle/>
              <a:p>
                <a:pPr defTabSz="931684"/>
                <a:endParaRPr lang="en-IN">
                  <a:solidFill>
                    <a:srgbClr val="000000"/>
                  </a:solidFill>
                </a:endParaRPr>
              </a:p>
            </p:txBody>
          </p:sp>
          <p:sp>
            <p:nvSpPr>
              <p:cNvPr id="63" name="Rectangle 100"/>
              <p:cNvSpPr>
                <a:spLocks noChangeArrowheads="1"/>
              </p:cNvSpPr>
              <p:nvPr/>
            </p:nvSpPr>
            <p:spPr bwMode="auto">
              <a:xfrm>
                <a:off x="1168705" y="4205128"/>
                <a:ext cx="31437" cy="185479"/>
              </a:xfrm>
              <a:prstGeom prst="rect">
                <a:avLst/>
              </a:prstGeom>
              <a:solidFill>
                <a:srgbClr val="50505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27" tIns="45713" rIns="91427" bIns="45713" numCol="1" anchor="t" anchorCtr="0" compatLnSpc="1">
                <a:prstTxWarp prst="textNoShape">
                  <a:avLst/>
                </a:prstTxWarp>
              </a:bodyPr>
              <a:lstStyle/>
              <a:p>
                <a:pPr defTabSz="931684"/>
                <a:endParaRPr lang="en-IN">
                  <a:solidFill>
                    <a:srgbClr val="000000"/>
                  </a:solidFill>
                </a:endParaRPr>
              </a:p>
            </p:txBody>
          </p:sp>
          <p:sp>
            <p:nvSpPr>
              <p:cNvPr id="64" name="Rectangle 101"/>
              <p:cNvSpPr>
                <a:spLocks noChangeArrowheads="1"/>
              </p:cNvSpPr>
              <p:nvPr/>
            </p:nvSpPr>
            <p:spPr bwMode="auto">
              <a:xfrm>
                <a:off x="1231579" y="4205128"/>
                <a:ext cx="31437" cy="185479"/>
              </a:xfrm>
              <a:prstGeom prst="rect">
                <a:avLst/>
              </a:prstGeom>
              <a:solidFill>
                <a:srgbClr val="50505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27" tIns="45713" rIns="91427" bIns="45713" numCol="1" anchor="t" anchorCtr="0" compatLnSpc="1">
                <a:prstTxWarp prst="textNoShape">
                  <a:avLst/>
                </a:prstTxWarp>
              </a:bodyPr>
              <a:lstStyle/>
              <a:p>
                <a:pPr defTabSz="931684"/>
                <a:endParaRPr lang="en-IN">
                  <a:solidFill>
                    <a:srgbClr val="000000"/>
                  </a:solidFill>
                </a:endParaRPr>
              </a:p>
            </p:txBody>
          </p:sp>
          <p:sp>
            <p:nvSpPr>
              <p:cNvPr id="65" name="Oval 102"/>
              <p:cNvSpPr>
                <a:spLocks noChangeArrowheads="1"/>
              </p:cNvSpPr>
              <p:nvPr/>
            </p:nvSpPr>
            <p:spPr bwMode="auto">
              <a:xfrm>
                <a:off x="1803732" y="4261714"/>
                <a:ext cx="69161" cy="69161"/>
              </a:xfrm>
              <a:prstGeom prst="ellipse">
                <a:avLst/>
              </a:prstGeom>
              <a:solidFill>
                <a:schemeClr val="accent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pPr defTabSz="931684"/>
                <a:endParaRPr lang="en-IN">
                  <a:solidFill>
                    <a:srgbClr val="000000"/>
                  </a:solidFill>
                </a:endParaRPr>
              </a:p>
            </p:txBody>
          </p:sp>
          <p:sp>
            <p:nvSpPr>
              <p:cNvPr id="66" name="Rectangle 103"/>
              <p:cNvSpPr>
                <a:spLocks noChangeArrowheads="1"/>
              </p:cNvSpPr>
              <p:nvPr/>
            </p:nvSpPr>
            <p:spPr bwMode="auto">
              <a:xfrm>
                <a:off x="882629" y="4513210"/>
                <a:ext cx="1084576" cy="279789"/>
              </a:xfrm>
              <a:prstGeom prst="rect">
                <a:avLst/>
              </a:prstGeom>
              <a:solidFill>
                <a:srgbClr val="D2D2D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27" tIns="45713" rIns="91427" bIns="45713" numCol="1" anchor="t" anchorCtr="0" compatLnSpc="1">
                <a:prstTxWarp prst="textNoShape">
                  <a:avLst/>
                </a:prstTxWarp>
              </a:bodyPr>
              <a:lstStyle/>
              <a:p>
                <a:pPr defTabSz="931684"/>
                <a:endParaRPr lang="en-IN">
                  <a:solidFill>
                    <a:srgbClr val="000000"/>
                  </a:solidFill>
                </a:endParaRPr>
              </a:p>
            </p:txBody>
          </p:sp>
          <p:sp>
            <p:nvSpPr>
              <p:cNvPr id="67" name="Rectangle 104"/>
              <p:cNvSpPr>
                <a:spLocks noChangeArrowheads="1"/>
              </p:cNvSpPr>
              <p:nvPr/>
            </p:nvSpPr>
            <p:spPr bwMode="auto">
              <a:xfrm>
                <a:off x="923496" y="4560366"/>
                <a:ext cx="31437" cy="185479"/>
              </a:xfrm>
              <a:prstGeom prst="rect">
                <a:avLst/>
              </a:prstGeom>
              <a:solidFill>
                <a:srgbClr val="50505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27" tIns="45713" rIns="91427" bIns="45713" numCol="1" anchor="t" anchorCtr="0" compatLnSpc="1">
                <a:prstTxWarp prst="textNoShape">
                  <a:avLst/>
                </a:prstTxWarp>
              </a:bodyPr>
              <a:lstStyle/>
              <a:p>
                <a:pPr defTabSz="931684"/>
                <a:endParaRPr lang="en-IN">
                  <a:solidFill>
                    <a:srgbClr val="000000"/>
                  </a:solidFill>
                </a:endParaRPr>
              </a:p>
            </p:txBody>
          </p:sp>
          <p:sp>
            <p:nvSpPr>
              <p:cNvPr id="68" name="Rectangle 105"/>
              <p:cNvSpPr>
                <a:spLocks noChangeArrowheads="1"/>
              </p:cNvSpPr>
              <p:nvPr/>
            </p:nvSpPr>
            <p:spPr bwMode="auto">
              <a:xfrm>
                <a:off x="986370" y="4560366"/>
                <a:ext cx="28294" cy="185479"/>
              </a:xfrm>
              <a:prstGeom prst="rect">
                <a:avLst/>
              </a:prstGeom>
              <a:solidFill>
                <a:srgbClr val="50505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27" tIns="45713" rIns="91427" bIns="45713" numCol="1" anchor="t" anchorCtr="0" compatLnSpc="1">
                <a:prstTxWarp prst="textNoShape">
                  <a:avLst/>
                </a:prstTxWarp>
              </a:bodyPr>
              <a:lstStyle/>
              <a:p>
                <a:pPr defTabSz="931684"/>
                <a:endParaRPr lang="en-IN">
                  <a:solidFill>
                    <a:srgbClr val="000000"/>
                  </a:solidFill>
                </a:endParaRPr>
              </a:p>
            </p:txBody>
          </p:sp>
          <p:sp>
            <p:nvSpPr>
              <p:cNvPr id="69" name="Rectangle 106"/>
              <p:cNvSpPr>
                <a:spLocks noChangeArrowheads="1"/>
              </p:cNvSpPr>
              <p:nvPr/>
            </p:nvSpPr>
            <p:spPr bwMode="auto">
              <a:xfrm>
                <a:off x="1046102" y="4560366"/>
                <a:ext cx="31437" cy="185479"/>
              </a:xfrm>
              <a:prstGeom prst="rect">
                <a:avLst/>
              </a:prstGeom>
              <a:solidFill>
                <a:srgbClr val="50505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27" tIns="45713" rIns="91427" bIns="45713" numCol="1" anchor="t" anchorCtr="0" compatLnSpc="1">
                <a:prstTxWarp prst="textNoShape">
                  <a:avLst/>
                </a:prstTxWarp>
              </a:bodyPr>
              <a:lstStyle/>
              <a:p>
                <a:pPr defTabSz="931684"/>
                <a:endParaRPr lang="en-IN">
                  <a:solidFill>
                    <a:srgbClr val="000000"/>
                  </a:solidFill>
                </a:endParaRPr>
              </a:p>
            </p:txBody>
          </p:sp>
          <p:sp>
            <p:nvSpPr>
              <p:cNvPr id="70" name="Rectangle 107"/>
              <p:cNvSpPr>
                <a:spLocks noChangeArrowheads="1"/>
              </p:cNvSpPr>
              <p:nvPr/>
            </p:nvSpPr>
            <p:spPr bwMode="auto">
              <a:xfrm>
                <a:off x="1108976" y="4560366"/>
                <a:ext cx="31437" cy="185479"/>
              </a:xfrm>
              <a:prstGeom prst="rect">
                <a:avLst/>
              </a:prstGeom>
              <a:solidFill>
                <a:srgbClr val="50505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27" tIns="45713" rIns="91427" bIns="45713" numCol="1" anchor="t" anchorCtr="0" compatLnSpc="1">
                <a:prstTxWarp prst="textNoShape">
                  <a:avLst/>
                </a:prstTxWarp>
              </a:bodyPr>
              <a:lstStyle/>
              <a:p>
                <a:pPr defTabSz="931684"/>
                <a:endParaRPr lang="en-IN">
                  <a:solidFill>
                    <a:srgbClr val="000000"/>
                  </a:solidFill>
                </a:endParaRPr>
              </a:p>
            </p:txBody>
          </p:sp>
          <p:sp>
            <p:nvSpPr>
              <p:cNvPr id="71" name="Rectangle 108"/>
              <p:cNvSpPr>
                <a:spLocks noChangeArrowheads="1"/>
              </p:cNvSpPr>
              <p:nvPr/>
            </p:nvSpPr>
            <p:spPr bwMode="auto">
              <a:xfrm>
                <a:off x="1168705" y="4560366"/>
                <a:ext cx="31437" cy="185479"/>
              </a:xfrm>
              <a:prstGeom prst="rect">
                <a:avLst/>
              </a:prstGeom>
              <a:solidFill>
                <a:srgbClr val="50505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27" tIns="45713" rIns="91427" bIns="45713" numCol="1" anchor="t" anchorCtr="0" compatLnSpc="1">
                <a:prstTxWarp prst="textNoShape">
                  <a:avLst/>
                </a:prstTxWarp>
              </a:bodyPr>
              <a:lstStyle/>
              <a:p>
                <a:pPr defTabSz="931684"/>
                <a:endParaRPr lang="en-IN">
                  <a:solidFill>
                    <a:srgbClr val="000000"/>
                  </a:solidFill>
                </a:endParaRPr>
              </a:p>
            </p:txBody>
          </p:sp>
          <p:sp>
            <p:nvSpPr>
              <p:cNvPr id="72" name="Rectangle 109"/>
              <p:cNvSpPr>
                <a:spLocks noChangeArrowheads="1"/>
              </p:cNvSpPr>
              <p:nvPr/>
            </p:nvSpPr>
            <p:spPr bwMode="auto">
              <a:xfrm>
                <a:off x="1231579" y="4560366"/>
                <a:ext cx="31437" cy="185479"/>
              </a:xfrm>
              <a:prstGeom prst="rect">
                <a:avLst/>
              </a:prstGeom>
              <a:solidFill>
                <a:srgbClr val="50505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27" tIns="45713" rIns="91427" bIns="45713" numCol="1" anchor="t" anchorCtr="0" compatLnSpc="1">
                <a:prstTxWarp prst="textNoShape">
                  <a:avLst/>
                </a:prstTxWarp>
              </a:bodyPr>
              <a:lstStyle/>
              <a:p>
                <a:pPr defTabSz="931684"/>
                <a:endParaRPr lang="en-IN">
                  <a:solidFill>
                    <a:srgbClr val="000000"/>
                  </a:solidFill>
                </a:endParaRPr>
              </a:p>
            </p:txBody>
          </p:sp>
          <p:sp>
            <p:nvSpPr>
              <p:cNvPr id="73" name="Oval 110"/>
              <p:cNvSpPr>
                <a:spLocks noChangeArrowheads="1"/>
              </p:cNvSpPr>
              <p:nvPr/>
            </p:nvSpPr>
            <p:spPr bwMode="auto">
              <a:xfrm>
                <a:off x="1803732" y="4616952"/>
                <a:ext cx="69161" cy="72306"/>
              </a:xfrm>
              <a:prstGeom prst="ellipse">
                <a:avLst/>
              </a:prstGeom>
              <a:solidFill>
                <a:schemeClr val="accent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pPr defTabSz="931684"/>
                <a:endParaRPr lang="en-IN">
                  <a:solidFill>
                    <a:srgbClr val="000000"/>
                  </a:solidFill>
                </a:endParaRPr>
              </a:p>
            </p:txBody>
          </p:sp>
          <p:sp>
            <p:nvSpPr>
              <p:cNvPr id="74" name="Rectangle 111"/>
              <p:cNvSpPr>
                <a:spLocks noChangeArrowheads="1"/>
              </p:cNvSpPr>
              <p:nvPr/>
            </p:nvSpPr>
            <p:spPr bwMode="auto">
              <a:xfrm>
                <a:off x="882629" y="4868447"/>
                <a:ext cx="1084576" cy="282932"/>
              </a:xfrm>
              <a:prstGeom prst="rect">
                <a:avLst/>
              </a:prstGeom>
              <a:solidFill>
                <a:srgbClr val="D2D2D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27" tIns="45713" rIns="91427" bIns="45713" numCol="1" anchor="t" anchorCtr="0" compatLnSpc="1">
                <a:prstTxWarp prst="textNoShape">
                  <a:avLst/>
                </a:prstTxWarp>
              </a:bodyPr>
              <a:lstStyle/>
              <a:p>
                <a:pPr defTabSz="931684"/>
                <a:endParaRPr lang="en-IN">
                  <a:solidFill>
                    <a:srgbClr val="000000"/>
                  </a:solidFill>
                </a:endParaRPr>
              </a:p>
            </p:txBody>
          </p:sp>
          <p:sp>
            <p:nvSpPr>
              <p:cNvPr id="75" name="Rectangle 112"/>
              <p:cNvSpPr>
                <a:spLocks noChangeArrowheads="1"/>
              </p:cNvSpPr>
              <p:nvPr/>
            </p:nvSpPr>
            <p:spPr bwMode="auto">
              <a:xfrm>
                <a:off x="923496" y="4918746"/>
                <a:ext cx="31437" cy="182334"/>
              </a:xfrm>
              <a:prstGeom prst="rect">
                <a:avLst/>
              </a:prstGeom>
              <a:solidFill>
                <a:srgbClr val="50505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27" tIns="45713" rIns="91427" bIns="45713" numCol="1" anchor="t" anchorCtr="0" compatLnSpc="1">
                <a:prstTxWarp prst="textNoShape">
                  <a:avLst/>
                </a:prstTxWarp>
              </a:bodyPr>
              <a:lstStyle/>
              <a:p>
                <a:pPr defTabSz="931684"/>
                <a:endParaRPr lang="en-IN">
                  <a:solidFill>
                    <a:srgbClr val="000000"/>
                  </a:solidFill>
                </a:endParaRPr>
              </a:p>
            </p:txBody>
          </p:sp>
          <p:sp>
            <p:nvSpPr>
              <p:cNvPr id="76" name="Rectangle 113"/>
              <p:cNvSpPr>
                <a:spLocks noChangeArrowheads="1"/>
              </p:cNvSpPr>
              <p:nvPr/>
            </p:nvSpPr>
            <p:spPr bwMode="auto">
              <a:xfrm>
                <a:off x="986370" y="4918746"/>
                <a:ext cx="28294" cy="182334"/>
              </a:xfrm>
              <a:prstGeom prst="rect">
                <a:avLst/>
              </a:prstGeom>
              <a:solidFill>
                <a:srgbClr val="50505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27" tIns="45713" rIns="91427" bIns="45713" numCol="1" anchor="t" anchorCtr="0" compatLnSpc="1">
                <a:prstTxWarp prst="textNoShape">
                  <a:avLst/>
                </a:prstTxWarp>
              </a:bodyPr>
              <a:lstStyle/>
              <a:p>
                <a:pPr defTabSz="931684"/>
                <a:endParaRPr lang="en-IN">
                  <a:solidFill>
                    <a:srgbClr val="000000"/>
                  </a:solidFill>
                </a:endParaRPr>
              </a:p>
            </p:txBody>
          </p:sp>
          <p:sp>
            <p:nvSpPr>
              <p:cNvPr id="77" name="Rectangle 114"/>
              <p:cNvSpPr>
                <a:spLocks noChangeArrowheads="1"/>
              </p:cNvSpPr>
              <p:nvPr/>
            </p:nvSpPr>
            <p:spPr bwMode="auto">
              <a:xfrm>
                <a:off x="1046102" y="4918746"/>
                <a:ext cx="31437" cy="182334"/>
              </a:xfrm>
              <a:prstGeom prst="rect">
                <a:avLst/>
              </a:prstGeom>
              <a:solidFill>
                <a:srgbClr val="50505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27" tIns="45713" rIns="91427" bIns="45713" numCol="1" anchor="t" anchorCtr="0" compatLnSpc="1">
                <a:prstTxWarp prst="textNoShape">
                  <a:avLst/>
                </a:prstTxWarp>
              </a:bodyPr>
              <a:lstStyle/>
              <a:p>
                <a:pPr defTabSz="931684"/>
                <a:endParaRPr lang="en-IN">
                  <a:solidFill>
                    <a:srgbClr val="000000"/>
                  </a:solidFill>
                </a:endParaRPr>
              </a:p>
            </p:txBody>
          </p:sp>
          <p:sp>
            <p:nvSpPr>
              <p:cNvPr id="78" name="Rectangle 115"/>
              <p:cNvSpPr>
                <a:spLocks noChangeArrowheads="1"/>
              </p:cNvSpPr>
              <p:nvPr/>
            </p:nvSpPr>
            <p:spPr bwMode="auto">
              <a:xfrm>
                <a:off x="1108976" y="4918746"/>
                <a:ext cx="31437" cy="182334"/>
              </a:xfrm>
              <a:prstGeom prst="rect">
                <a:avLst/>
              </a:prstGeom>
              <a:solidFill>
                <a:srgbClr val="50505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27" tIns="45713" rIns="91427" bIns="45713" numCol="1" anchor="t" anchorCtr="0" compatLnSpc="1">
                <a:prstTxWarp prst="textNoShape">
                  <a:avLst/>
                </a:prstTxWarp>
              </a:bodyPr>
              <a:lstStyle/>
              <a:p>
                <a:pPr defTabSz="931684"/>
                <a:endParaRPr lang="en-IN">
                  <a:solidFill>
                    <a:srgbClr val="000000"/>
                  </a:solidFill>
                </a:endParaRPr>
              </a:p>
            </p:txBody>
          </p:sp>
          <p:sp>
            <p:nvSpPr>
              <p:cNvPr id="79" name="Rectangle 116"/>
              <p:cNvSpPr>
                <a:spLocks noChangeArrowheads="1"/>
              </p:cNvSpPr>
              <p:nvPr/>
            </p:nvSpPr>
            <p:spPr bwMode="auto">
              <a:xfrm>
                <a:off x="1168705" y="4918746"/>
                <a:ext cx="31437" cy="182334"/>
              </a:xfrm>
              <a:prstGeom prst="rect">
                <a:avLst/>
              </a:prstGeom>
              <a:solidFill>
                <a:srgbClr val="50505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27" tIns="45713" rIns="91427" bIns="45713" numCol="1" anchor="t" anchorCtr="0" compatLnSpc="1">
                <a:prstTxWarp prst="textNoShape">
                  <a:avLst/>
                </a:prstTxWarp>
              </a:bodyPr>
              <a:lstStyle/>
              <a:p>
                <a:pPr defTabSz="931684"/>
                <a:endParaRPr lang="en-IN">
                  <a:solidFill>
                    <a:srgbClr val="000000"/>
                  </a:solidFill>
                </a:endParaRPr>
              </a:p>
            </p:txBody>
          </p:sp>
          <p:sp>
            <p:nvSpPr>
              <p:cNvPr id="80" name="Rectangle 117"/>
              <p:cNvSpPr>
                <a:spLocks noChangeArrowheads="1"/>
              </p:cNvSpPr>
              <p:nvPr/>
            </p:nvSpPr>
            <p:spPr bwMode="auto">
              <a:xfrm>
                <a:off x="1231579" y="4918746"/>
                <a:ext cx="31437" cy="182334"/>
              </a:xfrm>
              <a:prstGeom prst="rect">
                <a:avLst/>
              </a:prstGeom>
              <a:solidFill>
                <a:srgbClr val="50505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27" tIns="45713" rIns="91427" bIns="45713" numCol="1" anchor="t" anchorCtr="0" compatLnSpc="1">
                <a:prstTxWarp prst="textNoShape">
                  <a:avLst/>
                </a:prstTxWarp>
              </a:bodyPr>
              <a:lstStyle/>
              <a:p>
                <a:pPr defTabSz="931684"/>
                <a:endParaRPr lang="en-IN">
                  <a:solidFill>
                    <a:srgbClr val="000000"/>
                  </a:solidFill>
                </a:endParaRPr>
              </a:p>
            </p:txBody>
          </p:sp>
          <p:sp>
            <p:nvSpPr>
              <p:cNvPr id="81" name="Oval 118"/>
              <p:cNvSpPr>
                <a:spLocks noChangeArrowheads="1"/>
              </p:cNvSpPr>
              <p:nvPr/>
            </p:nvSpPr>
            <p:spPr bwMode="auto">
              <a:xfrm>
                <a:off x="1803732" y="4975333"/>
                <a:ext cx="69161" cy="69161"/>
              </a:xfrm>
              <a:prstGeom prst="ellipse">
                <a:avLst/>
              </a:prstGeom>
              <a:solidFill>
                <a:schemeClr val="accent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pPr defTabSz="931684"/>
                <a:endParaRPr lang="en-IN">
                  <a:solidFill>
                    <a:srgbClr val="000000"/>
                  </a:solidFill>
                </a:endParaRPr>
              </a:p>
            </p:txBody>
          </p:sp>
        </p:grpSp>
        <p:sp>
          <p:nvSpPr>
            <p:cNvPr id="83" name="Freeform 82"/>
            <p:cNvSpPr>
              <a:spLocks noChangeAspect="1"/>
            </p:cNvSpPr>
            <p:nvPr/>
          </p:nvSpPr>
          <p:spPr bwMode="auto">
            <a:xfrm>
              <a:off x="1646301" y="3782838"/>
              <a:ext cx="825112" cy="1584053"/>
            </a:xfrm>
            <a:custGeom>
              <a:avLst/>
              <a:gdLst>
                <a:gd name="connsiteX0" fmla="*/ 65139 w 1457489"/>
                <a:gd name="connsiteY0" fmla="*/ 0 h 962317"/>
                <a:gd name="connsiteX1" fmla="*/ 1416820 w 1457489"/>
                <a:gd name="connsiteY1" fmla="*/ 0 h 962317"/>
                <a:gd name="connsiteX2" fmla="*/ 1442175 w 1457489"/>
                <a:gd name="connsiteY2" fmla="*/ 5119 h 962317"/>
                <a:gd name="connsiteX3" fmla="*/ 1457489 w 1457489"/>
                <a:gd name="connsiteY3" fmla="*/ 15444 h 962317"/>
                <a:gd name="connsiteX4" fmla="*/ 181174 w 1457489"/>
                <a:gd name="connsiteY4" fmla="*/ 962317 h 962317"/>
                <a:gd name="connsiteX5" fmla="*/ 65139 w 1457489"/>
                <a:gd name="connsiteY5" fmla="*/ 962317 h 962317"/>
                <a:gd name="connsiteX6" fmla="*/ 0 w 1457489"/>
                <a:gd name="connsiteY6" fmla="*/ 897178 h 962317"/>
                <a:gd name="connsiteX7" fmla="*/ 0 w 1457489"/>
                <a:gd name="connsiteY7" fmla="*/ 65139 h 962317"/>
                <a:gd name="connsiteX8" fmla="*/ 65139 w 1457489"/>
                <a:gd name="connsiteY8" fmla="*/ 0 h 962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57489" h="962317">
                  <a:moveTo>
                    <a:pt x="65139" y="0"/>
                  </a:moveTo>
                  <a:lnTo>
                    <a:pt x="1416820" y="0"/>
                  </a:lnTo>
                  <a:cubicBezTo>
                    <a:pt x="1425814" y="0"/>
                    <a:pt x="1434382" y="1823"/>
                    <a:pt x="1442175" y="5119"/>
                  </a:cubicBezTo>
                  <a:lnTo>
                    <a:pt x="1457489" y="15444"/>
                  </a:lnTo>
                  <a:lnTo>
                    <a:pt x="181174" y="962317"/>
                  </a:lnTo>
                  <a:lnTo>
                    <a:pt x="65139" y="962317"/>
                  </a:lnTo>
                  <a:cubicBezTo>
                    <a:pt x="29164" y="962317"/>
                    <a:pt x="0" y="933153"/>
                    <a:pt x="0" y="897178"/>
                  </a:cubicBezTo>
                  <a:lnTo>
                    <a:pt x="0" y="65139"/>
                  </a:lnTo>
                  <a:cubicBezTo>
                    <a:pt x="0" y="29164"/>
                    <a:pt x="29164" y="0"/>
                    <a:pt x="65139" y="0"/>
                  </a:cubicBezTo>
                  <a:close/>
                </a:path>
              </a:pathLst>
            </a:custGeom>
            <a:solidFill>
              <a:schemeClr val="bg1">
                <a:alpha val="18000"/>
              </a:schemeClr>
            </a:solidFill>
            <a:ln w="9525" cap="flat" cmpd="sng" algn="ctr">
              <a:noFill/>
              <a:prstDash val="solid"/>
            </a:ln>
            <a:effectLst/>
          </p:spPr>
          <p:txBody>
            <a:bodyPr rot="0" spcFirstLastPara="0" vertOverflow="overflow" horzOverflow="overflow" vert="horz" wrap="square" lIns="91427" tIns="45713" rIns="45713" bIns="91427" numCol="1" spcCol="0" rtlCol="0" fromWordArt="0" anchor="b" anchorCtr="0" forceAA="0" compatLnSpc="1">
              <a:prstTxWarp prst="textNoShape">
                <a:avLst/>
              </a:prstTxWarp>
              <a:noAutofit/>
            </a:bodyPr>
            <a:lstStyle/>
            <a:p>
              <a:pPr algn="ctr" defTabSz="913923">
                <a:defRPr/>
              </a:pPr>
              <a:endParaRPr lang="en-US" sz="1399" kern="0" spc="-50" dirty="0">
                <a:ln>
                  <a:solidFill>
                    <a:srgbClr val="FFFFFF">
                      <a:alpha val="0"/>
                    </a:srgbClr>
                  </a:solidFill>
                </a:ln>
                <a:solidFill>
                  <a:srgbClr val="000000"/>
                </a:solidFill>
                <a:ea typeface="Segoe UI" pitchFamily="34" charset="0"/>
                <a:cs typeface="Segoe UI" pitchFamily="34" charset="0"/>
              </a:endParaRPr>
            </a:p>
          </p:txBody>
        </p:sp>
      </p:grpSp>
      <p:sp>
        <p:nvSpPr>
          <p:cNvPr id="9" name="TextBox 8"/>
          <p:cNvSpPr txBox="1"/>
          <p:nvPr/>
        </p:nvSpPr>
        <p:spPr>
          <a:xfrm>
            <a:off x="3150847" y="3974145"/>
            <a:ext cx="2112124" cy="700772"/>
          </a:xfrm>
          <a:prstGeom prst="rect">
            <a:avLst/>
          </a:prstGeom>
          <a:noFill/>
        </p:spPr>
        <p:txBody>
          <a:bodyPr wrap="square" lIns="182854" tIns="146283" rIns="182854" bIns="146283" rtlCol="0" anchor="ctr">
            <a:noAutofit/>
          </a:bodyPr>
          <a:lstStyle/>
          <a:p>
            <a:pPr defTabSz="931684">
              <a:lnSpc>
                <a:spcPct val="90000"/>
              </a:lnSpc>
              <a:spcAft>
                <a:spcPts val="1199"/>
              </a:spcAft>
            </a:pPr>
            <a:r>
              <a:rPr lang="en-US" sz="2000" dirty="0">
                <a:solidFill>
                  <a:srgbClr val="FFFFFF">
                    <a:lumMod val="95000"/>
                  </a:srgbClr>
                </a:solidFill>
                <a:latin typeface="Segoe UI Semibold" panose="020B0702040204020203" pitchFamily="34" charset="0"/>
                <a:cs typeface="Segoe UI Semibold" panose="020B0702040204020203" pitchFamily="34" charset="0"/>
              </a:rPr>
              <a:t>More memory</a:t>
            </a:r>
          </a:p>
        </p:txBody>
      </p:sp>
      <p:sp>
        <p:nvSpPr>
          <p:cNvPr id="84" name="TextBox 83"/>
          <p:cNvSpPr txBox="1"/>
          <p:nvPr/>
        </p:nvSpPr>
        <p:spPr>
          <a:xfrm>
            <a:off x="3150848" y="4969536"/>
            <a:ext cx="2240582" cy="431797"/>
          </a:xfrm>
          <a:prstGeom prst="rect">
            <a:avLst/>
          </a:prstGeom>
          <a:noFill/>
        </p:spPr>
        <p:txBody>
          <a:bodyPr wrap="square" lIns="182854" tIns="146283" rIns="182854" bIns="146283" rtlCol="0" anchor="ctr">
            <a:noAutofit/>
          </a:bodyPr>
          <a:lstStyle/>
          <a:p>
            <a:pPr defTabSz="931684">
              <a:lnSpc>
                <a:spcPct val="90000"/>
              </a:lnSpc>
              <a:spcAft>
                <a:spcPts val="1199"/>
              </a:spcAft>
            </a:pPr>
            <a:r>
              <a:rPr lang="en-US" sz="2000" dirty="0">
                <a:solidFill>
                  <a:srgbClr val="FFFFFF">
                    <a:lumMod val="95000"/>
                  </a:srgbClr>
                </a:solidFill>
                <a:latin typeface="Segoe UI Semibold" panose="020B0702040204020203" pitchFamily="34" charset="0"/>
                <a:cs typeface="Segoe UI Semibold" panose="020B0702040204020203" pitchFamily="34" charset="0"/>
              </a:rPr>
              <a:t>More cores</a:t>
            </a:r>
          </a:p>
        </p:txBody>
      </p:sp>
      <p:sp>
        <p:nvSpPr>
          <p:cNvPr id="90" name="Title 1"/>
          <p:cNvSpPr txBox="1">
            <a:spLocks/>
          </p:cNvSpPr>
          <p:nvPr/>
        </p:nvSpPr>
        <p:spPr>
          <a:xfrm>
            <a:off x="313229" y="268205"/>
            <a:ext cx="11887200" cy="946413"/>
          </a:xfrm>
          <a:prstGeom prst="rect">
            <a:avLst/>
          </a:prstGeom>
        </p:spPr>
        <p:txBody>
          <a:bodyPr/>
          <a:lstStyle>
            <a:lvl1pPr algn="l" defTabSz="931863" rtl="0" fontAlgn="base">
              <a:lnSpc>
                <a:spcPct val="90000"/>
              </a:lnSpc>
              <a:spcBef>
                <a:spcPct val="0"/>
              </a:spcBef>
              <a:spcAft>
                <a:spcPct val="0"/>
              </a:spcAft>
              <a:defRPr lang="en-US" sz="5400" kern="1200" spc="-102" dirty="0">
                <a:ln w="3175">
                  <a:noFill/>
                </a:ln>
                <a:solidFill>
                  <a:schemeClr val="tx1"/>
                </a:solidFill>
                <a:latin typeface="+mj-lt"/>
                <a:ea typeface="ＭＳ Ｐゴシック" charset="0"/>
                <a:cs typeface="Segoe UI" pitchFamily="34" charset="0"/>
              </a:defRPr>
            </a:lvl1pPr>
            <a:lvl2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2pPr>
            <a:lvl3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3pPr>
            <a:lvl4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4pPr>
            <a:lvl5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5pPr>
            <a:lvl6pPr marL="4572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6pPr>
            <a:lvl7pPr marL="9144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7pPr>
            <a:lvl8pPr marL="13716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8pPr>
            <a:lvl9pPr marL="18288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9pPr>
          </a:lstStyle>
          <a:p>
            <a:r>
              <a:rPr lang="en-US" sz="4000" dirty="0"/>
              <a:t>Summary: enterprise-grade Analysis Services</a:t>
            </a:r>
          </a:p>
          <a:p>
            <a:r>
              <a:rPr lang="en-US" sz="3200" dirty="0">
                <a:solidFill>
                  <a:schemeClr val="accent5"/>
                </a:solidFill>
              </a:rPr>
              <a:t>Deliver high performance and scalability for your BI solutions</a:t>
            </a:r>
          </a:p>
        </p:txBody>
      </p:sp>
      <p:sp>
        <p:nvSpPr>
          <p:cNvPr id="91" name="Freeform 90"/>
          <p:cNvSpPr>
            <a:spLocks/>
          </p:cNvSpPr>
          <p:nvPr/>
        </p:nvSpPr>
        <p:spPr bwMode="auto">
          <a:xfrm>
            <a:off x="1167042" y="5471881"/>
            <a:ext cx="4474034" cy="642536"/>
          </a:xfrm>
          <a:custGeom>
            <a:avLst/>
            <a:gdLst>
              <a:gd name="T0" fmla="*/ 2028 w 2087"/>
              <a:gd name="T1" fmla="*/ 139 h 139"/>
              <a:gd name="T2" fmla="*/ 59 w 2087"/>
              <a:gd name="T3" fmla="*/ 139 h 139"/>
              <a:gd name="T4" fmla="*/ 26 w 2087"/>
              <a:gd name="T5" fmla="*/ 65 h 139"/>
              <a:gd name="T6" fmla="*/ 73 w 2087"/>
              <a:gd name="T7" fmla="*/ 14 h 139"/>
              <a:gd name="T8" fmla="*/ 106 w 2087"/>
              <a:gd name="T9" fmla="*/ 0 h 139"/>
              <a:gd name="T10" fmla="*/ 1981 w 2087"/>
              <a:gd name="T11" fmla="*/ 0 h 139"/>
              <a:gd name="T12" fmla="*/ 2014 w 2087"/>
              <a:gd name="T13" fmla="*/ 14 h 139"/>
              <a:gd name="T14" fmla="*/ 2061 w 2087"/>
              <a:gd name="T15" fmla="*/ 65 h 139"/>
              <a:gd name="T16" fmla="*/ 2028 w 2087"/>
              <a:gd name="T17" fmla="*/ 139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87" h="139">
                <a:moveTo>
                  <a:pt x="2028" y="139"/>
                </a:moveTo>
                <a:cubicBezTo>
                  <a:pt x="59" y="139"/>
                  <a:pt x="59" y="139"/>
                  <a:pt x="59" y="139"/>
                </a:cubicBezTo>
                <a:cubicBezTo>
                  <a:pt x="20" y="139"/>
                  <a:pt x="0" y="94"/>
                  <a:pt x="26" y="65"/>
                </a:cubicBezTo>
                <a:cubicBezTo>
                  <a:pt x="73" y="14"/>
                  <a:pt x="73" y="14"/>
                  <a:pt x="73" y="14"/>
                </a:cubicBezTo>
                <a:cubicBezTo>
                  <a:pt x="82" y="5"/>
                  <a:pt x="94" y="0"/>
                  <a:pt x="106" y="0"/>
                </a:cubicBezTo>
                <a:cubicBezTo>
                  <a:pt x="1981" y="0"/>
                  <a:pt x="1981" y="0"/>
                  <a:pt x="1981" y="0"/>
                </a:cubicBezTo>
                <a:cubicBezTo>
                  <a:pt x="1994" y="0"/>
                  <a:pt x="2006" y="5"/>
                  <a:pt x="2014" y="14"/>
                </a:cubicBezTo>
                <a:cubicBezTo>
                  <a:pt x="2061" y="65"/>
                  <a:pt x="2061" y="65"/>
                  <a:pt x="2061" y="65"/>
                </a:cubicBezTo>
                <a:cubicBezTo>
                  <a:pt x="2087" y="94"/>
                  <a:pt x="2067" y="139"/>
                  <a:pt x="2028" y="139"/>
                </a:cubicBezTo>
                <a:close/>
              </a:path>
            </a:pathLst>
          </a:custGeom>
          <a:noFill/>
          <a:ln>
            <a:noFill/>
          </a:ln>
          <a:extLst/>
        </p:spPr>
        <p:txBody>
          <a:bodyPr vert="horz" wrap="square" lIns="91427" tIns="45713" rIns="91427" bIns="45713" numCol="1" anchor="ctr" anchorCtr="0" compatLnSpc="1">
            <a:prstTxWarp prst="textNoShape">
              <a:avLst/>
            </a:prstTxWarp>
          </a:bodyPr>
          <a:lstStyle>
            <a:defPPr>
              <a:defRPr lang="en-US"/>
            </a:defPPr>
            <a:lvl1pPr algn="l" defTabSz="931863" rtl="0" fontAlgn="base">
              <a:spcBef>
                <a:spcPct val="0"/>
              </a:spcBef>
              <a:spcAft>
                <a:spcPct val="0"/>
              </a:spcAft>
              <a:defRPr sz="2400" kern="1200">
                <a:solidFill>
                  <a:schemeClr val="tx1"/>
                </a:solidFill>
                <a:latin typeface="Segoe UI" charset="0"/>
                <a:ea typeface="MS PGothic" charset="0"/>
                <a:cs typeface="MS PGothic" charset="0"/>
              </a:defRPr>
            </a:lvl1pPr>
            <a:lvl2pPr marL="465138" indent="-7938" algn="l" defTabSz="931863" rtl="0" fontAlgn="base">
              <a:spcBef>
                <a:spcPct val="0"/>
              </a:spcBef>
              <a:spcAft>
                <a:spcPct val="0"/>
              </a:spcAft>
              <a:defRPr sz="2400" kern="1200">
                <a:solidFill>
                  <a:schemeClr val="tx1"/>
                </a:solidFill>
                <a:latin typeface="Segoe UI" charset="0"/>
                <a:ea typeface="MS PGothic" charset="0"/>
                <a:cs typeface="MS PGothic" charset="0"/>
              </a:defRPr>
            </a:lvl2pPr>
            <a:lvl3pPr marL="931863" indent="-17463" algn="l" defTabSz="931863" rtl="0" fontAlgn="base">
              <a:spcBef>
                <a:spcPct val="0"/>
              </a:spcBef>
              <a:spcAft>
                <a:spcPct val="0"/>
              </a:spcAft>
              <a:defRPr sz="2400" kern="1200">
                <a:solidFill>
                  <a:schemeClr val="tx1"/>
                </a:solidFill>
                <a:latin typeface="Segoe UI" charset="0"/>
                <a:ea typeface="MS PGothic" charset="0"/>
                <a:cs typeface="MS PGothic" charset="0"/>
              </a:defRPr>
            </a:lvl3pPr>
            <a:lvl4pPr marL="1398588" indent="-26988" algn="l" defTabSz="931863" rtl="0" fontAlgn="base">
              <a:spcBef>
                <a:spcPct val="0"/>
              </a:spcBef>
              <a:spcAft>
                <a:spcPct val="0"/>
              </a:spcAft>
              <a:defRPr sz="2400" kern="1200">
                <a:solidFill>
                  <a:schemeClr val="tx1"/>
                </a:solidFill>
                <a:latin typeface="Segoe UI" charset="0"/>
                <a:ea typeface="MS PGothic" charset="0"/>
                <a:cs typeface="MS PGothic" charset="0"/>
              </a:defRPr>
            </a:lvl4pPr>
            <a:lvl5pPr marL="1865313" indent="-36513" algn="l" defTabSz="931863" rtl="0" fontAlgn="base">
              <a:spcBef>
                <a:spcPct val="0"/>
              </a:spcBef>
              <a:spcAft>
                <a:spcPct val="0"/>
              </a:spcAft>
              <a:defRPr sz="2400" kern="1200">
                <a:solidFill>
                  <a:schemeClr val="tx1"/>
                </a:solidFill>
                <a:latin typeface="Segoe UI" charset="0"/>
                <a:ea typeface="MS PGothic" charset="0"/>
                <a:cs typeface="MS PGothic" charset="0"/>
              </a:defRPr>
            </a:lvl5pPr>
            <a:lvl6pPr marL="2286000" algn="l" defTabSz="457200" rtl="0" eaLnBrk="1" latinLnBrk="0" hangingPunct="1">
              <a:defRPr sz="2400" kern="1200">
                <a:solidFill>
                  <a:schemeClr val="tx1"/>
                </a:solidFill>
                <a:latin typeface="Segoe UI" charset="0"/>
                <a:ea typeface="MS PGothic" charset="0"/>
                <a:cs typeface="MS PGothic" charset="0"/>
              </a:defRPr>
            </a:lvl6pPr>
            <a:lvl7pPr marL="2743200" algn="l" defTabSz="457200" rtl="0" eaLnBrk="1" latinLnBrk="0" hangingPunct="1">
              <a:defRPr sz="2400" kern="1200">
                <a:solidFill>
                  <a:schemeClr val="tx1"/>
                </a:solidFill>
                <a:latin typeface="Segoe UI" charset="0"/>
                <a:ea typeface="MS PGothic" charset="0"/>
                <a:cs typeface="MS PGothic" charset="0"/>
              </a:defRPr>
            </a:lvl7pPr>
            <a:lvl8pPr marL="3200400" algn="l" defTabSz="457200" rtl="0" eaLnBrk="1" latinLnBrk="0" hangingPunct="1">
              <a:defRPr sz="2400" kern="1200">
                <a:solidFill>
                  <a:schemeClr val="tx1"/>
                </a:solidFill>
                <a:latin typeface="Segoe UI" charset="0"/>
                <a:ea typeface="MS PGothic" charset="0"/>
                <a:cs typeface="MS PGothic" charset="0"/>
              </a:defRPr>
            </a:lvl8pPr>
            <a:lvl9pPr marL="3657600" algn="l" defTabSz="457200" rtl="0" eaLnBrk="1" latinLnBrk="0" hangingPunct="1">
              <a:defRPr sz="2400" kern="1200">
                <a:solidFill>
                  <a:schemeClr val="tx1"/>
                </a:solidFill>
                <a:latin typeface="Segoe UI" charset="0"/>
                <a:ea typeface="MS PGothic" charset="0"/>
                <a:cs typeface="MS PGothic" charset="0"/>
              </a:defRPr>
            </a:lvl9pPr>
          </a:lstStyle>
          <a:p>
            <a:pPr algn="ctr"/>
            <a:r>
              <a:rPr lang="en-US" dirty="0">
                <a:solidFill>
                  <a:schemeClr val="bg1"/>
                </a:solidFill>
                <a:latin typeface="Segoe UI Semibold" panose="020B0702040204020203" pitchFamily="34" charset="0"/>
                <a:cs typeface="Segoe UI Semibold" panose="020B0702040204020203" pitchFamily="34" charset="0"/>
              </a:rPr>
              <a:t>High-end server hardware</a:t>
            </a:r>
          </a:p>
        </p:txBody>
      </p:sp>
      <p:grpSp>
        <p:nvGrpSpPr>
          <p:cNvPr id="14" name="Group 13"/>
          <p:cNvGrpSpPr/>
          <p:nvPr/>
        </p:nvGrpSpPr>
        <p:grpSpPr>
          <a:xfrm>
            <a:off x="2873203" y="2044888"/>
            <a:ext cx="1267732" cy="1177686"/>
            <a:chOff x="8950276" y="-347093"/>
            <a:chExt cx="2132668" cy="1981187"/>
          </a:xfrm>
        </p:grpSpPr>
        <p:pic>
          <p:nvPicPr>
            <p:cNvPr id="13" name="Picture 12"/>
            <p:cNvPicPr>
              <a:picLocks noChangeAspect="1"/>
            </p:cNvPicPr>
            <p:nvPr/>
          </p:nvPicPr>
          <p:blipFill>
            <a:blip r:embed="rId7"/>
            <a:stretch>
              <a:fillRect/>
            </a:stretch>
          </p:blipFill>
          <p:spPr>
            <a:xfrm>
              <a:off x="9096754" y="150409"/>
              <a:ext cx="701413" cy="1483685"/>
            </a:xfrm>
            <a:prstGeom prst="rect">
              <a:avLst/>
            </a:prstGeom>
          </p:spPr>
        </p:pic>
        <p:pic>
          <p:nvPicPr>
            <p:cNvPr id="97" name="Picture 96"/>
            <p:cNvPicPr>
              <a:picLocks noChangeAspect="1"/>
            </p:cNvPicPr>
            <p:nvPr/>
          </p:nvPicPr>
          <p:blipFill>
            <a:blip r:embed="rId7"/>
            <a:stretch>
              <a:fillRect/>
            </a:stretch>
          </p:blipFill>
          <p:spPr>
            <a:xfrm rot="7200000">
              <a:off x="9341412" y="-738229"/>
              <a:ext cx="701413" cy="1483685"/>
            </a:xfrm>
            <a:prstGeom prst="rect">
              <a:avLst/>
            </a:prstGeom>
          </p:spPr>
        </p:pic>
        <p:pic>
          <p:nvPicPr>
            <p:cNvPr id="98" name="Picture 97"/>
            <p:cNvPicPr>
              <a:picLocks noChangeAspect="1"/>
            </p:cNvPicPr>
            <p:nvPr/>
          </p:nvPicPr>
          <p:blipFill>
            <a:blip r:embed="rId7"/>
            <a:stretch>
              <a:fillRect/>
            </a:stretch>
          </p:blipFill>
          <p:spPr>
            <a:xfrm rot="14400000">
              <a:off x="9990395" y="-86192"/>
              <a:ext cx="701413" cy="1483685"/>
            </a:xfrm>
            <a:prstGeom prst="rect">
              <a:avLst/>
            </a:prstGeom>
          </p:spPr>
        </p:pic>
      </p:grpSp>
      <p:sp>
        <p:nvSpPr>
          <p:cNvPr id="15" name="Rectangle 14"/>
          <p:cNvSpPr/>
          <p:nvPr/>
        </p:nvSpPr>
        <p:spPr bwMode="auto">
          <a:xfrm>
            <a:off x="2601176" y="4871925"/>
            <a:ext cx="612648" cy="612648"/>
          </a:xfrm>
          <a:prstGeom prst="rect">
            <a:avLst/>
          </a:prstGeom>
          <a:solidFill>
            <a:srgbClr val="FFB900"/>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indent="-342900" algn="ctr" defTabSz="932472" fontAlgn="base">
              <a:lnSpc>
                <a:spcPct val="90000"/>
              </a:lnSpc>
              <a:spcBef>
                <a:spcPct val="0"/>
              </a:spcBef>
              <a:spcAft>
                <a:spcPct val="0"/>
              </a:spcAft>
              <a:buFont typeface="Wingdings 3" panose="05040102010807070707" pitchFamily="18" charset="2"/>
              <a:buChar char="Æ"/>
            </a:pPr>
            <a:endParaRPr lang="en-US" sz="2000" b="1" dirty="0" err="1">
              <a:solidFill>
                <a:schemeClr val="bg1"/>
              </a:solidFill>
              <a:latin typeface="+mj-lt"/>
              <a:ea typeface="Segoe UI" pitchFamily="34" charset="0"/>
              <a:cs typeface="Segoe UI" pitchFamily="34" charset="0"/>
            </a:endParaRPr>
          </a:p>
        </p:txBody>
      </p:sp>
      <p:grpSp>
        <p:nvGrpSpPr>
          <p:cNvPr id="16" name="Group 15"/>
          <p:cNvGrpSpPr/>
          <p:nvPr/>
        </p:nvGrpSpPr>
        <p:grpSpPr>
          <a:xfrm>
            <a:off x="2663385" y="4937295"/>
            <a:ext cx="488230" cy="481908"/>
            <a:chOff x="2748672" y="4808198"/>
            <a:chExt cx="425361" cy="419853"/>
          </a:xfrm>
          <a:solidFill>
            <a:srgbClr val="2C2C2C"/>
          </a:solidFill>
        </p:grpSpPr>
        <p:sp>
          <p:nvSpPr>
            <p:cNvPr id="99" name="Rectangle 98"/>
            <p:cNvSpPr/>
            <p:nvPr/>
          </p:nvSpPr>
          <p:spPr bwMode="auto">
            <a:xfrm>
              <a:off x="2748672" y="4808198"/>
              <a:ext cx="182990" cy="182990"/>
            </a:xfrm>
            <a:prstGeom prst="rect">
              <a:avLst/>
            </a:prstGeom>
            <a:grp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indent="-342900" algn="ctr" defTabSz="932472" fontAlgn="base">
                <a:lnSpc>
                  <a:spcPct val="90000"/>
                </a:lnSpc>
                <a:spcBef>
                  <a:spcPct val="0"/>
                </a:spcBef>
                <a:spcAft>
                  <a:spcPct val="0"/>
                </a:spcAft>
                <a:buFont typeface="Wingdings 3" panose="05040102010807070707" pitchFamily="18" charset="2"/>
                <a:buChar char="Æ"/>
              </a:pPr>
              <a:endParaRPr lang="en-US" sz="2000" b="1" dirty="0" err="1">
                <a:solidFill>
                  <a:schemeClr val="bg1"/>
                </a:solidFill>
                <a:latin typeface="+mj-lt"/>
                <a:ea typeface="Segoe UI" pitchFamily="34" charset="0"/>
                <a:cs typeface="Segoe UI" pitchFamily="34" charset="0"/>
              </a:endParaRPr>
            </a:p>
          </p:txBody>
        </p:sp>
        <p:sp>
          <p:nvSpPr>
            <p:cNvPr id="100" name="Rectangle 99"/>
            <p:cNvSpPr/>
            <p:nvPr/>
          </p:nvSpPr>
          <p:spPr bwMode="auto">
            <a:xfrm>
              <a:off x="2991043" y="4808198"/>
              <a:ext cx="182990" cy="182990"/>
            </a:xfrm>
            <a:prstGeom prst="rect">
              <a:avLst/>
            </a:prstGeom>
            <a:grp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indent="-342900" algn="ctr" defTabSz="932472" fontAlgn="base">
                <a:lnSpc>
                  <a:spcPct val="90000"/>
                </a:lnSpc>
                <a:spcBef>
                  <a:spcPct val="0"/>
                </a:spcBef>
                <a:spcAft>
                  <a:spcPct val="0"/>
                </a:spcAft>
                <a:buFont typeface="Wingdings 3" panose="05040102010807070707" pitchFamily="18" charset="2"/>
                <a:buChar char="Æ"/>
              </a:pPr>
              <a:endParaRPr lang="en-US" sz="2000" b="1" dirty="0" err="1">
                <a:solidFill>
                  <a:schemeClr val="bg1"/>
                </a:solidFill>
                <a:latin typeface="+mj-lt"/>
                <a:ea typeface="Segoe UI" pitchFamily="34" charset="0"/>
                <a:cs typeface="Segoe UI" pitchFamily="34" charset="0"/>
              </a:endParaRPr>
            </a:p>
          </p:txBody>
        </p:sp>
        <p:sp>
          <p:nvSpPr>
            <p:cNvPr id="101" name="Rectangle 100"/>
            <p:cNvSpPr/>
            <p:nvPr/>
          </p:nvSpPr>
          <p:spPr bwMode="auto">
            <a:xfrm>
              <a:off x="2748672" y="5045061"/>
              <a:ext cx="182990" cy="182990"/>
            </a:xfrm>
            <a:prstGeom prst="rect">
              <a:avLst/>
            </a:prstGeom>
            <a:grp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indent="-342900" algn="ctr" defTabSz="932472" fontAlgn="base">
                <a:lnSpc>
                  <a:spcPct val="90000"/>
                </a:lnSpc>
                <a:spcBef>
                  <a:spcPct val="0"/>
                </a:spcBef>
                <a:spcAft>
                  <a:spcPct val="0"/>
                </a:spcAft>
                <a:buFont typeface="Wingdings 3" panose="05040102010807070707" pitchFamily="18" charset="2"/>
                <a:buChar char="Æ"/>
              </a:pPr>
              <a:endParaRPr lang="en-US" sz="2000" b="1" dirty="0" err="1">
                <a:solidFill>
                  <a:schemeClr val="bg1"/>
                </a:solidFill>
                <a:latin typeface="+mj-lt"/>
                <a:ea typeface="Segoe UI" pitchFamily="34" charset="0"/>
                <a:cs typeface="Segoe UI" pitchFamily="34" charset="0"/>
              </a:endParaRPr>
            </a:p>
          </p:txBody>
        </p:sp>
        <p:sp>
          <p:nvSpPr>
            <p:cNvPr id="102" name="Rectangle 101"/>
            <p:cNvSpPr/>
            <p:nvPr/>
          </p:nvSpPr>
          <p:spPr bwMode="auto">
            <a:xfrm>
              <a:off x="2991043" y="5045061"/>
              <a:ext cx="182990" cy="182990"/>
            </a:xfrm>
            <a:prstGeom prst="rect">
              <a:avLst/>
            </a:prstGeom>
            <a:grp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indent="-342900" algn="ctr" defTabSz="932472" fontAlgn="base">
                <a:lnSpc>
                  <a:spcPct val="90000"/>
                </a:lnSpc>
                <a:spcBef>
                  <a:spcPct val="0"/>
                </a:spcBef>
                <a:spcAft>
                  <a:spcPct val="0"/>
                </a:spcAft>
                <a:buFont typeface="Wingdings 3" panose="05040102010807070707" pitchFamily="18" charset="2"/>
                <a:buChar char="Æ"/>
              </a:pPr>
              <a:endParaRPr lang="en-US" sz="2000" b="1" dirty="0" err="1">
                <a:solidFill>
                  <a:schemeClr val="bg1"/>
                </a:solidFill>
                <a:latin typeface="+mj-lt"/>
                <a:ea typeface="Segoe UI" pitchFamily="34" charset="0"/>
                <a:cs typeface="Segoe UI" pitchFamily="34" charset="0"/>
              </a:endParaRPr>
            </a:p>
          </p:txBody>
        </p:sp>
      </p:grpSp>
      <p:sp>
        <p:nvSpPr>
          <p:cNvPr id="107" name="TextBox 106"/>
          <p:cNvSpPr txBox="1"/>
          <p:nvPr/>
        </p:nvSpPr>
        <p:spPr>
          <a:xfrm>
            <a:off x="7135147" y="1756192"/>
            <a:ext cx="5193099" cy="4640614"/>
          </a:xfrm>
          <a:prstGeom prst="rect">
            <a:avLst/>
          </a:prstGeom>
          <a:noFill/>
        </p:spPr>
        <p:txBody>
          <a:bodyPr wrap="square" lIns="91440" tIns="146304" rIns="91440" bIns="146304" rtlCol="0">
            <a:noAutofit/>
          </a:bodyPr>
          <a:lstStyle/>
          <a:p>
            <a:pPr>
              <a:spcBef>
                <a:spcPts val="1600"/>
              </a:spcBef>
              <a:spcAft>
                <a:spcPts val="0"/>
              </a:spcAft>
            </a:pPr>
            <a:r>
              <a:rPr lang="en-US" sz="2800" dirty="0">
                <a:solidFill>
                  <a:schemeClr val="accent5"/>
                </a:solidFill>
                <a:latin typeface="Segoe UI Semilight" panose="020B0402040204020203" pitchFamily="34" charset="0"/>
                <a:cs typeface="Segoe UI Semilight" panose="020B0402040204020203" pitchFamily="34" charset="0"/>
              </a:rPr>
              <a:t>Capability</a:t>
            </a:r>
          </a:p>
          <a:p>
            <a:pPr>
              <a:spcBef>
                <a:spcPts val="1000"/>
              </a:spcBef>
              <a:spcAft>
                <a:spcPts val="0"/>
              </a:spcAft>
            </a:pPr>
            <a:r>
              <a:rPr lang="en-US" sz="1800" dirty="0">
                <a:solidFill>
                  <a:schemeClr val="tx1">
                    <a:lumMod val="90000"/>
                    <a:lumOff val="10000"/>
                  </a:schemeClr>
                </a:solidFill>
                <a:latin typeface="+mn-lt"/>
                <a:cs typeface="Segoe UI" panose="020B0502040204020203" pitchFamily="34" charset="0"/>
              </a:rPr>
              <a:t>Tabular and MOLAP modeling enhancements</a:t>
            </a:r>
          </a:p>
          <a:p>
            <a:pPr>
              <a:spcBef>
                <a:spcPts val="1000"/>
              </a:spcBef>
              <a:spcAft>
                <a:spcPts val="0"/>
              </a:spcAft>
            </a:pPr>
            <a:r>
              <a:rPr lang="en-US" sz="1800" dirty="0">
                <a:solidFill>
                  <a:schemeClr val="tx1">
                    <a:lumMod val="90000"/>
                    <a:lumOff val="10000"/>
                  </a:schemeClr>
                </a:solidFill>
                <a:latin typeface="+mn-lt"/>
                <a:cs typeface="Segoe UI" panose="020B0502040204020203" pitchFamily="34" charset="0"/>
              </a:rPr>
              <a:t>High-performance Direct Query for Tabular</a:t>
            </a:r>
          </a:p>
          <a:p>
            <a:pPr>
              <a:spcBef>
                <a:spcPts val="1000"/>
              </a:spcBef>
              <a:spcAft>
                <a:spcPts val="0"/>
              </a:spcAft>
            </a:pPr>
            <a:r>
              <a:rPr lang="en-US" sz="1800" dirty="0">
                <a:solidFill>
                  <a:schemeClr val="tx1">
                    <a:lumMod val="90000"/>
                    <a:lumOff val="10000"/>
                  </a:schemeClr>
                </a:solidFill>
                <a:latin typeface="+mn-lt"/>
                <a:cs typeface="Segoe UI" panose="020B0502040204020203" pitchFamily="34" charset="0"/>
              </a:rPr>
              <a:t>Additional tools for administrators</a:t>
            </a:r>
          </a:p>
          <a:p>
            <a:pPr>
              <a:spcBef>
                <a:spcPts val="1000"/>
              </a:spcBef>
              <a:spcAft>
                <a:spcPts val="0"/>
              </a:spcAft>
            </a:pPr>
            <a:r>
              <a:rPr lang="en-US" sz="1800" dirty="0">
                <a:solidFill>
                  <a:schemeClr val="tx1">
                    <a:lumMod val="90000"/>
                    <a:lumOff val="10000"/>
                  </a:schemeClr>
                </a:solidFill>
                <a:latin typeface="+mn-lt"/>
                <a:cs typeface="Segoe UI" panose="020B0502040204020203" pitchFamily="34" charset="0"/>
              </a:rPr>
              <a:t>Performance and data source updates</a:t>
            </a:r>
          </a:p>
          <a:p>
            <a:pPr>
              <a:spcBef>
                <a:spcPts val="1600"/>
              </a:spcBef>
              <a:spcAft>
                <a:spcPts val="0"/>
              </a:spcAft>
            </a:pPr>
            <a:r>
              <a:rPr lang="en-US" sz="2800" dirty="0">
                <a:solidFill>
                  <a:schemeClr val="accent5"/>
                </a:solidFill>
                <a:latin typeface="Segoe UI Semilight" panose="020B0402040204020203" pitchFamily="34" charset="0"/>
                <a:cs typeface="Segoe UI Semilight" panose="020B0402040204020203" pitchFamily="34" charset="0"/>
              </a:rPr>
              <a:t>Benefits</a:t>
            </a:r>
          </a:p>
          <a:p>
            <a:pPr>
              <a:spcBef>
                <a:spcPts val="1000"/>
              </a:spcBef>
              <a:spcAft>
                <a:spcPts val="0"/>
              </a:spcAft>
            </a:pPr>
            <a:r>
              <a:rPr lang="en-US" sz="1800" dirty="0">
                <a:ln>
                  <a:solidFill>
                    <a:srgbClr val="FFFFFF">
                      <a:alpha val="0"/>
                    </a:srgbClr>
                  </a:solidFill>
                </a:ln>
                <a:solidFill>
                  <a:schemeClr val="tx1">
                    <a:lumMod val="90000"/>
                    <a:lumOff val="10000"/>
                  </a:schemeClr>
                </a:solidFill>
                <a:latin typeface="+mn-lt"/>
                <a:ea typeface="Segoe UI" panose="020B0502040204020203" pitchFamily="34" charset="0"/>
                <a:cs typeface="Segoe UI" panose="020B0502040204020203" pitchFamily="34" charset="0"/>
              </a:rPr>
              <a:t>Better performance and higher scale</a:t>
            </a:r>
          </a:p>
          <a:p>
            <a:pPr>
              <a:spcBef>
                <a:spcPts val="1000"/>
              </a:spcBef>
              <a:spcAft>
                <a:spcPts val="0"/>
              </a:spcAft>
            </a:pPr>
            <a:r>
              <a:rPr lang="en-US" sz="1800" dirty="0">
                <a:ln>
                  <a:solidFill>
                    <a:srgbClr val="FFFFFF">
                      <a:alpha val="0"/>
                    </a:srgbClr>
                  </a:solidFill>
                </a:ln>
                <a:solidFill>
                  <a:schemeClr val="tx1">
                    <a:lumMod val="90000"/>
                    <a:lumOff val="10000"/>
                  </a:schemeClr>
                </a:solidFill>
                <a:latin typeface="+mn-lt"/>
                <a:ea typeface="Segoe UI" panose="020B0502040204020203" pitchFamily="34" charset="0"/>
                <a:cs typeface="Segoe UI" panose="020B0502040204020203" pitchFamily="34" charset="0"/>
              </a:rPr>
              <a:t>Lower TCO: more efficient utilization of existing hardware capabilities</a:t>
            </a:r>
          </a:p>
          <a:p>
            <a:pPr>
              <a:spcBef>
                <a:spcPts val="1000"/>
              </a:spcBef>
              <a:spcAft>
                <a:spcPts val="0"/>
              </a:spcAft>
            </a:pPr>
            <a:r>
              <a:rPr lang="en-US" sz="1800" dirty="0">
                <a:ln>
                  <a:solidFill>
                    <a:srgbClr val="FFFFFF">
                      <a:alpha val="0"/>
                    </a:srgbClr>
                  </a:solidFill>
                </a:ln>
                <a:solidFill>
                  <a:schemeClr val="tx1">
                    <a:lumMod val="90000"/>
                    <a:lumOff val="10000"/>
                  </a:schemeClr>
                </a:solidFill>
                <a:latin typeface="+mn-lt"/>
                <a:ea typeface="Segoe UI" panose="020B0502040204020203" pitchFamily="34" charset="0"/>
                <a:cs typeface="Segoe UI" panose="020B0502040204020203" pitchFamily="34" charset="0"/>
              </a:rPr>
              <a:t>No application changes</a:t>
            </a:r>
          </a:p>
        </p:txBody>
      </p:sp>
      <p:sp>
        <p:nvSpPr>
          <p:cNvPr id="85" name="TextBox 84"/>
          <p:cNvSpPr txBox="1"/>
          <p:nvPr/>
        </p:nvSpPr>
        <p:spPr>
          <a:xfrm>
            <a:off x="1" y="6642289"/>
            <a:ext cx="3806190" cy="352236"/>
          </a:xfrm>
          <a:prstGeom prst="rect">
            <a:avLst/>
          </a:prstGeom>
          <a:noFill/>
        </p:spPr>
        <p:txBody>
          <a:bodyPr wrap="square" lIns="365760" tIns="146304" rIns="182880" bIns="146304" rtlCol="0" anchor="ctr" anchorCtr="0">
            <a:noAutofit/>
          </a:bodyPr>
          <a:lstStyle/>
          <a:p>
            <a:pPr>
              <a:lnSpc>
                <a:spcPct val="90000"/>
              </a:lnSpc>
              <a:spcAft>
                <a:spcPts val="600"/>
              </a:spcAft>
            </a:pPr>
            <a:r>
              <a:rPr lang="en-US" sz="1400" dirty="0">
                <a:solidFill>
                  <a:schemeClr val="bg1"/>
                </a:solidFill>
                <a:latin typeface="Segoe UI Semibold" panose="020B0702040204020203" pitchFamily="34" charset="0"/>
                <a:ea typeface="Segoe UI Black" panose="020B0A02040204020203" pitchFamily="34" charset="0"/>
                <a:cs typeface="Segoe UI Semibold" panose="020B0702040204020203" pitchFamily="34" charset="0"/>
              </a:rPr>
              <a:t>Scale and manage</a:t>
            </a:r>
          </a:p>
        </p:txBody>
      </p:sp>
    </p:spTree>
    <p:extLst>
      <p:ext uri="{BB962C8B-B14F-4D97-AF65-F5344CB8AC3E}">
        <p14:creationId xmlns:p14="http://schemas.microsoft.com/office/powerpoint/2010/main" val="1143914750"/>
      </p:ext>
    </p:extLst>
  </p:cSld>
  <p:clrMapOvr>
    <a:masterClrMapping/>
  </p:clrMapOvr>
  <p:transition>
    <p:fade/>
  </p:transition>
</p:sld>
</file>

<file path=ppt/slides/slide18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 name="Title 1"/>
          <p:cNvSpPr txBox="1">
            <a:spLocks/>
          </p:cNvSpPr>
          <p:nvPr/>
        </p:nvSpPr>
        <p:spPr>
          <a:xfrm>
            <a:off x="274639" y="295276"/>
            <a:ext cx="5364246" cy="2433673"/>
          </a:xfrm>
          <a:prstGeom prst="rect">
            <a:avLst/>
          </a:prstGeom>
        </p:spPr>
        <p:txBody>
          <a:bodyPr vert="horz" wrap="square" lIns="146304" tIns="91440" rIns="146304" bIns="91440" rtlCol="0" anchor="t">
            <a:noAutofit/>
          </a:bodyPr>
          <a:lstStyle>
            <a:lvl1pPr algn="l" defTabSz="931863" rtl="0" fontAlgn="base">
              <a:lnSpc>
                <a:spcPct val="90000"/>
              </a:lnSpc>
              <a:spcBef>
                <a:spcPct val="0"/>
              </a:spcBef>
              <a:spcAft>
                <a:spcPct val="0"/>
              </a:spcAft>
              <a:defRPr lang="en-US" sz="5400" kern="1200" spc="-102">
                <a:ln w="3175">
                  <a:noFill/>
                </a:ln>
                <a:solidFill>
                  <a:schemeClr val="accent4"/>
                </a:solidFill>
                <a:latin typeface="+mj-lt"/>
                <a:ea typeface="ＭＳ Ｐゴシック" charset="0"/>
                <a:cs typeface="Segoe UI" pitchFamily="34" charset="0"/>
              </a:defRPr>
            </a:lvl1pPr>
            <a:lvl2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2pPr>
            <a:lvl3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3pPr>
            <a:lvl4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4pPr>
            <a:lvl5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5pPr>
            <a:lvl6pPr marL="4572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6pPr>
            <a:lvl7pPr marL="9144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7pPr>
            <a:lvl8pPr marL="13716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8pPr>
            <a:lvl9pPr marL="18288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9pPr>
          </a:lstStyle>
          <a:p>
            <a:r>
              <a:rPr lang="en-US" dirty="0">
                <a:solidFill>
                  <a:schemeClr val="accent5"/>
                </a:solidFill>
              </a:rPr>
              <a:t>Unified Visual Studio Data Tools (CTP3)</a:t>
            </a:r>
          </a:p>
        </p:txBody>
      </p:sp>
    </p:spTree>
    <p:extLst>
      <p:ext uri="{BB962C8B-B14F-4D97-AF65-F5344CB8AC3E}">
        <p14:creationId xmlns:p14="http://schemas.microsoft.com/office/powerpoint/2010/main" val="721645141"/>
      </p:ext>
    </p:extLst>
  </p:cSld>
  <p:clrMapOvr>
    <a:masterClrMapping/>
  </p:clrMapOvr>
  <p:transition>
    <p:fade/>
  </p:transition>
</p:sld>
</file>

<file path=ppt/slides/slide1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p:cNvSpPr>
            <a:spLocks noGrp="1"/>
          </p:cNvSpPr>
          <p:nvPr>
            <p:ph type="title"/>
          </p:nvPr>
        </p:nvSpPr>
        <p:spPr>
          <a:xfrm>
            <a:off x="269241" y="259792"/>
            <a:ext cx="12472724" cy="1075884"/>
          </a:xfrm>
        </p:spPr>
        <p:txBody>
          <a:bodyPr/>
          <a:lstStyle/>
          <a:p>
            <a:r>
              <a:rPr lang="en-US" dirty="0"/>
              <a:t>Operational analytics: minimizing </a:t>
            </a:r>
            <a:r>
              <a:rPr lang="en-US" dirty="0" err="1"/>
              <a:t>columnstore</a:t>
            </a:r>
            <a:r>
              <a:rPr lang="en-US" dirty="0"/>
              <a:t> overhead</a:t>
            </a:r>
          </a:p>
        </p:txBody>
      </p:sp>
      <p:sp>
        <p:nvSpPr>
          <p:cNvPr id="45" name="Text Placeholder 44"/>
          <p:cNvSpPr>
            <a:spLocks noGrp="1"/>
          </p:cNvSpPr>
          <p:nvPr>
            <p:ph type="body" sz="quarter" idx="13"/>
          </p:nvPr>
        </p:nvSpPr>
        <p:spPr/>
        <p:txBody>
          <a:bodyPr>
            <a:noAutofit/>
          </a:bodyPr>
          <a:lstStyle/>
          <a:p>
            <a:pPr>
              <a:lnSpc>
                <a:spcPct val="100000"/>
              </a:lnSpc>
              <a:spcAft>
                <a:spcPts val="0"/>
              </a:spcAft>
            </a:pPr>
            <a:r>
              <a:rPr lang="en-US" dirty="0">
                <a:latin typeface="Segoe UI Semilight" panose="020B0402040204020203" pitchFamily="34" charset="0"/>
                <a:cs typeface="Segoe UI Semilight" panose="020B0402040204020203" pitchFamily="34" charset="0"/>
              </a:rPr>
              <a:t>Key points</a:t>
            </a:r>
          </a:p>
          <a:p>
            <a:r>
              <a:rPr lang="en-US" sz="1800" dirty="0">
                <a:solidFill>
                  <a:schemeClr val="tx1"/>
                </a:solidFill>
                <a:latin typeface="+mn-lt"/>
              </a:rPr>
              <a:t>Create </a:t>
            </a:r>
            <a:r>
              <a:rPr lang="en-US" sz="1800" dirty="0" err="1">
                <a:solidFill>
                  <a:schemeClr val="tx1"/>
                </a:solidFill>
                <a:latin typeface="+mn-lt"/>
              </a:rPr>
              <a:t>columnstore</a:t>
            </a:r>
            <a:r>
              <a:rPr lang="en-US" sz="1800" dirty="0">
                <a:solidFill>
                  <a:schemeClr val="tx1"/>
                </a:solidFill>
                <a:latin typeface="+mn-lt"/>
              </a:rPr>
              <a:t> only on cold data by using filtered predicate to minimize maintenance</a:t>
            </a:r>
          </a:p>
          <a:p>
            <a:r>
              <a:rPr lang="en-US" sz="1800" dirty="0">
                <a:solidFill>
                  <a:schemeClr val="tx1"/>
                </a:solidFill>
                <a:latin typeface="+mn-lt"/>
              </a:rPr>
              <a:t>Analytics query accesses both </a:t>
            </a:r>
            <a:r>
              <a:rPr lang="en-US" sz="1800" dirty="0" err="1">
                <a:solidFill>
                  <a:schemeClr val="tx1"/>
                </a:solidFill>
                <a:latin typeface="+mn-lt"/>
              </a:rPr>
              <a:t>columnstore</a:t>
            </a:r>
            <a:r>
              <a:rPr lang="en-US" sz="1800" dirty="0">
                <a:solidFill>
                  <a:schemeClr val="tx1"/>
                </a:solidFill>
                <a:latin typeface="+mn-lt"/>
              </a:rPr>
              <a:t> and ‘hot’ data transparently</a:t>
            </a:r>
          </a:p>
          <a:p>
            <a:r>
              <a:rPr lang="en-US" sz="1800" dirty="0">
                <a:solidFill>
                  <a:schemeClr val="tx1"/>
                </a:solidFill>
                <a:latin typeface="+mn-lt"/>
              </a:rPr>
              <a:t>Example: </a:t>
            </a:r>
          </a:p>
          <a:p>
            <a:r>
              <a:rPr lang="en-US" sz="1800" dirty="0">
                <a:solidFill>
                  <a:schemeClr val="tx1"/>
                </a:solidFill>
                <a:latin typeface="+mn-lt"/>
              </a:rPr>
              <a:t>Order Management Application: create </a:t>
            </a:r>
            <a:r>
              <a:rPr lang="en-US" sz="1800" dirty="0" err="1">
                <a:solidFill>
                  <a:schemeClr val="tx1"/>
                </a:solidFill>
                <a:latin typeface="+mn-lt"/>
              </a:rPr>
              <a:t>nonclustered</a:t>
            </a:r>
            <a:r>
              <a:rPr lang="en-US" sz="1800" dirty="0">
                <a:solidFill>
                  <a:schemeClr val="tx1"/>
                </a:solidFill>
                <a:latin typeface="+mn-lt"/>
              </a:rPr>
              <a:t> </a:t>
            </a:r>
            <a:r>
              <a:rPr lang="en-US" sz="1800" dirty="0" err="1">
                <a:solidFill>
                  <a:schemeClr val="tx1"/>
                </a:solidFill>
                <a:latin typeface="+mn-lt"/>
              </a:rPr>
              <a:t>columnstore</a:t>
            </a:r>
            <a:r>
              <a:rPr lang="en-US" sz="1800" dirty="0">
                <a:solidFill>
                  <a:schemeClr val="tx1"/>
                </a:solidFill>
                <a:latin typeface="+mn-lt"/>
              </a:rPr>
              <a:t> index where </a:t>
            </a:r>
            <a:r>
              <a:rPr lang="en-US" sz="1800" dirty="0" err="1">
                <a:solidFill>
                  <a:schemeClr val="tx1"/>
                </a:solidFill>
                <a:latin typeface="+mn-lt"/>
              </a:rPr>
              <a:t>order_status</a:t>
            </a:r>
            <a:r>
              <a:rPr lang="en-US" sz="1800" dirty="0">
                <a:solidFill>
                  <a:schemeClr val="tx1"/>
                </a:solidFill>
                <a:latin typeface="+mn-lt"/>
              </a:rPr>
              <a:t> = ‘SHIPPED’ </a:t>
            </a:r>
          </a:p>
        </p:txBody>
      </p:sp>
      <p:sp>
        <p:nvSpPr>
          <p:cNvPr id="106" name="TextBox 105"/>
          <p:cNvSpPr txBox="1"/>
          <p:nvPr/>
        </p:nvSpPr>
        <p:spPr>
          <a:xfrm>
            <a:off x="1516384" y="4698032"/>
            <a:ext cx="5816529" cy="544765"/>
          </a:xfrm>
          <a:prstGeom prst="rect">
            <a:avLst/>
          </a:prstGeom>
          <a:noFill/>
        </p:spPr>
        <p:txBody>
          <a:bodyPr wrap="none" lIns="182880" tIns="146304" rIns="182880" bIns="146304" rtlCol="0">
            <a:spAutoFit/>
          </a:bodyPr>
          <a:lstStyle/>
          <a:p>
            <a:pPr>
              <a:lnSpc>
                <a:spcPct val="90000"/>
              </a:lnSpc>
              <a:spcAft>
                <a:spcPts val="600"/>
              </a:spcAft>
            </a:pPr>
            <a:r>
              <a:rPr lang="en-US" sz="1800" dirty="0">
                <a:gradFill>
                  <a:gsLst>
                    <a:gs pos="2917">
                      <a:schemeClr val="tx1"/>
                    </a:gs>
                    <a:gs pos="30000">
                      <a:schemeClr val="tx1"/>
                    </a:gs>
                  </a:gsLst>
                  <a:lin ang="5400000" scaled="0"/>
                </a:gradFill>
              </a:rPr>
              <a:t>Nonclustered columnstore index (NCCI): filtered index</a:t>
            </a:r>
          </a:p>
        </p:txBody>
      </p:sp>
      <p:sp>
        <p:nvSpPr>
          <p:cNvPr id="46" name="Isosceles Triangle 45"/>
          <p:cNvSpPr/>
          <p:nvPr/>
        </p:nvSpPr>
        <p:spPr bwMode="auto">
          <a:xfrm>
            <a:off x="1992778" y="1447410"/>
            <a:ext cx="5554295" cy="708859"/>
          </a:xfrm>
          <a:prstGeom prst="triangle">
            <a:avLst/>
          </a:prstGeom>
          <a:solidFill>
            <a:schemeClr val="accent6"/>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9285" tIns="143428" rIns="179285" bIns="143428" numCol="1" spcCol="0" rtlCol="0" fromWordArt="0" anchor="t" anchorCtr="0" forceAA="0" compatLnSpc="1">
            <a:prstTxWarp prst="textNoShape">
              <a:avLst/>
            </a:prstTxWarp>
            <a:noAutofit/>
          </a:bodyPr>
          <a:lstStyle/>
          <a:p>
            <a:pPr algn="ctr" defTabSz="914102" fontAlgn="base">
              <a:lnSpc>
                <a:spcPct val="90000"/>
              </a:lnSpc>
              <a:spcBef>
                <a:spcPct val="0"/>
              </a:spcBef>
              <a:spcAft>
                <a:spcPct val="0"/>
              </a:spcAft>
            </a:pPr>
            <a:endParaRPr lang="en-US" sz="2353" dirty="0">
              <a:gradFill>
                <a:gsLst>
                  <a:gs pos="0">
                    <a:srgbClr val="FFFFFF"/>
                  </a:gs>
                  <a:gs pos="100000">
                    <a:srgbClr val="FFFFFF"/>
                  </a:gs>
                </a:gsLst>
                <a:lin ang="5400000" scaled="0"/>
              </a:gradFill>
              <a:ea typeface="Segoe UI" pitchFamily="34" charset="0"/>
              <a:cs typeface="Segoe UI" pitchFamily="34" charset="0"/>
            </a:endParaRPr>
          </a:p>
        </p:txBody>
      </p:sp>
      <p:grpSp>
        <p:nvGrpSpPr>
          <p:cNvPr id="48" name="Group 47"/>
          <p:cNvGrpSpPr/>
          <p:nvPr/>
        </p:nvGrpSpPr>
        <p:grpSpPr>
          <a:xfrm>
            <a:off x="1011238" y="1335676"/>
            <a:ext cx="6553200" cy="1752630"/>
            <a:chOff x="1211177" y="2213150"/>
            <a:chExt cx="3676492" cy="1502216"/>
          </a:xfrm>
        </p:grpSpPr>
        <p:sp>
          <p:nvSpPr>
            <p:cNvPr id="49" name="Rectangle 48"/>
            <p:cNvSpPr/>
            <p:nvPr/>
          </p:nvSpPr>
          <p:spPr bwMode="auto">
            <a:xfrm>
              <a:off x="1211177" y="3022912"/>
              <a:ext cx="3676492" cy="692454"/>
            </a:xfrm>
            <a:prstGeom prst="rect">
              <a:avLst/>
            </a:prstGeom>
            <a:solidFill>
              <a:schemeClr val="accent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9285" tIns="143428" rIns="179285" bIns="143428" numCol="1" spcCol="0" rtlCol="0" fromWordArt="0" anchor="t" anchorCtr="0" forceAA="0" compatLnSpc="1">
              <a:prstTxWarp prst="textNoShape">
                <a:avLst/>
              </a:prstTxWarp>
              <a:noAutofit/>
            </a:bodyPr>
            <a:lstStyle/>
            <a:p>
              <a:pPr algn="ctr" defTabSz="914102" fontAlgn="base">
                <a:lnSpc>
                  <a:spcPct val="90000"/>
                </a:lnSpc>
                <a:spcBef>
                  <a:spcPct val="0"/>
                </a:spcBef>
                <a:spcAft>
                  <a:spcPct val="0"/>
                </a:spcAft>
              </a:pPr>
              <a:r>
                <a:rPr lang="en-US" dirty="0">
                  <a:gradFill>
                    <a:gsLst>
                      <a:gs pos="0">
                        <a:srgbClr val="FFFFFF"/>
                      </a:gs>
                      <a:gs pos="100000">
                        <a:srgbClr val="FFFFFF"/>
                      </a:gs>
                    </a:gsLst>
                    <a:lin ang="5400000" scaled="0"/>
                  </a:gradFill>
                  <a:ea typeface="Segoe UI" pitchFamily="34" charset="0"/>
                  <a:cs typeface="Segoe UI" pitchFamily="34" charset="0"/>
                </a:rPr>
                <a:t>Relational table</a:t>
              </a:r>
            </a:p>
            <a:p>
              <a:pPr algn="ctr" defTabSz="914102" fontAlgn="base">
                <a:lnSpc>
                  <a:spcPct val="90000"/>
                </a:lnSpc>
                <a:spcBef>
                  <a:spcPct val="0"/>
                </a:spcBef>
                <a:spcAft>
                  <a:spcPct val="0"/>
                </a:spcAft>
              </a:pPr>
              <a:r>
                <a:rPr lang="en-US" dirty="0">
                  <a:gradFill>
                    <a:gsLst>
                      <a:gs pos="0">
                        <a:srgbClr val="FFFFFF"/>
                      </a:gs>
                      <a:gs pos="100000">
                        <a:srgbClr val="FFFFFF"/>
                      </a:gs>
                    </a:gsLst>
                    <a:lin ang="5400000" scaled="0"/>
                  </a:gradFill>
                  <a:ea typeface="Segoe UI" pitchFamily="34" charset="0"/>
                  <a:cs typeface="Segoe UI" pitchFamily="34" charset="0"/>
                </a:rPr>
                <a:t>(clustered index/heap</a:t>
              </a:r>
              <a:r>
                <a:rPr lang="en-US" sz="1400" dirty="0">
                  <a:gradFill>
                    <a:gsLst>
                      <a:gs pos="0">
                        <a:srgbClr val="FFFFFF"/>
                      </a:gs>
                      <a:gs pos="100000">
                        <a:srgbClr val="FFFFFF"/>
                      </a:gs>
                    </a:gsLst>
                    <a:lin ang="5400000" scaled="0"/>
                  </a:gradFill>
                  <a:ea typeface="Segoe UI" pitchFamily="34" charset="0"/>
                  <a:cs typeface="Segoe UI" pitchFamily="34" charset="0"/>
                </a:rPr>
                <a:t>)</a:t>
              </a:r>
            </a:p>
          </p:txBody>
        </p:sp>
        <p:sp>
          <p:nvSpPr>
            <p:cNvPr id="50" name="Isosceles Triangle 49"/>
            <p:cNvSpPr/>
            <p:nvPr/>
          </p:nvSpPr>
          <p:spPr bwMode="auto">
            <a:xfrm>
              <a:off x="1405393" y="2213150"/>
              <a:ext cx="3461350" cy="556285"/>
            </a:xfrm>
            <a:prstGeom prst="triangle">
              <a:avLst/>
            </a:prstGeom>
            <a:solidFill>
              <a:srgbClr val="00B050"/>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9285" tIns="143428" rIns="179285" bIns="143428" numCol="1" spcCol="0" rtlCol="0" fromWordArt="0" anchor="t" anchorCtr="0" forceAA="0" compatLnSpc="1">
              <a:prstTxWarp prst="textNoShape">
                <a:avLst/>
              </a:prstTxWarp>
              <a:noAutofit/>
            </a:bodyPr>
            <a:lstStyle/>
            <a:p>
              <a:pPr algn="ctr" defTabSz="914102" fontAlgn="base">
                <a:lnSpc>
                  <a:spcPct val="90000"/>
                </a:lnSpc>
                <a:spcBef>
                  <a:spcPct val="0"/>
                </a:spcBef>
                <a:spcAft>
                  <a:spcPct val="0"/>
                </a:spcAft>
              </a:pPr>
              <a:endParaRPr lang="en-US" sz="2353" dirty="0">
                <a:gradFill>
                  <a:gsLst>
                    <a:gs pos="0">
                      <a:srgbClr val="FFFFFF"/>
                    </a:gs>
                    <a:gs pos="100000">
                      <a:srgbClr val="FFFFFF"/>
                    </a:gs>
                  </a:gsLst>
                  <a:lin ang="5400000" scaled="0"/>
                </a:gradFill>
                <a:ea typeface="Segoe UI" pitchFamily="34" charset="0"/>
                <a:cs typeface="Segoe UI" pitchFamily="34" charset="0"/>
              </a:endParaRPr>
            </a:p>
          </p:txBody>
        </p:sp>
        <p:sp>
          <p:nvSpPr>
            <p:cNvPr id="51" name="Rectangle 50"/>
            <p:cNvSpPr/>
            <p:nvPr/>
          </p:nvSpPr>
          <p:spPr>
            <a:xfrm>
              <a:off x="2635759" y="2373535"/>
              <a:ext cx="1026736" cy="364047"/>
            </a:xfrm>
            <a:prstGeom prst="rect">
              <a:avLst/>
            </a:prstGeom>
          </p:spPr>
          <p:txBody>
            <a:bodyPr wrap="none">
              <a:spAutoFit/>
            </a:bodyPr>
            <a:lstStyle/>
            <a:p>
              <a:pPr algn="ctr" defTabSz="914102" fontAlgn="base">
                <a:lnSpc>
                  <a:spcPct val="90000"/>
                </a:lnSpc>
                <a:spcBef>
                  <a:spcPct val="0"/>
                </a:spcBef>
                <a:spcAft>
                  <a:spcPct val="0"/>
                </a:spcAft>
              </a:pPr>
              <a:r>
                <a:rPr lang="en-US" sz="2400" dirty="0">
                  <a:solidFill>
                    <a:schemeClr val="bg1"/>
                  </a:solidFill>
                  <a:ea typeface="Segoe UI" pitchFamily="34" charset="0"/>
                  <a:cs typeface="Segoe UI" pitchFamily="34" charset="0"/>
                </a:rPr>
                <a:t>B-tree index</a:t>
              </a:r>
            </a:p>
          </p:txBody>
        </p:sp>
      </p:grpSp>
      <p:grpSp>
        <p:nvGrpSpPr>
          <p:cNvPr id="52" name="Group 51"/>
          <p:cNvGrpSpPr/>
          <p:nvPr/>
        </p:nvGrpSpPr>
        <p:grpSpPr>
          <a:xfrm>
            <a:off x="943678" y="3056983"/>
            <a:ext cx="5085301" cy="1565952"/>
            <a:chOff x="1441077" y="3654366"/>
            <a:chExt cx="4197008" cy="1856604"/>
          </a:xfrm>
        </p:grpSpPr>
        <p:grpSp>
          <p:nvGrpSpPr>
            <p:cNvPr id="53" name="Group 52"/>
            <p:cNvGrpSpPr/>
            <p:nvPr/>
          </p:nvGrpSpPr>
          <p:grpSpPr>
            <a:xfrm>
              <a:off x="1441077" y="3654366"/>
              <a:ext cx="381022" cy="1574857"/>
              <a:chOff x="528402" y="1825505"/>
              <a:chExt cx="342060" cy="1301495"/>
            </a:xfrm>
          </p:grpSpPr>
          <p:sp>
            <p:nvSpPr>
              <p:cNvPr id="119" name="Rectangle 118"/>
              <p:cNvSpPr/>
              <p:nvPr/>
            </p:nvSpPr>
            <p:spPr bwMode="auto">
              <a:xfrm>
                <a:off x="598299" y="1890393"/>
                <a:ext cx="187544" cy="1133734"/>
              </a:xfrm>
              <a:prstGeom prst="rect">
                <a:avLst/>
              </a:prstGeom>
              <a:solidFill>
                <a:schemeClr val="accent3">
                  <a:lumMod val="20000"/>
                  <a:lumOff val="80000"/>
                </a:schemeClr>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algn="ctr" defTabSz="932398" fontAlgn="base">
                  <a:spcBef>
                    <a:spcPct val="0"/>
                  </a:spcBef>
                  <a:spcAft>
                    <a:spcPct val="0"/>
                  </a:spcAft>
                </a:pPr>
                <a:endParaRPr lang="en-US" sz="2000" dirty="0">
                  <a:gradFill>
                    <a:gsLst>
                      <a:gs pos="16814">
                        <a:srgbClr val="FFFFFF"/>
                      </a:gs>
                      <a:gs pos="46000">
                        <a:srgbClr val="FFFFFF"/>
                      </a:gs>
                    </a:gsLst>
                    <a:lin ang="5400000" scaled="0"/>
                  </a:gradFill>
                </a:endParaRPr>
              </a:p>
            </p:txBody>
          </p:sp>
          <p:sp>
            <p:nvSpPr>
              <p:cNvPr id="120" name="TextBox 119"/>
              <p:cNvSpPr txBox="1"/>
              <p:nvPr/>
            </p:nvSpPr>
            <p:spPr>
              <a:xfrm rot="16200000">
                <a:off x="48684" y="2305223"/>
                <a:ext cx="1301495" cy="342060"/>
              </a:xfrm>
              <a:prstGeom prst="rect">
                <a:avLst/>
              </a:prstGeom>
              <a:noFill/>
            </p:spPr>
            <p:txBody>
              <a:bodyPr wrap="none" lIns="182880" tIns="146304" rIns="182880" bIns="146304" rtlCol="0">
                <a:spAutoFit/>
              </a:bodyPr>
              <a:lstStyle/>
              <a:p>
                <a:pPr>
                  <a:lnSpc>
                    <a:spcPct val="90000"/>
                  </a:lnSpc>
                  <a:spcAft>
                    <a:spcPts val="600"/>
                  </a:spcAft>
                </a:pPr>
                <a:r>
                  <a:rPr lang="en-US" sz="1200" dirty="0">
                    <a:solidFill>
                      <a:srgbClr val="FF0000"/>
                    </a:solidFill>
                  </a:rPr>
                  <a:t>Delete bitmap</a:t>
                </a:r>
              </a:p>
            </p:txBody>
          </p:sp>
        </p:grpSp>
        <p:grpSp>
          <p:nvGrpSpPr>
            <p:cNvPr id="54" name="Group 53"/>
            <p:cNvGrpSpPr/>
            <p:nvPr/>
          </p:nvGrpSpPr>
          <p:grpSpPr>
            <a:xfrm>
              <a:off x="1460424" y="3696689"/>
              <a:ext cx="4177661" cy="1814281"/>
              <a:chOff x="11688" y="2215185"/>
              <a:chExt cx="3289277" cy="1440358"/>
            </a:xfrm>
          </p:grpSpPr>
          <p:grpSp>
            <p:nvGrpSpPr>
              <p:cNvPr id="59" name="Group 58"/>
              <p:cNvGrpSpPr/>
              <p:nvPr/>
            </p:nvGrpSpPr>
            <p:grpSpPr>
              <a:xfrm>
                <a:off x="274638" y="2215185"/>
                <a:ext cx="1143000" cy="1129677"/>
                <a:chOff x="3719329" y="1424028"/>
                <a:chExt cx="2049158" cy="1296652"/>
              </a:xfrm>
            </p:grpSpPr>
            <p:sp>
              <p:nvSpPr>
                <p:cNvPr id="83" name="Rectangle 82"/>
                <p:cNvSpPr/>
                <p:nvPr/>
              </p:nvSpPr>
              <p:spPr>
                <a:xfrm>
                  <a:off x="3788142" y="1442207"/>
                  <a:ext cx="199312" cy="593588"/>
                </a:xfrm>
                <a:prstGeom prst="rect">
                  <a:avLst/>
                </a:prstGeom>
                <a:solidFill>
                  <a:schemeClr val="accent1"/>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99221"/>
                  <a:endParaRPr lang="en-US" sz="1378" dirty="0">
                    <a:solidFill>
                      <a:schemeClr val="tx1"/>
                    </a:solidFill>
                  </a:endParaRPr>
                </a:p>
              </p:txBody>
            </p:sp>
            <p:sp>
              <p:nvSpPr>
                <p:cNvPr id="84" name="Rectangle 83"/>
                <p:cNvSpPr/>
                <p:nvPr/>
              </p:nvSpPr>
              <p:spPr>
                <a:xfrm>
                  <a:off x="3719329" y="1424313"/>
                  <a:ext cx="344670" cy="635300"/>
                </a:xfrm>
                <a:prstGeom prst="rect">
                  <a:avLst/>
                </a:prstGeom>
                <a:no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99221"/>
                  <a:endParaRPr lang="en-US" sz="1378" dirty="0">
                    <a:solidFill>
                      <a:schemeClr val="tx1"/>
                    </a:solidFill>
                  </a:endParaRPr>
                </a:p>
              </p:txBody>
            </p:sp>
            <p:sp>
              <p:nvSpPr>
                <p:cNvPr id="86" name="Rectangle 85"/>
                <p:cNvSpPr/>
                <p:nvPr/>
              </p:nvSpPr>
              <p:spPr>
                <a:xfrm>
                  <a:off x="4219528" y="1445170"/>
                  <a:ext cx="199312" cy="593588"/>
                </a:xfrm>
                <a:prstGeom prst="rect">
                  <a:avLst/>
                </a:prstGeom>
                <a:solidFill>
                  <a:schemeClr val="accent1"/>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99221"/>
                  <a:endParaRPr lang="en-US" sz="1378" dirty="0">
                    <a:solidFill>
                      <a:schemeClr val="tx1"/>
                    </a:solidFill>
                  </a:endParaRPr>
                </a:p>
              </p:txBody>
            </p:sp>
            <p:sp>
              <p:nvSpPr>
                <p:cNvPr id="87" name="Rectangle 86"/>
                <p:cNvSpPr/>
                <p:nvPr/>
              </p:nvSpPr>
              <p:spPr>
                <a:xfrm>
                  <a:off x="4157939" y="1424314"/>
                  <a:ext cx="332908" cy="635300"/>
                </a:xfrm>
                <a:prstGeom prst="rect">
                  <a:avLst/>
                </a:prstGeom>
                <a:no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99221"/>
                  <a:endParaRPr lang="en-US" sz="1378" dirty="0">
                    <a:solidFill>
                      <a:schemeClr val="tx1"/>
                    </a:solidFill>
                  </a:endParaRPr>
                </a:p>
              </p:txBody>
            </p:sp>
            <p:sp>
              <p:nvSpPr>
                <p:cNvPr id="89" name="Rectangle 88"/>
                <p:cNvSpPr/>
                <p:nvPr/>
              </p:nvSpPr>
              <p:spPr>
                <a:xfrm>
                  <a:off x="4654654" y="1444884"/>
                  <a:ext cx="199312" cy="593588"/>
                </a:xfrm>
                <a:prstGeom prst="rect">
                  <a:avLst/>
                </a:prstGeom>
                <a:solidFill>
                  <a:schemeClr val="accent1"/>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99221"/>
                  <a:endParaRPr lang="en-US" sz="1378" dirty="0">
                    <a:solidFill>
                      <a:schemeClr val="tx1"/>
                    </a:solidFill>
                  </a:endParaRPr>
                </a:p>
              </p:txBody>
            </p:sp>
            <p:sp>
              <p:nvSpPr>
                <p:cNvPr id="91" name="Rectangle 90"/>
                <p:cNvSpPr/>
                <p:nvPr/>
              </p:nvSpPr>
              <p:spPr>
                <a:xfrm>
                  <a:off x="4587857" y="1424028"/>
                  <a:ext cx="332907" cy="635300"/>
                </a:xfrm>
                <a:prstGeom prst="rect">
                  <a:avLst/>
                </a:prstGeom>
                <a:no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99221"/>
                  <a:endParaRPr lang="en-US" sz="1378" dirty="0">
                    <a:solidFill>
                      <a:schemeClr val="tx1"/>
                    </a:solidFill>
                  </a:endParaRPr>
                </a:p>
              </p:txBody>
            </p:sp>
            <p:sp>
              <p:nvSpPr>
                <p:cNvPr id="100" name="Rectangle 99"/>
                <p:cNvSpPr/>
                <p:nvPr/>
              </p:nvSpPr>
              <p:spPr>
                <a:xfrm>
                  <a:off x="5502376" y="1444884"/>
                  <a:ext cx="199312" cy="593588"/>
                </a:xfrm>
                <a:prstGeom prst="rect">
                  <a:avLst/>
                </a:prstGeom>
                <a:solidFill>
                  <a:schemeClr val="accent1"/>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99221"/>
                  <a:endParaRPr lang="en-US" sz="1378" dirty="0">
                    <a:solidFill>
                      <a:schemeClr val="tx1"/>
                    </a:solidFill>
                  </a:endParaRPr>
                </a:p>
              </p:txBody>
            </p:sp>
            <p:sp>
              <p:nvSpPr>
                <p:cNvPr id="104" name="Rectangle 103"/>
                <p:cNvSpPr/>
                <p:nvPr/>
              </p:nvSpPr>
              <p:spPr>
                <a:xfrm>
                  <a:off x="5435579" y="1424314"/>
                  <a:ext cx="332908" cy="635300"/>
                </a:xfrm>
                <a:prstGeom prst="rect">
                  <a:avLst/>
                </a:prstGeom>
                <a:no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99221"/>
                  <a:endParaRPr lang="en-US" sz="1378" dirty="0">
                    <a:solidFill>
                      <a:schemeClr val="tx1"/>
                    </a:solidFill>
                  </a:endParaRPr>
                </a:p>
              </p:txBody>
            </p:sp>
            <p:sp>
              <p:nvSpPr>
                <p:cNvPr id="107" name="Rectangle 106"/>
                <p:cNvSpPr/>
                <p:nvPr/>
              </p:nvSpPr>
              <p:spPr>
                <a:xfrm>
                  <a:off x="5088776" y="1444884"/>
                  <a:ext cx="199312" cy="593588"/>
                </a:xfrm>
                <a:prstGeom prst="rect">
                  <a:avLst/>
                </a:prstGeom>
                <a:solidFill>
                  <a:schemeClr val="accent1"/>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99221"/>
                  <a:endParaRPr lang="en-US" sz="1378" dirty="0">
                    <a:solidFill>
                      <a:schemeClr val="tx1"/>
                    </a:solidFill>
                  </a:endParaRPr>
                </a:p>
              </p:txBody>
            </p:sp>
            <p:sp>
              <p:nvSpPr>
                <p:cNvPr id="108" name="Rectangle 107"/>
                <p:cNvSpPr/>
                <p:nvPr/>
              </p:nvSpPr>
              <p:spPr>
                <a:xfrm>
                  <a:off x="5021980" y="1424314"/>
                  <a:ext cx="332908" cy="635300"/>
                </a:xfrm>
                <a:prstGeom prst="rect">
                  <a:avLst/>
                </a:prstGeom>
                <a:no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99221"/>
                  <a:endParaRPr lang="en-US" sz="1378" dirty="0">
                    <a:solidFill>
                      <a:schemeClr val="tx1"/>
                    </a:solidFill>
                  </a:endParaRPr>
                </a:p>
              </p:txBody>
            </p:sp>
            <p:sp>
              <p:nvSpPr>
                <p:cNvPr id="109" name="Rectangle 108"/>
                <p:cNvSpPr/>
                <p:nvPr/>
              </p:nvSpPr>
              <p:spPr>
                <a:xfrm>
                  <a:off x="3799546" y="2103003"/>
                  <a:ext cx="199312" cy="593588"/>
                </a:xfrm>
                <a:prstGeom prst="rect">
                  <a:avLst/>
                </a:prstGeom>
                <a:solidFill>
                  <a:schemeClr val="accent1"/>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99221"/>
                  <a:endParaRPr lang="en-US" sz="1378" dirty="0">
                    <a:solidFill>
                      <a:schemeClr val="tx1"/>
                    </a:solidFill>
                  </a:endParaRPr>
                </a:p>
              </p:txBody>
            </p:sp>
            <p:sp>
              <p:nvSpPr>
                <p:cNvPr id="110" name="Rectangle 109"/>
                <p:cNvSpPr/>
                <p:nvPr/>
              </p:nvSpPr>
              <p:spPr>
                <a:xfrm>
                  <a:off x="4224288" y="2103003"/>
                  <a:ext cx="199312" cy="593588"/>
                </a:xfrm>
                <a:prstGeom prst="rect">
                  <a:avLst/>
                </a:prstGeom>
                <a:solidFill>
                  <a:schemeClr val="accent1"/>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99221"/>
                  <a:endParaRPr lang="en-US" sz="1378" dirty="0">
                    <a:solidFill>
                      <a:schemeClr val="tx1"/>
                    </a:solidFill>
                  </a:endParaRPr>
                </a:p>
              </p:txBody>
            </p:sp>
            <p:sp>
              <p:nvSpPr>
                <p:cNvPr id="111" name="Rectangle 110"/>
                <p:cNvSpPr/>
                <p:nvPr/>
              </p:nvSpPr>
              <p:spPr>
                <a:xfrm>
                  <a:off x="4657344" y="2103003"/>
                  <a:ext cx="199312" cy="593588"/>
                </a:xfrm>
                <a:prstGeom prst="rect">
                  <a:avLst/>
                </a:prstGeom>
                <a:solidFill>
                  <a:schemeClr val="accent1"/>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99221"/>
                  <a:endParaRPr lang="en-US" sz="1378" dirty="0">
                    <a:solidFill>
                      <a:schemeClr val="tx1"/>
                    </a:solidFill>
                  </a:endParaRPr>
                </a:p>
              </p:txBody>
            </p:sp>
            <p:sp>
              <p:nvSpPr>
                <p:cNvPr id="112" name="Rectangle 111"/>
                <p:cNvSpPr/>
                <p:nvPr/>
              </p:nvSpPr>
              <p:spPr>
                <a:xfrm>
                  <a:off x="5502824" y="2103003"/>
                  <a:ext cx="199312" cy="593588"/>
                </a:xfrm>
                <a:prstGeom prst="rect">
                  <a:avLst/>
                </a:prstGeom>
                <a:solidFill>
                  <a:schemeClr val="accent1"/>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99221"/>
                  <a:endParaRPr lang="en-US" sz="1378" dirty="0">
                    <a:solidFill>
                      <a:schemeClr val="tx1"/>
                    </a:solidFill>
                  </a:endParaRPr>
                </a:p>
              </p:txBody>
            </p:sp>
            <p:sp>
              <p:nvSpPr>
                <p:cNvPr id="113" name="Rectangle 112"/>
                <p:cNvSpPr/>
                <p:nvPr/>
              </p:nvSpPr>
              <p:spPr>
                <a:xfrm>
                  <a:off x="5022705" y="2082146"/>
                  <a:ext cx="332908" cy="635300"/>
                </a:xfrm>
                <a:prstGeom prst="rect">
                  <a:avLst/>
                </a:prstGeom>
                <a:no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99221"/>
                  <a:endParaRPr lang="en-US" sz="1378" dirty="0">
                    <a:solidFill>
                      <a:schemeClr val="tx1"/>
                    </a:solidFill>
                  </a:endParaRPr>
                </a:p>
              </p:txBody>
            </p:sp>
            <p:sp>
              <p:nvSpPr>
                <p:cNvPr id="114" name="Rectangle 113"/>
                <p:cNvSpPr/>
                <p:nvPr/>
              </p:nvSpPr>
              <p:spPr>
                <a:xfrm>
                  <a:off x="5080613" y="2103003"/>
                  <a:ext cx="199312" cy="593588"/>
                </a:xfrm>
                <a:prstGeom prst="rect">
                  <a:avLst/>
                </a:prstGeom>
                <a:solidFill>
                  <a:schemeClr val="accent1"/>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99221"/>
                  <a:endParaRPr lang="en-US" sz="1378" dirty="0">
                    <a:solidFill>
                      <a:schemeClr val="tx1"/>
                    </a:solidFill>
                  </a:endParaRPr>
                </a:p>
              </p:txBody>
            </p:sp>
            <p:sp>
              <p:nvSpPr>
                <p:cNvPr id="115" name="Rectangle 114"/>
                <p:cNvSpPr/>
                <p:nvPr/>
              </p:nvSpPr>
              <p:spPr>
                <a:xfrm>
                  <a:off x="5435408" y="2082146"/>
                  <a:ext cx="332908" cy="635300"/>
                </a:xfrm>
                <a:prstGeom prst="rect">
                  <a:avLst/>
                </a:prstGeom>
                <a:no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99221"/>
                  <a:endParaRPr lang="en-US" sz="1378" dirty="0">
                    <a:solidFill>
                      <a:schemeClr val="tx1"/>
                    </a:solidFill>
                  </a:endParaRPr>
                </a:p>
              </p:txBody>
            </p:sp>
            <p:sp>
              <p:nvSpPr>
                <p:cNvPr id="116" name="Rectangle 115"/>
                <p:cNvSpPr/>
                <p:nvPr/>
              </p:nvSpPr>
              <p:spPr>
                <a:xfrm>
                  <a:off x="4587270" y="2085380"/>
                  <a:ext cx="332908" cy="635300"/>
                </a:xfrm>
                <a:prstGeom prst="rect">
                  <a:avLst/>
                </a:prstGeom>
                <a:no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99221"/>
                  <a:endParaRPr lang="en-US" sz="1378" dirty="0">
                    <a:solidFill>
                      <a:schemeClr val="tx1"/>
                    </a:solidFill>
                  </a:endParaRPr>
                </a:p>
              </p:txBody>
            </p:sp>
            <p:sp>
              <p:nvSpPr>
                <p:cNvPr id="117" name="Rectangle 116"/>
                <p:cNvSpPr/>
                <p:nvPr/>
              </p:nvSpPr>
              <p:spPr>
                <a:xfrm>
                  <a:off x="4152731" y="2082146"/>
                  <a:ext cx="332908" cy="635300"/>
                </a:xfrm>
                <a:prstGeom prst="rect">
                  <a:avLst/>
                </a:prstGeom>
                <a:no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99221"/>
                  <a:endParaRPr lang="en-US" sz="1378" dirty="0">
                    <a:solidFill>
                      <a:schemeClr val="tx1"/>
                    </a:solidFill>
                  </a:endParaRPr>
                </a:p>
              </p:txBody>
            </p:sp>
            <p:sp>
              <p:nvSpPr>
                <p:cNvPr id="118" name="Rectangle 117"/>
                <p:cNvSpPr/>
                <p:nvPr/>
              </p:nvSpPr>
              <p:spPr>
                <a:xfrm>
                  <a:off x="3719329" y="2082146"/>
                  <a:ext cx="344670" cy="635300"/>
                </a:xfrm>
                <a:prstGeom prst="rect">
                  <a:avLst/>
                </a:prstGeom>
                <a:no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99221"/>
                  <a:endParaRPr lang="en-US" sz="1378" dirty="0">
                    <a:solidFill>
                      <a:schemeClr val="tx1"/>
                    </a:solidFill>
                  </a:endParaRPr>
                </a:p>
              </p:txBody>
            </p:sp>
          </p:grpSp>
          <p:grpSp>
            <p:nvGrpSpPr>
              <p:cNvPr id="60" name="Group 59"/>
              <p:cNvGrpSpPr/>
              <p:nvPr/>
            </p:nvGrpSpPr>
            <p:grpSpPr>
              <a:xfrm>
                <a:off x="1497355" y="3031220"/>
                <a:ext cx="910883" cy="203854"/>
                <a:chOff x="4348871" y="1572581"/>
                <a:chExt cx="932119" cy="815420"/>
              </a:xfrm>
            </p:grpSpPr>
            <p:sp>
              <p:nvSpPr>
                <p:cNvPr id="80" name="Rectangle 79"/>
                <p:cNvSpPr/>
                <p:nvPr/>
              </p:nvSpPr>
              <p:spPr>
                <a:xfrm>
                  <a:off x="4348871" y="1572581"/>
                  <a:ext cx="932119" cy="815420"/>
                </a:xfrm>
                <a:prstGeom prst="rect">
                  <a:avLst/>
                </a:prstGeom>
                <a:noFill/>
                <a:ln>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99221"/>
                  <a:endParaRPr lang="en-US" sz="1378" dirty="0">
                    <a:solidFill>
                      <a:schemeClr val="tx1"/>
                    </a:solidFill>
                  </a:endParaRPr>
                </a:p>
              </p:txBody>
            </p:sp>
            <p:cxnSp>
              <p:nvCxnSpPr>
                <p:cNvPr id="82" name="Straight Connector 81"/>
                <p:cNvCxnSpPr/>
                <p:nvPr/>
              </p:nvCxnSpPr>
              <p:spPr>
                <a:xfrm>
                  <a:off x="4414188" y="1927780"/>
                  <a:ext cx="788504" cy="1586"/>
                </a:xfrm>
                <a:prstGeom prst="line">
                  <a:avLst/>
                </a:prstGeom>
                <a:ln w="82550">
                  <a:solidFill>
                    <a:srgbClr val="FFFF00"/>
                  </a:solidFill>
                </a:ln>
              </p:spPr>
              <p:style>
                <a:lnRef idx="1">
                  <a:schemeClr val="accent1"/>
                </a:lnRef>
                <a:fillRef idx="0">
                  <a:schemeClr val="accent1"/>
                </a:fillRef>
                <a:effectRef idx="0">
                  <a:schemeClr val="accent1"/>
                </a:effectRef>
                <a:fontRef idx="minor">
                  <a:schemeClr val="tx1"/>
                </a:fontRef>
              </p:style>
            </p:cxnSp>
          </p:grpSp>
          <p:sp>
            <p:nvSpPr>
              <p:cNvPr id="61" name="TextBox 60"/>
              <p:cNvSpPr txBox="1"/>
              <p:nvPr/>
            </p:nvSpPr>
            <p:spPr>
              <a:xfrm>
                <a:off x="11688" y="3254592"/>
                <a:ext cx="1947112" cy="400951"/>
              </a:xfrm>
              <a:prstGeom prst="rect">
                <a:avLst/>
              </a:prstGeom>
              <a:noFill/>
            </p:spPr>
            <p:txBody>
              <a:bodyPr wrap="square" lIns="182880" tIns="146304" rIns="182880" bIns="146304" rtlCol="0">
                <a:spAutoFit/>
              </a:bodyPr>
              <a:lstStyle/>
              <a:p>
                <a:pPr>
                  <a:lnSpc>
                    <a:spcPct val="90000"/>
                  </a:lnSpc>
                  <a:spcAft>
                    <a:spcPts val="600"/>
                  </a:spcAft>
                </a:pPr>
                <a:endParaRPr lang="en-US" sz="1000" dirty="0">
                  <a:gradFill>
                    <a:gsLst>
                      <a:gs pos="2917">
                        <a:schemeClr val="tx1"/>
                      </a:gs>
                      <a:gs pos="30000">
                        <a:schemeClr val="tx1"/>
                      </a:gs>
                    </a:gsLst>
                    <a:lin ang="5400000" scaled="0"/>
                  </a:gradFill>
                </a:endParaRPr>
              </a:p>
            </p:txBody>
          </p:sp>
          <p:sp>
            <p:nvSpPr>
              <p:cNvPr id="62" name="TextBox 61"/>
              <p:cNvSpPr txBox="1"/>
              <p:nvPr/>
            </p:nvSpPr>
            <p:spPr>
              <a:xfrm>
                <a:off x="1809059" y="3235479"/>
                <a:ext cx="1331927" cy="400951"/>
              </a:xfrm>
              <a:prstGeom prst="rect">
                <a:avLst/>
              </a:prstGeom>
              <a:noFill/>
            </p:spPr>
            <p:txBody>
              <a:bodyPr wrap="square" lIns="182880" tIns="146304" rIns="182880" bIns="146304" rtlCol="0">
                <a:spAutoFit/>
              </a:bodyPr>
              <a:lstStyle/>
              <a:p>
                <a:pPr>
                  <a:lnSpc>
                    <a:spcPct val="90000"/>
                  </a:lnSpc>
                  <a:spcAft>
                    <a:spcPts val="600"/>
                  </a:spcAft>
                </a:pPr>
                <a:endParaRPr lang="en-US" sz="1000" dirty="0">
                  <a:gradFill>
                    <a:gsLst>
                      <a:gs pos="2917">
                        <a:schemeClr val="tx1"/>
                      </a:gs>
                      <a:gs pos="30000">
                        <a:schemeClr val="tx1"/>
                      </a:gs>
                    </a:gsLst>
                    <a:lin ang="5400000" scaled="0"/>
                  </a:gradFill>
                </a:endParaRPr>
              </a:p>
            </p:txBody>
          </p:sp>
          <p:grpSp>
            <p:nvGrpSpPr>
              <p:cNvPr id="63" name="Group 62"/>
              <p:cNvGrpSpPr/>
              <p:nvPr/>
            </p:nvGrpSpPr>
            <p:grpSpPr>
              <a:xfrm>
                <a:off x="2484341" y="3020308"/>
                <a:ext cx="816624" cy="234284"/>
                <a:chOff x="4267200" y="1524006"/>
                <a:chExt cx="835663" cy="937141"/>
              </a:xfrm>
            </p:grpSpPr>
            <p:sp>
              <p:nvSpPr>
                <p:cNvPr id="65" name="Rectangle 64"/>
                <p:cNvSpPr/>
                <p:nvPr/>
              </p:nvSpPr>
              <p:spPr>
                <a:xfrm>
                  <a:off x="4267200" y="1524006"/>
                  <a:ext cx="835663" cy="937141"/>
                </a:xfrm>
                <a:prstGeom prst="rect">
                  <a:avLst/>
                </a:prstGeom>
                <a:noFill/>
                <a:ln>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99221"/>
                  <a:endParaRPr lang="en-US" sz="1378" dirty="0">
                    <a:solidFill>
                      <a:schemeClr val="tx1"/>
                    </a:solidFill>
                  </a:endParaRPr>
                </a:p>
              </p:txBody>
            </p:sp>
            <p:cxnSp>
              <p:nvCxnSpPr>
                <p:cNvPr id="78" name="Straight Connector 77"/>
                <p:cNvCxnSpPr/>
                <p:nvPr/>
              </p:nvCxnSpPr>
              <p:spPr>
                <a:xfrm>
                  <a:off x="4289085" y="1967278"/>
                  <a:ext cx="788504" cy="1586"/>
                </a:xfrm>
                <a:prstGeom prst="line">
                  <a:avLst/>
                </a:prstGeom>
                <a:ln w="82550">
                  <a:solidFill>
                    <a:srgbClr val="FFFF00"/>
                  </a:solidFill>
                </a:ln>
              </p:spPr>
              <p:style>
                <a:lnRef idx="1">
                  <a:schemeClr val="accent1"/>
                </a:lnRef>
                <a:fillRef idx="0">
                  <a:schemeClr val="accent1"/>
                </a:fillRef>
                <a:effectRef idx="0">
                  <a:schemeClr val="accent1"/>
                </a:effectRef>
                <a:fontRef idx="minor">
                  <a:schemeClr val="tx1"/>
                </a:fontRef>
              </p:style>
            </p:cxnSp>
          </p:grpSp>
        </p:grpSp>
      </p:grpSp>
      <p:sp>
        <p:nvSpPr>
          <p:cNvPr id="121" name="Rectangle 120"/>
          <p:cNvSpPr/>
          <p:nvPr/>
        </p:nvSpPr>
        <p:spPr bwMode="auto">
          <a:xfrm>
            <a:off x="6194451" y="2336933"/>
            <a:ext cx="1369987" cy="751372"/>
          </a:xfrm>
          <a:prstGeom prst="rect">
            <a:avLst/>
          </a:prstGeom>
          <a:solidFill>
            <a:srgbClr val="DC3C00"/>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3" rIns="182854" bIns="146283" numCol="1" spcCol="0" rtlCol="0" fromWordArt="0" anchor="t" anchorCtr="0" forceAA="0" compatLnSpc="1">
            <a:prstTxWarp prst="textNoShape">
              <a:avLst/>
            </a:prstTxWarp>
            <a:noAutofit/>
          </a:bodyPr>
          <a:lstStyle/>
          <a:p>
            <a:pPr algn="ctr" defTabSz="932293" fontAlgn="base">
              <a:lnSpc>
                <a:spcPct val="90000"/>
              </a:lnSpc>
              <a:spcBef>
                <a:spcPct val="0"/>
              </a:spcBef>
              <a:spcAft>
                <a:spcPct val="0"/>
              </a:spcAft>
            </a:pPr>
            <a:endParaRPr lang="en-US" sz="1599" dirty="0">
              <a:solidFill>
                <a:schemeClr val="bg1"/>
              </a:solidFill>
              <a:ea typeface="Segoe UI" pitchFamily="34" charset="0"/>
              <a:cs typeface="Segoe UI" pitchFamily="34" charset="0"/>
            </a:endParaRPr>
          </a:p>
          <a:p>
            <a:pPr algn="ctr" defTabSz="932293" fontAlgn="base">
              <a:lnSpc>
                <a:spcPct val="90000"/>
              </a:lnSpc>
              <a:spcBef>
                <a:spcPct val="0"/>
              </a:spcBef>
              <a:spcAft>
                <a:spcPct val="0"/>
              </a:spcAft>
            </a:pPr>
            <a:r>
              <a:rPr lang="en-US" sz="1599" dirty="0">
                <a:solidFill>
                  <a:schemeClr val="bg1"/>
                </a:solidFill>
                <a:ea typeface="Segoe UI" pitchFamily="34" charset="0"/>
                <a:cs typeface="Segoe UI" pitchFamily="34" charset="0"/>
              </a:rPr>
              <a:t>HOT</a:t>
            </a:r>
          </a:p>
        </p:txBody>
      </p:sp>
      <p:cxnSp>
        <p:nvCxnSpPr>
          <p:cNvPr id="122" name="Straight Connector 121"/>
          <p:cNvCxnSpPr/>
          <p:nvPr/>
        </p:nvCxnSpPr>
        <p:spPr>
          <a:xfrm>
            <a:off x="6181296" y="3175133"/>
            <a:ext cx="0" cy="648427"/>
          </a:xfrm>
          <a:prstGeom prst="line">
            <a:avLst/>
          </a:prstGeom>
          <a:ln>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123" name="TextBox 122"/>
          <p:cNvSpPr txBox="1"/>
          <p:nvPr/>
        </p:nvSpPr>
        <p:spPr>
          <a:xfrm>
            <a:off x="3940255" y="3632863"/>
            <a:ext cx="1549662" cy="461665"/>
          </a:xfrm>
          <a:prstGeom prst="rect">
            <a:avLst/>
          </a:prstGeom>
          <a:noFill/>
        </p:spPr>
        <p:txBody>
          <a:bodyPr wrap="square" lIns="182880" tIns="146304" rIns="182880" bIns="146304" rtlCol="0">
            <a:spAutoFit/>
          </a:bodyPr>
          <a:lstStyle/>
          <a:p>
            <a:pPr>
              <a:lnSpc>
                <a:spcPct val="90000"/>
              </a:lnSpc>
              <a:spcAft>
                <a:spcPts val="600"/>
              </a:spcAft>
            </a:pPr>
            <a:r>
              <a:rPr lang="en-US" sz="1200" dirty="0"/>
              <a:t>Delta row groups</a:t>
            </a:r>
          </a:p>
        </p:txBody>
      </p:sp>
      <p:sp>
        <p:nvSpPr>
          <p:cNvPr id="47" name="TextBox 46"/>
          <p:cNvSpPr txBox="1"/>
          <p:nvPr/>
        </p:nvSpPr>
        <p:spPr>
          <a:xfrm>
            <a:off x="1" y="6642289"/>
            <a:ext cx="3806190" cy="352236"/>
          </a:xfrm>
          <a:prstGeom prst="rect">
            <a:avLst/>
          </a:prstGeom>
          <a:noFill/>
        </p:spPr>
        <p:txBody>
          <a:bodyPr wrap="square" lIns="365760" tIns="146304" rIns="182880" bIns="146304" rtlCol="0" anchor="ctr" anchorCtr="0">
            <a:noAutofit/>
          </a:bodyPr>
          <a:lstStyle/>
          <a:p>
            <a:pPr>
              <a:lnSpc>
                <a:spcPct val="90000"/>
              </a:lnSpc>
              <a:spcAft>
                <a:spcPts val="600"/>
              </a:spcAft>
            </a:pPr>
            <a:r>
              <a:rPr lang="en-US" sz="1400" dirty="0">
                <a:solidFill>
                  <a:schemeClr val="bg1"/>
                </a:solidFill>
                <a:latin typeface="Segoe UI Semibold" panose="020B0702040204020203" pitchFamily="34" charset="0"/>
                <a:ea typeface="Segoe UI Black" panose="020B0A02040204020203" pitchFamily="34" charset="0"/>
                <a:cs typeface="Segoe UI Semibold" panose="020B0702040204020203" pitchFamily="34" charset="0"/>
              </a:rPr>
              <a:t>Performance</a:t>
            </a:r>
          </a:p>
        </p:txBody>
      </p:sp>
    </p:spTree>
    <p:extLst>
      <p:ext uri="{BB962C8B-B14F-4D97-AF65-F5344CB8AC3E}">
        <p14:creationId xmlns:p14="http://schemas.microsoft.com/office/powerpoint/2010/main" val="3221959720"/>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06"/>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48"/>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46"/>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nodeType="clickEffect">
                                  <p:stCondLst>
                                    <p:cond delay="0"/>
                                  </p:stCondLst>
                                  <p:childTnLst>
                                    <p:set>
                                      <p:cBhvr>
                                        <p:cTn id="16" dur="1" fill="hold">
                                          <p:stCondLst>
                                            <p:cond delay="0"/>
                                          </p:stCondLst>
                                        </p:cTn>
                                        <p:tgtEl>
                                          <p:spTgt spid="122"/>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123"/>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52"/>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grpId="0" nodeType="clickEffect">
                                  <p:stCondLst>
                                    <p:cond delay="0"/>
                                  </p:stCondLst>
                                  <p:childTnLst>
                                    <p:set>
                                      <p:cBhvr>
                                        <p:cTn id="24" dur="1" fill="hold">
                                          <p:stCondLst>
                                            <p:cond delay="0"/>
                                          </p:stCondLst>
                                        </p:cTn>
                                        <p:tgtEl>
                                          <p:spTgt spid="12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6" grpId="0"/>
      <p:bldP spid="46" grpId="0" animBg="1"/>
      <p:bldP spid="121" grpId="0" animBg="1"/>
      <p:bldP spid="123" grpId="0"/>
    </p:bldLst>
  </p:timing>
</p:sld>
</file>

<file path=ppt/slides/slide19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aphicFrame>
        <p:nvGraphicFramePr>
          <p:cNvPr id="26" name="Object 25" hidden="1"/>
          <p:cNvGraphicFramePr>
            <a:graphicFrameLocks noChangeAspect="1"/>
          </p:cNvGraphicFramePr>
          <p:nvPr>
            <p:custDataLst>
              <p:tags r:id="rId2"/>
            </p:custDataLst>
            <p:extLst/>
          </p:nvPr>
        </p:nvGraphicFramePr>
        <p:xfrm>
          <a:off x="1589" y="1589"/>
          <a:ext cx="1587" cy="1587"/>
        </p:xfrm>
        <a:graphic>
          <a:graphicData uri="http://schemas.openxmlformats.org/presentationml/2006/ole">
            <mc:AlternateContent xmlns:mc="http://schemas.openxmlformats.org/markup-compatibility/2006">
              <mc:Choice xmlns:v="urn:schemas-microsoft-com:vml" Requires="v">
                <p:oleObj spid="_x0000_s90158" name="think-cell Slide" r:id="rId5" imgW="270" imgH="270" progId="TCLayout.ActiveDocument.1">
                  <p:embed/>
                </p:oleObj>
              </mc:Choice>
              <mc:Fallback>
                <p:oleObj name="think-cell Slide" r:id="rId5" imgW="270" imgH="270" progId="TCLayout.ActiveDocument.1">
                  <p:embed/>
                  <p:pic>
                    <p:nvPicPr>
                      <p:cNvPr id="0" name=""/>
                      <p:cNvPicPr/>
                      <p:nvPr/>
                    </p:nvPicPr>
                    <p:blipFill>
                      <a:blip r:embed="rId6"/>
                      <a:stretch>
                        <a:fillRect/>
                      </a:stretch>
                    </p:blipFill>
                    <p:spPr>
                      <a:xfrm>
                        <a:off x="1589" y="1589"/>
                        <a:ext cx="1587" cy="1587"/>
                      </a:xfrm>
                      <a:prstGeom prst="rect">
                        <a:avLst/>
                      </a:prstGeom>
                    </p:spPr>
                  </p:pic>
                </p:oleObj>
              </mc:Fallback>
            </mc:AlternateContent>
          </a:graphicData>
        </a:graphic>
      </p:graphicFrame>
      <p:sp>
        <p:nvSpPr>
          <p:cNvPr id="11" name="Rectangle 10"/>
          <p:cNvSpPr/>
          <p:nvPr/>
        </p:nvSpPr>
        <p:spPr bwMode="auto">
          <a:xfrm>
            <a:off x="384811" y="1850099"/>
            <a:ext cx="2428728" cy="4114604"/>
          </a:xfrm>
          <a:prstGeom prst="rect">
            <a:avLst/>
          </a:prstGeom>
          <a:solidFill>
            <a:schemeClr val="bg1">
              <a:lumMod val="95000"/>
            </a:schemeClr>
          </a:solidFill>
          <a:ln w="63500">
            <a:solidFill>
              <a:schemeClr val="accent5"/>
            </a:solidFill>
            <a:miter lim="800000"/>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3840480" tIns="182854" rIns="182854" bIns="45713" numCol="1" spcCol="0" rtlCol="0" fromWordArt="0" anchor="t" anchorCtr="0" forceAA="0" compatLnSpc="1">
            <a:prstTxWarp prst="textNoShape">
              <a:avLst/>
            </a:prstTxWarp>
            <a:noAutofit/>
          </a:bodyPr>
          <a:lstStyle/>
          <a:p>
            <a:pPr defTabSz="931954"/>
            <a:endParaRPr lang="en-US" sz="2000" dirty="0">
              <a:solidFill>
                <a:srgbClr val="505050"/>
              </a:solidFill>
              <a:latin typeface="Segoe UI Semibold" panose="020B0702040204020203" pitchFamily="34" charset="0"/>
              <a:ea typeface="Segoe UI" pitchFamily="34" charset="0"/>
              <a:cs typeface="Segoe UI Semibold" panose="020B0702040204020203" pitchFamily="34" charset="0"/>
            </a:endParaRPr>
          </a:p>
        </p:txBody>
      </p:sp>
      <p:sp>
        <p:nvSpPr>
          <p:cNvPr id="19" name="TextBox 18"/>
          <p:cNvSpPr txBox="1"/>
          <p:nvPr/>
        </p:nvSpPr>
        <p:spPr>
          <a:xfrm>
            <a:off x="3118338" y="1599864"/>
            <a:ext cx="9340702" cy="4640614"/>
          </a:xfrm>
          <a:prstGeom prst="rect">
            <a:avLst/>
          </a:prstGeom>
          <a:noFill/>
        </p:spPr>
        <p:txBody>
          <a:bodyPr wrap="square" lIns="91440" tIns="146304" rIns="91440" bIns="146304" rtlCol="0">
            <a:noAutofit/>
          </a:bodyPr>
          <a:lstStyle/>
          <a:p>
            <a:pPr>
              <a:spcBef>
                <a:spcPts val="1600"/>
              </a:spcBef>
              <a:spcAft>
                <a:spcPts val="0"/>
              </a:spcAft>
            </a:pPr>
            <a:r>
              <a:rPr lang="en-US" dirty="0">
                <a:solidFill>
                  <a:schemeClr val="accent5"/>
                </a:solidFill>
                <a:latin typeface="Segoe UI Semilight" panose="020B0402040204020203" pitchFamily="34" charset="0"/>
                <a:cs typeface="Segoe UI Semilight" panose="020B0402040204020203" pitchFamily="34" charset="0"/>
              </a:rPr>
              <a:t>Capability</a:t>
            </a:r>
          </a:p>
          <a:p>
            <a:pPr>
              <a:spcBef>
                <a:spcPts val="1600"/>
              </a:spcBef>
              <a:spcAft>
                <a:spcPts val="0"/>
              </a:spcAft>
            </a:pPr>
            <a:r>
              <a:rPr lang="en-US" sz="1800" dirty="0">
                <a:solidFill>
                  <a:schemeClr val="tx1">
                    <a:lumMod val="90000"/>
                    <a:lumOff val="10000"/>
                  </a:schemeClr>
                </a:solidFill>
                <a:latin typeface="Segoe UI" panose="020B0502040204020203" pitchFamily="34" charset="0"/>
                <a:cs typeface="Segoe UI" panose="020B0502040204020203" pitchFamily="34" charset="0"/>
              </a:rPr>
              <a:t>SSDT-BI and SSMS for Visual Studio 2015</a:t>
            </a:r>
          </a:p>
          <a:p>
            <a:pPr>
              <a:spcBef>
                <a:spcPts val="1600"/>
              </a:spcBef>
              <a:spcAft>
                <a:spcPts val="0"/>
              </a:spcAft>
            </a:pPr>
            <a:r>
              <a:rPr lang="en-US" sz="1800" dirty="0">
                <a:solidFill>
                  <a:schemeClr val="tx1">
                    <a:lumMod val="90000"/>
                    <a:lumOff val="10000"/>
                  </a:schemeClr>
                </a:solidFill>
                <a:latin typeface="Segoe UI" panose="020B0502040204020203" pitchFamily="34" charset="0"/>
                <a:cs typeface="Segoe UI" panose="020B0502040204020203" pitchFamily="34" charset="0"/>
              </a:rPr>
              <a:t>Rich data modeling enhancements</a:t>
            </a:r>
          </a:p>
          <a:p>
            <a:pPr>
              <a:spcBef>
                <a:spcPts val="1600"/>
              </a:spcBef>
              <a:spcAft>
                <a:spcPts val="0"/>
              </a:spcAft>
            </a:pPr>
            <a:r>
              <a:rPr lang="en-US" sz="1800" dirty="0">
                <a:solidFill>
                  <a:schemeClr val="tx1">
                    <a:lumMod val="90000"/>
                    <a:lumOff val="10000"/>
                  </a:schemeClr>
                </a:solidFill>
                <a:latin typeface="Segoe UI" panose="020B0502040204020203" pitchFamily="34" charset="0"/>
                <a:cs typeface="Segoe UI" panose="020B0502040204020203" pitchFamily="34" charset="0"/>
              </a:rPr>
              <a:t>New DAX analytical functions</a:t>
            </a:r>
          </a:p>
          <a:p>
            <a:pPr>
              <a:spcBef>
                <a:spcPts val="1600"/>
              </a:spcBef>
              <a:spcAft>
                <a:spcPts val="0"/>
              </a:spcAft>
            </a:pPr>
            <a:r>
              <a:rPr lang="en-US" sz="1800" dirty="0">
                <a:solidFill>
                  <a:schemeClr val="tx1">
                    <a:lumMod val="90000"/>
                    <a:lumOff val="10000"/>
                  </a:schemeClr>
                </a:solidFill>
                <a:latin typeface="Segoe UI" panose="020B0502040204020203" pitchFamily="34" charset="0"/>
                <a:cs typeface="Segoe UI" panose="020B0502040204020203" pitchFamily="34" charset="0"/>
              </a:rPr>
              <a:t>MDX Query Plan tool for performance optimizations and troubleshooting</a:t>
            </a:r>
          </a:p>
          <a:p>
            <a:pPr>
              <a:spcBef>
                <a:spcPts val="1600"/>
              </a:spcBef>
              <a:spcAft>
                <a:spcPts val="0"/>
              </a:spcAft>
            </a:pPr>
            <a:r>
              <a:rPr lang="en-US" sz="1800" dirty="0">
                <a:solidFill>
                  <a:schemeClr val="tx1">
                    <a:lumMod val="90000"/>
                    <a:lumOff val="10000"/>
                  </a:schemeClr>
                </a:solidFill>
                <a:latin typeface="Segoe UI" panose="020B0502040204020203" pitchFamily="34" charset="0"/>
                <a:cs typeface="Segoe UI" panose="020B0502040204020203" pitchFamily="34" charset="0"/>
              </a:rPr>
              <a:t/>
            </a:r>
            <a:br>
              <a:rPr lang="en-US" sz="1800" dirty="0">
                <a:solidFill>
                  <a:schemeClr val="tx1">
                    <a:lumMod val="90000"/>
                    <a:lumOff val="10000"/>
                  </a:schemeClr>
                </a:solidFill>
                <a:latin typeface="Segoe UI" panose="020B0502040204020203" pitchFamily="34" charset="0"/>
                <a:cs typeface="Segoe UI" panose="020B0502040204020203" pitchFamily="34" charset="0"/>
              </a:rPr>
            </a:br>
            <a:r>
              <a:rPr lang="en-US" dirty="0">
                <a:solidFill>
                  <a:schemeClr val="accent5"/>
                </a:solidFill>
                <a:latin typeface="Segoe UI Semilight" panose="020B0402040204020203" pitchFamily="34" charset="0"/>
                <a:cs typeface="Segoe UI Semilight" panose="020B0402040204020203" pitchFamily="34" charset="0"/>
              </a:rPr>
              <a:t>Benefits</a:t>
            </a:r>
          </a:p>
          <a:p>
            <a:pPr>
              <a:spcBef>
                <a:spcPts val="1600"/>
              </a:spcBef>
              <a:spcAft>
                <a:spcPts val="0"/>
              </a:spcAft>
            </a:pPr>
            <a:r>
              <a:rPr lang="en-US" sz="1800" dirty="0">
                <a:ln>
                  <a:solidFill>
                    <a:srgbClr val="FFFFFF">
                      <a:alpha val="0"/>
                    </a:srgbClr>
                  </a:solidFill>
                </a:ln>
                <a:solidFill>
                  <a:schemeClr val="tx1">
                    <a:lumMod val="90000"/>
                    <a:lumOff val="10000"/>
                  </a:schemeClr>
                </a:solidFill>
                <a:latin typeface="Segoe UI" panose="020B0502040204020203" pitchFamily="34" charset="0"/>
                <a:ea typeface="Segoe UI" panose="020B0502040204020203" pitchFamily="34" charset="0"/>
                <a:cs typeface="Segoe UI" panose="020B0502040204020203" pitchFamily="34" charset="0"/>
              </a:rPr>
              <a:t>Lower BI solution development costs and faster delivery cycles</a:t>
            </a:r>
          </a:p>
          <a:p>
            <a:pPr>
              <a:spcBef>
                <a:spcPts val="1600"/>
              </a:spcBef>
              <a:spcAft>
                <a:spcPts val="0"/>
              </a:spcAft>
            </a:pPr>
            <a:r>
              <a:rPr lang="en-US" sz="1800" dirty="0">
                <a:ln>
                  <a:solidFill>
                    <a:srgbClr val="FFFFFF">
                      <a:alpha val="0"/>
                    </a:srgbClr>
                  </a:solidFill>
                </a:ln>
                <a:solidFill>
                  <a:schemeClr val="tx1">
                    <a:lumMod val="90000"/>
                    <a:lumOff val="10000"/>
                  </a:schemeClr>
                </a:solidFill>
                <a:latin typeface="Segoe UI" panose="020B0502040204020203" pitchFamily="34" charset="0"/>
                <a:ea typeface="Segoe UI" panose="020B0502040204020203" pitchFamily="34" charset="0"/>
                <a:cs typeface="Segoe UI" panose="020B0502040204020203" pitchFamily="34" charset="0"/>
              </a:rPr>
              <a:t>Support for most recent version of Visual Studio to create BI solutions</a:t>
            </a:r>
          </a:p>
          <a:p>
            <a:pPr>
              <a:spcBef>
                <a:spcPts val="1600"/>
              </a:spcBef>
              <a:spcAft>
                <a:spcPts val="0"/>
              </a:spcAft>
            </a:pPr>
            <a:r>
              <a:rPr lang="en-US" sz="1800" dirty="0">
                <a:ln>
                  <a:solidFill>
                    <a:srgbClr val="FFFFFF">
                      <a:alpha val="0"/>
                    </a:srgbClr>
                  </a:solidFill>
                </a:ln>
                <a:solidFill>
                  <a:schemeClr val="tx1">
                    <a:lumMod val="90000"/>
                    <a:lumOff val="10000"/>
                  </a:schemeClr>
                </a:solidFill>
                <a:latin typeface="Segoe UI" panose="020B0502040204020203" pitchFamily="34" charset="0"/>
                <a:ea typeface="Segoe UI" panose="020B0502040204020203" pitchFamily="34" charset="0"/>
                <a:cs typeface="Segoe UI" panose="020B0502040204020203" pitchFamily="34" charset="0"/>
              </a:rPr>
              <a:t>Lower DAX expression complexity through new DAX and SuperDAX functions</a:t>
            </a:r>
          </a:p>
        </p:txBody>
      </p:sp>
      <p:grpSp>
        <p:nvGrpSpPr>
          <p:cNvPr id="6" name="Group 5"/>
          <p:cNvGrpSpPr/>
          <p:nvPr/>
        </p:nvGrpSpPr>
        <p:grpSpPr>
          <a:xfrm>
            <a:off x="841140" y="2311647"/>
            <a:ext cx="1516070" cy="3231664"/>
            <a:chOff x="1417914" y="2311647"/>
            <a:chExt cx="1516070" cy="3231664"/>
          </a:xfrm>
        </p:grpSpPr>
        <p:grpSp>
          <p:nvGrpSpPr>
            <p:cNvPr id="5" name="Group 4"/>
            <p:cNvGrpSpPr/>
            <p:nvPr/>
          </p:nvGrpSpPr>
          <p:grpSpPr>
            <a:xfrm>
              <a:off x="1417914" y="2311647"/>
              <a:ext cx="1516070" cy="3191509"/>
              <a:chOff x="1310918" y="1995475"/>
              <a:chExt cx="1730063" cy="3641989"/>
            </a:xfrm>
          </p:grpSpPr>
          <p:pic>
            <p:nvPicPr>
              <p:cNvPr id="21" name="Picture 119" descr="https://cdn2.iconfinder.com/data/icons/metro-ui-icon-set/512/Visual_Studio_2012.png"/>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1310918" y="1995475"/>
                <a:ext cx="1730062" cy="1730062"/>
              </a:xfrm>
              <a:prstGeom prst="rect">
                <a:avLst/>
              </a:prstGeom>
              <a:noFill/>
              <a:extLst>
                <a:ext uri="{909E8E84-426E-40DD-AFC4-6F175D3DCCD1}">
                  <a14:hiddenFill xmlns:a14="http://schemas.microsoft.com/office/drawing/2010/main">
                    <a:solidFill>
                      <a:srgbClr val="FFFFFF"/>
                    </a:solidFill>
                  </a14:hiddenFill>
                </a:ext>
              </a:extLst>
            </p:spPr>
          </p:pic>
          <p:sp>
            <p:nvSpPr>
              <p:cNvPr id="22" name="TextBox 21"/>
              <p:cNvSpPr txBox="1"/>
              <p:nvPr/>
            </p:nvSpPr>
            <p:spPr>
              <a:xfrm>
                <a:off x="1310919" y="3920171"/>
                <a:ext cx="1730062" cy="1717293"/>
              </a:xfrm>
              <a:prstGeom prst="rect">
                <a:avLst/>
              </a:prstGeom>
              <a:solidFill>
                <a:schemeClr val="accent5"/>
              </a:solidFill>
            </p:spPr>
            <p:txBody>
              <a:bodyPr wrap="square" lIns="0" tIns="0" rIns="0" bIns="91440" rtlCol="0" anchor="ctr" anchorCtr="0">
                <a:noAutofit/>
              </a:bodyPr>
              <a:lstStyle/>
              <a:p>
                <a:pPr algn="ctr">
                  <a:lnSpc>
                    <a:spcPct val="90000"/>
                  </a:lnSpc>
                  <a:spcAft>
                    <a:spcPts val="600"/>
                  </a:spcAft>
                </a:pPr>
                <a:r>
                  <a:rPr lang="en-US" sz="2800" b="1" dirty="0">
                    <a:solidFill>
                      <a:schemeClr val="bg1"/>
                    </a:solidFill>
                  </a:rPr>
                  <a:t>{JSON}</a:t>
                </a:r>
              </a:p>
            </p:txBody>
          </p:sp>
        </p:grpSp>
        <p:sp>
          <p:nvSpPr>
            <p:cNvPr id="25" name="Rectangle 24"/>
            <p:cNvSpPr/>
            <p:nvPr/>
          </p:nvSpPr>
          <p:spPr bwMode="auto">
            <a:xfrm>
              <a:off x="1421440" y="5497592"/>
              <a:ext cx="1508760" cy="45719"/>
            </a:xfrm>
            <a:prstGeom prst="rect">
              <a:avLst/>
            </a:prstGeom>
            <a:solidFill>
              <a:schemeClr val="bg2">
                <a:lumMod val="9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indent="-342900" algn="ctr" defTabSz="932472" fontAlgn="base">
                <a:lnSpc>
                  <a:spcPct val="90000"/>
                </a:lnSpc>
                <a:spcBef>
                  <a:spcPct val="0"/>
                </a:spcBef>
                <a:spcAft>
                  <a:spcPct val="0"/>
                </a:spcAft>
                <a:buFont typeface="Wingdings 3" panose="05040102010807070707" pitchFamily="18" charset="2"/>
                <a:buChar char="Æ"/>
              </a:pPr>
              <a:endParaRPr lang="en-US" sz="2000" b="1" dirty="0">
                <a:solidFill>
                  <a:schemeClr val="bg1"/>
                </a:solidFill>
                <a:latin typeface="+mj-lt"/>
                <a:ea typeface="Segoe UI" pitchFamily="34" charset="0"/>
                <a:cs typeface="Segoe UI" pitchFamily="34" charset="0"/>
              </a:endParaRPr>
            </a:p>
          </p:txBody>
        </p:sp>
        <p:sp>
          <p:nvSpPr>
            <p:cNvPr id="27" name="Rectangle 26"/>
            <p:cNvSpPr/>
            <p:nvPr/>
          </p:nvSpPr>
          <p:spPr bwMode="auto">
            <a:xfrm>
              <a:off x="1421440" y="3823537"/>
              <a:ext cx="1508760" cy="45719"/>
            </a:xfrm>
            <a:prstGeom prst="rect">
              <a:avLst/>
            </a:prstGeom>
            <a:solidFill>
              <a:schemeClr val="bg2">
                <a:lumMod val="9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indent="-342900" algn="ctr" defTabSz="932472" fontAlgn="base">
                <a:lnSpc>
                  <a:spcPct val="90000"/>
                </a:lnSpc>
                <a:spcBef>
                  <a:spcPct val="0"/>
                </a:spcBef>
                <a:spcAft>
                  <a:spcPct val="0"/>
                </a:spcAft>
                <a:buFont typeface="Wingdings 3" panose="05040102010807070707" pitchFamily="18" charset="2"/>
                <a:buChar char="Æ"/>
              </a:pPr>
              <a:endParaRPr lang="en-US" sz="2000" b="1" dirty="0">
                <a:solidFill>
                  <a:schemeClr val="bg1"/>
                </a:solidFill>
                <a:latin typeface="+mj-lt"/>
                <a:ea typeface="Segoe UI" pitchFamily="34" charset="0"/>
                <a:cs typeface="Segoe UI" pitchFamily="34" charset="0"/>
              </a:endParaRPr>
            </a:p>
          </p:txBody>
        </p:sp>
      </p:grpSp>
      <p:grpSp>
        <p:nvGrpSpPr>
          <p:cNvPr id="32" name="Group 2"/>
          <p:cNvGrpSpPr/>
          <p:nvPr/>
        </p:nvGrpSpPr>
        <p:grpSpPr>
          <a:xfrm>
            <a:off x="-1200" y="6644680"/>
            <a:ext cx="12436794" cy="360996"/>
            <a:chOff x="2577137" y="4614732"/>
            <a:chExt cx="9101124" cy="1390560"/>
          </a:xfrm>
        </p:grpSpPr>
        <p:sp>
          <p:nvSpPr>
            <p:cNvPr id="33" name="TextBox 32"/>
            <p:cNvSpPr txBox="1"/>
            <p:nvPr/>
          </p:nvSpPr>
          <p:spPr>
            <a:xfrm>
              <a:off x="2577137" y="4614732"/>
              <a:ext cx="3034890" cy="1390460"/>
            </a:xfrm>
            <a:prstGeom prst="rect">
              <a:avLst/>
            </a:prstGeom>
            <a:solidFill>
              <a:srgbClr val="FFB900"/>
            </a:solidFill>
          </p:spPr>
          <p:txBody>
            <a:bodyPr wrap="square" lIns="457135" tIns="137141" rIns="365707" rtlCol="0">
              <a:noAutofit/>
            </a:bodyPr>
            <a:lstStyle/>
            <a:p>
              <a:pPr defTabSz="932515" fontAlgn="auto">
                <a:lnSpc>
                  <a:spcPts val="3060"/>
                </a:lnSpc>
                <a:spcBef>
                  <a:spcPts val="0"/>
                </a:spcBef>
                <a:spcAft>
                  <a:spcPts val="0"/>
                </a:spcAft>
              </a:pPr>
              <a:r>
                <a:rPr lang="en-US" sz="2856" dirty="0">
                  <a:solidFill>
                    <a:srgbClr val="FFFFFF"/>
                  </a:solidFill>
                  <a:latin typeface="Segoe UI Light"/>
                  <a:ea typeface="+mn-ea"/>
                  <a:cs typeface="+mn-cs"/>
                </a:rPr>
                <a:t> </a:t>
              </a:r>
            </a:p>
          </p:txBody>
        </p:sp>
        <p:sp>
          <p:nvSpPr>
            <p:cNvPr id="34" name="TextBox 33"/>
            <p:cNvSpPr txBox="1"/>
            <p:nvPr/>
          </p:nvSpPr>
          <p:spPr>
            <a:xfrm>
              <a:off x="5612027" y="4615278"/>
              <a:ext cx="6066234" cy="1390014"/>
            </a:xfrm>
            <a:prstGeom prst="rect">
              <a:avLst/>
            </a:prstGeom>
            <a:solidFill>
              <a:schemeClr val="accent5"/>
            </a:solidFill>
          </p:spPr>
          <p:txBody>
            <a:bodyPr wrap="square" lIns="457135" tIns="137141" rIns="639989" rtlCol="0">
              <a:noAutofit/>
            </a:bodyPr>
            <a:lstStyle/>
            <a:p>
              <a:pPr defTabSz="932055" fontAlgn="auto">
                <a:lnSpc>
                  <a:spcPts val="3001"/>
                </a:lnSpc>
                <a:spcBef>
                  <a:spcPts val="0"/>
                </a:spcBef>
                <a:spcAft>
                  <a:spcPts val="0"/>
                </a:spcAft>
                <a:defRPr/>
              </a:pPr>
              <a:endParaRPr lang="en-US" sz="2856" kern="0" dirty="0">
                <a:solidFill>
                  <a:srgbClr val="FFFFFF"/>
                </a:solidFill>
                <a:latin typeface="Segoe UI Light"/>
                <a:ea typeface="+mn-ea"/>
                <a:cs typeface="+mn-cs"/>
              </a:endParaRPr>
            </a:p>
          </p:txBody>
        </p:sp>
      </p:grpSp>
      <p:sp>
        <p:nvSpPr>
          <p:cNvPr id="20" name="Title 1"/>
          <p:cNvSpPr txBox="1">
            <a:spLocks/>
          </p:cNvSpPr>
          <p:nvPr/>
        </p:nvSpPr>
        <p:spPr>
          <a:xfrm>
            <a:off x="265176" y="411480"/>
            <a:ext cx="11887200" cy="946413"/>
          </a:xfrm>
          <a:prstGeom prst="rect">
            <a:avLst/>
          </a:prstGeom>
        </p:spPr>
        <p:txBody>
          <a:bodyPr/>
          <a:lstStyle>
            <a:lvl1pPr algn="l" defTabSz="931863" rtl="0" fontAlgn="base">
              <a:lnSpc>
                <a:spcPct val="90000"/>
              </a:lnSpc>
              <a:spcBef>
                <a:spcPct val="0"/>
              </a:spcBef>
              <a:spcAft>
                <a:spcPct val="0"/>
              </a:spcAft>
              <a:defRPr lang="en-US" sz="5400" kern="1200" spc="-102" dirty="0">
                <a:ln w="3175">
                  <a:noFill/>
                </a:ln>
                <a:solidFill>
                  <a:schemeClr val="tx1"/>
                </a:solidFill>
                <a:latin typeface="+mj-lt"/>
                <a:ea typeface="ＭＳ Ｐゴシック" charset="0"/>
                <a:cs typeface="Segoe UI" pitchFamily="34" charset="0"/>
              </a:defRPr>
            </a:lvl1pPr>
            <a:lvl2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2pPr>
            <a:lvl3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3pPr>
            <a:lvl4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4pPr>
            <a:lvl5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5pPr>
            <a:lvl6pPr marL="4572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6pPr>
            <a:lvl7pPr marL="9144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7pPr>
            <a:lvl8pPr marL="13716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8pPr>
            <a:lvl9pPr marL="18288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9pPr>
          </a:lstStyle>
          <a:p>
            <a:r>
              <a:rPr lang="en-US" sz="4000" dirty="0"/>
              <a:t>Rich BI application platform</a:t>
            </a:r>
          </a:p>
          <a:p>
            <a:r>
              <a:rPr lang="en-US" sz="3200" dirty="0">
                <a:solidFill>
                  <a:schemeClr val="accent5"/>
                </a:solidFill>
              </a:rPr>
              <a:t>Develop and deliver BI solutions faster and at lower costs</a:t>
            </a:r>
          </a:p>
        </p:txBody>
      </p:sp>
      <p:sp>
        <p:nvSpPr>
          <p:cNvPr id="17" name="TextBox 16"/>
          <p:cNvSpPr txBox="1"/>
          <p:nvPr/>
        </p:nvSpPr>
        <p:spPr>
          <a:xfrm>
            <a:off x="1" y="6642289"/>
            <a:ext cx="3806190" cy="352236"/>
          </a:xfrm>
          <a:prstGeom prst="rect">
            <a:avLst/>
          </a:prstGeom>
          <a:noFill/>
        </p:spPr>
        <p:txBody>
          <a:bodyPr wrap="square" lIns="365760" tIns="146304" rIns="182880" bIns="146304" rtlCol="0" anchor="ctr" anchorCtr="0">
            <a:noAutofit/>
          </a:bodyPr>
          <a:lstStyle/>
          <a:p>
            <a:pPr>
              <a:lnSpc>
                <a:spcPct val="90000"/>
              </a:lnSpc>
              <a:spcAft>
                <a:spcPts val="600"/>
              </a:spcAft>
            </a:pPr>
            <a:r>
              <a:rPr lang="en-US" sz="1400" dirty="0">
                <a:solidFill>
                  <a:schemeClr val="bg1"/>
                </a:solidFill>
                <a:latin typeface="Segoe UI Semibold" panose="020B0702040204020203" pitchFamily="34" charset="0"/>
                <a:ea typeface="Segoe UI Black" panose="020B0A02040204020203" pitchFamily="34" charset="0"/>
                <a:cs typeface="Segoe UI Semibold" panose="020B0702040204020203" pitchFamily="34" charset="0"/>
              </a:rPr>
              <a:t>Scale and manage</a:t>
            </a:r>
          </a:p>
        </p:txBody>
      </p:sp>
    </p:spTree>
    <p:extLst>
      <p:ext uri="{BB962C8B-B14F-4D97-AF65-F5344CB8AC3E}">
        <p14:creationId xmlns:p14="http://schemas.microsoft.com/office/powerpoint/2010/main" val="361564553"/>
      </p:ext>
    </p:extLst>
  </p:cSld>
  <p:clrMapOvr>
    <a:masterClrMapping/>
  </p:clrMapOvr>
  <p:transition>
    <p:fade/>
  </p:transition>
</p:sld>
</file>

<file path=ppt/slides/slide19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 name="Title 1"/>
          <p:cNvSpPr txBox="1">
            <a:spLocks/>
          </p:cNvSpPr>
          <p:nvPr/>
        </p:nvSpPr>
        <p:spPr>
          <a:xfrm>
            <a:off x="274639" y="295276"/>
            <a:ext cx="5364246" cy="2433673"/>
          </a:xfrm>
          <a:prstGeom prst="rect">
            <a:avLst/>
          </a:prstGeom>
        </p:spPr>
        <p:txBody>
          <a:bodyPr vert="horz" wrap="square" lIns="146304" tIns="91440" rIns="146304" bIns="91440" rtlCol="0" anchor="t">
            <a:noAutofit/>
          </a:bodyPr>
          <a:lstStyle>
            <a:lvl1pPr algn="l" defTabSz="931863" rtl="0" fontAlgn="base">
              <a:lnSpc>
                <a:spcPct val="90000"/>
              </a:lnSpc>
              <a:spcBef>
                <a:spcPct val="0"/>
              </a:spcBef>
              <a:spcAft>
                <a:spcPct val="0"/>
              </a:spcAft>
              <a:defRPr lang="en-US" sz="5400" kern="1200" spc="-102">
                <a:ln w="3175">
                  <a:noFill/>
                </a:ln>
                <a:solidFill>
                  <a:schemeClr val="accent4"/>
                </a:solidFill>
                <a:latin typeface="+mj-lt"/>
                <a:ea typeface="ＭＳ Ｐゴシック" charset="0"/>
                <a:cs typeface="Segoe UI" pitchFamily="34" charset="0"/>
              </a:defRPr>
            </a:lvl1pPr>
            <a:lvl2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2pPr>
            <a:lvl3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3pPr>
            <a:lvl4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4pPr>
            <a:lvl5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5pPr>
            <a:lvl6pPr marL="4572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6pPr>
            <a:lvl7pPr marL="9144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7pPr>
            <a:lvl8pPr marL="13716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8pPr>
            <a:lvl9pPr marL="18288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9pPr>
          </a:lstStyle>
          <a:p>
            <a:r>
              <a:rPr lang="en-US" dirty="0">
                <a:solidFill>
                  <a:schemeClr val="accent5"/>
                </a:solidFill>
              </a:rPr>
              <a:t>Master Data Services improvements</a:t>
            </a:r>
          </a:p>
        </p:txBody>
      </p:sp>
    </p:spTree>
    <p:extLst>
      <p:ext uri="{BB962C8B-B14F-4D97-AF65-F5344CB8AC3E}">
        <p14:creationId xmlns:p14="http://schemas.microsoft.com/office/powerpoint/2010/main" val="1814218799"/>
      </p:ext>
    </p:extLst>
  </p:cSld>
  <p:clrMapOvr>
    <a:masterClrMapping/>
  </p:clrMapOvr>
  <p:transition>
    <p:fade/>
  </p:transition>
</p:sld>
</file>

<file path=ppt/slides/slide19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pSp>
        <p:nvGrpSpPr>
          <p:cNvPr id="2" name="Group 1"/>
          <p:cNvGrpSpPr/>
          <p:nvPr/>
        </p:nvGrpSpPr>
        <p:grpSpPr>
          <a:xfrm>
            <a:off x="465443" y="2126265"/>
            <a:ext cx="3657081" cy="3657081"/>
            <a:chOff x="455493" y="2084763"/>
            <a:chExt cx="3585699" cy="3585699"/>
          </a:xfrm>
        </p:grpSpPr>
        <p:sp>
          <p:nvSpPr>
            <p:cNvPr id="19" name="TextBox 18"/>
            <p:cNvSpPr txBox="1"/>
            <p:nvPr/>
          </p:nvSpPr>
          <p:spPr>
            <a:xfrm>
              <a:off x="455493" y="2084763"/>
              <a:ext cx="3585699" cy="3585699"/>
            </a:xfrm>
            <a:prstGeom prst="rect">
              <a:avLst/>
            </a:prstGeom>
            <a:solidFill>
              <a:srgbClr val="C00000"/>
            </a:solidFill>
          </p:spPr>
          <p:txBody>
            <a:bodyPr wrap="square" lIns="182854" tIns="146283" rIns="182854" bIns="146283" rtlCol="0">
              <a:noAutofit/>
            </a:bodyPr>
            <a:lstStyle>
              <a:defPPr>
                <a:defRPr lang="en-US"/>
              </a:defPPr>
              <a:lvl1pPr defTabSz="932688">
                <a:lnSpc>
                  <a:spcPct val="90000"/>
                </a:lnSpc>
                <a:defRPr sz="4000" spc="-30">
                  <a:gradFill>
                    <a:gsLst>
                      <a:gs pos="77483">
                        <a:srgbClr val="FFFFFF"/>
                      </a:gs>
                      <a:gs pos="62252">
                        <a:srgbClr val="FFFFFF"/>
                      </a:gs>
                    </a:gsLst>
                    <a:lin ang="5400000" scaled="0"/>
                  </a:gradFill>
                  <a:latin typeface="Segoe UI Light"/>
                </a:defRPr>
              </a:lvl1pPr>
            </a:lstStyle>
            <a:p>
              <a:pPr defTabSz="931954" fontAlgn="base">
                <a:spcBef>
                  <a:spcPct val="0"/>
                </a:spcBef>
                <a:spcAft>
                  <a:spcPct val="0"/>
                </a:spcAft>
              </a:pPr>
              <a:r>
                <a:rPr lang="en-US" sz="3600" dirty="0">
                  <a:ln>
                    <a:solidFill>
                      <a:srgbClr val="FFFFFF">
                        <a:alpha val="0"/>
                      </a:srgbClr>
                    </a:solidFill>
                  </a:ln>
                  <a:gradFill>
                    <a:gsLst>
                      <a:gs pos="0">
                        <a:srgbClr val="FFFFFF"/>
                      </a:gs>
                      <a:gs pos="100000">
                        <a:srgbClr val="FFFFFF"/>
                      </a:gs>
                    </a:gsLst>
                    <a:lin ang="5400000" scaled="0"/>
                  </a:gradFill>
                  <a:ea typeface="Segoe UI" pitchFamily="34" charset="0"/>
                  <a:cs typeface="Segoe UI" pitchFamily="34" charset="0"/>
                </a:rPr>
                <a:t>Performance and scale</a:t>
              </a:r>
            </a:p>
          </p:txBody>
        </p:sp>
        <p:grpSp>
          <p:nvGrpSpPr>
            <p:cNvPr id="113" name="Group 112"/>
            <p:cNvGrpSpPr/>
            <p:nvPr/>
          </p:nvGrpSpPr>
          <p:grpSpPr>
            <a:xfrm>
              <a:off x="1555014" y="3905674"/>
              <a:ext cx="1386657" cy="1386658"/>
              <a:chOff x="1428494" y="3983494"/>
              <a:chExt cx="1414462" cy="1414463"/>
            </a:xfrm>
          </p:grpSpPr>
          <p:sp>
            <p:nvSpPr>
              <p:cNvPr id="109" name="Donut 108"/>
              <p:cNvSpPr/>
              <p:nvPr/>
            </p:nvSpPr>
            <p:spPr bwMode="auto">
              <a:xfrm>
                <a:off x="1428494" y="3983494"/>
                <a:ext cx="1414462" cy="1414462"/>
              </a:xfrm>
              <a:prstGeom prst="donut">
                <a:avLst>
                  <a:gd name="adj" fmla="val 7423"/>
                </a:avLst>
              </a:prstGeom>
              <a:solidFill>
                <a:schemeClr val="bg1">
                  <a:lumMod val="8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3" rIns="182854" bIns="146283" numCol="1" spcCol="0" rtlCol="0" fromWordArt="0" anchor="t" anchorCtr="0" forceAA="0" compatLnSpc="1">
                <a:prstTxWarp prst="textNoShape">
                  <a:avLst/>
                </a:prstTxWarp>
                <a:noAutofit/>
              </a:bodyPr>
              <a:lstStyle/>
              <a:p>
                <a:pPr marL="342834" indent="-342834" algn="ctr" defTabSz="932293" fontAlgn="base">
                  <a:lnSpc>
                    <a:spcPct val="90000"/>
                  </a:lnSpc>
                  <a:spcBef>
                    <a:spcPct val="0"/>
                  </a:spcBef>
                  <a:spcAft>
                    <a:spcPct val="0"/>
                  </a:spcAft>
                  <a:buFont typeface="Wingdings 3" panose="05040102010807070707" pitchFamily="18" charset="2"/>
                  <a:buChar char="Æ"/>
                </a:pPr>
                <a:endParaRPr lang="en-IN" sz="2000" b="1" dirty="0">
                  <a:solidFill>
                    <a:schemeClr val="bg1"/>
                  </a:solidFill>
                  <a:latin typeface="+mj-lt"/>
                  <a:ea typeface="Segoe UI" pitchFamily="34" charset="0"/>
                  <a:cs typeface="Segoe UI" pitchFamily="34" charset="0"/>
                </a:endParaRPr>
              </a:p>
            </p:txBody>
          </p:sp>
          <p:grpSp>
            <p:nvGrpSpPr>
              <p:cNvPr id="111" name="Group 110"/>
              <p:cNvGrpSpPr/>
              <p:nvPr/>
            </p:nvGrpSpPr>
            <p:grpSpPr>
              <a:xfrm>
                <a:off x="1621657" y="4173291"/>
                <a:ext cx="1006705" cy="796614"/>
                <a:chOff x="1621657" y="4173291"/>
                <a:chExt cx="1006705" cy="796614"/>
              </a:xfrm>
            </p:grpSpPr>
            <p:sp>
              <p:nvSpPr>
                <p:cNvPr id="99" name="Freeform 5"/>
                <p:cNvSpPr>
                  <a:spLocks/>
                </p:cNvSpPr>
                <p:nvPr/>
              </p:nvSpPr>
              <p:spPr bwMode="auto">
                <a:xfrm rot="18900000">
                  <a:off x="1864473" y="4183165"/>
                  <a:ext cx="300038" cy="280988"/>
                </a:xfrm>
                <a:custGeom>
                  <a:avLst/>
                  <a:gdLst>
                    <a:gd name="T0" fmla="*/ 53 w 53"/>
                    <a:gd name="T1" fmla="*/ 22 h 49"/>
                    <a:gd name="T2" fmla="*/ 2 w 53"/>
                    <a:gd name="T3" fmla="*/ 0 h 49"/>
                    <a:gd name="T4" fmla="*/ 0 w 53"/>
                    <a:gd name="T5" fmla="*/ 37 h 49"/>
                    <a:gd name="T6" fmla="*/ 28 w 53"/>
                    <a:gd name="T7" fmla="*/ 49 h 49"/>
                    <a:gd name="T8" fmla="*/ 53 w 53"/>
                    <a:gd name="T9" fmla="*/ 22 h 49"/>
                  </a:gdLst>
                  <a:ahLst/>
                  <a:cxnLst>
                    <a:cxn ang="0">
                      <a:pos x="T0" y="T1"/>
                    </a:cxn>
                    <a:cxn ang="0">
                      <a:pos x="T2" y="T3"/>
                    </a:cxn>
                    <a:cxn ang="0">
                      <a:pos x="T4" y="T5"/>
                    </a:cxn>
                    <a:cxn ang="0">
                      <a:pos x="T6" y="T7"/>
                    </a:cxn>
                    <a:cxn ang="0">
                      <a:pos x="T8" y="T9"/>
                    </a:cxn>
                  </a:cxnLst>
                  <a:rect l="0" t="0" r="r" b="b"/>
                  <a:pathLst>
                    <a:path w="53" h="49">
                      <a:moveTo>
                        <a:pt x="53" y="22"/>
                      </a:moveTo>
                      <a:cubicBezTo>
                        <a:pt x="39" y="9"/>
                        <a:pt x="21" y="2"/>
                        <a:pt x="2" y="0"/>
                      </a:cubicBezTo>
                      <a:cubicBezTo>
                        <a:pt x="0" y="37"/>
                        <a:pt x="0" y="37"/>
                        <a:pt x="0" y="37"/>
                      </a:cubicBezTo>
                      <a:cubicBezTo>
                        <a:pt x="10" y="38"/>
                        <a:pt x="20" y="42"/>
                        <a:pt x="28" y="49"/>
                      </a:cubicBezTo>
                      <a:lnTo>
                        <a:pt x="53" y="22"/>
                      </a:lnTo>
                      <a:close/>
                    </a:path>
                  </a:pathLst>
                </a:custGeom>
                <a:solidFill>
                  <a:schemeClr val="accent1">
                    <a:lumMod val="40000"/>
                    <a:lumOff val="6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endParaRPr lang="en-IN" dirty="0"/>
                </a:p>
              </p:txBody>
            </p:sp>
            <p:sp>
              <p:nvSpPr>
                <p:cNvPr id="100" name="Freeform 6"/>
                <p:cNvSpPr>
                  <a:spLocks/>
                </p:cNvSpPr>
                <p:nvPr/>
              </p:nvSpPr>
              <p:spPr bwMode="auto">
                <a:xfrm rot="18900000">
                  <a:off x="2124042" y="4173291"/>
                  <a:ext cx="280988" cy="302420"/>
                </a:xfrm>
                <a:custGeom>
                  <a:avLst/>
                  <a:gdLst>
                    <a:gd name="T0" fmla="*/ 12 w 49"/>
                    <a:gd name="T1" fmla="*/ 53 h 53"/>
                    <a:gd name="T2" fmla="*/ 49 w 49"/>
                    <a:gd name="T3" fmla="*/ 51 h 53"/>
                    <a:gd name="T4" fmla="*/ 27 w 49"/>
                    <a:gd name="T5" fmla="*/ 0 h 53"/>
                    <a:gd name="T6" fmla="*/ 0 w 49"/>
                    <a:gd name="T7" fmla="*/ 24 h 53"/>
                    <a:gd name="T8" fmla="*/ 12 w 49"/>
                    <a:gd name="T9" fmla="*/ 53 h 53"/>
                  </a:gdLst>
                  <a:ahLst/>
                  <a:cxnLst>
                    <a:cxn ang="0">
                      <a:pos x="T0" y="T1"/>
                    </a:cxn>
                    <a:cxn ang="0">
                      <a:pos x="T2" y="T3"/>
                    </a:cxn>
                    <a:cxn ang="0">
                      <a:pos x="T4" y="T5"/>
                    </a:cxn>
                    <a:cxn ang="0">
                      <a:pos x="T6" y="T7"/>
                    </a:cxn>
                    <a:cxn ang="0">
                      <a:pos x="T8" y="T9"/>
                    </a:cxn>
                  </a:cxnLst>
                  <a:rect l="0" t="0" r="r" b="b"/>
                  <a:pathLst>
                    <a:path w="49" h="53">
                      <a:moveTo>
                        <a:pt x="12" y="53"/>
                      </a:moveTo>
                      <a:cubicBezTo>
                        <a:pt x="49" y="51"/>
                        <a:pt x="49" y="51"/>
                        <a:pt x="49" y="51"/>
                      </a:cubicBezTo>
                      <a:cubicBezTo>
                        <a:pt x="47" y="32"/>
                        <a:pt x="40" y="14"/>
                        <a:pt x="27" y="0"/>
                      </a:cubicBezTo>
                      <a:cubicBezTo>
                        <a:pt x="0" y="24"/>
                        <a:pt x="0" y="24"/>
                        <a:pt x="0" y="24"/>
                      </a:cubicBezTo>
                      <a:cubicBezTo>
                        <a:pt x="7" y="32"/>
                        <a:pt x="11" y="43"/>
                        <a:pt x="12" y="53"/>
                      </a:cubicBezTo>
                      <a:close/>
                    </a:path>
                  </a:pathLst>
                </a:custGeom>
                <a:solidFill>
                  <a:schemeClr val="accent1">
                    <a:lumMod val="60000"/>
                    <a:lumOff val="4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endParaRPr lang="en-IN" dirty="0"/>
                </a:p>
              </p:txBody>
            </p:sp>
            <p:grpSp>
              <p:nvGrpSpPr>
                <p:cNvPr id="110" name="Group 109"/>
                <p:cNvGrpSpPr/>
                <p:nvPr/>
              </p:nvGrpSpPr>
              <p:grpSpPr>
                <a:xfrm>
                  <a:off x="1621657" y="4397457"/>
                  <a:ext cx="1006705" cy="572448"/>
                  <a:chOff x="1621657" y="4397457"/>
                  <a:chExt cx="1006705" cy="572448"/>
                </a:xfrm>
              </p:grpSpPr>
              <p:sp>
                <p:nvSpPr>
                  <p:cNvPr id="101" name="Freeform 7"/>
                  <p:cNvSpPr>
                    <a:spLocks/>
                  </p:cNvSpPr>
                  <p:nvPr/>
                </p:nvSpPr>
                <p:spPr bwMode="auto">
                  <a:xfrm rot="18900000">
                    <a:off x="1621657" y="4424790"/>
                    <a:ext cx="302420" cy="280988"/>
                  </a:xfrm>
                  <a:custGeom>
                    <a:avLst/>
                    <a:gdLst>
                      <a:gd name="T0" fmla="*/ 53 w 53"/>
                      <a:gd name="T1" fmla="*/ 37 h 49"/>
                      <a:gd name="T2" fmla="*/ 51 w 53"/>
                      <a:gd name="T3" fmla="*/ 0 h 49"/>
                      <a:gd name="T4" fmla="*/ 0 w 53"/>
                      <a:gd name="T5" fmla="*/ 21 h 49"/>
                      <a:gd name="T6" fmla="*/ 24 w 53"/>
                      <a:gd name="T7" fmla="*/ 49 h 49"/>
                      <a:gd name="T8" fmla="*/ 53 w 53"/>
                      <a:gd name="T9" fmla="*/ 37 h 49"/>
                    </a:gdLst>
                    <a:ahLst/>
                    <a:cxnLst>
                      <a:cxn ang="0">
                        <a:pos x="T0" y="T1"/>
                      </a:cxn>
                      <a:cxn ang="0">
                        <a:pos x="T2" y="T3"/>
                      </a:cxn>
                      <a:cxn ang="0">
                        <a:pos x="T4" y="T5"/>
                      </a:cxn>
                      <a:cxn ang="0">
                        <a:pos x="T6" y="T7"/>
                      </a:cxn>
                      <a:cxn ang="0">
                        <a:pos x="T8" y="T9"/>
                      </a:cxn>
                    </a:cxnLst>
                    <a:rect l="0" t="0" r="r" b="b"/>
                    <a:pathLst>
                      <a:path w="53" h="49">
                        <a:moveTo>
                          <a:pt x="53" y="37"/>
                        </a:moveTo>
                        <a:cubicBezTo>
                          <a:pt x="51" y="0"/>
                          <a:pt x="51" y="0"/>
                          <a:pt x="51" y="0"/>
                        </a:cubicBezTo>
                        <a:cubicBezTo>
                          <a:pt x="32" y="1"/>
                          <a:pt x="14" y="9"/>
                          <a:pt x="0" y="21"/>
                        </a:cubicBezTo>
                        <a:cubicBezTo>
                          <a:pt x="24" y="49"/>
                          <a:pt x="24" y="49"/>
                          <a:pt x="24" y="49"/>
                        </a:cubicBezTo>
                        <a:cubicBezTo>
                          <a:pt x="32" y="42"/>
                          <a:pt x="43" y="38"/>
                          <a:pt x="53" y="37"/>
                        </a:cubicBezTo>
                        <a:close/>
                      </a:path>
                    </a:pathLst>
                  </a:custGeom>
                  <a:solidFill>
                    <a:schemeClr val="accent1">
                      <a:lumMod val="20000"/>
                      <a:lumOff val="8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endParaRPr lang="en-IN" dirty="0"/>
                  </a:p>
                </p:txBody>
              </p:sp>
              <p:sp>
                <p:nvSpPr>
                  <p:cNvPr id="102" name="Freeform 8"/>
                  <p:cNvSpPr>
                    <a:spLocks/>
                  </p:cNvSpPr>
                  <p:nvPr/>
                </p:nvSpPr>
                <p:spPr bwMode="auto">
                  <a:xfrm rot="18900000">
                    <a:off x="1637773" y="4667485"/>
                    <a:ext cx="278607" cy="302420"/>
                  </a:xfrm>
                  <a:custGeom>
                    <a:avLst/>
                    <a:gdLst>
                      <a:gd name="T0" fmla="*/ 48 w 49"/>
                      <a:gd name="T1" fmla="*/ 23 h 53"/>
                      <a:gd name="T2" fmla="*/ 21 w 49"/>
                      <a:gd name="T3" fmla="*/ 0 h 53"/>
                      <a:gd name="T4" fmla="*/ 0 w 49"/>
                      <a:gd name="T5" fmla="*/ 51 h 53"/>
                      <a:gd name="T6" fmla="*/ 37 w 49"/>
                      <a:gd name="T7" fmla="*/ 53 h 53"/>
                      <a:gd name="T8" fmla="*/ 49 w 49"/>
                      <a:gd name="T9" fmla="*/ 24 h 53"/>
                      <a:gd name="T10" fmla="*/ 48 w 49"/>
                      <a:gd name="T11" fmla="*/ 23 h 53"/>
                    </a:gdLst>
                    <a:ahLst/>
                    <a:cxnLst>
                      <a:cxn ang="0">
                        <a:pos x="T0" y="T1"/>
                      </a:cxn>
                      <a:cxn ang="0">
                        <a:pos x="T2" y="T3"/>
                      </a:cxn>
                      <a:cxn ang="0">
                        <a:pos x="T4" y="T5"/>
                      </a:cxn>
                      <a:cxn ang="0">
                        <a:pos x="T6" y="T7"/>
                      </a:cxn>
                      <a:cxn ang="0">
                        <a:pos x="T8" y="T9"/>
                      </a:cxn>
                      <a:cxn ang="0">
                        <a:pos x="T10" y="T11"/>
                      </a:cxn>
                    </a:cxnLst>
                    <a:rect l="0" t="0" r="r" b="b"/>
                    <a:pathLst>
                      <a:path w="49" h="53">
                        <a:moveTo>
                          <a:pt x="48" y="23"/>
                        </a:moveTo>
                        <a:cubicBezTo>
                          <a:pt x="21" y="0"/>
                          <a:pt x="21" y="0"/>
                          <a:pt x="21" y="0"/>
                        </a:cubicBezTo>
                        <a:cubicBezTo>
                          <a:pt x="8" y="14"/>
                          <a:pt x="1" y="32"/>
                          <a:pt x="0" y="51"/>
                        </a:cubicBezTo>
                        <a:cubicBezTo>
                          <a:pt x="37" y="53"/>
                          <a:pt x="37" y="53"/>
                          <a:pt x="37" y="53"/>
                        </a:cubicBezTo>
                        <a:cubicBezTo>
                          <a:pt x="38" y="42"/>
                          <a:pt x="42" y="32"/>
                          <a:pt x="49" y="24"/>
                        </a:cubicBezTo>
                        <a:cubicBezTo>
                          <a:pt x="48" y="23"/>
                          <a:pt x="48" y="23"/>
                          <a:pt x="48" y="23"/>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endParaRPr lang="en-IN" dirty="0"/>
                  </a:p>
                </p:txBody>
              </p:sp>
              <p:sp>
                <p:nvSpPr>
                  <p:cNvPr id="132" name="Freeform 131"/>
                  <p:cNvSpPr>
                    <a:spLocks/>
                  </p:cNvSpPr>
                  <p:nvPr/>
                </p:nvSpPr>
                <p:spPr bwMode="auto">
                  <a:xfrm rot="18900000">
                    <a:off x="2155256" y="4397457"/>
                    <a:ext cx="473106" cy="380327"/>
                  </a:xfrm>
                  <a:custGeom>
                    <a:avLst/>
                    <a:gdLst>
                      <a:gd name="connsiteX0" fmla="*/ 42335 w 473106"/>
                      <a:gd name="connsiteY0" fmla="*/ 21859 h 380327"/>
                      <a:gd name="connsiteX1" fmla="*/ 61057 w 473106"/>
                      <a:gd name="connsiteY1" fmla="*/ 49049 h 380327"/>
                      <a:gd name="connsiteX2" fmla="*/ 64322 w 473106"/>
                      <a:gd name="connsiteY2" fmla="*/ 64322 h 380327"/>
                      <a:gd name="connsiteX3" fmla="*/ 0 w 473106"/>
                      <a:gd name="connsiteY3" fmla="*/ 0 h 380327"/>
                      <a:gd name="connsiteX4" fmla="*/ 15056 w 473106"/>
                      <a:gd name="connsiteY4" fmla="*/ 3198 h 380327"/>
                      <a:gd name="connsiteX5" fmla="*/ 42335 w 473106"/>
                      <a:gd name="connsiteY5" fmla="*/ 21859 h 380327"/>
                      <a:gd name="connsiteX6" fmla="*/ 473106 w 473106"/>
                      <a:gd name="connsiteY6" fmla="*/ 104320 h 380327"/>
                      <a:gd name="connsiteX7" fmla="*/ 376111 w 473106"/>
                      <a:gd name="connsiteY7" fmla="*/ 371609 h 380327"/>
                      <a:gd name="connsiteX8" fmla="*/ 380327 w 473106"/>
                      <a:gd name="connsiteY8" fmla="*/ 380327 h 380327"/>
                      <a:gd name="connsiteX9" fmla="*/ 222557 w 473106"/>
                      <a:gd name="connsiteY9" fmla="*/ 222557 h 380327"/>
                      <a:gd name="connsiteX10" fmla="*/ 248449 w 473106"/>
                      <a:gd name="connsiteY10" fmla="*/ 160479 h 380327"/>
                      <a:gd name="connsiteX11" fmla="*/ 262000 w 473106"/>
                      <a:gd name="connsiteY11" fmla="*/ 92946 h 380327"/>
                      <a:gd name="connsiteX12" fmla="*/ 473106 w 473106"/>
                      <a:gd name="connsiteY12" fmla="*/ 104320 h 38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73106" h="380327">
                        <a:moveTo>
                          <a:pt x="42335" y="21859"/>
                        </a:moveTo>
                        <a:cubicBezTo>
                          <a:pt x="50181" y="29678"/>
                          <a:pt x="56599" y="38919"/>
                          <a:pt x="61057" y="49049"/>
                        </a:cubicBezTo>
                        <a:lnTo>
                          <a:pt x="64322" y="64322"/>
                        </a:lnTo>
                        <a:lnTo>
                          <a:pt x="0" y="0"/>
                        </a:lnTo>
                        <a:lnTo>
                          <a:pt x="15056" y="3198"/>
                        </a:lnTo>
                        <a:cubicBezTo>
                          <a:pt x="25218" y="7641"/>
                          <a:pt x="34490" y="14039"/>
                          <a:pt x="42335" y="21859"/>
                        </a:cubicBezTo>
                        <a:close/>
                        <a:moveTo>
                          <a:pt x="473106" y="104320"/>
                        </a:moveTo>
                        <a:cubicBezTo>
                          <a:pt x="467401" y="200999"/>
                          <a:pt x="433167" y="297678"/>
                          <a:pt x="376111" y="371609"/>
                        </a:cubicBezTo>
                        <a:lnTo>
                          <a:pt x="380327" y="380327"/>
                        </a:lnTo>
                        <a:lnTo>
                          <a:pt x="222557" y="222557"/>
                        </a:lnTo>
                        <a:lnTo>
                          <a:pt x="248449" y="160479"/>
                        </a:lnTo>
                        <a:cubicBezTo>
                          <a:pt x="254868" y="138442"/>
                          <a:pt x="259147" y="115694"/>
                          <a:pt x="262000" y="92946"/>
                        </a:cubicBezTo>
                        <a:cubicBezTo>
                          <a:pt x="262000" y="92946"/>
                          <a:pt x="262000" y="92946"/>
                          <a:pt x="473106" y="104320"/>
                        </a:cubicBezTo>
                        <a:close/>
                      </a:path>
                    </a:pathLst>
                  </a:custGeom>
                  <a:solidFill>
                    <a:srgbClr val="0088E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noAutofit/>
                  </a:bodyPr>
                  <a:lstStyle/>
                  <a:p>
                    <a:endParaRPr lang="en-IN" dirty="0"/>
                  </a:p>
                </p:txBody>
              </p:sp>
              <p:sp>
                <p:nvSpPr>
                  <p:cNvPr id="131" name="Freeform 130"/>
                  <p:cNvSpPr>
                    <a:spLocks/>
                  </p:cNvSpPr>
                  <p:nvPr/>
                </p:nvSpPr>
                <p:spPr bwMode="auto">
                  <a:xfrm rot="19008074">
                    <a:off x="2111413" y="4447007"/>
                    <a:ext cx="491469" cy="477708"/>
                  </a:xfrm>
                  <a:custGeom>
                    <a:avLst/>
                    <a:gdLst>
                      <a:gd name="connsiteX0" fmla="*/ 145492 w 491469"/>
                      <a:gd name="connsiteY0" fmla="*/ 25592 h 477708"/>
                      <a:gd name="connsiteX1" fmla="*/ 171167 w 491469"/>
                      <a:gd name="connsiteY1" fmla="*/ 85305 h 477708"/>
                      <a:gd name="connsiteX2" fmla="*/ 325218 w 491469"/>
                      <a:gd name="connsiteY2" fmla="*/ 227480 h 477708"/>
                      <a:gd name="connsiteX3" fmla="*/ 325539 w 491469"/>
                      <a:gd name="connsiteY3" fmla="*/ 226709 h 477708"/>
                      <a:gd name="connsiteX4" fmla="*/ 484040 w 491469"/>
                      <a:gd name="connsiteY4" fmla="*/ 385210 h 477708"/>
                      <a:gd name="connsiteX5" fmla="*/ 488807 w 491469"/>
                      <a:gd name="connsiteY5" fmla="*/ 395069 h 477708"/>
                      <a:gd name="connsiteX6" fmla="*/ 473563 w 491469"/>
                      <a:gd name="connsiteY6" fmla="*/ 460647 h 477708"/>
                      <a:gd name="connsiteX7" fmla="*/ 387979 w 491469"/>
                      <a:gd name="connsiteY7" fmla="*/ 460647 h 477708"/>
                      <a:gd name="connsiteX8" fmla="*/ 85584 w 491469"/>
                      <a:gd name="connsiteY8" fmla="*/ 170610 h 477708"/>
                      <a:gd name="connsiteX9" fmla="*/ 0 w 491469"/>
                      <a:gd name="connsiteY9" fmla="*/ 85305 h 477708"/>
                      <a:gd name="connsiteX10" fmla="*/ 85584 w 491469"/>
                      <a:gd name="connsiteY10" fmla="*/ 0 h 477708"/>
                      <a:gd name="connsiteX11" fmla="*/ 145492 w 491469"/>
                      <a:gd name="connsiteY11" fmla="*/ 25592 h 477708"/>
                      <a:gd name="connsiteX0" fmla="*/ 145492 w 491469"/>
                      <a:gd name="connsiteY0" fmla="*/ 25592 h 477708"/>
                      <a:gd name="connsiteX1" fmla="*/ 171167 w 491469"/>
                      <a:gd name="connsiteY1" fmla="*/ 85305 h 477708"/>
                      <a:gd name="connsiteX2" fmla="*/ 325218 w 491469"/>
                      <a:gd name="connsiteY2" fmla="*/ 227480 h 477708"/>
                      <a:gd name="connsiteX3" fmla="*/ 484040 w 491469"/>
                      <a:gd name="connsiteY3" fmla="*/ 385210 h 477708"/>
                      <a:gd name="connsiteX4" fmla="*/ 488807 w 491469"/>
                      <a:gd name="connsiteY4" fmla="*/ 395069 h 477708"/>
                      <a:gd name="connsiteX5" fmla="*/ 473563 w 491469"/>
                      <a:gd name="connsiteY5" fmla="*/ 460647 h 477708"/>
                      <a:gd name="connsiteX6" fmla="*/ 387979 w 491469"/>
                      <a:gd name="connsiteY6" fmla="*/ 460647 h 477708"/>
                      <a:gd name="connsiteX7" fmla="*/ 85584 w 491469"/>
                      <a:gd name="connsiteY7" fmla="*/ 170610 h 477708"/>
                      <a:gd name="connsiteX8" fmla="*/ 0 w 491469"/>
                      <a:gd name="connsiteY8" fmla="*/ 85305 h 477708"/>
                      <a:gd name="connsiteX9" fmla="*/ 85584 w 491469"/>
                      <a:gd name="connsiteY9" fmla="*/ 0 h 477708"/>
                      <a:gd name="connsiteX10" fmla="*/ 145492 w 491469"/>
                      <a:gd name="connsiteY10" fmla="*/ 25592 h 477708"/>
                      <a:gd name="connsiteX0" fmla="*/ 145492 w 491469"/>
                      <a:gd name="connsiteY0" fmla="*/ 25592 h 477708"/>
                      <a:gd name="connsiteX1" fmla="*/ 171167 w 491469"/>
                      <a:gd name="connsiteY1" fmla="*/ 85305 h 477708"/>
                      <a:gd name="connsiteX2" fmla="*/ 484040 w 491469"/>
                      <a:gd name="connsiteY2" fmla="*/ 385210 h 477708"/>
                      <a:gd name="connsiteX3" fmla="*/ 488807 w 491469"/>
                      <a:gd name="connsiteY3" fmla="*/ 395069 h 477708"/>
                      <a:gd name="connsiteX4" fmla="*/ 473563 w 491469"/>
                      <a:gd name="connsiteY4" fmla="*/ 460647 h 477708"/>
                      <a:gd name="connsiteX5" fmla="*/ 387979 w 491469"/>
                      <a:gd name="connsiteY5" fmla="*/ 460647 h 477708"/>
                      <a:gd name="connsiteX6" fmla="*/ 85584 w 491469"/>
                      <a:gd name="connsiteY6" fmla="*/ 170610 h 477708"/>
                      <a:gd name="connsiteX7" fmla="*/ 0 w 491469"/>
                      <a:gd name="connsiteY7" fmla="*/ 85305 h 477708"/>
                      <a:gd name="connsiteX8" fmla="*/ 85584 w 491469"/>
                      <a:gd name="connsiteY8" fmla="*/ 0 h 477708"/>
                      <a:gd name="connsiteX9" fmla="*/ 145492 w 491469"/>
                      <a:gd name="connsiteY9" fmla="*/ 25592 h 477708"/>
                      <a:gd name="connsiteX0" fmla="*/ 145492 w 491469"/>
                      <a:gd name="connsiteY0" fmla="*/ 25592 h 477708"/>
                      <a:gd name="connsiteX1" fmla="*/ 171167 w 491469"/>
                      <a:gd name="connsiteY1" fmla="*/ 85305 h 477708"/>
                      <a:gd name="connsiteX2" fmla="*/ 488807 w 491469"/>
                      <a:gd name="connsiteY2" fmla="*/ 395069 h 477708"/>
                      <a:gd name="connsiteX3" fmla="*/ 473563 w 491469"/>
                      <a:gd name="connsiteY3" fmla="*/ 460647 h 477708"/>
                      <a:gd name="connsiteX4" fmla="*/ 387979 w 491469"/>
                      <a:gd name="connsiteY4" fmla="*/ 460647 h 477708"/>
                      <a:gd name="connsiteX5" fmla="*/ 85584 w 491469"/>
                      <a:gd name="connsiteY5" fmla="*/ 170610 h 477708"/>
                      <a:gd name="connsiteX6" fmla="*/ 0 w 491469"/>
                      <a:gd name="connsiteY6" fmla="*/ 85305 h 477708"/>
                      <a:gd name="connsiteX7" fmla="*/ 85584 w 491469"/>
                      <a:gd name="connsiteY7" fmla="*/ 0 h 477708"/>
                      <a:gd name="connsiteX8" fmla="*/ 145492 w 491469"/>
                      <a:gd name="connsiteY8" fmla="*/ 25592 h 4777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91469" h="477708">
                        <a:moveTo>
                          <a:pt x="145492" y="25592"/>
                        </a:moveTo>
                        <a:cubicBezTo>
                          <a:pt x="161183" y="41231"/>
                          <a:pt x="171167" y="62557"/>
                          <a:pt x="171167" y="85305"/>
                        </a:cubicBezTo>
                        <a:lnTo>
                          <a:pt x="488807" y="395069"/>
                        </a:lnTo>
                        <a:cubicBezTo>
                          <a:pt x="494959" y="416928"/>
                          <a:pt x="490679" y="443586"/>
                          <a:pt x="473563" y="460647"/>
                        </a:cubicBezTo>
                        <a:cubicBezTo>
                          <a:pt x="450740" y="483395"/>
                          <a:pt x="410801" y="483395"/>
                          <a:pt x="387979" y="460647"/>
                        </a:cubicBezTo>
                        <a:lnTo>
                          <a:pt x="85584" y="170610"/>
                        </a:lnTo>
                        <a:cubicBezTo>
                          <a:pt x="39939" y="170610"/>
                          <a:pt x="0" y="136488"/>
                          <a:pt x="0" y="85305"/>
                        </a:cubicBezTo>
                        <a:cubicBezTo>
                          <a:pt x="0" y="39809"/>
                          <a:pt x="39939" y="0"/>
                          <a:pt x="85584" y="0"/>
                        </a:cubicBezTo>
                        <a:cubicBezTo>
                          <a:pt x="108406" y="0"/>
                          <a:pt x="129802" y="9952"/>
                          <a:pt x="145492" y="25592"/>
                        </a:cubicBezTo>
                        <a:close/>
                      </a:path>
                    </a:pathLst>
                  </a:custGeom>
                  <a:solidFill>
                    <a:srgbClr val="FF8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noAutofit/>
                  </a:bodyPr>
                  <a:lstStyle/>
                  <a:p>
                    <a:endParaRPr lang="en-IN" dirty="0"/>
                  </a:p>
                </p:txBody>
              </p:sp>
            </p:grpSp>
          </p:grpSp>
          <p:sp>
            <p:nvSpPr>
              <p:cNvPr id="144" name="Freeform 143"/>
              <p:cNvSpPr/>
              <p:nvPr/>
            </p:nvSpPr>
            <p:spPr bwMode="auto">
              <a:xfrm>
                <a:off x="1791732" y="4041568"/>
                <a:ext cx="1051224" cy="1356389"/>
              </a:xfrm>
              <a:custGeom>
                <a:avLst/>
                <a:gdLst>
                  <a:gd name="connsiteX0" fmla="*/ 623876 w 1051224"/>
                  <a:gd name="connsiteY0" fmla="*/ 0 h 1356389"/>
                  <a:gd name="connsiteX1" fmla="*/ 739413 w 1051224"/>
                  <a:gd name="connsiteY1" fmla="*/ 62711 h 1356389"/>
                  <a:gd name="connsiteX2" fmla="*/ 1051224 w 1051224"/>
                  <a:gd name="connsiteY2" fmla="*/ 649158 h 1356389"/>
                  <a:gd name="connsiteX3" fmla="*/ 343993 w 1051224"/>
                  <a:gd name="connsiteY3" fmla="*/ 1356389 h 1356389"/>
                  <a:gd name="connsiteX4" fmla="*/ 68707 w 1051224"/>
                  <a:gd name="connsiteY4" fmla="*/ 1300812 h 1356389"/>
                  <a:gd name="connsiteX5" fmla="*/ 0 w 1051224"/>
                  <a:gd name="connsiteY5" fmla="*/ 1263518 h 1356389"/>
                  <a:gd name="connsiteX6" fmla="*/ 46310 w 1051224"/>
                  <a:gd name="connsiteY6" fmla="*/ 1169727 h 1356389"/>
                  <a:gd name="connsiteX7" fmla="*/ 109576 w 1051224"/>
                  <a:gd name="connsiteY7" fmla="*/ 1204067 h 1356389"/>
                  <a:gd name="connsiteX8" fmla="*/ 343993 w 1051224"/>
                  <a:gd name="connsiteY8" fmla="*/ 1251393 h 1356389"/>
                  <a:gd name="connsiteX9" fmla="*/ 946228 w 1051224"/>
                  <a:gd name="connsiteY9" fmla="*/ 649158 h 1356389"/>
                  <a:gd name="connsiteX10" fmla="*/ 578410 w 1051224"/>
                  <a:gd name="connsiteY10" fmla="*/ 94250 h 1356389"/>
                  <a:gd name="connsiteX11" fmla="*/ 577481 w 1051224"/>
                  <a:gd name="connsiteY11" fmla="*/ 93961 h 1356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51224" h="1356389">
                    <a:moveTo>
                      <a:pt x="623876" y="0"/>
                    </a:moveTo>
                    <a:lnTo>
                      <a:pt x="739413" y="62711"/>
                    </a:lnTo>
                    <a:cubicBezTo>
                      <a:pt x="927537" y="189806"/>
                      <a:pt x="1051224" y="405038"/>
                      <a:pt x="1051224" y="649158"/>
                    </a:cubicBezTo>
                    <a:cubicBezTo>
                      <a:pt x="1051224" y="1039751"/>
                      <a:pt x="734586" y="1356389"/>
                      <a:pt x="343993" y="1356389"/>
                    </a:cubicBezTo>
                    <a:cubicBezTo>
                      <a:pt x="246345" y="1356389"/>
                      <a:pt x="153319" y="1336599"/>
                      <a:pt x="68707" y="1300812"/>
                    </a:cubicBezTo>
                    <a:lnTo>
                      <a:pt x="0" y="1263518"/>
                    </a:lnTo>
                    <a:lnTo>
                      <a:pt x="46310" y="1169727"/>
                    </a:lnTo>
                    <a:lnTo>
                      <a:pt x="109576" y="1204067"/>
                    </a:lnTo>
                    <a:cubicBezTo>
                      <a:pt x="181627" y="1234541"/>
                      <a:pt x="260842" y="1251393"/>
                      <a:pt x="343993" y="1251393"/>
                    </a:cubicBezTo>
                    <a:cubicBezTo>
                      <a:pt x="676598" y="1251393"/>
                      <a:pt x="946228" y="981763"/>
                      <a:pt x="946228" y="649158"/>
                    </a:cubicBezTo>
                    <a:cubicBezTo>
                      <a:pt x="946228" y="399705"/>
                      <a:pt x="794561" y="185674"/>
                      <a:pt x="578410" y="94250"/>
                    </a:cubicBezTo>
                    <a:lnTo>
                      <a:pt x="577481" y="93961"/>
                    </a:lnTo>
                    <a:close/>
                  </a:path>
                </a:pathLst>
              </a:custGeom>
              <a:solidFill>
                <a:schemeClr val="bg1">
                  <a:lumMod val="6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3" rIns="182854" bIns="146283" numCol="1" spcCol="0" rtlCol="0" fromWordArt="0" anchor="t" anchorCtr="0" forceAA="0" compatLnSpc="1">
                <a:prstTxWarp prst="textNoShape">
                  <a:avLst/>
                </a:prstTxWarp>
                <a:noAutofit/>
              </a:bodyPr>
              <a:lstStyle/>
              <a:p>
                <a:pPr marL="342834" indent="-342834" algn="ctr" defTabSz="932293" fontAlgn="base">
                  <a:lnSpc>
                    <a:spcPct val="90000"/>
                  </a:lnSpc>
                  <a:spcBef>
                    <a:spcPct val="0"/>
                  </a:spcBef>
                  <a:spcAft>
                    <a:spcPct val="0"/>
                  </a:spcAft>
                  <a:buFont typeface="Wingdings 3" panose="05040102010807070707" pitchFamily="18" charset="2"/>
                  <a:buChar char="Æ"/>
                </a:pPr>
                <a:endParaRPr lang="en-IN" sz="2000" b="1" dirty="0">
                  <a:solidFill>
                    <a:schemeClr val="bg1"/>
                  </a:solidFill>
                  <a:latin typeface="+mj-lt"/>
                  <a:ea typeface="Segoe UI" pitchFamily="34" charset="0"/>
                  <a:cs typeface="Segoe UI" pitchFamily="34" charset="0"/>
                </a:endParaRPr>
              </a:p>
            </p:txBody>
          </p:sp>
        </p:grpSp>
      </p:grpSp>
      <p:grpSp>
        <p:nvGrpSpPr>
          <p:cNvPr id="4" name="Group 3"/>
          <p:cNvGrpSpPr/>
          <p:nvPr/>
        </p:nvGrpSpPr>
        <p:grpSpPr>
          <a:xfrm>
            <a:off x="7929484" y="2126264"/>
            <a:ext cx="3657081" cy="3657081"/>
            <a:chOff x="7773845" y="2084762"/>
            <a:chExt cx="3585699" cy="3585699"/>
          </a:xfrm>
        </p:grpSpPr>
        <p:sp>
          <p:nvSpPr>
            <p:cNvPr id="25" name="TextBox 24"/>
            <p:cNvSpPr txBox="1"/>
            <p:nvPr/>
          </p:nvSpPr>
          <p:spPr>
            <a:xfrm>
              <a:off x="7773845" y="2084762"/>
              <a:ext cx="3585699" cy="3585699"/>
            </a:xfrm>
            <a:prstGeom prst="rect">
              <a:avLst/>
            </a:prstGeom>
            <a:solidFill>
              <a:schemeClr val="accent5"/>
            </a:solidFill>
          </p:spPr>
          <p:txBody>
            <a:bodyPr wrap="square" lIns="182854" tIns="146283" rIns="182854" bIns="146283" rtlCol="0">
              <a:noAutofit/>
            </a:bodyPr>
            <a:lstStyle/>
            <a:p>
              <a:pPr defTabSz="932509">
                <a:lnSpc>
                  <a:spcPct val="90000"/>
                </a:lnSpc>
              </a:pPr>
              <a:r>
                <a:rPr lang="en-US" sz="3600" spc="-30" dirty="0">
                  <a:gradFill>
                    <a:gsLst>
                      <a:gs pos="77483">
                        <a:srgbClr val="FFFFFF"/>
                      </a:gs>
                      <a:gs pos="62252">
                        <a:srgbClr val="FFFFFF"/>
                      </a:gs>
                    </a:gsLst>
                    <a:lin ang="5400000" scaled="0"/>
                  </a:gradFill>
                  <a:latin typeface="Segoe UI Light"/>
                </a:rPr>
                <a:t>Security and administration</a:t>
              </a:r>
            </a:p>
          </p:txBody>
        </p:sp>
        <p:grpSp>
          <p:nvGrpSpPr>
            <p:cNvPr id="128" name="Group 127"/>
            <p:cNvGrpSpPr/>
            <p:nvPr/>
          </p:nvGrpSpPr>
          <p:grpSpPr>
            <a:xfrm>
              <a:off x="9009349" y="3924560"/>
              <a:ext cx="1124097" cy="1354313"/>
              <a:chOff x="535014" y="3970765"/>
              <a:chExt cx="432008" cy="555201"/>
            </a:xfrm>
          </p:grpSpPr>
          <p:sp>
            <p:nvSpPr>
              <p:cNvPr id="129" name="Rectangle 74"/>
              <p:cNvSpPr/>
              <p:nvPr>
                <p:custDataLst>
                  <p:tags r:id="rId1"/>
                </p:custDataLst>
              </p:nvPr>
            </p:nvSpPr>
            <p:spPr>
              <a:xfrm>
                <a:off x="535014" y="3970765"/>
                <a:ext cx="432008" cy="555201"/>
              </a:xfrm>
              <a:custGeom>
                <a:avLst/>
                <a:gdLst/>
                <a:ahLst/>
                <a:cxnLst/>
                <a:rect l="l" t="t" r="r" b="b"/>
                <a:pathLst>
                  <a:path w="93101" h="119655">
                    <a:moveTo>
                      <a:pt x="46888" y="61255"/>
                    </a:moveTo>
                    <a:cubicBezTo>
                      <a:pt x="40157" y="61255"/>
                      <a:pt x="34700" y="66712"/>
                      <a:pt x="34700" y="73443"/>
                    </a:cubicBezTo>
                    <a:cubicBezTo>
                      <a:pt x="34700" y="78113"/>
                      <a:pt x="37327" y="82169"/>
                      <a:pt x="41596" y="83438"/>
                    </a:cubicBezTo>
                    <a:lnTo>
                      <a:pt x="38933" y="104741"/>
                    </a:lnTo>
                    <a:lnTo>
                      <a:pt x="55183" y="104741"/>
                    </a:lnTo>
                    <a:lnTo>
                      <a:pt x="52504" y="83305"/>
                    </a:lnTo>
                    <a:cubicBezTo>
                      <a:pt x="56597" y="81937"/>
                      <a:pt x="59076" y="77980"/>
                      <a:pt x="59076" y="73443"/>
                    </a:cubicBezTo>
                    <a:cubicBezTo>
                      <a:pt x="59076" y="66712"/>
                      <a:pt x="53619" y="61255"/>
                      <a:pt x="46888" y="61255"/>
                    </a:cubicBezTo>
                    <a:close/>
                    <a:moveTo>
                      <a:pt x="47468" y="17532"/>
                    </a:moveTo>
                    <a:cubicBezTo>
                      <a:pt x="43681" y="17333"/>
                      <a:pt x="39830" y="18360"/>
                      <a:pt x="36547" y="20648"/>
                    </a:cubicBezTo>
                    <a:cubicBezTo>
                      <a:pt x="29978" y="25222"/>
                      <a:pt x="27348" y="33667"/>
                      <a:pt x="30159" y="41162"/>
                    </a:cubicBezTo>
                    <a:lnTo>
                      <a:pt x="29615" y="41365"/>
                    </a:lnTo>
                    <a:lnTo>
                      <a:pt x="62407" y="41365"/>
                    </a:lnTo>
                    <a:cubicBezTo>
                      <a:pt x="65562" y="34644"/>
                      <a:pt x="63689" y="26692"/>
                      <a:pt x="58003" y="21774"/>
                    </a:cubicBezTo>
                    <a:cubicBezTo>
                      <a:pt x="54976" y="19155"/>
                      <a:pt x="51254" y="17730"/>
                      <a:pt x="47468" y="17532"/>
                    </a:cubicBezTo>
                    <a:close/>
                    <a:moveTo>
                      <a:pt x="48385" y="49"/>
                    </a:moveTo>
                    <a:cubicBezTo>
                      <a:pt x="55959" y="446"/>
                      <a:pt x="63402" y="3297"/>
                      <a:pt x="69456" y="8533"/>
                    </a:cubicBezTo>
                    <a:cubicBezTo>
                      <a:pt x="79598" y="17305"/>
                      <a:pt x="83675" y="30904"/>
                      <a:pt x="78885" y="43093"/>
                    </a:cubicBezTo>
                    <a:cubicBezTo>
                      <a:pt x="87177" y="43906"/>
                      <a:pt x="93101" y="51139"/>
                      <a:pt x="93101" y="59752"/>
                    </a:cubicBezTo>
                    <a:lnTo>
                      <a:pt x="93101" y="119654"/>
                    </a:lnTo>
                    <a:lnTo>
                      <a:pt x="0" y="119655"/>
                    </a:lnTo>
                    <a:lnTo>
                      <a:pt x="0" y="59752"/>
                    </a:lnTo>
                    <a:cubicBezTo>
                      <a:pt x="0" y="51365"/>
                      <a:pt x="5617" y="44289"/>
                      <a:pt x="13654" y="43326"/>
                    </a:cubicBezTo>
                    <a:cubicBezTo>
                      <a:pt x="9060" y="29605"/>
                      <a:pt x="14482" y="14678"/>
                      <a:pt x="26544" y="6281"/>
                    </a:cubicBezTo>
                    <a:cubicBezTo>
                      <a:pt x="33111" y="1706"/>
                      <a:pt x="40813" y="-348"/>
                      <a:pt x="48385" y="49"/>
                    </a:cubicBezTo>
                    <a:close/>
                  </a:path>
                </a:pathLst>
              </a:custGeom>
              <a:solidFill>
                <a:schemeClr val="accent4"/>
              </a:solid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50225"/>
                <a:endParaRPr lang="en-US" sz="1836" dirty="0">
                  <a:solidFill>
                    <a:srgbClr val="FFFFFF"/>
                  </a:solidFill>
                </a:endParaRPr>
              </a:p>
            </p:txBody>
          </p:sp>
          <p:sp>
            <p:nvSpPr>
              <p:cNvPr id="130" name="Freeform 129"/>
              <p:cNvSpPr/>
              <p:nvPr/>
            </p:nvSpPr>
            <p:spPr bwMode="auto">
              <a:xfrm flipH="1">
                <a:off x="563639" y="4188578"/>
                <a:ext cx="328348" cy="325991"/>
              </a:xfrm>
              <a:custGeom>
                <a:avLst/>
                <a:gdLst>
                  <a:gd name="connsiteX0" fmla="*/ 2002754 w 2055898"/>
                  <a:gd name="connsiteY0" fmla="*/ 0 h 2145774"/>
                  <a:gd name="connsiteX1" fmla="*/ 1643743 w 2055898"/>
                  <a:gd name="connsiteY1" fmla="*/ 0 h 2145774"/>
                  <a:gd name="connsiteX2" fmla="*/ 1080505 w 2055898"/>
                  <a:gd name="connsiteY2" fmla="*/ 0 h 2145774"/>
                  <a:gd name="connsiteX3" fmla="*/ 1028538 w 2055898"/>
                  <a:gd name="connsiteY3" fmla="*/ 0 h 2145774"/>
                  <a:gd name="connsiteX4" fmla="*/ 1027360 w 2055898"/>
                  <a:gd name="connsiteY4" fmla="*/ 0 h 2145774"/>
                  <a:gd name="connsiteX5" fmla="*/ 975393 w 2055898"/>
                  <a:gd name="connsiteY5" fmla="*/ 0 h 2145774"/>
                  <a:gd name="connsiteX6" fmla="*/ 412155 w 2055898"/>
                  <a:gd name="connsiteY6" fmla="*/ 0 h 2145774"/>
                  <a:gd name="connsiteX7" fmla="*/ 53144 w 2055898"/>
                  <a:gd name="connsiteY7" fmla="*/ 0 h 2145774"/>
                  <a:gd name="connsiteX8" fmla="*/ 0 w 2055898"/>
                  <a:gd name="connsiteY8" fmla="*/ 53253 h 2145774"/>
                  <a:gd name="connsiteX9" fmla="*/ 0 w 2055898"/>
                  <a:gd name="connsiteY9" fmla="*/ 114342 h 2145774"/>
                  <a:gd name="connsiteX10" fmla="*/ 1781759 w 2055898"/>
                  <a:gd name="connsiteY10" fmla="*/ 2145774 h 2145774"/>
                  <a:gd name="connsiteX11" fmla="*/ 2055898 w 2055898"/>
                  <a:gd name="connsiteY11" fmla="*/ 2145774 h 2145774"/>
                  <a:gd name="connsiteX12" fmla="*/ 2055898 w 2055898"/>
                  <a:gd name="connsiteY12" fmla="*/ 1119360 h 2145774"/>
                  <a:gd name="connsiteX13" fmla="*/ 2055898 w 2055898"/>
                  <a:gd name="connsiteY13" fmla="*/ 1079667 h 2145774"/>
                  <a:gd name="connsiteX14" fmla="*/ 2055898 w 2055898"/>
                  <a:gd name="connsiteY14" fmla="*/ 53253 h 2145774"/>
                  <a:gd name="connsiteX15" fmla="*/ 2002754 w 2055898"/>
                  <a:gd name="connsiteY15" fmla="*/ 0 h 2145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055898" h="2145774">
                    <a:moveTo>
                      <a:pt x="2002754" y="0"/>
                    </a:moveTo>
                    <a:lnTo>
                      <a:pt x="1643743" y="0"/>
                    </a:lnTo>
                    <a:lnTo>
                      <a:pt x="1080505" y="0"/>
                    </a:lnTo>
                    <a:lnTo>
                      <a:pt x="1028538" y="0"/>
                    </a:lnTo>
                    <a:lnTo>
                      <a:pt x="1027360" y="0"/>
                    </a:lnTo>
                    <a:lnTo>
                      <a:pt x="975393" y="0"/>
                    </a:lnTo>
                    <a:lnTo>
                      <a:pt x="412155" y="0"/>
                    </a:lnTo>
                    <a:lnTo>
                      <a:pt x="53144" y="0"/>
                    </a:lnTo>
                    <a:cubicBezTo>
                      <a:pt x="23793" y="0"/>
                      <a:pt x="0" y="23842"/>
                      <a:pt x="0" y="53253"/>
                    </a:cubicBezTo>
                    <a:lnTo>
                      <a:pt x="0" y="114342"/>
                    </a:lnTo>
                    <a:lnTo>
                      <a:pt x="1781759" y="2145774"/>
                    </a:lnTo>
                    <a:lnTo>
                      <a:pt x="2055898" y="2145774"/>
                    </a:lnTo>
                    <a:lnTo>
                      <a:pt x="2055898" y="1119360"/>
                    </a:lnTo>
                    <a:lnTo>
                      <a:pt x="2055898" y="1079667"/>
                    </a:lnTo>
                    <a:lnTo>
                      <a:pt x="2055898" y="53253"/>
                    </a:lnTo>
                    <a:cubicBezTo>
                      <a:pt x="2055898" y="23842"/>
                      <a:pt x="2032105" y="0"/>
                      <a:pt x="2002754" y="0"/>
                    </a:cubicBezTo>
                    <a:close/>
                  </a:path>
                </a:pathLst>
              </a:custGeom>
              <a:solidFill>
                <a:schemeClr val="bg1">
                  <a:alpha val="21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6494" tIns="149195" rIns="186494" bIns="149195" numCol="1" spcCol="0" rtlCol="0" fromWordArt="0" anchor="t" anchorCtr="0" forceAA="0" compatLnSpc="1">
                <a:prstTxWarp prst="textNoShape">
                  <a:avLst/>
                </a:prstTxWarp>
                <a:noAutofit/>
              </a:bodyPr>
              <a:lstStyle/>
              <a:p>
                <a:pPr marL="349656" indent="-349656" algn="ctr" defTabSz="950846">
                  <a:lnSpc>
                    <a:spcPct val="90000"/>
                  </a:lnSpc>
                  <a:buFont typeface="Wingdings 3" panose="05040102010807070707" pitchFamily="18" charset="2"/>
                  <a:buChar char="Æ"/>
                </a:pPr>
                <a:endParaRPr lang="en-IN" sz="2040" b="1" dirty="0">
                  <a:solidFill>
                    <a:srgbClr val="FFFFFF"/>
                  </a:solidFill>
                  <a:latin typeface="Segoe UI Light"/>
                  <a:ea typeface="Segoe UI" pitchFamily="34" charset="0"/>
                  <a:cs typeface="Segoe UI" pitchFamily="34" charset="0"/>
                </a:endParaRPr>
              </a:p>
            </p:txBody>
          </p:sp>
        </p:grpSp>
      </p:grpSp>
      <p:grpSp>
        <p:nvGrpSpPr>
          <p:cNvPr id="5" name="Group 4"/>
          <p:cNvGrpSpPr/>
          <p:nvPr/>
        </p:nvGrpSpPr>
        <p:grpSpPr>
          <a:xfrm>
            <a:off x="4196892" y="2126265"/>
            <a:ext cx="3657081" cy="3657080"/>
            <a:chOff x="4196892" y="2126265"/>
            <a:chExt cx="3657081" cy="3657080"/>
          </a:xfrm>
        </p:grpSpPr>
        <p:sp>
          <p:nvSpPr>
            <p:cNvPr id="134" name="TextBox 133"/>
            <p:cNvSpPr txBox="1"/>
            <p:nvPr/>
          </p:nvSpPr>
          <p:spPr>
            <a:xfrm>
              <a:off x="4196892" y="2126265"/>
              <a:ext cx="3657081" cy="3657080"/>
            </a:xfrm>
            <a:prstGeom prst="rect">
              <a:avLst/>
            </a:prstGeom>
            <a:solidFill>
              <a:srgbClr val="FF8C00"/>
            </a:solidFill>
          </p:spPr>
          <p:txBody>
            <a:bodyPr wrap="square" lIns="182854" tIns="146283" rIns="182854" bIns="146283" rtlCol="0">
              <a:noAutofit/>
            </a:bodyPr>
            <a:lstStyle/>
            <a:p>
              <a:pPr defTabSz="932509">
                <a:lnSpc>
                  <a:spcPct val="90000"/>
                </a:lnSpc>
              </a:pPr>
              <a:r>
                <a:rPr lang="en-US" sz="3600" spc="-30" dirty="0">
                  <a:gradFill>
                    <a:gsLst>
                      <a:gs pos="77483">
                        <a:srgbClr val="FFFFFF"/>
                      </a:gs>
                      <a:gs pos="62252">
                        <a:srgbClr val="FFFFFF"/>
                      </a:gs>
                    </a:gsLst>
                    <a:lin ang="5400000" scaled="0"/>
                  </a:gradFill>
                  <a:latin typeface="Segoe UI Light"/>
                </a:rPr>
                <a:t>Modeling and management</a:t>
              </a:r>
              <a:endParaRPr lang="en-US" sz="3600" b="1" spc="-30" dirty="0">
                <a:gradFill>
                  <a:gsLst>
                    <a:gs pos="2917">
                      <a:srgbClr val="FFFFFF"/>
                    </a:gs>
                    <a:gs pos="100000">
                      <a:srgbClr val="FFFFFF"/>
                    </a:gs>
                  </a:gsLst>
                  <a:lin ang="5400000" scaled="0"/>
                </a:gradFill>
                <a:latin typeface="Segoe UI Light"/>
              </a:endParaRPr>
            </a:p>
          </p:txBody>
        </p:sp>
        <p:grpSp>
          <p:nvGrpSpPr>
            <p:cNvPr id="135" name="Group 175"/>
            <p:cNvGrpSpPr/>
            <p:nvPr/>
          </p:nvGrpSpPr>
          <p:grpSpPr>
            <a:xfrm>
              <a:off x="5313025" y="3942052"/>
              <a:ext cx="1422827" cy="1545083"/>
              <a:chOff x="11160117" y="5295000"/>
              <a:chExt cx="701405" cy="781056"/>
            </a:xfrm>
          </p:grpSpPr>
          <p:sp>
            <p:nvSpPr>
              <p:cNvPr id="136" name="Rectangle 135"/>
              <p:cNvSpPr/>
              <p:nvPr/>
            </p:nvSpPr>
            <p:spPr bwMode="auto">
              <a:xfrm>
                <a:off x="11176000" y="5401735"/>
                <a:ext cx="678082" cy="96656"/>
              </a:xfrm>
              <a:prstGeom prst="rect">
                <a:avLst/>
              </a:prstGeom>
              <a:solidFill>
                <a:schemeClr val="bg1">
                  <a:lumMod val="9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6468" tIns="149174" rIns="186468" bIns="149174" numCol="1" spcCol="0" rtlCol="0" fromWordArt="0" anchor="t" anchorCtr="0" forceAA="0" compatLnSpc="1">
                <a:prstTxWarp prst="textNoShape">
                  <a:avLst/>
                </a:prstTxWarp>
                <a:noAutofit/>
              </a:bodyPr>
              <a:lstStyle/>
              <a:p>
                <a:pPr algn="ctr" defTabSz="950663">
                  <a:lnSpc>
                    <a:spcPct val="90000"/>
                  </a:lnSpc>
                </a:pPr>
                <a:endParaRPr lang="en-US" sz="2040" b="1" dirty="0">
                  <a:solidFill>
                    <a:srgbClr val="FFFFFF"/>
                  </a:solidFill>
                  <a:latin typeface="Segoe UI Light"/>
                  <a:ea typeface="Segoe UI" pitchFamily="34" charset="0"/>
                  <a:cs typeface="Segoe UI" pitchFamily="34" charset="0"/>
                </a:endParaRPr>
              </a:p>
            </p:txBody>
          </p:sp>
          <p:grpSp>
            <p:nvGrpSpPr>
              <p:cNvPr id="137" name="Group 177"/>
              <p:cNvGrpSpPr/>
              <p:nvPr/>
            </p:nvGrpSpPr>
            <p:grpSpPr>
              <a:xfrm>
                <a:off x="11160117" y="5295000"/>
                <a:ext cx="701405" cy="781056"/>
                <a:chOff x="10968488" y="5263514"/>
                <a:chExt cx="729678" cy="812541"/>
              </a:xfrm>
            </p:grpSpPr>
            <p:sp>
              <p:nvSpPr>
                <p:cNvPr id="138" name="Freeform 137"/>
                <p:cNvSpPr/>
                <p:nvPr/>
              </p:nvSpPr>
              <p:spPr bwMode="auto">
                <a:xfrm flipH="1">
                  <a:off x="11328258" y="5383570"/>
                  <a:ext cx="369908" cy="692485"/>
                </a:xfrm>
                <a:custGeom>
                  <a:avLst/>
                  <a:gdLst>
                    <a:gd name="connsiteX0" fmla="*/ 0 w 369908"/>
                    <a:gd name="connsiteY0" fmla="*/ 0 h 692485"/>
                    <a:gd name="connsiteX1" fmla="*/ 0 w 369908"/>
                    <a:gd name="connsiteY1" fmla="*/ 595045 h 692485"/>
                    <a:gd name="connsiteX2" fmla="*/ 7658 w 369908"/>
                    <a:gd name="connsiteY2" fmla="*/ 625484 h 692485"/>
                    <a:gd name="connsiteX3" fmla="*/ 29620 w 369908"/>
                    <a:gd name="connsiteY3" fmla="*/ 653831 h 692485"/>
                    <a:gd name="connsiteX4" fmla="*/ 94679 w 369908"/>
                    <a:gd name="connsiteY4" fmla="*/ 692485 h 692485"/>
                    <a:gd name="connsiteX5" fmla="*/ 369908 w 369908"/>
                    <a:gd name="connsiteY5" fmla="*/ 692485 h 692485"/>
                    <a:gd name="connsiteX6" fmla="*/ 369908 w 369908"/>
                    <a:gd name="connsiteY6" fmla="*/ 87100 h 692485"/>
                    <a:gd name="connsiteX7" fmla="*/ 263536 w 369908"/>
                    <a:gd name="connsiteY7" fmla="*/ 82505 h 692485"/>
                    <a:gd name="connsiteX8" fmla="*/ 21526 w 369908"/>
                    <a:gd name="connsiteY8" fmla="*/ 19813 h 692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9908" h="692485">
                      <a:moveTo>
                        <a:pt x="0" y="0"/>
                      </a:moveTo>
                      <a:lnTo>
                        <a:pt x="0" y="595045"/>
                      </a:lnTo>
                      <a:cubicBezTo>
                        <a:pt x="0" y="605473"/>
                        <a:pt x="2636" y="615654"/>
                        <a:pt x="7658" y="625484"/>
                      </a:cubicBezTo>
                      <a:cubicBezTo>
                        <a:pt x="12679" y="635315"/>
                        <a:pt x="20084" y="644798"/>
                        <a:pt x="29620" y="653831"/>
                      </a:cubicBezTo>
                      <a:lnTo>
                        <a:pt x="94679" y="692485"/>
                      </a:lnTo>
                      <a:lnTo>
                        <a:pt x="369908" y="692485"/>
                      </a:lnTo>
                      <a:lnTo>
                        <a:pt x="369908" y="87100"/>
                      </a:lnTo>
                      <a:lnTo>
                        <a:pt x="263536" y="82505"/>
                      </a:lnTo>
                      <a:cubicBezTo>
                        <a:pt x="154245" y="72793"/>
                        <a:pt x="65680" y="49640"/>
                        <a:pt x="21526" y="19813"/>
                      </a:cubicBezTo>
                      <a:close/>
                    </a:path>
                  </a:pathLst>
                </a:custGeom>
                <a:solidFill>
                  <a:srgbClr val="3A9FCE"/>
                </a:solidFill>
                <a:ln w="9525" cap="flat" cmpd="sng" algn="ctr">
                  <a:noFill/>
                  <a:prstDash val="solid"/>
                  <a:headEnd type="none" w="med" len="med"/>
                  <a:tailEnd type="none" w="med" len="med"/>
                </a:ln>
                <a:effectLst/>
              </p:spPr>
              <p:txBody>
                <a:bodyPr rot="0" spcFirstLastPara="0" vertOverflow="overflow" horzOverflow="overflow" vert="horz" wrap="square" lIns="186441" tIns="149152" rIns="186441" bIns="149152" numCol="1" spcCol="0" rtlCol="0" fromWordArt="0" anchor="t" anchorCtr="0" forceAA="0" compatLnSpc="1">
                  <a:prstTxWarp prst="textNoShape">
                    <a:avLst/>
                  </a:prstTxWarp>
                  <a:noAutofit/>
                </a:bodyPr>
                <a:lstStyle/>
                <a:p>
                  <a:pPr algn="ctr" defTabSz="950481">
                    <a:lnSpc>
                      <a:spcPct val="90000"/>
                    </a:lnSpc>
                    <a:defRPr/>
                  </a:pPr>
                  <a:endParaRPr lang="en-US" sz="1221" kern="0" dirty="0">
                    <a:gradFill>
                      <a:gsLst>
                        <a:gs pos="0">
                          <a:srgbClr val="FFFFFF"/>
                        </a:gs>
                        <a:gs pos="100000">
                          <a:srgbClr val="FFFFFF"/>
                        </a:gs>
                      </a:gsLst>
                      <a:lin ang="5400000" scaled="0"/>
                    </a:gradFill>
                    <a:ea typeface="Segoe UI" pitchFamily="34" charset="0"/>
                    <a:cs typeface="Segoe UI" pitchFamily="34" charset="0"/>
                  </a:endParaRPr>
                </a:p>
              </p:txBody>
            </p:sp>
            <p:sp>
              <p:nvSpPr>
                <p:cNvPr id="139" name="Freeform 138"/>
                <p:cNvSpPr/>
                <p:nvPr/>
              </p:nvSpPr>
              <p:spPr bwMode="auto">
                <a:xfrm>
                  <a:off x="10968488" y="5383570"/>
                  <a:ext cx="369908" cy="692485"/>
                </a:xfrm>
                <a:custGeom>
                  <a:avLst/>
                  <a:gdLst>
                    <a:gd name="connsiteX0" fmla="*/ 0 w 369908"/>
                    <a:gd name="connsiteY0" fmla="*/ 0 h 692485"/>
                    <a:gd name="connsiteX1" fmla="*/ 21526 w 369908"/>
                    <a:gd name="connsiteY1" fmla="*/ 19813 h 692485"/>
                    <a:gd name="connsiteX2" fmla="*/ 263536 w 369908"/>
                    <a:gd name="connsiteY2" fmla="*/ 82505 h 692485"/>
                    <a:gd name="connsiteX3" fmla="*/ 369908 w 369908"/>
                    <a:gd name="connsiteY3" fmla="*/ 87100 h 692485"/>
                    <a:gd name="connsiteX4" fmla="*/ 369908 w 369908"/>
                    <a:gd name="connsiteY4" fmla="*/ 692485 h 692485"/>
                    <a:gd name="connsiteX5" fmla="*/ 94680 w 369908"/>
                    <a:gd name="connsiteY5" fmla="*/ 692485 h 692485"/>
                    <a:gd name="connsiteX6" fmla="*/ 29620 w 369908"/>
                    <a:gd name="connsiteY6" fmla="*/ 653831 h 692485"/>
                    <a:gd name="connsiteX7" fmla="*/ 7658 w 369908"/>
                    <a:gd name="connsiteY7" fmla="*/ 625484 h 692485"/>
                    <a:gd name="connsiteX8" fmla="*/ 0 w 369908"/>
                    <a:gd name="connsiteY8" fmla="*/ 595045 h 692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9908" h="692485">
                      <a:moveTo>
                        <a:pt x="0" y="0"/>
                      </a:moveTo>
                      <a:lnTo>
                        <a:pt x="21526" y="19813"/>
                      </a:lnTo>
                      <a:cubicBezTo>
                        <a:pt x="65680" y="49640"/>
                        <a:pt x="154245" y="72793"/>
                        <a:pt x="263536" y="82505"/>
                      </a:cubicBezTo>
                      <a:lnTo>
                        <a:pt x="369908" y="87100"/>
                      </a:lnTo>
                      <a:lnTo>
                        <a:pt x="369908" y="692485"/>
                      </a:lnTo>
                      <a:lnTo>
                        <a:pt x="94680" y="692485"/>
                      </a:lnTo>
                      <a:lnTo>
                        <a:pt x="29620" y="653831"/>
                      </a:lnTo>
                      <a:cubicBezTo>
                        <a:pt x="20084" y="644798"/>
                        <a:pt x="12679" y="635315"/>
                        <a:pt x="7658" y="625484"/>
                      </a:cubicBezTo>
                      <a:cubicBezTo>
                        <a:pt x="2636" y="615654"/>
                        <a:pt x="0" y="605473"/>
                        <a:pt x="0" y="595045"/>
                      </a:cubicBezTo>
                      <a:close/>
                    </a:path>
                  </a:pathLst>
                </a:custGeom>
                <a:solidFill>
                  <a:srgbClr val="3999C6"/>
                </a:solidFill>
                <a:ln w="9525" cap="flat" cmpd="sng" algn="ctr">
                  <a:noFill/>
                  <a:prstDash val="solid"/>
                  <a:headEnd type="none" w="med" len="med"/>
                  <a:tailEnd type="none" w="med" len="med"/>
                </a:ln>
                <a:effectLst/>
              </p:spPr>
              <p:txBody>
                <a:bodyPr rot="0" spcFirstLastPara="0" vertOverflow="overflow" horzOverflow="overflow" vert="horz" wrap="square" lIns="186441" tIns="149152" rIns="186441" bIns="149152" numCol="1" spcCol="0" rtlCol="0" fromWordArt="0" anchor="t" anchorCtr="0" forceAA="0" compatLnSpc="1">
                  <a:prstTxWarp prst="textNoShape">
                    <a:avLst/>
                  </a:prstTxWarp>
                  <a:noAutofit/>
                </a:bodyPr>
                <a:lstStyle/>
                <a:p>
                  <a:pPr algn="ctr" defTabSz="950481">
                    <a:lnSpc>
                      <a:spcPct val="90000"/>
                    </a:lnSpc>
                    <a:defRPr/>
                  </a:pPr>
                  <a:endParaRPr lang="en-US" sz="1221" kern="0" dirty="0">
                    <a:gradFill>
                      <a:gsLst>
                        <a:gs pos="0">
                          <a:srgbClr val="FFFFFF"/>
                        </a:gs>
                        <a:gs pos="100000">
                          <a:srgbClr val="FFFFFF"/>
                        </a:gs>
                      </a:gsLst>
                      <a:lin ang="5400000" scaled="0"/>
                    </a:gradFill>
                    <a:ea typeface="Segoe UI" pitchFamily="34" charset="0"/>
                    <a:cs typeface="Segoe UI" pitchFamily="34" charset="0"/>
                  </a:endParaRPr>
                </a:p>
              </p:txBody>
            </p:sp>
            <p:grpSp>
              <p:nvGrpSpPr>
                <p:cNvPr id="140" name="Group 180"/>
                <p:cNvGrpSpPr/>
                <p:nvPr/>
              </p:nvGrpSpPr>
              <p:grpSpPr>
                <a:xfrm>
                  <a:off x="10983412" y="5263514"/>
                  <a:ext cx="692090" cy="163647"/>
                  <a:chOff x="10983412" y="5263514"/>
                  <a:chExt cx="692090" cy="163647"/>
                </a:xfrm>
              </p:grpSpPr>
              <p:sp>
                <p:nvSpPr>
                  <p:cNvPr id="141" name="Freeform 140"/>
                  <p:cNvSpPr/>
                  <p:nvPr/>
                </p:nvSpPr>
                <p:spPr bwMode="auto">
                  <a:xfrm>
                    <a:off x="10983412" y="5263514"/>
                    <a:ext cx="692090" cy="125079"/>
                  </a:xfrm>
                  <a:custGeom>
                    <a:avLst/>
                    <a:gdLst>
                      <a:gd name="connsiteX0" fmla="*/ 228053 w 456106"/>
                      <a:gd name="connsiteY0" fmla="*/ 0 h 82431"/>
                      <a:gd name="connsiteX1" fmla="*/ 456106 w 456106"/>
                      <a:gd name="connsiteY1" fmla="*/ 53924 h 82431"/>
                      <a:gd name="connsiteX2" fmla="*/ 438184 w 456106"/>
                      <a:gd name="connsiteY2" fmla="*/ 74914 h 82431"/>
                      <a:gd name="connsiteX3" fmla="*/ 416751 w 456106"/>
                      <a:gd name="connsiteY3" fmla="*/ 82431 h 82431"/>
                      <a:gd name="connsiteX4" fmla="*/ 389311 w 456106"/>
                      <a:gd name="connsiteY4" fmla="*/ 72807 h 82431"/>
                      <a:gd name="connsiteX5" fmla="*/ 228053 w 456106"/>
                      <a:gd name="connsiteY5" fmla="*/ 57013 h 82431"/>
                      <a:gd name="connsiteX6" fmla="*/ 66795 w 456106"/>
                      <a:gd name="connsiteY6" fmla="*/ 72807 h 82431"/>
                      <a:gd name="connsiteX7" fmla="*/ 39355 w 456106"/>
                      <a:gd name="connsiteY7" fmla="*/ 82431 h 82431"/>
                      <a:gd name="connsiteX8" fmla="*/ 17922 w 456106"/>
                      <a:gd name="connsiteY8" fmla="*/ 74914 h 82431"/>
                      <a:gd name="connsiteX9" fmla="*/ 0 w 456106"/>
                      <a:gd name="connsiteY9" fmla="*/ 53924 h 82431"/>
                      <a:gd name="connsiteX10" fmla="*/ 228053 w 456106"/>
                      <a:gd name="connsiteY10" fmla="*/ 0 h 824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56106" h="82431">
                        <a:moveTo>
                          <a:pt x="228053" y="0"/>
                        </a:moveTo>
                        <a:cubicBezTo>
                          <a:pt x="354003" y="0"/>
                          <a:pt x="456106" y="24143"/>
                          <a:pt x="456106" y="53924"/>
                        </a:cubicBezTo>
                        <a:cubicBezTo>
                          <a:pt x="456106" y="61370"/>
                          <a:pt x="449725" y="68462"/>
                          <a:pt x="438184" y="74914"/>
                        </a:cubicBezTo>
                        <a:lnTo>
                          <a:pt x="416751" y="82431"/>
                        </a:lnTo>
                        <a:lnTo>
                          <a:pt x="389311" y="72807"/>
                        </a:lnTo>
                        <a:cubicBezTo>
                          <a:pt x="348042" y="63049"/>
                          <a:pt x="291028" y="57013"/>
                          <a:pt x="228053" y="57013"/>
                        </a:cubicBezTo>
                        <a:cubicBezTo>
                          <a:pt x="165078" y="57013"/>
                          <a:pt x="108065" y="63049"/>
                          <a:pt x="66795" y="72807"/>
                        </a:cubicBezTo>
                        <a:lnTo>
                          <a:pt x="39355" y="82431"/>
                        </a:lnTo>
                        <a:lnTo>
                          <a:pt x="17922" y="74914"/>
                        </a:lnTo>
                        <a:cubicBezTo>
                          <a:pt x="6381" y="68462"/>
                          <a:pt x="0" y="61370"/>
                          <a:pt x="0" y="53924"/>
                        </a:cubicBezTo>
                        <a:cubicBezTo>
                          <a:pt x="0" y="24143"/>
                          <a:pt x="102103" y="0"/>
                          <a:pt x="228053" y="0"/>
                        </a:cubicBezTo>
                        <a:close/>
                      </a:path>
                    </a:pathLst>
                  </a:custGeom>
                  <a:solidFill>
                    <a:srgbClr val="92D050"/>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6468" tIns="149174" rIns="186468" bIns="149174" numCol="1" spcCol="0" rtlCol="0" fromWordArt="0" anchor="t" anchorCtr="0" forceAA="0" compatLnSpc="1">
                    <a:prstTxWarp prst="textNoShape">
                      <a:avLst/>
                    </a:prstTxWarp>
                    <a:noAutofit/>
                  </a:bodyPr>
                  <a:lstStyle/>
                  <a:p>
                    <a:pPr algn="ctr" defTabSz="950663">
                      <a:lnSpc>
                        <a:spcPct val="90000"/>
                      </a:lnSpc>
                    </a:pPr>
                    <a:endParaRPr lang="en-IN" sz="2040" b="1" dirty="0">
                      <a:solidFill>
                        <a:srgbClr val="FFFFFF"/>
                      </a:solidFill>
                      <a:latin typeface="Segoe UI Light"/>
                      <a:ea typeface="Segoe UI" pitchFamily="34" charset="0"/>
                      <a:cs typeface="Segoe UI" pitchFamily="34" charset="0"/>
                    </a:endParaRPr>
                  </a:p>
                </p:txBody>
              </p:sp>
              <p:sp>
                <p:nvSpPr>
                  <p:cNvPr id="142" name="Freeform 141"/>
                  <p:cNvSpPr/>
                  <p:nvPr/>
                </p:nvSpPr>
                <p:spPr bwMode="auto">
                  <a:xfrm>
                    <a:off x="11043128" y="5350024"/>
                    <a:ext cx="572655" cy="77137"/>
                  </a:xfrm>
                  <a:custGeom>
                    <a:avLst/>
                    <a:gdLst>
                      <a:gd name="connsiteX0" fmla="*/ 378301 w 756602"/>
                      <a:gd name="connsiteY0" fmla="*/ 0 h 123146"/>
                      <a:gd name="connsiteX1" fmla="*/ 701590 w 756602"/>
                      <a:gd name="connsiteY1" fmla="*/ 38261 h 123146"/>
                      <a:gd name="connsiteX2" fmla="*/ 756602 w 756602"/>
                      <a:gd name="connsiteY2" fmla="*/ 61573 h 123146"/>
                      <a:gd name="connsiteX3" fmla="*/ 701590 w 756602"/>
                      <a:gd name="connsiteY3" fmla="*/ 84886 h 123146"/>
                      <a:gd name="connsiteX4" fmla="*/ 378301 w 756602"/>
                      <a:gd name="connsiteY4" fmla="*/ 123146 h 123146"/>
                      <a:gd name="connsiteX5" fmla="*/ 55012 w 756602"/>
                      <a:gd name="connsiteY5" fmla="*/ 84886 h 123146"/>
                      <a:gd name="connsiteX6" fmla="*/ 0 w 756602"/>
                      <a:gd name="connsiteY6" fmla="*/ 61573 h 123146"/>
                      <a:gd name="connsiteX7" fmla="*/ 55012 w 756602"/>
                      <a:gd name="connsiteY7" fmla="*/ 38261 h 123146"/>
                      <a:gd name="connsiteX8" fmla="*/ 378301 w 756602"/>
                      <a:gd name="connsiteY8" fmla="*/ 0 h 1231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56602" h="123146">
                        <a:moveTo>
                          <a:pt x="378301" y="0"/>
                        </a:moveTo>
                        <a:cubicBezTo>
                          <a:pt x="504554" y="0"/>
                          <a:pt x="618854" y="14622"/>
                          <a:pt x="701590" y="38261"/>
                        </a:cubicBezTo>
                        <a:lnTo>
                          <a:pt x="756602" y="61573"/>
                        </a:lnTo>
                        <a:lnTo>
                          <a:pt x="701590" y="84886"/>
                        </a:lnTo>
                        <a:cubicBezTo>
                          <a:pt x="618854" y="108525"/>
                          <a:pt x="504554" y="123146"/>
                          <a:pt x="378301" y="123146"/>
                        </a:cubicBezTo>
                        <a:cubicBezTo>
                          <a:pt x="252049" y="123146"/>
                          <a:pt x="137749" y="108525"/>
                          <a:pt x="55012" y="84886"/>
                        </a:cubicBezTo>
                        <a:lnTo>
                          <a:pt x="0" y="61573"/>
                        </a:lnTo>
                        <a:lnTo>
                          <a:pt x="55012" y="38261"/>
                        </a:lnTo>
                        <a:cubicBezTo>
                          <a:pt x="137749" y="14622"/>
                          <a:pt x="252049" y="0"/>
                          <a:pt x="378301" y="0"/>
                        </a:cubicBezTo>
                        <a:close/>
                      </a:path>
                    </a:pathLst>
                  </a:custGeom>
                  <a:solidFill>
                    <a:srgbClr val="7FBA00"/>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6468" tIns="149174" rIns="186468" bIns="149174" numCol="1" spcCol="0" rtlCol="0" fromWordArt="0" anchor="t" anchorCtr="0" forceAA="0" compatLnSpc="1">
                    <a:prstTxWarp prst="textNoShape">
                      <a:avLst/>
                    </a:prstTxWarp>
                    <a:noAutofit/>
                  </a:bodyPr>
                  <a:lstStyle/>
                  <a:p>
                    <a:pPr algn="ctr" defTabSz="950663">
                      <a:lnSpc>
                        <a:spcPct val="90000"/>
                      </a:lnSpc>
                    </a:pPr>
                    <a:endParaRPr lang="en-IN" sz="2040" b="1" dirty="0">
                      <a:solidFill>
                        <a:srgbClr val="FFFFFF"/>
                      </a:solidFill>
                      <a:latin typeface="Segoe UI Light"/>
                      <a:ea typeface="Segoe UI" pitchFamily="34" charset="0"/>
                      <a:cs typeface="Segoe UI" pitchFamily="34" charset="0"/>
                    </a:endParaRPr>
                  </a:p>
                </p:txBody>
              </p:sp>
            </p:grpSp>
          </p:grpSp>
        </p:grpSp>
      </p:grpSp>
      <p:sp>
        <p:nvSpPr>
          <p:cNvPr id="3" name="Title 2"/>
          <p:cNvSpPr>
            <a:spLocks noGrp="1"/>
          </p:cNvSpPr>
          <p:nvPr>
            <p:ph type="title"/>
          </p:nvPr>
        </p:nvSpPr>
        <p:spPr>
          <a:xfrm>
            <a:off x="317670" y="230728"/>
            <a:ext cx="11888787" cy="917575"/>
          </a:xfrm>
        </p:spPr>
        <p:txBody>
          <a:bodyPr/>
          <a:lstStyle/>
          <a:p>
            <a:r>
              <a:rPr lang="en-US" dirty="0"/>
              <a:t>Areas of improvement</a:t>
            </a:r>
          </a:p>
        </p:txBody>
      </p:sp>
      <p:sp>
        <p:nvSpPr>
          <p:cNvPr id="31" name="TextBox 30"/>
          <p:cNvSpPr txBox="1"/>
          <p:nvPr/>
        </p:nvSpPr>
        <p:spPr>
          <a:xfrm>
            <a:off x="1" y="6642289"/>
            <a:ext cx="3806190" cy="352236"/>
          </a:xfrm>
          <a:prstGeom prst="rect">
            <a:avLst/>
          </a:prstGeom>
          <a:noFill/>
        </p:spPr>
        <p:txBody>
          <a:bodyPr wrap="square" lIns="365760" tIns="146304" rIns="182880" bIns="146304" rtlCol="0" anchor="ctr" anchorCtr="0">
            <a:noAutofit/>
          </a:bodyPr>
          <a:lstStyle/>
          <a:p>
            <a:pPr>
              <a:lnSpc>
                <a:spcPct val="90000"/>
              </a:lnSpc>
              <a:spcAft>
                <a:spcPts val="600"/>
              </a:spcAft>
            </a:pPr>
            <a:r>
              <a:rPr lang="en-US" sz="1400" dirty="0">
                <a:solidFill>
                  <a:schemeClr val="bg1"/>
                </a:solidFill>
                <a:latin typeface="Segoe UI Semibold" panose="020B0702040204020203" pitchFamily="34" charset="0"/>
                <a:ea typeface="Segoe UI Black" panose="020B0A02040204020203" pitchFamily="34" charset="0"/>
                <a:cs typeface="Segoe UI Semibold" panose="020B0702040204020203" pitchFamily="34" charset="0"/>
              </a:rPr>
              <a:t>Scale and manage</a:t>
            </a:r>
          </a:p>
        </p:txBody>
      </p:sp>
    </p:spTree>
    <p:extLst>
      <p:ext uri="{BB962C8B-B14F-4D97-AF65-F5344CB8AC3E}">
        <p14:creationId xmlns:p14="http://schemas.microsoft.com/office/powerpoint/2010/main" val="2595008846"/>
      </p:ext>
    </p:extLst>
  </p:cSld>
  <p:clrMapOvr>
    <a:masterClrMapping/>
  </p:clrMapOvr>
  <p:transition>
    <p:fade/>
  </p:transition>
</p:sld>
</file>

<file path=ppt/slides/slide19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Text Placeholder 2"/>
          <p:cNvSpPr>
            <a:spLocks noGrp="1"/>
          </p:cNvSpPr>
          <p:nvPr>
            <p:ph type="body" sz="quarter" idx="10"/>
          </p:nvPr>
        </p:nvSpPr>
        <p:spPr/>
        <p:txBody>
          <a:bodyPr/>
          <a:lstStyle/>
          <a:p>
            <a:r>
              <a:rPr lang="en-US" sz="3200" dirty="0">
                <a:solidFill>
                  <a:schemeClr val="tx1"/>
                </a:solidFill>
              </a:rPr>
              <a:t>Massive improvements to performance and scalability</a:t>
            </a:r>
          </a:p>
        </p:txBody>
      </p:sp>
      <p:sp>
        <p:nvSpPr>
          <p:cNvPr id="2" name="Title 1"/>
          <p:cNvSpPr>
            <a:spLocks noGrp="1"/>
          </p:cNvSpPr>
          <p:nvPr>
            <p:ph type="title" idx="4294967295"/>
          </p:nvPr>
        </p:nvSpPr>
        <p:spPr>
          <a:xfrm>
            <a:off x="278742" y="241485"/>
            <a:ext cx="11888787" cy="803275"/>
          </a:xfrm>
        </p:spPr>
        <p:txBody>
          <a:bodyPr/>
          <a:lstStyle/>
          <a:p>
            <a:r>
              <a:rPr lang="en-US" sz="4000" dirty="0"/>
              <a:t>Performance and scale</a:t>
            </a:r>
          </a:p>
        </p:txBody>
      </p:sp>
      <p:sp>
        <p:nvSpPr>
          <p:cNvPr id="9" name="Rectangle 8"/>
          <p:cNvSpPr/>
          <p:nvPr/>
        </p:nvSpPr>
        <p:spPr bwMode="auto">
          <a:xfrm>
            <a:off x="7543458" y="1619119"/>
            <a:ext cx="4517521" cy="4185721"/>
          </a:xfrm>
          <a:prstGeom prst="rect">
            <a:avLst/>
          </a:prstGeom>
          <a:no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45700" rIns="0" bIns="45700" numCol="1" spcCol="0" rtlCol="0" fromWordArt="0" anchor="t" anchorCtr="0" forceAA="0" compatLnSpc="1">
            <a:prstTxWarp prst="textNoShape">
              <a:avLst/>
            </a:prstTxWarp>
            <a:spAutoFit/>
          </a:bodyPr>
          <a:lstStyle/>
          <a:p>
            <a:pPr defTabSz="931597">
              <a:spcBef>
                <a:spcPts val="1197"/>
              </a:spcBef>
            </a:pPr>
            <a:r>
              <a:rPr lang="en-US" sz="2800" dirty="0">
                <a:ln>
                  <a:solidFill>
                    <a:srgbClr val="FFFFFF">
                      <a:alpha val="0"/>
                    </a:srgbClr>
                  </a:solidFill>
                </a:ln>
                <a:solidFill>
                  <a:schemeClr val="accent5"/>
                </a:solidFill>
                <a:latin typeface="Segoe UI Semilight" panose="020B0402040204020203" pitchFamily="34" charset="0"/>
                <a:ea typeface="Segoe UI" pitchFamily="34" charset="0"/>
                <a:cs typeface="Segoe UI Semilight" panose="020B0402040204020203" pitchFamily="34" charset="0"/>
              </a:rPr>
              <a:t>Capability</a:t>
            </a:r>
          </a:p>
          <a:p>
            <a:pPr defTabSz="931597">
              <a:spcBef>
                <a:spcPts val="600"/>
              </a:spcBef>
            </a:pPr>
            <a:r>
              <a:rPr lang="en-US" sz="2000" dirty="0">
                <a:ln>
                  <a:solidFill>
                    <a:srgbClr val="FFFFFF">
                      <a:alpha val="0"/>
                    </a:srgbClr>
                  </a:solidFill>
                </a:ln>
                <a:solidFill>
                  <a:schemeClr val="tx1"/>
                </a:solidFill>
                <a:ea typeface="Segoe UI" pitchFamily="34" charset="0"/>
                <a:cs typeface="Segoe UI" pitchFamily="34" charset="0"/>
              </a:rPr>
              <a:t>Heavy performance optimizations for the MDS backend system </a:t>
            </a:r>
          </a:p>
          <a:p>
            <a:pPr defTabSz="931597">
              <a:spcBef>
                <a:spcPts val="600"/>
              </a:spcBef>
            </a:pPr>
            <a:r>
              <a:rPr lang="en-US" sz="2000" dirty="0">
                <a:ln>
                  <a:solidFill>
                    <a:srgbClr val="FFFFFF">
                      <a:alpha val="0"/>
                    </a:srgbClr>
                  </a:solidFill>
                </a:ln>
                <a:solidFill>
                  <a:schemeClr val="tx1"/>
                </a:solidFill>
                <a:ea typeface="Segoe UI" pitchFamily="34" charset="0"/>
                <a:cs typeface="Segoe UI" pitchFamily="34" charset="0"/>
              </a:rPr>
              <a:t>Scale entities to 100 million members (and beyond)</a:t>
            </a:r>
          </a:p>
          <a:p>
            <a:pPr defTabSz="931597">
              <a:spcBef>
                <a:spcPts val="1197"/>
              </a:spcBef>
            </a:pPr>
            <a:r>
              <a:rPr lang="en-US" sz="2800" dirty="0">
                <a:ln>
                  <a:solidFill>
                    <a:srgbClr val="FFFFFF">
                      <a:alpha val="0"/>
                    </a:srgbClr>
                  </a:solidFill>
                </a:ln>
                <a:solidFill>
                  <a:schemeClr val="accent5"/>
                </a:solidFill>
                <a:latin typeface="Segoe UI Semilight" panose="020B0402040204020203" pitchFamily="34" charset="0"/>
                <a:ea typeface="Segoe UI" pitchFamily="34" charset="0"/>
                <a:cs typeface="Segoe UI Semilight" panose="020B0402040204020203" pitchFamily="34" charset="0"/>
              </a:rPr>
              <a:t>Benefits</a:t>
            </a:r>
          </a:p>
          <a:p>
            <a:pPr marL="402993" indent="-349049" defTabSz="931597">
              <a:spcBef>
                <a:spcPts val="1197"/>
              </a:spcBef>
              <a:buClr>
                <a:schemeClr val="accent5"/>
              </a:buClr>
              <a:buFont typeface="Wingdings 3" panose="05040102010807070707" pitchFamily="18" charset="2"/>
              <a:buChar char="Æ"/>
            </a:pPr>
            <a:r>
              <a:rPr lang="en-US" sz="2000" dirty="0">
                <a:ln>
                  <a:solidFill>
                    <a:srgbClr val="FFFFFF">
                      <a:alpha val="0"/>
                    </a:srgbClr>
                  </a:solidFill>
                </a:ln>
                <a:solidFill>
                  <a:schemeClr val="tx1"/>
                </a:solidFill>
                <a:ea typeface="Segoe UI" pitchFamily="34" charset="0"/>
                <a:cs typeface="Segoe UI" pitchFamily="34" charset="0"/>
              </a:rPr>
              <a:t>15x performance increase for Excel</a:t>
            </a:r>
          </a:p>
          <a:p>
            <a:pPr marL="402993" indent="-349049" defTabSz="931597">
              <a:spcBef>
                <a:spcPts val="1197"/>
              </a:spcBef>
              <a:buClr>
                <a:schemeClr val="accent5"/>
              </a:buClr>
              <a:buFont typeface="Wingdings 3" panose="05040102010807070707" pitchFamily="18" charset="2"/>
              <a:buChar char="Æ"/>
            </a:pPr>
            <a:r>
              <a:rPr lang="en-US" sz="2000" dirty="0">
                <a:ln>
                  <a:solidFill>
                    <a:srgbClr val="FFFFFF">
                      <a:alpha val="0"/>
                    </a:srgbClr>
                  </a:solidFill>
                </a:ln>
                <a:solidFill>
                  <a:schemeClr val="tx1"/>
                </a:solidFill>
                <a:ea typeface="Segoe UI" pitchFamily="34" charset="0"/>
                <a:cs typeface="Segoe UI" pitchFamily="34" charset="0"/>
              </a:rPr>
              <a:t>Faster entity-based staging</a:t>
            </a:r>
          </a:p>
          <a:p>
            <a:pPr marL="402993" indent="-349049" defTabSz="931597">
              <a:spcBef>
                <a:spcPts val="1197"/>
              </a:spcBef>
              <a:buClr>
                <a:schemeClr val="accent5"/>
              </a:buClr>
              <a:buFont typeface="Wingdings 3" panose="05040102010807070707" pitchFamily="18" charset="2"/>
              <a:buChar char="Æ"/>
            </a:pPr>
            <a:r>
              <a:rPr lang="en-US" sz="2000" dirty="0">
                <a:ln>
                  <a:solidFill>
                    <a:srgbClr val="FFFFFF">
                      <a:alpha val="0"/>
                    </a:srgbClr>
                  </a:solidFill>
                </a:ln>
                <a:solidFill>
                  <a:schemeClr val="tx1"/>
                </a:solidFill>
                <a:ea typeface="Segoe UI" pitchFamily="34" charset="0"/>
                <a:cs typeface="Segoe UI" pitchFamily="34" charset="0"/>
              </a:rPr>
              <a:t>Reduce the overhead by optimizing security check</a:t>
            </a:r>
          </a:p>
        </p:txBody>
      </p:sp>
      <p:pic>
        <p:nvPicPr>
          <p:cNvPr id="5" name="Picture 4"/>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2041688" y="2571825"/>
            <a:ext cx="3961838" cy="3961838"/>
          </a:xfrm>
          <a:prstGeom prst="rect">
            <a:avLst/>
          </a:prstGeom>
        </p:spPr>
      </p:pic>
      <p:pic>
        <p:nvPicPr>
          <p:cNvPr id="6" name="Picture 5"/>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441855" y="2432002"/>
            <a:ext cx="2559956" cy="2559956"/>
          </a:xfrm>
          <a:prstGeom prst="rect">
            <a:avLst/>
          </a:prstGeom>
        </p:spPr>
      </p:pic>
      <p:grpSp>
        <p:nvGrpSpPr>
          <p:cNvPr id="101" name="Group 100"/>
          <p:cNvGrpSpPr/>
          <p:nvPr/>
        </p:nvGrpSpPr>
        <p:grpSpPr>
          <a:xfrm>
            <a:off x="4798136" y="2708754"/>
            <a:ext cx="1980919" cy="1599973"/>
            <a:chOff x="5945188" y="2247900"/>
            <a:chExt cx="1287463" cy="881063"/>
          </a:xfrm>
        </p:grpSpPr>
        <p:sp>
          <p:nvSpPr>
            <p:cNvPr id="10" name="Freeform 5"/>
            <p:cNvSpPr>
              <a:spLocks/>
            </p:cNvSpPr>
            <p:nvPr/>
          </p:nvSpPr>
          <p:spPr bwMode="auto">
            <a:xfrm>
              <a:off x="6013449" y="2324100"/>
              <a:ext cx="1141413" cy="635000"/>
            </a:xfrm>
            <a:custGeom>
              <a:avLst/>
              <a:gdLst>
                <a:gd name="T0" fmla="*/ 432 w 514"/>
                <a:gd name="T1" fmla="*/ 74 h 286"/>
                <a:gd name="T2" fmla="*/ 426 w 514"/>
                <a:gd name="T3" fmla="*/ 71 h 286"/>
                <a:gd name="T4" fmla="*/ 424 w 514"/>
                <a:gd name="T5" fmla="*/ 70 h 286"/>
                <a:gd name="T6" fmla="*/ 418 w 514"/>
                <a:gd name="T7" fmla="*/ 67 h 286"/>
                <a:gd name="T8" fmla="*/ 0 w 514"/>
                <a:gd name="T9" fmla="*/ 136 h 286"/>
                <a:gd name="T10" fmla="*/ 150 w 514"/>
                <a:gd name="T11" fmla="*/ 286 h 286"/>
                <a:gd name="T12" fmla="*/ 287 w 514"/>
                <a:gd name="T13" fmla="*/ 244 h 286"/>
                <a:gd name="T14" fmla="*/ 310 w 514"/>
                <a:gd name="T15" fmla="*/ 251 h 286"/>
                <a:gd name="T16" fmla="*/ 319 w 514"/>
                <a:gd name="T17" fmla="*/ 255 h 286"/>
                <a:gd name="T18" fmla="*/ 364 w 514"/>
                <a:gd name="T19" fmla="*/ 286 h 286"/>
                <a:gd name="T20" fmla="*/ 514 w 514"/>
                <a:gd name="T21" fmla="*/ 136 h 286"/>
                <a:gd name="T22" fmla="*/ 432 w 514"/>
                <a:gd name="T23" fmla="*/ 74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14" h="286">
                  <a:moveTo>
                    <a:pt x="432" y="74"/>
                  </a:moveTo>
                  <a:cubicBezTo>
                    <a:pt x="430" y="73"/>
                    <a:pt x="428" y="72"/>
                    <a:pt x="426" y="71"/>
                  </a:cubicBezTo>
                  <a:cubicBezTo>
                    <a:pt x="425" y="71"/>
                    <a:pt x="424" y="70"/>
                    <a:pt x="424" y="70"/>
                  </a:cubicBezTo>
                  <a:cubicBezTo>
                    <a:pt x="422" y="69"/>
                    <a:pt x="420" y="68"/>
                    <a:pt x="418" y="67"/>
                  </a:cubicBezTo>
                  <a:cubicBezTo>
                    <a:pt x="282" y="0"/>
                    <a:pt x="113" y="23"/>
                    <a:pt x="0" y="136"/>
                  </a:cubicBezTo>
                  <a:cubicBezTo>
                    <a:pt x="150" y="286"/>
                    <a:pt x="150" y="286"/>
                    <a:pt x="150" y="286"/>
                  </a:cubicBezTo>
                  <a:cubicBezTo>
                    <a:pt x="187" y="248"/>
                    <a:pt x="239" y="235"/>
                    <a:pt x="287" y="244"/>
                  </a:cubicBezTo>
                  <a:cubicBezTo>
                    <a:pt x="295" y="246"/>
                    <a:pt x="302" y="248"/>
                    <a:pt x="310" y="251"/>
                  </a:cubicBezTo>
                  <a:cubicBezTo>
                    <a:pt x="313" y="252"/>
                    <a:pt x="316" y="253"/>
                    <a:pt x="319" y="255"/>
                  </a:cubicBezTo>
                  <a:cubicBezTo>
                    <a:pt x="335" y="262"/>
                    <a:pt x="351" y="272"/>
                    <a:pt x="364" y="286"/>
                  </a:cubicBezTo>
                  <a:cubicBezTo>
                    <a:pt x="514" y="136"/>
                    <a:pt x="514" y="136"/>
                    <a:pt x="514" y="136"/>
                  </a:cubicBezTo>
                  <a:cubicBezTo>
                    <a:pt x="489" y="111"/>
                    <a:pt x="461" y="90"/>
                    <a:pt x="432" y="74"/>
                  </a:cubicBezTo>
                  <a:close/>
                </a:path>
              </a:pathLst>
            </a:custGeom>
            <a:solidFill>
              <a:srgbClr val="D2D2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endParaRPr lang="en-US" dirty="0"/>
            </a:p>
          </p:txBody>
        </p:sp>
        <p:sp>
          <p:nvSpPr>
            <p:cNvPr id="11" name="Freeform 6"/>
            <p:cNvSpPr>
              <a:spLocks/>
            </p:cNvSpPr>
            <p:nvPr/>
          </p:nvSpPr>
          <p:spPr bwMode="auto">
            <a:xfrm>
              <a:off x="5945188" y="2486025"/>
              <a:ext cx="82550" cy="88900"/>
            </a:xfrm>
            <a:custGeom>
              <a:avLst/>
              <a:gdLst>
                <a:gd name="T0" fmla="*/ 0 w 52"/>
                <a:gd name="T1" fmla="*/ 5 h 56"/>
                <a:gd name="T2" fmla="*/ 46 w 52"/>
                <a:gd name="T3" fmla="*/ 56 h 56"/>
                <a:gd name="T4" fmla="*/ 52 w 52"/>
                <a:gd name="T5" fmla="*/ 50 h 56"/>
                <a:gd name="T6" fmla="*/ 7 w 52"/>
                <a:gd name="T7" fmla="*/ 0 h 56"/>
                <a:gd name="T8" fmla="*/ 0 w 52"/>
                <a:gd name="T9" fmla="*/ 5 h 56"/>
              </a:gdLst>
              <a:ahLst/>
              <a:cxnLst>
                <a:cxn ang="0">
                  <a:pos x="T0" y="T1"/>
                </a:cxn>
                <a:cxn ang="0">
                  <a:pos x="T2" y="T3"/>
                </a:cxn>
                <a:cxn ang="0">
                  <a:pos x="T4" y="T5"/>
                </a:cxn>
                <a:cxn ang="0">
                  <a:pos x="T6" y="T7"/>
                </a:cxn>
                <a:cxn ang="0">
                  <a:pos x="T8" y="T9"/>
                </a:cxn>
              </a:cxnLst>
              <a:rect l="0" t="0" r="r" b="b"/>
              <a:pathLst>
                <a:path w="52" h="56">
                  <a:moveTo>
                    <a:pt x="0" y="5"/>
                  </a:moveTo>
                  <a:lnTo>
                    <a:pt x="46" y="56"/>
                  </a:lnTo>
                  <a:lnTo>
                    <a:pt x="52" y="50"/>
                  </a:lnTo>
                  <a:lnTo>
                    <a:pt x="7" y="0"/>
                  </a:lnTo>
                  <a:lnTo>
                    <a:pt x="0" y="5"/>
                  </a:lnTo>
                  <a:close/>
                </a:path>
              </a:pathLst>
            </a:custGeom>
            <a:solidFill>
              <a:srgbClr val="4423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endParaRPr lang="en-US" dirty="0"/>
            </a:p>
          </p:txBody>
        </p:sp>
        <p:sp>
          <p:nvSpPr>
            <p:cNvPr id="12" name="Freeform 7"/>
            <p:cNvSpPr>
              <a:spLocks/>
            </p:cNvSpPr>
            <p:nvPr/>
          </p:nvSpPr>
          <p:spPr bwMode="auto">
            <a:xfrm>
              <a:off x="6134100" y="2354263"/>
              <a:ext cx="63500" cy="100012"/>
            </a:xfrm>
            <a:custGeom>
              <a:avLst/>
              <a:gdLst>
                <a:gd name="T0" fmla="*/ 0 w 40"/>
                <a:gd name="T1" fmla="*/ 4 h 63"/>
                <a:gd name="T2" fmla="*/ 32 w 40"/>
                <a:gd name="T3" fmla="*/ 63 h 63"/>
                <a:gd name="T4" fmla="*/ 40 w 40"/>
                <a:gd name="T5" fmla="*/ 59 h 63"/>
                <a:gd name="T6" fmla="*/ 8 w 40"/>
                <a:gd name="T7" fmla="*/ 0 h 63"/>
                <a:gd name="T8" fmla="*/ 0 w 40"/>
                <a:gd name="T9" fmla="*/ 4 h 63"/>
              </a:gdLst>
              <a:ahLst/>
              <a:cxnLst>
                <a:cxn ang="0">
                  <a:pos x="T0" y="T1"/>
                </a:cxn>
                <a:cxn ang="0">
                  <a:pos x="T2" y="T3"/>
                </a:cxn>
                <a:cxn ang="0">
                  <a:pos x="T4" y="T5"/>
                </a:cxn>
                <a:cxn ang="0">
                  <a:pos x="T6" y="T7"/>
                </a:cxn>
                <a:cxn ang="0">
                  <a:pos x="T8" y="T9"/>
                </a:cxn>
              </a:cxnLst>
              <a:rect l="0" t="0" r="r" b="b"/>
              <a:pathLst>
                <a:path w="40" h="63">
                  <a:moveTo>
                    <a:pt x="0" y="4"/>
                  </a:moveTo>
                  <a:lnTo>
                    <a:pt x="32" y="63"/>
                  </a:lnTo>
                  <a:lnTo>
                    <a:pt x="40" y="59"/>
                  </a:lnTo>
                  <a:lnTo>
                    <a:pt x="8" y="0"/>
                  </a:lnTo>
                  <a:lnTo>
                    <a:pt x="0" y="4"/>
                  </a:lnTo>
                  <a:close/>
                </a:path>
              </a:pathLst>
            </a:custGeom>
            <a:solidFill>
              <a:srgbClr val="4423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endParaRPr lang="en-US" dirty="0"/>
            </a:p>
          </p:txBody>
        </p:sp>
        <p:sp>
          <p:nvSpPr>
            <p:cNvPr id="13" name="Freeform 8"/>
            <p:cNvSpPr>
              <a:spLocks/>
            </p:cNvSpPr>
            <p:nvPr/>
          </p:nvSpPr>
          <p:spPr bwMode="auto">
            <a:xfrm>
              <a:off x="6351588" y="2274888"/>
              <a:ext cx="39688" cy="106362"/>
            </a:xfrm>
            <a:custGeom>
              <a:avLst/>
              <a:gdLst>
                <a:gd name="T0" fmla="*/ 0 w 25"/>
                <a:gd name="T1" fmla="*/ 1 h 67"/>
                <a:gd name="T2" fmla="*/ 17 w 25"/>
                <a:gd name="T3" fmla="*/ 67 h 67"/>
                <a:gd name="T4" fmla="*/ 25 w 25"/>
                <a:gd name="T5" fmla="*/ 64 h 67"/>
                <a:gd name="T6" fmla="*/ 8 w 25"/>
                <a:gd name="T7" fmla="*/ 0 h 67"/>
                <a:gd name="T8" fmla="*/ 0 w 25"/>
                <a:gd name="T9" fmla="*/ 1 h 67"/>
              </a:gdLst>
              <a:ahLst/>
              <a:cxnLst>
                <a:cxn ang="0">
                  <a:pos x="T0" y="T1"/>
                </a:cxn>
                <a:cxn ang="0">
                  <a:pos x="T2" y="T3"/>
                </a:cxn>
                <a:cxn ang="0">
                  <a:pos x="T4" y="T5"/>
                </a:cxn>
                <a:cxn ang="0">
                  <a:pos x="T6" y="T7"/>
                </a:cxn>
                <a:cxn ang="0">
                  <a:pos x="T8" y="T9"/>
                </a:cxn>
              </a:cxnLst>
              <a:rect l="0" t="0" r="r" b="b"/>
              <a:pathLst>
                <a:path w="25" h="67">
                  <a:moveTo>
                    <a:pt x="0" y="1"/>
                  </a:moveTo>
                  <a:lnTo>
                    <a:pt x="17" y="67"/>
                  </a:lnTo>
                  <a:lnTo>
                    <a:pt x="25" y="64"/>
                  </a:lnTo>
                  <a:lnTo>
                    <a:pt x="8" y="0"/>
                  </a:lnTo>
                  <a:lnTo>
                    <a:pt x="0" y="1"/>
                  </a:lnTo>
                  <a:close/>
                </a:path>
              </a:pathLst>
            </a:custGeom>
            <a:solidFill>
              <a:srgbClr val="4423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endParaRPr lang="en-US" dirty="0"/>
            </a:p>
          </p:txBody>
        </p:sp>
        <p:sp>
          <p:nvSpPr>
            <p:cNvPr id="14" name="Freeform 9"/>
            <p:cNvSpPr>
              <a:spLocks/>
            </p:cNvSpPr>
            <p:nvPr/>
          </p:nvSpPr>
          <p:spPr bwMode="auto">
            <a:xfrm>
              <a:off x="6581775" y="2247900"/>
              <a:ext cx="15875" cy="106362"/>
            </a:xfrm>
            <a:custGeom>
              <a:avLst/>
              <a:gdLst>
                <a:gd name="T0" fmla="*/ 0 w 10"/>
                <a:gd name="T1" fmla="*/ 67 h 67"/>
                <a:gd name="T2" fmla="*/ 10 w 10"/>
                <a:gd name="T3" fmla="*/ 67 h 67"/>
                <a:gd name="T4" fmla="*/ 10 w 10"/>
                <a:gd name="T5" fmla="*/ 0 h 67"/>
                <a:gd name="T6" fmla="*/ 2 w 10"/>
                <a:gd name="T7" fmla="*/ 0 h 67"/>
                <a:gd name="T8" fmla="*/ 0 w 10"/>
                <a:gd name="T9" fmla="*/ 67 h 67"/>
              </a:gdLst>
              <a:ahLst/>
              <a:cxnLst>
                <a:cxn ang="0">
                  <a:pos x="T0" y="T1"/>
                </a:cxn>
                <a:cxn ang="0">
                  <a:pos x="T2" y="T3"/>
                </a:cxn>
                <a:cxn ang="0">
                  <a:pos x="T4" y="T5"/>
                </a:cxn>
                <a:cxn ang="0">
                  <a:pos x="T6" y="T7"/>
                </a:cxn>
                <a:cxn ang="0">
                  <a:pos x="T8" y="T9"/>
                </a:cxn>
              </a:cxnLst>
              <a:rect l="0" t="0" r="r" b="b"/>
              <a:pathLst>
                <a:path w="10" h="67">
                  <a:moveTo>
                    <a:pt x="0" y="67"/>
                  </a:moveTo>
                  <a:lnTo>
                    <a:pt x="10" y="67"/>
                  </a:lnTo>
                  <a:lnTo>
                    <a:pt x="10" y="0"/>
                  </a:lnTo>
                  <a:lnTo>
                    <a:pt x="2" y="0"/>
                  </a:lnTo>
                  <a:lnTo>
                    <a:pt x="0" y="67"/>
                  </a:lnTo>
                  <a:close/>
                </a:path>
              </a:pathLst>
            </a:custGeom>
            <a:solidFill>
              <a:srgbClr val="4423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endParaRPr lang="en-US" dirty="0"/>
            </a:p>
          </p:txBody>
        </p:sp>
        <p:sp>
          <p:nvSpPr>
            <p:cNvPr id="15" name="Freeform 10"/>
            <p:cNvSpPr>
              <a:spLocks/>
            </p:cNvSpPr>
            <p:nvPr/>
          </p:nvSpPr>
          <p:spPr bwMode="auto">
            <a:xfrm>
              <a:off x="6789738" y="2276475"/>
              <a:ext cx="39688" cy="106362"/>
            </a:xfrm>
            <a:custGeom>
              <a:avLst/>
              <a:gdLst>
                <a:gd name="T0" fmla="*/ 0 w 25"/>
                <a:gd name="T1" fmla="*/ 66 h 67"/>
                <a:gd name="T2" fmla="*/ 8 w 25"/>
                <a:gd name="T3" fmla="*/ 67 h 67"/>
                <a:gd name="T4" fmla="*/ 25 w 25"/>
                <a:gd name="T5" fmla="*/ 3 h 67"/>
                <a:gd name="T6" fmla="*/ 16 w 25"/>
                <a:gd name="T7" fmla="*/ 0 h 67"/>
                <a:gd name="T8" fmla="*/ 0 w 25"/>
                <a:gd name="T9" fmla="*/ 66 h 67"/>
              </a:gdLst>
              <a:ahLst/>
              <a:cxnLst>
                <a:cxn ang="0">
                  <a:pos x="T0" y="T1"/>
                </a:cxn>
                <a:cxn ang="0">
                  <a:pos x="T2" y="T3"/>
                </a:cxn>
                <a:cxn ang="0">
                  <a:pos x="T4" y="T5"/>
                </a:cxn>
                <a:cxn ang="0">
                  <a:pos x="T6" y="T7"/>
                </a:cxn>
                <a:cxn ang="0">
                  <a:pos x="T8" y="T9"/>
                </a:cxn>
              </a:cxnLst>
              <a:rect l="0" t="0" r="r" b="b"/>
              <a:pathLst>
                <a:path w="25" h="67">
                  <a:moveTo>
                    <a:pt x="0" y="66"/>
                  </a:moveTo>
                  <a:lnTo>
                    <a:pt x="8" y="67"/>
                  </a:lnTo>
                  <a:lnTo>
                    <a:pt x="25" y="3"/>
                  </a:lnTo>
                  <a:lnTo>
                    <a:pt x="16" y="0"/>
                  </a:lnTo>
                  <a:lnTo>
                    <a:pt x="0" y="66"/>
                  </a:lnTo>
                  <a:close/>
                </a:path>
              </a:pathLst>
            </a:custGeom>
            <a:solidFill>
              <a:srgbClr val="4423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endParaRPr lang="en-US" dirty="0"/>
            </a:p>
          </p:txBody>
        </p:sp>
        <p:sp>
          <p:nvSpPr>
            <p:cNvPr id="16" name="Freeform 11"/>
            <p:cNvSpPr>
              <a:spLocks/>
            </p:cNvSpPr>
            <p:nvPr/>
          </p:nvSpPr>
          <p:spPr bwMode="auto">
            <a:xfrm>
              <a:off x="6980238" y="2360613"/>
              <a:ext cx="63500" cy="100012"/>
            </a:xfrm>
            <a:custGeom>
              <a:avLst/>
              <a:gdLst>
                <a:gd name="T0" fmla="*/ 33 w 40"/>
                <a:gd name="T1" fmla="*/ 0 h 63"/>
                <a:gd name="T2" fmla="*/ 0 w 40"/>
                <a:gd name="T3" fmla="*/ 59 h 63"/>
                <a:gd name="T4" fmla="*/ 8 w 40"/>
                <a:gd name="T5" fmla="*/ 63 h 63"/>
                <a:gd name="T6" fmla="*/ 40 w 40"/>
                <a:gd name="T7" fmla="*/ 5 h 63"/>
                <a:gd name="T8" fmla="*/ 33 w 40"/>
                <a:gd name="T9" fmla="*/ 0 h 63"/>
              </a:gdLst>
              <a:ahLst/>
              <a:cxnLst>
                <a:cxn ang="0">
                  <a:pos x="T0" y="T1"/>
                </a:cxn>
                <a:cxn ang="0">
                  <a:pos x="T2" y="T3"/>
                </a:cxn>
                <a:cxn ang="0">
                  <a:pos x="T4" y="T5"/>
                </a:cxn>
                <a:cxn ang="0">
                  <a:pos x="T6" y="T7"/>
                </a:cxn>
                <a:cxn ang="0">
                  <a:pos x="T8" y="T9"/>
                </a:cxn>
              </a:cxnLst>
              <a:rect l="0" t="0" r="r" b="b"/>
              <a:pathLst>
                <a:path w="40" h="63">
                  <a:moveTo>
                    <a:pt x="33" y="0"/>
                  </a:moveTo>
                  <a:lnTo>
                    <a:pt x="0" y="59"/>
                  </a:lnTo>
                  <a:lnTo>
                    <a:pt x="8" y="63"/>
                  </a:lnTo>
                  <a:lnTo>
                    <a:pt x="40" y="5"/>
                  </a:lnTo>
                  <a:lnTo>
                    <a:pt x="33" y="0"/>
                  </a:lnTo>
                  <a:close/>
                </a:path>
              </a:pathLst>
            </a:custGeom>
            <a:solidFill>
              <a:srgbClr val="4423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endParaRPr lang="en-US" dirty="0"/>
            </a:p>
          </p:txBody>
        </p:sp>
        <p:sp>
          <p:nvSpPr>
            <p:cNvPr id="17" name="Freeform 12"/>
            <p:cNvSpPr>
              <a:spLocks/>
            </p:cNvSpPr>
            <p:nvPr/>
          </p:nvSpPr>
          <p:spPr bwMode="auto">
            <a:xfrm>
              <a:off x="6019800" y="2432050"/>
              <a:ext cx="58738" cy="69850"/>
            </a:xfrm>
            <a:custGeom>
              <a:avLst/>
              <a:gdLst>
                <a:gd name="T0" fmla="*/ 0 w 37"/>
                <a:gd name="T1" fmla="*/ 7 h 44"/>
                <a:gd name="T2" fmla="*/ 28 w 37"/>
                <a:gd name="T3" fmla="*/ 44 h 44"/>
                <a:gd name="T4" fmla="*/ 37 w 37"/>
                <a:gd name="T5" fmla="*/ 38 h 44"/>
                <a:gd name="T6" fmla="*/ 9 w 37"/>
                <a:gd name="T7" fmla="*/ 0 h 44"/>
                <a:gd name="T8" fmla="*/ 0 w 37"/>
                <a:gd name="T9" fmla="*/ 7 h 44"/>
              </a:gdLst>
              <a:ahLst/>
              <a:cxnLst>
                <a:cxn ang="0">
                  <a:pos x="T0" y="T1"/>
                </a:cxn>
                <a:cxn ang="0">
                  <a:pos x="T2" y="T3"/>
                </a:cxn>
                <a:cxn ang="0">
                  <a:pos x="T4" y="T5"/>
                </a:cxn>
                <a:cxn ang="0">
                  <a:pos x="T6" y="T7"/>
                </a:cxn>
                <a:cxn ang="0">
                  <a:pos x="T8" y="T9"/>
                </a:cxn>
              </a:cxnLst>
              <a:rect l="0" t="0" r="r" b="b"/>
              <a:pathLst>
                <a:path w="37" h="44">
                  <a:moveTo>
                    <a:pt x="0" y="7"/>
                  </a:moveTo>
                  <a:lnTo>
                    <a:pt x="28" y="44"/>
                  </a:lnTo>
                  <a:lnTo>
                    <a:pt x="37" y="38"/>
                  </a:lnTo>
                  <a:lnTo>
                    <a:pt x="9" y="0"/>
                  </a:lnTo>
                  <a:lnTo>
                    <a:pt x="0" y="7"/>
                  </a:lnTo>
                  <a:close/>
                </a:path>
              </a:pathLst>
            </a:custGeom>
            <a:solidFill>
              <a:srgbClr val="9B4F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endParaRPr lang="en-US" dirty="0"/>
            </a:p>
          </p:txBody>
        </p:sp>
        <p:sp>
          <p:nvSpPr>
            <p:cNvPr id="18" name="Freeform 13"/>
            <p:cNvSpPr>
              <a:spLocks/>
            </p:cNvSpPr>
            <p:nvPr/>
          </p:nvSpPr>
          <p:spPr bwMode="auto">
            <a:xfrm>
              <a:off x="5984875" y="2460625"/>
              <a:ext cx="60325" cy="66675"/>
            </a:xfrm>
            <a:custGeom>
              <a:avLst/>
              <a:gdLst>
                <a:gd name="T0" fmla="*/ 0 w 38"/>
                <a:gd name="T1" fmla="*/ 6 h 42"/>
                <a:gd name="T2" fmla="*/ 29 w 38"/>
                <a:gd name="T3" fmla="*/ 42 h 42"/>
                <a:gd name="T4" fmla="*/ 38 w 38"/>
                <a:gd name="T5" fmla="*/ 37 h 42"/>
                <a:gd name="T6" fmla="*/ 7 w 38"/>
                <a:gd name="T7" fmla="*/ 0 h 42"/>
                <a:gd name="T8" fmla="*/ 0 w 38"/>
                <a:gd name="T9" fmla="*/ 6 h 42"/>
              </a:gdLst>
              <a:ahLst/>
              <a:cxnLst>
                <a:cxn ang="0">
                  <a:pos x="T0" y="T1"/>
                </a:cxn>
                <a:cxn ang="0">
                  <a:pos x="T2" y="T3"/>
                </a:cxn>
                <a:cxn ang="0">
                  <a:pos x="T4" y="T5"/>
                </a:cxn>
                <a:cxn ang="0">
                  <a:pos x="T6" y="T7"/>
                </a:cxn>
                <a:cxn ang="0">
                  <a:pos x="T8" y="T9"/>
                </a:cxn>
              </a:cxnLst>
              <a:rect l="0" t="0" r="r" b="b"/>
              <a:pathLst>
                <a:path w="38" h="42">
                  <a:moveTo>
                    <a:pt x="0" y="6"/>
                  </a:moveTo>
                  <a:lnTo>
                    <a:pt x="29" y="42"/>
                  </a:lnTo>
                  <a:lnTo>
                    <a:pt x="38" y="37"/>
                  </a:lnTo>
                  <a:lnTo>
                    <a:pt x="7" y="0"/>
                  </a:lnTo>
                  <a:lnTo>
                    <a:pt x="0" y="6"/>
                  </a:lnTo>
                  <a:close/>
                </a:path>
              </a:pathLst>
            </a:custGeom>
            <a:solidFill>
              <a:srgbClr val="9B4F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endParaRPr lang="en-US" dirty="0"/>
            </a:p>
          </p:txBody>
        </p:sp>
        <p:sp>
          <p:nvSpPr>
            <p:cNvPr id="19" name="Freeform 14"/>
            <p:cNvSpPr>
              <a:spLocks/>
            </p:cNvSpPr>
            <p:nvPr/>
          </p:nvSpPr>
          <p:spPr bwMode="auto">
            <a:xfrm>
              <a:off x="6057900" y="2408238"/>
              <a:ext cx="55563" cy="68262"/>
            </a:xfrm>
            <a:custGeom>
              <a:avLst/>
              <a:gdLst>
                <a:gd name="T0" fmla="*/ 0 w 35"/>
                <a:gd name="T1" fmla="*/ 5 h 43"/>
                <a:gd name="T2" fmla="*/ 27 w 35"/>
                <a:gd name="T3" fmla="*/ 43 h 43"/>
                <a:gd name="T4" fmla="*/ 35 w 35"/>
                <a:gd name="T5" fmla="*/ 38 h 43"/>
                <a:gd name="T6" fmla="*/ 9 w 35"/>
                <a:gd name="T7" fmla="*/ 0 h 43"/>
                <a:gd name="T8" fmla="*/ 0 w 35"/>
                <a:gd name="T9" fmla="*/ 5 h 43"/>
              </a:gdLst>
              <a:ahLst/>
              <a:cxnLst>
                <a:cxn ang="0">
                  <a:pos x="T0" y="T1"/>
                </a:cxn>
                <a:cxn ang="0">
                  <a:pos x="T2" y="T3"/>
                </a:cxn>
                <a:cxn ang="0">
                  <a:pos x="T4" y="T5"/>
                </a:cxn>
                <a:cxn ang="0">
                  <a:pos x="T6" y="T7"/>
                </a:cxn>
                <a:cxn ang="0">
                  <a:pos x="T8" y="T9"/>
                </a:cxn>
              </a:cxnLst>
              <a:rect l="0" t="0" r="r" b="b"/>
              <a:pathLst>
                <a:path w="35" h="43">
                  <a:moveTo>
                    <a:pt x="0" y="5"/>
                  </a:moveTo>
                  <a:lnTo>
                    <a:pt x="27" y="43"/>
                  </a:lnTo>
                  <a:lnTo>
                    <a:pt x="35" y="38"/>
                  </a:lnTo>
                  <a:lnTo>
                    <a:pt x="9" y="0"/>
                  </a:lnTo>
                  <a:lnTo>
                    <a:pt x="0" y="5"/>
                  </a:lnTo>
                  <a:close/>
                </a:path>
              </a:pathLst>
            </a:custGeom>
            <a:solidFill>
              <a:srgbClr val="9B4F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endParaRPr lang="en-US" dirty="0"/>
            </a:p>
          </p:txBody>
        </p:sp>
        <p:sp>
          <p:nvSpPr>
            <p:cNvPr id="20" name="Freeform 15"/>
            <p:cNvSpPr>
              <a:spLocks/>
            </p:cNvSpPr>
            <p:nvPr/>
          </p:nvSpPr>
          <p:spPr bwMode="auto">
            <a:xfrm>
              <a:off x="6097588" y="2382838"/>
              <a:ext cx="52388" cy="71437"/>
            </a:xfrm>
            <a:custGeom>
              <a:avLst/>
              <a:gdLst>
                <a:gd name="T0" fmla="*/ 0 w 33"/>
                <a:gd name="T1" fmla="*/ 6 h 45"/>
                <a:gd name="T2" fmla="*/ 24 w 33"/>
                <a:gd name="T3" fmla="*/ 45 h 45"/>
                <a:gd name="T4" fmla="*/ 33 w 33"/>
                <a:gd name="T5" fmla="*/ 41 h 45"/>
                <a:gd name="T6" fmla="*/ 9 w 33"/>
                <a:gd name="T7" fmla="*/ 0 h 45"/>
                <a:gd name="T8" fmla="*/ 0 w 33"/>
                <a:gd name="T9" fmla="*/ 6 h 45"/>
              </a:gdLst>
              <a:ahLst/>
              <a:cxnLst>
                <a:cxn ang="0">
                  <a:pos x="T0" y="T1"/>
                </a:cxn>
                <a:cxn ang="0">
                  <a:pos x="T2" y="T3"/>
                </a:cxn>
                <a:cxn ang="0">
                  <a:pos x="T4" y="T5"/>
                </a:cxn>
                <a:cxn ang="0">
                  <a:pos x="T6" y="T7"/>
                </a:cxn>
                <a:cxn ang="0">
                  <a:pos x="T8" y="T9"/>
                </a:cxn>
              </a:cxnLst>
              <a:rect l="0" t="0" r="r" b="b"/>
              <a:pathLst>
                <a:path w="33" h="45">
                  <a:moveTo>
                    <a:pt x="0" y="6"/>
                  </a:moveTo>
                  <a:lnTo>
                    <a:pt x="24" y="45"/>
                  </a:lnTo>
                  <a:lnTo>
                    <a:pt x="33" y="41"/>
                  </a:lnTo>
                  <a:lnTo>
                    <a:pt x="9" y="0"/>
                  </a:lnTo>
                  <a:lnTo>
                    <a:pt x="0" y="6"/>
                  </a:lnTo>
                  <a:close/>
                </a:path>
              </a:pathLst>
            </a:custGeom>
            <a:solidFill>
              <a:srgbClr val="9B4F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endParaRPr lang="en-US" dirty="0"/>
            </a:p>
          </p:txBody>
        </p:sp>
        <p:sp>
          <p:nvSpPr>
            <p:cNvPr id="21" name="Freeform 16"/>
            <p:cNvSpPr>
              <a:spLocks/>
            </p:cNvSpPr>
            <p:nvPr/>
          </p:nvSpPr>
          <p:spPr bwMode="auto">
            <a:xfrm>
              <a:off x="6178550" y="2341563"/>
              <a:ext cx="46038" cy="73025"/>
            </a:xfrm>
            <a:custGeom>
              <a:avLst/>
              <a:gdLst>
                <a:gd name="T0" fmla="*/ 0 w 29"/>
                <a:gd name="T1" fmla="*/ 4 h 46"/>
                <a:gd name="T2" fmla="*/ 21 w 29"/>
                <a:gd name="T3" fmla="*/ 46 h 46"/>
                <a:gd name="T4" fmla="*/ 29 w 29"/>
                <a:gd name="T5" fmla="*/ 42 h 46"/>
                <a:gd name="T6" fmla="*/ 10 w 29"/>
                <a:gd name="T7" fmla="*/ 0 h 46"/>
                <a:gd name="T8" fmla="*/ 0 w 29"/>
                <a:gd name="T9" fmla="*/ 4 h 46"/>
              </a:gdLst>
              <a:ahLst/>
              <a:cxnLst>
                <a:cxn ang="0">
                  <a:pos x="T0" y="T1"/>
                </a:cxn>
                <a:cxn ang="0">
                  <a:pos x="T2" y="T3"/>
                </a:cxn>
                <a:cxn ang="0">
                  <a:pos x="T4" y="T5"/>
                </a:cxn>
                <a:cxn ang="0">
                  <a:pos x="T6" y="T7"/>
                </a:cxn>
                <a:cxn ang="0">
                  <a:pos x="T8" y="T9"/>
                </a:cxn>
              </a:cxnLst>
              <a:rect l="0" t="0" r="r" b="b"/>
              <a:pathLst>
                <a:path w="29" h="46">
                  <a:moveTo>
                    <a:pt x="0" y="4"/>
                  </a:moveTo>
                  <a:lnTo>
                    <a:pt x="21" y="46"/>
                  </a:lnTo>
                  <a:lnTo>
                    <a:pt x="29" y="42"/>
                  </a:lnTo>
                  <a:lnTo>
                    <a:pt x="10" y="0"/>
                  </a:lnTo>
                  <a:lnTo>
                    <a:pt x="0" y="4"/>
                  </a:lnTo>
                  <a:close/>
                </a:path>
              </a:pathLst>
            </a:custGeom>
            <a:solidFill>
              <a:srgbClr val="9B4F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endParaRPr lang="en-US" dirty="0"/>
            </a:p>
          </p:txBody>
        </p:sp>
        <p:sp>
          <p:nvSpPr>
            <p:cNvPr id="22" name="Freeform 17"/>
            <p:cNvSpPr>
              <a:spLocks/>
            </p:cNvSpPr>
            <p:nvPr/>
          </p:nvSpPr>
          <p:spPr bwMode="auto">
            <a:xfrm>
              <a:off x="6219825" y="2324100"/>
              <a:ext cx="44450" cy="73025"/>
            </a:xfrm>
            <a:custGeom>
              <a:avLst/>
              <a:gdLst>
                <a:gd name="T0" fmla="*/ 0 w 28"/>
                <a:gd name="T1" fmla="*/ 2 h 46"/>
                <a:gd name="T2" fmla="*/ 18 w 28"/>
                <a:gd name="T3" fmla="*/ 46 h 46"/>
                <a:gd name="T4" fmla="*/ 28 w 28"/>
                <a:gd name="T5" fmla="*/ 43 h 46"/>
                <a:gd name="T6" fmla="*/ 10 w 28"/>
                <a:gd name="T7" fmla="*/ 0 h 46"/>
                <a:gd name="T8" fmla="*/ 0 w 28"/>
                <a:gd name="T9" fmla="*/ 2 h 46"/>
              </a:gdLst>
              <a:ahLst/>
              <a:cxnLst>
                <a:cxn ang="0">
                  <a:pos x="T0" y="T1"/>
                </a:cxn>
                <a:cxn ang="0">
                  <a:pos x="T2" y="T3"/>
                </a:cxn>
                <a:cxn ang="0">
                  <a:pos x="T4" y="T5"/>
                </a:cxn>
                <a:cxn ang="0">
                  <a:pos x="T6" y="T7"/>
                </a:cxn>
                <a:cxn ang="0">
                  <a:pos x="T8" y="T9"/>
                </a:cxn>
              </a:cxnLst>
              <a:rect l="0" t="0" r="r" b="b"/>
              <a:pathLst>
                <a:path w="28" h="46">
                  <a:moveTo>
                    <a:pt x="0" y="2"/>
                  </a:moveTo>
                  <a:lnTo>
                    <a:pt x="18" y="46"/>
                  </a:lnTo>
                  <a:lnTo>
                    <a:pt x="28" y="43"/>
                  </a:lnTo>
                  <a:lnTo>
                    <a:pt x="10" y="0"/>
                  </a:lnTo>
                  <a:lnTo>
                    <a:pt x="0" y="2"/>
                  </a:lnTo>
                  <a:close/>
                </a:path>
              </a:pathLst>
            </a:custGeom>
            <a:solidFill>
              <a:srgbClr val="9B4F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endParaRPr lang="en-US" dirty="0"/>
            </a:p>
          </p:txBody>
        </p:sp>
        <p:sp>
          <p:nvSpPr>
            <p:cNvPr id="23" name="Freeform 18"/>
            <p:cNvSpPr>
              <a:spLocks/>
            </p:cNvSpPr>
            <p:nvPr/>
          </p:nvSpPr>
          <p:spPr bwMode="auto">
            <a:xfrm>
              <a:off x="6264275" y="2305050"/>
              <a:ext cx="39688" cy="76200"/>
            </a:xfrm>
            <a:custGeom>
              <a:avLst/>
              <a:gdLst>
                <a:gd name="T0" fmla="*/ 0 w 25"/>
                <a:gd name="T1" fmla="*/ 5 h 48"/>
                <a:gd name="T2" fmla="*/ 16 w 25"/>
                <a:gd name="T3" fmla="*/ 48 h 48"/>
                <a:gd name="T4" fmla="*/ 25 w 25"/>
                <a:gd name="T5" fmla="*/ 45 h 48"/>
                <a:gd name="T6" fmla="*/ 9 w 25"/>
                <a:gd name="T7" fmla="*/ 0 h 48"/>
                <a:gd name="T8" fmla="*/ 0 w 25"/>
                <a:gd name="T9" fmla="*/ 5 h 48"/>
              </a:gdLst>
              <a:ahLst/>
              <a:cxnLst>
                <a:cxn ang="0">
                  <a:pos x="T0" y="T1"/>
                </a:cxn>
                <a:cxn ang="0">
                  <a:pos x="T2" y="T3"/>
                </a:cxn>
                <a:cxn ang="0">
                  <a:pos x="T4" y="T5"/>
                </a:cxn>
                <a:cxn ang="0">
                  <a:pos x="T6" y="T7"/>
                </a:cxn>
                <a:cxn ang="0">
                  <a:pos x="T8" y="T9"/>
                </a:cxn>
              </a:cxnLst>
              <a:rect l="0" t="0" r="r" b="b"/>
              <a:pathLst>
                <a:path w="25" h="48">
                  <a:moveTo>
                    <a:pt x="0" y="5"/>
                  </a:moveTo>
                  <a:lnTo>
                    <a:pt x="16" y="48"/>
                  </a:lnTo>
                  <a:lnTo>
                    <a:pt x="25" y="45"/>
                  </a:lnTo>
                  <a:lnTo>
                    <a:pt x="9" y="0"/>
                  </a:lnTo>
                  <a:lnTo>
                    <a:pt x="0" y="5"/>
                  </a:lnTo>
                  <a:close/>
                </a:path>
              </a:pathLst>
            </a:custGeom>
            <a:solidFill>
              <a:srgbClr val="9B4F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endParaRPr lang="en-US" dirty="0"/>
            </a:p>
          </p:txBody>
        </p:sp>
        <p:sp>
          <p:nvSpPr>
            <p:cNvPr id="24" name="Freeform 19"/>
            <p:cNvSpPr>
              <a:spLocks/>
            </p:cNvSpPr>
            <p:nvPr/>
          </p:nvSpPr>
          <p:spPr bwMode="auto">
            <a:xfrm>
              <a:off x="6308725" y="2292350"/>
              <a:ext cx="36513" cy="76200"/>
            </a:xfrm>
            <a:custGeom>
              <a:avLst/>
              <a:gdLst>
                <a:gd name="T0" fmla="*/ 0 w 23"/>
                <a:gd name="T1" fmla="*/ 3 h 48"/>
                <a:gd name="T2" fmla="*/ 13 w 23"/>
                <a:gd name="T3" fmla="*/ 48 h 48"/>
                <a:gd name="T4" fmla="*/ 23 w 23"/>
                <a:gd name="T5" fmla="*/ 45 h 48"/>
                <a:gd name="T6" fmla="*/ 9 w 23"/>
                <a:gd name="T7" fmla="*/ 0 h 48"/>
                <a:gd name="T8" fmla="*/ 0 w 23"/>
                <a:gd name="T9" fmla="*/ 3 h 48"/>
              </a:gdLst>
              <a:ahLst/>
              <a:cxnLst>
                <a:cxn ang="0">
                  <a:pos x="T0" y="T1"/>
                </a:cxn>
                <a:cxn ang="0">
                  <a:pos x="T2" y="T3"/>
                </a:cxn>
                <a:cxn ang="0">
                  <a:pos x="T4" y="T5"/>
                </a:cxn>
                <a:cxn ang="0">
                  <a:pos x="T6" y="T7"/>
                </a:cxn>
                <a:cxn ang="0">
                  <a:pos x="T8" y="T9"/>
                </a:cxn>
              </a:cxnLst>
              <a:rect l="0" t="0" r="r" b="b"/>
              <a:pathLst>
                <a:path w="23" h="48">
                  <a:moveTo>
                    <a:pt x="0" y="3"/>
                  </a:moveTo>
                  <a:lnTo>
                    <a:pt x="13" y="48"/>
                  </a:lnTo>
                  <a:lnTo>
                    <a:pt x="23" y="45"/>
                  </a:lnTo>
                  <a:lnTo>
                    <a:pt x="9" y="0"/>
                  </a:lnTo>
                  <a:lnTo>
                    <a:pt x="0" y="3"/>
                  </a:lnTo>
                  <a:close/>
                </a:path>
              </a:pathLst>
            </a:custGeom>
            <a:solidFill>
              <a:srgbClr val="9B4F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endParaRPr lang="en-US" dirty="0"/>
            </a:p>
          </p:txBody>
        </p:sp>
        <p:sp>
          <p:nvSpPr>
            <p:cNvPr id="25" name="Freeform 20"/>
            <p:cNvSpPr>
              <a:spLocks/>
            </p:cNvSpPr>
            <p:nvPr/>
          </p:nvSpPr>
          <p:spPr bwMode="auto">
            <a:xfrm>
              <a:off x="6397625" y="2271713"/>
              <a:ext cx="31750" cy="76200"/>
            </a:xfrm>
            <a:custGeom>
              <a:avLst/>
              <a:gdLst>
                <a:gd name="T0" fmla="*/ 0 w 20"/>
                <a:gd name="T1" fmla="*/ 2 h 48"/>
                <a:gd name="T2" fmla="*/ 10 w 20"/>
                <a:gd name="T3" fmla="*/ 48 h 48"/>
                <a:gd name="T4" fmla="*/ 20 w 20"/>
                <a:gd name="T5" fmla="*/ 45 h 48"/>
                <a:gd name="T6" fmla="*/ 10 w 20"/>
                <a:gd name="T7" fmla="*/ 0 h 48"/>
                <a:gd name="T8" fmla="*/ 0 w 20"/>
                <a:gd name="T9" fmla="*/ 2 h 48"/>
              </a:gdLst>
              <a:ahLst/>
              <a:cxnLst>
                <a:cxn ang="0">
                  <a:pos x="T0" y="T1"/>
                </a:cxn>
                <a:cxn ang="0">
                  <a:pos x="T2" y="T3"/>
                </a:cxn>
                <a:cxn ang="0">
                  <a:pos x="T4" y="T5"/>
                </a:cxn>
                <a:cxn ang="0">
                  <a:pos x="T6" y="T7"/>
                </a:cxn>
                <a:cxn ang="0">
                  <a:pos x="T8" y="T9"/>
                </a:cxn>
              </a:cxnLst>
              <a:rect l="0" t="0" r="r" b="b"/>
              <a:pathLst>
                <a:path w="20" h="48">
                  <a:moveTo>
                    <a:pt x="0" y="2"/>
                  </a:moveTo>
                  <a:lnTo>
                    <a:pt x="10" y="48"/>
                  </a:lnTo>
                  <a:lnTo>
                    <a:pt x="20" y="45"/>
                  </a:lnTo>
                  <a:lnTo>
                    <a:pt x="10" y="0"/>
                  </a:lnTo>
                  <a:lnTo>
                    <a:pt x="0" y="2"/>
                  </a:lnTo>
                  <a:close/>
                </a:path>
              </a:pathLst>
            </a:custGeom>
            <a:solidFill>
              <a:srgbClr val="9B4F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endParaRPr lang="en-US" dirty="0"/>
            </a:p>
          </p:txBody>
        </p:sp>
        <p:sp>
          <p:nvSpPr>
            <p:cNvPr id="26" name="Freeform 21"/>
            <p:cNvSpPr>
              <a:spLocks/>
            </p:cNvSpPr>
            <p:nvPr/>
          </p:nvSpPr>
          <p:spPr bwMode="auto">
            <a:xfrm>
              <a:off x="6445250" y="2263775"/>
              <a:ext cx="25400" cy="74612"/>
            </a:xfrm>
            <a:custGeom>
              <a:avLst/>
              <a:gdLst>
                <a:gd name="T0" fmla="*/ 0 w 16"/>
                <a:gd name="T1" fmla="*/ 1 h 47"/>
                <a:gd name="T2" fmla="*/ 5 w 16"/>
                <a:gd name="T3" fmla="*/ 47 h 47"/>
                <a:gd name="T4" fmla="*/ 16 w 16"/>
                <a:gd name="T5" fmla="*/ 46 h 47"/>
                <a:gd name="T6" fmla="*/ 9 w 16"/>
                <a:gd name="T7" fmla="*/ 0 h 47"/>
                <a:gd name="T8" fmla="*/ 0 w 16"/>
                <a:gd name="T9" fmla="*/ 1 h 47"/>
              </a:gdLst>
              <a:ahLst/>
              <a:cxnLst>
                <a:cxn ang="0">
                  <a:pos x="T0" y="T1"/>
                </a:cxn>
                <a:cxn ang="0">
                  <a:pos x="T2" y="T3"/>
                </a:cxn>
                <a:cxn ang="0">
                  <a:pos x="T4" y="T5"/>
                </a:cxn>
                <a:cxn ang="0">
                  <a:pos x="T6" y="T7"/>
                </a:cxn>
                <a:cxn ang="0">
                  <a:pos x="T8" y="T9"/>
                </a:cxn>
              </a:cxnLst>
              <a:rect l="0" t="0" r="r" b="b"/>
              <a:pathLst>
                <a:path w="16" h="47">
                  <a:moveTo>
                    <a:pt x="0" y="1"/>
                  </a:moveTo>
                  <a:lnTo>
                    <a:pt x="5" y="47"/>
                  </a:lnTo>
                  <a:lnTo>
                    <a:pt x="16" y="46"/>
                  </a:lnTo>
                  <a:lnTo>
                    <a:pt x="9" y="0"/>
                  </a:lnTo>
                  <a:lnTo>
                    <a:pt x="0" y="1"/>
                  </a:lnTo>
                  <a:close/>
                </a:path>
              </a:pathLst>
            </a:custGeom>
            <a:solidFill>
              <a:srgbClr val="9B4F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endParaRPr lang="en-US" dirty="0"/>
            </a:p>
          </p:txBody>
        </p:sp>
        <p:sp>
          <p:nvSpPr>
            <p:cNvPr id="27" name="Freeform 22"/>
            <p:cNvSpPr>
              <a:spLocks/>
            </p:cNvSpPr>
            <p:nvPr/>
          </p:nvSpPr>
          <p:spPr bwMode="auto">
            <a:xfrm>
              <a:off x="6489700" y="2259013"/>
              <a:ext cx="23813" cy="76200"/>
            </a:xfrm>
            <a:custGeom>
              <a:avLst/>
              <a:gdLst>
                <a:gd name="T0" fmla="*/ 0 w 15"/>
                <a:gd name="T1" fmla="*/ 1 h 48"/>
                <a:gd name="T2" fmla="*/ 5 w 15"/>
                <a:gd name="T3" fmla="*/ 48 h 48"/>
                <a:gd name="T4" fmla="*/ 15 w 15"/>
                <a:gd name="T5" fmla="*/ 46 h 48"/>
                <a:gd name="T6" fmla="*/ 11 w 15"/>
                <a:gd name="T7" fmla="*/ 0 h 48"/>
                <a:gd name="T8" fmla="*/ 0 w 15"/>
                <a:gd name="T9" fmla="*/ 1 h 48"/>
              </a:gdLst>
              <a:ahLst/>
              <a:cxnLst>
                <a:cxn ang="0">
                  <a:pos x="T0" y="T1"/>
                </a:cxn>
                <a:cxn ang="0">
                  <a:pos x="T2" y="T3"/>
                </a:cxn>
                <a:cxn ang="0">
                  <a:pos x="T4" y="T5"/>
                </a:cxn>
                <a:cxn ang="0">
                  <a:pos x="T6" y="T7"/>
                </a:cxn>
                <a:cxn ang="0">
                  <a:pos x="T8" y="T9"/>
                </a:cxn>
              </a:cxnLst>
              <a:rect l="0" t="0" r="r" b="b"/>
              <a:pathLst>
                <a:path w="15" h="48">
                  <a:moveTo>
                    <a:pt x="0" y="1"/>
                  </a:moveTo>
                  <a:lnTo>
                    <a:pt x="5" y="48"/>
                  </a:lnTo>
                  <a:lnTo>
                    <a:pt x="15" y="46"/>
                  </a:lnTo>
                  <a:lnTo>
                    <a:pt x="11" y="0"/>
                  </a:lnTo>
                  <a:lnTo>
                    <a:pt x="0" y="1"/>
                  </a:lnTo>
                  <a:close/>
                </a:path>
              </a:pathLst>
            </a:custGeom>
            <a:solidFill>
              <a:srgbClr val="9B4F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endParaRPr lang="en-US" dirty="0"/>
            </a:p>
          </p:txBody>
        </p:sp>
        <p:sp>
          <p:nvSpPr>
            <p:cNvPr id="28" name="Freeform 23"/>
            <p:cNvSpPr>
              <a:spLocks/>
            </p:cNvSpPr>
            <p:nvPr/>
          </p:nvSpPr>
          <p:spPr bwMode="auto">
            <a:xfrm>
              <a:off x="6535738" y="2257425"/>
              <a:ext cx="20638" cy="74612"/>
            </a:xfrm>
            <a:custGeom>
              <a:avLst/>
              <a:gdLst>
                <a:gd name="T0" fmla="*/ 0 w 13"/>
                <a:gd name="T1" fmla="*/ 0 h 47"/>
                <a:gd name="T2" fmla="*/ 3 w 13"/>
                <a:gd name="T3" fmla="*/ 47 h 47"/>
                <a:gd name="T4" fmla="*/ 13 w 13"/>
                <a:gd name="T5" fmla="*/ 46 h 47"/>
                <a:gd name="T6" fmla="*/ 10 w 13"/>
                <a:gd name="T7" fmla="*/ 0 h 47"/>
                <a:gd name="T8" fmla="*/ 0 w 13"/>
                <a:gd name="T9" fmla="*/ 0 h 47"/>
              </a:gdLst>
              <a:ahLst/>
              <a:cxnLst>
                <a:cxn ang="0">
                  <a:pos x="T0" y="T1"/>
                </a:cxn>
                <a:cxn ang="0">
                  <a:pos x="T2" y="T3"/>
                </a:cxn>
                <a:cxn ang="0">
                  <a:pos x="T4" y="T5"/>
                </a:cxn>
                <a:cxn ang="0">
                  <a:pos x="T6" y="T7"/>
                </a:cxn>
                <a:cxn ang="0">
                  <a:pos x="T8" y="T9"/>
                </a:cxn>
              </a:cxnLst>
              <a:rect l="0" t="0" r="r" b="b"/>
              <a:pathLst>
                <a:path w="13" h="47">
                  <a:moveTo>
                    <a:pt x="0" y="0"/>
                  </a:moveTo>
                  <a:lnTo>
                    <a:pt x="3" y="47"/>
                  </a:lnTo>
                  <a:lnTo>
                    <a:pt x="13" y="46"/>
                  </a:lnTo>
                  <a:lnTo>
                    <a:pt x="10" y="0"/>
                  </a:lnTo>
                  <a:lnTo>
                    <a:pt x="0" y="0"/>
                  </a:lnTo>
                  <a:close/>
                </a:path>
              </a:pathLst>
            </a:custGeom>
            <a:solidFill>
              <a:srgbClr val="9B4F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endParaRPr lang="en-US" dirty="0"/>
            </a:p>
          </p:txBody>
        </p:sp>
        <p:sp>
          <p:nvSpPr>
            <p:cNvPr id="29" name="Freeform 24"/>
            <p:cNvSpPr>
              <a:spLocks/>
            </p:cNvSpPr>
            <p:nvPr/>
          </p:nvSpPr>
          <p:spPr bwMode="auto">
            <a:xfrm>
              <a:off x="6624638" y="2257425"/>
              <a:ext cx="20638" cy="74612"/>
            </a:xfrm>
            <a:custGeom>
              <a:avLst/>
              <a:gdLst>
                <a:gd name="T0" fmla="*/ 0 w 13"/>
                <a:gd name="T1" fmla="*/ 47 h 47"/>
                <a:gd name="T2" fmla="*/ 10 w 13"/>
                <a:gd name="T3" fmla="*/ 47 h 47"/>
                <a:gd name="T4" fmla="*/ 13 w 13"/>
                <a:gd name="T5" fmla="*/ 1 h 47"/>
                <a:gd name="T6" fmla="*/ 3 w 13"/>
                <a:gd name="T7" fmla="*/ 0 h 47"/>
                <a:gd name="T8" fmla="*/ 0 w 13"/>
                <a:gd name="T9" fmla="*/ 47 h 47"/>
              </a:gdLst>
              <a:ahLst/>
              <a:cxnLst>
                <a:cxn ang="0">
                  <a:pos x="T0" y="T1"/>
                </a:cxn>
                <a:cxn ang="0">
                  <a:pos x="T2" y="T3"/>
                </a:cxn>
                <a:cxn ang="0">
                  <a:pos x="T4" y="T5"/>
                </a:cxn>
                <a:cxn ang="0">
                  <a:pos x="T6" y="T7"/>
                </a:cxn>
                <a:cxn ang="0">
                  <a:pos x="T8" y="T9"/>
                </a:cxn>
              </a:cxnLst>
              <a:rect l="0" t="0" r="r" b="b"/>
              <a:pathLst>
                <a:path w="13" h="47">
                  <a:moveTo>
                    <a:pt x="0" y="47"/>
                  </a:moveTo>
                  <a:lnTo>
                    <a:pt x="10" y="47"/>
                  </a:lnTo>
                  <a:lnTo>
                    <a:pt x="13" y="1"/>
                  </a:lnTo>
                  <a:lnTo>
                    <a:pt x="3" y="0"/>
                  </a:lnTo>
                  <a:lnTo>
                    <a:pt x="0" y="47"/>
                  </a:lnTo>
                  <a:close/>
                </a:path>
              </a:pathLst>
            </a:custGeom>
            <a:solidFill>
              <a:srgbClr val="9B4F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endParaRPr lang="en-US" dirty="0"/>
            </a:p>
          </p:txBody>
        </p:sp>
        <p:sp>
          <p:nvSpPr>
            <p:cNvPr id="30" name="Freeform 25"/>
            <p:cNvSpPr>
              <a:spLocks/>
            </p:cNvSpPr>
            <p:nvPr/>
          </p:nvSpPr>
          <p:spPr bwMode="auto">
            <a:xfrm>
              <a:off x="6667500" y="2260600"/>
              <a:ext cx="23813" cy="76200"/>
            </a:xfrm>
            <a:custGeom>
              <a:avLst/>
              <a:gdLst>
                <a:gd name="T0" fmla="*/ 0 w 15"/>
                <a:gd name="T1" fmla="*/ 47 h 48"/>
                <a:gd name="T2" fmla="*/ 9 w 15"/>
                <a:gd name="T3" fmla="*/ 48 h 48"/>
                <a:gd name="T4" fmla="*/ 15 w 15"/>
                <a:gd name="T5" fmla="*/ 0 h 48"/>
                <a:gd name="T6" fmla="*/ 5 w 15"/>
                <a:gd name="T7" fmla="*/ 0 h 48"/>
                <a:gd name="T8" fmla="*/ 0 w 15"/>
                <a:gd name="T9" fmla="*/ 47 h 48"/>
              </a:gdLst>
              <a:ahLst/>
              <a:cxnLst>
                <a:cxn ang="0">
                  <a:pos x="T0" y="T1"/>
                </a:cxn>
                <a:cxn ang="0">
                  <a:pos x="T2" y="T3"/>
                </a:cxn>
                <a:cxn ang="0">
                  <a:pos x="T4" y="T5"/>
                </a:cxn>
                <a:cxn ang="0">
                  <a:pos x="T6" y="T7"/>
                </a:cxn>
                <a:cxn ang="0">
                  <a:pos x="T8" y="T9"/>
                </a:cxn>
              </a:cxnLst>
              <a:rect l="0" t="0" r="r" b="b"/>
              <a:pathLst>
                <a:path w="15" h="48">
                  <a:moveTo>
                    <a:pt x="0" y="47"/>
                  </a:moveTo>
                  <a:lnTo>
                    <a:pt x="9" y="48"/>
                  </a:lnTo>
                  <a:lnTo>
                    <a:pt x="15" y="0"/>
                  </a:lnTo>
                  <a:lnTo>
                    <a:pt x="5" y="0"/>
                  </a:lnTo>
                  <a:lnTo>
                    <a:pt x="0" y="47"/>
                  </a:lnTo>
                  <a:close/>
                </a:path>
              </a:pathLst>
            </a:custGeom>
            <a:solidFill>
              <a:srgbClr val="9B4F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endParaRPr lang="en-US" dirty="0"/>
            </a:p>
          </p:txBody>
        </p:sp>
        <p:sp>
          <p:nvSpPr>
            <p:cNvPr id="31" name="Freeform 26"/>
            <p:cNvSpPr>
              <a:spLocks/>
            </p:cNvSpPr>
            <p:nvPr/>
          </p:nvSpPr>
          <p:spPr bwMode="auto">
            <a:xfrm>
              <a:off x="6708775" y="2265363"/>
              <a:ext cx="28575" cy="76200"/>
            </a:xfrm>
            <a:custGeom>
              <a:avLst/>
              <a:gdLst>
                <a:gd name="T0" fmla="*/ 0 w 18"/>
                <a:gd name="T1" fmla="*/ 46 h 48"/>
                <a:gd name="T2" fmla="*/ 10 w 18"/>
                <a:gd name="T3" fmla="*/ 48 h 48"/>
                <a:gd name="T4" fmla="*/ 18 w 18"/>
                <a:gd name="T5" fmla="*/ 2 h 48"/>
                <a:gd name="T6" fmla="*/ 9 w 18"/>
                <a:gd name="T7" fmla="*/ 0 h 48"/>
                <a:gd name="T8" fmla="*/ 0 w 18"/>
                <a:gd name="T9" fmla="*/ 46 h 48"/>
              </a:gdLst>
              <a:ahLst/>
              <a:cxnLst>
                <a:cxn ang="0">
                  <a:pos x="T0" y="T1"/>
                </a:cxn>
                <a:cxn ang="0">
                  <a:pos x="T2" y="T3"/>
                </a:cxn>
                <a:cxn ang="0">
                  <a:pos x="T4" y="T5"/>
                </a:cxn>
                <a:cxn ang="0">
                  <a:pos x="T6" y="T7"/>
                </a:cxn>
                <a:cxn ang="0">
                  <a:pos x="T8" y="T9"/>
                </a:cxn>
              </a:cxnLst>
              <a:rect l="0" t="0" r="r" b="b"/>
              <a:pathLst>
                <a:path w="18" h="48">
                  <a:moveTo>
                    <a:pt x="0" y="46"/>
                  </a:moveTo>
                  <a:lnTo>
                    <a:pt x="10" y="48"/>
                  </a:lnTo>
                  <a:lnTo>
                    <a:pt x="18" y="2"/>
                  </a:lnTo>
                  <a:lnTo>
                    <a:pt x="9" y="0"/>
                  </a:lnTo>
                  <a:lnTo>
                    <a:pt x="0" y="46"/>
                  </a:lnTo>
                  <a:close/>
                </a:path>
              </a:pathLst>
            </a:custGeom>
            <a:solidFill>
              <a:srgbClr val="9B4F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endParaRPr lang="en-US" dirty="0"/>
            </a:p>
          </p:txBody>
        </p:sp>
        <p:sp>
          <p:nvSpPr>
            <p:cNvPr id="32" name="Freeform 27"/>
            <p:cNvSpPr>
              <a:spLocks/>
            </p:cNvSpPr>
            <p:nvPr/>
          </p:nvSpPr>
          <p:spPr bwMode="auto">
            <a:xfrm>
              <a:off x="6751638" y="2274888"/>
              <a:ext cx="30163" cy="74612"/>
            </a:xfrm>
            <a:custGeom>
              <a:avLst/>
              <a:gdLst>
                <a:gd name="T0" fmla="*/ 0 w 19"/>
                <a:gd name="T1" fmla="*/ 45 h 47"/>
                <a:gd name="T2" fmla="*/ 10 w 19"/>
                <a:gd name="T3" fmla="*/ 47 h 47"/>
                <a:gd name="T4" fmla="*/ 19 w 19"/>
                <a:gd name="T5" fmla="*/ 1 h 47"/>
                <a:gd name="T6" fmla="*/ 10 w 19"/>
                <a:gd name="T7" fmla="*/ 0 h 47"/>
                <a:gd name="T8" fmla="*/ 0 w 19"/>
                <a:gd name="T9" fmla="*/ 45 h 47"/>
              </a:gdLst>
              <a:ahLst/>
              <a:cxnLst>
                <a:cxn ang="0">
                  <a:pos x="T0" y="T1"/>
                </a:cxn>
                <a:cxn ang="0">
                  <a:pos x="T2" y="T3"/>
                </a:cxn>
                <a:cxn ang="0">
                  <a:pos x="T4" y="T5"/>
                </a:cxn>
                <a:cxn ang="0">
                  <a:pos x="T6" y="T7"/>
                </a:cxn>
                <a:cxn ang="0">
                  <a:pos x="T8" y="T9"/>
                </a:cxn>
              </a:cxnLst>
              <a:rect l="0" t="0" r="r" b="b"/>
              <a:pathLst>
                <a:path w="19" h="47">
                  <a:moveTo>
                    <a:pt x="0" y="45"/>
                  </a:moveTo>
                  <a:lnTo>
                    <a:pt x="10" y="47"/>
                  </a:lnTo>
                  <a:lnTo>
                    <a:pt x="19" y="1"/>
                  </a:lnTo>
                  <a:lnTo>
                    <a:pt x="10" y="0"/>
                  </a:lnTo>
                  <a:lnTo>
                    <a:pt x="0" y="45"/>
                  </a:lnTo>
                  <a:close/>
                </a:path>
              </a:pathLst>
            </a:custGeom>
            <a:solidFill>
              <a:srgbClr val="9B4F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endParaRPr lang="en-US" dirty="0"/>
            </a:p>
          </p:txBody>
        </p:sp>
        <p:sp>
          <p:nvSpPr>
            <p:cNvPr id="33" name="Freeform 28"/>
            <p:cNvSpPr>
              <a:spLocks/>
            </p:cNvSpPr>
            <p:nvPr/>
          </p:nvSpPr>
          <p:spPr bwMode="auto">
            <a:xfrm>
              <a:off x="6835775" y="2297113"/>
              <a:ext cx="38100" cy="74612"/>
            </a:xfrm>
            <a:custGeom>
              <a:avLst/>
              <a:gdLst>
                <a:gd name="T0" fmla="*/ 0 w 24"/>
                <a:gd name="T1" fmla="*/ 45 h 47"/>
                <a:gd name="T2" fmla="*/ 8 w 24"/>
                <a:gd name="T3" fmla="*/ 47 h 47"/>
                <a:gd name="T4" fmla="*/ 24 w 24"/>
                <a:gd name="T5" fmla="*/ 3 h 47"/>
                <a:gd name="T6" fmla="*/ 14 w 24"/>
                <a:gd name="T7" fmla="*/ 0 h 47"/>
                <a:gd name="T8" fmla="*/ 0 w 24"/>
                <a:gd name="T9" fmla="*/ 45 h 47"/>
              </a:gdLst>
              <a:ahLst/>
              <a:cxnLst>
                <a:cxn ang="0">
                  <a:pos x="T0" y="T1"/>
                </a:cxn>
                <a:cxn ang="0">
                  <a:pos x="T2" y="T3"/>
                </a:cxn>
                <a:cxn ang="0">
                  <a:pos x="T4" y="T5"/>
                </a:cxn>
                <a:cxn ang="0">
                  <a:pos x="T6" y="T7"/>
                </a:cxn>
                <a:cxn ang="0">
                  <a:pos x="T8" y="T9"/>
                </a:cxn>
              </a:cxnLst>
              <a:rect l="0" t="0" r="r" b="b"/>
              <a:pathLst>
                <a:path w="24" h="47">
                  <a:moveTo>
                    <a:pt x="0" y="45"/>
                  </a:moveTo>
                  <a:lnTo>
                    <a:pt x="8" y="47"/>
                  </a:lnTo>
                  <a:lnTo>
                    <a:pt x="24" y="3"/>
                  </a:lnTo>
                  <a:lnTo>
                    <a:pt x="14" y="0"/>
                  </a:lnTo>
                  <a:lnTo>
                    <a:pt x="0" y="45"/>
                  </a:lnTo>
                  <a:close/>
                </a:path>
              </a:pathLst>
            </a:custGeom>
            <a:solidFill>
              <a:srgbClr val="9B4F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endParaRPr lang="en-US" dirty="0"/>
            </a:p>
          </p:txBody>
        </p:sp>
        <p:sp>
          <p:nvSpPr>
            <p:cNvPr id="34" name="Freeform 29"/>
            <p:cNvSpPr>
              <a:spLocks/>
            </p:cNvSpPr>
            <p:nvPr/>
          </p:nvSpPr>
          <p:spPr bwMode="auto">
            <a:xfrm>
              <a:off x="6875463" y="2309813"/>
              <a:ext cx="39688" cy="76200"/>
            </a:xfrm>
            <a:custGeom>
              <a:avLst/>
              <a:gdLst>
                <a:gd name="T0" fmla="*/ 17 w 25"/>
                <a:gd name="T1" fmla="*/ 0 h 48"/>
                <a:gd name="T2" fmla="*/ 0 w 25"/>
                <a:gd name="T3" fmla="*/ 45 h 48"/>
                <a:gd name="T4" fmla="*/ 10 w 25"/>
                <a:gd name="T5" fmla="*/ 48 h 48"/>
                <a:gd name="T6" fmla="*/ 25 w 25"/>
                <a:gd name="T7" fmla="*/ 4 h 48"/>
                <a:gd name="T8" fmla="*/ 17 w 25"/>
                <a:gd name="T9" fmla="*/ 0 h 48"/>
              </a:gdLst>
              <a:ahLst/>
              <a:cxnLst>
                <a:cxn ang="0">
                  <a:pos x="T0" y="T1"/>
                </a:cxn>
                <a:cxn ang="0">
                  <a:pos x="T2" y="T3"/>
                </a:cxn>
                <a:cxn ang="0">
                  <a:pos x="T4" y="T5"/>
                </a:cxn>
                <a:cxn ang="0">
                  <a:pos x="T6" y="T7"/>
                </a:cxn>
                <a:cxn ang="0">
                  <a:pos x="T8" y="T9"/>
                </a:cxn>
              </a:cxnLst>
              <a:rect l="0" t="0" r="r" b="b"/>
              <a:pathLst>
                <a:path w="25" h="48">
                  <a:moveTo>
                    <a:pt x="17" y="0"/>
                  </a:moveTo>
                  <a:lnTo>
                    <a:pt x="0" y="45"/>
                  </a:lnTo>
                  <a:lnTo>
                    <a:pt x="10" y="48"/>
                  </a:lnTo>
                  <a:lnTo>
                    <a:pt x="25" y="4"/>
                  </a:lnTo>
                  <a:lnTo>
                    <a:pt x="17" y="0"/>
                  </a:lnTo>
                  <a:close/>
                </a:path>
              </a:pathLst>
            </a:custGeom>
            <a:solidFill>
              <a:srgbClr val="9B4F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endParaRPr lang="en-US" dirty="0"/>
            </a:p>
          </p:txBody>
        </p:sp>
        <p:sp>
          <p:nvSpPr>
            <p:cNvPr id="35" name="Freeform 30"/>
            <p:cNvSpPr>
              <a:spLocks/>
            </p:cNvSpPr>
            <p:nvPr/>
          </p:nvSpPr>
          <p:spPr bwMode="auto">
            <a:xfrm>
              <a:off x="6915150" y="2327275"/>
              <a:ext cx="44450" cy="74612"/>
            </a:xfrm>
            <a:custGeom>
              <a:avLst/>
              <a:gdLst>
                <a:gd name="T0" fmla="*/ 18 w 28"/>
                <a:gd name="T1" fmla="*/ 0 h 47"/>
                <a:gd name="T2" fmla="*/ 0 w 28"/>
                <a:gd name="T3" fmla="*/ 44 h 47"/>
                <a:gd name="T4" fmla="*/ 9 w 28"/>
                <a:gd name="T5" fmla="*/ 47 h 47"/>
                <a:gd name="T6" fmla="*/ 28 w 28"/>
                <a:gd name="T7" fmla="*/ 5 h 47"/>
                <a:gd name="T8" fmla="*/ 18 w 28"/>
                <a:gd name="T9" fmla="*/ 0 h 47"/>
              </a:gdLst>
              <a:ahLst/>
              <a:cxnLst>
                <a:cxn ang="0">
                  <a:pos x="T0" y="T1"/>
                </a:cxn>
                <a:cxn ang="0">
                  <a:pos x="T2" y="T3"/>
                </a:cxn>
                <a:cxn ang="0">
                  <a:pos x="T4" y="T5"/>
                </a:cxn>
                <a:cxn ang="0">
                  <a:pos x="T6" y="T7"/>
                </a:cxn>
                <a:cxn ang="0">
                  <a:pos x="T8" y="T9"/>
                </a:cxn>
              </a:cxnLst>
              <a:rect l="0" t="0" r="r" b="b"/>
              <a:pathLst>
                <a:path w="28" h="47">
                  <a:moveTo>
                    <a:pt x="18" y="0"/>
                  </a:moveTo>
                  <a:lnTo>
                    <a:pt x="0" y="44"/>
                  </a:lnTo>
                  <a:lnTo>
                    <a:pt x="9" y="47"/>
                  </a:lnTo>
                  <a:lnTo>
                    <a:pt x="28" y="5"/>
                  </a:lnTo>
                  <a:lnTo>
                    <a:pt x="18" y="0"/>
                  </a:lnTo>
                  <a:close/>
                </a:path>
              </a:pathLst>
            </a:custGeom>
            <a:solidFill>
              <a:srgbClr val="9B4F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endParaRPr lang="en-US" dirty="0"/>
            </a:p>
          </p:txBody>
        </p:sp>
        <p:sp>
          <p:nvSpPr>
            <p:cNvPr id="36" name="Freeform 31"/>
            <p:cNvSpPr>
              <a:spLocks/>
            </p:cNvSpPr>
            <p:nvPr/>
          </p:nvSpPr>
          <p:spPr bwMode="auto">
            <a:xfrm>
              <a:off x="6953250" y="2346325"/>
              <a:ext cx="49213" cy="73025"/>
            </a:xfrm>
            <a:custGeom>
              <a:avLst/>
              <a:gdLst>
                <a:gd name="T0" fmla="*/ 21 w 31"/>
                <a:gd name="T1" fmla="*/ 0 h 46"/>
                <a:gd name="T2" fmla="*/ 0 w 31"/>
                <a:gd name="T3" fmla="*/ 42 h 46"/>
                <a:gd name="T4" fmla="*/ 10 w 31"/>
                <a:gd name="T5" fmla="*/ 46 h 46"/>
                <a:gd name="T6" fmla="*/ 31 w 31"/>
                <a:gd name="T7" fmla="*/ 4 h 46"/>
                <a:gd name="T8" fmla="*/ 21 w 31"/>
                <a:gd name="T9" fmla="*/ 0 h 46"/>
              </a:gdLst>
              <a:ahLst/>
              <a:cxnLst>
                <a:cxn ang="0">
                  <a:pos x="T0" y="T1"/>
                </a:cxn>
                <a:cxn ang="0">
                  <a:pos x="T2" y="T3"/>
                </a:cxn>
                <a:cxn ang="0">
                  <a:pos x="T4" y="T5"/>
                </a:cxn>
                <a:cxn ang="0">
                  <a:pos x="T6" y="T7"/>
                </a:cxn>
                <a:cxn ang="0">
                  <a:pos x="T8" y="T9"/>
                </a:cxn>
              </a:cxnLst>
              <a:rect l="0" t="0" r="r" b="b"/>
              <a:pathLst>
                <a:path w="31" h="46">
                  <a:moveTo>
                    <a:pt x="21" y="0"/>
                  </a:moveTo>
                  <a:lnTo>
                    <a:pt x="0" y="42"/>
                  </a:lnTo>
                  <a:lnTo>
                    <a:pt x="10" y="46"/>
                  </a:lnTo>
                  <a:lnTo>
                    <a:pt x="31" y="4"/>
                  </a:lnTo>
                  <a:lnTo>
                    <a:pt x="21" y="0"/>
                  </a:lnTo>
                  <a:close/>
                </a:path>
              </a:pathLst>
            </a:custGeom>
            <a:solidFill>
              <a:srgbClr val="9B4F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endParaRPr lang="en-US" dirty="0"/>
            </a:p>
          </p:txBody>
        </p:sp>
        <p:sp>
          <p:nvSpPr>
            <p:cNvPr id="37" name="Freeform 32"/>
            <p:cNvSpPr>
              <a:spLocks/>
            </p:cNvSpPr>
            <p:nvPr/>
          </p:nvSpPr>
          <p:spPr bwMode="auto">
            <a:xfrm>
              <a:off x="7029450" y="2390775"/>
              <a:ext cx="52388" cy="69850"/>
            </a:xfrm>
            <a:custGeom>
              <a:avLst/>
              <a:gdLst>
                <a:gd name="T0" fmla="*/ 25 w 33"/>
                <a:gd name="T1" fmla="*/ 0 h 44"/>
                <a:gd name="T2" fmla="*/ 0 w 33"/>
                <a:gd name="T3" fmla="*/ 39 h 44"/>
                <a:gd name="T4" fmla="*/ 8 w 33"/>
                <a:gd name="T5" fmla="*/ 44 h 44"/>
                <a:gd name="T6" fmla="*/ 33 w 33"/>
                <a:gd name="T7" fmla="*/ 5 h 44"/>
                <a:gd name="T8" fmla="*/ 25 w 33"/>
                <a:gd name="T9" fmla="*/ 0 h 44"/>
              </a:gdLst>
              <a:ahLst/>
              <a:cxnLst>
                <a:cxn ang="0">
                  <a:pos x="T0" y="T1"/>
                </a:cxn>
                <a:cxn ang="0">
                  <a:pos x="T2" y="T3"/>
                </a:cxn>
                <a:cxn ang="0">
                  <a:pos x="T4" y="T5"/>
                </a:cxn>
                <a:cxn ang="0">
                  <a:pos x="T6" y="T7"/>
                </a:cxn>
                <a:cxn ang="0">
                  <a:pos x="T8" y="T9"/>
                </a:cxn>
              </a:cxnLst>
              <a:rect l="0" t="0" r="r" b="b"/>
              <a:pathLst>
                <a:path w="33" h="44">
                  <a:moveTo>
                    <a:pt x="25" y="0"/>
                  </a:moveTo>
                  <a:lnTo>
                    <a:pt x="0" y="39"/>
                  </a:lnTo>
                  <a:lnTo>
                    <a:pt x="8" y="44"/>
                  </a:lnTo>
                  <a:lnTo>
                    <a:pt x="33" y="5"/>
                  </a:lnTo>
                  <a:lnTo>
                    <a:pt x="25" y="0"/>
                  </a:lnTo>
                  <a:close/>
                </a:path>
              </a:pathLst>
            </a:custGeom>
            <a:solidFill>
              <a:srgbClr val="9B4F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endParaRPr lang="en-US" dirty="0"/>
            </a:p>
          </p:txBody>
        </p:sp>
        <p:sp>
          <p:nvSpPr>
            <p:cNvPr id="38" name="Freeform 33"/>
            <p:cNvSpPr>
              <a:spLocks/>
            </p:cNvSpPr>
            <p:nvPr/>
          </p:nvSpPr>
          <p:spPr bwMode="auto">
            <a:xfrm>
              <a:off x="7064375" y="2414588"/>
              <a:ext cx="55563" cy="71437"/>
            </a:xfrm>
            <a:custGeom>
              <a:avLst/>
              <a:gdLst>
                <a:gd name="T0" fmla="*/ 27 w 35"/>
                <a:gd name="T1" fmla="*/ 0 h 45"/>
                <a:gd name="T2" fmla="*/ 0 w 35"/>
                <a:gd name="T3" fmla="*/ 39 h 45"/>
                <a:gd name="T4" fmla="*/ 8 w 35"/>
                <a:gd name="T5" fmla="*/ 45 h 45"/>
                <a:gd name="T6" fmla="*/ 35 w 35"/>
                <a:gd name="T7" fmla="*/ 6 h 45"/>
                <a:gd name="T8" fmla="*/ 27 w 35"/>
                <a:gd name="T9" fmla="*/ 0 h 45"/>
              </a:gdLst>
              <a:ahLst/>
              <a:cxnLst>
                <a:cxn ang="0">
                  <a:pos x="T0" y="T1"/>
                </a:cxn>
                <a:cxn ang="0">
                  <a:pos x="T2" y="T3"/>
                </a:cxn>
                <a:cxn ang="0">
                  <a:pos x="T4" y="T5"/>
                </a:cxn>
                <a:cxn ang="0">
                  <a:pos x="T6" y="T7"/>
                </a:cxn>
                <a:cxn ang="0">
                  <a:pos x="T8" y="T9"/>
                </a:cxn>
              </a:cxnLst>
              <a:rect l="0" t="0" r="r" b="b"/>
              <a:pathLst>
                <a:path w="35" h="45">
                  <a:moveTo>
                    <a:pt x="27" y="0"/>
                  </a:moveTo>
                  <a:lnTo>
                    <a:pt x="0" y="39"/>
                  </a:lnTo>
                  <a:lnTo>
                    <a:pt x="8" y="45"/>
                  </a:lnTo>
                  <a:lnTo>
                    <a:pt x="35" y="6"/>
                  </a:lnTo>
                  <a:lnTo>
                    <a:pt x="27" y="0"/>
                  </a:lnTo>
                  <a:close/>
                </a:path>
              </a:pathLst>
            </a:custGeom>
            <a:solidFill>
              <a:srgbClr val="9B4F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endParaRPr lang="en-US" dirty="0"/>
            </a:p>
          </p:txBody>
        </p:sp>
        <p:sp>
          <p:nvSpPr>
            <p:cNvPr id="39" name="Freeform 34"/>
            <p:cNvSpPr>
              <a:spLocks/>
            </p:cNvSpPr>
            <p:nvPr/>
          </p:nvSpPr>
          <p:spPr bwMode="auto">
            <a:xfrm>
              <a:off x="7099300" y="2441575"/>
              <a:ext cx="58738" cy="68262"/>
            </a:xfrm>
            <a:custGeom>
              <a:avLst/>
              <a:gdLst>
                <a:gd name="T0" fmla="*/ 30 w 37"/>
                <a:gd name="T1" fmla="*/ 0 h 43"/>
                <a:gd name="T2" fmla="*/ 0 w 37"/>
                <a:gd name="T3" fmla="*/ 36 h 43"/>
                <a:gd name="T4" fmla="*/ 9 w 37"/>
                <a:gd name="T5" fmla="*/ 43 h 43"/>
                <a:gd name="T6" fmla="*/ 37 w 37"/>
                <a:gd name="T7" fmla="*/ 5 h 43"/>
                <a:gd name="T8" fmla="*/ 30 w 37"/>
                <a:gd name="T9" fmla="*/ 0 h 43"/>
              </a:gdLst>
              <a:ahLst/>
              <a:cxnLst>
                <a:cxn ang="0">
                  <a:pos x="T0" y="T1"/>
                </a:cxn>
                <a:cxn ang="0">
                  <a:pos x="T2" y="T3"/>
                </a:cxn>
                <a:cxn ang="0">
                  <a:pos x="T4" y="T5"/>
                </a:cxn>
                <a:cxn ang="0">
                  <a:pos x="T6" y="T7"/>
                </a:cxn>
                <a:cxn ang="0">
                  <a:pos x="T8" y="T9"/>
                </a:cxn>
              </a:cxnLst>
              <a:rect l="0" t="0" r="r" b="b"/>
              <a:pathLst>
                <a:path w="37" h="43">
                  <a:moveTo>
                    <a:pt x="30" y="0"/>
                  </a:moveTo>
                  <a:lnTo>
                    <a:pt x="0" y="36"/>
                  </a:lnTo>
                  <a:lnTo>
                    <a:pt x="9" y="43"/>
                  </a:lnTo>
                  <a:lnTo>
                    <a:pt x="37" y="5"/>
                  </a:lnTo>
                  <a:lnTo>
                    <a:pt x="30" y="0"/>
                  </a:lnTo>
                  <a:close/>
                </a:path>
              </a:pathLst>
            </a:custGeom>
            <a:solidFill>
              <a:srgbClr val="9B4F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endParaRPr lang="en-US" dirty="0"/>
            </a:p>
          </p:txBody>
        </p:sp>
        <p:sp>
          <p:nvSpPr>
            <p:cNvPr id="40" name="Freeform 35"/>
            <p:cNvSpPr>
              <a:spLocks/>
            </p:cNvSpPr>
            <p:nvPr/>
          </p:nvSpPr>
          <p:spPr bwMode="auto">
            <a:xfrm>
              <a:off x="7132638" y="2470150"/>
              <a:ext cx="60325" cy="66675"/>
            </a:xfrm>
            <a:custGeom>
              <a:avLst/>
              <a:gdLst>
                <a:gd name="T0" fmla="*/ 31 w 38"/>
                <a:gd name="T1" fmla="*/ 0 h 42"/>
                <a:gd name="T2" fmla="*/ 0 w 38"/>
                <a:gd name="T3" fmla="*/ 35 h 42"/>
                <a:gd name="T4" fmla="*/ 9 w 38"/>
                <a:gd name="T5" fmla="*/ 42 h 42"/>
                <a:gd name="T6" fmla="*/ 38 w 38"/>
                <a:gd name="T7" fmla="*/ 6 h 42"/>
                <a:gd name="T8" fmla="*/ 31 w 38"/>
                <a:gd name="T9" fmla="*/ 0 h 42"/>
              </a:gdLst>
              <a:ahLst/>
              <a:cxnLst>
                <a:cxn ang="0">
                  <a:pos x="T0" y="T1"/>
                </a:cxn>
                <a:cxn ang="0">
                  <a:pos x="T2" y="T3"/>
                </a:cxn>
                <a:cxn ang="0">
                  <a:pos x="T4" y="T5"/>
                </a:cxn>
                <a:cxn ang="0">
                  <a:pos x="T6" y="T7"/>
                </a:cxn>
                <a:cxn ang="0">
                  <a:pos x="T8" y="T9"/>
                </a:cxn>
              </a:cxnLst>
              <a:rect l="0" t="0" r="r" b="b"/>
              <a:pathLst>
                <a:path w="38" h="42">
                  <a:moveTo>
                    <a:pt x="31" y="0"/>
                  </a:moveTo>
                  <a:lnTo>
                    <a:pt x="0" y="35"/>
                  </a:lnTo>
                  <a:lnTo>
                    <a:pt x="9" y="42"/>
                  </a:lnTo>
                  <a:lnTo>
                    <a:pt x="38" y="6"/>
                  </a:lnTo>
                  <a:lnTo>
                    <a:pt x="31" y="0"/>
                  </a:lnTo>
                  <a:close/>
                </a:path>
              </a:pathLst>
            </a:custGeom>
            <a:solidFill>
              <a:srgbClr val="9B4F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endParaRPr lang="en-US" dirty="0"/>
            </a:p>
          </p:txBody>
        </p:sp>
        <p:sp>
          <p:nvSpPr>
            <p:cNvPr id="41" name="Freeform 36"/>
            <p:cNvSpPr>
              <a:spLocks/>
            </p:cNvSpPr>
            <p:nvPr/>
          </p:nvSpPr>
          <p:spPr bwMode="auto">
            <a:xfrm>
              <a:off x="7148513" y="2493963"/>
              <a:ext cx="84138" cy="87312"/>
            </a:xfrm>
            <a:custGeom>
              <a:avLst/>
              <a:gdLst>
                <a:gd name="T0" fmla="*/ 46 w 53"/>
                <a:gd name="T1" fmla="*/ 0 h 55"/>
                <a:gd name="T2" fmla="*/ 0 w 53"/>
                <a:gd name="T3" fmla="*/ 49 h 55"/>
                <a:gd name="T4" fmla="*/ 7 w 53"/>
                <a:gd name="T5" fmla="*/ 55 h 55"/>
                <a:gd name="T6" fmla="*/ 53 w 53"/>
                <a:gd name="T7" fmla="*/ 6 h 55"/>
                <a:gd name="T8" fmla="*/ 46 w 53"/>
                <a:gd name="T9" fmla="*/ 0 h 55"/>
              </a:gdLst>
              <a:ahLst/>
              <a:cxnLst>
                <a:cxn ang="0">
                  <a:pos x="T0" y="T1"/>
                </a:cxn>
                <a:cxn ang="0">
                  <a:pos x="T2" y="T3"/>
                </a:cxn>
                <a:cxn ang="0">
                  <a:pos x="T4" y="T5"/>
                </a:cxn>
                <a:cxn ang="0">
                  <a:pos x="T6" y="T7"/>
                </a:cxn>
                <a:cxn ang="0">
                  <a:pos x="T8" y="T9"/>
                </a:cxn>
              </a:cxnLst>
              <a:rect l="0" t="0" r="r" b="b"/>
              <a:pathLst>
                <a:path w="53" h="55">
                  <a:moveTo>
                    <a:pt x="46" y="0"/>
                  </a:moveTo>
                  <a:lnTo>
                    <a:pt x="0" y="49"/>
                  </a:lnTo>
                  <a:lnTo>
                    <a:pt x="7" y="55"/>
                  </a:lnTo>
                  <a:lnTo>
                    <a:pt x="53" y="6"/>
                  </a:lnTo>
                  <a:lnTo>
                    <a:pt x="46" y="0"/>
                  </a:lnTo>
                  <a:close/>
                </a:path>
              </a:pathLst>
            </a:custGeom>
            <a:solidFill>
              <a:srgbClr val="4423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endParaRPr lang="en-US" dirty="0"/>
            </a:p>
          </p:txBody>
        </p:sp>
        <p:sp>
          <p:nvSpPr>
            <p:cNvPr id="73" name="Freeform 68"/>
            <p:cNvSpPr>
              <a:spLocks/>
            </p:cNvSpPr>
            <p:nvPr/>
          </p:nvSpPr>
          <p:spPr bwMode="auto">
            <a:xfrm>
              <a:off x="6161088" y="2370138"/>
              <a:ext cx="863600" cy="182562"/>
            </a:xfrm>
            <a:custGeom>
              <a:avLst/>
              <a:gdLst>
                <a:gd name="T0" fmla="*/ 55 w 389"/>
                <a:gd name="T1" fmla="*/ 47 h 82"/>
                <a:gd name="T2" fmla="*/ 54 w 389"/>
                <a:gd name="T3" fmla="*/ 47 h 82"/>
                <a:gd name="T4" fmla="*/ 49 w 389"/>
                <a:gd name="T5" fmla="*/ 49 h 82"/>
                <a:gd name="T6" fmla="*/ 47 w 389"/>
                <a:gd name="T7" fmla="*/ 50 h 82"/>
                <a:gd name="T8" fmla="*/ 42 w 389"/>
                <a:gd name="T9" fmla="*/ 52 h 82"/>
                <a:gd name="T10" fmla="*/ 0 w 389"/>
                <a:gd name="T11" fmla="*/ 77 h 82"/>
                <a:gd name="T12" fmla="*/ 68 w 389"/>
                <a:gd name="T13" fmla="*/ 65 h 82"/>
                <a:gd name="T14" fmla="*/ 76 w 389"/>
                <a:gd name="T15" fmla="*/ 64 h 82"/>
                <a:gd name="T16" fmla="*/ 186 w 389"/>
                <a:gd name="T17" fmla="*/ 58 h 82"/>
                <a:gd name="T18" fmla="*/ 389 w 389"/>
                <a:gd name="T19" fmla="*/ 82 h 82"/>
                <a:gd name="T20" fmla="*/ 60 w 389"/>
                <a:gd name="T21" fmla="*/ 44 h 82"/>
                <a:gd name="T22" fmla="*/ 55 w 389"/>
                <a:gd name="T23" fmla="*/ 47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89" h="82">
                  <a:moveTo>
                    <a:pt x="55" y="47"/>
                  </a:moveTo>
                  <a:cubicBezTo>
                    <a:pt x="54" y="47"/>
                    <a:pt x="54" y="47"/>
                    <a:pt x="54" y="47"/>
                  </a:cubicBezTo>
                  <a:cubicBezTo>
                    <a:pt x="52" y="48"/>
                    <a:pt x="51" y="48"/>
                    <a:pt x="49" y="49"/>
                  </a:cubicBezTo>
                  <a:cubicBezTo>
                    <a:pt x="49" y="49"/>
                    <a:pt x="48" y="50"/>
                    <a:pt x="47" y="50"/>
                  </a:cubicBezTo>
                  <a:cubicBezTo>
                    <a:pt x="46" y="51"/>
                    <a:pt x="44" y="52"/>
                    <a:pt x="42" y="52"/>
                  </a:cubicBezTo>
                  <a:cubicBezTo>
                    <a:pt x="28" y="60"/>
                    <a:pt x="14" y="68"/>
                    <a:pt x="0" y="77"/>
                  </a:cubicBezTo>
                  <a:cubicBezTo>
                    <a:pt x="21" y="73"/>
                    <a:pt x="44" y="68"/>
                    <a:pt x="68" y="65"/>
                  </a:cubicBezTo>
                  <a:cubicBezTo>
                    <a:pt x="76" y="64"/>
                    <a:pt x="76" y="64"/>
                    <a:pt x="76" y="64"/>
                  </a:cubicBezTo>
                  <a:cubicBezTo>
                    <a:pt x="111" y="60"/>
                    <a:pt x="147" y="58"/>
                    <a:pt x="186" y="58"/>
                  </a:cubicBezTo>
                  <a:cubicBezTo>
                    <a:pt x="262" y="58"/>
                    <a:pt x="333" y="67"/>
                    <a:pt x="389" y="82"/>
                  </a:cubicBezTo>
                  <a:cubicBezTo>
                    <a:pt x="295" y="12"/>
                    <a:pt x="166" y="0"/>
                    <a:pt x="60" y="44"/>
                  </a:cubicBezTo>
                  <a:lnTo>
                    <a:pt x="55" y="47"/>
                  </a:lnTo>
                  <a:close/>
                </a:path>
              </a:pathLst>
            </a:custGeom>
            <a:solidFill>
              <a:srgbClr val="E6E6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endParaRPr lang="en-US" dirty="0"/>
            </a:p>
          </p:txBody>
        </p:sp>
        <p:sp>
          <p:nvSpPr>
            <p:cNvPr id="75" name="Freeform 70"/>
            <p:cNvSpPr>
              <a:spLocks/>
            </p:cNvSpPr>
            <p:nvPr/>
          </p:nvSpPr>
          <p:spPr bwMode="auto">
            <a:xfrm>
              <a:off x="6440488" y="2520950"/>
              <a:ext cx="41275" cy="65087"/>
            </a:xfrm>
            <a:custGeom>
              <a:avLst/>
              <a:gdLst>
                <a:gd name="T0" fmla="*/ 0 w 19"/>
                <a:gd name="T1" fmla="*/ 27 h 29"/>
                <a:gd name="T2" fmla="*/ 0 w 19"/>
                <a:gd name="T3" fmla="*/ 21 h 29"/>
                <a:gd name="T4" fmla="*/ 4 w 19"/>
                <a:gd name="T5" fmla="*/ 23 h 29"/>
                <a:gd name="T6" fmla="*/ 8 w 19"/>
                <a:gd name="T7" fmla="*/ 24 h 29"/>
                <a:gd name="T8" fmla="*/ 10 w 19"/>
                <a:gd name="T9" fmla="*/ 24 h 29"/>
                <a:gd name="T10" fmla="*/ 11 w 19"/>
                <a:gd name="T11" fmla="*/ 23 h 29"/>
                <a:gd name="T12" fmla="*/ 12 w 19"/>
                <a:gd name="T13" fmla="*/ 22 h 29"/>
                <a:gd name="T14" fmla="*/ 12 w 19"/>
                <a:gd name="T15" fmla="*/ 21 h 29"/>
                <a:gd name="T16" fmla="*/ 12 w 19"/>
                <a:gd name="T17" fmla="*/ 20 h 29"/>
                <a:gd name="T18" fmla="*/ 11 w 19"/>
                <a:gd name="T19" fmla="*/ 18 h 29"/>
                <a:gd name="T20" fmla="*/ 9 w 19"/>
                <a:gd name="T21" fmla="*/ 17 h 29"/>
                <a:gd name="T22" fmla="*/ 6 w 19"/>
                <a:gd name="T23" fmla="*/ 16 h 29"/>
                <a:gd name="T24" fmla="*/ 1 w 19"/>
                <a:gd name="T25" fmla="*/ 13 h 29"/>
                <a:gd name="T26" fmla="*/ 0 w 19"/>
                <a:gd name="T27" fmla="*/ 8 h 29"/>
                <a:gd name="T28" fmla="*/ 1 w 19"/>
                <a:gd name="T29" fmla="*/ 5 h 29"/>
                <a:gd name="T30" fmla="*/ 3 w 19"/>
                <a:gd name="T31" fmla="*/ 2 h 29"/>
                <a:gd name="T32" fmla="*/ 7 w 19"/>
                <a:gd name="T33" fmla="*/ 1 h 29"/>
                <a:gd name="T34" fmla="*/ 11 w 19"/>
                <a:gd name="T35" fmla="*/ 0 h 29"/>
                <a:gd name="T36" fmla="*/ 15 w 19"/>
                <a:gd name="T37" fmla="*/ 0 h 29"/>
                <a:gd name="T38" fmla="*/ 18 w 19"/>
                <a:gd name="T39" fmla="*/ 1 h 29"/>
                <a:gd name="T40" fmla="*/ 18 w 19"/>
                <a:gd name="T41" fmla="*/ 7 h 29"/>
                <a:gd name="T42" fmla="*/ 16 w 19"/>
                <a:gd name="T43" fmla="*/ 6 h 29"/>
                <a:gd name="T44" fmla="*/ 14 w 19"/>
                <a:gd name="T45" fmla="*/ 5 h 29"/>
                <a:gd name="T46" fmla="*/ 13 w 19"/>
                <a:gd name="T47" fmla="*/ 5 h 29"/>
                <a:gd name="T48" fmla="*/ 11 w 19"/>
                <a:gd name="T49" fmla="*/ 5 h 29"/>
                <a:gd name="T50" fmla="*/ 9 w 19"/>
                <a:gd name="T51" fmla="*/ 5 h 29"/>
                <a:gd name="T52" fmla="*/ 8 w 19"/>
                <a:gd name="T53" fmla="*/ 6 h 29"/>
                <a:gd name="T54" fmla="*/ 7 w 19"/>
                <a:gd name="T55" fmla="*/ 7 h 29"/>
                <a:gd name="T56" fmla="*/ 6 w 19"/>
                <a:gd name="T57" fmla="*/ 8 h 29"/>
                <a:gd name="T58" fmla="*/ 7 w 19"/>
                <a:gd name="T59" fmla="*/ 9 h 29"/>
                <a:gd name="T60" fmla="*/ 8 w 19"/>
                <a:gd name="T61" fmla="*/ 10 h 29"/>
                <a:gd name="T62" fmla="*/ 9 w 19"/>
                <a:gd name="T63" fmla="*/ 11 h 29"/>
                <a:gd name="T64" fmla="*/ 12 w 19"/>
                <a:gd name="T65" fmla="*/ 12 h 29"/>
                <a:gd name="T66" fmla="*/ 15 w 19"/>
                <a:gd name="T67" fmla="*/ 14 h 29"/>
                <a:gd name="T68" fmla="*/ 17 w 19"/>
                <a:gd name="T69" fmla="*/ 15 h 29"/>
                <a:gd name="T70" fmla="*/ 18 w 19"/>
                <a:gd name="T71" fmla="*/ 18 h 29"/>
                <a:gd name="T72" fmla="*/ 19 w 19"/>
                <a:gd name="T73" fmla="*/ 21 h 29"/>
                <a:gd name="T74" fmla="*/ 18 w 19"/>
                <a:gd name="T75" fmla="*/ 24 h 29"/>
                <a:gd name="T76" fmla="*/ 16 w 19"/>
                <a:gd name="T77" fmla="*/ 27 h 29"/>
                <a:gd name="T78" fmla="*/ 12 w 19"/>
                <a:gd name="T79" fmla="*/ 28 h 29"/>
                <a:gd name="T80" fmla="*/ 8 w 19"/>
                <a:gd name="T81" fmla="*/ 29 h 29"/>
                <a:gd name="T82" fmla="*/ 4 w 19"/>
                <a:gd name="T83" fmla="*/ 28 h 29"/>
                <a:gd name="T84" fmla="*/ 0 w 19"/>
                <a:gd name="T85" fmla="*/ 2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9" h="29">
                  <a:moveTo>
                    <a:pt x="0" y="27"/>
                  </a:moveTo>
                  <a:cubicBezTo>
                    <a:pt x="0" y="21"/>
                    <a:pt x="0" y="21"/>
                    <a:pt x="0" y="21"/>
                  </a:cubicBezTo>
                  <a:cubicBezTo>
                    <a:pt x="1" y="22"/>
                    <a:pt x="2" y="23"/>
                    <a:pt x="4" y="23"/>
                  </a:cubicBezTo>
                  <a:cubicBezTo>
                    <a:pt x="5" y="24"/>
                    <a:pt x="6" y="24"/>
                    <a:pt x="8" y="24"/>
                  </a:cubicBezTo>
                  <a:cubicBezTo>
                    <a:pt x="8" y="24"/>
                    <a:pt x="9" y="24"/>
                    <a:pt x="10" y="24"/>
                  </a:cubicBezTo>
                  <a:cubicBezTo>
                    <a:pt x="10" y="24"/>
                    <a:pt x="11" y="23"/>
                    <a:pt x="11" y="23"/>
                  </a:cubicBezTo>
                  <a:cubicBezTo>
                    <a:pt x="12" y="23"/>
                    <a:pt x="12" y="23"/>
                    <a:pt x="12" y="22"/>
                  </a:cubicBezTo>
                  <a:cubicBezTo>
                    <a:pt x="12" y="22"/>
                    <a:pt x="12" y="22"/>
                    <a:pt x="12" y="21"/>
                  </a:cubicBezTo>
                  <a:cubicBezTo>
                    <a:pt x="12" y="21"/>
                    <a:pt x="12" y="20"/>
                    <a:pt x="12" y="20"/>
                  </a:cubicBezTo>
                  <a:cubicBezTo>
                    <a:pt x="12" y="19"/>
                    <a:pt x="11" y="19"/>
                    <a:pt x="11" y="18"/>
                  </a:cubicBezTo>
                  <a:cubicBezTo>
                    <a:pt x="10" y="18"/>
                    <a:pt x="9" y="18"/>
                    <a:pt x="9" y="17"/>
                  </a:cubicBezTo>
                  <a:cubicBezTo>
                    <a:pt x="8" y="17"/>
                    <a:pt x="7" y="17"/>
                    <a:pt x="6" y="16"/>
                  </a:cubicBezTo>
                  <a:cubicBezTo>
                    <a:pt x="4" y="15"/>
                    <a:pt x="2" y="14"/>
                    <a:pt x="1" y="13"/>
                  </a:cubicBezTo>
                  <a:cubicBezTo>
                    <a:pt x="0" y="12"/>
                    <a:pt x="0" y="10"/>
                    <a:pt x="0" y="8"/>
                  </a:cubicBezTo>
                  <a:cubicBezTo>
                    <a:pt x="0" y="7"/>
                    <a:pt x="0" y="6"/>
                    <a:pt x="1" y="5"/>
                  </a:cubicBezTo>
                  <a:cubicBezTo>
                    <a:pt x="1" y="4"/>
                    <a:pt x="2" y="3"/>
                    <a:pt x="3" y="2"/>
                  </a:cubicBezTo>
                  <a:cubicBezTo>
                    <a:pt x="4" y="1"/>
                    <a:pt x="5" y="1"/>
                    <a:pt x="7" y="1"/>
                  </a:cubicBezTo>
                  <a:cubicBezTo>
                    <a:pt x="8" y="0"/>
                    <a:pt x="9" y="0"/>
                    <a:pt x="11" y="0"/>
                  </a:cubicBezTo>
                  <a:cubicBezTo>
                    <a:pt x="12" y="0"/>
                    <a:pt x="13" y="0"/>
                    <a:pt x="15" y="0"/>
                  </a:cubicBezTo>
                  <a:cubicBezTo>
                    <a:pt x="16" y="0"/>
                    <a:pt x="17" y="1"/>
                    <a:pt x="18" y="1"/>
                  </a:cubicBezTo>
                  <a:cubicBezTo>
                    <a:pt x="18" y="7"/>
                    <a:pt x="18" y="7"/>
                    <a:pt x="18" y="7"/>
                  </a:cubicBezTo>
                  <a:cubicBezTo>
                    <a:pt x="17" y="7"/>
                    <a:pt x="17" y="6"/>
                    <a:pt x="16" y="6"/>
                  </a:cubicBezTo>
                  <a:cubicBezTo>
                    <a:pt x="16" y="6"/>
                    <a:pt x="15" y="6"/>
                    <a:pt x="14" y="5"/>
                  </a:cubicBezTo>
                  <a:cubicBezTo>
                    <a:pt x="14" y="5"/>
                    <a:pt x="13" y="5"/>
                    <a:pt x="13" y="5"/>
                  </a:cubicBezTo>
                  <a:cubicBezTo>
                    <a:pt x="12" y="5"/>
                    <a:pt x="12" y="5"/>
                    <a:pt x="11" y="5"/>
                  </a:cubicBezTo>
                  <a:cubicBezTo>
                    <a:pt x="10" y="5"/>
                    <a:pt x="10" y="5"/>
                    <a:pt x="9" y="5"/>
                  </a:cubicBezTo>
                  <a:cubicBezTo>
                    <a:pt x="9" y="5"/>
                    <a:pt x="8" y="6"/>
                    <a:pt x="8" y="6"/>
                  </a:cubicBezTo>
                  <a:cubicBezTo>
                    <a:pt x="7" y="6"/>
                    <a:pt x="7" y="6"/>
                    <a:pt x="7" y="7"/>
                  </a:cubicBezTo>
                  <a:cubicBezTo>
                    <a:pt x="7" y="7"/>
                    <a:pt x="6" y="7"/>
                    <a:pt x="6" y="8"/>
                  </a:cubicBezTo>
                  <a:cubicBezTo>
                    <a:pt x="6" y="8"/>
                    <a:pt x="7" y="9"/>
                    <a:pt x="7" y="9"/>
                  </a:cubicBezTo>
                  <a:cubicBezTo>
                    <a:pt x="7" y="9"/>
                    <a:pt x="7" y="10"/>
                    <a:pt x="8" y="10"/>
                  </a:cubicBezTo>
                  <a:cubicBezTo>
                    <a:pt x="8" y="10"/>
                    <a:pt x="9" y="11"/>
                    <a:pt x="9" y="11"/>
                  </a:cubicBezTo>
                  <a:cubicBezTo>
                    <a:pt x="10" y="11"/>
                    <a:pt x="11" y="12"/>
                    <a:pt x="12" y="12"/>
                  </a:cubicBezTo>
                  <a:cubicBezTo>
                    <a:pt x="13" y="13"/>
                    <a:pt x="14" y="13"/>
                    <a:pt x="15" y="14"/>
                  </a:cubicBezTo>
                  <a:cubicBezTo>
                    <a:pt x="16" y="14"/>
                    <a:pt x="16" y="15"/>
                    <a:pt x="17" y="15"/>
                  </a:cubicBezTo>
                  <a:cubicBezTo>
                    <a:pt x="18" y="16"/>
                    <a:pt x="18" y="17"/>
                    <a:pt x="18" y="18"/>
                  </a:cubicBezTo>
                  <a:cubicBezTo>
                    <a:pt x="19" y="18"/>
                    <a:pt x="19" y="19"/>
                    <a:pt x="19" y="21"/>
                  </a:cubicBezTo>
                  <a:cubicBezTo>
                    <a:pt x="19" y="22"/>
                    <a:pt x="19" y="23"/>
                    <a:pt x="18" y="24"/>
                  </a:cubicBezTo>
                  <a:cubicBezTo>
                    <a:pt x="17" y="26"/>
                    <a:pt x="17" y="26"/>
                    <a:pt x="16" y="27"/>
                  </a:cubicBezTo>
                  <a:cubicBezTo>
                    <a:pt x="15" y="28"/>
                    <a:pt x="13" y="28"/>
                    <a:pt x="12" y="28"/>
                  </a:cubicBezTo>
                  <a:cubicBezTo>
                    <a:pt x="11" y="29"/>
                    <a:pt x="9" y="29"/>
                    <a:pt x="8" y="29"/>
                  </a:cubicBezTo>
                  <a:cubicBezTo>
                    <a:pt x="6" y="29"/>
                    <a:pt x="5" y="29"/>
                    <a:pt x="4" y="28"/>
                  </a:cubicBezTo>
                  <a:cubicBezTo>
                    <a:pt x="2" y="28"/>
                    <a:pt x="1" y="28"/>
                    <a:pt x="0" y="27"/>
                  </a:cubicBezTo>
                  <a:close/>
                </a:path>
              </a:pathLst>
            </a:custGeom>
            <a:solidFill>
              <a:srgbClr val="9B4F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endParaRPr lang="en-US" dirty="0"/>
            </a:p>
          </p:txBody>
        </p:sp>
        <p:sp>
          <p:nvSpPr>
            <p:cNvPr id="76" name="Freeform 71"/>
            <p:cNvSpPr>
              <a:spLocks noEditPoints="1"/>
            </p:cNvSpPr>
            <p:nvPr/>
          </p:nvSpPr>
          <p:spPr bwMode="auto">
            <a:xfrm>
              <a:off x="6491288" y="2524125"/>
              <a:ext cx="46038" cy="58737"/>
            </a:xfrm>
            <a:custGeom>
              <a:avLst/>
              <a:gdLst>
                <a:gd name="T0" fmla="*/ 7 w 21"/>
                <a:gd name="T1" fmla="*/ 18 h 27"/>
                <a:gd name="T2" fmla="*/ 7 w 21"/>
                <a:gd name="T3" fmla="*/ 27 h 27"/>
                <a:gd name="T4" fmla="*/ 0 w 21"/>
                <a:gd name="T5" fmla="*/ 27 h 27"/>
                <a:gd name="T6" fmla="*/ 0 w 21"/>
                <a:gd name="T7" fmla="*/ 0 h 27"/>
                <a:gd name="T8" fmla="*/ 10 w 21"/>
                <a:gd name="T9" fmla="*/ 0 h 27"/>
                <a:gd name="T10" fmla="*/ 21 w 21"/>
                <a:gd name="T11" fmla="*/ 8 h 27"/>
                <a:gd name="T12" fmla="*/ 18 w 21"/>
                <a:gd name="T13" fmla="*/ 15 h 27"/>
                <a:gd name="T14" fmla="*/ 10 w 21"/>
                <a:gd name="T15" fmla="*/ 18 h 27"/>
                <a:gd name="T16" fmla="*/ 7 w 21"/>
                <a:gd name="T17" fmla="*/ 18 h 27"/>
                <a:gd name="T18" fmla="*/ 7 w 21"/>
                <a:gd name="T19" fmla="*/ 4 h 27"/>
                <a:gd name="T20" fmla="*/ 7 w 21"/>
                <a:gd name="T21" fmla="*/ 13 h 27"/>
                <a:gd name="T22" fmla="*/ 9 w 21"/>
                <a:gd name="T23" fmla="*/ 13 h 27"/>
                <a:gd name="T24" fmla="*/ 14 w 21"/>
                <a:gd name="T25" fmla="*/ 9 h 27"/>
                <a:gd name="T26" fmla="*/ 9 w 21"/>
                <a:gd name="T27" fmla="*/ 4 h 27"/>
                <a:gd name="T28" fmla="*/ 7 w 21"/>
                <a:gd name="T29" fmla="*/ 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7">
                  <a:moveTo>
                    <a:pt x="7" y="18"/>
                  </a:moveTo>
                  <a:cubicBezTo>
                    <a:pt x="7" y="27"/>
                    <a:pt x="7" y="27"/>
                    <a:pt x="7" y="27"/>
                  </a:cubicBezTo>
                  <a:cubicBezTo>
                    <a:pt x="0" y="27"/>
                    <a:pt x="0" y="27"/>
                    <a:pt x="0" y="27"/>
                  </a:cubicBezTo>
                  <a:cubicBezTo>
                    <a:pt x="0" y="0"/>
                    <a:pt x="0" y="0"/>
                    <a:pt x="0" y="0"/>
                  </a:cubicBezTo>
                  <a:cubicBezTo>
                    <a:pt x="10" y="0"/>
                    <a:pt x="10" y="0"/>
                    <a:pt x="10" y="0"/>
                  </a:cubicBezTo>
                  <a:cubicBezTo>
                    <a:pt x="17" y="0"/>
                    <a:pt x="21" y="2"/>
                    <a:pt x="21" y="8"/>
                  </a:cubicBezTo>
                  <a:cubicBezTo>
                    <a:pt x="21" y="11"/>
                    <a:pt x="20" y="13"/>
                    <a:pt x="18" y="15"/>
                  </a:cubicBezTo>
                  <a:cubicBezTo>
                    <a:pt x="16" y="17"/>
                    <a:pt x="13" y="18"/>
                    <a:pt x="10" y="18"/>
                  </a:cubicBezTo>
                  <a:lnTo>
                    <a:pt x="7" y="18"/>
                  </a:lnTo>
                  <a:close/>
                  <a:moveTo>
                    <a:pt x="7" y="4"/>
                  </a:moveTo>
                  <a:cubicBezTo>
                    <a:pt x="7" y="13"/>
                    <a:pt x="7" y="13"/>
                    <a:pt x="7" y="13"/>
                  </a:cubicBezTo>
                  <a:cubicBezTo>
                    <a:pt x="9" y="13"/>
                    <a:pt x="9" y="13"/>
                    <a:pt x="9" y="13"/>
                  </a:cubicBezTo>
                  <a:cubicBezTo>
                    <a:pt x="13" y="13"/>
                    <a:pt x="14" y="12"/>
                    <a:pt x="14" y="9"/>
                  </a:cubicBezTo>
                  <a:cubicBezTo>
                    <a:pt x="14" y="6"/>
                    <a:pt x="13" y="4"/>
                    <a:pt x="9" y="4"/>
                  </a:cubicBezTo>
                  <a:lnTo>
                    <a:pt x="7" y="4"/>
                  </a:lnTo>
                  <a:close/>
                </a:path>
              </a:pathLst>
            </a:custGeom>
            <a:solidFill>
              <a:srgbClr val="9B4F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endParaRPr lang="en-US" dirty="0"/>
            </a:p>
          </p:txBody>
        </p:sp>
        <p:sp>
          <p:nvSpPr>
            <p:cNvPr id="77" name="Freeform 72"/>
            <p:cNvSpPr>
              <a:spLocks/>
            </p:cNvSpPr>
            <p:nvPr/>
          </p:nvSpPr>
          <p:spPr bwMode="auto">
            <a:xfrm>
              <a:off x="6546850" y="2524125"/>
              <a:ext cx="38100" cy="58737"/>
            </a:xfrm>
            <a:custGeom>
              <a:avLst/>
              <a:gdLst>
                <a:gd name="T0" fmla="*/ 24 w 24"/>
                <a:gd name="T1" fmla="*/ 37 h 37"/>
                <a:gd name="T2" fmla="*/ 0 w 24"/>
                <a:gd name="T3" fmla="*/ 37 h 37"/>
                <a:gd name="T4" fmla="*/ 0 w 24"/>
                <a:gd name="T5" fmla="*/ 0 h 37"/>
                <a:gd name="T6" fmla="*/ 22 w 24"/>
                <a:gd name="T7" fmla="*/ 0 h 37"/>
                <a:gd name="T8" fmla="*/ 22 w 24"/>
                <a:gd name="T9" fmla="*/ 7 h 37"/>
                <a:gd name="T10" fmla="*/ 8 w 24"/>
                <a:gd name="T11" fmla="*/ 7 h 37"/>
                <a:gd name="T12" fmla="*/ 8 w 24"/>
                <a:gd name="T13" fmla="*/ 15 h 37"/>
                <a:gd name="T14" fmla="*/ 21 w 24"/>
                <a:gd name="T15" fmla="*/ 15 h 37"/>
                <a:gd name="T16" fmla="*/ 21 w 24"/>
                <a:gd name="T17" fmla="*/ 22 h 37"/>
                <a:gd name="T18" fmla="*/ 8 w 24"/>
                <a:gd name="T19" fmla="*/ 22 h 37"/>
                <a:gd name="T20" fmla="*/ 8 w 24"/>
                <a:gd name="T21" fmla="*/ 30 h 37"/>
                <a:gd name="T22" fmla="*/ 24 w 24"/>
                <a:gd name="T23" fmla="*/ 30 h 37"/>
                <a:gd name="T24" fmla="*/ 24 w 24"/>
                <a:gd name="T25" fmla="*/ 3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4" h="37">
                  <a:moveTo>
                    <a:pt x="24" y="37"/>
                  </a:moveTo>
                  <a:lnTo>
                    <a:pt x="0" y="37"/>
                  </a:lnTo>
                  <a:lnTo>
                    <a:pt x="0" y="0"/>
                  </a:lnTo>
                  <a:lnTo>
                    <a:pt x="22" y="0"/>
                  </a:lnTo>
                  <a:lnTo>
                    <a:pt x="22" y="7"/>
                  </a:lnTo>
                  <a:lnTo>
                    <a:pt x="8" y="7"/>
                  </a:lnTo>
                  <a:lnTo>
                    <a:pt x="8" y="15"/>
                  </a:lnTo>
                  <a:lnTo>
                    <a:pt x="21" y="15"/>
                  </a:lnTo>
                  <a:lnTo>
                    <a:pt x="21" y="22"/>
                  </a:lnTo>
                  <a:lnTo>
                    <a:pt x="8" y="22"/>
                  </a:lnTo>
                  <a:lnTo>
                    <a:pt x="8" y="30"/>
                  </a:lnTo>
                  <a:lnTo>
                    <a:pt x="24" y="30"/>
                  </a:lnTo>
                  <a:lnTo>
                    <a:pt x="24" y="37"/>
                  </a:lnTo>
                  <a:close/>
                </a:path>
              </a:pathLst>
            </a:custGeom>
            <a:solidFill>
              <a:srgbClr val="9B4F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endParaRPr lang="en-US" dirty="0"/>
            </a:p>
          </p:txBody>
        </p:sp>
        <p:sp>
          <p:nvSpPr>
            <p:cNvPr id="78" name="Freeform 73"/>
            <p:cNvSpPr>
              <a:spLocks/>
            </p:cNvSpPr>
            <p:nvPr/>
          </p:nvSpPr>
          <p:spPr bwMode="auto">
            <a:xfrm>
              <a:off x="6592888" y="2524125"/>
              <a:ext cx="38100" cy="58737"/>
            </a:xfrm>
            <a:custGeom>
              <a:avLst/>
              <a:gdLst>
                <a:gd name="T0" fmla="*/ 24 w 24"/>
                <a:gd name="T1" fmla="*/ 37 h 37"/>
                <a:gd name="T2" fmla="*/ 0 w 24"/>
                <a:gd name="T3" fmla="*/ 37 h 37"/>
                <a:gd name="T4" fmla="*/ 0 w 24"/>
                <a:gd name="T5" fmla="*/ 0 h 37"/>
                <a:gd name="T6" fmla="*/ 23 w 24"/>
                <a:gd name="T7" fmla="*/ 0 h 37"/>
                <a:gd name="T8" fmla="*/ 23 w 24"/>
                <a:gd name="T9" fmla="*/ 7 h 37"/>
                <a:gd name="T10" fmla="*/ 9 w 24"/>
                <a:gd name="T11" fmla="*/ 7 h 37"/>
                <a:gd name="T12" fmla="*/ 9 w 24"/>
                <a:gd name="T13" fmla="*/ 15 h 37"/>
                <a:gd name="T14" fmla="*/ 21 w 24"/>
                <a:gd name="T15" fmla="*/ 15 h 37"/>
                <a:gd name="T16" fmla="*/ 21 w 24"/>
                <a:gd name="T17" fmla="*/ 22 h 37"/>
                <a:gd name="T18" fmla="*/ 9 w 24"/>
                <a:gd name="T19" fmla="*/ 22 h 37"/>
                <a:gd name="T20" fmla="*/ 9 w 24"/>
                <a:gd name="T21" fmla="*/ 30 h 37"/>
                <a:gd name="T22" fmla="*/ 24 w 24"/>
                <a:gd name="T23" fmla="*/ 30 h 37"/>
                <a:gd name="T24" fmla="*/ 24 w 24"/>
                <a:gd name="T25" fmla="*/ 3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4" h="37">
                  <a:moveTo>
                    <a:pt x="24" y="37"/>
                  </a:moveTo>
                  <a:lnTo>
                    <a:pt x="0" y="37"/>
                  </a:lnTo>
                  <a:lnTo>
                    <a:pt x="0" y="0"/>
                  </a:lnTo>
                  <a:lnTo>
                    <a:pt x="23" y="0"/>
                  </a:lnTo>
                  <a:lnTo>
                    <a:pt x="23" y="7"/>
                  </a:lnTo>
                  <a:lnTo>
                    <a:pt x="9" y="7"/>
                  </a:lnTo>
                  <a:lnTo>
                    <a:pt x="9" y="15"/>
                  </a:lnTo>
                  <a:lnTo>
                    <a:pt x="21" y="15"/>
                  </a:lnTo>
                  <a:lnTo>
                    <a:pt x="21" y="22"/>
                  </a:lnTo>
                  <a:lnTo>
                    <a:pt x="9" y="22"/>
                  </a:lnTo>
                  <a:lnTo>
                    <a:pt x="9" y="30"/>
                  </a:lnTo>
                  <a:lnTo>
                    <a:pt x="24" y="30"/>
                  </a:lnTo>
                  <a:lnTo>
                    <a:pt x="24" y="37"/>
                  </a:lnTo>
                  <a:close/>
                </a:path>
              </a:pathLst>
            </a:custGeom>
            <a:solidFill>
              <a:srgbClr val="9B4F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endParaRPr lang="en-US" dirty="0"/>
            </a:p>
          </p:txBody>
        </p:sp>
        <p:sp>
          <p:nvSpPr>
            <p:cNvPr id="79" name="Freeform 74"/>
            <p:cNvSpPr>
              <a:spLocks noEditPoints="1"/>
            </p:cNvSpPr>
            <p:nvPr/>
          </p:nvSpPr>
          <p:spPr bwMode="auto">
            <a:xfrm>
              <a:off x="6640513" y="2524125"/>
              <a:ext cx="55563" cy="58737"/>
            </a:xfrm>
            <a:custGeom>
              <a:avLst/>
              <a:gdLst>
                <a:gd name="T0" fmla="*/ 0 w 25"/>
                <a:gd name="T1" fmla="*/ 27 h 27"/>
                <a:gd name="T2" fmla="*/ 0 w 25"/>
                <a:gd name="T3" fmla="*/ 0 h 27"/>
                <a:gd name="T4" fmla="*/ 10 w 25"/>
                <a:gd name="T5" fmla="*/ 0 h 27"/>
                <a:gd name="T6" fmla="*/ 25 w 25"/>
                <a:gd name="T7" fmla="*/ 13 h 27"/>
                <a:gd name="T8" fmla="*/ 21 w 25"/>
                <a:gd name="T9" fmla="*/ 23 h 27"/>
                <a:gd name="T10" fmla="*/ 10 w 25"/>
                <a:gd name="T11" fmla="*/ 27 h 27"/>
                <a:gd name="T12" fmla="*/ 0 w 25"/>
                <a:gd name="T13" fmla="*/ 27 h 27"/>
                <a:gd name="T14" fmla="*/ 7 w 25"/>
                <a:gd name="T15" fmla="*/ 5 h 27"/>
                <a:gd name="T16" fmla="*/ 7 w 25"/>
                <a:gd name="T17" fmla="*/ 22 h 27"/>
                <a:gd name="T18" fmla="*/ 10 w 25"/>
                <a:gd name="T19" fmla="*/ 22 h 27"/>
                <a:gd name="T20" fmla="*/ 16 w 25"/>
                <a:gd name="T21" fmla="*/ 20 h 27"/>
                <a:gd name="T22" fmla="*/ 18 w 25"/>
                <a:gd name="T23" fmla="*/ 13 h 27"/>
                <a:gd name="T24" fmla="*/ 16 w 25"/>
                <a:gd name="T25" fmla="*/ 7 h 27"/>
                <a:gd name="T26" fmla="*/ 10 w 25"/>
                <a:gd name="T27" fmla="*/ 5 h 27"/>
                <a:gd name="T28" fmla="*/ 7 w 25"/>
                <a:gd name="T29" fmla="*/ 5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 h="27">
                  <a:moveTo>
                    <a:pt x="0" y="27"/>
                  </a:moveTo>
                  <a:cubicBezTo>
                    <a:pt x="0" y="0"/>
                    <a:pt x="0" y="0"/>
                    <a:pt x="0" y="0"/>
                  </a:cubicBezTo>
                  <a:cubicBezTo>
                    <a:pt x="10" y="0"/>
                    <a:pt x="10" y="0"/>
                    <a:pt x="10" y="0"/>
                  </a:cubicBezTo>
                  <a:cubicBezTo>
                    <a:pt x="20" y="0"/>
                    <a:pt x="25" y="4"/>
                    <a:pt x="25" y="13"/>
                  </a:cubicBezTo>
                  <a:cubicBezTo>
                    <a:pt x="25" y="17"/>
                    <a:pt x="24" y="21"/>
                    <a:pt x="21" y="23"/>
                  </a:cubicBezTo>
                  <a:cubicBezTo>
                    <a:pt x="18" y="26"/>
                    <a:pt x="15" y="27"/>
                    <a:pt x="10" y="27"/>
                  </a:cubicBezTo>
                  <a:lnTo>
                    <a:pt x="0" y="27"/>
                  </a:lnTo>
                  <a:close/>
                  <a:moveTo>
                    <a:pt x="7" y="5"/>
                  </a:moveTo>
                  <a:cubicBezTo>
                    <a:pt x="7" y="22"/>
                    <a:pt x="7" y="22"/>
                    <a:pt x="7" y="22"/>
                  </a:cubicBezTo>
                  <a:cubicBezTo>
                    <a:pt x="10" y="22"/>
                    <a:pt x="10" y="22"/>
                    <a:pt x="10" y="22"/>
                  </a:cubicBezTo>
                  <a:cubicBezTo>
                    <a:pt x="12" y="22"/>
                    <a:pt x="14" y="21"/>
                    <a:pt x="16" y="20"/>
                  </a:cubicBezTo>
                  <a:cubicBezTo>
                    <a:pt x="18" y="18"/>
                    <a:pt x="18" y="16"/>
                    <a:pt x="18" y="13"/>
                  </a:cubicBezTo>
                  <a:cubicBezTo>
                    <a:pt x="18" y="11"/>
                    <a:pt x="18" y="8"/>
                    <a:pt x="16" y="7"/>
                  </a:cubicBezTo>
                  <a:cubicBezTo>
                    <a:pt x="15" y="5"/>
                    <a:pt x="12" y="5"/>
                    <a:pt x="10" y="5"/>
                  </a:cubicBezTo>
                  <a:lnTo>
                    <a:pt x="7" y="5"/>
                  </a:lnTo>
                  <a:close/>
                </a:path>
              </a:pathLst>
            </a:custGeom>
            <a:solidFill>
              <a:srgbClr val="9B4F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endParaRPr lang="en-US" dirty="0"/>
            </a:p>
          </p:txBody>
        </p:sp>
        <p:sp>
          <p:nvSpPr>
            <p:cNvPr id="95" name="Freeform 90"/>
            <p:cNvSpPr>
              <a:spLocks/>
            </p:cNvSpPr>
            <p:nvPr/>
          </p:nvSpPr>
          <p:spPr bwMode="auto">
            <a:xfrm>
              <a:off x="6702425" y="2481263"/>
              <a:ext cx="271463" cy="409575"/>
            </a:xfrm>
            <a:custGeom>
              <a:avLst/>
              <a:gdLst>
                <a:gd name="T0" fmla="*/ 13 w 122"/>
                <a:gd name="T1" fmla="*/ 177 h 184"/>
                <a:gd name="T2" fmla="*/ 122 w 122"/>
                <a:gd name="T3" fmla="*/ 3 h 184"/>
                <a:gd name="T4" fmla="*/ 116 w 122"/>
                <a:gd name="T5" fmla="*/ 0 h 184"/>
                <a:gd name="T6" fmla="*/ 94 w 122"/>
                <a:gd name="T7" fmla="*/ 30 h 184"/>
                <a:gd name="T8" fmla="*/ 0 w 122"/>
                <a:gd name="T9" fmla="*/ 180 h 184"/>
                <a:gd name="T10" fmla="*/ 9 w 122"/>
                <a:gd name="T11" fmla="*/ 184 h 184"/>
                <a:gd name="T12" fmla="*/ 13 w 122"/>
                <a:gd name="T13" fmla="*/ 177 h 184"/>
              </a:gdLst>
              <a:ahLst/>
              <a:cxnLst>
                <a:cxn ang="0">
                  <a:pos x="T0" y="T1"/>
                </a:cxn>
                <a:cxn ang="0">
                  <a:pos x="T2" y="T3"/>
                </a:cxn>
                <a:cxn ang="0">
                  <a:pos x="T4" y="T5"/>
                </a:cxn>
                <a:cxn ang="0">
                  <a:pos x="T6" y="T7"/>
                </a:cxn>
                <a:cxn ang="0">
                  <a:pos x="T8" y="T9"/>
                </a:cxn>
                <a:cxn ang="0">
                  <a:pos x="T10" y="T11"/>
                </a:cxn>
                <a:cxn ang="0">
                  <a:pos x="T12" y="T13"/>
                </a:cxn>
              </a:cxnLst>
              <a:rect l="0" t="0" r="r" b="b"/>
              <a:pathLst>
                <a:path w="122" h="184">
                  <a:moveTo>
                    <a:pt x="13" y="177"/>
                  </a:moveTo>
                  <a:cubicBezTo>
                    <a:pt x="122" y="3"/>
                    <a:pt x="122" y="3"/>
                    <a:pt x="122" y="3"/>
                  </a:cubicBezTo>
                  <a:cubicBezTo>
                    <a:pt x="120" y="2"/>
                    <a:pt x="118" y="1"/>
                    <a:pt x="116" y="0"/>
                  </a:cubicBezTo>
                  <a:cubicBezTo>
                    <a:pt x="94" y="30"/>
                    <a:pt x="94" y="30"/>
                    <a:pt x="94" y="30"/>
                  </a:cubicBezTo>
                  <a:cubicBezTo>
                    <a:pt x="0" y="180"/>
                    <a:pt x="0" y="180"/>
                    <a:pt x="0" y="180"/>
                  </a:cubicBezTo>
                  <a:cubicBezTo>
                    <a:pt x="3" y="181"/>
                    <a:pt x="6" y="182"/>
                    <a:pt x="9" y="184"/>
                  </a:cubicBezTo>
                  <a:lnTo>
                    <a:pt x="13" y="177"/>
                  </a:lnTo>
                  <a:close/>
                </a:path>
              </a:pathLst>
            </a:custGeom>
            <a:solidFill>
              <a:srgbClr val="9696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endParaRPr lang="en-US" dirty="0"/>
            </a:p>
          </p:txBody>
        </p:sp>
        <p:sp>
          <p:nvSpPr>
            <p:cNvPr id="96" name="Freeform 91"/>
            <p:cNvSpPr>
              <a:spLocks/>
            </p:cNvSpPr>
            <p:nvPr/>
          </p:nvSpPr>
          <p:spPr bwMode="auto">
            <a:xfrm>
              <a:off x="6486525" y="2471738"/>
              <a:ext cx="468313" cy="657225"/>
            </a:xfrm>
            <a:custGeom>
              <a:avLst/>
              <a:gdLst>
                <a:gd name="T0" fmla="*/ 211 w 211"/>
                <a:gd name="T1" fmla="*/ 3 h 295"/>
                <a:gd name="T2" fmla="*/ 205 w 211"/>
                <a:gd name="T3" fmla="*/ 0 h 295"/>
                <a:gd name="T4" fmla="*/ 74 w 211"/>
                <a:gd name="T5" fmla="*/ 177 h 295"/>
                <a:gd name="T6" fmla="*/ 42 w 211"/>
                <a:gd name="T7" fmla="*/ 220 h 295"/>
                <a:gd name="T8" fmla="*/ 38 w 211"/>
                <a:gd name="T9" fmla="*/ 220 h 295"/>
                <a:gd name="T10" fmla="*/ 0 w 211"/>
                <a:gd name="T11" fmla="*/ 257 h 295"/>
                <a:gd name="T12" fmla="*/ 38 w 211"/>
                <a:gd name="T13" fmla="*/ 295 h 295"/>
                <a:gd name="T14" fmla="*/ 75 w 211"/>
                <a:gd name="T15" fmla="*/ 257 h 295"/>
                <a:gd name="T16" fmla="*/ 66 w 211"/>
                <a:gd name="T17" fmla="*/ 233 h 295"/>
                <a:gd name="T18" fmla="*/ 97 w 211"/>
                <a:gd name="T19" fmla="*/ 184 h 295"/>
                <a:gd name="T20" fmla="*/ 211 w 211"/>
                <a:gd name="T21" fmla="*/ 3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1" h="295">
                  <a:moveTo>
                    <a:pt x="211" y="3"/>
                  </a:moveTo>
                  <a:cubicBezTo>
                    <a:pt x="209" y="2"/>
                    <a:pt x="207" y="1"/>
                    <a:pt x="205" y="0"/>
                  </a:cubicBezTo>
                  <a:cubicBezTo>
                    <a:pt x="74" y="177"/>
                    <a:pt x="74" y="177"/>
                    <a:pt x="74" y="177"/>
                  </a:cubicBezTo>
                  <a:cubicBezTo>
                    <a:pt x="42" y="220"/>
                    <a:pt x="42" y="220"/>
                    <a:pt x="42" y="220"/>
                  </a:cubicBezTo>
                  <a:cubicBezTo>
                    <a:pt x="41" y="220"/>
                    <a:pt x="39" y="220"/>
                    <a:pt x="38" y="220"/>
                  </a:cubicBezTo>
                  <a:cubicBezTo>
                    <a:pt x="17" y="220"/>
                    <a:pt x="0" y="237"/>
                    <a:pt x="0" y="257"/>
                  </a:cubicBezTo>
                  <a:cubicBezTo>
                    <a:pt x="0" y="278"/>
                    <a:pt x="17" y="295"/>
                    <a:pt x="38" y="295"/>
                  </a:cubicBezTo>
                  <a:cubicBezTo>
                    <a:pt x="58" y="295"/>
                    <a:pt x="75" y="278"/>
                    <a:pt x="75" y="257"/>
                  </a:cubicBezTo>
                  <a:cubicBezTo>
                    <a:pt x="75" y="248"/>
                    <a:pt x="72" y="239"/>
                    <a:pt x="66" y="233"/>
                  </a:cubicBezTo>
                  <a:cubicBezTo>
                    <a:pt x="97" y="184"/>
                    <a:pt x="97" y="184"/>
                    <a:pt x="97" y="184"/>
                  </a:cubicBezTo>
                  <a:lnTo>
                    <a:pt x="211" y="3"/>
                  </a:lnTo>
                  <a:close/>
                </a:path>
              </a:pathLst>
            </a:custGeom>
            <a:solidFill>
              <a:srgbClr val="9B4F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endParaRPr lang="en-US" dirty="0"/>
            </a:p>
          </p:txBody>
        </p:sp>
        <p:sp>
          <p:nvSpPr>
            <p:cNvPr id="100" name="TextBox 99"/>
            <p:cNvSpPr txBox="1"/>
            <p:nvPr/>
          </p:nvSpPr>
          <p:spPr>
            <a:xfrm>
              <a:off x="6451600" y="2613022"/>
              <a:ext cx="358776" cy="155576"/>
            </a:xfrm>
            <a:prstGeom prst="rect">
              <a:avLst/>
            </a:prstGeom>
            <a:noFill/>
          </p:spPr>
          <p:txBody>
            <a:bodyPr wrap="none" lIns="0" tIns="0" rIns="0" bIns="0" rtlCol="0">
              <a:noAutofit/>
            </a:bodyPr>
            <a:lstStyle/>
            <a:p>
              <a:pPr>
                <a:lnSpc>
                  <a:spcPct val="90000"/>
                </a:lnSpc>
                <a:spcAft>
                  <a:spcPts val="600"/>
                </a:spcAft>
              </a:pPr>
              <a:r>
                <a:rPr lang="en-US" sz="1199" b="1" dirty="0">
                  <a:solidFill>
                    <a:srgbClr val="7030A0"/>
                  </a:solidFill>
                </a:rPr>
                <a:t>15x</a:t>
              </a:r>
            </a:p>
          </p:txBody>
        </p:sp>
      </p:grpSp>
      <p:sp>
        <p:nvSpPr>
          <p:cNvPr id="49" name="TextBox 48"/>
          <p:cNvSpPr txBox="1"/>
          <p:nvPr/>
        </p:nvSpPr>
        <p:spPr>
          <a:xfrm>
            <a:off x="1" y="6642289"/>
            <a:ext cx="3806190" cy="352236"/>
          </a:xfrm>
          <a:prstGeom prst="rect">
            <a:avLst/>
          </a:prstGeom>
          <a:noFill/>
        </p:spPr>
        <p:txBody>
          <a:bodyPr wrap="square" lIns="365760" tIns="146304" rIns="182880" bIns="146304" rtlCol="0" anchor="ctr" anchorCtr="0">
            <a:noAutofit/>
          </a:bodyPr>
          <a:lstStyle/>
          <a:p>
            <a:pPr>
              <a:lnSpc>
                <a:spcPct val="90000"/>
              </a:lnSpc>
              <a:spcAft>
                <a:spcPts val="600"/>
              </a:spcAft>
            </a:pPr>
            <a:r>
              <a:rPr lang="en-US" sz="1400" dirty="0">
                <a:solidFill>
                  <a:schemeClr val="bg1"/>
                </a:solidFill>
                <a:latin typeface="Segoe UI Semibold" panose="020B0702040204020203" pitchFamily="34" charset="0"/>
                <a:ea typeface="Segoe UI Black" panose="020B0A02040204020203" pitchFamily="34" charset="0"/>
                <a:cs typeface="Segoe UI Semibold" panose="020B0702040204020203" pitchFamily="34" charset="0"/>
              </a:rPr>
              <a:t>Scale and manage</a:t>
            </a:r>
          </a:p>
        </p:txBody>
      </p:sp>
    </p:spTree>
    <p:extLst>
      <p:ext uri="{BB962C8B-B14F-4D97-AF65-F5344CB8AC3E}">
        <p14:creationId xmlns:p14="http://schemas.microsoft.com/office/powerpoint/2010/main" val="1235994618"/>
      </p:ext>
    </p:extLst>
  </p:cSld>
  <p:clrMapOvr>
    <a:masterClrMapping/>
  </p:clrMapOvr>
  <p:transition advTm="90373">
    <p:fade/>
  </p:transition>
</p:sld>
</file>

<file path=ppt/slides/slide19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17" name="Text Placeholder 6"/>
          <p:cNvSpPr txBox="1">
            <a:spLocks/>
          </p:cNvSpPr>
          <p:nvPr/>
        </p:nvSpPr>
        <p:spPr bwMode="auto">
          <a:xfrm>
            <a:off x="4618966" y="2056775"/>
            <a:ext cx="6673544" cy="3992772"/>
          </a:xfrm>
          <a:prstGeom prst="rect">
            <a:avLst/>
          </a:prstGeom>
          <a:noFill/>
          <a:ln>
            <a:noFill/>
          </a:ln>
          <a:extLst>
            <a:ext uri="{909E8E84-426E-40dd-AFC4-6F175D3DCCD1}">
              <a14:hiddenFill xmlns="" xmlns:a14="http://schemas.microsoft.com/office/drawing/2010/main" xmlns:mv="urn:schemas-microsoft-com:mac:vml" xmlns:mc="http://schemas.openxmlformats.org/markup-compatibility/2006">
                <a:solidFill>
                  <a:srgbClr val="FFFFFF"/>
                </a:solidFill>
              </a14:hiddenFill>
            </a:ext>
            <a:ext uri="{91240B29-F687-4f45-9708-019B960494DF}">
              <a14:hiddenLine xmlns="" xmlns:a14="http://schemas.microsoft.com/office/drawing/2010/main" xmlns:mv="urn:schemas-microsoft-com:mac:vml" xmlns:mc="http://schemas.openxmlformats.org/markup-compatibility/2006" w="9525">
                <a:solidFill>
                  <a:srgbClr val="000000"/>
                </a:solidFill>
                <a:miter lim="800000"/>
                <a:headEnd/>
                <a:tailEnd/>
              </a14:hiddenLine>
            </a:ext>
            <a:ext uri="{FAA26D3D-D897-4be2-8F04-BA451C77F1D7}">
              <ma14:placeholderFlag xmlns="" xmlns:ma14="http://schemas.microsoft.com/office/mac/drawingml/2011/main" xmlns:mv="urn:schemas-microsoft-com:mac:vml" xmlns:mc="http://schemas.openxmlformats.org/markup-compatibility/2006" val="1"/>
            </a:ext>
          </a:extLst>
        </p:spPr>
        <p:txBody>
          <a:bodyPr vert="horz" wrap="square" lIns="91414" tIns="91414" rIns="91414" bIns="91414" numCol="1" anchor="t" anchorCtr="0" compatLnSpc="1">
            <a:prstTxWarp prst="textNoShape">
              <a:avLst/>
            </a:prstTxWarp>
            <a:spAutoFit/>
          </a:bodyPr>
          <a:lstStyle>
            <a:lvl1pPr marL="336145" indent="-336145" algn="l" defTabSz="913505" rtl="0" fontAlgn="base">
              <a:lnSpc>
                <a:spcPct val="90000"/>
              </a:lnSpc>
              <a:spcBef>
                <a:spcPct val="20000"/>
              </a:spcBef>
              <a:spcAft>
                <a:spcPct val="0"/>
              </a:spcAft>
              <a:buSzPct val="90000"/>
              <a:buFont typeface="Arial" charset="0"/>
              <a:buChar char="•"/>
              <a:defRPr sz="3921" kern="1200">
                <a:solidFill>
                  <a:schemeClr val="tx2"/>
                </a:solidFill>
                <a:latin typeface="+mj-lt"/>
                <a:ea typeface="ＭＳ Ｐゴシック" charset="0"/>
                <a:cs typeface="ＭＳ Ｐゴシック" charset="0"/>
              </a:defRPr>
            </a:lvl1pPr>
            <a:lvl2pPr marL="572691" indent="-236546" algn="l" defTabSz="913505" rtl="0" fontAlgn="base">
              <a:lnSpc>
                <a:spcPct val="90000"/>
              </a:lnSpc>
              <a:spcBef>
                <a:spcPct val="20000"/>
              </a:spcBef>
              <a:spcAft>
                <a:spcPct val="0"/>
              </a:spcAft>
              <a:buSzPct val="90000"/>
              <a:buFont typeface="Arial" charset="0"/>
              <a:buChar char="•"/>
              <a:defRPr sz="2353" kern="1200">
                <a:solidFill>
                  <a:schemeClr val="tx2"/>
                </a:solidFill>
                <a:latin typeface="+mn-lt"/>
                <a:ea typeface="ＭＳ Ｐゴシック" charset="0"/>
                <a:cs typeface="+mn-cs"/>
              </a:defRPr>
            </a:lvl2pPr>
            <a:lvl3pPr marL="784338" indent="-224097" algn="l" defTabSz="913505" rtl="0" fontAlgn="base">
              <a:lnSpc>
                <a:spcPct val="90000"/>
              </a:lnSpc>
              <a:spcBef>
                <a:spcPct val="20000"/>
              </a:spcBef>
              <a:spcAft>
                <a:spcPct val="0"/>
              </a:spcAft>
              <a:buSzPct val="90000"/>
              <a:buFont typeface="Arial" charset="0"/>
              <a:buChar char="•"/>
              <a:defRPr sz="1961" kern="1200">
                <a:solidFill>
                  <a:schemeClr val="tx2"/>
                </a:solidFill>
                <a:latin typeface="+mn-lt"/>
                <a:ea typeface="ＭＳ Ｐゴシック" charset="0"/>
                <a:cs typeface="+mn-cs"/>
              </a:defRPr>
            </a:lvl3pPr>
            <a:lvl4pPr marL="1008435" indent="-224097" algn="l" defTabSz="913505" rtl="0" fontAlgn="base">
              <a:lnSpc>
                <a:spcPct val="90000"/>
              </a:lnSpc>
              <a:spcBef>
                <a:spcPct val="20000"/>
              </a:spcBef>
              <a:spcAft>
                <a:spcPct val="0"/>
              </a:spcAft>
              <a:buSzPct val="90000"/>
              <a:buFont typeface="Arial" charset="0"/>
              <a:buChar char="•"/>
              <a:defRPr kern="1200">
                <a:solidFill>
                  <a:schemeClr val="tx2"/>
                </a:solidFill>
                <a:latin typeface="+mn-lt"/>
                <a:ea typeface="ＭＳ Ｐゴシック" charset="0"/>
                <a:cs typeface="+mn-cs"/>
              </a:defRPr>
            </a:lvl4pPr>
            <a:lvl5pPr marL="1232531" indent="-224097" algn="l" defTabSz="913505" rtl="0" fontAlgn="base">
              <a:lnSpc>
                <a:spcPct val="90000"/>
              </a:lnSpc>
              <a:spcBef>
                <a:spcPct val="20000"/>
              </a:spcBef>
              <a:spcAft>
                <a:spcPct val="0"/>
              </a:spcAft>
              <a:buSzPct val="90000"/>
              <a:buFont typeface="Arial" charset="0"/>
              <a:buChar char="•"/>
              <a:defRPr kern="1200">
                <a:solidFill>
                  <a:schemeClr val="tx2"/>
                </a:solidFill>
                <a:latin typeface="+mn-lt"/>
                <a:ea typeface="ＭＳ Ｐゴシック" charset="0"/>
                <a:cs typeface="+mn-cs"/>
              </a:defRPr>
            </a:lvl5pPr>
            <a:lvl6pPr marL="2514509" indent="-228592" algn="l" defTabSz="914367" rtl="0" eaLnBrk="1" latinLnBrk="0" hangingPunct="1">
              <a:spcBef>
                <a:spcPct val="20000"/>
              </a:spcBef>
              <a:buFont typeface="Arial" pitchFamily="34" charset="0"/>
              <a:buChar char="•"/>
              <a:defRPr sz="1961" kern="1200">
                <a:solidFill>
                  <a:schemeClr val="tx1"/>
                </a:solidFill>
                <a:latin typeface="+mn-lt"/>
                <a:ea typeface="+mn-ea"/>
                <a:cs typeface="+mn-cs"/>
              </a:defRPr>
            </a:lvl6pPr>
            <a:lvl7pPr marL="2971693" indent="-228592" algn="l" defTabSz="914367" rtl="0" eaLnBrk="1" latinLnBrk="0" hangingPunct="1">
              <a:spcBef>
                <a:spcPct val="20000"/>
              </a:spcBef>
              <a:buFont typeface="Arial" pitchFamily="34" charset="0"/>
              <a:buChar char="•"/>
              <a:defRPr sz="1961" kern="1200">
                <a:solidFill>
                  <a:schemeClr val="tx1"/>
                </a:solidFill>
                <a:latin typeface="+mn-lt"/>
                <a:ea typeface="+mn-ea"/>
                <a:cs typeface="+mn-cs"/>
              </a:defRPr>
            </a:lvl7pPr>
            <a:lvl8pPr marL="3428877" indent="-228592" algn="l" defTabSz="914367" rtl="0" eaLnBrk="1" latinLnBrk="0" hangingPunct="1">
              <a:spcBef>
                <a:spcPct val="20000"/>
              </a:spcBef>
              <a:buFont typeface="Arial" pitchFamily="34" charset="0"/>
              <a:buChar char="•"/>
              <a:defRPr sz="1961" kern="1200">
                <a:solidFill>
                  <a:schemeClr val="tx1"/>
                </a:solidFill>
                <a:latin typeface="+mn-lt"/>
                <a:ea typeface="+mn-ea"/>
                <a:cs typeface="+mn-cs"/>
              </a:defRPr>
            </a:lvl8pPr>
            <a:lvl9pPr marL="3886061" indent="-228592" algn="l" defTabSz="914367" rtl="0" eaLnBrk="1" latinLnBrk="0" hangingPunct="1">
              <a:spcBef>
                <a:spcPct val="20000"/>
              </a:spcBef>
              <a:buFont typeface="Arial" pitchFamily="34" charset="0"/>
              <a:buChar char="•"/>
              <a:defRPr sz="1961" kern="1200">
                <a:solidFill>
                  <a:schemeClr val="tx1"/>
                </a:solidFill>
                <a:latin typeface="+mn-lt"/>
                <a:ea typeface="+mn-ea"/>
                <a:cs typeface="+mn-cs"/>
              </a:defRPr>
            </a:lvl9pPr>
          </a:lstStyle>
          <a:p>
            <a:pPr marL="0" indent="0">
              <a:spcBef>
                <a:spcPts val="1198"/>
              </a:spcBef>
              <a:spcAft>
                <a:spcPts val="0"/>
              </a:spcAft>
              <a:buNone/>
            </a:pPr>
            <a:r>
              <a:rPr lang="en-US" sz="3672" spc="-100" dirty="0">
                <a:solidFill>
                  <a:schemeClr val="accent5"/>
                </a:solidFill>
                <a:latin typeface="Segoe UI Semilight" panose="020B0402040204020203" pitchFamily="34" charset="0"/>
                <a:cs typeface="Segoe UI Semilight" panose="020B0402040204020203" pitchFamily="34" charset="0"/>
              </a:rPr>
              <a:t>Transaction log retention</a:t>
            </a:r>
          </a:p>
          <a:p>
            <a:pPr marL="0" indent="0">
              <a:lnSpc>
                <a:spcPct val="100000"/>
              </a:lnSpc>
              <a:spcBef>
                <a:spcPts val="600"/>
              </a:spcBef>
              <a:spcAft>
                <a:spcPts val="600"/>
              </a:spcAft>
              <a:buNone/>
            </a:pPr>
            <a:r>
              <a:rPr lang="en-US" sz="1800" dirty="0">
                <a:solidFill>
                  <a:schemeClr val="tx1"/>
                </a:solidFill>
                <a:latin typeface="+mn-lt"/>
              </a:rPr>
              <a:t>Configurable settings for retaining the MDS transaction history table to enable automatic truncation</a:t>
            </a:r>
          </a:p>
          <a:p>
            <a:pPr marL="0" indent="0">
              <a:lnSpc>
                <a:spcPct val="100000"/>
              </a:lnSpc>
              <a:spcBef>
                <a:spcPts val="600"/>
              </a:spcBef>
              <a:spcAft>
                <a:spcPts val="0"/>
              </a:spcAft>
              <a:buNone/>
            </a:pPr>
            <a:r>
              <a:rPr lang="en-US" sz="3600" spc="-100" dirty="0">
                <a:solidFill>
                  <a:schemeClr val="accent5"/>
                </a:solidFill>
                <a:latin typeface="Segoe UI Semilight" panose="020B0402040204020203" pitchFamily="34" charset="0"/>
                <a:cs typeface="Segoe UI Semilight" panose="020B0402040204020203" pitchFamily="34" charset="0"/>
              </a:rPr>
              <a:t>Improved hierarchy management</a:t>
            </a:r>
            <a:endParaRPr lang="en-US" sz="3600" dirty="0">
              <a:solidFill>
                <a:schemeClr val="accent5"/>
              </a:solidFill>
              <a:latin typeface="Segoe UI Semilight" panose="020B0402040204020203" pitchFamily="34" charset="0"/>
              <a:cs typeface="Segoe UI Semilight" panose="020B0402040204020203" pitchFamily="34" charset="0"/>
            </a:endParaRPr>
          </a:p>
          <a:p>
            <a:pPr marL="0" indent="0">
              <a:lnSpc>
                <a:spcPct val="100000"/>
              </a:lnSpc>
              <a:spcBef>
                <a:spcPts val="600"/>
              </a:spcBef>
              <a:spcAft>
                <a:spcPts val="600"/>
              </a:spcAft>
              <a:buNone/>
            </a:pPr>
            <a:r>
              <a:rPr lang="en-US" sz="1632" dirty="0">
                <a:solidFill>
                  <a:schemeClr val="tx1"/>
                </a:solidFill>
                <a:latin typeface="Segoe UI"/>
              </a:rPr>
              <a:t>Simplified hierarchy types </a:t>
            </a:r>
          </a:p>
          <a:p>
            <a:pPr marL="0" indent="0">
              <a:lnSpc>
                <a:spcPct val="100000"/>
              </a:lnSpc>
              <a:spcBef>
                <a:spcPts val="600"/>
              </a:spcBef>
              <a:spcAft>
                <a:spcPts val="600"/>
              </a:spcAft>
              <a:buNone/>
            </a:pPr>
            <a:r>
              <a:rPr lang="en-US" sz="1632" dirty="0">
                <a:solidFill>
                  <a:schemeClr val="tx1"/>
                </a:solidFill>
                <a:latin typeface="Segoe UI"/>
              </a:rPr>
              <a:t>Easily find and manage unused members</a:t>
            </a:r>
          </a:p>
          <a:p>
            <a:pPr marL="0" indent="0">
              <a:spcAft>
                <a:spcPts val="600"/>
              </a:spcAft>
              <a:buNone/>
            </a:pPr>
            <a:r>
              <a:rPr lang="en-US" sz="3200" spc="-100" dirty="0">
                <a:solidFill>
                  <a:schemeClr val="accent5"/>
                </a:solidFill>
                <a:latin typeface="Segoe UI Semilight" panose="020B0402040204020203" pitchFamily="34" charset="0"/>
                <a:cs typeface="Segoe UI Semilight" panose="020B0402040204020203" pitchFamily="34" charset="0"/>
              </a:rPr>
              <a:t>Display name for each object</a:t>
            </a:r>
          </a:p>
          <a:p>
            <a:pPr marL="0" indent="0">
              <a:spcBef>
                <a:spcPts val="0"/>
              </a:spcBef>
              <a:spcAft>
                <a:spcPts val="600"/>
              </a:spcAft>
              <a:buNone/>
            </a:pPr>
            <a:r>
              <a:rPr lang="en-US" sz="1632" dirty="0">
                <a:solidFill>
                  <a:schemeClr val="tx1"/>
                </a:solidFill>
                <a:latin typeface="Segoe UI"/>
              </a:rPr>
              <a:t>More control over the names displayed for a given object, including Code and Name attributes</a:t>
            </a:r>
          </a:p>
        </p:txBody>
      </p:sp>
      <p:grpSp>
        <p:nvGrpSpPr>
          <p:cNvPr id="17" name="Group 16"/>
          <p:cNvGrpSpPr/>
          <p:nvPr/>
        </p:nvGrpSpPr>
        <p:grpSpPr>
          <a:xfrm>
            <a:off x="617233" y="2159644"/>
            <a:ext cx="3657081" cy="3657080"/>
            <a:chOff x="4114669" y="2084764"/>
            <a:chExt cx="3585699" cy="3585699"/>
          </a:xfrm>
        </p:grpSpPr>
        <p:sp>
          <p:nvSpPr>
            <p:cNvPr id="18" name="TextBox 17"/>
            <p:cNvSpPr txBox="1"/>
            <p:nvPr/>
          </p:nvSpPr>
          <p:spPr>
            <a:xfrm>
              <a:off x="4114669" y="2084764"/>
              <a:ext cx="3585699" cy="3585699"/>
            </a:xfrm>
            <a:prstGeom prst="rect">
              <a:avLst/>
            </a:prstGeom>
            <a:solidFill>
              <a:srgbClr val="FF8C00"/>
            </a:solidFill>
          </p:spPr>
          <p:txBody>
            <a:bodyPr wrap="square" lIns="182854" tIns="146283" rIns="182854" bIns="146283" rtlCol="0">
              <a:noAutofit/>
            </a:bodyPr>
            <a:lstStyle/>
            <a:p>
              <a:pPr defTabSz="932509">
                <a:lnSpc>
                  <a:spcPct val="90000"/>
                </a:lnSpc>
              </a:pPr>
              <a:r>
                <a:rPr lang="en-US" sz="3600" spc="-30" dirty="0">
                  <a:solidFill>
                    <a:schemeClr val="bg1"/>
                  </a:solidFill>
                  <a:latin typeface="Segoe UI Light"/>
                </a:rPr>
                <a:t>Modeling and management</a:t>
              </a:r>
              <a:endParaRPr lang="en-US" sz="3600" b="1" spc="-30" dirty="0">
                <a:solidFill>
                  <a:schemeClr val="bg1"/>
                </a:solidFill>
                <a:latin typeface="Segoe UI Light"/>
              </a:endParaRPr>
            </a:p>
          </p:txBody>
        </p:sp>
        <p:grpSp>
          <p:nvGrpSpPr>
            <p:cNvPr id="19" name="Group 175"/>
            <p:cNvGrpSpPr/>
            <p:nvPr/>
          </p:nvGrpSpPr>
          <p:grpSpPr>
            <a:xfrm>
              <a:off x="5209016" y="3865108"/>
              <a:ext cx="1395055" cy="1514925"/>
              <a:chOff x="11160117" y="5295000"/>
              <a:chExt cx="701405" cy="781056"/>
            </a:xfrm>
          </p:grpSpPr>
          <p:sp>
            <p:nvSpPr>
              <p:cNvPr id="20" name="Rectangle 19"/>
              <p:cNvSpPr/>
              <p:nvPr/>
            </p:nvSpPr>
            <p:spPr bwMode="auto">
              <a:xfrm>
                <a:off x="11176000" y="5401735"/>
                <a:ext cx="678082" cy="96656"/>
              </a:xfrm>
              <a:prstGeom prst="rect">
                <a:avLst/>
              </a:prstGeom>
              <a:solidFill>
                <a:schemeClr val="bg1">
                  <a:lumMod val="9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6468" tIns="149174" rIns="186468" bIns="149174" numCol="1" spcCol="0" rtlCol="0" fromWordArt="0" anchor="t" anchorCtr="0" forceAA="0" compatLnSpc="1">
                <a:prstTxWarp prst="textNoShape">
                  <a:avLst/>
                </a:prstTxWarp>
                <a:noAutofit/>
              </a:bodyPr>
              <a:lstStyle/>
              <a:p>
                <a:pPr algn="ctr" defTabSz="950663">
                  <a:lnSpc>
                    <a:spcPct val="90000"/>
                  </a:lnSpc>
                </a:pPr>
                <a:endParaRPr lang="en-US" sz="2040" b="1" dirty="0">
                  <a:solidFill>
                    <a:srgbClr val="FFFFFF"/>
                  </a:solidFill>
                  <a:latin typeface="Segoe UI Light"/>
                  <a:ea typeface="Segoe UI" pitchFamily="34" charset="0"/>
                  <a:cs typeface="Segoe UI" pitchFamily="34" charset="0"/>
                </a:endParaRPr>
              </a:p>
            </p:txBody>
          </p:sp>
          <p:grpSp>
            <p:nvGrpSpPr>
              <p:cNvPr id="21" name="Group 177"/>
              <p:cNvGrpSpPr/>
              <p:nvPr/>
            </p:nvGrpSpPr>
            <p:grpSpPr>
              <a:xfrm>
                <a:off x="11160117" y="5295000"/>
                <a:ext cx="701405" cy="781056"/>
                <a:chOff x="10968488" y="5263514"/>
                <a:chExt cx="729678" cy="812541"/>
              </a:xfrm>
            </p:grpSpPr>
            <p:sp>
              <p:nvSpPr>
                <p:cNvPr id="22" name="Freeform 21"/>
                <p:cNvSpPr/>
                <p:nvPr/>
              </p:nvSpPr>
              <p:spPr bwMode="auto">
                <a:xfrm flipH="1">
                  <a:off x="11328258" y="5383570"/>
                  <a:ext cx="369908" cy="692485"/>
                </a:xfrm>
                <a:custGeom>
                  <a:avLst/>
                  <a:gdLst>
                    <a:gd name="connsiteX0" fmla="*/ 0 w 369908"/>
                    <a:gd name="connsiteY0" fmla="*/ 0 h 692485"/>
                    <a:gd name="connsiteX1" fmla="*/ 0 w 369908"/>
                    <a:gd name="connsiteY1" fmla="*/ 595045 h 692485"/>
                    <a:gd name="connsiteX2" fmla="*/ 7658 w 369908"/>
                    <a:gd name="connsiteY2" fmla="*/ 625484 h 692485"/>
                    <a:gd name="connsiteX3" fmla="*/ 29620 w 369908"/>
                    <a:gd name="connsiteY3" fmla="*/ 653831 h 692485"/>
                    <a:gd name="connsiteX4" fmla="*/ 94679 w 369908"/>
                    <a:gd name="connsiteY4" fmla="*/ 692485 h 692485"/>
                    <a:gd name="connsiteX5" fmla="*/ 369908 w 369908"/>
                    <a:gd name="connsiteY5" fmla="*/ 692485 h 692485"/>
                    <a:gd name="connsiteX6" fmla="*/ 369908 w 369908"/>
                    <a:gd name="connsiteY6" fmla="*/ 87100 h 692485"/>
                    <a:gd name="connsiteX7" fmla="*/ 263536 w 369908"/>
                    <a:gd name="connsiteY7" fmla="*/ 82505 h 692485"/>
                    <a:gd name="connsiteX8" fmla="*/ 21526 w 369908"/>
                    <a:gd name="connsiteY8" fmla="*/ 19813 h 692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9908" h="692485">
                      <a:moveTo>
                        <a:pt x="0" y="0"/>
                      </a:moveTo>
                      <a:lnTo>
                        <a:pt x="0" y="595045"/>
                      </a:lnTo>
                      <a:cubicBezTo>
                        <a:pt x="0" y="605473"/>
                        <a:pt x="2636" y="615654"/>
                        <a:pt x="7658" y="625484"/>
                      </a:cubicBezTo>
                      <a:cubicBezTo>
                        <a:pt x="12679" y="635315"/>
                        <a:pt x="20084" y="644798"/>
                        <a:pt x="29620" y="653831"/>
                      </a:cubicBezTo>
                      <a:lnTo>
                        <a:pt x="94679" y="692485"/>
                      </a:lnTo>
                      <a:lnTo>
                        <a:pt x="369908" y="692485"/>
                      </a:lnTo>
                      <a:lnTo>
                        <a:pt x="369908" y="87100"/>
                      </a:lnTo>
                      <a:lnTo>
                        <a:pt x="263536" y="82505"/>
                      </a:lnTo>
                      <a:cubicBezTo>
                        <a:pt x="154245" y="72793"/>
                        <a:pt x="65680" y="49640"/>
                        <a:pt x="21526" y="19813"/>
                      </a:cubicBezTo>
                      <a:close/>
                    </a:path>
                  </a:pathLst>
                </a:custGeom>
                <a:solidFill>
                  <a:srgbClr val="3A9FCE"/>
                </a:solidFill>
                <a:ln w="9525" cap="flat" cmpd="sng" algn="ctr">
                  <a:noFill/>
                  <a:prstDash val="solid"/>
                  <a:headEnd type="none" w="med" len="med"/>
                  <a:tailEnd type="none" w="med" len="med"/>
                </a:ln>
                <a:effectLst/>
              </p:spPr>
              <p:txBody>
                <a:bodyPr rot="0" spcFirstLastPara="0" vertOverflow="overflow" horzOverflow="overflow" vert="horz" wrap="square" lIns="186441" tIns="149152" rIns="186441" bIns="149152" numCol="1" spcCol="0" rtlCol="0" fromWordArt="0" anchor="t" anchorCtr="0" forceAA="0" compatLnSpc="1">
                  <a:prstTxWarp prst="textNoShape">
                    <a:avLst/>
                  </a:prstTxWarp>
                  <a:noAutofit/>
                </a:bodyPr>
                <a:lstStyle/>
                <a:p>
                  <a:pPr algn="ctr" defTabSz="950481">
                    <a:lnSpc>
                      <a:spcPct val="90000"/>
                    </a:lnSpc>
                    <a:defRPr/>
                  </a:pPr>
                  <a:endParaRPr lang="en-US" sz="1221" kern="0" dirty="0">
                    <a:gradFill>
                      <a:gsLst>
                        <a:gs pos="0">
                          <a:srgbClr val="FFFFFF"/>
                        </a:gs>
                        <a:gs pos="100000">
                          <a:srgbClr val="FFFFFF"/>
                        </a:gs>
                      </a:gsLst>
                      <a:lin ang="5400000" scaled="0"/>
                    </a:gradFill>
                    <a:ea typeface="Segoe UI" pitchFamily="34" charset="0"/>
                    <a:cs typeface="Segoe UI" pitchFamily="34" charset="0"/>
                  </a:endParaRPr>
                </a:p>
              </p:txBody>
            </p:sp>
            <p:sp>
              <p:nvSpPr>
                <p:cNvPr id="23" name="Freeform 22"/>
                <p:cNvSpPr/>
                <p:nvPr/>
              </p:nvSpPr>
              <p:spPr bwMode="auto">
                <a:xfrm>
                  <a:off x="10968488" y="5383570"/>
                  <a:ext cx="369908" cy="692485"/>
                </a:xfrm>
                <a:custGeom>
                  <a:avLst/>
                  <a:gdLst>
                    <a:gd name="connsiteX0" fmla="*/ 0 w 369908"/>
                    <a:gd name="connsiteY0" fmla="*/ 0 h 692485"/>
                    <a:gd name="connsiteX1" fmla="*/ 21526 w 369908"/>
                    <a:gd name="connsiteY1" fmla="*/ 19813 h 692485"/>
                    <a:gd name="connsiteX2" fmla="*/ 263536 w 369908"/>
                    <a:gd name="connsiteY2" fmla="*/ 82505 h 692485"/>
                    <a:gd name="connsiteX3" fmla="*/ 369908 w 369908"/>
                    <a:gd name="connsiteY3" fmla="*/ 87100 h 692485"/>
                    <a:gd name="connsiteX4" fmla="*/ 369908 w 369908"/>
                    <a:gd name="connsiteY4" fmla="*/ 692485 h 692485"/>
                    <a:gd name="connsiteX5" fmla="*/ 94680 w 369908"/>
                    <a:gd name="connsiteY5" fmla="*/ 692485 h 692485"/>
                    <a:gd name="connsiteX6" fmla="*/ 29620 w 369908"/>
                    <a:gd name="connsiteY6" fmla="*/ 653831 h 692485"/>
                    <a:gd name="connsiteX7" fmla="*/ 7658 w 369908"/>
                    <a:gd name="connsiteY7" fmla="*/ 625484 h 692485"/>
                    <a:gd name="connsiteX8" fmla="*/ 0 w 369908"/>
                    <a:gd name="connsiteY8" fmla="*/ 595045 h 692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9908" h="692485">
                      <a:moveTo>
                        <a:pt x="0" y="0"/>
                      </a:moveTo>
                      <a:lnTo>
                        <a:pt x="21526" y="19813"/>
                      </a:lnTo>
                      <a:cubicBezTo>
                        <a:pt x="65680" y="49640"/>
                        <a:pt x="154245" y="72793"/>
                        <a:pt x="263536" y="82505"/>
                      </a:cubicBezTo>
                      <a:lnTo>
                        <a:pt x="369908" y="87100"/>
                      </a:lnTo>
                      <a:lnTo>
                        <a:pt x="369908" y="692485"/>
                      </a:lnTo>
                      <a:lnTo>
                        <a:pt x="94680" y="692485"/>
                      </a:lnTo>
                      <a:lnTo>
                        <a:pt x="29620" y="653831"/>
                      </a:lnTo>
                      <a:cubicBezTo>
                        <a:pt x="20084" y="644798"/>
                        <a:pt x="12679" y="635315"/>
                        <a:pt x="7658" y="625484"/>
                      </a:cubicBezTo>
                      <a:cubicBezTo>
                        <a:pt x="2636" y="615654"/>
                        <a:pt x="0" y="605473"/>
                        <a:pt x="0" y="595045"/>
                      </a:cubicBezTo>
                      <a:close/>
                    </a:path>
                  </a:pathLst>
                </a:custGeom>
                <a:solidFill>
                  <a:srgbClr val="3999C6"/>
                </a:solidFill>
                <a:ln w="9525" cap="flat" cmpd="sng" algn="ctr">
                  <a:noFill/>
                  <a:prstDash val="solid"/>
                  <a:headEnd type="none" w="med" len="med"/>
                  <a:tailEnd type="none" w="med" len="med"/>
                </a:ln>
                <a:effectLst/>
              </p:spPr>
              <p:txBody>
                <a:bodyPr rot="0" spcFirstLastPara="0" vertOverflow="overflow" horzOverflow="overflow" vert="horz" wrap="square" lIns="186441" tIns="149152" rIns="186441" bIns="149152" numCol="1" spcCol="0" rtlCol="0" fromWordArt="0" anchor="t" anchorCtr="0" forceAA="0" compatLnSpc="1">
                  <a:prstTxWarp prst="textNoShape">
                    <a:avLst/>
                  </a:prstTxWarp>
                  <a:noAutofit/>
                </a:bodyPr>
                <a:lstStyle/>
                <a:p>
                  <a:pPr algn="ctr" defTabSz="950481">
                    <a:lnSpc>
                      <a:spcPct val="90000"/>
                    </a:lnSpc>
                    <a:defRPr/>
                  </a:pPr>
                  <a:endParaRPr lang="en-US" sz="1221" kern="0" dirty="0">
                    <a:gradFill>
                      <a:gsLst>
                        <a:gs pos="0">
                          <a:srgbClr val="FFFFFF"/>
                        </a:gs>
                        <a:gs pos="100000">
                          <a:srgbClr val="FFFFFF"/>
                        </a:gs>
                      </a:gsLst>
                      <a:lin ang="5400000" scaled="0"/>
                    </a:gradFill>
                    <a:ea typeface="Segoe UI" pitchFamily="34" charset="0"/>
                    <a:cs typeface="Segoe UI" pitchFamily="34" charset="0"/>
                  </a:endParaRPr>
                </a:p>
              </p:txBody>
            </p:sp>
            <p:grpSp>
              <p:nvGrpSpPr>
                <p:cNvPr id="24" name="Group 180"/>
                <p:cNvGrpSpPr/>
                <p:nvPr/>
              </p:nvGrpSpPr>
              <p:grpSpPr>
                <a:xfrm>
                  <a:off x="10983412" y="5263514"/>
                  <a:ext cx="692090" cy="163647"/>
                  <a:chOff x="10983412" y="5263514"/>
                  <a:chExt cx="692090" cy="163647"/>
                </a:xfrm>
              </p:grpSpPr>
              <p:sp>
                <p:nvSpPr>
                  <p:cNvPr id="25" name="Freeform 24"/>
                  <p:cNvSpPr/>
                  <p:nvPr/>
                </p:nvSpPr>
                <p:spPr bwMode="auto">
                  <a:xfrm>
                    <a:off x="10983412" y="5263514"/>
                    <a:ext cx="692090" cy="125079"/>
                  </a:xfrm>
                  <a:custGeom>
                    <a:avLst/>
                    <a:gdLst>
                      <a:gd name="connsiteX0" fmla="*/ 228053 w 456106"/>
                      <a:gd name="connsiteY0" fmla="*/ 0 h 82431"/>
                      <a:gd name="connsiteX1" fmla="*/ 456106 w 456106"/>
                      <a:gd name="connsiteY1" fmla="*/ 53924 h 82431"/>
                      <a:gd name="connsiteX2" fmla="*/ 438184 w 456106"/>
                      <a:gd name="connsiteY2" fmla="*/ 74914 h 82431"/>
                      <a:gd name="connsiteX3" fmla="*/ 416751 w 456106"/>
                      <a:gd name="connsiteY3" fmla="*/ 82431 h 82431"/>
                      <a:gd name="connsiteX4" fmla="*/ 389311 w 456106"/>
                      <a:gd name="connsiteY4" fmla="*/ 72807 h 82431"/>
                      <a:gd name="connsiteX5" fmla="*/ 228053 w 456106"/>
                      <a:gd name="connsiteY5" fmla="*/ 57013 h 82431"/>
                      <a:gd name="connsiteX6" fmla="*/ 66795 w 456106"/>
                      <a:gd name="connsiteY6" fmla="*/ 72807 h 82431"/>
                      <a:gd name="connsiteX7" fmla="*/ 39355 w 456106"/>
                      <a:gd name="connsiteY7" fmla="*/ 82431 h 82431"/>
                      <a:gd name="connsiteX8" fmla="*/ 17922 w 456106"/>
                      <a:gd name="connsiteY8" fmla="*/ 74914 h 82431"/>
                      <a:gd name="connsiteX9" fmla="*/ 0 w 456106"/>
                      <a:gd name="connsiteY9" fmla="*/ 53924 h 82431"/>
                      <a:gd name="connsiteX10" fmla="*/ 228053 w 456106"/>
                      <a:gd name="connsiteY10" fmla="*/ 0 h 824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56106" h="82431">
                        <a:moveTo>
                          <a:pt x="228053" y="0"/>
                        </a:moveTo>
                        <a:cubicBezTo>
                          <a:pt x="354003" y="0"/>
                          <a:pt x="456106" y="24143"/>
                          <a:pt x="456106" y="53924"/>
                        </a:cubicBezTo>
                        <a:cubicBezTo>
                          <a:pt x="456106" y="61370"/>
                          <a:pt x="449725" y="68462"/>
                          <a:pt x="438184" y="74914"/>
                        </a:cubicBezTo>
                        <a:lnTo>
                          <a:pt x="416751" y="82431"/>
                        </a:lnTo>
                        <a:lnTo>
                          <a:pt x="389311" y="72807"/>
                        </a:lnTo>
                        <a:cubicBezTo>
                          <a:pt x="348042" y="63049"/>
                          <a:pt x="291028" y="57013"/>
                          <a:pt x="228053" y="57013"/>
                        </a:cubicBezTo>
                        <a:cubicBezTo>
                          <a:pt x="165078" y="57013"/>
                          <a:pt x="108065" y="63049"/>
                          <a:pt x="66795" y="72807"/>
                        </a:cubicBezTo>
                        <a:lnTo>
                          <a:pt x="39355" y="82431"/>
                        </a:lnTo>
                        <a:lnTo>
                          <a:pt x="17922" y="74914"/>
                        </a:lnTo>
                        <a:cubicBezTo>
                          <a:pt x="6381" y="68462"/>
                          <a:pt x="0" y="61370"/>
                          <a:pt x="0" y="53924"/>
                        </a:cubicBezTo>
                        <a:cubicBezTo>
                          <a:pt x="0" y="24143"/>
                          <a:pt x="102103" y="0"/>
                          <a:pt x="228053" y="0"/>
                        </a:cubicBezTo>
                        <a:close/>
                      </a:path>
                    </a:pathLst>
                  </a:custGeom>
                  <a:solidFill>
                    <a:srgbClr val="92D050"/>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6468" tIns="149174" rIns="186468" bIns="149174" numCol="1" spcCol="0" rtlCol="0" fromWordArt="0" anchor="t" anchorCtr="0" forceAA="0" compatLnSpc="1">
                    <a:prstTxWarp prst="textNoShape">
                      <a:avLst/>
                    </a:prstTxWarp>
                    <a:noAutofit/>
                  </a:bodyPr>
                  <a:lstStyle/>
                  <a:p>
                    <a:pPr algn="ctr" defTabSz="950663">
                      <a:lnSpc>
                        <a:spcPct val="90000"/>
                      </a:lnSpc>
                    </a:pPr>
                    <a:endParaRPr lang="en-IN" sz="2040" b="1" dirty="0">
                      <a:solidFill>
                        <a:srgbClr val="FFFFFF"/>
                      </a:solidFill>
                      <a:latin typeface="Segoe UI Light"/>
                      <a:ea typeface="Segoe UI" pitchFamily="34" charset="0"/>
                      <a:cs typeface="Segoe UI" pitchFamily="34" charset="0"/>
                    </a:endParaRPr>
                  </a:p>
                </p:txBody>
              </p:sp>
              <p:sp>
                <p:nvSpPr>
                  <p:cNvPr id="26" name="Freeform 25"/>
                  <p:cNvSpPr/>
                  <p:nvPr/>
                </p:nvSpPr>
                <p:spPr bwMode="auto">
                  <a:xfrm>
                    <a:off x="11043128" y="5350024"/>
                    <a:ext cx="572655" cy="77137"/>
                  </a:xfrm>
                  <a:custGeom>
                    <a:avLst/>
                    <a:gdLst>
                      <a:gd name="connsiteX0" fmla="*/ 378301 w 756602"/>
                      <a:gd name="connsiteY0" fmla="*/ 0 h 123146"/>
                      <a:gd name="connsiteX1" fmla="*/ 701590 w 756602"/>
                      <a:gd name="connsiteY1" fmla="*/ 38261 h 123146"/>
                      <a:gd name="connsiteX2" fmla="*/ 756602 w 756602"/>
                      <a:gd name="connsiteY2" fmla="*/ 61573 h 123146"/>
                      <a:gd name="connsiteX3" fmla="*/ 701590 w 756602"/>
                      <a:gd name="connsiteY3" fmla="*/ 84886 h 123146"/>
                      <a:gd name="connsiteX4" fmla="*/ 378301 w 756602"/>
                      <a:gd name="connsiteY4" fmla="*/ 123146 h 123146"/>
                      <a:gd name="connsiteX5" fmla="*/ 55012 w 756602"/>
                      <a:gd name="connsiteY5" fmla="*/ 84886 h 123146"/>
                      <a:gd name="connsiteX6" fmla="*/ 0 w 756602"/>
                      <a:gd name="connsiteY6" fmla="*/ 61573 h 123146"/>
                      <a:gd name="connsiteX7" fmla="*/ 55012 w 756602"/>
                      <a:gd name="connsiteY7" fmla="*/ 38261 h 123146"/>
                      <a:gd name="connsiteX8" fmla="*/ 378301 w 756602"/>
                      <a:gd name="connsiteY8" fmla="*/ 0 h 1231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56602" h="123146">
                        <a:moveTo>
                          <a:pt x="378301" y="0"/>
                        </a:moveTo>
                        <a:cubicBezTo>
                          <a:pt x="504554" y="0"/>
                          <a:pt x="618854" y="14622"/>
                          <a:pt x="701590" y="38261"/>
                        </a:cubicBezTo>
                        <a:lnTo>
                          <a:pt x="756602" y="61573"/>
                        </a:lnTo>
                        <a:lnTo>
                          <a:pt x="701590" y="84886"/>
                        </a:lnTo>
                        <a:cubicBezTo>
                          <a:pt x="618854" y="108525"/>
                          <a:pt x="504554" y="123146"/>
                          <a:pt x="378301" y="123146"/>
                        </a:cubicBezTo>
                        <a:cubicBezTo>
                          <a:pt x="252049" y="123146"/>
                          <a:pt x="137749" y="108525"/>
                          <a:pt x="55012" y="84886"/>
                        </a:cubicBezTo>
                        <a:lnTo>
                          <a:pt x="0" y="61573"/>
                        </a:lnTo>
                        <a:lnTo>
                          <a:pt x="55012" y="38261"/>
                        </a:lnTo>
                        <a:cubicBezTo>
                          <a:pt x="137749" y="14622"/>
                          <a:pt x="252049" y="0"/>
                          <a:pt x="378301" y="0"/>
                        </a:cubicBezTo>
                        <a:close/>
                      </a:path>
                    </a:pathLst>
                  </a:custGeom>
                  <a:solidFill>
                    <a:srgbClr val="7FBA00"/>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6468" tIns="149174" rIns="186468" bIns="149174" numCol="1" spcCol="0" rtlCol="0" fromWordArt="0" anchor="t" anchorCtr="0" forceAA="0" compatLnSpc="1">
                    <a:prstTxWarp prst="textNoShape">
                      <a:avLst/>
                    </a:prstTxWarp>
                    <a:noAutofit/>
                  </a:bodyPr>
                  <a:lstStyle/>
                  <a:p>
                    <a:pPr algn="ctr" defTabSz="950663">
                      <a:lnSpc>
                        <a:spcPct val="90000"/>
                      </a:lnSpc>
                    </a:pPr>
                    <a:endParaRPr lang="en-IN" sz="2040" b="1" dirty="0">
                      <a:solidFill>
                        <a:srgbClr val="FFFFFF"/>
                      </a:solidFill>
                      <a:latin typeface="Segoe UI Light"/>
                      <a:ea typeface="Segoe UI" pitchFamily="34" charset="0"/>
                      <a:cs typeface="Segoe UI" pitchFamily="34" charset="0"/>
                    </a:endParaRPr>
                  </a:p>
                </p:txBody>
              </p:sp>
            </p:grpSp>
          </p:grpSp>
        </p:grpSp>
      </p:grpSp>
      <p:sp>
        <p:nvSpPr>
          <p:cNvPr id="2" name="Title 1"/>
          <p:cNvSpPr>
            <a:spLocks noGrp="1"/>
          </p:cNvSpPr>
          <p:nvPr>
            <p:ph type="title"/>
          </p:nvPr>
        </p:nvSpPr>
        <p:spPr>
          <a:xfrm>
            <a:off x="274638" y="241485"/>
            <a:ext cx="11888787" cy="917575"/>
          </a:xfrm>
        </p:spPr>
        <p:txBody>
          <a:bodyPr/>
          <a:lstStyle/>
          <a:p>
            <a:pPr defTabSz="932509"/>
            <a:r>
              <a:rPr lang="en-US" sz="3999" spc="-30" dirty="0"/>
              <a:t>Modeling and management</a:t>
            </a:r>
            <a:endParaRPr lang="en-US" sz="2800" b="1" spc="-30" dirty="0"/>
          </a:p>
        </p:txBody>
      </p:sp>
      <p:sp>
        <p:nvSpPr>
          <p:cNvPr id="14" name="TextBox 13"/>
          <p:cNvSpPr txBox="1"/>
          <p:nvPr/>
        </p:nvSpPr>
        <p:spPr>
          <a:xfrm>
            <a:off x="1" y="6642289"/>
            <a:ext cx="3806190" cy="352236"/>
          </a:xfrm>
          <a:prstGeom prst="rect">
            <a:avLst/>
          </a:prstGeom>
          <a:noFill/>
        </p:spPr>
        <p:txBody>
          <a:bodyPr wrap="square" lIns="365760" tIns="146304" rIns="182880" bIns="146304" rtlCol="0" anchor="ctr" anchorCtr="0">
            <a:noAutofit/>
          </a:bodyPr>
          <a:lstStyle/>
          <a:p>
            <a:pPr>
              <a:lnSpc>
                <a:spcPct val="90000"/>
              </a:lnSpc>
              <a:spcAft>
                <a:spcPts val="600"/>
              </a:spcAft>
            </a:pPr>
            <a:r>
              <a:rPr lang="en-US" sz="1400" dirty="0">
                <a:solidFill>
                  <a:schemeClr val="bg1"/>
                </a:solidFill>
                <a:latin typeface="Segoe UI Semibold" panose="020B0702040204020203" pitchFamily="34" charset="0"/>
                <a:ea typeface="Segoe UI Black" panose="020B0A02040204020203" pitchFamily="34" charset="0"/>
                <a:cs typeface="Segoe UI Semibold" panose="020B0702040204020203" pitchFamily="34" charset="0"/>
              </a:rPr>
              <a:t>Scale and manage</a:t>
            </a:r>
          </a:p>
        </p:txBody>
      </p:sp>
    </p:spTree>
    <p:extLst>
      <p:ext uri="{BB962C8B-B14F-4D97-AF65-F5344CB8AC3E}">
        <p14:creationId xmlns:p14="http://schemas.microsoft.com/office/powerpoint/2010/main" val="2068082106"/>
      </p:ext>
    </p:extLst>
  </p:cSld>
  <p:clrMapOvr>
    <a:masterClrMapping/>
  </p:clrMapOvr>
  <p:transition>
    <p:fade/>
  </p:transition>
</p:sld>
</file>

<file path=ppt/slides/slide19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2" name="TextBox 11"/>
          <p:cNvSpPr txBox="1"/>
          <p:nvPr/>
        </p:nvSpPr>
        <p:spPr>
          <a:xfrm>
            <a:off x="617233" y="2159644"/>
            <a:ext cx="3657081" cy="3657080"/>
          </a:xfrm>
          <a:prstGeom prst="rect">
            <a:avLst/>
          </a:prstGeom>
          <a:solidFill>
            <a:srgbClr val="FF8C00"/>
          </a:solidFill>
        </p:spPr>
        <p:txBody>
          <a:bodyPr wrap="square" lIns="182854" tIns="146283" rIns="182854" bIns="146283" rtlCol="0">
            <a:noAutofit/>
          </a:bodyPr>
          <a:lstStyle/>
          <a:p>
            <a:pPr defTabSz="932509">
              <a:lnSpc>
                <a:spcPct val="90000"/>
              </a:lnSpc>
            </a:pPr>
            <a:r>
              <a:rPr lang="en-US" sz="3600" spc="-30" dirty="0">
                <a:gradFill>
                  <a:gsLst>
                    <a:gs pos="77483">
                      <a:srgbClr val="FFFFFF"/>
                    </a:gs>
                    <a:gs pos="62252">
                      <a:srgbClr val="FFFFFF"/>
                    </a:gs>
                  </a:gsLst>
                  <a:lin ang="5400000" scaled="0"/>
                </a:gradFill>
                <a:latin typeface="Segoe UI Light"/>
              </a:rPr>
              <a:t>Security and administration</a:t>
            </a:r>
          </a:p>
        </p:txBody>
      </p:sp>
      <p:sp>
        <p:nvSpPr>
          <p:cNvPr id="117" name="Text Placeholder 6"/>
          <p:cNvSpPr txBox="1">
            <a:spLocks/>
          </p:cNvSpPr>
          <p:nvPr/>
        </p:nvSpPr>
        <p:spPr bwMode="auto">
          <a:xfrm>
            <a:off x="4618966" y="2056774"/>
            <a:ext cx="6673544" cy="2601429"/>
          </a:xfrm>
          <a:prstGeom prst="rect">
            <a:avLst/>
          </a:prstGeom>
          <a:noFill/>
          <a:ln>
            <a:noFill/>
          </a:ln>
          <a:extLst>
            <a:ext uri="{909E8E84-426E-40dd-AFC4-6F175D3DCCD1}">
              <a14:hiddenFill xmlns="" xmlns:a14="http://schemas.microsoft.com/office/drawing/2010/main" xmlns:mv="urn:schemas-microsoft-com:mac:vml" xmlns:mc="http://schemas.openxmlformats.org/markup-compatibility/2006">
                <a:solidFill>
                  <a:srgbClr val="FFFFFF"/>
                </a:solidFill>
              </a14:hiddenFill>
            </a:ext>
            <a:ext uri="{91240B29-F687-4f45-9708-019B960494DF}">
              <a14:hiddenLine xmlns="" xmlns:a14="http://schemas.microsoft.com/office/drawing/2010/main" xmlns:mv="urn:schemas-microsoft-com:mac:vml" xmlns:mc="http://schemas.openxmlformats.org/markup-compatibility/2006" w="9525">
                <a:solidFill>
                  <a:srgbClr val="000000"/>
                </a:solidFill>
                <a:miter lim="800000"/>
                <a:headEnd/>
                <a:tailEnd/>
              </a14:hiddenLine>
            </a:ext>
            <a:ext uri="{FAA26D3D-D897-4be2-8F04-BA451C77F1D7}">
              <ma14:placeholderFlag xmlns="" xmlns:ma14="http://schemas.microsoft.com/office/mac/drawingml/2011/main" xmlns:mv="urn:schemas-microsoft-com:mac:vml" xmlns:mc="http://schemas.openxmlformats.org/markup-compatibility/2006" val="1"/>
            </a:ext>
          </a:extLst>
        </p:spPr>
        <p:txBody>
          <a:bodyPr vert="horz" wrap="square" lIns="91414" tIns="91414" rIns="91414" bIns="91414" numCol="1" anchor="t" anchorCtr="0" compatLnSpc="1">
            <a:prstTxWarp prst="textNoShape">
              <a:avLst/>
            </a:prstTxWarp>
            <a:spAutoFit/>
          </a:bodyPr>
          <a:lstStyle>
            <a:lvl1pPr marL="336145" indent="-336145" algn="l" defTabSz="913505" rtl="0" fontAlgn="base">
              <a:lnSpc>
                <a:spcPct val="90000"/>
              </a:lnSpc>
              <a:spcBef>
                <a:spcPct val="20000"/>
              </a:spcBef>
              <a:spcAft>
                <a:spcPct val="0"/>
              </a:spcAft>
              <a:buSzPct val="90000"/>
              <a:buFont typeface="Arial" charset="0"/>
              <a:buChar char="•"/>
              <a:defRPr sz="3921" kern="1200">
                <a:solidFill>
                  <a:schemeClr val="tx2"/>
                </a:solidFill>
                <a:latin typeface="+mj-lt"/>
                <a:ea typeface="ＭＳ Ｐゴシック" charset="0"/>
                <a:cs typeface="ＭＳ Ｐゴシック" charset="0"/>
              </a:defRPr>
            </a:lvl1pPr>
            <a:lvl2pPr marL="572691" indent="-236546" algn="l" defTabSz="913505" rtl="0" fontAlgn="base">
              <a:lnSpc>
                <a:spcPct val="90000"/>
              </a:lnSpc>
              <a:spcBef>
                <a:spcPct val="20000"/>
              </a:spcBef>
              <a:spcAft>
                <a:spcPct val="0"/>
              </a:spcAft>
              <a:buSzPct val="90000"/>
              <a:buFont typeface="Arial" charset="0"/>
              <a:buChar char="•"/>
              <a:defRPr sz="2353" kern="1200">
                <a:solidFill>
                  <a:schemeClr val="tx2"/>
                </a:solidFill>
                <a:latin typeface="+mn-lt"/>
                <a:ea typeface="ＭＳ Ｐゴシック" charset="0"/>
                <a:cs typeface="+mn-cs"/>
              </a:defRPr>
            </a:lvl2pPr>
            <a:lvl3pPr marL="784338" indent="-224097" algn="l" defTabSz="913505" rtl="0" fontAlgn="base">
              <a:lnSpc>
                <a:spcPct val="90000"/>
              </a:lnSpc>
              <a:spcBef>
                <a:spcPct val="20000"/>
              </a:spcBef>
              <a:spcAft>
                <a:spcPct val="0"/>
              </a:spcAft>
              <a:buSzPct val="90000"/>
              <a:buFont typeface="Arial" charset="0"/>
              <a:buChar char="•"/>
              <a:defRPr sz="1961" kern="1200">
                <a:solidFill>
                  <a:schemeClr val="tx2"/>
                </a:solidFill>
                <a:latin typeface="+mn-lt"/>
                <a:ea typeface="ＭＳ Ｐゴシック" charset="0"/>
                <a:cs typeface="+mn-cs"/>
              </a:defRPr>
            </a:lvl3pPr>
            <a:lvl4pPr marL="1008435" indent="-224097" algn="l" defTabSz="913505" rtl="0" fontAlgn="base">
              <a:lnSpc>
                <a:spcPct val="90000"/>
              </a:lnSpc>
              <a:spcBef>
                <a:spcPct val="20000"/>
              </a:spcBef>
              <a:spcAft>
                <a:spcPct val="0"/>
              </a:spcAft>
              <a:buSzPct val="90000"/>
              <a:buFont typeface="Arial" charset="0"/>
              <a:buChar char="•"/>
              <a:defRPr kern="1200">
                <a:solidFill>
                  <a:schemeClr val="tx2"/>
                </a:solidFill>
                <a:latin typeface="+mn-lt"/>
                <a:ea typeface="ＭＳ Ｐゴシック" charset="0"/>
                <a:cs typeface="+mn-cs"/>
              </a:defRPr>
            </a:lvl4pPr>
            <a:lvl5pPr marL="1232531" indent="-224097" algn="l" defTabSz="913505" rtl="0" fontAlgn="base">
              <a:lnSpc>
                <a:spcPct val="90000"/>
              </a:lnSpc>
              <a:spcBef>
                <a:spcPct val="20000"/>
              </a:spcBef>
              <a:spcAft>
                <a:spcPct val="0"/>
              </a:spcAft>
              <a:buSzPct val="90000"/>
              <a:buFont typeface="Arial" charset="0"/>
              <a:buChar char="•"/>
              <a:defRPr kern="1200">
                <a:solidFill>
                  <a:schemeClr val="tx2"/>
                </a:solidFill>
                <a:latin typeface="+mn-lt"/>
                <a:ea typeface="ＭＳ Ｐゴシック" charset="0"/>
                <a:cs typeface="+mn-cs"/>
              </a:defRPr>
            </a:lvl5pPr>
            <a:lvl6pPr marL="2514509" indent="-228592" algn="l" defTabSz="914367" rtl="0" eaLnBrk="1" latinLnBrk="0" hangingPunct="1">
              <a:spcBef>
                <a:spcPct val="20000"/>
              </a:spcBef>
              <a:buFont typeface="Arial" pitchFamily="34" charset="0"/>
              <a:buChar char="•"/>
              <a:defRPr sz="1961" kern="1200">
                <a:solidFill>
                  <a:schemeClr val="tx1"/>
                </a:solidFill>
                <a:latin typeface="+mn-lt"/>
                <a:ea typeface="+mn-ea"/>
                <a:cs typeface="+mn-cs"/>
              </a:defRPr>
            </a:lvl6pPr>
            <a:lvl7pPr marL="2971693" indent="-228592" algn="l" defTabSz="914367" rtl="0" eaLnBrk="1" latinLnBrk="0" hangingPunct="1">
              <a:spcBef>
                <a:spcPct val="20000"/>
              </a:spcBef>
              <a:buFont typeface="Arial" pitchFamily="34" charset="0"/>
              <a:buChar char="•"/>
              <a:defRPr sz="1961" kern="1200">
                <a:solidFill>
                  <a:schemeClr val="tx1"/>
                </a:solidFill>
                <a:latin typeface="+mn-lt"/>
                <a:ea typeface="+mn-ea"/>
                <a:cs typeface="+mn-cs"/>
              </a:defRPr>
            </a:lvl7pPr>
            <a:lvl8pPr marL="3428877" indent="-228592" algn="l" defTabSz="914367" rtl="0" eaLnBrk="1" latinLnBrk="0" hangingPunct="1">
              <a:spcBef>
                <a:spcPct val="20000"/>
              </a:spcBef>
              <a:buFont typeface="Arial" pitchFamily="34" charset="0"/>
              <a:buChar char="•"/>
              <a:defRPr sz="1961" kern="1200">
                <a:solidFill>
                  <a:schemeClr val="tx1"/>
                </a:solidFill>
                <a:latin typeface="+mn-lt"/>
                <a:ea typeface="+mn-ea"/>
                <a:cs typeface="+mn-cs"/>
              </a:defRPr>
            </a:lvl8pPr>
            <a:lvl9pPr marL="3886061" indent="-228592" algn="l" defTabSz="914367" rtl="0" eaLnBrk="1" latinLnBrk="0" hangingPunct="1">
              <a:spcBef>
                <a:spcPct val="20000"/>
              </a:spcBef>
              <a:buFont typeface="Arial" pitchFamily="34" charset="0"/>
              <a:buChar char="•"/>
              <a:defRPr sz="1961" kern="1200">
                <a:solidFill>
                  <a:schemeClr val="tx1"/>
                </a:solidFill>
                <a:latin typeface="+mn-lt"/>
                <a:ea typeface="+mn-ea"/>
                <a:cs typeface="+mn-cs"/>
              </a:defRPr>
            </a:lvl9pPr>
          </a:lstStyle>
          <a:p>
            <a:pPr marL="0" indent="0">
              <a:spcBef>
                <a:spcPts val="1198"/>
              </a:spcBef>
              <a:spcAft>
                <a:spcPts val="0"/>
              </a:spcAft>
              <a:buNone/>
            </a:pPr>
            <a:r>
              <a:rPr lang="en-US" sz="3672" spc="-100" dirty="0">
                <a:solidFill>
                  <a:schemeClr val="accent5"/>
                </a:solidFill>
                <a:latin typeface="Segoe UI Semilight" panose="020B0402040204020203" pitchFamily="34" charset="0"/>
                <a:cs typeface="Segoe UI Semilight" panose="020B0402040204020203" pitchFamily="34" charset="0"/>
              </a:rPr>
              <a:t>Granular security permissions</a:t>
            </a:r>
          </a:p>
          <a:p>
            <a:pPr marL="0" indent="0">
              <a:lnSpc>
                <a:spcPct val="100000"/>
              </a:lnSpc>
              <a:spcBef>
                <a:spcPts val="600"/>
              </a:spcBef>
              <a:spcAft>
                <a:spcPts val="600"/>
              </a:spcAft>
              <a:buNone/>
            </a:pPr>
            <a:r>
              <a:rPr lang="en-US" sz="1800" dirty="0">
                <a:solidFill>
                  <a:schemeClr val="tx1"/>
                </a:solidFill>
                <a:latin typeface="+mn-lt"/>
              </a:rPr>
              <a:t>Allows permissions to be set around read, write, create, and delete</a:t>
            </a:r>
          </a:p>
          <a:p>
            <a:pPr marL="0" indent="0">
              <a:lnSpc>
                <a:spcPct val="100000"/>
              </a:lnSpc>
              <a:spcBef>
                <a:spcPts val="600"/>
              </a:spcBef>
              <a:spcAft>
                <a:spcPts val="0"/>
              </a:spcAft>
              <a:buNone/>
            </a:pPr>
            <a:r>
              <a:rPr lang="en-US" sz="3200" spc="-100" dirty="0">
                <a:solidFill>
                  <a:schemeClr val="accent5"/>
                </a:solidFill>
                <a:latin typeface="Segoe UI Semilight" panose="020B0402040204020203" pitchFamily="34" charset="0"/>
                <a:cs typeface="Segoe UI Semilight" panose="020B0402040204020203" pitchFamily="34" charset="0"/>
              </a:rPr>
              <a:t>Multiple administrator roles</a:t>
            </a:r>
            <a:endParaRPr lang="en-US" sz="3200" dirty="0">
              <a:solidFill>
                <a:schemeClr val="accent5"/>
              </a:solidFill>
              <a:latin typeface="Segoe UI Semilight" panose="020B0402040204020203" pitchFamily="34" charset="0"/>
              <a:cs typeface="Segoe UI Semilight" panose="020B0402040204020203" pitchFamily="34" charset="0"/>
            </a:endParaRPr>
          </a:p>
          <a:p>
            <a:pPr marL="0" indent="0">
              <a:lnSpc>
                <a:spcPct val="100000"/>
              </a:lnSpc>
              <a:spcBef>
                <a:spcPts val="600"/>
              </a:spcBef>
              <a:spcAft>
                <a:spcPts val="600"/>
              </a:spcAft>
              <a:buNone/>
            </a:pPr>
            <a:r>
              <a:rPr lang="en-US" sz="1800" dirty="0">
                <a:solidFill>
                  <a:schemeClr val="tx1"/>
                </a:solidFill>
                <a:latin typeface="+mn-lt"/>
              </a:rPr>
              <a:t>Support for Super User and Model Admin roles allows for multiple system administrators, and model level administrators</a:t>
            </a:r>
          </a:p>
        </p:txBody>
      </p:sp>
      <p:grpSp>
        <p:nvGrpSpPr>
          <p:cNvPr id="16" name="Group 15"/>
          <p:cNvGrpSpPr/>
          <p:nvPr/>
        </p:nvGrpSpPr>
        <p:grpSpPr>
          <a:xfrm>
            <a:off x="1763502" y="3933198"/>
            <a:ext cx="1146475" cy="1381274"/>
            <a:chOff x="535014" y="3970765"/>
            <a:chExt cx="432008" cy="555201"/>
          </a:xfrm>
        </p:grpSpPr>
        <p:sp>
          <p:nvSpPr>
            <p:cNvPr id="27" name="Rectangle 74"/>
            <p:cNvSpPr/>
            <p:nvPr>
              <p:custDataLst>
                <p:tags r:id="rId1"/>
              </p:custDataLst>
            </p:nvPr>
          </p:nvSpPr>
          <p:spPr>
            <a:xfrm>
              <a:off x="535014" y="3970765"/>
              <a:ext cx="432008" cy="555201"/>
            </a:xfrm>
            <a:custGeom>
              <a:avLst/>
              <a:gdLst/>
              <a:ahLst/>
              <a:cxnLst/>
              <a:rect l="l" t="t" r="r" b="b"/>
              <a:pathLst>
                <a:path w="93101" h="119655">
                  <a:moveTo>
                    <a:pt x="46888" y="61255"/>
                  </a:moveTo>
                  <a:cubicBezTo>
                    <a:pt x="40157" y="61255"/>
                    <a:pt x="34700" y="66712"/>
                    <a:pt x="34700" y="73443"/>
                  </a:cubicBezTo>
                  <a:cubicBezTo>
                    <a:pt x="34700" y="78113"/>
                    <a:pt x="37327" y="82169"/>
                    <a:pt x="41596" y="83438"/>
                  </a:cubicBezTo>
                  <a:lnTo>
                    <a:pt x="38933" y="104741"/>
                  </a:lnTo>
                  <a:lnTo>
                    <a:pt x="55183" y="104741"/>
                  </a:lnTo>
                  <a:lnTo>
                    <a:pt x="52504" y="83305"/>
                  </a:lnTo>
                  <a:cubicBezTo>
                    <a:pt x="56597" y="81937"/>
                    <a:pt x="59076" y="77980"/>
                    <a:pt x="59076" y="73443"/>
                  </a:cubicBezTo>
                  <a:cubicBezTo>
                    <a:pt x="59076" y="66712"/>
                    <a:pt x="53619" y="61255"/>
                    <a:pt x="46888" y="61255"/>
                  </a:cubicBezTo>
                  <a:close/>
                  <a:moveTo>
                    <a:pt x="47468" y="17532"/>
                  </a:moveTo>
                  <a:cubicBezTo>
                    <a:pt x="43681" y="17333"/>
                    <a:pt x="39830" y="18360"/>
                    <a:pt x="36547" y="20648"/>
                  </a:cubicBezTo>
                  <a:cubicBezTo>
                    <a:pt x="29978" y="25222"/>
                    <a:pt x="27348" y="33667"/>
                    <a:pt x="30159" y="41162"/>
                  </a:cubicBezTo>
                  <a:lnTo>
                    <a:pt x="29615" y="41365"/>
                  </a:lnTo>
                  <a:lnTo>
                    <a:pt x="62407" y="41365"/>
                  </a:lnTo>
                  <a:cubicBezTo>
                    <a:pt x="65562" y="34644"/>
                    <a:pt x="63689" y="26692"/>
                    <a:pt x="58003" y="21774"/>
                  </a:cubicBezTo>
                  <a:cubicBezTo>
                    <a:pt x="54976" y="19155"/>
                    <a:pt x="51254" y="17730"/>
                    <a:pt x="47468" y="17532"/>
                  </a:cubicBezTo>
                  <a:close/>
                  <a:moveTo>
                    <a:pt x="48385" y="49"/>
                  </a:moveTo>
                  <a:cubicBezTo>
                    <a:pt x="55959" y="446"/>
                    <a:pt x="63402" y="3297"/>
                    <a:pt x="69456" y="8533"/>
                  </a:cubicBezTo>
                  <a:cubicBezTo>
                    <a:pt x="79598" y="17305"/>
                    <a:pt x="83675" y="30904"/>
                    <a:pt x="78885" y="43093"/>
                  </a:cubicBezTo>
                  <a:cubicBezTo>
                    <a:pt x="87177" y="43906"/>
                    <a:pt x="93101" y="51139"/>
                    <a:pt x="93101" y="59752"/>
                  </a:cubicBezTo>
                  <a:lnTo>
                    <a:pt x="93101" y="119654"/>
                  </a:lnTo>
                  <a:lnTo>
                    <a:pt x="0" y="119655"/>
                  </a:lnTo>
                  <a:lnTo>
                    <a:pt x="0" y="59752"/>
                  </a:lnTo>
                  <a:cubicBezTo>
                    <a:pt x="0" y="51365"/>
                    <a:pt x="5617" y="44289"/>
                    <a:pt x="13654" y="43326"/>
                  </a:cubicBezTo>
                  <a:cubicBezTo>
                    <a:pt x="9060" y="29605"/>
                    <a:pt x="14482" y="14678"/>
                    <a:pt x="26544" y="6281"/>
                  </a:cubicBezTo>
                  <a:cubicBezTo>
                    <a:pt x="33111" y="1706"/>
                    <a:pt x="40813" y="-348"/>
                    <a:pt x="48385" y="49"/>
                  </a:cubicBezTo>
                  <a:close/>
                </a:path>
              </a:pathLst>
            </a:custGeom>
            <a:solidFill>
              <a:schemeClr val="accent4"/>
            </a:solid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50225"/>
              <a:endParaRPr lang="en-US" sz="1836" dirty="0">
                <a:solidFill>
                  <a:srgbClr val="FFFFFF"/>
                </a:solidFill>
              </a:endParaRPr>
            </a:p>
          </p:txBody>
        </p:sp>
        <p:sp>
          <p:nvSpPr>
            <p:cNvPr id="28" name="Freeform 27"/>
            <p:cNvSpPr/>
            <p:nvPr/>
          </p:nvSpPr>
          <p:spPr bwMode="auto">
            <a:xfrm flipH="1">
              <a:off x="563639" y="4188578"/>
              <a:ext cx="328348" cy="325991"/>
            </a:xfrm>
            <a:custGeom>
              <a:avLst/>
              <a:gdLst>
                <a:gd name="connsiteX0" fmla="*/ 2002754 w 2055898"/>
                <a:gd name="connsiteY0" fmla="*/ 0 h 2145774"/>
                <a:gd name="connsiteX1" fmla="*/ 1643743 w 2055898"/>
                <a:gd name="connsiteY1" fmla="*/ 0 h 2145774"/>
                <a:gd name="connsiteX2" fmla="*/ 1080505 w 2055898"/>
                <a:gd name="connsiteY2" fmla="*/ 0 h 2145774"/>
                <a:gd name="connsiteX3" fmla="*/ 1028538 w 2055898"/>
                <a:gd name="connsiteY3" fmla="*/ 0 h 2145774"/>
                <a:gd name="connsiteX4" fmla="*/ 1027360 w 2055898"/>
                <a:gd name="connsiteY4" fmla="*/ 0 h 2145774"/>
                <a:gd name="connsiteX5" fmla="*/ 975393 w 2055898"/>
                <a:gd name="connsiteY5" fmla="*/ 0 h 2145774"/>
                <a:gd name="connsiteX6" fmla="*/ 412155 w 2055898"/>
                <a:gd name="connsiteY6" fmla="*/ 0 h 2145774"/>
                <a:gd name="connsiteX7" fmla="*/ 53144 w 2055898"/>
                <a:gd name="connsiteY7" fmla="*/ 0 h 2145774"/>
                <a:gd name="connsiteX8" fmla="*/ 0 w 2055898"/>
                <a:gd name="connsiteY8" fmla="*/ 53253 h 2145774"/>
                <a:gd name="connsiteX9" fmla="*/ 0 w 2055898"/>
                <a:gd name="connsiteY9" fmla="*/ 114342 h 2145774"/>
                <a:gd name="connsiteX10" fmla="*/ 1781759 w 2055898"/>
                <a:gd name="connsiteY10" fmla="*/ 2145774 h 2145774"/>
                <a:gd name="connsiteX11" fmla="*/ 2055898 w 2055898"/>
                <a:gd name="connsiteY11" fmla="*/ 2145774 h 2145774"/>
                <a:gd name="connsiteX12" fmla="*/ 2055898 w 2055898"/>
                <a:gd name="connsiteY12" fmla="*/ 1119360 h 2145774"/>
                <a:gd name="connsiteX13" fmla="*/ 2055898 w 2055898"/>
                <a:gd name="connsiteY13" fmla="*/ 1079667 h 2145774"/>
                <a:gd name="connsiteX14" fmla="*/ 2055898 w 2055898"/>
                <a:gd name="connsiteY14" fmla="*/ 53253 h 2145774"/>
                <a:gd name="connsiteX15" fmla="*/ 2002754 w 2055898"/>
                <a:gd name="connsiteY15" fmla="*/ 0 h 2145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055898" h="2145774">
                  <a:moveTo>
                    <a:pt x="2002754" y="0"/>
                  </a:moveTo>
                  <a:lnTo>
                    <a:pt x="1643743" y="0"/>
                  </a:lnTo>
                  <a:lnTo>
                    <a:pt x="1080505" y="0"/>
                  </a:lnTo>
                  <a:lnTo>
                    <a:pt x="1028538" y="0"/>
                  </a:lnTo>
                  <a:lnTo>
                    <a:pt x="1027360" y="0"/>
                  </a:lnTo>
                  <a:lnTo>
                    <a:pt x="975393" y="0"/>
                  </a:lnTo>
                  <a:lnTo>
                    <a:pt x="412155" y="0"/>
                  </a:lnTo>
                  <a:lnTo>
                    <a:pt x="53144" y="0"/>
                  </a:lnTo>
                  <a:cubicBezTo>
                    <a:pt x="23793" y="0"/>
                    <a:pt x="0" y="23842"/>
                    <a:pt x="0" y="53253"/>
                  </a:cubicBezTo>
                  <a:lnTo>
                    <a:pt x="0" y="114342"/>
                  </a:lnTo>
                  <a:lnTo>
                    <a:pt x="1781759" y="2145774"/>
                  </a:lnTo>
                  <a:lnTo>
                    <a:pt x="2055898" y="2145774"/>
                  </a:lnTo>
                  <a:lnTo>
                    <a:pt x="2055898" y="1119360"/>
                  </a:lnTo>
                  <a:lnTo>
                    <a:pt x="2055898" y="1079667"/>
                  </a:lnTo>
                  <a:lnTo>
                    <a:pt x="2055898" y="53253"/>
                  </a:lnTo>
                  <a:cubicBezTo>
                    <a:pt x="2055898" y="23842"/>
                    <a:pt x="2032105" y="0"/>
                    <a:pt x="2002754" y="0"/>
                  </a:cubicBezTo>
                  <a:close/>
                </a:path>
              </a:pathLst>
            </a:custGeom>
            <a:solidFill>
              <a:schemeClr val="bg1">
                <a:alpha val="21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6494" tIns="149195" rIns="186494" bIns="149195" numCol="1" spcCol="0" rtlCol="0" fromWordArt="0" anchor="t" anchorCtr="0" forceAA="0" compatLnSpc="1">
              <a:prstTxWarp prst="textNoShape">
                <a:avLst/>
              </a:prstTxWarp>
              <a:noAutofit/>
            </a:bodyPr>
            <a:lstStyle/>
            <a:p>
              <a:pPr marL="349656" indent="-349656" algn="ctr" defTabSz="950846">
                <a:lnSpc>
                  <a:spcPct val="90000"/>
                </a:lnSpc>
                <a:buFont typeface="Wingdings 3" panose="05040102010807070707" pitchFamily="18" charset="2"/>
                <a:buChar char="Æ"/>
              </a:pPr>
              <a:endParaRPr lang="en-IN" sz="2040" b="1" dirty="0">
                <a:solidFill>
                  <a:srgbClr val="FFFFFF"/>
                </a:solidFill>
                <a:latin typeface="Segoe UI Light"/>
                <a:ea typeface="Segoe UI" pitchFamily="34" charset="0"/>
                <a:cs typeface="Segoe UI" pitchFamily="34" charset="0"/>
              </a:endParaRPr>
            </a:p>
          </p:txBody>
        </p:sp>
      </p:grpSp>
      <p:sp>
        <p:nvSpPr>
          <p:cNvPr id="2" name="Title 1"/>
          <p:cNvSpPr>
            <a:spLocks noGrp="1"/>
          </p:cNvSpPr>
          <p:nvPr>
            <p:ph type="title"/>
          </p:nvPr>
        </p:nvSpPr>
        <p:spPr>
          <a:xfrm>
            <a:off x="274638" y="230727"/>
            <a:ext cx="11888787" cy="917575"/>
          </a:xfrm>
        </p:spPr>
        <p:txBody>
          <a:bodyPr/>
          <a:lstStyle/>
          <a:p>
            <a:r>
              <a:rPr lang="en-US" dirty="0"/>
              <a:t>Security and administration</a:t>
            </a:r>
          </a:p>
        </p:txBody>
      </p:sp>
      <p:sp>
        <p:nvSpPr>
          <p:cNvPr id="8" name="TextBox 7"/>
          <p:cNvSpPr txBox="1"/>
          <p:nvPr/>
        </p:nvSpPr>
        <p:spPr>
          <a:xfrm>
            <a:off x="1" y="6642289"/>
            <a:ext cx="3806190" cy="352236"/>
          </a:xfrm>
          <a:prstGeom prst="rect">
            <a:avLst/>
          </a:prstGeom>
          <a:noFill/>
        </p:spPr>
        <p:txBody>
          <a:bodyPr wrap="square" lIns="365760" tIns="146304" rIns="182880" bIns="146304" rtlCol="0" anchor="ctr" anchorCtr="0">
            <a:noAutofit/>
          </a:bodyPr>
          <a:lstStyle/>
          <a:p>
            <a:pPr>
              <a:lnSpc>
                <a:spcPct val="90000"/>
              </a:lnSpc>
              <a:spcAft>
                <a:spcPts val="600"/>
              </a:spcAft>
            </a:pPr>
            <a:r>
              <a:rPr lang="en-US" sz="1400" dirty="0">
                <a:solidFill>
                  <a:schemeClr val="bg1"/>
                </a:solidFill>
                <a:latin typeface="Segoe UI Semibold" panose="020B0702040204020203" pitchFamily="34" charset="0"/>
                <a:ea typeface="Segoe UI Black" panose="020B0A02040204020203" pitchFamily="34" charset="0"/>
                <a:cs typeface="Segoe UI Semibold" panose="020B0702040204020203" pitchFamily="34" charset="0"/>
              </a:rPr>
              <a:t>Scale and manage</a:t>
            </a:r>
          </a:p>
        </p:txBody>
      </p:sp>
    </p:spTree>
    <p:extLst>
      <p:ext uri="{BB962C8B-B14F-4D97-AF65-F5344CB8AC3E}">
        <p14:creationId xmlns:p14="http://schemas.microsoft.com/office/powerpoint/2010/main" val="4211098350"/>
      </p:ext>
    </p:extLst>
  </p:cSld>
  <p:clrMapOvr>
    <a:masterClrMapping/>
  </p:clrMapOvr>
  <p:transition>
    <p:fade/>
  </p:transition>
</p:sld>
</file>

<file path=ppt/slides/slide19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69" name="TextBox 168"/>
          <p:cNvSpPr txBox="1"/>
          <p:nvPr/>
        </p:nvSpPr>
        <p:spPr>
          <a:xfrm>
            <a:off x="617233" y="2159644"/>
            <a:ext cx="3657081" cy="3657080"/>
          </a:xfrm>
          <a:prstGeom prst="rect">
            <a:avLst/>
          </a:prstGeom>
          <a:solidFill>
            <a:srgbClr val="FF8C00"/>
          </a:solidFill>
        </p:spPr>
        <p:txBody>
          <a:bodyPr wrap="square" lIns="182854" tIns="146283" rIns="182854" bIns="146283" rtlCol="0">
            <a:noAutofit/>
          </a:bodyPr>
          <a:lstStyle/>
          <a:p>
            <a:pPr defTabSz="931954"/>
            <a:r>
              <a:rPr lang="en-US" sz="3600" dirty="0">
                <a:ln>
                  <a:solidFill>
                    <a:srgbClr val="FFFFFF">
                      <a:alpha val="0"/>
                    </a:srgbClr>
                  </a:solidFill>
                </a:ln>
                <a:gradFill>
                  <a:gsLst>
                    <a:gs pos="0">
                      <a:srgbClr val="FFFFFF"/>
                    </a:gs>
                    <a:gs pos="100000">
                      <a:srgbClr val="FFFFFF"/>
                    </a:gs>
                  </a:gsLst>
                  <a:lin ang="5400000" scaled="0"/>
                </a:gradFill>
                <a:latin typeface="+mj-lt"/>
                <a:ea typeface="Segoe UI" pitchFamily="34" charset="0"/>
                <a:cs typeface="Segoe UI" pitchFamily="34" charset="0"/>
              </a:rPr>
              <a:t>Further improvements           </a:t>
            </a:r>
          </a:p>
        </p:txBody>
      </p:sp>
      <p:sp>
        <p:nvSpPr>
          <p:cNvPr id="117" name="Text Placeholder 6"/>
          <p:cNvSpPr txBox="1">
            <a:spLocks/>
          </p:cNvSpPr>
          <p:nvPr/>
        </p:nvSpPr>
        <p:spPr bwMode="auto">
          <a:xfrm>
            <a:off x="5623877" y="1717617"/>
            <a:ext cx="6057583" cy="4416541"/>
          </a:xfrm>
          <a:prstGeom prst="rect">
            <a:avLst/>
          </a:prstGeom>
          <a:noFill/>
          <a:ln>
            <a:noFill/>
          </a:ln>
          <a:extLst>
            <a:ext uri="{909E8E84-426E-40dd-AFC4-6F175D3DCCD1}">
              <a14:hiddenFill xmlns="" xmlns:a14="http://schemas.microsoft.com/office/drawing/2010/main" xmlns:mv="urn:schemas-microsoft-com:mac:vml" xmlns:mc="http://schemas.openxmlformats.org/markup-compatibility/2006">
                <a:solidFill>
                  <a:srgbClr val="FFFFFF"/>
                </a:solidFill>
              </a14:hiddenFill>
            </a:ext>
            <a:ext uri="{91240B29-F687-4f45-9708-019B960494DF}">
              <a14:hiddenLine xmlns="" xmlns:a14="http://schemas.microsoft.com/office/drawing/2010/main" xmlns:mv="urn:schemas-microsoft-com:mac:vml" xmlns:mc="http://schemas.openxmlformats.org/markup-compatibility/2006" w="9525">
                <a:solidFill>
                  <a:srgbClr val="000000"/>
                </a:solidFill>
                <a:miter lim="800000"/>
                <a:headEnd/>
                <a:tailEnd/>
              </a14:hiddenLine>
            </a:ext>
            <a:ext uri="{FAA26D3D-D897-4be2-8F04-BA451C77F1D7}">
              <ma14:placeholderFlag xmlns="" xmlns:ma14="http://schemas.microsoft.com/office/mac/drawingml/2011/main" xmlns:mv="urn:schemas-microsoft-com:mac:vml" xmlns:mc="http://schemas.openxmlformats.org/markup-compatibility/2006" val="1"/>
            </a:ext>
          </a:extLst>
        </p:spPr>
        <p:txBody>
          <a:bodyPr vert="horz" wrap="square" lIns="91414" tIns="91414" rIns="91414" bIns="91414" numCol="1" anchor="t" anchorCtr="0" compatLnSpc="1">
            <a:prstTxWarp prst="textNoShape">
              <a:avLst/>
            </a:prstTxWarp>
            <a:spAutoFit/>
          </a:bodyPr>
          <a:lstStyle>
            <a:lvl1pPr marL="336145" indent="-336145" algn="l" defTabSz="913505" rtl="0" fontAlgn="base">
              <a:lnSpc>
                <a:spcPct val="90000"/>
              </a:lnSpc>
              <a:spcBef>
                <a:spcPct val="20000"/>
              </a:spcBef>
              <a:spcAft>
                <a:spcPct val="0"/>
              </a:spcAft>
              <a:buSzPct val="90000"/>
              <a:buFont typeface="Arial" charset="0"/>
              <a:buChar char="•"/>
              <a:defRPr sz="3921" kern="1200">
                <a:solidFill>
                  <a:schemeClr val="tx2"/>
                </a:solidFill>
                <a:latin typeface="+mj-lt"/>
                <a:ea typeface="ＭＳ Ｐゴシック" charset="0"/>
                <a:cs typeface="ＭＳ Ｐゴシック" charset="0"/>
              </a:defRPr>
            </a:lvl1pPr>
            <a:lvl2pPr marL="572691" indent="-236546" algn="l" defTabSz="913505" rtl="0" fontAlgn="base">
              <a:lnSpc>
                <a:spcPct val="90000"/>
              </a:lnSpc>
              <a:spcBef>
                <a:spcPct val="20000"/>
              </a:spcBef>
              <a:spcAft>
                <a:spcPct val="0"/>
              </a:spcAft>
              <a:buSzPct val="90000"/>
              <a:buFont typeface="Arial" charset="0"/>
              <a:buChar char="•"/>
              <a:defRPr sz="2353" kern="1200">
                <a:solidFill>
                  <a:schemeClr val="tx2"/>
                </a:solidFill>
                <a:latin typeface="+mn-lt"/>
                <a:ea typeface="ＭＳ Ｐゴシック" charset="0"/>
                <a:cs typeface="+mn-cs"/>
              </a:defRPr>
            </a:lvl2pPr>
            <a:lvl3pPr marL="784338" indent="-224097" algn="l" defTabSz="913505" rtl="0" fontAlgn="base">
              <a:lnSpc>
                <a:spcPct val="90000"/>
              </a:lnSpc>
              <a:spcBef>
                <a:spcPct val="20000"/>
              </a:spcBef>
              <a:spcAft>
                <a:spcPct val="0"/>
              </a:spcAft>
              <a:buSzPct val="90000"/>
              <a:buFont typeface="Arial" charset="0"/>
              <a:buChar char="•"/>
              <a:defRPr sz="1961" kern="1200">
                <a:solidFill>
                  <a:schemeClr val="tx2"/>
                </a:solidFill>
                <a:latin typeface="+mn-lt"/>
                <a:ea typeface="ＭＳ Ｐゴシック" charset="0"/>
                <a:cs typeface="+mn-cs"/>
              </a:defRPr>
            </a:lvl3pPr>
            <a:lvl4pPr marL="1008435" indent="-224097" algn="l" defTabSz="913505" rtl="0" fontAlgn="base">
              <a:lnSpc>
                <a:spcPct val="90000"/>
              </a:lnSpc>
              <a:spcBef>
                <a:spcPct val="20000"/>
              </a:spcBef>
              <a:spcAft>
                <a:spcPct val="0"/>
              </a:spcAft>
              <a:buSzPct val="90000"/>
              <a:buFont typeface="Arial" charset="0"/>
              <a:buChar char="•"/>
              <a:defRPr kern="1200">
                <a:solidFill>
                  <a:schemeClr val="tx2"/>
                </a:solidFill>
                <a:latin typeface="+mn-lt"/>
                <a:ea typeface="ＭＳ Ｐゴシック" charset="0"/>
                <a:cs typeface="+mn-cs"/>
              </a:defRPr>
            </a:lvl4pPr>
            <a:lvl5pPr marL="1232531" indent="-224097" algn="l" defTabSz="913505" rtl="0" fontAlgn="base">
              <a:lnSpc>
                <a:spcPct val="90000"/>
              </a:lnSpc>
              <a:spcBef>
                <a:spcPct val="20000"/>
              </a:spcBef>
              <a:spcAft>
                <a:spcPct val="0"/>
              </a:spcAft>
              <a:buSzPct val="90000"/>
              <a:buFont typeface="Arial" charset="0"/>
              <a:buChar char="•"/>
              <a:defRPr kern="1200">
                <a:solidFill>
                  <a:schemeClr val="tx2"/>
                </a:solidFill>
                <a:latin typeface="+mn-lt"/>
                <a:ea typeface="ＭＳ Ｐゴシック" charset="0"/>
                <a:cs typeface="+mn-cs"/>
              </a:defRPr>
            </a:lvl5pPr>
            <a:lvl6pPr marL="2514509" indent="-228592" algn="l" defTabSz="914367" rtl="0" eaLnBrk="1" latinLnBrk="0" hangingPunct="1">
              <a:spcBef>
                <a:spcPct val="20000"/>
              </a:spcBef>
              <a:buFont typeface="Arial" pitchFamily="34" charset="0"/>
              <a:buChar char="•"/>
              <a:defRPr sz="1961" kern="1200">
                <a:solidFill>
                  <a:schemeClr val="tx1"/>
                </a:solidFill>
                <a:latin typeface="+mn-lt"/>
                <a:ea typeface="+mn-ea"/>
                <a:cs typeface="+mn-cs"/>
              </a:defRPr>
            </a:lvl6pPr>
            <a:lvl7pPr marL="2971693" indent="-228592" algn="l" defTabSz="914367" rtl="0" eaLnBrk="1" latinLnBrk="0" hangingPunct="1">
              <a:spcBef>
                <a:spcPct val="20000"/>
              </a:spcBef>
              <a:buFont typeface="Arial" pitchFamily="34" charset="0"/>
              <a:buChar char="•"/>
              <a:defRPr sz="1961" kern="1200">
                <a:solidFill>
                  <a:schemeClr val="tx1"/>
                </a:solidFill>
                <a:latin typeface="+mn-lt"/>
                <a:ea typeface="+mn-ea"/>
                <a:cs typeface="+mn-cs"/>
              </a:defRPr>
            </a:lvl7pPr>
            <a:lvl8pPr marL="3428877" indent="-228592" algn="l" defTabSz="914367" rtl="0" eaLnBrk="1" latinLnBrk="0" hangingPunct="1">
              <a:spcBef>
                <a:spcPct val="20000"/>
              </a:spcBef>
              <a:buFont typeface="Arial" pitchFamily="34" charset="0"/>
              <a:buChar char="•"/>
              <a:defRPr sz="1961" kern="1200">
                <a:solidFill>
                  <a:schemeClr val="tx1"/>
                </a:solidFill>
                <a:latin typeface="+mn-lt"/>
                <a:ea typeface="+mn-ea"/>
                <a:cs typeface="+mn-cs"/>
              </a:defRPr>
            </a:lvl8pPr>
            <a:lvl9pPr marL="3886061" indent="-228592" algn="l" defTabSz="914367" rtl="0" eaLnBrk="1" latinLnBrk="0" hangingPunct="1">
              <a:spcBef>
                <a:spcPct val="20000"/>
              </a:spcBef>
              <a:buFont typeface="Arial" pitchFamily="34" charset="0"/>
              <a:buChar char="•"/>
              <a:defRPr sz="1961" kern="1200">
                <a:solidFill>
                  <a:schemeClr val="tx1"/>
                </a:solidFill>
                <a:latin typeface="+mn-lt"/>
                <a:ea typeface="+mn-ea"/>
                <a:cs typeface="+mn-cs"/>
              </a:defRPr>
            </a:lvl9pPr>
          </a:lstStyle>
          <a:p>
            <a:pPr marL="0" indent="0">
              <a:spcBef>
                <a:spcPts val="1198"/>
              </a:spcBef>
              <a:spcAft>
                <a:spcPts val="0"/>
              </a:spcAft>
              <a:buNone/>
            </a:pPr>
            <a:r>
              <a:rPr lang="en-US" sz="3200" dirty="0">
                <a:solidFill>
                  <a:schemeClr val="accent5"/>
                </a:solidFill>
                <a:latin typeface="Segoe UI Semilight" panose="020B0402040204020203" pitchFamily="34" charset="0"/>
                <a:cs typeface="Segoe UI Semilight" panose="020B0402040204020203" pitchFamily="34" charset="0"/>
              </a:rPr>
              <a:t>Business rules and hierarchy management from Excel</a:t>
            </a:r>
          </a:p>
          <a:p>
            <a:pPr marL="0" indent="0">
              <a:spcBef>
                <a:spcPts val="1198"/>
              </a:spcBef>
              <a:spcAft>
                <a:spcPts val="0"/>
              </a:spcAft>
              <a:buNone/>
            </a:pPr>
            <a:r>
              <a:rPr lang="en-US" sz="1800" dirty="0">
                <a:solidFill>
                  <a:schemeClr val="tx1">
                    <a:lumMod val="90000"/>
                    <a:lumOff val="10000"/>
                  </a:schemeClr>
                </a:solidFill>
                <a:latin typeface="Segoe UI" panose="020B0502040204020203" pitchFamily="34" charset="0"/>
                <a:ea typeface="MS PGothic" charset="0"/>
                <a:cs typeface="Segoe UI" panose="020B0502040204020203" pitchFamily="34" charset="0"/>
              </a:rPr>
              <a:t>Use Excel add-in to manage business rules, such as creating and editing business rules</a:t>
            </a:r>
          </a:p>
          <a:p>
            <a:pPr marL="0" indent="0">
              <a:spcBef>
                <a:spcPts val="1198"/>
              </a:spcBef>
              <a:spcAft>
                <a:spcPts val="0"/>
              </a:spcAft>
              <a:buNone/>
            </a:pPr>
            <a:r>
              <a:rPr lang="en-US" sz="3200" dirty="0">
                <a:solidFill>
                  <a:schemeClr val="accent5"/>
                </a:solidFill>
                <a:latin typeface="Segoe UI Semilight" panose="020B0402040204020203" pitchFamily="34" charset="0"/>
                <a:cs typeface="Segoe UI Semilight" panose="020B0402040204020203" pitchFamily="34" charset="0"/>
              </a:rPr>
              <a:t>Many-to-many relationships in derived hierarchies</a:t>
            </a:r>
          </a:p>
          <a:p>
            <a:pPr marL="0" indent="0">
              <a:spcBef>
                <a:spcPts val="1198"/>
              </a:spcBef>
              <a:spcAft>
                <a:spcPts val="0"/>
              </a:spcAft>
              <a:buNone/>
            </a:pPr>
            <a:r>
              <a:rPr lang="en-US" sz="1800" dirty="0">
                <a:solidFill>
                  <a:schemeClr val="tx1">
                    <a:lumMod val="90000"/>
                    <a:lumOff val="10000"/>
                  </a:schemeClr>
                </a:solidFill>
                <a:latin typeface="Segoe UI" panose="020B0502040204020203" pitchFamily="34" charset="0"/>
                <a:ea typeface="MS PGothic" charset="0"/>
                <a:cs typeface="Segoe UI" panose="020B0502040204020203" pitchFamily="34" charset="0"/>
              </a:rPr>
              <a:t>Model many-to-many relationships between two entities by mapping with a third entity </a:t>
            </a:r>
          </a:p>
          <a:p>
            <a:pPr marL="0" indent="0">
              <a:spcBef>
                <a:spcPts val="1198"/>
              </a:spcBef>
              <a:spcAft>
                <a:spcPts val="0"/>
              </a:spcAft>
              <a:buNone/>
            </a:pPr>
            <a:r>
              <a:rPr lang="en-US" sz="3200" dirty="0">
                <a:solidFill>
                  <a:schemeClr val="accent5"/>
                </a:solidFill>
                <a:latin typeface="Segoe UI Semilight" panose="020B0402040204020203" pitchFamily="34" charset="0"/>
                <a:cs typeface="Segoe UI Semilight" panose="020B0402040204020203" pitchFamily="34" charset="0"/>
              </a:rPr>
              <a:t>Merge conflicts</a:t>
            </a:r>
          </a:p>
          <a:p>
            <a:pPr marL="0" lvl="1" indent="0">
              <a:spcBef>
                <a:spcPts val="1198"/>
              </a:spcBef>
              <a:spcAft>
                <a:spcPts val="0"/>
              </a:spcAft>
              <a:buNone/>
            </a:pPr>
            <a:r>
              <a:rPr lang="en-US" sz="1800" dirty="0"/>
              <a:t>Perform merge conflicts and republish the changes</a:t>
            </a:r>
            <a:endParaRPr lang="en-US" sz="1800" dirty="0">
              <a:solidFill>
                <a:schemeClr val="tx1">
                  <a:lumMod val="90000"/>
                  <a:lumOff val="10000"/>
                </a:schemeClr>
              </a:solidFill>
              <a:latin typeface="Segoe UI" panose="020B0502040204020203" pitchFamily="34" charset="0"/>
              <a:ea typeface="MS PGothic" charset="0"/>
              <a:cs typeface="Segoe UI" panose="020B0502040204020203" pitchFamily="34" charset="0"/>
            </a:endParaRPr>
          </a:p>
        </p:txBody>
      </p:sp>
      <p:sp>
        <p:nvSpPr>
          <p:cNvPr id="2" name="Title 1"/>
          <p:cNvSpPr>
            <a:spLocks noGrp="1"/>
          </p:cNvSpPr>
          <p:nvPr>
            <p:ph type="title"/>
          </p:nvPr>
        </p:nvSpPr>
        <p:spPr>
          <a:xfrm>
            <a:off x="274638" y="230727"/>
            <a:ext cx="11888787" cy="917575"/>
          </a:xfrm>
        </p:spPr>
        <p:txBody>
          <a:bodyPr/>
          <a:lstStyle/>
          <a:p>
            <a:r>
              <a:rPr lang="en-US" dirty="0"/>
              <a:t>MDS-CTP3 improvements</a:t>
            </a:r>
          </a:p>
        </p:txBody>
      </p:sp>
      <p:grpSp>
        <p:nvGrpSpPr>
          <p:cNvPr id="167" name="Group 166"/>
          <p:cNvGrpSpPr/>
          <p:nvPr/>
        </p:nvGrpSpPr>
        <p:grpSpPr>
          <a:xfrm>
            <a:off x="1410723" y="3925888"/>
            <a:ext cx="2070100" cy="1516062"/>
            <a:chOff x="1090613" y="3925888"/>
            <a:chExt cx="2070100" cy="1516062"/>
          </a:xfrm>
        </p:grpSpPr>
        <p:sp>
          <p:nvSpPr>
            <p:cNvPr id="5" name="Freeform 5"/>
            <p:cNvSpPr>
              <a:spLocks/>
            </p:cNvSpPr>
            <p:nvPr/>
          </p:nvSpPr>
          <p:spPr bwMode="auto">
            <a:xfrm>
              <a:off x="1090613" y="4176713"/>
              <a:ext cx="558800" cy="1260475"/>
            </a:xfrm>
            <a:custGeom>
              <a:avLst/>
              <a:gdLst>
                <a:gd name="T0" fmla="*/ 183 w 233"/>
                <a:gd name="T1" fmla="*/ 95 h 526"/>
                <a:gd name="T2" fmla="*/ 182 w 233"/>
                <a:gd name="T3" fmla="*/ 95 h 526"/>
                <a:gd name="T4" fmla="*/ 182 w 233"/>
                <a:gd name="T5" fmla="*/ 95 h 526"/>
                <a:gd name="T6" fmla="*/ 132 w 233"/>
                <a:gd name="T7" fmla="*/ 91 h 526"/>
                <a:gd name="T8" fmla="*/ 132 w 233"/>
                <a:gd name="T9" fmla="*/ 83 h 526"/>
                <a:gd name="T10" fmla="*/ 143 w 233"/>
                <a:gd name="T11" fmla="*/ 70 h 526"/>
                <a:gd name="T12" fmla="*/ 143 w 233"/>
                <a:gd name="T13" fmla="*/ 59 h 526"/>
                <a:gd name="T14" fmla="*/ 148 w 233"/>
                <a:gd name="T15" fmla="*/ 54 h 526"/>
                <a:gd name="T16" fmla="*/ 148 w 233"/>
                <a:gd name="T17" fmla="*/ 44 h 526"/>
                <a:gd name="T18" fmla="*/ 145 w 233"/>
                <a:gd name="T19" fmla="*/ 40 h 526"/>
                <a:gd name="T20" fmla="*/ 151 w 233"/>
                <a:gd name="T21" fmla="*/ 26 h 526"/>
                <a:gd name="T22" fmla="*/ 132 w 233"/>
                <a:gd name="T23" fmla="*/ 7 h 526"/>
                <a:gd name="T24" fmla="*/ 131 w 233"/>
                <a:gd name="T25" fmla="*/ 7 h 526"/>
                <a:gd name="T26" fmla="*/ 110 w 233"/>
                <a:gd name="T27" fmla="*/ 0 h 526"/>
                <a:gd name="T28" fmla="*/ 81 w 233"/>
                <a:gd name="T29" fmla="*/ 25 h 526"/>
                <a:gd name="T30" fmla="*/ 87 w 233"/>
                <a:gd name="T31" fmla="*/ 39 h 526"/>
                <a:gd name="T32" fmla="*/ 83 w 233"/>
                <a:gd name="T33" fmla="*/ 44 h 526"/>
                <a:gd name="T34" fmla="*/ 83 w 233"/>
                <a:gd name="T35" fmla="*/ 54 h 526"/>
                <a:gd name="T36" fmla="*/ 88 w 233"/>
                <a:gd name="T37" fmla="*/ 59 h 526"/>
                <a:gd name="T38" fmla="*/ 88 w 233"/>
                <a:gd name="T39" fmla="*/ 70 h 526"/>
                <a:gd name="T40" fmla="*/ 99 w 233"/>
                <a:gd name="T41" fmla="*/ 83 h 526"/>
                <a:gd name="T42" fmla="*/ 99 w 233"/>
                <a:gd name="T43" fmla="*/ 91 h 526"/>
                <a:gd name="T44" fmla="*/ 49 w 233"/>
                <a:gd name="T45" fmla="*/ 95 h 526"/>
                <a:gd name="T46" fmla="*/ 49 w 233"/>
                <a:gd name="T47" fmla="*/ 97 h 526"/>
                <a:gd name="T48" fmla="*/ 0 w 233"/>
                <a:gd name="T49" fmla="*/ 276 h 526"/>
                <a:gd name="T50" fmla="*/ 3 w 233"/>
                <a:gd name="T51" fmla="*/ 276 h 526"/>
                <a:gd name="T52" fmla="*/ 3 w 233"/>
                <a:gd name="T53" fmla="*/ 289 h 526"/>
                <a:gd name="T54" fmla="*/ 14 w 233"/>
                <a:gd name="T55" fmla="*/ 299 h 526"/>
                <a:gd name="T56" fmla="*/ 25 w 233"/>
                <a:gd name="T57" fmla="*/ 289 h 526"/>
                <a:gd name="T58" fmla="*/ 25 w 233"/>
                <a:gd name="T59" fmla="*/ 276 h 526"/>
                <a:gd name="T60" fmla="*/ 28 w 233"/>
                <a:gd name="T61" fmla="*/ 276 h 526"/>
                <a:gd name="T62" fmla="*/ 49 w 233"/>
                <a:gd name="T63" fmla="*/ 176 h 526"/>
                <a:gd name="T64" fmla="*/ 49 w 233"/>
                <a:gd name="T65" fmla="*/ 319 h 526"/>
                <a:gd name="T66" fmla="*/ 67 w 233"/>
                <a:gd name="T67" fmla="*/ 319 h 526"/>
                <a:gd name="T68" fmla="*/ 73 w 233"/>
                <a:gd name="T69" fmla="*/ 509 h 526"/>
                <a:gd name="T70" fmla="*/ 79 w 233"/>
                <a:gd name="T71" fmla="*/ 509 h 526"/>
                <a:gd name="T72" fmla="*/ 70 w 233"/>
                <a:gd name="T73" fmla="*/ 526 h 526"/>
                <a:gd name="T74" fmla="*/ 111 w 233"/>
                <a:gd name="T75" fmla="*/ 526 h 526"/>
                <a:gd name="T76" fmla="*/ 102 w 233"/>
                <a:gd name="T77" fmla="*/ 509 h 526"/>
                <a:gd name="T78" fmla="*/ 108 w 233"/>
                <a:gd name="T79" fmla="*/ 509 h 526"/>
                <a:gd name="T80" fmla="*/ 115 w 233"/>
                <a:gd name="T81" fmla="*/ 319 h 526"/>
                <a:gd name="T82" fmla="*/ 117 w 233"/>
                <a:gd name="T83" fmla="*/ 319 h 526"/>
                <a:gd name="T84" fmla="*/ 123 w 233"/>
                <a:gd name="T85" fmla="*/ 509 h 526"/>
                <a:gd name="T86" fmla="*/ 129 w 233"/>
                <a:gd name="T87" fmla="*/ 509 h 526"/>
                <a:gd name="T88" fmla="*/ 120 w 233"/>
                <a:gd name="T89" fmla="*/ 526 h 526"/>
                <a:gd name="T90" fmla="*/ 161 w 233"/>
                <a:gd name="T91" fmla="*/ 526 h 526"/>
                <a:gd name="T92" fmla="*/ 153 w 233"/>
                <a:gd name="T93" fmla="*/ 509 h 526"/>
                <a:gd name="T94" fmla="*/ 158 w 233"/>
                <a:gd name="T95" fmla="*/ 509 h 526"/>
                <a:gd name="T96" fmla="*/ 165 w 233"/>
                <a:gd name="T97" fmla="*/ 319 h 526"/>
                <a:gd name="T98" fmla="*/ 182 w 233"/>
                <a:gd name="T99" fmla="*/ 319 h 526"/>
                <a:gd name="T100" fmla="*/ 182 w 233"/>
                <a:gd name="T101" fmla="*/ 173 h 526"/>
                <a:gd name="T102" fmla="*/ 204 w 233"/>
                <a:gd name="T103" fmla="*/ 276 h 526"/>
                <a:gd name="T104" fmla="*/ 208 w 233"/>
                <a:gd name="T105" fmla="*/ 276 h 526"/>
                <a:gd name="T106" fmla="*/ 208 w 233"/>
                <a:gd name="T107" fmla="*/ 289 h 526"/>
                <a:gd name="T108" fmla="*/ 218 w 233"/>
                <a:gd name="T109" fmla="*/ 299 h 526"/>
                <a:gd name="T110" fmla="*/ 229 w 233"/>
                <a:gd name="T111" fmla="*/ 289 h 526"/>
                <a:gd name="T112" fmla="*/ 229 w 233"/>
                <a:gd name="T113" fmla="*/ 276 h 526"/>
                <a:gd name="T114" fmla="*/ 233 w 233"/>
                <a:gd name="T115" fmla="*/ 276 h 526"/>
                <a:gd name="T116" fmla="*/ 183 w 233"/>
                <a:gd name="T117" fmla="*/ 95 h 5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33" h="526">
                  <a:moveTo>
                    <a:pt x="183" y="95"/>
                  </a:moveTo>
                  <a:cubicBezTo>
                    <a:pt x="182" y="95"/>
                    <a:pt x="182" y="95"/>
                    <a:pt x="182" y="95"/>
                  </a:cubicBezTo>
                  <a:cubicBezTo>
                    <a:pt x="182" y="95"/>
                    <a:pt x="182" y="95"/>
                    <a:pt x="182" y="95"/>
                  </a:cubicBezTo>
                  <a:cubicBezTo>
                    <a:pt x="132" y="91"/>
                    <a:pt x="132" y="91"/>
                    <a:pt x="132" y="91"/>
                  </a:cubicBezTo>
                  <a:cubicBezTo>
                    <a:pt x="132" y="83"/>
                    <a:pt x="132" y="83"/>
                    <a:pt x="132" y="83"/>
                  </a:cubicBezTo>
                  <a:cubicBezTo>
                    <a:pt x="138" y="82"/>
                    <a:pt x="143" y="77"/>
                    <a:pt x="143" y="70"/>
                  </a:cubicBezTo>
                  <a:cubicBezTo>
                    <a:pt x="143" y="59"/>
                    <a:pt x="143" y="59"/>
                    <a:pt x="143" y="59"/>
                  </a:cubicBezTo>
                  <a:cubicBezTo>
                    <a:pt x="146" y="59"/>
                    <a:pt x="148" y="57"/>
                    <a:pt x="148" y="54"/>
                  </a:cubicBezTo>
                  <a:cubicBezTo>
                    <a:pt x="148" y="44"/>
                    <a:pt x="148" y="44"/>
                    <a:pt x="148" y="44"/>
                  </a:cubicBezTo>
                  <a:cubicBezTo>
                    <a:pt x="148" y="42"/>
                    <a:pt x="146" y="40"/>
                    <a:pt x="145" y="40"/>
                  </a:cubicBezTo>
                  <a:cubicBezTo>
                    <a:pt x="148" y="36"/>
                    <a:pt x="151" y="31"/>
                    <a:pt x="151" y="26"/>
                  </a:cubicBezTo>
                  <a:cubicBezTo>
                    <a:pt x="151" y="16"/>
                    <a:pt x="142" y="7"/>
                    <a:pt x="132" y="7"/>
                  </a:cubicBezTo>
                  <a:cubicBezTo>
                    <a:pt x="131" y="7"/>
                    <a:pt x="131" y="7"/>
                    <a:pt x="131" y="7"/>
                  </a:cubicBezTo>
                  <a:cubicBezTo>
                    <a:pt x="126" y="3"/>
                    <a:pt x="118" y="0"/>
                    <a:pt x="110" y="0"/>
                  </a:cubicBezTo>
                  <a:cubicBezTo>
                    <a:pt x="94" y="0"/>
                    <a:pt x="81" y="11"/>
                    <a:pt x="81" y="25"/>
                  </a:cubicBezTo>
                  <a:cubicBezTo>
                    <a:pt x="81" y="30"/>
                    <a:pt x="83" y="35"/>
                    <a:pt x="87" y="39"/>
                  </a:cubicBezTo>
                  <a:cubicBezTo>
                    <a:pt x="85" y="40"/>
                    <a:pt x="83" y="42"/>
                    <a:pt x="83" y="44"/>
                  </a:cubicBezTo>
                  <a:cubicBezTo>
                    <a:pt x="83" y="54"/>
                    <a:pt x="83" y="54"/>
                    <a:pt x="83" y="54"/>
                  </a:cubicBezTo>
                  <a:cubicBezTo>
                    <a:pt x="83" y="57"/>
                    <a:pt x="85" y="59"/>
                    <a:pt x="88" y="59"/>
                  </a:cubicBezTo>
                  <a:cubicBezTo>
                    <a:pt x="88" y="70"/>
                    <a:pt x="88" y="70"/>
                    <a:pt x="88" y="70"/>
                  </a:cubicBezTo>
                  <a:cubicBezTo>
                    <a:pt x="88" y="77"/>
                    <a:pt x="93" y="83"/>
                    <a:pt x="99" y="83"/>
                  </a:cubicBezTo>
                  <a:cubicBezTo>
                    <a:pt x="99" y="91"/>
                    <a:pt x="99" y="91"/>
                    <a:pt x="99" y="91"/>
                  </a:cubicBezTo>
                  <a:cubicBezTo>
                    <a:pt x="49" y="95"/>
                    <a:pt x="49" y="95"/>
                    <a:pt x="49" y="95"/>
                  </a:cubicBezTo>
                  <a:cubicBezTo>
                    <a:pt x="49" y="97"/>
                    <a:pt x="49" y="97"/>
                    <a:pt x="49" y="97"/>
                  </a:cubicBezTo>
                  <a:cubicBezTo>
                    <a:pt x="23" y="155"/>
                    <a:pt x="6" y="213"/>
                    <a:pt x="0" y="276"/>
                  </a:cubicBezTo>
                  <a:cubicBezTo>
                    <a:pt x="3" y="276"/>
                    <a:pt x="3" y="276"/>
                    <a:pt x="3" y="276"/>
                  </a:cubicBezTo>
                  <a:cubicBezTo>
                    <a:pt x="3" y="289"/>
                    <a:pt x="3" y="289"/>
                    <a:pt x="3" y="289"/>
                  </a:cubicBezTo>
                  <a:cubicBezTo>
                    <a:pt x="3" y="295"/>
                    <a:pt x="8" y="299"/>
                    <a:pt x="14" y="299"/>
                  </a:cubicBezTo>
                  <a:cubicBezTo>
                    <a:pt x="20" y="299"/>
                    <a:pt x="25" y="295"/>
                    <a:pt x="25" y="289"/>
                  </a:cubicBezTo>
                  <a:cubicBezTo>
                    <a:pt x="25" y="276"/>
                    <a:pt x="25" y="276"/>
                    <a:pt x="25" y="276"/>
                  </a:cubicBezTo>
                  <a:cubicBezTo>
                    <a:pt x="28" y="276"/>
                    <a:pt x="28" y="276"/>
                    <a:pt x="28" y="276"/>
                  </a:cubicBezTo>
                  <a:cubicBezTo>
                    <a:pt x="32" y="241"/>
                    <a:pt x="39" y="208"/>
                    <a:pt x="49" y="176"/>
                  </a:cubicBezTo>
                  <a:cubicBezTo>
                    <a:pt x="49" y="319"/>
                    <a:pt x="49" y="319"/>
                    <a:pt x="49" y="319"/>
                  </a:cubicBezTo>
                  <a:cubicBezTo>
                    <a:pt x="67" y="319"/>
                    <a:pt x="67" y="319"/>
                    <a:pt x="67" y="319"/>
                  </a:cubicBezTo>
                  <a:cubicBezTo>
                    <a:pt x="73" y="509"/>
                    <a:pt x="73" y="509"/>
                    <a:pt x="73" y="509"/>
                  </a:cubicBezTo>
                  <a:cubicBezTo>
                    <a:pt x="79" y="509"/>
                    <a:pt x="79" y="509"/>
                    <a:pt x="79" y="509"/>
                  </a:cubicBezTo>
                  <a:cubicBezTo>
                    <a:pt x="74" y="513"/>
                    <a:pt x="70" y="519"/>
                    <a:pt x="70" y="526"/>
                  </a:cubicBezTo>
                  <a:cubicBezTo>
                    <a:pt x="111" y="526"/>
                    <a:pt x="111" y="526"/>
                    <a:pt x="111" y="526"/>
                  </a:cubicBezTo>
                  <a:cubicBezTo>
                    <a:pt x="111" y="519"/>
                    <a:pt x="108" y="513"/>
                    <a:pt x="102" y="509"/>
                  </a:cubicBezTo>
                  <a:cubicBezTo>
                    <a:pt x="108" y="509"/>
                    <a:pt x="108" y="509"/>
                    <a:pt x="108" y="509"/>
                  </a:cubicBezTo>
                  <a:cubicBezTo>
                    <a:pt x="115" y="319"/>
                    <a:pt x="115" y="319"/>
                    <a:pt x="115" y="319"/>
                  </a:cubicBezTo>
                  <a:cubicBezTo>
                    <a:pt x="117" y="319"/>
                    <a:pt x="117" y="319"/>
                    <a:pt x="117" y="319"/>
                  </a:cubicBezTo>
                  <a:cubicBezTo>
                    <a:pt x="123" y="509"/>
                    <a:pt x="123" y="509"/>
                    <a:pt x="123" y="509"/>
                  </a:cubicBezTo>
                  <a:cubicBezTo>
                    <a:pt x="129" y="509"/>
                    <a:pt x="129" y="509"/>
                    <a:pt x="129" y="509"/>
                  </a:cubicBezTo>
                  <a:cubicBezTo>
                    <a:pt x="124" y="513"/>
                    <a:pt x="120" y="519"/>
                    <a:pt x="120" y="526"/>
                  </a:cubicBezTo>
                  <a:cubicBezTo>
                    <a:pt x="161" y="526"/>
                    <a:pt x="161" y="526"/>
                    <a:pt x="161" y="526"/>
                  </a:cubicBezTo>
                  <a:cubicBezTo>
                    <a:pt x="161" y="519"/>
                    <a:pt x="158" y="513"/>
                    <a:pt x="153" y="509"/>
                  </a:cubicBezTo>
                  <a:cubicBezTo>
                    <a:pt x="158" y="509"/>
                    <a:pt x="158" y="509"/>
                    <a:pt x="158" y="509"/>
                  </a:cubicBezTo>
                  <a:cubicBezTo>
                    <a:pt x="165" y="319"/>
                    <a:pt x="165" y="319"/>
                    <a:pt x="165" y="319"/>
                  </a:cubicBezTo>
                  <a:cubicBezTo>
                    <a:pt x="182" y="319"/>
                    <a:pt x="182" y="319"/>
                    <a:pt x="182" y="319"/>
                  </a:cubicBezTo>
                  <a:cubicBezTo>
                    <a:pt x="182" y="173"/>
                    <a:pt x="182" y="173"/>
                    <a:pt x="182" y="173"/>
                  </a:cubicBezTo>
                  <a:cubicBezTo>
                    <a:pt x="193" y="206"/>
                    <a:pt x="200" y="240"/>
                    <a:pt x="204" y="276"/>
                  </a:cubicBezTo>
                  <a:cubicBezTo>
                    <a:pt x="208" y="276"/>
                    <a:pt x="208" y="276"/>
                    <a:pt x="208" y="276"/>
                  </a:cubicBezTo>
                  <a:cubicBezTo>
                    <a:pt x="208" y="289"/>
                    <a:pt x="208" y="289"/>
                    <a:pt x="208" y="289"/>
                  </a:cubicBezTo>
                  <a:cubicBezTo>
                    <a:pt x="208" y="295"/>
                    <a:pt x="212" y="299"/>
                    <a:pt x="218" y="299"/>
                  </a:cubicBezTo>
                  <a:cubicBezTo>
                    <a:pt x="224" y="299"/>
                    <a:pt x="229" y="295"/>
                    <a:pt x="229" y="289"/>
                  </a:cubicBezTo>
                  <a:cubicBezTo>
                    <a:pt x="229" y="276"/>
                    <a:pt x="229" y="276"/>
                    <a:pt x="229" y="276"/>
                  </a:cubicBezTo>
                  <a:cubicBezTo>
                    <a:pt x="233" y="276"/>
                    <a:pt x="233" y="276"/>
                    <a:pt x="233" y="276"/>
                  </a:cubicBezTo>
                  <a:cubicBezTo>
                    <a:pt x="227" y="212"/>
                    <a:pt x="210" y="154"/>
                    <a:pt x="183" y="95"/>
                  </a:cubicBezTo>
                  <a:close/>
                </a:path>
              </a:pathLst>
            </a:custGeom>
            <a:solidFill>
              <a:srgbClr val="D2D2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 name="Freeform 6"/>
            <p:cNvSpPr>
              <a:spLocks/>
            </p:cNvSpPr>
            <p:nvPr/>
          </p:nvSpPr>
          <p:spPr bwMode="auto">
            <a:xfrm>
              <a:off x="1603376" y="4244975"/>
              <a:ext cx="400050" cy="1192212"/>
            </a:xfrm>
            <a:custGeom>
              <a:avLst/>
              <a:gdLst>
                <a:gd name="T0" fmla="*/ 137 w 167"/>
                <a:gd name="T1" fmla="*/ 101 h 498"/>
                <a:gd name="T2" fmla="*/ 99 w 167"/>
                <a:gd name="T3" fmla="*/ 97 h 498"/>
                <a:gd name="T4" fmla="*/ 95 w 167"/>
                <a:gd name="T5" fmla="*/ 93 h 498"/>
                <a:gd name="T6" fmla="*/ 125 w 167"/>
                <a:gd name="T7" fmla="*/ 79 h 498"/>
                <a:gd name="T8" fmla="*/ 113 w 167"/>
                <a:gd name="T9" fmla="*/ 73 h 498"/>
                <a:gd name="T10" fmla="*/ 118 w 167"/>
                <a:gd name="T11" fmla="*/ 58 h 498"/>
                <a:gd name="T12" fmla="*/ 118 w 167"/>
                <a:gd name="T13" fmla="*/ 57 h 498"/>
                <a:gd name="T14" fmla="*/ 102 w 167"/>
                <a:gd name="T15" fmla="*/ 14 h 498"/>
                <a:gd name="T16" fmla="*/ 48 w 167"/>
                <a:gd name="T17" fmla="*/ 38 h 498"/>
                <a:gd name="T18" fmla="*/ 52 w 167"/>
                <a:gd name="T19" fmla="*/ 57 h 498"/>
                <a:gd name="T20" fmla="*/ 50 w 167"/>
                <a:gd name="T21" fmla="*/ 73 h 498"/>
                <a:gd name="T22" fmla="*/ 58 w 167"/>
                <a:gd name="T23" fmla="*/ 92 h 498"/>
                <a:gd name="T24" fmla="*/ 73 w 167"/>
                <a:gd name="T25" fmla="*/ 97 h 498"/>
                <a:gd name="T26" fmla="*/ 30 w 167"/>
                <a:gd name="T27" fmla="*/ 101 h 498"/>
                <a:gd name="T28" fmla="*/ 30 w 167"/>
                <a:gd name="T29" fmla="*/ 101 h 498"/>
                <a:gd name="T30" fmla="*/ 3 w 167"/>
                <a:gd name="T31" fmla="*/ 229 h 498"/>
                <a:gd name="T32" fmla="*/ 11 w 167"/>
                <a:gd name="T33" fmla="*/ 246 h 498"/>
                <a:gd name="T34" fmla="*/ 18 w 167"/>
                <a:gd name="T35" fmla="*/ 229 h 498"/>
                <a:gd name="T36" fmla="*/ 33 w 167"/>
                <a:gd name="T37" fmla="*/ 154 h 498"/>
                <a:gd name="T38" fmla="*/ 39 w 167"/>
                <a:gd name="T39" fmla="*/ 376 h 498"/>
                <a:gd name="T40" fmla="*/ 57 w 167"/>
                <a:gd name="T41" fmla="*/ 490 h 498"/>
                <a:gd name="T42" fmla="*/ 57 w 167"/>
                <a:gd name="T43" fmla="*/ 498 h 498"/>
                <a:gd name="T44" fmla="*/ 82 w 167"/>
                <a:gd name="T45" fmla="*/ 498 h 498"/>
                <a:gd name="T46" fmla="*/ 82 w 167"/>
                <a:gd name="T47" fmla="*/ 376 h 498"/>
                <a:gd name="T48" fmla="*/ 91 w 167"/>
                <a:gd name="T49" fmla="*/ 490 h 498"/>
                <a:gd name="T50" fmla="*/ 92 w 167"/>
                <a:gd name="T51" fmla="*/ 498 h 498"/>
                <a:gd name="T52" fmla="*/ 116 w 167"/>
                <a:gd name="T53" fmla="*/ 498 h 498"/>
                <a:gd name="T54" fmla="*/ 116 w 167"/>
                <a:gd name="T55" fmla="*/ 376 h 498"/>
                <a:gd name="T56" fmla="*/ 129 w 167"/>
                <a:gd name="T57" fmla="*/ 262 h 498"/>
                <a:gd name="T58" fmla="*/ 146 w 167"/>
                <a:gd name="T59" fmla="*/ 229 h 498"/>
                <a:gd name="T60" fmla="*/ 149 w 167"/>
                <a:gd name="T61" fmla="*/ 238 h 498"/>
                <a:gd name="T62" fmla="*/ 164 w 167"/>
                <a:gd name="T63" fmla="*/ 238 h 498"/>
                <a:gd name="T64" fmla="*/ 167 w 167"/>
                <a:gd name="T65" fmla="*/ 229 h 4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7" h="498">
                  <a:moveTo>
                    <a:pt x="137" y="101"/>
                  </a:moveTo>
                  <a:cubicBezTo>
                    <a:pt x="137" y="101"/>
                    <a:pt x="137" y="101"/>
                    <a:pt x="137" y="101"/>
                  </a:cubicBezTo>
                  <a:cubicBezTo>
                    <a:pt x="99" y="97"/>
                    <a:pt x="99" y="97"/>
                    <a:pt x="99" y="97"/>
                  </a:cubicBezTo>
                  <a:cubicBezTo>
                    <a:pt x="99" y="97"/>
                    <a:pt x="99" y="97"/>
                    <a:pt x="99" y="97"/>
                  </a:cubicBezTo>
                  <a:cubicBezTo>
                    <a:pt x="95" y="97"/>
                    <a:pt x="95" y="97"/>
                    <a:pt x="95" y="97"/>
                  </a:cubicBezTo>
                  <a:cubicBezTo>
                    <a:pt x="95" y="93"/>
                    <a:pt x="95" y="93"/>
                    <a:pt x="95" y="93"/>
                  </a:cubicBezTo>
                  <a:cubicBezTo>
                    <a:pt x="100" y="93"/>
                    <a:pt x="105" y="93"/>
                    <a:pt x="112" y="92"/>
                  </a:cubicBezTo>
                  <a:cubicBezTo>
                    <a:pt x="123" y="90"/>
                    <a:pt x="124" y="83"/>
                    <a:pt x="125" y="79"/>
                  </a:cubicBezTo>
                  <a:cubicBezTo>
                    <a:pt x="125" y="75"/>
                    <a:pt x="122" y="68"/>
                    <a:pt x="120" y="73"/>
                  </a:cubicBezTo>
                  <a:cubicBezTo>
                    <a:pt x="119" y="79"/>
                    <a:pt x="114" y="77"/>
                    <a:pt x="113" y="73"/>
                  </a:cubicBezTo>
                  <a:cubicBezTo>
                    <a:pt x="112" y="71"/>
                    <a:pt x="114" y="66"/>
                    <a:pt x="116" y="62"/>
                  </a:cubicBezTo>
                  <a:cubicBezTo>
                    <a:pt x="116" y="60"/>
                    <a:pt x="117" y="59"/>
                    <a:pt x="118" y="58"/>
                  </a:cubicBezTo>
                  <a:cubicBezTo>
                    <a:pt x="118" y="57"/>
                    <a:pt x="118" y="57"/>
                    <a:pt x="118" y="57"/>
                  </a:cubicBezTo>
                  <a:cubicBezTo>
                    <a:pt x="118" y="57"/>
                    <a:pt x="118" y="57"/>
                    <a:pt x="118" y="57"/>
                  </a:cubicBezTo>
                  <a:cubicBezTo>
                    <a:pt x="119" y="53"/>
                    <a:pt x="120" y="49"/>
                    <a:pt x="120" y="44"/>
                  </a:cubicBezTo>
                  <a:cubicBezTo>
                    <a:pt x="120" y="30"/>
                    <a:pt x="113" y="18"/>
                    <a:pt x="102" y="14"/>
                  </a:cubicBezTo>
                  <a:cubicBezTo>
                    <a:pt x="97" y="5"/>
                    <a:pt x="88" y="0"/>
                    <a:pt x="79" y="0"/>
                  </a:cubicBezTo>
                  <a:cubicBezTo>
                    <a:pt x="62" y="0"/>
                    <a:pt x="48" y="17"/>
                    <a:pt x="48" y="38"/>
                  </a:cubicBezTo>
                  <a:cubicBezTo>
                    <a:pt x="48" y="45"/>
                    <a:pt x="50" y="52"/>
                    <a:pt x="52" y="57"/>
                  </a:cubicBezTo>
                  <a:cubicBezTo>
                    <a:pt x="52" y="57"/>
                    <a:pt x="52" y="57"/>
                    <a:pt x="52" y="57"/>
                  </a:cubicBezTo>
                  <a:cubicBezTo>
                    <a:pt x="52" y="57"/>
                    <a:pt x="59" y="70"/>
                    <a:pt x="57" y="73"/>
                  </a:cubicBezTo>
                  <a:cubicBezTo>
                    <a:pt x="56" y="77"/>
                    <a:pt x="51" y="79"/>
                    <a:pt x="50" y="73"/>
                  </a:cubicBezTo>
                  <a:cubicBezTo>
                    <a:pt x="48" y="68"/>
                    <a:pt x="45" y="75"/>
                    <a:pt x="45" y="79"/>
                  </a:cubicBezTo>
                  <a:cubicBezTo>
                    <a:pt x="46" y="83"/>
                    <a:pt x="47" y="90"/>
                    <a:pt x="58" y="92"/>
                  </a:cubicBezTo>
                  <a:cubicBezTo>
                    <a:pt x="64" y="92"/>
                    <a:pt x="68" y="93"/>
                    <a:pt x="72" y="93"/>
                  </a:cubicBezTo>
                  <a:cubicBezTo>
                    <a:pt x="73" y="97"/>
                    <a:pt x="73" y="97"/>
                    <a:pt x="73" y="97"/>
                  </a:cubicBezTo>
                  <a:cubicBezTo>
                    <a:pt x="69" y="97"/>
                    <a:pt x="69" y="97"/>
                    <a:pt x="69" y="97"/>
                  </a:cubicBezTo>
                  <a:cubicBezTo>
                    <a:pt x="30" y="101"/>
                    <a:pt x="30" y="101"/>
                    <a:pt x="30" y="101"/>
                  </a:cubicBezTo>
                  <a:cubicBezTo>
                    <a:pt x="30" y="101"/>
                    <a:pt x="30" y="101"/>
                    <a:pt x="30" y="101"/>
                  </a:cubicBezTo>
                  <a:cubicBezTo>
                    <a:pt x="30" y="101"/>
                    <a:pt x="30" y="101"/>
                    <a:pt x="30" y="101"/>
                  </a:cubicBezTo>
                  <a:cubicBezTo>
                    <a:pt x="10" y="142"/>
                    <a:pt x="4" y="183"/>
                    <a:pt x="0" y="229"/>
                  </a:cubicBezTo>
                  <a:cubicBezTo>
                    <a:pt x="3" y="229"/>
                    <a:pt x="3" y="229"/>
                    <a:pt x="3" y="229"/>
                  </a:cubicBezTo>
                  <a:cubicBezTo>
                    <a:pt x="3" y="238"/>
                    <a:pt x="3" y="238"/>
                    <a:pt x="3" y="238"/>
                  </a:cubicBezTo>
                  <a:cubicBezTo>
                    <a:pt x="3" y="242"/>
                    <a:pt x="6" y="246"/>
                    <a:pt x="11" y="246"/>
                  </a:cubicBezTo>
                  <a:cubicBezTo>
                    <a:pt x="15" y="246"/>
                    <a:pt x="18" y="242"/>
                    <a:pt x="18" y="238"/>
                  </a:cubicBezTo>
                  <a:cubicBezTo>
                    <a:pt x="18" y="229"/>
                    <a:pt x="18" y="229"/>
                    <a:pt x="18" y="229"/>
                  </a:cubicBezTo>
                  <a:cubicBezTo>
                    <a:pt x="21" y="229"/>
                    <a:pt x="21" y="229"/>
                    <a:pt x="21" y="229"/>
                  </a:cubicBezTo>
                  <a:cubicBezTo>
                    <a:pt x="24" y="203"/>
                    <a:pt x="27" y="178"/>
                    <a:pt x="33" y="154"/>
                  </a:cubicBezTo>
                  <a:cubicBezTo>
                    <a:pt x="39" y="262"/>
                    <a:pt x="39" y="262"/>
                    <a:pt x="39" y="262"/>
                  </a:cubicBezTo>
                  <a:cubicBezTo>
                    <a:pt x="39" y="376"/>
                    <a:pt x="39" y="376"/>
                    <a:pt x="39" y="376"/>
                  </a:cubicBezTo>
                  <a:cubicBezTo>
                    <a:pt x="54" y="376"/>
                    <a:pt x="54" y="376"/>
                    <a:pt x="54" y="376"/>
                  </a:cubicBezTo>
                  <a:cubicBezTo>
                    <a:pt x="57" y="490"/>
                    <a:pt x="57" y="490"/>
                    <a:pt x="57" y="490"/>
                  </a:cubicBezTo>
                  <a:cubicBezTo>
                    <a:pt x="56" y="492"/>
                    <a:pt x="55" y="495"/>
                    <a:pt x="55" y="498"/>
                  </a:cubicBezTo>
                  <a:cubicBezTo>
                    <a:pt x="57" y="498"/>
                    <a:pt x="57" y="498"/>
                    <a:pt x="57" y="498"/>
                  </a:cubicBezTo>
                  <a:cubicBezTo>
                    <a:pt x="79" y="498"/>
                    <a:pt x="79" y="498"/>
                    <a:pt x="79" y="498"/>
                  </a:cubicBezTo>
                  <a:cubicBezTo>
                    <a:pt x="82" y="498"/>
                    <a:pt x="82" y="498"/>
                    <a:pt x="82" y="498"/>
                  </a:cubicBezTo>
                  <a:cubicBezTo>
                    <a:pt x="82" y="495"/>
                    <a:pt x="81" y="492"/>
                    <a:pt x="79" y="490"/>
                  </a:cubicBezTo>
                  <a:cubicBezTo>
                    <a:pt x="82" y="376"/>
                    <a:pt x="82" y="376"/>
                    <a:pt x="82" y="376"/>
                  </a:cubicBezTo>
                  <a:cubicBezTo>
                    <a:pt x="89" y="376"/>
                    <a:pt x="89" y="376"/>
                    <a:pt x="89" y="376"/>
                  </a:cubicBezTo>
                  <a:cubicBezTo>
                    <a:pt x="91" y="490"/>
                    <a:pt x="91" y="490"/>
                    <a:pt x="91" y="490"/>
                  </a:cubicBezTo>
                  <a:cubicBezTo>
                    <a:pt x="90" y="492"/>
                    <a:pt x="89" y="495"/>
                    <a:pt x="89" y="498"/>
                  </a:cubicBezTo>
                  <a:cubicBezTo>
                    <a:pt x="92" y="498"/>
                    <a:pt x="92" y="498"/>
                    <a:pt x="92" y="498"/>
                  </a:cubicBezTo>
                  <a:cubicBezTo>
                    <a:pt x="113" y="498"/>
                    <a:pt x="113" y="498"/>
                    <a:pt x="113" y="498"/>
                  </a:cubicBezTo>
                  <a:cubicBezTo>
                    <a:pt x="116" y="498"/>
                    <a:pt x="116" y="498"/>
                    <a:pt x="116" y="498"/>
                  </a:cubicBezTo>
                  <a:cubicBezTo>
                    <a:pt x="116" y="495"/>
                    <a:pt x="115" y="492"/>
                    <a:pt x="113" y="490"/>
                  </a:cubicBezTo>
                  <a:cubicBezTo>
                    <a:pt x="116" y="376"/>
                    <a:pt x="116" y="376"/>
                    <a:pt x="116" y="376"/>
                  </a:cubicBezTo>
                  <a:cubicBezTo>
                    <a:pt x="129" y="376"/>
                    <a:pt x="129" y="376"/>
                    <a:pt x="129" y="376"/>
                  </a:cubicBezTo>
                  <a:cubicBezTo>
                    <a:pt x="129" y="262"/>
                    <a:pt x="129" y="262"/>
                    <a:pt x="129" y="262"/>
                  </a:cubicBezTo>
                  <a:cubicBezTo>
                    <a:pt x="134" y="155"/>
                    <a:pt x="134" y="155"/>
                    <a:pt x="134" y="155"/>
                  </a:cubicBezTo>
                  <a:cubicBezTo>
                    <a:pt x="140" y="179"/>
                    <a:pt x="143" y="203"/>
                    <a:pt x="146" y="229"/>
                  </a:cubicBezTo>
                  <a:cubicBezTo>
                    <a:pt x="149" y="229"/>
                    <a:pt x="149" y="229"/>
                    <a:pt x="149" y="229"/>
                  </a:cubicBezTo>
                  <a:cubicBezTo>
                    <a:pt x="149" y="238"/>
                    <a:pt x="149" y="238"/>
                    <a:pt x="149" y="238"/>
                  </a:cubicBezTo>
                  <a:cubicBezTo>
                    <a:pt x="149" y="242"/>
                    <a:pt x="152" y="246"/>
                    <a:pt x="156" y="246"/>
                  </a:cubicBezTo>
                  <a:cubicBezTo>
                    <a:pt x="160" y="246"/>
                    <a:pt x="164" y="242"/>
                    <a:pt x="164" y="238"/>
                  </a:cubicBezTo>
                  <a:cubicBezTo>
                    <a:pt x="164" y="229"/>
                    <a:pt x="164" y="229"/>
                    <a:pt x="164" y="229"/>
                  </a:cubicBezTo>
                  <a:cubicBezTo>
                    <a:pt x="167" y="229"/>
                    <a:pt x="167" y="229"/>
                    <a:pt x="167" y="229"/>
                  </a:cubicBezTo>
                  <a:cubicBezTo>
                    <a:pt x="162" y="183"/>
                    <a:pt x="156" y="142"/>
                    <a:pt x="137" y="101"/>
                  </a:cubicBezTo>
                  <a:close/>
                </a:path>
              </a:pathLst>
            </a:custGeom>
            <a:solidFill>
              <a:srgbClr val="D2D2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 name="Freeform 7"/>
            <p:cNvSpPr>
              <a:spLocks/>
            </p:cNvSpPr>
            <p:nvPr/>
          </p:nvSpPr>
          <p:spPr bwMode="auto">
            <a:xfrm>
              <a:off x="2760663" y="4244975"/>
              <a:ext cx="400050" cy="1192212"/>
            </a:xfrm>
            <a:custGeom>
              <a:avLst/>
              <a:gdLst>
                <a:gd name="T0" fmla="*/ 137 w 167"/>
                <a:gd name="T1" fmla="*/ 101 h 498"/>
                <a:gd name="T2" fmla="*/ 99 w 167"/>
                <a:gd name="T3" fmla="*/ 97 h 498"/>
                <a:gd name="T4" fmla="*/ 95 w 167"/>
                <a:gd name="T5" fmla="*/ 93 h 498"/>
                <a:gd name="T6" fmla="*/ 125 w 167"/>
                <a:gd name="T7" fmla="*/ 79 h 498"/>
                <a:gd name="T8" fmla="*/ 113 w 167"/>
                <a:gd name="T9" fmla="*/ 73 h 498"/>
                <a:gd name="T10" fmla="*/ 118 w 167"/>
                <a:gd name="T11" fmla="*/ 58 h 498"/>
                <a:gd name="T12" fmla="*/ 118 w 167"/>
                <a:gd name="T13" fmla="*/ 57 h 498"/>
                <a:gd name="T14" fmla="*/ 102 w 167"/>
                <a:gd name="T15" fmla="*/ 14 h 498"/>
                <a:gd name="T16" fmla="*/ 48 w 167"/>
                <a:gd name="T17" fmla="*/ 38 h 498"/>
                <a:gd name="T18" fmla="*/ 52 w 167"/>
                <a:gd name="T19" fmla="*/ 57 h 498"/>
                <a:gd name="T20" fmla="*/ 50 w 167"/>
                <a:gd name="T21" fmla="*/ 73 h 498"/>
                <a:gd name="T22" fmla="*/ 58 w 167"/>
                <a:gd name="T23" fmla="*/ 92 h 498"/>
                <a:gd name="T24" fmla="*/ 73 w 167"/>
                <a:gd name="T25" fmla="*/ 97 h 498"/>
                <a:gd name="T26" fmla="*/ 31 w 167"/>
                <a:gd name="T27" fmla="*/ 101 h 498"/>
                <a:gd name="T28" fmla="*/ 30 w 167"/>
                <a:gd name="T29" fmla="*/ 101 h 498"/>
                <a:gd name="T30" fmla="*/ 3 w 167"/>
                <a:gd name="T31" fmla="*/ 229 h 498"/>
                <a:gd name="T32" fmla="*/ 11 w 167"/>
                <a:gd name="T33" fmla="*/ 246 h 498"/>
                <a:gd name="T34" fmla="*/ 18 w 167"/>
                <a:gd name="T35" fmla="*/ 229 h 498"/>
                <a:gd name="T36" fmla="*/ 33 w 167"/>
                <a:gd name="T37" fmla="*/ 154 h 498"/>
                <a:gd name="T38" fmla="*/ 39 w 167"/>
                <a:gd name="T39" fmla="*/ 376 h 498"/>
                <a:gd name="T40" fmla="*/ 57 w 167"/>
                <a:gd name="T41" fmla="*/ 490 h 498"/>
                <a:gd name="T42" fmla="*/ 58 w 167"/>
                <a:gd name="T43" fmla="*/ 498 h 498"/>
                <a:gd name="T44" fmla="*/ 82 w 167"/>
                <a:gd name="T45" fmla="*/ 498 h 498"/>
                <a:gd name="T46" fmla="*/ 82 w 167"/>
                <a:gd name="T47" fmla="*/ 376 h 498"/>
                <a:gd name="T48" fmla="*/ 92 w 167"/>
                <a:gd name="T49" fmla="*/ 490 h 498"/>
                <a:gd name="T50" fmla="*/ 92 w 167"/>
                <a:gd name="T51" fmla="*/ 498 h 498"/>
                <a:gd name="T52" fmla="*/ 116 w 167"/>
                <a:gd name="T53" fmla="*/ 498 h 498"/>
                <a:gd name="T54" fmla="*/ 117 w 167"/>
                <a:gd name="T55" fmla="*/ 376 h 498"/>
                <a:gd name="T56" fmla="*/ 129 w 167"/>
                <a:gd name="T57" fmla="*/ 262 h 498"/>
                <a:gd name="T58" fmla="*/ 146 w 167"/>
                <a:gd name="T59" fmla="*/ 229 h 498"/>
                <a:gd name="T60" fmla="*/ 149 w 167"/>
                <a:gd name="T61" fmla="*/ 238 h 498"/>
                <a:gd name="T62" fmla="*/ 164 w 167"/>
                <a:gd name="T63" fmla="*/ 238 h 498"/>
                <a:gd name="T64" fmla="*/ 167 w 167"/>
                <a:gd name="T65" fmla="*/ 229 h 4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7" h="498">
                  <a:moveTo>
                    <a:pt x="137" y="101"/>
                  </a:moveTo>
                  <a:cubicBezTo>
                    <a:pt x="137" y="101"/>
                    <a:pt x="137" y="101"/>
                    <a:pt x="137" y="101"/>
                  </a:cubicBezTo>
                  <a:cubicBezTo>
                    <a:pt x="99" y="97"/>
                    <a:pt x="99" y="97"/>
                    <a:pt x="99" y="97"/>
                  </a:cubicBezTo>
                  <a:cubicBezTo>
                    <a:pt x="99" y="97"/>
                    <a:pt x="99" y="97"/>
                    <a:pt x="99" y="97"/>
                  </a:cubicBezTo>
                  <a:cubicBezTo>
                    <a:pt x="95" y="97"/>
                    <a:pt x="95" y="97"/>
                    <a:pt x="95" y="97"/>
                  </a:cubicBezTo>
                  <a:cubicBezTo>
                    <a:pt x="95" y="93"/>
                    <a:pt x="95" y="93"/>
                    <a:pt x="95" y="93"/>
                  </a:cubicBezTo>
                  <a:cubicBezTo>
                    <a:pt x="100" y="93"/>
                    <a:pt x="105" y="93"/>
                    <a:pt x="112" y="92"/>
                  </a:cubicBezTo>
                  <a:cubicBezTo>
                    <a:pt x="123" y="90"/>
                    <a:pt x="124" y="83"/>
                    <a:pt x="125" y="79"/>
                  </a:cubicBezTo>
                  <a:cubicBezTo>
                    <a:pt x="125" y="75"/>
                    <a:pt x="122" y="68"/>
                    <a:pt x="121" y="73"/>
                  </a:cubicBezTo>
                  <a:cubicBezTo>
                    <a:pt x="119" y="79"/>
                    <a:pt x="114" y="77"/>
                    <a:pt x="113" y="73"/>
                  </a:cubicBezTo>
                  <a:cubicBezTo>
                    <a:pt x="112" y="71"/>
                    <a:pt x="114" y="66"/>
                    <a:pt x="116" y="62"/>
                  </a:cubicBezTo>
                  <a:cubicBezTo>
                    <a:pt x="117" y="60"/>
                    <a:pt x="117" y="59"/>
                    <a:pt x="118" y="58"/>
                  </a:cubicBezTo>
                  <a:cubicBezTo>
                    <a:pt x="118" y="57"/>
                    <a:pt x="118" y="57"/>
                    <a:pt x="118" y="57"/>
                  </a:cubicBezTo>
                  <a:cubicBezTo>
                    <a:pt x="118" y="57"/>
                    <a:pt x="118" y="57"/>
                    <a:pt x="118" y="57"/>
                  </a:cubicBezTo>
                  <a:cubicBezTo>
                    <a:pt x="119" y="53"/>
                    <a:pt x="120" y="49"/>
                    <a:pt x="120" y="44"/>
                  </a:cubicBezTo>
                  <a:cubicBezTo>
                    <a:pt x="120" y="30"/>
                    <a:pt x="113" y="18"/>
                    <a:pt x="102" y="14"/>
                  </a:cubicBezTo>
                  <a:cubicBezTo>
                    <a:pt x="97" y="5"/>
                    <a:pt x="88" y="0"/>
                    <a:pt x="79" y="0"/>
                  </a:cubicBezTo>
                  <a:cubicBezTo>
                    <a:pt x="62" y="0"/>
                    <a:pt x="48" y="17"/>
                    <a:pt x="48" y="38"/>
                  </a:cubicBezTo>
                  <a:cubicBezTo>
                    <a:pt x="48" y="45"/>
                    <a:pt x="50" y="52"/>
                    <a:pt x="52" y="57"/>
                  </a:cubicBezTo>
                  <a:cubicBezTo>
                    <a:pt x="52" y="57"/>
                    <a:pt x="52" y="57"/>
                    <a:pt x="52" y="57"/>
                  </a:cubicBezTo>
                  <a:cubicBezTo>
                    <a:pt x="52" y="57"/>
                    <a:pt x="59" y="70"/>
                    <a:pt x="57" y="73"/>
                  </a:cubicBezTo>
                  <a:cubicBezTo>
                    <a:pt x="56" y="77"/>
                    <a:pt x="52" y="79"/>
                    <a:pt x="50" y="73"/>
                  </a:cubicBezTo>
                  <a:cubicBezTo>
                    <a:pt x="48" y="68"/>
                    <a:pt x="45" y="75"/>
                    <a:pt x="45" y="79"/>
                  </a:cubicBezTo>
                  <a:cubicBezTo>
                    <a:pt x="46" y="83"/>
                    <a:pt x="47" y="90"/>
                    <a:pt x="58" y="92"/>
                  </a:cubicBezTo>
                  <a:cubicBezTo>
                    <a:pt x="64" y="92"/>
                    <a:pt x="68" y="93"/>
                    <a:pt x="72" y="93"/>
                  </a:cubicBezTo>
                  <a:cubicBezTo>
                    <a:pt x="73" y="97"/>
                    <a:pt x="73" y="97"/>
                    <a:pt x="73" y="97"/>
                  </a:cubicBezTo>
                  <a:cubicBezTo>
                    <a:pt x="69" y="97"/>
                    <a:pt x="69" y="97"/>
                    <a:pt x="69" y="97"/>
                  </a:cubicBezTo>
                  <a:cubicBezTo>
                    <a:pt x="31" y="101"/>
                    <a:pt x="31" y="101"/>
                    <a:pt x="31" y="101"/>
                  </a:cubicBezTo>
                  <a:cubicBezTo>
                    <a:pt x="31" y="101"/>
                    <a:pt x="31" y="101"/>
                    <a:pt x="31" y="101"/>
                  </a:cubicBezTo>
                  <a:cubicBezTo>
                    <a:pt x="31" y="101"/>
                    <a:pt x="30" y="101"/>
                    <a:pt x="30" y="101"/>
                  </a:cubicBezTo>
                  <a:cubicBezTo>
                    <a:pt x="11" y="142"/>
                    <a:pt x="5" y="183"/>
                    <a:pt x="0" y="229"/>
                  </a:cubicBezTo>
                  <a:cubicBezTo>
                    <a:pt x="3" y="229"/>
                    <a:pt x="3" y="229"/>
                    <a:pt x="3" y="229"/>
                  </a:cubicBezTo>
                  <a:cubicBezTo>
                    <a:pt x="3" y="238"/>
                    <a:pt x="3" y="238"/>
                    <a:pt x="3" y="238"/>
                  </a:cubicBezTo>
                  <a:cubicBezTo>
                    <a:pt x="3" y="242"/>
                    <a:pt x="6" y="246"/>
                    <a:pt x="11" y="246"/>
                  </a:cubicBezTo>
                  <a:cubicBezTo>
                    <a:pt x="15" y="246"/>
                    <a:pt x="18" y="242"/>
                    <a:pt x="18" y="238"/>
                  </a:cubicBezTo>
                  <a:cubicBezTo>
                    <a:pt x="18" y="229"/>
                    <a:pt x="18" y="229"/>
                    <a:pt x="18" y="229"/>
                  </a:cubicBezTo>
                  <a:cubicBezTo>
                    <a:pt x="21" y="229"/>
                    <a:pt x="21" y="229"/>
                    <a:pt x="21" y="229"/>
                  </a:cubicBezTo>
                  <a:cubicBezTo>
                    <a:pt x="24" y="203"/>
                    <a:pt x="27" y="178"/>
                    <a:pt x="33" y="154"/>
                  </a:cubicBezTo>
                  <a:cubicBezTo>
                    <a:pt x="39" y="262"/>
                    <a:pt x="39" y="262"/>
                    <a:pt x="39" y="262"/>
                  </a:cubicBezTo>
                  <a:cubicBezTo>
                    <a:pt x="39" y="376"/>
                    <a:pt x="39" y="376"/>
                    <a:pt x="39" y="376"/>
                  </a:cubicBezTo>
                  <a:cubicBezTo>
                    <a:pt x="55" y="376"/>
                    <a:pt x="55" y="376"/>
                    <a:pt x="55" y="376"/>
                  </a:cubicBezTo>
                  <a:cubicBezTo>
                    <a:pt x="57" y="490"/>
                    <a:pt x="57" y="490"/>
                    <a:pt x="57" y="490"/>
                  </a:cubicBezTo>
                  <a:cubicBezTo>
                    <a:pt x="56" y="492"/>
                    <a:pt x="55" y="495"/>
                    <a:pt x="55" y="498"/>
                  </a:cubicBezTo>
                  <a:cubicBezTo>
                    <a:pt x="58" y="498"/>
                    <a:pt x="58" y="498"/>
                    <a:pt x="58" y="498"/>
                  </a:cubicBezTo>
                  <a:cubicBezTo>
                    <a:pt x="79" y="498"/>
                    <a:pt x="79" y="498"/>
                    <a:pt x="79" y="498"/>
                  </a:cubicBezTo>
                  <a:cubicBezTo>
                    <a:pt x="82" y="498"/>
                    <a:pt x="82" y="498"/>
                    <a:pt x="82" y="498"/>
                  </a:cubicBezTo>
                  <a:cubicBezTo>
                    <a:pt x="82" y="495"/>
                    <a:pt x="81" y="492"/>
                    <a:pt x="79" y="490"/>
                  </a:cubicBezTo>
                  <a:cubicBezTo>
                    <a:pt x="82" y="376"/>
                    <a:pt x="82" y="376"/>
                    <a:pt x="82" y="376"/>
                  </a:cubicBezTo>
                  <a:cubicBezTo>
                    <a:pt x="89" y="376"/>
                    <a:pt x="89" y="376"/>
                    <a:pt x="89" y="376"/>
                  </a:cubicBezTo>
                  <a:cubicBezTo>
                    <a:pt x="92" y="490"/>
                    <a:pt x="92" y="490"/>
                    <a:pt x="92" y="490"/>
                  </a:cubicBezTo>
                  <a:cubicBezTo>
                    <a:pt x="90" y="492"/>
                    <a:pt x="89" y="495"/>
                    <a:pt x="89" y="498"/>
                  </a:cubicBezTo>
                  <a:cubicBezTo>
                    <a:pt x="92" y="498"/>
                    <a:pt x="92" y="498"/>
                    <a:pt x="92" y="498"/>
                  </a:cubicBezTo>
                  <a:cubicBezTo>
                    <a:pt x="113" y="498"/>
                    <a:pt x="113" y="498"/>
                    <a:pt x="113" y="498"/>
                  </a:cubicBezTo>
                  <a:cubicBezTo>
                    <a:pt x="116" y="498"/>
                    <a:pt x="116" y="498"/>
                    <a:pt x="116" y="498"/>
                  </a:cubicBezTo>
                  <a:cubicBezTo>
                    <a:pt x="116" y="495"/>
                    <a:pt x="115" y="492"/>
                    <a:pt x="114" y="490"/>
                  </a:cubicBezTo>
                  <a:cubicBezTo>
                    <a:pt x="117" y="376"/>
                    <a:pt x="117" y="376"/>
                    <a:pt x="117" y="376"/>
                  </a:cubicBezTo>
                  <a:cubicBezTo>
                    <a:pt x="129" y="376"/>
                    <a:pt x="129" y="376"/>
                    <a:pt x="129" y="376"/>
                  </a:cubicBezTo>
                  <a:cubicBezTo>
                    <a:pt x="129" y="262"/>
                    <a:pt x="129" y="262"/>
                    <a:pt x="129" y="262"/>
                  </a:cubicBezTo>
                  <a:cubicBezTo>
                    <a:pt x="134" y="155"/>
                    <a:pt x="134" y="155"/>
                    <a:pt x="134" y="155"/>
                  </a:cubicBezTo>
                  <a:cubicBezTo>
                    <a:pt x="140" y="179"/>
                    <a:pt x="144" y="203"/>
                    <a:pt x="146" y="229"/>
                  </a:cubicBezTo>
                  <a:cubicBezTo>
                    <a:pt x="149" y="229"/>
                    <a:pt x="149" y="229"/>
                    <a:pt x="149" y="229"/>
                  </a:cubicBezTo>
                  <a:cubicBezTo>
                    <a:pt x="149" y="238"/>
                    <a:pt x="149" y="238"/>
                    <a:pt x="149" y="238"/>
                  </a:cubicBezTo>
                  <a:cubicBezTo>
                    <a:pt x="149" y="242"/>
                    <a:pt x="152" y="246"/>
                    <a:pt x="156" y="246"/>
                  </a:cubicBezTo>
                  <a:cubicBezTo>
                    <a:pt x="161" y="246"/>
                    <a:pt x="164" y="242"/>
                    <a:pt x="164" y="238"/>
                  </a:cubicBezTo>
                  <a:cubicBezTo>
                    <a:pt x="164" y="229"/>
                    <a:pt x="164" y="229"/>
                    <a:pt x="164" y="229"/>
                  </a:cubicBezTo>
                  <a:cubicBezTo>
                    <a:pt x="167" y="229"/>
                    <a:pt x="167" y="229"/>
                    <a:pt x="167" y="229"/>
                  </a:cubicBezTo>
                  <a:cubicBezTo>
                    <a:pt x="162" y="183"/>
                    <a:pt x="157" y="142"/>
                    <a:pt x="137" y="101"/>
                  </a:cubicBezTo>
                  <a:close/>
                </a:path>
              </a:pathLst>
            </a:custGeom>
            <a:solidFill>
              <a:srgbClr val="D2D2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 name="Freeform 8"/>
            <p:cNvSpPr>
              <a:spLocks/>
            </p:cNvSpPr>
            <p:nvPr/>
          </p:nvSpPr>
          <p:spPr bwMode="auto">
            <a:xfrm>
              <a:off x="2112963" y="4225925"/>
              <a:ext cx="558800" cy="1211262"/>
            </a:xfrm>
            <a:custGeom>
              <a:avLst/>
              <a:gdLst>
                <a:gd name="T0" fmla="*/ 183 w 233"/>
                <a:gd name="T1" fmla="*/ 95 h 506"/>
                <a:gd name="T2" fmla="*/ 182 w 233"/>
                <a:gd name="T3" fmla="*/ 95 h 506"/>
                <a:gd name="T4" fmla="*/ 182 w 233"/>
                <a:gd name="T5" fmla="*/ 95 h 506"/>
                <a:gd name="T6" fmla="*/ 132 w 233"/>
                <a:gd name="T7" fmla="*/ 91 h 506"/>
                <a:gd name="T8" fmla="*/ 132 w 233"/>
                <a:gd name="T9" fmla="*/ 91 h 506"/>
                <a:gd name="T10" fmla="*/ 132 w 233"/>
                <a:gd name="T11" fmla="*/ 91 h 506"/>
                <a:gd name="T12" fmla="*/ 132 w 233"/>
                <a:gd name="T13" fmla="*/ 91 h 506"/>
                <a:gd name="T14" fmla="*/ 132 w 233"/>
                <a:gd name="T15" fmla="*/ 83 h 506"/>
                <a:gd name="T16" fmla="*/ 143 w 233"/>
                <a:gd name="T17" fmla="*/ 70 h 506"/>
                <a:gd name="T18" fmla="*/ 143 w 233"/>
                <a:gd name="T19" fmla="*/ 59 h 506"/>
                <a:gd name="T20" fmla="*/ 148 w 233"/>
                <a:gd name="T21" fmla="*/ 54 h 506"/>
                <a:gd name="T22" fmla="*/ 148 w 233"/>
                <a:gd name="T23" fmla="*/ 44 h 506"/>
                <a:gd name="T24" fmla="*/ 145 w 233"/>
                <a:gd name="T25" fmla="*/ 40 h 506"/>
                <a:gd name="T26" fmla="*/ 151 w 233"/>
                <a:gd name="T27" fmla="*/ 26 h 506"/>
                <a:gd name="T28" fmla="*/ 132 w 233"/>
                <a:gd name="T29" fmla="*/ 7 h 506"/>
                <a:gd name="T30" fmla="*/ 131 w 233"/>
                <a:gd name="T31" fmla="*/ 7 h 506"/>
                <a:gd name="T32" fmla="*/ 110 w 233"/>
                <a:gd name="T33" fmla="*/ 0 h 506"/>
                <a:gd name="T34" fmla="*/ 81 w 233"/>
                <a:gd name="T35" fmla="*/ 25 h 506"/>
                <a:gd name="T36" fmla="*/ 87 w 233"/>
                <a:gd name="T37" fmla="*/ 39 h 506"/>
                <a:gd name="T38" fmla="*/ 83 w 233"/>
                <a:gd name="T39" fmla="*/ 44 h 506"/>
                <a:gd name="T40" fmla="*/ 83 w 233"/>
                <a:gd name="T41" fmla="*/ 54 h 506"/>
                <a:gd name="T42" fmla="*/ 88 w 233"/>
                <a:gd name="T43" fmla="*/ 59 h 506"/>
                <a:gd name="T44" fmla="*/ 88 w 233"/>
                <a:gd name="T45" fmla="*/ 70 h 506"/>
                <a:gd name="T46" fmla="*/ 99 w 233"/>
                <a:gd name="T47" fmla="*/ 83 h 506"/>
                <a:gd name="T48" fmla="*/ 99 w 233"/>
                <a:gd name="T49" fmla="*/ 91 h 506"/>
                <a:gd name="T50" fmla="*/ 49 w 233"/>
                <a:gd name="T51" fmla="*/ 95 h 506"/>
                <a:gd name="T52" fmla="*/ 49 w 233"/>
                <a:gd name="T53" fmla="*/ 97 h 506"/>
                <a:gd name="T54" fmla="*/ 0 w 233"/>
                <a:gd name="T55" fmla="*/ 276 h 506"/>
                <a:gd name="T56" fmla="*/ 3 w 233"/>
                <a:gd name="T57" fmla="*/ 276 h 506"/>
                <a:gd name="T58" fmla="*/ 3 w 233"/>
                <a:gd name="T59" fmla="*/ 289 h 506"/>
                <a:gd name="T60" fmla="*/ 14 w 233"/>
                <a:gd name="T61" fmla="*/ 299 h 506"/>
                <a:gd name="T62" fmla="*/ 25 w 233"/>
                <a:gd name="T63" fmla="*/ 289 h 506"/>
                <a:gd name="T64" fmla="*/ 25 w 233"/>
                <a:gd name="T65" fmla="*/ 276 h 506"/>
                <a:gd name="T66" fmla="*/ 28 w 233"/>
                <a:gd name="T67" fmla="*/ 276 h 506"/>
                <a:gd name="T68" fmla="*/ 49 w 233"/>
                <a:gd name="T69" fmla="*/ 176 h 506"/>
                <a:gd name="T70" fmla="*/ 49 w 233"/>
                <a:gd name="T71" fmla="*/ 318 h 506"/>
                <a:gd name="T72" fmla="*/ 67 w 233"/>
                <a:gd name="T73" fmla="*/ 318 h 506"/>
                <a:gd name="T74" fmla="*/ 73 w 233"/>
                <a:gd name="T75" fmla="*/ 489 h 506"/>
                <a:gd name="T76" fmla="*/ 79 w 233"/>
                <a:gd name="T77" fmla="*/ 489 h 506"/>
                <a:gd name="T78" fmla="*/ 70 w 233"/>
                <a:gd name="T79" fmla="*/ 506 h 506"/>
                <a:gd name="T80" fmla="*/ 111 w 233"/>
                <a:gd name="T81" fmla="*/ 506 h 506"/>
                <a:gd name="T82" fmla="*/ 102 w 233"/>
                <a:gd name="T83" fmla="*/ 489 h 506"/>
                <a:gd name="T84" fmla="*/ 108 w 233"/>
                <a:gd name="T85" fmla="*/ 489 h 506"/>
                <a:gd name="T86" fmla="*/ 115 w 233"/>
                <a:gd name="T87" fmla="*/ 318 h 506"/>
                <a:gd name="T88" fmla="*/ 117 w 233"/>
                <a:gd name="T89" fmla="*/ 318 h 506"/>
                <a:gd name="T90" fmla="*/ 123 w 233"/>
                <a:gd name="T91" fmla="*/ 489 h 506"/>
                <a:gd name="T92" fmla="*/ 129 w 233"/>
                <a:gd name="T93" fmla="*/ 489 h 506"/>
                <a:gd name="T94" fmla="*/ 120 w 233"/>
                <a:gd name="T95" fmla="*/ 506 h 506"/>
                <a:gd name="T96" fmla="*/ 161 w 233"/>
                <a:gd name="T97" fmla="*/ 506 h 506"/>
                <a:gd name="T98" fmla="*/ 153 w 233"/>
                <a:gd name="T99" fmla="*/ 489 h 506"/>
                <a:gd name="T100" fmla="*/ 158 w 233"/>
                <a:gd name="T101" fmla="*/ 489 h 506"/>
                <a:gd name="T102" fmla="*/ 165 w 233"/>
                <a:gd name="T103" fmla="*/ 318 h 506"/>
                <a:gd name="T104" fmla="*/ 182 w 233"/>
                <a:gd name="T105" fmla="*/ 318 h 506"/>
                <a:gd name="T106" fmla="*/ 182 w 233"/>
                <a:gd name="T107" fmla="*/ 173 h 506"/>
                <a:gd name="T108" fmla="*/ 204 w 233"/>
                <a:gd name="T109" fmla="*/ 276 h 506"/>
                <a:gd name="T110" fmla="*/ 208 w 233"/>
                <a:gd name="T111" fmla="*/ 276 h 506"/>
                <a:gd name="T112" fmla="*/ 208 w 233"/>
                <a:gd name="T113" fmla="*/ 289 h 506"/>
                <a:gd name="T114" fmla="*/ 218 w 233"/>
                <a:gd name="T115" fmla="*/ 299 h 506"/>
                <a:gd name="T116" fmla="*/ 229 w 233"/>
                <a:gd name="T117" fmla="*/ 289 h 506"/>
                <a:gd name="T118" fmla="*/ 229 w 233"/>
                <a:gd name="T119" fmla="*/ 276 h 506"/>
                <a:gd name="T120" fmla="*/ 233 w 233"/>
                <a:gd name="T121" fmla="*/ 276 h 506"/>
                <a:gd name="T122" fmla="*/ 183 w 233"/>
                <a:gd name="T123" fmla="*/ 95 h 5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33" h="506">
                  <a:moveTo>
                    <a:pt x="183" y="95"/>
                  </a:moveTo>
                  <a:cubicBezTo>
                    <a:pt x="182" y="95"/>
                    <a:pt x="182" y="95"/>
                    <a:pt x="182" y="95"/>
                  </a:cubicBezTo>
                  <a:cubicBezTo>
                    <a:pt x="182" y="95"/>
                    <a:pt x="182" y="95"/>
                    <a:pt x="182" y="95"/>
                  </a:cubicBezTo>
                  <a:cubicBezTo>
                    <a:pt x="132" y="91"/>
                    <a:pt x="132" y="91"/>
                    <a:pt x="132" y="91"/>
                  </a:cubicBezTo>
                  <a:cubicBezTo>
                    <a:pt x="132" y="91"/>
                    <a:pt x="132" y="91"/>
                    <a:pt x="132" y="91"/>
                  </a:cubicBezTo>
                  <a:cubicBezTo>
                    <a:pt x="132" y="91"/>
                    <a:pt x="132" y="91"/>
                    <a:pt x="132" y="91"/>
                  </a:cubicBezTo>
                  <a:cubicBezTo>
                    <a:pt x="132" y="91"/>
                    <a:pt x="132" y="91"/>
                    <a:pt x="132" y="91"/>
                  </a:cubicBezTo>
                  <a:cubicBezTo>
                    <a:pt x="132" y="83"/>
                    <a:pt x="132" y="83"/>
                    <a:pt x="132" y="83"/>
                  </a:cubicBezTo>
                  <a:cubicBezTo>
                    <a:pt x="138" y="82"/>
                    <a:pt x="143" y="76"/>
                    <a:pt x="143" y="70"/>
                  </a:cubicBezTo>
                  <a:cubicBezTo>
                    <a:pt x="143" y="59"/>
                    <a:pt x="143" y="59"/>
                    <a:pt x="143" y="59"/>
                  </a:cubicBezTo>
                  <a:cubicBezTo>
                    <a:pt x="146" y="59"/>
                    <a:pt x="148" y="57"/>
                    <a:pt x="148" y="54"/>
                  </a:cubicBezTo>
                  <a:cubicBezTo>
                    <a:pt x="148" y="44"/>
                    <a:pt x="148" y="44"/>
                    <a:pt x="148" y="44"/>
                  </a:cubicBezTo>
                  <a:cubicBezTo>
                    <a:pt x="148" y="42"/>
                    <a:pt x="146" y="40"/>
                    <a:pt x="145" y="40"/>
                  </a:cubicBezTo>
                  <a:cubicBezTo>
                    <a:pt x="148" y="36"/>
                    <a:pt x="151" y="31"/>
                    <a:pt x="151" y="26"/>
                  </a:cubicBezTo>
                  <a:cubicBezTo>
                    <a:pt x="151" y="16"/>
                    <a:pt x="142" y="7"/>
                    <a:pt x="132" y="7"/>
                  </a:cubicBezTo>
                  <a:cubicBezTo>
                    <a:pt x="131" y="7"/>
                    <a:pt x="131" y="7"/>
                    <a:pt x="131" y="7"/>
                  </a:cubicBezTo>
                  <a:cubicBezTo>
                    <a:pt x="126" y="3"/>
                    <a:pt x="118" y="0"/>
                    <a:pt x="110" y="0"/>
                  </a:cubicBezTo>
                  <a:cubicBezTo>
                    <a:pt x="94" y="0"/>
                    <a:pt x="81" y="11"/>
                    <a:pt x="81" y="25"/>
                  </a:cubicBezTo>
                  <a:cubicBezTo>
                    <a:pt x="81" y="30"/>
                    <a:pt x="83" y="35"/>
                    <a:pt x="87" y="39"/>
                  </a:cubicBezTo>
                  <a:cubicBezTo>
                    <a:pt x="85" y="40"/>
                    <a:pt x="83" y="42"/>
                    <a:pt x="83" y="44"/>
                  </a:cubicBezTo>
                  <a:cubicBezTo>
                    <a:pt x="83" y="54"/>
                    <a:pt x="83" y="54"/>
                    <a:pt x="83" y="54"/>
                  </a:cubicBezTo>
                  <a:cubicBezTo>
                    <a:pt x="83" y="57"/>
                    <a:pt x="85" y="59"/>
                    <a:pt x="88" y="59"/>
                  </a:cubicBezTo>
                  <a:cubicBezTo>
                    <a:pt x="88" y="70"/>
                    <a:pt x="88" y="70"/>
                    <a:pt x="88" y="70"/>
                  </a:cubicBezTo>
                  <a:cubicBezTo>
                    <a:pt x="88" y="77"/>
                    <a:pt x="93" y="82"/>
                    <a:pt x="99" y="83"/>
                  </a:cubicBezTo>
                  <a:cubicBezTo>
                    <a:pt x="99" y="91"/>
                    <a:pt x="99" y="91"/>
                    <a:pt x="99" y="91"/>
                  </a:cubicBezTo>
                  <a:cubicBezTo>
                    <a:pt x="49" y="95"/>
                    <a:pt x="49" y="95"/>
                    <a:pt x="49" y="95"/>
                  </a:cubicBezTo>
                  <a:cubicBezTo>
                    <a:pt x="49" y="97"/>
                    <a:pt x="49" y="97"/>
                    <a:pt x="49" y="97"/>
                  </a:cubicBezTo>
                  <a:cubicBezTo>
                    <a:pt x="23" y="155"/>
                    <a:pt x="6" y="213"/>
                    <a:pt x="0" y="276"/>
                  </a:cubicBezTo>
                  <a:cubicBezTo>
                    <a:pt x="3" y="276"/>
                    <a:pt x="3" y="276"/>
                    <a:pt x="3" y="276"/>
                  </a:cubicBezTo>
                  <a:cubicBezTo>
                    <a:pt x="3" y="289"/>
                    <a:pt x="3" y="289"/>
                    <a:pt x="3" y="289"/>
                  </a:cubicBezTo>
                  <a:cubicBezTo>
                    <a:pt x="3" y="295"/>
                    <a:pt x="8" y="299"/>
                    <a:pt x="14" y="299"/>
                  </a:cubicBezTo>
                  <a:cubicBezTo>
                    <a:pt x="20" y="299"/>
                    <a:pt x="25" y="295"/>
                    <a:pt x="25" y="289"/>
                  </a:cubicBezTo>
                  <a:cubicBezTo>
                    <a:pt x="25" y="276"/>
                    <a:pt x="25" y="276"/>
                    <a:pt x="25" y="276"/>
                  </a:cubicBezTo>
                  <a:cubicBezTo>
                    <a:pt x="28" y="276"/>
                    <a:pt x="28" y="276"/>
                    <a:pt x="28" y="276"/>
                  </a:cubicBezTo>
                  <a:cubicBezTo>
                    <a:pt x="32" y="241"/>
                    <a:pt x="39" y="208"/>
                    <a:pt x="49" y="176"/>
                  </a:cubicBezTo>
                  <a:cubicBezTo>
                    <a:pt x="49" y="318"/>
                    <a:pt x="49" y="318"/>
                    <a:pt x="49" y="318"/>
                  </a:cubicBezTo>
                  <a:cubicBezTo>
                    <a:pt x="67" y="318"/>
                    <a:pt x="67" y="318"/>
                    <a:pt x="67" y="318"/>
                  </a:cubicBezTo>
                  <a:cubicBezTo>
                    <a:pt x="73" y="489"/>
                    <a:pt x="73" y="489"/>
                    <a:pt x="73" y="489"/>
                  </a:cubicBezTo>
                  <a:cubicBezTo>
                    <a:pt x="79" y="489"/>
                    <a:pt x="79" y="489"/>
                    <a:pt x="79" y="489"/>
                  </a:cubicBezTo>
                  <a:cubicBezTo>
                    <a:pt x="74" y="493"/>
                    <a:pt x="70" y="499"/>
                    <a:pt x="70" y="506"/>
                  </a:cubicBezTo>
                  <a:cubicBezTo>
                    <a:pt x="111" y="506"/>
                    <a:pt x="111" y="506"/>
                    <a:pt x="111" y="506"/>
                  </a:cubicBezTo>
                  <a:cubicBezTo>
                    <a:pt x="111" y="499"/>
                    <a:pt x="108" y="493"/>
                    <a:pt x="102" y="489"/>
                  </a:cubicBezTo>
                  <a:cubicBezTo>
                    <a:pt x="108" y="489"/>
                    <a:pt x="108" y="489"/>
                    <a:pt x="108" y="489"/>
                  </a:cubicBezTo>
                  <a:cubicBezTo>
                    <a:pt x="115" y="318"/>
                    <a:pt x="115" y="318"/>
                    <a:pt x="115" y="318"/>
                  </a:cubicBezTo>
                  <a:cubicBezTo>
                    <a:pt x="117" y="318"/>
                    <a:pt x="117" y="318"/>
                    <a:pt x="117" y="318"/>
                  </a:cubicBezTo>
                  <a:cubicBezTo>
                    <a:pt x="123" y="489"/>
                    <a:pt x="123" y="489"/>
                    <a:pt x="123" y="489"/>
                  </a:cubicBezTo>
                  <a:cubicBezTo>
                    <a:pt x="129" y="489"/>
                    <a:pt x="129" y="489"/>
                    <a:pt x="129" y="489"/>
                  </a:cubicBezTo>
                  <a:cubicBezTo>
                    <a:pt x="124" y="493"/>
                    <a:pt x="120" y="499"/>
                    <a:pt x="120" y="506"/>
                  </a:cubicBezTo>
                  <a:cubicBezTo>
                    <a:pt x="161" y="506"/>
                    <a:pt x="161" y="506"/>
                    <a:pt x="161" y="506"/>
                  </a:cubicBezTo>
                  <a:cubicBezTo>
                    <a:pt x="161" y="499"/>
                    <a:pt x="158" y="493"/>
                    <a:pt x="153" y="489"/>
                  </a:cubicBezTo>
                  <a:cubicBezTo>
                    <a:pt x="158" y="489"/>
                    <a:pt x="158" y="489"/>
                    <a:pt x="158" y="489"/>
                  </a:cubicBezTo>
                  <a:cubicBezTo>
                    <a:pt x="165" y="318"/>
                    <a:pt x="165" y="318"/>
                    <a:pt x="165" y="318"/>
                  </a:cubicBezTo>
                  <a:cubicBezTo>
                    <a:pt x="182" y="318"/>
                    <a:pt x="182" y="318"/>
                    <a:pt x="182" y="318"/>
                  </a:cubicBezTo>
                  <a:cubicBezTo>
                    <a:pt x="182" y="173"/>
                    <a:pt x="182" y="173"/>
                    <a:pt x="182" y="173"/>
                  </a:cubicBezTo>
                  <a:cubicBezTo>
                    <a:pt x="193" y="206"/>
                    <a:pt x="200" y="240"/>
                    <a:pt x="204" y="276"/>
                  </a:cubicBezTo>
                  <a:cubicBezTo>
                    <a:pt x="208" y="276"/>
                    <a:pt x="208" y="276"/>
                    <a:pt x="208" y="276"/>
                  </a:cubicBezTo>
                  <a:cubicBezTo>
                    <a:pt x="208" y="289"/>
                    <a:pt x="208" y="289"/>
                    <a:pt x="208" y="289"/>
                  </a:cubicBezTo>
                  <a:cubicBezTo>
                    <a:pt x="208" y="295"/>
                    <a:pt x="212" y="299"/>
                    <a:pt x="218" y="299"/>
                  </a:cubicBezTo>
                  <a:cubicBezTo>
                    <a:pt x="224" y="299"/>
                    <a:pt x="229" y="295"/>
                    <a:pt x="229" y="289"/>
                  </a:cubicBezTo>
                  <a:cubicBezTo>
                    <a:pt x="229" y="276"/>
                    <a:pt x="229" y="276"/>
                    <a:pt x="229" y="276"/>
                  </a:cubicBezTo>
                  <a:cubicBezTo>
                    <a:pt x="233" y="276"/>
                    <a:pt x="233" y="276"/>
                    <a:pt x="233" y="276"/>
                  </a:cubicBezTo>
                  <a:cubicBezTo>
                    <a:pt x="227" y="212"/>
                    <a:pt x="210" y="153"/>
                    <a:pt x="183" y="95"/>
                  </a:cubicBezTo>
                  <a:close/>
                </a:path>
              </a:pathLst>
            </a:custGeom>
            <a:solidFill>
              <a:srgbClr val="D2D2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 name="Freeform 9"/>
            <p:cNvSpPr>
              <a:spLocks/>
            </p:cNvSpPr>
            <p:nvPr/>
          </p:nvSpPr>
          <p:spPr bwMode="auto">
            <a:xfrm>
              <a:off x="2573338" y="4000500"/>
              <a:ext cx="231775" cy="268287"/>
            </a:xfrm>
            <a:custGeom>
              <a:avLst/>
              <a:gdLst>
                <a:gd name="T0" fmla="*/ 91 w 97"/>
                <a:gd name="T1" fmla="*/ 88 h 112"/>
                <a:gd name="T2" fmla="*/ 82 w 97"/>
                <a:gd name="T3" fmla="*/ 88 h 112"/>
                <a:gd name="T4" fmla="*/ 85 w 97"/>
                <a:gd name="T5" fmla="*/ 74 h 112"/>
                <a:gd name="T6" fmla="*/ 88 w 97"/>
                <a:gd name="T7" fmla="*/ 69 h 112"/>
                <a:gd name="T8" fmla="*/ 88 w 97"/>
                <a:gd name="T9" fmla="*/ 69 h 112"/>
                <a:gd name="T10" fmla="*/ 88 w 97"/>
                <a:gd name="T11" fmla="*/ 69 h 112"/>
                <a:gd name="T12" fmla="*/ 91 w 97"/>
                <a:gd name="T13" fmla="*/ 53 h 112"/>
                <a:gd name="T14" fmla="*/ 69 w 97"/>
                <a:gd name="T15" fmla="*/ 17 h 112"/>
                <a:gd name="T16" fmla="*/ 40 w 97"/>
                <a:gd name="T17" fmla="*/ 0 h 112"/>
                <a:gd name="T18" fmla="*/ 4 w 97"/>
                <a:gd name="T19" fmla="*/ 46 h 112"/>
                <a:gd name="T20" fmla="*/ 9 w 97"/>
                <a:gd name="T21" fmla="*/ 69 h 112"/>
                <a:gd name="T22" fmla="*/ 9 w 97"/>
                <a:gd name="T23" fmla="*/ 69 h 112"/>
                <a:gd name="T24" fmla="*/ 15 w 97"/>
                <a:gd name="T25" fmla="*/ 88 h 112"/>
                <a:gd name="T26" fmla="*/ 6 w 97"/>
                <a:gd name="T27" fmla="*/ 88 h 112"/>
                <a:gd name="T28" fmla="*/ 0 w 97"/>
                <a:gd name="T29" fmla="*/ 95 h 112"/>
                <a:gd name="T30" fmla="*/ 16 w 97"/>
                <a:gd name="T31" fmla="*/ 110 h 112"/>
                <a:gd name="T32" fmla="*/ 42 w 97"/>
                <a:gd name="T33" fmla="*/ 112 h 112"/>
                <a:gd name="T34" fmla="*/ 44 w 97"/>
                <a:gd name="T35" fmla="*/ 112 h 112"/>
                <a:gd name="T36" fmla="*/ 44 w 97"/>
                <a:gd name="T37" fmla="*/ 112 h 112"/>
                <a:gd name="T38" fmla="*/ 47 w 97"/>
                <a:gd name="T39" fmla="*/ 112 h 112"/>
                <a:gd name="T40" fmla="*/ 48 w 97"/>
                <a:gd name="T41" fmla="*/ 112 h 112"/>
                <a:gd name="T42" fmla="*/ 49 w 97"/>
                <a:gd name="T43" fmla="*/ 112 h 112"/>
                <a:gd name="T44" fmla="*/ 53 w 97"/>
                <a:gd name="T45" fmla="*/ 112 h 112"/>
                <a:gd name="T46" fmla="*/ 53 w 97"/>
                <a:gd name="T47" fmla="*/ 112 h 112"/>
                <a:gd name="T48" fmla="*/ 54 w 97"/>
                <a:gd name="T49" fmla="*/ 112 h 112"/>
                <a:gd name="T50" fmla="*/ 81 w 97"/>
                <a:gd name="T51" fmla="*/ 110 h 112"/>
                <a:gd name="T52" fmla="*/ 96 w 97"/>
                <a:gd name="T53" fmla="*/ 95 h 112"/>
                <a:gd name="T54" fmla="*/ 91 w 97"/>
                <a:gd name="T55" fmla="*/ 88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97" h="112">
                  <a:moveTo>
                    <a:pt x="91" y="88"/>
                  </a:moveTo>
                  <a:cubicBezTo>
                    <a:pt x="89" y="95"/>
                    <a:pt x="83" y="93"/>
                    <a:pt x="82" y="88"/>
                  </a:cubicBezTo>
                  <a:cubicBezTo>
                    <a:pt x="81" y="86"/>
                    <a:pt x="83" y="79"/>
                    <a:pt x="85" y="74"/>
                  </a:cubicBezTo>
                  <a:cubicBezTo>
                    <a:pt x="86" y="73"/>
                    <a:pt x="87" y="71"/>
                    <a:pt x="88" y="69"/>
                  </a:cubicBezTo>
                  <a:cubicBezTo>
                    <a:pt x="88" y="69"/>
                    <a:pt x="88" y="69"/>
                    <a:pt x="88" y="69"/>
                  </a:cubicBezTo>
                  <a:cubicBezTo>
                    <a:pt x="88" y="69"/>
                    <a:pt x="88" y="69"/>
                    <a:pt x="88" y="69"/>
                  </a:cubicBezTo>
                  <a:cubicBezTo>
                    <a:pt x="90" y="64"/>
                    <a:pt x="91" y="59"/>
                    <a:pt x="91" y="53"/>
                  </a:cubicBezTo>
                  <a:cubicBezTo>
                    <a:pt x="91" y="36"/>
                    <a:pt x="82" y="22"/>
                    <a:pt x="69" y="17"/>
                  </a:cubicBezTo>
                  <a:cubicBezTo>
                    <a:pt x="62" y="7"/>
                    <a:pt x="52" y="0"/>
                    <a:pt x="40" y="0"/>
                  </a:cubicBezTo>
                  <a:cubicBezTo>
                    <a:pt x="20" y="0"/>
                    <a:pt x="4" y="20"/>
                    <a:pt x="4" y="46"/>
                  </a:cubicBezTo>
                  <a:cubicBezTo>
                    <a:pt x="4" y="54"/>
                    <a:pt x="6" y="62"/>
                    <a:pt x="9" y="69"/>
                  </a:cubicBezTo>
                  <a:cubicBezTo>
                    <a:pt x="9" y="69"/>
                    <a:pt x="9" y="69"/>
                    <a:pt x="9" y="69"/>
                  </a:cubicBezTo>
                  <a:cubicBezTo>
                    <a:pt x="9" y="69"/>
                    <a:pt x="17" y="84"/>
                    <a:pt x="15" y="88"/>
                  </a:cubicBezTo>
                  <a:cubicBezTo>
                    <a:pt x="13" y="93"/>
                    <a:pt x="8" y="95"/>
                    <a:pt x="6" y="88"/>
                  </a:cubicBezTo>
                  <a:cubicBezTo>
                    <a:pt x="3" y="82"/>
                    <a:pt x="0" y="90"/>
                    <a:pt x="0" y="95"/>
                  </a:cubicBezTo>
                  <a:cubicBezTo>
                    <a:pt x="1" y="101"/>
                    <a:pt x="2" y="108"/>
                    <a:pt x="16" y="110"/>
                  </a:cubicBezTo>
                  <a:cubicBezTo>
                    <a:pt x="27" y="112"/>
                    <a:pt x="33" y="112"/>
                    <a:pt x="42" y="112"/>
                  </a:cubicBezTo>
                  <a:cubicBezTo>
                    <a:pt x="43" y="112"/>
                    <a:pt x="44" y="112"/>
                    <a:pt x="44" y="112"/>
                  </a:cubicBezTo>
                  <a:cubicBezTo>
                    <a:pt x="44" y="112"/>
                    <a:pt x="44" y="112"/>
                    <a:pt x="44" y="112"/>
                  </a:cubicBezTo>
                  <a:cubicBezTo>
                    <a:pt x="45" y="112"/>
                    <a:pt x="46" y="112"/>
                    <a:pt x="47" y="112"/>
                  </a:cubicBezTo>
                  <a:cubicBezTo>
                    <a:pt x="48" y="112"/>
                    <a:pt x="48" y="112"/>
                    <a:pt x="48" y="112"/>
                  </a:cubicBezTo>
                  <a:cubicBezTo>
                    <a:pt x="49" y="112"/>
                    <a:pt x="49" y="112"/>
                    <a:pt x="49" y="112"/>
                  </a:cubicBezTo>
                  <a:cubicBezTo>
                    <a:pt x="50" y="112"/>
                    <a:pt x="51" y="112"/>
                    <a:pt x="53" y="112"/>
                  </a:cubicBezTo>
                  <a:cubicBezTo>
                    <a:pt x="53" y="112"/>
                    <a:pt x="53" y="112"/>
                    <a:pt x="53" y="112"/>
                  </a:cubicBezTo>
                  <a:cubicBezTo>
                    <a:pt x="53" y="112"/>
                    <a:pt x="54" y="112"/>
                    <a:pt x="54" y="112"/>
                  </a:cubicBezTo>
                  <a:cubicBezTo>
                    <a:pt x="63" y="112"/>
                    <a:pt x="69" y="112"/>
                    <a:pt x="81" y="110"/>
                  </a:cubicBezTo>
                  <a:cubicBezTo>
                    <a:pt x="94" y="108"/>
                    <a:pt x="96" y="101"/>
                    <a:pt x="96" y="95"/>
                  </a:cubicBezTo>
                  <a:cubicBezTo>
                    <a:pt x="97" y="90"/>
                    <a:pt x="93" y="82"/>
                    <a:pt x="91" y="88"/>
                  </a:cubicBezTo>
                  <a:close/>
                </a:path>
              </a:pathLst>
            </a:custGeom>
            <a:solidFill>
              <a:srgbClr val="5050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 name="Freeform 10"/>
            <p:cNvSpPr>
              <a:spLocks/>
            </p:cNvSpPr>
            <p:nvPr/>
          </p:nvSpPr>
          <p:spPr bwMode="auto">
            <a:xfrm>
              <a:off x="2644776" y="4302125"/>
              <a:ext cx="82550" cy="406400"/>
            </a:xfrm>
            <a:custGeom>
              <a:avLst/>
              <a:gdLst>
                <a:gd name="T0" fmla="*/ 32 w 52"/>
                <a:gd name="T1" fmla="*/ 27 h 256"/>
                <a:gd name="T2" fmla="*/ 47 w 52"/>
                <a:gd name="T3" fmla="*/ 15 h 256"/>
                <a:gd name="T4" fmla="*/ 26 w 52"/>
                <a:gd name="T5" fmla="*/ 0 h 256"/>
                <a:gd name="T6" fmla="*/ 5 w 52"/>
                <a:gd name="T7" fmla="*/ 15 h 256"/>
                <a:gd name="T8" fmla="*/ 20 w 52"/>
                <a:gd name="T9" fmla="*/ 27 h 256"/>
                <a:gd name="T10" fmla="*/ 0 w 52"/>
                <a:gd name="T11" fmla="*/ 235 h 256"/>
                <a:gd name="T12" fmla="*/ 26 w 52"/>
                <a:gd name="T13" fmla="*/ 256 h 256"/>
                <a:gd name="T14" fmla="*/ 52 w 52"/>
                <a:gd name="T15" fmla="*/ 235 h 256"/>
                <a:gd name="T16" fmla="*/ 32 w 52"/>
                <a:gd name="T17" fmla="*/ 27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2" h="256">
                  <a:moveTo>
                    <a:pt x="32" y="27"/>
                  </a:moveTo>
                  <a:lnTo>
                    <a:pt x="47" y="15"/>
                  </a:lnTo>
                  <a:lnTo>
                    <a:pt x="26" y="0"/>
                  </a:lnTo>
                  <a:lnTo>
                    <a:pt x="5" y="15"/>
                  </a:lnTo>
                  <a:lnTo>
                    <a:pt x="20" y="27"/>
                  </a:lnTo>
                  <a:lnTo>
                    <a:pt x="0" y="235"/>
                  </a:lnTo>
                  <a:lnTo>
                    <a:pt x="26" y="256"/>
                  </a:lnTo>
                  <a:lnTo>
                    <a:pt x="52" y="235"/>
                  </a:lnTo>
                  <a:lnTo>
                    <a:pt x="32" y="27"/>
                  </a:lnTo>
                  <a:close/>
                </a:path>
              </a:pathLst>
            </a:custGeom>
            <a:solidFill>
              <a:srgbClr val="00B29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 name="Freeform 11"/>
            <p:cNvSpPr>
              <a:spLocks/>
            </p:cNvSpPr>
            <p:nvPr/>
          </p:nvSpPr>
          <p:spPr bwMode="auto">
            <a:xfrm>
              <a:off x="2781301" y="4289425"/>
              <a:ext cx="144463" cy="371475"/>
            </a:xfrm>
            <a:custGeom>
              <a:avLst/>
              <a:gdLst>
                <a:gd name="T0" fmla="*/ 0 w 60"/>
                <a:gd name="T1" fmla="*/ 7 h 155"/>
                <a:gd name="T2" fmla="*/ 24 w 60"/>
                <a:gd name="T3" fmla="*/ 0 h 155"/>
                <a:gd name="T4" fmla="*/ 60 w 60"/>
                <a:gd name="T5" fmla="*/ 155 h 155"/>
                <a:gd name="T6" fmla="*/ 35 w 60"/>
                <a:gd name="T7" fmla="*/ 155 h 155"/>
                <a:gd name="T8" fmla="*/ 0 w 60"/>
                <a:gd name="T9" fmla="*/ 7 h 155"/>
              </a:gdLst>
              <a:ahLst/>
              <a:cxnLst>
                <a:cxn ang="0">
                  <a:pos x="T0" y="T1"/>
                </a:cxn>
                <a:cxn ang="0">
                  <a:pos x="T2" y="T3"/>
                </a:cxn>
                <a:cxn ang="0">
                  <a:pos x="T4" y="T5"/>
                </a:cxn>
                <a:cxn ang="0">
                  <a:pos x="T6" y="T7"/>
                </a:cxn>
                <a:cxn ang="0">
                  <a:pos x="T8" y="T9"/>
                </a:cxn>
              </a:cxnLst>
              <a:rect l="0" t="0" r="r" b="b"/>
              <a:pathLst>
                <a:path w="60" h="155">
                  <a:moveTo>
                    <a:pt x="0" y="7"/>
                  </a:moveTo>
                  <a:cubicBezTo>
                    <a:pt x="8" y="5"/>
                    <a:pt x="16" y="3"/>
                    <a:pt x="24" y="0"/>
                  </a:cubicBezTo>
                  <a:cubicBezTo>
                    <a:pt x="47" y="51"/>
                    <a:pt x="54" y="100"/>
                    <a:pt x="60" y="155"/>
                  </a:cubicBezTo>
                  <a:cubicBezTo>
                    <a:pt x="35" y="155"/>
                    <a:pt x="35" y="155"/>
                    <a:pt x="35" y="155"/>
                  </a:cubicBezTo>
                  <a:cubicBezTo>
                    <a:pt x="29" y="102"/>
                    <a:pt x="23" y="55"/>
                    <a:pt x="0" y="7"/>
                  </a:cubicBezTo>
                  <a:close/>
                </a:path>
              </a:pathLst>
            </a:custGeom>
            <a:solidFill>
              <a:srgbClr val="9696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 name="Freeform 12"/>
            <p:cNvSpPr>
              <a:spLocks/>
            </p:cNvSpPr>
            <p:nvPr/>
          </p:nvSpPr>
          <p:spPr bwMode="auto">
            <a:xfrm>
              <a:off x="2597151" y="4991100"/>
              <a:ext cx="87313" cy="446087"/>
            </a:xfrm>
            <a:custGeom>
              <a:avLst/>
              <a:gdLst>
                <a:gd name="T0" fmla="*/ 47 w 55"/>
                <a:gd name="T1" fmla="*/ 281 h 281"/>
                <a:gd name="T2" fmla="*/ 8 w 55"/>
                <a:gd name="T3" fmla="*/ 281 h 281"/>
                <a:gd name="T4" fmla="*/ 0 w 55"/>
                <a:gd name="T5" fmla="*/ 0 h 281"/>
                <a:gd name="T6" fmla="*/ 55 w 55"/>
                <a:gd name="T7" fmla="*/ 0 h 281"/>
                <a:gd name="T8" fmla="*/ 47 w 55"/>
                <a:gd name="T9" fmla="*/ 281 h 281"/>
              </a:gdLst>
              <a:ahLst/>
              <a:cxnLst>
                <a:cxn ang="0">
                  <a:pos x="T0" y="T1"/>
                </a:cxn>
                <a:cxn ang="0">
                  <a:pos x="T2" y="T3"/>
                </a:cxn>
                <a:cxn ang="0">
                  <a:pos x="T4" y="T5"/>
                </a:cxn>
                <a:cxn ang="0">
                  <a:pos x="T6" y="T7"/>
                </a:cxn>
                <a:cxn ang="0">
                  <a:pos x="T8" y="T9"/>
                </a:cxn>
              </a:cxnLst>
              <a:rect l="0" t="0" r="r" b="b"/>
              <a:pathLst>
                <a:path w="55" h="281">
                  <a:moveTo>
                    <a:pt x="47" y="281"/>
                  </a:moveTo>
                  <a:lnTo>
                    <a:pt x="8" y="281"/>
                  </a:lnTo>
                  <a:lnTo>
                    <a:pt x="0" y="0"/>
                  </a:lnTo>
                  <a:lnTo>
                    <a:pt x="55" y="0"/>
                  </a:lnTo>
                  <a:lnTo>
                    <a:pt x="47" y="281"/>
                  </a:lnTo>
                  <a:close/>
                </a:path>
              </a:pathLst>
            </a:custGeom>
            <a:solidFill>
              <a:srgbClr val="FFB9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 name="Freeform 13"/>
            <p:cNvSpPr>
              <a:spLocks/>
            </p:cNvSpPr>
            <p:nvPr/>
          </p:nvSpPr>
          <p:spPr bwMode="auto">
            <a:xfrm>
              <a:off x="2601913" y="5397500"/>
              <a:ext cx="79375" cy="39687"/>
            </a:xfrm>
            <a:custGeom>
              <a:avLst/>
              <a:gdLst>
                <a:gd name="T0" fmla="*/ 16 w 33"/>
                <a:gd name="T1" fmla="*/ 0 h 16"/>
                <a:gd name="T2" fmla="*/ 0 w 33"/>
                <a:gd name="T3" fmla="*/ 16 h 16"/>
                <a:gd name="T4" fmla="*/ 33 w 33"/>
                <a:gd name="T5" fmla="*/ 16 h 16"/>
                <a:gd name="T6" fmla="*/ 16 w 33"/>
                <a:gd name="T7" fmla="*/ 0 h 16"/>
              </a:gdLst>
              <a:ahLst/>
              <a:cxnLst>
                <a:cxn ang="0">
                  <a:pos x="T0" y="T1"/>
                </a:cxn>
                <a:cxn ang="0">
                  <a:pos x="T2" y="T3"/>
                </a:cxn>
                <a:cxn ang="0">
                  <a:pos x="T4" y="T5"/>
                </a:cxn>
                <a:cxn ang="0">
                  <a:pos x="T6" y="T7"/>
                </a:cxn>
              </a:cxnLst>
              <a:rect l="0" t="0" r="r" b="b"/>
              <a:pathLst>
                <a:path w="33" h="16">
                  <a:moveTo>
                    <a:pt x="16" y="0"/>
                  </a:moveTo>
                  <a:cubicBezTo>
                    <a:pt x="7" y="0"/>
                    <a:pt x="0" y="7"/>
                    <a:pt x="0" y="16"/>
                  </a:cubicBezTo>
                  <a:cubicBezTo>
                    <a:pt x="33" y="16"/>
                    <a:pt x="33" y="16"/>
                    <a:pt x="33" y="16"/>
                  </a:cubicBezTo>
                  <a:cubicBezTo>
                    <a:pt x="33" y="7"/>
                    <a:pt x="25" y="0"/>
                    <a:pt x="16" y="0"/>
                  </a:cubicBezTo>
                  <a:close/>
                </a:path>
              </a:pathLst>
            </a:custGeom>
            <a:solidFill>
              <a:srgbClr val="68217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 name="Freeform 14"/>
            <p:cNvSpPr>
              <a:spLocks/>
            </p:cNvSpPr>
            <p:nvPr/>
          </p:nvSpPr>
          <p:spPr bwMode="auto">
            <a:xfrm>
              <a:off x="2698751" y="4991100"/>
              <a:ext cx="82550" cy="446087"/>
            </a:xfrm>
            <a:custGeom>
              <a:avLst/>
              <a:gdLst>
                <a:gd name="T0" fmla="*/ 6 w 52"/>
                <a:gd name="T1" fmla="*/ 281 h 281"/>
                <a:gd name="T2" fmla="*/ 45 w 52"/>
                <a:gd name="T3" fmla="*/ 281 h 281"/>
                <a:gd name="T4" fmla="*/ 52 w 52"/>
                <a:gd name="T5" fmla="*/ 0 h 281"/>
                <a:gd name="T6" fmla="*/ 0 w 52"/>
                <a:gd name="T7" fmla="*/ 0 h 281"/>
                <a:gd name="T8" fmla="*/ 6 w 52"/>
                <a:gd name="T9" fmla="*/ 281 h 281"/>
              </a:gdLst>
              <a:ahLst/>
              <a:cxnLst>
                <a:cxn ang="0">
                  <a:pos x="T0" y="T1"/>
                </a:cxn>
                <a:cxn ang="0">
                  <a:pos x="T2" y="T3"/>
                </a:cxn>
                <a:cxn ang="0">
                  <a:pos x="T4" y="T5"/>
                </a:cxn>
                <a:cxn ang="0">
                  <a:pos x="T6" y="T7"/>
                </a:cxn>
                <a:cxn ang="0">
                  <a:pos x="T8" y="T9"/>
                </a:cxn>
              </a:cxnLst>
              <a:rect l="0" t="0" r="r" b="b"/>
              <a:pathLst>
                <a:path w="52" h="281">
                  <a:moveTo>
                    <a:pt x="6" y="281"/>
                  </a:moveTo>
                  <a:lnTo>
                    <a:pt x="45" y="281"/>
                  </a:lnTo>
                  <a:lnTo>
                    <a:pt x="52" y="0"/>
                  </a:lnTo>
                  <a:lnTo>
                    <a:pt x="0" y="0"/>
                  </a:lnTo>
                  <a:lnTo>
                    <a:pt x="6" y="281"/>
                  </a:lnTo>
                  <a:close/>
                </a:path>
              </a:pathLst>
            </a:custGeom>
            <a:solidFill>
              <a:srgbClr val="FFB9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Freeform 15"/>
            <p:cNvSpPr>
              <a:spLocks/>
            </p:cNvSpPr>
            <p:nvPr/>
          </p:nvSpPr>
          <p:spPr bwMode="auto">
            <a:xfrm>
              <a:off x="2700338" y="5397500"/>
              <a:ext cx="79375" cy="39687"/>
            </a:xfrm>
            <a:custGeom>
              <a:avLst/>
              <a:gdLst>
                <a:gd name="T0" fmla="*/ 16 w 33"/>
                <a:gd name="T1" fmla="*/ 0 h 16"/>
                <a:gd name="T2" fmla="*/ 33 w 33"/>
                <a:gd name="T3" fmla="*/ 16 h 16"/>
                <a:gd name="T4" fmla="*/ 0 w 33"/>
                <a:gd name="T5" fmla="*/ 16 h 16"/>
                <a:gd name="T6" fmla="*/ 16 w 33"/>
                <a:gd name="T7" fmla="*/ 0 h 16"/>
              </a:gdLst>
              <a:ahLst/>
              <a:cxnLst>
                <a:cxn ang="0">
                  <a:pos x="T0" y="T1"/>
                </a:cxn>
                <a:cxn ang="0">
                  <a:pos x="T2" y="T3"/>
                </a:cxn>
                <a:cxn ang="0">
                  <a:pos x="T4" y="T5"/>
                </a:cxn>
                <a:cxn ang="0">
                  <a:pos x="T6" y="T7"/>
                </a:cxn>
              </a:cxnLst>
              <a:rect l="0" t="0" r="r" b="b"/>
              <a:pathLst>
                <a:path w="33" h="16">
                  <a:moveTo>
                    <a:pt x="16" y="0"/>
                  </a:moveTo>
                  <a:cubicBezTo>
                    <a:pt x="25" y="0"/>
                    <a:pt x="33" y="7"/>
                    <a:pt x="33" y="16"/>
                  </a:cubicBezTo>
                  <a:cubicBezTo>
                    <a:pt x="0" y="16"/>
                    <a:pt x="0" y="16"/>
                    <a:pt x="0" y="16"/>
                  </a:cubicBezTo>
                  <a:cubicBezTo>
                    <a:pt x="0" y="7"/>
                    <a:pt x="7" y="0"/>
                    <a:pt x="16" y="0"/>
                  </a:cubicBezTo>
                  <a:close/>
                </a:path>
              </a:pathLst>
            </a:custGeom>
            <a:solidFill>
              <a:srgbClr val="68217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 name="Freeform 16"/>
            <p:cNvSpPr>
              <a:spLocks/>
            </p:cNvSpPr>
            <p:nvPr/>
          </p:nvSpPr>
          <p:spPr bwMode="auto">
            <a:xfrm>
              <a:off x="2873376" y="4660900"/>
              <a:ext cx="42863" cy="47625"/>
            </a:xfrm>
            <a:custGeom>
              <a:avLst/>
              <a:gdLst>
                <a:gd name="T0" fmla="*/ 0 w 18"/>
                <a:gd name="T1" fmla="*/ 0 h 20"/>
                <a:gd name="T2" fmla="*/ 0 w 18"/>
                <a:gd name="T3" fmla="*/ 11 h 20"/>
                <a:gd name="T4" fmla="*/ 9 w 18"/>
                <a:gd name="T5" fmla="*/ 20 h 20"/>
                <a:gd name="T6" fmla="*/ 18 w 18"/>
                <a:gd name="T7" fmla="*/ 11 h 20"/>
                <a:gd name="T8" fmla="*/ 18 w 18"/>
                <a:gd name="T9" fmla="*/ 0 h 20"/>
                <a:gd name="T10" fmla="*/ 0 w 18"/>
                <a:gd name="T11" fmla="*/ 0 h 20"/>
              </a:gdLst>
              <a:ahLst/>
              <a:cxnLst>
                <a:cxn ang="0">
                  <a:pos x="T0" y="T1"/>
                </a:cxn>
                <a:cxn ang="0">
                  <a:pos x="T2" y="T3"/>
                </a:cxn>
                <a:cxn ang="0">
                  <a:pos x="T4" y="T5"/>
                </a:cxn>
                <a:cxn ang="0">
                  <a:pos x="T6" y="T7"/>
                </a:cxn>
                <a:cxn ang="0">
                  <a:pos x="T8" y="T9"/>
                </a:cxn>
                <a:cxn ang="0">
                  <a:pos x="T10" y="T11"/>
                </a:cxn>
              </a:cxnLst>
              <a:rect l="0" t="0" r="r" b="b"/>
              <a:pathLst>
                <a:path w="18" h="20">
                  <a:moveTo>
                    <a:pt x="0" y="0"/>
                  </a:moveTo>
                  <a:cubicBezTo>
                    <a:pt x="0" y="11"/>
                    <a:pt x="0" y="11"/>
                    <a:pt x="0" y="11"/>
                  </a:cubicBezTo>
                  <a:cubicBezTo>
                    <a:pt x="0" y="16"/>
                    <a:pt x="4" y="20"/>
                    <a:pt x="9" y="20"/>
                  </a:cubicBezTo>
                  <a:cubicBezTo>
                    <a:pt x="14" y="20"/>
                    <a:pt x="18" y="16"/>
                    <a:pt x="18" y="11"/>
                  </a:cubicBezTo>
                  <a:cubicBezTo>
                    <a:pt x="18" y="0"/>
                    <a:pt x="18" y="0"/>
                    <a:pt x="18" y="0"/>
                  </a:cubicBezTo>
                  <a:lnTo>
                    <a:pt x="0" y="0"/>
                  </a:lnTo>
                  <a:close/>
                </a:path>
              </a:pathLst>
            </a:custGeom>
            <a:solidFill>
              <a:srgbClr val="FFB9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 name="Freeform 17"/>
            <p:cNvSpPr>
              <a:spLocks/>
            </p:cNvSpPr>
            <p:nvPr/>
          </p:nvSpPr>
          <p:spPr bwMode="auto">
            <a:xfrm>
              <a:off x="2444751" y="4289425"/>
              <a:ext cx="146050" cy="371475"/>
            </a:xfrm>
            <a:custGeom>
              <a:avLst/>
              <a:gdLst>
                <a:gd name="T0" fmla="*/ 61 w 61"/>
                <a:gd name="T1" fmla="*/ 7 h 155"/>
                <a:gd name="T2" fmla="*/ 36 w 61"/>
                <a:gd name="T3" fmla="*/ 0 h 155"/>
                <a:gd name="T4" fmla="*/ 0 w 61"/>
                <a:gd name="T5" fmla="*/ 155 h 155"/>
                <a:gd name="T6" fmla="*/ 25 w 61"/>
                <a:gd name="T7" fmla="*/ 155 h 155"/>
                <a:gd name="T8" fmla="*/ 61 w 61"/>
                <a:gd name="T9" fmla="*/ 7 h 155"/>
              </a:gdLst>
              <a:ahLst/>
              <a:cxnLst>
                <a:cxn ang="0">
                  <a:pos x="T0" y="T1"/>
                </a:cxn>
                <a:cxn ang="0">
                  <a:pos x="T2" y="T3"/>
                </a:cxn>
                <a:cxn ang="0">
                  <a:pos x="T4" y="T5"/>
                </a:cxn>
                <a:cxn ang="0">
                  <a:pos x="T6" y="T7"/>
                </a:cxn>
                <a:cxn ang="0">
                  <a:pos x="T8" y="T9"/>
                </a:cxn>
              </a:cxnLst>
              <a:rect l="0" t="0" r="r" b="b"/>
              <a:pathLst>
                <a:path w="61" h="155">
                  <a:moveTo>
                    <a:pt x="61" y="7"/>
                  </a:moveTo>
                  <a:cubicBezTo>
                    <a:pt x="53" y="5"/>
                    <a:pt x="44" y="3"/>
                    <a:pt x="36" y="0"/>
                  </a:cubicBezTo>
                  <a:cubicBezTo>
                    <a:pt x="12" y="51"/>
                    <a:pt x="5" y="100"/>
                    <a:pt x="0" y="155"/>
                  </a:cubicBezTo>
                  <a:cubicBezTo>
                    <a:pt x="25" y="155"/>
                    <a:pt x="25" y="155"/>
                    <a:pt x="25" y="155"/>
                  </a:cubicBezTo>
                  <a:cubicBezTo>
                    <a:pt x="31" y="102"/>
                    <a:pt x="38" y="55"/>
                    <a:pt x="61" y="7"/>
                  </a:cubicBezTo>
                  <a:close/>
                </a:path>
              </a:pathLst>
            </a:custGeom>
            <a:solidFill>
              <a:srgbClr val="9696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 name="Freeform 18"/>
            <p:cNvSpPr>
              <a:spLocks/>
            </p:cNvSpPr>
            <p:nvPr/>
          </p:nvSpPr>
          <p:spPr bwMode="auto">
            <a:xfrm>
              <a:off x="2451101" y="4660900"/>
              <a:ext cx="46038" cy="47625"/>
            </a:xfrm>
            <a:custGeom>
              <a:avLst/>
              <a:gdLst>
                <a:gd name="T0" fmla="*/ 19 w 19"/>
                <a:gd name="T1" fmla="*/ 0 h 20"/>
                <a:gd name="T2" fmla="*/ 19 w 19"/>
                <a:gd name="T3" fmla="*/ 11 h 20"/>
                <a:gd name="T4" fmla="*/ 10 w 19"/>
                <a:gd name="T5" fmla="*/ 20 h 20"/>
                <a:gd name="T6" fmla="*/ 0 w 19"/>
                <a:gd name="T7" fmla="*/ 11 h 20"/>
                <a:gd name="T8" fmla="*/ 0 w 19"/>
                <a:gd name="T9" fmla="*/ 0 h 20"/>
                <a:gd name="T10" fmla="*/ 19 w 19"/>
                <a:gd name="T11" fmla="*/ 0 h 20"/>
              </a:gdLst>
              <a:ahLst/>
              <a:cxnLst>
                <a:cxn ang="0">
                  <a:pos x="T0" y="T1"/>
                </a:cxn>
                <a:cxn ang="0">
                  <a:pos x="T2" y="T3"/>
                </a:cxn>
                <a:cxn ang="0">
                  <a:pos x="T4" y="T5"/>
                </a:cxn>
                <a:cxn ang="0">
                  <a:pos x="T6" y="T7"/>
                </a:cxn>
                <a:cxn ang="0">
                  <a:pos x="T8" y="T9"/>
                </a:cxn>
                <a:cxn ang="0">
                  <a:pos x="T10" y="T11"/>
                </a:cxn>
              </a:cxnLst>
              <a:rect l="0" t="0" r="r" b="b"/>
              <a:pathLst>
                <a:path w="19" h="20">
                  <a:moveTo>
                    <a:pt x="19" y="0"/>
                  </a:moveTo>
                  <a:cubicBezTo>
                    <a:pt x="19" y="11"/>
                    <a:pt x="19" y="11"/>
                    <a:pt x="19" y="11"/>
                  </a:cubicBezTo>
                  <a:cubicBezTo>
                    <a:pt x="19" y="16"/>
                    <a:pt x="15" y="20"/>
                    <a:pt x="10" y="20"/>
                  </a:cubicBezTo>
                  <a:cubicBezTo>
                    <a:pt x="4" y="20"/>
                    <a:pt x="0" y="16"/>
                    <a:pt x="0" y="11"/>
                  </a:cubicBezTo>
                  <a:cubicBezTo>
                    <a:pt x="0" y="0"/>
                    <a:pt x="0" y="0"/>
                    <a:pt x="0" y="0"/>
                  </a:cubicBezTo>
                  <a:lnTo>
                    <a:pt x="19" y="0"/>
                  </a:lnTo>
                  <a:close/>
                </a:path>
              </a:pathLst>
            </a:custGeom>
            <a:solidFill>
              <a:srgbClr val="FFB9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 name="Freeform 19"/>
            <p:cNvSpPr>
              <a:spLocks/>
            </p:cNvSpPr>
            <p:nvPr/>
          </p:nvSpPr>
          <p:spPr bwMode="auto">
            <a:xfrm>
              <a:off x="2532063" y="4279900"/>
              <a:ext cx="307975" cy="474662"/>
            </a:xfrm>
            <a:custGeom>
              <a:avLst/>
              <a:gdLst>
                <a:gd name="T0" fmla="*/ 124 w 194"/>
                <a:gd name="T1" fmla="*/ 0 h 299"/>
                <a:gd name="T2" fmla="*/ 97 w 194"/>
                <a:gd name="T3" fmla="*/ 217 h 299"/>
                <a:gd name="T4" fmla="*/ 70 w 194"/>
                <a:gd name="T5" fmla="*/ 0 h 299"/>
                <a:gd name="T6" fmla="*/ 0 w 194"/>
                <a:gd name="T7" fmla="*/ 6 h 299"/>
                <a:gd name="T8" fmla="*/ 14 w 194"/>
                <a:gd name="T9" fmla="*/ 299 h 299"/>
                <a:gd name="T10" fmla="*/ 178 w 194"/>
                <a:gd name="T11" fmla="*/ 299 h 299"/>
                <a:gd name="T12" fmla="*/ 194 w 194"/>
                <a:gd name="T13" fmla="*/ 6 h 299"/>
                <a:gd name="T14" fmla="*/ 124 w 194"/>
                <a:gd name="T15" fmla="*/ 0 h 29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4" h="299">
                  <a:moveTo>
                    <a:pt x="124" y="0"/>
                  </a:moveTo>
                  <a:lnTo>
                    <a:pt x="97" y="217"/>
                  </a:lnTo>
                  <a:lnTo>
                    <a:pt x="70" y="0"/>
                  </a:lnTo>
                  <a:lnTo>
                    <a:pt x="0" y="6"/>
                  </a:lnTo>
                  <a:lnTo>
                    <a:pt x="14" y="299"/>
                  </a:lnTo>
                  <a:lnTo>
                    <a:pt x="178" y="299"/>
                  </a:lnTo>
                  <a:lnTo>
                    <a:pt x="194" y="6"/>
                  </a:lnTo>
                  <a:lnTo>
                    <a:pt x="124" y="0"/>
                  </a:lnTo>
                  <a:close/>
                </a:path>
              </a:pathLst>
            </a:custGeom>
            <a:solidFill>
              <a:srgbClr val="9696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 name="Freeform 20"/>
            <p:cNvSpPr>
              <a:spLocks/>
            </p:cNvSpPr>
            <p:nvPr/>
          </p:nvSpPr>
          <p:spPr bwMode="auto">
            <a:xfrm>
              <a:off x="2755901" y="4110038"/>
              <a:ext cx="1588"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solidFill>
              <a:srgbClr val="FFD6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 name="Freeform 21"/>
            <p:cNvSpPr>
              <a:spLocks/>
            </p:cNvSpPr>
            <p:nvPr/>
          </p:nvSpPr>
          <p:spPr bwMode="auto">
            <a:xfrm>
              <a:off x="2755901" y="410845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FFD6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 name="Freeform 22"/>
            <p:cNvSpPr>
              <a:spLocks/>
            </p:cNvSpPr>
            <p:nvPr/>
          </p:nvSpPr>
          <p:spPr bwMode="auto">
            <a:xfrm>
              <a:off x="2752726" y="410051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FFD6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 name="Freeform 23"/>
            <p:cNvSpPr>
              <a:spLocks/>
            </p:cNvSpPr>
            <p:nvPr/>
          </p:nvSpPr>
          <p:spPr bwMode="auto">
            <a:xfrm>
              <a:off x="2752726" y="410368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FFD6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 name="Freeform 24"/>
            <p:cNvSpPr>
              <a:spLocks/>
            </p:cNvSpPr>
            <p:nvPr/>
          </p:nvSpPr>
          <p:spPr bwMode="auto">
            <a:xfrm>
              <a:off x="2614613" y="410051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FFD6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 name="Freeform 25"/>
            <p:cNvSpPr>
              <a:spLocks/>
            </p:cNvSpPr>
            <p:nvPr/>
          </p:nvSpPr>
          <p:spPr bwMode="auto">
            <a:xfrm>
              <a:off x="2757488" y="4113213"/>
              <a:ext cx="0" cy="1587"/>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solidFill>
              <a:srgbClr val="FFD6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 name="Freeform 26"/>
            <p:cNvSpPr>
              <a:spLocks/>
            </p:cNvSpPr>
            <p:nvPr/>
          </p:nvSpPr>
          <p:spPr bwMode="auto">
            <a:xfrm>
              <a:off x="2757488" y="4114800"/>
              <a:ext cx="0" cy="4762"/>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1"/>
                    <a:pt x="0" y="1"/>
                    <a:pt x="0" y="0"/>
                  </a:cubicBezTo>
                  <a:cubicBezTo>
                    <a:pt x="0" y="1"/>
                    <a:pt x="0" y="1"/>
                    <a:pt x="0" y="2"/>
                  </a:cubicBezTo>
                  <a:close/>
                </a:path>
              </a:pathLst>
            </a:custGeom>
            <a:solidFill>
              <a:srgbClr val="FFD6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 name="Freeform 27"/>
            <p:cNvSpPr>
              <a:spLocks/>
            </p:cNvSpPr>
            <p:nvPr/>
          </p:nvSpPr>
          <p:spPr bwMode="auto">
            <a:xfrm>
              <a:off x="2751138" y="409892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FFD6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6" name="Freeform 28"/>
            <p:cNvSpPr>
              <a:spLocks/>
            </p:cNvSpPr>
            <p:nvPr/>
          </p:nvSpPr>
          <p:spPr bwMode="auto">
            <a:xfrm>
              <a:off x="2611438" y="411480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FFD6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 name="Freeform 29"/>
            <p:cNvSpPr>
              <a:spLocks/>
            </p:cNvSpPr>
            <p:nvPr/>
          </p:nvSpPr>
          <p:spPr bwMode="auto">
            <a:xfrm>
              <a:off x="2611438" y="410845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FFD6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8" name="Freeform 30"/>
            <p:cNvSpPr>
              <a:spLocks/>
            </p:cNvSpPr>
            <p:nvPr/>
          </p:nvSpPr>
          <p:spPr bwMode="auto">
            <a:xfrm>
              <a:off x="2614613" y="410527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FFD6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9" name="Freeform 31"/>
            <p:cNvSpPr>
              <a:spLocks/>
            </p:cNvSpPr>
            <p:nvPr/>
          </p:nvSpPr>
          <p:spPr bwMode="auto">
            <a:xfrm>
              <a:off x="2611438" y="4110038"/>
              <a:ext cx="0" cy="3175"/>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solidFill>
              <a:srgbClr val="FFD6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 name="Freeform 32"/>
            <p:cNvSpPr>
              <a:spLocks/>
            </p:cNvSpPr>
            <p:nvPr/>
          </p:nvSpPr>
          <p:spPr bwMode="auto">
            <a:xfrm>
              <a:off x="2597151" y="4094163"/>
              <a:ext cx="173038" cy="207962"/>
            </a:xfrm>
            <a:custGeom>
              <a:avLst/>
              <a:gdLst>
                <a:gd name="T0" fmla="*/ 69 w 72"/>
                <a:gd name="T1" fmla="*/ 15 h 87"/>
                <a:gd name="T2" fmla="*/ 67 w 72"/>
                <a:gd name="T3" fmla="*/ 15 h 87"/>
                <a:gd name="T4" fmla="*/ 67 w 72"/>
                <a:gd name="T5" fmla="*/ 11 h 87"/>
                <a:gd name="T6" fmla="*/ 67 w 72"/>
                <a:gd name="T7" fmla="*/ 9 h 87"/>
                <a:gd name="T8" fmla="*/ 67 w 72"/>
                <a:gd name="T9" fmla="*/ 9 h 87"/>
                <a:gd name="T10" fmla="*/ 67 w 72"/>
                <a:gd name="T11" fmla="*/ 8 h 87"/>
                <a:gd name="T12" fmla="*/ 67 w 72"/>
                <a:gd name="T13" fmla="*/ 7 h 87"/>
                <a:gd name="T14" fmla="*/ 66 w 72"/>
                <a:gd name="T15" fmla="*/ 7 h 87"/>
                <a:gd name="T16" fmla="*/ 66 w 72"/>
                <a:gd name="T17" fmla="*/ 6 h 87"/>
                <a:gd name="T18" fmla="*/ 66 w 72"/>
                <a:gd name="T19" fmla="*/ 6 h 87"/>
                <a:gd name="T20" fmla="*/ 65 w 72"/>
                <a:gd name="T21" fmla="*/ 4 h 87"/>
                <a:gd name="T22" fmla="*/ 65 w 72"/>
                <a:gd name="T23" fmla="*/ 4 h 87"/>
                <a:gd name="T24" fmla="*/ 65 w 72"/>
                <a:gd name="T25" fmla="*/ 3 h 87"/>
                <a:gd name="T26" fmla="*/ 65 w 72"/>
                <a:gd name="T27" fmla="*/ 3 h 87"/>
                <a:gd name="T28" fmla="*/ 64 w 72"/>
                <a:gd name="T29" fmla="*/ 2 h 87"/>
                <a:gd name="T30" fmla="*/ 64 w 72"/>
                <a:gd name="T31" fmla="*/ 2 h 87"/>
                <a:gd name="T32" fmla="*/ 59 w 72"/>
                <a:gd name="T33" fmla="*/ 3 h 87"/>
                <a:gd name="T34" fmla="*/ 48 w 72"/>
                <a:gd name="T35" fmla="*/ 0 h 87"/>
                <a:gd name="T36" fmla="*/ 30 w 72"/>
                <a:gd name="T37" fmla="*/ 3 h 87"/>
                <a:gd name="T38" fmla="*/ 10 w 72"/>
                <a:gd name="T39" fmla="*/ 0 h 87"/>
                <a:gd name="T40" fmla="*/ 7 w 72"/>
                <a:gd name="T41" fmla="*/ 3 h 87"/>
                <a:gd name="T42" fmla="*/ 7 w 72"/>
                <a:gd name="T43" fmla="*/ 3 h 87"/>
                <a:gd name="T44" fmla="*/ 7 w 72"/>
                <a:gd name="T45" fmla="*/ 5 h 87"/>
                <a:gd name="T46" fmla="*/ 7 w 72"/>
                <a:gd name="T47" fmla="*/ 5 h 87"/>
                <a:gd name="T48" fmla="*/ 6 w 72"/>
                <a:gd name="T49" fmla="*/ 6 h 87"/>
                <a:gd name="T50" fmla="*/ 6 w 72"/>
                <a:gd name="T51" fmla="*/ 6 h 87"/>
                <a:gd name="T52" fmla="*/ 6 w 72"/>
                <a:gd name="T53" fmla="*/ 7 h 87"/>
                <a:gd name="T54" fmla="*/ 6 w 72"/>
                <a:gd name="T55" fmla="*/ 8 h 87"/>
                <a:gd name="T56" fmla="*/ 6 w 72"/>
                <a:gd name="T57" fmla="*/ 9 h 87"/>
                <a:gd name="T58" fmla="*/ 6 w 72"/>
                <a:gd name="T59" fmla="*/ 9 h 87"/>
                <a:gd name="T60" fmla="*/ 6 w 72"/>
                <a:gd name="T61" fmla="*/ 11 h 87"/>
                <a:gd name="T62" fmla="*/ 6 w 72"/>
                <a:gd name="T63" fmla="*/ 15 h 87"/>
                <a:gd name="T64" fmla="*/ 5 w 72"/>
                <a:gd name="T65" fmla="*/ 15 h 87"/>
                <a:gd name="T66" fmla="*/ 0 w 72"/>
                <a:gd name="T67" fmla="*/ 20 h 87"/>
                <a:gd name="T68" fmla="*/ 0 w 72"/>
                <a:gd name="T69" fmla="*/ 32 h 87"/>
                <a:gd name="T70" fmla="*/ 6 w 72"/>
                <a:gd name="T71" fmla="*/ 37 h 87"/>
                <a:gd name="T72" fmla="*/ 10 w 72"/>
                <a:gd name="T73" fmla="*/ 49 h 87"/>
                <a:gd name="T74" fmla="*/ 22 w 72"/>
                <a:gd name="T75" fmla="*/ 64 h 87"/>
                <a:gd name="T76" fmla="*/ 24 w 72"/>
                <a:gd name="T77" fmla="*/ 78 h 87"/>
                <a:gd name="T78" fmla="*/ 37 w 72"/>
                <a:gd name="T79" fmla="*/ 87 h 87"/>
                <a:gd name="T80" fmla="*/ 50 w 72"/>
                <a:gd name="T81" fmla="*/ 78 h 87"/>
                <a:gd name="T82" fmla="*/ 52 w 72"/>
                <a:gd name="T83" fmla="*/ 63 h 87"/>
                <a:gd name="T84" fmla="*/ 62 w 72"/>
                <a:gd name="T85" fmla="*/ 49 h 87"/>
                <a:gd name="T86" fmla="*/ 67 w 72"/>
                <a:gd name="T87" fmla="*/ 37 h 87"/>
                <a:gd name="T88" fmla="*/ 72 w 72"/>
                <a:gd name="T89" fmla="*/ 32 h 87"/>
                <a:gd name="T90" fmla="*/ 72 w 72"/>
                <a:gd name="T91" fmla="*/ 20 h 87"/>
                <a:gd name="T92" fmla="*/ 69 w 72"/>
                <a:gd name="T93" fmla="*/ 15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2" h="87">
                  <a:moveTo>
                    <a:pt x="69" y="15"/>
                  </a:moveTo>
                  <a:cubicBezTo>
                    <a:pt x="68" y="15"/>
                    <a:pt x="68" y="15"/>
                    <a:pt x="67" y="15"/>
                  </a:cubicBezTo>
                  <a:cubicBezTo>
                    <a:pt x="67" y="11"/>
                    <a:pt x="67" y="11"/>
                    <a:pt x="67" y="11"/>
                  </a:cubicBezTo>
                  <a:cubicBezTo>
                    <a:pt x="67" y="10"/>
                    <a:pt x="67" y="10"/>
                    <a:pt x="67" y="9"/>
                  </a:cubicBezTo>
                  <a:cubicBezTo>
                    <a:pt x="67" y="9"/>
                    <a:pt x="67" y="9"/>
                    <a:pt x="67" y="9"/>
                  </a:cubicBezTo>
                  <a:cubicBezTo>
                    <a:pt x="67" y="9"/>
                    <a:pt x="67" y="8"/>
                    <a:pt x="67" y="8"/>
                  </a:cubicBezTo>
                  <a:cubicBezTo>
                    <a:pt x="67" y="8"/>
                    <a:pt x="67" y="8"/>
                    <a:pt x="67" y="7"/>
                  </a:cubicBezTo>
                  <a:cubicBezTo>
                    <a:pt x="67" y="7"/>
                    <a:pt x="66" y="7"/>
                    <a:pt x="66" y="7"/>
                  </a:cubicBezTo>
                  <a:cubicBezTo>
                    <a:pt x="66" y="7"/>
                    <a:pt x="66" y="6"/>
                    <a:pt x="66" y="6"/>
                  </a:cubicBezTo>
                  <a:cubicBezTo>
                    <a:pt x="66" y="6"/>
                    <a:pt x="66" y="6"/>
                    <a:pt x="66" y="6"/>
                  </a:cubicBezTo>
                  <a:cubicBezTo>
                    <a:pt x="66" y="5"/>
                    <a:pt x="66" y="5"/>
                    <a:pt x="65" y="4"/>
                  </a:cubicBezTo>
                  <a:cubicBezTo>
                    <a:pt x="65" y="4"/>
                    <a:pt x="65" y="4"/>
                    <a:pt x="65" y="4"/>
                  </a:cubicBezTo>
                  <a:cubicBezTo>
                    <a:pt x="65" y="4"/>
                    <a:pt x="65" y="3"/>
                    <a:pt x="65" y="3"/>
                  </a:cubicBezTo>
                  <a:cubicBezTo>
                    <a:pt x="65" y="3"/>
                    <a:pt x="65" y="3"/>
                    <a:pt x="65" y="3"/>
                  </a:cubicBezTo>
                  <a:cubicBezTo>
                    <a:pt x="65" y="3"/>
                    <a:pt x="64" y="2"/>
                    <a:pt x="64" y="2"/>
                  </a:cubicBezTo>
                  <a:cubicBezTo>
                    <a:pt x="64" y="2"/>
                    <a:pt x="64" y="2"/>
                    <a:pt x="64" y="2"/>
                  </a:cubicBezTo>
                  <a:cubicBezTo>
                    <a:pt x="62" y="2"/>
                    <a:pt x="61" y="3"/>
                    <a:pt x="59" y="3"/>
                  </a:cubicBezTo>
                  <a:cubicBezTo>
                    <a:pt x="54" y="3"/>
                    <a:pt x="51" y="2"/>
                    <a:pt x="48" y="0"/>
                  </a:cubicBezTo>
                  <a:cubicBezTo>
                    <a:pt x="44" y="2"/>
                    <a:pt x="37" y="3"/>
                    <a:pt x="30" y="3"/>
                  </a:cubicBezTo>
                  <a:cubicBezTo>
                    <a:pt x="22" y="3"/>
                    <a:pt x="15" y="2"/>
                    <a:pt x="10" y="0"/>
                  </a:cubicBezTo>
                  <a:cubicBezTo>
                    <a:pt x="9" y="1"/>
                    <a:pt x="8" y="2"/>
                    <a:pt x="7" y="3"/>
                  </a:cubicBezTo>
                  <a:cubicBezTo>
                    <a:pt x="7" y="3"/>
                    <a:pt x="7" y="3"/>
                    <a:pt x="7" y="3"/>
                  </a:cubicBezTo>
                  <a:cubicBezTo>
                    <a:pt x="7" y="4"/>
                    <a:pt x="7" y="4"/>
                    <a:pt x="7" y="5"/>
                  </a:cubicBezTo>
                  <a:cubicBezTo>
                    <a:pt x="7" y="5"/>
                    <a:pt x="7" y="5"/>
                    <a:pt x="7" y="5"/>
                  </a:cubicBezTo>
                  <a:cubicBezTo>
                    <a:pt x="7" y="5"/>
                    <a:pt x="6" y="6"/>
                    <a:pt x="6" y="6"/>
                  </a:cubicBezTo>
                  <a:cubicBezTo>
                    <a:pt x="6" y="6"/>
                    <a:pt x="6" y="6"/>
                    <a:pt x="6" y="6"/>
                  </a:cubicBezTo>
                  <a:cubicBezTo>
                    <a:pt x="6" y="7"/>
                    <a:pt x="6" y="7"/>
                    <a:pt x="6" y="7"/>
                  </a:cubicBezTo>
                  <a:cubicBezTo>
                    <a:pt x="6" y="7"/>
                    <a:pt x="6" y="8"/>
                    <a:pt x="6" y="8"/>
                  </a:cubicBezTo>
                  <a:cubicBezTo>
                    <a:pt x="6" y="8"/>
                    <a:pt x="6" y="8"/>
                    <a:pt x="6" y="9"/>
                  </a:cubicBezTo>
                  <a:cubicBezTo>
                    <a:pt x="6" y="9"/>
                    <a:pt x="6" y="9"/>
                    <a:pt x="6" y="9"/>
                  </a:cubicBezTo>
                  <a:cubicBezTo>
                    <a:pt x="6" y="10"/>
                    <a:pt x="6" y="10"/>
                    <a:pt x="6" y="11"/>
                  </a:cubicBezTo>
                  <a:cubicBezTo>
                    <a:pt x="6" y="15"/>
                    <a:pt x="6" y="15"/>
                    <a:pt x="6" y="15"/>
                  </a:cubicBezTo>
                  <a:cubicBezTo>
                    <a:pt x="5" y="15"/>
                    <a:pt x="5" y="15"/>
                    <a:pt x="5" y="15"/>
                  </a:cubicBezTo>
                  <a:cubicBezTo>
                    <a:pt x="2" y="16"/>
                    <a:pt x="0" y="18"/>
                    <a:pt x="0" y="20"/>
                  </a:cubicBezTo>
                  <a:cubicBezTo>
                    <a:pt x="0" y="32"/>
                    <a:pt x="0" y="32"/>
                    <a:pt x="0" y="32"/>
                  </a:cubicBezTo>
                  <a:cubicBezTo>
                    <a:pt x="0" y="34"/>
                    <a:pt x="3" y="37"/>
                    <a:pt x="6" y="37"/>
                  </a:cubicBezTo>
                  <a:cubicBezTo>
                    <a:pt x="10" y="49"/>
                    <a:pt x="10" y="49"/>
                    <a:pt x="10" y="49"/>
                  </a:cubicBezTo>
                  <a:cubicBezTo>
                    <a:pt x="13" y="57"/>
                    <a:pt x="16" y="62"/>
                    <a:pt x="22" y="64"/>
                  </a:cubicBezTo>
                  <a:cubicBezTo>
                    <a:pt x="24" y="78"/>
                    <a:pt x="24" y="78"/>
                    <a:pt x="24" y="78"/>
                  </a:cubicBezTo>
                  <a:cubicBezTo>
                    <a:pt x="37" y="87"/>
                    <a:pt x="37" y="87"/>
                    <a:pt x="37" y="87"/>
                  </a:cubicBezTo>
                  <a:cubicBezTo>
                    <a:pt x="50" y="78"/>
                    <a:pt x="50" y="78"/>
                    <a:pt x="50" y="78"/>
                  </a:cubicBezTo>
                  <a:cubicBezTo>
                    <a:pt x="52" y="63"/>
                    <a:pt x="52" y="63"/>
                    <a:pt x="52" y="63"/>
                  </a:cubicBezTo>
                  <a:cubicBezTo>
                    <a:pt x="57" y="62"/>
                    <a:pt x="59" y="57"/>
                    <a:pt x="62" y="49"/>
                  </a:cubicBezTo>
                  <a:cubicBezTo>
                    <a:pt x="67" y="37"/>
                    <a:pt x="67" y="37"/>
                    <a:pt x="67" y="37"/>
                  </a:cubicBezTo>
                  <a:cubicBezTo>
                    <a:pt x="70" y="37"/>
                    <a:pt x="72" y="34"/>
                    <a:pt x="72" y="32"/>
                  </a:cubicBezTo>
                  <a:cubicBezTo>
                    <a:pt x="72" y="20"/>
                    <a:pt x="72" y="20"/>
                    <a:pt x="72" y="20"/>
                  </a:cubicBezTo>
                  <a:cubicBezTo>
                    <a:pt x="72" y="18"/>
                    <a:pt x="71" y="16"/>
                    <a:pt x="69" y="15"/>
                  </a:cubicBezTo>
                  <a:close/>
                </a:path>
              </a:pathLst>
            </a:custGeom>
            <a:solidFill>
              <a:srgbClr val="FFB9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1" name="Freeform 33"/>
            <p:cNvSpPr>
              <a:spLocks/>
            </p:cNvSpPr>
            <p:nvPr/>
          </p:nvSpPr>
          <p:spPr bwMode="auto">
            <a:xfrm>
              <a:off x="2554288" y="4754563"/>
              <a:ext cx="260350" cy="284162"/>
            </a:xfrm>
            <a:custGeom>
              <a:avLst/>
              <a:gdLst>
                <a:gd name="T0" fmla="*/ 157 w 164"/>
                <a:gd name="T1" fmla="*/ 179 h 179"/>
                <a:gd name="T2" fmla="*/ 8 w 164"/>
                <a:gd name="T3" fmla="*/ 179 h 179"/>
                <a:gd name="T4" fmla="*/ 0 w 164"/>
                <a:gd name="T5" fmla="*/ 0 h 179"/>
                <a:gd name="T6" fmla="*/ 164 w 164"/>
                <a:gd name="T7" fmla="*/ 0 h 179"/>
                <a:gd name="T8" fmla="*/ 157 w 164"/>
                <a:gd name="T9" fmla="*/ 179 h 179"/>
              </a:gdLst>
              <a:ahLst/>
              <a:cxnLst>
                <a:cxn ang="0">
                  <a:pos x="T0" y="T1"/>
                </a:cxn>
                <a:cxn ang="0">
                  <a:pos x="T2" y="T3"/>
                </a:cxn>
                <a:cxn ang="0">
                  <a:pos x="T4" y="T5"/>
                </a:cxn>
                <a:cxn ang="0">
                  <a:pos x="T6" y="T7"/>
                </a:cxn>
                <a:cxn ang="0">
                  <a:pos x="T8" y="T9"/>
                </a:cxn>
              </a:cxnLst>
              <a:rect l="0" t="0" r="r" b="b"/>
              <a:pathLst>
                <a:path w="164" h="179">
                  <a:moveTo>
                    <a:pt x="157" y="179"/>
                  </a:moveTo>
                  <a:lnTo>
                    <a:pt x="8" y="179"/>
                  </a:lnTo>
                  <a:lnTo>
                    <a:pt x="0" y="0"/>
                  </a:lnTo>
                  <a:lnTo>
                    <a:pt x="164" y="0"/>
                  </a:lnTo>
                  <a:lnTo>
                    <a:pt x="157" y="179"/>
                  </a:lnTo>
                  <a:close/>
                </a:path>
              </a:pathLst>
            </a:custGeom>
            <a:solidFill>
              <a:srgbClr val="5050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2" name="Rectangle 34"/>
            <p:cNvSpPr>
              <a:spLocks noChangeArrowheads="1"/>
            </p:cNvSpPr>
            <p:nvPr/>
          </p:nvSpPr>
          <p:spPr bwMode="auto">
            <a:xfrm>
              <a:off x="1517651" y="4244975"/>
              <a:ext cx="95250" cy="28257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 name="Freeform 35"/>
            <p:cNvSpPr>
              <a:spLocks/>
            </p:cNvSpPr>
            <p:nvPr/>
          </p:nvSpPr>
          <p:spPr bwMode="auto">
            <a:xfrm>
              <a:off x="1438276" y="5381625"/>
              <a:ext cx="119063" cy="60325"/>
            </a:xfrm>
            <a:custGeom>
              <a:avLst/>
              <a:gdLst>
                <a:gd name="T0" fmla="*/ 25 w 50"/>
                <a:gd name="T1" fmla="*/ 0 h 25"/>
                <a:gd name="T2" fmla="*/ 0 w 50"/>
                <a:gd name="T3" fmla="*/ 25 h 25"/>
                <a:gd name="T4" fmla="*/ 50 w 50"/>
                <a:gd name="T5" fmla="*/ 25 h 25"/>
                <a:gd name="T6" fmla="*/ 25 w 50"/>
                <a:gd name="T7" fmla="*/ 0 h 25"/>
              </a:gdLst>
              <a:ahLst/>
              <a:cxnLst>
                <a:cxn ang="0">
                  <a:pos x="T0" y="T1"/>
                </a:cxn>
                <a:cxn ang="0">
                  <a:pos x="T2" y="T3"/>
                </a:cxn>
                <a:cxn ang="0">
                  <a:pos x="T4" y="T5"/>
                </a:cxn>
                <a:cxn ang="0">
                  <a:pos x="T6" y="T7"/>
                </a:cxn>
              </a:cxnLst>
              <a:rect l="0" t="0" r="r" b="b"/>
              <a:pathLst>
                <a:path w="50" h="25">
                  <a:moveTo>
                    <a:pt x="25" y="0"/>
                  </a:moveTo>
                  <a:cubicBezTo>
                    <a:pt x="11" y="0"/>
                    <a:pt x="0" y="11"/>
                    <a:pt x="0" y="25"/>
                  </a:cubicBezTo>
                  <a:cubicBezTo>
                    <a:pt x="50" y="25"/>
                    <a:pt x="50" y="25"/>
                    <a:pt x="50" y="25"/>
                  </a:cubicBezTo>
                  <a:cubicBezTo>
                    <a:pt x="50" y="11"/>
                    <a:pt x="39" y="0"/>
                    <a:pt x="25"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 name="Freeform 36"/>
            <p:cNvSpPr>
              <a:spLocks/>
            </p:cNvSpPr>
            <p:nvPr/>
          </p:nvSpPr>
          <p:spPr bwMode="auto">
            <a:xfrm>
              <a:off x="1570038" y="5381625"/>
              <a:ext cx="119063" cy="60325"/>
            </a:xfrm>
            <a:custGeom>
              <a:avLst/>
              <a:gdLst>
                <a:gd name="T0" fmla="*/ 25 w 50"/>
                <a:gd name="T1" fmla="*/ 0 h 25"/>
                <a:gd name="T2" fmla="*/ 0 w 50"/>
                <a:gd name="T3" fmla="*/ 25 h 25"/>
                <a:gd name="T4" fmla="*/ 50 w 50"/>
                <a:gd name="T5" fmla="*/ 25 h 25"/>
                <a:gd name="T6" fmla="*/ 25 w 50"/>
                <a:gd name="T7" fmla="*/ 0 h 25"/>
              </a:gdLst>
              <a:ahLst/>
              <a:cxnLst>
                <a:cxn ang="0">
                  <a:pos x="T0" y="T1"/>
                </a:cxn>
                <a:cxn ang="0">
                  <a:pos x="T2" y="T3"/>
                </a:cxn>
                <a:cxn ang="0">
                  <a:pos x="T4" y="T5"/>
                </a:cxn>
                <a:cxn ang="0">
                  <a:pos x="T6" y="T7"/>
                </a:cxn>
              </a:cxnLst>
              <a:rect l="0" t="0" r="r" b="b"/>
              <a:pathLst>
                <a:path w="50" h="25">
                  <a:moveTo>
                    <a:pt x="25" y="0"/>
                  </a:moveTo>
                  <a:cubicBezTo>
                    <a:pt x="11" y="0"/>
                    <a:pt x="0" y="11"/>
                    <a:pt x="0" y="25"/>
                  </a:cubicBezTo>
                  <a:cubicBezTo>
                    <a:pt x="50" y="25"/>
                    <a:pt x="50" y="25"/>
                    <a:pt x="50" y="25"/>
                  </a:cubicBezTo>
                  <a:cubicBezTo>
                    <a:pt x="50" y="11"/>
                    <a:pt x="39" y="0"/>
                    <a:pt x="25"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 name="Freeform 37"/>
            <p:cNvSpPr>
              <a:spLocks/>
            </p:cNvSpPr>
            <p:nvPr/>
          </p:nvSpPr>
          <p:spPr bwMode="auto">
            <a:xfrm>
              <a:off x="1481138" y="4000500"/>
              <a:ext cx="184150" cy="222250"/>
            </a:xfrm>
            <a:custGeom>
              <a:avLst/>
              <a:gdLst>
                <a:gd name="T0" fmla="*/ 69 w 77"/>
                <a:gd name="T1" fmla="*/ 53 h 93"/>
                <a:gd name="T2" fmla="*/ 27 w 77"/>
                <a:gd name="T3" fmla="*/ 87 h 93"/>
                <a:gd name="T4" fmla="*/ 7 w 77"/>
                <a:gd name="T5" fmla="*/ 36 h 93"/>
                <a:gd name="T6" fmla="*/ 54 w 77"/>
                <a:gd name="T7" fmla="*/ 6 h 93"/>
                <a:gd name="T8" fmla="*/ 69 w 77"/>
                <a:gd name="T9" fmla="*/ 53 h 93"/>
              </a:gdLst>
              <a:ahLst/>
              <a:cxnLst>
                <a:cxn ang="0">
                  <a:pos x="T0" y="T1"/>
                </a:cxn>
                <a:cxn ang="0">
                  <a:pos x="T2" y="T3"/>
                </a:cxn>
                <a:cxn ang="0">
                  <a:pos x="T4" y="T5"/>
                </a:cxn>
                <a:cxn ang="0">
                  <a:pos x="T6" y="T7"/>
                </a:cxn>
                <a:cxn ang="0">
                  <a:pos x="T8" y="T9"/>
                </a:cxn>
              </a:cxnLst>
              <a:rect l="0" t="0" r="r" b="b"/>
              <a:pathLst>
                <a:path w="77" h="93">
                  <a:moveTo>
                    <a:pt x="69" y="53"/>
                  </a:moveTo>
                  <a:cubicBezTo>
                    <a:pt x="62" y="75"/>
                    <a:pt x="45" y="93"/>
                    <a:pt x="27" y="87"/>
                  </a:cubicBezTo>
                  <a:cubicBezTo>
                    <a:pt x="9" y="81"/>
                    <a:pt x="0" y="58"/>
                    <a:pt x="7" y="36"/>
                  </a:cubicBezTo>
                  <a:cubicBezTo>
                    <a:pt x="15" y="14"/>
                    <a:pt x="35" y="0"/>
                    <a:pt x="54" y="6"/>
                  </a:cubicBezTo>
                  <a:cubicBezTo>
                    <a:pt x="72" y="12"/>
                    <a:pt x="77" y="31"/>
                    <a:pt x="69" y="5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 name="Freeform 38"/>
            <p:cNvSpPr>
              <a:spLocks/>
            </p:cNvSpPr>
            <p:nvPr/>
          </p:nvSpPr>
          <p:spPr bwMode="auto">
            <a:xfrm>
              <a:off x="1457326" y="3976688"/>
              <a:ext cx="182563" cy="207962"/>
            </a:xfrm>
            <a:custGeom>
              <a:avLst/>
              <a:gdLst>
                <a:gd name="T0" fmla="*/ 65 w 76"/>
                <a:gd name="T1" fmla="*/ 28 h 87"/>
                <a:gd name="T2" fmla="*/ 58 w 76"/>
                <a:gd name="T3" fmla="*/ 78 h 87"/>
                <a:gd name="T4" fmla="*/ 11 w 76"/>
                <a:gd name="T5" fmla="*/ 60 h 87"/>
                <a:gd name="T6" fmla="*/ 17 w 76"/>
                <a:gd name="T7" fmla="*/ 9 h 87"/>
                <a:gd name="T8" fmla="*/ 65 w 76"/>
                <a:gd name="T9" fmla="*/ 28 h 87"/>
              </a:gdLst>
              <a:ahLst/>
              <a:cxnLst>
                <a:cxn ang="0">
                  <a:pos x="T0" y="T1"/>
                </a:cxn>
                <a:cxn ang="0">
                  <a:pos x="T2" y="T3"/>
                </a:cxn>
                <a:cxn ang="0">
                  <a:pos x="T4" y="T5"/>
                </a:cxn>
                <a:cxn ang="0">
                  <a:pos x="T6" y="T7"/>
                </a:cxn>
                <a:cxn ang="0">
                  <a:pos x="T8" y="T9"/>
                </a:cxn>
              </a:cxnLst>
              <a:rect l="0" t="0" r="r" b="b"/>
              <a:pathLst>
                <a:path w="76" h="87">
                  <a:moveTo>
                    <a:pt x="65" y="28"/>
                  </a:moveTo>
                  <a:cubicBezTo>
                    <a:pt x="76" y="47"/>
                    <a:pt x="73" y="69"/>
                    <a:pt x="58" y="78"/>
                  </a:cubicBezTo>
                  <a:cubicBezTo>
                    <a:pt x="43" y="87"/>
                    <a:pt x="22" y="79"/>
                    <a:pt x="11" y="60"/>
                  </a:cubicBezTo>
                  <a:cubicBezTo>
                    <a:pt x="0" y="40"/>
                    <a:pt x="3" y="18"/>
                    <a:pt x="17" y="9"/>
                  </a:cubicBezTo>
                  <a:cubicBezTo>
                    <a:pt x="32" y="0"/>
                    <a:pt x="53" y="9"/>
                    <a:pt x="65" y="28"/>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 name="Freeform 39"/>
            <p:cNvSpPr>
              <a:spLocks/>
            </p:cNvSpPr>
            <p:nvPr/>
          </p:nvSpPr>
          <p:spPr bwMode="auto">
            <a:xfrm>
              <a:off x="1517651" y="4167188"/>
              <a:ext cx="95250" cy="101600"/>
            </a:xfrm>
            <a:custGeom>
              <a:avLst/>
              <a:gdLst>
                <a:gd name="T0" fmla="*/ 60 w 60"/>
                <a:gd name="T1" fmla="*/ 49 h 64"/>
                <a:gd name="T2" fmla="*/ 30 w 60"/>
                <a:gd name="T3" fmla="*/ 64 h 64"/>
                <a:gd name="T4" fmla="*/ 0 w 60"/>
                <a:gd name="T5" fmla="*/ 49 h 64"/>
                <a:gd name="T6" fmla="*/ 0 w 60"/>
                <a:gd name="T7" fmla="*/ 0 h 64"/>
                <a:gd name="T8" fmla="*/ 60 w 60"/>
                <a:gd name="T9" fmla="*/ 0 h 64"/>
                <a:gd name="T10" fmla="*/ 60 w 60"/>
                <a:gd name="T11" fmla="*/ 49 h 64"/>
              </a:gdLst>
              <a:ahLst/>
              <a:cxnLst>
                <a:cxn ang="0">
                  <a:pos x="T0" y="T1"/>
                </a:cxn>
                <a:cxn ang="0">
                  <a:pos x="T2" y="T3"/>
                </a:cxn>
                <a:cxn ang="0">
                  <a:pos x="T4" y="T5"/>
                </a:cxn>
                <a:cxn ang="0">
                  <a:pos x="T6" y="T7"/>
                </a:cxn>
                <a:cxn ang="0">
                  <a:pos x="T8" y="T9"/>
                </a:cxn>
                <a:cxn ang="0">
                  <a:pos x="T10" y="T11"/>
                </a:cxn>
              </a:cxnLst>
              <a:rect l="0" t="0" r="r" b="b"/>
              <a:pathLst>
                <a:path w="60" h="64">
                  <a:moveTo>
                    <a:pt x="60" y="49"/>
                  </a:moveTo>
                  <a:lnTo>
                    <a:pt x="30" y="64"/>
                  </a:lnTo>
                  <a:lnTo>
                    <a:pt x="0" y="49"/>
                  </a:lnTo>
                  <a:lnTo>
                    <a:pt x="0" y="0"/>
                  </a:lnTo>
                  <a:lnTo>
                    <a:pt x="60" y="0"/>
                  </a:lnTo>
                  <a:lnTo>
                    <a:pt x="60" y="49"/>
                  </a:lnTo>
                  <a:close/>
                </a:path>
              </a:pathLst>
            </a:custGeom>
            <a:solidFill>
              <a:srgbClr val="FFB9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 name="Freeform 40"/>
            <p:cNvSpPr>
              <a:spLocks/>
            </p:cNvSpPr>
            <p:nvPr/>
          </p:nvSpPr>
          <p:spPr bwMode="auto">
            <a:xfrm>
              <a:off x="1538288" y="4268788"/>
              <a:ext cx="53975" cy="373062"/>
            </a:xfrm>
            <a:custGeom>
              <a:avLst/>
              <a:gdLst>
                <a:gd name="T0" fmla="*/ 26 w 34"/>
                <a:gd name="T1" fmla="*/ 18 h 235"/>
                <a:gd name="T2" fmla="*/ 34 w 34"/>
                <a:gd name="T3" fmla="*/ 13 h 235"/>
                <a:gd name="T4" fmla="*/ 17 w 34"/>
                <a:gd name="T5" fmla="*/ 0 h 235"/>
                <a:gd name="T6" fmla="*/ 0 w 34"/>
                <a:gd name="T7" fmla="*/ 13 h 235"/>
                <a:gd name="T8" fmla="*/ 8 w 34"/>
                <a:gd name="T9" fmla="*/ 18 h 235"/>
                <a:gd name="T10" fmla="*/ 6 w 34"/>
                <a:gd name="T11" fmla="*/ 217 h 235"/>
                <a:gd name="T12" fmla="*/ 17 w 34"/>
                <a:gd name="T13" fmla="*/ 235 h 235"/>
                <a:gd name="T14" fmla="*/ 26 w 34"/>
                <a:gd name="T15" fmla="*/ 217 h 235"/>
                <a:gd name="T16" fmla="*/ 26 w 34"/>
                <a:gd name="T17" fmla="*/ 18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 h="235">
                  <a:moveTo>
                    <a:pt x="26" y="18"/>
                  </a:moveTo>
                  <a:lnTo>
                    <a:pt x="34" y="13"/>
                  </a:lnTo>
                  <a:lnTo>
                    <a:pt x="17" y="0"/>
                  </a:lnTo>
                  <a:lnTo>
                    <a:pt x="0" y="13"/>
                  </a:lnTo>
                  <a:lnTo>
                    <a:pt x="8" y="18"/>
                  </a:lnTo>
                  <a:lnTo>
                    <a:pt x="6" y="217"/>
                  </a:lnTo>
                  <a:lnTo>
                    <a:pt x="17" y="235"/>
                  </a:lnTo>
                  <a:lnTo>
                    <a:pt x="26" y="217"/>
                  </a:lnTo>
                  <a:lnTo>
                    <a:pt x="26"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 name="Freeform 41"/>
            <p:cNvSpPr>
              <a:spLocks/>
            </p:cNvSpPr>
            <p:nvPr/>
          </p:nvSpPr>
          <p:spPr bwMode="auto">
            <a:xfrm>
              <a:off x="1292226" y="4273550"/>
              <a:ext cx="203200" cy="520700"/>
            </a:xfrm>
            <a:custGeom>
              <a:avLst/>
              <a:gdLst>
                <a:gd name="T0" fmla="*/ 85 w 85"/>
                <a:gd name="T1" fmla="*/ 9 h 218"/>
                <a:gd name="T2" fmla="*/ 51 w 85"/>
                <a:gd name="T3" fmla="*/ 0 h 218"/>
                <a:gd name="T4" fmla="*/ 0 w 85"/>
                <a:gd name="T5" fmla="*/ 218 h 218"/>
                <a:gd name="T6" fmla="*/ 35 w 85"/>
                <a:gd name="T7" fmla="*/ 218 h 218"/>
                <a:gd name="T8" fmla="*/ 85 w 85"/>
                <a:gd name="T9" fmla="*/ 9 h 218"/>
              </a:gdLst>
              <a:ahLst/>
              <a:cxnLst>
                <a:cxn ang="0">
                  <a:pos x="T0" y="T1"/>
                </a:cxn>
                <a:cxn ang="0">
                  <a:pos x="T2" y="T3"/>
                </a:cxn>
                <a:cxn ang="0">
                  <a:pos x="T4" y="T5"/>
                </a:cxn>
                <a:cxn ang="0">
                  <a:pos x="T6" y="T7"/>
                </a:cxn>
                <a:cxn ang="0">
                  <a:pos x="T8" y="T9"/>
                </a:cxn>
              </a:cxnLst>
              <a:rect l="0" t="0" r="r" b="b"/>
              <a:pathLst>
                <a:path w="85" h="218">
                  <a:moveTo>
                    <a:pt x="85" y="9"/>
                  </a:moveTo>
                  <a:cubicBezTo>
                    <a:pt x="74" y="6"/>
                    <a:pt x="62" y="3"/>
                    <a:pt x="51" y="0"/>
                  </a:cubicBezTo>
                  <a:cubicBezTo>
                    <a:pt x="19" y="71"/>
                    <a:pt x="8" y="141"/>
                    <a:pt x="0" y="218"/>
                  </a:cubicBezTo>
                  <a:cubicBezTo>
                    <a:pt x="35" y="218"/>
                    <a:pt x="35" y="218"/>
                    <a:pt x="35" y="218"/>
                  </a:cubicBezTo>
                  <a:cubicBezTo>
                    <a:pt x="43" y="144"/>
                    <a:pt x="53" y="77"/>
                    <a:pt x="85" y="9"/>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 name="Freeform 42"/>
            <p:cNvSpPr>
              <a:spLocks/>
            </p:cNvSpPr>
            <p:nvPr/>
          </p:nvSpPr>
          <p:spPr bwMode="auto">
            <a:xfrm>
              <a:off x="1636713" y="4273550"/>
              <a:ext cx="201613" cy="520700"/>
            </a:xfrm>
            <a:custGeom>
              <a:avLst/>
              <a:gdLst>
                <a:gd name="T0" fmla="*/ 0 w 84"/>
                <a:gd name="T1" fmla="*/ 9 h 218"/>
                <a:gd name="T2" fmla="*/ 33 w 84"/>
                <a:gd name="T3" fmla="*/ 0 h 218"/>
                <a:gd name="T4" fmla="*/ 84 w 84"/>
                <a:gd name="T5" fmla="*/ 218 h 218"/>
                <a:gd name="T6" fmla="*/ 50 w 84"/>
                <a:gd name="T7" fmla="*/ 218 h 218"/>
                <a:gd name="T8" fmla="*/ 0 w 84"/>
                <a:gd name="T9" fmla="*/ 9 h 218"/>
              </a:gdLst>
              <a:ahLst/>
              <a:cxnLst>
                <a:cxn ang="0">
                  <a:pos x="T0" y="T1"/>
                </a:cxn>
                <a:cxn ang="0">
                  <a:pos x="T2" y="T3"/>
                </a:cxn>
                <a:cxn ang="0">
                  <a:pos x="T4" y="T5"/>
                </a:cxn>
                <a:cxn ang="0">
                  <a:pos x="T6" y="T7"/>
                </a:cxn>
                <a:cxn ang="0">
                  <a:pos x="T8" y="T9"/>
                </a:cxn>
              </a:cxnLst>
              <a:rect l="0" t="0" r="r" b="b"/>
              <a:pathLst>
                <a:path w="84" h="218">
                  <a:moveTo>
                    <a:pt x="0" y="9"/>
                  </a:moveTo>
                  <a:cubicBezTo>
                    <a:pt x="11" y="6"/>
                    <a:pt x="22" y="3"/>
                    <a:pt x="33" y="0"/>
                  </a:cubicBezTo>
                  <a:cubicBezTo>
                    <a:pt x="66" y="71"/>
                    <a:pt x="77" y="141"/>
                    <a:pt x="84" y="218"/>
                  </a:cubicBezTo>
                  <a:cubicBezTo>
                    <a:pt x="50" y="218"/>
                    <a:pt x="50" y="218"/>
                    <a:pt x="50" y="218"/>
                  </a:cubicBezTo>
                  <a:cubicBezTo>
                    <a:pt x="42" y="144"/>
                    <a:pt x="31" y="77"/>
                    <a:pt x="0" y="9"/>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 name="Freeform 43"/>
            <p:cNvSpPr>
              <a:spLocks/>
            </p:cNvSpPr>
            <p:nvPr/>
          </p:nvSpPr>
          <p:spPr bwMode="auto">
            <a:xfrm>
              <a:off x="1441451" y="4843463"/>
              <a:ext cx="119063" cy="549275"/>
            </a:xfrm>
            <a:custGeom>
              <a:avLst/>
              <a:gdLst>
                <a:gd name="T0" fmla="*/ 63 w 75"/>
                <a:gd name="T1" fmla="*/ 346 h 346"/>
                <a:gd name="T2" fmla="*/ 9 w 75"/>
                <a:gd name="T3" fmla="*/ 346 h 346"/>
                <a:gd name="T4" fmla="*/ 0 w 75"/>
                <a:gd name="T5" fmla="*/ 0 h 346"/>
                <a:gd name="T6" fmla="*/ 75 w 75"/>
                <a:gd name="T7" fmla="*/ 0 h 346"/>
                <a:gd name="T8" fmla="*/ 63 w 75"/>
                <a:gd name="T9" fmla="*/ 346 h 346"/>
              </a:gdLst>
              <a:ahLst/>
              <a:cxnLst>
                <a:cxn ang="0">
                  <a:pos x="T0" y="T1"/>
                </a:cxn>
                <a:cxn ang="0">
                  <a:pos x="T2" y="T3"/>
                </a:cxn>
                <a:cxn ang="0">
                  <a:pos x="T4" y="T5"/>
                </a:cxn>
                <a:cxn ang="0">
                  <a:pos x="T6" y="T7"/>
                </a:cxn>
                <a:cxn ang="0">
                  <a:pos x="T8" y="T9"/>
                </a:cxn>
              </a:cxnLst>
              <a:rect l="0" t="0" r="r" b="b"/>
              <a:pathLst>
                <a:path w="75" h="346">
                  <a:moveTo>
                    <a:pt x="63" y="346"/>
                  </a:moveTo>
                  <a:lnTo>
                    <a:pt x="9" y="346"/>
                  </a:lnTo>
                  <a:lnTo>
                    <a:pt x="0" y="0"/>
                  </a:lnTo>
                  <a:lnTo>
                    <a:pt x="75" y="0"/>
                  </a:lnTo>
                  <a:lnTo>
                    <a:pt x="63" y="346"/>
                  </a:lnTo>
                  <a:close/>
                </a:path>
              </a:pathLst>
            </a:custGeom>
            <a:solidFill>
              <a:srgbClr val="EB3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 name="Freeform 44"/>
            <p:cNvSpPr>
              <a:spLocks/>
            </p:cNvSpPr>
            <p:nvPr/>
          </p:nvSpPr>
          <p:spPr bwMode="auto">
            <a:xfrm>
              <a:off x="1565276" y="4843463"/>
              <a:ext cx="122238" cy="549275"/>
            </a:xfrm>
            <a:custGeom>
              <a:avLst/>
              <a:gdLst>
                <a:gd name="T0" fmla="*/ 68 w 77"/>
                <a:gd name="T1" fmla="*/ 346 h 346"/>
                <a:gd name="T2" fmla="*/ 14 w 77"/>
                <a:gd name="T3" fmla="*/ 346 h 346"/>
                <a:gd name="T4" fmla="*/ 0 w 77"/>
                <a:gd name="T5" fmla="*/ 0 h 346"/>
                <a:gd name="T6" fmla="*/ 77 w 77"/>
                <a:gd name="T7" fmla="*/ 0 h 346"/>
                <a:gd name="T8" fmla="*/ 68 w 77"/>
                <a:gd name="T9" fmla="*/ 346 h 346"/>
              </a:gdLst>
              <a:ahLst/>
              <a:cxnLst>
                <a:cxn ang="0">
                  <a:pos x="T0" y="T1"/>
                </a:cxn>
                <a:cxn ang="0">
                  <a:pos x="T2" y="T3"/>
                </a:cxn>
                <a:cxn ang="0">
                  <a:pos x="T4" y="T5"/>
                </a:cxn>
                <a:cxn ang="0">
                  <a:pos x="T6" y="T7"/>
                </a:cxn>
                <a:cxn ang="0">
                  <a:pos x="T8" y="T9"/>
                </a:cxn>
              </a:cxnLst>
              <a:rect l="0" t="0" r="r" b="b"/>
              <a:pathLst>
                <a:path w="77" h="346">
                  <a:moveTo>
                    <a:pt x="68" y="346"/>
                  </a:moveTo>
                  <a:lnTo>
                    <a:pt x="14" y="346"/>
                  </a:lnTo>
                  <a:lnTo>
                    <a:pt x="0" y="0"/>
                  </a:lnTo>
                  <a:lnTo>
                    <a:pt x="77" y="0"/>
                  </a:lnTo>
                  <a:lnTo>
                    <a:pt x="68" y="346"/>
                  </a:lnTo>
                  <a:close/>
                </a:path>
              </a:pathLst>
            </a:custGeom>
            <a:solidFill>
              <a:srgbClr val="EB3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 name="Freeform 45"/>
            <p:cNvSpPr>
              <a:spLocks/>
            </p:cNvSpPr>
            <p:nvPr/>
          </p:nvSpPr>
          <p:spPr bwMode="auto">
            <a:xfrm>
              <a:off x="1304926" y="4794250"/>
              <a:ext cx="58738" cy="68262"/>
            </a:xfrm>
            <a:custGeom>
              <a:avLst/>
              <a:gdLst>
                <a:gd name="T0" fmla="*/ 0 w 25"/>
                <a:gd name="T1" fmla="*/ 0 h 28"/>
                <a:gd name="T2" fmla="*/ 0 w 25"/>
                <a:gd name="T3" fmla="*/ 15 h 28"/>
                <a:gd name="T4" fmla="*/ 13 w 25"/>
                <a:gd name="T5" fmla="*/ 28 h 28"/>
                <a:gd name="T6" fmla="*/ 25 w 25"/>
                <a:gd name="T7" fmla="*/ 15 h 28"/>
                <a:gd name="T8" fmla="*/ 25 w 25"/>
                <a:gd name="T9" fmla="*/ 0 h 28"/>
                <a:gd name="T10" fmla="*/ 0 w 25"/>
                <a:gd name="T11" fmla="*/ 0 h 28"/>
              </a:gdLst>
              <a:ahLst/>
              <a:cxnLst>
                <a:cxn ang="0">
                  <a:pos x="T0" y="T1"/>
                </a:cxn>
                <a:cxn ang="0">
                  <a:pos x="T2" y="T3"/>
                </a:cxn>
                <a:cxn ang="0">
                  <a:pos x="T4" y="T5"/>
                </a:cxn>
                <a:cxn ang="0">
                  <a:pos x="T6" y="T7"/>
                </a:cxn>
                <a:cxn ang="0">
                  <a:pos x="T8" y="T9"/>
                </a:cxn>
                <a:cxn ang="0">
                  <a:pos x="T10" y="T11"/>
                </a:cxn>
              </a:cxnLst>
              <a:rect l="0" t="0" r="r" b="b"/>
              <a:pathLst>
                <a:path w="25" h="28">
                  <a:moveTo>
                    <a:pt x="0" y="0"/>
                  </a:moveTo>
                  <a:cubicBezTo>
                    <a:pt x="0" y="15"/>
                    <a:pt x="0" y="15"/>
                    <a:pt x="0" y="15"/>
                  </a:cubicBezTo>
                  <a:cubicBezTo>
                    <a:pt x="0" y="22"/>
                    <a:pt x="6" y="28"/>
                    <a:pt x="13" y="28"/>
                  </a:cubicBezTo>
                  <a:cubicBezTo>
                    <a:pt x="20" y="28"/>
                    <a:pt x="25" y="22"/>
                    <a:pt x="25" y="15"/>
                  </a:cubicBezTo>
                  <a:cubicBezTo>
                    <a:pt x="25" y="0"/>
                    <a:pt x="25" y="0"/>
                    <a:pt x="25" y="0"/>
                  </a:cubicBezTo>
                  <a:lnTo>
                    <a:pt x="0" y="0"/>
                  </a:lnTo>
                  <a:close/>
                </a:path>
              </a:pathLst>
            </a:custGeom>
            <a:solidFill>
              <a:srgbClr val="FFB9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 name="Freeform 46"/>
            <p:cNvSpPr>
              <a:spLocks/>
            </p:cNvSpPr>
            <p:nvPr/>
          </p:nvSpPr>
          <p:spPr bwMode="auto">
            <a:xfrm>
              <a:off x="1766888" y="4794250"/>
              <a:ext cx="61913" cy="68262"/>
            </a:xfrm>
            <a:custGeom>
              <a:avLst/>
              <a:gdLst>
                <a:gd name="T0" fmla="*/ 0 w 26"/>
                <a:gd name="T1" fmla="*/ 0 h 28"/>
                <a:gd name="T2" fmla="*/ 0 w 26"/>
                <a:gd name="T3" fmla="*/ 15 h 28"/>
                <a:gd name="T4" fmla="*/ 13 w 26"/>
                <a:gd name="T5" fmla="*/ 28 h 28"/>
                <a:gd name="T6" fmla="*/ 26 w 26"/>
                <a:gd name="T7" fmla="*/ 15 h 28"/>
                <a:gd name="T8" fmla="*/ 26 w 26"/>
                <a:gd name="T9" fmla="*/ 0 h 28"/>
                <a:gd name="T10" fmla="*/ 0 w 26"/>
                <a:gd name="T11" fmla="*/ 0 h 28"/>
              </a:gdLst>
              <a:ahLst/>
              <a:cxnLst>
                <a:cxn ang="0">
                  <a:pos x="T0" y="T1"/>
                </a:cxn>
                <a:cxn ang="0">
                  <a:pos x="T2" y="T3"/>
                </a:cxn>
                <a:cxn ang="0">
                  <a:pos x="T4" y="T5"/>
                </a:cxn>
                <a:cxn ang="0">
                  <a:pos x="T6" y="T7"/>
                </a:cxn>
                <a:cxn ang="0">
                  <a:pos x="T8" y="T9"/>
                </a:cxn>
                <a:cxn ang="0">
                  <a:pos x="T10" y="T11"/>
                </a:cxn>
              </a:cxnLst>
              <a:rect l="0" t="0" r="r" b="b"/>
              <a:pathLst>
                <a:path w="26" h="28">
                  <a:moveTo>
                    <a:pt x="0" y="0"/>
                  </a:moveTo>
                  <a:cubicBezTo>
                    <a:pt x="0" y="15"/>
                    <a:pt x="0" y="15"/>
                    <a:pt x="0" y="15"/>
                  </a:cubicBezTo>
                  <a:cubicBezTo>
                    <a:pt x="0" y="22"/>
                    <a:pt x="6" y="28"/>
                    <a:pt x="13" y="28"/>
                  </a:cubicBezTo>
                  <a:cubicBezTo>
                    <a:pt x="20" y="28"/>
                    <a:pt x="26" y="22"/>
                    <a:pt x="26" y="15"/>
                  </a:cubicBezTo>
                  <a:cubicBezTo>
                    <a:pt x="26" y="0"/>
                    <a:pt x="26" y="0"/>
                    <a:pt x="26" y="0"/>
                  </a:cubicBezTo>
                  <a:lnTo>
                    <a:pt x="0" y="0"/>
                  </a:lnTo>
                  <a:close/>
                </a:path>
              </a:pathLst>
            </a:custGeom>
            <a:solidFill>
              <a:srgbClr val="FFB9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 name="Freeform 47"/>
            <p:cNvSpPr>
              <a:spLocks/>
            </p:cNvSpPr>
            <p:nvPr/>
          </p:nvSpPr>
          <p:spPr bwMode="auto">
            <a:xfrm>
              <a:off x="1411288" y="4244975"/>
              <a:ext cx="304800" cy="598487"/>
            </a:xfrm>
            <a:custGeom>
              <a:avLst/>
              <a:gdLst>
                <a:gd name="T0" fmla="*/ 127 w 192"/>
                <a:gd name="T1" fmla="*/ 0 h 377"/>
                <a:gd name="T2" fmla="*/ 97 w 192"/>
                <a:gd name="T3" fmla="*/ 235 h 377"/>
                <a:gd name="T4" fmla="*/ 67 w 192"/>
                <a:gd name="T5" fmla="*/ 0 h 377"/>
                <a:gd name="T6" fmla="*/ 0 w 192"/>
                <a:gd name="T7" fmla="*/ 18 h 377"/>
                <a:gd name="T8" fmla="*/ 5 w 192"/>
                <a:gd name="T9" fmla="*/ 377 h 377"/>
                <a:gd name="T10" fmla="*/ 189 w 192"/>
                <a:gd name="T11" fmla="*/ 377 h 377"/>
                <a:gd name="T12" fmla="*/ 192 w 192"/>
                <a:gd name="T13" fmla="*/ 18 h 377"/>
                <a:gd name="T14" fmla="*/ 127 w 192"/>
                <a:gd name="T15" fmla="*/ 0 h 37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2" h="377">
                  <a:moveTo>
                    <a:pt x="127" y="0"/>
                  </a:moveTo>
                  <a:lnTo>
                    <a:pt x="97" y="235"/>
                  </a:lnTo>
                  <a:lnTo>
                    <a:pt x="67" y="0"/>
                  </a:lnTo>
                  <a:lnTo>
                    <a:pt x="0" y="18"/>
                  </a:lnTo>
                  <a:lnTo>
                    <a:pt x="5" y="377"/>
                  </a:lnTo>
                  <a:lnTo>
                    <a:pt x="189" y="377"/>
                  </a:lnTo>
                  <a:lnTo>
                    <a:pt x="192" y="18"/>
                  </a:lnTo>
                  <a:lnTo>
                    <a:pt x="12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 name="Freeform 48"/>
            <p:cNvSpPr>
              <a:spLocks/>
            </p:cNvSpPr>
            <p:nvPr/>
          </p:nvSpPr>
          <p:spPr bwMode="auto">
            <a:xfrm>
              <a:off x="1641476" y="4075113"/>
              <a:ext cx="0" cy="1587"/>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solidFill>
              <a:srgbClr val="FFD6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8" name="Freeform 49"/>
            <p:cNvSpPr>
              <a:spLocks/>
            </p:cNvSpPr>
            <p:nvPr/>
          </p:nvSpPr>
          <p:spPr bwMode="auto">
            <a:xfrm>
              <a:off x="1641476" y="407193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FFD6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9" name="Freeform 50"/>
            <p:cNvSpPr>
              <a:spLocks/>
            </p:cNvSpPr>
            <p:nvPr/>
          </p:nvSpPr>
          <p:spPr bwMode="auto">
            <a:xfrm>
              <a:off x="1636713" y="406558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FFD6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0" name="Freeform 51"/>
            <p:cNvSpPr>
              <a:spLocks/>
            </p:cNvSpPr>
            <p:nvPr/>
          </p:nvSpPr>
          <p:spPr bwMode="auto">
            <a:xfrm>
              <a:off x="1639888" y="406717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FFD6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1" name="Freeform 52"/>
            <p:cNvSpPr>
              <a:spLocks/>
            </p:cNvSpPr>
            <p:nvPr/>
          </p:nvSpPr>
          <p:spPr bwMode="auto">
            <a:xfrm>
              <a:off x="1489076" y="406558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FFD6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2" name="Freeform 53"/>
            <p:cNvSpPr>
              <a:spLocks/>
            </p:cNvSpPr>
            <p:nvPr/>
          </p:nvSpPr>
          <p:spPr bwMode="auto">
            <a:xfrm>
              <a:off x="1641476" y="4076700"/>
              <a:ext cx="0" cy="3175"/>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solidFill>
              <a:srgbClr val="FFD6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 name="Freeform 54"/>
            <p:cNvSpPr>
              <a:spLocks/>
            </p:cNvSpPr>
            <p:nvPr/>
          </p:nvSpPr>
          <p:spPr bwMode="auto">
            <a:xfrm>
              <a:off x="1641476" y="4081463"/>
              <a:ext cx="0" cy="3175"/>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solidFill>
              <a:srgbClr val="FFD6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 name="Rectangle 55"/>
            <p:cNvSpPr>
              <a:spLocks noChangeArrowheads="1"/>
            </p:cNvSpPr>
            <p:nvPr/>
          </p:nvSpPr>
          <p:spPr bwMode="auto">
            <a:xfrm>
              <a:off x="1635126" y="4062413"/>
              <a:ext cx="1588" cy="1587"/>
            </a:xfrm>
            <a:prstGeom prst="rect">
              <a:avLst/>
            </a:prstGeom>
            <a:solidFill>
              <a:srgbClr val="FFD60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 name="Freeform 56"/>
            <p:cNvSpPr>
              <a:spLocks/>
            </p:cNvSpPr>
            <p:nvPr/>
          </p:nvSpPr>
          <p:spPr bwMode="auto">
            <a:xfrm>
              <a:off x="1484313" y="407987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FFD6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 name="Freeform 57"/>
            <p:cNvSpPr>
              <a:spLocks/>
            </p:cNvSpPr>
            <p:nvPr/>
          </p:nvSpPr>
          <p:spPr bwMode="auto">
            <a:xfrm>
              <a:off x="1485901" y="407193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FFD6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 name="Freeform 58"/>
            <p:cNvSpPr>
              <a:spLocks/>
            </p:cNvSpPr>
            <p:nvPr/>
          </p:nvSpPr>
          <p:spPr bwMode="auto">
            <a:xfrm>
              <a:off x="1485901" y="4067175"/>
              <a:ext cx="0" cy="3175"/>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solidFill>
              <a:srgbClr val="FFD6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 name="Freeform 59"/>
            <p:cNvSpPr>
              <a:spLocks/>
            </p:cNvSpPr>
            <p:nvPr/>
          </p:nvSpPr>
          <p:spPr bwMode="auto">
            <a:xfrm>
              <a:off x="1484313" y="4075113"/>
              <a:ext cx="0" cy="1587"/>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solidFill>
              <a:srgbClr val="FFD6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 name="Freeform 60"/>
            <p:cNvSpPr>
              <a:spLocks/>
            </p:cNvSpPr>
            <p:nvPr/>
          </p:nvSpPr>
          <p:spPr bwMode="auto">
            <a:xfrm>
              <a:off x="1470026" y="4056063"/>
              <a:ext cx="185738" cy="166687"/>
            </a:xfrm>
            <a:custGeom>
              <a:avLst/>
              <a:gdLst>
                <a:gd name="T0" fmla="*/ 74 w 78"/>
                <a:gd name="T1" fmla="*/ 17 h 70"/>
                <a:gd name="T2" fmla="*/ 72 w 78"/>
                <a:gd name="T3" fmla="*/ 17 h 70"/>
                <a:gd name="T4" fmla="*/ 72 w 78"/>
                <a:gd name="T5" fmla="*/ 12 h 70"/>
                <a:gd name="T6" fmla="*/ 72 w 78"/>
                <a:gd name="T7" fmla="*/ 11 h 70"/>
                <a:gd name="T8" fmla="*/ 72 w 78"/>
                <a:gd name="T9" fmla="*/ 10 h 70"/>
                <a:gd name="T10" fmla="*/ 72 w 78"/>
                <a:gd name="T11" fmla="*/ 9 h 70"/>
                <a:gd name="T12" fmla="*/ 72 w 78"/>
                <a:gd name="T13" fmla="*/ 9 h 70"/>
                <a:gd name="T14" fmla="*/ 72 w 78"/>
                <a:gd name="T15" fmla="*/ 8 h 70"/>
                <a:gd name="T16" fmla="*/ 72 w 78"/>
                <a:gd name="T17" fmla="*/ 7 h 70"/>
                <a:gd name="T18" fmla="*/ 72 w 78"/>
                <a:gd name="T19" fmla="*/ 7 h 70"/>
                <a:gd name="T20" fmla="*/ 71 w 78"/>
                <a:gd name="T21" fmla="*/ 5 h 70"/>
                <a:gd name="T22" fmla="*/ 71 w 78"/>
                <a:gd name="T23" fmla="*/ 5 h 70"/>
                <a:gd name="T24" fmla="*/ 70 w 78"/>
                <a:gd name="T25" fmla="*/ 4 h 70"/>
                <a:gd name="T26" fmla="*/ 70 w 78"/>
                <a:gd name="T27" fmla="*/ 4 h 70"/>
                <a:gd name="T28" fmla="*/ 69 w 78"/>
                <a:gd name="T29" fmla="*/ 3 h 70"/>
                <a:gd name="T30" fmla="*/ 69 w 78"/>
                <a:gd name="T31" fmla="*/ 3 h 70"/>
                <a:gd name="T32" fmla="*/ 63 w 78"/>
                <a:gd name="T33" fmla="*/ 3 h 70"/>
                <a:gd name="T34" fmla="*/ 52 w 78"/>
                <a:gd name="T35" fmla="*/ 1 h 70"/>
                <a:gd name="T36" fmla="*/ 32 w 78"/>
                <a:gd name="T37" fmla="*/ 3 h 70"/>
                <a:gd name="T38" fmla="*/ 11 w 78"/>
                <a:gd name="T39" fmla="*/ 0 h 70"/>
                <a:gd name="T40" fmla="*/ 8 w 78"/>
                <a:gd name="T41" fmla="*/ 4 h 70"/>
                <a:gd name="T42" fmla="*/ 8 w 78"/>
                <a:gd name="T43" fmla="*/ 4 h 70"/>
                <a:gd name="T44" fmla="*/ 7 w 78"/>
                <a:gd name="T45" fmla="*/ 5 h 70"/>
                <a:gd name="T46" fmla="*/ 7 w 78"/>
                <a:gd name="T47" fmla="*/ 6 h 70"/>
                <a:gd name="T48" fmla="*/ 7 w 78"/>
                <a:gd name="T49" fmla="*/ 7 h 70"/>
                <a:gd name="T50" fmla="*/ 7 w 78"/>
                <a:gd name="T51" fmla="*/ 7 h 70"/>
                <a:gd name="T52" fmla="*/ 6 w 78"/>
                <a:gd name="T53" fmla="*/ 8 h 70"/>
                <a:gd name="T54" fmla="*/ 6 w 78"/>
                <a:gd name="T55" fmla="*/ 9 h 70"/>
                <a:gd name="T56" fmla="*/ 6 w 78"/>
                <a:gd name="T57" fmla="*/ 10 h 70"/>
                <a:gd name="T58" fmla="*/ 6 w 78"/>
                <a:gd name="T59" fmla="*/ 10 h 70"/>
                <a:gd name="T60" fmla="*/ 6 w 78"/>
                <a:gd name="T61" fmla="*/ 12 h 70"/>
                <a:gd name="T62" fmla="*/ 6 w 78"/>
                <a:gd name="T63" fmla="*/ 17 h 70"/>
                <a:gd name="T64" fmla="*/ 5 w 78"/>
                <a:gd name="T65" fmla="*/ 17 h 70"/>
                <a:gd name="T66" fmla="*/ 0 w 78"/>
                <a:gd name="T67" fmla="*/ 22 h 70"/>
                <a:gd name="T68" fmla="*/ 0 w 78"/>
                <a:gd name="T69" fmla="*/ 35 h 70"/>
                <a:gd name="T70" fmla="*/ 6 w 78"/>
                <a:gd name="T71" fmla="*/ 40 h 70"/>
                <a:gd name="T72" fmla="*/ 24 w 78"/>
                <a:gd name="T73" fmla="*/ 70 h 70"/>
                <a:gd name="T74" fmla="*/ 54 w 78"/>
                <a:gd name="T75" fmla="*/ 70 h 70"/>
                <a:gd name="T76" fmla="*/ 72 w 78"/>
                <a:gd name="T77" fmla="*/ 40 h 70"/>
                <a:gd name="T78" fmla="*/ 78 w 78"/>
                <a:gd name="T79" fmla="*/ 35 h 70"/>
                <a:gd name="T80" fmla="*/ 78 w 78"/>
                <a:gd name="T81" fmla="*/ 22 h 70"/>
                <a:gd name="T82" fmla="*/ 74 w 78"/>
                <a:gd name="T83" fmla="*/ 1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8" h="70">
                  <a:moveTo>
                    <a:pt x="74" y="17"/>
                  </a:moveTo>
                  <a:cubicBezTo>
                    <a:pt x="74" y="17"/>
                    <a:pt x="73" y="17"/>
                    <a:pt x="72" y="17"/>
                  </a:cubicBezTo>
                  <a:cubicBezTo>
                    <a:pt x="72" y="12"/>
                    <a:pt x="72" y="12"/>
                    <a:pt x="72" y="12"/>
                  </a:cubicBezTo>
                  <a:cubicBezTo>
                    <a:pt x="72" y="12"/>
                    <a:pt x="72" y="11"/>
                    <a:pt x="72" y="11"/>
                  </a:cubicBezTo>
                  <a:cubicBezTo>
                    <a:pt x="72" y="10"/>
                    <a:pt x="72" y="10"/>
                    <a:pt x="72" y="10"/>
                  </a:cubicBezTo>
                  <a:cubicBezTo>
                    <a:pt x="72" y="10"/>
                    <a:pt x="72" y="9"/>
                    <a:pt x="72" y="9"/>
                  </a:cubicBezTo>
                  <a:cubicBezTo>
                    <a:pt x="72" y="9"/>
                    <a:pt x="72" y="9"/>
                    <a:pt x="72" y="9"/>
                  </a:cubicBezTo>
                  <a:cubicBezTo>
                    <a:pt x="72" y="8"/>
                    <a:pt x="72" y="8"/>
                    <a:pt x="72" y="8"/>
                  </a:cubicBezTo>
                  <a:cubicBezTo>
                    <a:pt x="72" y="8"/>
                    <a:pt x="72" y="7"/>
                    <a:pt x="72" y="7"/>
                  </a:cubicBezTo>
                  <a:cubicBezTo>
                    <a:pt x="72" y="7"/>
                    <a:pt x="72" y="7"/>
                    <a:pt x="72" y="7"/>
                  </a:cubicBezTo>
                  <a:cubicBezTo>
                    <a:pt x="71" y="6"/>
                    <a:pt x="71" y="6"/>
                    <a:pt x="71" y="5"/>
                  </a:cubicBezTo>
                  <a:cubicBezTo>
                    <a:pt x="71" y="5"/>
                    <a:pt x="71" y="5"/>
                    <a:pt x="71" y="5"/>
                  </a:cubicBezTo>
                  <a:cubicBezTo>
                    <a:pt x="71" y="4"/>
                    <a:pt x="70" y="4"/>
                    <a:pt x="70" y="4"/>
                  </a:cubicBezTo>
                  <a:cubicBezTo>
                    <a:pt x="70" y="4"/>
                    <a:pt x="70" y="4"/>
                    <a:pt x="70" y="4"/>
                  </a:cubicBezTo>
                  <a:cubicBezTo>
                    <a:pt x="70" y="3"/>
                    <a:pt x="70" y="3"/>
                    <a:pt x="69" y="3"/>
                  </a:cubicBezTo>
                  <a:cubicBezTo>
                    <a:pt x="69" y="3"/>
                    <a:pt x="69" y="3"/>
                    <a:pt x="69" y="3"/>
                  </a:cubicBezTo>
                  <a:cubicBezTo>
                    <a:pt x="68" y="3"/>
                    <a:pt x="66" y="3"/>
                    <a:pt x="63" y="3"/>
                  </a:cubicBezTo>
                  <a:cubicBezTo>
                    <a:pt x="59" y="3"/>
                    <a:pt x="55" y="2"/>
                    <a:pt x="52" y="1"/>
                  </a:cubicBezTo>
                  <a:cubicBezTo>
                    <a:pt x="47" y="2"/>
                    <a:pt x="40" y="3"/>
                    <a:pt x="32" y="3"/>
                  </a:cubicBezTo>
                  <a:cubicBezTo>
                    <a:pt x="24" y="3"/>
                    <a:pt x="16" y="2"/>
                    <a:pt x="11" y="0"/>
                  </a:cubicBezTo>
                  <a:cubicBezTo>
                    <a:pt x="10" y="1"/>
                    <a:pt x="9" y="3"/>
                    <a:pt x="8" y="4"/>
                  </a:cubicBezTo>
                  <a:cubicBezTo>
                    <a:pt x="8" y="4"/>
                    <a:pt x="8" y="4"/>
                    <a:pt x="8" y="4"/>
                  </a:cubicBezTo>
                  <a:cubicBezTo>
                    <a:pt x="8" y="5"/>
                    <a:pt x="8" y="5"/>
                    <a:pt x="7" y="5"/>
                  </a:cubicBezTo>
                  <a:cubicBezTo>
                    <a:pt x="7" y="6"/>
                    <a:pt x="7" y="6"/>
                    <a:pt x="7" y="6"/>
                  </a:cubicBezTo>
                  <a:cubicBezTo>
                    <a:pt x="7" y="6"/>
                    <a:pt x="7" y="6"/>
                    <a:pt x="7" y="7"/>
                  </a:cubicBezTo>
                  <a:cubicBezTo>
                    <a:pt x="7" y="7"/>
                    <a:pt x="7" y="7"/>
                    <a:pt x="7" y="7"/>
                  </a:cubicBezTo>
                  <a:cubicBezTo>
                    <a:pt x="7" y="8"/>
                    <a:pt x="6" y="8"/>
                    <a:pt x="6" y="8"/>
                  </a:cubicBezTo>
                  <a:cubicBezTo>
                    <a:pt x="6" y="8"/>
                    <a:pt x="6" y="9"/>
                    <a:pt x="6" y="9"/>
                  </a:cubicBezTo>
                  <a:cubicBezTo>
                    <a:pt x="6" y="9"/>
                    <a:pt x="6" y="10"/>
                    <a:pt x="6" y="10"/>
                  </a:cubicBezTo>
                  <a:cubicBezTo>
                    <a:pt x="6" y="10"/>
                    <a:pt x="6" y="10"/>
                    <a:pt x="6" y="10"/>
                  </a:cubicBezTo>
                  <a:cubicBezTo>
                    <a:pt x="6" y="11"/>
                    <a:pt x="6" y="11"/>
                    <a:pt x="6" y="12"/>
                  </a:cubicBezTo>
                  <a:cubicBezTo>
                    <a:pt x="6" y="17"/>
                    <a:pt x="6" y="17"/>
                    <a:pt x="6" y="17"/>
                  </a:cubicBezTo>
                  <a:cubicBezTo>
                    <a:pt x="6" y="17"/>
                    <a:pt x="5" y="17"/>
                    <a:pt x="5" y="17"/>
                  </a:cubicBezTo>
                  <a:cubicBezTo>
                    <a:pt x="2" y="17"/>
                    <a:pt x="0" y="20"/>
                    <a:pt x="0" y="22"/>
                  </a:cubicBezTo>
                  <a:cubicBezTo>
                    <a:pt x="0" y="35"/>
                    <a:pt x="0" y="35"/>
                    <a:pt x="0" y="35"/>
                  </a:cubicBezTo>
                  <a:cubicBezTo>
                    <a:pt x="0" y="38"/>
                    <a:pt x="3" y="40"/>
                    <a:pt x="6" y="40"/>
                  </a:cubicBezTo>
                  <a:cubicBezTo>
                    <a:pt x="6" y="40"/>
                    <a:pt x="16" y="70"/>
                    <a:pt x="24" y="70"/>
                  </a:cubicBezTo>
                  <a:cubicBezTo>
                    <a:pt x="54" y="70"/>
                    <a:pt x="54" y="70"/>
                    <a:pt x="54" y="70"/>
                  </a:cubicBezTo>
                  <a:cubicBezTo>
                    <a:pt x="63" y="70"/>
                    <a:pt x="72" y="40"/>
                    <a:pt x="72" y="40"/>
                  </a:cubicBezTo>
                  <a:cubicBezTo>
                    <a:pt x="76" y="40"/>
                    <a:pt x="78" y="38"/>
                    <a:pt x="78" y="35"/>
                  </a:cubicBezTo>
                  <a:cubicBezTo>
                    <a:pt x="78" y="22"/>
                    <a:pt x="78" y="22"/>
                    <a:pt x="78" y="22"/>
                  </a:cubicBezTo>
                  <a:cubicBezTo>
                    <a:pt x="78" y="20"/>
                    <a:pt x="77" y="18"/>
                    <a:pt x="74" y="17"/>
                  </a:cubicBezTo>
                  <a:close/>
                </a:path>
              </a:pathLst>
            </a:custGeom>
            <a:solidFill>
              <a:srgbClr val="FFB9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 name="Freeform 61"/>
            <p:cNvSpPr>
              <a:spLocks noEditPoints="1"/>
            </p:cNvSpPr>
            <p:nvPr/>
          </p:nvSpPr>
          <p:spPr bwMode="auto">
            <a:xfrm>
              <a:off x="1485901" y="4089400"/>
              <a:ext cx="160338" cy="52387"/>
            </a:xfrm>
            <a:custGeom>
              <a:avLst/>
              <a:gdLst>
                <a:gd name="T0" fmla="*/ 66 w 67"/>
                <a:gd name="T1" fmla="*/ 2 h 22"/>
                <a:gd name="T2" fmla="*/ 49 w 67"/>
                <a:gd name="T3" fmla="*/ 1 h 22"/>
                <a:gd name="T4" fmla="*/ 33 w 67"/>
                <a:gd name="T5" fmla="*/ 5 h 22"/>
                <a:gd name="T6" fmla="*/ 17 w 67"/>
                <a:gd name="T7" fmla="*/ 1 h 22"/>
                <a:gd name="T8" fmla="*/ 0 w 67"/>
                <a:gd name="T9" fmla="*/ 2 h 22"/>
                <a:gd name="T10" fmla="*/ 0 w 67"/>
                <a:gd name="T11" fmla="*/ 4 h 22"/>
                <a:gd name="T12" fmla="*/ 2 w 67"/>
                <a:gd name="T13" fmla="*/ 7 h 22"/>
                <a:gd name="T14" fmla="*/ 4 w 67"/>
                <a:gd name="T15" fmla="*/ 12 h 22"/>
                <a:gd name="T16" fmla="*/ 20 w 67"/>
                <a:gd name="T17" fmla="*/ 21 h 22"/>
                <a:gd name="T18" fmla="*/ 31 w 67"/>
                <a:gd name="T19" fmla="*/ 9 h 22"/>
                <a:gd name="T20" fmla="*/ 33 w 67"/>
                <a:gd name="T21" fmla="*/ 8 h 22"/>
                <a:gd name="T22" fmla="*/ 36 w 67"/>
                <a:gd name="T23" fmla="*/ 9 h 22"/>
                <a:gd name="T24" fmla="*/ 47 w 67"/>
                <a:gd name="T25" fmla="*/ 21 h 22"/>
                <a:gd name="T26" fmla="*/ 62 w 67"/>
                <a:gd name="T27" fmla="*/ 12 h 22"/>
                <a:gd name="T28" fmla="*/ 64 w 67"/>
                <a:gd name="T29" fmla="*/ 7 h 22"/>
                <a:gd name="T30" fmla="*/ 66 w 67"/>
                <a:gd name="T31" fmla="*/ 4 h 22"/>
                <a:gd name="T32" fmla="*/ 66 w 67"/>
                <a:gd name="T33" fmla="*/ 2 h 22"/>
                <a:gd name="T34" fmla="*/ 25 w 67"/>
                <a:gd name="T35" fmla="*/ 16 h 22"/>
                <a:gd name="T36" fmla="*/ 13 w 67"/>
                <a:gd name="T37" fmla="*/ 19 h 22"/>
                <a:gd name="T38" fmla="*/ 6 w 67"/>
                <a:gd name="T39" fmla="*/ 8 h 22"/>
                <a:gd name="T40" fmla="*/ 18 w 67"/>
                <a:gd name="T41" fmla="*/ 3 h 22"/>
                <a:gd name="T42" fmla="*/ 26 w 67"/>
                <a:gd name="T43" fmla="*/ 5 h 22"/>
                <a:gd name="T44" fmla="*/ 25 w 67"/>
                <a:gd name="T45" fmla="*/ 16 h 22"/>
                <a:gd name="T46" fmla="*/ 53 w 67"/>
                <a:gd name="T47" fmla="*/ 19 h 22"/>
                <a:gd name="T48" fmla="*/ 41 w 67"/>
                <a:gd name="T49" fmla="*/ 16 h 22"/>
                <a:gd name="T50" fmla="*/ 41 w 67"/>
                <a:gd name="T51" fmla="*/ 5 h 22"/>
                <a:gd name="T52" fmla="*/ 49 w 67"/>
                <a:gd name="T53" fmla="*/ 3 h 22"/>
                <a:gd name="T54" fmla="*/ 61 w 67"/>
                <a:gd name="T55" fmla="*/ 8 h 22"/>
                <a:gd name="T56" fmla="*/ 53 w 67"/>
                <a:gd name="T57" fmla="*/ 19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7" h="22">
                  <a:moveTo>
                    <a:pt x="66" y="2"/>
                  </a:moveTo>
                  <a:cubicBezTo>
                    <a:pt x="66" y="2"/>
                    <a:pt x="56" y="0"/>
                    <a:pt x="49" y="1"/>
                  </a:cubicBezTo>
                  <a:cubicBezTo>
                    <a:pt x="42" y="2"/>
                    <a:pt x="37" y="5"/>
                    <a:pt x="33" y="5"/>
                  </a:cubicBezTo>
                  <a:cubicBezTo>
                    <a:pt x="30" y="5"/>
                    <a:pt x="24" y="2"/>
                    <a:pt x="17" y="1"/>
                  </a:cubicBezTo>
                  <a:cubicBezTo>
                    <a:pt x="10" y="0"/>
                    <a:pt x="0" y="2"/>
                    <a:pt x="0" y="2"/>
                  </a:cubicBezTo>
                  <a:cubicBezTo>
                    <a:pt x="0" y="2"/>
                    <a:pt x="0" y="3"/>
                    <a:pt x="0" y="4"/>
                  </a:cubicBezTo>
                  <a:cubicBezTo>
                    <a:pt x="1" y="5"/>
                    <a:pt x="1" y="6"/>
                    <a:pt x="2" y="7"/>
                  </a:cubicBezTo>
                  <a:cubicBezTo>
                    <a:pt x="4" y="8"/>
                    <a:pt x="4" y="12"/>
                    <a:pt x="4" y="12"/>
                  </a:cubicBezTo>
                  <a:cubicBezTo>
                    <a:pt x="6" y="20"/>
                    <a:pt x="12" y="22"/>
                    <a:pt x="20" y="21"/>
                  </a:cubicBezTo>
                  <a:cubicBezTo>
                    <a:pt x="28" y="19"/>
                    <a:pt x="30" y="11"/>
                    <a:pt x="31" y="9"/>
                  </a:cubicBezTo>
                  <a:cubicBezTo>
                    <a:pt x="32" y="8"/>
                    <a:pt x="33" y="8"/>
                    <a:pt x="33" y="8"/>
                  </a:cubicBezTo>
                  <a:cubicBezTo>
                    <a:pt x="33" y="8"/>
                    <a:pt x="35" y="8"/>
                    <a:pt x="36" y="9"/>
                  </a:cubicBezTo>
                  <a:cubicBezTo>
                    <a:pt x="37" y="11"/>
                    <a:pt x="39" y="19"/>
                    <a:pt x="47" y="21"/>
                  </a:cubicBezTo>
                  <a:cubicBezTo>
                    <a:pt x="55" y="22"/>
                    <a:pt x="61" y="20"/>
                    <a:pt x="62" y="12"/>
                  </a:cubicBezTo>
                  <a:cubicBezTo>
                    <a:pt x="62" y="12"/>
                    <a:pt x="62" y="8"/>
                    <a:pt x="64" y="7"/>
                  </a:cubicBezTo>
                  <a:cubicBezTo>
                    <a:pt x="66" y="6"/>
                    <a:pt x="66" y="5"/>
                    <a:pt x="66" y="4"/>
                  </a:cubicBezTo>
                  <a:cubicBezTo>
                    <a:pt x="66" y="3"/>
                    <a:pt x="67" y="2"/>
                    <a:pt x="66" y="2"/>
                  </a:cubicBezTo>
                  <a:close/>
                  <a:moveTo>
                    <a:pt x="25" y="16"/>
                  </a:moveTo>
                  <a:cubicBezTo>
                    <a:pt x="23" y="19"/>
                    <a:pt x="19" y="20"/>
                    <a:pt x="13" y="19"/>
                  </a:cubicBezTo>
                  <a:cubicBezTo>
                    <a:pt x="8" y="18"/>
                    <a:pt x="6" y="14"/>
                    <a:pt x="6" y="8"/>
                  </a:cubicBezTo>
                  <a:cubicBezTo>
                    <a:pt x="6" y="1"/>
                    <a:pt x="18" y="3"/>
                    <a:pt x="18" y="3"/>
                  </a:cubicBezTo>
                  <a:cubicBezTo>
                    <a:pt x="22" y="4"/>
                    <a:pt x="22" y="4"/>
                    <a:pt x="26" y="5"/>
                  </a:cubicBezTo>
                  <a:cubicBezTo>
                    <a:pt x="30" y="6"/>
                    <a:pt x="27" y="13"/>
                    <a:pt x="25" y="16"/>
                  </a:cubicBezTo>
                  <a:close/>
                  <a:moveTo>
                    <a:pt x="53" y="19"/>
                  </a:moveTo>
                  <a:cubicBezTo>
                    <a:pt x="48" y="20"/>
                    <a:pt x="44" y="19"/>
                    <a:pt x="41" y="16"/>
                  </a:cubicBezTo>
                  <a:cubicBezTo>
                    <a:pt x="39" y="13"/>
                    <a:pt x="37" y="6"/>
                    <a:pt x="41" y="5"/>
                  </a:cubicBezTo>
                  <a:cubicBezTo>
                    <a:pt x="44" y="4"/>
                    <a:pt x="44" y="4"/>
                    <a:pt x="49" y="3"/>
                  </a:cubicBezTo>
                  <a:cubicBezTo>
                    <a:pt x="49" y="3"/>
                    <a:pt x="61" y="1"/>
                    <a:pt x="61" y="8"/>
                  </a:cubicBezTo>
                  <a:cubicBezTo>
                    <a:pt x="61" y="14"/>
                    <a:pt x="59" y="18"/>
                    <a:pt x="53" y="19"/>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 name="Oval 62"/>
            <p:cNvSpPr>
              <a:spLocks noChangeArrowheads="1"/>
            </p:cNvSpPr>
            <p:nvPr/>
          </p:nvSpPr>
          <p:spPr bwMode="auto">
            <a:xfrm>
              <a:off x="1489076" y="4095750"/>
              <a:ext cx="4763" cy="476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2" name="Oval 63"/>
            <p:cNvSpPr>
              <a:spLocks noChangeArrowheads="1"/>
            </p:cNvSpPr>
            <p:nvPr/>
          </p:nvSpPr>
          <p:spPr bwMode="auto">
            <a:xfrm>
              <a:off x="1636713" y="4095750"/>
              <a:ext cx="4763" cy="476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3" name="Freeform 64"/>
            <p:cNvSpPr>
              <a:spLocks noEditPoints="1"/>
            </p:cNvSpPr>
            <p:nvPr/>
          </p:nvSpPr>
          <p:spPr bwMode="auto">
            <a:xfrm>
              <a:off x="2605088" y="4124325"/>
              <a:ext cx="160338" cy="50800"/>
            </a:xfrm>
            <a:custGeom>
              <a:avLst/>
              <a:gdLst>
                <a:gd name="T0" fmla="*/ 66 w 67"/>
                <a:gd name="T1" fmla="*/ 1 h 21"/>
                <a:gd name="T2" fmla="*/ 50 w 67"/>
                <a:gd name="T3" fmla="*/ 0 h 21"/>
                <a:gd name="T4" fmla="*/ 34 w 67"/>
                <a:gd name="T5" fmla="*/ 4 h 21"/>
                <a:gd name="T6" fmla="*/ 18 w 67"/>
                <a:gd name="T7" fmla="*/ 0 h 21"/>
                <a:gd name="T8" fmla="*/ 1 w 67"/>
                <a:gd name="T9" fmla="*/ 1 h 21"/>
                <a:gd name="T10" fmla="*/ 1 w 67"/>
                <a:gd name="T11" fmla="*/ 3 h 21"/>
                <a:gd name="T12" fmla="*/ 3 w 67"/>
                <a:gd name="T13" fmla="*/ 6 h 21"/>
                <a:gd name="T14" fmla="*/ 5 w 67"/>
                <a:gd name="T15" fmla="*/ 11 h 21"/>
                <a:gd name="T16" fmla="*/ 20 w 67"/>
                <a:gd name="T17" fmla="*/ 20 h 21"/>
                <a:gd name="T18" fmla="*/ 31 w 67"/>
                <a:gd name="T19" fmla="*/ 8 h 21"/>
                <a:gd name="T20" fmla="*/ 34 w 67"/>
                <a:gd name="T21" fmla="*/ 7 h 21"/>
                <a:gd name="T22" fmla="*/ 36 w 67"/>
                <a:gd name="T23" fmla="*/ 8 h 21"/>
                <a:gd name="T24" fmla="*/ 47 w 67"/>
                <a:gd name="T25" fmla="*/ 20 h 21"/>
                <a:gd name="T26" fmla="*/ 62 w 67"/>
                <a:gd name="T27" fmla="*/ 11 h 21"/>
                <a:gd name="T28" fmla="*/ 64 w 67"/>
                <a:gd name="T29" fmla="*/ 6 h 21"/>
                <a:gd name="T30" fmla="*/ 66 w 67"/>
                <a:gd name="T31" fmla="*/ 3 h 21"/>
                <a:gd name="T32" fmla="*/ 66 w 67"/>
                <a:gd name="T33" fmla="*/ 1 h 21"/>
                <a:gd name="T34" fmla="*/ 26 w 67"/>
                <a:gd name="T35" fmla="*/ 15 h 21"/>
                <a:gd name="T36" fmla="*/ 14 w 67"/>
                <a:gd name="T37" fmla="*/ 18 h 21"/>
                <a:gd name="T38" fmla="*/ 6 w 67"/>
                <a:gd name="T39" fmla="*/ 7 h 21"/>
                <a:gd name="T40" fmla="*/ 18 w 67"/>
                <a:gd name="T41" fmla="*/ 2 h 21"/>
                <a:gd name="T42" fmla="*/ 26 w 67"/>
                <a:gd name="T43" fmla="*/ 4 h 21"/>
                <a:gd name="T44" fmla="*/ 26 w 67"/>
                <a:gd name="T45" fmla="*/ 15 h 21"/>
                <a:gd name="T46" fmla="*/ 54 w 67"/>
                <a:gd name="T47" fmla="*/ 18 h 21"/>
                <a:gd name="T48" fmla="*/ 42 w 67"/>
                <a:gd name="T49" fmla="*/ 15 h 21"/>
                <a:gd name="T50" fmla="*/ 41 w 67"/>
                <a:gd name="T51" fmla="*/ 4 h 21"/>
                <a:gd name="T52" fmla="*/ 49 w 67"/>
                <a:gd name="T53" fmla="*/ 2 h 21"/>
                <a:gd name="T54" fmla="*/ 61 w 67"/>
                <a:gd name="T55" fmla="*/ 7 h 21"/>
                <a:gd name="T56" fmla="*/ 54 w 67"/>
                <a:gd name="T57" fmla="*/ 1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7" h="21">
                  <a:moveTo>
                    <a:pt x="66" y="1"/>
                  </a:moveTo>
                  <a:cubicBezTo>
                    <a:pt x="66" y="1"/>
                    <a:pt x="57" y="0"/>
                    <a:pt x="50" y="0"/>
                  </a:cubicBezTo>
                  <a:cubicBezTo>
                    <a:pt x="43" y="1"/>
                    <a:pt x="37" y="4"/>
                    <a:pt x="34" y="4"/>
                  </a:cubicBezTo>
                  <a:cubicBezTo>
                    <a:pt x="30" y="4"/>
                    <a:pt x="25" y="1"/>
                    <a:pt x="18" y="0"/>
                  </a:cubicBezTo>
                  <a:cubicBezTo>
                    <a:pt x="11" y="0"/>
                    <a:pt x="1" y="1"/>
                    <a:pt x="1" y="1"/>
                  </a:cubicBezTo>
                  <a:cubicBezTo>
                    <a:pt x="0" y="1"/>
                    <a:pt x="0" y="2"/>
                    <a:pt x="1" y="3"/>
                  </a:cubicBezTo>
                  <a:cubicBezTo>
                    <a:pt x="1" y="5"/>
                    <a:pt x="1" y="5"/>
                    <a:pt x="3" y="6"/>
                  </a:cubicBezTo>
                  <a:cubicBezTo>
                    <a:pt x="4" y="7"/>
                    <a:pt x="5" y="11"/>
                    <a:pt x="5" y="11"/>
                  </a:cubicBezTo>
                  <a:cubicBezTo>
                    <a:pt x="6" y="19"/>
                    <a:pt x="12" y="21"/>
                    <a:pt x="20" y="20"/>
                  </a:cubicBezTo>
                  <a:cubicBezTo>
                    <a:pt x="28" y="19"/>
                    <a:pt x="30" y="10"/>
                    <a:pt x="31" y="8"/>
                  </a:cubicBezTo>
                  <a:cubicBezTo>
                    <a:pt x="32" y="7"/>
                    <a:pt x="34" y="7"/>
                    <a:pt x="34" y="7"/>
                  </a:cubicBezTo>
                  <a:cubicBezTo>
                    <a:pt x="34" y="7"/>
                    <a:pt x="35" y="7"/>
                    <a:pt x="36" y="8"/>
                  </a:cubicBezTo>
                  <a:cubicBezTo>
                    <a:pt x="37" y="10"/>
                    <a:pt x="39" y="19"/>
                    <a:pt x="47" y="20"/>
                  </a:cubicBezTo>
                  <a:cubicBezTo>
                    <a:pt x="55" y="21"/>
                    <a:pt x="61" y="19"/>
                    <a:pt x="62" y="11"/>
                  </a:cubicBezTo>
                  <a:cubicBezTo>
                    <a:pt x="62" y="11"/>
                    <a:pt x="63" y="7"/>
                    <a:pt x="64" y="6"/>
                  </a:cubicBezTo>
                  <a:cubicBezTo>
                    <a:pt x="66" y="5"/>
                    <a:pt x="66" y="5"/>
                    <a:pt x="66" y="3"/>
                  </a:cubicBezTo>
                  <a:cubicBezTo>
                    <a:pt x="67" y="2"/>
                    <a:pt x="67" y="1"/>
                    <a:pt x="66" y="1"/>
                  </a:cubicBezTo>
                  <a:close/>
                  <a:moveTo>
                    <a:pt x="26" y="15"/>
                  </a:moveTo>
                  <a:cubicBezTo>
                    <a:pt x="23" y="18"/>
                    <a:pt x="19" y="19"/>
                    <a:pt x="14" y="18"/>
                  </a:cubicBezTo>
                  <a:cubicBezTo>
                    <a:pt x="8" y="18"/>
                    <a:pt x="6" y="14"/>
                    <a:pt x="6" y="7"/>
                  </a:cubicBezTo>
                  <a:cubicBezTo>
                    <a:pt x="6" y="0"/>
                    <a:pt x="18" y="2"/>
                    <a:pt x="18" y="2"/>
                  </a:cubicBezTo>
                  <a:cubicBezTo>
                    <a:pt x="23" y="3"/>
                    <a:pt x="23" y="3"/>
                    <a:pt x="26" y="4"/>
                  </a:cubicBezTo>
                  <a:cubicBezTo>
                    <a:pt x="30" y="5"/>
                    <a:pt x="28" y="12"/>
                    <a:pt x="26" y="15"/>
                  </a:cubicBezTo>
                  <a:close/>
                  <a:moveTo>
                    <a:pt x="54" y="18"/>
                  </a:moveTo>
                  <a:cubicBezTo>
                    <a:pt x="48" y="19"/>
                    <a:pt x="44" y="18"/>
                    <a:pt x="42" y="15"/>
                  </a:cubicBezTo>
                  <a:cubicBezTo>
                    <a:pt x="40" y="12"/>
                    <a:pt x="37" y="5"/>
                    <a:pt x="41" y="4"/>
                  </a:cubicBezTo>
                  <a:cubicBezTo>
                    <a:pt x="45" y="3"/>
                    <a:pt x="45" y="3"/>
                    <a:pt x="49" y="2"/>
                  </a:cubicBezTo>
                  <a:cubicBezTo>
                    <a:pt x="49" y="2"/>
                    <a:pt x="61" y="0"/>
                    <a:pt x="61" y="7"/>
                  </a:cubicBezTo>
                  <a:cubicBezTo>
                    <a:pt x="61" y="14"/>
                    <a:pt x="59" y="18"/>
                    <a:pt x="54" y="18"/>
                  </a:cubicBezTo>
                  <a:close/>
                </a:path>
              </a:pathLst>
            </a:custGeom>
            <a:solidFill>
              <a:srgbClr val="5050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4" name="Oval 65"/>
            <p:cNvSpPr>
              <a:spLocks noChangeArrowheads="1"/>
            </p:cNvSpPr>
            <p:nvPr/>
          </p:nvSpPr>
          <p:spPr bwMode="auto">
            <a:xfrm>
              <a:off x="2609851" y="4129088"/>
              <a:ext cx="4763" cy="4762"/>
            </a:xfrm>
            <a:prstGeom prst="ellipse">
              <a:avLst/>
            </a:prstGeom>
            <a:solidFill>
              <a:srgbClr val="5050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5" name="Oval 66"/>
            <p:cNvSpPr>
              <a:spLocks noChangeArrowheads="1"/>
            </p:cNvSpPr>
            <p:nvPr/>
          </p:nvSpPr>
          <p:spPr bwMode="auto">
            <a:xfrm>
              <a:off x="2755901" y="4129088"/>
              <a:ext cx="4763" cy="4762"/>
            </a:xfrm>
            <a:prstGeom prst="ellipse">
              <a:avLst/>
            </a:prstGeom>
            <a:solidFill>
              <a:srgbClr val="5050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6" name="Freeform 67"/>
            <p:cNvSpPr>
              <a:spLocks/>
            </p:cNvSpPr>
            <p:nvPr/>
          </p:nvSpPr>
          <p:spPr bwMode="auto">
            <a:xfrm>
              <a:off x="2087563" y="4186238"/>
              <a:ext cx="117475" cy="127000"/>
            </a:xfrm>
            <a:custGeom>
              <a:avLst/>
              <a:gdLst>
                <a:gd name="T0" fmla="*/ 0 w 74"/>
                <a:gd name="T1" fmla="*/ 8 h 80"/>
                <a:gd name="T2" fmla="*/ 7 w 74"/>
                <a:gd name="T3" fmla="*/ 0 h 80"/>
                <a:gd name="T4" fmla="*/ 66 w 74"/>
                <a:gd name="T5" fmla="*/ 0 h 80"/>
                <a:gd name="T6" fmla="*/ 74 w 74"/>
                <a:gd name="T7" fmla="*/ 8 h 80"/>
                <a:gd name="T8" fmla="*/ 54 w 74"/>
                <a:gd name="T9" fmla="*/ 74 h 80"/>
                <a:gd name="T10" fmla="*/ 27 w 74"/>
                <a:gd name="T11" fmla="*/ 80 h 80"/>
                <a:gd name="T12" fmla="*/ 4 w 74"/>
                <a:gd name="T13" fmla="*/ 49 h 80"/>
                <a:gd name="T14" fmla="*/ 0 w 74"/>
                <a:gd name="T15" fmla="*/ 8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4" h="80">
                  <a:moveTo>
                    <a:pt x="0" y="8"/>
                  </a:moveTo>
                  <a:lnTo>
                    <a:pt x="7" y="0"/>
                  </a:lnTo>
                  <a:lnTo>
                    <a:pt x="66" y="0"/>
                  </a:lnTo>
                  <a:lnTo>
                    <a:pt x="74" y="8"/>
                  </a:lnTo>
                  <a:lnTo>
                    <a:pt x="54" y="74"/>
                  </a:lnTo>
                  <a:lnTo>
                    <a:pt x="27" y="80"/>
                  </a:lnTo>
                  <a:lnTo>
                    <a:pt x="4" y="49"/>
                  </a:lnTo>
                  <a:lnTo>
                    <a:pt x="0" y="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7" name="Freeform 68"/>
            <p:cNvSpPr>
              <a:spLocks/>
            </p:cNvSpPr>
            <p:nvPr/>
          </p:nvSpPr>
          <p:spPr bwMode="auto">
            <a:xfrm>
              <a:off x="2020888" y="5378450"/>
              <a:ext cx="117475" cy="60325"/>
            </a:xfrm>
            <a:custGeom>
              <a:avLst/>
              <a:gdLst>
                <a:gd name="T0" fmla="*/ 24 w 49"/>
                <a:gd name="T1" fmla="*/ 0 h 25"/>
                <a:gd name="T2" fmla="*/ 0 w 49"/>
                <a:gd name="T3" fmla="*/ 25 h 25"/>
                <a:gd name="T4" fmla="*/ 49 w 49"/>
                <a:gd name="T5" fmla="*/ 25 h 25"/>
                <a:gd name="T6" fmla="*/ 24 w 49"/>
                <a:gd name="T7" fmla="*/ 0 h 25"/>
              </a:gdLst>
              <a:ahLst/>
              <a:cxnLst>
                <a:cxn ang="0">
                  <a:pos x="T0" y="T1"/>
                </a:cxn>
                <a:cxn ang="0">
                  <a:pos x="T2" y="T3"/>
                </a:cxn>
                <a:cxn ang="0">
                  <a:pos x="T4" y="T5"/>
                </a:cxn>
                <a:cxn ang="0">
                  <a:pos x="T6" y="T7"/>
                </a:cxn>
              </a:cxnLst>
              <a:rect l="0" t="0" r="r" b="b"/>
              <a:pathLst>
                <a:path w="49" h="25">
                  <a:moveTo>
                    <a:pt x="24" y="0"/>
                  </a:moveTo>
                  <a:cubicBezTo>
                    <a:pt x="11" y="0"/>
                    <a:pt x="0" y="11"/>
                    <a:pt x="0" y="25"/>
                  </a:cubicBezTo>
                  <a:cubicBezTo>
                    <a:pt x="49" y="25"/>
                    <a:pt x="49" y="25"/>
                    <a:pt x="49" y="25"/>
                  </a:cubicBezTo>
                  <a:cubicBezTo>
                    <a:pt x="49" y="11"/>
                    <a:pt x="38" y="0"/>
                    <a:pt x="24"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8" name="Freeform 69"/>
            <p:cNvSpPr>
              <a:spLocks/>
            </p:cNvSpPr>
            <p:nvPr/>
          </p:nvSpPr>
          <p:spPr bwMode="auto">
            <a:xfrm>
              <a:off x="2003426" y="4745038"/>
              <a:ext cx="150813" cy="646112"/>
            </a:xfrm>
            <a:custGeom>
              <a:avLst/>
              <a:gdLst>
                <a:gd name="T0" fmla="*/ 74 w 95"/>
                <a:gd name="T1" fmla="*/ 407 h 407"/>
                <a:gd name="T2" fmla="*/ 18 w 95"/>
                <a:gd name="T3" fmla="*/ 407 h 407"/>
                <a:gd name="T4" fmla="*/ 0 w 95"/>
                <a:gd name="T5" fmla="*/ 0 h 407"/>
                <a:gd name="T6" fmla="*/ 95 w 95"/>
                <a:gd name="T7" fmla="*/ 0 h 407"/>
                <a:gd name="T8" fmla="*/ 74 w 95"/>
                <a:gd name="T9" fmla="*/ 407 h 407"/>
              </a:gdLst>
              <a:ahLst/>
              <a:cxnLst>
                <a:cxn ang="0">
                  <a:pos x="T0" y="T1"/>
                </a:cxn>
                <a:cxn ang="0">
                  <a:pos x="T2" y="T3"/>
                </a:cxn>
                <a:cxn ang="0">
                  <a:pos x="T4" y="T5"/>
                </a:cxn>
                <a:cxn ang="0">
                  <a:pos x="T6" y="T7"/>
                </a:cxn>
                <a:cxn ang="0">
                  <a:pos x="T8" y="T9"/>
                </a:cxn>
              </a:cxnLst>
              <a:rect l="0" t="0" r="r" b="b"/>
              <a:pathLst>
                <a:path w="95" h="407">
                  <a:moveTo>
                    <a:pt x="74" y="407"/>
                  </a:moveTo>
                  <a:lnTo>
                    <a:pt x="18" y="407"/>
                  </a:lnTo>
                  <a:lnTo>
                    <a:pt x="0" y="0"/>
                  </a:lnTo>
                  <a:lnTo>
                    <a:pt x="95" y="0"/>
                  </a:lnTo>
                  <a:lnTo>
                    <a:pt x="74" y="40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9" name="Freeform 70"/>
            <p:cNvSpPr>
              <a:spLocks/>
            </p:cNvSpPr>
            <p:nvPr/>
          </p:nvSpPr>
          <p:spPr bwMode="auto">
            <a:xfrm>
              <a:off x="2135188" y="4745038"/>
              <a:ext cx="150813" cy="646112"/>
            </a:xfrm>
            <a:custGeom>
              <a:avLst/>
              <a:gdLst>
                <a:gd name="T0" fmla="*/ 77 w 95"/>
                <a:gd name="T1" fmla="*/ 407 h 407"/>
                <a:gd name="T2" fmla="*/ 21 w 95"/>
                <a:gd name="T3" fmla="*/ 407 h 407"/>
                <a:gd name="T4" fmla="*/ 0 w 95"/>
                <a:gd name="T5" fmla="*/ 0 h 407"/>
                <a:gd name="T6" fmla="*/ 95 w 95"/>
                <a:gd name="T7" fmla="*/ 0 h 407"/>
                <a:gd name="T8" fmla="*/ 77 w 95"/>
                <a:gd name="T9" fmla="*/ 407 h 407"/>
              </a:gdLst>
              <a:ahLst/>
              <a:cxnLst>
                <a:cxn ang="0">
                  <a:pos x="T0" y="T1"/>
                </a:cxn>
                <a:cxn ang="0">
                  <a:pos x="T2" y="T3"/>
                </a:cxn>
                <a:cxn ang="0">
                  <a:pos x="T4" y="T5"/>
                </a:cxn>
                <a:cxn ang="0">
                  <a:pos x="T6" y="T7"/>
                </a:cxn>
                <a:cxn ang="0">
                  <a:pos x="T8" y="T9"/>
                </a:cxn>
              </a:cxnLst>
              <a:rect l="0" t="0" r="r" b="b"/>
              <a:pathLst>
                <a:path w="95" h="407">
                  <a:moveTo>
                    <a:pt x="77" y="407"/>
                  </a:moveTo>
                  <a:lnTo>
                    <a:pt x="21" y="407"/>
                  </a:lnTo>
                  <a:lnTo>
                    <a:pt x="0" y="0"/>
                  </a:lnTo>
                  <a:lnTo>
                    <a:pt x="95" y="0"/>
                  </a:lnTo>
                  <a:lnTo>
                    <a:pt x="77" y="40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0" name="Freeform 71"/>
            <p:cNvSpPr>
              <a:spLocks/>
            </p:cNvSpPr>
            <p:nvPr/>
          </p:nvSpPr>
          <p:spPr bwMode="auto">
            <a:xfrm>
              <a:off x="2157413" y="5378450"/>
              <a:ext cx="117475" cy="60325"/>
            </a:xfrm>
            <a:custGeom>
              <a:avLst/>
              <a:gdLst>
                <a:gd name="T0" fmla="*/ 25 w 49"/>
                <a:gd name="T1" fmla="*/ 0 h 25"/>
                <a:gd name="T2" fmla="*/ 0 w 49"/>
                <a:gd name="T3" fmla="*/ 25 h 25"/>
                <a:gd name="T4" fmla="*/ 49 w 49"/>
                <a:gd name="T5" fmla="*/ 25 h 25"/>
                <a:gd name="T6" fmla="*/ 25 w 49"/>
                <a:gd name="T7" fmla="*/ 0 h 25"/>
              </a:gdLst>
              <a:ahLst/>
              <a:cxnLst>
                <a:cxn ang="0">
                  <a:pos x="T0" y="T1"/>
                </a:cxn>
                <a:cxn ang="0">
                  <a:pos x="T2" y="T3"/>
                </a:cxn>
                <a:cxn ang="0">
                  <a:pos x="T4" y="T5"/>
                </a:cxn>
                <a:cxn ang="0">
                  <a:pos x="T6" y="T7"/>
                </a:cxn>
              </a:cxnLst>
              <a:rect l="0" t="0" r="r" b="b"/>
              <a:pathLst>
                <a:path w="49" h="25">
                  <a:moveTo>
                    <a:pt x="25" y="0"/>
                  </a:moveTo>
                  <a:cubicBezTo>
                    <a:pt x="11" y="0"/>
                    <a:pt x="0" y="11"/>
                    <a:pt x="0" y="25"/>
                  </a:cubicBezTo>
                  <a:cubicBezTo>
                    <a:pt x="49" y="25"/>
                    <a:pt x="49" y="25"/>
                    <a:pt x="49" y="25"/>
                  </a:cubicBezTo>
                  <a:cubicBezTo>
                    <a:pt x="49" y="11"/>
                    <a:pt x="38" y="0"/>
                    <a:pt x="25"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1" name="Freeform 72"/>
            <p:cNvSpPr>
              <a:spLocks/>
            </p:cNvSpPr>
            <p:nvPr/>
          </p:nvSpPr>
          <p:spPr bwMode="auto">
            <a:xfrm>
              <a:off x="2074863" y="4200525"/>
              <a:ext cx="146050" cy="395287"/>
            </a:xfrm>
            <a:custGeom>
              <a:avLst/>
              <a:gdLst>
                <a:gd name="T0" fmla="*/ 92 w 92"/>
                <a:gd name="T1" fmla="*/ 53 h 249"/>
                <a:gd name="T2" fmla="*/ 47 w 92"/>
                <a:gd name="T3" fmla="*/ 0 h 249"/>
                <a:gd name="T4" fmla="*/ 0 w 92"/>
                <a:gd name="T5" fmla="*/ 49 h 249"/>
                <a:gd name="T6" fmla="*/ 35 w 92"/>
                <a:gd name="T7" fmla="*/ 230 h 249"/>
                <a:gd name="T8" fmla="*/ 44 w 92"/>
                <a:gd name="T9" fmla="*/ 249 h 249"/>
                <a:gd name="T10" fmla="*/ 55 w 92"/>
                <a:gd name="T11" fmla="*/ 230 h 249"/>
                <a:gd name="T12" fmla="*/ 92 w 92"/>
                <a:gd name="T13" fmla="*/ 53 h 249"/>
              </a:gdLst>
              <a:ahLst/>
              <a:cxnLst>
                <a:cxn ang="0">
                  <a:pos x="T0" y="T1"/>
                </a:cxn>
                <a:cxn ang="0">
                  <a:pos x="T2" y="T3"/>
                </a:cxn>
                <a:cxn ang="0">
                  <a:pos x="T4" y="T5"/>
                </a:cxn>
                <a:cxn ang="0">
                  <a:pos x="T6" y="T7"/>
                </a:cxn>
                <a:cxn ang="0">
                  <a:pos x="T8" y="T9"/>
                </a:cxn>
                <a:cxn ang="0">
                  <a:pos x="T10" y="T11"/>
                </a:cxn>
                <a:cxn ang="0">
                  <a:pos x="T12" y="T13"/>
                </a:cxn>
              </a:cxnLst>
              <a:rect l="0" t="0" r="r" b="b"/>
              <a:pathLst>
                <a:path w="92" h="249">
                  <a:moveTo>
                    <a:pt x="92" y="53"/>
                  </a:moveTo>
                  <a:lnTo>
                    <a:pt x="47" y="0"/>
                  </a:lnTo>
                  <a:lnTo>
                    <a:pt x="0" y="49"/>
                  </a:lnTo>
                  <a:lnTo>
                    <a:pt x="35" y="230"/>
                  </a:lnTo>
                  <a:lnTo>
                    <a:pt x="44" y="249"/>
                  </a:lnTo>
                  <a:lnTo>
                    <a:pt x="55" y="230"/>
                  </a:lnTo>
                  <a:lnTo>
                    <a:pt x="92" y="53"/>
                  </a:lnTo>
                  <a:close/>
                </a:path>
              </a:pathLst>
            </a:custGeom>
            <a:solidFill>
              <a:srgbClr val="D2D2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2" name="Freeform 73"/>
            <p:cNvSpPr>
              <a:spLocks/>
            </p:cNvSpPr>
            <p:nvPr/>
          </p:nvSpPr>
          <p:spPr bwMode="auto">
            <a:xfrm>
              <a:off x="2060576" y="3935413"/>
              <a:ext cx="184150" cy="231775"/>
            </a:xfrm>
            <a:custGeom>
              <a:avLst/>
              <a:gdLst>
                <a:gd name="T0" fmla="*/ 68 w 77"/>
                <a:gd name="T1" fmla="*/ 59 h 97"/>
                <a:gd name="T2" fmla="*/ 28 w 77"/>
                <a:gd name="T3" fmla="*/ 90 h 97"/>
                <a:gd name="T4" fmla="*/ 8 w 77"/>
                <a:gd name="T5" fmla="*/ 39 h 97"/>
                <a:gd name="T6" fmla="*/ 57 w 77"/>
                <a:gd name="T7" fmla="*/ 6 h 97"/>
                <a:gd name="T8" fmla="*/ 68 w 77"/>
                <a:gd name="T9" fmla="*/ 59 h 97"/>
              </a:gdLst>
              <a:ahLst/>
              <a:cxnLst>
                <a:cxn ang="0">
                  <a:pos x="T0" y="T1"/>
                </a:cxn>
                <a:cxn ang="0">
                  <a:pos x="T2" y="T3"/>
                </a:cxn>
                <a:cxn ang="0">
                  <a:pos x="T4" y="T5"/>
                </a:cxn>
                <a:cxn ang="0">
                  <a:pos x="T6" y="T7"/>
                </a:cxn>
                <a:cxn ang="0">
                  <a:pos x="T8" y="T9"/>
                </a:cxn>
              </a:cxnLst>
              <a:rect l="0" t="0" r="r" b="b"/>
              <a:pathLst>
                <a:path w="77" h="97">
                  <a:moveTo>
                    <a:pt x="68" y="59"/>
                  </a:moveTo>
                  <a:cubicBezTo>
                    <a:pt x="54" y="97"/>
                    <a:pt x="46" y="96"/>
                    <a:pt x="28" y="90"/>
                  </a:cubicBezTo>
                  <a:cubicBezTo>
                    <a:pt x="9" y="84"/>
                    <a:pt x="0" y="61"/>
                    <a:pt x="8" y="39"/>
                  </a:cubicBezTo>
                  <a:cubicBezTo>
                    <a:pt x="15" y="17"/>
                    <a:pt x="39" y="0"/>
                    <a:pt x="57" y="6"/>
                  </a:cubicBezTo>
                  <a:cubicBezTo>
                    <a:pt x="76" y="12"/>
                    <a:pt x="77" y="37"/>
                    <a:pt x="68" y="59"/>
                  </a:cubicBezTo>
                  <a:close/>
                </a:path>
              </a:pathLst>
            </a:custGeom>
            <a:solidFill>
              <a:srgbClr val="5050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3" name="Freeform 74"/>
            <p:cNvSpPr>
              <a:spLocks/>
            </p:cNvSpPr>
            <p:nvPr/>
          </p:nvSpPr>
          <p:spPr bwMode="auto">
            <a:xfrm>
              <a:off x="2027238" y="3925888"/>
              <a:ext cx="206375" cy="254000"/>
            </a:xfrm>
            <a:custGeom>
              <a:avLst/>
              <a:gdLst>
                <a:gd name="T0" fmla="*/ 74 w 86"/>
                <a:gd name="T1" fmla="*/ 22 h 106"/>
                <a:gd name="T2" fmla="*/ 62 w 86"/>
                <a:gd name="T3" fmla="*/ 90 h 106"/>
                <a:gd name="T4" fmla="*/ 25 w 86"/>
                <a:gd name="T5" fmla="*/ 87 h 106"/>
                <a:gd name="T6" fmla="*/ 25 w 86"/>
                <a:gd name="T7" fmla="*/ 8 h 106"/>
                <a:gd name="T8" fmla="*/ 74 w 86"/>
                <a:gd name="T9" fmla="*/ 22 h 106"/>
              </a:gdLst>
              <a:ahLst/>
              <a:cxnLst>
                <a:cxn ang="0">
                  <a:pos x="T0" y="T1"/>
                </a:cxn>
                <a:cxn ang="0">
                  <a:pos x="T2" y="T3"/>
                </a:cxn>
                <a:cxn ang="0">
                  <a:pos x="T4" y="T5"/>
                </a:cxn>
                <a:cxn ang="0">
                  <a:pos x="T6" y="T7"/>
                </a:cxn>
                <a:cxn ang="0">
                  <a:pos x="T8" y="T9"/>
                </a:cxn>
              </a:cxnLst>
              <a:rect l="0" t="0" r="r" b="b"/>
              <a:pathLst>
                <a:path w="86" h="106">
                  <a:moveTo>
                    <a:pt x="74" y="22"/>
                  </a:moveTo>
                  <a:cubicBezTo>
                    <a:pt x="86" y="41"/>
                    <a:pt x="77" y="81"/>
                    <a:pt x="62" y="90"/>
                  </a:cubicBezTo>
                  <a:cubicBezTo>
                    <a:pt x="48" y="98"/>
                    <a:pt x="36" y="106"/>
                    <a:pt x="25" y="87"/>
                  </a:cubicBezTo>
                  <a:cubicBezTo>
                    <a:pt x="14" y="68"/>
                    <a:pt x="0" y="19"/>
                    <a:pt x="25" y="8"/>
                  </a:cubicBezTo>
                  <a:cubicBezTo>
                    <a:pt x="40" y="0"/>
                    <a:pt x="63" y="3"/>
                    <a:pt x="74" y="22"/>
                  </a:cubicBezTo>
                  <a:close/>
                </a:path>
              </a:pathLst>
            </a:custGeom>
            <a:solidFill>
              <a:srgbClr val="5050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4" name="Freeform 75"/>
            <p:cNvSpPr>
              <a:spLocks/>
            </p:cNvSpPr>
            <p:nvPr/>
          </p:nvSpPr>
          <p:spPr bwMode="auto">
            <a:xfrm>
              <a:off x="2098676" y="4113213"/>
              <a:ext cx="93663" cy="112712"/>
            </a:xfrm>
            <a:custGeom>
              <a:avLst/>
              <a:gdLst>
                <a:gd name="T0" fmla="*/ 59 w 59"/>
                <a:gd name="T1" fmla="*/ 46 h 71"/>
                <a:gd name="T2" fmla="*/ 29 w 59"/>
                <a:gd name="T3" fmla="*/ 71 h 71"/>
                <a:gd name="T4" fmla="*/ 0 w 59"/>
                <a:gd name="T5" fmla="*/ 46 h 71"/>
                <a:gd name="T6" fmla="*/ 0 w 59"/>
                <a:gd name="T7" fmla="*/ 0 h 71"/>
                <a:gd name="T8" fmla="*/ 59 w 59"/>
                <a:gd name="T9" fmla="*/ 0 h 71"/>
                <a:gd name="T10" fmla="*/ 59 w 59"/>
                <a:gd name="T11" fmla="*/ 46 h 71"/>
              </a:gdLst>
              <a:ahLst/>
              <a:cxnLst>
                <a:cxn ang="0">
                  <a:pos x="T0" y="T1"/>
                </a:cxn>
                <a:cxn ang="0">
                  <a:pos x="T2" y="T3"/>
                </a:cxn>
                <a:cxn ang="0">
                  <a:pos x="T4" y="T5"/>
                </a:cxn>
                <a:cxn ang="0">
                  <a:pos x="T6" y="T7"/>
                </a:cxn>
                <a:cxn ang="0">
                  <a:pos x="T8" y="T9"/>
                </a:cxn>
                <a:cxn ang="0">
                  <a:pos x="T10" y="T11"/>
                </a:cxn>
              </a:cxnLst>
              <a:rect l="0" t="0" r="r" b="b"/>
              <a:pathLst>
                <a:path w="59" h="71">
                  <a:moveTo>
                    <a:pt x="59" y="46"/>
                  </a:moveTo>
                  <a:lnTo>
                    <a:pt x="29" y="71"/>
                  </a:lnTo>
                  <a:lnTo>
                    <a:pt x="0" y="46"/>
                  </a:lnTo>
                  <a:lnTo>
                    <a:pt x="0" y="0"/>
                  </a:lnTo>
                  <a:lnTo>
                    <a:pt x="59" y="0"/>
                  </a:lnTo>
                  <a:lnTo>
                    <a:pt x="59" y="46"/>
                  </a:lnTo>
                  <a:close/>
                </a:path>
              </a:pathLst>
            </a:custGeom>
            <a:solidFill>
              <a:srgbClr val="FFB9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5" name="Freeform 76"/>
            <p:cNvSpPr>
              <a:spLocks/>
            </p:cNvSpPr>
            <p:nvPr/>
          </p:nvSpPr>
          <p:spPr bwMode="auto">
            <a:xfrm>
              <a:off x="1874838" y="4216400"/>
              <a:ext cx="200025" cy="520700"/>
            </a:xfrm>
            <a:custGeom>
              <a:avLst/>
              <a:gdLst>
                <a:gd name="T0" fmla="*/ 84 w 84"/>
                <a:gd name="T1" fmla="*/ 9 h 218"/>
                <a:gd name="T2" fmla="*/ 51 w 84"/>
                <a:gd name="T3" fmla="*/ 0 h 218"/>
                <a:gd name="T4" fmla="*/ 0 w 84"/>
                <a:gd name="T5" fmla="*/ 218 h 218"/>
                <a:gd name="T6" fmla="*/ 34 w 84"/>
                <a:gd name="T7" fmla="*/ 218 h 218"/>
                <a:gd name="T8" fmla="*/ 84 w 84"/>
                <a:gd name="T9" fmla="*/ 9 h 218"/>
              </a:gdLst>
              <a:ahLst/>
              <a:cxnLst>
                <a:cxn ang="0">
                  <a:pos x="T0" y="T1"/>
                </a:cxn>
                <a:cxn ang="0">
                  <a:pos x="T2" y="T3"/>
                </a:cxn>
                <a:cxn ang="0">
                  <a:pos x="T4" y="T5"/>
                </a:cxn>
                <a:cxn ang="0">
                  <a:pos x="T6" y="T7"/>
                </a:cxn>
                <a:cxn ang="0">
                  <a:pos x="T8" y="T9"/>
                </a:cxn>
              </a:cxnLst>
              <a:rect l="0" t="0" r="r" b="b"/>
              <a:pathLst>
                <a:path w="84" h="218">
                  <a:moveTo>
                    <a:pt x="84" y="9"/>
                  </a:moveTo>
                  <a:cubicBezTo>
                    <a:pt x="73" y="6"/>
                    <a:pt x="62" y="3"/>
                    <a:pt x="51" y="0"/>
                  </a:cubicBezTo>
                  <a:cubicBezTo>
                    <a:pt x="18" y="71"/>
                    <a:pt x="7" y="141"/>
                    <a:pt x="0" y="218"/>
                  </a:cubicBezTo>
                  <a:cubicBezTo>
                    <a:pt x="34" y="218"/>
                    <a:pt x="34" y="218"/>
                    <a:pt x="34" y="218"/>
                  </a:cubicBezTo>
                  <a:cubicBezTo>
                    <a:pt x="42" y="144"/>
                    <a:pt x="53" y="77"/>
                    <a:pt x="84" y="9"/>
                  </a:cubicBezTo>
                  <a:close/>
                </a:path>
              </a:pathLst>
            </a:custGeom>
            <a:solidFill>
              <a:srgbClr val="5050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6" name="Freeform 77"/>
            <p:cNvSpPr>
              <a:spLocks/>
            </p:cNvSpPr>
            <p:nvPr/>
          </p:nvSpPr>
          <p:spPr bwMode="auto">
            <a:xfrm>
              <a:off x="2216151" y="4216400"/>
              <a:ext cx="204788" cy="520700"/>
            </a:xfrm>
            <a:custGeom>
              <a:avLst/>
              <a:gdLst>
                <a:gd name="T0" fmla="*/ 0 w 85"/>
                <a:gd name="T1" fmla="*/ 9 h 218"/>
                <a:gd name="T2" fmla="*/ 34 w 85"/>
                <a:gd name="T3" fmla="*/ 0 h 218"/>
                <a:gd name="T4" fmla="*/ 85 w 85"/>
                <a:gd name="T5" fmla="*/ 218 h 218"/>
                <a:gd name="T6" fmla="*/ 50 w 85"/>
                <a:gd name="T7" fmla="*/ 218 h 218"/>
                <a:gd name="T8" fmla="*/ 0 w 85"/>
                <a:gd name="T9" fmla="*/ 9 h 218"/>
              </a:gdLst>
              <a:ahLst/>
              <a:cxnLst>
                <a:cxn ang="0">
                  <a:pos x="T0" y="T1"/>
                </a:cxn>
                <a:cxn ang="0">
                  <a:pos x="T2" y="T3"/>
                </a:cxn>
                <a:cxn ang="0">
                  <a:pos x="T4" y="T5"/>
                </a:cxn>
                <a:cxn ang="0">
                  <a:pos x="T6" y="T7"/>
                </a:cxn>
                <a:cxn ang="0">
                  <a:pos x="T8" y="T9"/>
                </a:cxn>
              </a:cxnLst>
              <a:rect l="0" t="0" r="r" b="b"/>
              <a:pathLst>
                <a:path w="85" h="218">
                  <a:moveTo>
                    <a:pt x="0" y="9"/>
                  </a:moveTo>
                  <a:cubicBezTo>
                    <a:pt x="12" y="6"/>
                    <a:pt x="23" y="3"/>
                    <a:pt x="34" y="0"/>
                  </a:cubicBezTo>
                  <a:cubicBezTo>
                    <a:pt x="67" y="71"/>
                    <a:pt x="77" y="141"/>
                    <a:pt x="85" y="218"/>
                  </a:cubicBezTo>
                  <a:cubicBezTo>
                    <a:pt x="50" y="218"/>
                    <a:pt x="50" y="218"/>
                    <a:pt x="50" y="218"/>
                  </a:cubicBezTo>
                  <a:cubicBezTo>
                    <a:pt x="42" y="144"/>
                    <a:pt x="32" y="77"/>
                    <a:pt x="0" y="9"/>
                  </a:cubicBezTo>
                  <a:close/>
                </a:path>
              </a:pathLst>
            </a:custGeom>
            <a:solidFill>
              <a:srgbClr val="5050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7" name="Freeform 78"/>
            <p:cNvSpPr>
              <a:spLocks/>
            </p:cNvSpPr>
            <p:nvPr/>
          </p:nvSpPr>
          <p:spPr bwMode="auto">
            <a:xfrm>
              <a:off x="1884363" y="4737100"/>
              <a:ext cx="61913" cy="66675"/>
            </a:xfrm>
            <a:custGeom>
              <a:avLst/>
              <a:gdLst>
                <a:gd name="T0" fmla="*/ 0 w 26"/>
                <a:gd name="T1" fmla="*/ 0 h 28"/>
                <a:gd name="T2" fmla="*/ 0 w 26"/>
                <a:gd name="T3" fmla="*/ 16 h 28"/>
                <a:gd name="T4" fmla="*/ 13 w 26"/>
                <a:gd name="T5" fmla="*/ 28 h 28"/>
                <a:gd name="T6" fmla="*/ 26 w 26"/>
                <a:gd name="T7" fmla="*/ 16 h 28"/>
                <a:gd name="T8" fmla="*/ 26 w 26"/>
                <a:gd name="T9" fmla="*/ 0 h 28"/>
                <a:gd name="T10" fmla="*/ 0 w 26"/>
                <a:gd name="T11" fmla="*/ 0 h 28"/>
              </a:gdLst>
              <a:ahLst/>
              <a:cxnLst>
                <a:cxn ang="0">
                  <a:pos x="T0" y="T1"/>
                </a:cxn>
                <a:cxn ang="0">
                  <a:pos x="T2" y="T3"/>
                </a:cxn>
                <a:cxn ang="0">
                  <a:pos x="T4" y="T5"/>
                </a:cxn>
                <a:cxn ang="0">
                  <a:pos x="T6" y="T7"/>
                </a:cxn>
                <a:cxn ang="0">
                  <a:pos x="T8" y="T9"/>
                </a:cxn>
                <a:cxn ang="0">
                  <a:pos x="T10" y="T11"/>
                </a:cxn>
              </a:cxnLst>
              <a:rect l="0" t="0" r="r" b="b"/>
              <a:pathLst>
                <a:path w="26" h="28">
                  <a:moveTo>
                    <a:pt x="0" y="0"/>
                  </a:moveTo>
                  <a:cubicBezTo>
                    <a:pt x="0" y="16"/>
                    <a:pt x="0" y="16"/>
                    <a:pt x="0" y="16"/>
                  </a:cubicBezTo>
                  <a:cubicBezTo>
                    <a:pt x="0" y="23"/>
                    <a:pt x="6" y="28"/>
                    <a:pt x="13" y="28"/>
                  </a:cubicBezTo>
                  <a:cubicBezTo>
                    <a:pt x="20" y="28"/>
                    <a:pt x="26" y="23"/>
                    <a:pt x="26" y="16"/>
                  </a:cubicBezTo>
                  <a:cubicBezTo>
                    <a:pt x="26" y="0"/>
                    <a:pt x="26" y="0"/>
                    <a:pt x="26" y="0"/>
                  </a:cubicBezTo>
                  <a:lnTo>
                    <a:pt x="0" y="0"/>
                  </a:lnTo>
                  <a:close/>
                </a:path>
              </a:pathLst>
            </a:custGeom>
            <a:solidFill>
              <a:srgbClr val="FFB9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8" name="Freeform 79"/>
            <p:cNvSpPr>
              <a:spLocks/>
            </p:cNvSpPr>
            <p:nvPr/>
          </p:nvSpPr>
          <p:spPr bwMode="auto">
            <a:xfrm>
              <a:off x="2347913" y="4737100"/>
              <a:ext cx="60325" cy="66675"/>
            </a:xfrm>
            <a:custGeom>
              <a:avLst/>
              <a:gdLst>
                <a:gd name="T0" fmla="*/ 0 w 25"/>
                <a:gd name="T1" fmla="*/ 0 h 28"/>
                <a:gd name="T2" fmla="*/ 0 w 25"/>
                <a:gd name="T3" fmla="*/ 16 h 28"/>
                <a:gd name="T4" fmla="*/ 12 w 25"/>
                <a:gd name="T5" fmla="*/ 28 h 28"/>
                <a:gd name="T6" fmla="*/ 25 w 25"/>
                <a:gd name="T7" fmla="*/ 16 h 28"/>
                <a:gd name="T8" fmla="*/ 25 w 25"/>
                <a:gd name="T9" fmla="*/ 0 h 28"/>
                <a:gd name="T10" fmla="*/ 0 w 25"/>
                <a:gd name="T11" fmla="*/ 0 h 28"/>
              </a:gdLst>
              <a:ahLst/>
              <a:cxnLst>
                <a:cxn ang="0">
                  <a:pos x="T0" y="T1"/>
                </a:cxn>
                <a:cxn ang="0">
                  <a:pos x="T2" y="T3"/>
                </a:cxn>
                <a:cxn ang="0">
                  <a:pos x="T4" y="T5"/>
                </a:cxn>
                <a:cxn ang="0">
                  <a:pos x="T6" y="T7"/>
                </a:cxn>
                <a:cxn ang="0">
                  <a:pos x="T8" y="T9"/>
                </a:cxn>
                <a:cxn ang="0">
                  <a:pos x="T10" y="T11"/>
                </a:cxn>
              </a:cxnLst>
              <a:rect l="0" t="0" r="r" b="b"/>
              <a:pathLst>
                <a:path w="25" h="28">
                  <a:moveTo>
                    <a:pt x="0" y="0"/>
                  </a:moveTo>
                  <a:cubicBezTo>
                    <a:pt x="0" y="16"/>
                    <a:pt x="0" y="16"/>
                    <a:pt x="0" y="16"/>
                  </a:cubicBezTo>
                  <a:cubicBezTo>
                    <a:pt x="0" y="23"/>
                    <a:pt x="5" y="28"/>
                    <a:pt x="12" y="28"/>
                  </a:cubicBezTo>
                  <a:cubicBezTo>
                    <a:pt x="19" y="28"/>
                    <a:pt x="25" y="23"/>
                    <a:pt x="25" y="16"/>
                  </a:cubicBezTo>
                  <a:cubicBezTo>
                    <a:pt x="25" y="0"/>
                    <a:pt x="25" y="0"/>
                    <a:pt x="25" y="0"/>
                  </a:cubicBezTo>
                  <a:lnTo>
                    <a:pt x="0" y="0"/>
                  </a:lnTo>
                  <a:close/>
                </a:path>
              </a:pathLst>
            </a:custGeom>
            <a:solidFill>
              <a:srgbClr val="FFB9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9" name="Freeform 80"/>
            <p:cNvSpPr>
              <a:spLocks/>
            </p:cNvSpPr>
            <p:nvPr/>
          </p:nvSpPr>
          <p:spPr bwMode="auto">
            <a:xfrm>
              <a:off x="1993901" y="4198938"/>
              <a:ext cx="304800" cy="528637"/>
            </a:xfrm>
            <a:custGeom>
              <a:avLst/>
              <a:gdLst>
                <a:gd name="T0" fmla="*/ 133 w 192"/>
                <a:gd name="T1" fmla="*/ 0 h 333"/>
                <a:gd name="T2" fmla="*/ 95 w 192"/>
                <a:gd name="T3" fmla="*/ 63 h 333"/>
                <a:gd name="T4" fmla="*/ 59 w 192"/>
                <a:gd name="T5" fmla="*/ 0 h 333"/>
                <a:gd name="T6" fmla="*/ 0 w 192"/>
                <a:gd name="T7" fmla="*/ 11 h 333"/>
                <a:gd name="T8" fmla="*/ 3 w 192"/>
                <a:gd name="T9" fmla="*/ 333 h 333"/>
                <a:gd name="T10" fmla="*/ 187 w 192"/>
                <a:gd name="T11" fmla="*/ 333 h 333"/>
                <a:gd name="T12" fmla="*/ 192 w 192"/>
                <a:gd name="T13" fmla="*/ 11 h 333"/>
                <a:gd name="T14" fmla="*/ 133 w 192"/>
                <a:gd name="T15" fmla="*/ 0 h 3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2" h="333">
                  <a:moveTo>
                    <a:pt x="133" y="0"/>
                  </a:moveTo>
                  <a:lnTo>
                    <a:pt x="95" y="63"/>
                  </a:lnTo>
                  <a:lnTo>
                    <a:pt x="59" y="0"/>
                  </a:lnTo>
                  <a:lnTo>
                    <a:pt x="0" y="11"/>
                  </a:lnTo>
                  <a:lnTo>
                    <a:pt x="3" y="333"/>
                  </a:lnTo>
                  <a:lnTo>
                    <a:pt x="187" y="333"/>
                  </a:lnTo>
                  <a:lnTo>
                    <a:pt x="192" y="11"/>
                  </a:lnTo>
                  <a:lnTo>
                    <a:pt x="133" y="0"/>
                  </a:lnTo>
                  <a:close/>
                </a:path>
              </a:pathLst>
            </a:custGeom>
            <a:solidFill>
              <a:srgbClr val="5050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0" name="Freeform 81"/>
            <p:cNvSpPr>
              <a:spLocks/>
            </p:cNvSpPr>
            <p:nvPr/>
          </p:nvSpPr>
          <p:spPr bwMode="auto">
            <a:xfrm>
              <a:off x="2220913" y="4016375"/>
              <a:ext cx="3175" cy="3175"/>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0"/>
                    <a:pt x="0" y="0"/>
                    <a:pt x="1" y="1"/>
                  </a:cubicBezTo>
                  <a:close/>
                </a:path>
              </a:pathLst>
            </a:custGeom>
            <a:solidFill>
              <a:srgbClr val="FFD6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1" name="Freeform 82"/>
            <p:cNvSpPr>
              <a:spLocks/>
            </p:cNvSpPr>
            <p:nvPr/>
          </p:nvSpPr>
          <p:spPr bwMode="auto">
            <a:xfrm>
              <a:off x="2220913" y="401478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FFD6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2" name="Freeform 83"/>
            <p:cNvSpPr>
              <a:spLocks/>
            </p:cNvSpPr>
            <p:nvPr/>
          </p:nvSpPr>
          <p:spPr bwMode="auto">
            <a:xfrm>
              <a:off x="2216151" y="4006850"/>
              <a:ext cx="3175"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solidFill>
              <a:srgbClr val="FFD6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3" name="Freeform 84"/>
            <p:cNvSpPr>
              <a:spLocks/>
            </p:cNvSpPr>
            <p:nvPr/>
          </p:nvSpPr>
          <p:spPr bwMode="auto">
            <a:xfrm>
              <a:off x="2219326" y="401002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FFD6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4" name="Freeform 85"/>
            <p:cNvSpPr>
              <a:spLocks/>
            </p:cNvSpPr>
            <p:nvPr/>
          </p:nvSpPr>
          <p:spPr bwMode="auto">
            <a:xfrm>
              <a:off x="2068513" y="400685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FFD6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5" name="Freeform 86"/>
            <p:cNvSpPr>
              <a:spLocks/>
            </p:cNvSpPr>
            <p:nvPr/>
          </p:nvSpPr>
          <p:spPr bwMode="auto">
            <a:xfrm>
              <a:off x="2224088" y="4019550"/>
              <a:ext cx="0" cy="1587"/>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solidFill>
              <a:srgbClr val="FFD6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6" name="Freeform 87"/>
            <p:cNvSpPr>
              <a:spLocks/>
            </p:cNvSpPr>
            <p:nvPr/>
          </p:nvSpPr>
          <p:spPr bwMode="auto">
            <a:xfrm>
              <a:off x="2224088" y="4024313"/>
              <a:ext cx="0" cy="1587"/>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solidFill>
              <a:srgbClr val="FFD6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7" name="Rectangle 88"/>
            <p:cNvSpPr>
              <a:spLocks noChangeArrowheads="1"/>
            </p:cNvSpPr>
            <p:nvPr/>
          </p:nvSpPr>
          <p:spPr bwMode="auto">
            <a:xfrm>
              <a:off x="2216151" y="4005263"/>
              <a:ext cx="1588" cy="1587"/>
            </a:xfrm>
            <a:prstGeom prst="rect">
              <a:avLst/>
            </a:prstGeom>
            <a:solidFill>
              <a:srgbClr val="FFD60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8" name="Freeform 89"/>
            <p:cNvSpPr>
              <a:spLocks/>
            </p:cNvSpPr>
            <p:nvPr/>
          </p:nvSpPr>
          <p:spPr bwMode="auto">
            <a:xfrm>
              <a:off x="2063751" y="4021138"/>
              <a:ext cx="1588"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solidFill>
              <a:srgbClr val="FFD6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9" name="Freeform 90"/>
            <p:cNvSpPr>
              <a:spLocks/>
            </p:cNvSpPr>
            <p:nvPr/>
          </p:nvSpPr>
          <p:spPr bwMode="auto">
            <a:xfrm>
              <a:off x="2065338" y="401478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FFD6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0" name="Freeform 91"/>
            <p:cNvSpPr>
              <a:spLocks/>
            </p:cNvSpPr>
            <p:nvPr/>
          </p:nvSpPr>
          <p:spPr bwMode="auto">
            <a:xfrm>
              <a:off x="2068513" y="401161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FFD6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1" name="Freeform 92"/>
            <p:cNvSpPr>
              <a:spLocks/>
            </p:cNvSpPr>
            <p:nvPr/>
          </p:nvSpPr>
          <p:spPr bwMode="auto">
            <a:xfrm>
              <a:off x="2065338" y="4016375"/>
              <a:ext cx="0" cy="3175"/>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solidFill>
              <a:srgbClr val="FFD6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2" name="Freeform 93"/>
            <p:cNvSpPr>
              <a:spLocks/>
            </p:cNvSpPr>
            <p:nvPr/>
          </p:nvSpPr>
          <p:spPr bwMode="auto">
            <a:xfrm>
              <a:off x="2051051" y="3997325"/>
              <a:ext cx="187325" cy="168275"/>
            </a:xfrm>
            <a:custGeom>
              <a:avLst/>
              <a:gdLst>
                <a:gd name="T0" fmla="*/ 74 w 78"/>
                <a:gd name="T1" fmla="*/ 17 h 70"/>
                <a:gd name="T2" fmla="*/ 72 w 78"/>
                <a:gd name="T3" fmla="*/ 17 h 70"/>
                <a:gd name="T4" fmla="*/ 72 w 78"/>
                <a:gd name="T5" fmla="*/ 12 h 70"/>
                <a:gd name="T6" fmla="*/ 72 w 78"/>
                <a:gd name="T7" fmla="*/ 11 h 70"/>
                <a:gd name="T8" fmla="*/ 72 w 78"/>
                <a:gd name="T9" fmla="*/ 10 h 70"/>
                <a:gd name="T10" fmla="*/ 72 w 78"/>
                <a:gd name="T11" fmla="*/ 9 h 70"/>
                <a:gd name="T12" fmla="*/ 72 w 78"/>
                <a:gd name="T13" fmla="*/ 9 h 70"/>
                <a:gd name="T14" fmla="*/ 71 w 78"/>
                <a:gd name="T15" fmla="*/ 8 h 70"/>
                <a:gd name="T16" fmla="*/ 71 w 78"/>
                <a:gd name="T17" fmla="*/ 7 h 70"/>
                <a:gd name="T18" fmla="*/ 71 w 78"/>
                <a:gd name="T19" fmla="*/ 7 h 70"/>
                <a:gd name="T20" fmla="*/ 70 w 78"/>
                <a:gd name="T21" fmla="*/ 5 h 70"/>
                <a:gd name="T22" fmla="*/ 70 w 78"/>
                <a:gd name="T23" fmla="*/ 5 h 70"/>
                <a:gd name="T24" fmla="*/ 70 w 78"/>
                <a:gd name="T25" fmla="*/ 4 h 70"/>
                <a:gd name="T26" fmla="*/ 69 w 78"/>
                <a:gd name="T27" fmla="*/ 4 h 70"/>
                <a:gd name="T28" fmla="*/ 69 w 78"/>
                <a:gd name="T29" fmla="*/ 3 h 70"/>
                <a:gd name="T30" fmla="*/ 69 w 78"/>
                <a:gd name="T31" fmla="*/ 3 h 70"/>
                <a:gd name="T32" fmla="*/ 63 w 78"/>
                <a:gd name="T33" fmla="*/ 3 h 70"/>
                <a:gd name="T34" fmla="*/ 52 w 78"/>
                <a:gd name="T35" fmla="*/ 1 h 70"/>
                <a:gd name="T36" fmla="*/ 32 w 78"/>
                <a:gd name="T37" fmla="*/ 3 h 70"/>
                <a:gd name="T38" fmla="*/ 10 w 78"/>
                <a:gd name="T39" fmla="*/ 0 h 70"/>
                <a:gd name="T40" fmla="*/ 7 w 78"/>
                <a:gd name="T41" fmla="*/ 4 h 70"/>
                <a:gd name="T42" fmla="*/ 7 w 78"/>
                <a:gd name="T43" fmla="*/ 4 h 70"/>
                <a:gd name="T44" fmla="*/ 7 w 78"/>
                <a:gd name="T45" fmla="*/ 6 h 70"/>
                <a:gd name="T46" fmla="*/ 7 w 78"/>
                <a:gd name="T47" fmla="*/ 6 h 70"/>
                <a:gd name="T48" fmla="*/ 6 w 78"/>
                <a:gd name="T49" fmla="*/ 7 h 70"/>
                <a:gd name="T50" fmla="*/ 6 w 78"/>
                <a:gd name="T51" fmla="*/ 7 h 70"/>
                <a:gd name="T52" fmla="*/ 6 w 78"/>
                <a:gd name="T53" fmla="*/ 8 h 70"/>
                <a:gd name="T54" fmla="*/ 6 w 78"/>
                <a:gd name="T55" fmla="*/ 9 h 70"/>
                <a:gd name="T56" fmla="*/ 6 w 78"/>
                <a:gd name="T57" fmla="*/ 10 h 70"/>
                <a:gd name="T58" fmla="*/ 5 w 78"/>
                <a:gd name="T59" fmla="*/ 10 h 70"/>
                <a:gd name="T60" fmla="*/ 5 w 78"/>
                <a:gd name="T61" fmla="*/ 12 h 70"/>
                <a:gd name="T62" fmla="*/ 5 w 78"/>
                <a:gd name="T63" fmla="*/ 17 h 70"/>
                <a:gd name="T64" fmla="*/ 4 w 78"/>
                <a:gd name="T65" fmla="*/ 17 h 70"/>
                <a:gd name="T66" fmla="*/ 0 w 78"/>
                <a:gd name="T67" fmla="*/ 23 h 70"/>
                <a:gd name="T68" fmla="*/ 0 w 78"/>
                <a:gd name="T69" fmla="*/ 35 h 70"/>
                <a:gd name="T70" fmla="*/ 5 w 78"/>
                <a:gd name="T71" fmla="*/ 40 h 70"/>
                <a:gd name="T72" fmla="*/ 24 w 78"/>
                <a:gd name="T73" fmla="*/ 70 h 70"/>
                <a:gd name="T74" fmla="*/ 53 w 78"/>
                <a:gd name="T75" fmla="*/ 70 h 70"/>
                <a:gd name="T76" fmla="*/ 72 w 78"/>
                <a:gd name="T77" fmla="*/ 40 h 70"/>
                <a:gd name="T78" fmla="*/ 78 w 78"/>
                <a:gd name="T79" fmla="*/ 35 h 70"/>
                <a:gd name="T80" fmla="*/ 78 w 78"/>
                <a:gd name="T81" fmla="*/ 23 h 70"/>
                <a:gd name="T82" fmla="*/ 74 w 78"/>
                <a:gd name="T83" fmla="*/ 1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8" h="70">
                  <a:moveTo>
                    <a:pt x="74" y="17"/>
                  </a:moveTo>
                  <a:cubicBezTo>
                    <a:pt x="73" y="17"/>
                    <a:pt x="73" y="17"/>
                    <a:pt x="72" y="17"/>
                  </a:cubicBezTo>
                  <a:cubicBezTo>
                    <a:pt x="72" y="12"/>
                    <a:pt x="72" y="12"/>
                    <a:pt x="72" y="12"/>
                  </a:cubicBezTo>
                  <a:cubicBezTo>
                    <a:pt x="72" y="12"/>
                    <a:pt x="72" y="11"/>
                    <a:pt x="72" y="11"/>
                  </a:cubicBezTo>
                  <a:cubicBezTo>
                    <a:pt x="72" y="10"/>
                    <a:pt x="72" y="10"/>
                    <a:pt x="72" y="10"/>
                  </a:cubicBezTo>
                  <a:cubicBezTo>
                    <a:pt x="72" y="10"/>
                    <a:pt x="72" y="9"/>
                    <a:pt x="72" y="9"/>
                  </a:cubicBezTo>
                  <a:cubicBezTo>
                    <a:pt x="72" y="9"/>
                    <a:pt x="72" y="9"/>
                    <a:pt x="72" y="9"/>
                  </a:cubicBezTo>
                  <a:cubicBezTo>
                    <a:pt x="71" y="8"/>
                    <a:pt x="71" y="8"/>
                    <a:pt x="71" y="8"/>
                  </a:cubicBezTo>
                  <a:cubicBezTo>
                    <a:pt x="71" y="8"/>
                    <a:pt x="71" y="7"/>
                    <a:pt x="71" y="7"/>
                  </a:cubicBezTo>
                  <a:cubicBezTo>
                    <a:pt x="71" y="7"/>
                    <a:pt x="71" y="7"/>
                    <a:pt x="71" y="7"/>
                  </a:cubicBezTo>
                  <a:cubicBezTo>
                    <a:pt x="71" y="6"/>
                    <a:pt x="71" y="6"/>
                    <a:pt x="70" y="5"/>
                  </a:cubicBezTo>
                  <a:cubicBezTo>
                    <a:pt x="70" y="5"/>
                    <a:pt x="70" y="5"/>
                    <a:pt x="70" y="5"/>
                  </a:cubicBezTo>
                  <a:cubicBezTo>
                    <a:pt x="70" y="4"/>
                    <a:pt x="70" y="4"/>
                    <a:pt x="70" y="4"/>
                  </a:cubicBezTo>
                  <a:cubicBezTo>
                    <a:pt x="70" y="4"/>
                    <a:pt x="70" y="4"/>
                    <a:pt x="69" y="4"/>
                  </a:cubicBezTo>
                  <a:cubicBezTo>
                    <a:pt x="69" y="3"/>
                    <a:pt x="69" y="3"/>
                    <a:pt x="69" y="3"/>
                  </a:cubicBezTo>
                  <a:cubicBezTo>
                    <a:pt x="69" y="3"/>
                    <a:pt x="69" y="3"/>
                    <a:pt x="69" y="3"/>
                  </a:cubicBezTo>
                  <a:cubicBezTo>
                    <a:pt x="67" y="3"/>
                    <a:pt x="65" y="3"/>
                    <a:pt x="63" y="3"/>
                  </a:cubicBezTo>
                  <a:cubicBezTo>
                    <a:pt x="58" y="3"/>
                    <a:pt x="54" y="2"/>
                    <a:pt x="52" y="1"/>
                  </a:cubicBezTo>
                  <a:cubicBezTo>
                    <a:pt x="47" y="2"/>
                    <a:pt x="40" y="3"/>
                    <a:pt x="32" y="3"/>
                  </a:cubicBezTo>
                  <a:cubicBezTo>
                    <a:pt x="23" y="3"/>
                    <a:pt x="15" y="2"/>
                    <a:pt x="10" y="0"/>
                  </a:cubicBezTo>
                  <a:cubicBezTo>
                    <a:pt x="9" y="2"/>
                    <a:pt x="8" y="3"/>
                    <a:pt x="7" y="4"/>
                  </a:cubicBezTo>
                  <a:cubicBezTo>
                    <a:pt x="7" y="4"/>
                    <a:pt x="7" y="4"/>
                    <a:pt x="7" y="4"/>
                  </a:cubicBezTo>
                  <a:cubicBezTo>
                    <a:pt x="7" y="5"/>
                    <a:pt x="7" y="5"/>
                    <a:pt x="7" y="6"/>
                  </a:cubicBezTo>
                  <a:cubicBezTo>
                    <a:pt x="7" y="6"/>
                    <a:pt x="7" y="6"/>
                    <a:pt x="7" y="6"/>
                  </a:cubicBezTo>
                  <a:cubicBezTo>
                    <a:pt x="7" y="6"/>
                    <a:pt x="6" y="7"/>
                    <a:pt x="6" y="7"/>
                  </a:cubicBezTo>
                  <a:cubicBezTo>
                    <a:pt x="6" y="7"/>
                    <a:pt x="6" y="7"/>
                    <a:pt x="6" y="7"/>
                  </a:cubicBezTo>
                  <a:cubicBezTo>
                    <a:pt x="6" y="8"/>
                    <a:pt x="6" y="8"/>
                    <a:pt x="6" y="8"/>
                  </a:cubicBezTo>
                  <a:cubicBezTo>
                    <a:pt x="6" y="9"/>
                    <a:pt x="6" y="9"/>
                    <a:pt x="6" y="9"/>
                  </a:cubicBezTo>
                  <a:cubicBezTo>
                    <a:pt x="6" y="9"/>
                    <a:pt x="6" y="10"/>
                    <a:pt x="6" y="10"/>
                  </a:cubicBezTo>
                  <a:cubicBezTo>
                    <a:pt x="5" y="10"/>
                    <a:pt x="5" y="10"/>
                    <a:pt x="5" y="10"/>
                  </a:cubicBezTo>
                  <a:cubicBezTo>
                    <a:pt x="5" y="11"/>
                    <a:pt x="5" y="12"/>
                    <a:pt x="5" y="12"/>
                  </a:cubicBezTo>
                  <a:cubicBezTo>
                    <a:pt x="5" y="17"/>
                    <a:pt x="5" y="17"/>
                    <a:pt x="5" y="17"/>
                  </a:cubicBezTo>
                  <a:cubicBezTo>
                    <a:pt x="5" y="17"/>
                    <a:pt x="5" y="17"/>
                    <a:pt x="4" y="17"/>
                  </a:cubicBezTo>
                  <a:cubicBezTo>
                    <a:pt x="2" y="17"/>
                    <a:pt x="0" y="20"/>
                    <a:pt x="0" y="23"/>
                  </a:cubicBezTo>
                  <a:cubicBezTo>
                    <a:pt x="0" y="35"/>
                    <a:pt x="0" y="35"/>
                    <a:pt x="0" y="35"/>
                  </a:cubicBezTo>
                  <a:cubicBezTo>
                    <a:pt x="0" y="38"/>
                    <a:pt x="2" y="40"/>
                    <a:pt x="5" y="40"/>
                  </a:cubicBezTo>
                  <a:cubicBezTo>
                    <a:pt x="5" y="40"/>
                    <a:pt x="15" y="70"/>
                    <a:pt x="24" y="70"/>
                  </a:cubicBezTo>
                  <a:cubicBezTo>
                    <a:pt x="53" y="70"/>
                    <a:pt x="53" y="70"/>
                    <a:pt x="53" y="70"/>
                  </a:cubicBezTo>
                  <a:cubicBezTo>
                    <a:pt x="62" y="70"/>
                    <a:pt x="72" y="40"/>
                    <a:pt x="72" y="40"/>
                  </a:cubicBezTo>
                  <a:cubicBezTo>
                    <a:pt x="75" y="40"/>
                    <a:pt x="78" y="38"/>
                    <a:pt x="78" y="35"/>
                  </a:cubicBezTo>
                  <a:cubicBezTo>
                    <a:pt x="78" y="23"/>
                    <a:pt x="78" y="23"/>
                    <a:pt x="78" y="23"/>
                  </a:cubicBezTo>
                  <a:cubicBezTo>
                    <a:pt x="78" y="20"/>
                    <a:pt x="76" y="18"/>
                    <a:pt x="74" y="17"/>
                  </a:cubicBezTo>
                  <a:close/>
                </a:path>
              </a:pathLst>
            </a:custGeom>
            <a:solidFill>
              <a:srgbClr val="FFB9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3" name="Rectangle 94"/>
            <p:cNvSpPr>
              <a:spLocks noChangeArrowheads="1"/>
            </p:cNvSpPr>
            <p:nvPr/>
          </p:nvSpPr>
          <p:spPr bwMode="auto">
            <a:xfrm>
              <a:off x="1998663" y="4727575"/>
              <a:ext cx="292100" cy="19050"/>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4" name="Rectangle 95"/>
            <p:cNvSpPr>
              <a:spLocks noChangeArrowheads="1"/>
            </p:cNvSpPr>
            <p:nvPr/>
          </p:nvSpPr>
          <p:spPr bwMode="auto">
            <a:xfrm>
              <a:off x="2117726" y="4727575"/>
              <a:ext cx="53975" cy="19050"/>
            </a:xfrm>
            <a:prstGeom prst="rect">
              <a:avLst/>
            </a:prstGeom>
            <a:solidFill>
              <a:srgbClr val="D2D2D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5" name="Oval 96"/>
            <p:cNvSpPr>
              <a:spLocks noChangeArrowheads="1"/>
            </p:cNvSpPr>
            <p:nvPr/>
          </p:nvSpPr>
          <p:spPr bwMode="auto">
            <a:xfrm>
              <a:off x="2139951" y="4241800"/>
              <a:ext cx="9525" cy="9525"/>
            </a:xfrm>
            <a:prstGeom prst="ellipse">
              <a:avLst/>
            </a:prstGeom>
            <a:solidFill>
              <a:srgbClr val="5050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6" name="Oval 97"/>
            <p:cNvSpPr>
              <a:spLocks noChangeArrowheads="1"/>
            </p:cNvSpPr>
            <p:nvPr/>
          </p:nvSpPr>
          <p:spPr bwMode="auto">
            <a:xfrm>
              <a:off x="2139951" y="4275138"/>
              <a:ext cx="9525" cy="7937"/>
            </a:xfrm>
            <a:prstGeom prst="ellipse">
              <a:avLst/>
            </a:prstGeom>
            <a:solidFill>
              <a:srgbClr val="5050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68" name="TextBox 167"/>
          <p:cNvSpPr txBox="1"/>
          <p:nvPr/>
        </p:nvSpPr>
        <p:spPr>
          <a:xfrm>
            <a:off x="1" y="6642289"/>
            <a:ext cx="3806190" cy="352236"/>
          </a:xfrm>
          <a:prstGeom prst="rect">
            <a:avLst/>
          </a:prstGeom>
          <a:noFill/>
        </p:spPr>
        <p:txBody>
          <a:bodyPr wrap="square" lIns="365760" tIns="146304" rIns="182880" bIns="146304" rtlCol="0" anchor="ctr" anchorCtr="0">
            <a:noAutofit/>
          </a:bodyPr>
          <a:lstStyle/>
          <a:p>
            <a:pPr>
              <a:lnSpc>
                <a:spcPct val="90000"/>
              </a:lnSpc>
              <a:spcAft>
                <a:spcPts val="600"/>
              </a:spcAft>
            </a:pPr>
            <a:r>
              <a:rPr lang="en-US" sz="1400" dirty="0">
                <a:solidFill>
                  <a:schemeClr val="bg1"/>
                </a:solidFill>
                <a:latin typeface="Segoe UI Semibold" panose="020B0702040204020203" pitchFamily="34" charset="0"/>
                <a:ea typeface="Segoe UI Black" panose="020B0A02040204020203" pitchFamily="34" charset="0"/>
                <a:cs typeface="Segoe UI Semibold" panose="020B0702040204020203" pitchFamily="34" charset="0"/>
              </a:rPr>
              <a:t>Scale and manage</a:t>
            </a:r>
          </a:p>
        </p:txBody>
      </p:sp>
    </p:spTree>
    <p:extLst>
      <p:ext uri="{BB962C8B-B14F-4D97-AF65-F5344CB8AC3E}">
        <p14:creationId xmlns:p14="http://schemas.microsoft.com/office/powerpoint/2010/main" val="3778909801"/>
      </p:ext>
    </p:extLst>
  </p:cSld>
  <p:clrMapOvr>
    <a:masterClrMapping/>
  </p:clrMapOvr>
  <p:transition>
    <p:fade/>
  </p:transition>
</p:sld>
</file>

<file path=ppt/slides/slide19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1" name="Freeform 23"/>
          <p:cNvSpPr>
            <a:spLocks/>
          </p:cNvSpPr>
          <p:nvPr/>
        </p:nvSpPr>
        <p:spPr bwMode="auto">
          <a:xfrm>
            <a:off x="8671898" y="1483456"/>
            <a:ext cx="2806342" cy="1514141"/>
          </a:xfrm>
          <a:custGeom>
            <a:avLst/>
            <a:gdLst>
              <a:gd name="T0" fmla="*/ 210 w 242"/>
              <a:gd name="T1" fmla="*/ 64 h 129"/>
              <a:gd name="T2" fmla="*/ 209 w 242"/>
              <a:gd name="T3" fmla="*/ 64 h 129"/>
              <a:gd name="T4" fmla="*/ 144 w 242"/>
              <a:gd name="T5" fmla="*/ 0 h 129"/>
              <a:gd name="T6" fmla="*/ 80 w 242"/>
              <a:gd name="T7" fmla="*/ 56 h 129"/>
              <a:gd name="T8" fmla="*/ 45 w 242"/>
              <a:gd name="T9" fmla="*/ 39 h 129"/>
              <a:gd name="T10" fmla="*/ 0 w 242"/>
              <a:gd name="T11" fmla="*/ 84 h 129"/>
              <a:gd name="T12" fmla="*/ 45 w 242"/>
              <a:gd name="T13" fmla="*/ 129 h 129"/>
              <a:gd name="T14" fmla="*/ 210 w 242"/>
              <a:gd name="T15" fmla="*/ 129 h 129"/>
              <a:gd name="T16" fmla="*/ 242 w 242"/>
              <a:gd name="T17" fmla="*/ 96 h 129"/>
              <a:gd name="T18" fmla="*/ 210 w 242"/>
              <a:gd name="T19" fmla="*/ 64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2" h="129">
                <a:moveTo>
                  <a:pt x="210" y="64"/>
                </a:moveTo>
                <a:cubicBezTo>
                  <a:pt x="210" y="64"/>
                  <a:pt x="209" y="64"/>
                  <a:pt x="209" y="64"/>
                </a:cubicBezTo>
                <a:cubicBezTo>
                  <a:pt x="209" y="28"/>
                  <a:pt x="180" y="0"/>
                  <a:pt x="144" y="0"/>
                </a:cubicBezTo>
                <a:cubicBezTo>
                  <a:pt x="111" y="0"/>
                  <a:pt x="84" y="24"/>
                  <a:pt x="80" y="56"/>
                </a:cubicBezTo>
                <a:cubicBezTo>
                  <a:pt x="72" y="46"/>
                  <a:pt x="59" y="39"/>
                  <a:pt x="45" y="39"/>
                </a:cubicBezTo>
                <a:cubicBezTo>
                  <a:pt x="20" y="39"/>
                  <a:pt x="0" y="59"/>
                  <a:pt x="0" y="84"/>
                </a:cubicBezTo>
                <a:cubicBezTo>
                  <a:pt x="0" y="109"/>
                  <a:pt x="20" y="129"/>
                  <a:pt x="45" y="129"/>
                </a:cubicBezTo>
                <a:cubicBezTo>
                  <a:pt x="210" y="129"/>
                  <a:pt x="210" y="129"/>
                  <a:pt x="210" y="129"/>
                </a:cubicBezTo>
                <a:cubicBezTo>
                  <a:pt x="228" y="129"/>
                  <a:pt x="242" y="114"/>
                  <a:pt x="242" y="96"/>
                </a:cubicBezTo>
                <a:cubicBezTo>
                  <a:pt x="242" y="78"/>
                  <a:pt x="228" y="64"/>
                  <a:pt x="21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9" name="Rectangle 8"/>
          <p:cNvSpPr/>
          <p:nvPr/>
        </p:nvSpPr>
        <p:spPr>
          <a:xfrm>
            <a:off x="274640" y="4082048"/>
            <a:ext cx="3434730" cy="2123658"/>
          </a:xfrm>
          <a:prstGeom prst="rect">
            <a:avLst/>
          </a:prstGeom>
        </p:spPr>
        <p:txBody>
          <a:bodyPr wrap="square" lIns="91440" tIns="45720" rIns="91440" bIns="45720">
            <a:spAutoFit/>
          </a:bodyPr>
          <a:lstStyle/>
          <a:p>
            <a:pPr marR="0">
              <a:spcBef>
                <a:spcPts val="0"/>
              </a:spcBef>
              <a:spcAft>
                <a:spcPts val="0"/>
              </a:spcAft>
            </a:pPr>
            <a:r>
              <a:rPr lang="en-US" dirty="0">
                <a:solidFill>
                  <a:schemeClr val="accent5"/>
                </a:solidFill>
                <a:latin typeface="Segoe UI Semilight" panose="020B0402040204020203" pitchFamily="34" charset="0"/>
                <a:ea typeface="Times New Roman" panose="02020603050405020304" pitchFamily="18" charset="0"/>
                <a:cs typeface="Segoe UI Semilight" panose="020B0402040204020203" pitchFamily="34" charset="0"/>
              </a:rPr>
              <a:t>Performance and scale</a:t>
            </a:r>
            <a:br>
              <a:rPr lang="en-US" dirty="0">
                <a:solidFill>
                  <a:schemeClr val="accent5"/>
                </a:solidFill>
                <a:latin typeface="Segoe UI Semilight" panose="020B0402040204020203" pitchFamily="34" charset="0"/>
                <a:ea typeface="Times New Roman" panose="02020603050405020304" pitchFamily="18" charset="0"/>
                <a:cs typeface="Segoe UI Semilight" panose="020B0402040204020203" pitchFamily="34" charset="0"/>
              </a:rPr>
            </a:br>
            <a:r>
              <a:rPr lang="en-US" sz="1800" dirty="0">
                <a:latin typeface="Segoe UI" panose="020B0502040204020203" pitchFamily="34" charset="0"/>
                <a:ea typeface="Times New Roman" panose="02020603050405020304" pitchFamily="18" charset="0"/>
                <a:cs typeface="Segoe UI" panose="020B0502040204020203" pitchFamily="34" charset="0"/>
              </a:rPr>
              <a:t>Overall performance and scale improvements</a:t>
            </a:r>
          </a:p>
          <a:p>
            <a:pPr marR="0">
              <a:spcBef>
                <a:spcPts val="0"/>
              </a:spcBef>
              <a:spcAft>
                <a:spcPts val="0"/>
              </a:spcAft>
            </a:pPr>
            <a:r>
              <a:rPr lang="en-US" sz="1800" dirty="0">
                <a:latin typeface="Segoe UI" panose="020B0502040204020203" pitchFamily="34" charset="0"/>
                <a:ea typeface="Times New Roman" panose="02020603050405020304" pitchFamily="18" charset="0"/>
                <a:cs typeface="Segoe UI" panose="020B0502040204020203" pitchFamily="34" charset="0"/>
              </a:rPr>
              <a:t>Target of 15x performance improvement for Excel add-in</a:t>
            </a:r>
          </a:p>
          <a:p>
            <a:pPr marR="0">
              <a:spcBef>
                <a:spcPts val="0"/>
              </a:spcBef>
              <a:spcAft>
                <a:spcPts val="0"/>
              </a:spcAft>
            </a:pPr>
            <a:r>
              <a:rPr lang="en-US" sz="1800" dirty="0">
                <a:latin typeface="Segoe UI" panose="020B0502040204020203" pitchFamily="34" charset="0"/>
                <a:ea typeface="Times New Roman" panose="02020603050405020304" pitchFamily="18" charset="0"/>
                <a:cs typeface="Segoe UI" panose="020B0502040204020203" pitchFamily="34" charset="0"/>
              </a:rPr>
              <a:t>Increased performance for bulk entity-based staging operations</a:t>
            </a:r>
          </a:p>
        </p:txBody>
      </p:sp>
      <p:sp>
        <p:nvSpPr>
          <p:cNvPr id="18" name="Rectangle 17"/>
          <p:cNvSpPr/>
          <p:nvPr/>
        </p:nvSpPr>
        <p:spPr>
          <a:xfrm>
            <a:off x="8199439" y="4082048"/>
            <a:ext cx="3751261" cy="1569660"/>
          </a:xfrm>
          <a:prstGeom prst="rect">
            <a:avLst/>
          </a:prstGeom>
        </p:spPr>
        <p:txBody>
          <a:bodyPr wrap="square">
            <a:spAutoFit/>
          </a:bodyPr>
          <a:lstStyle/>
          <a:p>
            <a:pPr lvl="0">
              <a:spcBef>
                <a:spcPts val="0"/>
              </a:spcBef>
              <a:spcAft>
                <a:spcPts val="0"/>
              </a:spcAft>
            </a:pPr>
            <a:r>
              <a:rPr lang="en-US" dirty="0">
                <a:solidFill>
                  <a:srgbClr val="FF8C00"/>
                </a:solidFill>
                <a:latin typeface="Segoe UI Semilight" panose="020B0402040204020203" pitchFamily="34" charset="0"/>
                <a:ea typeface="Times New Roman" panose="02020603050405020304" pitchFamily="18" charset="0"/>
                <a:cs typeface="Segoe UI Semilight" panose="020B0402040204020203" pitchFamily="34" charset="0"/>
              </a:rPr>
              <a:t>Security improvements</a:t>
            </a:r>
          </a:p>
          <a:p>
            <a:pPr marR="0">
              <a:spcBef>
                <a:spcPts val="0"/>
              </a:spcBef>
              <a:spcAft>
                <a:spcPts val="0"/>
              </a:spcAft>
            </a:pPr>
            <a:r>
              <a:rPr lang="en-US" sz="1800" dirty="0">
                <a:latin typeface="+mn-lt"/>
                <a:ea typeface="Times New Roman" panose="02020603050405020304" pitchFamily="18" charset="0"/>
                <a:cs typeface="Segoe UI" panose="020B0502040204020203" pitchFamily="34" charset="0"/>
              </a:rPr>
              <a:t>New security roles for more granular permissions around read, write, and delete</a:t>
            </a:r>
          </a:p>
          <a:p>
            <a:pPr marR="0">
              <a:spcBef>
                <a:spcPts val="0"/>
              </a:spcBef>
              <a:spcAft>
                <a:spcPts val="0"/>
              </a:spcAft>
            </a:pPr>
            <a:r>
              <a:rPr lang="en-US" sz="1800" dirty="0">
                <a:latin typeface="+mn-lt"/>
                <a:ea typeface="Times New Roman" panose="02020603050405020304" pitchFamily="18" charset="0"/>
                <a:cs typeface="Segoe UI" panose="020B0502040204020203" pitchFamily="34" charset="0"/>
              </a:rPr>
              <a:t>Multiple system administrators</a:t>
            </a:r>
          </a:p>
        </p:txBody>
      </p:sp>
      <p:grpSp>
        <p:nvGrpSpPr>
          <p:cNvPr id="30" name="Group 29"/>
          <p:cNvGrpSpPr/>
          <p:nvPr/>
        </p:nvGrpSpPr>
        <p:grpSpPr>
          <a:xfrm>
            <a:off x="9314667" y="2109752"/>
            <a:ext cx="1520805" cy="1465780"/>
            <a:chOff x="9156129" y="1784674"/>
            <a:chExt cx="1520805" cy="1465780"/>
          </a:xfrm>
        </p:grpSpPr>
        <p:grpSp>
          <p:nvGrpSpPr>
            <p:cNvPr id="7" name="Group 9"/>
            <p:cNvGrpSpPr>
              <a:grpSpLocks noChangeAspect="1"/>
            </p:cNvGrpSpPr>
            <p:nvPr/>
          </p:nvGrpSpPr>
          <p:grpSpPr bwMode="auto">
            <a:xfrm>
              <a:off x="9267708" y="1784674"/>
              <a:ext cx="1286953" cy="1465780"/>
              <a:chOff x="5140" y="1131"/>
              <a:chExt cx="842" cy="959"/>
            </a:xfrm>
          </p:grpSpPr>
          <p:sp>
            <p:nvSpPr>
              <p:cNvPr id="8" name="AutoShape 8"/>
              <p:cNvSpPr>
                <a:spLocks noChangeAspect="1" noChangeArrowheads="1" noTextEdit="1"/>
              </p:cNvSpPr>
              <p:nvPr/>
            </p:nvSpPr>
            <p:spPr bwMode="auto">
              <a:xfrm>
                <a:off x="5140" y="1131"/>
                <a:ext cx="842" cy="9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5" name="Freeform 12"/>
              <p:cNvSpPr>
                <a:spLocks/>
              </p:cNvSpPr>
              <p:nvPr/>
            </p:nvSpPr>
            <p:spPr bwMode="auto">
              <a:xfrm>
                <a:off x="5158" y="1151"/>
                <a:ext cx="407" cy="453"/>
              </a:xfrm>
              <a:custGeom>
                <a:avLst/>
                <a:gdLst>
                  <a:gd name="T0" fmla="*/ 6 w 61"/>
                  <a:gd name="T1" fmla="*/ 68 h 68"/>
                  <a:gd name="T2" fmla="*/ 8 w 61"/>
                  <a:gd name="T3" fmla="*/ 7 h 68"/>
                  <a:gd name="T4" fmla="*/ 61 w 61"/>
                  <a:gd name="T5" fmla="*/ 0 h 68"/>
                  <a:gd name="T6" fmla="*/ 61 w 61"/>
                  <a:gd name="T7" fmla="*/ 68 h 68"/>
                </a:gdLst>
                <a:ahLst/>
                <a:cxnLst>
                  <a:cxn ang="0">
                    <a:pos x="T0" y="T1"/>
                  </a:cxn>
                  <a:cxn ang="0">
                    <a:pos x="T2" y="T3"/>
                  </a:cxn>
                  <a:cxn ang="0">
                    <a:pos x="T4" y="T5"/>
                  </a:cxn>
                  <a:cxn ang="0">
                    <a:pos x="T6" y="T7"/>
                  </a:cxn>
                </a:cxnLst>
                <a:rect l="0" t="0" r="r" b="b"/>
                <a:pathLst>
                  <a:path w="61" h="68">
                    <a:moveTo>
                      <a:pt x="6" y="68"/>
                    </a:moveTo>
                    <a:cubicBezTo>
                      <a:pt x="0" y="48"/>
                      <a:pt x="1" y="27"/>
                      <a:pt x="8" y="7"/>
                    </a:cubicBezTo>
                    <a:cubicBezTo>
                      <a:pt x="39" y="25"/>
                      <a:pt x="54" y="6"/>
                      <a:pt x="61" y="0"/>
                    </a:cubicBezTo>
                    <a:cubicBezTo>
                      <a:pt x="61" y="68"/>
                      <a:pt x="61" y="68"/>
                      <a:pt x="61" y="68"/>
                    </a:cubicBezTo>
                  </a:path>
                </a:pathLst>
              </a:custGeom>
              <a:solidFill>
                <a:srgbClr val="FFB9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6" name="Freeform 13"/>
              <p:cNvSpPr>
                <a:spLocks/>
              </p:cNvSpPr>
              <p:nvPr/>
            </p:nvSpPr>
            <p:spPr bwMode="auto">
              <a:xfrm>
                <a:off x="5561" y="1604"/>
                <a:ext cx="374" cy="453"/>
              </a:xfrm>
              <a:custGeom>
                <a:avLst/>
                <a:gdLst>
                  <a:gd name="T0" fmla="*/ 0 w 56"/>
                  <a:gd name="T1" fmla="*/ 0 h 68"/>
                  <a:gd name="T2" fmla="*/ 0 w 56"/>
                  <a:gd name="T3" fmla="*/ 68 h 68"/>
                  <a:gd name="T4" fmla="*/ 56 w 56"/>
                  <a:gd name="T5" fmla="*/ 0 h 68"/>
                </a:gdLst>
                <a:ahLst/>
                <a:cxnLst>
                  <a:cxn ang="0">
                    <a:pos x="T0" y="T1"/>
                  </a:cxn>
                  <a:cxn ang="0">
                    <a:pos x="T2" y="T3"/>
                  </a:cxn>
                  <a:cxn ang="0">
                    <a:pos x="T4" y="T5"/>
                  </a:cxn>
                </a:cxnLst>
                <a:rect l="0" t="0" r="r" b="b"/>
                <a:pathLst>
                  <a:path w="56" h="68">
                    <a:moveTo>
                      <a:pt x="0" y="0"/>
                    </a:moveTo>
                    <a:cubicBezTo>
                      <a:pt x="0" y="68"/>
                      <a:pt x="0" y="68"/>
                      <a:pt x="0" y="68"/>
                    </a:cubicBezTo>
                    <a:cubicBezTo>
                      <a:pt x="28" y="54"/>
                      <a:pt x="48" y="29"/>
                      <a:pt x="56" y="0"/>
                    </a:cubicBezTo>
                  </a:path>
                </a:pathLst>
              </a:custGeom>
              <a:solidFill>
                <a:srgbClr val="FFB9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8" name="Freeform 12"/>
              <p:cNvSpPr>
                <a:spLocks/>
              </p:cNvSpPr>
              <p:nvPr/>
            </p:nvSpPr>
            <p:spPr bwMode="auto">
              <a:xfrm flipH="1">
                <a:off x="5566" y="1151"/>
                <a:ext cx="407" cy="453"/>
              </a:xfrm>
              <a:custGeom>
                <a:avLst/>
                <a:gdLst>
                  <a:gd name="T0" fmla="*/ 6 w 61"/>
                  <a:gd name="T1" fmla="*/ 68 h 68"/>
                  <a:gd name="T2" fmla="*/ 8 w 61"/>
                  <a:gd name="T3" fmla="*/ 7 h 68"/>
                  <a:gd name="T4" fmla="*/ 61 w 61"/>
                  <a:gd name="T5" fmla="*/ 0 h 68"/>
                  <a:gd name="T6" fmla="*/ 61 w 61"/>
                  <a:gd name="T7" fmla="*/ 68 h 68"/>
                </a:gdLst>
                <a:ahLst/>
                <a:cxnLst>
                  <a:cxn ang="0">
                    <a:pos x="T0" y="T1"/>
                  </a:cxn>
                  <a:cxn ang="0">
                    <a:pos x="T2" y="T3"/>
                  </a:cxn>
                  <a:cxn ang="0">
                    <a:pos x="T4" y="T5"/>
                  </a:cxn>
                  <a:cxn ang="0">
                    <a:pos x="T6" y="T7"/>
                  </a:cxn>
                </a:cxnLst>
                <a:rect l="0" t="0" r="r" b="b"/>
                <a:pathLst>
                  <a:path w="61" h="68">
                    <a:moveTo>
                      <a:pt x="6" y="68"/>
                    </a:moveTo>
                    <a:cubicBezTo>
                      <a:pt x="0" y="48"/>
                      <a:pt x="1" y="27"/>
                      <a:pt x="8" y="7"/>
                    </a:cubicBezTo>
                    <a:cubicBezTo>
                      <a:pt x="39" y="25"/>
                      <a:pt x="54" y="6"/>
                      <a:pt x="61" y="0"/>
                    </a:cubicBezTo>
                    <a:cubicBezTo>
                      <a:pt x="61" y="68"/>
                      <a:pt x="61" y="68"/>
                      <a:pt x="61" y="68"/>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9" name="Freeform 13"/>
              <p:cNvSpPr>
                <a:spLocks/>
              </p:cNvSpPr>
              <p:nvPr/>
            </p:nvSpPr>
            <p:spPr bwMode="auto">
              <a:xfrm flipH="1">
                <a:off x="5190" y="1604"/>
                <a:ext cx="374" cy="453"/>
              </a:xfrm>
              <a:custGeom>
                <a:avLst/>
                <a:gdLst>
                  <a:gd name="T0" fmla="*/ 0 w 56"/>
                  <a:gd name="T1" fmla="*/ 0 h 68"/>
                  <a:gd name="T2" fmla="*/ 0 w 56"/>
                  <a:gd name="T3" fmla="*/ 68 h 68"/>
                  <a:gd name="T4" fmla="*/ 56 w 56"/>
                  <a:gd name="T5" fmla="*/ 0 h 68"/>
                </a:gdLst>
                <a:ahLst/>
                <a:cxnLst>
                  <a:cxn ang="0">
                    <a:pos x="T0" y="T1"/>
                  </a:cxn>
                  <a:cxn ang="0">
                    <a:pos x="T2" y="T3"/>
                  </a:cxn>
                  <a:cxn ang="0">
                    <a:pos x="T4" y="T5"/>
                  </a:cxn>
                </a:cxnLst>
                <a:rect l="0" t="0" r="r" b="b"/>
                <a:pathLst>
                  <a:path w="56" h="68">
                    <a:moveTo>
                      <a:pt x="0" y="0"/>
                    </a:moveTo>
                    <a:cubicBezTo>
                      <a:pt x="0" y="68"/>
                      <a:pt x="0" y="68"/>
                      <a:pt x="0" y="68"/>
                    </a:cubicBezTo>
                    <a:cubicBezTo>
                      <a:pt x="28" y="54"/>
                      <a:pt x="48" y="29"/>
                      <a:pt x="56"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sp>
          <p:nvSpPr>
            <p:cNvPr id="27" name="Freeform 11"/>
            <p:cNvSpPr>
              <a:spLocks noEditPoints="1"/>
            </p:cNvSpPr>
            <p:nvPr/>
          </p:nvSpPr>
          <p:spPr bwMode="auto">
            <a:xfrm>
              <a:off x="9156129" y="1784674"/>
              <a:ext cx="1520805" cy="1455081"/>
            </a:xfrm>
            <a:custGeom>
              <a:avLst/>
              <a:gdLst>
                <a:gd name="T0" fmla="*/ 74 w 149"/>
                <a:gd name="T1" fmla="*/ 143 h 143"/>
                <a:gd name="T2" fmla="*/ 73 w 149"/>
                <a:gd name="T3" fmla="*/ 142 h 143"/>
                <a:gd name="T4" fmla="*/ 18 w 149"/>
                <a:gd name="T5" fmla="*/ 9 h 143"/>
                <a:gd name="T6" fmla="*/ 20 w 149"/>
                <a:gd name="T7" fmla="*/ 7 h 143"/>
                <a:gd name="T8" fmla="*/ 23 w 149"/>
                <a:gd name="T9" fmla="*/ 7 h 143"/>
                <a:gd name="T10" fmla="*/ 46 w 149"/>
                <a:gd name="T11" fmla="*/ 14 h 143"/>
                <a:gd name="T12" fmla="*/ 69 w 149"/>
                <a:gd name="T13" fmla="*/ 3 h 143"/>
                <a:gd name="T14" fmla="*/ 72 w 149"/>
                <a:gd name="T15" fmla="*/ 1 h 143"/>
                <a:gd name="T16" fmla="*/ 77 w 149"/>
                <a:gd name="T17" fmla="*/ 1 h 143"/>
                <a:gd name="T18" fmla="*/ 80 w 149"/>
                <a:gd name="T19" fmla="*/ 3 h 143"/>
                <a:gd name="T20" fmla="*/ 103 w 149"/>
                <a:gd name="T21" fmla="*/ 14 h 143"/>
                <a:gd name="T22" fmla="*/ 126 w 149"/>
                <a:gd name="T23" fmla="*/ 7 h 143"/>
                <a:gd name="T24" fmla="*/ 129 w 149"/>
                <a:gd name="T25" fmla="*/ 7 h 143"/>
                <a:gd name="T26" fmla="*/ 131 w 149"/>
                <a:gd name="T27" fmla="*/ 9 h 143"/>
                <a:gd name="T28" fmla="*/ 76 w 149"/>
                <a:gd name="T29" fmla="*/ 142 h 143"/>
                <a:gd name="T30" fmla="*/ 74 w 149"/>
                <a:gd name="T31" fmla="*/ 143 h 143"/>
                <a:gd name="T32" fmla="*/ 23 w 149"/>
                <a:gd name="T33" fmla="*/ 15 h 143"/>
                <a:gd name="T34" fmla="*/ 74 w 149"/>
                <a:gd name="T35" fmla="*/ 135 h 143"/>
                <a:gd name="T36" fmla="*/ 126 w 149"/>
                <a:gd name="T37" fmla="*/ 15 h 143"/>
                <a:gd name="T38" fmla="*/ 103 w 149"/>
                <a:gd name="T39" fmla="*/ 21 h 143"/>
                <a:gd name="T40" fmla="*/ 75 w 149"/>
                <a:gd name="T41" fmla="*/ 9 h 143"/>
                <a:gd name="T42" fmla="*/ 74 w 149"/>
                <a:gd name="T43" fmla="*/ 8 h 143"/>
                <a:gd name="T44" fmla="*/ 74 w 149"/>
                <a:gd name="T45" fmla="*/ 9 h 143"/>
                <a:gd name="T46" fmla="*/ 46 w 149"/>
                <a:gd name="T47" fmla="*/ 21 h 143"/>
                <a:gd name="T48" fmla="*/ 23 w 149"/>
                <a:gd name="T49" fmla="*/ 15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9" h="143">
                  <a:moveTo>
                    <a:pt x="74" y="143"/>
                  </a:moveTo>
                  <a:cubicBezTo>
                    <a:pt x="74" y="143"/>
                    <a:pt x="73" y="142"/>
                    <a:pt x="73" y="142"/>
                  </a:cubicBezTo>
                  <a:cubicBezTo>
                    <a:pt x="24" y="117"/>
                    <a:pt x="0" y="59"/>
                    <a:pt x="18" y="9"/>
                  </a:cubicBezTo>
                  <a:cubicBezTo>
                    <a:pt x="18" y="8"/>
                    <a:pt x="19" y="7"/>
                    <a:pt x="20" y="7"/>
                  </a:cubicBezTo>
                  <a:cubicBezTo>
                    <a:pt x="21" y="6"/>
                    <a:pt x="22" y="6"/>
                    <a:pt x="23" y="7"/>
                  </a:cubicBezTo>
                  <a:cubicBezTo>
                    <a:pt x="31" y="12"/>
                    <a:pt x="39" y="14"/>
                    <a:pt x="46" y="14"/>
                  </a:cubicBezTo>
                  <a:cubicBezTo>
                    <a:pt x="57" y="14"/>
                    <a:pt x="64" y="8"/>
                    <a:pt x="69" y="3"/>
                  </a:cubicBezTo>
                  <a:cubicBezTo>
                    <a:pt x="70" y="2"/>
                    <a:pt x="71" y="2"/>
                    <a:pt x="72" y="1"/>
                  </a:cubicBezTo>
                  <a:cubicBezTo>
                    <a:pt x="74" y="0"/>
                    <a:pt x="75" y="0"/>
                    <a:pt x="77" y="1"/>
                  </a:cubicBezTo>
                  <a:cubicBezTo>
                    <a:pt x="77" y="2"/>
                    <a:pt x="79" y="2"/>
                    <a:pt x="80" y="3"/>
                  </a:cubicBezTo>
                  <a:cubicBezTo>
                    <a:pt x="85" y="8"/>
                    <a:pt x="92" y="14"/>
                    <a:pt x="103" y="14"/>
                  </a:cubicBezTo>
                  <a:cubicBezTo>
                    <a:pt x="110" y="14"/>
                    <a:pt x="118" y="12"/>
                    <a:pt x="126" y="7"/>
                  </a:cubicBezTo>
                  <a:cubicBezTo>
                    <a:pt x="127" y="6"/>
                    <a:pt x="128" y="6"/>
                    <a:pt x="129" y="7"/>
                  </a:cubicBezTo>
                  <a:cubicBezTo>
                    <a:pt x="130" y="7"/>
                    <a:pt x="131" y="8"/>
                    <a:pt x="131" y="9"/>
                  </a:cubicBezTo>
                  <a:cubicBezTo>
                    <a:pt x="149" y="59"/>
                    <a:pt x="125" y="117"/>
                    <a:pt x="76" y="142"/>
                  </a:cubicBezTo>
                  <a:cubicBezTo>
                    <a:pt x="76" y="142"/>
                    <a:pt x="75" y="143"/>
                    <a:pt x="74" y="143"/>
                  </a:cubicBezTo>
                  <a:close/>
                  <a:moveTo>
                    <a:pt x="23" y="15"/>
                  </a:moveTo>
                  <a:cubicBezTo>
                    <a:pt x="9" y="60"/>
                    <a:pt x="30" y="112"/>
                    <a:pt x="74" y="135"/>
                  </a:cubicBezTo>
                  <a:cubicBezTo>
                    <a:pt x="118" y="112"/>
                    <a:pt x="140" y="60"/>
                    <a:pt x="126" y="15"/>
                  </a:cubicBezTo>
                  <a:cubicBezTo>
                    <a:pt x="118" y="19"/>
                    <a:pt x="110" y="21"/>
                    <a:pt x="103" y="21"/>
                  </a:cubicBezTo>
                  <a:cubicBezTo>
                    <a:pt x="90" y="21"/>
                    <a:pt x="81" y="14"/>
                    <a:pt x="75" y="9"/>
                  </a:cubicBezTo>
                  <a:cubicBezTo>
                    <a:pt x="75" y="8"/>
                    <a:pt x="75" y="8"/>
                    <a:pt x="74" y="8"/>
                  </a:cubicBezTo>
                  <a:cubicBezTo>
                    <a:pt x="74" y="8"/>
                    <a:pt x="74" y="8"/>
                    <a:pt x="74" y="9"/>
                  </a:cubicBezTo>
                  <a:cubicBezTo>
                    <a:pt x="68" y="14"/>
                    <a:pt x="59" y="21"/>
                    <a:pt x="46" y="21"/>
                  </a:cubicBezTo>
                  <a:cubicBezTo>
                    <a:pt x="39" y="21"/>
                    <a:pt x="31" y="19"/>
                    <a:pt x="23" y="15"/>
                  </a:cubicBezTo>
                  <a:close/>
                </a:path>
              </a:pathLst>
            </a:custGeom>
            <a:solidFill>
              <a:schemeClr val="accent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sp>
        <p:nvSpPr>
          <p:cNvPr id="17" name="Rectangle 16"/>
          <p:cNvSpPr/>
          <p:nvPr/>
        </p:nvSpPr>
        <p:spPr>
          <a:xfrm>
            <a:off x="3973204" y="4082048"/>
            <a:ext cx="3962400" cy="1846659"/>
          </a:xfrm>
          <a:prstGeom prst="rect">
            <a:avLst/>
          </a:prstGeom>
        </p:spPr>
        <p:txBody>
          <a:bodyPr wrap="square">
            <a:spAutoFit/>
          </a:bodyPr>
          <a:lstStyle/>
          <a:p>
            <a:pPr lvl="0">
              <a:spcBef>
                <a:spcPts val="0"/>
              </a:spcBef>
              <a:spcAft>
                <a:spcPts val="0"/>
              </a:spcAft>
            </a:pPr>
            <a:r>
              <a:rPr lang="en-US" dirty="0">
                <a:solidFill>
                  <a:srgbClr val="FF8C00"/>
                </a:solidFill>
                <a:latin typeface="Segoe UI Semilight" panose="020B0402040204020203" pitchFamily="34" charset="0"/>
                <a:ea typeface="Times New Roman" panose="02020603050405020304" pitchFamily="18" charset="0"/>
                <a:cs typeface="Segoe UI Semilight" panose="020B0402040204020203" pitchFamily="34" charset="0"/>
              </a:rPr>
              <a:t>Manageability and modeling</a:t>
            </a:r>
          </a:p>
          <a:p>
            <a:pPr marR="0">
              <a:spcBef>
                <a:spcPts val="0"/>
              </a:spcBef>
              <a:spcAft>
                <a:spcPts val="0"/>
              </a:spcAft>
            </a:pPr>
            <a:r>
              <a:rPr lang="en-US" sz="1800" dirty="0">
                <a:latin typeface="+mn-lt"/>
                <a:ea typeface="Times New Roman" panose="02020603050405020304" pitchFamily="18" charset="0"/>
                <a:cs typeface="Segoe UI" panose="020B0502040204020203" pitchFamily="34" charset="0"/>
              </a:rPr>
              <a:t>Archive transaction logs</a:t>
            </a:r>
          </a:p>
          <a:p>
            <a:pPr marR="0">
              <a:spcBef>
                <a:spcPts val="0"/>
              </a:spcBef>
              <a:spcAft>
                <a:spcPts val="0"/>
              </a:spcAft>
            </a:pPr>
            <a:r>
              <a:rPr lang="en-US" sz="1800" dirty="0">
                <a:latin typeface="+mn-lt"/>
                <a:ea typeface="Times New Roman" panose="02020603050405020304" pitchFamily="18" charset="0"/>
                <a:cs typeface="Segoe UI" panose="020B0502040204020203" pitchFamily="34" charset="0"/>
              </a:rPr>
              <a:t>Reuse of entities across models</a:t>
            </a:r>
          </a:p>
          <a:p>
            <a:pPr marR="0">
              <a:spcBef>
                <a:spcPts val="0"/>
              </a:spcBef>
              <a:spcAft>
                <a:spcPts val="0"/>
              </a:spcAft>
            </a:pPr>
            <a:r>
              <a:rPr lang="en-US" sz="1800" dirty="0">
                <a:latin typeface="+mn-lt"/>
                <a:ea typeface="Times New Roman" panose="02020603050405020304" pitchFamily="18" charset="0"/>
                <a:cs typeface="Segoe UI" panose="020B0502040204020203" pitchFamily="34" charset="0"/>
              </a:rPr>
              <a:t>Support for compound keys</a:t>
            </a:r>
          </a:p>
          <a:p>
            <a:pPr marR="0">
              <a:spcBef>
                <a:spcPts val="0"/>
              </a:spcBef>
              <a:spcAft>
                <a:spcPts val="0"/>
              </a:spcAft>
            </a:pPr>
            <a:r>
              <a:rPr lang="en-US" sz="1800" dirty="0">
                <a:latin typeface="+mn-lt"/>
                <a:ea typeface="Times New Roman" panose="02020603050405020304" pitchFamily="18" charset="0"/>
                <a:cs typeface="Segoe UI" panose="020B0502040204020203" pitchFamily="34" charset="0"/>
              </a:rPr>
              <a:t>Name and Code attributes can be renamed</a:t>
            </a:r>
          </a:p>
        </p:txBody>
      </p:sp>
      <p:grpSp>
        <p:nvGrpSpPr>
          <p:cNvPr id="32" name="Group 31"/>
          <p:cNvGrpSpPr/>
          <p:nvPr/>
        </p:nvGrpSpPr>
        <p:grpSpPr>
          <a:xfrm>
            <a:off x="4671883" y="1990414"/>
            <a:ext cx="2565043" cy="1585118"/>
            <a:chOff x="4397512" y="1784674"/>
            <a:chExt cx="2565043" cy="1585118"/>
          </a:xfrm>
        </p:grpSpPr>
        <p:sp>
          <p:nvSpPr>
            <p:cNvPr id="10" name="Freeform 15"/>
            <p:cNvSpPr>
              <a:spLocks/>
            </p:cNvSpPr>
            <p:nvPr/>
          </p:nvSpPr>
          <p:spPr bwMode="auto">
            <a:xfrm>
              <a:off x="4397512" y="1950071"/>
              <a:ext cx="999540" cy="411383"/>
            </a:xfrm>
            <a:custGeom>
              <a:avLst/>
              <a:gdLst>
                <a:gd name="T0" fmla="*/ 349 w 391"/>
                <a:gd name="T1" fmla="*/ 75 h 159"/>
                <a:gd name="T2" fmla="*/ 342 w 391"/>
                <a:gd name="T3" fmla="*/ 76 h 159"/>
                <a:gd name="T4" fmla="*/ 263 w 391"/>
                <a:gd name="T5" fmla="*/ 0 h 159"/>
                <a:gd name="T6" fmla="*/ 187 w 391"/>
                <a:gd name="T7" fmla="*/ 59 h 159"/>
                <a:gd name="T8" fmla="*/ 145 w 391"/>
                <a:gd name="T9" fmla="*/ 42 h 159"/>
                <a:gd name="T10" fmla="*/ 87 w 391"/>
                <a:gd name="T11" fmla="*/ 94 h 159"/>
                <a:gd name="T12" fmla="*/ 59 w 391"/>
                <a:gd name="T13" fmla="*/ 107 h 159"/>
                <a:gd name="T14" fmla="*/ 32 w 391"/>
                <a:gd name="T15" fmla="*/ 94 h 159"/>
                <a:gd name="T16" fmla="*/ 0 w 391"/>
                <a:gd name="T17" fmla="*/ 126 h 159"/>
                <a:gd name="T18" fmla="*/ 32 w 391"/>
                <a:gd name="T19" fmla="*/ 159 h 159"/>
                <a:gd name="T20" fmla="*/ 41 w 391"/>
                <a:gd name="T21" fmla="*/ 159 h 159"/>
                <a:gd name="T22" fmla="*/ 148 w 391"/>
                <a:gd name="T23" fmla="*/ 159 h 159"/>
                <a:gd name="T24" fmla="*/ 208 w 391"/>
                <a:gd name="T25" fmla="*/ 159 h 159"/>
                <a:gd name="T26" fmla="*/ 352 w 391"/>
                <a:gd name="T27" fmla="*/ 159 h 159"/>
                <a:gd name="T28" fmla="*/ 352 w 391"/>
                <a:gd name="T29" fmla="*/ 159 h 159"/>
                <a:gd name="T30" fmla="*/ 391 w 391"/>
                <a:gd name="T31" fmla="*/ 117 h 159"/>
                <a:gd name="T32" fmla="*/ 349 w 391"/>
                <a:gd name="T33" fmla="*/ 75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91" h="159">
                  <a:moveTo>
                    <a:pt x="349" y="75"/>
                  </a:moveTo>
                  <a:cubicBezTo>
                    <a:pt x="347" y="75"/>
                    <a:pt x="345" y="75"/>
                    <a:pt x="342" y="76"/>
                  </a:cubicBezTo>
                  <a:cubicBezTo>
                    <a:pt x="340" y="34"/>
                    <a:pt x="306" y="0"/>
                    <a:pt x="263" y="0"/>
                  </a:cubicBezTo>
                  <a:cubicBezTo>
                    <a:pt x="227" y="0"/>
                    <a:pt x="196" y="25"/>
                    <a:pt x="187" y="59"/>
                  </a:cubicBezTo>
                  <a:cubicBezTo>
                    <a:pt x="176" y="48"/>
                    <a:pt x="161" y="42"/>
                    <a:pt x="145" y="42"/>
                  </a:cubicBezTo>
                  <a:cubicBezTo>
                    <a:pt x="115" y="42"/>
                    <a:pt x="90" y="65"/>
                    <a:pt x="87" y="94"/>
                  </a:cubicBezTo>
                  <a:cubicBezTo>
                    <a:pt x="76" y="96"/>
                    <a:pt x="66" y="101"/>
                    <a:pt x="59" y="107"/>
                  </a:cubicBezTo>
                  <a:cubicBezTo>
                    <a:pt x="53" y="99"/>
                    <a:pt x="43" y="94"/>
                    <a:pt x="32" y="94"/>
                  </a:cubicBezTo>
                  <a:cubicBezTo>
                    <a:pt x="14" y="94"/>
                    <a:pt x="0" y="108"/>
                    <a:pt x="0" y="126"/>
                  </a:cubicBezTo>
                  <a:cubicBezTo>
                    <a:pt x="0" y="144"/>
                    <a:pt x="14" y="159"/>
                    <a:pt x="32" y="159"/>
                  </a:cubicBezTo>
                  <a:cubicBezTo>
                    <a:pt x="41" y="159"/>
                    <a:pt x="41" y="159"/>
                    <a:pt x="41" y="159"/>
                  </a:cubicBezTo>
                  <a:cubicBezTo>
                    <a:pt x="148" y="159"/>
                    <a:pt x="148" y="159"/>
                    <a:pt x="148" y="159"/>
                  </a:cubicBezTo>
                  <a:cubicBezTo>
                    <a:pt x="208" y="159"/>
                    <a:pt x="208" y="159"/>
                    <a:pt x="208" y="159"/>
                  </a:cubicBezTo>
                  <a:cubicBezTo>
                    <a:pt x="352" y="159"/>
                    <a:pt x="352" y="159"/>
                    <a:pt x="352" y="159"/>
                  </a:cubicBezTo>
                  <a:cubicBezTo>
                    <a:pt x="352" y="159"/>
                    <a:pt x="352" y="159"/>
                    <a:pt x="352" y="159"/>
                  </a:cubicBezTo>
                  <a:cubicBezTo>
                    <a:pt x="374" y="158"/>
                    <a:pt x="391" y="139"/>
                    <a:pt x="391" y="117"/>
                  </a:cubicBezTo>
                  <a:cubicBezTo>
                    <a:pt x="391" y="94"/>
                    <a:pt x="372" y="75"/>
                    <a:pt x="349" y="75"/>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pic>
          <p:nvPicPr>
            <p:cNvPr id="20" name="Picture 19"/>
            <p:cNvPicPr>
              <a:picLocks noChangeAspect="1"/>
            </p:cNvPicPr>
            <p:nvPr/>
          </p:nvPicPr>
          <p:blipFill>
            <a:blip r:embed="rId2"/>
            <a:stretch>
              <a:fillRect/>
            </a:stretch>
          </p:blipFill>
          <p:spPr>
            <a:xfrm>
              <a:off x="5193894" y="1784674"/>
              <a:ext cx="1157312" cy="1476569"/>
            </a:xfrm>
            <a:prstGeom prst="rect">
              <a:avLst/>
            </a:prstGeom>
          </p:spPr>
        </p:pic>
        <p:sp>
          <p:nvSpPr>
            <p:cNvPr id="31" name="Freeform 15"/>
            <p:cNvSpPr>
              <a:spLocks/>
            </p:cNvSpPr>
            <p:nvPr/>
          </p:nvSpPr>
          <p:spPr bwMode="auto">
            <a:xfrm>
              <a:off x="5963015" y="2958409"/>
              <a:ext cx="999540" cy="411383"/>
            </a:xfrm>
            <a:custGeom>
              <a:avLst/>
              <a:gdLst>
                <a:gd name="T0" fmla="*/ 349 w 391"/>
                <a:gd name="T1" fmla="*/ 75 h 159"/>
                <a:gd name="T2" fmla="*/ 342 w 391"/>
                <a:gd name="T3" fmla="*/ 76 h 159"/>
                <a:gd name="T4" fmla="*/ 263 w 391"/>
                <a:gd name="T5" fmla="*/ 0 h 159"/>
                <a:gd name="T6" fmla="*/ 187 w 391"/>
                <a:gd name="T7" fmla="*/ 59 h 159"/>
                <a:gd name="T8" fmla="*/ 145 w 391"/>
                <a:gd name="T9" fmla="*/ 42 h 159"/>
                <a:gd name="T10" fmla="*/ 87 w 391"/>
                <a:gd name="T11" fmla="*/ 94 h 159"/>
                <a:gd name="T12" fmla="*/ 59 w 391"/>
                <a:gd name="T13" fmla="*/ 107 h 159"/>
                <a:gd name="T14" fmla="*/ 32 w 391"/>
                <a:gd name="T15" fmla="*/ 94 h 159"/>
                <a:gd name="T16" fmla="*/ 0 w 391"/>
                <a:gd name="T17" fmla="*/ 126 h 159"/>
                <a:gd name="T18" fmla="*/ 32 w 391"/>
                <a:gd name="T19" fmla="*/ 159 h 159"/>
                <a:gd name="T20" fmla="*/ 41 w 391"/>
                <a:gd name="T21" fmla="*/ 159 h 159"/>
                <a:gd name="T22" fmla="*/ 148 w 391"/>
                <a:gd name="T23" fmla="*/ 159 h 159"/>
                <a:gd name="T24" fmla="*/ 208 w 391"/>
                <a:gd name="T25" fmla="*/ 159 h 159"/>
                <a:gd name="T26" fmla="*/ 352 w 391"/>
                <a:gd name="T27" fmla="*/ 159 h 159"/>
                <a:gd name="T28" fmla="*/ 352 w 391"/>
                <a:gd name="T29" fmla="*/ 159 h 159"/>
                <a:gd name="T30" fmla="*/ 391 w 391"/>
                <a:gd name="T31" fmla="*/ 117 h 159"/>
                <a:gd name="T32" fmla="*/ 349 w 391"/>
                <a:gd name="T33" fmla="*/ 75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91" h="159">
                  <a:moveTo>
                    <a:pt x="349" y="75"/>
                  </a:moveTo>
                  <a:cubicBezTo>
                    <a:pt x="347" y="75"/>
                    <a:pt x="345" y="75"/>
                    <a:pt x="342" y="76"/>
                  </a:cubicBezTo>
                  <a:cubicBezTo>
                    <a:pt x="340" y="34"/>
                    <a:pt x="306" y="0"/>
                    <a:pt x="263" y="0"/>
                  </a:cubicBezTo>
                  <a:cubicBezTo>
                    <a:pt x="227" y="0"/>
                    <a:pt x="196" y="25"/>
                    <a:pt x="187" y="59"/>
                  </a:cubicBezTo>
                  <a:cubicBezTo>
                    <a:pt x="176" y="48"/>
                    <a:pt x="161" y="42"/>
                    <a:pt x="145" y="42"/>
                  </a:cubicBezTo>
                  <a:cubicBezTo>
                    <a:pt x="115" y="42"/>
                    <a:pt x="90" y="65"/>
                    <a:pt x="87" y="94"/>
                  </a:cubicBezTo>
                  <a:cubicBezTo>
                    <a:pt x="76" y="96"/>
                    <a:pt x="66" y="101"/>
                    <a:pt x="59" y="107"/>
                  </a:cubicBezTo>
                  <a:cubicBezTo>
                    <a:pt x="53" y="99"/>
                    <a:pt x="43" y="94"/>
                    <a:pt x="32" y="94"/>
                  </a:cubicBezTo>
                  <a:cubicBezTo>
                    <a:pt x="14" y="94"/>
                    <a:pt x="0" y="108"/>
                    <a:pt x="0" y="126"/>
                  </a:cubicBezTo>
                  <a:cubicBezTo>
                    <a:pt x="0" y="144"/>
                    <a:pt x="14" y="159"/>
                    <a:pt x="32" y="159"/>
                  </a:cubicBezTo>
                  <a:cubicBezTo>
                    <a:pt x="41" y="159"/>
                    <a:pt x="41" y="159"/>
                    <a:pt x="41" y="159"/>
                  </a:cubicBezTo>
                  <a:cubicBezTo>
                    <a:pt x="148" y="159"/>
                    <a:pt x="148" y="159"/>
                    <a:pt x="148" y="159"/>
                  </a:cubicBezTo>
                  <a:cubicBezTo>
                    <a:pt x="208" y="159"/>
                    <a:pt x="208" y="159"/>
                    <a:pt x="208" y="159"/>
                  </a:cubicBezTo>
                  <a:cubicBezTo>
                    <a:pt x="352" y="159"/>
                    <a:pt x="352" y="159"/>
                    <a:pt x="352" y="159"/>
                  </a:cubicBezTo>
                  <a:cubicBezTo>
                    <a:pt x="352" y="159"/>
                    <a:pt x="352" y="159"/>
                    <a:pt x="352" y="159"/>
                  </a:cubicBezTo>
                  <a:cubicBezTo>
                    <a:pt x="374" y="158"/>
                    <a:pt x="391" y="139"/>
                    <a:pt x="391" y="117"/>
                  </a:cubicBezTo>
                  <a:cubicBezTo>
                    <a:pt x="391" y="94"/>
                    <a:pt x="372" y="75"/>
                    <a:pt x="349" y="75"/>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35" name="Group 34"/>
          <p:cNvGrpSpPr/>
          <p:nvPr/>
        </p:nvGrpSpPr>
        <p:grpSpPr>
          <a:xfrm>
            <a:off x="910776" y="1990414"/>
            <a:ext cx="2478987" cy="1585135"/>
            <a:chOff x="639276" y="1784674"/>
            <a:chExt cx="2478987" cy="1585135"/>
          </a:xfrm>
        </p:grpSpPr>
        <p:sp>
          <p:nvSpPr>
            <p:cNvPr id="12" name="Freeform 19"/>
            <p:cNvSpPr>
              <a:spLocks/>
            </p:cNvSpPr>
            <p:nvPr/>
          </p:nvSpPr>
          <p:spPr bwMode="auto">
            <a:xfrm>
              <a:off x="639276" y="2698317"/>
              <a:ext cx="1177349" cy="671492"/>
            </a:xfrm>
            <a:custGeom>
              <a:avLst/>
              <a:gdLst>
                <a:gd name="T0" fmla="*/ 187 w 224"/>
                <a:gd name="T1" fmla="*/ 53 h 126"/>
                <a:gd name="T2" fmla="*/ 183 w 224"/>
                <a:gd name="T3" fmla="*/ 53 h 126"/>
                <a:gd name="T4" fmla="*/ 187 w 224"/>
                <a:gd name="T5" fmla="*/ 37 h 126"/>
                <a:gd name="T6" fmla="*/ 150 w 224"/>
                <a:gd name="T7" fmla="*/ 0 h 126"/>
                <a:gd name="T8" fmla="*/ 114 w 224"/>
                <a:gd name="T9" fmla="*/ 32 h 126"/>
                <a:gd name="T10" fmla="*/ 86 w 224"/>
                <a:gd name="T11" fmla="*/ 20 h 126"/>
                <a:gd name="T12" fmla="*/ 49 w 224"/>
                <a:gd name="T13" fmla="*/ 55 h 126"/>
                <a:gd name="T14" fmla="*/ 37 w 224"/>
                <a:gd name="T15" fmla="*/ 53 h 126"/>
                <a:gd name="T16" fmla="*/ 0 w 224"/>
                <a:gd name="T17" fmla="*/ 90 h 126"/>
                <a:gd name="T18" fmla="*/ 37 w 224"/>
                <a:gd name="T19" fmla="*/ 126 h 126"/>
                <a:gd name="T20" fmla="*/ 187 w 224"/>
                <a:gd name="T21" fmla="*/ 126 h 126"/>
                <a:gd name="T22" fmla="*/ 224 w 224"/>
                <a:gd name="T23" fmla="*/ 90 h 126"/>
                <a:gd name="T24" fmla="*/ 187 w 224"/>
                <a:gd name="T25" fmla="*/ 53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24" h="126">
                  <a:moveTo>
                    <a:pt x="187" y="53"/>
                  </a:moveTo>
                  <a:cubicBezTo>
                    <a:pt x="186" y="53"/>
                    <a:pt x="184" y="53"/>
                    <a:pt x="183" y="53"/>
                  </a:cubicBezTo>
                  <a:cubicBezTo>
                    <a:pt x="185" y="48"/>
                    <a:pt x="187" y="42"/>
                    <a:pt x="187" y="37"/>
                  </a:cubicBezTo>
                  <a:cubicBezTo>
                    <a:pt x="187" y="16"/>
                    <a:pt x="170" y="0"/>
                    <a:pt x="150" y="0"/>
                  </a:cubicBezTo>
                  <a:cubicBezTo>
                    <a:pt x="131" y="0"/>
                    <a:pt x="116" y="14"/>
                    <a:pt x="114" y="32"/>
                  </a:cubicBezTo>
                  <a:cubicBezTo>
                    <a:pt x="107" y="25"/>
                    <a:pt x="97" y="20"/>
                    <a:pt x="86" y="20"/>
                  </a:cubicBezTo>
                  <a:cubicBezTo>
                    <a:pt x="67" y="20"/>
                    <a:pt x="50" y="36"/>
                    <a:pt x="49" y="55"/>
                  </a:cubicBezTo>
                  <a:cubicBezTo>
                    <a:pt x="45" y="54"/>
                    <a:pt x="41" y="53"/>
                    <a:pt x="37" y="53"/>
                  </a:cubicBezTo>
                  <a:cubicBezTo>
                    <a:pt x="16" y="53"/>
                    <a:pt x="0" y="69"/>
                    <a:pt x="0" y="90"/>
                  </a:cubicBezTo>
                  <a:cubicBezTo>
                    <a:pt x="0" y="110"/>
                    <a:pt x="16" y="126"/>
                    <a:pt x="37" y="126"/>
                  </a:cubicBezTo>
                  <a:cubicBezTo>
                    <a:pt x="187" y="126"/>
                    <a:pt x="187" y="126"/>
                    <a:pt x="187" y="126"/>
                  </a:cubicBezTo>
                  <a:cubicBezTo>
                    <a:pt x="207" y="126"/>
                    <a:pt x="224" y="110"/>
                    <a:pt x="224" y="90"/>
                  </a:cubicBezTo>
                  <a:cubicBezTo>
                    <a:pt x="224" y="69"/>
                    <a:pt x="207" y="53"/>
                    <a:pt x="187" y="53"/>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pic>
          <p:nvPicPr>
            <p:cNvPr id="19" name="Picture 18"/>
            <p:cNvPicPr>
              <a:picLocks noChangeAspect="1"/>
            </p:cNvPicPr>
            <p:nvPr/>
          </p:nvPicPr>
          <p:blipFill>
            <a:blip r:embed="rId3"/>
            <a:stretch>
              <a:fillRect/>
            </a:stretch>
          </p:blipFill>
          <p:spPr>
            <a:xfrm>
              <a:off x="1350224" y="1795799"/>
              <a:ext cx="1105744" cy="1465444"/>
            </a:xfrm>
            <a:prstGeom prst="rect">
              <a:avLst/>
            </a:prstGeom>
          </p:spPr>
        </p:pic>
        <p:sp>
          <p:nvSpPr>
            <p:cNvPr id="34" name="Freeform 23"/>
            <p:cNvSpPr>
              <a:spLocks/>
            </p:cNvSpPr>
            <p:nvPr/>
          </p:nvSpPr>
          <p:spPr bwMode="auto">
            <a:xfrm>
              <a:off x="2494118" y="1784674"/>
              <a:ext cx="624145" cy="336753"/>
            </a:xfrm>
            <a:custGeom>
              <a:avLst/>
              <a:gdLst>
                <a:gd name="T0" fmla="*/ 210 w 242"/>
                <a:gd name="T1" fmla="*/ 64 h 129"/>
                <a:gd name="T2" fmla="*/ 209 w 242"/>
                <a:gd name="T3" fmla="*/ 64 h 129"/>
                <a:gd name="T4" fmla="*/ 144 w 242"/>
                <a:gd name="T5" fmla="*/ 0 h 129"/>
                <a:gd name="T6" fmla="*/ 80 w 242"/>
                <a:gd name="T7" fmla="*/ 56 h 129"/>
                <a:gd name="T8" fmla="*/ 45 w 242"/>
                <a:gd name="T9" fmla="*/ 39 h 129"/>
                <a:gd name="T10" fmla="*/ 0 w 242"/>
                <a:gd name="T11" fmla="*/ 84 h 129"/>
                <a:gd name="T12" fmla="*/ 45 w 242"/>
                <a:gd name="T13" fmla="*/ 129 h 129"/>
                <a:gd name="T14" fmla="*/ 210 w 242"/>
                <a:gd name="T15" fmla="*/ 129 h 129"/>
                <a:gd name="T16" fmla="*/ 242 w 242"/>
                <a:gd name="T17" fmla="*/ 96 h 129"/>
                <a:gd name="T18" fmla="*/ 210 w 242"/>
                <a:gd name="T19" fmla="*/ 64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2" h="129">
                  <a:moveTo>
                    <a:pt x="210" y="64"/>
                  </a:moveTo>
                  <a:cubicBezTo>
                    <a:pt x="210" y="64"/>
                    <a:pt x="209" y="64"/>
                    <a:pt x="209" y="64"/>
                  </a:cubicBezTo>
                  <a:cubicBezTo>
                    <a:pt x="209" y="28"/>
                    <a:pt x="180" y="0"/>
                    <a:pt x="144" y="0"/>
                  </a:cubicBezTo>
                  <a:cubicBezTo>
                    <a:pt x="111" y="0"/>
                    <a:pt x="84" y="24"/>
                    <a:pt x="80" y="56"/>
                  </a:cubicBezTo>
                  <a:cubicBezTo>
                    <a:pt x="72" y="46"/>
                    <a:pt x="59" y="39"/>
                    <a:pt x="45" y="39"/>
                  </a:cubicBezTo>
                  <a:cubicBezTo>
                    <a:pt x="20" y="39"/>
                    <a:pt x="0" y="59"/>
                    <a:pt x="0" y="84"/>
                  </a:cubicBezTo>
                  <a:cubicBezTo>
                    <a:pt x="0" y="109"/>
                    <a:pt x="20" y="129"/>
                    <a:pt x="45" y="129"/>
                  </a:cubicBezTo>
                  <a:cubicBezTo>
                    <a:pt x="210" y="129"/>
                    <a:pt x="210" y="129"/>
                    <a:pt x="210" y="129"/>
                  </a:cubicBezTo>
                  <a:cubicBezTo>
                    <a:pt x="228" y="129"/>
                    <a:pt x="242" y="114"/>
                    <a:pt x="242" y="96"/>
                  </a:cubicBezTo>
                  <a:cubicBezTo>
                    <a:pt x="242" y="78"/>
                    <a:pt x="228" y="64"/>
                    <a:pt x="21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sp>
        <p:nvSpPr>
          <p:cNvPr id="33" name="Title 1"/>
          <p:cNvSpPr txBox="1">
            <a:spLocks/>
          </p:cNvSpPr>
          <p:nvPr/>
        </p:nvSpPr>
        <p:spPr>
          <a:xfrm>
            <a:off x="351240" y="73151"/>
            <a:ext cx="11653521" cy="1075884"/>
          </a:xfrm>
          <a:prstGeom prst="rect">
            <a:avLst/>
          </a:prstGeom>
        </p:spPr>
        <p:txBody>
          <a:bodyPr anchor="ctr" anchorCtr="0"/>
          <a:lstStyle>
            <a:lvl1pPr algn="l" defTabSz="931863" rtl="0" fontAlgn="base">
              <a:lnSpc>
                <a:spcPct val="90000"/>
              </a:lnSpc>
              <a:spcBef>
                <a:spcPct val="0"/>
              </a:spcBef>
              <a:spcAft>
                <a:spcPct val="0"/>
              </a:spcAft>
              <a:defRPr lang="en-US" sz="4000" kern="1200" spc="-102" dirty="0">
                <a:ln w="3175">
                  <a:noFill/>
                </a:ln>
                <a:solidFill>
                  <a:schemeClr val="tx1"/>
                </a:solidFill>
                <a:latin typeface="+mj-lt"/>
                <a:ea typeface="ＭＳ Ｐゴシック" charset="0"/>
                <a:cs typeface="Segoe UI" pitchFamily="34" charset="0"/>
              </a:defRPr>
            </a:lvl1pPr>
            <a:lvl2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2pPr>
            <a:lvl3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3pPr>
            <a:lvl4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4pPr>
            <a:lvl5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5pPr>
            <a:lvl6pPr marL="4572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6pPr>
            <a:lvl7pPr marL="9144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7pPr>
            <a:lvl8pPr marL="13716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8pPr>
            <a:lvl9pPr marL="18288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9pPr>
          </a:lstStyle>
          <a:p>
            <a:r>
              <a:rPr lang="en-US" dirty="0"/>
              <a:t>Summary: MDS improvements</a:t>
            </a:r>
          </a:p>
        </p:txBody>
      </p:sp>
      <p:sp>
        <p:nvSpPr>
          <p:cNvPr id="23" name="TextBox 22"/>
          <p:cNvSpPr txBox="1"/>
          <p:nvPr/>
        </p:nvSpPr>
        <p:spPr>
          <a:xfrm>
            <a:off x="1" y="6642289"/>
            <a:ext cx="3806190" cy="352236"/>
          </a:xfrm>
          <a:prstGeom prst="rect">
            <a:avLst/>
          </a:prstGeom>
          <a:noFill/>
        </p:spPr>
        <p:txBody>
          <a:bodyPr wrap="square" lIns="365760" tIns="146304" rIns="182880" bIns="146304" rtlCol="0" anchor="ctr" anchorCtr="0">
            <a:noAutofit/>
          </a:bodyPr>
          <a:lstStyle/>
          <a:p>
            <a:pPr>
              <a:lnSpc>
                <a:spcPct val="90000"/>
              </a:lnSpc>
              <a:spcAft>
                <a:spcPts val="600"/>
              </a:spcAft>
            </a:pPr>
            <a:r>
              <a:rPr lang="en-US" sz="1400" dirty="0">
                <a:solidFill>
                  <a:schemeClr val="bg1"/>
                </a:solidFill>
                <a:latin typeface="Segoe UI Semibold" panose="020B0702040204020203" pitchFamily="34" charset="0"/>
                <a:ea typeface="Segoe UI Black" panose="020B0A02040204020203" pitchFamily="34" charset="0"/>
                <a:cs typeface="Segoe UI Semibold" panose="020B0702040204020203" pitchFamily="34" charset="0"/>
              </a:rPr>
              <a:t>Scale and manage</a:t>
            </a:r>
          </a:p>
        </p:txBody>
      </p:sp>
    </p:spTree>
    <p:extLst>
      <p:ext uri="{BB962C8B-B14F-4D97-AF65-F5344CB8AC3E}">
        <p14:creationId xmlns:p14="http://schemas.microsoft.com/office/powerpoint/2010/main" val="1382575672"/>
      </p:ext>
    </p:extLst>
  </p:cSld>
  <p:clrMapOvr>
    <a:masterClrMapping/>
  </p:clrMapOvr>
  <p:transition>
    <p:fade/>
  </p:transition>
</p:sld>
</file>

<file path=ppt/slides/slide19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aphicFrame>
        <p:nvGraphicFramePr>
          <p:cNvPr id="91" name="Table 90"/>
          <p:cNvGraphicFramePr>
            <a:graphicFrameLocks noGrp="1"/>
          </p:cNvGraphicFramePr>
          <p:nvPr>
            <p:extLst/>
          </p:nvPr>
        </p:nvGraphicFramePr>
        <p:xfrm>
          <a:off x="880" y="1369171"/>
          <a:ext cx="12435596" cy="4623777"/>
        </p:xfrm>
        <a:graphic>
          <a:graphicData uri="http://schemas.openxmlformats.org/drawingml/2006/table">
            <a:tbl>
              <a:tblPr firstRow="1" bandRow="1">
                <a:tableStyleId>{5C22544A-7EE6-4342-B048-85BDC9FD1C3A}</a:tableStyleId>
              </a:tblPr>
              <a:tblGrid>
                <a:gridCol w="3108899">
                  <a:extLst>
                    <a:ext uri="{9D8B030D-6E8A-4147-A177-3AD203B41FA5}">
                      <a16:colId xmlns:a16="http://schemas.microsoft.com/office/drawing/2014/main" val="20000"/>
                    </a:ext>
                  </a:extLst>
                </a:gridCol>
                <a:gridCol w="3108899">
                  <a:extLst>
                    <a:ext uri="{9D8B030D-6E8A-4147-A177-3AD203B41FA5}">
                      <a16:colId xmlns:a16="http://schemas.microsoft.com/office/drawing/2014/main" val="20001"/>
                    </a:ext>
                  </a:extLst>
                </a:gridCol>
                <a:gridCol w="3108899">
                  <a:extLst>
                    <a:ext uri="{9D8B030D-6E8A-4147-A177-3AD203B41FA5}">
                      <a16:colId xmlns:a16="http://schemas.microsoft.com/office/drawing/2014/main" val="20002"/>
                    </a:ext>
                  </a:extLst>
                </a:gridCol>
                <a:gridCol w="3108899">
                  <a:extLst>
                    <a:ext uri="{9D8B030D-6E8A-4147-A177-3AD203B41FA5}">
                      <a16:colId xmlns:a16="http://schemas.microsoft.com/office/drawing/2014/main" val="447644168"/>
                    </a:ext>
                  </a:extLst>
                </a:gridCol>
              </a:tblGrid>
              <a:tr h="458721">
                <a:tc>
                  <a:txBody>
                    <a:bodyPr/>
                    <a:lstStyle/>
                    <a:p>
                      <a:pPr algn="ctr"/>
                      <a:r>
                        <a:rPr lang="en-US" sz="2800" b="0" spc="0" dirty="0">
                          <a:latin typeface="+mj-lt"/>
                        </a:rPr>
                        <a:t>Access any</a:t>
                      </a:r>
                      <a:r>
                        <a:rPr lang="en-US" sz="2800" b="0" spc="0" baseline="0" dirty="0">
                          <a:latin typeface="+mj-lt"/>
                        </a:rPr>
                        <a:t> data</a:t>
                      </a:r>
                      <a:endParaRPr lang="en-US" sz="2800" b="0" spc="0" dirty="0">
                        <a:latin typeface="+mj-lt"/>
                      </a:endParaRPr>
                    </a:p>
                  </a:txBody>
                  <a:tcPr marL="91427" marR="91427" marT="0" marB="9144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5"/>
                    </a:solidFill>
                  </a:tcPr>
                </a:tc>
                <a:tc>
                  <a:txBody>
                    <a:bodyPr/>
                    <a:lstStyle/>
                    <a:p>
                      <a:pPr algn="ctr"/>
                      <a:r>
                        <a:rPr lang="en-US" sz="2800" b="0" spc="0" dirty="0">
                          <a:latin typeface="+mj-lt"/>
                        </a:rPr>
                        <a:t>Scale and manage</a:t>
                      </a:r>
                    </a:p>
                  </a:txBody>
                  <a:tcPr marL="91427" marR="91427" marT="0" marB="9144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5"/>
                    </a:solidFill>
                  </a:tcPr>
                </a:tc>
                <a:tc>
                  <a:txBody>
                    <a:bodyPr/>
                    <a:lstStyle/>
                    <a:p>
                      <a:pPr algn="ctr"/>
                      <a:r>
                        <a:rPr lang="en-US" sz="2800" b="0" spc="0" dirty="0">
                          <a:latin typeface="+mj-lt"/>
                        </a:rPr>
                        <a:t>Powerful</a:t>
                      </a:r>
                      <a:r>
                        <a:rPr lang="en-US" sz="2800" b="0" spc="0" baseline="0" dirty="0">
                          <a:latin typeface="+mj-lt"/>
                        </a:rPr>
                        <a:t> insights</a:t>
                      </a:r>
                      <a:endParaRPr lang="en-US" sz="2800" b="0" spc="0" dirty="0">
                        <a:latin typeface="+mj-lt"/>
                      </a:endParaRPr>
                    </a:p>
                  </a:txBody>
                  <a:tcPr marL="91427" marR="91427" marT="0" marB="9144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5"/>
                    </a:solidFill>
                  </a:tcPr>
                </a:tc>
                <a:tc>
                  <a:txBody>
                    <a:bodyPr/>
                    <a:lstStyle/>
                    <a:p>
                      <a:pPr algn="ctr"/>
                      <a:r>
                        <a:rPr lang="en-US" sz="2800" b="0" spc="0" dirty="0">
                          <a:latin typeface="+mj-lt"/>
                        </a:rPr>
                        <a:t>Advanced analytics</a:t>
                      </a:r>
                    </a:p>
                  </a:txBody>
                  <a:tcPr marL="91427" marR="91427" marT="0" marB="9144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5"/>
                    </a:solidFill>
                  </a:tcPr>
                </a:tc>
                <a:extLst>
                  <a:ext uri="{0D108BD9-81ED-4DB2-BD59-A6C34878D82A}">
                    <a16:rowId xmlns:a16="http://schemas.microsoft.com/office/drawing/2014/main" val="10000"/>
                  </a:ext>
                </a:extLst>
              </a:tr>
              <a:tr h="4065832">
                <a:tc>
                  <a:txBody>
                    <a:bodyPr/>
                    <a:lstStyle/>
                    <a:p>
                      <a:pPr marL="0" marR="0" lvl="0" indent="0" algn="l" defTabSz="932742"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chemeClr val="accent5"/>
                          </a:solidFill>
                          <a:effectLst/>
                          <a:uLnTx/>
                          <a:uFillTx/>
                          <a:latin typeface="+mn-lt"/>
                          <a:ea typeface="+mn-ea"/>
                          <a:cs typeface="+mn-cs"/>
                        </a:rPr>
                        <a:t>PolyBase </a:t>
                      </a:r>
                    </a:p>
                    <a:p>
                      <a:pPr marL="0" marR="0" lvl="0" indent="0" algn="l" defTabSz="932742" rtl="0" eaLnBrk="1" fontAlgn="auto" latinLnBrk="0" hangingPunct="1">
                        <a:lnSpc>
                          <a:spcPct val="90000"/>
                        </a:lnSpc>
                        <a:spcBef>
                          <a:spcPts val="600"/>
                        </a:spcBef>
                        <a:spcAft>
                          <a:spcPts val="1200"/>
                        </a:spcAft>
                        <a:buClrTx/>
                        <a:buSzTx/>
                        <a:buFontTx/>
                        <a:buNone/>
                        <a:tabLst/>
                        <a:defRPr/>
                      </a:pPr>
                      <a:r>
                        <a:rPr lang="en-US" sz="1400" kern="1200" spc="0" dirty="0">
                          <a:ln w="3175">
                            <a:noFill/>
                          </a:ln>
                          <a:solidFill>
                            <a:srgbClr val="505050"/>
                          </a:solidFill>
                          <a:latin typeface="+mn-lt"/>
                          <a:ea typeface="ＭＳ Ｐゴシック" charset="0"/>
                          <a:cs typeface="Segoe UI" panose="020B0502040204020203" pitchFamily="34" charset="0"/>
                        </a:rPr>
                        <a:t>Insights from data across SQL Server and Hadoop with simplicity of T-SQL</a:t>
                      </a:r>
                    </a:p>
                    <a:p>
                      <a:pPr defTabSz="932472">
                        <a:lnSpc>
                          <a:spcPct val="100000"/>
                        </a:lnSpc>
                        <a:spcBef>
                          <a:spcPts val="0"/>
                        </a:spcBef>
                        <a:spcAft>
                          <a:spcPts val="0"/>
                        </a:spcAft>
                      </a:pPr>
                      <a:r>
                        <a:rPr lang="en-US" sz="1800" b="0" kern="1200" spc="0" dirty="0">
                          <a:solidFill>
                            <a:schemeClr val="accent5"/>
                          </a:solidFill>
                          <a:latin typeface="+mn-lt"/>
                          <a:ea typeface="+mn-ea"/>
                          <a:cs typeface="+mn-cs"/>
                        </a:rPr>
                        <a:t>Enhanced SSIS</a:t>
                      </a:r>
                    </a:p>
                    <a:p>
                      <a:pPr marL="0" algn="l" defTabSz="932472" rtl="0" eaLnBrk="1" latinLnBrk="0" hangingPunct="1">
                        <a:lnSpc>
                          <a:spcPct val="90000"/>
                        </a:lnSpc>
                        <a:spcAft>
                          <a:spcPts val="1200"/>
                        </a:spcAft>
                      </a:pPr>
                      <a:r>
                        <a:rPr lang="en-US" sz="1400" kern="1200" spc="0" dirty="0">
                          <a:ln w="3175">
                            <a:noFill/>
                          </a:ln>
                          <a:solidFill>
                            <a:srgbClr val="505050"/>
                          </a:solidFill>
                          <a:latin typeface="+mn-lt"/>
                          <a:ea typeface="ＭＳ Ｐゴシック" charset="0"/>
                          <a:cs typeface="Segoe UI" panose="020B0502040204020203" pitchFamily="34" charset="0"/>
                        </a:rPr>
                        <a:t>Designer support for previous SSIS versions</a:t>
                      </a:r>
                    </a:p>
                    <a:p>
                      <a:pPr marL="0" marR="0" lvl="0" indent="0" algn="l" defTabSz="932472" rtl="0" eaLnBrk="1" fontAlgn="auto" latinLnBrk="0" hangingPunct="1">
                        <a:lnSpc>
                          <a:spcPct val="90000"/>
                        </a:lnSpc>
                        <a:spcBef>
                          <a:spcPts val="0"/>
                        </a:spcBef>
                        <a:spcAft>
                          <a:spcPts val="1200"/>
                        </a:spcAft>
                        <a:buClrTx/>
                        <a:buSzTx/>
                        <a:buFontTx/>
                        <a:buNone/>
                        <a:tabLst/>
                        <a:defRPr/>
                      </a:pPr>
                      <a:r>
                        <a:rPr lang="en-US" sz="1400" kern="1200" spc="0" noProof="0" dirty="0">
                          <a:ln w="3175">
                            <a:noFill/>
                          </a:ln>
                          <a:solidFill>
                            <a:srgbClr val="505050"/>
                          </a:solidFill>
                          <a:latin typeface="+mn-lt"/>
                          <a:ea typeface="ＭＳ Ｐゴシック" charset="0"/>
                          <a:cs typeface="Segoe UI" panose="020B0502040204020203" pitchFamily="34" charset="0"/>
                        </a:rPr>
                        <a:t>SSIS improvements for Azure services</a:t>
                      </a:r>
                    </a:p>
                    <a:p>
                      <a:pPr marL="0" algn="l" defTabSz="932472" rtl="0" eaLnBrk="1" latinLnBrk="0" hangingPunct="1">
                        <a:lnSpc>
                          <a:spcPct val="90000"/>
                        </a:lnSpc>
                        <a:spcAft>
                          <a:spcPts val="1200"/>
                        </a:spcAft>
                      </a:pPr>
                      <a:endParaRPr lang="en-US" sz="1400" kern="1200" spc="0" dirty="0">
                        <a:ln w="3175">
                          <a:noFill/>
                        </a:ln>
                        <a:solidFill>
                          <a:srgbClr val="505050"/>
                        </a:solidFill>
                        <a:latin typeface="+mn-lt"/>
                        <a:ea typeface="ＭＳ Ｐゴシック" charset="0"/>
                        <a:cs typeface="Segoe UI" panose="020B0502040204020203" pitchFamily="34" charset="0"/>
                      </a:endParaRPr>
                    </a:p>
                  </a:txBody>
                  <a:tcPr marL="182854" marR="182854" marT="182854" marB="91427">
                    <a:lnT w="12700" cap="flat" cmpd="sng" algn="ctr">
                      <a:solidFill>
                        <a:schemeClr val="bg1"/>
                      </a:solidFill>
                      <a:prstDash val="solid"/>
                      <a:round/>
                      <a:headEnd type="none" w="med" len="med"/>
                      <a:tailEnd type="none" w="med" len="med"/>
                    </a:lnT>
                    <a:solidFill>
                      <a:schemeClr val="bg1">
                        <a:alpha val="80000"/>
                      </a:schemeClr>
                    </a:solidFill>
                  </a:tcPr>
                </a:tc>
                <a:tc>
                  <a:txBody>
                    <a:bodyPr/>
                    <a:lstStyle/>
                    <a:p>
                      <a:pPr marL="0" marR="0" lvl="0" indent="0" algn="l" defTabSz="932472"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FF8C00"/>
                          </a:solidFill>
                          <a:effectLst/>
                          <a:uLnTx/>
                          <a:uFillTx/>
                          <a:latin typeface="+mn-lt"/>
                          <a:ea typeface="+mn-ea"/>
                          <a:cs typeface="+mn-cs"/>
                        </a:rPr>
                        <a:t>Enterprise-grade </a:t>
                      </a:r>
                      <a:br>
                        <a:rPr kumimoji="0" lang="en-US" sz="1800" b="0" i="0" u="none" strike="noStrike" kern="1200" cap="none" spc="0" normalizeH="0" baseline="0" noProof="0" dirty="0">
                          <a:ln>
                            <a:noFill/>
                          </a:ln>
                          <a:solidFill>
                            <a:srgbClr val="FF8C00"/>
                          </a:solidFill>
                          <a:effectLst/>
                          <a:uLnTx/>
                          <a:uFillTx/>
                          <a:latin typeface="+mn-lt"/>
                          <a:ea typeface="+mn-ea"/>
                          <a:cs typeface="+mn-cs"/>
                        </a:rPr>
                      </a:br>
                      <a:r>
                        <a:rPr kumimoji="0" lang="en-US" sz="1800" b="0" i="0" u="none" strike="noStrike" kern="1200" cap="none" spc="0" normalizeH="0" baseline="0" noProof="0" dirty="0">
                          <a:ln>
                            <a:noFill/>
                          </a:ln>
                          <a:solidFill>
                            <a:srgbClr val="FF8C00"/>
                          </a:solidFill>
                          <a:effectLst/>
                          <a:uLnTx/>
                          <a:uFillTx/>
                          <a:latin typeface="+mn-lt"/>
                          <a:ea typeface="+mn-ea"/>
                          <a:cs typeface="+mn-cs"/>
                        </a:rPr>
                        <a:t>Analysis Services </a:t>
                      </a:r>
                    </a:p>
                    <a:p>
                      <a:pPr marL="0" marR="0" lvl="0" indent="0" algn="l" defTabSz="932472" rtl="0" eaLnBrk="1" fontAlgn="auto" latinLnBrk="0" hangingPunct="1">
                        <a:lnSpc>
                          <a:spcPct val="90000"/>
                        </a:lnSpc>
                        <a:spcBef>
                          <a:spcPts val="0"/>
                        </a:spcBef>
                        <a:spcAft>
                          <a:spcPts val="1200"/>
                        </a:spcAft>
                        <a:buClrTx/>
                        <a:buSzTx/>
                        <a:buFontTx/>
                        <a:buNone/>
                        <a:tabLst/>
                        <a:defRPr/>
                      </a:pPr>
                      <a:r>
                        <a:rPr kumimoji="0" lang="en-US" sz="1400" b="0" i="0" u="none" strike="noStrike" kern="1200" cap="none" spc="0" normalizeH="0" baseline="0" noProof="0" dirty="0">
                          <a:ln w="3175">
                            <a:noFill/>
                          </a:ln>
                          <a:solidFill>
                            <a:srgbClr val="505050"/>
                          </a:solidFill>
                          <a:effectLst/>
                          <a:uLnTx/>
                          <a:uFillTx/>
                          <a:latin typeface="+mn-lt"/>
                          <a:ea typeface="ＭＳ Ｐゴシック" charset="0"/>
                          <a:cs typeface="Segoe UI" panose="020B0502040204020203" pitchFamily="34" charset="0"/>
                        </a:rPr>
                        <a:t>Enhanced performance and scalability for Analysis Services</a:t>
                      </a:r>
                    </a:p>
                    <a:p>
                      <a:pPr marL="0" marR="0" lvl="0" indent="0" algn="l" defTabSz="932472"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FF8C00"/>
                          </a:solidFill>
                          <a:effectLst/>
                          <a:uLnTx/>
                          <a:uFillTx/>
                          <a:latin typeface="+mn-lt"/>
                          <a:ea typeface="+mn-ea"/>
                          <a:cs typeface="+mn-cs"/>
                        </a:rPr>
                        <a:t>Single SSDT in Visual Studio 2015</a:t>
                      </a:r>
                      <a:r>
                        <a:rPr kumimoji="0" lang="en-US" sz="1800" b="1" i="0" u="none" strike="noStrike" kern="1200" cap="none" spc="0" normalizeH="0" baseline="0" noProof="0" dirty="0">
                          <a:ln w="3175">
                            <a:noFill/>
                          </a:ln>
                          <a:solidFill>
                            <a:srgbClr val="FF8C00"/>
                          </a:solidFill>
                          <a:effectLst/>
                          <a:uLnTx/>
                          <a:uFillTx/>
                          <a:latin typeface="+mn-lt"/>
                          <a:ea typeface="ＭＳ Ｐゴシック" charset="0"/>
                          <a:cs typeface="Segoe UI" pitchFamily="34" charset="0"/>
                        </a:rPr>
                        <a:t> </a:t>
                      </a:r>
                    </a:p>
                    <a:p>
                      <a:pPr marL="0" marR="0" lvl="0" indent="0" algn="l" defTabSz="932472" rtl="0" eaLnBrk="1" fontAlgn="auto" latinLnBrk="0" hangingPunct="1">
                        <a:lnSpc>
                          <a:spcPct val="90000"/>
                        </a:lnSpc>
                        <a:spcBef>
                          <a:spcPts val="0"/>
                        </a:spcBef>
                        <a:spcAft>
                          <a:spcPts val="1200"/>
                        </a:spcAft>
                        <a:buClrTx/>
                        <a:buSzTx/>
                        <a:buFontTx/>
                        <a:buNone/>
                        <a:tabLst/>
                        <a:defRPr/>
                      </a:pPr>
                      <a:r>
                        <a:rPr kumimoji="0" lang="en-US" sz="1400" b="0" i="0" u="none" strike="noStrike" kern="1200" cap="none" spc="0" normalizeH="0" baseline="0" noProof="0" dirty="0">
                          <a:ln w="3175">
                            <a:noFill/>
                          </a:ln>
                          <a:solidFill>
                            <a:srgbClr val="505050"/>
                          </a:solidFill>
                          <a:effectLst/>
                          <a:uLnTx/>
                          <a:uFillTx/>
                          <a:latin typeface="+mn-lt"/>
                          <a:ea typeface="ＭＳ Ｐゴシック" charset="0"/>
                          <a:cs typeface="Segoe UI" panose="020B0502040204020203" pitchFamily="34" charset="0"/>
                        </a:rPr>
                        <a:t>Build richer analytics solutions as part of your development projects in Visual Studio</a:t>
                      </a:r>
                    </a:p>
                    <a:p>
                      <a:pPr marL="0" algn="l" defTabSz="932472" rtl="0" eaLnBrk="1" latinLnBrk="0" hangingPunct="1">
                        <a:lnSpc>
                          <a:spcPct val="100000"/>
                        </a:lnSpc>
                        <a:spcBef>
                          <a:spcPts val="0"/>
                        </a:spcBef>
                        <a:spcAft>
                          <a:spcPts val="0"/>
                        </a:spcAft>
                      </a:pPr>
                      <a:r>
                        <a:rPr lang="en-US" sz="1800" b="0" kern="1200" spc="0" dirty="0">
                          <a:solidFill>
                            <a:schemeClr val="accent5"/>
                          </a:solidFill>
                          <a:latin typeface="+mn-lt"/>
                          <a:ea typeface="+mn-ea"/>
                          <a:cs typeface="+mn-cs"/>
                        </a:rPr>
                        <a:t>Enhanced MDS </a:t>
                      </a:r>
                    </a:p>
                    <a:p>
                      <a:pPr marL="0" lvl="1" indent="0" algn="l" defTabSz="932472" rtl="0" eaLnBrk="1" latinLnBrk="0" hangingPunct="1">
                        <a:lnSpc>
                          <a:spcPct val="90000"/>
                        </a:lnSpc>
                        <a:spcAft>
                          <a:spcPts val="600"/>
                        </a:spcAft>
                        <a:buClr>
                          <a:schemeClr val="accent5"/>
                        </a:buClr>
                        <a:buFont typeface="Arial" panose="020B0604020202020204" pitchFamily="34" charset="0"/>
                        <a:buNone/>
                      </a:pPr>
                      <a:r>
                        <a:rPr lang="en-US" sz="1400" kern="1200" spc="0" dirty="0">
                          <a:ln w="3175">
                            <a:noFill/>
                          </a:ln>
                          <a:solidFill>
                            <a:srgbClr val="505050"/>
                          </a:solidFill>
                          <a:latin typeface="+mn-lt"/>
                          <a:ea typeface="ＭＳ Ｐゴシック" charset="0"/>
                          <a:cs typeface="Segoe UI" panose="020B0502040204020203" pitchFamily="34" charset="0"/>
                        </a:rPr>
                        <a:t>Excel add-in</a:t>
                      </a:r>
                      <a:r>
                        <a:rPr lang="en-US" sz="1400" kern="1200" spc="0" baseline="0" dirty="0">
                          <a:ln w="3175">
                            <a:noFill/>
                          </a:ln>
                          <a:solidFill>
                            <a:srgbClr val="505050"/>
                          </a:solidFill>
                          <a:latin typeface="+mn-lt"/>
                          <a:ea typeface="ＭＳ Ｐゴシック" charset="0"/>
                          <a:cs typeface="Segoe UI" panose="020B0502040204020203" pitchFamily="34" charset="0"/>
                        </a:rPr>
                        <a:t> 15x faster; m</a:t>
                      </a:r>
                      <a:r>
                        <a:rPr lang="en-US" sz="1400" kern="1200" spc="0" dirty="0">
                          <a:ln w="3175">
                            <a:noFill/>
                          </a:ln>
                          <a:solidFill>
                            <a:srgbClr val="505050"/>
                          </a:solidFill>
                          <a:latin typeface="+mn-lt"/>
                          <a:ea typeface="ＭＳ Ｐゴシック" charset="0"/>
                          <a:cs typeface="Segoe UI" panose="020B0502040204020203" pitchFamily="34" charset="0"/>
                        </a:rPr>
                        <a:t>ore</a:t>
                      </a:r>
                      <a:r>
                        <a:rPr lang="en-US" sz="1400" kern="1200" spc="0" baseline="0" dirty="0">
                          <a:ln w="3175">
                            <a:noFill/>
                          </a:ln>
                          <a:solidFill>
                            <a:srgbClr val="505050"/>
                          </a:solidFill>
                          <a:latin typeface="+mn-lt"/>
                          <a:ea typeface="ＭＳ Ｐゴシック" charset="0"/>
                          <a:cs typeface="Segoe UI" panose="020B0502040204020203" pitchFamily="34" charset="0"/>
                        </a:rPr>
                        <a:t> granular security roles; a</a:t>
                      </a:r>
                      <a:r>
                        <a:rPr lang="en-US" sz="1400" kern="1200" spc="0" dirty="0">
                          <a:ln w="3175">
                            <a:noFill/>
                          </a:ln>
                          <a:solidFill>
                            <a:srgbClr val="505050"/>
                          </a:solidFill>
                          <a:latin typeface="+mn-lt"/>
                          <a:ea typeface="ＭＳ Ｐゴシック" charset="0"/>
                          <a:cs typeface="Segoe UI" panose="020B0502040204020203" pitchFamily="34" charset="0"/>
                        </a:rPr>
                        <a:t>rchival options for transaction</a:t>
                      </a:r>
                      <a:r>
                        <a:rPr lang="en-US" sz="1400" kern="1200" spc="0" baseline="0" dirty="0">
                          <a:ln w="3175">
                            <a:noFill/>
                          </a:ln>
                          <a:solidFill>
                            <a:srgbClr val="505050"/>
                          </a:solidFill>
                          <a:latin typeface="+mn-lt"/>
                          <a:ea typeface="ＭＳ Ｐゴシック" charset="0"/>
                          <a:cs typeface="Segoe UI" panose="020B0502040204020203" pitchFamily="34" charset="0"/>
                        </a:rPr>
                        <a:t> logs; and reuse entities across models</a:t>
                      </a:r>
                      <a:endParaRPr lang="en-US" sz="1400" kern="1200" spc="0" dirty="0">
                        <a:ln w="3175">
                          <a:noFill/>
                        </a:ln>
                        <a:solidFill>
                          <a:srgbClr val="505050"/>
                        </a:solidFill>
                        <a:latin typeface="+mn-lt"/>
                        <a:ea typeface="ＭＳ Ｐゴシック" charset="0"/>
                        <a:cs typeface="Segoe UI" panose="020B0502040204020203" pitchFamily="34" charset="0"/>
                      </a:endParaRPr>
                    </a:p>
                    <a:p>
                      <a:pPr marL="0" algn="l" defTabSz="932742" rtl="0" eaLnBrk="1" latinLnBrk="0" hangingPunct="1">
                        <a:spcBef>
                          <a:spcPts val="600"/>
                        </a:spcBef>
                        <a:spcAft>
                          <a:spcPts val="1200"/>
                        </a:spcAft>
                      </a:pPr>
                      <a:endParaRPr lang="en-US" sz="1800" b="0" kern="1200" spc="0" dirty="0">
                        <a:solidFill>
                          <a:srgbClr val="C00000"/>
                        </a:solidFill>
                        <a:latin typeface="+mn-lt"/>
                        <a:ea typeface="+mn-ea"/>
                        <a:cs typeface="+mn-cs"/>
                      </a:endParaRPr>
                    </a:p>
                  </a:txBody>
                  <a:tcPr marL="182854" marT="182854" marB="91427">
                    <a:lnT w="12700" cap="flat" cmpd="sng" algn="ctr">
                      <a:solidFill>
                        <a:schemeClr val="bg1"/>
                      </a:solidFill>
                      <a:prstDash val="solid"/>
                      <a:round/>
                      <a:headEnd type="none" w="med" len="med"/>
                      <a:tailEnd type="none" w="med" len="med"/>
                    </a:lnT>
                    <a:solidFill>
                      <a:schemeClr val="bg1">
                        <a:alpha val="80000"/>
                      </a:schemeClr>
                    </a:solidFill>
                  </a:tcPr>
                </a:tc>
                <a:tc>
                  <a:txBody>
                    <a:bodyPr/>
                    <a:lstStyle/>
                    <a:p>
                      <a:pPr marL="0" algn="l" defTabSz="932472" rtl="0" eaLnBrk="1" latinLnBrk="0" hangingPunct="1">
                        <a:lnSpc>
                          <a:spcPct val="100000"/>
                        </a:lnSpc>
                        <a:spcBef>
                          <a:spcPts val="0"/>
                        </a:spcBef>
                        <a:spcAft>
                          <a:spcPts val="0"/>
                        </a:spcAft>
                      </a:pPr>
                      <a:r>
                        <a:rPr lang="en-US" sz="1800" b="0" kern="1200" spc="0" dirty="0">
                          <a:solidFill>
                            <a:schemeClr val="accent5"/>
                          </a:solidFill>
                          <a:latin typeface="+mn-lt"/>
                          <a:ea typeface="+mn-ea"/>
                          <a:cs typeface="+mn-cs"/>
                        </a:rPr>
                        <a:t>Mobile BI</a:t>
                      </a:r>
                    </a:p>
                    <a:p>
                      <a:pPr marL="0" algn="l" defTabSz="932472" rtl="0" eaLnBrk="1" latinLnBrk="0" hangingPunct="1">
                        <a:lnSpc>
                          <a:spcPct val="90000"/>
                        </a:lnSpc>
                        <a:spcAft>
                          <a:spcPts val="1200"/>
                        </a:spcAft>
                      </a:pPr>
                      <a:r>
                        <a:rPr lang="en-US" sz="1400" kern="1200" spc="0" dirty="0">
                          <a:ln w="3175">
                            <a:noFill/>
                          </a:ln>
                          <a:solidFill>
                            <a:srgbClr val="505050"/>
                          </a:solidFill>
                          <a:latin typeface="+mn-lt"/>
                          <a:ea typeface="ＭＳ Ｐゴシック" charset="0"/>
                          <a:cs typeface="Segoe UI" panose="020B0502040204020203" pitchFamily="34" charset="0"/>
                        </a:rPr>
                        <a:t>Business insights for your on-premises data through rich visualization on mobile devices with native apps for Windows, iOS, and Android</a:t>
                      </a:r>
                    </a:p>
                    <a:p>
                      <a:pPr marL="0" marR="0" lvl="0" indent="0" algn="l" defTabSz="932472"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FF8C00"/>
                          </a:solidFill>
                          <a:effectLst/>
                          <a:uLnTx/>
                          <a:uFillTx/>
                          <a:latin typeface="+mn-lt"/>
                          <a:ea typeface="+mn-ea"/>
                          <a:cs typeface="+mn-cs"/>
                        </a:rPr>
                        <a:t>Enhanced Reporting Services</a:t>
                      </a:r>
                      <a:endParaRPr kumimoji="0" lang="en-US" sz="1800" b="1" i="0" u="none" strike="noStrike" kern="1200" cap="none" spc="0" normalizeH="0" baseline="0" noProof="0" dirty="0">
                        <a:ln w="3175">
                          <a:noFill/>
                        </a:ln>
                        <a:solidFill>
                          <a:srgbClr val="FF8C00"/>
                        </a:solidFill>
                        <a:effectLst/>
                        <a:uLnTx/>
                        <a:uFillTx/>
                        <a:latin typeface="+mn-lt"/>
                        <a:ea typeface="ＭＳ Ｐゴシック" charset="0"/>
                        <a:cs typeface="Segoe UI" pitchFamily="34" charset="0"/>
                      </a:endParaRPr>
                    </a:p>
                    <a:p>
                      <a:pPr marL="0" marR="0" lvl="0" indent="0" algn="l" defTabSz="932472" rtl="0" eaLnBrk="1" fontAlgn="auto" latinLnBrk="0" hangingPunct="1">
                        <a:lnSpc>
                          <a:spcPct val="90000"/>
                        </a:lnSpc>
                        <a:spcBef>
                          <a:spcPts val="0"/>
                        </a:spcBef>
                        <a:spcAft>
                          <a:spcPts val="1200"/>
                        </a:spcAft>
                        <a:buClrTx/>
                        <a:buSzTx/>
                        <a:buFontTx/>
                        <a:buNone/>
                        <a:tabLst/>
                        <a:defRPr/>
                      </a:pPr>
                      <a:r>
                        <a:rPr kumimoji="0" lang="en-US" sz="1400" b="0" i="0" u="none" strike="noStrike" kern="1200" cap="none" spc="0" normalizeH="0" baseline="0" noProof="0" dirty="0">
                          <a:ln w="3175">
                            <a:noFill/>
                          </a:ln>
                          <a:solidFill>
                            <a:srgbClr val="505050"/>
                          </a:solidFill>
                          <a:effectLst/>
                          <a:uLnTx/>
                          <a:uFillTx/>
                          <a:latin typeface="+mn-lt"/>
                          <a:ea typeface="ＭＳ Ｐゴシック" charset="0"/>
                          <a:cs typeface="Segoe UI" panose="020B0502040204020203" pitchFamily="34" charset="0"/>
                        </a:rPr>
                        <a:t>New modern reports with rich visualizations</a:t>
                      </a:r>
                    </a:p>
                  </a:txBody>
                  <a:tcPr marL="182854" marR="182854" marT="182854" marB="91427">
                    <a:lnT w="12700" cap="flat" cmpd="sng" algn="ctr">
                      <a:solidFill>
                        <a:schemeClr val="bg1"/>
                      </a:solidFill>
                      <a:prstDash val="solid"/>
                      <a:round/>
                      <a:headEnd type="none" w="med" len="med"/>
                      <a:tailEnd type="none" w="med" len="med"/>
                    </a:lnT>
                    <a:solidFill>
                      <a:schemeClr val="bg1">
                        <a:alpha val="80000"/>
                      </a:schemeClr>
                    </a:solidFill>
                  </a:tcPr>
                </a:tc>
                <a:tc>
                  <a:txBody>
                    <a:bodyPr/>
                    <a:lstStyle/>
                    <a:p>
                      <a:pPr marL="0" algn="l" defTabSz="932472" rtl="0" eaLnBrk="1" latinLnBrk="0" hangingPunct="1">
                        <a:lnSpc>
                          <a:spcPct val="100000"/>
                        </a:lnSpc>
                        <a:spcBef>
                          <a:spcPts val="0"/>
                        </a:spcBef>
                        <a:spcAft>
                          <a:spcPts val="0"/>
                        </a:spcAft>
                      </a:pPr>
                      <a:r>
                        <a:rPr lang="en-US" sz="1800" b="0" kern="1200" spc="0" dirty="0">
                          <a:solidFill>
                            <a:schemeClr val="accent5"/>
                          </a:solidFill>
                          <a:latin typeface="+mn-lt"/>
                          <a:ea typeface="+mn-ea"/>
                          <a:cs typeface="+mn-cs"/>
                        </a:rPr>
                        <a:t>R integration (CTP3)</a:t>
                      </a:r>
                    </a:p>
                    <a:p>
                      <a:pPr marL="0" algn="l" defTabSz="932472" rtl="0" eaLnBrk="1" latinLnBrk="0" hangingPunct="1">
                        <a:lnSpc>
                          <a:spcPct val="90000"/>
                        </a:lnSpc>
                        <a:spcAft>
                          <a:spcPts val="1200"/>
                        </a:spcAft>
                      </a:pPr>
                      <a:r>
                        <a:rPr lang="en-US" sz="1400" kern="1200" spc="0" dirty="0">
                          <a:ln w="3175">
                            <a:noFill/>
                          </a:ln>
                          <a:solidFill>
                            <a:srgbClr val="505050"/>
                          </a:solidFill>
                          <a:latin typeface="+mn-lt"/>
                          <a:ea typeface="ＭＳ Ｐゴシック" charset="0"/>
                          <a:cs typeface="Segoe UI" panose="020B0502040204020203" pitchFamily="34" charset="0"/>
                        </a:rPr>
                        <a:t>Bringing predictive analytic capabilities</a:t>
                      </a:r>
                      <a:r>
                        <a:rPr lang="en-US" sz="1400" kern="1200" spc="0" baseline="0" dirty="0">
                          <a:ln w="3175">
                            <a:noFill/>
                          </a:ln>
                          <a:solidFill>
                            <a:srgbClr val="505050"/>
                          </a:solidFill>
                          <a:latin typeface="+mn-lt"/>
                          <a:ea typeface="ＭＳ Ｐゴシック" charset="0"/>
                          <a:cs typeface="Segoe UI" panose="020B0502040204020203" pitchFamily="34" charset="0"/>
                        </a:rPr>
                        <a:t> to your relational database</a:t>
                      </a:r>
                    </a:p>
                    <a:p>
                      <a:pPr marL="0" algn="l" defTabSz="932472" rtl="0" eaLnBrk="1" latinLnBrk="0" hangingPunct="1">
                        <a:lnSpc>
                          <a:spcPct val="90000"/>
                        </a:lnSpc>
                        <a:spcAft>
                          <a:spcPts val="1200"/>
                        </a:spcAft>
                      </a:pPr>
                      <a:r>
                        <a:rPr lang="en-US" sz="1400" kern="1200" spc="0" baseline="0" dirty="0">
                          <a:ln w="3175">
                            <a:noFill/>
                          </a:ln>
                          <a:solidFill>
                            <a:srgbClr val="505050"/>
                          </a:solidFill>
                          <a:latin typeface="+mn-lt"/>
                          <a:ea typeface="ＭＳ Ｐゴシック" charset="0"/>
                          <a:cs typeface="Segoe UI" panose="020B0502040204020203" pitchFamily="34" charset="0"/>
                        </a:rPr>
                        <a:t>Expand your R script library with Microsoft Azure Marketplace</a:t>
                      </a:r>
                    </a:p>
                  </a:txBody>
                  <a:tcPr marL="182854" marR="182854" marT="182854" marB="91427">
                    <a:lnT w="12700" cap="flat" cmpd="sng" algn="ctr">
                      <a:solidFill>
                        <a:schemeClr val="bg1"/>
                      </a:solidFill>
                      <a:prstDash val="solid"/>
                      <a:round/>
                      <a:headEnd type="none" w="med" len="med"/>
                      <a:tailEnd type="none" w="med" len="med"/>
                    </a:lnT>
                    <a:solidFill>
                      <a:schemeClr val="bg1">
                        <a:alpha val="80000"/>
                      </a:schemeClr>
                    </a:solidFill>
                  </a:tcPr>
                </a:tc>
                <a:extLst>
                  <a:ext uri="{0D108BD9-81ED-4DB2-BD59-A6C34878D82A}">
                    <a16:rowId xmlns:a16="http://schemas.microsoft.com/office/drawing/2014/main" val="10001"/>
                  </a:ext>
                </a:extLst>
              </a:tr>
            </a:tbl>
          </a:graphicData>
        </a:graphic>
      </p:graphicFrame>
      <p:sp>
        <p:nvSpPr>
          <p:cNvPr id="16" name="Rectangle 15"/>
          <p:cNvSpPr/>
          <p:nvPr/>
        </p:nvSpPr>
        <p:spPr bwMode="auto">
          <a:xfrm>
            <a:off x="25186" y="1369171"/>
            <a:ext cx="6212005" cy="5203079"/>
          </a:xfrm>
          <a:prstGeom prst="rect">
            <a:avLst/>
          </a:prstGeom>
          <a:solidFill>
            <a:schemeClr val="bg1">
              <a:alpha val="8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indent="-342900" algn="ctr" defTabSz="932472" fontAlgn="base">
              <a:lnSpc>
                <a:spcPct val="90000"/>
              </a:lnSpc>
              <a:spcBef>
                <a:spcPct val="0"/>
              </a:spcBef>
              <a:spcAft>
                <a:spcPct val="0"/>
              </a:spcAft>
              <a:buFont typeface="Wingdings 3" panose="05040102010807070707" pitchFamily="18" charset="2"/>
              <a:buChar char="Æ"/>
            </a:pPr>
            <a:endParaRPr lang="en-US" sz="2000" b="1" dirty="0">
              <a:solidFill>
                <a:schemeClr val="bg1"/>
              </a:solidFill>
              <a:latin typeface="+mj-lt"/>
              <a:ea typeface="Segoe UI" pitchFamily="34" charset="0"/>
              <a:cs typeface="Segoe UI" pitchFamily="34" charset="0"/>
            </a:endParaRPr>
          </a:p>
        </p:txBody>
      </p:sp>
      <p:sp>
        <p:nvSpPr>
          <p:cNvPr id="11" name="Rectangle 10"/>
          <p:cNvSpPr/>
          <p:nvPr/>
        </p:nvSpPr>
        <p:spPr bwMode="auto">
          <a:xfrm>
            <a:off x="10705" y="1827711"/>
            <a:ext cx="3104123" cy="54877"/>
          </a:xfrm>
          <a:prstGeom prst="rect">
            <a:avLst/>
          </a:prstGeom>
          <a:solidFill>
            <a:schemeClr val="tx1">
              <a:alpha val="14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indent="-342900" algn="ctr" defTabSz="932472" fontAlgn="base">
              <a:lnSpc>
                <a:spcPct val="90000"/>
              </a:lnSpc>
              <a:spcBef>
                <a:spcPct val="0"/>
              </a:spcBef>
              <a:spcAft>
                <a:spcPct val="0"/>
              </a:spcAft>
              <a:buFont typeface="Wingdings 3" panose="05040102010807070707" pitchFamily="18" charset="2"/>
              <a:buChar char="Æ"/>
            </a:pPr>
            <a:endParaRPr lang="en-US" sz="2000" b="1" dirty="0">
              <a:solidFill>
                <a:schemeClr val="bg1"/>
              </a:solidFill>
              <a:latin typeface="+mj-lt"/>
              <a:ea typeface="Segoe UI" pitchFamily="34" charset="0"/>
              <a:cs typeface="Segoe UI" pitchFamily="34" charset="0"/>
            </a:endParaRPr>
          </a:p>
        </p:txBody>
      </p:sp>
      <p:sp>
        <p:nvSpPr>
          <p:cNvPr id="12" name="Rectangle 11"/>
          <p:cNvSpPr/>
          <p:nvPr/>
        </p:nvSpPr>
        <p:spPr bwMode="auto">
          <a:xfrm>
            <a:off x="3114828" y="1827685"/>
            <a:ext cx="3104123" cy="54877"/>
          </a:xfrm>
          <a:prstGeom prst="rect">
            <a:avLst/>
          </a:prstGeom>
          <a:solidFill>
            <a:schemeClr val="tx1">
              <a:alpha val="14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indent="-342900" algn="ctr" defTabSz="932472" fontAlgn="base">
              <a:lnSpc>
                <a:spcPct val="90000"/>
              </a:lnSpc>
              <a:spcBef>
                <a:spcPct val="0"/>
              </a:spcBef>
              <a:spcAft>
                <a:spcPct val="0"/>
              </a:spcAft>
              <a:buFont typeface="Wingdings 3" panose="05040102010807070707" pitchFamily="18" charset="2"/>
              <a:buChar char="Æ"/>
            </a:pPr>
            <a:endParaRPr lang="en-US" sz="2000" b="1" dirty="0">
              <a:solidFill>
                <a:schemeClr val="bg1"/>
              </a:solidFill>
              <a:latin typeface="+mj-lt"/>
              <a:ea typeface="Segoe UI" pitchFamily="34" charset="0"/>
              <a:cs typeface="Segoe UI" pitchFamily="34" charset="0"/>
            </a:endParaRPr>
          </a:p>
        </p:txBody>
      </p:sp>
      <p:sp>
        <p:nvSpPr>
          <p:cNvPr id="13" name="Rectangle 12"/>
          <p:cNvSpPr/>
          <p:nvPr/>
        </p:nvSpPr>
        <p:spPr bwMode="auto">
          <a:xfrm>
            <a:off x="6218951" y="1827659"/>
            <a:ext cx="3104123" cy="54877"/>
          </a:xfrm>
          <a:prstGeom prst="rect">
            <a:avLst/>
          </a:prstGeom>
          <a:solidFill>
            <a:schemeClr val="tx1">
              <a:alpha val="14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indent="-342900" algn="ctr" defTabSz="932472" fontAlgn="base">
              <a:lnSpc>
                <a:spcPct val="90000"/>
              </a:lnSpc>
              <a:spcBef>
                <a:spcPct val="0"/>
              </a:spcBef>
              <a:spcAft>
                <a:spcPct val="0"/>
              </a:spcAft>
              <a:buFont typeface="Wingdings 3" panose="05040102010807070707" pitchFamily="18" charset="2"/>
              <a:buChar char="Æ"/>
            </a:pPr>
            <a:endParaRPr lang="en-US" sz="2000" b="1" dirty="0">
              <a:solidFill>
                <a:schemeClr val="bg1"/>
              </a:solidFill>
              <a:latin typeface="+mj-lt"/>
              <a:ea typeface="Segoe UI" pitchFamily="34" charset="0"/>
              <a:cs typeface="Segoe UI" pitchFamily="34" charset="0"/>
            </a:endParaRPr>
          </a:p>
        </p:txBody>
      </p:sp>
      <p:sp>
        <p:nvSpPr>
          <p:cNvPr id="14" name="Rectangle 13"/>
          <p:cNvSpPr/>
          <p:nvPr/>
        </p:nvSpPr>
        <p:spPr bwMode="auto">
          <a:xfrm>
            <a:off x="9323074" y="1827633"/>
            <a:ext cx="3104123" cy="54877"/>
          </a:xfrm>
          <a:prstGeom prst="rect">
            <a:avLst/>
          </a:prstGeom>
          <a:solidFill>
            <a:schemeClr val="tx1">
              <a:alpha val="14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indent="-342900" algn="ctr" defTabSz="932472" fontAlgn="base">
              <a:lnSpc>
                <a:spcPct val="90000"/>
              </a:lnSpc>
              <a:spcBef>
                <a:spcPct val="0"/>
              </a:spcBef>
              <a:spcAft>
                <a:spcPct val="0"/>
              </a:spcAft>
              <a:buFont typeface="Wingdings 3" panose="05040102010807070707" pitchFamily="18" charset="2"/>
              <a:buChar char="Æ"/>
            </a:pPr>
            <a:endParaRPr lang="en-US" sz="2000" b="1" dirty="0">
              <a:solidFill>
                <a:schemeClr val="bg1"/>
              </a:solidFill>
              <a:latin typeface="+mj-lt"/>
              <a:ea typeface="Segoe UI" pitchFamily="34" charset="0"/>
              <a:cs typeface="Segoe UI" pitchFamily="34" charset="0"/>
            </a:endParaRPr>
          </a:p>
        </p:txBody>
      </p:sp>
      <p:sp>
        <p:nvSpPr>
          <p:cNvPr id="15" name="Rectangle 14"/>
          <p:cNvSpPr/>
          <p:nvPr/>
        </p:nvSpPr>
        <p:spPr bwMode="auto">
          <a:xfrm>
            <a:off x="9341315" y="1369171"/>
            <a:ext cx="3119468" cy="5203079"/>
          </a:xfrm>
          <a:prstGeom prst="rect">
            <a:avLst/>
          </a:prstGeom>
          <a:solidFill>
            <a:schemeClr val="bg1">
              <a:alpha val="8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indent="-342900" algn="ctr" defTabSz="932472" fontAlgn="base">
              <a:lnSpc>
                <a:spcPct val="90000"/>
              </a:lnSpc>
              <a:spcBef>
                <a:spcPct val="0"/>
              </a:spcBef>
              <a:spcAft>
                <a:spcPct val="0"/>
              </a:spcAft>
              <a:buFont typeface="Wingdings 3" panose="05040102010807070707" pitchFamily="18" charset="2"/>
              <a:buChar char="Æ"/>
            </a:pPr>
            <a:endParaRPr lang="en-US" sz="2000" b="1" dirty="0">
              <a:solidFill>
                <a:schemeClr val="bg1"/>
              </a:solidFill>
              <a:latin typeface="+mj-lt"/>
              <a:ea typeface="Segoe UI" pitchFamily="34" charset="0"/>
              <a:cs typeface="Segoe UI" pitchFamily="34" charset="0"/>
            </a:endParaRPr>
          </a:p>
        </p:txBody>
      </p:sp>
      <p:sp>
        <p:nvSpPr>
          <p:cNvPr id="17" name="Title 1"/>
          <p:cNvSpPr txBox="1">
            <a:spLocks/>
          </p:cNvSpPr>
          <p:nvPr/>
        </p:nvSpPr>
        <p:spPr>
          <a:xfrm>
            <a:off x="318966" y="83907"/>
            <a:ext cx="11653521" cy="1075884"/>
          </a:xfrm>
          <a:prstGeom prst="rect">
            <a:avLst/>
          </a:prstGeom>
        </p:spPr>
        <p:txBody>
          <a:bodyPr anchor="ctr" anchorCtr="0"/>
          <a:lstStyle>
            <a:lvl1pPr algn="l" defTabSz="931863" rtl="0" fontAlgn="base">
              <a:lnSpc>
                <a:spcPct val="90000"/>
              </a:lnSpc>
              <a:spcBef>
                <a:spcPct val="0"/>
              </a:spcBef>
              <a:spcAft>
                <a:spcPct val="0"/>
              </a:spcAft>
              <a:defRPr lang="en-US" sz="4000" kern="1200" spc="-102" dirty="0">
                <a:ln w="3175">
                  <a:noFill/>
                </a:ln>
                <a:solidFill>
                  <a:schemeClr val="tx1"/>
                </a:solidFill>
                <a:latin typeface="+mj-lt"/>
                <a:ea typeface="ＭＳ Ｐゴシック" charset="0"/>
                <a:cs typeface="Segoe UI" pitchFamily="34" charset="0"/>
              </a:defRPr>
            </a:lvl1pPr>
            <a:lvl2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2pPr>
            <a:lvl3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3pPr>
            <a:lvl4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4pPr>
            <a:lvl5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5pPr>
            <a:lvl6pPr marL="4572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6pPr>
            <a:lvl7pPr marL="9144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7pPr>
            <a:lvl8pPr marL="13716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8pPr>
            <a:lvl9pPr marL="18288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9pPr>
          </a:lstStyle>
          <a:p>
            <a:r>
              <a:rPr lang="en-US" dirty="0"/>
              <a:t>Deeper insights across data</a:t>
            </a:r>
          </a:p>
        </p:txBody>
      </p:sp>
    </p:spTree>
    <p:extLst>
      <p:ext uri="{BB962C8B-B14F-4D97-AF65-F5344CB8AC3E}">
        <p14:creationId xmlns:p14="http://schemas.microsoft.com/office/powerpoint/2010/main" val="2602582777"/>
      </p:ext>
    </p:extLst>
  </p:cSld>
  <p:clrMapOvr>
    <a:masterClrMapping/>
  </p:clrMapOvr>
  <p:transition>
    <p:fade/>
  </p:transition>
</p:sld>
</file>

<file path=ppt/slides/slide19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aphicFrame>
        <p:nvGraphicFramePr>
          <p:cNvPr id="91" name="Table 90"/>
          <p:cNvGraphicFramePr>
            <a:graphicFrameLocks noGrp="1"/>
          </p:cNvGraphicFramePr>
          <p:nvPr>
            <p:extLst>
              <p:ext uri="{D42A27DB-BD31-4B8C-83A1-F6EECF244321}">
                <p14:modId xmlns:p14="http://schemas.microsoft.com/office/powerpoint/2010/main" val="1574133332"/>
              </p:ext>
            </p:extLst>
          </p:nvPr>
        </p:nvGraphicFramePr>
        <p:xfrm>
          <a:off x="880" y="1535431"/>
          <a:ext cx="12435594" cy="5547019"/>
        </p:xfrm>
        <a:graphic>
          <a:graphicData uri="http://schemas.openxmlformats.org/drawingml/2006/table">
            <a:tbl>
              <a:tblPr firstRow="1" bandRow="1">
                <a:tableStyleId>{5C22544A-7EE6-4342-B048-85BDC9FD1C3A}</a:tableStyleId>
              </a:tblPr>
              <a:tblGrid>
                <a:gridCol w="4145198">
                  <a:extLst>
                    <a:ext uri="{9D8B030D-6E8A-4147-A177-3AD203B41FA5}">
                      <a16:colId xmlns:a16="http://schemas.microsoft.com/office/drawing/2014/main" val="20000"/>
                    </a:ext>
                  </a:extLst>
                </a:gridCol>
                <a:gridCol w="4145198">
                  <a:extLst>
                    <a:ext uri="{9D8B030D-6E8A-4147-A177-3AD203B41FA5}">
                      <a16:colId xmlns:a16="http://schemas.microsoft.com/office/drawing/2014/main" val="20001"/>
                    </a:ext>
                  </a:extLst>
                </a:gridCol>
                <a:gridCol w="4145198">
                  <a:extLst>
                    <a:ext uri="{9D8B030D-6E8A-4147-A177-3AD203B41FA5}">
                      <a16:colId xmlns:a16="http://schemas.microsoft.com/office/drawing/2014/main" val="20002"/>
                    </a:ext>
                  </a:extLst>
                </a:gridCol>
              </a:tblGrid>
              <a:tr h="611425">
                <a:tc>
                  <a:txBody>
                    <a:bodyPr/>
                    <a:lstStyle/>
                    <a:p>
                      <a:pPr algn="ctr"/>
                      <a:r>
                        <a:rPr lang="en-US" sz="2800" b="0" spc="0" dirty="0">
                          <a:latin typeface="Segoe UI Semilight" panose="020B0402040204020203" pitchFamily="34" charset="0"/>
                          <a:cs typeface="Segoe UI Semilight" panose="020B0402040204020203" pitchFamily="34" charset="0"/>
                        </a:rPr>
                        <a:t>Hybrid solutions</a:t>
                      </a:r>
                    </a:p>
                  </a:txBody>
                  <a:tcPr marL="91427" marR="91427" marT="0" marB="91440" anchor="ctr">
                    <a:solidFill>
                      <a:schemeClr val="accent1"/>
                    </a:solidFill>
                  </a:tcPr>
                </a:tc>
                <a:tc>
                  <a:txBody>
                    <a:bodyPr/>
                    <a:lstStyle/>
                    <a:p>
                      <a:pPr algn="ctr"/>
                      <a:r>
                        <a:rPr lang="en-US" sz="2800" b="0" spc="0" dirty="0">
                          <a:latin typeface="Segoe UI Semilight" panose="020B0402040204020203" pitchFamily="34" charset="0"/>
                          <a:cs typeface="Segoe UI Semilight" panose="020B0402040204020203" pitchFamily="34" charset="0"/>
                        </a:rPr>
                        <a:t>Simplicity</a:t>
                      </a:r>
                    </a:p>
                  </a:txBody>
                  <a:tcPr marL="91427" marR="91427" marT="0" marB="91440" anchor="ctr">
                    <a:solidFill>
                      <a:schemeClr val="accent1"/>
                    </a:solidFill>
                  </a:tcPr>
                </a:tc>
                <a:tc>
                  <a:txBody>
                    <a:bodyPr/>
                    <a:lstStyle/>
                    <a:p>
                      <a:pPr algn="ctr"/>
                      <a:r>
                        <a:rPr lang="en-US" sz="2800" b="0" spc="0" dirty="0">
                          <a:latin typeface="Segoe UI Semilight" panose="020B0402040204020203" pitchFamily="34" charset="0"/>
                          <a:cs typeface="Segoe UI Semilight" panose="020B0402040204020203" pitchFamily="34" charset="0"/>
                        </a:rPr>
                        <a:t>Consistency</a:t>
                      </a:r>
                    </a:p>
                  </a:txBody>
                  <a:tcPr marL="91427" marR="91427" marT="0" marB="91440" anchor="ctr">
                    <a:solidFill>
                      <a:schemeClr val="accent1"/>
                    </a:solidFill>
                  </a:tcPr>
                </a:tc>
                <a:extLst>
                  <a:ext uri="{0D108BD9-81ED-4DB2-BD59-A6C34878D82A}">
                    <a16:rowId xmlns:a16="http://schemas.microsoft.com/office/drawing/2014/main" val="10000"/>
                  </a:ext>
                </a:extLst>
              </a:tr>
              <a:tr h="4935594">
                <a:tc>
                  <a:txBody>
                    <a:bodyPr/>
                    <a:lstStyle/>
                    <a:p>
                      <a:pPr marL="0" marR="0" lvl="0" indent="0" algn="l" defTabSz="932742"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chemeClr val="accent1"/>
                          </a:solidFill>
                          <a:effectLst/>
                          <a:uLnTx/>
                          <a:uFillTx/>
                          <a:latin typeface="+mn-lt"/>
                          <a:ea typeface="+mn-ea"/>
                          <a:cs typeface="+mn-cs"/>
                        </a:rPr>
                        <a:t>Stretch Database</a:t>
                      </a:r>
                    </a:p>
                    <a:p>
                      <a:pPr marL="0" marR="0" lvl="1" indent="0" algn="l" defTabSz="932472" rtl="0" eaLnBrk="1" fontAlgn="auto" latinLnBrk="0" hangingPunct="1">
                        <a:lnSpc>
                          <a:spcPct val="90000"/>
                        </a:lnSpc>
                        <a:spcBef>
                          <a:spcPts val="0"/>
                        </a:spcBef>
                        <a:spcAft>
                          <a:spcPts val="600"/>
                        </a:spcAft>
                        <a:buClr>
                          <a:srgbClr val="C00000"/>
                        </a:buClr>
                        <a:buSzTx/>
                        <a:buFont typeface="Arial" panose="020B0604020202020204" pitchFamily="34" charset="0"/>
                        <a:buNone/>
                        <a:tabLst/>
                        <a:defRPr/>
                      </a:pPr>
                      <a:r>
                        <a:rPr lang="en-US" sz="1400" kern="1200" spc="0" noProof="0" dirty="0">
                          <a:ln w="3175">
                            <a:noFill/>
                          </a:ln>
                          <a:solidFill>
                            <a:srgbClr val="505050"/>
                          </a:solidFill>
                          <a:latin typeface="+mn-lt"/>
                          <a:ea typeface="ＭＳ Ｐゴシック" charset="0"/>
                          <a:cs typeface="Segoe UI" panose="020B0502040204020203" pitchFamily="34" charset="0"/>
                        </a:rPr>
                        <a:t>Stretch operational tables in a secure manner into Azure for cost-effective historic data availability.</a:t>
                      </a:r>
                      <a:r>
                        <a:rPr lang="en-US" sz="1400" kern="1200" spc="0" baseline="0" noProof="0" dirty="0">
                          <a:ln w="3175">
                            <a:noFill/>
                          </a:ln>
                          <a:solidFill>
                            <a:srgbClr val="505050"/>
                          </a:solidFill>
                          <a:latin typeface="+mn-lt"/>
                          <a:ea typeface="ＭＳ Ｐゴシック" charset="0"/>
                          <a:cs typeface="Segoe UI" panose="020B0502040204020203" pitchFamily="34" charset="0"/>
                        </a:rPr>
                        <a:t> W</a:t>
                      </a:r>
                      <a:r>
                        <a:rPr lang="en-US" sz="1400" kern="1200" spc="0" noProof="0" dirty="0">
                          <a:ln w="3175">
                            <a:noFill/>
                          </a:ln>
                          <a:solidFill>
                            <a:srgbClr val="505050"/>
                          </a:solidFill>
                          <a:latin typeface="+mn-lt"/>
                          <a:ea typeface="ＭＳ Ｐゴシック" charset="0"/>
                          <a:cs typeface="Segoe UI" panose="020B0502040204020203" pitchFamily="34" charset="0"/>
                        </a:rPr>
                        <a:t>orks with Always Encrypted and row-level security</a:t>
                      </a:r>
                    </a:p>
                    <a:p>
                      <a:pPr marL="0" marR="0" lvl="0" indent="0" algn="l" defTabSz="932742"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chemeClr val="accent1"/>
                          </a:solidFill>
                          <a:effectLst/>
                          <a:uLnTx/>
                          <a:uFillTx/>
                          <a:latin typeface="+mn-lt"/>
                          <a:ea typeface="+mn-ea"/>
                          <a:cs typeface="+mn-cs"/>
                        </a:rPr>
                        <a:t>Power BI with on-premises data</a:t>
                      </a:r>
                    </a:p>
                    <a:p>
                      <a:pPr marL="0" marR="0" lvl="1" indent="0" algn="l" defTabSz="932472" rtl="0" eaLnBrk="1" fontAlgn="auto" latinLnBrk="0" hangingPunct="1">
                        <a:lnSpc>
                          <a:spcPct val="90000"/>
                        </a:lnSpc>
                        <a:spcBef>
                          <a:spcPts val="0"/>
                        </a:spcBef>
                        <a:spcAft>
                          <a:spcPts val="600"/>
                        </a:spcAft>
                        <a:buClr>
                          <a:srgbClr val="C00000"/>
                        </a:buClr>
                        <a:buSzTx/>
                        <a:buFont typeface="Arial" panose="020B0604020202020204" pitchFamily="34" charset="0"/>
                        <a:buNone/>
                        <a:tabLst/>
                        <a:defRPr/>
                      </a:pPr>
                      <a:r>
                        <a:rPr lang="en-US" sz="1400" kern="1200" spc="0" noProof="0" dirty="0">
                          <a:ln w="3175">
                            <a:noFill/>
                          </a:ln>
                          <a:solidFill>
                            <a:srgbClr val="505050"/>
                          </a:solidFill>
                          <a:latin typeface="+mn-lt"/>
                          <a:ea typeface="ＭＳ Ｐゴシック" charset="0"/>
                          <a:cs typeface="Segoe UI" panose="020B0502040204020203" pitchFamily="34" charset="0"/>
                        </a:rPr>
                        <a:t>New interactive query with Analysis Services. Customer data stays behind your firewall</a:t>
                      </a:r>
                    </a:p>
                    <a:p>
                      <a:pPr marL="0" marR="0" lvl="0" indent="0" algn="l" defTabSz="932742"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chemeClr val="accent1"/>
                          </a:solidFill>
                          <a:effectLst/>
                          <a:uLnTx/>
                          <a:uFillTx/>
                          <a:latin typeface="+mn-lt"/>
                          <a:ea typeface="+mn-ea"/>
                          <a:cs typeface="+mn-cs"/>
                        </a:rPr>
                        <a:t>Enhanced backup to Azure</a:t>
                      </a:r>
                    </a:p>
                    <a:p>
                      <a:pPr marL="0" marR="0" lvl="1" indent="0" algn="l" defTabSz="932472" rtl="0" eaLnBrk="1" fontAlgn="auto" latinLnBrk="0" hangingPunct="1">
                        <a:lnSpc>
                          <a:spcPct val="90000"/>
                        </a:lnSpc>
                        <a:spcBef>
                          <a:spcPts val="0"/>
                        </a:spcBef>
                        <a:spcAft>
                          <a:spcPts val="600"/>
                        </a:spcAft>
                        <a:buClr>
                          <a:srgbClr val="C00000"/>
                        </a:buClr>
                        <a:buSzTx/>
                        <a:buFont typeface="Arial" panose="020B0604020202020204" pitchFamily="34" charset="0"/>
                        <a:buNone/>
                        <a:tabLst/>
                        <a:defRPr/>
                      </a:pPr>
                      <a:r>
                        <a:rPr lang="en-US" sz="1400" kern="1200" spc="0" noProof="0" dirty="0">
                          <a:ln w="3175">
                            <a:noFill/>
                          </a:ln>
                          <a:solidFill>
                            <a:srgbClr val="505050"/>
                          </a:solidFill>
                          <a:latin typeface="+mn-lt"/>
                          <a:ea typeface="ＭＳ Ｐゴシック" charset="0"/>
                          <a:cs typeface="Segoe UI" panose="020B0502040204020203" pitchFamily="34" charset="0"/>
                        </a:rPr>
                        <a:t>Faster restore times</a:t>
                      </a:r>
                      <a:r>
                        <a:rPr lang="en-US" sz="1400" kern="1200" spc="0" baseline="0" noProof="0" dirty="0">
                          <a:ln w="3175">
                            <a:noFill/>
                          </a:ln>
                          <a:solidFill>
                            <a:srgbClr val="505050"/>
                          </a:solidFill>
                          <a:latin typeface="+mn-lt"/>
                          <a:ea typeface="ＭＳ Ｐゴシック" charset="0"/>
                          <a:cs typeface="Segoe UI" panose="020B0502040204020203" pitchFamily="34" charset="0"/>
                        </a:rPr>
                        <a:t> </a:t>
                      </a:r>
                      <a:r>
                        <a:rPr lang="en-US" sz="1400" kern="1200" spc="0" noProof="0" dirty="0">
                          <a:ln w="3175">
                            <a:noFill/>
                          </a:ln>
                          <a:solidFill>
                            <a:srgbClr val="505050"/>
                          </a:solidFill>
                          <a:latin typeface="+mn-lt"/>
                          <a:ea typeface="ＭＳ Ｐゴシック" charset="0"/>
                          <a:cs typeface="Segoe UI" panose="020B0502040204020203" pitchFamily="34" charset="0"/>
                        </a:rPr>
                        <a:t>and 50% reduction in storage. Supports larger DBs with block blobs and custom backup schedule with local staging</a:t>
                      </a:r>
                    </a:p>
                  </a:txBody>
                  <a:tcPr marL="182854" marR="182854" marT="182854" marB="91427">
                    <a:solidFill>
                      <a:schemeClr val="bg1">
                        <a:alpha val="80000"/>
                      </a:schemeClr>
                    </a:solidFill>
                  </a:tcPr>
                </a:tc>
                <a:tc>
                  <a:txBody>
                    <a:bodyPr/>
                    <a:lstStyle/>
                    <a:p>
                      <a:pPr marL="0" algn="l" defTabSz="932472" rtl="0" eaLnBrk="1" latinLnBrk="0" hangingPunct="1">
                        <a:lnSpc>
                          <a:spcPct val="100000"/>
                        </a:lnSpc>
                        <a:spcBef>
                          <a:spcPts val="0"/>
                        </a:spcBef>
                        <a:spcAft>
                          <a:spcPts val="0"/>
                        </a:spcAft>
                      </a:pPr>
                      <a:r>
                        <a:rPr lang="en-US" sz="1800" b="0" kern="1200" spc="0" dirty="0">
                          <a:solidFill>
                            <a:schemeClr val="accent1"/>
                          </a:solidFill>
                          <a:latin typeface="+mn-lt"/>
                          <a:ea typeface="+mn-ea"/>
                          <a:cs typeface="+mn-cs"/>
                        </a:rPr>
                        <a:t>Easy migration of on-premises SQL Server</a:t>
                      </a:r>
                    </a:p>
                    <a:p>
                      <a:pPr marL="0" algn="l" defTabSz="932472" rtl="0" eaLnBrk="1" latinLnBrk="0" hangingPunct="1">
                        <a:lnSpc>
                          <a:spcPct val="90000"/>
                        </a:lnSpc>
                        <a:spcBef>
                          <a:spcPts val="0"/>
                        </a:spcBef>
                        <a:spcAft>
                          <a:spcPts val="1200"/>
                        </a:spcAft>
                      </a:pPr>
                      <a:r>
                        <a:rPr lang="en-US" sz="1400" kern="1200" spc="0" dirty="0">
                          <a:ln w="3175">
                            <a:noFill/>
                          </a:ln>
                          <a:solidFill>
                            <a:srgbClr val="505050"/>
                          </a:solidFill>
                          <a:latin typeface="+mn-lt"/>
                          <a:ea typeface="ＭＳ Ｐゴシック" charset="0"/>
                          <a:cs typeface="Segoe UI" panose="020B0502040204020203" pitchFamily="34" charset="0"/>
                        </a:rPr>
                        <a:t>Simple point-and-click migration to Azure</a:t>
                      </a:r>
                    </a:p>
                    <a:p>
                      <a:pPr marL="0" algn="l" defTabSz="932472" rtl="0" eaLnBrk="1" latinLnBrk="0" hangingPunct="1">
                        <a:lnSpc>
                          <a:spcPct val="100000"/>
                        </a:lnSpc>
                        <a:spcBef>
                          <a:spcPts val="0"/>
                        </a:spcBef>
                        <a:spcAft>
                          <a:spcPts val="0"/>
                        </a:spcAft>
                      </a:pPr>
                      <a:r>
                        <a:rPr lang="en-US" sz="1800" b="0" kern="1200" spc="0" dirty="0">
                          <a:solidFill>
                            <a:schemeClr val="accent1"/>
                          </a:solidFill>
                          <a:latin typeface="+mn-lt"/>
                          <a:ea typeface="+mn-ea"/>
                          <a:cs typeface="+mn-cs"/>
                        </a:rPr>
                        <a:t>Suite of advisors</a:t>
                      </a:r>
                      <a:r>
                        <a:rPr lang="en-US" sz="1800" b="0" kern="1200" spc="0" baseline="0" dirty="0">
                          <a:solidFill>
                            <a:schemeClr val="accent1"/>
                          </a:solidFill>
                          <a:latin typeface="+mn-lt"/>
                          <a:ea typeface="+mn-ea"/>
                          <a:cs typeface="+mn-cs"/>
                        </a:rPr>
                        <a:t> for upgrading to SQL Server 2016</a:t>
                      </a:r>
                    </a:p>
                    <a:p>
                      <a:pPr marL="0" algn="l" defTabSz="932472" rtl="0" eaLnBrk="1" latinLnBrk="0" hangingPunct="1">
                        <a:lnSpc>
                          <a:spcPct val="100000"/>
                        </a:lnSpc>
                        <a:spcBef>
                          <a:spcPts val="0"/>
                        </a:spcBef>
                        <a:spcAft>
                          <a:spcPts val="0"/>
                        </a:spcAft>
                      </a:pPr>
                      <a:r>
                        <a:rPr lang="en-US" sz="1400" kern="1200" spc="0" dirty="0">
                          <a:ln w="3175">
                            <a:noFill/>
                          </a:ln>
                          <a:solidFill>
                            <a:srgbClr val="505050"/>
                          </a:solidFill>
                          <a:latin typeface="+mn-lt"/>
                          <a:ea typeface="ＭＳ Ｐゴシック" charset="0"/>
                          <a:cs typeface="Segoe UI" panose="020B0502040204020203" pitchFamily="34" charset="0"/>
                        </a:rPr>
                        <a:t>SQL Server 2016 Upgrade Advisor</a:t>
                      </a:r>
                      <a:r>
                        <a:rPr lang="en-US" sz="1400" kern="1200" spc="0" baseline="0" dirty="0">
                          <a:ln w="3175">
                            <a:noFill/>
                          </a:ln>
                          <a:solidFill>
                            <a:srgbClr val="505050"/>
                          </a:solidFill>
                          <a:latin typeface="+mn-lt"/>
                          <a:ea typeface="ＭＳ Ｐゴシック" charset="0"/>
                          <a:cs typeface="Segoe UI" panose="020B0502040204020203" pitchFamily="34" charset="0"/>
                        </a:rPr>
                        <a:t> in the adoption of new SQL Server features</a:t>
                      </a:r>
                      <a:endParaRPr lang="en-US" sz="1400" kern="1200" spc="0" dirty="0">
                        <a:ln w="3175">
                          <a:noFill/>
                        </a:ln>
                        <a:solidFill>
                          <a:srgbClr val="505050"/>
                        </a:solidFill>
                        <a:latin typeface="+mn-lt"/>
                        <a:ea typeface="ＭＳ Ｐゴシック" charset="0"/>
                        <a:cs typeface="Segoe UI" panose="020B0502040204020203" pitchFamily="34" charset="0"/>
                      </a:endParaRPr>
                    </a:p>
                    <a:p>
                      <a:pPr marL="0" algn="l" defTabSz="932472" rtl="0" eaLnBrk="1" latinLnBrk="0" hangingPunct="1">
                        <a:lnSpc>
                          <a:spcPct val="100000"/>
                        </a:lnSpc>
                        <a:spcBef>
                          <a:spcPts val="0"/>
                        </a:spcBef>
                        <a:spcAft>
                          <a:spcPts val="0"/>
                        </a:spcAft>
                      </a:pPr>
                      <a:endParaRPr lang="en-US" sz="1400" b="0" kern="1200" spc="0" dirty="0">
                        <a:solidFill>
                          <a:schemeClr val="accent1"/>
                        </a:solidFill>
                        <a:latin typeface="+mn-lt"/>
                        <a:ea typeface="+mn-ea"/>
                        <a:cs typeface="+mn-cs"/>
                      </a:endParaRPr>
                    </a:p>
                    <a:p>
                      <a:pPr marL="0" algn="l" defTabSz="932472" rtl="0" eaLnBrk="1" latinLnBrk="0" hangingPunct="1">
                        <a:lnSpc>
                          <a:spcPct val="100000"/>
                        </a:lnSpc>
                        <a:spcBef>
                          <a:spcPts val="0"/>
                        </a:spcBef>
                        <a:spcAft>
                          <a:spcPts val="0"/>
                        </a:spcAft>
                      </a:pPr>
                      <a:r>
                        <a:rPr lang="en-US" sz="1800" b="0" kern="1200" spc="0" dirty="0">
                          <a:solidFill>
                            <a:schemeClr val="accent1"/>
                          </a:solidFill>
                          <a:latin typeface="+mn-lt"/>
                          <a:ea typeface="+mn-ea"/>
                          <a:cs typeface="+mn-cs"/>
                        </a:rPr>
                        <a:t>Simplified Add Azure </a:t>
                      </a:r>
                      <a:br>
                        <a:rPr lang="en-US" sz="1800" b="0" kern="1200" spc="0" dirty="0">
                          <a:solidFill>
                            <a:schemeClr val="accent1"/>
                          </a:solidFill>
                          <a:latin typeface="+mn-lt"/>
                          <a:ea typeface="+mn-ea"/>
                          <a:cs typeface="+mn-cs"/>
                        </a:rPr>
                      </a:br>
                      <a:r>
                        <a:rPr lang="en-US" sz="1800" b="0" kern="1200" spc="0" dirty="0">
                          <a:solidFill>
                            <a:schemeClr val="accent1"/>
                          </a:solidFill>
                          <a:latin typeface="+mn-lt"/>
                          <a:ea typeface="+mn-ea"/>
                          <a:cs typeface="+mn-cs"/>
                        </a:rPr>
                        <a:t>Replica Wizard </a:t>
                      </a:r>
                    </a:p>
                    <a:p>
                      <a:pPr marL="0" algn="l" defTabSz="932472" rtl="0" eaLnBrk="1" latinLnBrk="0" hangingPunct="1">
                        <a:lnSpc>
                          <a:spcPct val="90000"/>
                        </a:lnSpc>
                        <a:spcAft>
                          <a:spcPts val="1200"/>
                        </a:spcAft>
                      </a:pPr>
                      <a:r>
                        <a:rPr lang="en-US" sz="1400" kern="1200" spc="0" dirty="0">
                          <a:ln w="3175">
                            <a:noFill/>
                          </a:ln>
                          <a:solidFill>
                            <a:srgbClr val="505050"/>
                          </a:solidFill>
                          <a:latin typeface="+mn-lt"/>
                          <a:ea typeface="ＭＳ Ｐゴシック" charset="0"/>
                          <a:cs typeface="Segoe UI" panose="020B0502040204020203" pitchFamily="34" charset="0"/>
                        </a:rPr>
                        <a:t>Automatic listener configuration for AlwaysOn </a:t>
                      </a:r>
                      <a:br>
                        <a:rPr lang="en-US" sz="1400" kern="1200" spc="0" dirty="0">
                          <a:ln w="3175">
                            <a:noFill/>
                          </a:ln>
                          <a:solidFill>
                            <a:srgbClr val="505050"/>
                          </a:solidFill>
                          <a:latin typeface="+mn-lt"/>
                          <a:ea typeface="ＭＳ Ｐゴシック" charset="0"/>
                          <a:cs typeface="Segoe UI" panose="020B0502040204020203" pitchFamily="34" charset="0"/>
                        </a:rPr>
                      </a:br>
                      <a:r>
                        <a:rPr lang="en-US" sz="1400" kern="1200" spc="0" dirty="0">
                          <a:ln w="3175">
                            <a:noFill/>
                          </a:ln>
                          <a:solidFill>
                            <a:srgbClr val="505050"/>
                          </a:solidFill>
                          <a:latin typeface="+mn-lt"/>
                          <a:ea typeface="ＭＳ Ｐゴシック" charset="0"/>
                          <a:cs typeface="Segoe UI" panose="020B0502040204020203" pitchFamily="34" charset="0"/>
                        </a:rPr>
                        <a:t>in Azure VMs</a:t>
                      </a:r>
                    </a:p>
                  </a:txBody>
                  <a:tcPr marL="182854" marT="182854" marB="91427">
                    <a:solidFill>
                      <a:schemeClr val="bg1">
                        <a:alpha val="80000"/>
                      </a:schemeClr>
                    </a:solidFill>
                  </a:tcPr>
                </a:tc>
                <a:tc>
                  <a:txBody>
                    <a:bodyPr/>
                    <a:lstStyle/>
                    <a:p>
                      <a:pPr marL="0" algn="l" defTabSz="932472" rtl="0" eaLnBrk="1" latinLnBrk="0" hangingPunct="1">
                        <a:lnSpc>
                          <a:spcPct val="100000"/>
                        </a:lnSpc>
                        <a:spcBef>
                          <a:spcPts val="0"/>
                        </a:spcBef>
                        <a:spcAft>
                          <a:spcPts val="0"/>
                        </a:spcAft>
                      </a:pPr>
                      <a:r>
                        <a:rPr lang="en-US" sz="1800" b="0" kern="1200" spc="0" dirty="0">
                          <a:solidFill>
                            <a:schemeClr val="accent1"/>
                          </a:solidFill>
                          <a:latin typeface="+mn-lt"/>
                          <a:ea typeface="+mn-ea"/>
                          <a:cs typeface="+mn-cs"/>
                        </a:rPr>
                        <a:t>Common development, management, and identity tools</a:t>
                      </a:r>
                    </a:p>
                    <a:p>
                      <a:pPr marL="0" algn="l" defTabSz="932472" rtl="0" eaLnBrk="1" latinLnBrk="0" hangingPunct="1">
                        <a:lnSpc>
                          <a:spcPct val="90000"/>
                        </a:lnSpc>
                        <a:spcBef>
                          <a:spcPts val="0"/>
                        </a:spcBef>
                        <a:spcAft>
                          <a:spcPts val="1200"/>
                        </a:spcAft>
                      </a:pPr>
                      <a:r>
                        <a:rPr lang="en-US" sz="1400" kern="1200" spc="0" dirty="0">
                          <a:ln w="3175">
                            <a:noFill/>
                          </a:ln>
                          <a:solidFill>
                            <a:srgbClr val="505050"/>
                          </a:solidFill>
                          <a:latin typeface="+mn-lt"/>
                          <a:ea typeface="ＭＳ Ｐゴシック" charset="0"/>
                          <a:cs typeface="Segoe UI" panose="020B0502040204020203" pitchFamily="34" charset="0"/>
                        </a:rPr>
                        <a:t>Including Active Directory, Visual Studio, Hyper-V, and System Center</a:t>
                      </a:r>
                    </a:p>
                    <a:p>
                      <a:pPr marL="0" algn="l" defTabSz="932472" rtl="0" eaLnBrk="1" latinLnBrk="0" hangingPunct="1">
                        <a:lnSpc>
                          <a:spcPct val="100000"/>
                        </a:lnSpc>
                        <a:spcBef>
                          <a:spcPts val="0"/>
                        </a:spcBef>
                        <a:spcAft>
                          <a:spcPts val="0"/>
                        </a:spcAft>
                      </a:pPr>
                      <a:r>
                        <a:rPr lang="en-US" sz="1800" b="0" kern="1200" spc="0" dirty="0">
                          <a:solidFill>
                            <a:schemeClr val="accent1"/>
                          </a:solidFill>
                          <a:latin typeface="+mn-lt"/>
                          <a:ea typeface="+mn-ea"/>
                          <a:cs typeface="+mn-cs"/>
                        </a:rPr>
                        <a:t>Consistent experience from SQL Server on-premises to Microsoft Azure IaaS and PaaS</a:t>
                      </a:r>
                    </a:p>
                    <a:p>
                      <a:pPr marL="0" algn="l" defTabSz="932472" rtl="0" eaLnBrk="1" latinLnBrk="0" hangingPunct="1">
                        <a:lnSpc>
                          <a:spcPct val="100000"/>
                        </a:lnSpc>
                        <a:spcBef>
                          <a:spcPts val="0"/>
                        </a:spcBef>
                        <a:spcAft>
                          <a:spcPts val="0"/>
                        </a:spcAft>
                      </a:pPr>
                      <a:endParaRPr lang="en-US" sz="1400" kern="1200" spc="0" dirty="0">
                        <a:ln w="3175">
                          <a:noFill/>
                        </a:ln>
                        <a:solidFill>
                          <a:srgbClr val="505050"/>
                        </a:solidFill>
                        <a:latin typeface="+mn-lt"/>
                        <a:ea typeface="ＭＳ Ｐゴシック" charset="0"/>
                        <a:cs typeface="Segoe UI" panose="020B0502040204020203" pitchFamily="34" charset="0"/>
                      </a:endParaRPr>
                    </a:p>
                  </a:txBody>
                  <a:tcPr marL="182854" marR="182854" marT="182854" marB="91427">
                    <a:solidFill>
                      <a:schemeClr val="bg1">
                        <a:alpha val="80000"/>
                      </a:schemeClr>
                    </a:solidFill>
                  </a:tcPr>
                </a:tc>
                <a:extLst>
                  <a:ext uri="{0D108BD9-81ED-4DB2-BD59-A6C34878D82A}">
                    <a16:rowId xmlns:a16="http://schemas.microsoft.com/office/drawing/2014/main" val="10001"/>
                  </a:ext>
                </a:extLst>
              </a:tr>
            </a:tbl>
          </a:graphicData>
        </a:graphic>
      </p:graphicFrame>
      <p:sp>
        <p:nvSpPr>
          <p:cNvPr id="96" name="Rectangle 95"/>
          <p:cNvSpPr/>
          <p:nvPr/>
        </p:nvSpPr>
        <p:spPr bwMode="auto">
          <a:xfrm>
            <a:off x="7746" y="2072204"/>
            <a:ext cx="4135308" cy="55176"/>
          </a:xfrm>
          <a:prstGeom prst="rect">
            <a:avLst/>
          </a:prstGeom>
          <a:solidFill>
            <a:schemeClr val="tx1">
              <a:alpha val="33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indent="-342900" algn="ctr" defTabSz="932472" fontAlgn="base">
              <a:lnSpc>
                <a:spcPct val="90000"/>
              </a:lnSpc>
              <a:spcBef>
                <a:spcPct val="0"/>
              </a:spcBef>
              <a:spcAft>
                <a:spcPct val="0"/>
              </a:spcAft>
              <a:buFont typeface="Wingdings 3" panose="05040102010807070707" pitchFamily="18" charset="2"/>
              <a:buChar char="Æ"/>
            </a:pPr>
            <a:endParaRPr lang="en-US" sz="2000" b="1" dirty="0">
              <a:solidFill>
                <a:schemeClr val="bg1"/>
              </a:solidFill>
              <a:latin typeface="+mj-lt"/>
              <a:ea typeface="Segoe UI" pitchFamily="34" charset="0"/>
              <a:cs typeface="Segoe UI" pitchFamily="34" charset="0"/>
            </a:endParaRPr>
          </a:p>
        </p:txBody>
      </p:sp>
      <p:sp>
        <p:nvSpPr>
          <p:cNvPr id="101" name="Rectangle 100"/>
          <p:cNvSpPr/>
          <p:nvPr/>
        </p:nvSpPr>
        <p:spPr bwMode="auto">
          <a:xfrm>
            <a:off x="4151378" y="2072204"/>
            <a:ext cx="4135308" cy="55176"/>
          </a:xfrm>
          <a:prstGeom prst="rect">
            <a:avLst/>
          </a:prstGeom>
          <a:solidFill>
            <a:schemeClr val="tx1">
              <a:alpha val="33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indent="-342900" algn="ctr" defTabSz="932472" fontAlgn="base">
              <a:lnSpc>
                <a:spcPct val="90000"/>
              </a:lnSpc>
              <a:spcBef>
                <a:spcPct val="0"/>
              </a:spcBef>
              <a:spcAft>
                <a:spcPct val="0"/>
              </a:spcAft>
              <a:buFont typeface="Wingdings 3" panose="05040102010807070707" pitchFamily="18" charset="2"/>
              <a:buChar char="Æ"/>
            </a:pPr>
            <a:endParaRPr lang="en-US" sz="2000" b="1" dirty="0">
              <a:solidFill>
                <a:schemeClr val="bg1"/>
              </a:solidFill>
              <a:latin typeface="+mj-lt"/>
              <a:ea typeface="Segoe UI" pitchFamily="34" charset="0"/>
              <a:cs typeface="Segoe UI" pitchFamily="34" charset="0"/>
            </a:endParaRPr>
          </a:p>
        </p:txBody>
      </p:sp>
      <p:sp>
        <p:nvSpPr>
          <p:cNvPr id="102" name="Rectangle 101"/>
          <p:cNvSpPr/>
          <p:nvPr/>
        </p:nvSpPr>
        <p:spPr bwMode="auto">
          <a:xfrm>
            <a:off x="8301167" y="2072204"/>
            <a:ext cx="4135308" cy="55176"/>
          </a:xfrm>
          <a:prstGeom prst="rect">
            <a:avLst/>
          </a:prstGeom>
          <a:solidFill>
            <a:schemeClr val="tx1">
              <a:alpha val="33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indent="-342900" algn="ctr" defTabSz="932472" fontAlgn="base">
              <a:lnSpc>
                <a:spcPct val="90000"/>
              </a:lnSpc>
              <a:spcBef>
                <a:spcPct val="0"/>
              </a:spcBef>
              <a:spcAft>
                <a:spcPct val="0"/>
              </a:spcAft>
              <a:buFont typeface="Wingdings 3" panose="05040102010807070707" pitchFamily="18" charset="2"/>
              <a:buChar char="Æ"/>
            </a:pPr>
            <a:endParaRPr lang="en-US" sz="2000" b="1" dirty="0">
              <a:solidFill>
                <a:schemeClr val="bg1"/>
              </a:solidFill>
              <a:latin typeface="+mj-lt"/>
              <a:ea typeface="Segoe UI" pitchFamily="34" charset="0"/>
              <a:cs typeface="Segoe UI" pitchFamily="34" charset="0"/>
            </a:endParaRPr>
          </a:p>
        </p:txBody>
      </p:sp>
      <p:grpSp>
        <p:nvGrpSpPr>
          <p:cNvPr id="106" name="Group 2"/>
          <p:cNvGrpSpPr/>
          <p:nvPr/>
        </p:nvGrpSpPr>
        <p:grpSpPr>
          <a:xfrm>
            <a:off x="-1200" y="6644680"/>
            <a:ext cx="12436794" cy="360996"/>
            <a:chOff x="2577137" y="4614732"/>
            <a:chExt cx="9101124" cy="1390560"/>
          </a:xfrm>
        </p:grpSpPr>
        <p:sp>
          <p:nvSpPr>
            <p:cNvPr id="107" name="TextBox 106"/>
            <p:cNvSpPr txBox="1"/>
            <p:nvPr/>
          </p:nvSpPr>
          <p:spPr>
            <a:xfrm>
              <a:off x="2577137" y="4614732"/>
              <a:ext cx="3034890" cy="1390460"/>
            </a:xfrm>
            <a:prstGeom prst="rect">
              <a:avLst/>
            </a:prstGeom>
            <a:solidFill>
              <a:schemeClr val="accent1"/>
            </a:solidFill>
          </p:spPr>
          <p:txBody>
            <a:bodyPr wrap="square" lIns="457135" tIns="137141" rIns="365707" rtlCol="0">
              <a:noAutofit/>
            </a:bodyPr>
            <a:lstStyle/>
            <a:p>
              <a:pPr defTabSz="932515" fontAlgn="auto">
                <a:lnSpc>
                  <a:spcPts val="3060"/>
                </a:lnSpc>
                <a:spcBef>
                  <a:spcPts val="0"/>
                </a:spcBef>
                <a:spcAft>
                  <a:spcPts val="0"/>
                </a:spcAft>
              </a:pPr>
              <a:r>
                <a:rPr lang="en-US" sz="2856" dirty="0">
                  <a:solidFill>
                    <a:srgbClr val="FFFFFF"/>
                  </a:solidFill>
                  <a:latin typeface="Segoe UI Light"/>
                  <a:ea typeface="+mn-ea"/>
                  <a:cs typeface="+mn-cs"/>
                </a:rPr>
                <a:t> </a:t>
              </a:r>
            </a:p>
          </p:txBody>
        </p:sp>
        <p:sp>
          <p:nvSpPr>
            <p:cNvPr id="108" name="TextBox 107"/>
            <p:cNvSpPr txBox="1"/>
            <p:nvPr/>
          </p:nvSpPr>
          <p:spPr>
            <a:xfrm>
              <a:off x="5612027" y="4615278"/>
              <a:ext cx="6066234" cy="1390014"/>
            </a:xfrm>
            <a:prstGeom prst="rect">
              <a:avLst/>
            </a:prstGeom>
            <a:solidFill>
              <a:schemeClr val="accent1">
                <a:lumMod val="75000"/>
              </a:schemeClr>
            </a:solidFill>
          </p:spPr>
          <p:txBody>
            <a:bodyPr wrap="square" lIns="457135" tIns="137141" rIns="639989" rtlCol="0">
              <a:noAutofit/>
            </a:bodyPr>
            <a:lstStyle/>
            <a:p>
              <a:pPr defTabSz="932055" fontAlgn="auto">
                <a:lnSpc>
                  <a:spcPts val="3001"/>
                </a:lnSpc>
                <a:spcBef>
                  <a:spcPts val="0"/>
                </a:spcBef>
                <a:spcAft>
                  <a:spcPts val="0"/>
                </a:spcAft>
                <a:defRPr/>
              </a:pPr>
              <a:endParaRPr lang="en-US" sz="2856" kern="0" dirty="0">
                <a:solidFill>
                  <a:srgbClr val="FFFFFF"/>
                </a:solidFill>
                <a:latin typeface="Segoe UI Light"/>
                <a:ea typeface="+mn-ea"/>
                <a:cs typeface="+mn-cs"/>
              </a:endParaRPr>
            </a:p>
          </p:txBody>
        </p:sp>
      </p:grpSp>
      <p:sp>
        <p:nvSpPr>
          <p:cNvPr id="10" name="Title 1"/>
          <p:cNvSpPr txBox="1">
            <a:spLocks/>
          </p:cNvSpPr>
          <p:nvPr/>
        </p:nvSpPr>
        <p:spPr>
          <a:xfrm>
            <a:off x="339186" y="76343"/>
            <a:ext cx="11653521" cy="1075884"/>
          </a:xfrm>
          <a:prstGeom prst="rect">
            <a:avLst/>
          </a:prstGeom>
        </p:spPr>
        <p:txBody>
          <a:bodyPr anchor="ctr" anchorCtr="0"/>
          <a:lstStyle>
            <a:lvl1pPr algn="l" defTabSz="931863" rtl="0" fontAlgn="base">
              <a:lnSpc>
                <a:spcPct val="90000"/>
              </a:lnSpc>
              <a:spcBef>
                <a:spcPct val="0"/>
              </a:spcBef>
              <a:spcAft>
                <a:spcPct val="0"/>
              </a:spcAft>
              <a:defRPr lang="en-US" sz="4000" kern="1200" spc="-102" dirty="0">
                <a:ln w="3175">
                  <a:noFill/>
                </a:ln>
                <a:solidFill>
                  <a:schemeClr val="tx1"/>
                </a:solidFill>
                <a:latin typeface="+mj-lt"/>
                <a:ea typeface="ＭＳ Ｐゴシック" charset="0"/>
                <a:cs typeface="Segoe UI" pitchFamily="34" charset="0"/>
              </a:defRPr>
            </a:lvl1pPr>
            <a:lvl2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2pPr>
            <a:lvl3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3pPr>
            <a:lvl4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4pPr>
            <a:lvl5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5pPr>
            <a:lvl6pPr marL="4572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6pPr>
            <a:lvl7pPr marL="9144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7pPr>
            <a:lvl8pPr marL="13716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8pPr>
            <a:lvl9pPr marL="18288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9pPr>
          </a:lstStyle>
          <a:p>
            <a:r>
              <a:rPr lang="en-US" dirty="0"/>
              <a:t>Hyperscale cloud</a:t>
            </a:r>
          </a:p>
        </p:txBody>
      </p:sp>
    </p:spTree>
    <p:extLst>
      <p:ext uri="{BB962C8B-B14F-4D97-AF65-F5344CB8AC3E}">
        <p14:creationId xmlns:p14="http://schemas.microsoft.com/office/powerpoint/2010/main" val="2163380281"/>
      </p:ext>
    </p:extLst>
  </p:cSld>
  <p:clrMapOvr>
    <a:masterClrMapping/>
  </p:clrMapOvr>
  <p:transition spd="med">
    <p:fade/>
  </p:transition>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 name="Rectangle 37"/>
          <p:cNvSpPr/>
          <p:nvPr/>
        </p:nvSpPr>
        <p:spPr bwMode="auto">
          <a:xfrm>
            <a:off x="0" y="-13855"/>
            <a:ext cx="5303520" cy="7008379"/>
          </a:xfrm>
          <a:prstGeom prst="rect">
            <a:avLst/>
          </a:prstGeom>
          <a:solidFill>
            <a:schemeClr val="accent4"/>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r">
              <a:lnSpc>
                <a:spcPct val="90000"/>
              </a:lnSpc>
              <a:spcAft>
                <a:spcPts val="600"/>
              </a:spcAft>
            </a:pPr>
            <a:endParaRPr lang="en-US" sz="800" dirty="0">
              <a:gradFill>
                <a:gsLst>
                  <a:gs pos="92920">
                    <a:srgbClr val="000000"/>
                  </a:gs>
                  <a:gs pos="71000">
                    <a:srgbClr val="000000"/>
                  </a:gs>
                </a:gsLst>
                <a:lin ang="5400000" scaled="0"/>
              </a:gradFill>
            </a:endParaRPr>
          </a:p>
        </p:txBody>
      </p:sp>
      <p:sp>
        <p:nvSpPr>
          <p:cNvPr id="1244" name="AutoShape 509"/>
          <p:cNvSpPr>
            <a:spLocks noChangeAspect="1" noChangeArrowheads="1" noTextEdit="1"/>
          </p:cNvSpPr>
          <p:nvPr/>
        </p:nvSpPr>
        <p:spPr bwMode="auto">
          <a:xfrm>
            <a:off x="-561657" y="2090313"/>
            <a:ext cx="2800350" cy="2733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a:solidFill>
                <a:srgbClr val="000000"/>
              </a:solidFill>
            </a:endParaRPr>
          </a:p>
        </p:txBody>
      </p:sp>
      <p:sp>
        <p:nvSpPr>
          <p:cNvPr id="487" name="TextBox 486"/>
          <p:cNvSpPr txBox="1"/>
          <p:nvPr/>
        </p:nvSpPr>
        <p:spPr>
          <a:xfrm>
            <a:off x="267048" y="2046800"/>
            <a:ext cx="4853056" cy="2900925"/>
          </a:xfrm>
          <a:prstGeom prst="rect">
            <a:avLst/>
          </a:prstGeom>
          <a:noFill/>
        </p:spPr>
        <p:txBody>
          <a:bodyPr wrap="square" lIns="182880" tIns="146304" rIns="182880" bIns="146304" rtlCol="0" anchor="t">
            <a:noAutofit/>
          </a:bodyPr>
          <a:lstStyle/>
          <a:p>
            <a:pPr>
              <a:lnSpc>
                <a:spcPct val="90000"/>
              </a:lnSpc>
              <a:spcAft>
                <a:spcPts val="600"/>
              </a:spcAft>
            </a:pPr>
            <a:r>
              <a:rPr lang="en-US" sz="4400" dirty="0">
                <a:solidFill>
                  <a:srgbClr val="FFFFFF"/>
                </a:solidFill>
                <a:latin typeface="Segoe UI Light"/>
              </a:rPr>
              <a:t>There’s an opportunity to drive smarter decisions with data</a:t>
            </a:r>
          </a:p>
        </p:txBody>
      </p:sp>
      <p:sp>
        <p:nvSpPr>
          <p:cNvPr id="45" name="Rectangle 44"/>
          <p:cNvSpPr/>
          <p:nvPr/>
        </p:nvSpPr>
        <p:spPr bwMode="auto">
          <a:xfrm>
            <a:off x="5767609" y="257887"/>
            <a:ext cx="6189662" cy="2057400"/>
          </a:xfrm>
          <a:prstGeom prst="rect">
            <a:avLst/>
          </a:prstGeom>
          <a:solidFill>
            <a:schemeClr val="bg1">
              <a:lumMod val="9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274320" tIns="192024" rIns="91440" bIns="146304" numCol="1" spcCol="0" rtlCol="0" fromWordArt="0" anchor="t" anchorCtr="0" forceAA="0" compatLnSpc="1">
            <a:prstTxWarp prst="textNoShape">
              <a:avLst/>
            </a:prstTxWarp>
            <a:noAutofit/>
          </a:bodyPr>
          <a:lstStyle/>
          <a:p>
            <a:pPr defTabSz="932472">
              <a:lnSpc>
                <a:spcPct val="90000"/>
              </a:lnSpc>
            </a:pPr>
            <a:r>
              <a:rPr lang="en-US" sz="2800" spc="-50" dirty="0">
                <a:solidFill>
                  <a:srgbClr val="002050"/>
                </a:solidFill>
                <a:latin typeface="Segoe UI Light"/>
                <a:ea typeface="Segoe UI" pitchFamily="34" charset="0"/>
                <a:cs typeface="Segoe UI" pitchFamily="34" charset="0"/>
              </a:rPr>
              <a:t>The explosion of data sources...</a:t>
            </a:r>
          </a:p>
        </p:txBody>
      </p:sp>
      <p:sp>
        <p:nvSpPr>
          <p:cNvPr id="46" name="Rectangle 45"/>
          <p:cNvSpPr/>
          <p:nvPr/>
        </p:nvSpPr>
        <p:spPr bwMode="auto">
          <a:xfrm>
            <a:off x="5767609" y="2306441"/>
            <a:ext cx="6189662" cy="2057400"/>
          </a:xfrm>
          <a:prstGeom prst="rect">
            <a:avLst/>
          </a:prstGeom>
          <a:solidFill>
            <a:schemeClr val="bg1">
              <a:lumMod val="8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274320" tIns="192024" rIns="91440" bIns="146304" numCol="1" spcCol="0" rtlCol="0" fromWordArt="0" anchor="t" anchorCtr="0" forceAA="0" compatLnSpc="1">
            <a:prstTxWarp prst="textNoShape">
              <a:avLst/>
            </a:prstTxWarp>
            <a:noAutofit/>
          </a:bodyPr>
          <a:lstStyle/>
          <a:p>
            <a:pPr defTabSz="932472">
              <a:lnSpc>
                <a:spcPct val="90000"/>
              </a:lnSpc>
            </a:pPr>
            <a:r>
              <a:rPr lang="en-IN" sz="2800" spc="-50" dirty="0">
                <a:solidFill>
                  <a:srgbClr val="002050"/>
                </a:solidFill>
                <a:latin typeface="Segoe UI Light"/>
                <a:ea typeface="Segoe UI" pitchFamily="34" charset="0"/>
                <a:cs typeface="Segoe UI" pitchFamily="34" charset="0"/>
              </a:rPr>
              <a:t>…drives an explosion of data…</a:t>
            </a:r>
          </a:p>
        </p:txBody>
      </p:sp>
      <p:sp>
        <p:nvSpPr>
          <p:cNvPr id="47" name="Rectangle 46"/>
          <p:cNvSpPr/>
          <p:nvPr/>
        </p:nvSpPr>
        <p:spPr bwMode="auto">
          <a:xfrm>
            <a:off x="5767609" y="4354994"/>
            <a:ext cx="6189662" cy="2057400"/>
          </a:xfrm>
          <a:prstGeom prst="rect">
            <a:avLst/>
          </a:prstGeom>
          <a:solidFill>
            <a:schemeClr val="bg1">
              <a:lumMod val="7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274320" tIns="146304" rIns="91440" bIns="146304" numCol="1" spcCol="0" rtlCol="0" fromWordArt="0" anchor="ctr" anchorCtr="0" forceAA="0" compatLnSpc="1">
            <a:prstTxWarp prst="textNoShape">
              <a:avLst/>
            </a:prstTxWarp>
            <a:noAutofit/>
          </a:bodyPr>
          <a:lstStyle/>
          <a:p>
            <a:pPr defTabSz="932472">
              <a:lnSpc>
                <a:spcPct val="90000"/>
              </a:lnSpc>
              <a:spcAft>
                <a:spcPts val="1200"/>
              </a:spcAft>
            </a:pPr>
            <a:r>
              <a:rPr lang="en-IN" sz="2800" spc="-50" dirty="0">
                <a:solidFill>
                  <a:schemeClr val="accent1">
                    <a:lumMod val="50000"/>
                  </a:schemeClr>
                </a:solidFill>
                <a:latin typeface="Segoe UI Light"/>
                <a:ea typeface="Segoe UI" pitchFamily="34" charset="0"/>
                <a:cs typeface="Segoe UI" pitchFamily="34" charset="0"/>
              </a:rPr>
              <a:t>…which drives businesses to learn more</a:t>
            </a:r>
          </a:p>
        </p:txBody>
      </p:sp>
      <p:graphicFrame>
        <p:nvGraphicFramePr>
          <p:cNvPr id="7" name="Chart 6"/>
          <p:cNvGraphicFramePr>
            <a:graphicFrameLocks/>
          </p:cNvGraphicFramePr>
          <p:nvPr>
            <p:extLst/>
          </p:nvPr>
        </p:nvGraphicFramePr>
        <p:xfrm>
          <a:off x="6623271" y="319214"/>
          <a:ext cx="5244324" cy="1805442"/>
        </p:xfrm>
        <a:graphic>
          <a:graphicData uri="http://schemas.openxmlformats.org/drawingml/2006/chart">
            <c:chart xmlns:c="http://schemas.openxmlformats.org/drawingml/2006/chart" xmlns:r="http://schemas.openxmlformats.org/officeDocument/2006/relationships" r:id="rId3"/>
          </a:graphicData>
        </a:graphic>
      </p:graphicFrame>
      <p:sp>
        <p:nvSpPr>
          <p:cNvPr id="29" name="Text Placeholder 4"/>
          <p:cNvSpPr txBox="1">
            <a:spLocks/>
          </p:cNvSpPr>
          <p:nvPr/>
        </p:nvSpPr>
        <p:spPr>
          <a:xfrm>
            <a:off x="6650410" y="3187494"/>
            <a:ext cx="2902102" cy="463294"/>
          </a:xfrm>
          <a:prstGeom prst="rect">
            <a:avLst/>
          </a:prstGeom>
          <a:noFill/>
        </p:spPr>
        <p:txBody>
          <a:bodyPr vert="horz" wrap="square" lIns="45720" tIns="45720" rIns="45720" bIns="45720" rtlCol="0" anchor="ctr">
            <a:noAutofit/>
          </a:bodyPr>
          <a:lstStyle>
            <a:lvl1pPr marL="0" marR="0" indent="0" algn="l" defTabSz="914274" rtl="0" eaLnBrk="1" fontAlgn="auto" latinLnBrk="0" hangingPunct="1">
              <a:lnSpc>
                <a:spcPct val="90000"/>
              </a:lnSpc>
              <a:spcBef>
                <a:spcPct val="20000"/>
              </a:spcBef>
              <a:spcAft>
                <a:spcPts val="0"/>
              </a:spcAft>
              <a:buClrTx/>
              <a:buSzPct val="90000"/>
              <a:buFont typeface="Arial" pitchFamily="34" charset="0"/>
              <a:buNone/>
              <a:tabLst/>
              <a:defRPr sz="3900" kern="1200" spc="0" baseline="0">
                <a:gradFill>
                  <a:gsLst>
                    <a:gs pos="1250">
                      <a:schemeClr val="tx2"/>
                    </a:gs>
                    <a:gs pos="99000">
                      <a:schemeClr val="tx2"/>
                    </a:gs>
                  </a:gsLst>
                  <a:lin ang="5400000" scaled="0"/>
                </a:gradFill>
                <a:latin typeface="+mj-lt"/>
                <a:ea typeface="+mn-ea"/>
                <a:cs typeface="+mn-cs"/>
              </a:defRPr>
            </a:lvl1pPr>
            <a:lvl2pPr marL="0" marR="0" indent="0" algn="l" defTabSz="914274" rtl="0" eaLnBrk="1" fontAlgn="auto" latinLnBrk="0" hangingPunct="1">
              <a:lnSpc>
                <a:spcPct val="90000"/>
              </a:lnSpc>
              <a:spcBef>
                <a:spcPct val="20000"/>
              </a:spcBef>
              <a:spcAft>
                <a:spcPts val="0"/>
              </a:spcAft>
              <a:buClrTx/>
              <a:buSzPct val="90000"/>
              <a:buFontTx/>
              <a:buNone/>
              <a:tabLst/>
              <a:defRPr sz="2000" kern="1200" spc="0" baseline="0">
                <a:gradFill>
                  <a:gsLst>
                    <a:gs pos="1250">
                      <a:schemeClr val="tx1"/>
                    </a:gs>
                    <a:gs pos="100000">
                      <a:schemeClr val="tx1"/>
                    </a:gs>
                  </a:gsLst>
                  <a:lin ang="5400000" scaled="0"/>
                </a:gradFill>
                <a:latin typeface="+mn-lt"/>
                <a:ea typeface="+mn-ea"/>
                <a:cs typeface="+mn-cs"/>
              </a:defRPr>
            </a:lvl2pPr>
            <a:lvl3pPr marL="224074" marR="0" indent="0" algn="l" defTabSz="914274" rtl="0" eaLnBrk="1" fontAlgn="auto" latinLnBrk="0" hangingPunct="1">
              <a:lnSpc>
                <a:spcPct val="90000"/>
              </a:lnSpc>
              <a:spcBef>
                <a:spcPct val="20000"/>
              </a:spcBef>
              <a:spcAft>
                <a:spcPts val="0"/>
              </a:spcAft>
              <a:buClrTx/>
              <a:buSzPct val="90000"/>
              <a:buFont typeface="Arial" pitchFamily="34" charset="0"/>
              <a:buNone/>
              <a:tabLst/>
              <a:defRPr sz="2000" kern="1200" spc="0" baseline="0">
                <a:gradFill>
                  <a:gsLst>
                    <a:gs pos="1250">
                      <a:schemeClr val="tx1"/>
                    </a:gs>
                    <a:gs pos="100000">
                      <a:schemeClr val="tx1"/>
                    </a:gs>
                  </a:gsLst>
                  <a:lin ang="5400000" scaled="0"/>
                </a:gradFill>
                <a:latin typeface="+mn-lt"/>
                <a:ea typeface="+mn-ea"/>
                <a:cs typeface="+mn-cs"/>
              </a:defRPr>
            </a:lvl3pPr>
            <a:lvl4pPr marL="448147" marR="0" indent="0" algn="l" defTabSz="914274" rtl="0" eaLnBrk="1" fontAlgn="auto" latinLnBrk="0" hangingPunct="1">
              <a:lnSpc>
                <a:spcPct val="90000"/>
              </a:lnSpc>
              <a:spcBef>
                <a:spcPct val="20000"/>
              </a:spcBef>
              <a:spcAft>
                <a:spcPts val="0"/>
              </a:spcAft>
              <a:buClrTx/>
              <a:buSzPct val="90000"/>
              <a:buFont typeface="Arial" pitchFamily="34" charset="0"/>
              <a:buNone/>
              <a:tabLst/>
              <a:defRPr sz="1800" kern="1200" spc="0" baseline="0">
                <a:gradFill>
                  <a:gsLst>
                    <a:gs pos="1250">
                      <a:schemeClr val="tx1"/>
                    </a:gs>
                    <a:gs pos="100000">
                      <a:schemeClr val="tx1"/>
                    </a:gs>
                  </a:gsLst>
                  <a:lin ang="5400000" scaled="0"/>
                </a:gradFill>
                <a:latin typeface="+mn-lt"/>
                <a:ea typeface="+mn-ea"/>
                <a:cs typeface="+mn-cs"/>
              </a:defRPr>
            </a:lvl4pPr>
            <a:lvl5pPr marL="672221" marR="0" indent="0" algn="l" defTabSz="914274" rtl="0" eaLnBrk="1" fontAlgn="auto" latinLnBrk="0" hangingPunct="1">
              <a:lnSpc>
                <a:spcPct val="90000"/>
              </a:lnSpc>
              <a:spcBef>
                <a:spcPct val="20000"/>
              </a:spcBef>
              <a:spcAft>
                <a:spcPts val="0"/>
              </a:spcAft>
              <a:buClrTx/>
              <a:buSzPct val="90000"/>
              <a:buFont typeface="Arial" pitchFamily="34" charset="0"/>
              <a:buNone/>
              <a:tabLst/>
              <a:defRPr sz="1800" kern="1200" spc="0" baseline="0">
                <a:gradFill>
                  <a:gsLst>
                    <a:gs pos="1250">
                      <a:schemeClr val="tx1"/>
                    </a:gs>
                    <a:gs pos="100000">
                      <a:schemeClr val="tx1"/>
                    </a:gs>
                  </a:gsLst>
                  <a:lin ang="5400000" scaled="0"/>
                </a:gradFill>
                <a:latin typeface="+mn-lt"/>
                <a:ea typeface="+mn-ea"/>
                <a:cs typeface="+mn-cs"/>
              </a:defRPr>
            </a:lvl5pPr>
            <a:lvl6pPr marL="2514252" indent="-228569" algn="l" defTabSz="914274"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390" indent="-228569" algn="l" defTabSz="914274"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8527" indent="-228569" algn="l" defTabSz="914274"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5665" indent="-228569" algn="l" defTabSz="914274"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lgn="ctr"/>
            <a:r>
              <a:rPr lang="en-US" sz="2000" b="1" dirty="0">
                <a:solidFill>
                  <a:schemeClr val="accent1">
                    <a:lumMod val="50000"/>
                  </a:schemeClr>
                </a:solidFill>
                <a:latin typeface="Segoe UI Semilight" panose="020B0402040204020203" pitchFamily="34" charset="0"/>
                <a:cs typeface="Segoe UI Semilight" panose="020B0402040204020203" pitchFamily="34" charset="0"/>
              </a:rPr>
              <a:t>2013-2020 CAGR = 41%</a:t>
            </a:r>
          </a:p>
        </p:txBody>
      </p:sp>
      <p:sp>
        <p:nvSpPr>
          <p:cNvPr id="6" name="Oval 5"/>
          <p:cNvSpPr/>
          <p:nvPr/>
        </p:nvSpPr>
        <p:spPr>
          <a:xfrm>
            <a:off x="10717078" y="461151"/>
            <a:ext cx="961593" cy="961593"/>
          </a:xfrm>
          <a:prstGeom prst="ellipse">
            <a:avLst/>
          </a:prstGeom>
          <a:solidFill>
            <a:srgbClr val="00205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r>
              <a:rPr lang="en-US" dirty="0">
                <a:solidFill>
                  <a:prstClr val="white"/>
                </a:solidFill>
                <a:ea typeface="MS PGothic" charset="0"/>
                <a:cs typeface="Segoe UI Light" panose="020B0502040204020203" pitchFamily="34" charset="0"/>
              </a:rPr>
              <a:t>25B</a:t>
            </a:r>
          </a:p>
        </p:txBody>
      </p:sp>
      <p:sp>
        <p:nvSpPr>
          <p:cNvPr id="16" name="Text Placeholder 4"/>
          <p:cNvSpPr txBox="1">
            <a:spLocks/>
          </p:cNvSpPr>
          <p:nvPr/>
        </p:nvSpPr>
        <p:spPr>
          <a:xfrm>
            <a:off x="8101461" y="1334082"/>
            <a:ext cx="591909" cy="276999"/>
          </a:xfrm>
          <a:prstGeom prst="rect">
            <a:avLst/>
          </a:prstGeom>
        </p:spPr>
        <p:txBody>
          <a:bodyPr vert="horz" wrap="square" lIns="0" tIns="0" rIns="0" bIns="0" rtlCol="0">
            <a:spAutoFit/>
          </a:bodyPr>
          <a:lstStyle>
            <a:lvl1pPr marL="0" marR="0" indent="0" algn="l" defTabSz="914274" rtl="0" eaLnBrk="1" fontAlgn="auto" latinLnBrk="0" hangingPunct="1">
              <a:lnSpc>
                <a:spcPct val="90000"/>
              </a:lnSpc>
              <a:spcBef>
                <a:spcPct val="20000"/>
              </a:spcBef>
              <a:spcAft>
                <a:spcPts val="0"/>
              </a:spcAft>
              <a:buClrTx/>
              <a:buSzPct val="90000"/>
              <a:buFont typeface="Arial" pitchFamily="34" charset="0"/>
              <a:buNone/>
              <a:tabLst/>
              <a:defRPr sz="3900" kern="1200" spc="0" baseline="0">
                <a:gradFill>
                  <a:gsLst>
                    <a:gs pos="1250">
                      <a:schemeClr val="tx2"/>
                    </a:gs>
                    <a:gs pos="99000">
                      <a:schemeClr val="tx2"/>
                    </a:gs>
                  </a:gsLst>
                  <a:lin ang="5400000" scaled="0"/>
                </a:gradFill>
                <a:latin typeface="+mj-lt"/>
                <a:ea typeface="+mn-ea"/>
                <a:cs typeface="+mn-cs"/>
              </a:defRPr>
            </a:lvl1pPr>
            <a:lvl2pPr marL="0" marR="0" indent="0" algn="l" defTabSz="914274" rtl="0" eaLnBrk="1" fontAlgn="auto" latinLnBrk="0" hangingPunct="1">
              <a:lnSpc>
                <a:spcPct val="90000"/>
              </a:lnSpc>
              <a:spcBef>
                <a:spcPct val="20000"/>
              </a:spcBef>
              <a:spcAft>
                <a:spcPts val="0"/>
              </a:spcAft>
              <a:buClrTx/>
              <a:buSzPct val="90000"/>
              <a:buFontTx/>
              <a:buNone/>
              <a:tabLst/>
              <a:defRPr sz="2000" kern="1200" spc="0" baseline="0">
                <a:gradFill>
                  <a:gsLst>
                    <a:gs pos="1250">
                      <a:schemeClr val="tx1"/>
                    </a:gs>
                    <a:gs pos="100000">
                      <a:schemeClr val="tx1"/>
                    </a:gs>
                  </a:gsLst>
                  <a:lin ang="5400000" scaled="0"/>
                </a:gradFill>
                <a:latin typeface="+mn-lt"/>
                <a:ea typeface="+mn-ea"/>
                <a:cs typeface="+mn-cs"/>
              </a:defRPr>
            </a:lvl2pPr>
            <a:lvl3pPr marL="224074" marR="0" indent="0" algn="l" defTabSz="914274" rtl="0" eaLnBrk="1" fontAlgn="auto" latinLnBrk="0" hangingPunct="1">
              <a:lnSpc>
                <a:spcPct val="90000"/>
              </a:lnSpc>
              <a:spcBef>
                <a:spcPct val="20000"/>
              </a:spcBef>
              <a:spcAft>
                <a:spcPts val="0"/>
              </a:spcAft>
              <a:buClrTx/>
              <a:buSzPct val="90000"/>
              <a:buFont typeface="Arial" pitchFamily="34" charset="0"/>
              <a:buNone/>
              <a:tabLst/>
              <a:defRPr sz="2000" kern="1200" spc="0" baseline="0">
                <a:gradFill>
                  <a:gsLst>
                    <a:gs pos="1250">
                      <a:schemeClr val="tx1"/>
                    </a:gs>
                    <a:gs pos="100000">
                      <a:schemeClr val="tx1"/>
                    </a:gs>
                  </a:gsLst>
                  <a:lin ang="5400000" scaled="0"/>
                </a:gradFill>
                <a:latin typeface="+mn-lt"/>
                <a:ea typeface="+mn-ea"/>
                <a:cs typeface="+mn-cs"/>
              </a:defRPr>
            </a:lvl3pPr>
            <a:lvl4pPr marL="448147" marR="0" indent="0" algn="l" defTabSz="914274" rtl="0" eaLnBrk="1" fontAlgn="auto" latinLnBrk="0" hangingPunct="1">
              <a:lnSpc>
                <a:spcPct val="90000"/>
              </a:lnSpc>
              <a:spcBef>
                <a:spcPct val="20000"/>
              </a:spcBef>
              <a:spcAft>
                <a:spcPts val="0"/>
              </a:spcAft>
              <a:buClrTx/>
              <a:buSzPct val="90000"/>
              <a:buFont typeface="Arial" pitchFamily="34" charset="0"/>
              <a:buNone/>
              <a:tabLst/>
              <a:defRPr sz="1800" kern="1200" spc="0" baseline="0">
                <a:gradFill>
                  <a:gsLst>
                    <a:gs pos="1250">
                      <a:schemeClr val="tx1"/>
                    </a:gs>
                    <a:gs pos="100000">
                      <a:schemeClr val="tx1"/>
                    </a:gs>
                  </a:gsLst>
                  <a:lin ang="5400000" scaled="0"/>
                </a:gradFill>
                <a:latin typeface="+mn-lt"/>
                <a:ea typeface="+mn-ea"/>
                <a:cs typeface="+mn-cs"/>
              </a:defRPr>
            </a:lvl4pPr>
            <a:lvl5pPr marL="672221" marR="0" indent="0" algn="l" defTabSz="914274" rtl="0" eaLnBrk="1" fontAlgn="auto" latinLnBrk="0" hangingPunct="1">
              <a:lnSpc>
                <a:spcPct val="90000"/>
              </a:lnSpc>
              <a:spcBef>
                <a:spcPct val="20000"/>
              </a:spcBef>
              <a:spcAft>
                <a:spcPts val="0"/>
              </a:spcAft>
              <a:buClrTx/>
              <a:buSzPct val="90000"/>
              <a:buFont typeface="Arial" pitchFamily="34" charset="0"/>
              <a:buNone/>
              <a:tabLst/>
              <a:defRPr sz="1800" kern="1200" spc="0" baseline="0">
                <a:gradFill>
                  <a:gsLst>
                    <a:gs pos="1250">
                      <a:schemeClr val="tx1"/>
                    </a:gs>
                    <a:gs pos="100000">
                      <a:schemeClr val="tx1"/>
                    </a:gs>
                  </a:gsLst>
                  <a:lin ang="5400000" scaled="0"/>
                </a:gradFill>
                <a:latin typeface="+mn-lt"/>
                <a:ea typeface="+mn-ea"/>
                <a:cs typeface="+mn-cs"/>
              </a:defRPr>
            </a:lvl5pPr>
            <a:lvl6pPr marL="2514252" indent="-228569" algn="l" defTabSz="914274"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390" indent="-228569" algn="l" defTabSz="914274"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8527" indent="-228569" algn="l" defTabSz="914274"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5665" indent="-228569" algn="l" defTabSz="914274"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lgn="ctr"/>
            <a:r>
              <a:rPr lang="en-US" sz="2000" b="1" dirty="0">
                <a:solidFill>
                  <a:schemeClr val="accent1">
                    <a:lumMod val="50000"/>
                  </a:schemeClr>
                </a:solidFill>
                <a:cs typeface="Segoe UI Light" panose="020B0502040204020203" pitchFamily="34" charset="0"/>
              </a:rPr>
              <a:t>4.0B</a:t>
            </a:r>
          </a:p>
        </p:txBody>
      </p:sp>
      <p:sp>
        <p:nvSpPr>
          <p:cNvPr id="17" name="Text Placeholder 4"/>
          <p:cNvSpPr txBox="1">
            <a:spLocks/>
          </p:cNvSpPr>
          <p:nvPr/>
        </p:nvSpPr>
        <p:spPr>
          <a:xfrm>
            <a:off x="6777391" y="1407167"/>
            <a:ext cx="443221" cy="282129"/>
          </a:xfrm>
          <a:prstGeom prst="rect">
            <a:avLst/>
          </a:prstGeom>
        </p:spPr>
        <p:txBody>
          <a:bodyPr vert="horz" wrap="square" lIns="0" tIns="0" rIns="0" bIns="0" rtlCol="0">
            <a:spAutoFit/>
          </a:bodyPr>
          <a:lstStyle>
            <a:lvl1pPr marL="0" marR="0" indent="0" algn="l" defTabSz="914274" rtl="0" eaLnBrk="1" fontAlgn="auto" latinLnBrk="0" hangingPunct="1">
              <a:lnSpc>
                <a:spcPct val="90000"/>
              </a:lnSpc>
              <a:spcBef>
                <a:spcPct val="20000"/>
              </a:spcBef>
              <a:spcAft>
                <a:spcPts val="0"/>
              </a:spcAft>
              <a:buClrTx/>
              <a:buSzPct val="90000"/>
              <a:buFont typeface="Arial" pitchFamily="34" charset="0"/>
              <a:buNone/>
              <a:tabLst/>
              <a:defRPr sz="3900" kern="1200" spc="0" baseline="0">
                <a:gradFill>
                  <a:gsLst>
                    <a:gs pos="1250">
                      <a:schemeClr val="tx2"/>
                    </a:gs>
                    <a:gs pos="99000">
                      <a:schemeClr val="tx2"/>
                    </a:gs>
                  </a:gsLst>
                  <a:lin ang="5400000" scaled="0"/>
                </a:gradFill>
                <a:latin typeface="+mj-lt"/>
                <a:ea typeface="+mn-ea"/>
                <a:cs typeface="+mn-cs"/>
              </a:defRPr>
            </a:lvl1pPr>
            <a:lvl2pPr marL="0" marR="0" indent="0" algn="l" defTabSz="914274" rtl="0" eaLnBrk="1" fontAlgn="auto" latinLnBrk="0" hangingPunct="1">
              <a:lnSpc>
                <a:spcPct val="90000"/>
              </a:lnSpc>
              <a:spcBef>
                <a:spcPct val="20000"/>
              </a:spcBef>
              <a:spcAft>
                <a:spcPts val="0"/>
              </a:spcAft>
              <a:buClrTx/>
              <a:buSzPct val="90000"/>
              <a:buFontTx/>
              <a:buNone/>
              <a:tabLst/>
              <a:defRPr sz="2000" kern="1200" spc="0" baseline="0">
                <a:gradFill>
                  <a:gsLst>
                    <a:gs pos="1250">
                      <a:schemeClr val="tx1"/>
                    </a:gs>
                    <a:gs pos="100000">
                      <a:schemeClr val="tx1"/>
                    </a:gs>
                  </a:gsLst>
                  <a:lin ang="5400000" scaled="0"/>
                </a:gradFill>
                <a:latin typeface="+mn-lt"/>
                <a:ea typeface="+mn-ea"/>
                <a:cs typeface="+mn-cs"/>
              </a:defRPr>
            </a:lvl2pPr>
            <a:lvl3pPr marL="224074" marR="0" indent="0" algn="l" defTabSz="914274" rtl="0" eaLnBrk="1" fontAlgn="auto" latinLnBrk="0" hangingPunct="1">
              <a:lnSpc>
                <a:spcPct val="90000"/>
              </a:lnSpc>
              <a:spcBef>
                <a:spcPct val="20000"/>
              </a:spcBef>
              <a:spcAft>
                <a:spcPts val="0"/>
              </a:spcAft>
              <a:buClrTx/>
              <a:buSzPct val="90000"/>
              <a:buFont typeface="Arial" pitchFamily="34" charset="0"/>
              <a:buNone/>
              <a:tabLst/>
              <a:defRPr sz="2000" kern="1200" spc="0" baseline="0">
                <a:gradFill>
                  <a:gsLst>
                    <a:gs pos="1250">
                      <a:schemeClr val="tx1"/>
                    </a:gs>
                    <a:gs pos="100000">
                      <a:schemeClr val="tx1"/>
                    </a:gs>
                  </a:gsLst>
                  <a:lin ang="5400000" scaled="0"/>
                </a:gradFill>
                <a:latin typeface="+mn-lt"/>
                <a:ea typeface="+mn-ea"/>
                <a:cs typeface="+mn-cs"/>
              </a:defRPr>
            </a:lvl3pPr>
            <a:lvl4pPr marL="448147" marR="0" indent="0" algn="l" defTabSz="914274" rtl="0" eaLnBrk="1" fontAlgn="auto" latinLnBrk="0" hangingPunct="1">
              <a:lnSpc>
                <a:spcPct val="90000"/>
              </a:lnSpc>
              <a:spcBef>
                <a:spcPct val="20000"/>
              </a:spcBef>
              <a:spcAft>
                <a:spcPts val="0"/>
              </a:spcAft>
              <a:buClrTx/>
              <a:buSzPct val="90000"/>
              <a:buFont typeface="Arial" pitchFamily="34" charset="0"/>
              <a:buNone/>
              <a:tabLst/>
              <a:defRPr sz="1800" kern="1200" spc="0" baseline="0">
                <a:gradFill>
                  <a:gsLst>
                    <a:gs pos="1250">
                      <a:schemeClr val="tx1"/>
                    </a:gs>
                    <a:gs pos="100000">
                      <a:schemeClr val="tx1"/>
                    </a:gs>
                  </a:gsLst>
                  <a:lin ang="5400000" scaled="0"/>
                </a:gradFill>
                <a:latin typeface="+mn-lt"/>
                <a:ea typeface="+mn-ea"/>
                <a:cs typeface="+mn-cs"/>
              </a:defRPr>
            </a:lvl4pPr>
            <a:lvl5pPr marL="672221" marR="0" indent="0" algn="l" defTabSz="914274" rtl="0" eaLnBrk="1" fontAlgn="auto" latinLnBrk="0" hangingPunct="1">
              <a:lnSpc>
                <a:spcPct val="90000"/>
              </a:lnSpc>
              <a:spcBef>
                <a:spcPct val="20000"/>
              </a:spcBef>
              <a:spcAft>
                <a:spcPts val="0"/>
              </a:spcAft>
              <a:buClrTx/>
              <a:buSzPct val="90000"/>
              <a:buFont typeface="Arial" pitchFamily="34" charset="0"/>
              <a:buNone/>
              <a:tabLst/>
              <a:defRPr sz="1800" kern="1200" spc="0" baseline="0">
                <a:gradFill>
                  <a:gsLst>
                    <a:gs pos="1250">
                      <a:schemeClr val="tx1"/>
                    </a:gs>
                    <a:gs pos="100000">
                      <a:schemeClr val="tx1"/>
                    </a:gs>
                  </a:gsLst>
                  <a:lin ang="5400000" scaled="0"/>
                </a:gradFill>
                <a:latin typeface="+mn-lt"/>
                <a:ea typeface="+mn-ea"/>
                <a:cs typeface="+mn-cs"/>
              </a:defRPr>
            </a:lvl5pPr>
            <a:lvl6pPr marL="2514252" indent="-228569" algn="l" defTabSz="914274"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390" indent="-228569" algn="l" defTabSz="914274"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8527" indent="-228569" algn="l" defTabSz="914274"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5665" indent="-228569" algn="l" defTabSz="914274"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lgn="ctr"/>
            <a:r>
              <a:rPr lang="en-US" sz="2000" b="1" dirty="0">
                <a:solidFill>
                  <a:schemeClr val="accent1">
                    <a:lumMod val="50000"/>
                  </a:schemeClr>
                </a:solidFill>
                <a:cs typeface="Segoe UI Light" panose="020B0502040204020203" pitchFamily="34" charset="0"/>
              </a:rPr>
              <a:t>1.3B</a:t>
            </a:r>
          </a:p>
        </p:txBody>
      </p:sp>
      <p:sp>
        <p:nvSpPr>
          <p:cNvPr id="24" name="TextBox 23"/>
          <p:cNvSpPr txBox="1"/>
          <p:nvPr/>
        </p:nvSpPr>
        <p:spPr>
          <a:xfrm>
            <a:off x="6605807" y="1844438"/>
            <a:ext cx="783700" cy="497662"/>
          </a:xfrm>
          <a:prstGeom prst="rect">
            <a:avLst/>
          </a:prstGeom>
          <a:noFill/>
        </p:spPr>
        <p:txBody>
          <a:bodyPr wrap="none" lIns="182880" tIns="146304" rIns="182880" bIns="146304" rtlCol="0">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nSpc>
                <a:spcPct val="90000"/>
              </a:lnSpc>
              <a:spcAft>
                <a:spcPts val="600"/>
              </a:spcAft>
            </a:pPr>
            <a:r>
              <a:rPr lang="en-US" sz="1600" dirty="0">
                <a:solidFill>
                  <a:srgbClr val="002050"/>
                </a:solidFill>
              </a:rPr>
              <a:t>2010</a:t>
            </a:r>
          </a:p>
        </p:txBody>
      </p:sp>
      <p:sp>
        <p:nvSpPr>
          <p:cNvPr id="26" name="TextBox 25"/>
          <p:cNvSpPr txBox="1"/>
          <p:nvPr/>
        </p:nvSpPr>
        <p:spPr>
          <a:xfrm>
            <a:off x="7943543" y="1844438"/>
            <a:ext cx="783700" cy="497662"/>
          </a:xfrm>
          <a:prstGeom prst="rect">
            <a:avLst/>
          </a:prstGeom>
          <a:noFill/>
        </p:spPr>
        <p:txBody>
          <a:bodyPr wrap="none" lIns="182880" tIns="146304" rIns="182880" bIns="146304" rtlCol="0">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nSpc>
                <a:spcPct val="90000"/>
              </a:lnSpc>
              <a:spcAft>
                <a:spcPts val="600"/>
              </a:spcAft>
            </a:pPr>
            <a:r>
              <a:rPr lang="en-US" sz="1600" dirty="0">
                <a:solidFill>
                  <a:srgbClr val="002050"/>
                </a:solidFill>
              </a:rPr>
              <a:t>2013</a:t>
            </a:r>
          </a:p>
        </p:txBody>
      </p:sp>
      <p:sp>
        <p:nvSpPr>
          <p:cNvPr id="27" name="TextBox 26"/>
          <p:cNvSpPr txBox="1"/>
          <p:nvPr/>
        </p:nvSpPr>
        <p:spPr>
          <a:xfrm>
            <a:off x="10932273" y="1844438"/>
            <a:ext cx="783700" cy="497662"/>
          </a:xfrm>
          <a:prstGeom prst="rect">
            <a:avLst/>
          </a:prstGeom>
          <a:noFill/>
        </p:spPr>
        <p:txBody>
          <a:bodyPr wrap="none" lIns="182880" tIns="146304" rIns="182880" bIns="146304" rtlCol="0">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nSpc>
                <a:spcPct val="90000"/>
              </a:lnSpc>
              <a:spcAft>
                <a:spcPts val="600"/>
              </a:spcAft>
            </a:pPr>
            <a:r>
              <a:rPr lang="en-US" sz="1600" dirty="0">
                <a:solidFill>
                  <a:srgbClr val="002050"/>
                </a:solidFill>
              </a:rPr>
              <a:t>2020</a:t>
            </a:r>
          </a:p>
        </p:txBody>
      </p:sp>
      <p:cxnSp>
        <p:nvCxnSpPr>
          <p:cNvPr id="33" name="Straight Connector 32"/>
          <p:cNvCxnSpPr/>
          <p:nvPr/>
        </p:nvCxnSpPr>
        <p:spPr>
          <a:xfrm>
            <a:off x="7359871" y="2094063"/>
            <a:ext cx="630936" cy="1588"/>
          </a:xfrm>
          <a:prstGeom prst="line">
            <a:avLst/>
          </a:prstGeom>
          <a:ln w="6350" cmpd="sng">
            <a:solidFill>
              <a:srgbClr val="002050"/>
            </a:solidFill>
            <a:prstDash val="dash"/>
            <a:headEnd type="none"/>
            <a:tailEnd type="triangle" w="med" len="med"/>
          </a:ln>
        </p:spPr>
        <p:style>
          <a:lnRef idx="1">
            <a:schemeClr val="accent1"/>
          </a:lnRef>
          <a:fillRef idx="0">
            <a:schemeClr val="accent1"/>
          </a:fillRef>
          <a:effectRef idx="0">
            <a:schemeClr val="accent1"/>
          </a:effectRef>
          <a:fontRef idx="minor">
            <a:schemeClr val="tx1"/>
          </a:fontRef>
        </p:style>
      </p:cxnSp>
      <p:cxnSp>
        <p:nvCxnSpPr>
          <p:cNvPr id="34" name="Straight Connector 33"/>
          <p:cNvCxnSpPr/>
          <p:nvPr/>
        </p:nvCxnSpPr>
        <p:spPr>
          <a:xfrm>
            <a:off x="8693371" y="2092475"/>
            <a:ext cx="2286000" cy="1588"/>
          </a:xfrm>
          <a:prstGeom prst="line">
            <a:avLst/>
          </a:prstGeom>
          <a:ln w="6350" cmpd="sng">
            <a:solidFill>
              <a:srgbClr val="002050"/>
            </a:solidFill>
            <a:prstDash val="dash"/>
            <a:headEnd type="none"/>
            <a:tailEnd type="triangle"/>
          </a:ln>
        </p:spPr>
        <p:style>
          <a:lnRef idx="1">
            <a:schemeClr val="accent1"/>
          </a:lnRef>
          <a:fillRef idx="0">
            <a:schemeClr val="accent1"/>
          </a:fillRef>
          <a:effectRef idx="0">
            <a:schemeClr val="accent1"/>
          </a:effectRef>
          <a:fontRef idx="minor">
            <a:schemeClr val="tx1"/>
          </a:fontRef>
        </p:style>
      </p:cxnSp>
      <p:grpSp>
        <p:nvGrpSpPr>
          <p:cNvPr id="3" name="Group 2"/>
          <p:cNvGrpSpPr/>
          <p:nvPr/>
        </p:nvGrpSpPr>
        <p:grpSpPr>
          <a:xfrm>
            <a:off x="5566011" y="2119448"/>
            <a:ext cx="381000" cy="4295234"/>
            <a:chOff x="5399751" y="2182388"/>
            <a:chExt cx="381000" cy="4425565"/>
          </a:xfrm>
        </p:grpSpPr>
        <p:sp>
          <p:nvSpPr>
            <p:cNvPr id="32" name="Down Arrow 31"/>
            <p:cNvSpPr/>
            <p:nvPr/>
          </p:nvSpPr>
          <p:spPr bwMode="auto">
            <a:xfrm rot="10800000">
              <a:off x="5399751" y="2182388"/>
              <a:ext cx="381000" cy="2311400"/>
            </a:xfrm>
            <a:prstGeom prst="downArrow">
              <a:avLst/>
            </a:prstGeom>
            <a:solidFill>
              <a:srgbClr val="FF8C00"/>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a:lnSpc>
                  <a:spcPct val="90000"/>
                </a:lnSpc>
              </a:pPr>
              <a:endParaRPr lang="en-US" sz="2000" b="1" dirty="0">
                <a:solidFill>
                  <a:srgbClr val="FFFFFF"/>
                </a:solidFill>
                <a:latin typeface="Segoe UI Light"/>
                <a:ea typeface="Segoe UI" pitchFamily="34" charset="0"/>
                <a:cs typeface="Segoe UI" pitchFamily="34" charset="0"/>
              </a:endParaRPr>
            </a:p>
          </p:txBody>
        </p:sp>
        <p:sp>
          <p:nvSpPr>
            <p:cNvPr id="35" name="Down Arrow 34"/>
            <p:cNvSpPr/>
            <p:nvPr/>
          </p:nvSpPr>
          <p:spPr bwMode="auto">
            <a:xfrm rot="10800000">
              <a:off x="5399751" y="4289130"/>
              <a:ext cx="381000" cy="2318823"/>
            </a:xfrm>
            <a:prstGeom prst="downArrow">
              <a:avLst/>
            </a:prstGeom>
            <a:solidFill>
              <a:srgbClr val="C00000"/>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a:lnSpc>
                  <a:spcPct val="90000"/>
                </a:lnSpc>
              </a:pPr>
              <a:endParaRPr lang="en-US" sz="2000" b="1" dirty="0">
                <a:solidFill>
                  <a:srgbClr val="FFFFFF"/>
                </a:solidFill>
                <a:latin typeface="Segoe UI Light"/>
                <a:ea typeface="Segoe UI" pitchFamily="34" charset="0"/>
                <a:cs typeface="Segoe UI" pitchFamily="34" charset="0"/>
              </a:endParaRPr>
            </a:p>
          </p:txBody>
        </p:sp>
      </p:grpSp>
      <p:grpSp>
        <p:nvGrpSpPr>
          <p:cNvPr id="4" name="Group 3"/>
          <p:cNvGrpSpPr/>
          <p:nvPr/>
        </p:nvGrpSpPr>
        <p:grpSpPr>
          <a:xfrm>
            <a:off x="11766771" y="256221"/>
            <a:ext cx="393700" cy="4289653"/>
            <a:chOff x="11600511" y="256370"/>
            <a:chExt cx="393700" cy="4440618"/>
          </a:xfrm>
        </p:grpSpPr>
        <p:sp>
          <p:nvSpPr>
            <p:cNvPr id="31" name="Down Arrow 30"/>
            <p:cNvSpPr/>
            <p:nvPr/>
          </p:nvSpPr>
          <p:spPr bwMode="auto">
            <a:xfrm>
              <a:off x="11600511" y="2372888"/>
              <a:ext cx="381000" cy="2324100"/>
            </a:xfrm>
            <a:prstGeom prst="downArrow">
              <a:avLst/>
            </a:prstGeom>
            <a:solidFill>
              <a:srgbClr val="FF8C00"/>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a:lnSpc>
                  <a:spcPct val="90000"/>
                </a:lnSpc>
              </a:pPr>
              <a:endParaRPr lang="en-US" sz="2000" b="1" dirty="0">
                <a:solidFill>
                  <a:srgbClr val="FFFFFF"/>
                </a:solidFill>
                <a:latin typeface="Segoe UI Light"/>
                <a:ea typeface="Segoe UI" pitchFamily="34" charset="0"/>
                <a:cs typeface="Segoe UI" pitchFamily="34" charset="0"/>
              </a:endParaRPr>
            </a:p>
          </p:txBody>
        </p:sp>
        <p:sp>
          <p:nvSpPr>
            <p:cNvPr id="30" name="Down Arrow 29"/>
            <p:cNvSpPr/>
            <p:nvPr/>
          </p:nvSpPr>
          <p:spPr bwMode="auto">
            <a:xfrm>
              <a:off x="11613211" y="256370"/>
              <a:ext cx="381000" cy="2311400"/>
            </a:xfrm>
            <a:prstGeom prst="downArrow">
              <a:avLst/>
            </a:prstGeom>
            <a:solidFill>
              <a:srgbClr val="C00000"/>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a:lnSpc>
                  <a:spcPct val="90000"/>
                </a:lnSpc>
              </a:pPr>
              <a:endParaRPr lang="en-US" sz="2000" b="1" dirty="0">
                <a:solidFill>
                  <a:srgbClr val="FFFFFF"/>
                </a:solidFill>
                <a:latin typeface="Segoe UI Light"/>
                <a:ea typeface="Segoe UI" pitchFamily="34" charset="0"/>
                <a:cs typeface="Segoe UI" pitchFamily="34" charset="0"/>
              </a:endParaRPr>
            </a:p>
          </p:txBody>
        </p:sp>
      </p:grpSp>
      <p:sp>
        <p:nvSpPr>
          <p:cNvPr id="2" name="Rectangle 1"/>
          <p:cNvSpPr/>
          <p:nvPr/>
        </p:nvSpPr>
        <p:spPr>
          <a:xfrm>
            <a:off x="5579865" y="6497430"/>
            <a:ext cx="6512486" cy="400110"/>
          </a:xfrm>
          <a:prstGeom prst="rect">
            <a:avLst/>
          </a:prstGeom>
        </p:spPr>
        <p:txBody>
          <a:bodyPr wrap="square">
            <a:spAutoFit/>
          </a:bodyPr>
          <a:lstStyle/>
          <a:p>
            <a:r>
              <a:rPr lang="en-US" sz="1000" dirty="0">
                <a:solidFill>
                  <a:srgbClr val="FFFFFF">
                    <a:lumMod val="65000"/>
                  </a:srgbClr>
                </a:solidFill>
                <a:latin typeface="Segoe UI"/>
              </a:rPr>
              <a:t>Source: Forecast: Internet of Things, Endpoints and Associated Services, Worldwide, 2014. Gartner. Oct 20 2014</a:t>
            </a:r>
          </a:p>
          <a:p>
            <a:r>
              <a:rPr lang="en-US" sz="1000" dirty="0">
                <a:solidFill>
                  <a:srgbClr val="FFFFFF">
                    <a:lumMod val="65000"/>
                  </a:srgbClr>
                </a:solidFill>
                <a:latin typeface="Segoe UI"/>
              </a:rPr>
              <a:t>Source: IDC “Digital Universe”, Dec. 2012</a:t>
            </a:r>
          </a:p>
        </p:txBody>
      </p:sp>
      <p:sp>
        <p:nvSpPr>
          <p:cNvPr id="36" name="Arc 35"/>
          <p:cNvSpPr/>
          <p:nvPr/>
        </p:nvSpPr>
        <p:spPr>
          <a:xfrm rot="6406043">
            <a:off x="3149946" y="-5854130"/>
            <a:ext cx="10010662" cy="10010662"/>
          </a:xfrm>
          <a:prstGeom prst="arc">
            <a:avLst>
              <a:gd name="adj1" fmla="val 18327241"/>
              <a:gd name="adj2" fmla="val 20193912"/>
            </a:avLst>
          </a:prstGeom>
          <a:ln w="15875">
            <a:solidFill>
              <a:srgbClr val="002050"/>
            </a:solidFill>
            <a:headEnd type="triangle"/>
            <a:tailEnd type="none"/>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aphicFrame>
        <p:nvGraphicFramePr>
          <p:cNvPr id="37" name="Chart 36"/>
          <p:cNvGraphicFramePr>
            <a:graphicFrameLocks/>
          </p:cNvGraphicFramePr>
          <p:nvPr>
            <p:extLst/>
          </p:nvPr>
        </p:nvGraphicFramePr>
        <p:xfrm>
          <a:off x="6650410" y="2468515"/>
          <a:ext cx="5238207" cy="2254683"/>
        </p:xfrm>
        <a:graphic>
          <a:graphicData uri="http://schemas.openxmlformats.org/drawingml/2006/chart">
            <c:chart xmlns:c="http://schemas.openxmlformats.org/drawingml/2006/chart" xmlns:r="http://schemas.openxmlformats.org/officeDocument/2006/relationships" r:id="rId4"/>
          </a:graphicData>
        </a:graphic>
      </p:graphicFrame>
    </p:spTree>
    <p:extLst>
      <p:ext uri="{BB962C8B-B14F-4D97-AF65-F5344CB8AC3E}">
        <p14:creationId xmlns:p14="http://schemas.microsoft.com/office/powerpoint/2010/main" val="2364256148"/>
      </p:ext>
    </p:extLst>
  </p:cSld>
  <p:clrMapOvr>
    <a:masterClrMapping/>
  </p:clrMapOvr>
  <p:transition spd="med">
    <p:fade/>
  </p:transition>
  <p:timing>
    <p:tnLst>
      <p:par>
        <p:cTn id="1" dur="indefinite" restart="never" nodeType="tmRoot"/>
      </p:par>
    </p:tnLst>
  </p:timing>
</p:sld>
</file>

<file path=ppt/slides/slide2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p:cNvSpPr>
            <a:spLocks noGrp="1"/>
          </p:cNvSpPr>
          <p:nvPr>
            <p:ph type="title"/>
          </p:nvPr>
        </p:nvSpPr>
        <p:spPr>
          <a:xfrm>
            <a:off x="269241" y="259792"/>
            <a:ext cx="12691385" cy="1075884"/>
          </a:xfrm>
        </p:spPr>
        <p:txBody>
          <a:bodyPr/>
          <a:lstStyle/>
          <a:p>
            <a:r>
              <a:rPr lang="en-US" dirty="0"/>
              <a:t>Using Availability Groups instead of data warehouses</a:t>
            </a:r>
            <a:br>
              <a:rPr lang="en-US" dirty="0"/>
            </a:br>
            <a:endParaRPr lang="en-US" dirty="0"/>
          </a:p>
        </p:txBody>
      </p:sp>
      <p:sp>
        <p:nvSpPr>
          <p:cNvPr id="5" name="Text Placeholder 4"/>
          <p:cNvSpPr>
            <a:spLocks noGrp="1"/>
          </p:cNvSpPr>
          <p:nvPr>
            <p:ph type="body" sz="quarter" idx="13"/>
          </p:nvPr>
        </p:nvSpPr>
        <p:spPr/>
        <p:txBody>
          <a:bodyPr>
            <a:noAutofit/>
          </a:bodyPr>
          <a:lstStyle/>
          <a:p>
            <a:pPr>
              <a:lnSpc>
                <a:spcPct val="100000"/>
              </a:lnSpc>
              <a:spcAft>
                <a:spcPts val="0"/>
              </a:spcAft>
            </a:pPr>
            <a:r>
              <a:rPr lang="en-US" dirty="0">
                <a:latin typeface="Segoe UI Semilight" panose="020B0402040204020203" pitchFamily="34" charset="0"/>
                <a:cs typeface="Segoe UI Semilight" panose="020B0402040204020203" pitchFamily="34" charset="0"/>
              </a:rPr>
              <a:t>Key points</a:t>
            </a:r>
          </a:p>
          <a:p>
            <a:pPr>
              <a:lnSpc>
                <a:spcPct val="100000"/>
              </a:lnSpc>
              <a:spcAft>
                <a:spcPts val="0"/>
              </a:spcAft>
            </a:pPr>
            <a:r>
              <a:rPr lang="en-US" sz="1800" dirty="0">
                <a:solidFill>
                  <a:schemeClr val="tx1"/>
                </a:solidFill>
                <a:latin typeface="+mn-lt"/>
                <a:cs typeface="Segoe UI" panose="020B0502040204020203" pitchFamily="34" charset="0"/>
              </a:rPr>
              <a:t>Mission-critical operational workloads typically configured for high availability using AlwaysOn Availability Groups</a:t>
            </a:r>
          </a:p>
          <a:p>
            <a:pPr>
              <a:lnSpc>
                <a:spcPct val="100000"/>
              </a:lnSpc>
              <a:spcAft>
                <a:spcPts val="0"/>
              </a:spcAft>
            </a:pPr>
            <a:r>
              <a:rPr lang="en-US" sz="1800" dirty="0">
                <a:solidFill>
                  <a:schemeClr val="tx1"/>
                </a:solidFill>
                <a:latin typeface="+mn-lt"/>
                <a:cs typeface="Segoe UI" panose="020B0502040204020203" pitchFamily="34" charset="0"/>
              </a:rPr>
              <a:t>You can offload analytics to readable secondary replica</a:t>
            </a:r>
          </a:p>
        </p:txBody>
      </p:sp>
      <p:grpSp>
        <p:nvGrpSpPr>
          <p:cNvPr id="46" name="Group 45"/>
          <p:cNvGrpSpPr/>
          <p:nvPr/>
        </p:nvGrpSpPr>
        <p:grpSpPr>
          <a:xfrm>
            <a:off x="453732" y="2301442"/>
            <a:ext cx="6219784" cy="3972946"/>
            <a:chOff x="2042337" y="2212957"/>
            <a:chExt cx="5495868" cy="3510538"/>
          </a:xfrm>
        </p:grpSpPr>
        <p:pic>
          <p:nvPicPr>
            <p:cNvPr id="8" name="Picture 7"/>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2271433" y="2212957"/>
              <a:ext cx="1073192" cy="992473"/>
            </a:xfrm>
            <a:prstGeom prst="rect">
              <a:avLst/>
            </a:prstGeom>
          </p:spPr>
        </p:pic>
        <p:grpSp>
          <p:nvGrpSpPr>
            <p:cNvPr id="24" name="Group 23"/>
            <p:cNvGrpSpPr/>
            <p:nvPr/>
          </p:nvGrpSpPr>
          <p:grpSpPr>
            <a:xfrm>
              <a:off x="4336668" y="2762250"/>
              <a:ext cx="1531384" cy="2961245"/>
              <a:chOff x="3173966" y="2762250"/>
              <a:chExt cx="1531384" cy="2961245"/>
            </a:xfrm>
          </p:grpSpPr>
          <p:sp>
            <p:nvSpPr>
              <p:cNvPr id="20" name="Rectangle 19"/>
              <p:cNvSpPr/>
              <p:nvPr/>
            </p:nvSpPr>
            <p:spPr bwMode="auto">
              <a:xfrm>
                <a:off x="3173966" y="2762250"/>
                <a:ext cx="1531384" cy="751445"/>
              </a:xfrm>
              <a:prstGeom prst="rect">
                <a:avLst/>
              </a:prstGeom>
              <a:solidFill>
                <a:schemeClr val="accent5"/>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ctr" anchorCtr="0" forceAA="0" compatLnSpc="1">
                <a:prstTxWarp prst="textNoShape">
                  <a:avLst/>
                </a:prstTxWarp>
                <a:noAutofit/>
              </a:bodyPr>
              <a:lstStyle/>
              <a:p>
                <a:pPr algn="ctr" defTabSz="932472" fontAlgn="base">
                  <a:lnSpc>
                    <a:spcPct val="90000"/>
                  </a:lnSpc>
                  <a:spcBef>
                    <a:spcPct val="0"/>
                  </a:spcBef>
                  <a:spcAft>
                    <a:spcPct val="0"/>
                  </a:spcAft>
                </a:pPr>
                <a:r>
                  <a:rPr lang="en-US" sz="2000" dirty="0">
                    <a:solidFill>
                      <a:schemeClr val="bg1"/>
                    </a:solidFill>
                    <a:latin typeface="Segoe UI Semilight" panose="020B0402040204020203" pitchFamily="34" charset="0"/>
                    <a:ea typeface="Segoe UI" pitchFamily="34" charset="0"/>
                    <a:cs typeface="Segoe UI Semilight" panose="020B0402040204020203" pitchFamily="34" charset="0"/>
                  </a:rPr>
                  <a:t>Secondary replica</a:t>
                </a:r>
              </a:p>
            </p:txBody>
          </p:sp>
          <p:sp>
            <p:nvSpPr>
              <p:cNvPr id="22" name="Rectangle 21"/>
              <p:cNvSpPr/>
              <p:nvPr/>
            </p:nvSpPr>
            <p:spPr bwMode="auto">
              <a:xfrm>
                <a:off x="3173966" y="3867150"/>
                <a:ext cx="1531384" cy="751445"/>
              </a:xfrm>
              <a:prstGeom prst="rect">
                <a:avLst/>
              </a:prstGeom>
              <a:solidFill>
                <a:schemeClr val="accent5"/>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ctr" anchorCtr="0" forceAA="0" compatLnSpc="1">
                <a:prstTxWarp prst="textNoShape">
                  <a:avLst/>
                </a:prstTxWarp>
                <a:noAutofit/>
              </a:bodyPr>
              <a:lstStyle/>
              <a:p>
                <a:pPr algn="ctr" defTabSz="932472" fontAlgn="base">
                  <a:lnSpc>
                    <a:spcPct val="90000"/>
                  </a:lnSpc>
                  <a:spcBef>
                    <a:spcPct val="0"/>
                  </a:spcBef>
                  <a:spcAft>
                    <a:spcPct val="0"/>
                  </a:spcAft>
                </a:pPr>
                <a:r>
                  <a:rPr lang="en-US" sz="2000" dirty="0">
                    <a:solidFill>
                      <a:schemeClr val="bg1"/>
                    </a:solidFill>
                    <a:latin typeface="Segoe UI Semilight" panose="020B0402040204020203" pitchFamily="34" charset="0"/>
                    <a:ea typeface="Segoe UI" pitchFamily="34" charset="0"/>
                    <a:cs typeface="Segoe UI Semilight" panose="020B0402040204020203" pitchFamily="34" charset="0"/>
                  </a:rPr>
                  <a:t>Secondary replica</a:t>
                </a:r>
              </a:p>
            </p:txBody>
          </p:sp>
          <p:sp>
            <p:nvSpPr>
              <p:cNvPr id="23" name="Rectangle 22"/>
              <p:cNvSpPr/>
              <p:nvPr/>
            </p:nvSpPr>
            <p:spPr bwMode="auto">
              <a:xfrm>
                <a:off x="3173966" y="4972050"/>
                <a:ext cx="1531384" cy="751445"/>
              </a:xfrm>
              <a:prstGeom prst="rect">
                <a:avLst/>
              </a:prstGeom>
              <a:solidFill>
                <a:schemeClr val="accent5"/>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ctr" anchorCtr="0" forceAA="0" compatLnSpc="1">
                <a:prstTxWarp prst="textNoShape">
                  <a:avLst/>
                </a:prstTxWarp>
                <a:noAutofit/>
              </a:bodyPr>
              <a:lstStyle/>
              <a:p>
                <a:pPr algn="ctr" defTabSz="932472" fontAlgn="base">
                  <a:lnSpc>
                    <a:spcPct val="90000"/>
                  </a:lnSpc>
                  <a:spcBef>
                    <a:spcPct val="0"/>
                  </a:spcBef>
                  <a:spcAft>
                    <a:spcPct val="0"/>
                  </a:spcAft>
                </a:pPr>
                <a:r>
                  <a:rPr lang="en-US" sz="2000" dirty="0">
                    <a:solidFill>
                      <a:schemeClr val="bg1"/>
                    </a:solidFill>
                    <a:latin typeface="Segoe UI Semilight" panose="020B0402040204020203" pitchFamily="34" charset="0"/>
                    <a:ea typeface="Segoe UI" pitchFamily="34" charset="0"/>
                    <a:cs typeface="Segoe UI Semilight" panose="020B0402040204020203" pitchFamily="34" charset="0"/>
                  </a:rPr>
                  <a:t>Secondary replica</a:t>
                </a:r>
              </a:p>
            </p:txBody>
          </p:sp>
        </p:grpSp>
        <p:cxnSp>
          <p:nvCxnSpPr>
            <p:cNvPr id="25" name="Straight Arrow Connector 24"/>
            <p:cNvCxnSpPr/>
            <p:nvPr/>
          </p:nvCxnSpPr>
          <p:spPr>
            <a:xfrm rot="5400000">
              <a:off x="2495335" y="3534489"/>
              <a:ext cx="625388" cy="0"/>
            </a:xfrm>
            <a:prstGeom prst="straightConnector1">
              <a:avLst/>
            </a:prstGeom>
            <a:ln w="38100">
              <a:solidFill>
                <a:schemeClr val="tx1"/>
              </a:solidFill>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28" name="Straight Arrow Connector 27"/>
            <p:cNvCxnSpPr>
              <a:stCxn id="20" idx="3"/>
            </p:cNvCxnSpPr>
            <p:nvPr/>
          </p:nvCxnSpPr>
          <p:spPr>
            <a:xfrm>
              <a:off x="5868052" y="3137973"/>
              <a:ext cx="928276" cy="729177"/>
            </a:xfrm>
            <a:prstGeom prst="straightConnector1">
              <a:avLst/>
            </a:prstGeom>
            <a:ln w="38100">
              <a:solidFill>
                <a:schemeClr val="tx1"/>
              </a:solidFill>
              <a:headEnd type="triangle" w="med" len="med"/>
              <a:tailEnd type="none"/>
            </a:ln>
          </p:spPr>
          <p:style>
            <a:lnRef idx="1">
              <a:schemeClr val="accent1"/>
            </a:lnRef>
            <a:fillRef idx="0">
              <a:schemeClr val="accent1"/>
            </a:fillRef>
            <a:effectRef idx="0">
              <a:schemeClr val="accent1"/>
            </a:effectRef>
            <a:fontRef idx="minor">
              <a:schemeClr val="tx1"/>
            </a:fontRef>
          </p:style>
        </p:cxnSp>
        <p:cxnSp>
          <p:nvCxnSpPr>
            <p:cNvPr id="30" name="Straight Arrow Connector 29"/>
            <p:cNvCxnSpPr/>
            <p:nvPr/>
          </p:nvCxnSpPr>
          <p:spPr>
            <a:xfrm flipV="1">
              <a:off x="5868052" y="4630833"/>
              <a:ext cx="928276" cy="729177"/>
            </a:xfrm>
            <a:prstGeom prst="straightConnector1">
              <a:avLst/>
            </a:prstGeom>
            <a:ln w="38100">
              <a:solidFill>
                <a:schemeClr val="tx1"/>
              </a:solidFill>
              <a:headEnd type="triangle" w="med" len="med"/>
              <a:tailEnd type="none"/>
            </a:ln>
          </p:spPr>
          <p:style>
            <a:lnRef idx="1">
              <a:schemeClr val="accent1"/>
            </a:lnRef>
            <a:fillRef idx="0">
              <a:schemeClr val="accent1"/>
            </a:fillRef>
            <a:effectRef idx="0">
              <a:schemeClr val="accent1"/>
            </a:effectRef>
            <a:fontRef idx="minor">
              <a:schemeClr val="tx1"/>
            </a:fontRef>
          </p:style>
        </p:cxnSp>
        <p:cxnSp>
          <p:nvCxnSpPr>
            <p:cNvPr id="31" name="Straight Arrow Connector 30"/>
            <p:cNvCxnSpPr/>
            <p:nvPr/>
          </p:nvCxnSpPr>
          <p:spPr>
            <a:xfrm>
              <a:off x="5884886" y="4242871"/>
              <a:ext cx="742132" cy="1"/>
            </a:xfrm>
            <a:prstGeom prst="straightConnector1">
              <a:avLst/>
            </a:prstGeom>
            <a:ln w="38100">
              <a:solidFill>
                <a:schemeClr val="tx1"/>
              </a:solidFill>
              <a:headEnd type="triangle"/>
              <a:tailEnd type="none"/>
            </a:ln>
          </p:spPr>
          <p:style>
            <a:lnRef idx="1">
              <a:schemeClr val="accent1"/>
            </a:lnRef>
            <a:fillRef idx="0">
              <a:schemeClr val="accent1"/>
            </a:fillRef>
            <a:effectRef idx="0">
              <a:schemeClr val="accent1"/>
            </a:effectRef>
            <a:fontRef idx="minor">
              <a:schemeClr val="tx1"/>
            </a:fontRef>
          </p:style>
        </p:cxnSp>
        <p:pic>
          <p:nvPicPr>
            <p:cNvPr id="33" name="Picture 32"/>
            <p:cNvPicPr>
              <a:picLocks noChangeAspect="1"/>
            </p:cNvPicPr>
            <p:nvPr/>
          </p:nvPicPr>
          <p:blipFill>
            <a:blip r:embed="rId4"/>
            <a:stretch>
              <a:fillRect/>
            </a:stretch>
          </p:blipFill>
          <p:spPr>
            <a:xfrm>
              <a:off x="6466291" y="3746635"/>
              <a:ext cx="1071914" cy="992473"/>
            </a:xfrm>
            <a:prstGeom prst="rect">
              <a:avLst/>
            </a:prstGeom>
          </p:spPr>
        </p:pic>
        <p:grpSp>
          <p:nvGrpSpPr>
            <p:cNvPr id="37" name="Group 36"/>
            <p:cNvGrpSpPr/>
            <p:nvPr/>
          </p:nvGrpSpPr>
          <p:grpSpPr>
            <a:xfrm rot="10800000">
              <a:off x="3212927" y="3137973"/>
              <a:ext cx="1097509" cy="2222038"/>
              <a:chOff x="2741902" y="3137972"/>
              <a:chExt cx="1097509" cy="2222038"/>
            </a:xfrm>
          </p:grpSpPr>
          <p:cxnSp>
            <p:nvCxnSpPr>
              <p:cNvPr id="34" name="Straight Arrow Connector 33"/>
              <p:cNvCxnSpPr/>
              <p:nvPr/>
            </p:nvCxnSpPr>
            <p:spPr>
              <a:xfrm rot="10800000" flipH="1" flipV="1">
                <a:off x="2741903" y="3137972"/>
                <a:ext cx="1097508" cy="862113"/>
              </a:xfrm>
              <a:prstGeom prst="straightConnector1">
                <a:avLst/>
              </a:prstGeom>
              <a:ln w="38100">
                <a:solidFill>
                  <a:schemeClr val="tx1"/>
                </a:solidFill>
                <a:headEnd type="triangle" w="med" len="med"/>
                <a:tailEnd type="none"/>
              </a:ln>
            </p:spPr>
            <p:style>
              <a:lnRef idx="1">
                <a:schemeClr val="accent1"/>
              </a:lnRef>
              <a:fillRef idx="0">
                <a:schemeClr val="accent1"/>
              </a:fillRef>
              <a:effectRef idx="0">
                <a:schemeClr val="accent1"/>
              </a:effectRef>
              <a:fontRef idx="minor">
                <a:schemeClr val="tx1"/>
              </a:fontRef>
            </p:style>
          </p:cxnSp>
          <p:cxnSp>
            <p:nvCxnSpPr>
              <p:cNvPr id="35" name="Straight Arrow Connector 34"/>
              <p:cNvCxnSpPr/>
              <p:nvPr/>
            </p:nvCxnSpPr>
            <p:spPr>
              <a:xfrm rot="10800000" flipH="1">
                <a:off x="2741902" y="4497898"/>
                <a:ext cx="1097509" cy="862112"/>
              </a:xfrm>
              <a:prstGeom prst="straightConnector1">
                <a:avLst/>
              </a:prstGeom>
              <a:ln w="38100">
                <a:solidFill>
                  <a:schemeClr val="tx1"/>
                </a:solidFill>
                <a:headEnd type="triangle" w="med" len="med"/>
                <a:tailEnd type="none"/>
              </a:ln>
            </p:spPr>
            <p:style>
              <a:lnRef idx="1">
                <a:schemeClr val="accent1"/>
              </a:lnRef>
              <a:fillRef idx="0">
                <a:schemeClr val="accent1"/>
              </a:fillRef>
              <a:effectRef idx="0">
                <a:schemeClr val="accent1"/>
              </a:effectRef>
              <a:fontRef idx="minor">
                <a:schemeClr val="tx1"/>
              </a:fontRef>
            </p:style>
          </p:cxnSp>
          <p:cxnSp>
            <p:nvCxnSpPr>
              <p:cNvPr id="36" name="Straight Arrow Connector 35"/>
              <p:cNvCxnSpPr/>
              <p:nvPr/>
            </p:nvCxnSpPr>
            <p:spPr>
              <a:xfrm>
                <a:off x="2758737" y="4242871"/>
                <a:ext cx="742132" cy="1"/>
              </a:xfrm>
              <a:prstGeom prst="straightConnector1">
                <a:avLst/>
              </a:prstGeom>
              <a:ln w="38100">
                <a:solidFill>
                  <a:schemeClr val="tx1"/>
                </a:solidFill>
                <a:headEnd type="triangle"/>
                <a:tailEnd type="none"/>
              </a:ln>
            </p:spPr>
            <p:style>
              <a:lnRef idx="1">
                <a:schemeClr val="accent1"/>
              </a:lnRef>
              <a:fillRef idx="0">
                <a:schemeClr val="accent1"/>
              </a:fillRef>
              <a:effectRef idx="0">
                <a:schemeClr val="accent1"/>
              </a:effectRef>
              <a:fontRef idx="minor">
                <a:schemeClr val="tx1"/>
              </a:fontRef>
            </p:style>
          </p:cxnSp>
        </p:grpSp>
        <p:sp>
          <p:nvSpPr>
            <p:cNvPr id="38" name="Rectangle 37"/>
            <p:cNvSpPr/>
            <p:nvPr/>
          </p:nvSpPr>
          <p:spPr bwMode="auto">
            <a:xfrm>
              <a:off x="2042337" y="3867150"/>
              <a:ext cx="1531384" cy="751445"/>
            </a:xfrm>
            <a:prstGeom prst="rect">
              <a:avLst/>
            </a:prstGeom>
            <a:solidFill>
              <a:schemeClr val="accent4"/>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ctr" anchorCtr="0" forceAA="0" compatLnSpc="1">
              <a:prstTxWarp prst="textNoShape">
                <a:avLst/>
              </a:prstTxWarp>
              <a:noAutofit/>
            </a:bodyPr>
            <a:lstStyle/>
            <a:p>
              <a:pPr algn="ctr" defTabSz="932472" fontAlgn="base">
                <a:lnSpc>
                  <a:spcPct val="90000"/>
                </a:lnSpc>
                <a:spcBef>
                  <a:spcPct val="0"/>
                </a:spcBef>
                <a:spcAft>
                  <a:spcPct val="0"/>
                </a:spcAft>
              </a:pPr>
              <a:r>
                <a:rPr lang="en-US" sz="2000" dirty="0">
                  <a:solidFill>
                    <a:schemeClr val="bg1"/>
                  </a:solidFill>
                  <a:latin typeface="Segoe UI Semilight" panose="020B0402040204020203" pitchFamily="34" charset="0"/>
                  <a:ea typeface="Segoe UI" pitchFamily="34" charset="0"/>
                  <a:cs typeface="Segoe UI Semilight" panose="020B0402040204020203" pitchFamily="34" charset="0"/>
                </a:rPr>
                <a:t>Primary replica</a:t>
              </a:r>
            </a:p>
          </p:txBody>
        </p:sp>
      </p:grpSp>
      <p:sp>
        <p:nvSpPr>
          <p:cNvPr id="44" name="Title 1"/>
          <p:cNvSpPr txBox="1">
            <a:spLocks/>
          </p:cNvSpPr>
          <p:nvPr/>
        </p:nvSpPr>
        <p:spPr>
          <a:xfrm>
            <a:off x="269242" y="1289975"/>
            <a:ext cx="5191168" cy="622989"/>
          </a:xfrm>
          <a:prstGeom prst="rect">
            <a:avLst/>
          </a:prstGeom>
        </p:spPr>
        <p:txBody>
          <a:bodyPr vert="horz" wrap="square" lIns="182880" tIns="182880" rIns="182880" bIns="91440" rtlCol="0" anchor="t">
            <a:noAutofit/>
          </a:bodyPr>
          <a:lstStyle>
            <a:lvl1pPr algn="l" defTabSz="932404" rtl="0" eaLnBrk="1" latinLnBrk="0" hangingPunct="1">
              <a:lnSpc>
                <a:spcPts val="6300"/>
              </a:lnSpc>
              <a:spcBef>
                <a:spcPct val="0"/>
              </a:spcBef>
              <a:buNone/>
              <a:defRPr lang="en-US" sz="5800" b="0" kern="1200" cap="none" spc="-102" baseline="0">
                <a:ln w="3175">
                  <a:noFill/>
                </a:ln>
                <a:solidFill>
                  <a:schemeClr val="accent1"/>
                </a:solidFill>
                <a:effectLst/>
                <a:latin typeface="+mj-lt"/>
                <a:ea typeface="+mn-ea"/>
                <a:cs typeface="Segoe UI" pitchFamily="34" charset="0"/>
              </a:defRPr>
            </a:lvl1pPr>
          </a:lstStyle>
          <a:p>
            <a:pPr lvl="0" fontAlgn="auto">
              <a:lnSpc>
                <a:spcPct val="100000"/>
              </a:lnSpc>
              <a:spcAft>
                <a:spcPts val="0"/>
              </a:spcAft>
              <a:defRPr/>
            </a:pPr>
            <a:r>
              <a:rPr lang="en-US" sz="3200" dirty="0">
                <a:solidFill>
                  <a:srgbClr val="C00000"/>
                </a:solidFill>
                <a:latin typeface="Segoe UI Semilight" panose="020B0402040204020203" pitchFamily="34" charset="0"/>
                <a:cs typeface="Segoe UI Semilight" panose="020B0402040204020203" pitchFamily="34" charset="0"/>
              </a:rPr>
              <a:t>AlwaysOn Availability Group</a:t>
            </a:r>
          </a:p>
        </p:txBody>
      </p:sp>
      <p:sp>
        <p:nvSpPr>
          <p:cNvPr id="21" name="TextBox 20"/>
          <p:cNvSpPr txBox="1"/>
          <p:nvPr/>
        </p:nvSpPr>
        <p:spPr>
          <a:xfrm>
            <a:off x="1" y="6642289"/>
            <a:ext cx="3806190" cy="352236"/>
          </a:xfrm>
          <a:prstGeom prst="rect">
            <a:avLst/>
          </a:prstGeom>
          <a:noFill/>
        </p:spPr>
        <p:txBody>
          <a:bodyPr wrap="square" lIns="365760" tIns="146304" rIns="182880" bIns="146304" rtlCol="0" anchor="ctr" anchorCtr="0">
            <a:noAutofit/>
          </a:bodyPr>
          <a:lstStyle/>
          <a:p>
            <a:pPr>
              <a:lnSpc>
                <a:spcPct val="90000"/>
              </a:lnSpc>
              <a:spcAft>
                <a:spcPts val="600"/>
              </a:spcAft>
            </a:pPr>
            <a:r>
              <a:rPr lang="en-US" sz="1400" dirty="0">
                <a:solidFill>
                  <a:schemeClr val="bg1"/>
                </a:solidFill>
                <a:latin typeface="Segoe UI Semibold" panose="020B0702040204020203" pitchFamily="34" charset="0"/>
                <a:ea typeface="Segoe UI Black" panose="020B0A02040204020203" pitchFamily="34" charset="0"/>
                <a:cs typeface="Segoe UI Semibold" panose="020B0702040204020203" pitchFamily="34" charset="0"/>
              </a:rPr>
              <a:t>Performance</a:t>
            </a:r>
          </a:p>
        </p:txBody>
      </p:sp>
    </p:spTree>
    <p:extLst>
      <p:ext uri="{BB962C8B-B14F-4D97-AF65-F5344CB8AC3E}">
        <p14:creationId xmlns:p14="http://schemas.microsoft.com/office/powerpoint/2010/main" val="2581191907"/>
      </p:ext>
    </p:extLst>
  </p:cSld>
  <p:clrMapOvr>
    <a:masterClrMapping/>
  </p:clrMapOvr>
  <p:transition>
    <p:fade/>
  </p:transition>
</p:sld>
</file>

<file path=ppt/slides/slide20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aphicFrame>
        <p:nvGraphicFramePr>
          <p:cNvPr id="91" name="Table 90"/>
          <p:cNvGraphicFramePr>
            <a:graphicFrameLocks noGrp="1"/>
          </p:cNvGraphicFramePr>
          <p:nvPr>
            <p:extLst/>
          </p:nvPr>
        </p:nvGraphicFramePr>
        <p:xfrm>
          <a:off x="880" y="1535431"/>
          <a:ext cx="12435594" cy="5547019"/>
        </p:xfrm>
        <a:graphic>
          <a:graphicData uri="http://schemas.openxmlformats.org/drawingml/2006/table">
            <a:tbl>
              <a:tblPr firstRow="1" bandRow="1">
                <a:tableStyleId>{5C22544A-7EE6-4342-B048-85BDC9FD1C3A}</a:tableStyleId>
              </a:tblPr>
              <a:tblGrid>
                <a:gridCol w="4145198">
                  <a:extLst>
                    <a:ext uri="{9D8B030D-6E8A-4147-A177-3AD203B41FA5}">
                      <a16:colId xmlns:a16="http://schemas.microsoft.com/office/drawing/2014/main" val="20000"/>
                    </a:ext>
                  </a:extLst>
                </a:gridCol>
                <a:gridCol w="4145198">
                  <a:extLst>
                    <a:ext uri="{9D8B030D-6E8A-4147-A177-3AD203B41FA5}">
                      <a16:colId xmlns:a16="http://schemas.microsoft.com/office/drawing/2014/main" val="20001"/>
                    </a:ext>
                  </a:extLst>
                </a:gridCol>
                <a:gridCol w="4145198">
                  <a:extLst>
                    <a:ext uri="{9D8B030D-6E8A-4147-A177-3AD203B41FA5}">
                      <a16:colId xmlns:a16="http://schemas.microsoft.com/office/drawing/2014/main" val="20002"/>
                    </a:ext>
                  </a:extLst>
                </a:gridCol>
              </a:tblGrid>
              <a:tr h="611425">
                <a:tc>
                  <a:txBody>
                    <a:bodyPr/>
                    <a:lstStyle/>
                    <a:p>
                      <a:pPr algn="ctr"/>
                      <a:r>
                        <a:rPr lang="en-US" sz="2800" b="0" spc="0" dirty="0">
                          <a:latin typeface="+mj-lt"/>
                        </a:rPr>
                        <a:t>Hybrid solutions</a:t>
                      </a:r>
                    </a:p>
                  </a:txBody>
                  <a:tcPr marL="91427" marR="91427" marT="0" marB="91440" anchor="ctr">
                    <a:solidFill>
                      <a:schemeClr val="accent1"/>
                    </a:solidFill>
                  </a:tcPr>
                </a:tc>
                <a:tc>
                  <a:txBody>
                    <a:bodyPr/>
                    <a:lstStyle/>
                    <a:p>
                      <a:pPr algn="ctr"/>
                      <a:r>
                        <a:rPr lang="en-US" sz="2800" b="0" spc="0" dirty="0">
                          <a:latin typeface="+mj-lt"/>
                        </a:rPr>
                        <a:t>Simplicity</a:t>
                      </a:r>
                    </a:p>
                  </a:txBody>
                  <a:tcPr marL="91427" marR="91427" marT="0" marB="91440" anchor="ctr">
                    <a:solidFill>
                      <a:schemeClr val="accent1"/>
                    </a:solidFill>
                  </a:tcPr>
                </a:tc>
                <a:tc>
                  <a:txBody>
                    <a:bodyPr/>
                    <a:lstStyle/>
                    <a:p>
                      <a:pPr algn="ctr"/>
                      <a:r>
                        <a:rPr lang="en-US" sz="2800" b="0" spc="0" dirty="0">
                          <a:latin typeface="+mj-lt"/>
                        </a:rPr>
                        <a:t>Consistency</a:t>
                      </a:r>
                    </a:p>
                  </a:txBody>
                  <a:tcPr marL="91427" marR="91427" marT="0" marB="91440" anchor="ctr">
                    <a:solidFill>
                      <a:schemeClr val="accent1"/>
                    </a:solidFill>
                  </a:tcPr>
                </a:tc>
                <a:extLst>
                  <a:ext uri="{0D108BD9-81ED-4DB2-BD59-A6C34878D82A}">
                    <a16:rowId xmlns:a16="http://schemas.microsoft.com/office/drawing/2014/main" val="10000"/>
                  </a:ext>
                </a:extLst>
              </a:tr>
              <a:tr h="4935594">
                <a:tc>
                  <a:txBody>
                    <a:bodyPr/>
                    <a:lstStyle/>
                    <a:p>
                      <a:pPr marL="0" marR="0" lvl="0" indent="0" algn="l" defTabSz="932742"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chemeClr val="accent1"/>
                          </a:solidFill>
                          <a:effectLst/>
                          <a:uLnTx/>
                          <a:uFillTx/>
                          <a:latin typeface="+mn-lt"/>
                          <a:ea typeface="+mn-ea"/>
                          <a:cs typeface="+mn-cs"/>
                        </a:rPr>
                        <a:t>Stretch Database</a:t>
                      </a:r>
                    </a:p>
                    <a:p>
                      <a:pPr marL="0" marR="0" lvl="1" indent="0" algn="l" defTabSz="932472" rtl="0" eaLnBrk="1" fontAlgn="auto" latinLnBrk="0" hangingPunct="1">
                        <a:lnSpc>
                          <a:spcPct val="90000"/>
                        </a:lnSpc>
                        <a:spcBef>
                          <a:spcPts val="0"/>
                        </a:spcBef>
                        <a:spcAft>
                          <a:spcPts val="600"/>
                        </a:spcAft>
                        <a:buClr>
                          <a:srgbClr val="C00000"/>
                        </a:buClr>
                        <a:buSzTx/>
                        <a:buFont typeface="Arial" panose="020B0604020202020204" pitchFamily="34" charset="0"/>
                        <a:buNone/>
                        <a:tabLst/>
                        <a:defRPr/>
                      </a:pPr>
                      <a:r>
                        <a:rPr lang="en-US" sz="1400" kern="1200" spc="0" noProof="0" dirty="0">
                          <a:ln w="3175">
                            <a:noFill/>
                          </a:ln>
                          <a:solidFill>
                            <a:srgbClr val="505050"/>
                          </a:solidFill>
                          <a:latin typeface="+mn-lt"/>
                          <a:ea typeface="ＭＳ Ｐゴシック" charset="0"/>
                          <a:cs typeface="Segoe UI" panose="020B0502040204020203" pitchFamily="34" charset="0"/>
                        </a:rPr>
                        <a:t>Stretch operational tables in a secure manner into Azure for cost-effective historic data availability. Works with Always Encrypted and row-level security</a:t>
                      </a:r>
                    </a:p>
                    <a:p>
                      <a:pPr marL="0" marR="0" lvl="0" indent="0" algn="l" defTabSz="932742"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chemeClr val="accent1"/>
                          </a:solidFill>
                          <a:effectLst/>
                          <a:uLnTx/>
                          <a:uFillTx/>
                          <a:latin typeface="+mn-lt"/>
                          <a:ea typeface="+mn-ea"/>
                          <a:cs typeface="+mn-cs"/>
                        </a:rPr>
                        <a:t>Power BI with on-premises data</a:t>
                      </a:r>
                    </a:p>
                    <a:p>
                      <a:pPr marL="0" marR="0" lvl="1" indent="0" algn="l" defTabSz="932472" rtl="0" eaLnBrk="1" fontAlgn="auto" latinLnBrk="0" hangingPunct="1">
                        <a:lnSpc>
                          <a:spcPct val="90000"/>
                        </a:lnSpc>
                        <a:spcBef>
                          <a:spcPts val="0"/>
                        </a:spcBef>
                        <a:spcAft>
                          <a:spcPts val="600"/>
                        </a:spcAft>
                        <a:buClr>
                          <a:srgbClr val="C00000"/>
                        </a:buClr>
                        <a:buSzTx/>
                        <a:buFont typeface="Arial" panose="020B0604020202020204" pitchFamily="34" charset="0"/>
                        <a:buNone/>
                        <a:tabLst/>
                        <a:defRPr/>
                      </a:pPr>
                      <a:r>
                        <a:rPr lang="en-US" sz="1400" kern="1200" spc="0" noProof="0" dirty="0">
                          <a:ln w="3175">
                            <a:noFill/>
                          </a:ln>
                          <a:solidFill>
                            <a:srgbClr val="505050"/>
                          </a:solidFill>
                          <a:latin typeface="+mn-lt"/>
                          <a:ea typeface="ＭＳ Ｐゴシック" charset="0"/>
                          <a:cs typeface="Segoe UI" panose="020B0502040204020203" pitchFamily="34" charset="0"/>
                        </a:rPr>
                        <a:t>New interactive query with Analysis Services. Customer data stays behind your firewall</a:t>
                      </a:r>
                    </a:p>
                    <a:p>
                      <a:pPr marL="0" marR="0" lvl="0" indent="0" algn="l" defTabSz="932742"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chemeClr val="accent1"/>
                          </a:solidFill>
                          <a:effectLst/>
                          <a:uLnTx/>
                          <a:uFillTx/>
                          <a:latin typeface="+mn-lt"/>
                          <a:ea typeface="+mn-ea"/>
                          <a:cs typeface="+mn-cs"/>
                        </a:rPr>
                        <a:t>Enhanced backup to Azure</a:t>
                      </a:r>
                    </a:p>
                    <a:p>
                      <a:pPr marL="0" marR="0" lvl="1" indent="0" algn="l" defTabSz="932472" rtl="0" eaLnBrk="1" fontAlgn="auto" latinLnBrk="0" hangingPunct="1">
                        <a:lnSpc>
                          <a:spcPct val="90000"/>
                        </a:lnSpc>
                        <a:spcBef>
                          <a:spcPts val="0"/>
                        </a:spcBef>
                        <a:spcAft>
                          <a:spcPts val="600"/>
                        </a:spcAft>
                        <a:buClr>
                          <a:srgbClr val="C00000"/>
                        </a:buClr>
                        <a:buSzTx/>
                        <a:buFont typeface="Arial" panose="020B0604020202020204" pitchFamily="34" charset="0"/>
                        <a:buNone/>
                        <a:tabLst/>
                        <a:defRPr/>
                      </a:pPr>
                      <a:r>
                        <a:rPr lang="en-US" sz="1400" kern="1200" spc="0" noProof="0" dirty="0">
                          <a:ln w="3175">
                            <a:noFill/>
                          </a:ln>
                          <a:solidFill>
                            <a:srgbClr val="505050"/>
                          </a:solidFill>
                          <a:latin typeface="+mn-lt"/>
                          <a:ea typeface="ＭＳ Ｐゴシック" charset="0"/>
                          <a:cs typeface="Segoe UI" panose="020B0502040204020203" pitchFamily="34" charset="0"/>
                        </a:rPr>
                        <a:t>Faster restore times</a:t>
                      </a:r>
                      <a:r>
                        <a:rPr lang="en-US" sz="1400" kern="1200" spc="0" baseline="0" noProof="0" dirty="0">
                          <a:ln w="3175">
                            <a:noFill/>
                          </a:ln>
                          <a:solidFill>
                            <a:srgbClr val="505050"/>
                          </a:solidFill>
                          <a:latin typeface="+mn-lt"/>
                          <a:ea typeface="ＭＳ Ｐゴシック" charset="0"/>
                          <a:cs typeface="Segoe UI" panose="020B0502040204020203" pitchFamily="34" charset="0"/>
                        </a:rPr>
                        <a:t> </a:t>
                      </a:r>
                      <a:r>
                        <a:rPr lang="en-US" sz="1400" kern="1200" spc="0" noProof="0" dirty="0">
                          <a:ln w="3175">
                            <a:noFill/>
                          </a:ln>
                          <a:solidFill>
                            <a:srgbClr val="505050"/>
                          </a:solidFill>
                          <a:latin typeface="+mn-lt"/>
                          <a:ea typeface="ＭＳ Ｐゴシック" charset="0"/>
                          <a:cs typeface="Segoe UI" panose="020B0502040204020203" pitchFamily="34" charset="0"/>
                        </a:rPr>
                        <a:t>and 50% reduction in storage. Supports larger DBs with block blobs and custom backup schedule with local staging</a:t>
                      </a:r>
                    </a:p>
                  </a:txBody>
                  <a:tcPr marL="182854" marR="182854" marT="182854" marB="91427">
                    <a:solidFill>
                      <a:schemeClr val="bg1">
                        <a:alpha val="80000"/>
                      </a:schemeClr>
                    </a:solidFill>
                  </a:tcPr>
                </a:tc>
                <a:tc>
                  <a:txBody>
                    <a:bodyPr/>
                    <a:lstStyle/>
                    <a:p>
                      <a:pPr marL="0" algn="l" defTabSz="932472" rtl="0" eaLnBrk="1" latinLnBrk="0" hangingPunct="1">
                        <a:lnSpc>
                          <a:spcPct val="90000"/>
                        </a:lnSpc>
                        <a:spcBef>
                          <a:spcPts val="0"/>
                        </a:spcBef>
                        <a:spcAft>
                          <a:spcPts val="0"/>
                        </a:spcAft>
                      </a:pPr>
                      <a:r>
                        <a:rPr lang="en-US" sz="1800" b="0" kern="1200" spc="0" dirty="0">
                          <a:solidFill>
                            <a:schemeClr val="accent1"/>
                          </a:solidFill>
                          <a:latin typeface="+mn-lt"/>
                          <a:ea typeface="+mn-ea"/>
                          <a:cs typeface="+mn-cs"/>
                        </a:rPr>
                        <a:t>Easy migration of on-premises SQL Server</a:t>
                      </a:r>
                    </a:p>
                    <a:p>
                      <a:pPr marL="0" algn="l" defTabSz="932472" rtl="0" eaLnBrk="1" latinLnBrk="0" hangingPunct="1">
                        <a:lnSpc>
                          <a:spcPct val="90000"/>
                        </a:lnSpc>
                        <a:spcBef>
                          <a:spcPts val="0"/>
                        </a:spcBef>
                        <a:spcAft>
                          <a:spcPts val="1200"/>
                        </a:spcAft>
                      </a:pPr>
                      <a:r>
                        <a:rPr lang="en-US" sz="1400" kern="1200" spc="0" dirty="0">
                          <a:ln w="3175">
                            <a:noFill/>
                          </a:ln>
                          <a:solidFill>
                            <a:srgbClr val="505050"/>
                          </a:solidFill>
                          <a:latin typeface="+mn-lt"/>
                          <a:ea typeface="ＭＳ Ｐゴシック" charset="0"/>
                          <a:cs typeface="Segoe UI" panose="020B0502040204020203" pitchFamily="34" charset="0"/>
                        </a:rPr>
                        <a:t>Simple point-and-click migration to Azure</a:t>
                      </a:r>
                      <a:endParaRPr lang="en-US" sz="1800" b="0" kern="1200" spc="0" dirty="0">
                        <a:solidFill>
                          <a:schemeClr val="accent1"/>
                        </a:solidFill>
                        <a:latin typeface="+mn-lt"/>
                        <a:ea typeface="+mn-ea"/>
                        <a:cs typeface="+mn-cs"/>
                      </a:endParaRPr>
                    </a:p>
                    <a:p>
                      <a:pPr marL="0" algn="l" defTabSz="932472" rtl="0" eaLnBrk="1" latinLnBrk="0" hangingPunct="1">
                        <a:lnSpc>
                          <a:spcPct val="100000"/>
                        </a:lnSpc>
                        <a:spcBef>
                          <a:spcPts val="0"/>
                        </a:spcBef>
                        <a:spcAft>
                          <a:spcPts val="0"/>
                        </a:spcAft>
                      </a:pPr>
                      <a:r>
                        <a:rPr lang="en-US" sz="1800" b="0" kern="1200" spc="0" dirty="0">
                          <a:solidFill>
                            <a:schemeClr val="accent1"/>
                          </a:solidFill>
                          <a:latin typeface="+mn-lt"/>
                          <a:ea typeface="+mn-ea"/>
                          <a:cs typeface="+mn-cs"/>
                        </a:rPr>
                        <a:t>Suite of advisors for upgrading to SQL Server 2016</a:t>
                      </a:r>
                    </a:p>
                    <a:p>
                      <a:pPr marL="0" algn="l" defTabSz="932472" rtl="0" eaLnBrk="1" latinLnBrk="0" hangingPunct="1">
                        <a:lnSpc>
                          <a:spcPct val="90000"/>
                        </a:lnSpc>
                        <a:spcBef>
                          <a:spcPts val="0"/>
                        </a:spcBef>
                        <a:spcAft>
                          <a:spcPts val="1200"/>
                        </a:spcAft>
                      </a:pPr>
                      <a:r>
                        <a:rPr lang="en-US" sz="1400" kern="1200" spc="0" dirty="0">
                          <a:ln w="3175">
                            <a:noFill/>
                          </a:ln>
                          <a:solidFill>
                            <a:srgbClr val="505050"/>
                          </a:solidFill>
                          <a:latin typeface="+mn-lt"/>
                          <a:ea typeface="ＭＳ Ｐゴシック" charset="0"/>
                          <a:cs typeface="Segoe UI" panose="020B0502040204020203" pitchFamily="34" charset="0"/>
                        </a:rPr>
                        <a:t>SQL Server 2016 Upgrade Advisor for the adoption of new SQL Server features </a:t>
                      </a:r>
                    </a:p>
                    <a:p>
                      <a:pPr marL="0" algn="l" defTabSz="932472" rtl="0" eaLnBrk="1" latinLnBrk="0" hangingPunct="1">
                        <a:lnSpc>
                          <a:spcPct val="100000"/>
                        </a:lnSpc>
                        <a:spcBef>
                          <a:spcPts val="0"/>
                        </a:spcBef>
                        <a:spcAft>
                          <a:spcPts val="0"/>
                        </a:spcAft>
                      </a:pPr>
                      <a:r>
                        <a:rPr lang="en-US" sz="1800" b="0" kern="1200" spc="0" dirty="0">
                          <a:solidFill>
                            <a:schemeClr val="accent1"/>
                          </a:solidFill>
                          <a:latin typeface="+mn-lt"/>
                          <a:ea typeface="+mn-ea"/>
                          <a:cs typeface="+mn-cs"/>
                        </a:rPr>
                        <a:t>Simplified Add Azure </a:t>
                      </a:r>
                      <a:br>
                        <a:rPr lang="en-US" sz="1800" b="0" kern="1200" spc="0" dirty="0">
                          <a:solidFill>
                            <a:schemeClr val="accent1"/>
                          </a:solidFill>
                          <a:latin typeface="+mn-lt"/>
                          <a:ea typeface="+mn-ea"/>
                          <a:cs typeface="+mn-cs"/>
                        </a:rPr>
                      </a:br>
                      <a:r>
                        <a:rPr lang="en-US" sz="1800" b="0" kern="1200" spc="0" dirty="0">
                          <a:solidFill>
                            <a:schemeClr val="accent1"/>
                          </a:solidFill>
                          <a:latin typeface="+mn-lt"/>
                          <a:ea typeface="+mn-ea"/>
                          <a:cs typeface="+mn-cs"/>
                        </a:rPr>
                        <a:t>Replica Wizard </a:t>
                      </a:r>
                    </a:p>
                    <a:p>
                      <a:pPr marL="0" algn="l" defTabSz="932472" rtl="0" eaLnBrk="1" latinLnBrk="0" hangingPunct="1">
                        <a:lnSpc>
                          <a:spcPct val="90000"/>
                        </a:lnSpc>
                        <a:spcAft>
                          <a:spcPts val="1200"/>
                        </a:spcAft>
                      </a:pPr>
                      <a:r>
                        <a:rPr lang="en-US" sz="1400" kern="1200" spc="0" dirty="0">
                          <a:ln w="3175">
                            <a:noFill/>
                          </a:ln>
                          <a:solidFill>
                            <a:srgbClr val="505050"/>
                          </a:solidFill>
                          <a:latin typeface="+mn-lt"/>
                          <a:ea typeface="ＭＳ Ｐゴシック" charset="0"/>
                          <a:cs typeface="Segoe UI" panose="020B0502040204020203" pitchFamily="34" charset="0"/>
                        </a:rPr>
                        <a:t>Automatic listener configuration for AlwaysOn </a:t>
                      </a:r>
                      <a:br>
                        <a:rPr lang="en-US" sz="1400" kern="1200" spc="0" dirty="0">
                          <a:ln w="3175">
                            <a:noFill/>
                          </a:ln>
                          <a:solidFill>
                            <a:srgbClr val="505050"/>
                          </a:solidFill>
                          <a:latin typeface="+mn-lt"/>
                          <a:ea typeface="ＭＳ Ｐゴシック" charset="0"/>
                          <a:cs typeface="Segoe UI" panose="020B0502040204020203" pitchFamily="34" charset="0"/>
                        </a:rPr>
                      </a:br>
                      <a:r>
                        <a:rPr lang="en-US" sz="1400" kern="1200" spc="0" dirty="0">
                          <a:ln w="3175">
                            <a:noFill/>
                          </a:ln>
                          <a:solidFill>
                            <a:srgbClr val="505050"/>
                          </a:solidFill>
                          <a:latin typeface="+mn-lt"/>
                          <a:ea typeface="ＭＳ Ｐゴシック" charset="0"/>
                          <a:cs typeface="Segoe UI" panose="020B0502040204020203" pitchFamily="34" charset="0"/>
                        </a:rPr>
                        <a:t>in Azure VMs</a:t>
                      </a:r>
                    </a:p>
                  </a:txBody>
                  <a:tcPr marL="182854" marT="182854" marB="91427">
                    <a:solidFill>
                      <a:schemeClr val="bg1">
                        <a:alpha val="80000"/>
                      </a:schemeClr>
                    </a:solidFill>
                  </a:tcPr>
                </a:tc>
                <a:tc>
                  <a:txBody>
                    <a:bodyPr/>
                    <a:lstStyle/>
                    <a:p>
                      <a:pPr marL="0" algn="l" defTabSz="932472" rtl="0" eaLnBrk="1" latinLnBrk="0" hangingPunct="1">
                        <a:lnSpc>
                          <a:spcPct val="100000"/>
                        </a:lnSpc>
                        <a:spcBef>
                          <a:spcPts val="0"/>
                        </a:spcBef>
                        <a:spcAft>
                          <a:spcPts val="0"/>
                        </a:spcAft>
                      </a:pPr>
                      <a:r>
                        <a:rPr lang="en-US" sz="1800" b="0" kern="1200" spc="0" dirty="0">
                          <a:solidFill>
                            <a:schemeClr val="accent1"/>
                          </a:solidFill>
                          <a:latin typeface="+mn-lt"/>
                          <a:ea typeface="+mn-ea"/>
                          <a:cs typeface="+mn-cs"/>
                        </a:rPr>
                        <a:t>Common development, management, and identity tools</a:t>
                      </a:r>
                    </a:p>
                    <a:p>
                      <a:pPr marL="0" algn="l" defTabSz="932472" rtl="0" eaLnBrk="1" latinLnBrk="0" hangingPunct="1">
                        <a:lnSpc>
                          <a:spcPct val="90000"/>
                        </a:lnSpc>
                        <a:spcBef>
                          <a:spcPts val="0"/>
                        </a:spcBef>
                        <a:spcAft>
                          <a:spcPts val="1200"/>
                        </a:spcAft>
                      </a:pPr>
                      <a:r>
                        <a:rPr lang="en-US" sz="1400" kern="1200" spc="0" dirty="0">
                          <a:ln w="3175">
                            <a:noFill/>
                          </a:ln>
                          <a:solidFill>
                            <a:srgbClr val="505050"/>
                          </a:solidFill>
                          <a:latin typeface="+mn-lt"/>
                          <a:ea typeface="ＭＳ Ｐゴシック" charset="0"/>
                          <a:cs typeface="Segoe UI" panose="020B0502040204020203" pitchFamily="34" charset="0"/>
                        </a:rPr>
                        <a:t>Including Active Directory, Visual Studio, Hyper-V, and System Center</a:t>
                      </a:r>
                    </a:p>
                    <a:p>
                      <a:pPr marL="0" algn="l" defTabSz="932472" rtl="0" eaLnBrk="1" latinLnBrk="0" hangingPunct="1">
                        <a:lnSpc>
                          <a:spcPct val="100000"/>
                        </a:lnSpc>
                        <a:spcBef>
                          <a:spcPts val="0"/>
                        </a:spcBef>
                        <a:spcAft>
                          <a:spcPts val="0"/>
                        </a:spcAft>
                      </a:pPr>
                      <a:r>
                        <a:rPr lang="en-US" sz="1800" b="0" kern="1200" spc="0" dirty="0">
                          <a:solidFill>
                            <a:schemeClr val="accent1"/>
                          </a:solidFill>
                          <a:latin typeface="+mn-lt"/>
                          <a:ea typeface="+mn-ea"/>
                          <a:cs typeface="+mn-cs"/>
                        </a:rPr>
                        <a:t>Consistent experience from SQL Server on-premises to Microsoft Azure IaaS and PaaS</a:t>
                      </a:r>
                    </a:p>
                    <a:p>
                      <a:pPr marL="0" algn="l" defTabSz="932472" rtl="0" eaLnBrk="1" latinLnBrk="0" hangingPunct="1">
                        <a:lnSpc>
                          <a:spcPct val="100000"/>
                        </a:lnSpc>
                        <a:spcBef>
                          <a:spcPts val="0"/>
                        </a:spcBef>
                        <a:spcAft>
                          <a:spcPts val="0"/>
                        </a:spcAft>
                      </a:pPr>
                      <a:endParaRPr lang="en-US" sz="1400" kern="1200" spc="0" dirty="0">
                        <a:ln w="3175">
                          <a:noFill/>
                        </a:ln>
                        <a:solidFill>
                          <a:srgbClr val="505050"/>
                        </a:solidFill>
                        <a:latin typeface="+mn-lt"/>
                        <a:ea typeface="ＭＳ Ｐゴシック" charset="0"/>
                        <a:cs typeface="Segoe UI" panose="020B0502040204020203" pitchFamily="34" charset="0"/>
                      </a:endParaRPr>
                    </a:p>
                  </a:txBody>
                  <a:tcPr marL="182854" marR="182854" marT="182854" marB="91427">
                    <a:solidFill>
                      <a:schemeClr val="bg1">
                        <a:alpha val="80000"/>
                      </a:schemeClr>
                    </a:solidFill>
                  </a:tcPr>
                </a:tc>
                <a:extLst>
                  <a:ext uri="{0D108BD9-81ED-4DB2-BD59-A6C34878D82A}">
                    <a16:rowId xmlns:a16="http://schemas.microsoft.com/office/drawing/2014/main" val="10001"/>
                  </a:ext>
                </a:extLst>
              </a:tr>
            </a:tbl>
          </a:graphicData>
        </a:graphic>
      </p:graphicFrame>
      <p:sp>
        <p:nvSpPr>
          <p:cNvPr id="96" name="Rectangle 95"/>
          <p:cNvSpPr/>
          <p:nvPr/>
        </p:nvSpPr>
        <p:spPr bwMode="auto">
          <a:xfrm>
            <a:off x="7746" y="2072204"/>
            <a:ext cx="4135308" cy="55176"/>
          </a:xfrm>
          <a:prstGeom prst="rect">
            <a:avLst/>
          </a:prstGeom>
          <a:solidFill>
            <a:schemeClr val="tx1">
              <a:alpha val="33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indent="-342900" algn="ctr" defTabSz="932472" fontAlgn="base">
              <a:lnSpc>
                <a:spcPct val="90000"/>
              </a:lnSpc>
              <a:spcBef>
                <a:spcPct val="0"/>
              </a:spcBef>
              <a:spcAft>
                <a:spcPct val="0"/>
              </a:spcAft>
              <a:buFont typeface="Wingdings 3" panose="05040102010807070707" pitchFamily="18" charset="2"/>
              <a:buChar char="Æ"/>
            </a:pPr>
            <a:endParaRPr lang="en-US" sz="2000" b="1" dirty="0">
              <a:solidFill>
                <a:schemeClr val="bg1"/>
              </a:solidFill>
              <a:latin typeface="+mj-lt"/>
              <a:ea typeface="Segoe UI" pitchFamily="34" charset="0"/>
              <a:cs typeface="Segoe UI" pitchFamily="34" charset="0"/>
            </a:endParaRPr>
          </a:p>
        </p:txBody>
      </p:sp>
      <p:sp>
        <p:nvSpPr>
          <p:cNvPr id="101" name="Rectangle 100"/>
          <p:cNvSpPr/>
          <p:nvPr/>
        </p:nvSpPr>
        <p:spPr bwMode="auto">
          <a:xfrm>
            <a:off x="4151378" y="2072204"/>
            <a:ext cx="4135308" cy="55176"/>
          </a:xfrm>
          <a:prstGeom prst="rect">
            <a:avLst/>
          </a:prstGeom>
          <a:solidFill>
            <a:schemeClr val="tx1">
              <a:alpha val="33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indent="-342900" algn="ctr" defTabSz="932472" fontAlgn="base">
              <a:lnSpc>
                <a:spcPct val="90000"/>
              </a:lnSpc>
              <a:spcBef>
                <a:spcPct val="0"/>
              </a:spcBef>
              <a:spcAft>
                <a:spcPct val="0"/>
              </a:spcAft>
              <a:buFont typeface="Wingdings 3" panose="05040102010807070707" pitchFamily="18" charset="2"/>
              <a:buChar char="Æ"/>
            </a:pPr>
            <a:endParaRPr lang="en-US" sz="2000" b="1" dirty="0">
              <a:solidFill>
                <a:schemeClr val="bg1"/>
              </a:solidFill>
              <a:latin typeface="+mj-lt"/>
              <a:ea typeface="Segoe UI" pitchFamily="34" charset="0"/>
              <a:cs typeface="Segoe UI" pitchFamily="34" charset="0"/>
            </a:endParaRPr>
          </a:p>
        </p:txBody>
      </p:sp>
      <p:sp>
        <p:nvSpPr>
          <p:cNvPr id="102" name="Rectangle 101"/>
          <p:cNvSpPr/>
          <p:nvPr/>
        </p:nvSpPr>
        <p:spPr bwMode="auto">
          <a:xfrm>
            <a:off x="8301167" y="2072204"/>
            <a:ext cx="4135308" cy="55176"/>
          </a:xfrm>
          <a:prstGeom prst="rect">
            <a:avLst/>
          </a:prstGeom>
          <a:solidFill>
            <a:schemeClr val="tx1">
              <a:alpha val="33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indent="-342900" algn="ctr" defTabSz="932472" fontAlgn="base">
              <a:lnSpc>
                <a:spcPct val="90000"/>
              </a:lnSpc>
              <a:spcBef>
                <a:spcPct val="0"/>
              </a:spcBef>
              <a:spcAft>
                <a:spcPct val="0"/>
              </a:spcAft>
              <a:buFont typeface="Wingdings 3" panose="05040102010807070707" pitchFamily="18" charset="2"/>
              <a:buChar char="Æ"/>
            </a:pPr>
            <a:endParaRPr lang="en-US" sz="2000" b="1" dirty="0">
              <a:solidFill>
                <a:schemeClr val="bg1"/>
              </a:solidFill>
              <a:latin typeface="+mj-lt"/>
              <a:ea typeface="Segoe UI" pitchFamily="34" charset="0"/>
              <a:cs typeface="Segoe UI" pitchFamily="34" charset="0"/>
            </a:endParaRPr>
          </a:p>
        </p:txBody>
      </p:sp>
      <p:grpSp>
        <p:nvGrpSpPr>
          <p:cNvPr id="106" name="Group 2"/>
          <p:cNvGrpSpPr/>
          <p:nvPr/>
        </p:nvGrpSpPr>
        <p:grpSpPr>
          <a:xfrm>
            <a:off x="-1200" y="6644680"/>
            <a:ext cx="12436794" cy="360996"/>
            <a:chOff x="2577137" y="4614732"/>
            <a:chExt cx="9101124" cy="1390560"/>
          </a:xfrm>
        </p:grpSpPr>
        <p:sp>
          <p:nvSpPr>
            <p:cNvPr id="107" name="TextBox 106"/>
            <p:cNvSpPr txBox="1"/>
            <p:nvPr/>
          </p:nvSpPr>
          <p:spPr>
            <a:xfrm>
              <a:off x="2577137" y="4614732"/>
              <a:ext cx="3034890" cy="1390460"/>
            </a:xfrm>
            <a:prstGeom prst="rect">
              <a:avLst/>
            </a:prstGeom>
            <a:solidFill>
              <a:schemeClr val="accent1"/>
            </a:solidFill>
          </p:spPr>
          <p:txBody>
            <a:bodyPr wrap="square" lIns="457135" tIns="137141" rIns="365707" rtlCol="0">
              <a:noAutofit/>
            </a:bodyPr>
            <a:lstStyle/>
            <a:p>
              <a:pPr defTabSz="932515" fontAlgn="auto">
                <a:lnSpc>
                  <a:spcPts val="3060"/>
                </a:lnSpc>
                <a:spcBef>
                  <a:spcPts val="0"/>
                </a:spcBef>
                <a:spcAft>
                  <a:spcPts val="0"/>
                </a:spcAft>
              </a:pPr>
              <a:r>
                <a:rPr lang="en-US" sz="2856" dirty="0">
                  <a:solidFill>
                    <a:srgbClr val="FFFFFF"/>
                  </a:solidFill>
                  <a:latin typeface="Segoe UI Light"/>
                  <a:ea typeface="+mn-ea"/>
                  <a:cs typeface="+mn-cs"/>
                </a:rPr>
                <a:t> </a:t>
              </a:r>
            </a:p>
          </p:txBody>
        </p:sp>
        <p:sp>
          <p:nvSpPr>
            <p:cNvPr id="108" name="TextBox 107"/>
            <p:cNvSpPr txBox="1"/>
            <p:nvPr/>
          </p:nvSpPr>
          <p:spPr>
            <a:xfrm>
              <a:off x="5612027" y="4615278"/>
              <a:ext cx="6066234" cy="1390014"/>
            </a:xfrm>
            <a:prstGeom prst="rect">
              <a:avLst/>
            </a:prstGeom>
            <a:solidFill>
              <a:schemeClr val="accent1">
                <a:lumMod val="75000"/>
              </a:schemeClr>
            </a:solidFill>
          </p:spPr>
          <p:txBody>
            <a:bodyPr wrap="square" lIns="457135" tIns="137141" rIns="639989" rtlCol="0">
              <a:noAutofit/>
            </a:bodyPr>
            <a:lstStyle/>
            <a:p>
              <a:pPr defTabSz="932055" fontAlgn="auto">
                <a:lnSpc>
                  <a:spcPts val="3001"/>
                </a:lnSpc>
                <a:spcBef>
                  <a:spcPts val="0"/>
                </a:spcBef>
                <a:spcAft>
                  <a:spcPts val="0"/>
                </a:spcAft>
                <a:defRPr/>
              </a:pPr>
              <a:endParaRPr lang="en-US" sz="2856" kern="0" dirty="0">
                <a:solidFill>
                  <a:srgbClr val="FFFFFF"/>
                </a:solidFill>
                <a:latin typeface="Segoe UI Light"/>
                <a:ea typeface="+mn-ea"/>
                <a:cs typeface="+mn-cs"/>
              </a:endParaRPr>
            </a:p>
          </p:txBody>
        </p:sp>
      </p:grpSp>
      <p:sp>
        <p:nvSpPr>
          <p:cNvPr id="10" name="Rectangle 9"/>
          <p:cNvSpPr/>
          <p:nvPr/>
        </p:nvSpPr>
        <p:spPr bwMode="auto">
          <a:xfrm>
            <a:off x="4143055" y="1479509"/>
            <a:ext cx="8344390" cy="5088539"/>
          </a:xfrm>
          <a:prstGeom prst="rect">
            <a:avLst/>
          </a:prstGeom>
          <a:solidFill>
            <a:schemeClr val="bg1">
              <a:alpha val="8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indent="-342900" algn="ctr" defTabSz="932472" fontAlgn="base">
              <a:lnSpc>
                <a:spcPct val="90000"/>
              </a:lnSpc>
              <a:spcBef>
                <a:spcPct val="0"/>
              </a:spcBef>
              <a:spcAft>
                <a:spcPct val="0"/>
              </a:spcAft>
              <a:buFont typeface="Wingdings 3" panose="05040102010807070707" pitchFamily="18" charset="2"/>
              <a:buChar char="Æ"/>
            </a:pPr>
            <a:endParaRPr lang="en-US" sz="2000" b="1" dirty="0">
              <a:solidFill>
                <a:schemeClr val="bg1"/>
              </a:solidFill>
              <a:latin typeface="+mj-lt"/>
              <a:ea typeface="Segoe UI" pitchFamily="34" charset="0"/>
              <a:cs typeface="Segoe UI" pitchFamily="34" charset="0"/>
            </a:endParaRPr>
          </a:p>
        </p:txBody>
      </p:sp>
      <p:sp>
        <p:nvSpPr>
          <p:cNvPr id="11" name="Title 1"/>
          <p:cNvSpPr txBox="1">
            <a:spLocks/>
          </p:cNvSpPr>
          <p:nvPr/>
        </p:nvSpPr>
        <p:spPr>
          <a:xfrm>
            <a:off x="340482" y="83909"/>
            <a:ext cx="11653521" cy="1075884"/>
          </a:xfrm>
          <a:prstGeom prst="rect">
            <a:avLst/>
          </a:prstGeom>
        </p:spPr>
        <p:txBody>
          <a:bodyPr anchor="ctr" anchorCtr="0"/>
          <a:lstStyle>
            <a:lvl1pPr algn="l" defTabSz="931863" rtl="0" fontAlgn="base">
              <a:lnSpc>
                <a:spcPct val="90000"/>
              </a:lnSpc>
              <a:spcBef>
                <a:spcPct val="0"/>
              </a:spcBef>
              <a:spcAft>
                <a:spcPct val="0"/>
              </a:spcAft>
              <a:defRPr lang="en-US" sz="4000" kern="1200" spc="-102" dirty="0">
                <a:ln w="3175">
                  <a:noFill/>
                </a:ln>
                <a:solidFill>
                  <a:schemeClr val="tx1"/>
                </a:solidFill>
                <a:latin typeface="+mj-lt"/>
                <a:ea typeface="ＭＳ Ｐゴシック" charset="0"/>
                <a:cs typeface="Segoe UI" pitchFamily="34" charset="0"/>
              </a:defRPr>
            </a:lvl1pPr>
            <a:lvl2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2pPr>
            <a:lvl3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3pPr>
            <a:lvl4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4pPr>
            <a:lvl5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5pPr>
            <a:lvl6pPr marL="4572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6pPr>
            <a:lvl7pPr marL="9144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7pPr>
            <a:lvl8pPr marL="13716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8pPr>
            <a:lvl9pPr marL="18288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9pPr>
          </a:lstStyle>
          <a:p>
            <a:r>
              <a:rPr lang="en-US" dirty="0"/>
              <a:t>Hyperscale cloud</a:t>
            </a:r>
          </a:p>
        </p:txBody>
      </p:sp>
    </p:spTree>
    <p:extLst>
      <p:ext uri="{BB962C8B-B14F-4D97-AF65-F5344CB8AC3E}">
        <p14:creationId xmlns:p14="http://schemas.microsoft.com/office/powerpoint/2010/main" val="2937937795"/>
      </p:ext>
    </p:extLst>
  </p:cSld>
  <p:clrMapOvr>
    <a:masterClrMapping/>
  </p:clrMapOvr>
  <p:transition spd="med">
    <p:fade/>
  </p:transition>
</p:sld>
</file>

<file path=ppt/slides/slide20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Content Placeholder 1"/>
          <p:cNvSpPr>
            <a:spLocks noGrp="1"/>
          </p:cNvSpPr>
          <p:nvPr>
            <p:ph sz="quarter" idx="10"/>
          </p:nvPr>
        </p:nvSpPr>
        <p:spPr/>
        <p:txBody>
          <a:bodyPr/>
          <a:lstStyle/>
          <a:p>
            <a:r>
              <a:rPr lang="en-US" dirty="0"/>
              <a:t>Stretch Database</a:t>
            </a:r>
          </a:p>
        </p:txBody>
      </p:sp>
    </p:spTree>
    <p:extLst>
      <p:ext uri="{BB962C8B-B14F-4D97-AF65-F5344CB8AC3E}">
        <p14:creationId xmlns:p14="http://schemas.microsoft.com/office/powerpoint/2010/main" val="241099371"/>
      </p:ext>
    </p:extLst>
  </p:cSld>
  <p:clrMapOvr>
    <a:masterClrMapping/>
  </p:clrMapOvr>
  <p:transition>
    <p:fade/>
  </p:transition>
</p:sld>
</file>

<file path=ppt/slides/slide20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0" name="Title 9"/>
          <p:cNvSpPr>
            <a:spLocks noGrp="1"/>
          </p:cNvSpPr>
          <p:nvPr>
            <p:ph type="title"/>
          </p:nvPr>
        </p:nvSpPr>
        <p:spPr>
          <a:xfrm>
            <a:off x="285396" y="241485"/>
            <a:ext cx="11888787" cy="917575"/>
          </a:xfrm>
        </p:spPr>
        <p:txBody>
          <a:bodyPr/>
          <a:lstStyle/>
          <a:p>
            <a:r>
              <a:rPr lang="en-US" dirty="0"/>
              <a:t>Ever-growing data, ever-shrinking IT</a:t>
            </a:r>
          </a:p>
        </p:txBody>
      </p:sp>
      <p:sp>
        <p:nvSpPr>
          <p:cNvPr id="12" name="Content Placeholder 11"/>
          <p:cNvSpPr>
            <a:spLocks noGrp="1"/>
          </p:cNvSpPr>
          <p:nvPr>
            <p:ph sz="half" idx="4294967295"/>
          </p:nvPr>
        </p:nvSpPr>
        <p:spPr>
          <a:xfrm>
            <a:off x="6562725" y="1140534"/>
            <a:ext cx="5873750" cy="2308225"/>
          </a:xfrm>
        </p:spPr>
        <p:txBody>
          <a:bodyPr/>
          <a:lstStyle/>
          <a:p>
            <a:pPr marL="0" indent="0">
              <a:buNone/>
            </a:pPr>
            <a:r>
              <a:rPr lang="en-US" sz="3200" dirty="0">
                <a:latin typeface="Segoe UI Semilight" panose="020B0402040204020203" pitchFamily="34" charset="0"/>
                <a:cs typeface="Segoe UI Semilight" panose="020B0402040204020203" pitchFamily="34" charset="0"/>
              </a:rPr>
              <a:t>What to do?</a:t>
            </a:r>
          </a:p>
          <a:p>
            <a:pPr marL="0" indent="0">
              <a:buNone/>
            </a:pPr>
            <a:r>
              <a:rPr lang="en-US" sz="2800" dirty="0"/>
              <a:t>Expand server and storage</a:t>
            </a:r>
          </a:p>
          <a:p>
            <a:pPr marL="0" indent="0">
              <a:buNone/>
            </a:pPr>
            <a:r>
              <a:rPr lang="en-US" sz="2800" dirty="0"/>
              <a:t>Move data elsewhere</a:t>
            </a:r>
          </a:p>
          <a:p>
            <a:pPr marL="0" indent="0">
              <a:buNone/>
            </a:pPr>
            <a:r>
              <a:rPr lang="en-US" sz="2800" dirty="0"/>
              <a:t>Delete</a:t>
            </a:r>
          </a:p>
        </p:txBody>
      </p:sp>
      <p:sp>
        <p:nvSpPr>
          <p:cNvPr id="11" name="Content Placeholder 10"/>
          <p:cNvSpPr>
            <a:spLocks noGrp="1"/>
          </p:cNvSpPr>
          <p:nvPr>
            <p:ph sz="half" idx="4294967295"/>
          </p:nvPr>
        </p:nvSpPr>
        <p:spPr>
          <a:xfrm>
            <a:off x="0" y="1699933"/>
            <a:ext cx="5856288" cy="5108575"/>
          </a:xfrm>
        </p:spPr>
        <p:txBody>
          <a:bodyPr/>
          <a:lstStyle/>
          <a:p>
            <a:pPr marL="0" indent="0">
              <a:buNone/>
            </a:pPr>
            <a:r>
              <a:rPr lang="en-US" sz="2800" dirty="0"/>
              <a:t>Massive tables (hundreds of millions/billions of rows, TBs size)</a:t>
            </a:r>
          </a:p>
          <a:p>
            <a:pPr marL="0" indent="0">
              <a:buNone/>
            </a:pPr>
            <a:r>
              <a:rPr lang="en-US" sz="2800" dirty="0"/>
              <a:t>Users want/need to retain data indefinitely</a:t>
            </a:r>
          </a:p>
          <a:p>
            <a:pPr marL="0" indent="0">
              <a:buNone/>
            </a:pPr>
            <a:r>
              <a:rPr lang="en-US" sz="2800" dirty="0"/>
              <a:t>Cold data infrequently accessed but must be online</a:t>
            </a:r>
          </a:p>
          <a:p>
            <a:pPr marL="0" indent="0">
              <a:buNone/>
            </a:pPr>
            <a:r>
              <a:rPr lang="en-US" sz="2800" dirty="0"/>
              <a:t>Datacenter consolidation</a:t>
            </a:r>
          </a:p>
          <a:p>
            <a:pPr marL="0" indent="0">
              <a:buNone/>
            </a:pPr>
            <a:r>
              <a:rPr lang="en-US" sz="2800" dirty="0"/>
              <a:t>Maintenance challenges</a:t>
            </a:r>
          </a:p>
          <a:p>
            <a:pPr marL="0" indent="0">
              <a:buNone/>
            </a:pPr>
            <a:r>
              <a:rPr lang="en-US" sz="2800" dirty="0"/>
              <a:t>Business SLAs at risk</a:t>
            </a:r>
          </a:p>
        </p:txBody>
      </p:sp>
      <p:grpSp>
        <p:nvGrpSpPr>
          <p:cNvPr id="15" name="Group 14"/>
          <p:cNvGrpSpPr/>
          <p:nvPr/>
        </p:nvGrpSpPr>
        <p:grpSpPr>
          <a:xfrm>
            <a:off x="7357445" y="2899930"/>
            <a:ext cx="3453990" cy="3453990"/>
            <a:chOff x="6529105" y="1424810"/>
            <a:chExt cx="4455771" cy="4455771"/>
          </a:xfrm>
        </p:grpSpPr>
        <p:pic>
          <p:nvPicPr>
            <p:cNvPr id="13" name="Picture 12"/>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7979822" y="3832640"/>
              <a:ext cx="1264638" cy="1737075"/>
            </a:xfrm>
            <a:prstGeom prst="rect">
              <a:avLst/>
            </a:prstGeom>
          </p:spPr>
        </p:pic>
        <p:sp>
          <p:nvSpPr>
            <p:cNvPr id="14" name="&quot;No&quot; Symbol 13"/>
            <p:cNvSpPr/>
            <p:nvPr/>
          </p:nvSpPr>
          <p:spPr>
            <a:xfrm>
              <a:off x="6529105" y="1424810"/>
              <a:ext cx="4455771" cy="4455771"/>
            </a:xfrm>
            <a:prstGeom prst="noSmoking">
              <a:avLst>
                <a:gd name="adj" fmla="val 13887"/>
              </a:avLst>
            </a:prstGeom>
            <a:solidFill>
              <a:srgbClr val="C00000">
                <a:alpha val="61000"/>
              </a:srgb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48" dirty="0">
                <a:solidFill>
                  <a:schemeClr val="tx1"/>
                </a:solidFill>
              </a:endParaRPr>
            </a:p>
          </p:txBody>
        </p:sp>
      </p:grpSp>
      <p:sp>
        <p:nvSpPr>
          <p:cNvPr id="16" name="TextBox 15"/>
          <p:cNvSpPr txBox="1"/>
          <p:nvPr/>
        </p:nvSpPr>
        <p:spPr>
          <a:xfrm>
            <a:off x="1" y="6642289"/>
            <a:ext cx="3806190" cy="352236"/>
          </a:xfrm>
          <a:prstGeom prst="rect">
            <a:avLst/>
          </a:prstGeom>
          <a:noFill/>
        </p:spPr>
        <p:txBody>
          <a:bodyPr wrap="square" lIns="365760" tIns="146304" rIns="182880" bIns="146304" rtlCol="0" anchor="ctr" anchorCtr="0">
            <a:noAutofit/>
          </a:bodyPr>
          <a:lstStyle/>
          <a:p>
            <a:pPr>
              <a:lnSpc>
                <a:spcPct val="90000"/>
              </a:lnSpc>
              <a:spcAft>
                <a:spcPts val="600"/>
              </a:spcAft>
            </a:pPr>
            <a:r>
              <a:rPr lang="en-US" sz="1400" dirty="0">
                <a:solidFill>
                  <a:schemeClr val="bg1"/>
                </a:solidFill>
                <a:latin typeface="Segoe UI Semibold" panose="020B0702040204020203" pitchFamily="34" charset="0"/>
                <a:ea typeface="Segoe UI Black" panose="020B0A02040204020203" pitchFamily="34" charset="0"/>
                <a:cs typeface="Segoe UI Semibold" panose="020B0702040204020203" pitchFamily="34" charset="0"/>
              </a:rPr>
              <a:t>Hybrid solutions</a:t>
            </a:r>
          </a:p>
        </p:txBody>
      </p:sp>
    </p:spTree>
    <p:extLst>
      <p:ext uri="{BB962C8B-B14F-4D97-AF65-F5344CB8AC3E}">
        <p14:creationId xmlns:p14="http://schemas.microsoft.com/office/powerpoint/2010/main" val="3284871461"/>
      </p:ext>
    </p:extLst>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2">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12">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12">
                                            <p:txEl>
                                              <p:pRg st="2" end="2"/>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12">
                                            <p:txEl>
                                              <p:pRg st="3" end="3"/>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1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build="p"/>
    </p:bldLst>
  </p:timing>
</p:sld>
</file>

<file path=ppt/slides/slide20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aphicFrame>
        <p:nvGraphicFramePr>
          <p:cNvPr id="26" name="Object 25" hidden="1"/>
          <p:cNvGraphicFramePr>
            <a:graphicFrameLocks noChangeAspect="1"/>
          </p:cNvGraphicFramePr>
          <p:nvPr>
            <p:custDataLst>
              <p:tags r:id="rId2"/>
            </p:custDataLst>
            <p:extLst/>
          </p:nvPr>
        </p:nvGraphicFramePr>
        <p:xfrm>
          <a:off x="2471" y="2085"/>
          <a:ext cx="1587" cy="1587"/>
        </p:xfrm>
        <a:graphic>
          <a:graphicData uri="http://schemas.openxmlformats.org/presentationml/2006/ole">
            <mc:AlternateContent xmlns:mc="http://schemas.openxmlformats.org/markup-compatibility/2006">
              <mc:Choice xmlns:v="urn:schemas-microsoft-com:vml" Requires="v">
                <p:oleObj spid="_x0000_s94255" name="think-cell Slide" r:id="rId5" imgW="270" imgH="270" progId="TCLayout.ActiveDocument.1">
                  <p:embed/>
                </p:oleObj>
              </mc:Choice>
              <mc:Fallback>
                <p:oleObj name="think-cell Slide" r:id="rId5" imgW="270" imgH="270" progId="TCLayout.ActiveDocument.1">
                  <p:embed/>
                  <p:pic>
                    <p:nvPicPr>
                      <p:cNvPr id="0" name=""/>
                      <p:cNvPicPr/>
                      <p:nvPr/>
                    </p:nvPicPr>
                    <p:blipFill>
                      <a:blip r:embed="rId6"/>
                      <a:stretch>
                        <a:fillRect/>
                      </a:stretch>
                    </p:blipFill>
                    <p:spPr>
                      <a:xfrm>
                        <a:off x="2471" y="2085"/>
                        <a:ext cx="1587" cy="1587"/>
                      </a:xfrm>
                      <a:prstGeom prst="rect">
                        <a:avLst/>
                      </a:prstGeom>
                    </p:spPr>
                  </p:pic>
                </p:oleObj>
              </mc:Fallback>
            </mc:AlternateContent>
          </a:graphicData>
        </a:graphic>
      </p:graphicFrame>
      <p:sp>
        <p:nvSpPr>
          <p:cNvPr id="171" name="TextBox 170"/>
          <p:cNvSpPr txBox="1"/>
          <p:nvPr/>
        </p:nvSpPr>
        <p:spPr>
          <a:xfrm>
            <a:off x="7893247" y="1599864"/>
            <a:ext cx="4474351" cy="4640614"/>
          </a:xfrm>
          <a:prstGeom prst="rect">
            <a:avLst/>
          </a:prstGeom>
          <a:noFill/>
        </p:spPr>
        <p:txBody>
          <a:bodyPr wrap="square" lIns="91440" tIns="146304" rIns="91440" bIns="146304" rtlCol="0">
            <a:noAutofit/>
          </a:bodyPr>
          <a:lstStyle/>
          <a:p>
            <a:pPr>
              <a:spcBef>
                <a:spcPts val="1600"/>
              </a:spcBef>
              <a:spcAft>
                <a:spcPts val="0"/>
              </a:spcAft>
            </a:pPr>
            <a:r>
              <a:rPr lang="en-US" sz="2800" dirty="0">
                <a:solidFill>
                  <a:schemeClr val="accent1"/>
                </a:solidFill>
                <a:latin typeface="Segoe UI Semilight" panose="020B0402040204020203" pitchFamily="34" charset="0"/>
                <a:cs typeface="Segoe UI Semilight" panose="020B0402040204020203" pitchFamily="34" charset="0"/>
              </a:rPr>
              <a:t>Capability</a:t>
            </a:r>
          </a:p>
          <a:p>
            <a:pPr>
              <a:spcBef>
                <a:spcPts val="1600"/>
              </a:spcBef>
              <a:spcAft>
                <a:spcPts val="0"/>
              </a:spcAft>
            </a:pPr>
            <a:r>
              <a:rPr lang="en-US" sz="1800" dirty="0">
                <a:solidFill>
                  <a:schemeClr val="tx1">
                    <a:lumMod val="90000"/>
                    <a:lumOff val="10000"/>
                  </a:schemeClr>
                </a:solidFill>
                <a:latin typeface="Segoe UI" panose="020B0502040204020203" pitchFamily="34" charset="0"/>
                <a:cs typeface="Segoe UI" panose="020B0502040204020203" pitchFamily="34" charset="0"/>
              </a:rPr>
              <a:t>Stretch large operational tables </a:t>
            </a:r>
            <a:br>
              <a:rPr lang="en-US" sz="1800" dirty="0">
                <a:solidFill>
                  <a:schemeClr val="tx1">
                    <a:lumMod val="90000"/>
                    <a:lumOff val="10000"/>
                  </a:schemeClr>
                </a:solidFill>
                <a:latin typeface="Segoe UI" panose="020B0502040204020203" pitchFamily="34" charset="0"/>
                <a:cs typeface="Segoe UI" panose="020B0502040204020203" pitchFamily="34" charset="0"/>
              </a:rPr>
            </a:br>
            <a:r>
              <a:rPr lang="en-US" sz="1800" dirty="0">
                <a:solidFill>
                  <a:schemeClr val="tx1">
                    <a:lumMod val="90000"/>
                    <a:lumOff val="10000"/>
                  </a:schemeClr>
                </a:solidFill>
                <a:latin typeface="Segoe UI" panose="020B0502040204020203" pitchFamily="34" charset="0"/>
                <a:cs typeface="Segoe UI" panose="020B0502040204020203" pitchFamily="34" charset="0"/>
              </a:rPr>
              <a:t>from on-premises to Azure with </a:t>
            </a:r>
            <a:br>
              <a:rPr lang="en-US" sz="1800" dirty="0">
                <a:solidFill>
                  <a:schemeClr val="tx1">
                    <a:lumMod val="90000"/>
                    <a:lumOff val="10000"/>
                  </a:schemeClr>
                </a:solidFill>
                <a:latin typeface="Segoe UI" panose="020B0502040204020203" pitchFamily="34" charset="0"/>
                <a:cs typeface="Segoe UI" panose="020B0502040204020203" pitchFamily="34" charset="0"/>
              </a:rPr>
            </a:br>
            <a:r>
              <a:rPr lang="en-US" sz="1800" dirty="0">
                <a:solidFill>
                  <a:schemeClr val="tx1">
                    <a:lumMod val="90000"/>
                    <a:lumOff val="10000"/>
                  </a:schemeClr>
                </a:solidFill>
                <a:latin typeface="Segoe UI" panose="020B0502040204020203" pitchFamily="34" charset="0"/>
                <a:cs typeface="Segoe UI" panose="020B0502040204020203" pitchFamily="34" charset="0"/>
              </a:rPr>
              <a:t>the ability to query </a:t>
            </a:r>
          </a:p>
          <a:p>
            <a:pPr>
              <a:spcBef>
                <a:spcPts val="1600"/>
              </a:spcBef>
              <a:spcAft>
                <a:spcPts val="0"/>
              </a:spcAft>
            </a:pPr>
            <a:r>
              <a:rPr lang="en-US" sz="1800" dirty="0">
                <a:solidFill>
                  <a:schemeClr val="tx1">
                    <a:lumMod val="90000"/>
                    <a:lumOff val="10000"/>
                  </a:schemeClr>
                </a:solidFill>
                <a:latin typeface="Segoe UI" panose="020B0502040204020203" pitchFamily="34" charset="0"/>
                <a:cs typeface="Segoe UI" panose="020B0502040204020203" pitchFamily="34" charset="0"/>
              </a:rPr>
              <a:t/>
            </a:r>
            <a:br>
              <a:rPr lang="en-US" sz="1800" dirty="0">
                <a:solidFill>
                  <a:schemeClr val="tx1">
                    <a:lumMod val="90000"/>
                    <a:lumOff val="10000"/>
                  </a:schemeClr>
                </a:solidFill>
                <a:latin typeface="Segoe UI" panose="020B0502040204020203" pitchFamily="34" charset="0"/>
                <a:cs typeface="Segoe UI" panose="020B0502040204020203" pitchFamily="34" charset="0"/>
              </a:rPr>
            </a:br>
            <a:r>
              <a:rPr lang="en-US" sz="2800" dirty="0">
                <a:solidFill>
                  <a:schemeClr val="accent1"/>
                </a:solidFill>
                <a:latin typeface="Segoe UI Semilight" panose="020B0402040204020203" pitchFamily="34" charset="0"/>
                <a:cs typeface="Segoe UI Semilight" panose="020B0402040204020203" pitchFamily="34" charset="0"/>
              </a:rPr>
              <a:t>Benefits</a:t>
            </a:r>
          </a:p>
          <a:p>
            <a:pPr>
              <a:spcBef>
                <a:spcPts val="1600"/>
              </a:spcBef>
              <a:spcAft>
                <a:spcPts val="0"/>
              </a:spcAft>
            </a:pPr>
            <a:r>
              <a:rPr lang="en-US" sz="1800" dirty="0">
                <a:ln>
                  <a:solidFill>
                    <a:srgbClr val="FFFFFF">
                      <a:alpha val="0"/>
                    </a:srgbClr>
                  </a:solidFill>
                </a:ln>
                <a:solidFill>
                  <a:schemeClr val="tx1">
                    <a:lumMod val="90000"/>
                    <a:lumOff val="10000"/>
                  </a:schemeClr>
                </a:solidFill>
                <a:latin typeface="Segoe UI" panose="020B0502040204020203" pitchFamily="34" charset="0"/>
                <a:ea typeface="Segoe UI" panose="020B0502040204020203" pitchFamily="34" charset="0"/>
                <a:cs typeface="Segoe UI" panose="020B0502040204020203" pitchFamily="34" charset="0"/>
              </a:rPr>
              <a:t>Cost-effective online cold data</a:t>
            </a:r>
          </a:p>
          <a:p>
            <a:pPr>
              <a:spcBef>
                <a:spcPts val="1600"/>
              </a:spcBef>
              <a:spcAft>
                <a:spcPts val="0"/>
              </a:spcAft>
            </a:pPr>
            <a:r>
              <a:rPr lang="en-US" sz="1800" dirty="0">
                <a:ln>
                  <a:solidFill>
                    <a:srgbClr val="FFFFFF">
                      <a:alpha val="0"/>
                    </a:srgbClr>
                  </a:solidFill>
                </a:ln>
                <a:solidFill>
                  <a:schemeClr val="tx1">
                    <a:lumMod val="90000"/>
                    <a:lumOff val="10000"/>
                  </a:schemeClr>
                </a:solidFill>
                <a:latin typeface="Segoe UI" panose="020B0502040204020203" pitchFamily="34" charset="0"/>
                <a:ea typeface="Segoe UI" panose="020B0502040204020203" pitchFamily="34" charset="0"/>
                <a:cs typeface="Segoe UI" panose="020B0502040204020203" pitchFamily="34" charset="0"/>
              </a:rPr>
              <a:t>Entire table is online and remains queryable from on-premises apps</a:t>
            </a:r>
          </a:p>
          <a:p>
            <a:pPr>
              <a:spcBef>
                <a:spcPts val="1600"/>
              </a:spcBef>
              <a:spcAft>
                <a:spcPts val="0"/>
              </a:spcAft>
            </a:pPr>
            <a:r>
              <a:rPr lang="en-US" sz="1800" dirty="0">
                <a:ln>
                  <a:solidFill>
                    <a:srgbClr val="FFFFFF">
                      <a:alpha val="0"/>
                    </a:srgbClr>
                  </a:solidFill>
                </a:ln>
                <a:solidFill>
                  <a:schemeClr val="tx1">
                    <a:lumMod val="90000"/>
                    <a:lumOff val="10000"/>
                  </a:schemeClr>
                </a:solidFill>
                <a:latin typeface="Segoe UI" panose="020B0502040204020203" pitchFamily="34" charset="0"/>
                <a:ea typeface="Segoe UI" panose="020B0502040204020203" pitchFamily="34" charset="0"/>
                <a:cs typeface="Segoe UI" panose="020B0502040204020203" pitchFamily="34" charset="0"/>
              </a:rPr>
              <a:t>No application changes</a:t>
            </a:r>
          </a:p>
          <a:p>
            <a:pPr>
              <a:spcBef>
                <a:spcPts val="1600"/>
              </a:spcBef>
              <a:spcAft>
                <a:spcPts val="0"/>
              </a:spcAft>
            </a:pPr>
            <a:r>
              <a:rPr lang="en-US" sz="1800" dirty="0">
                <a:ln>
                  <a:solidFill>
                    <a:srgbClr val="FFFFFF">
                      <a:alpha val="0"/>
                    </a:srgbClr>
                  </a:solidFill>
                </a:ln>
                <a:solidFill>
                  <a:schemeClr val="tx1">
                    <a:lumMod val="90000"/>
                    <a:lumOff val="10000"/>
                  </a:schemeClr>
                </a:solidFill>
                <a:latin typeface="Segoe UI" panose="020B0502040204020203" pitchFamily="34" charset="0"/>
                <a:ea typeface="Segoe UI" panose="020B0502040204020203" pitchFamily="34" charset="0"/>
                <a:cs typeface="Segoe UI" panose="020B0502040204020203" pitchFamily="34" charset="0"/>
              </a:rPr>
              <a:t>Supports Always Encrypted and row-level security</a:t>
            </a:r>
          </a:p>
        </p:txBody>
      </p:sp>
      <p:sp>
        <p:nvSpPr>
          <p:cNvPr id="166" name="Title 1"/>
          <p:cNvSpPr txBox="1">
            <a:spLocks/>
          </p:cNvSpPr>
          <p:nvPr/>
        </p:nvSpPr>
        <p:spPr>
          <a:xfrm>
            <a:off x="351240" y="271630"/>
            <a:ext cx="12170418" cy="946413"/>
          </a:xfrm>
          <a:prstGeom prst="rect">
            <a:avLst/>
          </a:prstGeom>
        </p:spPr>
        <p:txBody>
          <a:bodyPr/>
          <a:lstStyle>
            <a:lvl1pPr algn="l" defTabSz="931863" rtl="0" fontAlgn="base">
              <a:lnSpc>
                <a:spcPct val="90000"/>
              </a:lnSpc>
              <a:spcBef>
                <a:spcPct val="0"/>
              </a:spcBef>
              <a:spcAft>
                <a:spcPct val="0"/>
              </a:spcAft>
              <a:defRPr lang="en-US" sz="5400" kern="1200" spc="-102" dirty="0">
                <a:ln w="3175">
                  <a:noFill/>
                </a:ln>
                <a:solidFill>
                  <a:schemeClr val="tx1"/>
                </a:solidFill>
                <a:latin typeface="+mj-lt"/>
                <a:ea typeface="ＭＳ Ｐゴシック" charset="0"/>
                <a:cs typeface="Segoe UI" pitchFamily="34" charset="0"/>
              </a:defRPr>
            </a:lvl1pPr>
            <a:lvl2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2pPr>
            <a:lvl3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3pPr>
            <a:lvl4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4pPr>
            <a:lvl5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5pPr>
            <a:lvl6pPr marL="4572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6pPr>
            <a:lvl7pPr marL="9144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7pPr>
            <a:lvl8pPr marL="13716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8pPr>
            <a:lvl9pPr marL="18288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9pPr>
          </a:lstStyle>
          <a:p>
            <a:r>
              <a:rPr lang="en-US" sz="4000" dirty="0"/>
              <a:t>Stretch SQL Server into Azure</a:t>
            </a:r>
          </a:p>
          <a:p>
            <a:r>
              <a:rPr lang="en-US" sz="3200" dirty="0">
                <a:solidFill>
                  <a:schemeClr val="accent1"/>
                </a:solidFill>
              </a:rPr>
              <a:t>Securely stretch cold tables to Azure with remote query processing</a:t>
            </a:r>
          </a:p>
        </p:txBody>
      </p:sp>
      <p:sp>
        <p:nvSpPr>
          <p:cNvPr id="167" name="Freeform 166"/>
          <p:cNvSpPr>
            <a:spLocks/>
          </p:cNvSpPr>
          <p:nvPr/>
        </p:nvSpPr>
        <p:spPr bwMode="auto">
          <a:xfrm>
            <a:off x="3414517" y="1604140"/>
            <a:ext cx="2578965" cy="1584737"/>
          </a:xfrm>
          <a:custGeom>
            <a:avLst/>
            <a:gdLst>
              <a:gd name="T0" fmla="*/ 860 w 994"/>
              <a:gd name="T1" fmla="*/ 342 h 610"/>
              <a:gd name="T2" fmla="*/ 858 w 994"/>
              <a:gd name="T3" fmla="*/ 342 h 610"/>
              <a:gd name="T4" fmla="*/ 860 w 994"/>
              <a:gd name="T5" fmla="*/ 305 h 610"/>
              <a:gd name="T6" fmla="*/ 555 w 994"/>
              <a:gd name="T7" fmla="*/ 0 h 610"/>
              <a:gd name="T8" fmla="*/ 272 w 994"/>
              <a:gd name="T9" fmla="*/ 193 h 610"/>
              <a:gd name="T10" fmla="*/ 212 w 994"/>
              <a:gd name="T11" fmla="*/ 185 h 610"/>
              <a:gd name="T12" fmla="*/ 0 w 994"/>
              <a:gd name="T13" fmla="*/ 397 h 610"/>
              <a:gd name="T14" fmla="*/ 212 w 994"/>
              <a:gd name="T15" fmla="*/ 610 h 610"/>
              <a:gd name="T16" fmla="*/ 860 w 994"/>
              <a:gd name="T17" fmla="*/ 610 h 610"/>
              <a:gd name="T18" fmla="*/ 994 w 994"/>
              <a:gd name="T19" fmla="*/ 476 h 610"/>
              <a:gd name="T20" fmla="*/ 860 w 994"/>
              <a:gd name="T21" fmla="*/ 342 h 6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94" h="610">
                <a:moveTo>
                  <a:pt x="860" y="342"/>
                </a:moveTo>
                <a:cubicBezTo>
                  <a:pt x="859" y="342"/>
                  <a:pt x="858" y="342"/>
                  <a:pt x="858" y="342"/>
                </a:cubicBezTo>
                <a:cubicBezTo>
                  <a:pt x="859" y="330"/>
                  <a:pt x="860" y="318"/>
                  <a:pt x="860" y="305"/>
                </a:cubicBezTo>
                <a:cubicBezTo>
                  <a:pt x="860" y="137"/>
                  <a:pt x="723" y="0"/>
                  <a:pt x="555" y="0"/>
                </a:cubicBezTo>
                <a:cubicBezTo>
                  <a:pt x="426" y="0"/>
                  <a:pt x="316" y="80"/>
                  <a:pt x="272" y="193"/>
                </a:cubicBezTo>
                <a:cubicBezTo>
                  <a:pt x="253" y="188"/>
                  <a:pt x="233" y="185"/>
                  <a:pt x="212" y="185"/>
                </a:cubicBezTo>
                <a:cubicBezTo>
                  <a:pt x="95" y="185"/>
                  <a:pt x="0" y="280"/>
                  <a:pt x="0" y="397"/>
                </a:cubicBezTo>
                <a:cubicBezTo>
                  <a:pt x="0" y="515"/>
                  <a:pt x="95" y="610"/>
                  <a:pt x="212" y="610"/>
                </a:cubicBezTo>
                <a:cubicBezTo>
                  <a:pt x="860" y="610"/>
                  <a:pt x="860" y="610"/>
                  <a:pt x="860" y="610"/>
                </a:cubicBezTo>
                <a:cubicBezTo>
                  <a:pt x="934" y="610"/>
                  <a:pt x="994" y="550"/>
                  <a:pt x="994" y="476"/>
                </a:cubicBezTo>
                <a:cubicBezTo>
                  <a:pt x="994" y="402"/>
                  <a:pt x="934" y="342"/>
                  <a:pt x="860" y="342"/>
                </a:cubicBezTo>
                <a:close/>
              </a:path>
            </a:pathLst>
          </a:custGeom>
          <a:solidFill>
            <a:srgbClr val="C3E2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14" tIns="45706" rIns="91414" bIns="45706" numCol="1" anchor="t" anchorCtr="0" compatLnSpc="1">
            <a:prstTxWarp prst="textNoShape">
              <a:avLst/>
            </a:prstTxWarp>
          </a:bodyPr>
          <a:lstStyle>
            <a:defPPr>
              <a:defRPr lang="en-US"/>
            </a:defPPr>
            <a:lvl1pPr algn="l" defTabSz="931863" rtl="0" fontAlgn="base">
              <a:spcBef>
                <a:spcPct val="0"/>
              </a:spcBef>
              <a:spcAft>
                <a:spcPct val="0"/>
              </a:spcAft>
              <a:defRPr sz="2400" kern="1200">
                <a:solidFill>
                  <a:schemeClr val="tx1"/>
                </a:solidFill>
                <a:latin typeface="Segoe UI" charset="0"/>
                <a:ea typeface="MS PGothic" charset="0"/>
                <a:cs typeface="MS PGothic" charset="0"/>
              </a:defRPr>
            </a:lvl1pPr>
            <a:lvl2pPr marL="465138" indent="-7938" algn="l" defTabSz="931863" rtl="0" fontAlgn="base">
              <a:spcBef>
                <a:spcPct val="0"/>
              </a:spcBef>
              <a:spcAft>
                <a:spcPct val="0"/>
              </a:spcAft>
              <a:defRPr sz="2400" kern="1200">
                <a:solidFill>
                  <a:schemeClr val="tx1"/>
                </a:solidFill>
                <a:latin typeface="Segoe UI" charset="0"/>
                <a:ea typeface="MS PGothic" charset="0"/>
                <a:cs typeface="MS PGothic" charset="0"/>
              </a:defRPr>
            </a:lvl2pPr>
            <a:lvl3pPr marL="931863" indent="-17463" algn="l" defTabSz="931863" rtl="0" fontAlgn="base">
              <a:spcBef>
                <a:spcPct val="0"/>
              </a:spcBef>
              <a:spcAft>
                <a:spcPct val="0"/>
              </a:spcAft>
              <a:defRPr sz="2400" kern="1200">
                <a:solidFill>
                  <a:schemeClr val="tx1"/>
                </a:solidFill>
                <a:latin typeface="Segoe UI" charset="0"/>
                <a:ea typeface="MS PGothic" charset="0"/>
                <a:cs typeface="MS PGothic" charset="0"/>
              </a:defRPr>
            </a:lvl3pPr>
            <a:lvl4pPr marL="1398588" indent="-26988" algn="l" defTabSz="931863" rtl="0" fontAlgn="base">
              <a:spcBef>
                <a:spcPct val="0"/>
              </a:spcBef>
              <a:spcAft>
                <a:spcPct val="0"/>
              </a:spcAft>
              <a:defRPr sz="2400" kern="1200">
                <a:solidFill>
                  <a:schemeClr val="tx1"/>
                </a:solidFill>
                <a:latin typeface="Segoe UI" charset="0"/>
                <a:ea typeface="MS PGothic" charset="0"/>
                <a:cs typeface="MS PGothic" charset="0"/>
              </a:defRPr>
            </a:lvl4pPr>
            <a:lvl5pPr marL="1865313" indent="-36513" algn="l" defTabSz="931863" rtl="0" fontAlgn="base">
              <a:spcBef>
                <a:spcPct val="0"/>
              </a:spcBef>
              <a:spcAft>
                <a:spcPct val="0"/>
              </a:spcAft>
              <a:defRPr sz="2400" kern="1200">
                <a:solidFill>
                  <a:schemeClr val="tx1"/>
                </a:solidFill>
                <a:latin typeface="Segoe UI" charset="0"/>
                <a:ea typeface="MS PGothic" charset="0"/>
                <a:cs typeface="MS PGothic" charset="0"/>
              </a:defRPr>
            </a:lvl5pPr>
            <a:lvl6pPr marL="2286000" algn="l" defTabSz="457200" rtl="0" eaLnBrk="1" latinLnBrk="0" hangingPunct="1">
              <a:defRPr sz="2400" kern="1200">
                <a:solidFill>
                  <a:schemeClr val="tx1"/>
                </a:solidFill>
                <a:latin typeface="Segoe UI" charset="0"/>
                <a:ea typeface="MS PGothic" charset="0"/>
                <a:cs typeface="MS PGothic" charset="0"/>
              </a:defRPr>
            </a:lvl6pPr>
            <a:lvl7pPr marL="2743200" algn="l" defTabSz="457200" rtl="0" eaLnBrk="1" latinLnBrk="0" hangingPunct="1">
              <a:defRPr sz="2400" kern="1200">
                <a:solidFill>
                  <a:schemeClr val="tx1"/>
                </a:solidFill>
                <a:latin typeface="Segoe UI" charset="0"/>
                <a:ea typeface="MS PGothic" charset="0"/>
                <a:cs typeface="MS PGothic" charset="0"/>
              </a:defRPr>
            </a:lvl7pPr>
            <a:lvl8pPr marL="3200400" algn="l" defTabSz="457200" rtl="0" eaLnBrk="1" latinLnBrk="0" hangingPunct="1">
              <a:defRPr sz="2400" kern="1200">
                <a:solidFill>
                  <a:schemeClr val="tx1"/>
                </a:solidFill>
                <a:latin typeface="Segoe UI" charset="0"/>
                <a:ea typeface="MS PGothic" charset="0"/>
                <a:cs typeface="MS PGothic" charset="0"/>
              </a:defRPr>
            </a:lvl8pPr>
            <a:lvl9pPr marL="3657600" algn="l" defTabSz="457200" rtl="0" eaLnBrk="1" latinLnBrk="0" hangingPunct="1">
              <a:defRPr sz="2400" kern="1200">
                <a:solidFill>
                  <a:schemeClr val="tx1"/>
                </a:solidFill>
                <a:latin typeface="Segoe UI" charset="0"/>
                <a:ea typeface="MS PGothic" charset="0"/>
                <a:cs typeface="MS PGothic" charset="0"/>
              </a:defRPr>
            </a:lvl9pPr>
          </a:lstStyle>
          <a:p>
            <a:endParaRPr lang="en-US" sz="1198" dirty="0">
              <a:solidFill>
                <a:srgbClr val="000000"/>
              </a:solidFill>
            </a:endParaRPr>
          </a:p>
        </p:txBody>
      </p:sp>
      <p:sp>
        <p:nvSpPr>
          <p:cNvPr id="168" name="Freeform 167"/>
          <p:cNvSpPr>
            <a:spLocks/>
          </p:cNvSpPr>
          <p:nvPr/>
        </p:nvSpPr>
        <p:spPr bwMode="auto">
          <a:xfrm>
            <a:off x="4198532" y="2602853"/>
            <a:ext cx="2296866" cy="986088"/>
          </a:xfrm>
          <a:custGeom>
            <a:avLst/>
            <a:gdLst>
              <a:gd name="T0" fmla="*/ 951 w 1004"/>
              <a:gd name="T1" fmla="*/ 296 h 454"/>
              <a:gd name="T2" fmla="*/ 809 w 1004"/>
              <a:gd name="T3" fmla="*/ 168 h 454"/>
              <a:gd name="T4" fmla="*/ 730 w 1004"/>
              <a:gd name="T5" fmla="*/ 191 h 454"/>
              <a:gd name="T6" fmla="*/ 506 w 1004"/>
              <a:gd name="T7" fmla="*/ 0 h 454"/>
              <a:gd name="T8" fmla="*/ 286 w 1004"/>
              <a:gd name="T9" fmla="*/ 169 h 454"/>
              <a:gd name="T10" fmla="*/ 266 w 1004"/>
              <a:gd name="T11" fmla="*/ 168 h 454"/>
              <a:gd name="T12" fmla="*/ 133 w 1004"/>
              <a:gd name="T13" fmla="*/ 256 h 454"/>
              <a:gd name="T14" fmla="*/ 102 w 1004"/>
              <a:gd name="T15" fmla="*/ 251 h 454"/>
              <a:gd name="T16" fmla="*/ 0 w 1004"/>
              <a:gd name="T17" fmla="*/ 353 h 454"/>
              <a:gd name="T18" fmla="*/ 102 w 1004"/>
              <a:gd name="T19" fmla="*/ 454 h 454"/>
              <a:gd name="T20" fmla="*/ 921 w 1004"/>
              <a:gd name="T21" fmla="*/ 454 h 454"/>
              <a:gd name="T22" fmla="*/ 1004 w 1004"/>
              <a:gd name="T23" fmla="*/ 372 h 454"/>
              <a:gd name="T24" fmla="*/ 951 w 1004"/>
              <a:gd name="T25" fmla="*/ 296 h 4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04" h="454">
                <a:moveTo>
                  <a:pt x="951" y="296"/>
                </a:moveTo>
                <a:cubicBezTo>
                  <a:pt x="944" y="224"/>
                  <a:pt x="883" y="168"/>
                  <a:pt x="809" y="168"/>
                </a:cubicBezTo>
                <a:cubicBezTo>
                  <a:pt x="780" y="168"/>
                  <a:pt x="753" y="176"/>
                  <a:pt x="730" y="191"/>
                </a:cubicBezTo>
                <a:cubicBezTo>
                  <a:pt x="713" y="83"/>
                  <a:pt x="619" y="0"/>
                  <a:pt x="506" y="0"/>
                </a:cubicBezTo>
                <a:cubicBezTo>
                  <a:pt x="401" y="0"/>
                  <a:pt x="312" y="72"/>
                  <a:pt x="286" y="169"/>
                </a:cubicBezTo>
                <a:cubicBezTo>
                  <a:pt x="280" y="168"/>
                  <a:pt x="273" y="168"/>
                  <a:pt x="266" y="168"/>
                </a:cubicBezTo>
                <a:cubicBezTo>
                  <a:pt x="206" y="168"/>
                  <a:pt x="155" y="204"/>
                  <a:pt x="133" y="256"/>
                </a:cubicBezTo>
                <a:cubicBezTo>
                  <a:pt x="123" y="253"/>
                  <a:pt x="113" y="251"/>
                  <a:pt x="102" y="251"/>
                </a:cubicBezTo>
                <a:cubicBezTo>
                  <a:pt x="45" y="251"/>
                  <a:pt x="0" y="297"/>
                  <a:pt x="0" y="353"/>
                </a:cubicBezTo>
                <a:cubicBezTo>
                  <a:pt x="0" y="409"/>
                  <a:pt x="45" y="454"/>
                  <a:pt x="102" y="454"/>
                </a:cubicBezTo>
                <a:cubicBezTo>
                  <a:pt x="921" y="454"/>
                  <a:pt x="921" y="454"/>
                  <a:pt x="921" y="454"/>
                </a:cubicBezTo>
                <a:cubicBezTo>
                  <a:pt x="967" y="454"/>
                  <a:pt x="1004" y="417"/>
                  <a:pt x="1004" y="372"/>
                </a:cubicBezTo>
                <a:cubicBezTo>
                  <a:pt x="1004" y="337"/>
                  <a:pt x="982" y="308"/>
                  <a:pt x="951" y="296"/>
                </a:cubicBezTo>
                <a:close/>
              </a:path>
            </a:pathLst>
          </a:custGeom>
          <a:solidFill>
            <a:schemeClr val="accent1">
              <a:lumMod val="40000"/>
              <a:lumOff val="60000"/>
            </a:schemeClr>
          </a:solidFill>
          <a:ln>
            <a:noFill/>
          </a:ln>
          <a:extLst/>
        </p:spPr>
        <p:txBody>
          <a:bodyPr vert="horz" wrap="square" lIns="91414" tIns="45706" rIns="91414" bIns="45706" numCol="1" anchor="t" anchorCtr="0" compatLnSpc="1">
            <a:prstTxWarp prst="textNoShape">
              <a:avLst/>
            </a:prstTxWarp>
          </a:bodyPr>
          <a:lstStyle>
            <a:defPPr>
              <a:defRPr lang="en-US"/>
            </a:defPPr>
            <a:lvl1pPr algn="l" defTabSz="931863" rtl="0" fontAlgn="base">
              <a:spcBef>
                <a:spcPct val="0"/>
              </a:spcBef>
              <a:spcAft>
                <a:spcPct val="0"/>
              </a:spcAft>
              <a:defRPr sz="2400" kern="1200">
                <a:solidFill>
                  <a:schemeClr val="tx1"/>
                </a:solidFill>
                <a:latin typeface="Segoe UI" charset="0"/>
                <a:ea typeface="MS PGothic" charset="0"/>
                <a:cs typeface="MS PGothic" charset="0"/>
              </a:defRPr>
            </a:lvl1pPr>
            <a:lvl2pPr marL="465138" indent="-7938" algn="l" defTabSz="931863" rtl="0" fontAlgn="base">
              <a:spcBef>
                <a:spcPct val="0"/>
              </a:spcBef>
              <a:spcAft>
                <a:spcPct val="0"/>
              </a:spcAft>
              <a:defRPr sz="2400" kern="1200">
                <a:solidFill>
                  <a:schemeClr val="tx1"/>
                </a:solidFill>
                <a:latin typeface="Segoe UI" charset="0"/>
                <a:ea typeface="MS PGothic" charset="0"/>
                <a:cs typeface="MS PGothic" charset="0"/>
              </a:defRPr>
            </a:lvl2pPr>
            <a:lvl3pPr marL="931863" indent="-17463" algn="l" defTabSz="931863" rtl="0" fontAlgn="base">
              <a:spcBef>
                <a:spcPct val="0"/>
              </a:spcBef>
              <a:spcAft>
                <a:spcPct val="0"/>
              </a:spcAft>
              <a:defRPr sz="2400" kern="1200">
                <a:solidFill>
                  <a:schemeClr val="tx1"/>
                </a:solidFill>
                <a:latin typeface="Segoe UI" charset="0"/>
                <a:ea typeface="MS PGothic" charset="0"/>
                <a:cs typeface="MS PGothic" charset="0"/>
              </a:defRPr>
            </a:lvl3pPr>
            <a:lvl4pPr marL="1398588" indent="-26988" algn="l" defTabSz="931863" rtl="0" fontAlgn="base">
              <a:spcBef>
                <a:spcPct val="0"/>
              </a:spcBef>
              <a:spcAft>
                <a:spcPct val="0"/>
              </a:spcAft>
              <a:defRPr sz="2400" kern="1200">
                <a:solidFill>
                  <a:schemeClr val="tx1"/>
                </a:solidFill>
                <a:latin typeface="Segoe UI" charset="0"/>
                <a:ea typeface="MS PGothic" charset="0"/>
                <a:cs typeface="MS PGothic" charset="0"/>
              </a:defRPr>
            </a:lvl4pPr>
            <a:lvl5pPr marL="1865313" indent="-36513" algn="l" defTabSz="931863" rtl="0" fontAlgn="base">
              <a:spcBef>
                <a:spcPct val="0"/>
              </a:spcBef>
              <a:spcAft>
                <a:spcPct val="0"/>
              </a:spcAft>
              <a:defRPr sz="2400" kern="1200">
                <a:solidFill>
                  <a:schemeClr val="tx1"/>
                </a:solidFill>
                <a:latin typeface="Segoe UI" charset="0"/>
                <a:ea typeface="MS PGothic" charset="0"/>
                <a:cs typeface="MS PGothic" charset="0"/>
              </a:defRPr>
            </a:lvl5pPr>
            <a:lvl6pPr marL="2286000" algn="l" defTabSz="457200" rtl="0" eaLnBrk="1" latinLnBrk="0" hangingPunct="1">
              <a:defRPr sz="2400" kern="1200">
                <a:solidFill>
                  <a:schemeClr val="tx1"/>
                </a:solidFill>
                <a:latin typeface="Segoe UI" charset="0"/>
                <a:ea typeface="MS PGothic" charset="0"/>
                <a:cs typeface="MS PGothic" charset="0"/>
              </a:defRPr>
            </a:lvl6pPr>
            <a:lvl7pPr marL="2743200" algn="l" defTabSz="457200" rtl="0" eaLnBrk="1" latinLnBrk="0" hangingPunct="1">
              <a:defRPr sz="2400" kern="1200">
                <a:solidFill>
                  <a:schemeClr val="tx1"/>
                </a:solidFill>
                <a:latin typeface="Segoe UI" charset="0"/>
                <a:ea typeface="MS PGothic" charset="0"/>
                <a:cs typeface="MS PGothic" charset="0"/>
              </a:defRPr>
            </a:lvl7pPr>
            <a:lvl8pPr marL="3200400" algn="l" defTabSz="457200" rtl="0" eaLnBrk="1" latinLnBrk="0" hangingPunct="1">
              <a:defRPr sz="2400" kern="1200">
                <a:solidFill>
                  <a:schemeClr val="tx1"/>
                </a:solidFill>
                <a:latin typeface="Segoe UI" charset="0"/>
                <a:ea typeface="MS PGothic" charset="0"/>
                <a:cs typeface="MS PGothic" charset="0"/>
              </a:defRPr>
            </a:lvl8pPr>
            <a:lvl9pPr marL="3657600" algn="l" defTabSz="457200" rtl="0" eaLnBrk="1" latinLnBrk="0" hangingPunct="1">
              <a:defRPr sz="2400" kern="1200">
                <a:solidFill>
                  <a:schemeClr val="tx1"/>
                </a:solidFill>
                <a:latin typeface="Segoe UI" charset="0"/>
                <a:ea typeface="MS PGothic" charset="0"/>
                <a:cs typeface="MS PGothic" charset="0"/>
              </a:defRPr>
            </a:lvl9pPr>
          </a:lstStyle>
          <a:p>
            <a:endParaRPr lang="en-US" sz="1198" dirty="0">
              <a:solidFill>
                <a:srgbClr val="000000"/>
              </a:solidFill>
            </a:endParaRPr>
          </a:p>
        </p:txBody>
      </p:sp>
      <p:grpSp>
        <p:nvGrpSpPr>
          <p:cNvPr id="169" name="Group 168"/>
          <p:cNvGrpSpPr/>
          <p:nvPr/>
        </p:nvGrpSpPr>
        <p:grpSpPr>
          <a:xfrm>
            <a:off x="2987423" y="4447328"/>
            <a:ext cx="1466782" cy="1935594"/>
            <a:chOff x="1117600" y="1585061"/>
            <a:chExt cx="2881661" cy="3802696"/>
          </a:xfrm>
        </p:grpSpPr>
        <p:pic>
          <p:nvPicPr>
            <p:cNvPr id="170" name="Picture 169"/>
            <p:cNvPicPr>
              <a:picLocks noChangeAspect="1"/>
            </p:cNvPicPr>
            <p:nvPr/>
          </p:nvPicPr>
          <p:blipFill>
            <a:blip r:embed="rId7"/>
            <a:stretch>
              <a:fillRect/>
            </a:stretch>
          </p:blipFill>
          <p:spPr>
            <a:xfrm>
              <a:off x="1117600" y="1585061"/>
              <a:ext cx="2881661" cy="3802696"/>
            </a:xfrm>
            <a:prstGeom prst="rect">
              <a:avLst/>
            </a:prstGeom>
          </p:spPr>
        </p:pic>
        <p:sp>
          <p:nvSpPr>
            <p:cNvPr id="172" name="TextBox 171"/>
            <p:cNvSpPr txBox="1"/>
            <p:nvPr/>
          </p:nvSpPr>
          <p:spPr>
            <a:xfrm>
              <a:off x="1450896" y="3065273"/>
              <a:ext cx="2165516" cy="1958022"/>
            </a:xfrm>
            <a:prstGeom prst="rect">
              <a:avLst/>
            </a:prstGeom>
            <a:noFill/>
          </p:spPr>
          <p:txBody>
            <a:bodyPr wrap="none" rtlCol="0">
              <a:spAutoFit/>
            </a:bodyPr>
            <a:lstStyle/>
            <a:p>
              <a:pPr algn="ctr" defTabSz="914224" fontAlgn="base">
                <a:lnSpc>
                  <a:spcPts val="2300"/>
                </a:lnSpc>
                <a:spcBef>
                  <a:spcPct val="0"/>
                </a:spcBef>
                <a:spcAft>
                  <a:spcPct val="0"/>
                </a:spcAft>
              </a:pPr>
              <a:r>
                <a:rPr lang="en-US" b="1" dirty="0">
                  <a:solidFill>
                    <a:srgbClr val="FFFFFF"/>
                  </a:solidFill>
                  <a:ea typeface="MS PGothic" charset="0"/>
                </a:rPr>
                <a:t>SQL</a:t>
              </a:r>
            </a:p>
            <a:p>
              <a:pPr algn="ctr" defTabSz="914224" fontAlgn="base">
                <a:lnSpc>
                  <a:spcPts val="2300"/>
                </a:lnSpc>
                <a:spcBef>
                  <a:spcPct val="0"/>
                </a:spcBef>
                <a:spcAft>
                  <a:spcPct val="0"/>
                </a:spcAft>
              </a:pPr>
              <a:r>
                <a:rPr lang="en-US" b="1" dirty="0">
                  <a:solidFill>
                    <a:srgbClr val="FFFFFF"/>
                  </a:solidFill>
                  <a:ea typeface="MS PGothic" charset="0"/>
                </a:rPr>
                <a:t>SERVER </a:t>
              </a:r>
            </a:p>
            <a:p>
              <a:pPr algn="ctr" defTabSz="914224" fontAlgn="base">
                <a:lnSpc>
                  <a:spcPts val="2300"/>
                </a:lnSpc>
                <a:spcBef>
                  <a:spcPct val="0"/>
                </a:spcBef>
                <a:spcAft>
                  <a:spcPct val="0"/>
                </a:spcAft>
              </a:pPr>
              <a:r>
                <a:rPr lang="en-US" b="1" dirty="0">
                  <a:solidFill>
                    <a:srgbClr val="FFFFFF"/>
                  </a:solidFill>
                  <a:ea typeface="MS PGothic" charset="0"/>
                </a:rPr>
                <a:t>2016</a:t>
              </a:r>
            </a:p>
          </p:txBody>
        </p:sp>
      </p:grpSp>
      <p:pic>
        <p:nvPicPr>
          <p:cNvPr id="173" name="Picture 172"/>
          <p:cNvPicPr>
            <a:picLocks noChangeAspect="1"/>
          </p:cNvPicPr>
          <p:nvPr/>
        </p:nvPicPr>
        <p:blipFill>
          <a:blip r:embed="rId8"/>
          <a:stretch>
            <a:fillRect/>
          </a:stretch>
        </p:blipFill>
        <p:spPr>
          <a:xfrm>
            <a:off x="962692" y="4308572"/>
            <a:ext cx="1854882" cy="1612507"/>
          </a:xfrm>
          <a:prstGeom prst="rect">
            <a:avLst/>
          </a:prstGeom>
        </p:spPr>
      </p:pic>
      <p:pic>
        <p:nvPicPr>
          <p:cNvPr id="175" name="Picture 174"/>
          <p:cNvPicPr>
            <a:picLocks noChangeAspect="1"/>
          </p:cNvPicPr>
          <p:nvPr/>
        </p:nvPicPr>
        <p:blipFill>
          <a:blip r:embed="rId9"/>
          <a:stretch>
            <a:fillRect/>
          </a:stretch>
        </p:blipFill>
        <p:spPr>
          <a:xfrm>
            <a:off x="1062732" y="5412470"/>
            <a:ext cx="385178" cy="283035"/>
          </a:xfrm>
          <a:prstGeom prst="rect">
            <a:avLst/>
          </a:prstGeom>
        </p:spPr>
      </p:pic>
      <p:pic>
        <p:nvPicPr>
          <p:cNvPr id="176" name="Picture 175"/>
          <p:cNvPicPr>
            <a:picLocks noChangeAspect="1"/>
          </p:cNvPicPr>
          <p:nvPr/>
        </p:nvPicPr>
        <p:blipFill>
          <a:blip r:embed="rId10"/>
          <a:stretch>
            <a:fillRect/>
          </a:stretch>
        </p:blipFill>
        <p:spPr>
          <a:xfrm>
            <a:off x="5134572" y="4895218"/>
            <a:ext cx="1206329" cy="1203954"/>
          </a:xfrm>
          <a:prstGeom prst="rect">
            <a:avLst/>
          </a:prstGeom>
        </p:spPr>
      </p:pic>
      <p:cxnSp>
        <p:nvCxnSpPr>
          <p:cNvPr id="177" name="Straight Arrow Connector 176"/>
          <p:cNvCxnSpPr>
            <a:stCxn id="176" idx="1"/>
          </p:cNvCxnSpPr>
          <p:nvPr/>
        </p:nvCxnSpPr>
        <p:spPr>
          <a:xfrm flipH="1">
            <a:off x="4454206" y="5497195"/>
            <a:ext cx="680367" cy="0"/>
          </a:xfrm>
          <a:prstGeom prst="straightConnector1">
            <a:avLst/>
          </a:prstGeom>
          <a:noFill/>
          <a:ln w="57150" cap="flat" cmpd="sng" algn="ctr">
            <a:solidFill>
              <a:srgbClr val="00B0F0"/>
            </a:solidFill>
            <a:prstDash val="solid"/>
            <a:miter lim="800000"/>
            <a:headEnd type="oval" w="med" len="med"/>
            <a:tailEnd type="triangle" w="med" len="med"/>
          </a:ln>
          <a:effectLst/>
        </p:spPr>
      </p:cxnSp>
      <p:cxnSp>
        <p:nvCxnSpPr>
          <p:cNvPr id="187" name="Straight Arrow Connector 186"/>
          <p:cNvCxnSpPr/>
          <p:nvPr/>
        </p:nvCxnSpPr>
        <p:spPr>
          <a:xfrm flipH="1">
            <a:off x="1799979" y="5497194"/>
            <a:ext cx="1207607" cy="0"/>
          </a:xfrm>
          <a:prstGeom prst="straightConnector1">
            <a:avLst/>
          </a:prstGeom>
          <a:noFill/>
          <a:ln w="57150" cap="flat" cmpd="sng" algn="ctr">
            <a:solidFill>
              <a:srgbClr val="00B0F0"/>
            </a:solidFill>
            <a:prstDash val="solid"/>
            <a:miter lim="800000"/>
            <a:headEnd type="oval"/>
            <a:tailEnd type="none"/>
          </a:ln>
          <a:effectLst/>
        </p:spPr>
      </p:cxnSp>
      <p:cxnSp>
        <p:nvCxnSpPr>
          <p:cNvPr id="188" name="Straight Arrow Connector 187"/>
          <p:cNvCxnSpPr>
            <a:stCxn id="217" idx="2"/>
          </p:cNvCxnSpPr>
          <p:nvPr/>
        </p:nvCxnSpPr>
        <p:spPr>
          <a:xfrm flipH="1">
            <a:off x="1801258" y="3548966"/>
            <a:ext cx="10503" cy="1976904"/>
          </a:xfrm>
          <a:prstGeom prst="straightConnector1">
            <a:avLst/>
          </a:prstGeom>
          <a:noFill/>
          <a:ln w="57150" cap="flat" cmpd="sng" algn="ctr">
            <a:solidFill>
              <a:srgbClr val="00B0F0"/>
            </a:solidFill>
            <a:prstDash val="solid"/>
            <a:miter lim="800000"/>
            <a:headEnd type="oval"/>
            <a:tailEnd type="none"/>
          </a:ln>
          <a:effectLst/>
        </p:spPr>
      </p:cxnSp>
      <p:pic>
        <p:nvPicPr>
          <p:cNvPr id="189" name="Picture 188"/>
          <p:cNvPicPr>
            <a:picLocks noChangeAspect="1"/>
          </p:cNvPicPr>
          <p:nvPr/>
        </p:nvPicPr>
        <p:blipFill>
          <a:blip r:embed="rId11"/>
          <a:stretch>
            <a:fillRect/>
          </a:stretch>
        </p:blipFill>
        <p:spPr>
          <a:xfrm>
            <a:off x="952158" y="2056501"/>
            <a:ext cx="1708701" cy="3881596"/>
          </a:xfrm>
          <a:prstGeom prst="rect">
            <a:avLst/>
          </a:prstGeom>
        </p:spPr>
      </p:pic>
      <p:pic>
        <p:nvPicPr>
          <p:cNvPr id="190" name="Picture 189"/>
          <p:cNvPicPr>
            <a:picLocks noChangeAspect="1"/>
          </p:cNvPicPr>
          <p:nvPr/>
        </p:nvPicPr>
        <p:blipFill>
          <a:blip r:embed="rId12"/>
          <a:stretch>
            <a:fillRect/>
          </a:stretch>
        </p:blipFill>
        <p:spPr>
          <a:xfrm>
            <a:off x="962691" y="4387791"/>
            <a:ext cx="1698137" cy="1522596"/>
          </a:xfrm>
          <a:prstGeom prst="rect">
            <a:avLst/>
          </a:prstGeom>
        </p:spPr>
      </p:pic>
      <p:cxnSp>
        <p:nvCxnSpPr>
          <p:cNvPr id="191" name="Straight Arrow Connector 190"/>
          <p:cNvCxnSpPr/>
          <p:nvPr/>
        </p:nvCxnSpPr>
        <p:spPr>
          <a:xfrm flipH="1" flipV="1">
            <a:off x="2650326" y="5497196"/>
            <a:ext cx="337097" cy="1"/>
          </a:xfrm>
          <a:prstGeom prst="straightConnector1">
            <a:avLst/>
          </a:prstGeom>
          <a:noFill/>
          <a:ln w="57150" cap="flat" cmpd="sng" algn="ctr">
            <a:solidFill>
              <a:srgbClr val="00B0F0"/>
            </a:solidFill>
            <a:prstDash val="solid"/>
            <a:miter lim="800000"/>
            <a:headEnd type="oval" w="med" len="med"/>
            <a:tailEnd type="oval" w="med" len="med"/>
          </a:ln>
          <a:effectLst/>
        </p:spPr>
      </p:cxnSp>
      <p:sp>
        <p:nvSpPr>
          <p:cNvPr id="192" name="AutoShape 8"/>
          <p:cNvSpPr>
            <a:spLocks noChangeAspect="1" noChangeArrowheads="1" noTextEdit="1"/>
          </p:cNvSpPr>
          <p:nvPr/>
        </p:nvSpPr>
        <p:spPr bwMode="auto">
          <a:xfrm>
            <a:off x="2495550" y="1747838"/>
            <a:ext cx="1417638" cy="1870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931863" fontAlgn="base">
              <a:spcBef>
                <a:spcPct val="0"/>
              </a:spcBef>
              <a:spcAft>
                <a:spcPct val="0"/>
              </a:spcAft>
            </a:pPr>
            <a:endParaRPr lang="en-US" sz="2400" dirty="0">
              <a:solidFill>
                <a:srgbClr val="000000"/>
              </a:solidFill>
              <a:ea typeface="MS PGothic" charset="0"/>
            </a:endParaRPr>
          </a:p>
        </p:txBody>
      </p:sp>
      <p:sp>
        <p:nvSpPr>
          <p:cNvPr id="196" name="Freeform 10"/>
          <p:cNvSpPr>
            <a:spLocks/>
          </p:cNvSpPr>
          <p:nvPr/>
        </p:nvSpPr>
        <p:spPr bwMode="auto">
          <a:xfrm>
            <a:off x="2495550" y="1995488"/>
            <a:ext cx="711200" cy="1617663"/>
          </a:xfrm>
          <a:custGeom>
            <a:avLst/>
            <a:gdLst>
              <a:gd name="T0" fmla="*/ 0 w 134"/>
              <a:gd name="T1" fmla="*/ 0 h 306"/>
              <a:gd name="T2" fmla="*/ 0 w 134"/>
              <a:gd name="T3" fmla="*/ 257 h 306"/>
              <a:gd name="T4" fmla="*/ 134 w 134"/>
              <a:gd name="T5" fmla="*/ 306 h 306"/>
              <a:gd name="T6" fmla="*/ 134 w 134"/>
              <a:gd name="T7" fmla="*/ 0 h 306"/>
              <a:gd name="T8" fmla="*/ 0 w 134"/>
              <a:gd name="T9" fmla="*/ 0 h 306"/>
            </a:gdLst>
            <a:ahLst/>
            <a:cxnLst>
              <a:cxn ang="0">
                <a:pos x="T0" y="T1"/>
              </a:cxn>
              <a:cxn ang="0">
                <a:pos x="T2" y="T3"/>
              </a:cxn>
              <a:cxn ang="0">
                <a:pos x="T4" y="T5"/>
              </a:cxn>
              <a:cxn ang="0">
                <a:pos x="T6" y="T7"/>
              </a:cxn>
              <a:cxn ang="0">
                <a:pos x="T8" y="T9"/>
              </a:cxn>
            </a:cxnLst>
            <a:rect l="0" t="0" r="r" b="b"/>
            <a:pathLst>
              <a:path w="134" h="306">
                <a:moveTo>
                  <a:pt x="0" y="0"/>
                </a:moveTo>
                <a:cubicBezTo>
                  <a:pt x="0" y="257"/>
                  <a:pt x="0" y="257"/>
                  <a:pt x="0" y="257"/>
                </a:cubicBezTo>
                <a:cubicBezTo>
                  <a:pt x="0" y="284"/>
                  <a:pt x="60" y="306"/>
                  <a:pt x="134" y="306"/>
                </a:cubicBezTo>
                <a:cubicBezTo>
                  <a:pt x="134" y="0"/>
                  <a:pt x="134" y="0"/>
                  <a:pt x="134" y="0"/>
                </a:cubicBezTo>
                <a:lnTo>
                  <a:pt x="0" y="0"/>
                </a:lnTo>
                <a:close/>
              </a:path>
            </a:pathLst>
          </a:custGeom>
          <a:solidFill>
            <a:srgbClr val="00BC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863" fontAlgn="base">
              <a:spcBef>
                <a:spcPct val="0"/>
              </a:spcBef>
              <a:spcAft>
                <a:spcPct val="0"/>
              </a:spcAft>
            </a:pPr>
            <a:endParaRPr lang="en-US" sz="2400" dirty="0">
              <a:solidFill>
                <a:srgbClr val="000000"/>
              </a:solidFill>
              <a:ea typeface="MS PGothic" charset="0"/>
            </a:endParaRPr>
          </a:p>
        </p:txBody>
      </p:sp>
      <p:sp>
        <p:nvSpPr>
          <p:cNvPr id="197" name="Freeform 11"/>
          <p:cNvSpPr>
            <a:spLocks/>
          </p:cNvSpPr>
          <p:nvPr/>
        </p:nvSpPr>
        <p:spPr bwMode="auto">
          <a:xfrm>
            <a:off x="3197225" y="1995488"/>
            <a:ext cx="715963" cy="1617663"/>
          </a:xfrm>
          <a:custGeom>
            <a:avLst/>
            <a:gdLst>
              <a:gd name="T0" fmla="*/ 0 w 135"/>
              <a:gd name="T1" fmla="*/ 306 h 306"/>
              <a:gd name="T2" fmla="*/ 2 w 135"/>
              <a:gd name="T3" fmla="*/ 306 h 306"/>
              <a:gd name="T4" fmla="*/ 135 w 135"/>
              <a:gd name="T5" fmla="*/ 257 h 306"/>
              <a:gd name="T6" fmla="*/ 135 w 135"/>
              <a:gd name="T7" fmla="*/ 0 h 306"/>
              <a:gd name="T8" fmla="*/ 0 w 135"/>
              <a:gd name="T9" fmla="*/ 0 h 306"/>
              <a:gd name="T10" fmla="*/ 0 w 135"/>
              <a:gd name="T11" fmla="*/ 306 h 306"/>
            </a:gdLst>
            <a:ahLst/>
            <a:cxnLst>
              <a:cxn ang="0">
                <a:pos x="T0" y="T1"/>
              </a:cxn>
              <a:cxn ang="0">
                <a:pos x="T2" y="T3"/>
              </a:cxn>
              <a:cxn ang="0">
                <a:pos x="T4" y="T5"/>
              </a:cxn>
              <a:cxn ang="0">
                <a:pos x="T6" y="T7"/>
              </a:cxn>
              <a:cxn ang="0">
                <a:pos x="T8" y="T9"/>
              </a:cxn>
              <a:cxn ang="0">
                <a:pos x="T10" y="T11"/>
              </a:cxn>
            </a:cxnLst>
            <a:rect l="0" t="0" r="r" b="b"/>
            <a:pathLst>
              <a:path w="135" h="306">
                <a:moveTo>
                  <a:pt x="0" y="306"/>
                </a:moveTo>
                <a:cubicBezTo>
                  <a:pt x="2" y="306"/>
                  <a:pt x="2" y="306"/>
                  <a:pt x="2" y="306"/>
                </a:cubicBezTo>
                <a:cubicBezTo>
                  <a:pt x="76" y="306"/>
                  <a:pt x="135" y="284"/>
                  <a:pt x="135" y="257"/>
                </a:cubicBezTo>
                <a:cubicBezTo>
                  <a:pt x="135" y="0"/>
                  <a:pt x="135" y="0"/>
                  <a:pt x="135" y="0"/>
                </a:cubicBezTo>
                <a:cubicBezTo>
                  <a:pt x="0" y="0"/>
                  <a:pt x="0" y="0"/>
                  <a:pt x="0" y="0"/>
                </a:cubicBezTo>
                <a:lnTo>
                  <a:pt x="0" y="306"/>
                </a:lnTo>
                <a:close/>
              </a:path>
            </a:pathLst>
          </a:custGeom>
          <a:solidFill>
            <a:srgbClr val="29C7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863" fontAlgn="base">
              <a:spcBef>
                <a:spcPct val="0"/>
              </a:spcBef>
              <a:spcAft>
                <a:spcPct val="0"/>
              </a:spcAft>
            </a:pPr>
            <a:endParaRPr lang="en-US" sz="2400" dirty="0">
              <a:solidFill>
                <a:srgbClr val="000000"/>
              </a:solidFill>
              <a:ea typeface="MS PGothic" charset="0"/>
            </a:endParaRPr>
          </a:p>
        </p:txBody>
      </p:sp>
      <p:sp>
        <p:nvSpPr>
          <p:cNvPr id="200" name="Oval 12"/>
          <p:cNvSpPr>
            <a:spLocks noChangeArrowheads="1"/>
          </p:cNvSpPr>
          <p:nvPr/>
        </p:nvSpPr>
        <p:spPr bwMode="auto">
          <a:xfrm>
            <a:off x="2495550" y="1743076"/>
            <a:ext cx="1417638" cy="511175"/>
          </a:xfrm>
          <a:prstGeom prst="ellipse">
            <a:avLst/>
          </a:prstGeom>
          <a:solidFill>
            <a:srgbClr val="E6E6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863" fontAlgn="base">
              <a:spcBef>
                <a:spcPct val="0"/>
              </a:spcBef>
              <a:spcAft>
                <a:spcPct val="0"/>
              </a:spcAft>
            </a:pPr>
            <a:endParaRPr lang="en-US" sz="2400" dirty="0">
              <a:solidFill>
                <a:srgbClr val="000000"/>
              </a:solidFill>
              <a:ea typeface="MS PGothic" charset="0"/>
            </a:endParaRPr>
          </a:p>
        </p:txBody>
      </p:sp>
      <p:sp>
        <p:nvSpPr>
          <p:cNvPr id="205" name="Oval 13"/>
          <p:cNvSpPr>
            <a:spLocks noChangeArrowheads="1"/>
          </p:cNvSpPr>
          <p:nvPr/>
        </p:nvSpPr>
        <p:spPr bwMode="auto">
          <a:xfrm>
            <a:off x="2644775" y="1816101"/>
            <a:ext cx="1125538" cy="333375"/>
          </a:xfrm>
          <a:prstGeom prst="ellipse">
            <a:avLst/>
          </a:prstGeom>
          <a:solidFill>
            <a:srgbClr val="85B3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863" fontAlgn="base">
              <a:spcBef>
                <a:spcPct val="0"/>
              </a:spcBef>
              <a:spcAft>
                <a:spcPct val="0"/>
              </a:spcAft>
            </a:pPr>
            <a:endParaRPr lang="en-US" sz="2400" dirty="0">
              <a:solidFill>
                <a:srgbClr val="000000"/>
              </a:solidFill>
              <a:ea typeface="MS PGothic" charset="0"/>
            </a:endParaRPr>
          </a:p>
        </p:txBody>
      </p:sp>
      <p:sp>
        <p:nvSpPr>
          <p:cNvPr id="207" name="Freeform 14"/>
          <p:cNvSpPr>
            <a:spLocks/>
          </p:cNvSpPr>
          <p:nvPr/>
        </p:nvSpPr>
        <p:spPr bwMode="auto">
          <a:xfrm>
            <a:off x="2644775" y="1816101"/>
            <a:ext cx="1125538" cy="269875"/>
          </a:xfrm>
          <a:custGeom>
            <a:avLst/>
            <a:gdLst>
              <a:gd name="T0" fmla="*/ 190 w 212"/>
              <a:gd name="T1" fmla="*/ 51 h 51"/>
              <a:gd name="T2" fmla="*/ 212 w 212"/>
              <a:gd name="T3" fmla="*/ 31 h 51"/>
              <a:gd name="T4" fmla="*/ 106 w 212"/>
              <a:gd name="T5" fmla="*/ 0 h 51"/>
              <a:gd name="T6" fmla="*/ 0 w 212"/>
              <a:gd name="T7" fmla="*/ 31 h 51"/>
              <a:gd name="T8" fmla="*/ 22 w 212"/>
              <a:gd name="T9" fmla="*/ 51 h 51"/>
              <a:gd name="T10" fmla="*/ 106 w 212"/>
              <a:gd name="T11" fmla="*/ 39 h 51"/>
              <a:gd name="T12" fmla="*/ 190 w 212"/>
              <a:gd name="T13" fmla="*/ 51 h 51"/>
            </a:gdLst>
            <a:ahLst/>
            <a:cxnLst>
              <a:cxn ang="0">
                <a:pos x="T0" y="T1"/>
              </a:cxn>
              <a:cxn ang="0">
                <a:pos x="T2" y="T3"/>
              </a:cxn>
              <a:cxn ang="0">
                <a:pos x="T4" y="T5"/>
              </a:cxn>
              <a:cxn ang="0">
                <a:pos x="T6" y="T7"/>
              </a:cxn>
              <a:cxn ang="0">
                <a:pos x="T8" y="T9"/>
              </a:cxn>
              <a:cxn ang="0">
                <a:pos x="T10" y="T11"/>
              </a:cxn>
              <a:cxn ang="0">
                <a:pos x="T12" y="T13"/>
              </a:cxn>
            </a:cxnLst>
            <a:rect l="0" t="0" r="r" b="b"/>
            <a:pathLst>
              <a:path w="212" h="51">
                <a:moveTo>
                  <a:pt x="190" y="51"/>
                </a:moveTo>
                <a:cubicBezTo>
                  <a:pt x="204" y="46"/>
                  <a:pt x="212" y="39"/>
                  <a:pt x="212" y="31"/>
                </a:cubicBezTo>
                <a:cubicBezTo>
                  <a:pt x="212" y="14"/>
                  <a:pt x="164" y="0"/>
                  <a:pt x="106" y="0"/>
                </a:cubicBezTo>
                <a:cubicBezTo>
                  <a:pt x="47" y="0"/>
                  <a:pt x="0" y="14"/>
                  <a:pt x="0" y="31"/>
                </a:cubicBezTo>
                <a:cubicBezTo>
                  <a:pt x="0" y="39"/>
                  <a:pt x="8" y="46"/>
                  <a:pt x="22" y="51"/>
                </a:cubicBezTo>
                <a:cubicBezTo>
                  <a:pt x="41" y="43"/>
                  <a:pt x="72" y="39"/>
                  <a:pt x="106" y="39"/>
                </a:cubicBezTo>
                <a:cubicBezTo>
                  <a:pt x="140" y="39"/>
                  <a:pt x="170" y="43"/>
                  <a:pt x="190" y="51"/>
                </a:cubicBezTo>
                <a:close/>
              </a:path>
            </a:pathLst>
          </a:custGeom>
          <a:solidFill>
            <a:srgbClr val="BAC8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863" fontAlgn="base">
              <a:spcBef>
                <a:spcPct val="0"/>
              </a:spcBef>
              <a:spcAft>
                <a:spcPct val="0"/>
              </a:spcAft>
            </a:pPr>
            <a:endParaRPr lang="en-US" sz="2400" dirty="0">
              <a:solidFill>
                <a:srgbClr val="000000"/>
              </a:solidFill>
              <a:ea typeface="MS PGothic" charset="0"/>
            </a:endParaRPr>
          </a:p>
        </p:txBody>
      </p:sp>
      <p:sp>
        <p:nvSpPr>
          <p:cNvPr id="208" name="Freeform 16"/>
          <p:cNvSpPr>
            <a:spLocks/>
          </p:cNvSpPr>
          <p:nvPr/>
        </p:nvSpPr>
        <p:spPr bwMode="auto">
          <a:xfrm>
            <a:off x="3016250" y="3052763"/>
            <a:ext cx="122238" cy="179388"/>
          </a:xfrm>
          <a:custGeom>
            <a:avLst/>
            <a:gdLst>
              <a:gd name="T0" fmla="*/ 6 w 23"/>
              <a:gd name="T1" fmla="*/ 0 h 34"/>
              <a:gd name="T2" fmla="*/ 0 w 23"/>
              <a:gd name="T3" fmla="*/ 0 h 34"/>
              <a:gd name="T4" fmla="*/ 0 w 23"/>
              <a:gd name="T5" fmla="*/ 34 h 34"/>
              <a:gd name="T6" fmla="*/ 6 w 23"/>
              <a:gd name="T7" fmla="*/ 34 h 34"/>
              <a:gd name="T8" fmla="*/ 19 w 23"/>
              <a:gd name="T9" fmla="*/ 29 h 34"/>
              <a:gd name="T10" fmla="*/ 23 w 23"/>
              <a:gd name="T11" fmla="*/ 16 h 34"/>
              <a:gd name="T12" fmla="*/ 19 w 23"/>
              <a:gd name="T13" fmla="*/ 4 h 34"/>
              <a:gd name="T14" fmla="*/ 6 w 23"/>
              <a:gd name="T15" fmla="*/ 0 h 3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34">
                <a:moveTo>
                  <a:pt x="6" y="0"/>
                </a:moveTo>
                <a:cubicBezTo>
                  <a:pt x="0" y="0"/>
                  <a:pt x="0" y="0"/>
                  <a:pt x="0" y="0"/>
                </a:cubicBezTo>
                <a:cubicBezTo>
                  <a:pt x="0" y="34"/>
                  <a:pt x="0" y="34"/>
                  <a:pt x="0" y="34"/>
                </a:cubicBezTo>
                <a:cubicBezTo>
                  <a:pt x="6" y="34"/>
                  <a:pt x="6" y="34"/>
                  <a:pt x="6" y="34"/>
                </a:cubicBezTo>
                <a:cubicBezTo>
                  <a:pt x="11" y="34"/>
                  <a:pt x="16" y="32"/>
                  <a:pt x="19" y="29"/>
                </a:cubicBezTo>
                <a:cubicBezTo>
                  <a:pt x="22" y="26"/>
                  <a:pt x="23" y="22"/>
                  <a:pt x="23" y="16"/>
                </a:cubicBezTo>
                <a:cubicBezTo>
                  <a:pt x="23" y="11"/>
                  <a:pt x="22" y="7"/>
                  <a:pt x="19" y="4"/>
                </a:cubicBezTo>
                <a:cubicBezTo>
                  <a:pt x="16" y="1"/>
                  <a:pt x="12" y="0"/>
                  <a:pt x="6" y="0"/>
                </a:cubicBezTo>
                <a:close/>
              </a:path>
            </a:pathLst>
          </a:custGeom>
          <a:solidFill>
            <a:srgbClr val="00BC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863" fontAlgn="base">
              <a:spcBef>
                <a:spcPct val="0"/>
              </a:spcBef>
              <a:spcAft>
                <a:spcPct val="0"/>
              </a:spcAft>
            </a:pPr>
            <a:endParaRPr lang="en-US" sz="2400" dirty="0">
              <a:solidFill>
                <a:srgbClr val="000000"/>
              </a:solidFill>
              <a:ea typeface="MS PGothic" charset="0"/>
            </a:endParaRPr>
          </a:p>
        </p:txBody>
      </p:sp>
      <p:sp>
        <p:nvSpPr>
          <p:cNvPr id="209" name="Freeform 17"/>
          <p:cNvSpPr>
            <a:spLocks/>
          </p:cNvSpPr>
          <p:nvPr/>
        </p:nvSpPr>
        <p:spPr bwMode="auto">
          <a:xfrm>
            <a:off x="3308350" y="3048001"/>
            <a:ext cx="74613" cy="68263"/>
          </a:xfrm>
          <a:custGeom>
            <a:avLst/>
            <a:gdLst>
              <a:gd name="T0" fmla="*/ 12 w 14"/>
              <a:gd name="T1" fmla="*/ 11 h 13"/>
              <a:gd name="T2" fmla="*/ 14 w 14"/>
              <a:gd name="T3" fmla="*/ 6 h 13"/>
              <a:gd name="T4" fmla="*/ 5 w 14"/>
              <a:gd name="T5" fmla="*/ 0 h 13"/>
              <a:gd name="T6" fmla="*/ 0 w 14"/>
              <a:gd name="T7" fmla="*/ 0 h 13"/>
              <a:gd name="T8" fmla="*/ 0 w 14"/>
              <a:gd name="T9" fmla="*/ 13 h 13"/>
              <a:gd name="T10" fmla="*/ 6 w 14"/>
              <a:gd name="T11" fmla="*/ 13 h 13"/>
              <a:gd name="T12" fmla="*/ 12 w 14"/>
              <a:gd name="T13" fmla="*/ 11 h 13"/>
            </a:gdLst>
            <a:ahLst/>
            <a:cxnLst>
              <a:cxn ang="0">
                <a:pos x="T0" y="T1"/>
              </a:cxn>
              <a:cxn ang="0">
                <a:pos x="T2" y="T3"/>
              </a:cxn>
              <a:cxn ang="0">
                <a:pos x="T4" y="T5"/>
              </a:cxn>
              <a:cxn ang="0">
                <a:pos x="T6" y="T7"/>
              </a:cxn>
              <a:cxn ang="0">
                <a:pos x="T8" y="T9"/>
              </a:cxn>
              <a:cxn ang="0">
                <a:pos x="T10" y="T11"/>
              </a:cxn>
              <a:cxn ang="0">
                <a:pos x="T12" y="T13"/>
              </a:cxn>
            </a:cxnLst>
            <a:rect l="0" t="0" r="r" b="b"/>
            <a:pathLst>
              <a:path w="14" h="13">
                <a:moveTo>
                  <a:pt x="12" y="11"/>
                </a:moveTo>
                <a:cubicBezTo>
                  <a:pt x="13" y="10"/>
                  <a:pt x="14" y="8"/>
                  <a:pt x="14" y="6"/>
                </a:cubicBezTo>
                <a:cubicBezTo>
                  <a:pt x="14" y="2"/>
                  <a:pt x="11" y="0"/>
                  <a:pt x="5" y="0"/>
                </a:cubicBezTo>
                <a:cubicBezTo>
                  <a:pt x="0" y="0"/>
                  <a:pt x="0" y="0"/>
                  <a:pt x="0" y="0"/>
                </a:cubicBezTo>
                <a:cubicBezTo>
                  <a:pt x="0" y="13"/>
                  <a:pt x="0" y="13"/>
                  <a:pt x="0" y="13"/>
                </a:cubicBezTo>
                <a:cubicBezTo>
                  <a:pt x="6" y="13"/>
                  <a:pt x="6" y="13"/>
                  <a:pt x="6" y="13"/>
                </a:cubicBezTo>
                <a:cubicBezTo>
                  <a:pt x="8" y="13"/>
                  <a:pt x="10" y="12"/>
                  <a:pt x="12" y="11"/>
                </a:cubicBezTo>
                <a:close/>
              </a:path>
            </a:pathLst>
          </a:custGeom>
          <a:solidFill>
            <a:srgbClr val="29C7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863" fontAlgn="base">
              <a:spcBef>
                <a:spcPct val="0"/>
              </a:spcBef>
              <a:spcAft>
                <a:spcPct val="0"/>
              </a:spcAft>
            </a:pPr>
            <a:endParaRPr lang="en-US" sz="2400" dirty="0">
              <a:solidFill>
                <a:srgbClr val="000000"/>
              </a:solidFill>
              <a:ea typeface="MS PGothic" charset="0"/>
            </a:endParaRPr>
          </a:p>
        </p:txBody>
      </p:sp>
      <p:sp>
        <p:nvSpPr>
          <p:cNvPr id="212" name="Freeform 18"/>
          <p:cNvSpPr>
            <a:spLocks/>
          </p:cNvSpPr>
          <p:nvPr/>
        </p:nvSpPr>
        <p:spPr bwMode="auto">
          <a:xfrm>
            <a:off x="3308350" y="3163888"/>
            <a:ext cx="84138" cy="73025"/>
          </a:xfrm>
          <a:custGeom>
            <a:avLst/>
            <a:gdLst>
              <a:gd name="T0" fmla="*/ 14 w 16"/>
              <a:gd name="T1" fmla="*/ 2 h 14"/>
              <a:gd name="T2" fmla="*/ 7 w 16"/>
              <a:gd name="T3" fmla="*/ 0 h 14"/>
              <a:gd name="T4" fmla="*/ 0 w 16"/>
              <a:gd name="T5" fmla="*/ 0 h 14"/>
              <a:gd name="T6" fmla="*/ 0 w 16"/>
              <a:gd name="T7" fmla="*/ 14 h 14"/>
              <a:gd name="T8" fmla="*/ 7 w 16"/>
              <a:gd name="T9" fmla="*/ 14 h 14"/>
              <a:gd name="T10" fmla="*/ 14 w 16"/>
              <a:gd name="T11" fmla="*/ 12 h 14"/>
              <a:gd name="T12" fmla="*/ 16 w 16"/>
              <a:gd name="T13" fmla="*/ 7 h 14"/>
              <a:gd name="T14" fmla="*/ 14 w 16"/>
              <a:gd name="T15" fmla="*/ 2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4">
                <a:moveTo>
                  <a:pt x="14" y="2"/>
                </a:moveTo>
                <a:cubicBezTo>
                  <a:pt x="12" y="0"/>
                  <a:pt x="10" y="0"/>
                  <a:pt x="7" y="0"/>
                </a:cubicBezTo>
                <a:cubicBezTo>
                  <a:pt x="0" y="0"/>
                  <a:pt x="0" y="0"/>
                  <a:pt x="0" y="0"/>
                </a:cubicBezTo>
                <a:cubicBezTo>
                  <a:pt x="0" y="14"/>
                  <a:pt x="0" y="14"/>
                  <a:pt x="0" y="14"/>
                </a:cubicBezTo>
                <a:cubicBezTo>
                  <a:pt x="7" y="14"/>
                  <a:pt x="7" y="14"/>
                  <a:pt x="7" y="14"/>
                </a:cubicBezTo>
                <a:cubicBezTo>
                  <a:pt x="10" y="14"/>
                  <a:pt x="12" y="13"/>
                  <a:pt x="14" y="12"/>
                </a:cubicBezTo>
                <a:cubicBezTo>
                  <a:pt x="15" y="11"/>
                  <a:pt x="16" y="9"/>
                  <a:pt x="16" y="7"/>
                </a:cubicBezTo>
                <a:cubicBezTo>
                  <a:pt x="16" y="4"/>
                  <a:pt x="15" y="3"/>
                  <a:pt x="14" y="2"/>
                </a:cubicBezTo>
                <a:close/>
              </a:path>
            </a:pathLst>
          </a:custGeom>
          <a:solidFill>
            <a:srgbClr val="29C7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863" fontAlgn="base">
              <a:spcBef>
                <a:spcPct val="0"/>
              </a:spcBef>
              <a:spcAft>
                <a:spcPct val="0"/>
              </a:spcAft>
            </a:pPr>
            <a:endParaRPr lang="en-US" sz="2400" dirty="0">
              <a:solidFill>
                <a:srgbClr val="000000"/>
              </a:solidFill>
              <a:ea typeface="MS PGothic" charset="0"/>
            </a:endParaRPr>
          </a:p>
        </p:txBody>
      </p:sp>
      <p:sp>
        <p:nvSpPr>
          <p:cNvPr id="214" name="Freeform 19"/>
          <p:cNvSpPr>
            <a:spLocks/>
          </p:cNvSpPr>
          <p:nvPr/>
        </p:nvSpPr>
        <p:spPr bwMode="auto">
          <a:xfrm>
            <a:off x="2830513" y="2667953"/>
            <a:ext cx="212725" cy="317500"/>
          </a:xfrm>
          <a:custGeom>
            <a:avLst/>
            <a:gdLst>
              <a:gd name="T0" fmla="*/ 0 w 40"/>
              <a:gd name="T1" fmla="*/ 57 h 60"/>
              <a:gd name="T2" fmla="*/ 0 w 40"/>
              <a:gd name="T3" fmla="*/ 44 h 60"/>
              <a:gd name="T4" fmla="*/ 8 w 40"/>
              <a:gd name="T5" fmla="*/ 48 h 60"/>
              <a:gd name="T6" fmla="*/ 16 w 40"/>
              <a:gd name="T7" fmla="*/ 50 h 60"/>
              <a:gd name="T8" fmla="*/ 20 w 40"/>
              <a:gd name="T9" fmla="*/ 49 h 60"/>
              <a:gd name="T10" fmla="*/ 23 w 40"/>
              <a:gd name="T11" fmla="*/ 48 h 60"/>
              <a:gd name="T12" fmla="*/ 25 w 40"/>
              <a:gd name="T13" fmla="*/ 46 h 60"/>
              <a:gd name="T14" fmla="*/ 26 w 40"/>
              <a:gd name="T15" fmla="*/ 44 h 60"/>
              <a:gd name="T16" fmla="*/ 25 w 40"/>
              <a:gd name="T17" fmla="*/ 41 h 60"/>
              <a:gd name="T18" fmla="*/ 22 w 40"/>
              <a:gd name="T19" fmla="*/ 38 h 60"/>
              <a:gd name="T20" fmla="*/ 18 w 40"/>
              <a:gd name="T21" fmla="*/ 36 h 60"/>
              <a:gd name="T22" fmla="*/ 13 w 40"/>
              <a:gd name="T23" fmla="*/ 34 h 60"/>
              <a:gd name="T24" fmla="*/ 3 w 40"/>
              <a:gd name="T25" fmla="*/ 27 h 60"/>
              <a:gd name="T26" fmla="*/ 0 w 40"/>
              <a:gd name="T27" fmla="*/ 17 h 60"/>
              <a:gd name="T28" fmla="*/ 2 w 40"/>
              <a:gd name="T29" fmla="*/ 9 h 60"/>
              <a:gd name="T30" fmla="*/ 7 w 40"/>
              <a:gd name="T31" fmla="*/ 4 h 60"/>
              <a:gd name="T32" fmla="*/ 14 w 40"/>
              <a:gd name="T33" fmla="*/ 1 h 60"/>
              <a:gd name="T34" fmla="*/ 23 w 40"/>
              <a:gd name="T35" fmla="*/ 0 h 60"/>
              <a:gd name="T36" fmla="*/ 31 w 40"/>
              <a:gd name="T37" fmla="*/ 0 h 60"/>
              <a:gd name="T38" fmla="*/ 37 w 40"/>
              <a:gd name="T39" fmla="*/ 2 h 60"/>
              <a:gd name="T40" fmla="*/ 37 w 40"/>
              <a:gd name="T41" fmla="*/ 14 h 60"/>
              <a:gd name="T42" fmla="*/ 34 w 40"/>
              <a:gd name="T43" fmla="*/ 12 h 60"/>
              <a:gd name="T44" fmla="*/ 30 w 40"/>
              <a:gd name="T45" fmla="*/ 11 h 60"/>
              <a:gd name="T46" fmla="*/ 27 w 40"/>
              <a:gd name="T47" fmla="*/ 10 h 60"/>
              <a:gd name="T48" fmla="*/ 23 w 40"/>
              <a:gd name="T49" fmla="*/ 10 h 60"/>
              <a:gd name="T50" fmla="*/ 19 w 40"/>
              <a:gd name="T51" fmla="*/ 11 h 60"/>
              <a:gd name="T52" fmla="*/ 16 w 40"/>
              <a:gd name="T53" fmla="*/ 12 h 60"/>
              <a:gd name="T54" fmla="*/ 14 w 40"/>
              <a:gd name="T55" fmla="*/ 14 h 60"/>
              <a:gd name="T56" fmla="*/ 14 w 40"/>
              <a:gd name="T57" fmla="*/ 16 h 60"/>
              <a:gd name="T58" fmla="*/ 14 w 40"/>
              <a:gd name="T59" fmla="*/ 19 h 60"/>
              <a:gd name="T60" fmla="*/ 16 w 40"/>
              <a:gd name="T61" fmla="*/ 21 h 60"/>
              <a:gd name="T62" fmla="*/ 20 w 40"/>
              <a:gd name="T63" fmla="*/ 23 h 60"/>
              <a:gd name="T64" fmla="*/ 25 w 40"/>
              <a:gd name="T65" fmla="*/ 25 h 60"/>
              <a:gd name="T66" fmla="*/ 31 w 40"/>
              <a:gd name="T67" fmla="*/ 28 h 60"/>
              <a:gd name="T68" fmla="*/ 36 w 40"/>
              <a:gd name="T69" fmla="*/ 32 h 60"/>
              <a:gd name="T70" fmla="*/ 39 w 40"/>
              <a:gd name="T71" fmla="*/ 37 h 60"/>
              <a:gd name="T72" fmla="*/ 40 w 40"/>
              <a:gd name="T73" fmla="*/ 43 h 60"/>
              <a:gd name="T74" fmla="*/ 38 w 40"/>
              <a:gd name="T75" fmla="*/ 51 h 60"/>
              <a:gd name="T76" fmla="*/ 33 w 40"/>
              <a:gd name="T77" fmla="*/ 56 h 60"/>
              <a:gd name="T78" fmla="*/ 25 w 40"/>
              <a:gd name="T79" fmla="*/ 59 h 60"/>
              <a:gd name="T80" fmla="*/ 17 w 40"/>
              <a:gd name="T81" fmla="*/ 60 h 60"/>
              <a:gd name="T82" fmla="*/ 7 w 40"/>
              <a:gd name="T83" fmla="*/ 59 h 60"/>
              <a:gd name="T84" fmla="*/ 0 w 40"/>
              <a:gd name="T85" fmla="*/ 57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0" h="60">
                <a:moveTo>
                  <a:pt x="0" y="57"/>
                </a:moveTo>
                <a:cubicBezTo>
                  <a:pt x="0" y="44"/>
                  <a:pt x="0" y="44"/>
                  <a:pt x="0" y="44"/>
                </a:cubicBezTo>
                <a:cubicBezTo>
                  <a:pt x="2" y="46"/>
                  <a:pt x="5" y="47"/>
                  <a:pt x="8" y="48"/>
                </a:cubicBezTo>
                <a:cubicBezTo>
                  <a:pt x="10" y="49"/>
                  <a:pt x="13" y="50"/>
                  <a:pt x="16" y="50"/>
                </a:cubicBezTo>
                <a:cubicBezTo>
                  <a:pt x="18" y="50"/>
                  <a:pt x="19" y="50"/>
                  <a:pt x="20" y="49"/>
                </a:cubicBezTo>
                <a:cubicBezTo>
                  <a:pt x="22" y="49"/>
                  <a:pt x="23" y="49"/>
                  <a:pt x="23" y="48"/>
                </a:cubicBezTo>
                <a:cubicBezTo>
                  <a:pt x="24" y="48"/>
                  <a:pt x="25" y="47"/>
                  <a:pt x="25" y="46"/>
                </a:cubicBezTo>
                <a:cubicBezTo>
                  <a:pt x="26" y="46"/>
                  <a:pt x="26" y="45"/>
                  <a:pt x="26" y="44"/>
                </a:cubicBezTo>
                <a:cubicBezTo>
                  <a:pt x="26" y="43"/>
                  <a:pt x="26" y="42"/>
                  <a:pt x="25" y="41"/>
                </a:cubicBezTo>
                <a:cubicBezTo>
                  <a:pt x="24" y="40"/>
                  <a:pt x="23" y="39"/>
                  <a:pt x="22" y="38"/>
                </a:cubicBezTo>
                <a:cubicBezTo>
                  <a:pt x="21" y="38"/>
                  <a:pt x="20" y="37"/>
                  <a:pt x="18" y="36"/>
                </a:cubicBezTo>
                <a:cubicBezTo>
                  <a:pt x="17" y="35"/>
                  <a:pt x="15" y="35"/>
                  <a:pt x="13" y="34"/>
                </a:cubicBezTo>
                <a:cubicBezTo>
                  <a:pt x="9" y="32"/>
                  <a:pt x="5" y="30"/>
                  <a:pt x="3" y="27"/>
                </a:cubicBezTo>
                <a:cubicBezTo>
                  <a:pt x="1" y="24"/>
                  <a:pt x="0" y="21"/>
                  <a:pt x="0" y="17"/>
                </a:cubicBezTo>
                <a:cubicBezTo>
                  <a:pt x="0" y="14"/>
                  <a:pt x="0" y="12"/>
                  <a:pt x="2" y="9"/>
                </a:cubicBezTo>
                <a:cubicBezTo>
                  <a:pt x="3" y="7"/>
                  <a:pt x="4" y="5"/>
                  <a:pt x="7" y="4"/>
                </a:cubicBezTo>
                <a:cubicBezTo>
                  <a:pt x="9" y="3"/>
                  <a:pt x="11" y="2"/>
                  <a:pt x="14" y="1"/>
                </a:cubicBezTo>
                <a:cubicBezTo>
                  <a:pt x="17" y="0"/>
                  <a:pt x="19" y="0"/>
                  <a:pt x="23" y="0"/>
                </a:cubicBezTo>
                <a:cubicBezTo>
                  <a:pt x="26" y="0"/>
                  <a:pt x="28" y="0"/>
                  <a:pt x="31" y="0"/>
                </a:cubicBezTo>
                <a:cubicBezTo>
                  <a:pt x="33" y="1"/>
                  <a:pt x="35" y="1"/>
                  <a:pt x="37" y="2"/>
                </a:cubicBezTo>
                <a:cubicBezTo>
                  <a:pt x="37" y="14"/>
                  <a:pt x="37" y="14"/>
                  <a:pt x="37" y="14"/>
                </a:cubicBezTo>
                <a:cubicBezTo>
                  <a:pt x="36" y="14"/>
                  <a:pt x="35" y="13"/>
                  <a:pt x="34" y="12"/>
                </a:cubicBezTo>
                <a:cubicBezTo>
                  <a:pt x="33" y="12"/>
                  <a:pt x="32" y="12"/>
                  <a:pt x="30" y="11"/>
                </a:cubicBezTo>
                <a:cubicBezTo>
                  <a:pt x="29" y="11"/>
                  <a:pt x="28" y="11"/>
                  <a:pt x="27" y="10"/>
                </a:cubicBezTo>
                <a:cubicBezTo>
                  <a:pt x="26" y="10"/>
                  <a:pt x="24" y="10"/>
                  <a:pt x="23" y="10"/>
                </a:cubicBezTo>
                <a:cubicBezTo>
                  <a:pt x="22" y="10"/>
                  <a:pt x="20" y="10"/>
                  <a:pt x="19" y="11"/>
                </a:cubicBezTo>
                <a:cubicBezTo>
                  <a:pt x="18" y="11"/>
                  <a:pt x="17" y="11"/>
                  <a:pt x="16" y="12"/>
                </a:cubicBezTo>
                <a:cubicBezTo>
                  <a:pt x="15" y="12"/>
                  <a:pt x="15" y="13"/>
                  <a:pt x="14" y="14"/>
                </a:cubicBezTo>
                <a:cubicBezTo>
                  <a:pt x="14" y="14"/>
                  <a:pt x="14" y="15"/>
                  <a:pt x="14" y="16"/>
                </a:cubicBezTo>
                <a:cubicBezTo>
                  <a:pt x="14" y="17"/>
                  <a:pt x="14" y="18"/>
                  <a:pt x="14" y="19"/>
                </a:cubicBezTo>
                <a:cubicBezTo>
                  <a:pt x="15" y="19"/>
                  <a:pt x="16" y="20"/>
                  <a:pt x="16" y="21"/>
                </a:cubicBezTo>
                <a:cubicBezTo>
                  <a:pt x="17" y="22"/>
                  <a:pt x="19" y="22"/>
                  <a:pt x="20" y="23"/>
                </a:cubicBezTo>
                <a:cubicBezTo>
                  <a:pt x="21" y="24"/>
                  <a:pt x="23" y="24"/>
                  <a:pt x="25" y="25"/>
                </a:cubicBezTo>
                <a:cubicBezTo>
                  <a:pt x="27" y="26"/>
                  <a:pt x="29" y="27"/>
                  <a:pt x="31" y="28"/>
                </a:cubicBezTo>
                <a:cubicBezTo>
                  <a:pt x="33" y="29"/>
                  <a:pt x="34" y="30"/>
                  <a:pt x="36" y="32"/>
                </a:cubicBezTo>
                <a:cubicBezTo>
                  <a:pt x="37" y="33"/>
                  <a:pt x="38" y="35"/>
                  <a:pt x="39" y="37"/>
                </a:cubicBezTo>
                <a:cubicBezTo>
                  <a:pt x="39" y="38"/>
                  <a:pt x="40" y="40"/>
                  <a:pt x="40" y="43"/>
                </a:cubicBezTo>
                <a:cubicBezTo>
                  <a:pt x="40" y="46"/>
                  <a:pt x="39" y="49"/>
                  <a:pt x="38" y="51"/>
                </a:cubicBezTo>
                <a:cubicBezTo>
                  <a:pt x="37" y="53"/>
                  <a:pt x="35" y="55"/>
                  <a:pt x="33" y="56"/>
                </a:cubicBezTo>
                <a:cubicBezTo>
                  <a:pt x="31" y="58"/>
                  <a:pt x="28" y="59"/>
                  <a:pt x="25" y="59"/>
                </a:cubicBezTo>
                <a:cubicBezTo>
                  <a:pt x="23" y="60"/>
                  <a:pt x="20" y="60"/>
                  <a:pt x="17" y="60"/>
                </a:cubicBezTo>
                <a:cubicBezTo>
                  <a:pt x="13" y="60"/>
                  <a:pt x="10" y="60"/>
                  <a:pt x="7" y="59"/>
                </a:cubicBezTo>
                <a:cubicBezTo>
                  <a:pt x="5" y="59"/>
                  <a:pt x="2" y="58"/>
                  <a:pt x="0" y="5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863" fontAlgn="base">
              <a:spcBef>
                <a:spcPct val="0"/>
              </a:spcBef>
              <a:spcAft>
                <a:spcPct val="0"/>
              </a:spcAft>
            </a:pPr>
            <a:endParaRPr lang="en-US" sz="2400" dirty="0">
              <a:solidFill>
                <a:srgbClr val="000000"/>
              </a:solidFill>
              <a:ea typeface="MS PGothic" charset="0"/>
            </a:endParaRPr>
          </a:p>
        </p:txBody>
      </p:sp>
      <p:sp>
        <p:nvSpPr>
          <p:cNvPr id="215" name="Freeform 20"/>
          <p:cNvSpPr>
            <a:spLocks noEditPoints="1"/>
          </p:cNvSpPr>
          <p:nvPr/>
        </p:nvSpPr>
        <p:spPr bwMode="auto">
          <a:xfrm>
            <a:off x="3074988" y="2667953"/>
            <a:ext cx="328613" cy="354013"/>
          </a:xfrm>
          <a:custGeom>
            <a:avLst/>
            <a:gdLst>
              <a:gd name="T0" fmla="*/ 28 w 62"/>
              <a:gd name="T1" fmla="*/ 60 h 67"/>
              <a:gd name="T2" fmla="*/ 7 w 62"/>
              <a:gd name="T3" fmla="*/ 52 h 67"/>
              <a:gd name="T4" fmla="*/ 0 w 62"/>
              <a:gd name="T5" fmla="*/ 31 h 67"/>
              <a:gd name="T6" fmla="*/ 8 w 62"/>
              <a:gd name="T7" fmla="*/ 8 h 67"/>
              <a:gd name="T8" fmla="*/ 29 w 62"/>
              <a:gd name="T9" fmla="*/ 0 h 67"/>
              <a:gd name="T10" fmla="*/ 49 w 62"/>
              <a:gd name="T11" fmla="*/ 8 h 67"/>
              <a:gd name="T12" fmla="*/ 57 w 62"/>
              <a:gd name="T13" fmla="*/ 30 h 67"/>
              <a:gd name="T14" fmla="*/ 49 w 62"/>
              <a:gd name="T15" fmla="*/ 52 h 67"/>
              <a:gd name="T16" fmla="*/ 48 w 62"/>
              <a:gd name="T17" fmla="*/ 52 h 67"/>
              <a:gd name="T18" fmla="*/ 48 w 62"/>
              <a:gd name="T19" fmla="*/ 53 h 67"/>
              <a:gd name="T20" fmla="*/ 62 w 62"/>
              <a:gd name="T21" fmla="*/ 67 h 67"/>
              <a:gd name="T22" fmla="*/ 44 w 62"/>
              <a:gd name="T23" fmla="*/ 67 h 67"/>
              <a:gd name="T24" fmla="*/ 36 w 62"/>
              <a:gd name="T25" fmla="*/ 59 h 67"/>
              <a:gd name="T26" fmla="*/ 28 w 62"/>
              <a:gd name="T27" fmla="*/ 60 h 67"/>
              <a:gd name="T28" fmla="*/ 28 w 62"/>
              <a:gd name="T29" fmla="*/ 11 h 67"/>
              <a:gd name="T30" fmla="*/ 17 w 62"/>
              <a:gd name="T31" fmla="*/ 16 h 67"/>
              <a:gd name="T32" fmla="*/ 13 w 62"/>
              <a:gd name="T33" fmla="*/ 30 h 67"/>
              <a:gd name="T34" fmla="*/ 17 w 62"/>
              <a:gd name="T35" fmla="*/ 44 h 67"/>
              <a:gd name="T36" fmla="*/ 28 w 62"/>
              <a:gd name="T37" fmla="*/ 49 h 67"/>
              <a:gd name="T38" fmla="*/ 39 w 62"/>
              <a:gd name="T39" fmla="*/ 44 h 67"/>
              <a:gd name="T40" fmla="*/ 43 w 62"/>
              <a:gd name="T41" fmla="*/ 30 h 67"/>
              <a:gd name="T42" fmla="*/ 39 w 62"/>
              <a:gd name="T43" fmla="*/ 16 h 67"/>
              <a:gd name="T44" fmla="*/ 28 w 62"/>
              <a:gd name="T45" fmla="*/ 1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2" h="67">
                <a:moveTo>
                  <a:pt x="28" y="60"/>
                </a:moveTo>
                <a:cubicBezTo>
                  <a:pt x="19" y="60"/>
                  <a:pt x="13" y="57"/>
                  <a:pt x="7" y="52"/>
                </a:cubicBezTo>
                <a:cubicBezTo>
                  <a:pt x="2" y="47"/>
                  <a:pt x="0" y="39"/>
                  <a:pt x="0" y="31"/>
                </a:cubicBezTo>
                <a:cubicBezTo>
                  <a:pt x="0" y="22"/>
                  <a:pt x="2" y="14"/>
                  <a:pt x="8" y="8"/>
                </a:cubicBezTo>
                <a:cubicBezTo>
                  <a:pt x="13" y="3"/>
                  <a:pt x="20" y="0"/>
                  <a:pt x="29" y="0"/>
                </a:cubicBezTo>
                <a:cubicBezTo>
                  <a:pt x="37" y="0"/>
                  <a:pt x="44" y="3"/>
                  <a:pt x="49" y="8"/>
                </a:cubicBezTo>
                <a:cubicBezTo>
                  <a:pt x="54" y="13"/>
                  <a:pt x="57" y="21"/>
                  <a:pt x="57" y="30"/>
                </a:cubicBezTo>
                <a:cubicBezTo>
                  <a:pt x="57" y="39"/>
                  <a:pt x="54" y="46"/>
                  <a:pt x="49" y="52"/>
                </a:cubicBezTo>
                <a:cubicBezTo>
                  <a:pt x="48" y="52"/>
                  <a:pt x="48" y="52"/>
                  <a:pt x="48" y="52"/>
                </a:cubicBezTo>
                <a:cubicBezTo>
                  <a:pt x="48" y="52"/>
                  <a:pt x="48" y="53"/>
                  <a:pt x="48" y="53"/>
                </a:cubicBezTo>
                <a:cubicBezTo>
                  <a:pt x="62" y="67"/>
                  <a:pt x="62" y="67"/>
                  <a:pt x="62" y="67"/>
                </a:cubicBezTo>
                <a:cubicBezTo>
                  <a:pt x="44" y="67"/>
                  <a:pt x="44" y="67"/>
                  <a:pt x="44" y="67"/>
                </a:cubicBezTo>
                <a:cubicBezTo>
                  <a:pt x="36" y="59"/>
                  <a:pt x="36" y="59"/>
                  <a:pt x="36" y="59"/>
                </a:cubicBezTo>
                <a:cubicBezTo>
                  <a:pt x="34" y="60"/>
                  <a:pt x="31" y="60"/>
                  <a:pt x="28" y="60"/>
                </a:cubicBezTo>
                <a:close/>
                <a:moveTo>
                  <a:pt x="28" y="11"/>
                </a:moveTo>
                <a:cubicBezTo>
                  <a:pt x="24" y="11"/>
                  <a:pt x="20" y="13"/>
                  <a:pt x="17" y="16"/>
                </a:cubicBezTo>
                <a:cubicBezTo>
                  <a:pt x="15" y="20"/>
                  <a:pt x="13" y="24"/>
                  <a:pt x="13" y="30"/>
                </a:cubicBezTo>
                <a:cubicBezTo>
                  <a:pt x="13" y="36"/>
                  <a:pt x="15" y="40"/>
                  <a:pt x="17" y="44"/>
                </a:cubicBezTo>
                <a:cubicBezTo>
                  <a:pt x="20" y="47"/>
                  <a:pt x="24" y="49"/>
                  <a:pt x="28" y="49"/>
                </a:cubicBezTo>
                <a:cubicBezTo>
                  <a:pt x="33" y="49"/>
                  <a:pt x="36" y="47"/>
                  <a:pt x="39" y="44"/>
                </a:cubicBezTo>
                <a:cubicBezTo>
                  <a:pt x="41" y="41"/>
                  <a:pt x="43" y="36"/>
                  <a:pt x="43" y="30"/>
                </a:cubicBezTo>
                <a:cubicBezTo>
                  <a:pt x="43" y="24"/>
                  <a:pt x="41" y="20"/>
                  <a:pt x="39" y="16"/>
                </a:cubicBezTo>
                <a:cubicBezTo>
                  <a:pt x="36" y="13"/>
                  <a:pt x="33" y="11"/>
                  <a:pt x="28" y="1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863" fontAlgn="base">
              <a:spcBef>
                <a:spcPct val="0"/>
              </a:spcBef>
              <a:spcAft>
                <a:spcPct val="0"/>
              </a:spcAft>
            </a:pPr>
            <a:endParaRPr lang="en-US" sz="2400" dirty="0">
              <a:solidFill>
                <a:srgbClr val="000000"/>
              </a:solidFill>
              <a:ea typeface="MS PGothic" charset="0"/>
            </a:endParaRPr>
          </a:p>
        </p:txBody>
      </p:sp>
      <p:sp>
        <p:nvSpPr>
          <p:cNvPr id="216" name="Freeform 21"/>
          <p:cNvSpPr>
            <a:spLocks/>
          </p:cNvSpPr>
          <p:nvPr/>
        </p:nvSpPr>
        <p:spPr bwMode="auto">
          <a:xfrm>
            <a:off x="3425825" y="2674303"/>
            <a:ext cx="185738" cy="306388"/>
          </a:xfrm>
          <a:custGeom>
            <a:avLst/>
            <a:gdLst>
              <a:gd name="T0" fmla="*/ 117 w 117"/>
              <a:gd name="T1" fmla="*/ 193 h 193"/>
              <a:gd name="T2" fmla="*/ 0 w 117"/>
              <a:gd name="T3" fmla="*/ 193 h 193"/>
              <a:gd name="T4" fmla="*/ 0 w 117"/>
              <a:gd name="T5" fmla="*/ 0 h 193"/>
              <a:gd name="T6" fmla="*/ 43 w 117"/>
              <a:gd name="T7" fmla="*/ 0 h 193"/>
              <a:gd name="T8" fmla="*/ 43 w 117"/>
              <a:gd name="T9" fmla="*/ 156 h 193"/>
              <a:gd name="T10" fmla="*/ 117 w 117"/>
              <a:gd name="T11" fmla="*/ 156 h 193"/>
              <a:gd name="T12" fmla="*/ 117 w 117"/>
              <a:gd name="T13" fmla="*/ 193 h 193"/>
            </a:gdLst>
            <a:ahLst/>
            <a:cxnLst>
              <a:cxn ang="0">
                <a:pos x="T0" y="T1"/>
              </a:cxn>
              <a:cxn ang="0">
                <a:pos x="T2" y="T3"/>
              </a:cxn>
              <a:cxn ang="0">
                <a:pos x="T4" y="T5"/>
              </a:cxn>
              <a:cxn ang="0">
                <a:pos x="T6" y="T7"/>
              </a:cxn>
              <a:cxn ang="0">
                <a:pos x="T8" y="T9"/>
              </a:cxn>
              <a:cxn ang="0">
                <a:pos x="T10" y="T11"/>
              </a:cxn>
              <a:cxn ang="0">
                <a:pos x="T12" y="T13"/>
              </a:cxn>
            </a:cxnLst>
            <a:rect l="0" t="0" r="r" b="b"/>
            <a:pathLst>
              <a:path w="117" h="193">
                <a:moveTo>
                  <a:pt x="117" y="193"/>
                </a:moveTo>
                <a:lnTo>
                  <a:pt x="0" y="193"/>
                </a:lnTo>
                <a:lnTo>
                  <a:pt x="0" y="0"/>
                </a:lnTo>
                <a:lnTo>
                  <a:pt x="43" y="0"/>
                </a:lnTo>
                <a:lnTo>
                  <a:pt x="43" y="156"/>
                </a:lnTo>
                <a:lnTo>
                  <a:pt x="117" y="156"/>
                </a:lnTo>
                <a:lnTo>
                  <a:pt x="117" y="19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863" fontAlgn="base">
              <a:spcBef>
                <a:spcPct val="0"/>
              </a:spcBef>
              <a:spcAft>
                <a:spcPct val="0"/>
              </a:spcAft>
            </a:pPr>
            <a:endParaRPr lang="en-US" sz="2400" dirty="0">
              <a:solidFill>
                <a:srgbClr val="000000"/>
              </a:solidFill>
              <a:ea typeface="MS PGothic" charset="0"/>
            </a:endParaRPr>
          </a:p>
        </p:txBody>
      </p:sp>
      <p:pic>
        <p:nvPicPr>
          <p:cNvPr id="217" name="Picture 216"/>
          <p:cNvPicPr>
            <a:picLocks noChangeAspect="1"/>
          </p:cNvPicPr>
          <p:nvPr/>
        </p:nvPicPr>
        <p:blipFill>
          <a:blip r:embed="rId12"/>
          <a:stretch>
            <a:fillRect/>
          </a:stretch>
        </p:blipFill>
        <p:spPr>
          <a:xfrm>
            <a:off x="962692" y="2026371"/>
            <a:ext cx="1698137" cy="1522596"/>
          </a:xfrm>
          <a:prstGeom prst="rect">
            <a:avLst/>
          </a:prstGeom>
        </p:spPr>
      </p:pic>
      <p:sp>
        <p:nvSpPr>
          <p:cNvPr id="218" name="TextBox 217"/>
          <p:cNvSpPr txBox="1"/>
          <p:nvPr/>
        </p:nvSpPr>
        <p:spPr>
          <a:xfrm>
            <a:off x="4510924" y="3046013"/>
            <a:ext cx="1672081" cy="479279"/>
          </a:xfrm>
          <a:prstGeom prst="rect">
            <a:avLst/>
          </a:prstGeom>
          <a:noFill/>
        </p:spPr>
        <p:txBody>
          <a:bodyPr wrap="square" lIns="45720" tIns="45720" rIns="45720" bIns="45720" rtlCol="0" anchor="ctr" anchorCtr="0">
            <a:noAutofit/>
          </a:bodyPr>
          <a:lstStyle/>
          <a:p>
            <a:pPr algn="ctr" defTabSz="931863" fontAlgn="base">
              <a:lnSpc>
                <a:spcPct val="90000"/>
              </a:lnSpc>
              <a:spcBef>
                <a:spcPct val="0"/>
              </a:spcBef>
              <a:spcAft>
                <a:spcPts val="600"/>
              </a:spcAft>
            </a:pPr>
            <a:r>
              <a:rPr lang="en-US" sz="3200" b="1" dirty="0">
                <a:solidFill>
                  <a:srgbClr val="FFFFFF"/>
                </a:solidFill>
                <a:ea typeface="MS PGothic" charset="0"/>
              </a:rPr>
              <a:t>Azure</a:t>
            </a:r>
          </a:p>
        </p:txBody>
      </p:sp>
      <p:sp>
        <p:nvSpPr>
          <p:cNvPr id="33" name="TextBox 32"/>
          <p:cNvSpPr txBox="1"/>
          <p:nvPr/>
        </p:nvSpPr>
        <p:spPr>
          <a:xfrm>
            <a:off x="1" y="6642289"/>
            <a:ext cx="3806190" cy="352236"/>
          </a:xfrm>
          <a:prstGeom prst="rect">
            <a:avLst/>
          </a:prstGeom>
          <a:noFill/>
        </p:spPr>
        <p:txBody>
          <a:bodyPr wrap="square" lIns="365760" tIns="146304" rIns="182880" bIns="146304" rtlCol="0" anchor="ctr" anchorCtr="0">
            <a:noAutofit/>
          </a:bodyPr>
          <a:lstStyle/>
          <a:p>
            <a:pPr>
              <a:lnSpc>
                <a:spcPct val="90000"/>
              </a:lnSpc>
              <a:spcAft>
                <a:spcPts val="600"/>
              </a:spcAft>
            </a:pPr>
            <a:r>
              <a:rPr lang="en-US" sz="1400" dirty="0">
                <a:solidFill>
                  <a:schemeClr val="bg1"/>
                </a:solidFill>
                <a:latin typeface="Segoe UI Semibold" panose="020B0702040204020203" pitchFamily="34" charset="0"/>
                <a:ea typeface="Segoe UI Black" panose="020B0A02040204020203" pitchFamily="34" charset="0"/>
                <a:cs typeface="Segoe UI Semibold" panose="020B0702040204020203" pitchFamily="34" charset="0"/>
              </a:rPr>
              <a:t>Hybrid solutions</a:t>
            </a:r>
          </a:p>
        </p:txBody>
      </p:sp>
    </p:spTree>
    <p:extLst>
      <p:ext uri="{BB962C8B-B14F-4D97-AF65-F5344CB8AC3E}">
        <p14:creationId xmlns:p14="http://schemas.microsoft.com/office/powerpoint/2010/main" val="1582119502"/>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169"/>
                                        </p:tgtEl>
                                        <p:attrNameLst>
                                          <p:attrName>style.visibility</p:attrName>
                                        </p:attrNameLst>
                                      </p:cBhvr>
                                      <p:to>
                                        <p:strVal val="visible"/>
                                      </p:to>
                                    </p:set>
                                    <p:animEffect transition="in" filter="fade">
                                      <p:cBhvr>
                                        <p:cTn id="7" dur="500"/>
                                        <p:tgtEl>
                                          <p:spTgt spid="169"/>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2" fill="hold" nodeType="clickEffect">
                                  <p:stCondLst>
                                    <p:cond delay="0"/>
                                  </p:stCondLst>
                                  <p:childTnLst>
                                    <p:set>
                                      <p:cBhvr>
                                        <p:cTn id="11" dur="1" fill="hold">
                                          <p:stCondLst>
                                            <p:cond delay="0"/>
                                          </p:stCondLst>
                                        </p:cTn>
                                        <p:tgtEl>
                                          <p:spTgt spid="173"/>
                                        </p:tgtEl>
                                        <p:attrNameLst>
                                          <p:attrName>style.visibility</p:attrName>
                                        </p:attrNameLst>
                                      </p:cBhvr>
                                      <p:to>
                                        <p:strVal val="visible"/>
                                      </p:to>
                                    </p:set>
                                    <p:animEffect transition="in" filter="wipe(right)">
                                      <p:cBhvr>
                                        <p:cTn id="12" dur="500"/>
                                        <p:tgtEl>
                                          <p:spTgt spid="173"/>
                                        </p:tgtEl>
                                      </p:cBhvr>
                                    </p:animEffec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nodeType="clickEffect">
                                  <p:stCondLst>
                                    <p:cond delay="0"/>
                                  </p:stCondLst>
                                  <p:childTnLst>
                                    <p:set>
                                      <p:cBhvr>
                                        <p:cTn id="16" dur="1" fill="hold">
                                          <p:stCondLst>
                                            <p:cond delay="0"/>
                                          </p:stCondLst>
                                        </p:cTn>
                                        <p:tgtEl>
                                          <p:spTgt spid="175"/>
                                        </p:tgtEl>
                                        <p:attrNameLst>
                                          <p:attrName>style.visibility</p:attrName>
                                        </p:attrNameLst>
                                      </p:cBhvr>
                                      <p:to>
                                        <p:strVal val="visible"/>
                                      </p:to>
                                    </p:set>
                                  </p:childTnLst>
                                </p:cTn>
                              </p:par>
                            </p:childTnLst>
                          </p:cTn>
                        </p:par>
                        <p:par>
                          <p:cTn id="17" fill="hold">
                            <p:stCondLst>
                              <p:cond delay="0"/>
                            </p:stCondLst>
                            <p:childTnLst>
                              <p:par>
                                <p:cTn id="18" presetID="10" presetClass="exit" presetSubtype="0" fill="hold" nodeType="afterEffect">
                                  <p:stCondLst>
                                    <p:cond delay="750"/>
                                  </p:stCondLst>
                                  <p:childTnLst>
                                    <p:animEffect transition="out" filter="fade">
                                      <p:cBhvr>
                                        <p:cTn id="19" dur="500"/>
                                        <p:tgtEl>
                                          <p:spTgt spid="173"/>
                                        </p:tgtEl>
                                      </p:cBhvr>
                                    </p:animEffect>
                                    <p:set>
                                      <p:cBhvr>
                                        <p:cTn id="20" dur="1" fill="hold">
                                          <p:stCondLst>
                                            <p:cond delay="499"/>
                                          </p:stCondLst>
                                        </p:cTn>
                                        <p:tgtEl>
                                          <p:spTgt spid="173"/>
                                        </p:tgtEl>
                                        <p:attrNameLst>
                                          <p:attrName>style.visibility</p:attrName>
                                        </p:attrNameLst>
                                      </p:cBhvr>
                                      <p:to>
                                        <p:strVal val="hidden"/>
                                      </p:to>
                                    </p:set>
                                  </p:childTnLst>
                                </p:cTn>
                              </p:par>
                              <p:par>
                                <p:cTn id="21" presetID="10" presetClass="exit" presetSubtype="0" fill="hold" nodeType="withEffect">
                                  <p:stCondLst>
                                    <p:cond delay="750"/>
                                  </p:stCondLst>
                                  <p:childTnLst>
                                    <p:animEffect transition="out" filter="fade">
                                      <p:cBhvr>
                                        <p:cTn id="22" dur="500"/>
                                        <p:tgtEl>
                                          <p:spTgt spid="175"/>
                                        </p:tgtEl>
                                      </p:cBhvr>
                                    </p:animEffect>
                                    <p:set>
                                      <p:cBhvr>
                                        <p:cTn id="23" dur="1" fill="hold">
                                          <p:stCondLst>
                                            <p:cond delay="499"/>
                                          </p:stCondLst>
                                        </p:cTn>
                                        <p:tgtEl>
                                          <p:spTgt spid="175"/>
                                        </p:tgtEl>
                                        <p:attrNameLst>
                                          <p:attrName>style.visibility</p:attrName>
                                        </p:attrNameLst>
                                      </p:cBhvr>
                                      <p:to>
                                        <p:strVal val="hidden"/>
                                      </p:to>
                                    </p:set>
                                  </p:childTnLst>
                                </p:cTn>
                              </p:par>
                              <p:par>
                                <p:cTn id="24" presetID="22" presetClass="entr" presetSubtype="2" fill="hold" nodeType="withEffect">
                                  <p:stCondLst>
                                    <p:cond delay="500"/>
                                  </p:stCondLst>
                                  <p:childTnLst>
                                    <p:set>
                                      <p:cBhvr>
                                        <p:cTn id="25" dur="1" fill="hold">
                                          <p:stCondLst>
                                            <p:cond delay="0"/>
                                          </p:stCondLst>
                                        </p:cTn>
                                        <p:tgtEl>
                                          <p:spTgt spid="190"/>
                                        </p:tgtEl>
                                        <p:attrNameLst>
                                          <p:attrName>style.visibility</p:attrName>
                                        </p:attrNameLst>
                                      </p:cBhvr>
                                      <p:to>
                                        <p:strVal val="visible"/>
                                      </p:to>
                                    </p:set>
                                    <p:animEffect transition="in" filter="wipe(right)">
                                      <p:cBhvr>
                                        <p:cTn id="26" dur="500"/>
                                        <p:tgtEl>
                                          <p:spTgt spid="190"/>
                                        </p:tgtEl>
                                      </p:cBhvr>
                                    </p:animEffect>
                                  </p:childTnLst>
                                </p:cTn>
                              </p:par>
                            </p:childTnLst>
                          </p:cTn>
                        </p:par>
                        <p:par>
                          <p:cTn id="27" fill="hold">
                            <p:stCondLst>
                              <p:cond delay="1250"/>
                            </p:stCondLst>
                            <p:childTnLst>
                              <p:par>
                                <p:cTn id="28" presetID="22" presetClass="entr" presetSubtype="2" fill="hold" nodeType="afterEffect">
                                  <p:stCondLst>
                                    <p:cond delay="0"/>
                                  </p:stCondLst>
                                  <p:childTnLst>
                                    <p:set>
                                      <p:cBhvr>
                                        <p:cTn id="29" dur="1" fill="hold">
                                          <p:stCondLst>
                                            <p:cond delay="0"/>
                                          </p:stCondLst>
                                        </p:cTn>
                                        <p:tgtEl>
                                          <p:spTgt spid="191"/>
                                        </p:tgtEl>
                                        <p:attrNameLst>
                                          <p:attrName>style.visibility</p:attrName>
                                        </p:attrNameLst>
                                      </p:cBhvr>
                                      <p:to>
                                        <p:strVal val="visible"/>
                                      </p:to>
                                    </p:set>
                                    <p:animEffect transition="in" filter="wipe(right)">
                                      <p:cBhvr>
                                        <p:cTn id="30" dur="500"/>
                                        <p:tgtEl>
                                          <p:spTgt spid="191"/>
                                        </p:tgtEl>
                                      </p:cBhvr>
                                    </p:animEffect>
                                  </p:childTnLst>
                                </p:cTn>
                              </p:par>
                            </p:childTnLst>
                          </p:cTn>
                        </p:par>
                        <p:par>
                          <p:cTn id="31" fill="hold">
                            <p:stCondLst>
                              <p:cond delay="1750"/>
                            </p:stCondLst>
                            <p:childTnLst>
                              <p:par>
                                <p:cTn id="32" presetID="22" presetClass="entr" presetSubtype="4" fill="hold" nodeType="afterEffect">
                                  <p:stCondLst>
                                    <p:cond delay="500"/>
                                  </p:stCondLst>
                                  <p:childTnLst>
                                    <p:set>
                                      <p:cBhvr>
                                        <p:cTn id="33" dur="1" fill="hold">
                                          <p:stCondLst>
                                            <p:cond delay="0"/>
                                          </p:stCondLst>
                                        </p:cTn>
                                        <p:tgtEl>
                                          <p:spTgt spid="189"/>
                                        </p:tgtEl>
                                        <p:attrNameLst>
                                          <p:attrName>style.visibility</p:attrName>
                                        </p:attrNameLst>
                                      </p:cBhvr>
                                      <p:to>
                                        <p:strVal val="visible"/>
                                      </p:to>
                                    </p:set>
                                    <p:animEffect transition="in" filter="wipe(down)">
                                      <p:cBhvr>
                                        <p:cTn id="34" dur="1500"/>
                                        <p:tgtEl>
                                          <p:spTgt spid="189"/>
                                        </p:tgtEl>
                                      </p:cBhvr>
                                    </p:animEffect>
                                  </p:childTnLst>
                                </p:cTn>
                              </p:par>
                              <p:par>
                                <p:cTn id="35" presetID="10" presetClass="exit" presetSubtype="0" fill="hold" nodeType="withEffect">
                                  <p:stCondLst>
                                    <p:cond delay="1000"/>
                                  </p:stCondLst>
                                  <p:childTnLst>
                                    <p:animEffect transition="out" filter="fade">
                                      <p:cBhvr>
                                        <p:cTn id="36" dur="500"/>
                                        <p:tgtEl>
                                          <p:spTgt spid="190"/>
                                        </p:tgtEl>
                                      </p:cBhvr>
                                    </p:animEffect>
                                    <p:set>
                                      <p:cBhvr>
                                        <p:cTn id="37" dur="1" fill="hold">
                                          <p:stCondLst>
                                            <p:cond delay="499"/>
                                          </p:stCondLst>
                                        </p:cTn>
                                        <p:tgtEl>
                                          <p:spTgt spid="190"/>
                                        </p:tgtEl>
                                        <p:attrNameLst>
                                          <p:attrName>style.visibility</p:attrName>
                                        </p:attrNameLst>
                                      </p:cBhvr>
                                      <p:to>
                                        <p:strVal val="hidden"/>
                                      </p:to>
                                    </p:set>
                                  </p:childTnLst>
                                </p:cTn>
                              </p:par>
                            </p:childTnLst>
                          </p:cTn>
                        </p:par>
                        <p:par>
                          <p:cTn id="38" fill="hold">
                            <p:stCondLst>
                              <p:cond delay="3750"/>
                            </p:stCondLst>
                            <p:childTnLst>
                              <p:par>
                                <p:cTn id="39" presetID="10" presetClass="exit" presetSubtype="0" fill="hold" nodeType="afterEffect">
                                  <p:stCondLst>
                                    <p:cond delay="0"/>
                                  </p:stCondLst>
                                  <p:childTnLst>
                                    <p:animEffect transition="out" filter="fade">
                                      <p:cBhvr>
                                        <p:cTn id="40" dur="500"/>
                                        <p:tgtEl>
                                          <p:spTgt spid="191"/>
                                        </p:tgtEl>
                                      </p:cBhvr>
                                    </p:animEffect>
                                    <p:set>
                                      <p:cBhvr>
                                        <p:cTn id="41" dur="1" fill="hold">
                                          <p:stCondLst>
                                            <p:cond delay="499"/>
                                          </p:stCondLst>
                                        </p:cTn>
                                        <p:tgtEl>
                                          <p:spTgt spid="191"/>
                                        </p:tgtEl>
                                        <p:attrNameLst>
                                          <p:attrName>style.visibility</p:attrName>
                                        </p:attrNameLst>
                                      </p:cBhvr>
                                      <p:to>
                                        <p:strVal val="hidden"/>
                                      </p:to>
                                    </p:set>
                                  </p:childTnLst>
                                </p:cTn>
                              </p:par>
                              <p:par>
                                <p:cTn id="42" presetID="22" presetClass="entr" presetSubtype="2" fill="hold" nodeType="withEffect">
                                  <p:stCondLst>
                                    <p:cond delay="0"/>
                                  </p:stCondLst>
                                  <p:childTnLst>
                                    <p:set>
                                      <p:cBhvr>
                                        <p:cTn id="43" dur="1" fill="hold">
                                          <p:stCondLst>
                                            <p:cond delay="0"/>
                                          </p:stCondLst>
                                        </p:cTn>
                                        <p:tgtEl>
                                          <p:spTgt spid="187"/>
                                        </p:tgtEl>
                                        <p:attrNameLst>
                                          <p:attrName>style.visibility</p:attrName>
                                        </p:attrNameLst>
                                      </p:cBhvr>
                                      <p:to>
                                        <p:strVal val="visible"/>
                                      </p:to>
                                    </p:set>
                                    <p:animEffect transition="in" filter="wipe(right)">
                                      <p:cBhvr>
                                        <p:cTn id="44" dur="500"/>
                                        <p:tgtEl>
                                          <p:spTgt spid="187"/>
                                        </p:tgtEl>
                                      </p:cBhvr>
                                    </p:animEffect>
                                  </p:childTnLst>
                                </p:cTn>
                              </p:par>
                            </p:childTnLst>
                          </p:cTn>
                        </p:par>
                        <p:par>
                          <p:cTn id="45" fill="hold">
                            <p:stCondLst>
                              <p:cond delay="4250"/>
                            </p:stCondLst>
                            <p:childTnLst>
                              <p:par>
                                <p:cTn id="46" presetID="22" presetClass="entr" presetSubtype="4" fill="hold" nodeType="afterEffect">
                                  <p:stCondLst>
                                    <p:cond delay="0"/>
                                  </p:stCondLst>
                                  <p:childTnLst>
                                    <p:set>
                                      <p:cBhvr>
                                        <p:cTn id="47" dur="1" fill="hold">
                                          <p:stCondLst>
                                            <p:cond delay="0"/>
                                          </p:stCondLst>
                                        </p:cTn>
                                        <p:tgtEl>
                                          <p:spTgt spid="188"/>
                                        </p:tgtEl>
                                        <p:attrNameLst>
                                          <p:attrName>style.visibility</p:attrName>
                                        </p:attrNameLst>
                                      </p:cBhvr>
                                      <p:to>
                                        <p:strVal val="visible"/>
                                      </p:to>
                                    </p:set>
                                    <p:animEffect transition="in" filter="wipe(down)">
                                      <p:cBhvr>
                                        <p:cTn id="48" dur="500"/>
                                        <p:tgtEl>
                                          <p:spTgt spid="188"/>
                                        </p:tgtEl>
                                      </p:cBhvr>
                                    </p:animEffect>
                                  </p:childTnLst>
                                </p:cTn>
                              </p:par>
                            </p:childTnLst>
                          </p:cTn>
                        </p:par>
                        <p:par>
                          <p:cTn id="49" fill="hold">
                            <p:stCondLst>
                              <p:cond delay="4750"/>
                            </p:stCondLst>
                            <p:childTnLst>
                              <p:par>
                                <p:cTn id="50" presetID="10" presetClass="exit" presetSubtype="0" fill="hold" nodeType="afterEffect">
                                  <p:stCondLst>
                                    <p:cond delay="0"/>
                                  </p:stCondLst>
                                  <p:childTnLst>
                                    <p:animEffect transition="out" filter="fade">
                                      <p:cBhvr>
                                        <p:cTn id="51" dur="500"/>
                                        <p:tgtEl>
                                          <p:spTgt spid="189"/>
                                        </p:tgtEl>
                                      </p:cBhvr>
                                    </p:animEffect>
                                    <p:set>
                                      <p:cBhvr>
                                        <p:cTn id="52" dur="1" fill="hold">
                                          <p:stCondLst>
                                            <p:cond delay="499"/>
                                          </p:stCondLst>
                                        </p:cTn>
                                        <p:tgtEl>
                                          <p:spTgt spid="189"/>
                                        </p:tgtEl>
                                        <p:attrNameLst>
                                          <p:attrName>style.visibility</p:attrName>
                                        </p:attrNameLst>
                                      </p:cBhvr>
                                      <p:to>
                                        <p:strVal val="hidden"/>
                                      </p:to>
                                    </p:set>
                                  </p:childTnLst>
                                </p:cTn>
                              </p:par>
                              <p:par>
                                <p:cTn id="53" presetID="10" presetClass="entr" presetSubtype="0" fill="hold" nodeType="withEffect">
                                  <p:stCondLst>
                                    <p:cond delay="0"/>
                                  </p:stCondLst>
                                  <p:childTnLst>
                                    <p:set>
                                      <p:cBhvr>
                                        <p:cTn id="54" dur="1" fill="hold">
                                          <p:stCondLst>
                                            <p:cond delay="0"/>
                                          </p:stCondLst>
                                        </p:cTn>
                                        <p:tgtEl>
                                          <p:spTgt spid="217"/>
                                        </p:tgtEl>
                                        <p:attrNameLst>
                                          <p:attrName>style.visibility</p:attrName>
                                        </p:attrNameLst>
                                      </p:cBhvr>
                                      <p:to>
                                        <p:strVal val="visible"/>
                                      </p:to>
                                    </p:set>
                                    <p:animEffect transition="in" filter="fade">
                                      <p:cBhvr>
                                        <p:cTn id="55" dur="500"/>
                                        <p:tgtEl>
                                          <p:spTgt spid="217"/>
                                        </p:tgtEl>
                                      </p:cBhvr>
                                    </p:animEffect>
                                  </p:childTnLst>
                                </p:cTn>
                              </p:par>
                            </p:childTnLst>
                          </p:cTn>
                        </p:par>
                      </p:childTnLst>
                    </p:cTn>
                  </p:par>
                  <p:par>
                    <p:cTn id="56" fill="hold">
                      <p:stCondLst>
                        <p:cond delay="indefinite"/>
                      </p:stCondLst>
                      <p:childTnLst>
                        <p:par>
                          <p:cTn id="57" fill="hold">
                            <p:stCondLst>
                              <p:cond delay="0"/>
                            </p:stCondLst>
                            <p:childTnLst>
                              <p:par>
                                <p:cTn id="58" presetID="10" presetClass="entr" presetSubtype="0" fill="hold" nodeType="clickEffect">
                                  <p:stCondLst>
                                    <p:cond delay="0"/>
                                  </p:stCondLst>
                                  <p:childTnLst>
                                    <p:set>
                                      <p:cBhvr>
                                        <p:cTn id="59" dur="1" fill="hold">
                                          <p:stCondLst>
                                            <p:cond delay="0"/>
                                          </p:stCondLst>
                                        </p:cTn>
                                        <p:tgtEl>
                                          <p:spTgt spid="176"/>
                                        </p:tgtEl>
                                        <p:attrNameLst>
                                          <p:attrName>style.visibility</p:attrName>
                                        </p:attrNameLst>
                                      </p:cBhvr>
                                      <p:to>
                                        <p:strVal val="visible"/>
                                      </p:to>
                                    </p:set>
                                    <p:animEffect transition="in" filter="fade">
                                      <p:cBhvr>
                                        <p:cTn id="60" dur="500"/>
                                        <p:tgtEl>
                                          <p:spTgt spid="176"/>
                                        </p:tgtEl>
                                      </p:cBhvr>
                                    </p:animEffect>
                                  </p:childTnLst>
                                </p:cTn>
                              </p:par>
                            </p:childTnLst>
                          </p:cTn>
                        </p:par>
                        <p:par>
                          <p:cTn id="61" fill="hold">
                            <p:stCondLst>
                              <p:cond delay="500"/>
                            </p:stCondLst>
                            <p:childTnLst>
                              <p:par>
                                <p:cTn id="62" presetID="22" presetClass="entr" presetSubtype="2" fill="hold" nodeType="afterEffect">
                                  <p:stCondLst>
                                    <p:cond delay="0"/>
                                  </p:stCondLst>
                                  <p:childTnLst>
                                    <p:set>
                                      <p:cBhvr>
                                        <p:cTn id="63" dur="1" fill="hold">
                                          <p:stCondLst>
                                            <p:cond delay="0"/>
                                          </p:stCondLst>
                                        </p:cTn>
                                        <p:tgtEl>
                                          <p:spTgt spid="177"/>
                                        </p:tgtEl>
                                        <p:attrNameLst>
                                          <p:attrName>style.visibility</p:attrName>
                                        </p:attrNameLst>
                                      </p:cBhvr>
                                      <p:to>
                                        <p:strVal val="visible"/>
                                      </p:to>
                                    </p:set>
                                    <p:animEffect transition="in" filter="wipe(right)">
                                      <p:cBhvr>
                                        <p:cTn id="64" dur="500"/>
                                        <p:tgtEl>
                                          <p:spTgt spid="17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0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6" name="Rectangle 5"/>
          <p:cNvSpPr/>
          <p:nvPr/>
        </p:nvSpPr>
        <p:spPr bwMode="auto">
          <a:xfrm>
            <a:off x="387746" y="1467681"/>
            <a:ext cx="6983293" cy="4698109"/>
          </a:xfrm>
          <a:prstGeom prst="rect">
            <a:avLst/>
          </a:prstGeom>
          <a:solidFill>
            <a:schemeClr val="bg1">
              <a:lumMod val="95000"/>
            </a:schemeClr>
          </a:solidFill>
          <a:ln w="63500">
            <a:solidFill>
              <a:schemeClr val="accent1"/>
            </a:solidFill>
            <a:miter lim="800000"/>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279781" tIns="186494" rIns="186494" bIns="46623" numCol="1" spcCol="0" rtlCol="0" fromWordArt="0" anchor="t" anchorCtr="0" forceAA="0" compatLnSpc="1">
            <a:prstTxWarp prst="textNoShape">
              <a:avLst/>
            </a:prstTxWarp>
            <a:noAutofit/>
          </a:bodyPr>
          <a:lstStyle/>
          <a:p>
            <a:pPr defTabSz="950500"/>
            <a:endParaRPr lang="en-US" sz="2448" dirty="0">
              <a:solidFill>
                <a:schemeClr val="tx1"/>
              </a:solidFill>
              <a:latin typeface="Segoe UI Semilight" panose="020B0402040204020203" pitchFamily="34" charset="0"/>
              <a:ea typeface="Segoe UI" pitchFamily="34" charset="0"/>
              <a:cs typeface="Segoe UI Semilight" panose="020B0402040204020203" pitchFamily="34" charset="0"/>
            </a:endParaRPr>
          </a:p>
        </p:txBody>
      </p:sp>
      <p:sp>
        <p:nvSpPr>
          <p:cNvPr id="8" name="Title 7"/>
          <p:cNvSpPr>
            <a:spLocks noGrp="1"/>
          </p:cNvSpPr>
          <p:nvPr>
            <p:ph type="title"/>
          </p:nvPr>
        </p:nvSpPr>
        <p:spPr>
          <a:xfrm>
            <a:off x="269241" y="66154"/>
            <a:ext cx="11653521" cy="1075884"/>
          </a:xfrm>
        </p:spPr>
        <p:txBody>
          <a:bodyPr/>
          <a:lstStyle/>
          <a:p>
            <a:r>
              <a:rPr lang="en-US" dirty="0"/>
              <a:t>Stretch Database architecture</a:t>
            </a:r>
          </a:p>
        </p:txBody>
      </p:sp>
      <p:sp>
        <p:nvSpPr>
          <p:cNvPr id="9" name="Text Placeholder 8"/>
          <p:cNvSpPr>
            <a:spLocks noGrp="1"/>
          </p:cNvSpPr>
          <p:nvPr>
            <p:ph type="body" sz="quarter" idx="11"/>
          </p:nvPr>
        </p:nvSpPr>
        <p:spPr/>
        <p:txBody>
          <a:bodyPr/>
          <a:lstStyle/>
          <a:p>
            <a:r>
              <a:rPr lang="en-US" sz="2800" dirty="0">
                <a:latin typeface="Segoe UI Semilight" panose="020B0402040204020203" pitchFamily="34" charset="0"/>
                <a:cs typeface="Segoe UI Semilight" panose="020B0402040204020203" pitchFamily="34" charset="0"/>
              </a:rPr>
              <a:t>How it works</a:t>
            </a:r>
          </a:p>
          <a:p>
            <a:pPr lvl="1"/>
            <a:r>
              <a:rPr lang="en-US" dirty="0"/>
              <a:t>Creates a secure linked server definition in the on-premises SQL Server</a:t>
            </a:r>
          </a:p>
          <a:p>
            <a:pPr lvl="1"/>
            <a:r>
              <a:rPr lang="en-US" dirty="0"/>
              <a:t>Linked server definition has the remote endpoint as the target</a:t>
            </a:r>
          </a:p>
          <a:p>
            <a:pPr lvl="1"/>
            <a:r>
              <a:rPr lang="en-US" dirty="0"/>
              <a:t>Provisions remote resources and begins to migrate eligible data, if migration is enabled</a:t>
            </a:r>
          </a:p>
          <a:p>
            <a:pPr lvl="1"/>
            <a:r>
              <a:rPr lang="en-US" dirty="0"/>
              <a:t>Queries against tables run against both the local database and the remote endpoint</a:t>
            </a:r>
          </a:p>
        </p:txBody>
      </p:sp>
      <p:grpSp>
        <p:nvGrpSpPr>
          <p:cNvPr id="56" name="Group 55"/>
          <p:cNvGrpSpPr/>
          <p:nvPr/>
        </p:nvGrpSpPr>
        <p:grpSpPr>
          <a:xfrm>
            <a:off x="4037954" y="2961636"/>
            <a:ext cx="3179170" cy="2626552"/>
            <a:chOff x="3938514" y="2796374"/>
            <a:chExt cx="3117116" cy="2575285"/>
          </a:xfrm>
        </p:grpSpPr>
        <p:grpSp>
          <p:nvGrpSpPr>
            <p:cNvPr id="48" name="Group 47"/>
            <p:cNvGrpSpPr/>
            <p:nvPr/>
          </p:nvGrpSpPr>
          <p:grpSpPr>
            <a:xfrm>
              <a:off x="3938514" y="3411007"/>
              <a:ext cx="3117116" cy="1960652"/>
              <a:chOff x="2909727" y="3342096"/>
              <a:chExt cx="3661690" cy="2303188"/>
            </a:xfrm>
          </p:grpSpPr>
          <p:sp>
            <p:nvSpPr>
              <p:cNvPr id="35" name="Freeform 23"/>
              <p:cNvSpPr>
                <a:spLocks/>
              </p:cNvSpPr>
              <p:nvPr/>
            </p:nvSpPr>
            <p:spPr bwMode="auto">
              <a:xfrm flipH="1">
                <a:off x="2909727" y="3669647"/>
                <a:ext cx="3661690" cy="1975637"/>
              </a:xfrm>
              <a:custGeom>
                <a:avLst/>
                <a:gdLst>
                  <a:gd name="T0" fmla="*/ 210 w 242"/>
                  <a:gd name="T1" fmla="*/ 64 h 129"/>
                  <a:gd name="T2" fmla="*/ 209 w 242"/>
                  <a:gd name="T3" fmla="*/ 64 h 129"/>
                  <a:gd name="T4" fmla="*/ 144 w 242"/>
                  <a:gd name="T5" fmla="*/ 0 h 129"/>
                  <a:gd name="T6" fmla="*/ 80 w 242"/>
                  <a:gd name="T7" fmla="*/ 56 h 129"/>
                  <a:gd name="T8" fmla="*/ 45 w 242"/>
                  <a:gd name="T9" fmla="*/ 39 h 129"/>
                  <a:gd name="T10" fmla="*/ 0 w 242"/>
                  <a:gd name="T11" fmla="*/ 84 h 129"/>
                  <a:gd name="T12" fmla="*/ 45 w 242"/>
                  <a:gd name="T13" fmla="*/ 129 h 129"/>
                  <a:gd name="T14" fmla="*/ 210 w 242"/>
                  <a:gd name="T15" fmla="*/ 129 h 129"/>
                  <a:gd name="T16" fmla="*/ 242 w 242"/>
                  <a:gd name="T17" fmla="*/ 96 h 129"/>
                  <a:gd name="T18" fmla="*/ 210 w 242"/>
                  <a:gd name="T19" fmla="*/ 64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2" h="129">
                    <a:moveTo>
                      <a:pt x="210" y="64"/>
                    </a:moveTo>
                    <a:cubicBezTo>
                      <a:pt x="210" y="64"/>
                      <a:pt x="209" y="64"/>
                      <a:pt x="209" y="64"/>
                    </a:cubicBezTo>
                    <a:cubicBezTo>
                      <a:pt x="209" y="28"/>
                      <a:pt x="180" y="0"/>
                      <a:pt x="144" y="0"/>
                    </a:cubicBezTo>
                    <a:cubicBezTo>
                      <a:pt x="111" y="0"/>
                      <a:pt x="84" y="24"/>
                      <a:pt x="80" y="56"/>
                    </a:cubicBezTo>
                    <a:cubicBezTo>
                      <a:pt x="72" y="46"/>
                      <a:pt x="59" y="39"/>
                      <a:pt x="45" y="39"/>
                    </a:cubicBezTo>
                    <a:cubicBezTo>
                      <a:pt x="20" y="39"/>
                      <a:pt x="0" y="59"/>
                      <a:pt x="0" y="84"/>
                    </a:cubicBezTo>
                    <a:cubicBezTo>
                      <a:pt x="0" y="109"/>
                      <a:pt x="20" y="129"/>
                      <a:pt x="45" y="129"/>
                    </a:cubicBezTo>
                    <a:cubicBezTo>
                      <a:pt x="210" y="129"/>
                      <a:pt x="210" y="129"/>
                      <a:pt x="210" y="129"/>
                    </a:cubicBezTo>
                    <a:cubicBezTo>
                      <a:pt x="228" y="129"/>
                      <a:pt x="242" y="114"/>
                      <a:pt x="242" y="96"/>
                    </a:cubicBezTo>
                    <a:cubicBezTo>
                      <a:pt x="242" y="78"/>
                      <a:pt x="228" y="64"/>
                      <a:pt x="210" y="64"/>
                    </a:cubicBezTo>
                    <a:close/>
                  </a:path>
                </a:pathLst>
              </a:custGeom>
              <a:solidFill>
                <a:schemeClr val="accent1"/>
              </a:solidFill>
              <a:ln>
                <a:noFill/>
              </a:ln>
              <a:extLst/>
            </p:spPr>
            <p:txBody>
              <a:bodyPr vert="horz" wrap="square" lIns="93260" tIns="46630" rIns="93260" bIns="46630" numCol="1" anchor="t" anchorCtr="0" compatLnSpc="1">
                <a:prstTxWarp prst="textNoShape">
                  <a:avLst/>
                </a:prstTxWarp>
              </a:bodyPr>
              <a:lstStyle/>
              <a:p>
                <a:endParaRPr lang="en-US" sz="2448" dirty="0"/>
              </a:p>
            </p:txBody>
          </p:sp>
          <p:sp>
            <p:nvSpPr>
              <p:cNvPr id="42" name="Freeform 15"/>
              <p:cNvSpPr>
                <a:spLocks/>
              </p:cNvSpPr>
              <p:nvPr/>
            </p:nvSpPr>
            <p:spPr bwMode="auto">
              <a:xfrm>
                <a:off x="3556080" y="3342096"/>
                <a:ext cx="2883805" cy="1249729"/>
              </a:xfrm>
              <a:custGeom>
                <a:avLst/>
                <a:gdLst>
                  <a:gd name="T0" fmla="*/ 349 w 391"/>
                  <a:gd name="T1" fmla="*/ 75 h 159"/>
                  <a:gd name="T2" fmla="*/ 342 w 391"/>
                  <a:gd name="T3" fmla="*/ 76 h 159"/>
                  <a:gd name="T4" fmla="*/ 263 w 391"/>
                  <a:gd name="T5" fmla="*/ 0 h 159"/>
                  <a:gd name="T6" fmla="*/ 187 w 391"/>
                  <a:gd name="T7" fmla="*/ 59 h 159"/>
                  <a:gd name="T8" fmla="*/ 145 w 391"/>
                  <a:gd name="T9" fmla="*/ 42 h 159"/>
                  <a:gd name="T10" fmla="*/ 87 w 391"/>
                  <a:gd name="T11" fmla="*/ 94 h 159"/>
                  <a:gd name="T12" fmla="*/ 59 w 391"/>
                  <a:gd name="T13" fmla="*/ 107 h 159"/>
                  <a:gd name="T14" fmla="*/ 32 w 391"/>
                  <a:gd name="T15" fmla="*/ 94 h 159"/>
                  <a:gd name="T16" fmla="*/ 0 w 391"/>
                  <a:gd name="T17" fmla="*/ 126 h 159"/>
                  <a:gd name="T18" fmla="*/ 32 w 391"/>
                  <a:gd name="T19" fmla="*/ 159 h 159"/>
                  <a:gd name="T20" fmla="*/ 41 w 391"/>
                  <a:gd name="T21" fmla="*/ 159 h 159"/>
                  <a:gd name="T22" fmla="*/ 148 w 391"/>
                  <a:gd name="T23" fmla="*/ 159 h 159"/>
                  <a:gd name="T24" fmla="*/ 208 w 391"/>
                  <a:gd name="T25" fmla="*/ 159 h 159"/>
                  <a:gd name="T26" fmla="*/ 352 w 391"/>
                  <a:gd name="T27" fmla="*/ 159 h 159"/>
                  <a:gd name="T28" fmla="*/ 352 w 391"/>
                  <a:gd name="T29" fmla="*/ 159 h 159"/>
                  <a:gd name="T30" fmla="*/ 391 w 391"/>
                  <a:gd name="T31" fmla="*/ 117 h 159"/>
                  <a:gd name="T32" fmla="*/ 349 w 391"/>
                  <a:gd name="T33" fmla="*/ 75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91" h="159">
                    <a:moveTo>
                      <a:pt x="349" y="75"/>
                    </a:moveTo>
                    <a:cubicBezTo>
                      <a:pt x="347" y="75"/>
                      <a:pt x="345" y="75"/>
                      <a:pt x="342" y="76"/>
                    </a:cubicBezTo>
                    <a:cubicBezTo>
                      <a:pt x="340" y="34"/>
                      <a:pt x="306" y="0"/>
                      <a:pt x="263" y="0"/>
                    </a:cubicBezTo>
                    <a:cubicBezTo>
                      <a:pt x="227" y="0"/>
                      <a:pt x="196" y="25"/>
                      <a:pt x="187" y="59"/>
                    </a:cubicBezTo>
                    <a:cubicBezTo>
                      <a:pt x="176" y="48"/>
                      <a:pt x="161" y="42"/>
                      <a:pt x="145" y="42"/>
                    </a:cubicBezTo>
                    <a:cubicBezTo>
                      <a:pt x="115" y="42"/>
                      <a:pt x="90" y="65"/>
                      <a:pt x="87" y="94"/>
                    </a:cubicBezTo>
                    <a:cubicBezTo>
                      <a:pt x="76" y="96"/>
                      <a:pt x="66" y="101"/>
                      <a:pt x="59" y="107"/>
                    </a:cubicBezTo>
                    <a:cubicBezTo>
                      <a:pt x="53" y="99"/>
                      <a:pt x="43" y="94"/>
                      <a:pt x="32" y="94"/>
                    </a:cubicBezTo>
                    <a:cubicBezTo>
                      <a:pt x="14" y="94"/>
                      <a:pt x="0" y="108"/>
                      <a:pt x="0" y="126"/>
                    </a:cubicBezTo>
                    <a:cubicBezTo>
                      <a:pt x="0" y="144"/>
                      <a:pt x="14" y="159"/>
                      <a:pt x="32" y="159"/>
                    </a:cubicBezTo>
                    <a:cubicBezTo>
                      <a:pt x="41" y="159"/>
                      <a:pt x="41" y="159"/>
                      <a:pt x="41" y="159"/>
                    </a:cubicBezTo>
                    <a:cubicBezTo>
                      <a:pt x="148" y="159"/>
                      <a:pt x="148" y="159"/>
                      <a:pt x="148" y="159"/>
                    </a:cubicBezTo>
                    <a:cubicBezTo>
                      <a:pt x="208" y="159"/>
                      <a:pt x="208" y="159"/>
                      <a:pt x="208" y="159"/>
                    </a:cubicBezTo>
                    <a:cubicBezTo>
                      <a:pt x="352" y="159"/>
                      <a:pt x="352" y="159"/>
                      <a:pt x="352" y="159"/>
                    </a:cubicBezTo>
                    <a:cubicBezTo>
                      <a:pt x="352" y="159"/>
                      <a:pt x="352" y="159"/>
                      <a:pt x="352" y="159"/>
                    </a:cubicBezTo>
                    <a:cubicBezTo>
                      <a:pt x="374" y="158"/>
                      <a:pt x="391" y="139"/>
                      <a:pt x="391" y="117"/>
                    </a:cubicBezTo>
                    <a:cubicBezTo>
                      <a:pt x="391" y="94"/>
                      <a:pt x="372" y="75"/>
                      <a:pt x="349" y="75"/>
                    </a:cubicBezTo>
                    <a:close/>
                  </a:path>
                </a:pathLst>
              </a:custGeom>
              <a:solidFill>
                <a:schemeClr val="accent1"/>
              </a:solidFill>
              <a:ln>
                <a:noFill/>
              </a:ln>
              <a:extLst/>
            </p:spPr>
            <p:txBody>
              <a:bodyPr vert="horz" wrap="square" lIns="93260" tIns="46630" rIns="93260" bIns="46630" numCol="1" anchor="t" anchorCtr="0" compatLnSpc="1">
                <a:prstTxWarp prst="textNoShape">
                  <a:avLst/>
                </a:prstTxWarp>
              </a:bodyPr>
              <a:lstStyle/>
              <a:p>
                <a:endParaRPr lang="en-US" sz="2448" dirty="0"/>
              </a:p>
            </p:txBody>
          </p:sp>
        </p:grpSp>
        <p:grpSp>
          <p:nvGrpSpPr>
            <p:cNvPr id="43" name="Group 42"/>
            <p:cNvGrpSpPr/>
            <p:nvPr/>
          </p:nvGrpSpPr>
          <p:grpSpPr>
            <a:xfrm>
              <a:off x="4675920" y="2796374"/>
              <a:ext cx="1452462" cy="1915804"/>
              <a:chOff x="4373645" y="2927479"/>
              <a:chExt cx="1765898" cy="2329228"/>
            </a:xfrm>
          </p:grpSpPr>
          <p:sp>
            <p:nvSpPr>
              <p:cNvPr id="44" name="Oval 43"/>
              <p:cNvSpPr/>
              <p:nvPr/>
            </p:nvSpPr>
            <p:spPr bwMode="auto">
              <a:xfrm>
                <a:off x="4570870" y="3028950"/>
                <a:ext cx="1371449" cy="441233"/>
              </a:xfrm>
              <a:prstGeom prst="ellipse">
                <a:avLst/>
              </a:prstGeom>
              <a:solidFill>
                <a:srgbClr val="F2F2F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6521" tIns="149217" rIns="186521" bIns="149217" numCol="1" spcCol="0" rtlCol="0" fromWordArt="0" anchor="t" anchorCtr="0" forceAA="0" compatLnSpc="1">
                <a:prstTxWarp prst="textNoShape">
                  <a:avLst/>
                </a:prstTxWarp>
                <a:noAutofit/>
              </a:bodyPr>
              <a:lstStyle/>
              <a:p>
                <a:pPr marL="349724" indent="-349724" algn="ctr" defTabSz="951028">
                  <a:lnSpc>
                    <a:spcPct val="90000"/>
                  </a:lnSpc>
                  <a:buFont typeface="Wingdings 3" panose="05040102010807070707" pitchFamily="18" charset="2"/>
                  <a:buChar char="Æ"/>
                </a:pPr>
                <a:endParaRPr lang="en-US" sz="2040" b="1" dirty="0">
                  <a:solidFill>
                    <a:schemeClr val="bg1"/>
                  </a:solidFill>
                  <a:latin typeface="+mj-lt"/>
                  <a:ea typeface="Segoe UI" pitchFamily="34" charset="0"/>
                  <a:cs typeface="Segoe UI" pitchFamily="34" charset="0"/>
                </a:endParaRPr>
              </a:p>
            </p:txBody>
          </p:sp>
          <p:grpSp>
            <p:nvGrpSpPr>
              <p:cNvPr id="45" name="Group 44"/>
              <p:cNvGrpSpPr/>
              <p:nvPr/>
            </p:nvGrpSpPr>
            <p:grpSpPr>
              <a:xfrm>
                <a:off x="4373645" y="2927479"/>
                <a:ext cx="1765898" cy="2329228"/>
                <a:chOff x="716045" y="2353147"/>
                <a:chExt cx="2201326" cy="2903560"/>
              </a:xfrm>
            </p:grpSpPr>
            <p:sp>
              <p:nvSpPr>
                <p:cNvPr id="46" name="Freeform 5"/>
                <p:cNvSpPr>
                  <a:spLocks noEditPoints="1"/>
                </p:cNvSpPr>
                <p:nvPr/>
              </p:nvSpPr>
              <p:spPr bwMode="auto">
                <a:xfrm>
                  <a:off x="716045" y="2353147"/>
                  <a:ext cx="2201326" cy="2903560"/>
                </a:xfrm>
                <a:custGeom>
                  <a:avLst/>
                  <a:gdLst>
                    <a:gd name="T0" fmla="*/ 184 w 184"/>
                    <a:gd name="T1" fmla="*/ 38 h 244"/>
                    <a:gd name="T2" fmla="*/ 184 w 184"/>
                    <a:gd name="T3" fmla="*/ 36 h 244"/>
                    <a:gd name="T4" fmla="*/ 178 w 184"/>
                    <a:gd name="T5" fmla="*/ 24 h 244"/>
                    <a:gd name="T6" fmla="*/ 156 w 184"/>
                    <a:gd name="T7" fmla="*/ 11 h 244"/>
                    <a:gd name="T8" fmla="*/ 105 w 184"/>
                    <a:gd name="T9" fmla="*/ 0 h 244"/>
                    <a:gd name="T10" fmla="*/ 103 w 184"/>
                    <a:gd name="T11" fmla="*/ 0 h 244"/>
                    <a:gd name="T12" fmla="*/ 80 w 184"/>
                    <a:gd name="T13" fmla="*/ 0 h 244"/>
                    <a:gd name="T14" fmla="*/ 78 w 184"/>
                    <a:gd name="T15" fmla="*/ 0 h 244"/>
                    <a:gd name="T16" fmla="*/ 23 w 184"/>
                    <a:gd name="T17" fmla="*/ 13 h 244"/>
                    <a:gd name="T18" fmla="*/ 5 w 184"/>
                    <a:gd name="T19" fmla="*/ 24 h 244"/>
                    <a:gd name="T20" fmla="*/ 0 w 184"/>
                    <a:gd name="T21" fmla="*/ 37 h 244"/>
                    <a:gd name="T22" fmla="*/ 0 w 184"/>
                    <a:gd name="T23" fmla="*/ 205 h 244"/>
                    <a:gd name="T24" fmla="*/ 8 w 184"/>
                    <a:gd name="T25" fmla="*/ 222 h 244"/>
                    <a:gd name="T26" fmla="*/ 37 w 184"/>
                    <a:gd name="T27" fmla="*/ 237 h 244"/>
                    <a:gd name="T28" fmla="*/ 77 w 184"/>
                    <a:gd name="T29" fmla="*/ 244 h 244"/>
                    <a:gd name="T30" fmla="*/ 79 w 184"/>
                    <a:gd name="T31" fmla="*/ 244 h 244"/>
                    <a:gd name="T32" fmla="*/ 105 w 184"/>
                    <a:gd name="T33" fmla="*/ 244 h 244"/>
                    <a:gd name="T34" fmla="*/ 113 w 184"/>
                    <a:gd name="T35" fmla="*/ 243 h 244"/>
                    <a:gd name="T36" fmla="*/ 161 w 184"/>
                    <a:gd name="T37" fmla="*/ 231 h 244"/>
                    <a:gd name="T38" fmla="*/ 181 w 184"/>
                    <a:gd name="T39" fmla="*/ 217 h 244"/>
                    <a:gd name="T40" fmla="*/ 184 w 184"/>
                    <a:gd name="T41" fmla="*/ 209 h 244"/>
                    <a:gd name="T42" fmla="*/ 184 w 184"/>
                    <a:gd name="T43" fmla="*/ 207 h 244"/>
                    <a:gd name="T44" fmla="*/ 184 w 184"/>
                    <a:gd name="T45" fmla="*/ 38 h 244"/>
                    <a:gd name="T46" fmla="*/ 154 w 184"/>
                    <a:gd name="T47" fmla="*/ 39 h 244"/>
                    <a:gd name="T48" fmla="*/ 138 w 184"/>
                    <a:gd name="T49" fmla="*/ 47 h 244"/>
                    <a:gd name="T50" fmla="*/ 92 w 184"/>
                    <a:gd name="T51" fmla="*/ 53 h 244"/>
                    <a:gd name="T52" fmla="*/ 43 w 184"/>
                    <a:gd name="T53" fmla="*/ 46 h 244"/>
                    <a:gd name="T54" fmla="*/ 30 w 184"/>
                    <a:gd name="T55" fmla="*/ 39 h 244"/>
                    <a:gd name="T56" fmla="*/ 30 w 184"/>
                    <a:gd name="T57" fmla="*/ 26 h 244"/>
                    <a:gd name="T58" fmla="*/ 50 w 184"/>
                    <a:gd name="T59" fmla="*/ 17 h 244"/>
                    <a:gd name="T60" fmla="*/ 106 w 184"/>
                    <a:gd name="T61" fmla="*/ 13 h 244"/>
                    <a:gd name="T62" fmla="*/ 141 w 184"/>
                    <a:gd name="T63" fmla="*/ 20 h 244"/>
                    <a:gd name="T64" fmla="*/ 154 w 184"/>
                    <a:gd name="T65" fmla="*/ 26 h 244"/>
                    <a:gd name="T66" fmla="*/ 154 w 184"/>
                    <a:gd name="T67" fmla="*/ 39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84" h="244">
                      <a:moveTo>
                        <a:pt x="184" y="38"/>
                      </a:moveTo>
                      <a:cubicBezTo>
                        <a:pt x="184" y="38"/>
                        <a:pt x="184" y="37"/>
                        <a:pt x="184" y="36"/>
                      </a:cubicBezTo>
                      <a:cubicBezTo>
                        <a:pt x="183" y="31"/>
                        <a:pt x="181" y="27"/>
                        <a:pt x="178" y="24"/>
                      </a:cubicBezTo>
                      <a:cubicBezTo>
                        <a:pt x="171" y="18"/>
                        <a:pt x="164" y="14"/>
                        <a:pt x="156" y="11"/>
                      </a:cubicBezTo>
                      <a:cubicBezTo>
                        <a:pt x="139" y="4"/>
                        <a:pt x="122" y="1"/>
                        <a:pt x="105" y="0"/>
                      </a:cubicBezTo>
                      <a:cubicBezTo>
                        <a:pt x="104" y="0"/>
                        <a:pt x="104" y="0"/>
                        <a:pt x="103" y="0"/>
                      </a:cubicBezTo>
                      <a:cubicBezTo>
                        <a:pt x="95" y="0"/>
                        <a:pt x="88" y="0"/>
                        <a:pt x="80" y="0"/>
                      </a:cubicBezTo>
                      <a:cubicBezTo>
                        <a:pt x="80" y="0"/>
                        <a:pt x="79" y="0"/>
                        <a:pt x="78" y="0"/>
                      </a:cubicBezTo>
                      <a:cubicBezTo>
                        <a:pt x="59" y="1"/>
                        <a:pt x="40" y="5"/>
                        <a:pt x="23" y="13"/>
                      </a:cubicBezTo>
                      <a:cubicBezTo>
                        <a:pt x="16" y="15"/>
                        <a:pt x="10" y="19"/>
                        <a:pt x="5" y="24"/>
                      </a:cubicBezTo>
                      <a:cubicBezTo>
                        <a:pt x="2" y="28"/>
                        <a:pt x="0" y="32"/>
                        <a:pt x="0" y="37"/>
                      </a:cubicBezTo>
                      <a:cubicBezTo>
                        <a:pt x="0" y="93"/>
                        <a:pt x="0" y="149"/>
                        <a:pt x="0" y="205"/>
                      </a:cubicBezTo>
                      <a:cubicBezTo>
                        <a:pt x="0" y="212"/>
                        <a:pt x="3" y="217"/>
                        <a:pt x="8" y="222"/>
                      </a:cubicBezTo>
                      <a:cubicBezTo>
                        <a:pt x="16" y="229"/>
                        <a:pt x="27" y="233"/>
                        <a:pt x="37" y="237"/>
                      </a:cubicBezTo>
                      <a:cubicBezTo>
                        <a:pt x="50" y="241"/>
                        <a:pt x="63" y="243"/>
                        <a:pt x="77" y="244"/>
                      </a:cubicBezTo>
                      <a:cubicBezTo>
                        <a:pt x="77" y="244"/>
                        <a:pt x="78" y="244"/>
                        <a:pt x="79" y="244"/>
                      </a:cubicBezTo>
                      <a:cubicBezTo>
                        <a:pt x="87" y="244"/>
                        <a:pt x="96" y="244"/>
                        <a:pt x="105" y="244"/>
                      </a:cubicBezTo>
                      <a:cubicBezTo>
                        <a:pt x="107" y="243"/>
                        <a:pt x="110" y="244"/>
                        <a:pt x="113" y="243"/>
                      </a:cubicBezTo>
                      <a:cubicBezTo>
                        <a:pt x="129" y="242"/>
                        <a:pt x="146" y="239"/>
                        <a:pt x="161" y="231"/>
                      </a:cubicBezTo>
                      <a:cubicBezTo>
                        <a:pt x="169" y="228"/>
                        <a:pt x="176" y="224"/>
                        <a:pt x="181" y="217"/>
                      </a:cubicBezTo>
                      <a:cubicBezTo>
                        <a:pt x="182" y="215"/>
                        <a:pt x="183" y="212"/>
                        <a:pt x="184" y="209"/>
                      </a:cubicBezTo>
                      <a:cubicBezTo>
                        <a:pt x="184" y="209"/>
                        <a:pt x="184" y="208"/>
                        <a:pt x="184" y="207"/>
                      </a:cubicBezTo>
                      <a:cubicBezTo>
                        <a:pt x="184" y="151"/>
                        <a:pt x="184" y="95"/>
                        <a:pt x="184" y="38"/>
                      </a:cubicBezTo>
                      <a:close/>
                      <a:moveTo>
                        <a:pt x="154" y="39"/>
                      </a:moveTo>
                      <a:cubicBezTo>
                        <a:pt x="149" y="43"/>
                        <a:pt x="143" y="45"/>
                        <a:pt x="138" y="47"/>
                      </a:cubicBezTo>
                      <a:cubicBezTo>
                        <a:pt x="123" y="51"/>
                        <a:pt x="107" y="53"/>
                        <a:pt x="92" y="53"/>
                      </a:cubicBezTo>
                      <a:cubicBezTo>
                        <a:pt x="75" y="53"/>
                        <a:pt x="59" y="51"/>
                        <a:pt x="43" y="46"/>
                      </a:cubicBezTo>
                      <a:cubicBezTo>
                        <a:pt x="38" y="44"/>
                        <a:pt x="34" y="43"/>
                        <a:pt x="30" y="39"/>
                      </a:cubicBezTo>
                      <a:cubicBezTo>
                        <a:pt x="25" y="35"/>
                        <a:pt x="25" y="30"/>
                        <a:pt x="30" y="26"/>
                      </a:cubicBezTo>
                      <a:cubicBezTo>
                        <a:pt x="36" y="21"/>
                        <a:pt x="43" y="19"/>
                        <a:pt x="50" y="17"/>
                      </a:cubicBezTo>
                      <a:cubicBezTo>
                        <a:pt x="69" y="13"/>
                        <a:pt x="87" y="12"/>
                        <a:pt x="106" y="13"/>
                      </a:cubicBezTo>
                      <a:cubicBezTo>
                        <a:pt x="118" y="14"/>
                        <a:pt x="130" y="16"/>
                        <a:pt x="141" y="20"/>
                      </a:cubicBezTo>
                      <a:cubicBezTo>
                        <a:pt x="146" y="21"/>
                        <a:pt x="150" y="23"/>
                        <a:pt x="154" y="26"/>
                      </a:cubicBezTo>
                      <a:cubicBezTo>
                        <a:pt x="158" y="30"/>
                        <a:pt x="158" y="35"/>
                        <a:pt x="154" y="39"/>
                      </a:cubicBezTo>
                      <a:close/>
                    </a:path>
                  </a:pathLst>
                </a:custGeom>
                <a:solidFill>
                  <a:srgbClr val="003963"/>
                </a:solidFill>
                <a:ln>
                  <a:noFill/>
                </a:ln>
              </p:spPr>
              <p:txBody>
                <a:bodyPr vert="horz" wrap="square" lIns="0" tIns="111912" rIns="0" bIns="0" numCol="1" anchor="t" anchorCtr="0" compatLnSpc="1">
                  <a:prstTxWarp prst="textNoShape">
                    <a:avLst/>
                  </a:prstTxWarp>
                </a:bodyPr>
                <a:lstStyle/>
                <a:p>
                  <a:pPr algn="ctr"/>
                  <a:r>
                    <a:rPr lang="en-US" sz="918" b="1" dirty="0">
                      <a:solidFill>
                        <a:schemeClr val="tx2"/>
                      </a:solidFill>
                    </a:rPr>
                    <a:t>Remote </a:t>
                  </a:r>
                </a:p>
                <a:p>
                  <a:pPr algn="ctr"/>
                  <a:r>
                    <a:rPr lang="en-US" sz="918" b="1" dirty="0">
                      <a:solidFill>
                        <a:schemeClr val="tx2"/>
                      </a:solidFill>
                    </a:rPr>
                    <a:t>endpoint</a:t>
                  </a:r>
                </a:p>
              </p:txBody>
            </p:sp>
            <p:sp>
              <p:nvSpPr>
                <p:cNvPr id="47" name="Rectangle 46"/>
                <p:cNvSpPr/>
                <p:nvPr/>
              </p:nvSpPr>
              <p:spPr bwMode="auto">
                <a:xfrm>
                  <a:off x="961901" y="3215409"/>
                  <a:ext cx="1709615" cy="1602300"/>
                </a:xfrm>
                <a:prstGeom prst="rect">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6521" tIns="149217" rIns="186521" bIns="149217" numCol="1" spcCol="0" rtlCol="0" fromWordArt="0" anchor="ctr" anchorCtr="0" forceAA="0" compatLnSpc="1">
                  <a:prstTxWarp prst="textNoShape">
                    <a:avLst/>
                  </a:prstTxWarp>
                  <a:noAutofit/>
                </a:bodyPr>
                <a:lstStyle/>
                <a:p>
                  <a:pPr algn="ctr" defTabSz="951028">
                    <a:lnSpc>
                      <a:spcPct val="90000"/>
                    </a:lnSpc>
                  </a:pPr>
                  <a:r>
                    <a:rPr lang="en-US" sz="1428" dirty="0">
                      <a:solidFill>
                        <a:srgbClr val="003963"/>
                      </a:solidFill>
                      <a:latin typeface="Segoe UI" panose="020B0502040204020203" pitchFamily="34" charset="0"/>
                      <a:ea typeface="Segoe UI" panose="020B0502040204020203" pitchFamily="34" charset="0"/>
                      <a:cs typeface="Segoe UI" panose="020B0502040204020203" pitchFamily="34" charset="0"/>
                    </a:rPr>
                    <a:t>Remote data</a:t>
                  </a:r>
                </a:p>
              </p:txBody>
            </p:sp>
          </p:grpSp>
        </p:grpSp>
      </p:grpSp>
      <p:sp>
        <p:nvSpPr>
          <p:cNvPr id="53" name="TextBox 52"/>
          <p:cNvSpPr txBox="1"/>
          <p:nvPr/>
        </p:nvSpPr>
        <p:spPr>
          <a:xfrm>
            <a:off x="387746" y="4916445"/>
            <a:ext cx="3491646" cy="608783"/>
          </a:xfrm>
          <a:prstGeom prst="rect">
            <a:avLst/>
          </a:prstGeom>
          <a:noFill/>
        </p:spPr>
        <p:txBody>
          <a:bodyPr wrap="square" lIns="186521" tIns="149217" rIns="186521" bIns="149217" rtlCol="0">
            <a:noAutofit/>
          </a:bodyPr>
          <a:lstStyle/>
          <a:p>
            <a:pPr algn="ctr">
              <a:lnSpc>
                <a:spcPct val="90000"/>
              </a:lnSpc>
              <a:spcAft>
                <a:spcPts val="612"/>
              </a:spcAft>
            </a:pPr>
            <a:r>
              <a:rPr lang="en-US" sz="2448" dirty="0">
                <a:gradFill>
                  <a:gsLst>
                    <a:gs pos="2917">
                      <a:schemeClr val="tx1"/>
                    </a:gs>
                    <a:gs pos="30000">
                      <a:schemeClr val="tx1"/>
                    </a:gs>
                  </a:gsLst>
                  <a:lin ang="5400000" scaled="0"/>
                </a:gradFill>
              </a:rPr>
              <a:t>On-premises instance</a:t>
            </a:r>
          </a:p>
        </p:txBody>
      </p:sp>
      <p:sp>
        <p:nvSpPr>
          <p:cNvPr id="54" name="TextBox 53"/>
          <p:cNvSpPr txBox="1"/>
          <p:nvPr/>
        </p:nvSpPr>
        <p:spPr>
          <a:xfrm>
            <a:off x="3879392" y="4916445"/>
            <a:ext cx="3491646" cy="608783"/>
          </a:xfrm>
          <a:prstGeom prst="rect">
            <a:avLst/>
          </a:prstGeom>
          <a:noFill/>
        </p:spPr>
        <p:txBody>
          <a:bodyPr wrap="square" lIns="186521" tIns="149217" rIns="186521" bIns="149217" rtlCol="0">
            <a:noAutofit/>
          </a:bodyPr>
          <a:lstStyle/>
          <a:p>
            <a:pPr algn="ctr">
              <a:lnSpc>
                <a:spcPct val="90000"/>
              </a:lnSpc>
              <a:spcAft>
                <a:spcPts val="612"/>
              </a:spcAft>
            </a:pPr>
            <a:r>
              <a:rPr lang="en-US" sz="2448" dirty="0">
                <a:solidFill>
                  <a:schemeClr val="bg1"/>
                </a:solidFill>
              </a:rPr>
              <a:t>Azure</a:t>
            </a:r>
          </a:p>
        </p:txBody>
      </p:sp>
      <p:grpSp>
        <p:nvGrpSpPr>
          <p:cNvPr id="60" name="Group 59"/>
          <p:cNvGrpSpPr/>
          <p:nvPr/>
        </p:nvGrpSpPr>
        <p:grpSpPr>
          <a:xfrm>
            <a:off x="3429992" y="1467681"/>
            <a:ext cx="512315" cy="4507829"/>
            <a:chOff x="3362178" y="1439034"/>
            <a:chExt cx="502315" cy="4419841"/>
          </a:xfrm>
        </p:grpSpPr>
        <p:sp>
          <p:nvSpPr>
            <p:cNvPr id="51" name="TextBox 50"/>
            <p:cNvSpPr txBox="1"/>
            <p:nvPr/>
          </p:nvSpPr>
          <p:spPr>
            <a:xfrm rot="5400000">
              <a:off x="2284646" y="2516566"/>
              <a:ext cx="2657379" cy="502315"/>
            </a:xfrm>
            <a:prstGeom prst="rect">
              <a:avLst/>
            </a:prstGeom>
            <a:noFill/>
          </p:spPr>
          <p:txBody>
            <a:bodyPr wrap="square" lIns="186521" tIns="149217" rIns="186521" bIns="149217" rtlCol="0">
              <a:noAutofit/>
            </a:bodyPr>
            <a:lstStyle/>
            <a:p>
              <a:pPr>
                <a:lnSpc>
                  <a:spcPct val="90000"/>
                </a:lnSpc>
                <a:spcAft>
                  <a:spcPts val="612"/>
                </a:spcAft>
              </a:pPr>
              <a:r>
                <a:rPr lang="en-US" sz="1632" dirty="0">
                  <a:solidFill>
                    <a:schemeClr val="tx1">
                      <a:lumMod val="50000"/>
                      <a:lumOff val="50000"/>
                    </a:schemeClr>
                  </a:solidFill>
                </a:rPr>
                <a:t>Internet Boundary</a:t>
              </a:r>
            </a:p>
          </p:txBody>
        </p:sp>
        <p:cxnSp>
          <p:nvCxnSpPr>
            <p:cNvPr id="55" name="Straight Connector 54"/>
            <p:cNvCxnSpPr/>
            <p:nvPr/>
          </p:nvCxnSpPr>
          <p:spPr>
            <a:xfrm>
              <a:off x="3802806" y="1617075"/>
              <a:ext cx="0" cy="4241800"/>
            </a:xfrm>
            <a:prstGeom prst="line">
              <a:avLst/>
            </a:prstGeom>
            <a:ln w="31750">
              <a:solidFill>
                <a:schemeClr val="bg2">
                  <a:lumMod val="50000"/>
                  <a:alpha val="55000"/>
                </a:schemeClr>
              </a:solidFill>
              <a:prstDash val="sysDot"/>
              <a:headEnd type="none"/>
              <a:tailEnd type="none"/>
            </a:ln>
          </p:spPr>
          <p:style>
            <a:lnRef idx="1">
              <a:schemeClr val="accent1"/>
            </a:lnRef>
            <a:fillRef idx="0">
              <a:schemeClr val="accent1"/>
            </a:fillRef>
            <a:effectRef idx="0">
              <a:schemeClr val="accent1"/>
            </a:effectRef>
            <a:fontRef idx="minor">
              <a:schemeClr val="tx1"/>
            </a:fontRef>
          </p:style>
        </p:cxnSp>
      </p:grpSp>
      <p:cxnSp>
        <p:nvCxnSpPr>
          <p:cNvPr id="58" name="Straight Arrow Connector 57"/>
          <p:cNvCxnSpPr/>
          <p:nvPr/>
        </p:nvCxnSpPr>
        <p:spPr>
          <a:xfrm>
            <a:off x="2887985" y="3928117"/>
            <a:ext cx="1891211" cy="0"/>
          </a:xfrm>
          <a:prstGeom prst="straightConnector1">
            <a:avLst/>
          </a:prstGeom>
          <a:ln w="31750">
            <a:solidFill>
              <a:schemeClr val="tx1"/>
            </a:solidFill>
            <a:prstDash val="dash"/>
            <a:headEnd type="none"/>
            <a:tailEnd type="triangle" w="lg" len="med"/>
          </a:ln>
        </p:spPr>
        <p:style>
          <a:lnRef idx="1">
            <a:schemeClr val="accent1"/>
          </a:lnRef>
          <a:fillRef idx="0">
            <a:schemeClr val="accent1"/>
          </a:fillRef>
          <a:effectRef idx="0">
            <a:schemeClr val="accent1"/>
          </a:effectRef>
          <a:fontRef idx="minor">
            <a:schemeClr val="tx1"/>
          </a:fontRef>
        </p:style>
      </p:cxnSp>
      <p:grpSp>
        <p:nvGrpSpPr>
          <p:cNvPr id="61" name="Group 60"/>
          <p:cNvGrpSpPr/>
          <p:nvPr/>
        </p:nvGrpSpPr>
        <p:grpSpPr>
          <a:xfrm>
            <a:off x="1424338" y="2951145"/>
            <a:ext cx="1481377" cy="1953943"/>
            <a:chOff x="716045" y="2353147"/>
            <a:chExt cx="2201326" cy="2903560"/>
          </a:xfrm>
        </p:grpSpPr>
        <p:sp>
          <p:nvSpPr>
            <p:cNvPr id="62" name="Freeform 5"/>
            <p:cNvSpPr>
              <a:spLocks noEditPoints="1"/>
            </p:cNvSpPr>
            <p:nvPr/>
          </p:nvSpPr>
          <p:spPr bwMode="auto">
            <a:xfrm>
              <a:off x="716045" y="2353147"/>
              <a:ext cx="2201326" cy="2903560"/>
            </a:xfrm>
            <a:custGeom>
              <a:avLst/>
              <a:gdLst>
                <a:gd name="T0" fmla="*/ 184 w 184"/>
                <a:gd name="T1" fmla="*/ 38 h 244"/>
                <a:gd name="T2" fmla="*/ 184 w 184"/>
                <a:gd name="T3" fmla="*/ 36 h 244"/>
                <a:gd name="T4" fmla="*/ 178 w 184"/>
                <a:gd name="T5" fmla="*/ 24 h 244"/>
                <a:gd name="T6" fmla="*/ 156 w 184"/>
                <a:gd name="T7" fmla="*/ 11 h 244"/>
                <a:gd name="T8" fmla="*/ 105 w 184"/>
                <a:gd name="T9" fmla="*/ 0 h 244"/>
                <a:gd name="T10" fmla="*/ 103 w 184"/>
                <a:gd name="T11" fmla="*/ 0 h 244"/>
                <a:gd name="T12" fmla="*/ 80 w 184"/>
                <a:gd name="T13" fmla="*/ 0 h 244"/>
                <a:gd name="T14" fmla="*/ 78 w 184"/>
                <a:gd name="T15" fmla="*/ 0 h 244"/>
                <a:gd name="T16" fmla="*/ 23 w 184"/>
                <a:gd name="T17" fmla="*/ 13 h 244"/>
                <a:gd name="T18" fmla="*/ 5 w 184"/>
                <a:gd name="T19" fmla="*/ 24 h 244"/>
                <a:gd name="T20" fmla="*/ 0 w 184"/>
                <a:gd name="T21" fmla="*/ 37 h 244"/>
                <a:gd name="T22" fmla="*/ 0 w 184"/>
                <a:gd name="T23" fmla="*/ 205 h 244"/>
                <a:gd name="T24" fmla="*/ 8 w 184"/>
                <a:gd name="T25" fmla="*/ 222 h 244"/>
                <a:gd name="T26" fmla="*/ 37 w 184"/>
                <a:gd name="T27" fmla="*/ 237 h 244"/>
                <a:gd name="T28" fmla="*/ 77 w 184"/>
                <a:gd name="T29" fmla="*/ 244 h 244"/>
                <a:gd name="T30" fmla="*/ 79 w 184"/>
                <a:gd name="T31" fmla="*/ 244 h 244"/>
                <a:gd name="T32" fmla="*/ 105 w 184"/>
                <a:gd name="T33" fmla="*/ 244 h 244"/>
                <a:gd name="T34" fmla="*/ 113 w 184"/>
                <a:gd name="T35" fmla="*/ 243 h 244"/>
                <a:gd name="T36" fmla="*/ 161 w 184"/>
                <a:gd name="T37" fmla="*/ 231 h 244"/>
                <a:gd name="T38" fmla="*/ 181 w 184"/>
                <a:gd name="T39" fmla="*/ 217 h 244"/>
                <a:gd name="T40" fmla="*/ 184 w 184"/>
                <a:gd name="T41" fmla="*/ 209 h 244"/>
                <a:gd name="T42" fmla="*/ 184 w 184"/>
                <a:gd name="T43" fmla="*/ 207 h 244"/>
                <a:gd name="T44" fmla="*/ 184 w 184"/>
                <a:gd name="T45" fmla="*/ 38 h 244"/>
                <a:gd name="T46" fmla="*/ 154 w 184"/>
                <a:gd name="T47" fmla="*/ 39 h 244"/>
                <a:gd name="T48" fmla="*/ 138 w 184"/>
                <a:gd name="T49" fmla="*/ 47 h 244"/>
                <a:gd name="T50" fmla="*/ 92 w 184"/>
                <a:gd name="T51" fmla="*/ 53 h 244"/>
                <a:gd name="T52" fmla="*/ 43 w 184"/>
                <a:gd name="T53" fmla="*/ 46 h 244"/>
                <a:gd name="T54" fmla="*/ 30 w 184"/>
                <a:gd name="T55" fmla="*/ 39 h 244"/>
                <a:gd name="T56" fmla="*/ 30 w 184"/>
                <a:gd name="T57" fmla="*/ 26 h 244"/>
                <a:gd name="T58" fmla="*/ 50 w 184"/>
                <a:gd name="T59" fmla="*/ 17 h 244"/>
                <a:gd name="T60" fmla="*/ 106 w 184"/>
                <a:gd name="T61" fmla="*/ 13 h 244"/>
                <a:gd name="T62" fmla="*/ 141 w 184"/>
                <a:gd name="T63" fmla="*/ 20 h 244"/>
                <a:gd name="T64" fmla="*/ 154 w 184"/>
                <a:gd name="T65" fmla="*/ 26 h 244"/>
                <a:gd name="T66" fmla="*/ 154 w 184"/>
                <a:gd name="T67" fmla="*/ 39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84" h="244">
                  <a:moveTo>
                    <a:pt x="184" y="38"/>
                  </a:moveTo>
                  <a:cubicBezTo>
                    <a:pt x="184" y="38"/>
                    <a:pt x="184" y="37"/>
                    <a:pt x="184" y="36"/>
                  </a:cubicBezTo>
                  <a:cubicBezTo>
                    <a:pt x="183" y="31"/>
                    <a:pt x="181" y="27"/>
                    <a:pt x="178" y="24"/>
                  </a:cubicBezTo>
                  <a:cubicBezTo>
                    <a:pt x="171" y="18"/>
                    <a:pt x="164" y="14"/>
                    <a:pt x="156" y="11"/>
                  </a:cubicBezTo>
                  <a:cubicBezTo>
                    <a:pt x="139" y="4"/>
                    <a:pt x="122" y="1"/>
                    <a:pt x="105" y="0"/>
                  </a:cubicBezTo>
                  <a:cubicBezTo>
                    <a:pt x="104" y="0"/>
                    <a:pt x="104" y="0"/>
                    <a:pt x="103" y="0"/>
                  </a:cubicBezTo>
                  <a:cubicBezTo>
                    <a:pt x="95" y="0"/>
                    <a:pt x="88" y="0"/>
                    <a:pt x="80" y="0"/>
                  </a:cubicBezTo>
                  <a:cubicBezTo>
                    <a:pt x="80" y="0"/>
                    <a:pt x="79" y="0"/>
                    <a:pt x="78" y="0"/>
                  </a:cubicBezTo>
                  <a:cubicBezTo>
                    <a:pt x="59" y="1"/>
                    <a:pt x="40" y="5"/>
                    <a:pt x="23" y="13"/>
                  </a:cubicBezTo>
                  <a:cubicBezTo>
                    <a:pt x="16" y="15"/>
                    <a:pt x="10" y="19"/>
                    <a:pt x="5" y="24"/>
                  </a:cubicBezTo>
                  <a:cubicBezTo>
                    <a:pt x="2" y="28"/>
                    <a:pt x="0" y="32"/>
                    <a:pt x="0" y="37"/>
                  </a:cubicBezTo>
                  <a:cubicBezTo>
                    <a:pt x="0" y="93"/>
                    <a:pt x="0" y="149"/>
                    <a:pt x="0" y="205"/>
                  </a:cubicBezTo>
                  <a:cubicBezTo>
                    <a:pt x="0" y="212"/>
                    <a:pt x="3" y="217"/>
                    <a:pt x="8" y="222"/>
                  </a:cubicBezTo>
                  <a:cubicBezTo>
                    <a:pt x="16" y="229"/>
                    <a:pt x="27" y="233"/>
                    <a:pt x="37" y="237"/>
                  </a:cubicBezTo>
                  <a:cubicBezTo>
                    <a:pt x="50" y="241"/>
                    <a:pt x="63" y="243"/>
                    <a:pt x="77" y="244"/>
                  </a:cubicBezTo>
                  <a:cubicBezTo>
                    <a:pt x="77" y="244"/>
                    <a:pt x="78" y="244"/>
                    <a:pt x="79" y="244"/>
                  </a:cubicBezTo>
                  <a:cubicBezTo>
                    <a:pt x="87" y="244"/>
                    <a:pt x="96" y="244"/>
                    <a:pt x="105" y="244"/>
                  </a:cubicBezTo>
                  <a:cubicBezTo>
                    <a:pt x="107" y="243"/>
                    <a:pt x="110" y="244"/>
                    <a:pt x="113" y="243"/>
                  </a:cubicBezTo>
                  <a:cubicBezTo>
                    <a:pt x="129" y="242"/>
                    <a:pt x="146" y="239"/>
                    <a:pt x="161" y="231"/>
                  </a:cubicBezTo>
                  <a:cubicBezTo>
                    <a:pt x="169" y="228"/>
                    <a:pt x="176" y="224"/>
                    <a:pt x="181" y="217"/>
                  </a:cubicBezTo>
                  <a:cubicBezTo>
                    <a:pt x="182" y="215"/>
                    <a:pt x="183" y="212"/>
                    <a:pt x="184" y="209"/>
                  </a:cubicBezTo>
                  <a:cubicBezTo>
                    <a:pt x="184" y="209"/>
                    <a:pt x="184" y="208"/>
                    <a:pt x="184" y="207"/>
                  </a:cubicBezTo>
                  <a:cubicBezTo>
                    <a:pt x="184" y="151"/>
                    <a:pt x="184" y="95"/>
                    <a:pt x="184" y="38"/>
                  </a:cubicBezTo>
                  <a:close/>
                  <a:moveTo>
                    <a:pt x="154" y="39"/>
                  </a:moveTo>
                  <a:cubicBezTo>
                    <a:pt x="149" y="43"/>
                    <a:pt x="143" y="45"/>
                    <a:pt x="138" y="47"/>
                  </a:cubicBezTo>
                  <a:cubicBezTo>
                    <a:pt x="123" y="51"/>
                    <a:pt x="107" y="53"/>
                    <a:pt x="92" y="53"/>
                  </a:cubicBezTo>
                  <a:cubicBezTo>
                    <a:pt x="75" y="53"/>
                    <a:pt x="59" y="51"/>
                    <a:pt x="43" y="46"/>
                  </a:cubicBezTo>
                  <a:cubicBezTo>
                    <a:pt x="38" y="44"/>
                    <a:pt x="34" y="43"/>
                    <a:pt x="30" y="39"/>
                  </a:cubicBezTo>
                  <a:cubicBezTo>
                    <a:pt x="25" y="35"/>
                    <a:pt x="25" y="30"/>
                    <a:pt x="30" y="26"/>
                  </a:cubicBezTo>
                  <a:cubicBezTo>
                    <a:pt x="36" y="21"/>
                    <a:pt x="43" y="19"/>
                    <a:pt x="50" y="17"/>
                  </a:cubicBezTo>
                  <a:cubicBezTo>
                    <a:pt x="69" y="13"/>
                    <a:pt x="87" y="12"/>
                    <a:pt x="106" y="13"/>
                  </a:cubicBezTo>
                  <a:cubicBezTo>
                    <a:pt x="118" y="14"/>
                    <a:pt x="130" y="16"/>
                    <a:pt x="141" y="20"/>
                  </a:cubicBezTo>
                  <a:cubicBezTo>
                    <a:pt x="146" y="21"/>
                    <a:pt x="150" y="23"/>
                    <a:pt x="154" y="26"/>
                  </a:cubicBezTo>
                  <a:cubicBezTo>
                    <a:pt x="158" y="30"/>
                    <a:pt x="158" y="35"/>
                    <a:pt x="154" y="39"/>
                  </a:cubicBezTo>
                  <a:close/>
                </a:path>
              </a:pathLst>
            </a:custGeom>
            <a:solidFill>
              <a:schemeClr val="accent1"/>
            </a:solidFill>
            <a:ln>
              <a:noFill/>
            </a:ln>
          </p:spPr>
          <p:txBody>
            <a:bodyPr vert="horz" wrap="square" lIns="0" tIns="111912" rIns="0" bIns="0" numCol="1" anchor="t" anchorCtr="0" compatLnSpc="1">
              <a:prstTxWarp prst="textNoShape">
                <a:avLst/>
              </a:prstTxWarp>
            </a:bodyPr>
            <a:lstStyle/>
            <a:p>
              <a:pPr algn="ctr"/>
              <a:r>
                <a:rPr lang="en-US" sz="918" b="1" dirty="0">
                  <a:solidFill>
                    <a:schemeClr val="tx2"/>
                  </a:solidFill>
                </a:rPr>
                <a:t>Local </a:t>
              </a:r>
            </a:p>
            <a:p>
              <a:pPr algn="ctr"/>
              <a:r>
                <a:rPr lang="en-US" sz="918" b="1" dirty="0">
                  <a:solidFill>
                    <a:schemeClr val="tx2"/>
                  </a:solidFill>
                </a:rPr>
                <a:t>database </a:t>
              </a:r>
            </a:p>
          </p:txBody>
        </p:sp>
        <p:grpSp>
          <p:nvGrpSpPr>
            <p:cNvPr id="63" name="Group 62"/>
            <p:cNvGrpSpPr/>
            <p:nvPr/>
          </p:nvGrpSpPr>
          <p:grpSpPr>
            <a:xfrm>
              <a:off x="961901" y="3215409"/>
              <a:ext cx="1709615" cy="1602300"/>
              <a:chOff x="994833" y="3215409"/>
              <a:chExt cx="1709615" cy="1602300"/>
            </a:xfrm>
          </p:grpSpPr>
          <p:sp>
            <p:nvSpPr>
              <p:cNvPr id="64" name="Rectangle 63"/>
              <p:cNvSpPr/>
              <p:nvPr/>
            </p:nvSpPr>
            <p:spPr bwMode="auto">
              <a:xfrm>
                <a:off x="994833" y="3215409"/>
                <a:ext cx="1709615" cy="773826"/>
              </a:xfrm>
              <a:prstGeom prst="rect">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6521" tIns="149217" rIns="186521" bIns="149217" numCol="1" spcCol="0" rtlCol="0" fromWordArt="0" anchor="ctr" anchorCtr="0" forceAA="0" compatLnSpc="1">
                <a:prstTxWarp prst="textNoShape">
                  <a:avLst/>
                </a:prstTxWarp>
                <a:noAutofit/>
              </a:bodyPr>
              <a:lstStyle/>
              <a:p>
                <a:pPr algn="ctr" defTabSz="951028">
                  <a:lnSpc>
                    <a:spcPct val="90000"/>
                  </a:lnSpc>
                </a:pPr>
                <a:r>
                  <a:rPr lang="en-US" sz="1428" dirty="0">
                    <a:solidFill>
                      <a:srgbClr val="003963"/>
                    </a:solidFill>
                    <a:latin typeface="Segoe UI" panose="020B0502040204020203" pitchFamily="34" charset="0"/>
                    <a:ea typeface="Segoe UI" panose="020B0502040204020203" pitchFamily="34" charset="0"/>
                    <a:cs typeface="Segoe UI" panose="020B0502040204020203" pitchFamily="34" charset="0"/>
                  </a:rPr>
                  <a:t>Local data</a:t>
                </a:r>
              </a:p>
            </p:txBody>
          </p:sp>
          <p:sp>
            <p:nvSpPr>
              <p:cNvPr id="65" name="Rectangle 64"/>
              <p:cNvSpPr/>
              <p:nvPr/>
            </p:nvSpPr>
            <p:spPr bwMode="auto">
              <a:xfrm>
                <a:off x="994833" y="4043883"/>
                <a:ext cx="1709615" cy="773826"/>
              </a:xfrm>
              <a:prstGeom prst="rect">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3260" tIns="93260" rIns="93260" bIns="93260" numCol="1" spcCol="0" rtlCol="0" fromWordArt="0" anchor="ctr" anchorCtr="0" forceAA="0" compatLnSpc="1">
                <a:prstTxWarp prst="textNoShape">
                  <a:avLst/>
                </a:prstTxWarp>
                <a:noAutofit/>
              </a:bodyPr>
              <a:lstStyle/>
              <a:p>
                <a:pPr algn="ctr" defTabSz="951028">
                  <a:lnSpc>
                    <a:spcPct val="90000"/>
                  </a:lnSpc>
                </a:pPr>
                <a:r>
                  <a:rPr lang="en-US" sz="1428" dirty="0">
                    <a:solidFill>
                      <a:srgbClr val="003963"/>
                    </a:solidFill>
                    <a:latin typeface="Segoe UI" panose="020B0502040204020203" pitchFamily="34" charset="0"/>
                    <a:ea typeface="Segoe UI" panose="020B0502040204020203" pitchFamily="34" charset="0"/>
                    <a:cs typeface="Segoe UI" panose="020B0502040204020203" pitchFamily="34" charset="0"/>
                  </a:rPr>
                  <a:t>Eligible data</a:t>
                </a:r>
              </a:p>
            </p:txBody>
          </p:sp>
        </p:grpSp>
      </p:grpSp>
      <p:sp>
        <p:nvSpPr>
          <p:cNvPr id="2" name="TextBox 1"/>
          <p:cNvSpPr txBox="1"/>
          <p:nvPr/>
        </p:nvSpPr>
        <p:spPr>
          <a:xfrm>
            <a:off x="3047270" y="3564291"/>
            <a:ext cx="2448335" cy="430187"/>
          </a:xfrm>
          <a:prstGeom prst="rect">
            <a:avLst/>
          </a:prstGeom>
          <a:noFill/>
        </p:spPr>
        <p:txBody>
          <a:bodyPr wrap="square" lIns="182880" tIns="146304" rIns="182880" bIns="146304" rtlCol="0">
            <a:noAutofit/>
          </a:bodyPr>
          <a:lstStyle/>
          <a:p>
            <a:pPr>
              <a:lnSpc>
                <a:spcPct val="90000"/>
              </a:lnSpc>
              <a:spcAft>
                <a:spcPts val="612"/>
              </a:spcAft>
            </a:pPr>
            <a:r>
              <a:rPr lang="en-US" sz="1632" dirty="0">
                <a:solidFill>
                  <a:schemeClr val="tx1">
                    <a:lumMod val="50000"/>
                    <a:lumOff val="50000"/>
                  </a:schemeClr>
                </a:solidFill>
              </a:rPr>
              <a:t>Linked Servers</a:t>
            </a:r>
          </a:p>
        </p:txBody>
      </p:sp>
      <p:sp>
        <p:nvSpPr>
          <p:cNvPr id="26" name="TextBox 25"/>
          <p:cNvSpPr txBox="1"/>
          <p:nvPr/>
        </p:nvSpPr>
        <p:spPr>
          <a:xfrm>
            <a:off x="1" y="6642289"/>
            <a:ext cx="3806190" cy="352236"/>
          </a:xfrm>
          <a:prstGeom prst="rect">
            <a:avLst/>
          </a:prstGeom>
          <a:noFill/>
        </p:spPr>
        <p:txBody>
          <a:bodyPr wrap="square" lIns="365760" tIns="146304" rIns="182880" bIns="146304" rtlCol="0" anchor="ctr" anchorCtr="0">
            <a:noAutofit/>
          </a:bodyPr>
          <a:lstStyle/>
          <a:p>
            <a:pPr>
              <a:lnSpc>
                <a:spcPct val="90000"/>
              </a:lnSpc>
              <a:spcAft>
                <a:spcPts val="600"/>
              </a:spcAft>
            </a:pPr>
            <a:r>
              <a:rPr lang="en-US" sz="1400" dirty="0">
                <a:solidFill>
                  <a:schemeClr val="bg1"/>
                </a:solidFill>
                <a:latin typeface="Segoe UI Semibold" panose="020B0702040204020203" pitchFamily="34" charset="0"/>
                <a:ea typeface="Segoe UI Black" panose="020B0A02040204020203" pitchFamily="34" charset="0"/>
                <a:cs typeface="Segoe UI Semibold" panose="020B0702040204020203" pitchFamily="34" charset="0"/>
              </a:rPr>
              <a:t>Hybrid solutions</a:t>
            </a:r>
          </a:p>
        </p:txBody>
      </p:sp>
    </p:spTree>
    <p:extLst>
      <p:ext uri="{BB962C8B-B14F-4D97-AF65-F5344CB8AC3E}">
        <p14:creationId xmlns:p14="http://schemas.microsoft.com/office/powerpoint/2010/main" val="667012729"/>
      </p:ext>
    </p:extLst>
  </p:cSld>
  <p:clrMapOvr>
    <a:masterClrMapping/>
  </p:clrMapOvr>
  <p:transition>
    <p:fade/>
  </p:transition>
</p:sld>
</file>

<file path=ppt/slides/slide20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 name="Text Placeholder 4"/>
          <p:cNvSpPr>
            <a:spLocks noGrp="1"/>
          </p:cNvSpPr>
          <p:nvPr>
            <p:ph type="body" sz="quarter" idx="10"/>
          </p:nvPr>
        </p:nvSpPr>
        <p:spPr/>
        <p:txBody>
          <a:bodyPr>
            <a:normAutofit lnSpcReduction="10000"/>
          </a:bodyPr>
          <a:lstStyle/>
          <a:p>
            <a:r>
              <a:rPr lang="en-US" sz="1600" dirty="0"/>
              <a:t>-- Enable local server</a:t>
            </a:r>
          </a:p>
          <a:p>
            <a:r>
              <a:rPr lang="en-US" sz="1600" dirty="0"/>
              <a:t>EXEC sp_configure 'remote data archive' , '1';</a:t>
            </a:r>
          </a:p>
          <a:p>
            <a:r>
              <a:rPr lang="en-US" sz="1600" dirty="0"/>
              <a:t>RECONFIGURE;</a:t>
            </a:r>
          </a:p>
          <a:p>
            <a:endParaRPr lang="en-US" sz="1600" dirty="0"/>
          </a:p>
          <a:p>
            <a:r>
              <a:rPr lang="en-US" sz="1600" dirty="0"/>
              <a:t>-- Provide administrator credential to connect to</a:t>
            </a:r>
          </a:p>
          <a:p>
            <a:r>
              <a:rPr lang="en-US" sz="1600" dirty="0"/>
              <a:t>-- Azure SQL Database</a:t>
            </a:r>
          </a:p>
          <a:p>
            <a:r>
              <a:rPr lang="en-US" sz="1600" dirty="0"/>
              <a:t>CREATE CREDENTIAL &lt;server_address&gt; WITH </a:t>
            </a:r>
          </a:p>
          <a:p>
            <a:r>
              <a:rPr lang="en-US" sz="1600" dirty="0"/>
              <a:t>	IDENTITY = &lt;administrator_user_name&gt;, </a:t>
            </a:r>
          </a:p>
          <a:p>
            <a:r>
              <a:rPr lang="en-US" sz="1600" dirty="0"/>
              <a:t>	SECRET = &lt;administrator_password&gt;</a:t>
            </a:r>
          </a:p>
          <a:p>
            <a:endParaRPr lang="en-US" sz="1600" dirty="0"/>
          </a:p>
          <a:p>
            <a:r>
              <a:rPr lang="en-US" sz="1600" dirty="0"/>
              <a:t>-- Alter database for remote data archive</a:t>
            </a:r>
          </a:p>
          <a:p>
            <a:r>
              <a:rPr lang="en-US" sz="1600" dirty="0"/>
              <a:t>ALTER DATABASE &lt;database name&gt;</a:t>
            </a:r>
          </a:p>
          <a:p>
            <a:r>
              <a:rPr lang="en-US" sz="1600" dirty="0"/>
              <a:t>	SET REMOTE_DATA_ARCHIVE = ON (SERVER = server name); </a:t>
            </a:r>
          </a:p>
          <a:p>
            <a:r>
              <a:rPr lang="en-US" sz="1600" dirty="0"/>
              <a:t>GO</a:t>
            </a:r>
          </a:p>
          <a:p>
            <a:endParaRPr lang="en-US" sz="1600" dirty="0"/>
          </a:p>
          <a:p>
            <a:r>
              <a:rPr lang="en-US" sz="1600" dirty="0"/>
              <a:t>-- Alter table for remote data archive</a:t>
            </a:r>
          </a:p>
          <a:p>
            <a:r>
              <a:rPr lang="en-US" sz="1600" dirty="0"/>
              <a:t>ALTER TABLE &lt;table name&gt;</a:t>
            </a:r>
          </a:p>
          <a:p>
            <a:r>
              <a:rPr lang="en-US" sz="1600" dirty="0"/>
              <a:t>    ENABLE REMOTE_DATA_ARCHIVE </a:t>
            </a:r>
          </a:p>
          <a:p>
            <a:r>
              <a:rPr lang="en-US" sz="1600" dirty="0"/>
              <a:t>	WITH ( MIGRATION_STATE = ON );</a:t>
            </a:r>
          </a:p>
          <a:p>
            <a:r>
              <a:rPr lang="en-US" sz="1600" dirty="0"/>
              <a:t>GO;</a:t>
            </a:r>
          </a:p>
          <a:p>
            <a:endParaRPr lang="en-US" sz="1600" dirty="0"/>
          </a:p>
          <a:p>
            <a:endParaRPr lang="en-US" sz="1600" dirty="0"/>
          </a:p>
        </p:txBody>
      </p:sp>
      <p:sp>
        <p:nvSpPr>
          <p:cNvPr id="6" name="Text Placeholder 5"/>
          <p:cNvSpPr>
            <a:spLocks noGrp="1"/>
          </p:cNvSpPr>
          <p:nvPr>
            <p:ph type="body" sz="quarter" idx="11"/>
          </p:nvPr>
        </p:nvSpPr>
        <p:spPr/>
        <p:txBody>
          <a:bodyPr/>
          <a:lstStyle/>
          <a:p>
            <a:r>
              <a:rPr lang="en-US" sz="2800" dirty="0">
                <a:latin typeface="Segoe UI Semilight" panose="020B0402040204020203" pitchFamily="34" charset="0"/>
                <a:cs typeface="Segoe UI Semilight" panose="020B0402040204020203" pitchFamily="34" charset="0"/>
              </a:rPr>
              <a:t>High-level steps</a:t>
            </a:r>
          </a:p>
          <a:p>
            <a:pPr lvl="1"/>
            <a:r>
              <a:rPr lang="en-US" sz="1800" dirty="0">
                <a:latin typeface="+mn-lt"/>
              </a:rPr>
              <a:t>Configure local server for remote data archive</a:t>
            </a:r>
          </a:p>
          <a:p>
            <a:pPr lvl="1"/>
            <a:r>
              <a:rPr lang="en-US" sz="1800" dirty="0">
                <a:latin typeface="+mn-lt"/>
              </a:rPr>
              <a:t>Create a credential with administrator permission</a:t>
            </a:r>
          </a:p>
          <a:p>
            <a:pPr lvl="1"/>
            <a:r>
              <a:rPr lang="en-US" sz="1800" dirty="0">
                <a:latin typeface="+mn-lt"/>
              </a:rPr>
              <a:t>Alter specific database for remote data archive</a:t>
            </a:r>
          </a:p>
          <a:p>
            <a:pPr lvl="1"/>
            <a:r>
              <a:rPr lang="en-US" sz="1800" dirty="0">
                <a:latin typeface="+mn-lt"/>
              </a:rPr>
              <a:t>Alter table for remote data archive</a:t>
            </a:r>
          </a:p>
          <a:p>
            <a:pPr lvl="1"/>
            <a:endParaRPr lang="en-US" dirty="0"/>
          </a:p>
          <a:p>
            <a:pPr lvl="1"/>
            <a:endParaRPr lang="en-US" dirty="0"/>
          </a:p>
        </p:txBody>
      </p:sp>
      <p:sp>
        <p:nvSpPr>
          <p:cNvPr id="7" name="Text Placeholder 6"/>
          <p:cNvSpPr>
            <a:spLocks noGrp="1"/>
          </p:cNvSpPr>
          <p:nvPr>
            <p:ph type="body" sz="quarter" idx="14"/>
          </p:nvPr>
        </p:nvSpPr>
        <p:spPr>
          <a:xfrm>
            <a:off x="301515" y="66152"/>
            <a:ext cx="11649456" cy="1078992"/>
          </a:xfrm>
        </p:spPr>
        <p:txBody>
          <a:bodyPr/>
          <a:lstStyle/>
          <a:p>
            <a:r>
              <a:rPr lang="en-US" dirty="0"/>
              <a:t>Typical workflow to enable Stretch Database</a:t>
            </a:r>
          </a:p>
        </p:txBody>
      </p:sp>
      <p:sp>
        <p:nvSpPr>
          <p:cNvPr id="8" name="TextBox 7"/>
          <p:cNvSpPr txBox="1"/>
          <p:nvPr/>
        </p:nvSpPr>
        <p:spPr>
          <a:xfrm>
            <a:off x="1" y="6642289"/>
            <a:ext cx="3806190" cy="352236"/>
          </a:xfrm>
          <a:prstGeom prst="rect">
            <a:avLst/>
          </a:prstGeom>
          <a:noFill/>
        </p:spPr>
        <p:txBody>
          <a:bodyPr wrap="square" lIns="365760" tIns="146304" rIns="182880" bIns="146304" rtlCol="0" anchor="ctr" anchorCtr="0">
            <a:noAutofit/>
          </a:bodyPr>
          <a:lstStyle/>
          <a:p>
            <a:pPr>
              <a:lnSpc>
                <a:spcPct val="90000"/>
              </a:lnSpc>
              <a:spcAft>
                <a:spcPts val="600"/>
              </a:spcAft>
            </a:pPr>
            <a:r>
              <a:rPr lang="en-US" sz="1400" dirty="0">
                <a:solidFill>
                  <a:schemeClr val="bg1"/>
                </a:solidFill>
                <a:latin typeface="Segoe UI Semibold" panose="020B0702040204020203" pitchFamily="34" charset="0"/>
                <a:ea typeface="Segoe UI Black" panose="020B0A02040204020203" pitchFamily="34" charset="0"/>
                <a:cs typeface="Segoe UI Semibold" panose="020B0702040204020203" pitchFamily="34" charset="0"/>
              </a:rPr>
              <a:t>Hybrid solutions</a:t>
            </a:r>
          </a:p>
        </p:txBody>
      </p:sp>
    </p:spTree>
    <p:extLst>
      <p:ext uri="{BB962C8B-B14F-4D97-AF65-F5344CB8AC3E}">
        <p14:creationId xmlns:p14="http://schemas.microsoft.com/office/powerpoint/2010/main" val="3366720148"/>
      </p:ext>
    </p:extLst>
  </p:cSld>
  <p:clrMapOvr>
    <a:masterClrMapping/>
  </p:clrMapOvr>
  <p:transition>
    <p:fade/>
  </p:transition>
</p:sld>
</file>

<file path=ppt/slides/slide20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4" name="Title 3"/>
          <p:cNvSpPr>
            <a:spLocks noGrp="1"/>
          </p:cNvSpPr>
          <p:nvPr>
            <p:ph type="title"/>
          </p:nvPr>
        </p:nvSpPr>
        <p:spPr>
          <a:xfrm>
            <a:off x="285396" y="241485"/>
            <a:ext cx="11888787" cy="917575"/>
          </a:xfrm>
        </p:spPr>
        <p:txBody>
          <a:bodyPr/>
          <a:lstStyle/>
          <a:p>
            <a:r>
              <a:rPr lang="en-US" dirty="0"/>
              <a:t>Queries continue working</a:t>
            </a:r>
          </a:p>
        </p:txBody>
      </p:sp>
      <p:sp>
        <p:nvSpPr>
          <p:cNvPr id="7" name="Content Placeholder 6"/>
          <p:cNvSpPr>
            <a:spLocks noGrp="1"/>
          </p:cNvSpPr>
          <p:nvPr>
            <p:ph sz="half" idx="4294967295"/>
          </p:nvPr>
        </p:nvSpPr>
        <p:spPr>
          <a:xfrm>
            <a:off x="6562725" y="1544638"/>
            <a:ext cx="5873750" cy="3927475"/>
          </a:xfrm>
        </p:spPr>
        <p:txBody>
          <a:bodyPr/>
          <a:lstStyle/>
          <a:p>
            <a:r>
              <a:rPr lang="en-US" sz="2400" dirty="0">
                <a:latin typeface="Segoe UI Semilight" panose="020B0402040204020203" pitchFamily="34" charset="0"/>
                <a:cs typeface="Segoe UI Semilight" panose="020B0402040204020203" pitchFamily="34" charset="0"/>
              </a:rPr>
              <a:t>Business applications continue working without disruption</a:t>
            </a:r>
          </a:p>
          <a:p>
            <a:r>
              <a:rPr lang="en-US" sz="2400" dirty="0">
                <a:latin typeface="Segoe UI Semilight" panose="020B0402040204020203" pitchFamily="34" charset="0"/>
                <a:cs typeface="Segoe UI Semilight" panose="020B0402040204020203" pitchFamily="34" charset="0"/>
              </a:rPr>
              <a:t>DBA scripts and tools work as before. All controls still held in local SQL Server</a:t>
            </a:r>
          </a:p>
          <a:p>
            <a:r>
              <a:rPr lang="en-US" sz="2400" dirty="0">
                <a:latin typeface="Segoe UI Semilight" panose="020B0402040204020203" pitchFamily="34" charset="0"/>
                <a:cs typeface="Segoe UI Semilight" panose="020B0402040204020203" pitchFamily="34" charset="0"/>
              </a:rPr>
              <a:t>Developers continue building or enhancing applications with existing tools and methods</a:t>
            </a:r>
          </a:p>
        </p:txBody>
      </p:sp>
      <p:grpSp>
        <p:nvGrpSpPr>
          <p:cNvPr id="9" name="Group 8"/>
          <p:cNvGrpSpPr/>
          <p:nvPr/>
        </p:nvGrpSpPr>
        <p:grpSpPr>
          <a:xfrm>
            <a:off x="693053" y="4129283"/>
            <a:ext cx="1718011" cy="1165421"/>
            <a:chOff x="284262" y="1048069"/>
            <a:chExt cx="1714182" cy="1763393"/>
          </a:xfrm>
        </p:grpSpPr>
        <p:grpSp>
          <p:nvGrpSpPr>
            <p:cNvPr id="6" name="Group 5"/>
            <p:cNvGrpSpPr/>
            <p:nvPr/>
          </p:nvGrpSpPr>
          <p:grpSpPr>
            <a:xfrm>
              <a:off x="289742" y="2334397"/>
              <a:ext cx="1708702" cy="477065"/>
              <a:chOff x="289742" y="2334397"/>
              <a:chExt cx="1708702" cy="477065"/>
            </a:xfrm>
          </p:grpSpPr>
          <p:pic>
            <p:nvPicPr>
              <p:cNvPr id="8" name="Picture 7"/>
              <p:cNvPicPr>
                <a:picLocks noChangeAspect="1"/>
              </p:cNvPicPr>
              <p:nvPr/>
            </p:nvPicPr>
            <p:blipFill>
              <a:blip r:embed="rId2"/>
              <a:stretch>
                <a:fillRect/>
              </a:stretch>
            </p:blipFill>
            <p:spPr>
              <a:xfrm>
                <a:off x="289743" y="2390552"/>
                <a:ext cx="1708701" cy="420910"/>
              </a:xfrm>
              <a:prstGeom prst="rect">
                <a:avLst/>
              </a:prstGeom>
            </p:spPr>
          </p:pic>
          <p:sp>
            <p:nvSpPr>
              <p:cNvPr id="12" name="Rounded Rectangle 11"/>
              <p:cNvSpPr/>
              <p:nvPr/>
            </p:nvSpPr>
            <p:spPr bwMode="auto">
              <a:xfrm>
                <a:off x="289742" y="2334397"/>
                <a:ext cx="1708701" cy="311950"/>
              </a:xfrm>
              <a:prstGeom prst="roundRect">
                <a:avLst/>
              </a:prstGeom>
              <a:solidFill>
                <a:srgbClr val="00B050"/>
              </a:solidFill>
              <a:ln w="3175">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0" rIns="0" bIns="0" numCol="1" rtlCol="0" anchor="t" anchorCtr="0" compatLnSpc="1">
                <a:prstTxWarp prst="textNoShape">
                  <a:avLst/>
                </a:prstTxWarp>
              </a:bodyPr>
              <a:lstStyle/>
              <a:p>
                <a:pPr algn="ctr" defTabSz="932472" fontAlgn="base">
                  <a:spcBef>
                    <a:spcPct val="0"/>
                  </a:spcBef>
                  <a:spcAft>
                    <a:spcPct val="0"/>
                  </a:spcAft>
                </a:pPr>
                <a:r>
                  <a:rPr lang="en-US" sz="1400" dirty="0">
                    <a:gradFill>
                      <a:gsLst>
                        <a:gs pos="0">
                          <a:srgbClr val="FFFFFF"/>
                        </a:gs>
                        <a:gs pos="100000">
                          <a:srgbClr val="FFFFFF"/>
                        </a:gs>
                      </a:gsLst>
                      <a:lin ang="5400000" scaled="0"/>
                    </a:gradFill>
                  </a:rPr>
                  <a:t>Orders_History</a:t>
                </a:r>
              </a:p>
            </p:txBody>
          </p:sp>
        </p:grpSp>
        <p:grpSp>
          <p:nvGrpSpPr>
            <p:cNvPr id="15" name="Group 14"/>
            <p:cNvGrpSpPr/>
            <p:nvPr/>
          </p:nvGrpSpPr>
          <p:grpSpPr>
            <a:xfrm>
              <a:off x="284262" y="1048069"/>
              <a:ext cx="1701502" cy="1229993"/>
              <a:chOff x="2862072" y="2002626"/>
              <a:chExt cx="1701502" cy="1569230"/>
            </a:xfrm>
          </p:grpSpPr>
          <p:pic>
            <p:nvPicPr>
              <p:cNvPr id="13" name="Picture 12"/>
              <p:cNvPicPr>
                <a:picLocks noChangeAspect="1"/>
              </p:cNvPicPr>
              <p:nvPr/>
            </p:nvPicPr>
            <p:blipFill>
              <a:blip r:embed="rId3"/>
              <a:stretch>
                <a:fillRect/>
              </a:stretch>
            </p:blipFill>
            <p:spPr>
              <a:xfrm>
                <a:off x="2865437" y="2049260"/>
                <a:ext cx="1698137" cy="1522596"/>
              </a:xfrm>
              <a:prstGeom prst="rect">
                <a:avLst/>
              </a:prstGeom>
            </p:spPr>
          </p:pic>
          <p:sp>
            <p:nvSpPr>
              <p:cNvPr id="14" name="Rounded Rectangle 13"/>
              <p:cNvSpPr/>
              <p:nvPr/>
            </p:nvSpPr>
            <p:spPr bwMode="auto">
              <a:xfrm>
                <a:off x="2862072" y="2002626"/>
                <a:ext cx="1700784" cy="320040"/>
              </a:xfrm>
              <a:prstGeom prst="roundRect">
                <a:avLst/>
              </a:prstGeom>
              <a:solidFill>
                <a:srgbClr val="00B050"/>
              </a:solidFill>
              <a:ln w="3175">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algn="ctr" defTabSz="932472" fontAlgn="base">
                  <a:spcBef>
                    <a:spcPct val="0"/>
                  </a:spcBef>
                  <a:spcAft>
                    <a:spcPct val="0"/>
                  </a:spcAft>
                </a:pPr>
                <a:r>
                  <a:rPr lang="en-US" sz="1400" dirty="0">
                    <a:gradFill>
                      <a:gsLst>
                        <a:gs pos="0">
                          <a:srgbClr val="FFFFFF"/>
                        </a:gs>
                        <a:gs pos="100000">
                          <a:srgbClr val="FFFFFF"/>
                        </a:gs>
                      </a:gsLst>
                      <a:lin ang="5400000" scaled="0"/>
                    </a:gradFill>
                  </a:rPr>
                  <a:t>Orders</a:t>
                </a:r>
              </a:p>
            </p:txBody>
          </p:sp>
        </p:grpSp>
        <p:cxnSp>
          <p:nvCxnSpPr>
            <p:cNvPr id="18" name="Elbow Connector 17"/>
            <p:cNvCxnSpPr>
              <a:stCxn id="13" idx="3"/>
              <a:endCxn id="8" idx="2"/>
            </p:cNvCxnSpPr>
            <p:nvPr/>
          </p:nvCxnSpPr>
          <p:spPr>
            <a:xfrm flipH="1">
              <a:off x="1144094" y="1681342"/>
              <a:ext cx="841670" cy="1130120"/>
            </a:xfrm>
            <a:prstGeom prst="bentConnector4">
              <a:avLst>
                <a:gd name="adj1" fmla="val -28667"/>
                <a:gd name="adj2" fmla="val 120228"/>
              </a:avLst>
            </a:prstGeom>
            <a:ln w="38100">
              <a:solidFill>
                <a:schemeClr val="tx2"/>
              </a:solidFill>
              <a:headEnd type="none"/>
              <a:tailEnd type="triangle"/>
            </a:ln>
          </p:spPr>
          <p:style>
            <a:lnRef idx="1">
              <a:schemeClr val="accent1"/>
            </a:lnRef>
            <a:fillRef idx="0">
              <a:schemeClr val="accent1"/>
            </a:fillRef>
            <a:effectRef idx="0">
              <a:schemeClr val="accent1"/>
            </a:effectRef>
            <a:fontRef idx="minor">
              <a:schemeClr val="tx1"/>
            </a:fontRef>
          </p:style>
        </p:cxnSp>
      </p:grpSp>
      <p:sp>
        <p:nvSpPr>
          <p:cNvPr id="21" name="Freeform 9"/>
          <p:cNvSpPr>
            <a:spLocks noChangeAspect="1" noEditPoints="1"/>
          </p:cNvSpPr>
          <p:nvPr/>
        </p:nvSpPr>
        <p:spPr bwMode="black">
          <a:xfrm>
            <a:off x="2439921" y="4606199"/>
            <a:ext cx="781064" cy="417621"/>
          </a:xfrm>
          <a:custGeom>
            <a:avLst/>
            <a:gdLst>
              <a:gd name="T0" fmla="*/ 600 w 1107"/>
              <a:gd name="T1" fmla="*/ 625 h 897"/>
              <a:gd name="T2" fmla="*/ 649 w 1107"/>
              <a:gd name="T3" fmla="*/ 567 h 897"/>
              <a:gd name="T4" fmla="*/ 727 w 1107"/>
              <a:gd name="T5" fmla="*/ 482 h 897"/>
              <a:gd name="T6" fmla="*/ 601 w 1107"/>
              <a:gd name="T7" fmla="*/ 434 h 897"/>
              <a:gd name="T8" fmla="*/ 628 w 1107"/>
              <a:gd name="T9" fmla="*/ 305 h 897"/>
              <a:gd name="T10" fmla="*/ 547 w 1107"/>
              <a:gd name="T11" fmla="*/ 240 h 897"/>
              <a:gd name="T12" fmla="*/ 427 w 1107"/>
              <a:gd name="T13" fmla="*/ 287 h 897"/>
              <a:gd name="T14" fmla="*/ 368 w 1107"/>
              <a:gd name="T15" fmla="*/ 170 h 897"/>
              <a:gd name="T16" fmla="*/ 285 w 1107"/>
              <a:gd name="T17" fmla="*/ 263 h 897"/>
              <a:gd name="T18" fmla="*/ 241 w 1107"/>
              <a:gd name="T19" fmla="*/ 313 h 897"/>
              <a:gd name="T20" fmla="*/ 139 w 1107"/>
              <a:gd name="T21" fmla="*/ 281 h 897"/>
              <a:gd name="T22" fmla="*/ 79 w 1107"/>
              <a:gd name="T23" fmla="*/ 355 h 897"/>
              <a:gd name="T24" fmla="*/ 132 w 1107"/>
              <a:gd name="T25" fmla="*/ 446 h 897"/>
              <a:gd name="T26" fmla="*/ 83 w 1107"/>
              <a:gd name="T27" fmla="*/ 505 h 897"/>
              <a:gd name="T28" fmla="*/ 5 w 1107"/>
              <a:gd name="T29" fmla="*/ 590 h 897"/>
              <a:gd name="T30" fmla="*/ 132 w 1107"/>
              <a:gd name="T31" fmla="*/ 638 h 897"/>
              <a:gd name="T32" fmla="*/ 145 w 1107"/>
              <a:gd name="T33" fmla="*/ 669 h 897"/>
              <a:gd name="T34" fmla="*/ 110 w 1107"/>
              <a:gd name="T35" fmla="*/ 793 h 897"/>
              <a:gd name="T36" fmla="*/ 230 w 1107"/>
              <a:gd name="T37" fmla="*/ 781 h 897"/>
              <a:gd name="T38" fmla="*/ 306 w 1107"/>
              <a:gd name="T39" fmla="*/ 785 h 897"/>
              <a:gd name="T40" fmla="*/ 346 w 1107"/>
              <a:gd name="T41" fmla="*/ 878 h 897"/>
              <a:gd name="T42" fmla="*/ 440 w 1107"/>
              <a:gd name="T43" fmla="*/ 872 h 897"/>
              <a:gd name="T44" fmla="*/ 466 w 1107"/>
              <a:gd name="T45" fmla="*/ 764 h 897"/>
              <a:gd name="T46" fmla="*/ 539 w 1107"/>
              <a:gd name="T47" fmla="*/ 755 h 897"/>
              <a:gd name="T48" fmla="*/ 659 w 1107"/>
              <a:gd name="T49" fmla="*/ 743 h 897"/>
              <a:gd name="T50" fmla="*/ 263 w 1107"/>
              <a:gd name="T51" fmla="*/ 452 h 897"/>
              <a:gd name="T52" fmla="*/ 281 w 1107"/>
              <a:gd name="T53" fmla="*/ 633 h 897"/>
              <a:gd name="T54" fmla="*/ 1002 w 1107"/>
              <a:gd name="T55" fmla="*/ 332 h 897"/>
              <a:gd name="T56" fmla="*/ 1043 w 1107"/>
              <a:gd name="T57" fmla="*/ 304 h 897"/>
              <a:gd name="T58" fmla="*/ 1107 w 1107"/>
              <a:gd name="T59" fmla="*/ 266 h 897"/>
              <a:gd name="T60" fmla="*/ 1037 w 1107"/>
              <a:gd name="T61" fmla="*/ 213 h 897"/>
              <a:gd name="T62" fmla="*/ 1077 w 1107"/>
              <a:gd name="T63" fmla="*/ 138 h 897"/>
              <a:gd name="T64" fmla="*/ 1038 w 1107"/>
              <a:gd name="T65" fmla="*/ 83 h 897"/>
              <a:gd name="T66" fmla="*/ 956 w 1107"/>
              <a:gd name="T67" fmla="*/ 91 h 897"/>
              <a:gd name="T68" fmla="*/ 940 w 1107"/>
              <a:gd name="T69" fmla="*/ 7 h 897"/>
              <a:gd name="T70" fmla="*/ 872 w 1107"/>
              <a:gd name="T71" fmla="*/ 50 h 897"/>
              <a:gd name="T72" fmla="*/ 836 w 1107"/>
              <a:gd name="T73" fmla="*/ 74 h 897"/>
              <a:gd name="T74" fmla="*/ 778 w 1107"/>
              <a:gd name="T75" fmla="*/ 35 h 897"/>
              <a:gd name="T76" fmla="*/ 728 w 1107"/>
              <a:gd name="T77" fmla="*/ 70 h 897"/>
              <a:gd name="T78" fmla="*/ 744 w 1107"/>
              <a:gd name="T79" fmla="*/ 136 h 897"/>
              <a:gd name="T80" fmla="*/ 703 w 1107"/>
              <a:gd name="T81" fmla="*/ 164 h 897"/>
              <a:gd name="T82" fmla="*/ 640 w 1107"/>
              <a:gd name="T83" fmla="*/ 203 h 897"/>
              <a:gd name="T84" fmla="*/ 710 w 1107"/>
              <a:gd name="T85" fmla="*/ 255 h 897"/>
              <a:gd name="T86" fmla="*/ 712 w 1107"/>
              <a:gd name="T87" fmla="*/ 277 h 897"/>
              <a:gd name="T88" fmla="*/ 668 w 1107"/>
              <a:gd name="T89" fmla="*/ 347 h 897"/>
              <a:gd name="T90" fmla="*/ 745 w 1107"/>
              <a:gd name="T91" fmla="*/ 361 h 897"/>
              <a:gd name="T92" fmla="*/ 791 w 1107"/>
              <a:gd name="T93" fmla="*/ 377 h 897"/>
              <a:gd name="T94" fmla="*/ 799 w 1107"/>
              <a:gd name="T95" fmla="*/ 443 h 897"/>
              <a:gd name="T96" fmla="*/ 859 w 1107"/>
              <a:gd name="T97" fmla="*/ 456 h 897"/>
              <a:gd name="T98" fmla="*/ 894 w 1107"/>
              <a:gd name="T99" fmla="*/ 393 h 897"/>
              <a:gd name="T100" fmla="*/ 941 w 1107"/>
              <a:gd name="T101" fmla="*/ 401 h 897"/>
              <a:gd name="T102" fmla="*/ 1018 w 1107"/>
              <a:gd name="T103" fmla="*/ 415 h 897"/>
              <a:gd name="T104" fmla="*/ 825 w 1107"/>
              <a:gd name="T105" fmla="*/ 164 h 897"/>
              <a:gd name="T106" fmla="*/ 803 w 1107"/>
              <a:gd name="T107" fmla="*/ 279 h 8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107" h="897">
                <a:moveTo>
                  <a:pt x="654" y="716"/>
                </a:moveTo>
                <a:cubicBezTo>
                  <a:pt x="616" y="670"/>
                  <a:pt x="616" y="670"/>
                  <a:pt x="616" y="670"/>
                </a:cubicBezTo>
                <a:cubicBezTo>
                  <a:pt x="593" y="654"/>
                  <a:pt x="603" y="638"/>
                  <a:pt x="600" y="625"/>
                </a:cubicBezTo>
                <a:cubicBezTo>
                  <a:pt x="600" y="625"/>
                  <a:pt x="600" y="625"/>
                  <a:pt x="600" y="625"/>
                </a:cubicBezTo>
                <a:cubicBezTo>
                  <a:pt x="605" y="617"/>
                  <a:pt x="611" y="609"/>
                  <a:pt x="608" y="596"/>
                </a:cubicBezTo>
                <a:cubicBezTo>
                  <a:pt x="618" y="580"/>
                  <a:pt x="623" y="572"/>
                  <a:pt x="649" y="567"/>
                </a:cubicBezTo>
                <a:cubicBezTo>
                  <a:pt x="715" y="553"/>
                  <a:pt x="715" y="553"/>
                  <a:pt x="715" y="553"/>
                </a:cubicBezTo>
                <a:cubicBezTo>
                  <a:pt x="728" y="550"/>
                  <a:pt x="733" y="542"/>
                  <a:pt x="730" y="529"/>
                </a:cubicBezTo>
                <a:cubicBezTo>
                  <a:pt x="727" y="482"/>
                  <a:pt x="727" y="482"/>
                  <a:pt x="727" y="482"/>
                </a:cubicBezTo>
                <a:cubicBezTo>
                  <a:pt x="724" y="469"/>
                  <a:pt x="717" y="463"/>
                  <a:pt x="701" y="453"/>
                </a:cubicBezTo>
                <a:cubicBezTo>
                  <a:pt x="641" y="459"/>
                  <a:pt x="641" y="459"/>
                  <a:pt x="641" y="459"/>
                </a:cubicBezTo>
                <a:cubicBezTo>
                  <a:pt x="620" y="457"/>
                  <a:pt x="604" y="447"/>
                  <a:pt x="601" y="434"/>
                </a:cubicBezTo>
                <a:cubicBezTo>
                  <a:pt x="598" y="421"/>
                  <a:pt x="590" y="416"/>
                  <a:pt x="580" y="397"/>
                </a:cubicBezTo>
                <a:cubicBezTo>
                  <a:pt x="577" y="384"/>
                  <a:pt x="574" y="371"/>
                  <a:pt x="584" y="355"/>
                </a:cubicBezTo>
                <a:cubicBezTo>
                  <a:pt x="628" y="305"/>
                  <a:pt x="628" y="305"/>
                  <a:pt x="628" y="305"/>
                </a:cubicBezTo>
                <a:cubicBezTo>
                  <a:pt x="634" y="297"/>
                  <a:pt x="631" y="284"/>
                  <a:pt x="623" y="279"/>
                </a:cubicBezTo>
                <a:cubicBezTo>
                  <a:pt x="581" y="240"/>
                  <a:pt x="581" y="240"/>
                  <a:pt x="581" y="240"/>
                </a:cubicBezTo>
                <a:cubicBezTo>
                  <a:pt x="573" y="235"/>
                  <a:pt x="560" y="238"/>
                  <a:pt x="547" y="240"/>
                </a:cubicBezTo>
                <a:cubicBezTo>
                  <a:pt x="503" y="291"/>
                  <a:pt x="503" y="291"/>
                  <a:pt x="503" y="291"/>
                </a:cubicBezTo>
                <a:cubicBezTo>
                  <a:pt x="484" y="302"/>
                  <a:pt x="471" y="304"/>
                  <a:pt x="463" y="299"/>
                </a:cubicBezTo>
                <a:cubicBezTo>
                  <a:pt x="456" y="294"/>
                  <a:pt x="435" y="292"/>
                  <a:pt x="427" y="287"/>
                </a:cubicBezTo>
                <a:cubicBezTo>
                  <a:pt x="419" y="282"/>
                  <a:pt x="403" y="271"/>
                  <a:pt x="400" y="258"/>
                </a:cubicBezTo>
                <a:cubicBezTo>
                  <a:pt x="386" y="193"/>
                  <a:pt x="386" y="193"/>
                  <a:pt x="386" y="193"/>
                </a:cubicBezTo>
                <a:cubicBezTo>
                  <a:pt x="384" y="180"/>
                  <a:pt x="368" y="170"/>
                  <a:pt x="368" y="170"/>
                </a:cubicBezTo>
                <a:cubicBezTo>
                  <a:pt x="308" y="176"/>
                  <a:pt x="308" y="176"/>
                  <a:pt x="308" y="176"/>
                </a:cubicBezTo>
                <a:cubicBezTo>
                  <a:pt x="308" y="176"/>
                  <a:pt x="289" y="187"/>
                  <a:pt x="292" y="200"/>
                </a:cubicBezTo>
                <a:cubicBezTo>
                  <a:pt x="285" y="263"/>
                  <a:pt x="285" y="263"/>
                  <a:pt x="285" y="263"/>
                </a:cubicBezTo>
                <a:cubicBezTo>
                  <a:pt x="291" y="289"/>
                  <a:pt x="277" y="292"/>
                  <a:pt x="272" y="300"/>
                </a:cubicBezTo>
                <a:cubicBezTo>
                  <a:pt x="272" y="300"/>
                  <a:pt x="272" y="300"/>
                  <a:pt x="267" y="308"/>
                </a:cubicBezTo>
                <a:cubicBezTo>
                  <a:pt x="259" y="302"/>
                  <a:pt x="246" y="305"/>
                  <a:pt x="241" y="313"/>
                </a:cubicBezTo>
                <a:cubicBezTo>
                  <a:pt x="236" y="321"/>
                  <a:pt x="236" y="321"/>
                  <a:pt x="236" y="321"/>
                </a:cubicBezTo>
                <a:cubicBezTo>
                  <a:pt x="223" y="324"/>
                  <a:pt x="210" y="327"/>
                  <a:pt x="194" y="317"/>
                </a:cubicBezTo>
                <a:cubicBezTo>
                  <a:pt x="139" y="281"/>
                  <a:pt x="139" y="281"/>
                  <a:pt x="139" y="281"/>
                </a:cubicBezTo>
                <a:cubicBezTo>
                  <a:pt x="131" y="276"/>
                  <a:pt x="110" y="273"/>
                  <a:pt x="104" y="281"/>
                </a:cubicBezTo>
                <a:cubicBezTo>
                  <a:pt x="79" y="321"/>
                  <a:pt x="79" y="321"/>
                  <a:pt x="79" y="321"/>
                </a:cubicBezTo>
                <a:cubicBezTo>
                  <a:pt x="66" y="324"/>
                  <a:pt x="68" y="337"/>
                  <a:pt x="79" y="355"/>
                </a:cubicBezTo>
                <a:cubicBezTo>
                  <a:pt x="121" y="394"/>
                  <a:pt x="121" y="394"/>
                  <a:pt x="121" y="394"/>
                </a:cubicBezTo>
                <a:cubicBezTo>
                  <a:pt x="140" y="417"/>
                  <a:pt x="135" y="425"/>
                  <a:pt x="132" y="446"/>
                </a:cubicBezTo>
                <a:cubicBezTo>
                  <a:pt x="132" y="446"/>
                  <a:pt x="132" y="446"/>
                  <a:pt x="132" y="446"/>
                </a:cubicBezTo>
                <a:cubicBezTo>
                  <a:pt x="127" y="454"/>
                  <a:pt x="122" y="462"/>
                  <a:pt x="117" y="470"/>
                </a:cubicBezTo>
                <a:cubicBezTo>
                  <a:pt x="117" y="470"/>
                  <a:pt x="117" y="470"/>
                  <a:pt x="117" y="470"/>
                </a:cubicBezTo>
                <a:cubicBezTo>
                  <a:pt x="120" y="483"/>
                  <a:pt x="109" y="499"/>
                  <a:pt x="83" y="505"/>
                </a:cubicBezTo>
                <a:cubicBezTo>
                  <a:pt x="23" y="511"/>
                  <a:pt x="23" y="511"/>
                  <a:pt x="23" y="511"/>
                </a:cubicBezTo>
                <a:cubicBezTo>
                  <a:pt x="10" y="514"/>
                  <a:pt x="0" y="529"/>
                  <a:pt x="2" y="543"/>
                </a:cubicBezTo>
                <a:cubicBezTo>
                  <a:pt x="5" y="590"/>
                  <a:pt x="5" y="590"/>
                  <a:pt x="5" y="590"/>
                </a:cubicBezTo>
                <a:cubicBezTo>
                  <a:pt x="8" y="603"/>
                  <a:pt x="16" y="608"/>
                  <a:pt x="37" y="610"/>
                </a:cubicBezTo>
                <a:cubicBezTo>
                  <a:pt x="92" y="612"/>
                  <a:pt x="92" y="612"/>
                  <a:pt x="92" y="612"/>
                </a:cubicBezTo>
                <a:cubicBezTo>
                  <a:pt x="113" y="614"/>
                  <a:pt x="129" y="625"/>
                  <a:pt x="132" y="638"/>
                </a:cubicBezTo>
                <a:cubicBezTo>
                  <a:pt x="132" y="638"/>
                  <a:pt x="132" y="638"/>
                  <a:pt x="132" y="638"/>
                </a:cubicBezTo>
                <a:cubicBezTo>
                  <a:pt x="140" y="643"/>
                  <a:pt x="142" y="656"/>
                  <a:pt x="150" y="661"/>
                </a:cubicBezTo>
                <a:cubicBezTo>
                  <a:pt x="145" y="669"/>
                  <a:pt x="145" y="669"/>
                  <a:pt x="145" y="669"/>
                </a:cubicBezTo>
                <a:cubicBezTo>
                  <a:pt x="153" y="674"/>
                  <a:pt x="156" y="687"/>
                  <a:pt x="140" y="711"/>
                </a:cubicBezTo>
                <a:cubicBezTo>
                  <a:pt x="109" y="759"/>
                  <a:pt x="109" y="759"/>
                  <a:pt x="109" y="759"/>
                </a:cubicBezTo>
                <a:cubicBezTo>
                  <a:pt x="99" y="775"/>
                  <a:pt x="102" y="788"/>
                  <a:pt x="110" y="793"/>
                </a:cubicBezTo>
                <a:cubicBezTo>
                  <a:pt x="152" y="832"/>
                  <a:pt x="152" y="832"/>
                  <a:pt x="152" y="832"/>
                </a:cubicBezTo>
                <a:cubicBezTo>
                  <a:pt x="160" y="837"/>
                  <a:pt x="173" y="834"/>
                  <a:pt x="178" y="826"/>
                </a:cubicBezTo>
                <a:cubicBezTo>
                  <a:pt x="230" y="781"/>
                  <a:pt x="230" y="781"/>
                  <a:pt x="230" y="781"/>
                </a:cubicBezTo>
                <a:cubicBezTo>
                  <a:pt x="248" y="770"/>
                  <a:pt x="261" y="767"/>
                  <a:pt x="269" y="772"/>
                </a:cubicBezTo>
                <a:cubicBezTo>
                  <a:pt x="269" y="772"/>
                  <a:pt x="269" y="772"/>
                  <a:pt x="269" y="772"/>
                </a:cubicBezTo>
                <a:cubicBezTo>
                  <a:pt x="282" y="769"/>
                  <a:pt x="298" y="779"/>
                  <a:pt x="306" y="785"/>
                </a:cubicBezTo>
                <a:cubicBezTo>
                  <a:pt x="306" y="785"/>
                  <a:pt x="306" y="785"/>
                  <a:pt x="306" y="785"/>
                </a:cubicBezTo>
                <a:cubicBezTo>
                  <a:pt x="319" y="782"/>
                  <a:pt x="327" y="787"/>
                  <a:pt x="332" y="813"/>
                </a:cubicBezTo>
                <a:cubicBezTo>
                  <a:pt x="346" y="878"/>
                  <a:pt x="346" y="878"/>
                  <a:pt x="346" y="878"/>
                </a:cubicBezTo>
                <a:cubicBezTo>
                  <a:pt x="349" y="892"/>
                  <a:pt x="357" y="897"/>
                  <a:pt x="370" y="894"/>
                </a:cubicBezTo>
                <a:cubicBezTo>
                  <a:pt x="425" y="896"/>
                  <a:pt x="425" y="896"/>
                  <a:pt x="425" y="896"/>
                </a:cubicBezTo>
                <a:cubicBezTo>
                  <a:pt x="430" y="888"/>
                  <a:pt x="443" y="885"/>
                  <a:pt x="440" y="872"/>
                </a:cubicBezTo>
                <a:cubicBezTo>
                  <a:pt x="440" y="804"/>
                  <a:pt x="440" y="804"/>
                  <a:pt x="440" y="804"/>
                </a:cubicBezTo>
                <a:cubicBezTo>
                  <a:pt x="442" y="783"/>
                  <a:pt x="460" y="772"/>
                  <a:pt x="466" y="764"/>
                </a:cubicBezTo>
                <a:cubicBezTo>
                  <a:pt x="466" y="764"/>
                  <a:pt x="466" y="764"/>
                  <a:pt x="466" y="764"/>
                </a:cubicBezTo>
                <a:cubicBezTo>
                  <a:pt x="479" y="761"/>
                  <a:pt x="492" y="758"/>
                  <a:pt x="497" y="750"/>
                </a:cubicBezTo>
                <a:cubicBezTo>
                  <a:pt x="497" y="750"/>
                  <a:pt x="497" y="750"/>
                  <a:pt x="497" y="750"/>
                </a:cubicBezTo>
                <a:cubicBezTo>
                  <a:pt x="510" y="747"/>
                  <a:pt x="523" y="745"/>
                  <a:pt x="539" y="755"/>
                </a:cubicBezTo>
                <a:cubicBezTo>
                  <a:pt x="594" y="791"/>
                  <a:pt x="594" y="791"/>
                  <a:pt x="594" y="791"/>
                </a:cubicBezTo>
                <a:cubicBezTo>
                  <a:pt x="602" y="796"/>
                  <a:pt x="623" y="798"/>
                  <a:pt x="628" y="790"/>
                </a:cubicBezTo>
                <a:cubicBezTo>
                  <a:pt x="659" y="743"/>
                  <a:pt x="659" y="743"/>
                  <a:pt x="659" y="743"/>
                </a:cubicBezTo>
                <a:cubicBezTo>
                  <a:pt x="659" y="743"/>
                  <a:pt x="669" y="727"/>
                  <a:pt x="654" y="716"/>
                </a:cubicBezTo>
                <a:close/>
                <a:moveTo>
                  <a:pt x="281" y="633"/>
                </a:moveTo>
                <a:cubicBezTo>
                  <a:pt x="223" y="584"/>
                  <a:pt x="219" y="502"/>
                  <a:pt x="263" y="452"/>
                </a:cubicBezTo>
                <a:cubicBezTo>
                  <a:pt x="313" y="393"/>
                  <a:pt x="399" y="382"/>
                  <a:pt x="457" y="431"/>
                </a:cubicBezTo>
                <a:cubicBezTo>
                  <a:pt x="507" y="475"/>
                  <a:pt x="518" y="561"/>
                  <a:pt x="469" y="619"/>
                </a:cubicBezTo>
                <a:cubicBezTo>
                  <a:pt x="420" y="678"/>
                  <a:pt x="339" y="682"/>
                  <a:pt x="281" y="633"/>
                </a:cubicBezTo>
                <a:close/>
                <a:moveTo>
                  <a:pt x="1019" y="398"/>
                </a:moveTo>
                <a:cubicBezTo>
                  <a:pt x="1004" y="362"/>
                  <a:pt x="1004" y="362"/>
                  <a:pt x="1004" y="362"/>
                </a:cubicBezTo>
                <a:cubicBezTo>
                  <a:pt x="992" y="348"/>
                  <a:pt x="1002" y="340"/>
                  <a:pt x="1002" y="332"/>
                </a:cubicBezTo>
                <a:cubicBezTo>
                  <a:pt x="1002" y="332"/>
                  <a:pt x="1002" y="332"/>
                  <a:pt x="1002" y="332"/>
                </a:cubicBezTo>
                <a:cubicBezTo>
                  <a:pt x="1007" y="328"/>
                  <a:pt x="1011" y="324"/>
                  <a:pt x="1012" y="315"/>
                </a:cubicBezTo>
                <a:cubicBezTo>
                  <a:pt x="1021" y="307"/>
                  <a:pt x="1026" y="303"/>
                  <a:pt x="1043" y="304"/>
                </a:cubicBezTo>
                <a:cubicBezTo>
                  <a:pt x="1086" y="307"/>
                  <a:pt x="1086" y="307"/>
                  <a:pt x="1086" y="307"/>
                </a:cubicBezTo>
                <a:cubicBezTo>
                  <a:pt x="1095" y="308"/>
                  <a:pt x="1099" y="304"/>
                  <a:pt x="1100" y="295"/>
                </a:cubicBezTo>
                <a:cubicBezTo>
                  <a:pt x="1107" y="266"/>
                  <a:pt x="1107" y="266"/>
                  <a:pt x="1107" y="266"/>
                </a:cubicBezTo>
                <a:cubicBezTo>
                  <a:pt x="1107" y="257"/>
                  <a:pt x="1103" y="252"/>
                  <a:pt x="1095" y="243"/>
                </a:cubicBezTo>
                <a:cubicBezTo>
                  <a:pt x="1057" y="236"/>
                  <a:pt x="1057" y="236"/>
                  <a:pt x="1057" y="236"/>
                </a:cubicBezTo>
                <a:cubicBezTo>
                  <a:pt x="1044" y="231"/>
                  <a:pt x="1036" y="222"/>
                  <a:pt x="1037" y="213"/>
                </a:cubicBezTo>
                <a:cubicBezTo>
                  <a:pt x="1038" y="205"/>
                  <a:pt x="1034" y="200"/>
                  <a:pt x="1030" y="187"/>
                </a:cubicBezTo>
                <a:cubicBezTo>
                  <a:pt x="1031" y="178"/>
                  <a:pt x="1032" y="170"/>
                  <a:pt x="1041" y="162"/>
                </a:cubicBezTo>
                <a:cubicBezTo>
                  <a:pt x="1077" y="138"/>
                  <a:pt x="1077" y="138"/>
                  <a:pt x="1077" y="138"/>
                </a:cubicBezTo>
                <a:cubicBezTo>
                  <a:pt x="1082" y="134"/>
                  <a:pt x="1083" y="126"/>
                  <a:pt x="1079" y="121"/>
                </a:cubicBezTo>
                <a:cubicBezTo>
                  <a:pt x="1059" y="89"/>
                  <a:pt x="1059" y="89"/>
                  <a:pt x="1059" y="89"/>
                </a:cubicBezTo>
                <a:cubicBezTo>
                  <a:pt x="1055" y="85"/>
                  <a:pt x="1047" y="84"/>
                  <a:pt x="1038" y="83"/>
                </a:cubicBezTo>
                <a:cubicBezTo>
                  <a:pt x="1002" y="107"/>
                  <a:pt x="1002" y="107"/>
                  <a:pt x="1002" y="107"/>
                </a:cubicBezTo>
                <a:cubicBezTo>
                  <a:pt x="989" y="110"/>
                  <a:pt x="980" y="110"/>
                  <a:pt x="976" y="105"/>
                </a:cubicBezTo>
                <a:cubicBezTo>
                  <a:pt x="972" y="100"/>
                  <a:pt x="960" y="95"/>
                  <a:pt x="956" y="91"/>
                </a:cubicBezTo>
                <a:cubicBezTo>
                  <a:pt x="952" y="86"/>
                  <a:pt x="944" y="77"/>
                  <a:pt x="944" y="68"/>
                </a:cubicBezTo>
                <a:cubicBezTo>
                  <a:pt x="948" y="25"/>
                  <a:pt x="948" y="25"/>
                  <a:pt x="948" y="25"/>
                </a:cubicBezTo>
                <a:cubicBezTo>
                  <a:pt x="948" y="17"/>
                  <a:pt x="940" y="7"/>
                  <a:pt x="940" y="7"/>
                </a:cubicBezTo>
                <a:cubicBezTo>
                  <a:pt x="902" y="0"/>
                  <a:pt x="902" y="0"/>
                  <a:pt x="902" y="0"/>
                </a:cubicBezTo>
                <a:cubicBezTo>
                  <a:pt x="902" y="0"/>
                  <a:pt x="889" y="4"/>
                  <a:pt x="888" y="12"/>
                </a:cubicBezTo>
                <a:cubicBezTo>
                  <a:pt x="872" y="50"/>
                  <a:pt x="872" y="50"/>
                  <a:pt x="872" y="50"/>
                </a:cubicBezTo>
                <a:cubicBezTo>
                  <a:pt x="871" y="67"/>
                  <a:pt x="862" y="67"/>
                  <a:pt x="858" y="71"/>
                </a:cubicBezTo>
                <a:cubicBezTo>
                  <a:pt x="858" y="71"/>
                  <a:pt x="858" y="71"/>
                  <a:pt x="853" y="75"/>
                </a:cubicBezTo>
                <a:cubicBezTo>
                  <a:pt x="849" y="70"/>
                  <a:pt x="840" y="70"/>
                  <a:pt x="836" y="74"/>
                </a:cubicBezTo>
                <a:cubicBezTo>
                  <a:pt x="831" y="78"/>
                  <a:pt x="831" y="78"/>
                  <a:pt x="831" y="78"/>
                </a:cubicBezTo>
                <a:cubicBezTo>
                  <a:pt x="822" y="77"/>
                  <a:pt x="814" y="76"/>
                  <a:pt x="806" y="67"/>
                </a:cubicBezTo>
                <a:cubicBezTo>
                  <a:pt x="778" y="35"/>
                  <a:pt x="778" y="35"/>
                  <a:pt x="778" y="35"/>
                </a:cubicBezTo>
                <a:cubicBezTo>
                  <a:pt x="774" y="30"/>
                  <a:pt x="762" y="25"/>
                  <a:pt x="757" y="29"/>
                </a:cubicBezTo>
                <a:cubicBezTo>
                  <a:pt x="734" y="49"/>
                  <a:pt x="734" y="49"/>
                  <a:pt x="734" y="49"/>
                </a:cubicBezTo>
                <a:cubicBezTo>
                  <a:pt x="725" y="49"/>
                  <a:pt x="725" y="57"/>
                  <a:pt x="728" y="70"/>
                </a:cubicBezTo>
                <a:cubicBezTo>
                  <a:pt x="747" y="102"/>
                  <a:pt x="747" y="102"/>
                  <a:pt x="747" y="102"/>
                </a:cubicBezTo>
                <a:cubicBezTo>
                  <a:pt x="754" y="120"/>
                  <a:pt x="750" y="124"/>
                  <a:pt x="744" y="136"/>
                </a:cubicBezTo>
                <a:cubicBezTo>
                  <a:pt x="744" y="136"/>
                  <a:pt x="744" y="136"/>
                  <a:pt x="744" y="136"/>
                </a:cubicBezTo>
                <a:cubicBezTo>
                  <a:pt x="740" y="140"/>
                  <a:pt x="735" y="144"/>
                  <a:pt x="731" y="148"/>
                </a:cubicBezTo>
                <a:cubicBezTo>
                  <a:pt x="731" y="148"/>
                  <a:pt x="731" y="148"/>
                  <a:pt x="731" y="148"/>
                </a:cubicBezTo>
                <a:cubicBezTo>
                  <a:pt x="730" y="157"/>
                  <a:pt x="721" y="165"/>
                  <a:pt x="703" y="164"/>
                </a:cubicBezTo>
                <a:cubicBezTo>
                  <a:pt x="665" y="157"/>
                  <a:pt x="665" y="157"/>
                  <a:pt x="665" y="157"/>
                </a:cubicBezTo>
                <a:cubicBezTo>
                  <a:pt x="656" y="156"/>
                  <a:pt x="647" y="164"/>
                  <a:pt x="647" y="173"/>
                </a:cubicBezTo>
                <a:cubicBezTo>
                  <a:pt x="640" y="203"/>
                  <a:pt x="640" y="203"/>
                  <a:pt x="640" y="203"/>
                </a:cubicBezTo>
                <a:cubicBezTo>
                  <a:pt x="639" y="211"/>
                  <a:pt x="643" y="216"/>
                  <a:pt x="656" y="221"/>
                </a:cubicBezTo>
                <a:cubicBezTo>
                  <a:pt x="690" y="232"/>
                  <a:pt x="690" y="232"/>
                  <a:pt x="690" y="232"/>
                </a:cubicBezTo>
                <a:cubicBezTo>
                  <a:pt x="702" y="237"/>
                  <a:pt x="710" y="246"/>
                  <a:pt x="710" y="255"/>
                </a:cubicBezTo>
                <a:cubicBezTo>
                  <a:pt x="710" y="255"/>
                  <a:pt x="710" y="255"/>
                  <a:pt x="710" y="255"/>
                </a:cubicBezTo>
                <a:cubicBezTo>
                  <a:pt x="714" y="260"/>
                  <a:pt x="713" y="268"/>
                  <a:pt x="717" y="273"/>
                </a:cubicBezTo>
                <a:cubicBezTo>
                  <a:pt x="712" y="277"/>
                  <a:pt x="712" y="277"/>
                  <a:pt x="712" y="277"/>
                </a:cubicBezTo>
                <a:cubicBezTo>
                  <a:pt x="716" y="281"/>
                  <a:pt x="716" y="290"/>
                  <a:pt x="702" y="302"/>
                </a:cubicBezTo>
                <a:cubicBezTo>
                  <a:pt x="674" y="326"/>
                  <a:pt x="674" y="326"/>
                  <a:pt x="674" y="326"/>
                </a:cubicBezTo>
                <a:cubicBezTo>
                  <a:pt x="665" y="334"/>
                  <a:pt x="664" y="343"/>
                  <a:pt x="668" y="347"/>
                </a:cubicBezTo>
                <a:cubicBezTo>
                  <a:pt x="687" y="379"/>
                  <a:pt x="687" y="379"/>
                  <a:pt x="687" y="379"/>
                </a:cubicBezTo>
                <a:cubicBezTo>
                  <a:pt x="691" y="383"/>
                  <a:pt x="700" y="384"/>
                  <a:pt x="704" y="380"/>
                </a:cubicBezTo>
                <a:cubicBezTo>
                  <a:pt x="745" y="361"/>
                  <a:pt x="745" y="361"/>
                  <a:pt x="745" y="361"/>
                </a:cubicBezTo>
                <a:cubicBezTo>
                  <a:pt x="758" y="358"/>
                  <a:pt x="767" y="358"/>
                  <a:pt x="771" y="363"/>
                </a:cubicBezTo>
                <a:cubicBezTo>
                  <a:pt x="771" y="363"/>
                  <a:pt x="771" y="363"/>
                  <a:pt x="771" y="363"/>
                </a:cubicBezTo>
                <a:cubicBezTo>
                  <a:pt x="779" y="364"/>
                  <a:pt x="787" y="373"/>
                  <a:pt x="791" y="377"/>
                </a:cubicBezTo>
                <a:cubicBezTo>
                  <a:pt x="791" y="377"/>
                  <a:pt x="791" y="377"/>
                  <a:pt x="791" y="377"/>
                </a:cubicBezTo>
                <a:cubicBezTo>
                  <a:pt x="800" y="378"/>
                  <a:pt x="804" y="383"/>
                  <a:pt x="802" y="400"/>
                </a:cubicBezTo>
                <a:cubicBezTo>
                  <a:pt x="799" y="443"/>
                  <a:pt x="799" y="443"/>
                  <a:pt x="799" y="443"/>
                </a:cubicBezTo>
                <a:cubicBezTo>
                  <a:pt x="798" y="451"/>
                  <a:pt x="802" y="456"/>
                  <a:pt x="811" y="457"/>
                </a:cubicBezTo>
                <a:cubicBezTo>
                  <a:pt x="845" y="468"/>
                  <a:pt x="845" y="468"/>
                  <a:pt x="845" y="468"/>
                </a:cubicBezTo>
                <a:cubicBezTo>
                  <a:pt x="849" y="464"/>
                  <a:pt x="858" y="464"/>
                  <a:pt x="859" y="456"/>
                </a:cubicBezTo>
                <a:cubicBezTo>
                  <a:pt x="871" y="413"/>
                  <a:pt x="871" y="413"/>
                  <a:pt x="871" y="413"/>
                </a:cubicBezTo>
                <a:cubicBezTo>
                  <a:pt x="876" y="401"/>
                  <a:pt x="889" y="397"/>
                  <a:pt x="894" y="393"/>
                </a:cubicBezTo>
                <a:cubicBezTo>
                  <a:pt x="894" y="393"/>
                  <a:pt x="894" y="393"/>
                  <a:pt x="894" y="393"/>
                </a:cubicBezTo>
                <a:cubicBezTo>
                  <a:pt x="902" y="394"/>
                  <a:pt x="911" y="395"/>
                  <a:pt x="916" y="391"/>
                </a:cubicBezTo>
                <a:cubicBezTo>
                  <a:pt x="916" y="391"/>
                  <a:pt x="916" y="391"/>
                  <a:pt x="916" y="391"/>
                </a:cubicBezTo>
                <a:cubicBezTo>
                  <a:pt x="924" y="391"/>
                  <a:pt x="933" y="392"/>
                  <a:pt x="941" y="401"/>
                </a:cubicBezTo>
                <a:cubicBezTo>
                  <a:pt x="969" y="433"/>
                  <a:pt x="969" y="433"/>
                  <a:pt x="969" y="433"/>
                </a:cubicBezTo>
                <a:cubicBezTo>
                  <a:pt x="973" y="438"/>
                  <a:pt x="985" y="443"/>
                  <a:pt x="990" y="439"/>
                </a:cubicBezTo>
                <a:cubicBezTo>
                  <a:pt x="1018" y="415"/>
                  <a:pt x="1018" y="415"/>
                  <a:pt x="1018" y="415"/>
                </a:cubicBezTo>
                <a:cubicBezTo>
                  <a:pt x="1018" y="415"/>
                  <a:pt x="1027" y="407"/>
                  <a:pt x="1019" y="398"/>
                </a:cubicBezTo>
                <a:close/>
                <a:moveTo>
                  <a:pt x="803" y="279"/>
                </a:moveTo>
                <a:cubicBezTo>
                  <a:pt x="776" y="238"/>
                  <a:pt x="788" y="187"/>
                  <a:pt x="825" y="164"/>
                </a:cubicBezTo>
                <a:cubicBezTo>
                  <a:pt x="866" y="136"/>
                  <a:pt x="921" y="144"/>
                  <a:pt x="948" y="185"/>
                </a:cubicBezTo>
                <a:cubicBezTo>
                  <a:pt x="972" y="221"/>
                  <a:pt x="963" y="277"/>
                  <a:pt x="922" y="304"/>
                </a:cubicBezTo>
                <a:cubicBezTo>
                  <a:pt x="881" y="332"/>
                  <a:pt x="830" y="320"/>
                  <a:pt x="803" y="279"/>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sz="1200" dirty="0"/>
          </a:p>
        </p:txBody>
      </p:sp>
      <p:sp>
        <p:nvSpPr>
          <p:cNvPr id="24" name="Cloud 23"/>
          <p:cNvSpPr/>
          <p:nvPr/>
        </p:nvSpPr>
        <p:spPr bwMode="auto">
          <a:xfrm rot="15300000">
            <a:off x="3430852" y="3060596"/>
            <a:ext cx="3510343" cy="3524582"/>
          </a:xfrm>
          <a:prstGeom prst="cloud">
            <a:avLst/>
          </a:prstGeom>
          <a:solidFill>
            <a:schemeClr val="accent6">
              <a:lumMod val="25000"/>
              <a:lumOff val="75000"/>
            </a:schemeClr>
          </a:solidFill>
          <a:ln w="38100">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algn="ctr" defTabSz="932472" fontAlgn="base">
              <a:spcBef>
                <a:spcPct val="0"/>
              </a:spcBef>
              <a:spcAft>
                <a:spcPct val="0"/>
              </a:spcAft>
            </a:pPr>
            <a:endParaRPr lang="en-US" sz="1400" dirty="0">
              <a:gradFill>
                <a:gsLst>
                  <a:gs pos="0">
                    <a:srgbClr val="FFFFFF"/>
                  </a:gs>
                  <a:gs pos="100000">
                    <a:srgbClr val="FFFFFF"/>
                  </a:gs>
                </a:gsLst>
                <a:lin ang="5400000" scaled="0"/>
              </a:gradFill>
            </a:endParaRPr>
          </a:p>
        </p:txBody>
      </p:sp>
      <p:grpSp>
        <p:nvGrpSpPr>
          <p:cNvPr id="17" name="Group 16"/>
          <p:cNvGrpSpPr/>
          <p:nvPr/>
        </p:nvGrpSpPr>
        <p:grpSpPr>
          <a:xfrm>
            <a:off x="4212486" y="3508856"/>
            <a:ext cx="1712519" cy="2594581"/>
            <a:chOff x="284262" y="2970924"/>
            <a:chExt cx="1708702" cy="3574338"/>
          </a:xfrm>
        </p:grpSpPr>
        <p:pic>
          <p:nvPicPr>
            <p:cNvPr id="19" name="Picture 18"/>
            <p:cNvPicPr>
              <a:picLocks noChangeAspect="1"/>
            </p:cNvPicPr>
            <p:nvPr/>
          </p:nvPicPr>
          <p:blipFill>
            <a:blip r:embed="rId2"/>
            <a:stretch>
              <a:fillRect/>
            </a:stretch>
          </p:blipFill>
          <p:spPr>
            <a:xfrm>
              <a:off x="284263" y="3040062"/>
              <a:ext cx="1708701" cy="3505200"/>
            </a:xfrm>
            <a:prstGeom prst="rect">
              <a:avLst/>
            </a:prstGeom>
          </p:spPr>
        </p:pic>
        <p:sp>
          <p:nvSpPr>
            <p:cNvPr id="20" name="Rounded Rectangle 19"/>
            <p:cNvSpPr/>
            <p:nvPr/>
          </p:nvSpPr>
          <p:spPr bwMode="auto">
            <a:xfrm>
              <a:off x="284262" y="2970924"/>
              <a:ext cx="1708701" cy="320040"/>
            </a:xfrm>
            <a:prstGeom prst="roundRect">
              <a:avLst/>
            </a:prstGeom>
            <a:solidFill>
              <a:srgbClr val="00B050"/>
            </a:solidFill>
            <a:ln w="3175">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algn="ctr" defTabSz="932472" fontAlgn="base">
                <a:spcBef>
                  <a:spcPct val="0"/>
                </a:spcBef>
                <a:spcAft>
                  <a:spcPct val="0"/>
                </a:spcAft>
              </a:pPr>
              <a:r>
                <a:rPr lang="en-US" sz="1400" dirty="0">
                  <a:gradFill>
                    <a:gsLst>
                      <a:gs pos="0">
                        <a:srgbClr val="FFFFFF"/>
                      </a:gs>
                      <a:gs pos="100000">
                        <a:srgbClr val="FFFFFF"/>
                      </a:gs>
                    </a:gsLst>
                    <a:lin ang="5400000" scaled="0"/>
                  </a:gradFill>
                </a:rPr>
                <a:t>Orders_History</a:t>
              </a:r>
            </a:p>
          </p:txBody>
        </p:sp>
      </p:grpSp>
      <p:sp>
        <p:nvSpPr>
          <p:cNvPr id="10" name="Bent Arrow 9"/>
          <p:cNvSpPr/>
          <p:nvPr/>
        </p:nvSpPr>
        <p:spPr bwMode="auto">
          <a:xfrm flipV="1">
            <a:off x="1073282" y="5294705"/>
            <a:ext cx="3125775" cy="507231"/>
          </a:xfrm>
          <a:prstGeom prst="bentArrow">
            <a:avLst>
              <a:gd name="adj1" fmla="val 8370"/>
              <a:gd name="adj2" fmla="val 13692"/>
              <a:gd name="adj3" fmla="val 25000"/>
              <a:gd name="adj4" fmla="val 43750"/>
            </a:avLst>
          </a:prstGeom>
          <a:solidFill>
            <a:schemeClr val="accent4">
              <a:lumMod val="20000"/>
              <a:lumOff val="80000"/>
            </a:schemeClr>
          </a:solidFill>
          <a:ln w="3175">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algn="ctr" defTabSz="932472" fontAlgn="base">
              <a:spcBef>
                <a:spcPct val="0"/>
              </a:spcBef>
              <a:spcAft>
                <a:spcPct val="0"/>
              </a:spcAft>
            </a:pPr>
            <a:endParaRPr lang="en-US" sz="1400" dirty="0">
              <a:gradFill>
                <a:gsLst>
                  <a:gs pos="0">
                    <a:srgbClr val="FFFFFF"/>
                  </a:gs>
                  <a:gs pos="100000">
                    <a:srgbClr val="FFFFFF"/>
                  </a:gs>
                </a:gsLst>
                <a:lin ang="5400000" scaled="0"/>
              </a:gradFill>
            </a:endParaRPr>
          </a:p>
        </p:txBody>
      </p:sp>
      <p:sp>
        <p:nvSpPr>
          <p:cNvPr id="11" name="Rounded Rectangle 10"/>
          <p:cNvSpPr/>
          <p:nvPr/>
        </p:nvSpPr>
        <p:spPr bwMode="auto">
          <a:xfrm>
            <a:off x="988887" y="5795185"/>
            <a:ext cx="2596587" cy="197432"/>
          </a:xfrm>
          <a:prstGeom prst="roundRect">
            <a:avLst/>
          </a:prstGeom>
          <a:noFill/>
          <a:ln w="3175">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algn="ctr" defTabSz="932472" fontAlgn="base">
              <a:spcBef>
                <a:spcPct val="0"/>
              </a:spcBef>
              <a:spcAft>
                <a:spcPct val="0"/>
              </a:spcAft>
            </a:pPr>
            <a:r>
              <a:rPr lang="en-US" sz="1600" dirty="0">
                <a:gradFill>
                  <a:gsLst>
                    <a:gs pos="0">
                      <a:srgbClr val="FFFFFF"/>
                    </a:gs>
                    <a:gs pos="100000">
                      <a:srgbClr val="FFFFFF"/>
                    </a:gs>
                  </a:gsLst>
                  <a:lin ang="5400000" scaled="0"/>
                </a:gradFill>
              </a:rPr>
              <a:t>Trickle migration</a:t>
            </a:r>
          </a:p>
        </p:txBody>
      </p:sp>
      <p:sp>
        <p:nvSpPr>
          <p:cNvPr id="22" name="Rectangle 21"/>
          <p:cNvSpPr/>
          <p:nvPr/>
        </p:nvSpPr>
        <p:spPr bwMode="auto">
          <a:xfrm>
            <a:off x="4219199" y="3740125"/>
            <a:ext cx="1699090" cy="2362267"/>
          </a:xfrm>
          <a:prstGeom prst="rect">
            <a:avLst/>
          </a:prstGeom>
          <a:solidFill>
            <a:schemeClr val="bg2">
              <a:lumMod val="60000"/>
              <a:lumOff val="40000"/>
              <a:alpha val="32000"/>
            </a:schemeClr>
          </a:solidFill>
          <a:ln w="3175">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algn="ctr" defTabSz="932472" fontAlgn="base">
              <a:spcBef>
                <a:spcPct val="0"/>
              </a:spcBef>
              <a:spcAft>
                <a:spcPct val="0"/>
              </a:spcAft>
            </a:pPr>
            <a:endParaRPr lang="en-US" sz="1400" dirty="0">
              <a:gradFill>
                <a:gsLst>
                  <a:gs pos="0">
                    <a:srgbClr val="FFFFFF"/>
                  </a:gs>
                  <a:gs pos="100000">
                    <a:srgbClr val="FFFFFF"/>
                  </a:gs>
                </a:gsLst>
                <a:lin ang="5400000" scaled="0"/>
              </a:gradFill>
            </a:endParaRPr>
          </a:p>
        </p:txBody>
      </p:sp>
      <p:sp>
        <p:nvSpPr>
          <p:cNvPr id="23" name="Rectangle 22"/>
          <p:cNvSpPr/>
          <p:nvPr/>
        </p:nvSpPr>
        <p:spPr bwMode="auto">
          <a:xfrm>
            <a:off x="696426" y="5163847"/>
            <a:ext cx="1699090" cy="130858"/>
          </a:xfrm>
          <a:prstGeom prst="rect">
            <a:avLst/>
          </a:prstGeom>
          <a:solidFill>
            <a:schemeClr val="bg2">
              <a:lumMod val="60000"/>
              <a:lumOff val="40000"/>
              <a:alpha val="32000"/>
            </a:schemeClr>
          </a:solidFill>
          <a:ln w="3175">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algn="ctr" defTabSz="932472" fontAlgn="base">
              <a:spcBef>
                <a:spcPct val="0"/>
              </a:spcBef>
              <a:spcAft>
                <a:spcPct val="0"/>
              </a:spcAft>
            </a:pPr>
            <a:endParaRPr lang="en-US" sz="1400" dirty="0">
              <a:gradFill>
                <a:gsLst>
                  <a:gs pos="0">
                    <a:srgbClr val="FFFFFF"/>
                  </a:gs>
                  <a:gs pos="100000">
                    <a:srgbClr val="FFFFFF"/>
                  </a:gs>
                </a:gsLst>
                <a:lin ang="5400000" scaled="0"/>
              </a:gradFill>
            </a:endParaRPr>
          </a:p>
        </p:txBody>
      </p:sp>
      <p:grpSp>
        <p:nvGrpSpPr>
          <p:cNvPr id="25" name="Group 24"/>
          <p:cNvGrpSpPr/>
          <p:nvPr/>
        </p:nvGrpSpPr>
        <p:grpSpPr>
          <a:xfrm>
            <a:off x="1665767" y="1840628"/>
            <a:ext cx="1897210" cy="1123234"/>
            <a:chOff x="2042298" y="5004596"/>
            <a:chExt cx="1268464" cy="805342"/>
          </a:xfrm>
        </p:grpSpPr>
        <p:pic>
          <p:nvPicPr>
            <p:cNvPr id="26" name="Picture 6" descr="http://www.ljzsoft.com/pptreport/sample/monthly_sales_report3.gif"/>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2042298" y="5182717"/>
              <a:ext cx="834390" cy="627221"/>
            </a:xfrm>
            <a:prstGeom prst="rect">
              <a:avLst/>
            </a:prstGeom>
            <a:noFill/>
            <a:extLst>
              <a:ext uri="{909E8E84-426E-40DD-AFC4-6F175D3DCCD1}">
                <a14:hiddenFill xmlns:a14="http://schemas.microsoft.com/office/drawing/2010/main">
                  <a:solidFill>
                    <a:srgbClr val="FFFFFF"/>
                  </a:solidFill>
                </a14:hiddenFill>
              </a:ext>
            </a:extLst>
          </p:spPr>
        </p:pic>
        <p:pic>
          <p:nvPicPr>
            <p:cNvPr id="27" name="Picture 4" descr="http://www.webpagefx.com/images/crm-chart1.gif"/>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2481210" y="5004596"/>
              <a:ext cx="571500" cy="571500"/>
            </a:xfrm>
            <a:prstGeom prst="rect">
              <a:avLst/>
            </a:prstGeom>
            <a:noFill/>
            <a:extLst>
              <a:ext uri="{909E8E84-426E-40DD-AFC4-6F175D3DCCD1}">
                <a14:hiddenFill xmlns:a14="http://schemas.microsoft.com/office/drawing/2010/main">
                  <a:solidFill>
                    <a:srgbClr val="FFFFFF"/>
                  </a:solidFill>
                </a14:hiddenFill>
              </a:ext>
            </a:extLst>
          </p:spPr>
        </p:pic>
        <p:pic>
          <p:nvPicPr>
            <p:cNvPr id="28" name="Picture 11"/>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2624962" y="5356057"/>
              <a:ext cx="685800" cy="38814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grpSp>
        <p:nvGrpSpPr>
          <p:cNvPr id="30" name="Group 29"/>
          <p:cNvGrpSpPr/>
          <p:nvPr/>
        </p:nvGrpSpPr>
        <p:grpSpPr>
          <a:xfrm>
            <a:off x="1220372" y="1134496"/>
            <a:ext cx="1175144" cy="1002147"/>
            <a:chOff x="1469839" y="5945270"/>
            <a:chExt cx="826426" cy="775137"/>
          </a:xfrm>
        </p:grpSpPr>
        <p:pic>
          <p:nvPicPr>
            <p:cNvPr id="31" name="Picture 30" descr="dave.png"/>
            <p:cNvPicPr>
              <a:picLocks noChangeAspect="1"/>
            </p:cNvPicPr>
            <p:nvPr/>
          </p:nvPicPr>
          <p:blipFill>
            <a:blip r:embed="rId7" cstate="print"/>
            <a:stretch>
              <a:fillRect/>
            </a:stretch>
          </p:blipFill>
          <p:spPr>
            <a:xfrm>
              <a:off x="1469839" y="5945270"/>
              <a:ext cx="482566" cy="482566"/>
            </a:xfrm>
            <a:prstGeom prst="rect">
              <a:avLst/>
            </a:prstGeom>
          </p:spPr>
        </p:pic>
        <p:pic>
          <p:nvPicPr>
            <p:cNvPr id="32" name="Picture 4" descr="\\varmints\public\joemilan\personas\144x144\Color\ben.png"/>
            <p:cNvPicPr>
              <a:picLocks noChangeAspect="1" noChangeArrowheads="1"/>
            </p:cNvPicPr>
            <p:nvPr/>
          </p:nvPicPr>
          <p:blipFill>
            <a:blip r:embed="rId8" cstate="print"/>
            <a:srcRect/>
            <a:stretch>
              <a:fillRect/>
            </a:stretch>
          </p:blipFill>
          <p:spPr bwMode="auto">
            <a:xfrm flipH="1">
              <a:off x="1711122" y="6135264"/>
              <a:ext cx="585143" cy="585143"/>
            </a:xfrm>
            <a:prstGeom prst="rect">
              <a:avLst/>
            </a:prstGeom>
            <a:noFill/>
          </p:spPr>
        </p:pic>
      </p:grpSp>
      <p:cxnSp>
        <p:nvCxnSpPr>
          <p:cNvPr id="5" name="Straight Arrow Connector 4"/>
          <p:cNvCxnSpPr>
            <a:stCxn id="26" idx="2"/>
            <a:endCxn id="14" idx="0"/>
          </p:cNvCxnSpPr>
          <p:nvPr/>
        </p:nvCxnSpPr>
        <p:spPr>
          <a:xfrm flipH="1">
            <a:off x="1545345" y="2963862"/>
            <a:ext cx="744410" cy="1165421"/>
          </a:xfrm>
          <a:prstGeom prst="straightConnector1">
            <a:avLst/>
          </a:prstGeom>
          <a:ln w="25400">
            <a:solidFill>
              <a:schemeClr val="tx1"/>
            </a:solidFill>
            <a:headEnd type="none"/>
            <a:tailEnd type="triangle"/>
          </a:ln>
        </p:spPr>
        <p:style>
          <a:lnRef idx="1">
            <a:schemeClr val="accent1"/>
          </a:lnRef>
          <a:fillRef idx="0">
            <a:schemeClr val="accent1"/>
          </a:fillRef>
          <a:effectRef idx="0">
            <a:schemeClr val="accent1"/>
          </a:effectRef>
          <a:fontRef idx="minor">
            <a:schemeClr val="tx1"/>
          </a:fontRef>
        </p:style>
      </p:cxnSp>
      <p:pic>
        <p:nvPicPr>
          <p:cNvPr id="29" name="Picture 28" descr="patrick.png">
            <a:hlinkClick r:id="" action="ppaction://noaction"/>
          </p:cNvPr>
          <p:cNvPicPr>
            <a:picLocks noChangeAspect="1"/>
          </p:cNvPicPr>
          <p:nvPr/>
        </p:nvPicPr>
        <p:blipFill>
          <a:blip r:embed="rId9" cstate="print"/>
          <a:stretch>
            <a:fillRect/>
          </a:stretch>
        </p:blipFill>
        <p:spPr>
          <a:xfrm flipH="1">
            <a:off x="3283067" y="1397000"/>
            <a:ext cx="884669" cy="884669"/>
          </a:xfrm>
          <a:prstGeom prst="rect">
            <a:avLst/>
          </a:prstGeom>
        </p:spPr>
      </p:pic>
      <p:sp>
        <p:nvSpPr>
          <p:cNvPr id="33" name="TextBox 32"/>
          <p:cNvSpPr txBox="1"/>
          <p:nvPr/>
        </p:nvSpPr>
        <p:spPr>
          <a:xfrm>
            <a:off x="1" y="6642289"/>
            <a:ext cx="3806190" cy="352236"/>
          </a:xfrm>
          <a:prstGeom prst="rect">
            <a:avLst/>
          </a:prstGeom>
          <a:noFill/>
        </p:spPr>
        <p:txBody>
          <a:bodyPr wrap="square" lIns="365760" tIns="146304" rIns="182880" bIns="146304" rtlCol="0" anchor="ctr" anchorCtr="0">
            <a:noAutofit/>
          </a:bodyPr>
          <a:lstStyle/>
          <a:p>
            <a:pPr>
              <a:lnSpc>
                <a:spcPct val="90000"/>
              </a:lnSpc>
              <a:spcAft>
                <a:spcPts val="600"/>
              </a:spcAft>
            </a:pPr>
            <a:r>
              <a:rPr lang="en-US" sz="1400" dirty="0">
                <a:solidFill>
                  <a:schemeClr val="bg1"/>
                </a:solidFill>
                <a:latin typeface="Segoe UI Semibold" panose="020B0702040204020203" pitchFamily="34" charset="0"/>
                <a:ea typeface="Segoe UI Black" panose="020B0A02040204020203" pitchFamily="34" charset="0"/>
                <a:cs typeface="Segoe UI Semibold" panose="020B0702040204020203" pitchFamily="34" charset="0"/>
              </a:rPr>
              <a:t>Hybrid solutions</a:t>
            </a:r>
          </a:p>
        </p:txBody>
      </p:sp>
    </p:spTree>
    <p:extLst>
      <p:ext uri="{BB962C8B-B14F-4D97-AF65-F5344CB8AC3E}">
        <p14:creationId xmlns:p14="http://schemas.microsoft.com/office/powerpoint/2010/main" val="642280426"/>
      </p:ext>
    </p:extLst>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sld>
</file>

<file path=ppt/slides/slide20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4" name="Title 3"/>
          <p:cNvSpPr>
            <a:spLocks noGrp="1"/>
          </p:cNvSpPr>
          <p:nvPr>
            <p:ph type="title"/>
          </p:nvPr>
        </p:nvSpPr>
        <p:spPr>
          <a:xfrm>
            <a:off x="306912" y="241488"/>
            <a:ext cx="11888787" cy="917575"/>
          </a:xfrm>
        </p:spPr>
        <p:txBody>
          <a:bodyPr/>
          <a:lstStyle/>
          <a:p>
            <a:r>
              <a:rPr lang="en-US" dirty="0"/>
              <a:t>Advanced security features supported</a:t>
            </a:r>
          </a:p>
        </p:txBody>
      </p:sp>
      <p:sp>
        <p:nvSpPr>
          <p:cNvPr id="7" name="Content Placeholder 6"/>
          <p:cNvSpPr>
            <a:spLocks noGrp="1"/>
          </p:cNvSpPr>
          <p:nvPr>
            <p:ph sz="half" idx="4294967295"/>
          </p:nvPr>
        </p:nvSpPr>
        <p:spPr>
          <a:xfrm>
            <a:off x="6562725" y="1736725"/>
            <a:ext cx="5873750" cy="3227388"/>
          </a:xfrm>
        </p:spPr>
        <p:txBody>
          <a:bodyPr/>
          <a:lstStyle/>
          <a:p>
            <a:pPr marL="0" indent="0">
              <a:buNone/>
            </a:pPr>
            <a:r>
              <a:rPr lang="en-US" sz="2400" dirty="0">
                <a:latin typeface="Segoe UI Semilight" panose="020B0402040204020203" pitchFamily="34" charset="0"/>
                <a:cs typeface="Segoe UI Semilight" panose="020B0402040204020203" pitchFamily="34" charset="0"/>
              </a:rPr>
              <a:t>Data in motion always via secure channels (TLS1.1 / 1.2)</a:t>
            </a:r>
          </a:p>
          <a:p>
            <a:pPr marL="0" indent="0">
              <a:buNone/>
            </a:pPr>
            <a:r>
              <a:rPr lang="en-US" sz="2400" dirty="0">
                <a:latin typeface="Segoe UI Semilight" panose="020B0402040204020203" pitchFamily="34" charset="0"/>
                <a:cs typeface="Segoe UI Semilight" panose="020B0402040204020203" pitchFamily="34" charset="0"/>
              </a:rPr>
              <a:t>Always Encrypted supported if enabled by user</a:t>
            </a:r>
          </a:p>
          <a:p>
            <a:pPr marL="342900" lvl="1" indent="0">
              <a:buNone/>
            </a:pPr>
            <a:r>
              <a:rPr lang="en-US" dirty="0">
                <a:latin typeface="Segoe UI Semilight" panose="020B0402040204020203" pitchFamily="34" charset="0"/>
                <a:cs typeface="Segoe UI Semilight" panose="020B0402040204020203" pitchFamily="34" charset="0"/>
              </a:rPr>
              <a:t>Encryption key remains on-premises</a:t>
            </a:r>
          </a:p>
          <a:p>
            <a:pPr marL="0" indent="0">
              <a:buNone/>
            </a:pPr>
            <a:r>
              <a:rPr lang="en-US" sz="2400" dirty="0">
                <a:latin typeface="Segoe UI Semilight" panose="020B0402040204020203" pitchFamily="34" charset="0"/>
                <a:cs typeface="Segoe UI Semilight" panose="020B0402040204020203" pitchFamily="34" charset="0"/>
              </a:rPr>
              <a:t>Row-level security already working</a:t>
            </a:r>
          </a:p>
          <a:p>
            <a:pPr marL="0" indent="0">
              <a:buNone/>
            </a:pPr>
            <a:r>
              <a:rPr lang="en-US" sz="2400" dirty="0">
                <a:latin typeface="Segoe UI Semilight" panose="020B0402040204020203" pitchFamily="34" charset="0"/>
                <a:cs typeface="Segoe UI Semilight" panose="020B0402040204020203" pitchFamily="34" charset="0"/>
              </a:rPr>
              <a:t>SQL Server and SQL Azure audit already working</a:t>
            </a:r>
          </a:p>
        </p:txBody>
      </p:sp>
      <p:grpSp>
        <p:nvGrpSpPr>
          <p:cNvPr id="9" name="Group 8"/>
          <p:cNvGrpSpPr/>
          <p:nvPr/>
        </p:nvGrpSpPr>
        <p:grpSpPr>
          <a:xfrm>
            <a:off x="284262" y="4129283"/>
            <a:ext cx="1718011" cy="1165421"/>
            <a:chOff x="284262" y="1048069"/>
            <a:chExt cx="1714182" cy="1763393"/>
          </a:xfrm>
        </p:grpSpPr>
        <p:grpSp>
          <p:nvGrpSpPr>
            <p:cNvPr id="6" name="Group 5"/>
            <p:cNvGrpSpPr/>
            <p:nvPr/>
          </p:nvGrpSpPr>
          <p:grpSpPr>
            <a:xfrm>
              <a:off x="289742" y="2334397"/>
              <a:ext cx="1708702" cy="477065"/>
              <a:chOff x="289742" y="2334397"/>
              <a:chExt cx="1708702" cy="477065"/>
            </a:xfrm>
          </p:grpSpPr>
          <p:pic>
            <p:nvPicPr>
              <p:cNvPr id="8" name="Picture 7"/>
              <p:cNvPicPr>
                <a:picLocks noChangeAspect="1"/>
              </p:cNvPicPr>
              <p:nvPr/>
            </p:nvPicPr>
            <p:blipFill>
              <a:blip r:embed="rId2"/>
              <a:stretch>
                <a:fillRect/>
              </a:stretch>
            </p:blipFill>
            <p:spPr>
              <a:xfrm>
                <a:off x="289743" y="2390552"/>
                <a:ext cx="1708701" cy="420910"/>
              </a:xfrm>
              <a:prstGeom prst="rect">
                <a:avLst/>
              </a:prstGeom>
            </p:spPr>
          </p:pic>
          <p:sp>
            <p:nvSpPr>
              <p:cNvPr id="12" name="Rounded Rectangle 11"/>
              <p:cNvSpPr/>
              <p:nvPr/>
            </p:nvSpPr>
            <p:spPr bwMode="auto">
              <a:xfrm>
                <a:off x="289742" y="2334397"/>
                <a:ext cx="1708701" cy="311950"/>
              </a:xfrm>
              <a:prstGeom prst="roundRect">
                <a:avLst/>
              </a:prstGeom>
              <a:solidFill>
                <a:srgbClr val="00B050"/>
              </a:solidFill>
              <a:ln w="3175">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0" rIns="0" bIns="0" numCol="1" rtlCol="0" anchor="t" anchorCtr="0" compatLnSpc="1">
                <a:prstTxWarp prst="textNoShape">
                  <a:avLst/>
                </a:prstTxWarp>
              </a:bodyPr>
              <a:lstStyle/>
              <a:p>
                <a:pPr algn="ctr" defTabSz="932472" fontAlgn="base">
                  <a:spcBef>
                    <a:spcPct val="0"/>
                  </a:spcBef>
                  <a:spcAft>
                    <a:spcPct val="0"/>
                  </a:spcAft>
                </a:pPr>
                <a:r>
                  <a:rPr lang="en-US" sz="1400" dirty="0">
                    <a:gradFill>
                      <a:gsLst>
                        <a:gs pos="0">
                          <a:srgbClr val="FFFFFF"/>
                        </a:gs>
                        <a:gs pos="100000">
                          <a:srgbClr val="FFFFFF"/>
                        </a:gs>
                      </a:gsLst>
                      <a:lin ang="5400000" scaled="0"/>
                    </a:gradFill>
                  </a:rPr>
                  <a:t>Orders_History</a:t>
                </a:r>
              </a:p>
            </p:txBody>
          </p:sp>
        </p:grpSp>
        <p:grpSp>
          <p:nvGrpSpPr>
            <p:cNvPr id="15" name="Group 14"/>
            <p:cNvGrpSpPr/>
            <p:nvPr/>
          </p:nvGrpSpPr>
          <p:grpSpPr>
            <a:xfrm>
              <a:off x="284262" y="1048069"/>
              <a:ext cx="1701502" cy="1229993"/>
              <a:chOff x="2862072" y="2002626"/>
              <a:chExt cx="1701502" cy="1569230"/>
            </a:xfrm>
          </p:grpSpPr>
          <p:pic>
            <p:nvPicPr>
              <p:cNvPr id="13" name="Picture 12"/>
              <p:cNvPicPr>
                <a:picLocks noChangeAspect="1"/>
              </p:cNvPicPr>
              <p:nvPr/>
            </p:nvPicPr>
            <p:blipFill>
              <a:blip r:embed="rId3"/>
              <a:stretch>
                <a:fillRect/>
              </a:stretch>
            </p:blipFill>
            <p:spPr>
              <a:xfrm>
                <a:off x="2865437" y="2049260"/>
                <a:ext cx="1698137" cy="1522596"/>
              </a:xfrm>
              <a:prstGeom prst="rect">
                <a:avLst/>
              </a:prstGeom>
            </p:spPr>
          </p:pic>
          <p:sp>
            <p:nvSpPr>
              <p:cNvPr id="14" name="Rounded Rectangle 13"/>
              <p:cNvSpPr/>
              <p:nvPr/>
            </p:nvSpPr>
            <p:spPr bwMode="auto">
              <a:xfrm>
                <a:off x="2862072" y="2002626"/>
                <a:ext cx="1700784" cy="320040"/>
              </a:xfrm>
              <a:prstGeom prst="roundRect">
                <a:avLst/>
              </a:prstGeom>
              <a:solidFill>
                <a:srgbClr val="00B050"/>
              </a:solidFill>
              <a:ln w="3175">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algn="ctr" defTabSz="932472" fontAlgn="base">
                  <a:spcBef>
                    <a:spcPct val="0"/>
                  </a:spcBef>
                  <a:spcAft>
                    <a:spcPct val="0"/>
                  </a:spcAft>
                </a:pPr>
                <a:r>
                  <a:rPr lang="en-US" sz="1400" dirty="0">
                    <a:gradFill>
                      <a:gsLst>
                        <a:gs pos="0">
                          <a:srgbClr val="FFFFFF"/>
                        </a:gs>
                        <a:gs pos="100000">
                          <a:srgbClr val="FFFFFF"/>
                        </a:gs>
                      </a:gsLst>
                      <a:lin ang="5400000" scaled="0"/>
                    </a:gradFill>
                  </a:rPr>
                  <a:t>Orders</a:t>
                </a:r>
              </a:p>
            </p:txBody>
          </p:sp>
        </p:grpSp>
        <p:cxnSp>
          <p:nvCxnSpPr>
            <p:cNvPr id="18" name="Elbow Connector 17"/>
            <p:cNvCxnSpPr>
              <a:stCxn id="13" idx="3"/>
              <a:endCxn id="8" idx="2"/>
            </p:cNvCxnSpPr>
            <p:nvPr/>
          </p:nvCxnSpPr>
          <p:spPr>
            <a:xfrm flipH="1">
              <a:off x="1144094" y="1681342"/>
              <a:ext cx="841670" cy="1130120"/>
            </a:xfrm>
            <a:prstGeom prst="bentConnector4">
              <a:avLst>
                <a:gd name="adj1" fmla="val -28667"/>
                <a:gd name="adj2" fmla="val 120228"/>
              </a:avLst>
            </a:prstGeom>
            <a:ln w="38100">
              <a:solidFill>
                <a:schemeClr val="tx2"/>
              </a:solidFill>
              <a:headEnd type="none"/>
              <a:tailEnd type="triangle"/>
            </a:ln>
          </p:spPr>
          <p:style>
            <a:lnRef idx="1">
              <a:schemeClr val="accent1"/>
            </a:lnRef>
            <a:fillRef idx="0">
              <a:schemeClr val="accent1"/>
            </a:fillRef>
            <a:effectRef idx="0">
              <a:schemeClr val="accent1"/>
            </a:effectRef>
            <a:fontRef idx="minor">
              <a:schemeClr val="tx1"/>
            </a:fontRef>
          </p:style>
        </p:cxnSp>
      </p:grpSp>
      <p:sp>
        <p:nvSpPr>
          <p:cNvPr id="21" name="Freeform 9"/>
          <p:cNvSpPr>
            <a:spLocks noChangeAspect="1" noEditPoints="1"/>
          </p:cNvSpPr>
          <p:nvPr/>
        </p:nvSpPr>
        <p:spPr bwMode="black">
          <a:xfrm>
            <a:off x="2031130" y="4606199"/>
            <a:ext cx="781064" cy="417621"/>
          </a:xfrm>
          <a:custGeom>
            <a:avLst/>
            <a:gdLst>
              <a:gd name="T0" fmla="*/ 600 w 1107"/>
              <a:gd name="T1" fmla="*/ 625 h 897"/>
              <a:gd name="T2" fmla="*/ 649 w 1107"/>
              <a:gd name="T3" fmla="*/ 567 h 897"/>
              <a:gd name="T4" fmla="*/ 727 w 1107"/>
              <a:gd name="T5" fmla="*/ 482 h 897"/>
              <a:gd name="T6" fmla="*/ 601 w 1107"/>
              <a:gd name="T7" fmla="*/ 434 h 897"/>
              <a:gd name="T8" fmla="*/ 628 w 1107"/>
              <a:gd name="T9" fmla="*/ 305 h 897"/>
              <a:gd name="T10" fmla="*/ 547 w 1107"/>
              <a:gd name="T11" fmla="*/ 240 h 897"/>
              <a:gd name="T12" fmla="*/ 427 w 1107"/>
              <a:gd name="T13" fmla="*/ 287 h 897"/>
              <a:gd name="T14" fmla="*/ 368 w 1107"/>
              <a:gd name="T15" fmla="*/ 170 h 897"/>
              <a:gd name="T16" fmla="*/ 285 w 1107"/>
              <a:gd name="T17" fmla="*/ 263 h 897"/>
              <a:gd name="T18" fmla="*/ 241 w 1107"/>
              <a:gd name="T19" fmla="*/ 313 h 897"/>
              <a:gd name="T20" fmla="*/ 139 w 1107"/>
              <a:gd name="T21" fmla="*/ 281 h 897"/>
              <a:gd name="T22" fmla="*/ 79 w 1107"/>
              <a:gd name="T23" fmla="*/ 355 h 897"/>
              <a:gd name="T24" fmla="*/ 132 w 1107"/>
              <a:gd name="T25" fmla="*/ 446 h 897"/>
              <a:gd name="T26" fmla="*/ 83 w 1107"/>
              <a:gd name="T27" fmla="*/ 505 h 897"/>
              <a:gd name="T28" fmla="*/ 5 w 1107"/>
              <a:gd name="T29" fmla="*/ 590 h 897"/>
              <a:gd name="T30" fmla="*/ 132 w 1107"/>
              <a:gd name="T31" fmla="*/ 638 h 897"/>
              <a:gd name="T32" fmla="*/ 145 w 1107"/>
              <a:gd name="T33" fmla="*/ 669 h 897"/>
              <a:gd name="T34" fmla="*/ 110 w 1107"/>
              <a:gd name="T35" fmla="*/ 793 h 897"/>
              <a:gd name="T36" fmla="*/ 230 w 1107"/>
              <a:gd name="T37" fmla="*/ 781 h 897"/>
              <a:gd name="T38" fmla="*/ 306 w 1107"/>
              <a:gd name="T39" fmla="*/ 785 h 897"/>
              <a:gd name="T40" fmla="*/ 346 w 1107"/>
              <a:gd name="T41" fmla="*/ 878 h 897"/>
              <a:gd name="T42" fmla="*/ 440 w 1107"/>
              <a:gd name="T43" fmla="*/ 872 h 897"/>
              <a:gd name="T44" fmla="*/ 466 w 1107"/>
              <a:gd name="T45" fmla="*/ 764 h 897"/>
              <a:gd name="T46" fmla="*/ 539 w 1107"/>
              <a:gd name="T47" fmla="*/ 755 h 897"/>
              <a:gd name="T48" fmla="*/ 659 w 1107"/>
              <a:gd name="T49" fmla="*/ 743 h 897"/>
              <a:gd name="T50" fmla="*/ 263 w 1107"/>
              <a:gd name="T51" fmla="*/ 452 h 897"/>
              <a:gd name="T52" fmla="*/ 281 w 1107"/>
              <a:gd name="T53" fmla="*/ 633 h 897"/>
              <a:gd name="T54" fmla="*/ 1002 w 1107"/>
              <a:gd name="T55" fmla="*/ 332 h 897"/>
              <a:gd name="T56" fmla="*/ 1043 w 1107"/>
              <a:gd name="T57" fmla="*/ 304 h 897"/>
              <a:gd name="T58" fmla="*/ 1107 w 1107"/>
              <a:gd name="T59" fmla="*/ 266 h 897"/>
              <a:gd name="T60" fmla="*/ 1037 w 1107"/>
              <a:gd name="T61" fmla="*/ 213 h 897"/>
              <a:gd name="T62" fmla="*/ 1077 w 1107"/>
              <a:gd name="T63" fmla="*/ 138 h 897"/>
              <a:gd name="T64" fmla="*/ 1038 w 1107"/>
              <a:gd name="T65" fmla="*/ 83 h 897"/>
              <a:gd name="T66" fmla="*/ 956 w 1107"/>
              <a:gd name="T67" fmla="*/ 91 h 897"/>
              <a:gd name="T68" fmla="*/ 940 w 1107"/>
              <a:gd name="T69" fmla="*/ 7 h 897"/>
              <a:gd name="T70" fmla="*/ 872 w 1107"/>
              <a:gd name="T71" fmla="*/ 50 h 897"/>
              <a:gd name="T72" fmla="*/ 836 w 1107"/>
              <a:gd name="T73" fmla="*/ 74 h 897"/>
              <a:gd name="T74" fmla="*/ 778 w 1107"/>
              <a:gd name="T75" fmla="*/ 35 h 897"/>
              <a:gd name="T76" fmla="*/ 728 w 1107"/>
              <a:gd name="T77" fmla="*/ 70 h 897"/>
              <a:gd name="T78" fmla="*/ 744 w 1107"/>
              <a:gd name="T79" fmla="*/ 136 h 897"/>
              <a:gd name="T80" fmla="*/ 703 w 1107"/>
              <a:gd name="T81" fmla="*/ 164 h 897"/>
              <a:gd name="T82" fmla="*/ 640 w 1107"/>
              <a:gd name="T83" fmla="*/ 203 h 897"/>
              <a:gd name="T84" fmla="*/ 710 w 1107"/>
              <a:gd name="T85" fmla="*/ 255 h 897"/>
              <a:gd name="T86" fmla="*/ 712 w 1107"/>
              <a:gd name="T87" fmla="*/ 277 h 897"/>
              <a:gd name="T88" fmla="*/ 668 w 1107"/>
              <a:gd name="T89" fmla="*/ 347 h 897"/>
              <a:gd name="T90" fmla="*/ 745 w 1107"/>
              <a:gd name="T91" fmla="*/ 361 h 897"/>
              <a:gd name="T92" fmla="*/ 791 w 1107"/>
              <a:gd name="T93" fmla="*/ 377 h 897"/>
              <a:gd name="T94" fmla="*/ 799 w 1107"/>
              <a:gd name="T95" fmla="*/ 443 h 897"/>
              <a:gd name="T96" fmla="*/ 859 w 1107"/>
              <a:gd name="T97" fmla="*/ 456 h 897"/>
              <a:gd name="T98" fmla="*/ 894 w 1107"/>
              <a:gd name="T99" fmla="*/ 393 h 897"/>
              <a:gd name="T100" fmla="*/ 941 w 1107"/>
              <a:gd name="T101" fmla="*/ 401 h 897"/>
              <a:gd name="T102" fmla="*/ 1018 w 1107"/>
              <a:gd name="T103" fmla="*/ 415 h 897"/>
              <a:gd name="T104" fmla="*/ 825 w 1107"/>
              <a:gd name="T105" fmla="*/ 164 h 897"/>
              <a:gd name="T106" fmla="*/ 803 w 1107"/>
              <a:gd name="T107" fmla="*/ 279 h 8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107" h="897">
                <a:moveTo>
                  <a:pt x="654" y="716"/>
                </a:moveTo>
                <a:cubicBezTo>
                  <a:pt x="616" y="670"/>
                  <a:pt x="616" y="670"/>
                  <a:pt x="616" y="670"/>
                </a:cubicBezTo>
                <a:cubicBezTo>
                  <a:pt x="593" y="654"/>
                  <a:pt x="603" y="638"/>
                  <a:pt x="600" y="625"/>
                </a:cubicBezTo>
                <a:cubicBezTo>
                  <a:pt x="600" y="625"/>
                  <a:pt x="600" y="625"/>
                  <a:pt x="600" y="625"/>
                </a:cubicBezTo>
                <a:cubicBezTo>
                  <a:pt x="605" y="617"/>
                  <a:pt x="611" y="609"/>
                  <a:pt x="608" y="596"/>
                </a:cubicBezTo>
                <a:cubicBezTo>
                  <a:pt x="618" y="580"/>
                  <a:pt x="623" y="572"/>
                  <a:pt x="649" y="567"/>
                </a:cubicBezTo>
                <a:cubicBezTo>
                  <a:pt x="715" y="553"/>
                  <a:pt x="715" y="553"/>
                  <a:pt x="715" y="553"/>
                </a:cubicBezTo>
                <a:cubicBezTo>
                  <a:pt x="728" y="550"/>
                  <a:pt x="733" y="542"/>
                  <a:pt x="730" y="529"/>
                </a:cubicBezTo>
                <a:cubicBezTo>
                  <a:pt x="727" y="482"/>
                  <a:pt x="727" y="482"/>
                  <a:pt x="727" y="482"/>
                </a:cubicBezTo>
                <a:cubicBezTo>
                  <a:pt x="724" y="469"/>
                  <a:pt x="717" y="463"/>
                  <a:pt x="701" y="453"/>
                </a:cubicBezTo>
                <a:cubicBezTo>
                  <a:pt x="641" y="459"/>
                  <a:pt x="641" y="459"/>
                  <a:pt x="641" y="459"/>
                </a:cubicBezTo>
                <a:cubicBezTo>
                  <a:pt x="620" y="457"/>
                  <a:pt x="604" y="447"/>
                  <a:pt x="601" y="434"/>
                </a:cubicBezTo>
                <a:cubicBezTo>
                  <a:pt x="598" y="421"/>
                  <a:pt x="590" y="416"/>
                  <a:pt x="580" y="397"/>
                </a:cubicBezTo>
                <a:cubicBezTo>
                  <a:pt x="577" y="384"/>
                  <a:pt x="574" y="371"/>
                  <a:pt x="584" y="355"/>
                </a:cubicBezTo>
                <a:cubicBezTo>
                  <a:pt x="628" y="305"/>
                  <a:pt x="628" y="305"/>
                  <a:pt x="628" y="305"/>
                </a:cubicBezTo>
                <a:cubicBezTo>
                  <a:pt x="634" y="297"/>
                  <a:pt x="631" y="284"/>
                  <a:pt x="623" y="279"/>
                </a:cubicBezTo>
                <a:cubicBezTo>
                  <a:pt x="581" y="240"/>
                  <a:pt x="581" y="240"/>
                  <a:pt x="581" y="240"/>
                </a:cubicBezTo>
                <a:cubicBezTo>
                  <a:pt x="573" y="235"/>
                  <a:pt x="560" y="238"/>
                  <a:pt x="547" y="240"/>
                </a:cubicBezTo>
                <a:cubicBezTo>
                  <a:pt x="503" y="291"/>
                  <a:pt x="503" y="291"/>
                  <a:pt x="503" y="291"/>
                </a:cubicBezTo>
                <a:cubicBezTo>
                  <a:pt x="484" y="302"/>
                  <a:pt x="471" y="304"/>
                  <a:pt x="463" y="299"/>
                </a:cubicBezTo>
                <a:cubicBezTo>
                  <a:pt x="456" y="294"/>
                  <a:pt x="435" y="292"/>
                  <a:pt x="427" y="287"/>
                </a:cubicBezTo>
                <a:cubicBezTo>
                  <a:pt x="419" y="282"/>
                  <a:pt x="403" y="271"/>
                  <a:pt x="400" y="258"/>
                </a:cubicBezTo>
                <a:cubicBezTo>
                  <a:pt x="386" y="193"/>
                  <a:pt x="386" y="193"/>
                  <a:pt x="386" y="193"/>
                </a:cubicBezTo>
                <a:cubicBezTo>
                  <a:pt x="384" y="180"/>
                  <a:pt x="368" y="170"/>
                  <a:pt x="368" y="170"/>
                </a:cubicBezTo>
                <a:cubicBezTo>
                  <a:pt x="308" y="176"/>
                  <a:pt x="308" y="176"/>
                  <a:pt x="308" y="176"/>
                </a:cubicBezTo>
                <a:cubicBezTo>
                  <a:pt x="308" y="176"/>
                  <a:pt x="289" y="187"/>
                  <a:pt x="292" y="200"/>
                </a:cubicBezTo>
                <a:cubicBezTo>
                  <a:pt x="285" y="263"/>
                  <a:pt x="285" y="263"/>
                  <a:pt x="285" y="263"/>
                </a:cubicBezTo>
                <a:cubicBezTo>
                  <a:pt x="291" y="289"/>
                  <a:pt x="277" y="292"/>
                  <a:pt x="272" y="300"/>
                </a:cubicBezTo>
                <a:cubicBezTo>
                  <a:pt x="272" y="300"/>
                  <a:pt x="272" y="300"/>
                  <a:pt x="267" y="308"/>
                </a:cubicBezTo>
                <a:cubicBezTo>
                  <a:pt x="259" y="302"/>
                  <a:pt x="246" y="305"/>
                  <a:pt x="241" y="313"/>
                </a:cubicBezTo>
                <a:cubicBezTo>
                  <a:pt x="236" y="321"/>
                  <a:pt x="236" y="321"/>
                  <a:pt x="236" y="321"/>
                </a:cubicBezTo>
                <a:cubicBezTo>
                  <a:pt x="223" y="324"/>
                  <a:pt x="210" y="327"/>
                  <a:pt x="194" y="317"/>
                </a:cubicBezTo>
                <a:cubicBezTo>
                  <a:pt x="139" y="281"/>
                  <a:pt x="139" y="281"/>
                  <a:pt x="139" y="281"/>
                </a:cubicBezTo>
                <a:cubicBezTo>
                  <a:pt x="131" y="276"/>
                  <a:pt x="110" y="273"/>
                  <a:pt x="104" y="281"/>
                </a:cubicBezTo>
                <a:cubicBezTo>
                  <a:pt x="79" y="321"/>
                  <a:pt x="79" y="321"/>
                  <a:pt x="79" y="321"/>
                </a:cubicBezTo>
                <a:cubicBezTo>
                  <a:pt x="66" y="324"/>
                  <a:pt x="68" y="337"/>
                  <a:pt x="79" y="355"/>
                </a:cubicBezTo>
                <a:cubicBezTo>
                  <a:pt x="121" y="394"/>
                  <a:pt x="121" y="394"/>
                  <a:pt x="121" y="394"/>
                </a:cubicBezTo>
                <a:cubicBezTo>
                  <a:pt x="140" y="417"/>
                  <a:pt x="135" y="425"/>
                  <a:pt x="132" y="446"/>
                </a:cubicBezTo>
                <a:cubicBezTo>
                  <a:pt x="132" y="446"/>
                  <a:pt x="132" y="446"/>
                  <a:pt x="132" y="446"/>
                </a:cubicBezTo>
                <a:cubicBezTo>
                  <a:pt x="127" y="454"/>
                  <a:pt x="122" y="462"/>
                  <a:pt x="117" y="470"/>
                </a:cubicBezTo>
                <a:cubicBezTo>
                  <a:pt x="117" y="470"/>
                  <a:pt x="117" y="470"/>
                  <a:pt x="117" y="470"/>
                </a:cubicBezTo>
                <a:cubicBezTo>
                  <a:pt x="120" y="483"/>
                  <a:pt x="109" y="499"/>
                  <a:pt x="83" y="505"/>
                </a:cubicBezTo>
                <a:cubicBezTo>
                  <a:pt x="23" y="511"/>
                  <a:pt x="23" y="511"/>
                  <a:pt x="23" y="511"/>
                </a:cubicBezTo>
                <a:cubicBezTo>
                  <a:pt x="10" y="514"/>
                  <a:pt x="0" y="529"/>
                  <a:pt x="2" y="543"/>
                </a:cubicBezTo>
                <a:cubicBezTo>
                  <a:pt x="5" y="590"/>
                  <a:pt x="5" y="590"/>
                  <a:pt x="5" y="590"/>
                </a:cubicBezTo>
                <a:cubicBezTo>
                  <a:pt x="8" y="603"/>
                  <a:pt x="16" y="608"/>
                  <a:pt x="37" y="610"/>
                </a:cubicBezTo>
                <a:cubicBezTo>
                  <a:pt x="92" y="612"/>
                  <a:pt x="92" y="612"/>
                  <a:pt x="92" y="612"/>
                </a:cubicBezTo>
                <a:cubicBezTo>
                  <a:pt x="113" y="614"/>
                  <a:pt x="129" y="625"/>
                  <a:pt x="132" y="638"/>
                </a:cubicBezTo>
                <a:cubicBezTo>
                  <a:pt x="132" y="638"/>
                  <a:pt x="132" y="638"/>
                  <a:pt x="132" y="638"/>
                </a:cubicBezTo>
                <a:cubicBezTo>
                  <a:pt x="140" y="643"/>
                  <a:pt x="142" y="656"/>
                  <a:pt x="150" y="661"/>
                </a:cubicBezTo>
                <a:cubicBezTo>
                  <a:pt x="145" y="669"/>
                  <a:pt x="145" y="669"/>
                  <a:pt x="145" y="669"/>
                </a:cubicBezTo>
                <a:cubicBezTo>
                  <a:pt x="153" y="674"/>
                  <a:pt x="156" y="687"/>
                  <a:pt x="140" y="711"/>
                </a:cubicBezTo>
                <a:cubicBezTo>
                  <a:pt x="109" y="759"/>
                  <a:pt x="109" y="759"/>
                  <a:pt x="109" y="759"/>
                </a:cubicBezTo>
                <a:cubicBezTo>
                  <a:pt x="99" y="775"/>
                  <a:pt x="102" y="788"/>
                  <a:pt x="110" y="793"/>
                </a:cubicBezTo>
                <a:cubicBezTo>
                  <a:pt x="152" y="832"/>
                  <a:pt x="152" y="832"/>
                  <a:pt x="152" y="832"/>
                </a:cubicBezTo>
                <a:cubicBezTo>
                  <a:pt x="160" y="837"/>
                  <a:pt x="173" y="834"/>
                  <a:pt x="178" y="826"/>
                </a:cubicBezTo>
                <a:cubicBezTo>
                  <a:pt x="230" y="781"/>
                  <a:pt x="230" y="781"/>
                  <a:pt x="230" y="781"/>
                </a:cubicBezTo>
                <a:cubicBezTo>
                  <a:pt x="248" y="770"/>
                  <a:pt x="261" y="767"/>
                  <a:pt x="269" y="772"/>
                </a:cubicBezTo>
                <a:cubicBezTo>
                  <a:pt x="269" y="772"/>
                  <a:pt x="269" y="772"/>
                  <a:pt x="269" y="772"/>
                </a:cubicBezTo>
                <a:cubicBezTo>
                  <a:pt x="282" y="769"/>
                  <a:pt x="298" y="779"/>
                  <a:pt x="306" y="785"/>
                </a:cubicBezTo>
                <a:cubicBezTo>
                  <a:pt x="306" y="785"/>
                  <a:pt x="306" y="785"/>
                  <a:pt x="306" y="785"/>
                </a:cubicBezTo>
                <a:cubicBezTo>
                  <a:pt x="319" y="782"/>
                  <a:pt x="327" y="787"/>
                  <a:pt x="332" y="813"/>
                </a:cubicBezTo>
                <a:cubicBezTo>
                  <a:pt x="346" y="878"/>
                  <a:pt x="346" y="878"/>
                  <a:pt x="346" y="878"/>
                </a:cubicBezTo>
                <a:cubicBezTo>
                  <a:pt x="349" y="892"/>
                  <a:pt x="357" y="897"/>
                  <a:pt x="370" y="894"/>
                </a:cubicBezTo>
                <a:cubicBezTo>
                  <a:pt x="425" y="896"/>
                  <a:pt x="425" y="896"/>
                  <a:pt x="425" y="896"/>
                </a:cubicBezTo>
                <a:cubicBezTo>
                  <a:pt x="430" y="888"/>
                  <a:pt x="443" y="885"/>
                  <a:pt x="440" y="872"/>
                </a:cubicBezTo>
                <a:cubicBezTo>
                  <a:pt x="440" y="804"/>
                  <a:pt x="440" y="804"/>
                  <a:pt x="440" y="804"/>
                </a:cubicBezTo>
                <a:cubicBezTo>
                  <a:pt x="442" y="783"/>
                  <a:pt x="460" y="772"/>
                  <a:pt x="466" y="764"/>
                </a:cubicBezTo>
                <a:cubicBezTo>
                  <a:pt x="466" y="764"/>
                  <a:pt x="466" y="764"/>
                  <a:pt x="466" y="764"/>
                </a:cubicBezTo>
                <a:cubicBezTo>
                  <a:pt x="479" y="761"/>
                  <a:pt x="492" y="758"/>
                  <a:pt x="497" y="750"/>
                </a:cubicBezTo>
                <a:cubicBezTo>
                  <a:pt x="497" y="750"/>
                  <a:pt x="497" y="750"/>
                  <a:pt x="497" y="750"/>
                </a:cubicBezTo>
                <a:cubicBezTo>
                  <a:pt x="510" y="747"/>
                  <a:pt x="523" y="745"/>
                  <a:pt x="539" y="755"/>
                </a:cubicBezTo>
                <a:cubicBezTo>
                  <a:pt x="594" y="791"/>
                  <a:pt x="594" y="791"/>
                  <a:pt x="594" y="791"/>
                </a:cubicBezTo>
                <a:cubicBezTo>
                  <a:pt x="602" y="796"/>
                  <a:pt x="623" y="798"/>
                  <a:pt x="628" y="790"/>
                </a:cubicBezTo>
                <a:cubicBezTo>
                  <a:pt x="659" y="743"/>
                  <a:pt x="659" y="743"/>
                  <a:pt x="659" y="743"/>
                </a:cubicBezTo>
                <a:cubicBezTo>
                  <a:pt x="659" y="743"/>
                  <a:pt x="669" y="727"/>
                  <a:pt x="654" y="716"/>
                </a:cubicBezTo>
                <a:close/>
                <a:moveTo>
                  <a:pt x="281" y="633"/>
                </a:moveTo>
                <a:cubicBezTo>
                  <a:pt x="223" y="584"/>
                  <a:pt x="219" y="502"/>
                  <a:pt x="263" y="452"/>
                </a:cubicBezTo>
                <a:cubicBezTo>
                  <a:pt x="313" y="393"/>
                  <a:pt x="399" y="382"/>
                  <a:pt x="457" y="431"/>
                </a:cubicBezTo>
                <a:cubicBezTo>
                  <a:pt x="507" y="475"/>
                  <a:pt x="518" y="561"/>
                  <a:pt x="469" y="619"/>
                </a:cubicBezTo>
                <a:cubicBezTo>
                  <a:pt x="420" y="678"/>
                  <a:pt x="339" y="682"/>
                  <a:pt x="281" y="633"/>
                </a:cubicBezTo>
                <a:close/>
                <a:moveTo>
                  <a:pt x="1019" y="398"/>
                </a:moveTo>
                <a:cubicBezTo>
                  <a:pt x="1004" y="362"/>
                  <a:pt x="1004" y="362"/>
                  <a:pt x="1004" y="362"/>
                </a:cubicBezTo>
                <a:cubicBezTo>
                  <a:pt x="992" y="348"/>
                  <a:pt x="1002" y="340"/>
                  <a:pt x="1002" y="332"/>
                </a:cubicBezTo>
                <a:cubicBezTo>
                  <a:pt x="1002" y="332"/>
                  <a:pt x="1002" y="332"/>
                  <a:pt x="1002" y="332"/>
                </a:cubicBezTo>
                <a:cubicBezTo>
                  <a:pt x="1007" y="328"/>
                  <a:pt x="1011" y="324"/>
                  <a:pt x="1012" y="315"/>
                </a:cubicBezTo>
                <a:cubicBezTo>
                  <a:pt x="1021" y="307"/>
                  <a:pt x="1026" y="303"/>
                  <a:pt x="1043" y="304"/>
                </a:cubicBezTo>
                <a:cubicBezTo>
                  <a:pt x="1086" y="307"/>
                  <a:pt x="1086" y="307"/>
                  <a:pt x="1086" y="307"/>
                </a:cubicBezTo>
                <a:cubicBezTo>
                  <a:pt x="1095" y="308"/>
                  <a:pt x="1099" y="304"/>
                  <a:pt x="1100" y="295"/>
                </a:cubicBezTo>
                <a:cubicBezTo>
                  <a:pt x="1107" y="266"/>
                  <a:pt x="1107" y="266"/>
                  <a:pt x="1107" y="266"/>
                </a:cubicBezTo>
                <a:cubicBezTo>
                  <a:pt x="1107" y="257"/>
                  <a:pt x="1103" y="252"/>
                  <a:pt x="1095" y="243"/>
                </a:cubicBezTo>
                <a:cubicBezTo>
                  <a:pt x="1057" y="236"/>
                  <a:pt x="1057" y="236"/>
                  <a:pt x="1057" y="236"/>
                </a:cubicBezTo>
                <a:cubicBezTo>
                  <a:pt x="1044" y="231"/>
                  <a:pt x="1036" y="222"/>
                  <a:pt x="1037" y="213"/>
                </a:cubicBezTo>
                <a:cubicBezTo>
                  <a:pt x="1038" y="205"/>
                  <a:pt x="1034" y="200"/>
                  <a:pt x="1030" y="187"/>
                </a:cubicBezTo>
                <a:cubicBezTo>
                  <a:pt x="1031" y="178"/>
                  <a:pt x="1032" y="170"/>
                  <a:pt x="1041" y="162"/>
                </a:cubicBezTo>
                <a:cubicBezTo>
                  <a:pt x="1077" y="138"/>
                  <a:pt x="1077" y="138"/>
                  <a:pt x="1077" y="138"/>
                </a:cubicBezTo>
                <a:cubicBezTo>
                  <a:pt x="1082" y="134"/>
                  <a:pt x="1083" y="126"/>
                  <a:pt x="1079" y="121"/>
                </a:cubicBezTo>
                <a:cubicBezTo>
                  <a:pt x="1059" y="89"/>
                  <a:pt x="1059" y="89"/>
                  <a:pt x="1059" y="89"/>
                </a:cubicBezTo>
                <a:cubicBezTo>
                  <a:pt x="1055" y="85"/>
                  <a:pt x="1047" y="84"/>
                  <a:pt x="1038" y="83"/>
                </a:cubicBezTo>
                <a:cubicBezTo>
                  <a:pt x="1002" y="107"/>
                  <a:pt x="1002" y="107"/>
                  <a:pt x="1002" y="107"/>
                </a:cubicBezTo>
                <a:cubicBezTo>
                  <a:pt x="989" y="110"/>
                  <a:pt x="980" y="110"/>
                  <a:pt x="976" y="105"/>
                </a:cubicBezTo>
                <a:cubicBezTo>
                  <a:pt x="972" y="100"/>
                  <a:pt x="960" y="95"/>
                  <a:pt x="956" y="91"/>
                </a:cubicBezTo>
                <a:cubicBezTo>
                  <a:pt x="952" y="86"/>
                  <a:pt x="944" y="77"/>
                  <a:pt x="944" y="68"/>
                </a:cubicBezTo>
                <a:cubicBezTo>
                  <a:pt x="948" y="25"/>
                  <a:pt x="948" y="25"/>
                  <a:pt x="948" y="25"/>
                </a:cubicBezTo>
                <a:cubicBezTo>
                  <a:pt x="948" y="17"/>
                  <a:pt x="940" y="7"/>
                  <a:pt x="940" y="7"/>
                </a:cubicBezTo>
                <a:cubicBezTo>
                  <a:pt x="902" y="0"/>
                  <a:pt x="902" y="0"/>
                  <a:pt x="902" y="0"/>
                </a:cubicBezTo>
                <a:cubicBezTo>
                  <a:pt x="902" y="0"/>
                  <a:pt x="889" y="4"/>
                  <a:pt x="888" y="12"/>
                </a:cubicBezTo>
                <a:cubicBezTo>
                  <a:pt x="872" y="50"/>
                  <a:pt x="872" y="50"/>
                  <a:pt x="872" y="50"/>
                </a:cubicBezTo>
                <a:cubicBezTo>
                  <a:pt x="871" y="67"/>
                  <a:pt x="862" y="67"/>
                  <a:pt x="858" y="71"/>
                </a:cubicBezTo>
                <a:cubicBezTo>
                  <a:pt x="858" y="71"/>
                  <a:pt x="858" y="71"/>
                  <a:pt x="853" y="75"/>
                </a:cubicBezTo>
                <a:cubicBezTo>
                  <a:pt x="849" y="70"/>
                  <a:pt x="840" y="70"/>
                  <a:pt x="836" y="74"/>
                </a:cubicBezTo>
                <a:cubicBezTo>
                  <a:pt x="831" y="78"/>
                  <a:pt x="831" y="78"/>
                  <a:pt x="831" y="78"/>
                </a:cubicBezTo>
                <a:cubicBezTo>
                  <a:pt x="822" y="77"/>
                  <a:pt x="814" y="76"/>
                  <a:pt x="806" y="67"/>
                </a:cubicBezTo>
                <a:cubicBezTo>
                  <a:pt x="778" y="35"/>
                  <a:pt x="778" y="35"/>
                  <a:pt x="778" y="35"/>
                </a:cubicBezTo>
                <a:cubicBezTo>
                  <a:pt x="774" y="30"/>
                  <a:pt x="762" y="25"/>
                  <a:pt x="757" y="29"/>
                </a:cubicBezTo>
                <a:cubicBezTo>
                  <a:pt x="734" y="49"/>
                  <a:pt x="734" y="49"/>
                  <a:pt x="734" y="49"/>
                </a:cubicBezTo>
                <a:cubicBezTo>
                  <a:pt x="725" y="49"/>
                  <a:pt x="725" y="57"/>
                  <a:pt x="728" y="70"/>
                </a:cubicBezTo>
                <a:cubicBezTo>
                  <a:pt x="747" y="102"/>
                  <a:pt x="747" y="102"/>
                  <a:pt x="747" y="102"/>
                </a:cubicBezTo>
                <a:cubicBezTo>
                  <a:pt x="754" y="120"/>
                  <a:pt x="750" y="124"/>
                  <a:pt x="744" y="136"/>
                </a:cubicBezTo>
                <a:cubicBezTo>
                  <a:pt x="744" y="136"/>
                  <a:pt x="744" y="136"/>
                  <a:pt x="744" y="136"/>
                </a:cubicBezTo>
                <a:cubicBezTo>
                  <a:pt x="740" y="140"/>
                  <a:pt x="735" y="144"/>
                  <a:pt x="731" y="148"/>
                </a:cubicBezTo>
                <a:cubicBezTo>
                  <a:pt x="731" y="148"/>
                  <a:pt x="731" y="148"/>
                  <a:pt x="731" y="148"/>
                </a:cubicBezTo>
                <a:cubicBezTo>
                  <a:pt x="730" y="157"/>
                  <a:pt x="721" y="165"/>
                  <a:pt x="703" y="164"/>
                </a:cubicBezTo>
                <a:cubicBezTo>
                  <a:pt x="665" y="157"/>
                  <a:pt x="665" y="157"/>
                  <a:pt x="665" y="157"/>
                </a:cubicBezTo>
                <a:cubicBezTo>
                  <a:pt x="656" y="156"/>
                  <a:pt x="647" y="164"/>
                  <a:pt x="647" y="173"/>
                </a:cubicBezTo>
                <a:cubicBezTo>
                  <a:pt x="640" y="203"/>
                  <a:pt x="640" y="203"/>
                  <a:pt x="640" y="203"/>
                </a:cubicBezTo>
                <a:cubicBezTo>
                  <a:pt x="639" y="211"/>
                  <a:pt x="643" y="216"/>
                  <a:pt x="656" y="221"/>
                </a:cubicBezTo>
                <a:cubicBezTo>
                  <a:pt x="690" y="232"/>
                  <a:pt x="690" y="232"/>
                  <a:pt x="690" y="232"/>
                </a:cubicBezTo>
                <a:cubicBezTo>
                  <a:pt x="702" y="237"/>
                  <a:pt x="710" y="246"/>
                  <a:pt x="710" y="255"/>
                </a:cubicBezTo>
                <a:cubicBezTo>
                  <a:pt x="710" y="255"/>
                  <a:pt x="710" y="255"/>
                  <a:pt x="710" y="255"/>
                </a:cubicBezTo>
                <a:cubicBezTo>
                  <a:pt x="714" y="260"/>
                  <a:pt x="713" y="268"/>
                  <a:pt x="717" y="273"/>
                </a:cubicBezTo>
                <a:cubicBezTo>
                  <a:pt x="712" y="277"/>
                  <a:pt x="712" y="277"/>
                  <a:pt x="712" y="277"/>
                </a:cubicBezTo>
                <a:cubicBezTo>
                  <a:pt x="716" y="281"/>
                  <a:pt x="716" y="290"/>
                  <a:pt x="702" y="302"/>
                </a:cubicBezTo>
                <a:cubicBezTo>
                  <a:pt x="674" y="326"/>
                  <a:pt x="674" y="326"/>
                  <a:pt x="674" y="326"/>
                </a:cubicBezTo>
                <a:cubicBezTo>
                  <a:pt x="665" y="334"/>
                  <a:pt x="664" y="343"/>
                  <a:pt x="668" y="347"/>
                </a:cubicBezTo>
                <a:cubicBezTo>
                  <a:pt x="687" y="379"/>
                  <a:pt x="687" y="379"/>
                  <a:pt x="687" y="379"/>
                </a:cubicBezTo>
                <a:cubicBezTo>
                  <a:pt x="691" y="383"/>
                  <a:pt x="700" y="384"/>
                  <a:pt x="704" y="380"/>
                </a:cubicBezTo>
                <a:cubicBezTo>
                  <a:pt x="745" y="361"/>
                  <a:pt x="745" y="361"/>
                  <a:pt x="745" y="361"/>
                </a:cubicBezTo>
                <a:cubicBezTo>
                  <a:pt x="758" y="358"/>
                  <a:pt x="767" y="358"/>
                  <a:pt x="771" y="363"/>
                </a:cubicBezTo>
                <a:cubicBezTo>
                  <a:pt x="771" y="363"/>
                  <a:pt x="771" y="363"/>
                  <a:pt x="771" y="363"/>
                </a:cubicBezTo>
                <a:cubicBezTo>
                  <a:pt x="779" y="364"/>
                  <a:pt x="787" y="373"/>
                  <a:pt x="791" y="377"/>
                </a:cubicBezTo>
                <a:cubicBezTo>
                  <a:pt x="791" y="377"/>
                  <a:pt x="791" y="377"/>
                  <a:pt x="791" y="377"/>
                </a:cubicBezTo>
                <a:cubicBezTo>
                  <a:pt x="800" y="378"/>
                  <a:pt x="804" y="383"/>
                  <a:pt x="802" y="400"/>
                </a:cubicBezTo>
                <a:cubicBezTo>
                  <a:pt x="799" y="443"/>
                  <a:pt x="799" y="443"/>
                  <a:pt x="799" y="443"/>
                </a:cubicBezTo>
                <a:cubicBezTo>
                  <a:pt x="798" y="451"/>
                  <a:pt x="802" y="456"/>
                  <a:pt x="811" y="457"/>
                </a:cubicBezTo>
                <a:cubicBezTo>
                  <a:pt x="845" y="468"/>
                  <a:pt x="845" y="468"/>
                  <a:pt x="845" y="468"/>
                </a:cubicBezTo>
                <a:cubicBezTo>
                  <a:pt x="849" y="464"/>
                  <a:pt x="858" y="464"/>
                  <a:pt x="859" y="456"/>
                </a:cubicBezTo>
                <a:cubicBezTo>
                  <a:pt x="871" y="413"/>
                  <a:pt x="871" y="413"/>
                  <a:pt x="871" y="413"/>
                </a:cubicBezTo>
                <a:cubicBezTo>
                  <a:pt x="876" y="401"/>
                  <a:pt x="889" y="397"/>
                  <a:pt x="894" y="393"/>
                </a:cubicBezTo>
                <a:cubicBezTo>
                  <a:pt x="894" y="393"/>
                  <a:pt x="894" y="393"/>
                  <a:pt x="894" y="393"/>
                </a:cubicBezTo>
                <a:cubicBezTo>
                  <a:pt x="902" y="394"/>
                  <a:pt x="911" y="395"/>
                  <a:pt x="916" y="391"/>
                </a:cubicBezTo>
                <a:cubicBezTo>
                  <a:pt x="916" y="391"/>
                  <a:pt x="916" y="391"/>
                  <a:pt x="916" y="391"/>
                </a:cubicBezTo>
                <a:cubicBezTo>
                  <a:pt x="924" y="391"/>
                  <a:pt x="933" y="392"/>
                  <a:pt x="941" y="401"/>
                </a:cubicBezTo>
                <a:cubicBezTo>
                  <a:pt x="969" y="433"/>
                  <a:pt x="969" y="433"/>
                  <a:pt x="969" y="433"/>
                </a:cubicBezTo>
                <a:cubicBezTo>
                  <a:pt x="973" y="438"/>
                  <a:pt x="985" y="443"/>
                  <a:pt x="990" y="439"/>
                </a:cubicBezTo>
                <a:cubicBezTo>
                  <a:pt x="1018" y="415"/>
                  <a:pt x="1018" y="415"/>
                  <a:pt x="1018" y="415"/>
                </a:cubicBezTo>
                <a:cubicBezTo>
                  <a:pt x="1018" y="415"/>
                  <a:pt x="1027" y="407"/>
                  <a:pt x="1019" y="398"/>
                </a:cubicBezTo>
                <a:close/>
                <a:moveTo>
                  <a:pt x="803" y="279"/>
                </a:moveTo>
                <a:cubicBezTo>
                  <a:pt x="776" y="238"/>
                  <a:pt x="788" y="187"/>
                  <a:pt x="825" y="164"/>
                </a:cubicBezTo>
                <a:cubicBezTo>
                  <a:pt x="866" y="136"/>
                  <a:pt x="921" y="144"/>
                  <a:pt x="948" y="185"/>
                </a:cubicBezTo>
                <a:cubicBezTo>
                  <a:pt x="972" y="221"/>
                  <a:pt x="963" y="277"/>
                  <a:pt x="922" y="304"/>
                </a:cubicBezTo>
                <a:cubicBezTo>
                  <a:pt x="881" y="332"/>
                  <a:pt x="830" y="320"/>
                  <a:pt x="803" y="279"/>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sz="1200" dirty="0"/>
          </a:p>
        </p:txBody>
      </p:sp>
      <p:sp>
        <p:nvSpPr>
          <p:cNvPr id="24" name="Cloud 23"/>
          <p:cNvSpPr/>
          <p:nvPr/>
        </p:nvSpPr>
        <p:spPr bwMode="auto">
          <a:xfrm rot="5179205">
            <a:off x="3023943" y="2963862"/>
            <a:ext cx="3272022" cy="3733800"/>
          </a:xfrm>
          <a:prstGeom prst="cloud">
            <a:avLst/>
          </a:prstGeom>
          <a:solidFill>
            <a:schemeClr val="accent6">
              <a:lumMod val="25000"/>
              <a:lumOff val="75000"/>
            </a:schemeClr>
          </a:solidFill>
          <a:ln w="38100">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algn="ctr" defTabSz="932472" fontAlgn="base">
              <a:spcBef>
                <a:spcPct val="0"/>
              </a:spcBef>
              <a:spcAft>
                <a:spcPct val="0"/>
              </a:spcAft>
            </a:pPr>
            <a:endParaRPr lang="en-US" sz="1400" dirty="0">
              <a:gradFill>
                <a:gsLst>
                  <a:gs pos="0">
                    <a:srgbClr val="FFFFFF"/>
                  </a:gs>
                  <a:gs pos="100000">
                    <a:srgbClr val="FFFFFF"/>
                  </a:gs>
                </a:gsLst>
                <a:lin ang="5400000" scaled="0"/>
              </a:gradFill>
            </a:endParaRPr>
          </a:p>
        </p:txBody>
      </p:sp>
      <p:grpSp>
        <p:nvGrpSpPr>
          <p:cNvPr id="17" name="Group 16"/>
          <p:cNvGrpSpPr/>
          <p:nvPr/>
        </p:nvGrpSpPr>
        <p:grpSpPr>
          <a:xfrm>
            <a:off x="3803695" y="3508856"/>
            <a:ext cx="1712519" cy="2594581"/>
            <a:chOff x="284262" y="2970924"/>
            <a:chExt cx="1708702" cy="3574338"/>
          </a:xfrm>
        </p:grpSpPr>
        <p:pic>
          <p:nvPicPr>
            <p:cNvPr id="19" name="Picture 18"/>
            <p:cNvPicPr>
              <a:picLocks noChangeAspect="1"/>
            </p:cNvPicPr>
            <p:nvPr/>
          </p:nvPicPr>
          <p:blipFill>
            <a:blip r:embed="rId2"/>
            <a:stretch>
              <a:fillRect/>
            </a:stretch>
          </p:blipFill>
          <p:spPr>
            <a:xfrm>
              <a:off x="284263" y="3040062"/>
              <a:ext cx="1708701" cy="3505200"/>
            </a:xfrm>
            <a:prstGeom prst="rect">
              <a:avLst/>
            </a:prstGeom>
          </p:spPr>
        </p:pic>
        <p:sp>
          <p:nvSpPr>
            <p:cNvPr id="20" name="Rounded Rectangle 19"/>
            <p:cNvSpPr/>
            <p:nvPr/>
          </p:nvSpPr>
          <p:spPr bwMode="auto">
            <a:xfrm>
              <a:off x="284262" y="2970924"/>
              <a:ext cx="1708701" cy="320040"/>
            </a:xfrm>
            <a:prstGeom prst="roundRect">
              <a:avLst/>
            </a:prstGeom>
            <a:solidFill>
              <a:srgbClr val="00B050"/>
            </a:solidFill>
            <a:ln w="3175">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algn="ctr" defTabSz="932472" fontAlgn="base">
                <a:spcBef>
                  <a:spcPct val="0"/>
                </a:spcBef>
                <a:spcAft>
                  <a:spcPct val="0"/>
                </a:spcAft>
              </a:pPr>
              <a:r>
                <a:rPr lang="en-US" sz="1400" dirty="0">
                  <a:gradFill>
                    <a:gsLst>
                      <a:gs pos="0">
                        <a:srgbClr val="FFFFFF"/>
                      </a:gs>
                      <a:gs pos="100000">
                        <a:srgbClr val="FFFFFF"/>
                      </a:gs>
                    </a:gsLst>
                    <a:lin ang="5400000" scaled="0"/>
                  </a:gradFill>
                </a:rPr>
                <a:t>Orders_History</a:t>
              </a:r>
            </a:p>
          </p:txBody>
        </p:sp>
      </p:grpSp>
      <p:sp>
        <p:nvSpPr>
          <p:cNvPr id="10" name="Bent Arrow 9"/>
          <p:cNvSpPr/>
          <p:nvPr/>
        </p:nvSpPr>
        <p:spPr bwMode="auto">
          <a:xfrm flipV="1">
            <a:off x="664491" y="5294705"/>
            <a:ext cx="3125775" cy="507231"/>
          </a:xfrm>
          <a:prstGeom prst="bentArrow">
            <a:avLst>
              <a:gd name="adj1" fmla="val 8370"/>
              <a:gd name="adj2" fmla="val 13692"/>
              <a:gd name="adj3" fmla="val 25000"/>
              <a:gd name="adj4" fmla="val 43750"/>
            </a:avLst>
          </a:prstGeom>
          <a:solidFill>
            <a:schemeClr val="accent4">
              <a:lumMod val="20000"/>
              <a:lumOff val="80000"/>
            </a:schemeClr>
          </a:solidFill>
          <a:ln w="3175">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algn="ctr" defTabSz="932472" fontAlgn="base">
              <a:spcBef>
                <a:spcPct val="0"/>
              </a:spcBef>
              <a:spcAft>
                <a:spcPct val="0"/>
              </a:spcAft>
            </a:pPr>
            <a:endParaRPr lang="en-US" sz="1400" dirty="0">
              <a:gradFill>
                <a:gsLst>
                  <a:gs pos="0">
                    <a:srgbClr val="FFFFFF"/>
                  </a:gs>
                  <a:gs pos="100000">
                    <a:srgbClr val="FFFFFF"/>
                  </a:gs>
                </a:gsLst>
                <a:lin ang="5400000" scaled="0"/>
              </a:gradFill>
            </a:endParaRPr>
          </a:p>
        </p:txBody>
      </p:sp>
      <p:sp>
        <p:nvSpPr>
          <p:cNvPr id="11" name="Rounded Rectangle 10"/>
          <p:cNvSpPr/>
          <p:nvPr/>
        </p:nvSpPr>
        <p:spPr bwMode="auto">
          <a:xfrm>
            <a:off x="580096" y="5795185"/>
            <a:ext cx="2596587" cy="197432"/>
          </a:xfrm>
          <a:prstGeom prst="roundRect">
            <a:avLst/>
          </a:prstGeom>
          <a:noFill/>
          <a:ln w="3175">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algn="ctr" defTabSz="932472" fontAlgn="base">
              <a:spcBef>
                <a:spcPct val="0"/>
              </a:spcBef>
              <a:spcAft>
                <a:spcPct val="0"/>
              </a:spcAft>
            </a:pPr>
            <a:r>
              <a:rPr lang="en-US" sz="1600" dirty="0">
                <a:gradFill>
                  <a:gsLst>
                    <a:gs pos="0">
                      <a:srgbClr val="FFFFFF"/>
                    </a:gs>
                    <a:gs pos="100000">
                      <a:srgbClr val="FFFFFF"/>
                    </a:gs>
                  </a:gsLst>
                  <a:lin ang="5400000" scaled="0"/>
                </a:gradFill>
              </a:rPr>
              <a:t>Trickle migration</a:t>
            </a:r>
          </a:p>
        </p:txBody>
      </p:sp>
      <p:sp>
        <p:nvSpPr>
          <p:cNvPr id="22" name="Rectangle 21"/>
          <p:cNvSpPr/>
          <p:nvPr/>
        </p:nvSpPr>
        <p:spPr bwMode="auto">
          <a:xfrm>
            <a:off x="3810408" y="3740125"/>
            <a:ext cx="1699090" cy="2362267"/>
          </a:xfrm>
          <a:prstGeom prst="rect">
            <a:avLst/>
          </a:prstGeom>
          <a:solidFill>
            <a:schemeClr val="bg2">
              <a:lumMod val="60000"/>
              <a:lumOff val="40000"/>
              <a:alpha val="32000"/>
            </a:schemeClr>
          </a:solidFill>
          <a:ln w="3175">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algn="ctr" defTabSz="932472" fontAlgn="base">
              <a:spcBef>
                <a:spcPct val="0"/>
              </a:spcBef>
              <a:spcAft>
                <a:spcPct val="0"/>
              </a:spcAft>
            </a:pPr>
            <a:endParaRPr lang="en-US" sz="1400" dirty="0">
              <a:gradFill>
                <a:gsLst>
                  <a:gs pos="0">
                    <a:srgbClr val="FFFFFF"/>
                  </a:gs>
                  <a:gs pos="100000">
                    <a:srgbClr val="FFFFFF"/>
                  </a:gs>
                </a:gsLst>
                <a:lin ang="5400000" scaled="0"/>
              </a:gradFill>
            </a:endParaRPr>
          </a:p>
        </p:txBody>
      </p:sp>
      <p:sp>
        <p:nvSpPr>
          <p:cNvPr id="23" name="Rectangle 22"/>
          <p:cNvSpPr/>
          <p:nvPr/>
        </p:nvSpPr>
        <p:spPr bwMode="auto">
          <a:xfrm>
            <a:off x="287635" y="5163847"/>
            <a:ext cx="1699090" cy="130858"/>
          </a:xfrm>
          <a:prstGeom prst="rect">
            <a:avLst/>
          </a:prstGeom>
          <a:solidFill>
            <a:schemeClr val="bg2">
              <a:lumMod val="60000"/>
              <a:lumOff val="40000"/>
              <a:alpha val="32000"/>
            </a:schemeClr>
          </a:solidFill>
          <a:ln w="3175">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algn="ctr" defTabSz="932472" fontAlgn="base">
              <a:spcBef>
                <a:spcPct val="0"/>
              </a:spcBef>
              <a:spcAft>
                <a:spcPct val="0"/>
              </a:spcAft>
            </a:pPr>
            <a:endParaRPr lang="en-US" sz="1400" dirty="0">
              <a:gradFill>
                <a:gsLst>
                  <a:gs pos="0">
                    <a:srgbClr val="FFFFFF"/>
                  </a:gs>
                  <a:gs pos="100000">
                    <a:srgbClr val="FFFFFF"/>
                  </a:gs>
                </a:gsLst>
                <a:lin ang="5400000" scaled="0"/>
              </a:gradFill>
            </a:endParaRPr>
          </a:p>
        </p:txBody>
      </p:sp>
      <p:grpSp>
        <p:nvGrpSpPr>
          <p:cNvPr id="25" name="Group 24"/>
          <p:cNvGrpSpPr/>
          <p:nvPr/>
        </p:nvGrpSpPr>
        <p:grpSpPr>
          <a:xfrm>
            <a:off x="1256976" y="1840628"/>
            <a:ext cx="1897210" cy="1123234"/>
            <a:chOff x="2042298" y="5004596"/>
            <a:chExt cx="1268464" cy="805342"/>
          </a:xfrm>
        </p:grpSpPr>
        <p:pic>
          <p:nvPicPr>
            <p:cNvPr id="26" name="Picture 6" descr="http://www.ljzsoft.com/pptreport/sample/monthly_sales_report3.gif"/>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2042298" y="5182717"/>
              <a:ext cx="834390" cy="627221"/>
            </a:xfrm>
            <a:prstGeom prst="rect">
              <a:avLst/>
            </a:prstGeom>
            <a:noFill/>
            <a:extLst>
              <a:ext uri="{909E8E84-426E-40DD-AFC4-6F175D3DCCD1}">
                <a14:hiddenFill xmlns:a14="http://schemas.microsoft.com/office/drawing/2010/main">
                  <a:solidFill>
                    <a:srgbClr val="FFFFFF"/>
                  </a:solidFill>
                </a14:hiddenFill>
              </a:ext>
            </a:extLst>
          </p:spPr>
        </p:pic>
        <p:pic>
          <p:nvPicPr>
            <p:cNvPr id="27" name="Picture 4" descr="http://www.webpagefx.com/images/crm-chart1.gif"/>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2481210" y="5004596"/>
              <a:ext cx="571500" cy="571500"/>
            </a:xfrm>
            <a:prstGeom prst="rect">
              <a:avLst/>
            </a:prstGeom>
            <a:noFill/>
            <a:extLst>
              <a:ext uri="{909E8E84-426E-40DD-AFC4-6F175D3DCCD1}">
                <a14:hiddenFill xmlns:a14="http://schemas.microsoft.com/office/drawing/2010/main">
                  <a:solidFill>
                    <a:srgbClr val="FFFFFF"/>
                  </a:solidFill>
                </a14:hiddenFill>
              </a:ext>
            </a:extLst>
          </p:spPr>
        </p:pic>
        <p:pic>
          <p:nvPicPr>
            <p:cNvPr id="28" name="Picture 11"/>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2624962" y="5356057"/>
              <a:ext cx="685800" cy="38814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grpSp>
        <p:nvGrpSpPr>
          <p:cNvPr id="30" name="Group 29"/>
          <p:cNvGrpSpPr/>
          <p:nvPr/>
        </p:nvGrpSpPr>
        <p:grpSpPr>
          <a:xfrm>
            <a:off x="1004493" y="1135583"/>
            <a:ext cx="1175144" cy="1002147"/>
            <a:chOff x="1469839" y="5945270"/>
            <a:chExt cx="826426" cy="775137"/>
          </a:xfrm>
        </p:grpSpPr>
        <p:pic>
          <p:nvPicPr>
            <p:cNvPr id="31" name="Picture 30" descr="dave.png"/>
            <p:cNvPicPr>
              <a:picLocks noChangeAspect="1"/>
            </p:cNvPicPr>
            <p:nvPr/>
          </p:nvPicPr>
          <p:blipFill>
            <a:blip r:embed="rId7" cstate="print"/>
            <a:stretch>
              <a:fillRect/>
            </a:stretch>
          </p:blipFill>
          <p:spPr>
            <a:xfrm>
              <a:off x="1469839" y="5945270"/>
              <a:ext cx="482566" cy="482566"/>
            </a:xfrm>
            <a:prstGeom prst="rect">
              <a:avLst/>
            </a:prstGeom>
          </p:spPr>
        </p:pic>
        <p:pic>
          <p:nvPicPr>
            <p:cNvPr id="32" name="Picture 4" descr="\\varmints\public\joemilan\personas\144x144\Color\ben.png"/>
            <p:cNvPicPr>
              <a:picLocks noChangeAspect="1" noChangeArrowheads="1"/>
            </p:cNvPicPr>
            <p:nvPr/>
          </p:nvPicPr>
          <p:blipFill>
            <a:blip r:embed="rId8" cstate="print"/>
            <a:srcRect/>
            <a:stretch>
              <a:fillRect/>
            </a:stretch>
          </p:blipFill>
          <p:spPr bwMode="auto">
            <a:xfrm flipH="1">
              <a:off x="1711122" y="6135264"/>
              <a:ext cx="585143" cy="585143"/>
            </a:xfrm>
            <a:prstGeom prst="rect">
              <a:avLst/>
            </a:prstGeom>
            <a:noFill/>
          </p:spPr>
        </p:pic>
      </p:grpSp>
      <p:cxnSp>
        <p:nvCxnSpPr>
          <p:cNvPr id="5" name="Straight Arrow Connector 4"/>
          <p:cNvCxnSpPr>
            <a:stCxn id="26" idx="2"/>
            <a:endCxn id="14" idx="0"/>
          </p:cNvCxnSpPr>
          <p:nvPr/>
        </p:nvCxnSpPr>
        <p:spPr>
          <a:xfrm flipH="1">
            <a:off x="1136554" y="2963862"/>
            <a:ext cx="744410" cy="1165421"/>
          </a:xfrm>
          <a:prstGeom prst="straightConnector1">
            <a:avLst/>
          </a:prstGeom>
          <a:ln w="25400">
            <a:solidFill>
              <a:schemeClr val="tx1"/>
            </a:solidFill>
            <a:headEnd type="none"/>
            <a:tailEnd type="triangle"/>
          </a:ln>
        </p:spPr>
        <p:style>
          <a:lnRef idx="1">
            <a:schemeClr val="accent1"/>
          </a:lnRef>
          <a:fillRef idx="0">
            <a:schemeClr val="accent1"/>
          </a:fillRef>
          <a:effectRef idx="0">
            <a:schemeClr val="accent1"/>
          </a:effectRef>
          <a:fontRef idx="minor">
            <a:schemeClr val="tx1"/>
          </a:fontRef>
        </p:style>
      </p:cxnSp>
      <p:pic>
        <p:nvPicPr>
          <p:cNvPr id="29" name="Picture 28" descr="patrick.png">
            <a:hlinkClick r:id="" action="ppaction://noaction"/>
          </p:cNvPr>
          <p:cNvPicPr>
            <a:picLocks noChangeAspect="1"/>
          </p:cNvPicPr>
          <p:nvPr/>
        </p:nvPicPr>
        <p:blipFill>
          <a:blip r:embed="rId9" cstate="print"/>
          <a:stretch>
            <a:fillRect/>
          </a:stretch>
        </p:blipFill>
        <p:spPr>
          <a:xfrm flipH="1">
            <a:off x="2874276" y="1397000"/>
            <a:ext cx="884669" cy="884669"/>
          </a:xfrm>
          <a:prstGeom prst="rect">
            <a:avLst/>
          </a:prstGeom>
        </p:spPr>
      </p:pic>
      <p:sp>
        <p:nvSpPr>
          <p:cNvPr id="37" name="Rectangle 36"/>
          <p:cNvSpPr/>
          <p:nvPr/>
        </p:nvSpPr>
        <p:spPr bwMode="auto">
          <a:xfrm>
            <a:off x="4554892" y="3741170"/>
            <a:ext cx="278691" cy="2361221"/>
          </a:xfrm>
          <a:prstGeom prst="rect">
            <a:avLst/>
          </a:prstGeom>
          <a:pattFill prst="lgConfetti">
            <a:fgClr>
              <a:schemeClr val="accent1"/>
            </a:fgClr>
            <a:bgClr>
              <a:schemeClr val="bg1">
                <a:lumMod val="40000"/>
                <a:lumOff val="60000"/>
              </a:schemeClr>
            </a:bgClr>
          </a:pattFill>
          <a:ln w="3175">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algn="ctr" defTabSz="932472" fontAlgn="base">
              <a:spcBef>
                <a:spcPct val="0"/>
              </a:spcBef>
              <a:spcAft>
                <a:spcPct val="0"/>
              </a:spcAft>
            </a:pPr>
            <a:endParaRPr lang="en-US" sz="2000" dirty="0">
              <a:gradFill>
                <a:gsLst>
                  <a:gs pos="0">
                    <a:srgbClr val="FFFFFF"/>
                  </a:gs>
                  <a:gs pos="100000">
                    <a:srgbClr val="FFFFFF"/>
                  </a:gs>
                </a:gsLst>
                <a:lin ang="5400000" scaled="0"/>
              </a:gradFill>
            </a:endParaRPr>
          </a:p>
        </p:txBody>
      </p:sp>
      <p:sp>
        <p:nvSpPr>
          <p:cNvPr id="38" name="Rectangle 37"/>
          <p:cNvSpPr/>
          <p:nvPr/>
        </p:nvSpPr>
        <p:spPr bwMode="auto">
          <a:xfrm>
            <a:off x="1018870" y="4295071"/>
            <a:ext cx="278691" cy="647112"/>
          </a:xfrm>
          <a:prstGeom prst="rect">
            <a:avLst/>
          </a:prstGeom>
          <a:pattFill prst="lgConfetti">
            <a:fgClr>
              <a:schemeClr val="accent1"/>
            </a:fgClr>
            <a:bgClr>
              <a:schemeClr val="bg1">
                <a:lumMod val="40000"/>
                <a:lumOff val="60000"/>
              </a:schemeClr>
            </a:bgClr>
          </a:pattFill>
          <a:ln w="3175">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algn="ctr" defTabSz="932472" fontAlgn="base">
              <a:spcBef>
                <a:spcPct val="0"/>
              </a:spcBef>
              <a:spcAft>
                <a:spcPct val="0"/>
              </a:spcAft>
            </a:pPr>
            <a:endParaRPr lang="en-US" sz="2000" dirty="0">
              <a:gradFill>
                <a:gsLst>
                  <a:gs pos="0">
                    <a:srgbClr val="FFFFFF"/>
                  </a:gs>
                  <a:gs pos="100000">
                    <a:srgbClr val="FFFFFF"/>
                  </a:gs>
                </a:gsLst>
                <a:lin ang="5400000" scaled="0"/>
              </a:gradFill>
            </a:endParaRPr>
          </a:p>
        </p:txBody>
      </p:sp>
      <p:sp>
        <p:nvSpPr>
          <p:cNvPr id="39" name="Rectangle 38"/>
          <p:cNvSpPr/>
          <p:nvPr/>
        </p:nvSpPr>
        <p:spPr bwMode="auto">
          <a:xfrm>
            <a:off x="1024146" y="5185580"/>
            <a:ext cx="278691" cy="109124"/>
          </a:xfrm>
          <a:prstGeom prst="rect">
            <a:avLst/>
          </a:prstGeom>
          <a:pattFill prst="lgConfetti">
            <a:fgClr>
              <a:schemeClr val="accent1"/>
            </a:fgClr>
            <a:bgClr>
              <a:schemeClr val="bg1">
                <a:lumMod val="40000"/>
                <a:lumOff val="60000"/>
              </a:schemeClr>
            </a:bgClr>
          </a:pattFill>
          <a:ln w="3175">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algn="ctr" defTabSz="932472" fontAlgn="base">
              <a:spcBef>
                <a:spcPct val="0"/>
              </a:spcBef>
              <a:spcAft>
                <a:spcPct val="0"/>
              </a:spcAft>
            </a:pPr>
            <a:endParaRPr lang="en-US" sz="2000" dirty="0">
              <a:gradFill>
                <a:gsLst>
                  <a:gs pos="0">
                    <a:srgbClr val="FFFFFF"/>
                  </a:gs>
                  <a:gs pos="100000">
                    <a:srgbClr val="FFFFFF"/>
                  </a:gs>
                </a:gsLst>
                <a:lin ang="5400000" scaled="0"/>
              </a:gradFill>
            </a:endParaRPr>
          </a:p>
        </p:txBody>
      </p:sp>
      <p:sp>
        <p:nvSpPr>
          <p:cNvPr id="33" name="TextBox 32"/>
          <p:cNvSpPr txBox="1"/>
          <p:nvPr/>
        </p:nvSpPr>
        <p:spPr>
          <a:xfrm>
            <a:off x="1" y="6642289"/>
            <a:ext cx="3806190" cy="352236"/>
          </a:xfrm>
          <a:prstGeom prst="rect">
            <a:avLst/>
          </a:prstGeom>
          <a:noFill/>
        </p:spPr>
        <p:txBody>
          <a:bodyPr wrap="square" lIns="365760" tIns="146304" rIns="182880" bIns="146304" rtlCol="0" anchor="ctr" anchorCtr="0">
            <a:noAutofit/>
          </a:bodyPr>
          <a:lstStyle/>
          <a:p>
            <a:pPr>
              <a:lnSpc>
                <a:spcPct val="90000"/>
              </a:lnSpc>
              <a:spcAft>
                <a:spcPts val="600"/>
              </a:spcAft>
            </a:pPr>
            <a:r>
              <a:rPr lang="en-US" sz="1400" dirty="0">
                <a:solidFill>
                  <a:schemeClr val="bg1"/>
                </a:solidFill>
                <a:latin typeface="Segoe UI Semibold" panose="020B0702040204020203" pitchFamily="34" charset="0"/>
                <a:ea typeface="Segoe UI Black" panose="020B0A02040204020203" pitchFamily="34" charset="0"/>
                <a:cs typeface="Segoe UI Semibold" panose="020B0702040204020203" pitchFamily="34" charset="0"/>
              </a:rPr>
              <a:t>Hybrid solutions</a:t>
            </a:r>
          </a:p>
        </p:txBody>
      </p:sp>
    </p:spTree>
    <p:extLst>
      <p:ext uri="{BB962C8B-B14F-4D97-AF65-F5344CB8AC3E}">
        <p14:creationId xmlns:p14="http://schemas.microsoft.com/office/powerpoint/2010/main" val="1093394392"/>
      </p:ext>
    </p:extLst>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afterEffect">
                                  <p:stCondLst>
                                    <p:cond delay="0"/>
                                  </p:stCondLst>
                                  <p:childTnLst>
                                    <p:set>
                                      <p:cBhvr>
                                        <p:cTn id="6" dur="1" fill="hold">
                                          <p:stCondLst>
                                            <p:cond delay="0"/>
                                          </p:stCondLst>
                                        </p:cTn>
                                        <p:tgtEl>
                                          <p:spTgt spid="39"/>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38"/>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3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 grpId="0" animBg="1"/>
      <p:bldP spid="38" grpId="0" animBg="1"/>
      <p:bldP spid="39" grpId="0" animBg="1"/>
    </p:bldLst>
  </p:timing>
</p:sld>
</file>

<file path=ppt/slides/slide20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3" name="Can 32"/>
          <p:cNvSpPr/>
          <p:nvPr/>
        </p:nvSpPr>
        <p:spPr bwMode="auto">
          <a:xfrm>
            <a:off x="231890" y="3276182"/>
            <a:ext cx="1832693" cy="1839951"/>
          </a:xfrm>
          <a:prstGeom prst="can">
            <a:avLst>
              <a:gd name="adj" fmla="val 19524"/>
            </a:avLst>
          </a:prstGeom>
          <a:ln w="3175">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algn="ctr" defTabSz="932472" fontAlgn="base">
              <a:spcBef>
                <a:spcPct val="0"/>
              </a:spcBef>
              <a:spcAft>
                <a:spcPct val="0"/>
              </a:spcAft>
            </a:pPr>
            <a:endParaRPr lang="en-US" sz="2000" dirty="0">
              <a:gradFill>
                <a:gsLst>
                  <a:gs pos="0">
                    <a:srgbClr val="FFFFFF"/>
                  </a:gs>
                  <a:gs pos="100000">
                    <a:srgbClr val="FFFFFF"/>
                  </a:gs>
                </a:gsLst>
                <a:lin ang="5400000" scaled="0"/>
              </a:gradFill>
            </a:endParaRPr>
          </a:p>
        </p:txBody>
      </p:sp>
      <p:sp>
        <p:nvSpPr>
          <p:cNvPr id="4" name="Title 3"/>
          <p:cNvSpPr>
            <a:spLocks noGrp="1"/>
          </p:cNvSpPr>
          <p:nvPr>
            <p:ph type="title"/>
          </p:nvPr>
        </p:nvSpPr>
        <p:spPr>
          <a:xfrm>
            <a:off x="274638" y="241485"/>
            <a:ext cx="11888787" cy="917575"/>
          </a:xfrm>
        </p:spPr>
        <p:txBody>
          <a:bodyPr/>
          <a:lstStyle/>
          <a:p>
            <a:r>
              <a:rPr lang="en-US" dirty="0"/>
              <a:t>Backup and restore benefits</a:t>
            </a:r>
          </a:p>
        </p:txBody>
      </p:sp>
      <p:sp>
        <p:nvSpPr>
          <p:cNvPr id="7" name="Content Placeholder 6"/>
          <p:cNvSpPr>
            <a:spLocks noGrp="1"/>
          </p:cNvSpPr>
          <p:nvPr>
            <p:ph sz="half" idx="4294967295"/>
          </p:nvPr>
        </p:nvSpPr>
        <p:spPr>
          <a:xfrm>
            <a:off x="6562725" y="1870075"/>
            <a:ext cx="5873750" cy="5354638"/>
          </a:xfrm>
        </p:spPr>
        <p:txBody>
          <a:bodyPr/>
          <a:lstStyle/>
          <a:p>
            <a:pPr>
              <a:spcBef>
                <a:spcPts val="1200"/>
              </a:spcBef>
            </a:pPr>
            <a:r>
              <a:rPr lang="en-US" sz="2400" dirty="0">
                <a:solidFill>
                  <a:schemeClr val="tx1"/>
                </a:solidFill>
                <a:latin typeface="Segoe UI Semilight" panose="020B0402040204020203" pitchFamily="34" charset="0"/>
                <a:cs typeface="Segoe UI Semilight" panose="020B0402040204020203" pitchFamily="34" charset="0"/>
              </a:rPr>
              <a:t>DBAs only backup/restore local SQL Server hot data</a:t>
            </a:r>
          </a:p>
          <a:p>
            <a:pPr>
              <a:spcBef>
                <a:spcPts val="1200"/>
              </a:spcBef>
            </a:pPr>
            <a:r>
              <a:rPr lang="en-US" sz="2400" dirty="0">
                <a:solidFill>
                  <a:schemeClr val="tx1"/>
                </a:solidFill>
                <a:latin typeface="Segoe UI Semilight" panose="020B0402040204020203" pitchFamily="34" charset="0"/>
                <a:cs typeface="Segoe UI Semilight" panose="020B0402040204020203" pitchFamily="34" charset="0"/>
              </a:rPr>
              <a:t>StretchDB ensures remote data is transactionally consistent with local</a:t>
            </a:r>
          </a:p>
          <a:p>
            <a:pPr>
              <a:spcBef>
                <a:spcPts val="1200"/>
              </a:spcBef>
            </a:pPr>
            <a:r>
              <a:rPr lang="en-US" sz="2400" dirty="0">
                <a:solidFill>
                  <a:schemeClr val="tx1"/>
                </a:solidFill>
                <a:latin typeface="Segoe UI Semilight" panose="020B0402040204020203" pitchFamily="34" charset="0"/>
                <a:cs typeface="Segoe UI Semilight" panose="020B0402040204020203" pitchFamily="34" charset="0"/>
              </a:rPr>
              <a:t>Upon completion of local restore, SQL Server reconciles with remote using metadata operation, not data copy</a:t>
            </a:r>
          </a:p>
          <a:p>
            <a:pPr>
              <a:spcBef>
                <a:spcPts val="1200"/>
              </a:spcBef>
            </a:pPr>
            <a:r>
              <a:rPr lang="en-US" sz="2400" dirty="0">
                <a:solidFill>
                  <a:schemeClr val="tx1"/>
                </a:solidFill>
                <a:latin typeface="Segoe UI Semilight" panose="020B0402040204020203" pitchFamily="34" charset="0"/>
                <a:cs typeface="Segoe UI Semilight" panose="020B0402040204020203" pitchFamily="34" charset="0"/>
              </a:rPr>
              <a:t>Time of restore for remote not dependent on size of data</a:t>
            </a:r>
          </a:p>
        </p:txBody>
      </p:sp>
      <p:grpSp>
        <p:nvGrpSpPr>
          <p:cNvPr id="2" name="Group 1"/>
          <p:cNvGrpSpPr/>
          <p:nvPr/>
        </p:nvGrpSpPr>
        <p:grpSpPr>
          <a:xfrm>
            <a:off x="284262" y="2590383"/>
            <a:ext cx="6011703" cy="3733800"/>
            <a:chOff x="284262" y="1048069"/>
            <a:chExt cx="5998305" cy="5649593"/>
          </a:xfrm>
        </p:grpSpPr>
        <p:grpSp>
          <p:nvGrpSpPr>
            <p:cNvPr id="9" name="Group 8"/>
            <p:cNvGrpSpPr/>
            <p:nvPr/>
          </p:nvGrpSpPr>
          <p:grpSpPr>
            <a:xfrm>
              <a:off x="284262" y="2811462"/>
              <a:ext cx="1714182" cy="1763393"/>
              <a:chOff x="284262" y="1048069"/>
              <a:chExt cx="1714182" cy="1763393"/>
            </a:xfrm>
          </p:grpSpPr>
          <p:grpSp>
            <p:nvGrpSpPr>
              <p:cNvPr id="6" name="Group 5"/>
              <p:cNvGrpSpPr/>
              <p:nvPr/>
            </p:nvGrpSpPr>
            <p:grpSpPr>
              <a:xfrm>
                <a:off x="289742" y="2334397"/>
                <a:ext cx="1708702" cy="477065"/>
                <a:chOff x="289742" y="2334397"/>
                <a:chExt cx="1708702" cy="477065"/>
              </a:xfrm>
            </p:grpSpPr>
            <p:pic>
              <p:nvPicPr>
                <p:cNvPr id="8" name="Picture 7"/>
                <p:cNvPicPr>
                  <a:picLocks noChangeAspect="1"/>
                </p:cNvPicPr>
                <p:nvPr/>
              </p:nvPicPr>
              <p:blipFill>
                <a:blip r:embed="rId2"/>
                <a:stretch>
                  <a:fillRect/>
                </a:stretch>
              </p:blipFill>
              <p:spPr>
                <a:xfrm>
                  <a:off x="289743" y="2390552"/>
                  <a:ext cx="1708701" cy="420910"/>
                </a:xfrm>
                <a:prstGeom prst="rect">
                  <a:avLst/>
                </a:prstGeom>
              </p:spPr>
            </p:pic>
            <p:sp>
              <p:nvSpPr>
                <p:cNvPr id="12" name="Rounded Rectangle 11"/>
                <p:cNvSpPr/>
                <p:nvPr/>
              </p:nvSpPr>
              <p:spPr bwMode="auto">
                <a:xfrm>
                  <a:off x="289742" y="2334397"/>
                  <a:ext cx="1708701" cy="311950"/>
                </a:xfrm>
                <a:prstGeom prst="roundRect">
                  <a:avLst/>
                </a:prstGeom>
                <a:solidFill>
                  <a:srgbClr val="00B050"/>
                </a:solidFill>
                <a:ln w="3175">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0" rIns="0" bIns="0" numCol="1" rtlCol="0" anchor="t" anchorCtr="0" compatLnSpc="1">
                  <a:prstTxWarp prst="textNoShape">
                    <a:avLst/>
                  </a:prstTxWarp>
                </a:bodyPr>
                <a:lstStyle/>
                <a:p>
                  <a:pPr algn="ctr" defTabSz="932472" fontAlgn="base">
                    <a:spcBef>
                      <a:spcPct val="0"/>
                    </a:spcBef>
                    <a:spcAft>
                      <a:spcPct val="0"/>
                    </a:spcAft>
                  </a:pPr>
                  <a:r>
                    <a:rPr lang="en-US" sz="1400" dirty="0">
                      <a:gradFill>
                        <a:gsLst>
                          <a:gs pos="0">
                            <a:srgbClr val="FFFFFF"/>
                          </a:gs>
                          <a:gs pos="100000">
                            <a:srgbClr val="FFFFFF"/>
                          </a:gs>
                        </a:gsLst>
                        <a:lin ang="5400000" scaled="0"/>
                      </a:gradFill>
                    </a:rPr>
                    <a:t>Orders_History</a:t>
                  </a:r>
                </a:p>
              </p:txBody>
            </p:sp>
          </p:grpSp>
          <p:grpSp>
            <p:nvGrpSpPr>
              <p:cNvPr id="15" name="Group 14"/>
              <p:cNvGrpSpPr/>
              <p:nvPr/>
            </p:nvGrpSpPr>
            <p:grpSpPr>
              <a:xfrm>
                <a:off x="284262" y="1048069"/>
                <a:ext cx="1701502" cy="1229993"/>
                <a:chOff x="2862072" y="2002626"/>
                <a:chExt cx="1701502" cy="1569230"/>
              </a:xfrm>
            </p:grpSpPr>
            <p:pic>
              <p:nvPicPr>
                <p:cNvPr id="13" name="Picture 12"/>
                <p:cNvPicPr>
                  <a:picLocks noChangeAspect="1"/>
                </p:cNvPicPr>
                <p:nvPr/>
              </p:nvPicPr>
              <p:blipFill>
                <a:blip r:embed="rId3"/>
                <a:stretch>
                  <a:fillRect/>
                </a:stretch>
              </p:blipFill>
              <p:spPr>
                <a:xfrm>
                  <a:off x="2865437" y="2049260"/>
                  <a:ext cx="1698137" cy="1522596"/>
                </a:xfrm>
                <a:prstGeom prst="rect">
                  <a:avLst/>
                </a:prstGeom>
              </p:spPr>
            </p:pic>
            <p:sp>
              <p:nvSpPr>
                <p:cNvPr id="14" name="Rounded Rectangle 13"/>
                <p:cNvSpPr/>
                <p:nvPr/>
              </p:nvSpPr>
              <p:spPr bwMode="auto">
                <a:xfrm>
                  <a:off x="2862072" y="2002626"/>
                  <a:ext cx="1700784" cy="320040"/>
                </a:xfrm>
                <a:prstGeom prst="roundRect">
                  <a:avLst/>
                </a:prstGeom>
                <a:solidFill>
                  <a:srgbClr val="00B050"/>
                </a:solidFill>
                <a:ln w="3175">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algn="ctr" defTabSz="932472" fontAlgn="base">
                    <a:spcBef>
                      <a:spcPct val="0"/>
                    </a:spcBef>
                    <a:spcAft>
                      <a:spcPct val="0"/>
                    </a:spcAft>
                  </a:pPr>
                  <a:r>
                    <a:rPr lang="en-US" sz="1400" dirty="0">
                      <a:gradFill>
                        <a:gsLst>
                          <a:gs pos="0">
                            <a:srgbClr val="FFFFFF"/>
                          </a:gs>
                          <a:gs pos="100000">
                            <a:srgbClr val="FFFFFF"/>
                          </a:gs>
                        </a:gsLst>
                        <a:lin ang="5400000" scaled="0"/>
                      </a:gradFill>
                    </a:rPr>
                    <a:t>Orders</a:t>
                  </a:r>
                </a:p>
              </p:txBody>
            </p:sp>
          </p:grpSp>
          <p:cxnSp>
            <p:nvCxnSpPr>
              <p:cNvPr id="18" name="Elbow Connector 17"/>
              <p:cNvCxnSpPr>
                <a:stCxn id="13" idx="3"/>
                <a:endCxn id="8" idx="2"/>
              </p:cNvCxnSpPr>
              <p:nvPr/>
            </p:nvCxnSpPr>
            <p:spPr>
              <a:xfrm flipH="1">
                <a:off x="1144094" y="1681342"/>
                <a:ext cx="841670" cy="1130120"/>
              </a:xfrm>
              <a:prstGeom prst="bentConnector4">
                <a:avLst>
                  <a:gd name="adj1" fmla="val -28667"/>
                  <a:gd name="adj2" fmla="val 120228"/>
                </a:avLst>
              </a:prstGeom>
              <a:ln w="38100">
                <a:solidFill>
                  <a:schemeClr val="tx2"/>
                </a:solidFill>
                <a:headEnd type="none"/>
                <a:tailEnd type="triangle"/>
              </a:ln>
            </p:spPr>
            <p:style>
              <a:lnRef idx="1">
                <a:schemeClr val="accent1"/>
              </a:lnRef>
              <a:fillRef idx="0">
                <a:schemeClr val="accent1"/>
              </a:fillRef>
              <a:effectRef idx="0">
                <a:schemeClr val="accent1"/>
              </a:effectRef>
              <a:fontRef idx="minor">
                <a:schemeClr val="tx1"/>
              </a:fontRef>
            </p:style>
          </p:cxnSp>
        </p:grpSp>
        <p:sp>
          <p:nvSpPr>
            <p:cNvPr id="21" name="Freeform 9"/>
            <p:cNvSpPr>
              <a:spLocks noChangeAspect="1" noEditPoints="1"/>
            </p:cNvSpPr>
            <p:nvPr/>
          </p:nvSpPr>
          <p:spPr bwMode="black">
            <a:xfrm>
              <a:off x="2027237" y="3533080"/>
              <a:ext cx="779323" cy="631900"/>
            </a:xfrm>
            <a:custGeom>
              <a:avLst/>
              <a:gdLst>
                <a:gd name="T0" fmla="*/ 600 w 1107"/>
                <a:gd name="T1" fmla="*/ 625 h 897"/>
                <a:gd name="T2" fmla="*/ 649 w 1107"/>
                <a:gd name="T3" fmla="*/ 567 h 897"/>
                <a:gd name="T4" fmla="*/ 727 w 1107"/>
                <a:gd name="T5" fmla="*/ 482 h 897"/>
                <a:gd name="T6" fmla="*/ 601 w 1107"/>
                <a:gd name="T7" fmla="*/ 434 h 897"/>
                <a:gd name="T8" fmla="*/ 628 w 1107"/>
                <a:gd name="T9" fmla="*/ 305 h 897"/>
                <a:gd name="T10" fmla="*/ 547 w 1107"/>
                <a:gd name="T11" fmla="*/ 240 h 897"/>
                <a:gd name="T12" fmla="*/ 427 w 1107"/>
                <a:gd name="T13" fmla="*/ 287 h 897"/>
                <a:gd name="T14" fmla="*/ 368 w 1107"/>
                <a:gd name="T15" fmla="*/ 170 h 897"/>
                <a:gd name="T16" fmla="*/ 285 w 1107"/>
                <a:gd name="T17" fmla="*/ 263 h 897"/>
                <a:gd name="T18" fmla="*/ 241 w 1107"/>
                <a:gd name="T19" fmla="*/ 313 h 897"/>
                <a:gd name="T20" fmla="*/ 139 w 1107"/>
                <a:gd name="T21" fmla="*/ 281 h 897"/>
                <a:gd name="T22" fmla="*/ 79 w 1107"/>
                <a:gd name="T23" fmla="*/ 355 h 897"/>
                <a:gd name="T24" fmla="*/ 132 w 1107"/>
                <a:gd name="T25" fmla="*/ 446 h 897"/>
                <a:gd name="T26" fmla="*/ 83 w 1107"/>
                <a:gd name="T27" fmla="*/ 505 h 897"/>
                <a:gd name="T28" fmla="*/ 5 w 1107"/>
                <a:gd name="T29" fmla="*/ 590 h 897"/>
                <a:gd name="T30" fmla="*/ 132 w 1107"/>
                <a:gd name="T31" fmla="*/ 638 h 897"/>
                <a:gd name="T32" fmla="*/ 145 w 1107"/>
                <a:gd name="T33" fmla="*/ 669 h 897"/>
                <a:gd name="T34" fmla="*/ 110 w 1107"/>
                <a:gd name="T35" fmla="*/ 793 h 897"/>
                <a:gd name="T36" fmla="*/ 230 w 1107"/>
                <a:gd name="T37" fmla="*/ 781 h 897"/>
                <a:gd name="T38" fmla="*/ 306 w 1107"/>
                <a:gd name="T39" fmla="*/ 785 h 897"/>
                <a:gd name="T40" fmla="*/ 346 w 1107"/>
                <a:gd name="T41" fmla="*/ 878 h 897"/>
                <a:gd name="T42" fmla="*/ 440 w 1107"/>
                <a:gd name="T43" fmla="*/ 872 h 897"/>
                <a:gd name="T44" fmla="*/ 466 w 1107"/>
                <a:gd name="T45" fmla="*/ 764 h 897"/>
                <a:gd name="T46" fmla="*/ 539 w 1107"/>
                <a:gd name="T47" fmla="*/ 755 h 897"/>
                <a:gd name="T48" fmla="*/ 659 w 1107"/>
                <a:gd name="T49" fmla="*/ 743 h 897"/>
                <a:gd name="T50" fmla="*/ 263 w 1107"/>
                <a:gd name="T51" fmla="*/ 452 h 897"/>
                <a:gd name="T52" fmla="*/ 281 w 1107"/>
                <a:gd name="T53" fmla="*/ 633 h 897"/>
                <a:gd name="T54" fmla="*/ 1002 w 1107"/>
                <a:gd name="T55" fmla="*/ 332 h 897"/>
                <a:gd name="T56" fmla="*/ 1043 w 1107"/>
                <a:gd name="T57" fmla="*/ 304 h 897"/>
                <a:gd name="T58" fmla="*/ 1107 w 1107"/>
                <a:gd name="T59" fmla="*/ 266 h 897"/>
                <a:gd name="T60" fmla="*/ 1037 w 1107"/>
                <a:gd name="T61" fmla="*/ 213 h 897"/>
                <a:gd name="T62" fmla="*/ 1077 w 1107"/>
                <a:gd name="T63" fmla="*/ 138 h 897"/>
                <a:gd name="T64" fmla="*/ 1038 w 1107"/>
                <a:gd name="T65" fmla="*/ 83 h 897"/>
                <a:gd name="T66" fmla="*/ 956 w 1107"/>
                <a:gd name="T67" fmla="*/ 91 h 897"/>
                <a:gd name="T68" fmla="*/ 940 w 1107"/>
                <a:gd name="T69" fmla="*/ 7 h 897"/>
                <a:gd name="T70" fmla="*/ 872 w 1107"/>
                <a:gd name="T71" fmla="*/ 50 h 897"/>
                <a:gd name="T72" fmla="*/ 836 w 1107"/>
                <a:gd name="T73" fmla="*/ 74 h 897"/>
                <a:gd name="T74" fmla="*/ 778 w 1107"/>
                <a:gd name="T75" fmla="*/ 35 h 897"/>
                <a:gd name="T76" fmla="*/ 728 w 1107"/>
                <a:gd name="T77" fmla="*/ 70 h 897"/>
                <a:gd name="T78" fmla="*/ 744 w 1107"/>
                <a:gd name="T79" fmla="*/ 136 h 897"/>
                <a:gd name="T80" fmla="*/ 703 w 1107"/>
                <a:gd name="T81" fmla="*/ 164 h 897"/>
                <a:gd name="T82" fmla="*/ 640 w 1107"/>
                <a:gd name="T83" fmla="*/ 203 h 897"/>
                <a:gd name="T84" fmla="*/ 710 w 1107"/>
                <a:gd name="T85" fmla="*/ 255 h 897"/>
                <a:gd name="T86" fmla="*/ 712 w 1107"/>
                <a:gd name="T87" fmla="*/ 277 h 897"/>
                <a:gd name="T88" fmla="*/ 668 w 1107"/>
                <a:gd name="T89" fmla="*/ 347 h 897"/>
                <a:gd name="T90" fmla="*/ 745 w 1107"/>
                <a:gd name="T91" fmla="*/ 361 h 897"/>
                <a:gd name="T92" fmla="*/ 791 w 1107"/>
                <a:gd name="T93" fmla="*/ 377 h 897"/>
                <a:gd name="T94" fmla="*/ 799 w 1107"/>
                <a:gd name="T95" fmla="*/ 443 h 897"/>
                <a:gd name="T96" fmla="*/ 859 w 1107"/>
                <a:gd name="T97" fmla="*/ 456 h 897"/>
                <a:gd name="T98" fmla="*/ 894 w 1107"/>
                <a:gd name="T99" fmla="*/ 393 h 897"/>
                <a:gd name="T100" fmla="*/ 941 w 1107"/>
                <a:gd name="T101" fmla="*/ 401 h 897"/>
                <a:gd name="T102" fmla="*/ 1018 w 1107"/>
                <a:gd name="T103" fmla="*/ 415 h 897"/>
                <a:gd name="T104" fmla="*/ 825 w 1107"/>
                <a:gd name="T105" fmla="*/ 164 h 897"/>
                <a:gd name="T106" fmla="*/ 803 w 1107"/>
                <a:gd name="T107" fmla="*/ 279 h 8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107" h="897">
                  <a:moveTo>
                    <a:pt x="654" y="716"/>
                  </a:moveTo>
                  <a:cubicBezTo>
                    <a:pt x="616" y="670"/>
                    <a:pt x="616" y="670"/>
                    <a:pt x="616" y="670"/>
                  </a:cubicBezTo>
                  <a:cubicBezTo>
                    <a:pt x="593" y="654"/>
                    <a:pt x="603" y="638"/>
                    <a:pt x="600" y="625"/>
                  </a:cubicBezTo>
                  <a:cubicBezTo>
                    <a:pt x="600" y="625"/>
                    <a:pt x="600" y="625"/>
                    <a:pt x="600" y="625"/>
                  </a:cubicBezTo>
                  <a:cubicBezTo>
                    <a:pt x="605" y="617"/>
                    <a:pt x="611" y="609"/>
                    <a:pt x="608" y="596"/>
                  </a:cubicBezTo>
                  <a:cubicBezTo>
                    <a:pt x="618" y="580"/>
                    <a:pt x="623" y="572"/>
                    <a:pt x="649" y="567"/>
                  </a:cubicBezTo>
                  <a:cubicBezTo>
                    <a:pt x="715" y="553"/>
                    <a:pt x="715" y="553"/>
                    <a:pt x="715" y="553"/>
                  </a:cubicBezTo>
                  <a:cubicBezTo>
                    <a:pt x="728" y="550"/>
                    <a:pt x="733" y="542"/>
                    <a:pt x="730" y="529"/>
                  </a:cubicBezTo>
                  <a:cubicBezTo>
                    <a:pt x="727" y="482"/>
                    <a:pt x="727" y="482"/>
                    <a:pt x="727" y="482"/>
                  </a:cubicBezTo>
                  <a:cubicBezTo>
                    <a:pt x="724" y="469"/>
                    <a:pt x="717" y="463"/>
                    <a:pt x="701" y="453"/>
                  </a:cubicBezTo>
                  <a:cubicBezTo>
                    <a:pt x="641" y="459"/>
                    <a:pt x="641" y="459"/>
                    <a:pt x="641" y="459"/>
                  </a:cubicBezTo>
                  <a:cubicBezTo>
                    <a:pt x="620" y="457"/>
                    <a:pt x="604" y="447"/>
                    <a:pt x="601" y="434"/>
                  </a:cubicBezTo>
                  <a:cubicBezTo>
                    <a:pt x="598" y="421"/>
                    <a:pt x="590" y="416"/>
                    <a:pt x="580" y="397"/>
                  </a:cubicBezTo>
                  <a:cubicBezTo>
                    <a:pt x="577" y="384"/>
                    <a:pt x="574" y="371"/>
                    <a:pt x="584" y="355"/>
                  </a:cubicBezTo>
                  <a:cubicBezTo>
                    <a:pt x="628" y="305"/>
                    <a:pt x="628" y="305"/>
                    <a:pt x="628" y="305"/>
                  </a:cubicBezTo>
                  <a:cubicBezTo>
                    <a:pt x="634" y="297"/>
                    <a:pt x="631" y="284"/>
                    <a:pt x="623" y="279"/>
                  </a:cubicBezTo>
                  <a:cubicBezTo>
                    <a:pt x="581" y="240"/>
                    <a:pt x="581" y="240"/>
                    <a:pt x="581" y="240"/>
                  </a:cubicBezTo>
                  <a:cubicBezTo>
                    <a:pt x="573" y="235"/>
                    <a:pt x="560" y="238"/>
                    <a:pt x="547" y="240"/>
                  </a:cubicBezTo>
                  <a:cubicBezTo>
                    <a:pt x="503" y="291"/>
                    <a:pt x="503" y="291"/>
                    <a:pt x="503" y="291"/>
                  </a:cubicBezTo>
                  <a:cubicBezTo>
                    <a:pt x="484" y="302"/>
                    <a:pt x="471" y="304"/>
                    <a:pt x="463" y="299"/>
                  </a:cubicBezTo>
                  <a:cubicBezTo>
                    <a:pt x="456" y="294"/>
                    <a:pt x="435" y="292"/>
                    <a:pt x="427" y="287"/>
                  </a:cubicBezTo>
                  <a:cubicBezTo>
                    <a:pt x="419" y="282"/>
                    <a:pt x="403" y="271"/>
                    <a:pt x="400" y="258"/>
                  </a:cubicBezTo>
                  <a:cubicBezTo>
                    <a:pt x="386" y="193"/>
                    <a:pt x="386" y="193"/>
                    <a:pt x="386" y="193"/>
                  </a:cubicBezTo>
                  <a:cubicBezTo>
                    <a:pt x="384" y="180"/>
                    <a:pt x="368" y="170"/>
                    <a:pt x="368" y="170"/>
                  </a:cubicBezTo>
                  <a:cubicBezTo>
                    <a:pt x="308" y="176"/>
                    <a:pt x="308" y="176"/>
                    <a:pt x="308" y="176"/>
                  </a:cubicBezTo>
                  <a:cubicBezTo>
                    <a:pt x="308" y="176"/>
                    <a:pt x="289" y="187"/>
                    <a:pt x="292" y="200"/>
                  </a:cubicBezTo>
                  <a:cubicBezTo>
                    <a:pt x="285" y="263"/>
                    <a:pt x="285" y="263"/>
                    <a:pt x="285" y="263"/>
                  </a:cubicBezTo>
                  <a:cubicBezTo>
                    <a:pt x="291" y="289"/>
                    <a:pt x="277" y="292"/>
                    <a:pt x="272" y="300"/>
                  </a:cubicBezTo>
                  <a:cubicBezTo>
                    <a:pt x="272" y="300"/>
                    <a:pt x="272" y="300"/>
                    <a:pt x="267" y="308"/>
                  </a:cubicBezTo>
                  <a:cubicBezTo>
                    <a:pt x="259" y="302"/>
                    <a:pt x="246" y="305"/>
                    <a:pt x="241" y="313"/>
                  </a:cubicBezTo>
                  <a:cubicBezTo>
                    <a:pt x="236" y="321"/>
                    <a:pt x="236" y="321"/>
                    <a:pt x="236" y="321"/>
                  </a:cubicBezTo>
                  <a:cubicBezTo>
                    <a:pt x="223" y="324"/>
                    <a:pt x="210" y="327"/>
                    <a:pt x="194" y="317"/>
                  </a:cubicBezTo>
                  <a:cubicBezTo>
                    <a:pt x="139" y="281"/>
                    <a:pt x="139" y="281"/>
                    <a:pt x="139" y="281"/>
                  </a:cubicBezTo>
                  <a:cubicBezTo>
                    <a:pt x="131" y="276"/>
                    <a:pt x="110" y="273"/>
                    <a:pt x="104" y="281"/>
                  </a:cubicBezTo>
                  <a:cubicBezTo>
                    <a:pt x="79" y="321"/>
                    <a:pt x="79" y="321"/>
                    <a:pt x="79" y="321"/>
                  </a:cubicBezTo>
                  <a:cubicBezTo>
                    <a:pt x="66" y="324"/>
                    <a:pt x="68" y="337"/>
                    <a:pt x="79" y="355"/>
                  </a:cubicBezTo>
                  <a:cubicBezTo>
                    <a:pt x="121" y="394"/>
                    <a:pt x="121" y="394"/>
                    <a:pt x="121" y="394"/>
                  </a:cubicBezTo>
                  <a:cubicBezTo>
                    <a:pt x="140" y="417"/>
                    <a:pt x="135" y="425"/>
                    <a:pt x="132" y="446"/>
                  </a:cubicBezTo>
                  <a:cubicBezTo>
                    <a:pt x="132" y="446"/>
                    <a:pt x="132" y="446"/>
                    <a:pt x="132" y="446"/>
                  </a:cubicBezTo>
                  <a:cubicBezTo>
                    <a:pt x="127" y="454"/>
                    <a:pt x="122" y="462"/>
                    <a:pt x="117" y="470"/>
                  </a:cubicBezTo>
                  <a:cubicBezTo>
                    <a:pt x="117" y="470"/>
                    <a:pt x="117" y="470"/>
                    <a:pt x="117" y="470"/>
                  </a:cubicBezTo>
                  <a:cubicBezTo>
                    <a:pt x="120" y="483"/>
                    <a:pt x="109" y="499"/>
                    <a:pt x="83" y="505"/>
                  </a:cubicBezTo>
                  <a:cubicBezTo>
                    <a:pt x="23" y="511"/>
                    <a:pt x="23" y="511"/>
                    <a:pt x="23" y="511"/>
                  </a:cubicBezTo>
                  <a:cubicBezTo>
                    <a:pt x="10" y="514"/>
                    <a:pt x="0" y="529"/>
                    <a:pt x="2" y="543"/>
                  </a:cubicBezTo>
                  <a:cubicBezTo>
                    <a:pt x="5" y="590"/>
                    <a:pt x="5" y="590"/>
                    <a:pt x="5" y="590"/>
                  </a:cubicBezTo>
                  <a:cubicBezTo>
                    <a:pt x="8" y="603"/>
                    <a:pt x="16" y="608"/>
                    <a:pt x="37" y="610"/>
                  </a:cubicBezTo>
                  <a:cubicBezTo>
                    <a:pt x="92" y="612"/>
                    <a:pt x="92" y="612"/>
                    <a:pt x="92" y="612"/>
                  </a:cubicBezTo>
                  <a:cubicBezTo>
                    <a:pt x="113" y="614"/>
                    <a:pt x="129" y="625"/>
                    <a:pt x="132" y="638"/>
                  </a:cubicBezTo>
                  <a:cubicBezTo>
                    <a:pt x="132" y="638"/>
                    <a:pt x="132" y="638"/>
                    <a:pt x="132" y="638"/>
                  </a:cubicBezTo>
                  <a:cubicBezTo>
                    <a:pt x="140" y="643"/>
                    <a:pt x="142" y="656"/>
                    <a:pt x="150" y="661"/>
                  </a:cubicBezTo>
                  <a:cubicBezTo>
                    <a:pt x="145" y="669"/>
                    <a:pt x="145" y="669"/>
                    <a:pt x="145" y="669"/>
                  </a:cubicBezTo>
                  <a:cubicBezTo>
                    <a:pt x="153" y="674"/>
                    <a:pt x="156" y="687"/>
                    <a:pt x="140" y="711"/>
                  </a:cubicBezTo>
                  <a:cubicBezTo>
                    <a:pt x="109" y="759"/>
                    <a:pt x="109" y="759"/>
                    <a:pt x="109" y="759"/>
                  </a:cubicBezTo>
                  <a:cubicBezTo>
                    <a:pt x="99" y="775"/>
                    <a:pt x="102" y="788"/>
                    <a:pt x="110" y="793"/>
                  </a:cubicBezTo>
                  <a:cubicBezTo>
                    <a:pt x="152" y="832"/>
                    <a:pt x="152" y="832"/>
                    <a:pt x="152" y="832"/>
                  </a:cubicBezTo>
                  <a:cubicBezTo>
                    <a:pt x="160" y="837"/>
                    <a:pt x="173" y="834"/>
                    <a:pt x="178" y="826"/>
                  </a:cubicBezTo>
                  <a:cubicBezTo>
                    <a:pt x="230" y="781"/>
                    <a:pt x="230" y="781"/>
                    <a:pt x="230" y="781"/>
                  </a:cubicBezTo>
                  <a:cubicBezTo>
                    <a:pt x="248" y="770"/>
                    <a:pt x="261" y="767"/>
                    <a:pt x="269" y="772"/>
                  </a:cubicBezTo>
                  <a:cubicBezTo>
                    <a:pt x="269" y="772"/>
                    <a:pt x="269" y="772"/>
                    <a:pt x="269" y="772"/>
                  </a:cubicBezTo>
                  <a:cubicBezTo>
                    <a:pt x="282" y="769"/>
                    <a:pt x="298" y="779"/>
                    <a:pt x="306" y="785"/>
                  </a:cubicBezTo>
                  <a:cubicBezTo>
                    <a:pt x="306" y="785"/>
                    <a:pt x="306" y="785"/>
                    <a:pt x="306" y="785"/>
                  </a:cubicBezTo>
                  <a:cubicBezTo>
                    <a:pt x="319" y="782"/>
                    <a:pt x="327" y="787"/>
                    <a:pt x="332" y="813"/>
                  </a:cubicBezTo>
                  <a:cubicBezTo>
                    <a:pt x="346" y="878"/>
                    <a:pt x="346" y="878"/>
                    <a:pt x="346" y="878"/>
                  </a:cubicBezTo>
                  <a:cubicBezTo>
                    <a:pt x="349" y="892"/>
                    <a:pt x="357" y="897"/>
                    <a:pt x="370" y="894"/>
                  </a:cubicBezTo>
                  <a:cubicBezTo>
                    <a:pt x="425" y="896"/>
                    <a:pt x="425" y="896"/>
                    <a:pt x="425" y="896"/>
                  </a:cubicBezTo>
                  <a:cubicBezTo>
                    <a:pt x="430" y="888"/>
                    <a:pt x="443" y="885"/>
                    <a:pt x="440" y="872"/>
                  </a:cubicBezTo>
                  <a:cubicBezTo>
                    <a:pt x="440" y="804"/>
                    <a:pt x="440" y="804"/>
                    <a:pt x="440" y="804"/>
                  </a:cubicBezTo>
                  <a:cubicBezTo>
                    <a:pt x="442" y="783"/>
                    <a:pt x="460" y="772"/>
                    <a:pt x="466" y="764"/>
                  </a:cubicBezTo>
                  <a:cubicBezTo>
                    <a:pt x="466" y="764"/>
                    <a:pt x="466" y="764"/>
                    <a:pt x="466" y="764"/>
                  </a:cubicBezTo>
                  <a:cubicBezTo>
                    <a:pt x="479" y="761"/>
                    <a:pt x="492" y="758"/>
                    <a:pt x="497" y="750"/>
                  </a:cubicBezTo>
                  <a:cubicBezTo>
                    <a:pt x="497" y="750"/>
                    <a:pt x="497" y="750"/>
                    <a:pt x="497" y="750"/>
                  </a:cubicBezTo>
                  <a:cubicBezTo>
                    <a:pt x="510" y="747"/>
                    <a:pt x="523" y="745"/>
                    <a:pt x="539" y="755"/>
                  </a:cubicBezTo>
                  <a:cubicBezTo>
                    <a:pt x="594" y="791"/>
                    <a:pt x="594" y="791"/>
                    <a:pt x="594" y="791"/>
                  </a:cubicBezTo>
                  <a:cubicBezTo>
                    <a:pt x="602" y="796"/>
                    <a:pt x="623" y="798"/>
                    <a:pt x="628" y="790"/>
                  </a:cubicBezTo>
                  <a:cubicBezTo>
                    <a:pt x="659" y="743"/>
                    <a:pt x="659" y="743"/>
                    <a:pt x="659" y="743"/>
                  </a:cubicBezTo>
                  <a:cubicBezTo>
                    <a:pt x="659" y="743"/>
                    <a:pt x="669" y="727"/>
                    <a:pt x="654" y="716"/>
                  </a:cubicBezTo>
                  <a:close/>
                  <a:moveTo>
                    <a:pt x="281" y="633"/>
                  </a:moveTo>
                  <a:cubicBezTo>
                    <a:pt x="223" y="584"/>
                    <a:pt x="219" y="502"/>
                    <a:pt x="263" y="452"/>
                  </a:cubicBezTo>
                  <a:cubicBezTo>
                    <a:pt x="313" y="393"/>
                    <a:pt x="399" y="382"/>
                    <a:pt x="457" y="431"/>
                  </a:cubicBezTo>
                  <a:cubicBezTo>
                    <a:pt x="507" y="475"/>
                    <a:pt x="518" y="561"/>
                    <a:pt x="469" y="619"/>
                  </a:cubicBezTo>
                  <a:cubicBezTo>
                    <a:pt x="420" y="678"/>
                    <a:pt x="339" y="682"/>
                    <a:pt x="281" y="633"/>
                  </a:cubicBezTo>
                  <a:close/>
                  <a:moveTo>
                    <a:pt x="1019" y="398"/>
                  </a:moveTo>
                  <a:cubicBezTo>
                    <a:pt x="1004" y="362"/>
                    <a:pt x="1004" y="362"/>
                    <a:pt x="1004" y="362"/>
                  </a:cubicBezTo>
                  <a:cubicBezTo>
                    <a:pt x="992" y="348"/>
                    <a:pt x="1002" y="340"/>
                    <a:pt x="1002" y="332"/>
                  </a:cubicBezTo>
                  <a:cubicBezTo>
                    <a:pt x="1002" y="332"/>
                    <a:pt x="1002" y="332"/>
                    <a:pt x="1002" y="332"/>
                  </a:cubicBezTo>
                  <a:cubicBezTo>
                    <a:pt x="1007" y="328"/>
                    <a:pt x="1011" y="324"/>
                    <a:pt x="1012" y="315"/>
                  </a:cubicBezTo>
                  <a:cubicBezTo>
                    <a:pt x="1021" y="307"/>
                    <a:pt x="1026" y="303"/>
                    <a:pt x="1043" y="304"/>
                  </a:cubicBezTo>
                  <a:cubicBezTo>
                    <a:pt x="1086" y="307"/>
                    <a:pt x="1086" y="307"/>
                    <a:pt x="1086" y="307"/>
                  </a:cubicBezTo>
                  <a:cubicBezTo>
                    <a:pt x="1095" y="308"/>
                    <a:pt x="1099" y="304"/>
                    <a:pt x="1100" y="295"/>
                  </a:cubicBezTo>
                  <a:cubicBezTo>
                    <a:pt x="1107" y="266"/>
                    <a:pt x="1107" y="266"/>
                    <a:pt x="1107" y="266"/>
                  </a:cubicBezTo>
                  <a:cubicBezTo>
                    <a:pt x="1107" y="257"/>
                    <a:pt x="1103" y="252"/>
                    <a:pt x="1095" y="243"/>
                  </a:cubicBezTo>
                  <a:cubicBezTo>
                    <a:pt x="1057" y="236"/>
                    <a:pt x="1057" y="236"/>
                    <a:pt x="1057" y="236"/>
                  </a:cubicBezTo>
                  <a:cubicBezTo>
                    <a:pt x="1044" y="231"/>
                    <a:pt x="1036" y="222"/>
                    <a:pt x="1037" y="213"/>
                  </a:cubicBezTo>
                  <a:cubicBezTo>
                    <a:pt x="1038" y="205"/>
                    <a:pt x="1034" y="200"/>
                    <a:pt x="1030" y="187"/>
                  </a:cubicBezTo>
                  <a:cubicBezTo>
                    <a:pt x="1031" y="178"/>
                    <a:pt x="1032" y="170"/>
                    <a:pt x="1041" y="162"/>
                  </a:cubicBezTo>
                  <a:cubicBezTo>
                    <a:pt x="1077" y="138"/>
                    <a:pt x="1077" y="138"/>
                    <a:pt x="1077" y="138"/>
                  </a:cubicBezTo>
                  <a:cubicBezTo>
                    <a:pt x="1082" y="134"/>
                    <a:pt x="1083" y="126"/>
                    <a:pt x="1079" y="121"/>
                  </a:cubicBezTo>
                  <a:cubicBezTo>
                    <a:pt x="1059" y="89"/>
                    <a:pt x="1059" y="89"/>
                    <a:pt x="1059" y="89"/>
                  </a:cubicBezTo>
                  <a:cubicBezTo>
                    <a:pt x="1055" y="85"/>
                    <a:pt x="1047" y="84"/>
                    <a:pt x="1038" y="83"/>
                  </a:cubicBezTo>
                  <a:cubicBezTo>
                    <a:pt x="1002" y="107"/>
                    <a:pt x="1002" y="107"/>
                    <a:pt x="1002" y="107"/>
                  </a:cubicBezTo>
                  <a:cubicBezTo>
                    <a:pt x="989" y="110"/>
                    <a:pt x="980" y="110"/>
                    <a:pt x="976" y="105"/>
                  </a:cubicBezTo>
                  <a:cubicBezTo>
                    <a:pt x="972" y="100"/>
                    <a:pt x="960" y="95"/>
                    <a:pt x="956" y="91"/>
                  </a:cubicBezTo>
                  <a:cubicBezTo>
                    <a:pt x="952" y="86"/>
                    <a:pt x="944" y="77"/>
                    <a:pt x="944" y="68"/>
                  </a:cubicBezTo>
                  <a:cubicBezTo>
                    <a:pt x="948" y="25"/>
                    <a:pt x="948" y="25"/>
                    <a:pt x="948" y="25"/>
                  </a:cubicBezTo>
                  <a:cubicBezTo>
                    <a:pt x="948" y="17"/>
                    <a:pt x="940" y="7"/>
                    <a:pt x="940" y="7"/>
                  </a:cubicBezTo>
                  <a:cubicBezTo>
                    <a:pt x="902" y="0"/>
                    <a:pt x="902" y="0"/>
                    <a:pt x="902" y="0"/>
                  </a:cubicBezTo>
                  <a:cubicBezTo>
                    <a:pt x="902" y="0"/>
                    <a:pt x="889" y="4"/>
                    <a:pt x="888" y="12"/>
                  </a:cubicBezTo>
                  <a:cubicBezTo>
                    <a:pt x="872" y="50"/>
                    <a:pt x="872" y="50"/>
                    <a:pt x="872" y="50"/>
                  </a:cubicBezTo>
                  <a:cubicBezTo>
                    <a:pt x="871" y="67"/>
                    <a:pt x="862" y="67"/>
                    <a:pt x="858" y="71"/>
                  </a:cubicBezTo>
                  <a:cubicBezTo>
                    <a:pt x="858" y="71"/>
                    <a:pt x="858" y="71"/>
                    <a:pt x="853" y="75"/>
                  </a:cubicBezTo>
                  <a:cubicBezTo>
                    <a:pt x="849" y="70"/>
                    <a:pt x="840" y="70"/>
                    <a:pt x="836" y="74"/>
                  </a:cubicBezTo>
                  <a:cubicBezTo>
                    <a:pt x="831" y="78"/>
                    <a:pt x="831" y="78"/>
                    <a:pt x="831" y="78"/>
                  </a:cubicBezTo>
                  <a:cubicBezTo>
                    <a:pt x="822" y="77"/>
                    <a:pt x="814" y="76"/>
                    <a:pt x="806" y="67"/>
                  </a:cubicBezTo>
                  <a:cubicBezTo>
                    <a:pt x="778" y="35"/>
                    <a:pt x="778" y="35"/>
                    <a:pt x="778" y="35"/>
                  </a:cubicBezTo>
                  <a:cubicBezTo>
                    <a:pt x="774" y="30"/>
                    <a:pt x="762" y="25"/>
                    <a:pt x="757" y="29"/>
                  </a:cubicBezTo>
                  <a:cubicBezTo>
                    <a:pt x="734" y="49"/>
                    <a:pt x="734" y="49"/>
                    <a:pt x="734" y="49"/>
                  </a:cubicBezTo>
                  <a:cubicBezTo>
                    <a:pt x="725" y="49"/>
                    <a:pt x="725" y="57"/>
                    <a:pt x="728" y="70"/>
                  </a:cubicBezTo>
                  <a:cubicBezTo>
                    <a:pt x="747" y="102"/>
                    <a:pt x="747" y="102"/>
                    <a:pt x="747" y="102"/>
                  </a:cubicBezTo>
                  <a:cubicBezTo>
                    <a:pt x="754" y="120"/>
                    <a:pt x="750" y="124"/>
                    <a:pt x="744" y="136"/>
                  </a:cubicBezTo>
                  <a:cubicBezTo>
                    <a:pt x="744" y="136"/>
                    <a:pt x="744" y="136"/>
                    <a:pt x="744" y="136"/>
                  </a:cubicBezTo>
                  <a:cubicBezTo>
                    <a:pt x="740" y="140"/>
                    <a:pt x="735" y="144"/>
                    <a:pt x="731" y="148"/>
                  </a:cubicBezTo>
                  <a:cubicBezTo>
                    <a:pt x="731" y="148"/>
                    <a:pt x="731" y="148"/>
                    <a:pt x="731" y="148"/>
                  </a:cubicBezTo>
                  <a:cubicBezTo>
                    <a:pt x="730" y="157"/>
                    <a:pt x="721" y="165"/>
                    <a:pt x="703" y="164"/>
                  </a:cubicBezTo>
                  <a:cubicBezTo>
                    <a:pt x="665" y="157"/>
                    <a:pt x="665" y="157"/>
                    <a:pt x="665" y="157"/>
                  </a:cubicBezTo>
                  <a:cubicBezTo>
                    <a:pt x="656" y="156"/>
                    <a:pt x="647" y="164"/>
                    <a:pt x="647" y="173"/>
                  </a:cubicBezTo>
                  <a:cubicBezTo>
                    <a:pt x="640" y="203"/>
                    <a:pt x="640" y="203"/>
                    <a:pt x="640" y="203"/>
                  </a:cubicBezTo>
                  <a:cubicBezTo>
                    <a:pt x="639" y="211"/>
                    <a:pt x="643" y="216"/>
                    <a:pt x="656" y="221"/>
                  </a:cubicBezTo>
                  <a:cubicBezTo>
                    <a:pt x="690" y="232"/>
                    <a:pt x="690" y="232"/>
                    <a:pt x="690" y="232"/>
                  </a:cubicBezTo>
                  <a:cubicBezTo>
                    <a:pt x="702" y="237"/>
                    <a:pt x="710" y="246"/>
                    <a:pt x="710" y="255"/>
                  </a:cubicBezTo>
                  <a:cubicBezTo>
                    <a:pt x="710" y="255"/>
                    <a:pt x="710" y="255"/>
                    <a:pt x="710" y="255"/>
                  </a:cubicBezTo>
                  <a:cubicBezTo>
                    <a:pt x="714" y="260"/>
                    <a:pt x="713" y="268"/>
                    <a:pt x="717" y="273"/>
                  </a:cubicBezTo>
                  <a:cubicBezTo>
                    <a:pt x="712" y="277"/>
                    <a:pt x="712" y="277"/>
                    <a:pt x="712" y="277"/>
                  </a:cubicBezTo>
                  <a:cubicBezTo>
                    <a:pt x="716" y="281"/>
                    <a:pt x="716" y="290"/>
                    <a:pt x="702" y="302"/>
                  </a:cubicBezTo>
                  <a:cubicBezTo>
                    <a:pt x="674" y="326"/>
                    <a:pt x="674" y="326"/>
                    <a:pt x="674" y="326"/>
                  </a:cubicBezTo>
                  <a:cubicBezTo>
                    <a:pt x="665" y="334"/>
                    <a:pt x="664" y="343"/>
                    <a:pt x="668" y="347"/>
                  </a:cubicBezTo>
                  <a:cubicBezTo>
                    <a:pt x="687" y="379"/>
                    <a:pt x="687" y="379"/>
                    <a:pt x="687" y="379"/>
                  </a:cubicBezTo>
                  <a:cubicBezTo>
                    <a:pt x="691" y="383"/>
                    <a:pt x="700" y="384"/>
                    <a:pt x="704" y="380"/>
                  </a:cubicBezTo>
                  <a:cubicBezTo>
                    <a:pt x="745" y="361"/>
                    <a:pt x="745" y="361"/>
                    <a:pt x="745" y="361"/>
                  </a:cubicBezTo>
                  <a:cubicBezTo>
                    <a:pt x="758" y="358"/>
                    <a:pt x="767" y="358"/>
                    <a:pt x="771" y="363"/>
                  </a:cubicBezTo>
                  <a:cubicBezTo>
                    <a:pt x="771" y="363"/>
                    <a:pt x="771" y="363"/>
                    <a:pt x="771" y="363"/>
                  </a:cubicBezTo>
                  <a:cubicBezTo>
                    <a:pt x="779" y="364"/>
                    <a:pt x="787" y="373"/>
                    <a:pt x="791" y="377"/>
                  </a:cubicBezTo>
                  <a:cubicBezTo>
                    <a:pt x="791" y="377"/>
                    <a:pt x="791" y="377"/>
                    <a:pt x="791" y="377"/>
                  </a:cubicBezTo>
                  <a:cubicBezTo>
                    <a:pt x="800" y="378"/>
                    <a:pt x="804" y="383"/>
                    <a:pt x="802" y="400"/>
                  </a:cubicBezTo>
                  <a:cubicBezTo>
                    <a:pt x="799" y="443"/>
                    <a:pt x="799" y="443"/>
                    <a:pt x="799" y="443"/>
                  </a:cubicBezTo>
                  <a:cubicBezTo>
                    <a:pt x="798" y="451"/>
                    <a:pt x="802" y="456"/>
                    <a:pt x="811" y="457"/>
                  </a:cubicBezTo>
                  <a:cubicBezTo>
                    <a:pt x="845" y="468"/>
                    <a:pt x="845" y="468"/>
                    <a:pt x="845" y="468"/>
                  </a:cubicBezTo>
                  <a:cubicBezTo>
                    <a:pt x="849" y="464"/>
                    <a:pt x="858" y="464"/>
                    <a:pt x="859" y="456"/>
                  </a:cubicBezTo>
                  <a:cubicBezTo>
                    <a:pt x="871" y="413"/>
                    <a:pt x="871" y="413"/>
                    <a:pt x="871" y="413"/>
                  </a:cubicBezTo>
                  <a:cubicBezTo>
                    <a:pt x="876" y="401"/>
                    <a:pt x="889" y="397"/>
                    <a:pt x="894" y="393"/>
                  </a:cubicBezTo>
                  <a:cubicBezTo>
                    <a:pt x="894" y="393"/>
                    <a:pt x="894" y="393"/>
                    <a:pt x="894" y="393"/>
                  </a:cubicBezTo>
                  <a:cubicBezTo>
                    <a:pt x="902" y="394"/>
                    <a:pt x="911" y="395"/>
                    <a:pt x="916" y="391"/>
                  </a:cubicBezTo>
                  <a:cubicBezTo>
                    <a:pt x="916" y="391"/>
                    <a:pt x="916" y="391"/>
                    <a:pt x="916" y="391"/>
                  </a:cubicBezTo>
                  <a:cubicBezTo>
                    <a:pt x="924" y="391"/>
                    <a:pt x="933" y="392"/>
                    <a:pt x="941" y="401"/>
                  </a:cubicBezTo>
                  <a:cubicBezTo>
                    <a:pt x="969" y="433"/>
                    <a:pt x="969" y="433"/>
                    <a:pt x="969" y="433"/>
                  </a:cubicBezTo>
                  <a:cubicBezTo>
                    <a:pt x="973" y="438"/>
                    <a:pt x="985" y="443"/>
                    <a:pt x="990" y="439"/>
                  </a:cubicBezTo>
                  <a:cubicBezTo>
                    <a:pt x="1018" y="415"/>
                    <a:pt x="1018" y="415"/>
                    <a:pt x="1018" y="415"/>
                  </a:cubicBezTo>
                  <a:cubicBezTo>
                    <a:pt x="1018" y="415"/>
                    <a:pt x="1027" y="407"/>
                    <a:pt x="1019" y="398"/>
                  </a:cubicBezTo>
                  <a:close/>
                  <a:moveTo>
                    <a:pt x="803" y="279"/>
                  </a:moveTo>
                  <a:cubicBezTo>
                    <a:pt x="776" y="238"/>
                    <a:pt x="788" y="187"/>
                    <a:pt x="825" y="164"/>
                  </a:cubicBezTo>
                  <a:cubicBezTo>
                    <a:pt x="866" y="136"/>
                    <a:pt x="921" y="144"/>
                    <a:pt x="948" y="185"/>
                  </a:cubicBezTo>
                  <a:cubicBezTo>
                    <a:pt x="972" y="221"/>
                    <a:pt x="963" y="277"/>
                    <a:pt x="922" y="304"/>
                  </a:cubicBezTo>
                  <a:cubicBezTo>
                    <a:pt x="881" y="332"/>
                    <a:pt x="830" y="320"/>
                    <a:pt x="803" y="279"/>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sz="1200" dirty="0"/>
            </a:p>
          </p:txBody>
        </p:sp>
        <p:sp>
          <p:nvSpPr>
            <p:cNvPr id="24" name="Cloud 23"/>
            <p:cNvSpPr/>
            <p:nvPr/>
          </p:nvSpPr>
          <p:spPr bwMode="auto">
            <a:xfrm>
              <a:off x="3017837" y="1048069"/>
              <a:ext cx="3264730" cy="5649593"/>
            </a:xfrm>
            <a:prstGeom prst="cloud">
              <a:avLst/>
            </a:prstGeom>
            <a:solidFill>
              <a:schemeClr val="accent6">
                <a:lumMod val="25000"/>
                <a:lumOff val="75000"/>
              </a:schemeClr>
            </a:solidFill>
            <a:ln w="38100">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algn="ctr" defTabSz="932472" fontAlgn="base">
                <a:spcBef>
                  <a:spcPct val="0"/>
                </a:spcBef>
                <a:spcAft>
                  <a:spcPct val="0"/>
                </a:spcAft>
              </a:pPr>
              <a:endParaRPr lang="en-US" sz="1400" dirty="0">
                <a:gradFill>
                  <a:gsLst>
                    <a:gs pos="0">
                      <a:srgbClr val="FFFFFF"/>
                    </a:gs>
                    <a:gs pos="100000">
                      <a:srgbClr val="FFFFFF"/>
                    </a:gs>
                  </a:gsLst>
                  <a:lin ang="5400000" scaled="0"/>
                </a:gradFill>
              </a:endParaRPr>
            </a:p>
          </p:txBody>
        </p:sp>
        <p:grpSp>
          <p:nvGrpSpPr>
            <p:cNvPr id="17" name="Group 16"/>
            <p:cNvGrpSpPr/>
            <p:nvPr/>
          </p:nvGrpSpPr>
          <p:grpSpPr>
            <a:xfrm>
              <a:off x="3795851" y="1872696"/>
              <a:ext cx="1708702" cy="3925847"/>
              <a:chOff x="284262" y="2970924"/>
              <a:chExt cx="1708702" cy="3574338"/>
            </a:xfrm>
          </p:grpSpPr>
          <p:pic>
            <p:nvPicPr>
              <p:cNvPr id="19" name="Picture 18"/>
              <p:cNvPicPr>
                <a:picLocks noChangeAspect="1"/>
              </p:cNvPicPr>
              <p:nvPr/>
            </p:nvPicPr>
            <p:blipFill>
              <a:blip r:embed="rId2"/>
              <a:stretch>
                <a:fillRect/>
              </a:stretch>
            </p:blipFill>
            <p:spPr>
              <a:xfrm>
                <a:off x="284263" y="3040062"/>
                <a:ext cx="1708701" cy="3505200"/>
              </a:xfrm>
              <a:prstGeom prst="rect">
                <a:avLst/>
              </a:prstGeom>
            </p:spPr>
          </p:pic>
          <p:sp>
            <p:nvSpPr>
              <p:cNvPr id="20" name="Rounded Rectangle 19"/>
              <p:cNvSpPr/>
              <p:nvPr/>
            </p:nvSpPr>
            <p:spPr bwMode="auto">
              <a:xfrm>
                <a:off x="284262" y="2970924"/>
                <a:ext cx="1708701" cy="320040"/>
              </a:xfrm>
              <a:prstGeom prst="roundRect">
                <a:avLst/>
              </a:prstGeom>
              <a:solidFill>
                <a:srgbClr val="00B050"/>
              </a:solidFill>
              <a:ln w="3175">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algn="ctr" defTabSz="932472" fontAlgn="base">
                  <a:spcBef>
                    <a:spcPct val="0"/>
                  </a:spcBef>
                  <a:spcAft>
                    <a:spcPct val="0"/>
                  </a:spcAft>
                </a:pPr>
                <a:r>
                  <a:rPr lang="en-US" sz="1400" dirty="0">
                    <a:gradFill>
                      <a:gsLst>
                        <a:gs pos="0">
                          <a:srgbClr val="FFFFFF"/>
                        </a:gs>
                        <a:gs pos="100000">
                          <a:srgbClr val="FFFFFF"/>
                        </a:gs>
                      </a:gsLst>
                      <a:lin ang="5400000" scaled="0"/>
                    </a:gradFill>
                  </a:rPr>
                  <a:t>Orders_History</a:t>
                </a:r>
              </a:p>
            </p:txBody>
          </p:sp>
        </p:grpSp>
        <p:sp>
          <p:nvSpPr>
            <p:cNvPr id="10" name="Bent Arrow 9"/>
            <p:cNvSpPr/>
            <p:nvPr/>
          </p:nvSpPr>
          <p:spPr bwMode="auto">
            <a:xfrm flipV="1">
              <a:off x="663644" y="4574855"/>
              <a:ext cx="3118809" cy="767488"/>
            </a:xfrm>
            <a:prstGeom prst="bentArrow">
              <a:avLst>
                <a:gd name="adj1" fmla="val 8370"/>
                <a:gd name="adj2" fmla="val 13692"/>
                <a:gd name="adj3" fmla="val 25000"/>
                <a:gd name="adj4" fmla="val 43750"/>
              </a:avLst>
            </a:prstGeom>
            <a:solidFill>
              <a:schemeClr val="accent4">
                <a:lumMod val="20000"/>
                <a:lumOff val="80000"/>
              </a:schemeClr>
            </a:solidFill>
            <a:ln w="3175">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algn="ctr" defTabSz="932472" fontAlgn="base">
                <a:spcBef>
                  <a:spcPct val="0"/>
                </a:spcBef>
                <a:spcAft>
                  <a:spcPct val="0"/>
                </a:spcAft>
              </a:pPr>
              <a:endParaRPr lang="en-US" sz="1400" dirty="0">
                <a:gradFill>
                  <a:gsLst>
                    <a:gs pos="0">
                      <a:srgbClr val="FFFFFF"/>
                    </a:gs>
                    <a:gs pos="100000">
                      <a:srgbClr val="FFFFFF"/>
                    </a:gs>
                  </a:gsLst>
                  <a:lin ang="5400000" scaled="0"/>
                </a:gradFill>
              </a:endParaRPr>
            </a:p>
          </p:txBody>
        </p:sp>
        <p:sp>
          <p:nvSpPr>
            <p:cNvPr id="22" name="Rectangle 21"/>
            <p:cNvSpPr/>
            <p:nvPr/>
          </p:nvSpPr>
          <p:spPr bwMode="auto">
            <a:xfrm>
              <a:off x="3802549" y="2222628"/>
              <a:ext cx="1695303" cy="3574333"/>
            </a:xfrm>
            <a:prstGeom prst="rect">
              <a:avLst/>
            </a:prstGeom>
            <a:solidFill>
              <a:schemeClr val="bg2">
                <a:lumMod val="60000"/>
                <a:lumOff val="40000"/>
                <a:alpha val="32000"/>
              </a:schemeClr>
            </a:solidFill>
            <a:ln w="3175">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algn="ctr" defTabSz="932472" fontAlgn="base">
                <a:spcBef>
                  <a:spcPct val="0"/>
                </a:spcBef>
                <a:spcAft>
                  <a:spcPct val="0"/>
                </a:spcAft>
              </a:pPr>
              <a:endParaRPr lang="en-US" sz="1400" dirty="0">
                <a:gradFill>
                  <a:gsLst>
                    <a:gs pos="0">
                      <a:srgbClr val="FFFFFF"/>
                    </a:gs>
                    <a:gs pos="100000">
                      <a:srgbClr val="FFFFFF"/>
                    </a:gs>
                  </a:gsLst>
                  <a:lin ang="5400000" scaled="0"/>
                </a:gradFill>
              </a:endParaRPr>
            </a:p>
          </p:txBody>
        </p:sp>
        <p:sp>
          <p:nvSpPr>
            <p:cNvPr id="23" name="Rectangle 22"/>
            <p:cNvSpPr/>
            <p:nvPr/>
          </p:nvSpPr>
          <p:spPr bwMode="auto">
            <a:xfrm>
              <a:off x="287627" y="4376854"/>
              <a:ext cx="1695303" cy="198001"/>
            </a:xfrm>
            <a:prstGeom prst="rect">
              <a:avLst/>
            </a:prstGeom>
            <a:solidFill>
              <a:schemeClr val="bg2">
                <a:lumMod val="60000"/>
                <a:lumOff val="40000"/>
                <a:alpha val="32000"/>
              </a:schemeClr>
            </a:solidFill>
            <a:ln w="3175">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algn="ctr" defTabSz="932472" fontAlgn="base">
                <a:spcBef>
                  <a:spcPct val="0"/>
                </a:spcBef>
                <a:spcAft>
                  <a:spcPct val="0"/>
                </a:spcAft>
              </a:pPr>
              <a:endParaRPr lang="en-US" sz="1400" dirty="0">
                <a:gradFill>
                  <a:gsLst>
                    <a:gs pos="0">
                      <a:srgbClr val="FFFFFF"/>
                    </a:gs>
                    <a:gs pos="100000">
                      <a:srgbClr val="FFFFFF"/>
                    </a:gs>
                  </a:gsLst>
                  <a:lin ang="5400000" scaled="0"/>
                </a:gradFill>
              </a:endParaRPr>
            </a:p>
          </p:txBody>
        </p:sp>
      </p:grpSp>
      <p:cxnSp>
        <p:nvCxnSpPr>
          <p:cNvPr id="5" name="Straight Arrow Connector 4"/>
          <p:cNvCxnSpPr>
            <a:stCxn id="29" idx="2"/>
            <a:endCxn id="33" idx="1"/>
          </p:cNvCxnSpPr>
          <p:nvPr/>
        </p:nvCxnSpPr>
        <p:spPr>
          <a:xfrm flipH="1">
            <a:off x="1148237" y="2184223"/>
            <a:ext cx="356307" cy="1091959"/>
          </a:xfrm>
          <a:prstGeom prst="straightConnector1">
            <a:avLst/>
          </a:prstGeom>
          <a:ln w="25400">
            <a:solidFill>
              <a:schemeClr val="tx1"/>
            </a:solidFill>
            <a:headEnd type="none"/>
            <a:tailEnd type="triangle"/>
          </a:ln>
        </p:spPr>
        <p:style>
          <a:lnRef idx="1">
            <a:schemeClr val="accent1"/>
          </a:lnRef>
          <a:fillRef idx="0">
            <a:schemeClr val="accent1"/>
          </a:fillRef>
          <a:effectRef idx="0">
            <a:schemeClr val="accent1"/>
          </a:effectRef>
          <a:fontRef idx="minor">
            <a:schemeClr val="tx1"/>
          </a:fontRef>
        </p:style>
      </p:cxnSp>
      <p:pic>
        <p:nvPicPr>
          <p:cNvPr id="29" name="Picture 28" descr="patrick.png">
            <a:hlinkClick r:id="" action="ppaction://noaction"/>
          </p:cNvPr>
          <p:cNvPicPr>
            <a:picLocks noChangeAspect="1"/>
          </p:cNvPicPr>
          <p:nvPr/>
        </p:nvPicPr>
        <p:blipFill>
          <a:blip r:embed="rId4" cstate="print"/>
          <a:stretch>
            <a:fillRect/>
          </a:stretch>
        </p:blipFill>
        <p:spPr>
          <a:xfrm flipH="1">
            <a:off x="1062210" y="1299554"/>
            <a:ext cx="884669" cy="884669"/>
          </a:xfrm>
          <a:prstGeom prst="rect">
            <a:avLst/>
          </a:prstGeom>
        </p:spPr>
      </p:pic>
      <p:sp>
        <p:nvSpPr>
          <p:cNvPr id="40" name="Rounded Rectangle 39"/>
          <p:cNvSpPr/>
          <p:nvPr/>
        </p:nvSpPr>
        <p:spPr bwMode="auto">
          <a:xfrm>
            <a:off x="929084" y="2392951"/>
            <a:ext cx="2596587" cy="197432"/>
          </a:xfrm>
          <a:prstGeom prst="roundRect">
            <a:avLst/>
          </a:prstGeom>
          <a:noFill/>
          <a:ln w="3175">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algn="ctr" defTabSz="932472" fontAlgn="base">
              <a:spcBef>
                <a:spcPct val="0"/>
              </a:spcBef>
              <a:spcAft>
                <a:spcPct val="0"/>
              </a:spcAft>
            </a:pPr>
            <a:r>
              <a:rPr lang="en-US" sz="1600" dirty="0">
                <a:gradFill>
                  <a:gsLst>
                    <a:gs pos="0">
                      <a:srgbClr val="FFFFFF"/>
                    </a:gs>
                    <a:gs pos="100000">
                      <a:srgbClr val="FFFFFF"/>
                    </a:gs>
                  </a:gsLst>
                  <a:lin ang="5400000" scaled="0"/>
                </a:gradFill>
              </a:rPr>
              <a:t>Backup/restore</a:t>
            </a:r>
          </a:p>
        </p:txBody>
      </p:sp>
      <p:sp>
        <p:nvSpPr>
          <p:cNvPr id="44" name="Rounded Rectangle 43"/>
          <p:cNvSpPr/>
          <p:nvPr/>
        </p:nvSpPr>
        <p:spPr bwMode="auto">
          <a:xfrm>
            <a:off x="580096" y="5795185"/>
            <a:ext cx="2596587" cy="197432"/>
          </a:xfrm>
          <a:prstGeom prst="roundRect">
            <a:avLst/>
          </a:prstGeom>
          <a:noFill/>
          <a:ln w="3175">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algn="ctr" defTabSz="932472" fontAlgn="base">
              <a:spcBef>
                <a:spcPct val="0"/>
              </a:spcBef>
              <a:spcAft>
                <a:spcPct val="0"/>
              </a:spcAft>
            </a:pPr>
            <a:r>
              <a:rPr lang="en-US" sz="1600" dirty="0">
                <a:gradFill>
                  <a:gsLst>
                    <a:gs pos="0">
                      <a:srgbClr val="FFFFFF"/>
                    </a:gs>
                    <a:gs pos="100000">
                      <a:srgbClr val="FFFFFF"/>
                    </a:gs>
                  </a:gsLst>
                  <a:lin ang="5400000" scaled="0"/>
                </a:gradFill>
              </a:rPr>
              <a:t>Trickle migration</a:t>
            </a:r>
          </a:p>
        </p:txBody>
      </p:sp>
      <p:sp>
        <p:nvSpPr>
          <p:cNvPr id="46" name="Left-Right Arrow 45"/>
          <p:cNvSpPr/>
          <p:nvPr/>
        </p:nvSpPr>
        <p:spPr bwMode="auto">
          <a:xfrm>
            <a:off x="2060690" y="3329491"/>
            <a:ext cx="1701214" cy="480092"/>
          </a:xfrm>
          <a:prstGeom prst="leftRightArrow">
            <a:avLst/>
          </a:prstGeom>
          <a:ln w="3175">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algn="ctr" defTabSz="932472" fontAlgn="base">
              <a:spcBef>
                <a:spcPct val="0"/>
              </a:spcBef>
              <a:spcAft>
                <a:spcPct val="0"/>
              </a:spcAft>
            </a:pPr>
            <a:r>
              <a:rPr lang="en-US" sz="1400" dirty="0">
                <a:gradFill>
                  <a:gsLst>
                    <a:gs pos="0">
                      <a:srgbClr val="FFFFFF"/>
                    </a:gs>
                    <a:gs pos="100000">
                      <a:srgbClr val="FFFFFF"/>
                    </a:gs>
                  </a:gsLst>
                  <a:lin ang="5400000" scaled="0"/>
                </a:gradFill>
              </a:rPr>
              <a:t>Auto-reconcile</a:t>
            </a:r>
          </a:p>
        </p:txBody>
      </p:sp>
      <p:sp>
        <p:nvSpPr>
          <p:cNvPr id="28" name="TextBox 27"/>
          <p:cNvSpPr txBox="1"/>
          <p:nvPr/>
        </p:nvSpPr>
        <p:spPr>
          <a:xfrm>
            <a:off x="1" y="6642289"/>
            <a:ext cx="3806190" cy="352236"/>
          </a:xfrm>
          <a:prstGeom prst="rect">
            <a:avLst/>
          </a:prstGeom>
          <a:noFill/>
        </p:spPr>
        <p:txBody>
          <a:bodyPr wrap="square" lIns="365760" tIns="146304" rIns="182880" bIns="146304" rtlCol="0" anchor="ctr" anchorCtr="0">
            <a:noAutofit/>
          </a:bodyPr>
          <a:lstStyle/>
          <a:p>
            <a:pPr>
              <a:lnSpc>
                <a:spcPct val="90000"/>
              </a:lnSpc>
              <a:spcAft>
                <a:spcPts val="600"/>
              </a:spcAft>
            </a:pPr>
            <a:r>
              <a:rPr lang="en-US" sz="1400" dirty="0">
                <a:solidFill>
                  <a:schemeClr val="bg1"/>
                </a:solidFill>
                <a:latin typeface="Segoe UI Semibold" panose="020B0702040204020203" pitchFamily="34" charset="0"/>
                <a:ea typeface="Segoe UI Black" panose="020B0A02040204020203" pitchFamily="34" charset="0"/>
                <a:cs typeface="Segoe UI Semibold" panose="020B0702040204020203" pitchFamily="34" charset="0"/>
              </a:rPr>
              <a:t>Hybrid solutions</a:t>
            </a:r>
          </a:p>
        </p:txBody>
      </p:sp>
    </p:spTree>
    <p:extLst>
      <p:ext uri="{BB962C8B-B14F-4D97-AF65-F5344CB8AC3E}">
        <p14:creationId xmlns:p14="http://schemas.microsoft.com/office/powerpoint/2010/main" val="947953697"/>
      </p:ext>
    </p:extLst>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sld>
</file>

<file path=ppt/slides/slide20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aphicFrame>
        <p:nvGraphicFramePr>
          <p:cNvPr id="2" name="Table 1"/>
          <p:cNvGraphicFramePr>
            <a:graphicFrameLocks noGrp="1"/>
          </p:cNvGraphicFramePr>
          <p:nvPr>
            <p:extLst>
              <p:ext uri="{D42A27DB-BD31-4B8C-83A1-F6EECF244321}">
                <p14:modId xmlns:p14="http://schemas.microsoft.com/office/powerpoint/2010/main" val="1989650637"/>
              </p:ext>
            </p:extLst>
          </p:nvPr>
        </p:nvGraphicFramePr>
        <p:xfrm>
          <a:off x="519213" y="4303026"/>
          <a:ext cx="3413009" cy="2975310"/>
        </p:xfrm>
        <a:graphic>
          <a:graphicData uri="http://schemas.openxmlformats.org/drawingml/2006/table">
            <a:tbl>
              <a:tblPr/>
              <a:tblGrid>
                <a:gridCol w="1370547">
                  <a:extLst>
                    <a:ext uri="{9D8B030D-6E8A-4147-A177-3AD203B41FA5}">
                      <a16:colId xmlns:a16="http://schemas.microsoft.com/office/drawing/2014/main" val="20000"/>
                    </a:ext>
                  </a:extLst>
                </a:gridCol>
                <a:gridCol w="1157551">
                  <a:extLst>
                    <a:ext uri="{9D8B030D-6E8A-4147-A177-3AD203B41FA5}">
                      <a16:colId xmlns:a16="http://schemas.microsoft.com/office/drawing/2014/main" val="20001"/>
                    </a:ext>
                  </a:extLst>
                </a:gridCol>
                <a:gridCol w="884911">
                  <a:extLst>
                    <a:ext uri="{9D8B030D-6E8A-4147-A177-3AD203B41FA5}">
                      <a16:colId xmlns:a16="http://schemas.microsoft.com/office/drawing/2014/main" val="20002"/>
                    </a:ext>
                  </a:extLst>
                </a:gridCol>
              </a:tblGrid>
              <a:tr h="197405">
                <a:tc>
                  <a:txBody>
                    <a:bodyPr/>
                    <a:lstStyle/>
                    <a:p>
                      <a:pPr algn="l" fontAlgn="b"/>
                      <a:r>
                        <a:rPr lang="en-US" sz="1400" b="0" i="0" u="none" strike="noStrike" dirty="0">
                          <a:solidFill>
                            <a:srgbClr val="FFFFFF"/>
                          </a:solidFill>
                          <a:effectLst/>
                          <a:latin typeface="Segoe UI" panose="020B0502040204020203" pitchFamily="34" charset="0"/>
                          <a:cs typeface="Segoe UI" panose="020B0502040204020203" pitchFamily="34" charset="0"/>
                        </a:rPr>
                        <a:t>Order history</a:t>
                      </a:r>
                    </a:p>
                  </a:txBody>
                  <a:tcPr marT="13442" marB="0" anchor="ctr">
                    <a:lnL>
                      <a:noFill/>
                    </a:lnL>
                    <a:lnR>
                      <a:noFill/>
                    </a:lnR>
                    <a:lnT>
                      <a:noFill/>
                    </a:lnT>
                    <a:lnB>
                      <a:noFill/>
                    </a:lnB>
                    <a:solidFill>
                      <a:schemeClr val="accent1">
                        <a:lumMod val="50000"/>
                      </a:schemeClr>
                    </a:solidFill>
                  </a:tcPr>
                </a:tc>
                <a:tc>
                  <a:txBody>
                    <a:bodyPr/>
                    <a:lstStyle/>
                    <a:p>
                      <a:pPr algn="l" fontAlgn="b"/>
                      <a:r>
                        <a:rPr lang="en-US" sz="1200" b="0" i="0" u="none" strike="noStrike" dirty="0">
                          <a:solidFill>
                            <a:srgbClr val="000000"/>
                          </a:solidFill>
                          <a:effectLst/>
                          <a:latin typeface="Segoe UI" panose="020B0502040204020203" pitchFamily="34" charset="0"/>
                          <a:cs typeface="Segoe UI" panose="020B0502040204020203" pitchFamily="34" charset="0"/>
                        </a:rPr>
                        <a:t> </a:t>
                      </a:r>
                    </a:p>
                  </a:txBody>
                  <a:tcPr marT="13442" marB="0" anchor="ctr">
                    <a:lnL>
                      <a:noFill/>
                    </a:lnL>
                    <a:lnR>
                      <a:noFill/>
                    </a:lnR>
                    <a:lnT>
                      <a:noFill/>
                    </a:lnT>
                    <a:lnB>
                      <a:noFill/>
                    </a:lnB>
                    <a:solidFill>
                      <a:schemeClr val="accent1">
                        <a:lumMod val="50000"/>
                      </a:schemeClr>
                    </a:solidFill>
                  </a:tcPr>
                </a:tc>
                <a:tc>
                  <a:txBody>
                    <a:bodyPr/>
                    <a:lstStyle/>
                    <a:p>
                      <a:pPr algn="l" fontAlgn="b"/>
                      <a:r>
                        <a:rPr lang="en-US" sz="1200" b="0" i="0" u="none" strike="noStrike" dirty="0">
                          <a:solidFill>
                            <a:srgbClr val="000000"/>
                          </a:solidFill>
                          <a:effectLst/>
                          <a:latin typeface="Segoe UI" panose="020B0502040204020203" pitchFamily="34" charset="0"/>
                          <a:cs typeface="Segoe UI" panose="020B0502040204020203" pitchFamily="34" charset="0"/>
                        </a:rPr>
                        <a:t> </a:t>
                      </a:r>
                    </a:p>
                  </a:txBody>
                  <a:tcPr marT="13442" marB="0" anchor="ctr">
                    <a:lnL>
                      <a:noFill/>
                    </a:lnL>
                    <a:lnR>
                      <a:noFill/>
                    </a:lnR>
                    <a:lnT>
                      <a:noFill/>
                    </a:lnT>
                    <a:lnB>
                      <a:noFill/>
                    </a:lnB>
                    <a:solidFill>
                      <a:schemeClr val="accent1">
                        <a:lumMod val="50000"/>
                      </a:schemeClr>
                    </a:solidFill>
                  </a:tcPr>
                </a:tc>
                <a:extLst>
                  <a:ext uri="{0D108BD9-81ED-4DB2-BD59-A6C34878D82A}">
                    <a16:rowId xmlns:a16="http://schemas.microsoft.com/office/drawing/2014/main" val="10000"/>
                  </a:ext>
                </a:extLst>
              </a:tr>
              <a:tr h="147892">
                <a:tc>
                  <a:txBody>
                    <a:bodyPr/>
                    <a:lstStyle/>
                    <a:p>
                      <a:pPr algn="l" fontAlgn="b"/>
                      <a:r>
                        <a:rPr lang="en-US" sz="1200" b="0" i="0" u="sng" strike="noStrike" dirty="0">
                          <a:solidFill>
                            <a:srgbClr val="000000"/>
                          </a:solidFill>
                          <a:effectLst/>
                          <a:latin typeface="Segoe UI" panose="020B0502040204020203" pitchFamily="34" charset="0"/>
                          <a:cs typeface="Segoe UI" panose="020B0502040204020203" pitchFamily="34" charset="0"/>
                        </a:rPr>
                        <a:t>Name</a:t>
                      </a:r>
                    </a:p>
                  </a:txBody>
                  <a:tcPr marT="13442" marB="0" anchor="ctr">
                    <a:lnL>
                      <a:noFill/>
                    </a:lnL>
                    <a:lnR>
                      <a:noFill/>
                    </a:lnR>
                    <a:lnT>
                      <a:noFill/>
                    </a:lnT>
                    <a:lnB>
                      <a:noFill/>
                    </a:lnB>
                    <a:solidFill>
                      <a:schemeClr val="bg1">
                        <a:lumMod val="95000"/>
                      </a:schemeClr>
                    </a:solidFill>
                  </a:tcPr>
                </a:tc>
                <a:tc>
                  <a:txBody>
                    <a:bodyPr/>
                    <a:lstStyle/>
                    <a:p>
                      <a:pPr algn="l" fontAlgn="b"/>
                      <a:r>
                        <a:rPr lang="en-US" sz="1200" b="0" i="0" u="none" strike="noStrike" dirty="0">
                          <a:solidFill>
                            <a:srgbClr val="000000"/>
                          </a:solidFill>
                          <a:effectLst/>
                          <a:latin typeface="Segoe UI" panose="020B0502040204020203" pitchFamily="34" charset="0"/>
                          <a:cs typeface="Segoe UI" panose="020B0502040204020203" pitchFamily="34" charset="0"/>
                        </a:rPr>
                        <a:t> </a:t>
                      </a:r>
                      <a:r>
                        <a:rPr lang="en-US" sz="1200" b="0" i="0" u="sng" strike="noStrike" dirty="0">
                          <a:solidFill>
                            <a:srgbClr val="000000"/>
                          </a:solidFill>
                          <a:effectLst/>
                          <a:latin typeface="Segoe UI" panose="020B0502040204020203" pitchFamily="34" charset="0"/>
                          <a:cs typeface="Segoe UI" panose="020B0502040204020203" pitchFamily="34" charset="0"/>
                        </a:rPr>
                        <a:t>SSN</a:t>
                      </a:r>
                    </a:p>
                  </a:txBody>
                  <a:tcPr marT="13442" marB="0" anchor="ctr">
                    <a:lnL>
                      <a:noFill/>
                    </a:lnL>
                    <a:lnR>
                      <a:noFill/>
                    </a:lnR>
                    <a:lnT>
                      <a:noFill/>
                    </a:lnT>
                    <a:lnB>
                      <a:noFill/>
                    </a:lnB>
                    <a:solidFill>
                      <a:schemeClr val="bg1">
                        <a:lumMod val="95000"/>
                      </a:schemeClr>
                    </a:solidFill>
                  </a:tcPr>
                </a:tc>
                <a:tc>
                  <a:txBody>
                    <a:bodyPr/>
                    <a:lstStyle/>
                    <a:p>
                      <a:pPr algn="l" fontAlgn="b"/>
                      <a:r>
                        <a:rPr lang="en-US" sz="1200" b="0" i="0" u="none" strike="noStrike" dirty="0">
                          <a:solidFill>
                            <a:srgbClr val="000000"/>
                          </a:solidFill>
                          <a:effectLst/>
                          <a:latin typeface="Segoe UI" panose="020B0502040204020203" pitchFamily="34" charset="0"/>
                          <a:cs typeface="Segoe UI" panose="020B0502040204020203" pitchFamily="34" charset="0"/>
                        </a:rPr>
                        <a:t> </a:t>
                      </a:r>
                      <a:r>
                        <a:rPr lang="en-US" sz="1200" b="0" i="0" u="sng" strike="noStrike" dirty="0">
                          <a:solidFill>
                            <a:srgbClr val="000000"/>
                          </a:solidFill>
                          <a:effectLst/>
                          <a:latin typeface="Segoe UI" panose="020B0502040204020203" pitchFamily="34" charset="0"/>
                          <a:cs typeface="Segoe UI" panose="020B0502040204020203" pitchFamily="34" charset="0"/>
                        </a:rPr>
                        <a:t>Date</a:t>
                      </a:r>
                    </a:p>
                  </a:txBody>
                  <a:tcPr marT="13442" marB="0" anchor="ctr">
                    <a:lnL>
                      <a:noFill/>
                    </a:lnL>
                    <a:lnR>
                      <a:noFill/>
                    </a:lnR>
                    <a:lnT>
                      <a:noFill/>
                    </a:lnT>
                    <a:lnB>
                      <a:noFill/>
                    </a:lnB>
                    <a:solidFill>
                      <a:schemeClr val="bg1">
                        <a:lumMod val="95000"/>
                      </a:schemeClr>
                    </a:solidFill>
                  </a:tcPr>
                </a:tc>
                <a:extLst>
                  <a:ext uri="{0D108BD9-81ED-4DB2-BD59-A6C34878D82A}">
                    <a16:rowId xmlns:a16="http://schemas.microsoft.com/office/drawing/2014/main" val="10001"/>
                  </a:ext>
                </a:extLst>
              </a:tr>
              <a:tr h="147892">
                <a:tc>
                  <a:txBody>
                    <a:bodyPr/>
                    <a:lstStyle/>
                    <a:p>
                      <a:pPr marL="0" marR="0" indent="0" algn="l" defTabSz="932597" rtl="0" eaLnBrk="1" fontAlgn="b" latinLnBrk="0" hangingPunct="1">
                        <a:lnSpc>
                          <a:spcPct val="100000"/>
                        </a:lnSpc>
                        <a:spcBef>
                          <a:spcPts val="0"/>
                        </a:spcBef>
                        <a:spcAft>
                          <a:spcPts val="0"/>
                        </a:spcAft>
                        <a:buClrTx/>
                        <a:buSzTx/>
                        <a:buFontTx/>
                        <a:buNone/>
                        <a:tabLst/>
                        <a:defRPr/>
                      </a:pPr>
                      <a:r>
                        <a:rPr lang="en-US" sz="1200" dirty="0">
                          <a:solidFill>
                            <a:srgbClr val="000000"/>
                          </a:solidFill>
                          <a:latin typeface="Segoe UI" panose="020B0502040204020203" pitchFamily="34" charset="0"/>
                          <a:cs typeface="Segoe UI" panose="020B0502040204020203" pitchFamily="34" charset="0"/>
                        </a:rPr>
                        <a:t>Jane Doe</a:t>
                      </a:r>
                    </a:p>
                  </a:txBody>
                  <a:tcPr marT="13442" marB="0" anchor="ctr">
                    <a:lnL>
                      <a:noFill/>
                    </a:lnL>
                    <a:lnR>
                      <a:noFill/>
                    </a:lnR>
                    <a:lnT>
                      <a:noFill/>
                    </a:lnT>
                    <a:lnB>
                      <a:noFill/>
                    </a:lnB>
                    <a:solidFill>
                      <a:schemeClr val="bg1">
                        <a:lumMod val="95000"/>
                      </a:schemeClr>
                    </a:solidFill>
                  </a:tcPr>
                </a:tc>
                <a:tc>
                  <a:txBody>
                    <a:bodyPr/>
                    <a:lstStyle/>
                    <a:p>
                      <a:pPr algn="r" fontAlgn="b"/>
                      <a:r>
                        <a:rPr lang="en-US" sz="1200" dirty="0">
                          <a:solidFill>
                            <a:srgbClr val="000000"/>
                          </a:solidFill>
                          <a:latin typeface="Segoe UI" panose="020B0502040204020203" pitchFamily="34" charset="0"/>
                          <a:cs typeface="Segoe UI" panose="020B0502040204020203" pitchFamily="34" charset="0"/>
                        </a:rPr>
                        <a:t>cm61ba906fd</a:t>
                      </a:r>
                      <a:endParaRPr lang="en-US" sz="1200" b="0" i="0" u="none" strike="noStrike" dirty="0">
                        <a:solidFill>
                          <a:srgbClr val="000000"/>
                        </a:solidFill>
                        <a:effectLst/>
                        <a:latin typeface="Segoe UI" panose="020B0502040204020203" pitchFamily="34" charset="0"/>
                        <a:cs typeface="Segoe UI" panose="020B0502040204020203" pitchFamily="34" charset="0"/>
                      </a:endParaRPr>
                    </a:p>
                  </a:txBody>
                  <a:tcPr marT="13442" marB="0" anchor="ctr">
                    <a:lnL>
                      <a:noFill/>
                    </a:lnL>
                    <a:lnR>
                      <a:noFill/>
                    </a:lnR>
                    <a:lnT>
                      <a:noFill/>
                    </a:lnT>
                    <a:lnB>
                      <a:noFill/>
                    </a:lnB>
                    <a:solidFill>
                      <a:schemeClr val="bg1">
                        <a:lumMod val="95000"/>
                      </a:schemeClr>
                    </a:solidFill>
                  </a:tcPr>
                </a:tc>
                <a:tc>
                  <a:txBody>
                    <a:bodyPr/>
                    <a:lstStyle/>
                    <a:p>
                      <a:pPr algn="r" fontAlgn="b"/>
                      <a:r>
                        <a:rPr lang="en-US" sz="1200" dirty="0">
                          <a:solidFill>
                            <a:srgbClr val="000000"/>
                          </a:solidFill>
                          <a:latin typeface="Segoe UI" panose="020B0502040204020203" pitchFamily="34" charset="0"/>
                          <a:cs typeface="Segoe UI" panose="020B0502040204020203" pitchFamily="34" charset="0"/>
                        </a:rPr>
                        <a:t>2/28/2005</a:t>
                      </a:r>
                    </a:p>
                  </a:txBody>
                  <a:tcPr marT="13442" marB="0" anchor="ctr">
                    <a:lnL>
                      <a:noFill/>
                    </a:lnL>
                    <a:lnR>
                      <a:noFill/>
                    </a:lnR>
                    <a:lnT>
                      <a:noFill/>
                    </a:lnT>
                    <a:lnB>
                      <a:noFill/>
                    </a:lnB>
                    <a:solidFill>
                      <a:schemeClr val="bg1">
                        <a:lumMod val="95000"/>
                      </a:schemeClr>
                    </a:solidFill>
                  </a:tcPr>
                </a:tc>
                <a:extLst>
                  <a:ext uri="{0D108BD9-81ED-4DB2-BD59-A6C34878D82A}">
                    <a16:rowId xmlns:a16="http://schemas.microsoft.com/office/drawing/2014/main" val="10002"/>
                  </a:ext>
                </a:extLst>
              </a:tr>
              <a:tr h="147892">
                <a:tc>
                  <a:txBody>
                    <a:bodyPr/>
                    <a:lstStyle/>
                    <a:p>
                      <a:pPr algn="l" defTabSz="932384" fontAlgn="auto">
                        <a:spcBef>
                          <a:spcPts val="0"/>
                        </a:spcBef>
                        <a:spcAft>
                          <a:spcPts val="0"/>
                        </a:spcAft>
                      </a:pPr>
                      <a:r>
                        <a:rPr lang="en-US" sz="1200" dirty="0">
                          <a:solidFill>
                            <a:srgbClr val="000000"/>
                          </a:solidFill>
                          <a:latin typeface="Segoe UI" panose="020B0502040204020203" pitchFamily="34" charset="0"/>
                          <a:cs typeface="Segoe UI" panose="020B0502040204020203" pitchFamily="34" charset="0"/>
                        </a:rPr>
                        <a:t>Jim Gray</a:t>
                      </a:r>
                    </a:p>
                  </a:txBody>
                  <a:tcPr marT="13442" marB="0" anchor="ctr">
                    <a:lnL>
                      <a:noFill/>
                    </a:lnL>
                    <a:lnR>
                      <a:noFill/>
                    </a:lnR>
                    <a:lnT>
                      <a:noFill/>
                    </a:lnT>
                    <a:lnB>
                      <a:noFill/>
                    </a:lnB>
                    <a:solidFill>
                      <a:schemeClr val="bg1">
                        <a:lumMod val="95000"/>
                      </a:schemeClr>
                    </a:solidFill>
                  </a:tcPr>
                </a:tc>
                <a:tc>
                  <a:txBody>
                    <a:bodyPr/>
                    <a:lstStyle/>
                    <a:p>
                      <a:pPr algn="r" fontAlgn="b"/>
                      <a:r>
                        <a:rPr lang="en-US" sz="1200" dirty="0">
                          <a:solidFill>
                            <a:srgbClr val="000000"/>
                          </a:solidFill>
                          <a:latin typeface="Segoe UI" panose="020B0502040204020203" pitchFamily="34" charset="0"/>
                          <a:cs typeface="Segoe UI" panose="020B0502040204020203" pitchFamily="34" charset="0"/>
                        </a:rPr>
                        <a:t>ox7ff654ae6d</a:t>
                      </a:r>
                      <a:endParaRPr lang="en-US" sz="1200" b="0" i="0" u="none" strike="noStrike" dirty="0">
                        <a:solidFill>
                          <a:srgbClr val="000000"/>
                        </a:solidFill>
                        <a:effectLst/>
                        <a:latin typeface="Segoe UI" panose="020B0502040204020203" pitchFamily="34" charset="0"/>
                        <a:cs typeface="Segoe UI" panose="020B0502040204020203" pitchFamily="34" charset="0"/>
                      </a:endParaRPr>
                    </a:p>
                  </a:txBody>
                  <a:tcPr marT="13442" marB="0" anchor="ctr">
                    <a:lnL>
                      <a:noFill/>
                    </a:lnL>
                    <a:lnR>
                      <a:noFill/>
                    </a:lnR>
                    <a:lnT>
                      <a:noFill/>
                    </a:lnT>
                    <a:lnB>
                      <a:noFill/>
                    </a:lnB>
                    <a:solidFill>
                      <a:schemeClr val="bg1">
                        <a:lumMod val="95000"/>
                      </a:schemeClr>
                    </a:solidFill>
                  </a:tcPr>
                </a:tc>
                <a:tc>
                  <a:txBody>
                    <a:bodyPr/>
                    <a:lstStyle/>
                    <a:p>
                      <a:pPr algn="r" fontAlgn="b"/>
                      <a:r>
                        <a:rPr lang="en-US" sz="1200" dirty="0">
                          <a:solidFill>
                            <a:srgbClr val="000000"/>
                          </a:solidFill>
                          <a:latin typeface="Segoe UI" panose="020B0502040204020203" pitchFamily="34" charset="0"/>
                          <a:cs typeface="Segoe UI" panose="020B0502040204020203" pitchFamily="34" charset="0"/>
                        </a:rPr>
                        <a:t>3/18/2005</a:t>
                      </a:r>
                      <a:endParaRPr lang="en-US" sz="1200" b="0" i="0" u="none" strike="noStrike" dirty="0">
                        <a:solidFill>
                          <a:srgbClr val="000000"/>
                        </a:solidFill>
                        <a:effectLst/>
                        <a:latin typeface="Segoe UI" panose="020B0502040204020203" pitchFamily="34" charset="0"/>
                        <a:cs typeface="Segoe UI" panose="020B0502040204020203" pitchFamily="34" charset="0"/>
                      </a:endParaRPr>
                    </a:p>
                  </a:txBody>
                  <a:tcPr marT="13442" marB="0" anchor="ctr">
                    <a:lnL>
                      <a:noFill/>
                    </a:lnL>
                    <a:lnR>
                      <a:noFill/>
                    </a:lnR>
                    <a:lnT>
                      <a:noFill/>
                    </a:lnT>
                    <a:lnB>
                      <a:noFill/>
                    </a:lnB>
                    <a:solidFill>
                      <a:schemeClr val="bg1">
                        <a:lumMod val="95000"/>
                      </a:schemeClr>
                    </a:solidFill>
                  </a:tcPr>
                </a:tc>
                <a:extLst>
                  <a:ext uri="{0D108BD9-81ED-4DB2-BD59-A6C34878D82A}">
                    <a16:rowId xmlns:a16="http://schemas.microsoft.com/office/drawing/2014/main" val="10003"/>
                  </a:ext>
                </a:extLst>
              </a:tr>
              <a:tr h="147892">
                <a:tc>
                  <a:txBody>
                    <a:bodyPr/>
                    <a:lstStyle/>
                    <a:p>
                      <a:pPr defTabSz="932384" fontAlgn="auto">
                        <a:spcBef>
                          <a:spcPts val="0"/>
                        </a:spcBef>
                        <a:spcAft>
                          <a:spcPts val="0"/>
                        </a:spcAft>
                      </a:pPr>
                      <a:r>
                        <a:rPr lang="en-US" sz="1200" dirty="0">
                          <a:solidFill>
                            <a:srgbClr val="000000"/>
                          </a:solidFill>
                          <a:latin typeface="Segoe UI" panose="020B0502040204020203" pitchFamily="34" charset="0"/>
                          <a:cs typeface="Segoe UI" panose="020B0502040204020203" pitchFamily="34" charset="0"/>
                        </a:rPr>
                        <a:t>John Smith</a:t>
                      </a:r>
                    </a:p>
                  </a:txBody>
                  <a:tcPr marT="13442" marB="0" anchor="ctr">
                    <a:lnL>
                      <a:noFill/>
                    </a:lnL>
                    <a:lnR>
                      <a:noFill/>
                    </a:lnR>
                    <a:lnT>
                      <a:noFill/>
                    </a:lnT>
                    <a:lnB>
                      <a:noFill/>
                    </a:lnB>
                    <a:solidFill>
                      <a:schemeClr val="bg1">
                        <a:lumMod val="95000"/>
                      </a:schemeClr>
                    </a:solidFill>
                  </a:tcPr>
                </a:tc>
                <a:tc>
                  <a:txBody>
                    <a:bodyPr/>
                    <a:lstStyle/>
                    <a:p>
                      <a:pPr marL="0" marR="0" lvl="0" indent="0" algn="r" defTabSz="932384"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Segoe UI" panose="020B0502040204020203" pitchFamily="34" charset="0"/>
                          <a:ea typeface="+mn-ea"/>
                          <a:cs typeface="Segoe UI" panose="020B0502040204020203" pitchFamily="34" charset="0"/>
                        </a:rPr>
                        <a:t>i2y36cg776rg</a:t>
                      </a:r>
                    </a:p>
                  </a:txBody>
                  <a:tcPr marT="13442" marB="0" anchor="ctr">
                    <a:lnL>
                      <a:noFill/>
                    </a:lnL>
                    <a:lnR>
                      <a:noFill/>
                    </a:lnR>
                    <a:lnT>
                      <a:noFill/>
                    </a:lnT>
                    <a:lnB>
                      <a:noFill/>
                    </a:lnB>
                    <a:solidFill>
                      <a:schemeClr val="bg1">
                        <a:lumMod val="95000"/>
                      </a:schemeClr>
                    </a:solidFill>
                  </a:tcPr>
                </a:tc>
                <a:tc>
                  <a:txBody>
                    <a:bodyPr/>
                    <a:lstStyle/>
                    <a:p>
                      <a:pPr algn="r" fontAlgn="b"/>
                      <a:r>
                        <a:rPr lang="en-US" sz="1200" b="0" i="0" u="none" strike="noStrike" dirty="0">
                          <a:solidFill>
                            <a:srgbClr val="000000"/>
                          </a:solidFill>
                          <a:effectLst/>
                          <a:latin typeface="Segoe UI" panose="020B0502040204020203" pitchFamily="34" charset="0"/>
                          <a:cs typeface="Segoe UI" panose="020B0502040204020203" pitchFamily="34" charset="0"/>
                        </a:rPr>
                        <a:t>4/10/2005</a:t>
                      </a:r>
                    </a:p>
                  </a:txBody>
                  <a:tcPr marT="13442" marB="0" anchor="ctr">
                    <a:lnL>
                      <a:noFill/>
                    </a:lnL>
                    <a:lnR>
                      <a:noFill/>
                    </a:lnR>
                    <a:lnT>
                      <a:noFill/>
                    </a:lnT>
                    <a:lnB>
                      <a:noFill/>
                    </a:lnB>
                    <a:solidFill>
                      <a:schemeClr val="bg1">
                        <a:lumMod val="95000"/>
                      </a:schemeClr>
                    </a:solidFill>
                  </a:tcPr>
                </a:tc>
                <a:extLst>
                  <a:ext uri="{0D108BD9-81ED-4DB2-BD59-A6C34878D82A}">
                    <a16:rowId xmlns:a16="http://schemas.microsoft.com/office/drawing/2014/main" val="10004"/>
                  </a:ext>
                </a:extLst>
              </a:tr>
              <a:tr h="147892">
                <a:tc>
                  <a:txBody>
                    <a:bodyPr/>
                    <a:lstStyle/>
                    <a:p>
                      <a:pPr defTabSz="932384" fontAlgn="auto">
                        <a:spcBef>
                          <a:spcPts val="0"/>
                        </a:spcBef>
                        <a:spcAft>
                          <a:spcPts val="0"/>
                        </a:spcAft>
                      </a:pPr>
                      <a:r>
                        <a:rPr lang="en-US" sz="1200" baseline="0" dirty="0">
                          <a:solidFill>
                            <a:srgbClr val="000000"/>
                          </a:solidFill>
                          <a:latin typeface="Segoe UI" panose="020B0502040204020203" pitchFamily="34" charset="0"/>
                          <a:cs typeface="Segoe UI" panose="020B0502040204020203" pitchFamily="34" charset="0"/>
                        </a:rPr>
                        <a:t>Bill Brown</a:t>
                      </a:r>
                      <a:endParaRPr lang="en-US" sz="1200" dirty="0">
                        <a:solidFill>
                          <a:srgbClr val="000000"/>
                        </a:solidFill>
                        <a:latin typeface="Segoe UI" panose="020B0502040204020203" pitchFamily="34" charset="0"/>
                        <a:cs typeface="Segoe UI" panose="020B0502040204020203" pitchFamily="34" charset="0"/>
                      </a:endParaRPr>
                    </a:p>
                  </a:txBody>
                  <a:tcPr marT="13442" marB="0" anchor="ctr">
                    <a:lnL>
                      <a:noFill/>
                    </a:lnL>
                    <a:lnR>
                      <a:noFill/>
                    </a:lnR>
                    <a:lnT>
                      <a:noFill/>
                    </a:lnT>
                    <a:lnB>
                      <a:noFill/>
                    </a:lnB>
                    <a:solidFill>
                      <a:schemeClr val="bg1">
                        <a:lumMod val="95000"/>
                      </a:schemeClr>
                    </a:solidFill>
                  </a:tcPr>
                </a:tc>
                <a:tc>
                  <a:txBody>
                    <a:bodyPr/>
                    <a:lstStyle/>
                    <a:p>
                      <a:pPr algn="r" fontAlgn="b"/>
                      <a:r>
                        <a:rPr lang="en-US" sz="1200" dirty="0">
                          <a:solidFill>
                            <a:srgbClr val="000000"/>
                          </a:solidFill>
                          <a:latin typeface="Segoe UI" panose="020B0502040204020203" pitchFamily="34" charset="0"/>
                          <a:cs typeface="Segoe UI" panose="020B0502040204020203" pitchFamily="34" charset="0"/>
                        </a:rPr>
                        <a:t>nx290pldo90l</a:t>
                      </a:r>
                      <a:endParaRPr lang="en-US" sz="1200" b="0" i="0" u="none" strike="noStrike" dirty="0">
                        <a:solidFill>
                          <a:srgbClr val="000000"/>
                        </a:solidFill>
                        <a:effectLst/>
                        <a:latin typeface="Segoe UI" panose="020B0502040204020203" pitchFamily="34" charset="0"/>
                        <a:cs typeface="Segoe UI" panose="020B0502040204020203" pitchFamily="34" charset="0"/>
                      </a:endParaRPr>
                    </a:p>
                  </a:txBody>
                  <a:tcPr marT="13442" marB="0" anchor="ctr">
                    <a:lnL>
                      <a:noFill/>
                    </a:lnL>
                    <a:lnR>
                      <a:noFill/>
                    </a:lnR>
                    <a:lnT>
                      <a:noFill/>
                    </a:lnT>
                    <a:lnB>
                      <a:noFill/>
                    </a:lnB>
                    <a:solidFill>
                      <a:schemeClr val="bg1">
                        <a:lumMod val="95000"/>
                      </a:schemeClr>
                    </a:solidFill>
                  </a:tcPr>
                </a:tc>
                <a:tc>
                  <a:txBody>
                    <a:bodyPr/>
                    <a:lstStyle/>
                    <a:p>
                      <a:pPr algn="r" fontAlgn="b"/>
                      <a:r>
                        <a:rPr lang="en-US" sz="1200" dirty="0">
                          <a:solidFill>
                            <a:srgbClr val="000000"/>
                          </a:solidFill>
                          <a:latin typeface="Segoe UI" panose="020B0502040204020203" pitchFamily="34" charset="0"/>
                          <a:cs typeface="Segoe UI" panose="020B0502040204020203" pitchFamily="34" charset="0"/>
                        </a:rPr>
                        <a:t>4/27/2005</a:t>
                      </a:r>
                      <a:endParaRPr lang="en-US" sz="1200" b="0" i="0" u="none" strike="noStrike" dirty="0">
                        <a:solidFill>
                          <a:srgbClr val="000000"/>
                        </a:solidFill>
                        <a:effectLst/>
                        <a:latin typeface="Segoe UI" panose="020B0502040204020203" pitchFamily="34" charset="0"/>
                        <a:cs typeface="Segoe UI" panose="020B0502040204020203" pitchFamily="34" charset="0"/>
                      </a:endParaRPr>
                    </a:p>
                  </a:txBody>
                  <a:tcPr marT="13442" marB="0" anchor="ctr">
                    <a:lnL>
                      <a:noFill/>
                    </a:lnL>
                    <a:lnR>
                      <a:noFill/>
                    </a:lnR>
                    <a:lnT>
                      <a:noFill/>
                    </a:lnT>
                    <a:lnB>
                      <a:noFill/>
                    </a:lnB>
                    <a:solidFill>
                      <a:schemeClr val="bg1">
                        <a:lumMod val="95000"/>
                      </a:schemeClr>
                    </a:solidFill>
                  </a:tcPr>
                </a:tc>
                <a:extLst>
                  <a:ext uri="{0D108BD9-81ED-4DB2-BD59-A6C34878D82A}">
                    <a16:rowId xmlns:a16="http://schemas.microsoft.com/office/drawing/2014/main" val="10005"/>
                  </a:ext>
                </a:extLst>
              </a:tr>
              <a:tr h="147892">
                <a:tc>
                  <a:txBody>
                    <a:bodyPr/>
                    <a:lstStyle/>
                    <a:p>
                      <a:pPr defTabSz="932384" fontAlgn="auto">
                        <a:spcBef>
                          <a:spcPts val="0"/>
                        </a:spcBef>
                        <a:spcAft>
                          <a:spcPts val="0"/>
                        </a:spcAft>
                      </a:pPr>
                      <a:r>
                        <a:rPr lang="en-US" sz="1200" dirty="0">
                          <a:solidFill>
                            <a:srgbClr val="000000"/>
                          </a:solidFill>
                          <a:latin typeface="Segoe UI" panose="020B0502040204020203" pitchFamily="34" charset="0"/>
                          <a:cs typeface="Segoe UI" panose="020B0502040204020203" pitchFamily="34" charset="0"/>
                        </a:rPr>
                        <a:t>Sue</a:t>
                      </a:r>
                      <a:r>
                        <a:rPr lang="en-US" sz="1200" baseline="0" dirty="0">
                          <a:solidFill>
                            <a:srgbClr val="000000"/>
                          </a:solidFill>
                          <a:latin typeface="Segoe UI" panose="020B0502040204020203" pitchFamily="34" charset="0"/>
                          <a:cs typeface="Segoe UI" panose="020B0502040204020203" pitchFamily="34" charset="0"/>
                        </a:rPr>
                        <a:t> Daniels</a:t>
                      </a:r>
                      <a:endParaRPr lang="en-US" sz="1200" dirty="0">
                        <a:solidFill>
                          <a:srgbClr val="000000"/>
                        </a:solidFill>
                        <a:latin typeface="Segoe UI" panose="020B0502040204020203" pitchFamily="34" charset="0"/>
                        <a:cs typeface="Segoe UI" panose="020B0502040204020203" pitchFamily="34" charset="0"/>
                      </a:endParaRPr>
                    </a:p>
                  </a:txBody>
                  <a:tcPr marT="13442" marB="0" anchor="ctr">
                    <a:lnL>
                      <a:noFill/>
                    </a:lnL>
                    <a:lnR>
                      <a:noFill/>
                    </a:lnR>
                    <a:lnT>
                      <a:noFill/>
                    </a:lnT>
                    <a:lnB>
                      <a:noFill/>
                    </a:lnB>
                    <a:solidFill>
                      <a:schemeClr val="bg1">
                        <a:lumMod val="95000"/>
                      </a:schemeClr>
                    </a:solidFill>
                  </a:tcPr>
                </a:tc>
                <a:tc>
                  <a:txBody>
                    <a:bodyPr/>
                    <a:lstStyle/>
                    <a:p>
                      <a:pPr algn="r" fontAlgn="b"/>
                      <a:r>
                        <a:rPr lang="en-US" sz="1200" dirty="0">
                          <a:solidFill>
                            <a:srgbClr val="000000"/>
                          </a:solidFill>
                          <a:latin typeface="Segoe UI" panose="020B0502040204020203" pitchFamily="34" charset="0"/>
                          <a:cs typeface="Segoe UI" panose="020B0502040204020203" pitchFamily="34" charset="0"/>
                        </a:rPr>
                        <a:t>ypo85ba616rj</a:t>
                      </a:r>
                      <a:endParaRPr lang="en-US" sz="1200" b="0" i="0" u="none" strike="noStrike" dirty="0">
                        <a:solidFill>
                          <a:srgbClr val="000000"/>
                        </a:solidFill>
                        <a:effectLst/>
                        <a:latin typeface="Segoe UI" panose="020B0502040204020203" pitchFamily="34" charset="0"/>
                        <a:cs typeface="Segoe UI" panose="020B0502040204020203" pitchFamily="34" charset="0"/>
                      </a:endParaRPr>
                    </a:p>
                  </a:txBody>
                  <a:tcPr marT="13442" marB="0" anchor="ctr">
                    <a:lnL>
                      <a:noFill/>
                    </a:lnL>
                    <a:lnR>
                      <a:noFill/>
                    </a:lnR>
                    <a:lnT>
                      <a:noFill/>
                    </a:lnT>
                    <a:lnB>
                      <a:noFill/>
                    </a:lnB>
                    <a:solidFill>
                      <a:schemeClr val="bg1">
                        <a:lumMod val="95000"/>
                      </a:schemeClr>
                    </a:solidFill>
                  </a:tcPr>
                </a:tc>
                <a:tc>
                  <a:txBody>
                    <a:bodyPr/>
                    <a:lstStyle/>
                    <a:p>
                      <a:pPr algn="r" fontAlgn="b"/>
                      <a:r>
                        <a:rPr lang="en-US" sz="1200" dirty="0">
                          <a:solidFill>
                            <a:srgbClr val="000000"/>
                          </a:solidFill>
                          <a:latin typeface="Segoe UI" panose="020B0502040204020203" pitchFamily="34" charset="0"/>
                          <a:cs typeface="Segoe UI" panose="020B0502040204020203" pitchFamily="34" charset="0"/>
                        </a:rPr>
                        <a:t>5/12/2005</a:t>
                      </a:r>
                      <a:endParaRPr lang="en-US" sz="1200" b="0" i="0" u="none" strike="noStrike" dirty="0">
                        <a:solidFill>
                          <a:srgbClr val="000000"/>
                        </a:solidFill>
                        <a:effectLst/>
                        <a:latin typeface="Segoe UI" panose="020B0502040204020203" pitchFamily="34" charset="0"/>
                        <a:cs typeface="Segoe UI" panose="020B0502040204020203" pitchFamily="34" charset="0"/>
                      </a:endParaRPr>
                    </a:p>
                  </a:txBody>
                  <a:tcPr marT="13442" marB="0" anchor="ctr">
                    <a:lnL>
                      <a:noFill/>
                    </a:lnL>
                    <a:lnR>
                      <a:noFill/>
                    </a:lnR>
                    <a:lnT>
                      <a:noFill/>
                    </a:lnT>
                    <a:lnB>
                      <a:noFill/>
                    </a:lnB>
                    <a:solidFill>
                      <a:schemeClr val="bg1">
                        <a:lumMod val="95000"/>
                      </a:schemeClr>
                    </a:solidFill>
                  </a:tcPr>
                </a:tc>
                <a:extLst>
                  <a:ext uri="{0D108BD9-81ED-4DB2-BD59-A6C34878D82A}">
                    <a16:rowId xmlns:a16="http://schemas.microsoft.com/office/drawing/2014/main" val="10006"/>
                  </a:ext>
                </a:extLst>
              </a:tr>
              <a:tr h="147892">
                <a:tc>
                  <a:txBody>
                    <a:bodyPr/>
                    <a:lstStyle/>
                    <a:p>
                      <a:pPr defTabSz="932384" fontAlgn="auto">
                        <a:spcBef>
                          <a:spcPts val="0"/>
                        </a:spcBef>
                        <a:spcAft>
                          <a:spcPts val="0"/>
                        </a:spcAft>
                      </a:pPr>
                      <a:r>
                        <a:rPr lang="en-US" sz="1200" dirty="0">
                          <a:solidFill>
                            <a:srgbClr val="000000"/>
                          </a:solidFill>
                          <a:latin typeface="Segoe UI" panose="020B0502040204020203" pitchFamily="34" charset="0"/>
                          <a:cs typeface="Segoe UI" panose="020B0502040204020203" pitchFamily="34" charset="0"/>
                        </a:rPr>
                        <a:t>Sarah Jones</a:t>
                      </a:r>
                    </a:p>
                  </a:txBody>
                  <a:tcPr marT="13442" marB="0" anchor="ctr">
                    <a:lnL>
                      <a:noFill/>
                    </a:lnL>
                    <a:lnR>
                      <a:noFill/>
                    </a:lnR>
                    <a:lnT>
                      <a:noFill/>
                    </a:lnT>
                    <a:lnB>
                      <a:noFill/>
                    </a:lnB>
                    <a:solidFill>
                      <a:schemeClr val="bg1">
                        <a:lumMod val="95000"/>
                      </a:schemeClr>
                    </a:solidFill>
                  </a:tcPr>
                </a:tc>
                <a:tc>
                  <a:txBody>
                    <a:bodyPr/>
                    <a:lstStyle/>
                    <a:p>
                      <a:pPr algn="r" fontAlgn="b"/>
                      <a:r>
                        <a:rPr lang="en-US" sz="1200" dirty="0">
                          <a:solidFill>
                            <a:srgbClr val="000000"/>
                          </a:solidFill>
                          <a:latin typeface="Segoe UI" panose="020B0502040204020203" pitchFamily="34" charset="0"/>
                          <a:cs typeface="Segoe UI" panose="020B0502040204020203" pitchFamily="34" charset="0"/>
                        </a:rPr>
                        <a:t>bns51ra806fd</a:t>
                      </a:r>
                      <a:endParaRPr lang="en-US" sz="1200" b="0" i="0" u="none" strike="noStrike" dirty="0">
                        <a:solidFill>
                          <a:srgbClr val="000000"/>
                        </a:solidFill>
                        <a:effectLst/>
                        <a:latin typeface="Segoe UI" panose="020B0502040204020203" pitchFamily="34" charset="0"/>
                        <a:cs typeface="Segoe UI" panose="020B0502040204020203" pitchFamily="34" charset="0"/>
                      </a:endParaRPr>
                    </a:p>
                  </a:txBody>
                  <a:tcPr marT="13442" marB="0" anchor="ctr">
                    <a:lnL>
                      <a:noFill/>
                    </a:lnL>
                    <a:lnR>
                      <a:noFill/>
                    </a:lnR>
                    <a:lnT>
                      <a:noFill/>
                    </a:lnT>
                    <a:lnB>
                      <a:noFill/>
                    </a:lnB>
                    <a:solidFill>
                      <a:schemeClr val="bg1">
                        <a:lumMod val="95000"/>
                      </a:schemeClr>
                    </a:solidFill>
                  </a:tcPr>
                </a:tc>
                <a:tc>
                  <a:txBody>
                    <a:bodyPr/>
                    <a:lstStyle/>
                    <a:p>
                      <a:pPr algn="r" fontAlgn="b"/>
                      <a:r>
                        <a:rPr lang="en-US" sz="1200" dirty="0">
                          <a:solidFill>
                            <a:srgbClr val="000000"/>
                          </a:solidFill>
                          <a:latin typeface="Segoe UI" panose="020B0502040204020203" pitchFamily="34" charset="0"/>
                          <a:cs typeface="Segoe UI" panose="020B0502040204020203" pitchFamily="34" charset="0"/>
                        </a:rPr>
                        <a:t>5/22/2005</a:t>
                      </a:r>
                      <a:endParaRPr lang="en-US" sz="1200" b="0" i="0" u="none" strike="noStrike" dirty="0">
                        <a:solidFill>
                          <a:srgbClr val="000000"/>
                        </a:solidFill>
                        <a:effectLst/>
                        <a:latin typeface="Segoe UI" panose="020B0502040204020203" pitchFamily="34" charset="0"/>
                        <a:cs typeface="Segoe UI" panose="020B0502040204020203" pitchFamily="34" charset="0"/>
                      </a:endParaRPr>
                    </a:p>
                  </a:txBody>
                  <a:tcPr marT="13442" marB="0" anchor="ctr">
                    <a:lnL>
                      <a:noFill/>
                    </a:lnL>
                    <a:lnR>
                      <a:noFill/>
                    </a:lnR>
                    <a:lnT>
                      <a:noFill/>
                    </a:lnT>
                    <a:lnB>
                      <a:noFill/>
                    </a:lnB>
                    <a:solidFill>
                      <a:schemeClr val="bg1">
                        <a:lumMod val="95000"/>
                      </a:schemeClr>
                    </a:solidFill>
                  </a:tcPr>
                </a:tc>
                <a:extLst>
                  <a:ext uri="{0D108BD9-81ED-4DB2-BD59-A6C34878D82A}">
                    <a16:rowId xmlns:a16="http://schemas.microsoft.com/office/drawing/2014/main" val="10007"/>
                  </a:ext>
                </a:extLst>
              </a:tr>
              <a:tr h="147892">
                <a:tc>
                  <a:txBody>
                    <a:bodyPr/>
                    <a:lstStyle/>
                    <a:p>
                      <a:pPr defTabSz="932384" fontAlgn="auto">
                        <a:spcBef>
                          <a:spcPts val="0"/>
                        </a:spcBef>
                        <a:spcAft>
                          <a:spcPts val="0"/>
                        </a:spcAft>
                      </a:pPr>
                      <a:r>
                        <a:rPr lang="en-US" sz="1200" dirty="0">
                          <a:solidFill>
                            <a:srgbClr val="000000"/>
                          </a:solidFill>
                          <a:latin typeface="Segoe UI" panose="020B0502040204020203" pitchFamily="34" charset="0"/>
                          <a:cs typeface="Segoe UI" panose="020B0502040204020203" pitchFamily="34" charset="0"/>
                        </a:rPr>
                        <a:t>Jake</a:t>
                      </a:r>
                      <a:r>
                        <a:rPr lang="en-US" sz="1200" baseline="0" dirty="0">
                          <a:solidFill>
                            <a:srgbClr val="000000"/>
                          </a:solidFill>
                          <a:latin typeface="Segoe UI" panose="020B0502040204020203" pitchFamily="34" charset="0"/>
                          <a:cs typeface="Segoe UI" panose="020B0502040204020203" pitchFamily="34" charset="0"/>
                        </a:rPr>
                        <a:t> Marks</a:t>
                      </a:r>
                      <a:endParaRPr lang="en-US" sz="1200" dirty="0">
                        <a:solidFill>
                          <a:srgbClr val="000000"/>
                        </a:solidFill>
                        <a:latin typeface="Segoe UI" panose="020B0502040204020203" pitchFamily="34" charset="0"/>
                        <a:cs typeface="Segoe UI" panose="020B0502040204020203" pitchFamily="34" charset="0"/>
                      </a:endParaRPr>
                    </a:p>
                  </a:txBody>
                  <a:tcPr marT="13442" marB="0" anchor="ctr">
                    <a:lnL>
                      <a:noFill/>
                    </a:lnL>
                    <a:lnR>
                      <a:noFill/>
                    </a:lnR>
                    <a:lnT>
                      <a:noFill/>
                    </a:lnT>
                    <a:lnB>
                      <a:noFill/>
                    </a:lnB>
                    <a:solidFill>
                      <a:schemeClr val="bg1">
                        <a:lumMod val="95000"/>
                      </a:schemeClr>
                    </a:solidFill>
                  </a:tcPr>
                </a:tc>
                <a:tc>
                  <a:txBody>
                    <a:bodyPr/>
                    <a:lstStyle/>
                    <a:p>
                      <a:pPr algn="r" fontAlgn="b"/>
                      <a:r>
                        <a:rPr lang="en-US" sz="1200" dirty="0">
                          <a:solidFill>
                            <a:srgbClr val="000000"/>
                          </a:solidFill>
                          <a:latin typeface="Segoe UI" panose="020B0502040204020203" pitchFamily="34" charset="0"/>
                          <a:cs typeface="Segoe UI" panose="020B0502040204020203" pitchFamily="34" charset="0"/>
                        </a:rPr>
                        <a:t>mci12hh906fj</a:t>
                      </a:r>
                      <a:endParaRPr lang="en-US" sz="1200" b="0" i="0" u="none" strike="noStrike" dirty="0">
                        <a:solidFill>
                          <a:srgbClr val="000000"/>
                        </a:solidFill>
                        <a:effectLst/>
                        <a:latin typeface="Segoe UI" panose="020B0502040204020203" pitchFamily="34" charset="0"/>
                        <a:cs typeface="Segoe UI" panose="020B0502040204020203" pitchFamily="34" charset="0"/>
                      </a:endParaRPr>
                    </a:p>
                  </a:txBody>
                  <a:tcPr marT="13442" marB="0" anchor="ctr">
                    <a:lnL>
                      <a:noFill/>
                    </a:lnL>
                    <a:lnR>
                      <a:noFill/>
                    </a:lnR>
                    <a:lnT>
                      <a:noFill/>
                    </a:lnT>
                    <a:lnB>
                      <a:noFill/>
                    </a:lnB>
                    <a:solidFill>
                      <a:schemeClr val="bg1">
                        <a:lumMod val="95000"/>
                      </a:schemeClr>
                    </a:solidFill>
                  </a:tcPr>
                </a:tc>
                <a:tc>
                  <a:txBody>
                    <a:bodyPr/>
                    <a:lstStyle/>
                    <a:p>
                      <a:pPr algn="r" fontAlgn="b"/>
                      <a:r>
                        <a:rPr lang="en-US" sz="1200" dirty="0">
                          <a:solidFill>
                            <a:srgbClr val="000000"/>
                          </a:solidFill>
                          <a:latin typeface="Segoe UI" panose="020B0502040204020203" pitchFamily="34" charset="0"/>
                          <a:cs typeface="Segoe UI" panose="020B0502040204020203" pitchFamily="34" charset="0"/>
                        </a:rPr>
                        <a:t>6/07/2005</a:t>
                      </a:r>
                      <a:endParaRPr lang="en-US" sz="1200" b="0" i="0" u="none" strike="noStrike" dirty="0">
                        <a:solidFill>
                          <a:srgbClr val="000000"/>
                        </a:solidFill>
                        <a:effectLst/>
                        <a:latin typeface="Segoe UI" panose="020B0502040204020203" pitchFamily="34" charset="0"/>
                        <a:cs typeface="Segoe UI" panose="020B0502040204020203" pitchFamily="34" charset="0"/>
                      </a:endParaRPr>
                    </a:p>
                  </a:txBody>
                  <a:tcPr marT="13442" marB="0" anchor="ctr">
                    <a:lnL>
                      <a:noFill/>
                    </a:lnL>
                    <a:lnR>
                      <a:noFill/>
                    </a:lnR>
                    <a:lnT>
                      <a:noFill/>
                    </a:lnT>
                    <a:lnB>
                      <a:noFill/>
                    </a:lnB>
                    <a:solidFill>
                      <a:schemeClr val="bg1">
                        <a:lumMod val="95000"/>
                      </a:schemeClr>
                    </a:solidFill>
                  </a:tcPr>
                </a:tc>
                <a:extLst>
                  <a:ext uri="{0D108BD9-81ED-4DB2-BD59-A6C34878D82A}">
                    <a16:rowId xmlns:a16="http://schemas.microsoft.com/office/drawing/2014/main" val="10008"/>
                  </a:ext>
                </a:extLst>
              </a:tr>
              <a:tr h="147892">
                <a:tc>
                  <a:txBody>
                    <a:bodyPr/>
                    <a:lstStyle/>
                    <a:p>
                      <a:pPr defTabSz="932384" fontAlgn="auto">
                        <a:spcBef>
                          <a:spcPts val="0"/>
                        </a:spcBef>
                        <a:spcAft>
                          <a:spcPts val="0"/>
                        </a:spcAft>
                      </a:pPr>
                      <a:r>
                        <a:rPr lang="en-US" sz="1200" dirty="0">
                          <a:solidFill>
                            <a:srgbClr val="000000"/>
                          </a:solidFill>
                          <a:latin typeface="Segoe UI" panose="020B0502040204020203" pitchFamily="34" charset="0"/>
                          <a:cs typeface="Segoe UI" panose="020B0502040204020203" pitchFamily="34" charset="0"/>
                        </a:rPr>
                        <a:t>Eric Mears</a:t>
                      </a:r>
                    </a:p>
                  </a:txBody>
                  <a:tcPr marT="13442" marB="0" anchor="ctr">
                    <a:lnL>
                      <a:noFill/>
                    </a:lnL>
                    <a:lnR>
                      <a:noFill/>
                    </a:lnR>
                    <a:lnT>
                      <a:noFill/>
                    </a:lnT>
                    <a:lnB>
                      <a:noFill/>
                    </a:lnB>
                    <a:solidFill>
                      <a:schemeClr val="bg1">
                        <a:lumMod val="95000"/>
                      </a:schemeClr>
                    </a:solidFill>
                  </a:tcPr>
                </a:tc>
                <a:tc>
                  <a:txBody>
                    <a:bodyPr/>
                    <a:lstStyle/>
                    <a:p>
                      <a:pPr algn="r" fontAlgn="b"/>
                      <a:r>
                        <a:rPr lang="en-US" sz="1200" dirty="0">
                          <a:solidFill>
                            <a:srgbClr val="000000"/>
                          </a:solidFill>
                          <a:latin typeface="Segoe UI" panose="020B0502040204020203" pitchFamily="34" charset="0"/>
                          <a:cs typeface="Segoe UI" panose="020B0502040204020203" pitchFamily="34" charset="0"/>
                        </a:rPr>
                        <a:t>utb76b916gi</a:t>
                      </a:r>
                      <a:endParaRPr lang="en-US" sz="1200" b="0" i="0" u="none" strike="noStrike" dirty="0">
                        <a:solidFill>
                          <a:srgbClr val="000000"/>
                        </a:solidFill>
                        <a:effectLst/>
                        <a:latin typeface="Segoe UI" panose="020B0502040204020203" pitchFamily="34" charset="0"/>
                        <a:cs typeface="Segoe UI" panose="020B0502040204020203" pitchFamily="34" charset="0"/>
                      </a:endParaRPr>
                    </a:p>
                  </a:txBody>
                  <a:tcPr marT="13442" marB="0" anchor="ctr">
                    <a:lnL>
                      <a:noFill/>
                    </a:lnL>
                    <a:lnR>
                      <a:noFill/>
                    </a:lnR>
                    <a:lnT>
                      <a:noFill/>
                    </a:lnT>
                    <a:lnB>
                      <a:noFill/>
                    </a:lnB>
                    <a:solidFill>
                      <a:schemeClr val="bg1">
                        <a:lumMod val="95000"/>
                      </a:schemeClr>
                    </a:solidFill>
                  </a:tcPr>
                </a:tc>
                <a:tc>
                  <a:txBody>
                    <a:bodyPr/>
                    <a:lstStyle/>
                    <a:p>
                      <a:pPr algn="r" fontAlgn="b"/>
                      <a:r>
                        <a:rPr lang="en-US" sz="1200" dirty="0">
                          <a:solidFill>
                            <a:srgbClr val="000000"/>
                          </a:solidFill>
                          <a:latin typeface="Segoe UI" panose="020B0502040204020203" pitchFamily="34" charset="0"/>
                          <a:cs typeface="Segoe UI" panose="020B0502040204020203" pitchFamily="34" charset="0"/>
                        </a:rPr>
                        <a:t>6/18/2014</a:t>
                      </a:r>
                      <a:endParaRPr lang="en-US" sz="1200" b="0" i="0" u="none" strike="noStrike" dirty="0">
                        <a:solidFill>
                          <a:srgbClr val="000000"/>
                        </a:solidFill>
                        <a:effectLst/>
                        <a:latin typeface="Segoe UI" panose="020B0502040204020203" pitchFamily="34" charset="0"/>
                        <a:cs typeface="Segoe UI" panose="020B0502040204020203" pitchFamily="34" charset="0"/>
                      </a:endParaRPr>
                    </a:p>
                  </a:txBody>
                  <a:tcPr marT="13442" marB="0" anchor="ctr">
                    <a:lnL>
                      <a:noFill/>
                    </a:lnL>
                    <a:lnR>
                      <a:noFill/>
                    </a:lnR>
                    <a:lnT>
                      <a:noFill/>
                    </a:lnT>
                    <a:lnB>
                      <a:noFill/>
                    </a:lnB>
                    <a:solidFill>
                      <a:schemeClr val="bg1">
                        <a:lumMod val="95000"/>
                      </a:schemeClr>
                    </a:solidFill>
                  </a:tcPr>
                </a:tc>
                <a:extLst>
                  <a:ext uri="{0D108BD9-81ED-4DB2-BD59-A6C34878D82A}">
                    <a16:rowId xmlns:a16="http://schemas.microsoft.com/office/drawing/2014/main" val="10009"/>
                  </a:ext>
                </a:extLst>
              </a:tr>
              <a:tr h="147892">
                <a:tc>
                  <a:txBody>
                    <a:bodyPr/>
                    <a:lstStyle/>
                    <a:p>
                      <a:pPr defTabSz="932384" fontAlgn="auto">
                        <a:spcBef>
                          <a:spcPts val="0"/>
                        </a:spcBef>
                        <a:spcAft>
                          <a:spcPts val="0"/>
                        </a:spcAft>
                      </a:pPr>
                      <a:r>
                        <a:rPr lang="en-US" sz="1200" dirty="0">
                          <a:solidFill>
                            <a:srgbClr val="000000"/>
                          </a:solidFill>
                          <a:latin typeface="Segoe UI" panose="020B0502040204020203" pitchFamily="34" charset="0"/>
                          <a:cs typeface="Segoe UI" panose="020B0502040204020203" pitchFamily="34" charset="0"/>
                        </a:rPr>
                        <a:t>Rachel</a:t>
                      </a:r>
                      <a:r>
                        <a:rPr lang="en-US" sz="1200" baseline="0" dirty="0">
                          <a:solidFill>
                            <a:srgbClr val="000000"/>
                          </a:solidFill>
                          <a:latin typeface="Segoe UI" panose="020B0502040204020203" pitchFamily="34" charset="0"/>
                          <a:cs typeface="Segoe UI" panose="020B0502040204020203" pitchFamily="34" charset="0"/>
                        </a:rPr>
                        <a:t> Hogan</a:t>
                      </a:r>
                      <a:endParaRPr lang="en-US" sz="1200" dirty="0">
                        <a:solidFill>
                          <a:srgbClr val="000000"/>
                        </a:solidFill>
                        <a:latin typeface="Segoe UI" panose="020B0502040204020203" pitchFamily="34" charset="0"/>
                        <a:cs typeface="Segoe UI" panose="020B0502040204020203" pitchFamily="34" charset="0"/>
                      </a:endParaRPr>
                    </a:p>
                  </a:txBody>
                  <a:tcPr marT="13442" marB="0" anchor="ctr">
                    <a:lnL>
                      <a:noFill/>
                    </a:lnL>
                    <a:lnR>
                      <a:noFill/>
                    </a:lnR>
                    <a:lnT>
                      <a:noFill/>
                    </a:lnT>
                    <a:lnB>
                      <a:noFill/>
                    </a:lnB>
                    <a:solidFill>
                      <a:schemeClr val="bg1">
                        <a:lumMod val="95000"/>
                      </a:schemeClr>
                    </a:solidFill>
                  </a:tcPr>
                </a:tc>
                <a:tc>
                  <a:txBody>
                    <a:bodyPr/>
                    <a:lstStyle/>
                    <a:p>
                      <a:pPr algn="r" fontAlgn="b"/>
                      <a:r>
                        <a:rPr lang="en-US" sz="1200" dirty="0">
                          <a:solidFill>
                            <a:srgbClr val="000000"/>
                          </a:solidFill>
                          <a:latin typeface="Segoe UI" panose="020B0502040204020203" pitchFamily="34" charset="0"/>
                          <a:cs typeface="Segoe UI" panose="020B0502040204020203" pitchFamily="34" charset="0"/>
                        </a:rPr>
                        <a:t>px61hi9306fj</a:t>
                      </a:r>
                      <a:endParaRPr lang="en-US" sz="1200" b="0" i="0" u="none" strike="noStrike" dirty="0">
                        <a:solidFill>
                          <a:srgbClr val="000000"/>
                        </a:solidFill>
                        <a:effectLst/>
                        <a:latin typeface="Segoe UI" panose="020B0502040204020203" pitchFamily="34" charset="0"/>
                        <a:cs typeface="Segoe UI" panose="020B0502040204020203" pitchFamily="34" charset="0"/>
                      </a:endParaRPr>
                    </a:p>
                  </a:txBody>
                  <a:tcPr marT="13442" marB="0" anchor="ctr">
                    <a:lnL>
                      <a:noFill/>
                    </a:lnL>
                    <a:lnR>
                      <a:noFill/>
                    </a:lnR>
                    <a:lnT>
                      <a:noFill/>
                    </a:lnT>
                    <a:lnB>
                      <a:noFill/>
                    </a:lnB>
                    <a:solidFill>
                      <a:schemeClr val="bg1">
                        <a:lumMod val="95000"/>
                      </a:schemeClr>
                    </a:solidFill>
                  </a:tcPr>
                </a:tc>
                <a:tc>
                  <a:txBody>
                    <a:bodyPr/>
                    <a:lstStyle/>
                    <a:p>
                      <a:pPr algn="r" fontAlgn="b"/>
                      <a:r>
                        <a:rPr lang="en-US" sz="1200" dirty="0">
                          <a:solidFill>
                            <a:srgbClr val="000000"/>
                          </a:solidFill>
                          <a:latin typeface="Segoe UI" panose="020B0502040204020203" pitchFamily="34" charset="0"/>
                          <a:cs typeface="Segoe UI" panose="020B0502040204020203" pitchFamily="34" charset="0"/>
                        </a:rPr>
                        <a:t>7/1/2014</a:t>
                      </a:r>
                      <a:endParaRPr lang="en-US" sz="1200" b="0" i="0" u="none" strike="noStrike" dirty="0">
                        <a:solidFill>
                          <a:srgbClr val="000000"/>
                        </a:solidFill>
                        <a:effectLst/>
                        <a:latin typeface="Segoe UI" panose="020B0502040204020203" pitchFamily="34" charset="0"/>
                        <a:cs typeface="Segoe UI" panose="020B0502040204020203" pitchFamily="34" charset="0"/>
                      </a:endParaRPr>
                    </a:p>
                  </a:txBody>
                  <a:tcPr marT="13442" marB="0" anchor="ctr">
                    <a:lnL>
                      <a:noFill/>
                    </a:lnL>
                    <a:lnR>
                      <a:noFill/>
                    </a:lnR>
                    <a:lnT>
                      <a:noFill/>
                    </a:lnT>
                    <a:lnB>
                      <a:noFill/>
                    </a:lnB>
                    <a:solidFill>
                      <a:schemeClr val="bg1">
                        <a:lumMod val="95000"/>
                      </a:schemeClr>
                    </a:solidFill>
                  </a:tcPr>
                </a:tc>
                <a:extLst>
                  <a:ext uri="{0D108BD9-81ED-4DB2-BD59-A6C34878D82A}">
                    <a16:rowId xmlns:a16="http://schemas.microsoft.com/office/drawing/2014/main" val="10010"/>
                  </a:ext>
                </a:extLst>
              </a:tr>
              <a:tr h="147892">
                <a:tc>
                  <a:txBody>
                    <a:bodyPr/>
                    <a:lstStyle/>
                    <a:p>
                      <a:pPr defTabSz="932384" fontAlgn="auto">
                        <a:spcBef>
                          <a:spcPts val="0"/>
                        </a:spcBef>
                        <a:spcAft>
                          <a:spcPts val="0"/>
                        </a:spcAft>
                      </a:pPr>
                      <a:r>
                        <a:rPr lang="en-US" sz="1200" dirty="0">
                          <a:solidFill>
                            <a:srgbClr val="000000"/>
                          </a:solidFill>
                          <a:latin typeface="Segoe UI" panose="020B0502040204020203" pitchFamily="34" charset="0"/>
                          <a:cs typeface="Segoe UI" panose="020B0502040204020203" pitchFamily="34" charset="0"/>
                        </a:rPr>
                        <a:t>Sam Johnson</a:t>
                      </a:r>
                    </a:p>
                  </a:txBody>
                  <a:tcPr marT="13442" marB="0" anchor="ctr">
                    <a:lnL>
                      <a:noFill/>
                    </a:lnL>
                    <a:lnR>
                      <a:noFill/>
                    </a:lnR>
                    <a:lnT>
                      <a:noFill/>
                    </a:lnT>
                    <a:lnB>
                      <a:noFill/>
                    </a:lnB>
                    <a:solidFill>
                      <a:schemeClr val="bg1">
                        <a:lumMod val="95000"/>
                      </a:schemeClr>
                    </a:solidFill>
                  </a:tcPr>
                </a:tc>
                <a:tc>
                  <a:txBody>
                    <a:bodyPr/>
                    <a:lstStyle/>
                    <a:p>
                      <a:pPr algn="r" fontAlgn="b"/>
                      <a:r>
                        <a:rPr lang="en-US" sz="1200" dirty="0">
                          <a:solidFill>
                            <a:srgbClr val="000000"/>
                          </a:solidFill>
                          <a:latin typeface="Segoe UI" panose="020B0502040204020203" pitchFamily="34" charset="0"/>
                          <a:cs typeface="Segoe UI" panose="020B0502040204020203" pitchFamily="34" charset="0"/>
                        </a:rPr>
                        <a:t>ol43bi506gd</a:t>
                      </a:r>
                      <a:endParaRPr lang="en-US" sz="1200" b="0" i="0" u="none" strike="noStrike" dirty="0">
                        <a:solidFill>
                          <a:srgbClr val="000000"/>
                        </a:solidFill>
                        <a:effectLst/>
                        <a:latin typeface="Segoe UI" panose="020B0502040204020203" pitchFamily="34" charset="0"/>
                        <a:cs typeface="Segoe UI" panose="020B0502040204020203" pitchFamily="34" charset="0"/>
                      </a:endParaRPr>
                    </a:p>
                  </a:txBody>
                  <a:tcPr marT="13442" marB="0" anchor="ctr">
                    <a:lnL>
                      <a:noFill/>
                    </a:lnL>
                    <a:lnR>
                      <a:noFill/>
                    </a:lnR>
                    <a:lnT>
                      <a:noFill/>
                    </a:lnT>
                    <a:lnB>
                      <a:noFill/>
                    </a:lnB>
                    <a:solidFill>
                      <a:schemeClr val="bg1">
                        <a:lumMod val="95000"/>
                      </a:schemeClr>
                    </a:solidFill>
                  </a:tcPr>
                </a:tc>
                <a:tc>
                  <a:txBody>
                    <a:bodyPr/>
                    <a:lstStyle/>
                    <a:p>
                      <a:pPr algn="r" fontAlgn="b"/>
                      <a:r>
                        <a:rPr lang="en-US" sz="1200" dirty="0">
                          <a:solidFill>
                            <a:srgbClr val="000000"/>
                          </a:solidFill>
                          <a:latin typeface="Segoe UI" panose="020B0502040204020203" pitchFamily="34" charset="0"/>
                          <a:cs typeface="Segoe UI" panose="020B0502040204020203" pitchFamily="34" charset="0"/>
                        </a:rPr>
                        <a:t>7/12/2014</a:t>
                      </a:r>
                      <a:endParaRPr lang="en-US" sz="1200" b="0" i="0" u="none" strike="noStrike" dirty="0">
                        <a:solidFill>
                          <a:srgbClr val="000000"/>
                        </a:solidFill>
                        <a:effectLst/>
                        <a:latin typeface="Segoe UI" panose="020B0502040204020203" pitchFamily="34" charset="0"/>
                        <a:cs typeface="Segoe UI" panose="020B0502040204020203" pitchFamily="34" charset="0"/>
                      </a:endParaRPr>
                    </a:p>
                  </a:txBody>
                  <a:tcPr marT="13442" marB="0" anchor="ctr">
                    <a:lnL>
                      <a:noFill/>
                    </a:lnL>
                    <a:lnR>
                      <a:noFill/>
                    </a:lnR>
                    <a:lnT>
                      <a:noFill/>
                    </a:lnT>
                    <a:lnB>
                      <a:noFill/>
                    </a:lnB>
                    <a:solidFill>
                      <a:schemeClr val="bg1">
                        <a:lumMod val="95000"/>
                      </a:schemeClr>
                    </a:solidFill>
                  </a:tcPr>
                </a:tc>
                <a:extLst>
                  <a:ext uri="{0D108BD9-81ED-4DB2-BD59-A6C34878D82A}">
                    <a16:rowId xmlns:a16="http://schemas.microsoft.com/office/drawing/2014/main" val="10011"/>
                  </a:ext>
                </a:extLst>
              </a:tr>
              <a:tr h="147892">
                <a:tc>
                  <a:txBody>
                    <a:bodyPr/>
                    <a:lstStyle/>
                    <a:p>
                      <a:pPr defTabSz="932384" fontAlgn="auto">
                        <a:spcBef>
                          <a:spcPts val="0"/>
                        </a:spcBef>
                        <a:spcAft>
                          <a:spcPts val="0"/>
                        </a:spcAft>
                      </a:pPr>
                      <a:r>
                        <a:rPr lang="en-US" sz="1200" dirty="0">
                          <a:solidFill>
                            <a:srgbClr val="000000"/>
                          </a:solidFill>
                          <a:latin typeface="Segoe UI" panose="020B0502040204020203" pitchFamily="34" charset="0"/>
                          <a:cs typeface="Segoe UI" panose="020B0502040204020203" pitchFamily="34" charset="0"/>
                        </a:rPr>
                        <a:t>David Simon</a:t>
                      </a:r>
                    </a:p>
                  </a:txBody>
                  <a:tcPr marT="13442" marB="0" anchor="ctr">
                    <a:lnL>
                      <a:noFill/>
                    </a:lnL>
                    <a:lnR>
                      <a:noFill/>
                    </a:lnR>
                    <a:lnT>
                      <a:noFill/>
                    </a:lnT>
                    <a:lnB>
                      <a:noFill/>
                    </a:lnB>
                    <a:solidFill>
                      <a:schemeClr val="bg1">
                        <a:lumMod val="95000"/>
                      </a:schemeClr>
                    </a:solidFill>
                  </a:tcPr>
                </a:tc>
                <a:tc>
                  <a:txBody>
                    <a:bodyPr/>
                    <a:lstStyle/>
                    <a:p>
                      <a:pPr algn="r" fontAlgn="b"/>
                      <a:r>
                        <a:rPr lang="en-US" sz="1200" dirty="0">
                          <a:solidFill>
                            <a:srgbClr val="000000"/>
                          </a:solidFill>
                          <a:latin typeface="Segoe UI" panose="020B0502040204020203" pitchFamily="34" charset="0"/>
                          <a:cs typeface="Segoe UI" panose="020B0502040204020203" pitchFamily="34" charset="0"/>
                        </a:rPr>
                        <a:t>tx83hal916fi</a:t>
                      </a:r>
                      <a:endParaRPr lang="en-US" sz="1200" b="0" i="0" u="none" strike="noStrike" dirty="0">
                        <a:solidFill>
                          <a:srgbClr val="000000"/>
                        </a:solidFill>
                        <a:effectLst/>
                        <a:latin typeface="Segoe UI" panose="020B0502040204020203" pitchFamily="34" charset="0"/>
                        <a:cs typeface="Segoe UI" panose="020B0502040204020203" pitchFamily="34" charset="0"/>
                      </a:endParaRPr>
                    </a:p>
                  </a:txBody>
                  <a:tcPr marT="13442" marB="0" anchor="ctr">
                    <a:lnL>
                      <a:noFill/>
                    </a:lnL>
                    <a:lnR>
                      <a:noFill/>
                    </a:lnR>
                    <a:lnT>
                      <a:noFill/>
                    </a:lnT>
                    <a:lnB>
                      <a:noFill/>
                    </a:lnB>
                    <a:solidFill>
                      <a:schemeClr val="bg1">
                        <a:lumMod val="95000"/>
                      </a:schemeClr>
                    </a:solidFill>
                  </a:tcPr>
                </a:tc>
                <a:tc>
                  <a:txBody>
                    <a:bodyPr/>
                    <a:lstStyle/>
                    <a:p>
                      <a:pPr algn="r" fontAlgn="b"/>
                      <a:r>
                        <a:rPr lang="en-US" sz="1200" dirty="0">
                          <a:solidFill>
                            <a:srgbClr val="000000"/>
                          </a:solidFill>
                          <a:latin typeface="Segoe UI" panose="020B0502040204020203" pitchFamily="34" charset="0"/>
                          <a:cs typeface="Segoe UI" panose="020B0502040204020203" pitchFamily="34" charset="0"/>
                        </a:rPr>
                        <a:t>7/29/2014</a:t>
                      </a:r>
                      <a:endParaRPr lang="en-US" sz="1200" b="0" i="0" u="none" strike="noStrike" dirty="0">
                        <a:solidFill>
                          <a:srgbClr val="000000"/>
                        </a:solidFill>
                        <a:effectLst/>
                        <a:latin typeface="Segoe UI" panose="020B0502040204020203" pitchFamily="34" charset="0"/>
                        <a:cs typeface="Segoe UI" panose="020B0502040204020203" pitchFamily="34" charset="0"/>
                      </a:endParaRPr>
                    </a:p>
                  </a:txBody>
                  <a:tcPr marT="13442" marB="0" anchor="ctr">
                    <a:lnL>
                      <a:noFill/>
                    </a:lnL>
                    <a:lnR>
                      <a:noFill/>
                    </a:lnR>
                    <a:lnT>
                      <a:noFill/>
                    </a:lnT>
                    <a:lnB>
                      <a:noFill/>
                    </a:lnB>
                    <a:solidFill>
                      <a:schemeClr val="bg1">
                        <a:lumMod val="95000"/>
                      </a:schemeClr>
                    </a:solidFill>
                  </a:tcPr>
                </a:tc>
                <a:extLst>
                  <a:ext uri="{0D108BD9-81ED-4DB2-BD59-A6C34878D82A}">
                    <a16:rowId xmlns:a16="http://schemas.microsoft.com/office/drawing/2014/main" val="10012"/>
                  </a:ext>
                </a:extLst>
              </a:tr>
              <a:tr h="147892">
                <a:tc>
                  <a:txBody>
                    <a:bodyPr/>
                    <a:lstStyle/>
                    <a:p>
                      <a:pPr defTabSz="932384" fontAlgn="auto">
                        <a:spcBef>
                          <a:spcPts val="0"/>
                        </a:spcBef>
                        <a:spcAft>
                          <a:spcPts val="0"/>
                        </a:spcAft>
                      </a:pPr>
                      <a:r>
                        <a:rPr lang="en-US" sz="1200" dirty="0">
                          <a:solidFill>
                            <a:srgbClr val="000000"/>
                          </a:solidFill>
                          <a:latin typeface="Segoe UI" panose="020B0502040204020203" pitchFamily="34" charset="0"/>
                          <a:cs typeface="Segoe UI" panose="020B0502040204020203" pitchFamily="34" charset="0"/>
                        </a:rPr>
                        <a:t>Michelle</a:t>
                      </a:r>
                      <a:r>
                        <a:rPr lang="en-US" sz="1200" baseline="0" dirty="0">
                          <a:solidFill>
                            <a:srgbClr val="000000"/>
                          </a:solidFill>
                          <a:latin typeface="Segoe UI" panose="020B0502040204020203" pitchFamily="34" charset="0"/>
                          <a:cs typeface="Segoe UI" panose="020B0502040204020203" pitchFamily="34" charset="0"/>
                        </a:rPr>
                        <a:t> Burns</a:t>
                      </a:r>
                      <a:endParaRPr lang="en-US" sz="1200" dirty="0">
                        <a:solidFill>
                          <a:srgbClr val="000000"/>
                        </a:solidFill>
                        <a:latin typeface="Segoe UI" panose="020B0502040204020203" pitchFamily="34" charset="0"/>
                        <a:cs typeface="Segoe UI" panose="020B0502040204020203" pitchFamily="34" charset="0"/>
                      </a:endParaRPr>
                    </a:p>
                  </a:txBody>
                  <a:tcPr marT="13442" marB="0" anchor="ctr">
                    <a:lnL>
                      <a:noFill/>
                    </a:lnL>
                    <a:lnR>
                      <a:noFill/>
                    </a:lnR>
                    <a:lnT>
                      <a:noFill/>
                    </a:lnT>
                    <a:lnB>
                      <a:noFill/>
                    </a:lnB>
                    <a:solidFill>
                      <a:schemeClr val="bg1">
                        <a:lumMod val="95000"/>
                      </a:schemeClr>
                    </a:solidFill>
                  </a:tcPr>
                </a:tc>
                <a:tc>
                  <a:txBody>
                    <a:bodyPr/>
                    <a:lstStyle/>
                    <a:p>
                      <a:pPr algn="r" fontAlgn="b"/>
                      <a:r>
                        <a:rPr lang="en-US" sz="1200" dirty="0">
                          <a:solidFill>
                            <a:srgbClr val="000000"/>
                          </a:solidFill>
                          <a:latin typeface="Segoe UI" panose="020B0502040204020203" pitchFamily="34" charset="0"/>
                          <a:cs typeface="Segoe UI" panose="020B0502040204020203" pitchFamily="34" charset="0"/>
                        </a:rPr>
                        <a:t>nb95re926gi</a:t>
                      </a:r>
                      <a:endParaRPr lang="en-US" sz="1200" b="0" i="0" u="none" strike="noStrike" dirty="0">
                        <a:solidFill>
                          <a:srgbClr val="000000"/>
                        </a:solidFill>
                        <a:effectLst/>
                        <a:latin typeface="Segoe UI" panose="020B0502040204020203" pitchFamily="34" charset="0"/>
                        <a:cs typeface="Segoe UI" panose="020B0502040204020203" pitchFamily="34" charset="0"/>
                      </a:endParaRPr>
                    </a:p>
                  </a:txBody>
                  <a:tcPr marT="13442" marB="0" anchor="ctr">
                    <a:lnL>
                      <a:noFill/>
                    </a:lnL>
                    <a:lnR>
                      <a:noFill/>
                    </a:lnR>
                    <a:lnT>
                      <a:noFill/>
                    </a:lnT>
                    <a:lnB>
                      <a:noFill/>
                    </a:lnB>
                    <a:solidFill>
                      <a:schemeClr val="bg1">
                        <a:lumMod val="95000"/>
                      </a:schemeClr>
                    </a:solidFill>
                  </a:tcPr>
                </a:tc>
                <a:tc>
                  <a:txBody>
                    <a:bodyPr/>
                    <a:lstStyle/>
                    <a:p>
                      <a:pPr algn="r" fontAlgn="b"/>
                      <a:r>
                        <a:rPr lang="en-US" sz="1200" dirty="0">
                          <a:solidFill>
                            <a:srgbClr val="000000"/>
                          </a:solidFill>
                          <a:latin typeface="Segoe UI" panose="020B0502040204020203" pitchFamily="34" charset="0"/>
                          <a:cs typeface="Segoe UI" panose="020B0502040204020203" pitchFamily="34" charset="0"/>
                        </a:rPr>
                        <a:t>8/10/2014</a:t>
                      </a:r>
                      <a:endParaRPr lang="en-US" sz="1200" b="0" i="0" u="none" strike="noStrike" dirty="0">
                        <a:solidFill>
                          <a:srgbClr val="000000"/>
                        </a:solidFill>
                        <a:effectLst/>
                        <a:latin typeface="Segoe UI" panose="020B0502040204020203" pitchFamily="34" charset="0"/>
                        <a:cs typeface="Segoe UI" panose="020B0502040204020203" pitchFamily="34" charset="0"/>
                      </a:endParaRPr>
                    </a:p>
                  </a:txBody>
                  <a:tcPr marT="13442" marB="0" anchor="ctr">
                    <a:lnL>
                      <a:noFill/>
                    </a:lnL>
                    <a:lnR>
                      <a:noFill/>
                    </a:lnR>
                    <a:lnT>
                      <a:noFill/>
                    </a:lnT>
                    <a:lnB>
                      <a:noFill/>
                    </a:lnB>
                    <a:solidFill>
                      <a:schemeClr val="bg1">
                        <a:lumMod val="95000"/>
                      </a:schemeClr>
                    </a:solidFill>
                  </a:tcPr>
                </a:tc>
                <a:extLst>
                  <a:ext uri="{0D108BD9-81ED-4DB2-BD59-A6C34878D82A}">
                    <a16:rowId xmlns:a16="http://schemas.microsoft.com/office/drawing/2014/main" val="10013"/>
                  </a:ext>
                </a:extLst>
              </a:tr>
              <a:tr h="147892">
                <a:tc>
                  <a:txBody>
                    <a:bodyPr/>
                    <a:lstStyle/>
                    <a:p>
                      <a:pPr defTabSz="932384" fontAlgn="auto">
                        <a:spcBef>
                          <a:spcPts val="0"/>
                        </a:spcBef>
                        <a:spcAft>
                          <a:spcPts val="0"/>
                        </a:spcAft>
                      </a:pPr>
                      <a:r>
                        <a:rPr lang="en-US" sz="1200" dirty="0">
                          <a:solidFill>
                            <a:srgbClr val="000000"/>
                          </a:solidFill>
                          <a:latin typeface="Segoe UI" panose="020B0502040204020203" pitchFamily="34" charset="0"/>
                          <a:cs typeface="Segoe UI" panose="020B0502040204020203" pitchFamily="34" charset="0"/>
                        </a:rPr>
                        <a:t>Reed Dean</a:t>
                      </a:r>
                    </a:p>
                  </a:txBody>
                  <a:tcPr marT="13442" marB="0" anchor="ctr">
                    <a:lnL>
                      <a:noFill/>
                    </a:lnL>
                    <a:lnR>
                      <a:noFill/>
                    </a:lnR>
                    <a:lnT>
                      <a:noFill/>
                    </a:lnT>
                    <a:lnB>
                      <a:noFill/>
                    </a:lnB>
                    <a:solidFill>
                      <a:schemeClr val="bg1">
                        <a:lumMod val="95000"/>
                      </a:schemeClr>
                    </a:solidFill>
                  </a:tcPr>
                </a:tc>
                <a:tc>
                  <a:txBody>
                    <a:bodyPr/>
                    <a:lstStyle/>
                    <a:p>
                      <a:pPr algn="r" fontAlgn="b"/>
                      <a:r>
                        <a:rPr lang="en-US" sz="1200" dirty="0">
                          <a:solidFill>
                            <a:srgbClr val="000000"/>
                          </a:solidFill>
                          <a:latin typeface="Segoe UI" panose="020B0502040204020203" pitchFamily="34" charset="0"/>
                          <a:cs typeface="Segoe UI" panose="020B0502040204020203" pitchFamily="34" charset="0"/>
                        </a:rPr>
                        <a:t>vc61ira536fe</a:t>
                      </a:r>
                      <a:endParaRPr lang="en-US" sz="1200" b="0" i="0" u="none" strike="noStrike" dirty="0">
                        <a:solidFill>
                          <a:srgbClr val="000000"/>
                        </a:solidFill>
                        <a:effectLst/>
                        <a:latin typeface="Segoe UI" panose="020B0502040204020203" pitchFamily="34" charset="0"/>
                        <a:cs typeface="Segoe UI" panose="020B0502040204020203" pitchFamily="34" charset="0"/>
                      </a:endParaRPr>
                    </a:p>
                  </a:txBody>
                  <a:tcPr marT="13442" marB="0" anchor="ctr">
                    <a:lnL>
                      <a:noFill/>
                    </a:lnL>
                    <a:lnR>
                      <a:noFill/>
                    </a:lnR>
                    <a:lnT>
                      <a:noFill/>
                    </a:lnT>
                    <a:lnB>
                      <a:noFill/>
                    </a:lnB>
                    <a:solidFill>
                      <a:schemeClr val="bg1">
                        <a:lumMod val="95000"/>
                      </a:schemeClr>
                    </a:solidFill>
                  </a:tcPr>
                </a:tc>
                <a:tc>
                  <a:txBody>
                    <a:bodyPr/>
                    <a:lstStyle/>
                    <a:p>
                      <a:pPr algn="r" fontAlgn="b"/>
                      <a:r>
                        <a:rPr lang="en-US" sz="1200" dirty="0">
                          <a:solidFill>
                            <a:srgbClr val="000000"/>
                          </a:solidFill>
                          <a:latin typeface="Segoe UI" panose="020B0502040204020203" pitchFamily="34" charset="0"/>
                          <a:cs typeface="Segoe UI" panose="020B0502040204020203" pitchFamily="34" charset="0"/>
                        </a:rPr>
                        <a:t>8/23/2014</a:t>
                      </a:r>
                      <a:endParaRPr lang="en-US" sz="1200" b="0" i="0" u="none" strike="noStrike" dirty="0">
                        <a:solidFill>
                          <a:srgbClr val="000000"/>
                        </a:solidFill>
                        <a:effectLst/>
                        <a:latin typeface="Segoe UI" panose="020B0502040204020203" pitchFamily="34" charset="0"/>
                        <a:cs typeface="Segoe UI" panose="020B0502040204020203" pitchFamily="34" charset="0"/>
                      </a:endParaRPr>
                    </a:p>
                  </a:txBody>
                  <a:tcPr marT="13442" marB="0" anchor="ctr">
                    <a:lnL>
                      <a:noFill/>
                    </a:lnL>
                    <a:lnR>
                      <a:noFill/>
                    </a:lnR>
                    <a:lnT>
                      <a:noFill/>
                    </a:lnT>
                    <a:lnB>
                      <a:noFill/>
                    </a:lnB>
                    <a:solidFill>
                      <a:schemeClr val="bg1">
                        <a:lumMod val="95000"/>
                      </a:schemeClr>
                    </a:solidFill>
                  </a:tcPr>
                </a:tc>
                <a:extLst>
                  <a:ext uri="{0D108BD9-81ED-4DB2-BD59-A6C34878D82A}">
                    <a16:rowId xmlns:a16="http://schemas.microsoft.com/office/drawing/2014/main" val="10014"/>
                  </a:ext>
                </a:extLst>
              </a:tr>
            </a:tbl>
          </a:graphicData>
        </a:graphic>
      </p:graphicFrame>
      <p:graphicFrame>
        <p:nvGraphicFramePr>
          <p:cNvPr id="3" name="Table 2"/>
          <p:cNvGraphicFramePr>
            <a:graphicFrameLocks noGrp="1"/>
          </p:cNvGraphicFramePr>
          <p:nvPr>
            <p:extLst>
              <p:ext uri="{D42A27DB-BD31-4B8C-83A1-F6EECF244321}">
                <p14:modId xmlns:p14="http://schemas.microsoft.com/office/powerpoint/2010/main" val="1654353440"/>
              </p:ext>
            </p:extLst>
          </p:nvPr>
        </p:nvGraphicFramePr>
        <p:xfrm>
          <a:off x="519213" y="4303026"/>
          <a:ext cx="3412047" cy="1603551"/>
        </p:xfrm>
        <a:graphic>
          <a:graphicData uri="http://schemas.openxmlformats.org/drawingml/2006/table">
            <a:tbl>
              <a:tblPr/>
              <a:tblGrid>
                <a:gridCol w="1367162">
                  <a:extLst>
                    <a:ext uri="{9D8B030D-6E8A-4147-A177-3AD203B41FA5}">
                      <a16:colId xmlns:a16="http://schemas.microsoft.com/office/drawing/2014/main" val="20000"/>
                    </a:ext>
                  </a:extLst>
                </a:gridCol>
                <a:gridCol w="1160728">
                  <a:extLst>
                    <a:ext uri="{9D8B030D-6E8A-4147-A177-3AD203B41FA5}">
                      <a16:colId xmlns:a16="http://schemas.microsoft.com/office/drawing/2014/main" val="20001"/>
                    </a:ext>
                  </a:extLst>
                </a:gridCol>
                <a:gridCol w="884157">
                  <a:extLst>
                    <a:ext uri="{9D8B030D-6E8A-4147-A177-3AD203B41FA5}">
                      <a16:colId xmlns:a16="http://schemas.microsoft.com/office/drawing/2014/main" val="20002"/>
                    </a:ext>
                  </a:extLst>
                </a:gridCol>
              </a:tblGrid>
              <a:tr h="337881">
                <a:tc>
                  <a:txBody>
                    <a:bodyPr/>
                    <a:lstStyle/>
                    <a:p>
                      <a:pPr algn="l" fontAlgn="b"/>
                      <a:r>
                        <a:rPr lang="en-US" sz="1400" b="0" i="0" u="none" strike="noStrike" dirty="0">
                          <a:solidFill>
                            <a:srgbClr val="FFFFFF"/>
                          </a:solidFill>
                          <a:effectLst/>
                          <a:latin typeface="Segoe UI" panose="020B0502040204020203" pitchFamily="34" charset="0"/>
                          <a:cs typeface="Segoe UI" panose="020B0502040204020203" pitchFamily="34" charset="0"/>
                        </a:rPr>
                        <a:t>Order history</a:t>
                      </a:r>
                    </a:p>
                  </a:txBody>
                  <a:tcPr marR="13442" marT="13442" marB="0" anchor="ctr">
                    <a:lnL>
                      <a:noFill/>
                    </a:lnL>
                    <a:lnR>
                      <a:noFill/>
                    </a:lnR>
                    <a:lnT>
                      <a:noFill/>
                    </a:lnT>
                    <a:lnB>
                      <a:noFill/>
                    </a:lnB>
                    <a:solidFill>
                      <a:schemeClr val="accent1">
                        <a:lumMod val="50000"/>
                      </a:schemeClr>
                    </a:solidFill>
                  </a:tcPr>
                </a:tc>
                <a:tc>
                  <a:txBody>
                    <a:bodyPr/>
                    <a:lstStyle/>
                    <a:p>
                      <a:pPr algn="l" fontAlgn="b"/>
                      <a:r>
                        <a:rPr lang="en-US" sz="1400" b="0" i="0" u="none" strike="noStrike" dirty="0">
                          <a:solidFill>
                            <a:srgbClr val="000000"/>
                          </a:solidFill>
                          <a:effectLst/>
                          <a:latin typeface="Segoe UI" panose="020B0502040204020203" pitchFamily="34" charset="0"/>
                          <a:cs typeface="Segoe UI" panose="020B0502040204020203" pitchFamily="34" charset="0"/>
                        </a:rPr>
                        <a:t> </a:t>
                      </a:r>
                    </a:p>
                  </a:txBody>
                  <a:tcPr marR="13442" marT="13442" marB="0" anchor="ctr">
                    <a:lnL>
                      <a:noFill/>
                    </a:lnL>
                    <a:lnR>
                      <a:noFill/>
                    </a:lnR>
                    <a:lnT>
                      <a:noFill/>
                    </a:lnT>
                    <a:lnB>
                      <a:noFill/>
                    </a:lnB>
                    <a:solidFill>
                      <a:schemeClr val="accent1">
                        <a:lumMod val="50000"/>
                      </a:schemeClr>
                    </a:solidFill>
                  </a:tcPr>
                </a:tc>
                <a:tc>
                  <a:txBody>
                    <a:bodyPr/>
                    <a:lstStyle/>
                    <a:p>
                      <a:pPr algn="l" fontAlgn="b"/>
                      <a:r>
                        <a:rPr lang="en-US" sz="1400" b="0" i="0" u="none" strike="noStrike" dirty="0">
                          <a:solidFill>
                            <a:srgbClr val="000000"/>
                          </a:solidFill>
                          <a:effectLst/>
                          <a:latin typeface="Segoe UI" panose="020B0502040204020203" pitchFamily="34" charset="0"/>
                          <a:cs typeface="Segoe UI" panose="020B0502040204020203" pitchFamily="34" charset="0"/>
                        </a:rPr>
                        <a:t> </a:t>
                      </a:r>
                    </a:p>
                  </a:txBody>
                  <a:tcPr marR="13442" marT="13442" marB="0" anchor="ctr">
                    <a:lnL>
                      <a:noFill/>
                    </a:lnL>
                    <a:lnR>
                      <a:noFill/>
                    </a:lnR>
                    <a:lnT>
                      <a:noFill/>
                    </a:lnT>
                    <a:lnB>
                      <a:noFill/>
                    </a:lnB>
                    <a:solidFill>
                      <a:schemeClr val="accent1">
                        <a:lumMod val="50000"/>
                      </a:schemeClr>
                    </a:solidFill>
                  </a:tcPr>
                </a:tc>
                <a:extLst>
                  <a:ext uri="{0D108BD9-81ED-4DB2-BD59-A6C34878D82A}">
                    <a16:rowId xmlns:a16="http://schemas.microsoft.com/office/drawing/2014/main" val="10000"/>
                  </a:ext>
                </a:extLst>
              </a:tr>
              <a:tr h="253134">
                <a:tc>
                  <a:txBody>
                    <a:bodyPr/>
                    <a:lstStyle/>
                    <a:p>
                      <a:pPr algn="l" fontAlgn="b"/>
                      <a:r>
                        <a:rPr lang="en-US" sz="1200" b="0" i="0" u="sng" strike="noStrike" dirty="0">
                          <a:solidFill>
                            <a:srgbClr val="000000"/>
                          </a:solidFill>
                          <a:effectLst/>
                          <a:latin typeface="Segoe UI" panose="020B0502040204020203" pitchFamily="34" charset="0"/>
                          <a:cs typeface="Segoe UI" panose="020B0502040204020203" pitchFamily="34" charset="0"/>
                        </a:rPr>
                        <a:t>Name</a:t>
                      </a:r>
                    </a:p>
                  </a:txBody>
                  <a:tcPr marR="13442" marT="13442" marB="0" anchor="ctr">
                    <a:lnL>
                      <a:noFill/>
                    </a:lnL>
                    <a:lnR>
                      <a:noFill/>
                    </a:lnR>
                    <a:lnT>
                      <a:noFill/>
                    </a:lnT>
                    <a:lnB>
                      <a:noFill/>
                    </a:lnB>
                    <a:solidFill>
                      <a:schemeClr val="bg1">
                        <a:lumMod val="95000"/>
                      </a:schemeClr>
                    </a:solidFill>
                  </a:tcPr>
                </a:tc>
                <a:tc>
                  <a:txBody>
                    <a:bodyPr/>
                    <a:lstStyle/>
                    <a:p>
                      <a:pPr algn="l" fontAlgn="b"/>
                      <a:r>
                        <a:rPr lang="en-US" sz="1200" b="0" i="0" u="none" strike="noStrike" dirty="0">
                          <a:solidFill>
                            <a:srgbClr val="000000"/>
                          </a:solidFill>
                          <a:effectLst/>
                          <a:latin typeface="Segoe UI" panose="020B0502040204020203" pitchFamily="34" charset="0"/>
                          <a:cs typeface="Segoe UI" panose="020B0502040204020203" pitchFamily="34" charset="0"/>
                        </a:rPr>
                        <a:t> </a:t>
                      </a:r>
                      <a:r>
                        <a:rPr lang="en-US" sz="1200" b="0" i="0" u="sng" strike="noStrike" dirty="0">
                          <a:solidFill>
                            <a:srgbClr val="000000"/>
                          </a:solidFill>
                          <a:effectLst/>
                          <a:latin typeface="Segoe UI" panose="020B0502040204020203" pitchFamily="34" charset="0"/>
                          <a:cs typeface="Segoe UI" panose="020B0502040204020203" pitchFamily="34" charset="0"/>
                        </a:rPr>
                        <a:t>SSN</a:t>
                      </a:r>
                    </a:p>
                  </a:txBody>
                  <a:tcPr marR="13442" marT="13442" marB="0" anchor="ctr">
                    <a:lnL>
                      <a:noFill/>
                    </a:lnL>
                    <a:lnR>
                      <a:noFill/>
                    </a:lnR>
                    <a:lnT>
                      <a:noFill/>
                    </a:lnT>
                    <a:lnB>
                      <a:noFill/>
                    </a:lnB>
                    <a:solidFill>
                      <a:schemeClr val="bg1">
                        <a:lumMod val="95000"/>
                      </a:schemeClr>
                    </a:solidFill>
                  </a:tcPr>
                </a:tc>
                <a:tc>
                  <a:txBody>
                    <a:bodyPr/>
                    <a:lstStyle/>
                    <a:p>
                      <a:pPr algn="l" fontAlgn="b"/>
                      <a:r>
                        <a:rPr lang="en-US" sz="1200" b="0" i="0" u="none" strike="noStrike" dirty="0">
                          <a:solidFill>
                            <a:srgbClr val="000000"/>
                          </a:solidFill>
                          <a:effectLst/>
                          <a:latin typeface="Segoe UI" panose="020B0502040204020203" pitchFamily="34" charset="0"/>
                          <a:cs typeface="Segoe UI" panose="020B0502040204020203" pitchFamily="34" charset="0"/>
                        </a:rPr>
                        <a:t> </a:t>
                      </a:r>
                      <a:r>
                        <a:rPr lang="en-US" sz="1200" b="0" i="0" u="sng" strike="noStrike" dirty="0">
                          <a:solidFill>
                            <a:srgbClr val="000000"/>
                          </a:solidFill>
                          <a:effectLst/>
                          <a:latin typeface="Segoe UI" panose="020B0502040204020203" pitchFamily="34" charset="0"/>
                          <a:cs typeface="Segoe UI" panose="020B0502040204020203" pitchFamily="34" charset="0"/>
                        </a:rPr>
                        <a:t>Date</a:t>
                      </a:r>
                    </a:p>
                  </a:txBody>
                  <a:tcPr marR="13442" marT="13442" marB="0" anchor="ctr">
                    <a:lnL>
                      <a:noFill/>
                    </a:lnL>
                    <a:lnR>
                      <a:noFill/>
                    </a:lnR>
                    <a:lnT>
                      <a:noFill/>
                    </a:lnT>
                    <a:lnB>
                      <a:noFill/>
                    </a:lnB>
                    <a:solidFill>
                      <a:schemeClr val="bg1">
                        <a:lumMod val="95000"/>
                      </a:schemeClr>
                    </a:solidFill>
                  </a:tcPr>
                </a:tc>
                <a:extLst>
                  <a:ext uri="{0D108BD9-81ED-4DB2-BD59-A6C34878D82A}">
                    <a16:rowId xmlns:a16="http://schemas.microsoft.com/office/drawing/2014/main" val="10001"/>
                  </a:ext>
                </a:extLst>
              </a:tr>
              <a:tr h="253134">
                <a:tc>
                  <a:txBody>
                    <a:bodyPr/>
                    <a:lstStyle/>
                    <a:p>
                      <a:pPr marL="0" marR="0" indent="0" algn="l" defTabSz="932597" rtl="0" eaLnBrk="1" fontAlgn="b" latinLnBrk="0" hangingPunct="1">
                        <a:lnSpc>
                          <a:spcPct val="100000"/>
                        </a:lnSpc>
                        <a:spcBef>
                          <a:spcPts val="0"/>
                        </a:spcBef>
                        <a:spcAft>
                          <a:spcPts val="0"/>
                        </a:spcAft>
                        <a:buClrTx/>
                        <a:buSzTx/>
                        <a:buFontTx/>
                        <a:buNone/>
                        <a:tabLst/>
                        <a:defRPr/>
                      </a:pPr>
                      <a:r>
                        <a:rPr lang="en-US" sz="1200" dirty="0">
                          <a:solidFill>
                            <a:srgbClr val="000000"/>
                          </a:solidFill>
                          <a:latin typeface="Segoe UI" panose="020B0502040204020203" pitchFamily="34" charset="0"/>
                          <a:cs typeface="Segoe UI" panose="020B0502040204020203" pitchFamily="34" charset="0"/>
                        </a:rPr>
                        <a:t>Jane Doe</a:t>
                      </a:r>
                    </a:p>
                  </a:txBody>
                  <a:tcPr marT="13442" marB="0" anchor="ctr">
                    <a:lnL>
                      <a:noFill/>
                    </a:lnL>
                    <a:lnR>
                      <a:noFill/>
                    </a:lnR>
                    <a:lnT>
                      <a:noFill/>
                    </a:lnT>
                    <a:lnB>
                      <a:noFill/>
                    </a:lnB>
                    <a:solidFill>
                      <a:schemeClr val="bg1">
                        <a:lumMod val="95000"/>
                      </a:schemeClr>
                    </a:solidFill>
                  </a:tcPr>
                </a:tc>
                <a:tc>
                  <a:txBody>
                    <a:bodyPr/>
                    <a:lstStyle/>
                    <a:p>
                      <a:pPr algn="r" fontAlgn="b"/>
                      <a:r>
                        <a:rPr lang="en-US" sz="1200" dirty="0">
                          <a:solidFill>
                            <a:srgbClr val="000000"/>
                          </a:solidFill>
                          <a:latin typeface="Segoe UI" panose="020B0502040204020203" pitchFamily="34" charset="0"/>
                          <a:cs typeface="Segoe UI" panose="020B0502040204020203" pitchFamily="34" charset="0"/>
                        </a:rPr>
                        <a:t>cm61ba906fd</a:t>
                      </a:r>
                      <a:endParaRPr lang="en-US" sz="1200" b="0" i="0" u="none" strike="noStrike" dirty="0">
                        <a:solidFill>
                          <a:srgbClr val="000000"/>
                        </a:solidFill>
                        <a:effectLst/>
                        <a:latin typeface="Segoe UI" panose="020B0502040204020203" pitchFamily="34" charset="0"/>
                        <a:cs typeface="Segoe UI" panose="020B0502040204020203" pitchFamily="34" charset="0"/>
                      </a:endParaRPr>
                    </a:p>
                  </a:txBody>
                  <a:tcPr marT="13442" marB="0" anchor="ctr">
                    <a:lnL>
                      <a:noFill/>
                    </a:lnL>
                    <a:lnR>
                      <a:noFill/>
                    </a:lnR>
                    <a:lnT>
                      <a:noFill/>
                    </a:lnT>
                    <a:lnB>
                      <a:noFill/>
                    </a:lnB>
                    <a:solidFill>
                      <a:schemeClr val="bg1">
                        <a:lumMod val="95000"/>
                      </a:schemeClr>
                    </a:solidFill>
                  </a:tcPr>
                </a:tc>
                <a:tc>
                  <a:txBody>
                    <a:bodyPr/>
                    <a:lstStyle/>
                    <a:p>
                      <a:pPr algn="r" fontAlgn="b"/>
                      <a:r>
                        <a:rPr lang="en-US" sz="1200" dirty="0">
                          <a:solidFill>
                            <a:srgbClr val="000000"/>
                          </a:solidFill>
                          <a:latin typeface="Segoe UI" panose="020B0502040204020203" pitchFamily="34" charset="0"/>
                          <a:cs typeface="Segoe UI" panose="020B0502040204020203" pitchFamily="34" charset="0"/>
                        </a:rPr>
                        <a:t>2/28/2005</a:t>
                      </a:r>
                      <a:endParaRPr lang="en-US" sz="1200" b="0" i="0" u="none" strike="noStrike" dirty="0">
                        <a:solidFill>
                          <a:srgbClr val="000000"/>
                        </a:solidFill>
                        <a:effectLst/>
                        <a:latin typeface="Segoe UI" panose="020B0502040204020203" pitchFamily="34" charset="0"/>
                        <a:cs typeface="Segoe UI" panose="020B0502040204020203" pitchFamily="34" charset="0"/>
                      </a:endParaRPr>
                    </a:p>
                  </a:txBody>
                  <a:tcPr marT="13442" marB="0" anchor="ctr">
                    <a:lnL>
                      <a:noFill/>
                    </a:lnL>
                    <a:lnR>
                      <a:noFill/>
                    </a:lnR>
                    <a:lnT>
                      <a:noFill/>
                    </a:lnT>
                    <a:lnB>
                      <a:noFill/>
                    </a:lnB>
                    <a:solidFill>
                      <a:schemeClr val="bg1">
                        <a:lumMod val="95000"/>
                      </a:schemeClr>
                    </a:solidFill>
                  </a:tcPr>
                </a:tc>
                <a:extLst>
                  <a:ext uri="{0D108BD9-81ED-4DB2-BD59-A6C34878D82A}">
                    <a16:rowId xmlns:a16="http://schemas.microsoft.com/office/drawing/2014/main" val="10002"/>
                  </a:ext>
                </a:extLst>
              </a:tr>
              <a:tr h="253134">
                <a:tc>
                  <a:txBody>
                    <a:bodyPr/>
                    <a:lstStyle/>
                    <a:p>
                      <a:pPr algn="l" defTabSz="932384" fontAlgn="auto">
                        <a:spcBef>
                          <a:spcPts val="0"/>
                        </a:spcBef>
                        <a:spcAft>
                          <a:spcPts val="0"/>
                        </a:spcAft>
                      </a:pPr>
                      <a:r>
                        <a:rPr lang="en-US" sz="1200" dirty="0">
                          <a:solidFill>
                            <a:srgbClr val="000000"/>
                          </a:solidFill>
                          <a:latin typeface="Segoe UI" panose="020B0502040204020203" pitchFamily="34" charset="0"/>
                          <a:cs typeface="Segoe UI" panose="020B0502040204020203" pitchFamily="34" charset="0"/>
                        </a:rPr>
                        <a:t>Jim Gray</a:t>
                      </a:r>
                    </a:p>
                  </a:txBody>
                  <a:tcPr marT="13442" marB="0" anchor="ctr">
                    <a:lnL>
                      <a:noFill/>
                    </a:lnL>
                    <a:lnR>
                      <a:noFill/>
                    </a:lnR>
                    <a:lnT>
                      <a:noFill/>
                    </a:lnT>
                    <a:lnB>
                      <a:noFill/>
                    </a:lnB>
                    <a:solidFill>
                      <a:schemeClr val="bg1">
                        <a:lumMod val="95000"/>
                      </a:schemeClr>
                    </a:solidFill>
                  </a:tcPr>
                </a:tc>
                <a:tc>
                  <a:txBody>
                    <a:bodyPr/>
                    <a:lstStyle/>
                    <a:p>
                      <a:pPr algn="r" fontAlgn="b"/>
                      <a:r>
                        <a:rPr lang="en-US" sz="1200" dirty="0">
                          <a:solidFill>
                            <a:srgbClr val="000000"/>
                          </a:solidFill>
                          <a:latin typeface="Segoe UI" panose="020B0502040204020203" pitchFamily="34" charset="0"/>
                          <a:cs typeface="Segoe UI" panose="020B0502040204020203" pitchFamily="34" charset="0"/>
                        </a:rPr>
                        <a:t>ox7ff654ae6d</a:t>
                      </a:r>
                      <a:endParaRPr lang="en-US" sz="1200" b="0" i="0" u="none" strike="noStrike" dirty="0">
                        <a:solidFill>
                          <a:srgbClr val="000000"/>
                        </a:solidFill>
                        <a:effectLst/>
                        <a:latin typeface="Segoe UI" panose="020B0502040204020203" pitchFamily="34" charset="0"/>
                        <a:cs typeface="Segoe UI" panose="020B0502040204020203" pitchFamily="34" charset="0"/>
                      </a:endParaRPr>
                    </a:p>
                  </a:txBody>
                  <a:tcPr marT="13442" marB="0" anchor="ctr">
                    <a:lnL>
                      <a:noFill/>
                    </a:lnL>
                    <a:lnR>
                      <a:noFill/>
                    </a:lnR>
                    <a:lnT>
                      <a:noFill/>
                    </a:lnT>
                    <a:lnB>
                      <a:noFill/>
                    </a:lnB>
                    <a:solidFill>
                      <a:schemeClr val="bg1">
                        <a:lumMod val="95000"/>
                      </a:schemeClr>
                    </a:solidFill>
                  </a:tcPr>
                </a:tc>
                <a:tc>
                  <a:txBody>
                    <a:bodyPr/>
                    <a:lstStyle/>
                    <a:p>
                      <a:pPr algn="r" fontAlgn="b"/>
                      <a:r>
                        <a:rPr lang="en-US" sz="1200" dirty="0">
                          <a:solidFill>
                            <a:srgbClr val="000000"/>
                          </a:solidFill>
                          <a:latin typeface="Segoe UI" panose="020B0502040204020203" pitchFamily="34" charset="0"/>
                          <a:cs typeface="Segoe UI" panose="020B0502040204020203" pitchFamily="34" charset="0"/>
                        </a:rPr>
                        <a:t>3/18/2005</a:t>
                      </a:r>
                      <a:endParaRPr lang="en-US" sz="1200" b="0" i="0" u="none" strike="noStrike" dirty="0">
                        <a:solidFill>
                          <a:srgbClr val="000000"/>
                        </a:solidFill>
                        <a:effectLst/>
                        <a:latin typeface="Segoe UI" panose="020B0502040204020203" pitchFamily="34" charset="0"/>
                        <a:cs typeface="Segoe UI" panose="020B0502040204020203" pitchFamily="34" charset="0"/>
                      </a:endParaRPr>
                    </a:p>
                  </a:txBody>
                  <a:tcPr marT="13442" marB="0" anchor="ctr">
                    <a:lnL>
                      <a:noFill/>
                    </a:lnL>
                    <a:lnR>
                      <a:noFill/>
                    </a:lnR>
                    <a:lnT>
                      <a:noFill/>
                    </a:lnT>
                    <a:lnB>
                      <a:noFill/>
                    </a:lnB>
                    <a:solidFill>
                      <a:schemeClr val="bg1">
                        <a:lumMod val="95000"/>
                      </a:schemeClr>
                    </a:solidFill>
                  </a:tcPr>
                </a:tc>
                <a:extLst>
                  <a:ext uri="{0D108BD9-81ED-4DB2-BD59-A6C34878D82A}">
                    <a16:rowId xmlns:a16="http://schemas.microsoft.com/office/drawing/2014/main" val="10003"/>
                  </a:ext>
                </a:extLst>
              </a:tr>
              <a:tr h="253134">
                <a:tc>
                  <a:txBody>
                    <a:bodyPr/>
                    <a:lstStyle/>
                    <a:p>
                      <a:pPr defTabSz="932384" fontAlgn="auto">
                        <a:spcBef>
                          <a:spcPts val="0"/>
                        </a:spcBef>
                        <a:spcAft>
                          <a:spcPts val="0"/>
                        </a:spcAft>
                      </a:pPr>
                      <a:r>
                        <a:rPr lang="en-US" sz="1200" dirty="0">
                          <a:solidFill>
                            <a:srgbClr val="000000"/>
                          </a:solidFill>
                          <a:latin typeface="Segoe UI" panose="020B0502040204020203" pitchFamily="34" charset="0"/>
                          <a:cs typeface="Segoe UI" panose="020B0502040204020203" pitchFamily="34" charset="0"/>
                        </a:rPr>
                        <a:t>John Smith</a:t>
                      </a:r>
                    </a:p>
                  </a:txBody>
                  <a:tcPr marT="13442" marB="0" anchor="ctr">
                    <a:lnL>
                      <a:noFill/>
                    </a:lnL>
                    <a:lnR>
                      <a:noFill/>
                    </a:lnR>
                    <a:lnT>
                      <a:noFill/>
                    </a:lnT>
                    <a:lnB>
                      <a:noFill/>
                    </a:lnB>
                    <a:solidFill>
                      <a:schemeClr val="bg1">
                        <a:lumMod val="95000"/>
                      </a:schemeClr>
                    </a:solidFill>
                  </a:tcPr>
                </a:tc>
                <a:tc>
                  <a:txBody>
                    <a:bodyPr/>
                    <a:lstStyle/>
                    <a:p>
                      <a:pPr marL="0" marR="0" lvl="0" indent="0" algn="r" defTabSz="932384"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Segoe UI" panose="020B0502040204020203" pitchFamily="34" charset="0"/>
                          <a:ea typeface="+mn-ea"/>
                          <a:cs typeface="Segoe UI" panose="020B0502040204020203" pitchFamily="34" charset="0"/>
                        </a:rPr>
                        <a:t>i2y36cg776rg</a:t>
                      </a:r>
                    </a:p>
                  </a:txBody>
                  <a:tcPr marT="13442" marB="0" anchor="ctr">
                    <a:lnL>
                      <a:noFill/>
                    </a:lnL>
                    <a:lnR>
                      <a:noFill/>
                    </a:lnR>
                    <a:lnT>
                      <a:noFill/>
                    </a:lnT>
                    <a:lnB>
                      <a:noFill/>
                    </a:lnB>
                    <a:solidFill>
                      <a:schemeClr val="bg1">
                        <a:lumMod val="95000"/>
                      </a:schemeClr>
                    </a:solidFill>
                  </a:tcPr>
                </a:tc>
                <a:tc>
                  <a:txBody>
                    <a:bodyPr/>
                    <a:lstStyle/>
                    <a:p>
                      <a:pPr algn="r" fontAlgn="b"/>
                      <a:r>
                        <a:rPr lang="en-US" sz="1200" dirty="0">
                          <a:solidFill>
                            <a:srgbClr val="000000"/>
                          </a:solidFill>
                          <a:latin typeface="Segoe UI" panose="020B0502040204020203" pitchFamily="34" charset="0"/>
                          <a:cs typeface="Segoe UI" panose="020B0502040204020203" pitchFamily="34" charset="0"/>
                        </a:rPr>
                        <a:t>4/10/2005</a:t>
                      </a:r>
                      <a:endParaRPr lang="en-US" sz="1200" b="0" i="0" u="none" strike="noStrike" dirty="0">
                        <a:solidFill>
                          <a:srgbClr val="000000"/>
                        </a:solidFill>
                        <a:effectLst/>
                        <a:latin typeface="Segoe UI" panose="020B0502040204020203" pitchFamily="34" charset="0"/>
                        <a:cs typeface="Segoe UI" panose="020B0502040204020203" pitchFamily="34" charset="0"/>
                      </a:endParaRPr>
                    </a:p>
                  </a:txBody>
                  <a:tcPr marT="13442" marB="0" anchor="ctr">
                    <a:lnL>
                      <a:noFill/>
                    </a:lnL>
                    <a:lnR>
                      <a:noFill/>
                    </a:lnR>
                    <a:lnT>
                      <a:noFill/>
                    </a:lnT>
                    <a:lnB>
                      <a:noFill/>
                    </a:lnB>
                    <a:solidFill>
                      <a:schemeClr val="bg1">
                        <a:lumMod val="95000"/>
                      </a:schemeClr>
                    </a:solidFill>
                  </a:tcPr>
                </a:tc>
                <a:extLst>
                  <a:ext uri="{0D108BD9-81ED-4DB2-BD59-A6C34878D82A}">
                    <a16:rowId xmlns:a16="http://schemas.microsoft.com/office/drawing/2014/main" val="10004"/>
                  </a:ext>
                </a:extLst>
              </a:tr>
              <a:tr h="253134">
                <a:tc>
                  <a:txBody>
                    <a:bodyPr/>
                    <a:lstStyle/>
                    <a:p>
                      <a:pPr defTabSz="932384" fontAlgn="auto">
                        <a:spcBef>
                          <a:spcPts val="0"/>
                        </a:spcBef>
                        <a:spcAft>
                          <a:spcPts val="0"/>
                        </a:spcAft>
                      </a:pPr>
                      <a:r>
                        <a:rPr lang="en-US" sz="1200" dirty="0">
                          <a:solidFill>
                            <a:srgbClr val="000000"/>
                          </a:solidFill>
                          <a:latin typeface="Segoe UI" panose="020B0502040204020203" pitchFamily="34" charset="0"/>
                          <a:cs typeface="Segoe UI" panose="020B0502040204020203" pitchFamily="34" charset="0"/>
                        </a:rPr>
                        <a:t>Bill Brown</a:t>
                      </a:r>
                    </a:p>
                  </a:txBody>
                  <a:tcPr marT="13442" marB="0" anchor="ctr">
                    <a:lnL>
                      <a:noFill/>
                    </a:lnL>
                    <a:lnR>
                      <a:noFill/>
                    </a:lnR>
                    <a:lnT>
                      <a:noFill/>
                    </a:lnT>
                    <a:lnB>
                      <a:noFill/>
                    </a:lnB>
                    <a:solidFill>
                      <a:schemeClr val="bg1">
                        <a:lumMod val="95000"/>
                      </a:schemeClr>
                    </a:solidFill>
                  </a:tcPr>
                </a:tc>
                <a:tc>
                  <a:txBody>
                    <a:bodyPr/>
                    <a:lstStyle/>
                    <a:p>
                      <a:pPr algn="r" fontAlgn="b"/>
                      <a:r>
                        <a:rPr lang="en-US" sz="1200" dirty="0">
                          <a:solidFill>
                            <a:srgbClr val="000000"/>
                          </a:solidFill>
                          <a:latin typeface="Segoe UI" panose="020B0502040204020203" pitchFamily="34" charset="0"/>
                          <a:cs typeface="Segoe UI" panose="020B0502040204020203" pitchFamily="34" charset="0"/>
                        </a:rPr>
                        <a:t>nx290pldo90l</a:t>
                      </a:r>
                      <a:endParaRPr lang="en-US" sz="1200" b="0" i="0" u="none" strike="noStrike" dirty="0">
                        <a:solidFill>
                          <a:srgbClr val="000000"/>
                        </a:solidFill>
                        <a:effectLst/>
                        <a:latin typeface="Segoe UI" panose="020B0502040204020203" pitchFamily="34" charset="0"/>
                        <a:cs typeface="Segoe UI" panose="020B0502040204020203" pitchFamily="34" charset="0"/>
                      </a:endParaRPr>
                    </a:p>
                  </a:txBody>
                  <a:tcPr marT="13442" marB="0" anchor="ctr">
                    <a:lnL>
                      <a:noFill/>
                    </a:lnL>
                    <a:lnR>
                      <a:noFill/>
                    </a:lnR>
                    <a:lnT>
                      <a:noFill/>
                    </a:lnT>
                    <a:lnB>
                      <a:noFill/>
                    </a:lnB>
                    <a:solidFill>
                      <a:schemeClr val="bg1">
                        <a:lumMod val="95000"/>
                      </a:schemeClr>
                    </a:solidFill>
                  </a:tcPr>
                </a:tc>
                <a:tc>
                  <a:txBody>
                    <a:bodyPr/>
                    <a:lstStyle/>
                    <a:p>
                      <a:pPr algn="r" fontAlgn="b"/>
                      <a:r>
                        <a:rPr lang="en-US" sz="1200" dirty="0">
                          <a:solidFill>
                            <a:srgbClr val="000000"/>
                          </a:solidFill>
                          <a:latin typeface="Segoe UI" panose="020B0502040204020203" pitchFamily="34" charset="0"/>
                          <a:cs typeface="Segoe UI" panose="020B0502040204020203" pitchFamily="34" charset="0"/>
                        </a:rPr>
                        <a:t>4/27/2005</a:t>
                      </a:r>
                      <a:endParaRPr lang="en-US" sz="1200" b="0" i="0" u="none" strike="noStrike" dirty="0">
                        <a:solidFill>
                          <a:srgbClr val="000000"/>
                        </a:solidFill>
                        <a:effectLst/>
                        <a:latin typeface="Segoe UI" panose="020B0502040204020203" pitchFamily="34" charset="0"/>
                        <a:cs typeface="Segoe UI" panose="020B0502040204020203" pitchFamily="34" charset="0"/>
                      </a:endParaRPr>
                    </a:p>
                  </a:txBody>
                  <a:tcPr marT="13442" marB="0" anchor="ctr">
                    <a:lnL>
                      <a:noFill/>
                    </a:lnL>
                    <a:lnR>
                      <a:noFill/>
                    </a:lnR>
                    <a:lnT>
                      <a:noFill/>
                    </a:lnT>
                    <a:lnB>
                      <a:noFill/>
                    </a:lnB>
                    <a:solidFill>
                      <a:schemeClr val="bg1">
                        <a:lumMod val="95000"/>
                      </a:schemeClr>
                    </a:solidFill>
                  </a:tcPr>
                </a:tc>
                <a:extLst>
                  <a:ext uri="{0D108BD9-81ED-4DB2-BD59-A6C34878D82A}">
                    <a16:rowId xmlns:a16="http://schemas.microsoft.com/office/drawing/2014/main" val="10005"/>
                  </a:ext>
                </a:extLst>
              </a:tr>
            </a:tbl>
          </a:graphicData>
        </a:graphic>
      </p:graphicFrame>
      <p:grpSp>
        <p:nvGrpSpPr>
          <p:cNvPr id="4" name="Group 3"/>
          <p:cNvGrpSpPr/>
          <p:nvPr/>
        </p:nvGrpSpPr>
        <p:grpSpPr>
          <a:xfrm>
            <a:off x="2011932" y="4303024"/>
            <a:ext cx="2152528" cy="1873394"/>
            <a:chOff x="1119622" y="4287112"/>
            <a:chExt cx="2152528" cy="1873394"/>
          </a:xfrm>
        </p:grpSpPr>
        <p:sp>
          <p:nvSpPr>
            <p:cNvPr id="5" name="Right Triangle 4"/>
            <p:cNvSpPr/>
            <p:nvPr/>
          </p:nvSpPr>
          <p:spPr>
            <a:xfrm rot="5400000">
              <a:off x="2892621" y="4648762"/>
              <a:ext cx="379529" cy="379529"/>
            </a:xfrm>
            <a:prstGeom prst="rtTriangl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grpSp>
          <p:nvGrpSpPr>
            <p:cNvPr id="6" name="Group 5"/>
            <p:cNvGrpSpPr/>
            <p:nvPr/>
          </p:nvGrpSpPr>
          <p:grpSpPr>
            <a:xfrm>
              <a:off x="1119622" y="4287112"/>
              <a:ext cx="1920240" cy="1873394"/>
              <a:chOff x="3563690" y="4472143"/>
              <a:chExt cx="1920240" cy="1873394"/>
            </a:xfrm>
          </p:grpSpPr>
          <p:sp>
            <p:nvSpPr>
              <p:cNvPr id="7" name="Rectangle 6"/>
              <p:cNvSpPr/>
              <p:nvPr/>
            </p:nvSpPr>
            <p:spPr>
              <a:xfrm>
                <a:off x="3563690" y="4527408"/>
                <a:ext cx="1920240" cy="1549792"/>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prstClr val="black"/>
                  </a:solidFill>
                  <a:cs typeface="Segoe UI" panose="020B0502040204020203" pitchFamily="34" charset="0"/>
                </a:endParaRPr>
              </a:p>
            </p:txBody>
          </p:sp>
          <p:sp>
            <p:nvSpPr>
              <p:cNvPr id="8" name="Rectangle 7"/>
              <p:cNvSpPr/>
              <p:nvPr/>
            </p:nvSpPr>
            <p:spPr>
              <a:xfrm>
                <a:off x="3689901" y="4963278"/>
                <a:ext cx="241014" cy="241014"/>
              </a:xfrm>
              <a:prstGeom prst="rect">
                <a:avLst/>
              </a:prstGeom>
              <a:solidFill>
                <a:schemeClr val="bg1">
                  <a:lumMod val="85000"/>
                </a:schemeClr>
              </a:solidFill>
              <a:ln>
                <a:solidFill>
                  <a:schemeClr val="accent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9" name="Rectangle 8"/>
              <p:cNvSpPr/>
              <p:nvPr/>
            </p:nvSpPr>
            <p:spPr>
              <a:xfrm>
                <a:off x="3689901" y="5306790"/>
                <a:ext cx="241014" cy="241014"/>
              </a:xfrm>
              <a:prstGeom prst="rect">
                <a:avLst/>
              </a:prstGeom>
              <a:solidFill>
                <a:schemeClr val="bg1">
                  <a:lumMod val="85000"/>
                </a:schemeClr>
              </a:solidFill>
              <a:ln>
                <a:solidFill>
                  <a:schemeClr val="accent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10" name="Rectangle 9"/>
              <p:cNvSpPr/>
              <p:nvPr/>
            </p:nvSpPr>
            <p:spPr>
              <a:xfrm>
                <a:off x="3689901" y="5664417"/>
                <a:ext cx="241014" cy="241014"/>
              </a:xfrm>
              <a:prstGeom prst="rect">
                <a:avLst/>
              </a:prstGeom>
              <a:solidFill>
                <a:schemeClr val="bg1">
                  <a:lumMod val="85000"/>
                </a:schemeClr>
              </a:solidFill>
              <a:ln>
                <a:solidFill>
                  <a:schemeClr val="accent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11" name="TextBox 10"/>
              <p:cNvSpPr txBox="1"/>
              <p:nvPr/>
            </p:nvSpPr>
            <p:spPr>
              <a:xfrm>
                <a:off x="3909097" y="4960542"/>
                <a:ext cx="1192314" cy="1384995"/>
              </a:xfrm>
              <a:prstGeom prst="rect">
                <a:avLst/>
              </a:prstGeom>
              <a:noFill/>
            </p:spPr>
            <p:txBody>
              <a:bodyPr wrap="none" rtlCol="0">
                <a:spAutoFit/>
              </a:bodyPr>
              <a:lstStyle/>
              <a:p>
                <a:pPr algn="ctr"/>
                <a:r>
                  <a:rPr lang="en-US" sz="1200" dirty="0">
                    <a:solidFill>
                      <a:srgbClr val="5B9BD5">
                        <a:lumMod val="50000"/>
                      </a:srgbClr>
                    </a:solidFill>
                    <a:cs typeface="Segoe UI" panose="020B0502040204020203" pitchFamily="34" charset="0"/>
                  </a:rPr>
                  <a:t>Customer data</a:t>
                </a:r>
              </a:p>
              <a:p>
                <a:pPr algn="ctr"/>
                <a:endParaRPr lang="en-US" sz="1200" dirty="0">
                  <a:solidFill>
                    <a:srgbClr val="5B9BD5">
                      <a:lumMod val="50000"/>
                    </a:srgbClr>
                  </a:solidFill>
                  <a:cs typeface="Segoe UI" panose="020B0502040204020203" pitchFamily="34" charset="0"/>
                </a:endParaRPr>
              </a:p>
              <a:p>
                <a:r>
                  <a:rPr lang="en-US" sz="1200" dirty="0">
                    <a:solidFill>
                      <a:srgbClr val="5B9BD5">
                        <a:lumMod val="50000"/>
                      </a:srgbClr>
                    </a:solidFill>
                    <a:cs typeface="Segoe UI" panose="020B0502040204020203" pitchFamily="34" charset="0"/>
                  </a:rPr>
                  <a:t>Product data</a:t>
                </a:r>
              </a:p>
              <a:p>
                <a:endParaRPr lang="en-US" sz="1200" dirty="0">
                  <a:solidFill>
                    <a:srgbClr val="5B9BD5">
                      <a:lumMod val="50000"/>
                    </a:srgbClr>
                  </a:solidFill>
                  <a:cs typeface="Segoe UI" panose="020B0502040204020203" pitchFamily="34" charset="0"/>
                </a:endParaRPr>
              </a:p>
              <a:p>
                <a:r>
                  <a:rPr lang="en-US" sz="1200" dirty="0">
                    <a:solidFill>
                      <a:srgbClr val="5B9BD5">
                        <a:lumMod val="50000"/>
                      </a:srgbClr>
                    </a:solidFill>
                    <a:cs typeface="Segoe UI" panose="020B0502040204020203" pitchFamily="34" charset="0"/>
                  </a:rPr>
                  <a:t>Order History</a:t>
                </a:r>
              </a:p>
              <a:p>
                <a:endParaRPr lang="en-US" dirty="0">
                  <a:solidFill>
                    <a:srgbClr val="5B9BD5">
                      <a:lumMod val="50000"/>
                    </a:srgbClr>
                  </a:solidFill>
                </a:endParaRPr>
              </a:p>
            </p:txBody>
          </p:sp>
          <p:sp>
            <p:nvSpPr>
              <p:cNvPr id="12" name="Rectangle 11"/>
              <p:cNvSpPr/>
              <p:nvPr/>
            </p:nvSpPr>
            <p:spPr>
              <a:xfrm>
                <a:off x="3563690" y="4472143"/>
                <a:ext cx="1920240" cy="361649"/>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1400" dirty="0">
                    <a:solidFill>
                      <a:prstClr val="white"/>
                    </a:solidFill>
                    <a:cs typeface="Segoe UI" panose="020B0502040204020203" pitchFamily="34" charset="0"/>
                  </a:rPr>
                  <a:t>Stretch to cloud</a:t>
                </a:r>
              </a:p>
            </p:txBody>
          </p:sp>
        </p:grpSp>
      </p:grpSp>
      <p:sp>
        <p:nvSpPr>
          <p:cNvPr id="13" name="Freeform 12"/>
          <p:cNvSpPr>
            <a:spLocks/>
          </p:cNvSpPr>
          <p:nvPr/>
        </p:nvSpPr>
        <p:spPr bwMode="auto">
          <a:xfrm>
            <a:off x="4775115" y="1110356"/>
            <a:ext cx="2578965" cy="1584737"/>
          </a:xfrm>
          <a:custGeom>
            <a:avLst/>
            <a:gdLst>
              <a:gd name="T0" fmla="*/ 860 w 994"/>
              <a:gd name="T1" fmla="*/ 342 h 610"/>
              <a:gd name="T2" fmla="*/ 858 w 994"/>
              <a:gd name="T3" fmla="*/ 342 h 610"/>
              <a:gd name="T4" fmla="*/ 860 w 994"/>
              <a:gd name="T5" fmla="*/ 305 h 610"/>
              <a:gd name="T6" fmla="*/ 555 w 994"/>
              <a:gd name="T7" fmla="*/ 0 h 610"/>
              <a:gd name="T8" fmla="*/ 272 w 994"/>
              <a:gd name="T9" fmla="*/ 193 h 610"/>
              <a:gd name="T10" fmla="*/ 212 w 994"/>
              <a:gd name="T11" fmla="*/ 185 h 610"/>
              <a:gd name="T12" fmla="*/ 0 w 994"/>
              <a:gd name="T13" fmla="*/ 397 h 610"/>
              <a:gd name="T14" fmla="*/ 212 w 994"/>
              <a:gd name="T15" fmla="*/ 610 h 610"/>
              <a:gd name="T16" fmla="*/ 860 w 994"/>
              <a:gd name="T17" fmla="*/ 610 h 610"/>
              <a:gd name="T18" fmla="*/ 994 w 994"/>
              <a:gd name="T19" fmla="*/ 476 h 610"/>
              <a:gd name="T20" fmla="*/ 860 w 994"/>
              <a:gd name="T21" fmla="*/ 342 h 6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94" h="610">
                <a:moveTo>
                  <a:pt x="860" y="342"/>
                </a:moveTo>
                <a:cubicBezTo>
                  <a:pt x="859" y="342"/>
                  <a:pt x="858" y="342"/>
                  <a:pt x="858" y="342"/>
                </a:cubicBezTo>
                <a:cubicBezTo>
                  <a:pt x="859" y="330"/>
                  <a:pt x="860" y="318"/>
                  <a:pt x="860" y="305"/>
                </a:cubicBezTo>
                <a:cubicBezTo>
                  <a:pt x="860" y="137"/>
                  <a:pt x="723" y="0"/>
                  <a:pt x="555" y="0"/>
                </a:cubicBezTo>
                <a:cubicBezTo>
                  <a:pt x="426" y="0"/>
                  <a:pt x="316" y="80"/>
                  <a:pt x="272" y="193"/>
                </a:cubicBezTo>
                <a:cubicBezTo>
                  <a:pt x="253" y="188"/>
                  <a:pt x="233" y="185"/>
                  <a:pt x="212" y="185"/>
                </a:cubicBezTo>
                <a:cubicBezTo>
                  <a:pt x="95" y="185"/>
                  <a:pt x="0" y="280"/>
                  <a:pt x="0" y="397"/>
                </a:cubicBezTo>
                <a:cubicBezTo>
                  <a:pt x="0" y="515"/>
                  <a:pt x="95" y="610"/>
                  <a:pt x="212" y="610"/>
                </a:cubicBezTo>
                <a:cubicBezTo>
                  <a:pt x="860" y="610"/>
                  <a:pt x="860" y="610"/>
                  <a:pt x="860" y="610"/>
                </a:cubicBezTo>
                <a:cubicBezTo>
                  <a:pt x="934" y="610"/>
                  <a:pt x="994" y="550"/>
                  <a:pt x="994" y="476"/>
                </a:cubicBezTo>
                <a:cubicBezTo>
                  <a:pt x="994" y="402"/>
                  <a:pt x="934" y="342"/>
                  <a:pt x="860" y="342"/>
                </a:cubicBezTo>
                <a:close/>
              </a:path>
            </a:pathLst>
          </a:custGeom>
          <a:solidFill>
            <a:srgbClr val="C3E2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14" tIns="45706" rIns="91414" bIns="45706" numCol="1" anchor="t" anchorCtr="0" compatLnSpc="1">
            <a:prstTxWarp prst="textNoShape">
              <a:avLst/>
            </a:prstTxWarp>
          </a:bodyPr>
          <a:lstStyle>
            <a:defPPr>
              <a:defRPr lang="en-US"/>
            </a:defPPr>
            <a:lvl1pPr algn="l" defTabSz="931863" rtl="0" fontAlgn="base">
              <a:spcBef>
                <a:spcPct val="0"/>
              </a:spcBef>
              <a:spcAft>
                <a:spcPct val="0"/>
              </a:spcAft>
              <a:defRPr sz="2400" kern="1200">
                <a:solidFill>
                  <a:schemeClr val="tx1"/>
                </a:solidFill>
                <a:latin typeface="Segoe UI" charset="0"/>
                <a:ea typeface="MS PGothic" charset="0"/>
                <a:cs typeface="MS PGothic" charset="0"/>
              </a:defRPr>
            </a:lvl1pPr>
            <a:lvl2pPr marL="465138" indent="-7938" algn="l" defTabSz="931863" rtl="0" fontAlgn="base">
              <a:spcBef>
                <a:spcPct val="0"/>
              </a:spcBef>
              <a:spcAft>
                <a:spcPct val="0"/>
              </a:spcAft>
              <a:defRPr sz="2400" kern="1200">
                <a:solidFill>
                  <a:schemeClr val="tx1"/>
                </a:solidFill>
                <a:latin typeface="Segoe UI" charset="0"/>
                <a:ea typeface="MS PGothic" charset="0"/>
                <a:cs typeface="MS PGothic" charset="0"/>
              </a:defRPr>
            </a:lvl2pPr>
            <a:lvl3pPr marL="931863" indent="-17463" algn="l" defTabSz="931863" rtl="0" fontAlgn="base">
              <a:spcBef>
                <a:spcPct val="0"/>
              </a:spcBef>
              <a:spcAft>
                <a:spcPct val="0"/>
              </a:spcAft>
              <a:defRPr sz="2400" kern="1200">
                <a:solidFill>
                  <a:schemeClr val="tx1"/>
                </a:solidFill>
                <a:latin typeface="Segoe UI" charset="0"/>
                <a:ea typeface="MS PGothic" charset="0"/>
                <a:cs typeface="MS PGothic" charset="0"/>
              </a:defRPr>
            </a:lvl3pPr>
            <a:lvl4pPr marL="1398588" indent="-26988" algn="l" defTabSz="931863" rtl="0" fontAlgn="base">
              <a:spcBef>
                <a:spcPct val="0"/>
              </a:spcBef>
              <a:spcAft>
                <a:spcPct val="0"/>
              </a:spcAft>
              <a:defRPr sz="2400" kern="1200">
                <a:solidFill>
                  <a:schemeClr val="tx1"/>
                </a:solidFill>
                <a:latin typeface="Segoe UI" charset="0"/>
                <a:ea typeface="MS PGothic" charset="0"/>
                <a:cs typeface="MS PGothic" charset="0"/>
              </a:defRPr>
            </a:lvl4pPr>
            <a:lvl5pPr marL="1865313" indent="-36513" algn="l" defTabSz="931863" rtl="0" fontAlgn="base">
              <a:spcBef>
                <a:spcPct val="0"/>
              </a:spcBef>
              <a:spcAft>
                <a:spcPct val="0"/>
              </a:spcAft>
              <a:defRPr sz="2400" kern="1200">
                <a:solidFill>
                  <a:schemeClr val="tx1"/>
                </a:solidFill>
                <a:latin typeface="Segoe UI" charset="0"/>
                <a:ea typeface="MS PGothic" charset="0"/>
                <a:cs typeface="MS PGothic" charset="0"/>
              </a:defRPr>
            </a:lvl5pPr>
            <a:lvl6pPr marL="2286000" algn="l" defTabSz="457200" rtl="0" eaLnBrk="1" latinLnBrk="0" hangingPunct="1">
              <a:defRPr sz="2400" kern="1200">
                <a:solidFill>
                  <a:schemeClr val="tx1"/>
                </a:solidFill>
                <a:latin typeface="Segoe UI" charset="0"/>
                <a:ea typeface="MS PGothic" charset="0"/>
                <a:cs typeface="MS PGothic" charset="0"/>
              </a:defRPr>
            </a:lvl6pPr>
            <a:lvl7pPr marL="2743200" algn="l" defTabSz="457200" rtl="0" eaLnBrk="1" latinLnBrk="0" hangingPunct="1">
              <a:defRPr sz="2400" kern="1200">
                <a:solidFill>
                  <a:schemeClr val="tx1"/>
                </a:solidFill>
                <a:latin typeface="Segoe UI" charset="0"/>
                <a:ea typeface="MS PGothic" charset="0"/>
                <a:cs typeface="MS PGothic" charset="0"/>
              </a:defRPr>
            </a:lvl7pPr>
            <a:lvl8pPr marL="3200400" algn="l" defTabSz="457200" rtl="0" eaLnBrk="1" latinLnBrk="0" hangingPunct="1">
              <a:defRPr sz="2400" kern="1200">
                <a:solidFill>
                  <a:schemeClr val="tx1"/>
                </a:solidFill>
                <a:latin typeface="Segoe UI" charset="0"/>
                <a:ea typeface="MS PGothic" charset="0"/>
                <a:cs typeface="MS PGothic" charset="0"/>
              </a:defRPr>
            </a:lvl8pPr>
            <a:lvl9pPr marL="3657600" algn="l" defTabSz="457200" rtl="0" eaLnBrk="1" latinLnBrk="0" hangingPunct="1">
              <a:defRPr sz="2400" kern="1200">
                <a:solidFill>
                  <a:schemeClr val="tx1"/>
                </a:solidFill>
                <a:latin typeface="Segoe UI" charset="0"/>
                <a:ea typeface="MS PGothic" charset="0"/>
                <a:cs typeface="MS PGothic" charset="0"/>
              </a:defRPr>
            </a:lvl9pPr>
          </a:lstStyle>
          <a:p>
            <a:endParaRPr lang="en-US" sz="1198" dirty="0">
              <a:solidFill>
                <a:srgbClr val="000000"/>
              </a:solidFill>
            </a:endParaRPr>
          </a:p>
        </p:txBody>
      </p:sp>
      <p:sp>
        <p:nvSpPr>
          <p:cNvPr id="14" name="Title 3"/>
          <p:cNvSpPr txBox="1">
            <a:spLocks/>
          </p:cNvSpPr>
          <p:nvPr/>
        </p:nvSpPr>
        <p:spPr>
          <a:xfrm>
            <a:off x="5859376" y="1406336"/>
            <a:ext cx="12159548" cy="946279"/>
          </a:xfrm>
          <a:prstGeom prst="rect">
            <a:avLst/>
          </a:prstGeom>
        </p:spPr>
        <p:txBody>
          <a:bodyPr>
            <a:normAutofit fontScale="97500"/>
          </a:bodyPr>
          <a:lstStyle>
            <a:lvl1pPr algn="l" defTabSz="932742" rtl="0" eaLnBrk="1" latinLnBrk="0" hangingPunct="1">
              <a:lnSpc>
                <a:spcPct val="90000"/>
              </a:lnSpc>
              <a:spcBef>
                <a:spcPct val="0"/>
              </a:spcBef>
              <a:buNone/>
              <a:defRPr lang="en-US" sz="5400" b="0" kern="1200" cap="none" spc="-102" baseline="0" dirty="0" smtClean="0">
                <a:ln w="3175">
                  <a:noFill/>
                </a:ln>
                <a:gradFill>
                  <a:gsLst>
                    <a:gs pos="1250">
                      <a:schemeClr val="tx1"/>
                    </a:gs>
                    <a:gs pos="100000">
                      <a:schemeClr val="tx1"/>
                    </a:gs>
                  </a:gsLst>
                  <a:lin ang="5400000" scaled="0"/>
                </a:gradFill>
                <a:effectLst/>
                <a:latin typeface="+mj-lt"/>
                <a:ea typeface="+mn-ea"/>
                <a:cs typeface="Segoe UI" pitchFamily="34" charset="0"/>
              </a:defRPr>
            </a:lvl1pPr>
          </a:lstStyle>
          <a:p>
            <a:endParaRPr sz="3598" dirty="0">
              <a:solidFill>
                <a:srgbClr val="D83B01"/>
              </a:solidFill>
              <a:cs typeface="Segoe UI Light" panose="020B0502040204020203" pitchFamily="34" charset="0"/>
            </a:endParaRPr>
          </a:p>
        </p:txBody>
      </p:sp>
      <p:sp>
        <p:nvSpPr>
          <p:cNvPr id="15" name="Rectangle 14"/>
          <p:cNvSpPr/>
          <p:nvPr/>
        </p:nvSpPr>
        <p:spPr bwMode="auto">
          <a:xfrm>
            <a:off x="7943658" y="1931035"/>
            <a:ext cx="4254086" cy="4185733"/>
          </a:xfrm>
          <a:prstGeom prst="rect">
            <a:avLst/>
          </a:prstGeom>
          <a:no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45706" rIns="0" bIns="45706" numCol="1" spcCol="0" rtlCol="0" fromWordArt="0" anchor="t" anchorCtr="0" forceAA="0" compatLnSpc="1">
            <a:prstTxWarp prst="textNoShape">
              <a:avLst/>
            </a:prstTxWarp>
            <a:spAutoFit/>
          </a:bodyPr>
          <a:lstStyle/>
          <a:p>
            <a:pPr defTabSz="931776">
              <a:spcBef>
                <a:spcPts val="1198"/>
              </a:spcBef>
            </a:pPr>
            <a:r>
              <a:rPr lang="en-US" sz="2800" dirty="0">
                <a:ln>
                  <a:solidFill>
                    <a:srgbClr val="FFFFFF">
                      <a:alpha val="0"/>
                    </a:srgbClr>
                  </a:solidFill>
                </a:ln>
                <a:solidFill>
                  <a:srgbClr val="0072C6"/>
                </a:solidFill>
                <a:latin typeface="Segoe UI Semilight" panose="020B0402040204020203" pitchFamily="34" charset="0"/>
                <a:ea typeface="Segoe UI" pitchFamily="34" charset="0"/>
                <a:cs typeface="Segoe UI Semilight" panose="020B0402040204020203" pitchFamily="34" charset="0"/>
              </a:rPr>
              <a:t>Capability</a:t>
            </a:r>
          </a:p>
          <a:p>
            <a:pPr defTabSz="931776">
              <a:spcBef>
                <a:spcPts val="600"/>
              </a:spcBef>
            </a:pPr>
            <a:r>
              <a:rPr lang="en-US" sz="2000" dirty="0">
                <a:ln>
                  <a:solidFill>
                    <a:srgbClr val="FFFFFF">
                      <a:alpha val="0"/>
                    </a:srgbClr>
                  </a:solidFill>
                </a:ln>
                <a:solidFill>
                  <a:srgbClr val="44546A"/>
                </a:solidFill>
                <a:ea typeface="Segoe UI" panose="020B0502040204020203" pitchFamily="34" charset="0"/>
                <a:cs typeface="Segoe UI" panose="020B0502040204020203" pitchFamily="34" charset="0"/>
              </a:rPr>
              <a:t>Stretch cold database tables from </a:t>
            </a:r>
            <a:br>
              <a:rPr lang="en-US" sz="2000" dirty="0">
                <a:ln>
                  <a:solidFill>
                    <a:srgbClr val="FFFFFF">
                      <a:alpha val="0"/>
                    </a:srgbClr>
                  </a:solidFill>
                </a:ln>
                <a:solidFill>
                  <a:srgbClr val="44546A"/>
                </a:solidFill>
                <a:ea typeface="Segoe UI" panose="020B0502040204020203" pitchFamily="34" charset="0"/>
                <a:cs typeface="Segoe UI" panose="020B0502040204020203" pitchFamily="34" charset="0"/>
              </a:rPr>
            </a:br>
            <a:r>
              <a:rPr lang="en-US" sz="2000" dirty="0">
                <a:ln>
                  <a:solidFill>
                    <a:srgbClr val="FFFFFF">
                      <a:alpha val="0"/>
                    </a:srgbClr>
                  </a:solidFill>
                </a:ln>
                <a:solidFill>
                  <a:srgbClr val="44546A"/>
                </a:solidFill>
                <a:ea typeface="Segoe UI" panose="020B0502040204020203" pitchFamily="34" charset="0"/>
                <a:cs typeface="Segoe UI" panose="020B0502040204020203" pitchFamily="34" charset="0"/>
              </a:rPr>
              <a:t>on-premises SQL Server databases to Azure with remote query processing</a:t>
            </a:r>
          </a:p>
          <a:p>
            <a:pPr defTabSz="931776">
              <a:spcBef>
                <a:spcPts val="1198"/>
              </a:spcBef>
            </a:pPr>
            <a:r>
              <a:rPr lang="en-US" sz="2800" dirty="0">
                <a:ln>
                  <a:solidFill>
                    <a:srgbClr val="FFFFFF">
                      <a:alpha val="0"/>
                    </a:srgbClr>
                  </a:solidFill>
                </a:ln>
                <a:solidFill>
                  <a:srgbClr val="0072C6"/>
                </a:solidFill>
                <a:latin typeface="Segoe UI Semilight" panose="020B0402040204020203" pitchFamily="34" charset="0"/>
                <a:ea typeface="Segoe UI" pitchFamily="34" charset="0"/>
                <a:cs typeface="Segoe UI Semilight" panose="020B0402040204020203" pitchFamily="34" charset="0"/>
              </a:rPr>
              <a:t>Benefits</a:t>
            </a:r>
          </a:p>
          <a:p>
            <a:pPr marL="403070" indent="-349116" defTabSz="931776">
              <a:spcAft>
                <a:spcPts val="600"/>
              </a:spcAft>
              <a:buClr>
                <a:srgbClr val="0072C6"/>
              </a:buClr>
              <a:buFont typeface="Wingdings 3" panose="05040102010807070707" pitchFamily="18" charset="2"/>
              <a:buChar char="Æ"/>
            </a:pPr>
            <a:r>
              <a:rPr lang="en-US" sz="2000" dirty="0">
                <a:ln>
                  <a:solidFill>
                    <a:srgbClr val="FFFFFF">
                      <a:alpha val="0"/>
                    </a:srgbClr>
                  </a:solidFill>
                </a:ln>
                <a:solidFill>
                  <a:srgbClr val="44546A"/>
                </a:solidFill>
                <a:ea typeface="Segoe UI" pitchFamily="34" charset="0"/>
                <a:cs typeface="Segoe UI" panose="020B0502040204020203" pitchFamily="34" charset="0"/>
              </a:rPr>
              <a:t>Cost-effective historical data</a:t>
            </a:r>
          </a:p>
          <a:p>
            <a:pPr marL="403070" indent="-349116" defTabSz="931776">
              <a:spcAft>
                <a:spcPts val="600"/>
              </a:spcAft>
              <a:buClr>
                <a:srgbClr val="0072C6"/>
              </a:buClr>
              <a:buFont typeface="Wingdings 3" panose="05040102010807070707" pitchFamily="18" charset="2"/>
              <a:buChar char="Æ"/>
            </a:pPr>
            <a:r>
              <a:rPr lang="en-US" sz="2000" dirty="0">
                <a:ln>
                  <a:solidFill>
                    <a:srgbClr val="FFFFFF">
                      <a:alpha val="0"/>
                    </a:srgbClr>
                  </a:solidFill>
                </a:ln>
                <a:solidFill>
                  <a:srgbClr val="44546A"/>
                </a:solidFill>
                <a:ea typeface="Segoe UI" pitchFamily="34" charset="0"/>
                <a:cs typeface="Segoe UI" panose="020B0502040204020203" pitchFamily="34" charset="0"/>
              </a:rPr>
              <a:t>Entire table is online and remains queryable from on-premises apps</a:t>
            </a:r>
          </a:p>
          <a:p>
            <a:pPr marL="403070" indent="-349116" defTabSz="931776">
              <a:spcAft>
                <a:spcPts val="600"/>
              </a:spcAft>
              <a:buClr>
                <a:srgbClr val="0072C6"/>
              </a:buClr>
              <a:buFont typeface="Wingdings 3" panose="05040102010807070707" pitchFamily="18" charset="2"/>
              <a:buChar char="Æ"/>
            </a:pPr>
            <a:r>
              <a:rPr lang="en-US" sz="2000" dirty="0">
                <a:ln>
                  <a:solidFill>
                    <a:srgbClr val="FFFFFF">
                      <a:alpha val="0"/>
                    </a:srgbClr>
                  </a:solidFill>
                </a:ln>
                <a:solidFill>
                  <a:srgbClr val="44546A"/>
                </a:solidFill>
                <a:ea typeface="Segoe UI" pitchFamily="34" charset="0"/>
                <a:cs typeface="Segoe UI" panose="020B0502040204020203" pitchFamily="34" charset="0"/>
              </a:rPr>
              <a:t>Transparent to applications</a:t>
            </a:r>
          </a:p>
          <a:p>
            <a:pPr marL="403070" indent="-349116" defTabSz="931776">
              <a:spcAft>
                <a:spcPts val="600"/>
              </a:spcAft>
              <a:buClr>
                <a:srgbClr val="0072C6"/>
              </a:buClr>
              <a:buFont typeface="Wingdings 3" panose="05040102010807070707" pitchFamily="18" charset="2"/>
              <a:buChar char="Æ"/>
            </a:pPr>
            <a:r>
              <a:rPr lang="en-US" sz="2000" dirty="0">
                <a:ln>
                  <a:solidFill>
                    <a:srgbClr val="FFFFFF">
                      <a:alpha val="0"/>
                    </a:srgbClr>
                  </a:solidFill>
                </a:ln>
                <a:solidFill>
                  <a:srgbClr val="44546A"/>
                </a:solidFill>
                <a:ea typeface="Segoe UI" pitchFamily="34" charset="0"/>
                <a:cs typeface="Segoe UI" panose="020B0502040204020203" pitchFamily="34" charset="0"/>
              </a:rPr>
              <a:t>Supports Always Encrypted and</a:t>
            </a:r>
            <a:r>
              <a:rPr lang="en-US" sz="2000" b="1" dirty="0">
                <a:ln>
                  <a:solidFill>
                    <a:srgbClr val="FFFFFF">
                      <a:alpha val="0"/>
                    </a:srgbClr>
                  </a:solidFill>
                </a:ln>
                <a:solidFill>
                  <a:srgbClr val="5B9BD5">
                    <a:lumMod val="75000"/>
                  </a:srgbClr>
                </a:solidFill>
                <a:ea typeface="Segoe UI" panose="020B0502040204020203" pitchFamily="34" charset="0"/>
                <a:cs typeface="Segoe UI" panose="020B0502040204020203" pitchFamily="34" charset="0"/>
              </a:rPr>
              <a:t> </a:t>
            </a:r>
            <a:br>
              <a:rPr lang="en-US" sz="2000" b="1" dirty="0">
                <a:ln>
                  <a:solidFill>
                    <a:srgbClr val="FFFFFF">
                      <a:alpha val="0"/>
                    </a:srgbClr>
                  </a:solidFill>
                </a:ln>
                <a:solidFill>
                  <a:srgbClr val="5B9BD5">
                    <a:lumMod val="75000"/>
                  </a:srgbClr>
                </a:solidFill>
                <a:ea typeface="Segoe UI" panose="020B0502040204020203" pitchFamily="34" charset="0"/>
                <a:cs typeface="Segoe UI" panose="020B0502040204020203" pitchFamily="34" charset="0"/>
              </a:rPr>
            </a:br>
            <a:r>
              <a:rPr lang="en-US" sz="2000" dirty="0">
                <a:ln>
                  <a:solidFill>
                    <a:srgbClr val="FFFFFF">
                      <a:alpha val="0"/>
                    </a:srgbClr>
                  </a:solidFill>
                </a:ln>
                <a:solidFill>
                  <a:srgbClr val="44546A"/>
                </a:solidFill>
                <a:ea typeface="Segoe UI" panose="020B0502040204020203" pitchFamily="34" charset="0"/>
                <a:cs typeface="Segoe UI" panose="020B0502040204020203" pitchFamily="34" charset="0"/>
              </a:rPr>
              <a:t>row-level security</a:t>
            </a:r>
            <a:endParaRPr lang="en-US" sz="2000" b="1" dirty="0">
              <a:ln>
                <a:solidFill>
                  <a:srgbClr val="FFFFFF">
                    <a:alpha val="0"/>
                  </a:srgbClr>
                </a:solidFill>
              </a:ln>
              <a:solidFill>
                <a:srgbClr val="5B9BD5">
                  <a:lumMod val="75000"/>
                </a:srgbClr>
              </a:solidFill>
              <a:ea typeface="Segoe UI" panose="020B0502040204020203" pitchFamily="34" charset="0"/>
              <a:cs typeface="Segoe UI" panose="020B0502040204020203" pitchFamily="34" charset="0"/>
            </a:endParaRPr>
          </a:p>
        </p:txBody>
      </p:sp>
      <p:grpSp>
        <p:nvGrpSpPr>
          <p:cNvPr id="17" name="Group 16"/>
          <p:cNvGrpSpPr>
            <a:grpSpLocks noChangeAspect="1"/>
          </p:cNvGrpSpPr>
          <p:nvPr/>
        </p:nvGrpSpPr>
        <p:grpSpPr>
          <a:xfrm>
            <a:off x="4227362" y="4413084"/>
            <a:ext cx="914400" cy="1187440"/>
            <a:chOff x="1545413" y="5096400"/>
            <a:chExt cx="822960" cy="1068695"/>
          </a:xfrm>
        </p:grpSpPr>
        <p:sp>
          <p:nvSpPr>
            <p:cNvPr id="18" name="Rectangle 17"/>
            <p:cNvSpPr/>
            <p:nvPr/>
          </p:nvSpPr>
          <p:spPr bwMode="auto">
            <a:xfrm>
              <a:off x="1557008" y="5172501"/>
              <a:ext cx="790012" cy="907577"/>
            </a:xfrm>
            <a:prstGeom prst="rect">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indent="-342900" algn="ctr" defTabSz="932472">
                <a:lnSpc>
                  <a:spcPct val="90000"/>
                </a:lnSpc>
                <a:buFont typeface="Wingdings 3" panose="05040102010807070707" pitchFamily="18" charset="2"/>
                <a:buChar char="Æ"/>
              </a:pPr>
              <a:endParaRPr lang="en-US" sz="2000" b="1" dirty="0">
                <a:solidFill>
                  <a:srgbClr val="C00000"/>
                </a:solidFill>
                <a:latin typeface="Calibri Light" panose="020F0302020204030204"/>
                <a:ea typeface="Segoe UI" pitchFamily="34" charset="0"/>
                <a:cs typeface="Segoe UI" pitchFamily="34" charset="0"/>
              </a:endParaRPr>
            </a:p>
          </p:txBody>
        </p:sp>
        <p:grpSp>
          <p:nvGrpSpPr>
            <p:cNvPr id="19" name="Group 18"/>
            <p:cNvGrpSpPr/>
            <p:nvPr/>
          </p:nvGrpSpPr>
          <p:grpSpPr>
            <a:xfrm>
              <a:off x="1545413" y="5096400"/>
              <a:ext cx="822960" cy="1068695"/>
              <a:chOff x="862365" y="2464581"/>
              <a:chExt cx="822960" cy="1068695"/>
            </a:xfrm>
          </p:grpSpPr>
          <p:sp>
            <p:nvSpPr>
              <p:cNvPr id="20" name="Oval 19"/>
              <p:cNvSpPr>
                <a:spLocks noChangeArrowheads="1"/>
              </p:cNvSpPr>
              <p:nvPr/>
            </p:nvSpPr>
            <p:spPr bwMode="auto">
              <a:xfrm>
                <a:off x="876444" y="2464581"/>
                <a:ext cx="794803" cy="151025"/>
              </a:xfrm>
              <a:prstGeom prst="ellipse">
                <a:avLst/>
              </a:prstGeom>
              <a:solidFill>
                <a:schemeClr val="accent2">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pPr defTabSz="932597">
                  <a:defRPr/>
                </a:pPr>
                <a:endParaRPr lang="en-US" kern="0" dirty="0">
                  <a:solidFill>
                    <a:srgbClr val="C00000"/>
                  </a:solidFill>
                </a:endParaRPr>
              </a:p>
            </p:txBody>
          </p:sp>
          <p:sp>
            <p:nvSpPr>
              <p:cNvPr id="21" name="Freeform 123"/>
              <p:cNvSpPr>
                <a:spLocks noEditPoints="1"/>
              </p:cNvSpPr>
              <p:nvPr/>
            </p:nvSpPr>
            <p:spPr bwMode="auto">
              <a:xfrm>
                <a:off x="862365" y="2569533"/>
                <a:ext cx="822960" cy="963743"/>
              </a:xfrm>
              <a:custGeom>
                <a:avLst/>
                <a:gdLst>
                  <a:gd name="T0" fmla="*/ 480 w 480"/>
                  <a:gd name="T1" fmla="*/ 135 h 562"/>
                  <a:gd name="T2" fmla="*/ 480 w 480"/>
                  <a:gd name="T3" fmla="*/ 0 h 562"/>
                  <a:gd name="T4" fmla="*/ 240 w 480"/>
                  <a:gd name="T5" fmla="*/ 43 h 562"/>
                  <a:gd name="T6" fmla="*/ 0 w 480"/>
                  <a:gd name="T7" fmla="*/ 0 h 562"/>
                  <a:gd name="T8" fmla="*/ 0 w 480"/>
                  <a:gd name="T9" fmla="*/ 135 h 562"/>
                  <a:gd name="T10" fmla="*/ 15 w 480"/>
                  <a:gd name="T11" fmla="*/ 153 h 562"/>
                  <a:gd name="T12" fmla="*/ 0 w 480"/>
                  <a:gd name="T13" fmla="*/ 170 h 562"/>
                  <a:gd name="T14" fmla="*/ 0 w 480"/>
                  <a:gd name="T15" fmla="*/ 322 h 562"/>
                  <a:gd name="T16" fmla="*/ 15 w 480"/>
                  <a:gd name="T17" fmla="*/ 340 h 562"/>
                  <a:gd name="T18" fmla="*/ 0 w 480"/>
                  <a:gd name="T19" fmla="*/ 358 h 562"/>
                  <a:gd name="T20" fmla="*/ 0 w 480"/>
                  <a:gd name="T21" fmla="*/ 510 h 562"/>
                  <a:gd name="T22" fmla="*/ 240 w 480"/>
                  <a:gd name="T23" fmla="*/ 562 h 562"/>
                  <a:gd name="T24" fmla="*/ 480 w 480"/>
                  <a:gd name="T25" fmla="*/ 510 h 562"/>
                  <a:gd name="T26" fmla="*/ 480 w 480"/>
                  <a:gd name="T27" fmla="*/ 358 h 562"/>
                  <a:gd name="T28" fmla="*/ 466 w 480"/>
                  <a:gd name="T29" fmla="*/ 340 h 562"/>
                  <a:gd name="T30" fmla="*/ 480 w 480"/>
                  <a:gd name="T31" fmla="*/ 322 h 562"/>
                  <a:gd name="T32" fmla="*/ 480 w 480"/>
                  <a:gd name="T33" fmla="*/ 170 h 562"/>
                  <a:gd name="T34" fmla="*/ 466 w 480"/>
                  <a:gd name="T35" fmla="*/ 153 h 562"/>
                  <a:gd name="T36" fmla="*/ 480 w 480"/>
                  <a:gd name="T37" fmla="*/ 135 h 562"/>
                  <a:gd name="T38" fmla="*/ 458 w 480"/>
                  <a:gd name="T39" fmla="*/ 352 h 562"/>
                  <a:gd name="T40" fmla="*/ 240 w 480"/>
                  <a:gd name="T41" fmla="*/ 380 h 562"/>
                  <a:gd name="T42" fmla="*/ 23 w 480"/>
                  <a:gd name="T43" fmla="*/ 352 h 562"/>
                  <a:gd name="T44" fmla="*/ 23 w 480"/>
                  <a:gd name="T45" fmla="*/ 333 h 562"/>
                  <a:gd name="T46" fmla="*/ 240 w 480"/>
                  <a:gd name="T47" fmla="*/ 361 h 562"/>
                  <a:gd name="T48" fmla="*/ 458 w 480"/>
                  <a:gd name="T49" fmla="*/ 333 h 562"/>
                  <a:gd name="T50" fmla="*/ 458 w 480"/>
                  <a:gd name="T51" fmla="*/ 352 h 562"/>
                  <a:gd name="T52" fmla="*/ 458 w 480"/>
                  <a:gd name="T53" fmla="*/ 166 h 562"/>
                  <a:gd name="T54" fmla="*/ 240 w 480"/>
                  <a:gd name="T55" fmla="*/ 195 h 562"/>
                  <a:gd name="T56" fmla="*/ 23 w 480"/>
                  <a:gd name="T57" fmla="*/ 166 h 562"/>
                  <a:gd name="T58" fmla="*/ 23 w 480"/>
                  <a:gd name="T59" fmla="*/ 147 h 562"/>
                  <a:gd name="T60" fmla="*/ 240 w 480"/>
                  <a:gd name="T61" fmla="*/ 176 h 562"/>
                  <a:gd name="T62" fmla="*/ 458 w 480"/>
                  <a:gd name="T63" fmla="*/ 147 h 562"/>
                  <a:gd name="T64" fmla="*/ 458 w 480"/>
                  <a:gd name="T65" fmla="*/ 166 h 5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80" h="562">
                    <a:moveTo>
                      <a:pt x="480" y="135"/>
                    </a:moveTo>
                    <a:cubicBezTo>
                      <a:pt x="480" y="0"/>
                      <a:pt x="480" y="0"/>
                      <a:pt x="480" y="0"/>
                    </a:cubicBezTo>
                    <a:cubicBezTo>
                      <a:pt x="448" y="31"/>
                      <a:pt x="326" y="43"/>
                      <a:pt x="240" y="43"/>
                    </a:cubicBezTo>
                    <a:cubicBezTo>
                      <a:pt x="154" y="43"/>
                      <a:pt x="32" y="31"/>
                      <a:pt x="0" y="0"/>
                    </a:cubicBezTo>
                    <a:cubicBezTo>
                      <a:pt x="0" y="135"/>
                      <a:pt x="0" y="135"/>
                      <a:pt x="0" y="135"/>
                    </a:cubicBezTo>
                    <a:cubicBezTo>
                      <a:pt x="0" y="141"/>
                      <a:pt x="5" y="147"/>
                      <a:pt x="15" y="153"/>
                    </a:cubicBezTo>
                    <a:cubicBezTo>
                      <a:pt x="5" y="158"/>
                      <a:pt x="0" y="164"/>
                      <a:pt x="0" y="170"/>
                    </a:cubicBezTo>
                    <a:cubicBezTo>
                      <a:pt x="0" y="322"/>
                      <a:pt x="0" y="322"/>
                      <a:pt x="0" y="322"/>
                    </a:cubicBezTo>
                    <a:cubicBezTo>
                      <a:pt x="0" y="329"/>
                      <a:pt x="5" y="335"/>
                      <a:pt x="15" y="340"/>
                    </a:cubicBezTo>
                    <a:cubicBezTo>
                      <a:pt x="5" y="346"/>
                      <a:pt x="0" y="351"/>
                      <a:pt x="0" y="358"/>
                    </a:cubicBezTo>
                    <a:cubicBezTo>
                      <a:pt x="0" y="510"/>
                      <a:pt x="0" y="510"/>
                      <a:pt x="0" y="510"/>
                    </a:cubicBezTo>
                    <a:cubicBezTo>
                      <a:pt x="0" y="538"/>
                      <a:pt x="108" y="562"/>
                      <a:pt x="240" y="562"/>
                    </a:cubicBezTo>
                    <a:cubicBezTo>
                      <a:pt x="373" y="562"/>
                      <a:pt x="480" y="538"/>
                      <a:pt x="480" y="510"/>
                    </a:cubicBezTo>
                    <a:cubicBezTo>
                      <a:pt x="480" y="358"/>
                      <a:pt x="480" y="358"/>
                      <a:pt x="480" y="358"/>
                    </a:cubicBezTo>
                    <a:cubicBezTo>
                      <a:pt x="480" y="351"/>
                      <a:pt x="475" y="346"/>
                      <a:pt x="466" y="340"/>
                    </a:cubicBezTo>
                    <a:cubicBezTo>
                      <a:pt x="475" y="335"/>
                      <a:pt x="480" y="329"/>
                      <a:pt x="480" y="322"/>
                    </a:cubicBezTo>
                    <a:cubicBezTo>
                      <a:pt x="480" y="170"/>
                      <a:pt x="480" y="170"/>
                      <a:pt x="480" y="170"/>
                    </a:cubicBezTo>
                    <a:cubicBezTo>
                      <a:pt x="480" y="164"/>
                      <a:pt x="475" y="158"/>
                      <a:pt x="466" y="153"/>
                    </a:cubicBezTo>
                    <a:cubicBezTo>
                      <a:pt x="475" y="147"/>
                      <a:pt x="480" y="141"/>
                      <a:pt x="480" y="135"/>
                    </a:cubicBezTo>
                    <a:close/>
                    <a:moveTo>
                      <a:pt x="458" y="352"/>
                    </a:moveTo>
                    <a:cubicBezTo>
                      <a:pt x="458" y="368"/>
                      <a:pt x="361" y="380"/>
                      <a:pt x="240" y="380"/>
                    </a:cubicBezTo>
                    <a:cubicBezTo>
                      <a:pt x="120" y="380"/>
                      <a:pt x="23" y="368"/>
                      <a:pt x="23" y="352"/>
                    </a:cubicBezTo>
                    <a:cubicBezTo>
                      <a:pt x="23" y="333"/>
                      <a:pt x="23" y="333"/>
                      <a:pt x="23" y="333"/>
                    </a:cubicBezTo>
                    <a:cubicBezTo>
                      <a:pt x="23" y="349"/>
                      <a:pt x="120" y="361"/>
                      <a:pt x="240" y="361"/>
                    </a:cubicBezTo>
                    <a:cubicBezTo>
                      <a:pt x="361" y="361"/>
                      <a:pt x="458" y="349"/>
                      <a:pt x="458" y="333"/>
                    </a:cubicBezTo>
                    <a:lnTo>
                      <a:pt x="458" y="352"/>
                    </a:lnTo>
                    <a:close/>
                    <a:moveTo>
                      <a:pt x="458" y="166"/>
                    </a:moveTo>
                    <a:cubicBezTo>
                      <a:pt x="458" y="182"/>
                      <a:pt x="361" y="195"/>
                      <a:pt x="240" y="195"/>
                    </a:cubicBezTo>
                    <a:cubicBezTo>
                      <a:pt x="120" y="195"/>
                      <a:pt x="23" y="182"/>
                      <a:pt x="23" y="166"/>
                    </a:cubicBezTo>
                    <a:cubicBezTo>
                      <a:pt x="23" y="147"/>
                      <a:pt x="23" y="147"/>
                      <a:pt x="23" y="147"/>
                    </a:cubicBezTo>
                    <a:cubicBezTo>
                      <a:pt x="23" y="163"/>
                      <a:pt x="120" y="176"/>
                      <a:pt x="240" y="176"/>
                    </a:cubicBezTo>
                    <a:cubicBezTo>
                      <a:pt x="361" y="176"/>
                      <a:pt x="458" y="163"/>
                      <a:pt x="458" y="147"/>
                    </a:cubicBezTo>
                    <a:lnTo>
                      <a:pt x="458" y="166"/>
                    </a:lnTo>
                    <a:close/>
                  </a:path>
                </a:pathLst>
              </a:custGeom>
              <a:solidFill>
                <a:srgbClr val="C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pPr defTabSz="932597">
                  <a:defRPr/>
                </a:pPr>
                <a:endParaRPr lang="en-US" kern="0" dirty="0">
                  <a:solidFill>
                    <a:srgbClr val="C00000"/>
                  </a:solidFill>
                </a:endParaRPr>
              </a:p>
            </p:txBody>
          </p:sp>
        </p:grpSp>
      </p:grpSp>
      <p:sp>
        <p:nvSpPr>
          <p:cNvPr id="22" name="Rectangle 21"/>
          <p:cNvSpPr/>
          <p:nvPr/>
        </p:nvSpPr>
        <p:spPr>
          <a:xfrm>
            <a:off x="4021047" y="5615508"/>
            <a:ext cx="1327030" cy="369332"/>
          </a:xfrm>
          <a:prstGeom prst="rect">
            <a:avLst/>
          </a:prstGeom>
        </p:spPr>
        <p:txBody>
          <a:bodyPr wrap="none">
            <a:spAutoFit/>
          </a:bodyPr>
          <a:lstStyle/>
          <a:p>
            <a:pPr defTabSz="931684"/>
            <a:r>
              <a:rPr lang="en-US" dirty="0">
                <a:ln>
                  <a:solidFill>
                    <a:srgbClr val="FFFFFF">
                      <a:alpha val="0"/>
                    </a:srgbClr>
                  </a:solidFill>
                </a:ln>
                <a:solidFill>
                  <a:srgbClr val="C00000"/>
                </a:solidFill>
                <a:latin typeface="Segoe UI Semibold" panose="020B0702040204020203" pitchFamily="34" charset="0"/>
                <a:cs typeface="Segoe UI Semibold" panose="020B0702040204020203" pitchFamily="34" charset="0"/>
              </a:rPr>
              <a:t>SQL Server</a:t>
            </a:r>
          </a:p>
        </p:txBody>
      </p:sp>
      <p:grpSp>
        <p:nvGrpSpPr>
          <p:cNvPr id="23" name="Group 22"/>
          <p:cNvGrpSpPr>
            <a:grpSpLocks noChangeAspect="1"/>
          </p:cNvGrpSpPr>
          <p:nvPr/>
        </p:nvGrpSpPr>
        <p:grpSpPr>
          <a:xfrm>
            <a:off x="4227362" y="1626281"/>
            <a:ext cx="914401" cy="1187440"/>
            <a:chOff x="1615697" y="5096400"/>
            <a:chExt cx="822960" cy="1068695"/>
          </a:xfrm>
        </p:grpSpPr>
        <p:sp>
          <p:nvSpPr>
            <p:cNvPr id="24" name="Rectangle 23"/>
            <p:cNvSpPr/>
            <p:nvPr/>
          </p:nvSpPr>
          <p:spPr bwMode="auto">
            <a:xfrm>
              <a:off x="1632171" y="5172501"/>
              <a:ext cx="790012" cy="907577"/>
            </a:xfrm>
            <a:prstGeom prst="rect">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indent="-342900" algn="ctr" defTabSz="932472">
                <a:lnSpc>
                  <a:spcPct val="90000"/>
                </a:lnSpc>
                <a:buFont typeface="Wingdings 3" panose="05040102010807070707" pitchFamily="18" charset="2"/>
                <a:buChar char="Æ"/>
              </a:pPr>
              <a:endParaRPr lang="en-US" sz="2000" b="1" dirty="0">
                <a:solidFill>
                  <a:prstClr val="white"/>
                </a:solidFill>
                <a:latin typeface="Calibri Light" panose="020F0302020204030204"/>
                <a:ea typeface="Segoe UI" pitchFamily="34" charset="0"/>
                <a:cs typeface="Segoe UI" pitchFamily="34" charset="0"/>
              </a:endParaRPr>
            </a:p>
          </p:txBody>
        </p:sp>
        <p:grpSp>
          <p:nvGrpSpPr>
            <p:cNvPr id="25" name="Group 24"/>
            <p:cNvGrpSpPr/>
            <p:nvPr/>
          </p:nvGrpSpPr>
          <p:grpSpPr>
            <a:xfrm>
              <a:off x="1615697" y="5096400"/>
              <a:ext cx="822960" cy="1068695"/>
              <a:chOff x="932649" y="2464581"/>
              <a:chExt cx="822960" cy="1068695"/>
            </a:xfrm>
          </p:grpSpPr>
          <p:sp>
            <p:nvSpPr>
              <p:cNvPr id="26" name="Oval 25"/>
              <p:cNvSpPr>
                <a:spLocks noChangeArrowheads="1"/>
              </p:cNvSpPr>
              <p:nvPr/>
            </p:nvSpPr>
            <p:spPr bwMode="auto">
              <a:xfrm>
                <a:off x="946728" y="2464581"/>
                <a:ext cx="794803" cy="151025"/>
              </a:xfrm>
              <a:prstGeom prst="ellipse">
                <a:avLst/>
              </a:prstGeom>
              <a:solidFill>
                <a:schemeClr val="accent1">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pPr defTabSz="932597">
                  <a:defRPr/>
                </a:pPr>
                <a:endParaRPr lang="en-US" kern="0" dirty="0">
                  <a:solidFill>
                    <a:srgbClr val="FFFFFF"/>
                  </a:solidFill>
                </a:endParaRPr>
              </a:p>
            </p:txBody>
          </p:sp>
          <p:sp>
            <p:nvSpPr>
              <p:cNvPr id="27" name="Freeform 123"/>
              <p:cNvSpPr>
                <a:spLocks noEditPoints="1"/>
              </p:cNvSpPr>
              <p:nvPr/>
            </p:nvSpPr>
            <p:spPr bwMode="auto">
              <a:xfrm>
                <a:off x="932649" y="2569533"/>
                <a:ext cx="822960" cy="963743"/>
              </a:xfrm>
              <a:custGeom>
                <a:avLst/>
                <a:gdLst>
                  <a:gd name="T0" fmla="*/ 480 w 480"/>
                  <a:gd name="T1" fmla="*/ 135 h 562"/>
                  <a:gd name="T2" fmla="*/ 480 w 480"/>
                  <a:gd name="T3" fmla="*/ 0 h 562"/>
                  <a:gd name="T4" fmla="*/ 240 w 480"/>
                  <a:gd name="T5" fmla="*/ 43 h 562"/>
                  <a:gd name="T6" fmla="*/ 0 w 480"/>
                  <a:gd name="T7" fmla="*/ 0 h 562"/>
                  <a:gd name="T8" fmla="*/ 0 w 480"/>
                  <a:gd name="T9" fmla="*/ 135 h 562"/>
                  <a:gd name="T10" fmla="*/ 15 w 480"/>
                  <a:gd name="T11" fmla="*/ 153 h 562"/>
                  <a:gd name="T12" fmla="*/ 0 w 480"/>
                  <a:gd name="T13" fmla="*/ 170 h 562"/>
                  <a:gd name="T14" fmla="*/ 0 w 480"/>
                  <a:gd name="T15" fmla="*/ 322 h 562"/>
                  <a:gd name="T16" fmla="*/ 15 w 480"/>
                  <a:gd name="T17" fmla="*/ 340 h 562"/>
                  <a:gd name="T18" fmla="*/ 0 w 480"/>
                  <a:gd name="T19" fmla="*/ 358 h 562"/>
                  <a:gd name="T20" fmla="*/ 0 w 480"/>
                  <a:gd name="T21" fmla="*/ 510 h 562"/>
                  <a:gd name="T22" fmla="*/ 240 w 480"/>
                  <a:gd name="T23" fmla="*/ 562 h 562"/>
                  <a:gd name="T24" fmla="*/ 480 w 480"/>
                  <a:gd name="T25" fmla="*/ 510 h 562"/>
                  <a:gd name="T26" fmla="*/ 480 w 480"/>
                  <a:gd name="T27" fmla="*/ 358 h 562"/>
                  <a:gd name="T28" fmla="*/ 466 w 480"/>
                  <a:gd name="T29" fmla="*/ 340 h 562"/>
                  <a:gd name="T30" fmla="*/ 480 w 480"/>
                  <a:gd name="T31" fmla="*/ 322 h 562"/>
                  <a:gd name="T32" fmla="*/ 480 w 480"/>
                  <a:gd name="T33" fmla="*/ 170 h 562"/>
                  <a:gd name="T34" fmla="*/ 466 w 480"/>
                  <a:gd name="T35" fmla="*/ 153 h 562"/>
                  <a:gd name="T36" fmla="*/ 480 w 480"/>
                  <a:gd name="T37" fmla="*/ 135 h 562"/>
                  <a:gd name="T38" fmla="*/ 458 w 480"/>
                  <a:gd name="T39" fmla="*/ 352 h 562"/>
                  <a:gd name="T40" fmla="*/ 240 w 480"/>
                  <a:gd name="T41" fmla="*/ 380 h 562"/>
                  <a:gd name="T42" fmla="*/ 23 w 480"/>
                  <a:gd name="T43" fmla="*/ 352 h 562"/>
                  <a:gd name="T44" fmla="*/ 23 w 480"/>
                  <a:gd name="T45" fmla="*/ 333 h 562"/>
                  <a:gd name="T46" fmla="*/ 240 w 480"/>
                  <a:gd name="T47" fmla="*/ 361 h 562"/>
                  <a:gd name="T48" fmla="*/ 458 w 480"/>
                  <a:gd name="T49" fmla="*/ 333 h 562"/>
                  <a:gd name="T50" fmla="*/ 458 w 480"/>
                  <a:gd name="T51" fmla="*/ 352 h 562"/>
                  <a:gd name="T52" fmla="*/ 458 w 480"/>
                  <a:gd name="T53" fmla="*/ 166 h 562"/>
                  <a:gd name="T54" fmla="*/ 240 w 480"/>
                  <a:gd name="T55" fmla="*/ 195 h 562"/>
                  <a:gd name="T56" fmla="*/ 23 w 480"/>
                  <a:gd name="T57" fmla="*/ 166 h 562"/>
                  <a:gd name="T58" fmla="*/ 23 w 480"/>
                  <a:gd name="T59" fmla="*/ 147 h 562"/>
                  <a:gd name="T60" fmla="*/ 240 w 480"/>
                  <a:gd name="T61" fmla="*/ 176 h 562"/>
                  <a:gd name="T62" fmla="*/ 458 w 480"/>
                  <a:gd name="T63" fmla="*/ 147 h 562"/>
                  <a:gd name="T64" fmla="*/ 458 w 480"/>
                  <a:gd name="T65" fmla="*/ 166 h 5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80" h="562">
                    <a:moveTo>
                      <a:pt x="480" y="135"/>
                    </a:moveTo>
                    <a:cubicBezTo>
                      <a:pt x="480" y="0"/>
                      <a:pt x="480" y="0"/>
                      <a:pt x="480" y="0"/>
                    </a:cubicBezTo>
                    <a:cubicBezTo>
                      <a:pt x="448" y="31"/>
                      <a:pt x="326" y="43"/>
                      <a:pt x="240" y="43"/>
                    </a:cubicBezTo>
                    <a:cubicBezTo>
                      <a:pt x="154" y="43"/>
                      <a:pt x="32" y="31"/>
                      <a:pt x="0" y="0"/>
                    </a:cubicBezTo>
                    <a:cubicBezTo>
                      <a:pt x="0" y="135"/>
                      <a:pt x="0" y="135"/>
                      <a:pt x="0" y="135"/>
                    </a:cubicBezTo>
                    <a:cubicBezTo>
                      <a:pt x="0" y="141"/>
                      <a:pt x="5" y="147"/>
                      <a:pt x="15" y="153"/>
                    </a:cubicBezTo>
                    <a:cubicBezTo>
                      <a:pt x="5" y="158"/>
                      <a:pt x="0" y="164"/>
                      <a:pt x="0" y="170"/>
                    </a:cubicBezTo>
                    <a:cubicBezTo>
                      <a:pt x="0" y="322"/>
                      <a:pt x="0" y="322"/>
                      <a:pt x="0" y="322"/>
                    </a:cubicBezTo>
                    <a:cubicBezTo>
                      <a:pt x="0" y="329"/>
                      <a:pt x="5" y="335"/>
                      <a:pt x="15" y="340"/>
                    </a:cubicBezTo>
                    <a:cubicBezTo>
                      <a:pt x="5" y="346"/>
                      <a:pt x="0" y="351"/>
                      <a:pt x="0" y="358"/>
                    </a:cubicBezTo>
                    <a:cubicBezTo>
                      <a:pt x="0" y="510"/>
                      <a:pt x="0" y="510"/>
                      <a:pt x="0" y="510"/>
                    </a:cubicBezTo>
                    <a:cubicBezTo>
                      <a:pt x="0" y="538"/>
                      <a:pt x="108" y="562"/>
                      <a:pt x="240" y="562"/>
                    </a:cubicBezTo>
                    <a:cubicBezTo>
                      <a:pt x="373" y="562"/>
                      <a:pt x="480" y="538"/>
                      <a:pt x="480" y="510"/>
                    </a:cubicBezTo>
                    <a:cubicBezTo>
                      <a:pt x="480" y="358"/>
                      <a:pt x="480" y="358"/>
                      <a:pt x="480" y="358"/>
                    </a:cubicBezTo>
                    <a:cubicBezTo>
                      <a:pt x="480" y="351"/>
                      <a:pt x="475" y="346"/>
                      <a:pt x="466" y="340"/>
                    </a:cubicBezTo>
                    <a:cubicBezTo>
                      <a:pt x="475" y="335"/>
                      <a:pt x="480" y="329"/>
                      <a:pt x="480" y="322"/>
                    </a:cubicBezTo>
                    <a:cubicBezTo>
                      <a:pt x="480" y="170"/>
                      <a:pt x="480" y="170"/>
                      <a:pt x="480" y="170"/>
                    </a:cubicBezTo>
                    <a:cubicBezTo>
                      <a:pt x="480" y="164"/>
                      <a:pt x="475" y="158"/>
                      <a:pt x="466" y="153"/>
                    </a:cubicBezTo>
                    <a:cubicBezTo>
                      <a:pt x="475" y="147"/>
                      <a:pt x="480" y="141"/>
                      <a:pt x="480" y="135"/>
                    </a:cubicBezTo>
                    <a:close/>
                    <a:moveTo>
                      <a:pt x="458" y="352"/>
                    </a:moveTo>
                    <a:cubicBezTo>
                      <a:pt x="458" y="368"/>
                      <a:pt x="361" y="380"/>
                      <a:pt x="240" y="380"/>
                    </a:cubicBezTo>
                    <a:cubicBezTo>
                      <a:pt x="120" y="380"/>
                      <a:pt x="23" y="368"/>
                      <a:pt x="23" y="352"/>
                    </a:cubicBezTo>
                    <a:cubicBezTo>
                      <a:pt x="23" y="333"/>
                      <a:pt x="23" y="333"/>
                      <a:pt x="23" y="333"/>
                    </a:cubicBezTo>
                    <a:cubicBezTo>
                      <a:pt x="23" y="349"/>
                      <a:pt x="120" y="361"/>
                      <a:pt x="240" y="361"/>
                    </a:cubicBezTo>
                    <a:cubicBezTo>
                      <a:pt x="361" y="361"/>
                      <a:pt x="458" y="349"/>
                      <a:pt x="458" y="333"/>
                    </a:cubicBezTo>
                    <a:lnTo>
                      <a:pt x="458" y="352"/>
                    </a:lnTo>
                    <a:close/>
                    <a:moveTo>
                      <a:pt x="458" y="166"/>
                    </a:moveTo>
                    <a:cubicBezTo>
                      <a:pt x="458" y="182"/>
                      <a:pt x="361" y="195"/>
                      <a:pt x="240" y="195"/>
                    </a:cubicBezTo>
                    <a:cubicBezTo>
                      <a:pt x="120" y="195"/>
                      <a:pt x="23" y="182"/>
                      <a:pt x="23" y="166"/>
                    </a:cubicBezTo>
                    <a:cubicBezTo>
                      <a:pt x="23" y="147"/>
                      <a:pt x="23" y="147"/>
                      <a:pt x="23" y="147"/>
                    </a:cubicBezTo>
                    <a:cubicBezTo>
                      <a:pt x="23" y="163"/>
                      <a:pt x="120" y="176"/>
                      <a:pt x="240" y="176"/>
                    </a:cubicBezTo>
                    <a:cubicBezTo>
                      <a:pt x="361" y="176"/>
                      <a:pt x="458" y="163"/>
                      <a:pt x="458" y="147"/>
                    </a:cubicBezTo>
                    <a:lnTo>
                      <a:pt x="458" y="166"/>
                    </a:lnTo>
                    <a:close/>
                  </a:path>
                </a:pathLst>
              </a:custGeom>
              <a:solidFill>
                <a:schemeClr val="accent1">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pPr defTabSz="932597">
                  <a:defRPr/>
                </a:pPr>
                <a:endParaRPr lang="en-US" kern="0" dirty="0">
                  <a:solidFill>
                    <a:srgbClr val="FFFFFF"/>
                  </a:solidFill>
                </a:endParaRPr>
              </a:p>
            </p:txBody>
          </p:sp>
        </p:grpSp>
      </p:grpSp>
      <p:sp>
        <p:nvSpPr>
          <p:cNvPr id="28" name="TextBox 27"/>
          <p:cNvSpPr txBox="1"/>
          <p:nvPr/>
        </p:nvSpPr>
        <p:spPr>
          <a:xfrm>
            <a:off x="5859376" y="5696122"/>
            <a:ext cx="1367562" cy="249299"/>
          </a:xfrm>
          <a:prstGeom prst="rect">
            <a:avLst/>
          </a:prstGeom>
          <a:noFill/>
        </p:spPr>
        <p:txBody>
          <a:bodyPr wrap="square" lIns="0" tIns="0" rIns="0" bIns="0" rtlCol="0">
            <a:spAutoFit/>
          </a:bodyPr>
          <a:lstStyle/>
          <a:p>
            <a:pPr algn="ctr" defTabSz="931684">
              <a:lnSpc>
                <a:spcPct val="90000"/>
              </a:lnSpc>
              <a:spcAft>
                <a:spcPts val="600"/>
              </a:spcAft>
            </a:pPr>
            <a:r>
              <a:rPr lang="en-US" dirty="0">
                <a:solidFill>
                  <a:srgbClr val="505050"/>
                </a:solidFill>
                <a:latin typeface="Segoe UI Semibold" panose="020B0702040204020203" pitchFamily="34" charset="0"/>
                <a:cs typeface="Segoe UI Semibold" panose="020B0702040204020203" pitchFamily="34" charset="0"/>
              </a:rPr>
              <a:t>App</a:t>
            </a:r>
          </a:p>
        </p:txBody>
      </p:sp>
      <p:grpSp>
        <p:nvGrpSpPr>
          <p:cNvPr id="29" name="Group 28"/>
          <p:cNvGrpSpPr>
            <a:grpSpLocks noChangeAspect="1"/>
          </p:cNvGrpSpPr>
          <p:nvPr/>
        </p:nvGrpSpPr>
        <p:grpSpPr>
          <a:xfrm>
            <a:off x="5994517" y="4774318"/>
            <a:ext cx="1097280" cy="826206"/>
            <a:chOff x="6095398" y="4015536"/>
            <a:chExt cx="1081845" cy="814583"/>
          </a:xfrm>
        </p:grpSpPr>
        <p:sp>
          <p:nvSpPr>
            <p:cNvPr id="30" name="Freeform 29"/>
            <p:cNvSpPr>
              <a:spLocks noChangeAspect="1"/>
            </p:cNvSpPr>
            <p:nvPr/>
          </p:nvSpPr>
          <p:spPr bwMode="auto">
            <a:xfrm>
              <a:off x="6154323" y="4155729"/>
              <a:ext cx="1022710" cy="664101"/>
            </a:xfrm>
            <a:custGeom>
              <a:avLst/>
              <a:gdLst>
                <a:gd name="connsiteX0" fmla="*/ 678350 w 1481959"/>
                <a:gd name="connsiteY0" fmla="*/ 258990 h 962317"/>
                <a:gd name="connsiteX1" fmla="*/ 688805 w 1481959"/>
                <a:gd name="connsiteY1" fmla="*/ 259224 h 962317"/>
                <a:gd name="connsiteX2" fmla="*/ 971484 w 1481959"/>
                <a:gd name="connsiteY2" fmla="*/ 259224 h 962317"/>
                <a:gd name="connsiteX3" fmla="*/ 1006067 w 1481959"/>
                <a:gd name="connsiteY3" fmla="*/ 292305 h 962317"/>
                <a:gd name="connsiteX4" fmla="*/ 1006067 w 1481959"/>
                <a:gd name="connsiteY4" fmla="*/ 576488 h 962317"/>
                <a:gd name="connsiteX5" fmla="*/ 1004269 w 1481959"/>
                <a:gd name="connsiteY5" fmla="*/ 595185 h 962317"/>
                <a:gd name="connsiteX6" fmla="*/ 996845 w 1481959"/>
                <a:gd name="connsiteY6" fmla="*/ 596703 h 962317"/>
                <a:gd name="connsiteX7" fmla="*/ 946477 w 1481959"/>
                <a:gd name="connsiteY7" fmla="*/ 546841 h 962317"/>
                <a:gd name="connsiteX8" fmla="*/ 903068 w 1481959"/>
                <a:gd name="connsiteY8" fmla="*/ 547059 h 962317"/>
                <a:gd name="connsiteX9" fmla="*/ 711725 w 1481959"/>
                <a:gd name="connsiteY9" fmla="*/ 740344 h 962317"/>
                <a:gd name="connsiteX10" fmla="*/ 661739 w 1481959"/>
                <a:gd name="connsiteY10" fmla="*/ 719332 h 962317"/>
                <a:gd name="connsiteX11" fmla="*/ 535436 w 1481959"/>
                <a:gd name="connsiteY11" fmla="*/ 593028 h 962317"/>
                <a:gd name="connsiteX12" fmla="*/ 520710 w 1481959"/>
                <a:gd name="connsiteY12" fmla="*/ 557602 h 962317"/>
                <a:gd name="connsiteX13" fmla="*/ 597984 w 1481959"/>
                <a:gd name="connsiteY13" fmla="*/ 478826 h 962317"/>
                <a:gd name="connsiteX14" fmla="*/ 709855 w 1481959"/>
                <a:gd name="connsiteY14" fmla="*/ 368988 h 962317"/>
                <a:gd name="connsiteX15" fmla="*/ 720565 w 1481959"/>
                <a:gd name="connsiteY15" fmla="*/ 351055 h 962317"/>
                <a:gd name="connsiteX16" fmla="*/ 722022 w 1481959"/>
                <a:gd name="connsiteY16" fmla="*/ 347917 h 962317"/>
                <a:gd name="connsiteX17" fmla="*/ 723721 w 1481959"/>
                <a:gd name="connsiteY17" fmla="*/ 338718 h 962317"/>
                <a:gd name="connsiteX18" fmla="*/ 723262 w 1481959"/>
                <a:gd name="connsiteY18" fmla="*/ 334338 h 962317"/>
                <a:gd name="connsiteX19" fmla="*/ 723111 w 1481959"/>
                <a:gd name="connsiteY19" fmla="*/ 333602 h 962317"/>
                <a:gd name="connsiteX20" fmla="*/ 714729 w 1481959"/>
                <a:gd name="connsiteY20" fmla="*/ 315979 h 962317"/>
                <a:gd name="connsiteX21" fmla="*/ 678087 w 1481959"/>
                <a:gd name="connsiteY21" fmla="*/ 280035 h 962317"/>
                <a:gd name="connsiteX22" fmla="*/ 668098 w 1481959"/>
                <a:gd name="connsiteY22" fmla="*/ 262301 h 962317"/>
                <a:gd name="connsiteX23" fmla="*/ 678350 w 1481959"/>
                <a:gd name="connsiteY23" fmla="*/ 258990 h 962317"/>
                <a:gd name="connsiteX24" fmla="*/ 72174 w 1481959"/>
                <a:gd name="connsiteY24" fmla="*/ 72174 h 962317"/>
                <a:gd name="connsiteX25" fmla="*/ 72174 w 1481959"/>
                <a:gd name="connsiteY25" fmla="*/ 887737 h 962317"/>
                <a:gd name="connsiteX26" fmla="*/ 1402569 w 1481959"/>
                <a:gd name="connsiteY26" fmla="*/ 887737 h 962317"/>
                <a:gd name="connsiteX27" fmla="*/ 1402569 w 1481959"/>
                <a:gd name="connsiteY27" fmla="*/ 72174 h 962317"/>
                <a:gd name="connsiteX28" fmla="*/ 65620 w 1481959"/>
                <a:gd name="connsiteY28" fmla="*/ 0 h 962317"/>
                <a:gd name="connsiteX29" fmla="*/ 1416339 w 1481959"/>
                <a:gd name="connsiteY29" fmla="*/ 0 h 962317"/>
                <a:gd name="connsiteX30" fmla="*/ 1481959 w 1481959"/>
                <a:gd name="connsiteY30" fmla="*/ 65621 h 962317"/>
                <a:gd name="connsiteX31" fmla="*/ 1481959 w 1481959"/>
                <a:gd name="connsiteY31" fmla="*/ 896697 h 962317"/>
                <a:gd name="connsiteX32" fmla="*/ 1416339 w 1481959"/>
                <a:gd name="connsiteY32" fmla="*/ 962317 h 962317"/>
                <a:gd name="connsiteX33" fmla="*/ 65620 w 1481959"/>
                <a:gd name="connsiteY33" fmla="*/ 962317 h 962317"/>
                <a:gd name="connsiteX34" fmla="*/ 0 w 1481959"/>
                <a:gd name="connsiteY34" fmla="*/ 896697 h 962317"/>
                <a:gd name="connsiteX35" fmla="*/ 0 w 1481959"/>
                <a:gd name="connsiteY35" fmla="*/ 65621 h 962317"/>
                <a:gd name="connsiteX36" fmla="*/ 65620 w 1481959"/>
                <a:gd name="connsiteY36" fmla="*/ 0 h 962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481959" h="962317">
                  <a:moveTo>
                    <a:pt x="678350" y="258990"/>
                  </a:moveTo>
                  <a:cubicBezTo>
                    <a:pt x="681742" y="259020"/>
                    <a:pt x="685484" y="259288"/>
                    <a:pt x="688805" y="259224"/>
                  </a:cubicBezTo>
                  <a:lnTo>
                    <a:pt x="971484" y="259224"/>
                  </a:lnTo>
                  <a:cubicBezTo>
                    <a:pt x="1000302" y="256718"/>
                    <a:pt x="1008071" y="270753"/>
                    <a:pt x="1006067" y="292305"/>
                  </a:cubicBezTo>
                  <a:lnTo>
                    <a:pt x="1006067" y="576488"/>
                  </a:lnTo>
                  <a:lnTo>
                    <a:pt x="1004269" y="595185"/>
                  </a:lnTo>
                  <a:cubicBezTo>
                    <a:pt x="1002451" y="598026"/>
                    <a:pt x="999695" y="598003"/>
                    <a:pt x="996845" y="596703"/>
                  </a:cubicBezTo>
                  <a:lnTo>
                    <a:pt x="946477" y="546841"/>
                  </a:lnTo>
                  <a:cubicBezTo>
                    <a:pt x="934430" y="534914"/>
                    <a:pt x="914995" y="535011"/>
                    <a:pt x="903068" y="547059"/>
                  </a:cubicBezTo>
                  <a:lnTo>
                    <a:pt x="711725" y="740344"/>
                  </a:lnTo>
                  <a:cubicBezTo>
                    <a:pt x="699360" y="748226"/>
                    <a:pt x="689313" y="744295"/>
                    <a:pt x="661739" y="719332"/>
                  </a:cubicBezTo>
                  <a:lnTo>
                    <a:pt x="535436" y="593028"/>
                  </a:lnTo>
                  <a:cubicBezTo>
                    <a:pt x="524870" y="579553"/>
                    <a:pt x="516830" y="569445"/>
                    <a:pt x="520710" y="557602"/>
                  </a:cubicBezTo>
                  <a:lnTo>
                    <a:pt x="597984" y="478826"/>
                  </a:lnTo>
                  <a:lnTo>
                    <a:pt x="709855" y="368988"/>
                  </a:lnTo>
                  <a:cubicBezTo>
                    <a:pt x="715078" y="361976"/>
                    <a:pt x="718582" y="356117"/>
                    <a:pt x="720565" y="351055"/>
                  </a:cubicBezTo>
                  <a:cubicBezTo>
                    <a:pt x="721405" y="350159"/>
                    <a:pt x="721848" y="349083"/>
                    <a:pt x="722022" y="347917"/>
                  </a:cubicBezTo>
                  <a:cubicBezTo>
                    <a:pt x="723326" y="344409"/>
                    <a:pt x="723862" y="341379"/>
                    <a:pt x="723721" y="338718"/>
                  </a:cubicBezTo>
                  <a:cubicBezTo>
                    <a:pt x="723959" y="337241"/>
                    <a:pt x="723892" y="335759"/>
                    <a:pt x="723262" y="334338"/>
                  </a:cubicBezTo>
                  <a:cubicBezTo>
                    <a:pt x="723291" y="334071"/>
                    <a:pt x="723225" y="333829"/>
                    <a:pt x="723111" y="333602"/>
                  </a:cubicBezTo>
                  <a:cubicBezTo>
                    <a:pt x="722700" y="327088"/>
                    <a:pt x="719734" y="320887"/>
                    <a:pt x="714729" y="315979"/>
                  </a:cubicBezTo>
                  <a:lnTo>
                    <a:pt x="678087" y="280035"/>
                  </a:lnTo>
                  <a:lnTo>
                    <a:pt x="668098" y="262301"/>
                  </a:lnTo>
                  <a:cubicBezTo>
                    <a:pt x="669005" y="259420"/>
                    <a:pt x="673283" y="258942"/>
                    <a:pt x="678350" y="258990"/>
                  </a:cubicBezTo>
                  <a:close/>
                  <a:moveTo>
                    <a:pt x="72174" y="72174"/>
                  </a:moveTo>
                  <a:lnTo>
                    <a:pt x="72174" y="887737"/>
                  </a:lnTo>
                  <a:lnTo>
                    <a:pt x="1402569" y="887737"/>
                  </a:lnTo>
                  <a:lnTo>
                    <a:pt x="1402569" y="72174"/>
                  </a:lnTo>
                  <a:close/>
                  <a:moveTo>
                    <a:pt x="65620" y="0"/>
                  </a:moveTo>
                  <a:lnTo>
                    <a:pt x="1416339" y="0"/>
                  </a:lnTo>
                  <a:cubicBezTo>
                    <a:pt x="1452581" y="0"/>
                    <a:pt x="1481959" y="29379"/>
                    <a:pt x="1481959" y="65621"/>
                  </a:cubicBezTo>
                  <a:lnTo>
                    <a:pt x="1481959" y="896697"/>
                  </a:lnTo>
                  <a:cubicBezTo>
                    <a:pt x="1481959" y="932938"/>
                    <a:pt x="1452581" y="962317"/>
                    <a:pt x="1416339" y="962317"/>
                  </a:cubicBezTo>
                  <a:lnTo>
                    <a:pt x="65620" y="962317"/>
                  </a:lnTo>
                  <a:cubicBezTo>
                    <a:pt x="29379" y="962317"/>
                    <a:pt x="0" y="932938"/>
                    <a:pt x="0" y="896697"/>
                  </a:cubicBezTo>
                  <a:lnTo>
                    <a:pt x="0" y="65621"/>
                  </a:lnTo>
                  <a:cubicBezTo>
                    <a:pt x="0" y="29379"/>
                    <a:pt x="29379" y="0"/>
                    <a:pt x="65620" y="0"/>
                  </a:cubicBezTo>
                  <a:close/>
                </a:path>
              </a:pathLst>
            </a:custGeom>
            <a:solidFill>
              <a:schemeClr val="accent1"/>
            </a:solidFill>
            <a:ln w="9525" cap="flat" cmpd="sng" algn="ctr">
              <a:noFill/>
              <a:prstDash val="solid"/>
            </a:ln>
            <a:effectLst/>
          </p:spPr>
          <p:txBody>
            <a:bodyPr rot="0" spcFirstLastPara="0" vertOverflow="overflow" horzOverflow="overflow" vert="horz" wrap="square" lIns="91427" tIns="45713" rIns="45713" bIns="91427" numCol="1" spcCol="0" rtlCol="0" fromWordArt="0" anchor="b" anchorCtr="0" forceAA="0" compatLnSpc="1">
              <a:prstTxWarp prst="textNoShape">
                <a:avLst/>
              </a:prstTxWarp>
              <a:noAutofit/>
            </a:bodyPr>
            <a:lstStyle/>
            <a:p>
              <a:pPr algn="ctr" defTabSz="913923">
                <a:defRPr/>
              </a:pPr>
              <a:endParaRPr lang="en-US" sz="1399" kern="0" spc="-50" dirty="0">
                <a:ln>
                  <a:solidFill>
                    <a:srgbClr val="FFFFFF">
                      <a:alpha val="0"/>
                    </a:srgbClr>
                  </a:solidFill>
                </a:ln>
                <a:solidFill>
                  <a:srgbClr val="000000"/>
                </a:solidFill>
                <a:ea typeface="Segoe UI" pitchFamily="34" charset="0"/>
                <a:cs typeface="Segoe UI" pitchFamily="34" charset="0"/>
              </a:endParaRPr>
            </a:p>
          </p:txBody>
        </p:sp>
        <p:sp>
          <p:nvSpPr>
            <p:cNvPr id="31" name="Freeform 30"/>
            <p:cNvSpPr>
              <a:spLocks noChangeAspect="1"/>
            </p:cNvSpPr>
            <p:nvPr/>
          </p:nvSpPr>
          <p:spPr bwMode="auto">
            <a:xfrm>
              <a:off x="6152873" y="4015536"/>
              <a:ext cx="1024370" cy="120202"/>
            </a:xfrm>
            <a:custGeom>
              <a:avLst/>
              <a:gdLst>
                <a:gd name="connsiteX0" fmla="*/ 1126907 w 1484366"/>
                <a:gd name="connsiteY0" fmla="*/ 92222 h 174178"/>
                <a:gd name="connsiteX1" fmla="*/ 1126907 w 1484366"/>
                <a:gd name="connsiteY1" fmla="*/ 100883 h 174178"/>
                <a:gd name="connsiteX2" fmla="*/ 1184646 w 1484366"/>
                <a:gd name="connsiteY2" fmla="*/ 100883 h 174178"/>
                <a:gd name="connsiteX3" fmla="*/ 1184646 w 1484366"/>
                <a:gd name="connsiteY3" fmla="*/ 92222 h 174178"/>
                <a:gd name="connsiteX4" fmla="*/ 1229754 w 1484366"/>
                <a:gd name="connsiteY4" fmla="*/ 51724 h 174178"/>
                <a:gd name="connsiteX5" fmla="*/ 1276267 w 1484366"/>
                <a:gd name="connsiteY5" fmla="*/ 51724 h 174178"/>
                <a:gd name="connsiteX6" fmla="*/ 1276267 w 1484366"/>
                <a:gd name="connsiteY6" fmla="*/ 98237 h 174178"/>
                <a:gd name="connsiteX7" fmla="*/ 1229754 w 1484366"/>
                <a:gd name="connsiteY7" fmla="*/ 98237 h 174178"/>
                <a:gd name="connsiteX8" fmla="*/ 1224142 w 1484366"/>
                <a:gd name="connsiteY8" fmla="*/ 46112 h 174178"/>
                <a:gd name="connsiteX9" fmla="*/ 1224142 w 1484366"/>
                <a:gd name="connsiteY9" fmla="*/ 103850 h 174178"/>
                <a:gd name="connsiteX10" fmla="*/ 1281879 w 1484366"/>
                <a:gd name="connsiteY10" fmla="*/ 103850 h 174178"/>
                <a:gd name="connsiteX11" fmla="*/ 1281879 w 1484366"/>
                <a:gd name="connsiteY11" fmla="*/ 46112 h 174178"/>
                <a:gd name="connsiteX12" fmla="*/ 1335992 w 1484366"/>
                <a:gd name="connsiteY12" fmla="*/ 45213 h 174178"/>
                <a:gd name="connsiteX13" fmla="*/ 1328262 w 1484366"/>
                <a:gd name="connsiteY13" fmla="*/ 54101 h 174178"/>
                <a:gd name="connsiteX14" fmla="*/ 1352498 w 1484366"/>
                <a:gd name="connsiteY14" fmla="*/ 75181 h 174178"/>
                <a:gd name="connsiteX15" fmla="*/ 1328262 w 1484366"/>
                <a:gd name="connsiteY15" fmla="*/ 96262 h 174178"/>
                <a:gd name="connsiteX16" fmla="*/ 1335992 w 1484366"/>
                <a:gd name="connsiteY16" fmla="*/ 105149 h 174178"/>
                <a:gd name="connsiteX17" fmla="*/ 1361471 w 1484366"/>
                <a:gd name="connsiteY17" fmla="*/ 82986 h 174178"/>
                <a:gd name="connsiteX18" fmla="*/ 1386951 w 1484366"/>
                <a:gd name="connsiteY18" fmla="*/ 105149 h 174178"/>
                <a:gd name="connsiteX19" fmla="*/ 1394681 w 1484366"/>
                <a:gd name="connsiteY19" fmla="*/ 96262 h 174178"/>
                <a:gd name="connsiteX20" fmla="*/ 1370445 w 1484366"/>
                <a:gd name="connsiteY20" fmla="*/ 75181 h 174178"/>
                <a:gd name="connsiteX21" fmla="*/ 1394681 w 1484366"/>
                <a:gd name="connsiteY21" fmla="*/ 54101 h 174178"/>
                <a:gd name="connsiteX22" fmla="*/ 1386951 w 1484366"/>
                <a:gd name="connsiteY22" fmla="*/ 45213 h 174178"/>
                <a:gd name="connsiteX23" fmla="*/ 1361471 w 1484366"/>
                <a:gd name="connsiteY23" fmla="*/ 67375 h 174178"/>
                <a:gd name="connsiteX24" fmla="*/ 63432 w 1484366"/>
                <a:gd name="connsiteY24" fmla="*/ 0 h 174178"/>
                <a:gd name="connsiteX25" fmla="*/ 83802 w 1484366"/>
                <a:gd name="connsiteY25" fmla="*/ 0 h 174178"/>
                <a:gd name="connsiteX26" fmla="*/ 1420934 w 1484366"/>
                <a:gd name="connsiteY26" fmla="*/ 0 h 174178"/>
                <a:gd name="connsiteX27" fmla="*/ 1484366 w 1484366"/>
                <a:gd name="connsiteY27" fmla="*/ 63432 h 174178"/>
                <a:gd name="connsiteX28" fmla="*/ 1484366 w 1484366"/>
                <a:gd name="connsiteY28" fmla="*/ 150684 h 174178"/>
                <a:gd name="connsiteX29" fmla="*/ 1479753 w 1484366"/>
                <a:gd name="connsiteY29" fmla="*/ 174178 h 174178"/>
                <a:gd name="connsiteX30" fmla="*/ 1430558 w 1484366"/>
                <a:gd name="connsiteY30" fmla="*/ 149160 h 174178"/>
                <a:gd name="connsiteX31" fmla="*/ 49548 w 1484366"/>
                <a:gd name="connsiteY31" fmla="*/ 149661 h 174178"/>
                <a:gd name="connsiteX32" fmla="*/ 1505 w 1484366"/>
                <a:gd name="connsiteY32" fmla="*/ 161689 h 174178"/>
                <a:gd name="connsiteX33" fmla="*/ 0 w 1484366"/>
                <a:gd name="connsiteY33" fmla="*/ 63432 h 174178"/>
                <a:gd name="connsiteX34" fmla="*/ 1289 w 1484366"/>
                <a:gd name="connsiteY34" fmla="*/ 50648 h 174178"/>
                <a:gd name="connsiteX35" fmla="*/ 4985 w 1484366"/>
                <a:gd name="connsiteY35" fmla="*/ 38742 h 174178"/>
                <a:gd name="connsiteX36" fmla="*/ 18580 w 1484366"/>
                <a:gd name="connsiteY36" fmla="*/ 18578 h 174178"/>
                <a:gd name="connsiteX37" fmla="*/ 38741 w 1484366"/>
                <a:gd name="connsiteY37" fmla="*/ 4985 h 174178"/>
                <a:gd name="connsiteX38" fmla="*/ 50648 w 1484366"/>
                <a:gd name="connsiteY38" fmla="*/ 1289 h 174178"/>
                <a:gd name="connsiteX39" fmla="*/ 63432 w 1484366"/>
                <a:gd name="connsiteY39" fmla="*/ 0 h 174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484366" h="174178">
                  <a:moveTo>
                    <a:pt x="1126907" y="92222"/>
                  </a:moveTo>
                  <a:lnTo>
                    <a:pt x="1126907" y="100883"/>
                  </a:lnTo>
                  <a:lnTo>
                    <a:pt x="1184646" y="100883"/>
                  </a:lnTo>
                  <a:lnTo>
                    <a:pt x="1184646" y="92222"/>
                  </a:lnTo>
                  <a:close/>
                  <a:moveTo>
                    <a:pt x="1229754" y="51724"/>
                  </a:moveTo>
                  <a:lnTo>
                    <a:pt x="1276267" y="51724"/>
                  </a:lnTo>
                  <a:lnTo>
                    <a:pt x="1276267" y="98237"/>
                  </a:lnTo>
                  <a:lnTo>
                    <a:pt x="1229754" y="98237"/>
                  </a:lnTo>
                  <a:close/>
                  <a:moveTo>
                    <a:pt x="1224142" y="46112"/>
                  </a:moveTo>
                  <a:lnTo>
                    <a:pt x="1224142" y="103850"/>
                  </a:lnTo>
                  <a:lnTo>
                    <a:pt x="1281879" y="103850"/>
                  </a:lnTo>
                  <a:lnTo>
                    <a:pt x="1281879" y="46112"/>
                  </a:lnTo>
                  <a:close/>
                  <a:moveTo>
                    <a:pt x="1335992" y="45213"/>
                  </a:moveTo>
                  <a:lnTo>
                    <a:pt x="1328262" y="54101"/>
                  </a:lnTo>
                  <a:lnTo>
                    <a:pt x="1352498" y="75181"/>
                  </a:lnTo>
                  <a:lnTo>
                    <a:pt x="1328262" y="96262"/>
                  </a:lnTo>
                  <a:lnTo>
                    <a:pt x="1335992" y="105149"/>
                  </a:lnTo>
                  <a:lnTo>
                    <a:pt x="1361471" y="82986"/>
                  </a:lnTo>
                  <a:lnTo>
                    <a:pt x="1386951" y="105149"/>
                  </a:lnTo>
                  <a:lnTo>
                    <a:pt x="1394681" y="96262"/>
                  </a:lnTo>
                  <a:lnTo>
                    <a:pt x="1370445" y="75181"/>
                  </a:lnTo>
                  <a:lnTo>
                    <a:pt x="1394681" y="54101"/>
                  </a:lnTo>
                  <a:lnTo>
                    <a:pt x="1386951" y="45213"/>
                  </a:lnTo>
                  <a:lnTo>
                    <a:pt x="1361471" y="67375"/>
                  </a:lnTo>
                  <a:close/>
                  <a:moveTo>
                    <a:pt x="63432" y="0"/>
                  </a:moveTo>
                  <a:lnTo>
                    <a:pt x="83802" y="0"/>
                  </a:lnTo>
                  <a:lnTo>
                    <a:pt x="1420934" y="0"/>
                  </a:lnTo>
                  <a:cubicBezTo>
                    <a:pt x="1455967" y="0"/>
                    <a:pt x="1484366" y="28399"/>
                    <a:pt x="1484366" y="63432"/>
                  </a:cubicBezTo>
                  <a:lnTo>
                    <a:pt x="1484366" y="150684"/>
                  </a:lnTo>
                  <a:cubicBezTo>
                    <a:pt x="1484366" y="159000"/>
                    <a:pt x="1482766" y="166943"/>
                    <a:pt x="1479753" y="174178"/>
                  </a:cubicBezTo>
                  <a:cubicBezTo>
                    <a:pt x="1468946" y="158703"/>
                    <a:pt x="1450867" y="149160"/>
                    <a:pt x="1430558" y="149160"/>
                  </a:cubicBezTo>
                  <a:lnTo>
                    <a:pt x="49548" y="149661"/>
                  </a:lnTo>
                  <a:cubicBezTo>
                    <a:pt x="33534" y="148156"/>
                    <a:pt x="13509" y="150663"/>
                    <a:pt x="1505" y="161689"/>
                  </a:cubicBezTo>
                  <a:cubicBezTo>
                    <a:pt x="1002" y="128937"/>
                    <a:pt x="501" y="96184"/>
                    <a:pt x="0" y="63432"/>
                  </a:cubicBezTo>
                  <a:cubicBezTo>
                    <a:pt x="0" y="59053"/>
                    <a:pt x="444" y="54777"/>
                    <a:pt x="1289" y="50648"/>
                  </a:cubicBezTo>
                  <a:cubicBezTo>
                    <a:pt x="2135" y="46519"/>
                    <a:pt x="3380" y="42536"/>
                    <a:pt x="4985" y="38742"/>
                  </a:cubicBezTo>
                  <a:cubicBezTo>
                    <a:pt x="8195" y="31153"/>
                    <a:pt x="12839" y="24319"/>
                    <a:pt x="18580" y="18578"/>
                  </a:cubicBezTo>
                  <a:cubicBezTo>
                    <a:pt x="24319" y="12839"/>
                    <a:pt x="31152" y="8195"/>
                    <a:pt x="38741" y="4985"/>
                  </a:cubicBezTo>
                  <a:cubicBezTo>
                    <a:pt x="42536" y="3380"/>
                    <a:pt x="46519" y="2133"/>
                    <a:pt x="50648" y="1289"/>
                  </a:cubicBezTo>
                  <a:cubicBezTo>
                    <a:pt x="54778" y="444"/>
                    <a:pt x="59053" y="0"/>
                    <a:pt x="63432" y="0"/>
                  </a:cubicBezTo>
                  <a:close/>
                </a:path>
              </a:pathLst>
            </a:custGeom>
            <a:solidFill>
              <a:schemeClr val="accent1">
                <a:lumMod val="50000"/>
              </a:schemeClr>
            </a:solidFill>
            <a:ln w="9525" cap="flat" cmpd="sng" algn="ctr">
              <a:noFill/>
              <a:prstDash val="solid"/>
            </a:ln>
            <a:effectLst/>
          </p:spPr>
          <p:txBody>
            <a:bodyPr rot="0" spcFirstLastPara="0" vertOverflow="overflow" horzOverflow="overflow" vert="horz" wrap="square" lIns="91427" tIns="45713" rIns="45713" bIns="91427" numCol="1" spcCol="0" rtlCol="0" fromWordArt="0" anchor="b" anchorCtr="0" forceAA="0" compatLnSpc="1">
              <a:prstTxWarp prst="textNoShape">
                <a:avLst/>
              </a:prstTxWarp>
              <a:noAutofit/>
            </a:bodyPr>
            <a:lstStyle/>
            <a:p>
              <a:pPr algn="ctr" defTabSz="913923">
                <a:defRPr/>
              </a:pPr>
              <a:endParaRPr lang="en-US" sz="1399" kern="0" spc="-50" dirty="0">
                <a:ln>
                  <a:solidFill>
                    <a:srgbClr val="FFFFFF">
                      <a:alpha val="0"/>
                    </a:srgbClr>
                  </a:solidFill>
                </a:ln>
                <a:solidFill>
                  <a:srgbClr val="000000"/>
                </a:solidFill>
                <a:ea typeface="Segoe UI" pitchFamily="34" charset="0"/>
                <a:cs typeface="Segoe UI" pitchFamily="34" charset="0"/>
              </a:endParaRPr>
            </a:p>
          </p:txBody>
        </p:sp>
        <p:sp>
          <p:nvSpPr>
            <p:cNvPr id="32" name="Freeform 31"/>
            <p:cNvSpPr>
              <a:spLocks noChangeAspect="1"/>
            </p:cNvSpPr>
            <p:nvPr/>
          </p:nvSpPr>
          <p:spPr bwMode="auto">
            <a:xfrm>
              <a:off x="6095398" y="4166018"/>
              <a:ext cx="1005823" cy="664101"/>
            </a:xfrm>
            <a:custGeom>
              <a:avLst/>
              <a:gdLst>
                <a:gd name="connsiteX0" fmla="*/ 65139 w 1457489"/>
                <a:gd name="connsiteY0" fmla="*/ 0 h 962317"/>
                <a:gd name="connsiteX1" fmla="*/ 1416820 w 1457489"/>
                <a:gd name="connsiteY1" fmla="*/ 0 h 962317"/>
                <a:gd name="connsiteX2" fmla="*/ 1442175 w 1457489"/>
                <a:gd name="connsiteY2" fmla="*/ 5119 h 962317"/>
                <a:gd name="connsiteX3" fmla="*/ 1457489 w 1457489"/>
                <a:gd name="connsiteY3" fmla="*/ 15444 h 962317"/>
                <a:gd name="connsiteX4" fmla="*/ 181174 w 1457489"/>
                <a:gd name="connsiteY4" fmla="*/ 962317 h 962317"/>
                <a:gd name="connsiteX5" fmla="*/ 65139 w 1457489"/>
                <a:gd name="connsiteY5" fmla="*/ 962317 h 962317"/>
                <a:gd name="connsiteX6" fmla="*/ 0 w 1457489"/>
                <a:gd name="connsiteY6" fmla="*/ 897178 h 962317"/>
                <a:gd name="connsiteX7" fmla="*/ 0 w 1457489"/>
                <a:gd name="connsiteY7" fmla="*/ 65139 h 962317"/>
                <a:gd name="connsiteX8" fmla="*/ 65139 w 1457489"/>
                <a:gd name="connsiteY8" fmla="*/ 0 h 962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57489" h="962317">
                  <a:moveTo>
                    <a:pt x="65139" y="0"/>
                  </a:moveTo>
                  <a:lnTo>
                    <a:pt x="1416820" y="0"/>
                  </a:lnTo>
                  <a:cubicBezTo>
                    <a:pt x="1425814" y="0"/>
                    <a:pt x="1434382" y="1823"/>
                    <a:pt x="1442175" y="5119"/>
                  </a:cubicBezTo>
                  <a:lnTo>
                    <a:pt x="1457489" y="15444"/>
                  </a:lnTo>
                  <a:lnTo>
                    <a:pt x="181174" y="962317"/>
                  </a:lnTo>
                  <a:lnTo>
                    <a:pt x="65139" y="962317"/>
                  </a:lnTo>
                  <a:cubicBezTo>
                    <a:pt x="29164" y="962317"/>
                    <a:pt x="0" y="933153"/>
                    <a:pt x="0" y="897178"/>
                  </a:cubicBezTo>
                  <a:lnTo>
                    <a:pt x="0" y="65139"/>
                  </a:lnTo>
                  <a:cubicBezTo>
                    <a:pt x="0" y="29164"/>
                    <a:pt x="29164" y="0"/>
                    <a:pt x="65139" y="0"/>
                  </a:cubicBezTo>
                  <a:close/>
                </a:path>
              </a:pathLst>
            </a:custGeom>
            <a:solidFill>
              <a:schemeClr val="bg1">
                <a:alpha val="18000"/>
              </a:schemeClr>
            </a:solidFill>
            <a:ln w="9525" cap="flat" cmpd="sng" algn="ctr">
              <a:noFill/>
              <a:prstDash val="solid"/>
            </a:ln>
            <a:effectLst/>
          </p:spPr>
          <p:txBody>
            <a:bodyPr rot="0" spcFirstLastPara="0" vertOverflow="overflow" horzOverflow="overflow" vert="horz" wrap="square" lIns="91427" tIns="45713" rIns="45713" bIns="91427" numCol="1" spcCol="0" rtlCol="0" fromWordArt="0" anchor="b" anchorCtr="0" forceAA="0" compatLnSpc="1">
              <a:prstTxWarp prst="textNoShape">
                <a:avLst/>
              </a:prstTxWarp>
              <a:noAutofit/>
            </a:bodyPr>
            <a:lstStyle/>
            <a:p>
              <a:pPr algn="ctr" defTabSz="913923">
                <a:defRPr/>
              </a:pPr>
              <a:endParaRPr lang="en-US" sz="1399" kern="0" spc="-50" dirty="0">
                <a:ln>
                  <a:solidFill>
                    <a:srgbClr val="FFFFFF">
                      <a:alpha val="0"/>
                    </a:srgbClr>
                  </a:solidFill>
                </a:ln>
                <a:solidFill>
                  <a:srgbClr val="000000"/>
                </a:solidFill>
                <a:ea typeface="Segoe UI" pitchFamily="34" charset="0"/>
                <a:cs typeface="Segoe UI" pitchFamily="34" charset="0"/>
              </a:endParaRPr>
            </a:p>
          </p:txBody>
        </p:sp>
      </p:grpSp>
      <p:grpSp>
        <p:nvGrpSpPr>
          <p:cNvPr id="33" name="Group 32"/>
          <p:cNvGrpSpPr/>
          <p:nvPr/>
        </p:nvGrpSpPr>
        <p:grpSpPr>
          <a:xfrm>
            <a:off x="5262690" y="4860017"/>
            <a:ext cx="1010587" cy="428066"/>
            <a:chOff x="4229919" y="3030591"/>
            <a:chExt cx="1010587" cy="428066"/>
          </a:xfrm>
        </p:grpSpPr>
        <p:sp>
          <p:nvSpPr>
            <p:cNvPr id="34" name="TextBox 33"/>
            <p:cNvSpPr txBox="1"/>
            <p:nvPr/>
          </p:nvSpPr>
          <p:spPr>
            <a:xfrm>
              <a:off x="4324882" y="3030591"/>
              <a:ext cx="915624" cy="184251"/>
            </a:xfrm>
            <a:prstGeom prst="rect">
              <a:avLst/>
            </a:prstGeom>
            <a:noFill/>
          </p:spPr>
          <p:txBody>
            <a:bodyPr wrap="square" lIns="182854" tIns="146283" rIns="182854" bIns="146283" rtlCol="0">
              <a:noAutofit/>
            </a:bodyPr>
            <a:lstStyle/>
            <a:p>
              <a:pPr defTabSz="931684">
                <a:lnSpc>
                  <a:spcPct val="90000"/>
                </a:lnSpc>
                <a:spcAft>
                  <a:spcPts val="600"/>
                </a:spcAft>
              </a:pPr>
              <a:r>
                <a:rPr lang="en-US" sz="1200" dirty="0">
                  <a:solidFill>
                    <a:srgbClr val="FF8C00"/>
                  </a:solidFill>
                  <a:latin typeface="Segoe UI Semibold" panose="020B0702040204020203" pitchFamily="34" charset="0"/>
                  <a:cs typeface="Segoe UI Semibold" panose="020B0702040204020203" pitchFamily="34" charset="0"/>
                </a:rPr>
                <a:t>Query</a:t>
              </a:r>
            </a:p>
          </p:txBody>
        </p:sp>
        <p:sp>
          <p:nvSpPr>
            <p:cNvPr id="35" name="Right Arrow 34"/>
            <p:cNvSpPr/>
            <p:nvPr/>
          </p:nvSpPr>
          <p:spPr bwMode="auto">
            <a:xfrm flipH="1">
              <a:off x="4229919" y="3264391"/>
              <a:ext cx="731520" cy="194266"/>
            </a:xfrm>
            <a:prstGeom prst="rightArrow">
              <a:avLst>
                <a:gd name="adj1" fmla="val 50000"/>
                <a:gd name="adj2" fmla="val 42077"/>
              </a:avLst>
            </a:prstGeom>
            <a:solidFill>
              <a:schemeClr val="accent4"/>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3" rIns="182854" bIns="146283" numCol="1" spcCol="0" rtlCol="0" fromWordArt="0" anchor="t" anchorCtr="0" forceAA="0" compatLnSpc="1">
              <a:prstTxWarp prst="textNoShape">
                <a:avLst/>
              </a:prstTxWarp>
              <a:noAutofit/>
            </a:bodyPr>
            <a:lstStyle/>
            <a:p>
              <a:pPr marL="342834" indent="-342834" algn="ctr" defTabSz="932293">
                <a:lnSpc>
                  <a:spcPct val="90000"/>
                </a:lnSpc>
                <a:buFont typeface="Wingdings 3" panose="05040102010807070707" pitchFamily="18" charset="2"/>
                <a:buChar char="Æ"/>
              </a:pPr>
              <a:endParaRPr lang="en-IN" sz="2000" b="1" dirty="0">
                <a:solidFill>
                  <a:srgbClr val="FFFFFF"/>
                </a:solidFill>
                <a:latin typeface="Segoe UI Light"/>
                <a:ea typeface="Segoe UI" pitchFamily="34" charset="0"/>
                <a:cs typeface="Segoe UI" pitchFamily="34" charset="0"/>
              </a:endParaRPr>
            </a:p>
          </p:txBody>
        </p:sp>
      </p:grpSp>
      <p:sp>
        <p:nvSpPr>
          <p:cNvPr id="36" name="Rectangle 35"/>
          <p:cNvSpPr/>
          <p:nvPr/>
        </p:nvSpPr>
        <p:spPr>
          <a:xfrm>
            <a:off x="5169989" y="2064474"/>
            <a:ext cx="2155334" cy="430887"/>
          </a:xfrm>
          <a:prstGeom prst="rect">
            <a:avLst/>
          </a:prstGeom>
        </p:spPr>
        <p:txBody>
          <a:bodyPr wrap="none">
            <a:spAutoFit/>
          </a:bodyPr>
          <a:lstStyle/>
          <a:p>
            <a:pPr defTabSz="932239"/>
            <a:r>
              <a:rPr lang="en-US" sz="2200" dirty="0">
                <a:solidFill>
                  <a:srgbClr val="5B9BD5">
                    <a:lumMod val="50000"/>
                  </a:srgbClr>
                </a:solidFill>
                <a:cs typeface="Segoe UI" panose="020B0502040204020203" pitchFamily="34" charset="0"/>
              </a:rPr>
              <a:t>Microsoft Azure</a:t>
            </a:r>
            <a:endParaRPr lang="en-US" sz="2200" dirty="0">
              <a:solidFill>
                <a:srgbClr val="5B9BD5">
                  <a:lumMod val="50000"/>
                </a:srgbClr>
              </a:solidFill>
              <a:ea typeface="Segoe UI Black" panose="020B0A02040204020203" pitchFamily="34" charset="0"/>
              <a:cs typeface="Segoe UI" panose="020B0502040204020203" pitchFamily="34" charset="0"/>
            </a:endParaRPr>
          </a:p>
        </p:txBody>
      </p:sp>
      <p:sp>
        <p:nvSpPr>
          <p:cNvPr id="37" name="Right Arrow 36"/>
          <p:cNvSpPr/>
          <p:nvPr/>
        </p:nvSpPr>
        <p:spPr bwMode="auto">
          <a:xfrm rot="16200000" flipH="1">
            <a:off x="3998762" y="3522293"/>
            <a:ext cx="1371600" cy="182880"/>
          </a:xfrm>
          <a:prstGeom prst="rightArrow">
            <a:avLst>
              <a:gd name="adj1" fmla="val 50000"/>
              <a:gd name="adj2" fmla="val 42077"/>
            </a:avLst>
          </a:prstGeom>
          <a:solidFill>
            <a:schemeClr val="accent4"/>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3" rIns="182854" bIns="146283" numCol="1" spcCol="0" rtlCol="0" fromWordArt="0" anchor="t" anchorCtr="0" forceAA="0" compatLnSpc="1">
            <a:prstTxWarp prst="textNoShape">
              <a:avLst/>
            </a:prstTxWarp>
            <a:noAutofit/>
          </a:bodyPr>
          <a:lstStyle/>
          <a:p>
            <a:pPr marL="342834" indent="-342834" algn="ctr" defTabSz="932293">
              <a:lnSpc>
                <a:spcPct val="90000"/>
              </a:lnSpc>
              <a:buFont typeface="Wingdings 3" panose="05040102010807070707" pitchFamily="18" charset="2"/>
              <a:buChar char="Æ"/>
            </a:pPr>
            <a:endParaRPr lang="en-IN" sz="2000" b="1" dirty="0">
              <a:solidFill>
                <a:srgbClr val="FFFFFF"/>
              </a:solidFill>
              <a:latin typeface="Segoe UI Light"/>
              <a:ea typeface="Segoe UI" pitchFamily="34" charset="0"/>
              <a:cs typeface="Segoe UI" pitchFamily="34" charset="0"/>
            </a:endParaRPr>
          </a:p>
        </p:txBody>
      </p:sp>
      <p:sp>
        <p:nvSpPr>
          <p:cNvPr id="38" name="TextBox 37"/>
          <p:cNvSpPr txBox="1"/>
          <p:nvPr/>
        </p:nvSpPr>
        <p:spPr>
          <a:xfrm>
            <a:off x="1903657" y="5445933"/>
            <a:ext cx="765399" cy="387798"/>
          </a:xfrm>
          <a:prstGeom prst="rect">
            <a:avLst/>
          </a:prstGeom>
          <a:noFill/>
        </p:spPr>
        <p:txBody>
          <a:bodyPr wrap="square" lIns="0" tIns="0" rIns="0" bIns="0" rtlCol="0">
            <a:spAutoFit/>
          </a:bodyPr>
          <a:lstStyle/>
          <a:p>
            <a:pPr algn="ctr" defTabSz="932046">
              <a:lnSpc>
                <a:spcPct val="90000"/>
              </a:lnSpc>
              <a:defRPr/>
            </a:pPr>
            <a:r>
              <a:rPr lang="en-US" sz="2800" b="1" kern="0" dirty="0">
                <a:solidFill>
                  <a:srgbClr val="C00000"/>
                </a:solidFill>
                <a:sym typeface="Wingdings" panose="05000000000000000000" pitchFamily="2" charset="2"/>
              </a:rPr>
              <a:t></a:t>
            </a:r>
            <a:endParaRPr lang="en-US" sz="2800" b="1" kern="0" dirty="0">
              <a:solidFill>
                <a:srgbClr val="C00000"/>
              </a:solidFill>
            </a:endParaRPr>
          </a:p>
        </p:txBody>
      </p:sp>
      <p:sp>
        <p:nvSpPr>
          <p:cNvPr id="39" name="Rectangle 38"/>
          <p:cNvSpPr/>
          <p:nvPr/>
        </p:nvSpPr>
        <p:spPr>
          <a:xfrm>
            <a:off x="2426935" y="3987249"/>
            <a:ext cx="184731" cy="307777"/>
          </a:xfrm>
          <a:prstGeom prst="rect">
            <a:avLst/>
          </a:prstGeom>
        </p:spPr>
        <p:txBody>
          <a:bodyPr wrap="none">
            <a:spAutoFit/>
          </a:bodyPr>
          <a:lstStyle/>
          <a:p>
            <a:endParaRPr lang="en-US" sz="1400" dirty="0">
              <a:solidFill>
                <a:srgbClr val="44546A"/>
              </a:solidFill>
              <a:cs typeface="Segoe UI" panose="020B0502040204020203" pitchFamily="34" charset="0"/>
            </a:endParaRPr>
          </a:p>
        </p:txBody>
      </p:sp>
      <p:graphicFrame>
        <p:nvGraphicFramePr>
          <p:cNvPr id="41" name="Table 40"/>
          <p:cNvGraphicFramePr>
            <a:graphicFrameLocks noGrp="1"/>
          </p:cNvGraphicFramePr>
          <p:nvPr>
            <p:extLst>
              <p:ext uri="{D42A27DB-BD31-4B8C-83A1-F6EECF244321}">
                <p14:modId xmlns:p14="http://schemas.microsoft.com/office/powerpoint/2010/main" val="1123361907"/>
              </p:ext>
            </p:extLst>
          </p:nvPr>
        </p:nvGraphicFramePr>
        <p:xfrm>
          <a:off x="524059" y="2880394"/>
          <a:ext cx="3412911" cy="254518"/>
        </p:xfrm>
        <a:graphic>
          <a:graphicData uri="http://schemas.openxmlformats.org/drawingml/2006/table">
            <a:tbl>
              <a:tblPr/>
              <a:tblGrid>
                <a:gridCol w="1318389">
                  <a:extLst>
                    <a:ext uri="{9D8B030D-6E8A-4147-A177-3AD203B41FA5}">
                      <a16:colId xmlns:a16="http://schemas.microsoft.com/office/drawing/2014/main" val="20000"/>
                    </a:ext>
                  </a:extLst>
                </a:gridCol>
                <a:gridCol w="1201003">
                  <a:extLst>
                    <a:ext uri="{9D8B030D-6E8A-4147-A177-3AD203B41FA5}">
                      <a16:colId xmlns:a16="http://schemas.microsoft.com/office/drawing/2014/main" val="20001"/>
                    </a:ext>
                  </a:extLst>
                </a:gridCol>
                <a:gridCol w="893519">
                  <a:extLst>
                    <a:ext uri="{9D8B030D-6E8A-4147-A177-3AD203B41FA5}">
                      <a16:colId xmlns:a16="http://schemas.microsoft.com/office/drawing/2014/main" val="20002"/>
                    </a:ext>
                  </a:extLst>
                </a:gridCol>
              </a:tblGrid>
              <a:tr h="254518">
                <a:tc>
                  <a:txBody>
                    <a:bodyPr/>
                    <a:lstStyle/>
                    <a:p>
                      <a:pPr algn="l" defTabSz="932384" fontAlgn="auto">
                        <a:spcBef>
                          <a:spcPts val="0"/>
                        </a:spcBef>
                        <a:spcAft>
                          <a:spcPts val="0"/>
                        </a:spcAft>
                      </a:pPr>
                      <a:r>
                        <a:rPr lang="en-US" sz="1200" dirty="0">
                          <a:solidFill>
                            <a:srgbClr val="000000"/>
                          </a:solidFill>
                          <a:latin typeface="Segoe UI" panose="020B0502040204020203" pitchFamily="34" charset="0"/>
                          <a:cs typeface="Segoe UI" panose="020B0502040204020203" pitchFamily="34" charset="0"/>
                        </a:rPr>
                        <a:t>Jim Gray</a:t>
                      </a:r>
                    </a:p>
                  </a:txBody>
                  <a:tcPr marT="13442" marB="0" anchor="ctr">
                    <a:lnL>
                      <a:noFill/>
                    </a:lnL>
                    <a:lnR>
                      <a:noFill/>
                    </a:lnR>
                    <a:lnT>
                      <a:noFill/>
                    </a:lnT>
                    <a:lnB>
                      <a:noFill/>
                    </a:lnB>
                    <a:solidFill>
                      <a:srgbClr val="FFC000"/>
                    </a:solidFill>
                  </a:tcPr>
                </a:tc>
                <a:tc>
                  <a:txBody>
                    <a:bodyPr/>
                    <a:lstStyle/>
                    <a:p>
                      <a:pPr algn="r" fontAlgn="b"/>
                      <a:r>
                        <a:rPr lang="en-US" sz="1200" dirty="0">
                          <a:solidFill>
                            <a:srgbClr val="000000"/>
                          </a:solidFill>
                          <a:latin typeface="Segoe UI" panose="020B0502040204020203" pitchFamily="34" charset="0"/>
                          <a:cs typeface="Segoe UI" panose="020B0502040204020203" pitchFamily="34" charset="0"/>
                        </a:rPr>
                        <a:t>ox7ff654ae6d</a:t>
                      </a:r>
                      <a:endParaRPr lang="en-US" sz="1200" b="0" i="0" u="none" strike="noStrike" dirty="0">
                        <a:solidFill>
                          <a:srgbClr val="000000"/>
                        </a:solidFill>
                        <a:effectLst/>
                        <a:latin typeface="Segoe UI" panose="020B0502040204020203" pitchFamily="34" charset="0"/>
                        <a:cs typeface="Segoe UI" panose="020B0502040204020203" pitchFamily="34" charset="0"/>
                      </a:endParaRPr>
                    </a:p>
                  </a:txBody>
                  <a:tcPr marT="13442" marB="0" anchor="ctr">
                    <a:lnL>
                      <a:noFill/>
                    </a:lnL>
                    <a:lnR>
                      <a:noFill/>
                    </a:lnR>
                    <a:lnT>
                      <a:noFill/>
                    </a:lnT>
                    <a:lnB>
                      <a:noFill/>
                    </a:lnB>
                    <a:solidFill>
                      <a:srgbClr val="FFC000"/>
                    </a:solidFill>
                  </a:tcPr>
                </a:tc>
                <a:tc>
                  <a:txBody>
                    <a:bodyPr/>
                    <a:lstStyle/>
                    <a:p>
                      <a:pPr algn="r" fontAlgn="b"/>
                      <a:r>
                        <a:rPr lang="en-US" sz="1200" dirty="0">
                          <a:solidFill>
                            <a:srgbClr val="000000"/>
                          </a:solidFill>
                          <a:latin typeface="Segoe UI" panose="020B0502040204020203" pitchFamily="34" charset="0"/>
                          <a:cs typeface="Segoe UI" panose="020B0502040204020203" pitchFamily="34" charset="0"/>
                        </a:rPr>
                        <a:t>3/18/2005</a:t>
                      </a:r>
                      <a:endParaRPr lang="en-US" sz="1200" b="0" i="0" u="none" strike="noStrike" dirty="0">
                        <a:solidFill>
                          <a:srgbClr val="000000"/>
                        </a:solidFill>
                        <a:effectLst/>
                        <a:latin typeface="Segoe UI" panose="020B0502040204020203" pitchFamily="34" charset="0"/>
                        <a:cs typeface="Segoe UI" panose="020B0502040204020203" pitchFamily="34" charset="0"/>
                      </a:endParaRPr>
                    </a:p>
                  </a:txBody>
                  <a:tcPr marT="13442" marB="0" anchor="ctr">
                    <a:lnL>
                      <a:noFill/>
                    </a:lnL>
                    <a:lnR>
                      <a:noFill/>
                    </a:lnR>
                    <a:lnT>
                      <a:noFill/>
                    </a:lnT>
                    <a:lnB>
                      <a:noFill/>
                    </a:lnB>
                    <a:solidFill>
                      <a:srgbClr val="FFC000"/>
                    </a:solidFill>
                  </a:tcPr>
                </a:tc>
                <a:extLst>
                  <a:ext uri="{0D108BD9-81ED-4DB2-BD59-A6C34878D82A}">
                    <a16:rowId xmlns:a16="http://schemas.microsoft.com/office/drawing/2014/main" val="10000"/>
                  </a:ext>
                </a:extLst>
              </a:tr>
            </a:tbl>
          </a:graphicData>
        </a:graphic>
      </p:graphicFrame>
      <p:sp>
        <p:nvSpPr>
          <p:cNvPr id="42" name="Right Arrow 41"/>
          <p:cNvSpPr/>
          <p:nvPr/>
        </p:nvSpPr>
        <p:spPr bwMode="auto">
          <a:xfrm rot="10800000" flipH="1">
            <a:off x="5244491" y="5093817"/>
            <a:ext cx="731520" cy="194266"/>
          </a:xfrm>
          <a:prstGeom prst="rightArrow">
            <a:avLst>
              <a:gd name="adj1" fmla="val 50000"/>
              <a:gd name="adj2" fmla="val 42077"/>
            </a:avLst>
          </a:prstGeom>
          <a:solidFill>
            <a:schemeClr val="accent4"/>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3" rIns="182854" bIns="146283" numCol="1" spcCol="0" rtlCol="0" fromWordArt="0" anchor="t" anchorCtr="0" forceAA="0" compatLnSpc="1">
            <a:prstTxWarp prst="textNoShape">
              <a:avLst/>
            </a:prstTxWarp>
            <a:noAutofit/>
          </a:bodyPr>
          <a:lstStyle/>
          <a:p>
            <a:pPr marL="342834" indent="-342834" algn="ctr" defTabSz="932293">
              <a:lnSpc>
                <a:spcPct val="90000"/>
              </a:lnSpc>
              <a:buFont typeface="Wingdings 3" panose="05040102010807070707" pitchFamily="18" charset="2"/>
              <a:buChar char="Æ"/>
            </a:pPr>
            <a:endParaRPr lang="en-IN" sz="2000" b="1" dirty="0">
              <a:solidFill>
                <a:srgbClr val="FFFFFF"/>
              </a:solidFill>
              <a:latin typeface="Segoe UI Light"/>
              <a:ea typeface="Segoe UI" pitchFamily="34" charset="0"/>
              <a:cs typeface="Segoe UI" pitchFamily="34" charset="0"/>
            </a:endParaRPr>
          </a:p>
        </p:txBody>
      </p:sp>
      <p:sp>
        <p:nvSpPr>
          <p:cNvPr id="44" name="Title 43"/>
          <p:cNvSpPr>
            <a:spLocks noGrp="1"/>
          </p:cNvSpPr>
          <p:nvPr>
            <p:ph type="title"/>
          </p:nvPr>
        </p:nvSpPr>
        <p:spPr>
          <a:xfrm>
            <a:off x="274638" y="239520"/>
            <a:ext cx="11888787" cy="917575"/>
          </a:xfrm>
        </p:spPr>
        <p:txBody>
          <a:bodyPr/>
          <a:lstStyle/>
          <a:p>
            <a:r>
              <a:rPr lang="en-US" dirty="0">
                <a:gradFill>
                  <a:gsLst>
                    <a:gs pos="1250">
                      <a:srgbClr val="505050"/>
                    </a:gs>
                    <a:gs pos="100000">
                      <a:srgbClr val="505050"/>
                    </a:gs>
                  </a:gsLst>
                  <a:lin ang="5400000" scaled="0"/>
                </a:gradFill>
                <a:cs typeface="Segoe UI Light" panose="020B0502040204020203" pitchFamily="34" charset="0"/>
              </a:rPr>
              <a:t>Summary: stretch SQL Server into Azure</a:t>
            </a:r>
            <a:r>
              <a:rPr lang="en-US" dirty="0">
                <a:gradFill>
                  <a:gsLst>
                    <a:gs pos="1250">
                      <a:srgbClr val="505050"/>
                    </a:gs>
                    <a:gs pos="100000">
                      <a:srgbClr val="505050"/>
                    </a:gs>
                  </a:gsLst>
                  <a:lin ang="5400000" scaled="0"/>
                </a:gradFill>
              </a:rPr>
              <a:t/>
            </a:r>
            <a:br>
              <a:rPr lang="en-US" dirty="0">
                <a:gradFill>
                  <a:gsLst>
                    <a:gs pos="1250">
                      <a:srgbClr val="505050"/>
                    </a:gs>
                    <a:gs pos="100000">
                      <a:srgbClr val="505050"/>
                    </a:gs>
                  </a:gsLst>
                  <a:lin ang="5400000" scaled="0"/>
                </a:gradFill>
              </a:rPr>
            </a:br>
            <a:endParaRPr lang="en-US" dirty="0"/>
          </a:p>
        </p:txBody>
      </p:sp>
      <p:sp>
        <p:nvSpPr>
          <p:cNvPr id="46" name="TextBox 45"/>
          <p:cNvSpPr txBox="1"/>
          <p:nvPr/>
        </p:nvSpPr>
        <p:spPr>
          <a:xfrm>
            <a:off x="1" y="6642289"/>
            <a:ext cx="3806190" cy="352236"/>
          </a:xfrm>
          <a:prstGeom prst="rect">
            <a:avLst/>
          </a:prstGeom>
          <a:noFill/>
        </p:spPr>
        <p:txBody>
          <a:bodyPr wrap="square" lIns="365760" tIns="146304" rIns="182880" bIns="146304" rtlCol="0" anchor="ctr" anchorCtr="0">
            <a:noAutofit/>
          </a:bodyPr>
          <a:lstStyle/>
          <a:p>
            <a:pPr>
              <a:lnSpc>
                <a:spcPct val="90000"/>
              </a:lnSpc>
              <a:spcAft>
                <a:spcPts val="600"/>
              </a:spcAft>
            </a:pPr>
            <a:r>
              <a:rPr lang="en-US" sz="1400" dirty="0">
                <a:solidFill>
                  <a:schemeClr val="bg1"/>
                </a:solidFill>
                <a:latin typeface="Segoe UI Semibold" panose="020B0702040204020203" pitchFamily="34" charset="0"/>
                <a:ea typeface="Segoe UI Black" panose="020B0A02040204020203" pitchFamily="34" charset="0"/>
                <a:cs typeface="Segoe UI Semibold" panose="020B0702040204020203" pitchFamily="34" charset="0"/>
              </a:rPr>
              <a:t>Hybrid solutions</a:t>
            </a:r>
          </a:p>
        </p:txBody>
      </p:sp>
    </p:spTree>
    <p:extLst>
      <p:ext uri="{BB962C8B-B14F-4D97-AF65-F5344CB8AC3E}">
        <p14:creationId xmlns:p14="http://schemas.microsoft.com/office/powerpoint/2010/main" val="539159229"/>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8"/>
                                        </p:tgtEl>
                                        <p:attrNameLst>
                                          <p:attrName>style.visibility</p:attrName>
                                        </p:attrNameLst>
                                      </p:cBhvr>
                                      <p:to>
                                        <p:strVal val="visible"/>
                                      </p:to>
                                    </p:set>
                                  </p:childTnLst>
                                </p:cTn>
                              </p:par>
                            </p:childTnLst>
                          </p:cTn>
                        </p:par>
                        <p:par>
                          <p:cTn id="11" fill="hold">
                            <p:stCondLst>
                              <p:cond delay="0"/>
                            </p:stCondLst>
                            <p:childTnLst>
                              <p:par>
                                <p:cTn id="12" presetID="10" presetClass="exit" presetSubtype="0" fill="hold" nodeType="afterEffect">
                                  <p:stCondLst>
                                    <p:cond delay="500"/>
                                  </p:stCondLst>
                                  <p:childTnLst>
                                    <p:animEffect transition="out" filter="fade">
                                      <p:cBhvr>
                                        <p:cTn id="13" dur="250"/>
                                        <p:tgtEl>
                                          <p:spTgt spid="4"/>
                                        </p:tgtEl>
                                      </p:cBhvr>
                                    </p:animEffect>
                                    <p:set>
                                      <p:cBhvr>
                                        <p:cTn id="14" dur="1" fill="hold">
                                          <p:stCondLst>
                                            <p:cond delay="249"/>
                                          </p:stCondLst>
                                        </p:cTn>
                                        <p:tgtEl>
                                          <p:spTgt spid="4"/>
                                        </p:tgtEl>
                                        <p:attrNameLst>
                                          <p:attrName>style.visibility</p:attrName>
                                        </p:attrNameLst>
                                      </p:cBhvr>
                                      <p:to>
                                        <p:strVal val="hidden"/>
                                      </p:to>
                                    </p:set>
                                  </p:childTnLst>
                                </p:cTn>
                              </p:par>
                              <p:par>
                                <p:cTn id="15" presetID="10" presetClass="exit" presetSubtype="0" fill="hold" grpId="1" nodeType="withEffect">
                                  <p:stCondLst>
                                    <p:cond delay="500"/>
                                  </p:stCondLst>
                                  <p:childTnLst>
                                    <p:animEffect transition="out" filter="fade">
                                      <p:cBhvr>
                                        <p:cTn id="16" dur="250"/>
                                        <p:tgtEl>
                                          <p:spTgt spid="38"/>
                                        </p:tgtEl>
                                      </p:cBhvr>
                                    </p:animEffect>
                                    <p:set>
                                      <p:cBhvr>
                                        <p:cTn id="17" dur="1" fill="hold">
                                          <p:stCondLst>
                                            <p:cond delay="249"/>
                                          </p:stCondLst>
                                        </p:cTn>
                                        <p:tgtEl>
                                          <p:spTgt spid="38"/>
                                        </p:tgtEl>
                                        <p:attrNameLst>
                                          <p:attrName>style.visibility</p:attrName>
                                        </p:attrNameLst>
                                      </p:cBhvr>
                                      <p:to>
                                        <p:strVal val="hidden"/>
                                      </p:to>
                                    </p:set>
                                  </p:childTnLst>
                                </p:cTn>
                              </p:par>
                              <p:par>
                                <p:cTn id="18" presetID="10" presetClass="exit" presetSubtype="0" fill="hold" nodeType="withEffect">
                                  <p:stCondLst>
                                    <p:cond delay="500"/>
                                  </p:stCondLst>
                                  <p:childTnLst>
                                    <p:animEffect transition="out" filter="fade">
                                      <p:cBhvr>
                                        <p:cTn id="19" dur="250"/>
                                        <p:tgtEl>
                                          <p:spTgt spid="3"/>
                                        </p:tgtEl>
                                      </p:cBhvr>
                                    </p:animEffect>
                                    <p:set>
                                      <p:cBhvr>
                                        <p:cTn id="20" dur="1" fill="hold">
                                          <p:stCondLst>
                                            <p:cond delay="249"/>
                                          </p:stCondLst>
                                        </p:cTn>
                                        <p:tgtEl>
                                          <p:spTgt spid="3"/>
                                        </p:tgtEl>
                                        <p:attrNameLst>
                                          <p:attrName>style.visibility</p:attrName>
                                        </p:attrNameLst>
                                      </p:cBhvr>
                                      <p:to>
                                        <p:strVal val="hidden"/>
                                      </p:to>
                                    </p:set>
                                  </p:childTnLst>
                                </p:cTn>
                              </p:par>
                              <p:par>
                                <p:cTn id="21" presetID="10" presetClass="entr" presetSubtype="0" fill="hold" nodeType="withEffect">
                                  <p:stCondLst>
                                    <p:cond delay="500"/>
                                  </p:stCondLst>
                                  <p:childTnLst>
                                    <p:set>
                                      <p:cBhvr>
                                        <p:cTn id="22" dur="1" fill="hold">
                                          <p:stCondLst>
                                            <p:cond delay="0"/>
                                          </p:stCondLst>
                                        </p:cTn>
                                        <p:tgtEl>
                                          <p:spTgt spid="2"/>
                                        </p:tgtEl>
                                        <p:attrNameLst>
                                          <p:attrName>style.visibility</p:attrName>
                                        </p:attrNameLst>
                                      </p:cBhvr>
                                      <p:to>
                                        <p:strVal val="visible"/>
                                      </p:to>
                                    </p:set>
                                    <p:animEffect transition="in" filter="fade">
                                      <p:cBhvr>
                                        <p:cTn id="23" dur="500"/>
                                        <p:tgtEl>
                                          <p:spTgt spid="2"/>
                                        </p:tgtEl>
                                      </p:cBhvr>
                                    </p:animEffect>
                                  </p:childTnLst>
                                </p:cTn>
                              </p:par>
                              <p:par>
                                <p:cTn id="24" presetID="64" presetClass="path" presetSubtype="0" accel="50000" decel="50000" fill="hold" nodeType="withEffect">
                                  <p:stCondLst>
                                    <p:cond delay="750"/>
                                  </p:stCondLst>
                                  <p:childTnLst>
                                    <p:animMotion origin="layout" path="M -3.49247E-6 -1.87018E-6 L -3.49247E-6 -0.32387 " pathEditMode="relative" rAng="0" ptsTypes="AA">
                                      <p:cBhvr>
                                        <p:cTn id="25" dur="1750" fill="hold"/>
                                        <p:tgtEl>
                                          <p:spTgt spid="2"/>
                                        </p:tgtEl>
                                        <p:attrNameLst>
                                          <p:attrName>ppt_x</p:attrName>
                                          <p:attrName>ppt_y</p:attrName>
                                        </p:attrNameLst>
                                      </p:cBhvr>
                                      <p:rCtr x="0" y="-16205"/>
                                    </p:animMotion>
                                  </p:childTnLst>
                                </p:cTn>
                              </p:par>
                            </p:childTnLst>
                          </p:cTn>
                        </p:par>
                      </p:childTnLst>
                    </p:cTn>
                  </p:par>
                  <p:par>
                    <p:cTn id="26" fill="hold">
                      <p:stCondLst>
                        <p:cond delay="indefinite"/>
                      </p:stCondLst>
                      <p:childTnLst>
                        <p:par>
                          <p:cTn id="27" fill="hold">
                            <p:stCondLst>
                              <p:cond delay="0"/>
                            </p:stCondLst>
                            <p:childTnLst>
                              <p:par>
                                <p:cTn id="28" presetID="22" presetClass="entr" presetSubtype="2" fill="hold" nodeType="clickEffect">
                                  <p:stCondLst>
                                    <p:cond delay="0"/>
                                  </p:stCondLst>
                                  <p:childTnLst>
                                    <p:set>
                                      <p:cBhvr>
                                        <p:cTn id="29" dur="1" fill="hold">
                                          <p:stCondLst>
                                            <p:cond delay="0"/>
                                          </p:stCondLst>
                                        </p:cTn>
                                        <p:tgtEl>
                                          <p:spTgt spid="33"/>
                                        </p:tgtEl>
                                        <p:attrNameLst>
                                          <p:attrName>style.visibility</p:attrName>
                                        </p:attrNameLst>
                                      </p:cBhvr>
                                      <p:to>
                                        <p:strVal val="visible"/>
                                      </p:to>
                                    </p:set>
                                    <p:animEffect transition="in" filter="wipe(right)">
                                      <p:cBhvr>
                                        <p:cTn id="30" dur="500"/>
                                        <p:tgtEl>
                                          <p:spTgt spid="33"/>
                                        </p:tgtEl>
                                      </p:cBhvr>
                                    </p:animEffect>
                                  </p:childTnLst>
                                </p:cTn>
                              </p:par>
                            </p:childTnLst>
                          </p:cTn>
                        </p:par>
                        <p:par>
                          <p:cTn id="31" fill="hold">
                            <p:stCondLst>
                              <p:cond delay="500"/>
                            </p:stCondLst>
                            <p:childTnLst>
                              <p:par>
                                <p:cTn id="32" presetID="22" presetClass="entr" presetSubtype="8" fill="hold" nodeType="afterEffect">
                                  <p:stCondLst>
                                    <p:cond delay="500"/>
                                  </p:stCondLst>
                                  <p:childTnLst>
                                    <p:set>
                                      <p:cBhvr>
                                        <p:cTn id="33" dur="1" fill="hold">
                                          <p:stCondLst>
                                            <p:cond delay="0"/>
                                          </p:stCondLst>
                                        </p:cTn>
                                        <p:tgtEl>
                                          <p:spTgt spid="41"/>
                                        </p:tgtEl>
                                        <p:attrNameLst>
                                          <p:attrName>style.visibility</p:attrName>
                                        </p:attrNameLst>
                                      </p:cBhvr>
                                      <p:to>
                                        <p:strVal val="visible"/>
                                      </p:to>
                                    </p:set>
                                    <p:animEffect transition="in" filter="wipe(left)">
                                      <p:cBhvr>
                                        <p:cTn id="34" dur="1000"/>
                                        <p:tgtEl>
                                          <p:spTgt spid="41"/>
                                        </p:tgtEl>
                                      </p:cBhvr>
                                    </p:animEffect>
                                  </p:childTnLst>
                                </p:cTn>
                              </p:par>
                            </p:childTnLst>
                          </p:cTn>
                        </p:par>
                        <p:par>
                          <p:cTn id="35" fill="hold">
                            <p:stCondLst>
                              <p:cond delay="2000"/>
                            </p:stCondLst>
                            <p:childTnLst>
                              <p:par>
                                <p:cTn id="36" presetID="22" presetClass="entr" presetSubtype="1" fill="hold" grpId="0" nodeType="afterEffect">
                                  <p:stCondLst>
                                    <p:cond delay="250"/>
                                  </p:stCondLst>
                                  <p:childTnLst>
                                    <p:set>
                                      <p:cBhvr>
                                        <p:cTn id="37" dur="1" fill="hold">
                                          <p:stCondLst>
                                            <p:cond delay="0"/>
                                          </p:stCondLst>
                                        </p:cTn>
                                        <p:tgtEl>
                                          <p:spTgt spid="37"/>
                                        </p:tgtEl>
                                        <p:attrNameLst>
                                          <p:attrName>style.visibility</p:attrName>
                                        </p:attrNameLst>
                                      </p:cBhvr>
                                      <p:to>
                                        <p:strVal val="visible"/>
                                      </p:to>
                                    </p:set>
                                    <p:animEffect transition="in" filter="wipe(up)">
                                      <p:cBhvr>
                                        <p:cTn id="38" dur="750"/>
                                        <p:tgtEl>
                                          <p:spTgt spid="37"/>
                                        </p:tgtEl>
                                      </p:cBhvr>
                                    </p:animEffect>
                                  </p:childTnLst>
                                </p:cTn>
                              </p:par>
                            </p:childTnLst>
                          </p:cTn>
                        </p:par>
                        <p:par>
                          <p:cTn id="39" fill="hold">
                            <p:stCondLst>
                              <p:cond delay="3000"/>
                            </p:stCondLst>
                            <p:childTnLst>
                              <p:par>
                                <p:cTn id="40" presetID="10" presetClass="exit" presetSubtype="0" fill="hold" nodeType="afterEffect">
                                  <p:stCondLst>
                                    <p:cond delay="0"/>
                                  </p:stCondLst>
                                  <p:childTnLst>
                                    <p:animEffect transition="out" filter="fade">
                                      <p:cBhvr>
                                        <p:cTn id="41" dur="250"/>
                                        <p:tgtEl>
                                          <p:spTgt spid="33"/>
                                        </p:tgtEl>
                                      </p:cBhvr>
                                    </p:animEffect>
                                    <p:set>
                                      <p:cBhvr>
                                        <p:cTn id="42" dur="1" fill="hold">
                                          <p:stCondLst>
                                            <p:cond delay="249"/>
                                          </p:stCondLst>
                                        </p:cTn>
                                        <p:tgtEl>
                                          <p:spTgt spid="33"/>
                                        </p:tgtEl>
                                        <p:attrNameLst>
                                          <p:attrName>style.visibility</p:attrName>
                                        </p:attrNameLst>
                                      </p:cBhvr>
                                      <p:to>
                                        <p:strVal val="hidden"/>
                                      </p:to>
                                    </p:set>
                                  </p:childTnLst>
                                </p:cTn>
                              </p:par>
                            </p:childTnLst>
                          </p:cTn>
                        </p:par>
                        <p:par>
                          <p:cTn id="43" fill="hold">
                            <p:stCondLst>
                              <p:cond delay="3250"/>
                            </p:stCondLst>
                            <p:childTnLst>
                              <p:par>
                                <p:cTn id="44" presetID="22" presetClass="entr" presetSubtype="8" fill="hold" grpId="0" nodeType="afterEffect">
                                  <p:stCondLst>
                                    <p:cond delay="0"/>
                                  </p:stCondLst>
                                  <p:childTnLst>
                                    <p:set>
                                      <p:cBhvr>
                                        <p:cTn id="45" dur="1" fill="hold">
                                          <p:stCondLst>
                                            <p:cond delay="0"/>
                                          </p:stCondLst>
                                        </p:cTn>
                                        <p:tgtEl>
                                          <p:spTgt spid="42"/>
                                        </p:tgtEl>
                                        <p:attrNameLst>
                                          <p:attrName>style.visibility</p:attrName>
                                        </p:attrNameLst>
                                      </p:cBhvr>
                                      <p:to>
                                        <p:strVal val="visible"/>
                                      </p:to>
                                    </p:set>
                                    <p:animEffect transition="in" filter="wipe(left)">
                                      <p:cBhvr>
                                        <p:cTn id="46" dur="500"/>
                                        <p:tgtEl>
                                          <p:spTgt spid="4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 grpId="0" animBg="1"/>
      <p:bldP spid="38" grpId="0"/>
      <p:bldP spid="38" grpId="1"/>
      <p:bldP spid="42" grpId="0" animBg="1"/>
    </p:bldLst>
  </p:timing>
</p:sld>
</file>

<file path=ppt/slides/slide2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 name="Title 4"/>
          <p:cNvSpPr>
            <a:spLocks noGrp="1"/>
          </p:cNvSpPr>
          <p:nvPr>
            <p:ph type="title"/>
          </p:nvPr>
        </p:nvSpPr>
        <p:spPr/>
        <p:txBody>
          <a:bodyPr/>
          <a:lstStyle/>
          <a:p>
            <a:r>
              <a:rPr lang="en-US" dirty="0"/>
              <a:t>Operational analytics: </a:t>
            </a:r>
            <a:br>
              <a:rPr lang="en-US" dirty="0"/>
            </a:br>
            <a:r>
              <a:rPr lang="en-US" dirty="0"/>
              <a:t>in-memory tables</a:t>
            </a:r>
          </a:p>
        </p:txBody>
      </p:sp>
    </p:spTree>
    <p:extLst>
      <p:ext uri="{BB962C8B-B14F-4D97-AF65-F5344CB8AC3E}">
        <p14:creationId xmlns:p14="http://schemas.microsoft.com/office/powerpoint/2010/main" val="2555978574"/>
      </p:ext>
    </p:extLst>
  </p:cSld>
  <p:clrMapOvr>
    <a:masterClrMapping/>
  </p:clrMapOvr>
  <p:transition>
    <p:fade/>
  </p:transition>
</p:sld>
</file>

<file path=ppt/slides/slide21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Content Placeholder 1"/>
          <p:cNvSpPr>
            <a:spLocks noGrp="1"/>
          </p:cNvSpPr>
          <p:nvPr>
            <p:ph sz="quarter" idx="10"/>
          </p:nvPr>
        </p:nvSpPr>
        <p:spPr/>
        <p:txBody>
          <a:bodyPr/>
          <a:lstStyle/>
          <a:p>
            <a:r>
              <a:rPr lang="en-US" dirty="0"/>
              <a:t>Enhanced backup</a:t>
            </a:r>
          </a:p>
        </p:txBody>
      </p:sp>
    </p:spTree>
    <p:extLst>
      <p:ext uri="{BB962C8B-B14F-4D97-AF65-F5344CB8AC3E}">
        <p14:creationId xmlns:p14="http://schemas.microsoft.com/office/powerpoint/2010/main" val="3607409615"/>
      </p:ext>
    </p:extLst>
  </p:cSld>
  <p:clrMapOvr>
    <a:masterClrMapping/>
  </p:clrMapOvr>
  <p:transition>
    <p:fade/>
  </p:transition>
</p:sld>
</file>

<file path=ppt/slides/slide21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 name="Rectangle 4"/>
          <p:cNvSpPr/>
          <p:nvPr/>
        </p:nvSpPr>
        <p:spPr>
          <a:xfrm>
            <a:off x="190538" y="3604378"/>
            <a:ext cx="3931920" cy="2913618"/>
          </a:xfrm>
          <a:prstGeom prst="rect">
            <a:avLst/>
          </a:prstGeom>
        </p:spPr>
        <p:txBody>
          <a:bodyPr wrap="square" lIns="182880" rIns="182880">
            <a:spAutoFit/>
          </a:bodyPr>
          <a:lstStyle/>
          <a:p>
            <a:pPr marR="0">
              <a:spcBef>
                <a:spcPts val="0"/>
              </a:spcBef>
              <a:spcAft>
                <a:spcPts val="1000"/>
              </a:spcAft>
            </a:pPr>
            <a:r>
              <a:rPr lang="en-US" dirty="0">
                <a:solidFill>
                  <a:schemeClr val="accent1"/>
                </a:solidFill>
                <a:latin typeface="Segoe UI Semilight" panose="020B0402040204020203" pitchFamily="34" charset="0"/>
                <a:ea typeface="Times New Roman" panose="02020603050405020304" pitchFamily="18" charset="0"/>
                <a:cs typeface="Segoe UI Semilight" panose="020B0402040204020203" pitchFamily="34" charset="0"/>
              </a:rPr>
              <a:t>Managed backup</a:t>
            </a:r>
          </a:p>
          <a:p>
            <a:pPr marR="0">
              <a:spcBef>
                <a:spcPts val="0"/>
              </a:spcBef>
              <a:spcAft>
                <a:spcPts val="1000"/>
              </a:spcAft>
            </a:pPr>
            <a:r>
              <a:rPr lang="en-US" sz="1800" dirty="0">
                <a:latin typeface="Segoe UI" panose="020B0502040204020203" pitchFamily="34" charset="0"/>
                <a:ea typeface="Times New Roman" panose="02020603050405020304" pitchFamily="18" charset="0"/>
                <a:cs typeface="Segoe UI" panose="020B0502040204020203" pitchFamily="34" charset="0"/>
              </a:rPr>
              <a:t>Granular control of the backup schedule</a:t>
            </a:r>
          </a:p>
          <a:p>
            <a:pPr marR="0">
              <a:spcBef>
                <a:spcPts val="0"/>
              </a:spcBef>
              <a:spcAft>
                <a:spcPts val="1000"/>
              </a:spcAft>
            </a:pPr>
            <a:r>
              <a:rPr lang="en-US" sz="1800" dirty="0">
                <a:latin typeface="Segoe UI" panose="020B0502040204020203" pitchFamily="34" charset="0"/>
                <a:ea typeface="Times New Roman" panose="02020603050405020304" pitchFamily="18" charset="0"/>
                <a:cs typeface="Segoe UI" panose="020B0502040204020203" pitchFamily="34" charset="0"/>
              </a:rPr>
              <a:t>Local staging support for faster recovery and resilient to transient network issues</a:t>
            </a:r>
          </a:p>
          <a:p>
            <a:pPr marR="0">
              <a:spcBef>
                <a:spcPts val="0"/>
              </a:spcBef>
              <a:spcAft>
                <a:spcPts val="1000"/>
              </a:spcAft>
            </a:pPr>
            <a:r>
              <a:rPr lang="en-US" sz="1800" dirty="0">
                <a:latin typeface="Segoe UI" panose="020B0502040204020203" pitchFamily="34" charset="0"/>
                <a:ea typeface="Times New Roman" panose="02020603050405020304" pitchFamily="18" charset="0"/>
                <a:cs typeface="Segoe UI" panose="020B0502040204020203" pitchFamily="34" charset="0"/>
              </a:rPr>
              <a:t>Support for system databases</a:t>
            </a:r>
          </a:p>
          <a:p>
            <a:pPr marR="0">
              <a:spcBef>
                <a:spcPts val="0"/>
              </a:spcBef>
              <a:spcAft>
                <a:spcPts val="1000"/>
              </a:spcAft>
            </a:pPr>
            <a:r>
              <a:rPr lang="en-US" sz="1800" dirty="0">
                <a:latin typeface="Segoe UI" panose="020B0502040204020203" pitchFamily="34" charset="0"/>
                <a:ea typeface="Times New Roman" panose="02020603050405020304" pitchFamily="18" charset="0"/>
                <a:cs typeface="Segoe UI" panose="020B0502040204020203" pitchFamily="34" charset="0"/>
              </a:rPr>
              <a:t>Supports simple recovery mode</a:t>
            </a:r>
          </a:p>
        </p:txBody>
      </p:sp>
      <p:sp>
        <p:nvSpPr>
          <p:cNvPr id="18" name="Rectangle 17"/>
          <p:cNvSpPr/>
          <p:nvPr/>
        </p:nvSpPr>
        <p:spPr>
          <a:xfrm>
            <a:off x="3956246" y="3604378"/>
            <a:ext cx="4159787" cy="2231380"/>
          </a:xfrm>
          <a:prstGeom prst="rect">
            <a:avLst/>
          </a:prstGeom>
        </p:spPr>
        <p:txBody>
          <a:bodyPr wrap="square" lIns="182880" rIns="182880">
            <a:spAutoFit/>
          </a:bodyPr>
          <a:lstStyle/>
          <a:p>
            <a:pPr marR="0">
              <a:spcBef>
                <a:spcPts val="0"/>
              </a:spcBef>
              <a:spcAft>
                <a:spcPts val="1000"/>
              </a:spcAft>
            </a:pPr>
            <a:r>
              <a:rPr lang="en-US" dirty="0">
                <a:solidFill>
                  <a:schemeClr val="accent1"/>
                </a:solidFill>
                <a:latin typeface="Segoe UI Semilight" panose="020B0402040204020203" pitchFamily="34" charset="0"/>
                <a:ea typeface="Times New Roman" panose="02020603050405020304" pitchFamily="18" charset="0"/>
                <a:cs typeface="Segoe UI Semilight" panose="020B0402040204020203" pitchFamily="34" charset="0"/>
              </a:rPr>
              <a:t>Backup to Azure block blobs</a:t>
            </a:r>
          </a:p>
          <a:p>
            <a:pPr marR="0">
              <a:spcBef>
                <a:spcPts val="0"/>
              </a:spcBef>
              <a:spcAft>
                <a:spcPts val="1000"/>
              </a:spcAft>
            </a:pPr>
            <a:r>
              <a:rPr lang="en-US" sz="1800" dirty="0">
                <a:latin typeface="Segoe UI" panose="020B0502040204020203" pitchFamily="34" charset="0"/>
                <a:ea typeface="Times New Roman" panose="02020603050405020304" pitchFamily="18" charset="0"/>
                <a:cs typeface="Segoe UI" panose="020B0502040204020203" pitchFamily="34" charset="0"/>
              </a:rPr>
              <a:t>Cost savings on storage</a:t>
            </a:r>
          </a:p>
          <a:p>
            <a:pPr marR="0">
              <a:spcBef>
                <a:spcPts val="0"/>
              </a:spcBef>
              <a:spcAft>
                <a:spcPts val="1000"/>
              </a:spcAft>
            </a:pPr>
            <a:r>
              <a:rPr lang="en-US" sz="1800" dirty="0">
                <a:latin typeface="Segoe UI" panose="020B0502040204020203" pitchFamily="34" charset="0"/>
                <a:ea typeface="Times New Roman" panose="02020603050405020304" pitchFamily="18" charset="0"/>
                <a:cs typeface="Segoe UI" panose="020B0502040204020203" pitchFamily="34" charset="0"/>
              </a:rPr>
              <a:t>Significantly improved restore performance</a:t>
            </a:r>
          </a:p>
          <a:p>
            <a:pPr marR="0">
              <a:spcBef>
                <a:spcPts val="0"/>
              </a:spcBef>
              <a:spcAft>
                <a:spcPts val="1000"/>
              </a:spcAft>
            </a:pPr>
            <a:r>
              <a:rPr lang="en-US" sz="1800" dirty="0">
                <a:latin typeface="Segoe UI" panose="020B0502040204020203" pitchFamily="34" charset="0"/>
                <a:ea typeface="Times New Roman" panose="02020603050405020304" pitchFamily="18" charset="0"/>
                <a:cs typeface="Segoe UI" panose="020B0502040204020203" pitchFamily="34" charset="0"/>
              </a:rPr>
              <a:t>More granular control over Azure Storage</a:t>
            </a:r>
          </a:p>
        </p:txBody>
      </p:sp>
      <p:sp>
        <p:nvSpPr>
          <p:cNvPr id="19" name="Rectangle 18"/>
          <p:cNvSpPr/>
          <p:nvPr/>
        </p:nvSpPr>
        <p:spPr>
          <a:xfrm>
            <a:off x="8077933" y="3604378"/>
            <a:ext cx="3931920" cy="2195473"/>
          </a:xfrm>
          <a:prstGeom prst="rect">
            <a:avLst/>
          </a:prstGeom>
        </p:spPr>
        <p:txBody>
          <a:bodyPr wrap="square" lIns="182880" rIns="182880">
            <a:spAutoFit/>
          </a:bodyPr>
          <a:lstStyle/>
          <a:p>
            <a:pPr marR="0">
              <a:spcBef>
                <a:spcPts val="0"/>
              </a:spcBef>
              <a:spcAft>
                <a:spcPts val="1000"/>
              </a:spcAft>
            </a:pPr>
            <a:r>
              <a:rPr lang="en-US" dirty="0">
                <a:solidFill>
                  <a:schemeClr val="accent1"/>
                </a:solidFill>
                <a:latin typeface="Segoe UI Semilight" panose="020B0402040204020203" pitchFamily="34" charset="0"/>
                <a:ea typeface="Times New Roman" panose="02020603050405020304" pitchFamily="18" charset="0"/>
                <a:cs typeface="Segoe UI Semilight" panose="020B0402040204020203" pitchFamily="34" charset="0"/>
              </a:rPr>
              <a:t>Azure Storage snapshot backup</a:t>
            </a:r>
          </a:p>
          <a:p>
            <a:pPr marR="0">
              <a:spcBef>
                <a:spcPts val="0"/>
              </a:spcBef>
              <a:spcAft>
                <a:spcPts val="1000"/>
              </a:spcAft>
            </a:pPr>
            <a:r>
              <a:rPr lang="en-US" sz="1800" dirty="0">
                <a:latin typeface="Segoe UI" panose="020B0502040204020203" pitchFamily="34" charset="0"/>
                <a:ea typeface="Times New Roman" panose="02020603050405020304" pitchFamily="18" charset="0"/>
                <a:cs typeface="Segoe UI" panose="020B0502040204020203" pitchFamily="34" charset="0"/>
              </a:rPr>
              <a:t>Fastest method for creating backups and running restores</a:t>
            </a:r>
          </a:p>
          <a:p>
            <a:pPr marR="0">
              <a:spcBef>
                <a:spcPts val="0"/>
              </a:spcBef>
              <a:spcAft>
                <a:spcPts val="1000"/>
              </a:spcAft>
            </a:pPr>
            <a:r>
              <a:rPr lang="en-US" sz="1800" dirty="0">
                <a:latin typeface="Segoe UI" panose="020B0502040204020203" pitchFamily="34" charset="0"/>
                <a:ea typeface="Times New Roman" panose="02020603050405020304" pitchFamily="18" charset="0"/>
                <a:cs typeface="Segoe UI" panose="020B0502040204020203" pitchFamily="34" charset="0"/>
              </a:rPr>
              <a:t>Uses SQL Server database files on Azure Blob storage</a:t>
            </a:r>
          </a:p>
        </p:txBody>
      </p:sp>
      <p:grpSp>
        <p:nvGrpSpPr>
          <p:cNvPr id="41" name="Group 40"/>
          <p:cNvGrpSpPr/>
          <p:nvPr/>
        </p:nvGrpSpPr>
        <p:grpSpPr>
          <a:xfrm>
            <a:off x="4699052" y="1826629"/>
            <a:ext cx="2674174" cy="1685199"/>
            <a:chOff x="4627375" y="1549644"/>
            <a:chExt cx="2674174" cy="1685199"/>
          </a:xfrm>
        </p:grpSpPr>
        <p:sp>
          <p:nvSpPr>
            <p:cNvPr id="6" name="Freeform 15"/>
            <p:cNvSpPr>
              <a:spLocks/>
            </p:cNvSpPr>
            <p:nvPr/>
          </p:nvSpPr>
          <p:spPr bwMode="auto">
            <a:xfrm>
              <a:off x="6066613" y="1549644"/>
              <a:ext cx="1234936" cy="508266"/>
            </a:xfrm>
            <a:custGeom>
              <a:avLst/>
              <a:gdLst>
                <a:gd name="T0" fmla="*/ 349 w 391"/>
                <a:gd name="T1" fmla="*/ 75 h 159"/>
                <a:gd name="T2" fmla="*/ 342 w 391"/>
                <a:gd name="T3" fmla="*/ 76 h 159"/>
                <a:gd name="T4" fmla="*/ 263 w 391"/>
                <a:gd name="T5" fmla="*/ 0 h 159"/>
                <a:gd name="T6" fmla="*/ 187 w 391"/>
                <a:gd name="T7" fmla="*/ 59 h 159"/>
                <a:gd name="T8" fmla="*/ 145 w 391"/>
                <a:gd name="T9" fmla="*/ 42 h 159"/>
                <a:gd name="T10" fmla="*/ 87 w 391"/>
                <a:gd name="T11" fmla="*/ 94 h 159"/>
                <a:gd name="T12" fmla="*/ 59 w 391"/>
                <a:gd name="T13" fmla="*/ 107 h 159"/>
                <a:gd name="T14" fmla="*/ 32 w 391"/>
                <a:gd name="T15" fmla="*/ 94 h 159"/>
                <a:gd name="T16" fmla="*/ 0 w 391"/>
                <a:gd name="T17" fmla="*/ 126 h 159"/>
                <a:gd name="T18" fmla="*/ 32 w 391"/>
                <a:gd name="T19" fmla="*/ 159 h 159"/>
                <a:gd name="T20" fmla="*/ 41 w 391"/>
                <a:gd name="T21" fmla="*/ 159 h 159"/>
                <a:gd name="T22" fmla="*/ 148 w 391"/>
                <a:gd name="T23" fmla="*/ 159 h 159"/>
                <a:gd name="T24" fmla="*/ 208 w 391"/>
                <a:gd name="T25" fmla="*/ 159 h 159"/>
                <a:gd name="T26" fmla="*/ 352 w 391"/>
                <a:gd name="T27" fmla="*/ 159 h 159"/>
                <a:gd name="T28" fmla="*/ 352 w 391"/>
                <a:gd name="T29" fmla="*/ 159 h 159"/>
                <a:gd name="T30" fmla="*/ 391 w 391"/>
                <a:gd name="T31" fmla="*/ 117 h 159"/>
                <a:gd name="T32" fmla="*/ 349 w 391"/>
                <a:gd name="T33" fmla="*/ 75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91" h="159">
                  <a:moveTo>
                    <a:pt x="349" y="75"/>
                  </a:moveTo>
                  <a:cubicBezTo>
                    <a:pt x="347" y="75"/>
                    <a:pt x="345" y="75"/>
                    <a:pt x="342" y="76"/>
                  </a:cubicBezTo>
                  <a:cubicBezTo>
                    <a:pt x="340" y="34"/>
                    <a:pt x="306" y="0"/>
                    <a:pt x="263" y="0"/>
                  </a:cubicBezTo>
                  <a:cubicBezTo>
                    <a:pt x="227" y="0"/>
                    <a:pt x="196" y="25"/>
                    <a:pt x="187" y="59"/>
                  </a:cubicBezTo>
                  <a:cubicBezTo>
                    <a:pt x="176" y="48"/>
                    <a:pt x="161" y="42"/>
                    <a:pt x="145" y="42"/>
                  </a:cubicBezTo>
                  <a:cubicBezTo>
                    <a:pt x="115" y="42"/>
                    <a:pt x="90" y="65"/>
                    <a:pt x="87" y="94"/>
                  </a:cubicBezTo>
                  <a:cubicBezTo>
                    <a:pt x="76" y="96"/>
                    <a:pt x="66" y="101"/>
                    <a:pt x="59" y="107"/>
                  </a:cubicBezTo>
                  <a:cubicBezTo>
                    <a:pt x="53" y="99"/>
                    <a:pt x="43" y="94"/>
                    <a:pt x="32" y="94"/>
                  </a:cubicBezTo>
                  <a:cubicBezTo>
                    <a:pt x="14" y="94"/>
                    <a:pt x="0" y="108"/>
                    <a:pt x="0" y="126"/>
                  </a:cubicBezTo>
                  <a:cubicBezTo>
                    <a:pt x="0" y="144"/>
                    <a:pt x="14" y="159"/>
                    <a:pt x="32" y="159"/>
                  </a:cubicBezTo>
                  <a:cubicBezTo>
                    <a:pt x="41" y="159"/>
                    <a:pt x="41" y="159"/>
                    <a:pt x="41" y="159"/>
                  </a:cubicBezTo>
                  <a:cubicBezTo>
                    <a:pt x="148" y="159"/>
                    <a:pt x="148" y="159"/>
                    <a:pt x="148" y="159"/>
                  </a:cubicBezTo>
                  <a:cubicBezTo>
                    <a:pt x="208" y="159"/>
                    <a:pt x="208" y="159"/>
                    <a:pt x="208" y="159"/>
                  </a:cubicBezTo>
                  <a:cubicBezTo>
                    <a:pt x="352" y="159"/>
                    <a:pt x="352" y="159"/>
                    <a:pt x="352" y="159"/>
                  </a:cubicBezTo>
                  <a:cubicBezTo>
                    <a:pt x="352" y="159"/>
                    <a:pt x="352" y="159"/>
                    <a:pt x="352" y="159"/>
                  </a:cubicBezTo>
                  <a:cubicBezTo>
                    <a:pt x="374" y="158"/>
                    <a:pt x="391" y="139"/>
                    <a:pt x="391" y="117"/>
                  </a:cubicBezTo>
                  <a:cubicBezTo>
                    <a:pt x="391" y="94"/>
                    <a:pt x="372" y="75"/>
                    <a:pt x="349" y="75"/>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7" name="Freeform 23"/>
            <p:cNvSpPr>
              <a:spLocks/>
            </p:cNvSpPr>
            <p:nvPr/>
          </p:nvSpPr>
          <p:spPr bwMode="auto">
            <a:xfrm>
              <a:off x="4923995" y="1719198"/>
              <a:ext cx="422999" cy="228226"/>
            </a:xfrm>
            <a:custGeom>
              <a:avLst/>
              <a:gdLst>
                <a:gd name="T0" fmla="*/ 210 w 242"/>
                <a:gd name="T1" fmla="*/ 64 h 129"/>
                <a:gd name="T2" fmla="*/ 209 w 242"/>
                <a:gd name="T3" fmla="*/ 64 h 129"/>
                <a:gd name="T4" fmla="*/ 144 w 242"/>
                <a:gd name="T5" fmla="*/ 0 h 129"/>
                <a:gd name="T6" fmla="*/ 80 w 242"/>
                <a:gd name="T7" fmla="*/ 56 h 129"/>
                <a:gd name="T8" fmla="*/ 45 w 242"/>
                <a:gd name="T9" fmla="*/ 39 h 129"/>
                <a:gd name="T10" fmla="*/ 0 w 242"/>
                <a:gd name="T11" fmla="*/ 84 h 129"/>
                <a:gd name="T12" fmla="*/ 45 w 242"/>
                <a:gd name="T13" fmla="*/ 129 h 129"/>
                <a:gd name="T14" fmla="*/ 210 w 242"/>
                <a:gd name="T15" fmla="*/ 129 h 129"/>
                <a:gd name="T16" fmla="*/ 242 w 242"/>
                <a:gd name="T17" fmla="*/ 96 h 129"/>
                <a:gd name="T18" fmla="*/ 210 w 242"/>
                <a:gd name="T19" fmla="*/ 64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2" h="129">
                  <a:moveTo>
                    <a:pt x="210" y="64"/>
                  </a:moveTo>
                  <a:cubicBezTo>
                    <a:pt x="210" y="64"/>
                    <a:pt x="209" y="64"/>
                    <a:pt x="209" y="64"/>
                  </a:cubicBezTo>
                  <a:cubicBezTo>
                    <a:pt x="209" y="28"/>
                    <a:pt x="180" y="0"/>
                    <a:pt x="144" y="0"/>
                  </a:cubicBezTo>
                  <a:cubicBezTo>
                    <a:pt x="111" y="0"/>
                    <a:pt x="84" y="24"/>
                    <a:pt x="80" y="56"/>
                  </a:cubicBezTo>
                  <a:cubicBezTo>
                    <a:pt x="72" y="46"/>
                    <a:pt x="59" y="39"/>
                    <a:pt x="45" y="39"/>
                  </a:cubicBezTo>
                  <a:cubicBezTo>
                    <a:pt x="20" y="39"/>
                    <a:pt x="0" y="59"/>
                    <a:pt x="0" y="84"/>
                  </a:cubicBezTo>
                  <a:cubicBezTo>
                    <a:pt x="0" y="109"/>
                    <a:pt x="20" y="129"/>
                    <a:pt x="45" y="129"/>
                  </a:cubicBezTo>
                  <a:cubicBezTo>
                    <a:pt x="210" y="129"/>
                    <a:pt x="210" y="129"/>
                    <a:pt x="210" y="129"/>
                  </a:cubicBezTo>
                  <a:cubicBezTo>
                    <a:pt x="228" y="129"/>
                    <a:pt x="242" y="114"/>
                    <a:pt x="242" y="96"/>
                  </a:cubicBezTo>
                  <a:cubicBezTo>
                    <a:pt x="242" y="78"/>
                    <a:pt x="228" y="64"/>
                    <a:pt x="21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nvGrpSpPr>
            <p:cNvPr id="3" name="Group 2"/>
            <p:cNvGrpSpPr/>
            <p:nvPr/>
          </p:nvGrpSpPr>
          <p:grpSpPr>
            <a:xfrm>
              <a:off x="4627375" y="1709648"/>
              <a:ext cx="2674174" cy="1525195"/>
              <a:chOff x="4627375" y="1709648"/>
              <a:chExt cx="2674174" cy="1525195"/>
            </a:xfrm>
          </p:grpSpPr>
          <p:sp>
            <p:nvSpPr>
              <p:cNvPr id="8" name="Freeform 19"/>
              <p:cNvSpPr>
                <a:spLocks/>
              </p:cNvSpPr>
              <p:nvPr/>
            </p:nvSpPr>
            <p:spPr bwMode="auto">
              <a:xfrm>
                <a:off x="4627375" y="1709648"/>
                <a:ext cx="2674174" cy="1525195"/>
              </a:xfrm>
              <a:custGeom>
                <a:avLst/>
                <a:gdLst>
                  <a:gd name="T0" fmla="*/ 187 w 224"/>
                  <a:gd name="T1" fmla="*/ 53 h 126"/>
                  <a:gd name="T2" fmla="*/ 183 w 224"/>
                  <a:gd name="T3" fmla="*/ 53 h 126"/>
                  <a:gd name="T4" fmla="*/ 187 w 224"/>
                  <a:gd name="T5" fmla="*/ 37 h 126"/>
                  <a:gd name="T6" fmla="*/ 150 w 224"/>
                  <a:gd name="T7" fmla="*/ 0 h 126"/>
                  <a:gd name="T8" fmla="*/ 114 w 224"/>
                  <a:gd name="T9" fmla="*/ 32 h 126"/>
                  <a:gd name="T10" fmla="*/ 86 w 224"/>
                  <a:gd name="T11" fmla="*/ 20 h 126"/>
                  <a:gd name="T12" fmla="*/ 49 w 224"/>
                  <a:gd name="T13" fmla="*/ 55 h 126"/>
                  <a:gd name="T14" fmla="*/ 37 w 224"/>
                  <a:gd name="T15" fmla="*/ 53 h 126"/>
                  <a:gd name="T16" fmla="*/ 0 w 224"/>
                  <a:gd name="T17" fmla="*/ 90 h 126"/>
                  <a:gd name="T18" fmla="*/ 37 w 224"/>
                  <a:gd name="T19" fmla="*/ 126 h 126"/>
                  <a:gd name="T20" fmla="*/ 187 w 224"/>
                  <a:gd name="T21" fmla="*/ 126 h 126"/>
                  <a:gd name="T22" fmla="*/ 224 w 224"/>
                  <a:gd name="T23" fmla="*/ 90 h 126"/>
                  <a:gd name="T24" fmla="*/ 187 w 224"/>
                  <a:gd name="T25" fmla="*/ 53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24" h="126">
                    <a:moveTo>
                      <a:pt x="187" y="53"/>
                    </a:moveTo>
                    <a:cubicBezTo>
                      <a:pt x="186" y="53"/>
                      <a:pt x="184" y="53"/>
                      <a:pt x="183" y="53"/>
                    </a:cubicBezTo>
                    <a:cubicBezTo>
                      <a:pt x="185" y="48"/>
                      <a:pt x="187" y="42"/>
                      <a:pt x="187" y="37"/>
                    </a:cubicBezTo>
                    <a:cubicBezTo>
                      <a:pt x="187" y="16"/>
                      <a:pt x="170" y="0"/>
                      <a:pt x="150" y="0"/>
                    </a:cubicBezTo>
                    <a:cubicBezTo>
                      <a:pt x="131" y="0"/>
                      <a:pt x="116" y="14"/>
                      <a:pt x="114" y="32"/>
                    </a:cubicBezTo>
                    <a:cubicBezTo>
                      <a:pt x="107" y="25"/>
                      <a:pt x="97" y="20"/>
                      <a:pt x="86" y="20"/>
                    </a:cubicBezTo>
                    <a:cubicBezTo>
                      <a:pt x="67" y="20"/>
                      <a:pt x="50" y="36"/>
                      <a:pt x="49" y="55"/>
                    </a:cubicBezTo>
                    <a:cubicBezTo>
                      <a:pt x="45" y="54"/>
                      <a:pt x="41" y="53"/>
                      <a:pt x="37" y="53"/>
                    </a:cubicBezTo>
                    <a:cubicBezTo>
                      <a:pt x="16" y="53"/>
                      <a:pt x="0" y="69"/>
                      <a:pt x="0" y="90"/>
                    </a:cubicBezTo>
                    <a:cubicBezTo>
                      <a:pt x="0" y="110"/>
                      <a:pt x="16" y="126"/>
                      <a:pt x="37" y="126"/>
                    </a:cubicBezTo>
                    <a:cubicBezTo>
                      <a:pt x="187" y="126"/>
                      <a:pt x="187" y="126"/>
                      <a:pt x="187" y="126"/>
                    </a:cubicBezTo>
                    <a:cubicBezTo>
                      <a:pt x="207" y="126"/>
                      <a:pt x="224" y="110"/>
                      <a:pt x="224" y="90"/>
                    </a:cubicBezTo>
                    <a:cubicBezTo>
                      <a:pt x="224" y="69"/>
                      <a:pt x="207" y="53"/>
                      <a:pt x="187" y="53"/>
                    </a:cubicBez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2" name="Right Arrow 1"/>
              <p:cNvSpPr/>
              <p:nvPr/>
            </p:nvSpPr>
            <p:spPr bwMode="auto">
              <a:xfrm rot="16200000">
                <a:off x="5557392" y="2437320"/>
                <a:ext cx="814139" cy="403265"/>
              </a:xfrm>
              <a:prstGeom prst="rightArrow">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indent="-342900" algn="ctr" defTabSz="932472" fontAlgn="base">
                  <a:lnSpc>
                    <a:spcPct val="90000"/>
                  </a:lnSpc>
                  <a:spcBef>
                    <a:spcPct val="0"/>
                  </a:spcBef>
                  <a:spcAft>
                    <a:spcPct val="0"/>
                  </a:spcAft>
                  <a:buFont typeface="Wingdings 3" panose="05040102010807070707" pitchFamily="18" charset="2"/>
                  <a:buChar char="Æ"/>
                </a:pPr>
                <a:endParaRPr lang="en-US" sz="2000" b="1" dirty="0">
                  <a:solidFill>
                    <a:schemeClr val="bg1"/>
                  </a:solidFill>
                  <a:latin typeface="+mj-lt"/>
                  <a:ea typeface="Segoe UI" pitchFamily="34" charset="0"/>
                  <a:cs typeface="Segoe UI" pitchFamily="34" charset="0"/>
                </a:endParaRPr>
              </a:p>
            </p:txBody>
          </p:sp>
        </p:grpSp>
      </p:grpSp>
      <p:grpSp>
        <p:nvGrpSpPr>
          <p:cNvPr id="40" name="Group 39"/>
          <p:cNvGrpSpPr/>
          <p:nvPr/>
        </p:nvGrpSpPr>
        <p:grpSpPr>
          <a:xfrm>
            <a:off x="1141728" y="1660030"/>
            <a:ext cx="2029541" cy="1844985"/>
            <a:chOff x="632916" y="1660030"/>
            <a:chExt cx="2029541" cy="1844985"/>
          </a:xfrm>
        </p:grpSpPr>
        <p:sp>
          <p:nvSpPr>
            <p:cNvPr id="37" name="Freeform 36"/>
            <p:cNvSpPr>
              <a:spLocks/>
            </p:cNvSpPr>
            <p:nvPr/>
          </p:nvSpPr>
          <p:spPr bwMode="auto">
            <a:xfrm>
              <a:off x="632916" y="2279908"/>
              <a:ext cx="851333" cy="387088"/>
            </a:xfrm>
            <a:custGeom>
              <a:avLst/>
              <a:gdLst>
                <a:gd name="T0" fmla="*/ 951 w 1004"/>
                <a:gd name="T1" fmla="*/ 296 h 454"/>
                <a:gd name="T2" fmla="*/ 809 w 1004"/>
                <a:gd name="T3" fmla="*/ 168 h 454"/>
                <a:gd name="T4" fmla="*/ 730 w 1004"/>
                <a:gd name="T5" fmla="*/ 191 h 454"/>
                <a:gd name="T6" fmla="*/ 506 w 1004"/>
                <a:gd name="T7" fmla="*/ 0 h 454"/>
                <a:gd name="T8" fmla="*/ 286 w 1004"/>
                <a:gd name="T9" fmla="*/ 169 h 454"/>
                <a:gd name="T10" fmla="*/ 266 w 1004"/>
                <a:gd name="T11" fmla="*/ 168 h 454"/>
                <a:gd name="T12" fmla="*/ 133 w 1004"/>
                <a:gd name="T13" fmla="*/ 256 h 454"/>
                <a:gd name="T14" fmla="*/ 102 w 1004"/>
                <a:gd name="T15" fmla="*/ 251 h 454"/>
                <a:gd name="T16" fmla="*/ 0 w 1004"/>
                <a:gd name="T17" fmla="*/ 353 h 454"/>
                <a:gd name="T18" fmla="*/ 102 w 1004"/>
                <a:gd name="T19" fmla="*/ 454 h 454"/>
                <a:gd name="T20" fmla="*/ 921 w 1004"/>
                <a:gd name="T21" fmla="*/ 454 h 454"/>
                <a:gd name="T22" fmla="*/ 1004 w 1004"/>
                <a:gd name="T23" fmla="*/ 372 h 454"/>
                <a:gd name="T24" fmla="*/ 951 w 1004"/>
                <a:gd name="T25" fmla="*/ 296 h 4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04" h="454">
                  <a:moveTo>
                    <a:pt x="951" y="296"/>
                  </a:moveTo>
                  <a:cubicBezTo>
                    <a:pt x="944" y="224"/>
                    <a:pt x="883" y="168"/>
                    <a:pt x="809" y="168"/>
                  </a:cubicBezTo>
                  <a:cubicBezTo>
                    <a:pt x="780" y="168"/>
                    <a:pt x="753" y="176"/>
                    <a:pt x="730" y="191"/>
                  </a:cubicBezTo>
                  <a:cubicBezTo>
                    <a:pt x="713" y="83"/>
                    <a:pt x="619" y="0"/>
                    <a:pt x="506" y="0"/>
                  </a:cubicBezTo>
                  <a:cubicBezTo>
                    <a:pt x="401" y="0"/>
                    <a:pt x="312" y="72"/>
                    <a:pt x="286" y="169"/>
                  </a:cubicBezTo>
                  <a:cubicBezTo>
                    <a:pt x="280" y="168"/>
                    <a:pt x="273" y="168"/>
                    <a:pt x="266" y="168"/>
                  </a:cubicBezTo>
                  <a:cubicBezTo>
                    <a:pt x="206" y="168"/>
                    <a:pt x="155" y="204"/>
                    <a:pt x="133" y="256"/>
                  </a:cubicBezTo>
                  <a:cubicBezTo>
                    <a:pt x="123" y="253"/>
                    <a:pt x="113" y="251"/>
                    <a:pt x="102" y="251"/>
                  </a:cubicBezTo>
                  <a:cubicBezTo>
                    <a:pt x="45" y="251"/>
                    <a:pt x="0" y="297"/>
                    <a:pt x="0" y="353"/>
                  </a:cubicBezTo>
                  <a:cubicBezTo>
                    <a:pt x="0" y="409"/>
                    <a:pt x="45" y="454"/>
                    <a:pt x="102" y="454"/>
                  </a:cubicBezTo>
                  <a:cubicBezTo>
                    <a:pt x="921" y="454"/>
                    <a:pt x="921" y="454"/>
                    <a:pt x="921" y="454"/>
                  </a:cubicBezTo>
                  <a:cubicBezTo>
                    <a:pt x="967" y="454"/>
                    <a:pt x="1004" y="417"/>
                    <a:pt x="1004" y="372"/>
                  </a:cubicBezTo>
                  <a:cubicBezTo>
                    <a:pt x="1004" y="337"/>
                    <a:pt x="982" y="308"/>
                    <a:pt x="951" y="296"/>
                  </a:cubicBezTo>
                  <a:close/>
                </a:path>
              </a:pathLst>
            </a:custGeom>
            <a:solidFill>
              <a:srgbClr val="F2F2F2"/>
            </a:solidFill>
            <a:ln>
              <a:noFill/>
            </a:ln>
            <a:extLst/>
          </p:spPr>
          <p:txBody>
            <a:bodyPr vert="horz" wrap="square" lIns="91414" tIns="45706" rIns="91414" bIns="45706" numCol="1" anchor="t" anchorCtr="0" compatLnSpc="1">
              <a:prstTxWarp prst="textNoShape">
                <a:avLst/>
              </a:prstTxWarp>
            </a:bodyPr>
            <a:lstStyle>
              <a:defPPr>
                <a:defRPr lang="en-US"/>
              </a:defPPr>
              <a:lvl1pPr algn="l" defTabSz="931863" rtl="0" fontAlgn="base">
                <a:spcBef>
                  <a:spcPct val="0"/>
                </a:spcBef>
                <a:spcAft>
                  <a:spcPct val="0"/>
                </a:spcAft>
                <a:defRPr sz="2400" kern="1200">
                  <a:solidFill>
                    <a:schemeClr val="tx1"/>
                  </a:solidFill>
                  <a:latin typeface="Segoe UI" charset="0"/>
                  <a:ea typeface="MS PGothic" charset="0"/>
                  <a:cs typeface="MS PGothic" charset="0"/>
                </a:defRPr>
              </a:lvl1pPr>
              <a:lvl2pPr marL="465138" indent="-7938" algn="l" defTabSz="931863" rtl="0" fontAlgn="base">
                <a:spcBef>
                  <a:spcPct val="0"/>
                </a:spcBef>
                <a:spcAft>
                  <a:spcPct val="0"/>
                </a:spcAft>
                <a:defRPr sz="2400" kern="1200">
                  <a:solidFill>
                    <a:schemeClr val="tx1"/>
                  </a:solidFill>
                  <a:latin typeface="Segoe UI" charset="0"/>
                  <a:ea typeface="MS PGothic" charset="0"/>
                  <a:cs typeface="MS PGothic" charset="0"/>
                </a:defRPr>
              </a:lvl2pPr>
              <a:lvl3pPr marL="931863" indent="-17463" algn="l" defTabSz="931863" rtl="0" fontAlgn="base">
                <a:spcBef>
                  <a:spcPct val="0"/>
                </a:spcBef>
                <a:spcAft>
                  <a:spcPct val="0"/>
                </a:spcAft>
                <a:defRPr sz="2400" kern="1200">
                  <a:solidFill>
                    <a:schemeClr val="tx1"/>
                  </a:solidFill>
                  <a:latin typeface="Segoe UI" charset="0"/>
                  <a:ea typeface="MS PGothic" charset="0"/>
                  <a:cs typeface="MS PGothic" charset="0"/>
                </a:defRPr>
              </a:lvl3pPr>
              <a:lvl4pPr marL="1398588" indent="-26988" algn="l" defTabSz="931863" rtl="0" fontAlgn="base">
                <a:spcBef>
                  <a:spcPct val="0"/>
                </a:spcBef>
                <a:spcAft>
                  <a:spcPct val="0"/>
                </a:spcAft>
                <a:defRPr sz="2400" kern="1200">
                  <a:solidFill>
                    <a:schemeClr val="tx1"/>
                  </a:solidFill>
                  <a:latin typeface="Segoe UI" charset="0"/>
                  <a:ea typeface="MS PGothic" charset="0"/>
                  <a:cs typeface="MS PGothic" charset="0"/>
                </a:defRPr>
              </a:lvl4pPr>
              <a:lvl5pPr marL="1865313" indent="-36513" algn="l" defTabSz="931863" rtl="0" fontAlgn="base">
                <a:spcBef>
                  <a:spcPct val="0"/>
                </a:spcBef>
                <a:spcAft>
                  <a:spcPct val="0"/>
                </a:spcAft>
                <a:defRPr sz="2400" kern="1200">
                  <a:solidFill>
                    <a:schemeClr val="tx1"/>
                  </a:solidFill>
                  <a:latin typeface="Segoe UI" charset="0"/>
                  <a:ea typeface="MS PGothic" charset="0"/>
                  <a:cs typeface="MS PGothic" charset="0"/>
                </a:defRPr>
              </a:lvl5pPr>
              <a:lvl6pPr marL="2286000" algn="l" defTabSz="457200" rtl="0" eaLnBrk="1" latinLnBrk="0" hangingPunct="1">
                <a:defRPr sz="2400" kern="1200">
                  <a:solidFill>
                    <a:schemeClr val="tx1"/>
                  </a:solidFill>
                  <a:latin typeface="Segoe UI" charset="0"/>
                  <a:ea typeface="MS PGothic" charset="0"/>
                  <a:cs typeface="MS PGothic" charset="0"/>
                </a:defRPr>
              </a:lvl6pPr>
              <a:lvl7pPr marL="2743200" algn="l" defTabSz="457200" rtl="0" eaLnBrk="1" latinLnBrk="0" hangingPunct="1">
                <a:defRPr sz="2400" kern="1200">
                  <a:solidFill>
                    <a:schemeClr val="tx1"/>
                  </a:solidFill>
                  <a:latin typeface="Segoe UI" charset="0"/>
                  <a:ea typeface="MS PGothic" charset="0"/>
                  <a:cs typeface="MS PGothic" charset="0"/>
                </a:defRPr>
              </a:lvl7pPr>
              <a:lvl8pPr marL="3200400" algn="l" defTabSz="457200" rtl="0" eaLnBrk="1" latinLnBrk="0" hangingPunct="1">
                <a:defRPr sz="2400" kern="1200">
                  <a:solidFill>
                    <a:schemeClr val="tx1"/>
                  </a:solidFill>
                  <a:latin typeface="Segoe UI" charset="0"/>
                  <a:ea typeface="MS PGothic" charset="0"/>
                  <a:cs typeface="MS PGothic" charset="0"/>
                </a:defRPr>
              </a:lvl8pPr>
              <a:lvl9pPr marL="3657600" algn="l" defTabSz="457200" rtl="0" eaLnBrk="1" latinLnBrk="0" hangingPunct="1">
                <a:defRPr sz="2400" kern="1200">
                  <a:solidFill>
                    <a:schemeClr val="tx1"/>
                  </a:solidFill>
                  <a:latin typeface="Segoe UI" charset="0"/>
                  <a:ea typeface="MS PGothic" charset="0"/>
                  <a:cs typeface="MS PGothic" charset="0"/>
                </a:defRPr>
              </a:lvl9pPr>
            </a:lstStyle>
            <a:p>
              <a:endParaRPr lang="en-US" dirty="0">
                <a:solidFill>
                  <a:srgbClr val="000000"/>
                </a:solidFill>
              </a:endParaRPr>
            </a:p>
          </p:txBody>
        </p:sp>
        <p:grpSp>
          <p:nvGrpSpPr>
            <p:cNvPr id="39" name="Group 38"/>
            <p:cNvGrpSpPr/>
            <p:nvPr/>
          </p:nvGrpSpPr>
          <p:grpSpPr>
            <a:xfrm>
              <a:off x="1338897" y="1660030"/>
              <a:ext cx="731544" cy="1574813"/>
              <a:chOff x="1237933" y="1660030"/>
              <a:chExt cx="731544" cy="1574813"/>
            </a:xfrm>
          </p:grpSpPr>
          <p:grpSp>
            <p:nvGrpSpPr>
              <p:cNvPr id="26" name="Group 100"/>
              <p:cNvGrpSpPr>
                <a:grpSpLocks noChangeAspect="1"/>
              </p:cNvGrpSpPr>
              <p:nvPr/>
            </p:nvGrpSpPr>
            <p:grpSpPr bwMode="auto">
              <a:xfrm>
                <a:off x="1237933" y="1660030"/>
                <a:ext cx="731544" cy="1574813"/>
                <a:chOff x="2839" y="505"/>
                <a:chExt cx="275" cy="592"/>
              </a:xfrm>
            </p:grpSpPr>
            <p:sp>
              <p:nvSpPr>
                <p:cNvPr id="27" name="Freeform 106"/>
                <p:cNvSpPr>
                  <a:spLocks/>
                </p:cNvSpPr>
                <p:nvPr/>
              </p:nvSpPr>
              <p:spPr bwMode="auto">
                <a:xfrm>
                  <a:off x="2934" y="505"/>
                  <a:ext cx="84" cy="329"/>
                </a:xfrm>
                <a:custGeom>
                  <a:avLst/>
                  <a:gdLst>
                    <a:gd name="T0" fmla="*/ 69 w 84"/>
                    <a:gd name="T1" fmla="*/ 24 h 329"/>
                    <a:gd name="T2" fmla="*/ 69 w 84"/>
                    <a:gd name="T3" fmla="*/ 325 h 329"/>
                    <a:gd name="T4" fmla="*/ 54 w 84"/>
                    <a:gd name="T5" fmla="*/ 325 h 329"/>
                    <a:gd name="T6" fmla="*/ 54 w 84"/>
                    <a:gd name="T7" fmla="*/ 11 h 329"/>
                    <a:gd name="T8" fmla="*/ 40 w 84"/>
                    <a:gd name="T9" fmla="*/ 0 h 329"/>
                    <a:gd name="T10" fmla="*/ 40 w 84"/>
                    <a:gd name="T11" fmla="*/ 0 h 329"/>
                    <a:gd name="T12" fmla="*/ 13 w 84"/>
                    <a:gd name="T13" fmla="*/ 27 h 329"/>
                    <a:gd name="T14" fmla="*/ 13 w 84"/>
                    <a:gd name="T15" fmla="*/ 55 h 329"/>
                    <a:gd name="T16" fmla="*/ 0 w 84"/>
                    <a:gd name="T17" fmla="*/ 67 h 329"/>
                    <a:gd name="T18" fmla="*/ 0 w 84"/>
                    <a:gd name="T19" fmla="*/ 90 h 329"/>
                    <a:gd name="T20" fmla="*/ 26 w 84"/>
                    <a:gd name="T21" fmla="*/ 114 h 329"/>
                    <a:gd name="T22" fmla="*/ 26 w 84"/>
                    <a:gd name="T23" fmla="*/ 133 h 329"/>
                    <a:gd name="T24" fmla="*/ 14 w 84"/>
                    <a:gd name="T25" fmla="*/ 144 h 329"/>
                    <a:gd name="T26" fmla="*/ 14 w 84"/>
                    <a:gd name="T27" fmla="*/ 163 h 329"/>
                    <a:gd name="T28" fmla="*/ 0 w 84"/>
                    <a:gd name="T29" fmla="*/ 177 h 329"/>
                    <a:gd name="T30" fmla="*/ 0 w 84"/>
                    <a:gd name="T31" fmla="*/ 198 h 329"/>
                    <a:gd name="T32" fmla="*/ 24 w 84"/>
                    <a:gd name="T33" fmla="*/ 220 h 329"/>
                    <a:gd name="T34" fmla="*/ 24 w 84"/>
                    <a:gd name="T35" fmla="*/ 247 h 329"/>
                    <a:gd name="T36" fmla="*/ 0 w 84"/>
                    <a:gd name="T37" fmla="*/ 270 h 329"/>
                    <a:gd name="T38" fmla="*/ 0 w 84"/>
                    <a:gd name="T39" fmla="*/ 315 h 329"/>
                    <a:gd name="T40" fmla="*/ 0 w 84"/>
                    <a:gd name="T41" fmla="*/ 329 h 329"/>
                    <a:gd name="T42" fmla="*/ 84 w 84"/>
                    <a:gd name="T43" fmla="*/ 329 h 329"/>
                    <a:gd name="T44" fmla="*/ 84 w 84"/>
                    <a:gd name="T45" fmla="*/ 35 h 329"/>
                    <a:gd name="T46" fmla="*/ 69 w 84"/>
                    <a:gd name="T47" fmla="*/ 24 h 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4" h="329">
                      <a:moveTo>
                        <a:pt x="69" y="24"/>
                      </a:moveTo>
                      <a:lnTo>
                        <a:pt x="69" y="325"/>
                      </a:lnTo>
                      <a:lnTo>
                        <a:pt x="54" y="325"/>
                      </a:lnTo>
                      <a:lnTo>
                        <a:pt x="54" y="11"/>
                      </a:lnTo>
                      <a:lnTo>
                        <a:pt x="40" y="0"/>
                      </a:lnTo>
                      <a:lnTo>
                        <a:pt x="40" y="0"/>
                      </a:lnTo>
                      <a:lnTo>
                        <a:pt x="13" y="27"/>
                      </a:lnTo>
                      <a:lnTo>
                        <a:pt x="13" y="55"/>
                      </a:lnTo>
                      <a:lnTo>
                        <a:pt x="0" y="67"/>
                      </a:lnTo>
                      <a:lnTo>
                        <a:pt x="0" y="90"/>
                      </a:lnTo>
                      <a:lnTo>
                        <a:pt x="26" y="114"/>
                      </a:lnTo>
                      <a:lnTo>
                        <a:pt x="26" y="133"/>
                      </a:lnTo>
                      <a:lnTo>
                        <a:pt x="14" y="144"/>
                      </a:lnTo>
                      <a:lnTo>
                        <a:pt x="14" y="163"/>
                      </a:lnTo>
                      <a:lnTo>
                        <a:pt x="0" y="177"/>
                      </a:lnTo>
                      <a:lnTo>
                        <a:pt x="0" y="198"/>
                      </a:lnTo>
                      <a:lnTo>
                        <a:pt x="24" y="220"/>
                      </a:lnTo>
                      <a:lnTo>
                        <a:pt x="24" y="247"/>
                      </a:lnTo>
                      <a:lnTo>
                        <a:pt x="0" y="270"/>
                      </a:lnTo>
                      <a:lnTo>
                        <a:pt x="0" y="315"/>
                      </a:lnTo>
                      <a:lnTo>
                        <a:pt x="0" y="329"/>
                      </a:lnTo>
                      <a:lnTo>
                        <a:pt x="84" y="329"/>
                      </a:lnTo>
                      <a:lnTo>
                        <a:pt x="84" y="35"/>
                      </a:lnTo>
                      <a:lnTo>
                        <a:pt x="69" y="24"/>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8" name="Freeform 107"/>
                <p:cNvSpPr>
                  <a:spLocks/>
                </p:cNvSpPr>
                <p:nvPr/>
              </p:nvSpPr>
              <p:spPr bwMode="auto">
                <a:xfrm>
                  <a:off x="2988" y="516"/>
                  <a:ext cx="15" cy="314"/>
                </a:xfrm>
                <a:custGeom>
                  <a:avLst/>
                  <a:gdLst>
                    <a:gd name="T0" fmla="*/ 15 w 15"/>
                    <a:gd name="T1" fmla="*/ 314 h 314"/>
                    <a:gd name="T2" fmla="*/ 15 w 15"/>
                    <a:gd name="T3" fmla="*/ 13 h 314"/>
                    <a:gd name="T4" fmla="*/ 0 w 15"/>
                    <a:gd name="T5" fmla="*/ 0 h 314"/>
                    <a:gd name="T6" fmla="*/ 0 w 15"/>
                    <a:gd name="T7" fmla="*/ 314 h 314"/>
                    <a:gd name="T8" fmla="*/ 15 w 15"/>
                    <a:gd name="T9" fmla="*/ 314 h 314"/>
                  </a:gdLst>
                  <a:ahLst/>
                  <a:cxnLst>
                    <a:cxn ang="0">
                      <a:pos x="T0" y="T1"/>
                    </a:cxn>
                    <a:cxn ang="0">
                      <a:pos x="T2" y="T3"/>
                    </a:cxn>
                    <a:cxn ang="0">
                      <a:pos x="T4" y="T5"/>
                    </a:cxn>
                    <a:cxn ang="0">
                      <a:pos x="T6" y="T7"/>
                    </a:cxn>
                    <a:cxn ang="0">
                      <a:pos x="T8" y="T9"/>
                    </a:cxn>
                  </a:cxnLst>
                  <a:rect l="0" t="0" r="r" b="b"/>
                  <a:pathLst>
                    <a:path w="15" h="314">
                      <a:moveTo>
                        <a:pt x="15" y="314"/>
                      </a:moveTo>
                      <a:lnTo>
                        <a:pt x="15" y="13"/>
                      </a:lnTo>
                      <a:lnTo>
                        <a:pt x="0" y="0"/>
                      </a:lnTo>
                      <a:lnTo>
                        <a:pt x="0" y="314"/>
                      </a:lnTo>
                      <a:lnTo>
                        <a:pt x="15" y="314"/>
                      </a:lnTo>
                      <a:close/>
                    </a:path>
                  </a:pathLst>
                </a:custGeom>
                <a:solidFill>
                  <a:schemeClr val="bg2">
                    <a:lumMod val="9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9" name="Freeform 108"/>
                <p:cNvSpPr>
                  <a:spLocks noEditPoints="1"/>
                </p:cNvSpPr>
                <p:nvPr/>
              </p:nvSpPr>
              <p:spPr bwMode="auto">
                <a:xfrm>
                  <a:off x="2839" y="822"/>
                  <a:ext cx="275" cy="275"/>
                </a:xfrm>
                <a:custGeom>
                  <a:avLst/>
                  <a:gdLst>
                    <a:gd name="T0" fmla="*/ 160 w 196"/>
                    <a:gd name="T1" fmla="*/ 30 h 197"/>
                    <a:gd name="T2" fmla="*/ 98 w 196"/>
                    <a:gd name="T3" fmla="*/ 0 h 197"/>
                    <a:gd name="T4" fmla="*/ 35 w 196"/>
                    <a:gd name="T5" fmla="*/ 30 h 197"/>
                    <a:gd name="T6" fmla="*/ 29 w 196"/>
                    <a:gd name="T7" fmla="*/ 36 h 197"/>
                    <a:gd name="T8" fmla="*/ 0 w 196"/>
                    <a:gd name="T9" fmla="*/ 107 h 197"/>
                    <a:gd name="T10" fmla="*/ 0 w 196"/>
                    <a:gd name="T11" fmla="*/ 155 h 197"/>
                    <a:gd name="T12" fmla="*/ 41 w 196"/>
                    <a:gd name="T13" fmla="*/ 197 h 197"/>
                    <a:gd name="T14" fmla="*/ 154 w 196"/>
                    <a:gd name="T15" fmla="*/ 197 h 197"/>
                    <a:gd name="T16" fmla="*/ 196 w 196"/>
                    <a:gd name="T17" fmla="*/ 155 h 197"/>
                    <a:gd name="T18" fmla="*/ 196 w 196"/>
                    <a:gd name="T19" fmla="*/ 107 h 197"/>
                    <a:gd name="T20" fmla="*/ 167 w 196"/>
                    <a:gd name="T21" fmla="*/ 36 h 197"/>
                    <a:gd name="T22" fmla="*/ 160 w 196"/>
                    <a:gd name="T23" fmla="*/ 30 h 197"/>
                    <a:gd name="T24" fmla="*/ 124 w 196"/>
                    <a:gd name="T25" fmla="*/ 167 h 197"/>
                    <a:gd name="T26" fmla="*/ 98 w 196"/>
                    <a:gd name="T27" fmla="*/ 178 h 197"/>
                    <a:gd name="T28" fmla="*/ 72 w 196"/>
                    <a:gd name="T29" fmla="*/ 167 h 197"/>
                    <a:gd name="T30" fmla="*/ 98 w 196"/>
                    <a:gd name="T31" fmla="*/ 156 h 197"/>
                    <a:gd name="T32" fmla="*/ 124 w 196"/>
                    <a:gd name="T33" fmla="*/ 167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96" h="197">
                      <a:moveTo>
                        <a:pt x="160" y="30"/>
                      </a:moveTo>
                      <a:cubicBezTo>
                        <a:pt x="144" y="13"/>
                        <a:pt x="116" y="0"/>
                        <a:pt x="98" y="0"/>
                      </a:cubicBezTo>
                      <a:cubicBezTo>
                        <a:pt x="80" y="0"/>
                        <a:pt x="52" y="13"/>
                        <a:pt x="35" y="30"/>
                      </a:cubicBezTo>
                      <a:cubicBezTo>
                        <a:pt x="29" y="36"/>
                        <a:pt x="29" y="36"/>
                        <a:pt x="29" y="36"/>
                      </a:cubicBezTo>
                      <a:cubicBezTo>
                        <a:pt x="13" y="52"/>
                        <a:pt x="0" y="84"/>
                        <a:pt x="0" y="107"/>
                      </a:cubicBezTo>
                      <a:cubicBezTo>
                        <a:pt x="0" y="155"/>
                        <a:pt x="0" y="155"/>
                        <a:pt x="0" y="155"/>
                      </a:cubicBezTo>
                      <a:cubicBezTo>
                        <a:pt x="0" y="178"/>
                        <a:pt x="18" y="197"/>
                        <a:pt x="41" y="197"/>
                      </a:cubicBezTo>
                      <a:cubicBezTo>
                        <a:pt x="154" y="197"/>
                        <a:pt x="154" y="197"/>
                        <a:pt x="154" y="197"/>
                      </a:cubicBezTo>
                      <a:cubicBezTo>
                        <a:pt x="177" y="197"/>
                        <a:pt x="196" y="178"/>
                        <a:pt x="196" y="155"/>
                      </a:cubicBezTo>
                      <a:cubicBezTo>
                        <a:pt x="196" y="107"/>
                        <a:pt x="196" y="107"/>
                        <a:pt x="196" y="107"/>
                      </a:cubicBezTo>
                      <a:cubicBezTo>
                        <a:pt x="196" y="84"/>
                        <a:pt x="183" y="52"/>
                        <a:pt x="167" y="36"/>
                      </a:cubicBezTo>
                      <a:lnTo>
                        <a:pt x="160" y="30"/>
                      </a:lnTo>
                      <a:close/>
                      <a:moveTo>
                        <a:pt x="124" y="167"/>
                      </a:moveTo>
                      <a:cubicBezTo>
                        <a:pt x="124" y="173"/>
                        <a:pt x="112" y="178"/>
                        <a:pt x="98" y="178"/>
                      </a:cubicBezTo>
                      <a:cubicBezTo>
                        <a:pt x="83" y="178"/>
                        <a:pt x="72" y="173"/>
                        <a:pt x="72" y="167"/>
                      </a:cubicBezTo>
                      <a:cubicBezTo>
                        <a:pt x="72" y="161"/>
                        <a:pt x="83" y="156"/>
                        <a:pt x="98" y="156"/>
                      </a:cubicBezTo>
                      <a:cubicBezTo>
                        <a:pt x="112" y="156"/>
                        <a:pt x="124" y="161"/>
                        <a:pt x="124" y="167"/>
                      </a:cubicBezTo>
                      <a:close/>
                    </a:path>
                  </a:pathLst>
                </a:custGeom>
                <a:solidFill>
                  <a:srgbClr val="0072C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33" name="Group 32"/>
              <p:cNvGrpSpPr/>
              <p:nvPr/>
            </p:nvGrpSpPr>
            <p:grpSpPr>
              <a:xfrm>
                <a:off x="1427521" y="2632367"/>
                <a:ext cx="352368" cy="352368"/>
                <a:chOff x="1431214" y="2632367"/>
                <a:chExt cx="352368" cy="352368"/>
              </a:xfrm>
            </p:grpSpPr>
            <p:sp>
              <p:nvSpPr>
                <p:cNvPr id="32" name="Freeform 23"/>
                <p:cNvSpPr>
                  <a:spLocks/>
                </p:cNvSpPr>
                <p:nvPr/>
              </p:nvSpPr>
              <p:spPr bwMode="auto">
                <a:xfrm>
                  <a:off x="1479862" y="2739740"/>
                  <a:ext cx="255072" cy="137622"/>
                </a:xfrm>
                <a:custGeom>
                  <a:avLst/>
                  <a:gdLst>
                    <a:gd name="T0" fmla="*/ 210 w 242"/>
                    <a:gd name="T1" fmla="*/ 64 h 129"/>
                    <a:gd name="T2" fmla="*/ 209 w 242"/>
                    <a:gd name="T3" fmla="*/ 64 h 129"/>
                    <a:gd name="T4" fmla="*/ 144 w 242"/>
                    <a:gd name="T5" fmla="*/ 0 h 129"/>
                    <a:gd name="T6" fmla="*/ 80 w 242"/>
                    <a:gd name="T7" fmla="*/ 56 h 129"/>
                    <a:gd name="T8" fmla="*/ 45 w 242"/>
                    <a:gd name="T9" fmla="*/ 39 h 129"/>
                    <a:gd name="T10" fmla="*/ 0 w 242"/>
                    <a:gd name="T11" fmla="*/ 84 h 129"/>
                    <a:gd name="T12" fmla="*/ 45 w 242"/>
                    <a:gd name="T13" fmla="*/ 129 h 129"/>
                    <a:gd name="T14" fmla="*/ 210 w 242"/>
                    <a:gd name="T15" fmla="*/ 129 h 129"/>
                    <a:gd name="T16" fmla="*/ 242 w 242"/>
                    <a:gd name="T17" fmla="*/ 96 h 129"/>
                    <a:gd name="T18" fmla="*/ 210 w 242"/>
                    <a:gd name="T19" fmla="*/ 64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2" h="129">
                      <a:moveTo>
                        <a:pt x="210" y="64"/>
                      </a:moveTo>
                      <a:cubicBezTo>
                        <a:pt x="210" y="64"/>
                        <a:pt x="209" y="64"/>
                        <a:pt x="209" y="64"/>
                      </a:cubicBezTo>
                      <a:cubicBezTo>
                        <a:pt x="209" y="28"/>
                        <a:pt x="180" y="0"/>
                        <a:pt x="144" y="0"/>
                      </a:cubicBezTo>
                      <a:cubicBezTo>
                        <a:pt x="111" y="0"/>
                        <a:pt x="84" y="24"/>
                        <a:pt x="80" y="56"/>
                      </a:cubicBezTo>
                      <a:cubicBezTo>
                        <a:pt x="72" y="46"/>
                        <a:pt x="59" y="39"/>
                        <a:pt x="45" y="39"/>
                      </a:cubicBezTo>
                      <a:cubicBezTo>
                        <a:pt x="20" y="39"/>
                        <a:pt x="0" y="59"/>
                        <a:pt x="0" y="84"/>
                      </a:cubicBezTo>
                      <a:cubicBezTo>
                        <a:pt x="0" y="109"/>
                        <a:pt x="20" y="129"/>
                        <a:pt x="45" y="129"/>
                      </a:cubicBezTo>
                      <a:cubicBezTo>
                        <a:pt x="210" y="129"/>
                        <a:pt x="210" y="129"/>
                        <a:pt x="210" y="129"/>
                      </a:cubicBezTo>
                      <a:cubicBezTo>
                        <a:pt x="228" y="129"/>
                        <a:pt x="242" y="114"/>
                        <a:pt x="242" y="96"/>
                      </a:cubicBezTo>
                      <a:cubicBezTo>
                        <a:pt x="242" y="78"/>
                        <a:pt x="228" y="64"/>
                        <a:pt x="210" y="64"/>
                      </a:cubicBezTo>
                      <a:close/>
                    </a:path>
                  </a:pathLst>
                </a:custGeom>
                <a:solidFill>
                  <a:schemeClr val="accent6"/>
                </a:soli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10" name="Oval 9"/>
                <p:cNvSpPr/>
                <p:nvPr/>
              </p:nvSpPr>
              <p:spPr bwMode="auto">
                <a:xfrm>
                  <a:off x="1431214" y="2632367"/>
                  <a:ext cx="352368" cy="352368"/>
                </a:xfrm>
                <a:prstGeom prst="ellipse">
                  <a:avLst/>
                </a:prstGeom>
                <a:noFill/>
                <a:ln>
                  <a:solidFill>
                    <a:schemeClr val="accent6"/>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indent="-342900" algn="ctr" defTabSz="932472" fontAlgn="base">
                    <a:lnSpc>
                      <a:spcPct val="90000"/>
                    </a:lnSpc>
                    <a:spcBef>
                      <a:spcPct val="0"/>
                    </a:spcBef>
                    <a:spcAft>
                      <a:spcPct val="0"/>
                    </a:spcAft>
                    <a:buFont typeface="Wingdings 3" panose="05040102010807070707" pitchFamily="18" charset="2"/>
                    <a:buChar char="Æ"/>
                  </a:pPr>
                  <a:endParaRPr lang="en-US" sz="2000" b="1" dirty="0">
                    <a:solidFill>
                      <a:schemeClr val="bg1"/>
                    </a:solidFill>
                    <a:latin typeface="+mj-lt"/>
                    <a:ea typeface="Segoe UI" pitchFamily="34" charset="0"/>
                    <a:cs typeface="Segoe UI" pitchFamily="34" charset="0"/>
                  </a:endParaRPr>
                </a:p>
              </p:txBody>
            </p:sp>
          </p:grpSp>
        </p:grpSp>
        <p:sp>
          <p:nvSpPr>
            <p:cNvPr id="34" name="Freeform 23"/>
            <p:cNvSpPr>
              <a:spLocks/>
            </p:cNvSpPr>
            <p:nvPr/>
          </p:nvSpPr>
          <p:spPr bwMode="auto">
            <a:xfrm>
              <a:off x="2077632" y="1852723"/>
              <a:ext cx="584825" cy="315538"/>
            </a:xfrm>
            <a:custGeom>
              <a:avLst/>
              <a:gdLst>
                <a:gd name="T0" fmla="*/ 210 w 242"/>
                <a:gd name="T1" fmla="*/ 64 h 129"/>
                <a:gd name="T2" fmla="*/ 209 w 242"/>
                <a:gd name="T3" fmla="*/ 64 h 129"/>
                <a:gd name="T4" fmla="*/ 144 w 242"/>
                <a:gd name="T5" fmla="*/ 0 h 129"/>
                <a:gd name="T6" fmla="*/ 80 w 242"/>
                <a:gd name="T7" fmla="*/ 56 h 129"/>
                <a:gd name="T8" fmla="*/ 45 w 242"/>
                <a:gd name="T9" fmla="*/ 39 h 129"/>
                <a:gd name="T10" fmla="*/ 0 w 242"/>
                <a:gd name="T11" fmla="*/ 84 h 129"/>
                <a:gd name="T12" fmla="*/ 45 w 242"/>
                <a:gd name="T13" fmla="*/ 129 h 129"/>
                <a:gd name="T14" fmla="*/ 210 w 242"/>
                <a:gd name="T15" fmla="*/ 129 h 129"/>
                <a:gd name="T16" fmla="*/ 242 w 242"/>
                <a:gd name="T17" fmla="*/ 96 h 129"/>
                <a:gd name="T18" fmla="*/ 210 w 242"/>
                <a:gd name="T19" fmla="*/ 64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2" h="129">
                  <a:moveTo>
                    <a:pt x="210" y="64"/>
                  </a:moveTo>
                  <a:cubicBezTo>
                    <a:pt x="210" y="64"/>
                    <a:pt x="209" y="64"/>
                    <a:pt x="209" y="64"/>
                  </a:cubicBezTo>
                  <a:cubicBezTo>
                    <a:pt x="209" y="28"/>
                    <a:pt x="180" y="0"/>
                    <a:pt x="144" y="0"/>
                  </a:cubicBezTo>
                  <a:cubicBezTo>
                    <a:pt x="111" y="0"/>
                    <a:pt x="84" y="24"/>
                    <a:pt x="80" y="56"/>
                  </a:cubicBezTo>
                  <a:cubicBezTo>
                    <a:pt x="72" y="46"/>
                    <a:pt x="59" y="39"/>
                    <a:pt x="45" y="39"/>
                  </a:cubicBezTo>
                  <a:cubicBezTo>
                    <a:pt x="20" y="39"/>
                    <a:pt x="0" y="59"/>
                    <a:pt x="0" y="84"/>
                  </a:cubicBezTo>
                  <a:cubicBezTo>
                    <a:pt x="0" y="109"/>
                    <a:pt x="20" y="129"/>
                    <a:pt x="45" y="129"/>
                  </a:cubicBezTo>
                  <a:cubicBezTo>
                    <a:pt x="210" y="129"/>
                    <a:pt x="210" y="129"/>
                    <a:pt x="210" y="129"/>
                  </a:cubicBezTo>
                  <a:cubicBezTo>
                    <a:pt x="228" y="129"/>
                    <a:pt x="242" y="114"/>
                    <a:pt x="242" y="96"/>
                  </a:cubicBezTo>
                  <a:cubicBezTo>
                    <a:pt x="242" y="78"/>
                    <a:pt x="228" y="64"/>
                    <a:pt x="21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8" name="Freeform 15"/>
            <p:cNvSpPr>
              <a:spLocks/>
            </p:cNvSpPr>
            <p:nvPr/>
          </p:nvSpPr>
          <p:spPr bwMode="auto">
            <a:xfrm>
              <a:off x="1427521" y="2996749"/>
              <a:ext cx="1234936" cy="508266"/>
            </a:xfrm>
            <a:custGeom>
              <a:avLst/>
              <a:gdLst>
                <a:gd name="T0" fmla="*/ 349 w 391"/>
                <a:gd name="T1" fmla="*/ 75 h 159"/>
                <a:gd name="T2" fmla="*/ 342 w 391"/>
                <a:gd name="T3" fmla="*/ 76 h 159"/>
                <a:gd name="T4" fmla="*/ 263 w 391"/>
                <a:gd name="T5" fmla="*/ 0 h 159"/>
                <a:gd name="T6" fmla="*/ 187 w 391"/>
                <a:gd name="T7" fmla="*/ 59 h 159"/>
                <a:gd name="T8" fmla="*/ 145 w 391"/>
                <a:gd name="T9" fmla="*/ 42 h 159"/>
                <a:gd name="T10" fmla="*/ 87 w 391"/>
                <a:gd name="T11" fmla="*/ 94 h 159"/>
                <a:gd name="T12" fmla="*/ 59 w 391"/>
                <a:gd name="T13" fmla="*/ 107 h 159"/>
                <a:gd name="T14" fmla="*/ 32 w 391"/>
                <a:gd name="T15" fmla="*/ 94 h 159"/>
                <a:gd name="T16" fmla="*/ 0 w 391"/>
                <a:gd name="T17" fmla="*/ 126 h 159"/>
                <a:gd name="T18" fmla="*/ 32 w 391"/>
                <a:gd name="T19" fmla="*/ 159 h 159"/>
                <a:gd name="T20" fmla="*/ 41 w 391"/>
                <a:gd name="T21" fmla="*/ 159 h 159"/>
                <a:gd name="T22" fmla="*/ 148 w 391"/>
                <a:gd name="T23" fmla="*/ 159 h 159"/>
                <a:gd name="T24" fmla="*/ 208 w 391"/>
                <a:gd name="T25" fmla="*/ 159 h 159"/>
                <a:gd name="T26" fmla="*/ 352 w 391"/>
                <a:gd name="T27" fmla="*/ 159 h 159"/>
                <a:gd name="T28" fmla="*/ 352 w 391"/>
                <a:gd name="T29" fmla="*/ 159 h 159"/>
                <a:gd name="T30" fmla="*/ 391 w 391"/>
                <a:gd name="T31" fmla="*/ 117 h 159"/>
                <a:gd name="T32" fmla="*/ 349 w 391"/>
                <a:gd name="T33" fmla="*/ 75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91" h="159">
                  <a:moveTo>
                    <a:pt x="349" y="75"/>
                  </a:moveTo>
                  <a:cubicBezTo>
                    <a:pt x="347" y="75"/>
                    <a:pt x="345" y="75"/>
                    <a:pt x="342" y="76"/>
                  </a:cubicBezTo>
                  <a:cubicBezTo>
                    <a:pt x="340" y="34"/>
                    <a:pt x="306" y="0"/>
                    <a:pt x="263" y="0"/>
                  </a:cubicBezTo>
                  <a:cubicBezTo>
                    <a:pt x="227" y="0"/>
                    <a:pt x="196" y="25"/>
                    <a:pt x="187" y="59"/>
                  </a:cubicBezTo>
                  <a:cubicBezTo>
                    <a:pt x="176" y="48"/>
                    <a:pt x="161" y="42"/>
                    <a:pt x="145" y="42"/>
                  </a:cubicBezTo>
                  <a:cubicBezTo>
                    <a:pt x="115" y="42"/>
                    <a:pt x="90" y="65"/>
                    <a:pt x="87" y="94"/>
                  </a:cubicBezTo>
                  <a:cubicBezTo>
                    <a:pt x="76" y="96"/>
                    <a:pt x="66" y="101"/>
                    <a:pt x="59" y="107"/>
                  </a:cubicBezTo>
                  <a:cubicBezTo>
                    <a:pt x="53" y="99"/>
                    <a:pt x="43" y="94"/>
                    <a:pt x="32" y="94"/>
                  </a:cubicBezTo>
                  <a:cubicBezTo>
                    <a:pt x="14" y="94"/>
                    <a:pt x="0" y="108"/>
                    <a:pt x="0" y="126"/>
                  </a:cubicBezTo>
                  <a:cubicBezTo>
                    <a:pt x="0" y="144"/>
                    <a:pt x="14" y="159"/>
                    <a:pt x="32" y="159"/>
                  </a:cubicBezTo>
                  <a:cubicBezTo>
                    <a:pt x="41" y="159"/>
                    <a:pt x="41" y="159"/>
                    <a:pt x="41" y="159"/>
                  </a:cubicBezTo>
                  <a:cubicBezTo>
                    <a:pt x="148" y="159"/>
                    <a:pt x="148" y="159"/>
                    <a:pt x="148" y="159"/>
                  </a:cubicBezTo>
                  <a:cubicBezTo>
                    <a:pt x="208" y="159"/>
                    <a:pt x="208" y="159"/>
                    <a:pt x="208" y="159"/>
                  </a:cubicBezTo>
                  <a:cubicBezTo>
                    <a:pt x="352" y="159"/>
                    <a:pt x="352" y="159"/>
                    <a:pt x="352" y="159"/>
                  </a:cubicBezTo>
                  <a:cubicBezTo>
                    <a:pt x="352" y="159"/>
                    <a:pt x="352" y="159"/>
                    <a:pt x="352" y="159"/>
                  </a:cubicBezTo>
                  <a:cubicBezTo>
                    <a:pt x="374" y="158"/>
                    <a:pt x="391" y="139"/>
                    <a:pt x="391" y="117"/>
                  </a:cubicBezTo>
                  <a:cubicBezTo>
                    <a:pt x="391" y="94"/>
                    <a:pt x="372" y="75"/>
                    <a:pt x="349" y="75"/>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48" name="Group 47"/>
          <p:cNvGrpSpPr/>
          <p:nvPr/>
        </p:nvGrpSpPr>
        <p:grpSpPr>
          <a:xfrm>
            <a:off x="8588901" y="1986632"/>
            <a:ext cx="2909984" cy="1525195"/>
            <a:chOff x="8567531" y="1986632"/>
            <a:chExt cx="2909984" cy="1525195"/>
          </a:xfrm>
        </p:grpSpPr>
        <p:sp>
          <p:nvSpPr>
            <p:cNvPr id="47" name="Freeform 46"/>
            <p:cNvSpPr>
              <a:spLocks/>
            </p:cNvSpPr>
            <p:nvPr/>
          </p:nvSpPr>
          <p:spPr bwMode="auto">
            <a:xfrm>
              <a:off x="8567531" y="2592223"/>
              <a:ext cx="1345915" cy="611967"/>
            </a:xfrm>
            <a:custGeom>
              <a:avLst/>
              <a:gdLst>
                <a:gd name="T0" fmla="*/ 951 w 1004"/>
                <a:gd name="T1" fmla="*/ 296 h 454"/>
                <a:gd name="T2" fmla="*/ 809 w 1004"/>
                <a:gd name="T3" fmla="*/ 168 h 454"/>
                <a:gd name="T4" fmla="*/ 730 w 1004"/>
                <a:gd name="T5" fmla="*/ 191 h 454"/>
                <a:gd name="T6" fmla="*/ 506 w 1004"/>
                <a:gd name="T7" fmla="*/ 0 h 454"/>
                <a:gd name="T8" fmla="*/ 286 w 1004"/>
                <a:gd name="T9" fmla="*/ 169 h 454"/>
                <a:gd name="T10" fmla="*/ 266 w 1004"/>
                <a:gd name="T11" fmla="*/ 168 h 454"/>
                <a:gd name="T12" fmla="*/ 133 w 1004"/>
                <a:gd name="T13" fmla="*/ 256 h 454"/>
                <a:gd name="T14" fmla="*/ 102 w 1004"/>
                <a:gd name="T15" fmla="*/ 251 h 454"/>
                <a:gd name="T16" fmla="*/ 0 w 1004"/>
                <a:gd name="T17" fmla="*/ 353 h 454"/>
                <a:gd name="T18" fmla="*/ 102 w 1004"/>
                <a:gd name="T19" fmla="*/ 454 h 454"/>
                <a:gd name="T20" fmla="*/ 921 w 1004"/>
                <a:gd name="T21" fmla="*/ 454 h 454"/>
                <a:gd name="T22" fmla="*/ 1004 w 1004"/>
                <a:gd name="T23" fmla="*/ 372 h 454"/>
                <a:gd name="T24" fmla="*/ 951 w 1004"/>
                <a:gd name="T25" fmla="*/ 296 h 4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04" h="454">
                  <a:moveTo>
                    <a:pt x="951" y="296"/>
                  </a:moveTo>
                  <a:cubicBezTo>
                    <a:pt x="944" y="224"/>
                    <a:pt x="883" y="168"/>
                    <a:pt x="809" y="168"/>
                  </a:cubicBezTo>
                  <a:cubicBezTo>
                    <a:pt x="780" y="168"/>
                    <a:pt x="753" y="176"/>
                    <a:pt x="730" y="191"/>
                  </a:cubicBezTo>
                  <a:cubicBezTo>
                    <a:pt x="713" y="83"/>
                    <a:pt x="619" y="0"/>
                    <a:pt x="506" y="0"/>
                  </a:cubicBezTo>
                  <a:cubicBezTo>
                    <a:pt x="401" y="0"/>
                    <a:pt x="312" y="72"/>
                    <a:pt x="286" y="169"/>
                  </a:cubicBezTo>
                  <a:cubicBezTo>
                    <a:pt x="280" y="168"/>
                    <a:pt x="273" y="168"/>
                    <a:pt x="266" y="168"/>
                  </a:cubicBezTo>
                  <a:cubicBezTo>
                    <a:pt x="206" y="168"/>
                    <a:pt x="155" y="204"/>
                    <a:pt x="133" y="256"/>
                  </a:cubicBezTo>
                  <a:cubicBezTo>
                    <a:pt x="123" y="253"/>
                    <a:pt x="113" y="251"/>
                    <a:pt x="102" y="251"/>
                  </a:cubicBezTo>
                  <a:cubicBezTo>
                    <a:pt x="45" y="251"/>
                    <a:pt x="0" y="297"/>
                    <a:pt x="0" y="353"/>
                  </a:cubicBezTo>
                  <a:cubicBezTo>
                    <a:pt x="0" y="409"/>
                    <a:pt x="45" y="454"/>
                    <a:pt x="102" y="454"/>
                  </a:cubicBezTo>
                  <a:cubicBezTo>
                    <a:pt x="921" y="454"/>
                    <a:pt x="921" y="454"/>
                    <a:pt x="921" y="454"/>
                  </a:cubicBezTo>
                  <a:cubicBezTo>
                    <a:pt x="967" y="454"/>
                    <a:pt x="1004" y="417"/>
                    <a:pt x="1004" y="372"/>
                  </a:cubicBezTo>
                  <a:cubicBezTo>
                    <a:pt x="1004" y="337"/>
                    <a:pt x="982" y="308"/>
                    <a:pt x="951" y="296"/>
                  </a:cubicBezTo>
                  <a:close/>
                </a:path>
              </a:pathLst>
            </a:custGeom>
            <a:solidFill>
              <a:srgbClr val="F2F2F2"/>
            </a:solidFill>
            <a:ln>
              <a:noFill/>
            </a:ln>
            <a:extLst/>
          </p:spPr>
          <p:txBody>
            <a:bodyPr vert="horz" wrap="square" lIns="91414" tIns="45706" rIns="91414" bIns="45706" numCol="1" anchor="t" anchorCtr="0" compatLnSpc="1">
              <a:prstTxWarp prst="textNoShape">
                <a:avLst/>
              </a:prstTxWarp>
            </a:bodyPr>
            <a:lstStyle>
              <a:defPPr>
                <a:defRPr lang="en-US"/>
              </a:defPPr>
              <a:lvl1pPr algn="l" defTabSz="931863" rtl="0" fontAlgn="base">
                <a:spcBef>
                  <a:spcPct val="0"/>
                </a:spcBef>
                <a:spcAft>
                  <a:spcPct val="0"/>
                </a:spcAft>
                <a:defRPr sz="2400" kern="1200">
                  <a:solidFill>
                    <a:schemeClr val="tx1"/>
                  </a:solidFill>
                  <a:latin typeface="Segoe UI" charset="0"/>
                  <a:ea typeface="MS PGothic" charset="0"/>
                  <a:cs typeface="MS PGothic" charset="0"/>
                </a:defRPr>
              </a:lvl1pPr>
              <a:lvl2pPr marL="465138" indent="-7938" algn="l" defTabSz="931863" rtl="0" fontAlgn="base">
                <a:spcBef>
                  <a:spcPct val="0"/>
                </a:spcBef>
                <a:spcAft>
                  <a:spcPct val="0"/>
                </a:spcAft>
                <a:defRPr sz="2400" kern="1200">
                  <a:solidFill>
                    <a:schemeClr val="tx1"/>
                  </a:solidFill>
                  <a:latin typeface="Segoe UI" charset="0"/>
                  <a:ea typeface="MS PGothic" charset="0"/>
                  <a:cs typeface="MS PGothic" charset="0"/>
                </a:defRPr>
              </a:lvl2pPr>
              <a:lvl3pPr marL="931863" indent="-17463" algn="l" defTabSz="931863" rtl="0" fontAlgn="base">
                <a:spcBef>
                  <a:spcPct val="0"/>
                </a:spcBef>
                <a:spcAft>
                  <a:spcPct val="0"/>
                </a:spcAft>
                <a:defRPr sz="2400" kern="1200">
                  <a:solidFill>
                    <a:schemeClr val="tx1"/>
                  </a:solidFill>
                  <a:latin typeface="Segoe UI" charset="0"/>
                  <a:ea typeface="MS PGothic" charset="0"/>
                  <a:cs typeface="MS PGothic" charset="0"/>
                </a:defRPr>
              </a:lvl3pPr>
              <a:lvl4pPr marL="1398588" indent="-26988" algn="l" defTabSz="931863" rtl="0" fontAlgn="base">
                <a:spcBef>
                  <a:spcPct val="0"/>
                </a:spcBef>
                <a:spcAft>
                  <a:spcPct val="0"/>
                </a:spcAft>
                <a:defRPr sz="2400" kern="1200">
                  <a:solidFill>
                    <a:schemeClr val="tx1"/>
                  </a:solidFill>
                  <a:latin typeface="Segoe UI" charset="0"/>
                  <a:ea typeface="MS PGothic" charset="0"/>
                  <a:cs typeface="MS PGothic" charset="0"/>
                </a:defRPr>
              </a:lvl4pPr>
              <a:lvl5pPr marL="1865313" indent="-36513" algn="l" defTabSz="931863" rtl="0" fontAlgn="base">
                <a:spcBef>
                  <a:spcPct val="0"/>
                </a:spcBef>
                <a:spcAft>
                  <a:spcPct val="0"/>
                </a:spcAft>
                <a:defRPr sz="2400" kern="1200">
                  <a:solidFill>
                    <a:schemeClr val="tx1"/>
                  </a:solidFill>
                  <a:latin typeface="Segoe UI" charset="0"/>
                  <a:ea typeface="MS PGothic" charset="0"/>
                  <a:cs typeface="MS PGothic" charset="0"/>
                </a:defRPr>
              </a:lvl5pPr>
              <a:lvl6pPr marL="2286000" algn="l" defTabSz="457200" rtl="0" eaLnBrk="1" latinLnBrk="0" hangingPunct="1">
                <a:defRPr sz="2400" kern="1200">
                  <a:solidFill>
                    <a:schemeClr val="tx1"/>
                  </a:solidFill>
                  <a:latin typeface="Segoe UI" charset="0"/>
                  <a:ea typeface="MS PGothic" charset="0"/>
                  <a:cs typeface="MS PGothic" charset="0"/>
                </a:defRPr>
              </a:lvl6pPr>
              <a:lvl7pPr marL="2743200" algn="l" defTabSz="457200" rtl="0" eaLnBrk="1" latinLnBrk="0" hangingPunct="1">
                <a:defRPr sz="2400" kern="1200">
                  <a:solidFill>
                    <a:schemeClr val="tx1"/>
                  </a:solidFill>
                  <a:latin typeface="Segoe UI" charset="0"/>
                  <a:ea typeface="MS PGothic" charset="0"/>
                  <a:cs typeface="MS PGothic" charset="0"/>
                </a:defRPr>
              </a:lvl7pPr>
              <a:lvl8pPr marL="3200400" algn="l" defTabSz="457200" rtl="0" eaLnBrk="1" latinLnBrk="0" hangingPunct="1">
                <a:defRPr sz="2400" kern="1200">
                  <a:solidFill>
                    <a:schemeClr val="tx1"/>
                  </a:solidFill>
                  <a:latin typeface="Segoe UI" charset="0"/>
                  <a:ea typeface="MS PGothic" charset="0"/>
                  <a:cs typeface="MS PGothic" charset="0"/>
                </a:defRPr>
              </a:lvl8pPr>
              <a:lvl9pPr marL="3657600" algn="l" defTabSz="457200" rtl="0" eaLnBrk="1" latinLnBrk="0" hangingPunct="1">
                <a:defRPr sz="2400" kern="1200">
                  <a:solidFill>
                    <a:schemeClr val="tx1"/>
                  </a:solidFill>
                  <a:latin typeface="Segoe UI" charset="0"/>
                  <a:ea typeface="MS PGothic" charset="0"/>
                  <a:cs typeface="MS PGothic" charset="0"/>
                </a:defRPr>
              </a:lvl9pPr>
            </a:lstStyle>
            <a:p>
              <a:endParaRPr lang="en-US" dirty="0">
                <a:solidFill>
                  <a:srgbClr val="000000"/>
                </a:solidFill>
              </a:endParaRPr>
            </a:p>
          </p:txBody>
        </p:sp>
        <p:sp>
          <p:nvSpPr>
            <p:cNvPr id="46" name="Freeform 15"/>
            <p:cNvSpPr>
              <a:spLocks/>
            </p:cNvSpPr>
            <p:nvPr/>
          </p:nvSpPr>
          <p:spPr bwMode="auto">
            <a:xfrm>
              <a:off x="10242579" y="2132390"/>
              <a:ext cx="1234936" cy="508266"/>
            </a:xfrm>
            <a:custGeom>
              <a:avLst/>
              <a:gdLst>
                <a:gd name="T0" fmla="*/ 349 w 391"/>
                <a:gd name="T1" fmla="*/ 75 h 159"/>
                <a:gd name="T2" fmla="*/ 342 w 391"/>
                <a:gd name="T3" fmla="*/ 76 h 159"/>
                <a:gd name="T4" fmla="*/ 263 w 391"/>
                <a:gd name="T5" fmla="*/ 0 h 159"/>
                <a:gd name="T6" fmla="*/ 187 w 391"/>
                <a:gd name="T7" fmla="*/ 59 h 159"/>
                <a:gd name="T8" fmla="*/ 145 w 391"/>
                <a:gd name="T9" fmla="*/ 42 h 159"/>
                <a:gd name="T10" fmla="*/ 87 w 391"/>
                <a:gd name="T11" fmla="*/ 94 h 159"/>
                <a:gd name="T12" fmla="*/ 59 w 391"/>
                <a:gd name="T13" fmla="*/ 107 h 159"/>
                <a:gd name="T14" fmla="*/ 32 w 391"/>
                <a:gd name="T15" fmla="*/ 94 h 159"/>
                <a:gd name="T16" fmla="*/ 0 w 391"/>
                <a:gd name="T17" fmla="*/ 126 h 159"/>
                <a:gd name="T18" fmla="*/ 32 w 391"/>
                <a:gd name="T19" fmla="*/ 159 h 159"/>
                <a:gd name="T20" fmla="*/ 41 w 391"/>
                <a:gd name="T21" fmla="*/ 159 h 159"/>
                <a:gd name="T22" fmla="*/ 148 w 391"/>
                <a:gd name="T23" fmla="*/ 159 h 159"/>
                <a:gd name="T24" fmla="*/ 208 w 391"/>
                <a:gd name="T25" fmla="*/ 159 h 159"/>
                <a:gd name="T26" fmla="*/ 352 w 391"/>
                <a:gd name="T27" fmla="*/ 159 h 159"/>
                <a:gd name="T28" fmla="*/ 352 w 391"/>
                <a:gd name="T29" fmla="*/ 159 h 159"/>
                <a:gd name="T30" fmla="*/ 391 w 391"/>
                <a:gd name="T31" fmla="*/ 117 h 159"/>
                <a:gd name="T32" fmla="*/ 349 w 391"/>
                <a:gd name="T33" fmla="*/ 75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91" h="159">
                  <a:moveTo>
                    <a:pt x="349" y="75"/>
                  </a:moveTo>
                  <a:cubicBezTo>
                    <a:pt x="347" y="75"/>
                    <a:pt x="345" y="75"/>
                    <a:pt x="342" y="76"/>
                  </a:cubicBezTo>
                  <a:cubicBezTo>
                    <a:pt x="340" y="34"/>
                    <a:pt x="306" y="0"/>
                    <a:pt x="263" y="0"/>
                  </a:cubicBezTo>
                  <a:cubicBezTo>
                    <a:pt x="227" y="0"/>
                    <a:pt x="196" y="25"/>
                    <a:pt x="187" y="59"/>
                  </a:cubicBezTo>
                  <a:cubicBezTo>
                    <a:pt x="176" y="48"/>
                    <a:pt x="161" y="42"/>
                    <a:pt x="145" y="42"/>
                  </a:cubicBezTo>
                  <a:cubicBezTo>
                    <a:pt x="115" y="42"/>
                    <a:pt x="90" y="65"/>
                    <a:pt x="87" y="94"/>
                  </a:cubicBezTo>
                  <a:cubicBezTo>
                    <a:pt x="76" y="96"/>
                    <a:pt x="66" y="101"/>
                    <a:pt x="59" y="107"/>
                  </a:cubicBezTo>
                  <a:cubicBezTo>
                    <a:pt x="53" y="99"/>
                    <a:pt x="43" y="94"/>
                    <a:pt x="32" y="94"/>
                  </a:cubicBezTo>
                  <a:cubicBezTo>
                    <a:pt x="14" y="94"/>
                    <a:pt x="0" y="108"/>
                    <a:pt x="0" y="126"/>
                  </a:cubicBezTo>
                  <a:cubicBezTo>
                    <a:pt x="0" y="144"/>
                    <a:pt x="14" y="159"/>
                    <a:pt x="32" y="159"/>
                  </a:cubicBezTo>
                  <a:cubicBezTo>
                    <a:pt x="41" y="159"/>
                    <a:pt x="41" y="159"/>
                    <a:pt x="41" y="159"/>
                  </a:cubicBezTo>
                  <a:cubicBezTo>
                    <a:pt x="148" y="159"/>
                    <a:pt x="148" y="159"/>
                    <a:pt x="148" y="159"/>
                  </a:cubicBezTo>
                  <a:cubicBezTo>
                    <a:pt x="208" y="159"/>
                    <a:pt x="208" y="159"/>
                    <a:pt x="208" y="159"/>
                  </a:cubicBezTo>
                  <a:cubicBezTo>
                    <a:pt x="352" y="159"/>
                    <a:pt x="352" y="159"/>
                    <a:pt x="352" y="159"/>
                  </a:cubicBezTo>
                  <a:cubicBezTo>
                    <a:pt x="352" y="159"/>
                    <a:pt x="352" y="159"/>
                    <a:pt x="352" y="159"/>
                  </a:cubicBezTo>
                  <a:cubicBezTo>
                    <a:pt x="374" y="158"/>
                    <a:pt x="391" y="139"/>
                    <a:pt x="391" y="117"/>
                  </a:cubicBezTo>
                  <a:cubicBezTo>
                    <a:pt x="391" y="94"/>
                    <a:pt x="372" y="75"/>
                    <a:pt x="349" y="75"/>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nvGrpSpPr>
            <p:cNvPr id="44" name="Group 43"/>
            <p:cNvGrpSpPr/>
            <p:nvPr/>
          </p:nvGrpSpPr>
          <p:grpSpPr>
            <a:xfrm>
              <a:off x="9458419" y="1986632"/>
              <a:ext cx="1128208" cy="1525195"/>
              <a:chOff x="9384420" y="1612449"/>
              <a:chExt cx="1276206" cy="1725270"/>
            </a:xfrm>
          </p:grpSpPr>
          <p:sp>
            <p:nvSpPr>
              <p:cNvPr id="43" name="Rounded Rectangle 42"/>
              <p:cNvSpPr/>
              <p:nvPr/>
            </p:nvSpPr>
            <p:spPr bwMode="auto">
              <a:xfrm>
                <a:off x="9422657" y="1792040"/>
                <a:ext cx="1196330" cy="1530967"/>
              </a:xfrm>
              <a:prstGeom prst="roundRect">
                <a:avLst>
                  <a:gd name="adj" fmla="val 8755"/>
                </a:avLst>
              </a:prstGeom>
              <a:solidFill>
                <a:schemeClr val="bg1">
                  <a:lumMod val="9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indent="-342900" algn="ctr" defTabSz="932472" fontAlgn="base">
                  <a:lnSpc>
                    <a:spcPct val="90000"/>
                  </a:lnSpc>
                  <a:spcBef>
                    <a:spcPct val="0"/>
                  </a:spcBef>
                  <a:spcAft>
                    <a:spcPct val="0"/>
                  </a:spcAft>
                  <a:buFont typeface="Wingdings 3" panose="05040102010807070707" pitchFamily="18" charset="2"/>
                  <a:buChar char="Æ"/>
                </a:pPr>
                <a:endParaRPr lang="en-US" sz="2000" b="1" dirty="0">
                  <a:solidFill>
                    <a:schemeClr val="bg1"/>
                  </a:solidFill>
                  <a:latin typeface="+mj-lt"/>
                  <a:ea typeface="Segoe UI" pitchFamily="34" charset="0"/>
                  <a:cs typeface="Segoe UI" pitchFamily="34" charset="0"/>
                </a:endParaRPr>
              </a:p>
            </p:txBody>
          </p:sp>
          <p:sp>
            <p:nvSpPr>
              <p:cNvPr id="42" name="Freeform 79"/>
              <p:cNvSpPr>
                <a:spLocks noEditPoints="1"/>
              </p:cNvSpPr>
              <p:nvPr/>
            </p:nvSpPr>
            <p:spPr bwMode="black">
              <a:xfrm>
                <a:off x="9384420" y="1612449"/>
                <a:ext cx="1276206" cy="1725270"/>
              </a:xfrm>
              <a:custGeom>
                <a:avLst/>
                <a:gdLst>
                  <a:gd name="T0" fmla="*/ 1441 w 1615"/>
                  <a:gd name="T1" fmla="*/ 131 h 2179"/>
                  <a:gd name="T2" fmla="*/ 1344 w 1615"/>
                  <a:gd name="T3" fmla="*/ 16 h 2179"/>
                  <a:gd name="T4" fmla="*/ 306 w 1615"/>
                  <a:gd name="T5" fmla="*/ 0 h 2179"/>
                  <a:gd name="T6" fmla="*/ 62 w 1615"/>
                  <a:gd name="T7" fmla="*/ 171 h 2179"/>
                  <a:gd name="T8" fmla="*/ 174 w 1615"/>
                  <a:gd name="T9" fmla="*/ 131 h 2179"/>
                  <a:gd name="T10" fmla="*/ 174 w 1615"/>
                  <a:gd name="T11" fmla="*/ 180 h 2179"/>
                  <a:gd name="T12" fmla="*/ 0 w 1615"/>
                  <a:gd name="T13" fmla="*/ 2005 h 2179"/>
                  <a:gd name="T14" fmla="*/ 1441 w 1615"/>
                  <a:gd name="T15" fmla="*/ 2179 h 2179"/>
                  <a:gd name="T16" fmla="*/ 1615 w 1615"/>
                  <a:gd name="T17" fmla="*/ 354 h 2179"/>
                  <a:gd name="T18" fmla="*/ 1518 w 1615"/>
                  <a:gd name="T19" fmla="*/ 2005 h 2179"/>
                  <a:gd name="T20" fmla="*/ 174 w 1615"/>
                  <a:gd name="T21" fmla="*/ 2082 h 2179"/>
                  <a:gd name="T22" fmla="*/ 97 w 1615"/>
                  <a:gd name="T23" fmla="*/ 354 h 2179"/>
                  <a:gd name="T24" fmla="*/ 1441 w 1615"/>
                  <a:gd name="T25" fmla="*/ 277 h 2179"/>
                  <a:gd name="T26" fmla="*/ 1518 w 1615"/>
                  <a:gd name="T27" fmla="*/ 2005 h 2179"/>
                  <a:gd name="T28" fmla="*/ 241 w 1615"/>
                  <a:gd name="T29" fmla="*/ 1038 h 2179"/>
                  <a:gd name="T30" fmla="*/ 532 w 1615"/>
                  <a:gd name="T31" fmla="*/ 1339 h 2179"/>
                  <a:gd name="T32" fmla="*/ 713 w 1615"/>
                  <a:gd name="T33" fmla="*/ 1304 h 2179"/>
                  <a:gd name="T34" fmla="*/ 695 w 1615"/>
                  <a:gd name="T35" fmla="*/ 1594 h 2179"/>
                  <a:gd name="T36" fmla="*/ 1375 w 1615"/>
                  <a:gd name="T37" fmla="*/ 1038 h 2179"/>
                  <a:gd name="T38" fmla="*/ 808 w 1615"/>
                  <a:gd name="T39" fmla="*/ 1206 h 2179"/>
                  <a:gd name="T40" fmla="*/ 808 w 1615"/>
                  <a:gd name="T41" fmla="*/ 870 h 2179"/>
                  <a:gd name="T42" fmla="*/ 808 w 1615"/>
                  <a:gd name="T43" fmla="*/ 1206 h 2179"/>
                  <a:gd name="T44" fmla="*/ 652 w 1615"/>
                  <a:gd name="T45" fmla="*/ 1331 h 2179"/>
                  <a:gd name="T46" fmla="*/ 453 w 1615"/>
                  <a:gd name="T47" fmla="*/ 1481 h 2179"/>
                  <a:gd name="T48" fmla="*/ 258 w 1615"/>
                  <a:gd name="T49" fmla="*/ 1960 h 2179"/>
                  <a:gd name="T50" fmla="*/ 534 w 1615"/>
                  <a:gd name="T51" fmla="*/ 1842 h 2179"/>
                  <a:gd name="T52" fmla="*/ 702 w 1615"/>
                  <a:gd name="T53" fmla="*/ 1467 h 2179"/>
                  <a:gd name="T54" fmla="*/ 418 w 1615"/>
                  <a:gd name="T55" fmla="*/ 1872 h 2179"/>
                  <a:gd name="T56" fmla="*/ 284 w 1615"/>
                  <a:gd name="T57" fmla="*/ 1780 h 2179"/>
                  <a:gd name="T58" fmla="*/ 418 w 1615"/>
                  <a:gd name="T59" fmla="*/ 1872 h 2179"/>
                  <a:gd name="T60" fmla="*/ 204 w 1615"/>
                  <a:gd name="T61" fmla="*/ 323 h 2179"/>
                  <a:gd name="T62" fmla="*/ 204 w 1615"/>
                  <a:gd name="T63" fmla="*/ 428 h 2179"/>
                  <a:gd name="T64" fmla="*/ 1418 w 1615"/>
                  <a:gd name="T65" fmla="*/ 323 h 2179"/>
                  <a:gd name="T66" fmla="*/ 1418 w 1615"/>
                  <a:gd name="T67" fmla="*/ 428 h 2179"/>
                  <a:gd name="T68" fmla="*/ 1418 w 1615"/>
                  <a:gd name="T69" fmla="*/ 323 h 2179"/>
                  <a:gd name="T70" fmla="*/ 1366 w 1615"/>
                  <a:gd name="T71" fmla="*/ 1978 h 2179"/>
                  <a:gd name="T72" fmla="*/ 1471 w 1615"/>
                  <a:gd name="T73" fmla="*/ 1978 h 2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15" h="2179">
                    <a:moveTo>
                      <a:pt x="174" y="131"/>
                    </a:moveTo>
                    <a:cubicBezTo>
                      <a:pt x="1441" y="131"/>
                      <a:pt x="1441" y="131"/>
                      <a:pt x="1441" y="131"/>
                    </a:cubicBezTo>
                    <a:cubicBezTo>
                      <a:pt x="1465" y="131"/>
                      <a:pt x="1488" y="136"/>
                      <a:pt x="1509" y="145"/>
                    </a:cubicBezTo>
                    <a:cubicBezTo>
                      <a:pt x="1344" y="16"/>
                      <a:pt x="1344" y="16"/>
                      <a:pt x="1344" y="16"/>
                    </a:cubicBezTo>
                    <a:cubicBezTo>
                      <a:pt x="1333" y="7"/>
                      <a:pt x="1312" y="0"/>
                      <a:pt x="1298" y="0"/>
                    </a:cubicBezTo>
                    <a:cubicBezTo>
                      <a:pt x="306" y="0"/>
                      <a:pt x="306" y="0"/>
                      <a:pt x="306" y="0"/>
                    </a:cubicBezTo>
                    <a:cubicBezTo>
                      <a:pt x="292" y="0"/>
                      <a:pt x="271" y="7"/>
                      <a:pt x="260" y="16"/>
                    </a:cubicBezTo>
                    <a:cubicBezTo>
                      <a:pt x="62" y="171"/>
                      <a:pt x="62" y="171"/>
                      <a:pt x="62" y="171"/>
                    </a:cubicBezTo>
                    <a:cubicBezTo>
                      <a:pt x="64" y="171"/>
                      <a:pt x="64" y="171"/>
                      <a:pt x="64" y="171"/>
                    </a:cubicBezTo>
                    <a:cubicBezTo>
                      <a:pt x="94" y="146"/>
                      <a:pt x="132" y="131"/>
                      <a:pt x="174" y="131"/>
                    </a:cubicBezTo>
                    <a:close/>
                    <a:moveTo>
                      <a:pt x="1441" y="180"/>
                    </a:moveTo>
                    <a:cubicBezTo>
                      <a:pt x="174" y="180"/>
                      <a:pt x="174" y="180"/>
                      <a:pt x="174" y="180"/>
                    </a:cubicBezTo>
                    <a:cubicBezTo>
                      <a:pt x="78" y="180"/>
                      <a:pt x="0" y="258"/>
                      <a:pt x="0" y="354"/>
                    </a:cubicBezTo>
                    <a:cubicBezTo>
                      <a:pt x="0" y="2005"/>
                      <a:pt x="0" y="2005"/>
                      <a:pt x="0" y="2005"/>
                    </a:cubicBezTo>
                    <a:cubicBezTo>
                      <a:pt x="0" y="2101"/>
                      <a:pt x="78" y="2179"/>
                      <a:pt x="174" y="2179"/>
                    </a:cubicBezTo>
                    <a:cubicBezTo>
                      <a:pt x="1441" y="2179"/>
                      <a:pt x="1441" y="2179"/>
                      <a:pt x="1441" y="2179"/>
                    </a:cubicBezTo>
                    <a:cubicBezTo>
                      <a:pt x="1537" y="2179"/>
                      <a:pt x="1615" y="2101"/>
                      <a:pt x="1615" y="2005"/>
                    </a:cubicBezTo>
                    <a:cubicBezTo>
                      <a:pt x="1615" y="354"/>
                      <a:pt x="1615" y="354"/>
                      <a:pt x="1615" y="354"/>
                    </a:cubicBezTo>
                    <a:cubicBezTo>
                      <a:pt x="1615" y="258"/>
                      <a:pt x="1537" y="180"/>
                      <a:pt x="1441" y="180"/>
                    </a:cubicBezTo>
                    <a:close/>
                    <a:moveTo>
                      <a:pt x="1518" y="2005"/>
                    </a:moveTo>
                    <a:cubicBezTo>
                      <a:pt x="1518" y="2047"/>
                      <a:pt x="1484" y="2082"/>
                      <a:pt x="1441" y="2082"/>
                    </a:cubicBezTo>
                    <a:cubicBezTo>
                      <a:pt x="174" y="2082"/>
                      <a:pt x="174" y="2082"/>
                      <a:pt x="174" y="2082"/>
                    </a:cubicBezTo>
                    <a:cubicBezTo>
                      <a:pt x="132" y="2082"/>
                      <a:pt x="97" y="2047"/>
                      <a:pt x="97" y="2005"/>
                    </a:cubicBezTo>
                    <a:cubicBezTo>
                      <a:pt x="97" y="354"/>
                      <a:pt x="97" y="354"/>
                      <a:pt x="97" y="354"/>
                    </a:cubicBezTo>
                    <a:cubicBezTo>
                      <a:pt x="97" y="312"/>
                      <a:pt x="132" y="277"/>
                      <a:pt x="174" y="277"/>
                    </a:cubicBezTo>
                    <a:cubicBezTo>
                      <a:pt x="1441" y="277"/>
                      <a:pt x="1441" y="277"/>
                      <a:pt x="1441" y="277"/>
                    </a:cubicBezTo>
                    <a:cubicBezTo>
                      <a:pt x="1484" y="277"/>
                      <a:pt x="1518" y="312"/>
                      <a:pt x="1518" y="354"/>
                    </a:cubicBezTo>
                    <a:lnTo>
                      <a:pt x="1518" y="2005"/>
                    </a:lnTo>
                    <a:close/>
                    <a:moveTo>
                      <a:pt x="808" y="471"/>
                    </a:moveTo>
                    <a:cubicBezTo>
                      <a:pt x="494" y="471"/>
                      <a:pt x="241" y="725"/>
                      <a:pt x="241" y="1038"/>
                    </a:cubicBezTo>
                    <a:cubicBezTo>
                      <a:pt x="241" y="1201"/>
                      <a:pt x="309" y="1347"/>
                      <a:pt x="419" y="1451"/>
                    </a:cubicBezTo>
                    <a:cubicBezTo>
                      <a:pt x="532" y="1339"/>
                      <a:pt x="532" y="1339"/>
                      <a:pt x="532" y="1339"/>
                    </a:cubicBezTo>
                    <a:cubicBezTo>
                      <a:pt x="565" y="1305"/>
                      <a:pt x="610" y="1286"/>
                      <a:pt x="652" y="1286"/>
                    </a:cubicBezTo>
                    <a:cubicBezTo>
                      <a:pt x="675" y="1286"/>
                      <a:pt x="696" y="1292"/>
                      <a:pt x="713" y="1304"/>
                    </a:cubicBezTo>
                    <a:cubicBezTo>
                      <a:pt x="762" y="1337"/>
                      <a:pt x="775" y="1416"/>
                      <a:pt x="744" y="1486"/>
                    </a:cubicBezTo>
                    <a:cubicBezTo>
                      <a:pt x="695" y="1594"/>
                      <a:pt x="695" y="1594"/>
                      <a:pt x="695" y="1594"/>
                    </a:cubicBezTo>
                    <a:cubicBezTo>
                      <a:pt x="731" y="1601"/>
                      <a:pt x="769" y="1605"/>
                      <a:pt x="808" y="1605"/>
                    </a:cubicBezTo>
                    <a:cubicBezTo>
                      <a:pt x="1121" y="1605"/>
                      <a:pt x="1375" y="1351"/>
                      <a:pt x="1375" y="1038"/>
                    </a:cubicBezTo>
                    <a:cubicBezTo>
                      <a:pt x="1375" y="725"/>
                      <a:pt x="1121" y="471"/>
                      <a:pt x="808" y="471"/>
                    </a:cubicBezTo>
                    <a:close/>
                    <a:moveTo>
                      <a:pt x="808" y="1206"/>
                    </a:moveTo>
                    <a:cubicBezTo>
                      <a:pt x="715" y="1206"/>
                      <a:pt x="640" y="1131"/>
                      <a:pt x="640" y="1038"/>
                    </a:cubicBezTo>
                    <a:cubicBezTo>
                      <a:pt x="640" y="945"/>
                      <a:pt x="715" y="870"/>
                      <a:pt x="808" y="870"/>
                    </a:cubicBezTo>
                    <a:cubicBezTo>
                      <a:pt x="900" y="870"/>
                      <a:pt x="976" y="945"/>
                      <a:pt x="976" y="1038"/>
                    </a:cubicBezTo>
                    <a:cubicBezTo>
                      <a:pt x="976" y="1131"/>
                      <a:pt x="900" y="1206"/>
                      <a:pt x="808" y="1206"/>
                    </a:cubicBezTo>
                    <a:close/>
                    <a:moveTo>
                      <a:pt x="687" y="1341"/>
                    </a:moveTo>
                    <a:cubicBezTo>
                      <a:pt x="678" y="1334"/>
                      <a:pt x="665" y="1331"/>
                      <a:pt x="652" y="1331"/>
                    </a:cubicBezTo>
                    <a:cubicBezTo>
                      <a:pt x="623" y="1331"/>
                      <a:pt x="590" y="1345"/>
                      <a:pt x="564" y="1371"/>
                    </a:cubicBezTo>
                    <a:cubicBezTo>
                      <a:pt x="453" y="1481"/>
                      <a:pt x="453" y="1481"/>
                      <a:pt x="453" y="1481"/>
                    </a:cubicBezTo>
                    <a:cubicBezTo>
                      <a:pt x="271" y="1660"/>
                      <a:pt x="271" y="1660"/>
                      <a:pt x="271" y="1660"/>
                    </a:cubicBezTo>
                    <a:cubicBezTo>
                      <a:pt x="170" y="1760"/>
                      <a:pt x="164" y="1895"/>
                      <a:pt x="258" y="1960"/>
                    </a:cubicBezTo>
                    <a:cubicBezTo>
                      <a:pt x="286" y="1979"/>
                      <a:pt x="315" y="1988"/>
                      <a:pt x="346" y="1988"/>
                    </a:cubicBezTo>
                    <a:cubicBezTo>
                      <a:pt x="419" y="1988"/>
                      <a:pt x="493" y="1935"/>
                      <a:pt x="534" y="1842"/>
                    </a:cubicBezTo>
                    <a:cubicBezTo>
                      <a:pt x="650" y="1583"/>
                      <a:pt x="650" y="1583"/>
                      <a:pt x="650" y="1583"/>
                    </a:cubicBezTo>
                    <a:cubicBezTo>
                      <a:pt x="702" y="1467"/>
                      <a:pt x="702" y="1467"/>
                      <a:pt x="702" y="1467"/>
                    </a:cubicBezTo>
                    <a:cubicBezTo>
                      <a:pt x="724" y="1418"/>
                      <a:pt x="717" y="1362"/>
                      <a:pt x="687" y="1341"/>
                    </a:cubicBezTo>
                    <a:close/>
                    <a:moveTo>
                      <a:pt x="418" y="1872"/>
                    </a:moveTo>
                    <a:cubicBezTo>
                      <a:pt x="392" y="1909"/>
                      <a:pt x="341" y="1919"/>
                      <a:pt x="304" y="1893"/>
                    </a:cubicBezTo>
                    <a:cubicBezTo>
                      <a:pt x="267" y="1867"/>
                      <a:pt x="258" y="1817"/>
                      <a:pt x="284" y="1780"/>
                    </a:cubicBezTo>
                    <a:cubicBezTo>
                      <a:pt x="310" y="1743"/>
                      <a:pt x="360" y="1734"/>
                      <a:pt x="397" y="1759"/>
                    </a:cubicBezTo>
                    <a:cubicBezTo>
                      <a:pt x="434" y="1785"/>
                      <a:pt x="443" y="1836"/>
                      <a:pt x="418" y="1872"/>
                    </a:cubicBezTo>
                    <a:close/>
                    <a:moveTo>
                      <a:pt x="256" y="376"/>
                    </a:moveTo>
                    <a:cubicBezTo>
                      <a:pt x="256" y="346"/>
                      <a:pt x="233" y="323"/>
                      <a:pt x="204" y="323"/>
                    </a:cubicBezTo>
                    <a:cubicBezTo>
                      <a:pt x="174" y="323"/>
                      <a:pt x="151" y="346"/>
                      <a:pt x="151" y="376"/>
                    </a:cubicBezTo>
                    <a:cubicBezTo>
                      <a:pt x="151" y="405"/>
                      <a:pt x="174" y="428"/>
                      <a:pt x="204" y="428"/>
                    </a:cubicBezTo>
                    <a:cubicBezTo>
                      <a:pt x="233" y="428"/>
                      <a:pt x="256" y="405"/>
                      <a:pt x="256" y="376"/>
                    </a:cubicBezTo>
                    <a:close/>
                    <a:moveTo>
                      <a:pt x="1418" y="323"/>
                    </a:moveTo>
                    <a:cubicBezTo>
                      <a:pt x="1389" y="323"/>
                      <a:pt x="1366" y="346"/>
                      <a:pt x="1366" y="376"/>
                    </a:cubicBezTo>
                    <a:cubicBezTo>
                      <a:pt x="1366" y="405"/>
                      <a:pt x="1389" y="428"/>
                      <a:pt x="1418" y="428"/>
                    </a:cubicBezTo>
                    <a:cubicBezTo>
                      <a:pt x="1448" y="428"/>
                      <a:pt x="1471" y="405"/>
                      <a:pt x="1471" y="376"/>
                    </a:cubicBezTo>
                    <a:cubicBezTo>
                      <a:pt x="1471" y="346"/>
                      <a:pt x="1448" y="323"/>
                      <a:pt x="1418" y="323"/>
                    </a:cubicBezTo>
                    <a:close/>
                    <a:moveTo>
                      <a:pt x="1418" y="1925"/>
                    </a:moveTo>
                    <a:cubicBezTo>
                      <a:pt x="1389" y="1925"/>
                      <a:pt x="1366" y="1949"/>
                      <a:pt x="1366" y="1978"/>
                    </a:cubicBezTo>
                    <a:cubicBezTo>
                      <a:pt x="1366" y="2007"/>
                      <a:pt x="1389" y="2031"/>
                      <a:pt x="1418" y="2031"/>
                    </a:cubicBezTo>
                    <a:cubicBezTo>
                      <a:pt x="1448" y="2031"/>
                      <a:pt x="1471" y="2007"/>
                      <a:pt x="1471" y="1978"/>
                    </a:cubicBezTo>
                    <a:cubicBezTo>
                      <a:pt x="1471" y="1949"/>
                      <a:pt x="1448" y="1925"/>
                      <a:pt x="1418" y="1925"/>
                    </a:cubicBezTo>
                    <a:close/>
                  </a:path>
                </a:pathLst>
              </a:custGeom>
              <a:solidFill>
                <a:schemeClr val="accent1"/>
              </a:solidFill>
              <a:ln>
                <a:noFill/>
              </a:ln>
            </p:spPr>
            <p:txBody>
              <a:bodyPr vert="horz" wrap="square" lIns="82305" tIns="41153" rIns="82305" bIns="41153" numCol="1" anchor="t" anchorCtr="0" compatLnSpc="1">
                <a:prstTxWarp prst="textNoShape">
                  <a:avLst/>
                </a:prstTxWarp>
              </a:bodyPr>
              <a:lstStyle/>
              <a:p>
                <a:endParaRPr lang="en-US" sz="1600" dirty="0"/>
              </a:p>
            </p:txBody>
          </p:sp>
        </p:grpSp>
      </p:grpSp>
      <p:sp>
        <p:nvSpPr>
          <p:cNvPr id="35" name="Title 1"/>
          <p:cNvSpPr txBox="1">
            <a:spLocks/>
          </p:cNvSpPr>
          <p:nvPr/>
        </p:nvSpPr>
        <p:spPr>
          <a:xfrm>
            <a:off x="324946" y="65585"/>
            <a:ext cx="11653521" cy="1075884"/>
          </a:xfrm>
          <a:prstGeom prst="rect">
            <a:avLst/>
          </a:prstGeom>
        </p:spPr>
        <p:txBody>
          <a:bodyPr anchor="ctr" anchorCtr="0"/>
          <a:lstStyle>
            <a:lvl1pPr algn="l" defTabSz="931863" rtl="0" fontAlgn="base">
              <a:lnSpc>
                <a:spcPct val="90000"/>
              </a:lnSpc>
              <a:spcBef>
                <a:spcPct val="0"/>
              </a:spcBef>
              <a:spcAft>
                <a:spcPct val="0"/>
              </a:spcAft>
              <a:defRPr lang="en-US" sz="4000" kern="1200" spc="-102" dirty="0">
                <a:ln w="3175">
                  <a:noFill/>
                </a:ln>
                <a:solidFill>
                  <a:schemeClr val="tx1"/>
                </a:solidFill>
                <a:latin typeface="+mj-lt"/>
                <a:ea typeface="ＭＳ Ｐゴシック" charset="0"/>
                <a:cs typeface="Segoe UI" pitchFamily="34" charset="0"/>
              </a:defRPr>
            </a:lvl1pPr>
            <a:lvl2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2pPr>
            <a:lvl3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3pPr>
            <a:lvl4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4pPr>
            <a:lvl5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5pPr>
            <a:lvl6pPr marL="4572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6pPr>
            <a:lvl7pPr marL="9144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7pPr>
            <a:lvl8pPr marL="13716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8pPr>
            <a:lvl9pPr marL="18288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9pPr>
          </a:lstStyle>
          <a:p>
            <a:r>
              <a:rPr lang="en-US" dirty="0"/>
              <a:t>Enhanced backup to Azure</a:t>
            </a:r>
          </a:p>
        </p:txBody>
      </p:sp>
      <p:sp>
        <p:nvSpPr>
          <p:cNvPr id="30" name="TextBox 29"/>
          <p:cNvSpPr txBox="1"/>
          <p:nvPr/>
        </p:nvSpPr>
        <p:spPr>
          <a:xfrm>
            <a:off x="1" y="6642289"/>
            <a:ext cx="3806190" cy="352236"/>
          </a:xfrm>
          <a:prstGeom prst="rect">
            <a:avLst/>
          </a:prstGeom>
          <a:noFill/>
        </p:spPr>
        <p:txBody>
          <a:bodyPr wrap="square" lIns="365760" tIns="146304" rIns="182880" bIns="146304" rtlCol="0" anchor="ctr" anchorCtr="0">
            <a:noAutofit/>
          </a:bodyPr>
          <a:lstStyle/>
          <a:p>
            <a:pPr>
              <a:lnSpc>
                <a:spcPct val="90000"/>
              </a:lnSpc>
              <a:spcAft>
                <a:spcPts val="600"/>
              </a:spcAft>
            </a:pPr>
            <a:r>
              <a:rPr lang="en-US" sz="1400" dirty="0">
                <a:solidFill>
                  <a:schemeClr val="bg1"/>
                </a:solidFill>
                <a:latin typeface="Segoe UI Semibold" panose="020B0702040204020203" pitchFamily="34" charset="0"/>
                <a:ea typeface="Segoe UI Black" panose="020B0A02040204020203" pitchFamily="34" charset="0"/>
                <a:cs typeface="Segoe UI Semibold" panose="020B0702040204020203" pitchFamily="34" charset="0"/>
              </a:rPr>
              <a:t>Hybrid solutions</a:t>
            </a:r>
          </a:p>
        </p:txBody>
      </p:sp>
    </p:spTree>
    <p:extLst>
      <p:ext uri="{BB962C8B-B14F-4D97-AF65-F5344CB8AC3E}">
        <p14:creationId xmlns:p14="http://schemas.microsoft.com/office/powerpoint/2010/main" val="3584531515"/>
      </p:ext>
    </p:extLst>
  </p:cSld>
  <p:clrMapOvr>
    <a:masterClrMapping/>
  </p:clrMapOvr>
  <p:transition>
    <p:fade/>
  </p:transition>
</p:sld>
</file>

<file path=ppt/slides/slide21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p:cNvSpPr>
            <a:spLocks noGrp="1"/>
          </p:cNvSpPr>
          <p:nvPr>
            <p:ph type="title"/>
          </p:nvPr>
        </p:nvSpPr>
        <p:spPr>
          <a:xfrm>
            <a:off x="274638" y="230727"/>
            <a:ext cx="11888787" cy="917575"/>
          </a:xfrm>
        </p:spPr>
        <p:txBody>
          <a:bodyPr/>
          <a:lstStyle/>
          <a:p>
            <a:r>
              <a:rPr lang="en-US" dirty="0"/>
              <a:t>Managed backup</a:t>
            </a:r>
            <a:endParaRPr lang="en-US" sz="3672" dirty="0"/>
          </a:p>
        </p:txBody>
      </p:sp>
      <p:sp>
        <p:nvSpPr>
          <p:cNvPr id="3" name="Content Placeholder 2"/>
          <p:cNvSpPr>
            <a:spLocks noGrp="1"/>
          </p:cNvSpPr>
          <p:nvPr>
            <p:ph sz="quarter" idx="4294967295"/>
          </p:nvPr>
        </p:nvSpPr>
        <p:spPr>
          <a:xfrm>
            <a:off x="0" y="1212850"/>
            <a:ext cx="11887200" cy="3878263"/>
          </a:xfrm>
        </p:spPr>
        <p:txBody>
          <a:bodyPr/>
          <a:lstStyle/>
          <a:p>
            <a:pPr marL="0" indent="0">
              <a:buNone/>
            </a:pPr>
            <a:r>
              <a:rPr lang="en-US" sz="3200" dirty="0"/>
              <a:t>Support for system databases</a:t>
            </a:r>
          </a:p>
          <a:p>
            <a:pPr marL="0" indent="0">
              <a:buNone/>
            </a:pPr>
            <a:r>
              <a:rPr lang="en-US" sz="3200" dirty="0"/>
              <a:t>Supports databases in simple recovery mode</a:t>
            </a:r>
          </a:p>
          <a:p>
            <a:pPr marL="0" indent="0">
              <a:buNone/>
            </a:pPr>
            <a:r>
              <a:rPr lang="en-US" sz="3200" dirty="0">
                <a:solidFill>
                  <a:schemeClr val="tx1"/>
                </a:solidFill>
              </a:rPr>
              <a:t>Leveraging backup to block blobs: more granular control</a:t>
            </a:r>
          </a:p>
          <a:p>
            <a:pPr marL="0" indent="0">
              <a:buNone/>
            </a:pPr>
            <a:r>
              <a:rPr lang="en-US" sz="3200" dirty="0">
                <a:solidFill>
                  <a:schemeClr val="tx1"/>
                </a:solidFill>
              </a:rPr>
              <a:t>Allows customized backup schedules: full backup and log backup</a:t>
            </a:r>
          </a:p>
        </p:txBody>
      </p:sp>
      <p:sp>
        <p:nvSpPr>
          <p:cNvPr id="4" name="Slide Number Placeholder 3"/>
          <p:cNvSpPr>
            <a:spLocks noGrp="1"/>
          </p:cNvSpPr>
          <p:nvPr>
            <p:ph type="sldNum" sz="quarter" idx="4294967295"/>
          </p:nvPr>
        </p:nvSpPr>
        <p:spPr>
          <a:xfrm>
            <a:off x="9536113" y="6483350"/>
            <a:ext cx="2900362" cy="373063"/>
          </a:xfrm>
          <a:prstGeom prst="rect">
            <a:avLst/>
          </a:prstGeom>
        </p:spPr>
        <p:txBody>
          <a:bodyPr/>
          <a:lstStyle/>
          <a:p>
            <a:pPr defTabSz="621716"/>
            <a:fld id="{FC589B1E-A87D-4A21-B788-B5FE14F6F618}" type="slidenum">
              <a:rPr lang="it-IT">
                <a:solidFill>
                  <a:srgbClr val="FFFFFE"/>
                </a:solidFill>
              </a:rPr>
              <a:pPr defTabSz="621716"/>
              <a:t>212</a:t>
            </a:fld>
            <a:endParaRPr lang="it-IT">
              <a:solidFill>
                <a:srgbClr val="FFFFFE"/>
              </a:solidFill>
            </a:endParaRPr>
          </a:p>
        </p:txBody>
      </p:sp>
      <p:sp>
        <p:nvSpPr>
          <p:cNvPr id="5" name="TextBox 4"/>
          <p:cNvSpPr txBox="1"/>
          <p:nvPr/>
        </p:nvSpPr>
        <p:spPr>
          <a:xfrm>
            <a:off x="1" y="6642289"/>
            <a:ext cx="3806190" cy="352236"/>
          </a:xfrm>
          <a:prstGeom prst="rect">
            <a:avLst/>
          </a:prstGeom>
          <a:noFill/>
        </p:spPr>
        <p:txBody>
          <a:bodyPr wrap="square" lIns="365760" tIns="146304" rIns="182880" bIns="146304" rtlCol="0" anchor="ctr" anchorCtr="0">
            <a:noAutofit/>
          </a:bodyPr>
          <a:lstStyle/>
          <a:p>
            <a:pPr>
              <a:lnSpc>
                <a:spcPct val="90000"/>
              </a:lnSpc>
              <a:spcAft>
                <a:spcPts val="600"/>
              </a:spcAft>
            </a:pPr>
            <a:r>
              <a:rPr lang="en-US" sz="1400" dirty="0">
                <a:solidFill>
                  <a:schemeClr val="bg1"/>
                </a:solidFill>
                <a:latin typeface="Segoe UI Semibold" panose="020B0702040204020203" pitchFamily="34" charset="0"/>
                <a:ea typeface="Segoe UI Black" panose="020B0A02040204020203" pitchFamily="34" charset="0"/>
                <a:cs typeface="Segoe UI Semibold" panose="020B0702040204020203" pitchFamily="34" charset="0"/>
              </a:rPr>
              <a:t>Hybrid solutions</a:t>
            </a:r>
          </a:p>
        </p:txBody>
      </p:sp>
    </p:spTree>
    <p:extLst>
      <p:ext uri="{BB962C8B-B14F-4D97-AF65-F5344CB8AC3E}">
        <p14:creationId xmlns:p14="http://schemas.microsoft.com/office/powerpoint/2010/main" val="905861476"/>
      </p:ext>
    </p:extLst>
  </p:cSld>
  <p:clrMapOvr>
    <a:masterClrMapping/>
  </p:clrMapOvr>
  <p:transition>
    <p:fade/>
  </p:transition>
</p:sld>
</file>

<file path=ppt/slides/slide21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p:cNvSpPr>
            <a:spLocks noGrp="1"/>
          </p:cNvSpPr>
          <p:nvPr>
            <p:ph type="title"/>
          </p:nvPr>
        </p:nvSpPr>
        <p:spPr>
          <a:xfrm>
            <a:off x="274638" y="241485"/>
            <a:ext cx="11888787" cy="917575"/>
          </a:xfrm>
        </p:spPr>
        <p:txBody>
          <a:bodyPr/>
          <a:lstStyle/>
          <a:p>
            <a:r>
              <a:rPr lang="en-US" dirty="0"/>
              <a:t>Customized scheduling</a:t>
            </a:r>
          </a:p>
        </p:txBody>
      </p:sp>
      <p:sp>
        <p:nvSpPr>
          <p:cNvPr id="4" name="Rectangle 3"/>
          <p:cNvSpPr/>
          <p:nvPr/>
        </p:nvSpPr>
        <p:spPr>
          <a:xfrm>
            <a:off x="404546" y="1338208"/>
            <a:ext cx="10918154" cy="4616475"/>
          </a:xfrm>
          <a:prstGeom prst="rect">
            <a:avLst/>
          </a:prstGeom>
        </p:spPr>
        <p:txBody>
          <a:bodyPr wrap="square">
            <a:spAutoFit/>
          </a:bodyPr>
          <a:lstStyle/>
          <a:p>
            <a:pPr marL="0" lvl="1" fontAlgn="ctr">
              <a:lnSpc>
                <a:spcPct val="107000"/>
              </a:lnSpc>
              <a:tabLst>
                <a:tab pos="932597" algn="l"/>
              </a:tabLst>
            </a:pPr>
            <a:r>
              <a:rPr lang="en-US" sz="2040" dirty="0">
                <a:solidFill>
                  <a:schemeClr val="bg1"/>
                </a:solidFill>
                <a:ea typeface="Times New Roman" panose="02020603050405020304" pitchFamily="18" charset="0"/>
                <a:cs typeface="Times New Roman" panose="02020603050405020304" pitchFamily="18" charset="0"/>
              </a:rPr>
              <a:t>Step1: Run the Scheduling SP to configure custom scheduling</a:t>
            </a:r>
            <a:endParaRPr lang="en-US" sz="2040" dirty="0">
              <a:solidFill>
                <a:schemeClr val="bg1"/>
              </a:solidFill>
              <a:ea typeface="SimSun" panose="02010600030101010101" pitchFamily="2" charset="-122"/>
              <a:cs typeface="Times New Roman" panose="02020603050405020304" pitchFamily="18" charset="0"/>
            </a:endParaRPr>
          </a:p>
          <a:p>
            <a:pPr marL="699447">
              <a:lnSpc>
                <a:spcPct val="107000"/>
              </a:lnSpc>
            </a:pPr>
            <a:r>
              <a:rPr lang="en-US" sz="1632" dirty="0">
                <a:solidFill>
                  <a:srgbClr val="0000FF"/>
                </a:solidFill>
                <a:latin typeface="Consolas" panose="020B0609020204030204" pitchFamily="49" charset="0"/>
                <a:ea typeface="SimSun" panose="02010600030101010101" pitchFamily="2" charset="-122"/>
                <a:cs typeface="Times New Roman" panose="02020603050405020304" pitchFamily="18" charset="0"/>
              </a:rPr>
              <a:t>EXEC</a:t>
            </a:r>
            <a:r>
              <a:rPr lang="en-US" sz="1632" dirty="0">
                <a:latin typeface="Consolas" panose="020B0609020204030204" pitchFamily="49" charset="0"/>
                <a:ea typeface="SimSun" panose="02010600030101010101" pitchFamily="2" charset="-122"/>
                <a:cs typeface="Times New Roman" panose="02020603050405020304" pitchFamily="18" charset="0"/>
              </a:rPr>
              <a:t> Managed_Backup</a:t>
            </a:r>
            <a:r>
              <a:rPr lang="en-US" sz="1632" dirty="0">
                <a:solidFill>
                  <a:srgbClr val="808080"/>
                </a:solidFill>
                <a:latin typeface="Consolas" panose="020B0609020204030204" pitchFamily="49" charset="0"/>
                <a:ea typeface="SimSun" panose="02010600030101010101" pitchFamily="2" charset="-122"/>
                <a:cs typeface="Times New Roman" panose="02020603050405020304" pitchFamily="18" charset="0"/>
              </a:rPr>
              <a:t>.</a:t>
            </a:r>
            <a:r>
              <a:rPr lang="en-US" sz="1632" dirty="0">
                <a:latin typeface="Consolas" panose="020B0609020204030204" pitchFamily="49" charset="0"/>
                <a:ea typeface="SimSun" panose="02010600030101010101" pitchFamily="2" charset="-122"/>
                <a:cs typeface="Times New Roman" panose="02020603050405020304" pitchFamily="18" charset="0"/>
              </a:rPr>
              <a:t>sp_backup_config_schedule</a:t>
            </a:r>
            <a:endParaRPr lang="en-US" sz="1632" dirty="0">
              <a:latin typeface="Calibri" panose="020F0502020204030204" pitchFamily="34" charset="0"/>
              <a:ea typeface="SimSun" panose="02010600030101010101" pitchFamily="2" charset="-122"/>
              <a:cs typeface="Times New Roman" panose="02020603050405020304" pitchFamily="18" charset="0"/>
            </a:endParaRPr>
          </a:p>
          <a:p>
            <a:pPr marL="699447">
              <a:lnSpc>
                <a:spcPct val="107000"/>
              </a:lnSpc>
            </a:pPr>
            <a:r>
              <a:rPr lang="en-US" sz="1632" dirty="0">
                <a:latin typeface="Consolas" panose="020B0609020204030204" pitchFamily="49" charset="0"/>
                <a:ea typeface="SimSun" panose="02010600030101010101" pitchFamily="2" charset="-122"/>
                <a:cs typeface="Times New Roman" panose="02020603050405020304" pitchFamily="18" charset="0"/>
              </a:rPr>
              <a:t>@database_name </a:t>
            </a:r>
            <a:r>
              <a:rPr lang="en-US" sz="1632" dirty="0">
                <a:solidFill>
                  <a:srgbClr val="808080"/>
                </a:solidFill>
                <a:latin typeface="Consolas" panose="020B0609020204030204" pitchFamily="49" charset="0"/>
                <a:ea typeface="SimSun" panose="02010600030101010101" pitchFamily="2" charset="-122"/>
                <a:cs typeface="Times New Roman" panose="02020603050405020304" pitchFamily="18" charset="0"/>
              </a:rPr>
              <a:t>=</a:t>
            </a:r>
            <a:r>
              <a:rPr lang="en-US" sz="1632" dirty="0">
                <a:latin typeface="Consolas" panose="020B0609020204030204" pitchFamily="49" charset="0"/>
                <a:ea typeface="SimSun" panose="02010600030101010101" pitchFamily="2" charset="-122"/>
                <a:cs typeface="Times New Roman" panose="02020603050405020304" pitchFamily="18" charset="0"/>
              </a:rPr>
              <a:t> </a:t>
            </a:r>
            <a:r>
              <a:rPr lang="en-US" sz="1632" dirty="0">
                <a:solidFill>
                  <a:srgbClr val="FF0000"/>
                </a:solidFill>
                <a:latin typeface="Consolas" panose="020B0609020204030204" pitchFamily="49" charset="0"/>
                <a:ea typeface="SimSun" panose="02010600030101010101" pitchFamily="2" charset="-122"/>
                <a:cs typeface="Times New Roman" panose="02020603050405020304" pitchFamily="18" charset="0"/>
              </a:rPr>
              <a:t>'testDB'</a:t>
            </a:r>
            <a:endParaRPr lang="en-US" sz="1632" dirty="0">
              <a:latin typeface="Calibri" panose="020F0502020204030204" pitchFamily="34" charset="0"/>
              <a:ea typeface="SimSun" panose="02010600030101010101" pitchFamily="2" charset="-122"/>
              <a:cs typeface="Times New Roman" panose="02020603050405020304" pitchFamily="18" charset="0"/>
            </a:endParaRPr>
          </a:p>
          <a:p>
            <a:pPr marL="699447">
              <a:lnSpc>
                <a:spcPct val="107000"/>
              </a:lnSpc>
            </a:pPr>
            <a:r>
              <a:rPr lang="en-US" sz="1632" dirty="0">
                <a:solidFill>
                  <a:srgbClr val="808080"/>
                </a:solidFill>
                <a:latin typeface="Consolas" panose="020B0609020204030204" pitchFamily="49" charset="0"/>
                <a:ea typeface="SimSun" panose="02010600030101010101" pitchFamily="2" charset="-122"/>
                <a:cs typeface="Times New Roman" panose="02020603050405020304" pitchFamily="18" charset="0"/>
              </a:rPr>
              <a:t>,</a:t>
            </a:r>
            <a:r>
              <a:rPr lang="en-US" sz="1632" dirty="0">
                <a:latin typeface="Consolas" panose="020B0609020204030204" pitchFamily="49" charset="0"/>
                <a:ea typeface="SimSun" panose="02010600030101010101" pitchFamily="2" charset="-122"/>
                <a:cs typeface="Times New Roman" panose="02020603050405020304" pitchFamily="18" charset="0"/>
              </a:rPr>
              <a:t>@scheduling_option</a:t>
            </a:r>
            <a:r>
              <a:rPr lang="en-US" sz="1632" dirty="0">
                <a:solidFill>
                  <a:srgbClr val="808080"/>
                </a:solidFill>
                <a:latin typeface="Consolas" panose="020B0609020204030204" pitchFamily="49" charset="0"/>
                <a:ea typeface="SimSun" panose="02010600030101010101" pitchFamily="2" charset="-122"/>
                <a:cs typeface="Times New Roman" panose="02020603050405020304" pitchFamily="18" charset="0"/>
              </a:rPr>
              <a:t>=</a:t>
            </a:r>
            <a:r>
              <a:rPr lang="en-US" sz="1632" dirty="0">
                <a:latin typeface="Consolas" panose="020B0609020204030204" pitchFamily="49" charset="0"/>
                <a:ea typeface="SimSun" panose="02010600030101010101" pitchFamily="2" charset="-122"/>
                <a:cs typeface="Times New Roman" panose="02020603050405020304" pitchFamily="18" charset="0"/>
              </a:rPr>
              <a:t> </a:t>
            </a:r>
            <a:r>
              <a:rPr lang="en-US" sz="1632" dirty="0">
                <a:solidFill>
                  <a:srgbClr val="FF0000"/>
                </a:solidFill>
                <a:latin typeface="Consolas" panose="020B0609020204030204" pitchFamily="49" charset="0"/>
                <a:ea typeface="SimSun" panose="02010600030101010101" pitchFamily="2" charset="-122"/>
                <a:cs typeface="Times New Roman" panose="02020603050405020304" pitchFamily="18" charset="0"/>
              </a:rPr>
              <a:t>'</a:t>
            </a:r>
            <a:r>
              <a:rPr lang="en-US" sz="1632" dirty="0">
                <a:latin typeface="Consolas" panose="020B0609020204030204" pitchFamily="49" charset="0"/>
                <a:ea typeface="SimSun" panose="02010600030101010101" pitchFamily="2" charset="-122"/>
                <a:cs typeface="Times New Roman" panose="02020603050405020304" pitchFamily="18" charset="0"/>
              </a:rPr>
              <a:t>Custom</a:t>
            </a:r>
            <a:r>
              <a:rPr lang="en-US" sz="1632" dirty="0">
                <a:solidFill>
                  <a:srgbClr val="FF0000"/>
                </a:solidFill>
                <a:latin typeface="Consolas" panose="020B0609020204030204" pitchFamily="49" charset="0"/>
                <a:ea typeface="SimSun" panose="02010600030101010101" pitchFamily="2" charset="-122"/>
                <a:cs typeface="Times New Roman" panose="02020603050405020304" pitchFamily="18" charset="0"/>
              </a:rPr>
              <a:t>'</a:t>
            </a:r>
            <a:r>
              <a:rPr lang="en-US" sz="1632" dirty="0">
                <a:latin typeface="Consolas" panose="020B0609020204030204" pitchFamily="49" charset="0"/>
                <a:ea typeface="SimSun" panose="02010600030101010101" pitchFamily="2" charset="-122"/>
                <a:cs typeface="Times New Roman" panose="02020603050405020304" pitchFamily="18" charset="0"/>
              </a:rPr>
              <a:t>  </a:t>
            </a:r>
            <a:endParaRPr lang="en-US" sz="1632" dirty="0">
              <a:latin typeface="Calibri" panose="020F0502020204030204" pitchFamily="34" charset="0"/>
              <a:ea typeface="SimSun" panose="02010600030101010101" pitchFamily="2" charset="-122"/>
              <a:cs typeface="Times New Roman" panose="02020603050405020304" pitchFamily="18" charset="0"/>
            </a:endParaRPr>
          </a:p>
          <a:p>
            <a:pPr marL="699447">
              <a:lnSpc>
                <a:spcPct val="107000"/>
              </a:lnSpc>
            </a:pPr>
            <a:r>
              <a:rPr lang="en-US" sz="1632" dirty="0">
                <a:solidFill>
                  <a:srgbClr val="808080"/>
                </a:solidFill>
                <a:latin typeface="Consolas" panose="020B0609020204030204" pitchFamily="49" charset="0"/>
                <a:ea typeface="SimSun" panose="02010600030101010101" pitchFamily="2" charset="-122"/>
                <a:cs typeface="Times New Roman" panose="02020603050405020304" pitchFamily="18" charset="0"/>
              </a:rPr>
              <a:t>,</a:t>
            </a:r>
            <a:r>
              <a:rPr lang="en-US" sz="1632" dirty="0">
                <a:latin typeface="Consolas" panose="020B0609020204030204" pitchFamily="49" charset="0"/>
                <a:ea typeface="SimSun" panose="02010600030101010101" pitchFamily="2" charset="-122"/>
                <a:cs typeface="Times New Roman" panose="02020603050405020304" pitchFamily="18" charset="0"/>
              </a:rPr>
              <a:t>@full_backup_freq_type </a:t>
            </a:r>
            <a:r>
              <a:rPr lang="en-US" sz="1632" dirty="0">
                <a:solidFill>
                  <a:srgbClr val="808080"/>
                </a:solidFill>
                <a:latin typeface="Consolas" panose="020B0609020204030204" pitchFamily="49" charset="0"/>
                <a:ea typeface="SimSun" panose="02010600030101010101" pitchFamily="2" charset="-122"/>
                <a:cs typeface="Times New Roman" panose="02020603050405020304" pitchFamily="18" charset="0"/>
              </a:rPr>
              <a:t>=</a:t>
            </a:r>
            <a:r>
              <a:rPr lang="en-US" sz="1632" dirty="0">
                <a:latin typeface="Consolas" panose="020B0609020204030204" pitchFamily="49" charset="0"/>
                <a:ea typeface="SimSun" panose="02010600030101010101" pitchFamily="2" charset="-122"/>
                <a:cs typeface="Times New Roman" panose="02020603050405020304" pitchFamily="18" charset="0"/>
              </a:rPr>
              <a:t> </a:t>
            </a:r>
            <a:r>
              <a:rPr lang="en-US" sz="1632" dirty="0">
                <a:solidFill>
                  <a:srgbClr val="FF0000"/>
                </a:solidFill>
                <a:latin typeface="Consolas" panose="020B0609020204030204" pitchFamily="49" charset="0"/>
                <a:ea typeface="SimSun" panose="02010600030101010101" pitchFamily="2" charset="-122"/>
                <a:cs typeface="Times New Roman" panose="02020603050405020304" pitchFamily="18" charset="0"/>
              </a:rPr>
              <a:t>'</a:t>
            </a:r>
            <a:r>
              <a:rPr lang="en-US" sz="1632" dirty="0">
                <a:latin typeface="Consolas" panose="020B0609020204030204" pitchFamily="49" charset="0"/>
                <a:ea typeface="SimSun" panose="02010600030101010101" pitchFamily="2" charset="-122"/>
                <a:cs typeface="Times New Roman" panose="02020603050405020304" pitchFamily="18" charset="0"/>
              </a:rPr>
              <a:t>weekly</a:t>
            </a:r>
            <a:r>
              <a:rPr lang="en-US" sz="1632" dirty="0">
                <a:solidFill>
                  <a:srgbClr val="FF0000"/>
                </a:solidFill>
                <a:latin typeface="Consolas" panose="020B0609020204030204" pitchFamily="49" charset="0"/>
                <a:ea typeface="SimSun" panose="02010600030101010101" pitchFamily="2" charset="-122"/>
                <a:cs typeface="Times New Roman" panose="02020603050405020304" pitchFamily="18" charset="0"/>
              </a:rPr>
              <a:t>’</a:t>
            </a:r>
            <a:r>
              <a:rPr lang="en-US" sz="1632" dirty="0">
                <a:latin typeface="Consolas" panose="020B0609020204030204" pitchFamily="49" charset="0"/>
                <a:ea typeface="SimSun" panose="02010600030101010101" pitchFamily="2" charset="-122"/>
                <a:cs typeface="Times New Roman" panose="02020603050405020304" pitchFamily="18" charset="0"/>
              </a:rPr>
              <a:t>  </a:t>
            </a:r>
            <a:endParaRPr lang="en-US" sz="1632" dirty="0">
              <a:latin typeface="Calibri" panose="020F0502020204030204" pitchFamily="34" charset="0"/>
              <a:ea typeface="SimSun" panose="02010600030101010101" pitchFamily="2" charset="-122"/>
              <a:cs typeface="Times New Roman" panose="02020603050405020304" pitchFamily="18" charset="0"/>
            </a:endParaRPr>
          </a:p>
          <a:p>
            <a:pPr marL="699447">
              <a:lnSpc>
                <a:spcPct val="107000"/>
              </a:lnSpc>
            </a:pPr>
            <a:r>
              <a:rPr lang="en-US" sz="1632" dirty="0">
                <a:solidFill>
                  <a:srgbClr val="808080"/>
                </a:solidFill>
                <a:latin typeface="Consolas" panose="020B0609020204030204" pitchFamily="49" charset="0"/>
                <a:ea typeface="SimSun" panose="02010600030101010101" pitchFamily="2" charset="-122"/>
                <a:cs typeface="Times New Roman" panose="02020603050405020304" pitchFamily="18" charset="0"/>
              </a:rPr>
              <a:t>,</a:t>
            </a:r>
            <a:r>
              <a:rPr lang="en-US" sz="1632" dirty="0">
                <a:latin typeface="Consolas" panose="020B0609020204030204" pitchFamily="49" charset="0"/>
                <a:ea typeface="SimSun" panose="02010600030101010101" pitchFamily="2" charset="-122"/>
                <a:cs typeface="Times New Roman" panose="02020603050405020304" pitchFamily="18" charset="0"/>
              </a:rPr>
              <a:t>@days_of_week </a:t>
            </a:r>
            <a:r>
              <a:rPr lang="en-US" sz="1632" dirty="0">
                <a:solidFill>
                  <a:srgbClr val="808080"/>
                </a:solidFill>
                <a:latin typeface="Consolas" panose="020B0609020204030204" pitchFamily="49" charset="0"/>
                <a:ea typeface="SimSun" panose="02010600030101010101" pitchFamily="2" charset="-122"/>
                <a:cs typeface="Times New Roman" panose="02020603050405020304" pitchFamily="18" charset="0"/>
              </a:rPr>
              <a:t>=</a:t>
            </a:r>
            <a:r>
              <a:rPr lang="en-US" sz="1632" dirty="0">
                <a:latin typeface="Consolas" panose="020B0609020204030204" pitchFamily="49" charset="0"/>
                <a:ea typeface="SimSun" panose="02010600030101010101" pitchFamily="2" charset="-122"/>
                <a:cs typeface="Times New Roman" panose="02020603050405020304" pitchFamily="18" charset="0"/>
              </a:rPr>
              <a:t> </a:t>
            </a:r>
            <a:r>
              <a:rPr lang="en-US" sz="1632" dirty="0">
                <a:solidFill>
                  <a:srgbClr val="FF0000"/>
                </a:solidFill>
                <a:latin typeface="Consolas" panose="020B0609020204030204" pitchFamily="49" charset="0"/>
                <a:ea typeface="SimSun" panose="02010600030101010101" pitchFamily="2" charset="-122"/>
                <a:cs typeface="Times New Roman" panose="02020603050405020304" pitchFamily="18" charset="0"/>
              </a:rPr>
              <a:t>'</a:t>
            </a:r>
            <a:r>
              <a:rPr lang="en-US" sz="1632" dirty="0">
                <a:latin typeface="Consolas" panose="020B0609020204030204" pitchFamily="49" charset="0"/>
                <a:ea typeface="SimSun" panose="02010600030101010101" pitchFamily="2" charset="-122"/>
                <a:cs typeface="Times New Roman" panose="02020603050405020304" pitchFamily="18" charset="0"/>
              </a:rPr>
              <a:t>Saturday</a:t>
            </a:r>
            <a:r>
              <a:rPr lang="en-US" sz="1632" dirty="0">
                <a:solidFill>
                  <a:srgbClr val="FF0000"/>
                </a:solidFill>
                <a:latin typeface="Consolas" panose="020B0609020204030204" pitchFamily="49" charset="0"/>
                <a:ea typeface="SimSun" panose="02010600030101010101" pitchFamily="2" charset="-122"/>
                <a:cs typeface="Times New Roman" panose="02020603050405020304" pitchFamily="18" charset="0"/>
              </a:rPr>
              <a:t>'</a:t>
            </a:r>
            <a:endParaRPr lang="en-US" sz="1632" dirty="0">
              <a:latin typeface="Calibri" panose="020F0502020204030204" pitchFamily="34" charset="0"/>
              <a:ea typeface="SimSun" panose="02010600030101010101" pitchFamily="2" charset="-122"/>
              <a:cs typeface="Times New Roman" panose="02020603050405020304" pitchFamily="18" charset="0"/>
            </a:endParaRPr>
          </a:p>
          <a:p>
            <a:pPr marL="699447">
              <a:lnSpc>
                <a:spcPct val="107000"/>
              </a:lnSpc>
            </a:pPr>
            <a:r>
              <a:rPr lang="en-US" sz="1632" dirty="0">
                <a:solidFill>
                  <a:srgbClr val="808080"/>
                </a:solidFill>
                <a:latin typeface="Consolas" panose="020B0609020204030204" pitchFamily="49" charset="0"/>
                <a:ea typeface="SimSun" panose="02010600030101010101" pitchFamily="2" charset="-122"/>
                <a:cs typeface="Times New Roman" panose="02020603050405020304" pitchFamily="18" charset="0"/>
              </a:rPr>
              <a:t>,</a:t>
            </a:r>
            <a:r>
              <a:rPr lang="en-US" sz="1632" dirty="0">
                <a:latin typeface="Consolas" panose="020B0609020204030204" pitchFamily="49" charset="0"/>
                <a:ea typeface="SimSun" panose="02010600030101010101" pitchFamily="2" charset="-122"/>
                <a:cs typeface="Times New Roman" panose="02020603050405020304" pitchFamily="18" charset="0"/>
              </a:rPr>
              <a:t>@backup_begin_time </a:t>
            </a:r>
            <a:r>
              <a:rPr lang="en-US" sz="1632" dirty="0">
                <a:solidFill>
                  <a:srgbClr val="808080"/>
                </a:solidFill>
                <a:latin typeface="Consolas" panose="020B0609020204030204" pitchFamily="49" charset="0"/>
                <a:ea typeface="SimSun" panose="02010600030101010101" pitchFamily="2" charset="-122"/>
                <a:cs typeface="Times New Roman" panose="02020603050405020304" pitchFamily="18" charset="0"/>
              </a:rPr>
              <a:t>=</a:t>
            </a:r>
            <a:r>
              <a:rPr lang="en-US" sz="1632" dirty="0">
                <a:latin typeface="Consolas" panose="020B0609020204030204" pitchFamily="49" charset="0"/>
                <a:ea typeface="SimSun" panose="02010600030101010101" pitchFamily="2" charset="-122"/>
                <a:cs typeface="Times New Roman" panose="02020603050405020304" pitchFamily="18" charset="0"/>
              </a:rPr>
              <a:t>  </a:t>
            </a:r>
            <a:r>
              <a:rPr lang="en-US" sz="1632" dirty="0">
                <a:solidFill>
                  <a:srgbClr val="FF0000"/>
                </a:solidFill>
                <a:latin typeface="Consolas" panose="020B0609020204030204" pitchFamily="49" charset="0"/>
                <a:ea typeface="SimSun" panose="02010600030101010101" pitchFamily="2" charset="-122"/>
                <a:cs typeface="Times New Roman" panose="02020603050405020304" pitchFamily="18" charset="0"/>
              </a:rPr>
              <a:t>'</a:t>
            </a:r>
            <a:r>
              <a:rPr lang="en-US" sz="1632" dirty="0">
                <a:latin typeface="Consolas" panose="020B0609020204030204" pitchFamily="49" charset="0"/>
                <a:ea typeface="SimSun" panose="02010600030101010101" pitchFamily="2" charset="-122"/>
                <a:cs typeface="Times New Roman" panose="02020603050405020304" pitchFamily="18" charset="0"/>
              </a:rPr>
              <a:t>11</a:t>
            </a:r>
            <a:r>
              <a:rPr lang="en-US" sz="1632" dirty="0">
                <a:solidFill>
                  <a:srgbClr val="808080"/>
                </a:solidFill>
                <a:latin typeface="Consolas" panose="020B0609020204030204" pitchFamily="49" charset="0"/>
                <a:ea typeface="SimSun" panose="02010600030101010101" pitchFamily="2" charset="-122"/>
                <a:cs typeface="Times New Roman" panose="02020603050405020304" pitchFamily="18" charset="0"/>
              </a:rPr>
              <a:t>:</a:t>
            </a:r>
            <a:r>
              <a:rPr lang="en-US" sz="1632" dirty="0">
                <a:latin typeface="Consolas" panose="020B0609020204030204" pitchFamily="49" charset="0"/>
                <a:ea typeface="SimSun" panose="02010600030101010101" pitchFamily="2" charset="-122"/>
                <a:cs typeface="Times New Roman" panose="02020603050405020304" pitchFamily="18" charset="0"/>
              </a:rPr>
              <a:t>00</a:t>
            </a:r>
            <a:r>
              <a:rPr lang="en-US" sz="1632" dirty="0">
                <a:solidFill>
                  <a:srgbClr val="FF0000"/>
                </a:solidFill>
                <a:latin typeface="Consolas" panose="020B0609020204030204" pitchFamily="49" charset="0"/>
                <a:ea typeface="SimSun" panose="02010600030101010101" pitchFamily="2" charset="-122"/>
                <a:cs typeface="Times New Roman" panose="02020603050405020304" pitchFamily="18" charset="0"/>
              </a:rPr>
              <a:t>'</a:t>
            </a:r>
            <a:endParaRPr lang="en-US" sz="1632" dirty="0">
              <a:latin typeface="Calibri" panose="020F0502020204030204" pitchFamily="34" charset="0"/>
              <a:ea typeface="SimSun" panose="02010600030101010101" pitchFamily="2" charset="-122"/>
              <a:cs typeface="Times New Roman" panose="02020603050405020304" pitchFamily="18" charset="0"/>
            </a:endParaRPr>
          </a:p>
          <a:p>
            <a:pPr marL="699447">
              <a:lnSpc>
                <a:spcPct val="107000"/>
              </a:lnSpc>
            </a:pPr>
            <a:r>
              <a:rPr lang="en-US" sz="1632" dirty="0">
                <a:solidFill>
                  <a:srgbClr val="808080"/>
                </a:solidFill>
                <a:latin typeface="Consolas" panose="020B0609020204030204" pitchFamily="49" charset="0"/>
                <a:ea typeface="SimSun" panose="02010600030101010101" pitchFamily="2" charset="-122"/>
                <a:cs typeface="Times New Roman" panose="02020603050405020304" pitchFamily="18" charset="0"/>
              </a:rPr>
              <a:t>,</a:t>
            </a:r>
            <a:r>
              <a:rPr lang="en-US" sz="1632" dirty="0">
                <a:latin typeface="Consolas" panose="020B0609020204030204" pitchFamily="49" charset="0"/>
                <a:ea typeface="SimSun" panose="02010600030101010101" pitchFamily="2" charset="-122"/>
                <a:cs typeface="Times New Roman" panose="02020603050405020304" pitchFamily="18" charset="0"/>
              </a:rPr>
              <a:t>@backup_duration </a:t>
            </a:r>
            <a:r>
              <a:rPr lang="en-US" sz="1632" dirty="0">
                <a:solidFill>
                  <a:srgbClr val="808080"/>
                </a:solidFill>
                <a:latin typeface="Consolas" panose="020B0609020204030204" pitchFamily="49" charset="0"/>
                <a:ea typeface="SimSun" panose="02010600030101010101" pitchFamily="2" charset="-122"/>
                <a:cs typeface="Times New Roman" panose="02020603050405020304" pitchFamily="18" charset="0"/>
              </a:rPr>
              <a:t>=</a:t>
            </a:r>
            <a:r>
              <a:rPr lang="en-US" sz="1632" dirty="0">
                <a:latin typeface="Consolas" panose="020B0609020204030204" pitchFamily="49" charset="0"/>
                <a:ea typeface="SimSun" panose="02010600030101010101" pitchFamily="2" charset="-122"/>
                <a:cs typeface="Times New Roman" panose="02020603050405020304" pitchFamily="18" charset="0"/>
              </a:rPr>
              <a:t>  </a:t>
            </a:r>
            <a:r>
              <a:rPr lang="en-US" sz="1632" dirty="0">
                <a:solidFill>
                  <a:srgbClr val="FF0000"/>
                </a:solidFill>
                <a:latin typeface="Consolas" panose="020B0609020204030204" pitchFamily="49" charset="0"/>
                <a:ea typeface="SimSun" panose="02010600030101010101" pitchFamily="2" charset="-122"/>
                <a:cs typeface="Times New Roman" panose="02020603050405020304" pitchFamily="18" charset="0"/>
              </a:rPr>
              <a:t>'</a:t>
            </a:r>
            <a:r>
              <a:rPr lang="en-US" sz="1632" dirty="0">
                <a:latin typeface="Consolas" panose="020B0609020204030204" pitchFamily="49" charset="0"/>
                <a:ea typeface="SimSun" panose="02010600030101010101" pitchFamily="2" charset="-122"/>
                <a:cs typeface="Times New Roman" panose="02020603050405020304" pitchFamily="18" charset="0"/>
              </a:rPr>
              <a:t>02</a:t>
            </a:r>
            <a:r>
              <a:rPr lang="en-US" sz="1632" dirty="0">
                <a:solidFill>
                  <a:srgbClr val="808080"/>
                </a:solidFill>
                <a:latin typeface="Consolas" panose="020B0609020204030204" pitchFamily="49" charset="0"/>
                <a:ea typeface="SimSun" panose="02010600030101010101" pitchFamily="2" charset="-122"/>
                <a:cs typeface="Times New Roman" panose="02020603050405020304" pitchFamily="18" charset="0"/>
              </a:rPr>
              <a:t>:</a:t>
            </a:r>
            <a:r>
              <a:rPr lang="en-US" sz="1632" dirty="0">
                <a:latin typeface="Consolas" panose="020B0609020204030204" pitchFamily="49" charset="0"/>
                <a:ea typeface="SimSun" panose="02010600030101010101" pitchFamily="2" charset="-122"/>
                <a:cs typeface="Times New Roman" panose="02020603050405020304" pitchFamily="18" charset="0"/>
              </a:rPr>
              <a:t>00</a:t>
            </a:r>
            <a:r>
              <a:rPr lang="en-US" sz="1632" dirty="0">
                <a:solidFill>
                  <a:srgbClr val="FF0000"/>
                </a:solidFill>
                <a:latin typeface="Consolas" panose="020B0609020204030204" pitchFamily="49" charset="0"/>
                <a:ea typeface="SimSun" panose="02010600030101010101" pitchFamily="2" charset="-122"/>
                <a:cs typeface="Times New Roman" panose="02020603050405020304" pitchFamily="18" charset="0"/>
              </a:rPr>
              <a:t>'</a:t>
            </a:r>
            <a:endParaRPr lang="en-US" sz="1632" dirty="0">
              <a:latin typeface="Calibri" panose="020F0502020204030204" pitchFamily="34" charset="0"/>
              <a:ea typeface="SimSun" panose="02010600030101010101" pitchFamily="2" charset="-122"/>
              <a:cs typeface="Times New Roman" panose="02020603050405020304" pitchFamily="18" charset="0"/>
            </a:endParaRPr>
          </a:p>
          <a:p>
            <a:pPr marL="699447">
              <a:lnSpc>
                <a:spcPct val="107000"/>
              </a:lnSpc>
            </a:pPr>
            <a:r>
              <a:rPr lang="en-US" sz="1632" dirty="0">
                <a:solidFill>
                  <a:srgbClr val="808080"/>
                </a:solidFill>
                <a:latin typeface="Consolas" panose="020B0609020204030204" pitchFamily="49" charset="0"/>
                <a:ea typeface="SimSun" panose="02010600030101010101" pitchFamily="2" charset="-122"/>
                <a:cs typeface="Times New Roman" panose="02020603050405020304" pitchFamily="18" charset="0"/>
              </a:rPr>
              <a:t>,</a:t>
            </a:r>
            <a:r>
              <a:rPr lang="en-US" sz="1632" dirty="0">
                <a:latin typeface="Consolas" panose="020B0609020204030204" pitchFamily="49" charset="0"/>
                <a:ea typeface="SimSun" panose="02010600030101010101" pitchFamily="2" charset="-122"/>
                <a:cs typeface="Times New Roman" panose="02020603050405020304" pitchFamily="18" charset="0"/>
              </a:rPr>
              <a:t>@log_backup_freq </a:t>
            </a:r>
            <a:r>
              <a:rPr lang="en-US" sz="1632" dirty="0">
                <a:solidFill>
                  <a:srgbClr val="808080"/>
                </a:solidFill>
                <a:latin typeface="Consolas" panose="020B0609020204030204" pitchFamily="49" charset="0"/>
                <a:ea typeface="SimSun" panose="02010600030101010101" pitchFamily="2" charset="-122"/>
                <a:cs typeface="Times New Roman" panose="02020603050405020304" pitchFamily="18" charset="0"/>
              </a:rPr>
              <a:t>=</a:t>
            </a:r>
            <a:r>
              <a:rPr lang="en-US" sz="1632" dirty="0">
                <a:latin typeface="Consolas" panose="020B0609020204030204" pitchFamily="49" charset="0"/>
                <a:ea typeface="SimSun" panose="02010600030101010101" pitchFamily="2" charset="-122"/>
                <a:cs typeface="Times New Roman" panose="02020603050405020304" pitchFamily="18" charset="0"/>
              </a:rPr>
              <a:t>  </a:t>
            </a:r>
            <a:r>
              <a:rPr lang="en-US" sz="1632" dirty="0">
                <a:solidFill>
                  <a:srgbClr val="FF0000"/>
                </a:solidFill>
                <a:latin typeface="Consolas" panose="020B0609020204030204" pitchFamily="49" charset="0"/>
                <a:ea typeface="SimSun" panose="02010600030101010101" pitchFamily="2" charset="-122"/>
                <a:cs typeface="Times New Roman" panose="02020603050405020304" pitchFamily="18" charset="0"/>
              </a:rPr>
              <a:t>'</a:t>
            </a:r>
            <a:r>
              <a:rPr lang="en-US" sz="1632" dirty="0">
                <a:latin typeface="Consolas" panose="020B0609020204030204" pitchFamily="49" charset="0"/>
                <a:ea typeface="SimSun" panose="02010600030101010101" pitchFamily="2" charset="-122"/>
                <a:cs typeface="Times New Roman" panose="02020603050405020304" pitchFamily="18" charset="0"/>
              </a:rPr>
              <a:t>00</a:t>
            </a:r>
            <a:r>
              <a:rPr lang="en-US" sz="1632" dirty="0">
                <a:solidFill>
                  <a:srgbClr val="808080"/>
                </a:solidFill>
                <a:latin typeface="Consolas" panose="020B0609020204030204" pitchFamily="49" charset="0"/>
                <a:ea typeface="SimSun" panose="02010600030101010101" pitchFamily="2" charset="-122"/>
                <a:cs typeface="Times New Roman" panose="02020603050405020304" pitchFamily="18" charset="0"/>
              </a:rPr>
              <a:t>:</a:t>
            </a:r>
            <a:r>
              <a:rPr lang="en-US" sz="1632" dirty="0">
                <a:latin typeface="Consolas" panose="020B0609020204030204" pitchFamily="49" charset="0"/>
                <a:ea typeface="SimSun" panose="02010600030101010101" pitchFamily="2" charset="-122"/>
                <a:cs typeface="Times New Roman" panose="02020603050405020304" pitchFamily="18" charset="0"/>
              </a:rPr>
              <a:t>05</a:t>
            </a:r>
            <a:r>
              <a:rPr lang="en-US" sz="1632" dirty="0">
                <a:solidFill>
                  <a:srgbClr val="FF0000"/>
                </a:solidFill>
                <a:latin typeface="Consolas" panose="020B0609020204030204" pitchFamily="49" charset="0"/>
                <a:ea typeface="SimSun" panose="02010600030101010101" pitchFamily="2" charset="-122"/>
                <a:cs typeface="Times New Roman" panose="02020603050405020304" pitchFamily="18" charset="0"/>
              </a:rPr>
              <a:t>'</a:t>
            </a:r>
            <a:endParaRPr lang="en-US" sz="1632" dirty="0">
              <a:latin typeface="Calibri" panose="020F0502020204030204" pitchFamily="34" charset="0"/>
              <a:ea typeface="SimSun" panose="02010600030101010101" pitchFamily="2" charset="-122"/>
              <a:cs typeface="Times New Roman" panose="02020603050405020304" pitchFamily="18" charset="0"/>
            </a:endParaRPr>
          </a:p>
          <a:p>
            <a:pPr fontAlgn="ctr">
              <a:lnSpc>
                <a:spcPct val="107000"/>
              </a:lnSpc>
            </a:pPr>
            <a:r>
              <a:rPr lang="en-US" sz="1632" dirty="0">
                <a:solidFill>
                  <a:srgbClr val="000000"/>
                </a:solidFill>
                <a:latin typeface="Calibri" panose="020F0502020204030204" pitchFamily="34" charset="0"/>
                <a:ea typeface="Times New Roman" panose="02020603050405020304" pitchFamily="18" charset="0"/>
                <a:cs typeface="Times New Roman" panose="02020603050405020304" pitchFamily="18" charset="0"/>
              </a:rPr>
              <a:t> </a:t>
            </a:r>
            <a:endParaRPr lang="en-US" sz="1632" dirty="0">
              <a:latin typeface="Calibri" panose="020F0502020204030204" pitchFamily="34" charset="0"/>
              <a:ea typeface="SimSun" panose="02010600030101010101" pitchFamily="2" charset="-122"/>
              <a:cs typeface="Times New Roman" panose="02020603050405020304" pitchFamily="18" charset="0"/>
            </a:endParaRPr>
          </a:p>
          <a:p>
            <a:pPr marL="0" lvl="1" fontAlgn="ctr">
              <a:lnSpc>
                <a:spcPct val="107000"/>
              </a:lnSpc>
              <a:tabLst>
                <a:tab pos="932597" algn="l"/>
              </a:tabLst>
            </a:pPr>
            <a:r>
              <a:rPr lang="en-US" sz="2040" dirty="0">
                <a:solidFill>
                  <a:schemeClr val="bg1"/>
                </a:solidFill>
                <a:ea typeface="Times New Roman" panose="02020603050405020304" pitchFamily="18" charset="0"/>
                <a:cs typeface="Times New Roman" panose="02020603050405020304" pitchFamily="18" charset="0"/>
              </a:rPr>
              <a:t>Step2: Run the Basic SP to configure Managed Backup </a:t>
            </a:r>
          </a:p>
          <a:p>
            <a:pPr marL="699447">
              <a:lnSpc>
                <a:spcPct val="107000"/>
              </a:lnSpc>
            </a:pPr>
            <a:r>
              <a:rPr lang="en-US" sz="1632" dirty="0">
                <a:solidFill>
                  <a:srgbClr val="0000FF"/>
                </a:solidFill>
                <a:latin typeface="Consolas" panose="020B0609020204030204" pitchFamily="49" charset="0"/>
                <a:ea typeface="SimSun" panose="02010600030101010101" pitchFamily="2" charset="-122"/>
                <a:cs typeface="Times New Roman" panose="02020603050405020304" pitchFamily="18" charset="0"/>
              </a:rPr>
              <a:t>EXEC</a:t>
            </a:r>
            <a:r>
              <a:rPr lang="en-US" sz="1632" dirty="0">
                <a:latin typeface="Consolas" panose="020B0609020204030204" pitchFamily="49" charset="0"/>
                <a:ea typeface="SimSun" panose="02010600030101010101" pitchFamily="2" charset="-122"/>
                <a:cs typeface="Times New Roman" panose="02020603050405020304" pitchFamily="18" charset="0"/>
              </a:rPr>
              <a:t> msdb</a:t>
            </a:r>
            <a:r>
              <a:rPr lang="en-US" sz="1632" dirty="0">
                <a:solidFill>
                  <a:srgbClr val="808080"/>
                </a:solidFill>
                <a:latin typeface="Consolas" panose="020B0609020204030204" pitchFamily="49" charset="0"/>
                <a:ea typeface="SimSun" panose="02010600030101010101" pitchFamily="2" charset="-122"/>
                <a:cs typeface="Times New Roman" panose="02020603050405020304" pitchFamily="18" charset="0"/>
              </a:rPr>
              <a:t>.</a:t>
            </a:r>
            <a:r>
              <a:rPr lang="en-US" sz="1632" dirty="0">
                <a:latin typeface="Consolas" panose="020B0609020204030204" pitchFamily="49" charset="0"/>
                <a:ea typeface="SimSun" panose="02010600030101010101" pitchFamily="2" charset="-122"/>
                <a:cs typeface="Times New Roman" panose="02020603050405020304" pitchFamily="18" charset="0"/>
              </a:rPr>
              <a:t>managed_backup</a:t>
            </a:r>
            <a:r>
              <a:rPr lang="en-US" sz="1632" dirty="0">
                <a:solidFill>
                  <a:srgbClr val="808080"/>
                </a:solidFill>
                <a:latin typeface="Consolas" panose="020B0609020204030204" pitchFamily="49" charset="0"/>
                <a:ea typeface="SimSun" panose="02010600030101010101" pitchFamily="2" charset="-122"/>
                <a:cs typeface="Times New Roman" panose="02020603050405020304" pitchFamily="18" charset="0"/>
              </a:rPr>
              <a:t>.</a:t>
            </a:r>
            <a:r>
              <a:rPr lang="en-US" sz="1632" dirty="0">
                <a:latin typeface="Consolas" panose="020B0609020204030204" pitchFamily="49" charset="0"/>
                <a:ea typeface="SimSun" panose="02010600030101010101" pitchFamily="2" charset="-122"/>
                <a:cs typeface="Times New Roman" panose="02020603050405020304" pitchFamily="18" charset="0"/>
              </a:rPr>
              <a:t>sp_backup_config_basic</a:t>
            </a:r>
            <a:r>
              <a:rPr lang="en-US" sz="1632" dirty="0">
                <a:solidFill>
                  <a:srgbClr val="0000FF"/>
                </a:solidFill>
                <a:latin typeface="Consolas" panose="020B0609020204030204" pitchFamily="49" charset="0"/>
                <a:ea typeface="SimSun" panose="02010600030101010101" pitchFamily="2" charset="-122"/>
                <a:cs typeface="Times New Roman" panose="02020603050405020304" pitchFamily="18" charset="0"/>
              </a:rPr>
              <a:t> </a:t>
            </a:r>
            <a:endParaRPr lang="en-US" sz="1632" dirty="0">
              <a:latin typeface="Calibri" panose="020F0502020204030204" pitchFamily="34" charset="0"/>
              <a:ea typeface="SimSun" panose="02010600030101010101" pitchFamily="2" charset="-122"/>
              <a:cs typeface="Times New Roman" panose="02020603050405020304" pitchFamily="18" charset="0"/>
            </a:endParaRPr>
          </a:p>
          <a:p>
            <a:pPr marL="699447">
              <a:lnSpc>
                <a:spcPct val="107000"/>
              </a:lnSpc>
            </a:pPr>
            <a:r>
              <a:rPr lang="en-US" sz="1632" dirty="0">
                <a:latin typeface="Consolas" panose="020B0609020204030204" pitchFamily="49" charset="0"/>
                <a:ea typeface="SimSun" panose="02010600030101010101" pitchFamily="2" charset="-122"/>
                <a:cs typeface="Times New Roman" panose="02020603050405020304" pitchFamily="18" charset="0"/>
              </a:rPr>
              <a:t>@database_name</a:t>
            </a:r>
            <a:r>
              <a:rPr lang="en-US" sz="1632" dirty="0">
                <a:solidFill>
                  <a:srgbClr val="808080"/>
                </a:solidFill>
                <a:latin typeface="Consolas" panose="020B0609020204030204" pitchFamily="49" charset="0"/>
                <a:ea typeface="SimSun" panose="02010600030101010101" pitchFamily="2" charset="-122"/>
                <a:cs typeface="Times New Roman" panose="02020603050405020304" pitchFamily="18" charset="0"/>
              </a:rPr>
              <a:t>=</a:t>
            </a:r>
            <a:r>
              <a:rPr lang="en-US" sz="1632" dirty="0">
                <a:latin typeface="Consolas" panose="020B0609020204030204" pitchFamily="49" charset="0"/>
                <a:ea typeface="SimSun" panose="02010600030101010101" pitchFamily="2" charset="-122"/>
                <a:cs typeface="Times New Roman" panose="02020603050405020304" pitchFamily="18" charset="0"/>
              </a:rPr>
              <a:t> </a:t>
            </a:r>
            <a:r>
              <a:rPr lang="en-US" sz="1632" dirty="0">
                <a:solidFill>
                  <a:srgbClr val="FF0000"/>
                </a:solidFill>
                <a:latin typeface="Consolas" panose="020B0609020204030204" pitchFamily="49" charset="0"/>
                <a:ea typeface="SimSun" panose="02010600030101010101" pitchFamily="2" charset="-122"/>
                <a:cs typeface="Times New Roman" panose="02020603050405020304" pitchFamily="18" charset="0"/>
              </a:rPr>
              <a:t>'testDB'</a:t>
            </a:r>
            <a:r>
              <a:rPr lang="en-US" sz="1632" dirty="0">
                <a:solidFill>
                  <a:srgbClr val="808080"/>
                </a:solidFill>
                <a:latin typeface="Consolas" panose="020B0609020204030204" pitchFamily="49" charset="0"/>
                <a:ea typeface="SimSun" panose="02010600030101010101" pitchFamily="2" charset="-122"/>
                <a:cs typeface="Times New Roman" panose="02020603050405020304" pitchFamily="18" charset="0"/>
              </a:rPr>
              <a:t>,</a:t>
            </a:r>
            <a:endParaRPr lang="en-US" sz="1632" dirty="0">
              <a:latin typeface="Calibri" panose="020F0502020204030204" pitchFamily="34" charset="0"/>
              <a:ea typeface="SimSun" panose="02010600030101010101" pitchFamily="2" charset="-122"/>
              <a:cs typeface="Times New Roman" panose="02020603050405020304" pitchFamily="18" charset="0"/>
            </a:endParaRPr>
          </a:p>
          <a:p>
            <a:pPr marL="699447">
              <a:lnSpc>
                <a:spcPct val="107000"/>
              </a:lnSpc>
            </a:pPr>
            <a:r>
              <a:rPr lang="en-US" sz="1632" dirty="0">
                <a:latin typeface="Consolas" panose="020B0609020204030204" pitchFamily="49" charset="0"/>
                <a:ea typeface="SimSun" panose="02010600030101010101" pitchFamily="2" charset="-122"/>
                <a:cs typeface="Times New Roman" panose="02020603050405020304" pitchFamily="18" charset="0"/>
              </a:rPr>
              <a:t>@enable_backup</a:t>
            </a:r>
            <a:r>
              <a:rPr lang="en-US" sz="1632" dirty="0">
                <a:solidFill>
                  <a:srgbClr val="808080"/>
                </a:solidFill>
                <a:latin typeface="Consolas" panose="020B0609020204030204" pitchFamily="49" charset="0"/>
                <a:ea typeface="SimSun" panose="02010600030101010101" pitchFamily="2" charset="-122"/>
                <a:cs typeface="Times New Roman" panose="02020603050405020304" pitchFamily="18" charset="0"/>
              </a:rPr>
              <a:t>=</a:t>
            </a:r>
            <a:r>
              <a:rPr lang="en-US" sz="1632" dirty="0">
                <a:latin typeface="Consolas" panose="020B0609020204030204" pitchFamily="49" charset="0"/>
                <a:ea typeface="SimSun" panose="02010600030101010101" pitchFamily="2" charset="-122"/>
                <a:cs typeface="Times New Roman" panose="02020603050405020304" pitchFamily="18" charset="0"/>
              </a:rPr>
              <a:t>1</a:t>
            </a:r>
            <a:r>
              <a:rPr lang="en-US" sz="1632" dirty="0">
                <a:solidFill>
                  <a:srgbClr val="808080"/>
                </a:solidFill>
                <a:latin typeface="Consolas" panose="020B0609020204030204" pitchFamily="49" charset="0"/>
                <a:ea typeface="SimSun" panose="02010600030101010101" pitchFamily="2" charset="-122"/>
                <a:cs typeface="Times New Roman" panose="02020603050405020304" pitchFamily="18" charset="0"/>
              </a:rPr>
              <a:t>,</a:t>
            </a:r>
            <a:r>
              <a:rPr lang="en-US" sz="1632" dirty="0">
                <a:latin typeface="Consolas" panose="020B0609020204030204" pitchFamily="49" charset="0"/>
                <a:ea typeface="SimSun" panose="02010600030101010101" pitchFamily="2" charset="-122"/>
                <a:cs typeface="Times New Roman" panose="02020603050405020304" pitchFamily="18" charset="0"/>
              </a:rPr>
              <a:t> </a:t>
            </a:r>
            <a:endParaRPr lang="en-US" sz="1632" dirty="0">
              <a:latin typeface="Calibri" panose="020F0502020204030204" pitchFamily="34" charset="0"/>
              <a:ea typeface="SimSun" panose="02010600030101010101" pitchFamily="2" charset="-122"/>
              <a:cs typeface="Times New Roman" panose="02020603050405020304" pitchFamily="18" charset="0"/>
            </a:endParaRPr>
          </a:p>
          <a:p>
            <a:pPr marL="699447">
              <a:lnSpc>
                <a:spcPct val="107000"/>
              </a:lnSpc>
            </a:pPr>
            <a:r>
              <a:rPr lang="en-US" sz="1632" dirty="0">
                <a:latin typeface="Consolas" panose="020B0609020204030204" pitchFamily="49" charset="0"/>
                <a:ea typeface="SimSun" panose="02010600030101010101" pitchFamily="2" charset="-122"/>
                <a:cs typeface="Times New Roman" panose="02020603050405020304" pitchFamily="18" charset="0"/>
              </a:rPr>
              <a:t>@container_url</a:t>
            </a:r>
            <a:r>
              <a:rPr lang="en-US" sz="1632" dirty="0">
                <a:solidFill>
                  <a:srgbClr val="808080"/>
                </a:solidFill>
                <a:latin typeface="Consolas" panose="020B0609020204030204" pitchFamily="49" charset="0"/>
                <a:ea typeface="SimSun" panose="02010600030101010101" pitchFamily="2" charset="-122"/>
                <a:cs typeface="Times New Roman" panose="02020603050405020304" pitchFamily="18" charset="0"/>
              </a:rPr>
              <a:t>=</a:t>
            </a:r>
            <a:r>
              <a:rPr lang="en-US" sz="1632" dirty="0">
                <a:solidFill>
                  <a:srgbClr val="FF0000"/>
                </a:solidFill>
                <a:latin typeface="Consolas" panose="020B0609020204030204" pitchFamily="49" charset="0"/>
                <a:ea typeface="SimSun" panose="02010600030101010101" pitchFamily="2" charset="-122"/>
                <a:cs typeface="Times New Roman" panose="02020603050405020304" pitchFamily="18" charset="0"/>
              </a:rPr>
              <a:t>'https://</a:t>
            </a:r>
            <a:r>
              <a:rPr lang="en-US" sz="1632" i="1" u="sng" dirty="0">
                <a:solidFill>
                  <a:srgbClr val="FF0000"/>
                </a:solidFill>
                <a:latin typeface="Consolas" panose="020B0609020204030204" pitchFamily="49" charset="0"/>
                <a:ea typeface="SimSun" panose="02010600030101010101" pitchFamily="2" charset="-122"/>
                <a:cs typeface="Times New Roman" panose="02020603050405020304" pitchFamily="18" charset="0"/>
              </a:rPr>
              <a:t>storage account name</a:t>
            </a:r>
            <a:r>
              <a:rPr lang="en-US" sz="1632" dirty="0">
                <a:solidFill>
                  <a:srgbClr val="FF0000"/>
                </a:solidFill>
                <a:latin typeface="Consolas" panose="020B0609020204030204" pitchFamily="49" charset="0"/>
                <a:ea typeface="SimSun" panose="02010600030101010101" pitchFamily="2" charset="-122"/>
                <a:cs typeface="Times New Roman" panose="02020603050405020304" pitchFamily="18" charset="0"/>
              </a:rPr>
              <a:t>.blob.core.windows.net/</a:t>
            </a:r>
            <a:r>
              <a:rPr lang="en-US" sz="1632" i="1" u="sng" dirty="0">
                <a:solidFill>
                  <a:srgbClr val="FF0000"/>
                </a:solidFill>
                <a:latin typeface="Consolas" panose="020B0609020204030204" pitchFamily="49" charset="0"/>
                <a:ea typeface="SimSun" panose="02010600030101010101" pitchFamily="2" charset="-122"/>
                <a:cs typeface="Times New Roman" panose="02020603050405020304" pitchFamily="18" charset="0"/>
              </a:rPr>
              <a:t>container name</a:t>
            </a:r>
            <a:r>
              <a:rPr lang="en-US" sz="1632" dirty="0">
                <a:solidFill>
                  <a:srgbClr val="FF0000"/>
                </a:solidFill>
                <a:latin typeface="Consolas" panose="020B0609020204030204" pitchFamily="49" charset="0"/>
                <a:ea typeface="SimSun" panose="02010600030101010101" pitchFamily="2" charset="-122"/>
                <a:cs typeface="Times New Roman" panose="02020603050405020304" pitchFamily="18" charset="0"/>
              </a:rPr>
              <a:t>'</a:t>
            </a:r>
            <a:r>
              <a:rPr lang="en-US" sz="1632" dirty="0">
                <a:solidFill>
                  <a:srgbClr val="808080"/>
                </a:solidFill>
                <a:latin typeface="Consolas" panose="020B0609020204030204" pitchFamily="49" charset="0"/>
                <a:ea typeface="SimSun" panose="02010600030101010101" pitchFamily="2" charset="-122"/>
                <a:cs typeface="Times New Roman" panose="02020603050405020304" pitchFamily="18" charset="0"/>
              </a:rPr>
              <a:t>,</a:t>
            </a:r>
            <a:r>
              <a:rPr lang="en-US" sz="1632" dirty="0">
                <a:latin typeface="Consolas" panose="020B0609020204030204" pitchFamily="49" charset="0"/>
                <a:ea typeface="SimSun" panose="02010600030101010101" pitchFamily="2" charset="-122"/>
                <a:cs typeface="Times New Roman" panose="02020603050405020304" pitchFamily="18" charset="0"/>
              </a:rPr>
              <a:t> </a:t>
            </a:r>
            <a:endParaRPr lang="en-US" sz="1632" dirty="0">
              <a:latin typeface="Calibri" panose="020F0502020204030204" pitchFamily="34" charset="0"/>
              <a:ea typeface="SimSun" panose="02010600030101010101" pitchFamily="2" charset="-122"/>
              <a:cs typeface="Times New Roman" panose="02020603050405020304" pitchFamily="18" charset="0"/>
            </a:endParaRPr>
          </a:p>
          <a:p>
            <a:pPr marL="699447">
              <a:lnSpc>
                <a:spcPct val="107000"/>
              </a:lnSpc>
            </a:pPr>
            <a:r>
              <a:rPr lang="en-US" sz="1632" dirty="0">
                <a:latin typeface="Consolas" panose="020B0609020204030204" pitchFamily="49" charset="0"/>
                <a:ea typeface="SimSun" panose="02010600030101010101" pitchFamily="2" charset="-122"/>
                <a:cs typeface="Times New Roman" panose="02020603050405020304" pitchFamily="18" charset="0"/>
              </a:rPr>
              <a:t>@retention_days</a:t>
            </a:r>
            <a:r>
              <a:rPr lang="en-US" sz="1632" dirty="0">
                <a:solidFill>
                  <a:srgbClr val="808080"/>
                </a:solidFill>
                <a:latin typeface="Consolas" panose="020B0609020204030204" pitchFamily="49" charset="0"/>
                <a:ea typeface="SimSun" panose="02010600030101010101" pitchFamily="2" charset="-122"/>
                <a:cs typeface="Times New Roman" panose="02020603050405020304" pitchFamily="18" charset="0"/>
              </a:rPr>
              <a:t>=</a:t>
            </a:r>
            <a:r>
              <a:rPr lang="en-US" sz="1632" dirty="0">
                <a:latin typeface="Consolas" panose="020B0609020204030204" pitchFamily="49" charset="0"/>
                <a:ea typeface="SimSun" panose="02010600030101010101" pitchFamily="2" charset="-122"/>
                <a:cs typeface="Times New Roman" panose="02020603050405020304" pitchFamily="18" charset="0"/>
              </a:rPr>
              <a:t>30</a:t>
            </a:r>
            <a:endParaRPr lang="en-US" sz="1632" dirty="0">
              <a:latin typeface="Calibri" panose="020F0502020204030204" pitchFamily="34" charset="0"/>
              <a:ea typeface="SimSun" panose="02010600030101010101" pitchFamily="2" charset="-122"/>
              <a:cs typeface="Times New Roman" panose="02020603050405020304" pitchFamily="18" charset="0"/>
            </a:endParaRPr>
          </a:p>
        </p:txBody>
      </p:sp>
      <p:sp>
        <p:nvSpPr>
          <p:cNvPr id="5" name="TextBox 4"/>
          <p:cNvSpPr txBox="1"/>
          <p:nvPr/>
        </p:nvSpPr>
        <p:spPr>
          <a:xfrm>
            <a:off x="1" y="6642289"/>
            <a:ext cx="3806190" cy="352236"/>
          </a:xfrm>
          <a:prstGeom prst="rect">
            <a:avLst/>
          </a:prstGeom>
          <a:noFill/>
        </p:spPr>
        <p:txBody>
          <a:bodyPr wrap="square" lIns="365760" tIns="146304" rIns="182880" bIns="146304" rtlCol="0" anchor="ctr" anchorCtr="0">
            <a:noAutofit/>
          </a:bodyPr>
          <a:lstStyle/>
          <a:p>
            <a:pPr>
              <a:lnSpc>
                <a:spcPct val="90000"/>
              </a:lnSpc>
              <a:spcAft>
                <a:spcPts val="600"/>
              </a:spcAft>
            </a:pPr>
            <a:r>
              <a:rPr lang="en-US" sz="1400" dirty="0">
                <a:solidFill>
                  <a:schemeClr val="bg1"/>
                </a:solidFill>
                <a:latin typeface="Segoe UI Semibold" panose="020B0702040204020203" pitchFamily="34" charset="0"/>
                <a:ea typeface="Segoe UI Black" panose="020B0A02040204020203" pitchFamily="34" charset="0"/>
                <a:cs typeface="Segoe UI Semibold" panose="020B0702040204020203" pitchFamily="34" charset="0"/>
              </a:rPr>
              <a:t>Hybrid solutions</a:t>
            </a:r>
          </a:p>
        </p:txBody>
      </p:sp>
    </p:spTree>
    <p:extLst>
      <p:ext uri="{BB962C8B-B14F-4D97-AF65-F5344CB8AC3E}">
        <p14:creationId xmlns:p14="http://schemas.microsoft.com/office/powerpoint/2010/main" val="380856255"/>
      </p:ext>
    </p:extLst>
  </p:cSld>
  <p:clrMapOvr>
    <a:masterClrMapping/>
  </p:clrMapOvr>
  <p:transition>
    <p:fade/>
  </p:transition>
</p:sld>
</file>

<file path=ppt/slides/slide21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Title 2"/>
          <p:cNvSpPr>
            <a:spLocks noGrp="1"/>
          </p:cNvSpPr>
          <p:nvPr>
            <p:ph type="title"/>
          </p:nvPr>
        </p:nvSpPr>
        <p:spPr>
          <a:xfrm>
            <a:off x="274638" y="230727"/>
            <a:ext cx="11888787" cy="917575"/>
          </a:xfrm>
          <a:noFill/>
        </p:spPr>
        <p:txBody>
          <a:bodyPr>
            <a:normAutofit/>
          </a:bodyPr>
          <a:lstStyle/>
          <a:p>
            <a:r>
              <a:rPr lang="en-US" dirty="0"/>
              <a:t>Backup to Azure block blobs </a:t>
            </a:r>
            <a:endParaRPr lang="en-US" sz="3162" dirty="0"/>
          </a:p>
        </p:txBody>
      </p:sp>
      <p:sp>
        <p:nvSpPr>
          <p:cNvPr id="2" name="Content Placeholder 1"/>
          <p:cNvSpPr>
            <a:spLocks noGrp="1"/>
          </p:cNvSpPr>
          <p:nvPr>
            <p:ph idx="4294967295"/>
          </p:nvPr>
        </p:nvSpPr>
        <p:spPr>
          <a:xfrm>
            <a:off x="0" y="1373188"/>
            <a:ext cx="10725150" cy="2614612"/>
          </a:xfrm>
          <a:prstGeom prst="rect">
            <a:avLst/>
          </a:prstGeom>
        </p:spPr>
        <p:txBody>
          <a:bodyPr>
            <a:normAutofit fontScale="92500" lnSpcReduction="10000"/>
          </a:bodyPr>
          <a:lstStyle/>
          <a:p>
            <a:pPr marL="0" indent="0">
              <a:buNone/>
            </a:pPr>
            <a:r>
              <a:rPr lang="en-US" sz="3264" dirty="0"/>
              <a:t>2x cheaper storage</a:t>
            </a:r>
          </a:p>
          <a:p>
            <a:pPr marL="0" indent="0">
              <a:buNone/>
            </a:pPr>
            <a:r>
              <a:rPr lang="en-US" sz="3264" dirty="0"/>
              <a:t>Backup striping and faster restore</a:t>
            </a:r>
          </a:p>
          <a:p>
            <a:pPr marL="0" indent="0">
              <a:buNone/>
            </a:pPr>
            <a:r>
              <a:rPr lang="en-US" sz="3264" dirty="0"/>
              <a:t>Maximum backup size is 12 TB+</a:t>
            </a:r>
          </a:p>
          <a:p>
            <a:pPr marL="0" indent="0">
              <a:buNone/>
            </a:pPr>
            <a:r>
              <a:rPr lang="en-US" sz="3264" dirty="0"/>
              <a:t>Granular access and unified credential story (SAS URIs)</a:t>
            </a:r>
          </a:p>
          <a:p>
            <a:pPr marL="0" indent="0">
              <a:buNone/>
            </a:pPr>
            <a:r>
              <a:rPr lang="en-US" sz="3264" dirty="0"/>
              <a:t>Supports all existing backup/restore features (except append)</a:t>
            </a:r>
          </a:p>
          <a:p>
            <a:endParaRPr lang="en-US" sz="3264" dirty="0"/>
          </a:p>
        </p:txBody>
      </p:sp>
      <p:sp>
        <p:nvSpPr>
          <p:cNvPr id="7" name="TextBox 4"/>
          <p:cNvSpPr txBox="1"/>
          <p:nvPr/>
        </p:nvSpPr>
        <p:spPr>
          <a:xfrm>
            <a:off x="822139" y="3987685"/>
            <a:ext cx="10792196" cy="2234415"/>
          </a:xfrm>
          <a:prstGeom prst="rect">
            <a:avLst/>
          </a:prstGeom>
          <a:noFill/>
        </p:spPr>
        <p:txBody>
          <a:bodyPr wrap="square" lIns="182854" tIns="146283" rIns="182854" bIns="146283" rtlCol="0">
            <a:spAutoFit/>
          </a:bodyPr>
          <a:lstStyle>
            <a:defPPr>
              <a:defRPr lang="en-US"/>
            </a:defPPr>
            <a:lvl1pPr marL="0" algn="l" defTabSz="932742" rtl="0" eaLnBrk="1" latinLnBrk="0" hangingPunct="1">
              <a:defRPr sz="1800" kern="1200">
                <a:solidFill>
                  <a:schemeClr val="tx1"/>
                </a:solidFill>
                <a:latin typeface="+mn-lt"/>
                <a:ea typeface="+mn-ea"/>
                <a:cs typeface="+mn-cs"/>
              </a:defRPr>
            </a:lvl1pPr>
            <a:lvl2pPr marL="466371" algn="l" defTabSz="932742" rtl="0" eaLnBrk="1" latinLnBrk="0" hangingPunct="1">
              <a:defRPr sz="1800" kern="1200">
                <a:solidFill>
                  <a:schemeClr val="tx1"/>
                </a:solidFill>
                <a:latin typeface="+mn-lt"/>
                <a:ea typeface="+mn-ea"/>
                <a:cs typeface="+mn-cs"/>
              </a:defRPr>
            </a:lvl2pPr>
            <a:lvl3pPr marL="932742" algn="l" defTabSz="932742" rtl="0" eaLnBrk="1" latinLnBrk="0" hangingPunct="1">
              <a:defRPr sz="1800" kern="1200">
                <a:solidFill>
                  <a:schemeClr val="tx1"/>
                </a:solidFill>
                <a:latin typeface="+mn-lt"/>
                <a:ea typeface="+mn-ea"/>
                <a:cs typeface="+mn-cs"/>
              </a:defRPr>
            </a:lvl3pPr>
            <a:lvl4pPr marL="1399113" algn="l" defTabSz="932742" rtl="0" eaLnBrk="1" latinLnBrk="0" hangingPunct="1">
              <a:defRPr sz="1800" kern="1200">
                <a:solidFill>
                  <a:schemeClr val="tx1"/>
                </a:solidFill>
                <a:latin typeface="+mn-lt"/>
                <a:ea typeface="+mn-ea"/>
                <a:cs typeface="+mn-cs"/>
              </a:defRPr>
            </a:lvl4pPr>
            <a:lvl5pPr marL="1865484" algn="l" defTabSz="932742" rtl="0" eaLnBrk="1" latinLnBrk="0" hangingPunct="1">
              <a:defRPr sz="1800" kern="1200">
                <a:solidFill>
                  <a:schemeClr val="tx1"/>
                </a:solidFill>
                <a:latin typeface="+mn-lt"/>
                <a:ea typeface="+mn-ea"/>
                <a:cs typeface="+mn-cs"/>
              </a:defRPr>
            </a:lvl5pPr>
            <a:lvl6pPr marL="2331856" algn="l" defTabSz="932742" rtl="0" eaLnBrk="1" latinLnBrk="0" hangingPunct="1">
              <a:defRPr sz="1800" kern="1200">
                <a:solidFill>
                  <a:schemeClr val="tx1"/>
                </a:solidFill>
                <a:latin typeface="+mn-lt"/>
                <a:ea typeface="+mn-ea"/>
                <a:cs typeface="+mn-cs"/>
              </a:defRPr>
            </a:lvl6pPr>
            <a:lvl7pPr marL="2798226" algn="l" defTabSz="932742" rtl="0" eaLnBrk="1" latinLnBrk="0" hangingPunct="1">
              <a:defRPr sz="1800" kern="1200">
                <a:solidFill>
                  <a:schemeClr val="tx1"/>
                </a:solidFill>
                <a:latin typeface="+mn-lt"/>
                <a:ea typeface="+mn-ea"/>
                <a:cs typeface="+mn-cs"/>
              </a:defRPr>
            </a:lvl7pPr>
            <a:lvl8pPr marL="3264597" algn="l" defTabSz="932742" rtl="0" eaLnBrk="1" latinLnBrk="0" hangingPunct="1">
              <a:defRPr sz="1800" kern="1200">
                <a:solidFill>
                  <a:schemeClr val="tx1"/>
                </a:solidFill>
                <a:latin typeface="+mn-lt"/>
                <a:ea typeface="+mn-ea"/>
                <a:cs typeface="+mn-cs"/>
              </a:defRPr>
            </a:lvl8pPr>
            <a:lvl9pPr marL="3730969" algn="l" defTabSz="932742" rtl="0" eaLnBrk="1" latinLnBrk="0" hangingPunct="1">
              <a:defRPr sz="1800" kern="1200">
                <a:solidFill>
                  <a:schemeClr val="tx1"/>
                </a:solidFill>
                <a:latin typeface="+mn-lt"/>
                <a:ea typeface="+mn-ea"/>
                <a:cs typeface="+mn-cs"/>
              </a:defRPr>
            </a:lvl9pPr>
          </a:lstStyle>
          <a:p>
            <a:pPr marL="0" marR="0" lvl="0" indent="0" algn="l" defTabSz="932742"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FFFFFF">
                    <a:lumMod val="85000"/>
                  </a:srgbClr>
                </a:solidFill>
                <a:effectLst/>
                <a:uLnTx/>
                <a:uFillTx/>
                <a:latin typeface="Courier New" panose="02070309020205020404" pitchFamily="49" charset="0"/>
                <a:ea typeface="+mn-ea"/>
                <a:cs typeface="Courier New" panose="02070309020205020404" pitchFamily="49" charset="0"/>
              </a:rPr>
              <a:t>CREATE CREDENTIAL </a:t>
            </a:r>
            <a:r>
              <a:rPr kumimoji="0" lang="en-US" sz="1800" b="1" i="0" u="none" strike="noStrike" kern="1200" cap="none" spc="0" normalizeH="0" baseline="0" noProof="0" dirty="0">
                <a:ln>
                  <a:noFill/>
                </a:ln>
                <a:solidFill>
                  <a:srgbClr val="505050"/>
                </a:solidFill>
                <a:effectLst/>
                <a:uLnTx/>
                <a:uFillTx/>
                <a:latin typeface="Courier New" panose="02070309020205020404" pitchFamily="49" charset="0"/>
                <a:ea typeface="+mn-ea"/>
                <a:cs typeface="Courier New" panose="02070309020205020404" pitchFamily="49" charset="0"/>
              </a:rPr>
              <a:t>[https://&lt;account&gt;.blob.core.windows.net/&lt;container&gt;]</a:t>
            </a:r>
          </a:p>
          <a:p>
            <a:pPr marL="0" marR="0" lvl="0" indent="0" algn="l" defTabSz="932742"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FFFFFF">
                    <a:lumMod val="85000"/>
                  </a:srgbClr>
                </a:solidFill>
                <a:effectLst/>
                <a:uLnTx/>
                <a:uFillTx/>
                <a:latin typeface="Courier New" panose="02070309020205020404" pitchFamily="49" charset="0"/>
                <a:ea typeface="+mn-ea"/>
                <a:cs typeface="Courier New" panose="02070309020205020404" pitchFamily="49" charset="0"/>
              </a:rPr>
              <a:t>WITH IDENTITY = 'Shared Access Signature',</a:t>
            </a:r>
          </a:p>
          <a:p>
            <a:pPr marL="0" marR="0" lvl="0" indent="0" algn="l" defTabSz="932742"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FFFFFF">
                    <a:lumMod val="85000"/>
                  </a:srgbClr>
                </a:solidFill>
                <a:effectLst/>
                <a:uLnTx/>
                <a:uFillTx/>
                <a:latin typeface="Courier New" panose="02070309020205020404" pitchFamily="49" charset="0"/>
                <a:ea typeface="+mn-ea"/>
                <a:cs typeface="Courier New" panose="02070309020205020404" pitchFamily="49" charset="0"/>
              </a:rPr>
              <a:t>SECRET = 'sig=mw3K6dpwV%2BWUPj8L4Dq3cyNxCI'</a:t>
            </a:r>
          </a:p>
          <a:p>
            <a:pPr marL="0" marR="0" lvl="0" indent="0" algn="l" defTabSz="932742"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lumMod val="85000"/>
                </a:srgbClr>
              </a:solidFill>
              <a:effectLst/>
              <a:uLnTx/>
              <a:uFillTx/>
              <a:latin typeface="Courier New" panose="02070309020205020404" pitchFamily="49" charset="0"/>
              <a:ea typeface="+mn-ea"/>
              <a:cs typeface="Courier New" panose="02070309020205020404" pitchFamily="49" charset="0"/>
            </a:endParaRPr>
          </a:p>
          <a:p>
            <a:pPr marL="0" marR="0" lvl="0" indent="0" algn="l" defTabSz="932742"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FFFFFF">
                    <a:lumMod val="85000"/>
                  </a:srgbClr>
                </a:solidFill>
                <a:effectLst/>
                <a:uLnTx/>
                <a:uFillTx/>
                <a:latin typeface="Courier New" panose="02070309020205020404" pitchFamily="49" charset="0"/>
                <a:ea typeface="+mn-ea"/>
                <a:cs typeface="Courier New" panose="02070309020205020404" pitchFamily="49" charset="0"/>
              </a:rPr>
              <a:t>BACKUP DATABASE database TO</a:t>
            </a:r>
          </a:p>
          <a:p>
            <a:pPr marL="0" marR="0" lvl="0" indent="0" algn="l" defTabSz="932742"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FFFFFF">
                    <a:lumMod val="85000"/>
                  </a:srgbClr>
                </a:solidFill>
                <a:effectLst/>
                <a:uLnTx/>
                <a:uFillTx/>
                <a:latin typeface="Courier New" panose="02070309020205020404" pitchFamily="49" charset="0"/>
                <a:ea typeface="+mn-ea"/>
                <a:cs typeface="Courier New" panose="02070309020205020404" pitchFamily="49" charset="0"/>
              </a:rPr>
              <a:t> </a:t>
            </a:r>
            <a:r>
              <a:rPr kumimoji="0" lang="en-US" sz="1800" b="1" i="0" u="none" strike="noStrike" kern="1200" cap="none" spc="0" normalizeH="0" baseline="0" noProof="0" dirty="0">
                <a:ln>
                  <a:noFill/>
                </a:ln>
                <a:solidFill>
                  <a:srgbClr val="FF0000"/>
                </a:solidFill>
                <a:effectLst/>
                <a:uLnTx/>
                <a:uFillTx/>
                <a:latin typeface="Courier New" panose="02070309020205020404" pitchFamily="49" charset="0"/>
                <a:ea typeface="+mn-ea"/>
                <a:cs typeface="Courier New" panose="02070309020205020404" pitchFamily="49" charset="0"/>
              </a:rPr>
              <a:t>URL = </a:t>
            </a:r>
            <a:r>
              <a:rPr kumimoji="0" lang="en-US" sz="1800" b="1" i="0" u="none" strike="noStrike" kern="1200" cap="none" spc="0" normalizeH="0" baseline="0" noProof="0" dirty="0">
                <a:ln>
                  <a:noFill/>
                </a:ln>
                <a:solidFill>
                  <a:srgbClr val="FFFFFF">
                    <a:lumMod val="85000"/>
                  </a:srgbClr>
                </a:solidFill>
                <a:effectLst/>
                <a:uLnTx/>
                <a:uFillTx/>
                <a:latin typeface="Courier New" panose="02070309020205020404" pitchFamily="49" charset="0"/>
                <a:ea typeface="+mn-ea"/>
                <a:cs typeface="Courier New" panose="02070309020205020404" pitchFamily="49" charset="0"/>
              </a:rPr>
              <a:t>N'</a:t>
            </a:r>
            <a:r>
              <a:rPr kumimoji="0" lang="en-US" sz="1800" b="1" i="0" u="none" strike="noStrike" kern="1200" cap="none" spc="0" normalizeH="0" baseline="0" noProof="0" dirty="0">
                <a:ln>
                  <a:noFill/>
                </a:ln>
                <a:solidFill>
                  <a:srgbClr val="505050"/>
                </a:solidFill>
                <a:effectLst/>
                <a:uLnTx/>
                <a:uFillTx/>
                <a:latin typeface="Courier New" panose="02070309020205020404" pitchFamily="49" charset="0"/>
                <a:ea typeface="+mn-ea"/>
                <a:cs typeface="Courier New" panose="02070309020205020404" pitchFamily="49" charset="0"/>
              </a:rPr>
              <a:t>https://&lt;account&gt;.blob.core.windows.net/&lt;container&gt;/</a:t>
            </a:r>
            <a:r>
              <a:rPr kumimoji="0" lang="en-US" sz="1800" b="1" i="0" u="none" strike="noStrike" kern="1200" cap="none" spc="0" normalizeH="0" baseline="0" noProof="0" dirty="0">
                <a:ln>
                  <a:noFill/>
                </a:ln>
                <a:solidFill>
                  <a:srgbClr val="FFFFFF">
                    <a:lumMod val="85000"/>
                  </a:srgbClr>
                </a:solidFill>
                <a:effectLst/>
                <a:uLnTx/>
                <a:uFillTx/>
                <a:latin typeface="Courier New" panose="02070309020205020404" pitchFamily="49" charset="0"/>
                <a:ea typeface="+mn-ea"/>
                <a:cs typeface="Courier New" panose="02070309020205020404" pitchFamily="49" charset="0"/>
              </a:rPr>
              <a:t>&lt;blob1&gt;',</a:t>
            </a:r>
          </a:p>
          <a:p>
            <a:pPr marL="0" marR="0" lvl="0" indent="0" algn="l" defTabSz="932742"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FFFFFF">
                    <a:lumMod val="85000"/>
                  </a:srgbClr>
                </a:solidFill>
                <a:effectLst/>
                <a:uLnTx/>
                <a:uFillTx/>
                <a:latin typeface="Courier New" panose="02070309020205020404" pitchFamily="49" charset="0"/>
                <a:ea typeface="+mn-ea"/>
                <a:cs typeface="Courier New" panose="02070309020205020404" pitchFamily="49" charset="0"/>
              </a:rPr>
              <a:t> </a:t>
            </a:r>
            <a:r>
              <a:rPr kumimoji="0" lang="en-US" sz="1800" b="1" i="0" u="none" strike="noStrike" kern="1200" cap="none" spc="0" normalizeH="0" baseline="0" noProof="0" dirty="0">
                <a:ln>
                  <a:noFill/>
                </a:ln>
                <a:solidFill>
                  <a:srgbClr val="FF0000"/>
                </a:solidFill>
                <a:effectLst/>
                <a:uLnTx/>
                <a:uFillTx/>
                <a:latin typeface="Courier New" panose="02070309020205020404" pitchFamily="49" charset="0"/>
                <a:ea typeface="+mn-ea"/>
                <a:cs typeface="Courier New" panose="02070309020205020404" pitchFamily="49" charset="0"/>
              </a:rPr>
              <a:t>URL = </a:t>
            </a:r>
            <a:r>
              <a:rPr kumimoji="0" lang="en-US" sz="1800" b="1" i="0" u="none" strike="noStrike" kern="1200" cap="none" spc="0" normalizeH="0" baseline="0" noProof="0" dirty="0">
                <a:ln>
                  <a:noFill/>
                </a:ln>
                <a:solidFill>
                  <a:srgbClr val="FFFFFF">
                    <a:lumMod val="85000"/>
                  </a:srgbClr>
                </a:solidFill>
                <a:effectLst/>
                <a:uLnTx/>
                <a:uFillTx/>
                <a:latin typeface="Courier New" panose="02070309020205020404" pitchFamily="49" charset="0"/>
                <a:ea typeface="+mn-ea"/>
                <a:cs typeface="Courier New" panose="02070309020205020404" pitchFamily="49" charset="0"/>
              </a:rPr>
              <a:t>N'</a:t>
            </a:r>
            <a:r>
              <a:rPr kumimoji="0" lang="en-US" sz="1800" b="1" i="0" u="none" strike="noStrike" kern="1200" cap="none" spc="0" normalizeH="0" baseline="0" noProof="0" dirty="0">
                <a:ln>
                  <a:noFill/>
                </a:ln>
                <a:solidFill>
                  <a:srgbClr val="505050"/>
                </a:solidFill>
                <a:effectLst/>
                <a:uLnTx/>
                <a:uFillTx/>
                <a:latin typeface="Courier New" panose="02070309020205020404" pitchFamily="49" charset="0"/>
                <a:ea typeface="+mn-ea"/>
                <a:cs typeface="Courier New" panose="02070309020205020404" pitchFamily="49" charset="0"/>
              </a:rPr>
              <a:t>https://&lt;account&gt;.blob.core.windows.net/&lt;container&gt;/</a:t>
            </a:r>
            <a:r>
              <a:rPr kumimoji="0" lang="en-US" sz="1800" b="1" i="0" u="none" strike="noStrike" kern="1200" cap="none" spc="0" normalizeH="0" baseline="0" noProof="0" dirty="0">
                <a:ln>
                  <a:noFill/>
                </a:ln>
                <a:solidFill>
                  <a:srgbClr val="FFFFFF">
                    <a:lumMod val="85000"/>
                  </a:srgbClr>
                </a:solidFill>
                <a:effectLst/>
                <a:uLnTx/>
                <a:uFillTx/>
                <a:latin typeface="Courier New" panose="02070309020205020404" pitchFamily="49" charset="0"/>
                <a:ea typeface="+mn-ea"/>
                <a:cs typeface="Courier New" panose="02070309020205020404" pitchFamily="49" charset="0"/>
              </a:rPr>
              <a:t>&lt;blob2&gt;'</a:t>
            </a:r>
          </a:p>
        </p:txBody>
      </p:sp>
      <p:sp>
        <p:nvSpPr>
          <p:cNvPr id="5" name="TextBox 4"/>
          <p:cNvSpPr txBox="1"/>
          <p:nvPr/>
        </p:nvSpPr>
        <p:spPr>
          <a:xfrm>
            <a:off x="1" y="6642289"/>
            <a:ext cx="3806190" cy="352236"/>
          </a:xfrm>
          <a:prstGeom prst="rect">
            <a:avLst/>
          </a:prstGeom>
          <a:noFill/>
        </p:spPr>
        <p:txBody>
          <a:bodyPr wrap="square" lIns="365760" tIns="146304" rIns="182880" bIns="146304" rtlCol="0" anchor="ctr" anchorCtr="0">
            <a:noAutofit/>
          </a:bodyPr>
          <a:lstStyle/>
          <a:p>
            <a:pPr>
              <a:lnSpc>
                <a:spcPct val="90000"/>
              </a:lnSpc>
              <a:spcAft>
                <a:spcPts val="600"/>
              </a:spcAft>
            </a:pPr>
            <a:r>
              <a:rPr lang="en-US" sz="1400" dirty="0">
                <a:solidFill>
                  <a:schemeClr val="bg1"/>
                </a:solidFill>
                <a:latin typeface="Segoe UI Semibold" panose="020B0702040204020203" pitchFamily="34" charset="0"/>
                <a:ea typeface="Segoe UI Black" panose="020B0A02040204020203" pitchFamily="34" charset="0"/>
                <a:cs typeface="Segoe UI Semibold" panose="020B0702040204020203" pitchFamily="34" charset="0"/>
              </a:rPr>
              <a:t>Hybrid solutions</a:t>
            </a:r>
          </a:p>
        </p:txBody>
      </p:sp>
    </p:spTree>
    <p:extLst>
      <p:ext uri="{BB962C8B-B14F-4D97-AF65-F5344CB8AC3E}">
        <p14:creationId xmlns:p14="http://schemas.microsoft.com/office/powerpoint/2010/main" val="659924218"/>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sld>
</file>

<file path=ppt/slides/slide21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Title 2"/>
          <p:cNvSpPr>
            <a:spLocks noGrp="1"/>
          </p:cNvSpPr>
          <p:nvPr>
            <p:ph type="title"/>
          </p:nvPr>
        </p:nvSpPr>
        <p:spPr>
          <a:xfrm>
            <a:off x="274638" y="241485"/>
            <a:ext cx="11888787" cy="787729"/>
          </a:xfrm>
          <a:noFill/>
        </p:spPr>
        <p:txBody>
          <a:bodyPr>
            <a:normAutofit/>
          </a:bodyPr>
          <a:lstStyle/>
          <a:p>
            <a:r>
              <a:rPr lang="en-US" dirty="0"/>
              <a:t>Backup to Azure with file snapshots (SQL Server 2016)</a:t>
            </a:r>
          </a:p>
        </p:txBody>
      </p:sp>
      <p:sp>
        <p:nvSpPr>
          <p:cNvPr id="2" name="Content Placeholder 1"/>
          <p:cNvSpPr>
            <a:spLocks noGrp="1"/>
          </p:cNvSpPr>
          <p:nvPr>
            <p:ph sz="quarter" idx="4294967295"/>
          </p:nvPr>
        </p:nvSpPr>
        <p:spPr>
          <a:xfrm>
            <a:off x="457200" y="4813300"/>
            <a:ext cx="11979275" cy="1182688"/>
          </a:xfrm>
        </p:spPr>
        <p:txBody>
          <a:bodyPr/>
          <a:lstStyle/>
          <a:p>
            <a:pPr marL="0" indent="0">
              <a:buNone/>
            </a:pPr>
            <a:r>
              <a:rPr lang="en-US" sz="2400" dirty="0">
                <a:solidFill>
                  <a:schemeClr val="tx1"/>
                </a:solidFill>
                <a:latin typeface="Segoe UI"/>
              </a:rPr>
              <a:t>BACKUP DATABASE </a:t>
            </a:r>
            <a:r>
              <a:rPr lang="en-US" sz="2400" dirty="0">
                <a:solidFill>
                  <a:srgbClr val="00188F"/>
                </a:solidFill>
                <a:latin typeface="Segoe UI"/>
              </a:rPr>
              <a:t>database </a:t>
            </a:r>
            <a:r>
              <a:rPr lang="en-US" sz="2400" dirty="0">
                <a:solidFill>
                  <a:schemeClr val="tx1"/>
                </a:solidFill>
                <a:latin typeface="Segoe UI"/>
              </a:rPr>
              <a:t>TO</a:t>
            </a:r>
            <a:br>
              <a:rPr lang="en-US" sz="2400" dirty="0">
                <a:solidFill>
                  <a:schemeClr val="tx1"/>
                </a:solidFill>
                <a:latin typeface="Segoe UI"/>
              </a:rPr>
            </a:br>
            <a:r>
              <a:rPr lang="en-US" sz="2400" dirty="0">
                <a:solidFill>
                  <a:schemeClr val="tx1"/>
                </a:solidFill>
                <a:latin typeface="Segoe UI"/>
              </a:rPr>
              <a:t>  URL = N'</a:t>
            </a:r>
            <a:r>
              <a:rPr lang="en-US" sz="2400" dirty="0">
                <a:solidFill>
                  <a:srgbClr val="000000"/>
                </a:solidFill>
                <a:latin typeface="Segoe UI"/>
              </a:rPr>
              <a:t>https://&lt;account&gt;.blob.core.windows.net/&lt;container&gt;/</a:t>
            </a:r>
            <a:r>
              <a:rPr lang="en-US" sz="2400" dirty="0">
                <a:solidFill>
                  <a:srgbClr val="FFFFFF">
                    <a:lumMod val="85000"/>
                  </a:srgbClr>
                </a:solidFill>
                <a:latin typeface="Segoe UI"/>
              </a:rPr>
              <a:t>&lt;</a:t>
            </a:r>
            <a:r>
              <a:rPr lang="en-US" sz="2400" dirty="0">
                <a:solidFill>
                  <a:srgbClr val="92D050"/>
                </a:solidFill>
                <a:latin typeface="Segoe UI"/>
              </a:rPr>
              <a:t>backupfileblob1</a:t>
            </a:r>
            <a:r>
              <a:rPr lang="en-US" sz="2400" dirty="0">
                <a:solidFill>
                  <a:srgbClr val="FFFFFF">
                    <a:lumMod val="85000"/>
                  </a:srgbClr>
                </a:solidFill>
                <a:latin typeface="Segoe UI"/>
              </a:rPr>
              <a:t>&gt;‘</a:t>
            </a:r>
            <a:br>
              <a:rPr lang="en-US" sz="2400" dirty="0">
                <a:solidFill>
                  <a:srgbClr val="FFFFFF">
                    <a:lumMod val="85000"/>
                  </a:srgbClr>
                </a:solidFill>
                <a:latin typeface="Segoe UI"/>
              </a:rPr>
            </a:br>
            <a:r>
              <a:rPr lang="en-US" sz="2400" dirty="0">
                <a:solidFill>
                  <a:srgbClr val="FF0000"/>
                </a:solidFill>
                <a:latin typeface="Segoe UI"/>
              </a:rPr>
              <a:t>  WITH FILE_SNAPSHOT</a:t>
            </a:r>
          </a:p>
        </p:txBody>
      </p:sp>
      <p:grpSp>
        <p:nvGrpSpPr>
          <p:cNvPr id="6" name="Group 5"/>
          <p:cNvGrpSpPr/>
          <p:nvPr/>
        </p:nvGrpSpPr>
        <p:grpSpPr>
          <a:xfrm>
            <a:off x="1265749" y="1273258"/>
            <a:ext cx="1780982" cy="1766869"/>
            <a:chOff x="1666008" y="1749886"/>
            <a:chExt cx="1402806" cy="1326975"/>
          </a:xfrm>
        </p:grpSpPr>
        <p:sp>
          <p:nvSpPr>
            <p:cNvPr id="22" name="Rounded Rectangle 21"/>
            <p:cNvSpPr/>
            <p:nvPr/>
          </p:nvSpPr>
          <p:spPr>
            <a:xfrm>
              <a:off x="1666008" y="1749886"/>
              <a:ext cx="1402806" cy="1326975"/>
            </a:xfrm>
            <a:prstGeom prst="roundRect">
              <a:avLst/>
            </a:prstGeom>
            <a:solidFill>
              <a:schemeClr val="accent5">
                <a:lumMod val="60000"/>
                <a:lumOff val="40000"/>
              </a:schemeClr>
            </a:solidFill>
            <a:ln>
              <a:solidFill>
                <a:schemeClr val="accent5">
                  <a:lumMod val="50000"/>
                </a:schemeClr>
              </a:solidFill>
            </a:ln>
          </p:spPr>
          <p:style>
            <a:lnRef idx="1">
              <a:schemeClr val="accent1"/>
            </a:lnRef>
            <a:fillRef idx="3">
              <a:schemeClr val="accent1"/>
            </a:fillRef>
            <a:effectRef idx="2">
              <a:schemeClr val="accent1"/>
            </a:effectRef>
            <a:fontRef idx="minor">
              <a:schemeClr val="lt1"/>
            </a:fontRef>
          </p:style>
          <p:txBody>
            <a:bodyPr rtlCol="0" anchor="b" anchorCtr="0"/>
            <a:lstStyle/>
            <a:p>
              <a:pPr algn="ctr"/>
              <a:r>
                <a:rPr lang="en-US" sz="1399" dirty="0"/>
                <a:t>Instance</a:t>
              </a:r>
            </a:p>
          </p:txBody>
        </p:sp>
        <p:pic>
          <p:nvPicPr>
            <p:cNvPr id="24" name="Picture 2"/>
            <p:cNvPicPr>
              <a:picLocks noChangeAspect="1" noChangeArrowheads="1"/>
            </p:cNvPicPr>
            <p:nvPr>
              <p:custDataLst>
                <p:tags r:id="rId1"/>
              </p:custDataLst>
            </p:nvPr>
          </p:nvPicPr>
          <p:blipFill rotWithShape="1">
            <a:blip r:embed="rId4" cstate="print">
              <a:extLst>
                <a:ext uri="{BEBA8EAE-BF5A-486C-A8C5-ECC9F3942E4B}">
                  <a14:imgProps xmlns:a14="http://schemas.microsoft.com/office/drawing/2010/main">
                    <a14:imgLayer r:embed="rId5">
                      <a14:imgEffect>
                        <a14:brightnessContrast bright="100000"/>
                      </a14:imgEffect>
                    </a14:imgLayer>
                  </a14:imgProps>
                </a:ext>
                <a:ext uri="{28A0092B-C50C-407E-A947-70E740481C1C}">
                  <a14:useLocalDpi xmlns:a14="http://schemas.microsoft.com/office/drawing/2010/main" val="0"/>
                </a:ext>
              </a:extLst>
            </a:blip>
            <a:srcRect r="5269" b="24191"/>
            <a:stretch/>
          </p:blipFill>
          <p:spPr bwMode="auto">
            <a:xfrm>
              <a:off x="1866658" y="1848442"/>
              <a:ext cx="1023834" cy="295335"/>
            </a:xfrm>
            <a:prstGeom prst="rect">
              <a:avLst/>
            </a:prstGeom>
            <a:noFill/>
            <a:ln>
              <a:noFill/>
            </a:ln>
            <a:extLst>
              <a:ext uri="{909E8E84-426E-40DD-AFC4-6F175D3DCCD1}">
                <a14:hiddenFill xmlns:a14="http://schemas.microsoft.com/office/drawing/2010/main">
                  <a:solidFill>
                    <a:srgbClr val="FFFFFF"/>
                  </a:solidFill>
                </a14:hiddenFill>
              </a:ext>
            </a:extLst>
          </p:spPr>
        </p:pic>
      </p:grpSp>
      <p:sp>
        <p:nvSpPr>
          <p:cNvPr id="8" name="Cloud 7"/>
          <p:cNvSpPr/>
          <p:nvPr/>
        </p:nvSpPr>
        <p:spPr>
          <a:xfrm>
            <a:off x="4383723" y="1213174"/>
            <a:ext cx="4604520" cy="3115278"/>
          </a:xfrm>
          <a:prstGeom prst="cloud">
            <a:avLst/>
          </a:prstGeom>
          <a:solidFill>
            <a:srgbClr val="D2D2D2"/>
          </a:solidFill>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1836" dirty="0"/>
              <a:t/>
            </a:r>
            <a:br>
              <a:rPr lang="en-US" sz="1836" dirty="0"/>
            </a:br>
            <a:r>
              <a:rPr lang="en-US" sz="1836" dirty="0"/>
              <a:t/>
            </a:r>
            <a:br>
              <a:rPr lang="en-US" sz="1836" dirty="0"/>
            </a:br>
            <a:r>
              <a:rPr lang="en-US" sz="1836" dirty="0"/>
              <a:t/>
            </a:r>
            <a:br>
              <a:rPr lang="en-US" sz="1836" dirty="0"/>
            </a:br>
            <a:r>
              <a:rPr lang="en-US" sz="1836" dirty="0"/>
              <a:t/>
            </a:r>
            <a:br>
              <a:rPr lang="en-US" sz="1836" dirty="0"/>
            </a:br>
            <a:r>
              <a:rPr lang="en-US" sz="1836" dirty="0"/>
              <a:t/>
            </a:r>
            <a:br>
              <a:rPr lang="en-US" sz="1836" dirty="0"/>
            </a:br>
            <a:r>
              <a:rPr lang="en-US" sz="1836" dirty="0"/>
              <a:t/>
            </a:r>
            <a:br>
              <a:rPr lang="en-US" sz="1836" dirty="0"/>
            </a:br>
            <a:r>
              <a:rPr lang="en-US" sz="2856" dirty="0">
                <a:solidFill>
                  <a:srgbClr val="00188F"/>
                </a:solidFill>
              </a:rPr>
              <a:t>Azure Storage</a:t>
            </a:r>
          </a:p>
        </p:txBody>
      </p:sp>
      <p:cxnSp>
        <p:nvCxnSpPr>
          <p:cNvPr id="11" name="Straight Arrow Connector 10"/>
          <p:cNvCxnSpPr>
            <a:stCxn id="39" idx="4"/>
            <a:endCxn id="9" idx="2"/>
          </p:cNvCxnSpPr>
          <p:nvPr/>
        </p:nvCxnSpPr>
        <p:spPr>
          <a:xfrm flipV="1">
            <a:off x="2820335" y="1987978"/>
            <a:ext cx="2423312" cy="222292"/>
          </a:xfrm>
          <a:prstGeom prst="straightConnector1">
            <a:avLst/>
          </a:prstGeom>
          <a:ln w="28575">
            <a:solidFill>
              <a:srgbClr val="00B050"/>
            </a:solidFill>
            <a:tailEnd type="triangle"/>
          </a:ln>
        </p:spPr>
        <p:style>
          <a:lnRef idx="2">
            <a:schemeClr val="accent1"/>
          </a:lnRef>
          <a:fillRef idx="0">
            <a:schemeClr val="accent1"/>
          </a:fillRef>
          <a:effectRef idx="1">
            <a:schemeClr val="accent1"/>
          </a:effectRef>
          <a:fontRef idx="minor">
            <a:schemeClr val="tx1"/>
          </a:fontRef>
        </p:style>
      </p:cxnSp>
      <p:sp>
        <p:nvSpPr>
          <p:cNvPr id="46" name="Can 45"/>
          <p:cNvSpPr/>
          <p:nvPr/>
        </p:nvSpPr>
        <p:spPr>
          <a:xfrm>
            <a:off x="5948829" y="1769955"/>
            <a:ext cx="849405" cy="578639"/>
          </a:xfrm>
          <a:prstGeom prst="can">
            <a:avLst/>
          </a:prstGeom>
          <a:solidFill>
            <a:schemeClr val="accent6">
              <a:lumMod val="25000"/>
              <a:lumOff val="75000"/>
            </a:schemeClr>
          </a:solidFill>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1599" dirty="0">
                <a:solidFill>
                  <a:srgbClr val="000000"/>
                </a:solidFill>
              </a:rPr>
              <a:t>MDF</a:t>
            </a:r>
          </a:p>
        </p:txBody>
      </p:sp>
      <p:cxnSp>
        <p:nvCxnSpPr>
          <p:cNvPr id="34" name="Straight Arrow Connector 33"/>
          <p:cNvCxnSpPr>
            <a:stCxn id="39" idx="4"/>
            <a:endCxn id="32" idx="2"/>
          </p:cNvCxnSpPr>
          <p:nvPr/>
        </p:nvCxnSpPr>
        <p:spPr>
          <a:xfrm>
            <a:off x="2820335" y="2210270"/>
            <a:ext cx="2423312" cy="447871"/>
          </a:xfrm>
          <a:prstGeom prst="straightConnector1">
            <a:avLst/>
          </a:prstGeom>
          <a:ln w="38100">
            <a:solidFill>
              <a:srgbClr val="00B050"/>
            </a:solidFill>
            <a:tailEnd type="triangle"/>
          </a:ln>
        </p:spPr>
        <p:style>
          <a:lnRef idx="2">
            <a:schemeClr val="accent1"/>
          </a:lnRef>
          <a:fillRef idx="0">
            <a:schemeClr val="accent1"/>
          </a:fillRef>
          <a:effectRef idx="1">
            <a:schemeClr val="accent1"/>
          </a:effectRef>
          <a:fontRef idx="minor">
            <a:schemeClr val="tx1"/>
          </a:fontRef>
        </p:style>
      </p:cxnSp>
      <p:sp>
        <p:nvSpPr>
          <p:cNvPr id="39" name="Can 38"/>
          <p:cNvSpPr/>
          <p:nvPr/>
        </p:nvSpPr>
        <p:spPr>
          <a:xfrm>
            <a:off x="1520492" y="1837546"/>
            <a:ext cx="1299843" cy="745447"/>
          </a:xfrm>
          <a:prstGeom prst="can">
            <a:avLst/>
          </a:prstGeom>
          <a:solidFill>
            <a:srgbClr val="00B0F0"/>
          </a:solidFill>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1599" dirty="0"/>
              <a:t>Database</a:t>
            </a:r>
          </a:p>
        </p:txBody>
      </p:sp>
      <p:sp>
        <p:nvSpPr>
          <p:cNvPr id="9" name="Can 8"/>
          <p:cNvSpPr/>
          <p:nvPr/>
        </p:nvSpPr>
        <p:spPr>
          <a:xfrm>
            <a:off x="5243647" y="1698658"/>
            <a:ext cx="849405" cy="578639"/>
          </a:xfrm>
          <a:prstGeom prst="can">
            <a:avLst/>
          </a:prstGeom>
          <a:solidFill>
            <a:srgbClr val="002060"/>
          </a:solidFill>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1599" dirty="0"/>
              <a:t>MDF</a:t>
            </a:r>
          </a:p>
        </p:txBody>
      </p:sp>
      <p:sp>
        <p:nvSpPr>
          <p:cNvPr id="47" name="Can 46"/>
          <p:cNvSpPr/>
          <p:nvPr/>
        </p:nvSpPr>
        <p:spPr>
          <a:xfrm>
            <a:off x="5948829" y="2486343"/>
            <a:ext cx="849405" cy="578639"/>
          </a:xfrm>
          <a:prstGeom prst="can">
            <a:avLst/>
          </a:prstGeom>
          <a:solidFill>
            <a:schemeClr val="accent6">
              <a:lumMod val="10000"/>
              <a:lumOff val="90000"/>
            </a:schemeClr>
          </a:solidFill>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1599" dirty="0">
                <a:solidFill>
                  <a:srgbClr val="000000"/>
                </a:solidFill>
              </a:rPr>
              <a:t>LDF</a:t>
            </a:r>
          </a:p>
        </p:txBody>
      </p:sp>
      <p:sp>
        <p:nvSpPr>
          <p:cNvPr id="32" name="Can 31"/>
          <p:cNvSpPr/>
          <p:nvPr/>
        </p:nvSpPr>
        <p:spPr>
          <a:xfrm>
            <a:off x="5243647" y="2368821"/>
            <a:ext cx="849405" cy="578639"/>
          </a:xfrm>
          <a:prstGeom prst="can">
            <a:avLst/>
          </a:prstGeom>
          <a:solidFill>
            <a:srgbClr val="0070C0"/>
          </a:solidFill>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1599" dirty="0"/>
              <a:t>LDF</a:t>
            </a:r>
          </a:p>
        </p:txBody>
      </p:sp>
      <p:sp>
        <p:nvSpPr>
          <p:cNvPr id="48" name="Can 47"/>
          <p:cNvSpPr/>
          <p:nvPr/>
        </p:nvSpPr>
        <p:spPr>
          <a:xfrm>
            <a:off x="7233456" y="2750808"/>
            <a:ext cx="849405" cy="578639"/>
          </a:xfrm>
          <a:prstGeom prst="can">
            <a:avLst/>
          </a:prstGeom>
          <a:solidFill>
            <a:srgbClr val="92D050"/>
          </a:solidFill>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1599" dirty="0">
                <a:solidFill>
                  <a:srgbClr val="000000"/>
                </a:solidFill>
              </a:rPr>
              <a:t>BAK</a:t>
            </a:r>
          </a:p>
        </p:txBody>
      </p:sp>
      <p:cxnSp>
        <p:nvCxnSpPr>
          <p:cNvPr id="49" name="Straight Arrow Connector 48"/>
          <p:cNvCxnSpPr>
            <a:endCxn id="48" idx="3"/>
          </p:cNvCxnSpPr>
          <p:nvPr/>
        </p:nvCxnSpPr>
        <p:spPr>
          <a:xfrm flipH="1" flipV="1">
            <a:off x="7658159" y="3329446"/>
            <a:ext cx="2845613" cy="1944203"/>
          </a:xfrm>
          <a:prstGeom prst="straightConnector1">
            <a:avLst/>
          </a:prstGeom>
          <a:ln w="38100">
            <a:solidFill>
              <a:srgbClr val="00B050"/>
            </a:solidFill>
            <a:tailEnd type="triangle"/>
          </a:ln>
        </p:spPr>
        <p:style>
          <a:lnRef idx="2">
            <a:schemeClr val="accent1"/>
          </a:lnRef>
          <a:fillRef idx="0">
            <a:schemeClr val="accent1"/>
          </a:fillRef>
          <a:effectRef idx="1">
            <a:schemeClr val="accent1"/>
          </a:effectRef>
          <a:fontRef idx="minor">
            <a:schemeClr val="tx1"/>
          </a:fontRef>
        </p:style>
      </p:cxnSp>
      <p:cxnSp>
        <p:nvCxnSpPr>
          <p:cNvPr id="52" name="Straight Arrow Connector 51"/>
          <p:cNvCxnSpPr>
            <a:stCxn id="48" idx="2"/>
            <a:endCxn id="47" idx="4"/>
          </p:cNvCxnSpPr>
          <p:nvPr/>
        </p:nvCxnSpPr>
        <p:spPr>
          <a:xfrm flipH="1" flipV="1">
            <a:off x="6798234" y="2775663"/>
            <a:ext cx="435222" cy="264465"/>
          </a:xfrm>
          <a:prstGeom prst="straightConnector1">
            <a:avLst/>
          </a:prstGeom>
          <a:ln w="38100">
            <a:solidFill>
              <a:srgbClr val="00B050"/>
            </a:solidFill>
            <a:tailEnd type="triangle"/>
          </a:ln>
        </p:spPr>
        <p:style>
          <a:lnRef idx="2">
            <a:schemeClr val="accent1"/>
          </a:lnRef>
          <a:fillRef idx="0">
            <a:schemeClr val="accent1"/>
          </a:fillRef>
          <a:effectRef idx="1">
            <a:schemeClr val="accent1"/>
          </a:effectRef>
          <a:fontRef idx="minor">
            <a:schemeClr val="tx1"/>
          </a:fontRef>
        </p:style>
      </p:cxnSp>
      <p:cxnSp>
        <p:nvCxnSpPr>
          <p:cNvPr id="55" name="Straight Arrow Connector 54"/>
          <p:cNvCxnSpPr>
            <a:stCxn id="48" idx="1"/>
            <a:endCxn id="46" idx="4"/>
          </p:cNvCxnSpPr>
          <p:nvPr/>
        </p:nvCxnSpPr>
        <p:spPr>
          <a:xfrm flipH="1" flipV="1">
            <a:off x="6798234" y="2059275"/>
            <a:ext cx="859925" cy="691533"/>
          </a:xfrm>
          <a:prstGeom prst="straightConnector1">
            <a:avLst/>
          </a:prstGeom>
          <a:ln w="38100">
            <a:solidFill>
              <a:srgbClr val="00B050"/>
            </a:solidFill>
            <a:tailEnd type="triangle"/>
          </a:ln>
        </p:spPr>
        <p:style>
          <a:lnRef idx="2">
            <a:schemeClr val="accent1"/>
          </a:lnRef>
          <a:fillRef idx="0">
            <a:schemeClr val="accent1"/>
          </a:fillRef>
          <a:effectRef idx="1">
            <a:schemeClr val="accent1"/>
          </a:effectRef>
          <a:fontRef idx="minor">
            <a:schemeClr val="tx1"/>
          </a:fontRef>
        </p:style>
      </p:cxnSp>
      <p:cxnSp>
        <p:nvCxnSpPr>
          <p:cNvPr id="58" name="Straight Arrow Connector 57"/>
          <p:cNvCxnSpPr/>
          <p:nvPr/>
        </p:nvCxnSpPr>
        <p:spPr>
          <a:xfrm flipH="1" flipV="1">
            <a:off x="2560320" y="2582993"/>
            <a:ext cx="1398701" cy="2346482"/>
          </a:xfrm>
          <a:prstGeom prst="straightConnector1">
            <a:avLst/>
          </a:prstGeom>
          <a:ln w="38100">
            <a:solidFill>
              <a:srgbClr val="00B0F0"/>
            </a:solidFill>
            <a:tailEnd type="triangle"/>
          </a:ln>
        </p:spPr>
        <p:style>
          <a:lnRef idx="2">
            <a:schemeClr val="accent1"/>
          </a:lnRef>
          <a:fillRef idx="0">
            <a:schemeClr val="accent1"/>
          </a:fillRef>
          <a:effectRef idx="1">
            <a:schemeClr val="accent1"/>
          </a:effectRef>
          <a:fontRef idx="minor">
            <a:schemeClr val="tx1"/>
          </a:fontRef>
        </p:style>
      </p:cxnSp>
      <p:sp>
        <p:nvSpPr>
          <p:cNvPr id="20" name="TextBox 19"/>
          <p:cNvSpPr txBox="1"/>
          <p:nvPr/>
        </p:nvSpPr>
        <p:spPr>
          <a:xfrm>
            <a:off x="1" y="6642289"/>
            <a:ext cx="3806190" cy="352236"/>
          </a:xfrm>
          <a:prstGeom prst="rect">
            <a:avLst/>
          </a:prstGeom>
          <a:noFill/>
        </p:spPr>
        <p:txBody>
          <a:bodyPr wrap="square" lIns="365760" tIns="146304" rIns="182880" bIns="146304" rtlCol="0" anchor="ctr" anchorCtr="0">
            <a:noAutofit/>
          </a:bodyPr>
          <a:lstStyle/>
          <a:p>
            <a:pPr>
              <a:lnSpc>
                <a:spcPct val="90000"/>
              </a:lnSpc>
              <a:spcAft>
                <a:spcPts val="600"/>
              </a:spcAft>
            </a:pPr>
            <a:r>
              <a:rPr lang="en-US" sz="1400" dirty="0">
                <a:solidFill>
                  <a:schemeClr val="bg1"/>
                </a:solidFill>
                <a:latin typeface="Segoe UI Semibold" panose="020B0702040204020203" pitchFamily="34" charset="0"/>
                <a:ea typeface="Segoe UI Black" panose="020B0A02040204020203" pitchFamily="34" charset="0"/>
                <a:cs typeface="Segoe UI Semibold" panose="020B0702040204020203" pitchFamily="34" charset="0"/>
              </a:rPr>
              <a:t>Hybrid solutions</a:t>
            </a:r>
          </a:p>
        </p:txBody>
      </p:sp>
    </p:spTree>
    <p:extLst>
      <p:ext uri="{BB962C8B-B14F-4D97-AF65-F5344CB8AC3E}">
        <p14:creationId xmlns:p14="http://schemas.microsoft.com/office/powerpoint/2010/main" val="2118520237"/>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58"/>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26" presetClass="emph" presetSubtype="0" fill="hold" nodeType="clickEffect">
                                  <p:stCondLst>
                                    <p:cond delay="0"/>
                                  </p:stCondLst>
                                  <p:childTnLst>
                                    <p:animEffect transition="out" filter="fade">
                                      <p:cBhvr>
                                        <p:cTn id="14" dur="1000" tmFilter="0, 0; .2, .5; .8, .5; 1, 0"/>
                                        <p:tgtEl>
                                          <p:spTgt spid="34"/>
                                        </p:tgtEl>
                                      </p:cBhvr>
                                    </p:animEffect>
                                    <p:animScale>
                                      <p:cBhvr>
                                        <p:cTn id="15" dur="500" autoRev="1" fill="hold"/>
                                        <p:tgtEl>
                                          <p:spTgt spid="34"/>
                                        </p:tgtEl>
                                      </p:cBhvr>
                                      <p:by x="105000" y="105000"/>
                                    </p:animScale>
                                  </p:childTnLst>
                                </p:cTn>
                              </p:par>
                              <p:par>
                                <p:cTn id="16" presetID="26" presetClass="emph" presetSubtype="0" fill="hold" nodeType="withEffect">
                                  <p:stCondLst>
                                    <p:cond delay="0"/>
                                  </p:stCondLst>
                                  <p:childTnLst>
                                    <p:animEffect transition="out" filter="fade">
                                      <p:cBhvr>
                                        <p:cTn id="17" dur="1000" tmFilter="0, 0; .2, .5; .8, .5; 1, 0"/>
                                        <p:tgtEl>
                                          <p:spTgt spid="11"/>
                                        </p:tgtEl>
                                      </p:cBhvr>
                                    </p:animEffect>
                                    <p:animScale>
                                      <p:cBhvr>
                                        <p:cTn id="18" dur="500" autoRev="1" fill="hold"/>
                                        <p:tgtEl>
                                          <p:spTgt spid="11"/>
                                        </p:tgtEl>
                                      </p:cBhvr>
                                      <p:by x="105000" y="105000"/>
                                    </p:animScale>
                                  </p:childTnLst>
                                </p:cTn>
                              </p:par>
                            </p:childTnLst>
                          </p:cTn>
                        </p:par>
                        <p:par>
                          <p:cTn id="19" fill="hold">
                            <p:stCondLst>
                              <p:cond delay="1000"/>
                            </p:stCondLst>
                            <p:childTnLst>
                              <p:par>
                                <p:cTn id="20" presetID="10" presetClass="entr" presetSubtype="0" fill="hold" grpId="0" nodeType="afterEffect">
                                  <p:stCondLst>
                                    <p:cond delay="0"/>
                                  </p:stCondLst>
                                  <p:childTnLst>
                                    <p:set>
                                      <p:cBhvr>
                                        <p:cTn id="21" dur="1" fill="hold">
                                          <p:stCondLst>
                                            <p:cond delay="0"/>
                                          </p:stCondLst>
                                        </p:cTn>
                                        <p:tgtEl>
                                          <p:spTgt spid="47"/>
                                        </p:tgtEl>
                                        <p:attrNameLst>
                                          <p:attrName>style.visibility</p:attrName>
                                        </p:attrNameLst>
                                      </p:cBhvr>
                                      <p:to>
                                        <p:strVal val="visible"/>
                                      </p:to>
                                    </p:set>
                                    <p:animEffect transition="in" filter="fade">
                                      <p:cBhvr>
                                        <p:cTn id="22" dur="500"/>
                                        <p:tgtEl>
                                          <p:spTgt spid="47"/>
                                        </p:tgtEl>
                                      </p:cBhvr>
                                    </p:animEffect>
                                  </p:childTnLst>
                                </p:cTn>
                              </p:par>
                              <p:par>
                                <p:cTn id="23" presetID="10" presetClass="entr" presetSubtype="0" fill="hold" grpId="0" nodeType="withEffect">
                                  <p:stCondLst>
                                    <p:cond delay="0"/>
                                  </p:stCondLst>
                                  <p:childTnLst>
                                    <p:set>
                                      <p:cBhvr>
                                        <p:cTn id="24" dur="1" fill="hold">
                                          <p:stCondLst>
                                            <p:cond delay="0"/>
                                          </p:stCondLst>
                                        </p:cTn>
                                        <p:tgtEl>
                                          <p:spTgt spid="46"/>
                                        </p:tgtEl>
                                        <p:attrNameLst>
                                          <p:attrName>style.visibility</p:attrName>
                                        </p:attrNameLst>
                                      </p:cBhvr>
                                      <p:to>
                                        <p:strVal val="visible"/>
                                      </p:to>
                                    </p:set>
                                    <p:animEffect transition="in" filter="fade">
                                      <p:cBhvr>
                                        <p:cTn id="25" dur="500"/>
                                        <p:tgtEl>
                                          <p:spTgt spid="46"/>
                                        </p:tgtEl>
                                      </p:cBhvr>
                                    </p:animEffect>
                                  </p:childTnLst>
                                </p:cTn>
                              </p:par>
                            </p:childTnLst>
                          </p:cTn>
                        </p:par>
                      </p:childTnLst>
                    </p:cTn>
                  </p:par>
                  <p:par>
                    <p:cTn id="26" fill="hold">
                      <p:stCondLst>
                        <p:cond delay="indefinite"/>
                      </p:stCondLst>
                      <p:childTnLst>
                        <p:par>
                          <p:cTn id="27" fill="hold">
                            <p:stCondLst>
                              <p:cond delay="0"/>
                            </p:stCondLst>
                            <p:childTnLst>
                              <p:par>
                                <p:cTn id="28" presetID="1" presetClass="exit" presetSubtype="0" fill="hold" nodeType="clickEffect">
                                  <p:stCondLst>
                                    <p:cond delay="0"/>
                                  </p:stCondLst>
                                  <p:childTnLst>
                                    <p:set>
                                      <p:cBhvr>
                                        <p:cTn id="29" dur="1" fill="hold">
                                          <p:stCondLst>
                                            <p:cond delay="0"/>
                                          </p:stCondLst>
                                        </p:cTn>
                                        <p:tgtEl>
                                          <p:spTgt spid="58"/>
                                        </p:tgtEl>
                                        <p:attrNameLst>
                                          <p:attrName>style.visibility</p:attrName>
                                        </p:attrNameLst>
                                      </p:cBhvr>
                                      <p:to>
                                        <p:strVal val="hidden"/>
                                      </p:to>
                                    </p:set>
                                  </p:childTnLst>
                                </p:cTn>
                              </p:par>
                            </p:childTnLst>
                          </p:cTn>
                        </p:par>
                      </p:childTnLst>
                    </p:cTn>
                  </p:par>
                  <p:par>
                    <p:cTn id="30" fill="hold">
                      <p:stCondLst>
                        <p:cond delay="indefinite"/>
                      </p:stCondLst>
                      <p:childTnLst>
                        <p:par>
                          <p:cTn id="31" fill="hold">
                            <p:stCondLst>
                              <p:cond delay="0"/>
                            </p:stCondLst>
                            <p:childTnLst>
                              <p:par>
                                <p:cTn id="32" presetID="1" presetClass="entr" presetSubtype="0" fill="hold" nodeType="clickEffect">
                                  <p:stCondLst>
                                    <p:cond delay="0"/>
                                  </p:stCondLst>
                                  <p:childTnLst>
                                    <p:set>
                                      <p:cBhvr>
                                        <p:cTn id="33" dur="1" fill="hold">
                                          <p:stCondLst>
                                            <p:cond delay="0"/>
                                          </p:stCondLst>
                                        </p:cTn>
                                        <p:tgtEl>
                                          <p:spTgt spid="49"/>
                                        </p:tgtEl>
                                        <p:attrNameLst>
                                          <p:attrName>style.visibility</p:attrName>
                                        </p:attrNameLst>
                                      </p:cBhvr>
                                      <p:to>
                                        <p:strVal val="visible"/>
                                      </p:to>
                                    </p:set>
                                  </p:childTnLst>
                                </p:cTn>
                              </p:par>
                              <p:par>
                                <p:cTn id="34" presetID="10" presetClass="entr" presetSubtype="0" fill="hold" grpId="0" nodeType="withEffect">
                                  <p:stCondLst>
                                    <p:cond delay="0"/>
                                  </p:stCondLst>
                                  <p:childTnLst>
                                    <p:set>
                                      <p:cBhvr>
                                        <p:cTn id="35" dur="1" fill="hold">
                                          <p:stCondLst>
                                            <p:cond delay="0"/>
                                          </p:stCondLst>
                                        </p:cTn>
                                        <p:tgtEl>
                                          <p:spTgt spid="48"/>
                                        </p:tgtEl>
                                        <p:attrNameLst>
                                          <p:attrName>style.visibility</p:attrName>
                                        </p:attrNameLst>
                                      </p:cBhvr>
                                      <p:to>
                                        <p:strVal val="visible"/>
                                      </p:to>
                                    </p:set>
                                    <p:animEffect transition="in" filter="fade">
                                      <p:cBhvr>
                                        <p:cTn id="36" dur="1000"/>
                                        <p:tgtEl>
                                          <p:spTgt spid="48"/>
                                        </p:tgtEl>
                                      </p:cBhvr>
                                    </p:animEffect>
                                  </p:childTnLst>
                                </p:cTn>
                              </p:par>
                            </p:childTnLst>
                          </p:cTn>
                        </p:par>
                      </p:childTnLst>
                    </p:cTn>
                  </p:par>
                  <p:par>
                    <p:cTn id="37" fill="hold">
                      <p:stCondLst>
                        <p:cond delay="indefinite"/>
                      </p:stCondLst>
                      <p:childTnLst>
                        <p:par>
                          <p:cTn id="38" fill="hold">
                            <p:stCondLst>
                              <p:cond delay="0"/>
                            </p:stCondLst>
                            <p:childTnLst>
                              <p:par>
                                <p:cTn id="39" presetID="1" presetClass="entr" presetSubtype="0" fill="hold" nodeType="clickEffect">
                                  <p:stCondLst>
                                    <p:cond delay="0"/>
                                  </p:stCondLst>
                                  <p:childTnLst>
                                    <p:set>
                                      <p:cBhvr>
                                        <p:cTn id="40" dur="1" fill="hold">
                                          <p:stCondLst>
                                            <p:cond delay="0"/>
                                          </p:stCondLst>
                                        </p:cTn>
                                        <p:tgtEl>
                                          <p:spTgt spid="52"/>
                                        </p:tgtEl>
                                        <p:attrNameLst>
                                          <p:attrName>style.visibility</p:attrName>
                                        </p:attrNameLst>
                                      </p:cBhvr>
                                      <p:to>
                                        <p:strVal val="visible"/>
                                      </p:to>
                                    </p:set>
                                  </p:childTnLst>
                                </p:cTn>
                              </p:par>
                              <p:par>
                                <p:cTn id="41" presetID="1" presetClass="entr" presetSubtype="0" fill="hold" nodeType="withEffect">
                                  <p:stCondLst>
                                    <p:cond delay="0"/>
                                  </p:stCondLst>
                                  <p:childTnLst>
                                    <p:set>
                                      <p:cBhvr>
                                        <p:cTn id="42" dur="1" fill="hold">
                                          <p:stCondLst>
                                            <p:cond delay="0"/>
                                          </p:stCondLst>
                                        </p:cTn>
                                        <p:tgtEl>
                                          <p:spTgt spid="55"/>
                                        </p:tgtEl>
                                        <p:attrNameLst>
                                          <p:attrName>style.visibility</p:attrName>
                                        </p:attrNameLst>
                                      </p:cBhvr>
                                      <p:to>
                                        <p:strVal val="visible"/>
                                      </p:to>
                                    </p:set>
                                  </p:childTnLst>
                                </p:cTn>
                              </p:par>
                            </p:childTnLst>
                          </p:cTn>
                        </p:par>
                      </p:childTnLst>
                    </p:cTn>
                  </p:par>
                  <p:par>
                    <p:cTn id="43" fill="hold">
                      <p:stCondLst>
                        <p:cond delay="indefinite"/>
                      </p:stCondLst>
                      <p:childTnLst>
                        <p:par>
                          <p:cTn id="44" fill="hold">
                            <p:stCondLst>
                              <p:cond delay="0"/>
                            </p:stCondLst>
                            <p:childTnLst>
                              <p:par>
                                <p:cTn id="45" presetID="1" presetClass="exit" presetSubtype="0" fill="hold" nodeType="clickEffect">
                                  <p:stCondLst>
                                    <p:cond delay="0"/>
                                  </p:stCondLst>
                                  <p:childTnLst>
                                    <p:set>
                                      <p:cBhvr>
                                        <p:cTn id="46" dur="1" fill="hold">
                                          <p:stCondLst>
                                            <p:cond delay="0"/>
                                          </p:stCondLst>
                                        </p:cTn>
                                        <p:tgtEl>
                                          <p:spTgt spid="49"/>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build="p"/>
      <p:bldP spid="46" grpId="0" animBg="1"/>
      <p:bldP spid="47" grpId="0" animBg="1"/>
      <p:bldP spid="48" grpId="0" animBg="1"/>
    </p:bldLst>
  </p:timing>
</p:sld>
</file>

<file path=ppt/slides/slide21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Title 2"/>
          <p:cNvSpPr>
            <a:spLocks noGrp="1"/>
          </p:cNvSpPr>
          <p:nvPr>
            <p:ph type="title"/>
          </p:nvPr>
        </p:nvSpPr>
        <p:spPr>
          <a:xfrm>
            <a:off x="274638" y="241485"/>
            <a:ext cx="11888787" cy="917575"/>
          </a:xfrm>
        </p:spPr>
        <p:txBody>
          <a:bodyPr/>
          <a:lstStyle/>
          <a:p>
            <a:r>
              <a:rPr lang="en-US" dirty="0"/>
              <a:t>Backup to Azure with file snapshots</a:t>
            </a:r>
          </a:p>
        </p:txBody>
      </p:sp>
      <p:sp>
        <p:nvSpPr>
          <p:cNvPr id="2" name="Text Placeholder 1"/>
          <p:cNvSpPr>
            <a:spLocks noGrp="1"/>
          </p:cNvSpPr>
          <p:nvPr>
            <p:ph type="body" sz="quarter" idx="4294967295"/>
          </p:nvPr>
        </p:nvSpPr>
        <p:spPr>
          <a:xfrm>
            <a:off x="0" y="1212850"/>
            <a:ext cx="12252960" cy="5170488"/>
          </a:xfrm>
        </p:spPr>
        <p:txBody>
          <a:bodyPr/>
          <a:lstStyle/>
          <a:p>
            <a:pPr marL="0" indent="0">
              <a:buNone/>
            </a:pPr>
            <a:r>
              <a:rPr lang="en-US" sz="3200" dirty="0">
                <a:latin typeface="Segoe UI Semilight" panose="020B0402040204020203" pitchFamily="34" charset="0"/>
                <a:cs typeface="Segoe UI Semilight" panose="020B0402040204020203" pitchFamily="34" charset="0"/>
              </a:rPr>
              <a:t>Available to users whose database files are located in Azure Storage</a:t>
            </a:r>
          </a:p>
          <a:p>
            <a:pPr marL="0" indent="0">
              <a:buNone/>
            </a:pPr>
            <a:r>
              <a:rPr lang="en-US" sz="3200" dirty="0">
                <a:latin typeface="Segoe UI Semilight" panose="020B0402040204020203" pitchFamily="34" charset="0"/>
                <a:cs typeface="Segoe UI Semilight" panose="020B0402040204020203" pitchFamily="34" charset="0"/>
              </a:rPr>
              <a:t>Make a copy of a database using a virtual snapshot within </a:t>
            </a:r>
            <a:br>
              <a:rPr lang="en-US" sz="3200" dirty="0">
                <a:latin typeface="Segoe UI Semilight" panose="020B0402040204020203" pitchFamily="34" charset="0"/>
                <a:cs typeface="Segoe UI Semilight" panose="020B0402040204020203" pitchFamily="34" charset="0"/>
              </a:rPr>
            </a:br>
            <a:r>
              <a:rPr lang="en-US" sz="3200" dirty="0">
                <a:latin typeface="Segoe UI Semilight" panose="020B0402040204020203" pitchFamily="34" charset="0"/>
                <a:cs typeface="Segoe UI Semilight" panose="020B0402040204020203" pitchFamily="34" charset="0"/>
              </a:rPr>
              <a:t>Azure Storage </a:t>
            </a:r>
          </a:p>
          <a:p>
            <a:pPr marL="342900" lvl="1" indent="0">
              <a:buNone/>
            </a:pPr>
            <a:r>
              <a:rPr lang="en-US" dirty="0">
                <a:cs typeface="Segoe UI Semilight" panose="020B0402040204020203" pitchFamily="34" charset="0"/>
              </a:rPr>
              <a:t>The database data does </a:t>
            </a:r>
            <a:r>
              <a:rPr lang="en-US" b="1" i="1" dirty="0">
                <a:cs typeface="Segoe UI Semilight" panose="020B0402040204020203" pitchFamily="34" charset="0"/>
              </a:rPr>
              <a:t>not</a:t>
            </a:r>
            <a:r>
              <a:rPr lang="en-US" dirty="0">
                <a:cs typeface="Segoe UI Semilight" panose="020B0402040204020203" pitchFamily="34" charset="0"/>
              </a:rPr>
              <a:t> move between the storage system and the server instance, removing the IO bottleneck</a:t>
            </a:r>
          </a:p>
          <a:p>
            <a:pPr marL="0" indent="0">
              <a:buNone/>
            </a:pPr>
            <a:r>
              <a:rPr lang="en-US" sz="3200" dirty="0">
                <a:latin typeface="Segoe UI Semilight" panose="020B0402040204020203" pitchFamily="34" charset="0"/>
                <a:cs typeface="Segoe UI Semilight" panose="020B0402040204020203" pitchFamily="34" charset="0"/>
              </a:rPr>
              <a:t>Uses only a fraction of the space that a traditional backup </a:t>
            </a:r>
            <a:br>
              <a:rPr lang="en-US" sz="3200" dirty="0">
                <a:latin typeface="Segoe UI Semilight" panose="020B0402040204020203" pitchFamily="34" charset="0"/>
                <a:cs typeface="Segoe UI Semilight" panose="020B0402040204020203" pitchFamily="34" charset="0"/>
              </a:rPr>
            </a:br>
            <a:r>
              <a:rPr lang="en-US" sz="3200" dirty="0">
                <a:latin typeface="Segoe UI Semilight" panose="020B0402040204020203" pitchFamily="34" charset="0"/>
                <a:cs typeface="Segoe UI Semilight" panose="020B0402040204020203" pitchFamily="34" charset="0"/>
              </a:rPr>
              <a:t>would consume</a:t>
            </a:r>
          </a:p>
        </p:txBody>
      </p:sp>
      <p:sp>
        <p:nvSpPr>
          <p:cNvPr id="4" name="TextBox 3"/>
          <p:cNvSpPr txBox="1"/>
          <p:nvPr/>
        </p:nvSpPr>
        <p:spPr>
          <a:xfrm>
            <a:off x="1" y="6642289"/>
            <a:ext cx="3806190" cy="352236"/>
          </a:xfrm>
          <a:prstGeom prst="rect">
            <a:avLst/>
          </a:prstGeom>
          <a:noFill/>
        </p:spPr>
        <p:txBody>
          <a:bodyPr wrap="square" lIns="365760" tIns="146304" rIns="182880" bIns="146304" rtlCol="0" anchor="ctr" anchorCtr="0">
            <a:noAutofit/>
          </a:bodyPr>
          <a:lstStyle/>
          <a:p>
            <a:pPr>
              <a:lnSpc>
                <a:spcPct val="90000"/>
              </a:lnSpc>
              <a:spcAft>
                <a:spcPts val="600"/>
              </a:spcAft>
            </a:pPr>
            <a:r>
              <a:rPr lang="en-US" sz="1400" dirty="0">
                <a:solidFill>
                  <a:schemeClr val="bg1"/>
                </a:solidFill>
                <a:latin typeface="Segoe UI Semibold" panose="020B0702040204020203" pitchFamily="34" charset="0"/>
                <a:ea typeface="Segoe UI Black" panose="020B0A02040204020203" pitchFamily="34" charset="0"/>
                <a:cs typeface="Segoe UI Semibold" panose="020B0702040204020203" pitchFamily="34" charset="0"/>
              </a:rPr>
              <a:t>Hybrid solutions</a:t>
            </a:r>
          </a:p>
        </p:txBody>
      </p:sp>
    </p:spTree>
    <p:extLst>
      <p:ext uri="{BB962C8B-B14F-4D97-AF65-F5344CB8AC3E}">
        <p14:creationId xmlns:p14="http://schemas.microsoft.com/office/powerpoint/2010/main" val="2981756301"/>
      </p:ext>
    </p:extLst>
  </p:cSld>
  <p:clrMapOvr>
    <a:masterClrMapping/>
  </p:clrMapOvr>
  <p:transition>
    <p:fade/>
  </p:transition>
</p:sld>
</file>

<file path=ppt/slides/slide21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Title 2"/>
          <p:cNvSpPr>
            <a:spLocks noGrp="1"/>
          </p:cNvSpPr>
          <p:nvPr>
            <p:ph type="title"/>
          </p:nvPr>
        </p:nvSpPr>
        <p:spPr>
          <a:noFill/>
        </p:spPr>
        <p:txBody>
          <a:bodyPr>
            <a:normAutofit fontScale="90000"/>
          </a:bodyPr>
          <a:lstStyle/>
          <a:p>
            <a:r>
              <a:rPr lang="en-US" dirty="0"/>
              <a:t>Point-in-time restore with file snapshots </a:t>
            </a:r>
            <a:br>
              <a:rPr lang="en-US" dirty="0"/>
            </a:br>
            <a:endParaRPr lang="en-US" sz="3162" dirty="0"/>
          </a:p>
        </p:txBody>
      </p:sp>
      <p:sp>
        <p:nvSpPr>
          <p:cNvPr id="6" name="Объект 5"/>
          <p:cNvSpPr>
            <a:spLocks noGrp="1"/>
          </p:cNvSpPr>
          <p:nvPr>
            <p:ph idx="4294967295"/>
          </p:nvPr>
        </p:nvSpPr>
        <p:spPr>
          <a:xfrm>
            <a:off x="452438" y="1028196"/>
            <a:ext cx="10725150" cy="1471612"/>
          </a:xfrm>
          <a:prstGeom prst="rect">
            <a:avLst/>
          </a:prstGeom>
        </p:spPr>
        <p:txBody>
          <a:bodyPr>
            <a:normAutofit/>
          </a:bodyPr>
          <a:lstStyle/>
          <a:p>
            <a:pPr marL="0" indent="0">
              <a:buNone/>
            </a:pPr>
            <a:r>
              <a:rPr lang="en-US" sz="3200" dirty="0">
                <a:latin typeface="Segoe UI Semilight" panose="020B0402040204020203" pitchFamily="34" charset="0"/>
                <a:cs typeface="Segoe UI Semilight" panose="020B0402040204020203" pitchFamily="34" charset="0"/>
              </a:rPr>
              <a:t>Traditional backup</a:t>
            </a:r>
          </a:p>
          <a:p>
            <a:pPr marL="342900" lvl="1" indent="0">
              <a:buNone/>
            </a:pPr>
            <a:r>
              <a:rPr lang="en-US" sz="2000" dirty="0">
                <a:solidFill>
                  <a:schemeClr val="tx1"/>
                </a:solidFill>
              </a:rPr>
              <a:t>Multiple backup types</a:t>
            </a:r>
          </a:p>
          <a:p>
            <a:pPr marL="342900" lvl="1" indent="0">
              <a:buNone/>
            </a:pPr>
            <a:r>
              <a:rPr lang="en-US" sz="2000" dirty="0">
                <a:solidFill>
                  <a:schemeClr val="tx1"/>
                </a:solidFill>
              </a:rPr>
              <a:t>Complex point-in-time restore process</a:t>
            </a:r>
          </a:p>
        </p:txBody>
      </p:sp>
      <p:sp>
        <p:nvSpPr>
          <p:cNvPr id="26" name="Объект 5"/>
          <p:cNvSpPr txBox="1">
            <a:spLocks/>
          </p:cNvSpPr>
          <p:nvPr/>
        </p:nvSpPr>
        <p:spPr>
          <a:xfrm>
            <a:off x="506207" y="4154420"/>
            <a:ext cx="10724938" cy="1186198"/>
          </a:xfrm>
          <a:prstGeom prst="rect">
            <a:avLst/>
          </a:prstGeom>
        </p:spPr>
        <p:txBody>
          <a:bodyPr vert="horz" lIns="93260" tIns="46630" rIns="93260" bIns="46630" rtlCol="0">
            <a:normAutofit lnSpcReduction="10000"/>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US" sz="3200" dirty="0">
                <a:solidFill>
                  <a:schemeClr val="accent1"/>
                </a:solidFill>
                <a:latin typeface="Segoe UI Semilight" panose="020B0402040204020203" pitchFamily="34" charset="0"/>
                <a:cs typeface="Segoe UI Semilight" panose="020B0402040204020203" pitchFamily="34" charset="0"/>
              </a:rPr>
              <a:t>Backup to Azure with file snapshots </a:t>
            </a:r>
          </a:p>
          <a:p>
            <a:pPr marL="457200" lvl="1" indent="0">
              <a:buNone/>
            </a:pPr>
            <a:r>
              <a:rPr lang="en-US" sz="2000" dirty="0"/>
              <a:t>Full backup only once </a:t>
            </a:r>
          </a:p>
          <a:p>
            <a:pPr marL="457200" lvl="1" indent="0">
              <a:buNone/>
            </a:pPr>
            <a:r>
              <a:rPr lang="en-US" sz="2000" dirty="0"/>
              <a:t>Point-in-time only needs two adjacent backups</a:t>
            </a:r>
          </a:p>
        </p:txBody>
      </p:sp>
      <p:grpSp>
        <p:nvGrpSpPr>
          <p:cNvPr id="4" name="Group 3"/>
          <p:cNvGrpSpPr/>
          <p:nvPr/>
        </p:nvGrpSpPr>
        <p:grpSpPr>
          <a:xfrm>
            <a:off x="1147633" y="2447649"/>
            <a:ext cx="8194804" cy="1604713"/>
            <a:chOff x="809718" y="1267659"/>
            <a:chExt cx="8194804" cy="1604713"/>
          </a:xfrm>
        </p:grpSpPr>
        <p:sp>
          <p:nvSpPr>
            <p:cNvPr id="7" name="TextBox 6"/>
            <p:cNvSpPr txBox="1"/>
            <p:nvPr/>
          </p:nvSpPr>
          <p:spPr>
            <a:xfrm>
              <a:off x="875197" y="1348713"/>
              <a:ext cx="680023" cy="1246721"/>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spAutoFit/>
            </a:bodyPr>
            <a:lstStyle/>
            <a:p>
              <a:pPr algn="ctr"/>
              <a:r>
                <a:rPr lang="af-ZA" sz="1836" dirty="0">
                  <a:latin typeface=""/>
                </a:rPr>
                <a:t>Full</a:t>
              </a:r>
            </a:p>
            <a:p>
              <a:pPr algn="ctr"/>
              <a:endParaRPr lang="af-ZA" sz="1836" dirty="0">
                <a:latin typeface=""/>
              </a:endParaRPr>
            </a:p>
            <a:p>
              <a:pPr algn="ctr"/>
              <a:endParaRPr lang="af-ZA" sz="1836" dirty="0">
                <a:latin typeface=""/>
              </a:endParaRPr>
            </a:p>
            <a:p>
              <a:pPr algn="ctr"/>
              <a:endParaRPr lang="ru-RU" sz="1836" dirty="0">
                <a:latin typeface=""/>
              </a:endParaRPr>
            </a:p>
          </p:txBody>
        </p:sp>
        <p:sp>
          <p:nvSpPr>
            <p:cNvPr id="8" name="TextBox 7"/>
            <p:cNvSpPr txBox="1"/>
            <p:nvPr/>
          </p:nvSpPr>
          <p:spPr>
            <a:xfrm>
              <a:off x="1610270" y="1348713"/>
              <a:ext cx="575378" cy="374846"/>
            </a:xfrm>
            <a:prstGeom prst="rect">
              <a:avLst/>
            </a:prstGeom>
          </p:spPr>
          <p:style>
            <a:lnRef idx="2">
              <a:schemeClr val="accent6">
                <a:shade val="50000"/>
              </a:schemeClr>
            </a:lnRef>
            <a:fillRef idx="1">
              <a:schemeClr val="accent6"/>
            </a:fillRef>
            <a:effectRef idx="0">
              <a:schemeClr val="accent6"/>
            </a:effectRef>
            <a:fontRef idx="minor">
              <a:schemeClr val="lt1"/>
            </a:fontRef>
          </p:style>
          <p:txBody>
            <a:bodyPr rtlCol="0">
              <a:spAutoFit/>
            </a:bodyPr>
            <a:lstStyle/>
            <a:p>
              <a:pPr algn="ctr"/>
              <a:r>
                <a:rPr lang="af-ZA" sz="1836">
                  <a:latin typeface=""/>
                </a:rPr>
                <a:t>Log</a:t>
              </a:r>
              <a:endParaRPr lang="ru-RU" sz="1836"/>
            </a:p>
          </p:txBody>
        </p:sp>
        <p:sp>
          <p:nvSpPr>
            <p:cNvPr id="9" name="TextBox 8"/>
            <p:cNvSpPr txBox="1"/>
            <p:nvPr/>
          </p:nvSpPr>
          <p:spPr>
            <a:xfrm>
              <a:off x="2223124" y="1348252"/>
              <a:ext cx="575434" cy="374846"/>
            </a:xfrm>
            <a:prstGeom prst="rect">
              <a:avLst/>
            </a:prstGeom>
          </p:spPr>
          <p:style>
            <a:lnRef idx="2">
              <a:schemeClr val="accent6">
                <a:shade val="50000"/>
              </a:schemeClr>
            </a:lnRef>
            <a:fillRef idx="1">
              <a:schemeClr val="accent6"/>
            </a:fillRef>
            <a:effectRef idx="0">
              <a:schemeClr val="accent6"/>
            </a:effectRef>
            <a:fontRef idx="minor">
              <a:schemeClr val="lt1"/>
            </a:fontRef>
          </p:style>
          <p:txBody>
            <a:bodyPr rtlCol="0">
              <a:spAutoFit/>
            </a:bodyPr>
            <a:lstStyle/>
            <a:p>
              <a:pPr algn="ctr"/>
              <a:r>
                <a:rPr lang="af-ZA" sz="1836">
                  <a:latin typeface=""/>
                </a:rPr>
                <a:t>Log</a:t>
              </a:r>
              <a:endParaRPr lang="ru-RU" sz="1836"/>
            </a:p>
          </p:txBody>
        </p:sp>
        <p:sp>
          <p:nvSpPr>
            <p:cNvPr id="10" name="TextBox 9"/>
            <p:cNvSpPr txBox="1"/>
            <p:nvPr/>
          </p:nvSpPr>
          <p:spPr>
            <a:xfrm>
              <a:off x="2827703" y="1348252"/>
              <a:ext cx="599515" cy="382308"/>
            </a:xfrm>
            <a:prstGeom prst="rect">
              <a:avLst/>
            </a:prstGeom>
          </p:spPr>
          <p:style>
            <a:lnRef idx="2">
              <a:schemeClr val="accent6">
                <a:shade val="50000"/>
              </a:schemeClr>
            </a:lnRef>
            <a:fillRef idx="1">
              <a:schemeClr val="accent6"/>
            </a:fillRef>
            <a:effectRef idx="0">
              <a:schemeClr val="accent6"/>
            </a:effectRef>
            <a:fontRef idx="minor">
              <a:schemeClr val="lt1"/>
            </a:fontRef>
          </p:style>
          <p:txBody>
            <a:bodyPr rtlCol="0">
              <a:spAutoFit/>
            </a:bodyPr>
            <a:lstStyle/>
            <a:p>
              <a:pPr algn="ctr"/>
              <a:r>
                <a:rPr lang="af-ZA" sz="1836">
                  <a:latin typeface=""/>
                </a:rPr>
                <a:t>Log</a:t>
              </a:r>
              <a:endParaRPr lang="ru-RU" sz="1836"/>
            </a:p>
          </p:txBody>
        </p:sp>
        <p:sp>
          <p:nvSpPr>
            <p:cNvPr id="11" name="TextBox 10"/>
            <p:cNvSpPr txBox="1"/>
            <p:nvPr/>
          </p:nvSpPr>
          <p:spPr>
            <a:xfrm>
              <a:off x="3489472" y="1348252"/>
              <a:ext cx="680917" cy="670445"/>
            </a:xfrm>
            <a:prstGeom prst="rect">
              <a:avLst/>
            </a:prstGeom>
          </p:spPr>
          <p:style>
            <a:lnRef idx="2">
              <a:schemeClr val="accent5">
                <a:shade val="50000"/>
              </a:schemeClr>
            </a:lnRef>
            <a:fillRef idx="1">
              <a:schemeClr val="accent5"/>
            </a:fillRef>
            <a:effectRef idx="0">
              <a:schemeClr val="accent5"/>
            </a:effectRef>
            <a:fontRef idx="minor">
              <a:schemeClr val="lt1"/>
            </a:fontRef>
          </p:style>
          <p:txBody>
            <a:bodyPr rtlCol="0">
              <a:spAutoFit/>
            </a:bodyPr>
            <a:lstStyle/>
            <a:p>
              <a:pPr algn="ctr"/>
              <a:r>
                <a:rPr lang="af-ZA" sz="1836">
                  <a:latin typeface=""/>
                </a:rPr>
                <a:t>Diff</a:t>
              </a:r>
            </a:p>
            <a:p>
              <a:pPr algn="ctr"/>
              <a:endParaRPr lang="ru-RU" sz="1836"/>
            </a:p>
          </p:txBody>
        </p:sp>
        <p:sp>
          <p:nvSpPr>
            <p:cNvPr id="12" name="TextBox 11"/>
            <p:cNvSpPr txBox="1"/>
            <p:nvPr/>
          </p:nvSpPr>
          <p:spPr>
            <a:xfrm>
              <a:off x="4216600" y="1340081"/>
              <a:ext cx="575378" cy="374846"/>
            </a:xfrm>
            <a:prstGeom prst="rect">
              <a:avLst/>
            </a:prstGeom>
          </p:spPr>
          <p:style>
            <a:lnRef idx="2">
              <a:schemeClr val="accent6">
                <a:shade val="50000"/>
              </a:schemeClr>
            </a:lnRef>
            <a:fillRef idx="1">
              <a:schemeClr val="accent6"/>
            </a:fillRef>
            <a:effectRef idx="0">
              <a:schemeClr val="accent6"/>
            </a:effectRef>
            <a:fontRef idx="minor">
              <a:schemeClr val="lt1"/>
            </a:fontRef>
          </p:style>
          <p:txBody>
            <a:bodyPr rtlCol="0">
              <a:spAutoFit/>
            </a:bodyPr>
            <a:lstStyle/>
            <a:p>
              <a:pPr algn="ctr"/>
              <a:r>
                <a:rPr lang="af-ZA" sz="1836">
                  <a:latin typeface=""/>
                </a:rPr>
                <a:t>Log</a:t>
              </a:r>
              <a:endParaRPr lang="ru-RU" sz="1836"/>
            </a:p>
          </p:txBody>
        </p:sp>
        <p:sp>
          <p:nvSpPr>
            <p:cNvPr id="13" name="TextBox 12"/>
            <p:cNvSpPr txBox="1"/>
            <p:nvPr/>
          </p:nvSpPr>
          <p:spPr>
            <a:xfrm>
              <a:off x="4829349" y="1340081"/>
              <a:ext cx="575378" cy="374846"/>
            </a:xfrm>
            <a:prstGeom prst="rect">
              <a:avLst/>
            </a:prstGeom>
          </p:spPr>
          <p:style>
            <a:lnRef idx="2">
              <a:schemeClr val="accent6">
                <a:shade val="50000"/>
              </a:schemeClr>
            </a:lnRef>
            <a:fillRef idx="1">
              <a:schemeClr val="accent6"/>
            </a:fillRef>
            <a:effectRef idx="0">
              <a:schemeClr val="accent6"/>
            </a:effectRef>
            <a:fontRef idx="minor">
              <a:schemeClr val="lt1"/>
            </a:fontRef>
          </p:style>
          <p:txBody>
            <a:bodyPr rtlCol="0">
              <a:spAutoFit/>
            </a:bodyPr>
            <a:lstStyle/>
            <a:p>
              <a:pPr algn="ctr"/>
              <a:r>
                <a:rPr lang="af-ZA" sz="1836">
                  <a:latin typeface=""/>
                </a:rPr>
                <a:t>Log</a:t>
              </a:r>
              <a:endParaRPr lang="ru-RU" sz="1836"/>
            </a:p>
          </p:txBody>
        </p:sp>
        <p:sp>
          <p:nvSpPr>
            <p:cNvPr id="14" name="TextBox 13"/>
            <p:cNvSpPr txBox="1"/>
            <p:nvPr/>
          </p:nvSpPr>
          <p:spPr>
            <a:xfrm>
              <a:off x="5442097" y="1340081"/>
              <a:ext cx="575378" cy="374846"/>
            </a:xfrm>
            <a:prstGeom prst="rect">
              <a:avLst/>
            </a:prstGeom>
          </p:spPr>
          <p:style>
            <a:lnRef idx="2">
              <a:schemeClr val="accent6">
                <a:shade val="50000"/>
              </a:schemeClr>
            </a:lnRef>
            <a:fillRef idx="1">
              <a:schemeClr val="accent6"/>
            </a:fillRef>
            <a:effectRef idx="0">
              <a:schemeClr val="accent6"/>
            </a:effectRef>
            <a:fontRef idx="minor">
              <a:schemeClr val="lt1"/>
            </a:fontRef>
          </p:style>
          <p:txBody>
            <a:bodyPr rtlCol="0">
              <a:spAutoFit/>
            </a:bodyPr>
            <a:lstStyle/>
            <a:p>
              <a:pPr algn="ctr"/>
              <a:r>
                <a:rPr lang="af-ZA" sz="1836">
                  <a:latin typeface=""/>
                </a:rPr>
                <a:t>Log</a:t>
              </a:r>
              <a:endParaRPr lang="ru-RU" sz="1836"/>
            </a:p>
          </p:txBody>
        </p:sp>
        <p:sp>
          <p:nvSpPr>
            <p:cNvPr id="15" name="TextBox 14"/>
            <p:cNvSpPr txBox="1"/>
            <p:nvPr/>
          </p:nvSpPr>
          <p:spPr>
            <a:xfrm>
              <a:off x="6071186" y="1340081"/>
              <a:ext cx="680917" cy="958583"/>
            </a:xfrm>
            <a:prstGeom prst="rect">
              <a:avLst/>
            </a:prstGeom>
          </p:spPr>
          <p:style>
            <a:lnRef idx="2">
              <a:schemeClr val="accent5">
                <a:shade val="50000"/>
              </a:schemeClr>
            </a:lnRef>
            <a:fillRef idx="1">
              <a:schemeClr val="accent5"/>
            </a:fillRef>
            <a:effectRef idx="0">
              <a:schemeClr val="accent5"/>
            </a:effectRef>
            <a:fontRef idx="minor">
              <a:schemeClr val="lt1"/>
            </a:fontRef>
          </p:style>
          <p:txBody>
            <a:bodyPr rtlCol="0">
              <a:spAutoFit/>
            </a:bodyPr>
            <a:lstStyle/>
            <a:p>
              <a:pPr algn="ctr"/>
              <a:r>
                <a:rPr lang="af-ZA" sz="1836">
                  <a:latin typeface=""/>
                </a:rPr>
                <a:t>Diff</a:t>
              </a:r>
            </a:p>
            <a:p>
              <a:pPr algn="ctr"/>
              <a:endParaRPr lang="ru-RU" sz="1836"/>
            </a:p>
            <a:p>
              <a:pPr algn="ctr"/>
              <a:endParaRPr lang="ru-RU" sz="1836"/>
            </a:p>
          </p:txBody>
        </p:sp>
        <p:sp>
          <p:nvSpPr>
            <p:cNvPr id="16" name="TextBox 15"/>
            <p:cNvSpPr txBox="1"/>
            <p:nvPr/>
          </p:nvSpPr>
          <p:spPr>
            <a:xfrm>
              <a:off x="6798314" y="1331909"/>
              <a:ext cx="575378" cy="374846"/>
            </a:xfrm>
            <a:prstGeom prst="rect">
              <a:avLst/>
            </a:prstGeom>
          </p:spPr>
          <p:style>
            <a:lnRef idx="2">
              <a:schemeClr val="accent6">
                <a:shade val="50000"/>
              </a:schemeClr>
            </a:lnRef>
            <a:fillRef idx="1">
              <a:schemeClr val="accent6"/>
            </a:fillRef>
            <a:effectRef idx="0">
              <a:schemeClr val="accent6"/>
            </a:effectRef>
            <a:fontRef idx="minor">
              <a:schemeClr val="lt1"/>
            </a:fontRef>
          </p:style>
          <p:txBody>
            <a:bodyPr rtlCol="0">
              <a:spAutoFit/>
            </a:bodyPr>
            <a:lstStyle/>
            <a:p>
              <a:pPr algn="ctr"/>
              <a:r>
                <a:rPr lang="af-ZA" sz="1836">
                  <a:latin typeface=""/>
                </a:rPr>
                <a:t>Log</a:t>
              </a:r>
              <a:endParaRPr lang="ru-RU" sz="1836"/>
            </a:p>
          </p:txBody>
        </p:sp>
        <p:sp>
          <p:nvSpPr>
            <p:cNvPr id="17" name="TextBox 16"/>
            <p:cNvSpPr txBox="1"/>
            <p:nvPr/>
          </p:nvSpPr>
          <p:spPr>
            <a:xfrm>
              <a:off x="7411063" y="1331909"/>
              <a:ext cx="575378" cy="374846"/>
            </a:xfrm>
            <a:prstGeom prst="rect">
              <a:avLst/>
            </a:prstGeom>
          </p:spPr>
          <p:style>
            <a:lnRef idx="2">
              <a:schemeClr val="accent6">
                <a:shade val="50000"/>
              </a:schemeClr>
            </a:lnRef>
            <a:fillRef idx="1">
              <a:schemeClr val="accent6"/>
            </a:fillRef>
            <a:effectRef idx="0">
              <a:schemeClr val="accent6"/>
            </a:effectRef>
            <a:fontRef idx="minor">
              <a:schemeClr val="lt1"/>
            </a:fontRef>
          </p:style>
          <p:txBody>
            <a:bodyPr rtlCol="0">
              <a:spAutoFit/>
            </a:bodyPr>
            <a:lstStyle/>
            <a:p>
              <a:pPr algn="ctr"/>
              <a:r>
                <a:rPr lang="af-ZA" sz="1836">
                  <a:latin typeface=""/>
                </a:rPr>
                <a:t>Log</a:t>
              </a:r>
              <a:endParaRPr lang="ru-RU" sz="1836"/>
            </a:p>
          </p:txBody>
        </p:sp>
        <p:sp>
          <p:nvSpPr>
            <p:cNvPr id="18" name="TextBox 17"/>
            <p:cNvSpPr txBox="1"/>
            <p:nvPr/>
          </p:nvSpPr>
          <p:spPr>
            <a:xfrm>
              <a:off x="8023811" y="1331909"/>
              <a:ext cx="575378" cy="374846"/>
            </a:xfrm>
            <a:prstGeom prst="rect">
              <a:avLst/>
            </a:prstGeom>
          </p:spPr>
          <p:style>
            <a:lnRef idx="2">
              <a:schemeClr val="accent6">
                <a:shade val="50000"/>
              </a:schemeClr>
            </a:lnRef>
            <a:fillRef idx="1">
              <a:schemeClr val="accent6"/>
            </a:fillRef>
            <a:effectRef idx="0">
              <a:schemeClr val="accent6"/>
            </a:effectRef>
            <a:fontRef idx="minor">
              <a:schemeClr val="lt1"/>
            </a:fontRef>
          </p:style>
          <p:txBody>
            <a:bodyPr rtlCol="0">
              <a:spAutoFit/>
            </a:bodyPr>
            <a:lstStyle/>
            <a:p>
              <a:pPr algn="ctr"/>
              <a:r>
                <a:rPr lang="af-ZA" sz="1836">
                  <a:latin typeface=""/>
                </a:rPr>
                <a:t>Log</a:t>
              </a:r>
              <a:endParaRPr lang="ru-RU" sz="1836"/>
            </a:p>
          </p:txBody>
        </p:sp>
        <p:sp>
          <p:nvSpPr>
            <p:cNvPr id="19" name="Стрелка вправо 18"/>
            <p:cNvSpPr/>
            <p:nvPr/>
          </p:nvSpPr>
          <p:spPr>
            <a:xfrm>
              <a:off x="875078" y="2631126"/>
              <a:ext cx="8129444" cy="241246"/>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836"/>
            </a:p>
          </p:txBody>
        </p:sp>
        <p:sp>
          <p:nvSpPr>
            <p:cNvPr id="2" name="Oval 1"/>
            <p:cNvSpPr/>
            <p:nvPr/>
          </p:nvSpPr>
          <p:spPr>
            <a:xfrm>
              <a:off x="809718" y="1267659"/>
              <a:ext cx="800552" cy="495047"/>
            </a:xfrm>
            <a:prstGeom prst="ellipse">
              <a:avLst/>
            </a:prstGeom>
            <a:noFill/>
            <a:ln w="571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36" dirty="0"/>
            </a:p>
          </p:txBody>
        </p:sp>
        <p:sp>
          <p:nvSpPr>
            <p:cNvPr id="41" name="Oval 40"/>
            <p:cNvSpPr/>
            <p:nvPr/>
          </p:nvSpPr>
          <p:spPr>
            <a:xfrm>
              <a:off x="6003433" y="1283519"/>
              <a:ext cx="800552" cy="495047"/>
            </a:xfrm>
            <a:prstGeom prst="ellipse">
              <a:avLst/>
            </a:prstGeom>
            <a:noFill/>
            <a:ln w="571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36" dirty="0"/>
            </a:p>
          </p:txBody>
        </p:sp>
        <p:sp>
          <p:nvSpPr>
            <p:cNvPr id="42" name="Oval 41"/>
            <p:cNvSpPr/>
            <p:nvPr/>
          </p:nvSpPr>
          <p:spPr>
            <a:xfrm>
              <a:off x="6776718" y="1348252"/>
              <a:ext cx="621589" cy="414454"/>
            </a:xfrm>
            <a:prstGeom prst="ellipse">
              <a:avLst/>
            </a:prstGeom>
            <a:noFill/>
            <a:ln w="571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36" dirty="0"/>
            </a:p>
          </p:txBody>
        </p:sp>
        <p:sp>
          <p:nvSpPr>
            <p:cNvPr id="43" name="Oval 42"/>
            <p:cNvSpPr/>
            <p:nvPr/>
          </p:nvSpPr>
          <p:spPr>
            <a:xfrm>
              <a:off x="7365295" y="1303698"/>
              <a:ext cx="658516" cy="419739"/>
            </a:xfrm>
            <a:prstGeom prst="ellipse">
              <a:avLst/>
            </a:prstGeom>
            <a:noFill/>
            <a:ln w="571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36" dirty="0"/>
            </a:p>
          </p:txBody>
        </p:sp>
        <p:sp>
          <p:nvSpPr>
            <p:cNvPr id="44" name="Oval 43"/>
            <p:cNvSpPr/>
            <p:nvPr/>
          </p:nvSpPr>
          <p:spPr>
            <a:xfrm>
              <a:off x="8015441" y="1322335"/>
              <a:ext cx="621589" cy="414454"/>
            </a:xfrm>
            <a:prstGeom prst="ellipse">
              <a:avLst/>
            </a:prstGeom>
            <a:noFill/>
            <a:ln w="571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36" dirty="0"/>
            </a:p>
          </p:txBody>
        </p:sp>
      </p:grpSp>
      <p:grpSp>
        <p:nvGrpSpPr>
          <p:cNvPr id="21" name="Group 20"/>
          <p:cNvGrpSpPr/>
          <p:nvPr/>
        </p:nvGrpSpPr>
        <p:grpSpPr>
          <a:xfrm>
            <a:off x="904937" y="5348447"/>
            <a:ext cx="8905592" cy="1130391"/>
            <a:chOff x="172460" y="4559523"/>
            <a:chExt cx="8905592" cy="1130391"/>
          </a:xfrm>
        </p:grpSpPr>
        <p:sp>
          <p:nvSpPr>
            <p:cNvPr id="27" name="TextBox 26"/>
            <p:cNvSpPr txBox="1"/>
            <p:nvPr/>
          </p:nvSpPr>
          <p:spPr>
            <a:xfrm>
              <a:off x="172460" y="4608550"/>
              <a:ext cx="680023" cy="382308"/>
            </a:xfrm>
            <a:prstGeom prst="rect">
              <a:avLst/>
            </a:prstGeom>
          </p:spPr>
          <p:style>
            <a:lnRef idx="1">
              <a:schemeClr val="dk1"/>
            </a:lnRef>
            <a:fillRef idx="2">
              <a:schemeClr val="dk1"/>
            </a:fillRef>
            <a:effectRef idx="1">
              <a:schemeClr val="dk1"/>
            </a:effectRef>
            <a:fontRef idx="minor">
              <a:schemeClr val="dk1"/>
            </a:fontRef>
          </p:style>
          <p:txBody>
            <a:bodyPr rtlCol="0">
              <a:spAutoFit/>
            </a:bodyPr>
            <a:lstStyle/>
            <a:p>
              <a:pPr algn="ctr"/>
              <a:r>
                <a:rPr lang="af-ZA" sz="1836">
                  <a:latin typeface=""/>
                </a:rPr>
                <a:t>Full</a:t>
              </a:r>
            </a:p>
          </p:txBody>
        </p:sp>
        <p:sp>
          <p:nvSpPr>
            <p:cNvPr id="5" name="TextBox 4"/>
            <p:cNvSpPr txBox="1"/>
            <p:nvPr/>
          </p:nvSpPr>
          <p:spPr>
            <a:xfrm>
              <a:off x="809718" y="4559523"/>
              <a:ext cx="859223" cy="382308"/>
            </a:xfrm>
            <a:prstGeom prst="rect">
              <a:avLst/>
            </a:prstGeom>
          </p:spPr>
          <p:txBody>
            <a:bodyPr rtlCol="0">
              <a:spAutoFit/>
            </a:bodyPr>
            <a:lstStyle/>
            <a:p>
              <a:pPr algn="ctr"/>
              <a:r>
                <a:rPr lang="ru-RU" sz="1836">
                  <a:latin typeface=""/>
                </a:rPr>
                <a:t>. . . . .</a:t>
              </a:r>
              <a:endParaRPr lang="ru-RU" sz="1836"/>
            </a:p>
          </p:txBody>
        </p:sp>
        <p:sp>
          <p:nvSpPr>
            <p:cNvPr id="28" name="TextBox 27"/>
            <p:cNvSpPr txBox="1"/>
            <p:nvPr/>
          </p:nvSpPr>
          <p:spPr>
            <a:xfrm>
              <a:off x="1602206" y="4608551"/>
              <a:ext cx="575378" cy="374846"/>
            </a:xfrm>
            <a:prstGeom prst="rect">
              <a:avLst/>
            </a:prstGeom>
          </p:spPr>
          <p:style>
            <a:lnRef idx="2">
              <a:schemeClr val="accent6">
                <a:shade val="50000"/>
              </a:schemeClr>
            </a:lnRef>
            <a:fillRef idx="1">
              <a:schemeClr val="accent6"/>
            </a:fillRef>
            <a:effectRef idx="0">
              <a:schemeClr val="accent6"/>
            </a:effectRef>
            <a:fontRef idx="minor">
              <a:schemeClr val="lt1"/>
            </a:fontRef>
          </p:style>
          <p:txBody>
            <a:bodyPr rtlCol="0">
              <a:spAutoFit/>
            </a:bodyPr>
            <a:lstStyle/>
            <a:p>
              <a:pPr algn="ctr"/>
              <a:r>
                <a:rPr lang="af-ZA" sz="1836">
                  <a:latin typeface=""/>
                </a:rPr>
                <a:t>Log</a:t>
              </a:r>
              <a:endParaRPr lang="ru-RU" sz="1836"/>
            </a:p>
          </p:txBody>
        </p:sp>
        <p:sp>
          <p:nvSpPr>
            <p:cNvPr id="29" name="TextBox 28"/>
            <p:cNvSpPr txBox="1"/>
            <p:nvPr/>
          </p:nvSpPr>
          <p:spPr>
            <a:xfrm>
              <a:off x="2250964" y="4608551"/>
              <a:ext cx="575378" cy="374846"/>
            </a:xfrm>
            <a:prstGeom prst="rect">
              <a:avLst/>
            </a:prstGeom>
          </p:spPr>
          <p:style>
            <a:lnRef idx="2">
              <a:schemeClr val="accent6">
                <a:shade val="50000"/>
              </a:schemeClr>
            </a:lnRef>
            <a:fillRef idx="1">
              <a:schemeClr val="accent6"/>
            </a:fillRef>
            <a:effectRef idx="0">
              <a:schemeClr val="accent6"/>
            </a:effectRef>
            <a:fontRef idx="minor">
              <a:schemeClr val="lt1"/>
            </a:fontRef>
          </p:style>
          <p:txBody>
            <a:bodyPr rtlCol="0">
              <a:spAutoFit/>
            </a:bodyPr>
            <a:lstStyle/>
            <a:p>
              <a:pPr algn="ctr"/>
              <a:r>
                <a:rPr lang="af-ZA" sz="1836">
                  <a:latin typeface=""/>
                </a:rPr>
                <a:t>Log</a:t>
              </a:r>
              <a:endParaRPr lang="ru-RU" sz="1836"/>
            </a:p>
          </p:txBody>
        </p:sp>
        <p:sp>
          <p:nvSpPr>
            <p:cNvPr id="30" name="TextBox 29"/>
            <p:cNvSpPr txBox="1"/>
            <p:nvPr/>
          </p:nvSpPr>
          <p:spPr>
            <a:xfrm>
              <a:off x="2891552" y="4608551"/>
              <a:ext cx="575378" cy="374846"/>
            </a:xfrm>
            <a:prstGeom prst="rect">
              <a:avLst/>
            </a:prstGeom>
          </p:spPr>
          <p:style>
            <a:lnRef idx="2">
              <a:schemeClr val="accent6">
                <a:shade val="50000"/>
              </a:schemeClr>
            </a:lnRef>
            <a:fillRef idx="1">
              <a:schemeClr val="accent6"/>
            </a:fillRef>
            <a:effectRef idx="0">
              <a:schemeClr val="accent6"/>
            </a:effectRef>
            <a:fontRef idx="minor">
              <a:schemeClr val="lt1"/>
            </a:fontRef>
          </p:style>
          <p:txBody>
            <a:bodyPr rtlCol="0">
              <a:spAutoFit/>
            </a:bodyPr>
            <a:lstStyle/>
            <a:p>
              <a:pPr algn="ctr"/>
              <a:r>
                <a:rPr lang="af-ZA" sz="1836" dirty="0">
                  <a:latin typeface=""/>
                </a:rPr>
                <a:t>Log</a:t>
              </a:r>
              <a:endParaRPr lang="ru-RU" sz="1836" dirty="0"/>
            </a:p>
          </p:txBody>
        </p:sp>
        <p:sp>
          <p:nvSpPr>
            <p:cNvPr id="31" name="TextBox 30"/>
            <p:cNvSpPr txBox="1"/>
            <p:nvPr/>
          </p:nvSpPr>
          <p:spPr>
            <a:xfrm>
              <a:off x="3532140" y="4608551"/>
              <a:ext cx="575378" cy="374846"/>
            </a:xfrm>
            <a:prstGeom prst="rect">
              <a:avLst/>
            </a:prstGeom>
          </p:spPr>
          <p:style>
            <a:lnRef idx="2">
              <a:schemeClr val="accent6">
                <a:shade val="50000"/>
              </a:schemeClr>
            </a:lnRef>
            <a:fillRef idx="1">
              <a:schemeClr val="accent6"/>
            </a:fillRef>
            <a:effectRef idx="0">
              <a:schemeClr val="accent6"/>
            </a:effectRef>
            <a:fontRef idx="minor">
              <a:schemeClr val="lt1"/>
            </a:fontRef>
          </p:style>
          <p:txBody>
            <a:bodyPr rtlCol="0">
              <a:spAutoFit/>
            </a:bodyPr>
            <a:lstStyle/>
            <a:p>
              <a:pPr algn="ctr"/>
              <a:r>
                <a:rPr lang="af-ZA" sz="1836">
                  <a:latin typeface=""/>
                </a:rPr>
                <a:t>Log</a:t>
              </a:r>
              <a:endParaRPr lang="ru-RU" sz="1836"/>
            </a:p>
          </p:txBody>
        </p:sp>
        <p:sp>
          <p:nvSpPr>
            <p:cNvPr id="32" name="TextBox 31"/>
            <p:cNvSpPr txBox="1"/>
            <p:nvPr/>
          </p:nvSpPr>
          <p:spPr>
            <a:xfrm>
              <a:off x="4172728" y="4608551"/>
              <a:ext cx="575378" cy="374846"/>
            </a:xfrm>
            <a:prstGeom prst="rect">
              <a:avLst/>
            </a:prstGeom>
          </p:spPr>
          <p:style>
            <a:lnRef idx="2">
              <a:schemeClr val="accent6">
                <a:shade val="50000"/>
              </a:schemeClr>
            </a:lnRef>
            <a:fillRef idx="1">
              <a:schemeClr val="accent6"/>
            </a:fillRef>
            <a:effectRef idx="0">
              <a:schemeClr val="accent6"/>
            </a:effectRef>
            <a:fontRef idx="minor">
              <a:schemeClr val="lt1"/>
            </a:fontRef>
          </p:style>
          <p:txBody>
            <a:bodyPr rtlCol="0">
              <a:spAutoFit/>
            </a:bodyPr>
            <a:lstStyle/>
            <a:p>
              <a:pPr algn="ctr"/>
              <a:r>
                <a:rPr lang="af-ZA" sz="1836">
                  <a:latin typeface=""/>
                </a:rPr>
                <a:t>Log</a:t>
              </a:r>
              <a:endParaRPr lang="ru-RU" sz="1836"/>
            </a:p>
          </p:txBody>
        </p:sp>
        <p:sp>
          <p:nvSpPr>
            <p:cNvPr id="33" name="TextBox 32"/>
            <p:cNvSpPr txBox="1"/>
            <p:nvPr/>
          </p:nvSpPr>
          <p:spPr>
            <a:xfrm>
              <a:off x="4813316" y="4608551"/>
              <a:ext cx="575378" cy="374846"/>
            </a:xfrm>
            <a:prstGeom prst="rect">
              <a:avLst/>
            </a:prstGeom>
          </p:spPr>
          <p:style>
            <a:lnRef idx="2">
              <a:schemeClr val="accent6">
                <a:shade val="50000"/>
              </a:schemeClr>
            </a:lnRef>
            <a:fillRef idx="1">
              <a:schemeClr val="accent6"/>
            </a:fillRef>
            <a:effectRef idx="0">
              <a:schemeClr val="accent6"/>
            </a:effectRef>
            <a:fontRef idx="minor">
              <a:schemeClr val="lt1"/>
            </a:fontRef>
          </p:style>
          <p:txBody>
            <a:bodyPr rtlCol="0">
              <a:spAutoFit/>
            </a:bodyPr>
            <a:lstStyle/>
            <a:p>
              <a:pPr algn="ctr"/>
              <a:r>
                <a:rPr lang="af-ZA" sz="1836">
                  <a:latin typeface=""/>
                </a:rPr>
                <a:t>Log</a:t>
              </a:r>
              <a:endParaRPr lang="ru-RU" sz="1836"/>
            </a:p>
          </p:txBody>
        </p:sp>
        <p:sp>
          <p:nvSpPr>
            <p:cNvPr id="34" name="TextBox 33"/>
            <p:cNvSpPr txBox="1"/>
            <p:nvPr/>
          </p:nvSpPr>
          <p:spPr>
            <a:xfrm>
              <a:off x="5453904" y="4608551"/>
              <a:ext cx="575378" cy="374846"/>
            </a:xfrm>
            <a:prstGeom prst="rect">
              <a:avLst/>
            </a:prstGeom>
          </p:spPr>
          <p:style>
            <a:lnRef idx="2">
              <a:schemeClr val="accent6">
                <a:shade val="50000"/>
              </a:schemeClr>
            </a:lnRef>
            <a:fillRef idx="1">
              <a:schemeClr val="accent6"/>
            </a:fillRef>
            <a:effectRef idx="0">
              <a:schemeClr val="accent6"/>
            </a:effectRef>
            <a:fontRef idx="minor">
              <a:schemeClr val="lt1"/>
            </a:fontRef>
          </p:style>
          <p:txBody>
            <a:bodyPr rtlCol="0">
              <a:spAutoFit/>
            </a:bodyPr>
            <a:lstStyle/>
            <a:p>
              <a:pPr algn="ctr"/>
              <a:r>
                <a:rPr lang="af-ZA" sz="1836">
                  <a:latin typeface=""/>
                </a:rPr>
                <a:t>Log</a:t>
              </a:r>
              <a:endParaRPr lang="ru-RU" sz="1836"/>
            </a:p>
          </p:txBody>
        </p:sp>
        <p:sp>
          <p:nvSpPr>
            <p:cNvPr id="35" name="TextBox 34"/>
            <p:cNvSpPr txBox="1"/>
            <p:nvPr/>
          </p:nvSpPr>
          <p:spPr>
            <a:xfrm>
              <a:off x="6094492" y="4608551"/>
              <a:ext cx="575378" cy="374846"/>
            </a:xfrm>
            <a:prstGeom prst="rect">
              <a:avLst/>
            </a:prstGeom>
          </p:spPr>
          <p:style>
            <a:lnRef idx="2">
              <a:schemeClr val="accent6">
                <a:shade val="50000"/>
              </a:schemeClr>
            </a:lnRef>
            <a:fillRef idx="1">
              <a:schemeClr val="accent6"/>
            </a:fillRef>
            <a:effectRef idx="0">
              <a:schemeClr val="accent6"/>
            </a:effectRef>
            <a:fontRef idx="minor">
              <a:schemeClr val="lt1"/>
            </a:fontRef>
          </p:style>
          <p:txBody>
            <a:bodyPr rtlCol="0">
              <a:spAutoFit/>
            </a:bodyPr>
            <a:lstStyle/>
            <a:p>
              <a:pPr algn="ctr"/>
              <a:r>
                <a:rPr lang="af-ZA" sz="1836">
                  <a:latin typeface=""/>
                </a:rPr>
                <a:t>Log</a:t>
              </a:r>
              <a:endParaRPr lang="ru-RU" sz="1836"/>
            </a:p>
          </p:txBody>
        </p:sp>
        <p:sp>
          <p:nvSpPr>
            <p:cNvPr id="36" name="Стрелка вправо 35"/>
            <p:cNvSpPr/>
            <p:nvPr/>
          </p:nvSpPr>
          <p:spPr>
            <a:xfrm>
              <a:off x="948608" y="5352127"/>
              <a:ext cx="8129444" cy="241246"/>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836"/>
            </a:p>
          </p:txBody>
        </p:sp>
        <p:sp>
          <p:nvSpPr>
            <p:cNvPr id="37" name="Пятно 1 36"/>
            <p:cNvSpPr/>
            <p:nvPr/>
          </p:nvSpPr>
          <p:spPr>
            <a:xfrm>
              <a:off x="8164701" y="5255584"/>
              <a:ext cx="278486" cy="434330"/>
            </a:xfrm>
            <a:prstGeom prst="irregularSeal1">
              <a:avLst/>
            </a:prstGeom>
            <a:solidFill>
              <a:schemeClr val="tx1"/>
            </a:solidFill>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algn="ctr"/>
              <a:endParaRPr lang="ru-RU" sz="1836"/>
            </a:p>
          </p:txBody>
        </p:sp>
        <p:sp>
          <p:nvSpPr>
            <p:cNvPr id="45" name="TextBox 44"/>
            <p:cNvSpPr txBox="1"/>
            <p:nvPr/>
          </p:nvSpPr>
          <p:spPr>
            <a:xfrm>
              <a:off x="6735080" y="4609356"/>
              <a:ext cx="575378" cy="374846"/>
            </a:xfrm>
            <a:prstGeom prst="rect">
              <a:avLst/>
            </a:prstGeom>
          </p:spPr>
          <p:style>
            <a:lnRef idx="2">
              <a:schemeClr val="accent6">
                <a:shade val="50000"/>
              </a:schemeClr>
            </a:lnRef>
            <a:fillRef idx="1">
              <a:schemeClr val="accent6"/>
            </a:fillRef>
            <a:effectRef idx="0">
              <a:schemeClr val="accent6"/>
            </a:effectRef>
            <a:fontRef idx="minor">
              <a:schemeClr val="lt1"/>
            </a:fontRef>
          </p:style>
          <p:txBody>
            <a:bodyPr rtlCol="0">
              <a:spAutoFit/>
            </a:bodyPr>
            <a:lstStyle/>
            <a:p>
              <a:pPr algn="ctr"/>
              <a:r>
                <a:rPr lang="af-ZA" sz="1836" dirty="0">
                  <a:latin typeface=""/>
                </a:rPr>
                <a:t>Log</a:t>
              </a:r>
              <a:endParaRPr lang="ru-RU" sz="1836" dirty="0"/>
            </a:p>
          </p:txBody>
        </p:sp>
        <p:sp>
          <p:nvSpPr>
            <p:cNvPr id="46" name="TextBox 45"/>
            <p:cNvSpPr txBox="1"/>
            <p:nvPr/>
          </p:nvSpPr>
          <p:spPr>
            <a:xfrm>
              <a:off x="7375668" y="4609356"/>
              <a:ext cx="575378" cy="374846"/>
            </a:xfrm>
            <a:prstGeom prst="rect">
              <a:avLst/>
            </a:prstGeom>
          </p:spPr>
          <p:style>
            <a:lnRef idx="2">
              <a:schemeClr val="accent6">
                <a:shade val="50000"/>
              </a:schemeClr>
            </a:lnRef>
            <a:fillRef idx="1">
              <a:schemeClr val="accent6"/>
            </a:fillRef>
            <a:effectRef idx="0">
              <a:schemeClr val="accent6"/>
            </a:effectRef>
            <a:fontRef idx="minor">
              <a:schemeClr val="lt1"/>
            </a:fontRef>
          </p:style>
          <p:txBody>
            <a:bodyPr rtlCol="0">
              <a:spAutoFit/>
            </a:bodyPr>
            <a:lstStyle/>
            <a:p>
              <a:pPr algn="ctr"/>
              <a:r>
                <a:rPr lang="af-ZA" sz="1836">
                  <a:latin typeface=""/>
                </a:rPr>
                <a:t>Log</a:t>
              </a:r>
              <a:endParaRPr lang="ru-RU" sz="1836"/>
            </a:p>
          </p:txBody>
        </p:sp>
        <p:sp>
          <p:nvSpPr>
            <p:cNvPr id="47" name="TextBox 46"/>
            <p:cNvSpPr txBox="1"/>
            <p:nvPr/>
          </p:nvSpPr>
          <p:spPr>
            <a:xfrm>
              <a:off x="8016256" y="4609356"/>
              <a:ext cx="575378" cy="374846"/>
            </a:xfrm>
            <a:prstGeom prst="rect">
              <a:avLst/>
            </a:prstGeom>
          </p:spPr>
          <p:style>
            <a:lnRef idx="2">
              <a:schemeClr val="accent6">
                <a:shade val="50000"/>
              </a:schemeClr>
            </a:lnRef>
            <a:fillRef idx="1">
              <a:schemeClr val="accent6"/>
            </a:fillRef>
            <a:effectRef idx="0">
              <a:schemeClr val="accent6"/>
            </a:effectRef>
            <a:fontRef idx="minor">
              <a:schemeClr val="lt1"/>
            </a:fontRef>
          </p:style>
          <p:txBody>
            <a:bodyPr rtlCol="0">
              <a:spAutoFit/>
            </a:bodyPr>
            <a:lstStyle/>
            <a:p>
              <a:pPr algn="ctr"/>
              <a:r>
                <a:rPr lang="af-ZA" sz="1836">
                  <a:latin typeface=""/>
                </a:rPr>
                <a:t>Log</a:t>
              </a:r>
              <a:endParaRPr lang="ru-RU" sz="1836"/>
            </a:p>
          </p:txBody>
        </p:sp>
        <p:sp>
          <p:nvSpPr>
            <p:cNvPr id="48" name="Oval 47"/>
            <p:cNvSpPr/>
            <p:nvPr/>
          </p:nvSpPr>
          <p:spPr>
            <a:xfrm>
              <a:off x="7292530" y="4608550"/>
              <a:ext cx="658516" cy="419739"/>
            </a:xfrm>
            <a:prstGeom prst="ellipse">
              <a:avLst/>
            </a:prstGeom>
            <a:noFill/>
            <a:ln w="571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36" dirty="0"/>
            </a:p>
          </p:txBody>
        </p:sp>
        <p:sp>
          <p:nvSpPr>
            <p:cNvPr id="49" name="Oval 48"/>
            <p:cNvSpPr/>
            <p:nvPr/>
          </p:nvSpPr>
          <p:spPr>
            <a:xfrm>
              <a:off x="7963113" y="4595406"/>
              <a:ext cx="658516" cy="419739"/>
            </a:xfrm>
            <a:prstGeom prst="ellipse">
              <a:avLst/>
            </a:prstGeom>
            <a:noFill/>
            <a:ln w="571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36" dirty="0"/>
            </a:p>
          </p:txBody>
        </p:sp>
      </p:grpSp>
      <p:sp>
        <p:nvSpPr>
          <p:cNvPr id="20" name="Пятно 1 19"/>
          <p:cNvSpPr/>
          <p:nvPr/>
        </p:nvSpPr>
        <p:spPr>
          <a:xfrm>
            <a:off x="8354265" y="3725862"/>
            <a:ext cx="287456" cy="524620"/>
          </a:xfrm>
          <a:prstGeom prst="irregularSeal1">
            <a:avLst/>
          </a:prstGeom>
          <a:solidFill>
            <a:schemeClr val="tx1"/>
          </a:solidFill>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algn="ctr"/>
            <a:endParaRPr lang="ru-RU" sz="1836"/>
          </a:p>
        </p:txBody>
      </p:sp>
      <p:sp>
        <p:nvSpPr>
          <p:cNvPr id="50" name="TextBox 49"/>
          <p:cNvSpPr txBox="1"/>
          <p:nvPr/>
        </p:nvSpPr>
        <p:spPr>
          <a:xfrm>
            <a:off x="1" y="6642289"/>
            <a:ext cx="3806190" cy="352236"/>
          </a:xfrm>
          <a:prstGeom prst="rect">
            <a:avLst/>
          </a:prstGeom>
          <a:noFill/>
        </p:spPr>
        <p:txBody>
          <a:bodyPr wrap="square" lIns="365760" tIns="146304" rIns="182880" bIns="146304" rtlCol="0" anchor="ctr" anchorCtr="0">
            <a:noAutofit/>
          </a:bodyPr>
          <a:lstStyle/>
          <a:p>
            <a:pPr>
              <a:lnSpc>
                <a:spcPct val="90000"/>
              </a:lnSpc>
              <a:spcAft>
                <a:spcPts val="600"/>
              </a:spcAft>
            </a:pPr>
            <a:r>
              <a:rPr lang="en-US" sz="1400" dirty="0">
                <a:solidFill>
                  <a:schemeClr val="bg1"/>
                </a:solidFill>
                <a:latin typeface="Segoe UI Semibold" panose="020B0702040204020203" pitchFamily="34" charset="0"/>
                <a:ea typeface="Segoe UI Black" panose="020B0A02040204020203" pitchFamily="34" charset="0"/>
                <a:cs typeface="Segoe UI Semibold" panose="020B0702040204020203" pitchFamily="34" charset="0"/>
              </a:rPr>
              <a:t>Hybrid solutions</a:t>
            </a:r>
          </a:p>
        </p:txBody>
      </p:sp>
    </p:spTree>
    <p:extLst>
      <p:ext uri="{BB962C8B-B14F-4D97-AF65-F5344CB8AC3E}">
        <p14:creationId xmlns:p14="http://schemas.microsoft.com/office/powerpoint/2010/main" val="2917264801"/>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0">
                                            <p:bg/>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build="p" animBg="1"/>
    </p:bldLst>
  </p:timing>
</p:sld>
</file>

<file path=ppt/slides/slide21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4" name="Title 1"/>
          <p:cNvSpPr txBox="1">
            <a:spLocks/>
          </p:cNvSpPr>
          <p:nvPr/>
        </p:nvSpPr>
        <p:spPr>
          <a:xfrm>
            <a:off x="339187" y="263896"/>
            <a:ext cx="11887200" cy="946413"/>
          </a:xfrm>
          <a:prstGeom prst="rect">
            <a:avLst/>
          </a:prstGeom>
        </p:spPr>
        <p:txBody>
          <a:bodyPr/>
          <a:lstStyle>
            <a:lvl1pPr algn="l" defTabSz="931863" rtl="0" fontAlgn="base">
              <a:lnSpc>
                <a:spcPct val="90000"/>
              </a:lnSpc>
              <a:spcBef>
                <a:spcPct val="0"/>
              </a:spcBef>
              <a:spcAft>
                <a:spcPct val="0"/>
              </a:spcAft>
              <a:defRPr lang="en-US" sz="5400" kern="1200" spc="-102" dirty="0">
                <a:ln w="3175">
                  <a:noFill/>
                </a:ln>
                <a:solidFill>
                  <a:schemeClr val="tx1"/>
                </a:solidFill>
                <a:latin typeface="+mj-lt"/>
                <a:ea typeface="ＭＳ Ｐゴシック" charset="0"/>
                <a:cs typeface="Segoe UI" pitchFamily="34" charset="0"/>
              </a:defRPr>
            </a:lvl1pPr>
            <a:lvl2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2pPr>
            <a:lvl3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3pPr>
            <a:lvl4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4pPr>
            <a:lvl5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5pPr>
            <a:lvl6pPr marL="4572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6pPr>
            <a:lvl7pPr marL="9144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7pPr>
            <a:lvl8pPr marL="13716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8pPr>
            <a:lvl9pPr marL="18288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9pPr>
          </a:lstStyle>
          <a:p>
            <a:r>
              <a:rPr lang="en-US" sz="4000" dirty="0"/>
              <a:t>Summary: enhanced backup</a:t>
            </a:r>
          </a:p>
        </p:txBody>
      </p:sp>
      <p:sp>
        <p:nvSpPr>
          <p:cNvPr id="11" name="Freeform 15"/>
          <p:cNvSpPr>
            <a:spLocks/>
          </p:cNvSpPr>
          <p:nvPr/>
        </p:nvSpPr>
        <p:spPr bwMode="auto">
          <a:xfrm>
            <a:off x="10644608" y="1031612"/>
            <a:ext cx="1620075" cy="666778"/>
          </a:xfrm>
          <a:custGeom>
            <a:avLst/>
            <a:gdLst>
              <a:gd name="T0" fmla="*/ 349 w 391"/>
              <a:gd name="T1" fmla="*/ 75 h 159"/>
              <a:gd name="T2" fmla="*/ 342 w 391"/>
              <a:gd name="T3" fmla="*/ 76 h 159"/>
              <a:gd name="T4" fmla="*/ 263 w 391"/>
              <a:gd name="T5" fmla="*/ 0 h 159"/>
              <a:gd name="T6" fmla="*/ 187 w 391"/>
              <a:gd name="T7" fmla="*/ 59 h 159"/>
              <a:gd name="T8" fmla="*/ 145 w 391"/>
              <a:gd name="T9" fmla="*/ 42 h 159"/>
              <a:gd name="T10" fmla="*/ 87 w 391"/>
              <a:gd name="T11" fmla="*/ 94 h 159"/>
              <a:gd name="T12" fmla="*/ 59 w 391"/>
              <a:gd name="T13" fmla="*/ 107 h 159"/>
              <a:gd name="T14" fmla="*/ 32 w 391"/>
              <a:gd name="T15" fmla="*/ 94 h 159"/>
              <a:gd name="T16" fmla="*/ 0 w 391"/>
              <a:gd name="T17" fmla="*/ 126 h 159"/>
              <a:gd name="T18" fmla="*/ 32 w 391"/>
              <a:gd name="T19" fmla="*/ 159 h 159"/>
              <a:gd name="T20" fmla="*/ 41 w 391"/>
              <a:gd name="T21" fmla="*/ 159 h 159"/>
              <a:gd name="T22" fmla="*/ 148 w 391"/>
              <a:gd name="T23" fmla="*/ 159 h 159"/>
              <a:gd name="T24" fmla="*/ 208 w 391"/>
              <a:gd name="T25" fmla="*/ 159 h 159"/>
              <a:gd name="T26" fmla="*/ 352 w 391"/>
              <a:gd name="T27" fmla="*/ 159 h 159"/>
              <a:gd name="T28" fmla="*/ 352 w 391"/>
              <a:gd name="T29" fmla="*/ 159 h 159"/>
              <a:gd name="T30" fmla="*/ 391 w 391"/>
              <a:gd name="T31" fmla="*/ 117 h 159"/>
              <a:gd name="T32" fmla="*/ 349 w 391"/>
              <a:gd name="T33" fmla="*/ 75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91" h="159">
                <a:moveTo>
                  <a:pt x="349" y="75"/>
                </a:moveTo>
                <a:cubicBezTo>
                  <a:pt x="347" y="75"/>
                  <a:pt x="345" y="75"/>
                  <a:pt x="342" y="76"/>
                </a:cubicBezTo>
                <a:cubicBezTo>
                  <a:pt x="340" y="34"/>
                  <a:pt x="306" y="0"/>
                  <a:pt x="263" y="0"/>
                </a:cubicBezTo>
                <a:cubicBezTo>
                  <a:pt x="227" y="0"/>
                  <a:pt x="196" y="25"/>
                  <a:pt x="187" y="59"/>
                </a:cubicBezTo>
                <a:cubicBezTo>
                  <a:pt x="176" y="48"/>
                  <a:pt x="161" y="42"/>
                  <a:pt x="145" y="42"/>
                </a:cubicBezTo>
                <a:cubicBezTo>
                  <a:pt x="115" y="42"/>
                  <a:pt x="90" y="65"/>
                  <a:pt x="87" y="94"/>
                </a:cubicBezTo>
                <a:cubicBezTo>
                  <a:pt x="76" y="96"/>
                  <a:pt x="66" y="101"/>
                  <a:pt x="59" y="107"/>
                </a:cubicBezTo>
                <a:cubicBezTo>
                  <a:pt x="53" y="99"/>
                  <a:pt x="43" y="94"/>
                  <a:pt x="32" y="94"/>
                </a:cubicBezTo>
                <a:cubicBezTo>
                  <a:pt x="14" y="94"/>
                  <a:pt x="0" y="108"/>
                  <a:pt x="0" y="126"/>
                </a:cubicBezTo>
                <a:cubicBezTo>
                  <a:pt x="0" y="144"/>
                  <a:pt x="14" y="159"/>
                  <a:pt x="32" y="159"/>
                </a:cubicBezTo>
                <a:cubicBezTo>
                  <a:pt x="41" y="159"/>
                  <a:pt x="41" y="159"/>
                  <a:pt x="41" y="159"/>
                </a:cubicBezTo>
                <a:cubicBezTo>
                  <a:pt x="148" y="159"/>
                  <a:pt x="148" y="159"/>
                  <a:pt x="148" y="159"/>
                </a:cubicBezTo>
                <a:cubicBezTo>
                  <a:pt x="208" y="159"/>
                  <a:pt x="208" y="159"/>
                  <a:pt x="208" y="159"/>
                </a:cubicBezTo>
                <a:cubicBezTo>
                  <a:pt x="352" y="159"/>
                  <a:pt x="352" y="159"/>
                  <a:pt x="352" y="159"/>
                </a:cubicBezTo>
                <a:cubicBezTo>
                  <a:pt x="352" y="159"/>
                  <a:pt x="352" y="159"/>
                  <a:pt x="352" y="159"/>
                </a:cubicBezTo>
                <a:cubicBezTo>
                  <a:pt x="374" y="158"/>
                  <a:pt x="391" y="139"/>
                  <a:pt x="391" y="117"/>
                </a:cubicBezTo>
                <a:cubicBezTo>
                  <a:pt x="391" y="94"/>
                  <a:pt x="372" y="75"/>
                  <a:pt x="349" y="75"/>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2" name="Freeform 23"/>
          <p:cNvSpPr>
            <a:spLocks/>
          </p:cNvSpPr>
          <p:nvPr/>
        </p:nvSpPr>
        <p:spPr bwMode="auto">
          <a:xfrm>
            <a:off x="8355905" y="235500"/>
            <a:ext cx="1263656" cy="681796"/>
          </a:xfrm>
          <a:custGeom>
            <a:avLst/>
            <a:gdLst>
              <a:gd name="T0" fmla="*/ 210 w 242"/>
              <a:gd name="T1" fmla="*/ 64 h 129"/>
              <a:gd name="T2" fmla="*/ 209 w 242"/>
              <a:gd name="T3" fmla="*/ 64 h 129"/>
              <a:gd name="T4" fmla="*/ 144 w 242"/>
              <a:gd name="T5" fmla="*/ 0 h 129"/>
              <a:gd name="T6" fmla="*/ 80 w 242"/>
              <a:gd name="T7" fmla="*/ 56 h 129"/>
              <a:gd name="T8" fmla="*/ 45 w 242"/>
              <a:gd name="T9" fmla="*/ 39 h 129"/>
              <a:gd name="T10" fmla="*/ 0 w 242"/>
              <a:gd name="T11" fmla="*/ 84 h 129"/>
              <a:gd name="T12" fmla="*/ 45 w 242"/>
              <a:gd name="T13" fmla="*/ 129 h 129"/>
              <a:gd name="T14" fmla="*/ 210 w 242"/>
              <a:gd name="T15" fmla="*/ 129 h 129"/>
              <a:gd name="T16" fmla="*/ 242 w 242"/>
              <a:gd name="T17" fmla="*/ 96 h 129"/>
              <a:gd name="T18" fmla="*/ 210 w 242"/>
              <a:gd name="T19" fmla="*/ 64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2" h="129">
                <a:moveTo>
                  <a:pt x="210" y="64"/>
                </a:moveTo>
                <a:cubicBezTo>
                  <a:pt x="210" y="64"/>
                  <a:pt x="209" y="64"/>
                  <a:pt x="209" y="64"/>
                </a:cubicBezTo>
                <a:cubicBezTo>
                  <a:pt x="209" y="28"/>
                  <a:pt x="180" y="0"/>
                  <a:pt x="144" y="0"/>
                </a:cubicBezTo>
                <a:cubicBezTo>
                  <a:pt x="111" y="0"/>
                  <a:pt x="84" y="24"/>
                  <a:pt x="80" y="56"/>
                </a:cubicBezTo>
                <a:cubicBezTo>
                  <a:pt x="72" y="46"/>
                  <a:pt x="59" y="39"/>
                  <a:pt x="45" y="39"/>
                </a:cubicBezTo>
                <a:cubicBezTo>
                  <a:pt x="20" y="39"/>
                  <a:pt x="0" y="59"/>
                  <a:pt x="0" y="84"/>
                </a:cubicBezTo>
                <a:cubicBezTo>
                  <a:pt x="0" y="109"/>
                  <a:pt x="20" y="129"/>
                  <a:pt x="45" y="129"/>
                </a:cubicBezTo>
                <a:cubicBezTo>
                  <a:pt x="210" y="129"/>
                  <a:pt x="210" y="129"/>
                  <a:pt x="210" y="129"/>
                </a:cubicBezTo>
                <a:cubicBezTo>
                  <a:pt x="228" y="129"/>
                  <a:pt x="242" y="114"/>
                  <a:pt x="242" y="96"/>
                </a:cubicBezTo>
                <a:cubicBezTo>
                  <a:pt x="242" y="78"/>
                  <a:pt x="228" y="64"/>
                  <a:pt x="21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3" name="Freeform 19"/>
          <p:cNvSpPr>
            <a:spLocks/>
          </p:cNvSpPr>
          <p:nvPr/>
        </p:nvSpPr>
        <p:spPr bwMode="auto">
          <a:xfrm>
            <a:off x="8639449" y="3220660"/>
            <a:ext cx="2962992" cy="1689919"/>
          </a:xfrm>
          <a:custGeom>
            <a:avLst/>
            <a:gdLst>
              <a:gd name="T0" fmla="*/ 187 w 224"/>
              <a:gd name="T1" fmla="*/ 53 h 126"/>
              <a:gd name="T2" fmla="*/ 183 w 224"/>
              <a:gd name="T3" fmla="*/ 53 h 126"/>
              <a:gd name="T4" fmla="*/ 187 w 224"/>
              <a:gd name="T5" fmla="*/ 37 h 126"/>
              <a:gd name="T6" fmla="*/ 150 w 224"/>
              <a:gd name="T7" fmla="*/ 0 h 126"/>
              <a:gd name="T8" fmla="*/ 114 w 224"/>
              <a:gd name="T9" fmla="*/ 32 h 126"/>
              <a:gd name="T10" fmla="*/ 86 w 224"/>
              <a:gd name="T11" fmla="*/ 20 h 126"/>
              <a:gd name="T12" fmla="*/ 49 w 224"/>
              <a:gd name="T13" fmla="*/ 55 h 126"/>
              <a:gd name="T14" fmla="*/ 37 w 224"/>
              <a:gd name="T15" fmla="*/ 53 h 126"/>
              <a:gd name="T16" fmla="*/ 0 w 224"/>
              <a:gd name="T17" fmla="*/ 90 h 126"/>
              <a:gd name="T18" fmla="*/ 37 w 224"/>
              <a:gd name="T19" fmla="*/ 126 h 126"/>
              <a:gd name="T20" fmla="*/ 187 w 224"/>
              <a:gd name="T21" fmla="*/ 126 h 126"/>
              <a:gd name="T22" fmla="*/ 224 w 224"/>
              <a:gd name="T23" fmla="*/ 90 h 126"/>
              <a:gd name="T24" fmla="*/ 187 w 224"/>
              <a:gd name="T25" fmla="*/ 53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24" h="126">
                <a:moveTo>
                  <a:pt x="187" y="53"/>
                </a:moveTo>
                <a:cubicBezTo>
                  <a:pt x="186" y="53"/>
                  <a:pt x="184" y="53"/>
                  <a:pt x="183" y="53"/>
                </a:cubicBezTo>
                <a:cubicBezTo>
                  <a:pt x="185" y="48"/>
                  <a:pt x="187" y="42"/>
                  <a:pt x="187" y="37"/>
                </a:cubicBezTo>
                <a:cubicBezTo>
                  <a:pt x="187" y="16"/>
                  <a:pt x="170" y="0"/>
                  <a:pt x="150" y="0"/>
                </a:cubicBezTo>
                <a:cubicBezTo>
                  <a:pt x="131" y="0"/>
                  <a:pt x="116" y="14"/>
                  <a:pt x="114" y="32"/>
                </a:cubicBezTo>
                <a:cubicBezTo>
                  <a:pt x="107" y="25"/>
                  <a:pt x="97" y="20"/>
                  <a:pt x="86" y="20"/>
                </a:cubicBezTo>
                <a:cubicBezTo>
                  <a:pt x="67" y="20"/>
                  <a:pt x="50" y="36"/>
                  <a:pt x="49" y="55"/>
                </a:cubicBezTo>
                <a:cubicBezTo>
                  <a:pt x="45" y="54"/>
                  <a:pt x="41" y="53"/>
                  <a:pt x="37" y="53"/>
                </a:cubicBezTo>
                <a:cubicBezTo>
                  <a:pt x="16" y="53"/>
                  <a:pt x="0" y="69"/>
                  <a:pt x="0" y="90"/>
                </a:cubicBezTo>
                <a:cubicBezTo>
                  <a:pt x="0" y="110"/>
                  <a:pt x="16" y="126"/>
                  <a:pt x="37" y="126"/>
                </a:cubicBezTo>
                <a:cubicBezTo>
                  <a:pt x="187" y="126"/>
                  <a:pt x="187" y="126"/>
                  <a:pt x="187" y="126"/>
                </a:cubicBezTo>
                <a:cubicBezTo>
                  <a:pt x="207" y="126"/>
                  <a:pt x="224" y="110"/>
                  <a:pt x="224" y="90"/>
                </a:cubicBezTo>
                <a:cubicBezTo>
                  <a:pt x="224" y="69"/>
                  <a:pt x="207" y="53"/>
                  <a:pt x="187" y="53"/>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9" name="Freeform 23"/>
          <p:cNvSpPr>
            <a:spLocks/>
          </p:cNvSpPr>
          <p:nvPr/>
        </p:nvSpPr>
        <p:spPr bwMode="auto">
          <a:xfrm>
            <a:off x="10365262" y="5291080"/>
            <a:ext cx="1755098" cy="946950"/>
          </a:xfrm>
          <a:custGeom>
            <a:avLst/>
            <a:gdLst>
              <a:gd name="T0" fmla="*/ 210 w 242"/>
              <a:gd name="T1" fmla="*/ 64 h 129"/>
              <a:gd name="T2" fmla="*/ 209 w 242"/>
              <a:gd name="T3" fmla="*/ 64 h 129"/>
              <a:gd name="T4" fmla="*/ 144 w 242"/>
              <a:gd name="T5" fmla="*/ 0 h 129"/>
              <a:gd name="T6" fmla="*/ 80 w 242"/>
              <a:gd name="T7" fmla="*/ 56 h 129"/>
              <a:gd name="T8" fmla="*/ 45 w 242"/>
              <a:gd name="T9" fmla="*/ 39 h 129"/>
              <a:gd name="T10" fmla="*/ 0 w 242"/>
              <a:gd name="T11" fmla="*/ 84 h 129"/>
              <a:gd name="T12" fmla="*/ 45 w 242"/>
              <a:gd name="T13" fmla="*/ 129 h 129"/>
              <a:gd name="T14" fmla="*/ 210 w 242"/>
              <a:gd name="T15" fmla="*/ 129 h 129"/>
              <a:gd name="T16" fmla="*/ 242 w 242"/>
              <a:gd name="T17" fmla="*/ 96 h 129"/>
              <a:gd name="T18" fmla="*/ 210 w 242"/>
              <a:gd name="T19" fmla="*/ 64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2" h="129">
                <a:moveTo>
                  <a:pt x="210" y="64"/>
                </a:moveTo>
                <a:cubicBezTo>
                  <a:pt x="210" y="64"/>
                  <a:pt x="209" y="64"/>
                  <a:pt x="209" y="64"/>
                </a:cubicBezTo>
                <a:cubicBezTo>
                  <a:pt x="209" y="28"/>
                  <a:pt x="180" y="0"/>
                  <a:pt x="144" y="0"/>
                </a:cubicBezTo>
                <a:cubicBezTo>
                  <a:pt x="111" y="0"/>
                  <a:pt x="84" y="24"/>
                  <a:pt x="80" y="56"/>
                </a:cubicBezTo>
                <a:cubicBezTo>
                  <a:pt x="72" y="46"/>
                  <a:pt x="59" y="39"/>
                  <a:pt x="45" y="39"/>
                </a:cubicBezTo>
                <a:cubicBezTo>
                  <a:pt x="20" y="39"/>
                  <a:pt x="0" y="59"/>
                  <a:pt x="0" y="84"/>
                </a:cubicBezTo>
                <a:cubicBezTo>
                  <a:pt x="0" y="109"/>
                  <a:pt x="20" y="129"/>
                  <a:pt x="45" y="129"/>
                </a:cubicBezTo>
                <a:cubicBezTo>
                  <a:pt x="210" y="129"/>
                  <a:pt x="210" y="129"/>
                  <a:pt x="210" y="129"/>
                </a:cubicBezTo>
                <a:cubicBezTo>
                  <a:pt x="228" y="129"/>
                  <a:pt x="242" y="114"/>
                  <a:pt x="242" y="96"/>
                </a:cubicBezTo>
                <a:cubicBezTo>
                  <a:pt x="242" y="78"/>
                  <a:pt x="228" y="64"/>
                  <a:pt x="21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nvGrpSpPr>
          <p:cNvPr id="14" name="Group 13"/>
          <p:cNvGrpSpPr/>
          <p:nvPr/>
        </p:nvGrpSpPr>
        <p:grpSpPr>
          <a:xfrm>
            <a:off x="1271860" y="2538422"/>
            <a:ext cx="2674174" cy="1685199"/>
            <a:chOff x="4627375" y="1549644"/>
            <a:chExt cx="2674174" cy="1685199"/>
          </a:xfrm>
        </p:grpSpPr>
        <p:sp>
          <p:nvSpPr>
            <p:cNvPr id="15" name="Freeform 15"/>
            <p:cNvSpPr>
              <a:spLocks/>
            </p:cNvSpPr>
            <p:nvPr/>
          </p:nvSpPr>
          <p:spPr bwMode="auto">
            <a:xfrm>
              <a:off x="6066613" y="1549644"/>
              <a:ext cx="1234936" cy="508266"/>
            </a:xfrm>
            <a:custGeom>
              <a:avLst/>
              <a:gdLst>
                <a:gd name="T0" fmla="*/ 349 w 391"/>
                <a:gd name="T1" fmla="*/ 75 h 159"/>
                <a:gd name="T2" fmla="*/ 342 w 391"/>
                <a:gd name="T3" fmla="*/ 76 h 159"/>
                <a:gd name="T4" fmla="*/ 263 w 391"/>
                <a:gd name="T5" fmla="*/ 0 h 159"/>
                <a:gd name="T6" fmla="*/ 187 w 391"/>
                <a:gd name="T7" fmla="*/ 59 h 159"/>
                <a:gd name="T8" fmla="*/ 145 w 391"/>
                <a:gd name="T9" fmla="*/ 42 h 159"/>
                <a:gd name="T10" fmla="*/ 87 w 391"/>
                <a:gd name="T11" fmla="*/ 94 h 159"/>
                <a:gd name="T12" fmla="*/ 59 w 391"/>
                <a:gd name="T13" fmla="*/ 107 h 159"/>
                <a:gd name="T14" fmla="*/ 32 w 391"/>
                <a:gd name="T15" fmla="*/ 94 h 159"/>
                <a:gd name="T16" fmla="*/ 0 w 391"/>
                <a:gd name="T17" fmla="*/ 126 h 159"/>
                <a:gd name="T18" fmla="*/ 32 w 391"/>
                <a:gd name="T19" fmla="*/ 159 h 159"/>
                <a:gd name="T20" fmla="*/ 41 w 391"/>
                <a:gd name="T21" fmla="*/ 159 h 159"/>
                <a:gd name="T22" fmla="*/ 148 w 391"/>
                <a:gd name="T23" fmla="*/ 159 h 159"/>
                <a:gd name="T24" fmla="*/ 208 w 391"/>
                <a:gd name="T25" fmla="*/ 159 h 159"/>
                <a:gd name="T26" fmla="*/ 352 w 391"/>
                <a:gd name="T27" fmla="*/ 159 h 159"/>
                <a:gd name="T28" fmla="*/ 352 w 391"/>
                <a:gd name="T29" fmla="*/ 159 h 159"/>
                <a:gd name="T30" fmla="*/ 391 w 391"/>
                <a:gd name="T31" fmla="*/ 117 h 159"/>
                <a:gd name="T32" fmla="*/ 349 w 391"/>
                <a:gd name="T33" fmla="*/ 75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91" h="159">
                  <a:moveTo>
                    <a:pt x="349" y="75"/>
                  </a:moveTo>
                  <a:cubicBezTo>
                    <a:pt x="347" y="75"/>
                    <a:pt x="345" y="75"/>
                    <a:pt x="342" y="76"/>
                  </a:cubicBezTo>
                  <a:cubicBezTo>
                    <a:pt x="340" y="34"/>
                    <a:pt x="306" y="0"/>
                    <a:pt x="263" y="0"/>
                  </a:cubicBezTo>
                  <a:cubicBezTo>
                    <a:pt x="227" y="0"/>
                    <a:pt x="196" y="25"/>
                    <a:pt x="187" y="59"/>
                  </a:cubicBezTo>
                  <a:cubicBezTo>
                    <a:pt x="176" y="48"/>
                    <a:pt x="161" y="42"/>
                    <a:pt x="145" y="42"/>
                  </a:cubicBezTo>
                  <a:cubicBezTo>
                    <a:pt x="115" y="42"/>
                    <a:pt x="90" y="65"/>
                    <a:pt x="87" y="94"/>
                  </a:cubicBezTo>
                  <a:cubicBezTo>
                    <a:pt x="76" y="96"/>
                    <a:pt x="66" y="101"/>
                    <a:pt x="59" y="107"/>
                  </a:cubicBezTo>
                  <a:cubicBezTo>
                    <a:pt x="53" y="99"/>
                    <a:pt x="43" y="94"/>
                    <a:pt x="32" y="94"/>
                  </a:cubicBezTo>
                  <a:cubicBezTo>
                    <a:pt x="14" y="94"/>
                    <a:pt x="0" y="108"/>
                    <a:pt x="0" y="126"/>
                  </a:cubicBezTo>
                  <a:cubicBezTo>
                    <a:pt x="0" y="144"/>
                    <a:pt x="14" y="159"/>
                    <a:pt x="32" y="159"/>
                  </a:cubicBezTo>
                  <a:cubicBezTo>
                    <a:pt x="41" y="159"/>
                    <a:pt x="41" y="159"/>
                    <a:pt x="41" y="159"/>
                  </a:cubicBezTo>
                  <a:cubicBezTo>
                    <a:pt x="148" y="159"/>
                    <a:pt x="148" y="159"/>
                    <a:pt x="148" y="159"/>
                  </a:cubicBezTo>
                  <a:cubicBezTo>
                    <a:pt x="208" y="159"/>
                    <a:pt x="208" y="159"/>
                    <a:pt x="208" y="159"/>
                  </a:cubicBezTo>
                  <a:cubicBezTo>
                    <a:pt x="352" y="159"/>
                    <a:pt x="352" y="159"/>
                    <a:pt x="352" y="159"/>
                  </a:cubicBezTo>
                  <a:cubicBezTo>
                    <a:pt x="352" y="159"/>
                    <a:pt x="352" y="159"/>
                    <a:pt x="352" y="159"/>
                  </a:cubicBezTo>
                  <a:cubicBezTo>
                    <a:pt x="374" y="158"/>
                    <a:pt x="391" y="139"/>
                    <a:pt x="391" y="117"/>
                  </a:cubicBezTo>
                  <a:cubicBezTo>
                    <a:pt x="391" y="94"/>
                    <a:pt x="372" y="75"/>
                    <a:pt x="349" y="75"/>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6" name="Freeform 23"/>
            <p:cNvSpPr>
              <a:spLocks/>
            </p:cNvSpPr>
            <p:nvPr/>
          </p:nvSpPr>
          <p:spPr bwMode="auto">
            <a:xfrm>
              <a:off x="4923995" y="1719198"/>
              <a:ext cx="422999" cy="228226"/>
            </a:xfrm>
            <a:custGeom>
              <a:avLst/>
              <a:gdLst>
                <a:gd name="T0" fmla="*/ 210 w 242"/>
                <a:gd name="T1" fmla="*/ 64 h 129"/>
                <a:gd name="T2" fmla="*/ 209 w 242"/>
                <a:gd name="T3" fmla="*/ 64 h 129"/>
                <a:gd name="T4" fmla="*/ 144 w 242"/>
                <a:gd name="T5" fmla="*/ 0 h 129"/>
                <a:gd name="T6" fmla="*/ 80 w 242"/>
                <a:gd name="T7" fmla="*/ 56 h 129"/>
                <a:gd name="T8" fmla="*/ 45 w 242"/>
                <a:gd name="T9" fmla="*/ 39 h 129"/>
                <a:gd name="T10" fmla="*/ 0 w 242"/>
                <a:gd name="T11" fmla="*/ 84 h 129"/>
                <a:gd name="T12" fmla="*/ 45 w 242"/>
                <a:gd name="T13" fmla="*/ 129 h 129"/>
                <a:gd name="T14" fmla="*/ 210 w 242"/>
                <a:gd name="T15" fmla="*/ 129 h 129"/>
                <a:gd name="T16" fmla="*/ 242 w 242"/>
                <a:gd name="T17" fmla="*/ 96 h 129"/>
                <a:gd name="T18" fmla="*/ 210 w 242"/>
                <a:gd name="T19" fmla="*/ 64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2" h="129">
                  <a:moveTo>
                    <a:pt x="210" y="64"/>
                  </a:moveTo>
                  <a:cubicBezTo>
                    <a:pt x="210" y="64"/>
                    <a:pt x="209" y="64"/>
                    <a:pt x="209" y="64"/>
                  </a:cubicBezTo>
                  <a:cubicBezTo>
                    <a:pt x="209" y="28"/>
                    <a:pt x="180" y="0"/>
                    <a:pt x="144" y="0"/>
                  </a:cubicBezTo>
                  <a:cubicBezTo>
                    <a:pt x="111" y="0"/>
                    <a:pt x="84" y="24"/>
                    <a:pt x="80" y="56"/>
                  </a:cubicBezTo>
                  <a:cubicBezTo>
                    <a:pt x="72" y="46"/>
                    <a:pt x="59" y="39"/>
                    <a:pt x="45" y="39"/>
                  </a:cubicBezTo>
                  <a:cubicBezTo>
                    <a:pt x="20" y="39"/>
                    <a:pt x="0" y="59"/>
                    <a:pt x="0" y="84"/>
                  </a:cubicBezTo>
                  <a:cubicBezTo>
                    <a:pt x="0" y="109"/>
                    <a:pt x="20" y="129"/>
                    <a:pt x="45" y="129"/>
                  </a:cubicBezTo>
                  <a:cubicBezTo>
                    <a:pt x="210" y="129"/>
                    <a:pt x="210" y="129"/>
                    <a:pt x="210" y="129"/>
                  </a:cubicBezTo>
                  <a:cubicBezTo>
                    <a:pt x="228" y="129"/>
                    <a:pt x="242" y="114"/>
                    <a:pt x="242" y="96"/>
                  </a:cubicBezTo>
                  <a:cubicBezTo>
                    <a:pt x="242" y="78"/>
                    <a:pt x="228" y="64"/>
                    <a:pt x="21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nvGrpSpPr>
            <p:cNvPr id="17" name="Group 16"/>
            <p:cNvGrpSpPr/>
            <p:nvPr/>
          </p:nvGrpSpPr>
          <p:grpSpPr>
            <a:xfrm>
              <a:off x="4627375" y="1709648"/>
              <a:ext cx="2674174" cy="1525195"/>
              <a:chOff x="4627375" y="1709648"/>
              <a:chExt cx="2674174" cy="1525195"/>
            </a:xfrm>
          </p:grpSpPr>
          <p:sp>
            <p:nvSpPr>
              <p:cNvPr id="18" name="Freeform 19"/>
              <p:cNvSpPr>
                <a:spLocks/>
              </p:cNvSpPr>
              <p:nvPr/>
            </p:nvSpPr>
            <p:spPr bwMode="auto">
              <a:xfrm>
                <a:off x="4627375" y="1709648"/>
                <a:ext cx="2674174" cy="1525195"/>
              </a:xfrm>
              <a:custGeom>
                <a:avLst/>
                <a:gdLst>
                  <a:gd name="T0" fmla="*/ 187 w 224"/>
                  <a:gd name="T1" fmla="*/ 53 h 126"/>
                  <a:gd name="T2" fmla="*/ 183 w 224"/>
                  <a:gd name="T3" fmla="*/ 53 h 126"/>
                  <a:gd name="T4" fmla="*/ 187 w 224"/>
                  <a:gd name="T5" fmla="*/ 37 h 126"/>
                  <a:gd name="T6" fmla="*/ 150 w 224"/>
                  <a:gd name="T7" fmla="*/ 0 h 126"/>
                  <a:gd name="T8" fmla="*/ 114 w 224"/>
                  <a:gd name="T9" fmla="*/ 32 h 126"/>
                  <a:gd name="T10" fmla="*/ 86 w 224"/>
                  <a:gd name="T11" fmla="*/ 20 h 126"/>
                  <a:gd name="T12" fmla="*/ 49 w 224"/>
                  <a:gd name="T13" fmla="*/ 55 h 126"/>
                  <a:gd name="T14" fmla="*/ 37 w 224"/>
                  <a:gd name="T15" fmla="*/ 53 h 126"/>
                  <a:gd name="T16" fmla="*/ 0 w 224"/>
                  <a:gd name="T17" fmla="*/ 90 h 126"/>
                  <a:gd name="T18" fmla="*/ 37 w 224"/>
                  <a:gd name="T19" fmla="*/ 126 h 126"/>
                  <a:gd name="T20" fmla="*/ 187 w 224"/>
                  <a:gd name="T21" fmla="*/ 126 h 126"/>
                  <a:gd name="T22" fmla="*/ 224 w 224"/>
                  <a:gd name="T23" fmla="*/ 90 h 126"/>
                  <a:gd name="T24" fmla="*/ 187 w 224"/>
                  <a:gd name="T25" fmla="*/ 53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24" h="126">
                    <a:moveTo>
                      <a:pt x="187" y="53"/>
                    </a:moveTo>
                    <a:cubicBezTo>
                      <a:pt x="186" y="53"/>
                      <a:pt x="184" y="53"/>
                      <a:pt x="183" y="53"/>
                    </a:cubicBezTo>
                    <a:cubicBezTo>
                      <a:pt x="185" y="48"/>
                      <a:pt x="187" y="42"/>
                      <a:pt x="187" y="37"/>
                    </a:cubicBezTo>
                    <a:cubicBezTo>
                      <a:pt x="187" y="16"/>
                      <a:pt x="170" y="0"/>
                      <a:pt x="150" y="0"/>
                    </a:cubicBezTo>
                    <a:cubicBezTo>
                      <a:pt x="131" y="0"/>
                      <a:pt x="116" y="14"/>
                      <a:pt x="114" y="32"/>
                    </a:cubicBezTo>
                    <a:cubicBezTo>
                      <a:pt x="107" y="25"/>
                      <a:pt x="97" y="20"/>
                      <a:pt x="86" y="20"/>
                    </a:cubicBezTo>
                    <a:cubicBezTo>
                      <a:pt x="67" y="20"/>
                      <a:pt x="50" y="36"/>
                      <a:pt x="49" y="55"/>
                    </a:cubicBezTo>
                    <a:cubicBezTo>
                      <a:pt x="45" y="54"/>
                      <a:pt x="41" y="53"/>
                      <a:pt x="37" y="53"/>
                    </a:cubicBezTo>
                    <a:cubicBezTo>
                      <a:pt x="16" y="53"/>
                      <a:pt x="0" y="69"/>
                      <a:pt x="0" y="90"/>
                    </a:cubicBezTo>
                    <a:cubicBezTo>
                      <a:pt x="0" y="110"/>
                      <a:pt x="16" y="126"/>
                      <a:pt x="37" y="126"/>
                    </a:cubicBezTo>
                    <a:cubicBezTo>
                      <a:pt x="187" y="126"/>
                      <a:pt x="187" y="126"/>
                      <a:pt x="187" y="126"/>
                    </a:cubicBezTo>
                    <a:cubicBezTo>
                      <a:pt x="207" y="126"/>
                      <a:pt x="224" y="110"/>
                      <a:pt x="224" y="90"/>
                    </a:cubicBezTo>
                    <a:cubicBezTo>
                      <a:pt x="224" y="69"/>
                      <a:pt x="207" y="53"/>
                      <a:pt x="187" y="53"/>
                    </a:cubicBez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19" name="Right Arrow 18"/>
              <p:cNvSpPr/>
              <p:nvPr/>
            </p:nvSpPr>
            <p:spPr bwMode="auto">
              <a:xfrm rot="16200000">
                <a:off x="5557392" y="2437320"/>
                <a:ext cx="814139" cy="403265"/>
              </a:xfrm>
              <a:prstGeom prst="rightArrow">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indent="-342900" algn="ctr" defTabSz="932472" fontAlgn="base">
                  <a:lnSpc>
                    <a:spcPct val="90000"/>
                  </a:lnSpc>
                  <a:spcBef>
                    <a:spcPct val="0"/>
                  </a:spcBef>
                  <a:spcAft>
                    <a:spcPct val="0"/>
                  </a:spcAft>
                  <a:buFont typeface="Wingdings 3" panose="05040102010807070707" pitchFamily="18" charset="2"/>
                  <a:buChar char="Æ"/>
                </a:pPr>
                <a:endParaRPr lang="en-US" sz="2000" b="1" dirty="0">
                  <a:solidFill>
                    <a:schemeClr val="bg1"/>
                  </a:solidFill>
                  <a:latin typeface="+mj-lt"/>
                  <a:ea typeface="Segoe UI" pitchFamily="34" charset="0"/>
                  <a:cs typeface="Segoe UI" pitchFamily="34" charset="0"/>
                </a:endParaRPr>
              </a:p>
            </p:txBody>
          </p:sp>
        </p:grpSp>
      </p:grpSp>
      <p:sp>
        <p:nvSpPr>
          <p:cNvPr id="20" name="Rectangle 19"/>
          <p:cNvSpPr/>
          <p:nvPr/>
        </p:nvSpPr>
        <p:spPr bwMode="auto">
          <a:xfrm>
            <a:off x="5081488" y="1513688"/>
            <a:ext cx="5563120" cy="4724342"/>
          </a:xfrm>
          <a:prstGeom prst="rect">
            <a:avLst/>
          </a:prstGeom>
          <a:no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45706" rIns="0" bIns="45706" numCol="1" spcCol="0" rtlCol="0" fromWordArt="0" anchor="t" anchorCtr="0" forceAA="0" compatLnSpc="1">
            <a:prstTxWarp prst="textNoShape">
              <a:avLst/>
            </a:prstTxWarp>
            <a:spAutoFit/>
          </a:bodyPr>
          <a:lstStyle/>
          <a:p>
            <a:pPr defTabSz="931776">
              <a:spcBef>
                <a:spcPts val="1198"/>
              </a:spcBef>
            </a:pPr>
            <a:r>
              <a:rPr lang="en-US" sz="2800" dirty="0">
                <a:ln>
                  <a:solidFill>
                    <a:srgbClr val="FFFFFF">
                      <a:alpha val="0"/>
                    </a:srgbClr>
                  </a:solidFill>
                </a:ln>
                <a:solidFill>
                  <a:srgbClr val="0072C6"/>
                </a:solidFill>
                <a:latin typeface="Segoe UI Semilight" panose="020B0402040204020203" pitchFamily="34" charset="0"/>
                <a:ea typeface="Segoe UI" pitchFamily="34" charset="0"/>
                <a:cs typeface="Segoe UI Semilight" panose="020B0402040204020203" pitchFamily="34" charset="0"/>
              </a:rPr>
              <a:t>Capability</a:t>
            </a:r>
          </a:p>
          <a:p>
            <a:pPr defTabSz="931776">
              <a:spcBef>
                <a:spcPts val="1198"/>
              </a:spcBef>
            </a:pPr>
            <a:r>
              <a:rPr lang="en-US" sz="2000" dirty="0">
                <a:ln>
                  <a:solidFill>
                    <a:srgbClr val="FFFFFF">
                      <a:alpha val="0"/>
                    </a:srgbClr>
                  </a:solidFill>
                </a:ln>
                <a:solidFill>
                  <a:srgbClr val="44546A"/>
                </a:solidFill>
                <a:ea typeface="Segoe UI" pitchFamily="34" charset="0"/>
                <a:cs typeface="Segoe UI" panose="020B0502040204020203" pitchFamily="34" charset="0"/>
              </a:rPr>
              <a:t>Major backup enhancements in SQL Server 2016</a:t>
            </a:r>
          </a:p>
          <a:p>
            <a:pPr marL="342900" indent="-342900" defTabSz="931776">
              <a:spcBef>
                <a:spcPts val="1198"/>
              </a:spcBef>
              <a:buFont typeface="Arial" panose="020B0604020202020204" pitchFamily="34" charset="0"/>
              <a:buChar char="•"/>
            </a:pPr>
            <a:r>
              <a:rPr lang="en-US" sz="2000" dirty="0">
                <a:ln>
                  <a:solidFill>
                    <a:srgbClr val="FFFFFF">
                      <a:alpha val="0"/>
                    </a:srgbClr>
                  </a:solidFill>
                </a:ln>
                <a:solidFill>
                  <a:srgbClr val="44546A"/>
                </a:solidFill>
                <a:ea typeface="Segoe UI" pitchFamily="34" charset="0"/>
                <a:cs typeface="Segoe UI" panose="020B0502040204020203" pitchFamily="34" charset="0"/>
              </a:rPr>
              <a:t>Backup to Azure block blob</a:t>
            </a:r>
          </a:p>
          <a:p>
            <a:pPr marL="342900" indent="-342900" defTabSz="931776">
              <a:spcBef>
                <a:spcPts val="1198"/>
              </a:spcBef>
              <a:buFont typeface="Arial" panose="020B0604020202020204" pitchFamily="34" charset="0"/>
              <a:buChar char="•"/>
            </a:pPr>
            <a:r>
              <a:rPr lang="en-US" sz="2000" dirty="0">
                <a:ln>
                  <a:solidFill>
                    <a:srgbClr val="FFFFFF">
                      <a:alpha val="0"/>
                    </a:srgbClr>
                  </a:solidFill>
                </a:ln>
                <a:solidFill>
                  <a:srgbClr val="44546A"/>
                </a:solidFill>
                <a:ea typeface="Segoe UI" pitchFamily="34" charset="0"/>
                <a:cs typeface="Segoe UI" panose="020B0502040204020203" pitchFamily="34" charset="0"/>
              </a:rPr>
              <a:t>Backup to Azure with file snapshots</a:t>
            </a:r>
          </a:p>
          <a:p>
            <a:pPr marL="342900" indent="-342900" defTabSz="931776">
              <a:spcBef>
                <a:spcPts val="1198"/>
              </a:spcBef>
              <a:buFont typeface="Arial" panose="020B0604020202020204" pitchFamily="34" charset="0"/>
              <a:buChar char="•"/>
            </a:pPr>
            <a:r>
              <a:rPr lang="en-US" sz="2000" dirty="0">
                <a:ln>
                  <a:solidFill>
                    <a:srgbClr val="FFFFFF">
                      <a:alpha val="0"/>
                    </a:srgbClr>
                  </a:solidFill>
                </a:ln>
                <a:solidFill>
                  <a:srgbClr val="44546A"/>
                </a:solidFill>
                <a:ea typeface="Segoe UI" pitchFamily="34" charset="0"/>
                <a:cs typeface="Segoe UI" panose="020B0502040204020203" pitchFamily="34" charset="0"/>
              </a:rPr>
              <a:t>Managed backup</a:t>
            </a:r>
          </a:p>
          <a:p>
            <a:pPr defTabSz="931776">
              <a:spcBef>
                <a:spcPts val="1198"/>
              </a:spcBef>
            </a:pPr>
            <a:r>
              <a:rPr lang="en-US" sz="2800" dirty="0">
                <a:ln>
                  <a:solidFill>
                    <a:srgbClr val="FFFFFF">
                      <a:alpha val="0"/>
                    </a:srgbClr>
                  </a:solidFill>
                </a:ln>
                <a:solidFill>
                  <a:srgbClr val="0072C6"/>
                </a:solidFill>
                <a:latin typeface="Segoe UI Semilight" panose="020B0402040204020203" pitchFamily="34" charset="0"/>
                <a:ea typeface="Segoe UI" pitchFamily="34" charset="0"/>
                <a:cs typeface="Segoe UI Semilight" panose="020B0402040204020203" pitchFamily="34" charset="0"/>
              </a:rPr>
              <a:t>Benefits</a:t>
            </a:r>
          </a:p>
          <a:p>
            <a:pPr marL="403070" indent="-349116" defTabSz="931776">
              <a:spcAft>
                <a:spcPts val="600"/>
              </a:spcAft>
              <a:buClr>
                <a:srgbClr val="0072C6"/>
              </a:buClr>
              <a:buFont typeface="Wingdings 3" panose="05040102010807070707" pitchFamily="18" charset="2"/>
              <a:buChar char="Æ"/>
            </a:pPr>
            <a:r>
              <a:rPr lang="en-US" sz="2000" dirty="0">
                <a:ln>
                  <a:solidFill>
                    <a:srgbClr val="FFFFFF">
                      <a:alpha val="0"/>
                    </a:srgbClr>
                  </a:solidFill>
                </a:ln>
                <a:solidFill>
                  <a:srgbClr val="44546A"/>
                </a:solidFill>
                <a:ea typeface="Segoe UI" pitchFamily="34" charset="0"/>
                <a:cs typeface="Segoe UI" panose="020B0502040204020203" pitchFamily="34" charset="0"/>
              </a:rPr>
              <a:t>Cost savings on storage</a:t>
            </a:r>
          </a:p>
          <a:p>
            <a:pPr marL="403070" indent="-349116" defTabSz="931776">
              <a:spcAft>
                <a:spcPts val="600"/>
              </a:spcAft>
              <a:buClr>
                <a:srgbClr val="0072C6"/>
              </a:buClr>
              <a:buFont typeface="Wingdings 3" panose="05040102010807070707" pitchFamily="18" charset="2"/>
              <a:buChar char="Æ"/>
            </a:pPr>
            <a:r>
              <a:rPr lang="en-US" sz="2000" dirty="0">
                <a:ln>
                  <a:solidFill>
                    <a:srgbClr val="FFFFFF">
                      <a:alpha val="0"/>
                    </a:srgbClr>
                  </a:solidFill>
                </a:ln>
                <a:solidFill>
                  <a:srgbClr val="44546A"/>
                </a:solidFill>
                <a:ea typeface="Segoe UI" pitchFamily="34" charset="0"/>
                <a:cs typeface="Segoe UI" panose="020B0502040204020203" pitchFamily="34" charset="0"/>
              </a:rPr>
              <a:t>More granular control</a:t>
            </a:r>
          </a:p>
          <a:p>
            <a:pPr marL="403070" indent="-349116" defTabSz="931776">
              <a:spcAft>
                <a:spcPts val="600"/>
              </a:spcAft>
              <a:buClr>
                <a:srgbClr val="0072C6"/>
              </a:buClr>
              <a:buFont typeface="Wingdings 3" panose="05040102010807070707" pitchFamily="18" charset="2"/>
              <a:buChar char="Æ"/>
            </a:pPr>
            <a:r>
              <a:rPr lang="en-US" sz="2000" dirty="0">
                <a:ln>
                  <a:solidFill>
                    <a:srgbClr val="FFFFFF">
                      <a:alpha val="0"/>
                    </a:srgbClr>
                  </a:solidFill>
                </a:ln>
                <a:solidFill>
                  <a:srgbClr val="44546A"/>
                </a:solidFill>
                <a:ea typeface="Segoe UI" pitchFamily="34" charset="0"/>
                <a:cs typeface="Segoe UI" panose="020B0502040204020203" pitchFamily="34" charset="0"/>
              </a:rPr>
              <a:t>Simple and significant recovery process</a:t>
            </a:r>
          </a:p>
          <a:p>
            <a:pPr marL="403070" indent="-349116" defTabSz="931776">
              <a:spcAft>
                <a:spcPts val="600"/>
              </a:spcAft>
              <a:buClr>
                <a:srgbClr val="0072C6"/>
              </a:buClr>
              <a:buFont typeface="Wingdings 3" panose="05040102010807070707" pitchFamily="18" charset="2"/>
              <a:buChar char="Æ"/>
            </a:pPr>
            <a:r>
              <a:rPr lang="en-US" sz="2000" dirty="0">
                <a:ln>
                  <a:solidFill>
                    <a:srgbClr val="FFFFFF">
                      <a:alpha val="0"/>
                    </a:srgbClr>
                  </a:solidFill>
                </a:ln>
                <a:solidFill>
                  <a:srgbClr val="44546A"/>
                </a:solidFill>
                <a:ea typeface="Segoe UI" pitchFamily="34" charset="0"/>
                <a:cs typeface="Segoe UI" panose="020B0502040204020203" pitchFamily="34" charset="0"/>
              </a:rPr>
              <a:t>Minimize use of SQL Server resources to accomplish backup </a:t>
            </a:r>
          </a:p>
        </p:txBody>
      </p:sp>
      <p:sp>
        <p:nvSpPr>
          <p:cNvPr id="21" name="TextBox 20"/>
          <p:cNvSpPr txBox="1"/>
          <p:nvPr/>
        </p:nvSpPr>
        <p:spPr>
          <a:xfrm>
            <a:off x="1" y="6642289"/>
            <a:ext cx="3806190" cy="352236"/>
          </a:xfrm>
          <a:prstGeom prst="rect">
            <a:avLst/>
          </a:prstGeom>
          <a:noFill/>
        </p:spPr>
        <p:txBody>
          <a:bodyPr wrap="square" lIns="365760" tIns="146304" rIns="182880" bIns="146304" rtlCol="0" anchor="ctr" anchorCtr="0">
            <a:noAutofit/>
          </a:bodyPr>
          <a:lstStyle/>
          <a:p>
            <a:pPr>
              <a:lnSpc>
                <a:spcPct val="90000"/>
              </a:lnSpc>
              <a:spcAft>
                <a:spcPts val="600"/>
              </a:spcAft>
            </a:pPr>
            <a:r>
              <a:rPr lang="en-US" sz="1400" dirty="0">
                <a:solidFill>
                  <a:schemeClr val="bg1"/>
                </a:solidFill>
                <a:latin typeface="Segoe UI Semibold" panose="020B0702040204020203" pitchFamily="34" charset="0"/>
                <a:ea typeface="Segoe UI Black" panose="020B0A02040204020203" pitchFamily="34" charset="0"/>
                <a:cs typeface="Segoe UI Semibold" panose="020B0702040204020203" pitchFamily="34" charset="0"/>
              </a:rPr>
              <a:t>Hybrid solutions</a:t>
            </a:r>
          </a:p>
        </p:txBody>
      </p:sp>
    </p:spTree>
    <p:extLst>
      <p:ext uri="{BB962C8B-B14F-4D97-AF65-F5344CB8AC3E}">
        <p14:creationId xmlns:p14="http://schemas.microsoft.com/office/powerpoint/2010/main" val="1672736670"/>
      </p:ext>
    </p:extLst>
  </p:cSld>
  <p:clrMapOvr>
    <a:masterClrMapping/>
  </p:clrMapOvr>
  <p:transition>
    <p:fade/>
  </p:transition>
</p:sld>
</file>

<file path=ppt/slides/slide21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aphicFrame>
        <p:nvGraphicFramePr>
          <p:cNvPr id="91" name="Table 90"/>
          <p:cNvGraphicFramePr>
            <a:graphicFrameLocks noGrp="1"/>
          </p:cNvGraphicFramePr>
          <p:nvPr>
            <p:extLst/>
          </p:nvPr>
        </p:nvGraphicFramePr>
        <p:xfrm>
          <a:off x="880" y="1535431"/>
          <a:ext cx="12435594" cy="5547019"/>
        </p:xfrm>
        <a:graphic>
          <a:graphicData uri="http://schemas.openxmlformats.org/drawingml/2006/table">
            <a:tbl>
              <a:tblPr firstRow="1" bandRow="1">
                <a:tableStyleId>{5C22544A-7EE6-4342-B048-85BDC9FD1C3A}</a:tableStyleId>
              </a:tblPr>
              <a:tblGrid>
                <a:gridCol w="4145198">
                  <a:extLst>
                    <a:ext uri="{9D8B030D-6E8A-4147-A177-3AD203B41FA5}">
                      <a16:colId xmlns:a16="http://schemas.microsoft.com/office/drawing/2014/main" val="20000"/>
                    </a:ext>
                  </a:extLst>
                </a:gridCol>
                <a:gridCol w="4145198">
                  <a:extLst>
                    <a:ext uri="{9D8B030D-6E8A-4147-A177-3AD203B41FA5}">
                      <a16:colId xmlns:a16="http://schemas.microsoft.com/office/drawing/2014/main" val="20001"/>
                    </a:ext>
                  </a:extLst>
                </a:gridCol>
                <a:gridCol w="4145198">
                  <a:extLst>
                    <a:ext uri="{9D8B030D-6E8A-4147-A177-3AD203B41FA5}">
                      <a16:colId xmlns:a16="http://schemas.microsoft.com/office/drawing/2014/main" val="20002"/>
                    </a:ext>
                  </a:extLst>
                </a:gridCol>
              </a:tblGrid>
              <a:tr h="611425">
                <a:tc>
                  <a:txBody>
                    <a:bodyPr/>
                    <a:lstStyle/>
                    <a:p>
                      <a:pPr algn="ctr"/>
                      <a:r>
                        <a:rPr lang="en-US" sz="2800" b="0" spc="0" dirty="0">
                          <a:latin typeface="+mj-lt"/>
                        </a:rPr>
                        <a:t>Hybrid solutions</a:t>
                      </a:r>
                    </a:p>
                  </a:txBody>
                  <a:tcPr marL="91427" marR="91427" marT="0" marB="91440" anchor="ctr">
                    <a:solidFill>
                      <a:schemeClr val="accent1"/>
                    </a:solidFill>
                  </a:tcPr>
                </a:tc>
                <a:tc>
                  <a:txBody>
                    <a:bodyPr/>
                    <a:lstStyle/>
                    <a:p>
                      <a:pPr algn="ctr"/>
                      <a:r>
                        <a:rPr lang="en-US" sz="2800" b="0" spc="0" dirty="0">
                          <a:latin typeface="+mj-lt"/>
                        </a:rPr>
                        <a:t>Simplicity</a:t>
                      </a:r>
                    </a:p>
                  </a:txBody>
                  <a:tcPr marL="91427" marR="91427" marT="0" marB="91440" anchor="ctr">
                    <a:solidFill>
                      <a:schemeClr val="accent1"/>
                    </a:solidFill>
                  </a:tcPr>
                </a:tc>
                <a:tc>
                  <a:txBody>
                    <a:bodyPr/>
                    <a:lstStyle/>
                    <a:p>
                      <a:pPr algn="ctr"/>
                      <a:r>
                        <a:rPr lang="en-US" sz="2800" b="0" spc="0" dirty="0">
                          <a:latin typeface="+mj-lt"/>
                        </a:rPr>
                        <a:t>Consistency</a:t>
                      </a:r>
                    </a:p>
                  </a:txBody>
                  <a:tcPr marL="91427" marR="91427" marT="0" marB="91440" anchor="ctr">
                    <a:solidFill>
                      <a:schemeClr val="accent1"/>
                    </a:solidFill>
                  </a:tcPr>
                </a:tc>
                <a:extLst>
                  <a:ext uri="{0D108BD9-81ED-4DB2-BD59-A6C34878D82A}">
                    <a16:rowId xmlns:a16="http://schemas.microsoft.com/office/drawing/2014/main" val="10000"/>
                  </a:ext>
                </a:extLst>
              </a:tr>
              <a:tr h="4935594">
                <a:tc>
                  <a:txBody>
                    <a:bodyPr/>
                    <a:lstStyle/>
                    <a:p>
                      <a:pPr marL="0" marR="0" lvl="0" indent="0" algn="l" defTabSz="932742"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chemeClr val="accent1"/>
                          </a:solidFill>
                          <a:effectLst/>
                          <a:uLnTx/>
                          <a:uFillTx/>
                          <a:latin typeface="+mn-lt"/>
                          <a:ea typeface="+mn-ea"/>
                          <a:cs typeface="+mn-cs"/>
                        </a:rPr>
                        <a:t>Stretch Database</a:t>
                      </a:r>
                    </a:p>
                    <a:p>
                      <a:pPr marL="0" marR="0" lvl="1" indent="0" algn="l" defTabSz="932472" rtl="0" eaLnBrk="1" fontAlgn="auto" latinLnBrk="0" hangingPunct="1">
                        <a:lnSpc>
                          <a:spcPct val="90000"/>
                        </a:lnSpc>
                        <a:spcBef>
                          <a:spcPts val="0"/>
                        </a:spcBef>
                        <a:spcAft>
                          <a:spcPts val="600"/>
                        </a:spcAft>
                        <a:buClr>
                          <a:srgbClr val="C00000"/>
                        </a:buClr>
                        <a:buSzTx/>
                        <a:buFont typeface="Arial" panose="020B0604020202020204" pitchFamily="34" charset="0"/>
                        <a:buNone/>
                        <a:tabLst/>
                        <a:defRPr/>
                      </a:pPr>
                      <a:r>
                        <a:rPr lang="en-US" sz="1400" kern="1200" spc="0" noProof="0" dirty="0">
                          <a:ln w="3175">
                            <a:noFill/>
                          </a:ln>
                          <a:solidFill>
                            <a:srgbClr val="505050"/>
                          </a:solidFill>
                          <a:latin typeface="+mn-lt"/>
                          <a:ea typeface="ＭＳ Ｐゴシック" charset="0"/>
                          <a:cs typeface="Segoe UI" panose="020B0502040204020203" pitchFamily="34" charset="0"/>
                        </a:rPr>
                        <a:t>Stretch operational tables in a secure manner into Azure for cost-effective historic data availability. Works with Always Encrypted and row-level security</a:t>
                      </a:r>
                    </a:p>
                    <a:p>
                      <a:pPr marL="0" marR="0" lvl="0" indent="0" algn="l" defTabSz="932742"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chemeClr val="accent1"/>
                          </a:solidFill>
                          <a:effectLst/>
                          <a:uLnTx/>
                          <a:uFillTx/>
                          <a:latin typeface="+mn-lt"/>
                          <a:ea typeface="+mn-ea"/>
                          <a:cs typeface="+mn-cs"/>
                        </a:rPr>
                        <a:t>Power BI with on-premises data</a:t>
                      </a:r>
                    </a:p>
                    <a:p>
                      <a:pPr marL="0" marR="0" lvl="1" indent="0" algn="l" defTabSz="932472" rtl="0" eaLnBrk="1" fontAlgn="auto" latinLnBrk="0" hangingPunct="1">
                        <a:lnSpc>
                          <a:spcPct val="90000"/>
                        </a:lnSpc>
                        <a:spcBef>
                          <a:spcPts val="0"/>
                        </a:spcBef>
                        <a:spcAft>
                          <a:spcPts val="600"/>
                        </a:spcAft>
                        <a:buClr>
                          <a:srgbClr val="C00000"/>
                        </a:buClr>
                        <a:buSzTx/>
                        <a:buFont typeface="Arial" panose="020B0604020202020204" pitchFamily="34" charset="0"/>
                        <a:buNone/>
                        <a:tabLst/>
                        <a:defRPr/>
                      </a:pPr>
                      <a:r>
                        <a:rPr lang="en-US" sz="1400" kern="1200" spc="0" noProof="0" dirty="0">
                          <a:ln w="3175">
                            <a:noFill/>
                          </a:ln>
                          <a:solidFill>
                            <a:srgbClr val="505050"/>
                          </a:solidFill>
                          <a:latin typeface="+mn-lt"/>
                          <a:ea typeface="ＭＳ Ｐゴシック" charset="0"/>
                          <a:cs typeface="Segoe UI" panose="020B0502040204020203" pitchFamily="34" charset="0"/>
                        </a:rPr>
                        <a:t>New interactive query with Analysis Services. Customer data stays behind your firewall</a:t>
                      </a:r>
                    </a:p>
                    <a:p>
                      <a:pPr marL="0" marR="0" lvl="0" indent="0" algn="l" defTabSz="932742"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chemeClr val="accent1"/>
                          </a:solidFill>
                          <a:effectLst/>
                          <a:uLnTx/>
                          <a:uFillTx/>
                          <a:latin typeface="+mn-lt"/>
                          <a:ea typeface="+mn-ea"/>
                          <a:cs typeface="+mn-cs"/>
                        </a:rPr>
                        <a:t>Enhanced backup to Azure</a:t>
                      </a:r>
                    </a:p>
                    <a:p>
                      <a:pPr marL="0" marR="0" lvl="1" indent="0" algn="l" defTabSz="932472" rtl="0" eaLnBrk="1" fontAlgn="auto" latinLnBrk="0" hangingPunct="1">
                        <a:lnSpc>
                          <a:spcPct val="90000"/>
                        </a:lnSpc>
                        <a:spcBef>
                          <a:spcPts val="0"/>
                        </a:spcBef>
                        <a:spcAft>
                          <a:spcPts val="600"/>
                        </a:spcAft>
                        <a:buClr>
                          <a:srgbClr val="C00000"/>
                        </a:buClr>
                        <a:buSzTx/>
                        <a:buFont typeface="Arial" panose="020B0604020202020204" pitchFamily="34" charset="0"/>
                        <a:buNone/>
                        <a:tabLst/>
                        <a:defRPr/>
                      </a:pPr>
                      <a:r>
                        <a:rPr lang="en-US" sz="1400" kern="1200" spc="0" noProof="0" dirty="0">
                          <a:ln w="3175">
                            <a:noFill/>
                          </a:ln>
                          <a:solidFill>
                            <a:srgbClr val="505050"/>
                          </a:solidFill>
                          <a:latin typeface="+mn-lt"/>
                          <a:ea typeface="ＭＳ Ｐゴシック" charset="0"/>
                          <a:cs typeface="Segoe UI" panose="020B0502040204020203" pitchFamily="34" charset="0"/>
                        </a:rPr>
                        <a:t>Faster restore times</a:t>
                      </a:r>
                      <a:r>
                        <a:rPr lang="en-US" sz="1400" kern="1200" spc="0" baseline="0" noProof="0" dirty="0">
                          <a:ln w="3175">
                            <a:noFill/>
                          </a:ln>
                          <a:solidFill>
                            <a:srgbClr val="505050"/>
                          </a:solidFill>
                          <a:latin typeface="+mn-lt"/>
                          <a:ea typeface="ＭＳ Ｐゴシック" charset="0"/>
                          <a:cs typeface="Segoe UI" panose="020B0502040204020203" pitchFamily="34" charset="0"/>
                        </a:rPr>
                        <a:t> </a:t>
                      </a:r>
                      <a:r>
                        <a:rPr lang="en-US" sz="1400" kern="1200" spc="0" noProof="0" dirty="0">
                          <a:ln w="3175">
                            <a:noFill/>
                          </a:ln>
                          <a:solidFill>
                            <a:srgbClr val="505050"/>
                          </a:solidFill>
                          <a:latin typeface="+mn-lt"/>
                          <a:ea typeface="ＭＳ Ｐゴシック" charset="0"/>
                          <a:cs typeface="Segoe UI" panose="020B0502040204020203" pitchFamily="34" charset="0"/>
                        </a:rPr>
                        <a:t>and 50% reduction in storage. Supports larger DBs with block blobs and custom backup schedule with local staging</a:t>
                      </a:r>
                    </a:p>
                  </a:txBody>
                  <a:tcPr marL="182854" marR="182854" marT="182854" marB="91427">
                    <a:solidFill>
                      <a:schemeClr val="bg1">
                        <a:alpha val="80000"/>
                      </a:schemeClr>
                    </a:solidFill>
                  </a:tcPr>
                </a:tc>
                <a:tc>
                  <a:txBody>
                    <a:bodyPr/>
                    <a:lstStyle/>
                    <a:p>
                      <a:pPr marL="0" algn="l" defTabSz="932472" rtl="0" eaLnBrk="1" latinLnBrk="0" hangingPunct="1">
                        <a:lnSpc>
                          <a:spcPct val="100000"/>
                        </a:lnSpc>
                        <a:spcBef>
                          <a:spcPts val="0"/>
                        </a:spcBef>
                        <a:spcAft>
                          <a:spcPts val="0"/>
                        </a:spcAft>
                      </a:pPr>
                      <a:r>
                        <a:rPr lang="en-US" sz="1800" b="0" kern="1200" spc="0" dirty="0">
                          <a:solidFill>
                            <a:schemeClr val="accent1"/>
                          </a:solidFill>
                          <a:latin typeface="+mn-lt"/>
                          <a:ea typeface="+mn-ea"/>
                          <a:cs typeface="+mn-cs"/>
                        </a:rPr>
                        <a:t>Easy migration of on-premises SQL Server</a:t>
                      </a:r>
                    </a:p>
                    <a:p>
                      <a:pPr marL="0" algn="l" defTabSz="932472" rtl="0" eaLnBrk="1" latinLnBrk="0" hangingPunct="1">
                        <a:lnSpc>
                          <a:spcPct val="90000"/>
                        </a:lnSpc>
                        <a:spcBef>
                          <a:spcPts val="0"/>
                        </a:spcBef>
                        <a:spcAft>
                          <a:spcPts val="1200"/>
                        </a:spcAft>
                      </a:pPr>
                      <a:r>
                        <a:rPr lang="en-US" sz="1400" kern="1200" spc="0" dirty="0">
                          <a:ln w="3175">
                            <a:noFill/>
                          </a:ln>
                          <a:solidFill>
                            <a:srgbClr val="505050"/>
                          </a:solidFill>
                          <a:latin typeface="+mn-lt"/>
                          <a:ea typeface="ＭＳ Ｐゴシック" charset="0"/>
                          <a:cs typeface="Segoe UI" panose="020B0502040204020203" pitchFamily="34" charset="0"/>
                        </a:rPr>
                        <a:t>Simple point-and-click migration to Azure</a:t>
                      </a:r>
                    </a:p>
                    <a:p>
                      <a:pPr marL="0" algn="l" defTabSz="932472" rtl="0" eaLnBrk="1" latinLnBrk="0" hangingPunct="1">
                        <a:lnSpc>
                          <a:spcPct val="100000"/>
                        </a:lnSpc>
                        <a:spcBef>
                          <a:spcPts val="0"/>
                        </a:spcBef>
                        <a:spcAft>
                          <a:spcPts val="0"/>
                        </a:spcAft>
                      </a:pPr>
                      <a:r>
                        <a:rPr lang="en-US" sz="1800" b="0" kern="1200" spc="0" dirty="0">
                          <a:solidFill>
                            <a:schemeClr val="accent1"/>
                          </a:solidFill>
                          <a:latin typeface="+mn-lt"/>
                          <a:ea typeface="+mn-ea"/>
                          <a:cs typeface="+mn-cs"/>
                        </a:rPr>
                        <a:t>Suite of advisors for upgrading to SQL Server 2016</a:t>
                      </a:r>
                    </a:p>
                    <a:p>
                      <a:pPr marL="0" algn="l" defTabSz="932472" rtl="0" eaLnBrk="1" latinLnBrk="0" hangingPunct="1">
                        <a:lnSpc>
                          <a:spcPct val="90000"/>
                        </a:lnSpc>
                        <a:spcBef>
                          <a:spcPts val="0"/>
                        </a:spcBef>
                        <a:spcAft>
                          <a:spcPts val="1200"/>
                        </a:spcAft>
                      </a:pPr>
                      <a:r>
                        <a:rPr lang="en-US" sz="1400" kern="1200" spc="0" dirty="0">
                          <a:ln w="3175">
                            <a:noFill/>
                          </a:ln>
                          <a:solidFill>
                            <a:srgbClr val="505050"/>
                          </a:solidFill>
                          <a:latin typeface="+mn-lt"/>
                          <a:ea typeface="ＭＳ Ｐゴシック" charset="0"/>
                          <a:cs typeface="Segoe UI" panose="020B0502040204020203" pitchFamily="34" charset="0"/>
                        </a:rPr>
                        <a:t>SQL Server 2016 Upgrade Advisor for the adoption of new SQL Server features </a:t>
                      </a:r>
                    </a:p>
                    <a:p>
                      <a:pPr marL="0" algn="l" defTabSz="932472" rtl="0" eaLnBrk="1" latinLnBrk="0" hangingPunct="1">
                        <a:lnSpc>
                          <a:spcPct val="100000"/>
                        </a:lnSpc>
                        <a:spcBef>
                          <a:spcPts val="0"/>
                        </a:spcBef>
                        <a:spcAft>
                          <a:spcPts val="0"/>
                        </a:spcAft>
                      </a:pPr>
                      <a:r>
                        <a:rPr lang="en-US" sz="1800" b="0" kern="1200" spc="0" dirty="0">
                          <a:solidFill>
                            <a:schemeClr val="accent1"/>
                          </a:solidFill>
                          <a:latin typeface="+mn-lt"/>
                          <a:ea typeface="+mn-ea"/>
                          <a:cs typeface="+mn-cs"/>
                        </a:rPr>
                        <a:t>Simplified Add Azure </a:t>
                      </a:r>
                      <a:br>
                        <a:rPr lang="en-US" sz="1800" b="0" kern="1200" spc="0" dirty="0">
                          <a:solidFill>
                            <a:schemeClr val="accent1"/>
                          </a:solidFill>
                          <a:latin typeface="+mn-lt"/>
                          <a:ea typeface="+mn-ea"/>
                          <a:cs typeface="+mn-cs"/>
                        </a:rPr>
                      </a:br>
                      <a:r>
                        <a:rPr lang="en-US" sz="1800" b="0" kern="1200" spc="0" dirty="0">
                          <a:solidFill>
                            <a:schemeClr val="accent1"/>
                          </a:solidFill>
                          <a:latin typeface="+mn-lt"/>
                          <a:ea typeface="+mn-ea"/>
                          <a:cs typeface="+mn-cs"/>
                        </a:rPr>
                        <a:t>Replica Wizard </a:t>
                      </a:r>
                    </a:p>
                    <a:p>
                      <a:pPr marL="0" algn="l" defTabSz="932472" rtl="0" eaLnBrk="1" latinLnBrk="0" hangingPunct="1">
                        <a:lnSpc>
                          <a:spcPct val="90000"/>
                        </a:lnSpc>
                        <a:spcAft>
                          <a:spcPts val="1200"/>
                        </a:spcAft>
                      </a:pPr>
                      <a:r>
                        <a:rPr lang="en-US" sz="1400" kern="1200" spc="0" dirty="0">
                          <a:ln w="3175">
                            <a:noFill/>
                          </a:ln>
                          <a:solidFill>
                            <a:srgbClr val="505050"/>
                          </a:solidFill>
                          <a:latin typeface="+mn-lt"/>
                          <a:ea typeface="ＭＳ Ｐゴシック" charset="0"/>
                          <a:cs typeface="Segoe UI" panose="020B0502040204020203" pitchFamily="34" charset="0"/>
                        </a:rPr>
                        <a:t>Automatic listener configuration for AlwaysOn </a:t>
                      </a:r>
                      <a:br>
                        <a:rPr lang="en-US" sz="1400" kern="1200" spc="0" dirty="0">
                          <a:ln w="3175">
                            <a:noFill/>
                          </a:ln>
                          <a:solidFill>
                            <a:srgbClr val="505050"/>
                          </a:solidFill>
                          <a:latin typeface="+mn-lt"/>
                          <a:ea typeface="ＭＳ Ｐゴシック" charset="0"/>
                          <a:cs typeface="Segoe UI" panose="020B0502040204020203" pitchFamily="34" charset="0"/>
                        </a:rPr>
                      </a:br>
                      <a:r>
                        <a:rPr lang="en-US" sz="1400" kern="1200" spc="0" dirty="0">
                          <a:ln w="3175">
                            <a:noFill/>
                          </a:ln>
                          <a:solidFill>
                            <a:srgbClr val="505050"/>
                          </a:solidFill>
                          <a:latin typeface="+mn-lt"/>
                          <a:ea typeface="ＭＳ Ｐゴシック" charset="0"/>
                          <a:cs typeface="Segoe UI" panose="020B0502040204020203" pitchFamily="34" charset="0"/>
                        </a:rPr>
                        <a:t>in Azure VMs</a:t>
                      </a:r>
                    </a:p>
                  </a:txBody>
                  <a:tcPr marL="182854" marT="182854" marB="91427">
                    <a:solidFill>
                      <a:schemeClr val="bg1">
                        <a:alpha val="80000"/>
                      </a:schemeClr>
                    </a:solidFill>
                  </a:tcPr>
                </a:tc>
                <a:tc>
                  <a:txBody>
                    <a:bodyPr/>
                    <a:lstStyle/>
                    <a:p>
                      <a:pPr marL="0" algn="l" defTabSz="932472" rtl="0" eaLnBrk="1" latinLnBrk="0" hangingPunct="1">
                        <a:lnSpc>
                          <a:spcPct val="100000"/>
                        </a:lnSpc>
                        <a:spcBef>
                          <a:spcPts val="0"/>
                        </a:spcBef>
                        <a:spcAft>
                          <a:spcPts val="0"/>
                        </a:spcAft>
                      </a:pPr>
                      <a:r>
                        <a:rPr lang="en-US" sz="1800" b="0" kern="1200" spc="0" dirty="0">
                          <a:solidFill>
                            <a:schemeClr val="accent1"/>
                          </a:solidFill>
                          <a:latin typeface="+mn-lt"/>
                          <a:ea typeface="+mn-ea"/>
                          <a:cs typeface="+mn-cs"/>
                        </a:rPr>
                        <a:t>Common development, management, and identity tools</a:t>
                      </a:r>
                    </a:p>
                    <a:p>
                      <a:pPr marL="0" algn="l" defTabSz="932472" rtl="0" eaLnBrk="1" latinLnBrk="0" hangingPunct="1">
                        <a:lnSpc>
                          <a:spcPct val="90000"/>
                        </a:lnSpc>
                        <a:spcBef>
                          <a:spcPts val="0"/>
                        </a:spcBef>
                        <a:spcAft>
                          <a:spcPts val="1200"/>
                        </a:spcAft>
                      </a:pPr>
                      <a:r>
                        <a:rPr lang="en-US" sz="1400" kern="1200" spc="0" dirty="0">
                          <a:ln w="3175">
                            <a:noFill/>
                          </a:ln>
                          <a:solidFill>
                            <a:srgbClr val="505050"/>
                          </a:solidFill>
                          <a:latin typeface="+mn-lt"/>
                          <a:ea typeface="ＭＳ Ｐゴシック" charset="0"/>
                          <a:cs typeface="Segoe UI" panose="020B0502040204020203" pitchFamily="34" charset="0"/>
                        </a:rPr>
                        <a:t>Including Active Directory, Visual Studio, Hyper-V, and System Center</a:t>
                      </a:r>
                    </a:p>
                    <a:p>
                      <a:pPr marL="0" algn="l" defTabSz="932472" rtl="0" eaLnBrk="1" latinLnBrk="0" hangingPunct="1">
                        <a:lnSpc>
                          <a:spcPct val="100000"/>
                        </a:lnSpc>
                        <a:spcBef>
                          <a:spcPts val="0"/>
                        </a:spcBef>
                        <a:spcAft>
                          <a:spcPts val="0"/>
                        </a:spcAft>
                      </a:pPr>
                      <a:r>
                        <a:rPr lang="en-US" sz="1800" b="0" kern="1200" spc="0" dirty="0">
                          <a:solidFill>
                            <a:schemeClr val="accent1"/>
                          </a:solidFill>
                          <a:latin typeface="+mn-lt"/>
                          <a:ea typeface="+mn-ea"/>
                          <a:cs typeface="+mn-cs"/>
                        </a:rPr>
                        <a:t>Consistent experience from SQL Server on-premises to Microsoft Azure IaaS and PaaS</a:t>
                      </a:r>
                    </a:p>
                    <a:p>
                      <a:pPr marL="0" algn="l" defTabSz="932472" rtl="0" eaLnBrk="1" latinLnBrk="0" hangingPunct="1">
                        <a:lnSpc>
                          <a:spcPct val="100000"/>
                        </a:lnSpc>
                        <a:spcBef>
                          <a:spcPts val="0"/>
                        </a:spcBef>
                        <a:spcAft>
                          <a:spcPts val="0"/>
                        </a:spcAft>
                      </a:pPr>
                      <a:endParaRPr lang="en-US" sz="1400" kern="1200" spc="0" dirty="0">
                        <a:ln w="3175">
                          <a:noFill/>
                        </a:ln>
                        <a:solidFill>
                          <a:srgbClr val="505050"/>
                        </a:solidFill>
                        <a:latin typeface="+mn-lt"/>
                        <a:ea typeface="ＭＳ Ｐゴシック" charset="0"/>
                        <a:cs typeface="Segoe UI" panose="020B0502040204020203" pitchFamily="34" charset="0"/>
                      </a:endParaRPr>
                    </a:p>
                  </a:txBody>
                  <a:tcPr marL="182854" marR="182854" marT="182854" marB="91427">
                    <a:solidFill>
                      <a:schemeClr val="bg1">
                        <a:alpha val="80000"/>
                      </a:schemeClr>
                    </a:solidFill>
                  </a:tcPr>
                </a:tc>
                <a:extLst>
                  <a:ext uri="{0D108BD9-81ED-4DB2-BD59-A6C34878D82A}">
                    <a16:rowId xmlns:a16="http://schemas.microsoft.com/office/drawing/2014/main" val="10001"/>
                  </a:ext>
                </a:extLst>
              </a:tr>
            </a:tbl>
          </a:graphicData>
        </a:graphic>
      </p:graphicFrame>
      <p:sp>
        <p:nvSpPr>
          <p:cNvPr id="96" name="Rectangle 95"/>
          <p:cNvSpPr/>
          <p:nvPr/>
        </p:nvSpPr>
        <p:spPr bwMode="auto">
          <a:xfrm>
            <a:off x="7746" y="2072204"/>
            <a:ext cx="4135308" cy="55176"/>
          </a:xfrm>
          <a:prstGeom prst="rect">
            <a:avLst/>
          </a:prstGeom>
          <a:solidFill>
            <a:schemeClr val="tx1">
              <a:alpha val="33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indent="-342900" algn="ctr" defTabSz="932472" fontAlgn="base">
              <a:lnSpc>
                <a:spcPct val="90000"/>
              </a:lnSpc>
              <a:spcBef>
                <a:spcPct val="0"/>
              </a:spcBef>
              <a:spcAft>
                <a:spcPct val="0"/>
              </a:spcAft>
              <a:buFont typeface="Wingdings 3" panose="05040102010807070707" pitchFamily="18" charset="2"/>
              <a:buChar char="Æ"/>
            </a:pPr>
            <a:endParaRPr lang="en-US" sz="2000" b="1" dirty="0">
              <a:solidFill>
                <a:schemeClr val="bg1"/>
              </a:solidFill>
              <a:latin typeface="+mj-lt"/>
              <a:ea typeface="Segoe UI" pitchFamily="34" charset="0"/>
              <a:cs typeface="Segoe UI" pitchFamily="34" charset="0"/>
            </a:endParaRPr>
          </a:p>
        </p:txBody>
      </p:sp>
      <p:sp>
        <p:nvSpPr>
          <p:cNvPr id="101" name="Rectangle 100"/>
          <p:cNvSpPr/>
          <p:nvPr/>
        </p:nvSpPr>
        <p:spPr bwMode="auto">
          <a:xfrm>
            <a:off x="4151378" y="2072204"/>
            <a:ext cx="4135308" cy="55176"/>
          </a:xfrm>
          <a:prstGeom prst="rect">
            <a:avLst/>
          </a:prstGeom>
          <a:solidFill>
            <a:schemeClr val="tx1">
              <a:alpha val="33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indent="-342900" algn="ctr" defTabSz="932472" fontAlgn="base">
              <a:lnSpc>
                <a:spcPct val="90000"/>
              </a:lnSpc>
              <a:spcBef>
                <a:spcPct val="0"/>
              </a:spcBef>
              <a:spcAft>
                <a:spcPct val="0"/>
              </a:spcAft>
              <a:buFont typeface="Wingdings 3" panose="05040102010807070707" pitchFamily="18" charset="2"/>
              <a:buChar char="Æ"/>
            </a:pPr>
            <a:endParaRPr lang="en-US" sz="2000" b="1" dirty="0">
              <a:solidFill>
                <a:schemeClr val="bg1"/>
              </a:solidFill>
              <a:latin typeface="+mj-lt"/>
              <a:ea typeface="Segoe UI" pitchFamily="34" charset="0"/>
              <a:cs typeface="Segoe UI" pitchFamily="34" charset="0"/>
            </a:endParaRPr>
          </a:p>
        </p:txBody>
      </p:sp>
      <p:sp>
        <p:nvSpPr>
          <p:cNvPr id="102" name="Rectangle 101"/>
          <p:cNvSpPr/>
          <p:nvPr/>
        </p:nvSpPr>
        <p:spPr bwMode="auto">
          <a:xfrm>
            <a:off x="8301167" y="2072204"/>
            <a:ext cx="4135308" cy="55176"/>
          </a:xfrm>
          <a:prstGeom prst="rect">
            <a:avLst/>
          </a:prstGeom>
          <a:solidFill>
            <a:schemeClr val="tx1">
              <a:alpha val="33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indent="-342900" algn="ctr" defTabSz="932472" fontAlgn="base">
              <a:lnSpc>
                <a:spcPct val="90000"/>
              </a:lnSpc>
              <a:spcBef>
                <a:spcPct val="0"/>
              </a:spcBef>
              <a:spcAft>
                <a:spcPct val="0"/>
              </a:spcAft>
              <a:buFont typeface="Wingdings 3" panose="05040102010807070707" pitchFamily="18" charset="2"/>
              <a:buChar char="Æ"/>
            </a:pPr>
            <a:endParaRPr lang="en-US" sz="2000" b="1" dirty="0">
              <a:solidFill>
                <a:schemeClr val="bg1"/>
              </a:solidFill>
              <a:latin typeface="+mj-lt"/>
              <a:ea typeface="Segoe UI" pitchFamily="34" charset="0"/>
              <a:cs typeface="Segoe UI" pitchFamily="34" charset="0"/>
            </a:endParaRPr>
          </a:p>
        </p:txBody>
      </p:sp>
      <p:sp>
        <p:nvSpPr>
          <p:cNvPr id="10" name="Rectangle 9"/>
          <p:cNvSpPr/>
          <p:nvPr/>
        </p:nvSpPr>
        <p:spPr bwMode="auto">
          <a:xfrm flipH="1">
            <a:off x="-15680" y="1535431"/>
            <a:ext cx="4158734" cy="5106832"/>
          </a:xfrm>
          <a:prstGeom prst="rect">
            <a:avLst/>
          </a:prstGeom>
          <a:solidFill>
            <a:schemeClr val="bg1">
              <a:alpha val="8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indent="-342900" algn="ctr" defTabSz="932472" fontAlgn="base">
              <a:lnSpc>
                <a:spcPct val="90000"/>
              </a:lnSpc>
              <a:spcBef>
                <a:spcPct val="0"/>
              </a:spcBef>
              <a:spcAft>
                <a:spcPct val="0"/>
              </a:spcAft>
              <a:buFont typeface="Wingdings 3" panose="05040102010807070707" pitchFamily="18" charset="2"/>
              <a:buChar char="Æ"/>
            </a:pPr>
            <a:endParaRPr lang="en-US" sz="2000" b="1" dirty="0">
              <a:solidFill>
                <a:schemeClr val="bg1"/>
              </a:solidFill>
              <a:latin typeface="+mj-lt"/>
              <a:ea typeface="Segoe UI" pitchFamily="34" charset="0"/>
              <a:cs typeface="Segoe UI" pitchFamily="34" charset="0"/>
            </a:endParaRPr>
          </a:p>
        </p:txBody>
      </p:sp>
      <p:sp>
        <p:nvSpPr>
          <p:cNvPr id="11" name="Rectangle 10"/>
          <p:cNvSpPr/>
          <p:nvPr/>
        </p:nvSpPr>
        <p:spPr bwMode="auto">
          <a:xfrm flipH="1">
            <a:off x="8286686" y="1421027"/>
            <a:ext cx="4148908" cy="5221236"/>
          </a:xfrm>
          <a:prstGeom prst="rect">
            <a:avLst/>
          </a:prstGeom>
          <a:solidFill>
            <a:schemeClr val="bg1">
              <a:alpha val="8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indent="-342900" algn="ctr" defTabSz="932472" fontAlgn="base">
              <a:lnSpc>
                <a:spcPct val="90000"/>
              </a:lnSpc>
              <a:spcBef>
                <a:spcPct val="0"/>
              </a:spcBef>
              <a:spcAft>
                <a:spcPct val="0"/>
              </a:spcAft>
              <a:buFont typeface="Wingdings 3" panose="05040102010807070707" pitchFamily="18" charset="2"/>
              <a:buChar char="Æ"/>
            </a:pPr>
            <a:endParaRPr lang="en-US" sz="2000" b="1" dirty="0">
              <a:solidFill>
                <a:schemeClr val="bg1"/>
              </a:solidFill>
              <a:latin typeface="+mj-lt"/>
              <a:ea typeface="Segoe UI" pitchFamily="34" charset="0"/>
              <a:cs typeface="Segoe UI" pitchFamily="34" charset="0"/>
            </a:endParaRPr>
          </a:p>
        </p:txBody>
      </p:sp>
      <p:sp>
        <p:nvSpPr>
          <p:cNvPr id="13" name="Title 1"/>
          <p:cNvSpPr txBox="1">
            <a:spLocks/>
          </p:cNvSpPr>
          <p:nvPr/>
        </p:nvSpPr>
        <p:spPr>
          <a:xfrm>
            <a:off x="339186" y="67306"/>
            <a:ext cx="11653521" cy="1075884"/>
          </a:xfrm>
          <a:prstGeom prst="rect">
            <a:avLst/>
          </a:prstGeom>
        </p:spPr>
        <p:txBody>
          <a:bodyPr anchor="ctr" anchorCtr="0"/>
          <a:lstStyle>
            <a:lvl1pPr algn="l" defTabSz="931863" rtl="0" fontAlgn="base">
              <a:lnSpc>
                <a:spcPct val="90000"/>
              </a:lnSpc>
              <a:spcBef>
                <a:spcPct val="0"/>
              </a:spcBef>
              <a:spcAft>
                <a:spcPct val="0"/>
              </a:spcAft>
              <a:defRPr lang="en-US" sz="4000" kern="1200" spc="-102" dirty="0">
                <a:ln w="3175">
                  <a:noFill/>
                </a:ln>
                <a:solidFill>
                  <a:schemeClr val="tx1"/>
                </a:solidFill>
                <a:latin typeface="+mj-lt"/>
                <a:ea typeface="ＭＳ Ｐゴシック" charset="0"/>
                <a:cs typeface="Segoe UI" pitchFamily="34" charset="0"/>
              </a:defRPr>
            </a:lvl1pPr>
            <a:lvl2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2pPr>
            <a:lvl3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3pPr>
            <a:lvl4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4pPr>
            <a:lvl5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5pPr>
            <a:lvl6pPr marL="4572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6pPr>
            <a:lvl7pPr marL="9144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7pPr>
            <a:lvl8pPr marL="13716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8pPr>
            <a:lvl9pPr marL="18288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9pPr>
          </a:lstStyle>
          <a:p>
            <a:r>
              <a:rPr lang="en-US" dirty="0"/>
              <a:t>Hyperscale cloud</a:t>
            </a:r>
          </a:p>
        </p:txBody>
      </p:sp>
    </p:spTree>
    <p:extLst>
      <p:ext uri="{BB962C8B-B14F-4D97-AF65-F5344CB8AC3E}">
        <p14:creationId xmlns:p14="http://schemas.microsoft.com/office/powerpoint/2010/main" val="1346501039"/>
      </p:ext>
    </p:extLst>
  </p:cSld>
  <p:clrMapOvr>
    <a:masterClrMapping/>
  </p:clrMapOvr>
  <p:transition>
    <p:fade/>
  </p:transition>
</p:sld>
</file>

<file path=ppt/slides/slide2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l"/>
            <a:r>
              <a:rPr lang="en-US" dirty="0"/>
              <a:t>Operational </a:t>
            </a:r>
            <a:r>
              <a:rPr lang="en-US" sz="4000" dirty="0"/>
              <a:t>analytics: </a:t>
            </a:r>
            <a:r>
              <a:rPr lang="en-US" dirty="0" err="1"/>
              <a:t>c</a:t>
            </a:r>
            <a:r>
              <a:rPr lang="en-US" sz="4000" dirty="0" err="1"/>
              <a:t>olumnstore</a:t>
            </a:r>
            <a:r>
              <a:rPr lang="en-US" sz="4000" dirty="0"/>
              <a:t> on in-memory tables</a:t>
            </a:r>
          </a:p>
        </p:txBody>
      </p:sp>
      <p:sp>
        <p:nvSpPr>
          <p:cNvPr id="3" name="Text Placeholder 2"/>
          <p:cNvSpPr>
            <a:spLocks noGrp="1"/>
          </p:cNvSpPr>
          <p:nvPr>
            <p:ph type="body" sz="quarter" idx="13"/>
          </p:nvPr>
        </p:nvSpPr>
        <p:spPr>
          <a:xfrm>
            <a:off x="5938130" y="1350963"/>
            <a:ext cx="6225296" cy="4923425"/>
          </a:xfrm>
        </p:spPr>
        <p:txBody>
          <a:bodyPr rIns="0"/>
          <a:lstStyle/>
          <a:p>
            <a:pPr marL="0" indent="0">
              <a:spcBef>
                <a:spcPts val="1500"/>
              </a:spcBef>
              <a:buNone/>
            </a:pPr>
            <a:r>
              <a:rPr lang="en-US" dirty="0">
                <a:latin typeface="Segoe UI Semilight" panose="020B0402040204020203" pitchFamily="34" charset="0"/>
                <a:cs typeface="Segoe UI Semilight" panose="020B0402040204020203" pitchFamily="34" charset="0"/>
              </a:rPr>
              <a:t>No explicit delta row group</a:t>
            </a:r>
          </a:p>
          <a:p>
            <a:pPr>
              <a:spcBef>
                <a:spcPts val="1500"/>
              </a:spcBef>
            </a:pPr>
            <a:r>
              <a:rPr lang="en-US" sz="1800" b="0" dirty="0">
                <a:solidFill>
                  <a:schemeClr val="tx1"/>
                </a:solidFill>
                <a:latin typeface="+mn-lt"/>
                <a:cs typeface="Segoe UI" panose="020B0502040204020203" pitchFamily="34" charset="0"/>
              </a:rPr>
              <a:t>Rows (tail) not in columnstore stay in In-Memory OLTP table</a:t>
            </a:r>
          </a:p>
          <a:p>
            <a:pPr>
              <a:spcBef>
                <a:spcPts val="1500"/>
              </a:spcBef>
            </a:pPr>
            <a:r>
              <a:rPr lang="en-US" sz="1800" b="0" dirty="0">
                <a:solidFill>
                  <a:schemeClr val="tx1"/>
                </a:solidFill>
                <a:latin typeface="+mn-lt"/>
                <a:cs typeface="Segoe UI" panose="020B0502040204020203" pitchFamily="34" charset="0"/>
              </a:rPr>
              <a:t>No columnstore index overhead when operating on tail</a:t>
            </a:r>
          </a:p>
          <a:p>
            <a:pPr>
              <a:spcBef>
                <a:spcPts val="1500"/>
              </a:spcBef>
            </a:pPr>
            <a:r>
              <a:rPr lang="en-US" sz="1800" b="0" dirty="0">
                <a:solidFill>
                  <a:schemeClr val="tx1"/>
                </a:solidFill>
                <a:latin typeface="+mn-lt"/>
                <a:cs typeface="Segoe UI" panose="020B0502040204020203" pitchFamily="34" charset="0"/>
              </a:rPr>
              <a:t>Background task migrates rows from tail to columnstore in chunks of 1 million rows not changed in last 1 hour</a:t>
            </a:r>
          </a:p>
          <a:p>
            <a:pPr>
              <a:spcBef>
                <a:spcPts val="1500"/>
              </a:spcBef>
            </a:pPr>
            <a:endParaRPr lang="en-US" sz="1800" b="0" dirty="0">
              <a:solidFill>
                <a:schemeClr val="tx1"/>
              </a:solidFill>
              <a:latin typeface="+mn-lt"/>
              <a:cs typeface="Segoe UI" panose="020B0502040204020203" pitchFamily="34" charset="0"/>
            </a:endParaRPr>
          </a:p>
          <a:p>
            <a:pPr marL="0" indent="0">
              <a:spcBef>
                <a:spcPts val="1500"/>
              </a:spcBef>
              <a:buNone/>
            </a:pPr>
            <a:r>
              <a:rPr lang="en-US" sz="1800" b="1" dirty="0">
                <a:latin typeface="Segoe UI" panose="020B0502040204020203" pitchFamily="34" charset="0"/>
                <a:cs typeface="Segoe UI" panose="020B0502040204020203" pitchFamily="34" charset="0"/>
              </a:rPr>
              <a:t>Deleted Rows Table (DRT) – Tracks deleted rows </a:t>
            </a:r>
          </a:p>
          <a:p>
            <a:pPr marL="0" indent="0">
              <a:spcBef>
                <a:spcPts val="1500"/>
              </a:spcBef>
              <a:buNone/>
            </a:pPr>
            <a:r>
              <a:rPr lang="en-US" sz="1800" b="1" dirty="0">
                <a:latin typeface="Segoe UI" panose="020B0502040204020203" pitchFamily="34" charset="0"/>
                <a:cs typeface="Segoe UI" panose="020B0502040204020203" pitchFamily="34" charset="0"/>
              </a:rPr>
              <a:t>Columnstore data fully resident in memory </a:t>
            </a:r>
          </a:p>
          <a:p>
            <a:pPr marL="0" indent="0">
              <a:spcBef>
                <a:spcPts val="1500"/>
              </a:spcBef>
              <a:buNone/>
            </a:pPr>
            <a:r>
              <a:rPr lang="en-US" sz="1800" b="1" dirty="0">
                <a:latin typeface="Segoe UI" panose="020B0502040204020203" pitchFamily="34" charset="0"/>
                <a:cs typeface="Segoe UI" panose="020B0502040204020203" pitchFamily="34" charset="0"/>
              </a:rPr>
              <a:t>Persisted together with operational data</a:t>
            </a:r>
          </a:p>
          <a:p>
            <a:pPr marL="0" indent="0">
              <a:spcBef>
                <a:spcPts val="1500"/>
              </a:spcBef>
              <a:buNone/>
            </a:pPr>
            <a:r>
              <a:rPr lang="en-US" sz="1800" b="1" dirty="0">
                <a:latin typeface="Segoe UI" panose="020B0502040204020203" pitchFamily="34" charset="0"/>
                <a:cs typeface="Segoe UI" panose="020B0502040204020203" pitchFamily="34" charset="0"/>
              </a:rPr>
              <a:t>No application changes required</a:t>
            </a:r>
            <a:endParaRPr lang="en-US" sz="1800" b="0" dirty="0">
              <a:latin typeface="Segoe UI" panose="020B0502040204020203" pitchFamily="34" charset="0"/>
              <a:cs typeface="Segoe UI" panose="020B0502040204020203" pitchFamily="34" charset="0"/>
            </a:endParaRPr>
          </a:p>
        </p:txBody>
      </p:sp>
      <p:grpSp>
        <p:nvGrpSpPr>
          <p:cNvPr id="90" name="Group 89"/>
          <p:cNvGrpSpPr/>
          <p:nvPr/>
        </p:nvGrpSpPr>
        <p:grpSpPr>
          <a:xfrm>
            <a:off x="465003" y="2450982"/>
            <a:ext cx="3924434" cy="592731"/>
            <a:chOff x="802477" y="1681225"/>
            <a:chExt cx="3592100" cy="592731"/>
          </a:xfrm>
          <a:solidFill>
            <a:srgbClr val="FFFF00"/>
          </a:solidFill>
        </p:grpSpPr>
        <p:sp>
          <p:nvSpPr>
            <p:cNvPr id="124" name="Isosceles Triangle 123"/>
            <p:cNvSpPr/>
            <p:nvPr/>
          </p:nvSpPr>
          <p:spPr bwMode="auto">
            <a:xfrm>
              <a:off x="802477" y="1681225"/>
              <a:ext cx="3592100" cy="568148"/>
            </a:xfrm>
            <a:prstGeom prst="triangle">
              <a:avLst>
                <a:gd name="adj" fmla="val 48048"/>
              </a:avLst>
            </a:prstGeom>
            <a:grp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28" tIns="146262" rIns="182828" bIns="146262" numCol="1" spcCol="0" rtlCol="0" fromWordArt="0" anchor="t" anchorCtr="0" forceAA="0" compatLnSpc="1">
              <a:prstTxWarp prst="textNoShape">
                <a:avLst/>
              </a:prstTxWarp>
              <a:noAutofit/>
            </a:bodyPr>
            <a:lstStyle/>
            <a:p>
              <a:pPr algn="ctr" defTabSz="932114" fontAlgn="base">
                <a:lnSpc>
                  <a:spcPct val="90000"/>
                </a:lnSpc>
                <a:spcBef>
                  <a:spcPct val="0"/>
                </a:spcBef>
                <a:spcAft>
                  <a:spcPct val="0"/>
                </a:spcAft>
              </a:pPr>
              <a:endParaRPr lang="en-US" sz="2400" dirty="0" err="1">
                <a:gradFill>
                  <a:gsLst>
                    <a:gs pos="0">
                      <a:srgbClr val="FFFFFF"/>
                    </a:gs>
                    <a:gs pos="100000">
                      <a:srgbClr val="FFFFFF"/>
                    </a:gs>
                  </a:gsLst>
                  <a:lin ang="5400000" scaled="0"/>
                </a:gradFill>
                <a:ea typeface="Segoe UI" pitchFamily="34" charset="0"/>
                <a:cs typeface="Segoe UI" pitchFamily="34" charset="0"/>
              </a:endParaRPr>
            </a:p>
          </p:txBody>
        </p:sp>
        <p:sp>
          <p:nvSpPr>
            <p:cNvPr id="125" name="Rectangle 124"/>
            <p:cNvSpPr/>
            <p:nvPr/>
          </p:nvSpPr>
          <p:spPr>
            <a:xfrm>
              <a:off x="2423864" y="1932324"/>
              <a:ext cx="297430" cy="341632"/>
            </a:xfrm>
            <a:prstGeom prst="rect">
              <a:avLst/>
            </a:prstGeom>
            <a:grpFill/>
          </p:spPr>
          <p:txBody>
            <a:bodyPr wrap="none">
              <a:spAutoFit/>
            </a:bodyPr>
            <a:lstStyle/>
            <a:p>
              <a:pPr algn="ctr" defTabSz="932114" fontAlgn="base">
                <a:lnSpc>
                  <a:spcPct val="90000"/>
                </a:lnSpc>
                <a:spcBef>
                  <a:spcPct val="0"/>
                </a:spcBef>
                <a:spcAft>
                  <a:spcPct val="0"/>
                </a:spcAft>
              </a:pPr>
              <a:endParaRPr lang="en-US" dirty="0">
                <a:solidFill>
                  <a:schemeClr val="bg1"/>
                </a:solidFill>
                <a:ea typeface="Segoe UI" pitchFamily="34" charset="0"/>
                <a:cs typeface="Segoe UI" pitchFamily="34" charset="0"/>
              </a:endParaRPr>
            </a:p>
          </p:txBody>
        </p:sp>
      </p:grpSp>
      <p:sp>
        <p:nvSpPr>
          <p:cNvPr id="91" name="Rectangle 90"/>
          <p:cNvSpPr/>
          <p:nvPr/>
        </p:nvSpPr>
        <p:spPr bwMode="auto">
          <a:xfrm>
            <a:off x="550628" y="3665143"/>
            <a:ext cx="2923008" cy="1096956"/>
          </a:xfrm>
          <a:prstGeom prst="rect">
            <a:avLst/>
          </a:prstGeom>
          <a:solidFill>
            <a:schemeClr val="accent4"/>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28" tIns="146262" rIns="182828" bIns="146262" numCol="1" spcCol="0" rtlCol="0" fromWordArt="0" anchor="ctr" anchorCtr="0" forceAA="0" compatLnSpc="1">
            <a:prstTxWarp prst="textNoShape">
              <a:avLst/>
            </a:prstTxWarp>
            <a:noAutofit/>
          </a:bodyPr>
          <a:lstStyle/>
          <a:p>
            <a:pPr algn="ctr" defTabSz="932114" fontAlgn="base">
              <a:lnSpc>
                <a:spcPct val="90000"/>
              </a:lnSpc>
              <a:spcBef>
                <a:spcPct val="0"/>
              </a:spcBef>
              <a:spcAft>
                <a:spcPct val="0"/>
              </a:spcAft>
            </a:pPr>
            <a:r>
              <a:rPr lang="en-US" sz="1800" dirty="0">
                <a:solidFill>
                  <a:schemeClr val="bg1"/>
                </a:solidFill>
                <a:ea typeface="Segoe UI" pitchFamily="34" charset="0"/>
                <a:cs typeface="Segoe UI" pitchFamily="34" charset="0"/>
              </a:rPr>
              <a:t>In-Memory OLTP table</a:t>
            </a:r>
          </a:p>
        </p:txBody>
      </p:sp>
      <p:grpSp>
        <p:nvGrpSpPr>
          <p:cNvPr id="92" name="Group 91"/>
          <p:cNvGrpSpPr/>
          <p:nvPr/>
        </p:nvGrpSpPr>
        <p:grpSpPr>
          <a:xfrm>
            <a:off x="503238" y="3198671"/>
            <a:ext cx="3795325" cy="426750"/>
            <a:chOff x="1254168" y="2164799"/>
            <a:chExt cx="2959360" cy="418481"/>
          </a:xfrm>
        </p:grpSpPr>
        <p:grpSp>
          <p:nvGrpSpPr>
            <p:cNvPr id="120" name="Group 119"/>
            <p:cNvGrpSpPr/>
            <p:nvPr/>
          </p:nvGrpSpPr>
          <p:grpSpPr>
            <a:xfrm>
              <a:off x="1254168" y="2164799"/>
              <a:ext cx="2959360" cy="418481"/>
              <a:chOff x="1254168" y="2164794"/>
              <a:chExt cx="2959360" cy="418480"/>
            </a:xfrm>
          </p:grpSpPr>
          <p:sp>
            <p:nvSpPr>
              <p:cNvPr id="122" name="Isosceles Triangle 121"/>
              <p:cNvSpPr/>
              <p:nvPr/>
            </p:nvSpPr>
            <p:spPr bwMode="auto">
              <a:xfrm>
                <a:off x="3554890" y="2164794"/>
                <a:ext cx="658638" cy="365970"/>
              </a:xfrm>
              <a:prstGeom prst="triangle">
                <a:avLst/>
              </a:prstGeom>
              <a:solidFill>
                <a:schemeClr val="accent5">
                  <a:lumMod val="20000"/>
                  <a:lumOff val="8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28" tIns="146262" rIns="182828" bIns="146262" numCol="1" spcCol="0" rtlCol="0" fromWordArt="0" anchor="t" anchorCtr="0" forceAA="0" compatLnSpc="1">
                <a:prstTxWarp prst="textNoShape">
                  <a:avLst/>
                </a:prstTxWarp>
                <a:noAutofit/>
              </a:bodyPr>
              <a:lstStyle/>
              <a:p>
                <a:pPr algn="ctr" defTabSz="932114" fontAlgn="base">
                  <a:lnSpc>
                    <a:spcPct val="90000"/>
                  </a:lnSpc>
                  <a:spcBef>
                    <a:spcPct val="0"/>
                  </a:spcBef>
                  <a:spcAft>
                    <a:spcPct val="0"/>
                  </a:spcAft>
                </a:pPr>
                <a:endParaRPr lang="en-US" sz="816" dirty="0">
                  <a:solidFill>
                    <a:schemeClr val="tx1"/>
                  </a:solidFill>
                  <a:ea typeface="Segoe UI" pitchFamily="34" charset="0"/>
                  <a:cs typeface="Segoe UI" pitchFamily="34" charset="0"/>
                </a:endParaRPr>
              </a:p>
            </p:txBody>
          </p:sp>
          <p:sp>
            <p:nvSpPr>
              <p:cNvPr id="123" name="Rectangle 122"/>
              <p:cNvSpPr/>
              <p:nvPr/>
            </p:nvSpPr>
            <p:spPr>
              <a:xfrm>
                <a:off x="1254168" y="2336168"/>
                <a:ext cx="1547398" cy="247106"/>
              </a:xfrm>
              <a:prstGeom prst="rect">
                <a:avLst/>
              </a:prstGeom>
              <a:solidFill>
                <a:schemeClr val="accent5">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dirty="0">
                    <a:solidFill>
                      <a:srgbClr val="505050"/>
                    </a:solidFill>
                  </a:rPr>
                  <a:t>Deleted Rows Table</a:t>
                </a:r>
              </a:p>
            </p:txBody>
          </p:sp>
        </p:grpSp>
        <p:sp>
          <p:nvSpPr>
            <p:cNvPr id="121" name="TextBox 120"/>
            <p:cNvSpPr txBox="1"/>
            <p:nvPr/>
          </p:nvSpPr>
          <p:spPr>
            <a:xfrm>
              <a:off x="3690211" y="2260694"/>
              <a:ext cx="415927" cy="271631"/>
            </a:xfrm>
            <a:prstGeom prst="rect">
              <a:avLst/>
            </a:prstGeom>
            <a:noFill/>
          </p:spPr>
          <p:txBody>
            <a:bodyPr wrap="square" rtlCol="0">
              <a:spAutoFit/>
            </a:bodyPr>
            <a:lstStyle/>
            <a:p>
              <a:r>
                <a:rPr lang="en-US" sz="1200" dirty="0">
                  <a:solidFill>
                    <a:srgbClr val="505050"/>
                  </a:solidFill>
                </a:rPr>
                <a:t>Tail</a:t>
              </a:r>
            </a:p>
          </p:txBody>
        </p:sp>
      </p:grpSp>
      <p:grpSp>
        <p:nvGrpSpPr>
          <p:cNvPr id="93" name="Group 92"/>
          <p:cNvGrpSpPr/>
          <p:nvPr/>
        </p:nvGrpSpPr>
        <p:grpSpPr>
          <a:xfrm>
            <a:off x="503237" y="2507618"/>
            <a:ext cx="3886200" cy="623076"/>
            <a:chOff x="802477" y="1681225"/>
            <a:chExt cx="3592100" cy="623076"/>
          </a:xfrm>
        </p:grpSpPr>
        <p:sp>
          <p:nvSpPr>
            <p:cNvPr id="118" name="Isosceles Triangle 117"/>
            <p:cNvSpPr/>
            <p:nvPr/>
          </p:nvSpPr>
          <p:spPr bwMode="auto">
            <a:xfrm>
              <a:off x="802477" y="1681225"/>
              <a:ext cx="3592100" cy="568148"/>
            </a:xfrm>
            <a:prstGeom prst="triangle">
              <a:avLst>
                <a:gd name="adj" fmla="val 48048"/>
              </a:avLst>
            </a:prstGeom>
            <a:solidFill>
              <a:schemeClr val="tx2">
                <a:lumMod val="60000"/>
                <a:lumOff val="4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28" tIns="146262" rIns="182828" bIns="146262" numCol="1" spcCol="0" rtlCol="0" fromWordArt="0" anchor="t" anchorCtr="0" forceAA="0" compatLnSpc="1">
              <a:prstTxWarp prst="textNoShape">
                <a:avLst/>
              </a:prstTxWarp>
              <a:noAutofit/>
            </a:bodyPr>
            <a:lstStyle/>
            <a:p>
              <a:pPr algn="ctr" defTabSz="932114" fontAlgn="base">
                <a:lnSpc>
                  <a:spcPct val="90000"/>
                </a:lnSpc>
                <a:spcBef>
                  <a:spcPct val="0"/>
                </a:spcBef>
                <a:spcAft>
                  <a:spcPct val="0"/>
                </a:spcAft>
              </a:pPr>
              <a:endParaRPr lang="en-US" sz="2400" dirty="0" err="1">
                <a:gradFill>
                  <a:gsLst>
                    <a:gs pos="0">
                      <a:srgbClr val="FFFFFF"/>
                    </a:gs>
                    <a:gs pos="100000">
                      <a:srgbClr val="FFFFFF"/>
                    </a:gs>
                  </a:gsLst>
                  <a:lin ang="5400000" scaled="0"/>
                </a:gradFill>
                <a:ea typeface="Segoe UI" pitchFamily="34" charset="0"/>
                <a:cs typeface="Segoe UI" pitchFamily="34" charset="0"/>
              </a:endParaRPr>
            </a:p>
          </p:txBody>
        </p:sp>
        <p:sp>
          <p:nvSpPr>
            <p:cNvPr id="119" name="Rectangle 118"/>
            <p:cNvSpPr/>
            <p:nvPr/>
          </p:nvSpPr>
          <p:spPr>
            <a:xfrm>
              <a:off x="1713055" y="1879569"/>
              <a:ext cx="1719059" cy="424732"/>
            </a:xfrm>
            <a:prstGeom prst="rect">
              <a:avLst/>
            </a:prstGeom>
          </p:spPr>
          <p:txBody>
            <a:bodyPr wrap="none">
              <a:spAutoFit/>
            </a:bodyPr>
            <a:lstStyle/>
            <a:p>
              <a:pPr algn="ctr" defTabSz="932114" fontAlgn="base">
                <a:lnSpc>
                  <a:spcPct val="90000"/>
                </a:lnSpc>
                <a:spcBef>
                  <a:spcPct val="0"/>
                </a:spcBef>
                <a:spcAft>
                  <a:spcPct val="0"/>
                </a:spcAft>
              </a:pPr>
              <a:r>
                <a:rPr lang="en-US" dirty="0">
                  <a:solidFill>
                    <a:schemeClr val="bg1"/>
                  </a:solidFill>
                  <a:ea typeface="Segoe UI" pitchFamily="34" charset="0"/>
                  <a:cs typeface="Segoe UI" pitchFamily="34" charset="0"/>
                </a:rPr>
                <a:t>Range index</a:t>
              </a:r>
            </a:p>
          </p:txBody>
        </p:sp>
      </p:grpSp>
      <p:pic>
        <p:nvPicPr>
          <p:cNvPr id="94" name="Picture 93"/>
          <p:cNvPicPr>
            <a:picLocks noChangeAspect="1"/>
          </p:cNvPicPr>
          <p:nvPr/>
        </p:nvPicPr>
        <p:blipFill>
          <a:blip r:embed="rId3"/>
          <a:stretch>
            <a:fillRect/>
          </a:stretch>
        </p:blipFill>
        <p:spPr>
          <a:xfrm>
            <a:off x="455311" y="1597327"/>
            <a:ext cx="3984532" cy="759696"/>
          </a:xfrm>
          <a:prstGeom prst="rect">
            <a:avLst/>
          </a:prstGeom>
          <a:solidFill>
            <a:schemeClr val="accent4"/>
          </a:solidFill>
        </p:spPr>
      </p:pic>
      <p:sp>
        <p:nvSpPr>
          <p:cNvPr id="95" name="Rectangle 94"/>
          <p:cNvSpPr/>
          <p:nvPr/>
        </p:nvSpPr>
        <p:spPr>
          <a:xfrm>
            <a:off x="1796868" y="1287462"/>
            <a:ext cx="1180131" cy="313932"/>
          </a:xfrm>
          <a:prstGeom prst="rect">
            <a:avLst/>
          </a:prstGeom>
        </p:spPr>
        <p:txBody>
          <a:bodyPr wrap="none">
            <a:spAutoFit/>
          </a:bodyPr>
          <a:lstStyle/>
          <a:p>
            <a:pPr algn="ctr" defTabSz="932114" fontAlgn="base">
              <a:lnSpc>
                <a:spcPct val="90000"/>
              </a:lnSpc>
              <a:spcBef>
                <a:spcPct val="0"/>
              </a:spcBef>
              <a:spcAft>
                <a:spcPct val="0"/>
              </a:spcAft>
            </a:pPr>
            <a:r>
              <a:rPr lang="en-US" sz="1600" dirty="0">
                <a:ea typeface="Segoe UI" pitchFamily="34" charset="0"/>
                <a:cs typeface="Segoe UI" pitchFamily="34" charset="0"/>
              </a:rPr>
              <a:t>Hash index</a:t>
            </a:r>
          </a:p>
        </p:txBody>
      </p:sp>
      <p:sp>
        <p:nvSpPr>
          <p:cNvPr id="96" name="Rectangle 95"/>
          <p:cNvSpPr/>
          <p:nvPr/>
        </p:nvSpPr>
        <p:spPr bwMode="auto">
          <a:xfrm>
            <a:off x="3473636" y="3665143"/>
            <a:ext cx="843479" cy="1096960"/>
          </a:xfrm>
          <a:prstGeom prst="rect">
            <a:avLst/>
          </a:prstGeom>
          <a:solidFill>
            <a:srgbClr val="FF0000"/>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algn="ctr" defTabSz="932398" fontAlgn="base">
              <a:spcBef>
                <a:spcPct val="0"/>
              </a:spcBef>
              <a:spcAft>
                <a:spcPct val="0"/>
              </a:spcAft>
            </a:pPr>
            <a:r>
              <a:rPr lang="en-US" sz="2000" dirty="0">
                <a:gradFill>
                  <a:gsLst>
                    <a:gs pos="16814">
                      <a:srgbClr val="FFFFFF"/>
                    </a:gs>
                    <a:gs pos="46000">
                      <a:srgbClr val="FFFFFF"/>
                    </a:gs>
                  </a:gsLst>
                  <a:lin ang="5400000" scaled="0"/>
                </a:gradFill>
              </a:rPr>
              <a:t>Hot</a:t>
            </a:r>
          </a:p>
        </p:txBody>
      </p:sp>
      <p:grpSp>
        <p:nvGrpSpPr>
          <p:cNvPr id="97" name="Group 96"/>
          <p:cNvGrpSpPr/>
          <p:nvPr/>
        </p:nvGrpSpPr>
        <p:grpSpPr>
          <a:xfrm>
            <a:off x="561737" y="4836978"/>
            <a:ext cx="2895556" cy="1222695"/>
            <a:chOff x="3719329" y="1424028"/>
            <a:chExt cx="2049158" cy="1296652"/>
          </a:xfrm>
        </p:grpSpPr>
        <p:sp>
          <p:nvSpPr>
            <p:cNvPr id="98" name="Rectangle 97"/>
            <p:cNvSpPr/>
            <p:nvPr/>
          </p:nvSpPr>
          <p:spPr>
            <a:xfrm>
              <a:off x="3788142" y="1442207"/>
              <a:ext cx="199312" cy="593588"/>
            </a:xfrm>
            <a:prstGeom prst="rect">
              <a:avLst/>
            </a:prstGeom>
            <a:solidFill>
              <a:schemeClr val="accent5">
                <a:lumMod val="60000"/>
                <a:lumOff val="40000"/>
              </a:schemeClr>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99221"/>
              <a:endParaRPr lang="en-US" sz="1378" dirty="0">
                <a:solidFill>
                  <a:schemeClr val="tx1"/>
                </a:solidFill>
              </a:endParaRPr>
            </a:p>
          </p:txBody>
        </p:sp>
        <p:sp>
          <p:nvSpPr>
            <p:cNvPr id="99" name="Rectangle 98"/>
            <p:cNvSpPr/>
            <p:nvPr/>
          </p:nvSpPr>
          <p:spPr>
            <a:xfrm>
              <a:off x="3719329" y="1424313"/>
              <a:ext cx="344670" cy="635300"/>
            </a:xfrm>
            <a:prstGeom prst="rect">
              <a:avLst/>
            </a:prstGeom>
            <a:no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99221"/>
              <a:endParaRPr lang="en-US" sz="1378" dirty="0">
                <a:solidFill>
                  <a:schemeClr val="tx1"/>
                </a:solidFill>
              </a:endParaRPr>
            </a:p>
          </p:txBody>
        </p:sp>
        <p:sp>
          <p:nvSpPr>
            <p:cNvPr id="100" name="Rectangle 99"/>
            <p:cNvSpPr/>
            <p:nvPr/>
          </p:nvSpPr>
          <p:spPr>
            <a:xfrm>
              <a:off x="4219528" y="1445170"/>
              <a:ext cx="199312" cy="593588"/>
            </a:xfrm>
            <a:prstGeom prst="rect">
              <a:avLst/>
            </a:prstGeom>
            <a:solidFill>
              <a:schemeClr val="accent5">
                <a:lumMod val="60000"/>
                <a:lumOff val="40000"/>
              </a:schemeClr>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99221"/>
              <a:endParaRPr lang="en-US" sz="1378" dirty="0">
                <a:solidFill>
                  <a:schemeClr val="tx1"/>
                </a:solidFill>
              </a:endParaRPr>
            </a:p>
          </p:txBody>
        </p:sp>
        <p:sp>
          <p:nvSpPr>
            <p:cNvPr id="101" name="Rectangle 100"/>
            <p:cNvSpPr/>
            <p:nvPr/>
          </p:nvSpPr>
          <p:spPr>
            <a:xfrm>
              <a:off x="4157939" y="1424314"/>
              <a:ext cx="332908" cy="635300"/>
            </a:xfrm>
            <a:prstGeom prst="rect">
              <a:avLst/>
            </a:prstGeom>
            <a:no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99221"/>
              <a:endParaRPr lang="en-US" sz="1378" dirty="0">
                <a:solidFill>
                  <a:schemeClr val="tx1"/>
                </a:solidFill>
              </a:endParaRPr>
            </a:p>
          </p:txBody>
        </p:sp>
        <p:sp>
          <p:nvSpPr>
            <p:cNvPr id="102" name="Rectangle 101"/>
            <p:cNvSpPr/>
            <p:nvPr/>
          </p:nvSpPr>
          <p:spPr>
            <a:xfrm>
              <a:off x="4654654" y="1444884"/>
              <a:ext cx="199312" cy="593588"/>
            </a:xfrm>
            <a:prstGeom prst="rect">
              <a:avLst/>
            </a:prstGeom>
            <a:solidFill>
              <a:schemeClr val="accent5">
                <a:lumMod val="60000"/>
                <a:lumOff val="40000"/>
              </a:schemeClr>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99221"/>
              <a:endParaRPr lang="en-US" sz="1378" dirty="0">
                <a:solidFill>
                  <a:schemeClr val="tx1"/>
                </a:solidFill>
              </a:endParaRPr>
            </a:p>
          </p:txBody>
        </p:sp>
        <p:sp>
          <p:nvSpPr>
            <p:cNvPr id="103" name="Rectangle 102"/>
            <p:cNvSpPr/>
            <p:nvPr/>
          </p:nvSpPr>
          <p:spPr>
            <a:xfrm>
              <a:off x="4587857" y="1424028"/>
              <a:ext cx="332907" cy="635300"/>
            </a:xfrm>
            <a:prstGeom prst="rect">
              <a:avLst/>
            </a:prstGeom>
            <a:no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99221"/>
              <a:endParaRPr lang="en-US" sz="1378" dirty="0">
                <a:solidFill>
                  <a:schemeClr val="tx1"/>
                </a:solidFill>
              </a:endParaRPr>
            </a:p>
          </p:txBody>
        </p:sp>
        <p:sp>
          <p:nvSpPr>
            <p:cNvPr id="104" name="Rectangle 103"/>
            <p:cNvSpPr/>
            <p:nvPr/>
          </p:nvSpPr>
          <p:spPr>
            <a:xfrm>
              <a:off x="5502376" y="1444884"/>
              <a:ext cx="199312" cy="593588"/>
            </a:xfrm>
            <a:prstGeom prst="rect">
              <a:avLst/>
            </a:prstGeom>
            <a:solidFill>
              <a:schemeClr val="accent5">
                <a:lumMod val="60000"/>
                <a:lumOff val="40000"/>
              </a:schemeClr>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99221"/>
              <a:endParaRPr lang="en-US" sz="1378" dirty="0">
                <a:solidFill>
                  <a:schemeClr val="tx1"/>
                </a:solidFill>
              </a:endParaRPr>
            </a:p>
          </p:txBody>
        </p:sp>
        <p:sp>
          <p:nvSpPr>
            <p:cNvPr id="105" name="Rectangle 104"/>
            <p:cNvSpPr/>
            <p:nvPr/>
          </p:nvSpPr>
          <p:spPr>
            <a:xfrm>
              <a:off x="5435579" y="1424314"/>
              <a:ext cx="332908" cy="635300"/>
            </a:xfrm>
            <a:prstGeom prst="rect">
              <a:avLst/>
            </a:prstGeom>
            <a:no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99221"/>
              <a:endParaRPr lang="en-US" sz="1378" dirty="0">
                <a:solidFill>
                  <a:schemeClr val="tx1"/>
                </a:solidFill>
              </a:endParaRPr>
            </a:p>
          </p:txBody>
        </p:sp>
        <p:sp>
          <p:nvSpPr>
            <p:cNvPr id="106" name="Rectangle 105"/>
            <p:cNvSpPr/>
            <p:nvPr/>
          </p:nvSpPr>
          <p:spPr>
            <a:xfrm>
              <a:off x="5088776" y="1444884"/>
              <a:ext cx="199312" cy="593588"/>
            </a:xfrm>
            <a:prstGeom prst="rect">
              <a:avLst/>
            </a:prstGeom>
            <a:solidFill>
              <a:schemeClr val="accent5">
                <a:lumMod val="60000"/>
                <a:lumOff val="40000"/>
              </a:schemeClr>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99221"/>
              <a:endParaRPr lang="en-US" sz="1378" dirty="0">
                <a:solidFill>
                  <a:schemeClr val="tx1"/>
                </a:solidFill>
              </a:endParaRPr>
            </a:p>
          </p:txBody>
        </p:sp>
        <p:sp>
          <p:nvSpPr>
            <p:cNvPr id="107" name="Rectangle 106"/>
            <p:cNvSpPr/>
            <p:nvPr/>
          </p:nvSpPr>
          <p:spPr>
            <a:xfrm>
              <a:off x="5021980" y="1424314"/>
              <a:ext cx="332908" cy="635300"/>
            </a:xfrm>
            <a:prstGeom prst="rect">
              <a:avLst/>
            </a:prstGeom>
            <a:no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99221"/>
              <a:endParaRPr lang="en-US" sz="1378" dirty="0">
                <a:solidFill>
                  <a:schemeClr val="tx1"/>
                </a:solidFill>
              </a:endParaRPr>
            </a:p>
          </p:txBody>
        </p:sp>
        <p:sp>
          <p:nvSpPr>
            <p:cNvPr id="108" name="Rectangle 107"/>
            <p:cNvSpPr/>
            <p:nvPr/>
          </p:nvSpPr>
          <p:spPr>
            <a:xfrm>
              <a:off x="3799546" y="2103003"/>
              <a:ext cx="199312" cy="593588"/>
            </a:xfrm>
            <a:prstGeom prst="rect">
              <a:avLst/>
            </a:prstGeom>
            <a:solidFill>
              <a:schemeClr val="accent5">
                <a:lumMod val="60000"/>
                <a:lumOff val="40000"/>
              </a:schemeClr>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99221"/>
              <a:endParaRPr lang="en-US" sz="1378" dirty="0">
                <a:solidFill>
                  <a:schemeClr val="tx1"/>
                </a:solidFill>
              </a:endParaRPr>
            </a:p>
          </p:txBody>
        </p:sp>
        <p:sp>
          <p:nvSpPr>
            <p:cNvPr id="109" name="Rectangle 108"/>
            <p:cNvSpPr/>
            <p:nvPr/>
          </p:nvSpPr>
          <p:spPr>
            <a:xfrm>
              <a:off x="4224288" y="2103003"/>
              <a:ext cx="199312" cy="593588"/>
            </a:xfrm>
            <a:prstGeom prst="rect">
              <a:avLst/>
            </a:prstGeom>
            <a:solidFill>
              <a:schemeClr val="accent5">
                <a:lumMod val="60000"/>
                <a:lumOff val="40000"/>
              </a:schemeClr>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99221"/>
              <a:endParaRPr lang="en-US" sz="1378" dirty="0">
                <a:solidFill>
                  <a:schemeClr val="tx1"/>
                </a:solidFill>
              </a:endParaRPr>
            </a:p>
          </p:txBody>
        </p:sp>
        <p:sp>
          <p:nvSpPr>
            <p:cNvPr id="110" name="Rectangle 109"/>
            <p:cNvSpPr/>
            <p:nvPr/>
          </p:nvSpPr>
          <p:spPr>
            <a:xfrm>
              <a:off x="4657344" y="2103003"/>
              <a:ext cx="199312" cy="593588"/>
            </a:xfrm>
            <a:prstGeom prst="rect">
              <a:avLst/>
            </a:prstGeom>
            <a:solidFill>
              <a:schemeClr val="accent5">
                <a:lumMod val="60000"/>
                <a:lumOff val="40000"/>
              </a:schemeClr>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99221"/>
              <a:endParaRPr lang="en-US" sz="1378" dirty="0">
                <a:solidFill>
                  <a:schemeClr val="tx1"/>
                </a:solidFill>
              </a:endParaRPr>
            </a:p>
          </p:txBody>
        </p:sp>
        <p:sp>
          <p:nvSpPr>
            <p:cNvPr id="111" name="Rectangle 110"/>
            <p:cNvSpPr/>
            <p:nvPr/>
          </p:nvSpPr>
          <p:spPr>
            <a:xfrm>
              <a:off x="5502824" y="2103003"/>
              <a:ext cx="199312" cy="593588"/>
            </a:xfrm>
            <a:prstGeom prst="rect">
              <a:avLst/>
            </a:prstGeom>
            <a:solidFill>
              <a:schemeClr val="accent5">
                <a:lumMod val="60000"/>
                <a:lumOff val="40000"/>
              </a:schemeClr>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99221"/>
              <a:endParaRPr lang="en-US" sz="1378" dirty="0">
                <a:solidFill>
                  <a:schemeClr val="tx1"/>
                </a:solidFill>
              </a:endParaRPr>
            </a:p>
          </p:txBody>
        </p:sp>
        <p:sp>
          <p:nvSpPr>
            <p:cNvPr id="112" name="Rectangle 111"/>
            <p:cNvSpPr/>
            <p:nvPr/>
          </p:nvSpPr>
          <p:spPr>
            <a:xfrm>
              <a:off x="5022705" y="2082146"/>
              <a:ext cx="332908" cy="635300"/>
            </a:xfrm>
            <a:prstGeom prst="rect">
              <a:avLst/>
            </a:prstGeom>
            <a:no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99221"/>
              <a:endParaRPr lang="en-US" sz="1378" dirty="0">
                <a:solidFill>
                  <a:schemeClr val="tx1"/>
                </a:solidFill>
              </a:endParaRPr>
            </a:p>
          </p:txBody>
        </p:sp>
        <p:sp>
          <p:nvSpPr>
            <p:cNvPr id="113" name="Rectangle 112"/>
            <p:cNvSpPr/>
            <p:nvPr/>
          </p:nvSpPr>
          <p:spPr>
            <a:xfrm>
              <a:off x="5080613" y="2103003"/>
              <a:ext cx="199312" cy="593588"/>
            </a:xfrm>
            <a:prstGeom prst="rect">
              <a:avLst/>
            </a:prstGeom>
            <a:solidFill>
              <a:schemeClr val="accent5">
                <a:lumMod val="60000"/>
                <a:lumOff val="40000"/>
              </a:schemeClr>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99221"/>
              <a:endParaRPr lang="en-US" sz="1378" dirty="0">
                <a:solidFill>
                  <a:schemeClr val="tx1"/>
                </a:solidFill>
              </a:endParaRPr>
            </a:p>
          </p:txBody>
        </p:sp>
        <p:sp>
          <p:nvSpPr>
            <p:cNvPr id="114" name="Rectangle 113"/>
            <p:cNvSpPr/>
            <p:nvPr/>
          </p:nvSpPr>
          <p:spPr>
            <a:xfrm>
              <a:off x="5435408" y="2082146"/>
              <a:ext cx="332908" cy="635300"/>
            </a:xfrm>
            <a:prstGeom prst="rect">
              <a:avLst/>
            </a:prstGeom>
            <a:no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99221"/>
              <a:endParaRPr lang="en-US" sz="1378" dirty="0">
                <a:solidFill>
                  <a:schemeClr val="tx1"/>
                </a:solidFill>
              </a:endParaRPr>
            </a:p>
          </p:txBody>
        </p:sp>
        <p:sp>
          <p:nvSpPr>
            <p:cNvPr id="115" name="Rectangle 114"/>
            <p:cNvSpPr/>
            <p:nvPr/>
          </p:nvSpPr>
          <p:spPr>
            <a:xfrm>
              <a:off x="4587270" y="2085380"/>
              <a:ext cx="332908" cy="635300"/>
            </a:xfrm>
            <a:prstGeom prst="rect">
              <a:avLst/>
            </a:prstGeom>
            <a:no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99221"/>
              <a:endParaRPr lang="en-US" sz="1378" dirty="0">
                <a:solidFill>
                  <a:schemeClr val="tx1"/>
                </a:solidFill>
              </a:endParaRPr>
            </a:p>
          </p:txBody>
        </p:sp>
        <p:sp>
          <p:nvSpPr>
            <p:cNvPr id="116" name="Rectangle 115"/>
            <p:cNvSpPr/>
            <p:nvPr/>
          </p:nvSpPr>
          <p:spPr>
            <a:xfrm>
              <a:off x="4152731" y="2082146"/>
              <a:ext cx="332908" cy="635300"/>
            </a:xfrm>
            <a:prstGeom prst="rect">
              <a:avLst/>
            </a:prstGeom>
            <a:no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99221"/>
              <a:endParaRPr lang="en-US" sz="1378" dirty="0">
                <a:solidFill>
                  <a:schemeClr val="tx1"/>
                </a:solidFill>
              </a:endParaRPr>
            </a:p>
          </p:txBody>
        </p:sp>
        <p:sp>
          <p:nvSpPr>
            <p:cNvPr id="117" name="Rectangle 116"/>
            <p:cNvSpPr/>
            <p:nvPr/>
          </p:nvSpPr>
          <p:spPr>
            <a:xfrm>
              <a:off x="3719329" y="2082146"/>
              <a:ext cx="344670" cy="635300"/>
            </a:xfrm>
            <a:prstGeom prst="rect">
              <a:avLst/>
            </a:prstGeom>
            <a:no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99221"/>
              <a:endParaRPr lang="en-US" sz="1378" dirty="0">
                <a:solidFill>
                  <a:schemeClr val="tx1"/>
                </a:solidFill>
              </a:endParaRPr>
            </a:p>
          </p:txBody>
        </p:sp>
      </p:grpSp>
      <p:sp>
        <p:nvSpPr>
          <p:cNvPr id="40" name="TextBox 39"/>
          <p:cNvSpPr txBox="1"/>
          <p:nvPr/>
        </p:nvSpPr>
        <p:spPr>
          <a:xfrm>
            <a:off x="1" y="6642289"/>
            <a:ext cx="3806190" cy="352236"/>
          </a:xfrm>
          <a:prstGeom prst="rect">
            <a:avLst/>
          </a:prstGeom>
          <a:noFill/>
        </p:spPr>
        <p:txBody>
          <a:bodyPr wrap="square" lIns="365760" tIns="146304" rIns="182880" bIns="146304" rtlCol="0" anchor="ctr" anchorCtr="0">
            <a:noAutofit/>
          </a:bodyPr>
          <a:lstStyle/>
          <a:p>
            <a:pPr>
              <a:lnSpc>
                <a:spcPct val="90000"/>
              </a:lnSpc>
              <a:spcAft>
                <a:spcPts val="600"/>
              </a:spcAft>
            </a:pPr>
            <a:r>
              <a:rPr lang="en-US" sz="1400" dirty="0">
                <a:solidFill>
                  <a:schemeClr val="bg1"/>
                </a:solidFill>
                <a:latin typeface="Segoe UI Semibold" panose="020B0702040204020203" pitchFamily="34" charset="0"/>
                <a:ea typeface="Segoe UI Black" panose="020B0A02040204020203" pitchFamily="34" charset="0"/>
                <a:cs typeface="Segoe UI Semibold" panose="020B0702040204020203" pitchFamily="34" charset="0"/>
              </a:rPr>
              <a:t>Performance</a:t>
            </a:r>
          </a:p>
        </p:txBody>
      </p:sp>
    </p:spTree>
    <p:extLst>
      <p:ext uri="{BB962C8B-B14F-4D97-AF65-F5344CB8AC3E}">
        <p14:creationId xmlns:p14="http://schemas.microsoft.com/office/powerpoint/2010/main" val="698186467"/>
      </p:ext>
    </p:extLst>
  </p:cSld>
  <p:clrMapOvr>
    <a:masterClrMapping/>
  </p:clrMapOvr>
  <p:transition>
    <p:fade/>
  </p:transition>
</p:sld>
</file>

<file path=ppt/slides/slide22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Content Placeholder 1"/>
          <p:cNvSpPr>
            <a:spLocks noGrp="1"/>
          </p:cNvSpPr>
          <p:nvPr>
            <p:ph sz="quarter" idx="10"/>
          </p:nvPr>
        </p:nvSpPr>
        <p:spPr/>
        <p:txBody>
          <a:bodyPr/>
          <a:lstStyle/>
          <a:p>
            <a:r>
              <a:rPr lang="en-US" dirty="0"/>
              <a:t>Migrate databases to Azure</a:t>
            </a:r>
          </a:p>
        </p:txBody>
      </p:sp>
    </p:spTree>
    <p:extLst>
      <p:ext uri="{BB962C8B-B14F-4D97-AF65-F5344CB8AC3E}">
        <p14:creationId xmlns:p14="http://schemas.microsoft.com/office/powerpoint/2010/main" val="4001966112"/>
      </p:ext>
    </p:extLst>
  </p:cSld>
  <p:clrMapOvr>
    <a:masterClrMapping/>
  </p:clrMapOvr>
  <p:transition>
    <p:fade/>
  </p:transition>
</p:sld>
</file>

<file path=ppt/slides/slide22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96" name="Freeform 23"/>
          <p:cNvSpPr>
            <a:spLocks/>
          </p:cNvSpPr>
          <p:nvPr/>
        </p:nvSpPr>
        <p:spPr bwMode="auto">
          <a:xfrm>
            <a:off x="6091179" y="4603825"/>
            <a:ext cx="536373" cy="289396"/>
          </a:xfrm>
          <a:custGeom>
            <a:avLst/>
            <a:gdLst>
              <a:gd name="T0" fmla="*/ 210 w 242"/>
              <a:gd name="T1" fmla="*/ 64 h 129"/>
              <a:gd name="T2" fmla="*/ 209 w 242"/>
              <a:gd name="T3" fmla="*/ 64 h 129"/>
              <a:gd name="T4" fmla="*/ 144 w 242"/>
              <a:gd name="T5" fmla="*/ 0 h 129"/>
              <a:gd name="T6" fmla="*/ 80 w 242"/>
              <a:gd name="T7" fmla="*/ 56 h 129"/>
              <a:gd name="T8" fmla="*/ 45 w 242"/>
              <a:gd name="T9" fmla="*/ 39 h 129"/>
              <a:gd name="T10" fmla="*/ 0 w 242"/>
              <a:gd name="T11" fmla="*/ 84 h 129"/>
              <a:gd name="T12" fmla="*/ 45 w 242"/>
              <a:gd name="T13" fmla="*/ 129 h 129"/>
              <a:gd name="T14" fmla="*/ 210 w 242"/>
              <a:gd name="T15" fmla="*/ 129 h 129"/>
              <a:gd name="T16" fmla="*/ 242 w 242"/>
              <a:gd name="T17" fmla="*/ 96 h 129"/>
              <a:gd name="T18" fmla="*/ 210 w 242"/>
              <a:gd name="T19" fmla="*/ 64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2" h="129">
                <a:moveTo>
                  <a:pt x="210" y="64"/>
                </a:moveTo>
                <a:cubicBezTo>
                  <a:pt x="210" y="64"/>
                  <a:pt x="209" y="64"/>
                  <a:pt x="209" y="64"/>
                </a:cubicBezTo>
                <a:cubicBezTo>
                  <a:pt x="209" y="28"/>
                  <a:pt x="180" y="0"/>
                  <a:pt x="144" y="0"/>
                </a:cubicBezTo>
                <a:cubicBezTo>
                  <a:pt x="111" y="0"/>
                  <a:pt x="84" y="24"/>
                  <a:pt x="80" y="56"/>
                </a:cubicBezTo>
                <a:cubicBezTo>
                  <a:pt x="72" y="46"/>
                  <a:pt x="59" y="39"/>
                  <a:pt x="45" y="39"/>
                </a:cubicBezTo>
                <a:cubicBezTo>
                  <a:pt x="20" y="39"/>
                  <a:pt x="0" y="59"/>
                  <a:pt x="0" y="84"/>
                </a:cubicBezTo>
                <a:cubicBezTo>
                  <a:pt x="0" y="109"/>
                  <a:pt x="20" y="129"/>
                  <a:pt x="45" y="129"/>
                </a:cubicBezTo>
                <a:cubicBezTo>
                  <a:pt x="210" y="129"/>
                  <a:pt x="210" y="129"/>
                  <a:pt x="210" y="129"/>
                </a:cubicBezTo>
                <a:cubicBezTo>
                  <a:pt x="228" y="129"/>
                  <a:pt x="242" y="114"/>
                  <a:pt x="242" y="96"/>
                </a:cubicBezTo>
                <a:cubicBezTo>
                  <a:pt x="242" y="78"/>
                  <a:pt x="228" y="64"/>
                  <a:pt x="21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94" name="Freeform 19"/>
          <p:cNvSpPr>
            <a:spLocks/>
          </p:cNvSpPr>
          <p:nvPr/>
        </p:nvSpPr>
        <p:spPr bwMode="auto">
          <a:xfrm>
            <a:off x="4012097" y="4019627"/>
            <a:ext cx="884094" cy="504236"/>
          </a:xfrm>
          <a:custGeom>
            <a:avLst/>
            <a:gdLst>
              <a:gd name="T0" fmla="*/ 187 w 224"/>
              <a:gd name="T1" fmla="*/ 53 h 126"/>
              <a:gd name="T2" fmla="*/ 183 w 224"/>
              <a:gd name="T3" fmla="*/ 53 h 126"/>
              <a:gd name="T4" fmla="*/ 187 w 224"/>
              <a:gd name="T5" fmla="*/ 37 h 126"/>
              <a:gd name="T6" fmla="*/ 150 w 224"/>
              <a:gd name="T7" fmla="*/ 0 h 126"/>
              <a:gd name="T8" fmla="*/ 114 w 224"/>
              <a:gd name="T9" fmla="*/ 32 h 126"/>
              <a:gd name="T10" fmla="*/ 86 w 224"/>
              <a:gd name="T11" fmla="*/ 20 h 126"/>
              <a:gd name="T12" fmla="*/ 49 w 224"/>
              <a:gd name="T13" fmla="*/ 55 h 126"/>
              <a:gd name="T14" fmla="*/ 37 w 224"/>
              <a:gd name="T15" fmla="*/ 53 h 126"/>
              <a:gd name="T16" fmla="*/ 0 w 224"/>
              <a:gd name="T17" fmla="*/ 90 h 126"/>
              <a:gd name="T18" fmla="*/ 37 w 224"/>
              <a:gd name="T19" fmla="*/ 126 h 126"/>
              <a:gd name="T20" fmla="*/ 187 w 224"/>
              <a:gd name="T21" fmla="*/ 126 h 126"/>
              <a:gd name="T22" fmla="*/ 224 w 224"/>
              <a:gd name="T23" fmla="*/ 90 h 126"/>
              <a:gd name="T24" fmla="*/ 187 w 224"/>
              <a:gd name="T25" fmla="*/ 53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24" h="126">
                <a:moveTo>
                  <a:pt x="187" y="53"/>
                </a:moveTo>
                <a:cubicBezTo>
                  <a:pt x="186" y="53"/>
                  <a:pt x="184" y="53"/>
                  <a:pt x="183" y="53"/>
                </a:cubicBezTo>
                <a:cubicBezTo>
                  <a:pt x="185" y="48"/>
                  <a:pt x="187" y="42"/>
                  <a:pt x="187" y="37"/>
                </a:cubicBezTo>
                <a:cubicBezTo>
                  <a:pt x="187" y="16"/>
                  <a:pt x="170" y="0"/>
                  <a:pt x="150" y="0"/>
                </a:cubicBezTo>
                <a:cubicBezTo>
                  <a:pt x="131" y="0"/>
                  <a:pt x="116" y="14"/>
                  <a:pt x="114" y="32"/>
                </a:cubicBezTo>
                <a:cubicBezTo>
                  <a:pt x="107" y="25"/>
                  <a:pt x="97" y="20"/>
                  <a:pt x="86" y="20"/>
                </a:cubicBezTo>
                <a:cubicBezTo>
                  <a:pt x="67" y="20"/>
                  <a:pt x="50" y="36"/>
                  <a:pt x="49" y="55"/>
                </a:cubicBezTo>
                <a:cubicBezTo>
                  <a:pt x="45" y="54"/>
                  <a:pt x="41" y="53"/>
                  <a:pt x="37" y="53"/>
                </a:cubicBezTo>
                <a:cubicBezTo>
                  <a:pt x="16" y="53"/>
                  <a:pt x="0" y="69"/>
                  <a:pt x="0" y="90"/>
                </a:cubicBezTo>
                <a:cubicBezTo>
                  <a:pt x="0" y="110"/>
                  <a:pt x="16" y="126"/>
                  <a:pt x="37" y="126"/>
                </a:cubicBezTo>
                <a:cubicBezTo>
                  <a:pt x="187" y="126"/>
                  <a:pt x="187" y="126"/>
                  <a:pt x="187" y="126"/>
                </a:cubicBezTo>
                <a:cubicBezTo>
                  <a:pt x="207" y="126"/>
                  <a:pt x="224" y="110"/>
                  <a:pt x="224" y="90"/>
                </a:cubicBezTo>
                <a:cubicBezTo>
                  <a:pt x="224" y="69"/>
                  <a:pt x="207" y="53"/>
                  <a:pt x="187" y="53"/>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aphicFrame>
        <p:nvGraphicFramePr>
          <p:cNvPr id="26" name="Object 25" hidden="1"/>
          <p:cNvGraphicFramePr>
            <a:graphicFrameLocks noChangeAspect="1"/>
          </p:cNvGraphicFramePr>
          <p:nvPr>
            <p:custDataLst>
              <p:tags r:id="rId2"/>
            </p:custDataLst>
            <p:extLst/>
          </p:nvPr>
        </p:nvGraphicFramePr>
        <p:xfrm>
          <a:off x="1589" y="1589"/>
          <a:ext cx="1587" cy="1587"/>
        </p:xfrm>
        <a:graphic>
          <a:graphicData uri="http://schemas.openxmlformats.org/presentationml/2006/ole">
            <mc:AlternateContent xmlns:mc="http://schemas.openxmlformats.org/markup-compatibility/2006">
              <mc:Choice xmlns:v="urn:schemas-microsoft-com:vml" Requires="v">
                <p:oleObj spid="_x0000_s95282" name="think-cell Slide" r:id="rId5" imgW="270" imgH="270" progId="TCLayout.ActiveDocument.1">
                  <p:embed/>
                </p:oleObj>
              </mc:Choice>
              <mc:Fallback>
                <p:oleObj name="think-cell Slide" r:id="rId5" imgW="270" imgH="270" progId="TCLayout.ActiveDocument.1">
                  <p:embed/>
                  <p:pic>
                    <p:nvPicPr>
                      <p:cNvPr id="0" name=""/>
                      <p:cNvPicPr/>
                      <p:nvPr/>
                    </p:nvPicPr>
                    <p:blipFill>
                      <a:blip r:embed="rId6"/>
                      <a:stretch>
                        <a:fillRect/>
                      </a:stretch>
                    </p:blipFill>
                    <p:spPr>
                      <a:xfrm>
                        <a:off x="1589" y="1589"/>
                        <a:ext cx="1587" cy="1587"/>
                      </a:xfrm>
                      <a:prstGeom prst="rect">
                        <a:avLst/>
                      </a:prstGeom>
                    </p:spPr>
                  </p:pic>
                </p:oleObj>
              </mc:Fallback>
            </mc:AlternateContent>
          </a:graphicData>
        </a:graphic>
      </p:graphicFrame>
      <p:grpSp>
        <p:nvGrpSpPr>
          <p:cNvPr id="3" name="Group 2"/>
          <p:cNvGrpSpPr/>
          <p:nvPr/>
        </p:nvGrpSpPr>
        <p:grpSpPr>
          <a:xfrm>
            <a:off x="378478" y="1861467"/>
            <a:ext cx="1962509" cy="1806014"/>
            <a:chOff x="10077151" y="10221686"/>
            <a:chExt cx="2455455" cy="1438936"/>
          </a:xfrm>
        </p:grpSpPr>
        <p:grpSp>
          <p:nvGrpSpPr>
            <p:cNvPr id="169" name="Group 168"/>
            <p:cNvGrpSpPr/>
            <p:nvPr/>
          </p:nvGrpSpPr>
          <p:grpSpPr>
            <a:xfrm>
              <a:off x="10077151" y="10549407"/>
              <a:ext cx="2455455" cy="1111215"/>
              <a:chOff x="366851" y="4887485"/>
              <a:chExt cx="2455455" cy="1111215"/>
            </a:xfrm>
          </p:grpSpPr>
          <p:sp>
            <p:nvSpPr>
              <p:cNvPr id="170" name="Rectangle 169"/>
              <p:cNvSpPr/>
              <p:nvPr/>
            </p:nvSpPr>
            <p:spPr bwMode="auto">
              <a:xfrm>
                <a:off x="366851" y="5952981"/>
                <a:ext cx="2455455" cy="45719"/>
              </a:xfrm>
              <a:prstGeom prst="rect">
                <a:avLst/>
              </a:prstGeom>
              <a:solidFill>
                <a:schemeClr val="bg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indent="-342900" algn="ctr" defTabSz="932472" fontAlgn="base">
                  <a:lnSpc>
                    <a:spcPct val="90000"/>
                  </a:lnSpc>
                  <a:spcBef>
                    <a:spcPct val="0"/>
                  </a:spcBef>
                  <a:spcAft>
                    <a:spcPct val="0"/>
                  </a:spcAft>
                  <a:buFont typeface="Wingdings 3" panose="05040102010807070707" pitchFamily="18" charset="2"/>
                  <a:buChar char="Æ"/>
                </a:pPr>
                <a:endParaRPr lang="en-US" sz="2000" b="1" dirty="0">
                  <a:solidFill>
                    <a:schemeClr val="bg1"/>
                  </a:solidFill>
                  <a:latin typeface="+mj-lt"/>
                  <a:ea typeface="Segoe UI" pitchFamily="34" charset="0"/>
                  <a:cs typeface="Segoe UI" pitchFamily="34" charset="0"/>
                </a:endParaRPr>
              </a:p>
            </p:txBody>
          </p:sp>
          <p:sp>
            <p:nvSpPr>
              <p:cNvPr id="171" name="Rectangle 170"/>
              <p:cNvSpPr/>
              <p:nvPr/>
            </p:nvSpPr>
            <p:spPr bwMode="auto">
              <a:xfrm>
                <a:off x="376992" y="4887485"/>
                <a:ext cx="2428730" cy="1062039"/>
              </a:xfrm>
              <a:prstGeom prst="rect">
                <a:avLst/>
              </a:prstGeom>
              <a:solidFill>
                <a:schemeClr val="bg1">
                  <a:lumMod val="95000"/>
                </a:schemeClr>
              </a:solidFill>
              <a:ln w="25400">
                <a:solidFill>
                  <a:schemeClr val="accent1"/>
                </a:solidFill>
                <a:miter lim="800000"/>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3840480" tIns="182854" rIns="182854" bIns="45713" numCol="1" spcCol="0" rtlCol="0" fromWordArt="0" anchor="t" anchorCtr="0" forceAA="0" compatLnSpc="1">
                <a:prstTxWarp prst="textNoShape">
                  <a:avLst/>
                </a:prstTxWarp>
                <a:noAutofit/>
              </a:bodyPr>
              <a:lstStyle/>
              <a:p>
                <a:pPr defTabSz="931954"/>
                <a:endParaRPr lang="en-US" sz="2000" dirty="0">
                  <a:solidFill>
                    <a:srgbClr val="505050"/>
                  </a:solidFill>
                  <a:latin typeface="Segoe UI Semibold" panose="020B0702040204020203" pitchFamily="34" charset="0"/>
                  <a:ea typeface="Segoe UI" pitchFamily="34" charset="0"/>
                  <a:cs typeface="Segoe UI Semibold" panose="020B0702040204020203" pitchFamily="34" charset="0"/>
                </a:endParaRPr>
              </a:p>
            </p:txBody>
          </p:sp>
        </p:grpSp>
        <p:sp>
          <p:nvSpPr>
            <p:cNvPr id="172" name="Rectangle 171"/>
            <p:cNvSpPr/>
            <p:nvPr/>
          </p:nvSpPr>
          <p:spPr bwMode="auto">
            <a:xfrm>
              <a:off x="10087294" y="10221686"/>
              <a:ext cx="2428728" cy="321366"/>
            </a:xfrm>
            <a:prstGeom prst="rect">
              <a:avLst/>
            </a:prstGeom>
            <a:solidFill>
              <a:schemeClr val="accent1"/>
            </a:solidFill>
            <a:ln w="25400">
              <a:solidFill>
                <a:schemeClr val="accent1"/>
              </a:solidFill>
              <a:miter lim="800000"/>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defTabSz="931954"/>
              <a:r>
                <a:rPr lang="en-US" sz="1200" dirty="0">
                  <a:solidFill>
                    <a:schemeClr val="bg1"/>
                  </a:solidFill>
                  <a:latin typeface="Segoe UI Semibold" panose="020B0702040204020203" pitchFamily="34" charset="0"/>
                  <a:ea typeface="Segoe UI" pitchFamily="34" charset="0"/>
                  <a:cs typeface="Segoe UI Semibold" panose="020B0702040204020203" pitchFamily="34" charset="0"/>
                </a:rPr>
                <a:t>User DB</a:t>
              </a:r>
            </a:p>
          </p:txBody>
        </p:sp>
      </p:grpSp>
      <p:grpSp>
        <p:nvGrpSpPr>
          <p:cNvPr id="173" name="Group 172"/>
          <p:cNvGrpSpPr/>
          <p:nvPr/>
        </p:nvGrpSpPr>
        <p:grpSpPr>
          <a:xfrm>
            <a:off x="2521820" y="1861460"/>
            <a:ext cx="1962509" cy="1807076"/>
            <a:chOff x="10084071" y="10221686"/>
            <a:chExt cx="2455456" cy="1439783"/>
          </a:xfrm>
        </p:grpSpPr>
        <p:grpSp>
          <p:nvGrpSpPr>
            <p:cNvPr id="174" name="Group 173"/>
            <p:cNvGrpSpPr/>
            <p:nvPr/>
          </p:nvGrpSpPr>
          <p:grpSpPr>
            <a:xfrm>
              <a:off x="10084071" y="10549407"/>
              <a:ext cx="2455456" cy="1112062"/>
              <a:chOff x="373771" y="4887485"/>
              <a:chExt cx="2455456" cy="1112062"/>
            </a:xfrm>
          </p:grpSpPr>
          <p:sp>
            <p:nvSpPr>
              <p:cNvPr id="176" name="Rectangle 175"/>
              <p:cNvSpPr/>
              <p:nvPr/>
            </p:nvSpPr>
            <p:spPr bwMode="auto">
              <a:xfrm>
                <a:off x="373771" y="5953828"/>
                <a:ext cx="2455456" cy="45719"/>
              </a:xfrm>
              <a:prstGeom prst="rect">
                <a:avLst/>
              </a:prstGeom>
              <a:solidFill>
                <a:schemeClr val="bg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indent="-342900" algn="ctr" defTabSz="932472" fontAlgn="base">
                  <a:lnSpc>
                    <a:spcPct val="90000"/>
                  </a:lnSpc>
                  <a:spcBef>
                    <a:spcPct val="0"/>
                  </a:spcBef>
                  <a:spcAft>
                    <a:spcPct val="0"/>
                  </a:spcAft>
                  <a:buFont typeface="Wingdings 3" panose="05040102010807070707" pitchFamily="18" charset="2"/>
                  <a:buChar char="Æ"/>
                </a:pPr>
                <a:endParaRPr lang="en-US" sz="2000" b="1" dirty="0">
                  <a:solidFill>
                    <a:schemeClr val="bg1"/>
                  </a:solidFill>
                  <a:latin typeface="+mj-lt"/>
                  <a:ea typeface="Segoe UI" pitchFamily="34" charset="0"/>
                  <a:cs typeface="Segoe UI" pitchFamily="34" charset="0"/>
                </a:endParaRPr>
              </a:p>
            </p:txBody>
          </p:sp>
          <p:sp>
            <p:nvSpPr>
              <p:cNvPr id="177" name="Rectangle 176"/>
              <p:cNvSpPr/>
              <p:nvPr/>
            </p:nvSpPr>
            <p:spPr bwMode="auto">
              <a:xfrm>
                <a:off x="384811" y="4887485"/>
                <a:ext cx="2420911" cy="1062039"/>
              </a:xfrm>
              <a:prstGeom prst="rect">
                <a:avLst/>
              </a:prstGeom>
              <a:solidFill>
                <a:schemeClr val="bg1">
                  <a:lumMod val="95000"/>
                </a:schemeClr>
              </a:solidFill>
              <a:ln w="25400">
                <a:solidFill>
                  <a:schemeClr val="accent1"/>
                </a:solidFill>
                <a:miter lim="800000"/>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3840480" tIns="182854" rIns="182854" bIns="45713" numCol="1" spcCol="0" rtlCol="0" fromWordArt="0" anchor="t" anchorCtr="0" forceAA="0" compatLnSpc="1">
                <a:prstTxWarp prst="textNoShape">
                  <a:avLst/>
                </a:prstTxWarp>
                <a:noAutofit/>
              </a:bodyPr>
              <a:lstStyle/>
              <a:p>
                <a:pPr defTabSz="931954"/>
                <a:endParaRPr lang="en-US" sz="2000" dirty="0">
                  <a:solidFill>
                    <a:srgbClr val="505050"/>
                  </a:solidFill>
                  <a:latin typeface="Segoe UI Semibold" panose="020B0702040204020203" pitchFamily="34" charset="0"/>
                  <a:ea typeface="Segoe UI" pitchFamily="34" charset="0"/>
                  <a:cs typeface="Segoe UI Semibold" panose="020B0702040204020203" pitchFamily="34" charset="0"/>
                </a:endParaRPr>
              </a:p>
            </p:txBody>
          </p:sp>
        </p:grpSp>
        <p:sp>
          <p:nvSpPr>
            <p:cNvPr id="175" name="Rectangle 174"/>
            <p:cNvSpPr/>
            <p:nvPr/>
          </p:nvSpPr>
          <p:spPr bwMode="auto">
            <a:xfrm>
              <a:off x="10087294" y="10221686"/>
              <a:ext cx="2428728" cy="321366"/>
            </a:xfrm>
            <a:prstGeom prst="rect">
              <a:avLst/>
            </a:prstGeom>
            <a:solidFill>
              <a:schemeClr val="accent1"/>
            </a:solidFill>
            <a:ln w="25400">
              <a:solidFill>
                <a:schemeClr val="accent1"/>
              </a:solidFill>
              <a:miter lim="800000"/>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defTabSz="931954"/>
              <a:r>
                <a:rPr lang="en-US" sz="1200" dirty="0">
                  <a:solidFill>
                    <a:schemeClr val="bg1"/>
                  </a:solidFill>
                  <a:latin typeface="Segoe UI Semibold" panose="020B0702040204020203" pitchFamily="34" charset="0"/>
                  <a:ea typeface="Segoe UI" pitchFamily="34" charset="0"/>
                  <a:cs typeface="Segoe UI Semibold" panose="020B0702040204020203" pitchFamily="34" charset="0"/>
                </a:rPr>
                <a:t>System objects</a:t>
              </a:r>
            </a:p>
          </p:txBody>
        </p:sp>
      </p:grpSp>
      <p:grpSp>
        <p:nvGrpSpPr>
          <p:cNvPr id="179" name="Group 178"/>
          <p:cNvGrpSpPr/>
          <p:nvPr/>
        </p:nvGrpSpPr>
        <p:grpSpPr>
          <a:xfrm>
            <a:off x="4657776" y="1861460"/>
            <a:ext cx="1962509" cy="1804336"/>
            <a:chOff x="10081744" y="10221686"/>
            <a:chExt cx="2455456" cy="1437600"/>
          </a:xfrm>
        </p:grpSpPr>
        <p:grpSp>
          <p:nvGrpSpPr>
            <p:cNvPr id="180" name="Group 179"/>
            <p:cNvGrpSpPr/>
            <p:nvPr/>
          </p:nvGrpSpPr>
          <p:grpSpPr>
            <a:xfrm>
              <a:off x="10081744" y="10549407"/>
              <a:ext cx="2455456" cy="1109879"/>
              <a:chOff x="371444" y="4887485"/>
              <a:chExt cx="2455456" cy="1109879"/>
            </a:xfrm>
          </p:grpSpPr>
          <p:sp>
            <p:nvSpPr>
              <p:cNvPr id="182" name="Rectangle 181"/>
              <p:cNvSpPr/>
              <p:nvPr/>
            </p:nvSpPr>
            <p:spPr bwMode="auto">
              <a:xfrm>
                <a:off x="371444" y="5951645"/>
                <a:ext cx="2455456" cy="45719"/>
              </a:xfrm>
              <a:prstGeom prst="rect">
                <a:avLst/>
              </a:prstGeom>
              <a:solidFill>
                <a:schemeClr val="bg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indent="-342900" algn="ctr" defTabSz="932472" fontAlgn="base">
                  <a:lnSpc>
                    <a:spcPct val="90000"/>
                  </a:lnSpc>
                  <a:spcBef>
                    <a:spcPct val="0"/>
                  </a:spcBef>
                  <a:spcAft>
                    <a:spcPct val="0"/>
                  </a:spcAft>
                  <a:buFont typeface="Wingdings 3" panose="05040102010807070707" pitchFamily="18" charset="2"/>
                  <a:buChar char="Æ"/>
                </a:pPr>
                <a:endParaRPr lang="en-US" sz="2000" b="1" dirty="0">
                  <a:solidFill>
                    <a:schemeClr val="bg1"/>
                  </a:solidFill>
                  <a:latin typeface="+mj-lt"/>
                  <a:ea typeface="Segoe UI" pitchFamily="34" charset="0"/>
                  <a:cs typeface="Segoe UI" pitchFamily="34" charset="0"/>
                </a:endParaRPr>
              </a:p>
            </p:txBody>
          </p:sp>
          <p:sp>
            <p:nvSpPr>
              <p:cNvPr id="183" name="Rectangle 182"/>
              <p:cNvSpPr/>
              <p:nvPr/>
            </p:nvSpPr>
            <p:spPr bwMode="auto">
              <a:xfrm>
                <a:off x="384811" y="4887485"/>
                <a:ext cx="2428729" cy="1062039"/>
              </a:xfrm>
              <a:prstGeom prst="rect">
                <a:avLst/>
              </a:prstGeom>
              <a:solidFill>
                <a:schemeClr val="bg1">
                  <a:lumMod val="95000"/>
                </a:schemeClr>
              </a:solidFill>
              <a:ln w="25400">
                <a:solidFill>
                  <a:schemeClr val="accent1"/>
                </a:solidFill>
                <a:miter lim="800000"/>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3840480" tIns="182854" rIns="182854" bIns="45713" numCol="1" spcCol="0" rtlCol="0" fromWordArt="0" anchor="t" anchorCtr="0" forceAA="0" compatLnSpc="1">
                <a:prstTxWarp prst="textNoShape">
                  <a:avLst/>
                </a:prstTxWarp>
                <a:noAutofit/>
              </a:bodyPr>
              <a:lstStyle/>
              <a:p>
                <a:pPr defTabSz="931954"/>
                <a:endParaRPr lang="en-US" sz="2000" dirty="0">
                  <a:solidFill>
                    <a:srgbClr val="505050"/>
                  </a:solidFill>
                  <a:latin typeface="Segoe UI Semibold" panose="020B0702040204020203" pitchFamily="34" charset="0"/>
                  <a:ea typeface="Segoe UI" pitchFamily="34" charset="0"/>
                  <a:cs typeface="Segoe UI Semibold" panose="020B0702040204020203" pitchFamily="34" charset="0"/>
                </a:endParaRPr>
              </a:p>
            </p:txBody>
          </p:sp>
        </p:grpSp>
        <p:sp>
          <p:nvSpPr>
            <p:cNvPr id="181" name="Rectangle 180"/>
            <p:cNvSpPr/>
            <p:nvPr/>
          </p:nvSpPr>
          <p:spPr bwMode="auto">
            <a:xfrm>
              <a:off x="10095110" y="10221686"/>
              <a:ext cx="2420912" cy="321366"/>
            </a:xfrm>
            <a:prstGeom prst="rect">
              <a:avLst/>
            </a:prstGeom>
            <a:solidFill>
              <a:schemeClr val="accent1"/>
            </a:solidFill>
            <a:ln w="25400">
              <a:solidFill>
                <a:schemeClr val="accent1"/>
              </a:solidFill>
              <a:miter lim="800000"/>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defTabSz="931954"/>
              <a:r>
                <a:rPr lang="en-US" sz="1200" dirty="0">
                  <a:solidFill>
                    <a:schemeClr val="bg1"/>
                  </a:solidFill>
                  <a:latin typeface="Segoe UI Semibold" panose="020B0702040204020203" pitchFamily="34" charset="0"/>
                  <a:ea typeface="Segoe UI" pitchFamily="34" charset="0"/>
                  <a:cs typeface="Segoe UI Semibold" panose="020B0702040204020203" pitchFamily="34" charset="0"/>
                </a:rPr>
                <a:t>SQL settings</a:t>
              </a:r>
            </a:p>
          </p:txBody>
        </p:sp>
      </p:grpSp>
      <p:sp>
        <p:nvSpPr>
          <p:cNvPr id="287" name="TextBox 286"/>
          <p:cNvSpPr txBox="1"/>
          <p:nvPr/>
        </p:nvSpPr>
        <p:spPr>
          <a:xfrm>
            <a:off x="378478" y="2312541"/>
            <a:ext cx="1777960" cy="1309253"/>
          </a:xfrm>
          <a:prstGeom prst="rect">
            <a:avLst/>
          </a:prstGeom>
          <a:noFill/>
        </p:spPr>
        <p:txBody>
          <a:bodyPr wrap="square" lIns="182880" tIns="91440" rIns="91440" bIns="91440" rtlCol="0">
            <a:noAutofit/>
          </a:bodyPr>
          <a:lstStyle/>
          <a:p>
            <a:pPr>
              <a:lnSpc>
                <a:spcPct val="90000"/>
              </a:lnSpc>
              <a:spcAft>
                <a:spcPts val="600"/>
              </a:spcAft>
            </a:pPr>
            <a:r>
              <a:rPr lang="en-US" sz="1200" dirty="0">
                <a:gradFill>
                  <a:gsLst>
                    <a:gs pos="2917">
                      <a:schemeClr val="tx1"/>
                    </a:gs>
                    <a:gs pos="30000">
                      <a:schemeClr val="tx1"/>
                    </a:gs>
                  </a:gsLst>
                  <a:lin ang="5400000" scaled="0"/>
                </a:gradFill>
              </a:rPr>
              <a:t>Schema</a:t>
            </a:r>
          </a:p>
          <a:p>
            <a:pPr>
              <a:lnSpc>
                <a:spcPct val="90000"/>
              </a:lnSpc>
              <a:spcAft>
                <a:spcPts val="600"/>
              </a:spcAft>
            </a:pPr>
            <a:r>
              <a:rPr lang="en-US" sz="1200" dirty="0">
                <a:gradFill>
                  <a:gsLst>
                    <a:gs pos="2917">
                      <a:schemeClr val="tx1"/>
                    </a:gs>
                    <a:gs pos="30000">
                      <a:schemeClr val="tx1"/>
                    </a:gs>
                  </a:gsLst>
                  <a:lin ang="5400000" scaled="0"/>
                </a:gradFill>
              </a:rPr>
              <a:t>Data</a:t>
            </a:r>
          </a:p>
        </p:txBody>
      </p:sp>
      <p:sp>
        <p:nvSpPr>
          <p:cNvPr id="288" name="TextBox 287"/>
          <p:cNvSpPr txBox="1"/>
          <p:nvPr/>
        </p:nvSpPr>
        <p:spPr>
          <a:xfrm>
            <a:off x="2521820" y="2312541"/>
            <a:ext cx="1943723" cy="1152855"/>
          </a:xfrm>
          <a:prstGeom prst="rect">
            <a:avLst/>
          </a:prstGeom>
          <a:noFill/>
        </p:spPr>
        <p:txBody>
          <a:bodyPr wrap="square" lIns="182880" tIns="91440" rIns="91440" bIns="91440" rtlCol="0">
            <a:noAutofit/>
          </a:bodyPr>
          <a:lstStyle/>
          <a:p>
            <a:pPr>
              <a:lnSpc>
                <a:spcPct val="90000"/>
              </a:lnSpc>
              <a:spcAft>
                <a:spcPts val="600"/>
              </a:spcAft>
            </a:pPr>
            <a:r>
              <a:rPr lang="en-US" sz="1200" dirty="0">
                <a:gradFill>
                  <a:gsLst>
                    <a:gs pos="2917">
                      <a:schemeClr val="tx1"/>
                    </a:gs>
                    <a:gs pos="30000">
                      <a:schemeClr val="tx1"/>
                    </a:gs>
                  </a:gsLst>
                  <a:lin ang="5400000" scaled="0"/>
                </a:gradFill>
              </a:rPr>
              <a:t>Logins</a:t>
            </a:r>
          </a:p>
          <a:p>
            <a:pPr>
              <a:lnSpc>
                <a:spcPct val="90000"/>
              </a:lnSpc>
              <a:spcAft>
                <a:spcPts val="600"/>
              </a:spcAft>
            </a:pPr>
            <a:r>
              <a:rPr lang="en-US" sz="1200" dirty="0">
                <a:gradFill>
                  <a:gsLst>
                    <a:gs pos="2917">
                      <a:schemeClr val="tx1"/>
                    </a:gs>
                    <a:gs pos="30000">
                      <a:schemeClr val="tx1"/>
                    </a:gs>
                  </a:gsLst>
                  <a:lin ang="5400000" scaled="0"/>
                </a:gradFill>
              </a:rPr>
              <a:t>Jobs</a:t>
            </a:r>
          </a:p>
          <a:p>
            <a:pPr>
              <a:lnSpc>
                <a:spcPct val="90000"/>
              </a:lnSpc>
              <a:spcAft>
                <a:spcPts val="600"/>
              </a:spcAft>
            </a:pPr>
            <a:r>
              <a:rPr lang="en-US" sz="1200" dirty="0">
                <a:gradFill>
                  <a:gsLst>
                    <a:gs pos="2917">
                      <a:schemeClr val="tx1"/>
                    </a:gs>
                    <a:gs pos="30000">
                      <a:schemeClr val="tx1"/>
                    </a:gs>
                  </a:gsLst>
                  <a:lin ang="5400000" scaled="0"/>
                </a:gradFill>
              </a:rPr>
              <a:t>Certificates</a:t>
            </a:r>
          </a:p>
        </p:txBody>
      </p:sp>
      <p:sp>
        <p:nvSpPr>
          <p:cNvPr id="289" name="TextBox 288"/>
          <p:cNvSpPr txBox="1"/>
          <p:nvPr/>
        </p:nvSpPr>
        <p:spPr>
          <a:xfrm>
            <a:off x="4657776" y="2312541"/>
            <a:ext cx="2111100" cy="1395016"/>
          </a:xfrm>
          <a:prstGeom prst="rect">
            <a:avLst/>
          </a:prstGeom>
          <a:noFill/>
        </p:spPr>
        <p:txBody>
          <a:bodyPr wrap="square" lIns="182880" tIns="91440" rIns="91440" bIns="91440" rtlCol="0">
            <a:noAutofit/>
          </a:bodyPr>
          <a:lstStyle/>
          <a:p>
            <a:pPr>
              <a:lnSpc>
                <a:spcPct val="90000"/>
              </a:lnSpc>
              <a:spcAft>
                <a:spcPts val="600"/>
              </a:spcAft>
            </a:pPr>
            <a:r>
              <a:rPr lang="en-US" sz="1200" dirty="0">
                <a:gradFill>
                  <a:gsLst>
                    <a:gs pos="2917">
                      <a:schemeClr val="tx1"/>
                    </a:gs>
                    <a:gs pos="30000">
                      <a:schemeClr val="tx1"/>
                    </a:gs>
                  </a:gsLst>
                  <a:lin ang="5400000" scaled="0"/>
                </a:gradFill>
              </a:rPr>
              <a:t>Max. server memory</a:t>
            </a:r>
          </a:p>
          <a:p>
            <a:pPr>
              <a:lnSpc>
                <a:spcPct val="90000"/>
              </a:lnSpc>
              <a:spcAft>
                <a:spcPts val="600"/>
              </a:spcAft>
            </a:pPr>
            <a:r>
              <a:rPr lang="en-US" sz="1200" dirty="0">
                <a:gradFill>
                  <a:gsLst>
                    <a:gs pos="2917">
                      <a:schemeClr val="tx1"/>
                    </a:gs>
                    <a:gs pos="30000">
                      <a:schemeClr val="tx1"/>
                    </a:gs>
                  </a:gsLst>
                  <a:lin ang="5400000" scaled="0"/>
                </a:gradFill>
              </a:rPr>
              <a:t>Max. worker threads</a:t>
            </a:r>
          </a:p>
          <a:p>
            <a:pPr>
              <a:lnSpc>
                <a:spcPct val="90000"/>
              </a:lnSpc>
              <a:spcAft>
                <a:spcPts val="600"/>
              </a:spcAft>
            </a:pPr>
            <a:r>
              <a:rPr lang="en-US" sz="1200" dirty="0">
                <a:gradFill>
                  <a:gsLst>
                    <a:gs pos="2917">
                      <a:schemeClr val="tx1"/>
                    </a:gs>
                    <a:gs pos="30000">
                      <a:schemeClr val="tx1"/>
                    </a:gs>
                  </a:gsLst>
                  <a:lin ang="5400000" scaled="0"/>
                </a:gradFill>
              </a:rPr>
              <a:t>Default language</a:t>
            </a:r>
          </a:p>
          <a:p>
            <a:pPr>
              <a:lnSpc>
                <a:spcPct val="90000"/>
              </a:lnSpc>
              <a:spcAft>
                <a:spcPts val="600"/>
              </a:spcAft>
            </a:pPr>
            <a:r>
              <a:rPr lang="en-US" sz="1200" dirty="0">
                <a:gradFill>
                  <a:gsLst>
                    <a:gs pos="2917">
                      <a:schemeClr val="tx1"/>
                    </a:gs>
                    <a:gs pos="30000">
                      <a:schemeClr val="tx1"/>
                    </a:gs>
                  </a:gsLst>
                  <a:lin ang="5400000" scaled="0"/>
                </a:gradFill>
              </a:rPr>
              <a:t>Trace flags</a:t>
            </a:r>
          </a:p>
        </p:txBody>
      </p:sp>
      <p:pic>
        <p:nvPicPr>
          <p:cNvPr id="21" name="Picture 20"/>
          <p:cNvPicPr>
            <a:picLocks noChangeAspect="1"/>
          </p:cNvPicPr>
          <p:nvPr/>
        </p:nvPicPr>
        <p:blipFill>
          <a:blip r:embed="rId7"/>
          <a:stretch>
            <a:fillRect/>
          </a:stretch>
        </p:blipFill>
        <p:spPr>
          <a:xfrm rot="2700000">
            <a:off x="6125923" y="1961149"/>
            <a:ext cx="591646" cy="184550"/>
          </a:xfrm>
          <a:prstGeom prst="rect">
            <a:avLst/>
          </a:prstGeom>
          <a:effectLst>
            <a:outerShdw blurRad="50800" dist="38100" dir="5400000" algn="t" rotWithShape="0">
              <a:prstClr val="black">
                <a:alpha val="40000"/>
              </a:prstClr>
            </a:outerShdw>
          </a:effectLst>
        </p:spPr>
      </p:pic>
      <p:pic>
        <p:nvPicPr>
          <p:cNvPr id="292" name="Picture 291"/>
          <p:cNvPicPr>
            <a:picLocks noChangeAspect="1"/>
          </p:cNvPicPr>
          <p:nvPr/>
        </p:nvPicPr>
        <p:blipFill>
          <a:blip r:embed="rId7"/>
          <a:stretch>
            <a:fillRect/>
          </a:stretch>
        </p:blipFill>
        <p:spPr>
          <a:xfrm rot="2700000">
            <a:off x="3976281" y="1961148"/>
            <a:ext cx="591646" cy="184550"/>
          </a:xfrm>
          <a:prstGeom prst="rect">
            <a:avLst/>
          </a:prstGeom>
          <a:effectLst>
            <a:outerShdw blurRad="50800" dist="38100" dir="5400000" algn="t" rotWithShape="0">
              <a:prstClr val="black">
                <a:alpha val="40000"/>
              </a:prstClr>
            </a:outerShdw>
          </a:effectLst>
        </p:spPr>
      </p:pic>
      <p:sp>
        <p:nvSpPr>
          <p:cNvPr id="294" name="Freeform 23"/>
          <p:cNvSpPr>
            <a:spLocks/>
          </p:cNvSpPr>
          <p:nvPr/>
        </p:nvSpPr>
        <p:spPr bwMode="auto">
          <a:xfrm>
            <a:off x="3463804" y="4252837"/>
            <a:ext cx="3162776" cy="1706451"/>
          </a:xfrm>
          <a:custGeom>
            <a:avLst/>
            <a:gdLst>
              <a:gd name="T0" fmla="*/ 210 w 242"/>
              <a:gd name="T1" fmla="*/ 64 h 129"/>
              <a:gd name="T2" fmla="*/ 209 w 242"/>
              <a:gd name="T3" fmla="*/ 64 h 129"/>
              <a:gd name="T4" fmla="*/ 144 w 242"/>
              <a:gd name="T5" fmla="*/ 0 h 129"/>
              <a:gd name="T6" fmla="*/ 80 w 242"/>
              <a:gd name="T7" fmla="*/ 56 h 129"/>
              <a:gd name="T8" fmla="*/ 45 w 242"/>
              <a:gd name="T9" fmla="*/ 39 h 129"/>
              <a:gd name="T10" fmla="*/ 0 w 242"/>
              <a:gd name="T11" fmla="*/ 84 h 129"/>
              <a:gd name="T12" fmla="*/ 45 w 242"/>
              <a:gd name="T13" fmla="*/ 129 h 129"/>
              <a:gd name="T14" fmla="*/ 210 w 242"/>
              <a:gd name="T15" fmla="*/ 129 h 129"/>
              <a:gd name="T16" fmla="*/ 242 w 242"/>
              <a:gd name="T17" fmla="*/ 96 h 129"/>
              <a:gd name="T18" fmla="*/ 210 w 242"/>
              <a:gd name="T19" fmla="*/ 64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2" h="129">
                <a:moveTo>
                  <a:pt x="210" y="64"/>
                </a:moveTo>
                <a:cubicBezTo>
                  <a:pt x="210" y="64"/>
                  <a:pt x="209" y="64"/>
                  <a:pt x="209" y="64"/>
                </a:cubicBezTo>
                <a:cubicBezTo>
                  <a:pt x="209" y="28"/>
                  <a:pt x="180" y="0"/>
                  <a:pt x="144" y="0"/>
                </a:cubicBezTo>
                <a:cubicBezTo>
                  <a:pt x="111" y="0"/>
                  <a:pt x="84" y="24"/>
                  <a:pt x="80" y="56"/>
                </a:cubicBezTo>
                <a:cubicBezTo>
                  <a:pt x="72" y="46"/>
                  <a:pt x="59" y="39"/>
                  <a:pt x="45" y="39"/>
                </a:cubicBezTo>
                <a:cubicBezTo>
                  <a:pt x="20" y="39"/>
                  <a:pt x="0" y="59"/>
                  <a:pt x="0" y="84"/>
                </a:cubicBezTo>
                <a:cubicBezTo>
                  <a:pt x="0" y="109"/>
                  <a:pt x="20" y="129"/>
                  <a:pt x="45" y="129"/>
                </a:cubicBezTo>
                <a:cubicBezTo>
                  <a:pt x="210" y="129"/>
                  <a:pt x="210" y="129"/>
                  <a:pt x="210" y="129"/>
                </a:cubicBezTo>
                <a:cubicBezTo>
                  <a:pt x="228" y="129"/>
                  <a:pt x="242" y="114"/>
                  <a:pt x="242" y="96"/>
                </a:cubicBezTo>
                <a:cubicBezTo>
                  <a:pt x="242" y="78"/>
                  <a:pt x="228" y="64"/>
                  <a:pt x="210" y="64"/>
                </a:cubicBezTo>
                <a:close/>
              </a:path>
            </a:pathLst>
          </a:custGeom>
          <a:solidFill>
            <a:schemeClr val="accent6"/>
          </a:solidFill>
          <a:ln>
            <a:noFill/>
          </a:ln>
          <a:extLst/>
        </p:spPr>
        <p:txBody>
          <a:bodyPr vert="horz" wrap="square" lIns="91440" tIns="45720" rIns="91440" bIns="45720" numCol="1" anchor="t" anchorCtr="0" compatLnSpc="1">
            <a:prstTxWarp prst="textNoShape">
              <a:avLst/>
            </a:prstTxWarp>
          </a:bodyPr>
          <a:lstStyle/>
          <a:p>
            <a:endParaRPr lang="en-US" dirty="0"/>
          </a:p>
        </p:txBody>
      </p:sp>
      <p:grpSp>
        <p:nvGrpSpPr>
          <p:cNvPr id="166" name="Group 165"/>
          <p:cNvGrpSpPr/>
          <p:nvPr/>
        </p:nvGrpSpPr>
        <p:grpSpPr>
          <a:xfrm>
            <a:off x="389792" y="4144989"/>
            <a:ext cx="2212848" cy="1812127"/>
            <a:chOff x="376994" y="4006397"/>
            <a:chExt cx="2460847" cy="2015216"/>
          </a:xfrm>
        </p:grpSpPr>
        <p:sp>
          <p:nvSpPr>
            <p:cNvPr id="167" name="Rectangle 166"/>
            <p:cNvSpPr/>
            <p:nvPr/>
          </p:nvSpPr>
          <p:spPr bwMode="auto">
            <a:xfrm>
              <a:off x="376994" y="5975893"/>
              <a:ext cx="2460847" cy="45720"/>
            </a:xfrm>
            <a:prstGeom prst="rect">
              <a:avLst/>
            </a:prstGeom>
            <a:solidFill>
              <a:schemeClr val="bg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indent="-342900" algn="ctr" defTabSz="932472" fontAlgn="base">
                <a:lnSpc>
                  <a:spcPct val="90000"/>
                </a:lnSpc>
                <a:spcBef>
                  <a:spcPct val="0"/>
                </a:spcBef>
                <a:spcAft>
                  <a:spcPct val="0"/>
                </a:spcAft>
                <a:buFont typeface="Wingdings 3" panose="05040102010807070707" pitchFamily="18" charset="2"/>
                <a:buChar char="Æ"/>
              </a:pPr>
              <a:endParaRPr lang="en-US" sz="2000" b="1" dirty="0">
                <a:solidFill>
                  <a:schemeClr val="bg1"/>
                </a:solidFill>
                <a:latin typeface="+mj-lt"/>
                <a:ea typeface="Segoe UI" pitchFamily="34" charset="0"/>
                <a:cs typeface="Segoe UI" pitchFamily="34" charset="0"/>
              </a:endParaRPr>
            </a:p>
          </p:txBody>
        </p:sp>
        <p:sp>
          <p:nvSpPr>
            <p:cNvPr id="168" name="Rectangle 167"/>
            <p:cNvSpPr/>
            <p:nvPr/>
          </p:nvSpPr>
          <p:spPr bwMode="auto">
            <a:xfrm>
              <a:off x="384811" y="4006397"/>
              <a:ext cx="2428728" cy="1958306"/>
            </a:xfrm>
            <a:prstGeom prst="rect">
              <a:avLst/>
            </a:prstGeom>
            <a:solidFill>
              <a:schemeClr val="bg1">
                <a:lumMod val="95000"/>
              </a:schemeClr>
            </a:solidFill>
            <a:ln w="25400">
              <a:solidFill>
                <a:schemeClr val="accent1"/>
              </a:solidFill>
              <a:miter lim="800000"/>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3840480" tIns="182854" rIns="182854" bIns="45713" numCol="1" spcCol="0" rtlCol="0" fromWordArt="0" anchor="t" anchorCtr="0" forceAA="0" compatLnSpc="1">
              <a:prstTxWarp prst="textNoShape">
                <a:avLst/>
              </a:prstTxWarp>
              <a:noAutofit/>
            </a:bodyPr>
            <a:lstStyle/>
            <a:p>
              <a:pPr defTabSz="931954"/>
              <a:endParaRPr lang="en-US" sz="2000" dirty="0">
                <a:solidFill>
                  <a:srgbClr val="505050"/>
                </a:solidFill>
                <a:latin typeface="Segoe UI Semibold" panose="020B0702040204020203" pitchFamily="34" charset="0"/>
                <a:ea typeface="Segoe UI" pitchFamily="34" charset="0"/>
                <a:cs typeface="Segoe UI Semibold" panose="020B0702040204020203" pitchFamily="34" charset="0"/>
              </a:endParaRPr>
            </a:p>
          </p:txBody>
        </p:sp>
      </p:grpSp>
      <p:sp>
        <p:nvSpPr>
          <p:cNvPr id="286" name="Rectangle 285"/>
          <p:cNvSpPr/>
          <p:nvPr/>
        </p:nvSpPr>
        <p:spPr bwMode="auto">
          <a:xfrm>
            <a:off x="527659" y="3963270"/>
            <a:ext cx="1920704" cy="386682"/>
          </a:xfrm>
          <a:prstGeom prst="rect">
            <a:avLst/>
          </a:prstGeom>
          <a:solidFill>
            <a:schemeClr val="accent6"/>
          </a:solidFill>
          <a:ln w="25400">
            <a:solidFill>
              <a:schemeClr val="accent1"/>
            </a:solidFill>
            <a:miter lim="800000"/>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defTabSz="932472">
              <a:lnSpc>
                <a:spcPct val="90000"/>
              </a:lnSpc>
            </a:pPr>
            <a:r>
              <a:rPr lang="en-US" sz="1600" b="1" dirty="0">
                <a:solidFill>
                  <a:schemeClr val="bg1"/>
                </a:solidFill>
                <a:latin typeface="Segoe UI" panose="020B0502040204020203" pitchFamily="34" charset="0"/>
                <a:ea typeface="Segoe UI" panose="020B0502040204020203" pitchFamily="34" charset="0"/>
                <a:cs typeface="Segoe UI" panose="020B0502040204020203" pitchFamily="34" charset="0"/>
              </a:rPr>
              <a:t>Migration Wizard</a:t>
            </a:r>
          </a:p>
        </p:txBody>
      </p:sp>
      <p:cxnSp>
        <p:nvCxnSpPr>
          <p:cNvPr id="13" name="Elbow Connector 12"/>
          <p:cNvCxnSpPr/>
          <p:nvPr/>
        </p:nvCxnSpPr>
        <p:spPr>
          <a:xfrm rot="16200000" flipH="1">
            <a:off x="3068378" y="2397309"/>
            <a:ext cx="609918" cy="3749040"/>
          </a:xfrm>
          <a:prstGeom prst="bentConnector3">
            <a:avLst>
              <a:gd name="adj1" fmla="val -19025"/>
            </a:avLst>
          </a:prstGeom>
          <a:ln w="25400">
            <a:solidFill>
              <a:schemeClr val="accent1"/>
            </a:solidFill>
            <a:miter lim="800000"/>
            <a:headEnd type="none"/>
            <a:tailEnd type="triangle"/>
          </a:ln>
        </p:spPr>
        <p:style>
          <a:lnRef idx="1">
            <a:schemeClr val="accent1"/>
          </a:lnRef>
          <a:fillRef idx="0">
            <a:schemeClr val="accent1"/>
          </a:fillRef>
          <a:effectRef idx="0">
            <a:schemeClr val="accent1"/>
          </a:effectRef>
          <a:fontRef idx="minor">
            <a:schemeClr val="tx1"/>
          </a:fontRef>
        </p:style>
      </p:cxnSp>
      <p:sp>
        <p:nvSpPr>
          <p:cNvPr id="346" name="Rectangle 345"/>
          <p:cNvSpPr/>
          <p:nvPr/>
        </p:nvSpPr>
        <p:spPr bwMode="auto">
          <a:xfrm>
            <a:off x="527659" y="6064786"/>
            <a:ext cx="1920704" cy="386682"/>
          </a:xfrm>
          <a:prstGeom prst="rect">
            <a:avLst/>
          </a:prstGeom>
          <a:noFill/>
          <a:ln w="25400">
            <a:noFill/>
            <a:miter lim="800000"/>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defTabSz="932472">
              <a:lnSpc>
                <a:spcPct val="90000"/>
              </a:lnSpc>
            </a:pPr>
            <a:r>
              <a:rPr lang="en-US" sz="1800" dirty="0">
                <a:solidFill>
                  <a:schemeClr val="tx2"/>
                </a:solidFill>
                <a:latin typeface="Segoe UI Semilight" panose="020B0402040204020203" pitchFamily="34" charset="0"/>
                <a:ea typeface="Segoe UI" panose="020B0502040204020203" pitchFamily="34" charset="0"/>
                <a:cs typeface="Segoe UI Semilight" panose="020B0402040204020203" pitchFamily="34" charset="0"/>
              </a:rPr>
              <a:t>On-premises</a:t>
            </a:r>
          </a:p>
        </p:txBody>
      </p:sp>
      <p:grpSp>
        <p:nvGrpSpPr>
          <p:cNvPr id="34" name="Group 33"/>
          <p:cNvGrpSpPr/>
          <p:nvPr/>
        </p:nvGrpSpPr>
        <p:grpSpPr>
          <a:xfrm>
            <a:off x="4683412" y="4578518"/>
            <a:ext cx="729857" cy="1136502"/>
            <a:chOff x="4720053" y="4578518"/>
            <a:chExt cx="729857" cy="1136502"/>
          </a:xfrm>
        </p:grpSpPr>
        <p:pic>
          <p:nvPicPr>
            <p:cNvPr id="395" name="Picture 394"/>
            <p:cNvPicPr>
              <a:picLocks noChangeAspect="1"/>
            </p:cNvPicPr>
            <p:nvPr/>
          </p:nvPicPr>
          <p:blipFill>
            <a:blip r:embed="rId8">
              <a:duotone>
                <a:prstClr val="black"/>
                <a:schemeClr val="tx2">
                  <a:tint val="45000"/>
                  <a:satMod val="400000"/>
                </a:schemeClr>
              </a:duotone>
              <a:lum contrast="20000"/>
            </a:blip>
            <a:stretch>
              <a:fillRect/>
            </a:stretch>
          </p:blipFill>
          <p:spPr>
            <a:xfrm>
              <a:off x="4720053" y="4987184"/>
              <a:ext cx="425558" cy="686614"/>
            </a:xfrm>
            <a:prstGeom prst="rect">
              <a:avLst/>
            </a:prstGeom>
          </p:spPr>
        </p:pic>
        <p:grpSp>
          <p:nvGrpSpPr>
            <p:cNvPr id="396" name="Group 4"/>
            <p:cNvGrpSpPr>
              <a:grpSpLocks noChangeAspect="1"/>
            </p:cNvGrpSpPr>
            <p:nvPr/>
          </p:nvGrpSpPr>
          <p:grpSpPr bwMode="auto">
            <a:xfrm>
              <a:off x="5061030" y="4578518"/>
              <a:ext cx="388880" cy="1136502"/>
              <a:chOff x="5219" y="1973"/>
              <a:chExt cx="400" cy="1169"/>
            </a:xfrm>
          </p:grpSpPr>
          <p:sp>
            <p:nvSpPr>
              <p:cNvPr id="397" name="AutoShape 3"/>
              <p:cNvSpPr>
                <a:spLocks noChangeAspect="1" noChangeArrowheads="1" noTextEdit="1"/>
              </p:cNvSpPr>
              <p:nvPr/>
            </p:nvSpPr>
            <p:spPr bwMode="auto">
              <a:xfrm>
                <a:off x="5221" y="1973"/>
                <a:ext cx="398" cy="11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98" name="Freeform 5"/>
              <p:cNvSpPr>
                <a:spLocks/>
              </p:cNvSpPr>
              <p:nvPr/>
            </p:nvSpPr>
            <p:spPr bwMode="auto">
              <a:xfrm>
                <a:off x="5219" y="1975"/>
                <a:ext cx="398" cy="1167"/>
              </a:xfrm>
              <a:custGeom>
                <a:avLst/>
                <a:gdLst>
                  <a:gd name="T0" fmla="*/ 194 w 204"/>
                  <a:gd name="T1" fmla="*/ 0 h 603"/>
                  <a:gd name="T2" fmla="*/ 9 w 204"/>
                  <a:gd name="T3" fmla="*/ 0 h 603"/>
                  <a:gd name="T4" fmla="*/ 0 w 204"/>
                  <a:gd name="T5" fmla="*/ 10 h 603"/>
                  <a:gd name="T6" fmla="*/ 0 w 204"/>
                  <a:gd name="T7" fmla="*/ 603 h 603"/>
                  <a:gd name="T8" fmla="*/ 204 w 204"/>
                  <a:gd name="T9" fmla="*/ 603 h 603"/>
                  <a:gd name="T10" fmla="*/ 204 w 204"/>
                  <a:gd name="T11" fmla="*/ 10 h 603"/>
                  <a:gd name="T12" fmla="*/ 194 w 204"/>
                  <a:gd name="T13" fmla="*/ 0 h 603"/>
                </a:gdLst>
                <a:ahLst/>
                <a:cxnLst>
                  <a:cxn ang="0">
                    <a:pos x="T0" y="T1"/>
                  </a:cxn>
                  <a:cxn ang="0">
                    <a:pos x="T2" y="T3"/>
                  </a:cxn>
                  <a:cxn ang="0">
                    <a:pos x="T4" y="T5"/>
                  </a:cxn>
                  <a:cxn ang="0">
                    <a:pos x="T6" y="T7"/>
                  </a:cxn>
                  <a:cxn ang="0">
                    <a:pos x="T8" y="T9"/>
                  </a:cxn>
                  <a:cxn ang="0">
                    <a:pos x="T10" y="T11"/>
                  </a:cxn>
                  <a:cxn ang="0">
                    <a:pos x="T12" y="T13"/>
                  </a:cxn>
                </a:cxnLst>
                <a:rect l="0" t="0" r="r" b="b"/>
                <a:pathLst>
                  <a:path w="204" h="603">
                    <a:moveTo>
                      <a:pt x="194" y="0"/>
                    </a:moveTo>
                    <a:cubicBezTo>
                      <a:pt x="9" y="0"/>
                      <a:pt x="9" y="0"/>
                      <a:pt x="9" y="0"/>
                    </a:cubicBezTo>
                    <a:cubicBezTo>
                      <a:pt x="4" y="0"/>
                      <a:pt x="0" y="5"/>
                      <a:pt x="0" y="10"/>
                    </a:cubicBezTo>
                    <a:cubicBezTo>
                      <a:pt x="0" y="603"/>
                      <a:pt x="0" y="603"/>
                      <a:pt x="0" y="603"/>
                    </a:cubicBezTo>
                    <a:cubicBezTo>
                      <a:pt x="204" y="603"/>
                      <a:pt x="204" y="603"/>
                      <a:pt x="204" y="603"/>
                    </a:cubicBezTo>
                    <a:cubicBezTo>
                      <a:pt x="204" y="10"/>
                      <a:pt x="204" y="10"/>
                      <a:pt x="204" y="10"/>
                    </a:cubicBezTo>
                    <a:cubicBezTo>
                      <a:pt x="204" y="5"/>
                      <a:pt x="199" y="0"/>
                      <a:pt x="194" y="0"/>
                    </a:cubicBezTo>
                    <a:close/>
                  </a:path>
                </a:pathLst>
              </a:custGeom>
              <a:solidFill>
                <a:srgbClr val="5050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99" name="Rectangle 6"/>
              <p:cNvSpPr>
                <a:spLocks noChangeArrowheads="1"/>
              </p:cNvSpPr>
              <p:nvPr/>
            </p:nvSpPr>
            <p:spPr bwMode="auto">
              <a:xfrm>
                <a:off x="5235" y="2155"/>
                <a:ext cx="366" cy="4"/>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00" name="Rectangle 7"/>
              <p:cNvSpPr>
                <a:spLocks noChangeArrowheads="1"/>
              </p:cNvSpPr>
              <p:nvPr/>
            </p:nvSpPr>
            <p:spPr bwMode="auto">
              <a:xfrm>
                <a:off x="5235" y="2080"/>
                <a:ext cx="366"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01" name="Freeform 8"/>
              <p:cNvSpPr>
                <a:spLocks/>
              </p:cNvSpPr>
              <p:nvPr/>
            </p:nvSpPr>
            <p:spPr bwMode="auto">
              <a:xfrm>
                <a:off x="5498" y="2105"/>
                <a:ext cx="80" cy="27"/>
              </a:xfrm>
              <a:custGeom>
                <a:avLst/>
                <a:gdLst>
                  <a:gd name="T0" fmla="*/ 41 w 41"/>
                  <a:gd name="T1" fmla="*/ 0 h 14"/>
                  <a:gd name="T2" fmla="*/ 6 w 41"/>
                  <a:gd name="T3" fmla="*/ 0 h 14"/>
                  <a:gd name="T4" fmla="*/ 0 w 41"/>
                  <a:gd name="T5" fmla="*/ 7 h 14"/>
                  <a:gd name="T6" fmla="*/ 6 w 41"/>
                  <a:gd name="T7" fmla="*/ 14 h 14"/>
                  <a:gd name="T8" fmla="*/ 41 w 41"/>
                  <a:gd name="T9" fmla="*/ 14 h 14"/>
                  <a:gd name="T10" fmla="*/ 41 w 41"/>
                  <a:gd name="T11" fmla="*/ 0 h 14"/>
                </a:gdLst>
                <a:ahLst/>
                <a:cxnLst>
                  <a:cxn ang="0">
                    <a:pos x="T0" y="T1"/>
                  </a:cxn>
                  <a:cxn ang="0">
                    <a:pos x="T2" y="T3"/>
                  </a:cxn>
                  <a:cxn ang="0">
                    <a:pos x="T4" y="T5"/>
                  </a:cxn>
                  <a:cxn ang="0">
                    <a:pos x="T6" y="T7"/>
                  </a:cxn>
                  <a:cxn ang="0">
                    <a:pos x="T8" y="T9"/>
                  </a:cxn>
                  <a:cxn ang="0">
                    <a:pos x="T10" y="T11"/>
                  </a:cxn>
                </a:cxnLst>
                <a:rect l="0" t="0" r="r" b="b"/>
                <a:pathLst>
                  <a:path w="41" h="14">
                    <a:moveTo>
                      <a:pt x="41" y="0"/>
                    </a:moveTo>
                    <a:cubicBezTo>
                      <a:pt x="6" y="0"/>
                      <a:pt x="6" y="0"/>
                      <a:pt x="6" y="0"/>
                    </a:cubicBezTo>
                    <a:cubicBezTo>
                      <a:pt x="3" y="0"/>
                      <a:pt x="0" y="3"/>
                      <a:pt x="0" y="7"/>
                    </a:cubicBezTo>
                    <a:cubicBezTo>
                      <a:pt x="0" y="11"/>
                      <a:pt x="3" y="14"/>
                      <a:pt x="6" y="14"/>
                    </a:cubicBezTo>
                    <a:cubicBezTo>
                      <a:pt x="41" y="14"/>
                      <a:pt x="41" y="14"/>
                      <a:pt x="41" y="14"/>
                    </a:cubicBezTo>
                    <a:lnTo>
                      <a:pt x="41" y="0"/>
                    </a:lnTo>
                    <a:close/>
                  </a:path>
                </a:pathLst>
              </a:custGeom>
              <a:solidFill>
                <a:schemeClr val="accent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02" name="Rectangle 9"/>
              <p:cNvSpPr>
                <a:spLocks noChangeArrowheads="1"/>
              </p:cNvSpPr>
              <p:nvPr/>
            </p:nvSpPr>
            <p:spPr bwMode="auto">
              <a:xfrm>
                <a:off x="5235" y="2229"/>
                <a:ext cx="366"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03" name="Rectangle 10"/>
              <p:cNvSpPr>
                <a:spLocks noChangeArrowheads="1"/>
              </p:cNvSpPr>
              <p:nvPr/>
            </p:nvSpPr>
            <p:spPr bwMode="auto">
              <a:xfrm>
                <a:off x="5235" y="2155"/>
                <a:ext cx="366" cy="4"/>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04" name="Freeform 11"/>
              <p:cNvSpPr>
                <a:spLocks/>
              </p:cNvSpPr>
              <p:nvPr/>
            </p:nvSpPr>
            <p:spPr bwMode="auto">
              <a:xfrm>
                <a:off x="5498" y="2180"/>
                <a:ext cx="80" cy="25"/>
              </a:xfrm>
              <a:custGeom>
                <a:avLst/>
                <a:gdLst>
                  <a:gd name="T0" fmla="*/ 41 w 41"/>
                  <a:gd name="T1" fmla="*/ 0 h 13"/>
                  <a:gd name="T2" fmla="*/ 6 w 41"/>
                  <a:gd name="T3" fmla="*/ 0 h 13"/>
                  <a:gd name="T4" fmla="*/ 0 w 41"/>
                  <a:gd name="T5" fmla="*/ 6 h 13"/>
                  <a:gd name="T6" fmla="*/ 6 w 41"/>
                  <a:gd name="T7" fmla="*/ 13 h 13"/>
                  <a:gd name="T8" fmla="*/ 41 w 41"/>
                  <a:gd name="T9" fmla="*/ 13 h 13"/>
                  <a:gd name="T10" fmla="*/ 41 w 41"/>
                  <a:gd name="T11" fmla="*/ 0 h 13"/>
                </a:gdLst>
                <a:ahLst/>
                <a:cxnLst>
                  <a:cxn ang="0">
                    <a:pos x="T0" y="T1"/>
                  </a:cxn>
                  <a:cxn ang="0">
                    <a:pos x="T2" y="T3"/>
                  </a:cxn>
                  <a:cxn ang="0">
                    <a:pos x="T4" y="T5"/>
                  </a:cxn>
                  <a:cxn ang="0">
                    <a:pos x="T6" y="T7"/>
                  </a:cxn>
                  <a:cxn ang="0">
                    <a:pos x="T8" y="T9"/>
                  </a:cxn>
                  <a:cxn ang="0">
                    <a:pos x="T10" y="T11"/>
                  </a:cxn>
                </a:cxnLst>
                <a:rect l="0" t="0" r="r" b="b"/>
                <a:pathLst>
                  <a:path w="41" h="13">
                    <a:moveTo>
                      <a:pt x="41" y="0"/>
                    </a:moveTo>
                    <a:cubicBezTo>
                      <a:pt x="6" y="0"/>
                      <a:pt x="6" y="0"/>
                      <a:pt x="6" y="0"/>
                    </a:cubicBezTo>
                    <a:cubicBezTo>
                      <a:pt x="3" y="0"/>
                      <a:pt x="0" y="3"/>
                      <a:pt x="0" y="6"/>
                    </a:cubicBezTo>
                    <a:cubicBezTo>
                      <a:pt x="0" y="10"/>
                      <a:pt x="3" y="13"/>
                      <a:pt x="6" y="13"/>
                    </a:cubicBezTo>
                    <a:cubicBezTo>
                      <a:pt x="41" y="13"/>
                      <a:pt x="41" y="13"/>
                      <a:pt x="41" y="13"/>
                    </a:cubicBezTo>
                    <a:lnTo>
                      <a:pt x="41" y="0"/>
                    </a:lnTo>
                    <a:close/>
                  </a:path>
                </a:pathLst>
              </a:custGeom>
              <a:solidFill>
                <a:schemeClr val="accent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05" name="Rectangle 12"/>
              <p:cNvSpPr>
                <a:spLocks noChangeArrowheads="1"/>
              </p:cNvSpPr>
              <p:nvPr/>
            </p:nvSpPr>
            <p:spPr bwMode="auto">
              <a:xfrm>
                <a:off x="5235" y="2302"/>
                <a:ext cx="366" cy="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06" name="Rectangle 13"/>
              <p:cNvSpPr>
                <a:spLocks noChangeArrowheads="1"/>
              </p:cNvSpPr>
              <p:nvPr/>
            </p:nvSpPr>
            <p:spPr bwMode="auto">
              <a:xfrm>
                <a:off x="5235" y="2229"/>
                <a:ext cx="366"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07" name="Freeform 14"/>
              <p:cNvSpPr>
                <a:spLocks/>
              </p:cNvSpPr>
              <p:nvPr/>
            </p:nvSpPr>
            <p:spPr bwMode="auto">
              <a:xfrm>
                <a:off x="5498" y="2254"/>
                <a:ext cx="80" cy="27"/>
              </a:xfrm>
              <a:custGeom>
                <a:avLst/>
                <a:gdLst>
                  <a:gd name="T0" fmla="*/ 41 w 41"/>
                  <a:gd name="T1" fmla="*/ 0 h 14"/>
                  <a:gd name="T2" fmla="*/ 6 w 41"/>
                  <a:gd name="T3" fmla="*/ 0 h 14"/>
                  <a:gd name="T4" fmla="*/ 0 w 41"/>
                  <a:gd name="T5" fmla="*/ 7 h 14"/>
                  <a:gd name="T6" fmla="*/ 6 w 41"/>
                  <a:gd name="T7" fmla="*/ 14 h 14"/>
                  <a:gd name="T8" fmla="*/ 41 w 41"/>
                  <a:gd name="T9" fmla="*/ 14 h 14"/>
                  <a:gd name="T10" fmla="*/ 41 w 41"/>
                  <a:gd name="T11" fmla="*/ 0 h 14"/>
                </a:gdLst>
                <a:ahLst/>
                <a:cxnLst>
                  <a:cxn ang="0">
                    <a:pos x="T0" y="T1"/>
                  </a:cxn>
                  <a:cxn ang="0">
                    <a:pos x="T2" y="T3"/>
                  </a:cxn>
                  <a:cxn ang="0">
                    <a:pos x="T4" y="T5"/>
                  </a:cxn>
                  <a:cxn ang="0">
                    <a:pos x="T6" y="T7"/>
                  </a:cxn>
                  <a:cxn ang="0">
                    <a:pos x="T8" y="T9"/>
                  </a:cxn>
                  <a:cxn ang="0">
                    <a:pos x="T10" y="T11"/>
                  </a:cxn>
                </a:cxnLst>
                <a:rect l="0" t="0" r="r" b="b"/>
                <a:pathLst>
                  <a:path w="41" h="14">
                    <a:moveTo>
                      <a:pt x="41" y="0"/>
                    </a:moveTo>
                    <a:cubicBezTo>
                      <a:pt x="6" y="0"/>
                      <a:pt x="6" y="0"/>
                      <a:pt x="6" y="0"/>
                    </a:cubicBezTo>
                    <a:cubicBezTo>
                      <a:pt x="3" y="0"/>
                      <a:pt x="0" y="3"/>
                      <a:pt x="0" y="7"/>
                    </a:cubicBezTo>
                    <a:cubicBezTo>
                      <a:pt x="0" y="10"/>
                      <a:pt x="3" y="14"/>
                      <a:pt x="6" y="14"/>
                    </a:cubicBezTo>
                    <a:cubicBezTo>
                      <a:pt x="41" y="14"/>
                      <a:pt x="41" y="14"/>
                      <a:pt x="41" y="14"/>
                    </a:cubicBezTo>
                    <a:lnTo>
                      <a:pt x="41" y="0"/>
                    </a:lnTo>
                    <a:close/>
                  </a:path>
                </a:pathLst>
              </a:custGeom>
              <a:solidFill>
                <a:schemeClr val="accent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08" name="Rectangle 15"/>
              <p:cNvSpPr>
                <a:spLocks noChangeArrowheads="1"/>
              </p:cNvSpPr>
              <p:nvPr/>
            </p:nvSpPr>
            <p:spPr bwMode="auto">
              <a:xfrm>
                <a:off x="5235" y="2378"/>
                <a:ext cx="366"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09" name="Rectangle 16"/>
              <p:cNvSpPr>
                <a:spLocks noChangeArrowheads="1"/>
              </p:cNvSpPr>
              <p:nvPr/>
            </p:nvSpPr>
            <p:spPr bwMode="auto">
              <a:xfrm>
                <a:off x="5235" y="2302"/>
                <a:ext cx="366" cy="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10" name="Freeform 17"/>
              <p:cNvSpPr>
                <a:spLocks/>
              </p:cNvSpPr>
              <p:nvPr/>
            </p:nvSpPr>
            <p:spPr bwMode="auto">
              <a:xfrm>
                <a:off x="5498" y="2329"/>
                <a:ext cx="80" cy="25"/>
              </a:xfrm>
              <a:custGeom>
                <a:avLst/>
                <a:gdLst>
                  <a:gd name="T0" fmla="*/ 41 w 41"/>
                  <a:gd name="T1" fmla="*/ 0 h 13"/>
                  <a:gd name="T2" fmla="*/ 6 w 41"/>
                  <a:gd name="T3" fmla="*/ 0 h 13"/>
                  <a:gd name="T4" fmla="*/ 0 w 41"/>
                  <a:gd name="T5" fmla="*/ 6 h 13"/>
                  <a:gd name="T6" fmla="*/ 6 w 41"/>
                  <a:gd name="T7" fmla="*/ 13 h 13"/>
                  <a:gd name="T8" fmla="*/ 41 w 41"/>
                  <a:gd name="T9" fmla="*/ 13 h 13"/>
                  <a:gd name="T10" fmla="*/ 41 w 41"/>
                  <a:gd name="T11" fmla="*/ 0 h 13"/>
                </a:gdLst>
                <a:ahLst/>
                <a:cxnLst>
                  <a:cxn ang="0">
                    <a:pos x="T0" y="T1"/>
                  </a:cxn>
                  <a:cxn ang="0">
                    <a:pos x="T2" y="T3"/>
                  </a:cxn>
                  <a:cxn ang="0">
                    <a:pos x="T4" y="T5"/>
                  </a:cxn>
                  <a:cxn ang="0">
                    <a:pos x="T6" y="T7"/>
                  </a:cxn>
                  <a:cxn ang="0">
                    <a:pos x="T8" y="T9"/>
                  </a:cxn>
                  <a:cxn ang="0">
                    <a:pos x="T10" y="T11"/>
                  </a:cxn>
                </a:cxnLst>
                <a:rect l="0" t="0" r="r" b="b"/>
                <a:pathLst>
                  <a:path w="41" h="13">
                    <a:moveTo>
                      <a:pt x="41" y="0"/>
                    </a:moveTo>
                    <a:cubicBezTo>
                      <a:pt x="6" y="0"/>
                      <a:pt x="6" y="0"/>
                      <a:pt x="6" y="0"/>
                    </a:cubicBezTo>
                    <a:cubicBezTo>
                      <a:pt x="3" y="0"/>
                      <a:pt x="0" y="3"/>
                      <a:pt x="0" y="6"/>
                    </a:cubicBezTo>
                    <a:cubicBezTo>
                      <a:pt x="0" y="10"/>
                      <a:pt x="3" y="13"/>
                      <a:pt x="6" y="13"/>
                    </a:cubicBezTo>
                    <a:cubicBezTo>
                      <a:pt x="41" y="13"/>
                      <a:pt x="41" y="13"/>
                      <a:pt x="41" y="13"/>
                    </a:cubicBezTo>
                    <a:lnTo>
                      <a:pt x="41" y="0"/>
                    </a:lnTo>
                    <a:close/>
                  </a:path>
                </a:pathLst>
              </a:custGeom>
              <a:solidFill>
                <a:schemeClr val="accent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11" name="Rectangle 18"/>
              <p:cNvSpPr>
                <a:spLocks noChangeArrowheads="1"/>
              </p:cNvSpPr>
              <p:nvPr/>
            </p:nvSpPr>
            <p:spPr bwMode="auto">
              <a:xfrm>
                <a:off x="5235" y="2451"/>
                <a:ext cx="366" cy="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12" name="Rectangle 19"/>
              <p:cNvSpPr>
                <a:spLocks noChangeArrowheads="1"/>
              </p:cNvSpPr>
              <p:nvPr/>
            </p:nvSpPr>
            <p:spPr bwMode="auto">
              <a:xfrm>
                <a:off x="5235" y="2378"/>
                <a:ext cx="366"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13" name="Freeform 20"/>
              <p:cNvSpPr>
                <a:spLocks/>
              </p:cNvSpPr>
              <p:nvPr/>
            </p:nvSpPr>
            <p:spPr bwMode="auto">
              <a:xfrm>
                <a:off x="5498" y="2403"/>
                <a:ext cx="80" cy="25"/>
              </a:xfrm>
              <a:custGeom>
                <a:avLst/>
                <a:gdLst>
                  <a:gd name="T0" fmla="*/ 41 w 41"/>
                  <a:gd name="T1" fmla="*/ 0 h 13"/>
                  <a:gd name="T2" fmla="*/ 6 w 41"/>
                  <a:gd name="T3" fmla="*/ 0 h 13"/>
                  <a:gd name="T4" fmla="*/ 0 w 41"/>
                  <a:gd name="T5" fmla="*/ 7 h 13"/>
                  <a:gd name="T6" fmla="*/ 6 w 41"/>
                  <a:gd name="T7" fmla="*/ 13 h 13"/>
                  <a:gd name="T8" fmla="*/ 41 w 41"/>
                  <a:gd name="T9" fmla="*/ 13 h 13"/>
                  <a:gd name="T10" fmla="*/ 41 w 41"/>
                  <a:gd name="T11" fmla="*/ 0 h 13"/>
                </a:gdLst>
                <a:ahLst/>
                <a:cxnLst>
                  <a:cxn ang="0">
                    <a:pos x="T0" y="T1"/>
                  </a:cxn>
                  <a:cxn ang="0">
                    <a:pos x="T2" y="T3"/>
                  </a:cxn>
                  <a:cxn ang="0">
                    <a:pos x="T4" y="T5"/>
                  </a:cxn>
                  <a:cxn ang="0">
                    <a:pos x="T6" y="T7"/>
                  </a:cxn>
                  <a:cxn ang="0">
                    <a:pos x="T8" y="T9"/>
                  </a:cxn>
                  <a:cxn ang="0">
                    <a:pos x="T10" y="T11"/>
                  </a:cxn>
                </a:cxnLst>
                <a:rect l="0" t="0" r="r" b="b"/>
                <a:pathLst>
                  <a:path w="41" h="13">
                    <a:moveTo>
                      <a:pt x="41" y="0"/>
                    </a:moveTo>
                    <a:cubicBezTo>
                      <a:pt x="6" y="0"/>
                      <a:pt x="6" y="0"/>
                      <a:pt x="6" y="0"/>
                    </a:cubicBezTo>
                    <a:cubicBezTo>
                      <a:pt x="3" y="0"/>
                      <a:pt x="0" y="3"/>
                      <a:pt x="0" y="7"/>
                    </a:cubicBezTo>
                    <a:cubicBezTo>
                      <a:pt x="0" y="10"/>
                      <a:pt x="3" y="13"/>
                      <a:pt x="6" y="13"/>
                    </a:cubicBezTo>
                    <a:cubicBezTo>
                      <a:pt x="41" y="13"/>
                      <a:pt x="41" y="13"/>
                      <a:pt x="41" y="13"/>
                    </a:cubicBezTo>
                    <a:lnTo>
                      <a:pt x="41" y="0"/>
                    </a:lnTo>
                    <a:close/>
                  </a:path>
                </a:pathLst>
              </a:custGeom>
              <a:solidFill>
                <a:schemeClr val="accent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14" name="Rectangle 21"/>
              <p:cNvSpPr>
                <a:spLocks noChangeArrowheads="1"/>
              </p:cNvSpPr>
              <p:nvPr/>
            </p:nvSpPr>
            <p:spPr bwMode="auto">
              <a:xfrm>
                <a:off x="5235" y="2527"/>
                <a:ext cx="366"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15" name="Rectangle 22"/>
              <p:cNvSpPr>
                <a:spLocks noChangeArrowheads="1"/>
              </p:cNvSpPr>
              <p:nvPr/>
            </p:nvSpPr>
            <p:spPr bwMode="auto">
              <a:xfrm>
                <a:off x="5235" y="2451"/>
                <a:ext cx="366" cy="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16" name="Freeform 23"/>
              <p:cNvSpPr>
                <a:spLocks/>
              </p:cNvSpPr>
              <p:nvPr/>
            </p:nvSpPr>
            <p:spPr bwMode="auto">
              <a:xfrm>
                <a:off x="5498" y="2478"/>
                <a:ext cx="80" cy="25"/>
              </a:xfrm>
              <a:custGeom>
                <a:avLst/>
                <a:gdLst>
                  <a:gd name="T0" fmla="*/ 41 w 41"/>
                  <a:gd name="T1" fmla="*/ 0 h 13"/>
                  <a:gd name="T2" fmla="*/ 6 w 41"/>
                  <a:gd name="T3" fmla="*/ 0 h 13"/>
                  <a:gd name="T4" fmla="*/ 0 w 41"/>
                  <a:gd name="T5" fmla="*/ 6 h 13"/>
                  <a:gd name="T6" fmla="*/ 6 w 41"/>
                  <a:gd name="T7" fmla="*/ 13 h 13"/>
                  <a:gd name="T8" fmla="*/ 41 w 41"/>
                  <a:gd name="T9" fmla="*/ 13 h 13"/>
                  <a:gd name="T10" fmla="*/ 41 w 41"/>
                  <a:gd name="T11" fmla="*/ 0 h 13"/>
                </a:gdLst>
                <a:ahLst/>
                <a:cxnLst>
                  <a:cxn ang="0">
                    <a:pos x="T0" y="T1"/>
                  </a:cxn>
                  <a:cxn ang="0">
                    <a:pos x="T2" y="T3"/>
                  </a:cxn>
                  <a:cxn ang="0">
                    <a:pos x="T4" y="T5"/>
                  </a:cxn>
                  <a:cxn ang="0">
                    <a:pos x="T6" y="T7"/>
                  </a:cxn>
                  <a:cxn ang="0">
                    <a:pos x="T8" y="T9"/>
                  </a:cxn>
                  <a:cxn ang="0">
                    <a:pos x="T10" y="T11"/>
                  </a:cxn>
                </a:cxnLst>
                <a:rect l="0" t="0" r="r" b="b"/>
                <a:pathLst>
                  <a:path w="41" h="13">
                    <a:moveTo>
                      <a:pt x="41" y="0"/>
                    </a:moveTo>
                    <a:cubicBezTo>
                      <a:pt x="6" y="0"/>
                      <a:pt x="6" y="0"/>
                      <a:pt x="6" y="0"/>
                    </a:cubicBezTo>
                    <a:cubicBezTo>
                      <a:pt x="3" y="0"/>
                      <a:pt x="0" y="3"/>
                      <a:pt x="0" y="6"/>
                    </a:cubicBezTo>
                    <a:cubicBezTo>
                      <a:pt x="0" y="10"/>
                      <a:pt x="3" y="13"/>
                      <a:pt x="6" y="13"/>
                    </a:cubicBezTo>
                    <a:cubicBezTo>
                      <a:pt x="41" y="13"/>
                      <a:pt x="41" y="13"/>
                      <a:pt x="41" y="13"/>
                    </a:cubicBezTo>
                    <a:lnTo>
                      <a:pt x="41" y="0"/>
                    </a:lnTo>
                    <a:close/>
                  </a:path>
                </a:pathLst>
              </a:custGeom>
              <a:solidFill>
                <a:schemeClr val="accent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17" name="Rectangle 24"/>
              <p:cNvSpPr>
                <a:spLocks noChangeArrowheads="1"/>
              </p:cNvSpPr>
              <p:nvPr/>
            </p:nvSpPr>
            <p:spPr bwMode="auto">
              <a:xfrm>
                <a:off x="5235" y="2600"/>
                <a:ext cx="366" cy="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18" name="Rectangle 25"/>
              <p:cNvSpPr>
                <a:spLocks noChangeArrowheads="1"/>
              </p:cNvSpPr>
              <p:nvPr/>
            </p:nvSpPr>
            <p:spPr bwMode="auto">
              <a:xfrm>
                <a:off x="5235" y="2527"/>
                <a:ext cx="366"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19" name="Freeform 26"/>
              <p:cNvSpPr>
                <a:spLocks/>
              </p:cNvSpPr>
              <p:nvPr/>
            </p:nvSpPr>
            <p:spPr bwMode="auto">
              <a:xfrm>
                <a:off x="5498" y="2552"/>
                <a:ext cx="80" cy="25"/>
              </a:xfrm>
              <a:custGeom>
                <a:avLst/>
                <a:gdLst>
                  <a:gd name="T0" fmla="*/ 41 w 41"/>
                  <a:gd name="T1" fmla="*/ 0 h 13"/>
                  <a:gd name="T2" fmla="*/ 6 w 41"/>
                  <a:gd name="T3" fmla="*/ 0 h 13"/>
                  <a:gd name="T4" fmla="*/ 0 w 41"/>
                  <a:gd name="T5" fmla="*/ 7 h 13"/>
                  <a:gd name="T6" fmla="*/ 6 w 41"/>
                  <a:gd name="T7" fmla="*/ 13 h 13"/>
                  <a:gd name="T8" fmla="*/ 41 w 41"/>
                  <a:gd name="T9" fmla="*/ 13 h 13"/>
                  <a:gd name="T10" fmla="*/ 41 w 41"/>
                  <a:gd name="T11" fmla="*/ 0 h 13"/>
                </a:gdLst>
                <a:ahLst/>
                <a:cxnLst>
                  <a:cxn ang="0">
                    <a:pos x="T0" y="T1"/>
                  </a:cxn>
                  <a:cxn ang="0">
                    <a:pos x="T2" y="T3"/>
                  </a:cxn>
                  <a:cxn ang="0">
                    <a:pos x="T4" y="T5"/>
                  </a:cxn>
                  <a:cxn ang="0">
                    <a:pos x="T6" y="T7"/>
                  </a:cxn>
                  <a:cxn ang="0">
                    <a:pos x="T8" y="T9"/>
                  </a:cxn>
                  <a:cxn ang="0">
                    <a:pos x="T10" y="T11"/>
                  </a:cxn>
                </a:cxnLst>
                <a:rect l="0" t="0" r="r" b="b"/>
                <a:pathLst>
                  <a:path w="41" h="13">
                    <a:moveTo>
                      <a:pt x="41" y="0"/>
                    </a:moveTo>
                    <a:cubicBezTo>
                      <a:pt x="6" y="0"/>
                      <a:pt x="6" y="0"/>
                      <a:pt x="6" y="0"/>
                    </a:cubicBezTo>
                    <a:cubicBezTo>
                      <a:pt x="3" y="0"/>
                      <a:pt x="0" y="3"/>
                      <a:pt x="0" y="7"/>
                    </a:cubicBezTo>
                    <a:cubicBezTo>
                      <a:pt x="0" y="10"/>
                      <a:pt x="3" y="13"/>
                      <a:pt x="6" y="13"/>
                    </a:cubicBezTo>
                    <a:cubicBezTo>
                      <a:pt x="41" y="13"/>
                      <a:pt x="41" y="13"/>
                      <a:pt x="41" y="13"/>
                    </a:cubicBezTo>
                    <a:lnTo>
                      <a:pt x="41" y="0"/>
                    </a:lnTo>
                    <a:close/>
                  </a:path>
                </a:pathLst>
              </a:custGeom>
              <a:solidFill>
                <a:schemeClr val="accent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20" name="Rectangle 27"/>
              <p:cNvSpPr>
                <a:spLocks noChangeArrowheads="1"/>
              </p:cNvSpPr>
              <p:nvPr/>
            </p:nvSpPr>
            <p:spPr bwMode="auto">
              <a:xfrm>
                <a:off x="5235" y="2676"/>
                <a:ext cx="366"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21" name="Rectangle 28"/>
              <p:cNvSpPr>
                <a:spLocks noChangeArrowheads="1"/>
              </p:cNvSpPr>
              <p:nvPr/>
            </p:nvSpPr>
            <p:spPr bwMode="auto">
              <a:xfrm>
                <a:off x="5235" y="2600"/>
                <a:ext cx="366" cy="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22" name="Freeform 29"/>
              <p:cNvSpPr>
                <a:spLocks/>
              </p:cNvSpPr>
              <p:nvPr/>
            </p:nvSpPr>
            <p:spPr bwMode="auto">
              <a:xfrm>
                <a:off x="5498" y="2627"/>
                <a:ext cx="80" cy="25"/>
              </a:xfrm>
              <a:custGeom>
                <a:avLst/>
                <a:gdLst>
                  <a:gd name="T0" fmla="*/ 41 w 41"/>
                  <a:gd name="T1" fmla="*/ 0 h 13"/>
                  <a:gd name="T2" fmla="*/ 6 w 41"/>
                  <a:gd name="T3" fmla="*/ 0 h 13"/>
                  <a:gd name="T4" fmla="*/ 0 w 41"/>
                  <a:gd name="T5" fmla="*/ 6 h 13"/>
                  <a:gd name="T6" fmla="*/ 6 w 41"/>
                  <a:gd name="T7" fmla="*/ 13 h 13"/>
                  <a:gd name="T8" fmla="*/ 41 w 41"/>
                  <a:gd name="T9" fmla="*/ 13 h 13"/>
                  <a:gd name="T10" fmla="*/ 41 w 41"/>
                  <a:gd name="T11" fmla="*/ 0 h 13"/>
                </a:gdLst>
                <a:ahLst/>
                <a:cxnLst>
                  <a:cxn ang="0">
                    <a:pos x="T0" y="T1"/>
                  </a:cxn>
                  <a:cxn ang="0">
                    <a:pos x="T2" y="T3"/>
                  </a:cxn>
                  <a:cxn ang="0">
                    <a:pos x="T4" y="T5"/>
                  </a:cxn>
                  <a:cxn ang="0">
                    <a:pos x="T6" y="T7"/>
                  </a:cxn>
                  <a:cxn ang="0">
                    <a:pos x="T8" y="T9"/>
                  </a:cxn>
                  <a:cxn ang="0">
                    <a:pos x="T10" y="T11"/>
                  </a:cxn>
                </a:cxnLst>
                <a:rect l="0" t="0" r="r" b="b"/>
                <a:pathLst>
                  <a:path w="41" h="13">
                    <a:moveTo>
                      <a:pt x="41" y="0"/>
                    </a:moveTo>
                    <a:cubicBezTo>
                      <a:pt x="6" y="0"/>
                      <a:pt x="6" y="0"/>
                      <a:pt x="6" y="0"/>
                    </a:cubicBezTo>
                    <a:cubicBezTo>
                      <a:pt x="3" y="0"/>
                      <a:pt x="0" y="3"/>
                      <a:pt x="0" y="6"/>
                    </a:cubicBezTo>
                    <a:cubicBezTo>
                      <a:pt x="0" y="10"/>
                      <a:pt x="3" y="13"/>
                      <a:pt x="6" y="13"/>
                    </a:cubicBezTo>
                    <a:cubicBezTo>
                      <a:pt x="41" y="13"/>
                      <a:pt x="41" y="13"/>
                      <a:pt x="41" y="13"/>
                    </a:cubicBezTo>
                    <a:lnTo>
                      <a:pt x="41" y="0"/>
                    </a:lnTo>
                    <a:close/>
                  </a:path>
                </a:pathLst>
              </a:custGeom>
              <a:solidFill>
                <a:schemeClr val="accent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23" name="Rectangle 30"/>
              <p:cNvSpPr>
                <a:spLocks noChangeArrowheads="1"/>
              </p:cNvSpPr>
              <p:nvPr/>
            </p:nvSpPr>
            <p:spPr bwMode="auto">
              <a:xfrm>
                <a:off x="5235" y="2749"/>
                <a:ext cx="366" cy="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24" name="Rectangle 31"/>
              <p:cNvSpPr>
                <a:spLocks noChangeArrowheads="1"/>
              </p:cNvSpPr>
              <p:nvPr/>
            </p:nvSpPr>
            <p:spPr bwMode="auto">
              <a:xfrm>
                <a:off x="5235" y="2676"/>
                <a:ext cx="366"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25" name="Freeform 32"/>
              <p:cNvSpPr>
                <a:spLocks/>
              </p:cNvSpPr>
              <p:nvPr/>
            </p:nvSpPr>
            <p:spPr bwMode="auto">
              <a:xfrm>
                <a:off x="5498" y="2701"/>
                <a:ext cx="80" cy="25"/>
              </a:xfrm>
              <a:custGeom>
                <a:avLst/>
                <a:gdLst>
                  <a:gd name="T0" fmla="*/ 41 w 41"/>
                  <a:gd name="T1" fmla="*/ 0 h 13"/>
                  <a:gd name="T2" fmla="*/ 6 w 41"/>
                  <a:gd name="T3" fmla="*/ 0 h 13"/>
                  <a:gd name="T4" fmla="*/ 0 w 41"/>
                  <a:gd name="T5" fmla="*/ 7 h 13"/>
                  <a:gd name="T6" fmla="*/ 6 w 41"/>
                  <a:gd name="T7" fmla="*/ 13 h 13"/>
                  <a:gd name="T8" fmla="*/ 41 w 41"/>
                  <a:gd name="T9" fmla="*/ 13 h 13"/>
                  <a:gd name="T10" fmla="*/ 41 w 41"/>
                  <a:gd name="T11" fmla="*/ 0 h 13"/>
                </a:gdLst>
                <a:ahLst/>
                <a:cxnLst>
                  <a:cxn ang="0">
                    <a:pos x="T0" y="T1"/>
                  </a:cxn>
                  <a:cxn ang="0">
                    <a:pos x="T2" y="T3"/>
                  </a:cxn>
                  <a:cxn ang="0">
                    <a:pos x="T4" y="T5"/>
                  </a:cxn>
                  <a:cxn ang="0">
                    <a:pos x="T6" y="T7"/>
                  </a:cxn>
                  <a:cxn ang="0">
                    <a:pos x="T8" y="T9"/>
                  </a:cxn>
                  <a:cxn ang="0">
                    <a:pos x="T10" y="T11"/>
                  </a:cxn>
                </a:cxnLst>
                <a:rect l="0" t="0" r="r" b="b"/>
                <a:pathLst>
                  <a:path w="41" h="13">
                    <a:moveTo>
                      <a:pt x="41" y="0"/>
                    </a:moveTo>
                    <a:cubicBezTo>
                      <a:pt x="6" y="0"/>
                      <a:pt x="6" y="0"/>
                      <a:pt x="6" y="0"/>
                    </a:cubicBezTo>
                    <a:cubicBezTo>
                      <a:pt x="3" y="0"/>
                      <a:pt x="0" y="3"/>
                      <a:pt x="0" y="7"/>
                    </a:cubicBezTo>
                    <a:cubicBezTo>
                      <a:pt x="0" y="10"/>
                      <a:pt x="3" y="13"/>
                      <a:pt x="6" y="13"/>
                    </a:cubicBezTo>
                    <a:cubicBezTo>
                      <a:pt x="41" y="13"/>
                      <a:pt x="41" y="13"/>
                      <a:pt x="41" y="13"/>
                    </a:cubicBezTo>
                    <a:lnTo>
                      <a:pt x="41" y="0"/>
                    </a:lnTo>
                    <a:close/>
                  </a:path>
                </a:pathLst>
              </a:custGeom>
              <a:solidFill>
                <a:schemeClr val="accent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26" name="Freeform 33"/>
              <p:cNvSpPr>
                <a:spLocks noEditPoints="1"/>
              </p:cNvSpPr>
              <p:nvPr/>
            </p:nvSpPr>
            <p:spPr bwMode="auto">
              <a:xfrm>
                <a:off x="5231" y="2080"/>
                <a:ext cx="372" cy="1010"/>
              </a:xfrm>
              <a:custGeom>
                <a:avLst/>
                <a:gdLst>
                  <a:gd name="T0" fmla="*/ 372 w 372"/>
                  <a:gd name="T1" fmla="*/ 1010 h 1010"/>
                  <a:gd name="T2" fmla="*/ 0 w 372"/>
                  <a:gd name="T3" fmla="*/ 1010 h 1010"/>
                  <a:gd name="T4" fmla="*/ 0 w 372"/>
                  <a:gd name="T5" fmla="*/ 0 h 1010"/>
                  <a:gd name="T6" fmla="*/ 372 w 372"/>
                  <a:gd name="T7" fmla="*/ 0 h 1010"/>
                  <a:gd name="T8" fmla="*/ 372 w 372"/>
                  <a:gd name="T9" fmla="*/ 1010 h 1010"/>
                  <a:gd name="T10" fmla="*/ 6 w 372"/>
                  <a:gd name="T11" fmla="*/ 1004 h 1010"/>
                  <a:gd name="T12" fmla="*/ 367 w 372"/>
                  <a:gd name="T13" fmla="*/ 1004 h 1010"/>
                  <a:gd name="T14" fmla="*/ 367 w 372"/>
                  <a:gd name="T15" fmla="*/ 5 h 1010"/>
                  <a:gd name="T16" fmla="*/ 6 w 372"/>
                  <a:gd name="T17" fmla="*/ 5 h 1010"/>
                  <a:gd name="T18" fmla="*/ 6 w 372"/>
                  <a:gd name="T19" fmla="*/ 1004 h 10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72" h="1010">
                    <a:moveTo>
                      <a:pt x="372" y="1010"/>
                    </a:moveTo>
                    <a:lnTo>
                      <a:pt x="0" y="1010"/>
                    </a:lnTo>
                    <a:lnTo>
                      <a:pt x="0" y="0"/>
                    </a:lnTo>
                    <a:lnTo>
                      <a:pt x="372" y="0"/>
                    </a:lnTo>
                    <a:lnTo>
                      <a:pt x="372" y="1010"/>
                    </a:lnTo>
                    <a:close/>
                    <a:moveTo>
                      <a:pt x="6" y="1004"/>
                    </a:moveTo>
                    <a:lnTo>
                      <a:pt x="367" y="1004"/>
                    </a:lnTo>
                    <a:lnTo>
                      <a:pt x="367" y="5"/>
                    </a:lnTo>
                    <a:lnTo>
                      <a:pt x="6" y="5"/>
                    </a:lnTo>
                    <a:lnTo>
                      <a:pt x="6" y="100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27" name="Freeform 34"/>
              <p:cNvSpPr>
                <a:spLocks/>
              </p:cNvSpPr>
              <p:nvPr/>
            </p:nvSpPr>
            <p:spPr bwMode="auto">
              <a:xfrm>
                <a:off x="5231" y="2049"/>
                <a:ext cx="127" cy="5"/>
              </a:xfrm>
              <a:custGeom>
                <a:avLst/>
                <a:gdLst>
                  <a:gd name="T0" fmla="*/ 64 w 65"/>
                  <a:gd name="T1" fmla="*/ 3 h 3"/>
                  <a:gd name="T2" fmla="*/ 2 w 65"/>
                  <a:gd name="T3" fmla="*/ 3 h 3"/>
                  <a:gd name="T4" fmla="*/ 0 w 65"/>
                  <a:gd name="T5" fmla="*/ 2 h 3"/>
                  <a:gd name="T6" fmla="*/ 2 w 65"/>
                  <a:gd name="T7" fmla="*/ 0 h 3"/>
                  <a:gd name="T8" fmla="*/ 64 w 65"/>
                  <a:gd name="T9" fmla="*/ 0 h 3"/>
                  <a:gd name="T10" fmla="*/ 65 w 65"/>
                  <a:gd name="T11" fmla="*/ 2 h 3"/>
                  <a:gd name="T12" fmla="*/ 64 w 65"/>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65" h="3">
                    <a:moveTo>
                      <a:pt x="64" y="3"/>
                    </a:moveTo>
                    <a:cubicBezTo>
                      <a:pt x="2" y="3"/>
                      <a:pt x="2" y="3"/>
                      <a:pt x="2" y="3"/>
                    </a:cubicBezTo>
                    <a:cubicBezTo>
                      <a:pt x="1" y="3"/>
                      <a:pt x="0" y="2"/>
                      <a:pt x="0" y="2"/>
                    </a:cubicBezTo>
                    <a:cubicBezTo>
                      <a:pt x="0" y="1"/>
                      <a:pt x="1" y="0"/>
                      <a:pt x="2" y="0"/>
                    </a:cubicBezTo>
                    <a:cubicBezTo>
                      <a:pt x="64" y="0"/>
                      <a:pt x="64" y="0"/>
                      <a:pt x="64" y="0"/>
                    </a:cubicBezTo>
                    <a:cubicBezTo>
                      <a:pt x="65" y="0"/>
                      <a:pt x="65" y="1"/>
                      <a:pt x="65" y="2"/>
                    </a:cubicBezTo>
                    <a:cubicBezTo>
                      <a:pt x="65" y="2"/>
                      <a:pt x="65" y="3"/>
                      <a:pt x="64"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28" name="Freeform 35"/>
              <p:cNvSpPr>
                <a:spLocks/>
              </p:cNvSpPr>
              <p:nvPr/>
            </p:nvSpPr>
            <p:spPr bwMode="auto">
              <a:xfrm>
                <a:off x="5231" y="2033"/>
                <a:ext cx="127" cy="6"/>
              </a:xfrm>
              <a:custGeom>
                <a:avLst/>
                <a:gdLst>
                  <a:gd name="T0" fmla="*/ 64 w 65"/>
                  <a:gd name="T1" fmla="*/ 3 h 3"/>
                  <a:gd name="T2" fmla="*/ 2 w 65"/>
                  <a:gd name="T3" fmla="*/ 3 h 3"/>
                  <a:gd name="T4" fmla="*/ 0 w 65"/>
                  <a:gd name="T5" fmla="*/ 2 h 3"/>
                  <a:gd name="T6" fmla="*/ 2 w 65"/>
                  <a:gd name="T7" fmla="*/ 0 h 3"/>
                  <a:gd name="T8" fmla="*/ 64 w 65"/>
                  <a:gd name="T9" fmla="*/ 0 h 3"/>
                  <a:gd name="T10" fmla="*/ 65 w 65"/>
                  <a:gd name="T11" fmla="*/ 2 h 3"/>
                  <a:gd name="T12" fmla="*/ 64 w 65"/>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65" h="3">
                    <a:moveTo>
                      <a:pt x="64" y="3"/>
                    </a:moveTo>
                    <a:cubicBezTo>
                      <a:pt x="2" y="3"/>
                      <a:pt x="2" y="3"/>
                      <a:pt x="2" y="3"/>
                    </a:cubicBezTo>
                    <a:cubicBezTo>
                      <a:pt x="1" y="3"/>
                      <a:pt x="0" y="2"/>
                      <a:pt x="0" y="2"/>
                    </a:cubicBezTo>
                    <a:cubicBezTo>
                      <a:pt x="0" y="1"/>
                      <a:pt x="1" y="0"/>
                      <a:pt x="2" y="0"/>
                    </a:cubicBezTo>
                    <a:cubicBezTo>
                      <a:pt x="64" y="0"/>
                      <a:pt x="64" y="0"/>
                      <a:pt x="64" y="0"/>
                    </a:cubicBezTo>
                    <a:cubicBezTo>
                      <a:pt x="65" y="0"/>
                      <a:pt x="65" y="1"/>
                      <a:pt x="65" y="2"/>
                    </a:cubicBezTo>
                    <a:cubicBezTo>
                      <a:pt x="65" y="2"/>
                      <a:pt x="65" y="3"/>
                      <a:pt x="64"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29" name="Freeform 36"/>
              <p:cNvSpPr>
                <a:spLocks/>
              </p:cNvSpPr>
              <p:nvPr/>
            </p:nvSpPr>
            <p:spPr bwMode="auto">
              <a:xfrm>
                <a:off x="5231" y="2018"/>
                <a:ext cx="127" cy="5"/>
              </a:xfrm>
              <a:custGeom>
                <a:avLst/>
                <a:gdLst>
                  <a:gd name="T0" fmla="*/ 64 w 65"/>
                  <a:gd name="T1" fmla="*/ 3 h 3"/>
                  <a:gd name="T2" fmla="*/ 2 w 65"/>
                  <a:gd name="T3" fmla="*/ 3 h 3"/>
                  <a:gd name="T4" fmla="*/ 0 w 65"/>
                  <a:gd name="T5" fmla="*/ 2 h 3"/>
                  <a:gd name="T6" fmla="*/ 2 w 65"/>
                  <a:gd name="T7" fmla="*/ 0 h 3"/>
                  <a:gd name="T8" fmla="*/ 64 w 65"/>
                  <a:gd name="T9" fmla="*/ 0 h 3"/>
                  <a:gd name="T10" fmla="*/ 65 w 65"/>
                  <a:gd name="T11" fmla="*/ 2 h 3"/>
                  <a:gd name="T12" fmla="*/ 64 w 65"/>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65" h="3">
                    <a:moveTo>
                      <a:pt x="64" y="3"/>
                    </a:moveTo>
                    <a:cubicBezTo>
                      <a:pt x="2" y="3"/>
                      <a:pt x="2" y="3"/>
                      <a:pt x="2" y="3"/>
                    </a:cubicBezTo>
                    <a:cubicBezTo>
                      <a:pt x="1" y="3"/>
                      <a:pt x="0" y="2"/>
                      <a:pt x="0" y="2"/>
                    </a:cubicBezTo>
                    <a:cubicBezTo>
                      <a:pt x="0" y="1"/>
                      <a:pt x="1" y="0"/>
                      <a:pt x="2" y="0"/>
                    </a:cubicBezTo>
                    <a:cubicBezTo>
                      <a:pt x="64" y="0"/>
                      <a:pt x="64" y="0"/>
                      <a:pt x="64" y="0"/>
                    </a:cubicBezTo>
                    <a:cubicBezTo>
                      <a:pt x="65" y="0"/>
                      <a:pt x="65" y="1"/>
                      <a:pt x="65" y="2"/>
                    </a:cubicBezTo>
                    <a:cubicBezTo>
                      <a:pt x="65" y="2"/>
                      <a:pt x="65" y="3"/>
                      <a:pt x="64"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30" name="Freeform 37"/>
              <p:cNvSpPr>
                <a:spLocks/>
              </p:cNvSpPr>
              <p:nvPr/>
            </p:nvSpPr>
            <p:spPr bwMode="auto">
              <a:xfrm>
                <a:off x="5231" y="2002"/>
                <a:ext cx="127" cy="6"/>
              </a:xfrm>
              <a:custGeom>
                <a:avLst/>
                <a:gdLst>
                  <a:gd name="T0" fmla="*/ 64 w 65"/>
                  <a:gd name="T1" fmla="*/ 3 h 3"/>
                  <a:gd name="T2" fmla="*/ 2 w 65"/>
                  <a:gd name="T3" fmla="*/ 3 h 3"/>
                  <a:gd name="T4" fmla="*/ 0 w 65"/>
                  <a:gd name="T5" fmla="*/ 2 h 3"/>
                  <a:gd name="T6" fmla="*/ 2 w 65"/>
                  <a:gd name="T7" fmla="*/ 0 h 3"/>
                  <a:gd name="T8" fmla="*/ 64 w 65"/>
                  <a:gd name="T9" fmla="*/ 0 h 3"/>
                  <a:gd name="T10" fmla="*/ 65 w 65"/>
                  <a:gd name="T11" fmla="*/ 2 h 3"/>
                  <a:gd name="T12" fmla="*/ 64 w 65"/>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65" h="3">
                    <a:moveTo>
                      <a:pt x="64" y="3"/>
                    </a:moveTo>
                    <a:cubicBezTo>
                      <a:pt x="2" y="3"/>
                      <a:pt x="2" y="3"/>
                      <a:pt x="2" y="3"/>
                    </a:cubicBezTo>
                    <a:cubicBezTo>
                      <a:pt x="1" y="3"/>
                      <a:pt x="0" y="2"/>
                      <a:pt x="0" y="2"/>
                    </a:cubicBezTo>
                    <a:cubicBezTo>
                      <a:pt x="0" y="1"/>
                      <a:pt x="1" y="0"/>
                      <a:pt x="2" y="0"/>
                    </a:cubicBezTo>
                    <a:cubicBezTo>
                      <a:pt x="64" y="0"/>
                      <a:pt x="64" y="0"/>
                      <a:pt x="64" y="0"/>
                    </a:cubicBezTo>
                    <a:cubicBezTo>
                      <a:pt x="65" y="0"/>
                      <a:pt x="65" y="1"/>
                      <a:pt x="65" y="2"/>
                    </a:cubicBezTo>
                    <a:cubicBezTo>
                      <a:pt x="65" y="2"/>
                      <a:pt x="65" y="3"/>
                      <a:pt x="64"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31" name="Freeform 38"/>
              <p:cNvSpPr>
                <a:spLocks/>
              </p:cNvSpPr>
              <p:nvPr/>
            </p:nvSpPr>
            <p:spPr bwMode="auto">
              <a:xfrm>
                <a:off x="5477" y="2049"/>
                <a:ext cx="126" cy="5"/>
              </a:xfrm>
              <a:custGeom>
                <a:avLst/>
                <a:gdLst>
                  <a:gd name="T0" fmla="*/ 64 w 65"/>
                  <a:gd name="T1" fmla="*/ 3 h 3"/>
                  <a:gd name="T2" fmla="*/ 1 w 65"/>
                  <a:gd name="T3" fmla="*/ 3 h 3"/>
                  <a:gd name="T4" fmla="*/ 0 w 65"/>
                  <a:gd name="T5" fmla="*/ 2 h 3"/>
                  <a:gd name="T6" fmla="*/ 1 w 65"/>
                  <a:gd name="T7" fmla="*/ 0 h 3"/>
                  <a:gd name="T8" fmla="*/ 64 w 65"/>
                  <a:gd name="T9" fmla="*/ 0 h 3"/>
                  <a:gd name="T10" fmla="*/ 65 w 65"/>
                  <a:gd name="T11" fmla="*/ 2 h 3"/>
                  <a:gd name="T12" fmla="*/ 64 w 65"/>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65" h="3">
                    <a:moveTo>
                      <a:pt x="64" y="3"/>
                    </a:moveTo>
                    <a:cubicBezTo>
                      <a:pt x="1" y="3"/>
                      <a:pt x="1" y="3"/>
                      <a:pt x="1" y="3"/>
                    </a:cubicBezTo>
                    <a:cubicBezTo>
                      <a:pt x="1" y="3"/>
                      <a:pt x="0" y="2"/>
                      <a:pt x="0" y="2"/>
                    </a:cubicBezTo>
                    <a:cubicBezTo>
                      <a:pt x="0" y="1"/>
                      <a:pt x="1" y="0"/>
                      <a:pt x="1" y="0"/>
                    </a:cubicBezTo>
                    <a:cubicBezTo>
                      <a:pt x="64" y="0"/>
                      <a:pt x="64" y="0"/>
                      <a:pt x="64" y="0"/>
                    </a:cubicBezTo>
                    <a:cubicBezTo>
                      <a:pt x="64" y="0"/>
                      <a:pt x="65" y="1"/>
                      <a:pt x="65" y="2"/>
                    </a:cubicBezTo>
                    <a:cubicBezTo>
                      <a:pt x="65" y="2"/>
                      <a:pt x="64" y="3"/>
                      <a:pt x="64"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32" name="Freeform 39"/>
              <p:cNvSpPr>
                <a:spLocks/>
              </p:cNvSpPr>
              <p:nvPr/>
            </p:nvSpPr>
            <p:spPr bwMode="auto">
              <a:xfrm>
                <a:off x="5477" y="2033"/>
                <a:ext cx="126" cy="6"/>
              </a:xfrm>
              <a:custGeom>
                <a:avLst/>
                <a:gdLst>
                  <a:gd name="T0" fmla="*/ 64 w 65"/>
                  <a:gd name="T1" fmla="*/ 3 h 3"/>
                  <a:gd name="T2" fmla="*/ 1 w 65"/>
                  <a:gd name="T3" fmla="*/ 3 h 3"/>
                  <a:gd name="T4" fmla="*/ 0 w 65"/>
                  <a:gd name="T5" fmla="*/ 2 h 3"/>
                  <a:gd name="T6" fmla="*/ 1 w 65"/>
                  <a:gd name="T7" fmla="*/ 0 h 3"/>
                  <a:gd name="T8" fmla="*/ 64 w 65"/>
                  <a:gd name="T9" fmla="*/ 0 h 3"/>
                  <a:gd name="T10" fmla="*/ 65 w 65"/>
                  <a:gd name="T11" fmla="*/ 2 h 3"/>
                  <a:gd name="T12" fmla="*/ 64 w 65"/>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65" h="3">
                    <a:moveTo>
                      <a:pt x="64" y="3"/>
                    </a:moveTo>
                    <a:cubicBezTo>
                      <a:pt x="1" y="3"/>
                      <a:pt x="1" y="3"/>
                      <a:pt x="1" y="3"/>
                    </a:cubicBezTo>
                    <a:cubicBezTo>
                      <a:pt x="1" y="3"/>
                      <a:pt x="0" y="2"/>
                      <a:pt x="0" y="2"/>
                    </a:cubicBezTo>
                    <a:cubicBezTo>
                      <a:pt x="0" y="1"/>
                      <a:pt x="1" y="0"/>
                      <a:pt x="1" y="0"/>
                    </a:cubicBezTo>
                    <a:cubicBezTo>
                      <a:pt x="64" y="0"/>
                      <a:pt x="64" y="0"/>
                      <a:pt x="64" y="0"/>
                    </a:cubicBezTo>
                    <a:cubicBezTo>
                      <a:pt x="64" y="0"/>
                      <a:pt x="65" y="1"/>
                      <a:pt x="65" y="2"/>
                    </a:cubicBezTo>
                    <a:cubicBezTo>
                      <a:pt x="65" y="2"/>
                      <a:pt x="64" y="3"/>
                      <a:pt x="64"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33" name="Freeform 40"/>
              <p:cNvSpPr>
                <a:spLocks/>
              </p:cNvSpPr>
              <p:nvPr/>
            </p:nvSpPr>
            <p:spPr bwMode="auto">
              <a:xfrm>
                <a:off x="5477" y="2018"/>
                <a:ext cx="126" cy="5"/>
              </a:xfrm>
              <a:custGeom>
                <a:avLst/>
                <a:gdLst>
                  <a:gd name="T0" fmla="*/ 64 w 65"/>
                  <a:gd name="T1" fmla="*/ 3 h 3"/>
                  <a:gd name="T2" fmla="*/ 1 w 65"/>
                  <a:gd name="T3" fmla="*/ 3 h 3"/>
                  <a:gd name="T4" fmla="*/ 0 w 65"/>
                  <a:gd name="T5" fmla="*/ 2 h 3"/>
                  <a:gd name="T6" fmla="*/ 1 w 65"/>
                  <a:gd name="T7" fmla="*/ 0 h 3"/>
                  <a:gd name="T8" fmla="*/ 64 w 65"/>
                  <a:gd name="T9" fmla="*/ 0 h 3"/>
                  <a:gd name="T10" fmla="*/ 65 w 65"/>
                  <a:gd name="T11" fmla="*/ 2 h 3"/>
                  <a:gd name="T12" fmla="*/ 64 w 65"/>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65" h="3">
                    <a:moveTo>
                      <a:pt x="64" y="3"/>
                    </a:moveTo>
                    <a:cubicBezTo>
                      <a:pt x="1" y="3"/>
                      <a:pt x="1" y="3"/>
                      <a:pt x="1" y="3"/>
                    </a:cubicBezTo>
                    <a:cubicBezTo>
                      <a:pt x="1" y="3"/>
                      <a:pt x="0" y="2"/>
                      <a:pt x="0" y="2"/>
                    </a:cubicBezTo>
                    <a:cubicBezTo>
                      <a:pt x="0" y="1"/>
                      <a:pt x="1" y="0"/>
                      <a:pt x="1" y="0"/>
                    </a:cubicBezTo>
                    <a:cubicBezTo>
                      <a:pt x="64" y="0"/>
                      <a:pt x="64" y="0"/>
                      <a:pt x="64" y="0"/>
                    </a:cubicBezTo>
                    <a:cubicBezTo>
                      <a:pt x="64" y="0"/>
                      <a:pt x="65" y="1"/>
                      <a:pt x="65" y="2"/>
                    </a:cubicBezTo>
                    <a:cubicBezTo>
                      <a:pt x="65" y="2"/>
                      <a:pt x="64" y="3"/>
                      <a:pt x="64"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34" name="Freeform 41"/>
              <p:cNvSpPr>
                <a:spLocks/>
              </p:cNvSpPr>
              <p:nvPr/>
            </p:nvSpPr>
            <p:spPr bwMode="auto">
              <a:xfrm>
                <a:off x="5477" y="2002"/>
                <a:ext cx="126" cy="6"/>
              </a:xfrm>
              <a:custGeom>
                <a:avLst/>
                <a:gdLst>
                  <a:gd name="T0" fmla="*/ 64 w 65"/>
                  <a:gd name="T1" fmla="*/ 3 h 3"/>
                  <a:gd name="T2" fmla="*/ 1 w 65"/>
                  <a:gd name="T3" fmla="*/ 3 h 3"/>
                  <a:gd name="T4" fmla="*/ 0 w 65"/>
                  <a:gd name="T5" fmla="*/ 2 h 3"/>
                  <a:gd name="T6" fmla="*/ 1 w 65"/>
                  <a:gd name="T7" fmla="*/ 0 h 3"/>
                  <a:gd name="T8" fmla="*/ 64 w 65"/>
                  <a:gd name="T9" fmla="*/ 0 h 3"/>
                  <a:gd name="T10" fmla="*/ 65 w 65"/>
                  <a:gd name="T11" fmla="*/ 2 h 3"/>
                  <a:gd name="T12" fmla="*/ 64 w 65"/>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65" h="3">
                    <a:moveTo>
                      <a:pt x="64" y="3"/>
                    </a:moveTo>
                    <a:cubicBezTo>
                      <a:pt x="1" y="3"/>
                      <a:pt x="1" y="3"/>
                      <a:pt x="1" y="3"/>
                    </a:cubicBezTo>
                    <a:cubicBezTo>
                      <a:pt x="1" y="3"/>
                      <a:pt x="0" y="2"/>
                      <a:pt x="0" y="2"/>
                    </a:cubicBezTo>
                    <a:cubicBezTo>
                      <a:pt x="0" y="1"/>
                      <a:pt x="1" y="0"/>
                      <a:pt x="1" y="0"/>
                    </a:cubicBezTo>
                    <a:cubicBezTo>
                      <a:pt x="64" y="0"/>
                      <a:pt x="64" y="0"/>
                      <a:pt x="64" y="0"/>
                    </a:cubicBezTo>
                    <a:cubicBezTo>
                      <a:pt x="64" y="0"/>
                      <a:pt x="65" y="1"/>
                      <a:pt x="65" y="2"/>
                    </a:cubicBezTo>
                    <a:cubicBezTo>
                      <a:pt x="65" y="2"/>
                      <a:pt x="64" y="3"/>
                      <a:pt x="64"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35" name="Rectangle 42"/>
              <p:cNvSpPr>
                <a:spLocks noChangeArrowheads="1"/>
              </p:cNvSpPr>
              <p:nvPr/>
            </p:nvSpPr>
            <p:spPr bwMode="auto">
              <a:xfrm>
                <a:off x="5235" y="2803"/>
                <a:ext cx="366" cy="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36" name="Freeform 43"/>
              <p:cNvSpPr>
                <a:spLocks/>
              </p:cNvSpPr>
              <p:nvPr/>
            </p:nvSpPr>
            <p:spPr bwMode="auto">
              <a:xfrm>
                <a:off x="5348" y="2790"/>
                <a:ext cx="138" cy="31"/>
              </a:xfrm>
              <a:custGeom>
                <a:avLst/>
                <a:gdLst>
                  <a:gd name="T0" fmla="*/ 10 w 138"/>
                  <a:gd name="T1" fmla="*/ 31 h 31"/>
                  <a:gd name="T2" fmla="*/ 0 w 138"/>
                  <a:gd name="T3" fmla="*/ 15 h 31"/>
                  <a:gd name="T4" fmla="*/ 10 w 138"/>
                  <a:gd name="T5" fmla="*/ 0 h 31"/>
                  <a:gd name="T6" fmla="*/ 129 w 138"/>
                  <a:gd name="T7" fmla="*/ 0 h 31"/>
                  <a:gd name="T8" fmla="*/ 138 w 138"/>
                  <a:gd name="T9" fmla="*/ 15 h 31"/>
                  <a:gd name="T10" fmla="*/ 129 w 138"/>
                  <a:gd name="T11" fmla="*/ 31 h 31"/>
                  <a:gd name="T12" fmla="*/ 10 w 138"/>
                  <a:gd name="T13" fmla="*/ 31 h 31"/>
                </a:gdLst>
                <a:ahLst/>
                <a:cxnLst>
                  <a:cxn ang="0">
                    <a:pos x="T0" y="T1"/>
                  </a:cxn>
                  <a:cxn ang="0">
                    <a:pos x="T2" y="T3"/>
                  </a:cxn>
                  <a:cxn ang="0">
                    <a:pos x="T4" y="T5"/>
                  </a:cxn>
                  <a:cxn ang="0">
                    <a:pos x="T6" y="T7"/>
                  </a:cxn>
                  <a:cxn ang="0">
                    <a:pos x="T8" y="T9"/>
                  </a:cxn>
                  <a:cxn ang="0">
                    <a:pos x="T10" y="T11"/>
                  </a:cxn>
                  <a:cxn ang="0">
                    <a:pos x="T12" y="T13"/>
                  </a:cxn>
                </a:cxnLst>
                <a:rect l="0" t="0" r="r" b="b"/>
                <a:pathLst>
                  <a:path w="138" h="31">
                    <a:moveTo>
                      <a:pt x="10" y="31"/>
                    </a:moveTo>
                    <a:lnTo>
                      <a:pt x="0" y="15"/>
                    </a:lnTo>
                    <a:lnTo>
                      <a:pt x="10" y="0"/>
                    </a:lnTo>
                    <a:lnTo>
                      <a:pt x="129" y="0"/>
                    </a:lnTo>
                    <a:lnTo>
                      <a:pt x="138" y="15"/>
                    </a:lnTo>
                    <a:lnTo>
                      <a:pt x="129" y="31"/>
                    </a:lnTo>
                    <a:lnTo>
                      <a:pt x="10" y="31"/>
                    </a:lnTo>
                    <a:close/>
                  </a:path>
                </a:pathLst>
              </a:custGeom>
              <a:solidFill>
                <a:srgbClr val="5050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37" name="Rectangle 44"/>
              <p:cNvSpPr>
                <a:spLocks noChangeArrowheads="1"/>
              </p:cNvSpPr>
              <p:nvPr/>
            </p:nvSpPr>
            <p:spPr bwMode="auto">
              <a:xfrm>
                <a:off x="5235" y="2881"/>
                <a:ext cx="366"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38" name="Freeform 45"/>
              <p:cNvSpPr>
                <a:spLocks/>
              </p:cNvSpPr>
              <p:nvPr/>
            </p:nvSpPr>
            <p:spPr bwMode="auto">
              <a:xfrm>
                <a:off x="5348" y="2867"/>
                <a:ext cx="138" cy="31"/>
              </a:xfrm>
              <a:custGeom>
                <a:avLst/>
                <a:gdLst>
                  <a:gd name="T0" fmla="*/ 10 w 138"/>
                  <a:gd name="T1" fmla="*/ 31 h 31"/>
                  <a:gd name="T2" fmla="*/ 0 w 138"/>
                  <a:gd name="T3" fmla="*/ 16 h 31"/>
                  <a:gd name="T4" fmla="*/ 10 w 138"/>
                  <a:gd name="T5" fmla="*/ 0 h 31"/>
                  <a:gd name="T6" fmla="*/ 129 w 138"/>
                  <a:gd name="T7" fmla="*/ 0 h 31"/>
                  <a:gd name="T8" fmla="*/ 138 w 138"/>
                  <a:gd name="T9" fmla="*/ 16 h 31"/>
                  <a:gd name="T10" fmla="*/ 129 w 138"/>
                  <a:gd name="T11" fmla="*/ 31 h 31"/>
                  <a:gd name="T12" fmla="*/ 10 w 138"/>
                  <a:gd name="T13" fmla="*/ 31 h 31"/>
                </a:gdLst>
                <a:ahLst/>
                <a:cxnLst>
                  <a:cxn ang="0">
                    <a:pos x="T0" y="T1"/>
                  </a:cxn>
                  <a:cxn ang="0">
                    <a:pos x="T2" y="T3"/>
                  </a:cxn>
                  <a:cxn ang="0">
                    <a:pos x="T4" y="T5"/>
                  </a:cxn>
                  <a:cxn ang="0">
                    <a:pos x="T6" y="T7"/>
                  </a:cxn>
                  <a:cxn ang="0">
                    <a:pos x="T8" y="T9"/>
                  </a:cxn>
                  <a:cxn ang="0">
                    <a:pos x="T10" y="T11"/>
                  </a:cxn>
                  <a:cxn ang="0">
                    <a:pos x="T12" y="T13"/>
                  </a:cxn>
                </a:cxnLst>
                <a:rect l="0" t="0" r="r" b="b"/>
                <a:pathLst>
                  <a:path w="138" h="31">
                    <a:moveTo>
                      <a:pt x="10" y="31"/>
                    </a:moveTo>
                    <a:lnTo>
                      <a:pt x="0" y="16"/>
                    </a:lnTo>
                    <a:lnTo>
                      <a:pt x="10" y="0"/>
                    </a:lnTo>
                    <a:lnTo>
                      <a:pt x="129" y="0"/>
                    </a:lnTo>
                    <a:lnTo>
                      <a:pt x="138" y="16"/>
                    </a:lnTo>
                    <a:lnTo>
                      <a:pt x="129" y="31"/>
                    </a:lnTo>
                    <a:lnTo>
                      <a:pt x="10" y="31"/>
                    </a:lnTo>
                    <a:close/>
                  </a:path>
                </a:pathLst>
              </a:custGeom>
              <a:solidFill>
                <a:srgbClr val="5050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39" name="Rectangle 46"/>
              <p:cNvSpPr>
                <a:spLocks noChangeArrowheads="1"/>
              </p:cNvSpPr>
              <p:nvPr/>
            </p:nvSpPr>
            <p:spPr bwMode="auto">
              <a:xfrm>
                <a:off x="5235" y="2958"/>
                <a:ext cx="366" cy="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40" name="Freeform 47"/>
              <p:cNvSpPr>
                <a:spLocks/>
              </p:cNvSpPr>
              <p:nvPr/>
            </p:nvSpPr>
            <p:spPr bwMode="auto">
              <a:xfrm>
                <a:off x="5348" y="2945"/>
                <a:ext cx="138" cy="30"/>
              </a:xfrm>
              <a:custGeom>
                <a:avLst/>
                <a:gdLst>
                  <a:gd name="T0" fmla="*/ 10 w 138"/>
                  <a:gd name="T1" fmla="*/ 30 h 30"/>
                  <a:gd name="T2" fmla="*/ 0 w 138"/>
                  <a:gd name="T3" fmla="*/ 15 h 30"/>
                  <a:gd name="T4" fmla="*/ 10 w 138"/>
                  <a:gd name="T5" fmla="*/ 0 h 30"/>
                  <a:gd name="T6" fmla="*/ 129 w 138"/>
                  <a:gd name="T7" fmla="*/ 0 h 30"/>
                  <a:gd name="T8" fmla="*/ 138 w 138"/>
                  <a:gd name="T9" fmla="*/ 15 h 30"/>
                  <a:gd name="T10" fmla="*/ 129 w 138"/>
                  <a:gd name="T11" fmla="*/ 30 h 30"/>
                  <a:gd name="T12" fmla="*/ 10 w 138"/>
                  <a:gd name="T13" fmla="*/ 30 h 30"/>
                </a:gdLst>
                <a:ahLst/>
                <a:cxnLst>
                  <a:cxn ang="0">
                    <a:pos x="T0" y="T1"/>
                  </a:cxn>
                  <a:cxn ang="0">
                    <a:pos x="T2" y="T3"/>
                  </a:cxn>
                  <a:cxn ang="0">
                    <a:pos x="T4" y="T5"/>
                  </a:cxn>
                  <a:cxn ang="0">
                    <a:pos x="T6" y="T7"/>
                  </a:cxn>
                  <a:cxn ang="0">
                    <a:pos x="T8" y="T9"/>
                  </a:cxn>
                  <a:cxn ang="0">
                    <a:pos x="T10" y="T11"/>
                  </a:cxn>
                  <a:cxn ang="0">
                    <a:pos x="T12" y="T13"/>
                  </a:cxn>
                </a:cxnLst>
                <a:rect l="0" t="0" r="r" b="b"/>
                <a:pathLst>
                  <a:path w="138" h="30">
                    <a:moveTo>
                      <a:pt x="10" y="30"/>
                    </a:moveTo>
                    <a:lnTo>
                      <a:pt x="0" y="15"/>
                    </a:lnTo>
                    <a:lnTo>
                      <a:pt x="10" y="0"/>
                    </a:lnTo>
                    <a:lnTo>
                      <a:pt x="129" y="0"/>
                    </a:lnTo>
                    <a:lnTo>
                      <a:pt x="138" y="15"/>
                    </a:lnTo>
                    <a:lnTo>
                      <a:pt x="129" y="30"/>
                    </a:lnTo>
                    <a:lnTo>
                      <a:pt x="10" y="30"/>
                    </a:lnTo>
                    <a:close/>
                  </a:path>
                </a:pathLst>
              </a:custGeom>
              <a:solidFill>
                <a:srgbClr val="5050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41" name="Rectangle 48"/>
              <p:cNvSpPr>
                <a:spLocks noChangeArrowheads="1"/>
              </p:cNvSpPr>
              <p:nvPr/>
            </p:nvSpPr>
            <p:spPr bwMode="auto">
              <a:xfrm>
                <a:off x="5235" y="3035"/>
                <a:ext cx="366" cy="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42" name="Freeform 49"/>
              <p:cNvSpPr>
                <a:spLocks/>
              </p:cNvSpPr>
              <p:nvPr/>
            </p:nvSpPr>
            <p:spPr bwMode="auto">
              <a:xfrm>
                <a:off x="5348" y="3022"/>
                <a:ext cx="138" cy="31"/>
              </a:xfrm>
              <a:custGeom>
                <a:avLst/>
                <a:gdLst>
                  <a:gd name="T0" fmla="*/ 10 w 138"/>
                  <a:gd name="T1" fmla="*/ 31 h 31"/>
                  <a:gd name="T2" fmla="*/ 0 w 138"/>
                  <a:gd name="T3" fmla="*/ 15 h 31"/>
                  <a:gd name="T4" fmla="*/ 10 w 138"/>
                  <a:gd name="T5" fmla="*/ 0 h 31"/>
                  <a:gd name="T6" fmla="*/ 129 w 138"/>
                  <a:gd name="T7" fmla="*/ 0 h 31"/>
                  <a:gd name="T8" fmla="*/ 138 w 138"/>
                  <a:gd name="T9" fmla="*/ 15 h 31"/>
                  <a:gd name="T10" fmla="*/ 129 w 138"/>
                  <a:gd name="T11" fmla="*/ 31 h 31"/>
                  <a:gd name="T12" fmla="*/ 10 w 138"/>
                  <a:gd name="T13" fmla="*/ 31 h 31"/>
                </a:gdLst>
                <a:ahLst/>
                <a:cxnLst>
                  <a:cxn ang="0">
                    <a:pos x="T0" y="T1"/>
                  </a:cxn>
                  <a:cxn ang="0">
                    <a:pos x="T2" y="T3"/>
                  </a:cxn>
                  <a:cxn ang="0">
                    <a:pos x="T4" y="T5"/>
                  </a:cxn>
                  <a:cxn ang="0">
                    <a:pos x="T6" y="T7"/>
                  </a:cxn>
                  <a:cxn ang="0">
                    <a:pos x="T8" y="T9"/>
                  </a:cxn>
                  <a:cxn ang="0">
                    <a:pos x="T10" y="T11"/>
                  </a:cxn>
                  <a:cxn ang="0">
                    <a:pos x="T12" y="T13"/>
                  </a:cxn>
                </a:cxnLst>
                <a:rect l="0" t="0" r="r" b="b"/>
                <a:pathLst>
                  <a:path w="138" h="31">
                    <a:moveTo>
                      <a:pt x="10" y="31"/>
                    </a:moveTo>
                    <a:lnTo>
                      <a:pt x="0" y="15"/>
                    </a:lnTo>
                    <a:lnTo>
                      <a:pt x="10" y="0"/>
                    </a:lnTo>
                    <a:lnTo>
                      <a:pt x="129" y="0"/>
                    </a:lnTo>
                    <a:lnTo>
                      <a:pt x="138" y="15"/>
                    </a:lnTo>
                    <a:lnTo>
                      <a:pt x="129" y="31"/>
                    </a:lnTo>
                    <a:lnTo>
                      <a:pt x="10" y="31"/>
                    </a:lnTo>
                    <a:close/>
                  </a:path>
                </a:pathLst>
              </a:custGeom>
              <a:solidFill>
                <a:srgbClr val="5050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sp>
        <p:nvSpPr>
          <p:cNvPr id="443" name="Freeform 15"/>
          <p:cNvSpPr>
            <a:spLocks/>
          </p:cNvSpPr>
          <p:nvPr/>
        </p:nvSpPr>
        <p:spPr bwMode="auto">
          <a:xfrm flipH="1">
            <a:off x="4714127" y="5381553"/>
            <a:ext cx="959907" cy="395072"/>
          </a:xfrm>
          <a:custGeom>
            <a:avLst/>
            <a:gdLst>
              <a:gd name="T0" fmla="*/ 349 w 391"/>
              <a:gd name="T1" fmla="*/ 75 h 159"/>
              <a:gd name="T2" fmla="*/ 342 w 391"/>
              <a:gd name="T3" fmla="*/ 76 h 159"/>
              <a:gd name="T4" fmla="*/ 263 w 391"/>
              <a:gd name="T5" fmla="*/ 0 h 159"/>
              <a:gd name="T6" fmla="*/ 187 w 391"/>
              <a:gd name="T7" fmla="*/ 59 h 159"/>
              <a:gd name="T8" fmla="*/ 145 w 391"/>
              <a:gd name="T9" fmla="*/ 42 h 159"/>
              <a:gd name="T10" fmla="*/ 87 w 391"/>
              <a:gd name="T11" fmla="*/ 94 h 159"/>
              <a:gd name="T12" fmla="*/ 59 w 391"/>
              <a:gd name="T13" fmla="*/ 107 h 159"/>
              <a:gd name="T14" fmla="*/ 32 w 391"/>
              <a:gd name="T15" fmla="*/ 94 h 159"/>
              <a:gd name="T16" fmla="*/ 0 w 391"/>
              <a:gd name="T17" fmla="*/ 126 h 159"/>
              <a:gd name="T18" fmla="*/ 32 w 391"/>
              <a:gd name="T19" fmla="*/ 159 h 159"/>
              <a:gd name="T20" fmla="*/ 41 w 391"/>
              <a:gd name="T21" fmla="*/ 159 h 159"/>
              <a:gd name="T22" fmla="*/ 148 w 391"/>
              <a:gd name="T23" fmla="*/ 159 h 159"/>
              <a:gd name="T24" fmla="*/ 208 w 391"/>
              <a:gd name="T25" fmla="*/ 159 h 159"/>
              <a:gd name="T26" fmla="*/ 352 w 391"/>
              <a:gd name="T27" fmla="*/ 159 h 159"/>
              <a:gd name="T28" fmla="*/ 352 w 391"/>
              <a:gd name="T29" fmla="*/ 159 h 159"/>
              <a:gd name="T30" fmla="*/ 391 w 391"/>
              <a:gd name="T31" fmla="*/ 117 h 159"/>
              <a:gd name="T32" fmla="*/ 349 w 391"/>
              <a:gd name="T33" fmla="*/ 75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91" h="159">
                <a:moveTo>
                  <a:pt x="349" y="75"/>
                </a:moveTo>
                <a:cubicBezTo>
                  <a:pt x="347" y="75"/>
                  <a:pt x="345" y="75"/>
                  <a:pt x="342" y="76"/>
                </a:cubicBezTo>
                <a:cubicBezTo>
                  <a:pt x="340" y="34"/>
                  <a:pt x="306" y="0"/>
                  <a:pt x="263" y="0"/>
                </a:cubicBezTo>
                <a:cubicBezTo>
                  <a:pt x="227" y="0"/>
                  <a:pt x="196" y="25"/>
                  <a:pt x="187" y="59"/>
                </a:cubicBezTo>
                <a:cubicBezTo>
                  <a:pt x="176" y="48"/>
                  <a:pt x="161" y="42"/>
                  <a:pt x="145" y="42"/>
                </a:cubicBezTo>
                <a:cubicBezTo>
                  <a:pt x="115" y="42"/>
                  <a:pt x="90" y="65"/>
                  <a:pt x="87" y="94"/>
                </a:cubicBezTo>
                <a:cubicBezTo>
                  <a:pt x="76" y="96"/>
                  <a:pt x="66" y="101"/>
                  <a:pt x="59" y="107"/>
                </a:cubicBezTo>
                <a:cubicBezTo>
                  <a:pt x="53" y="99"/>
                  <a:pt x="43" y="94"/>
                  <a:pt x="32" y="94"/>
                </a:cubicBezTo>
                <a:cubicBezTo>
                  <a:pt x="14" y="94"/>
                  <a:pt x="0" y="108"/>
                  <a:pt x="0" y="126"/>
                </a:cubicBezTo>
                <a:cubicBezTo>
                  <a:pt x="0" y="144"/>
                  <a:pt x="14" y="159"/>
                  <a:pt x="32" y="159"/>
                </a:cubicBezTo>
                <a:cubicBezTo>
                  <a:pt x="41" y="159"/>
                  <a:pt x="41" y="159"/>
                  <a:pt x="41" y="159"/>
                </a:cubicBezTo>
                <a:cubicBezTo>
                  <a:pt x="148" y="159"/>
                  <a:pt x="148" y="159"/>
                  <a:pt x="148" y="159"/>
                </a:cubicBezTo>
                <a:cubicBezTo>
                  <a:pt x="208" y="159"/>
                  <a:pt x="208" y="159"/>
                  <a:pt x="208" y="159"/>
                </a:cubicBezTo>
                <a:cubicBezTo>
                  <a:pt x="352" y="159"/>
                  <a:pt x="352" y="159"/>
                  <a:pt x="352" y="159"/>
                </a:cubicBezTo>
                <a:cubicBezTo>
                  <a:pt x="352" y="159"/>
                  <a:pt x="352" y="159"/>
                  <a:pt x="352" y="159"/>
                </a:cubicBezTo>
                <a:cubicBezTo>
                  <a:pt x="374" y="158"/>
                  <a:pt x="391" y="139"/>
                  <a:pt x="391" y="117"/>
                </a:cubicBezTo>
                <a:cubicBezTo>
                  <a:pt x="391" y="94"/>
                  <a:pt x="372" y="75"/>
                  <a:pt x="349" y="75"/>
                </a:cubicBezTo>
                <a:close/>
              </a:path>
            </a:pathLst>
          </a:custGeom>
          <a:solidFill>
            <a:schemeClr val="accent6"/>
          </a:soli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444" name="Freeform 443"/>
          <p:cNvSpPr>
            <a:spLocks noEditPoints="1"/>
          </p:cNvSpPr>
          <p:nvPr/>
        </p:nvSpPr>
        <p:spPr bwMode="auto">
          <a:xfrm>
            <a:off x="2129578" y="4394736"/>
            <a:ext cx="428609" cy="1155150"/>
          </a:xfrm>
          <a:custGeom>
            <a:avLst/>
            <a:gdLst>
              <a:gd name="T0" fmla="*/ 148 w 164"/>
              <a:gd name="T1" fmla="*/ 181 h 442"/>
              <a:gd name="T2" fmla="*/ 148 w 164"/>
              <a:gd name="T3" fmla="*/ 136 h 442"/>
              <a:gd name="T4" fmla="*/ 123 w 164"/>
              <a:gd name="T5" fmla="*/ 136 h 442"/>
              <a:gd name="T6" fmla="*/ 123 w 164"/>
              <a:gd name="T7" fmla="*/ 84 h 442"/>
              <a:gd name="T8" fmla="*/ 101 w 164"/>
              <a:gd name="T9" fmla="*/ 84 h 442"/>
              <a:gd name="T10" fmla="*/ 101 w 164"/>
              <a:gd name="T11" fmla="*/ 45 h 442"/>
              <a:gd name="T12" fmla="*/ 87 w 164"/>
              <a:gd name="T13" fmla="*/ 45 h 442"/>
              <a:gd name="T14" fmla="*/ 87 w 164"/>
              <a:gd name="T15" fmla="*/ 0 h 442"/>
              <a:gd name="T16" fmla="*/ 77 w 164"/>
              <a:gd name="T17" fmla="*/ 0 h 442"/>
              <a:gd name="T18" fmla="*/ 77 w 164"/>
              <a:gd name="T19" fmla="*/ 45 h 442"/>
              <a:gd name="T20" fmla="*/ 63 w 164"/>
              <a:gd name="T21" fmla="*/ 45 h 442"/>
              <a:gd name="T22" fmla="*/ 63 w 164"/>
              <a:gd name="T23" fmla="*/ 84 h 442"/>
              <a:gd name="T24" fmla="*/ 41 w 164"/>
              <a:gd name="T25" fmla="*/ 84 h 442"/>
              <a:gd name="T26" fmla="*/ 41 w 164"/>
              <a:gd name="T27" fmla="*/ 136 h 442"/>
              <a:gd name="T28" fmla="*/ 16 w 164"/>
              <a:gd name="T29" fmla="*/ 136 h 442"/>
              <a:gd name="T30" fmla="*/ 16 w 164"/>
              <a:gd name="T31" fmla="*/ 181 h 442"/>
              <a:gd name="T32" fmla="*/ 0 w 164"/>
              <a:gd name="T33" fmla="*/ 181 h 442"/>
              <a:gd name="T34" fmla="*/ 0 w 164"/>
              <a:gd name="T35" fmla="*/ 442 h 442"/>
              <a:gd name="T36" fmla="*/ 164 w 164"/>
              <a:gd name="T37" fmla="*/ 442 h 442"/>
              <a:gd name="T38" fmla="*/ 164 w 164"/>
              <a:gd name="T39" fmla="*/ 181 h 442"/>
              <a:gd name="T40" fmla="*/ 148 w 164"/>
              <a:gd name="T41" fmla="*/ 181 h 442"/>
              <a:gd name="T42" fmla="*/ 16 w 164"/>
              <a:gd name="T43" fmla="*/ 207 h 442"/>
              <a:gd name="T44" fmla="*/ 82 w 164"/>
              <a:gd name="T45" fmla="*/ 207 h 442"/>
              <a:gd name="T46" fmla="*/ 82 w 164"/>
              <a:gd name="T47" fmla="*/ 266 h 442"/>
              <a:gd name="T48" fmla="*/ 16 w 164"/>
              <a:gd name="T49" fmla="*/ 266 h 442"/>
              <a:gd name="T50" fmla="*/ 16 w 164"/>
              <a:gd name="T51" fmla="*/ 207 h 442"/>
              <a:gd name="T52" fmla="*/ 82 w 164"/>
              <a:gd name="T53" fmla="*/ 411 h 442"/>
              <a:gd name="T54" fmla="*/ 16 w 164"/>
              <a:gd name="T55" fmla="*/ 411 h 442"/>
              <a:gd name="T56" fmla="*/ 16 w 164"/>
              <a:gd name="T57" fmla="*/ 352 h 442"/>
              <a:gd name="T58" fmla="*/ 82 w 164"/>
              <a:gd name="T59" fmla="*/ 352 h 442"/>
              <a:gd name="T60" fmla="*/ 82 w 164"/>
              <a:gd name="T61" fmla="*/ 411 h 442"/>
              <a:gd name="T62" fmla="*/ 148 w 164"/>
              <a:gd name="T63" fmla="*/ 340 h 442"/>
              <a:gd name="T64" fmla="*/ 82 w 164"/>
              <a:gd name="T65" fmla="*/ 340 h 442"/>
              <a:gd name="T66" fmla="*/ 82 w 164"/>
              <a:gd name="T67" fmla="*/ 280 h 442"/>
              <a:gd name="T68" fmla="*/ 148 w 164"/>
              <a:gd name="T69" fmla="*/ 280 h 442"/>
              <a:gd name="T70" fmla="*/ 148 w 164"/>
              <a:gd name="T71" fmla="*/ 340 h 4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4" h="442">
                <a:moveTo>
                  <a:pt x="148" y="181"/>
                </a:moveTo>
                <a:lnTo>
                  <a:pt x="148" y="136"/>
                </a:lnTo>
                <a:lnTo>
                  <a:pt x="123" y="136"/>
                </a:lnTo>
                <a:lnTo>
                  <a:pt x="123" y="84"/>
                </a:lnTo>
                <a:lnTo>
                  <a:pt x="101" y="84"/>
                </a:lnTo>
                <a:lnTo>
                  <a:pt x="101" y="45"/>
                </a:lnTo>
                <a:lnTo>
                  <a:pt x="87" y="45"/>
                </a:lnTo>
                <a:lnTo>
                  <a:pt x="87" y="0"/>
                </a:lnTo>
                <a:lnTo>
                  <a:pt x="77" y="0"/>
                </a:lnTo>
                <a:lnTo>
                  <a:pt x="77" y="45"/>
                </a:lnTo>
                <a:lnTo>
                  <a:pt x="63" y="45"/>
                </a:lnTo>
                <a:lnTo>
                  <a:pt x="63" y="84"/>
                </a:lnTo>
                <a:lnTo>
                  <a:pt x="41" y="84"/>
                </a:lnTo>
                <a:lnTo>
                  <a:pt x="41" y="136"/>
                </a:lnTo>
                <a:lnTo>
                  <a:pt x="16" y="136"/>
                </a:lnTo>
                <a:lnTo>
                  <a:pt x="16" y="181"/>
                </a:lnTo>
                <a:lnTo>
                  <a:pt x="0" y="181"/>
                </a:lnTo>
                <a:lnTo>
                  <a:pt x="0" y="442"/>
                </a:lnTo>
                <a:lnTo>
                  <a:pt x="164" y="442"/>
                </a:lnTo>
                <a:lnTo>
                  <a:pt x="164" y="181"/>
                </a:lnTo>
                <a:lnTo>
                  <a:pt x="148" y="181"/>
                </a:lnTo>
                <a:close/>
                <a:moveTo>
                  <a:pt x="16" y="207"/>
                </a:moveTo>
                <a:lnTo>
                  <a:pt x="82" y="207"/>
                </a:lnTo>
                <a:lnTo>
                  <a:pt x="82" y="266"/>
                </a:lnTo>
                <a:lnTo>
                  <a:pt x="16" y="266"/>
                </a:lnTo>
                <a:lnTo>
                  <a:pt x="16" y="207"/>
                </a:lnTo>
                <a:close/>
                <a:moveTo>
                  <a:pt x="82" y="411"/>
                </a:moveTo>
                <a:lnTo>
                  <a:pt x="16" y="411"/>
                </a:lnTo>
                <a:lnTo>
                  <a:pt x="16" y="352"/>
                </a:lnTo>
                <a:lnTo>
                  <a:pt x="82" y="352"/>
                </a:lnTo>
                <a:lnTo>
                  <a:pt x="82" y="411"/>
                </a:lnTo>
                <a:close/>
                <a:moveTo>
                  <a:pt x="148" y="340"/>
                </a:moveTo>
                <a:lnTo>
                  <a:pt x="82" y="340"/>
                </a:lnTo>
                <a:lnTo>
                  <a:pt x="82" y="280"/>
                </a:lnTo>
                <a:lnTo>
                  <a:pt x="148" y="280"/>
                </a:lnTo>
                <a:lnTo>
                  <a:pt x="148" y="340"/>
                </a:lnTo>
                <a:close/>
              </a:path>
            </a:pathLst>
          </a:custGeom>
          <a:solidFill>
            <a:schemeClr val="bg1">
              <a:lumMod val="75000"/>
            </a:schemeClr>
          </a:solidFill>
          <a:ln>
            <a:noFill/>
          </a:ln>
          <a:extLst/>
        </p:spPr>
        <p:txBody>
          <a:bodyPr vert="horz" wrap="square" lIns="91427" tIns="45713" rIns="91427" bIns="45713" numCol="1" anchor="t" anchorCtr="0" compatLnSpc="1">
            <a:prstTxWarp prst="textNoShape">
              <a:avLst/>
            </a:prstTxWarp>
          </a:bodyPr>
          <a:lstStyle>
            <a:defPPr>
              <a:defRPr lang="en-US"/>
            </a:defPPr>
            <a:lvl1pPr algn="l" defTabSz="931863" rtl="0" fontAlgn="base">
              <a:spcBef>
                <a:spcPct val="0"/>
              </a:spcBef>
              <a:spcAft>
                <a:spcPct val="0"/>
              </a:spcAft>
              <a:defRPr sz="2400" kern="1200">
                <a:solidFill>
                  <a:schemeClr val="tx1"/>
                </a:solidFill>
                <a:latin typeface="Segoe UI" charset="0"/>
                <a:ea typeface="MS PGothic" charset="0"/>
                <a:cs typeface="MS PGothic" charset="0"/>
              </a:defRPr>
            </a:lvl1pPr>
            <a:lvl2pPr marL="465138" indent="-7938" algn="l" defTabSz="931863" rtl="0" fontAlgn="base">
              <a:spcBef>
                <a:spcPct val="0"/>
              </a:spcBef>
              <a:spcAft>
                <a:spcPct val="0"/>
              </a:spcAft>
              <a:defRPr sz="2400" kern="1200">
                <a:solidFill>
                  <a:schemeClr val="tx1"/>
                </a:solidFill>
                <a:latin typeface="Segoe UI" charset="0"/>
                <a:ea typeface="MS PGothic" charset="0"/>
                <a:cs typeface="MS PGothic" charset="0"/>
              </a:defRPr>
            </a:lvl2pPr>
            <a:lvl3pPr marL="931863" indent="-17463" algn="l" defTabSz="931863" rtl="0" fontAlgn="base">
              <a:spcBef>
                <a:spcPct val="0"/>
              </a:spcBef>
              <a:spcAft>
                <a:spcPct val="0"/>
              </a:spcAft>
              <a:defRPr sz="2400" kern="1200">
                <a:solidFill>
                  <a:schemeClr val="tx1"/>
                </a:solidFill>
                <a:latin typeface="Segoe UI" charset="0"/>
                <a:ea typeface="MS PGothic" charset="0"/>
                <a:cs typeface="MS PGothic" charset="0"/>
              </a:defRPr>
            </a:lvl3pPr>
            <a:lvl4pPr marL="1398588" indent="-26988" algn="l" defTabSz="931863" rtl="0" fontAlgn="base">
              <a:spcBef>
                <a:spcPct val="0"/>
              </a:spcBef>
              <a:spcAft>
                <a:spcPct val="0"/>
              </a:spcAft>
              <a:defRPr sz="2400" kern="1200">
                <a:solidFill>
                  <a:schemeClr val="tx1"/>
                </a:solidFill>
                <a:latin typeface="Segoe UI" charset="0"/>
                <a:ea typeface="MS PGothic" charset="0"/>
                <a:cs typeface="MS PGothic" charset="0"/>
              </a:defRPr>
            </a:lvl4pPr>
            <a:lvl5pPr marL="1865313" indent="-36513" algn="l" defTabSz="931863" rtl="0" fontAlgn="base">
              <a:spcBef>
                <a:spcPct val="0"/>
              </a:spcBef>
              <a:spcAft>
                <a:spcPct val="0"/>
              </a:spcAft>
              <a:defRPr sz="2400" kern="1200">
                <a:solidFill>
                  <a:schemeClr val="tx1"/>
                </a:solidFill>
                <a:latin typeface="Segoe UI" charset="0"/>
                <a:ea typeface="MS PGothic" charset="0"/>
                <a:cs typeface="MS PGothic" charset="0"/>
              </a:defRPr>
            </a:lvl5pPr>
            <a:lvl6pPr marL="2286000" algn="l" defTabSz="457200" rtl="0" eaLnBrk="1" latinLnBrk="0" hangingPunct="1">
              <a:defRPr sz="2400" kern="1200">
                <a:solidFill>
                  <a:schemeClr val="tx1"/>
                </a:solidFill>
                <a:latin typeface="Segoe UI" charset="0"/>
                <a:ea typeface="MS PGothic" charset="0"/>
                <a:cs typeface="MS PGothic" charset="0"/>
              </a:defRPr>
            </a:lvl6pPr>
            <a:lvl7pPr marL="2743200" algn="l" defTabSz="457200" rtl="0" eaLnBrk="1" latinLnBrk="0" hangingPunct="1">
              <a:defRPr sz="2400" kern="1200">
                <a:solidFill>
                  <a:schemeClr val="tx1"/>
                </a:solidFill>
                <a:latin typeface="Segoe UI" charset="0"/>
                <a:ea typeface="MS PGothic" charset="0"/>
                <a:cs typeface="MS PGothic" charset="0"/>
              </a:defRPr>
            </a:lvl7pPr>
            <a:lvl8pPr marL="3200400" algn="l" defTabSz="457200" rtl="0" eaLnBrk="1" latinLnBrk="0" hangingPunct="1">
              <a:defRPr sz="2400" kern="1200">
                <a:solidFill>
                  <a:schemeClr val="tx1"/>
                </a:solidFill>
                <a:latin typeface="Segoe UI" charset="0"/>
                <a:ea typeface="MS PGothic" charset="0"/>
                <a:cs typeface="MS PGothic" charset="0"/>
              </a:defRPr>
            </a:lvl8pPr>
            <a:lvl9pPr marL="3657600" algn="l" defTabSz="457200" rtl="0" eaLnBrk="1" latinLnBrk="0" hangingPunct="1">
              <a:defRPr sz="2400" kern="1200">
                <a:solidFill>
                  <a:schemeClr val="tx1"/>
                </a:solidFill>
                <a:latin typeface="Segoe UI" charset="0"/>
                <a:ea typeface="MS PGothic" charset="0"/>
                <a:cs typeface="MS PGothic" charset="0"/>
              </a:defRPr>
            </a:lvl9pPr>
          </a:lstStyle>
          <a:p>
            <a:endParaRPr lang="en-US" sz="1199" dirty="0">
              <a:solidFill>
                <a:srgbClr val="000000"/>
              </a:solidFill>
            </a:endParaRPr>
          </a:p>
        </p:txBody>
      </p:sp>
      <p:sp>
        <p:nvSpPr>
          <p:cNvPr id="445" name="Freeform 444"/>
          <p:cNvSpPr>
            <a:spLocks noEditPoints="1"/>
          </p:cNvSpPr>
          <p:nvPr/>
        </p:nvSpPr>
        <p:spPr bwMode="auto">
          <a:xfrm>
            <a:off x="426035" y="4922351"/>
            <a:ext cx="308761" cy="627535"/>
          </a:xfrm>
          <a:custGeom>
            <a:avLst/>
            <a:gdLst>
              <a:gd name="T0" fmla="*/ 0 w 185"/>
              <a:gd name="T1" fmla="*/ 0 h 376"/>
              <a:gd name="T2" fmla="*/ 0 w 185"/>
              <a:gd name="T3" fmla="*/ 376 h 376"/>
              <a:gd name="T4" fmla="*/ 185 w 185"/>
              <a:gd name="T5" fmla="*/ 376 h 376"/>
              <a:gd name="T6" fmla="*/ 185 w 185"/>
              <a:gd name="T7" fmla="*/ 0 h 376"/>
              <a:gd name="T8" fmla="*/ 0 w 185"/>
              <a:gd name="T9" fmla="*/ 0 h 376"/>
              <a:gd name="T10" fmla="*/ 86 w 185"/>
              <a:gd name="T11" fmla="*/ 304 h 376"/>
              <a:gd name="T12" fmla="*/ 20 w 185"/>
              <a:gd name="T13" fmla="*/ 304 h 376"/>
              <a:gd name="T14" fmla="*/ 20 w 185"/>
              <a:gd name="T15" fmla="*/ 244 h 376"/>
              <a:gd name="T16" fmla="*/ 86 w 185"/>
              <a:gd name="T17" fmla="*/ 244 h 376"/>
              <a:gd name="T18" fmla="*/ 86 w 185"/>
              <a:gd name="T19" fmla="*/ 304 h 376"/>
              <a:gd name="T20" fmla="*/ 86 w 185"/>
              <a:gd name="T21" fmla="*/ 230 h 376"/>
              <a:gd name="T22" fmla="*/ 20 w 185"/>
              <a:gd name="T23" fmla="*/ 230 h 376"/>
              <a:gd name="T24" fmla="*/ 20 w 185"/>
              <a:gd name="T25" fmla="*/ 171 h 376"/>
              <a:gd name="T26" fmla="*/ 86 w 185"/>
              <a:gd name="T27" fmla="*/ 171 h 376"/>
              <a:gd name="T28" fmla="*/ 86 w 185"/>
              <a:gd name="T29" fmla="*/ 230 h 376"/>
              <a:gd name="T30" fmla="*/ 86 w 185"/>
              <a:gd name="T31" fmla="*/ 157 h 376"/>
              <a:gd name="T32" fmla="*/ 20 w 185"/>
              <a:gd name="T33" fmla="*/ 157 h 376"/>
              <a:gd name="T34" fmla="*/ 20 w 185"/>
              <a:gd name="T35" fmla="*/ 98 h 376"/>
              <a:gd name="T36" fmla="*/ 86 w 185"/>
              <a:gd name="T37" fmla="*/ 98 h 376"/>
              <a:gd name="T38" fmla="*/ 86 w 185"/>
              <a:gd name="T39" fmla="*/ 157 h 376"/>
              <a:gd name="T40" fmla="*/ 86 w 185"/>
              <a:gd name="T41" fmla="*/ 85 h 376"/>
              <a:gd name="T42" fmla="*/ 20 w 185"/>
              <a:gd name="T43" fmla="*/ 85 h 376"/>
              <a:gd name="T44" fmla="*/ 20 w 185"/>
              <a:gd name="T45" fmla="*/ 25 h 376"/>
              <a:gd name="T46" fmla="*/ 86 w 185"/>
              <a:gd name="T47" fmla="*/ 25 h 376"/>
              <a:gd name="T48" fmla="*/ 86 w 185"/>
              <a:gd name="T49" fmla="*/ 85 h 376"/>
              <a:gd name="T50" fmla="*/ 166 w 185"/>
              <a:gd name="T51" fmla="*/ 304 h 376"/>
              <a:gd name="T52" fmla="*/ 99 w 185"/>
              <a:gd name="T53" fmla="*/ 304 h 376"/>
              <a:gd name="T54" fmla="*/ 99 w 185"/>
              <a:gd name="T55" fmla="*/ 244 h 376"/>
              <a:gd name="T56" fmla="*/ 166 w 185"/>
              <a:gd name="T57" fmla="*/ 244 h 376"/>
              <a:gd name="T58" fmla="*/ 166 w 185"/>
              <a:gd name="T59" fmla="*/ 304 h 376"/>
              <a:gd name="T60" fmla="*/ 166 w 185"/>
              <a:gd name="T61" fmla="*/ 230 h 376"/>
              <a:gd name="T62" fmla="*/ 99 w 185"/>
              <a:gd name="T63" fmla="*/ 230 h 376"/>
              <a:gd name="T64" fmla="*/ 99 w 185"/>
              <a:gd name="T65" fmla="*/ 171 h 376"/>
              <a:gd name="T66" fmla="*/ 166 w 185"/>
              <a:gd name="T67" fmla="*/ 171 h 376"/>
              <a:gd name="T68" fmla="*/ 166 w 185"/>
              <a:gd name="T69" fmla="*/ 230 h 376"/>
              <a:gd name="T70" fmla="*/ 166 w 185"/>
              <a:gd name="T71" fmla="*/ 157 h 376"/>
              <a:gd name="T72" fmla="*/ 99 w 185"/>
              <a:gd name="T73" fmla="*/ 157 h 376"/>
              <a:gd name="T74" fmla="*/ 99 w 185"/>
              <a:gd name="T75" fmla="*/ 98 h 376"/>
              <a:gd name="T76" fmla="*/ 166 w 185"/>
              <a:gd name="T77" fmla="*/ 98 h 376"/>
              <a:gd name="T78" fmla="*/ 166 w 185"/>
              <a:gd name="T79" fmla="*/ 157 h 376"/>
              <a:gd name="T80" fmla="*/ 166 w 185"/>
              <a:gd name="T81" fmla="*/ 85 h 376"/>
              <a:gd name="T82" fmla="*/ 99 w 185"/>
              <a:gd name="T83" fmla="*/ 85 h 376"/>
              <a:gd name="T84" fmla="*/ 99 w 185"/>
              <a:gd name="T85" fmla="*/ 25 h 376"/>
              <a:gd name="T86" fmla="*/ 166 w 185"/>
              <a:gd name="T87" fmla="*/ 25 h 376"/>
              <a:gd name="T88" fmla="*/ 166 w 185"/>
              <a:gd name="T89" fmla="*/ 85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85" h="376">
                <a:moveTo>
                  <a:pt x="0" y="0"/>
                </a:moveTo>
                <a:lnTo>
                  <a:pt x="0" y="376"/>
                </a:lnTo>
                <a:lnTo>
                  <a:pt x="185" y="376"/>
                </a:lnTo>
                <a:lnTo>
                  <a:pt x="185" y="0"/>
                </a:lnTo>
                <a:lnTo>
                  <a:pt x="0" y="0"/>
                </a:lnTo>
                <a:close/>
                <a:moveTo>
                  <a:pt x="86" y="304"/>
                </a:moveTo>
                <a:lnTo>
                  <a:pt x="20" y="304"/>
                </a:lnTo>
                <a:lnTo>
                  <a:pt x="20" y="244"/>
                </a:lnTo>
                <a:lnTo>
                  <a:pt x="86" y="244"/>
                </a:lnTo>
                <a:lnTo>
                  <a:pt x="86" y="304"/>
                </a:lnTo>
                <a:close/>
                <a:moveTo>
                  <a:pt x="86" y="230"/>
                </a:moveTo>
                <a:lnTo>
                  <a:pt x="20" y="230"/>
                </a:lnTo>
                <a:lnTo>
                  <a:pt x="20" y="171"/>
                </a:lnTo>
                <a:lnTo>
                  <a:pt x="86" y="171"/>
                </a:lnTo>
                <a:lnTo>
                  <a:pt x="86" y="230"/>
                </a:lnTo>
                <a:close/>
                <a:moveTo>
                  <a:pt x="86" y="157"/>
                </a:moveTo>
                <a:lnTo>
                  <a:pt x="20" y="157"/>
                </a:lnTo>
                <a:lnTo>
                  <a:pt x="20" y="98"/>
                </a:lnTo>
                <a:lnTo>
                  <a:pt x="86" y="98"/>
                </a:lnTo>
                <a:lnTo>
                  <a:pt x="86" y="157"/>
                </a:lnTo>
                <a:close/>
                <a:moveTo>
                  <a:pt x="86" y="85"/>
                </a:moveTo>
                <a:lnTo>
                  <a:pt x="20" y="85"/>
                </a:lnTo>
                <a:lnTo>
                  <a:pt x="20" y="25"/>
                </a:lnTo>
                <a:lnTo>
                  <a:pt x="86" y="25"/>
                </a:lnTo>
                <a:lnTo>
                  <a:pt x="86" y="85"/>
                </a:lnTo>
                <a:close/>
                <a:moveTo>
                  <a:pt x="166" y="304"/>
                </a:moveTo>
                <a:lnTo>
                  <a:pt x="99" y="304"/>
                </a:lnTo>
                <a:lnTo>
                  <a:pt x="99" y="244"/>
                </a:lnTo>
                <a:lnTo>
                  <a:pt x="166" y="244"/>
                </a:lnTo>
                <a:lnTo>
                  <a:pt x="166" y="304"/>
                </a:lnTo>
                <a:close/>
                <a:moveTo>
                  <a:pt x="166" y="230"/>
                </a:moveTo>
                <a:lnTo>
                  <a:pt x="99" y="230"/>
                </a:lnTo>
                <a:lnTo>
                  <a:pt x="99" y="171"/>
                </a:lnTo>
                <a:lnTo>
                  <a:pt x="166" y="171"/>
                </a:lnTo>
                <a:lnTo>
                  <a:pt x="166" y="230"/>
                </a:lnTo>
                <a:close/>
                <a:moveTo>
                  <a:pt x="166" y="157"/>
                </a:moveTo>
                <a:lnTo>
                  <a:pt x="99" y="157"/>
                </a:lnTo>
                <a:lnTo>
                  <a:pt x="99" y="98"/>
                </a:lnTo>
                <a:lnTo>
                  <a:pt x="166" y="98"/>
                </a:lnTo>
                <a:lnTo>
                  <a:pt x="166" y="157"/>
                </a:lnTo>
                <a:close/>
                <a:moveTo>
                  <a:pt x="166" y="85"/>
                </a:moveTo>
                <a:lnTo>
                  <a:pt x="99" y="85"/>
                </a:lnTo>
                <a:lnTo>
                  <a:pt x="99" y="25"/>
                </a:lnTo>
                <a:lnTo>
                  <a:pt x="166" y="25"/>
                </a:lnTo>
                <a:lnTo>
                  <a:pt x="166" y="85"/>
                </a:lnTo>
                <a:close/>
              </a:path>
            </a:pathLst>
          </a:custGeom>
          <a:solidFill>
            <a:schemeClr val="bg1">
              <a:lumMod val="75000"/>
            </a:schemeClr>
          </a:solidFill>
          <a:ln>
            <a:noFill/>
          </a:ln>
          <a:extLst/>
        </p:spPr>
        <p:txBody>
          <a:bodyPr vert="horz" wrap="square" lIns="91427" tIns="45713" rIns="91427" bIns="45713" numCol="1" anchor="t" anchorCtr="0" compatLnSpc="1">
            <a:prstTxWarp prst="textNoShape">
              <a:avLst/>
            </a:prstTxWarp>
          </a:bodyPr>
          <a:lstStyle>
            <a:defPPr>
              <a:defRPr lang="en-US"/>
            </a:defPPr>
            <a:lvl1pPr algn="l" defTabSz="931863" rtl="0" fontAlgn="base">
              <a:spcBef>
                <a:spcPct val="0"/>
              </a:spcBef>
              <a:spcAft>
                <a:spcPct val="0"/>
              </a:spcAft>
              <a:defRPr sz="2400" kern="1200">
                <a:solidFill>
                  <a:schemeClr val="tx1"/>
                </a:solidFill>
                <a:latin typeface="Segoe UI" charset="0"/>
                <a:ea typeface="MS PGothic" charset="0"/>
                <a:cs typeface="MS PGothic" charset="0"/>
              </a:defRPr>
            </a:lvl1pPr>
            <a:lvl2pPr marL="465138" indent="-7938" algn="l" defTabSz="931863" rtl="0" fontAlgn="base">
              <a:spcBef>
                <a:spcPct val="0"/>
              </a:spcBef>
              <a:spcAft>
                <a:spcPct val="0"/>
              </a:spcAft>
              <a:defRPr sz="2400" kern="1200">
                <a:solidFill>
                  <a:schemeClr val="tx1"/>
                </a:solidFill>
                <a:latin typeface="Segoe UI" charset="0"/>
                <a:ea typeface="MS PGothic" charset="0"/>
                <a:cs typeface="MS PGothic" charset="0"/>
              </a:defRPr>
            </a:lvl2pPr>
            <a:lvl3pPr marL="931863" indent="-17463" algn="l" defTabSz="931863" rtl="0" fontAlgn="base">
              <a:spcBef>
                <a:spcPct val="0"/>
              </a:spcBef>
              <a:spcAft>
                <a:spcPct val="0"/>
              </a:spcAft>
              <a:defRPr sz="2400" kern="1200">
                <a:solidFill>
                  <a:schemeClr val="tx1"/>
                </a:solidFill>
                <a:latin typeface="Segoe UI" charset="0"/>
                <a:ea typeface="MS PGothic" charset="0"/>
                <a:cs typeface="MS PGothic" charset="0"/>
              </a:defRPr>
            </a:lvl3pPr>
            <a:lvl4pPr marL="1398588" indent="-26988" algn="l" defTabSz="931863" rtl="0" fontAlgn="base">
              <a:spcBef>
                <a:spcPct val="0"/>
              </a:spcBef>
              <a:spcAft>
                <a:spcPct val="0"/>
              </a:spcAft>
              <a:defRPr sz="2400" kern="1200">
                <a:solidFill>
                  <a:schemeClr val="tx1"/>
                </a:solidFill>
                <a:latin typeface="Segoe UI" charset="0"/>
                <a:ea typeface="MS PGothic" charset="0"/>
                <a:cs typeface="MS PGothic" charset="0"/>
              </a:defRPr>
            </a:lvl4pPr>
            <a:lvl5pPr marL="1865313" indent="-36513" algn="l" defTabSz="931863" rtl="0" fontAlgn="base">
              <a:spcBef>
                <a:spcPct val="0"/>
              </a:spcBef>
              <a:spcAft>
                <a:spcPct val="0"/>
              </a:spcAft>
              <a:defRPr sz="2400" kern="1200">
                <a:solidFill>
                  <a:schemeClr val="tx1"/>
                </a:solidFill>
                <a:latin typeface="Segoe UI" charset="0"/>
                <a:ea typeface="MS PGothic" charset="0"/>
                <a:cs typeface="MS PGothic" charset="0"/>
              </a:defRPr>
            </a:lvl5pPr>
            <a:lvl6pPr marL="2286000" algn="l" defTabSz="457200" rtl="0" eaLnBrk="1" latinLnBrk="0" hangingPunct="1">
              <a:defRPr sz="2400" kern="1200">
                <a:solidFill>
                  <a:schemeClr val="tx1"/>
                </a:solidFill>
                <a:latin typeface="Segoe UI" charset="0"/>
                <a:ea typeface="MS PGothic" charset="0"/>
                <a:cs typeface="MS PGothic" charset="0"/>
              </a:defRPr>
            </a:lvl6pPr>
            <a:lvl7pPr marL="2743200" algn="l" defTabSz="457200" rtl="0" eaLnBrk="1" latinLnBrk="0" hangingPunct="1">
              <a:defRPr sz="2400" kern="1200">
                <a:solidFill>
                  <a:schemeClr val="tx1"/>
                </a:solidFill>
                <a:latin typeface="Segoe UI" charset="0"/>
                <a:ea typeface="MS PGothic" charset="0"/>
                <a:cs typeface="MS PGothic" charset="0"/>
              </a:defRPr>
            </a:lvl7pPr>
            <a:lvl8pPr marL="3200400" algn="l" defTabSz="457200" rtl="0" eaLnBrk="1" latinLnBrk="0" hangingPunct="1">
              <a:defRPr sz="2400" kern="1200">
                <a:solidFill>
                  <a:schemeClr val="tx1"/>
                </a:solidFill>
                <a:latin typeface="Segoe UI" charset="0"/>
                <a:ea typeface="MS PGothic" charset="0"/>
                <a:cs typeface="MS PGothic" charset="0"/>
              </a:defRPr>
            </a:lvl8pPr>
            <a:lvl9pPr marL="3657600" algn="l" defTabSz="457200" rtl="0" eaLnBrk="1" latinLnBrk="0" hangingPunct="1">
              <a:defRPr sz="2400" kern="1200">
                <a:solidFill>
                  <a:schemeClr val="tx1"/>
                </a:solidFill>
                <a:latin typeface="Segoe UI" charset="0"/>
                <a:ea typeface="MS PGothic" charset="0"/>
                <a:cs typeface="MS PGothic" charset="0"/>
              </a:defRPr>
            </a:lvl9pPr>
          </a:lstStyle>
          <a:p>
            <a:endParaRPr lang="en-US" sz="1199" dirty="0">
              <a:solidFill>
                <a:srgbClr val="000000"/>
              </a:solidFill>
            </a:endParaRPr>
          </a:p>
        </p:txBody>
      </p:sp>
      <p:sp>
        <p:nvSpPr>
          <p:cNvPr id="446" name="Freeform 445"/>
          <p:cNvSpPr>
            <a:spLocks noEditPoints="1"/>
          </p:cNvSpPr>
          <p:nvPr/>
        </p:nvSpPr>
        <p:spPr bwMode="auto">
          <a:xfrm>
            <a:off x="1691596" y="4741491"/>
            <a:ext cx="397748" cy="808395"/>
          </a:xfrm>
          <a:custGeom>
            <a:avLst/>
            <a:gdLst>
              <a:gd name="T0" fmla="*/ 0 w 185"/>
              <a:gd name="T1" fmla="*/ 0 h 376"/>
              <a:gd name="T2" fmla="*/ 0 w 185"/>
              <a:gd name="T3" fmla="*/ 376 h 376"/>
              <a:gd name="T4" fmla="*/ 185 w 185"/>
              <a:gd name="T5" fmla="*/ 376 h 376"/>
              <a:gd name="T6" fmla="*/ 185 w 185"/>
              <a:gd name="T7" fmla="*/ 0 h 376"/>
              <a:gd name="T8" fmla="*/ 0 w 185"/>
              <a:gd name="T9" fmla="*/ 0 h 376"/>
              <a:gd name="T10" fmla="*/ 86 w 185"/>
              <a:gd name="T11" fmla="*/ 304 h 376"/>
              <a:gd name="T12" fmla="*/ 20 w 185"/>
              <a:gd name="T13" fmla="*/ 304 h 376"/>
              <a:gd name="T14" fmla="*/ 20 w 185"/>
              <a:gd name="T15" fmla="*/ 244 h 376"/>
              <a:gd name="T16" fmla="*/ 86 w 185"/>
              <a:gd name="T17" fmla="*/ 244 h 376"/>
              <a:gd name="T18" fmla="*/ 86 w 185"/>
              <a:gd name="T19" fmla="*/ 304 h 376"/>
              <a:gd name="T20" fmla="*/ 86 w 185"/>
              <a:gd name="T21" fmla="*/ 230 h 376"/>
              <a:gd name="T22" fmla="*/ 20 w 185"/>
              <a:gd name="T23" fmla="*/ 230 h 376"/>
              <a:gd name="T24" fmla="*/ 20 w 185"/>
              <a:gd name="T25" fmla="*/ 171 h 376"/>
              <a:gd name="T26" fmla="*/ 86 w 185"/>
              <a:gd name="T27" fmla="*/ 171 h 376"/>
              <a:gd name="T28" fmla="*/ 86 w 185"/>
              <a:gd name="T29" fmla="*/ 230 h 376"/>
              <a:gd name="T30" fmla="*/ 86 w 185"/>
              <a:gd name="T31" fmla="*/ 157 h 376"/>
              <a:gd name="T32" fmla="*/ 20 w 185"/>
              <a:gd name="T33" fmla="*/ 157 h 376"/>
              <a:gd name="T34" fmla="*/ 20 w 185"/>
              <a:gd name="T35" fmla="*/ 98 h 376"/>
              <a:gd name="T36" fmla="*/ 86 w 185"/>
              <a:gd name="T37" fmla="*/ 98 h 376"/>
              <a:gd name="T38" fmla="*/ 86 w 185"/>
              <a:gd name="T39" fmla="*/ 157 h 376"/>
              <a:gd name="T40" fmla="*/ 86 w 185"/>
              <a:gd name="T41" fmla="*/ 85 h 376"/>
              <a:gd name="T42" fmla="*/ 20 w 185"/>
              <a:gd name="T43" fmla="*/ 85 h 376"/>
              <a:gd name="T44" fmla="*/ 20 w 185"/>
              <a:gd name="T45" fmla="*/ 25 h 376"/>
              <a:gd name="T46" fmla="*/ 86 w 185"/>
              <a:gd name="T47" fmla="*/ 25 h 376"/>
              <a:gd name="T48" fmla="*/ 86 w 185"/>
              <a:gd name="T49" fmla="*/ 85 h 376"/>
              <a:gd name="T50" fmla="*/ 166 w 185"/>
              <a:gd name="T51" fmla="*/ 304 h 376"/>
              <a:gd name="T52" fmla="*/ 99 w 185"/>
              <a:gd name="T53" fmla="*/ 304 h 376"/>
              <a:gd name="T54" fmla="*/ 99 w 185"/>
              <a:gd name="T55" fmla="*/ 244 h 376"/>
              <a:gd name="T56" fmla="*/ 166 w 185"/>
              <a:gd name="T57" fmla="*/ 244 h 376"/>
              <a:gd name="T58" fmla="*/ 166 w 185"/>
              <a:gd name="T59" fmla="*/ 304 h 376"/>
              <a:gd name="T60" fmla="*/ 166 w 185"/>
              <a:gd name="T61" fmla="*/ 230 h 376"/>
              <a:gd name="T62" fmla="*/ 99 w 185"/>
              <a:gd name="T63" fmla="*/ 230 h 376"/>
              <a:gd name="T64" fmla="*/ 99 w 185"/>
              <a:gd name="T65" fmla="*/ 171 h 376"/>
              <a:gd name="T66" fmla="*/ 166 w 185"/>
              <a:gd name="T67" fmla="*/ 171 h 376"/>
              <a:gd name="T68" fmla="*/ 166 w 185"/>
              <a:gd name="T69" fmla="*/ 230 h 376"/>
              <a:gd name="T70" fmla="*/ 166 w 185"/>
              <a:gd name="T71" fmla="*/ 157 h 376"/>
              <a:gd name="T72" fmla="*/ 99 w 185"/>
              <a:gd name="T73" fmla="*/ 157 h 376"/>
              <a:gd name="T74" fmla="*/ 99 w 185"/>
              <a:gd name="T75" fmla="*/ 98 h 376"/>
              <a:gd name="T76" fmla="*/ 166 w 185"/>
              <a:gd name="T77" fmla="*/ 98 h 376"/>
              <a:gd name="T78" fmla="*/ 166 w 185"/>
              <a:gd name="T79" fmla="*/ 157 h 376"/>
              <a:gd name="T80" fmla="*/ 166 w 185"/>
              <a:gd name="T81" fmla="*/ 85 h 376"/>
              <a:gd name="T82" fmla="*/ 99 w 185"/>
              <a:gd name="T83" fmla="*/ 85 h 376"/>
              <a:gd name="T84" fmla="*/ 99 w 185"/>
              <a:gd name="T85" fmla="*/ 25 h 376"/>
              <a:gd name="T86" fmla="*/ 166 w 185"/>
              <a:gd name="T87" fmla="*/ 25 h 376"/>
              <a:gd name="T88" fmla="*/ 166 w 185"/>
              <a:gd name="T89" fmla="*/ 85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85" h="376">
                <a:moveTo>
                  <a:pt x="0" y="0"/>
                </a:moveTo>
                <a:lnTo>
                  <a:pt x="0" y="376"/>
                </a:lnTo>
                <a:lnTo>
                  <a:pt x="185" y="376"/>
                </a:lnTo>
                <a:lnTo>
                  <a:pt x="185" y="0"/>
                </a:lnTo>
                <a:lnTo>
                  <a:pt x="0" y="0"/>
                </a:lnTo>
                <a:close/>
                <a:moveTo>
                  <a:pt x="86" y="304"/>
                </a:moveTo>
                <a:lnTo>
                  <a:pt x="20" y="304"/>
                </a:lnTo>
                <a:lnTo>
                  <a:pt x="20" y="244"/>
                </a:lnTo>
                <a:lnTo>
                  <a:pt x="86" y="244"/>
                </a:lnTo>
                <a:lnTo>
                  <a:pt x="86" y="304"/>
                </a:lnTo>
                <a:close/>
                <a:moveTo>
                  <a:pt x="86" y="230"/>
                </a:moveTo>
                <a:lnTo>
                  <a:pt x="20" y="230"/>
                </a:lnTo>
                <a:lnTo>
                  <a:pt x="20" y="171"/>
                </a:lnTo>
                <a:lnTo>
                  <a:pt x="86" y="171"/>
                </a:lnTo>
                <a:lnTo>
                  <a:pt x="86" y="230"/>
                </a:lnTo>
                <a:close/>
                <a:moveTo>
                  <a:pt x="86" y="157"/>
                </a:moveTo>
                <a:lnTo>
                  <a:pt x="20" y="157"/>
                </a:lnTo>
                <a:lnTo>
                  <a:pt x="20" y="98"/>
                </a:lnTo>
                <a:lnTo>
                  <a:pt x="86" y="98"/>
                </a:lnTo>
                <a:lnTo>
                  <a:pt x="86" y="157"/>
                </a:lnTo>
                <a:close/>
                <a:moveTo>
                  <a:pt x="86" y="85"/>
                </a:moveTo>
                <a:lnTo>
                  <a:pt x="20" y="85"/>
                </a:lnTo>
                <a:lnTo>
                  <a:pt x="20" y="25"/>
                </a:lnTo>
                <a:lnTo>
                  <a:pt x="86" y="25"/>
                </a:lnTo>
                <a:lnTo>
                  <a:pt x="86" y="85"/>
                </a:lnTo>
                <a:close/>
                <a:moveTo>
                  <a:pt x="166" y="304"/>
                </a:moveTo>
                <a:lnTo>
                  <a:pt x="99" y="304"/>
                </a:lnTo>
                <a:lnTo>
                  <a:pt x="99" y="244"/>
                </a:lnTo>
                <a:lnTo>
                  <a:pt x="166" y="244"/>
                </a:lnTo>
                <a:lnTo>
                  <a:pt x="166" y="304"/>
                </a:lnTo>
                <a:close/>
                <a:moveTo>
                  <a:pt x="166" y="230"/>
                </a:moveTo>
                <a:lnTo>
                  <a:pt x="99" y="230"/>
                </a:lnTo>
                <a:lnTo>
                  <a:pt x="99" y="171"/>
                </a:lnTo>
                <a:lnTo>
                  <a:pt x="166" y="171"/>
                </a:lnTo>
                <a:lnTo>
                  <a:pt x="166" y="230"/>
                </a:lnTo>
                <a:close/>
                <a:moveTo>
                  <a:pt x="166" y="157"/>
                </a:moveTo>
                <a:lnTo>
                  <a:pt x="99" y="157"/>
                </a:lnTo>
                <a:lnTo>
                  <a:pt x="99" y="98"/>
                </a:lnTo>
                <a:lnTo>
                  <a:pt x="166" y="98"/>
                </a:lnTo>
                <a:lnTo>
                  <a:pt x="166" y="157"/>
                </a:lnTo>
                <a:close/>
                <a:moveTo>
                  <a:pt x="166" y="85"/>
                </a:moveTo>
                <a:lnTo>
                  <a:pt x="99" y="85"/>
                </a:lnTo>
                <a:lnTo>
                  <a:pt x="99" y="25"/>
                </a:lnTo>
                <a:lnTo>
                  <a:pt x="166" y="25"/>
                </a:lnTo>
                <a:lnTo>
                  <a:pt x="166" y="85"/>
                </a:lnTo>
                <a:close/>
              </a:path>
            </a:pathLst>
          </a:custGeom>
          <a:solidFill>
            <a:schemeClr val="bg1">
              <a:lumMod val="75000"/>
            </a:schemeClr>
          </a:solidFill>
          <a:ln>
            <a:noFill/>
          </a:ln>
          <a:extLst/>
        </p:spPr>
        <p:txBody>
          <a:bodyPr vert="horz" wrap="square" lIns="91427" tIns="45713" rIns="91427" bIns="45713" numCol="1" anchor="t" anchorCtr="0" compatLnSpc="1">
            <a:prstTxWarp prst="textNoShape">
              <a:avLst/>
            </a:prstTxWarp>
          </a:bodyPr>
          <a:lstStyle>
            <a:defPPr>
              <a:defRPr lang="en-US"/>
            </a:defPPr>
            <a:lvl1pPr algn="l" defTabSz="931863" rtl="0" fontAlgn="base">
              <a:spcBef>
                <a:spcPct val="0"/>
              </a:spcBef>
              <a:spcAft>
                <a:spcPct val="0"/>
              </a:spcAft>
              <a:defRPr sz="2400" kern="1200">
                <a:solidFill>
                  <a:schemeClr val="tx1"/>
                </a:solidFill>
                <a:latin typeface="Segoe UI" charset="0"/>
                <a:ea typeface="MS PGothic" charset="0"/>
                <a:cs typeface="MS PGothic" charset="0"/>
              </a:defRPr>
            </a:lvl1pPr>
            <a:lvl2pPr marL="465138" indent="-7938" algn="l" defTabSz="931863" rtl="0" fontAlgn="base">
              <a:spcBef>
                <a:spcPct val="0"/>
              </a:spcBef>
              <a:spcAft>
                <a:spcPct val="0"/>
              </a:spcAft>
              <a:defRPr sz="2400" kern="1200">
                <a:solidFill>
                  <a:schemeClr val="tx1"/>
                </a:solidFill>
                <a:latin typeface="Segoe UI" charset="0"/>
                <a:ea typeface="MS PGothic" charset="0"/>
                <a:cs typeface="MS PGothic" charset="0"/>
              </a:defRPr>
            </a:lvl2pPr>
            <a:lvl3pPr marL="931863" indent="-17463" algn="l" defTabSz="931863" rtl="0" fontAlgn="base">
              <a:spcBef>
                <a:spcPct val="0"/>
              </a:spcBef>
              <a:spcAft>
                <a:spcPct val="0"/>
              </a:spcAft>
              <a:defRPr sz="2400" kern="1200">
                <a:solidFill>
                  <a:schemeClr val="tx1"/>
                </a:solidFill>
                <a:latin typeface="Segoe UI" charset="0"/>
                <a:ea typeface="MS PGothic" charset="0"/>
                <a:cs typeface="MS PGothic" charset="0"/>
              </a:defRPr>
            </a:lvl3pPr>
            <a:lvl4pPr marL="1398588" indent="-26988" algn="l" defTabSz="931863" rtl="0" fontAlgn="base">
              <a:spcBef>
                <a:spcPct val="0"/>
              </a:spcBef>
              <a:spcAft>
                <a:spcPct val="0"/>
              </a:spcAft>
              <a:defRPr sz="2400" kern="1200">
                <a:solidFill>
                  <a:schemeClr val="tx1"/>
                </a:solidFill>
                <a:latin typeface="Segoe UI" charset="0"/>
                <a:ea typeface="MS PGothic" charset="0"/>
                <a:cs typeface="MS PGothic" charset="0"/>
              </a:defRPr>
            </a:lvl4pPr>
            <a:lvl5pPr marL="1865313" indent="-36513" algn="l" defTabSz="931863" rtl="0" fontAlgn="base">
              <a:spcBef>
                <a:spcPct val="0"/>
              </a:spcBef>
              <a:spcAft>
                <a:spcPct val="0"/>
              </a:spcAft>
              <a:defRPr sz="2400" kern="1200">
                <a:solidFill>
                  <a:schemeClr val="tx1"/>
                </a:solidFill>
                <a:latin typeface="Segoe UI" charset="0"/>
                <a:ea typeface="MS PGothic" charset="0"/>
                <a:cs typeface="MS PGothic" charset="0"/>
              </a:defRPr>
            </a:lvl5pPr>
            <a:lvl6pPr marL="2286000" algn="l" defTabSz="457200" rtl="0" eaLnBrk="1" latinLnBrk="0" hangingPunct="1">
              <a:defRPr sz="2400" kern="1200">
                <a:solidFill>
                  <a:schemeClr val="tx1"/>
                </a:solidFill>
                <a:latin typeface="Segoe UI" charset="0"/>
                <a:ea typeface="MS PGothic" charset="0"/>
                <a:cs typeface="MS PGothic" charset="0"/>
              </a:defRPr>
            </a:lvl6pPr>
            <a:lvl7pPr marL="2743200" algn="l" defTabSz="457200" rtl="0" eaLnBrk="1" latinLnBrk="0" hangingPunct="1">
              <a:defRPr sz="2400" kern="1200">
                <a:solidFill>
                  <a:schemeClr val="tx1"/>
                </a:solidFill>
                <a:latin typeface="Segoe UI" charset="0"/>
                <a:ea typeface="MS PGothic" charset="0"/>
                <a:cs typeface="MS PGothic" charset="0"/>
              </a:defRPr>
            </a:lvl7pPr>
            <a:lvl8pPr marL="3200400" algn="l" defTabSz="457200" rtl="0" eaLnBrk="1" latinLnBrk="0" hangingPunct="1">
              <a:defRPr sz="2400" kern="1200">
                <a:solidFill>
                  <a:schemeClr val="tx1"/>
                </a:solidFill>
                <a:latin typeface="Segoe UI" charset="0"/>
                <a:ea typeface="MS PGothic" charset="0"/>
                <a:cs typeface="MS PGothic" charset="0"/>
              </a:defRPr>
            </a:lvl8pPr>
            <a:lvl9pPr marL="3657600" algn="l" defTabSz="457200" rtl="0" eaLnBrk="1" latinLnBrk="0" hangingPunct="1">
              <a:defRPr sz="2400" kern="1200">
                <a:solidFill>
                  <a:schemeClr val="tx1"/>
                </a:solidFill>
                <a:latin typeface="Segoe UI" charset="0"/>
                <a:ea typeface="MS PGothic" charset="0"/>
                <a:cs typeface="MS PGothic" charset="0"/>
              </a:defRPr>
            </a:lvl9pPr>
          </a:lstStyle>
          <a:p>
            <a:endParaRPr lang="en-US" sz="1199" dirty="0">
              <a:solidFill>
                <a:srgbClr val="000000"/>
              </a:solidFill>
            </a:endParaRPr>
          </a:p>
        </p:txBody>
      </p:sp>
      <p:sp>
        <p:nvSpPr>
          <p:cNvPr id="495" name="Freeform 494"/>
          <p:cNvSpPr>
            <a:spLocks noEditPoints="1"/>
          </p:cNvSpPr>
          <p:nvPr/>
        </p:nvSpPr>
        <p:spPr bwMode="auto">
          <a:xfrm>
            <a:off x="766425" y="4623598"/>
            <a:ext cx="343692" cy="926288"/>
          </a:xfrm>
          <a:custGeom>
            <a:avLst/>
            <a:gdLst>
              <a:gd name="T0" fmla="*/ 148 w 164"/>
              <a:gd name="T1" fmla="*/ 181 h 442"/>
              <a:gd name="T2" fmla="*/ 148 w 164"/>
              <a:gd name="T3" fmla="*/ 136 h 442"/>
              <a:gd name="T4" fmla="*/ 123 w 164"/>
              <a:gd name="T5" fmla="*/ 136 h 442"/>
              <a:gd name="T6" fmla="*/ 123 w 164"/>
              <a:gd name="T7" fmla="*/ 84 h 442"/>
              <a:gd name="T8" fmla="*/ 101 w 164"/>
              <a:gd name="T9" fmla="*/ 84 h 442"/>
              <a:gd name="T10" fmla="*/ 101 w 164"/>
              <a:gd name="T11" fmla="*/ 45 h 442"/>
              <a:gd name="T12" fmla="*/ 87 w 164"/>
              <a:gd name="T13" fmla="*/ 45 h 442"/>
              <a:gd name="T14" fmla="*/ 87 w 164"/>
              <a:gd name="T15" fmla="*/ 0 h 442"/>
              <a:gd name="T16" fmla="*/ 77 w 164"/>
              <a:gd name="T17" fmla="*/ 0 h 442"/>
              <a:gd name="T18" fmla="*/ 77 w 164"/>
              <a:gd name="T19" fmla="*/ 45 h 442"/>
              <a:gd name="T20" fmla="*/ 63 w 164"/>
              <a:gd name="T21" fmla="*/ 45 h 442"/>
              <a:gd name="T22" fmla="*/ 63 w 164"/>
              <a:gd name="T23" fmla="*/ 84 h 442"/>
              <a:gd name="T24" fmla="*/ 41 w 164"/>
              <a:gd name="T25" fmla="*/ 84 h 442"/>
              <a:gd name="T26" fmla="*/ 41 w 164"/>
              <a:gd name="T27" fmla="*/ 136 h 442"/>
              <a:gd name="T28" fmla="*/ 16 w 164"/>
              <a:gd name="T29" fmla="*/ 136 h 442"/>
              <a:gd name="T30" fmla="*/ 16 w 164"/>
              <a:gd name="T31" fmla="*/ 181 h 442"/>
              <a:gd name="T32" fmla="*/ 0 w 164"/>
              <a:gd name="T33" fmla="*/ 181 h 442"/>
              <a:gd name="T34" fmla="*/ 0 w 164"/>
              <a:gd name="T35" fmla="*/ 442 h 442"/>
              <a:gd name="T36" fmla="*/ 164 w 164"/>
              <a:gd name="T37" fmla="*/ 442 h 442"/>
              <a:gd name="T38" fmla="*/ 164 w 164"/>
              <a:gd name="T39" fmla="*/ 181 h 442"/>
              <a:gd name="T40" fmla="*/ 148 w 164"/>
              <a:gd name="T41" fmla="*/ 181 h 442"/>
              <a:gd name="T42" fmla="*/ 16 w 164"/>
              <a:gd name="T43" fmla="*/ 207 h 442"/>
              <a:gd name="T44" fmla="*/ 82 w 164"/>
              <a:gd name="T45" fmla="*/ 207 h 442"/>
              <a:gd name="T46" fmla="*/ 82 w 164"/>
              <a:gd name="T47" fmla="*/ 266 h 442"/>
              <a:gd name="T48" fmla="*/ 16 w 164"/>
              <a:gd name="T49" fmla="*/ 266 h 442"/>
              <a:gd name="T50" fmla="*/ 16 w 164"/>
              <a:gd name="T51" fmla="*/ 207 h 442"/>
              <a:gd name="T52" fmla="*/ 82 w 164"/>
              <a:gd name="T53" fmla="*/ 411 h 442"/>
              <a:gd name="T54" fmla="*/ 16 w 164"/>
              <a:gd name="T55" fmla="*/ 411 h 442"/>
              <a:gd name="T56" fmla="*/ 16 w 164"/>
              <a:gd name="T57" fmla="*/ 352 h 442"/>
              <a:gd name="T58" fmla="*/ 82 w 164"/>
              <a:gd name="T59" fmla="*/ 352 h 442"/>
              <a:gd name="T60" fmla="*/ 82 w 164"/>
              <a:gd name="T61" fmla="*/ 411 h 442"/>
              <a:gd name="T62" fmla="*/ 148 w 164"/>
              <a:gd name="T63" fmla="*/ 340 h 442"/>
              <a:gd name="T64" fmla="*/ 82 w 164"/>
              <a:gd name="T65" fmla="*/ 340 h 442"/>
              <a:gd name="T66" fmla="*/ 82 w 164"/>
              <a:gd name="T67" fmla="*/ 280 h 442"/>
              <a:gd name="T68" fmla="*/ 148 w 164"/>
              <a:gd name="T69" fmla="*/ 280 h 442"/>
              <a:gd name="T70" fmla="*/ 148 w 164"/>
              <a:gd name="T71" fmla="*/ 340 h 4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4" h="442">
                <a:moveTo>
                  <a:pt x="148" y="181"/>
                </a:moveTo>
                <a:lnTo>
                  <a:pt x="148" y="136"/>
                </a:lnTo>
                <a:lnTo>
                  <a:pt x="123" y="136"/>
                </a:lnTo>
                <a:lnTo>
                  <a:pt x="123" y="84"/>
                </a:lnTo>
                <a:lnTo>
                  <a:pt x="101" y="84"/>
                </a:lnTo>
                <a:lnTo>
                  <a:pt x="101" y="45"/>
                </a:lnTo>
                <a:lnTo>
                  <a:pt x="87" y="45"/>
                </a:lnTo>
                <a:lnTo>
                  <a:pt x="87" y="0"/>
                </a:lnTo>
                <a:lnTo>
                  <a:pt x="77" y="0"/>
                </a:lnTo>
                <a:lnTo>
                  <a:pt x="77" y="45"/>
                </a:lnTo>
                <a:lnTo>
                  <a:pt x="63" y="45"/>
                </a:lnTo>
                <a:lnTo>
                  <a:pt x="63" y="84"/>
                </a:lnTo>
                <a:lnTo>
                  <a:pt x="41" y="84"/>
                </a:lnTo>
                <a:lnTo>
                  <a:pt x="41" y="136"/>
                </a:lnTo>
                <a:lnTo>
                  <a:pt x="16" y="136"/>
                </a:lnTo>
                <a:lnTo>
                  <a:pt x="16" y="181"/>
                </a:lnTo>
                <a:lnTo>
                  <a:pt x="0" y="181"/>
                </a:lnTo>
                <a:lnTo>
                  <a:pt x="0" y="442"/>
                </a:lnTo>
                <a:lnTo>
                  <a:pt x="164" y="442"/>
                </a:lnTo>
                <a:lnTo>
                  <a:pt x="164" y="181"/>
                </a:lnTo>
                <a:lnTo>
                  <a:pt x="148" y="181"/>
                </a:lnTo>
                <a:close/>
                <a:moveTo>
                  <a:pt x="16" y="207"/>
                </a:moveTo>
                <a:lnTo>
                  <a:pt x="82" y="207"/>
                </a:lnTo>
                <a:lnTo>
                  <a:pt x="82" y="266"/>
                </a:lnTo>
                <a:lnTo>
                  <a:pt x="16" y="266"/>
                </a:lnTo>
                <a:lnTo>
                  <a:pt x="16" y="207"/>
                </a:lnTo>
                <a:close/>
                <a:moveTo>
                  <a:pt x="82" y="411"/>
                </a:moveTo>
                <a:lnTo>
                  <a:pt x="16" y="411"/>
                </a:lnTo>
                <a:lnTo>
                  <a:pt x="16" y="352"/>
                </a:lnTo>
                <a:lnTo>
                  <a:pt x="82" y="352"/>
                </a:lnTo>
                <a:lnTo>
                  <a:pt x="82" y="411"/>
                </a:lnTo>
                <a:close/>
                <a:moveTo>
                  <a:pt x="148" y="340"/>
                </a:moveTo>
                <a:lnTo>
                  <a:pt x="82" y="340"/>
                </a:lnTo>
                <a:lnTo>
                  <a:pt x="82" y="280"/>
                </a:lnTo>
                <a:lnTo>
                  <a:pt x="148" y="280"/>
                </a:lnTo>
                <a:lnTo>
                  <a:pt x="148" y="340"/>
                </a:lnTo>
                <a:close/>
              </a:path>
            </a:pathLst>
          </a:custGeom>
          <a:solidFill>
            <a:schemeClr val="bg1">
              <a:lumMod val="75000"/>
            </a:schemeClr>
          </a:solidFill>
          <a:ln>
            <a:noFill/>
          </a:ln>
          <a:extLst/>
        </p:spPr>
        <p:txBody>
          <a:bodyPr vert="horz" wrap="square" lIns="91427" tIns="45713" rIns="91427" bIns="45713" numCol="1" anchor="t" anchorCtr="0" compatLnSpc="1">
            <a:prstTxWarp prst="textNoShape">
              <a:avLst/>
            </a:prstTxWarp>
          </a:bodyPr>
          <a:lstStyle>
            <a:defPPr>
              <a:defRPr lang="en-US"/>
            </a:defPPr>
            <a:lvl1pPr algn="l" defTabSz="931863" rtl="0" fontAlgn="base">
              <a:spcBef>
                <a:spcPct val="0"/>
              </a:spcBef>
              <a:spcAft>
                <a:spcPct val="0"/>
              </a:spcAft>
              <a:defRPr sz="2400" kern="1200">
                <a:solidFill>
                  <a:schemeClr val="tx1"/>
                </a:solidFill>
                <a:latin typeface="Segoe UI" charset="0"/>
                <a:ea typeface="MS PGothic" charset="0"/>
                <a:cs typeface="MS PGothic" charset="0"/>
              </a:defRPr>
            </a:lvl1pPr>
            <a:lvl2pPr marL="465138" indent="-7938" algn="l" defTabSz="931863" rtl="0" fontAlgn="base">
              <a:spcBef>
                <a:spcPct val="0"/>
              </a:spcBef>
              <a:spcAft>
                <a:spcPct val="0"/>
              </a:spcAft>
              <a:defRPr sz="2400" kern="1200">
                <a:solidFill>
                  <a:schemeClr val="tx1"/>
                </a:solidFill>
                <a:latin typeface="Segoe UI" charset="0"/>
                <a:ea typeface="MS PGothic" charset="0"/>
                <a:cs typeface="MS PGothic" charset="0"/>
              </a:defRPr>
            </a:lvl2pPr>
            <a:lvl3pPr marL="931863" indent="-17463" algn="l" defTabSz="931863" rtl="0" fontAlgn="base">
              <a:spcBef>
                <a:spcPct val="0"/>
              </a:spcBef>
              <a:spcAft>
                <a:spcPct val="0"/>
              </a:spcAft>
              <a:defRPr sz="2400" kern="1200">
                <a:solidFill>
                  <a:schemeClr val="tx1"/>
                </a:solidFill>
                <a:latin typeface="Segoe UI" charset="0"/>
                <a:ea typeface="MS PGothic" charset="0"/>
                <a:cs typeface="MS PGothic" charset="0"/>
              </a:defRPr>
            </a:lvl3pPr>
            <a:lvl4pPr marL="1398588" indent="-26988" algn="l" defTabSz="931863" rtl="0" fontAlgn="base">
              <a:spcBef>
                <a:spcPct val="0"/>
              </a:spcBef>
              <a:spcAft>
                <a:spcPct val="0"/>
              </a:spcAft>
              <a:defRPr sz="2400" kern="1200">
                <a:solidFill>
                  <a:schemeClr val="tx1"/>
                </a:solidFill>
                <a:latin typeface="Segoe UI" charset="0"/>
                <a:ea typeface="MS PGothic" charset="0"/>
                <a:cs typeface="MS PGothic" charset="0"/>
              </a:defRPr>
            </a:lvl4pPr>
            <a:lvl5pPr marL="1865313" indent="-36513" algn="l" defTabSz="931863" rtl="0" fontAlgn="base">
              <a:spcBef>
                <a:spcPct val="0"/>
              </a:spcBef>
              <a:spcAft>
                <a:spcPct val="0"/>
              </a:spcAft>
              <a:defRPr sz="2400" kern="1200">
                <a:solidFill>
                  <a:schemeClr val="tx1"/>
                </a:solidFill>
                <a:latin typeface="Segoe UI" charset="0"/>
                <a:ea typeface="MS PGothic" charset="0"/>
                <a:cs typeface="MS PGothic" charset="0"/>
              </a:defRPr>
            </a:lvl5pPr>
            <a:lvl6pPr marL="2286000" algn="l" defTabSz="457200" rtl="0" eaLnBrk="1" latinLnBrk="0" hangingPunct="1">
              <a:defRPr sz="2400" kern="1200">
                <a:solidFill>
                  <a:schemeClr val="tx1"/>
                </a:solidFill>
                <a:latin typeface="Segoe UI" charset="0"/>
                <a:ea typeface="MS PGothic" charset="0"/>
                <a:cs typeface="MS PGothic" charset="0"/>
              </a:defRPr>
            </a:lvl6pPr>
            <a:lvl7pPr marL="2743200" algn="l" defTabSz="457200" rtl="0" eaLnBrk="1" latinLnBrk="0" hangingPunct="1">
              <a:defRPr sz="2400" kern="1200">
                <a:solidFill>
                  <a:schemeClr val="tx1"/>
                </a:solidFill>
                <a:latin typeface="Segoe UI" charset="0"/>
                <a:ea typeface="MS PGothic" charset="0"/>
                <a:cs typeface="MS PGothic" charset="0"/>
              </a:defRPr>
            </a:lvl7pPr>
            <a:lvl8pPr marL="3200400" algn="l" defTabSz="457200" rtl="0" eaLnBrk="1" latinLnBrk="0" hangingPunct="1">
              <a:defRPr sz="2400" kern="1200">
                <a:solidFill>
                  <a:schemeClr val="tx1"/>
                </a:solidFill>
                <a:latin typeface="Segoe UI" charset="0"/>
                <a:ea typeface="MS PGothic" charset="0"/>
                <a:cs typeface="MS PGothic" charset="0"/>
              </a:defRPr>
            </a:lvl8pPr>
            <a:lvl9pPr marL="3657600" algn="l" defTabSz="457200" rtl="0" eaLnBrk="1" latinLnBrk="0" hangingPunct="1">
              <a:defRPr sz="2400" kern="1200">
                <a:solidFill>
                  <a:schemeClr val="tx1"/>
                </a:solidFill>
                <a:latin typeface="Segoe UI" charset="0"/>
                <a:ea typeface="MS PGothic" charset="0"/>
                <a:cs typeface="MS PGothic" charset="0"/>
              </a:defRPr>
            </a:lvl9pPr>
          </a:lstStyle>
          <a:p>
            <a:endParaRPr lang="en-US" sz="1199" dirty="0">
              <a:solidFill>
                <a:srgbClr val="000000"/>
              </a:solidFill>
            </a:endParaRPr>
          </a:p>
        </p:txBody>
      </p:sp>
      <p:grpSp>
        <p:nvGrpSpPr>
          <p:cNvPr id="545" name="Group 544"/>
          <p:cNvGrpSpPr/>
          <p:nvPr/>
        </p:nvGrpSpPr>
        <p:grpSpPr>
          <a:xfrm>
            <a:off x="1062453" y="4578518"/>
            <a:ext cx="729857" cy="1136502"/>
            <a:chOff x="1062453" y="4578518"/>
            <a:chExt cx="729857" cy="1136502"/>
          </a:xfrm>
        </p:grpSpPr>
        <p:pic>
          <p:nvPicPr>
            <p:cNvPr id="546" name="Picture 545"/>
            <p:cNvPicPr>
              <a:picLocks noChangeAspect="1"/>
            </p:cNvPicPr>
            <p:nvPr/>
          </p:nvPicPr>
          <p:blipFill>
            <a:blip r:embed="rId8">
              <a:duotone>
                <a:prstClr val="black"/>
                <a:schemeClr val="tx2">
                  <a:tint val="45000"/>
                  <a:satMod val="400000"/>
                </a:schemeClr>
              </a:duotone>
              <a:lum contrast="20000"/>
            </a:blip>
            <a:stretch>
              <a:fillRect/>
            </a:stretch>
          </p:blipFill>
          <p:spPr>
            <a:xfrm>
              <a:off x="1062453" y="4987184"/>
              <a:ext cx="425558" cy="686614"/>
            </a:xfrm>
            <a:prstGeom prst="rect">
              <a:avLst/>
            </a:prstGeom>
          </p:spPr>
        </p:pic>
        <p:grpSp>
          <p:nvGrpSpPr>
            <p:cNvPr id="547" name="Group 4"/>
            <p:cNvGrpSpPr>
              <a:grpSpLocks noChangeAspect="1"/>
            </p:cNvGrpSpPr>
            <p:nvPr/>
          </p:nvGrpSpPr>
          <p:grpSpPr bwMode="auto">
            <a:xfrm>
              <a:off x="1403430" y="4578518"/>
              <a:ext cx="388880" cy="1136502"/>
              <a:chOff x="5219" y="1973"/>
              <a:chExt cx="400" cy="1169"/>
            </a:xfrm>
          </p:grpSpPr>
          <p:sp>
            <p:nvSpPr>
              <p:cNvPr id="548" name="AutoShape 3"/>
              <p:cNvSpPr>
                <a:spLocks noChangeAspect="1" noChangeArrowheads="1" noTextEdit="1"/>
              </p:cNvSpPr>
              <p:nvPr/>
            </p:nvSpPr>
            <p:spPr bwMode="auto">
              <a:xfrm>
                <a:off x="5221" y="1973"/>
                <a:ext cx="398" cy="11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49" name="Freeform 5"/>
              <p:cNvSpPr>
                <a:spLocks/>
              </p:cNvSpPr>
              <p:nvPr/>
            </p:nvSpPr>
            <p:spPr bwMode="auto">
              <a:xfrm>
                <a:off x="5219" y="1975"/>
                <a:ext cx="398" cy="1167"/>
              </a:xfrm>
              <a:custGeom>
                <a:avLst/>
                <a:gdLst>
                  <a:gd name="T0" fmla="*/ 194 w 204"/>
                  <a:gd name="T1" fmla="*/ 0 h 603"/>
                  <a:gd name="T2" fmla="*/ 9 w 204"/>
                  <a:gd name="T3" fmla="*/ 0 h 603"/>
                  <a:gd name="T4" fmla="*/ 0 w 204"/>
                  <a:gd name="T5" fmla="*/ 10 h 603"/>
                  <a:gd name="T6" fmla="*/ 0 w 204"/>
                  <a:gd name="T7" fmla="*/ 603 h 603"/>
                  <a:gd name="T8" fmla="*/ 204 w 204"/>
                  <a:gd name="T9" fmla="*/ 603 h 603"/>
                  <a:gd name="T10" fmla="*/ 204 w 204"/>
                  <a:gd name="T11" fmla="*/ 10 h 603"/>
                  <a:gd name="T12" fmla="*/ 194 w 204"/>
                  <a:gd name="T13" fmla="*/ 0 h 603"/>
                </a:gdLst>
                <a:ahLst/>
                <a:cxnLst>
                  <a:cxn ang="0">
                    <a:pos x="T0" y="T1"/>
                  </a:cxn>
                  <a:cxn ang="0">
                    <a:pos x="T2" y="T3"/>
                  </a:cxn>
                  <a:cxn ang="0">
                    <a:pos x="T4" y="T5"/>
                  </a:cxn>
                  <a:cxn ang="0">
                    <a:pos x="T6" y="T7"/>
                  </a:cxn>
                  <a:cxn ang="0">
                    <a:pos x="T8" y="T9"/>
                  </a:cxn>
                  <a:cxn ang="0">
                    <a:pos x="T10" y="T11"/>
                  </a:cxn>
                  <a:cxn ang="0">
                    <a:pos x="T12" y="T13"/>
                  </a:cxn>
                </a:cxnLst>
                <a:rect l="0" t="0" r="r" b="b"/>
                <a:pathLst>
                  <a:path w="204" h="603">
                    <a:moveTo>
                      <a:pt x="194" y="0"/>
                    </a:moveTo>
                    <a:cubicBezTo>
                      <a:pt x="9" y="0"/>
                      <a:pt x="9" y="0"/>
                      <a:pt x="9" y="0"/>
                    </a:cubicBezTo>
                    <a:cubicBezTo>
                      <a:pt x="4" y="0"/>
                      <a:pt x="0" y="5"/>
                      <a:pt x="0" y="10"/>
                    </a:cubicBezTo>
                    <a:cubicBezTo>
                      <a:pt x="0" y="603"/>
                      <a:pt x="0" y="603"/>
                      <a:pt x="0" y="603"/>
                    </a:cubicBezTo>
                    <a:cubicBezTo>
                      <a:pt x="204" y="603"/>
                      <a:pt x="204" y="603"/>
                      <a:pt x="204" y="603"/>
                    </a:cubicBezTo>
                    <a:cubicBezTo>
                      <a:pt x="204" y="10"/>
                      <a:pt x="204" y="10"/>
                      <a:pt x="204" y="10"/>
                    </a:cubicBezTo>
                    <a:cubicBezTo>
                      <a:pt x="204" y="5"/>
                      <a:pt x="199" y="0"/>
                      <a:pt x="194" y="0"/>
                    </a:cubicBezTo>
                    <a:close/>
                  </a:path>
                </a:pathLst>
              </a:custGeom>
              <a:solidFill>
                <a:srgbClr val="5050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50" name="Rectangle 6"/>
              <p:cNvSpPr>
                <a:spLocks noChangeArrowheads="1"/>
              </p:cNvSpPr>
              <p:nvPr/>
            </p:nvSpPr>
            <p:spPr bwMode="auto">
              <a:xfrm>
                <a:off x="5235" y="2155"/>
                <a:ext cx="366" cy="4"/>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51" name="Rectangle 7"/>
              <p:cNvSpPr>
                <a:spLocks noChangeArrowheads="1"/>
              </p:cNvSpPr>
              <p:nvPr/>
            </p:nvSpPr>
            <p:spPr bwMode="auto">
              <a:xfrm>
                <a:off x="5235" y="2080"/>
                <a:ext cx="366"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52" name="Freeform 8"/>
              <p:cNvSpPr>
                <a:spLocks/>
              </p:cNvSpPr>
              <p:nvPr/>
            </p:nvSpPr>
            <p:spPr bwMode="auto">
              <a:xfrm>
                <a:off x="5498" y="2105"/>
                <a:ext cx="80" cy="27"/>
              </a:xfrm>
              <a:custGeom>
                <a:avLst/>
                <a:gdLst>
                  <a:gd name="T0" fmla="*/ 41 w 41"/>
                  <a:gd name="T1" fmla="*/ 0 h 14"/>
                  <a:gd name="T2" fmla="*/ 6 w 41"/>
                  <a:gd name="T3" fmla="*/ 0 h 14"/>
                  <a:gd name="T4" fmla="*/ 0 w 41"/>
                  <a:gd name="T5" fmla="*/ 7 h 14"/>
                  <a:gd name="T6" fmla="*/ 6 w 41"/>
                  <a:gd name="T7" fmla="*/ 14 h 14"/>
                  <a:gd name="T8" fmla="*/ 41 w 41"/>
                  <a:gd name="T9" fmla="*/ 14 h 14"/>
                  <a:gd name="T10" fmla="*/ 41 w 41"/>
                  <a:gd name="T11" fmla="*/ 0 h 14"/>
                </a:gdLst>
                <a:ahLst/>
                <a:cxnLst>
                  <a:cxn ang="0">
                    <a:pos x="T0" y="T1"/>
                  </a:cxn>
                  <a:cxn ang="0">
                    <a:pos x="T2" y="T3"/>
                  </a:cxn>
                  <a:cxn ang="0">
                    <a:pos x="T4" y="T5"/>
                  </a:cxn>
                  <a:cxn ang="0">
                    <a:pos x="T6" y="T7"/>
                  </a:cxn>
                  <a:cxn ang="0">
                    <a:pos x="T8" y="T9"/>
                  </a:cxn>
                  <a:cxn ang="0">
                    <a:pos x="T10" y="T11"/>
                  </a:cxn>
                </a:cxnLst>
                <a:rect l="0" t="0" r="r" b="b"/>
                <a:pathLst>
                  <a:path w="41" h="14">
                    <a:moveTo>
                      <a:pt x="41" y="0"/>
                    </a:moveTo>
                    <a:cubicBezTo>
                      <a:pt x="6" y="0"/>
                      <a:pt x="6" y="0"/>
                      <a:pt x="6" y="0"/>
                    </a:cubicBezTo>
                    <a:cubicBezTo>
                      <a:pt x="3" y="0"/>
                      <a:pt x="0" y="3"/>
                      <a:pt x="0" y="7"/>
                    </a:cubicBezTo>
                    <a:cubicBezTo>
                      <a:pt x="0" y="11"/>
                      <a:pt x="3" y="14"/>
                      <a:pt x="6" y="14"/>
                    </a:cubicBezTo>
                    <a:cubicBezTo>
                      <a:pt x="41" y="14"/>
                      <a:pt x="41" y="14"/>
                      <a:pt x="41" y="14"/>
                    </a:cubicBezTo>
                    <a:lnTo>
                      <a:pt x="41" y="0"/>
                    </a:lnTo>
                    <a:close/>
                  </a:path>
                </a:pathLst>
              </a:custGeom>
              <a:solidFill>
                <a:schemeClr val="accent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53" name="Rectangle 9"/>
              <p:cNvSpPr>
                <a:spLocks noChangeArrowheads="1"/>
              </p:cNvSpPr>
              <p:nvPr/>
            </p:nvSpPr>
            <p:spPr bwMode="auto">
              <a:xfrm>
                <a:off x="5235" y="2229"/>
                <a:ext cx="366"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54" name="Rectangle 10"/>
              <p:cNvSpPr>
                <a:spLocks noChangeArrowheads="1"/>
              </p:cNvSpPr>
              <p:nvPr/>
            </p:nvSpPr>
            <p:spPr bwMode="auto">
              <a:xfrm>
                <a:off x="5235" y="2155"/>
                <a:ext cx="366" cy="4"/>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55" name="Freeform 11"/>
              <p:cNvSpPr>
                <a:spLocks/>
              </p:cNvSpPr>
              <p:nvPr/>
            </p:nvSpPr>
            <p:spPr bwMode="auto">
              <a:xfrm>
                <a:off x="5498" y="2180"/>
                <a:ext cx="80" cy="25"/>
              </a:xfrm>
              <a:custGeom>
                <a:avLst/>
                <a:gdLst>
                  <a:gd name="T0" fmla="*/ 41 w 41"/>
                  <a:gd name="T1" fmla="*/ 0 h 13"/>
                  <a:gd name="T2" fmla="*/ 6 w 41"/>
                  <a:gd name="T3" fmla="*/ 0 h 13"/>
                  <a:gd name="T4" fmla="*/ 0 w 41"/>
                  <a:gd name="T5" fmla="*/ 6 h 13"/>
                  <a:gd name="T6" fmla="*/ 6 w 41"/>
                  <a:gd name="T7" fmla="*/ 13 h 13"/>
                  <a:gd name="T8" fmla="*/ 41 w 41"/>
                  <a:gd name="T9" fmla="*/ 13 h 13"/>
                  <a:gd name="T10" fmla="*/ 41 w 41"/>
                  <a:gd name="T11" fmla="*/ 0 h 13"/>
                </a:gdLst>
                <a:ahLst/>
                <a:cxnLst>
                  <a:cxn ang="0">
                    <a:pos x="T0" y="T1"/>
                  </a:cxn>
                  <a:cxn ang="0">
                    <a:pos x="T2" y="T3"/>
                  </a:cxn>
                  <a:cxn ang="0">
                    <a:pos x="T4" y="T5"/>
                  </a:cxn>
                  <a:cxn ang="0">
                    <a:pos x="T6" y="T7"/>
                  </a:cxn>
                  <a:cxn ang="0">
                    <a:pos x="T8" y="T9"/>
                  </a:cxn>
                  <a:cxn ang="0">
                    <a:pos x="T10" y="T11"/>
                  </a:cxn>
                </a:cxnLst>
                <a:rect l="0" t="0" r="r" b="b"/>
                <a:pathLst>
                  <a:path w="41" h="13">
                    <a:moveTo>
                      <a:pt x="41" y="0"/>
                    </a:moveTo>
                    <a:cubicBezTo>
                      <a:pt x="6" y="0"/>
                      <a:pt x="6" y="0"/>
                      <a:pt x="6" y="0"/>
                    </a:cubicBezTo>
                    <a:cubicBezTo>
                      <a:pt x="3" y="0"/>
                      <a:pt x="0" y="3"/>
                      <a:pt x="0" y="6"/>
                    </a:cubicBezTo>
                    <a:cubicBezTo>
                      <a:pt x="0" y="10"/>
                      <a:pt x="3" y="13"/>
                      <a:pt x="6" y="13"/>
                    </a:cubicBezTo>
                    <a:cubicBezTo>
                      <a:pt x="41" y="13"/>
                      <a:pt x="41" y="13"/>
                      <a:pt x="41" y="13"/>
                    </a:cubicBezTo>
                    <a:lnTo>
                      <a:pt x="41" y="0"/>
                    </a:lnTo>
                    <a:close/>
                  </a:path>
                </a:pathLst>
              </a:custGeom>
              <a:solidFill>
                <a:schemeClr val="accent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56" name="Rectangle 12"/>
              <p:cNvSpPr>
                <a:spLocks noChangeArrowheads="1"/>
              </p:cNvSpPr>
              <p:nvPr/>
            </p:nvSpPr>
            <p:spPr bwMode="auto">
              <a:xfrm>
                <a:off x="5235" y="2302"/>
                <a:ext cx="366" cy="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57" name="Rectangle 13"/>
              <p:cNvSpPr>
                <a:spLocks noChangeArrowheads="1"/>
              </p:cNvSpPr>
              <p:nvPr/>
            </p:nvSpPr>
            <p:spPr bwMode="auto">
              <a:xfrm>
                <a:off x="5235" y="2229"/>
                <a:ext cx="366"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58" name="Freeform 14"/>
              <p:cNvSpPr>
                <a:spLocks/>
              </p:cNvSpPr>
              <p:nvPr/>
            </p:nvSpPr>
            <p:spPr bwMode="auto">
              <a:xfrm>
                <a:off x="5498" y="2254"/>
                <a:ext cx="80" cy="27"/>
              </a:xfrm>
              <a:custGeom>
                <a:avLst/>
                <a:gdLst>
                  <a:gd name="T0" fmla="*/ 41 w 41"/>
                  <a:gd name="T1" fmla="*/ 0 h 14"/>
                  <a:gd name="T2" fmla="*/ 6 w 41"/>
                  <a:gd name="T3" fmla="*/ 0 h 14"/>
                  <a:gd name="T4" fmla="*/ 0 w 41"/>
                  <a:gd name="T5" fmla="*/ 7 h 14"/>
                  <a:gd name="T6" fmla="*/ 6 w 41"/>
                  <a:gd name="T7" fmla="*/ 14 h 14"/>
                  <a:gd name="T8" fmla="*/ 41 w 41"/>
                  <a:gd name="T9" fmla="*/ 14 h 14"/>
                  <a:gd name="T10" fmla="*/ 41 w 41"/>
                  <a:gd name="T11" fmla="*/ 0 h 14"/>
                </a:gdLst>
                <a:ahLst/>
                <a:cxnLst>
                  <a:cxn ang="0">
                    <a:pos x="T0" y="T1"/>
                  </a:cxn>
                  <a:cxn ang="0">
                    <a:pos x="T2" y="T3"/>
                  </a:cxn>
                  <a:cxn ang="0">
                    <a:pos x="T4" y="T5"/>
                  </a:cxn>
                  <a:cxn ang="0">
                    <a:pos x="T6" y="T7"/>
                  </a:cxn>
                  <a:cxn ang="0">
                    <a:pos x="T8" y="T9"/>
                  </a:cxn>
                  <a:cxn ang="0">
                    <a:pos x="T10" y="T11"/>
                  </a:cxn>
                </a:cxnLst>
                <a:rect l="0" t="0" r="r" b="b"/>
                <a:pathLst>
                  <a:path w="41" h="14">
                    <a:moveTo>
                      <a:pt x="41" y="0"/>
                    </a:moveTo>
                    <a:cubicBezTo>
                      <a:pt x="6" y="0"/>
                      <a:pt x="6" y="0"/>
                      <a:pt x="6" y="0"/>
                    </a:cubicBezTo>
                    <a:cubicBezTo>
                      <a:pt x="3" y="0"/>
                      <a:pt x="0" y="3"/>
                      <a:pt x="0" y="7"/>
                    </a:cubicBezTo>
                    <a:cubicBezTo>
                      <a:pt x="0" y="10"/>
                      <a:pt x="3" y="14"/>
                      <a:pt x="6" y="14"/>
                    </a:cubicBezTo>
                    <a:cubicBezTo>
                      <a:pt x="41" y="14"/>
                      <a:pt x="41" y="14"/>
                      <a:pt x="41" y="14"/>
                    </a:cubicBezTo>
                    <a:lnTo>
                      <a:pt x="41" y="0"/>
                    </a:lnTo>
                    <a:close/>
                  </a:path>
                </a:pathLst>
              </a:custGeom>
              <a:solidFill>
                <a:schemeClr val="accent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59" name="Rectangle 15"/>
              <p:cNvSpPr>
                <a:spLocks noChangeArrowheads="1"/>
              </p:cNvSpPr>
              <p:nvPr/>
            </p:nvSpPr>
            <p:spPr bwMode="auto">
              <a:xfrm>
                <a:off x="5235" y="2378"/>
                <a:ext cx="366"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60" name="Rectangle 16"/>
              <p:cNvSpPr>
                <a:spLocks noChangeArrowheads="1"/>
              </p:cNvSpPr>
              <p:nvPr/>
            </p:nvSpPr>
            <p:spPr bwMode="auto">
              <a:xfrm>
                <a:off x="5235" y="2302"/>
                <a:ext cx="366" cy="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61" name="Freeform 17"/>
              <p:cNvSpPr>
                <a:spLocks/>
              </p:cNvSpPr>
              <p:nvPr/>
            </p:nvSpPr>
            <p:spPr bwMode="auto">
              <a:xfrm>
                <a:off x="5498" y="2329"/>
                <a:ext cx="80" cy="25"/>
              </a:xfrm>
              <a:custGeom>
                <a:avLst/>
                <a:gdLst>
                  <a:gd name="T0" fmla="*/ 41 w 41"/>
                  <a:gd name="T1" fmla="*/ 0 h 13"/>
                  <a:gd name="T2" fmla="*/ 6 w 41"/>
                  <a:gd name="T3" fmla="*/ 0 h 13"/>
                  <a:gd name="T4" fmla="*/ 0 w 41"/>
                  <a:gd name="T5" fmla="*/ 6 h 13"/>
                  <a:gd name="T6" fmla="*/ 6 w 41"/>
                  <a:gd name="T7" fmla="*/ 13 h 13"/>
                  <a:gd name="T8" fmla="*/ 41 w 41"/>
                  <a:gd name="T9" fmla="*/ 13 h 13"/>
                  <a:gd name="T10" fmla="*/ 41 w 41"/>
                  <a:gd name="T11" fmla="*/ 0 h 13"/>
                </a:gdLst>
                <a:ahLst/>
                <a:cxnLst>
                  <a:cxn ang="0">
                    <a:pos x="T0" y="T1"/>
                  </a:cxn>
                  <a:cxn ang="0">
                    <a:pos x="T2" y="T3"/>
                  </a:cxn>
                  <a:cxn ang="0">
                    <a:pos x="T4" y="T5"/>
                  </a:cxn>
                  <a:cxn ang="0">
                    <a:pos x="T6" y="T7"/>
                  </a:cxn>
                  <a:cxn ang="0">
                    <a:pos x="T8" y="T9"/>
                  </a:cxn>
                  <a:cxn ang="0">
                    <a:pos x="T10" y="T11"/>
                  </a:cxn>
                </a:cxnLst>
                <a:rect l="0" t="0" r="r" b="b"/>
                <a:pathLst>
                  <a:path w="41" h="13">
                    <a:moveTo>
                      <a:pt x="41" y="0"/>
                    </a:moveTo>
                    <a:cubicBezTo>
                      <a:pt x="6" y="0"/>
                      <a:pt x="6" y="0"/>
                      <a:pt x="6" y="0"/>
                    </a:cubicBezTo>
                    <a:cubicBezTo>
                      <a:pt x="3" y="0"/>
                      <a:pt x="0" y="3"/>
                      <a:pt x="0" y="6"/>
                    </a:cubicBezTo>
                    <a:cubicBezTo>
                      <a:pt x="0" y="10"/>
                      <a:pt x="3" y="13"/>
                      <a:pt x="6" y="13"/>
                    </a:cubicBezTo>
                    <a:cubicBezTo>
                      <a:pt x="41" y="13"/>
                      <a:pt x="41" y="13"/>
                      <a:pt x="41" y="13"/>
                    </a:cubicBezTo>
                    <a:lnTo>
                      <a:pt x="41" y="0"/>
                    </a:lnTo>
                    <a:close/>
                  </a:path>
                </a:pathLst>
              </a:custGeom>
              <a:solidFill>
                <a:schemeClr val="accent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62" name="Rectangle 18"/>
              <p:cNvSpPr>
                <a:spLocks noChangeArrowheads="1"/>
              </p:cNvSpPr>
              <p:nvPr/>
            </p:nvSpPr>
            <p:spPr bwMode="auto">
              <a:xfrm>
                <a:off x="5235" y="2451"/>
                <a:ext cx="366" cy="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63" name="Rectangle 19"/>
              <p:cNvSpPr>
                <a:spLocks noChangeArrowheads="1"/>
              </p:cNvSpPr>
              <p:nvPr/>
            </p:nvSpPr>
            <p:spPr bwMode="auto">
              <a:xfrm>
                <a:off x="5235" y="2378"/>
                <a:ext cx="366"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64" name="Freeform 20"/>
              <p:cNvSpPr>
                <a:spLocks/>
              </p:cNvSpPr>
              <p:nvPr/>
            </p:nvSpPr>
            <p:spPr bwMode="auto">
              <a:xfrm>
                <a:off x="5498" y="2403"/>
                <a:ext cx="80" cy="25"/>
              </a:xfrm>
              <a:custGeom>
                <a:avLst/>
                <a:gdLst>
                  <a:gd name="T0" fmla="*/ 41 w 41"/>
                  <a:gd name="T1" fmla="*/ 0 h 13"/>
                  <a:gd name="T2" fmla="*/ 6 w 41"/>
                  <a:gd name="T3" fmla="*/ 0 h 13"/>
                  <a:gd name="T4" fmla="*/ 0 w 41"/>
                  <a:gd name="T5" fmla="*/ 7 h 13"/>
                  <a:gd name="T6" fmla="*/ 6 w 41"/>
                  <a:gd name="T7" fmla="*/ 13 h 13"/>
                  <a:gd name="T8" fmla="*/ 41 w 41"/>
                  <a:gd name="T9" fmla="*/ 13 h 13"/>
                  <a:gd name="T10" fmla="*/ 41 w 41"/>
                  <a:gd name="T11" fmla="*/ 0 h 13"/>
                </a:gdLst>
                <a:ahLst/>
                <a:cxnLst>
                  <a:cxn ang="0">
                    <a:pos x="T0" y="T1"/>
                  </a:cxn>
                  <a:cxn ang="0">
                    <a:pos x="T2" y="T3"/>
                  </a:cxn>
                  <a:cxn ang="0">
                    <a:pos x="T4" y="T5"/>
                  </a:cxn>
                  <a:cxn ang="0">
                    <a:pos x="T6" y="T7"/>
                  </a:cxn>
                  <a:cxn ang="0">
                    <a:pos x="T8" y="T9"/>
                  </a:cxn>
                  <a:cxn ang="0">
                    <a:pos x="T10" y="T11"/>
                  </a:cxn>
                </a:cxnLst>
                <a:rect l="0" t="0" r="r" b="b"/>
                <a:pathLst>
                  <a:path w="41" h="13">
                    <a:moveTo>
                      <a:pt x="41" y="0"/>
                    </a:moveTo>
                    <a:cubicBezTo>
                      <a:pt x="6" y="0"/>
                      <a:pt x="6" y="0"/>
                      <a:pt x="6" y="0"/>
                    </a:cubicBezTo>
                    <a:cubicBezTo>
                      <a:pt x="3" y="0"/>
                      <a:pt x="0" y="3"/>
                      <a:pt x="0" y="7"/>
                    </a:cubicBezTo>
                    <a:cubicBezTo>
                      <a:pt x="0" y="10"/>
                      <a:pt x="3" y="13"/>
                      <a:pt x="6" y="13"/>
                    </a:cubicBezTo>
                    <a:cubicBezTo>
                      <a:pt x="41" y="13"/>
                      <a:pt x="41" y="13"/>
                      <a:pt x="41" y="13"/>
                    </a:cubicBezTo>
                    <a:lnTo>
                      <a:pt x="41" y="0"/>
                    </a:lnTo>
                    <a:close/>
                  </a:path>
                </a:pathLst>
              </a:custGeom>
              <a:solidFill>
                <a:schemeClr val="accent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65" name="Rectangle 21"/>
              <p:cNvSpPr>
                <a:spLocks noChangeArrowheads="1"/>
              </p:cNvSpPr>
              <p:nvPr/>
            </p:nvSpPr>
            <p:spPr bwMode="auto">
              <a:xfrm>
                <a:off x="5235" y="2527"/>
                <a:ext cx="366"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66" name="Rectangle 22"/>
              <p:cNvSpPr>
                <a:spLocks noChangeArrowheads="1"/>
              </p:cNvSpPr>
              <p:nvPr/>
            </p:nvSpPr>
            <p:spPr bwMode="auto">
              <a:xfrm>
                <a:off x="5235" y="2451"/>
                <a:ext cx="366" cy="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67" name="Freeform 23"/>
              <p:cNvSpPr>
                <a:spLocks/>
              </p:cNvSpPr>
              <p:nvPr/>
            </p:nvSpPr>
            <p:spPr bwMode="auto">
              <a:xfrm>
                <a:off x="5498" y="2478"/>
                <a:ext cx="80" cy="25"/>
              </a:xfrm>
              <a:custGeom>
                <a:avLst/>
                <a:gdLst>
                  <a:gd name="T0" fmla="*/ 41 w 41"/>
                  <a:gd name="T1" fmla="*/ 0 h 13"/>
                  <a:gd name="T2" fmla="*/ 6 w 41"/>
                  <a:gd name="T3" fmla="*/ 0 h 13"/>
                  <a:gd name="T4" fmla="*/ 0 w 41"/>
                  <a:gd name="T5" fmla="*/ 6 h 13"/>
                  <a:gd name="T6" fmla="*/ 6 w 41"/>
                  <a:gd name="T7" fmla="*/ 13 h 13"/>
                  <a:gd name="T8" fmla="*/ 41 w 41"/>
                  <a:gd name="T9" fmla="*/ 13 h 13"/>
                  <a:gd name="T10" fmla="*/ 41 w 41"/>
                  <a:gd name="T11" fmla="*/ 0 h 13"/>
                </a:gdLst>
                <a:ahLst/>
                <a:cxnLst>
                  <a:cxn ang="0">
                    <a:pos x="T0" y="T1"/>
                  </a:cxn>
                  <a:cxn ang="0">
                    <a:pos x="T2" y="T3"/>
                  </a:cxn>
                  <a:cxn ang="0">
                    <a:pos x="T4" y="T5"/>
                  </a:cxn>
                  <a:cxn ang="0">
                    <a:pos x="T6" y="T7"/>
                  </a:cxn>
                  <a:cxn ang="0">
                    <a:pos x="T8" y="T9"/>
                  </a:cxn>
                  <a:cxn ang="0">
                    <a:pos x="T10" y="T11"/>
                  </a:cxn>
                </a:cxnLst>
                <a:rect l="0" t="0" r="r" b="b"/>
                <a:pathLst>
                  <a:path w="41" h="13">
                    <a:moveTo>
                      <a:pt x="41" y="0"/>
                    </a:moveTo>
                    <a:cubicBezTo>
                      <a:pt x="6" y="0"/>
                      <a:pt x="6" y="0"/>
                      <a:pt x="6" y="0"/>
                    </a:cubicBezTo>
                    <a:cubicBezTo>
                      <a:pt x="3" y="0"/>
                      <a:pt x="0" y="3"/>
                      <a:pt x="0" y="6"/>
                    </a:cubicBezTo>
                    <a:cubicBezTo>
                      <a:pt x="0" y="10"/>
                      <a:pt x="3" y="13"/>
                      <a:pt x="6" y="13"/>
                    </a:cubicBezTo>
                    <a:cubicBezTo>
                      <a:pt x="41" y="13"/>
                      <a:pt x="41" y="13"/>
                      <a:pt x="41" y="13"/>
                    </a:cubicBezTo>
                    <a:lnTo>
                      <a:pt x="41" y="0"/>
                    </a:lnTo>
                    <a:close/>
                  </a:path>
                </a:pathLst>
              </a:custGeom>
              <a:solidFill>
                <a:schemeClr val="accent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68" name="Rectangle 24"/>
              <p:cNvSpPr>
                <a:spLocks noChangeArrowheads="1"/>
              </p:cNvSpPr>
              <p:nvPr/>
            </p:nvSpPr>
            <p:spPr bwMode="auto">
              <a:xfrm>
                <a:off x="5235" y="2600"/>
                <a:ext cx="366" cy="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69" name="Rectangle 25"/>
              <p:cNvSpPr>
                <a:spLocks noChangeArrowheads="1"/>
              </p:cNvSpPr>
              <p:nvPr/>
            </p:nvSpPr>
            <p:spPr bwMode="auto">
              <a:xfrm>
                <a:off x="5235" y="2527"/>
                <a:ext cx="366"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70" name="Freeform 26"/>
              <p:cNvSpPr>
                <a:spLocks/>
              </p:cNvSpPr>
              <p:nvPr/>
            </p:nvSpPr>
            <p:spPr bwMode="auto">
              <a:xfrm>
                <a:off x="5498" y="2552"/>
                <a:ext cx="80" cy="25"/>
              </a:xfrm>
              <a:custGeom>
                <a:avLst/>
                <a:gdLst>
                  <a:gd name="T0" fmla="*/ 41 w 41"/>
                  <a:gd name="T1" fmla="*/ 0 h 13"/>
                  <a:gd name="T2" fmla="*/ 6 w 41"/>
                  <a:gd name="T3" fmla="*/ 0 h 13"/>
                  <a:gd name="T4" fmla="*/ 0 w 41"/>
                  <a:gd name="T5" fmla="*/ 7 h 13"/>
                  <a:gd name="T6" fmla="*/ 6 w 41"/>
                  <a:gd name="T7" fmla="*/ 13 h 13"/>
                  <a:gd name="T8" fmla="*/ 41 w 41"/>
                  <a:gd name="T9" fmla="*/ 13 h 13"/>
                  <a:gd name="T10" fmla="*/ 41 w 41"/>
                  <a:gd name="T11" fmla="*/ 0 h 13"/>
                </a:gdLst>
                <a:ahLst/>
                <a:cxnLst>
                  <a:cxn ang="0">
                    <a:pos x="T0" y="T1"/>
                  </a:cxn>
                  <a:cxn ang="0">
                    <a:pos x="T2" y="T3"/>
                  </a:cxn>
                  <a:cxn ang="0">
                    <a:pos x="T4" y="T5"/>
                  </a:cxn>
                  <a:cxn ang="0">
                    <a:pos x="T6" y="T7"/>
                  </a:cxn>
                  <a:cxn ang="0">
                    <a:pos x="T8" y="T9"/>
                  </a:cxn>
                  <a:cxn ang="0">
                    <a:pos x="T10" y="T11"/>
                  </a:cxn>
                </a:cxnLst>
                <a:rect l="0" t="0" r="r" b="b"/>
                <a:pathLst>
                  <a:path w="41" h="13">
                    <a:moveTo>
                      <a:pt x="41" y="0"/>
                    </a:moveTo>
                    <a:cubicBezTo>
                      <a:pt x="6" y="0"/>
                      <a:pt x="6" y="0"/>
                      <a:pt x="6" y="0"/>
                    </a:cubicBezTo>
                    <a:cubicBezTo>
                      <a:pt x="3" y="0"/>
                      <a:pt x="0" y="3"/>
                      <a:pt x="0" y="7"/>
                    </a:cubicBezTo>
                    <a:cubicBezTo>
                      <a:pt x="0" y="10"/>
                      <a:pt x="3" y="13"/>
                      <a:pt x="6" y="13"/>
                    </a:cubicBezTo>
                    <a:cubicBezTo>
                      <a:pt x="41" y="13"/>
                      <a:pt x="41" y="13"/>
                      <a:pt x="41" y="13"/>
                    </a:cubicBezTo>
                    <a:lnTo>
                      <a:pt x="41" y="0"/>
                    </a:lnTo>
                    <a:close/>
                  </a:path>
                </a:pathLst>
              </a:custGeom>
              <a:solidFill>
                <a:schemeClr val="accent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71" name="Rectangle 27"/>
              <p:cNvSpPr>
                <a:spLocks noChangeArrowheads="1"/>
              </p:cNvSpPr>
              <p:nvPr/>
            </p:nvSpPr>
            <p:spPr bwMode="auto">
              <a:xfrm>
                <a:off x="5235" y="2676"/>
                <a:ext cx="366"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72" name="Rectangle 28"/>
              <p:cNvSpPr>
                <a:spLocks noChangeArrowheads="1"/>
              </p:cNvSpPr>
              <p:nvPr/>
            </p:nvSpPr>
            <p:spPr bwMode="auto">
              <a:xfrm>
                <a:off x="5235" y="2600"/>
                <a:ext cx="366" cy="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73" name="Freeform 29"/>
              <p:cNvSpPr>
                <a:spLocks/>
              </p:cNvSpPr>
              <p:nvPr/>
            </p:nvSpPr>
            <p:spPr bwMode="auto">
              <a:xfrm>
                <a:off x="5498" y="2627"/>
                <a:ext cx="80" cy="25"/>
              </a:xfrm>
              <a:custGeom>
                <a:avLst/>
                <a:gdLst>
                  <a:gd name="T0" fmla="*/ 41 w 41"/>
                  <a:gd name="T1" fmla="*/ 0 h 13"/>
                  <a:gd name="T2" fmla="*/ 6 w 41"/>
                  <a:gd name="T3" fmla="*/ 0 h 13"/>
                  <a:gd name="T4" fmla="*/ 0 w 41"/>
                  <a:gd name="T5" fmla="*/ 6 h 13"/>
                  <a:gd name="T6" fmla="*/ 6 w 41"/>
                  <a:gd name="T7" fmla="*/ 13 h 13"/>
                  <a:gd name="T8" fmla="*/ 41 w 41"/>
                  <a:gd name="T9" fmla="*/ 13 h 13"/>
                  <a:gd name="T10" fmla="*/ 41 w 41"/>
                  <a:gd name="T11" fmla="*/ 0 h 13"/>
                </a:gdLst>
                <a:ahLst/>
                <a:cxnLst>
                  <a:cxn ang="0">
                    <a:pos x="T0" y="T1"/>
                  </a:cxn>
                  <a:cxn ang="0">
                    <a:pos x="T2" y="T3"/>
                  </a:cxn>
                  <a:cxn ang="0">
                    <a:pos x="T4" y="T5"/>
                  </a:cxn>
                  <a:cxn ang="0">
                    <a:pos x="T6" y="T7"/>
                  </a:cxn>
                  <a:cxn ang="0">
                    <a:pos x="T8" y="T9"/>
                  </a:cxn>
                  <a:cxn ang="0">
                    <a:pos x="T10" y="T11"/>
                  </a:cxn>
                </a:cxnLst>
                <a:rect l="0" t="0" r="r" b="b"/>
                <a:pathLst>
                  <a:path w="41" h="13">
                    <a:moveTo>
                      <a:pt x="41" y="0"/>
                    </a:moveTo>
                    <a:cubicBezTo>
                      <a:pt x="6" y="0"/>
                      <a:pt x="6" y="0"/>
                      <a:pt x="6" y="0"/>
                    </a:cubicBezTo>
                    <a:cubicBezTo>
                      <a:pt x="3" y="0"/>
                      <a:pt x="0" y="3"/>
                      <a:pt x="0" y="6"/>
                    </a:cubicBezTo>
                    <a:cubicBezTo>
                      <a:pt x="0" y="10"/>
                      <a:pt x="3" y="13"/>
                      <a:pt x="6" y="13"/>
                    </a:cubicBezTo>
                    <a:cubicBezTo>
                      <a:pt x="41" y="13"/>
                      <a:pt x="41" y="13"/>
                      <a:pt x="41" y="13"/>
                    </a:cubicBezTo>
                    <a:lnTo>
                      <a:pt x="41" y="0"/>
                    </a:lnTo>
                    <a:close/>
                  </a:path>
                </a:pathLst>
              </a:custGeom>
              <a:solidFill>
                <a:schemeClr val="accent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74" name="Rectangle 30"/>
              <p:cNvSpPr>
                <a:spLocks noChangeArrowheads="1"/>
              </p:cNvSpPr>
              <p:nvPr/>
            </p:nvSpPr>
            <p:spPr bwMode="auto">
              <a:xfrm>
                <a:off x="5235" y="2749"/>
                <a:ext cx="366" cy="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75" name="Rectangle 31"/>
              <p:cNvSpPr>
                <a:spLocks noChangeArrowheads="1"/>
              </p:cNvSpPr>
              <p:nvPr/>
            </p:nvSpPr>
            <p:spPr bwMode="auto">
              <a:xfrm>
                <a:off x="5235" y="2676"/>
                <a:ext cx="366"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76" name="Freeform 32"/>
              <p:cNvSpPr>
                <a:spLocks/>
              </p:cNvSpPr>
              <p:nvPr/>
            </p:nvSpPr>
            <p:spPr bwMode="auto">
              <a:xfrm>
                <a:off x="5498" y="2701"/>
                <a:ext cx="80" cy="25"/>
              </a:xfrm>
              <a:custGeom>
                <a:avLst/>
                <a:gdLst>
                  <a:gd name="T0" fmla="*/ 41 w 41"/>
                  <a:gd name="T1" fmla="*/ 0 h 13"/>
                  <a:gd name="T2" fmla="*/ 6 w 41"/>
                  <a:gd name="T3" fmla="*/ 0 h 13"/>
                  <a:gd name="T4" fmla="*/ 0 w 41"/>
                  <a:gd name="T5" fmla="*/ 7 h 13"/>
                  <a:gd name="T6" fmla="*/ 6 w 41"/>
                  <a:gd name="T7" fmla="*/ 13 h 13"/>
                  <a:gd name="T8" fmla="*/ 41 w 41"/>
                  <a:gd name="T9" fmla="*/ 13 h 13"/>
                  <a:gd name="T10" fmla="*/ 41 w 41"/>
                  <a:gd name="T11" fmla="*/ 0 h 13"/>
                </a:gdLst>
                <a:ahLst/>
                <a:cxnLst>
                  <a:cxn ang="0">
                    <a:pos x="T0" y="T1"/>
                  </a:cxn>
                  <a:cxn ang="0">
                    <a:pos x="T2" y="T3"/>
                  </a:cxn>
                  <a:cxn ang="0">
                    <a:pos x="T4" y="T5"/>
                  </a:cxn>
                  <a:cxn ang="0">
                    <a:pos x="T6" y="T7"/>
                  </a:cxn>
                  <a:cxn ang="0">
                    <a:pos x="T8" y="T9"/>
                  </a:cxn>
                  <a:cxn ang="0">
                    <a:pos x="T10" y="T11"/>
                  </a:cxn>
                </a:cxnLst>
                <a:rect l="0" t="0" r="r" b="b"/>
                <a:pathLst>
                  <a:path w="41" h="13">
                    <a:moveTo>
                      <a:pt x="41" y="0"/>
                    </a:moveTo>
                    <a:cubicBezTo>
                      <a:pt x="6" y="0"/>
                      <a:pt x="6" y="0"/>
                      <a:pt x="6" y="0"/>
                    </a:cubicBezTo>
                    <a:cubicBezTo>
                      <a:pt x="3" y="0"/>
                      <a:pt x="0" y="3"/>
                      <a:pt x="0" y="7"/>
                    </a:cubicBezTo>
                    <a:cubicBezTo>
                      <a:pt x="0" y="10"/>
                      <a:pt x="3" y="13"/>
                      <a:pt x="6" y="13"/>
                    </a:cubicBezTo>
                    <a:cubicBezTo>
                      <a:pt x="41" y="13"/>
                      <a:pt x="41" y="13"/>
                      <a:pt x="41" y="13"/>
                    </a:cubicBezTo>
                    <a:lnTo>
                      <a:pt x="41" y="0"/>
                    </a:lnTo>
                    <a:close/>
                  </a:path>
                </a:pathLst>
              </a:custGeom>
              <a:solidFill>
                <a:schemeClr val="accent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77" name="Freeform 33"/>
              <p:cNvSpPr>
                <a:spLocks noEditPoints="1"/>
              </p:cNvSpPr>
              <p:nvPr/>
            </p:nvSpPr>
            <p:spPr bwMode="auto">
              <a:xfrm>
                <a:off x="5231" y="2080"/>
                <a:ext cx="372" cy="1010"/>
              </a:xfrm>
              <a:custGeom>
                <a:avLst/>
                <a:gdLst>
                  <a:gd name="T0" fmla="*/ 372 w 372"/>
                  <a:gd name="T1" fmla="*/ 1010 h 1010"/>
                  <a:gd name="T2" fmla="*/ 0 w 372"/>
                  <a:gd name="T3" fmla="*/ 1010 h 1010"/>
                  <a:gd name="T4" fmla="*/ 0 w 372"/>
                  <a:gd name="T5" fmla="*/ 0 h 1010"/>
                  <a:gd name="T6" fmla="*/ 372 w 372"/>
                  <a:gd name="T7" fmla="*/ 0 h 1010"/>
                  <a:gd name="T8" fmla="*/ 372 w 372"/>
                  <a:gd name="T9" fmla="*/ 1010 h 1010"/>
                  <a:gd name="T10" fmla="*/ 6 w 372"/>
                  <a:gd name="T11" fmla="*/ 1004 h 1010"/>
                  <a:gd name="T12" fmla="*/ 367 w 372"/>
                  <a:gd name="T13" fmla="*/ 1004 h 1010"/>
                  <a:gd name="T14" fmla="*/ 367 w 372"/>
                  <a:gd name="T15" fmla="*/ 5 h 1010"/>
                  <a:gd name="T16" fmla="*/ 6 w 372"/>
                  <a:gd name="T17" fmla="*/ 5 h 1010"/>
                  <a:gd name="T18" fmla="*/ 6 w 372"/>
                  <a:gd name="T19" fmla="*/ 1004 h 10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72" h="1010">
                    <a:moveTo>
                      <a:pt x="372" y="1010"/>
                    </a:moveTo>
                    <a:lnTo>
                      <a:pt x="0" y="1010"/>
                    </a:lnTo>
                    <a:lnTo>
                      <a:pt x="0" y="0"/>
                    </a:lnTo>
                    <a:lnTo>
                      <a:pt x="372" y="0"/>
                    </a:lnTo>
                    <a:lnTo>
                      <a:pt x="372" y="1010"/>
                    </a:lnTo>
                    <a:close/>
                    <a:moveTo>
                      <a:pt x="6" y="1004"/>
                    </a:moveTo>
                    <a:lnTo>
                      <a:pt x="367" y="1004"/>
                    </a:lnTo>
                    <a:lnTo>
                      <a:pt x="367" y="5"/>
                    </a:lnTo>
                    <a:lnTo>
                      <a:pt x="6" y="5"/>
                    </a:lnTo>
                    <a:lnTo>
                      <a:pt x="6" y="100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78" name="Freeform 34"/>
              <p:cNvSpPr>
                <a:spLocks/>
              </p:cNvSpPr>
              <p:nvPr/>
            </p:nvSpPr>
            <p:spPr bwMode="auto">
              <a:xfrm>
                <a:off x="5231" y="2049"/>
                <a:ext cx="127" cy="5"/>
              </a:xfrm>
              <a:custGeom>
                <a:avLst/>
                <a:gdLst>
                  <a:gd name="T0" fmla="*/ 64 w 65"/>
                  <a:gd name="T1" fmla="*/ 3 h 3"/>
                  <a:gd name="T2" fmla="*/ 2 w 65"/>
                  <a:gd name="T3" fmla="*/ 3 h 3"/>
                  <a:gd name="T4" fmla="*/ 0 w 65"/>
                  <a:gd name="T5" fmla="*/ 2 h 3"/>
                  <a:gd name="T6" fmla="*/ 2 w 65"/>
                  <a:gd name="T7" fmla="*/ 0 h 3"/>
                  <a:gd name="T8" fmla="*/ 64 w 65"/>
                  <a:gd name="T9" fmla="*/ 0 h 3"/>
                  <a:gd name="T10" fmla="*/ 65 w 65"/>
                  <a:gd name="T11" fmla="*/ 2 h 3"/>
                  <a:gd name="T12" fmla="*/ 64 w 65"/>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65" h="3">
                    <a:moveTo>
                      <a:pt x="64" y="3"/>
                    </a:moveTo>
                    <a:cubicBezTo>
                      <a:pt x="2" y="3"/>
                      <a:pt x="2" y="3"/>
                      <a:pt x="2" y="3"/>
                    </a:cubicBezTo>
                    <a:cubicBezTo>
                      <a:pt x="1" y="3"/>
                      <a:pt x="0" y="2"/>
                      <a:pt x="0" y="2"/>
                    </a:cubicBezTo>
                    <a:cubicBezTo>
                      <a:pt x="0" y="1"/>
                      <a:pt x="1" y="0"/>
                      <a:pt x="2" y="0"/>
                    </a:cubicBezTo>
                    <a:cubicBezTo>
                      <a:pt x="64" y="0"/>
                      <a:pt x="64" y="0"/>
                      <a:pt x="64" y="0"/>
                    </a:cubicBezTo>
                    <a:cubicBezTo>
                      <a:pt x="65" y="0"/>
                      <a:pt x="65" y="1"/>
                      <a:pt x="65" y="2"/>
                    </a:cubicBezTo>
                    <a:cubicBezTo>
                      <a:pt x="65" y="2"/>
                      <a:pt x="65" y="3"/>
                      <a:pt x="64"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79" name="Freeform 35"/>
              <p:cNvSpPr>
                <a:spLocks/>
              </p:cNvSpPr>
              <p:nvPr/>
            </p:nvSpPr>
            <p:spPr bwMode="auto">
              <a:xfrm>
                <a:off x="5231" y="2033"/>
                <a:ext cx="127" cy="6"/>
              </a:xfrm>
              <a:custGeom>
                <a:avLst/>
                <a:gdLst>
                  <a:gd name="T0" fmla="*/ 64 w 65"/>
                  <a:gd name="T1" fmla="*/ 3 h 3"/>
                  <a:gd name="T2" fmla="*/ 2 w 65"/>
                  <a:gd name="T3" fmla="*/ 3 h 3"/>
                  <a:gd name="T4" fmla="*/ 0 w 65"/>
                  <a:gd name="T5" fmla="*/ 2 h 3"/>
                  <a:gd name="T6" fmla="*/ 2 w 65"/>
                  <a:gd name="T7" fmla="*/ 0 h 3"/>
                  <a:gd name="T8" fmla="*/ 64 w 65"/>
                  <a:gd name="T9" fmla="*/ 0 h 3"/>
                  <a:gd name="T10" fmla="*/ 65 w 65"/>
                  <a:gd name="T11" fmla="*/ 2 h 3"/>
                  <a:gd name="T12" fmla="*/ 64 w 65"/>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65" h="3">
                    <a:moveTo>
                      <a:pt x="64" y="3"/>
                    </a:moveTo>
                    <a:cubicBezTo>
                      <a:pt x="2" y="3"/>
                      <a:pt x="2" y="3"/>
                      <a:pt x="2" y="3"/>
                    </a:cubicBezTo>
                    <a:cubicBezTo>
                      <a:pt x="1" y="3"/>
                      <a:pt x="0" y="2"/>
                      <a:pt x="0" y="2"/>
                    </a:cubicBezTo>
                    <a:cubicBezTo>
                      <a:pt x="0" y="1"/>
                      <a:pt x="1" y="0"/>
                      <a:pt x="2" y="0"/>
                    </a:cubicBezTo>
                    <a:cubicBezTo>
                      <a:pt x="64" y="0"/>
                      <a:pt x="64" y="0"/>
                      <a:pt x="64" y="0"/>
                    </a:cubicBezTo>
                    <a:cubicBezTo>
                      <a:pt x="65" y="0"/>
                      <a:pt x="65" y="1"/>
                      <a:pt x="65" y="2"/>
                    </a:cubicBezTo>
                    <a:cubicBezTo>
                      <a:pt x="65" y="2"/>
                      <a:pt x="65" y="3"/>
                      <a:pt x="64"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80" name="Freeform 36"/>
              <p:cNvSpPr>
                <a:spLocks/>
              </p:cNvSpPr>
              <p:nvPr/>
            </p:nvSpPr>
            <p:spPr bwMode="auto">
              <a:xfrm>
                <a:off x="5231" y="2018"/>
                <a:ext cx="127" cy="5"/>
              </a:xfrm>
              <a:custGeom>
                <a:avLst/>
                <a:gdLst>
                  <a:gd name="T0" fmla="*/ 64 w 65"/>
                  <a:gd name="T1" fmla="*/ 3 h 3"/>
                  <a:gd name="T2" fmla="*/ 2 w 65"/>
                  <a:gd name="T3" fmla="*/ 3 h 3"/>
                  <a:gd name="T4" fmla="*/ 0 w 65"/>
                  <a:gd name="T5" fmla="*/ 2 h 3"/>
                  <a:gd name="T6" fmla="*/ 2 w 65"/>
                  <a:gd name="T7" fmla="*/ 0 h 3"/>
                  <a:gd name="T8" fmla="*/ 64 w 65"/>
                  <a:gd name="T9" fmla="*/ 0 h 3"/>
                  <a:gd name="T10" fmla="*/ 65 w 65"/>
                  <a:gd name="T11" fmla="*/ 2 h 3"/>
                  <a:gd name="T12" fmla="*/ 64 w 65"/>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65" h="3">
                    <a:moveTo>
                      <a:pt x="64" y="3"/>
                    </a:moveTo>
                    <a:cubicBezTo>
                      <a:pt x="2" y="3"/>
                      <a:pt x="2" y="3"/>
                      <a:pt x="2" y="3"/>
                    </a:cubicBezTo>
                    <a:cubicBezTo>
                      <a:pt x="1" y="3"/>
                      <a:pt x="0" y="2"/>
                      <a:pt x="0" y="2"/>
                    </a:cubicBezTo>
                    <a:cubicBezTo>
                      <a:pt x="0" y="1"/>
                      <a:pt x="1" y="0"/>
                      <a:pt x="2" y="0"/>
                    </a:cubicBezTo>
                    <a:cubicBezTo>
                      <a:pt x="64" y="0"/>
                      <a:pt x="64" y="0"/>
                      <a:pt x="64" y="0"/>
                    </a:cubicBezTo>
                    <a:cubicBezTo>
                      <a:pt x="65" y="0"/>
                      <a:pt x="65" y="1"/>
                      <a:pt x="65" y="2"/>
                    </a:cubicBezTo>
                    <a:cubicBezTo>
                      <a:pt x="65" y="2"/>
                      <a:pt x="65" y="3"/>
                      <a:pt x="64"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81" name="Freeform 37"/>
              <p:cNvSpPr>
                <a:spLocks/>
              </p:cNvSpPr>
              <p:nvPr/>
            </p:nvSpPr>
            <p:spPr bwMode="auto">
              <a:xfrm>
                <a:off x="5231" y="2002"/>
                <a:ext cx="127" cy="6"/>
              </a:xfrm>
              <a:custGeom>
                <a:avLst/>
                <a:gdLst>
                  <a:gd name="T0" fmla="*/ 64 w 65"/>
                  <a:gd name="T1" fmla="*/ 3 h 3"/>
                  <a:gd name="T2" fmla="*/ 2 w 65"/>
                  <a:gd name="T3" fmla="*/ 3 h 3"/>
                  <a:gd name="T4" fmla="*/ 0 w 65"/>
                  <a:gd name="T5" fmla="*/ 2 h 3"/>
                  <a:gd name="T6" fmla="*/ 2 w 65"/>
                  <a:gd name="T7" fmla="*/ 0 h 3"/>
                  <a:gd name="T8" fmla="*/ 64 w 65"/>
                  <a:gd name="T9" fmla="*/ 0 h 3"/>
                  <a:gd name="T10" fmla="*/ 65 w 65"/>
                  <a:gd name="T11" fmla="*/ 2 h 3"/>
                  <a:gd name="T12" fmla="*/ 64 w 65"/>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65" h="3">
                    <a:moveTo>
                      <a:pt x="64" y="3"/>
                    </a:moveTo>
                    <a:cubicBezTo>
                      <a:pt x="2" y="3"/>
                      <a:pt x="2" y="3"/>
                      <a:pt x="2" y="3"/>
                    </a:cubicBezTo>
                    <a:cubicBezTo>
                      <a:pt x="1" y="3"/>
                      <a:pt x="0" y="2"/>
                      <a:pt x="0" y="2"/>
                    </a:cubicBezTo>
                    <a:cubicBezTo>
                      <a:pt x="0" y="1"/>
                      <a:pt x="1" y="0"/>
                      <a:pt x="2" y="0"/>
                    </a:cubicBezTo>
                    <a:cubicBezTo>
                      <a:pt x="64" y="0"/>
                      <a:pt x="64" y="0"/>
                      <a:pt x="64" y="0"/>
                    </a:cubicBezTo>
                    <a:cubicBezTo>
                      <a:pt x="65" y="0"/>
                      <a:pt x="65" y="1"/>
                      <a:pt x="65" y="2"/>
                    </a:cubicBezTo>
                    <a:cubicBezTo>
                      <a:pt x="65" y="2"/>
                      <a:pt x="65" y="3"/>
                      <a:pt x="64"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82" name="Freeform 38"/>
              <p:cNvSpPr>
                <a:spLocks/>
              </p:cNvSpPr>
              <p:nvPr/>
            </p:nvSpPr>
            <p:spPr bwMode="auto">
              <a:xfrm>
                <a:off x="5477" y="2049"/>
                <a:ext cx="126" cy="5"/>
              </a:xfrm>
              <a:custGeom>
                <a:avLst/>
                <a:gdLst>
                  <a:gd name="T0" fmla="*/ 64 w 65"/>
                  <a:gd name="T1" fmla="*/ 3 h 3"/>
                  <a:gd name="T2" fmla="*/ 1 w 65"/>
                  <a:gd name="T3" fmla="*/ 3 h 3"/>
                  <a:gd name="T4" fmla="*/ 0 w 65"/>
                  <a:gd name="T5" fmla="*/ 2 h 3"/>
                  <a:gd name="T6" fmla="*/ 1 w 65"/>
                  <a:gd name="T7" fmla="*/ 0 h 3"/>
                  <a:gd name="T8" fmla="*/ 64 w 65"/>
                  <a:gd name="T9" fmla="*/ 0 h 3"/>
                  <a:gd name="T10" fmla="*/ 65 w 65"/>
                  <a:gd name="T11" fmla="*/ 2 h 3"/>
                  <a:gd name="T12" fmla="*/ 64 w 65"/>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65" h="3">
                    <a:moveTo>
                      <a:pt x="64" y="3"/>
                    </a:moveTo>
                    <a:cubicBezTo>
                      <a:pt x="1" y="3"/>
                      <a:pt x="1" y="3"/>
                      <a:pt x="1" y="3"/>
                    </a:cubicBezTo>
                    <a:cubicBezTo>
                      <a:pt x="1" y="3"/>
                      <a:pt x="0" y="2"/>
                      <a:pt x="0" y="2"/>
                    </a:cubicBezTo>
                    <a:cubicBezTo>
                      <a:pt x="0" y="1"/>
                      <a:pt x="1" y="0"/>
                      <a:pt x="1" y="0"/>
                    </a:cubicBezTo>
                    <a:cubicBezTo>
                      <a:pt x="64" y="0"/>
                      <a:pt x="64" y="0"/>
                      <a:pt x="64" y="0"/>
                    </a:cubicBezTo>
                    <a:cubicBezTo>
                      <a:pt x="64" y="0"/>
                      <a:pt x="65" y="1"/>
                      <a:pt x="65" y="2"/>
                    </a:cubicBezTo>
                    <a:cubicBezTo>
                      <a:pt x="65" y="2"/>
                      <a:pt x="64" y="3"/>
                      <a:pt x="64"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83" name="Freeform 39"/>
              <p:cNvSpPr>
                <a:spLocks/>
              </p:cNvSpPr>
              <p:nvPr/>
            </p:nvSpPr>
            <p:spPr bwMode="auto">
              <a:xfrm>
                <a:off x="5477" y="2033"/>
                <a:ext cx="126" cy="6"/>
              </a:xfrm>
              <a:custGeom>
                <a:avLst/>
                <a:gdLst>
                  <a:gd name="T0" fmla="*/ 64 w 65"/>
                  <a:gd name="T1" fmla="*/ 3 h 3"/>
                  <a:gd name="T2" fmla="*/ 1 w 65"/>
                  <a:gd name="T3" fmla="*/ 3 h 3"/>
                  <a:gd name="T4" fmla="*/ 0 w 65"/>
                  <a:gd name="T5" fmla="*/ 2 h 3"/>
                  <a:gd name="T6" fmla="*/ 1 w 65"/>
                  <a:gd name="T7" fmla="*/ 0 h 3"/>
                  <a:gd name="T8" fmla="*/ 64 w 65"/>
                  <a:gd name="T9" fmla="*/ 0 h 3"/>
                  <a:gd name="T10" fmla="*/ 65 w 65"/>
                  <a:gd name="T11" fmla="*/ 2 h 3"/>
                  <a:gd name="T12" fmla="*/ 64 w 65"/>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65" h="3">
                    <a:moveTo>
                      <a:pt x="64" y="3"/>
                    </a:moveTo>
                    <a:cubicBezTo>
                      <a:pt x="1" y="3"/>
                      <a:pt x="1" y="3"/>
                      <a:pt x="1" y="3"/>
                    </a:cubicBezTo>
                    <a:cubicBezTo>
                      <a:pt x="1" y="3"/>
                      <a:pt x="0" y="2"/>
                      <a:pt x="0" y="2"/>
                    </a:cubicBezTo>
                    <a:cubicBezTo>
                      <a:pt x="0" y="1"/>
                      <a:pt x="1" y="0"/>
                      <a:pt x="1" y="0"/>
                    </a:cubicBezTo>
                    <a:cubicBezTo>
                      <a:pt x="64" y="0"/>
                      <a:pt x="64" y="0"/>
                      <a:pt x="64" y="0"/>
                    </a:cubicBezTo>
                    <a:cubicBezTo>
                      <a:pt x="64" y="0"/>
                      <a:pt x="65" y="1"/>
                      <a:pt x="65" y="2"/>
                    </a:cubicBezTo>
                    <a:cubicBezTo>
                      <a:pt x="65" y="2"/>
                      <a:pt x="64" y="3"/>
                      <a:pt x="64"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84" name="Freeform 40"/>
              <p:cNvSpPr>
                <a:spLocks/>
              </p:cNvSpPr>
              <p:nvPr/>
            </p:nvSpPr>
            <p:spPr bwMode="auto">
              <a:xfrm>
                <a:off x="5477" y="2018"/>
                <a:ext cx="126" cy="5"/>
              </a:xfrm>
              <a:custGeom>
                <a:avLst/>
                <a:gdLst>
                  <a:gd name="T0" fmla="*/ 64 w 65"/>
                  <a:gd name="T1" fmla="*/ 3 h 3"/>
                  <a:gd name="T2" fmla="*/ 1 w 65"/>
                  <a:gd name="T3" fmla="*/ 3 h 3"/>
                  <a:gd name="T4" fmla="*/ 0 w 65"/>
                  <a:gd name="T5" fmla="*/ 2 h 3"/>
                  <a:gd name="T6" fmla="*/ 1 w 65"/>
                  <a:gd name="T7" fmla="*/ 0 h 3"/>
                  <a:gd name="T8" fmla="*/ 64 w 65"/>
                  <a:gd name="T9" fmla="*/ 0 h 3"/>
                  <a:gd name="T10" fmla="*/ 65 w 65"/>
                  <a:gd name="T11" fmla="*/ 2 h 3"/>
                  <a:gd name="T12" fmla="*/ 64 w 65"/>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65" h="3">
                    <a:moveTo>
                      <a:pt x="64" y="3"/>
                    </a:moveTo>
                    <a:cubicBezTo>
                      <a:pt x="1" y="3"/>
                      <a:pt x="1" y="3"/>
                      <a:pt x="1" y="3"/>
                    </a:cubicBezTo>
                    <a:cubicBezTo>
                      <a:pt x="1" y="3"/>
                      <a:pt x="0" y="2"/>
                      <a:pt x="0" y="2"/>
                    </a:cubicBezTo>
                    <a:cubicBezTo>
                      <a:pt x="0" y="1"/>
                      <a:pt x="1" y="0"/>
                      <a:pt x="1" y="0"/>
                    </a:cubicBezTo>
                    <a:cubicBezTo>
                      <a:pt x="64" y="0"/>
                      <a:pt x="64" y="0"/>
                      <a:pt x="64" y="0"/>
                    </a:cubicBezTo>
                    <a:cubicBezTo>
                      <a:pt x="64" y="0"/>
                      <a:pt x="65" y="1"/>
                      <a:pt x="65" y="2"/>
                    </a:cubicBezTo>
                    <a:cubicBezTo>
                      <a:pt x="65" y="2"/>
                      <a:pt x="64" y="3"/>
                      <a:pt x="64"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85" name="Freeform 41"/>
              <p:cNvSpPr>
                <a:spLocks/>
              </p:cNvSpPr>
              <p:nvPr/>
            </p:nvSpPr>
            <p:spPr bwMode="auto">
              <a:xfrm>
                <a:off x="5477" y="2002"/>
                <a:ext cx="126" cy="6"/>
              </a:xfrm>
              <a:custGeom>
                <a:avLst/>
                <a:gdLst>
                  <a:gd name="T0" fmla="*/ 64 w 65"/>
                  <a:gd name="T1" fmla="*/ 3 h 3"/>
                  <a:gd name="T2" fmla="*/ 1 w 65"/>
                  <a:gd name="T3" fmla="*/ 3 h 3"/>
                  <a:gd name="T4" fmla="*/ 0 w 65"/>
                  <a:gd name="T5" fmla="*/ 2 h 3"/>
                  <a:gd name="T6" fmla="*/ 1 w 65"/>
                  <a:gd name="T7" fmla="*/ 0 h 3"/>
                  <a:gd name="T8" fmla="*/ 64 w 65"/>
                  <a:gd name="T9" fmla="*/ 0 h 3"/>
                  <a:gd name="T10" fmla="*/ 65 w 65"/>
                  <a:gd name="T11" fmla="*/ 2 h 3"/>
                  <a:gd name="T12" fmla="*/ 64 w 65"/>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65" h="3">
                    <a:moveTo>
                      <a:pt x="64" y="3"/>
                    </a:moveTo>
                    <a:cubicBezTo>
                      <a:pt x="1" y="3"/>
                      <a:pt x="1" y="3"/>
                      <a:pt x="1" y="3"/>
                    </a:cubicBezTo>
                    <a:cubicBezTo>
                      <a:pt x="1" y="3"/>
                      <a:pt x="0" y="2"/>
                      <a:pt x="0" y="2"/>
                    </a:cubicBezTo>
                    <a:cubicBezTo>
                      <a:pt x="0" y="1"/>
                      <a:pt x="1" y="0"/>
                      <a:pt x="1" y="0"/>
                    </a:cubicBezTo>
                    <a:cubicBezTo>
                      <a:pt x="64" y="0"/>
                      <a:pt x="64" y="0"/>
                      <a:pt x="64" y="0"/>
                    </a:cubicBezTo>
                    <a:cubicBezTo>
                      <a:pt x="64" y="0"/>
                      <a:pt x="65" y="1"/>
                      <a:pt x="65" y="2"/>
                    </a:cubicBezTo>
                    <a:cubicBezTo>
                      <a:pt x="65" y="2"/>
                      <a:pt x="64" y="3"/>
                      <a:pt x="64"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86" name="Rectangle 42"/>
              <p:cNvSpPr>
                <a:spLocks noChangeArrowheads="1"/>
              </p:cNvSpPr>
              <p:nvPr/>
            </p:nvSpPr>
            <p:spPr bwMode="auto">
              <a:xfrm>
                <a:off x="5235" y="2803"/>
                <a:ext cx="366" cy="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87" name="Freeform 43"/>
              <p:cNvSpPr>
                <a:spLocks/>
              </p:cNvSpPr>
              <p:nvPr/>
            </p:nvSpPr>
            <p:spPr bwMode="auto">
              <a:xfrm>
                <a:off x="5348" y="2790"/>
                <a:ext cx="138" cy="31"/>
              </a:xfrm>
              <a:custGeom>
                <a:avLst/>
                <a:gdLst>
                  <a:gd name="T0" fmla="*/ 10 w 138"/>
                  <a:gd name="T1" fmla="*/ 31 h 31"/>
                  <a:gd name="T2" fmla="*/ 0 w 138"/>
                  <a:gd name="T3" fmla="*/ 15 h 31"/>
                  <a:gd name="T4" fmla="*/ 10 w 138"/>
                  <a:gd name="T5" fmla="*/ 0 h 31"/>
                  <a:gd name="T6" fmla="*/ 129 w 138"/>
                  <a:gd name="T7" fmla="*/ 0 h 31"/>
                  <a:gd name="T8" fmla="*/ 138 w 138"/>
                  <a:gd name="T9" fmla="*/ 15 h 31"/>
                  <a:gd name="T10" fmla="*/ 129 w 138"/>
                  <a:gd name="T11" fmla="*/ 31 h 31"/>
                  <a:gd name="T12" fmla="*/ 10 w 138"/>
                  <a:gd name="T13" fmla="*/ 31 h 31"/>
                </a:gdLst>
                <a:ahLst/>
                <a:cxnLst>
                  <a:cxn ang="0">
                    <a:pos x="T0" y="T1"/>
                  </a:cxn>
                  <a:cxn ang="0">
                    <a:pos x="T2" y="T3"/>
                  </a:cxn>
                  <a:cxn ang="0">
                    <a:pos x="T4" y="T5"/>
                  </a:cxn>
                  <a:cxn ang="0">
                    <a:pos x="T6" y="T7"/>
                  </a:cxn>
                  <a:cxn ang="0">
                    <a:pos x="T8" y="T9"/>
                  </a:cxn>
                  <a:cxn ang="0">
                    <a:pos x="T10" y="T11"/>
                  </a:cxn>
                  <a:cxn ang="0">
                    <a:pos x="T12" y="T13"/>
                  </a:cxn>
                </a:cxnLst>
                <a:rect l="0" t="0" r="r" b="b"/>
                <a:pathLst>
                  <a:path w="138" h="31">
                    <a:moveTo>
                      <a:pt x="10" y="31"/>
                    </a:moveTo>
                    <a:lnTo>
                      <a:pt x="0" y="15"/>
                    </a:lnTo>
                    <a:lnTo>
                      <a:pt x="10" y="0"/>
                    </a:lnTo>
                    <a:lnTo>
                      <a:pt x="129" y="0"/>
                    </a:lnTo>
                    <a:lnTo>
                      <a:pt x="138" y="15"/>
                    </a:lnTo>
                    <a:lnTo>
                      <a:pt x="129" y="31"/>
                    </a:lnTo>
                    <a:lnTo>
                      <a:pt x="10" y="31"/>
                    </a:lnTo>
                    <a:close/>
                  </a:path>
                </a:pathLst>
              </a:custGeom>
              <a:solidFill>
                <a:srgbClr val="5050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88" name="Rectangle 44"/>
              <p:cNvSpPr>
                <a:spLocks noChangeArrowheads="1"/>
              </p:cNvSpPr>
              <p:nvPr/>
            </p:nvSpPr>
            <p:spPr bwMode="auto">
              <a:xfrm>
                <a:off x="5235" y="2881"/>
                <a:ext cx="366"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89" name="Freeform 45"/>
              <p:cNvSpPr>
                <a:spLocks/>
              </p:cNvSpPr>
              <p:nvPr/>
            </p:nvSpPr>
            <p:spPr bwMode="auto">
              <a:xfrm>
                <a:off x="5348" y="2867"/>
                <a:ext cx="138" cy="31"/>
              </a:xfrm>
              <a:custGeom>
                <a:avLst/>
                <a:gdLst>
                  <a:gd name="T0" fmla="*/ 10 w 138"/>
                  <a:gd name="T1" fmla="*/ 31 h 31"/>
                  <a:gd name="T2" fmla="*/ 0 w 138"/>
                  <a:gd name="T3" fmla="*/ 16 h 31"/>
                  <a:gd name="T4" fmla="*/ 10 w 138"/>
                  <a:gd name="T5" fmla="*/ 0 h 31"/>
                  <a:gd name="T6" fmla="*/ 129 w 138"/>
                  <a:gd name="T7" fmla="*/ 0 h 31"/>
                  <a:gd name="T8" fmla="*/ 138 w 138"/>
                  <a:gd name="T9" fmla="*/ 16 h 31"/>
                  <a:gd name="T10" fmla="*/ 129 w 138"/>
                  <a:gd name="T11" fmla="*/ 31 h 31"/>
                  <a:gd name="T12" fmla="*/ 10 w 138"/>
                  <a:gd name="T13" fmla="*/ 31 h 31"/>
                </a:gdLst>
                <a:ahLst/>
                <a:cxnLst>
                  <a:cxn ang="0">
                    <a:pos x="T0" y="T1"/>
                  </a:cxn>
                  <a:cxn ang="0">
                    <a:pos x="T2" y="T3"/>
                  </a:cxn>
                  <a:cxn ang="0">
                    <a:pos x="T4" y="T5"/>
                  </a:cxn>
                  <a:cxn ang="0">
                    <a:pos x="T6" y="T7"/>
                  </a:cxn>
                  <a:cxn ang="0">
                    <a:pos x="T8" y="T9"/>
                  </a:cxn>
                  <a:cxn ang="0">
                    <a:pos x="T10" y="T11"/>
                  </a:cxn>
                  <a:cxn ang="0">
                    <a:pos x="T12" y="T13"/>
                  </a:cxn>
                </a:cxnLst>
                <a:rect l="0" t="0" r="r" b="b"/>
                <a:pathLst>
                  <a:path w="138" h="31">
                    <a:moveTo>
                      <a:pt x="10" y="31"/>
                    </a:moveTo>
                    <a:lnTo>
                      <a:pt x="0" y="16"/>
                    </a:lnTo>
                    <a:lnTo>
                      <a:pt x="10" y="0"/>
                    </a:lnTo>
                    <a:lnTo>
                      <a:pt x="129" y="0"/>
                    </a:lnTo>
                    <a:lnTo>
                      <a:pt x="138" y="16"/>
                    </a:lnTo>
                    <a:lnTo>
                      <a:pt x="129" y="31"/>
                    </a:lnTo>
                    <a:lnTo>
                      <a:pt x="10" y="31"/>
                    </a:lnTo>
                    <a:close/>
                  </a:path>
                </a:pathLst>
              </a:custGeom>
              <a:solidFill>
                <a:srgbClr val="5050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90" name="Rectangle 46"/>
              <p:cNvSpPr>
                <a:spLocks noChangeArrowheads="1"/>
              </p:cNvSpPr>
              <p:nvPr/>
            </p:nvSpPr>
            <p:spPr bwMode="auto">
              <a:xfrm>
                <a:off x="5235" y="2958"/>
                <a:ext cx="366" cy="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91" name="Freeform 47"/>
              <p:cNvSpPr>
                <a:spLocks/>
              </p:cNvSpPr>
              <p:nvPr/>
            </p:nvSpPr>
            <p:spPr bwMode="auto">
              <a:xfrm>
                <a:off x="5348" y="2945"/>
                <a:ext cx="138" cy="30"/>
              </a:xfrm>
              <a:custGeom>
                <a:avLst/>
                <a:gdLst>
                  <a:gd name="T0" fmla="*/ 10 w 138"/>
                  <a:gd name="T1" fmla="*/ 30 h 30"/>
                  <a:gd name="T2" fmla="*/ 0 w 138"/>
                  <a:gd name="T3" fmla="*/ 15 h 30"/>
                  <a:gd name="T4" fmla="*/ 10 w 138"/>
                  <a:gd name="T5" fmla="*/ 0 h 30"/>
                  <a:gd name="T6" fmla="*/ 129 w 138"/>
                  <a:gd name="T7" fmla="*/ 0 h 30"/>
                  <a:gd name="T8" fmla="*/ 138 w 138"/>
                  <a:gd name="T9" fmla="*/ 15 h 30"/>
                  <a:gd name="T10" fmla="*/ 129 w 138"/>
                  <a:gd name="T11" fmla="*/ 30 h 30"/>
                  <a:gd name="T12" fmla="*/ 10 w 138"/>
                  <a:gd name="T13" fmla="*/ 30 h 30"/>
                </a:gdLst>
                <a:ahLst/>
                <a:cxnLst>
                  <a:cxn ang="0">
                    <a:pos x="T0" y="T1"/>
                  </a:cxn>
                  <a:cxn ang="0">
                    <a:pos x="T2" y="T3"/>
                  </a:cxn>
                  <a:cxn ang="0">
                    <a:pos x="T4" y="T5"/>
                  </a:cxn>
                  <a:cxn ang="0">
                    <a:pos x="T6" y="T7"/>
                  </a:cxn>
                  <a:cxn ang="0">
                    <a:pos x="T8" y="T9"/>
                  </a:cxn>
                  <a:cxn ang="0">
                    <a:pos x="T10" y="T11"/>
                  </a:cxn>
                  <a:cxn ang="0">
                    <a:pos x="T12" y="T13"/>
                  </a:cxn>
                </a:cxnLst>
                <a:rect l="0" t="0" r="r" b="b"/>
                <a:pathLst>
                  <a:path w="138" h="30">
                    <a:moveTo>
                      <a:pt x="10" y="30"/>
                    </a:moveTo>
                    <a:lnTo>
                      <a:pt x="0" y="15"/>
                    </a:lnTo>
                    <a:lnTo>
                      <a:pt x="10" y="0"/>
                    </a:lnTo>
                    <a:lnTo>
                      <a:pt x="129" y="0"/>
                    </a:lnTo>
                    <a:lnTo>
                      <a:pt x="138" y="15"/>
                    </a:lnTo>
                    <a:lnTo>
                      <a:pt x="129" y="30"/>
                    </a:lnTo>
                    <a:lnTo>
                      <a:pt x="10" y="30"/>
                    </a:lnTo>
                    <a:close/>
                  </a:path>
                </a:pathLst>
              </a:custGeom>
              <a:solidFill>
                <a:srgbClr val="5050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92" name="Rectangle 48"/>
              <p:cNvSpPr>
                <a:spLocks noChangeArrowheads="1"/>
              </p:cNvSpPr>
              <p:nvPr/>
            </p:nvSpPr>
            <p:spPr bwMode="auto">
              <a:xfrm>
                <a:off x="5235" y="3035"/>
                <a:ext cx="366" cy="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93" name="Freeform 49"/>
              <p:cNvSpPr>
                <a:spLocks/>
              </p:cNvSpPr>
              <p:nvPr/>
            </p:nvSpPr>
            <p:spPr bwMode="auto">
              <a:xfrm>
                <a:off x="5348" y="3022"/>
                <a:ext cx="138" cy="31"/>
              </a:xfrm>
              <a:custGeom>
                <a:avLst/>
                <a:gdLst>
                  <a:gd name="T0" fmla="*/ 10 w 138"/>
                  <a:gd name="T1" fmla="*/ 31 h 31"/>
                  <a:gd name="T2" fmla="*/ 0 w 138"/>
                  <a:gd name="T3" fmla="*/ 15 h 31"/>
                  <a:gd name="T4" fmla="*/ 10 w 138"/>
                  <a:gd name="T5" fmla="*/ 0 h 31"/>
                  <a:gd name="T6" fmla="*/ 129 w 138"/>
                  <a:gd name="T7" fmla="*/ 0 h 31"/>
                  <a:gd name="T8" fmla="*/ 138 w 138"/>
                  <a:gd name="T9" fmla="*/ 15 h 31"/>
                  <a:gd name="T10" fmla="*/ 129 w 138"/>
                  <a:gd name="T11" fmla="*/ 31 h 31"/>
                  <a:gd name="T12" fmla="*/ 10 w 138"/>
                  <a:gd name="T13" fmla="*/ 31 h 31"/>
                </a:gdLst>
                <a:ahLst/>
                <a:cxnLst>
                  <a:cxn ang="0">
                    <a:pos x="T0" y="T1"/>
                  </a:cxn>
                  <a:cxn ang="0">
                    <a:pos x="T2" y="T3"/>
                  </a:cxn>
                  <a:cxn ang="0">
                    <a:pos x="T4" y="T5"/>
                  </a:cxn>
                  <a:cxn ang="0">
                    <a:pos x="T6" y="T7"/>
                  </a:cxn>
                  <a:cxn ang="0">
                    <a:pos x="T8" y="T9"/>
                  </a:cxn>
                  <a:cxn ang="0">
                    <a:pos x="T10" y="T11"/>
                  </a:cxn>
                  <a:cxn ang="0">
                    <a:pos x="T12" y="T13"/>
                  </a:cxn>
                </a:cxnLst>
                <a:rect l="0" t="0" r="r" b="b"/>
                <a:pathLst>
                  <a:path w="138" h="31">
                    <a:moveTo>
                      <a:pt x="10" y="31"/>
                    </a:moveTo>
                    <a:lnTo>
                      <a:pt x="0" y="15"/>
                    </a:lnTo>
                    <a:lnTo>
                      <a:pt x="10" y="0"/>
                    </a:lnTo>
                    <a:lnTo>
                      <a:pt x="129" y="0"/>
                    </a:lnTo>
                    <a:lnTo>
                      <a:pt x="138" y="15"/>
                    </a:lnTo>
                    <a:lnTo>
                      <a:pt x="129" y="31"/>
                    </a:lnTo>
                    <a:lnTo>
                      <a:pt x="10" y="31"/>
                    </a:lnTo>
                    <a:close/>
                  </a:path>
                </a:pathLst>
              </a:custGeom>
              <a:solidFill>
                <a:srgbClr val="5050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sp>
        <p:nvSpPr>
          <p:cNvPr id="143" name="Title 1"/>
          <p:cNvSpPr txBox="1">
            <a:spLocks/>
          </p:cNvSpPr>
          <p:nvPr/>
        </p:nvSpPr>
        <p:spPr>
          <a:xfrm>
            <a:off x="336537" y="283741"/>
            <a:ext cx="12170418" cy="946413"/>
          </a:xfrm>
          <a:prstGeom prst="rect">
            <a:avLst/>
          </a:prstGeom>
        </p:spPr>
        <p:txBody>
          <a:bodyPr/>
          <a:lstStyle>
            <a:lvl1pPr algn="l" defTabSz="931863" rtl="0" fontAlgn="base">
              <a:lnSpc>
                <a:spcPct val="90000"/>
              </a:lnSpc>
              <a:spcBef>
                <a:spcPct val="0"/>
              </a:spcBef>
              <a:spcAft>
                <a:spcPct val="0"/>
              </a:spcAft>
              <a:defRPr lang="en-US" sz="5400" kern="1200" spc="-102" dirty="0">
                <a:ln w="3175">
                  <a:noFill/>
                </a:ln>
                <a:solidFill>
                  <a:schemeClr val="tx1"/>
                </a:solidFill>
                <a:latin typeface="+mj-lt"/>
                <a:ea typeface="ＭＳ Ｐゴシック" charset="0"/>
                <a:cs typeface="Segoe UI" pitchFamily="34" charset="0"/>
              </a:defRPr>
            </a:lvl1pPr>
            <a:lvl2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2pPr>
            <a:lvl3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3pPr>
            <a:lvl4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4pPr>
            <a:lvl5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5pPr>
            <a:lvl6pPr marL="4572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6pPr>
            <a:lvl7pPr marL="9144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7pPr>
            <a:lvl8pPr marL="13716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8pPr>
            <a:lvl9pPr marL="18288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9pPr>
          </a:lstStyle>
          <a:p>
            <a:r>
              <a:rPr lang="en-US" sz="4000" dirty="0"/>
              <a:t>Easily migrate to Microsoft Azure</a:t>
            </a:r>
            <a:r>
              <a:rPr lang="en-US" sz="4900" dirty="0"/>
              <a:t/>
            </a:r>
            <a:br>
              <a:rPr lang="en-US" sz="4900" dirty="0"/>
            </a:br>
            <a:r>
              <a:rPr lang="en-US" sz="3200" dirty="0">
                <a:solidFill>
                  <a:schemeClr val="accent1"/>
                </a:solidFill>
              </a:rPr>
              <a:t>Simple single-click migration experience</a:t>
            </a:r>
          </a:p>
        </p:txBody>
      </p:sp>
      <p:sp>
        <p:nvSpPr>
          <p:cNvPr id="145" name="TextBox 144"/>
          <p:cNvSpPr txBox="1"/>
          <p:nvPr/>
        </p:nvSpPr>
        <p:spPr>
          <a:xfrm>
            <a:off x="7012113" y="1599864"/>
            <a:ext cx="4945862" cy="4316140"/>
          </a:xfrm>
          <a:prstGeom prst="rect">
            <a:avLst/>
          </a:prstGeom>
          <a:noFill/>
        </p:spPr>
        <p:txBody>
          <a:bodyPr wrap="square" lIns="91440" tIns="146304" rIns="91440" bIns="146304" rtlCol="0">
            <a:noAutofit/>
          </a:bodyPr>
          <a:lstStyle/>
          <a:p>
            <a:pPr>
              <a:spcBef>
                <a:spcPts val="1400"/>
              </a:spcBef>
              <a:spcAft>
                <a:spcPts val="0"/>
              </a:spcAft>
            </a:pPr>
            <a:r>
              <a:rPr lang="en-US" sz="2800" dirty="0">
                <a:solidFill>
                  <a:schemeClr val="accent1"/>
                </a:solidFill>
                <a:latin typeface="Segoe UI Semilight" panose="020B0402040204020203" pitchFamily="34" charset="0"/>
                <a:cs typeface="Segoe UI Semilight" panose="020B0402040204020203" pitchFamily="34" charset="0"/>
              </a:rPr>
              <a:t>Capability</a:t>
            </a:r>
          </a:p>
          <a:p>
            <a:pPr>
              <a:spcBef>
                <a:spcPts val="1400"/>
              </a:spcBef>
              <a:spcAft>
                <a:spcPts val="0"/>
              </a:spcAft>
            </a:pPr>
            <a:r>
              <a:rPr lang="en-US" sz="1800" dirty="0">
                <a:solidFill>
                  <a:schemeClr val="tx1">
                    <a:lumMod val="90000"/>
                    <a:lumOff val="10000"/>
                  </a:schemeClr>
                </a:solidFill>
                <a:latin typeface="Segoe UI" panose="020B0502040204020203" pitchFamily="34" charset="0"/>
                <a:cs typeface="Segoe UI" panose="020B0502040204020203" pitchFamily="34" charset="0"/>
              </a:rPr>
              <a:t>Along with schema and data, migrate other system objects (logins, jobs, and certificates)</a:t>
            </a:r>
          </a:p>
          <a:p>
            <a:pPr>
              <a:spcBef>
                <a:spcPts val="1400"/>
              </a:spcBef>
              <a:spcAft>
                <a:spcPts val="0"/>
              </a:spcAft>
            </a:pPr>
            <a:r>
              <a:rPr lang="en-US" sz="1800" dirty="0">
                <a:solidFill>
                  <a:schemeClr val="tx1">
                    <a:lumMod val="90000"/>
                    <a:lumOff val="10000"/>
                  </a:schemeClr>
                </a:solidFill>
                <a:latin typeface="Segoe UI" panose="020B0502040204020203" pitchFamily="34" charset="0"/>
                <a:cs typeface="Segoe UI" panose="020B0502040204020203" pitchFamily="34" charset="0"/>
              </a:rPr>
              <a:t>Migrate SQL Server settings (trace flags, default language, and memory settings) </a:t>
            </a:r>
          </a:p>
          <a:p>
            <a:pPr>
              <a:spcBef>
                <a:spcPts val="1400"/>
              </a:spcBef>
              <a:spcAft>
                <a:spcPts val="0"/>
              </a:spcAft>
            </a:pPr>
            <a:r>
              <a:rPr lang="en-US" sz="1800" dirty="0">
                <a:solidFill>
                  <a:schemeClr val="tx1">
                    <a:lumMod val="90000"/>
                    <a:lumOff val="10000"/>
                  </a:schemeClr>
                </a:solidFill>
                <a:latin typeface="Segoe UI" panose="020B0502040204020203" pitchFamily="34" charset="0"/>
                <a:cs typeface="Segoe UI" panose="020B0502040204020203" pitchFamily="34" charset="0"/>
              </a:rPr>
              <a:t/>
            </a:r>
            <a:br>
              <a:rPr lang="en-US" sz="1800" dirty="0">
                <a:solidFill>
                  <a:schemeClr val="tx1">
                    <a:lumMod val="90000"/>
                    <a:lumOff val="10000"/>
                  </a:schemeClr>
                </a:solidFill>
                <a:latin typeface="Segoe UI" panose="020B0502040204020203" pitchFamily="34" charset="0"/>
                <a:cs typeface="Segoe UI" panose="020B0502040204020203" pitchFamily="34" charset="0"/>
              </a:rPr>
            </a:br>
            <a:r>
              <a:rPr lang="en-US" sz="2800" dirty="0">
                <a:solidFill>
                  <a:schemeClr val="accent1"/>
                </a:solidFill>
                <a:latin typeface="Segoe UI Semilight" panose="020B0402040204020203" pitchFamily="34" charset="0"/>
                <a:cs typeface="Segoe UI Semilight" panose="020B0402040204020203" pitchFamily="34" charset="0"/>
              </a:rPr>
              <a:t>Benefits</a:t>
            </a:r>
          </a:p>
          <a:p>
            <a:pPr>
              <a:spcBef>
                <a:spcPts val="1400"/>
              </a:spcBef>
              <a:spcAft>
                <a:spcPts val="0"/>
              </a:spcAft>
            </a:pPr>
            <a:r>
              <a:rPr lang="en-US" sz="1800" dirty="0">
                <a:ln>
                  <a:solidFill>
                    <a:srgbClr val="FFFFFF">
                      <a:alpha val="0"/>
                    </a:srgbClr>
                  </a:solidFill>
                </a:ln>
                <a:latin typeface="Segoe UI" panose="020B0502040204020203" pitchFamily="34" charset="0"/>
                <a:ea typeface="Segoe UI" panose="020B0502040204020203" pitchFamily="34" charset="0"/>
                <a:cs typeface="Segoe UI" panose="020B0502040204020203" pitchFamily="34" charset="0"/>
              </a:rPr>
              <a:t>Provide recommendations for image size and virtual machine size</a:t>
            </a:r>
          </a:p>
          <a:p>
            <a:pPr>
              <a:spcBef>
                <a:spcPts val="1400"/>
              </a:spcBef>
              <a:spcAft>
                <a:spcPts val="0"/>
              </a:spcAft>
            </a:pPr>
            <a:r>
              <a:rPr lang="en-US" sz="1800" dirty="0"/>
              <a:t>Literally as simple as point and click</a:t>
            </a:r>
            <a:endParaRPr lang="en-US" sz="1800" dirty="0">
              <a:ln>
                <a:solidFill>
                  <a:srgbClr val="FFFFFF">
                    <a:alpha val="0"/>
                  </a:srgbClr>
                </a:solidFill>
              </a:ln>
              <a:latin typeface="Segoe UI" panose="020B0502040204020203" pitchFamily="34" charset="0"/>
              <a:ea typeface="Segoe UI" panose="020B0502040204020203" pitchFamily="34" charset="0"/>
              <a:cs typeface="Segoe UI" panose="020B0502040204020203" pitchFamily="34" charset="0"/>
            </a:endParaRPr>
          </a:p>
        </p:txBody>
      </p:sp>
      <p:grpSp>
        <p:nvGrpSpPr>
          <p:cNvPr id="4" name="Group 3"/>
          <p:cNvGrpSpPr/>
          <p:nvPr/>
        </p:nvGrpSpPr>
        <p:grpSpPr>
          <a:xfrm>
            <a:off x="3920706" y="6028689"/>
            <a:ext cx="2332875" cy="424065"/>
            <a:chOff x="3920706" y="6028689"/>
            <a:chExt cx="2332875" cy="424065"/>
          </a:xfrm>
        </p:grpSpPr>
        <p:pic>
          <p:nvPicPr>
            <p:cNvPr id="2" name="Picture 1"/>
            <p:cNvPicPr>
              <a:picLocks noChangeAspect="1"/>
            </p:cNvPicPr>
            <p:nvPr/>
          </p:nvPicPr>
          <p:blipFill rotWithShape="1">
            <a:blip r:embed="rId9">
              <a:extLst>
                <a:ext uri="{28A0092B-C50C-407E-A947-70E740481C1C}">
                  <a14:useLocalDpi xmlns:a14="http://schemas.microsoft.com/office/drawing/2010/main" val="0"/>
                </a:ext>
              </a:extLst>
            </a:blip>
            <a:srcRect t="-1" r="82591" b="-7509"/>
            <a:stretch/>
          </p:blipFill>
          <p:spPr>
            <a:xfrm>
              <a:off x="3920706" y="6046011"/>
              <a:ext cx="391522" cy="406743"/>
            </a:xfrm>
            <a:prstGeom prst="rect">
              <a:avLst/>
            </a:prstGeom>
          </p:spPr>
        </p:pic>
        <p:sp>
          <p:nvSpPr>
            <p:cNvPr id="139" name="Rectangle 138"/>
            <p:cNvSpPr/>
            <p:nvPr/>
          </p:nvSpPr>
          <p:spPr>
            <a:xfrm>
              <a:off x="4242133" y="6028689"/>
              <a:ext cx="2011448" cy="415498"/>
            </a:xfrm>
            <a:prstGeom prst="rect">
              <a:avLst/>
            </a:prstGeom>
          </p:spPr>
          <p:txBody>
            <a:bodyPr wrap="none">
              <a:spAutoFit/>
            </a:bodyPr>
            <a:lstStyle/>
            <a:p>
              <a:r>
                <a:rPr lang="en-US" sz="2100" dirty="0">
                  <a:solidFill>
                    <a:schemeClr val="accent6"/>
                  </a:solidFill>
                  <a:latin typeface="Segoe UI Semilight" panose="020B0402040204020203" pitchFamily="34" charset="0"/>
                  <a:cs typeface="Segoe UI Semilight" panose="020B0402040204020203" pitchFamily="34" charset="0"/>
                </a:rPr>
                <a:t>Microsoft Azure</a:t>
              </a:r>
            </a:p>
          </p:txBody>
        </p:sp>
      </p:grpSp>
      <p:sp>
        <p:nvSpPr>
          <p:cNvPr id="140" name="TextBox 139"/>
          <p:cNvSpPr txBox="1"/>
          <p:nvPr/>
        </p:nvSpPr>
        <p:spPr>
          <a:xfrm>
            <a:off x="0" y="6642289"/>
            <a:ext cx="3806190" cy="352236"/>
          </a:xfrm>
          <a:prstGeom prst="rect">
            <a:avLst/>
          </a:prstGeom>
          <a:noFill/>
        </p:spPr>
        <p:txBody>
          <a:bodyPr wrap="square" lIns="365760" tIns="146304" rIns="182880" bIns="146304" rtlCol="0" anchor="ctr" anchorCtr="0">
            <a:noAutofit/>
          </a:bodyPr>
          <a:lstStyle/>
          <a:p>
            <a:pPr>
              <a:lnSpc>
                <a:spcPct val="90000"/>
              </a:lnSpc>
              <a:spcAft>
                <a:spcPts val="600"/>
              </a:spcAft>
            </a:pPr>
            <a:r>
              <a:rPr lang="en-US" sz="1400" dirty="0">
                <a:solidFill>
                  <a:schemeClr val="bg1"/>
                </a:solidFill>
                <a:latin typeface="Segoe UI Semibold" panose="020B0702040204020203" pitchFamily="34" charset="0"/>
                <a:ea typeface="Segoe UI Black" panose="020B0A02040204020203" pitchFamily="34" charset="0"/>
                <a:cs typeface="Segoe UI Semibold" panose="020B0702040204020203" pitchFamily="34" charset="0"/>
              </a:rPr>
              <a:t>Simplicity</a:t>
            </a:r>
          </a:p>
        </p:txBody>
      </p:sp>
    </p:spTree>
    <p:extLst>
      <p:ext uri="{BB962C8B-B14F-4D97-AF65-F5344CB8AC3E}">
        <p14:creationId xmlns:p14="http://schemas.microsoft.com/office/powerpoint/2010/main" val="3047338521"/>
      </p:ext>
    </p:extLst>
  </p:cSld>
  <p:clrMapOvr>
    <a:masterClrMapping/>
  </p:clrMapOvr>
  <p:transition>
    <p:fade/>
  </p:transition>
</p:sld>
</file>

<file path=ppt/slides/slide22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8" name="Rectangle 7"/>
          <p:cNvSpPr/>
          <p:nvPr/>
        </p:nvSpPr>
        <p:spPr>
          <a:xfrm>
            <a:off x="385514" y="1353199"/>
            <a:ext cx="1445592" cy="478376"/>
          </a:xfrm>
          <a:prstGeom prst="rect">
            <a:avLst/>
          </a:prstGeom>
        </p:spPr>
        <p:txBody>
          <a:bodyPr wrap="none">
            <a:spAutoFit/>
          </a:bodyPr>
          <a:lstStyle/>
          <a:p>
            <a:r>
              <a:rPr lang="en-US" sz="2448" dirty="0">
                <a:solidFill>
                  <a:schemeClr val="tx1">
                    <a:lumMod val="75000"/>
                  </a:schemeClr>
                </a:solidFill>
                <a:latin typeface="Segoe UI Semilight" panose="020B0402040204020203" pitchFamily="34" charset="0"/>
                <a:cs typeface="Segoe UI Semilight" panose="020B0402040204020203" pitchFamily="34" charset="0"/>
              </a:rPr>
              <a:t>Method 1</a:t>
            </a:r>
          </a:p>
        </p:txBody>
      </p:sp>
      <p:sp>
        <p:nvSpPr>
          <p:cNvPr id="9" name="Rectangle 8"/>
          <p:cNvSpPr/>
          <p:nvPr/>
        </p:nvSpPr>
        <p:spPr>
          <a:xfrm>
            <a:off x="4301014" y="1353199"/>
            <a:ext cx="1496274" cy="478376"/>
          </a:xfrm>
          <a:prstGeom prst="rect">
            <a:avLst/>
          </a:prstGeom>
        </p:spPr>
        <p:txBody>
          <a:bodyPr wrap="none">
            <a:spAutoFit/>
          </a:bodyPr>
          <a:lstStyle/>
          <a:p>
            <a:r>
              <a:rPr lang="en-US" sz="2448" dirty="0">
                <a:solidFill>
                  <a:schemeClr val="tx1">
                    <a:lumMod val="75000"/>
                  </a:schemeClr>
                </a:solidFill>
                <a:latin typeface="Segoe UI Semilight" panose="020B0402040204020203" pitchFamily="34" charset="0"/>
                <a:cs typeface="Segoe UI Semilight" panose="020B0402040204020203" pitchFamily="34" charset="0"/>
              </a:rPr>
              <a:t>Method 2</a:t>
            </a:r>
          </a:p>
        </p:txBody>
      </p:sp>
      <p:sp>
        <p:nvSpPr>
          <p:cNvPr id="10" name="Rectangle 9"/>
          <p:cNvSpPr/>
          <p:nvPr/>
        </p:nvSpPr>
        <p:spPr>
          <a:xfrm>
            <a:off x="7668365" y="1353199"/>
            <a:ext cx="1496274" cy="478376"/>
          </a:xfrm>
          <a:prstGeom prst="rect">
            <a:avLst/>
          </a:prstGeom>
        </p:spPr>
        <p:txBody>
          <a:bodyPr wrap="none">
            <a:spAutoFit/>
          </a:bodyPr>
          <a:lstStyle/>
          <a:p>
            <a:r>
              <a:rPr lang="en-US" sz="2448" dirty="0">
                <a:solidFill>
                  <a:schemeClr val="tx1">
                    <a:lumMod val="75000"/>
                  </a:schemeClr>
                </a:solidFill>
                <a:latin typeface="Segoe UI Semilight" panose="020B0402040204020203" pitchFamily="34" charset="0"/>
                <a:cs typeface="Segoe UI Semilight" panose="020B0402040204020203" pitchFamily="34" charset="0"/>
              </a:rPr>
              <a:t>Method 3</a:t>
            </a:r>
          </a:p>
        </p:txBody>
      </p:sp>
      <p:grpSp>
        <p:nvGrpSpPr>
          <p:cNvPr id="77" name="Group 76"/>
          <p:cNvGrpSpPr/>
          <p:nvPr/>
        </p:nvGrpSpPr>
        <p:grpSpPr>
          <a:xfrm>
            <a:off x="371617" y="1860960"/>
            <a:ext cx="3003440" cy="3280322"/>
            <a:chOff x="322555" y="1824637"/>
            <a:chExt cx="2944816" cy="3216294"/>
          </a:xfrm>
        </p:grpSpPr>
        <p:sp>
          <p:nvSpPr>
            <p:cNvPr id="11" name="Freeform 9"/>
            <p:cNvSpPr>
              <a:spLocks/>
            </p:cNvSpPr>
            <p:nvPr/>
          </p:nvSpPr>
          <p:spPr bwMode="auto">
            <a:xfrm flipH="1">
              <a:off x="995659" y="3626208"/>
              <a:ext cx="2271712" cy="1154655"/>
            </a:xfrm>
            <a:custGeom>
              <a:avLst/>
              <a:gdLst>
                <a:gd name="T0" fmla="*/ 126 w 246"/>
                <a:gd name="T1" fmla="*/ 148 h 148"/>
                <a:gd name="T2" fmla="*/ 41 w 246"/>
                <a:gd name="T3" fmla="*/ 148 h 148"/>
                <a:gd name="T4" fmla="*/ 2 w 246"/>
                <a:gd name="T5" fmla="*/ 114 h 148"/>
                <a:gd name="T6" fmla="*/ 17 w 246"/>
                <a:gd name="T7" fmla="*/ 74 h 148"/>
                <a:gd name="T8" fmla="*/ 39 w 246"/>
                <a:gd name="T9" fmla="*/ 66 h 148"/>
                <a:gd name="T10" fmla="*/ 43 w 246"/>
                <a:gd name="T11" fmla="*/ 67 h 148"/>
                <a:gd name="T12" fmla="*/ 45 w 246"/>
                <a:gd name="T13" fmla="*/ 63 h 148"/>
                <a:gd name="T14" fmla="*/ 68 w 246"/>
                <a:gd name="T15" fmla="*/ 49 h 148"/>
                <a:gd name="T16" fmla="*/ 77 w 246"/>
                <a:gd name="T17" fmla="*/ 50 h 148"/>
                <a:gd name="T18" fmla="*/ 81 w 246"/>
                <a:gd name="T19" fmla="*/ 51 h 148"/>
                <a:gd name="T20" fmla="*/ 81 w 246"/>
                <a:gd name="T21" fmla="*/ 47 h 148"/>
                <a:gd name="T22" fmla="*/ 85 w 246"/>
                <a:gd name="T23" fmla="*/ 27 h 148"/>
                <a:gd name="T24" fmla="*/ 119 w 246"/>
                <a:gd name="T25" fmla="*/ 1 h 148"/>
                <a:gd name="T26" fmla="*/ 150 w 246"/>
                <a:gd name="T27" fmla="*/ 11 h 148"/>
                <a:gd name="T28" fmla="*/ 162 w 246"/>
                <a:gd name="T29" fmla="*/ 27 h 148"/>
                <a:gd name="T30" fmla="*/ 163 w 246"/>
                <a:gd name="T31" fmla="*/ 29 h 148"/>
                <a:gd name="T32" fmla="*/ 165 w 246"/>
                <a:gd name="T33" fmla="*/ 28 h 148"/>
                <a:gd name="T34" fmla="*/ 220 w 246"/>
                <a:gd name="T35" fmla="*/ 48 h 148"/>
                <a:gd name="T36" fmla="*/ 225 w 246"/>
                <a:gd name="T37" fmla="*/ 74 h 148"/>
                <a:gd name="T38" fmla="*/ 224 w 246"/>
                <a:gd name="T39" fmla="*/ 77 h 148"/>
                <a:gd name="T40" fmla="*/ 226 w 246"/>
                <a:gd name="T41" fmla="*/ 78 h 148"/>
                <a:gd name="T42" fmla="*/ 245 w 246"/>
                <a:gd name="T43" fmla="*/ 107 h 148"/>
                <a:gd name="T44" fmla="*/ 229 w 246"/>
                <a:gd name="T45" fmla="*/ 142 h 148"/>
                <a:gd name="T46" fmla="*/ 211 w 246"/>
                <a:gd name="T47" fmla="*/ 148 h 148"/>
                <a:gd name="T48" fmla="*/ 126 w 246"/>
                <a:gd name="T49" fmla="*/ 148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46" h="148">
                  <a:moveTo>
                    <a:pt x="126" y="148"/>
                  </a:moveTo>
                  <a:cubicBezTo>
                    <a:pt x="98" y="148"/>
                    <a:pt x="69" y="148"/>
                    <a:pt x="41" y="148"/>
                  </a:cubicBezTo>
                  <a:cubicBezTo>
                    <a:pt x="18" y="148"/>
                    <a:pt x="5" y="132"/>
                    <a:pt x="2" y="114"/>
                  </a:cubicBezTo>
                  <a:cubicBezTo>
                    <a:pt x="0" y="98"/>
                    <a:pt x="4" y="84"/>
                    <a:pt x="17" y="74"/>
                  </a:cubicBezTo>
                  <a:cubicBezTo>
                    <a:pt x="23" y="68"/>
                    <a:pt x="30" y="66"/>
                    <a:pt x="39" y="66"/>
                  </a:cubicBezTo>
                  <a:cubicBezTo>
                    <a:pt x="41" y="66"/>
                    <a:pt x="43" y="67"/>
                    <a:pt x="43" y="67"/>
                  </a:cubicBezTo>
                  <a:cubicBezTo>
                    <a:pt x="43" y="67"/>
                    <a:pt x="44" y="64"/>
                    <a:pt x="45" y="63"/>
                  </a:cubicBezTo>
                  <a:cubicBezTo>
                    <a:pt x="50" y="55"/>
                    <a:pt x="58" y="50"/>
                    <a:pt x="68" y="49"/>
                  </a:cubicBezTo>
                  <a:cubicBezTo>
                    <a:pt x="71" y="49"/>
                    <a:pt x="74" y="49"/>
                    <a:pt x="77" y="50"/>
                  </a:cubicBezTo>
                  <a:cubicBezTo>
                    <a:pt x="79" y="50"/>
                    <a:pt x="81" y="51"/>
                    <a:pt x="81" y="51"/>
                  </a:cubicBezTo>
                  <a:cubicBezTo>
                    <a:pt x="81" y="51"/>
                    <a:pt x="81" y="49"/>
                    <a:pt x="81" y="47"/>
                  </a:cubicBezTo>
                  <a:cubicBezTo>
                    <a:pt x="81" y="40"/>
                    <a:pt x="82" y="33"/>
                    <a:pt x="85" y="27"/>
                  </a:cubicBezTo>
                  <a:cubicBezTo>
                    <a:pt x="92" y="13"/>
                    <a:pt x="103" y="3"/>
                    <a:pt x="119" y="1"/>
                  </a:cubicBezTo>
                  <a:cubicBezTo>
                    <a:pt x="131" y="0"/>
                    <a:pt x="141" y="3"/>
                    <a:pt x="150" y="11"/>
                  </a:cubicBezTo>
                  <a:cubicBezTo>
                    <a:pt x="155" y="16"/>
                    <a:pt x="159" y="21"/>
                    <a:pt x="162" y="27"/>
                  </a:cubicBezTo>
                  <a:cubicBezTo>
                    <a:pt x="162" y="28"/>
                    <a:pt x="163" y="29"/>
                    <a:pt x="163" y="29"/>
                  </a:cubicBezTo>
                  <a:cubicBezTo>
                    <a:pt x="163" y="29"/>
                    <a:pt x="164" y="28"/>
                    <a:pt x="165" y="28"/>
                  </a:cubicBezTo>
                  <a:cubicBezTo>
                    <a:pt x="186" y="16"/>
                    <a:pt x="210" y="26"/>
                    <a:pt x="220" y="48"/>
                  </a:cubicBezTo>
                  <a:cubicBezTo>
                    <a:pt x="224" y="56"/>
                    <a:pt x="226" y="65"/>
                    <a:pt x="225" y="74"/>
                  </a:cubicBezTo>
                  <a:cubicBezTo>
                    <a:pt x="225" y="75"/>
                    <a:pt x="224" y="77"/>
                    <a:pt x="224" y="77"/>
                  </a:cubicBezTo>
                  <a:cubicBezTo>
                    <a:pt x="224" y="77"/>
                    <a:pt x="225" y="77"/>
                    <a:pt x="226" y="78"/>
                  </a:cubicBezTo>
                  <a:cubicBezTo>
                    <a:pt x="238" y="84"/>
                    <a:pt x="244" y="94"/>
                    <a:pt x="245" y="107"/>
                  </a:cubicBezTo>
                  <a:cubicBezTo>
                    <a:pt x="246" y="122"/>
                    <a:pt x="241" y="133"/>
                    <a:pt x="229" y="142"/>
                  </a:cubicBezTo>
                  <a:cubicBezTo>
                    <a:pt x="224" y="146"/>
                    <a:pt x="218" y="148"/>
                    <a:pt x="211" y="148"/>
                  </a:cubicBezTo>
                  <a:cubicBezTo>
                    <a:pt x="183" y="148"/>
                    <a:pt x="154" y="148"/>
                    <a:pt x="126" y="148"/>
                  </a:cubicBezTo>
                  <a:close/>
                </a:path>
              </a:pathLst>
            </a:custGeom>
            <a:solidFill>
              <a:schemeClr val="accent5">
                <a:lumMod val="10000"/>
                <a:lumOff val="90000"/>
              </a:schemeClr>
            </a:solidFill>
            <a:ln>
              <a:noFill/>
            </a:ln>
          </p:spPr>
          <p:txBody>
            <a:bodyPr vert="horz" wrap="square" lIns="93260" tIns="46630" rIns="93260" bIns="46630" numCol="1" anchor="t" anchorCtr="0" compatLnSpc="1">
              <a:prstTxWarp prst="textNoShape">
                <a:avLst/>
              </a:prstTxWarp>
            </a:bodyPr>
            <a:lstStyle/>
            <a:p>
              <a:endParaRPr lang="en-US" sz="2448" dirty="0"/>
            </a:p>
          </p:txBody>
        </p:sp>
        <p:sp>
          <p:nvSpPr>
            <p:cNvPr id="12" name="Rectangle 11"/>
            <p:cNvSpPr/>
            <p:nvPr/>
          </p:nvSpPr>
          <p:spPr bwMode="auto">
            <a:xfrm>
              <a:off x="786704" y="2712842"/>
              <a:ext cx="686502" cy="654712"/>
            </a:xfrm>
            <a:prstGeom prst="rect">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6521" tIns="149217" rIns="186521" bIns="149217" numCol="1" spcCol="0" rtlCol="0" fromWordArt="0" anchor="t" anchorCtr="0" forceAA="0" compatLnSpc="1">
              <a:prstTxWarp prst="textNoShape">
                <a:avLst/>
              </a:prstTxWarp>
              <a:noAutofit/>
            </a:bodyPr>
            <a:lstStyle/>
            <a:p>
              <a:pPr algn="ctr" defTabSz="951028">
                <a:lnSpc>
                  <a:spcPct val="90000"/>
                </a:lnSpc>
              </a:pPr>
              <a:endParaRPr lang="en-US" sz="2448" dirty="0">
                <a:gradFill>
                  <a:gsLst>
                    <a:gs pos="0">
                      <a:srgbClr val="FFFFFF"/>
                    </a:gs>
                    <a:gs pos="100000">
                      <a:srgbClr val="FFFFFF"/>
                    </a:gs>
                  </a:gsLst>
                  <a:lin ang="5400000" scaled="0"/>
                </a:gradFill>
                <a:ea typeface="Segoe UI" pitchFamily="34" charset="0"/>
                <a:cs typeface="Segoe UI" pitchFamily="34" charset="0"/>
              </a:endParaRPr>
            </a:p>
          </p:txBody>
        </p:sp>
        <p:grpSp>
          <p:nvGrpSpPr>
            <p:cNvPr id="13" name="Group 12"/>
            <p:cNvGrpSpPr/>
            <p:nvPr/>
          </p:nvGrpSpPr>
          <p:grpSpPr>
            <a:xfrm>
              <a:off x="1829877" y="3971419"/>
              <a:ext cx="554443" cy="731313"/>
              <a:chOff x="3365753" y="4489688"/>
              <a:chExt cx="853321" cy="1125535"/>
            </a:xfrm>
          </p:grpSpPr>
          <p:sp>
            <p:nvSpPr>
              <p:cNvPr id="14" name="Oval 13"/>
              <p:cNvSpPr/>
              <p:nvPr/>
            </p:nvSpPr>
            <p:spPr bwMode="auto">
              <a:xfrm>
                <a:off x="3413881" y="4513752"/>
                <a:ext cx="741948" cy="286849"/>
              </a:xfrm>
              <a:prstGeom prst="ellipse">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6521" tIns="149217" rIns="186521" bIns="149217" numCol="1" spcCol="0" rtlCol="0" fromWordArt="0" anchor="t" anchorCtr="0" forceAA="0" compatLnSpc="1">
                <a:prstTxWarp prst="textNoShape">
                  <a:avLst/>
                </a:prstTxWarp>
                <a:noAutofit/>
              </a:bodyPr>
              <a:lstStyle/>
              <a:p>
                <a:pPr algn="ctr" defTabSz="951028">
                  <a:lnSpc>
                    <a:spcPct val="90000"/>
                  </a:lnSpc>
                </a:pPr>
                <a:endParaRPr lang="en-US" sz="918" dirty="0">
                  <a:gradFill>
                    <a:gsLst>
                      <a:gs pos="0">
                        <a:srgbClr val="FFFFFF"/>
                      </a:gs>
                      <a:gs pos="100000">
                        <a:srgbClr val="FFFFFF"/>
                      </a:gs>
                    </a:gsLst>
                    <a:lin ang="5400000" scaled="0"/>
                  </a:gradFill>
                  <a:ea typeface="Segoe UI" pitchFamily="34" charset="0"/>
                  <a:cs typeface="Segoe UI" pitchFamily="34" charset="0"/>
                </a:endParaRPr>
              </a:p>
            </p:txBody>
          </p:sp>
          <p:sp>
            <p:nvSpPr>
              <p:cNvPr id="15" name="Freeform 5"/>
              <p:cNvSpPr>
                <a:spLocks noEditPoints="1"/>
              </p:cNvSpPr>
              <p:nvPr/>
            </p:nvSpPr>
            <p:spPr bwMode="auto">
              <a:xfrm>
                <a:off x="3365753" y="4489688"/>
                <a:ext cx="853321" cy="1125535"/>
              </a:xfrm>
              <a:custGeom>
                <a:avLst/>
                <a:gdLst>
                  <a:gd name="T0" fmla="*/ 184 w 184"/>
                  <a:gd name="T1" fmla="*/ 38 h 244"/>
                  <a:gd name="T2" fmla="*/ 184 w 184"/>
                  <a:gd name="T3" fmla="*/ 36 h 244"/>
                  <a:gd name="T4" fmla="*/ 178 w 184"/>
                  <a:gd name="T5" fmla="*/ 24 h 244"/>
                  <a:gd name="T6" fmla="*/ 156 w 184"/>
                  <a:gd name="T7" fmla="*/ 11 h 244"/>
                  <a:gd name="T8" fmla="*/ 105 w 184"/>
                  <a:gd name="T9" fmla="*/ 0 h 244"/>
                  <a:gd name="T10" fmla="*/ 103 w 184"/>
                  <a:gd name="T11" fmla="*/ 0 h 244"/>
                  <a:gd name="T12" fmla="*/ 80 w 184"/>
                  <a:gd name="T13" fmla="*/ 0 h 244"/>
                  <a:gd name="T14" fmla="*/ 78 w 184"/>
                  <a:gd name="T15" fmla="*/ 0 h 244"/>
                  <a:gd name="T16" fmla="*/ 23 w 184"/>
                  <a:gd name="T17" fmla="*/ 13 h 244"/>
                  <a:gd name="T18" fmla="*/ 5 w 184"/>
                  <a:gd name="T19" fmla="*/ 24 h 244"/>
                  <a:gd name="T20" fmla="*/ 0 w 184"/>
                  <a:gd name="T21" fmla="*/ 37 h 244"/>
                  <a:gd name="T22" fmla="*/ 0 w 184"/>
                  <a:gd name="T23" fmla="*/ 205 h 244"/>
                  <a:gd name="T24" fmla="*/ 8 w 184"/>
                  <a:gd name="T25" fmla="*/ 222 h 244"/>
                  <a:gd name="T26" fmla="*/ 37 w 184"/>
                  <a:gd name="T27" fmla="*/ 237 h 244"/>
                  <a:gd name="T28" fmla="*/ 77 w 184"/>
                  <a:gd name="T29" fmla="*/ 244 h 244"/>
                  <a:gd name="T30" fmla="*/ 79 w 184"/>
                  <a:gd name="T31" fmla="*/ 244 h 244"/>
                  <a:gd name="T32" fmla="*/ 105 w 184"/>
                  <a:gd name="T33" fmla="*/ 244 h 244"/>
                  <a:gd name="T34" fmla="*/ 113 w 184"/>
                  <a:gd name="T35" fmla="*/ 243 h 244"/>
                  <a:gd name="T36" fmla="*/ 161 w 184"/>
                  <a:gd name="T37" fmla="*/ 231 h 244"/>
                  <a:gd name="T38" fmla="*/ 181 w 184"/>
                  <a:gd name="T39" fmla="*/ 217 h 244"/>
                  <a:gd name="T40" fmla="*/ 184 w 184"/>
                  <a:gd name="T41" fmla="*/ 209 h 244"/>
                  <a:gd name="T42" fmla="*/ 184 w 184"/>
                  <a:gd name="T43" fmla="*/ 207 h 244"/>
                  <a:gd name="T44" fmla="*/ 184 w 184"/>
                  <a:gd name="T45" fmla="*/ 38 h 244"/>
                  <a:gd name="T46" fmla="*/ 154 w 184"/>
                  <a:gd name="T47" fmla="*/ 39 h 244"/>
                  <a:gd name="T48" fmla="*/ 138 w 184"/>
                  <a:gd name="T49" fmla="*/ 47 h 244"/>
                  <a:gd name="T50" fmla="*/ 92 w 184"/>
                  <a:gd name="T51" fmla="*/ 53 h 244"/>
                  <a:gd name="T52" fmla="*/ 43 w 184"/>
                  <a:gd name="T53" fmla="*/ 46 h 244"/>
                  <a:gd name="T54" fmla="*/ 30 w 184"/>
                  <a:gd name="T55" fmla="*/ 39 h 244"/>
                  <a:gd name="T56" fmla="*/ 30 w 184"/>
                  <a:gd name="T57" fmla="*/ 26 h 244"/>
                  <a:gd name="T58" fmla="*/ 50 w 184"/>
                  <a:gd name="T59" fmla="*/ 17 h 244"/>
                  <a:gd name="T60" fmla="*/ 106 w 184"/>
                  <a:gd name="T61" fmla="*/ 13 h 244"/>
                  <a:gd name="T62" fmla="*/ 141 w 184"/>
                  <a:gd name="T63" fmla="*/ 20 h 244"/>
                  <a:gd name="T64" fmla="*/ 154 w 184"/>
                  <a:gd name="T65" fmla="*/ 26 h 244"/>
                  <a:gd name="T66" fmla="*/ 154 w 184"/>
                  <a:gd name="T67" fmla="*/ 39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84" h="244">
                    <a:moveTo>
                      <a:pt x="184" y="38"/>
                    </a:moveTo>
                    <a:cubicBezTo>
                      <a:pt x="184" y="38"/>
                      <a:pt x="184" y="37"/>
                      <a:pt x="184" y="36"/>
                    </a:cubicBezTo>
                    <a:cubicBezTo>
                      <a:pt x="183" y="31"/>
                      <a:pt x="181" y="27"/>
                      <a:pt x="178" y="24"/>
                    </a:cubicBezTo>
                    <a:cubicBezTo>
                      <a:pt x="171" y="18"/>
                      <a:pt x="164" y="14"/>
                      <a:pt x="156" y="11"/>
                    </a:cubicBezTo>
                    <a:cubicBezTo>
                      <a:pt x="139" y="4"/>
                      <a:pt x="122" y="1"/>
                      <a:pt x="105" y="0"/>
                    </a:cubicBezTo>
                    <a:cubicBezTo>
                      <a:pt x="104" y="0"/>
                      <a:pt x="104" y="0"/>
                      <a:pt x="103" y="0"/>
                    </a:cubicBezTo>
                    <a:cubicBezTo>
                      <a:pt x="95" y="0"/>
                      <a:pt x="88" y="0"/>
                      <a:pt x="80" y="0"/>
                    </a:cubicBezTo>
                    <a:cubicBezTo>
                      <a:pt x="80" y="0"/>
                      <a:pt x="79" y="0"/>
                      <a:pt x="78" y="0"/>
                    </a:cubicBezTo>
                    <a:cubicBezTo>
                      <a:pt x="59" y="1"/>
                      <a:pt x="40" y="5"/>
                      <a:pt x="23" y="13"/>
                    </a:cubicBezTo>
                    <a:cubicBezTo>
                      <a:pt x="16" y="15"/>
                      <a:pt x="10" y="19"/>
                      <a:pt x="5" y="24"/>
                    </a:cubicBezTo>
                    <a:cubicBezTo>
                      <a:pt x="2" y="28"/>
                      <a:pt x="0" y="32"/>
                      <a:pt x="0" y="37"/>
                    </a:cubicBezTo>
                    <a:cubicBezTo>
                      <a:pt x="0" y="93"/>
                      <a:pt x="0" y="149"/>
                      <a:pt x="0" y="205"/>
                    </a:cubicBezTo>
                    <a:cubicBezTo>
                      <a:pt x="0" y="212"/>
                      <a:pt x="3" y="217"/>
                      <a:pt x="8" y="222"/>
                    </a:cubicBezTo>
                    <a:cubicBezTo>
                      <a:pt x="16" y="229"/>
                      <a:pt x="27" y="233"/>
                      <a:pt x="37" y="237"/>
                    </a:cubicBezTo>
                    <a:cubicBezTo>
                      <a:pt x="50" y="241"/>
                      <a:pt x="63" y="243"/>
                      <a:pt x="77" y="244"/>
                    </a:cubicBezTo>
                    <a:cubicBezTo>
                      <a:pt x="77" y="244"/>
                      <a:pt x="78" y="244"/>
                      <a:pt x="79" y="244"/>
                    </a:cubicBezTo>
                    <a:cubicBezTo>
                      <a:pt x="87" y="244"/>
                      <a:pt x="96" y="244"/>
                      <a:pt x="105" y="244"/>
                    </a:cubicBezTo>
                    <a:cubicBezTo>
                      <a:pt x="107" y="243"/>
                      <a:pt x="110" y="244"/>
                      <a:pt x="113" y="243"/>
                    </a:cubicBezTo>
                    <a:cubicBezTo>
                      <a:pt x="129" y="242"/>
                      <a:pt x="146" y="239"/>
                      <a:pt x="161" y="231"/>
                    </a:cubicBezTo>
                    <a:cubicBezTo>
                      <a:pt x="169" y="228"/>
                      <a:pt x="176" y="224"/>
                      <a:pt x="181" y="217"/>
                    </a:cubicBezTo>
                    <a:cubicBezTo>
                      <a:pt x="182" y="215"/>
                      <a:pt x="183" y="212"/>
                      <a:pt x="184" y="209"/>
                    </a:cubicBezTo>
                    <a:cubicBezTo>
                      <a:pt x="184" y="209"/>
                      <a:pt x="184" y="208"/>
                      <a:pt x="184" y="207"/>
                    </a:cubicBezTo>
                    <a:cubicBezTo>
                      <a:pt x="184" y="151"/>
                      <a:pt x="184" y="95"/>
                      <a:pt x="184" y="38"/>
                    </a:cubicBezTo>
                    <a:close/>
                    <a:moveTo>
                      <a:pt x="154" y="39"/>
                    </a:moveTo>
                    <a:cubicBezTo>
                      <a:pt x="149" y="43"/>
                      <a:pt x="143" y="45"/>
                      <a:pt x="138" y="47"/>
                    </a:cubicBezTo>
                    <a:cubicBezTo>
                      <a:pt x="123" y="51"/>
                      <a:pt x="107" y="53"/>
                      <a:pt x="92" y="53"/>
                    </a:cubicBezTo>
                    <a:cubicBezTo>
                      <a:pt x="75" y="53"/>
                      <a:pt x="59" y="51"/>
                      <a:pt x="43" y="46"/>
                    </a:cubicBezTo>
                    <a:cubicBezTo>
                      <a:pt x="38" y="44"/>
                      <a:pt x="34" y="43"/>
                      <a:pt x="30" y="39"/>
                    </a:cubicBezTo>
                    <a:cubicBezTo>
                      <a:pt x="25" y="35"/>
                      <a:pt x="25" y="30"/>
                      <a:pt x="30" y="26"/>
                    </a:cubicBezTo>
                    <a:cubicBezTo>
                      <a:pt x="36" y="21"/>
                      <a:pt x="43" y="19"/>
                      <a:pt x="50" y="17"/>
                    </a:cubicBezTo>
                    <a:cubicBezTo>
                      <a:pt x="69" y="13"/>
                      <a:pt x="87" y="12"/>
                      <a:pt x="106" y="13"/>
                    </a:cubicBezTo>
                    <a:cubicBezTo>
                      <a:pt x="118" y="14"/>
                      <a:pt x="130" y="16"/>
                      <a:pt x="141" y="20"/>
                    </a:cubicBezTo>
                    <a:cubicBezTo>
                      <a:pt x="146" y="21"/>
                      <a:pt x="150" y="23"/>
                      <a:pt x="154" y="26"/>
                    </a:cubicBezTo>
                    <a:cubicBezTo>
                      <a:pt x="158" y="30"/>
                      <a:pt x="158" y="35"/>
                      <a:pt x="154" y="39"/>
                    </a:cubicBezTo>
                    <a:close/>
                  </a:path>
                </a:pathLst>
              </a:custGeom>
              <a:solidFill>
                <a:srgbClr val="0072C6"/>
              </a:solidFill>
              <a:ln>
                <a:noFill/>
              </a:ln>
            </p:spPr>
            <p:txBody>
              <a:bodyPr vert="horz" wrap="square" lIns="93260" tIns="186521" rIns="93260" bIns="46630" numCol="1" anchor="ctr" anchorCtr="0" compatLnSpc="1">
                <a:prstTxWarp prst="textNoShape">
                  <a:avLst/>
                </a:prstTxWarp>
              </a:bodyPr>
              <a:lstStyle/>
              <a:p>
                <a:pPr algn="ctr"/>
                <a:r>
                  <a:rPr lang="en-US" sz="918" dirty="0">
                    <a:solidFill>
                      <a:schemeClr val="bg1"/>
                    </a:solidFill>
                  </a:rPr>
                  <a:t>Target</a:t>
                </a:r>
                <a:br>
                  <a:rPr lang="en-US" sz="918" dirty="0">
                    <a:solidFill>
                      <a:schemeClr val="bg1"/>
                    </a:solidFill>
                  </a:rPr>
                </a:br>
                <a:r>
                  <a:rPr lang="en-US" sz="918" dirty="0">
                    <a:solidFill>
                      <a:schemeClr val="bg1"/>
                    </a:solidFill>
                  </a:rPr>
                  <a:t>DB</a:t>
                </a:r>
              </a:p>
            </p:txBody>
          </p:sp>
        </p:grpSp>
        <p:sp>
          <p:nvSpPr>
            <p:cNvPr id="16" name="Rectangle 15"/>
            <p:cNvSpPr/>
            <p:nvPr/>
          </p:nvSpPr>
          <p:spPr>
            <a:xfrm>
              <a:off x="1614210" y="4796498"/>
              <a:ext cx="985779" cy="244433"/>
            </a:xfrm>
            <a:prstGeom prst="rect">
              <a:avLst/>
            </a:prstGeom>
          </p:spPr>
          <p:txBody>
            <a:bodyPr wrap="none">
              <a:spAutoFit/>
            </a:bodyPr>
            <a:lstStyle/>
            <a:p>
              <a:pPr algn="ctr"/>
              <a:r>
                <a:rPr lang="en-US" sz="1020" dirty="0">
                  <a:solidFill>
                    <a:srgbClr val="0072C6"/>
                  </a:solidFill>
                  <a:latin typeface="Segoe Pro Display Semibold" panose="020B0702040504020203" pitchFamily="34" charset="0"/>
                </a:rPr>
                <a:t>SQL Database</a:t>
              </a:r>
            </a:p>
          </p:txBody>
        </p:sp>
        <p:sp>
          <p:nvSpPr>
            <p:cNvPr id="17" name="Rectangle 16"/>
            <p:cNvSpPr/>
            <p:nvPr/>
          </p:nvSpPr>
          <p:spPr>
            <a:xfrm>
              <a:off x="1694966" y="1824637"/>
              <a:ext cx="824265" cy="249299"/>
            </a:xfrm>
            <a:prstGeom prst="rect">
              <a:avLst/>
            </a:prstGeom>
          </p:spPr>
          <p:txBody>
            <a:bodyPr wrap="none">
              <a:spAutoFit/>
            </a:bodyPr>
            <a:lstStyle/>
            <a:p>
              <a:pPr algn="ctr"/>
              <a:r>
                <a:rPr lang="en-US" sz="1020" dirty="0">
                  <a:solidFill>
                    <a:srgbClr val="0072C6"/>
                  </a:solidFill>
                  <a:latin typeface="Segoe Pro Display Semibold" panose="020B0702040504020203" pitchFamily="34" charset="0"/>
                </a:rPr>
                <a:t>SQL Server</a:t>
              </a:r>
            </a:p>
          </p:txBody>
        </p:sp>
        <p:sp>
          <p:nvSpPr>
            <p:cNvPr id="18" name="Rectangle 17"/>
            <p:cNvSpPr/>
            <p:nvPr/>
          </p:nvSpPr>
          <p:spPr>
            <a:xfrm>
              <a:off x="322555" y="3015343"/>
              <a:ext cx="585418" cy="280718"/>
            </a:xfrm>
            <a:prstGeom prst="rect">
              <a:avLst/>
            </a:prstGeom>
          </p:spPr>
          <p:txBody>
            <a:bodyPr wrap="none">
              <a:spAutoFit/>
            </a:bodyPr>
            <a:lstStyle/>
            <a:p>
              <a:pPr algn="ctr"/>
              <a:r>
                <a:rPr lang="en-US" sz="1224" dirty="0">
                  <a:solidFill>
                    <a:srgbClr val="0072C6"/>
                  </a:solidFill>
                  <a:latin typeface="Segoe Pro Display Semibold" panose="020B0702040504020203" pitchFamily="34" charset="0"/>
                </a:rPr>
                <a:t>SSMS</a:t>
              </a:r>
            </a:p>
          </p:txBody>
        </p:sp>
        <p:sp>
          <p:nvSpPr>
            <p:cNvPr id="19" name="Rectangle 18"/>
            <p:cNvSpPr/>
            <p:nvPr/>
          </p:nvSpPr>
          <p:spPr>
            <a:xfrm>
              <a:off x="895555" y="3579595"/>
              <a:ext cx="622286" cy="217880"/>
            </a:xfrm>
            <a:prstGeom prst="rect">
              <a:avLst/>
            </a:prstGeom>
            <a:solidFill>
              <a:schemeClr val="bg1"/>
            </a:solidFill>
            <a:ln>
              <a:solidFill>
                <a:schemeClr val="bg1"/>
              </a:solidFill>
            </a:ln>
          </p:spPr>
          <p:txBody>
            <a:bodyPr wrap="none">
              <a:spAutoFit/>
            </a:bodyPr>
            <a:lstStyle/>
            <a:p>
              <a:pPr algn="ctr"/>
              <a:r>
                <a:rPr lang="en-US" sz="816" dirty="0">
                  <a:solidFill>
                    <a:schemeClr val="bg1">
                      <a:lumMod val="50000"/>
                    </a:schemeClr>
                  </a:solidFill>
                  <a:latin typeface="Segoe Pro Display Semibold" panose="020B0702040504020203" pitchFamily="34" charset="0"/>
                </a:rPr>
                <a:t>2. Import</a:t>
              </a:r>
            </a:p>
          </p:txBody>
        </p:sp>
        <p:sp>
          <p:nvSpPr>
            <p:cNvPr id="20" name="Rectangle 19"/>
            <p:cNvSpPr/>
            <p:nvPr/>
          </p:nvSpPr>
          <p:spPr>
            <a:xfrm>
              <a:off x="2143410" y="3035882"/>
              <a:ext cx="617477" cy="217880"/>
            </a:xfrm>
            <a:prstGeom prst="rect">
              <a:avLst/>
            </a:prstGeom>
          </p:spPr>
          <p:txBody>
            <a:bodyPr wrap="none">
              <a:spAutoFit/>
            </a:bodyPr>
            <a:lstStyle/>
            <a:p>
              <a:pPr algn="ctr"/>
              <a:r>
                <a:rPr lang="en-US" sz="816" dirty="0">
                  <a:solidFill>
                    <a:schemeClr val="bg1">
                      <a:lumMod val="50000"/>
                    </a:schemeClr>
                  </a:solidFill>
                  <a:latin typeface="Segoe Pro Display Semibold" panose="020B0702040504020203" pitchFamily="34" charset="0"/>
                </a:rPr>
                <a:t>1. Deploy</a:t>
              </a:r>
            </a:p>
          </p:txBody>
        </p:sp>
        <p:sp>
          <p:nvSpPr>
            <p:cNvPr id="21" name="Rectangle 20"/>
            <p:cNvSpPr/>
            <p:nvPr/>
          </p:nvSpPr>
          <p:spPr>
            <a:xfrm>
              <a:off x="1549967" y="3035882"/>
              <a:ext cx="365806" cy="249299"/>
            </a:xfrm>
            <a:prstGeom prst="rect">
              <a:avLst/>
            </a:prstGeom>
          </p:spPr>
          <p:txBody>
            <a:bodyPr wrap="none">
              <a:spAutoFit/>
            </a:bodyPr>
            <a:lstStyle/>
            <a:p>
              <a:pPr algn="ctr"/>
              <a:r>
                <a:rPr lang="en-US" sz="1020" dirty="0">
                  <a:solidFill>
                    <a:schemeClr val="bg1">
                      <a:lumMod val="50000"/>
                    </a:schemeClr>
                  </a:solidFill>
                  <a:latin typeface="Segoe Pro Display Semibold" panose="020B0702040504020203" pitchFamily="34" charset="0"/>
                </a:rPr>
                <a:t>OR</a:t>
              </a:r>
            </a:p>
          </p:txBody>
        </p:sp>
        <p:sp>
          <p:nvSpPr>
            <p:cNvPr id="22" name="Rectangle 21"/>
            <p:cNvSpPr/>
            <p:nvPr/>
          </p:nvSpPr>
          <p:spPr>
            <a:xfrm>
              <a:off x="934828" y="3370027"/>
              <a:ext cx="543740" cy="217880"/>
            </a:xfrm>
            <a:prstGeom prst="rect">
              <a:avLst/>
            </a:prstGeom>
            <a:solidFill>
              <a:schemeClr val="bg1"/>
            </a:solidFill>
            <a:ln>
              <a:solidFill>
                <a:schemeClr val="bg1"/>
              </a:solidFill>
            </a:ln>
          </p:spPr>
          <p:txBody>
            <a:bodyPr wrap="none">
              <a:spAutoFit/>
            </a:bodyPr>
            <a:lstStyle/>
            <a:p>
              <a:pPr algn="ctr"/>
              <a:r>
                <a:rPr lang="en-US" sz="816" dirty="0">
                  <a:solidFill>
                    <a:srgbClr val="0072C6"/>
                  </a:solidFill>
                  <a:latin typeface="Segoe Pro Display Semibold" panose="020B0702040504020203" pitchFamily="34" charset="0"/>
                </a:rPr>
                <a:t>.bacpac</a:t>
              </a:r>
            </a:p>
          </p:txBody>
        </p:sp>
        <p:sp>
          <p:nvSpPr>
            <p:cNvPr id="23" name="Rectangle 22"/>
            <p:cNvSpPr/>
            <p:nvPr/>
          </p:nvSpPr>
          <p:spPr>
            <a:xfrm>
              <a:off x="839326" y="2650587"/>
              <a:ext cx="734742" cy="217880"/>
            </a:xfrm>
            <a:prstGeom prst="rect">
              <a:avLst/>
            </a:prstGeom>
            <a:solidFill>
              <a:schemeClr val="bg1"/>
            </a:solidFill>
            <a:ln>
              <a:solidFill>
                <a:schemeClr val="bg1"/>
              </a:solidFill>
            </a:ln>
          </p:spPr>
          <p:txBody>
            <a:bodyPr wrap="square">
              <a:spAutoFit/>
            </a:bodyPr>
            <a:lstStyle/>
            <a:p>
              <a:pPr algn="ctr"/>
              <a:r>
                <a:rPr lang="en-US" sz="816" dirty="0">
                  <a:solidFill>
                    <a:schemeClr val="bg1">
                      <a:lumMod val="50000"/>
                    </a:schemeClr>
                  </a:solidFill>
                  <a:latin typeface="Segoe Pro Display Semibold" panose="020B0702040504020203" pitchFamily="34" charset="0"/>
                </a:rPr>
                <a:t>1. Export</a:t>
              </a:r>
            </a:p>
          </p:txBody>
        </p:sp>
        <p:pic>
          <p:nvPicPr>
            <p:cNvPr id="24" name="Picture 23"/>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953202" y="2876199"/>
              <a:ext cx="506991" cy="506991"/>
            </a:xfrm>
            <a:prstGeom prst="rect">
              <a:avLst/>
            </a:prstGeom>
          </p:spPr>
        </p:pic>
        <p:cxnSp>
          <p:nvCxnSpPr>
            <p:cNvPr id="25" name="Straight Arrow Connector 24"/>
            <p:cNvCxnSpPr/>
            <p:nvPr/>
          </p:nvCxnSpPr>
          <p:spPr>
            <a:xfrm flipH="1">
              <a:off x="2106919" y="2665121"/>
              <a:ext cx="358" cy="1389230"/>
            </a:xfrm>
            <a:prstGeom prst="straightConnector1">
              <a:avLst/>
            </a:prstGeom>
            <a:ln w="38100">
              <a:solidFill>
                <a:schemeClr val="bg1">
                  <a:lumMod val="65000"/>
                </a:schemeClr>
              </a:solidFill>
              <a:headEnd type="none"/>
              <a:tailEnd type="triangle"/>
            </a:ln>
          </p:spPr>
          <p:style>
            <a:lnRef idx="1">
              <a:schemeClr val="accent1"/>
            </a:lnRef>
            <a:fillRef idx="0">
              <a:schemeClr val="accent1"/>
            </a:fillRef>
            <a:effectRef idx="0">
              <a:schemeClr val="accent1"/>
            </a:effectRef>
            <a:fontRef idx="minor">
              <a:schemeClr val="tx1"/>
            </a:fontRef>
          </p:style>
        </p:cxnSp>
        <p:sp>
          <p:nvSpPr>
            <p:cNvPr id="26" name="Freeform 5"/>
            <p:cNvSpPr>
              <a:spLocks noEditPoints="1"/>
            </p:cNvSpPr>
            <p:nvPr/>
          </p:nvSpPr>
          <p:spPr bwMode="auto">
            <a:xfrm>
              <a:off x="1829877" y="2074656"/>
              <a:ext cx="554443" cy="731313"/>
            </a:xfrm>
            <a:custGeom>
              <a:avLst/>
              <a:gdLst>
                <a:gd name="T0" fmla="*/ 184 w 184"/>
                <a:gd name="T1" fmla="*/ 38 h 244"/>
                <a:gd name="T2" fmla="*/ 184 w 184"/>
                <a:gd name="T3" fmla="*/ 36 h 244"/>
                <a:gd name="T4" fmla="*/ 178 w 184"/>
                <a:gd name="T5" fmla="*/ 24 h 244"/>
                <a:gd name="T6" fmla="*/ 156 w 184"/>
                <a:gd name="T7" fmla="*/ 11 h 244"/>
                <a:gd name="T8" fmla="*/ 105 w 184"/>
                <a:gd name="T9" fmla="*/ 0 h 244"/>
                <a:gd name="T10" fmla="*/ 103 w 184"/>
                <a:gd name="T11" fmla="*/ 0 h 244"/>
                <a:gd name="T12" fmla="*/ 80 w 184"/>
                <a:gd name="T13" fmla="*/ 0 h 244"/>
                <a:gd name="T14" fmla="*/ 78 w 184"/>
                <a:gd name="T15" fmla="*/ 0 h 244"/>
                <a:gd name="T16" fmla="*/ 23 w 184"/>
                <a:gd name="T17" fmla="*/ 13 h 244"/>
                <a:gd name="T18" fmla="*/ 5 w 184"/>
                <a:gd name="T19" fmla="*/ 24 h 244"/>
                <a:gd name="T20" fmla="*/ 0 w 184"/>
                <a:gd name="T21" fmla="*/ 37 h 244"/>
                <a:gd name="T22" fmla="*/ 0 w 184"/>
                <a:gd name="T23" fmla="*/ 205 h 244"/>
                <a:gd name="T24" fmla="*/ 8 w 184"/>
                <a:gd name="T25" fmla="*/ 222 h 244"/>
                <a:gd name="T26" fmla="*/ 37 w 184"/>
                <a:gd name="T27" fmla="*/ 237 h 244"/>
                <a:gd name="T28" fmla="*/ 77 w 184"/>
                <a:gd name="T29" fmla="*/ 244 h 244"/>
                <a:gd name="T30" fmla="*/ 79 w 184"/>
                <a:gd name="T31" fmla="*/ 244 h 244"/>
                <a:gd name="T32" fmla="*/ 105 w 184"/>
                <a:gd name="T33" fmla="*/ 244 h 244"/>
                <a:gd name="T34" fmla="*/ 113 w 184"/>
                <a:gd name="T35" fmla="*/ 243 h 244"/>
                <a:gd name="T36" fmla="*/ 161 w 184"/>
                <a:gd name="T37" fmla="*/ 231 h 244"/>
                <a:gd name="T38" fmla="*/ 181 w 184"/>
                <a:gd name="T39" fmla="*/ 217 h 244"/>
                <a:gd name="T40" fmla="*/ 184 w 184"/>
                <a:gd name="T41" fmla="*/ 209 h 244"/>
                <a:gd name="T42" fmla="*/ 184 w 184"/>
                <a:gd name="T43" fmla="*/ 207 h 244"/>
                <a:gd name="T44" fmla="*/ 184 w 184"/>
                <a:gd name="T45" fmla="*/ 38 h 244"/>
                <a:gd name="T46" fmla="*/ 154 w 184"/>
                <a:gd name="T47" fmla="*/ 39 h 244"/>
                <a:gd name="T48" fmla="*/ 138 w 184"/>
                <a:gd name="T49" fmla="*/ 47 h 244"/>
                <a:gd name="T50" fmla="*/ 92 w 184"/>
                <a:gd name="T51" fmla="*/ 53 h 244"/>
                <a:gd name="T52" fmla="*/ 43 w 184"/>
                <a:gd name="T53" fmla="*/ 46 h 244"/>
                <a:gd name="T54" fmla="*/ 30 w 184"/>
                <a:gd name="T55" fmla="*/ 39 h 244"/>
                <a:gd name="T56" fmla="*/ 30 w 184"/>
                <a:gd name="T57" fmla="*/ 26 h 244"/>
                <a:gd name="T58" fmla="*/ 50 w 184"/>
                <a:gd name="T59" fmla="*/ 17 h 244"/>
                <a:gd name="T60" fmla="*/ 106 w 184"/>
                <a:gd name="T61" fmla="*/ 13 h 244"/>
                <a:gd name="T62" fmla="*/ 141 w 184"/>
                <a:gd name="T63" fmla="*/ 20 h 244"/>
                <a:gd name="T64" fmla="*/ 154 w 184"/>
                <a:gd name="T65" fmla="*/ 26 h 244"/>
                <a:gd name="T66" fmla="*/ 154 w 184"/>
                <a:gd name="T67" fmla="*/ 39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84" h="244">
                  <a:moveTo>
                    <a:pt x="184" y="38"/>
                  </a:moveTo>
                  <a:cubicBezTo>
                    <a:pt x="184" y="38"/>
                    <a:pt x="184" y="37"/>
                    <a:pt x="184" y="36"/>
                  </a:cubicBezTo>
                  <a:cubicBezTo>
                    <a:pt x="183" y="31"/>
                    <a:pt x="181" y="27"/>
                    <a:pt x="178" y="24"/>
                  </a:cubicBezTo>
                  <a:cubicBezTo>
                    <a:pt x="171" y="18"/>
                    <a:pt x="164" y="14"/>
                    <a:pt x="156" y="11"/>
                  </a:cubicBezTo>
                  <a:cubicBezTo>
                    <a:pt x="139" y="4"/>
                    <a:pt x="122" y="1"/>
                    <a:pt x="105" y="0"/>
                  </a:cubicBezTo>
                  <a:cubicBezTo>
                    <a:pt x="104" y="0"/>
                    <a:pt x="104" y="0"/>
                    <a:pt x="103" y="0"/>
                  </a:cubicBezTo>
                  <a:cubicBezTo>
                    <a:pt x="95" y="0"/>
                    <a:pt x="88" y="0"/>
                    <a:pt x="80" y="0"/>
                  </a:cubicBezTo>
                  <a:cubicBezTo>
                    <a:pt x="80" y="0"/>
                    <a:pt x="79" y="0"/>
                    <a:pt x="78" y="0"/>
                  </a:cubicBezTo>
                  <a:cubicBezTo>
                    <a:pt x="59" y="1"/>
                    <a:pt x="40" y="5"/>
                    <a:pt x="23" y="13"/>
                  </a:cubicBezTo>
                  <a:cubicBezTo>
                    <a:pt x="16" y="15"/>
                    <a:pt x="10" y="19"/>
                    <a:pt x="5" y="24"/>
                  </a:cubicBezTo>
                  <a:cubicBezTo>
                    <a:pt x="2" y="28"/>
                    <a:pt x="0" y="32"/>
                    <a:pt x="0" y="37"/>
                  </a:cubicBezTo>
                  <a:cubicBezTo>
                    <a:pt x="0" y="93"/>
                    <a:pt x="0" y="149"/>
                    <a:pt x="0" y="205"/>
                  </a:cubicBezTo>
                  <a:cubicBezTo>
                    <a:pt x="0" y="212"/>
                    <a:pt x="3" y="217"/>
                    <a:pt x="8" y="222"/>
                  </a:cubicBezTo>
                  <a:cubicBezTo>
                    <a:pt x="16" y="229"/>
                    <a:pt x="27" y="233"/>
                    <a:pt x="37" y="237"/>
                  </a:cubicBezTo>
                  <a:cubicBezTo>
                    <a:pt x="50" y="241"/>
                    <a:pt x="63" y="243"/>
                    <a:pt x="77" y="244"/>
                  </a:cubicBezTo>
                  <a:cubicBezTo>
                    <a:pt x="77" y="244"/>
                    <a:pt x="78" y="244"/>
                    <a:pt x="79" y="244"/>
                  </a:cubicBezTo>
                  <a:cubicBezTo>
                    <a:pt x="87" y="244"/>
                    <a:pt x="96" y="244"/>
                    <a:pt x="105" y="244"/>
                  </a:cubicBezTo>
                  <a:cubicBezTo>
                    <a:pt x="107" y="243"/>
                    <a:pt x="110" y="244"/>
                    <a:pt x="113" y="243"/>
                  </a:cubicBezTo>
                  <a:cubicBezTo>
                    <a:pt x="129" y="242"/>
                    <a:pt x="146" y="239"/>
                    <a:pt x="161" y="231"/>
                  </a:cubicBezTo>
                  <a:cubicBezTo>
                    <a:pt x="169" y="228"/>
                    <a:pt x="176" y="224"/>
                    <a:pt x="181" y="217"/>
                  </a:cubicBezTo>
                  <a:cubicBezTo>
                    <a:pt x="182" y="215"/>
                    <a:pt x="183" y="212"/>
                    <a:pt x="184" y="209"/>
                  </a:cubicBezTo>
                  <a:cubicBezTo>
                    <a:pt x="184" y="209"/>
                    <a:pt x="184" y="208"/>
                    <a:pt x="184" y="207"/>
                  </a:cubicBezTo>
                  <a:cubicBezTo>
                    <a:pt x="184" y="151"/>
                    <a:pt x="184" y="95"/>
                    <a:pt x="184" y="38"/>
                  </a:cubicBezTo>
                  <a:close/>
                  <a:moveTo>
                    <a:pt x="154" y="39"/>
                  </a:moveTo>
                  <a:cubicBezTo>
                    <a:pt x="149" y="43"/>
                    <a:pt x="143" y="45"/>
                    <a:pt x="138" y="47"/>
                  </a:cubicBezTo>
                  <a:cubicBezTo>
                    <a:pt x="123" y="51"/>
                    <a:pt x="107" y="53"/>
                    <a:pt x="92" y="53"/>
                  </a:cubicBezTo>
                  <a:cubicBezTo>
                    <a:pt x="75" y="53"/>
                    <a:pt x="59" y="51"/>
                    <a:pt x="43" y="46"/>
                  </a:cubicBezTo>
                  <a:cubicBezTo>
                    <a:pt x="38" y="44"/>
                    <a:pt x="34" y="43"/>
                    <a:pt x="30" y="39"/>
                  </a:cubicBezTo>
                  <a:cubicBezTo>
                    <a:pt x="25" y="35"/>
                    <a:pt x="25" y="30"/>
                    <a:pt x="30" y="26"/>
                  </a:cubicBezTo>
                  <a:cubicBezTo>
                    <a:pt x="36" y="21"/>
                    <a:pt x="43" y="19"/>
                    <a:pt x="50" y="17"/>
                  </a:cubicBezTo>
                  <a:cubicBezTo>
                    <a:pt x="69" y="13"/>
                    <a:pt x="87" y="12"/>
                    <a:pt x="106" y="13"/>
                  </a:cubicBezTo>
                  <a:cubicBezTo>
                    <a:pt x="118" y="14"/>
                    <a:pt x="130" y="16"/>
                    <a:pt x="141" y="20"/>
                  </a:cubicBezTo>
                  <a:cubicBezTo>
                    <a:pt x="146" y="21"/>
                    <a:pt x="150" y="23"/>
                    <a:pt x="154" y="26"/>
                  </a:cubicBezTo>
                  <a:cubicBezTo>
                    <a:pt x="158" y="30"/>
                    <a:pt x="158" y="35"/>
                    <a:pt x="154" y="39"/>
                  </a:cubicBezTo>
                  <a:close/>
                </a:path>
              </a:pathLst>
            </a:custGeom>
            <a:solidFill>
              <a:srgbClr val="0072C6"/>
            </a:solidFill>
            <a:ln>
              <a:noFill/>
            </a:ln>
          </p:spPr>
          <p:txBody>
            <a:bodyPr vert="horz" wrap="square" lIns="93260" tIns="186521" rIns="93260" bIns="46630" numCol="1" anchor="ctr" anchorCtr="0" compatLnSpc="1">
              <a:prstTxWarp prst="textNoShape">
                <a:avLst/>
              </a:prstTxWarp>
            </a:bodyPr>
            <a:lstStyle/>
            <a:p>
              <a:pPr algn="ctr"/>
              <a:r>
                <a:rPr lang="en-US" sz="918" dirty="0">
                  <a:solidFill>
                    <a:schemeClr val="bg1"/>
                  </a:solidFill>
                </a:rPr>
                <a:t>Source DB</a:t>
              </a:r>
            </a:p>
          </p:txBody>
        </p:sp>
        <p:sp>
          <p:nvSpPr>
            <p:cNvPr id="27" name="Arc 26"/>
            <p:cNvSpPr/>
            <p:nvPr/>
          </p:nvSpPr>
          <p:spPr>
            <a:xfrm rot="16964812">
              <a:off x="1237738" y="2213723"/>
              <a:ext cx="839623" cy="1020232"/>
            </a:xfrm>
            <a:prstGeom prst="arc">
              <a:avLst/>
            </a:prstGeom>
            <a:ln w="38100">
              <a:solidFill>
                <a:schemeClr val="bg1">
                  <a:lumMod val="65000"/>
                </a:schemeClr>
              </a:solidFill>
              <a:headEnd type="triangle"/>
              <a:tailEnd type="none"/>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2448" dirty="0"/>
            </a:p>
          </p:txBody>
        </p:sp>
        <p:sp>
          <p:nvSpPr>
            <p:cNvPr id="28" name="Arc 27"/>
            <p:cNvSpPr/>
            <p:nvPr/>
          </p:nvSpPr>
          <p:spPr>
            <a:xfrm rot="10357841">
              <a:off x="1198553" y="3235953"/>
              <a:ext cx="839623" cy="1020232"/>
            </a:xfrm>
            <a:prstGeom prst="arc">
              <a:avLst/>
            </a:prstGeom>
            <a:ln w="38100">
              <a:solidFill>
                <a:schemeClr val="bg1">
                  <a:lumMod val="65000"/>
                </a:schemeClr>
              </a:solidFill>
              <a:headEnd type="triangle"/>
              <a:tailEnd type="none"/>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2448" dirty="0"/>
            </a:p>
          </p:txBody>
        </p:sp>
      </p:grpSp>
      <p:grpSp>
        <p:nvGrpSpPr>
          <p:cNvPr id="78" name="Group 77"/>
          <p:cNvGrpSpPr/>
          <p:nvPr/>
        </p:nvGrpSpPr>
        <p:grpSpPr>
          <a:xfrm>
            <a:off x="4301014" y="1809135"/>
            <a:ext cx="2466548" cy="3383973"/>
            <a:chOff x="4393617" y="1773823"/>
            <a:chExt cx="2418404" cy="3317922"/>
          </a:xfrm>
        </p:grpSpPr>
        <p:sp>
          <p:nvSpPr>
            <p:cNvPr id="29" name="Freeform 9"/>
            <p:cNvSpPr>
              <a:spLocks/>
            </p:cNvSpPr>
            <p:nvPr/>
          </p:nvSpPr>
          <p:spPr bwMode="auto">
            <a:xfrm flipH="1">
              <a:off x="4729628" y="3773248"/>
              <a:ext cx="2082393" cy="1058428"/>
            </a:xfrm>
            <a:custGeom>
              <a:avLst/>
              <a:gdLst>
                <a:gd name="T0" fmla="*/ 126 w 246"/>
                <a:gd name="T1" fmla="*/ 148 h 148"/>
                <a:gd name="T2" fmla="*/ 41 w 246"/>
                <a:gd name="T3" fmla="*/ 148 h 148"/>
                <a:gd name="T4" fmla="*/ 2 w 246"/>
                <a:gd name="T5" fmla="*/ 114 h 148"/>
                <a:gd name="T6" fmla="*/ 17 w 246"/>
                <a:gd name="T7" fmla="*/ 74 h 148"/>
                <a:gd name="T8" fmla="*/ 39 w 246"/>
                <a:gd name="T9" fmla="*/ 66 h 148"/>
                <a:gd name="T10" fmla="*/ 43 w 246"/>
                <a:gd name="T11" fmla="*/ 67 h 148"/>
                <a:gd name="T12" fmla="*/ 45 w 246"/>
                <a:gd name="T13" fmla="*/ 63 h 148"/>
                <a:gd name="T14" fmla="*/ 68 w 246"/>
                <a:gd name="T15" fmla="*/ 49 h 148"/>
                <a:gd name="T16" fmla="*/ 77 w 246"/>
                <a:gd name="T17" fmla="*/ 50 h 148"/>
                <a:gd name="T18" fmla="*/ 81 w 246"/>
                <a:gd name="T19" fmla="*/ 51 h 148"/>
                <a:gd name="T20" fmla="*/ 81 w 246"/>
                <a:gd name="T21" fmla="*/ 47 h 148"/>
                <a:gd name="T22" fmla="*/ 85 w 246"/>
                <a:gd name="T23" fmla="*/ 27 h 148"/>
                <a:gd name="T24" fmla="*/ 119 w 246"/>
                <a:gd name="T25" fmla="*/ 1 h 148"/>
                <a:gd name="T26" fmla="*/ 150 w 246"/>
                <a:gd name="T27" fmla="*/ 11 h 148"/>
                <a:gd name="T28" fmla="*/ 162 w 246"/>
                <a:gd name="T29" fmla="*/ 27 h 148"/>
                <a:gd name="T30" fmla="*/ 163 w 246"/>
                <a:gd name="T31" fmla="*/ 29 h 148"/>
                <a:gd name="T32" fmla="*/ 165 w 246"/>
                <a:gd name="T33" fmla="*/ 28 h 148"/>
                <a:gd name="T34" fmla="*/ 220 w 246"/>
                <a:gd name="T35" fmla="*/ 48 h 148"/>
                <a:gd name="T36" fmla="*/ 225 w 246"/>
                <a:gd name="T37" fmla="*/ 74 h 148"/>
                <a:gd name="T38" fmla="*/ 224 w 246"/>
                <a:gd name="T39" fmla="*/ 77 h 148"/>
                <a:gd name="T40" fmla="*/ 226 w 246"/>
                <a:gd name="T41" fmla="*/ 78 h 148"/>
                <a:gd name="T42" fmla="*/ 245 w 246"/>
                <a:gd name="T43" fmla="*/ 107 h 148"/>
                <a:gd name="T44" fmla="*/ 229 w 246"/>
                <a:gd name="T45" fmla="*/ 142 h 148"/>
                <a:gd name="T46" fmla="*/ 211 w 246"/>
                <a:gd name="T47" fmla="*/ 148 h 148"/>
                <a:gd name="T48" fmla="*/ 126 w 246"/>
                <a:gd name="T49" fmla="*/ 148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46" h="148">
                  <a:moveTo>
                    <a:pt x="126" y="148"/>
                  </a:moveTo>
                  <a:cubicBezTo>
                    <a:pt x="98" y="148"/>
                    <a:pt x="69" y="148"/>
                    <a:pt x="41" y="148"/>
                  </a:cubicBezTo>
                  <a:cubicBezTo>
                    <a:pt x="18" y="148"/>
                    <a:pt x="5" y="132"/>
                    <a:pt x="2" y="114"/>
                  </a:cubicBezTo>
                  <a:cubicBezTo>
                    <a:pt x="0" y="98"/>
                    <a:pt x="4" y="84"/>
                    <a:pt x="17" y="74"/>
                  </a:cubicBezTo>
                  <a:cubicBezTo>
                    <a:pt x="23" y="68"/>
                    <a:pt x="30" y="66"/>
                    <a:pt x="39" y="66"/>
                  </a:cubicBezTo>
                  <a:cubicBezTo>
                    <a:pt x="41" y="66"/>
                    <a:pt x="43" y="67"/>
                    <a:pt x="43" y="67"/>
                  </a:cubicBezTo>
                  <a:cubicBezTo>
                    <a:pt x="43" y="67"/>
                    <a:pt x="44" y="64"/>
                    <a:pt x="45" y="63"/>
                  </a:cubicBezTo>
                  <a:cubicBezTo>
                    <a:pt x="50" y="55"/>
                    <a:pt x="58" y="50"/>
                    <a:pt x="68" y="49"/>
                  </a:cubicBezTo>
                  <a:cubicBezTo>
                    <a:pt x="71" y="49"/>
                    <a:pt x="74" y="49"/>
                    <a:pt x="77" y="50"/>
                  </a:cubicBezTo>
                  <a:cubicBezTo>
                    <a:pt x="79" y="50"/>
                    <a:pt x="81" y="51"/>
                    <a:pt x="81" y="51"/>
                  </a:cubicBezTo>
                  <a:cubicBezTo>
                    <a:pt x="81" y="51"/>
                    <a:pt x="81" y="49"/>
                    <a:pt x="81" y="47"/>
                  </a:cubicBezTo>
                  <a:cubicBezTo>
                    <a:pt x="81" y="40"/>
                    <a:pt x="82" y="33"/>
                    <a:pt x="85" y="27"/>
                  </a:cubicBezTo>
                  <a:cubicBezTo>
                    <a:pt x="92" y="13"/>
                    <a:pt x="103" y="3"/>
                    <a:pt x="119" y="1"/>
                  </a:cubicBezTo>
                  <a:cubicBezTo>
                    <a:pt x="131" y="0"/>
                    <a:pt x="141" y="3"/>
                    <a:pt x="150" y="11"/>
                  </a:cubicBezTo>
                  <a:cubicBezTo>
                    <a:pt x="155" y="16"/>
                    <a:pt x="159" y="21"/>
                    <a:pt x="162" y="27"/>
                  </a:cubicBezTo>
                  <a:cubicBezTo>
                    <a:pt x="162" y="28"/>
                    <a:pt x="163" y="29"/>
                    <a:pt x="163" y="29"/>
                  </a:cubicBezTo>
                  <a:cubicBezTo>
                    <a:pt x="163" y="29"/>
                    <a:pt x="164" y="28"/>
                    <a:pt x="165" y="28"/>
                  </a:cubicBezTo>
                  <a:cubicBezTo>
                    <a:pt x="186" y="16"/>
                    <a:pt x="210" y="26"/>
                    <a:pt x="220" y="48"/>
                  </a:cubicBezTo>
                  <a:cubicBezTo>
                    <a:pt x="224" y="56"/>
                    <a:pt x="226" y="65"/>
                    <a:pt x="225" y="74"/>
                  </a:cubicBezTo>
                  <a:cubicBezTo>
                    <a:pt x="225" y="75"/>
                    <a:pt x="224" y="77"/>
                    <a:pt x="224" y="77"/>
                  </a:cubicBezTo>
                  <a:cubicBezTo>
                    <a:pt x="224" y="77"/>
                    <a:pt x="225" y="77"/>
                    <a:pt x="226" y="78"/>
                  </a:cubicBezTo>
                  <a:cubicBezTo>
                    <a:pt x="238" y="84"/>
                    <a:pt x="244" y="94"/>
                    <a:pt x="245" y="107"/>
                  </a:cubicBezTo>
                  <a:cubicBezTo>
                    <a:pt x="246" y="122"/>
                    <a:pt x="241" y="133"/>
                    <a:pt x="229" y="142"/>
                  </a:cubicBezTo>
                  <a:cubicBezTo>
                    <a:pt x="224" y="146"/>
                    <a:pt x="218" y="148"/>
                    <a:pt x="211" y="148"/>
                  </a:cubicBezTo>
                  <a:cubicBezTo>
                    <a:pt x="183" y="148"/>
                    <a:pt x="154" y="148"/>
                    <a:pt x="126" y="148"/>
                  </a:cubicBezTo>
                  <a:close/>
                </a:path>
              </a:pathLst>
            </a:custGeom>
            <a:solidFill>
              <a:schemeClr val="accent5">
                <a:lumMod val="10000"/>
                <a:lumOff val="90000"/>
              </a:schemeClr>
            </a:solidFill>
            <a:ln>
              <a:noFill/>
            </a:ln>
          </p:spPr>
          <p:txBody>
            <a:bodyPr vert="horz" wrap="square" lIns="93260" tIns="46630" rIns="93260" bIns="46630" numCol="1" anchor="t" anchorCtr="0" compatLnSpc="1">
              <a:prstTxWarp prst="textNoShape">
                <a:avLst/>
              </a:prstTxWarp>
            </a:bodyPr>
            <a:lstStyle/>
            <a:p>
              <a:endParaRPr lang="en-US" sz="2448" dirty="0"/>
            </a:p>
          </p:txBody>
        </p:sp>
        <p:grpSp>
          <p:nvGrpSpPr>
            <p:cNvPr id="30" name="Group 29"/>
            <p:cNvGrpSpPr/>
            <p:nvPr/>
          </p:nvGrpSpPr>
          <p:grpSpPr>
            <a:xfrm>
              <a:off x="5415316" y="4022233"/>
              <a:ext cx="554443" cy="731313"/>
              <a:chOff x="3365753" y="4489688"/>
              <a:chExt cx="853321" cy="1125535"/>
            </a:xfrm>
          </p:grpSpPr>
          <p:sp>
            <p:nvSpPr>
              <p:cNvPr id="31" name="Oval 30"/>
              <p:cNvSpPr/>
              <p:nvPr/>
            </p:nvSpPr>
            <p:spPr bwMode="auto">
              <a:xfrm>
                <a:off x="3413881" y="4513752"/>
                <a:ext cx="741948" cy="286849"/>
              </a:xfrm>
              <a:prstGeom prst="ellipse">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6521" tIns="149217" rIns="186521" bIns="149217" numCol="1" spcCol="0" rtlCol="0" fromWordArt="0" anchor="t" anchorCtr="0" forceAA="0" compatLnSpc="1">
                <a:prstTxWarp prst="textNoShape">
                  <a:avLst/>
                </a:prstTxWarp>
                <a:noAutofit/>
              </a:bodyPr>
              <a:lstStyle/>
              <a:p>
                <a:pPr algn="ctr" defTabSz="951028">
                  <a:lnSpc>
                    <a:spcPct val="90000"/>
                  </a:lnSpc>
                </a:pPr>
                <a:endParaRPr lang="en-US" sz="918" dirty="0">
                  <a:gradFill>
                    <a:gsLst>
                      <a:gs pos="0">
                        <a:srgbClr val="FFFFFF"/>
                      </a:gs>
                      <a:gs pos="100000">
                        <a:srgbClr val="FFFFFF"/>
                      </a:gs>
                    </a:gsLst>
                    <a:lin ang="5400000" scaled="0"/>
                  </a:gradFill>
                  <a:ea typeface="Segoe UI" pitchFamily="34" charset="0"/>
                  <a:cs typeface="Segoe UI" pitchFamily="34" charset="0"/>
                </a:endParaRPr>
              </a:p>
            </p:txBody>
          </p:sp>
          <p:sp>
            <p:nvSpPr>
              <p:cNvPr id="32" name="Freeform 5"/>
              <p:cNvSpPr>
                <a:spLocks noEditPoints="1"/>
              </p:cNvSpPr>
              <p:nvPr/>
            </p:nvSpPr>
            <p:spPr bwMode="auto">
              <a:xfrm>
                <a:off x="3365753" y="4489688"/>
                <a:ext cx="853321" cy="1125535"/>
              </a:xfrm>
              <a:custGeom>
                <a:avLst/>
                <a:gdLst>
                  <a:gd name="T0" fmla="*/ 184 w 184"/>
                  <a:gd name="T1" fmla="*/ 38 h 244"/>
                  <a:gd name="T2" fmla="*/ 184 w 184"/>
                  <a:gd name="T3" fmla="*/ 36 h 244"/>
                  <a:gd name="T4" fmla="*/ 178 w 184"/>
                  <a:gd name="T5" fmla="*/ 24 h 244"/>
                  <a:gd name="T6" fmla="*/ 156 w 184"/>
                  <a:gd name="T7" fmla="*/ 11 h 244"/>
                  <a:gd name="T8" fmla="*/ 105 w 184"/>
                  <a:gd name="T9" fmla="*/ 0 h 244"/>
                  <a:gd name="T10" fmla="*/ 103 w 184"/>
                  <a:gd name="T11" fmla="*/ 0 h 244"/>
                  <a:gd name="T12" fmla="*/ 80 w 184"/>
                  <a:gd name="T13" fmla="*/ 0 h 244"/>
                  <a:gd name="T14" fmla="*/ 78 w 184"/>
                  <a:gd name="T15" fmla="*/ 0 h 244"/>
                  <a:gd name="T16" fmla="*/ 23 w 184"/>
                  <a:gd name="T17" fmla="*/ 13 h 244"/>
                  <a:gd name="T18" fmla="*/ 5 w 184"/>
                  <a:gd name="T19" fmla="*/ 24 h 244"/>
                  <a:gd name="T20" fmla="*/ 0 w 184"/>
                  <a:gd name="T21" fmla="*/ 37 h 244"/>
                  <a:gd name="T22" fmla="*/ 0 w 184"/>
                  <a:gd name="T23" fmla="*/ 205 h 244"/>
                  <a:gd name="T24" fmla="*/ 8 w 184"/>
                  <a:gd name="T25" fmla="*/ 222 h 244"/>
                  <a:gd name="T26" fmla="*/ 37 w 184"/>
                  <a:gd name="T27" fmla="*/ 237 h 244"/>
                  <a:gd name="T28" fmla="*/ 77 w 184"/>
                  <a:gd name="T29" fmla="*/ 244 h 244"/>
                  <a:gd name="T30" fmla="*/ 79 w 184"/>
                  <a:gd name="T31" fmla="*/ 244 h 244"/>
                  <a:gd name="T32" fmla="*/ 105 w 184"/>
                  <a:gd name="T33" fmla="*/ 244 h 244"/>
                  <a:gd name="T34" fmla="*/ 113 w 184"/>
                  <a:gd name="T35" fmla="*/ 243 h 244"/>
                  <a:gd name="T36" fmla="*/ 161 w 184"/>
                  <a:gd name="T37" fmla="*/ 231 h 244"/>
                  <a:gd name="T38" fmla="*/ 181 w 184"/>
                  <a:gd name="T39" fmla="*/ 217 h 244"/>
                  <a:gd name="T40" fmla="*/ 184 w 184"/>
                  <a:gd name="T41" fmla="*/ 209 h 244"/>
                  <a:gd name="T42" fmla="*/ 184 w 184"/>
                  <a:gd name="T43" fmla="*/ 207 h 244"/>
                  <a:gd name="T44" fmla="*/ 184 w 184"/>
                  <a:gd name="T45" fmla="*/ 38 h 244"/>
                  <a:gd name="T46" fmla="*/ 154 w 184"/>
                  <a:gd name="T47" fmla="*/ 39 h 244"/>
                  <a:gd name="T48" fmla="*/ 138 w 184"/>
                  <a:gd name="T49" fmla="*/ 47 h 244"/>
                  <a:gd name="T50" fmla="*/ 92 w 184"/>
                  <a:gd name="T51" fmla="*/ 53 h 244"/>
                  <a:gd name="T52" fmla="*/ 43 w 184"/>
                  <a:gd name="T53" fmla="*/ 46 h 244"/>
                  <a:gd name="T54" fmla="*/ 30 w 184"/>
                  <a:gd name="T55" fmla="*/ 39 h 244"/>
                  <a:gd name="T56" fmla="*/ 30 w 184"/>
                  <a:gd name="T57" fmla="*/ 26 h 244"/>
                  <a:gd name="T58" fmla="*/ 50 w 184"/>
                  <a:gd name="T59" fmla="*/ 17 h 244"/>
                  <a:gd name="T60" fmla="*/ 106 w 184"/>
                  <a:gd name="T61" fmla="*/ 13 h 244"/>
                  <a:gd name="T62" fmla="*/ 141 w 184"/>
                  <a:gd name="T63" fmla="*/ 20 h 244"/>
                  <a:gd name="T64" fmla="*/ 154 w 184"/>
                  <a:gd name="T65" fmla="*/ 26 h 244"/>
                  <a:gd name="T66" fmla="*/ 154 w 184"/>
                  <a:gd name="T67" fmla="*/ 39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84" h="244">
                    <a:moveTo>
                      <a:pt x="184" y="38"/>
                    </a:moveTo>
                    <a:cubicBezTo>
                      <a:pt x="184" y="38"/>
                      <a:pt x="184" y="37"/>
                      <a:pt x="184" y="36"/>
                    </a:cubicBezTo>
                    <a:cubicBezTo>
                      <a:pt x="183" y="31"/>
                      <a:pt x="181" y="27"/>
                      <a:pt x="178" y="24"/>
                    </a:cubicBezTo>
                    <a:cubicBezTo>
                      <a:pt x="171" y="18"/>
                      <a:pt x="164" y="14"/>
                      <a:pt x="156" y="11"/>
                    </a:cubicBezTo>
                    <a:cubicBezTo>
                      <a:pt x="139" y="4"/>
                      <a:pt x="122" y="1"/>
                      <a:pt x="105" y="0"/>
                    </a:cubicBezTo>
                    <a:cubicBezTo>
                      <a:pt x="104" y="0"/>
                      <a:pt x="104" y="0"/>
                      <a:pt x="103" y="0"/>
                    </a:cubicBezTo>
                    <a:cubicBezTo>
                      <a:pt x="95" y="0"/>
                      <a:pt x="88" y="0"/>
                      <a:pt x="80" y="0"/>
                    </a:cubicBezTo>
                    <a:cubicBezTo>
                      <a:pt x="80" y="0"/>
                      <a:pt x="79" y="0"/>
                      <a:pt x="78" y="0"/>
                    </a:cubicBezTo>
                    <a:cubicBezTo>
                      <a:pt x="59" y="1"/>
                      <a:pt x="40" y="5"/>
                      <a:pt x="23" y="13"/>
                    </a:cubicBezTo>
                    <a:cubicBezTo>
                      <a:pt x="16" y="15"/>
                      <a:pt x="10" y="19"/>
                      <a:pt x="5" y="24"/>
                    </a:cubicBezTo>
                    <a:cubicBezTo>
                      <a:pt x="2" y="28"/>
                      <a:pt x="0" y="32"/>
                      <a:pt x="0" y="37"/>
                    </a:cubicBezTo>
                    <a:cubicBezTo>
                      <a:pt x="0" y="93"/>
                      <a:pt x="0" y="149"/>
                      <a:pt x="0" y="205"/>
                    </a:cubicBezTo>
                    <a:cubicBezTo>
                      <a:pt x="0" y="212"/>
                      <a:pt x="3" y="217"/>
                      <a:pt x="8" y="222"/>
                    </a:cubicBezTo>
                    <a:cubicBezTo>
                      <a:pt x="16" y="229"/>
                      <a:pt x="27" y="233"/>
                      <a:pt x="37" y="237"/>
                    </a:cubicBezTo>
                    <a:cubicBezTo>
                      <a:pt x="50" y="241"/>
                      <a:pt x="63" y="243"/>
                      <a:pt x="77" y="244"/>
                    </a:cubicBezTo>
                    <a:cubicBezTo>
                      <a:pt x="77" y="244"/>
                      <a:pt x="78" y="244"/>
                      <a:pt x="79" y="244"/>
                    </a:cubicBezTo>
                    <a:cubicBezTo>
                      <a:pt x="87" y="244"/>
                      <a:pt x="96" y="244"/>
                      <a:pt x="105" y="244"/>
                    </a:cubicBezTo>
                    <a:cubicBezTo>
                      <a:pt x="107" y="243"/>
                      <a:pt x="110" y="244"/>
                      <a:pt x="113" y="243"/>
                    </a:cubicBezTo>
                    <a:cubicBezTo>
                      <a:pt x="129" y="242"/>
                      <a:pt x="146" y="239"/>
                      <a:pt x="161" y="231"/>
                    </a:cubicBezTo>
                    <a:cubicBezTo>
                      <a:pt x="169" y="228"/>
                      <a:pt x="176" y="224"/>
                      <a:pt x="181" y="217"/>
                    </a:cubicBezTo>
                    <a:cubicBezTo>
                      <a:pt x="182" y="215"/>
                      <a:pt x="183" y="212"/>
                      <a:pt x="184" y="209"/>
                    </a:cubicBezTo>
                    <a:cubicBezTo>
                      <a:pt x="184" y="209"/>
                      <a:pt x="184" y="208"/>
                      <a:pt x="184" y="207"/>
                    </a:cubicBezTo>
                    <a:cubicBezTo>
                      <a:pt x="184" y="151"/>
                      <a:pt x="184" y="95"/>
                      <a:pt x="184" y="38"/>
                    </a:cubicBezTo>
                    <a:close/>
                    <a:moveTo>
                      <a:pt x="154" y="39"/>
                    </a:moveTo>
                    <a:cubicBezTo>
                      <a:pt x="149" y="43"/>
                      <a:pt x="143" y="45"/>
                      <a:pt x="138" y="47"/>
                    </a:cubicBezTo>
                    <a:cubicBezTo>
                      <a:pt x="123" y="51"/>
                      <a:pt x="107" y="53"/>
                      <a:pt x="92" y="53"/>
                    </a:cubicBezTo>
                    <a:cubicBezTo>
                      <a:pt x="75" y="53"/>
                      <a:pt x="59" y="51"/>
                      <a:pt x="43" y="46"/>
                    </a:cubicBezTo>
                    <a:cubicBezTo>
                      <a:pt x="38" y="44"/>
                      <a:pt x="34" y="43"/>
                      <a:pt x="30" y="39"/>
                    </a:cubicBezTo>
                    <a:cubicBezTo>
                      <a:pt x="25" y="35"/>
                      <a:pt x="25" y="30"/>
                      <a:pt x="30" y="26"/>
                    </a:cubicBezTo>
                    <a:cubicBezTo>
                      <a:pt x="36" y="21"/>
                      <a:pt x="43" y="19"/>
                      <a:pt x="50" y="17"/>
                    </a:cubicBezTo>
                    <a:cubicBezTo>
                      <a:pt x="69" y="13"/>
                      <a:pt x="87" y="12"/>
                      <a:pt x="106" y="13"/>
                    </a:cubicBezTo>
                    <a:cubicBezTo>
                      <a:pt x="118" y="14"/>
                      <a:pt x="130" y="16"/>
                      <a:pt x="141" y="20"/>
                    </a:cubicBezTo>
                    <a:cubicBezTo>
                      <a:pt x="146" y="21"/>
                      <a:pt x="150" y="23"/>
                      <a:pt x="154" y="26"/>
                    </a:cubicBezTo>
                    <a:cubicBezTo>
                      <a:pt x="158" y="30"/>
                      <a:pt x="158" y="35"/>
                      <a:pt x="154" y="39"/>
                    </a:cubicBezTo>
                    <a:close/>
                  </a:path>
                </a:pathLst>
              </a:custGeom>
              <a:solidFill>
                <a:srgbClr val="0072C6"/>
              </a:solidFill>
              <a:ln>
                <a:noFill/>
              </a:ln>
            </p:spPr>
            <p:txBody>
              <a:bodyPr vert="horz" wrap="square" lIns="93260" tIns="186521" rIns="93260" bIns="46630" numCol="1" anchor="ctr" anchorCtr="0" compatLnSpc="1">
                <a:prstTxWarp prst="textNoShape">
                  <a:avLst/>
                </a:prstTxWarp>
              </a:bodyPr>
              <a:lstStyle/>
              <a:p>
                <a:pPr algn="ctr"/>
                <a:r>
                  <a:rPr lang="en-US" sz="918" dirty="0">
                    <a:solidFill>
                      <a:schemeClr val="bg1"/>
                    </a:solidFill>
                  </a:rPr>
                  <a:t>Target</a:t>
                </a:r>
                <a:br>
                  <a:rPr lang="en-US" sz="918" dirty="0">
                    <a:solidFill>
                      <a:schemeClr val="bg1"/>
                    </a:solidFill>
                  </a:rPr>
                </a:br>
                <a:r>
                  <a:rPr lang="en-US" sz="918" dirty="0">
                    <a:solidFill>
                      <a:schemeClr val="bg1"/>
                    </a:solidFill>
                  </a:rPr>
                  <a:t>DB</a:t>
                </a:r>
              </a:p>
            </p:txBody>
          </p:sp>
        </p:grpSp>
        <p:sp>
          <p:nvSpPr>
            <p:cNvPr id="33" name="Rectangle 32"/>
            <p:cNvSpPr/>
            <p:nvPr/>
          </p:nvSpPr>
          <p:spPr>
            <a:xfrm>
              <a:off x="5199648" y="4847312"/>
              <a:ext cx="985779" cy="244433"/>
            </a:xfrm>
            <a:prstGeom prst="rect">
              <a:avLst/>
            </a:prstGeom>
          </p:spPr>
          <p:txBody>
            <a:bodyPr wrap="none">
              <a:spAutoFit/>
            </a:bodyPr>
            <a:lstStyle/>
            <a:p>
              <a:pPr algn="ctr"/>
              <a:r>
                <a:rPr lang="en-US" sz="1020" dirty="0">
                  <a:solidFill>
                    <a:srgbClr val="0072C6"/>
                  </a:solidFill>
                  <a:latin typeface="Segoe Pro Display Semibold" panose="020B0702040504020203" pitchFamily="34" charset="0"/>
                </a:rPr>
                <a:t>SQL Database</a:t>
              </a:r>
            </a:p>
          </p:txBody>
        </p:sp>
        <p:sp>
          <p:nvSpPr>
            <p:cNvPr id="34" name="Rectangle 33"/>
            <p:cNvSpPr/>
            <p:nvPr/>
          </p:nvSpPr>
          <p:spPr>
            <a:xfrm>
              <a:off x="5280406" y="1773823"/>
              <a:ext cx="824265" cy="249299"/>
            </a:xfrm>
            <a:prstGeom prst="rect">
              <a:avLst/>
            </a:prstGeom>
          </p:spPr>
          <p:txBody>
            <a:bodyPr wrap="none">
              <a:spAutoFit/>
            </a:bodyPr>
            <a:lstStyle/>
            <a:p>
              <a:pPr algn="ctr"/>
              <a:r>
                <a:rPr lang="en-US" sz="1020" dirty="0">
                  <a:solidFill>
                    <a:srgbClr val="0072C6"/>
                  </a:solidFill>
                  <a:latin typeface="Segoe Pro Display Semibold" panose="020B0702040504020203" pitchFamily="34" charset="0"/>
                </a:rPr>
                <a:t>SQL Server</a:t>
              </a:r>
            </a:p>
          </p:txBody>
        </p:sp>
        <p:sp>
          <p:nvSpPr>
            <p:cNvPr id="35" name="Rectangle 34"/>
            <p:cNvSpPr/>
            <p:nvPr/>
          </p:nvSpPr>
          <p:spPr>
            <a:xfrm>
              <a:off x="4393617" y="3084634"/>
              <a:ext cx="999324" cy="657488"/>
            </a:xfrm>
            <a:prstGeom prst="rect">
              <a:avLst/>
            </a:prstGeom>
          </p:spPr>
          <p:txBody>
            <a:bodyPr wrap="square">
              <a:spAutoFit/>
            </a:bodyPr>
            <a:lstStyle/>
            <a:p>
              <a:r>
                <a:rPr lang="en-US" sz="1224" dirty="0">
                  <a:solidFill>
                    <a:srgbClr val="0072C6"/>
                  </a:solidFill>
                  <a:latin typeface="Segoe Pro Display Semibold" panose="020B0702040504020203" pitchFamily="34" charset="0"/>
                </a:rPr>
                <a:t>SQL Azure Migration Wizard</a:t>
              </a:r>
            </a:p>
          </p:txBody>
        </p:sp>
        <p:sp>
          <p:nvSpPr>
            <p:cNvPr id="36" name="Rectangle 35"/>
            <p:cNvSpPr/>
            <p:nvPr/>
          </p:nvSpPr>
          <p:spPr>
            <a:xfrm>
              <a:off x="5883282" y="3601227"/>
              <a:ext cx="665567" cy="217880"/>
            </a:xfrm>
            <a:prstGeom prst="rect">
              <a:avLst/>
            </a:prstGeom>
            <a:noFill/>
            <a:ln>
              <a:noFill/>
            </a:ln>
          </p:spPr>
          <p:txBody>
            <a:bodyPr wrap="none">
              <a:spAutoFit/>
            </a:bodyPr>
            <a:lstStyle/>
            <a:p>
              <a:r>
                <a:rPr lang="en-US" sz="816" dirty="0">
                  <a:solidFill>
                    <a:schemeClr val="bg1">
                      <a:lumMod val="50000"/>
                    </a:schemeClr>
                  </a:solidFill>
                  <a:latin typeface="Segoe Pro Display Semibold" panose="020B0702040504020203" pitchFamily="34" charset="0"/>
                </a:rPr>
                <a:t>2. Execute</a:t>
              </a:r>
            </a:p>
          </p:txBody>
        </p:sp>
        <p:sp>
          <p:nvSpPr>
            <p:cNvPr id="37" name="Rectangle 36"/>
            <p:cNvSpPr/>
            <p:nvPr/>
          </p:nvSpPr>
          <p:spPr>
            <a:xfrm>
              <a:off x="5883282" y="2755155"/>
              <a:ext cx="814730" cy="217880"/>
            </a:xfrm>
            <a:prstGeom prst="rect">
              <a:avLst/>
            </a:prstGeom>
            <a:noFill/>
            <a:ln>
              <a:noFill/>
            </a:ln>
          </p:spPr>
          <p:txBody>
            <a:bodyPr wrap="square">
              <a:spAutoFit/>
            </a:bodyPr>
            <a:lstStyle/>
            <a:p>
              <a:r>
                <a:rPr lang="en-US" sz="816" dirty="0">
                  <a:solidFill>
                    <a:schemeClr val="bg1">
                      <a:lumMod val="50000"/>
                    </a:schemeClr>
                  </a:solidFill>
                  <a:latin typeface="Segoe Pro Display Semibold" panose="020B0702040504020203" pitchFamily="34" charset="0"/>
                </a:rPr>
                <a:t>1. Generate</a:t>
              </a:r>
            </a:p>
          </p:txBody>
        </p:sp>
        <p:sp>
          <p:nvSpPr>
            <p:cNvPr id="38" name="TextBox 37"/>
            <p:cNvSpPr txBox="1"/>
            <p:nvPr/>
          </p:nvSpPr>
          <p:spPr>
            <a:xfrm>
              <a:off x="5416348" y="3319100"/>
              <a:ext cx="552379" cy="112980"/>
            </a:xfrm>
            <a:prstGeom prst="rect">
              <a:avLst/>
            </a:prstGeom>
            <a:noFill/>
          </p:spPr>
          <p:txBody>
            <a:bodyPr wrap="square" lIns="0" tIns="0" rIns="0" bIns="0" rtlCol="0" anchor="ctr" anchorCtr="0">
              <a:spAutoFit/>
            </a:bodyPr>
            <a:lstStyle/>
            <a:p>
              <a:pPr algn="ctr" defTabSz="932563">
                <a:lnSpc>
                  <a:spcPct val="90000"/>
                </a:lnSpc>
                <a:spcAft>
                  <a:spcPts val="600"/>
                </a:spcAft>
              </a:pPr>
              <a:r>
                <a:rPr lang="en-US" sz="816" dirty="0">
                  <a:solidFill>
                    <a:schemeClr val="accent1"/>
                  </a:solidFill>
                </a:rPr>
                <a:t>T-SQL</a:t>
              </a:r>
            </a:p>
          </p:txBody>
        </p:sp>
        <p:sp>
          <p:nvSpPr>
            <p:cNvPr id="39" name="Freeform 5"/>
            <p:cNvSpPr>
              <a:spLocks noEditPoints="1"/>
            </p:cNvSpPr>
            <p:nvPr/>
          </p:nvSpPr>
          <p:spPr bwMode="auto">
            <a:xfrm>
              <a:off x="5463529" y="3062812"/>
              <a:ext cx="458018" cy="519227"/>
            </a:xfrm>
            <a:custGeom>
              <a:avLst/>
              <a:gdLst>
                <a:gd name="T0" fmla="*/ 232 w 249"/>
                <a:gd name="T1" fmla="*/ 284 h 284"/>
                <a:gd name="T2" fmla="*/ 249 w 249"/>
                <a:gd name="T3" fmla="*/ 284 h 284"/>
                <a:gd name="T4" fmla="*/ 249 w 249"/>
                <a:gd name="T5" fmla="*/ 28 h 284"/>
                <a:gd name="T6" fmla="*/ 220 w 249"/>
                <a:gd name="T7" fmla="*/ 0 h 284"/>
                <a:gd name="T8" fmla="*/ 80 w 249"/>
                <a:gd name="T9" fmla="*/ 0 h 284"/>
                <a:gd name="T10" fmla="*/ 0 w 249"/>
                <a:gd name="T11" fmla="*/ 72 h 284"/>
                <a:gd name="T12" fmla="*/ 0 w 249"/>
                <a:gd name="T13" fmla="*/ 257 h 284"/>
                <a:gd name="T14" fmla="*/ 28 w 249"/>
                <a:gd name="T15" fmla="*/ 284 h 284"/>
                <a:gd name="T16" fmla="*/ 232 w 249"/>
                <a:gd name="T17" fmla="*/ 284 h 284"/>
                <a:gd name="T18" fmla="*/ 36 w 249"/>
                <a:gd name="T19" fmla="*/ 268 h 284"/>
                <a:gd name="T20" fmla="*/ 17 w 249"/>
                <a:gd name="T21" fmla="*/ 249 h 284"/>
                <a:gd name="T22" fmla="*/ 17 w 249"/>
                <a:gd name="T23" fmla="*/ 82 h 284"/>
                <a:gd name="T24" fmla="*/ 67 w 249"/>
                <a:gd name="T25" fmla="*/ 82 h 284"/>
                <a:gd name="T26" fmla="*/ 83 w 249"/>
                <a:gd name="T27" fmla="*/ 79 h 284"/>
                <a:gd name="T28" fmla="*/ 89 w 249"/>
                <a:gd name="T29" fmla="*/ 64 h 284"/>
                <a:gd name="T30" fmla="*/ 89 w 249"/>
                <a:gd name="T31" fmla="*/ 18 h 284"/>
                <a:gd name="T32" fmla="*/ 213 w 249"/>
                <a:gd name="T33" fmla="*/ 18 h 284"/>
                <a:gd name="T34" fmla="*/ 232 w 249"/>
                <a:gd name="T35" fmla="*/ 37 h 284"/>
                <a:gd name="T36" fmla="*/ 232 w 249"/>
                <a:gd name="T37" fmla="*/ 268 h 284"/>
                <a:gd name="T38" fmla="*/ 36 w 249"/>
                <a:gd name="T39" fmla="*/ 268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49" h="284">
                  <a:moveTo>
                    <a:pt x="232" y="284"/>
                  </a:moveTo>
                  <a:cubicBezTo>
                    <a:pt x="249" y="284"/>
                    <a:pt x="249" y="284"/>
                    <a:pt x="249" y="284"/>
                  </a:cubicBezTo>
                  <a:cubicBezTo>
                    <a:pt x="249" y="28"/>
                    <a:pt x="249" y="28"/>
                    <a:pt x="249" y="28"/>
                  </a:cubicBezTo>
                  <a:cubicBezTo>
                    <a:pt x="249" y="11"/>
                    <a:pt x="233" y="0"/>
                    <a:pt x="220" y="0"/>
                  </a:cubicBezTo>
                  <a:cubicBezTo>
                    <a:pt x="80" y="0"/>
                    <a:pt x="80" y="0"/>
                    <a:pt x="80" y="0"/>
                  </a:cubicBezTo>
                  <a:cubicBezTo>
                    <a:pt x="59" y="18"/>
                    <a:pt x="32" y="45"/>
                    <a:pt x="0" y="72"/>
                  </a:cubicBezTo>
                  <a:cubicBezTo>
                    <a:pt x="0" y="257"/>
                    <a:pt x="0" y="257"/>
                    <a:pt x="0" y="257"/>
                  </a:cubicBezTo>
                  <a:cubicBezTo>
                    <a:pt x="0" y="274"/>
                    <a:pt x="15" y="284"/>
                    <a:pt x="28" y="284"/>
                  </a:cubicBezTo>
                  <a:cubicBezTo>
                    <a:pt x="232" y="284"/>
                    <a:pt x="232" y="284"/>
                    <a:pt x="232" y="284"/>
                  </a:cubicBezTo>
                  <a:close/>
                  <a:moveTo>
                    <a:pt x="36" y="268"/>
                  </a:moveTo>
                  <a:cubicBezTo>
                    <a:pt x="25" y="268"/>
                    <a:pt x="17" y="260"/>
                    <a:pt x="17" y="249"/>
                  </a:cubicBezTo>
                  <a:cubicBezTo>
                    <a:pt x="17" y="82"/>
                    <a:pt x="17" y="82"/>
                    <a:pt x="17" y="82"/>
                  </a:cubicBezTo>
                  <a:cubicBezTo>
                    <a:pt x="67" y="82"/>
                    <a:pt x="67" y="82"/>
                    <a:pt x="67" y="82"/>
                  </a:cubicBezTo>
                  <a:cubicBezTo>
                    <a:pt x="67" y="82"/>
                    <a:pt x="78" y="82"/>
                    <a:pt x="83" y="79"/>
                  </a:cubicBezTo>
                  <a:cubicBezTo>
                    <a:pt x="90" y="75"/>
                    <a:pt x="89" y="64"/>
                    <a:pt x="89" y="64"/>
                  </a:cubicBezTo>
                  <a:cubicBezTo>
                    <a:pt x="89" y="18"/>
                    <a:pt x="89" y="18"/>
                    <a:pt x="89" y="18"/>
                  </a:cubicBezTo>
                  <a:cubicBezTo>
                    <a:pt x="213" y="18"/>
                    <a:pt x="213" y="18"/>
                    <a:pt x="213" y="18"/>
                  </a:cubicBezTo>
                  <a:cubicBezTo>
                    <a:pt x="223" y="18"/>
                    <a:pt x="232" y="26"/>
                    <a:pt x="232" y="37"/>
                  </a:cubicBezTo>
                  <a:cubicBezTo>
                    <a:pt x="232" y="268"/>
                    <a:pt x="232" y="268"/>
                    <a:pt x="232" y="268"/>
                  </a:cubicBezTo>
                  <a:lnTo>
                    <a:pt x="36" y="268"/>
                  </a:lnTo>
                  <a:close/>
                </a:path>
              </a:pathLst>
            </a:custGeom>
            <a:solidFill>
              <a:srgbClr val="0072C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2448" dirty="0"/>
            </a:p>
          </p:txBody>
        </p:sp>
        <p:cxnSp>
          <p:nvCxnSpPr>
            <p:cNvPr id="40" name="Straight Arrow Connector 39"/>
            <p:cNvCxnSpPr/>
            <p:nvPr/>
          </p:nvCxnSpPr>
          <p:spPr>
            <a:xfrm flipH="1">
              <a:off x="5692537" y="2669031"/>
              <a:ext cx="1" cy="350824"/>
            </a:xfrm>
            <a:prstGeom prst="straightConnector1">
              <a:avLst/>
            </a:prstGeom>
            <a:ln w="38100">
              <a:solidFill>
                <a:schemeClr val="bg1">
                  <a:lumMod val="65000"/>
                </a:schemeClr>
              </a:solidFill>
              <a:headEnd type="none"/>
              <a:tailEnd type="triangle"/>
            </a:ln>
          </p:spPr>
          <p:style>
            <a:lnRef idx="1">
              <a:schemeClr val="accent1"/>
            </a:lnRef>
            <a:fillRef idx="0">
              <a:schemeClr val="accent1"/>
            </a:fillRef>
            <a:effectRef idx="0">
              <a:schemeClr val="accent1"/>
            </a:effectRef>
            <a:fontRef idx="minor">
              <a:schemeClr val="tx1"/>
            </a:fontRef>
          </p:style>
        </p:cxnSp>
        <p:cxnSp>
          <p:nvCxnSpPr>
            <p:cNvPr id="41" name="Straight Arrow Connector 40"/>
            <p:cNvCxnSpPr/>
            <p:nvPr/>
          </p:nvCxnSpPr>
          <p:spPr>
            <a:xfrm>
              <a:off x="5692537" y="3577774"/>
              <a:ext cx="0" cy="553284"/>
            </a:xfrm>
            <a:prstGeom prst="straightConnector1">
              <a:avLst/>
            </a:prstGeom>
            <a:ln w="38100">
              <a:solidFill>
                <a:schemeClr val="bg1">
                  <a:lumMod val="65000"/>
                </a:schemeClr>
              </a:solidFill>
              <a:headEnd type="none"/>
              <a:tailEnd type="triangle"/>
            </a:ln>
          </p:spPr>
          <p:style>
            <a:lnRef idx="1">
              <a:schemeClr val="accent1"/>
            </a:lnRef>
            <a:fillRef idx="0">
              <a:schemeClr val="accent1"/>
            </a:fillRef>
            <a:effectRef idx="0">
              <a:schemeClr val="accent1"/>
            </a:effectRef>
            <a:fontRef idx="minor">
              <a:schemeClr val="tx1"/>
            </a:fontRef>
          </p:style>
        </p:cxnSp>
        <p:sp>
          <p:nvSpPr>
            <p:cNvPr id="42" name="Freeform 5"/>
            <p:cNvSpPr>
              <a:spLocks noEditPoints="1"/>
            </p:cNvSpPr>
            <p:nvPr/>
          </p:nvSpPr>
          <p:spPr bwMode="auto">
            <a:xfrm>
              <a:off x="5415316" y="2023842"/>
              <a:ext cx="554443" cy="731313"/>
            </a:xfrm>
            <a:custGeom>
              <a:avLst/>
              <a:gdLst>
                <a:gd name="T0" fmla="*/ 184 w 184"/>
                <a:gd name="T1" fmla="*/ 38 h 244"/>
                <a:gd name="T2" fmla="*/ 184 w 184"/>
                <a:gd name="T3" fmla="*/ 36 h 244"/>
                <a:gd name="T4" fmla="*/ 178 w 184"/>
                <a:gd name="T5" fmla="*/ 24 h 244"/>
                <a:gd name="T6" fmla="*/ 156 w 184"/>
                <a:gd name="T7" fmla="*/ 11 h 244"/>
                <a:gd name="T8" fmla="*/ 105 w 184"/>
                <a:gd name="T9" fmla="*/ 0 h 244"/>
                <a:gd name="T10" fmla="*/ 103 w 184"/>
                <a:gd name="T11" fmla="*/ 0 h 244"/>
                <a:gd name="T12" fmla="*/ 80 w 184"/>
                <a:gd name="T13" fmla="*/ 0 h 244"/>
                <a:gd name="T14" fmla="*/ 78 w 184"/>
                <a:gd name="T15" fmla="*/ 0 h 244"/>
                <a:gd name="T16" fmla="*/ 23 w 184"/>
                <a:gd name="T17" fmla="*/ 13 h 244"/>
                <a:gd name="T18" fmla="*/ 5 w 184"/>
                <a:gd name="T19" fmla="*/ 24 h 244"/>
                <a:gd name="T20" fmla="*/ 0 w 184"/>
                <a:gd name="T21" fmla="*/ 37 h 244"/>
                <a:gd name="T22" fmla="*/ 0 w 184"/>
                <a:gd name="T23" fmla="*/ 205 h 244"/>
                <a:gd name="T24" fmla="*/ 8 w 184"/>
                <a:gd name="T25" fmla="*/ 222 h 244"/>
                <a:gd name="T26" fmla="*/ 37 w 184"/>
                <a:gd name="T27" fmla="*/ 237 h 244"/>
                <a:gd name="T28" fmla="*/ 77 w 184"/>
                <a:gd name="T29" fmla="*/ 244 h 244"/>
                <a:gd name="T30" fmla="*/ 79 w 184"/>
                <a:gd name="T31" fmla="*/ 244 h 244"/>
                <a:gd name="T32" fmla="*/ 105 w 184"/>
                <a:gd name="T33" fmla="*/ 244 h 244"/>
                <a:gd name="T34" fmla="*/ 113 w 184"/>
                <a:gd name="T35" fmla="*/ 243 h 244"/>
                <a:gd name="T36" fmla="*/ 161 w 184"/>
                <a:gd name="T37" fmla="*/ 231 h 244"/>
                <a:gd name="T38" fmla="*/ 181 w 184"/>
                <a:gd name="T39" fmla="*/ 217 h 244"/>
                <a:gd name="T40" fmla="*/ 184 w 184"/>
                <a:gd name="T41" fmla="*/ 209 h 244"/>
                <a:gd name="T42" fmla="*/ 184 w 184"/>
                <a:gd name="T43" fmla="*/ 207 h 244"/>
                <a:gd name="T44" fmla="*/ 184 w 184"/>
                <a:gd name="T45" fmla="*/ 38 h 244"/>
                <a:gd name="T46" fmla="*/ 154 w 184"/>
                <a:gd name="T47" fmla="*/ 39 h 244"/>
                <a:gd name="T48" fmla="*/ 138 w 184"/>
                <a:gd name="T49" fmla="*/ 47 h 244"/>
                <a:gd name="T50" fmla="*/ 92 w 184"/>
                <a:gd name="T51" fmla="*/ 53 h 244"/>
                <a:gd name="T52" fmla="*/ 43 w 184"/>
                <a:gd name="T53" fmla="*/ 46 h 244"/>
                <a:gd name="T54" fmla="*/ 30 w 184"/>
                <a:gd name="T55" fmla="*/ 39 h 244"/>
                <a:gd name="T56" fmla="*/ 30 w 184"/>
                <a:gd name="T57" fmla="*/ 26 h 244"/>
                <a:gd name="T58" fmla="*/ 50 w 184"/>
                <a:gd name="T59" fmla="*/ 17 h 244"/>
                <a:gd name="T60" fmla="*/ 106 w 184"/>
                <a:gd name="T61" fmla="*/ 13 h 244"/>
                <a:gd name="T62" fmla="*/ 141 w 184"/>
                <a:gd name="T63" fmla="*/ 20 h 244"/>
                <a:gd name="T64" fmla="*/ 154 w 184"/>
                <a:gd name="T65" fmla="*/ 26 h 244"/>
                <a:gd name="T66" fmla="*/ 154 w 184"/>
                <a:gd name="T67" fmla="*/ 39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84" h="244">
                  <a:moveTo>
                    <a:pt x="184" y="38"/>
                  </a:moveTo>
                  <a:cubicBezTo>
                    <a:pt x="184" y="38"/>
                    <a:pt x="184" y="37"/>
                    <a:pt x="184" y="36"/>
                  </a:cubicBezTo>
                  <a:cubicBezTo>
                    <a:pt x="183" y="31"/>
                    <a:pt x="181" y="27"/>
                    <a:pt x="178" y="24"/>
                  </a:cubicBezTo>
                  <a:cubicBezTo>
                    <a:pt x="171" y="18"/>
                    <a:pt x="164" y="14"/>
                    <a:pt x="156" y="11"/>
                  </a:cubicBezTo>
                  <a:cubicBezTo>
                    <a:pt x="139" y="4"/>
                    <a:pt x="122" y="1"/>
                    <a:pt x="105" y="0"/>
                  </a:cubicBezTo>
                  <a:cubicBezTo>
                    <a:pt x="104" y="0"/>
                    <a:pt x="104" y="0"/>
                    <a:pt x="103" y="0"/>
                  </a:cubicBezTo>
                  <a:cubicBezTo>
                    <a:pt x="95" y="0"/>
                    <a:pt x="88" y="0"/>
                    <a:pt x="80" y="0"/>
                  </a:cubicBezTo>
                  <a:cubicBezTo>
                    <a:pt x="80" y="0"/>
                    <a:pt x="79" y="0"/>
                    <a:pt x="78" y="0"/>
                  </a:cubicBezTo>
                  <a:cubicBezTo>
                    <a:pt x="59" y="1"/>
                    <a:pt x="40" y="5"/>
                    <a:pt x="23" y="13"/>
                  </a:cubicBezTo>
                  <a:cubicBezTo>
                    <a:pt x="16" y="15"/>
                    <a:pt x="10" y="19"/>
                    <a:pt x="5" y="24"/>
                  </a:cubicBezTo>
                  <a:cubicBezTo>
                    <a:pt x="2" y="28"/>
                    <a:pt x="0" y="32"/>
                    <a:pt x="0" y="37"/>
                  </a:cubicBezTo>
                  <a:cubicBezTo>
                    <a:pt x="0" y="93"/>
                    <a:pt x="0" y="149"/>
                    <a:pt x="0" y="205"/>
                  </a:cubicBezTo>
                  <a:cubicBezTo>
                    <a:pt x="0" y="212"/>
                    <a:pt x="3" y="217"/>
                    <a:pt x="8" y="222"/>
                  </a:cubicBezTo>
                  <a:cubicBezTo>
                    <a:pt x="16" y="229"/>
                    <a:pt x="27" y="233"/>
                    <a:pt x="37" y="237"/>
                  </a:cubicBezTo>
                  <a:cubicBezTo>
                    <a:pt x="50" y="241"/>
                    <a:pt x="63" y="243"/>
                    <a:pt x="77" y="244"/>
                  </a:cubicBezTo>
                  <a:cubicBezTo>
                    <a:pt x="77" y="244"/>
                    <a:pt x="78" y="244"/>
                    <a:pt x="79" y="244"/>
                  </a:cubicBezTo>
                  <a:cubicBezTo>
                    <a:pt x="87" y="244"/>
                    <a:pt x="96" y="244"/>
                    <a:pt x="105" y="244"/>
                  </a:cubicBezTo>
                  <a:cubicBezTo>
                    <a:pt x="107" y="243"/>
                    <a:pt x="110" y="244"/>
                    <a:pt x="113" y="243"/>
                  </a:cubicBezTo>
                  <a:cubicBezTo>
                    <a:pt x="129" y="242"/>
                    <a:pt x="146" y="239"/>
                    <a:pt x="161" y="231"/>
                  </a:cubicBezTo>
                  <a:cubicBezTo>
                    <a:pt x="169" y="228"/>
                    <a:pt x="176" y="224"/>
                    <a:pt x="181" y="217"/>
                  </a:cubicBezTo>
                  <a:cubicBezTo>
                    <a:pt x="182" y="215"/>
                    <a:pt x="183" y="212"/>
                    <a:pt x="184" y="209"/>
                  </a:cubicBezTo>
                  <a:cubicBezTo>
                    <a:pt x="184" y="209"/>
                    <a:pt x="184" y="208"/>
                    <a:pt x="184" y="207"/>
                  </a:cubicBezTo>
                  <a:cubicBezTo>
                    <a:pt x="184" y="151"/>
                    <a:pt x="184" y="95"/>
                    <a:pt x="184" y="38"/>
                  </a:cubicBezTo>
                  <a:close/>
                  <a:moveTo>
                    <a:pt x="154" y="39"/>
                  </a:moveTo>
                  <a:cubicBezTo>
                    <a:pt x="149" y="43"/>
                    <a:pt x="143" y="45"/>
                    <a:pt x="138" y="47"/>
                  </a:cubicBezTo>
                  <a:cubicBezTo>
                    <a:pt x="123" y="51"/>
                    <a:pt x="107" y="53"/>
                    <a:pt x="92" y="53"/>
                  </a:cubicBezTo>
                  <a:cubicBezTo>
                    <a:pt x="75" y="53"/>
                    <a:pt x="59" y="51"/>
                    <a:pt x="43" y="46"/>
                  </a:cubicBezTo>
                  <a:cubicBezTo>
                    <a:pt x="38" y="44"/>
                    <a:pt x="34" y="43"/>
                    <a:pt x="30" y="39"/>
                  </a:cubicBezTo>
                  <a:cubicBezTo>
                    <a:pt x="25" y="35"/>
                    <a:pt x="25" y="30"/>
                    <a:pt x="30" y="26"/>
                  </a:cubicBezTo>
                  <a:cubicBezTo>
                    <a:pt x="36" y="21"/>
                    <a:pt x="43" y="19"/>
                    <a:pt x="50" y="17"/>
                  </a:cubicBezTo>
                  <a:cubicBezTo>
                    <a:pt x="69" y="13"/>
                    <a:pt x="87" y="12"/>
                    <a:pt x="106" y="13"/>
                  </a:cubicBezTo>
                  <a:cubicBezTo>
                    <a:pt x="118" y="14"/>
                    <a:pt x="130" y="16"/>
                    <a:pt x="141" y="20"/>
                  </a:cubicBezTo>
                  <a:cubicBezTo>
                    <a:pt x="146" y="21"/>
                    <a:pt x="150" y="23"/>
                    <a:pt x="154" y="26"/>
                  </a:cubicBezTo>
                  <a:cubicBezTo>
                    <a:pt x="158" y="30"/>
                    <a:pt x="158" y="35"/>
                    <a:pt x="154" y="39"/>
                  </a:cubicBezTo>
                  <a:close/>
                </a:path>
              </a:pathLst>
            </a:custGeom>
            <a:solidFill>
              <a:srgbClr val="0072C6"/>
            </a:solidFill>
            <a:ln>
              <a:noFill/>
            </a:ln>
          </p:spPr>
          <p:txBody>
            <a:bodyPr vert="horz" wrap="square" lIns="93260" tIns="186521" rIns="93260" bIns="46630" numCol="1" anchor="ctr" anchorCtr="0" compatLnSpc="1">
              <a:prstTxWarp prst="textNoShape">
                <a:avLst/>
              </a:prstTxWarp>
            </a:bodyPr>
            <a:lstStyle/>
            <a:p>
              <a:pPr algn="ctr"/>
              <a:r>
                <a:rPr lang="en-US" sz="918" dirty="0">
                  <a:solidFill>
                    <a:schemeClr val="bg1"/>
                  </a:solidFill>
                </a:rPr>
                <a:t>Source DB</a:t>
              </a:r>
            </a:p>
          </p:txBody>
        </p:sp>
      </p:grpSp>
      <p:grpSp>
        <p:nvGrpSpPr>
          <p:cNvPr id="79" name="Group 78"/>
          <p:cNvGrpSpPr/>
          <p:nvPr/>
        </p:nvGrpSpPr>
        <p:grpSpPr>
          <a:xfrm>
            <a:off x="7654468" y="1733386"/>
            <a:ext cx="4416709" cy="3535470"/>
            <a:chOff x="7681614" y="1699553"/>
            <a:chExt cx="4330500" cy="3466462"/>
          </a:xfrm>
        </p:grpSpPr>
        <p:sp>
          <p:nvSpPr>
            <p:cNvPr id="44" name="Arc 57"/>
            <p:cNvSpPr/>
            <p:nvPr/>
          </p:nvSpPr>
          <p:spPr>
            <a:xfrm rot="9875386" flipH="1">
              <a:off x="10527877" y="3484661"/>
              <a:ext cx="575289" cy="452278"/>
            </a:xfrm>
            <a:custGeom>
              <a:avLst/>
              <a:gdLst>
                <a:gd name="connsiteX0" fmla="*/ 646115 w 1292230"/>
                <a:gd name="connsiteY0" fmla="*/ 0 h 1570198"/>
                <a:gd name="connsiteX1" fmla="*/ 1292230 w 1292230"/>
                <a:gd name="connsiteY1" fmla="*/ 785099 h 1570198"/>
                <a:gd name="connsiteX2" fmla="*/ 646115 w 1292230"/>
                <a:gd name="connsiteY2" fmla="*/ 785099 h 1570198"/>
                <a:gd name="connsiteX3" fmla="*/ 646115 w 1292230"/>
                <a:gd name="connsiteY3" fmla="*/ 0 h 1570198"/>
                <a:gd name="connsiteX0" fmla="*/ 646115 w 1292230"/>
                <a:gd name="connsiteY0" fmla="*/ 0 h 1570198"/>
                <a:gd name="connsiteX1" fmla="*/ 1292230 w 1292230"/>
                <a:gd name="connsiteY1" fmla="*/ 785099 h 1570198"/>
                <a:gd name="connsiteX0" fmla="*/ 0 w 646115"/>
                <a:gd name="connsiteY0" fmla="*/ 0 h 785099"/>
                <a:gd name="connsiteX1" fmla="*/ 646115 w 646115"/>
                <a:gd name="connsiteY1" fmla="*/ 785099 h 785099"/>
                <a:gd name="connsiteX2" fmla="*/ 0 w 646115"/>
                <a:gd name="connsiteY2" fmla="*/ 785099 h 785099"/>
                <a:gd name="connsiteX3" fmla="*/ 0 w 646115"/>
                <a:gd name="connsiteY3" fmla="*/ 0 h 785099"/>
                <a:gd name="connsiteX0" fmla="*/ 41109 w 646115"/>
                <a:gd name="connsiteY0" fmla="*/ 415103 h 785099"/>
                <a:gd name="connsiteX1" fmla="*/ 646115 w 646115"/>
                <a:gd name="connsiteY1" fmla="*/ 785099 h 785099"/>
                <a:gd name="connsiteX0" fmla="*/ 0 w 646115"/>
                <a:gd name="connsiteY0" fmla="*/ 0 h 785099"/>
                <a:gd name="connsiteX1" fmla="*/ 646115 w 646115"/>
                <a:gd name="connsiteY1" fmla="*/ 785099 h 785099"/>
                <a:gd name="connsiteX2" fmla="*/ 0 w 646115"/>
                <a:gd name="connsiteY2" fmla="*/ 785099 h 785099"/>
                <a:gd name="connsiteX3" fmla="*/ 0 w 646115"/>
                <a:gd name="connsiteY3" fmla="*/ 0 h 785099"/>
                <a:gd name="connsiteX0" fmla="*/ 41109 w 646115"/>
                <a:gd name="connsiteY0" fmla="*/ 415103 h 785099"/>
                <a:gd name="connsiteX1" fmla="*/ 646115 w 646115"/>
                <a:gd name="connsiteY1" fmla="*/ 785099 h 785099"/>
                <a:gd name="connsiteX0" fmla="*/ 0 w 646115"/>
                <a:gd name="connsiteY0" fmla="*/ 0 h 785099"/>
                <a:gd name="connsiteX1" fmla="*/ 646115 w 646115"/>
                <a:gd name="connsiteY1" fmla="*/ 785099 h 785099"/>
                <a:gd name="connsiteX2" fmla="*/ 0 w 646115"/>
                <a:gd name="connsiteY2" fmla="*/ 785099 h 785099"/>
                <a:gd name="connsiteX3" fmla="*/ 0 w 646115"/>
                <a:gd name="connsiteY3" fmla="*/ 0 h 785099"/>
                <a:gd name="connsiteX0" fmla="*/ 39212 w 646115"/>
                <a:gd name="connsiteY0" fmla="*/ 522701 h 785099"/>
                <a:gd name="connsiteX1" fmla="*/ 646115 w 646115"/>
                <a:gd name="connsiteY1" fmla="*/ 785099 h 785099"/>
                <a:gd name="connsiteX0" fmla="*/ 0 w 646115"/>
                <a:gd name="connsiteY0" fmla="*/ 0 h 785099"/>
                <a:gd name="connsiteX1" fmla="*/ 646115 w 646115"/>
                <a:gd name="connsiteY1" fmla="*/ 785099 h 785099"/>
                <a:gd name="connsiteX2" fmla="*/ 0 w 646115"/>
                <a:gd name="connsiteY2" fmla="*/ 785099 h 785099"/>
                <a:gd name="connsiteX3" fmla="*/ 0 w 646115"/>
                <a:gd name="connsiteY3" fmla="*/ 0 h 785099"/>
                <a:gd name="connsiteX0" fmla="*/ 39212 w 646115"/>
                <a:gd name="connsiteY0" fmla="*/ 522701 h 785099"/>
                <a:gd name="connsiteX1" fmla="*/ 646115 w 646115"/>
                <a:gd name="connsiteY1" fmla="*/ 785099 h 785099"/>
                <a:gd name="connsiteX0" fmla="*/ 0 w 665671"/>
                <a:gd name="connsiteY0" fmla="*/ 0 h 785099"/>
                <a:gd name="connsiteX1" fmla="*/ 646115 w 665671"/>
                <a:gd name="connsiteY1" fmla="*/ 785099 h 785099"/>
                <a:gd name="connsiteX2" fmla="*/ 0 w 665671"/>
                <a:gd name="connsiteY2" fmla="*/ 785099 h 785099"/>
                <a:gd name="connsiteX3" fmla="*/ 0 w 665671"/>
                <a:gd name="connsiteY3" fmla="*/ 0 h 785099"/>
                <a:gd name="connsiteX0" fmla="*/ 39212 w 665671"/>
                <a:gd name="connsiteY0" fmla="*/ 522701 h 785099"/>
                <a:gd name="connsiteX1" fmla="*/ 665671 w 665671"/>
                <a:gd name="connsiteY1" fmla="*/ 591709 h 785099"/>
                <a:gd name="connsiteX0" fmla="*/ 0 w 720108"/>
                <a:gd name="connsiteY0" fmla="*/ 0 h 785099"/>
                <a:gd name="connsiteX1" fmla="*/ 646115 w 720108"/>
                <a:gd name="connsiteY1" fmla="*/ 785099 h 785099"/>
                <a:gd name="connsiteX2" fmla="*/ 0 w 720108"/>
                <a:gd name="connsiteY2" fmla="*/ 785099 h 785099"/>
                <a:gd name="connsiteX3" fmla="*/ 0 w 720108"/>
                <a:gd name="connsiteY3" fmla="*/ 0 h 785099"/>
                <a:gd name="connsiteX0" fmla="*/ 39212 w 720108"/>
                <a:gd name="connsiteY0" fmla="*/ 522701 h 785099"/>
                <a:gd name="connsiteX1" fmla="*/ 665671 w 720108"/>
                <a:gd name="connsiteY1" fmla="*/ 591709 h 785099"/>
                <a:gd name="connsiteX0" fmla="*/ 0 w 646115"/>
                <a:gd name="connsiteY0" fmla="*/ 0 h 785099"/>
                <a:gd name="connsiteX1" fmla="*/ 646115 w 646115"/>
                <a:gd name="connsiteY1" fmla="*/ 785099 h 785099"/>
                <a:gd name="connsiteX2" fmla="*/ 0 w 646115"/>
                <a:gd name="connsiteY2" fmla="*/ 785099 h 785099"/>
                <a:gd name="connsiteX3" fmla="*/ 0 w 646115"/>
                <a:gd name="connsiteY3" fmla="*/ 0 h 785099"/>
                <a:gd name="connsiteX0" fmla="*/ 39212 w 646115"/>
                <a:gd name="connsiteY0" fmla="*/ 522701 h 785099"/>
                <a:gd name="connsiteX1" fmla="*/ 581650 w 646115"/>
                <a:gd name="connsiteY1" fmla="*/ 778580 h 785099"/>
                <a:gd name="connsiteX0" fmla="*/ 0 w 737684"/>
                <a:gd name="connsiteY0" fmla="*/ 0 h 785099"/>
                <a:gd name="connsiteX1" fmla="*/ 646115 w 737684"/>
                <a:gd name="connsiteY1" fmla="*/ 785099 h 785099"/>
                <a:gd name="connsiteX2" fmla="*/ 0 w 737684"/>
                <a:gd name="connsiteY2" fmla="*/ 785099 h 785099"/>
                <a:gd name="connsiteX3" fmla="*/ 0 w 737684"/>
                <a:gd name="connsiteY3" fmla="*/ 0 h 785099"/>
                <a:gd name="connsiteX0" fmla="*/ 39212 w 737684"/>
                <a:gd name="connsiteY0" fmla="*/ 522701 h 785099"/>
                <a:gd name="connsiteX1" fmla="*/ 581650 w 737684"/>
                <a:gd name="connsiteY1" fmla="*/ 778580 h 785099"/>
                <a:gd name="connsiteX0" fmla="*/ 0 w 737685"/>
                <a:gd name="connsiteY0" fmla="*/ 0 h 785099"/>
                <a:gd name="connsiteX1" fmla="*/ 646116 w 737685"/>
                <a:gd name="connsiteY1" fmla="*/ 785099 h 785099"/>
                <a:gd name="connsiteX2" fmla="*/ 1 w 737685"/>
                <a:gd name="connsiteY2" fmla="*/ 785099 h 785099"/>
                <a:gd name="connsiteX3" fmla="*/ 0 w 737685"/>
                <a:gd name="connsiteY3" fmla="*/ 0 h 785099"/>
                <a:gd name="connsiteX0" fmla="*/ 39213 w 737685"/>
                <a:gd name="connsiteY0" fmla="*/ 522701 h 785099"/>
                <a:gd name="connsiteX1" fmla="*/ 581651 w 737685"/>
                <a:gd name="connsiteY1" fmla="*/ 778580 h 785099"/>
                <a:gd name="connsiteX0" fmla="*/ 0 w 737685"/>
                <a:gd name="connsiteY0" fmla="*/ 7308 h 792407"/>
                <a:gd name="connsiteX1" fmla="*/ 646116 w 737685"/>
                <a:gd name="connsiteY1" fmla="*/ 792407 h 792407"/>
                <a:gd name="connsiteX2" fmla="*/ 1 w 737685"/>
                <a:gd name="connsiteY2" fmla="*/ 792407 h 792407"/>
                <a:gd name="connsiteX3" fmla="*/ 0 w 737685"/>
                <a:gd name="connsiteY3" fmla="*/ 7308 h 792407"/>
                <a:gd name="connsiteX0" fmla="*/ 39213 w 737685"/>
                <a:gd name="connsiteY0" fmla="*/ 530009 h 792407"/>
                <a:gd name="connsiteX1" fmla="*/ 581651 w 737685"/>
                <a:gd name="connsiteY1" fmla="*/ 785888 h 792407"/>
                <a:gd name="connsiteX0" fmla="*/ 0 w 824616"/>
                <a:gd name="connsiteY0" fmla="*/ 7308 h 792407"/>
                <a:gd name="connsiteX1" fmla="*/ 646116 w 824616"/>
                <a:gd name="connsiteY1" fmla="*/ 792407 h 792407"/>
                <a:gd name="connsiteX2" fmla="*/ 1 w 824616"/>
                <a:gd name="connsiteY2" fmla="*/ 792407 h 792407"/>
                <a:gd name="connsiteX3" fmla="*/ 0 w 824616"/>
                <a:gd name="connsiteY3" fmla="*/ 7308 h 792407"/>
                <a:gd name="connsiteX0" fmla="*/ 39213 w 824616"/>
                <a:gd name="connsiteY0" fmla="*/ 530009 h 792407"/>
                <a:gd name="connsiteX1" fmla="*/ 581651 w 824616"/>
                <a:gd name="connsiteY1" fmla="*/ 785888 h 792407"/>
                <a:gd name="connsiteX0" fmla="*/ 0 w 850574"/>
                <a:gd name="connsiteY0" fmla="*/ 7308 h 792407"/>
                <a:gd name="connsiteX1" fmla="*/ 646116 w 850574"/>
                <a:gd name="connsiteY1" fmla="*/ 792407 h 792407"/>
                <a:gd name="connsiteX2" fmla="*/ 1 w 850574"/>
                <a:gd name="connsiteY2" fmla="*/ 792407 h 792407"/>
                <a:gd name="connsiteX3" fmla="*/ 0 w 850574"/>
                <a:gd name="connsiteY3" fmla="*/ 7308 h 792407"/>
                <a:gd name="connsiteX0" fmla="*/ 39213 w 850574"/>
                <a:gd name="connsiteY0" fmla="*/ 530009 h 792407"/>
                <a:gd name="connsiteX1" fmla="*/ 581651 w 850574"/>
                <a:gd name="connsiteY1" fmla="*/ 785888 h 792407"/>
                <a:gd name="connsiteX0" fmla="*/ 0 w 877795"/>
                <a:gd name="connsiteY0" fmla="*/ 7308 h 792407"/>
                <a:gd name="connsiteX1" fmla="*/ 646116 w 877795"/>
                <a:gd name="connsiteY1" fmla="*/ 792407 h 792407"/>
                <a:gd name="connsiteX2" fmla="*/ 1 w 877795"/>
                <a:gd name="connsiteY2" fmla="*/ 792407 h 792407"/>
                <a:gd name="connsiteX3" fmla="*/ 0 w 877795"/>
                <a:gd name="connsiteY3" fmla="*/ 7308 h 792407"/>
                <a:gd name="connsiteX0" fmla="*/ 185323 w 877795"/>
                <a:gd name="connsiteY0" fmla="*/ 484153 h 792407"/>
                <a:gd name="connsiteX1" fmla="*/ 581651 w 877795"/>
                <a:gd name="connsiteY1" fmla="*/ 785888 h 792407"/>
                <a:gd name="connsiteX0" fmla="*/ 0 w 847926"/>
                <a:gd name="connsiteY0" fmla="*/ 36468 h 821567"/>
                <a:gd name="connsiteX1" fmla="*/ 646116 w 847926"/>
                <a:gd name="connsiteY1" fmla="*/ 821567 h 821567"/>
                <a:gd name="connsiteX2" fmla="*/ 1 w 847926"/>
                <a:gd name="connsiteY2" fmla="*/ 821567 h 821567"/>
                <a:gd name="connsiteX3" fmla="*/ 0 w 847926"/>
                <a:gd name="connsiteY3" fmla="*/ 36468 h 821567"/>
                <a:gd name="connsiteX0" fmla="*/ 185323 w 847926"/>
                <a:gd name="connsiteY0" fmla="*/ 513313 h 821567"/>
                <a:gd name="connsiteX1" fmla="*/ 581651 w 847926"/>
                <a:gd name="connsiteY1" fmla="*/ 815048 h 821567"/>
                <a:gd name="connsiteX0" fmla="*/ 0 w 847926"/>
                <a:gd name="connsiteY0" fmla="*/ 36468 h 821567"/>
                <a:gd name="connsiteX1" fmla="*/ 646116 w 847926"/>
                <a:gd name="connsiteY1" fmla="*/ 821567 h 821567"/>
                <a:gd name="connsiteX2" fmla="*/ 1 w 847926"/>
                <a:gd name="connsiteY2" fmla="*/ 821567 h 821567"/>
                <a:gd name="connsiteX3" fmla="*/ 0 w 847926"/>
                <a:gd name="connsiteY3" fmla="*/ 36468 h 821567"/>
                <a:gd name="connsiteX0" fmla="*/ 185323 w 847926"/>
                <a:gd name="connsiteY0" fmla="*/ 513313 h 821567"/>
                <a:gd name="connsiteX1" fmla="*/ 581651 w 847926"/>
                <a:gd name="connsiteY1" fmla="*/ 815048 h 821567"/>
                <a:gd name="connsiteX0" fmla="*/ 0 w 824306"/>
                <a:gd name="connsiteY0" fmla="*/ 26926 h 812025"/>
                <a:gd name="connsiteX1" fmla="*/ 646116 w 824306"/>
                <a:gd name="connsiteY1" fmla="*/ 812025 h 812025"/>
                <a:gd name="connsiteX2" fmla="*/ 1 w 824306"/>
                <a:gd name="connsiteY2" fmla="*/ 812025 h 812025"/>
                <a:gd name="connsiteX3" fmla="*/ 0 w 824306"/>
                <a:gd name="connsiteY3" fmla="*/ 26926 h 812025"/>
                <a:gd name="connsiteX0" fmla="*/ 32668 w 824306"/>
                <a:gd name="connsiteY0" fmla="*/ 757500 h 812025"/>
                <a:gd name="connsiteX1" fmla="*/ 581651 w 824306"/>
                <a:gd name="connsiteY1" fmla="*/ 805506 h 812025"/>
                <a:gd name="connsiteX0" fmla="*/ 0 w 806579"/>
                <a:gd name="connsiteY0" fmla="*/ 127399 h 912498"/>
                <a:gd name="connsiteX1" fmla="*/ 646116 w 806579"/>
                <a:gd name="connsiteY1" fmla="*/ 912498 h 912498"/>
                <a:gd name="connsiteX2" fmla="*/ 1 w 806579"/>
                <a:gd name="connsiteY2" fmla="*/ 912498 h 912498"/>
                <a:gd name="connsiteX3" fmla="*/ 0 w 806579"/>
                <a:gd name="connsiteY3" fmla="*/ 127399 h 912498"/>
                <a:gd name="connsiteX0" fmla="*/ 32668 w 806579"/>
                <a:gd name="connsiteY0" fmla="*/ 857973 h 912498"/>
                <a:gd name="connsiteX1" fmla="*/ 581651 w 806579"/>
                <a:gd name="connsiteY1" fmla="*/ 905979 h 912498"/>
                <a:gd name="connsiteX0" fmla="*/ 0 w 764787"/>
                <a:gd name="connsiteY0" fmla="*/ 190930 h 976029"/>
                <a:gd name="connsiteX1" fmla="*/ 646116 w 764787"/>
                <a:gd name="connsiteY1" fmla="*/ 976029 h 976029"/>
                <a:gd name="connsiteX2" fmla="*/ 1 w 764787"/>
                <a:gd name="connsiteY2" fmla="*/ 976029 h 976029"/>
                <a:gd name="connsiteX3" fmla="*/ 0 w 764787"/>
                <a:gd name="connsiteY3" fmla="*/ 190930 h 976029"/>
                <a:gd name="connsiteX0" fmla="*/ 32668 w 764787"/>
                <a:gd name="connsiteY0" fmla="*/ 921504 h 976029"/>
                <a:gd name="connsiteX1" fmla="*/ 533832 w 764787"/>
                <a:gd name="connsiteY1" fmla="*/ 791114 h 976029"/>
                <a:gd name="connsiteX0" fmla="*/ 0 w 683639"/>
                <a:gd name="connsiteY0" fmla="*/ 239409 h 1024508"/>
                <a:gd name="connsiteX1" fmla="*/ 646116 w 683639"/>
                <a:gd name="connsiteY1" fmla="*/ 1024508 h 1024508"/>
                <a:gd name="connsiteX2" fmla="*/ 1 w 683639"/>
                <a:gd name="connsiteY2" fmla="*/ 1024508 h 1024508"/>
                <a:gd name="connsiteX3" fmla="*/ 0 w 683639"/>
                <a:gd name="connsiteY3" fmla="*/ 239409 h 1024508"/>
                <a:gd name="connsiteX0" fmla="*/ 32668 w 683639"/>
                <a:gd name="connsiteY0" fmla="*/ 969983 h 1024508"/>
                <a:gd name="connsiteX1" fmla="*/ 533832 w 683639"/>
                <a:gd name="connsiteY1" fmla="*/ 839593 h 1024508"/>
                <a:gd name="connsiteX0" fmla="*/ 0 w 683639"/>
                <a:gd name="connsiteY0" fmla="*/ 186513 h 971612"/>
                <a:gd name="connsiteX1" fmla="*/ 646116 w 683639"/>
                <a:gd name="connsiteY1" fmla="*/ 971612 h 971612"/>
                <a:gd name="connsiteX2" fmla="*/ 1 w 683639"/>
                <a:gd name="connsiteY2" fmla="*/ 971612 h 971612"/>
                <a:gd name="connsiteX3" fmla="*/ 0 w 683639"/>
                <a:gd name="connsiteY3" fmla="*/ 186513 h 971612"/>
                <a:gd name="connsiteX0" fmla="*/ 32668 w 683639"/>
                <a:gd name="connsiteY0" fmla="*/ 917087 h 971612"/>
                <a:gd name="connsiteX1" fmla="*/ 533832 w 683639"/>
                <a:gd name="connsiteY1" fmla="*/ 786697 h 971612"/>
                <a:gd name="connsiteX0" fmla="*/ 0 w 683639"/>
                <a:gd name="connsiteY0" fmla="*/ 186513 h 971612"/>
                <a:gd name="connsiteX1" fmla="*/ 646116 w 683639"/>
                <a:gd name="connsiteY1" fmla="*/ 971612 h 971612"/>
                <a:gd name="connsiteX2" fmla="*/ 1 w 683639"/>
                <a:gd name="connsiteY2" fmla="*/ 971612 h 971612"/>
                <a:gd name="connsiteX3" fmla="*/ 0 w 683639"/>
                <a:gd name="connsiteY3" fmla="*/ 186513 h 971612"/>
                <a:gd name="connsiteX0" fmla="*/ 32668 w 683639"/>
                <a:gd name="connsiteY0" fmla="*/ 917087 h 971612"/>
                <a:gd name="connsiteX1" fmla="*/ 533832 w 683639"/>
                <a:gd name="connsiteY1" fmla="*/ 786697 h 971612"/>
                <a:gd name="connsiteX0" fmla="*/ 0 w 718107"/>
                <a:gd name="connsiteY0" fmla="*/ 174377 h 971612"/>
                <a:gd name="connsiteX1" fmla="*/ 683144 w 718107"/>
                <a:gd name="connsiteY1" fmla="*/ 971612 h 971612"/>
                <a:gd name="connsiteX2" fmla="*/ 37029 w 718107"/>
                <a:gd name="connsiteY2" fmla="*/ 971612 h 971612"/>
                <a:gd name="connsiteX3" fmla="*/ 0 w 718107"/>
                <a:gd name="connsiteY3" fmla="*/ 174377 h 971612"/>
                <a:gd name="connsiteX0" fmla="*/ 69696 w 718107"/>
                <a:gd name="connsiteY0" fmla="*/ 917087 h 971612"/>
                <a:gd name="connsiteX1" fmla="*/ 570860 w 718107"/>
                <a:gd name="connsiteY1" fmla="*/ 786697 h 971612"/>
                <a:gd name="connsiteX0" fmla="*/ 0 w 718942"/>
                <a:gd name="connsiteY0" fmla="*/ 256811 h 1054046"/>
                <a:gd name="connsiteX1" fmla="*/ 683144 w 718942"/>
                <a:gd name="connsiteY1" fmla="*/ 1054046 h 1054046"/>
                <a:gd name="connsiteX2" fmla="*/ 37029 w 718942"/>
                <a:gd name="connsiteY2" fmla="*/ 1054046 h 1054046"/>
                <a:gd name="connsiteX3" fmla="*/ 0 w 718942"/>
                <a:gd name="connsiteY3" fmla="*/ 256811 h 1054046"/>
                <a:gd name="connsiteX0" fmla="*/ 69696 w 718942"/>
                <a:gd name="connsiteY0" fmla="*/ 999521 h 1054046"/>
                <a:gd name="connsiteX1" fmla="*/ 570860 w 718942"/>
                <a:gd name="connsiteY1" fmla="*/ 869131 h 1054046"/>
                <a:gd name="connsiteX0" fmla="*/ 0 w 716292"/>
                <a:gd name="connsiteY0" fmla="*/ 313402 h 1110637"/>
                <a:gd name="connsiteX1" fmla="*/ 683144 w 716292"/>
                <a:gd name="connsiteY1" fmla="*/ 1110637 h 1110637"/>
                <a:gd name="connsiteX2" fmla="*/ 37029 w 716292"/>
                <a:gd name="connsiteY2" fmla="*/ 1110637 h 1110637"/>
                <a:gd name="connsiteX3" fmla="*/ 0 w 716292"/>
                <a:gd name="connsiteY3" fmla="*/ 313402 h 1110637"/>
                <a:gd name="connsiteX0" fmla="*/ 69696 w 716292"/>
                <a:gd name="connsiteY0" fmla="*/ 1056112 h 1110637"/>
                <a:gd name="connsiteX1" fmla="*/ 570860 w 716292"/>
                <a:gd name="connsiteY1" fmla="*/ 925722 h 1110637"/>
                <a:gd name="connsiteX0" fmla="*/ 0 w 717025"/>
                <a:gd name="connsiteY0" fmla="*/ 225627 h 1022862"/>
                <a:gd name="connsiteX1" fmla="*/ 683144 w 717025"/>
                <a:gd name="connsiteY1" fmla="*/ 1022862 h 1022862"/>
                <a:gd name="connsiteX2" fmla="*/ 37029 w 717025"/>
                <a:gd name="connsiteY2" fmla="*/ 1022862 h 1022862"/>
                <a:gd name="connsiteX3" fmla="*/ 0 w 717025"/>
                <a:gd name="connsiteY3" fmla="*/ 225627 h 1022862"/>
                <a:gd name="connsiteX0" fmla="*/ 69696 w 717025"/>
                <a:gd name="connsiteY0" fmla="*/ 968337 h 1022862"/>
                <a:gd name="connsiteX1" fmla="*/ 570860 w 717025"/>
                <a:gd name="connsiteY1" fmla="*/ 837947 h 1022862"/>
                <a:gd name="connsiteX0" fmla="*/ 0 w 713795"/>
                <a:gd name="connsiteY0" fmla="*/ 174377 h 971612"/>
                <a:gd name="connsiteX1" fmla="*/ 683144 w 713795"/>
                <a:gd name="connsiteY1" fmla="*/ 971612 h 971612"/>
                <a:gd name="connsiteX2" fmla="*/ 37029 w 713795"/>
                <a:gd name="connsiteY2" fmla="*/ 971612 h 971612"/>
                <a:gd name="connsiteX3" fmla="*/ 0 w 713795"/>
                <a:gd name="connsiteY3" fmla="*/ 174377 h 971612"/>
                <a:gd name="connsiteX0" fmla="*/ 69696 w 713795"/>
                <a:gd name="connsiteY0" fmla="*/ 917087 h 971612"/>
                <a:gd name="connsiteX1" fmla="*/ 570860 w 713795"/>
                <a:gd name="connsiteY1" fmla="*/ 786697 h 971612"/>
                <a:gd name="connsiteX0" fmla="*/ 907 w 714702"/>
                <a:gd name="connsiteY0" fmla="*/ 174377 h 971612"/>
                <a:gd name="connsiteX1" fmla="*/ 684051 w 714702"/>
                <a:gd name="connsiteY1" fmla="*/ 971612 h 971612"/>
                <a:gd name="connsiteX2" fmla="*/ 37936 w 714702"/>
                <a:gd name="connsiteY2" fmla="*/ 971612 h 971612"/>
                <a:gd name="connsiteX3" fmla="*/ 907 w 714702"/>
                <a:gd name="connsiteY3" fmla="*/ 174377 h 971612"/>
                <a:gd name="connsiteX0" fmla="*/ 70603 w 714702"/>
                <a:gd name="connsiteY0" fmla="*/ 917087 h 971612"/>
                <a:gd name="connsiteX1" fmla="*/ 571767 w 714702"/>
                <a:gd name="connsiteY1" fmla="*/ 786697 h 971612"/>
                <a:gd name="connsiteX0" fmla="*/ 907 w 713764"/>
                <a:gd name="connsiteY0" fmla="*/ 270166 h 1067401"/>
                <a:gd name="connsiteX1" fmla="*/ 684051 w 713764"/>
                <a:gd name="connsiteY1" fmla="*/ 1067401 h 1067401"/>
                <a:gd name="connsiteX2" fmla="*/ 37936 w 713764"/>
                <a:gd name="connsiteY2" fmla="*/ 1067401 h 1067401"/>
                <a:gd name="connsiteX3" fmla="*/ 907 w 713764"/>
                <a:gd name="connsiteY3" fmla="*/ 270166 h 1067401"/>
                <a:gd name="connsiteX0" fmla="*/ 70603 w 713764"/>
                <a:gd name="connsiteY0" fmla="*/ 1012876 h 1067401"/>
                <a:gd name="connsiteX1" fmla="*/ 571767 w 713764"/>
                <a:gd name="connsiteY1" fmla="*/ 882486 h 1067401"/>
                <a:gd name="connsiteX0" fmla="*/ 907 w 713764"/>
                <a:gd name="connsiteY0" fmla="*/ 270166 h 1067401"/>
                <a:gd name="connsiteX1" fmla="*/ 684051 w 713764"/>
                <a:gd name="connsiteY1" fmla="*/ 1067401 h 1067401"/>
                <a:gd name="connsiteX2" fmla="*/ 37936 w 713764"/>
                <a:gd name="connsiteY2" fmla="*/ 1067401 h 1067401"/>
                <a:gd name="connsiteX3" fmla="*/ 907 w 713764"/>
                <a:gd name="connsiteY3" fmla="*/ 270166 h 1067401"/>
                <a:gd name="connsiteX0" fmla="*/ 70603 w 713764"/>
                <a:gd name="connsiteY0" fmla="*/ 1012876 h 1067401"/>
                <a:gd name="connsiteX1" fmla="*/ 571767 w 713764"/>
                <a:gd name="connsiteY1" fmla="*/ 882486 h 1067401"/>
              </a:gdLst>
              <a:ahLst/>
              <a:cxnLst>
                <a:cxn ang="0">
                  <a:pos x="connsiteX0" y="connsiteY0"/>
                </a:cxn>
                <a:cxn ang="0">
                  <a:pos x="connsiteX1" y="connsiteY1"/>
                </a:cxn>
              </a:cxnLst>
              <a:rect l="l" t="t" r="r" b="b"/>
              <a:pathLst>
                <a:path w="713764" h="1067401" stroke="0" extrusionOk="0">
                  <a:moveTo>
                    <a:pt x="907" y="270166"/>
                  </a:moveTo>
                  <a:cubicBezTo>
                    <a:pt x="361897" y="-366354"/>
                    <a:pt x="837898" y="212317"/>
                    <a:pt x="684051" y="1067401"/>
                  </a:cubicBezTo>
                  <a:lnTo>
                    <a:pt x="37936" y="1067401"/>
                  </a:lnTo>
                  <a:cubicBezTo>
                    <a:pt x="37936" y="805701"/>
                    <a:pt x="-6872" y="784254"/>
                    <a:pt x="907" y="270166"/>
                  </a:cubicBezTo>
                  <a:close/>
                </a:path>
                <a:path w="713764" h="1067401" fill="none">
                  <a:moveTo>
                    <a:pt x="70603" y="1012876"/>
                  </a:moveTo>
                  <a:cubicBezTo>
                    <a:pt x="34280" y="-626399"/>
                    <a:pt x="820800" y="95316"/>
                    <a:pt x="571767" y="882486"/>
                  </a:cubicBezTo>
                </a:path>
              </a:pathLst>
            </a:custGeom>
            <a:ln w="38100">
              <a:solidFill>
                <a:schemeClr val="bg1">
                  <a:lumMod val="65000"/>
                </a:schemeClr>
              </a:solidFill>
              <a:headEnd type="triangle"/>
              <a:tailEnd type="none"/>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2448" dirty="0"/>
            </a:p>
          </p:txBody>
        </p:sp>
        <p:sp>
          <p:nvSpPr>
            <p:cNvPr id="45" name="Arc 57"/>
            <p:cNvSpPr/>
            <p:nvPr/>
          </p:nvSpPr>
          <p:spPr>
            <a:xfrm rot="7054550" flipH="1">
              <a:off x="10856781" y="3084829"/>
              <a:ext cx="550938" cy="533811"/>
            </a:xfrm>
            <a:custGeom>
              <a:avLst/>
              <a:gdLst>
                <a:gd name="connsiteX0" fmla="*/ 646115 w 1292230"/>
                <a:gd name="connsiteY0" fmla="*/ 0 h 1570198"/>
                <a:gd name="connsiteX1" fmla="*/ 1292230 w 1292230"/>
                <a:gd name="connsiteY1" fmla="*/ 785099 h 1570198"/>
                <a:gd name="connsiteX2" fmla="*/ 646115 w 1292230"/>
                <a:gd name="connsiteY2" fmla="*/ 785099 h 1570198"/>
                <a:gd name="connsiteX3" fmla="*/ 646115 w 1292230"/>
                <a:gd name="connsiteY3" fmla="*/ 0 h 1570198"/>
                <a:gd name="connsiteX0" fmla="*/ 646115 w 1292230"/>
                <a:gd name="connsiteY0" fmla="*/ 0 h 1570198"/>
                <a:gd name="connsiteX1" fmla="*/ 1292230 w 1292230"/>
                <a:gd name="connsiteY1" fmla="*/ 785099 h 1570198"/>
                <a:gd name="connsiteX0" fmla="*/ 0 w 646115"/>
                <a:gd name="connsiteY0" fmla="*/ 0 h 785099"/>
                <a:gd name="connsiteX1" fmla="*/ 646115 w 646115"/>
                <a:gd name="connsiteY1" fmla="*/ 785099 h 785099"/>
                <a:gd name="connsiteX2" fmla="*/ 0 w 646115"/>
                <a:gd name="connsiteY2" fmla="*/ 785099 h 785099"/>
                <a:gd name="connsiteX3" fmla="*/ 0 w 646115"/>
                <a:gd name="connsiteY3" fmla="*/ 0 h 785099"/>
                <a:gd name="connsiteX0" fmla="*/ 41109 w 646115"/>
                <a:gd name="connsiteY0" fmla="*/ 415103 h 785099"/>
                <a:gd name="connsiteX1" fmla="*/ 646115 w 646115"/>
                <a:gd name="connsiteY1" fmla="*/ 785099 h 785099"/>
                <a:gd name="connsiteX0" fmla="*/ 0 w 646115"/>
                <a:gd name="connsiteY0" fmla="*/ 0 h 785099"/>
                <a:gd name="connsiteX1" fmla="*/ 646115 w 646115"/>
                <a:gd name="connsiteY1" fmla="*/ 785099 h 785099"/>
                <a:gd name="connsiteX2" fmla="*/ 0 w 646115"/>
                <a:gd name="connsiteY2" fmla="*/ 785099 h 785099"/>
                <a:gd name="connsiteX3" fmla="*/ 0 w 646115"/>
                <a:gd name="connsiteY3" fmla="*/ 0 h 785099"/>
                <a:gd name="connsiteX0" fmla="*/ 41109 w 646115"/>
                <a:gd name="connsiteY0" fmla="*/ 415103 h 785099"/>
                <a:gd name="connsiteX1" fmla="*/ 646115 w 646115"/>
                <a:gd name="connsiteY1" fmla="*/ 785099 h 785099"/>
                <a:gd name="connsiteX0" fmla="*/ 0 w 646115"/>
                <a:gd name="connsiteY0" fmla="*/ 0 h 785099"/>
                <a:gd name="connsiteX1" fmla="*/ 646115 w 646115"/>
                <a:gd name="connsiteY1" fmla="*/ 785099 h 785099"/>
                <a:gd name="connsiteX2" fmla="*/ 0 w 646115"/>
                <a:gd name="connsiteY2" fmla="*/ 785099 h 785099"/>
                <a:gd name="connsiteX3" fmla="*/ 0 w 646115"/>
                <a:gd name="connsiteY3" fmla="*/ 0 h 785099"/>
                <a:gd name="connsiteX0" fmla="*/ 39212 w 646115"/>
                <a:gd name="connsiteY0" fmla="*/ 522701 h 785099"/>
                <a:gd name="connsiteX1" fmla="*/ 646115 w 646115"/>
                <a:gd name="connsiteY1" fmla="*/ 785099 h 785099"/>
                <a:gd name="connsiteX0" fmla="*/ 0 w 646115"/>
                <a:gd name="connsiteY0" fmla="*/ 0 h 785099"/>
                <a:gd name="connsiteX1" fmla="*/ 646115 w 646115"/>
                <a:gd name="connsiteY1" fmla="*/ 785099 h 785099"/>
                <a:gd name="connsiteX2" fmla="*/ 0 w 646115"/>
                <a:gd name="connsiteY2" fmla="*/ 785099 h 785099"/>
                <a:gd name="connsiteX3" fmla="*/ 0 w 646115"/>
                <a:gd name="connsiteY3" fmla="*/ 0 h 785099"/>
                <a:gd name="connsiteX0" fmla="*/ 39212 w 646115"/>
                <a:gd name="connsiteY0" fmla="*/ 522701 h 785099"/>
                <a:gd name="connsiteX1" fmla="*/ 646115 w 646115"/>
                <a:gd name="connsiteY1" fmla="*/ 785099 h 785099"/>
                <a:gd name="connsiteX0" fmla="*/ 0 w 665671"/>
                <a:gd name="connsiteY0" fmla="*/ 0 h 785099"/>
                <a:gd name="connsiteX1" fmla="*/ 646115 w 665671"/>
                <a:gd name="connsiteY1" fmla="*/ 785099 h 785099"/>
                <a:gd name="connsiteX2" fmla="*/ 0 w 665671"/>
                <a:gd name="connsiteY2" fmla="*/ 785099 h 785099"/>
                <a:gd name="connsiteX3" fmla="*/ 0 w 665671"/>
                <a:gd name="connsiteY3" fmla="*/ 0 h 785099"/>
                <a:gd name="connsiteX0" fmla="*/ 39212 w 665671"/>
                <a:gd name="connsiteY0" fmla="*/ 522701 h 785099"/>
                <a:gd name="connsiteX1" fmla="*/ 665671 w 665671"/>
                <a:gd name="connsiteY1" fmla="*/ 591709 h 785099"/>
                <a:gd name="connsiteX0" fmla="*/ 0 w 720108"/>
                <a:gd name="connsiteY0" fmla="*/ 0 h 785099"/>
                <a:gd name="connsiteX1" fmla="*/ 646115 w 720108"/>
                <a:gd name="connsiteY1" fmla="*/ 785099 h 785099"/>
                <a:gd name="connsiteX2" fmla="*/ 0 w 720108"/>
                <a:gd name="connsiteY2" fmla="*/ 785099 h 785099"/>
                <a:gd name="connsiteX3" fmla="*/ 0 w 720108"/>
                <a:gd name="connsiteY3" fmla="*/ 0 h 785099"/>
                <a:gd name="connsiteX0" fmla="*/ 39212 w 720108"/>
                <a:gd name="connsiteY0" fmla="*/ 522701 h 785099"/>
                <a:gd name="connsiteX1" fmla="*/ 665671 w 720108"/>
                <a:gd name="connsiteY1" fmla="*/ 591709 h 785099"/>
                <a:gd name="connsiteX0" fmla="*/ 0 w 646115"/>
                <a:gd name="connsiteY0" fmla="*/ 0 h 785099"/>
                <a:gd name="connsiteX1" fmla="*/ 646115 w 646115"/>
                <a:gd name="connsiteY1" fmla="*/ 785099 h 785099"/>
                <a:gd name="connsiteX2" fmla="*/ 0 w 646115"/>
                <a:gd name="connsiteY2" fmla="*/ 785099 h 785099"/>
                <a:gd name="connsiteX3" fmla="*/ 0 w 646115"/>
                <a:gd name="connsiteY3" fmla="*/ 0 h 785099"/>
                <a:gd name="connsiteX0" fmla="*/ 39212 w 646115"/>
                <a:gd name="connsiteY0" fmla="*/ 522701 h 785099"/>
                <a:gd name="connsiteX1" fmla="*/ 581650 w 646115"/>
                <a:gd name="connsiteY1" fmla="*/ 778580 h 785099"/>
                <a:gd name="connsiteX0" fmla="*/ 0 w 737684"/>
                <a:gd name="connsiteY0" fmla="*/ 0 h 785099"/>
                <a:gd name="connsiteX1" fmla="*/ 646115 w 737684"/>
                <a:gd name="connsiteY1" fmla="*/ 785099 h 785099"/>
                <a:gd name="connsiteX2" fmla="*/ 0 w 737684"/>
                <a:gd name="connsiteY2" fmla="*/ 785099 h 785099"/>
                <a:gd name="connsiteX3" fmla="*/ 0 w 737684"/>
                <a:gd name="connsiteY3" fmla="*/ 0 h 785099"/>
                <a:gd name="connsiteX0" fmla="*/ 39212 w 737684"/>
                <a:gd name="connsiteY0" fmla="*/ 522701 h 785099"/>
                <a:gd name="connsiteX1" fmla="*/ 581650 w 737684"/>
                <a:gd name="connsiteY1" fmla="*/ 778580 h 785099"/>
                <a:gd name="connsiteX0" fmla="*/ 0 w 737685"/>
                <a:gd name="connsiteY0" fmla="*/ 0 h 785099"/>
                <a:gd name="connsiteX1" fmla="*/ 646116 w 737685"/>
                <a:gd name="connsiteY1" fmla="*/ 785099 h 785099"/>
                <a:gd name="connsiteX2" fmla="*/ 1 w 737685"/>
                <a:gd name="connsiteY2" fmla="*/ 785099 h 785099"/>
                <a:gd name="connsiteX3" fmla="*/ 0 w 737685"/>
                <a:gd name="connsiteY3" fmla="*/ 0 h 785099"/>
                <a:gd name="connsiteX0" fmla="*/ 39213 w 737685"/>
                <a:gd name="connsiteY0" fmla="*/ 522701 h 785099"/>
                <a:gd name="connsiteX1" fmla="*/ 581651 w 737685"/>
                <a:gd name="connsiteY1" fmla="*/ 778580 h 785099"/>
                <a:gd name="connsiteX0" fmla="*/ 0 w 737685"/>
                <a:gd name="connsiteY0" fmla="*/ 7308 h 792407"/>
                <a:gd name="connsiteX1" fmla="*/ 646116 w 737685"/>
                <a:gd name="connsiteY1" fmla="*/ 792407 h 792407"/>
                <a:gd name="connsiteX2" fmla="*/ 1 w 737685"/>
                <a:gd name="connsiteY2" fmla="*/ 792407 h 792407"/>
                <a:gd name="connsiteX3" fmla="*/ 0 w 737685"/>
                <a:gd name="connsiteY3" fmla="*/ 7308 h 792407"/>
                <a:gd name="connsiteX0" fmla="*/ 39213 w 737685"/>
                <a:gd name="connsiteY0" fmla="*/ 530009 h 792407"/>
                <a:gd name="connsiteX1" fmla="*/ 581651 w 737685"/>
                <a:gd name="connsiteY1" fmla="*/ 785888 h 792407"/>
                <a:gd name="connsiteX0" fmla="*/ 0 w 824616"/>
                <a:gd name="connsiteY0" fmla="*/ 7308 h 792407"/>
                <a:gd name="connsiteX1" fmla="*/ 646116 w 824616"/>
                <a:gd name="connsiteY1" fmla="*/ 792407 h 792407"/>
                <a:gd name="connsiteX2" fmla="*/ 1 w 824616"/>
                <a:gd name="connsiteY2" fmla="*/ 792407 h 792407"/>
                <a:gd name="connsiteX3" fmla="*/ 0 w 824616"/>
                <a:gd name="connsiteY3" fmla="*/ 7308 h 792407"/>
                <a:gd name="connsiteX0" fmla="*/ 39213 w 824616"/>
                <a:gd name="connsiteY0" fmla="*/ 530009 h 792407"/>
                <a:gd name="connsiteX1" fmla="*/ 581651 w 824616"/>
                <a:gd name="connsiteY1" fmla="*/ 785888 h 792407"/>
                <a:gd name="connsiteX0" fmla="*/ 0 w 850574"/>
                <a:gd name="connsiteY0" fmla="*/ 7308 h 792407"/>
                <a:gd name="connsiteX1" fmla="*/ 646116 w 850574"/>
                <a:gd name="connsiteY1" fmla="*/ 792407 h 792407"/>
                <a:gd name="connsiteX2" fmla="*/ 1 w 850574"/>
                <a:gd name="connsiteY2" fmla="*/ 792407 h 792407"/>
                <a:gd name="connsiteX3" fmla="*/ 0 w 850574"/>
                <a:gd name="connsiteY3" fmla="*/ 7308 h 792407"/>
                <a:gd name="connsiteX0" fmla="*/ 39213 w 850574"/>
                <a:gd name="connsiteY0" fmla="*/ 530009 h 792407"/>
                <a:gd name="connsiteX1" fmla="*/ 581651 w 850574"/>
                <a:gd name="connsiteY1" fmla="*/ 785888 h 792407"/>
                <a:gd name="connsiteX0" fmla="*/ 0 w 877795"/>
                <a:gd name="connsiteY0" fmla="*/ 7308 h 792407"/>
                <a:gd name="connsiteX1" fmla="*/ 646116 w 877795"/>
                <a:gd name="connsiteY1" fmla="*/ 792407 h 792407"/>
                <a:gd name="connsiteX2" fmla="*/ 1 w 877795"/>
                <a:gd name="connsiteY2" fmla="*/ 792407 h 792407"/>
                <a:gd name="connsiteX3" fmla="*/ 0 w 877795"/>
                <a:gd name="connsiteY3" fmla="*/ 7308 h 792407"/>
                <a:gd name="connsiteX0" fmla="*/ 185323 w 877795"/>
                <a:gd name="connsiteY0" fmla="*/ 484153 h 792407"/>
                <a:gd name="connsiteX1" fmla="*/ 581651 w 877795"/>
                <a:gd name="connsiteY1" fmla="*/ 785888 h 792407"/>
                <a:gd name="connsiteX0" fmla="*/ 0 w 847926"/>
                <a:gd name="connsiteY0" fmla="*/ 36468 h 821567"/>
                <a:gd name="connsiteX1" fmla="*/ 646116 w 847926"/>
                <a:gd name="connsiteY1" fmla="*/ 821567 h 821567"/>
                <a:gd name="connsiteX2" fmla="*/ 1 w 847926"/>
                <a:gd name="connsiteY2" fmla="*/ 821567 h 821567"/>
                <a:gd name="connsiteX3" fmla="*/ 0 w 847926"/>
                <a:gd name="connsiteY3" fmla="*/ 36468 h 821567"/>
                <a:gd name="connsiteX0" fmla="*/ 185323 w 847926"/>
                <a:gd name="connsiteY0" fmla="*/ 513313 h 821567"/>
                <a:gd name="connsiteX1" fmla="*/ 581651 w 847926"/>
                <a:gd name="connsiteY1" fmla="*/ 815048 h 821567"/>
              </a:gdLst>
              <a:ahLst/>
              <a:cxnLst>
                <a:cxn ang="0">
                  <a:pos x="connsiteX0" y="connsiteY0"/>
                </a:cxn>
                <a:cxn ang="0">
                  <a:pos x="connsiteX1" y="connsiteY1"/>
                </a:cxn>
              </a:cxnLst>
              <a:rect l="l" t="t" r="r" b="b"/>
              <a:pathLst>
                <a:path w="847926" h="821567" stroke="0" extrusionOk="0">
                  <a:moveTo>
                    <a:pt x="0" y="36468"/>
                  </a:moveTo>
                  <a:cubicBezTo>
                    <a:pt x="460289" y="-31666"/>
                    <a:pt x="646116" y="387969"/>
                    <a:pt x="646116" y="821567"/>
                  </a:cubicBezTo>
                  <a:lnTo>
                    <a:pt x="1" y="821567"/>
                  </a:lnTo>
                  <a:cubicBezTo>
                    <a:pt x="1" y="559867"/>
                    <a:pt x="0" y="298168"/>
                    <a:pt x="0" y="36468"/>
                  </a:cubicBezTo>
                  <a:close/>
                </a:path>
                <a:path w="847926" h="821567" fill="none">
                  <a:moveTo>
                    <a:pt x="185323" y="513313"/>
                  </a:moveTo>
                  <a:cubicBezTo>
                    <a:pt x="296775" y="-524269"/>
                    <a:pt x="1321443" y="238439"/>
                    <a:pt x="581651" y="815048"/>
                  </a:cubicBezTo>
                </a:path>
              </a:pathLst>
            </a:custGeom>
            <a:ln w="38100">
              <a:solidFill>
                <a:schemeClr val="bg1">
                  <a:lumMod val="65000"/>
                </a:schemeClr>
              </a:solidFill>
              <a:headEnd type="triangle"/>
              <a:tailEnd type="none"/>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2448" dirty="0"/>
            </a:p>
          </p:txBody>
        </p:sp>
        <p:cxnSp>
          <p:nvCxnSpPr>
            <p:cNvPr id="46" name="Straight Arrow Connector 45"/>
            <p:cNvCxnSpPr/>
            <p:nvPr/>
          </p:nvCxnSpPr>
          <p:spPr>
            <a:xfrm>
              <a:off x="9546112" y="2278644"/>
              <a:ext cx="771512" cy="620017"/>
            </a:xfrm>
            <a:prstGeom prst="straightConnector1">
              <a:avLst/>
            </a:prstGeom>
            <a:ln w="38100">
              <a:solidFill>
                <a:schemeClr val="bg1">
                  <a:lumMod val="65000"/>
                </a:schemeClr>
              </a:solidFill>
              <a:headEnd type="none"/>
              <a:tailEnd type="triangle"/>
            </a:ln>
          </p:spPr>
          <p:style>
            <a:lnRef idx="1">
              <a:schemeClr val="accent1"/>
            </a:lnRef>
            <a:fillRef idx="0">
              <a:schemeClr val="accent1"/>
            </a:fillRef>
            <a:effectRef idx="0">
              <a:schemeClr val="accent1"/>
            </a:effectRef>
            <a:fontRef idx="minor">
              <a:schemeClr val="tx1"/>
            </a:fontRef>
          </p:style>
        </p:cxnSp>
        <p:sp>
          <p:nvSpPr>
            <p:cNvPr id="47" name="Freeform 9"/>
            <p:cNvSpPr>
              <a:spLocks/>
            </p:cNvSpPr>
            <p:nvPr/>
          </p:nvSpPr>
          <p:spPr bwMode="auto">
            <a:xfrm flipH="1">
              <a:off x="8197929" y="3751292"/>
              <a:ext cx="2271712" cy="1154655"/>
            </a:xfrm>
            <a:custGeom>
              <a:avLst/>
              <a:gdLst>
                <a:gd name="T0" fmla="*/ 126 w 246"/>
                <a:gd name="T1" fmla="*/ 148 h 148"/>
                <a:gd name="T2" fmla="*/ 41 w 246"/>
                <a:gd name="T3" fmla="*/ 148 h 148"/>
                <a:gd name="T4" fmla="*/ 2 w 246"/>
                <a:gd name="T5" fmla="*/ 114 h 148"/>
                <a:gd name="T6" fmla="*/ 17 w 246"/>
                <a:gd name="T7" fmla="*/ 74 h 148"/>
                <a:gd name="T8" fmla="*/ 39 w 246"/>
                <a:gd name="T9" fmla="*/ 66 h 148"/>
                <a:gd name="T10" fmla="*/ 43 w 246"/>
                <a:gd name="T11" fmla="*/ 67 h 148"/>
                <a:gd name="T12" fmla="*/ 45 w 246"/>
                <a:gd name="T13" fmla="*/ 63 h 148"/>
                <a:gd name="T14" fmla="*/ 68 w 246"/>
                <a:gd name="T15" fmla="*/ 49 h 148"/>
                <a:gd name="T16" fmla="*/ 77 w 246"/>
                <a:gd name="T17" fmla="*/ 50 h 148"/>
                <a:gd name="T18" fmla="*/ 81 w 246"/>
                <a:gd name="T19" fmla="*/ 51 h 148"/>
                <a:gd name="T20" fmla="*/ 81 w 246"/>
                <a:gd name="T21" fmla="*/ 47 h 148"/>
                <a:gd name="T22" fmla="*/ 85 w 246"/>
                <a:gd name="T23" fmla="*/ 27 h 148"/>
                <a:gd name="T24" fmla="*/ 119 w 246"/>
                <a:gd name="T25" fmla="*/ 1 h 148"/>
                <a:gd name="T26" fmla="*/ 150 w 246"/>
                <a:gd name="T27" fmla="*/ 11 h 148"/>
                <a:gd name="T28" fmla="*/ 162 w 246"/>
                <a:gd name="T29" fmla="*/ 27 h 148"/>
                <a:gd name="T30" fmla="*/ 163 w 246"/>
                <a:gd name="T31" fmla="*/ 29 h 148"/>
                <a:gd name="T32" fmla="*/ 165 w 246"/>
                <a:gd name="T33" fmla="*/ 28 h 148"/>
                <a:gd name="T34" fmla="*/ 220 w 246"/>
                <a:gd name="T35" fmla="*/ 48 h 148"/>
                <a:gd name="T36" fmla="*/ 225 w 246"/>
                <a:gd name="T37" fmla="*/ 74 h 148"/>
                <a:gd name="T38" fmla="*/ 224 w 246"/>
                <a:gd name="T39" fmla="*/ 77 h 148"/>
                <a:gd name="T40" fmla="*/ 226 w 246"/>
                <a:gd name="T41" fmla="*/ 78 h 148"/>
                <a:gd name="T42" fmla="*/ 245 w 246"/>
                <a:gd name="T43" fmla="*/ 107 h 148"/>
                <a:gd name="T44" fmla="*/ 229 w 246"/>
                <a:gd name="T45" fmla="*/ 142 h 148"/>
                <a:gd name="T46" fmla="*/ 211 w 246"/>
                <a:gd name="T47" fmla="*/ 148 h 148"/>
                <a:gd name="T48" fmla="*/ 126 w 246"/>
                <a:gd name="T49" fmla="*/ 148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46" h="148">
                  <a:moveTo>
                    <a:pt x="126" y="148"/>
                  </a:moveTo>
                  <a:cubicBezTo>
                    <a:pt x="98" y="148"/>
                    <a:pt x="69" y="148"/>
                    <a:pt x="41" y="148"/>
                  </a:cubicBezTo>
                  <a:cubicBezTo>
                    <a:pt x="18" y="148"/>
                    <a:pt x="5" y="132"/>
                    <a:pt x="2" y="114"/>
                  </a:cubicBezTo>
                  <a:cubicBezTo>
                    <a:pt x="0" y="98"/>
                    <a:pt x="4" y="84"/>
                    <a:pt x="17" y="74"/>
                  </a:cubicBezTo>
                  <a:cubicBezTo>
                    <a:pt x="23" y="68"/>
                    <a:pt x="30" y="66"/>
                    <a:pt x="39" y="66"/>
                  </a:cubicBezTo>
                  <a:cubicBezTo>
                    <a:pt x="41" y="66"/>
                    <a:pt x="43" y="67"/>
                    <a:pt x="43" y="67"/>
                  </a:cubicBezTo>
                  <a:cubicBezTo>
                    <a:pt x="43" y="67"/>
                    <a:pt x="44" y="64"/>
                    <a:pt x="45" y="63"/>
                  </a:cubicBezTo>
                  <a:cubicBezTo>
                    <a:pt x="50" y="55"/>
                    <a:pt x="58" y="50"/>
                    <a:pt x="68" y="49"/>
                  </a:cubicBezTo>
                  <a:cubicBezTo>
                    <a:pt x="71" y="49"/>
                    <a:pt x="74" y="49"/>
                    <a:pt x="77" y="50"/>
                  </a:cubicBezTo>
                  <a:cubicBezTo>
                    <a:pt x="79" y="50"/>
                    <a:pt x="81" y="51"/>
                    <a:pt x="81" y="51"/>
                  </a:cubicBezTo>
                  <a:cubicBezTo>
                    <a:pt x="81" y="51"/>
                    <a:pt x="81" y="49"/>
                    <a:pt x="81" y="47"/>
                  </a:cubicBezTo>
                  <a:cubicBezTo>
                    <a:pt x="81" y="40"/>
                    <a:pt x="82" y="33"/>
                    <a:pt x="85" y="27"/>
                  </a:cubicBezTo>
                  <a:cubicBezTo>
                    <a:pt x="92" y="13"/>
                    <a:pt x="103" y="3"/>
                    <a:pt x="119" y="1"/>
                  </a:cubicBezTo>
                  <a:cubicBezTo>
                    <a:pt x="131" y="0"/>
                    <a:pt x="141" y="3"/>
                    <a:pt x="150" y="11"/>
                  </a:cubicBezTo>
                  <a:cubicBezTo>
                    <a:pt x="155" y="16"/>
                    <a:pt x="159" y="21"/>
                    <a:pt x="162" y="27"/>
                  </a:cubicBezTo>
                  <a:cubicBezTo>
                    <a:pt x="162" y="28"/>
                    <a:pt x="163" y="29"/>
                    <a:pt x="163" y="29"/>
                  </a:cubicBezTo>
                  <a:cubicBezTo>
                    <a:pt x="163" y="29"/>
                    <a:pt x="164" y="28"/>
                    <a:pt x="165" y="28"/>
                  </a:cubicBezTo>
                  <a:cubicBezTo>
                    <a:pt x="186" y="16"/>
                    <a:pt x="210" y="26"/>
                    <a:pt x="220" y="48"/>
                  </a:cubicBezTo>
                  <a:cubicBezTo>
                    <a:pt x="224" y="56"/>
                    <a:pt x="226" y="65"/>
                    <a:pt x="225" y="74"/>
                  </a:cubicBezTo>
                  <a:cubicBezTo>
                    <a:pt x="225" y="75"/>
                    <a:pt x="224" y="77"/>
                    <a:pt x="224" y="77"/>
                  </a:cubicBezTo>
                  <a:cubicBezTo>
                    <a:pt x="224" y="77"/>
                    <a:pt x="225" y="77"/>
                    <a:pt x="226" y="78"/>
                  </a:cubicBezTo>
                  <a:cubicBezTo>
                    <a:pt x="238" y="84"/>
                    <a:pt x="244" y="94"/>
                    <a:pt x="245" y="107"/>
                  </a:cubicBezTo>
                  <a:cubicBezTo>
                    <a:pt x="246" y="122"/>
                    <a:pt x="241" y="133"/>
                    <a:pt x="229" y="142"/>
                  </a:cubicBezTo>
                  <a:cubicBezTo>
                    <a:pt x="224" y="146"/>
                    <a:pt x="218" y="148"/>
                    <a:pt x="211" y="148"/>
                  </a:cubicBezTo>
                  <a:cubicBezTo>
                    <a:pt x="183" y="148"/>
                    <a:pt x="154" y="148"/>
                    <a:pt x="126" y="148"/>
                  </a:cubicBezTo>
                  <a:close/>
                </a:path>
              </a:pathLst>
            </a:custGeom>
            <a:solidFill>
              <a:schemeClr val="accent5">
                <a:lumMod val="10000"/>
                <a:lumOff val="90000"/>
              </a:schemeClr>
            </a:solidFill>
            <a:ln>
              <a:noFill/>
            </a:ln>
          </p:spPr>
          <p:txBody>
            <a:bodyPr vert="horz" wrap="square" lIns="93260" tIns="46630" rIns="93260" bIns="46630" numCol="1" anchor="t" anchorCtr="0" compatLnSpc="1">
              <a:prstTxWarp prst="textNoShape">
                <a:avLst/>
              </a:prstTxWarp>
            </a:bodyPr>
            <a:lstStyle/>
            <a:p>
              <a:endParaRPr lang="en-US" sz="2448" dirty="0"/>
            </a:p>
          </p:txBody>
        </p:sp>
        <p:grpSp>
          <p:nvGrpSpPr>
            <p:cNvPr id="48" name="Group 47"/>
            <p:cNvGrpSpPr/>
            <p:nvPr/>
          </p:nvGrpSpPr>
          <p:grpSpPr>
            <a:xfrm>
              <a:off x="9032147" y="4096503"/>
              <a:ext cx="554443" cy="731313"/>
              <a:chOff x="3365753" y="4489688"/>
              <a:chExt cx="853321" cy="1125535"/>
            </a:xfrm>
          </p:grpSpPr>
          <p:sp>
            <p:nvSpPr>
              <p:cNvPr id="49" name="Oval 48"/>
              <p:cNvSpPr/>
              <p:nvPr/>
            </p:nvSpPr>
            <p:spPr bwMode="auto">
              <a:xfrm>
                <a:off x="3413881" y="4513752"/>
                <a:ext cx="741948" cy="286849"/>
              </a:xfrm>
              <a:prstGeom prst="ellipse">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6521" tIns="149217" rIns="186521" bIns="149217" numCol="1" spcCol="0" rtlCol="0" fromWordArt="0" anchor="t" anchorCtr="0" forceAA="0" compatLnSpc="1">
                <a:prstTxWarp prst="textNoShape">
                  <a:avLst/>
                </a:prstTxWarp>
                <a:noAutofit/>
              </a:bodyPr>
              <a:lstStyle/>
              <a:p>
                <a:pPr algn="ctr" defTabSz="951028">
                  <a:lnSpc>
                    <a:spcPct val="90000"/>
                  </a:lnSpc>
                </a:pPr>
                <a:endParaRPr lang="en-US" sz="918" dirty="0">
                  <a:gradFill>
                    <a:gsLst>
                      <a:gs pos="0">
                        <a:srgbClr val="FFFFFF"/>
                      </a:gs>
                      <a:gs pos="100000">
                        <a:srgbClr val="FFFFFF"/>
                      </a:gs>
                    </a:gsLst>
                    <a:lin ang="5400000" scaled="0"/>
                  </a:gradFill>
                  <a:ea typeface="Segoe UI" pitchFamily="34" charset="0"/>
                  <a:cs typeface="Segoe UI" pitchFamily="34" charset="0"/>
                </a:endParaRPr>
              </a:p>
            </p:txBody>
          </p:sp>
          <p:sp>
            <p:nvSpPr>
              <p:cNvPr id="50" name="Freeform 5"/>
              <p:cNvSpPr>
                <a:spLocks noEditPoints="1"/>
              </p:cNvSpPr>
              <p:nvPr/>
            </p:nvSpPr>
            <p:spPr bwMode="auto">
              <a:xfrm>
                <a:off x="3365753" y="4489688"/>
                <a:ext cx="853321" cy="1125535"/>
              </a:xfrm>
              <a:custGeom>
                <a:avLst/>
                <a:gdLst>
                  <a:gd name="T0" fmla="*/ 184 w 184"/>
                  <a:gd name="T1" fmla="*/ 38 h 244"/>
                  <a:gd name="T2" fmla="*/ 184 w 184"/>
                  <a:gd name="T3" fmla="*/ 36 h 244"/>
                  <a:gd name="T4" fmla="*/ 178 w 184"/>
                  <a:gd name="T5" fmla="*/ 24 h 244"/>
                  <a:gd name="T6" fmla="*/ 156 w 184"/>
                  <a:gd name="T7" fmla="*/ 11 h 244"/>
                  <a:gd name="T8" fmla="*/ 105 w 184"/>
                  <a:gd name="T9" fmla="*/ 0 h 244"/>
                  <a:gd name="T10" fmla="*/ 103 w 184"/>
                  <a:gd name="T11" fmla="*/ 0 h 244"/>
                  <a:gd name="T12" fmla="*/ 80 w 184"/>
                  <a:gd name="T13" fmla="*/ 0 h 244"/>
                  <a:gd name="T14" fmla="*/ 78 w 184"/>
                  <a:gd name="T15" fmla="*/ 0 h 244"/>
                  <a:gd name="T16" fmla="*/ 23 w 184"/>
                  <a:gd name="T17" fmla="*/ 13 h 244"/>
                  <a:gd name="T18" fmla="*/ 5 w 184"/>
                  <a:gd name="T19" fmla="*/ 24 h 244"/>
                  <a:gd name="T20" fmla="*/ 0 w 184"/>
                  <a:gd name="T21" fmla="*/ 37 h 244"/>
                  <a:gd name="T22" fmla="*/ 0 w 184"/>
                  <a:gd name="T23" fmla="*/ 205 h 244"/>
                  <a:gd name="T24" fmla="*/ 8 w 184"/>
                  <a:gd name="T25" fmla="*/ 222 h 244"/>
                  <a:gd name="T26" fmla="*/ 37 w 184"/>
                  <a:gd name="T27" fmla="*/ 237 h 244"/>
                  <a:gd name="T28" fmla="*/ 77 w 184"/>
                  <a:gd name="T29" fmla="*/ 244 h 244"/>
                  <a:gd name="T30" fmla="*/ 79 w 184"/>
                  <a:gd name="T31" fmla="*/ 244 h 244"/>
                  <a:gd name="T32" fmla="*/ 105 w 184"/>
                  <a:gd name="T33" fmla="*/ 244 h 244"/>
                  <a:gd name="T34" fmla="*/ 113 w 184"/>
                  <a:gd name="T35" fmla="*/ 243 h 244"/>
                  <a:gd name="T36" fmla="*/ 161 w 184"/>
                  <a:gd name="T37" fmla="*/ 231 h 244"/>
                  <a:gd name="T38" fmla="*/ 181 w 184"/>
                  <a:gd name="T39" fmla="*/ 217 h 244"/>
                  <a:gd name="T40" fmla="*/ 184 w 184"/>
                  <a:gd name="T41" fmla="*/ 209 h 244"/>
                  <a:gd name="T42" fmla="*/ 184 w 184"/>
                  <a:gd name="T43" fmla="*/ 207 h 244"/>
                  <a:gd name="T44" fmla="*/ 184 w 184"/>
                  <a:gd name="T45" fmla="*/ 38 h 244"/>
                  <a:gd name="T46" fmla="*/ 154 w 184"/>
                  <a:gd name="T47" fmla="*/ 39 h 244"/>
                  <a:gd name="T48" fmla="*/ 138 w 184"/>
                  <a:gd name="T49" fmla="*/ 47 h 244"/>
                  <a:gd name="T50" fmla="*/ 92 w 184"/>
                  <a:gd name="T51" fmla="*/ 53 h 244"/>
                  <a:gd name="T52" fmla="*/ 43 w 184"/>
                  <a:gd name="T53" fmla="*/ 46 h 244"/>
                  <a:gd name="T54" fmla="*/ 30 w 184"/>
                  <a:gd name="T55" fmla="*/ 39 h 244"/>
                  <a:gd name="T56" fmla="*/ 30 w 184"/>
                  <a:gd name="T57" fmla="*/ 26 h 244"/>
                  <a:gd name="T58" fmla="*/ 50 w 184"/>
                  <a:gd name="T59" fmla="*/ 17 h 244"/>
                  <a:gd name="T60" fmla="*/ 106 w 184"/>
                  <a:gd name="T61" fmla="*/ 13 h 244"/>
                  <a:gd name="T62" fmla="*/ 141 w 184"/>
                  <a:gd name="T63" fmla="*/ 20 h 244"/>
                  <a:gd name="T64" fmla="*/ 154 w 184"/>
                  <a:gd name="T65" fmla="*/ 26 h 244"/>
                  <a:gd name="T66" fmla="*/ 154 w 184"/>
                  <a:gd name="T67" fmla="*/ 39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84" h="244">
                    <a:moveTo>
                      <a:pt x="184" y="38"/>
                    </a:moveTo>
                    <a:cubicBezTo>
                      <a:pt x="184" y="38"/>
                      <a:pt x="184" y="37"/>
                      <a:pt x="184" y="36"/>
                    </a:cubicBezTo>
                    <a:cubicBezTo>
                      <a:pt x="183" y="31"/>
                      <a:pt x="181" y="27"/>
                      <a:pt x="178" y="24"/>
                    </a:cubicBezTo>
                    <a:cubicBezTo>
                      <a:pt x="171" y="18"/>
                      <a:pt x="164" y="14"/>
                      <a:pt x="156" y="11"/>
                    </a:cubicBezTo>
                    <a:cubicBezTo>
                      <a:pt x="139" y="4"/>
                      <a:pt x="122" y="1"/>
                      <a:pt x="105" y="0"/>
                    </a:cubicBezTo>
                    <a:cubicBezTo>
                      <a:pt x="104" y="0"/>
                      <a:pt x="104" y="0"/>
                      <a:pt x="103" y="0"/>
                    </a:cubicBezTo>
                    <a:cubicBezTo>
                      <a:pt x="95" y="0"/>
                      <a:pt x="88" y="0"/>
                      <a:pt x="80" y="0"/>
                    </a:cubicBezTo>
                    <a:cubicBezTo>
                      <a:pt x="80" y="0"/>
                      <a:pt x="79" y="0"/>
                      <a:pt x="78" y="0"/>
                    </a:cubicBezTo>
                    <a:cubicBezTo>
                      <a:pt x="59" y="1"/>
                      <a:pt x="40" y="5"/>
                      <a:pt x="23" y="13"/>
                    </a:cubicBezTo>
                    <a:cubicBezTo>
                      <a:pt x="16" y="15"/>
                      <a:pt x="10" y="19"/>
                      <a:pt x="5" y="24"/>
                    </a:cubicBezTo>
                    <a:cubicBezTo>
                      <a:pt x="2" y="28"/>
                      <a:pt x="0" y="32"/>
                      <a:pt x="0" y="37"/>
                    </a:cubicBezTo>
                    <a:cubicBezTo>
                      <a:pt x="0" y="93"/>
                      <a:pt x="0" y="149"/>
                      <a:pt x="0" y="205"/>
                    </a:cubicBezTo>
                    <a:cubicBezTo>
                      <a:pt x="0" y="212"/>
                      <a:pt x="3" y="217"/>
                      <a:pt x="8" y="222"/>
                    </a:cubicBezTo>
                    <a:cubicBezTo>
                      <a:pt x="16" y="229"/>
                      <a:pt x="27" y="233"/>
                      <a:pt x="37" y="237"/>
                    </a:cubicBezTo>
                    <a:cubicBezTo>
                      <a:pt x="50" y="241"/>
                      <a:pt x="63" y="243"/>
                      <a:pt x="77" y="244"/>
                    </a:cubicBezTo>
                    <a:cubicBezTo>
                      <a:pt x="77" y="244"/>
                      <a:pt x="78" y="244"/>
                      <a:pt x="79" y="244"/>
                    </a:cubicBezTo>
                    <a:cubicBezTo>
                      <a:pt x="87" y="244"/>
                      <a:pt x="96" y="244"/>
                      <a:pt x="105" y="244"/>
                    </a:cubicBezTo>
                    <a:cubicBezTo>
                      <a:pt x="107" y="243"/>
                      <a:pt x="110" y="244"/>
                      <a:pt x="113" y="243"/>
                    </a:cubicBezTo>
                    <a:cubicBezTo>
                      <a:pt x="129" y="242"/>
                      <a:pt x="146" y="239"/>
                      <a:pt x="161" y="231"/>
                    </a:cubicBezTo>
                    <a:cubicBezTo>
                      <a:pt x="169" y="228"/>
                      <a:pt x="176" y="224"/>
                      <a:pt x="181" y="217"/>
                    </a:cubicBezTo>
                    <a:cubicBezTo>
                      <a:pt x="182" y="215"/>
                      <a:pt x="183" y="212"/>
                      <a:pt x="184" y="209"/>
                    </a:cubicBezTo>
                    <a:cubicBezTo>
                      <a:pt x="184" y="209"/>
                      <a:pt x="184" y="208"/>
                      <a:pt x="184" y="207"/>
                    </a:cubicBezTo>
                    <a:cubicBezTo>
                      <a:pt x="184" y="151"/>
                      <a:pt x="184" y="95"/>
                      <a:pt x="184" y="38"/>
                    </a:cubicBezTo>
                    <a:close/>
                    <a:moveTo>
                      <a:pt x="154" y="39"/>
                    </a:moveTo>
                    <a:cubicBezTo>
                      <a:pt x="149" y="43"/>
                      <a:pt x="143" y="45"/>
                      <a:pt x="138" y="47"/>
                    </a:cubicBezTo>
                    <a:cubicBezTo>
                      <a:pt x="123" y="51"/>
                      <a:pt x="107" y="53"/>
                      <a:pt x="92" y="53"/>
                    </a:cubicBezTo>
                    <a:cubicBezTo>
                      <a:pt x="75" y="53"/>
                      <a:pt x="59" y="51"/>
                      <a:pt x="43" y="46"/>
                    </a:cubicBezTo>
                    <a:cubicBezTo>
                      <a:pt x="38" y="44"/>
                      <a:pt x="34" y="43"/>
                      <a:pt x="30" y="39"/>
                    </a:cubicBezTo>
                    <a:cubicBezTo>
                      <a:pt x="25" y="35"/>
                      <a:pt x="25" y="30"/>
                      <a:pt x="30" y="26"/>
                    </a:cubicBezTo>
                    <a:cubicBezTo>
                      <a:pt x="36" y="21"/>
                      <a:pt x="43" y="19"/>
                      <a:pt x="50" y="17"/>
                    </a:cubicBezTo>
                    <a:cubicBezTo>
                      <a:pt x="69" y="13"/>
                      <a:pt x="87" y="12"/>
                      <a:pt x="106" y="13"/>
                    </a:cubicBezTo>
                    <a:cubicBezTo>
                      <a:pt x="118" y="14"/>
                      <a:pt x="130" y="16"/>
                      <a:pt x="141" y="20"/>
                    </a:cubicBezTo>
                    <a:cubicBezTo>
                      <a:pt x="146" y="21"/>
                      <a:pt x="150" y="23"/>
                      <a:pt x="154" y="26"/>
                    </a:cubicBezTo>
                    <a:cubicBezTo>
                      <a:pt x="158" y="30"/>
                      <a:pt x="158" y="35"/>
                      <a:pt x="154" y="39"/>
                    </a:cubicBezTo>
                    <a:close/>
                  </a:path>
                </a:pathLst>
              </a:custGeom>
              <a:solidFill>
                <a:srgbClr val="0072C6"/>
              </a:solidFill>
              <a:ln>
                <a:noFill/>
              </a:ln>
            </p:spPr>
            <p:txBody>
              <a:bodyPr vert="horz" wrap="square" lIns="93260" tIns="186521" rIns="93260" bIns="46630" numCol="1" anchor="ctr" anchorCtr="0" compatLnSpc="1">
                <a:prstTxWarp prst="textNoShape">
                  <a:avLst/>
                </a:prstTxWarp>
              </a:bodyPr>
              <a:lstStyle/>
              <a:p>
                <a:pPr algn="ctr"/>
                <a:r>
                  <a:rPr lang="en-US" sz="918" dirty="0">
                    <a:solidFill>
                      <a:schemeClr val="bg1"/>
                    </a:solidFill>
                  </a:rPr>
                  <a:t>Target</a:t>
                </a:r>
                <a:br>
                  <a:rPr lang="en-US" sz="918" dirty="0">
                    <a:solidFill>
                      <a:schemeClr val="bg1"/>
                    </a:solidFill>
                  </a:rPr>
                </a:br>
                <a:r>
                  <a:rPr lang="en-US" sz="918" dirty="0">
                    <a:solidFill>
                      <a:schemeClr val="bg1"/>
                    </a:solidFill>
                  </a:rPr>
                  <a:t>DB</a:t>
                </a:r>
              </a:p>
            </p:txBody>
          </p:sp>
        </p:grpSp>
        <p:sp>
          <p:nvSpPr>
            <p:cNvPr id="51" name="Rectangle 50"/>
            <p:cNvSpPr/>
            <p:nvPr/>
          </p:nvSpPr>
          <p:spPr>
            <a:xfrm>
              <a:off x="8816479" y="4921582"/>
              <a:ext cx="985779" cy="244433"/>
            </a:xfrm>
            <a:prstGeom prst="rect">
              <a:avLst/>
            </a:prstGeom>
          </p:spPr>
          <p:txBody>
            <a:bodyPr wrap="none">
              <a:spAutoFit/>
            </a:bodyPr>
            <a:lstStyle/>
            <a:p>
              <a:pPr algn="ctr"/>
              <a:r>
                <a:rPr lang="en-US" sz="1020" dirty="0">
                  <a:solidFill>
                    <a:srgbClr val="0072C6"/>
                  </a:solidFill>
                  <a:latin typeface="Segoe Pro Display Semibold" panose="020B0702040504020203" pitchFamily="34" charset="0"/>
                </a:rPr>
                <a:t>SQL Database</a:t>
              </a:r>
            </a:p>
          </p:txBody>
        </p:sp>
        <p:sp>
          <p:nvSpPr>
            <p:cNvPr id="52" name="Rectangle 51"/>
            <p:cNvSpPr/>
            <p:nvPr/>
          </p:nvSpPr>
          <p:spPr>
            <a:xfrm>
              <a:off x="8897237" y="1699553"/>
              <a:ext cx="824265" cy="249299"/>
            </a:xfrm>
            <a:prstGeom prst="rect">
              <a:avLst/>
            </a:prstGeom>
          </p:spPr>
          <p:txBody>
            <a:bodyPr wrap="none">
              <a:spAutoFit/>
            </a:bodyPr>
            <a:lstStyle/>
            <a:p>
              <a:pPr algn="ctr"/>
              <a:r>
                <a:rPr lang="en-US" sz="1020" dirty="0">
                  <a:solidFill>
                    <a:srgbClr val="0072C6"/>
                  </a:solidFill>
                  <a:latin typeface="Segoe Pro Display Semibold" panose="020B0702040504020203" pitchFamily="34" charset="0"/>
                </a:rPr>
                <a:t>SQL Server</a:t>
              </a:r>
            </a:p>
          </p:txBody>
        </p:sp>
        <p:sp>
          <p:nvSpPr>
            <p:cNvPr id="53" name="Rectangle 52"/>
            <p:cNvSpPr/>
            <p:nvPr/>
          </p:nvSpPr>
          <p:spPr>
            <a:xfrm>
              <a:off x="7681614" y="3127443"/>
              <a:ext cx="585418" cy="280718"/>
            </a:xfrm>
            <a:prstGeom prst="rect">
              <a:avLst/>
            </a:prstGeom>
          </p:spPr>
          <p:txBody>
            <a:bodyPr wrap="none">
              <a:spAutoFit/>
            </a:bodyPr>
            <a:lstStyle/>
            <a:p>
              <a:pPr algn="ctr"/>
              <a:r>
                <a:rPr lang="en-US" sz="1224" dirty="0">
                  <a:solidFill>
                    <a:srgbClr val="0072C6"/>
                  </a:solidFill>
                  <a:latin typeface="Segoe Pro Display Semibold" panose="020B0702040504020203" pitchFamily="34" charset="0"/>
                </a:rPr>
                <a:t>SSMS</a:t>
              </a:r>
            </a:p>
          </p:txBody>
        </p:sp>
        <p:sp>
          <p:nvSpPr>
            <p:cNvPr id="54" name="Rectangle 53"/>
            <p:cNvSpPr/>
            <p:nvPr/>
          </p:nvSpPr>
          <p:spPr>
            <a:xfrm>
              <a:off x="7695240" y="3652413"/>
              <a:ext cx="658411" cy="594522"/>
            </a:xfrm>
            <a:prstGeom prst="rect">
              <a:avLst/>
            </a:prstGeom>
            <a:noFill/>
            <a:ln>
              <a:noFill/>
            </a:ln>
          </p:spPr>
          <p:txBody>
            <a:bodyPr wrap="square">
              <a:spAutoFit/>
            </a:bodyPr>
            <a:lstStyle/>
            <a:p>
              <a:r>
                <a:rPr lang="en-US" sz="816" dirty="0">
                  <a:solidFill>
                    <a:schemeClr val="bg1">
                      <a:lumMod val="50000"/>
                    </a:schemeClr>
                  </a:solidFill>
                  <a:latin typeface="Segoe Pro Display Semibold" panose="020B0702040504020203" pitchFamily="34" charset="0"/>
                </a:rPr>
                <a:t>6. </a:t>
              </a:r>
              <a:br>
                <a:rPr lang="en-US" sz="816" dirty="0">
                  <a:solidFill>
                    <a:schemeClr val="bg1">
                      <a:lumMod val="50000"/>
                    </a:schemeClr>
                  </a:solidFill>
                  <a:latin typeface="Segoe Pro Display Semibold" panose="020B0702040504020203" pitchFamily="34" charset="0"/>
                </a:rPr>
              </a:br>
              <a:r>
                <a:rPr lang="en-US" sz="816" dirty="0">
                  <a:solidFill>
                    <a:schemeClr val="bg1">
                      <a:lumMod val="50000"/>
                    </a:schemeClr>
                  </a:solidFill>
                  <a:latin typeface="Segoe Pro Display Semibold" panose="020B0702040504020203" pitchFamily="34" charset="0"/>
                </a:rPr>
                <a:t>Export/</a:t>
              </a:r>
              <a:br>
                <a:rPr lang="en-US" sz="816" dirty="0">
                  <a:solidFill>
                    <a:schemeClr val="bg1">
                      <a:lumMod val="50000"/>
                    </a:schemeClr>
                  </a:solidFill>
                  <a:latin typeface="Segoe Pro Display Semibold" panose="020B0702040504020203" pitchFamily="34" charset="0"/>
                </a:rPr>
              </a:br>
              <a:r>
                <a:rPr lang="en-US" sz="816" dirty="0">
                  <a:solidFill>
                    <a:schemeClr val="bg1">
                      <a:lumMod val="50000"/>
                    </a:schemeClr>
                  </a:solidFill>
                  <a:latin typeface="Segoe Pro Display Semibold" panose="020B0702040504020203" pitchFamily="34" charset="0"/>
                </a:rPr>
                <a:t>import</a:t>
              </a:r>
              <a:br>
                <a:rPr lang="en-US" sz="816" dirty="0">
                  <a:solidFill>
                    <a:schemeClr val="bg1">
                      <a:lumMod val="50000"/>
                    </a:schemeClr>
                  </a:solidFill>
                  <a:latin typeface="Segoe Pro Display Semibold" panose="020B0702040504020203" pitchFamily="34" charset="0"/>
                </a:rPr>
              </a:br>
              <a:r>
                <a:rPr lang="en-US" sz="816" dirty="0">
                  <a:solidFill>
                    <a:schemeClr val="bg1">
                      <a:lumMod val="50000"/>
                    </a:schemeClr>
                  </a:solidFill>
                  <a:latin typeface="Segoe Pro Display Semibold" panose="020B0702040504020203" pitchFamily="34" charset="0"/>
                </a:rPr>
                <a:t>or deploy</a:t>
              </a:r>
            </a:p>
          </p:txBody>
        </p:sp>
        <p:sp>
          <p:nvSpPr>
            <p:cNvPr id="55" name="Rectangle 54"/>
            <p:cNvSpPr/>
            <p:nvPr/>
          </p:nvSpPr>
          <p:spPr>
            <a:xfrm>
              <a:off x="11445473" y="2995751"/>
              <a:ext cx="566641" cy="720069"/>
            </a:xfrm>
            <a:prstGeom prst="rect">
              <a:avLst/>
            </a:prstGeom>
            <a:noFill/>
            <a:ln>
              <a:noFill/>
            </a:ln>
          </p:spPr>
          <p:txBody>
            <a:bodyPr wrap="square">
              <a:spAutoFit/>
            </a:bodyPr>
            <a:lstStyle/>
            <a:p>
              <a:r>
                <a:rPr lang="en-US" sz="816" dirty="0">
                  <a:solidFill>
                    <a:srgbClr val="0072C6"/>
                  </a:solidFill>
                  <a:latin typeface="Segoe Pro Display Semibold" panose="020B0702040504020203" pitchFamily="34" charset="0"/>
                </a:rPr>
                <a:t>SQL</a:t>
              </a:r>
            </a:p>
            <a:p>
              <a:r>
                <a:rPr lang="en-US" sz="816" dirty="0">
                  <a:solidFill>
                    <a:srgbClr val="0072C6"/>
                  </a:solidFill>
                  <a:latin typeface="Segoe Pro Display Semibold" panose="020B0702040504020203" pitchFamily="34" charset="0"/>
                </a:rPr>
                <a:t>Azure</a:t>
              </a:r>
            </a:p>
            <a:p>
              <a:r>
                <a:rPr lang="en-US" sz="816" dirty="0">
                  <a:solidFill>
                    <a:srgbClr val="0072C6"/>
                  </a:solidFill>
                  <a:latin typeface="Segoe Pro Display Semibold" panose="020B0702040504020203" pitchFamily="34" charset="0"/>
                </a:rPr>
                <a:t>Migration</a:t>
              </a:r>
            </a:p>
            <a:p>
              <a:r>
                <a:rPr lang="en-US" sz="816" dirty="0">
                  <a:solidFill>
                    <a:srgbClr val="0072C6"/>
                  </a:solidFill>
                  <a:latin typeface="Segoe Pro Display Semibold" panose="020B0702040504020203" pitchFamily="34" charset="0"/>
                </a:rPr>
                <a:t>Wizard</a:t>
              </a:r>
            </a:p>
          </p:txBody>
        </p:sp>
        <p:sp>
          <p:nvSpPr>
            <p:cNvPr id="56" name="Rectangle 55"/>
            <p:cNvSpPr/>
            <p:nvPr/>
          </p:nvSpPr>
          <p:spPr>
            <a:xfrm>
              <a:off x="8604148" y="2688686"/>
              <a:ext cx="550774" cy="217880"/>
            </a:xfrm>
            <a:prstGeom prst="rect">
              <a:avLst/>
            </a:prstGeom>
            <a:noFill/>
            <a:ln>
              <a:noFill/>
            </a:ln>
          </p:spPr>
          <p:txBody>
            <a:bodyPr wrap="square">
              <a:spAutoFit/>
            </a:bodyPr>
            <a:lstStyle/>
            <a:p>
              <a:pPr algn="ctr"/>
              <a:r>
                <a:rPr lang="en-US" sz="816" dirty="0">
                  <a:solidFill>
                    <a:schemeClr val="bg1">
                      <a:lumMod val="50000"/>
                    </a:schemeClr>
                  </a:solidFill>
                  <a:latin typeface="Segoe Pro Display Semibold" panose="020B0702040504020203" pitchFamily="34" charset="0"/>
                </a:rPr>
                <a:t>4. Copy</a:t>
              </a:r>
            </a:p>
          </p:txBody>
        </p:sp>
        <p:pic>
          <p:nvPicPr>
            <p:cNvPr id="57" name="Picture 56"/>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8261862" y="3477876"/>
              <a:ext cx="393135" cy="393135"/>
            </a:xfrm>
            <a:prstGeom prst="rect">
              <a:avLst/>
            </a:prstGeom>
          </p:spPr>
        </p:pic>
        <p:cxnSp>
          <p:nvCxnSpPr>
            <p:cNvPr id="58" name="Straight Arrow Connector 57"/>
            <p:cNvCxnSpPr/>
            <p:nvPr/>
          </p:nvCxnSpPr>
          <p:spPr>
            <a:xfrm>
              <a:off x="9304457" y="3477876"/>
              <a:ext cx="1" cy="553022"/>
            </a:xfrm>
            <a:prstGeom prst="straightConnector1">
              <a:avLst/>
            </a:prstGeom>
            <a:ln w="38100">
              <a:solidFill>
                <a:schemeClr val="bg1">
                  <a:lumMod val="65000"/>
                </a:schemeClr>
              </a:solidFill>
              <a:headEnd type="none"/>
              <a:tailEnd type="triangle"/>
            </a:ln>
          </p:spPr>
          <p:style>
            <a:lnRef idx="1">
              <a:schemeClr val="accent1"/>
            </a:lnRef>
            <a:fillRef idx="0">
              <a:schemeClr val="accent1"/>
            </a:fillRef>
            <a:effectRef idx="0">
              <a:schemeClr val="accent1"/>
            </a:effectRef>
            <a:fontRef idx="minor">
              <a:schemeClr val="tx1"/>
            </a:fontRef>
          </p:style>
        </p:cxnSp>
        <p:sp>
          <p:nvSpPr>
            <p:cNvPr id="59" name="Arc 58"/>
            <p:cNvSpPr/>
            <p:nvPr/>
          </p:nvSpPr>
          <p:spPr>
            <a:xfrm rot="16964812">
              <a:off x="8465027" y="3041973"/>
              <a:ext cx="839623" cy="1020232"/>
            </a:xfrm>
            <a:prstGeom prst="arc">
              <a:avLst/>
            </a:prstGeom>
            <a:ln w="38100">
              <a:solidFill>
                <a:schemeClr val="bg1">
                  <a:lumMod val="65000"/>
                </a:schemeClr>
              </a:solidFill>
              <a:headEnd type="triangle"/>
              <a:tailEnd type="none"/>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2448" dirty="0"/>
            </a:p>
          </p:txBody>
        </p:sp>
        <p:sp>
          <p:nvSpPr>
            <p:cNvPr id="60" name="Arc 59"/>
            <p:cNvSpPr/>
            <p:nvPr/>
          </p:nvSpPr>
          <p:spPr>
            <a:xfrm rot="9795199">
              <a:off x="8457410" y="3434993"/>
              <a:ext cx="682078" cy="761990"/>
            </a:xfrm>
            <a:prstGeom prst="arc">
              <a:avLst/>
            </a:prstGeom>
            <a:ln w="38100">
              <a:solidFill>
                <a:schemeClr val="bg1">
                  <a:lumMod val="65000"/>
                </a:schemeClr>
              </a:solidFill>
              <a:headEnd type="triangle"/>
              <a:tailEnd type="none"/>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2448" dirty="0"/>
            </a:p>
          </p:txBody>
        </p:sp>
        <p:grpSp>
          <p:nvGrpSpPr>
            <p:cNvPr id="61" name="Group 60"/>
            <p:cNvGrpSpPr/>
            <p:nvPr/>
          </p:nvGrpSpPr>
          <p:grpSpPr>
            <a:xfrm>
              <a:off x="9032147" y="2925292"/>
              <a:ext cx="554443" cy="731313"/>
              <a:chOff x="3365753" y="4489688"/>
              <a:chExt cx="853321" cy="1125535"/>
            </a:xfrm>
          </p:grpSpPr>
          <p:sp>
            <p:nvSpPr>
              <p:cNvPr id="62" name="Oval 61"/>
              <p:cNvSpPr/>
              <p:nvPr/>
            </p:nvSpPr>
            <p:spPr bwMode="auto">
              <a:xfrm>
                <a:off x="3413881" y="4513752"/>
                <a:ext cx="741948" cy="286849"/>
              </a:xfrm>
              <a:prstGeom prst="ellipse">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6521" tIns="149217" rIns="186521" bIns="149217" numCol="1" spcCol="0" rtlCol="0" fromWordArt="0" anchor="t" anchorCtr="0" forceAA="0" compatLnSpc="1">
                <a:prstTxWarp prst="textNoShape">
                  <a:avLst/>
                </a:prstTxWarp>
                <a:noAutofit/>
              </a:bodyPr>
              <a:lstStyle/>
              <a:p>
                <a:pPr algn="ctr" defTabSz="951028">
                  <a:lnSpc>
                    <a:spcPct val="90000"/>
                  </a:lnSpc>
                </a:pPr>
                <a:endParaRPr lang="en-US" sz="918" dirty="0">
                  <a:gradFill>
                    <a:gsLst>
                      <a:gs pos="0">
                        <a:srgbClr val="FFFFFF"/>
                      </a:gs>
                      <a:gs pos="100000">
                        <a:srgbClr val="FFFFFF"/>
                      </a:gs>
                    </a:gsLst>
                    <a:lin ang="5400000" scaled="0"/>
                  </a:gradFill>
                  <a:ea typeface="Segoe UI" pitchFamily="34" charset="0"/>
                  <a:cs typeface="Segoe UI" pitchFamily="34" charset="0"/>
                </a:endParaRPr>
              </a:p>
            </p:txBody>
          </p:sp>
          <p:sp>
            <p:nvSpPr>
              <p:cNvPr id="63" name="Freeform 5"/>
              <p:cNvSpPr>
                <a:spLocks noEditPoints="1"/>
              </p:cNvSpPr>
              <p:nvPr/>
            </p:nvSpPr>
            <p:spPr bwMode="auto">
              <a:xfrm>
                <a:off x="3365753" y="4489688"/>
                <a:ext cx="853321" cy="1125535"/>
              </a:xfrm>
              <a:custGeom>
                <a:avLst/>
                <a:gdLst>
                  <a:gd name="T0" fmla="*/ 184 w 184"/>
                  <a:gd name="T1" fmla="*/ 38 h 244"/>
                  <a:gd name="T2" fmla="*/ 184 w 184"/>
                  <a:gd name="T3" fmla="*/ 36 h 244"/>
                  <a:gd name="T4" fmla="*/ 178 w 184"/>
                  <a:gd name="T5" fmla="*/ 24 h 244"/>
                  <a:gd name="T6" fmla="*/ 156 w 184"/>
                  <a:gd name="T7" fmla="*/ 11 h 244"/>
                  <a:gd name="T8" fmla="*/ 105 w 184"/>
                  <a:gd name="T9" fmla="*/ 0 h 244"/>
                  <a:gd name="T10" fmla="*/ 103 w 184"/>
                  <a:gd name="T11" fmla="*/ 0 h 244"/>
                  <a:gd name="T12" fmla="*/ 80 w 184"/>
                  <a:gd name="T13" fmla="*/ 0 h 244"/>
                  <a:gd name="T14" fmla="*/ 78 w 184"/>
                  <a:gd name="T15" fmla="*/ 0 h 244"/>
                  <a:gd name="T16" fmla="*/ 23 w 184"/>
                  <a:gd name="T17" fmla="*/ 13 h 244"/>
                  <a:gd name="T18" fmla="*/ 5 w 184"/>
                  <a:gd name="T19" fmla="*/ 24 h 244"/>
                  <a:gd name="T20" fmla="*/ 0 w 184"/>
                  <a:gd name="T21" fmla="*/ 37 h 244"/>
                  <a:gd name="T22" fmla="*/ 0 w 184"/>
                  <a:gd name="T23" fmla="*/ 205 h 244"/>
                  <a:gd name="T24" fmla="*/ 8 w 184"/>
                  <a:gd name="T25" fmla="*/ 222 h 244"/>
                  <a:gd name="T26" fmla="*/ 37 w 184"/>
                  <a:gd name="T27" fmla="*/ 237 h 244"/>
                  <a:gd name="T28" fmla="*/ 77 w 184"/>
                  <a:gd name="T29" fmla="*/ 244 h 244"/>
                  <a:gd name="T30" fmla="*/ 79 w 184"/>
                  <a:gd name="T31" fmla="*/ 244 h 244"/>
                  <a:gd name="T32" fmla="*/ 105 w 184"/>
                  <a:gd name="T33" fmla="*/ 244 h 244"/>
                  <a:gd name="T34" fmla="*/ 113 w 184"/>
                  <a:gd name="T35" fmla="*/ 243 h 244"/>
                  <a:gd name="T36" fmla="*/ 161 w 184"/>
                  <a:gd name="T37" fmla="*/ 231 h 244"/>
                  <a:gd name="T38" fmla="*/ 181 w 184"/>
                  <a:gd name="T39" fmla="*/ 217 h 244"/>
                  <a:gd name="T40" fmla="*/ 184 w 184"/>
                  <a:gd name="T41" fmla="*/ 209 h 244"/>
                  <a:gd name="T42" fmla="*/ 184 w 184"/>
                  <a:gd name="T43" fmla="*/ 207 h 244"/>
                  <a:gd name="T44" fmla="*/ 184 w 184"/>
                  <a:gd name="T45" fmla="*/ 38 h 244"/>
                  <a:gd name="T46" fmla="*/ 154 w 184"/>
                  <a:gd name="T47" fmla="*/ 39 h 244"/>
                  <a:gd name="T48" fmla="*/ 138 w 184"/>
                  <a:gd name="T49" fmla="*/ 47 h 244"/>
                  <a:gd name="T50" fmla="*/ 92 w 184"/>
                  <a:gd name="T51" fmla="*/ 53 h 244"/>
                  <a:gd name="T52" fmla="*/ 43 w 184"/>
                  <a:gd name="T53" fmla="*/ 46 h 244"/>
                  <a:gd name="T54" fmla="*/ 30 w 184"/>
                  <a:gd name="T55" fmla="*/ 39 h 244"/>
                  <a:gd name="T56" fmla="*/ 30 w 184"/>
                  <a:gd name="T57" fmla="*/ 26 h 244"/>
                  <a:gd name="T58" fmla="*/ 50 w 184"/>
                  <a:gd name="T59" fmla="*/ 17 h 244"/>
                  <a:gd name="T60" fmla="*/ 106 w 184"/>
                  <a:gd name="T61" fmla="*/ 13 h 244"/>
                  <a:gd name="T62" fmla="*/ 141 w 184"/>
                  <a:gd name="T63" fmla="*/ 20 h 244"/>
                  <a:gd name="T64" fmla="*/ 154 w 184"/>
                  <a:gd name="T65" fmla="*/ 26 h 244"/>
                  <a:gd name="T66" fmla="*/ 154 w 184"/>
                  <a:gd name="T67" fmla="*/ 39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84" h="244">
                    <a:moveTo>
                      <a:pt x="184" y="38"/>
                    </a:moveTo>
                    <a:cubicBezTo>
                      <a:pt x="184" y="38"/>
                      <a:pt x="184" y="37"/>
                      <a:pt x="184" y="36"/>
                    </a:cubicBezTo>
                    <a:cubicBezTo>
                      <a:pt x="183" y="31"/>
                      <a:pt x="181" y="27"/>
                      <a:pt x="178" y="24"/>
                    </a:cubicBezTo>
                    <a:cubicBezTo>
                      <a:pt x="171" y="18"/>
                      <a:pt x="164" y="14"/>
                      <a:pt x="156" y="11"/>
                    </a:cubicBezTo>
                    <a:cubicBezTo>
                      <a:pt x="139" y="4"/>
                      <a:pt x="122" y="1"/>
                      <a:pt x="105" y="0"/>
                    </a:cubicBezTo>
                    <a:cubicBezTo>
                      <a:pt x="104" y="0"/>
                      <a:pt x="104" y="0"/>
                      <a:pt x="103" y="0"/>
                    </a:cubicBezTo>
                    <a:cubicBezTo>
                      <a:pt x="95" y="0"/>
                      <a:pt x="88" y="0"/>
                      <a:pt x="80" y="0"/>
                    </a:cubicBezTo>
                    <a:cubicBezTo>
                      <a:pt x="80" y="0"/>
                      <a:pt x="79" y="0"/>
                      <a:pt x="78" y="0"/>
                    </a:cubicBezTo>
                    <a:cubicBezTo>
                      <a:pt x="59" y="1"/>
                      <a:pt x="40" y="5"/>
                      <a:pt x="23" y="13"/>
                    </a:cubicBezTo>
                    <a:cubicBezTo>
                      <a:pt x="16" y="15"/>
                      <a:pt x="10" y="19"/>
                      <a:pt x="5" y="24"/>
                    </a:cubicBezTo>
                    <a:cubicBezTo>
                      <a:pt x="2" y="28"/>
                      <a:pt x="0" y="32"/>
                      <a:pt x="0" y="37"/>
                    </a:cubicBezTo>
                    <a:cubicBezTo>
                      <a:pt x="0" y="93"/>
                      <a:pt x="0" y="149"/>
                      <a:pt x="0" y="205"/>
                    </a:cubicBezTo>
                    <a:cubicBezTo>
                      <a:pt x="0" y="212"/>
                      <a:pt x="3" y="217"/>
                      <a:pt x="8" y="222"/>
                    </a:cubicBezTo>
                    <a:cubicBezTo>
                      <a:pt x="16" y="229"/>
                      <a:pt x="27" y="233"/>
                      <a:pt x="37" y="237"/>
                    </a:cubicBezTo>
                    <a:cubicBezTo>
                      <a:pt x="50" y="241"/>
                      <a:pt x="63" y="243"/>
                      <a:pt x="77" y="244"/>
                    </a:cubicBezTo>
                    <a:cubicBezTo>
                      <a:pt x="77" y="244"/>
                      <a:pt x="78" y="244"/>
                      <a:pt x="79" y="244"/>
                    </a:cubicBezTo>
                    <a:cubicBezTo>
                      <a:pt x="87" y="244"/>
                      <a:pt x="96" y="244"/>
                      <a:pt x="105" y="244"/>
                    </a:cubicBezTo>
                    <a:cubicBezTo>
                      <a:pt x="107" y="243"/>
                      <a:pt x="110" y="244"/>
                      <a:pt x="113" y="243"/>
                    </a:cubicBezTo>
                    <a:cubicBezTo>
                      <a:pt x="129" y="242"/>
                      <a:pt x="146" y="239"/>
                      <a:pt x="161" y="231"/>
                    </a:cubicBezTo>
                    <a:cubicBezTo>
                      <a:pt x="169" y="228"/>
                      <a:pt x="176" y="224"/>
                      <a:pt x="181" y="217"/>
                    </a:cubicBezTo>
                    <a:cubicBezTo>
                      <a:pt x="182" y="215"/>
                      <a:pt x="183" y="212"/>
                      <a:pt x="184" y="209"/>
                    </a:cubicBezTo>
                    <a:cubicBezTo>
                      <a:pt x="184" y="209"/>
                      <a:pt x="184" y="208"/>
                      <a:pt x="184" y="207"/>
                    </a:cubicBezTo>
                    <a:cubicBezTo>
                      <a:pt x="184" y="151"/>
                      <a:pt x="184" y="95"/>
                      <a:pt x="184" y="38"/>
                    </a:cubicBezTo>
                    <a:close/>
                    <a:moveTo>
                      <a:pt x="154" y="39"/>
                    </a:moveTo>
                    <a:cubicBezTo>
                      <a:pt x="149" y="43"/>
                      <a:pt x="143" y="45"/>
                      <a:pt x="138" y="47"/>
                    </a:cubicBezTo>
                    <a:cubicBezTo>
                      <a:pt x="123" y="51"/>
                      <a:pt x="107" y="53"/>
                      <a:pt x="92" y="53"/>
                    </a:cubicBezTo>
                    <a:cubicBezTo>
                      <a:pt x="75" y="53"/>
                      <a:pt x="59" y="51"/>
                      <a:pt x="43" y="46"/>
                    </a:cubicBezTo>
                    <a:cubicBezTo>
                      <a:pt x="38" y="44"/>
                      <a:pt x="34" y="43"/>
                      <a:pt x="30" y="39"/>
                    </a:cubicBezTo>
                    <a:cubicBezTo>
                      <a:pt x="25" y="35"/>
                      <a:pt x="25" y="30"/>
                      <a:pt x="30" y="26"/>
                    </a:cubicBezTo>
                    <a:cubicBezTo>
                      <a:pt x="36" y="21"/>
                      <a:pt x="43" y="19"/>
                      <a:pt x="50" y="17"/>
                    </a:cubicBezTo>
                    <a:cubicBezTo>
                      <a:pt x="69" y="13"/>
                      <a:pt x="87" y="12"/>
                      <a:pt x="106" y="13"/>
                    </a:cubicBezTo>
                    <a:cubicBezTo>
                      <a:pt x="118" y="14"/>
                      <a:pt x="130" y="16"/>
                      <a:pt x="141" y="20"/>
                    </a:cubicBezTo>
                    <a:cubicBezTo>
                      <a:pt x="146" y="21"/>
                      <a:pt x="150" y="23"/>
                      <a:pt x="154" y="26"/>
                    </a:cubicBezTo>
                    <a:cubicBezTo>
                      <a:pt x="158" y="30"/>
                      <a:pt x="158" y="35"/>
                      <a:pt x="154" y="39"/>
                    </a:cubicBezTo>
                    <a:close/>
                  </a:path>
                </a:pathLst>
              </a:custGeom>
              <a:solidFill>
                <a:srgbClr val="0072C6"/>
              </a:solidFill>
              <a:ln>
                <a:noFill/>
              </a:ln>
            </p:spPr>
            <p:txBody>
              <a:bodyPr vert="horz" wrap="square" lIns="93260" tIns="186521" rIns="93260" bIns="46630" numCol="1" anchor="ctr" anchorCtr="0" compatLnSpc="1">
                <a:prstTxWarp prst="textNoShape">
                  <a:avLst/>
                </a:prstTxWarp>
              </a:bodyPr>
              <a:lstStyle/>
              <a:p>
                <a:pPr algn="ctr"/>
                <a:r>
                  <a:rPr lang="en-US" sz="918" dirty="0">
                    <a:solidFill>
                      <a:schemeClr val="bg1"/>
                    </a:solidFill>
                  </a:rPr>
                  <a:t>Copy</a:t>
                </a:r>
                <a:br>
                  <a:rPr lang="en-US" sz="918" dirty="0">
                    <a:solidFill>
                      <a:schemeClr val="bg1"/>
                    </a:solidFill>
                  </a:rPr>
                </a:br>
                <a:r>
                  <a:rPr lang="en-US" sz="918" dirty="0">
                    <a:solidFill>
                      <a:schemeClr val="bg1"/>
                    </a:solidFill>
                  </a:rPr>
                  <a:t>DB</a:t>
                </a:r>
              </a:p>
            </p:txBody>
          </p:sp>
        </p:grpSp>
        <p:cxnSp>
          <p:nvCxnSpPr>
            <p:cNvPr id="64" name="Straight Arrow Connector 63"/>
            <p:cNvCxnSpPr/>
            <p:nvPr/>
          </p:nvCxnSpPr>
          <p:spPr>
            <a:xfrm>
              <a:off x="9304457" y="2461412"/>
              <a:ext cx="1" cy="553022"/>
            </a:xfrm>
            <a:prstGeom prst="straightConnector1">
              <a:avLst/>
            </a:prstGeom>
            <a:ln w="38100">
              <a:solidFill>
                <a:schemeClr val="bg1">
                  <a:lumMod val="65000"/>
                </a:schemeClr>
              </a:solidFill>
              <a:headEnd type="none"/>
              <a:tailEnd type="triangle"/>
            </a:ln>
          </p:spPr>
          <p:style>
            <a:lnRef idx="1">
              <a:schemeClr val="accent1"/>
            </a:lnRef>
            <a:fillRef idx="0">
              <a:schemeClr val="accent1"/>
            </a:fillRef>
            <a:effectRef idx="0">
              <a:schemeClr val="accent1"/>
            </a:effectRef>
            <a:fontRef idx="minor">
              <a:schemeClr val="tx1"/>
            </a:fontRef>
          </p:style>
        </p:cxnSp>
        <p:sp>
          <p:nvSpPr>
            <p:cNvPr id="65" name="Freeform 5"/>
            <p:cNvSpPr>
              <a:spLocks noEditPoints="1"/>
            </p:cNvSpPr>
            <p:nvPr/>
          </p:nvSpPr>
          <p:spPr bwMode="auto">
            <a:xfrm>
              <a:off x="9032147" y="1949572"/>
              <a:ext cx="554443" cy="731313"/>
            </a:xfrm>
            <a:custGeom>
              <a:avLst/>
              <a:gdLst>
                <a:gd name="T0" fmla="*/ 184 w 184"/>
                <a:gd name="T1" fmla="*/ 38 h 244"/>
                <a:gd name="T2" fmla="*/ 184 w 184"/>
                <a:gd name="T3" fmla="*/ 36 h 244"/>
                <a:gd name="T4" fmla="*/ 178 w 184"/>
                <a:gd name="T5" fmla="*/ 24 h 244"/>
                <a:gd name="T6" fmla="*/ 156 w 184"/>
                <a:gd name="T7" fmla="*/ 11 h 244"/>
                <a:gd name="T8" fmla="*/ 105 w 184"/>
                <a:gd name="T9" fmla="*/ 0 h 244"/>
                <a:gd name="T10" fmla="*/ 103 w 184"/>
                <a:gd name="T11" fmla="*/ 0 h 244"/>
                <a:gd name="T12" fmla="*/ 80 w 184"/>
                <a:gd name="T13" fmla="*/ 0 h 244"/>
                <a:gd name="T14" fmla="*/ 78 w 184"/>
                <a:gd name="T15" fmla="*/ 0 h 244"/>
                <a:gd name="T16" fmla="*/ 23 w 184"/>
                <a:gd name="T17" fmla="*/ 13 h 244"/>
                <a:gd name="T18" fmla="*/ 5 w 184"/>
                <a:gd name="T19" fmla="*/ 24 h 244"/>
                <a:gd name="T20" fmla="*/ 0 w 184"/>
                <a:gd name="T21" fmla="*/ 37 h 244"/>
                <a:gd name="T22" fmla="*/ 0 w 184"/>
                <a:gd name="T23" fmla="*/ 205 h 244"/>
                <a:gd name="T24" fmla="*/ 8 w 184"/>
                <a:gd name="T25" fmla="*/ 222 h 244"/>
                <a:gd name="T26" fmla="*/ 37 w 184"/>
                <a:gd name="T27" fmla="*/ 237 h 244"/>
                <a:gd name="T28" fmla="*/ 77 w 184"/>
                <a:gd name="T29" fmla="*/ 244 h 244"/>
                <a:gd name="T30" fmla="*/ 79 w 184"/>
                <a:gd name="T31" fmla="*/ 244 h 244"/>
                <a:gd name="T32" fmla="*/ 105 w 184"/>
                <a:gd name="T33" fmla="*/ 244 h 244"/>
                <a:gd name="T34" fmla="*/ 113 w 184"/>
                <a:gd name="T35" fmla="*/ 243 h 244"/>
                <a:gd name="T36" fmla="*/ 161 w 184"/>
                <a:gd name="T37" fmla="*/ 231 h 244"/>
                <a:gd name="T38" fmla="*/ 181 w 184"/>
                <a:gd name="T39" fmla="*/ 217 h 244"/>
                <a:gd name="T40" fmla="*/ 184 w 184"/>
                <a:gd name="T41" fmla="*/ 209 h 244"/>
                <a:gd name="T42" fmla="*/ 184 w 184"/>
                <a:gd name="T43" fmla="*/ 207 h 244"/>
                <a:gd name="T44" fmla="*/ 184 w 184"/>
                <a:gd name="T45" fmla="*/ 38 h 244"/>
                <a:gd name="T46" fmla="*/ 154 w 184"/>
                <a:gd name="T47" fmla="*/ 39 h 244"/>
                <a:gd name="T48" fmla="*/ 138 w 184"/>
                <a:gd name="T49" fmla="*/ 47 h 244"/>
                <a:gd name="T50" fmla="*/ 92 w 184"/>
                <a:gd name="T51" fmla="*/ 53 h 244"/>
                <a:gd name="T52" fmla="*/ 43 w 184"/>
                <a:gd name="T53" fmla="*/ 46 h 244"/>
                <a:gd name="T54" fmla="*/ 30 w 184"/>
                <a:gd name="T55" fmla="*/ 39 h 244"/>
                <a:gd name="T56" fmla="*/ 30 w 184"/>
                <a:gd name="T57" fmla="*/ 26 h 244"/>
                <a:gd name="T58" fmla="*/ 50 w 184"/>
                <a:gd name="T59" fmla="*/ 17 h 244"/>
                <a:gd name="T60" fmla="*/ 106 w 184"/>
                <a:gd name="T61" fmla="*/ 13 h 244"/>
                <a:gd name="T62" fmla="*/ 141 w 184"/>
                <a:gd name="T63" fmla="*/ 20 h 244"/>
                <a:gd name="T64" fmla="*/ 154 w 184"/>
                <a:gd name="T65" fmla="*/ 26 h 244"/>
                <a:gd name="T66" fmla="*/ 154 w 184"/>
                <a:gd name="T67" fmla="*/ 39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84" h="244">
                  <a:moveTo>
                    <a:pt x="184" y="38"/>
                  </a:moveTo>
                  <a:cubicBezTo>
                    <a:pt x="184" y="38"/>
                    <a:pt x="184" y="37"/>
                    <a:pt x="184" y="36"/>
                  </a:cubicBezTo>
                  <a:cubicBezTo>
                    <a:pt x="183" y="31"/>
                    <a:pt x="181" y="27"/>
                    <a:pt x="178" y="24"/>
                  </a:cubicBezTo>
                  <a:cubicBezTo>
                    <a:pt x="171" y="18"/>
                    <a:pt x="164" y="14"/>
                    <a:pt x="156" y="11"/>
                  </a:cubicBezTo>
                  <a:cubicBezTo>
                    <a:pt x="139" y="4"/>
                    <a:pt x="122" y="1"/>
                    <a:pt x="105" y="0"/>
                  </a:cubicBezTo>
                  <a:cubicBezTo>
                    <a:pt x="104" y="0"/>
                    <a:pt x="104" y="0"/>
                    <a:pt x="103" y="0"/>
                  </a:cubicBezTo>
                  <a:cubicBezTo>
                    <a:pt x="95" y="0"/>
                    <a:pt x="88" y="0"/>
                    <a:pt x="80" y="0"/>
                  </a:cubicBezTo>
                  <a:cubicBezTo>
                    <a:pt x="80" y="0"/>
                    <a:pt x="79" y="0"/>
                    <a:pt x="78" y="0"/>
                  </a:cubicBezTo>
                  <a:cubicBezTo>
                    <a:pt x="59" y="1"/>
                    <a:pt x="40" y="5"/>
                    <a:pt x="23" y="13"/>
                  </a:cubicBezTo>
                  <a:cubicBezTo>
                    <a:pt x="16" y="15"/>
                    <a:pt x="10" y="19"/>
                    <a:pt x="5" y="24"/>
                  </a:cubicBezTo>
                  <a:cubicBezTo>
                    <a:pt x="2" y="28"/>
                    <a:pt x="0" y="32"/>
                    <a:pt x="0" y="37"/>
                  </a:cubicBezTo>
                  <a:cubicBezTo>
                    <a:pt x="0" y="93"/>
                    <a:pt x="0" y="149"/>
                    <a:pt x="0" y="205"/>
                  </a:cubicBezTo>
                  <a:cubicBezTo>
                    <a:pt x="0" y="212"/>
                    <a:pt x="3" y="217"/>
                    <a:pt x="8" y="222"/>
                  </a:cubicBezTo>
                  <a:cubicBezTo>
                    <a:pt x="16" y="229"/>
                    <a:pt x="27" y="233"/>
                    <a:pt x="37" y="237"/>
                  </a:cubicBezTo>
                  <a:cubicBezTo>
                    <a:pt x="50" y="241"/>
                    <a:pt x="63" y="243"/>
                    <a:pt x="77" y="244"/>
                  </a:cubicBezTo>
                  <a:cubicBezTo>
                    <a:pt x="77" y="244"/>
                    <a:pt x="78" y="244"/>
                    <a:pt x="79" y="244"/>
                  </a:cubicBezTo>
                  <a:cubicBezTo>
                    <a:pt x="87" y="244"/>
                    <a:pt x="96" y="244"/>
                    <a:pt x="105" y="244"/>
                  </a:cubicBezTo>
                  <a:cubicBezTo>
                    <a:pt x="107" y="243"/>
                    <a:pt x="110" y="244"/>
                    <a:pt x="113" y="243"/>
                  </a:cubicBezTo>
                  <a:cubicBezTo>
                    <a:pt x="129" y="242"/>
                    <a:pt x="146" y="239"/>
                    <a:pt x="161" y="231"/>
                  </a:cubicBezTo>
                  <a:cubicBezTo>
                    <a:pt x="169" y="228"/>
                    <a:pt x="176" y="224"/>
                    <a:pt x="181" y="217"/>
                  </a:cubicBezTo>
                  <a:cubicBezTo>
                    <a:pt x="182" y="215"/>
                    <a:pt x="183" y="212"/>
                    <a:pt x="184" y="209"/>
                  </a:cubicBezTo>
                  <a:cubicBezTo>
                    <a:pt x="184" y="209"/>
                    <a:pt x="184" y="208"/>
                    <a:pt x="184" y="207"/>
                  </a:cubicBezTo>
                  <a:cubicBezTo>
                    <a:pt x="184" y="151"/>
                    <a:pt x="184" y="95"/>
                    <a:pt x="184" y="38"/>
                  </a:cubicBezTo>
                  <a:close/>
                  <a:moveTo>
                    <a:pt x="154" y="39"/>
                  </a:moveTo>
                  <a:cubicBezTo>
                    <a:pt x="149" y="43"/>
                    <a:pt x="143" y="45"/>
                    <a:pt x="138" y="47"/>
                  </a:cubicBezTo>
                  <a:cubicBezTo>
                    <a:pt x="123" y="51"/>
                    <a:pt x="107" y="53"/>
                    <a:pt x="92" y="53"/>
                  </a:cubicBezTo>
                  <a:cubicBezTo>
                    <a:pt x="75" y="53"/>
                    <a:pt x="59" y="51"/>
                    <a:pt x="43" y="46"/>
                  </a:cubicBezTo>
                  <a:cubicBezTo>
                    <a:pt x="38" y="44"/>
                    <a:pt x="34" y="43"/>
                    <a:pt x="30" y="39"/>
                  </a:cubicBezTo>
                  <a:cubicBezTo>
                    <a:pt x="25" y="35"/>
                    <a:pt x="25" y="30"/>
                    <a:pt x="30" y="26"/>
                  </a:cubicBezTo>
                  <a:cubicBezTo>
                    <a:pt x="36" y="21"/>
                    <a:pt x="43" y="19"/>
                    <a:pt x="50" y="17"/>
                  </a:cubicBezTo>
                  <a:cubicBezTo>
                    <a:pt x="69" y="13"/>
                    <a:pt x="87" y="12"/>
                    <a:pt x="106" y="13"/>
                  </a:cubicBezTo>
                  <a:cubicBezTo>
                    <a:pt x="118" y="14"/>
                    <a:pt x="130" y="16"/>
                    <a:pt x="141" y="20"/>
                  </a:cubicBezTo>
                  <a:cubicBezTo>
                    <a:pt x="146" y="21"/>
                    <a:pt x="150" y="23"/>
                    <a:pt x="154" y="26"/>
                  </a:cubicBezTo>
                  <a:cubicBezTo>
                    <a:pt x="158" y="30"/>
                    <a:pt x="158" y="35"/>
                    <a:pt x="154" y="39"/>
                  </a:cubicBezTo>
                  <a:close/>
                </a:path>
              </a:pathLst>
            </a:custGeom>
            <a:solidFill>
              <a:srgbClr val="0072C6"/>
            </a:solidFill>
            <a:ln>
              <a:noFill/>
            </a:ln>
          </p:spPr>
          <p:txBody>
            <a:bodyPr vert="horz" wrap="square" lIns="93260" tIns="186521" rIns="93260" bIns="46630" numCol="1" anchor="ctr" anchorCtr="0" compatLnSpc="1">
              <a:prstTxWarp prst="textNoShape">
                <a:avLst/>
              </a:prstTxWarp>
            </a:bodyPr>
            <a:lstStyle/>
            <a:p>
              <a:pPr algn="ctr"/>
              <a:r>
                <a:rPr lang="en-US" sz="918" dirty="0">
                  <a:solidFill>
                    <a:schemeClr val="bg1"/>
                  </a:solidFill>
                </a:rPr>
                <a:t>Source DB</a:t>
              </a:r>
            </a:p>
          </p:txBody>
        </p:sp>
        <p:cxnSp>
          <p:nvCxnSpPr>
            <p:cNvPr id="66" name="Straight Arrow Connector 65"/>
            <p:cNvCxnSpPr/>
            <p:nvPr/>
          </p:nvCxnSpPr>
          <p:spPr>
            <a:xfrm flipH="1">
              <a:off x="9659472" y="3290948"/>
              <a:ext cx="566712" cy="0"/>
            </a:xfrm>
            <a:prstGeom prst="straightConnector1">
              <a:avLst/>
            </a:prstGeom>
            <a:ln w="38100">
              <a:solidFill>
                <a:schemeClr val="bg1">
                  <a:lumMod val="65000"/>
                </a:schemeClr>
              </a:solidFill>
              <a:headEnd type="none"/>
              <a:tailEnd type="triangle"/>
            </a:ln>
          </p:spPr>
          <p:style>
            <a:lnRef idx="1">
              <a:schemeClr val="accent1"/>
            </a:lnRef>
            <a:fillRef idx="0">
              <a:schemeClr val="accent1"/>
            </a:fillRef>
            <a:effectRef idx="0">
              <a:schemeClr val="accent1"/>
            </a:effectRef>
            <a:fontRef idx="minor">
              <a:schemeClr val="tx1"/>
            </a:fontRef>
          </p:style>
        </p:cxnSp>
        <p:sp>
          <p:nvSpPr>
            <p:cNvPr id="67" name="Rectangle 66"/>
            <p:cNvSpPr/>
            <p:nvPr/>
          </p:nvSpPr>
          <p:spPr>
            <a:xfrm>
              <a:off x="9640789" y="2968168"/>
              <a:ext cx="659931" cy="217880"/>
            </a:xfrm>
            <a:prstGeom prst="rect">
              <a:avLst/>
            </a:prstGeom>
            <a:noFill/>
            <a:ln>
              <a:noFill/>
            </a:ln>
          </p:spPr>
          <p:txBody>
            <a:bodyPr wrap="square">
              <a:spAutoFit/>
            </a:bodyPr>
            <a:lstStyle/>
            <a:p>
              <a:r>
                <a:rPr lang="en-US" sz="816" dirty="0">
                  <a:solidFill>
                    <a:schemeClr val="bg1">
                      <a:lumMod val="50000"/>
                    </a:schemeClr>
                  </a:solidFill>
                  <a:latin typeface="Segoe Pro Display Semibold" panose="020B0702040504020203" pitchFamily="34" charset="0"/>
                </a:rPr>
                <a:t>5. Publish</a:t>
              </a:r>
            </a:p>
          </p:txBody>
        </p:sp>
        <p:sp>
          <p:nvSpPr>
            <p:cNvPr id="68" name="Rectangle 67"/>
            <p:cNvSpPr/>
            <p:nvPr/>
          </p:nvSpPr>
          <p:spPr>
            <a:xfrm>
              <a:off x="9586197" y="2053033"/>
              <a:ext cx="659931" cy="217880"/>
            </a:xfrm>
            <a:prstGeom prst="rect">
              <a:avLst/>
            </a:prstGeom>
            <a:noFill/>
            <a:ln>
              <a:noFill/>
            </a:ln>
          </p:spPr>
          <p:txBody>
            <a:bodyPr wrap="square">
              <a:spAutoFit/>
            </a:bodyPr>
            <a:lstStyle/>
            <a:p>
              <a:r>
                <a:rPr lang="en-US" sz="816" dirty="0">
                  <a:solidFill>
                    <a:schemeClr val="bg1">
                      <a:lumMod val="50000"/>
                    </a:schemeClr>
                  </a:solidFill>
                  <a:latin typeface="Segoe Pro Display Semibold" panose="020B0702040504020203" pitchFamily="34" charset="0"/>
                </a:rPr>
                <a:t>1. Import</a:t>
              </a:r>
            </a:p>
          </p:txBody>
        </p:sp>
        <p:sp>
          <p:nvSpPr>
            <p:cNvPr id="69" name="Rectangle 68"/>
            <p:cNvSpPr/>
            <p:nvPr/>
          </p:nvSpPr>
          <p:spPr>
            <a:xfrm>
              <a:off x="10133075" y="1903916"/>
              <a:ext cx="946968" cy="845873"/>
            </a:xfrm>
            <a:prstGeom prst="rect">
              <a:avLst/>
            </a:prstGeom>
          </p:spPr>
          <p:txBody>
            <a:bodyPr wrap="square">
              <a:spAutoFit/>
            </a:bodyPr>
            <a:lstStyle/>
            <a:p>
              <a:pPr algn="ctr"/>
              <a:r>
                <a:rPr lang="en-US" sz="1224" dirty="0">
                  <a:solidFill>
                    <a:srgbClr val="0072C6"/>
                  </a:solidFill>
                  <a:latin typeface="Segoe Pro Display Semibold" panose="020B0702040504020203" pitchFamily="34" charset="0"/>
                </a:rPr>
                <a:t>Visual Studio</a:t>
              </a:r>
            </a:p>
            <a:p>
              <a:pPr algn="ctr"/>
              <a:r>
                <a:rPr lang="en-US" sz="1224" dirty="0">
                  <a:solidFill>
                    <a:srgbClr val="0072C6"/>
                  </a:solidFill>
                  <a:latin typeface="Segoe Pro Display Semibold" panose="020B0702040504020203" pitchFamily="34" charset="0"/>
                </a:rPr>
                <a:t>database project</a:t>
              </a:r>
            </a:p>
          </p:txBody>
        </p:sp>
        <p:sp>
          <p:nvSpPr>
            <p:cNvPr id="70" name="Rectangle 69"/>
            <p:cNvSpPr/>
            <p:nvPr/>
          </p:nvSpPr>
          <p:spPr>
            <a:xfrm>
              <a:off x="10932989" y="2826256"/>
              <a:ext cx="864253" cy="217880"/>
            </a:xfrm>
            <a:prstGeom prst="rect">
              <a:avLst/>
            </a:prstGeom>
            <a:noFill/>
            <a:ln>
              <a:noFill/>
            </a:ln>
          </p:spPr>
          <p:txBody>
            <a:bodyPr wrap="square">
              <a:spAutoFit/>
            </a:bodyPr>
            <a:lstStyle/>
            <a:p>
              <a:r>
                <a:rPr lang="en-US" sz="816" dirty="0">
                  <a:solidFill>
                    <a:schemeClr val="bg1">
                      <a:lumMod val="50000"/>
                    </a:schemeClr>
                  </a:solidFill>
                  <a:latin typeface="Segoe Pro Display Semibold" panose="020B0702040504020203" pitchFamily="34" charset="0"/>
                </a:rPr>
                <a:t>2. Transform</a:t>
              </a:r>
            </a:p>
          </p:txBody>
        </p:sp>
        <p:sp>
          <p:nvSpPr>
            <p:cNvPr id="71" name="Rectangle 70"/>
            <p:cNvSpPr/>
            <p:nvPr/>
          </p:nvSpPr>
          <p:spPr>
            <a:xfrm>
              <a:off x="11028306" y="3714324"/>
              <a:ext cx="810493" cy="343427"/>
            </a:xfrm>
            <a:prstGeom prst="rect">
              <a:avLst/>
            </a:prstGeom>
            <a:noFill/>
            <a:ln>
              <a:noFill/>
            </a:ln>
          </p:spPr>
          <p:txBody>
            <a:bodyPr wrap="square">
              <a:spAutoFit/>
            </a:bodyPr>
            <a:lstStyle/>
            <a:p>
              <a:r>
                <a:rPr lang="en-US" sz="816" dirty="0">
                  <a:solidFill>
                    <a:schemeClr val="bg1">
                      <a:lumMod val="50000"/>
                    </a:schemeClr>
                  </a:solidFill>
                  <a:latin typeface="Segoe Pro Display Semibold" panose="020B0702040504020203" pitchFamily="34" charset="0"/>
                </a:rPr>
                <a:t>3. Edit, build and test</a:t>
              </a:r>
            </a:p>
          </p:txBody>
        </p:sp>
        <p:cxnSp>
          <p:nvCxnSpPr>
            <p:cNvPr id="72" name="Straight Arrow Connector 71"/>
            <p:cNvCxnSpPr/>
            <p:nvPr/>
          </p:nvCxnSpPr>
          <p:spPr>
            <a:xfrm flipH="1">
              <a:off x="9649117" y="3532348"/>
              <a:ext cx="760062" cy="929812"/>
            </a:xfrm>
            <a:prstGeom prst="straightConnector1">
              <a:avLst/>
            </a:prstGeom>
            <a:ln w="38100">
              <a:solidFill>
                <a:schemeClr val="bg1">
                  <a:lumMod val="65000"/>
                </a:schemeClr>
              </a:solidFill>
              <a:prstDash val="sysDot"/>
              <a:headEnd type="none"/>
              <a:tailEnd type="triangle"/>
            </a:ln>
          </p:spPr>
          <p:style>
            <a:lnRef idx="1">
              <a:schemeClr val="accent1"/>
            </a:lnRef>
            <a:fillRef idx="0">
              <a:schemeClr val="accent1"/>
            </a:fillRef>
            <a:effectRef idx="0">
              <a:schemeClr val="accent1"/>
            </a:effectRef>
            <a:fontRef idx="minor">
              <a:schemeClr val="tx1"/>
            </a:fontRef>
          </p:style>
        </p:cxnSp>
        <p:sp>
          <p:nvSpPr>
            <p:cNvPr id="73" name="Freeform 128"/>
            <p:cNvSpPr>
              <a:spLocks noChangeAspect="1" noEditPoints="1"/>
            </p:cNvSpPr>
            <p:nvPr/>
          </p:nvSpPr>
          <p:spPr bwMode="black">
            <a:xfrm>
              <a:off x="10301957" y="2956319"/>
              <a:ext cx="679411" cy="598108"/>
            </a:xfrm>
            <a:custGeom>
              <a:avLst/>
              <a:gdLst>
                <a:gd name="T0" fmla="*/ 49 w 71"/>
                <a:gd name="T1" fmla="*/ 21 h 62"/>
                <a:gd name="T2" fmla="*/ 49 w 71"/>
                <a:gd name="T3" fmla="*/ 19 h 62"/>
                <a:gd name="T4" fmla="*/ 49 w 71"/>
                <a:gd name="T5" fmla="*/ 19 h 62"/>
                <a:gd name="T6" fmla="*/ 48 w 71"/>
                <a:gd name="T7" fmla="*/ 17 h 62"/>
                <a:gd name="T8" fmla="*/ 32 w 71"/>
                <a:gd name="T9" fmla="*/ 2 h 62"/>
                <a:gd name="T10" fmla="*/ 28 w 71"/>
                <a:gd name="T11" fmla="*/ 0 h 62"/>
                <a:gd name="T12" fmla="*/ 28 w 71"/>
                <a:gd name="T13" fmla="*/ 0 h 62"/>
                <a:gd name="T14" fmla="*/ 28 w 71"/>
                <a:gd name="T15" fmla="*/ 0 h 62"/>
                <a:gd name="T16" fmla="*/ 6 w 71"/>
                <a:gd name="T17" fmla="*/ 0 h 62"/>
                <a:gd name="T18" fmla="*/ 0 w 71"/>
                <a:gd name="T19" fmla="*/ 5 h 62"/>
                <a:gd name="T20" fmla="*/ 0 w 71"/>
                <a:gd name="T21" fmla="*/ 56 h 62"/>
                <a:gd name="T22" fmla="*/ 6 w 71"/>
                <a:gd name="T23" fmla="*/ 62 h 62"/>
                <a:gd name="T24" fmla="*/ 44 w 71"/>
                <a:gd name="T25" fmla="*/ 62 h 62"/>
                <a:gd name="T26" fmla="*/ 50 w 71"/>
                <a:gd name="T27" fmla="*/ 56 h 62"/>
                <a:gd name="T28" fmla="*/ 50 w 71"/>
                <a:gd name="T29" fmla="*/ 21 h 62"/>
                <a:gd name="T30" fmla="*/ 49 w 71"/>
                <a:gd name="T31" fmla="*/ 21 h 62"/>
                <a:gd name="T32" fmla="*/ 28 w 71"/>
                <a:gd name="T33" fmla="*/ 5 h 62"/>
                <a:gd name="T34" fmla="*/ 44 w 71"/>
                <a:gd name="T35" fmla="*/ 21 h 62"/>
                <a:gd name="T36" fmla="*/ 28 w 71"/>
                <a:gd name="T37" fmla="*/ 21 h 62"/>
                <a:gd name="T38" fmla="*/ 28 w 71"/>
                <a:gd name="T39" fmla="*/ 5 h 62"/>
                <a:gd name="T40" fmla="*/ 44 w 71"/>
                <a:gd name="T41" fmla="*/ 56 h 62"/>
                <a:gd name="T42" fmla="*/ 6 w 71"/>
                <a:gd name="T43" fmla="*/ 56 h 62"/>
                <a:gd name="T44" fmla="*/ 6 w 71"/>
                <a:gd name="T45" fmla="*/ 5 h 62"/>
                <a:gd name="T46" fmla="*/ 23 w 71"/>
                <a:gd name="T47" fmla="*/ 5 h 62"/>
                <a:gd name="T48" fmla="*/ 23 w 71"/>
                <a:gd name="T49" fmla="*/ 21 h 62"/>
                <a:gd name="T50" fmla="*/ 28 w 71"/>
                <a:gd name="T51" fmla="*/ 27 h 62"/>
                <a:gd name="T52" fmla="*/ 44 w 71"/>
                <a:gd name="T53" fmla="*/ 27 h 62"/>
                <a:gd name="T54" fmla="*/ 44 w 71"/>
                <a:gd name="T55" fmla="*/ 56 h 62"/>
                <a:gd name="T56" fmla="*/ 58 w 71"/>
                <a:gd name="T57" fmla="*/ 14 h 62"/>
                <a:gd name="T58" fmla="*/ 60 w 71"/>
                <a:gd name="T59" fmla="*/ 19 h 62"/>
                <a:gd name="T60" fmla="*/ 60 w 71"/>
                <a:gd name="T61" fmla="*/ 56 h 62"/>
                <a:gd name="T62" fmla="*/ 55 w 71"/>
                <a:gd name="T63" fmla="*/ 62 h 62"/>
                <a:gd name="T64" fmla="*/ 53 w 71"/>
                <a:gd name="T65" fmla="*/ 62 h 62"/>
                <a:gd name="T66" fmla="*/ 55 w 71"/>
                <a:gd name="T67" fmla="*/ 57 h 62"/>
                <a:gd name="T68" fmla="*/ 55 w 71"/>
                <a:gd name="T69" fmla="*/ 21 h 62"/>
                <a:gd name="T70" fmla="*/ 53 w 71"/>
                <a:gd name="T71" fmla="*/ 15 h 62"/>
                <a:gd name="T72" fmla="*/ 37 w 71"/>
                <a:gd name="T73" fmla="*/ 0 h 62"/>
                <a:gd name="T74" fmla="*/ 37 w 71"/>
                <a:gd name="T75" fmla="*/ 0 h 62"/>
                <a:gd name="T76" fmla="*/ 39 w 71"/>
                <a:gd name="T77" fmla="*/ 0 h 62"/>
                <a:gd name="T78" fmla="*/ 40 w 71"/>
                <a:gd name="T79" fmla="*/ 0 h 62"/>
                <a:gd name="T80" fmla="*/ 47 w 71"/>
                <a:gd name="T81" fmla="*/ 3 h 62"/>
                <a:gd name="T82" fmla="*/ 58 w 71"/>
                <a:gd name="T83" fmla="*/ 14 h 62"/>
                <a:gd name="T84" fmla="*/ 69 w 71"/>
                <a:gd name="T85" fmla="*/ 13 h 62"/>
                <a:gd name="T86" fmla="*/ 71 w 71"/>
                <a:gd name="T87" fmla="*/ 17 h 62"/>
                <a:gd name="T88" fmla="*/ 71 w 71"/>
                <a:gd name="T89" fmla="*/ 56 h 62"/>
                <a:gd name="T90" fmla="*/ 65 w 71"/>
                <a:gd name="T91" fmla="*/ 62 h 62"/>
                <a:gd name="T92" fmla="*/ 64 w 71"/>
                <a:gd name="T93" fmla="*/ 62 h 62"/>
                <a:gd name="T94" fmla="*/ 65 w 71"/>
                <a:gd name="T95" fmla="*/ 57 h 62"/>
                <a:gd name="T96" fmla="*/ 65 w 71"/>
                <a:gd name="T97" fmla="*/ 18 h 62"/>
                <a:gd name="T98" fmla="*/ 64 w 71"/>
                <a:gd name="T99" fmla="*/ 14 h 62"/>
                <a:gd name="T100" fmla="*/ 50 w 71"/>
                <a:gd name="T101" fmla="*/ 0 h 62"/>
                <a:gd name="T102" fmla="*/ 50 w 71"/>
                <a:gd name="T103" fmla="*/ 0 h 62"/>
                <a:gd name="T104" fmla="*/ 51 w 71"/>
                <a:gd name="T105" fmla="*/ 0 h 62"/>
                <a:gd name="T106" fmla="*/ 52 w 71"/>
                <a:gd name="T107" fmla="*/ 0 h 62"/>
                <a:gd name="T108" fmla="*/ 59 w 71"/>
                <a:gd name="T109" fmla="*/ 3 h 62"/>
                <a:gd name="T110" fmla="*/ 69 w 71"/>
                <a:gd name="T111" fmla="*/ 13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1" h="62">
                  <a:moveTo>
                    <a:pt x="49" y="21"/>
                  </a:moveTo>
                  <a:cubicBezTo>
                    <a:pt x="49" y="20"/>
                    <a:pt x="49" y="20"/>
                    <a:pt x="49" y="19"/>
                  </a:cubicBezTo>
                  <a:cubicBezTo>
                    <a:pt x="49" y="19"/>
                    <a:pt x="49" y="19"/>
                    <a:pt x="49" y="19"/>
                  </a:cubicBezTo>
                  <a:cubicBezTo>
                    <a:pt x="49" y="18"/>
                    <a:pt x="48" y="18"/>
                    <a:pt x="48" y="17"/>
                  </a:cubicBezTo>
                  <a:cubicBezTo>
                    <a:pt x="32" y="2"/>
                    <a:pt x="32" y="2"/>
                    <a:pt x="32" y="2"/>
                  </a:cubicBezTo>
                  <a:cubicBezTo>
                    <a:pt x="31" y="0"/>
                    <a:pt x="30" y="0"/>
                    <a:pt x="28" y="0"/>
                  </a:cubicBezTo>
                  <a:cubicBezTo>
                    <a:pt x="28" y="0"/>
                    <a:pt x="28" y="0"/>
                    <a:pt x="28" y="0"/>
                  </a:cubicBezTo>
                  <a:cubicBezTo>
                    <a:pt x="28" y="0"/>
                    <a:pt x="28" y="0"/>
                    <a:pt x="28" y="0"/>
                  </a:cubicBezTo>
                  <a:cubicBezTo>
                    <a:pt x="6" y="0"/>
                    <a:pt x="6" y="0"/>
                    <a:pt x="6" y="0"/>
                  </a:cubicBezTo>
                  <a:cubicBezTo>
                    <a:pt x="3" y="0"/>
                    <a:pt x="0" y="2"/>
                    <a:pt x="0" y="5"/>
                  </a:cubicBezTo>
                  <a:cubicBezTo>
                    <a:pt x="0" y="56"/>
                    <a:pt x="0" y="56"/>
                    <a:pt x="0" y="56"/>
                  </a:cubicBezTo>
                  <a:cubicBezTo>
                    <a:pt x="0" y="59"/>
                    <a:pt x="3" y="62"/>
                    <a:pt x="6" y="62"/>
                  </a:cubicBezTo>
                  <a:cubicBezTo>
                    <a:pt x="44" y="62"/>
                    <a:pt x="44" y="62"/>
                    <a:pt x="44" y="62"/>
                  </a:cubicBezTo>
                  <a:cubicBezTo>
                    <a:pt x="47" y="62"/>
                    <a:pt x="50" y="59"/>
                    <a:pt x="50" y="56"/>
                  </a:cubicBezTo>
                  <a:cubicBezTo>
                    <a:pt x="50" y="21"/>
                    <a:pt x="50" y="21"/>
                    <a:pt x="50" y="21"/>
                  </a:cubicBezTo>
                  <a:cubicBezTo>
                    <a:pt x="50" y="21"/>
                    <a:pt x="49" y="21"/>
                    <a:pt x="49" y="21"/>
                  </a:cubicBezTo>
                  <a:close/>
                  <a:moveTo>
                    <a:pt x="28" y="5"/>
                  </a:moveTo>
                  <a:cubicBezTo>
                    <a:pt x="44" y="21"/>
                    <a:pt x="44" y="21"/>
                    <a:pt x="44" y="21"/>
                  </a:cubicBezTo>
                  <a:cubicBezTo>
                    <a:pt x="28" y="21"/>
                    <a:pt x="28" y="21"/>
                    <a:pt x="28" y="21"/>
                  </a:cubicBezTo>
                  <a:lnTo>
                    <a:pt x="28" y="5"/>
                  </a:lnTo>
                  <a:close/>
                  <a:moveTo>
                    <a:pt x="44" y="56"/>
                  </a:moveTo>
                  <a:cubicBezTo>
                    <a:pt x="6" y="56"/>
                    <a:pt x="6" y="56"/>
                    <a:pt x="6" y="56"/>
                  </a:cubicBezTo>
                  <a:cubicBezTo>
                    <a:pt x="6" y="5"/>
                    <a:pt x="6" y="5"/>
                    <a:pt x="6" y="5"/>
                  </a:cubicBezTo>
                  <a:cubicBezTo>
                    <a:pt x="23" y="5"/>
                    <a:pt x="23" y="5"/>
                    <a:pt x="23" y="5"/>
                  </a:cubicBezTo>
                  <a:cubicBezTo>
                    <a:pt x="23" y="21"/>
                    <a:pt x="23" y="21"/>
                    <a:pt x="23" y="21"/>
                  </a:cubicBezTo>
                  <a:cubicBezTo>
                    <a:pt x="23" y="24"/>
                    <a:pt x="25" y="27"/>
                    <a:pt x="28" y="27"/>
                  </a:cubicBezTo>
                  <a:cubicBezTo>
                    <a:pt x="44" y="27"/>
                    <a:pt x="44" y="27"/>
                    <a:pt x="44" y="27"/>
                  </a:cubicBezTo>
                  <a:lnTo>
                    <a:pt x="44" y="56"/>
                  </a:lnTo>
                  <a:close/>
                  <a:moveTo>
                    <a:pt x="58" y="14"/>
                  </a:moveTo>
                  <a:cubicBezTo>
                    <a:pt x="59" y="15"/>
                    <a:pt x="60" y="17"/>
                    <a:pt x="60" y="19"/>
                  </a:cubicBezTo>
                  <a:cubicBezTo>
                    <a:pt x="60" y="56"/>
                    <a:pt x="60" y="56"/>
                    <a:pt x="60" y="56"/>
                  </a:cubicBezTo>
                  <a:cubicBezTo>
                    <a:pt x="60" y="59"/>
                    <a:pt x="58" y="62"/>
                    <a:pt x="55" y="62"/>
                  </a:cubicBezTo>
                  <a:cubicBezTo>
                    <a:pt x="53" y="62"/>
                    <a:pt x="53" y="62"/>
                    <a:pt x="53" y="62"/>
                  </a:cubicBezTo>
                  <a:cubicBezTo>
                    <a:pt x="54" y="60"/>
                    <a:pt x="55" y="59"/>
                    <a:pt x="55" y="57"/>
                  </a:cubicBezTo>
                  <a:cubicBezTo>
                    <a:pt x="55" y="21"/>
                    <a:pt x="55" y="21"/>
                    <a:pt x="55" y="21"/>
                  </a:cubicBezTo>
                  <a:cubicBezTo>
                    <a:pt x="55" y="19"/>
                    <a:pt x="54" y="17"/>
                    <a:pt x="53" y="15"/>
                  </a:cubicBezTo>
                  <a:cubicBezTo>
                    <a:pt x="37" y="0"/>
                    <a:pt x="37" y="0"/>
                    <a:pt x="37" y="0"/>
                  </a:cubicBezTo>
                  <a:cubicBezTo>
                    <a:pt x="37" y="0"/>
                    <a:pt x="37" y="0"/>
                    <a:pt x="37" y="0"/>
                  </a:cubicBezTo>
                  <a:cubicBezTo>
                    <a:pt x="39" y="0"/>
                    <a:pt x="39" y="0"/>
                    <a:pt x="39" y="0"/>
                  </a:cubicBezTo>
                  <a:cubicBezTo>
                    <a:pt x="40" y="0"/>
                    <a:pt x="40" y="0"/>
                    <a:pt x="40" y="0"/>
                  </a:cubicBezTo>
                  <a:cubicBezTo>
                    <a:pt x="41" y="0"/>
                    <a:pt x="44" y="0"/>
                    <a:pt x="47" y="3"/>
                  </a:cubicBezTo>
                  <a:cubicBezTo>
                    <a:pt x="58" y="14"/>
                    <a:pt x="58" y="14"/>
                    <a:pt x="58" y="14"/>
                  </a:cubicBezTo>
                  <a:moveTo>
                    <a:pt x="69" y="13"/>
                  </a:moveTo>
                  <a:cubicBezTo>
                    <a:pt x="70" y="14"/>
                    <a:pt x="71" y="16"/>
                    <a:pt x="71" y="17"/>
                  </a:cubicBezTo>
                  <a:cubicBezTo>
                    <a:pt x="71" y="56"/>
                    <a:pt x="71" y="56"/>
                    <a:pt x="71" y="56"/>
                  </a:cubicBezTo>
                  <a:cubicBezTo>
                    <a:pt x="71" y="59"/>
                    <a:pt x="68" y="62"/>
                    <a:pt x="65" y="62"/>
                  </a:cubicBezTo>
                  <a:cubicBezTo>
                    <a:pt x="64" y="62"/>
                    <a:pt x="64" y="62"/>
                    <a:pt x="64" y="62"/>
                  </a:cubicBezTo>
                  <a:cubicBezTo>
                    <a:pt x="65" y="60"/>
                    <a:pt x="65" y="59"/>
                    <a:pt x="65" y="57"/>
                  </a:cubicBezTo>
                  <a:cubicBezTo>
                    <a:pt x="65" y="18"/>
                    <a:pt x="65" y="18"/>
                    <a:pt x="65" y="18"/>
                  </a:cubicBezTo>
                  <a:cubicBezTo>
                    <a:pt x="65" y="17"/>
                    <a:pt x="65" y="15"/>
                    <a:pt x="64" y="14"/>
                  </a:cubicBezTo>
                  <a:cubicBezTo>
                    <a:pt x="50" y="0"/>
                    <a:pt x="50" y="0"/>
                    <a:pt x="50" y="0"/>
                  </a:cubicBezTo>
                  <a:cubicBezTo>
                    <a:pt x="50" y="0"/>
                    <a:pt x="50" y="0"/>
                    <a:pt x="50" y="0"/>
                  </a:cubicBezTo>
                  <a:cubicBezTo>
                    <a:pt x="51" y="0"/>
                    <a:pt x="51" y="0"/>
                    <a:pt x="51" y="0"/>
                  </a:cubicBezTo>
                  <a:cubicBezTo>
                    <a:pt x="52" y="0"/>
                    <a:pt x="52" y="0"/>
                    <a:pt x="52" y="0"/>
                  </a:cubicBezTo>
                  <a:cubicBezTo>
                    <a:pt x="54" y="0"/>
                    <a:pt x="56" y="0"/>
                    <a:pt x="59" y="3"/>
                  </a:cubicBezTo>
                  <a:cubicBezTo>
                    <a:pt x="69" y="13"/>
                    <a:pt x="69" y="13"/>
                    <a:pt x="69" y="13"/>
                  </a:cubicBezTo>
                </a:path>
              </a:pathLst>
            </a:custGeom>
            <a:solidFill>
              <a:srgbClr val="0072C6"/>
            </a:solidFill>
            <a:ln>
              <a:noFill/>
            </a:ln>
            <a:extLst/>
          </p:spPr>
          <p:txBody>
            <a:bodyPr vert="horz" wrap="square" lIns="93260" tIns="233151" rIns="95135" bIns="47567" numCol="1" anchor="ctr" anchorCtr="0" compatLnSpc="1">
              <a:prstTxWarp prst="textNoShape">
                <a:avLst/>
              </a:prstTxWarp>
            </a:bodyPr>
            <a:lstStyle/>
            <a:p>
              <a:r>
                <a:rPr lang="en-US" sz="918" dirty="0">
                  <a:solidFill>
                    <a:srgbClr val="000000"/>
                  </a:solidFill>
                </a:rPr>
                <a:t>*.sql</a:t>
              </a:r>
            </a:p>
          </p:txBody>
        </p:sp>
        <p:sp>
          <p:nvSpPr>
            <p:cNvPr id="74" name="Rectangle 73"/>
            <p:cNvSpPr/>
            <p:nvPr/>
          </p:nvSpPr>
          <p:spPr>
            <a:xfrm>
              <a:off x="9970728" y="4047915"/>
              <a:ext cx="1488686" cy="217880"/>
            </a:xfrm>
            <a:prstGeom prst="rect">
              <a:avLst/>
            </a:prstGeom>
            <a:noFill/>
            <a:ln>
              <a:noFill/>
            </a:ln>
          </p:spPr>
          <p:txBody>
            <a:bodyPr wrap="square">
              <a:spAutoFit/>
            </a:bodyPr>
            <a:lstStyle/>
            <a:p>
              <a:r>
                <a:rPr lang="en-US" sz="816" dirty="0">
                  <a:solidFill>
                    <a:schemeClr val="bg1">
                      <a:lumMod val="50000"/>
                    </a:schemeClr>
                  </a:solidFill>
                  <a:latin typeface="Segoe Pro Display Semibold" panose="020B0702040504020203" pitchFamily="34" charset="0"/>
                </a:rPr>
                <a:t>4. Publish (schema only)</a:t>
              </a:r>
            </a:p>
          </p:txBody>
        </p:sp>
      </p:grpSp>
      <p:sp>
        <p:nvSpPr>
          <p:cNvPr id="80" name="Text Placeholder 1"/>
          <p:cNvSpPr txBox="1">
            <a:spLocks/>
          </p:cNvSpPr>
          <p:nvPr/>
        </p:nvSpPr>
        <p:spPr>
          <a:xfrm>
            <a:off x="385515" y="5446981"/>
            <a:ext cx="3457136" cy="994383"/>
          </a:xfrm>
          <a:prstGeom prst="rect">
            <a:avLst/>
          </a:prstGeom>
        </p:spPr>
        <p:txBody>
          <a:bodyPr vert="horz" wrap="square" lIns="186521" tIns="149217" rIns="186521" bIns="149217" rtlCol="0">
            <a:noAutofit/>
          </a:bodyPr>
          <a:lstStyle>
            <a:lvl1pPr marL="0" marR="0" indent="0" algn="l" defTabSz="914367" rtl="0" eaLnBrk="1" fontAlgn="auto" latinLnBrk="0" hangingPunct="1">
              <a:lnSpc>
                <a:spcPct val="90000"/>
              </a:lnSpc>
              <a:spcBef>
                <a:spcPts val="1200"/>
              </a:spcBef>
              <a:spcAft>
                <a:spcPts val="0"/>
              </a:spcAft>
              <a:buClr>
                <a:schemeClr val="tx1"/>
              </a:buClr>
              <a:buSzPct val="90000"/>
              <a:buFont typeface="Wingdings" pitchFamily="2" charset="2"/>
              <a:buNone/>
              <a:tabLst/>
              <a:defRPr sz="2600" kern="1200" spc="0" baseline="0">
                <a:solidFill>
                  <a:srgbClr val="0072C6"/>
                </a:solidFill>
                <a:latin typeface="+mj-lt"/>
                <a:ea typeface="+mn-ea"/>
                <a:cs typeface="+mn-cs"/>
              </a:defRPr>
            </a:lvl1pPr>
            <a:lvl2pPr marL="0" marR="0" indent="0" algn="l" defTabSz="914367" rtl="0" eaLnBrk="1" fontAlgn="auto" latinLnBrk="0" hangingPunct="1">
              <a:lnSpc>
                <a:spcPct val="90000"/>
              </a:lnSpc>
              <a:spcBef>
                <a:spcPts val="600"/>
              </a:spcBef>
              <a:spcAft>
                <a:spcPts val="0"/>
              </a:spcAft>
              <a:buClrTx/>
              <a:buSzPct val="90000"/>
              <a:buFont typeface="Arial" pitchFamily="34" charset="0"/>
              <a:buNone/>
              <a:tabLst/>
              <a:defRPr sz="1800" kern="1200" spc="0" baseline="0">
                <a:solidFill>
                  <a:schemeClr val="tx1"/>
                </a:solidFill>
                <a:latin typeface="+mj-lt"/>
                <a:ea typeface="+mn-ea"/>
                <a:cs typeface="+mn-cs"/>
              </a:defRPr>
            </a:lvl2pPr>
            <a:lvl3pPr marL="227209" marR="0" indent="0" algn="l" defTabSz="914367" rtl="0" eaLnBrk="1" fontAlgn="auto" latinLnBrk="0" hangingPunct="1">
              <a:lnSpc>
                <a:spcPct val="90000"/>
              </a:lnSpc>
              <a:spcBef>
                <a:spcPct val="20000"/>
              </a:spcBef>
              <a:spcAft>
                <a:spcPts val="0"/>
              </a:spcAft>
              <a:buClrTx/>
              <a:buSzPct val="90000"/>
              <a:buFont typeface="Arial" pitchFamily="34" charset="0"/>
              <a:buNone/>
              <a:tabLst/>
              <a:defRPr sz="1961" kern="1200" spc="0" baseline="0">
                <a:solidFill>
                  <a:schemeClr val="tx1"/>
                </a:solidFill>
                <a:latin typeface="+mn-lt"/>
                <a:ea typeface="+mn-ea"/>
                <a:cs typeface="+mn-cs"/>
              </a:defRPr>
            </a:lvl3pPr>
            <a:lvl4pPr marL="451306" marR="0" indent="0" algn="l" defTabSz="914367" rtl="0" eaLnBrk="1" fontAlgn="auto" latinLnBrk="0" hangingPunct="1">
              <a:lnSpc>
                <a:spcPct val="90000"/>
              </a:lnSpc>
              <a:spcBef>
                <a:spcPct val="20000"/>
              </a:spcBef>
              <a:spcAft>
                <a:spcPts val="0"/>
              </a:spcAft>
              <a:buClrTx/>
              <a:buSzPct val="90000"/>
              <a:buFont typeface="Arial" pitchFamily="34" charset="0"/>
              <a:buNone/>
              <a:tabLst/>
              <a:defRPr sz="1765" kern="1200" spc="0" baseline="0">
                <a:solidFill>
                  <a:schemeClr val="tx1"/>
                </a:solidFill>
                <a:latin typeface="+mn-lt"/>
                <a:ea typeface="+mn-ea"/>
                <a:cs typeface="+mn-cs"/>
              </a:defRPr>
            </a:lvl4pPr>
            <a:lvl5pPr marL="672290" marR="0" indent="0" algn="l" defTabSz="914367" rtl="0" eaLnBrk="1" fontAlgn="auto" latinLnBrk="0" hangingPunct="1">
              <a:lnSpc>
                <a:spcPct val="90000"/>
              </a:lnSpc>
              <a:spcBef>
                <a:spcPct val="20000"/>
              </a:spcBef>
              <a:spcAft>
                <a:spcPts val="0"/>
              </a:spcAft>
              <a:buClrTx/>
              <a:buSzPct val="90000"/>
              <a:buFont typeface="Arial" pitchFamily="34" charset="0"/>
              <a:buNone/>
              <a:tabLst/>
              <a:defRPr sz="1765" kern="1200" spc="0" baseline="0">
                <a:solidFill>
                  <a:schemeClr val="tx1"/>
                </a:solidFill>
                <a:latin typeface="+mn-lt"/>
                <a:ea typeface="+mn-ea"/>
                <a:cs typeface="+mn-cs"/>
              </a:defRPr>
            </a:lvl5pPr>
            <a:lvl6pPr marL="2514509" indent="-228592" algn="l" defTabSz="914367" rtl="0" eaLnBrk="1" latinLnBrk="0" hangingPunct="1">
              <a:spcBef>
                <a:spcPct val="20000"/>
              </a:spcBef>
              <a:buFont typeface="Arial" pitchFamily="34" charset="0"/>
              <a:buChar char="•"/>
              <a:defRPr sz="1961" kern="1200">
                <a:solidFill>
                  <a:schemeClr val="tx1"/>
                </a:solidFill>
                <a:latin typeface="+mn-lt"/>
                <a:ea typeface="+mn-ea"/>
                <a:cs typeface="+mn-cs"/>
              </a:defRPr>
            </a:lvl6pPr>
            <a:lvl7pPr marL="2971693" indent="-228592" algn="l" defTabSz="914367" rtl="0" eaLnBrk="1" latinLnBrk="0" hangingPunct="1">
              <a:spcBef>
                <a:spcPct val="20000"/>
              </a:spcBef>
              <a:buFont typeface="Arial" pitchFamily="34" charset="0"/>
              <a:buChar char="•"/>
              <a:defRPr sz="1961" kern="1200">
                <a:solidFill>
                  <a:schemeClr val="tx1"/>
                </a:solidFill>
                <a:latin typeface="+mn-lt"/>
                <a:ea typeface="+mn-ea"/>
                <a:cs typeface="+mn-cs"/>
              </a:defRPr>
            </a:lvl7pPr>
            <a:lvl8pPr marL="3428877" indent="-228592" algn="l" defTabSz="914367" rtl="0" eaLnBrk="1" latinLnBrk="0" hangingPunct="1">
              <a:spcBef>
                <a:spcPct val="20000"/>
              </a:spcBef>
              <a:buFont typeface="Arial" pitchFamily="34" charset="0"/>
              <a:buChar char="•"/>
              <a:defRPr sz="1961" kern="1200">
                <a:solidFill>
                  <a:schemeClr val="tx1"/>
                </a:solidFill>
                <a:latin typeface="+mn-lt"/>
                <a:ea typeface="+mn-ea"/>
                <a:cs typeface="+mn-cs"/>
              </a:defRPr>
            </a:lvl8pPr>
            <a:lvl9pPr marL="3886061" indent="-228592" algn="l" defTabSz="914367" rtl="0" eaLnBrk="1" latinLnBrk="0" hangingPunct="1">
              <a:spcBef>
                <a:spcPct val="20000"/>
              </a:spcBef>
              <a:buFont typeface="Arial" pitchFamily="34" charset="0"/>
              <a:buChar char="•"/>
              <a:defRPr sz="1961" kern="1200">
                <a:solidFill>
                  <a:schemeClr val="tx1"/>
                </a:solidFill>
                <a:latin typeface="+mn-lt"/>
                <a:ea typeface="+mn-ea"/>
                <a:cs typeface="+mn-cs"/>
              </a:defRPr>
            </a:lvl9pPr>
          </a:lstStyle>
          <a:p>
            <a:r>
              <a:rPr lang="en-US" sz="1836" dirty="0">
                <a:solidFill>
                  <a:schemeClr val="tx1">
                    <a:lumMod val="75000"/>
                  </a:schemeClr>
                </a:solidFill>
              </a:rPr>
              <a:t>Migrate a compatible database using SSMS</a:t>
            </a:r>
          </a:p>
        </p:txBody>
      </p:sp>
      <p:sp>
        <p:nvSpPr>
          <p:cNvPr id="81" name="Text Placeholder 1"/>
          <p:cNvSpPr txBox="1">
            <a:spLocks/>
          </p:cNvSpPr>
          <p:nvPr/>
        </p:nvSpPr>
        <p:spPr>
          <a:xfrm>
            <a:off x="4026940" y="5446981"/>
            <a:ext cx="3457136" cy="994383"/>
          </a:xfrm>
          <a:prstGeom prst="rect">
            <a:avLst/>
          </a:prstGeom>
        </p:spPr>
        <p:txBody>
          <a:bodyPr vert="horz" wrap="square" lIns="186521" tIns="149217" rIns="186521" bIns="149217" rtlCol="0">
            <a:noAutofit/>
          </a:bodyPr>
          <a:lstStyle>
            <a:lvl1pPr marL="0" marR="0" indent="0" algn="l" defTabSz="914367" rtl="0" eaLnBrk="1" fontAlgn="auto" latinLnBrk="0" hangingPunct="1">
              <a:lnSpc>
                <a:spcPct val="90000"/>
              </a:lnSpc>
              <a:spcBef>
                <a:spcPts val="1200"/>
              </a:spcBef>
              <a:spcAft>
                <a:spcPts val="0"/>
              </a:spcAft>
              <a:buClr>
                <a:schemeClr val="tx1"/>
              </a:buClr>
              <a:buSzPct val="90000"/>
              <a:buFont typeface="Wingdings" pitchFamily="2" charset="2"/>
              <a:buNone/>
              <a:tabLst/>
              <a:defRPr sz="2600" kern="1200" spc="0" baseline="0">
                <a:solidFill>
                  <a:srgbClr val="0072C6"/>
                </a:solidFill>
                <a:latin typeface="+mj-lt"/>
                <a:ea typeface="+mn-ea"/>
                <a:cs typeface="+mn-cs"/>
              </a:defRPr>
            </a:lvl1pPr>
            <a:lvl2pPr marL="0" marR="0" indent="0" algn="l" defTabSz="914367" rtl="0" eaLnBrk="1" fontAlgn="auto" latinLnBrk="0" hangingPunct="1">
              <a:lnSpc>
                <a:spcPct val="90000"/>
              </a:lnSpc>
              <a:spcBef>
                <a:spcPts val="600"/>
              </a:spcBef>
              <a:spcAft>
                <a:spcPts val="0"/>
              </a:spcAft>
              <a:buClrTx/>
              <a:buSzPct val="90000"/>
              <a:buFont typeface="Arial" pitchFamily="34" charset="0"/>
              <a:buNone/>
              <a:tabLst/>
              <a:defRPr sz="1800" kern="1200" spc="0" baseline="0">
                <a:solidFill>
                  <a:schemeClr val="tx1"/>
                </a:solidFill>
                <a:latin typeface="+mj-lt"/>
                <a:ea typeface="+mn-ea"/>
                <a:cs typeface="+mn-cs"/>
              </a:defRPr>
            </a:lvl2pPr>
            <a:lvl3pPr marL="227209" marR="0" indent="0" algn="l" defTabSz="914367" rtl="0" eaLnBrk="1" fontAlgn="auto" latinLnBrk="0" hangingPunct="1">
              <a:lnSpc>
                <a:spcPct val="90000"/>
              </a:lnSpc>
              <a:spcBef>
                <a:spcPct val="20000"/>
              </a:spcBef>
              <a:spcAft>
                <a:spcPts val="0"/>
              </a:spcAft>
              <a:buClrTx/>
              <a:buSzPct val="90000"/>
              <a:buFont typeface="Arial" pitchFamily="34" charset="0"/>
              <a:buNone/>
              <a:tabLst/>
              <a:defRPr sz="1961" kern="1200" spc="0" baseline="0">
                <a:solidFill>
                  <a:schemeClr val="tx1"/>
                </a:solidFill>
                <a:latin typeface="+mn-lt"/>
                <a:ea typeface="+mn-ea"/>
                <a:cs typeface="+mn-cs"/>
              </a:defRPr>
            </a:lvl3pPr>
            <a:lvl4pPr marL="451306" marR="0" indent="0" algn="l" defTabSz="914367" rtl="0" eaLnBrk="1" fontAlgn="auto" latinLnBrk="0" hangingPunct="1">
              <a:lnSpc>
                <a:spcPct val="90000"/>
              </a:lnSpc>
              <a:spcBef>
                <a:spcPct val="20000"/>
              </a:spcBef>
              <a:spcAft>
                <a:spcPts val="0"/>
              </a:spcAft>
              <a:buClrTx/>
              <a:buSzPct val="90000"/>
              <a:buFont typeface="Arial" pitchFamily="34" charset="0"/>
              <a:buNone/>
              <a:tabLst/>
              <a:defRPr sz="1765" kern="1200" spc="0" baseline="0">
                <a:solidFill>
                  <a:schemeClr val="tx1"/>
                </a:solidFill>
                <a:latin typeface="+mn-lt"/>
                <a:ea typeface="+mn-ea"/>
                <a:cs typeface="+mn-cs"/>
              </a:defRPr>
            </a:lvl4pPr>
            <a:lvl5pPr marL="672290" marR="0" indent="0" algn="l" defTabSz="914367" rtl="0" eaLnBrk="1" fontAlgn="auto" latinLnBrk="0" hangingPunct="1">
              <a:lnSpc>
                <a:spcPct val="90000"/>
              </a:lnSpc>
              <a:spcBef>
                <a:spcPct val="20000"/>
              </a:spcBef>
              <a:spcAft>
                <a:spcPts val="0"/>
              </a:spcAft>
              <a:buClrTx/>
              <a:buSzPct val="90000"/>
              <a:buFont typeface="Arial" pitchFamily="34" charset="0"/>
              <a:buNone/>
              <a:tabLst/>
              <a:defRPr sz="1765" kern="1200" spc="0" baseline="0">
                <a:solidFill>
                  <a:schemeClr val="tx1"/>
                </a:solidFill>
                <a:latin typeface="+mn-lt"/>
                <a:ea typeface="+mn-ea"/>
                <a:cs typeface="+mn-cs"/>
              </a:defRPr>
            </a:lvl5pPr>
            <a:lvl6pPr marL="2514509" indent="-228592" algn="l" defTabSz="914367" rtl="0" eaLnBrk="1" latinLnBrk="0" hangingPunct="1">
              <a:spcBef>
                <a:spcPct val="20000"/>
              </a:spcBef>
              <a:buFont typeface="Arial" pitchFamily="34" charset="0"/>
              <a:buChar char="•"/>
              <a:defRPr sz="1961" kern="1200">
                <a:solidFill>
                  <a:schemeClr val="tx1"/>
                </a:solidFill>
                <a:latin typeface="+mn-lt"/>
                <a:ea typeface="+mn-ea"/>
                <a:cs typeface="+mn-cs"/>
              </a:defRPr>
            </a:lvl6pPr>
            <a:lvl7pPr marL="2971693" indent="-228592" algn="l" defTabSz="914367" rtl="0" eaLnBrk="1" latinLnBrk="0" hangingPunct="1">
              <a:spcBef>
                <a:spcPct val="20000"/>
              </a:spcBef>
              <a:buFont typeface="Arial" pitchFamily="34" charset="0"/>
              <a:buChar char="•"/>
              <a:defRPr sz="1961" kern="1200">
                <a:solidFill>
                  <a:schemeClr val="tx1"/>
                </a:solidFill>
                <a:latin typeface="+mn-lt"/>
                <a:ea typeface="+mn-ea"/>
                <a:cs typeface="+mn-cs"/>
              </a:defRPr>
            </a:lvl7pPr>
            <a:lvl8pPr marL="3428877" indent="-228592" algn="l" defTabSz="914367" rtl="0" eaLnBrk="1" latinLnBrk="0" hangingPunct="1">
              <a:spcBef>
                <a:spcPct val="20000"/>
              </a:spcBef>
              <a:buFont typeface="Arial" pitchFamily="34" charset="0"/>
              <a:buChar char="•"/>
              <a:defRPr sz="1961" kern="1200">
                <a:solidFill>
                  <a:schemeClr val="tx1"/>
                </a:solidFill>
                <a:latin typeface="+mn-lt"/>
                <a:ea typeface="+mn-ea"/>
                <a:cs typeface="+mn-cs"/>
              </a:defRPr>
            </a:lvl8pPr>
            <a:lvl9pPr marL="3886061" indent="-228592" algn="l" defTabSz="914367" rtl="0" eaLnBrk="1" latinLnBrk="0" hangingPunct="1">
              <a:spcBef>
                <a:spcPct val="20000"/>
              </a:spcBef>
              <a:buFont typeface="Arial" pitchFamily="34" charset="0"/>
              <a:buChar char="•"/>
              <a:defRPr sz="1961" kern="1200">
                <a:solidFill>
                  <a:schemeClr val="tx1"/>
                </a:solidFill>
                <a:latin typeface="+mn-lt"/>
                <a:ea typeface="+mn-ea"/>
                <a:cs typeface="+mn-cs"/>
              </a:defRPr>
            </a:lvl9pPr>
          </a:lstStyle>
          <a:p>
            <a:r>
              <a:rPr lang="en-US" sz="1836" dirty="0">
                <a:solidFill>
                  <a:schemeClr val="tx1">
                    <a:lumMod val="75000"/>
                  </a:schemeClr>
                </a:solidFill>
              </a:rPr>
              <a:t>Migrate a near-compatible database using SAMW</a:t>
            </a:r>
          </a:p>
        </p:txBody>
      </p:sp>
      <p:sp>
        <p:nvSpPr>
          <p:cNvPr id="82" name="Text Placeholder 1"/>
          <p:cNvSpPr txBox="1">
            <a:spLocks/>
          </p:cNvSpPr>
          <p:nvPr/>
        </p:nvSpPr>
        <p:spPr>
          <a:xfrm>
            <a:off x="7668365" y="5446981"/>
            <a:ext cx="4402812" cy="994383"/>
          </a:xfrm>
          <a:prstGeom prst="rect">
            <a:avLst/>
          </a:prstGeom>
        </p:spPr>
        <p:txBody>
          <a:bodyPr vert="horz" wrap="square" lIns="186521" tIns="149217" rIns="186521" bIns="149217" rtlCol="0">
            <a:noAutofit/>
          </a:bodyPr>
          <a:lstStyle>
            <a:lvl1pPr marL="0" marR="0" indent="0" algn="l" defTabSz="914367" rtl="0" eaLnBrk="1" fontAlgn="auto" latinLnBrk="0" hangingPunct="1">
              <a:lnSpc>
                <a:spcPct val="90000"/>
              </a:lnSpc>
              <a:spcBef>
                <a:spcPts val="1200"/>
              </a:spcBef>
              <a:spcAft>
                <a:spcPts val="0"/>
              </a:spcAft>
              <a:buClr>
                <a:schemeClr val="tx1"/>
              </a:buClr>
              <a:buSzPct val="90000"/>
              <a:buFont typeface="Wingdings" pitchFamily="2" charset="2"/>
              <a:buNone/>
              <a:tabLst/>
              <a:defRPr sz="2600" kern="1200" spc="0" baseline="0">
                <a:solidFill>
                  <a:srgbClr val="0072C6"/>
                </a:solidFill>
                <a:latin typeface="+mj-lt"/>
                <a:ea typeface="+mn-ea"/>
                <a:cs typeface="+mn-cs"/>
              </a:defRPr>
            </a:lvl1pPr>
            <a:lvl2pPr marL="0" marR="0" indent="0" algn="l" defTabSz="914367" rtl="0" eaLnBrk="1" fontAlgn="auto" latinLnBrk="0" hangingPunct="1">
              <a:lnSpc>
                <a:spcPct val="90000"/>
              </a:lnSpc>
              <a:spcBef>
                <a:spcPts val="600"/>
              </a:spcBef>
              <a:spcAft>
                <a:spcPts val="0"/>
              </a:spcAft>
              <a:buClrTx/>
              <a:buSzPct val="90000"/>
              <a:buFont typeface="Arial" pitchFamily="34" charset="0"/>
              <a:buNone/>
              <a:tabLst/>
              <a:defRPr sz="1800" kern="1200" spc="0" baseline="0">
                <a:solidFill>
                  <a:schemeClr val="tx1"/>
                </a:solidFill>
                <a:latin typeface="+mj-lt"/>
                <a:ea typeface="+mn-ea"/>
                <a:cs typeface="+mn-cs"/>
              </a:defRPr>
            </a:lvl2pPr>
            <a:lvl3pPr marL="227209" marR="0" indent="0" algn="l" defTabSz="914367" rtl="0" eaLnBrk="1" fontAlgn="auto" latinLnBrk="0" hangingPunct="1">
              <a:lnSpc>
                <a:spcPct val="90000"/>
              </a:lnSpc>
              <a:spcBef>
                <a:spcPct val="20000"/>
              </a:spcBef>
              <a:spcAft>
                <a:spcPts val="0"/>
              </a:spcAft>
              <a:buClrTx/>
              <a:buSzPct val="90000"/>
              <a:buFont typeface="Arial" pitchFamily="34" charset="0"/>
              <a:buNone/>
              <a:tabLst/>
              <a:defRPr sz="1961" kern="1200" spc="0" baseline="0">
                <a:solidFill>
                  <a:schemeClr val="tx1"/>
                </a:solidFill>
                <a:latin typeface="+mn-lt"/>
                <a:ea typeface="+mn-ea"/>
                <a:cs typeface="+mn-cs"/>
              </a:defRPr>
            </a:lvl3pPr>
            <a:lvl4pPr marL="451306" marR="0" indent="0" algn="l" defTabSz="914367" rtl="0" eaLnBrk="1" fontAlgn="auto" latinLnBrk="0" hangingPunct="1">
              <a:lnSpc>
                <a:spcPct val="90000"/>
              </a:lnSpc>
              <a:spcBef>
                <a:spcPct val="20000"/>
              </a:spcBef>
              <a:spcAft>
                <a:spcPts val="0"/>
              </a:spcAft>
              <a:buClrTx/>
              <a:buSzPct val="90000"/>
              <a:buFont typeface="Arial" pitchFamily="34" charset="0"/>
              <a:buNone/>
              <a:tabLst/>
              <a:defRPr sz="1765" kern="1200" spc="0" baseline="0">
                <a:solidFill>
                  <a:schemeClr val="tx1"/>
                </a:solidFill>
                <a:latin typeface="+mn-lt"/>
                <a:ea typeface="+mn-ea"/>
                <a:cs typeface="+mn-cs"/>
              </a:defRPr>
            </a:lvl4pPr>
            <a:lvl5pPr marL="672290" marR="0" indent="0" algn="l" defTabSz="914367" rtl="0" eaLnBrk="1" fontAlgn="auto" latinLnBrk="0" hangingPunct="1">
              <a:lnSpc>
                <a:spcPct val="90000"/>
              </a:lnSpc>
              <a:spcBef>
                <a:spcPct val="20000"/>
              </a:spcBef>
              <a:spcAft>
                <a:spcPts val="0"/>
              </a:spcAft>
              <a:buClrTx/>
              <a:buSzPct val="90000"/>
              <a:buFont typeface="Arial" pitchFamily="34" charset="0"/>
              <a:buNone/>
              <a:tabLst/>
              <a:defRPr sz="1765" kern="1200" spc="0" baseline="0">
                <a:solidFill>
                  <a:schemeClr val="tx1"/>
                </a:solidFill>
                <a:latin typeface="+mn-lt"/>
                <a:ea typeface="+mn-ea"/>
                <a:cs typeface="+mn-cs"/>
              </a:defRPr>
            </a:lvl5pPr>
            <a:lvl6pPr marL="2514509" indent="-228592" algn="l" defTabSz="914367" rtl="0" eaLnBrk="1" latinLnBrk="0" hangingPunct="1">
              <a:spcBef>
                <a:spcPct val="20000"/>
              </a:spcBef>
              <a:buFont typeface="Arial" pitchFamily="34" charset="0"/>
              <a:buChar char="•"/>
              <a:defRPr sz="1961" kern="1200">
                <a:solidFill>
                  <a:schemeClr val="tx1"/>
                </a:solidFill>
                <a:latin typeface="+mn-lt"/>
                <a:ea typeface="+mn-ea"/>
                <a:cs typeface="+mn-cs"/>
              </a:defRPr>
            </a:lvl6pPr>
            <a:lvl7pPr marL="2971693" indent="-228592" algn="l" defTabSz="914367" rtl="0" eaLnBrk="1" latinLnBrk="0" hangingPunct="1">
              <a:spcBef>
                <a:spcPct val="20000"/>
              </a:spcBef>
              <a:buFont typeface="Arial" pitchFamily="34" charset="0"/>
              <a:buChar char="•"/>
              <a:defRPr sz="1961" kern="1200">
                <a:solidFill>
                  <a:schemeClr val="tx1"/>
                </a:solidFill>
                <a:latin typeface="+mn-lt"/>
                <a:ea typeface="+mn-ea"/>
                <a:cs typeface="+mn-cs"/>
              </a:defRPr>
            </a:lvl7pPr>
            <a:lvl8pPr marL="3428877" indent="-228592" algn="l" defTabSz="914367" rtl="0" eaLnBrk="1" latinLnBrk="0" hangingPunct="1">
              <a:spcBef>
                <a:spcPct val="20000"/>
              </a:spcBef>
              <a:buFont typeface="Arial" pitchFamily="34" charset="0"/>
              <a:buChar char="•"/>
              <a:defRPr sz="1961" kern="1200">
                <a:solidFill>
                  <a:schemeClr val="tx1"/>
                </a:solidFill>
                <a:latin typeface="+mn-lt"/>
                <a:ea typeface="+mn-ea"/>
                <a:cs typeface="+mn-cs"/>
              </a:defRPr>
            </a:lvl8pPr>
            <a:lvl9pPr marL="3886061" indent="-228592" algn="l" defTabSz="914367" rtl="0" eaLnBrk="1" latinLnBrk="0" hangingPunct="1">
              <a:spcBef>
                <a:spcPct val="20000"/>
              </a:spcBef>
              <a:buFont typeface="Arial" pitchFamily="34" charset="0"/>
              <a:buChar char="•"/>
              <a:defRPr sz="1961" kern="1200">
                <a:solidFill>
                  <a:schemeClr val="tx1"/>
                </a:solidFill>
                <a:latin typeface="+mn-lt"/>
                <a:ea typeface="+mn-ea"/>
                <a:cs typeface="+mn-cs"/>
              </a:defRPr>
            </a:lvl9pPr>
          </a:lstStyle>
          <a:p>
            <a:r>
              <a:rPr lang="en-US" sz="1836" dirty="0">
                <a:solidFill>
                  <a:schemeClr val="tx1">
                    <a:lumMod val="75000"/>
                  </a:schemeClr>
                </a:solidFill>
              </a:rPr>
              <a:t>Update the database schema offline using Visual Studio and SAMW, and then deploy it with SSMS</a:t>
            </a:r>
          </a:p>
        </p:txBody>
      </p:sp>
      <p:sp>
        <p:nvSpPr>
          <p:cNvPr id="75" name="Title 1"/>
          <p:cNvSpPr txBox="1">
            <a:spLocks/>
          </p:cNvSpPr>
          <p:nvPr/>
        </p:nvSpPr>
        <p:spPr>
          <a:xfrm>
            <a:off x="329724" y="73154"/>
            <a:ext cx="11653521" cy="1075884"/>
          </a:xfrm>
          <a:prstGeom prst="rect">
            <a:avLst/>
          </a:prstGeom>
        </p:spPr>
        <p:txBody>
          <a:bodyPr anchor="ctr" anchorCtr="0"/>
          <a:lstStyle>
            <a:lvl1pPr algn="l" defTabSz="931863" rtl="0" fontAlgn="base">
              <a:lnSpc>
                <a:spcPct val="90000"/>
              </a:lnSpc>
              <a:spcBef>
                <a:spcPct val="0"/>
              </a:spcBef>
              <a:spcAft>
                <a:spcPct val="0"/>
              </a:spcAft>
              <a:defRPr lang="en-US" sz="4000" kern="1200" spc="-102" dirty="0">
                <a:ln w="3175">
                  <a:noFill/>
                </a:ln>
                <a:solidFill>
                  <a:schemeClr val="tx1"/>
                </a:solidFill>
                <a:latin typeface="+mj-lt"/>
                <a:ea typeface="ＭＳ Ｐゴシック" charset="0"/>
                <a:cs typeface="Segoe UI" pitchFamily="34" charset="0"/>
              </a:defRPr>
            </a:lvl1pPr>
            <a:lvl2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2pPr>
            <a:lvl3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3pPr>
            <a:lvl4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4pPr>
            <a:lvl5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5pPr>
            <a:lvl6pPr marL="4572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6pPr>
            <a:lvl7pPr marL="9144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7pPr>
            <a:lvl8pPr marL="13716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8pPr>
            <a:lvl9pPr marL="18288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9pPr>
          </a:lstStyle>
          <a:p>
            <a:r>
              <a:rPr lang="en-US" dirty="0"/>
              <a:t>Migration methodologies</a:t>
            </a:r>
          </a:p>
        </p:txBody>
      </p:sp>
      <p:sp>
        <p:nvSpPr>
          <p:cNvPr id="76" name="TextBox 75"/>
          <p:cNvSpPr txBox="1"/>
          <p:nvPr/>
        </p:nvSpPr>
        <p:spPr>
          <a:xfrm>
            <a:off x="0" y="6642289"/>
            <a:ext cx="3806190" cy="352236"/>
          </a:xfrm>
          <a:prstGeom prst="rect">
            <a:avLst/>
          </a:prstGeom>
          <a:noFill/>
        </p:spPr>
        <p:txBody>
          <a:bodyPr wrap="square" lIns="365760" tIns="146304" rIns="182880" bIns="146304" rtlCol="0" anchor="ctr" anchorCtr="0">
            <a:noAutofit/>
          </a:bodyPr>
          <a:lstStyle/>
          <a:p>
            <a:pPr>
              <a:lnSpc>
                <a:spcPct val="90000"/>
              </a:lnSpc>
              <a:spcAft>
                <a:spcPts val="600"/>
              </a:spcAft>
            </a:pPr>
            <a:r>
              <a:rPr lang="en-US" sz="1400" dirty="0">
                <a:solidFill>
                  <a:schemeClr val="bg1"/>
                </a:solidFill>
                <a:latin typeface="Segoe UI Semibold" panose="020B0702040204020203" pitchFamily="34" charset="0"/>
                <a:ea typeface="Segoe UI Black" panose="020B0A02040204020203" pitchFamily="34" charset="0"/>
                <a:cs typeface="Segoe UI Semibold" panose="020B0702040204020203" pitchFamily="34" charset="0"/>
              </a:rPr>
              <a:t>Simplicity</a:t>
            </a:r>
          </a:p>
        </p:txBody>
      </p:sp>
    </p:spTree>
    <p:extLst>
      <p:ext uri="{BB962C8B-B14F-4D97-AF65-F5344CB8AC3E}">
        <p14:creationId xmlns:p14="http://schemas.microsoft.com/office/powerpoint/2010/main" val="152600317"/>
      </p:ext>
    </p:extLst>
  </p:cSld>
  <p:clrMapOvr>
    <a:masterClrMapping/>
  </p:clrMapOvr>
  <p:transition>
    <p:fade/>
  </p:transition>
</p:sld>
</file>

<file path=ppt/slides/slide22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8" name="Title 1"/>
          <p:cNvSpPr txBox="1">
            <a:spLocks/>
          </p:cNvSpPr>
          <p:nvPr/>
        </p:nvSpPr>
        <p:spPr>
          <a:xfrm>
            <a:off x="329723" y="73152"/>
            <a:ext cx="11653521" cy="1075884"/>
          </a:xfrm>
          <a:prstGeom prst="rect">
            <a:avLst/>
          </a:prstGeom>
        </p:spPr>
        <p:txBody>
          <a:bodyPr anchor="ctr" anchorCtr="0"/>
          <a:lstStyle>
            <a:lvl1pPr algn="l" defTabSz="931863" rtl="0" fontAlgn="base">
              <a:lnSpc>
                <a:spcPct val="90000"/>
              </a:lnSpc>
              <a:spcBef>
                <a:spcPct val="0"/>
              </a:spcBef>
              <a:spcAft>
                <a:spcPct val="0"/>
              </a:spcAft>
              <a:defRPr lang="en-US" sz="4000" kern="1200" spc="-102" dirty="0">
                <a:ln w="3175">
                  <a:noFill/>
                </a:ln>
                <a:solidFill>
                  <a:schemeClr val="tx1"/>
                </a:solidFill>
                <a:latin typeface="+mj-lt"/>
                <a:ea typeface="ＭＳ Ｐゴシック" charset="0"/>
                <a:cs typeface="Segoe UI" pitchFamily="34" charset="0"/>
              </a:defRPr>
            </a:lvl1pPr>
            <a:lvl2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2pPr>
            <a:lvl3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3pPr>
            <a:lvl4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4pPr>
            <a:lvl5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5pPr>
            <a:lvl6pPr marL="4572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6pPr>
            <a:lvl7pPr marL="9144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7pPr>
            <a:lvl8pPr marL="13716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8pPr>
            <a:lvl9pPr marL="18288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9pPr>
          </a:lstStyle>
          <a:p>
            <a:r>
              <a:rPr lang="en-US" dirty="0"/>
              <a:t>Migration Cookbook</a:t>
            </a:r>
          </a:p>
        </p:txBody>
      </p:sp>
      <p:sp>
        <p:nvSpPr>
          <p:cNvPr id="13" name="TextBox 12"/>
          <p:cNvSpPr txBox="1"/>
          <p:nvPr/>
        </p:nvSpPr>
        <p:spPr>
          <a:xfrm>
            <a:off x="7533886" y="1416984"/>
            <a:ext cx="4643725" cy="4640614"/>
          </a:xfrm>
          <a:prstGeom prst="rect">
            <a:avLst/>
          </a:prstGeom>
          <a:noFill/>
        </p:spPr>
        <p:txBody>
          <a:bodyPr wrap="square" lIns="91440" tIns="146304" rIns="91440" bIns="146304" rtlCol="0">
            <a:noAutofit/>
          </a:bodyPr>
          <a:lstStyle/>
          <a:p>
            <a:pPr>
              <a:spcBef>
                <a:spcPts val="2000"/>
              </a:spcBef>
              <a:spcAft>
                <a:spcPts val="0"/>
              </a:spcAft>
            </a:pPr>
            <a:r>
              <a:rPr lang="en-US" dirty="0">
                <a:solidFill>
                  <a:schemeClr val="accent1"/>
                </a:solidFill>
                <a:latin typeface="Segoe UI Semilight" panose="020B0402040204020203" pitchFamily="34" charset="0"/>
                <a:cs typeface="Segoe UI Semilight" panose="020B0402040204020203" pitchFamily="34" charset="0"/>
              </a:rPr>
              <a:t>Migrate an on-premises SQL Server database to SQL Database (v12)</a:t>
            </a:r>
          </a:p>
          <a:p>
            <a:pPr>
              <a:spcBef>
                <a:spcPts val="2000"/>
              </a:spcBef>
              <a:spcAft>
                <a:spcPts val="0"/>
              </a:spcAft>
            </a:pPr>
            <a:r>
              <a:rPr lang="en-US" dirty="0">
                <a:solidFill>
                  <a:schemeClr val="accent1"/>
                </a:solidFill>
                <a:latin typeface="Segoe UI Semilight" panose="020B0402040204020203" pitchFamily="34" charset="0"/>
                <a:cs typeface="Segoe UI Semilight" panose="020B0402040204020203" pitchFamily="34" charset="0"/>
              </a:rPr>
              <a:t>The Migration Cookbook describes various approaches you can use to migrate an on-premises SQL Server database to the latest SQL Database Update (v12)</a:t>
            </a:r>
          </a:p>
          <a:p>
            <a:pPr>
              <a:spcBef>
                <a:spcPts val="2000"/>
              </a:spcBef>
              <a:spcAft>
                <a:spcPts val="0"/>
              </a:spcAft>
            </a:pPr>
            <a:r>
              <a:rPr lang="en-US" dirty="0">
                <a:solidFill>
                  <a:schemeClr val="accent1"/>
                </a:solidFill>
                <a:latin typeface="Segoe UI Semilight" panose="020B0402040204020203" pitchFamily="34" charset="0"/>
                <a:cs typeface="Segoe UI Semilight" panose="020B0402040204020203" pitchFamily="34" charset="0"/>
              </a:rPr>
              <a:t>Download: </a:t>
            </a:r>
            <a:r>
              <a:rPr lang="en-US" u="sng" dirty="0">
                <a:latin typeface="Segoe UI Semilight" panose="020B0402040204020203" pitchFamily="34" charset="0"/>
                <a:cs typeface="Segoe UI Semilight" panose="020B0402040204020203" pitchFamily="34" charset="0"/>
              </a:rPr>
              <a:t>http://aka.ms/azuresqlmigration </a:t>
            </a:r>
          </a:p>
        </p:txBody>
      </p:sp>
      <p:sp>
        <p:nvSpPr>
          <p:cNvPr id="5" name="TextBox 4"/>
          <p:cNvSpPr txBox="1"/>
          <p:nvPr/>
        </p:nvSpPr>
        <p:spPr>
          <a:xfrm>
            <a:off x="0" y="6642289"/>
            <a:ext cx="3806190" cy="352236"/>
          </a:xfrm>
          <a:prstGeom prst="rect">
            <a:avLst/>
          </a:prstGeom>
          <a:noFill/>
        </p:spPr>
        <p:txBody>
          <a:bodyPr wrap="square" lIns="365760" tIns="146304" rIns="182880" bIns="146304" rtlCol="0" anchor="ctr" anchorCtr="0">
            <a:noAutofit/>
          </a:bodyPr>
          <a:lstStyle/>
          <a:p>
            <a:pPr>
              <a:lnSpc>
                <a:spcPct val="90000"/>
              </a:lnSpc>
              <a:spcAft>
                <a:spcPts val="600"/>
              </a:spcAft>
            </a:pPr>
            <a:r>
              <a:rPr lang="en-US" sz="1400" dirty="0">
                <a:solidFill>
                  <a:schemeClr val="bg1"/>
                </a:solidFill>
                <a:latin typeface="Segoe UI Semibold" panose="020B0702040204020203" pitchFamily="34" charset="0"/>
                <a:ea typeface="Segoe UI Black" panose="020B0A02040204020203" pitchFamily="34" charset="0"/>
                <a:cs typeface="Segoe UI Semibold" panose="020B0702040204020203" pitchFamily="34" charset="0"/>
              </a:rPr>
              <a:t>Simplicity</a:t>
            </a:r>
          </a:p>
        </p:txBody>
      </p:sp>
      <p:pic>
        <p:nvPicPr>
          <p:cNvPr id="2" name="Picture 1"/>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446926" y="1624227"/>
            <a:ext cx="6718527" cy="4646902"/>
          </a:xfrm>
          <a:prstGeom prst="rect">
            <a:avLst/>
          </a:prstGeom>
        </p:spPr>
      </p:pic>
    </p:spTree>
    <p:extLst>
      <p:ext uri="{BB962C8B-B14F-4D97-AF65-F5344CB8AC3E}">
        <p14:creationId xmlns:p14="http://schemas.microsoft.com/office/powerpoint/2010/main" val="2060682885"/>
      </p:ext>
    </p:extLst>
  </p:cSld>
  <p:clrMapOvr>
    <a:masterClrMapping/>
  </p:clrMapOvr>
  <p:transition>
    <p:fade/>
  </p:transition>
</p:sld>
</file>

<file path=ppt/slides/slide22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Content Placeholder 1"/>
          <p:cNvSpPr>
            <a:spLocks noGrp="1"/>
          </p:cNvSpPr>
          <p:nvPr>
            <p:ph sz="quarter" idx="10"/>
          </p:nvPr>
        </p:nvSpPr>
        <p:spPr/>
        <p:txBody>
          <a:bodyPr/>
          <a:lstStyle/>
          <a:p>
            <a:pPr defTabSz="932472">
              <a:lnSpc>
                <a:spcPct val="100000"/>
              </a:lnSpc>
              <a:spcBef>
                <a:spcPts val="0"/>
              </a:spcBef>
              <a:spcAft>
                <a:spcPts val="0"/>
              </a:spcAft>
            </a:pPr>
            <a:r>
              <a:rPr lang="en-US" dirty="0"/>
              <a:t>Suite of advisors for upgrading</a:t>
            </a:r>
          </a:p>
        </p:txBody>
      </p:sp>
    </p:spTree>
    <p:extLst>
      <p:ext uri="{BB962C8B-B14F-4D97-AF65-F5344CB8AC3E}">
        <p14:creationId xmlns:p14="http://schemas.microsoft.com/office/powerpoint/2010/main" val="2227091774"/>
      </p:ext>
    </p:extLst>
  </p:cSld>
  <p:clrMapOvr>
    <a:masterClrMapping/>
  </p:clrMapOvr>
  <p:transition>
    <p:fade/>
  </p:transition>
</p:sld>
</file>

<file path=ppt/slides/slide22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Title 2"/>
          <p:cNvSpPr>
            <a:spLocks noGrp="1"/>
          </p:cNvSpPr>
          <p:nvPr>
            <p:ph type="title"/>
          </p:nvPr>
        </p:nvSpPr>
        <p:spPr>
          <a:xfrm>
            <a:off x="274638" y="219969"/>
            <a:ext cx="11888787" cy="917575"/>
          </a:xfrm>
        </p:spPr>
        <p:txBody>
          <a:bodyPr/>
          <a:lstStyle/>
          <a:p>
            <a:r>
              <a:rPr lang="en-US" dirty="0"/>
              <a:t>Upgrade workflow today</a:t>
            </a:r>
          </a:p>
        </p:txBody>
      </p:sp>
      <p:graphicFrame>
        <p:nvGraphicFramePr>
          <p:cNvPr id="5" name="Diagram 4"/>
          <p:cNvGraphicFramePr/>
          <p:nvPr>
            <p:extLst>
              <p:ext uri="{D42A27DB-BD31-4B8C-83A1-F6EECF244321}">
                <p14:modId xmlns:p14="http://schemas.microsoft.com/office/powerpoint/2010/main" val="8511071"/>
              </p:ext>
            </p:extLst>
          </p:nvPr>
        </p:nvGraphicFramePr>
        <p:xfrm>
          <a:off x="23914" y="1212850"/>
          <a:ext cx="6118123" cy="510540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6" name="TextBox 5"/>
          <p:cNvSpPr txBox="1"/>
          <p:nvPr/>
        </p:nvSpPr>
        <p:spPr>
          <a:xfrm>
            <a:off x="6142038" y="1710429"/>
            <a:ext cx="6096000" cy="4167295"/>
          </a:xfrm>
          <a:prstGeom prst="rect">
            <a:avLst/>
          </a:prstGeom>
          <a:noFill/>
        </p:spPr>
        <p:txBody>
          <a:bodyPr wrap="square" lIns="182880" tIns="146304" rIns="182880" bIns="146304" rtlCol="0">
            <a:spAutoFit/>
          </a:bodyPr>
          <a:lstStyle/>
          <a:p>
            <a:pPr>
              <a:lnSpc>
                <a:spcPct val="90000"/>
              </a:lnSpc>
              <a:spcBef>
                <a:spcPts val="2000"/>
              </a:spcBef>
              <a:spcAft>
                <a:spcPts val="0"/>
              </a:spcAft>
            </a:pPr>
            <a:r>
              <a:rPr lang="en-US" sz="2800" dirty="0">
                <a:solidFill>
                  <a:schemeClr val="accent1"/>
                </a:solidFill>
                <a:latin typeface="Segoe UI Semilight" panose="020B0402040204020203" pitchFamily="34" charset="0"/>
                <a:cs typeface="Segoe UI Semilight" panose="020B0402040204020203" pitchFamily="34" charset="0"/>
              </a:rPr>
              <a:t>Upgrade is a complicated process with many considerations</a:t>
            </a:r>
          </a:p>
          <a:p>
            <a:pPr>
              <a:lnSpc>
                <a:spcPct val="90000"/>
              </a:lnSpc>
              <a:spcBef>
                <a:spcPts val="2000"/>
              </a:spcBef>
              <a:spcAft>
                <a:spcPts val="0"/>
              </a:spcAft>
            </a:pPr>
            <a:r>
              <a:rPr lang="en-US" sz="2800" dirty="0">
                <a:solidFill>
                  <a:schemeClr val="accent1"/>
                </a:solidFill>
                <a:latin typeface="Segoe UI Semilight" panose="020B0402040204020203" pitchFamily="34" charset="0"/>
                <a:cs typeface="Segoe UI Semilight" panose="020B0402040204020203" pitchFamily="34" charset="0"/>
              </a:rPr>
              <a:t>Most upgrades are actually “migration projects”</a:t>
            </a:r>
          </a:p>
          <a:p>
            <a:pPr>
              <a:lnSpc>
                <a:spcPct val="90000"/>
              </a:lnSpc>
              <a:spcBef>
                <a:spcPts val="2000"/>
              </a:spcBef>
              <a:spcAft>
                <a:spcPts val="0"/>
              </a:spcAft>
            </a:pPr>
            <a:r>
              <a:rPr lang="en-US" sz="2800" dirty="0">
                <a:solidFill>
                  <a:schemeClr val="accent1"/>
                </a:solidFill>
                <a:latin typeface="Segoe UI Semilight" panose="020B0402040204020203" pitchFamily="34" charset="0"/>
                <a:cs typeface="Segoe UI Semilight" panose="020B0402040204020203" pitchFamily="34" charset="0"/>
              </a:rPr>
              <a:t>Wave of SQL 2005 upgrades coming</a:t>
            </a:r>
          </a:p>
          <a:p>
            <a:pPr>
              <a:lnSpc>
                <a:spcPct val="90000"/>
              </a:lnSpc>
              <a:spcBef>
                <a:spcPts val="2000"/>
              </a:spcBef>
              <a:spcAft>
                <a:spcPts val="0"/>
              </a:spcAft>
            </a:pPr>
            <a:r>
              <a:rPr lang="en-US" sz="2800" dirty="0">
                <a:solidFill>
                  <a:schemeClr val="accent1"/>
                </a:solidFill>
                <a:latin typeface="Segoe UI Semilight" panose="020B0402040204020203" pitchFamily="34" charset="0"/>
                <a:cs typeface="Segoe UI Semilight" panose="020B0402040204020203" pitchFamily="34" charset="0"/>
              </a:rPr>
              <a:t>Upgrade Advisor focused on the “Assess” phase: find functional blockers</a:t>
            </a:r>
          </a:p>
        </p:txBody>
      </p:sp>
      <p:sp>
        <p:nvSpPr>
          <p:cNvPr id="7" name="TextBox 6"/>
          <p:cNvSpPr txBox="1"/>
          <p:nvPr/>
        </p:nvSpPr>
        <p:spPr>
          <a:xfrm>
            <a:off x="0" y="6642289"/>
            <a:ext cx="3806190" cy="352236"/>
          </a:xfrm>
          <a:prstGeom prst="rect">
            <a:avLst/>
          </a:prstGeom>
          <a:noFill/>
        </p:spPr>
        <p:txBody>
          <a:bodyPr wrap="square" lIns="365760" tIns="146304" rIns="182880" bIns="146304" rtlCol="0" anchor="ctr" anchorCtr="0">
            <a:noAutofit/>
          </a:bodyPr>
          <a:lstStyle/>
          <a:p>
            <a:pPr>
              <a:lnSpc>
                <a:spcPct val="90000"/>
              </a:lnSpc>
              <a:spcAft>
                <a:spcPts val="600"/>
              </a:spcAft>
            </a:pPr>
            <a:r>
              <a:rPr lang="en-US" sz="1400" dirty="0">
                <a:solidFill>
                  <a:schemeClr val="bg1"/>
                </a:solidFill>
                <a:latin typeface="Segoe UI Semibold" panose="020B0702040204020203" pitchFamily="34" charset="0"/>
                <a:ea typeface="Segoe UI Black" panose="020B0A02040204020203" pitchFamily="34" charset="0"/>
                <a:cs typeface="Segoe UI Semibold" panose="020B0702040204020203" pitchFamily="34" charset="0"/>
              </a:rPr>
              <a:t>Simplicity</a:t>
            </a:r>
          </a:p>
        </p:txBody>
      </p:sp>
    </p:spTree>
    <p:extLst>
      <p:ext uri="{BB962C8B-B14F-4D97-AF65-F5344CB8AC3E}">
        <p14:creationId xmlns:p14="http://schemas.microsoft.com/office/powerpoint/2010/main" val="1627618946"/>
      </p:ext>
    </p:extLst>
  </p:cSld>
  <p:clrMapOvr>
    <a:masterClrMapping/>
  </p:clrMapOvr>
  <p:transition>
    <p:fade/>
  </p:transition>
</p:sld>
</file>

<file path=ppt/slides/slide22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8" name="Rounded Rectangle 7"/>
          <p:cNvSpPr/>
          <p:nvPr/>
        </p:nvSpPr>
        <p:spPr bwMode="auto">
          <a:xfrm>
            <a:off x="4811767" y="2792079"/>
            <a:ext cx="3124200" cy="1695783"/>
          </a:xfrm>
          <a:prstGeom prst="roundRect">
            <a:avLst/>
          </a:prstGeom>
          <a:ln>
            <a:headEnd type="none" w="med" len="med"/>
            <a:tailEnd type="none" w="med" len="med"/>
          </a:ln>
        </p:spPr>
        <p:style>
          <a:lnRef idx="2">
            <a:schemeClr val="accent3">
              <a:shade val="50000"/>
            </a:schemeClr>
          </a:lnRef>
          <a:fillRef idx="1">
            <a:schemeClr val="accent3"/>
          </a:fillRef>
          <a:effectRef idx="0">
            <a:schemeClr val="accent3"/>
          </a:effectRef>
          <a:fontRef idx="minor">
            <a:schemeClr val="lt1"/>
          </a:fontRef>
        </p:style>
        <p:txBody>
          <a:bodyPr vert="horz" wrap="square" lIns="0" tIns="46637" rIns="0" bIns="46637" numCol="1" rtlCol="0" anchor="ctr" anchorCtr="0" compatLnSpc="1">
            <a:prstTxWarp prst="textNoShape">
              <a:avLst/>
            </a:prstTxWarp>
          </a:bodyPr>
          <a:lstStyle/>
          <a:p>
            <a:pPr algn="ctr" defTabSz="932472" fontAlgn="base">
              <a:spcBef>
                <a:spcPct val="0"/>
              </a:spcBef>
              <a:spcAft>
                <a:spcPct val="0"/>
              </a:spcAft>
            </a:pPr>
            <a:r>
              <a:rPr lang="en-US" sz="2000" dirty="0">
                <a:gradFill>
                  <a:gsLst>
                    <a:gs pos="0">
                      <a:srgbClr val="FFFFFF"/>
                    </a:gs>
                    <a:gs pos="100000">
                      <a:srgbClr val="FFFFFF"/>
                    </a:gs>
                  </a:gsLst>
                  <a:lin ang="5400000" scaled="0"/>
                </a:gradFill>
              </a:rPr>
              <a:t>SQL Server 2016 </a:t>
            </a:r>
          </a:p>
          <a:p>
            <a:pPr algn="ctr" defTabSz="932472" fontAlgn="base">
              <a:spcBef>
                <a:spcPct val="0"/>
              </a:spcBef>
              <a:spcAft>
                <a:spcPct val="0"/>
              </a:spcAft>
            </a:pPr>
            <a:r>
              <a:rPr lang="en-US" sz="2000" dirty="0">
                <a:gradFill>
                  <a:gsLst>
                    <a:gs pos="0">
                      <a:srgbClr val="FFFFFF"/>
                    </a:gs>
                    <a:gs pos="100000">
                      <a:srgbClr val="FFFFFF"/>
                    </a:gs>
                  </a:gsLst>
                  <a:lin ang="5400000" scaled="0"/>
                </a:gradFill>
              </a:rPr>
              <a:t>Upgrade Advisor</a:t>
            </a:r>
          </a:p>
        </p:txBody>
      </p:sp>
      <p:sp>
        <p:nvSpPr>
          <p:cNvPr id="7" name="Striped Right Arrow 6"/>
          <p:cNvSpPr/>
          <p:nvPr/>
        </p:nvSpPr>
        <p:spPr bwMode="auto">
          <a:xfrm>
            <a:off x="2601967" y="1629697"/>
            <a:ext cx="2362200" cy="4077365"/>
          </a:xfrm>
          <a:prstGeom prst="stripedRightArrow">
            <a:avLst/>
          </a:prstGeom>
          <a:solidFill>
            <a:srgbClr val="CACACA"/>
          </a:solidFill>
          <a:ln w="0">
            <a:solidFill>
              <a:srgbClr val="CACACA"/>
            </a:solidFill>
            <a:headEnd type="none" w="med" len="med"/>
            <a:tailEnd type="none" w="med" len="med"/>
          </a:ln>
        </p:spPr>
        <p:style>
          <a:lnRef idx="1">
            <a:schemeClr val="accent2"/>
          </a:lnRef>
          <a:fillRef idx="2">
            <a:schemeClr val="accent2"/>
          </a:fillRef>
          <a:effectRef idx="1">
            <a:schemeClr val="accent2"/>
          </a:effectRef>
          <a:fontRef idx="minor">
            <a:schemeClr val="dk1"/>
          </a:fontRef>
        </p:style>
        <p:txBody>
          <a:bodyPr vert="horz" wrap="square" lIns="0" tIns="46637" rIns="0" bIns="46637" numCol="1" rtlCol="0" anchor="ctr" anchorCtr="0" compatLnSpc="1">
            <a:prstTxWarp prst="textNoShape">
              <a:avLst/>
            </a:prstTxWarp>
          </a:bodyPr>
          <a:lstStyle/>
          <a:p>
            <a:pPr algn="ctr" defTabSz="932472" fontAlgn="base">
              <a:spcBef>
                <a:spcPct val="0"/>
              </a:spcBef>
              <a:spcAft>
                <a:spcPct val="0"/>
              </a:spcAft>
            </a:pPr>
            <a:endParaRPr lang="en-US" sz="2000" dirty="0">
              <a:gradFill>
                <a:gsLst>
                  <a:gs pos="0">
                    <a:srgbClr val="FFFFFF"/>
                  </a:gs>
                  <a:gs pos="100000">
                    <a:srgbClr val="FFFFFF"/>
                  </a:gs>
                </a:gsLst>
                <a:lin ang="5400000" scaled="0"/>
              </a:gradFill>
            </a:endParaRPr>
          </a:p>
        </p:txBody>
      </p:sp>
      <p:sp>
        <p:nvSpPr>
          <p:cNvPr id="3" name="Title 2"/>
          <p:cNvSpPr>
            <a:spLocks noGrp="1"/>
          </p:cNvSpPr>
          <p:nvPr>
            <p:ph type="title"/>
          </p:nvPr>
        </p:nvSpPr>
        <p:spPr>
          <a:xfrm>
            <a:off x="274638" y="228369"/>
            <a:ext cx="11888787" cy="917575"/>
          </a:xfrm>
        </p:spPr>
        <p:txBody>
          <a:bodyPr/>
          <a:lstStyle/>
          <a:p>
            <a:r>
              <a:rPr lang="en-US" dirty="0"/>
              <a:t>Suite of advisors</a:t>
            </a:r>
          </a:p>
        </p:txBody>
      </p:sp>
      <p:sp>
        <p:nvSpPr>
          <p:cNvPr id="4" name="Cloud 3"/>
          <p:cNvSpPr/>
          <p:nvPr/>
        </p:nvSpPr>
        <p:spPr bwMode="auto">
          <a:xfrm>
            <a:off x="-2668400" y="1363662"/>
            <a:ext cx="2362200" cy="1371600"/>
          </a:xfrm>
          <a:prstGeom prst="cloud">
            <a:avLst/>
          </a:prstGeom>
          <a:solidFill>
            <a:schemeClr val="accent6"/>
          </a:solidFill>
          <a:ln w="0">
            <a:solidFill>
              <a:schemeClr val="accent1"/>
            </a:solidFill>
            <a:headEnd type="none" w="med" len="med"/>
            <a:tailEnd type="none" w="med" len="med"/>
          </a:ln>
        </p:spPr>
        <p:style>
          <a:lnRef idx="2">
            <a:schemeClr val="accent4">
              <a:shade val="50000"/>
            </a:schemeClr>
          </a:lnRef>
          <a:fillRef idx="1">
            <a:schemeClr val="accent4"/>
          </a:fillRef>
          <a:effectRef idx="0">
            <a:schemeClr val="accent4"/>
          </a:effectRef>
          <a:fontRef idx="minor">
            <a:schemeClr val="lt1"/>
          </a:fontRef>
        </p:style>
        <p:txBody>
          <a:bodyPr vert="horz" wrap="square" lIns="0" tIns="46637" rIns="0" bIns="46637" numCol="1" rtlCol="0" anchor="ctr" anchorCtr="0" compatLnSpc="1">
            <a:prstTxWarp prst="textNoShape">
              <a:avLst/>
            </a:prstTxWarp>
          </a:bodyPr>
          <a:lstStyle/>
          <a:p>
            <a:pPr algn="ctr" defTabSz="932472" fontAlgn="base">
              <a:spcBef>
                <a:spcPct val="0"/>
              </a:spcBef>
              <a:spcAft>
                <a:spcPct val="0"/>
              </a:spcAft>
            </a:pPr>
            <a:r>
              <a:rPr lang="en-US" sz="2000" dirty="0">
                <a:gradFill>
                  <a:gsLst>
                    <a:gs pos="0">
                      <a:srgbClr val="FFFFFF"/>
                    </a:gs>
                    <a:gs pos="100000">
                      <a:srgbClr val="FFFFFF"/>
                    </a:gs>
                  </a:gsLst>
                  <a:lin ang="5400000" scaled="0"/>
                </a:gradFill>
              </a:rPr>
              <a:t>Upgrade compatibility</a:t>
            </a:r>
          </a:p>
        </p:txBody>
      </p:sp>
      <p:sp>
        <p:nvSpPr>
          <p:cNvPr id="5" name="Cloud 4"/>
          <p:cNvSpPr/>
          <p:nvPr/>
        </p:nvSpPr>
        <p:spPr bwMode="auto">
          <a:xfrm>
            <a:off x="-2776416" y="3116262"/>
            <a:ext cx="2362200" cy="1371600"/>
          </a:xfrm>
          <a:prstGeom prst="cloud">
            <a:avLst/>
          </a:prstGeom>
          <a:solidFill>
            <a:schemeClr val="accent6"/>
          </a:solidFill>
          <a:ln w="0">
            <a:solidFill>
              <a:schemeClr val="accent1"/>
            </a:solidFill>
            <a:headEnd type="none" w="med" len="med"/>
            <a:tailEnd type="none" w="med" len="med"/>
          </a:ln>
        </p:spPr>
        <p:style>
          <a:lnRef idx="2">
            <a:schemeClr val="accent4">
              <a:shade val="50000"/>
            </a:schemeClr>
          </a:lnRef>
          <a:fillRef idx="1">
            <a:schemeClr val="accent4"/>
          </a:fillRef>
          <a:effectRef idx="0">
            <a:schemeClr val="accent4"/>
          </a:effectRef>
          <a:fontRef idx="minor">
            <a:schemeClr val="lt1"/>
          </a:fontRef>
        </p:style>
        <p:txBody>
          <a:bodyPr vert="horz" wrap="square" lIns="0" tIns="46637" rIns="0" bIns="46637" numCol="1" rtlCol="0" anchor="ctr" anchorCtr="0" compatLnSpc="1">
            <a:prstTxWarp prst="textNoShape">
              <a:avLst/>
            </a:prstTxWarp>
          </a:bodyPr>
          <a:lstStyle/>
          <a:p>
            <a:pPr algn="ctr" defTabSz="932472" fontAlgn="base">
              <a:spcBef>
                <a:spcPct val="0"/>
              </a:spcBef>
              <a:spcAft>
                <a:spcPct val="0"/>
              </a:spcAft>
            </a:pPr>
            <a:r>
              <a:rPr lang="en-US" sz="2000" dirty="0">
                <a:gradFill>
                  <a:gsLst>
                    <a:gs pos="0">
                      <a:srgbClr val="FFFFFF"/>
                    </a:gs>
                    <a:gs pos="100000">
                      <a:srgbClr val="FFFFFF"/>
                    </a:gs>
                  </a:gsLst>
                  <a:lin ang="5400000" scaled="0"/>
                </a:gradFill>
              </a:rPr>
              <a:t>Best practices</a:t>
            </a:r>
          </a:p>
        </p:txBody>
      </p:sp>
      <p:sp>
        <p:nvSpPr>
          <p:cNvPr id="6" name="Cloud 5"/>
          <p:cNvSpPr/>
          <p:nvPr/>
        </p:nvSpPr>
        <p:spPr bwMode="auto">
          <a:xfrm>
            <a:off x="-2867050" y="4831427"/>
            <a:ext cx="2362200" cy="1371600"/>
          </a:xfrm>
          <a:prstGeom prst="cloud">
            <a:avLst/>
          </a:prstGeom>
          <a:solidFill>
            <a:schemeClr val="accent6"/>
          </a:solidFill>
          <a:ln w="0">
            <a:solidFill>
              <a:schemeClr val="accent1"/>
            </a:solidFill>
            <a:headEnd type="none" w="med" len="med"/>
            <a:tailEnd type="none" w="med" len="med"/>
          </a:ln>
        </p:spPr>
        <p:style>
          <a:lnRef idx="2">
            <a:schemeClr val="accent4">
              <a:shade val="50000"/>
            </a:schemeClr>
          </a:lnRef>
          <a:fillRef idx="1">
            <a:schemeClr val="accent4"/>
          </a:fillRef>
          <a:effectRef idx="0">
            <a:schemeClr val="accent4"/>
          </a:effectRef>
          <a:fontRef idx="minor">
            <a:schemeClr val="lt1"/>
          </a:fontRef>
        </p:style>
        <p:txBody>
          <a:bodyPr vert="horz" wrap="square" lIns="0" tIns="46637" rIns="0" bIns="46637" numCol="1" rtlCol="0" anchor="ctr" anchorCtr="0" compatLnSpc="1">
            <a:prstTxWarp prst="textNoShape">
              <a:avLst/>
            </a:prstTxWarp>
          </a:bodyPr>
          <a:lstStyle/>
          <a:p>
            <a:pPr algn="ctr" defTabSz="932472" fontAlgn="base">
              <a:spcBef>
                <a:spcPct val="0"/>
              </a:spcBef>
              <a:spcAft>
                <a:spcPct val="0"/>
              </a:spcAft>
            </a:pPr>
            <a:r>
              <a:rPr lang="en-US" sz="2000" dirty="0">
                <a:gradFill>
                  <a:gsLst>
                    <a:gs pos="0">
                      <a:srgbClr val="FFFFFF"/>
                    </a:gs>
                    <a:gs pos="100000">
                      <a:srgbClr val="FFFFFF"/>
                    </a:gs>
                  </a:gsLst>
                  <a:lin ang="5400000" scaled="0"/>
                </a:gradFill>
              </a:rPr>
              <a:t>New features</a:t>
            </a:r>
          </a:p>
        </p:txBody>
      </p:sp>
      <p:sp>
        <p:nvSpPr>
          <p:cNvPr id="9" name="Left Brace 8"/>
          <p:cNvSpPr/>
          <p:nvPr/>
        </p:nvSpPr>
        <p:spPr>
          <a:xfrm>
            <a:off x="8088367" y="1363662"/>
            <a:ext cx="533400" cy="5021639"/>
          </a:xfrm>
          <a:prstGeom prst="leftBrace">
            <a:avLst>
              <a:gd name="adj1" fmla="val 8333"/>
              <a:gd name="adj2" fmla="val 49774"/>
            </a:avLst>
          </a:prstGeom>
          <a:ln>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solidFill>
                <a:srgbClr val="FFFFFF"/>
              </a:solidFill>
            </a:endParaRPr>
          </a:p>
        </p:txBody>
      </p:sp>
      <p:sp>
        <p:nvSpPr>
          <p:cNvPr id="11" name="TextBox 10"/>
          <p:cNvSpPr txBox="1"/>
          <p:nvPr/>
        </p:nvSpPr>
        <p:spPr>
          <a:xfrm>
            <a:off x="8568006" y="1212850"/>
            <a:ext cx="3671619" cy="6509474"/>
          </a:xfrm>
          <a:prstGeom prst="rect">
            <a:avLst/>
          </a:prstGeom>
          <a:noFill/>
        </p:spPr>
        <p:txBody>
          <a:bodyPr wrap="square" lIns="182880" tIns="146304" rIns="182880" bIns="146304" rtlCol="0">
            <a:spAutoFit/>
          </a:bodyPr>
          <a:lstStyle/>
          <a:p>
            <a:pPr>
              <a:lnSpc>
                <a:spcPct val="90000"/>
              </a:lnSpc>
              <a:spcBef>
                <a:spcPts val="2000"/>
              </a:spcBef>
              <a:spcAft>
                <a:spcPts val="0"/>
              </a:spcAft>
            </a:pPr>
            <a:r>
              <a:rPr lang="en-US" sz="1800" dirty="0">
                <a:solidFill>
                  <a:schemeClr val="accent1"/>
                </a:solidFill>
                <a:latin typeface="Segoe UI Semilight" panose="020B0402040204020203" pitchFamily="34" charset="0"/>
                <a:cs typeface="Segoe UI Semilight" panose="020B0402040204020203" pitchFamily="34" charset="0"/>
              </a:rPr>
              <a:t>Modern, scenario-driven user experience</a:t>
            </a:r>
          </a:p>
          <a:p>
            <a:pPr>
              <a:lnSpc>
                <a:spcPct val="90000"/>
              </a:lnSpc>
              <a:spcBef>
                <a:spcPts val="2000"/>
              </a:spcBef>
              <a:spcAft>
                <a:spcPts val="0"/>
              </a:spcAft>
            </a:pPr>
            <a:r>
              <a:rPr lang="en-US" sz="1800" dirty="0">
                <a:solidFill>
                  <a:schemeClr val="accent1"/>
                </a:solidFill>
                <a:latin typeface="Segoe UI Semilight" panose="020B0402040204020203" pitchFamily="34" charset="0"/>
                <a:cs typeface="Segoe UI Semilight" panose="020B0402040204020203" pitchFamily="34" charset="0"/>
              </a:rPr>
              <a:t>Suite of advisors</a:t>
            </a:r>
          </a:p>
          <a:p>
            <a:pPr>
              <a:lnSpc>
                <a:spcPct val="90000"/>
              </a:lnSpc>
              <a:spcBef>
                <a:spcPts val="2000"/>
              </a:spcBef>
              <a:spcAft>
                <a:spcPts val="0"/>
              </a:spcAft>
            </a:pPr>
            <a:r>
              <a:rPr lang="en-US" sz="1800" dirty="0">
                <a:solidFill>
                  <a:schemeClr val="accent1"/>
                </a:solidFill>
                <a:latin typeface="Segoe UI Semilight" panose="020B0402040204020203" pitchFamily="34" charset="0"/>
                <a:cs typeface="Segoe UI Semilight" panose="020B0402040204020203" pitchFamily="34" charset="0"/>
              </a:rPr>
              <a:t>Rules built on DACFx</a:t>
            </a:r>
          </a:p>
          <a:p>
            <a:pPr>
              <a:lnSpc>
                <a:spcPct val="90000"/>
              </a:lnSpc>
              <a:spcBef>
                <a:spcPts val="2000"/>
              </a:spcBef>
              <a:spcAft>
                <a:spcPts val="0"/>
              </a:spcAft>
            </a:pPr>
            <a:r>
              <a:rPr lang="en-US" sz="1800" dirty="0">
                <a:solidFill>
                  <a:schemeClr val="accent1"/>
                </a:solidFill>
                <a:latin typeface="Segoe UI Semilight" panose="020B0402040204020203" pitchFamily="34" charset="0"/>
                <a:cs typeface="Segoe UI Semilight" panose="020B0402040204020203" pitchFamily="34" charset="0"/>
              </a:rPr>
              <a:t>Modern telemetry and feedback pipeline</a:t>
            </a:r>
          </a:p>
          <a:p>
            <a:pPr>
              <a:lnSpc>
                <a:spcPct val="90000"/>
              </a:lnSpc>
              <a:spcBef>
                <a:spcPts val="2000"/>
              </a:spcBef>
              <a:spcAft>
                <a:spcPts val="0"/>
              </a:spcAft>
            </a:pPr>
            <a:r>
              <a:rPr lang="en-US" sz="1800" dirty="0">
                <a:solidFill>
                  <a:schemeClr val="accent1"/>
                </a:solidFill>
                <a:latin typeface="Segoe UI Semilight" panose="020B0402040204020203" pitchFamily="34" charset="0"/>
                <a:cs typeface="Segoe UI Semilight" panose="020B0402040204020203" pitchFamily="34" charset="0"/>
              </a:rPr>
              <a:t>Designed to move to a community project</a:t>
            </a:r>
          </a:p>
          <a:p>
            <a:pPr>
              <a:lnSpc>
                <a:spcPct val="90000"/>
              </a:lnSpc>
              <a:spcBef>
                <a:spcPts val="2000"/>
              </a:spcBef>
              <a:spcAft>
                <a:spcPts val="0"/>
              </a:spcAft>
            </a:pPr>
            <a:r>
              <a:rPr lang="en-US" sz="1800" dirty="0">
                <a:solidFill>
                  <a:schemeClr val="accent1"/>
                </a:solidFill>
                <a:latin typeface="Segoe UI Semilight" panose="020B0402040204020203" pitchFamily="34" charset="0"/>
                <a:cs typeface="Segoe UI Semilight" panose="020B0402040204020203" pitchFamily="34" charset="0"/>
              </a:rPr>
              <a:t>Upgrade Advisor and Stretch Database initial scenarios</a:t>
            </a:r>
          </a:p>
          <a:p>
            <a:pPr>
              <a:lnSpc>
                <a:spcPct val="90000"/>
              </a:lnSpc>
              <a:spcBef>
                <a:spcPts val="2000"/>
              </a:spcBef>
              <a:spcAft>
                <a:spcPts val="0"/>
              </a:spcAft>
            </a:pPr>
            <a:r>
              <a:rPr lang="en-US" sz="1800" dirty="0">
                <a:solidFill>
                  <a:schemeClr val="accent1"/>
                </a:solidFill>
                <a:latin typeface="Segoe UI Semilight" panose="020B0402040204020203" pitchFamily="34" charset="0"/>
                <a:cs typeface="Segoe UI Semilight" panose="020B0402040204020203" pitchFamily="34" charset="0"/>
              </a:rPr>
              <a:t>Independent install via WebPI or download center</a:t>
            </a:r>
          </a:p>
          <a:p>
            <a:pPr>
              <a:lnSpc>
                <a:spcPct val="90000"/>
              </a:lnSpc>
              <a:spcBef>
                <a:spcPts val="2000"/>
              </a:spcBef>
              <a:spcAft>
                <a:spcPts val="0"/>
              </a:spcAft>
            </a:pPr>
            <a:r>
              <a:rPr lang="en-US" sz="1800" dirty="0">
                <a:solidFill>
                  <a:schemeClr val="accent1"/>
                </a:solidFill>
                <a:latin typeface="Segoe UI Semilight" panose="020B0402040204020203" pitchFamily="34" charset="0"/>
                <a:cs typeface="Segoe UI Semilight" panose="020B0402040204020203" pitchFamily="34" charset="0"/>
              </a:rPr>
              <a:t>Auto-update notifications</a:t>
            </a:r>
          </a:p>
          <a:p>
            <a:pPr marL="342900" indent="-342900">
              <a:lnSpc>
                <a:spcPct val="90000"/>
              </a:lnSpc>
              <a:spcBef>
                <a:spcPts val="2000"/>
              </a:spcBef>
              <a:spcAft>
                <a:spcPts val="0"/>
              </a:spcAft>
              <a:buFont typeface="Arial" panose="020B0604020202020204" pitchFamily="34" charset="0"/>
              <a:buChar char="•"/>
            </a:pPr>
            <a:endParaRPr lang="en-US" dirty="0">
              <a:solidFill>
                <a:schemeClr val="accent1"/>
              </a:solidFill>
              <a:latin typeface="Segoe UI Semilight" panose="020B0402040204020203" pitchFamily="34" charset="0"/>
              <a:cs typeface="Segoe UI Semilight" panose="020B0402040204020203" pitchFamily="34" charset="0"/>
            </a:endParaRPr>
          </a:p>
          <a:p>
            <a:pPr marL="342900" indent="-342900">
              <a:lnSpc>
                <a:spcPct val="90000"/>
              </a:lnSpc>
              <a:spcBef>
                <a:spcPts val="2000"/>
              </a:spcBef>
              <a:spcAft>
                <a:spcPts val="0"/>
              </a:spcAft>
              <a:buFont typeface="Arial" panose="020B0604020202020204" pitchFamily="34" charset="0"/>
              <a:buChar char="•"/>
            </a:pPr>
            <a:endParaRPr lang="en-US" dirty="0">
              <a:solidFill>
                <a:schemeClr val="accent1"/>
              </a:solidFill>
              <a:latin typeface="Segoe UI Semilight" panose="020B0402040204020203" pitchFamily="34" charset="0"/>
              <a:cs typeface="Segoe UI Semilight" panose="020B0402040204020203" pitchFamily="34" charset="0"/>
            </a:endParaRPr>
          </a:p>
        </p:txBody>
      </p:sp>
      <p:grpSp>
        <p:nvGrpSpPr>
          <p:cNvPr id="12" name="Group 11"/>
          <p:cNvGrpSpPr/>
          <p:nvPr/>
        </p:nvGrpSpPr>
        <p:grpSpPr>
          <a:xfrm>
            <a:off x="863776" y="1492869"/>
            <a:ext cx="2366932" cy="1343373"/>
            <a:chOff x="3531264" y="1313765"/>
            <a:chExt cx="2366932" cy="1343373"/>
          </a:xfrm>
        </p:grpSpPr>
        <p:sp>
          <p:nvSpPr>
            <p:cNvPr id="10" name="original cloud"/>
            <p:cNvSpPr>
              <a:spLocks noChangeAspect="1"/>
            </p:cNvSpPr>
            <p:nvPr/>
          </p:nvSpPr>
          <p:spPr bwMode="black">
            <a:xfrm>
              <a:off x="3531264" y="1313765"/>
              <a:ext cx="2366932" cy="1343373"/>
            </a:xfrm>
            <a:custGeom>
              <a:avLst/>
              <a:gdLst>
                <a:gd name="T0" fmla="*/ 396 w 509"/>
                <a:gd name="T1" fmla="*/ 281 h 281"/>
                <a:gd name="T2" fmla="*/ 57 w 509"/>
                <a:gd name="T3" fmla="*/ 281 h 281"/>
                <a:gd name="T4" fmla="*/ 0 w 509"/>
                <a:gd name="T5" fmla="*/ 223 h 281"/>
                <a:gd name="T6" fmla="*/ 43 w 509"/>
                <a:gd name="T7" fmla="*/ 168 h 281"/>
                <a:gd name="T8" fmla="*/ 110 w 509"/>
                <a:gd name="T9" fmla="*/ 116 h 281"/>
                <a:gd name="T10" fmla="*/ 232 w 509"/>
                <a:gd name="T11" fmla="*/ 0 h 281"/>
                <a:gd name="T12" fmla="*/ 343 w 509"/>
                <a:gd name="T13" fmla="*/ 70 h 281"/>
                <a:gd name="T14" fmla="*/ 396 w 509"/>
                <a:gd name="T15" fmla="*/ 56 h 281"/>
                <a:gd name="T16" fmla="*/ 509 w 509"/>
                <a:gd name="T17" fmla="*/ 169 h 281"/>
                <a:gd name="T18" fmla="*/ 396 w 509"/>
                <a:gd name="T19" fmla="*/ 281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09" h="281">
                  <a:moveTo>
                    <a:pt x="396" y="281"/>
                  </a:moveTo>
                  <a:cubicBezTo>
                    <a:pt x="57" y="281"/>
                    <a:pt x="57" y="281"/>
                    <a:pt x="57" y="281"/>
                  </a:cubicBezTo>
                  <a:cubicBezTo>
                    <a:pt x="26" y="281"/>
                    <a:pt x="0" y="255"/>
                    <a:pt x="0" y="223"/>
                  </a:cubicBezTo>
                  <a:cubicBezTo>
                    <a:pt x="0" y="196"/>
                    <a:pt x="18" y="174"/>
                    <a:pt x="43" y="168"/>
                  </a:cubicBezTo>
                  <a:cubicBezTo>
                    <a:pt x="55" y="140"/>
                    <a:pt x="80" y="120"/>
                    <a:pt x="110" y="116"/>
                  </a:cubicBezTo>
                  <a:cubicBezTo>
                    <a:pt x="113" y="52"/>
                    <a:pt x="167" y="0"/>
                    <a:pt x="232" y="0"/>
                  </a:cubicBezTo>
                  <a:cubicBezTo>
                    <a:pt x="280" y="0"/>
                    <a:pt x="323" y="28"/>
                    <a:pt x="343" y="70"/>
                  </a:cubicBezTo>
                  <a:cubicBezTo>
                    <a:pt x="359" y="61"/>
                    <a:pt x="377" y="56"/>
                    <a:pt x="396" y="56"/>
                  </a:cubicBezTo>
                  <a:cubicBezTo>
                    <a:pt x="458" y="56"/>
                    <a:pt x="509" y="107"/>
                    <a:pt x="509" y="169"/>
                  </a:cubicBezTo>
                  <a:cubicBezTo>
                    <a:pt x="509" y="230"/>
                    <a:pt x="458" y="281"/>
                    <a:pt x="396" y="281"/>
                  </a:cubicBezTo>
                  <a:close/>
                </a:path>
              </a:pathLst>
            </a:custGeom>
            <a:solidFill>
              <a:schemeClr val="accent6"/>
            </a:solidFill>
            <a:ln>
              <a:noFill/>
            </a:ln>
            <a:extLst/>
          </p:spPr>
          <p:txBody>
            <a:bodyPr vert="horz" wrap="square" lIns="93247" tIns="46623" rIns="93247" bIns="46623" numCol="1" anchor="t" anchorCtr="0" compatLnSpc="1">
              <a:prstTxWarp prst="textNoShape">
                <a:avLst/>
              </a:prstTxWarp>
            </a:bodyPr>
            <a:lstStyle/>
            <a:p>
              <a:pPr defTabSz="808499"/>
              <a:endParaRPr lang="en-US" sz="1836" dirty="0">
                <a:solidFill>
                  <a:srgbClr val="00188F"/>
                </a:solidFill>
              </a:endParaRPr>
            </a:p>
          </p:txBody>
        </p:sp>
        <p:sp>
          <p:nvSpPr>
            <p:cNvPr id="2" name="TextBox 1"/>
            <p:cNvSpPr txBox="1"/>
            <p:nvPr/>
          </p:nvSpPr>
          <p:spPr>
            <a:xfrm>
              <a:off x="3840484" y="1687180"/>
              <a:ext cx="1880608" cy="857582"/>
            </a:xfrm>
            <a:prstGeom prst="rect">
              <a:avLst/>
            </a:prstGeom>
            <a:noFill/>
          </p:spPr>
          <p:txBody>
            <a:bodyPr wrap="square" lIns="182880" tIns="146304" rIns="182880" bIns="146304" rtlCol="0">
              <a:noAutofit/>
            </a:bodyPr>
            <a:lstStyle/>
            <a:p>
              <a:pPr algn="ctr">
                <a:lnSpc>
                  <a:spcPct val="90000"/>
                </a:lnSpc>
                <a:spcAft>
                  <a:spcPts val="600"/>
                </a:spcAft>
              </a:pPr>
              <a:r>
                <a:rPr lang="en-US" sz="2000" dirty="0">
                  <a:gradFill>
                    <a:gsLst>
                      <a:gs pos="0">
                        <a:srgbClr val="FFFFFF"/>
                      </a:gs>
                      <a:gs pos="100000">
                        <a:srgbClr val="FFFFFF"/>
                      </a:gs>
                    </a:gsLst>
                    <a:lin ang="5400000" scaled="0"/>
                  </a:gradFill>
                  <a:latin typeface="+mn-lt"/>
                </a:rPr>
                <a:t>Upgrade compatibility</a:t>
              </a:r>
            </a:p>
            <a:p>
              <a:pPr algn="ctr">
                <a:lnSpc>
                  <a:spcPct val="90000"/>
                </a:lnSpc>
                <a:spcAft>
                  <a:spcPts val="600"/>
                </a:spcAft>
              </a:pPr>
              <a:endParaRPr lang="en-US" sz="2000" dirty="0" err="1">
                <a:gradFill>
                  <a:gsLst>
                    <a:gs pos="2917">
                      <a:schemeClr val="tx1"/>
                    </a:gs>
                    <a:gs pos="30000">
                      <a:schemeClr val="tx1"/>
                    </a:gs>
                  </a:gsLst>
                  <a:lin ang="5400000" scaled="0"/>
                </a:gradFill>
                <a:latin typeface="+mn-lt"/>
              </a:endParaRPr>
            </a:p>
          </p:txBody>
        </p:sp>
      </p:grpSp>
      <p:sp>
        <p:nvSpPr>
          <p:cNvPr id="14" name="original cloud"/>
          <p:cNvSpPr>
            <a:spLocks noChangeAspect="1"/>
          </p:cNvSpPr>
          <p:nvPr/>
        </p:nvSpPr>
        <p:spPr bwMode="black">
          <a:xfrm>
            <a:off x="1524152" y="2992089"/>
            <a:ext cx="2366932" cy="1343373"/>
          </a:xfrm>
          <a:custGeom>
            <a:avLst/>
            <a:gdLst>
              <a:gd name="T0" fmla="*/ 396 w 509"/>
              <a:gd name="T1" fmla="*/ 281 h 281"/>
              <a:gd name="T2" fmla="*/ 57 w 509"/>
              <a:gd name="T3" fmla="*/ 281 h 281"/>
              <a:gd name="T4" fmla="*/ 0 w 509"/>
              <a:gd name="T5" fmla="*/ 223 h 281"/>
              <a:gd name="T6" fmla="*/ 43 w 509"/>
              <a:gd name="T7" fmla="*/ 168 h 281"/>
              <a:gd name="T8" fmla="*/ 110 w 509"/>
              <a:gd name="T9" fmla="*/ 116 h 281"/>
              <a:gd name="T10" fmla="*/ 232 w 509"/>
              <a:gd name="T11" fmla="*/ 0 h 281"/>
              <a:gd name="T12" fmla="*/ 343 w 509"/>
              <a:gd name="T13" fmla="*/ 70 h 281"/>
              <a:gd name="T14" fmla="*/ 396 w 509"/>
              <a:gd name="T15" fmla="*/ 56 h 281"/>
              <a:gd name="T16" fmla="*/ 509 w 509"/>
              <a:gd name="T17" fmla="*/ 169 h 281"/>
              <a:gd name="T18" fmla="*/ 396 w 509"/>
              <a:gd name="T19" fmla="*/ 281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09" h="281">
                <a:moveTo>
                  <a:pt x="396" y="281"/>
                </a:moveTo>
                <a:cubicBezTo>
                  <a:pt x="57" y="281"/>
                  <a:pt x="57" y="281"/>
                  <a:pt x="57" y="281"/>
                </a:cubicBezTo>
                <a:cubicBezTo>
                  <a:pt x="26" y="281"/>
                  <a:pt x="0" y="255"/>
                  <a:pt x="0" y="223"/>
                </a:cubicBezTo>
                <a:cubicBezTo>
                  <a:pt x="0" y="196"/>
                  <a:pt x="18" y="174"/>
                  <a:pt x="43" y="168"/>
                </a:cubicBezTo>
                <a:cubicBezTo>
                  <a:pt x="55" y="140"/>
                  <a:pt x="80" y="120"/>
                  <a:pt x="110" y="116"/>
                </a:cubicBezTo>
                <a:cubicBezTo>
                  <a:pt x="113" y="52"/>
                  <a:pt x="167" y="0"/>
                  <a:pt x="232" y="0"/>
                </a:cubicBezTo>
                <a:cubicBezTo>
                  <a:pt x="280" y="0"/>
                  <a:pt x="323" y="28"/>
                  <a:pt x="343" y="70"/>
                </a:cubicBezTo>
                <a:cubicBezTo>
                  <a:pt x="359" y="61"/>
                  <a:pt x="377" y="56"/>
                  <a:pt x="396" y="56"/>
                </a:cubicBezTo>
                <a:cubicBezTo>
                  <a:pt x="458" y="56"/>
                  <a:pt x="509" y="107"/>
                  <a:pt x="509" y="169"/>
                </a:cubicBezTo>
                <a:cubicBezTo>
                  <a:pt x="509" y="230"/>
                  <a:pt x="458" y="281"/>
                  <a:pt x="396" y="281"/>
                </a:cubicBezTo>
                <a:close/>
              </a:path>
            </a:pathLst>
          </a:custGeom>
          <a:solidFill>
            <a:schemeClr val="accent6"/>
          </a:solidFill>
          <a:ln>
            <a:noFill/>
          </a:ln>
          <a:extLst/>
        </p:spPr>
        <p:txBody>
          <a:bodyPr vert="horz" wrap="square" lIns="93247" tIns="46623" rIns="93247" bIns="46623" numCol="1" anchor="t" anchorCtr="0" compatLnSpc="1">
            <a:prstTxWarp prst="textNoShape">
              <a:avLst/>
            </a:prstTxWarp>
          </a:bodyPr>
          <a:lstStyle/>
          <a:p>
            <a:pPr defTabSz="808499"/>
            <a:endParaRPr lang="en-US" sz="1836" dirty="0">
              <a:solidFill>
                <a:srgbClr val="00188F"/>
              </a:solidFill>
            </a:endParaRPr>
          </a:p>
        </p:txBody>
      </p:sp>
      <p:sp>
        <p:nvSpPr>
          <p:cNvPr id="15" name="TextBox 14"/>
          <p:cNvSpPr txBox="1"/>
          <p:nvPr/>
        </p:nvSpPr>
        <p:spPr>
          <a:xfrm>
            <a:off x="1795584" y="3234984"/>
            <a:ext cx="1880608" cy="857582"/>
          </a:xfrm>
          <a:prstGeom prst="rect">
            <a:avLst/>
          </a:prstGeom>
          <a:noFill/>
        </p:spPr>
        <p:txBody>
          <a:bodyPr wrap="square" lIns="182880" tIns="146304" rIns="182880" bIns="146304" rtlCol="0">
            <a:noAutofit/>
          </a:bodyPr>
          <a:lstStyle/>
          <a:p>
            <a:pPr algn="ctr" defTabSz="932472"/>
            <a:r>
              <a:rPr lang="en-US" sz="2000" dirty="0">
                <a:gradFill>
                  <a:gsLst>
                    <a:gs pos="0">
                      <a:srgbClr val="FFFFFF"/>
                    </a:gs>
                    <a:gs pos="100000">
                      <a:srgbClr val="FFFFFF"/>
                    </a:gs>
                  </a:gsLst>
                  <a:lin ang="5400000" scaled="0"/>
                </a:gradFill>
              </a:rPr>
              <a:t>Best practices</a:t>
            </a:r>
          </a:p>
        </p:txBody>
      </p:sp>
      <p:sp>
        <p:nvSpPr>
          <p:cNvPr id="17" name="original cloud"/>
          <p:cNvSpPr>
            <a:spLocks noChangeAspect="1"/>
          </p:cNvSpPr>
          <p:nvPr/>
        </p:nvSpPr>
        <p:spPr bwMode="black">
          <a:xfrm>
            <a:off x="863776" y="4578357"/>
            <a:ext cx="2366932" cy="1343373"/>
          </a:xfrm>
          <a:custGeom>
            <a:avLst/>
            <a:gdLst>
              <a:gd name="T0" fmla="*/ 396 w 509"/>
              <a:gd name="T1" fmla="*/ 281 h 281"/>
              <a:gd name="T2" fmla="*/ 57 w 509"/>
              <a:gd name="T3" fmla="*/ 281 h 281"/>
              <a:gd name="T4" fmla="*/ 0 w 509"/>
              <a:gd name="T5" fmla="*/ 223 h 281"/>
              <a:gd name="T6" fmla="*/ 43 w 509"/>
              <a:gd name="T7" fmla="*/ 168 h 281"/>
              <a:gd name="T8" fmla="*/ 110 w 509"/>
              <a:gd name="T9" fmla="*/ 116 h 281"/>
              <a:gd name="T10" fmla="*/ 232 w 509"/>
              <a:gd name="T11" fmla="*/ 0 h 281"/>
              <a:gd name="T12" fmla="*/ 343 w 509"/>
              <a:gd name="T13" fmla="*/ 70 h 281"/>
              <a:gd name="T14" fmla="*/ 396 w 509"/>
              <a:gd name="T15" fmla="*/ 56 h 281"/>
              <a:gd name="T16" fmla="*/ 509 w 509"/>
              <a:gd name="T17" fmla="*/ 169 h 281"/>
              <a:gd name="T18" fmla="*/ 396 w 509"/>
              <a:gd name="T19" fmla="*/ 281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09" h="281">
                <a:moveTo>
                  <a:pt x="396" y="281"/>
                </a:moveTo>
                <a:cubicBezTo>
                  <a:pt x="57" y="281"/>
                  <a:pt x="57" y="281"/>
                  <a:pt x="57" y="281"/>
                </a:cubicBezTo>
                <a:cubicBezTo>
                  <a:pt x="26" y="281"/>
                  <a:pt x="0" y="255"/>
                  <a:pt x="0" y="223"/>
                </a:cubicBezTo>
                <a:cubicBezTo>
                  <a:pt x="0" y="196"/>
                  <a:pt x="18" y="174"/>
                  <a:pt x="43" y="168"/>
                </a:cubicBezTo>
                <a:cubicBezTo>
                  <a:pt x="55" y="140"/>
                  <a:pt x="80" y="120"/>
                  <a:pt x="110" y="116"/>
                </a:cubicBezTo>
                <a:cubicBezTo>
                  <a:pt x="113" y="52"/>
                  <a:pt x="167" y="0"/>
                  <a:pt x="232" y="0"/>
                </a:cubicBezTo>
                <a:cubicBezTo>
                  <a:pt x="280" y="0"/>
                  <a:pt x="323" y="28"/>
                  <a:pt x="343" y="70"/>
                </a:cubicBezTo>
                <a:cubicBezTo>
                  <a:pt x="359" y="61"/>
                  <a:pt x="377" y="56"/>
                  <a:pt x="396" y="56"/>
                </a:cubicBezTo>
                <a:cubicBezTo>
                  <a:pt x="458" y="56"/>
                  <a:pt x="509" y="107"/>
                  <a:pt x="509" y="169"/>
                </a:cubicBezTo>
                <a:cubicBezTo>
                  <a:pt x="509" y="230"/>
                  <a:pt x="458" y="281"/>
                  <a:pt x="396" y="281"/>
                </a:cubicBezTo>
                <a:close/>
              </a:path>
            </a:pathLst>
          </a:custGeom>
          <a:solidFill>
            <a:schemeClr val="accent6"/>
          </a:solidFill>
          <a:ln>
            <a:noFill/>
          </a:ln>
          <a:extLst/>
        </p:spPr>
        <p:txBody>
          <a:bodyPr vert="horz" wrap="square" lIns="93247" tIns="46623" rIns="93247" bIns="46623" numCol="1" anchor="t" anchorCtr="0" compatLnSpc="1">
            <a:prstTxWarp prst="textNoShape">
              <a:avLst/>
            </a:prstTxWarp>
          </a:bodyPr>
          <a:lstStyle/>
          <a:p>
            <a:pPr defTabSz="808499"/>
            <a:endParaRPr lang="en-US" sz="1836" dirty="0">
              <a:solidFill>
                <a:srgbClr val="00188F"/>
              </a:solidFill>
            </a:endParaRPr>
          </a:p>
        </p:txBody>
      </p:sp>
      <p:sp>
        <p:nvSpPr>
          <p:cNvPr id="18" name="TextBox 17"/>
          <p:cNvSpPr txBox="1"/>
          <p:nvPr/>
        </p:nvSpPr>
        <p:spPr>
          <a:xfrm>
            <a:off x="1172996" y="5089991"/>
            <a:ext cx="1880608" cy="857582"/>
          </a:xfrm>
          <a:prstGeom prst="rect">
            <a:avLst/>
          </a:prstGeom>
          <a:noFill/>
        </p:spPr>
        <p:txBody>
          <a:bodyPr wrap="square" lIns="182880" tIns="146304" rIns="182880" bIns="146304" rtlCol="0">
            <a:noAutofit/>
          </a:bodyPr>
          <a:lstStyle/>
          <a:p>
            <a:pPr algn="ctr" defTabSz="932472"/>
            <a:r>
              <a:rPr lang="en-US" sz="2000" dirty="0">
                <a:gradFill>
                  <a:gsLst>
                    <a:gs pos="0">
                      <a:srgbClr val="FFFFFF"/>
                    </a:gs>
                    <a:gs pos="100000">
                      <a:srgbClr val="FFFFFF"/>
                    </a:gs>
                  </a:gsLst>
                  <a:lin ang="5400000" scaled="0"/>
                </a:gradFill>
              </a:rPr>
              <a:t>New features</a:t>
            </a:r>
          </a:p>
        </p:txBody>
      </p:sp>
      <p:sp>
        <p:nvSpPr>
          <p:cNvPr id="19" name="TextBox 18"/>
          <p:cNvSpPr txBox="1"/>
          <p:nvPr/>
        </p:nvSpPr>
        <p:spPr>
          <a:xfrm>
            <a:off x="0" y="6642289"/>
            <a:ext cx="3806190" cy="352236"/>
          </a:xfrm>
          <a:prstGeom prst="rect">
            <a:avLst/>
          </a:prstGeom>
          <a:noFill/>
        </p:spPr>
        <p:txBody>
          <a:bodyPr wrap="square" lIns="365760" tIns="146304" rIns="182880" bIns="146304" rtlCol="0" anchor="ctr" anchorCtr="0">
            <a:noAutofit/>
          </a:bodyPr>
          <a:lstStyle/>
          <a:p>
            <a:pPr>
              <a:lnSpc>
                <a:spcPct val="90000"/>
              </a:lnSpc>
              <a:spcAft>
                <a:spcPts val="600"/>
              </a:spcAft>
            </a:pPr>
            <a:r>
              <a:rPr lang="en-US" sz="1400" dirty="0">
                <a:solidFill>
                  <a:schemeClr val="bg1"/>
                </a:solidFill>
                <a:latin typeface="Segoe UI Semibold" panose="020B0702040204020203" pitchFamily="34" charset="0"/>
                <a:ea typeface="Segoe UI Black" panose="020B0A02040204020203" pitchFamily="34" charset="0"/>
                <a:cs typeface="Segoe UI Semibold" panose="020B0702040204020203" pitchFamily="34" charset="0"/>
              </a:rPr>
              <a:t>Simplicity</a:t>
            </a:r>
          </a:p>
        </p:txBody>
      </p:sp>
    </p:spTree>
    <p:extLst>
      <p:ext uri="{BB962C8B-B14F-4D97-AF65-F5344CB8AC3E}">
        <p14:creationId xmlns:p14="http://schemas.microsoft.com/office/powerpoint/2010/main" val="2446247532"/>
      </p:ext>
    </p:extLst>
  </p:cSld>
  <p:clrMapOvr>
    <a:masterClrMapping/>
  </p:clrMapOvr>
  <p:transition>
    <p:fade/>
  </p:transition>
</p:sld>
</file>

<file path=ppt/slides/slide22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Title 2"/>
          <p:cNvSpPr>
            <a:spLocks noGrp="1"/>
          </p:cNvSpPr>
          <p:nvPr>
            <p:ph type="title"/>
          </p:nvPr>
        </p:nvSpPr>
        <p:spPr>
          <a:xfrm>
            <a:off x="274638" y="241485"/>
            <a:ext cx="11888787" cy="917575"/>
          </a:xfrm>
        </p:spPr>
        <p:txBody>
          <a:bodyPr/>
          <a:lstStyle/>
          <a:p>
            <a:r>
              <a:rPr lang="en-US" dirty="0"/>
              <a:t>Upgrade Advisor Analysis Wizard</a:t>
            </a:r>
          </a:p>
        </p:txBody>
      </p:sp>
      <p:sp>
        <p:nvSpPr>
          <p:cNvPr id="2" name="Text Placeholder 1"/>
          <p:cNvSpPr>
            <a:spLocks noGrp="1"/>
          </p:cNvSpPr>
          <p:nvPr>
            <p:ph type="body" sz="quarter" idx="4294967295"/>
          </p:nvPr>
        </p:nvSpPr>
        <p:spPr>
          <a:xfrm>
            <a:off x="0" y="1212850"/>
            <a:ext cx="11887200" cy="1416050"/>
          </a:xfrm>
        </p:spPr>
        <p:txBody>
          <a:bodyPr/>
          <a:lstStyle/>
          <a:p>
            <a:endParaRPr lang="en-US" dirty="0"/>
          </a:p>
          <a:p>
            <a:endParaRPr lang="en-US" dirty="0"/>
          </a:p>
        </p:txBody>
      </p:sp>
      <p:sp>
        <p:nvSpPr>
          <p:cNvPr id="4" name="Can 3"/>
          <p:cNvSpPr/>
          <p:nvPr/>
        </p:nvSpPr>
        <p:spPr bwMode="auto">
          <a:xfrm>
            <a:off x="808037" y="1373836"/>
            <a:ext cx="499172" cy="717970"/>
          </a:xfrm>
          <a:prstGeom prst="can">
            <a:avLst/>
          </a:prstGeom>
          <a:ln>
            <a:headEnd type="none" w="med" len="med"/>
            <a:tailEnd type="none" w="med" len="med"/>
          </a:ln>
        </p:spPr>
        <p:style>
          <a:lnRef idx="2">
            <a:schemeClr val="accent4">
              <a:shade val="50000"/>
            </a:schemeClr>
          </a:lnRef>
          <a:fillRef idx="1">
            <a:schemeClr val="accent4"/>
          </a:fillRef>
          <a:effectRef idx="0">
            <a:schemeClr val="accent4"/>
          </a:effectRef>
          <a:fontRef idx="minor">
            <a:schemeClr val="lt1"/>
          </a:fontRef>
        </p:style>
        <p:txBody>
          <a:bodyPr vert="horz" wrap="square" lIns="0" tIns="46637" rIns="0" bIns="46637" numCol="1" rtlCol="0" anchor="ctr" anchorCtr="0" compatLnSpc="1">
            <a:prstTxWarp prst="textNoShape">
              <a:avLst/>
            </a:prstTxWarp>
          </a:bodyPr>
          <a:lstStyle/>
          <a:p>
            <a:pPr algn="ctr" defTabSz="932472" fontAlgn="base">
              <a:spcBef>
                <a:spcPct val="0"/>
              </a:spcBef>
              <a:spcAft>
                <a:spcPct val="0"/>
              </a:spcAft>
            </a:pPr>
            <a:endParaRPr lang="en-US" sz="1600" dirty="0">
              <a:gradFill>
                <a:gsLst>
                  <a:gs pos="0">
                    <a:srgbClr val="FFFFFF"/>
                  </a:gs>
                  <a:gs pos="100000">
                    <a:srgbClr val="FFFFFF"/>
                  </a:gs>
                </a:gsLst>
                <a:lin ang="5400000" scaled="0"/>
              </a:gradFill>
            </a:endParaRPr>
          </a:p>
        </p:txBody>
      </p:sp>
      <p:sp>
        <p:nvSpPr>
          <p:cNvPr id="5" name="Can 4"/>
          <p:cNvSpPr/>
          <p:nvPr/>
        </p:nvSpPr>
        <p:spPr bwMode="auto">
          <a:xfrm>
            <a:off x="808037" y="2399963"/>
            <a:ext cx="499172" cy="717970"/>
          </a:xfrm>
          <a:prstGeom prst="can">
            <a:avLst/>
          </a:prstGeom>
          <a:ln>
            <a:headEnd type="none" w="med" len="med"/>
            <a:tailEnd type="none" w="med" len="med"/>
          </a:ln>
        </p:spPr>
        <p:style>
          <a:lnRef idx="2">
            <a:schemeClr val="accent4">
              <a:shade val="50000"/>
            </a:schemeClr>
          </a:lnRef>
          <a:fillRef idx="1">
            <a:schemeClr val="accent4"/>
          </a:fillRef>
          <a:effectRef idx="0">
            <a:schemeClr val="accent4"/>
          </a:effectRef>
          <a:fontRef idx="minor">
            <a:schemeClr val="lt1"/>
          </a:fontRef>
        </p:style>
        <p:txBody>
          <a:bodyPr vert="horz" wrap="square" lIns="0" tIns="46637" rIns="0" bIns="46637" numCol="1" rtlCol="0" anchor="ctr" anchorCtr="0" compatLnSpc="1">
            <a:prstTxWarp prst="textNoShape">
              <a:avLst/>
            </a:prstTxWarp>
          </a:bodyPr>
          <a:lstStyle/>
          <a:p>
            <a:pPr algn="ctr" defTabSz="932472" fontAlgn="base">
              <a:spcBef>
                <a:spcPct val="0"/>
              </a:spcBef>
              <a:spcAft>
                <a:spcPct val="0"/>
              </a:spcAft>
            </a:pPr>
            <a:endParaRPr lang="en-US" sz="1600" dirty="0">
              <a:gradFill>
                <a:gsLst>
                  <a:gs pos="0">
                    <a:srgbClr val="FFFFFF"/>
                  </a:gs>
                  <a:gs pos="100000">
                    <a:srgbClr val="FFFFFF"/>
                  </a:gs>
                </a:gsLst>
                <a:lin ang="5400000" scaled="0"/>
              </a:gradFill>
            </a:endParaRPr>
          </a:p>
        </p:txBody>
      </p:sp>
      <p:sp>
        <p:nvSpPr>
          <p:cNvPr id="6" name="Can 5"/>
          <p:cNvSpPr/>
          <p:nvPr/>
        </p:nvSpPr>
        <p:spPr bwMode="auto">
          <a:xfrm>
            <a:off x="808037" y="3455359"/>
            <a:ext cx="499172" cy="717970"/>
          </a:xfrm>
          <a:prstGeom prst="can">
            <a:avLst/>
          </a:prstGeom>
          <a:ln>
            <a:headEnd type="none" w="med" len="med"/>
            <a:tailEnd type="none" w="med" len="med"/>
          </a:ln>
        </p:spPr>
        <p:style>
          <a:lnRef idx="2">
            <a:schemeClr val="accent4">
              <a:shade val="50000"/>
            </a:schemeClr>
          </a:lnRef>
          <a:fillRef idx="1">
            <a:schemeClr val="accent4"/>
          </a:fillRef>
          <a:effectRef idx="0">
            <a:schemeClr val="accent4"/>
          </a:effectRef>
          <a:fontRef idx="minor">
            <a:schemeClr val="lt1"/>
          </a:fontRef>
        </p:style>
        <p:txBody>
          <a:bodyPr vert="horz" wrap="square" lIns="0" tIns="46637" rIns="0" bIns="46637" numCol="1" rtlCol="0" anchor="ctr" anchorCtr="0" compatLnSpc="1">
            <a:prstTxWarp prst="textNoShape">
              <a:avLst/>
            </a:prstTxWarp>
          </a:bodyPr>
          <a:lstStyle/>
          <a:p>
            <a:pPr algn="ctr" defTabSz="932472" fontAlgn="base">
              <a:spcBef>
                <a:spcPct val="0"/>
              </a:spcBef>
              <a:spcAft>
                <a:spcPct val="0"/>
              </a:spcAft>
            </a:pPr>
            <a:endParaRPr lang="en-US" sz="1600" dirty="0">
              <a:gradFill>
                <a:gsLst>
                  <a:gs pos="0">
                    <a:srgbClr val="FFFFFF"/>
                  </a:gs>
                  <a:gs pos="100000">
                    <a:srgbClr val="FFFFFF"/>
                  </a:gs>
                </a:gsLst>
                <a:lin ang="5400000" scaled="0"/>
              </a:gradFill>
            </a:endParaRPr>
          </a:p>
        </p:txBody>
      </p:sp>
      <p:sp>
        <p:nvSpPr>
          <p:cNvPr id="7" name="Chevron 6"/>
          <p:cNvSpPr/>
          <p:nvPr/>
        </p:nvSpPr>
        <p:spPr bwMode="auto">
          <a:xfrm>
            <a:off x="1473599" y="1920317"/>
            <a:ext cx="942880" cy="1722538"/>
          </a:xfrm>
          <a:prstGeom prst="chevron">
            <a:avLst/>
          </a:prstGeom>
          <a:solidFill>
            <a:schemeClr val="bg2"/>
          </a:solidFill>
          <a:ln>
            <a:solidFill>
              <a:schemeClr val="bg1"/>
            </a:solidFill>
            <a:headEnd type="none" w="med" len="med"/>
            <a:tailEnd type="none" w="med" len="med"/>
          </a:ln>
        </p:spPr>
        <p:style>
          <a:lnRef idx="1">
            <a:schemeClr val="accent2"/>
          </a:lnRef>
          <a:fillRef idx="2">
            <a:schemeClr val="accent2"/>
          </a:fillRef>
          <a:effectRef idx="1">
            <a:schemeClr val="accent2"/>
          </a:effectRef>
          <a:fontRef idx="minor">
            <a:schemeClr val="dk1"/>
          </a:fontRef>
        </p:style>
        <p:txBody>
          <a:bodyPr vert="horz" wrap="square" lIns="0" tIns="46637" rIns="0" bIns="46637" numCol="1" rtlCol="0" anchor="ctr" anchorCtr="0" compatLnSpc="1">
            <a:prstTxWarp prst="textNoShape">
              <a:avLst/>
            </a:prstTxWarp>
          </a:bodyPr>
          <a:lstStyle/>
          <a:p>
            <a:pPr algn="ctr" defTabSz="932472" fontAlgn="base">
              <a:spcBef>
                <a:spcPct val="0"/>
              </a:spcBef>
              <a:spcAft>
                <a:spcPct val="0"/>
              </a:spcAft>
            </a:pPr>
            <a:endParaRPr lang="en-US" sz="1600" dirty="0">
              <a:gradFill>
                <a:gsLst>
                  <a:gs pos="0">
                    <a:srgbClr val="FFFFFF"/>
                  </a:gs>
                  <a:gs pos="100000">
                    <a:srgbClr val="FFFFFF"/>
                  </a:gs>
                </a:gsLst>
                <a:lin ang="5400000" scaled="0"/>
              </a:gradFill>
            </a:endParaRPr>
          </a:p>
        </p:txBody>
      </p:sp>
      <p:sp>
        <p:nvSpPr>
          <p:cNvPr id="8" name="Rounded Rectangle 7"/>
          <p:cNvSpPr/>
          <p:nvPr/>
        </p:nvSpPr>
        <p:spPr bwMode="auto">
          <a:xfrm>
            <a:off x="2496506" y="2240333"/>
            <a:ext cx="1497515" cy="1104569"/>
          </a:xfrm>
          <a:prstGeom prst="roundRect">
            <a:avLst/>
          </a:prstGeom>
          <a:ln>
            <a:headEnd type="none" w="med" len="med"/>
            <a:tailEnd type="none" w="med" len="med"/>
          </a:ln>
        </p:spPr>
        <p:style>
          <a:lnRef idx="2">
            <a:schemeClr val="accent3">
              <a:shade val="50000"/>
            </a:schemeClr>
          </a:lnRef>
          <a:fillRef idx="1">
            <a:schemeClr val="accent3"/>
          </a:fillRef>
          <a:effectRef idx="0">
            <a:schemeClr val="accent3"/>
          </a:effectRef>
          <a:fontRef idx="minor">
            <a:schemeClr val="lt1"/>
          </a:fontRef>
        </p:style>
        <p:txBody>
          <a:bodyPr vert="horz" wrap="square" lIns="0" tIns="46637" rIns="0" bIns="46637" numCol="1" rtlCol="0" anchor="ctr" anchorCtr="0" compatLnSpc="1">
            <a:prstTxWarp prst="textNoShape">
              <a:avLst/>
            </a:prstTxWarp>
          </a:bodyPr>
          <a:lstStyle/>
          <a:p>
            <a:pPr algn="ctr" defTabSz="932472" fontAlgn="base">
              <a:spcBef>
                <a:spcPct val="0"/>
              </a:spcBef>
              <a:spcAft>
                <a:spcPct val="0"/>
              </a:spcAft>
            </a:pPr>
            <a:r>
              <a:rPr lang="en-US" sz="1600" dirty="0">
                <a:gradFill>
                  <a:gsLst>
                    <a:gs pos="0">
                      <a:srgbClr val="FFFFFF"/>
                    </a:gs>
                    <a:gs pos="100000">
                      <a:srgbClr val="FFFFFF"/>
                    </a:gs>
                  </a:gsLst>
                  <a:lin ang="5400000" scaled="0"/>
                </a:gradFill>
              </a:rPr>
              <a:t>DACFx DACPAC</a:t>
            </a:r>
          </a:p>
        </p:txBody>
      </p:sp>
      <p:sp>
        <p:nvSpPr>
          <p:cNvPr id="9" name="Chevron 8"/>
          <p:cNvSpPr/>
          <p:nvPr/>
        </p:nvSpPr>
        <p:spPr bwMode="auto">
          <a:xfrm>
            <a:off x="3994022" y="1897679"/>
            <a:ext cx="942880" cy="1722538"/>
          </a:xfrm>
          <a:prstGeom prst="chevron">
            <a:avLst/>
          </a:prstGeom>
          <a:solidFill>
            <a:schemeClr val="bg2"/>
          </a:solidFill>
          <a:ln>
            <a:solidFill>
              <a:schemeClr val="bg1"/>
            </a:solidFill>
            <a:headEnd type="none" w="med" len="med"/>
            <a:tailEnd type="none" w="med" len="med"/>
          </a:ln>
        </p:spPr>
        <p:style>
          <a:lnRef idx="1">
            <a:schemeClr val="accent2"/>
          </a:lnRef>
          <a:fillRef idx="2">
            <a:schemeClr val="accent2"/>
          </a:fillRef>
          <a:effectRef idx="1">
            <a:schemeClr val="accent2"/>
          </a:effectRef>
          <a:fontRef idx="minor">
            <a:schemeClr val="dk1"/>
          </a:fontRef>
        </p:style>
        <p:txBody>
          <a:bodyPr vert="horz" wrap="square" lIns="0" tIns="46637" rIns="0" bIns="46637" numCol="1" rtlCol="0" anchor="ctr" anchorCtr="0" compatLnSpc="1">
            <a:prstTxWarp prst="textNoShape">
              <a:avLst/>
            </a:prstTxWarp>
          </a:bodyPr>
          <a:lstStyle/>
          <a:p>
            <a:pPr algn="ctr" defTabSz="932472" fontAlgn="base">
              <a:spcBef>
                <a:spcPct val="0"/>
              </a:spcBef>
              <a:spcAft>
                <a:spcPct val="0"/>
              </a:spcAft>
            </a:pPr>
            <a:endParaRPr lang="en-US" sz="1600" dirty="0">
              <a:gradFill>
                <a:gsLst>
                  <a:gs pos="0">
                    <a:srgbClr val="FFFFFF"/>
                  </a:gs>
                  <a:gs pos="100000">
                    <a:srgbClr val="FFFFFF"/>
                  </a:gs>
                </a:gsLst>
                <a:lin ang="5400000" scaled="0"/>
              </a:gradFill>
            </a:endParaRPr>
          </a:p>
        </p:txBody>
      </p:sp>
      <p:sp>
        <p:nvSpPr>
          <p:cNvPr id="10" name="Rounded Rectangle 9"/>
          <p:cNvSpPr/>
          <p:nvPr/>
        </p:nvSpPr>
        <p:spPr bwMode="auto">
          <a:xfrm>
            <a:off x="5106386" y="2229302"/>
            <a:ext cx="1497515" cy="1104569"/>
          </a:xfrm>
          <a:prstGeom prst="roundRect">
            <a:avLst/>
          </a:prstGeom>
          <a:ln>
            <a:headEnd type="none" w="med" len="med"/>
            <a:tailEnd type="none" w="med" len="med"/>
          </a:ln>
        </p:spPr>
        <p:style>
          <a:lnRef idx="2">
            <a:schemeClr val="accent3">
              <a:shade val="50000"/>
            </a:schemeClr>
          </a:lnRef>
          <a:fillRef idx="1">
            <a:schemeClr val="accent3"/>
          </a:fillRef>
          <a:effectRef idx="0">
            <a:schemeClr val="accent3"/>
          </a:effectRef>
          <a:fontRef idx="minor">
            <a:schemeClr val="lt1"/>
          </a:fontRef>
        </p:style>
        <p:txBody>
          <a:bodyPr vert="horz" wrap="square" lIns="0" tIns="46637" rIns="0" bIns="46637" numCol="1" rtlCol="0" anchor="ctr" anchorCtr="0" compatLnSpc="1">
            <a:prstTxWarp prst="textNoShape">
              <a:avLst/>
            </a:prstTxWarp>
          </a:bodyPr>
          <a:lstStyle/>
          <a:p>
            <a:pPr algn="ctr" defTabSz="932472" fontAlgn="base">
              <a:spcBef>
                <a:spcPct val="0"/>
              </a:spcBef>
              <a:spcAft>
                <a:spcPct val="0"/>
              </a:spcAft>
            </a:pPr>
            <a:r>
              <a:rPr lang="en-US" sz="1600" dirty="0">
                <a:gradFill>
                  <a:gsLst>
                    <a:gs pos="0">
                      <a:srgbClr val="FFFFFF"/>
                    </a:gs>
                    <a:gs pos="100000">
                      <a:srgbClr val="FFFFFF"/>
                    </a:gs>
                  </a:gsLst>
                  <a:lin ang="5400000" scaled="0"/>
                </a:gradFill>
              </a:rPr>
              <a:t>DACFx Code Analysis</a:t>
            </a:r>
          </a:p>
        </p:txBody>
      </p:sp>
      <p:sp>
        <p:nvSpPr>
          <p:cNvPr id="11" name="Chevron 10"/>
          <p:cNvSpPr/>
          <p:nvPr/>
        </p:nvSpPr>
        <p:spPr bwMode="auto">
          <a:xfrm>
            <a:off x="6603901" y="1897679"/>
            <a:ext cx="942880" cy="1722538"/>
          </a:xfrm>
          <a:prstGeom prst="chevron">
            <a:avLst/>
          </a:prstGeom>
          <a:solidFill>
            <a:schemeClr val="bg2"/>
          </a:solidFill>
          <a:ln>
            <a:solidFill>
              <a:schemeClr val="bg1"/>
            </a:solidFill>
            <a:headEnd type="none" w="med" len="med"/>
            <a:tailEnd type="none" w="med" len="med"/>
          </a:ln>
        </p:spPr>
        <p:style>
          <a:lnRef idx="1">
            <a:schemeClr val="accent2"/>
          </a:lnRef>
          <a:fillRef idx="2">
            <a:schemeClr val="accent2"/>
          </a:fillRef>
          <a:effectRef idx="1">
            <a:schemeClr val="accent2"/>
          </a:effectRef>
          <a:fontRef idx="minor">
            <a:schemeClr val="dk1"/>
          </a:fontRef>
        </p:style>
        <p:txBody>
          <a:bodyPr vert="horz" wrap="square" lIns="0" tIns="46637" rIns="0" bIns="46637" numCol="1" rtlCol="0" anchor="ctr" anchorCtr="0" compatLnSpc="1">
            <a:prstTxWarp prst="textNoShape">
              <a:avLst/>
            </a:prstTxWarp>
          </a:bodyPr>
          <a:lstStyle/>
          <a:p>
            <a:pPr algn="ctr" defTabSz="932472" fontAlgn="base">
              <a:spcBef>
                <a:spcPct val="0"/>
              </a:spcBef>
              <a:spcAft>
                <a:spcPct val="0"/>
              </a:spcAft>
            </a:pPr>
            <a:endParaRPr lang="en-US" sz="1600" dirty="0">
              <a:gradFill>
                <a:gsLst>
                  <a:gs pos="0">
                    <a:srgbClr val="FFFFFF"/>
                  </a:gs>
                  <a:gs pos="100000">
                    <a:srgbClr val="FFFFFF"/>
                  </a:gs>
                </a:gsLst>
                <a:lin ang="5400000" scaled="0"/>
              </a:gradFill>
            </a:endParaRPr>
          </a:p>
        </p:txBody>
      </p:sp>
      <p:sp>
        <p:nvSpPr>
          <p:cNvPr id="12" name="Rounded Rectangle 11"/>
          <p:cNvSpPr/>
          <p:nvPr/>
        </p:nvSpPr>
        <p:spPr bwMode="auto">
          <a:xfrm>
            <a:off x="7692522" y="2240995"/>
            <a:ext cx="1497515" cy="1104569"/>
          </a:xfrm>
          <a:prstGeom prst="roundRect">
            <a:avLst/>
          </a:prstGeom>
          <a:ln>
            <a:headEnd type="none" w="med" len="med"/>
            <a:tailEnd type="none" w="med" len="med"/>
          </a:ln>
        </p:spPr>
        <p:style>
          <a:lnRef idx="2">
            <a:schemeClr val="accent3">
              <a:shade val="50000"/>
            </a:schemeClr>
          </a:lnRef>
          <a:fillRef idx="1">
            <a:schemeClr val="accent3"/>
          </a:fillRef>
          <a:effectRef idx="0">
            <a:schemeClr val="accent3"/>
          </a:effectRef>
          <a:fontRef idx="minor">
            <a:schemeClr val="lt1"/>
          </a:fontRef>
        </p:style>
        <p:txBody>
          <a:bodyPr vert="horz" wrap="square" lIns="0" tIns="46637" rIns="0" bIns="46637" numCol="1" rtlCol="0" anchor="ctr" anchorCtr="0" compatLnSpc="1">
            <a:prstTxWarp prst="textNoShape">
              <a:avLst/>
            </a:prstTxWarp>
          </a:bodyPr>
          <a:lstStyle/>
          <a:p>
            <a:pPr algn="ctr" defTabSz="932472" fontAlgn="base">
              <a:spcBef>
                <a:spcPct val="0"/>
              </a:spcBef>
              <a:spcAft>
                <a:spcPct val="0"/>
              </a:spcAft>
            </a:pPr>
            <a:r>
              <a:rPr lang="en-US" sz="1600" dirty="0">
                <a:gradFill>
                  <a:gsLst>
                    <a:gs pos="0">
                      <a:srgbClr val="FFFFFF"/>
                    </a:gs>
                    <a:gs pos="100000">
                      <a:srgbClr val="FFFFFF"/>
                    </a:gs>
                  </a:gsLst>
                  <a:lin ang="5400000" scaled="0"/>
                </a:gradFill>
              </a:rPr>
              <a:t>Results reports</a:t>
            </a:r>
          </a:p>
        </p:txBody>
      </p:sp>
      <p:sp>
        <p:nvSpPr>
          <p:cNvPr id="14" name="Left Brace 13"/>
          <p:cNvSpPr/>
          <p:nvPr/>
        </p:nvSpPr>
        <p:spPr>
          <a:xfrm rot="16200000">
            <a:off x="2245270" y="2762000"/>
            <a:ext cx="331371" cy="3166137"/>
          </a:xfrm>
          <a:prstGeom prst="leftBrace">
            <a:avLst>
              <a:gd name="adj1" fmla="val 23513"/>
              <a:gd name="adj2" fmla="val 50000"/>
            </a:avLst>
          </a:prstGeom>
          <a:ln>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1400" dirty="0">
              <a:solidFill>
                <a:srgbClr val="FFFFFF"/>
              </a:solidFill>
            </a:endParaRPr>
          </a:p>
        </p:txBody>
      </p:sp>
      <p:sp>
        <p:nvSpPr>
          <p:cNvPr id="15" name="TextBox 14"/>
          <p:cNvSpPr txBox="1"/>
          <p:nvPr/>
        </p:nvSpPr>
        <p:spPr>
          <a:xfrm>
            <a:off x="1887822" y="4394242"/>
            <a:ext cx="1053815" cy="544765"/>
          </a:xfrm>
          <a:prstGeom prst="rect">
            <a:avLst/>
          </a:prstGeom>
          <a:noFill/>
        </p:spPr>
        <p:txBody>
          <a:bodyPr wrap="none" lIns="182880" tIns="146304" rIns="182880" bIns="146304" rtlCol="0">
            <a:spAutoFit/>
          </a:bodyPr>
          <a:lstStyle/>
          <a:p>
            <a:pPr>
              <a:lnSpc>
                <a:spcPct val="90000"/>
              </a:lnSpc>
              <a:spcAft>
                <a:spcPts val="600"/>
              </a:spcAft>
            </a:pPr>
            <a:r>
              <a:rPr lang="en-US" dirty="0">
                <a:gradFill>
                  <a:gsLst>
                    <a:gs pos="2917">
                      <a:srgbClr val="FFFFFF"/>
                    </a:gs>
                    <a:gs pos="30000">
                      <a:srgbClr val="FFFFFF"/>
                    </a:gs>
                  </a:gsLst>
                  <a:lin ang="5400000" scaled="0"/>
                </a:gradFill>
              </a:rPr>
              <a:t>Extract</a:t>
            </a:r>
          </a:p>
        </p:txBody>
      </p:sp>
      <p:sp>
        <p:nvSpPr>
          <p:cNvPr id="16" name="Left Brace 15"/>
          <p:cNvSpPr/>
          <p:nvPr/>
        </p:nvSpPr>
        <p:spPr>
          <a:xfrm rot="16200000">
            <a:off x="5593821" y="2768055"/>
            <a:ext cx="331371" cy="3166137"/>
          </a:xfrm>
          <a:prstGeom prst="leftBrace">
            <a:avLst>
              <a:gd name="adj1" fmla="val 23513"/>
              <a:gd name="adj2" fmla="val 50000"/>
            </a:avLst>
          </a:prstGeom>
          <a:ln>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1400" dirty="0">
              <a:solidFill>
                <a:srgbClr val="FFFFFF"/>
              </a:solidFill>
            </a:endParaRPr>
          </a:p>
        </p:txBody>
      </p:sp>
      <p:sp>
        <p:nvSpPr>
          <p:cNvPr id="17" name="TextBox 16"/>
          <p:cNvSpPr txBox="1"/>
          <p:nvPr/>
        </p:nvSpPr>
        <p:spPr>
          <a:xfrm>
            <a:off x="4984028" y="4400297"/>
            <a:ext cx="1158009" cy="544765"/>
          </a:xfrm>
          <a:prstGeom prst="rect">
            <a:avLst/>
          </a:prstGeom>
          <a:noFill/>
        </p:spPr>
        <p:txBody>
          <a:bodyPr wrap="none" lIns="182880" tIns="146304" rIns="182880" bIns="146304" rtlCol="0">
            <a:spAutoFit/>
          </a:bodyPr>
          <a:lstStyle/>
          <a:p>
            <a:pPr>
              <a:lnSpc>
                <a:spcPct val="90000"/>
              </a:lnSpc>
              <a:spcAft>
                <a:spcPts val="600"/>
              </a:spcAft>
            </a:pPr>
            <a:r>
              <a:rPr lang="en-US" dirty="0">
                <a:gradFill>
                  <a:gsLst>
                    <a:gs pos="2917">
                      <a:srgbClr val="FFFFFF"/>
                    </a:gs>
                    <a:gs pos="30000">
                      <a:srgbClr val="FFFFFF"/>
                    </a:gs>
                  </a:gsLst>
                  <a:lin ang="5400000" scaled="0"/>
                </a:gradFill>
              </a:rPr>
              <a:t>Analyze</a:t>
            </a:r>
          </a:p>
        </p:txBody>
      </p:sp>
      <p:sp>
        <p:nvSpPr>
          <p:cNvPr id="18" name="Left Brace 17"/>
          <p:cNvSpPr/>
          <p:nvPr/>
        </p:nvSpPr>
        <p:spPr>
          <a:xfrm rot="16200000">
            <a:off x="8352515" y="3367594"/>
            <a:ext cx="331371" cy="1942839"/>
          </a:xfrm>
          <a:prstGeom prst="leftBrace">
            <a:avLst>
              <a:gd name="adj1" fmla="val 23513"/>
              <a:gd name="adj2" fmla="val 50000"/>
            </a:avLst>
          </a:prstGeom>
          <a:ln>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1400" dirty="0">
              <a:solidFill>
                <a:srgbClr val="FFFFFF"/>
              </a:solidFill>
            </a:endParaRPr>
          </a:p>
        </p:txBody>
      </p:sp>
      <p:sp>
        <p:nvSpPr>
          <p:cNvPr id="19" name="TextBox 18"/>
          <p:cNvSpPr txBox="1"/>
          <p:nvPr/>
        </p:nvSpPr>
        <p:spPr>
          <a:xfrm>
            <a:off x="7589837" y="4390981"/>
            <a:ext cx="1263231" cy="544765"/>
          </a:xfrm>
          <a:prstGeom prst="rect">
            <a:avLst/>
          </a:prstGeom>
          <a:noFill/>
        </p:spPr>
        <p:txBody>
          <a:bodyPr wrap="square" lIns="182880" tIns="146304" rIns="182880" bIns="146304" rtlCol="0">
            <a:spAutoFit/>
          </a:bodyPr>
          <a:lstStyle/>
          <a:p>
            <a:pPr>
              <a:lnSpc>
                <a:spcPct val="90000"/>
              </a:lnSpc>
              <a:spcAft>
                <a:spcPts val="600"/>
              </a:spcAft>
            </a:pPr>
            <a:r>
              <a:rPr lang="en-US" dirty="0">
                <a:gradFill>
                  <a:gsLst>
                    <a:gs pos="2917">
                      <a:srgbClr val="FFFFFF"/>
                    </a:gs>
                    <a:gs pos="30000">
                      <a:srgbClr val="FFFFFF"/>
                    </a:gs>
                  </a:gsLst>
                  <a:lin ang="5400000" scaled="0"/>
                </a:gradFill>
              </a:rPr>
              <a:t>Report</a:t>
            </a:r>
          </a:p>
        </p:txBody>
      </p:sp>
      <p:sp>
        <p:nvSpPr>
          <p:cNvPr id="21" name="TextBox 20"/>
          <p:cNvSpPr txBox="1"/>
          <p:nvPr/>
        </p:nvSpPr>
        <p:spPr>
          <a:xfrm>
            <a:off x="827886" y="4455877"/>
            <a:ext cx="10579344" cy="2142125"/>
          </a:xfrm>
          <a:prstGeom prst="rect">
            <a:avLst/>
          </a:prstGeom>
          <a:noFill/>
        </p:spPr>
        <p:txBody>
          <a:bodyPr wrap="square" lIns="182880" tIns="146304" rIns="182880" bIns="146304" rtlCol="0">
            <a:spAutoFit/>
          </a:bodyPr>
          <a:lstStyle/>
          <a:p>
            <a:pPr>
              <a:spcBef>
                <a:spcPts val="600"/>
              </a:spcBef>
              <a:spcAft>
                <a:spcPts val="0"/>
              </a:spcAft>
            </a:pPr>
            <a:r>
              <a:rPr lang="en-US" sz="2000" dirty="0">
                <a:solidFill>
                  <a:schemeClr val="accent1"/>
                </a:solidFill>
                <a:latin typeface="Segoe UI Semilight" panose="020B0402040204020203" pitchFamily="34" charset="0"/>
                <a:cs typeface="Segoe UI Semilight" panose="020B0402040204020203" pitchFamily="34" charset="0"/>
              </a:rPr>
              <a:t>Built on DACFx as a standard runtime</a:t>
            </a:r>
          </a:p>
          <a:p>
            <a:pPr>
              <a:spcBef>
                <a:spcPts val="600"/>
              </a:spcBef>
              <a:spcAft>
                <a:spcPts val="0"/>
              </a:spcAft>
            </a:pPr>
            <a:r>
              <a:rPr lang="en-US" sz="2000" dirty="0">
                <a:solidFill>
                  <a:schemeClr val="accent1"/>
                </a:solidFill>
                <a:latin typeface="Segoe UI Semilight" panose="020B0402040204020203" pitchFamily="34" charset="0"/>
                <a:cs typeface="Segoe UI Semilight" panose="020B0402040204020203" pitchFamily="34" charset="0"/>
              </a:rPr>
              <a:t>Cataloged and ported rules from all known tools</a:t>
            </a:r>
          </a:p>
          <a:p>
            <a:pPr>
              <a:spcBef>
                <a:spcPts val="600"/>
              </a:spcBef>
              <a:spcAft>
                <a:spcPts val="0"/>
              </a:spcAft>
            </a:pPr>
            <a:r>
              <a:rPr lang="en-US" sz="2000" dirty="0">
                <a:solidFill>
                  <a:schemeClr val="accent1"/>
                </a:solidFill>
                <a:latin typeface="Segoe UI Semilight" panose="020B0402040204020203" pitchFamily="34" charset="0"/>
                <a:cs typeface="Segoe UI Semilight" panose="020B0402040204020203" pitchFamily="34" charset="0"/>
              </a:rPr>
              <a:t>Designed to have community written rules</a:t>
            </a:r>
          </a:p>
          <a:p>
            <a:pPr>
              <a:spcBef>
                <a:spcPts val="600"/>
              </a:spcBef>
              <a:spcAft>
                <a:spcPts val="0"/>
              </a:spcAft>
            </a:pPr>
            <a:r>
              <a:rPr lang="en-US" sz="2000" dirty="0">
                <a:solidFill>
                  <a:schemeClr val="accent1"/>
                </a:solidFill>
                <a:latin typeface="Segoe UI Semilight" panose="020B0402040204020203" pitchFamily="34" charset="0"/>
                <a:cs typeface="Segoe UI Semilight" panose="020B0402040204020203" pitchFamily="34" charset="0"/>
              </a:rPr>
              <a:t>Supports SQL Server 2005 (COMPAT LEVEL 80)</a:t>
            </a:r>
          </a:p>
          <a:p>
            <a:pPr>
              <a:spcBef>
                <a:spcPts val="600"/>
              </a:spcBef>
              <a:spcAft>
                <a:spcPts val="0"/>
              </a:spcAft>
            </a:pPr>
            <a:r>
              <a:rPr lang="en-US" sz="2000" dirty="0">
                <a:solidFill>
                  <a:schemeClr val="accent1"/>
                </a:solidFill>
                <a:latin typeface="Segoe UI Semilight" panose="020B0402040204020203" pitchFamily="34" charset="0"/>
                <a:cs typeface="Segoe UI Semilight" panose="020B0402040204020203" pitchFamily="34" charset="0"/>
              </a:rPr>
              <a:t>HTML and CSV reports</a:t>
            </a:r>
          </a:p>
        </p:txBody>
      </p:sp>
      <p:sp>
        <p:nvSpPr>
          <p:cNvPr id="20" name="TextBox 19"/>
          <p:cNvSpPr txBox="1"/>
          <p:nvPr/>
        </p:nvSpPr>
        <p:spPr>
          <a:xfrm>
            <a:off x="0" y="6642289"/>
            <a:ext cx="3806190" cy="352236"/>
          </a:xfrm>
          <a:prstGeom prst="rect">
            <a:avLst/>
          </a:prstGeom>
          <a:noFill/>
        </p:spPr>
        <p:txBody>
          <a:bodyPr wrap="square" lIns="365760" tIns="146304" rIns="182880" bIns="146304" rtlCol="0" anchor="ctr" anchorCtr="0">
            <a:noAutofit/>
          </a:bodyPr>
          <a:lstStyle/>
          <a:p>
            <a:pPr>
              <a:lnSpc>
                <a:spcPct val="90000"/>
              </a:lnSpc>
              <a:spcAft>
                <a:spcPts val="600"/>
              </a:spcAft>
            </a:pPr>
            <a:r>
              <a:rPr lang="en-US" sz="1400" dirty="0">
                <a:solidFill>
                  <a:schemeClr val="bg1"/>
                </a:solidFill>
                <a:latin typeface="Segoe UI Semibold" panose="020B0702040204020203" pitchFamily="34" charset="0"/>
                <a:ea typeface="Segoe UI Black" panose="020B0A02040204020203" pitchFamily="34" charset="0"/>
                <a:cs typeface="Segoe UI Semibold" panose="020B0702040204020203" pitchFamily="34" charset="0"/>
              </a:rPr>
              <a:t>Simplicity</a:t>
            </a:r>
          </a:p>
        </p:txBody>
      </p:sp>
    </p:spTree>
    <p:extLst>
      <p:ext uri="{BB962C8B-B14F-4D97-AF65-F5344CB8AC3E}">
        <p14:creationId xmlns:p14="http://schemas.microsoft.com/office/powerpoint/2010/main" val="1922589901"/>
      </p:ext>
    </p:extLst>
  </p:cSld>
  <p:clrMapOvr>
    <a:masterClrMapping/>
  </p:clrMapOvr>
  <p:transition>
    <p:fade/>
  </p:transition>
</p:sld>
</file>

<file path=ppt/slides/slide22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Title 2"/>
          <p:cNvSpPr>
            <a:spLocks noGrp="1"/>
          </p:cNvSpPr>
          <p:nvPr>
            <p:ph type="title"/>
          </p:nvPr>
        </p:nvSpPr>
        <p:spPr>
          <a:xfrm>
            <a:off x="306912" y="241485"/>
            <a:ext cx="11888787" cy="917575"/>
          </a:xfrm>
        </p:spPr>
        <p:txBody>
          <a:bodyPr/>
          <a:lstStyle/>
          <a:p>
            <a:r>
              <a:rPr lang="en-US" dirty="0"/>
              <a:t>Advisor for upgrade issues and recommendations</a:t>
            </a:r>
          </a:p>
        </p:txBody>
      </p:sp>
      <p:pic>
        <p:nvPicPr>
          <p:cNvPr id="4" name="Picture 3" descr="image004"/>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15576" y="1692219"/>
            <a:ext cx="6407342" cy="37446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TextBox 4"/>
          <p:cNvSpPr txBox="1"/>
          <p:nvPr/>
        </p:nvSpPr>
        <p:spPr>
          <a:xfrm>
            <a:off x="7109948" y="1436646"/>
            <a:ext cx="5326527" cy="3872033"/>
          </a:xfrm>
          <a:prstGeom prst="rect">
            <a:avLst/>
          </a:prstGeom>
          <a:noFill/>
        </p:spPr>
        <p:txBody>
          <a:bodyPr wrap="square" lIns="91440" tIns="146304" rIns="91440" bIns="146304" rtlCol="0">
            <a:noAutofit/>
          </a:bodyPr>
          <a:lstStyle/>
          <a:p>
            <a:pPr>
              <a:spcBef>
                <a:spcPts val="2000"/>
              </a:spcBef>
              <a:spcAft>
                <a:spcPts val="0"/>
              </a:spcAft>
            </a:pPr>
            <a:r>
              <a:rPr lang="en-US" dirty="0">
                <a:solidFill>
                  <a:schemeClr val="accent1"/>
                </a:solidFill>
                <a:latin typeface="Segoe UI Semilight" panose="020B0402040204020203" pitchFamily="34" charset="0"/>
                <a:cs typeface="Segoe UI Semilight" panose="020B0402040204020203" pitchFamily="34" charset="0"/>
              </a:rPr>
              <a:t>Analyzes instance for potential upgrade issues:</a:t>
            </a:r>
          </a:p>
          <a:p>
            <a:pPr marL="342900" indent="-342900">
              <a:spcBef>
                <a:spcPts val="0"/>
              </a:spcBef>
              <a:spcAft>
                <a:spcPts val="0"/>
              </a:spcAft>
              <a:buFont typeface="Arial" panose="020B0604020202020204" pitchFamily="34" charset="0"/>
              <a:buChar char="•"/>
            </a:pPr>
            <a:r>
              <a:rPr lang="en-US" dirty="0">
                <a:solidFill>
                  <a:schemeClr val="accent1"/>
                </a:solidFill>
                <a:latin typeface="Segoe UI Semilight" panose="020B0402040204020203" pitchFamily="34" charset="0"/>
                <a:cs typeface="Segoe UI Semilight" panose="020B0402040204020203" pitchFamily="34" charset="0"/>
              </a:rPr>
              <a:t>Pre-upgrade issues </a:t>
            </a:r>
          </a:p>
          <a:p>
            <a:pPr marL="342900" indent="-342900">
              <a:spcBef>
                <a:spcPts val="0"/>
              </a:spcBef>
              <a:spcAft>
                <a:spcPts val="0"/>
              </a:spcAft>
              <a:buFont typeface="Arial" panose="020B0604020202020204" pitchFamily="34" charset="0"/>
              <a:buChar char="•"/>
            </a:pPr>
            <a:r>
              <a:rPr lang="en-US" dirty="0">
                <a:solidFill>
                  <a:schemeClr val="accent1"/>
                </a:solidFill>
                <a:latin typeface="Segoe UI Semilight" panose="020B0402040204020203" pitchFamily="34" charset="0"/>
                <a:cs typeface="Segoe UI Semilight" panose="020B0402040204020203" pitchFamily="34" charset="0"/>
              </a:rPr>
              <a:t>Pre-upgrade recommendations</a:t>
            </a:r>
          </a:p>
          <a:p>
            <a:pPr marL="342900" indent="-342900">
              <a:spcBef>
                <a:spcPts val="0"/>
              </a:spcBef>
              <a:spcAft>
                <a:spcPts val="0"/>
              </a:spcAft>
              <a:buFont typeface="Arial" panose="020B0604020202020204" pitchFamily="34" charset="0"/>
              <a:buChar char="•"/>
            </a:pPr>
            <a:r>
              <a:rPr lang="en-US" dirty="0">
                <a:solidFill>
                  <a:schemeClr val="accent1"/>
                </a:solidFill>
                <a:latin typeface="Segoe UI Semilight" panose="020B0402040204020203" pitchFamily="34" charset="0"/>
                <a:cs typeface="Segoe UI Semilight" panose="020B0402040204020203" pitchFamily="34" charset="0"/>
              </a:rPr>
              <a:t>Post-upgrade considerations</a:t>
            </a:r>
          </a:p>
          <a:p>
            <a:pPr>
              <a:spcBef>
                <a:spcPts val="2000"/>
              </a:spcBef>
              <a:spcAft>
                <a:spcPts val="0"/>
              </a:spcAft>
            </a:pPr>
            <a:r>
              <a:rPr lang="en-US" dirty="0">
                <a:solidFill>
                  <a:schemeClr val="accent1"/>
                </a:solidFill>
                <a:latin typeface="Segoe UI Semilight" panose="020B0402040204020203" pitchFamily="34" charset="0"/>
                <a:cs typeface="Segoe UI Semilight" panose="020B0402040204020203" pitchFamily="34" charset="0"/>
              </a:rPr>
              <a:t>Delivers feature advisors</a:t>
            </a:r>
          </a:p>
          <a:p>
            <a:pPr>
              <a:spcBef>
                <a:spcPts val="2000"/>
              </a:spcBef>
              <a:spcAft>
                <a:spcPts val="0"/>
              </a:spcAft>
            </a:pPr>
            <a:r>
              <a:rPr lang="en-US" dirty="0">
                <a:solidFill>
                  <a:schemeClr val="accent1"/>
                </a:solidFill>
                <a:latin typeface="Segoe UI Semilight" panose="020B0402040204020203" pitchFamily="34" charset="0"/>
                <a:cs typeface="Segoe UI Semilight" panose="020B0402040204020203" pitchFamily="34" charset="0"/>
              </a:rPr>
              <a:t>First scenario is Stretch Database Advisor</a:t>
            </a:r>
          </a:p>
          <a:p>
            <a:pPr>
              <a:spcBef>
                <a:spcPts val="2000"/>
              </a:spcBef>
              <a:spcAft>
                <a:spcPts val="0"/>
              </a:spcAft>
            </a:pPr>
            <a:r>
              <a:rPr lang="en-US" dirty="0">
                <a:solidFill>
                  <a:schemeClr val="accent1"/>
                </a:solidFill>
                <a:latin typeface="Segoe UI Semilight" panose="020B0402040204020203" pitchFamily="34" charset="0"/>
                <a:cs typeface="Segoe UI Semilight" panose="020B0402040204020203" pitchFamily="34" charset="0"/>
              </a:rPr>
              <a:t>Download:</a:t>
            </a:r>
          </a:p>
        </p:txBody>
      </p:sp>
      <p:sp>
        <p:nvSpPr>
          <p:cNvPr id="2" name="Rectangle 1"/>
          <p:cNvSpPr/>
          <p:nvPr/>
        </p:nvSpPr>
        <p:spPr>
          <a:xfrm>
            <a:off x="4499263" y="5687621"/>
            <a:ext cx="7793183" cy="400110"/>
          </a:xfrm>
          <a:prstGeom prst="rect">
            <a:avLst/>
          </a:prstGeom>
        </p:spPr>
        <p:txBody>
          <a:bodyPr wrap="square">
            <a:spAutoFit/>
          </a:bodyPr>
          <a:lstStyle/>
          <a:p>
            <a:r>
              <a:rPr lang="en-US" sz="2000" dirty="0">
                <a:latin typeface="Segoe Pro Semibold" panose="020B0702040504020203" pitchFamily="34" charset="0"/>
              </a:rPr>
              <a:t>https://www.microsoft.com/enus/download/details.aspx?id=48119 </a:t>
            </a:r>
          </a:p>
        </p:txBody>
      </p:sp>
      <p:sp>
        <p:nvSpPr>
          <p:cNvPr id="6" name="TextBox 5"/>
          <p:cNvSpPr txBox="1"/>
          <p:nvPr/>
        </p:nvSpPr>
        <p:spPr>
          <a:xfrm>
            <a:off x="0" y="6642289"/>
            <a:ext cx="3806190" cy="352236"/>
          </a:xfrm>
          <a:prstGeom prst="rect">
            <a:avLst/>
          </a:prstGeom>
          <a:noFill/>
        </p:spPr>
        <p:txBody>
          <a:bodyPr wrap="square" lIns="365760" tIns="146304" rIns="182880" bIns="146304" rtlCol="0" anchor="ctr" anchorCtr="0">
            <a:noAutofit/>
          </a:bodyPr>
          <a:lstStyle/>
          <a:p>
            <a:pPr>
              <a:lnSpc>
                <a:spcPct val="90000"/>
              </a:lnSpc>
              <a:spcAft>
                <a:spcPts val="600"/>
              </a:spcAft>
            </a:pPr>
            <a:r>
              <a:rPr lang="en-US" sz="1400" dirty="0">
                <a:solidFill>
                  <a:schemeClr val="bg1"/>
                </a:solidFill>
                <a:latin typeface="Segoe UI Semibold" panose="020B0702040204020203" pitchFamily="34" charset="0"/>
                <a:ea typeface="Segoe UI Black" panose="020B0A02040204020203" pitchFamily="34" charset="0"/>
                <a:cs typeface="Segoe UI Semibold" panose="020B0702040204020203" pitchFamily="34" charset="0"/>
              </a:rPr>
              <a:t>Simplicity</a:t>
            </a:r>
          </a:p>
        </p:txBody>
      </p:sp>
    </p:spTree>
    <p:extLst>
      <p:ext uri="{BB962C8B-B14F-4D97-AF65-F5344CB8AC3E}">
        <p14:creationId xmlns:p14="http://schemas.microsoft.com/office/powerpoint/2010/main" val="988001859"/>
      </p:ext>
    </p:extLst>
  </p:cSld>
  <p:clrMapOvr>
    <a:masterClrMapping/>
  </p:clrMapOvr>
  <p:transition>
    <p:fade/>
  </p:transition>
</p:sld>
</file>

<file path=ppt/slides/slide22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Title 2"/>
          <p:cNvSpPr>
            <a:spLocks noGrp="1"/>
          </p:cNvSpPr>
          <p:nvPr>
            <p:ph type="title"/>
          </p:nvPr>
        </p:nvSpPr>
        <p:spPr>
          <a:xfrm>
            <a:off x="274638" y="230727"/>
            <a:ext cx="11888787" cy="917575"/>
          </a:xfrm>
        </p:spPr>
        <p:txBody>
          <a:bodyPr/>
          <a:lstStyle/>
          <a:p>
            <a:r>
              <a:rPr lang="en-US" dirty="0"/>
              <a:t>Guidance and customer feedback</a:t>
            </a:r>
          </a:p>
        </p:txBody>
      </p:sp>
      <p:sp>
        <p:nvSpPr>
          <p:cNvPr id="5" name="TextBox 4"/>
          <p:cNvSpPr txBox="1"/>
          <p:nvPr/>
        </p:nvSpPr>
        <p:spPr>
          <a:xfrm>
            <a:off x="6836899" y="1515457"/>
            <a:ext cx="5444197" cy="4640614"/>
          </a:xfrm>
          <a:prstGeom prst="rect">
            <a:avLst/>
          </a:prstGeom>
          <a:noFill/>
        </p:spPr>
        <p:txBody>
          <a:bodyPr wrap="square" lIns="91440" tIns="146304" rIns="91440" bIns="146304" rtlCol="0">
            <a:noAutofit/>
          </a:bodyPr>
          <a:lstStyle/>
          <a:p>
            <a:pPr>
              <a:spcBef>
                <a:spcPts val="2000"/>
              </a:spcBef>
              <a:spcAft>
                <a:spcPts val="0"/>
              </a:spcAft>
            </a:pPr>
            <a:r>
              <a:rPr lang="en-US" dirty="0">
                <a:solidFill>
                  <a:schemeClr val="accent1"/>
                </a:solidFill>
                <a:latin typeface="Segoe UI Semilight" panose="020B0402040204020203" pitchFamily="34" charset="0"/>
                <a:cs typeface="Segoe UI Semilight" panose="020B0402040204020203" pitchFamily="34" charset="0"/>
              </a:rPr>
              <a:t>New engine for defining guidance rules </a:t>
            </a:r>
          </a:p>
          <a:p>
            <a:pPr marL="342900" indent="-342900">
              <a:spcBef>
                <a:spcPts val="0"/>
              </a:spcBef>
              <a:spcAft>
                <a:spcPts val="0"/>
              </a:spcAft>
              <a:buFont typeface="Arial" panose="020B0604020202020204" pitchFamily="34" charset="0"/>
              <a:buChar char="•"/>
            </a:pPr>
            <a:r>
              <a:rPr lang="en-US" dirty="0">
                <a:solidFill>
                  <a:schemeClr val="accent1"/>
                </a:solidFill>
                <a:latin typeface="Segoe UI Semilight" panose="020B0402040204020203" pitchFamily="34" charset="0"/>
                <a:cs typeface="Segoe UI Semilight" panose="020B0402040204020203" pitchFamily="34" charset="0"/>
              </a:rPr>
              <a:t>Self-contained HTML results as well as CSV</a:t>
            </a:r>
          </a:p>
          <a:p>
            <a:pPr>
              <a:spcBef>
                <a:spcPts val="2000"/>
              </a:spcBef>
              <a:spcAft>
                <a:spcPts val="0"/>
              </a:spcAft>
            </a:pPr>
            <a:r>
              <a:rPr lang="en-US" dirty="0">
                <a:solidFill>
                  <a:schemeClr val="accent1"/>
                </a:solidFill>
                <a:latin typeface="Segoe UI Semilight" panose="020B0402040204020203" pitchFamily="34" charset="0"/>
                <a:cs typeface="Segoe UI Semilight" panose="020B0402040204020203" pitchFamily="34" charset="0"/>
              </a:rPr>
              <a:t>Smaller, more frequent releases</a:t>
            </a:r>
          </a:p>
          <a:p>
            <a:pPr>
              <a:spcBef>
                <a:spcPts val="2000"/>
              </a:spcBef>
              <a:spcAft>
                <a:spcPts val="0"/>
              </a:spcAft>
            </a:pPr>
            <a:r>
              <a:rPr lang="en-US" dirty="0">
                <a:solidFill>
                  <a:schemeClr val="accent1"/>
                </a:solidFill>
                <a:latin typeface="Segoe UI Semilight" panose="020B0402040204020203" pitchFamily="34" charset="0"/>
                <a:cs typeface="Segoe UI Semilight" panose="020B0402040204020203" pitchFamily="34" charset="0"/>
              </a:rPr>
              <a:t>New delivery methods </a:t>
            </a:r>
          </a:p>
          <a:p>
            <a:pPr marL="342900" indent="-342900">
              <a:spcBef>
                <a:spcPts val="0"/>
              </a:spcBef>
              <a:spcAft>
                <a:spcPts val="0"/>
              </a:spcAft>
              <a:buFont typeface="Arial" panose="020B0604020202020204" pitchFamily="34" charset="0"/>
              <a:buChar char="•"/>
            </a:pPr>
            <a:r>
              <a:rPr lang="en-US" dirty="0">
                <a:solidFill>
                  <a:schemeClr val="accent1"/>
                </a:solidFill>
                <a:latin typeface="Segoe UI Semilight" panose="020B0402040204020203" pitchFamily="34" charset="0"/>
                <a:cs typeface="Segoe UI Semilight" panose="020B0402040204020203" pitchFamily="34" charset="0"/>
              </a:rPr>
              <a:t>Built-in auto-update notifications</a:t>
            </a:r>
          </a:p>
          <a:p>
            <a:pPr>
              <a:spcBef>
                <a:spcPts val="2000"/>
              </a:spcBef>
              <a:spcAft>
                <a:spcPts val="0"/>
              </a:spcAft>
            </a:pPr>
            <a:r>
              <a:rPr lang="en-US" dirty="0">
                <a:solidFill>
                  <a:schemeClr val="accent1"/>
                </a:solidFill>
                <a:latin typeface="Segoe UI Semilight" panose="020B0402040204020203" pitchFamily="34" charset="0"/>
                <a:cs typeface="Segoe UI Semilight" panose="020B0402040204020203" pitchFamily="34" charset="0"/>
              </a:rPr>
              <a:t>Customer feedback</a:t>
            </a:r>
          </a:p>
          <a:p>
            <a:pPr marL="342900" indent="-342900">
              <a:spcBef>
                <a:spcPts val="0"/>
              </a:spcBef>
              <a:spcAft>
                <a:spcPts val="0"/>
              </a:spcAft>
              <a:buFont typeface="Arial" panose="020B0604020202020204" pitchFamily="34" charset="0"/>
              <a:buChar char="•"/>
            </a:pPr>
            <a:r>
              <a:rPr lang="en-US" dirty="0">
                <a:solidFill>
                  <a:schemeClr val="accent1"/>
                </a:solidFill>
                <a:latin typeface="Segoe UI Semilight" panose="020B0402040204020203" pitchFamily="34" charset="0"/>
                <a:cs typeface="Segoe UI Semilight" panose="020B0402040204020203" pitchFamily="34" charset="0"/>
              </a:rPr>
              <a:t>Modern telemetry pipeline  </a:t>
            </a:r>
          </a:p>
          <a:p>
            <a:pPr marL="342900" indent="-342900">
              <a:spcBef>
                <a:spcPts val="0"/>
              </a:spcBef>
              <a:spcAft>
                <a:spcPts val="0"/>
              </a:spcAft>
              <a:buFont typeface="Arial" panose="020B0604020202020204" pitchFamily="34" charset="0"/>
              <a:buChar char="•"/>
            </a:pPr>
            <a:r>
              <a:rPr lang="en-US" dirty="0">
                <a:solidFill>
                  <a:schemeClr val="accent1"/>
                </a:solidFill>
                <a:latin typeface="Segoe UI Semilight" panose="020B0402040204020203" pitchFamily="34" charset="0"/>
                <a:cs typeface="Segoe UI Semilight" panose="020B0402040204020203" pitchFamily="34" charset="0"/>
              </a:rPr>
              <a:t>Built-in feedback feature</a:t>
            </a:r>
          </a:p>
        </p:txBody>
      </p:sp>
      <p:pic>
        <p:nvPicPr>
          <p:cNvPr id="6" name="Picture 5" descr="image006"/>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52438" y="1782836"/>
            <a:ext cx="6223000" cy="36332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 name="TextBox 6"/>
          <p:cNvSpPr txBox="1"/>
          <p:nvPr/>
        </p:nvSpPr>
        <p:spPr>
          <a:xfrm>
            <a:off x="0" y="6642289"/>
            <a:ext cx="3806190" cy="352236"/>
          </a:xfrm>
          <a:prstGeom prst="rect">
            <a:avLst/>
          </a:prstGeom>
          <a:noFill/>
        </p:spPr>
        <p:txBody>
          <a:bodyPr wrap="square" lIns="365760" tIns="146304" rIns="182880" bIns="146304" rtlCol="0" anchor="ctr" anchorCtr="0">
            <a:noAutofit/>
          </a:bodyPr>
          <a:lstStyle/>
          <a:p>
            <a:pPr>
              <a:lnSpc>
                <a:spcPct val="90000"/>
              </a:lnSpc>
              <a:spcAft>
                <a:spcPts val="600"/>
              </a:spcAft>
            </a:pPr>
            <a:r>
              <a:rPr lang="en-US" sz="1400" dirty="0">
                <a:solidFill>
                  <a:schemeClr val="bg1"/>
                </a:solidFill>
                <a:latin typeface="Segoe UI Semibold" panose="020B0702040204020203" pitchFamily="34" charset="0"/>
                <a:ea typeface="Segoe UI Black" panose="020B0A02040204020203" pitchFamily="34" charset="0"/>
                <a:cs typeface="Segoe UI Semibold" panose="020B0702040204020203" pitchFamily="34" charset="0"/>
              </a:rPr>
              <a:t>Simplicity</a:t>
            </a:r>
          </a:p>
        </p:txBody>
      </p:sp>
    </p:spTree>
    <p:extLst>
      <p:ext uri="{BB962C8B-B14F-4D97-AF65-F5344CB8AC3E}">
        <p14:creationId xmlns:p14="http://schemas.microsoft.com/office/powerpoint/2010/main" val="2174121102"/>
      </p:ext>
    </p:extLst>
  </p:cSld>
  <p:clrMapOvr>
    <a:masterClrMapping/>
  </p:clrMapOvr>
  <p:transition>
    <p:fade/>
  </p:transition>
</p:sld>
</file>

<file path=ppt/slides/slide2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l"/>
            <a:r>
              <a:rPr lang="en-US" dirty="0"/>
              <a:t>Operational analytics: </a:t>
            </a:r>
            <a:r>
              <a:rPr lang="en-US" dirty="0" err="1"/>
              <a:t>columnstore</a:t>
            </a:r>
            <a:r>
              <a:rPr lang="en-US" dirty="0"/>
              <a:t> overhead</a:t>
            </a:r>
          </a:p>
        </p:txBody>
      </p:sp>
      <p:graphicFrame>
        <p:nvGraphicFramePr>
          <p:cNvPr id="11" name="Table 10"/>
          <p:cNvGraphicFramePr>
            <a:graphicFrameLocks noGrp="1"/>
          </p:cNvGraphicFramePr>
          <p:nvPr>
            <p:extLst>
              <p:ext uri="{D42A27DB-BD31-4B8C-83A1-F6EECF244321}">
                <p14:modId xmlns:p14="http://schemas.microsoft.com/office/powerpoint/2010/main" val="1336524065"/>
              </p:ext>
            </p:extLst>
          </p:nvPr>
        </p:nvGraphicFramePr>
        <p:xfrm>
          <a:off x="423651" y="2105271"/>
          <a:ext cx="11057149" cy="4357258"/>
        </p:xfrm>
        <a:graphic>
          <a:graphicData uri="http://schemas.openxmlformats.org/drawingml/2006/table">
            <a:tbl>
              <a:tblPr firstRow="1" bandRow="1">
                <a:tableStyleId>{5C22544A-7EE6-4342-B048-85BDC9FD1C3A}</a:tableStyleId>
              </a:tblPr>
              <a:tblGrid>
                <a:gridCol w="1991420">
                  <a:extLst>
                    <a:ext uri="{9D8B030D-6E8A-4147-A177-3AD203B41FA5}">
                      <a16:colId xmlns:a16="http://schemas.microsoft.com/office/drawing/2014/main" val="20000"/>
                    </a:ext>
                  </a:extLst>
                </a:gridCol>
                <a:gridCol w="3640014">
                  <a:extLst>
                    <a:ext uri="{9D8B030D-6E8A-4147-A177-3AD203B41FA5}">
                      <a16:colId xmlns:a16="http://schemas.microsoft.com/office/drawing/2014/main" val="20001"/>
                    </a:ext>
                  </a:extLst>
                </a:gridCol>
                <a:gridCol w="5425715">
                  <a:extLst>
                    <a:ext uri="{9D8B030D-6E8A-4147-A177-3AD203B41FA5}">
                      <a16:colId xmlns:a16="http://schemas.microsoft.com/office/drawing/2014/main" val="20002"/>
                    </a:ext>
                  </a:extLst>
                </a:gridCol>
              </a:tblGrid>
              <a:tr h="493613">
                <a:tc>
                  <a:txBody>
                    <a:bodyPr/>
                    <a:lstStyle/>
                    <a:p>
                      <a:r>
                        <a:rPr lang="en-US" dirty="0"/>
                        <a:t>Operation</a:t>
                      </a:r>
                    </a:p>
                  </a:txBody>
                  <a:tcPr marL="182880" marR="182880" marT="91440" marB="182880">
                    <a:lnB w="12700" cap="flat" cmpd="sng" algn="ctr">
                      <a:solidFill>
                        <a:schemeClr val="bg1"/>
                      </a:solidFill>
                      <a:prstDash val="solid"/>
                      <a:round/>
                      <a:headEnd type="none" w="med" len="med"/>
                      <a:tailEnd type="none" w="med" len="med"/>
                    </a:lnB>
                    <a:solidFill>
                      <a:srgbClr val="C00000"/>
                    </a:solidFill>
                  </a:tcPr>
                </a:tc>
                <a:tc>
                  <a:txBody>
                    <a:bodyPr/>
                    <a:lstStyle/>
                    <a:p>
                      <a:r>
                        <a:rPr lang="en-US" dirty="0"/>
                        <a:t>Hash or range index</a:t>
                      </a:r>
                    </a:p>
                  </a:txBody>
                  <a:tcPr marL="182880" marR="182880" marT="91440" marB="182880">
                    <a:lnB w="12700" cap="flat" cmpd="sng" algn="ctr">
                      <a:solidFill>
                        <a:schemeClr val="bg1"/>
                      </a:solidFill>
                      <a:prstDash val="solid"/>
                      <a:round/>
                      <a:headEnd type="none" w="med" len="med"/>
                      <a:tailEnd type="none" w="med" len="med"/>
                    </a:lnB>
                    <a:solidFill>
                      <a:srgbClr val="C00000"/>
                    </a:solidFill>
                  </a:tcPr>
                </a:tc>
                <a:tc>
                  <a:txBody>
                    <a:bodyPr/>
                    <a:lstStyle/>
                    <a:p>
                      <a:r>
                        <a:rPr lang="en-US"/>
                        <a:t>HK-CCI</a:t>
                      </a:r>
                      <a:endParaRPr lang="en-US" dirty="0"/>
                    </a:p>
                  </a:txBody>
                  <a:tcPr marL="182880" marR="182880" marT="91440" marB="182880">
                    <a:lnB w="12700" cap="flat" cmpd="sng" algn="ctr">
                      <a:solidFill>
                        <a:schemeClr val="bg1"/>
                      </a:solidFill>
                      <a:prstDash val="solid"/>
                      <a:round/>
                      <a:headEnd type="none" w="med" len="med"/>
                      <a:tailEnd type="none" w="med" len="med"/>
                    </a:lnB>
                    <a:solidFill>
                      <a:srgbClr val="C00000"/>
                    </a:solidFill>
                  </a:tcPr>
                </a:tc>
                <a:extLst>
                  <a:ext uri="{0D108BD9-81ED-4DB2-BD59-A6C34878D82A}">
                    <a16:rowId xmlns:a16="http://schemas.microsoft.com/office/drawing/2014/main" val="10000"/>
                  </a:ext>
                </a:extLst>
              </a:tr>
              <a:tr h="1122992">
                <a:tc>
                  <a:txBody>
                    <a:bodyPr/>
                    <a:lstStyle/>
                    <a:p>
                      <a:r>
                        <a:rPr lang="en-US" sz="1800" dirty="0"/>
                        <a:t>Insert</a:t>
                      </a:r>
                    </a:p>
                  </a:txBody>
                  <a:tcPr marL="182880" marR="182880" marT="91440" marB="91440">
                    <a:lnT w="12700" cap="flat" cmpd="sng" algn="ctr">
                      <a:solidFill>
                        <a:schemeClr val="bg1"/>
                      </a:solidFill>
                      <a:prstDash val="solid"/>
                      <a:round/>
                      <a:headEnd type="none" w="med" len="med"/>
                      <a:tailEnd type="none" w="med" len="med"/>
                    </a:lnT>
                    <a:solidFill>
                      <a:schemeClr val="bg1">
                        <a:lumMod val="85000"/>
                      </a:schemeClr>
                    </a:solidFill>
                  </a:tcPr>
                </a:tc>
                <a:tc>
                  <a:txBody>
                    <a:bodyPr/>
                    <a:lstStyle/>
                    <a:p>
                      <a:r>
                        <a:rPr lang="en-US" sz="1800" dirty="0"/>
                        <a:t>Insert</a:t>
                      </a:r>
                      <a:r>
                        <a:rPr lang="en-US" sz="1800" baseline="0" dirty="0"/>
                        <a:t> row into HK.</a:t>
                      </a:r>
                      <a:endParaRPr lang="en-US" sz="1800" dirty="0"/>
                    </a:p>
                  </a:txBody>
                  <a:tcPr marL="182880" marR="182880" marT="91440" marB="91440">
                    <a:lnT w="12700" cap="flat" cmpd="sng" algn="ctr">
                      <a:solidFill>
                        <a:schemeClr val="bg1"/>
                      </a:solidFill>
                      <a:prstDash val="solid"/>
                      <a:round/>
                      <a:headEnd type="none" w="med" len="med"/>
                      <a:tailEnd type="none" w="med" len="med"/>
                    </a:lnT>
                    <a:solidFill>
                      <a:schemeClr val="bg1">
                        <a:lumMod val="85000"/>
                      </a:schemeClr>
                    </a:solidFill>
                  </a:tcPr>
                </a:tc>
                <a:tc>
                  <a:txBody>
                    <a:bodyPr/>
                    <a:lstStyle/>
                    <a:p>
                      <a:r>
                        <a:rPr lang="en-US" sz="1800" dirty="0"/>
                        <a:t>Insert</a:t>
                      </a:r>
                      <a:r>
                        <a:rPr lang="en-US" sz="1800" baseline="0" dirty="0"/>
                        <a:t> row into HK.</a:t>
                      </a:r>
                      <a:endParaRPr lang="en-US" sz="1800" dirty="0"/>
                    </a:p>
                  </a:txBody>
                  <a:tcPr marL="182880" marR="182880" marT="91440" marB="91440">
                    <a:lnT w="12700" cap="flat" cmpd="sng" algn="ctr">
                      <a:solidFill>
                        <a:schemeClr val="bg1"/>
                      </a:solidFill>
                      <a:prstDash val="solid"/>
                      <a:round/>
                      <a:headEnd type="none" w="med" len="med"/>
                      <a:tailEnd type="none" w="med" len="med"/>
                    </a:lnT>
                    <a:solidFill>
                      <a:schemeClr val="bg1">
                        <a:lumMod val="85000"/>
                      </a:schemeClr>
                    </a:solidFill>
                  </a:tcPr>
                </a:tc>
                <a:extLst>
                  <a:ext uri="{0D108BD9-81ED-4DB2-BD59-A6C34878D82A}">
                    <a16:rowId xmlns:a16="http://schemas.microsoft.com/office/drawing/2014/main" val="10001"/>
                  </a:ext>
                </a:extLst>
              </a:tr>
              <a:tr h="1405466">
                <a:tc>
                  <a:txBody>
                    <a:bodyPr/>
                    <a:lstStyle/>
                    <a:p>
                      <a:r>
                        <a:rPr lang="en-US" sz="1800" dirty="0"/>
                        <a:t>Delete</a:t>
                      </a:r>
                    </a:p>
                  </a:txBody>
                  <a:tcPr marL="182880" marR="182880" marT="91440" marB="91440">
                    <a:solidFill>
                      <a:schemeClr val="bg1">
                        <a:lumMod val="95000"/>
                      </a:schemeClr>
                    </a:solidFill>
                  </a:tcPr>
                </a:tc>
                <a:tc>
                  <a:txBody>
                    <a:bodyPr/>
                    <a:lstStyle/>
                    <a:p>
                      <a:pPr marL="342900" indent="-342900">
                        <a:buAutoNum type="alphaLcParenBoth"/>
                      </a:pPr>
                      <a:r>
                        <a:rPr lang="en-US" sz="1800" baseline="0" dirty="0"/>
                        <a:t>Seek row(s) to be deleted.</a:t>
                      </a:r>
                    </a:p>
                    <a:p>
                      <a:pPr marL="342900" indent="-342900">
                        <a:buAutoNum type="alphaLcParenBoth"/>
                      </a:pPr>
                      <a:r>
                        <a:rPr lang="en-US" sz="1800" baseline="0" dirty="0"/>
                        <a:t>Delete the row. </a:t>
                      </a:r>
                      <a:endParaRPr lang="en-US" sz="1800" dirty="0"/>
                    </a:p>
                  </a:txBody>
                  <a:tcPr marL="182880" marR="182880" marT="91440" marB="91440">
                    <a:solidFill>
                      <a:schemeClr val="bg1">
                        <a:lumMod val="95000"/>
                      </a:schemeClr>
                    </a:solidFill>
                  </a:tcPr>
                </a:tc>
                <a:tc>
                  <a:txBody>
                    <a:bodyPr/>
                    <a:lstStyle/>
                    <a:p>
                      <a:pPr marL="342900" indent="-342900">
                        <a:buAutoNum type="alphaLcParenBoth"/>
                      </a:pPr>
                      <a:r>
                        <a:rPr lang="en-US" sz="1800" baseline="0" dirty="0"/>
                        <a:t>Seek row(s) to be deleted.</a:t>
                      </a:r>
                    </a:p>
                    <a:p>
                      <a:pPr marL="342900" indent="-342900">
                        <a:buAutoNum type="alphaLcParenBoth"/>
                      </a:pPr>
                      <a:r>
                        <a:rPr lang="en-US" sz="1800" baseline="0" dirty="0"/>
                        <a:t>Delete the row in HK.</a:t>
                      </a:r>
                    </a:p>
                    <a:p>
                      <a:pPr marL="342900" indent="-342900">
                        <a:buAutoNum type="alphaLcParenBoth"/>
                      </a:pPr>
                      <a:r>
                        <a:rPr lang="en-US" sz="1800" baseline="0" dirty="0"/>
                        <a:t>If row in TAIL, then return. </a:t>
                      </a:r>
                    </a:p>
                    <a:p>
                      <a:pPr marL="0" indent="0">
                        <a:buNone/>
                      </a:pPr>
                      <a:r>
                        <a:rPr lang="en-US" sz="1800" baseline="0" dirty="0"/>
                        <a:t>      If not, insert &lt;</a:t>
                      </a:r>
                      <a:r>
                        <a:rPr lang="en-US" sz="1800" baseline="0" dirty="0" err="1"/>
                        <a:t>colstore</a:t>
                      </a:r>
                      <a:r>
                        <a:rPr lang="en-US" sz="1800" baseline="0" dirty="0"/>
                        <a:t>-RID&gt; into DRT.</a:t>
                      </a:r>
                    </a:p>
                  </a:txBody>
                  <a:tcPr marL="182880" marR="182880" marT="91440" marB="91440">
                    <a:solidFill>
                      <a:schemeClr val="bg1">
                        <a:lumMod val="95000"/>
                      </a:schemeClr>
                    </a:solidFill>
                  </a:tcPr>
                </a:tc>
                <a:extLst>
                  <a:ext uri="{0D108BD9-81ED-4DB2-BD59-A6C34878D82A}">
                    <a16:rowId xmlns:a16="http://schemas.microsoft.com/office/drawing/2014/main" val="10002"/>
                  </a:ext>
                </a:extLst>
              </a:tr>
              <a:tr h="1027773">
                <a:tc>
                  <a:txBody>
                    <a:bodyPr/>
                    <a:lstStyle/>
                    <a:p>
                      <a:r>
                        <a:rPr lang="en-US" sz="1800" dirty="0"/>
                        <a:t>Update</a:t>
                      </a:r>
                    </a:p>
                  </a:txBody>
                  <a:tcPr marL="182880" marR="182880" marT="91440" marB="91440">
                    <a:solidFill>
                      <a:schemeClr val="bg1">
                        <a:lumMod val="85000"/>
                      </a:schemeClr>
                    </a:solidFill>
                  </a:tcPr>
                </a:tc>
                <a:tc>
                  <a:txBody>
                    <a:bodyPr/>
                    <a:lstStyle/>
                    <a:p>
                      <a:pPr marL="342900" indent="-342900">
                        <a:buAutoNum type="alphaLcParenBoth"/>
                      </a:pPr>
                      <a:r>
                        <a:rPr lang="en-US" sz="1800" dirty="0"/>
                        <a:t>Seek the row(s)</a:t>
                      </a:r>
                      <a:r>
                        <a:rPr lang="en-US" sz="1800" baseline="0" dirty="0"/>
                        <a:t>  to be updated.</a:t>
                      </a:r>
                    </a:p>
                    <a:p>
                      <a:pPr marL="342900" indent="-342900">
                        <a:buAutoNum type="alphaLcParenBoth"/>
                      </a:pPr>
                      <a:r>
                        <a:rPr lang="en-US" sz="1800" baseline="0" dirty="0"/>
                        <a:t>Update (delete/insert).</a:t>
                      </a:r>
                      <a:endParaRPr lang="en-US" sz="1800" dirty="0"/>
                    </a:p>
                  </a:txBody>
                  <a:tcPr marL="182880" marR="182880" marT="91440" marB="91440">
                    <a:solidFill>
                      <a:schemeClr val="bg1">
                        <a:lumMod val="85000"/>
                      </a:schemeClr>
                    </a:solidFill>
                  </a:tcPr>
                </a:tc>
                <a:tc>
                  <a:txBody>
                    <a:bodyPr/>
                    <a:lstStyle/>
                    <a:p>
                      <a:pPr marL="342900" indent="-342900">
                        <a:buAutoNum type="alphaLcParenBoth"/>
                      </a:pPr>
                      <a:r>
                        <a:rPr lang="en-US" sz="1800" dirty="0"/>
                        <a:t>Seek the row(s)</a:t>
                      </a:r>
                      <a:r>
                        <a:rPr lang="en-US" sz="1800" baseline="0" dirty="0"/>
                        <a:t> to be updated.</a:t>
                      </a:r>
                    </a:p>
                    <a:p>
                      <a:pPr marL="342900" indent="-342900">
                        <a:buAutoNum type="alphaLcParenBoth"/>
                      </a:pPr>
                      <a:r>
                        <a:rPr lang="en-US" sz="1800" baseline="0" dirty="0"/>
                        <a:t>Update (delete/insert) in HK.</a:t>
                      </a:r>
                    </a:p>
                    <a:p>
                      <a:pPr marL="342900" indent="-342900">
                        <a:buAutoNum type="alphaLcParenBoth"/>
                      </a:pPr>
                      <a:r>
                        <a:rPr lang="en-US" sz="1800" baseline="0" dirty="0"/>
                        <a:t>If row in TAIL, then return </a:t>
                      </a:r>
                    </a:p>
                    <a:p>
                      <a:pPr marL="0" indent="0">
                        <a:buNone/>
                      </a:pPr>
                      <a:r>
                        <a:rPr lang="en-US" sz="1800" baseline="0" dirty="0"/>
                        <a:t>      If not, insert &lt;</a:t>
                      </a:r>
                      <a:r>
                        <a:rPr lang="en-US" sz="1800" baseline="0" dirty="0" err="1"/>
                        <a:t>colstore</a:t>
                      </a:r>
                      <a:r>
                        <a:rPr lang="en-US" sz="1800" baseline="0" dirty="0"/>
                        <a:t>-RID&gt; into DRT.</a:t>
                      </a:r>
                    </a:p>
                  </a:txBody>
                  <a:tcPr marL="182880" marR="182880" marT="91440" marB="91440">
                    <a:solidFill>
                      <a:schemeClr val="bg1">
                        <a:lumMod val="85000"/>
                      </a:schemeClr>
                    </a:solidFill>
                  </a:tcPr>
                </a:tc>
                <a:extLst>
                  <a:ext uri="{0D108BD9-81ED-4DB2-BD59-A6C34878D82A}">
                    <a16:rowId xmlns:a16="http://schemas.microsoft.com/office/drawing/2014/main" val="10003"/>
                  </a:ext>
                </a:extLst>
              </a:tr>
            </a:tbl>
          </a:graphicData>
        </a:graphic>
      </p:graphicFrame>
      <p:sp>
        <p:nvSpPr>
          <p:cNvPr id="12" name="Title 1"/>
          <p:cNvSpPr txBox="1">
            <a:spLocks/>
          </p:cNvSpPr>
          <p:nvPr/>
        </p:nvSpPr>
        <p:spPr>
          <a:xfrm>
            <a:off x="269241" y="1289975"/>
            <a:ext cx="11525475" cy="622989"/>
          </a:xfrm>
          <a:prstGeom prst="rect">
            <a:avLst/>
          </a:prstGeom>
        </p:spPr>
        <p:txBody>
          <a:bodyPr vert="horz" wrap="square" lIns="182880" tIns="182880" rIns="182880" bIns="91440" rtlCol="0" anchor="t">
            <a:noAutofit/>
          </a:bodyPr>
          <a:lstStyle>
            <a:lvl1pPr algn="l" defTabSz="932404" rtl="0" eaLnBrk="1" latinLnBrk="0" hangingPunct="1">
              <a:lnSpc>
                <a:spcPts val="6300"/>
              </a:lnSpc>
              <a:spcBef>
                <a:spcPct val="0"/>
              </a:spcBef>
              <a:buNone/>
              <a:defRPr lang="en-US" sz="5800" b="0" kern="1200" cap="none" spc="-102" baseline="0">
                <a:ln w="3175">
                  <a:noFill/>
                </a:ln>
                <a:solidFill>
                  <a:schemeClr val="accent1"/>
                </a:solidFill>
                <a:effectLst/>
                <a:latin typeface="+mj-lt"/>
                <a:ea typeface="+mn-ea"/>
                <a:cs typeface="Segoe UI" pitchFamily="34" charset="0"/>
              </a:defRPr>
            </a:lvl1pPr>
          </a:lstStyle>
          <a:p>
            <a:pPr lvl="0" fontAlgn="auto">
              <a:lnSpc>
                <a:spcPct val="100000"/>
              </a:lnSpc>
              <a:spcAft>
                <a:spcPts val="0"/>
              </a:spcAft>
              <a:defRPr/>
            </a:pPr>
            <a:r>
              <a:rPr lang="en-US" sz="3200" dirty="0">
                <a:solidFill>
                  <a:srgbClr val="C00000"/>
                </a:solidFill>
                <a:latin typeface="Segoe UI Semilight" panose="020B0402040204020203" pitchFamily="34" charset="0"/>
                <a:cs typeface="Segoe UI Semilight" panose="020B0402040204020203" pitchFamily="34" charset="0"/>
              </a:rPr>
              <a:t>DML operations on In-Memory OLTP</a:t>
            </a:r>
          </a:p>
        </p:txBody>
      </p:sp>
      <p:sp>
        <p:nvSpPr>
          <p:cNvPr id="13" name="Rectangle 12"/>
          <p:cNvSpPr/>
          <p:nvPr/>
        </p:nvSpPr>
        <p:spPr bwMode="auto">
          <a:xfrm>
            <a:off x="6515780" y="4658403"/>
            <a:ext cx="3886200" cy="365760"/>
          </a:xfrm>
          <a:prstGeom prst="rect">
            <a:avLst/>
          </a:prstGeom>
          <a:noFill/>
          <a:ln w="28575">
            <a:solidFill>
              <a:srgbClr val="FF0000"/>
            </a:solidFill>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algn="ctr" defTabSz="932398" fontAlgn="base">
              <a:spcBef>
                <a:spcPct val="0"/>
              </a:spcBef>
              <a:spcAft>
                <a:spcPct val="0"/>
              </a:spcAft>
            </a:pPr>
            <a:endParaRPr lang="en-US" sz="2000" dirty="0">
              <a:gradFill>
                <a:gsLst>
                  <a:gs pos="16814">
                    <a:srgbClr val="FFFFFF"/>
                  </a:gs>
                  <a:gs pos="46000">
                    <a:srgbClr val="FFFFFF"/>
                  </a:gs>
                </a:gsLst>
                <a:lin ang="5400000" scaled="0"/>
              </a:gradFill>
            </a:endParaRPr>
          </a:p>
        </p:txBody>
      </p:sp>
      <p:sp>
        <p:nvSpPr>
          <p:cNvPr id="14" name="Rectangle 13"/>
          <p:cNvSpPr/>
          <p:nvPr/>
        </p:nvSpPr>
        <p:spPr bwMode="auto">
          <a:xfrm>
            <a:off x="6515780" y="6102219"/>
            <a:ext cx="3886200" cy="311687"/>
          </a:xfrm>
          <a:prstGeom prst="rect">
            <a:avLst/>
          </a:prstGeom>
          <a:noFill/>
          <a:ln w="28575">
            <a:solidFill>
              <a:srgbClr val="FF0000"/>
            </a:solidFill>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algn="ctr" defTabSz="932398" fontAlgn="base">
              <a:spcBef>
                <a:spcPct val="0"/>
              </a:spcBef>
              <a:spcAft>
                <a:spcPct val="0"/>
              </a:spcAft>
            </a:pPr>
            <a:endParaRPr lang="en-US" sz="2000" dirty="0">
              <a:gradFill>
                <a:gsLst>
                  <a:gs pos="16814">
                    <a:srgbClr val="FFFFFF"/>
                  </a:gs>
                  <a:gs pos="46000">
                    <a:srgbClr val="FFFFFF"/>
                  </a:gs>
                </a:gsLst>
                <a:lin ang="5400000" scaled="0"/>
              </a:gradFill>
            </a:endParaRPr>
          </a:p>
        </p:txBody>
      </p:sp>
      <p:sp>
        <p:nvSpPr>
          <p:cNvPr id="7" name="TextBox 6"/>
          <p:cNvSpPr txBox="1"/>
          <p:nvPr/>
        </p:nvSpPr>
        <p:spPr>
          <a:xfrm>
            <a:off x="1" y="6642289"/>
            <a:ext cx="3806190" cy="352236"/>
          </a:xfrm>
          <a:prstGeom prst="rect">
            <a:avLst/>
          </a:prstGeom>
          <a:noFill/>
        </p:spPr>
        <p:txBody>
          <a:bodyPr wrap="square" lIns="365760" tIns="146304" rIns="182880" bIns="146304" rtlCol="0" anchor="ctr" anchorCtr="0">
            <a:noAutofit/>
          </a:bodyPr>
          <a:lstStyle/>
          <a:p>
            <a:pPr>
              <a:lnSpc>
                <a:spcPct val="90000"/>
              </a:lnSpc>
              <a:spcAft>
                <a:spcPts val="600"/>
              </a:spcAft>
            </a:pPr>
            <a:r>
              <a:rPr lang="en-US" sz="1400" dirty="0">
                <a:solidFill>
                  <a:schemeClr val="bg1"/>
                </a:solidFill>
                <a:latin typeface="Segoe UI Semibold" panose="020B0702040204020203" pitchFamily="34" charset="0"/>
                <a:ea typeface="Segoe UI Black" panose="020B0A02040204020203" pitchFamily="34" charset="0"/>
                <a:cs typeface="Segoe UI Semibold" panose="020B0702040204020203" pitchFamily="34" charset="0"/>
              </a:rPr>
              <a:t>Performance</a:t>
            </a:r>
          </a:p>
        </p:txBody>
      </p:sp>
    </p:spTree>
    <p:extLst>
      <p:ext uri="{BB962C8B-B14F-4D97-AF65-F5344CB8AC3E}">
        <p14:creationId xmlns:p14="http://schemas.microsoft.com/office/powerpoint/2010/main" val="3004582453"/>
      </p:ext>
    </p:extLst>
  </p:cSld>
  <p:clrMapOvr>
    <a:masterClrMapping/>
  </p:clrMapOvr>
  <p:transition>
    <p:fade/>
  </p:transition>
</p:sld>
</file>

<file path=ppt/slides/slide23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Content Placeholder 1"/>
          <p:cNvSpPr>
            <a:spLocks noGrp="1"/>
          </p:cNvSpPr>
          <p:nvPr>
            <p:ph sz="quarter" idx="10"/>
          </p:nvPr>
        </p:nvSpPr>
        <p:spPr/>
        <p:txBody>
          <a:bodyPr/>
          <a:lstStyle/>
          <a:p>
            <a:r>
              <a:rPr lang="en-US" dirty="0"/>
              <a:t>Consistent tools and experience</a:t>
            </a:r>
          </a:p>
        </p:txBody>
      </p:sp>
    </p:spTree>
    <p:extLst>
      <p:ext uri="{BB962C8B-B14F-4D97-AF65-F5344CB8AC3E}">
        <p14:creationId xmlns:p14="http://schemas.microsoft.com/office/powerpoint/2010/main" val="135203194"/>
      </p:ext>
    </p:extLst>
  </p:cSld>
  <p:clrMapOvr>
    <a:masterClrMapping/>
  </p:clrMapOvr>
  <p:transition>
    <p:fade/>
  </p:transition>
</p:sld>
</file>

<file path=ppt/slides/slide23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5" name="Title 1"/>
          <p:cNvSpPr txBox="1">
            <a:spLocks/>
          </p:cNvSpPr>
          <p:nvPr/>
        </p:nvSpPr>
        <p:spPr>
          <a:xfrm>
            <a:off x="351239" y="83907"/>
            <a:ext cx="11653521" cy="1075884"/>
          </a:xfrm>
          <a:prstGeom prst="rect">
            <a:avLst/>
          </a:prstGeom>
        </p:spPr>
        <p:txBody>
          <a:bodyPr anchor="ctr" anchorCtr="0"/>
          <a:lstStyle>
            <a:lvl1pPr algn="l" defTabSz="931863" rtl="0" fontAlgn="base">
              <a:lnSpc>
                <a:spcPct val="90000"/>
              </a:lnSpc>
              <a:spcBef>
                <a:spcPct val="0"/>
              </a:spcBef>
              <a:spcAft>
                <a:spcPct val="0"/>
              </a:spcAft>
              <a:defRPr lang="en-US" sz="4000" kern="1200" spc="-102" dirty="0">
                <a:ln w="3175">
                  <a:noFill/>
                </a:ln>
                <a:solidFill>
                  <a:schemeClr val="tx1"/>
                </a:solidFill>
                <a:latin typeface="+mj-lt"/>
                <a:ea typeface="ＭＳ Ｐゴシック" charset="0"/>
                <a:cs typeface="Segoe UI" pitchFamily="34" charset="0"/>
              </a:defRPr>
            </a:lvl1pPr>
            <a:lvl2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2pPr>
            <a:lvl3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3pPr>
            <a:lvl4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4pPr>
            <a:lvl5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5pPr>
            <a:lvl6pPr marL="4572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6pPr>
            <a:lvl7pPr marL="9144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7pPr>
            <a:lvl8pPr marL="13716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8pPr>
            <a:lvl9pPr marL="18288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9pPr>
          </a:lstStyle>
          <a:p>
            <a:r>
              <a:rPr lang="en-US" dirty="0"/>
              <a:t>Consistent platform</a:t>
            </a:r>
          </a:p>
        </p:txBody>
      </p:sp>
      <p:sp>
        <p:nvSpPr>
          <p:cNvPr id="39" name="Rectangle 38"/>
          <p:cNvSpPr/>
          <p:nvPr/>
        </p:nvSpPr>
        <p:spPr>
          <a:xfrm>
            <a:off x="6496489" y="1485041"/>
            <a:ext cx="4455529" cy="3744615"/>
          </a:xfrm>
          <a:prstGeom prst="rect">
            <a:avLst/>
          </a:prstGeom>
        </p:spPr>
        <p:txBody>
          <a:bodyPr wrap="square">
            <a:spAutoFit/>
          </a:bodyPr>
          <a:lstStyle/>
          <a:p>
            <a:pPr marR="0">
              <a:spcBef>
                <a:spcPts val="2000"/>
              </a:spcBef>
              <a:spcAft>
                <a:spcPts val="0"/>
              </a:spcAft>
            </a:pPr>
            <a:r>
              <a:rPr lang="en-US" sz="3200" dirty="0">
                <a:solidFill>
                  <a:schemeClr val="accent1"/>
                </a:solidFill>
                <a:latin typeface="Segoe UI Semilight" panose="020B0402040204020203" pitchFamily="34" charset="0"/>
                <a:ea typeface="Times New Roman" panose="02020603050405020304" pitchFamily="18" charset="0"/>
                <a:cs typeface="Segoe UI Semilight" panose="020B0402040204020203" pitchFamily="34" charset="0"/>
              </a:rPr>
              <a:t>Consistent and integrated platform  </a:t>
            </a:r>
          </a:p>
          <a:p>
            <a:pPr marR="0">
              <a:spcBef>
                <a:spcPts val="2000"/>
              </a:spcBef>
              <a:spcAft>
                <a:spcPts val="0"/>
              </a:spcAft>
            </a:pPr>
            <a:r>
              <a:rPr lang="en-US" sz="1800" dirty="0">
                <a:latin typeface="+mn-lt"/>
                <a:ea typeface="Times New Roman" panose="02020603050405020304" pitchFamily="18" charset="0"/>
                <a:cs typeface="Segoe UI" panose="020B0502040204020203" pitchFamily="34" charset="0"/>
              </a:rPr>
              <a:t>Virtualization</a:t>
            </a:r>
          </a:p>
          <a:p>
            <a:pPr>
              <a:spcBef>
                <a:spcPts val="2000"/>
              </a:spcBef>
              <a:spcAft>
                <a:spcPts val="0"/>
              </a:spcAft>
            </a:pPr>
            <a:r>
              <a:rPr lang="en-US" sz="1800" dirty="0">
                <a:latin typeface="+mn-lt"/>
                <a:ea typeface="Times New Roman" panose="02020603050405020304" pitchFamily="18" charset="0"/>
                <a:cs typeface="Segoe UI" panose="020B0502040204020203" pitchFamily="34" charset="0"/>
              </a:rPr>
              <a:t>Complete data platform</a:t>
            </a:r>
          </a:p>
          <a:p>
            <a:pPr>
              <a:spcBef>
                <a:spcPts val="2000"/>
              </a:spcBef>
              <a:spcAft>
                <a:spcPts val="0"/>
              </a:spcAft>
            </a:pPr>
            <a:r>
              <a:rPr lang="en-US" sz="1800" dirty="0">
                <a:latin typeface="+mn-lt"/>
                <a:ea typeface="Times New Roman" panose="02020603050405020304" pitchFamily="18" charset="0"/>
                <a:cs typeface="Segoe UI" panose="020B0502040204020203" pitchFamily="34" charset="0"/>
              </a:rPr>
              <a:t>Unified management and DevOps </a:t>
            </a:r>
          </a:p>
          <a:p>
            <a:pPr>
              <a:spcBef>
                <a:spcPts val="2000"/>
              </a:spcBef>
              <a:spcAft>
                <a:spcPts val="0"/>
              </a:spcAft>
            </a:pPr>
            <a:r>
              <a:rPr lang="en-US" sz="1800" dirty="0">
                <a:latin typeface="+mn-lt"/>
                <a:ea typeface="Times New Roman" panose="02020603050405020304" pitchFamily="18" charset="0"/>
                <a:cs typeface="Segoe UI" panose="020B0502040204020203" pitchFamily="34" charset="0"/>
              </a:rPr>
              <a:t>Flexible development paradigm </a:t>
            </a:r>
          </a:p>
          <a:p>
            <a:pPr>
              <a:spcBef>
                <a:spcPts val="2000"/>
              </a:spcBef>
              <a:spcAft>
                <a:spcPts val="0"/>
              </a:spcAft>
            </a:pPr>
            <a:r>
              <a:rPr lang="en-US" sz="1800" dirty="0">
                <a:latin typeface="+mn-lt"/>
                <a:ea typeface="Times New Roman" panose="02020603050405020304" pitchFamily="18" charset="0"/>
                <a:cs typeface="Segoe UI" panose="020B0502040204020203" pitchFamily="34" charset="0"/>
              </a:rPr>
              <a:t>Common identity</a:t>
            </a:r>
          </a:p>
        </p:txBody>
      </p:sp>
      <p:pic>
        <p:nvPicPr>
          <p:cNvPr id="31" name="Picture 30"/>
          <p:cNvPicPr/>
          <p:nvPr/>
        </p:nvPicPr>
        <p:blipFill>
          <a:blip r:embed="rId2">
            <a:extLst>
              <a:ext uri="{28A0092B-C50C-407E-A947-70E740481C1C}">
                <a14:useLocalDpi xmlns:a14="http://schemas.microsoft.com/office/drawing/2010/main" val="0"/>
              </a:ext>
            </a:extLst>
          </a:blip>
          <a:srcRect/>
          <a:stretch>
            <a:fillRect/>
          </a:stretch>
        </p:blipFill>
        <p:spPr bwMode="auto">
          <a:xfrm>
            <a:off x="265176" y="1485041"/>
            <a:ext cx="5650865" cy="4887595"/>
          </a:xfrm>
          <a:prstGeom prst="rect">
            <a:avLst/>
          </a:prstGeom>
          <a:noFill/>
          <a:ln>
            <a:noFill/>
          </a:ln>
        </p:spPr>
      </p:pic>
      <p:sp>
        <p:nvSpPr>
          <p:cNvPr id="5" name="TextBox 4"/>
          <p:cNvSpPr txBox="1"/>
          <p:nvPr/>
        </p:nvSpPr>
        <p:spPr>
          <a:xfrm>
            <a:off x="0" y="6642289"/>
            <a:ext cx="3806190" cy="352236"/>
          </a:xfrm>
          <a:prstGeom prst="rect">
            <a:avLst/>
          </a:prstGeom>
          <a:noFill/>
        </p:spPr>
        <p:txBody>
          <a:bodyPr wrap="square" lIns="365760" tIns="146304" rIns="182880" bIns="146304" rtlCol="0" anchor="ctr" anchorCtr="0">
            <a:noAutofit/>
          </a:bodyPr>
          <a:lstStyle/>
          <a:p>
            <a:pPr>
              <a:lnSpc>
                <a:spcPct val="90000"/>
              </a:lnSpc>
              <a:spcAft>
                <a:spcPts val="600"/>
              </a:spcAft>
            </a:pPr>
            <a:r>
              <a:rPr lang="en-US" sz="1400" dirty="0">
                <a:solidFill>
                  <a:schemeClr val="bg1"/>
                </a:solidFill>
                <a:latin typeface="Segoe UI Semibold" panose="020B0702040204020203" pitchFamily="34" charset="0"/>
                <a:ea typeface="Segoe UI Black" panose="020B0A02040204020203" pitchFamily="34" charset="0"/>
                <a:cs typeface="Segoe UI Semibold" panose="020B0702040204020203" pitchFamily="34" charset="0"/>
              </a:rPr>
              <a:t>Consistency</a:t>
            </a:r>
          </a:p>
        </p:txBody>
      </p:sp>
    </p:spTree>
    <p:extLst>
      <p:ext uri="{BB962C8B-B14F-4D97-AF65-F5344CB8AC3E}">
        <p14:creationId xmlns:p14="http://schemas.microsoft.com/office/powerpoint/2010/main" val="551376853"/>
      </p:ext>
    </p:extLst>
  </p:cSld>
  <p:clrMapOvr>
    <a:masterClrMapping/>
  </p:clrMapOvr>
  <p:transition>
    <p:fade/>
  </p:transition>
</p:sld>
</file>

<file path=ppt/slides/slide23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pSp>
        <p:nvGrpSpPr>
          <p:cNvPr id="68" name="Group 67"/>
          <p:cNvGrpSpPr/>
          <p:nvPr/>
        </p:nvGrpSpPr>
        <p:grpSpPr>
          <a:xfrm>
            <a:off x="751152" y="5424798"/>
            <a:ext cx="2972100" cy="1221993"/>
            <a:chOff x="8290140" y="5339386"/>
            <a:chExt cx="3194263" cy="1313336"/>
          </a:xfrm>
        </p:grpSpPr>
        <p:sp>
          <p:nvSpPr>
            <p:cNvPr id="72" name="Freeform 71"/>
            <p:cNvSpPr>
              <a:spLocks noEditPoints="1"/>
            </p:cNvSpPr>
            <p:nvPr/>
          </p:nvSpPr>
          <p:spPr bwMode="auto">
            <a:xfrm>
              <a:off x="8290140" y="5339386"/>
              <a:ext cx="482488" cy="1313333"/>
            </a:xfrm>
            <a:custGeom>
              <a:avLst/>
              <a:gdLst>
                <a:gd name="T0" fmla="*/ 148 w 164"/>
                <a:gd name="T1" fmla="*/ 181 h 442"/>
                <a:gd name="T2" fmla="*/ 148 w 164"/>
                <a:gd name="T3" fmla="*/ 136 h 442"/>
                <a:gd name="T4" fmla="*/ 123 w 164"/>
                <a:gd name="T5" fmla="*/ 136 h 442"/>
                <a:gd name="T6" fmla="*/ 123 w 164"/>
                <a:gd name="T7" fmla="*/ 84 h 442"/>
                <a:gd name="T8" fmla="*/ 101 w 164"/>
                <a:gd name="T9" fmla="*/ 84 h 442"/>
                <a:gd name="T10" fmla="*/ 101 w 164"/>
                <a:gd name="T11" fmla="*/ 45 h 442"/>
                <a:gd name="T12" fmla="*/ 87 w 164"/>
                <a:gd name="T13" fmla="*/ 45 h 442"/>
                <a:gd name="T14" fmla="*/ 87 w 164"/>
                <a:gd name="T15" fmla="*/ 0 h 442"/>
                <a:gd name="T16" fmla="*/ 77 w 164"/>
                <a:gd name="T17" fmla="*/ 0 h 442"/>
                <a:gd name="T18" fmla="*/ 77 w 164"/>
                <a:gd name="T19" fmla="*/ 45 h 442"/>
                <a:gd name="T20" fmla="*/ 63 w 164"/>
                <a:gd name="T21" fmla="*/ 45 h 442"/>
                <a:gd name="T22" fmla="*/ 63 w 164"/>
                <a:gd name="T23" fmla="*/ 84 h 442"/>
                <a:gd name="T24" fmla="*/ 41 w 164"/>
                <a:gd name="T25" fmla="*/ 84 h 442"/>
                <a:gd name="T26" fmla="*/ 41 w 164"/>
                <a:gd name="T27" fmla="*/ 136 h 442"/>
                <a:gd name="T28" fmla="*/ 16 w 164"/>
                <a:gd name="T29" fmla="*/ 136 h 442"/>
                <a:gd name="T30" fmla="*/ 16 w 164"/>
                <a:gd name="T31" fmla="*/ 181 h 442"/>
                <a:gd name="T32" fmla="*/ 0 w 164"/>
                <a:gd name="T33" fmla="*/ 181 h 442"/>
                <a:gd name="T34" fmla="*/ 0 w 164"/>
                <a:gd name="T35" fmla="*/ 442 h 442"/>
                <a:gd name="T36" fmla="*/ 164 w 164"/>
                <a:gd name="T37" fmla="*/ 442 h 442"/>
                <a:gd name="T38" fmla="*/ 164 w 164"/>
                <a:gd name="T39" fmla="*/ 181 h 442"/>
                <a:gd name="T40" fmla="*/ 148 w 164"/>
                <a:gd name="T41" fmla="*/ 181 h 442"/>
                <a:gd name="T42" fmla="*/ 16 w 164"/>
                <a:gd name="T43" fmla="*/ 207 h 442"/>
                <a:gd name="T44" fmla="*/ 82 w 164"/>
                <a:gd name="T45" fmla="*/ 207 h 442"/>
                <a:gd name="T46" fmla="*/ 82 w 164"/>
                <a:gd name="T47" fmla="*/ 266 h 442"/>
                <a:gd name="T48" fmla="*/ 16 w 164"/>
                <a:gd name="T49" fmla="*/ 266 h 442"/>
                <a:gd name="T50" fmla="*/ 16 w 164"/>
                <a:gd name="T51" fmla="*/ 207 h 442"/>
                <a:gd name="T52" fmla="*/ 82 w 164"/>
                <a:gd name="T53" fmla="*/ 411 h 442"/>
                <a:gd name="T54" fmla="*/ 16 w 164"/>
                <a:gd name="T55" fmla="*/ 411 h 442"/>
                <a:gd name="T56" fmla="*/ 16 w 164"/>
                <a:gd name="T57" fmla="*/ 352 h 442"/>
                <a:gd name="T58" fmla="*/ 82 w 164"/>
                <a:gd name="T59" fmla="*/ 352 h 442"/>
                <a:gd name="T60" fmla="*/ 82 w 164"/>
                <a:gd name="T61" fmla="*/ 411 h 442"/>
                <a:gd name="T62" fmla="*/ 148 w 164"/>
                <a:gd name="T63" fmla="*/ 340 h 442"/>
                <a:gd name="T64" fmla="*/ 82 w 164"/>
                <a:gd name="T65" fmla="*/ 340 h 442"/>
                <a:gd name="T66" fmla="*/ 82 w 164"/>
                <a:gd name="T67" fmla="*/ 280 h 442"/>
                <a:gd name="T68" fmla="*/ 148 w 164"/>
                <a:gd name="T69" fmla="*/ 280 h 442"/>
                <a:gd name="T70" fmla="*/ 148 w 164"/>
                <a:gd name="T71" fmla="*/ 340 h 4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4" h="442">
                  <a:moveTo>
                    <a:pt x="148" y="181"/>
                  </a:moveTo>
                  <a:lnTo>
                    <a:pt x="148" y="136"/>
                  </a:lnTo>
                  <a:lnTo>
                    <a:pt x="123" y="136"/>
                  </a:lnTo>
                  <a:lnTo>
                    <a:pt x="123" y="84"/>
                  </a:lnTo>
                  <a:lnTo>
                    <a:pt x="101" y="84"/>
                  </a:lnTo>
                  <a:lnTo>
                    <a:pt x="101" y="45"/>
                  </a:lnTo>
                  <a:lnTo>
                    <a:pt x="87" y="45"/>
                  </a:lnTo>
                  <a:lnTo>
                    <a:pt x="87" y="0"/>
                  </a:lnTo>
                  <a:lnTo>
                    <a:pt x="77" y="0"/>
                  </a:lnTo>
                  <a:lnTo>
                    <a:pt x="77" y="45"/>
                  </a:lnTo>
                  <a:lnTo>
                    <a:pt x="63" y="45"/>
                  </a:lnTo>
                  <a:lnTo>
                    <a:pt x="63" y="84"/>
                  </a:lnTo>
                  <a:lnTo>
                    <a:pt x="41" y="84"/>
                  </a:lnTo>
                  <a:lnTo>
                    <a:pt x="41" y="136"/>
                  </a:lnTo>
                  <a:lnTo>
                    <a:pt x="16" y="136"/>
                  </a:lnTo>
                  <a:lnTo>
                    <a:pt x="16" y="181"/>
                  </a:lnTo>
                  <a:lnTo>
                    <a:pt x="0" y="181"/>
                  </a:lnTo>
                  <a:lnTo>
                    <a:pt x="0" y="442"/>
                  </a:lnTo>
                  <a:lnTo>
                    <a:pt x="164" y="442"/>
                  </a:lnTo>
                  <a:lnTo>
                    <a:pt x="164" y="181"/>
                  </a:lnTo>
                  <a:lnTo>
                    <a:pt x="148" y="181"/>
                  </a:lnTo>
                  <a:close/>
                  <a:moveTo>
                    <a:pt x="16" y="207"/>
                  </a:moveTo>
                  <a:lnTo>
                    <a:pt x="82" y="207"/>
                  </a:lnTo>
                  <a:lnTo>
                    <a:pt x="82" y="266"/>
                  </a:lnTo>
                  <a:lnTo>
                    <a:pt x="16" y="266"/>
                  </a:lnTo>
                  <a:lnTo>
                    <a:pt x="16" y="207"/>
                  </a:lnTo>
                  <a:close/>
                  <a:moveTo>
                    <a:pt x="82" y="411"/>
                  </a:moveTo>
                  <a:lnTo>
                    <a:pt x="16" y="411"/>
                  </a:lnTo>
                  <a:lnTo>
                    <a:pt x="16" y="352"/>
                  </a:lnTo>
                  <a:lnTo>
                    <a:pt x="82" y="352"/>
                  </a:lnTo>
                  <a:lnTo>
                    <a:pt x="82" y="411"/>
                  </a:lnTo>
                  <a:close/>
                  <a:moveTo>
                    <a:pt x="148" y="340"/>
                  </a:moveTo>
                  <a:lnTo>
                    <a:pt x="82" y="340"/>
                  </a:lnTo>
                  <a:lnTo>
                    <a:pt x="82" y="280"/>
                  </a:lnTo>
                  <a:lnTo>
                    <a:pt x="148" y="280"/>
                  </a:lnTo>
                  <a:lnTo>
                    <a:pt x="148" y="340"/>
                  </a:lnTo>
                  <a:close/>
                </a:path>
              </a:pathLst>
            </a:custGeom>
            <a:solidFill>
              <a:srgbClr val="E6E6E6"/>
            </a:solidFill>
            <a:ln>
              <a:noFill/>
            </a:ln>
            <a:extLst/>
          </p:spPr>
          <p:txBody>
            <a:bodyPr vert="horz" wrap="square" lIns="91427" tIns="45713" rIns="91427" bIns="45713" numCol="1" anchor="t" anchorCtr="0" compatLnSpc="1">
              <a:prstTxWarp prst="textNoShape">
                <a:avLst/>
              </a:prstTxWarp>
            </a:bodyPr>
            <a:lstStyle>
              <a:defPPr>
                <a:defRPr lang="en-US"/>
              </a:defPPr>
              <a:lvl1pPr algn="l" defTabSz="931863" rtl="0" fontAlgn="base">
                <a:spcBef>
                  <a:spcPct val="0"/>
                </a:spcBef>
                <a:spcAft>
                  <a:spcPct val="0"/>
                </a:spcAft>
                <a:defRPr sz="2400" kern="1200">
                  <a:solidFill>
                    <a:schemeClr val="tx1"/>
                  </a:solidFill>
                  <a:latin typeface="Segoe UI" charset="0"/>
                  <a:ea typeface="MS PGothic" charset="0"/>
                  <a:cs typeface="MS PGothic" charset="0"/>
                </a:defRPr>
              </a:lvl1pPr>
              <a:lvl2pPr marL="465138" indent="-7938" algn="l" defTabSz="931863" rtl="0" fontAlgn="base">
                <a:spcBef>
                  <a:spcPct val="0"/>
                </a:spcBef>
                <a:spcAft>
                  <a:spcPct val="0"/>
                </a:spcAft>
                <a:defRPr sz="2400" kern="1200">
                  <a:solidFill>
                    <a:schemeClr val="tx1"/>
                  </a:solidFill>
                  <a:latin typeface="Segoe UI" charset="0"/>
                  <a:ea typeface="MS PGothic" charset="0"/>
                  <a:cs typeface="MS PGothic" charset="0"/>
                </a:defRPr>
              </a:lvl2pPr>
              <a:lvl3pPr marL="931863" indent="-17463" algn="l" defTabSz="931863" rtl="0" fontAlgn="base">
                <a:spcBef>
                  <a:spcPct val="0"/>
                </a:spcBef>
                <a:spcAft>
                  <a:spcPct val="0"/>
                </a:spcAft>
                <a:defRPr sz="2400" kern="1200">
                  <a:solidFill>
                    <a:schemeClr val="tx1"/>
                  </a:solidFill>
                  <a:latin typeface="Segoe UI" charset="0"/>
                  <a:ea typeface="MS PGothic" charset="0"/>
                  <a:cs typeface="MS PGothic" charset="0"/>
                </a:defRPr>
              </a:lvl3pPr>
              <a:lvl4pPr marL="1398588" indent="-26988" algn="l" defTabSz="931863" rtl="0" fontAlgn="base">
                <a:spcBef>
                  <a:spcPct val="0"/>
                </a:spcBef>
                <a:spcAft>
                  <a:spcPct val="0"/>
                </a:spcAft>
                <a:defRPr sz="2400" kern="1200">
                  <a:solidFill>
                    <a:schemeClr val="tx1"/>
                  </a:solidFill>
                  <a:latin typeface="Segoe UI" charset="0"/>
                  <a:ea typeface="MS PGothic" charset="0"/>
                  <a:cs typeface="MS PGothic" charset="0"/>
                </a:defRPr>
              </a:lvl4pPr>
              <a:lvl5pPr marL="1865313" indent="-36513" algn="l" defTabSz="931863" rtl="0" fontAlgn="base">
                <a:spcBef>
                  <a:spcPct val="0"/>
                </a:spcBef>
                <a:spcAft>
                  <a:spcPct val="0"/>
                </a:spcAft>
                <a:defRPr sz="2400" kern="1200">
                  <a:solidFill>
                    <a:schemeClr val="tx1"/>
                  </a:solidFill>
                  <a:latin typeface="Segoe UI" charset="0"/>
                  <a:ea typeface="MS PGothic" charset="0"/>
                  <a:cs typeface="MS PGothic" charset="0"/>
                </a:defRPr>
              </a:lvl5pPr>
              <a:lvl6pPr marL="2286000" algn="l" defTabSz="457200" rtl="0" eaLnBrk="1" latinLnBrk="0" hangingPunct="1">
                <a:defRPr sz="2400" kern="1200">
                  <a:solidFill>
                    <a:schemeClr val="tx1"/>
                  </a:solidFill>
                  <a:latin typeface="Segoe UI" charset="0"/>
                  <a:ea typeface="MS PGothic" charset="0"/>
                  <a:cs typeface="MS PGothic" charset="0"/>
                </a:defRPr>
              </a:lvl6pPr>
              <a:lvl7pPr marL="2743200" algn="l" defTabSz="457200" rtl="0" eaLnBrk="1" latinLnBrk="0" hangingPunct="1">
                <a:defRPr sz="2400" kern="1200">
                  <a:solidFill>
                    <a:schemeClr val="tx1"/>
                  </a:solidFill>
                  <a:latin typeface="Segoe UI" charset="0"/>
                  <a:ea typeface="MS PGothic" charset="0"/>
                  <a:cs typeface="MS PGothic" charset="0"/>
                </a:defRPr>
              </a:lvl7pPr>
              <a:lvl8pPr marL="3200400" algn="l" defTabSz="457200" rtl="0" eaLnBrk="1" latinLnBrk="0" hangingPunct="1">
                <a:defRPr sz="2400" kern="1200">
                  <a:solidFill>
                    <a:schemeClr val="tx1"/>
                  </a:solidFill>
                  <a:latin typeface="Segoe UI" charset="0"/>
                  <a:ea typeface="MS PGothic" charset="0"/>
                  <a:cs typeface="MS PGothic" charset="0"/>
                </a:defRPr>
              </a:lvl8pPr>
              <a:lvl9pPr marL="3657600" algn="l" defTabSz="457200" rtl="0" eaLnBrk="1" latinLnBrk="0" hangingPunct="1">
                <a:defRPr sz="2400" kern="1200">
                  <a:solidFill>
                    <a:schemeClr val="tx1"/>
                  </a:solidFill>
                  <a:latin typeface="Segoe UI" charset="0"/>
                  <a:ea typeface="MS PGothic" charset="0"/>
                  <a:cs typeface="MS PGothic" charset="0"/>
                </a:defRPr>
              </a:lvl9pPr>
            </a:lstStyle>
            <a:p>
              <a:endParaRPr lang="en-US" sz="1199" dirty="0">
                <a:solidFill>
                  <a:srgbClr val="000000"/>
                </a:solidFill>
              </a:endParaRPr>
            </a:p>
          </p:txBody>
        </p:sp>
        <p:sp>
          <p:nvSpPr>
            <p:cNvPr id="73" name="Rectangle 72"/>
            <p:cNvSpPr/>
            <p:nvPr/>
          </p:nvSpPr>
          <p:spPr bwMode="auto">
            <a:xfrm>
              <a:off x="8772628" y="6289094"/>
              <a:ext cx="364160" cy="363625"/>
            </a:xfrm>
            <a:prstGeom prst="rect">
              <a:avLst/>
            </a:prstGeom>
            <a:solidFill>
              <a:schemeClr val="bg1">
                <a:lumMod val="8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indent="-342900" algn="ctr" defTabSz="932472" fontAlgn="base">
                <a:lnSpc>
                  <a:spcPct val="90000"/>
                </a:lnSpc>
                <a:spcBef>
                  <a:spcPct val="0"/>
                </a:spcBef>
                <a:spcAft>
                  <a:spcPct val="0"/>
                </a:spcAft>
                <a:buFont typeface="Wingdings 3" panose="05040102010807070707" pitchFamily="18" charset="2"/>
                <a:buChar char="Æ"/>
              </a:pPr>
              <a:endParaRPr lang="en-US" sz="2000" b="1" dirty="0">
                <a:solidFill>
                  <a:schemeClr val="bg1"/>
                </a:solidFill>
                <a:latin typeface="+mj-lt"/>
                <a:ea typeface="Segoe UI" pitchFamily="34" charset="0"/>
                <a:cs typeface="Segoe UI" pitchFamily="34" charset="0"/>
              </a:endParaRPr>
            </a:p>
          </p:txBody>
        </p:sp>
        <p:sp>
          <p:nvSpPr>
            <p:cNvPr id="74" name="Rectangle 73"/>
            <p:cNvSpPr/>
            <p:nvPr/>
          </p:nvSpPr>
          <p:spPr bwMode="auto">
            <a:xfrm>
              <a:off x="9590533" y="6085643"/>
              <a:ext cx="364160" cy="567079"/>
            </a:xfrm>
            <a:prstGeom prst="rect">
              <a:avLst/>
            </a:prstGeom>
            <a:solidFill>
              <a:srgbClr val="ECECEC"/>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indent="-342900" algn="ctr" defTabSz="932472" fontAlgn="base">
                <a:lnSpc>
                  <a:spcPct val="90000"/>
                </a:lnSpc>
                <a:spcBef>
                  <a:spcPct val="0"/>
                </a:spcBef>
                <a:spcAft>
                  <a:spcPct val="0"/>
                </a:spcAft>
                <a:buFont typeface="Wingdings 3" panose="05040102010807070707" pitchFamily="18" charset="2"/>
                <a:buChar char="Æ"/>
              </a:pPr>
              <a:endParaRPr lang="en-US" sz="2000" b="1" dirty="0">
                <a:solidFill>
                  <a:schemeClr val="bg1"/>
                </a:solidFill>
                <a:latin typeface="+mj-lt"/>
                <a:ea typeface="Segoe UI" pitchFamily="34" charset="0"/>
                <a:cs typeface="Segoe UI" pitchFamily="34" charset="0"/>
              </a:endParaRPr>
            </a:p>
          </p:txBody>
        </p:sp>
        <p:sp>
          <p:nvSpPr>
            <p:cNvPr id="75" name="Rectangle 74"/>
            <p:cNvSpPr/>
            <p:nvPr/>
          </p:nvSpPr>
          <p:spPr bwMode="auto">
            <a:xfrm>
              <a:off x="10385463" y="6355387"/>
              <a:ext cx="364160" cy="297333"/>
            </a:xfrm>
            <a:prstGeom prst="rect">
              <a:avLst/>
            </a:prstGeom>
            <a:solidFill>
              <a:srgbClr val="ECECEC"/>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indent="-342900" algn="ctr" defTabSz="932472" fontAlgn="base">
                <a:lnSpc>
                  <a:spcPct val="90000"/>
                </a:lnSpc>
                <a:spcBef>
                  <a:spcPct val="0"/>
                </a:spcBef>
                <a:spcAft>
                  <a:spcPct val="0"/>
                </a:spcAft>
                <a:buFont typeface="Wingdings 3" panose="05040102010807070707" pitchFamily="18" charset="2"/>
                <a:buChar char="Æ"/>
              </a:pPr>
              <a:endParaRPr lang="en-US" sz="2000" b="1" dirty="0">
                <a:solidFill>
                  <a:schemeClr val="bg1"/>
                </a:solidFill>
                <a:latin typeface="+mj-lt"/>
                <a:ea typeface="Segoe UI" pitchFamily="34" charset="0"/>
                <a:cs typeface="Segoe UI" pitchFamily="34" charset="0"/>
              </a:endParaRPr>
            </a:p>
          </p:txBody>
        </p:sp>
        <p:sp>
          <p:nvSpPr>
            <p:cNvPr id="76" name="Rectangle 75"/>
            <p:cNvSpPr/>
            <p:nvPr/>
          </p:nvSpPr>
          <p:spPr bwMode="auto">
            <a:xfrm>
              <a:off x="9935156" y="6289095"/>
              <a:ext cx="364160" cy="363625"/>
            </a:xfrm>
            <a:prstGeom prst="rect">
              <a:avLst/>
            </a:prstGeom>
            <a:solidFill>
              <a:srgbClr val="ECECEC"/>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indent="-342900" algn="ctr" defTabSz="932472" fontAlgn="base">
                <a:lnSpc>
                  <a:spcPct val="90000"/>
                </a:lnSpc>
                <a:spcBef>
                  <a:spcPct val="0"/>
                </a:spcBef>
                <a:spcAft>
                  <a:spcPct val="0"/>
                </a:spcAft>
                <a:buFont typeface="Wingdings 3" panose="05040102010807070707" pitchFamily="18" charset="2"/>
                <a:buChar char="Æ"/>
              </a:pPr>
              <a:endParaRPr lang="en-US" sz="2000" b="1" dirty="0">
                <a:solidFill>
                  <a:schemeClr val="bg1"/>
                </a:solidFill>
                <a:latin typeface="+mj-lt"/>
                <a:ea typeface="Segoe UI" pitchFamily="34" charset="0"/>
                <a:cs typeface="Segoe UI" pitchFamily="34" charset="0"/>
              </a:endParaRPr>
            </a:p>
          </p:txBody>
        </p:sp>
        <p:sp>
          <p:nvSpPr>
            <p:cNvPr id="77" name="Rectangle 76"/>
            <p:cNvSpPr/>
            <p:nvPr/>
          </p:nvSpPr>
          <p:spPr bwMode="auto">
            <a:xfrm>
              <a:off x="10114360" y="6024510"/>
              <a:ext cx="364160" cy="628210"/>
            </a:xfrm>
            <a:prstGeom prst="rect">
              <a:avLst/>
            </a:prstGeom>
            <a:solidFill>
              <a:schemeClr val="bg1">
                <a:lumMod val="8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indent="-342900" algn="ctr" defTabSz="932472" fontAlgn="base">
                <a:lnSpc>
                  <a:spcPct val="90000"/>
                </a:lnSpc>
                <a:spcBef>
                  <a:spcPct val="0"/>
                </a:spcBef>
                <a:spcAft>
                  <a:spcPct val="0"/>
                </a:spcAft>
                <a:buFont typeface="Wingdings 3" panose="05040102010807070707" pitchFamily="18" charset="2"/>
                <a:buChar char="Æ"/>
              </a:pPr>
              <a:endParaRPr lang="en-US" sz="2000" b="1" dirty="0">
                <a:solidFill>
                  <a:schemeClr val="bg1"/>
                </a:solidFill>
                <a:latin typeface="+mj-lt"/>
                <a:ea typeface="Segoe UI" pitchFamily="34" charset="0"/>
                <a:cs typeface="Segoe UI" pitchFamily="34" charset="0"/>
              </a:endParaRPr>
            </a:p>
          </p:txBody>
        </p:sp>
        <p:sp>
          <p:nvSpPr>
            <p:cNvPr id="78" name="Rectangle 77"/>
            <p:cNvSpPr/>
            <p:nvPr/>
          </p:nvSpPr>
          <p:spPr bwMode="auto">
            <a:xfrm>
              <a:off x="11120243" y="6024510"/>
              <a:ext cx="364160" cy="628210"/>
            </a:xfrm>
            <a:prstGeom prst="rect">
              <a:avLst/>
            </a:prstGeom>
            <a:solidFill>
              <a:schemeClr val="bg1">
                <a:lumMod val="8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indent="-342900" algn="ctr" defTabSz="932472" fontAlgn="base">
                <a:lnSpc>
                  <a:spcPct val="90000"/>
                </a:lnSpc>
                <a:spcBef>
                  <a:spcPct val="0"/>
                </a:spcBef>
                <a:spcAft>
                  <a:spcPct val="0"/>
                </a:spcAft>
                <a:buFont typeface="Wingdings 3" panose="05040102010807070707" pitchFamily="18" charset="2"/>
                <a:buChar char="Æ"/>
              </a:pPr>
              <a:endParaRPr lang="en-US" sz="2000" b="1" dirty="0">
                <a:solidFill>
                  <a:schemeClr val="bg1"/>
                </a:solidFill>
                <a:latin typeface="+mj-lt"/>
                <a:ea typeface="Segoe UI" pitchFamily="34" charset="0"/>
                <a:cs typeface="Segoe UI" pitchFamily="34" charset="0"/>
              </a:endParaRPr>
            </a:p>
          </p:txBody>
        </p:sp>
      </p:grpSp>
      <p:sp>
        <p:nvSpPr>
          <p:cNvPr id="90" name="Freeform 89"/>
          <p:cNvSpPr>
            <a:spLocks noEditPoints="1"/>
          </p:cNvSpPr>
          <p:nvPr/>
        </p:nvSpPr>
        <p:spPr bwMode="auto">
          <a:xfrm>
            <a:off x="1529853" y="5424799"/>
            <a:ext cx="448931" cy="1221990"/>
          </a:xfrm>
          <a:custGeom>
            <a:avLst/>
            <a:gdLst>
              <a:gd name="T0" fmla="*/ 148 w 164"/>
              <a:gd name="T1" fmla="*/ 181 h 442"/>
              <a:gd name="T2" fmla="*/ 148 w 164"/>
              <a:gd name="T3" fmla="*/ 136 h 442"/>
              <a:gd name="T4" fmla="*/ 123 w 164"/>
              <a:gd name="T5" fmla="*/ 136 h 442"/>
              <a:gd name="T6" fmla="*/ 123 w 164"/>
              <a:gd name="T7" fmla="*/ 84 h 442"/>
              <a:gd name="T8" fmla="*/ 101 w 164"/>
              <a:gd name="T9" fmla="*/ 84 h 442"/>
              <a:gd name="T10" fmla="*/ 101 w 164"/>
              <a:gd name="T11" fmla="*/ 45 h 442"/>
              <a:gd name="T12" fmla="*/ 87 w 164"/>
              <a:gd name="T13" fmla="*/ 45 h 442"/>
              <a:gd name="T14" fmla="*/ 87 w 164"/>
              <a:gd name="T15" fmla="*/ 0 h 442"/>
              <a:gd name="T16" fmla="*/ 77 w 164"/>
              <a:gd name="T17" fmla="*/ 0 h 442"/>
              <a:gd name="T18" fmla="*/ 77 w 164"/>
              <a:gd name="T19" fmla="*/ 45 h 442"/>
              <a:gd name="T20" fmla="*/ 63 w 164"/>
              <a:gd name="T21" fmla="*/ 45 h 442"/>
              <a:gd name="T22" fmla="*/ 63 w 164"/>
              <a:gd name="T23" fmla="*/ 84 h 442"/>
              <a:gd name="T24" fmla="*/ 41 w 164"/>
              <a:gd name="T25" fmla="*/ 84 h 442"/>
              <a:gd name="T26" fmla="*/ 41 w 164"/>
              <a:gd name="T27" fmla="*/ 136 h 442"/>
              <a:gd name="T28" fmla="*/ 16 w 164"/>
              <a:gd name="T29" fmla="*/ 136 h 442"/>
              <a:gd name="T30" fmla="*/ 16 w 164"/>
              <a:gd name="T31" fmla="*/ 181 h 442"/>
              <a:gd name="T32" fmla="*/ 0 w 164"/>
              <a:gd name="T33" fmla="*/ 181 h 442"/>
              <a:gd name="T34" fmla="*/ 0 w 164"/>
              <a:gd name="T35" fmla="*/ 442 h 442"/>
              <a:gd name="T36" fmla="*/ 164 w 164"/>
              <a:gd name="T37" fmla="*/ 442 h 442"/>
              <a:gd name="T38" fmla="*/ 164 w 164"/>
              <a:gd name="T39" fmla="*/ 181 h 442"/>
              <a:gd name="T40" fmla="*/ 148 w 164"/>
              <a:gd name="T41" fmla="*/ 181 h 442"/>
              <a:gd name="T42" fmla="*/ 16 w 164"/>
              <a:gd name="T43" fmla="*/ 207 h 442"/>
              <a:gd name="T44" fmla="*/ 82 w 164"/>
              <a:gd name="T45" fmla="*/ 207 h 442"/>
              <a:gd name="T46" fmla="*/ 82 w 164"/>
              <a:gd name="T47" fmla="*/ 266 h 442"/>
              <a:gd name="T48" fmla="*/ 16 w 164"/>
              <a:gd name="T49" fmla="*/ 266 h 442"/>
              <a:gd name="T50" fmla="*/ 16 w 164"/>
              <a:gd name="T51" fmla="*/ 207 h 442"/>
              <a:gd name="T52" fmla="*/ 82 w 164"/>
              <a:gd name="T53" fmla="*/ 411 h 442"/>
              <a:gd name="T54" fmla="*/ 16 w 164"/>
              <a:gd name="T55" fmla="*/ 411 h 442"/>
              <a:gd name="T56" fmla="*/ 16 w 164"/>
              <a:gd name="T57" fmla="*/ 352 h 442"/>
              <a:gd name="T58" fmla="*/ 82 w 164"/>
              <a:gd name="T59" fmla="*/ 352 h 442"/>
              <a:gd name="T60" fmla="*/ 82 w 164"/>
              <a:gd name="T61" fmla="*/ 411 h 442"/>
              <a:gd name="T62" fmla="*/ 148 w 164"/>
              <a:gd name="T63" fmla="*/ 340 h 442"/>
              <a:gd name="T64" fmla="*/ 82 w 164"/>
              <a:gd name="T65" fmla="*/ 340 h 442"/>
              <a:gd name="T66" fmla="*/ 82 w 164"/>
              <a:gd name="T67" fmla="*/ 280 h 442"/>
              <a:gd name="T68" fmla="*/ 148 w 164"/>
              <a:gd name="T69" fmla="*/ 280 h 442"/>
              <a:gd name="T70" fmla="*/ 148 w 164"/>
              <a:gd name="T71" fmla="*/ 340 h 4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4" h="442">
                <a:moveTo>
                  <a:pt x="148" y="181"/>
                </a:moveTo>
                <a:lnTo>
                  <a:pt x="148" y="136"/>
                </a:lnTo>
                <a:lnTo>
                  <a:pt x="123" y="136"/>
                </a:lnTo>
                <a:lnTo>
                  <a:pt x="123" y="84"/>
                </a:lnTo>
                <a:lnTo>
                  <a:pt x="101" y="84"/>
                </a:lnTo>
                <a:lnTo>
                  <a:pt x="101" y="45"/>
                </a:lnTo>
                <a:lnTo>
                  <a:pt x="87" y="45"/>
                </a:lnTo>
                <a:lnTo>
                  <a:pt x="87" y="0"/>
                </a:lnTo>
                <a:lnTo>
                  <a:pt x="77" y="0"/>
                </a:lnTo>
                <a:lnTo>
                  <a:pt x="77" y="45"/>
                </a:lnTo>
                <a:lnTo>
                  <a:pt x="63" y="45"/>
                </a:lnTo>
                <a:lnTo>
                  <a:pt x="63" y="84"/>
                </a:lnTo>
                <a:lnTo>
                  <a:pt x="41" y="84"/>
                </a:lnTo>
                <a:lnTo>
                  <a:pt x="41" y="136"/>
                </a:lnTo>
                <a:lnTo>
                  <a:pt x="16" y="136"/>
                </a:lnTo>
                <a:lnTo>
                  <a:pt x="16" y="181"/>
                </a:lnTo>
                <a:lnTo>
                  <a:pt x="0" y="181"/>
                </a:lnTo>
                <a:lnTo>
                  <a:pt x="0" y="442"/>
                </a:lnTo>
                <a:lnTo>
                  <a:pt x="164" y="442"/>
                </a:lnTo>
                <a:lnTo>
                  <a:pt x="164" y="181"/>
                </a:lnTo>
                <a:lnTo>
                  <a:pt x="148" y="181"/>
                </a:lnTo>
                <a:close/>
                <a:moveTo>
                  <a:pt x="16" y="207"/>
                </a:moveTo>
                <a:lnTo>
                  <a:pt x="82" y="207"/>
                </a:lnTo>
                <a:lnTo>
                  <a:pt x="82" y="266"/>
                </a:lnTo>
                <a:lnTo>
                  <a:pt x="16" y="266"/>
                </a:lnTo>
                <a:lnTo>
                  <a:pt x="16" y="207"/>
                </a:lnTo>
                <a:close/>
                <a:moveTo>
                  <a:pt x="82" y="411"/>
                </a:moveTo>
                <a:lnTo>
                  <a:pt x="16" y="411"/>
                </a:lnTo>
                <a:lnTo>
                  <a:pt x="16" y="352"/>
                </a:lnTo>
                <a:lnTo>
                  <a:pt x="82" y="352"/>
                </a:lnTo>
                <a:lnTo>
                  <a:pt x="82" y="411"/>
                </a:lnTo>
                <a:close/>
                <a:moveTo>
                  <a:pt x="148" y="340"/>
                </a:moveTo>
                <a:lnTo>
                  <a:pt x="82" y="340"/>
                </a:lnTo>
                <a:lnTo>
                  <a:pt x="82" y="280"/>
                </a:lnTo>
                <a:lnTo>
                  <a:pt x="148" y="280"/>
                </a:lnTo>
                <a:lnTo>
                  <a:pt x="148" y="340"/>
                </a:lnTo>
                <a:close/>
              </a:path>
            </a:pathLst>
          </a:custGeom>
          <a:solidFill>
            <a:schemeClr val="accent6"/>
          </a:solidFill>
          <a:ln>
            <a:noFill/>
          </a:ln>
          <a:extLst/>
        </p:spPr>
        <p:txBody>
          <a:bodyPr vert="horz" wrap="square" lIns="91427" tIns="45713" rIns="91427" bIns="45713" numCol="1" anchor="t" anchorCtr="0" compatLnSpc="1">
            <a:prstTxWarp prst="textNoShape">
              <a:avLst/>
            </a:prstTxWarp>
          </a:bodyPr>
          <a:lstStyle>
            <a:defPPr>
              <a:defRPr lang="en-US"/>
            </a:defPPr>
            <a:lvl1pPr algn="l" defTabSz="931863" rtl="0" fontAlgn="base">
              <a:spcBef>
                <a:spcPct val="0"/>
              </a:spcBef>
              <a:spcAft>
                <a:spcPct val="0"/>
              </a:spcAft>
              <a:defRPr sz="2400" kern="1200">
                <a:solidFill>
                  <a:schemeClr val="tx1"/>
                </a:solidFill>
                <a:latin typeface="Segoe UI" charset="0"/>
                <a:ea typeface="MS PGothic" charset="0"/>
                <a:cs typeface="MS PGothic" charset="0"/>
              </a:defRPr>
            </a:lvl1pPr>
            <a:lvl2pPr marL="465138" indent="-7938" algn="l" defTabSz="931863" rtl="0" fontAlgn="base">
              <a:spcBef>
                <a:spcPct val="0"/>
              </a:spcBef>
              <a:spcAft>
                <a:spcPct val="0"/>
              </a:spcAft>
              <a:defRPr sz="2400" kern="1200">
                <a:solidFill>
                  <a:schemeClr val="tx1"/>
                </a:solidFill>
                <a:latin typeface="Segoe UI" charset="0"/>
                <a:ea typeface="MS PGothic" charset="0"/>
                <a:cs typeface="MS PGothic" charset="0"/>
              </a:defRPr>
            </a:lvl2pPr>
            <a:lvl3pPr marL="931863" indent="-17463" algn="l" defTabSz="931863" rtl="0" fontAlgn="base">
              <a:spcBef>
                <a:spcPct val="0"/>
              </a:spcBef>
              <a:spcAft>
                <a:spcPct val="0"/>
              </a:spcAft>
              <a:defRPr sz="2400" kern="1200">
                <a:solidFill>
                  <a:schemeClr val="tx1"/>
                </a:solidFill>
                <a:latin typeface="Segoe UI" charset="0"/>
                <a:ea typeface="MS PGothic" charset="0"/>
                <a:cs typeface="MS PGothic" charset="0"/>
              </a:defRPr>
            </a:lvl3pPr>
            <a:lvl4pPr marL="1398588" indent="-26988" algn="l" defTabSz="931863" rtl="0" fontAlgn="base">
              <a:spcBef>
                <a:spcPct val="0"/>
              </a:spcBef>
              <a:spcAft>
                <a:spcPct val="0"/>
              </a:spcAft>
              <a:defRPr sz="2400" kern="1200">
                <a:solidFill>
                  <a:schemeClr val="tx1"/>
                </a:solidFill>
                <a:latin typeface="Segoe UI" charset="0"/>
                <a:ea typeface="MS PGothic" charset="0"/>
                <a:cs typeface="MS PGothic" charset="0"/>
              </a:defRPr>
            </a:lvl4pPr>
            <a:lvl5pPr marL="1865313" indent="-36513" algn="l" defTabSz="931863" rtl="0" fontAlgn="base">
              <a:spcBef>
                <a:spcPct val="0"/>
              </a:spcBef>
              <a:spcAft>
                <a:spcPct val="0"/>
              </a:spcAft>
              <a:defRPr sz="2400" kern="1200">
                <a:solidFill>
                  <a:schemeClr val="tx1"/>
                </a:solidFill>
                <a:latin typeface="Segoe UI" charset="0"/>
                <a:ea typeface="MS PGothic" charset="0"/>
                <a:cs typeface="MS PGothic" charset="0"/>
              </a:defRPr>
            </a:lvl5pPr>
            <a:lvl6pPr marL="2286000" algn="l" defTabSz="457200" rtl="0" eaLnBrk="1" latinLnBrk="0" hangingPunct="1">
              <a:defRPr sz="2400" kern="1200">
                <a:solidFill>
                  <a:schemeClr val="tx1"/>
                </a:solidFill>
                <a:latin typeface="Segoe UI" charset="0"/>
                <a:ea typeface="MS PGothic" charset="0"/>
                <a:cs typeface="MS PGothic" charset="0"/>
              </a:defRPr>
            </a:lvl6pPr>
            <a:lvl7pPr marL="2743200" algn="l" defTabSz="457200" rtl="0" eaLnBrk="1" latinLnBrk="0" hangingPunct="1">
              <a:defRPr sz="2400" kern="1200">
                <a:solidFill>
                  <a:schemeClr val="tx1"/>
                </a:solidFill>
                <a:latin typeface="Segoe UI" charset="0"/>
                <a:ea typeface="MS PGothic" charset="0"/>
                <a:cs typeface="MS PGothic" charset="0"/>
              </a:defRPr>
            </a:lvl7pPr>
            <a:lvl8pPr marL="3200400" algn="l" defTabSz="457200" rtl="0" eaLnBrk="1" latinLnBrk="0" hangingPunct="1">
              <a:defRPr sz="2400" kern="1200">
                <a:solidFill>
                  <a:schemeClr val="tx1"/>
                </a:solidFill>
                <a:latin typeface="Segoe UI" charset="0"/>
                <a:ea typeface="MS PGothic" charset="0"/>
                <a:cs typeface="MS PGothic" charset="0"/>
              </a:defRPr>
            </a:lvl8pPr>
            <a:lvl9pPr marL="3657600" algn="l" defTabSz="457200" rtl="0" eaLnBrk="1" latinLnBrk="0" hangingPunct="1">
              <a:defRPr sz="2400" kern="1200">
                <a:solidFill>
                  <a:schemeClr val="tx1"/>
                </a:solidFill>
                <a:latin typeface="Segoe UI" charset="0"/>
                <a:ea typeface="MS PGothic" charset="0"/>
                <a:cs typeface="MS PGothic" charset="0"/>
              </a:defRPr>
            </a:lvl9pPr>
          </a:lstStyle>
          <a:p>
            <a:endParaRPr lang="en-US" sz="1199" dirty="0">
              <a:solidFill>
                <a:srgbClr val="000000"/>
              </a:solidFill>
            </a:endParaRPr>
          </a:p>
        </p:txBody>
      </p:sp>
      <p:sp>
        <p:nvSpPr>
          <p:cNvPr id="91" name="Freeform 90"/>
          <p:cNvSpPr>
            <a:spLocks noEditPoints="1"/>
          </p:cNvSpPr>
          <p:nvPr/>
        </p:nvSpPr>
        <p:spPr bwMode="auto">
          <a:xfrm>
            <a:off x="412179" y="5884683"/>
            <a:ext cx="374973" cy="762106"/>
          </a:xfrm>
          <a:custGeom>
            <a:avLst/>
            <a:gdLst>
              <a:gd name="T0" fmla="*/ 0 w 185"/>
              <a:gd name="T1" fmla="*/ 0 h 376"/>
              <a:gd name="T2" fmla="*/ 0 w 185"/>
              <a:gd name="T3" fmla="*/ 376 h 376"/>
              <a:gd name="T4" fmla="*/ 185 w 185"/>
              <a:gd name="T5" fmla="*/ 376 h 376"/>
              <a:gd name="T6" fmla="*/ 185 w 185"/>
              <a:gd name="T7" fmla="*/ 0 h 376"/>
              <a:gd name="T8" fmla="*/ 0 w 185"/>
              <a:gd name="T9" fmla="*/ 0 h 376"/>
              <a:gd name="T10" fmla="*/ 86 w 185"/>
              <a:gd name="T11" fmla="*/ 304 h 376"/>
              <a:gd name="T12" fmla="*/ 20 w 185"/>
              <a:gd name="T13" fmla="*/ 304 h 376"/>
              <a:gd name="T14" fmla="*/ 20 w 185"/>
              <a:gd name="T15" fmla="*/ 244 h 376"/>
              <a:gd name="T16" fmla="*/ 86 w 185"/>
              <a:gd name="T17" fmla="*/ 244 h 376"/>
              <a:gd name="T18" fmla="*/ 86 w 185"/>
              <a:gd name="T19" fmla="*/ 304 h 376"/>
              <a:gd name="T20" fmla="*/ 86 w 185"/>
              <a:gd name="T21" fmla="*/ 230 h 376"/>
              <a:gd name="T22" fmla="*/ 20 w 185"/>
              <a:gd name="T23" fmla="*/ 230 h 376"/>
              <a:gd name="T24" fmla="*/ 20 w 185"/>
              <a:gd name="T25" fmla="*/ 171 h 376"/>
              <a:gd name="T26" fmla="*/ 86 w 185"/>
              <a:gd name="T27" fmla="*/ 171 h 376"/>
              <a:gd name="T28" fmla="*/ 86 w 185"/>
              <a:gd name="T29" fmla="*/ 230 h 376"/>
              <a:gd name="T30" fmla="*/ 86 w 185"/>
              <a:gd name="T31" fmla="*/ 157 h 376"/>
              <a:gd name="T32" fmla="*/ 20 w 185"/>
              <a:gd name="T33" fmla="*/ 157 h 376"/>
              <a:gd name="T34" fmla="*/ 20 w 185"/>
              <a:gd name="T35" fmla="*/ 98 h 376"/>
              <a:gd name="T36" fmla="*/ 86 w 185"/>
              <a:gd name="T37" fmla="*/ 98 h 376"/>
              <a:gd name="T38" fmla="*/ 86 w 185"/>
              <a:gd name="T39" fmla="*/ 157 h 376"/>
              <a:gd name="T40" fmla="*/ 86 w 185"/>
              <a:gd name="T41" fmla="*/ 85 h 376"/>
              <a:gd name="T42" fmla="*/ 20 w 185"/>
              <a:gd name="T43" fmla="*/ 85 h 376"/>
              <a:gd name="T44" fmla="*/ 20 w 185"/>
              <a:gd name="T45" fmla="*/ 25 h 376"/>
              <a:gd name="T46" fmla="*/ 86 w 185"/>
              <a:gd name="T47" fmla="*/ 25 h 376"/>
              <a:gd name="T48" fmla="*/ 86 w 185"/>
              <a:gd name="T49" fmla="*/ 85 h 376"/>
              <a:gd name="T50" fmla="*/ 166 w 185"/>
              <a:gd name="T51" fmla="*/ 304 h 376"/>
              <a:gd name="T52" fmla="*/ 99 w 185"/>
              <a:gd name="T53" fmla="*/ 304 h 376"/>
              <a:gd name="T54" fmla="*/ 99 w 185"/>
              <a:gd name="T55" fmla="*/ 244 h 376"/>
              <a:gd name="T56" fmla="*/ 166 w 185"/>
              <a:gd name="T57" fmla="*/ 244 h 376"/>
              <a:gd name="T58" fmla="*/ 166 w 185"/>
              <a:gd name="T59" fmla="*/ 304 h 376"/>
              <a:gd name="T60" fmla="*/ 166 w 185"/>
              <a:gd name="T61" fmla="*/ 230 h 376"/>
              <a:gd name="T62" fmla="*/ 99 w 185"/>
              <a:gd name="T63" fmla="*/ 230 h 376"/>
              <a:gd name="T64" fmla="*/ 99 w 185"/>
              <a:gd name="T65" fmla="*/ 171 h 376"/>
              <a:gd name="T66" fmla="*/ 166 w 185"/>
              <a:gd name="T67" fmla="*/ 171 h 376"/>
              <a:gd name="T68" fmla="*/ 166 w 185"/>
              <a:gd name="T69" fmla="*/ 230 h 376"/>
              <a:gd name="T70" fmla="*/ 166 w 185"/>
              <a:gd name="T71" fmla="*/ 157 h 376"/>
              <a:gd name="T72" fmla="*/ 99 w 185"/>
              <a:gd name="T73" fmla="*/ 157 h 376"/>
              <a:gd name="T74" fmla="*/ 99 w 185"/>
              <a:gd name="T75" fmla="*/ 98 h 376"/>
              <a:gd name="T76" fmla="*/ 166 w 185"/>
              <a:gd name="T77" fmla="*/ 98 h 376"/>
              <a:gd name="T78" fmla="*/ 166 w 185"/>
              <a:gd name="T79" fmla="*/ 157 h 376"/>
              <a:gd name="T80" fmla="*/ 166 w 185"/>
              <a:gd name="T81" fmla="*/ 85 h 376"/>
              <a:gd name="T82" fmla="*/ 99 w 185"/>
              <a:gd name="T83" fmla="*/ 85 h 376"/>
              <a:gd name="T84" fmla="*/ 99 w 185"/>
              <a:gd name="T85" fmla="*/ 25 h 376"/>
              <a:gd name="T86" fmla="*/ 166 w 185"/>
              <a:gd name="T87" fmla="*/ 25 h 376"/>
              <a:gd name="T88" fmla="*/ 166 w 185"/>
              <a:gd name="T89" fmla="*/ 85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85" h="376">
                <a:moveTo>
                  <a:pt x="0" y="0"/>
                </a:moveTo>
                <a:lnTo>
                  <a:pt x="0" y="376"/>
                </a:lnTo>
                <a:lnTo>
                  <a:pt x="185" y="376"/>
                </a:lnTo>
                <a:lnTo>
                  <a:pt x="185" y="0"/>
                </a:lnTo>
                <a:lnTo>
                  <a:pt x="0" y="0"/>
                </a:lnTo>
                <a:close/>
                <a:moveTo>
                  <a:pt x="86" y="304"/>
                </a:moveTo>
                <a:lnTo>
                  <a:pt x="20" y="304"/>
                </a:lnTo>
                <a:lnTo>
                  <a:pt x="20" y="244"/>
                </a:lnTo>
                <a:lnTo>
                  <a:pt x="86" y="244"/>
                </a:lnTo>
                <a:lnTo>
                  <a:pt x="86" y="304"/>
                </a:lnTo>
                <a:close/>
                <a:moveTo>
                  <a:pt x="86" y="230"/>
                </a:moveTo>
                <a:lnTo>
                  <a:pt x="20" y="230"/>
                </a:lnTo>
                <a:lnTo>
                  <a:pt x="20" y="171"/>
                </a:lnTo>
                <a:lnTo>
                  <a:pt x="86" y="171"/>
                </a:lnTo>
                <a:lnTo>
                  <a:pt x="86" y="230"/>
                </a:lnTo>
                <a:close/>
                <a:moveTo>
                  <a:pt x="86" y="157"/>
                </a:moveTo>
                <a:lnTo>
                  <a:pt x="20" y="157"/>
                </a:lnTo>
                <a:lnTo>
                  <a:pt x="20" y="98"/>
                </a:lnTo>
                <a:lnTo>
                  <a:pt x="86" y="98"/>
                </a:lnTo>
                <a:lnTo>
                  <a:pt x="86" y="157"/>
                </a:lnTo>
                <a:close/>
                <a:moveTo>
                  <a:pt x="86" y="85"/>
                </a:moveTo>
                <a:lnTo>
                  <a:pt x="20" y="85"/>
                </a:lnTo>
                <a:lnTo>
                  <a:pt x="20" y="25"/>
                </a:lnTo>
                <a:lnTo>
                  <a:pt x="86" y="25"/>
                </a:lnTo>
                <a:lnTo>
                  <a:pt x="86" y="85"/>
                </a:lnTo>
                <a:close/>
                <a:moveTo>
                  <a:pt x="166" y="304"/>
                </a:moveTo>
                <a:lnTo>
                  <a:pt x="99" y="304"/>
                </a:lnTo>
                <a:lnTo>
                  <a:pt x="99" y="244"/>
                </a:lnTo>
                <a:lnTo>
                  <a:pt x="166" y="244"/>
                </a:lnTo>
                <a:lnTo>
                  <a:pt x="166" y="304"/>
                </a:lnTo>
                <a:close/>
                <a:moveTo>
                  <a:pt x="166" y="230"/>
                </a:moveTo>
                <a:lnTo>
                  <a:pt x="99" y="230"/>
                </a:lnTo>
                <a:lnTo>
                  <a:pt x="99" y="171"/>
                </a:lnTo>
                <a:lnTo>
                  <a:pt x="166" y="171"/>
                </a:lnTo>
                <a:lnTo>
                  <a:pt x="166" y="230"/>
                </a:lnTo>
                <a:close/>
                <a:moveTo>
                  <a:pt x="166" y="157"/>
                </a:moveTo>
                <a:lnTo>
                  <a:pt x="99" y="157"/>
                </a:lnTo>
                <a:lnTo>
                  <a:pt x="99" y="98"/>
                </a:lnTo>
                <a:lnTo>
                  <a:pt x="166" y="98"/>
                </a:lnTo>
                <a:lnTo>
                  <a:pt x="166" y="157"/>
                </a:lnTo>
                <a:close/>
                <a:moveTo>
                  <a:pt x="166" y="85"/>
                </a:moveTo>
                <a:lnTo>
                  <a:pt x="99" y="85"/>
                </a:lnTo>
                <a:lnTo>
                  <a:pt x="99" y="25"/>
                </a:lnTo>
                <a:lnTo>
                  <a:pt x="166" y="25"/>
                </a:lnTo>
                <a:lnTo>
                  <a:pt x="166" y="85"/>
                </a:lnTo>
                <a:close/>
              </a:path>
            </a:pathLst>
          </a:custGeom>
          <a:solidFill>
            <a:schemeClr val="accent6"/>
          </a:solidFill>
          <a:ln>
            <a:noFill/>
          </a:ln>
          <a:extLst/>
        </p:spPr>
        <p:txBody>
          <a:bodyPr vert="horz" wrap="square" lIns="91427" tIns="45713" rIns="91427" bIns="45713" numCol="1" anchor="t" anchorCtr="0" compatLnSpc="1">
            <a:prstTxWarp prst="textNoShape">
              <a:avLst/>
            </a:prstTxWarp>
          </a:bodyPr>
          <a:lstStyle>
            <a:defPPr>
              <a:defRPr lang="en-US"/>
            </a:defPPr>
            <a:lvl1pPr algn="l" defTabSz="931863" rtl="0" fontAlgn="base">
              <a:spcBef>
                <a:spcPct val="0"/>
              </a:spcBef>
              <a:spcAft>
                <a:spcPct val="0"/>
              </a:spcAft>
              <a:defRPr sz="2400" kern="1200">
                <a:solidFill>
                  <a:schemeClr val="tx1"/>
                </a:solidFill>
                <a:latin typeface="Segoe UI" charset="0"/>
                <a:ea typeface="MS PGothic" charset="0"/>
                <a:cs typeface="MS PGothic" charset="0"/>
              </a:defRPr>
            </a:lvl1pPr>
            <a:lvl2pPr marL="465138" indent="-7938" algn="l" defTabSz="931863" rtl="0" fontAlgn="base">
              <a:spcBef>
                <a:spcPct val="0"/>
              </a:spcBef>
              <a:spcAft>
                <a:spcPct val="0"/>
              </a:spcAft>
              <a:defRPr sz="2400" kern="1200">
                <a:solidFill>
                  <a:schemeClr val="tx1"/>
                </a:solidFill>
                <a:latin typeface="Segoe UI" charset="0"/>
                <a:ea typeface="MS PGothic" charset="0"/>
                <a:cs typeface="MS PGothic" charset="0"/>
              </a:defRPr>
            </a:lvl2pPr>
            <a:lvl3pPr marL="931863" indent="-17463" algn="l" defTabSz="931863" rtl="0" fontAlgn="base">
              <a:spcBef>
                <a:spcPct val="0"/>
              </a:spcBef>
              <a:spcAft>
                <a:spcPct val="0"/>
              </a:spcAft>
              <a:defRPr sz="2400" kern="1200">
                <a:solidFill>
                  <a:schemeClr val="tx1"/>
                </a:solidFill>
                <a:latin typeface="Segoe UI" charset="0"/>
                <a:ea typeface="MS PGothic" charset="0"/>
                <a:cs typeface="MS PGothic" charset="0"/>
              </a:defRPr>
            </a:lvl3pPr>
            <a:lvl4pPr marL="1398588" indent="-26988" algn="l" defTabSz="931863" rtl="0" fontAlgn="base">
              <a:spcBef>
                <a:spcPct val="0"/>
              </a:spcBef>
              <a:spcAft>
                <a:spcPct val="0"/>
              </a:spcAft>
              <a:defRPr sz="2400" kern="1200">
                <a:solidFill>
                  <a:schemeClr val="tx1"/>
                </a:solidFill>
                <a:latin typeface="Segoe UI" charset="0"/>
                <a:ea typeface="MS PGothic" charset="0"/>
                <a:cs typeface="MS PGothic" charset="0"/>
              </a:defRPr>
            </a:lvl4pPr>
            <a:lvl5pPr marL="1865313" indent="-36513" algn="l" defTabSz="931863" rtl="0" fontAlgn="base">
              <a:spcBef>
                <a:spcPct val="0"/>
              </a:spcBef>
              <a:spcAft>
                <a:spcPct val="0"/>
              </a:spcAft>
              <a:defRPr sz="2400" kern="1200">
                <a:solidFill>
                  <a:schemeClr val="tx1"/>
                </a:solidFill>
                <a:latin typeface="Segoe UI" charset="0"/>
                <a:ea typeface="MS PGothic" charset="0"/>
                <a:cs typeface="MS PGothic" charset="0"/>
              </a:defRPr>
            </a:lvl5pPr>
            <a:lvl6pPr marL="2286000" algn="l" defTabSz="457200" rtl="0" eaLnBrk="1" latinLnBrk="0" hangingPunct="1">
              <a:defRPr sz="2400" kern="1200">
                <a:solidFill>
                  <a:schemeClr val="tx1"/>
                </a:solidFill>
                <a:latin typeface="Segoe UI" charset="0"/>
                <a:ea typeface="MS PGothic" charset="0"/>
                <a:cs typeface="MS PGothic" charset="0"/>
              </a:defRPr>
            </a:lvl6pPr>
            <a:lvl7pPr marL="2743200" algn="l" defTabSz="457200" rtl="0" eaLnBrk="1" latinLnBrk="0" hangingPunct="1">
              <a:defRPr sz="2400" kern="1200">
                <a:solidFill>
                  <a:schemeClr val="tx1"/>
                </a:solidFill>
                <a:latin typeface="Segoe UI" charset="0"/>
                <a:ea typeface="MS PGothic" charset="0"/>
                <a:cs typeface="MS PGothic" charset="0"/>
              </a:defRPr>
            </a:lvl7pPr>
            <a:lvl8pPr marL="3200400" algn="l" defTabSz="457200" rtl="0" eaLnBrk="1" latinLnBrk="0" hangingPunct="1">
              <a:defRPr sz="2400" kern="1200">
                <a:solidFill>
                  <a:schemeClr val="tx1"/>
                </a:solidFill>
                <a:latin typeface="Segoe UI" charset="0"/>
                <a:ea typeface="MS PGothic" charset="0"/>
                <a:cs typeface="MS PGothic" charset="0"/>
              </a:defRPr>
            </a:lvl8pPr>
            <a:lvl9pPr marL="3657600" algn="l" defTabSz="457200" rtl="0" eaLnBrk="1" latinLnBrk="0" hangingPunct="1">
              <a:defRPr sz="2400" kern="1200">
                <a:solidFill>
                  <a:schemeClr val="tx1"/>
                </a:solidFill>
                <a:latin typeface="Segoe UI" charset="0"/>
                <a:ea typeface="MS PGothic" charset="0"/>
                <a:cs typeface="MS PGothic" charset="0"/>
              </a:defRPr>
            </a:lvl9pPr>
          </a:lstStyle>
          <a:p>
            <a:endParaRPr lang="en-US" sz="1199" dirty="0">
              <a:solidFill>
                <a:srgbClr val="000000"/>
              </a:solidFill>
            </a:endParaRPr>
          </a:p>
        </p:txBody>
      </p:sp>
      <p:sp>
        <p:nvSpPr>
          <p:cNvPr id="92" name="Freeform 91"/>
          <p:cNvSpPr>
            <a:spLocks noEditPoints="1"/>
          </p:cNvSpPr>
          <p:nvPr/>
        </p:nvSpPr>
        <p:spPr bwMode="auto">
          <a:xfrm>
            <a:off x="3707643" y="5424799"/>
            <a:ext cx="448931" cy="1221990"/>
          </a:xfrm>
          <a:custGeom>
            <a:avLst/>
            <a:gdLst>
              <a:gd name="T0" fmla="*/ 148 w 164"/>
              <a:gd name="T1" fmla="*/ 181 h 442"/>
              <a:gd name="T2" fmla="*/ 148 w 164"/>
              <a:gd name="T3" fmla="*/ 136 h 442"/>
              <a:gd name="T4" fmla="*/ 123 w 164"/>
              <a:gd name="T5" fmla="*/ 136 h 442"/>
              <a:gd name="T6" fmla="*/ 123 w 164"/>
              <a:gd name="T7" fmla="*/ 84 h 442"/>
              <a:gd name="T8" fmla="*/ 101 w 164"/>
              <a:gd name="T9" fmla="*/ 84 h 442"/>
              <a:gd name="T10" fmla="*/ 101 w 164"/>
              <a:gd name="T11" fmla="*/ 45 h 442"/>
              <a:gd name="T12" fmla="*/ 87 w 164"/>
              <a:gd name="T13" fmla="*/ 45 h 442"/>
              <a:gd name="T14" fmla="*/ 87 w 164"/>
              <a:gd name="T15" fmla="*/ 0 h 442"/>
              <a:gd name="T16" fmla="*/ 77 w 164"/>
              <a:gd name="T17" fmla="*/ 0 h 442"/>
              <a:gd name="T18" fmla="*/ 77 w 164"/>
              <a:gd name="T19" fmla="*/ 45 h 442"/>
              <a:gd name="T20" fmla="*/ 63 w 164"/>
              <a:gd name="T21" fmla="*/ 45 h 442"/>
              <a:gd name="T22" fmla="*/ 63 w 164"/>
              <a:gd name="T23" fmla="*/ 84 h 442"/>
              <a:gd name="T24" fmla="*/ 41 w 164"/>
              <a:gd name="T25" fmla="*/ 84 h 442"/>
              <a:gd name="T26" fmla="*/ 41 w 164"/>
              <a:gd name="T27" fmla="*/ 136 h 442"/>
              <a:gd name="T28" fmla="*/ 16 w 164"/>
              <a:gd name="T29" fmla="*/ 136 h 442"/>
              <a:gd name="T30" fmla="*/ 16 w 164"/>
              <a:gd name="T31" fmla="*/ 181 h 442"/>
              <a:gd name="T32" fmla="*/ 0 w 164"/>
              <a:gd name="T33" fmla="*/ 181 h 442"/>
              <a:gd name="T34" fmla="*/ 0 w 164"/>
              <a:gd name="T35" fmla="*/ 442 h 442"/>
              <a:gd name="T36" fmla="*/ 164 w 164"/>
              <a:gd name="T37" fmla="*/ 442 h 442"/>
              <a:gd name="T38" fmla="*/ 164 w 164"/>
              <a:gd name="T39" fmla="*/ 181 h 442"/>
              <a:gd name="T40" fmla="*/ 148 w 164"/>
              <a:gd name="T41" fmla="*/ 181 h 442"/>
              <a:gd name="T42" fmla="*/ 16 w 164"/>
              <a:gd name="T43" fmla="*/ 207 h 442"/>
              <a:gd name="T44" fmla="*/ 82 w 164"/>
              <a:gd name="T45" fmla="*/ 207 h 442"/>
              <a:gd name="T46" fmla="*/ 82 w 164"/>
              <a:gd name="T47" fmla="*/ 266 h 442"/>
              <a:gd name="T48" fmla="*/ 16 w 164"/>
              <a:gd name="T49" fmla="*/ 266 h 442"/>
              <a:gd name="T50" fmla="*/ 16 w 164"/>
              <a:gd name="T51" fmla="*/ 207 h 442"/>
              <a:gd name="T52" fmla="*/ 82 w 164"/>
              <a:gd name="T53" fmla="*/ 411 h 442"/>
              <a:gd name="T54" fmla="*/ 16 w 164"/>
              <a:gd name="T55" fmla="*/ 411 h 442"/>
              <a:gd name="T56" fmla="*/ 16 w 164"/>
              <a:gd name="T57" fmla="*/ 352 h 442"/>
              <a:gd name="T58" fmla="*/ 82 w 164"/>
              <a:gd name="T59" fmla="*/ 352 h 442"/>
              <a:gd name="T60" fmla="*/ 82 w 164"/>
              <a:gd name="T61" fmla="*/ 411 h 442"/>
              <a:gd name="T62" fmla="*/ 148 w 164"/>
              <a:gd name="T63" fmla="*/ 340 h 442"/>
              <a:gd name="T64" fmla="*/ 82 w 164"/>
              <a:gd name="T65" fmla="*/ 340 h 442"/>
              <a:gd name="T66" fmla="*/ 82 w 164"/>
              <a:gd name="T67" fmla="*/ 280 h 442"/>
              <a:gd name="T68" fmla="*/ 148 w 164"/>
              <a:gd name="T69" fmla="*/ 280 h 442"/>
              <a:gd name="T70" fmla="*/ 148 w 164"/>
              <a:gd name="T71" fmla="*/ 340 h 4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4" h="442">
                <a:moveTo>
                  <a:pt x="148" y="181"/>
                </a:moveTo>
                <a:lnTo>
                  <a:pt x="148" y="136"/>
                </a:lnTo>
                <a:lnTo>
                  <a:pt x="123" y="136"/>
                </a:lnTo>
                <a:lnTo>
                  <a:pt x="123" y="84"/>
                </a:lnTo>
                <a:lnTo>
                  <a:pt x="101" y="84"/>
                </a:lnTo>
                <a:lnTo>
                  <a:pt x="101" y="45"/>
                </a:lnTo>
                <a:lnTo>
                  <a:pt x="87" y="45"/>
                </a:lnTo>
                <a:lnTo>
                  <a:pt x="87" y="0"/>
                </a:lnTo>
                <a:lnTo>
                  <a:pt x="77" y="0"/>
                </a:lnTo>
                <a:lnTo>
                  <a:pt x="77" y="45"/>
                </a:lnTo>
                <a:lnTo>
                  <a:pt x="63" y="45"/>
                </a:lnTo>
                <a:lnTo>
                  <a:pt x="63" y="84"/>
                </a:lnTo>
                <a:lnTo>
                  <a:pt x="41" y="84"/>
                </a:lnTo>
                <a:lnTo>
                  <a:pt x="41" y="136"/>
                </a:lnTo>
                <a:lnTo>
                  <a:pt x="16" y="136"/>
                </a:lnTo>
                <a:lnTo>
                  <a:pt x="16" y="181"/>
                </a:lnTo>
                <a:lnTo>
                  <a:pt x="0" y="181"/>
                </a:lnTo>
                <a:lnTo>
                  <a:pt x="0" y="442"/>
                </a:lnTo>
                <a:lnTo>
                  <a:pt x="164" y="442"/>
                </a:lnTo>
                <a:lnTo>
                  <a:pt x="164" y="181"/>
                </a:lnTo>
                <a:lnTo>
                  <a:pt x="148" y="181"/>
                </a:lnTo>
                <a:close/>
                <a:moveTo>
                  <a:pt x="16" y="207"/>
                </a:moveTo>
                <a:lnTo>
                  <a:pt x="82" y="207"/>
                </a:lnTo>
                <a:lnTo>
                  <a:pt x="82" y="266"/>
                </a:lnTo>
                <a:lnTo>
                  <a:pt x="16" y="266"/>
                </a:lnTo>
                <a:lnTo>
                  <a:pt x="16" y="207"/>
                </a:lnTo>
                <a:close/>
                <a:moveTo>
                  <a:pt x="82" y="411"/>
                </a:moveTo>
                <a:lnTo>
                  <a:pt x="16" y="411"/>
                </a:lnTo>
                <a:lnTo>
                  <a:pt x="16" y="352"/>
                </a:lnTo>
                <a:lnTo>
                  <a:pt x="82" y="352"/>
                </a:lnTo>
                <a:lnTo>
                  <a:pt x="82" y="411"/>
                </a:lnTo>
                <a:close/>
                <a:moveTo>
                  <a:pt x="148" y="340"/>
                </a:moveTo>
                <a:lnTo>
                  <a:pt x="82" y="340"/>
                </a:lnTo>
                <a:lnTo>
                  <a:pt x="82" y="280"/>
                </a:lnTo>
                <a:lnTo>
                  <a:pt x="148" y="280"/>
                </a:lnTo>
                <a:lnTo>
                  <a:pt x="148" y="340"/>
                </a:lnTo>
                <a:close/>
              </a:path>
            </a:pathLst>
          </a:custGeom>
          <a:solidFill>
            <a:schemeClr val="accent6"/>
          </a:solidFill>
          <a:ln>
            <a:noFill/>
          </a:ln>
          <a:extLst/>
        </p:spPr>
        <p:txBody>
          <a:bodyPr vert="horz" wrap="square" lIns="91427" tIns="45713" rIns="91427" bIns="45713" numCol="1" anchor="t" anchorCtr="0" compatLnSpc="1">
            <a:prstTxWarp prst="textNoShape">
              <a:avLst/>
            </a:prstTxWarp>
          </a:bodyPr>
          <a:lstStyle>
            <a:defPPr>
              <a:defRPr lang="en-US"/>
            </a:defPPr>
            <a:lvl1pPr algn="l" defTabSz="931863" rtl="0" fontAlgn="base">
              <a:spcBef>
                <a:spcPct val="0"/>
              </a:spcBef>
              <a:spcAft>
                <a:spcPct val="0"/>
              </a:spcAft>
              <a:defRPr sz="2400" kern="1200">
                <a:solidFill>
                  <a:schemeClr val="tx1"/>
                </a:solidFill>
                <a:latin typeface="Segoe UI" charset="0"/>
                <a:ea typeface="MS PGothic" charset="0"/>
                <a:cs typeface="MS PGothic" charset="0"/>
              </a:defRPr>
            </a:lvl1pPr>
            <a:lvl2pPr marL="465138" indent="-7938" algn="l" defTabSz="931863" rtl="0" fontAlgn="base">
              <a:spcBef>
                <a:spcPct val="0"/>
              </a:spcBef>
              <a:spcAft>
                <a:spcPct val="0"/>
              </a:spcAft>
              <a:defRPr sz="2400" kern="1200">
                <a:solidFill>
                  <a:schemeClr val="tx1"/>
                </a:solidFill>
                <a:latin typeface="Segoe UI" charset="0"/>
                <a:ea typeface="MS PGothic" charset="0"/>
                <a:cs typeface="MS PGothic" charset="0"/>
              </a:defRPr>
            </a:lvl2pPr>
            <a:lvl3pPr marL="931863" indent="-17463" algn="l" defTabSz="931863" rtl="0" fontAlgn="base">
              <a:spcBef>
                <a:spcPct val="0"/>
              </a:spcBef>
              <a:spcAft>
                <a:spcPct val="0"/>
              </a:spcAft>
              <a:defRPr sz="2400" kern="1200">
                <a:solidFill>
                  <a:schemeClr val="tx1"/>
                </a:solidFill>
                <a:latin typeface="Segoe UI" charset="0"/>
                <a:ea typeface="MS PGothic" charset="0"/>
                <a:cs typeface="MS PGothic" charset="0"/>
              </a:defRPr>
            </a:lvl3pPr>
            <a:lvl4pPr marL="1398588" indent="-26988" algn="l" defTabSz="931863" rtl="0" fontAlgn="base">
              <a:spcBef>
                <a:spcPct val="0"/>
              </a:spcBef>
              <a:spcAft>
                <a:spcPct val="0"/>
              </a:spcAft>
              <a:defRPr sz="2400" kern="1200">
                <a:solidFill>
                  <a:schemeClr val="tx1"/>
                </a:solidFill>
                <a:latin typeface="Segoe UI" charset="0"/>
                <a:ea typeface="MS PGothic" charset="0"/>
                <a:cs typeface="MS PGothic" charset="0"/>
              </a:defRPr>
            </a:lvl4pPr>
            <a:lvl5pPr marL="1865313" indent="-36513" algn="l" defTabSz="931863" rtl="0" fontAlgn="base">
              <a:spcBef>
                <a:spcPct val="0"/>
              </a:spcBef>
              <a:spcAft>
                <a:spcPct val="0"/>
              </a:spcAft>
              <a:defRPr sz="2400" kern="1200">
                <a:solidFill>
                  <a:schemeClr val="tx1"/>
                </a:solidFill>
                <a:latin typeface="Segoe UI" charset="0"/>
                <a:ea typeface="MS PGothic" charset="0"/>
                <a:cs typeface="MS PGothic" charset="0"/>
              </a:defRPr>
            </a:lvl5pPr>
            <a:lvl6pPr marL="2286000" algn="l" defTabSz="457200" rtl="0" eaLnBrk="1" latinLnBrk="0" hangingPunct="1">
              <a:defRPr sz="2400" kern="1200">
                <a:solidFill>
                  <a:schemeClr val="tx1"/>
                </a:solidFill>
                <a:latin typeface="Segoe UI" charset="0"/>
                <a:ea typeface="MS PGothic" charset="0"/>
                <a:cs typeface="MS PGothic" charset="0"/>
              </a:defRPr>
            </a:lvl6pPr>
            <a:lvl7pPr marL="2743200" algn="l" defTabSz="457200" rtl="0" eaLnBrk="1" latinLnBrk="0" hangingPunct="1">
              <a:defRPr sz="2400" kern="1200">
                <a:solidFill>
                  <a:schemeClr val="tx1"/>
                </a:solidFill>
                <a:latin typeface="Segoe UI" charset="0"/>
                <a:ea typeface="MS PGothic" charset="0"/>
                <a:cs typeface="MS PGothic" charset="0"/>
              </a:defRPr>
            </a:lvl7pPr>
            <a:lvl8pPr marL="3200400" algn="l" defTabSz="457200" rtl="0" eaLnBrk="1" latinLnBrk="0" hangingPunct="1">
              <a:defRPr sz="2400" kern="1200">
                <a:solidFill>
                  <a:schemeClr val="tx1"/>
                </a:solidFill>
                <a:latin typeface="Segoe UI" charset="0"/>
                <a:ea typeface="MS PGothic" charset="0"/>
                <a:cs typeface="MS PGothic" charset="0"/>
              </a:defRPr>
            </a:lvl8pPr>
            <a:lvl9pPr marL="3657600" algn="l" defTabSz="457200" rtl="0" eaLnBrk="1" latinLnBrk="0" hangingPunct="1">
              <a:defRPr sz="2400" kern="1200">
                <a:solidFill>
                  <a:schemeClr val="tx1"/>
                </a:solidFill>
                <a:latin typeface="Segoe UI" charset="0"/>
                <a:ea typeface="MS PGothic" charset="0"/>
                <a:cs typeface="MS PGothic" charset="0"/>
              </a:defRPr>
            </a:lvl9pPr>
          </a:lstStyle>
          <a:p>
            <a:endParaRPr lang="en-US" sz="1199" dirty="0">
              <a:solidFill>
                <a:srgbClr val="000000"/>
              </a:solidFill>
            </a:endParaRPr>
          </a:p>
        </p:txBody>
      </p:sp>
      <p:sp>
        <p:nvSpPr>
          <p:cNvPr id="93" name="Freeform 92"/>
          <p:cNvSpPr>
            <a:spLocks noEditPoints="1"/>
          </p:cNvSpPr>
          <p:nvPr/>
        </p:nvSpPr>
        <p:spPr bwMode="auto">
          <a:xfrm>
            <a:off x="3011697" y="5884683"/>
            <a:ext cx="374973" cy="762106"/>
          </a:xfrm>
          <a:custGeom>
            <a:avLst/>
            <a:gdLst>
              <a:gd name="T0" fmla="*/ 0 w 185"/>
              <a:gd name="T1" fmla="*/ 0 h 376"/>
              <a:gd name="T2" fmla="*/ 0 w 185"/>
              <a:gd name="T3" fmla="*/ 376 h 376"/>
              <a:gd name="T4" fmla="*/ 185 w 185"/>
              <a:gd name="T5" fmla="*/ 376 h 376"/>
              <a:gd name="T6" fmla="*/ 185 w 185"/>
              <a:gd name="T7" fmla="*/ 0 h 376"/>
              <a:gd name="T8" fmla="*/ 0 w 185"/>
              <a:gd name="T9" fmla="*/ 0 h 376"/>
              <a:gd name="T10" fmla="*/ 86 w 185"/>
              <a:gd name="T11" fmla="*/ 304 h 376"/>
              <a:gd name="T12" fmla="*/ 20 w 185"/>
              <a:gd name="T13" fmla="*/ 304 h 376"/>
              <a:gd name="T14" fmla="*/ 20 w 185"/>
              <a:gd name="T15" fmla="*/ 244 h 376"/>
              <a:gd name="T16" fmla="*/ 86 w 185"/>
              <a:gd name="T17" fmla="*/ 244 h 376"/>
              <a:gd name="T18" fmla="*/ 86 w 185"/>
              <a:gd name="T19" fmla="*/ 304 h 376"/>
              <a:gd name="T20" fmla="*/ 86 w 185"/>
              <a:gd name="T21" fmla="*/ 230 h 376"/>
              <a:gd name="T22" fmla="*/ 20 w 185"/>
              <a:gd name="T23" fmla="*/ 230 h 376"/>
              <a:gd name="T24" fmla="*/ 20 w 185"/>
              <a:gd name="T25" fmla="*/ 171 h 376"/>
              <a:gd name="T26" fmla="*/ 86 w 185"/>
              <a:gd name="T27" fmla="*/ 171 h 376"/>
              <a:gd name="T28" fmla="*/ 86 w 185"/>
              <a:gd name="T29" fmla="*/ 230 h 376"/>
              <a:gd name="T30" fmla="*/ 86 w 185"/>
              <a:gd name="T31" fmla="*/ 157 h 376"/>
              <a:gd name="T32" fmla="*/ 20 w 185"/>
              <a:gd name="T33" fmla="*/ 157 h 376"/>
              <a:gd name="T34" fmla="*/ 20 w 185"/>
              <a:gd name="T35" fmla="*/ 98 h 376"/>
              <a:gd name="T36" fmla="*/ 86 w 185"/>
              <a:gd name="T37" fmla="*/ 98 h 376"/>
              <a:gd name="T38" fmla="*/ 86 w 185"/>
              <a:gd name="T39" fmla="*/ 157 h 376"/>
              <a:gd name="T40" fmla="*/ 86 w 185"/>
              <a:gd name="T41" fmla="*/ 85 h 376"/>
              <a:gd name="T42" fmla="*/ 20 w 185"/>
              <a:gd name="T43" fmla="*/ 85 h 376"/>
              <a:gd name="T44" fmla="*/ 20 w 185"/>
              <a:gd name="T45" fmla="*/ 25 h 376"/>
              <a:gd name="T46" fmla="*/ 86 w 185"/>
              <a:gd name="T47" fmla="*/ 25 h 376"/>
              <a:gd name="T48" fmla="*/ 86 w 185"/>
              <a:gd name="T49" fmla="*/ 85 h 376"/>
              <a:gd name="T50" fmla="*/ 166 w 185"/>
              <a:gd name="T51" fmla="*/ 304 h 376"/>
              <a:gd name="T52" fmla="*/ 99 w 185"/>
              <a:gd name="T53" fmla="*/ 304 h 376"/>
              <a:gd name="T54" fmla="*/ 99 w 185"/>
              <a:gd name="T55" fmla="*/ 244 h 376"/>
              <a:gd name="T56" fmla="*/ 166 w 185"/>
              <a:gd name="T57" fmla="*/ 244 h 376"/>
              <a:gd name="T58" fmla="*/ 166 w 185"/>
              <a:gd name="T59" fmla="*/ 304 h 376"/>
              <a:gd name="T60" fmla="*/ 166 w 185"/>
              <a:gd name="T61" fmla="*/ 230 h 376"/>
              <a:gd name="T62" fmla="*/ 99 w 185"/>
              <a:gd name="T63" fmla="*/ 230 h 376"/>
              <a:gd name="T64" fmla="*/ 99 w 185"/>
              <a:gd name="T65" fmla="*/ 171 h 376"/>
              <a:gd name="T66" fmla="*/ 166 w 185"/>
              <a:gd name="T67" fmla="*/ 171 h 376"/>
              <a:gd name="T68" fmla="*/ 166 w 185"/>
              <a:gd name="T69" fmla="*/ 230 h 376"/>
              <a:gd name="T70" fmla="*/ 166 w 185"/>
              <a:gd name="T71" fmla="*/ 157 h 376"/>
              <a:gd name="T72" fmla="*/ 99 w 185"/>
              <a:gd name="T73" fmla="*/ 157 h 376"/>
              <a:gd name="T74" fmla="*/ 99 w 185"/>
              <a:gd name="T75" fmla="*/ 98 h 376"/>
              <a:gd name="T76" fmla="*/ 166 w 185"/>
              <a:gd name="T77" fmla="*/ 98 h 376"/>
              <a:gd name="T78" fmla="*/ 166 w 185"/>
              <a:gd name="T79" fmla="*/ 157 h 376"/>
              <a:gd name="T80" fmla="*/ 166 w 185"/>
              <a:gd name="T81" fmla="*/ 85 h 376"/>
              <a:gd name="T82" fmla="*/ 99 w 185"/>
              <a:gd name="T83" fmla="*/ 85 h 376"/>
              <a:gd name="T84" fmla="*/ 99 w 185"/>
              <a:gd name="T85" fmla="*/ 25 h 376"/>
              <a:gd name="T86" fmla="*/ 166 w 185"/>
              <a:gd name="T87" fmla="*/ 25 h 376"/>
              <a:gd name="T88" fmla="*/ 166 w 185"/>
              <a:gd name="T89" fmla="*/ 85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85" h="376">
                <a:moveTo>
                  <a:pt x="0" y="0"/>
                </a:moveTo>
                <a:lnTo>
                  <a:pt x="0" y="376"/>
                </a:lnTo>
                <a:lnTo>
                  <a:pt x="185" y="376"/>
                </a:lnTo>
                <a:lnTo>
                  <a:pt x="185" y="0"/>
                </a:lnTo>
                <a:lnTo>
                  <a:pt x="0" y="0"/>
                </a:lnTo>
                <a:close/>
                <a:moveTo>
                  <a:pt x="86" y="304"/>
                </a:moveTo>
                <a:lnTo>
                  <a:pt x="20" y="304"/>
                </a:lnTo>
                <a:lnTo>
                  <a:pt x="20" y="244"/>
                </a:lnTo>
                <a:lnTo>
                  <a:pt x="86" y="244"/>
                </a:lnTo>
                <a:lnTo>
                  <a:pt x="86" y="304"/>
                </a:lnTo>
                <a:close/>
                <a:moveTo>
                  <a:pt x="86" y="230"/>
                </a:moveTo>
                <a:lnTo>
                  <a:pt x="20" y="230"/>
                </a:lnTo>
                <a:lnTo>
                  <a:pt x="20" y="171"/>
                </a:lnTo>
                <a:lnTo>
                  <a:pt x="86" y="171"/>
                </a:lnTo>
                <a:lnTo>
                  <a:pt x="86" y="230"/>
                </a:lnTo>
                <a:close/>
                <a:moveTo>
                  <a:pt x="86" y="157"/>
                </a:moveTo>
                <a:lnTo>
                  <a:pt x="20" y="157"/>
                </a:lnTo>
                <a:lnTo>
                  <a:pt x="20" y="98"/>
                </a:lnTo>
                <a:lnTo>
                  <a:pt x="86" y="98"/>
                </a:lnTo>
                <a:lnTo>
                  <a:pt x="86" y="157"/>
                </a:lnTo>
                <a:close/>
                <a:moveTo>
                  <a:pt x="86" y="85"/>
                </a:moveTo>
                <a:lnTo>
                  <a:pt x="20" y="85"/>
                </a:lnTo>
                <a:lnTo>
                  <a:pt x="20" y="25"/>
                </a:lnTo>
                <a:lnTo>
                  <a:pt x="86" y="25"/>
                </a:lnTo>
                <a:lnTo>
                  <a:pt x="86" y="85"/>
                </a:lnTo>
                <a:close/>
                <a:moveTo>
                  <a:pt x="166" y="304"/>
                </a:moveTo>
                <a:lnTo>
                  <a:pt x="99" y="304"/>
                </a:lnTo>
                <a:lnTo>
                  <a:pt x="99" y="244"/>
                </a:lnTo>
                <a:lnTo>
                  <a:pt x="166" y="244"/>
                </a:lnTo>
                <a:lnTo>
                  <a:pt x="166" y="304"/>
                </a:lnTo>
                <a:close/>
                <a:moveTo>
                  <a:pt x="166" y="230"/>
                </a:moveTo>
                <a:lnTo>
                  <a:pt x="99" y="230"/>
                </a:lnTo>
                <a:lnTo>
                  <a:pt x="99" y="171"/>
                </a:lnTo>
                <a:lnTo>
                  <a:pt x="166" y="171"/>
                </a:lnTo>
                <a:lnTo>
                  <a:pt x="166" y="230"/>
                </a:lnTo>
                <a:close/>
                <a:moveTo>
                  <a:pt x="166" y="157"/>
                </a:moveTo>
                <a:lnTo>
                  <a:pt x="99" y="157"/>
                </a:lnTo>
                <a:lnTo>
                  <a:pt x="99" y="98"/>
                </a:lnTo>
                <a:lnTo>
                  <a:pt x="166" y="98"/>
                </a:lnTo>
                <a:lnTo>
                  <a:pt x="166" y="157"/>
                </a:lnTo>
                <a:close/>
                <a:moveTo>
                  <a:pt x="166" y="85"/>
                </a:moveTo>
                <a:lnTo>
                  <a:pt x="99" y="85"/>
                </a:lnTo>
                <a:lnTo>
                  <a:pt x="99" y="25"/>
                </a:lnTo>
                <a:lnTo>
                  <a:pt x="166" y="25"/>
                </a:lnTo>
                <a:lnTo>
                  <a:pt x="166" y="85"/>
                </a:lnTo>
                <a:close/>
              </a:path>
            </a:pathLst>
          </a:custGeom>
          <a:solidFill>
            <a:schemeClr val="accent6"/>
          </a:solidFill>
          <a:ln>
            <a:noFill/>
          </a:ln>
          <a:extLst/>
        </p:spPr>
        <p:txBody>
          <a:bodyPr vert="horz" wrap="square" lIns="91427" tIns="45713" rIns="91427" bIns="45713" numCol="1" anchor="t" anchorCtr="0" compatLnSpc="1">
            <a:prstTxWarp prst="textNoShape">
              <a:avLst/>
            </a:prstTxWarp>
          </a:bodyPr>
          <a:lstStyle>
            <a:defPPr>
              <a:defRPr lang="en-US"/>
            </a:defPPr>
            <a:lvl1pPr algn="l" defTabSz="931863" rtl="0" fontAlgn="base">
              <a:spcBef>
                <a:spcPct val="0"/>
              </a:spcBef>
              <a:spcAft>
                <a:spcPct val="0"/>
              </a:spcAft>
              <a:defRPr sz="2400" kern="1200">
                <a:solidFill>
                  <a:schemeClr val="tx1"/>
                </a:solidFill>
                <a:latin typeface="Segoe UI" charset="0"/>
                <a:ea typeface="MS PGothic" charset="0"/>
                <a:cs typeface="MS PGothic" charset="0"/>
              </a:defRPr>
            </a:lvl1pPr>
            <a:lvl2pPr marL="465138" indent="-7938" algn="l" defTabSz="931863" rtl="0" fontAlgn="base">
              <a:spcBef>
                <a:spcPct val="0"/>
              </a:spcBef>
              <a:spcAft>
                <a:spcPct val="0"/>
              </a:spcAft>
              <a:defRPr sz="2400" kern="1200">
                <a:solidFill>
                  <a:schemeClr val="tx1"/>
                </a:solidFill>
                <a:latin typeface="Segoe UI" charset="0"/>
                <a:ea typeface="MS PGothic" charset="0"/>
                <a:cs typeface="MS PGothic" charset="0"/>
              </a:defRPr>
            </a:lvl2pPr>
            <a:lvl3pPr marL="931863" indent="-17463" algn="l" defTabSz="931863" rtl="0" fontAlgn="base">
              <a:spcBef>
                <a:spcPct val="0"/>
              </a:spcBef>
              <a:spcAft>
                <a:spcPct val="0"/>
              </a:spcAft>
              <a:defRPr sz="2400" kern="1200">
                <a:solidFill>
                  <a:schemeClr val="tx1"/>
                </a:solidFill>
                <a:latin typeface="Segoe UI" charset="0"/>
                <a:ea typeface="MS PGothic" charset="0"/>
                <a:cs typeface="MS PGothic" charset="0"/>
              </a:defRPr>
            </a:lvl3pPr>
            <a:lvl4pPr marL="1398588" indent="-26988" algn="l" defTabSz="931863" rtl="0" fontAlgn="base">
              <a:spcBef>
                <a:spcPct val="0"/>
              </a:spcBef>
              <a:spcAft>
                <a:spcPct val="0"/>
              </a:spcAft>
              <a:defRPr sz="2400" kern="1200">
                <a:solidFill>
                  <a:schemeClr val="tx1"/>
                </a:solidFill>
                <a:latin typeface="Segoe UI" charset="0"/>
                <a:ea typeface="MS PGothic" charset="0"/>
                <a:cs typeface="MS PGothic" charset="0"/>
              </a:defRPr>
            </a:lvl4pPr>
            <a:lvl5pPr marL="1865313" indent="-36513" algn="l" defTabSz="931863" rtl="0" fontAlgn="base">
              <a:spcBef>
                <a:spcPct val="0"/>
              </a:spcBef>
              <a:spcAft>
                <a:spcPct val="0"/>
              </a:spcAft>
              <a:defRPr sz="2400" kern="1200">
                <a:solidFill>
                  <a:schemeClr val="tx1"/>
                </a:solidFill>
                <a:latin typeface="Segoe UI" charset="0"/>
                <a:ea typeface="MS PGothic" charset="0"/>
                <a:cs typeface="MS PGothic" charset="0"/>
              </a:defRPr>
            </a:lvl5pPr>
            <a:lvl6pPr marL="2286000" algn="l" defTabSz="457200" rtl="0" eaLnBrk="1" latinLnBrk="0" hangingPunct="1">
              <a:defRPr sz="2400" kern="1200">
                <a:solidFill>
                  <a:schemeClr val="tx1"/>
                </a:solidFill>
                <a:latin typeface="Segoe UI" charset="0"/>
                <a:ea typeface="MS PGothic" charset="0"/>
                <a:cs typeface="MS PGothic" charset="0"/>
              </a:defRPr>
            </a:lvl6pPr>
            <a:lvl7pPr marL="2743200" algn="l" defTabSz="457200" rtl="0" eaLnBrk="1" latinLnBrk="0" hangingPunct="1">
              <a:defRPr sz="2400" kern="1200">
                <a:solidFill>
                  <a:schemeClr val="tx1"/>
                </a:solidFill>
                <a:latin typeface="Segoe UI" charset="0"/>
                <a:ea typeface="MS PGothic" charset="0"/>
                <a:cs typeface="MS PGothic" charset="0"/>
              </a:defRPr>
            </a:lvl7pPr>
            <a:lvl8pPr marL="3200400" algn="l" defTabSz="457200" rtl="0" eaLnBrk="1" latinLnBrk="0" hangingPunct="1">
              <a:defRPr sz="2400" kern="1200">
                <a:solidFill>
                  <a:schemeClr val="tx1"/>
                </a:solidFill>
                <a:latin typeface="Segoe UI" charset="0"/>
                <a:ea typeface="MS PGothic" charset="0"/>
                <a:cs typeface="MS PGothic" charset="0"/>
              </a:defRPr>
            </a:lvl8pPr>
            <a:lvl9pPr marL="3657600" algn="l" defTabSz="457200" rtl="0" eaLnBrk="1" latinLnBrk="0" hangingPunct="1">
              <a:defRPr sz="2400" kern="1200">
                <a:solidFill>
                  <a:schemeClr val="tx1"/>
                </a:solidFill>
                <a:latin typeface="Segoe UI" charset="0"/>
                <a:ea typeface="MS PGothic" charset="0"/>
                <a:cs typeface="MS PGothic" charset="0"/>
              </a:defRPr>
            </a:lvl9pPr>
          </a:lstStyle>
          <a:p>
            <a:endParaRPr lang="en-US" sz="1199" dirty="0">
              <a:solidFill>
                <a:srgbClr val="000000"/>
              </a:solidFill>
            </a:endParaRPr>
          </a:p>
        </p:txBody>
      </p:sp>
      <p:grpSp>
        <p:nvGrpSpPr>
          <p:cNvPr id="42" name="Group 41"/>
          <p:cNvGrpSpPr/>
          <p:nvPr/>
        </p:nvGrpSpPr>
        <p:grpSpPr>
          <a:xfrm>
            <a:off x="1072389" y="1862944"/>
            <a:ext cx="2524277" cy="2156923"/>
            <a:chOff x="8329332" y="1334138"/>
            <a:chExt cx="3298922" cy="2818835"/>
          </a:xfrm>
        </p:grpSpPr>
        <p:sp>
          <p:nvSpPr>
            <p:cNvPr id="15" name="Freeform 23"/>
            <p:cNvSpPr>
              <a:spLocks/>
            </p:cNvSpPr>
            <p:nvPr/>
          </p:nvSpPr>
          <p:spPr bwMode="auto">
            <a:xfrm>
              <a:off x="8329332" y="1937350"/>
              <a:ext cx="1346135" cy="726297"/>
            </a:xfrm>
            <a:custGeom>
              <a:avLst/>
              <a:gdLst>
                <a:gd name="T0" fmla="*/ 210 w 242"/>
                <a:gd name="T1" fmla="*/ 64 h 129"/>
                <a:gd name="T2" fmla="*/ 209 w 242"/>
                <a:gd name="T3" fmla="*/ 64 h 129"/>
                <a:gd name="T4" fmla="*/ 144 w 242"/>
                <a:gd name="T5" fmla="*/ 0 h 129"/>
                <a:gd name="T6" fmla="*/ 80 w 242"/>
                <a:gd name="T7" fmla="*/ 56 h 129"/>
                <a:gd name="T8" fmla="*/ 45 w 242"/>
                <a:gd name="T9" fmla="*/ 39 h 129"/>
                <a:gd name="T10" fmla="*/ 0 w 242"/>
                <a:gd name="T11" fmla="*/ 84 h 129"/>
                <a:gd name="T12" fmla="*/ 45 w 242"/>
                <a:gd name="T13" fmla="*/ 129 h 129"/>
                <a:gd name="T14" fmla="*/ 210 w 242"/>
                <a:gd name="T15" fmla="*/ 129 h 129"/>
                <a:gd name="T16" fmla="*/ 242 w 242"/>
                <a:gd name="T17" fmla="*/ 96 h 129"/>
                <a:gd name="T18" fmla="*/ 210 w 242"/>
                <a:gd name="T19" fmla="*/ 64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2" h="129">
                  <a:moveTo>
                    <a:pt x="210" y="64"/>
                  </a:moveTo>
                  <a:cubicBezTo>
                    <a:pt x="210" y="64"/>
                    <a:pt x="209" y="64"/>
                    <a:pt x="209" y="64"/>
                  </a:cubicBezTo>
                  <a:cubicBezTo>
                    <a:pt x="209" y="28"/>
                    <a:pt x="180" y="0"/>
                    <a:pt x="144" y="0"/>
                  </a:cubicBezTo>
                  <a:cubicBezTo>
                    <a:pt x="111" y="0"/>
                    <a:pt x="84" y="24"/>
                    <a:pt x="80" y="56"/>
                  </a:cubicBezTo>
                  <a:cubicBezTo>
                    <a:pt x="72" y="46"/>
                    <a:pt x="59" y="39"/>
                    <a:pt x="45" y="39"/>
                  </a:cubicBezTo>
                  <a:cubicBezTo>
                    <a:pt x="20" y="39"/>
                    <a:pt x="0" y="59"/>
                    <a:pt x="0" y="84"/>
                  </a:cubicBezTo>
                  <a:cubicBezTo>
                    <a:pt x="0" y="109"/>
                    <a:pt x="20" y="129"/>
                    <a:pt x="45" y="129"/>
                  </a:cubicBezTo>
                  <a:cubicBezTo>
                    <a:pt x="210" y="129"/>
                    <a:pt x="210" y="129"/>
                    <a:pt x="210" y="129"/>
                  </a:cubicBezTo>
                  <a:cubicBezTo>
                    <a:pt x="228" y="129"/>
                    <a:pt x="242" y="114"/>
                    <a:pt x="242" y="96"/>
                  </a:cubicBezTo>
                  <a:cubicBezTo>
                    <a:pt x="242" y="78"/>
                    <a:pt x="228" y="64"/>
                    <a:pt x="210" y="64"/>
                  </a:cubicBezTo>
                  <a:close/>
                </a:path>
              </a:pathLst>
            </a:custGeom>
            <a:solidFill>
              <a:schemeClr val="accent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2" name="Freeform 23"/>
            <p:cNvSpPr>
              <a:spLocks/>
            </p:cNvSpPr>
            <p:nvPr/>
          </p:nvSpPr>
          <p:spPr bwMode="auto">
            <a:xfrm>
              <a:off x="9475793" y="1334138"/>
              <a:ext cx="1346135" cy="726297"/>
            </a:xfrm>
            <a:custGeom>
              <a:avLst/>
              <a:gdLst>
                <a:gd name="T0" fmla="*/ 210 w 242"/>
                <a:gd name="T1" fmla="*/ 64 h 129"/>
                <a:gd name="T2" fmla="*/ 209 w 242"/>
                <a:gd name="T3" fmla="*/ 64 h 129"/>
                <a:gd name="T4" fmla="*/ 144 w 242"/>
                <a:gd name="T5" fmla="*/ 0 h 129"/>
                <a:gd name="T6" fmla="*/ 80 w 242"/>
                <a:gd name="T7" fmla="*/ 56 h 129"/>
                <a:gd name="T8" fmla="*/ 45 w 242"/>
                <a:gd name="T9" fmla="*/ 39 h 129"/>
                <a:gd name="T10" fmla="*/ 0 w 242"/>
                <a:gd name="T11" fmla="*/ 84 h 129"/>
                <a:gd name="T12" fmla="*/ 45 w 242"/>
                <a:gd name="T13" fmla="*/ 129 h 129"/>
                <a:gd name="T14" fmla="*/ 210 w 242"/>
                <a:gd name="T15" fmla="*/ 129 h 129"/>
                <a:gd name="T16" fmla="*/ 242 w 242"/>
                <a:gd name="T17" fmla="*/ 96 h 129"/>
                <a:gd name="T18" fmla="*/ 210 w 242"/>
                <a:gd name="T19" fmla="*/ 64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2" h="129">
                  <a:moveTo>
                    <a:pt x="210" y="64"/>
                  </a:moveTo>
                  <a:cubicBezTo>
                    <a:pt x="210" y="64"/>
                    <a:pt x="209" y="64"/>
                    <a:pt x="209" y="64"/>
                  </a:cubicBezTo>
                  <a:cubicBezTo>
                    <a:pt x="209" y="28"/>
                    <a:pt x="180" y="0"/>
                    <a:pt x="144" y="0"/>
                  </a:cubicBezTo>
                  <a:cubicBezTo>
                    <a:pt x="111" y="0"/>
                    <a:pt x="84" y="24"/>
                    <a:pt x="80" y="56"/>
                  </a:cubicBezTo>
                  <a:cubicBezTo>
                    <a:pt x="72" y="46"/>
                    <a:pt x="59" y="39"/>
                    <a:pt x="45" y="39"/>
                  </a:cubicBezTo>
                  <a:cubicBezTo>
                    <a:pt x="20" y="39"/>
                    <a:pt x="0" y="59"/>
                    <a:pt x="0" y="84"/>
                  </a:cubicBezTo>
                  <a:cubicBezTo>
                    <a:pt x="0" y="109"/>
                    <a:pt x="20" y="129"/>
                    <a:pt x="45" y="129"/>
                  </a:cubicBezTo>
                  <a:cubicBezTo>
                    <a:pt x="210" y="129"/>
                    <a:pt x="210" y="129"/>
                    <a:pt x="210" y="129"/>
                  </a:cubicBezTo>
                  <a:cubicBezTo>
                    <a:pt x="228" y="129"/>
                    <a:pt x="242" y="114"/>
                    <a:pt x="242" y="96"/>
                  </a:cubicBezTo>
                  <a:cubicBezTo>
                    <a:pt x="242" y="78"/>
                    <a:pt x="228" y="64"/>
                    <a:pt x="210" y="64"/>
                  </a:cubicBezTo>
                  <a:close/>
                </a:path>
              </a:pathLst>
            </a:custGeom>
            <a:solidFill>
              <a:schemeClr val="accent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6" name="Freeform 19"/>
            <p:cNvSpPr>
              <a:spLocks/>
            </p:cNvSpPr>
            <p:nvPr/>
          </p:nvSpPr>
          <p:spPr bwMode="auto">
            <a:xfrm>
              <a:off x="10194845" y="3335439"/>
              <a:ext cx="1433409" cy="817534"/>
            </a:xfrm>
            <a:custGeom>
              <a:avLst/>
              <a:gdLst>
                <a:gd name="T0" fmla="*/ 187 w 224"/>
                <a:gd name="T1" fmla="*/ 53 h 126"/>
                <a:gd name="T2" fmla="*/ 183 w 224"/>
                <a:gd name="T3" fmla="*/ 53 h 126"/>
                <a:gd name="T4" fmla="*/ 187 w 224"/>
                <a:gd name="T5" fmla="*/ 37 h 126"/>
                <a:gd name="T6" fmla="*/ 150 w 224"/>
                <a:gd name="T7" fmla="*/ 0 h 126"/>
                <a:gd name="T8" fmla="*/ 114 w 224"/>
                <a:gd name="T9" fmla="*/ 32 h 126"/>
                <a:gd name="T10" fmla="*/ 86 w 224"/>
                <a:gd name="T11" fmla="*/ 20 h 126"/>
                <a:gd name="T12" fmla="*/ 49 w 224"/>
                <a:gd name="T13" fmla="*/ 55 h 126"/>
                <a:gd name="T14" fmla="*/ 37 w 224"/>
                <a:gd name="T15" fmla="*/ 53 h 126"/>
                <a:gd name="T16" fmla="*/ 0 w 224"/>
                <a:gd name="T17" fmla="*/ 90 h 126"/>
                <a:gd name="T18" fmla="*/ 37 w 224"/>
                <a:gd name="T19" fmla="*/ 126 h 126"/>
                <a:gd name="T20" fmla="*/ 187 w 224"/>
                <a:gd name="T21" fmla="*/ 126 h 126"/>
                <a:gd name="T22" fmla="*/ 224 w 224"/>
                <a:gd name="T23" fmla="*/ 90 h 126"/>
                <a:gd name="T24" fmla="*/ 187 w 224"/>
                <a:gd name="T25" fmla="*/ 53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24" h="126">
                  <a:moveTo>
                    <a:pt x="187" y="53"/>
                  </a:moveTo>
                  <a:cubicBezTo>
                    <a:pt x="186" y="53"/>
                    <a:pt x="184" y="53"/>
                    <a:pt x="183" y="53"/>
                  </a:cubicBezTo>
                  <a:cubicBezTo>
                    <a:pt x="185" y="48"/>
                    <a:pt x="187" y="42"/>
                    <a:pt x="187" y="37"/>
                  </a:cubicBezTo>
                  <a:cubicBezTo>
                    <a:pt x="187" y="16"/>
                    <a:pt x="170" y="0"/>
                    <a:pt x="150" y="0"/>
                  </a:cubicBezTo>
                  <a:cubicBezTo>
                    <a:pt x="131" y="0"/>
                    <a:pt x="116" y="14"/>
                    <a:pt x="114" y="32"/>
                  </a:cubicBezTo>
                  <a:cubicBezTo>
                    <a:pt x="107" y="25"/>
                    <a:pt x="97" y="20"/>
                    <a:pt x="86" y="20"/>
                  </a:cubicBezTo>
                  <a:cubicBezTo>
                    <a:pt x="67" y="20"/>
                    <a:pt x="50" y="36"/>
                    <a:pt x="49" y="55"/>
                  </a:cubicBezTo>
                  <a:cubicBezTo>
                    <a:pt x="45" y="54"/>
                    <a:pt x="41" y="53"/>
                    <a:pt x="37" y="53"/>
                  </a:cubicBezTo>
                  <a:cubicBezTo>
                    <a:pt x="16" y="53"/>
                    <a:pt x="0" y="69"/>
                    <a:pt x="0" y="90"/>
                  </a:cubicBezTo>
                  <a:cubicBezTo>
                    <a:pt x="0" y="110"/>
                    <a:pt x="16" y="126"/>
                    <a:pt x="37" y="126"/>
                  </a:cubicBezTo>
                  <a:cubicBezTo>
                    <a:pt x="187" y="126"/>
                    <a:pt x="187" y="126"/>
                    <a:pt x="187" y="126"/>
                  </a:cubicBezTo>
                  <a:cubicBezTo>
                    <a:pt x="207" y="126"/>
                    <a:pt x="224" y="110"/>
                    <a:pt x="224" y="90"/>
                  </a:cubicBezTo>
                  <a:cubicBezTo>
                    <a:pt x="224" y="69"/>
                    <a:pt x="207" y="53"/>
                    <a:pt x="187" y="53"/>
                  </a:cubicBezTo>
                  <a:close/>
                </a:path>
              </a:pathLst>
            </a:custGeom>
            <a:solidFill>
              <a:schemeClr val="accent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cxnSp>
        <p:nvCxnSpPr>
          <p:cNvPr id="45" name="Elbow Connector 44"/>
          <p:cNvCxnSpPr/>
          <p:nvPr/>
        </p:nvCxnSpPr>
        <p:spPr>
          <a:xfrm rot="16200000" flipH="1">
            <a:off x="831595" y="3601196"/>
            <a:ext cx="1950953" cy="439331"/>
          </a:xfrm>
          <a:prstGeom prst="bentConnector3">
            <a:avLst>
              <a:gd name="adj1" fmla="val 50000"/>
            </a:avLst>
          </a:prstGeom>
          <a:ln w="38100" cap="sq">
            <a:solidFill>
              <a:schemeClr val="accent6"/>
            </a:solidFill>
            <a:miter lim="800000"/>
            <a:headEnd type="none"/>
            <a:tailEnd type="none"/>
          </a:ln>
        </p:spPr>
        <p:style>
          <a:lnRef idx="1">
            <a:schemeClr val="accent1"/>
          </a:lnRef>
          <a:fillRef idx="0">
            <a:schemeClr val="accent1"/>
          </a:fillRef>
          <a:effectRef idx="0">
            <a:schemeClr val="accent1"/>
          </a:effectRef>
          <a:fontRef idx="minor">
            <a:schemeClr val="tx1"/>
          </a:fontRef>
        </p:style>
      </p:cxnSp>
      <p:sp>
        <p:nvSpPr>
          <p:cNvPr id="48" name="Freeform 19"/>
          <p:cNvSpPr>
            <a:spLocks/>
          </p:cNvSpPr>
          <p:nvPr/>
        </p:nvSpPr>
        <p:spPr bwMode="auto">
          <a:xfrm>
            <a:off x="793507" y="3521783"/>
            <a:ext cx="1096819" cy="625563"/>
          </a:xfrm>
          <a:custGeom>
            <a:avLst/>
            <a:gdLst>
              <a:gd name="T0" fmla="*/ 187 w 224"/>
              <a:gd name="T1" fmla="*/ 53 h 126"/>
              <a:gd name="T2" fmla="*/ 183 w 224"/>
              <a:gd name="T3" fmla="*/ 53 h 126"/>
              <a:gd name="T4" fmla="*/ 187 w 224"/>
              <a:gd name="T5" fmla="*/ 37 h 126"/>
              <a:gd name="T6" fmla="*/ 150 w 224"/>
              <a:gd name="T7" fmla="*/ 0 h 126"/>
              <a:gd name="T8" fmla="*/ 114 w 224"/>
              <a:gd name="T9" fmla="*/ 32 h 126"/>
              <a:gd name="T10" fmla="*/ 86 w 224"/>
              <a:gd name="T11" fmla="*/ 20 h 126"/>
              <a:gd name="T12" fmla="*/ 49 w 224"/>
              <a:gd name="T13" fmla="*/ 55 h 126"/>
              <a:gd name="T14" fmla="*/ 37 w 224"/>
              <a:gd name="T15" fmla="*/ 53 h 126"/>
              <a:gd name="T16" fmla="*/ 0 w 224"/>
              <a:gd name="T17" fmla="*/ 90 h 126"/>
              <a:gd name="T18" fmla="*/ 37 w 224"/>
              <a:gd name="T19" fmla="*/ 126 h 126"/>
              <a:gd name="T20" fmla="*/ 187 w 224"/>
              <a:gd name="T21" fmla="*/ 126 h 126"/>
              <a:gd name="T22" fmla="*/ 224 w 224"/>
              <a:gd name="T23" fmla="*/ 90 h 126"/>
              <a:gd name="T24" fmla="*/ 187 w 224"/>
              <a:gd name="T25" fmla="*/ 53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24" h="126">
                <a:moveTo>
                  <a:pt x="187" y="53"/>
                </a:moveTo>
                <a:cubicBezTo>
                  <a:pt x="186" y="53"/>
                  <a:pt x="184" y="53"/>
                  <a:pt x="183" y="53"/>
                </a:cubicBezTo>
                <a:cubicBezTo>
                  <a:pt x="185" y="48"/>
                  <a:pt x="187" y="42"/>
                  <a:pt x="187" y="37"/>
                </a:cubicBezTo>
                <a:cubicBezTo>
                  <a:pt x="187" y="16"/>
                  <a:pt x="170" y="0"/>
                  <a:pt x="150" y="0"/>
                </a:cubicBezTo>
                <a:cubicBezTo>
                  <a:pt x="131" y="0"/>
                  <a:pt x="116" y="14"/>
                  <a:pt x="114" y="32"/>
                </a:cubicBezTo>
                <a:cubicBezTo>
                  <a:pt x="107" y="25"/>
                  <a:pt x="97" y="20"/>
                  <a:pt x="86" y="20"/>
                </a:cubicBezTo>
                <a:cubicBezTo>
                  <a:pt x="67" y="20"/>
                  <a:pt x="50" y="36"/>
                  <a:pt x="49" y="55"/>
                </a:cubicBezTo>
                <a:cubicBezTo>
                  <a:pt x="45" y="54"/>
                  <a:pt x="41" y="53"/>
                  <a:pt x="37" y="53"/>
                </a:cubicBezTo>
                <a:cubicBezTo>
                  <a:pt x="16" y="53"/>
                  <a:pt x="0" y="69"/>
                  <a:pt x="0" y="90"/>
                </a:cubicBezTo>
                <a:cubicBezTo>
                  <a:pt x="0" y="110"/>
                  <a:pt x="16" y="126"/>
                  <a:pt x="37" y="126"/>
                </a:cubicBezTo>
                <a:cubicBezTo>
                  <a:pt x="187" y="126"/>
                  <a:pt x="187" y="126"/>
                  <a:pt x="187" y="126"/>
                </a:cubicBezTo>
                <a:cubicBezTo>
                  <a:pt x="207" y="126"/>
                  <a:pt x="224" y="110"/>
                  <a:pt x="224" y="90"/>
                </a:cubicBezTo>
                <a:cubicBezTo>
                  <a:pt x="224" y="69"/>
                  <a:pt x="207" y="53"/>
                  <a:pt x="187" y="53"/>
                </a:cubicBezTo>
                <a:close/>
              </a:path>
            </a:pathLst>
          </a:custGeom>
          <a:solidFill>
            <a:schemeClr val="bg1">
              <a:lumMod val="85000"/>
            </a:schemeClr>
          </a:solidFill>
          <a:ln>
            <a:noFill/>
          </a:ln>
          <a:extLst/>
        </p:spPr>
        <p:txBody>
          <a:bodyPr vert="horz" wrap="square" lIns="91440" tIns="45720" rIns="91440" bIns="45720" numCol="1" anchor="t" anchorCtr="0" compatLnSpc="1">
            <a:prstTxWarp prst="textNoShape">
              <a:avLst/>
            </a:prstTxWarp>
          </a:bodyPr>
          <a:lstStyle/>
          <a:p>
            <a:endParaRPr lang="en-US" dirty="0"/>
          </a:p>
        </p:txBody>
      </p:sp>
      <p:cxnSp>
        <p:nvCxnSpPr>
          <p:cNvPr id="52" name="Elbow Connector 51"/>
          <p:cNvCxnSpPr/>
          <p:nvPr/>
        </p:nvCxnSpPr>
        <p:spPr>
          <a:xfrm rot="5400000">
            <a:off x="2314854" y="4186871"/>
            <a:ext cx="1132257" cy="399737"/>
          </a:xfrm>
          <a:prstGeom prst="bentConnector3">
            <a:avLst>
              <a:gd name="adj1" fmla="val 36799"/>
            </a:avLst>
          </a:prstGeom>
          <a:ln w="31750" cap="sq">
            <a:solidFill>
              <a:schemeClr val="accent6"/>
            </a:solidFill>
            <a:miter lim="800000"/>
            <a:headEnd type="none"/>
            <a:tailEnd type="none"/>
          </a:ln>
        </p:spPr>
        <p:style>
          <a:lnRef idx="1">
            <a:schemeClr val="accent1"/>
          </a:lnRef>
          <a:fillRef idx="0">
            <a:schemeClr val="accent1"/>
          </a:fillRef>
          <a:effectRef idx="0">
            <a:schemeClr val="accent1"/>
          </a:effectRef>
          <a:fontRef idx="minor">
            <a:schemeClr val="tx1"/>
          </a:fontRef>
        </p:style>
      </p:cxnSp>
      <p:sp>
        <p:nvSpPr>
          <p:cNvPr id="55" name="original cloud"/>
          <p:cNvSpPr>
            <a:spLocks noChangeAspect="1"/>
          </p:cNvSpPr>
          <p:nvPr/>
        </p:nvSpPr>
        <p:spPr bwMode="black">
          <a:xfrm>
            <a:off x="1462073" y="4247367"/>
            <a:ext cx="1870231" cy="1061466"/>
          </a:xfrm>
          <a:custGeom>
            <a:avLst/>
            <a:gdLst>
              <a:gd name="T0" fmla="*/ 396 w 509"/>
              <a:gd name="T1" fmla="*/ 281 h 281"/>
              <a:gd name="T2" fmla="*/ 57 w 509"/>
              <a:gd name="T3" fmla="*/ 281 h 281"/>
              <a:gd name="T4" fmla="*/ 0 w 509"/>
              <a:gd name="T5" fmla="*/ 223 h 281"/>
              <a:gd name="T6" fmla="*/ 43 w 509"/>
              <a:gd name="T7" fmla="*/ 168 h 281"/>
              <a:gd name="T8" fmla="*/ 110 w 509"/>
              <a:gd name="T9" fmla="*/ 116 h 281"/>
              <a:gd name="T10" fmla="*/ 232 w 509"/>
              <a:gd name="T11" fmla="*/ 0 h 281"/>
              <a:gd name="T12" fmla="*/ 343 w 509"/>
              <a:gd name="T13" fmla="*/ 70 h 281"/>
              <a:gd name="T14" fmla="*/ 396 w 509"/>
              <a:gd name="T15" fmla="*/ 56 h 281"/>
              <a:gd name="T16" fmla="*/ 509 w 509"/>
              <a:gd name="T17" fmla="*/ 169 h 281"/>
              <a:gd name="T18" fmla="*/ 396 w 509"/>
              <a:gd name="T19" fmla="*/ 281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09" h="281">
                <a:moveTo>
                  <a:pt x="396" y="281"/>
                </a:moveTo>
                <a:cubicBezTo>
                  <a:pt x="57" y="281"/>
                  <a:pt x="57" y="281"/>
                  <a:pt x="57" y="281"/>
                </a:cubicBezTo>
                <a:cubicBezTo>
                  <a:pt x="26" y="281"/>
                  <a:pt x="0" y="255"/>
                  <a:pt x="0" y="223"/>
                </a:cubicBezTo>
                <a:cubicBezTo>
                  <a:pt x="0" y="196"/>
                  <a:pt x="18" y="174"/>
                  <a:pt x="43" y="168"/>
                </a:cubicBezTo>
                <a:cubicBezTo>
                  <a:pt x="55" y="140"/>
                  <a:pt x="80" y="120"/>
                  <a:pt x="110" y="116"/>
                </a:cubicBezTo>
                <a:cubicBezTo>
                  <a:pt x="113" y="52"/>
                  <a:pt x="167" y="0"/>
                  <a:pt x="232" y="0"/>
                </a:cubicBezTo>
                <a:cubicBezTo>
                  <a:pt x="280" y="0"/>
                  <a:pt x="323" y="28"/>
                  <a:pt x="343" y="70"/>
                </a:cubicBezTo>
                <a:cubicBezTo>
                  <a:pt x="359" y="61"/>
                  <a:pt x="377" y="56"/>
                  <a:pt x="396" y="56"/>
                </a:cubicBezTo>
                <a:cubicBezTo>
                  <a:pt x="458" y="56"/>
                  <a:pt x="509" y="107"/>
                  <a:pt x="509" y="169"/>
                </a:cubicBezTo>
                <a:cubicBezTo>
                  <a:pt x="509" y="230"/>
                  <a:pt x="458" y="281"/>
                  <a:pt x="396" y="281"/>
                </a:cubicBezTo>
                <a:close/>
              </a:path>
            </a:pathLst>
          </a:custGeom>
          <a:solidFill>
            <a:schemeClr val="accent6"/>
          </a:solidFill>
          <a:ln>
            <a:noFill/>
          </a:ln>
          <a:extLst/>
        </p:spPr>
        <p:txBody>
          <a:bodyPr vert="horz" wrap="square" lIns="93247" tIns="46623" rIns="93247" bIns="46623" numCol="1" anchor="t" anchorCtr="0" compatLnSpc="1">
            <a:prstTxWarp prst="textNoShape">
              <a:avLst/>
            </a:prstTxWarp>
          </a:bodyPr>
          <a:lstStyle/>
          <a:p>
            <a:pPr defTabSz="808499"/>
            <a:endParaRPr lang="en-US" sz="1836" dirty="0">
              <a:solidFill>
                <a:srgbClr val="00188F"/>
              </a:solidFill>
            </a:endParaRPr>
          </a:p>
        </p:txBody>
      </p:sp>
      <p:sp>
        <p:nvSpPr>
          <p:cNvPr id="56" name="Freeform 15"/>
          <p:cNvSpPr>
            <a:spLocks/>
          </p:cNvSpPr>
          <p:nvPr/>
        </p:nvSpPr>
        <p:spPr bwMode="auto">
          <a:xfrm>
            <a:off x="2113793" y="2524834"/>
            <a:ext cx="1749373" cy="719993"/>
          </a:xfrm>
          <a:custGeom>
            <a:avLst/>
            <a:gdLst>
              <a:gd name="T0" fmla="*/ 349 w 391"/>
              <a:gd name="T1" fmla="*/ 75 h 159"/>
              <a:gd name="T2" fmla="*/ 342 w 391"/>
              <a:gd name="T3" fmla="*/ 76 h 159"/>
              <a:gd name="T4" fmla="*/ 263 w 391"/>
              <a:gd name="T5" fmla="*/ 0 h 159"/>
              <a:gd name="T6" fmla="*/ 187 w 391"/>
              <a:gd name="T7" fmla="*/ 59 h 159"/>
              <a:gd name="T8" fmla="*/ 145 w 391"/>
              <a:gd name="T9" fmla="*/ 42 h 159"/>
              <a:gd name="T10" fmla="*/ 87 w 391"/>
              <a:gd name="T11" fmla="*/ 94 h 159"/>
              <a:gd name="T12" fmla="*/ 59 w 391"/>
              <a:gd name="T13" fmla="*/ 107 h 159"/>
              <a:gd name="T14" fmla="*/ 32 w 391"/>
              <a:gd name="T15" fmla="*/ 94 h 159"/>
              <a:gd name="T16" fmla="*/ 0 w 391"/>
              <a:gd name="T17" fmla="*/ 126 h 159"/>
              <a:gd name="T18" fmla="*/ 32 w 391"/>
              <a:gd name="T19" fmla="*/ 159 h 159"/>
              <a:gd name="T20" fmla="*/ 41 w 391"/>
              <a:gd name="T21" fmla="*/ 159 h 159"/>
              <a:gd name="T22" fmla="*/ 148 w 391"/>
              <a:gd name="T23" fmla="*/ 159 h 159"/>
              <a:gd name="T24" fmla="*/ 208 w 391"/>
              <a:gd name="T25" fmla="*/ 159 h 159"/>
              <a:gd name="T26" fmla="*/ 352 w 391"/>
              <a:gd name="T27" fmla="*/ 159 h 159"/>
              <a:gd name="T28" fmla="*/ 352 w 391"/>
              <a:gd name="T29" fmla="*/ 159 h 159"/>
              <a:gd name="T30" fmla="*/ 391 w 391"/>
              <a:gd name="T31" fmla="*/ 117 h 159"/>
              <a:gd name="T32" fmla="*/ 349 w 391"/>
              <a:gd name="T33" fmla="*/ 75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91" h="159">
                <a:moveTo>
                  <a:pt x="349" y="75"/>
                </a:moveTo>
                <a:cubicBezTo>
                  <a:pt x="347" y="75"/>
                  <a:pt x="345" y="75"/>
                  <a:pt x="342" y="76"/>
                </a:cubicBezTo>
                <a:cubicBezTo>
                  <a:pt x="340" y="34"/>
                  <a:pt x="306" y="0"/>
                  <a:pt x="263" y="0"/>
                </a:cubicBezTo>
                <a:cubicBezTo>
                  <a:pt x="227" y="0"/>
                  <a:pt x="196" y="25"/>
                  <a:pt x="187" y="59"/>
                </a:cubicBezTo>
                <a:cubicBezTo>
                  <a:pt x="176" y="48"/>
                  <a:pt x="161" y="42"/>
                  <a:pt x="145" y="42"/>
                </a:cubicBezTo>
                <a:cubicBezTo>
                  <a:pt x="115" y="42"/>
                  <a:pt x="90" y="65"/>
                  <a:pt x="87" y="94"/>
                </a:cubicBezTo>
                <a:cubicBezTo>
                  <a:pt x="76" y="96"/>
                  <a:pt x="66" y="101"/>
                  <a:pt x="59" y="107"/>
                </a:cubicBezTo>
                <a:cubicBezTo>
                  <a:pt x="53" y="99"/>
                  <a:pt x="43" y="94"/>
                  <a:pt x="32" y="94"/>
                </a:cubicBezTo>
                <a:cubicBezTo>
                  <a:pt x="14" y="94"/>
                  <a:pt x="0" y="108"/>
                  <a:pt x="0" y="126"/>
                </a:cubicBezTo>
                <a:cubicBezTo>
                  <a:pt x="0" y="144"/>
                  <a:pt x="14" y="159"/>
                  <a:pt x="32" y="159"/>
                </a:cubicBezTo>
                <a:cubicBezTo>
                  <a:pt x="41" y="159"/>
                  <a:pt x="41" y="159"/>
                  <a:pt x="41" y="159"/>
                </a:cubicBezTo>
                <a:cubicBezTo>
                  <a:pt x="148" y="159"/>
                  <a:pt x="148" y="159"/>
                  <a:pt x="148" y="159"/>
                </a:cubicBezTo>
                <a:cubicBezTo>
                  <a:pt x="208" y="159"/>
                  <a:pt x="208" y="159"/>
                  <a:pt x="208" y="159"/>
                </a:cubicBezTo>
                <a:cubicBezTo>
                  <a:pt x="352" y="159"/>
                  <a:pt x="352" y="159"/>
                  <a:pt x="352" y="159"/>
                </a:cubicBezTo>
                <a:cubicBezTo>
                  <a:pt x="352" y="159"/>
                  <a:pt x="352" y="159"/>
                  <a:pt x="352" y="159"/>
                </a:cubicBezTo>
                <a:cubicBezTo>
                  <a:pt x="374" y="158"/>
                  <a:pt x="391" y="139"/>
                  <a:pt x="391" y="117"/>
                </a:cubicBezTo>
                <a:cubicBezTo>
                  <a:pt x="391" y="94"/>
                  <a:pt x="372" y="75"/>
                  <a:pt x="349" y="75"/>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cxnSp>
        <p:nvCxnSpPr>
          <p:cNvPr id="57" name="Elbow Connector 56"/>
          <p:cNvCxnSpPr/>
          <p:nvPr/>
        </p:nvCxnSpPr>
        <p:spPr>
          <a:xfrm rot="5400000">
            <a:off x="1183090" y="3482701"/>
            <a:ext cx="2341672" cy="189143"/>
          </a:xfrm>
          <a:prstGeom prst="bentConnector3">
            <a:avLst>
              <a:gd name="adj1" fmla="val 50000"/>
            </a:avLst>
          </a:prstGeom>
          <a:ln w="31750" cap="sq">
            <a:solidFill>
              <a:schemeClr val="accent6"/>
            </a:solidFill>
            <a:miter lim="800000"/>
            <a:headEnd type="none"/>
            <a:tailEnd type="none"/>
          </a:ln>
        </p:spPr>
        <p:style>
          <a:lnRef idx="1">
            <a:schemeClr val="accent1"/>
          </a:lnRef>
          <a:fillRef idx="0">
            <a:schemeClr val="accent1"/>
          </a:fillRef>
          <a:effectRef idx="0">
            <a:schemeClr val="accent1"/>
          </a:effectRef>
          <a:fontRef idx="minor">
            <a:schemeClr val="tx1"/>
          </a:fontRef>
        </p:style>
      </p:cxnSp>
      <p:cxnSp>
        <p:nvCxnSpPr>
          <p:cNvPr id="59" name="Elbow Connector 58"/>
          <p:cNvCxnSpPr>
            <a:stCxn id="55" idx="3"/>
          </p:cNvCxnSpPr>
          <p:nvPr/>
        </p:nvCxnSpPr>
        <p:spPr>
          <a:xfrm flipH="1">
            <a:off x="611596" y="4881980"/>
            <a:ext cx="1008473" cy="1013671"/>
          </a:xfrm>
          <a:prstGeom prst="bentConnector4">
            <a:avLst>
              <a:gd name="adj1" fmla="val 45034"/>
              <a:gd name="adj2" fmla="val 35894"/>
            </a:avLst>
          </a:prstGeom>
          <a:ln w="31750" cap="sq">
            <a:solidFill>
              <a:schemeClr val="accent6"/>
            </a:solidFill>
            <a:miter lim="800000"/>
            <a:headEnd type="none"/>
            <a:tailEnd type="none"/>
          </a:ln>
        </p:spPr>
        <p:style>
          <a:lnRef idx="1">
            <a:schemeClr val="accent1"/>
          </a:lnRef>
          <a:fillRef idx="0">
            <a:schemeClr val="accent1"/>
          </a:fillRef>
          <a:effectRef idx="0">
            <a:schemeClr val="accent1"/>
          </a:effectRef>
          <a:fontRef idx="minor">
            <a:schemeClr val="tx1"/>
          </a:fontRef>
        </p:style>
      </p:cxnSp>
      <p:cxnSp>
        <p:nvCxnSpPr>
          <p:cNvPr id="67" name="Elbow Connector 66"/>
          <p:cNvCxnSpPr/>
          <p:nvPr/>
        </p:nvCxnSpPr>
        <p:spPr>
          <a:xfrm flipH="1">
            <a:off x="1749832" y="4881980"/>
            <a:ext cx="1008473" cy="1013671"/>
          </a:xfrm>
          <a:prstGeom prst="bentConnector4">
            <a:avLst>
              <a:gd name="adj1" fmla="val 45034"/>
              <a:gd name="adj2" fmla="val 35894"/>
            </a:avLst>
          </a:prstGeom>
          <a:ln w="31750" cap="sq">
            <a:solidFill>
              <a:schemeClr val="accent6"/>
            </a:solidFill>
            <a:miter lim="800000"/>
            <a:headEnd type="none"/>
            <a:tailEnd type="none"/>
          </a:ln>
        </p:spPr>
        <p:style>
          <a:lnRef idx="1">
            <a:schemeClr val="accent1"/>
          </a:lnRef>
          <a:fillRef idx="0">
            <a:schemeClr val="accent1"/>
          </a:fillRef>
          <a:effectRef idx="0">
            <a:schemeClr val="accent1"/>
          </a:effectRef>
          <a:fontRef idx="minor">
            <a:schemeClr val="tx1"/>
          </a:fontRef>
        </p:style>
      </p:cxnSp>
      <p:cxnSp>
        <p:nvCxnSpPr>
          <p:cNvPr id="82" name="Elbow Connector 81"/>
          <p:cNvCxnSpPr/>
          <p:nvPr/>
        </p:nvCxnSpPr>
        <p:spPr>
          <a:xfrm>
            <a:off x="3197824" y="4861750"/>
            <a:ext cx="733351" cy="563351"/>
          </a:xfrm>
          <a:prstGeom prst="bentConnector3">
            <a:avLst>
              <a:gd name="adj1" fmla="val 62562"/>
            </a:avLst>
          </a:prstGeom>
          <a:ln w="31750" cap="sq">
            <a:solidFill>
              <a:schemeClr val="accent6"/>
            </a:solidFill>
            <a:miter lim="800000"/>
            <a:headEnd type="none"/>
            <a:tailEnd type="none"/>
          </a:ln>
        </p:spPr>
        <p:style>
          <a:lnRef idx="1">
            <a:schemeClr val="accent1"/>
          </a:lnRef>
          <a:fillRef idx="0">
            <a:schemeClr val="accent1"/>
          </a:fillRef>
          <a:effectRef idx="0">
            <a:schemeClr val="accent1"/>
          </a:effectRef>
          <a:fontRef idx="minor">
            <a:schemeClr val="tx1"/>
          </a:fontRef>
        </p:style>
      </p:cxnSp>
      <p:sp>
        <p:nvSpPr>
          <p:cNvPr id="35" name="Title 1"/>
          <p:cNvSpPr txBox="1">
            <a:spLocks/>
          </p:cNvSpPr>
          <p:nvPr/>
        </p:nvSpPr>
        <p:spPr>
          <a:xfrm>
            <a:off x="351240" y="62391"/>
            <a:ext cx="11653521" cy="1075884"/>
          </a:xfrm>
          <a:prstGeom prst="rect">
            <a:avLst/>
          </a:prstGeom>
        </p:spPr>
        <p:txBody>
          <a:bodyPr anchor="ctr" anchorCtr="0"/>
          <a:lstStyle>
            <a:lvl1pPr algn="l" defTabSz="931863" rtl="0" fontAlgn="base">
              <a:lnSpc>
                <a:spcPct val="90000"/>
              </a:lnSpc>
              <a:spcBef>
                <a:spcPct val="0"/>
              </a:spcBef>
              <a:spcAft>
                <a:spcPct val="0"/>
              </a:spcAft>
              <a:defRPr lang="en-US" sz="4000" kern="1200" spc="-102" dirty="0">
                <a:ln w="3175">
                  <a:noFill/>
                </a:ln>
                <a:solidFill>
                  <a:schemeClr val="tx1"/>
                </a:solidFill>
                <a:latin typeface="+mj-lt"/>
                <a:ea typeface="ＭＳ Ｐゴシック" charset="0"/>
                <a:cs typeface="Segoe UI" pitchFamily="34" charset="0"/>
              </a:defRPr>
            </a:lvl1pPr>
            <a:lvl2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2pPr>
            <a:lvl3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3pPr>
            <a:lvl4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4pPr>
            <a:lvl5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5pPr>
            <a:lvl6pPr marL="4572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6pPr>
            <a:lvl7pPr marL="9144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7pPr>
            <a:lvl8pPr marL="13716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8pPr>
            <a:lvl9pPr marL="18288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9pPr>
          </a:lstStyle>
          <a:p>
            <a:r>
              <a:rPr lang="en-US" dirty="0"/>
              <a:t>Consistent tools</a:t>
            </a:r>
          </a:p>
        </p:txBody>
      </p:sp>
      <p:sp>
        <p:nvSpPr>
          <p:cNvPr id="39" name="Rectangle 38"/>
          <p:cNvSpPr/>
          <p:nvPr/>
        </p:nvSpPr>
        <p:spPr>
          <a:xfrm>
            <a:off x="4461603" y="1485041"/>
            <a:ext cx="10320790" cy="3252172"/>
          </a:xfrm>
          <a:prstGeom prst="rect">
            <a:avLst/>
          </a:prstGeom>
        </p:spPr>
        <p:txBody>
          <a:bodyPr wrap="square">
            <a:spAutoFit/>
          </a:bodyPr>
          <a:lstStyle/>
          <a:p>
            <a:pPr marR="0">
              <a:spcBef>
                <a:spcPts val="2000"/>
              </a:spcBef>
              <a:spcAft>
                <a:spcPts val="0"/>
              </a:spcAft>
            </a:pPr>
            <a:r>
              <a:rPr lang="en-US" sz="3200" dirty="0">
                <a:solidFill>
                  <a:schemeClr val="accent1"/>
                </a:solidFill>
                <a:latin typeface="Segoe UI Semilight" panose="020B0402040204020203" pitchFamily="34" charset="0"/>
                <a:ea typeface="Times New Roman" panose="02020603050405020304" pitchFamily="18" charset="0"/>
                <a:cs typeface="Segoe UI Semilight" panose="020B0402040204020203" pitchFamily="34" charset="0"/>
              </a:rPr>
              <a:t>Consistency across:</a:t>
            </a:r>
          </a:p>
          <a:p>
            <a:pPr marR="0">
              <a:spcBef>
                <a:spcPts val="2000"/>
              </a:spcBef>
              <a:spcAft>
                <a:spcPts val="0"/>
              </a:spcAft>
            </a:pPr>
            <a:r>
              <a:rPr lang="en-US" sz="1800" dirty="0">
                <a:latin typeface="+mn-lt"/>
                <a:ea typeface="Times New Roman" panose="02020603050405020304" pitchFamily="18" charset="0"/>
                <a:cs typeface="Segoe UI" panose="020B0502040204020203" pitchFamily="34" charset="0"/>
              </a:rPr>
              <a:t>On-premises, private cloud, public cloud</a:t>
            </a:r>
          </a:p>
          <a:p>
            <a:pPr marR="0">
              <a:spcBef>
                <a:spcPts val="2000"/>
              </a:spcBef>
              <a:spcAft>
                <a:spcPts val="0"/>
              </a:spcAft>
            </a:pPr>
            <a:r>
              <a:rPr lang="en-US" sz="1800" dirty="0">
                <a:latin typeface="+mn-lt"/>
                <a:ea typeface="Times New Roman" panose="02020603050405020304" pitchFamily="18" charset="0"/>
                <a:cs typeface="Segoe UI" panose="020B0502040204020203" pitchFamily="34" charset="0"/>
              </a:rPr>
              <a:t>SQL Server local, VM, SQL Database</a:t>
            </a:r>
          </a:p>
          <a:p>
            <a:pPr marR="0">
              <a:spcBef>
                <a:spcPts val="2000"/>
              </a:spcBef>
              <a:spcAft>
                <a:spcPts val="0"/>
              </a:spcAft>
            </a:pPr>
            <a:r>
              <a:rPr lang="en-US" sz="1800" dirty="0">
                <a:latin typeface="+mn-lt"/>
                <a:ea typeface="Times New Roman" panose="02020603050405020304" pitchFamily="18" charset="0"/>
                <a:cs typeface="Segoe UI" panose="020B0502040204020203" pitchFamily="34" charset="0"/>
              </a:rPr>
              <a:t>Scalability, availability, security, identity, backup and restore, and replication</a:t>
            </a:r>
          </a:p>
          <a:p>
            <a:pPr marR="0">
              <a:spcBef>
                <a:spcPts val="2000"/>
              </a:spcBef>
              <a:spcAft>
                <a:spcPts val="0"/>
              </a:spcAft>
            </a:pPr>
            <a:r>
              <a:rPr lang="en-US" sz="1800" dirty="0">
                <a:latin typeface="+mn-lt"/>
                <a:ea typeface="Times New Roman" panose="02020603050405020304" pitchFamily="18" charset="0"/>
                <a:cs typeface="Segoe UI" panose="020B0502040204020203" pitchFamily="34" charset="0"/>
              </a:rPr>
              <a:t>Plethora of data sources</a:t>
            </a:r>
          </a:p>
          <a:p>
            <a:pPr marR="0">
              <a:spcBef>
                <a:spcPts val="2000"/>
              </a:spcBef>
              <a:spcAft>
                <a:spcPts val="0"/>
              </a:spcAft>
            </a:pPr>
            <a:r>
              <a:rPr lang="en-US" sz="1800" dirty="0">
                <a:latin typeface="+mn-lt"/>
                <a:ea typeface="Times New Roman" panose="02020603050405020304" pitchFamily="18" charset="0"/>
                <a:cs typeface="Segoe UI" panose="020B0502040204020203" pitchFamily="34" charset="0"/>
              </a:rPr>
              <a:t>Reporting, integration, processing, and analytics </a:t>
            </a:r>
          </a:p>
        </p:txBody>
      </p:sp>
      <p:sp>
        <p:nvSpPr>
          <p:cNvPr id="40" name="Rectangle 39"/>
          <p:cNvSpPr/>
          <p:nvPr/>
        </p:nvSpPr>
        <p:spPr>
          <a:xfrm>
            <a:off x="4461603" y="5028421"/>
            <a:ext cx="10320790" cy="707886"/>
          </a:xfrm>
          <a:prstGeom prst="rect">
            <a:avLst/>
          </a:prstGeom>
        </p:spPr>
        <p:txBody>
          <a:bodyPr wrap="square">
            <a:spAutoFit/>
          </a:bodyPr>
          <a:lstStyle/>
          <a:p>
            <a:pPr marR="0">
              <a:spcBef>
                <a:spcPts val="0"/>
              </a:spcBef>
              <a:spcAft>
                <a:spcPts val="1000"/>
              </a:spcAft>
            </a:pPr>
            <a:r>
              <a:rPr lang="en-US" sz="4000" dirty="0">
                <a:solidFill>
                  <a:schemeClr val="accent6"/>
                </a:solidFill>
                <a:latin typeface="+mj-lt"/>
                <a:ea typeface="Times New Roman" panose="02020603050405020304" pitchFamily="18" charset="0"/>
                <a:cs typeface="Segoe UI Semilight" panose="020B0402040204020203" pitchFamily="34" charset="0"/>
              </a:rPr>
              <a:t>All supports hybrid cloud</a:t>
            </a:r>
            <a:endParaRPr lang="en-US" sz="3200" dirty="0">
              <a:solidFill>
                <a:schemeClr val="accent6"/>
              </a:solidFill>
              <a:latin typeface="+mj-lt"/>
              <a:ea typeface="Times New Roman" panose="02020603050405020304" pitchFamily="18" charset="0"/>
              <a:cs typeface="Segoe UI" panose="020B0502040204020203" pitchFamily="34" charset="0"/>
            </a:endParaRPr>
          </a:p>
        </p:txBody>
      </p:sp>
      <p:sp>
        <p:nvSpPr>
          <p:cNvPr id="30" name="TextBox 29"/>
          <p:cNvSpPr txBox="1"/>
          <p:nvPr/>
        </p:nvSpPr>
        <p:spPr>
          <a:xfrm>
            <a:off x="0" y="6642289"/>
            <a:ext cx="3806190" cy="352236"/>
          </a:xfrm>
          <a:prstGeom prst="rect">
            <a:avLst/>
          </a:prstGeom>
          <a:noFill/>
        </p:spPr>
        <p:txBody>
          <a:bodyPr wrap="square" lIns="365760" tIns="146304" rIns="182880" bIns="146304" rtlCol="0" anchor="ctr" anchorCtr="0">
            <a:noAutofit/>
          </a:bodyPr>
          <a:lstStyle/>
          <a:p>
            <a:pPr>
              <a:lnSpc>
                <a:spcPct val="90000"/>
              </a:lnSpc>
              <a:spcAft>
                <a:spcPts val="600"/>
              </a:spcAft>
            </a:pPr>
            <a:r>
              <a:rPr lang="en-US" sz="1400" dirty="0">
                <a:solidFill>
                  <a:schemeClr val="bg1"/>
                </a:solidFill>
                <a:latin typeface="Segoe UI Semibold" panose="020B0702040204020203" pitchFamily="34" charset="0"/>
                <a:ea typeface="Segoe UI Black" panose="020B0A02040204020203" pitchFamily="34" charset="0"/>
                <a:cs typeface="Segoe UI Semibold" panose="020B0702040204020203" pitchFamily="34" charset="0"/>
              </a:rPr>
              <a:t>Consistency</a:t>
            </a:r>
          </a:p>
        </p:txBody>
      </p:sp>
    </p:spTree>
    <p:extLst>
      <p:ext uri="{BB962C8B-B14F-4D97-AF65-F5344CB8AC3E}">
        <p14:creationId xmlns:p14="http://schemas.microsoft.com/office/powerpoint/2010/main" val="3296080207"/>
      </p:ext>
    </p:extLst>
  </p:cSld>
  <p:clrMapOvr>
    <a:masterClrMapping/>
  </p:clrMapOvr>
  <p:transition>
    <p:fade/>
  </p:transition>
</p:sld>
</file>

<file path=ppt/slides/slide23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0" name="Rectangle 9"/>
          <p:cNvSpPr/>
          <p:nvPr/>
        </p:nvSpPr>
        <p:spPr>
          <a:xfrm>
            <a:off x="8018490" y="1708353"/>
            <a:ext cx="4417985" cy="2995692"/>
          </a:xfrm>
          <a:prstGeom prst="rect">
            <a:avLst/>
          </a:prstGeom>
        </p:spPr>
        <p:txBody>
          <a:bodyPr wrap="square">
            <a:spAutoFit/>
          </a:bodyPr>
          <a:lstStyle/>
          <a:p>
            <a:pPr marR="0">
              <a:spcBef>
                <a:spcPts val="2000"/>
              </a:spcBef>
              <a:spcAft>
                <a:spcPts val="0"/>
              </a:spcAft>
            </a:pPr>
            <a:r>
              <a:rPr lang="en-US" sz="3200" dirty="0">
                <a:solidFill>
                  <a:schemeClr val="accent1"/>
                </a:solidFill>
                <a:latin typeface="Segoe UI Semilight" panose="020B0402040204020203" pitchFamily="34" charset="0"/>
                <a:ea typeface="Times New Roman" panose="02020603050405020304" pitchFamily="18" charset="0"/>
                <a:cs typeface="Segoe UI Semilight" panose="020B0402040204020203" pitchFamily="34" charset="0"/>
              </a:rPr>
              <a:t>Options:</a:t>
            </a:r>
          </a:p>
          <a:p>
            <a:pPr marR="0">
              <a:spcBef>
                <a:spcPts val="2000"/>
              </a:spcBef>
              <a:spcAft>
                <a:spcPts val="0"/>
              </a:spcAft>
            </a:pPr>
            <a:r>
              <a:rPr lang="en-US" sz="1800" dirty="0">
                <a:latin typeface="Segoe UI" panose="020B0502040204020203" pitchFamily="34" charset="0"/>
                <a:ea typeface="Times New Roman" panose="02020603050405020304" pitchFamily="18" charset="0"/>
                <a:cs typeface="Segoe UI" panose="020B0502040204020203" pitchFamily="34" charset="0"/>
              </a:rPr>
              <a:t>SQL Server on physical machines</a:t>
            </a:r>
          </a:p>
          <a:p>
            <a:pPr marR="0">
              <a:spcBef>
                <a:spcPts val="2000"/>
              </a:spcBef>
              <a:spcAft>
                <a:spcPts val="0"/>
              </a:spcAft>
            </a:pPr>
            <a:r>
              <a:rPr lang="en-US" sz="1800" dirty="0">
                <a:latin typeface="Segoe UI" panose="020B0502040204020203" pitchFamily="34" charset="0"/>
                <a:ea typeface="Times New Roman" panose="02020603050405020304" pitchFamily="18" charset="0"/>
                <a:cs typeface="Segoe UI" panose="020B0502040204020203" pitchFamily="34" charset="0"/>
              </a:rPr>
              <a:t>SQL Server in on-premises VMs (private cloud)</a:t>
            </a:r>
          </a:p>
          <a:p>
            <a:pPr marR="0">
              <a:spcBef>
                <a:spcPts val="2000"/>
              </a:spcBef>
              <a:spcAft>
                <a:spcPts val="0"/>
              </a:spcAft>
            </a:pPr>
            <a:r>
              <a:rPr lang="en-US" sz="1800" dirty="0">
                <a:latin typeface="Segoe UI" panose="020B0502040204020203" pitchFamily="34" charset="0"/>
                <a:ea typeface="Times New Roman" panose="02020603050405020304" pitchFamily="18" charset="0"/>
                <a:cs typeface="Segoe UI" panose="020B0502040204020203" pitchFamily="34" charset="0"/>
              </a:rPr>
              <a:t>SQL Server in Azure VMs (public cloud)</a:t>
            </a:r>
          </a:p>
          <a:p>
            <a:pPr marR="0">
              <a:spcBef>
                <a:spcPts val="2000"/>
              </a:spcBef>
              <a:spcAft>
                <a:spcPts val="0"/>
              </a:spcAft>
            </a:pPr>
            <a:r>
              <a:rPr lang="en-US" sz="1800" dirty="0">
                <a:latin typeface="Segoe UI" panose="020B0502040204020203" pitchFamily="34" charset="0"/>
                <a:ea typeface="Times New Roman" panose="02020603050405020304" pitchFamily="18" charset="0"/>
                <a:cs typeface="Segoe UI" panose="020B0502040204020203" pitchFamily="34" charset="0"/>
              </a:rPr>
              <a:t>SQL Database (public cloud)</a:t>
            </a:r>
          </a:p>
        </p:txBody>
      </p:sp>
      <p:sp>
        <p:nvSpPr>
          <p:cNvPr id="62" name="Title 1"/>
          <p:cNvSpPr txBox="1">
            <a:spLocks/>
          </p:cNvSpPr>
          <p:nvPr/>
        </p:nvSpPr>
        <p:spPr>
          <a:xfrm>
            <a:off x="340482" y="51636"/>
            <a:ext cx="11653521" cy="1075884"/>
          </a:xfrm>
          <a:prstGeom prst="rect">
            <a:avLst/>
          </a:prstGeom>
        </p:spPr>
        <p:txBody>
          <a:bodyPr anchor="ctr" anchorCtr="0"/>
          <a:lstStyle>
            <a:lvl1pPr algn="l" defTabSz="931863" rtl="0" fontAlgn="base">
              <a:lnSpc>
                <a:spcPct val="90000"/>
              </a:lnSpc>
              <a:spcBef>
                <a:spcPct val="0"/>
              </a:spcBef>
              <a:spcAft>
                <a:spcPct val="0"/>
              </a:spcAft>
              <a:defRPr lang="en-US" sz="4000" kern="1200" spc="-102" dirty="0">
                <a:ln w="3175">
                  <a:noFill/>
                </a:ln>
                <a:solidFill>
                  <a:schemeClr val="tx1"/>
                </a:solidFill>
                <a:latin typeface="+mj-lt"/>
                <a:ea typeface="ＭＳ Ｐゴシック" charset="0"/>
                <a:cs typeface="Segoe UI" pitchFamily="34" charset="0"/>
              </a:defRPr>
            </a:lvl1pPr>
            <a:lvl2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2pPr>
            <a:lvl3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3pPr>
            <a:lvl4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4pPr>
            <a:lvl5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5pPr>
            <a:lvl6pPr marL="4572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6pPr>
            <a:lvl7pPr marL="9144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7pPr>
            <a:lvl8pPr marL="13716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8pPr>
            <a:lvl9pPr marL="18288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9pPr>
          </a:lstStyle>
          <a:p>
            <a:r>
              <a:rPr lang="en-US" dirty="0"/>
              <a:t>SQL Server, Azure VMs, SQL Database</a:t>
            </a:r>
          </a:p>
        </p:txBody>
      </p:sp>
      <p:grpSp>
        <p:nvGrpSpPr>
          <p:cNvPr id="64" name="Group 63"/>
          <p:cNvGrpSpPr/>
          <p:nvPr/>
        </p:nvGrpSpPr>
        <p:grpSpPr>
          <a:xfrm>
            <a:off x="398599" y="1653699"/>
            <a:ext cx="7447090" cy="4945107"/>
            <a:chOff x="4717231" y="1653699"/>
            <a:chExt cx="7447090" cy="4945107"/>
          </a:xfrm>
        </p:grpSpPr>
        <p:sp>
          <p:nvSpPr>
            <p:cNvPr id="65" name="Rectangle 64"/>
            <p:cNvSpPr/>
            <p:nvPr/>
          </p:nvSpPr>
          <p:spPr bwMode="auto">
            <a:xfrm>
              <a:off x="4767942" y="1661077"/>
              <a:ext cx="7379044" cy="4760770"/>
            </a:xfrm>
            <a:prstGeom prst="rect">
              <a:avLst/>
            </a:prstGeom>
            <a:solidFill>
              <a:schemeClr val="bg1">
                <a:lumMod val="95000"/>
              </a:schemeClr>
            </a:solidFill>
            <a:ln w="63500">
              <a:solidFill>
                <a:schemeClr val="accent1"/>
              </a:solidFill>
              <a:miter lim="800000"/>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indent="-342900" algn="ctr" defTabSz="932472" fontAlgn="base">
                <a:lnSpc>
                  <a:spcPct val="90000"/>
                </a:lnSpc>
                <a:spcBef>
                  <a:spcPct val="0"/>
                </a:spcBef>
                <a:spcAft>
                  <a:spcPct val="0"/>
                </a:spcAft>
                <a:buFont typeface="Wingdings 3" panose="05040102010807070707" pitchFamily="18" charset="2"/>
                <a:buChar char="Æ"/>
              </a:pPr>
              <a:endParaRPr lang="en-US" sz="2000" b="1" dirty="0">
                <a:solidFill>
                  <a:schemeClr val="bg1"/>
                </a:solidFill>
                <a:latin typeface="+mj-lt"/>
                <a:ea typeface="Segoe UI" pitchFamily="34" charset="0"/>
                <a:cs typeface="Segoe UI" pitchFamily="34" charset="0"/>
              </a:endParaRPr>
            </a:p>
          </p:txBody>
        </p:sp>
        <p:sp>
          <p:nvSpPr>
            <p:cNvPr id="66" name="TextBox 65"/>
            <p:cNvSpPr txBox="1"/>
            <p:nvPr/>
          </p:nvSpPr>
          <p:spPr>
            <a:xfrm>
              <a:off x="4717231" y="2330113"/>
              <a:ext cx="1085561" cy="1219200"/>
            </a:xfrm>
            <a:prstGeom prst="rect">
              <a:avLst/>
            </a:prstGeom>
            <a:noFill/>
          </p:spPr>
          <p:txBody>
            <a:bodyPr wrap="square" lIns="182880" tIns="146304" rIns="182880" bIns="146304" rtlCol="0">
              <a:noAutofit/>
            </a:bodyPr>
            <a:lstStyle/>
            <a:p>
              <a:pPr>
                <a:lnSpc>
                  <a:spcPct val="90000"/>
                </a:lnSpc>
                <a:spcAft>
                  <a:spcPts val="600"/>
                </a:spcAft>
              </a:pPr>
              <a:r>
                <a:rPr lang="en-US" sz="1050" b="1" dirty="0">
                  <a:solidFill>
                    <a:schemeClr val="tx2"/>
                  </a:solidFill>
                </a:rPr>
                <a:t>Shared Lower Cost</a:t>
              </a:r>
            </a:p>
          </p:txBody>
        </p:sp>
        <p:sp>
          <p:nvSpPr>
            <p:cNvPr id="67" name="TextBox 66"/>
            <p:cNvSpPr txBox="1"/>
            <p:nvPr/>
          </p:nvSpPr>
          <p:spPr>
            <a:xfrm>
              <a:off x="4717231" y="5379606"/>
              <a:ext cx="1069121" cy="1219200"/>
            </a:xfrm>
            <a:prstGeom prst="rect">
              <a:avLst/>
            </a:prstGeom>
            <a:noFill/>
          </p:spPr>
          <p:txBody>
            <a:bodyPr wrap="square" lIns="182880" tIns="146304" rIns="182880" bIns="146304" rtlCol="0">
              <a:noAutofit/>
            </a:bodyPr>
            <a:lstStyle/>
            <a:p>
              <a:pPr>
                <a:lnSpc>
                  <a:spcPct val="90000"/>
                </a:lnSpc>
                <a:spcAft>
                  <a:spcPts val="600"/>
                </a:spcAft>
              </a:pPr>
              <a:r>
                <a:rPr lang="en-US" sz="1050" b="1" dirty="0">
                  <a:solidFill>
                    <a:schemeClr val="tx2"/>
                  </a:solidFill>
                </a:rPr>
                <a:t>Dedicated Higher Cost</a:t>
              </a:r>
            </a:p>
          </p:txBody>
        </p:sp>
        <p:sp>
          <p:nvSpPr>
            <p:cNvPr id="68" name="TextBox 67"/>
            <p:cNvSpPr txBox="1"/>
            <p:nvPr/>
          </p:nvSpPr>
          <p:spPr>
            <a:xfrm>
              <a:off x="5687266" y="5922304"/>
              <a:ext cx="2053049" cy="439749"/>
            </a:xfrm>
            <a:prstGeom prst="rect">
              <a:avLst/>
            </a:prstGeom>
            <a:noFill/>
          </p:spPr>
          <p:txBody>
            <a:bodyPr wrap="square" lIns="0" tIns="146304" rIns="182880" bIns="146304" rtlCol="0">
              <a:noAutofit/>
            </a:bodyPr>
            <a:lstStyle/>
            <a:p>
              <a:pPr>
                <a:lnSpc>
                  <a:spcPct val="90000"/>
                </a:lnSpc>
                <a:spcAft>
                  <a:spcPts val="600"/>
                </a:spcAft>
              </a:pPr>
              <a:r>
                <a:rPr lang="en-US" sz="1050" b="1" dirty="0">
                  <a:solidFill>
                    <a:schemeClr val="tx2"/>
                  </a:solidFill>
                </a:rPr>
                <a:t>Higher Administration</a:t>
              </a:r>
            </a:p>
          </p:txBody>
        </p:sp>
        <p:sp>
          <p:nvSpPr>
            <p:cNvPr id="69" name="TextBox 68"/>
            <p:cNvSpPr txBox="1"/>
            <p:nvPr/>
          </p:nvSpPr>
          <p:spPr>
            <a:xfrm>
              <a:off x="10018343" y="5922304"/>
              <a:ext cx="2145978" cy="439749"/>
            </a:xfrm>
            <a:prstGeom prst="rect">
              <a:avLst/>
            </a:prstGeom>
            <a:noFill/>
          </p:spPr>
          <p:txBody>
            <a:bodyPr wrap="square" lIns="182880" tIns="146304" rIns="182880" bIns="146304" rtlCol="0">
              <a:noAutofit/>
            </a:bodyPr>
            <a:lstStyle/>
            <a:p>
              <a:pPr algn="r">
                <a:lnSpc>
                  <a:spcPct val="90000"/>
                </a:lnSpc>
                <a:spcAft>
                  <a:spcPts val="600"/>
                </a:spcAft>
              </a:pPr>
              <a:r>
                <a:rPr lang="en-US" sz="1050" b="1" dirty="0">
                  <a:solidFill>
                    <a:schemeClr val="tx2"/>
                  </a:solidFill>
                </a:rPr>
                <a:t>Lower Administration</a:t>
              </a:r>
            </a:p>
          </p:txBody>
        </p:sp>
        <p:sp>
          <p:nvSpPr>
            <p:cNvPr id="70" name="TextBox 69"/>
            <p:cNvSpPr txBox="1"/>
            <p:nvPr/>
          </p:nvSpPr>
          <p:spPr>
            <a:xfrm>
              <a:off x="10018343" y="5632629"/>
              <a:ext cx="2145978" cy="439749"/>
            </a:xfrm>
            <a:prstGeom prst="rect">
              <a:avLst/>
            </a:prstGeom>
            <a:noFill/>
          </p:spPr>
          <p:txBody>
            <a:bodyPr wrap="square" lIns="182880" tIns="146304" rIns="182880" bIns="146304" rtlCol="0">
              <a:noAutofit/>
            </a:bodyPr>
            <a:lstStyle/>
            <a:p>
              <a:pPr algn="r">
                <a:lnSpc>
                  <a:spcPct val="90000"/>
                </a:lnSpc>
                <a:spcAft>
                  <a:spcPts val="600"/>
                </a:spcAft>
              </a:pPr>
              <a:r>
                <a:rPr lang="en-US" sz="1050" b="1" dirty="0">
                  <a:solidFill>
                    <a:schemeClr val="tx2"/>
                  </a:solidFill>
                </a:rPr>
                <a:t>Off Premises</a:t>
              </a:r>
            </a:p>
          </p:txBody>
        </p:sp>
        <p:cxnSp>
          <p:nvCxnSpPr>
            <p:cNvPr id="71" name="Straight Connector 70"/>
            <p:cNvCxnSpPr/>
            <p:nvPr/>
          </p:nvCxnSpPr>
          <p:spPr>
            <a:xfrm>
              <a:off x="5698841" y="2491631"/>
              <a:ext cx="0" cy="3504663"/>
            </a:xfrm>
            <a:prstGeom prst="line">
              <a:avLst/>
            </a:prstGeom>
            <a:ln w="25400">
              <a:solidFill>
                <a:schemeClr val="tx2"/>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72" name="Left Brace 71"/>
            <p:cNvSpPr/>
            <p:nvPr/>
          </p:nvSpPr>
          <p:spPr>
            <a:xfrm rot="5400000">
              <a:off x="8672334" y="-918221"/>
              <a:ext cx="363476" cy="6292890"/>
            </a:xfrm>
            <a:prstGeom prst="leftBrace">
              <a:avLst>
                <a:gd name="adj1" fmla="val 45896"/>
                <a:gd name="adj2" fmla="val 50000"/>
              </a:avLst>
            </a:prstGeom>
            <a:ln w="25400">
              <a:solidFill>
                <a:schemeClr val="accent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1800" dirty="0">
                <a:solidFill>
                  <a:srgbClr val="000000"/>
                </a:solidFill>
              </a:endParaRPr>
            </a:p>
          </p:txBody>
        </p:sp>
        <p:cxnSp>
          <p:nvCxnSpPr>
            <p:cNvPr id="73" name="Straight Connector 72"/>
            <p:cNvCxnSpPr/>
            <p:nvPr/>
          </p:nvCxnSpPr>
          <p:spPr>
            <a:xfrm>
              <a:off x="5687267" y="5997279"/>
              <a:ext cx="6297208" cy="0"/>
            </a:xfrm>
            <a:prstGeom prst="line">
              <a:avLst/>
            </a:prstGeom>
            <a:ln w="25400">
              <a:solidFill>
                <a:schemeClr val="tx2"/>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74" name="TextBox 73"/>
            <p:cNvSpPr txBox="1"/>
            <p:nvPr/>
          </p:nvSpPr>
          <p:spPr>
            <a:xfrm>
              <a:off x="8110846" y="1653699"/>
              <a:ext cx="1509341" cy="420152"/>
            </a:xfrm>
            <a:prstGeom prst="rect">
              <a:avLst/>
            </a:prstGeom>
            <a:noFill/>
          </p:spPr>
          <p:txBody>
            <a:bodyPr wrap="square" lIns="182880" tIns="146304" rIns="182880" bIns="146304" rtlCol="0">
              <a:noAutofit/>
            </a:bodyPr>
            <a:lstStyle/>
            <a:p>
              <a:pPr algn="ctr">
                <a:lnSpc>
                  <a:spcPct val="90000"/>
                </a:lnSpc>
                <a:spcAft>
                  <a:spcPts val="600"/>
                </a:spcAft>
              </a:pPr>
              <a:r>
                <a:rPr lang="en-US" sz="1400" b="1" dirty="0">
                  <a:solidFill>
                    <a:schemeClr val="accent1"/>
                  </a:solidFill>
                </a:rPr>
                <a:t>Hybrid Cloud</a:t>
              </a:r>
            </a:p>
          </p:txBody>
        </p:sp>
        <p:sp>
          <p:nvSpPr>
            <p:cNvPr id="75" name="Freeform 15"/>
            <p:cNvSpPr>
              <a:spLocks/>
            </p:cNvSpPr>
            <p:nvPr/>
          </p:nvSpPr>
          <p:spPr bwMode="auto">
            <a:xfrm>
              <a:off x="11091332" y="4141359"/>
              <a:ext cx="813845" cy="334956"/>
            </a:xfrm>
            <a:custGeom>
              <a:avLst/>
              <a:gdLst>
                <a:gd name="T0" fmla="*/ 349 w 391"/>
                <a:gd name="T1" fmla="*/ 75 h 159"/>
                <a:gd name="T2" fmla="*/ 342 w 391"/>
                <a:gd name="T3" fmla="*/ 76 h 159"/>
                <a:gd name="T4" fmla="*/ 263 w 391"/>
                <a:gd name="T5" fmla="*/ 0 h 159"/>
                <a:gd name="T6" fmla="*/ 187 w 391"/>
                <a:gd name="T7" fmla="*/ 59 h 159"/>
                <a:gd name="T8" fmla="*/ 145 w 391"/>
                <a:gd name="T9" fmla="*/ 42 h 159"/>
                <a:gd name="T10" fmla="*/ 87 w 391"/>
                <a:gd name="T11" fmla="*/ 94 h 159"/>
                <a:gd name="T12" fmla="*/ 59 w 391"/>
                <a:gd name="T13" fmla="*/ 107 h 159"/>
                <a:gd name="T14" fmla="*/ 32 w 391"/>
                <a:gd name="T15" fmla="*/ 94 h 159"/>
                <a:gd name="T16" fmla="*/ 0 w 391"/>
                <a:gd name="T17" fmla="*/ 126 h 159"/>
                <a:gd name="T18" fmla="*/ 32 w 391"/>
                <a:gd name="T19" fmla="*/ 159 h 159"/>
                <a:gd name="T20" fmla="*/ 41 w 391"/>
                <a:gd name="T21" fmla="*/ 159 h 159"/>
                <a:gd name="T22" fmla="*/ 148 w 391"/>
                <a:gd name="T23" fmla="*/ 159 h 159"/>
                <a:gd name="T24" fmla="*/ 208 w 391"/>
                <a:gd name="T25" fmla="*/ 159 h 159"/>
                <a:gd name="T26" fmla="*/ 352 w 391"/>
                <a:gd name="T27" fmla="*/ 159 h 159"/>
                <a:gd name="T28" fmla="*/ 352 w 391"/>
                <a:gd name="T29" fmla="*/ 159 h 159"/>
                <a:gd name="T30" fmla="*/ 391 w 391"/>
                <a:gd name="T31" fmla="*/ 117 h 159"/>
                <a:gd name="T32" fmla="*/ 349 w 391"/>
                <a:gd name="T33" fmla="*/ 75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91" h="159">
                  <a:moveTo>
                    <a:pt x="349" y="75"/>
                  </a:moveTo>
                  <a:cubicBezTo>
                    <a:pt x="347" y="75"/>
                    <a:pt x="345" y="75"/>
                    <a:pt x="342" y="76"/>
                  </a:cubicBezTo>
                  <a:cubicBezTo>
                    <a:pt x="340" y="34"/>
                    <a:pt x="306" y="0"/>
                    <a:pt x="263" y="0"/>
                  </a:cubicBezTo>
                  <a:cubicBezTo>
                    <a:pt x="227" y="0"/>
                    <a:pt x="196" y="25"/>
                    <a:pt x="187" y="59"/>
                  </a:cubicBezTo>
                  <a:cubicBezTo>
                    <a:pt x="176" y="48"/>
                    <a:pt x="161" y="42"/>
                    <a:pt x="145" y="42"/>
                  </a:cubicBezTo>
                  <a:cubicBezTo>
                    <a:pt x="115" y="42"/>
                    <a:pt x="90" y="65"/>
                    <a:pt x="87" y="94"/>
                  </a:cubicBezTo>
                  <a:cubicBezTo>
                    <a:pt x="76" y="96"/>
                    <a:pt x="66" y="101"/>
                    <a:pt x="59" y="107"/>
                  </a:cubicBezTo>
                  <a:cubicBezTo>
                    <a:pt x="53" y="99"/>
                    <a:pt x="43" y="94"/>
                    <a:pt x="32" y="94"/>
                  </a:cubicBezTo>
                  <a:cubicBezTo>
                    <a:pt x="14" y="94"/>
                    <a:pt x="0" y="108"/>
                    <a:pt x="0" y="126"/>
                  </a:cubicBezTo>
                  <a:cubicBezTo>
                    <a:pt x="0" y="144"/>
                    <a:pt x="14" y="159"/>
                    <a:pt x="32" y="159"/>
                  </a:cubicBezTo>
                  <a:cubicBezTo>
                    <a:pt x="41" y="159"/>
                    <a:pt x="41" y="159"/>
                    <a:pt x="41" y="159"/>
                  </a:cubicBezTo>
                  <a:cubicBezTo>
                    <a:pt x="148" y="159"/>
                    <a:pt x="148" y="159"/>
                    <a:pt x="148" y="159"/>
                  </a:cubicBezTo>
                  <a:cubicBezTo>
                    <a:pt x="208" y="159"/>
                    <a:pt x="208" y="159"/>
                    <a:pt x="208" y="159"/>
                  </a:cubicBezTo>
                  <a:cubicBezTo>
                    <a:pt x="352" y="159"/>
                    <a:pt x="352" y="159"/>
                    <a:pt x="352" y="159"/>
                  </a:cubicBezTo>
                  <a:cubicBezTo>
                    <a:pt x="352" y="159"/>
                    <a:pt x="352" y="159"/>
                    <a:pt x="352" y="159"/>
                  </a:cubicBezTo>
                  <a:cubicBezTo>
                    <a:pt x="374" y="158"/>
                    <a:pt x="391" y="139"/>
                    <a:pt x="391" y="117"/>
                  </a:cubicBezTo>
                  <a:cubicBezTo>
                    <a:pt x="391" y="94"/>
                    <a:pt x="372" y="75"/>
                    <a:pt x="349" y="75"/>
                  </a:cubicBezTo>
                  <a:close/>
                </a:path>
              </a:pathLst>
            </a:custGeom>
            <a:solidFill>
              <a:schemeClr val="bg1">
                <a:lumMod val="85000"/>
                <a:alpha val="45000"/>
              </a:schemeClr>
            </a:soli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76" name="Freeform 23"/>
            <p:cNvSpPr>
              <a:spLocks/>
            </p:cNvSpPr>
            <p:nvPr/>
          </p:nvSpPr>
          <p:spPr bwMode="auto">
            <a:xfrm>
              <a:off x="9443248" y="5411882"/>
              <a:ext cx="874281" cy="471712"/>
            </a:xfrm>
            <a:custGeom>
              <a:avLst/>
              <a:gdLst>
                <a:gd name="T0" fmla="*/ 210 w 242"/>
                <a:gd name="T1" fmla="*/ 64 h 129"/>
                <a:gd name="T2" fmla="*/ 209 w 242"/>
                <a:gd name="T3" fmla="*/ 64 h 129"/>
                <a:gd name="T4" fmla="*/ 144 w 242"/>
                <a:gd name="T5" fmla="*/ 0 h 129"/>
                <a:gd name="T6" fmla="*/ 80 w 242"/>
                <a:gd name="T7" fmla="*/ 56 h 129"/>
                <a:gd name="T8" fmla="*/ 45 w 242"/>
                <a:gd name="T9" fmla="*/ 39 h 129"/>
                <a:gd name="T10" fmla="*/ 0 w 242"/>
                <a:gd name="T11" fmla="*/ 84 h 129"/>
                <a:gd name="T12" fmla="*/ 45 w 242"/>
                <a:gd name="T13" fmla="*/ 129 h 129"/>
                <a:gd name="T14" fmla="*/ 210 w 242"/>
                <a:gd name="T15" fmla="*/ 129 h 129"/>
                <a:gd name="T16" fmla="*/ 242 w 242"/>
                <a:gd name="T17" fmla="*/ 96 h 129"/>
                <a:gd name="T18" fmla="*/ 210 w 242"/>
                <a:gd name="T19" fmla="*/ 64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2" h="129">
                  <a:moveTo>
                    <a:pt x="210" y="64"/>
                  </a:moveTo>
                  <a:cubicBezTo>
                    <a:pt x="210" y="64"/>
                    <a:pt x="209" y="64"/>
                    <a:pt x="209" y="64"/>
                  </a:cubicBezTo>
                  <a:cubicBezTo>
                    <a:pt x="209" y="28"/>
                    <a:pt x="180" y="0"/>
                    <a:pt x="144" y="0"/>
                  </a:cubicBezTo>
                  <a:cubicBezTo>
                    <a:pt x="111" y="0"/>
                    <a:pt x="84" y="24"/>
                    <a:pt x="80" y="56"/>
                  </a:cubicBezTo>
                  <a:cubicBezTo>
                    <a:pt x="72" y="46"/>
                    <a:pt x="59" y="39"/>
                    <a:pt x="45" y="39"/>
                  </a:cubicBezTo>
                  <a:cubicBezTo>
                    <a:pt x="20" y="39"/>
                    <a:pt x="0" y="59"/>
                    <a:pt x="0" y="84"/>
                  </a:cubicBezTo>
                  <a:cubicBezTo>
                    <a:pt x="0" y="109"/>
                    <a:pt x="20" y="129"/>
                    <a:pt x="45" y="129"/>
                  </a:cubicBezTo>
                  <a:cubicBezTo>
                    <a:pt x="210" y="129"/>
                    <a:pt x="210" y="129"/>
                    <a:pt x="210" y="129"/>
                  </a:cubicBezTo>
                  <a:cubicBezTo>
                    <a:pt x="228" y="129"/>
                    <a:pt x="242" y="114"/>
                    <a:pt x="242" y="96"/>
                  </a:cubicBezTo>
                  <a:cubicBezTo>
                    <a:pt x="242" y="78"/>
                    <a:pt x="228" y="64"/>
                    <a:pt x="210" y="64"/>
                  </a:cubicBezTo>
                  <a:close/>
                </a:path>
              </a:pathLst>
            </a:custGeom>
            <a:solidFill>
              <a:schemeClr val="bg1">
                <a:lumMod val="85000"/>
                <a:alpha val="45000"/>
              </a:schemeClr>
            </a:soli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77" name="Freeform 19"/>
            <p:cNvSpPr>
              <a:spLocks/>
            </p:cNvSpPr>
            <p:nvPr/>
          </p:nvSpPr>
          <p:spPr bwMode="auto">
            <a:xfrm>
              <a:off x="10352979" y="4706842"/>
              <a:ext cx="1433409" cy="817534"/>
            </a:xfrm>
            <a:custGeom>
              <a:avLst/>
              <a:gdLst>
                <a:gd name="T0" fmla="*/ 187 w 224"/>
                <a:gd name="T1" fmla="*/ 53 h 126"/>
                <a:gd name="T2" fmla="*/ 183 w 224"/>
                <a:gd name="T3" fmla="*/ 53 h 126"/>
                <a:gd name="T4" fmla="*/ 187 w 224"/>
                <a:gd name="T5" fmla="*/ 37 h 126"/>
                <a:gd name="T6" fmla="*/ 150 w 224"/>
                <a:gd name="T7" fmla="*/ 0 h 126"/>
                <a:gd name="T8" fmla="*/ 114 w 224"/>
                <a:gd name="T9" fmla="*/ 32 h 126"/>
                <a:gd name="T10" fmla="*/ 86 w 224"/>
                <a:gd name="T11" fmla="*/ 20 h 126"/>
                <a:gd name="T12" fmla="*/ 49 w 224"/>
                <a:gd name="T13" fmla="*/ 55 h 126"/>
                <a:gd name="T14" fmla="*/ 37 w 224"/>
                <a:gd name="T15" fmla="*/ 53 h 126"/>
                <a:gd name="T16" fmla="*/ 0 w 224"/>
                <a:gd name="T17" fmla="*/ 90 h 126"/>
                <a:gd name="T18" fmla="*/ 37 w 224"/>
                <a:gd name="T19" fmla="*/ 126 h 126"/>
                <a:gd name="T20" fmla="*/ 187 w 224"/>
                <a:gd name="T21" fmla="*/ 126 h 126"/>
                <a:gd name="T22" fmla="*/ 224 w 224"/>
                <a:gd name="T23" fmla="*/ 90 h 126"/>
                <a:gd name="T24" fmla="*/ 187 w 224"/>
                <a:gd name="T25" fmla="*/ 53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24" h="126">
                  <a:moveTo>
                    <a:pt x="187" y="53"/>
                  </a:moveTo>
                  <a:cubicBezTo>
                    <a:pt x="186" y="53"/>
                    <a:pt x="184" y="53"/>
                    <a:pt x="183" y="53"/>
                  </a:cubicBezTo>
                  <a:cubicBezTo>
                    <a:pt x="185" y="48"/>
                    <a:pt x="187" y="42"/>
                    <a:pt x="187" y="37"/>
                  </a:cubicBezTo>
                  <a:cubicBezTo>
                    <a:pt x="187" y="16"/>
                    <a:pt x="170" y="0"/>
                    <a:pt x="150" y="0"/>
                  </a:cubicBezTo>
                  <a:cubicBezTo>
                    <a:pt x="131" y="0"/>
                    <a:pt x="116" y="14"/>
                    <a:pt x="114" y="32"/>
                  </a:cubicBezTo>
                  <a:cubicBezTo>
                    <a:pt x="107" y="25"/>
                    <a:pt x="97" y="20"/>
                    <a:pt x="86" y="20"/>
                  </a:cubicBezTo>
                  <a:cubicBezTo>
                    <a:pt x="67" y="20"/>
                    <a:pt x="50" y="36"/>
                    <a:pt x="49" y="55"/>
                  </a:cubicBezTo>
                  <a:cubicBezTo>
                    <a:pt x="45" y="54"/>
                    <a:pt x="41" y="53"/>
                    <a:pt x="37" y="53"/>
                  </a:cubicBezTo>
                  <a:cubicBezTo>
                    <a:pt x="16" y="53"/>
                    <a:pt x="0" y="69"/>
                    <a:pt x="0" y="90"/>
                  </a:cubicBezTo>
                  <a:cubicBezTo>
                    <a:pt x="0" y="110"/>
                    <a:pt x="16" y="126"/>
                    <a:pt x="37" y="126"/>
                  </a:cubicBezTo>
                  <a:cubicBezTo>
                    <a:pt x="187" y="126"/>
                    <a:pt x="187" y="126"/>
                    <a:pt x="187" y="126"/>
                  </a:cubicBezTo>
                  <a:cubicBezTo>
                    <a:pt x="207" y="126"/>
                    <a:pt x="224" y="110"/>
                    <a:pt x="224" y="90"/>
                  </a:cubicBezTo>
                  <a:cubicBezTo>
                    <a:pt x="224" y="69"/>
                    <a:pt x="207" y="53"/>
                    <a:pt x="187" y="53"/>
                  </a:cubicBezTo>
                  <a:close/>
                </a:path>
              </a:pathLst>
            </a:custGeom>
            <a:solidFill>
              <a:schemeClr val="bg1">
                <a:lumMod val="85000"/>
                <a:alpha val="45000"/>
              </a:schemeClr>
            </a:soli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78" name="Freeform 77"/>
            <p:cNvSpPr>
              <a:spLocks noEditPoints="1"/>
            </p:cNvSpPr>
            <p:nvPr/>
          </p:nvSpPr>
          <p:spPr bwMode="auto">
            <a:xfrm>
              <a:off x="5818958" y="2612734"/>
              <a:ext cx="1043539" cy="2840514"/>
            </a:xfrm>
            <a:custGeom>
              <a:avLst/>
              <a:gdLst>
                <a:gd name="T0" fmla="*/ 148 w 164"/>
                <a:gd name="T1" fmla="*/ 181 h 442"/>
                <a:gd name="T2" fmla="*/ 148 w 164"/>
                <a:gd name="T3" fmla="*/ 136 h 442"/>
                <a:gd name="T4" fmla="*/ 123 w 164"/>
                <a:gd name="T5" fmla="*/ 136 h 442"/>
                <a:gd name="T6" fmla="*/ 123 w 164"/>
                <a:gd name="T7" fmla="*/ 84 h 442"/>
                <a:gd name="T8" fmla="*/ 101 w 164"/>
                <a:gd name="T9" fmla="*/ 84 h 442"/>
                <a:gd name="T10" fmla="*/ 101 w 164"/>
                <a:gd name="T11" fmla="*/ 45 h 442"/>
                <a:gd name="T12" fmla="*/ 87 w 164"/>
                <a:gd name="T13" fmla="*/ 45 h 442"/>
                <a:gd name="T14" fmla="*/ 87 w 164"/>
                <a:gd name="T15" fmla="*/ 0 h 442"/>
                <a:gd name="T16" fmla="*/ 77 w 164"/>
                <a:gd name="T17" fmla="*/ 0 h 442"/>
                <a:gd name="T18" fmla="*/ 77 w 164"/>
                <a:gd name="T19" fmla="*/ 45 h 442"/>
                <a:gd name="T20" fmla="*/ 63 w 164"/>
                <a:gd name="T21" fmla="*/ 45 h 442"/>
                <a:gd name="T22" fmla="*/ 63 w 164"/>
                <a:gd name="T23" fmla="*/ 84 h 442"/>
                <a:gd name="T24" fmla="*/ 41 w 164"/>
                <a:gd name="T25" fmla="*/ 84 h 442"/>
                <a:gd name="T26" fmla="*/ 41 w 164"/>
                <a:gd name="T27" fmla="*/ 136 h 442"/>
                <a:gd name="T28" fmla="*/ 16 w 164"/>
                <a:gd name="T29" fmla="*/ 136 h 442"/>
                <a:gd name="T30" fmla="*/ 16 w 164"/>
                <a:gd name="T31" fmla="*/ 181 h 442"/>
                <a:gd name="T32" fmla="*/ 0 w 164"/>
                <a:gd name="T33" fmla="*/ 181 h 442"/>
                <a:gd name="T34" fmla="*/ 0 w 164"/>
                <a:gd name="T35" fmla="*/ 442 h 442"/>
                <a:gd name="T36" fmla="*/ 164 w 164"/>
                <a:gd name="T37" fmla="*/ 442 h 442"/>
                <a:gd name="T38" fmla="*/ 164 w 164"/>
                <a:gd name="T39" fmla="*/ 181 h 442"/>
                <a:gd name="T40" fmla="*/ 148 w 164"/>
                <a:gd name="T41" fmla="*/ 181 h 442"/>
                <a:gd name="T42" fmla="*/ 16 w 164"/>
                <a:gd name="T43" fmla="*/ 207 h 442"/>
                <a:gd name="T44" fmla="*/ 82 w 164"/>
                <a:gd name="T45" fmla="*/ 207 h 442"/>
                <a:gd name="T46" fmla="*/ 82 w 164"/>
                <a:gd name="T47" fmla="*/ 266 h 442"/>
                <a:gd name="T48" fmla="*/ 16 w 164"/>
                <a:gd name="T49" fmla="*/ 266 h 442"/>
                <a:gd name="T50" fmla="*/ 16 w 164"/>
                <a:gd name="T51" fmla="*/ 207 h 442"/>
                <a:gd name="T52" fmla="*/ 82 w 164"/>
                <a:gd name="T53" fmla="*/ 411 h 442"/>
                <a:gd name="T54" fmla="*/ 16 w 164"/>
                <a:gd name="T55" fmla="*/ 411 h 442"/>
                <a:gd name="T56" fmla="*/ 16 w 164"/>
                <a:gd name="T57" fmla="*/ 352 h 442"/>
                <a:gd name="T58" fmla="*/ 82 w 164"/>
                <a:gd name="T59" fmla="*/ 352 h 442"/>
                <a:gd name="T60" fmla="*/ 82 w 164"/>
                <a:gd name="T61" fmla="*/ 411 h 442"/>
                <a:gd name="T62" fmla="*/ 148 w 164"/>
                <a:gd name="T63" fmla="*/ 340 h 442"/>
                <a:gd name="T64" fmla="*/ 82 w 164"/>
                <a:gd name="T65" fmla="*/ 340 h 442"/>
                <a:gd name="T66" fmla="*/ 82 w 164"/>
                <a:gd name="T67" fmla="*/ 280 h 442"/>
                <a:gd name="T68" fmla="*/ 148 w 164"/>
                <a:gd name="T69" fmla="*/ 280 h 442"/>
                <a:gd name="T70" fmla="*/ 148 w 164"/>
                <a:gd name="T71" fmla="*/ 340 h 4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4" h="442">
                  <a:moveTo>
                    <a:pt x="148" y="181"/>
                  </a:moveTo>
                  <a:lnTo>
                    <a:pt x="148" y="136"/>
                  </a:lnTo>
                  <a:lnTo>
                    <a:pt x="123" y="136"/>
                  </a:lnTo>
                  <a:lnTo>
                    <a:pt x="123" y="84"/>
                  </a:lnTo>
                  <a:lnTo>
                    <a:pt x="101" y="84"/>
                  </a:lnTo>
                  <a:lnTo>
                    <a:pt x="101" y="45"/>
                  </a:lnTo>
                  <a:lnTo>
                    <a:pt x="87" y="45"/>
                  </a:lnTo>
                  <a:lnTo>
                    <a:pt x="87" y="0"/>
                  </a:lnTo>
                  <a:lnTo>
                    <a:pt x="77" y="0"/>
                  </a:lnTo>
                  <a:lnTo>
                    <a:pt x="77" y="45"/>
                  </a:lnTo>
                  <a:lnTo>
                    <a:pt x="63" y="45"/>
                  </a:lnTo>
                  <a:lnTo>
                    <a:pt x="63" y="84"/>
                  </a:lnTo>
                  <a:lnTo>
                    <a:pt x="41" y="84"/>
                  </a:lnTo>
                  <a:lnTo>
                    <a:pt x="41" y="136"/>
                  </a:lnTo>
                  <a:lnTo>
                    <a:pt x="16" y="136"/>
                  </a:lnTo>
                  <a:lnTo>
                    <a:pt x="16" y="181"/>
                  </a:lnTo>
                  <a:lnTo>
                    <a:pt x="0" y="181"/>
                  </a:lnTo>
                  <a:lnTo>
                    <a:pt x="0" y="442"/>
                  </a:lnTo>
                  <a:lnTo>
                    <a:pt x="164" y="442"/>
                  </a:lnTo>
                  <a:lnTo>
                    <a:pt x="164" y="181"/>
                  </a:lnTo>
                  <a:lnTo>
                    <a:pt x="148" y="181"/>
                  </a:lnTo>
                  <a:close/>
                  <a:moveTo>
                    <a:pt x="16" y="207"/>
                  </a:moveTo>
                  <a:lnTo>
                    <a:pt x="82" y="207"/>
                  </a:lnTo>
                  <a:lnTo>
                    <a:pt x="82" y="266"/>
                  </a:lnTo>
                  <a:lnTo>
                    <a:pt x="16" y="266"/>
                  </a:lnTo>
                  <a:lnTo>
                    <a:pt x="16" y="207"/>
                  </a:lnTo>
                  <a:close/>
                  <a:moveTo>
                    <a:pt x="82" y="411"/>
                  </a:moveTo>
                  <a:lnTo>
                    <a:pt x="16" y="411"/>
                  </a:lnTo>
                  <a:lnTo>
                    <a:pt x="16" y="352"/>
                  </a:lnTo>
                  <a:lnTo>
                    <a:pt x="82" y="352"/>
                  </a:lnTo>
                  <a:lnTo>
                    <a:pt x="82" y="411"/>
                  </a:lnTo>
                  <a:close/>
                  <a:moveTo>
                    <a:pt x="148" y="340"/>
                  </a:moveTo>
                  <a:lnTo>
                    <a:pt x="82" y="340"/>
                  </a:lnTo>
                  <a:lnTo>
                    <a:pt x="82" y="280"/>
                  </a:lnTo>
                  <a:lnTo>
                    <a:pt x="148" y="280"/>
                  </a:lnTo>
                  <a:lnTo>
                    <a:pt x="148" y="340"/>
                  </a:lnTo>
                  <a:close/>
                </a:path>
              </a:pathLst>
            </a:custGeom>
            <a:solidFill>
              <a:srgbClr val="E6E6E6">
                <a:alpha val="77000"/>
              </a:srgbClr>
            </a:solidFill>
            <a:ln>
              <a:noFill/>
            </a:ln>
            <a:extLst/>
          </p:spPr>
          <p:txBody>
            <a:bodyPr vert="horz" wrap="square" lIns="91427" tIns="45713" rIns="91427" bIns="45713" numCol="1" anchor="t" anchorCtr="0" compatLnSpc="1">
              <a:prstTxWarp prst="textNoShape">
                <a:avLst/>
              </a:prstTxWarp>
            </a:bodyPr>
            <a:lstStyle>
              <a:defPPr>
                <a:defRPr lang="en-US"/>
              </a:defPPr>
              <a:lvl1pPr algn="l" defTabSz="931863" rtl="0" fontAlgn="base">
                <a:spcBef>
                  <a:spcPct val="0"/>
                </a:spcBef>
                <a:spcAft>
                  <a:spcPct val="0"/>
                </a:spcAft>
                <a:defRPr sz="2400" kern="1200">
                  <a:solidFill>
                    <a:schemeClr val="tx1"/>
                  </a:solidFill>
                  <a:latin typeface="Segoe UI" charset="0"/>
                  <a:ea typeface="MS PGothic" charset="0"/>
                  <a:cs typeface="MS PGothic" charset="0"/>
                </a:defRPr>
              </a:lvl1pPr>
              <a:lvl2pPr marL="465138" indent="-7938" algn="l" defTabSz="931863" rtl="0" fontAlgn="base">
                <a:spcBef>
                  <a:spcPct val="0"/>
                </a:spcBef>
                <a:spcAft>
                  <a:spcPct val="0"/>
                </a:spcAft>
                <a:defRPr sz="2400" kern="1200">
                  <a:solidFill>
                    <a:schemeClr val="tx1"/>
                  </a:solidFill>
                  <a:latin typeface="Segoe UI" charset="0"/>
                  <a:ea typeface="MS PGothic" charset="0"/>
                  <a:cs typeface="MS PGothic" charset="0"/>
                </a:defRPr>
              </a:lvl2pPr>
              <a:lvl3pPr marL="931863" indent="-17463" algn="l" defTabSz="931863" rtl="0" fontAlgn="base">
                <a:spcBef>
                  <a:spcPct val="0"/>
                </a:spcBef>
                <a:spcAft>
                  <a:spcPct val="0"/>
                </a:spcAft>
                <a:defRPr sz="2400" kern="1200">
                  <a:solidFill>
                    <a:schemeClr val="tx1"/>
                  </a:solidFill>
                  <a:latin typeface="Segoe UI" charset="0"/>
                  <a:ea typeface="MS PGothic" charset="0"/>
                  <a:cs typeface="MS PGothic" charset="0"/>
                </a:defRPr>
              </a:lvl3pPr>
              <a:lvl4pPr marL="1398588" indent="-26988" algn="l" defTabSz="931863" rtl="0" fontAlgn="base">
                <a:spcBef>
                  <a:spcPct val="0"/>
                </a:spcBef>
                <a:spcAft>
                  <a:spcPct val="0"/>
                </a:spcAft>
                <a:defRPr sz="2400" kern="1200">
                  <a:solidFill>
                    <a:schemeClr val="tx1"/>
                  </a:solidFill>
                  <a:latin typeface="Segoe UI" charset="0"/>
                  <a:ea typeface="MS PGothic" charset="0"/>
                  <a:cs typeface="MS PGothic" charset="0"/>
                </a:defRPr>
              </a:lvl4pPr>
              <a:lvl5pPr marL="1865313" indent="-36513" algn="l" defTabSz="931863" rtl="0" fontAlgn="base">
                <a:spcBef>
                  <a:spcPct val="0"/>
                </a:spcBef>
                <a:spcAft>
                  <a:spcPct val="0"/>
                </a:spcAft>
                <a:defRPr sz="2400" kern="1200">
                  <a:solidFill>
                    <a:schemeClr val="tx1"/>
                  </a:solidFill>
                  <a:latin typeface="Segoe UI" charset="0"/>
                  <a:ea typeface="MS PGothic" charset="0"/>
                  <a:cs typeface="MS PGothic" charset="0"/>
                </a:defRPr>
              </a:lvl5pPr>
              <a:lvl6pPr marL="2286000" algn="l" defTabSz="457200" rtl="0" eaLnBrk="1" latinLnBrk="0" hangingPunct="1">
                <a:defRPr sz="2400" kern="1200">
                  <a:solidFill>
                    <a:schemeClr val="tx1"/>
                  </a:solidFill>
                  <a:latin typeface="Segoe UI" charset="0"/>
                  <a:ea typeface="MS PGothic" charset="0"/>
                  <a:cs typeface="MS PGothic" charset="0"/>
                </a:defRPr>
              </a:lvl6pPr>
              <a:lvl7pPr marL="2743200" algn="l" defTabSz="457200" rtl="0" eaLnBrk="1" latinLnBrk="0" hangingPunct="1">
                <a:defRPr sz="2400" kern="1200">
                  <a:solidFill>
                    <a:schemeClr val="tx1"/>
                  </a:solidFill>
                  <a:latin typeface="Segoe UI" charset="0"/>
                  <a:ea typeface="MS PGothic" charset="0"/>
                  <a:cs typeface="MS PGothic" charset="0"/>
                </a:defRPr>
              </a:lvl7pPr>
              <a:lvl8pPr marL="3200400" algn="l" defTabSz="457200" rtl="0" eaLnBrk="1" latinLnBrk="0" hangingPunct="1">
                <a:defRPr sz="2400" kern="1200">
                  <a:solidFill>
                    <a:schemeClr val="tx1"/>
                  </a:solidFill>
                  <a:latin typeface="Segoe UI" charset="0"/>
                  <a:ea typeface="MS PGothic" charset="0"/>
                  <a:cs typeface="MS PGothic" charset="0"/>
                </a:defRPr>
              </a:lvl8pPr>
              <a:lvl9pPr marL="3657600" algn="l" defTabSz="457200" rtl="0" eaLnBrk="1" latinLnBrk="0" hangingPunct="1">
                <a:defRPr sz="2400" kern="1200">
                  <a:solidFill>
                    <a:schemeClr val="tx1"/>
                  </a:solidFill>
                  <a:latin typeface="Segoe UI" charset="0"/>
                  <a:ea typeface="MS PGothic" charset="0"/>
                  <a:cs typeface="MS PGothic" charset="0"/>
                </a:defRPr>
              </a:lvl9pPr>
            </a:lstStyle>
            <a:p>
              <a:endParaRPr lang="en-US" sz="1199" dirty="0">
                <a:solidFill>
                  <a:srgbClr val="000000"/>
                </a:solidFill>
              </a:endParaRPr>
            </a:p>
          </p:txBody>
        </p:sp>
        <p:sp>
          <p:nvSpPr>
            <p:cNvPr id="79" name="Freeform 78"/>
            <p:cNvSpPr>
              <a:spLocks noEditPoints="1"/>
            </p:cNvSpPr>
            <p:nvPr/>
          </p:nvSpPr>
          <p:spPr bwMode="auto">
            <a:xfrm>
              <a:off x="6966447" y="2564701"/>
              <a:ext cx="1040915" cy="2115586"/>
            </a:xfrm>
            <a:custGeom>
              <a:avLst/>
              <a:gdLst>
                <a:gd name="T0" fmla="*/ 0 w 185"/>
                <a:gd name="T1" fmla="*/ 0 h 376"/>
                <a:gd name="T2" fmla="*/ 0 w 185"/>
                <a:gd name="T3" fmla="*/ 376 h 376"/>
                <a:gd name="T4" fmla="*/ 185 w 185"/>
                <a:gd name="T5" fmla="*/ 376 h 376"/>
                <a:gd name="T6" fmla="*/ 185 w 185"/>
                <a:gd name="T7" fmla="*/ 0 h 376"/>
                <a:gd name="T8" fmla="*/ 0 w 185"/>
                <a:gd name="T9" fmla="*/ 0 h 376"/>
                <a:gd name="T10" fmla="*/ 86 w 185"/>
                <a:gd name="T11" fmla="*/ 304 h 376"/>
                <a:gd name="T12" fmla="*/ 20 w 185"/>
                <a:gd name="T13" fmla="*/ 304 h 376"/>
                <a:gd name="T14" fmla="*/ 20 w 185"/>
                <a:gd name="T15" fmla="*/ 244 h 376"/>
                <a:gd name="T16" fmla="*/ 86 w 185"/>
                <a:gd name="T17" fmla="*/ 244 h 376"/>
                <a:gd name="T18" fmla="*/ 86 w 185"/>
                <a:gd name="T19" fmla="*/ 304 h 376"/>
                <a:gd name="T20" fmla="*/ 86 w 185"/>
                <a:gd name="T21" fmla="*/ 230 h 376"/>
                <a:gd name="T22" fmla="*/ 20 w 185"/>
                <a:gd name="T23" fmla="*/ 230 h 376"/>
                <a:gd name="T24" fmla="*/ 20 w 185"/>
                <a:gd name="T25" fmla="*/ 171 h 376"/>
                <a:gd name="T26" fmla="*/ 86 w 185"/>
                <a:gd name="T27" fmla="*/ 171 h 376"/>
                <a:gd name="T28" fmla="*/ 86 w 185"/>
                <a:gd name="T29" fmla="*/ 230 h 376"/>
                <a:gd name="T30" fmla="*/ 86 w 185"/>
                <a:gd name="T31" fmla="*/ 157 h 376"/>
                <a:gd name="T32" fmla="*/ 20 w 185"/>
                <a:gd name="T33" fmla="*/ 157 h 376"/>
                <a:gd name="T34" fmla="*/ 20 w 185"/>
                <a:gd name="T35" fmla="*/ 98 h 376"/>
                <a:gd name="T36" fmla="*/ 86 w 185"/>
                <a:gd name="T37" fmla="*/ 98 h 376"/>
                <a:gd name="T38" fmla="*/ 86 w 185"/>
                <a:gd name="T39" fmla="*/ 157 h 376"/>
                <a:gd name="T40" fmla="*/ 86 w 185"/>
                <a:gd name="T41" fmla="*/ 85 h 376"/>
                <a:gd name="T42" fmla="*/ 20 w 185"/>
                <a:gd name="T43" fmla="*/ 85 h 376"/>
                <a:gd name="T44" fmla="*/ 20 w 185"/>
                <a:gd name="T45" fmla="*/ 25 h 376"/>
                <a:gd name="T46" fmla="*/ 86 w 185"/>
                <a:gd name="T47" fmla="*/ 25 h 376"/>
                <a:gd name="T48" fmla="*/ 86 w 185"/>
                <a:gd name="T49" fmla="*/ 85 h 376"/>
                <a:gd name="T50" fmla="*/ 166 w 185"/>
                <a:gd name="T51" fmla="*/ 304 h 376"/>
                <a:gd name="T52" fmla="*/ 99 w 185"/>
                <a:gd name="T53" fmla="*/ 304 h 376"/>
                <a:gd name="T54" fmla="*/ 99 w 185"/>
                <a:gd name="T55" fmla="*/ 244 h 376"/>
                <a:gd name="T56" fmla="*/ 166 w 185"/>
                <a:gd name="T57" fmla="*/ 244 h 376"/>
                <a:gd name="T58" fmla="*/ 166 w 185"/>
                <a:gd name="T59" fmla="*/ 304 h 376"/>
                <a:gd name="T60" fmla="*/ 166 w 185"/>
                <a:gd name="T61" fmla="*/ 230 h 376"/>
                <a:gd name="T62" fmla="*/ 99 w 185"/>
                <a:gd name="T63" fmla="*/ 230 h 376"/>
                <a:gd name="T64" fmla="*/ 99 w 185"/>
                <a:gd name="T65" fmla="*/ 171 h 376"/>
                <a:gd name="T66" fmla="*/ 166 w 185"/>
                <a:gd name="T67" fmla="*/ 171 h 376"/>
                <a:gd name="T68" fmla="*/ 166 w 185"/>
                <a:gd name="T69" fmla="*/ 230 h 376"/>
                <a:gd name="T70" fmla="*/ 166 w 185"/>
                <a:gd name="T71" fmla="*/ 157 h 376"/>
                <a:gd name="T72" fmla="*/ 99 w 185"/>
                <a:gd name="T73" fmla="*/ 157 h 376"/>
                <a:gd name="T74" fmla="*/ 99 w 185"/>
                <a:gd name="T75" fmla="*/ 98 h 376"/>
                <a:gd name="T76" fmla="*/ 166 w 185"/>
                <a:gd name="T77" fmla="*/ 98 h 376"/>
                <a:gd name="T78" fmla="*/ 166 w 185"/>
                <a:gd name="T79" fmla="*/ 157 h 376"/>
                <a:gd name="T80" fmla="*/ 166 w 185"/>
                <a:gd name="T81" fmla="*/ 85 h 376"/>
                <a:gd name="T82" fmla="*/ 99 w 185"/>
                <a:gd name="T83" fmla="*/ 85 h 376"/>
                <a:gd name="T84" fmla="*/ 99 w 185"/>
                <a:gd name="T85" fmla="*/ 25 h 376"/>
                <a:gd name="T86" fmla="*/ 166 w 185"/>
                <a:gd name="T87" fmla="*/ 25 h 376"/>
                <a:gd name="T88" fmla="*/ 166 w 185"/>
                <a:gd name="T89" fmla="*/ 85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85" h="376">
                  <a:moveTo>
                    <a:pt x="0" y="0"/>
                  </a:moveTo>
                  <a:lnTo>
                    <a:pt x="0" y="376"/>
                  </a:lnTo>
                  <a:lnTo>
                    <a:pt x="185" y="376"/>
                  </a:lnTo>
                  <a:lnTo>
                    <a:pt x="185" y="0"/>
                  </a:lnTo>
                  <a:lnTo>
                    <a:pt x="0" y="0"/>
                  </a:lnTo>
                  <a:close/>
                  <a:moveTo>
                    <a:pt x="86" y="304"/>
                  </a:moveTo>
                  <a:lnTo>
                    <a:pt x="20" y="304"/>
                  </a:lnTo>
                  <a:lnTo>
                    <a:pt x="20" y="244"/>
                  </a:lnTo>
                  <a:lnTo>
                    <a:pt x="86" y="244"/>
                  </a:lnTo>
                  <a:lnTo>
                    <a:pt x="86" y="304"/>
                  </a:lnTo>
                  <a:close/>
                  <a:moveTo>
                    <a:pt x="86" y="230"/>
                  </a:moveTo>
                  <a:lnTo>
                    <a:pt x="20" y="230"/>
                  </a:lnTo>
                  <a:lnTo>
                    <a:pt x="20" y="171"/>
                  </a:lnTo>
                  <a:lnTo>
                    <a:pt x="86" y="171"/>
                  </a:lnTo>
                  <a:lnTo>
                    <a:pt x="86" y="230"/>
                  </a:lnTo>
                  <a:close/>
                  <a:moveTo>
                    <a:pt x="86" y="157"/>
                  </a:moveTo>
                  <a:lnTo>
                    <a:pt x="20" y="157"/>
                  </a:lnTo>
                  <a:lnTo>
                    <a:pt x="20" y="98"/>
                  </a:lnTo>
                  <a:lnTo>
                    <a:pt x="86" y="98"/>
                  </a:lnTo>
                  <a:lnTo>
                    <a:pt x="86" y="157"/>
                  </a:lnTo>
                  <a:close/>
                  <a:moveTo>
                    <a:pt x="86" y="85"/>
                  </a:moveTo>
                  <a:lnTo>
                    <a:pt x="20" y="85"/>
                  </a:lnTo>
                  <a:lnTo>
                    <a:pt x="20" y="25"/>
                  </a:lnTo>
                  <a:lnTo>
                    <a:pt x="86" y="25"/>
                  </a:lnTo>
                  <a:lnTo>
                    <a:pt x="86" y="85"/>
                  </a:lnTo>
                  <a:close/>
                  <a:moveTo>
                    <a:pt x="166" y="304"/>
                  </a:moveTo>
                  <a:lnTo>
                    <a:pt x="99" y="304"/>
                  </a:lnTo>
                  <a:lnTo>
                    <a:pt x="99" y="244"/>
                  </a:lnTo>
                  <a:lnTo>
                    <a:pt x="166" y="244"/>
                  </a:lnTo>
                  <a:lnTo>
                    <a:pt x="166" y="304"/>
                  </a:lnTo>
                  <a:close/>
                  <a:moveTo>
                    <a:pt x="166" y="230"/>
                  </a:moveTo>
                  <a:lnTo>
                    <a:pt x="99" y="230"/>
                  </a:lnTo>
                  <a:lnTo>
                    <a:pt x="99" y="171"/>
                  </a:lnTo>
                  <a:lnTo>
                    <a:pt x="166" y="171"/>
                  </a:lnTo>
                  <a:lnTo>
                    <a:pt x="166" y="230"/>
                  </a:lnTo>
                  <a:close/>
                  <a:moveTo>
                    <a:pt x="166" y="157"/>
                  </a:moveTo>
                  <a:lnTo>
                    <a:pt x="99" y="157"/>
                  </a:lnTo>
                  <a:lnTo>
                    <a:pt x="99" y="98"/>
                  </a:lnTo>
                  <a:lnTo>
                    <a:pt x="166" y="98"/>
                  </a:lnTo>
                  <a:lnTo>
                    <a:pt x="166" y="157"/>
                  </a:lnTo>
                  <a:close/>
                  <a:moveTo>
                    <a:pt x="166" y="85"/>
                  </a:moveTo>
                  <a:lnTo>
                    <a:pt x="99" y="85"/>
                  </a:lnTo>
                  <a:lnTo>
                    <a:pt x="99" y="25"/>
                  </a:lnTo>
                  <a:lnTo>
                    <a:pt x="166" y="25"/>
                  </a:lnTo>
                  <a:lnTo>
                    <a:pt x="166" y="85"/>
                  </a:lnTo>
                  <a:close/>
                </a:path>
              </a:pathLst>
            </a:custGeom>
            <a:solidFill>
              <a:srgbClr val="E6E6E6">
                <a:alpha val="77000"/>
              </a:srgbClr>
            </a:solidFill>
            <a:ln>
              <a:noFill/>
            </a:ln>
            <a:extLst/>
          </p:spPr>
          <p:txBody>
            <a:bodyPr vert="horz" wrap="square" lIns="91427" tIns="45713" rIns="91427" bIns="45713" numCol="1" anchor="t" anchorCtr="0" compatLnSpc="1">
              <a:prstTxWarp prst="textNoShape">
                <a:avLst/>
              </a:prstTxWarp>
            </a:bodyPr>
            <a:lstStyle>
              <a:defPPr>
                <a:defRPr lang="en-US"/>
              </a:defPPr>
              <a:lvl1pPr algn="l" defTabSz="931863" rtl="0" fontAlgn="base">
                <a:spcBef>
                  <a:spcPct val="0"/>
                </a:spcBef>
                <a:spcAft>
                  <a:spcPct val="0"/>
                </a:spcAft>
                <a:defRPr sz="2400" kern="1200">
                  <a:solidFill>
                    <a:schemeClr val="tx1"/>
                  </a:solidFill>
                  <a:latin typeface="Segoe UI" charset="0"/>
                  <a:ea typeface="MS PGothic" charset="0"/>
                  <a:cs typeface="MS PGothic" charset="0"/>
                </a:defRPr>
              </a:lvl1pPr>
              <a:lvl2pPr marL="465138" indent="-7938" algn="l" defTabSz="931863" rtl="0" fontAlgn="base">
                <a:spcBef>
                  <a:spcPct val="0"/>
                </a:spcBef>
                <a:spcAft>
                  <a:spcPct val="0"/>
                </a:spcAft>
                <a:defRPr sz="2400" kern="1200">
                  <a:solidFill>
                    <a:schemeClr val="tx1"/>
                  </a:solidFill>
                  <a:latin typeface="Segoe UI" charset="0"/>
                  <a:ea typeface="MS PGothic" charset="0"/>
                  <a:cs typeface="MS PGothic" charset="0"/>
                </a:defRPr>
              </a:lvl2pPr>
              <a:lvl3pPr marL="931863" indent="-17463" algn="l" defTabSz="931863" rtl="0" fontAlgn="base">
                <a:spcBef>
                  <a:spcPct val="0"/>
                </a:spcBef>
                <a:spcAft>
                  <a:spcPct val="0"/>
                </a:spcAft>
                <a:defRPr sz="2400" kern="1200">
                  <a:solidFill>
                    <a:schemeClr val="tx1"/>
                  </a:solidFill>
                  <a:latin typeface="Segoe UI" charset="0"/>
                  <a:ea typeface="MS PGothic" charset="0"/>
                  <a:cs typeface="MS PGothic" charset="0"/>
                </a:defRPr>
              </a:lvl3pPr>
              <a:lvl4pPr marL="1398588" indent="-26988" algn="l" defTabSz="931863" rtl="0" fontAlgn="base">
                <a:spcBef>
                  <a:spcPct val="0"/>
                </a:spcBef>
                <a:spcAft>
                  <a:spcPct val="0"/>
                </a:spcAft>
                <a:defRPr sz="2400" kern="1200">
                  <a:solidFill>
                    <a:schemeClr val="tx1"/>
                  </a:solidFill>
                  <a:latin typeface="Segoe UI" charset="0"/>
                  <a:ea typeface="MS PGothic" charset="0"/>
                  <a:cs typeface="MS PGothic" charset="0"/>
                </a:defRPr>
              </a:lvl4pPr>
              <a:lvl5pPr marL="1865313" indent="-36513" algn="l" defTabSz="931863" rtl="0" fontAlgn="base">
                <a:spcBef>
                  <a:spcPct val="0"/>
                </a:spcBef>
                <a:spcAft>
                  <a:spcPct val="0"/>
                </a:spcAft>
                <a:defRPr sz="2400" kern="1200">
                  <a:solidFill>
                    <a:schemeClr val="tx1"/>
                  </a:solidFill>
                  <a:latin typeface="Segoe UI" charset="0"/>
                  <a:ea typeface="MS PGothic" charset="0"/>
                  <a:cs typeface="MS PGothic" charset="0"/>
                </a:defRPr>
              </a:lvl5pPr>
              <a:lvl6pPr marL="2286000" algn="l" defTabSz="457200" rtl="0" eaLnBrk="1" latinLnBrk="0" hangingPunct="1">
                <a:defRPr sz="2400" kern="1200">
                  <a:solidFill>
                    <a:schemeClr val="tx1"/>
                  </a:solidFill>
                  <a:latin typeface="Segoe UI" charset="0"/>
                  <a:ea typeface="MS PGothic" charset="0"/>
                  <a:cs typeface="MS PGothic" charset="0"/>
                </a:defRPr>
              </a:lvl6pPr>
              <a:lvl7pPr marL="2743200" algn="l" defTabSz="457200" rtl="0" eaLnBrk="1" latinLnBrk="0" hangingPunct="1">
                <a:defRPr sz="2400" kern="1200">
                  <a:solidFill>
                    <a:schemeClr val="tx1"/>
                  </a:solidFill>
                  <a:latin typeface="Segoe UI" charset="0"/>
                  <a:ea typeface="MS PGothic" charset="0"/>
                  <a:cs typeface="MS PGothic" charset="0"/>
                </a:defRPr>
              </a:lvl7pPr>
              <a:lvl8pPr marL="3200400" algn="l" defTabSz="457200" rtl="0" eaLnBrk="1" latinLnBrk="0" hangingPunct="1">
                <a:defRPr sz="2400" kern="1200">
                  <a:solidFill>
                    <a:schemeClr val="tx1"/>
                  </a:solidFill>
                  <a:latin typeface="Segoe UI" charset="0"/>
                  <a:ea typeface="MS PGothic" charset="0"/>
                  <a:cs typeface="MS PGothic" charset="0"/>
                </a:defRPr>
              </a:lvl8pPr>
              <a:lvl9pPr marL="3657600" algn="l" defTabSz="457200" rtl="0" eaLnBrk="1" latinLnBrk="0" hangingPunct="1">
                <a:defRPr sz="2400" kern="1200">
                  <a:solidFill>
                    <a:schemeClr val="tx1"/>
                  </a:solidFill>
                  <a:latin typeface="Segoe UI" charset="0"/>
                  <a:ea typeface="MS PGothic" charset="0"/>
                  <a:cs typeface="MS PGothic" charset="0"/>
                </a:defRPr>
              </a:lvl9pPr>
            </a:lstStyle>
            <a:p>
              <a:endParaRPr lang="en-US" sz="1199" dirty="0">
                <a:solidFill>
                  <a:srgbClr val="000000"/>
                </a:solidFill>
              </a:endParaRPr>
            </a:p>
          </p:txBody>
        </p:sp>
        <p:grpSp>
          <p:nvGrpSpPr>
            <p:cNvPr id="80" name="Group 79"/>
            <p:cNvGrpSpPr/>
            <p:nvPr/>
          </p:nvGrpSpPr>
          <p:grpSpPr>
            <a:xfrm>
              <a:off x="5822523" y="4621107"/>
              <a:ext cx="2758083" cy="1265517"/>
              <a:chOff x="5822523" y="4621107"/>
              <a:chExt cx="2758083" cy="1265517"/>
            </a:xfrm>
          </p:grpSpPr>
          <p:sp>
            <p:nvSpPr>
              <p:cNvPr id="114" name="Rectangle 113"/>
              <p:cNvSpPr/>
              <p:nvPr/>
            </p:nvSpPr>
            <p:spPr bwMode="auto">
              <a:xfrm>
                <a:off x="5822523" y="4621107"/>
                <a:ext cx="1044147" cy="618317"/>
              </a:xfrm>
              <a:prstGeom prst="rect">
                <a:avLst/>
              </a:prstGeom>
              <a:solidFill>
                <a:schemeClr val="accent1">
                  <a:lumMod val="5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defTabSz="932472" fontAlgn="base">
                  <a:lnSpc>
                    <a:spcPct val="90000"/>
                  </a:lnSpc>
                  <a:spcBef>
                    <a:spcPct val="0"/>
                  </a:spcBef>
                  <a:spcAft>
                    <a:spcPct val="0"/>
                  </a:spcAft>
                </a:pPr>
                <a:r>
                  <a:rPr lang="en-US" sz="1200" dirty="0">
                    <a:solidFill>
                      <a:schemeClr val="bg1"/>
                    </a:solidFill>
                    <a:ea typeface="Segoe UI" pitchFamily="34" charset="0"/>
                    <a:cs typeface="Segoe UI Semilight" panose="020B0402040204020203" pitchFamily="34" charset="0"/>
                  </a:rPr>
                  <a:t>Physical</a:t>
                </a:r>
              </a:p>
            </p:txBody>
          </p:sp>
          <p:grpSp>
            <p:nvGrpSpPr>
              <p:cNvPr id="115" name="Group 114"/>
              <p:cNvGrpSpPr/>
              <p:nvPr/>
            </p:nvGrpSpPr>
            <p:grpSpPr>
              <a:xfrm>
                <a:off x="5822523" y="5268307"/>
                <a:ext cx="2758083" cy="618317"/>
                <a:chOff x="5822523" y="5268307"/>
                <a:chExt cx="2758083" cy="618317"/>
              </a:xfrm>
            </p:grpSpPr>
            <p:sp>
              <p:nvSpPr>
                <p:cNvPr id="116" name="Rectangle 115"/>
                <p:cNvSpPr/>
                <p:nvPr/>
              </p:nvSpPr>
              <p:spPr bwMode="auto">
                <a:xfrm>
                  <a:off x="5822523" y="5268307"/>
                  <a:ext cx="2758083" cy="618317"/>
                </a:xfrm>
                <a:prstGeom prst="rect">
                  <a:avLst/>
                </a:prstGeom>
                <a:solidFill>
                  <a:schemeClr val="accent1">
                    <a:lumMod val="5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822960" tIns="0" rIns="0" bIns="0" numCol="1" spcCol="0" rtlCol="0" fromWordArt="0" anchor="ctr" anchorCtr="0" forceAA="0" compatLnSpc="1">
                  <a:prstTxWarp prst="textNoShape">
                    <a:avLst/>
                  </a:prstTxWarp>
                  <a:noAutofit/>
                </a:bodyPr>
                <a:lstStyle/>
                <a:p>
                  <a:pPr defTabSz="932472" fontAlgn="base">
                    <a:lnSpc>
                      <a:spcPct val="90000"/>
                    </a:lnSpc>
                    <a:spcBef>
                      <a:spcPct val="0"/>
                    </a:spcBef>
                    <a:spcAft>
                      <a:spcPct val="0"/>
                    </a:spcAft>
                  </a:pPr>
                  <a:r>
                    <a:rPr lang="en-US" sz="1200" dirty="0">
                      <a:solidFill>
                        <a:schemeClr val="bg1"/>
                      </a:solidFill>
                      <a:ea typeface="Segoe UI" pitchFamily="34" charset="0"/>
                      <a:cs typeface="Segoe UI Semilight" panose="020B0402040204020203" pitchFamily="34" charset="0"/>
                    </a:rPr>
                    <a:t>SQL Server</a:t>
                  </a:r>
                </a:p>
                <a:p>
                  <a:pPr defTabSz="932472" fontAlgn="base">
                    <a:lnSpc>
                      <a:spcPct val="90000"/>
                    </a:lnSpc>
                    <a:spcBef>
                      <a:spcPct val="0"/>
                    </a:spcBef>
                    <a:spcAft>
                      <a:spcPct val="0"/>
                    </a:spcAft>
                  </a:pPr>
                  <a:r>
                    <a:rPr lang="en-US" sz="1200" dirty="0">
                      <a:solidFill>
                        <a:schemeClr val="bg1"/>
                      </a:solidFill>
                      <a:ea typeface="Segoe UI" pitchFamily="34" charset="0"/>
                      <a:cs typeface="Segoe UI Semilight" panose="020B0402040204020203" pitchFamily="34" charset="0"/>
                    </a:rPr>
                    <a:t>Physical Machines(raw Iron)</a:t>
                  </a:r>
                </a:p>
              </p:txBody>
            </p:sp>
            <p:grpSp>
              <p:nvGrpSpPr>
                <p:cNvPr id="117" name="Group 116"/>
                <p:cNvGrpSpPr/>
                <p:nvPr/>
              </p:nvGrpSpPr>
              <p:grpSpPr>
                <a:xfrm>
                  <a:off x="5877891" y="5324317"/>
                  <a:ext cx="470306" cy="526856"/>
                  <a:chOff x="5909975" y="5356401"/>
                  <a:chExt cx="470306" cy="526856"/>
                </a:xfrm>
              </p:grpSpPr>
              <p:pic>
                <p:nvPicPr>
                  <p:cNvPr id="118" name="Picture 117"/>
                  <p:cNvPicPr>
                    <a:picLocks noChangeAspect="1"/>
                  </p:cNvPicPr>
                  <p:nvPr/>
                </p:nvPicPr>
                <p:blipFill>
                  <a:blip r:embed="rId2"/>
                  <a:stretch>
                    <a:fillRect/>
                  </a:stretch>
                </p:blipFill>
                <p:spPr>
                  <a:xfrm>
                    <a:off x="5909975" y="5356401"/>
                    <a:ext cx="226077" cy="524550"/>
                  </a:xfrm>
                  <a:prstGeom prst="rect">
                    <a:avLst/>
                  </a:prstGeom>
                </p:spPr>
              </p:pic>
              <p:grpSp>
                <p:nvGrpSpPr>
                  <p:cNvPr id="119" name="Group 118"/>
                  <p:cNvGrpSpPr/>
                  <p:nvPr/>
                </p:nvGrpSpPr>
                <p:grpSpPr>
                  <a:xfrm>
                    <a:off x="6145097" y="5541171"/>
                    <a:ext cx="235184" cy="342086"/>
                    <a:chOff x="6210403" y="5541171"/>
                    <a:chExt cx="235184" cy="342086"/>
                  </a:xfrm>
                </p:grpSpPr>
                <p:pic>
                  <p:nvPicPr>
                    <p:cNvPr id="120" name="Picture 119"/>
                    <p:cNvPicPr>
                      <a:picLocks noChangeAspect="1"/>
                    </p:cNvPicPr>
                    <p:nvPr/>
                  </p:nvPicPr>
                  <p:blipFill>
                    <a:blip r:embed="rId3"/>
                    <a:stretch>
                      <a:fillRect/>
                    </a:stretch>
                  </p:blipFill>
                  <p:spPr>
                    <a:xfrm>
                      <a:off x="6210403" y="5541171"/>
                      <a:ext cx="235184" cy="342086"/>
                    </a:xfrm>
                    <a:prstGeom prst="rect">
                      <a:avLst/>
                    </a:prstGeom>
                  </p:spPr>
                </p:pic>
                <p:sp>
                  <p:nvSpPr>
                    <p:cNvPr id="121" name="TextBox 120"/>
                    <p:cNvSpPr txBox="1"/>
                    <p:nvPr/>
                  </p:nvSpPr>
                  <p:spPr>
                    <a:xfrm>
                      <a:off x="6239417" y="5667162"/>
                      <a:ext cx="177157" cy="104338"/>
                    </a:xfrm>
                    <a:prstGeom prst="rect">
                      <a:avLst/>
                    </a:prstGeom>
                    <a:noFill/>
                  </p:spPr>
                  <p:txBody>
                    <a:bodyPr wrap="square" lIns="0" tIns="0" rIns="0" bIns="0" rtlCol="0">
                      <a:noAutofit/>
                    </a:bodyPr>
                    <a:lstStyle/>
                    <a:p>
                      <a:pPr algn="ctr">
                        <a:lnSpc>
                          <a:spcPct val="90000"/>
                        </a:lnSpc>
                        <a:spcAft>
                          <a:spcPts val="600"/>
                        </a:spcAft>
                      </a:pPr>
                      <a:r>
                        <a:rPr lang="en-US" sz="700" b="1" dirty="0">
                          <a:solidFill>
                            <a:srgbClr val="003963"/>
                          </a:solidFill>
                        </a:rPr>
                        <a:t>SQL</a:t>
                      </a:r>
                    </a:p>
                  </p:txBody>
                </p:sp>
              </p:grpSp>
            </p:grpSp>
          </p:grpSp>
        </p:grpSp>
        <p:grpSp>
          <p:nvGrpSpPr>
            <p:cNvPr id="81" name="Group 80"/>
            <p:cNvGrpSpPr/>
            <p:nvPr/>
          </p:nvGrpSpPr>
          <p:grpSpPr>
            <a:xfrm>
              <a:off x="6966684" y="3917005"/>
              <a:ext cx="2758083" cy="1265518"/>
              <a:chOff x="6966684" y="3917005"/>
              <a:chExt cx="2758083" cy="1265518"/>
            </a:xfrm>
          </p:grpSpPr>
          <p:sp>
            <p:nvSpPr>
              <p:cNvPr id="105" name="Rectangle 104"/>
              <p:cNvSpPr/>
              <p:nvPr/>
            </p:nvSpPr>
            <p:spPr bwMode="auto">
              <a:xfrm>
                <a:off x="6966684" y="3917005"/>
                <a:ext cx="1044147" cy="618317"/>
              </a:xfrm>
              <a:prstGeom prst="rect">
                <a:avLst/>
              </a:prstGeom>
              <a:solidFill>
                <a:schemeClr val="accent1">
                  <a:lumMod val="7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defTabSz="932472" fontAlgn="base">
                  <a:lnSpc>
                    <a:spcPct val="90000"/>
                  </a:lnSpc>
                  <a:spcBef>
                    <a:spcPct val="0"/>
                  </a:spcBef>
                  <a:spcAft>
                    <a:spcPct val="0"/>
                  </a:spcAft>
                </a:pPr>
                <a:r>
                  <a:rPr lang="en-US" sz="1200" dirty="0">
                    <a:solidFill>
                      <a:schemeClr val="bg1"/>
                    </a:solidFill>
                    <a:ea typeface="Segoe UI" pitchFamily="34" charset="0"/>
                    <a:cs typeface="Segoe UI Semilight" panose="020B0402040204020203" pitchFamily="34" charset="0"/>
                  </a:rPr>
                  <a:t>Virtual</a:t>
                </a:r>
              </a:p>
            </p:txBody>
          </p:sp>
          <p:grpSp>
            <p:nvGrpSpPr>
              <p:cNvPr id="106" name="Group 105"/>
              <p:cNvGrpSpPr/>
              <p:nvPr/>
            </p:nvGrpSpPr>
            <p:grpSpPr>
              <a:xfrm>
                <a:off x="6966684" y="4564206"/>
                <a:ext cx="2758083" cy="618317"/>
                <a:chOff x="6966684" y="4564206"/>
                <a:chExt cx="2758083" cy="618317"/>
              </a:xfrm>
            </p:grpSpPr>
            <p:sp>
              <p:nvSpPr>
                <p:cNvPr id="107" name="Rectangle 106"/>
                <p:cNvSpPr/>
                <p:nvPr/>
              </p:nvSpPr>
              <p:spPr bwMode="auto">
                <a:xfrm>
                  <a:off x="6966684" y="4564206"/>
                  <a:ext cx="2758083" cy="618317"/>
                </a:xfrm>
                <a:prstGeom prst="rect">
                  <a:avLst/>
                </a:prstGeom>
                <a:solidFill>
                  <a:schemeClr val="accent1">
                    <a:lumMod val="7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822960" tIns="0" rIns="0" bIns="0" numCol="1" spcCol="0" rtlCol="0" fromWordArt="0" anchor="ctr" anchorCtr="0" forceAA="0" compatLnSpc="1">
                  <a:prstTxWarp prst="textNoShape">
                    <a:avLst/>
                  </a:prstTxWarp>
                  <a:noAutofit/>
                </a:bodyPr>
                <a:lstStyle/>
                <a:p>
                  <a:pPr defTabSz="932472">
                    <a:lnSpc>
                      <a:spcPct val="90000"/>
                    </a:lnSpc>
                  </a:pPr>
                  <a:r>
                    <a:rPr lang="en-US" sz="1200" dirty="0">
                      <a:solidFill>
                        <a:schemeClr val="bg1"/>
                      </a:solidFill>
                      <a:ea typeface="Segoe UI" pitchFamily="34" charset="0"/>
                      <a:cs typeface="Segoe UI Semilight" panose="020B0402040204020203" pitchFamily="34" charset="0"/>
                    </a:rPr>
                    <a:t>SQL Server Private Cloud</a:t>
                  </a:r>
                </a:p>
                <a:p>
                  <a:pPr defTabSz="932472">
                    <a:lnSpc>
                      <a:spcPct val="90000"/>
                    </a:lnSpc>
                  </a:pPr>
                  <a:r>
                    <a:rPr lang="en-US" sz="1200" dirty="0">
                      <a:solidFill>
                        <a:schemeClr val="bg1"/>
                      </a:solidFill>
                      <a:ea typeface="Segoe UI" pitchFamily="34" charset="0"/>
                      <a:cs typeface="Segoe UI Semilight" panose="020B0402040204020203" pitchFamily="34" charset="0"/>
                    </a:rPr>
                    <a:t>Virtualized Machines + Appliances</a:t>
                  </a:r>
                </a:p>
              </p:txBody>
            </p:sp>
            <p:grpSp>
              <p:nvGrpSpPr>
                <p:cNvPr id="108" name="Group 107"/>
                <p:cNvGrpSpPr/>
                <p:nvPr/>
              </p:nvGrpSpPr>
              <p:grpSpPr>
                <a:xfrm>
                  <a:off x="7025373" y="4611089"/>
                  <a:ext cx="701893" cy="524550"/>
                  <a:chOff x="7057457" y="4627272"/>
                  <a:chExt cx="701893" cy="524550"/>
                </a:xfrm>
              </p:grpSpPr>
              <p:pic>
                <p:nvPicPr>
                  <p:cNvPr id="109" name="Picture 108"/>
                  <p:cNvPicPr>
                    <a:picLocks noChangeAspect="1"/>
                  </p:cNvPicPr>
                  <p:nvPr/>
                </p:nvPicPr>
                <p:blipFill>
                  <a:blip r:embed="rId2">
                    <a:lum contrast="-40000"/>
                  </a:blip>
                  <a:stretch>
                    <a:fillRect/>
                  </a:stretch>
                </p:blipFill>
                <p:spPr>
                  <a:xfrm>
                    <a:off x="7057457" y="4627272"/>
                    <a:ext cx="226077" cy="524550"/>
                  </a:xfrm>
                  <a:prstGeom prst="rect">
                    <a:avLst/>
                  </a:prstGeom>
                </p:spPr>
              </p:pic>
              <p:pic>
                <p:nvPicPr>
                  <p:cNvPr id="111" name="Picture 110"/>
                  <p:cNvPicPr>
                    <a:picLocks noChangeAspect="1"/>
                  </p:cNvPicPr>
                  <p:nvPr/>
                </p:nvPicPr>
                <p:blipFill>
                  <a:blip r:embed="rId2">
                    <a:lum contrast="-20000"/>
                  </a:blip>
                  <a:stretch>
                    <a:fillRect/>
                  </a:stretch>
                </p:blipFill>
                <p:spPr>
                  <a:xfrm>
                    <a:off x="7295755" y="4627272"/>
                    <a:ext cx="226077" cy="524550"/>
                  </a:xfrm>
                  <a:prstGeom prst="rect">
                    <a:avLst/>
                  </a:prstGeom>
                </p:spPr>
              </p:pic>
              <p:pic>
                <p:nvPicPr>
                  <p:cNvPr id="113" name="Picture 112"/>
                  <p:cNvPicPr>
                    <a:picLocks noChangeAspect="1"/>
                  </p:cNvPicPr>
                  <p:nvPr/>
                </p:nvPicPr>
                <p:blipFill>
                  <a:blip r:embed="rId2">
                    <a:lum bright="40000" contrast="-40000"/>
                  </a:blip>
                  <a:stretch>
                    <a:fillRect/>
                  </a:stretch>
                </p:blipFill>
                <p:spPr>
                  <a:xfrm>
                    <a:off x="7533273" y="4627272"/>
                    <a:ext cx="226077" cy="524550"/>
                  </a:xfrm>
                  <a:prstGeom prst="rect">
                    <a:avLst/>
                  </a:prstGeom>
                </p:spPr>
              </p:pic>
            </p:grpSp>
          </p:grpSp>
        </p:grpSp>
        <p:grpSp>
          <p:nvGrpSpPr>
            <p:cNvPr id="82" name="Group 81"/>
            <p:cNvGrpSpPr/>
            <p:nvPr/>
          </p:nvGrpSpPr>
          <p:grpSpPr>
            <a:xfrm>
              <a:off x="8094804" y="3212906"/>
              <a:ext cx="2758083" cy="1265517"/>
              <a:chOff x="8094804" y="3212906"/>
              <a:chExt cx="2758083" cy="1265517"/>
            </a:xfrm>
          </p:grpSpPr>
          <p:sp>
            <p:nvSpPr>
              <p:cNvPr id="92" name="Rectangle 91"/>
              <p:cNvSpPr/>
              <p:nvPr/>
            </p:nvSpPr>
            <p:spPr bwMode="auto">
              <a:xfrm>
                <a:off x="8094804" y="3212906"/>
                <a:ext cx="1044147" cy="618317"/>
              </a:xfrm>
              <a:prstGeom prst="rect">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defTabSz="932472" fontAlgn="base">
                  <a:lnSpc>
                    <a:spcPct val="90000"/>
                  </a:lnSpc>
                  <a:spcBef>
                    <a:spcPct val="0"/>
                  </a:spcBef>
                  <a:spcAft>
                    <a:spcPct val="0"/>
                  </a:spcAft>
                </a:pPr>
                <a:r>
                  <a:rPr lang="en-US" sz="1200" dirty="0">
                    <a:solidFill>
                      <a:schemeClr val="bg1"/>
                    </a:solidFill>
                    <a:ea typeface="Segoe UI" pitchFamily="34" charset="0"/>
                    <a:cs typeface="Segoe UI Semilight" panose="020B0402040204020203" pitchFamily="34" charset="0"/>
                  </a:rPr>
                  <a:t>Infrastructure as a service</a:t>
                </a:r>
              </a:p>
            </p:txBody>
          </p:sp>
          <p:grpSp>
            <p:nvGrpSpPr>
              <p:cNvPr id="93" name="Group 92"/>
              <p:cNvGrpSpPr/>
              <p:nvPr/>
            </p:nvGrpSpPr>
            <p:grpSpPr>
              <a:xfrm>
                <a:off x="8094804" y="3860106"/>
                <a:ext cx="2758083" cy="618317"/>
                <a:chOff x="8094804" y="3860106"/>
                <a:chExt cx="2758083" cy="618317"/>
              </a:xfrm>
            </p:grpSpPr>
            <p:sp>
              <p:nvSpPr>
                <p:cNvPr id="94" name="Rectangle 93"/>
                <p:cNvSpPr/>
                <p:nvPr/>
              </p:nvSpPr>
              <p:spPr bwMode="auto">
                <a:xfrm>
                  <a:off x="8094804" y="3860106"/>
                  <a:ext cx="2758083" cy="618317"/>
                </a:xfrm>
                <a:prstGeom prst="rect">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822960" tIns="0" rIns="0" bIns="0" numCol="1" spcCol="0" rtlCol="0" fromWordArt="0" anchor="ctr" anchorCtr="0" forceAA="0" compatLnSpc="1">
                  <a:prstTxWarp prst="textNoShape">
                    <a:avLst/>
                  </a:prstTxWarp>
                  <a:noAutofit/>
                </a:bodyPr>
                <a:lstStyle/>
                <a:p>
                  <a:pPr defTabSz="932472" fontAlgn="base">
                    <a:lnSpc>
                      <a:spcPct val="90000"/>
                    </a:lnSpc>
                    <a:spcBef>
                      <a:spcPct val="0"/>
                    </a:spcBef>
                    <a:spcAft>
                      <a:spcPct val="0"/>
                    </a:spcAft>
                  </a:pPr>
                  <a:r>
                    <a:rPr lang="en-US" sz="1200" dirty="0">
                      <a:solidFill>
                        <a:schemeClr val="bg1"/>
                      </a:solidFill>
                      <a:ea typeface="Segoe UI" pitchFamily="34" charset="0"/>
                      <a:cs typeface="Segoe UI Semilight" panose="020B0402040204020203" pitchFamily="34" charset="0"/>
                    </a:rPr>
                    <a:t>SQL Server in Azure VM</a:t>
                  </a:r>
                </a:p>
                <a:p>
                  <a:pPr defTabSz="932472" fontAlgn="base">
                    <a:lnSpc>
                      <a:spcPct val="90000"/>
                    </a:lnSpc>
                    <a:spcBef>
                      <a:spcPct val="0"/>
                    </a:spcBef>
                    <a:spcAft>
                      <a:spcPct val="0"/>
                    </a:spcAft>
                  </a:pPr>
                  <a:r>
                    <a:rPr lang="en-US" sz="1200" dirty="0">
                      <a:solidFill>
                        <a:schemeClr val="bg1"/>
                      </a:solidFill>
                      <a:ea typeface="Segoe UI" pitchFamily="34" charset="0"/>
                      <a:cs typeface="Segoe UI Semilight" panose="020B0402040204020203" pitchFamily="34" charset="0"/>
                    </a:rPr>
                    <a:t>Virtualized machines</a:t>
                  </a:r>
                </a:p>
              </p:txBody>
            </p:sp>
            <p:grpSp>
              <p:nvGrpSpPr>
                <p:cNvPr id="95" name="Group 94"/>
                <p:cNvGrpSpPr/>
                <p:nvPr/>
              </p:nvGrpSpPr>
              <p:grpSpPr>
                <a:xfrm>
                  <a:off x="8152326" y="3908782"/>
                  <a:ext cx="708397" cy="524550"/>
                  <a:chOff x="5671884" y="5356401"/>
                  <a:chExt cx="708397" cy="524550"/>
                </a:xfrm>
              </p:grpSpPr>
              <p:pic>
                <p:nvPicPr>
                  <p:cNvPr id="96" name="Picture 95"/>
                  <p:cNvPicPr>
                    <a:picLocks noChangeAspect="1"/>
                  </p:cNvPicPr>
                  <p:nvPr/>
                </p:nvPicPr>
                <p:blipFill>
                  <a:blip r:embed="rId2"/>
                  <a:stretch>
                    <a:fillRect/>
                  </a:stretch>
                </p:blipFill>
                <p:spPr>
                  <a:xfrm>
                    <a:off x="5909975" y="5356401"/>
                    <a:ext cx="226077" cy="524550"/>
                  </a:xfrm>
                  <a:prstGeom prst="rect">
                    <a:avLst/>
                  </a:prstGeom>
                </p:spPr>
              </p:pic>
              <p:grpSp>
                <p:nvGrpSpPr>
                  <p:cNvPr id="97" name="Group 96"/>
                  <p:cNvGrpSpPr/>
                  <p:nvPr/>
                </p:nvGrpSpPr>
                <p:grpSpPr>
                  <a:xfrm>
                    <a:off x="6145097" y="5535420"/>
                    <a:ext cx="235184" cy="342086"/>
                    <a:chOff x="6210403" y="5535420"/>
                    <a:chExt cx="235184" cy="342086"/>
                  </a:xfrm>
                </p:grpSpPr>
                <p:pic>
                  <p:nvPicPr>
                    <p:cNvPr id="103" name="Picture 102"/>
                    <p:cNvPicPr>
                      <a:picLocks noChangeAspect="1"/>
                    </p:cNvPicPr>
                    <p:nvPr/>
                  </p:nvPicPr>
                  <p:blipFill>
                    <a:blip r:embed="rId3"/>
                    <a:stretch>
                      <a:fillRect/>
                    </a:stretch>
                  </p:blipFill>
                  <p:spPr>
                    <a:xfrm>
                      <a:off x="6210403" y="5535420"/>
                      <a:ext cx="235184" cy="342086"/>
                    </a:xfrm>
                    <a:prstGeom prst="rect">
                      <a:avLst/>
                    </a:prstGeom>
                  </p:spPr>
                </p:pic>
                <p:sp>
                  <p:nvSpPr>
                    <p:cNvPr id="104" name="TextBox 103"/>
                    <p:cNvSpPr txBox="1"/>
                    <p:nvPr/>
                  </p:nvSpPr>
                  <p:spPr>
                    <a:xfrm>
                      <a:off x="6239417" y="5661411"/>
                      <a:ext cx="177157" cy="104338"/>
                    </a:xfrm>
                    <a:prstGeom prst="rect">
                      <a:avLst/>
                    </a:prstGeom>
                    <a:noFill/>
                  </p:spPr>
                  <p:txBody>
                    <a:bodyPr wrap="square" lIns="0" tIns="0" rIns="0" bIns="0" rtlCol="0">
                      <a:noAutofit/>
                    </a:bodyPr>
                    <a:lstStyle/>
                    <a:p>
                      <a:pPr algn="ctr">
                        <a:lnSpc>
                          <a:spcPct val="90000"/>
                        </a:lnSpc>
                        <a:spcAft>
                          <a:spcPts val="600"/>
                        </a:spcAft>
                      </a:pPr>
                      <a:r>
                        <a:rPr lang="en-US" sz="700" b="1" dirty="0">
                          <a:solidFill>
                            <a:schemeClr val="accent1"/>
                          </a:solidFill>
                        </a:rPr>
                        <a:t>SQL</a:t>
                      </a:r>
                    </a:p>
                  </p:txBody>
                </p:sp>
              </p:grpSp>
              <p:pic>
                <p:nvPicPr>
                  <p:cNvPr id="100" name="Picture 99"/>
                  <p:cNvPicPr>
                    <a:picLocks noChangeAspect="1"/>
                  </p:cNvPicPr>
                  <p:nvPr/>
                </p:nvPicPr>
                <p:blipFill>
                  <a:blip r:embed="rId2">
                    <a:lum bright="20000" contrast="-40000"/>
                  </a:blip>
                  <a:stretch>
                    <a:fillRect/>
                  </a:stretch>
                </p:blipFill>
                <p:spPr>
                  <a:xfrm>
                    <a:off x="5671884" y="5356401"/>
                    <a:ext cx="226077" cy="524550"/>
                  </a:xfrm>
                  <a:prstGeom prst="rect">
                    <a:avLst/>
                  </a:prstGeom>
                </p:spPr>
              </p:pic>
            </p:grpSp>
          </p:grpSp>
        </p:grpSp>
        <p:grpSp>
          <p:nvGrpSpPr>
            <p:cNvPr id="83" name="Group 82"/>
            <p:cNvGrpSpPr/>
            <p:nvPr/>
          </p:nvGrpSpPr>
          <p:grpSpPr>
            <a:xfrm>
              <a:off x="9226392" y="2508807"/>
              <a:ext cx="2758083" cy="1265517"/>
              <a:chOff x="9226392" y="2508807"/>
              <a:chExt cx="2758083" cy="1265517"/>
            </a:xfrm>
          </p:grpSpPr>
          <p:sp>
            <p:nvSpPr>
              <p:cNvPr id="85" name="Rectangle 84"/>
              <p:cNvSpPr/>
              <p:nvPr/>
            </p:nvSpPr>
            <p:spPr bwMode="auto">
              <a:xfrm>
                <a:off x="9226392" y="2508807"/>
                <a:ext cx="1044147" cy="618317"/>
              </a:xfrm>
              <a:prstGeom prst="rect">
                <a:avLst/>
              </a:prstGeom>
              <a:solidFill>
                <a:schemeClr val="accent6"/>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defTabSz="932472" fontAlgn="base">
                  <a:lnSpc>
                    <a:spcPct val="90000"/>
                  </a:lnSpc>
                  <a:spcBef>
                    <a:spcPct val="0"/>
                  </a:spcBef>
                  <a:spcAft>
                    <a:spcPct val="0"/>
                  </a:spcAft>
                </a:pPr>
                <a:r>
                  <a:rPr lang="en-US" sz="1200" dirty="0">
                    <a:solidFill>
                      <a:schemeClr val="bg1"/>
                    </a:solidFill>
                    <a:ea typeface="Segoe UI" pitchFamily="34" charset="0"/>
                    <a:cs typeface="Segoe UI Semilight" panose="020B0402040204020203" pitchFamily="34" charset="0"/>
                  </a:rPr>
                  <a:t>Platform as </a:t>
                </a:r>
                <a:br>
                  <a:rPr lang="en-US" sz="1200" dirty="0">
                    <a:solidFill>
                      <a:schemeClr val="bg1"/>
                    </a:solidFill>
                    <a:ea typeface="Segoe UI" pitchFamily="34" charset="0"/>
                    <a:cs typeface="Segoe UI Semilight" panose="020B0402040204020203" pitchFamily="34" charset="0"/>
                  </a:rPr>
                </a:br>
                <a:r>
                  <a:rPr lang="en-US" sz="1200" dirty="0">
                    <a:solidFill>
                      <a:schemeClr val="bg1"/>
                    </a:solidFill>
                    <a:ea typeface="Segoe UI" pitchFamily="34" charset="0"/>
                    <a:cs typeface="Segoe UI Semilight" panose="020B0402040204020203" pitchFamily="34" charset="0"/>
                  </a:rPr>
                  <a:t>a service</a:t>
                </a:r>
              </a:p>
            </p:txBody>
          </p:sp>
          <p:sp>
            <p:nvSpPr>
              <p:cNvPr id="86" name="Rectangle 85"/>
              <p:cNvSpPr/>
              <p:nvPr/>
            </p:nvSpPr>
            <p:spPr bwMode="auto">
              <a:xfrm>
                <a:off x="10290774" y="2508807"/>
                <a:ext cx="1044147" cy="618317"/>
              </a:xfrm>
              <a:prstGeom prst="rect">
                <a:avLst/>
              </a:prstGeom>
              <a:solidFill>
                <a:schemeClr val="accent6"/>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defTabSz="932472" fontAlgn="base">
                  <a:lnSpc>
                    <a:spcPct val="90000"/>
                  </a:lnSpc>
                  <a:spcBef>
                    <a:spcPct val="0"/>
                  </a:spcBef>
                  <a:spcAft>
                    <a:spcPct val="0"/>
                  </a:spcAft>
                </a:pPr>
                <a:r>
                  <a:rPr lang="en-US" sz="1200" dirty="0">
                    <a:solidFill>
                      <a:schemeClr val="bg1"/>
                    </a:solidFill>
                    <a:ea typeface="Segoe UI" pitchFamily="34" charset="0"/>
                    <a:cs typeface="Segoe UI Semilight" panose="020B0402040204020203" pitchFamily="34" charset="0"/>
                  </a:rPr>
                  <a:t>Software as </a:t>
                </a:r>
                <a:br>
                  <a:rPr lang="en-US" sz="1200" dirty="0">
                    <a:solidFill>
                      <a:schemeClr val="bg1"/>
                    </a:solidFill>
                    <a:ea typeface="Segoe UI" pitchFamily="34" charset="0"/>
                    <a:cs typeface="Segoe UI Semilight" panose="020B0402040204020203" pitchFamily="34" charset="0"/>
                  </a:rPr>
                </a:br>
                <a:r>
                  <a:rPr lang="en-US" sz="1200" dirty="0">
                    <a:solidFill>
                      <a:schemeClr val="bg1"/>
                    </a:solidFill>
                    <a:ea typeface="Segoe UI" pitchFamily="34" charset="0"/>
                    <a:cs typeface="Segoe UI Semilight" panose="020B0402040204020203" pitchFamily="34" charset="0"/>
                  </a:rPr>
                  <a:t>a services</a:t>
                </a:r>
              </a:p>
            </p:txBody>
          </p:sp>
          <p:grpSp>
            <p:nvGrpSpPr>
              <p:cNvPr id="87" name="Group 86"/>
              <p:cNvGrpSpPr/>
              <p:nvPr/>
            </p:nvGrpSpPr>
            <p:grpSpPr>
              <a:xfrm>
                <a:off x="9226392" y="3156007"/>
                <a:ext cx="2758083" cy="618317"/>
                <a:chOff x="9226392" y="3156007"/>
                <a:chExt cx="2758083" cy="618317"/>
              </a:xfrm>
            </p:grpSpPr>
            <p:sp>
              <p:nvSpPr>
                <p:cNvPr id="88" name="Rectangle 87"/>
                <p:cNvSpPr/>
                <p:nvPr/>
              </p:nvSpPr>
              <p:spPr bwMode="auto">
                <a:xfrm>
                  <a:off x="9226392" y="3156007"/>
                  <a:ext cx="2758083" cy="618317"/>
                </a:xfrm>
                <a:prstGeom prst="rect">
                  <a:avLst/>
                </a:prstGeom>
                <a:solidFill>
                  <a:schemeClr val="accent6"/>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822960" tIns="0" rIns="0" bIns="0" numCol="1" spcCol="0" rtlCol="0" fromWordArt="0" anchor="ctr" anchorCtr="0" forceAA="0" compatLnSpc="1">
                  <a:prstTxWarp prst="textNoShape">
                    <a:avLst/>
                  </a:prstTxWarp>
                  <a:noAutofit/>
                </a:bodyPr>
                <a:lstStyle/>
                <a:p>
                  <a:pPr defTabSz="932472" fontAlgn="base">
                    <a:lnSpc>
                      <a:spcPct val="90000"/>
                    </a:lnSpc>
                    <a:spcBef>
                      <a:spcPct val="0"/>
                    </a:spcBef>
                    <a:spcAft>
                      <a:spcPct val="0"/>
                    </a:spcAft>
                  </a:pPr>
                  <a:r>
                    <a:rPr lang="en-US" sz="1200" dirty="0">
                      <a:solidFill>
                        <a:schemeClr val="bg1"/>
                      </a:solidFill>
                      <a:ea typeface="Segoe UI" pitchFamily="34" charset="0"/>
                      <a:cs typeface="Segoe UI Semilight" panose="020B0402040204020203" pitchFamily="34" charset="0"/>
                    </a:rPr>
                    <a:t>SQL Database</a:t>
                  </a:r>
                </a:p>
                <a:p>
                  <a:pPr defTabSz="932472" fontAlgn="base">
                    <a:lnSpc>
                      <a:spcPct val="90000"/>
                    </a:lnSpc>
                    <a:spcBef>
                      <a:spcPct val="0"/>
                    </a:spcBef>
                    <a:spcAft>
                      <a:spcPct val="0"/>
                    </a:spcAft>
                  </a:pPr>
                  <a:r>
                    <a:rPr lang="en-US" sz="1200" dirty="0">
                      <a:solidFill>
                        <a:schemeClr val="bg1"/>
                      </a:solidFill>
                      <a:ea typeface="Segoe UI" pitchFamily="34" charset="0"/>
                      <a:cs typeface="Segoe UI Semilight" panose="020B0402040204020203" pitchFamily="34" charset="0"/>
                    </a:rPr>
                    <a:t>Virtualized Databases</a:t>
                  </a:r>
                </a:p>
              </p:txBody>
            </p:sp>
            <p:grpSp>
              <p:nvGrpSpPr>
                <p:cNvPr id="89" name="Group 88"/>
                <p:cNvGrpSpPr/>
                <p:nvPr/>
              </p:nvGrpSpPr>
              <p:grpSpPr>
                <a:xfrm>
                  <a:off x="9300865" y="3212015"/>
                  <a:ext cx="345959" cy="503213"/>
                  <a:chOff x="8826065" y="4283787"/>
                  <a:chExt cx="235184" cy="342086"/>
                </a:xfrm>
              </p:grpSpPr>
              <p:pic>
                <p:nvPicPr>
                  <p:cNvPr id="90" name="Picture 89"/>
                  <p:cNvPicPr>
                    <a:picLocks noChangeAspect="1"/>
                  </p:cNvPicPr>
                  <p:nvPr/>
                </p:nvPicPr>
                <p:blipFill>
                  <a:blip r:embed="rId3"/>
                  <a:stretch>
                    <a:fillRect/>
                  </a:stretch>
                </p:blipFill>
                <p:spPr>
                  <a:xfrm>
                    <a:off x="8826065" y="4283787"/>
                    <a:ext cx="235184" cy="342086"/>
                  </a:xfrm>
                  <a:prstGeom prst="rect">
                    <a:avLst/>
                  </a:prstGeom>
                </p:spPr>
              </p:pic>
              <p:sp>
                <p:nvSpPr>
                  <p:cNvPr id="91" name="TextBox 90"/>
                  <p:cNvSpPr txBox="1"/>
                  <p:nvPr/>
                </p:nvSpPr>
                <p:spPr>
                  <a:xfrm>
                    <a:off x="8855079" y="4428860"/>
                    <a:ext cx="177157" cy="104338"/>
                  </a:xfrm>
                  <a:prstGeom prst="rect">
                    <a:avLst/>
                  </a:prstGeom>
                  <a:noFill/>
                </p:spPr>
                <p:txBody>
                  <a:bodyPr wrap="square" lIns="0" tIns="0" rIns="0" bIns="0" rtlCol="0">
                    <a:noAutofit/>
                  </a:bodyPr>
                  <a:lstStyle/>
                  <a:p>
                    <a:pPr algn="ctr">
                      <a:lnSpc>
                        <a:spcPct val="90000"/>
                      </a:lnSpc>
                      <a:spcAft>
                        <a:spcPts val="600"/>
                      </a:spcAft>
                    </a:pPr>
                    <a:r>
                      <a:rPr lang="en-US" sz="700" b="1" dirty="0">
                        <a:solidFill>
                          <a:schemeClr val="accent6"/>
                        </a:solidFill>
                      </a:rPr>
                      <a:t>SQL</a:t>
                    </a:r>
                  </a:p>
                </p:txBody>
              </p:sp>
            </p:grpSp>
          </p:grpSp>
        </p:grpSp>
        <p:sp>
          <p:nvSpPr>
            <p:cNvPr id="84" name="TextBox 83"/>
            <p:cNvSpPr txBox="1"/>
            <p:nvPr/>
          </p:nvSpPr>
          <p:spPr>
            <a:xfrm>
              <a:off x="5508705" y="1841468"/>
              <a:ext cx="1400239" cy="1219200"/>
            </a:xfrm>
            <a:prstGeom prst="rect">
              <a:avLst/>
            </a:prstGeom>
            <a:noFill/>
          </p:spPr>
          <p:txBody>
            <a:bodyPr wrap="square" lIns="182880" tIns="146304" rIns="182880" bIns="146304" rtlCol="0">
              <a:noAutofit/>
            </a:bodyPr>
            <a:lstStyle/>
            <a:p>
              <a:pPr>
                <a:lnSpc>
                  <a:spcPct val="90000"/>
                </a:lnSpc>
                <a:spcAft>
                  <a:spcPts val="600"/>
                </a:spcAft>
              </a:pPr>
              <a:r>
                <a:rPr lang="en-US" sz="1050" b="1" dirty="0">
                  <a:solidFill>
                    <a:schemeClr val="tx2"/>
                  </a:solidFill>
                </a:rPr>
                <a:t>On Premises</a:t>
              </a:r>
            </a:p>
          </p:txBody>
        </p:sp>
      </p:grpSp>
      <p:sp>
        <p:nvSpPr>
          <p:cNvPr id="56" name="TextBox 55"/>
          <p:cNvSpPr txBox="1"/>
          <p:nvPr/>
        </p:nvSpPr>
        <p:spPr>
          <a:xfrm>
            <a:off x="0" y="6642289"/>
            <a:ext cx="3806190" cy="352236"/>
          </a:xfrm>
          <a:prstGeom prst="rect">
            <a:avLst/>
          </a:prstGeom>
          <a:noFill/>
        </p:spPr>
        <p:txBody>
          <a:bodyPr wrap="square" lIns="365760" tIns="146304" rIns="182880" bIns="146304" rtlCol="0" anchor="ctr" anchorCtr="0">
            <a:noAutofit/>
          </a:bodyPr>
          <a:lstStyle/>
          <a:p>
            <a:pPr>
              <a:lnSpc>
                <a:spcPct val="90000"/>
              </a:lnSpc>
              <a:spcAft>
                <a:spcPts val="600"/>
              </a:spcAft>
            </a:pPr>
            <a:r>
              <a:rPr lang="en-US" sz="1400" dirty="0">
                <a:solidFill>
                  <a:schemeClr val="bg1"/>
                </a:solidFill>
                <a:latin typeface="Segoe UI Semibold" panose="020B0702040204020203" pitchFamily="34" charset="0"/>
                <a:ea typeface="Segoe UI Black" panose="020B0A02040204020203" pitchFamily="34" charset="0"/>
                <a:cs typeface="Segoe UI Semibold" panose="020B0702040204020203" pitchFamily="34" charset="0"/>
              </a:rPr>
              <a:t>Consistency</a:t>
            </a:r>
          </a:p>
        </p:txBody>
      </p:sp>
    </p:spTree>
    <p:extLst>
      <p:ext uri="{BB962C8B-B14F-4D97-AF65-F5344CB8AC3E}">
        <p14:creationId xmlns:p14="http://schemas.microsoft.com/office/powerpoint/2010/main" val="66454180"/>
      </p:ext>
    </p:extLst>
  </p:cSld>
  <p:clrMapOvr>
    <a:masterClrMapping/>
  </p:clrMapOvr>
  <p:transition>
    <p:fade/>
  </p:transition>
</p:sld>
</file>

<file path=ppt/slides/slide2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 name="Rectangle 93"/>
          <p:cNvSpPr/>
          <p:nvPr/>
        </p:nvSpPr>
        <p:spPr bwMode="auto">
          <a:xfrm>
            <a:off x="0" y="-13855"/>
            <a:ext cx="4751932" cy="7008379"/>
          </a:xfrm>
          <a:prstGeom prst="rect">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r">
              <a:lnSpc>
                <a:spcPct val="90000"/>
              </a:lnSpc>
              <a:spcAft>
                <a:spcPts val="600"/>
              </a:spcAft>
            </a:pPr>
            <a:endParaRPr lang="en-US" sz="800" dirty="0">
              <a:gradFill>
                <a:gsLst>
                  <a:gs pos="92920">
                    <a:srgbClr val="000000"/>
                  </a:gs>
                  <a:gs pos="71000">
                    <a:srgbClr val="000000"/>
                  </a:gs>
                </a:gsLst>
                <a:lin ang="5400000" scaled="0"/>
              </a:gradFill>
            </a:endParaRPr>
          </a:p>
        </p:txBody>
      </p:sp>
      <p:sp>
        <p:nvSpPr>
          <p:cNvPr id="95" name="Title 3"/>
          <p:cNvSpPr txBox="1">
            <a:spLocks/>
          </p:cNvSpPr>
          <p:nvPr/>
        </p:nvSpPr>
        <p:spPr>
          <a:xfrm>
            <a:off x="280635" y="371253"/>
            <a:ext cx="4662067" cy="2492990"/>
          </a:xfrm>
          <a:prstGeom prst="rect">
            <a:avLst/>
          </a:prstGeom>
        </p:spPr>
        <p:txBody>
          <a:bodyPr/>
          <a:lstStyle>
            <a:lvl1pPr algn="l" defTabSz="931863" rtl="0" fontAlgn="base">
              <a:lnSpc>
                <a:spcPct val="90000"/>
              </a:lnSpc>
              <a:spcBef>
                <a:spcPct val="0"/>
              </a:spcBef>
              <a:spcAft>
                <a:spcPct val="0"/>
              </a:spcAft>
              <a:defRPr lang="en-US" sz="5400" kern="1200" spc="-102" dirty="0">
                <a:ln w="3175">
                  <a:noFill/>
                </a:ln>
                <a:solidFill>
                  <a:schemeClr val="tx1"/>
                </a:solidFill>
                <a:latin typeface="+mj-lt"/>
                <a:ea typeface="ＭＳ Ｐゴシック" charset="0"/>
                <a:cs typeface="Segoe UI" pitchFamily="34" charset="0"/>
              </a:defRPr>
            </a:lvl1pPr>
            <a:lvl2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2pPr>
            <a:lvl3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3pPr>
            <a:lvl4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4pPr>
            <a:lvl5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5pPr>
            <a:lvl6pPr marL="4572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6pPr>
            <a:lvl7pPr marL="9144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7pPr>
            <a:lvl8pPr marL="13716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8pPr>
            <a:lvl9pPr marL="18288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9pPr>
          </a:lstStyle>
          <a:p>
            <a:r>
              <a:rPr lang="en-US" dirty="0">
                <a:solidFill>
                  <a:schemeClr val="bg1"/>
                </a:solidFill>
              </a:rPr>
              <a:t>The Microsoft </a:t>
            </a:r>
          </a:p>
          <a:p>
            <a:r>
              <a:rPr lang="en-US" dirty="0">
                <a:solidFill>
                  <a:schemeClr val="bg1"/>
                </a:solidFill>
              </a:rPr>
              <a:t>data platform</a:t>
            </a:r>
          </a:p>
        </p:txBody>
      </p:sp>
      <p:grpSp>
        <p:nvGrpSpPr>
          <p:cNvPr id="140" name="Group 139"/>
          <p:cNvGrpSpPr/>
          <p:nvPr/>
        </p:nvGrpSpPr>
        <p:grpSpPr>
          <a:xfrm>
            <a:off x="5031333" y="991481"/>
            <a:ext cx="7097787" cy="5091542"/>
            <a:chOff x="5031333" y="991481"/>
            <a:chExt cx="7097787" cy="5091542"/>
          </a:xfrm>
        </p:grpSpPr>
        <p:sp>
          <p:nvSpPr>
            <p:cNvPr id="139" name="Rectangle 138"/>
            <p:cNvSpPr/>
            <p:nvPr/>
          </p:nvSpPr>
          <p:spPr bwMode="auto">
            <a:xfrm>
              <a:off x="5036329" y="4841596"/>
              <a:ext cx="7083666" cy="79460"/>
            </a:xfrm>
            <a:prstGeom prst="rect">
              <a:avLst/>
            </a:prstGeom>
            <a:solidFill>
              <a:schemeClr val="bg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indent="-342900" algn="ctr" defTabSz="932472" fontAlgn="base">
                <a:lnSpc>
                  <a:spcPct val="90000"/>
                </a:lnSpc>
                <a:spcBef>
                  <a:spcPct val="0"/>
                </a:spcBef>
                <a:spcAft>
                  <a:spcPct val="0"/>
                </a:spcAft>
                <a:buFont typeface="Wingdings 3" panose="05040102010807070707" pitchFamily="18" charset="2"/>
                <a:buChar char="Æ"/>
              </a:pPr>
              <a:endParaRPr lang="en-US" sz="2000" b="1" dirty="0">
                <a:solidFill>
                  <a:schemeClr val="bg1"/>
                </a:solidFill>
                <a:latin typeface="+mj-lt"/>
                <a:ea typeface="Segoe UI" pitchFamily="34" charset="0"/>
                <a:cs typeface="Segoe UI" pitchFamily="34" charset="0"/>
              </a:endParaRPr>
            </a:p>
          </p:txBody>
        </p:sp>
        <p:sp>
          <p:nvSpPr>
            <p:cNvPr id="134" name="Rectangle 133"/>
            <p:cNvSpPr/>
            <p:nvPr/>
          </p:nvSpPr>
          <p:spPr bwMode="auto">
            <a:xfrm>
              <a:off x="5031333" y="6037304"/>
              <a:ext cx="1389888" cy="45719"/>
            </a:xfrm>
            <a:prstGeom prst="rect">
              <a:avLst/>
            </a:prstGeom>
            <a:solidFill>
              <a:schemeClr val="bg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indent="-342900" algn="ctr" defTabSz="932472" fontAlgn="base">
                <a:lnSpc>
                  <a:spcPct val="90000"/>
                </a:lnSpc>
                <a:spcBef>
                  <a:spcPct val="0"/>
                </a:spcBef>
                <a:spcAft>
                  <a:spcPct val="0"/>
                </a:spcAft>
                <a:buFont typeface="Wingdings 3" panose="05040102010807070707" pitchFamily="18" charset="2"/>
                <a:buChar char="Æ"/>
              </a:pPr>
              <a:endParaRPr lang="en-US" sz="2000" b="1" dirty="0">
                <a:solidFill>
                  <a:schemeClr val="bg1"/>
                </a:solidFill>
                <a:latin typeface="+mj-lt"/>
                <a:ea typeface="Segoe UI" pitchFamily="34" charset="0"/>
                <a:cs typeface="Segoe UI" pitchFamily="34" charset="0"/>
              </a:endParaRPr>
            </a:p>
          </p:txBody>
        </p:sp>
        <p:sp>
          <p:nvSpPr>
            <p:cNvPr id="135" name="Rectangle 134"/>
            <p:cNvSpPr/>
            <p:nvPr/>
          </p:nvSpPr>
          <p:spPr bwMode="auto">
            <a:xfrm>
              <a:off x="6460180" y="6037304"/>
              <a:ext cx="1389888" cy="45719"/>
            </a:xfrm>
            <a:prstGeom prst="rect">
              <a:avLst/>
            </a:prstGeom>
            <a:solidFill>
              <a:schemeClr val="bg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indent="-342900" algn="ctr" defTabSz="932472" fontAlgn="base">
                <a:lnSpc>
                  <a:spcPct val="90000"/>
                </a:lnSpc>
                <a:spcBef>
                  <a:spcPct val="0"/>
                </a:spcBef>
                <a:spcAft>
                  <a:spcPct val="0"/>
                </a:spcAft>
                <a:buFont typeface="Wingdings 3" panose="05040102010807070707" pitchFamily="18" charset="2"/>
                <a:buChar char="Æ"/>
              </a:pPr>
              <a:endParaRPr lang="en-US" sz="2000" b="1" dirty="0">
                <a:solidFill>
                  <a:schemeClr val="bg1"/>
                </a:solidFill>
                <a:latin typeface="+mj-lt"/>
                <a:ea typeface="Segoe UI" pitchFamily="34" charset="0"/>
                <a:cs typeface="Segoe UI" pitchFamily="34" charset="0"/>
              </a:endParaRPr>
            </a:p>
          </p:txBody>
        </p:sp>
        <p:sp>
          <p:nvSpPr>
            <p:cNvPr id="136" name="Rectangle 135"/>
            <p:cNvSpPr/>
            <p:nvPr/>
          </p:nvSpPr>
          <p:spPr bwMode="auto">
            <a:xfrm>
              <a:off x="7886051" y="6037304"/>
              <a:ext cx="1389888" cy="45719"/>
            </a:xfrm>
            <a:prstGeom prst="rect">
              <a:avLst/>
            </a:prstGeom>
            <a:solidFill>
              <a:schemeClr val="bg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indent="-342900" algn="ctr" defTabSz="932472" fontAlgn="base">
                <a:lnSpc>
                  <a:spcPct val="90000"/>
                </a:lnSpc>
                <a:spcBef>
                  <a:spcPct val="0"/>
                </a:spcBef>
                <a:spcAft>
                  <a:spcPct val="0"/>
                </a:spcAft>
                <a:buFont typeface="Wingdings 3" panose="05040102010807070707" pitchFamily="18" charset="2"/>
                <a:buChar char="Æ"/>
              </a:pPr>
              <a:endParaRPr lang="en-US" sz="2000" b="1" dirty="0">
                <a:solidFill>
                  <a:schemeClr val="bg1"/>
                </a:solidFill>
                <a:latin typeface="+mj-lt"/>
                <a:ea typeface="Segoe UI" pitchFamily="34" charset="0"/>
                <a:cs typeface="Segoe UI" pitchFamily="34" charset="0"/>
              </a:endParaRPr>
            </a:p>
          </p:txBody>
        </p:sp>
        <p:sp>
          <p:nvSpPr>
            <p:cNvPr id="137" name="Rectangle 136"/>
            <p:cNvSpPr/>
            <p:nvPr/>
          </p:nvSpPr>
          <p:spPr bwMode="auto">
            <a:xfrm>
              <a:off x="9309214" y="6037304"/>
              <a:ext cx="1389888" cy="45719"/>
            </a:xfrm>
            <a:prstGeom prst="rect">
              <a:avLst/>
            </a:prstGeom>
            <a:solidFill>
              <a:schemeClr val="bg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indent="-342900" algn="ctr" defTabSz="932472" fontAlgn="base">
                <a:lnSpc>
                  <a:spcPct val="90000"/>
                </a:lnSpc>
                <a:spcBef>
                  <a:spcPct val="0"/>
                </a:spcBef>
                <a:spcAft>
                  <a:spcPct val="0"/>
                </a:spcAft>
                <a:buFont typeface="Wingdings 3" panose="05040102010807070707" pitchFamily="18" charset="2"/>
                <a:buChar char="Æ"/>
              </a:pPr>
              <a:endParaRPr lang="en-US" sz="2000" b="1" dirty="0">
                <a:solidFill>
                  <a:schemeClr val="bg1"/>
                </a:solidFill>
                <a:latin typeface="+mj-lt"/>
                <a:ea typeface="Segoe UI" pitchFamily="34" charset="0"/>
                <a:cs typeface="Segoe UI" pitchFamily="34" charset="0"/>
              </a:endParaRPr>
            </a:p>
          </p:txBody>
        </p:sp>
        <p:sp>
          <p:nvSpPr>
            <p:cNvPr id="138" name="Rectangle 137"/>
            <p:cNvSpPr/>
            <p:nvPr/>
          </p:nvSpPr>
          <p:spPr bwMode="auto">
            <a:xfrm>
              <a:off x="10739232" y="6037304"/>
              <a:ext cx="1389888" cy="45719"/>
            </a:xfrm>
            <a:prstGeom prst="rect">
              <a:avLst/>
            </a:prstGeom>
            <a:solidFill>
              <a:schemeClr val="bg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indent="-342900" algn="ctr" defTabSz="932472" fontAlgn="base">
                <a:lnSpc>
                  <a:spcPct val="90000"/>
                </a:lnSpc>
                <a:spcBef>
                  <a:spcPct val="0"/>
                </a:spcBef>
                <a:spcAft>
                  <a:spcPct val="0"/>
                </a:spcAft>
                <a:buFont typeface="Wingdings 3" panose="05040102010807070707" pitchFamily="18" charset="2"/>
                <a:buChar char="Æ"/>
              </a:pPr>
              <a:endParaRPr lang="en-US" sz="2000" b="1" dirty="0">
                <a:solidFill>
                  <a:schemeClr val="bg1"/>
                </a:solidFill>
                <a:latin typeface="+mj-lt"/>
                <a:ea typeface="Segoe UI" pitchFamily="34" charset="0"/>
                <a:cs typeface="Segoe UI" pitchFamily="34" charset="0"/>
              </a:endParaRPr>
            </a:p>
          </p:txBody>
        </p:sp>
        <p:sp>
          <p:nvSpPr>
            <p:cNvPr id="131" name="Rectangle 130"/>
            <p:cNvSpPr/>
            <p:nvPr/>
          </p:nvSpPr>
          <p:spPr bwMode="auto">
            <a:xfrm>
              <a:off x="6820523" y="4317605"/>
              <a:ext cx="1726925" cy="59817"/>
            </a:xfrm>
            <a:prstGeom prst="rect">
              <a:avLst/>
            </a:prstGeom>
            <a:solidFill>
              <a:schemeClr val="bg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indent="-342900" algn="ctr" defTabSz="932472" fontAlgn="base">
                <a:lnSpc>
                  <a:spcPct val="90000"/>
                </a:lnSpc>
                <a:spcBef>
                  <a:spcPct val="0"/>
                </a:spcBef>
                <a:spcAft>
                  <a:spcPct val="0"/>
                </a:spcAft>
                <a:buFont typeface="Wingdings 3" panose="05040102010807070707" pitchFamily="18" charset="2"/>
                <a:buChar char="Æ"/>
              </a:pPr>
              <a:endParaRPr lang="en-US" sz="2000" b="1" dirty="0">
                <a:solidFill>
                  <a:schemeClr val="bg1"/>
                </a:solidFill>
                <a:latin typeface="+mj-lt"/>
                <a:ea typeface="Segoe UI" pitchFamily="34" charset="0"/>
                <a:cs typeface="Segoe UI" pitchFamily="34" charset="0"/>
              </a:endParaRPr>
            </a:p>
          </p:txBody>
        </p:sp>
        <p:sp>
          <p:nvSpPr>
            <p:cNvPr id="132" name="Rectangle 131"/>
            <p:cNvSpPr/>
            <p:nvPr/>
          </p:nvSpPr>
          <p:spPr bwMode="auto">
            <a:xfrm>
              <a:off x="8604718" y="4317605"/>
              <a:ext cx="1726925" cy="59817"/>
            </a:xfrm>
            <a:prstGeom prst="rect">
              <a:avLst/>
            </a:prstGeom>
            <a:solidFill>
              <a:schemeClr val="bg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indent="-342900" algn="ctr" defTabSz="932472" fontAlgn="base">
                <a:lnSpc>
                  <a:spcPct val="90000"/>
                </a:lnSpc>
                <a:spcBef>
                  <a:spcPct val="0"/>
                </a:spcBef>
                <a:spcAft>
                  <a:spcPct val="0"/>
                </a:spcAft>
                <a:buFont typeface="Wingdings 3" panose="05040102010807070707" pitchFamily="18" charset="2"/>
                <a:buChar char="Æ"/>
              </a:pPr>
              <a:endParaRPr lang="en-US" sz="2000" b="1" dirty="0">
                <a:solidFill>
                  <a:schemeClr val="bg1"/>
                </a:solidFill>
                <a:latin typeface="+mj-lt"/>
                <a:ea typeface="Segoe UI" pitchFamily="34" charset="0"/>
                <a:cs typeface="Segoe UI" pitchFamily="34" charset="0"/>
              </a:endParaRPr>
            </a:p>
          </p:txBody>
        </p:sp>
        <p:sp>
          <p:nvSpPr>
            <p:cNvPr id="133" name="Rectangle 132"/>
            <p:cNvSpPr/>
            <p:nvPr/>
          </p:nvSpPr>
          <p:spPr bwMode="auto">
            <a:xfrm>
              <a:off x="10396407" y="4317605"/>
              <a:ext cx="1726925" cy="59817"/>
            </a:xfrm>
            <a:prstGeom prst="rect">
              <a:avLst/>
            </a:prstGeom>
            <a:solidFill>
              <a:schemeClr val="bg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indent="-342900" algn="ctr" defTabSz="932472" fontAlgn="base">
                <a:lnSpc>
                  <a:spcPct val="90000"/>
                </a:lnSpc>
                <a:spcBef>
                  <a:spcPct val="0"/>
                </a:spcBef>
                <a:spcAft>
                  <a:spcPct val="0"/>
                </a:spcAft>
                <a:buFont typeface="Wingdings 3" panose="05040102010807070707" pitchFamily="18" charset="2"/>
                <a:buChar char="Æ"/>
              </a:pPr>
              <a:endParaRPr lang="en-US" sz="2000" b="1" dirty="0">
                <a:solidFill>
                  <a:schemeClr val="bg1"/>
                </a:solidFill>
                <a:latin typeface="+mj-lt"/>
                <a:ea typeface="Segoe UI" pitchFamily="34" charset="0"/>
                <a:cs typeface="Segoe UI" pitchFamily="34" charset="0"/>
              </a:endParaRPr>
            </a:p>
          </p:txBody>
        </p:sp>
        <p:sp>
          <p:nvSpPr>
            <p:cNvPr id="125" name="Rectangle 124"/>
            <p:cNvSpPr/>
            <p:nvPr/>
          </p:nvSpPr>
          <p:spPr bwMode="auto">
            <a:xfrm>
              <a:off x="5036328" y="4317605"/>
              <a:ext cx="1726925" cy="59817"/>
            </a:xfrm>
            <a:prstGeom prst="rect">
              <a:avLst/>
            </a:prstGeom>
            <a:solidFill>
              <a:schemeClr val="bg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indent="-342900" algn="ctr" defTabSz="932472" fontAlgn="base">
                <a:lnSpc>
                  <a:spcPct val="90000"/>
                </a:lnSpc>
                <a:spcBef>
                  <a:spcPct val="0"/>
                </a:spcBef>
                <a:spcAft>
                  <a:spcPct val="0"/>
                </a:spcAft>
                <a:buFont typeface="Wingdings 3" panose="05040102010807070707" pitchFamily="18" charset="2"/>
                <a:buChar char="Æ"/>
              </a:pPr>
              <a:endParaRPr lang="en-US" sz="2000" b="1" dirty="0">
                <a:solidFill>
                  <a:schemeClr val="bg1"/>
                </a:solidFill>
                <a:latin typeface="+mj-lt"/>
                <a:ea typeface="Segoe UI" pitchFamily="34" charset="0"/>
                <a:cs typeface="Segoe UI" pitchFamily="34" charset="0"/>
              </a:endParaRPr>
            </a:p>
          </p:txBody>
        </p:sp>
        <p:sp>
          <p:nvSpPr>
            <p:cNvPr id="130" name="Rectangle 129"/>
            <p:cNvSpPr/>
            <p:nvPr/>
          </p:nvSpPr>
          <p:spPr bwMode="auto">
            <a:xfrm>
              <a:off x="5036329" y="3136364"/>
              <a:ext cx="7083666" cy="79460"/>
            </a:xfrm>
            <a:prstGeom prst="rect">
              <a:avLst/>
            </a:prstGeom>
            <a:solidFill>
              <a:schemeClr val="bg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indent="-342900" algn="ctr" defTabSz="932472" fontAlgn="base">
                <a:lnSpc>
                  <a:spcPct val="90000"/>
                </a:lnSpc>
                <a:spcBef>
                  <a:spcPct val="0"/>
                </a:spcBef>
                <a:spcAft>
                  <a:spcPct val="0"/>
                </a:spcAft>
                <a:buFont typeface="Wingdings 3" panose="05040102010807070707" pitchFamily="18" charset="2"/>
                <a:buChar char="Æ"/>
              </a:pPr>
              <a:endParaRPr lang="en-US" sz="2000" b="1" dirty="0">
                <a:solidFill>
                  <a:schemeClr val="bg1"/>
                </a:solidFill>
                <a:latin typeface="+mj-lt"/>
                <a:ea typeface="Segoe UI" pitchFamily="34" charset="0"/>
                <a:cs typeface="Segoe UI" pitchFamily="34" charset="0"/>
              </a:endParaRPr>
            </a:p>
          </p:txBody>
        </p:sp>
        <p:sp>
          <p:nvSpPr>
            <p:cNvPr id="119" name="Rectangle 118"/>
            <p:cNvSpPr/>
            <p:nvPr/>
          </p:nvSpPr>
          <p:spPr bwMode="auto">
            <a:xfrm>
              <a:off x="5036329" y="2611468"/>
              <a:ext cx="1389888" cy="45719"/>
            </a:xfrm>
            <a:prstGeom prst="rect">
              <a:avLst/>
            </a:prstGeom>
            <a:solidFill>
              <a:schemeClr val="bg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indent="-342900" algn="ctr" defTabSz="932472" fontAlgn="base">
                <a:lnSpc>
                  <a:spcPct val="90000"/>
                </a:lnSpc>
                <a:spcBef>
                  <a:spcPct val="0"/>
                </a:spcBef>
                <a:spcAft>
                  <a:spcPct val="0"/>
                </a:spcAft>
                <a:buFont typeface="Wingdings 3" panose="05040102010807070707" pitchFamily="18" charset="2"/>
                <a:buChar char="Æ"/>
              </a:pPr>
              <a:endParaRPr lang="en-US" sz="2000" b="1" dirty="0">
                <a:solidFill>
                  <a:schemeClr val="bg1"/>
                </a:solidFill>
                <a:latin typeface="+mj-lt"/>
                <a:ea typeface="Segoe UI" pitchFamily="34" charset="0"/>
                <a:cs typeface="Segoe UI" pitchFamily="34" charset="0"/>
              </a:endParaRPr>
            </a:p>
          </p:txBody>
        </p:sp>
        <p:sp>
          <p:nvSpPr>
            <p:cNvPr id="120" name="Rectangle 119"/>
            <p:cNvSpPr/>
            <p:nvPr/>
          </p:nvSpPr>
          <p:spPr bwMode="auto">
            <a:xfrm>
              <a:off x="5036329" y="1407925"/>
              <a:ext cx="7083666" cy="79460"/>
            </a:xfrm>
            <a:prstGeom prst="rect">
              <a:avLst/>
            </a:prstGeom>
            <a:solidFill>
              <a:schemeClr val="bg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indent="-342900" algn="ctr" defTabSz="932472" fontAlgn="base">
                <a:lnSpc>
                  <a:spcPct val="90000"/>
                </a:lnSpc>
                <a:spcBef>
                  <a:spcPct val="0"/>
                </a:spcBef>
                <a:spcAft>
                  <a:spcPct val="0"/>
                </a:spcAft>
                <a:buFont typeface="Wingdings 3" panose="05040102010807070707" pitchFamily="18" charset="2"/>
                <a:buChar char="Æ"/>
              </a:pPr>
              <a:endParaRPr lang="en-US" sz="2000" b="1" dirty="0">
                <a:solidFill>
                  <a:schemeClr val="bg1"/>
                </a:solidFill>
                <a:latin typeface="+mj-lt"/>
                <a:ea typeface="Segoe UI" pitchFamily="34" charset="0"/>
                <a:cs typeface="Segoe UI" pitchFamily="34" charset="0"/>
              </a:endParaRPr>
            </a:p>
          </p:txBody>
        </p:sp>
        <p:sp>
          <p:nvSpPr>
            <p:cNvPr id="2" name="Rectangle 1"/>
            <p:cNvSpPr/>
            <p:nvPr/>
          </p:nvSpPr>
          <p:spPr bwMode="auto">
            <a:xfrm>
              <a:off x="10742016" y="4958411"/>
              <a:ext cx="1377979" cy="1088943"/>
            </a:xfrm>
            <a:prstGeom prst="rect">
              <a:avLst/>
            </a:prstGeom>
            <a:solidFill>
              <a:schemeClr val="accent1"/>
            </a:solidFill>
            <a:ln w="9525" cap="flat" cmpd="sng" algn="ctr">
              <a:noFill/>
              <a:prstDash val="solid"/>
              <a:headEnd type="none" w="med" len="med"/>
              <a:tailEnd type="none" w="med" len="med"/>
            </a:ln>
            <a:effectLst/>
          </p:spPr>
          <p:txBody>
            <a:bodyPr rot="0" spcFirstLastPara="0" vertOverflow="overflow" horzOverflow="overflow" vert="horz" wrap="square" lIns="91427" tIns="45713" rIns="91427" bIns="45713" numCol="1" spcCol="0" rtlCol="0" fromWordArt="0" anchor="b" anchorCtr="0" forceAA="0" compatLnSpc="1">
              <a:prstTxWarp prst="textNoShape">
                <a:avLst/>
              </a:prstTxWarp>
              <a:noAutofit/>
            </a:bodyPr>
            <a:lstStyle/>
            <a:p>
              <a:pPr defTabSz="932597" fontAlgn="auto">
                <a:spcBef>
                  <a:spcPts val="0"/>
                </a:spcBef>
                <a:spcAft>
                  <a:spcPts val="0"/>
                </a:spcAft>
              </a:pPr>
              <a:r>
                <a:rPr lang="en-US" sz="1399" dirty="0">
                  <a:solidFill>
                    <a:srgbClr val="FFFFFF"/>
                  </a:solidFill>
                  <a:latin typeface="Segoe UI"/>
                  <a:ea typeface="+mn-ea"/>
                  <a:cs typeface="+mn-cs"/>
                </a:rPr>
                <a:t>Internal and external</a:t>
              </a:r>
            </a:p>
          </p:txBody>
        </p:sp>
        <p:sp>
          <p:nvSpPr>
            <p:cNvPr id="3" name="Rectangle 2"/>
            <p:cNvSpPr/>
            <p:nvPr/>
          </p:nvSpPr>
          <p:spPr bwMode="auto">
            <a:xfrm>
              <a:off x="7889038" y="1523596"/>
              <a:ext cx="1385678" cy="1088136"/>
            </a:xfrm>
            <a:prstGeom prst="rect">
              <a:avLst/>
            </a:prstGeom>
            <a:solidFill>
              <a:schemeClr val="accent4"/>
            </a:solidFill>
            <a:ln w="9525" cap="flat" cmpd="sng" algn="ctr">
              <a:noFill/>
              <a:prstDash val="solid"/>
              <a:headEnd type="none" w="med" len="med"/>
              <a:tailEnd type="none" w="med" len="med"/>
            </a:ln>
            <a:effectLst/>
          </p:spPr>
          <p:txBody>
            <a:bodyPr rot="0" spcFirstLastPara="0" vertOverflow="overflow" horzOverflow="overflow" vert="horz" wrap="square" lIns="91427" tIns="45713" rIns="91427" bIns="45713" numCol="1" spcCol="0" rtlCol="0" fromWordArt="0" anchor="b" anchorCtr="0" forceAA="0" compatLnSpc="1">
              <a:prstTxWarp prst="textNoShape">
                <a:avLst/>
              </a:prstTxWarp>
              <a:noAutofit/>
            </a:bodyPr>
            <a:lstStyle/>
            <a:p>
              <a:pPr defTabSz="932330" fontAlgn="auto">
                <a:lnSpc>
                  <a:spcPct val="90000"/>
                </a:lnSpc>
                <a:spcBef>
                  <a:spcPts val="0"/>
                </a:spcBef>
                <a:spcAft>
                  <a:spcPts val="600"/>
                </a:spcAft>
              </a:pPr>
              <a:r>
                <a:rPr lang="en-US" sz="1399" dirty="0">
                  <a:solidFill>
                    <a:srgbClr val="FFFFFF"/>
                  </a:solidFill>
                  <a:latin typeface="Segoe UI"/>
                  <a:ea typeface="+mn-ea"/>
                  <a:cs typeface="+mn-cs"/>
                </a:rPr>
                <a:t>Dashboards</a:t>
              </a:r>
            </a:p>
          </p:txBody>
        </p:sp>
        <p:sp>
          <p:nvSpPr>
            <p:cNvPr id="4" name="Rectangle 3"/>
            <p:cNvSpPr/>
            <p:nvPr/>
          </p:nvSpPr>
          <p:spPr bwMode="auto">
            <a:xfrm>
              <a:off x="6463992" y="1523596"/>
              <a:ext cx="1385678" cy="1088136"/>
            </a:xfrm>
            <a:prstGeom prst="rect">
              <a:avLst/>
            </a:prstGeom>
            <a:solidFill>
              <a:schemeClr val="accent4"/>
            </a:solidFill>
            <a:ln w="9525" cap="flat" cmpd="sng" algn="ctr">
              <a:noFill/>
              <a:prstDash val="solid"/>
              <a:headEnd type="none" w="med" len="med"/>
              <a:tailEnd type="none" w="med" len="med"/>
            </a:ln>
            <a:effectLst/>
          </p:spPr>
          <p:txBody>
            <a:bodyPr rot="0" spcFirstLastPara="0" vertOverflow="overflow" horzOverflow="overflow" vert="horz" wrap="square" lIns="91427" tIns="45713" rIns="91427" bIns="45713" numCol="1" spcCol="0" rtlCol="0" fromWordArt="0" anchor="b" anchorCtr="0" forceAA="0" compatLnSpc="1">
              <a:prstTxWarp prst="textNoShape">
                <a:avLst/>
              </a:prstTxWarp>
              <a:noAutofit/>
            </a:bodyPr>
            <a:lstStyle/>
            <a:p>
              <a:pPr defTabSz="932597" fontAlgn="auto">
                <a:spcBef>
                  <a:spcPts val="0"/>
                </a:spcBef>
                <a:spcAft>
                  <a:spcPts val="0"/>
                </a:spcAft>
              </a:pPr>
              <a:r>
                <a:rPr lang="en-US" sz="1399" dirty="0">
                  <a:solidFill>
                    <a:srgbClr val="FFFFFF"/>
                  </a:solidFill>
                  <a:latin typeface="Segoe UI"/>
                  <a:ea typeface="+mn-ea"/>
                  <a:cs typeface="+mn-cs"/>
                </a:rPr>
                <a:t>Reports</a:t>
              </a:r>
            </a:p>
          </p:txBody>
        </p:sp>
        <p:sp>
          <p:nvSpPr>
            <p:cNvPr id="5" name="Rectangle 4"/>
            <p:cNvSpPr/>
            <p:nvPr/>
          </p:nvSpPr>
          <p:spPr bwMode="auto">
            <a:xfrm>
              <a:off x="9309272" y="1523596"/>
              <a:ext cx="1385678" cy="1088136"/>
            </a:xfrm>
            <a:prstGeom prst="rect">
              <a:avLst/>
            </a:prstGeom>
            <a:solidFill>
              <a:schemeClr val="accent4"/>
            </a:solidFill>
            <a:ln w="9525" cap="flat" cmpd="sng" algn="ctr">
              <a:noFill/>
              <a:prstDash val="solid"/>
              <a:headEnd type="none" w="med" len="med"/>
              <a:tailEnd type="none" w="med" len="med"/>
            </a:ln>
            <a:effectLst/>
          </p:spPr>
          <p:txBody>
            <a:bodyPr rot="0" spcFirstLastPara="0" vertOverflow="overflow" horzOverflow="overflow" vert="horz" wrap="square" lIns="91427" tIns="45713" rIns="91427" bIns="45713" numCol="1" spcCol="0" rtlCol="0" fromWordArt="0" anchor="b" anchorCtr="0" forceAA="0" compatLnSpc="1">
              <a:prstTxWarp prst="textNoShape">
                <a:avLst/>
              </a:prstTxWarp>
              <a:noAutofit/>
            </a:bodyPr>
            <a:lstStyle/>
            <a:p>
              <a:pPr defTabSz="932597" fontAlgn="auto">
                <a:spcBef>
                  <a:spcPts val="0"/>
                </a:spcBef>
                <a:spcAft>
                  <a:spcPts val="0"/>
                </a:spcAft>
              </a:pPr>
              <a:r>
                <a:rPr lang="en-US" sz="1399" dirty="0">
                  <a:solidFill>
                    <a:srgbClr val="FFFFFF"/>
                  </a:solidFill>
                  <a:latin typeface="Segoe UI"/>
                  <a:ea typeface="+mn-ea"/>
                  <a:cs typeface="+mn-cs"/>
                </a:rPr>
                <a:t>Ask</a:t>
              </a:r>
            </a:p>
          </p:txBody>
        </p:sp>
        <p:sp>
          <p:nvSpPr>
            <p:cNvPr id="6" name="Rectangle 5"/>
            <p:cNvSpPr/>
            <p:nvPr/>
          </p:nvSpPr>
          <p:spPr bwMode="auto">
            <a:xfrm>
              <a:off x="10734317" y="1523596"/>
              <a:ext cx="1385678" cy="1088136"/>
            </a:xfrm>
            <a:prstGeom prst="rect">
              <a:avLst/>
            </a:prstGeom>
            <a:solidFill>
              <a:schemeClr val="accent4"/>
            </a:solidFill>
            <a:ln w="9525" cap="flat" cmpd="sng" algn="ctr">
              <a:noFill/>
              <a:prstDash val="solid"/>
              <a:headEnd type="none" w="med" len="med"/>
              <a:tailEnd type="none" w="med" len="med"/>
            </a:ln>
            <a:effectLst/>
          </p:spPr>
          <p:txBody>
            <a:bodyPr rot="0" spcFirstLastPara="0" vertOverflow="overflow" horzOverflow="overflow" vert="horz" wrap="square" lIns="91427" tIns="45713" rIns="91427" bIns="45713" numCol="1" spcCol="0" rtlCol="0" fromWordArt="0" anchor="b" anchorCtr="0" forceAA="0" compatLnSpc="1">
              <a:prstTxWarp prst="textNoShape">
                <a:avLst/>
              </a:prstTxWarp>
              <a:noAutofit/>
            </a:bodyPr>
            <a:lstStyle/>
            <a:p>
              <a:pPr defTabSz="932597" fontAlgn="auto">
                <a:spcBef>
                  <a:spcPts val="0"/>
                </a:spcBef>
                <a:spcAft>
                  <a:spcPts val="0"/>
                </a:spcAft>
              </a:pPr>
              <a:r>
                <a:rPr lang="en-US" sz="1399" dirty="0">
                  <a:solidFill>
                    <a:srgbClr val="FFFFFF"/>
                  </a:solidFill>
                  <a:latin typeface="Segoe UI"/>
                  <a:ea typeface="+mn-ea"/>
                  <a:cs typeface="+mn-cs"/>
                </a:rPr>
                <a:t>Mobile</a:t>
              </a:r>
            </a:p>
          </p:txBody>
        </p:sp>
        <p:sp>
          <p:nvSpPr>
            <p:cNvPr id="7" name="Rectangle 6"/>
            <p:cNvSpPr/>
            <p:nvPr/>
          </p:nvSpPr>
          <p:spPr bwMode="auto">
            <a:xfrm>
              <a:off x="8603792" y="3250370"/>
              <a:ext cx="1733794" cy="1088943"/>
            </a:xfrm>
            <a:prstGeom prst="rect">
              <a:avLst/>
            </a:prstGeom>
            <a:solidFill>
              <a:schemeClr val="accent5"/>
            </a:solidFill>
            <a:ln w="9525" cap="flat" cmpd="sng" algn="ctr">
              <a:noFill/>
              <a:prstDash val="solid"/>
              <a:headEnd type="none" w="med" len="med"/>
              <a:tailEnd type="none" w="med" len="med"/>
            </a:ln>
            <a:effectLst/>
          </p:spPr>
          <p:txBody>
            <a:bodyPr rot="0" spcFirstLastPara="0" vertOverflow="overflow" horzOverflow="overflow" vert="horz" wrap="square" lIns="91427" tIns="45713" rIns="91427" bIns="45713" numCol="1" spcCol="0" rtlCol="0" fromWordArt="0" anchor="b" anchorCtr="0" forceAA="0" compatLnSpc="1">
              <a:prstTxWarp prst="textNoShape">
                <a:avLst/>
              </a:prstTxWarp>
              <a:noAutofit/>
            </a:bodyPr>
            <a:lstStyle/>
            <a:p>
              <a:pPr defTabSz="932597" fontAlgn="auto">
                <a:spcBef>
                  <a:spcPts val="0"/>
                </a:spcBef>
                <a:spcAft>
                  <a:spcPts val="0"/>
                </a:spcAft>
              </a:pPr>
              <a:r>
                <a:rPr lang="en-US" sz="1399" dirty="0">
                  <a:solidFill>
                    <a:srgbClr val="FFFFFF"/>
                  </a:solidFill>
                  <a:latin typeface="Segoe UI"/>
                  <a:ea typeface="+mn-ea"/>
                  <a:cs typeface="+mn-cs"/>
                </a:rPr>
                <a:t>Information management</a:t>
              </a:r>
            </a:p>
          </p:txBody>
        </p:sp>
        <p:sp>
          <p:nvSpPr>
            <p:cNvPr id="8" name="Rectangle 7"/>
            <p:cNvSpPr/>
            <p:nvPr/>
          </p:nvSpPr>
          <p:spPr bwMode="auto">
            <a:xfrm>
              <a:off x="5032568" y="3250370"/>
              <a:ext cx="1733794" cy="1088943"/>
            </a:xfrm>
            <a:prstGeom prst="rect">
              <a:avLst/>
            </a:prstGeom>
            <a:solidFill>
              <a:schemeClr val="accent5"/>
            </a:solidFill>
            <a:ln w="9525" cap="flat" cmpd="sng" algn="ctr">
              <a:noFill/>
              <a:prstDash val="solid"/>
              <a:headEnd type="none" w="med" len="med"/>
              <a:tailEnd type="none" w="med" len="med"/>
            </a:ln>
            <a:effectLst/>
          </p:spPr>
          <p:txBody>
            <a:bodyPr rot="0" spcFirstLastPara="0" vertOverflow="overflow" horzOverflow="overflow" vert="horz" wrap="square" lIns="91427" tIns="45713" rIns="91427" bIns="45713" numCol="1" spcCol="0" rtlCol="0" fromWordArt="0" anchor="b" anchorCtr="0" forceAA="0" compatLnSpc="1">
              <a:prstTxWarp prst="textNoShape">
                <a:avLst/>
              </a:prstTxWarp>
              <a:noAutofit/>
            </a:bodyPr>
            <a:lstStyle/>
            <a:p>
              <a:pPr defTabSz="932597" fontAlgn="auto">
                <a:spcBef>
                  <a:spcPts val="0"/>
                </a:spcBef>
                <a:spcAft>
                  <a:spcPts val="0"/>
                </a:spcAft>
              </a:pPr>
              <a:r>
                <a:rPr lang="en-US" sz="1399" dirty="0">
                  <a:solidFill>
                    <a:srgbClr val="FFFFFF"/>
                  </a:solidFill>
                  <a:latin typeface="Segoe UI"/>
                  <a:ea typeface="+mn-ea"/>
                  <a:cs typeface="+mn-cs"/>
                </a:rPr>
                <a:t>Orchestration</a:t>
              </a:r>
            </a:p>
          </p:txBody>
        </p:sp>
        <p:sp>
          <p:nvSpPr>
            <p:cNvPr id="9" name="Rectangle 8"/>
            <p:cNvSpPr/>
            <p:nvPr/>
          </p:nvSpPr>
          <p:spPr bwMode="auto">
            <a:xfrm>
              <a:off x="6816626" y="3250370"/>
              <a:ext cx="1733794" cy="1088943"/>
            </a:xfrm>
            <a:prstGeom prst="rect">
              <a:avLst/>
            </a:prstGeom>
            <a:solidFill>
              <a:schemeClr val="accent5"/>
            </a:solidFill>
            <a:ln w="9525" cap="flat" cmpd="sng" algn="ctr">
              <a:noFill/>
              <a:prstDash val="solid"/>
              <a:headEnd type="none" w="med" len="med"/>
              <a:tailEnd type="none" w="med" len="med"/>
            </a:ln>
            <a:effectLst/>
          </p:spPr>
          <p:txBody>
            <a:bodyPr rot="0" spcFirstLastPara="0" vertOverflow="overflow" horzOverflow="overflow" vert="horz" wrap="square" lIns="91427" tIns="45713" rIns="91427" bIns="45713" numCol="1" spcCol="0" rtlCol="0" fromWordArt="0" anchor="b" anchorCtr="0" forceAA="0" compatLnSpc="1">
              <a:prstTxWarp prst="textNoShape">
                <a:avLst/>
              </a:prstTxWarp>
              <a:noAutofit/>
            </a:bodyPr>
            <a:lstStyle/>
            <a:p>
              <a:pPr defTabSz="932597" fontAlgn="auto">
                <a:spcBef>
                  <a:spcPts val="0"/>
                </a:spcBef>
                <a:spcAft>
                  <a:spcPts val="0"/>
                </a:spcAft>
              </a:pPr>
              <a:r>
                <a:rPr lang="en-US" sz="1399" dirty="0">
                  <a:solidFill>
                    <a:srgbClr val="FFFFFF"/>
                  </a:solidFill>
                  <a:latin typeface="Segoe UI"/>
                  <a:ea typeface="+mn-ea"/>
                  <a:cs typeface="+mn-cs"/>
                </a:rPr>
                <a:t>Extract, transform, load</a:t>
              </a:r>
            </a:p>
          </p:txBody>
        </p:sp>
        <p:sp>
          <p:nvSpPr>
            <p:cNvPr id="10" name="Rectangle 9"/>
            <p:cNvSpPr/>
            <p:nvPr/>
          </p:nvSpPr>
          <p:spPr bwMode="auto">
            <a:xfrm>
              <a:off x="10390904" y="3250370"/>
              <a:ext cx="1733794" cy="1088943"/>
            </a:xfrm>
            <a:prstGeom prst="rect">
              <a:avLst/>
            </a:prstGeom>
            <a:solidFill>
              <a:schemeClr val="accent5"/>
            </a:solidFill>
            <a:ln w="9525" cap="flat" cmpd="sng" algn="ctr">
              <a:noFill/>
              <a:prstDash val="solid"/>
              <a:headEnd type="none" w="med" len="med"/>
              <a:tailEnd type="none" w="med" len="med"/>
            </a:ln>
            <a:effectLst/>
          </p:spPr>
          <p:txBody>
            <a:bodyPr rot="0" spcFirstLastPara="0" vertOverflow="overflow" horzOverflow="overflow" vert="horz" wrap="square" lIns="91427" tIns="45713" rIns="91427" bIns="45713" numCol="1" spcCol="0" rtlCol="0" fromWordArt="0" anchor="b" anchorCtr="0" forceAA="0" compatLnSpc="1">
              <a:prstTxWarp prst="textNoShape">
                <a:avLst/>
              </a:prstTxWarp>
              <a:noAutofit/>
            </a:bodyPr>
            <a:lstStyle/>
            <a:p>
              <a:pPr defTabSz="932597" fontAlgn="auto">
                <a:spcBef>
                  <a:spcPts val="0"/>
                </a:spcBef>
                <a:spcAft>
                  <a:spcPts val="0"/>
                </a:spcAft>
              </a:pPr>
              <a:r>
                <a:rPr lang="en-US" sz="1399" dirty="0">
                  <a:solidFill>
                    <a:srgbClr val="FFFFFF"/>
                  </a:solidFill>
                  <a:latin typeface="Segoe UI"/>
                  <a:ea typeface="+mn-ea"/>
                  <a:cs typeface="+mn-cs"/>
                </a:rPr>
                <a:t>Prediction</a:t>
              </a:r>
            </a:p>
          </p:txBody>
        </p:sp>
        <p:sp>
          <p:nvSpPr>
            <p:cNvPr id="11" name="Rectangle 10"/>
            <p:cNvSpPr/>
            <p:nvPr/>
          </p:nvSpPr>
          <p:spPr bwMode="auto">
            <a:xfrm>
              <a:off x="5032567" y="4958411"/>
              <a:ext cx="1385678" cy="1088943"/>
            </a:xfrm>
            <a:prstGeom prst="rect">
              <a:avLst/>
            </a:prstGeom>
            <a:solidFill>
              <a:schemeClr val="accent1"/>
            </a:solidFill>
            <a:ln w="9525" cap="flat" cmpd="sng" algn="ctr">
              <a:noFill/>
              <a:prstDash val="solid"/>
              <a:headEnd type="none" w="med" len="med"/>
              <a:tailEnd type="none" w="med" len="med"/>
            </a:ln>
            <a:effectLst/>
          </p:spPr>
          <p:txBody>
            <a:bodyPr rot="0" spcFirstLastPara="0" vertOverflow="overflow" horzOverflow="overflow" vert="horz" wrap="square" lIns="91427" tIns="45713" rIns="91427" bIns="45713" numCol="1" spcCol="0" rtlCol="0" fromWordArt="0" anchor="b" anchorCtr="0" forceAA="0" compatLnSpc="1">
              <a:prstTxWarp prst="textNoShape">
                <a:avLst/>
              </a:prstTxWarp>
              <a:noAutofit/>
            </a:bodyPr>
            <a:lstStyle/>
            <a:p>
              <a:pPr defTabSz="932597" fontAlgn="auto">
                <a:spcBef>
                  <a:spcPts val="0"/>
                </a:spcBef>
                <a:spcAft>
                  <a:spcPts val="0"/>
                </a:spcAft>
              </a:pPr>
              <a:r>
                <a:rPr lang="en-US" sz="1399" dirty="0">
                  <a:solidFill>
                    <a:srgbClr val="FFFFFF"/>
                  </a:solidFill>
                  <a:latin typeface="Segoe UI"/>
                  <a:ea typeface="+mn-ea"/>
                  <a:cs typeface="+mn-cs"/>
                </a:rPr>
                <a:t>Relational</a:t>
              </a:r>
            </a:p>
          </p:txBody>
        </p:sp>
        <p:sp>
          <p:nvSpPr>
            <p:cNvPr id="12" name="Rectangle 11"/>
            <p:cNvSpPr/>
            <p:nvPr/>
          </p:nvSpPr>
          <p:spPr bwMode="auto">
            <a:xfrm>
              <a:off x="6459929" y="4958411"/>
              <a:ext cx="1385678" cy="1088943"/>
            </a:xfrm>
            <a:prstGeom prst="rect">
              <a:avLst/>
            </a:prstGeom>
            <a:solidFill>
              <a:schemeClr val="accent1"/>
            </a:solidFill>
            <a:ln w="76200" cap="flat" cmpd="sng" algn="ctr">
              <a:noFill/>
              <a:prstDash val="solid"/>
              <a:headEnd type="none" w="med" len="med"/>
              <a:tailEnd type="none" w="med" len="med"/>
            </a:ln>
            <a:effectLst/>
          </p:spPr>
          <p:txBody>
            <a:bodyPr rot="0" spcFirstLastPara="0" vertOverflow="overflow" horzOverflow="overflow" vert="horz" wrap="square" lIns="91427" tIns="45713" rIns="91427" bIns="45713" numCol="1" spcCol="0" rtlCol="0" fromWordArt="0" anchor="b" anchorCtr="0" forceAA="0" compatLnSpc="1">
              <a:prstTxWarp prst="textNoShape">
                <a:avLst/>
              </a:prstTxWarp>
              <a:noAutofit/>
            </a:bodyPr>
            <a:lstStyle/>
            <a:p>
              <a:pPr algn="ctr" defTabSz="932114" fontAlgn="auto">
                <a:lnSpc>
                  <a:spcPct val="90000"/>
                </a:lnSpc>
                <a:spcBef>
                  <a:spcPts val="0"/>
                </a:spcBef>
                <a:spcAft>
                  <a:spcPts val="0"/>
                </a:spcAft>
                <a:defRPr/>
              </a:pPr>
              <a:r>
                <a:rPr lang="en-US" sz="1399" dirty="0">
                  <a:solidFill>
                    <a:srgbClr val="FFFFFF"/>
                  </a:solidFill>
                  <a:latin typeface="Segoe UI"/>
                  <a:ea typeface="+mn-ea"/>
                  <a:cs typeface="+mn-cs"/>
                </a:rPr>
                <a:t>Non-relational</a:t>
              </a:r>
              <a:endParaRPr lang="en-US" sz="1800" kern="0" dirty="0">
                <a:solidFill>
                  <a:srgbClr val="FFFFFF"/>
                </a:solidFill>
                <a:latin typeface="Segoe UI"/>
                <a:ea typeface="Segoe UI" pitchFamily="34" charset="0"/>
                <a:cs typeface="Segoe UI" pitchFamily="34" charset="0"/>
              </a:endParaRPr>
            </a:p>
          </p:txBody>
        </p:sp>
        <p:sp>
          <p:nvSpPr>
            <p:cNvPr id="13" name="Rectangle 12"/>
            <p:cNvSpPr/>
            <p:nvPr/>
          </p:nvSpPr>
          <p:spPr bwMode="auto">
            <a:xfrm>
              <a:off x="7887292" y="4958411"/>
              <a:ext cx="1385678" cy="1088943"/>
            </a:xfrm>
            <a:prstGeom prst="rect">
              <a:avLst/>
            </a:prstGeom>
            <a:solidFill>
              <a:schemeClr val="accent1"/>
            </a:solidFill>
            <a:ln w="9525" cap="flat" cmpd="sng" algn="ctr">
              <a:noFill/>
              <a:prstDash val="solid"/>
              <a:headEnd type="none" w="med" len="med"/>
              <a:tailEnd type="none" w="med" len="med"/>
            </a:ln>
            <a:effectLst/>
          </p:spPr>
          <p:txBody>
            <a:bodyPr rot="0" spcFirstLastPara="0" vertOverflow="overflow" horzOverflow="overflow" vert="horz" wrap="square" lIns="91427" tIns="45713" rIns="91427" bIns="45713" numCol="1" spcCol="0" rtlCol="0" fromWordArt="0" anchor="b" anchorCtr="0" forceAA="0" compatLnSpc="1">
              <a:prstTxWarp prst="textNoShape">
                <a:avLst/>
              </a:prstTxWarp>
              <a:noAutofit/>
            </a:bodyPr>
            <a:lstStyle/>
            <a:p>
              <a:pPr defTabSz="932597" fontAlgn="auto">
                <a:spcBef>
                  <a:spcPts val="0"/>
                </a:spcBef>
                <a:spcAft>
                  <a:spcPts val="0"/>
                </a:spcAft>
              </a:pPr>
              <a:r>
                <a:rPr lang="en-US" sz="1399" dirty="0">
                  <a:solidFill>
                    <a:srgbClr val="FFFFFF"/>
                  </a:solidFill>
                  <a:latin typeface="Segoe UI"/>
                  <a:ea typeface="+mn-ea"/>
                  <a:cs typeface="+mn-cs"/>
                </a:rPr>
                <a:t>Analytical</a:t>
              </a:r>
            </a:p>
          </p:txBody>
        </p:sp>
        <p:sp>
          <p:nvSpPr>
            <p:cNvPr id="14" name="Rectangle 13"/>
            <p:cNvSpPr/>
            <p:nvPr/>
          </p:nvSpPr>
          <p:spPr bwMode="auto">
            <a:xfrm>
              <a:off x="5037246" y="1523596"/>
              <a:ext cx="1385678" cy="1088943"/>
            </a:xfrm>
            <a:prstGeom prst="rect">
              <a:avLst/>
            </a:prstGeom>
            <a:solidFill>
              <a:schemeClr val="accent4"/>
            </a:solidFill>
            <a:ln w="9525" cap="flat" cmpd="sng" algn="ctr">
              <a:noFill/>
              <a:prstDash val="solid"/>
              <a:headEnd type="none" w="med" len="med"/>
              <a:tailEnd type="none" w="med" len="med"/>
            </a:ln>
            <a:effectLst/>
          </p:spPr>
          <p:txBody>
            <a:bodyPr rot="0" spcFirstLastPara="0" vertOverflow="overflow" horzOverflow="overflow" vert="horz" wrap="square" lIns="91427" tIns="45713" rIns="91427" bIns="45713" numCol="1" spcCol="0" rtlCol="0" fromWordArt="0" anchor="b" anchorCtr="0" forceAA="0" compatLnSpc="1">
              <a:prstTxWarp prst="textNoShape">
                <a:avLst/>
              </a:prstTxWarp>
              <a:noAutofit/>
            </a:bodyPr>
            <a:lstStyle/>
            <a:p>
              <a:pPr defTabSz="932597" fontAlgn="auto">
                <a:spcBef>
                  <a:spcPts val="0"/>
                </a:spcBef>
                <a:spcAft>
                  <a:spcPts val="0"/>
                </a:spcAft>
              </a:pPr>
              <a:r>
                <a:rPr lang="en-US" sz="1399" dirty="0">
                  <a:solidFill>
                    <a:srgbClr val="FFFFFF"/>
                  </a:solidFill>
                  <a:latin typeface="Segoe UI"/>
                  <a:ea typeface="+mn-ea"/>
                  <a:cs typeface="+mn-cs"/>
                </a:rPr>
                <a:t>Apps</a:t>
              </a:r>
            </a:p>
          </p:txBody>
        </p:sp>
        <p:sp>
          <p:nvSpPr>
            <p:cNvPr id="15" name="Rectangle 14"/>
            <p:cNvSpPr/>
            <p:nvPr/>
          </p:nvSpPr>
          <p:spPr bwMode="auto">
            <a:xfrm>
              <a:off x="9310360" y="4958411"/>
              <a:ext cx="1385678" cy="1088943"/>
            </a:xfrm>
            <a:prstGeom prst="rect">
              <a:avLst/>
            </a:prstGeom>
            <a:solidFill>
              <a:schemeClr val="accent1"/>
            </a:solidFill>
            <a:ln w="9525" cap="flat" cmpd="sng" algn="ctr">
              <a:noFill/>
              <a:prstDash val="solid"/>
              <a:headEnd type="none" w="med" len="med"/>
              <a:tailEnd type="none" w="med" len="med"/>
            </a:ln>
            <a:effectLst/>
          </p:spPr>
          <p:txBody>
            <a:bodyPr rot="0" spcFirstLastPara="0" vertOverflow="overflow" horzOverflow="overflow" vert="horz" wrap="square" lIns="91427" tIns="45713" rIns="91427" bIns="45713" numCol="1" spcCol="0" rtlCol="0" fromWordArt="0" anchor="b" anchorCtr="0" forceAA="0" compatLnSpc="1">
              <a:prstTxWarp prst="textNoShape">
                <a:avLst/>
              </a:prstTxWarp>
              <a:noAutofit/>
            </a:bodyPr>
            <a:lstStyle/>
            <a:p>
              <a:pPr defTabSz="932597" fontAlgn="auto">
                <a:spcBef>
                  <a:spcPts val="0"/>
                </a:spcBef>
                <a:spcAft>
                  <a:spcPts val="0"/>
                </a:spcAft>
              </a:pPr>
              <a:r>
                <a:rPr lang="en-US" sz="1399" dirty="0">
                  <a:solidFill>
                    <a:srgbClr val="FFFFFF"/>
                  </a:solidFill>
                  <a:latin typeface="Segoe UI"/>
                  <a:ea typeface="+mn-ea"/>
                  <a:cs typeface="+mn-cs"/>
                </a:rPr>
                <a:t>Streaming</a:t>
              </a:r>
            </a:p>
          </p:txBody>
        </p:sp>
        <p:sp>
          <p:nvSpPr>
            <p:cNvPr id="17" name="Rectangle 16">
              <a:hlinkClick r:id="" action="ppaction://noaction"/>
            </p:cNvPr>
            <p:cNvSpPr/>
            <p:nvPr/>
          </p:nvSpPr>
          <p:spPr bwMode="auto">
            <a:xfrm>
              <a:off x="5032568" y="991481"/>
              <a:ext cx="7087428" cy="460389"/>
            </a:xfrm>
            <a:prstGeom prst="rect">
              <a:avLst/>
            </a:prstGeom>
            <a:solidFill>
              <a:schemeClr val="bg1">
                <a:lumMod val="95000"/>
              </a:schemeClr>
            </a:solidFill>
            <a:ln w="19050" cap="flat" cmpd="sng" algn="ctr">
              <a:noFill/>
              <a:prstDash val="solid"/>
              <a:miter lim="800000"/>
              <a:headEnd type="none" w="med" len="med"/>
              <a:tailEnd type="none" w="med" len="med"/>
            </a:ln>
            <a:effectLst/>
          </p:spPr>
          <p:txBody>
            <a:bodyPr rot="0" spcFirstLastPara="0" vertOverflow="overflow" horzOverflow="overflow" vert="horz" wrap="square" lIns="182828" tIns="137121" rIns="182828" bIns="45706" numCol="1" spcCol="0" rtlCol="0" fromWordArt="0" anchor="t" anchorCtr="0" forceAA="0" compatLnSpc="1">
              <a:prstTxWarp prst="textNoShape">
                <a:avLst/>
              </a:prstTxWarp>
              <a:noAutofit/>
            </a:bodyPr>
            <a:lstStyle/>
            <a:p>
              <a:pPr defTabSz="776628" fontAlgn="auto">
                <a:lnSpc>
                  <a:spcPct val="90000"/>
                </a:lnSpc>
                <a:spcBef>
                  <a:spcPts val="0"/>
                </a:spcBef>
                <a:spcAft>
                  <a:spcPts val="0"/>
                </a:spcAft>
                <a:defRPr/>
              </a:pPr>
              <a:r>
                <a:rPr lang="en-US" sz="1598" kern="0" dirty="0">
                  <a:ln>
                    <a:solidFill>
                      <a:srgbClr val="FFFFFF">
                        <a:alpha val="0"/>
                      </a:srgbClr>
                    </a:solidFill>
                  </a:ln>
                  <a:gradFill>
                    <a:gsLst>
                      <a:gs pos="55000">
                        <a:srgbClr val="505050">
                          <a:lumMod val="75000"/>
                        </a:srgbClr>
                      </a:gs>
                      <a:gs pos="0">
                        <a:srgbClr val="505050">
                          <a:lumMod val="75000"/>
                        </a:srgbClr>
                      </a:gs>
                    </a:gsLst>
                    <a:lin ang="5400000" scaled="0"/>
                  </a:gradFill>
                  <a:latin typeface="Segoe UI Semibold" panose="020B0702040204020203" pitchFamily="34" charset="0"/>
                  <a:ea typeface="+mn-ea"/>
                  <a:cs typeface="Segoe UI Semibold" panose="020B0702040204020203" pitchFamily="34" charset="0"/>
                </a:rPr>
                <a:t>VISUALIZE + DECIDE</a:t>
              </a:r>
            </a:p>
          </p:txBody>
        </p:sp>
        <p:sp>
          <p:nvSpPr>
            <p:cNvPr id="18" name="Rectangle 17">
              <a:hlinkClick r:id="" action="ppaction://noaction"/>
            </p:cNvPr>
            <p:cNvSpPr/>
            <p:nvPr/>
          </p:nvSpPr>
          <p:spPr bwMode="auto">
            <a:xfrm>
              <a:off x="5032568" y="2711612"/>
              <a:ext cx="7087428" cy="460389"/>
            </a:xfrm>
            <a:prstGeom prst="rect">
              <a:avLst/>
            </a:prstGeom>
            <a:solidFill>
              <a:schemeClr val="bg1">
                <a:lumMod val="95000"/>
              </a:schemeClr>
            </a:solidFill>
            <a:ln w="19050" cap="flat" cmpd="sng" algn="ctr">
              <a:noFill/>
              <a:prstDash val="solid"/>
              <a:miter lim="800000"/>
              <a:headEnd type="none" w="med" len="med"/>
              <a:tailEnd type="none" w="med" len="med"/>
            </a:ln>
            <a:effectLst/>
          </p:spPr>
          <p:txBody>
            <a:bodyPr rot="0" spcFirstLastPara="0" vertOverflow="overflow" horzOverflow="overflow" vert="horz" wrap="square" lIns="182828" tIns="137121" rIns="182828" bIns="45706" numCol="1" spcCol="0" rtlCol="0" fromWordArt="0" anchor="t" anchorCtr="0" forceAA="0" compatLnSpc="1">
              <a:prstTxWarp prst="textNoShape">
                <a:avLst/>
              </a:prstTxWarp>
              <a:noAutofit/>
            </a:bodyPr>
            <a:lstStyle/>
            <a:p>
              <a:pPr defTabSz="776628" fontAlgn="auto">
                <a:lnSpc>
                  <a:spcPct val="90000"/>
                </a:lnSpc>
                <a:spcBef>
                  <a:spcPts val="0"/>
                </a:spcBef>
                <a:spcAft>
                  <a:spcPts val="0"/>
                </a:spcAft>
                <a:defRPr/>
              </a:pPr>
              <a:r>
                <a:rPr lang="en-US" sz="1598" kern="0" dirty="0">
                  <a:ln>
                    <a:solidFill>
                      <a:srgbClr val="FFFFFF">
                        <a:alpha val="0"/>
                      </a:srgbClr>
                    </a:solidFill>
                  </a:ln>
                  <a:gradFill>
                    <a:gsLst>
                      <a:gs pos="55000">
                        <a:srgbClr val="505050">
                          <a:lumMod val="75000"/>
                        </a:srgbClr>
                      </a:gs>
                      <a:gs pos="0">
                        <a:srgbClr val="505050">
                          <a:lumMod val="75000"/>
                        </a:srgbClr>
                      </a:gs>
                    </a:gsLst>
                    <a:lin ang="5400000" scaled="0"/>
                  </a:gradFill>
                  <a:latin typeface="Segoe UI Semibold" panose="020B0702040204020203" pitchFamily="34" charset="0"/>
                  <a:ea typeface="+mn-ea"/>
                  <a:cs typeface="Segoe UI Semibold" panose="020B0702040204020203" pitchFamily="34" charset="0"/>
                </a:rPr>
                <a:t>TRANSFORM + ANALYZE</a:t>
              </a:r>
            </a:p>
          </p:txBody>
        </p:sp>
        <p:sp>
          <p:nvSpPr>
            <p:cNvPr id="19" name="Rectangle 18">
              <a:hlinkClick r:id="" action="ppaction://noaction"/>
            </p:cNvPr>
            <p:cNvSpPr/>
            <p:nvPr/>
          </p:nvSpPr>
          <p:spPr bwMode="auto">
            <a:xfrm>
              <a:off x="5032568" y="4420652"/>
              <a:ext cx="7087428" cy="460389"/>
            </a:xfrm>
            <a:prstGeom prst="rect">
              <a:avLst/>
            </a:prstGeom>
            <a:solidFill>
              <a:schemeClr val="bg1">
                <a:lumMod val="95000"/>
              </a:schemeClr>
            </a:solidFill>
            <a:ln w="19050" cap="flat" cmpd="sng" algn="ctr">
              <a:noFill/>
              <a:prstDash val="solid"/>
              <a:miter lim="800000"/>
              <a:headEnd type="none" w="med" len="med"/>
              <a:tailEnd type="none" w="med" len="med"/>
            </a:ln>
            <a:effectLst/>
          </p:spPr>
          <p:txBody>
            <a:bodyPr rot="0" spcFirstLastPara="0" vertOverflow="overflow" horzOverflow="overflow" vert="horz" wrap="square" lIns="182828" tIns="137121" rIns="182828" bIns="45706" numCol="1" spcCol="0" rtlCol="0" fromWordArt="0" anchor="t" anchorCtr="0" forceAA="0" compatLnSpc="1">
              <a:prstTxWarp prst="textNoShape">
                <a:avLst/>
              </a:prstTxWarp>
              <a:noAutofit/>
            </a:bodyPr>
            <a:lstStyle/>
            <a:p>
              <a:pPr defTabSz="776628" fontAlgn="auto">
                <a:lnSpc>
                  <a:spcPct val="90000"/>
                </a:lnSpc>
                <a:spcBef>
                  <a:spcPts val="0"/>
                </a:spcBef>
                <a:spcAft>
                  <a:spcPts val="0"/>
                </a:spcAft>
                <a:defRPr/>
              </a:pPr>
              <a:r>
                <a:rPr lang="en-US" sz="1598" kern="0" dirty="0">
                  <a:ln>
                    <a:solidFill>
                      <a:srgbClr val="FFFFFF">
                        <a:alpha val="0"/>
                      </a:srgbClr>
                    </a:solidFill>
                  </a:ln>
                  <a:gradFill>
                    <a:gsLst>
                      <a:gs pos="55000">
                        <a:srgbClr val="505050">
                          <a:lumMod val="75000"/>
                        </a:srgbClr>
                      </a:gs>
                      <a:gs pos="0">
                        <a:srgbClr val="505050">
                          <a:lumMod val="75000"/>
                        </a:srgbClr>
                      </a:gs>
                    </a:gsLst>
                    <a:lin ang="5400000" scaled="0"/>
                  </a:gradFill>
                  <a:latin typeface="Segoe UI Semibold" panose="020B0702040204020203" pitchFamily="34" charset="0"/>
                  <a:ea typeface="+mn-ea"/>
                  <a:cs typeface="Segoe UI Semibold" panose="020B0702040204020203" pitchFamily="34" charset="0"/>
                </a:rPr>
                <a:t>COLLECT + MANAGE</a:t>
              </a:r>
            </a:p>
          </p:txBody>
        </p:sp>
        <p:sp>
          <p:nvSpPr>
            <p:cNvPr id="25" name="Freeform 30"/>
            <p:cNvSpPr>
              <a:spLocks noEditPoints="1"/>
            </p:cNvSpPr>
            <p:nvPr/>
          </p:nvSpPr>
          <p:spPr bwMode="auto">
            <a:xfrm>
              <a:off x="6558603" y="1582642"/>
              <a:ext cx="347395" cy="442029"/>
            </a:xfrm>
            <a:custGeom>
              <a:avLst/>
              <a:gdLst>
                <a:gd name="T0" fmla="*/ 57 w 290"/>
                <a:gd name="T1" fmla="*/ 95 h 369"/>
                <a:gd name="T2" fmla="*/ 222 w 290"/>
                <a:gd name="T3" fmla="*/ 95 h 369"/>
                <a:gd name="T4" fmla="*/ 222 w 290"/>
                <a:gd name="T5" fmla="*/ 108 h 369"/>
                <a:gd name="T6" fmla="*/ 57 w 290"/>
                <a:gd name="T7" fmla="*/ 108 h 369"/>
                <a:gd name="T8" fmla="*/ 57 w 290"/>
                <a:gd name="T9" fmla="*/ 95 h 369"/>
                <a:gd name="T10" fmla="*/ 57 w 290"/>
                <a:gd name="T11" fmla="*/ 150 h 369"/>
                <a:gd name="T12" fmla="*/ 222 w 290"/>
                <a:gd name="T13" fmla="*/ 150 h 369"/>
                <a:gd name="T14" fmla="*/ 222 w 290"/>
                <a:gd name="T15" fmla="*/ 139 h 369"/>
                <a:gd name="T16" fmla="*/ 57 w 290"/>
                <a:gd name="T17" fmla="*/ 139 h 369"/>
                <a:gd name="T18" fmla="*/ 57 w 290"/>
                <a:gd name="T19" fmla="*/ 150 h 369"/>
                <a:gd name="T20" fmla="*/ 57 w 290"/>
                <a:gd name="T21" fmla="*/ 194 h 369"/>
                <a:gd name="T22" fmla="*/ 222 w 290"/>
                <a:gd name="T23" fmla="*/ 194 h 369"/>
                <a:gd name="T24" fmla="*/ 222 w 290"/>
                <a:gd name="T25" fmla="*/ 181 h 369"/>
                <a:gd name="T26" fmla="*/ 57 w 290"/>
                <a:gd name="T27" fmla="*/ 181 h 369"/>
                <a:gd name="T28" fmla="*/ 57 w 290"/>
                <a:gd name="T29" fmla="*/ 194 h 369"/>
                <a:gd name="T30" fmla="*/ 57 w 290"/>
                <a:gd name="T31" fmla="*/ 236 h 369"/>
                <a:gd name="T32" fmla="*/ 222 w 290"/>
                <a:gd name="T33" fmla="*/ 236 h 369"/>
                <a:gd name="T34" fmla="*/ 222 w 290"/>
                <a:gd name="T35" fmla="*/ 223 h 369"/>
                <a:gd name="T36" fmla="*/ 57 w 290"/>
                <a:gd name="T37" fmla="*/ 223 h 369"/>
                <a:gd name="T38" fmla="*/ 57 w 290"/>
                <a:gd name="T39" fmla="*/ 236 h 369"/>
                <a:gd name="T40" fmla="*/ 290 w 290"/>
                <a:gd name="T41" fmla="*/ 90 h 369"/>
                <a:gd name="T42" fmla="*/ 290 w 290"/>
                <a:gd name="T43" fmla="*/ 369 h 369"/>
                <a:gd name="T44" fmla="*/ 0 w 290"/>
                <a:gd name="T45" fmla="*/ 369 h 369"/>
                <a:gd name="T46" fmla="*/ 0 w 290"/>
                <a:gd name="T47" fmla="*/ 1 h 369"/>
                <a:gd name="T48" fmla="*/ 216 w 290"/>
                <a:gd name="T49" fmla="*/ 1 h 369"/>
                <a:gd name="T50" fmla="*/ 216 w 290"/>
                <a:gd name="T51" fmla="*/ 0 h 369"/>
                <a:gd name="T52" fmla="*/ 290 w 290"/>
                <a:gd name="T53" fmla="*/ 90 h 369"/>
                <a:gd name="T54" fmla="*/ 271 w 290"/>
                <a:gd name="T55" fmla="*/ 79 h 369"/>
                <a:gd name="T56" fmla="*/ 214 w 290"/>
                <a:gd name="T57" fmla="*/ 79 h 369"/>
                <a:gd name="T58" fmla="*/ 216 w 290"/>
                <a:gd name="T59" fmla="*/ 21 h 369"/>
                <a:gd name="T60" fmla="*/ 20 w 290"/>
                <a:gd name="T61" fmla="*/ 21 h 369"/>
                <a:gd name="T62" fmla="*/ 20 w 290"/>
                <a:gd name="T63" fmla="*/ 349 h 369"/>
                <a:gd name="T64" fmla="*/ 271 w 290"/>
                <a:gd name="T65" fmla="*/ 349 h 369"/>
                <a:gd name="T66" fmla="*/ 271 w 290"/>
                <a:gd name="T67" fmla="*/ 79 h 3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90" h="369">
                  <a:moveTo>
                    <a:pt x="57" y="95"/>
                  </a:moveTo>
                  <a:lnTo>
                    <a:pt x="222" y="95"/>
                  </a:lnTo>
                  <a:lnTo>
                    <a:pt x="222" y="108"/>
                  </a:lnTo>
                  <a:lnTo>
                    <a:pt x="57" y="108"/>
                  </a:lnTo>
                  <a:lnTo>
                    <a:pt x="57" y="95"/>
                  </a:lnTo>
                  <a:close/>
                  <a:moveTo>
                    <a:pt x="57" y="150"/>
                  </a:moveTo>
                  <a:lnTo>
                    <a:pt x="222" y="150"/>
                  </a:lnTo>
                  <a:lnTo>
                    <a:pt x="222" y="139"/>
                  </a:lnTo>
                  <a:lnTo>
                    <a:pt x="57" y="139"/>
                  </a:lnTo>
                  <a:lnTo>
                    <a:pt x="57" y="150"/>
                  </a:lnTo>
                  <a:close/>
                  <a:moveTo>
                    <a:pt x="57" y="194"/>
                  </a:moveTo>
                  <a:lnTo>
                    <a:pt x="222" y="194"/>
                  </a:lnTo>
                  <a:lnTo>
                    <a:pt x="222" y="181"/>
                  </a:lnTo>
                  <a:lnTo>
                    <a:pt x="57" y="181"/>
                  </a:lnTo>
                  <a:lnTo>
                    <a:pt x="57" y="194"/>
                  </a:lnTo>
                  <a:close/>
                  <a:moveTo>
                    <a:pt x="57" y="236"/>
                  </a:moveTo>
                  <a:lnTo>
                    <a:pt x="222" y="236"/>
                  </a:lnTo>
                  <a:lnTo>
                    <a:pt x="222" y="223"/>
                  </a:lnTo>
                  <a:lnTo>
                    <a:pt x="57" y="223"/>
                  </a:lnTo>
                  <a:lnTo>
                    <a:pt x="57" y="236"/>
                  </a:lnTo>
                  <a:close/>
                  <a:moveTo>
                    <a:pt x="290" y="90"/>
                  </a:moveTo>
                  <a:lnTo>
                    <a:pt x="290" y="369"/>
                  </a:lnTo>
                  <a:lnTo>
                    <a:pt x="0" y="369"/>
                  </a:lnTo>
                  <a:lnTo>
                    <a:pt x="0" y="1"/>
                  </a:lnTo>
                  <a:lnTo>
                    <a:pt x="216" y="1"/>
                  </a:lnTo>
                  <a:lnTo>
                    <a:pt x="216" y="0"/>
                  </a:lnTo>
                  <a:lnTo>
                    <a:pt x="290" y="90"/>
                  </a:lnTo>
                  <a:close/>
                  <a:moveTo>
                    <a:pt x="271" y="79"/>
                  </a:moveTo>
                  <a:lnTo>
                    <a:pt x="214" y="79"/>
                  </a:lnTo>
                  <a:lnTo>
                    <a:pt x="216" y="21"/>
                  </a:lnTo>
                  <a:lnTo>
                    <a:pt x="20" y="21"/>
                  </a:lnTo>
                  <a:lnTo>
                    <a:pt x="20" y="349"/>
                  </a:lnTo>
                  <a:lnTo>
                    <a:pt x="271" y="349"/>
                  </a:lnTo>
                  <a:lnTo>
                    <a:pt x="271" y="79"/>
                  </a:lnTo>
                  <a:close/>
                </a:path>
              </a:pathLst>
            </a:custGeom>
            <a:solidFill>
              <a:srgbClr val="FFFFFF"/>
            </a:solidFill>
            <a:ln>
              <a:noFill/>
            </a:ln>
            <a:extLst/>
          </p:spPr>
          <p:txBody>
            <a:bodyPr vert="horz" wrap="square" lIns="91414" tIns="45706" rIns="91414" bIns="45706" numCol="1" anchor="t" anchorCtr="0" compatLnSpc="1">
              <a:prstTxWarp prst="textNoShape">
                <a:avLst/>
              </a:prstTxWarp>
            </a:bodyPr>
            <a:lstStyle/>
            <a:p>
              <a:pPr defTabSz="913833" fontAlgn="auto">
                <a:spcBef>
                  <a:spcPts val="0"/>
                </a:spcBef>
                <a:spcAft>
                  <a:spcPts val="0"/>
                </a:spcAft>
                <a:defRPr/>
              </a:pPr>
              <a:endParaRPr lang="en-US" sz="1700" kern="0" dirty="0">
                <a:solidFill>
                  <a:srgbClr val="000000"/>
                </a:solidFill>
                <a:latin typeface="Segoe UI"/>
                <a:ea typeface="+mn-ea"/>
                <a:cs typeface="+mn-cs"/>
              </a:endParaRPr>
            </a:p>
          </p:txBody>
        </p:sp>
        <p:sp>
          <p:nvSpPr>
            <p:cNvPr id="26" name="Freeform 8"/>
            <p:cNvSpPr>
              <a:spLocks noEditPoints="1"/>
            </p:cNvSpPr>
            <p:nvPr/>
          </p:nvSpPr>
          <p:spPr bwMode="black">
            <a:xfrm rot="5400000">
              <a:off x="9426381" y="1588348"/>
              <a:ext cx="428138" cy="416725"/>
            </a:xfrm>
            <a:custGeom>
              <a:avLst/>
              <a:gdLst>
                <a:gd name="T0" fmla="*/ 226 w 300"/>
                <a:gd name="T1" fmla="*/ 193 h 300"/>
                <a:gd name="T2" fmla="*/ 233 w 300"/>
                <a:gd name="T3" fmla="*/ 157 h 300"/>
                <a:gd name="T4" fmla="*/ 233 w 300"/>
                <a:gd name="T5" fmla="*/ 128 h 300"/>
                <a:gd name="T6" fmla="*/ 142 w 300"/>
                <a:gd name="T7" fmla="*/ 51 h 300"/>
                <a:gd name="T8" fmla="*/ 52 w 300"/>
                <a:gd name="T9" fmla="*/ 128 h 300"/>
                <a:gd name="T10" fmla="*/ 52 w 300"/>
                <a:gd name="T11" fmla="*/ 157 h 300"/>
                <a:gd name="T12" fmla="*/ 142 w 300"/>
                <a:gd name="T13" fmla="*/ 234 h 300"/>
                <a:gd name="T14" fmla="*/ 183 w 300"/>
                <a:gd name="T15" fmla="*/ 224 h 300"/>
                <a:gd name="T16" fmla="*/ 193 w 300"/>
                <a:gd name="T17" fmla="*/ 226 h 300"/>
                <a:gd name="T18" fmla="*/ 270 w 300"/>
                <a:gd name="T19" fmla="*/ 300 h 300"/>
                <a:gd name="T20" fmla="*/ 298 w 300"/>
                <a:gd name="T21" fmla="*/ 275 h 300"/>
                <a:gd name="T22" fmla="*/ 206 w 300"/>
                <a:gd name="T23" fmla="*/ 157 h 300"/>
                <a:gd name="T24" fmla="*/ 142 w 300"/>
                <a:gd name="T25" fmla="*/ 208 h 300"/>
                <a:gd name="T26" fmla="*/ 78 w 300"/>
                <a:gd name="T27" fmla="*/ 157 h 300"/>
                <a:gd name="T28" fmla="*/ 78 w 300"/>
                <a:gd name="T29" fmla="*/ 128 h 300"/>
                <a:gd name="T30" fmla="*/ 142 w 300"/>
                <a:gd name="T31" fmla="*/ 77 h 300"/>
                <a:gd name="T32" fmla="*/ 206 w 300"/>
                <a:gd name="T33" fmla="*/ 128 h 300"/>
                <a:gd name="T34" fmla="*/ 206 w 300"/>
                <a:gd name="T35" fmla="*/ 157 h 300"/>
                <a:gd name="T36" fmla="*/ 197 w 300"/>
                <a:gd name="T37" fmla="*/ 142 h 300"/>
                <a:gd name="T38" fmla="*/ 156 w 300"/>
                <a:gd name="T39" fmla="*/ 157 h 300"/>
                <a:gd name="T40" fmla="*/ 142 w 300"/>
                <a:gd name="T41" fmla="*/ 197 h 300"/>
                <a:gd name="T42" fmla="*/ 128 w 300"/>
                <a:gd name="T43" fmla="*/ 157 h 300"/>
                <a:gd name="T44" fmla="*/ 87 w 300"/>
                <a:gd name="T45" fmla="*/ 142 h 300"/>
                <a:gd name="T46" fmla="*/ 128 w 300"/>
                <a:gd name="T47" fmla="*/ 128 h 300"/>
                <a:gd name="T48" fmla="*/ 142 w 300"/>
                <a:gd name="T49" fmla="*/ 88 h 300"/>
                <a:gd name="T50" fmla="*/ 156 w 300"/>
                <a:gd name="T51" fmla="*/ 128 h 300"/>
                <a:gd name="T52" fmla="*/ 142 w 300"/>
                <a:gd name="T53" fmla="*/ 40 h 300"/>
                <a:gd name="T54" fmla="*/ 128 w 300"/>
                <a:gd name="T55" fmla="*/ 0 h 300"/>
                <a:gd name="T56" fmla="*/ 156 w 300"/>
                <a:gd name="T57" fmla="*/ 41 h 300"/>
                <a:gd name="T58" fmla="*/ 40 w 300"/>
                <a:gd name="T59" fmla="*/ 142 h 300"/>
                <a:gd name="T60" fmla="*/ 0 w 300"/>
                <a:gd name="T61" fmla="*/ 157 h 300"/>
                <a:gd name="T62" fmla="*/ 41 w 300"/>
                <a:gd name="T63" fmla="*/ 128 h 300"/>
                <a:gd name="T64" fmla="*/ 142 w 300"/>
                <a:gd name="T65" fmla="*/ 245 h 300"/>
                <a:gd name="T66" fmla="*/ 156 w 300"/>
                <a:gd name="T67" fmla="*/ 285 h 300"/>
                <a:gd name="T68" fmla="*/ 128 w 300"/>
                <a:gd name="T69" fmla="*/ 244 h 300"/>
                <a:gd name="T70" fmla="*/ 245 w 300"/>
                <a:gd name="T71" fmla="*/ 142 h 300"/>
                <a:gd name="T72" fmla="*/ 285 w 300"/>
                <a:gd name="T73" fmla="*/ 128 h 300"/>
                <a:gd name="T74" fmla="*/ 243 w 300"/>
                <a:gd name="T75" fmla="*/ 157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00" h="300">
                  <a:moveTo>
                    <a:pt x="298" y="266"/>
                  </a:moveTo>
                  <a:cubicBezTo>
                    <a:pt x="226" y="193"/>
                    <a:pt x="226" y="193"/>
                    <a:pt x="226" y="193"/>
                  </a:cubicBezTo>
                  <a:cubicBezTo>
                    <a:pt x="223" y="191"/>
                    <a:pt x="222" y="186"/>
                    <a:pt x="224" y="183"/>
                  </a:cubicBezTo>
                  <a:cubicBezTo>
                    <a:pt x="228" y="175"/>
                    <a:pt x="231" y="166"/>
                    <a:pt x="233" y="157"/>
                  </a:cubicBezTo>
                  <a:cubicBezTo>
                    <a:pt x="233" y="152"/>
                    <a:pt x="234" y="147"/>
                    <a:pt x="234" y="142"/>
                  </a:cubicBezTo>
                  <a:cubicBezTo>
                    <a:pt x="234" y="138"/>
                    <a:pt x="233" y="133"/>
                    <a:pt x="233" y="128"/>
                  </a:cubicBezTo>
                  <a:cubicBezTo>
                    <a:pt x="227" y="89"/>
                    <a:pt x="196" y="58"/>
                    <a:pt x="156" y="52"/>
                  </a:cubicBezTo>
                  <a:cubicBezTo>
                    <a:pt x="152" y="51"/>
                    <a:pt x="147" y="51"/>
                    <a:pt x="142" y="51"/>
                  </a:cubicBezTo>
                  <a:cubicBezTo>
                    <a:pt x="137" y="51"/>
                    <a:pt x="133" y="51"/>
                    <a:pt x="128" y="52"/>
                  </a:cubicBezTo>
                  <a:cubicBezTo>
                    <a:pt x="89" y="58"/>
                    <a:pt x="58" y="89"/>
                    <a:pt x="52" y="128"/>
                  </a:cubicBezTo>
                  <a:cubicBezTo>
                    <a:pt x="51" y="133"/>
                    <a:pt x="51" y="138"/>
                    <a:pt x="51" y="142"/>
                  </a:cubicBezTo>
                  <a:cubicBezTo>
                    <a:pt x="51" y="147"/>
                    <a:pt x="51" y="152"/>
                    <a:pt x="52" y="157"/>
                  </a:cubicBezTo>
                  <a:cubicBezTo>
                    <a:pt x="58" y="196"/>
                    <a:pt x="89" y="227"/>
                    <a:pt x="128" y="233"/>
                  </a:cubicBezTo>
                  <a:cubicBezTo>
                    <a:pt x="133" y="234"/>
                    <a:pt x="137" y="234"/>
                    <a:pt x="142" y="234"/>
                  </a:cubicBezTo>
                  <a:cubicBezTo>
                    <a:pt x="147" y="234"/>
                    <a:pt x="152" y="234"/>
                    <a:pt x="156" y="233"/>
                  </a:cubicBezTo>
                  <a:cubicBezTo>
                    <a:pt x="166" y="231"/>
                    <a:pt x="175" y="228"/>
                    <a:pt x="183" y="224"/>
                  </a:cubicBezTo>
                  <a:cubicBezTo>
                    <a:pt x="184" y="224"/>
                    <a:pt x="185" y="223"/>
                    <a:pt x="187" y="223"/>
                  </a:cubicBezTo>
                  <a:cubicBezTo>
                    <a:pt x="189" y="223"/>
                    <a:pt x="192" y="224"/>
                    <a:pt x="193" y="226"/>
                  </a:cubicBezTo>
                  <a:cubicBezTo>
                    <a:pt x="265" y="298"/>
                    <a:pt x="265" y="298"/>
                    <a:pt x="265" y="298"/>
                  </a:cubicBezTo>
                  <a:cubicBezTo>
                    <a:pt x="267" y="299"/>
                    <a:pt x="268" y="300"/>
                    <a:pt x="270" y="300"/>
                  </a:cubicBezTo>
                  <a:cubicBezTo>
                    <a:pt x="272" y="300"/>
                    <a:pt x="273" y="299"/>
                    <a:pt x="275" y="298"/>
                  </a:cubicBezTo>
                  <a:cubicBezTo>
                    <a:pt x="298" y="275"/>
                    <a:pt x="298" y="275"/>
                    <a:pt x="298" y="275"/>
                  </a:cubicBezTo>
                  <a:cubicBezTo>
                    <a:pt x="300" y="272"/>
                    <a:pt x="300" y="268"/>
                    <a:pt x="298" y="266"/>
                  </a:cubicBezTo>
                  <a:close/>
                  <a:moveTo>
                    <a:pt x="206" y="157"/>
                  </a:moveTo>
                  <a:cubicBezTo>
                    <a:pt x="201" y="181"/>
                    <a:pt x="181" y="201"/>
                    <a:pt x="156" y="206"/>
                  </a:cubicBezTo>
                  <a:cubicBezTo>
                    <a:pt x="152" y="207"/>
                    <a:pt x="147" y="208"/>
                    <a:pt x="142" y="208"/>
                  </a:cubicBezTo>
                  <a:cubicBezTo>
                    <a:pt x="137" y="208"/>
                    <a:pt x="133" y="207"/>
                    <a:pt x="128" y="206"/>
                  </a:cubicBezTo>
                  <a:cubicBezTo>
                    <a:pt x="103" y="201"/>
                    <a:pt x="84" y="181"/>
                    <a:pt x="78" y="157"/>
                  </a:cubicBezTo>
                  <a:cubicBezTo>
                    <a:pt x="77" y="152"/>
                    <a:pt x="77" y="147"/>
                    <a:pt x="77" y="142"/>
                  </a:cubicBezTo>
                  <a:cubicBezTo>
                    <a:pt x="77" y="138"/>
                    <a:pt x="77" y="133"/>
                    <a:pt x="78" y="128"/>
                  </a:cubicBezTo>
                  <a:cubicBezTo>
                    <a:pt x="84" y="103"/>
                    <a:pt x="103" y="84"/>
                    <a:pt x="128" y="79"/>
                  </a:cubicBezTo>
                  <a:cubicBezTo>
                    <a:pt x="133" y="78"/>
                    <a:pt x="137" y="77"/>
                    <a:pt x="142" y="77"/>
                  </a:cubicBezTo>
                  <a:cubicBezTo>
                    <a:pt x="147" y="77"/>
                    <a:pt x="152" y="78"/>
                    <a:pt x="156" y="79"/>
                  </a:cubicBezTo>
                  <a:cubicBezTo>
                    <a:pt x="181" y="84"/>
                    <a:pt x="201" y="103"/>
                    <a:pt x="206" y="128"/>
                  </a:cubicBezTo>
                  <a:cubicBezTo>
                    <a:pt x="207" y="133"/>
                    <a:pt x="208" y="138"/>
                    <a:pt x="208" y="142"/>
                  </a:cubicBezTo>
                  <a:cubicBezTo>
                    <a:pt x="208" y="147"/>
                    <a:pt x="207" y="152"/>
                    <a:pt x="206" y="157"/>
                  </a:cubicBezTo>
                  <a:close/>
                  <a:moveTo>
                    <a:pt x="195" y="128"/>
                  </a:moveTo>
                  <a:cubicBezTo>
                    <a:pt x="196" y="133"/>
                    <a:pt x="197" y="138"/>
                    <a:pt x="197" y="142"/>
                  </a:cubicBezTo>
                  <a:cubicBezTo>
                    <a:pt x="197" y="147"/>
                    <a:pt x="196" y="152"/>
                    <a:pt x="195" y="157"/>
                  </a:cubicBezTo>
                  <a:cubicBezTo>
                    <a:pt x="156" y="157"/>
                    <a:pt x="156" y="157"/>
                    <a:pt x="156" y="157"/>
                  </a:cubicBezTo>
                  <a:cubicBezTo>
                    <a:pt x="156" y="195"/>
                    <a:pt x="156" y="195"/>
                    <a:pt x="156" y="195"/>
                  </a:cubicBezTo>
                  <a:cubicBezTo>
                    <a:pt x="152" y="197"/>
                    <a:pt x="147" y="197"/>
                    <a:pt x="142" y="197"/>
                  </a:cubicBezTo>
                  <a:cubicBezTo>
                    <a:pt x="137" y="197"/>
                    <a:pt x="133" y="197"/>
                    <a:pt x="128" y="195"/>
                  </a:cubicBezTo>
                  <a:cubicBezTo>
                    <a:pt x="128" y="157"/>
                    <a:pt x="128" y="157"/>
                    <a:pt x="128" y="157"/>
                  </a:cubicBezTo>
                  <a:cubicBezTo>
                    <a:pt x="89" y="157"/>
                    <a:pt x="89" y="157"/>
                    <a:pt x="89" y="157"/>
                  </a:cubicBezTo>
                  <a:cubicBezTo>
                    <a:pt x="88" y="152"/>
                    <a:pt x="87" y="147"/>
                    <a:pt x="87" y="142"/>
                  </a:cubicBezTo>
                  <a:cubicBezTo>
                    <a:pt x="87" y="138"/>
                    <a:pt x="88" y="133"/>
                    <a:pt x="89" y="128"/>
                  </a:cubicBezTo>
                  <a:cubicBezTo>
                    <a:pt x="128" y="128"/>
                    <a:pt x="128" y="128"/>
                    <a:pt x="128" y="128"/>
                  </a:cubicBezTo>
                  <a:cubicBezTo>
                    <a:pt x="128" y="90"/>
                    <a:pt x="128" y="90"/>
                    <a:pt x="128" y="90"/>
                  </a:cubicBezTo>
                  <a:cubicBezTo>
                    <a:pt x="133" y="88"/>
                    <a:pt x="137" y="88"/>
                    <a:pt x="142" y="88"/>
                  </a:cubicBezTo>
                  <a:cubicBezTo>
                    <a:pt x="147" y="88"/>
                    <a:pt x="152" y="88"/>
                    <a:pt x="156" y="90"/>
                  </a:cubicBezTo>
                  <a:cubicBezTo>
                    <a:pt x="156" y="128"/>
                    <a:pt x="156" y="128"/>
                    <a:pt x="156" y="128"/>
                  </a:cubicBezTo>
                  <a:lnTo>
                    <a:pt x="195" y="128"/>
                  </a:lnTo>
                  <a:close/>
                  <a:moveTo>
                    <a:pt x="142" y="40"/>
                  </a:moveTo>
                  <a:cubicBezTo>
                    <a:pt x="137" y="40"/>
                    <a:pt x="133" y="41"/>
                    <a:pt x="128" y="41"/>
                  </a:cubicBezTo>
                  <a:cubicBezTo>
                    <a:pt x="128" y="0"/>
                    <a:pt x="128" y="0"/>
                    <a:pt x="128" y="0"/>
                  </a:cubicBezTo>
                  <a:cubicBezTo>
                    <a:pt x="156" y="0"/>
                    <a:pt x="156" y="0"/>
                    <a:pt x="156" y="0"/>
                  </a:cubicBezTo>
                  <a:cubicBezTo>
                    <a:pt x="156" y="41"/>
                    <a:pt x="156" y="41"/>
                    <a:pt x="156" y="41"/>
                  </a:cubicBezTo>
                  <a:cubicBezTo>
                    <a:pt x="152" y="41"/>
                    <a:pt x="147" y="40"/>
                    <a:pt x="142" y="40"/>
                  </a:cubicBezTo>
                  <a:close/>
                  <a:moveTo>
                    <a:pt x="40" y="142"/>
                  </a:moveTo>
                  <a:cubicBezTo>
                    <a:pt x="40" y="147"/>
                    <a:pt x="40" y="152"/>
                    <a:pt x="41" y="157"/>
                  </a:cubicBezTo>
                  <a:cubicBezTo>
                    <a:pt x="0" y="157"/>
                    <a:pt x="0" y="157"/>
                    <a:pt x="0" y="157"/>
                  </a:cubicBezTo>
                  <a:cubicBezTo>
                    <a:pt x="0" y="128"/>
                    <a:pt x="0" y="128"/>
                    <a:pt x="0" y="128"/>
                  </a:cubicBezTo>
                  <a:cubicBezTo>
                    <a:pt x="41" y="128"/>
                    <a:pt x="41" y="128"/>
                    <a:pt x="41" y="128"/>
                  </a:cubicBezTo>
                  <a:cubicBezTo>
                    <a:pt x="40" y="133"/>
                    <a:pt x="40" y="138"/>
                    <a:pt x="40" y="142"/>
                  </a:cubicBezTo>
                  <a:close/>
                  <a:moveTo>
                    <a:pt x="142" y="245"/>
                  </a:moveTo>
                  <a:cubicBezTo>
                    <a:pt x="147" y="245"/>
                    <a:pt x="152" y="244"/>
                    <a:pt x="156" y="244"/>
                  </a:cubicBezTo>
                  <a:cubicBezTo>
                    <a:pt x="156" y="285"/>
                    <a:pt x="156" y="285"/>
                    <a:pt x="156" y="285"/>
                  </a:cubicBezTo>
                  <a:cubicBezTo>
                    <a:pt x="128" y="285"/>
                    <a:pt x="128" y="285"/>
                    <a:pt x="128" y="285"/>
                  </a:cubicBezTo>
                  <a:cubicBezTo>
                    <a:pt x="128" y="244"/>
                    <a:pt x="128" y="244"/>
                    <a:pt x="128" y="244"/>
                  </a:cubicBezTo>
                  <a:cubicBezTo>
                    <a:pt x="133" y="244"/>
                    <a:pt x="137" y="245"/>
                    <a:pt x="142" y="245"/>
                  </a:cubicBezTo>
                  <a:close/>
                  <a:moveTo>
                    <a:pt x="245" y="142"/>
                  </a:moveTo>
                  <a:cubicBezTo>
                    <a:pt x="245" y="138"/>
                    <a:pt x="244" y="133"/>
                    <a:pt x="243" y="128"/>
                  </a:cubicBezTo>
                  <a:cubicBezTo>
                    <a:pt x="285" y="128"/>
                    <a:pt x="285" y="128"/>
                    <a:pt x="285" y="128"/>
                  </a:cubicBezTo>
                  <a:cubicBezTo>
                    <a:pt x="285" y="157"/>
                    <a:pt x="285" y="157"/>
                    <a:pt x="285" y="157"/>
                  </a:cubicBezTo>
                  <a:cubicBezTo>
                    <a:pt x="243" y="157"/>
                    <a:pt x="243" y="157"/>
                    <a:pt x="243" y="157"/>
                  </a:cubicBezTo>
                  <a:cubicBezTo>
                    <a:pt x="244" y="152"/>
                    <a:pt x="245" y="147"/>
                    <a:pt x="245" y="142"/>
                  </a:cubicBezTo>
                  <a:close/>
                </a:path>
              </a:pathLst>
            </a:custGeom>
            <a:solidFill>
              <a:srgbClr val="FFFFFF"/>
            </a:solidFill>
            <a:ln>
              <a:noFill/>
            </a:ln>
          </p:spPr>
          <p:txBody>
            <a:bodyPr vert="horz" wrap="square" lIns="82293" tIns="41147" rIns="82293" bIns="41147" numCol="1" anchor="t" anchorCtr="0" compatLnSpc="1">
              <a:prstTxWarp prst="textNoShape">
                <a:avLst/>
              </a:prstTxWarp>
            </a:bodyPr>
            <a:lstStyle/>
            <a:p>
              <a:pPr defTabSz="932563" fontAlgn="auto">
                <a:spcBef>
                  <a:spcPts val="0"/>
                </a:spcBef>
                <a:spcAft>
                  <a:spcPts val="0"/>
                </a:spcAft>
              </a:pPr>
              <a:endParaRPr lang="en-US" sz="1599" dirty="0">
                <a:solidFill>
                  <a:prstClr val="black"/>
                </a:solidFill>
                <a:latin typeface="Segoe UI"/>
                <a:ea typeface="+mn-ea"/>
                <a:cs typeface="Segoe UI" panose="020B0502040204020203" pitchFamily="34" charset="0"/>
              </a:endParaRPr>
            </a:p>
          </p:txBody>
        </p:sp>
        <p:sp>
          <p:nvSpPr>
            <p:cNvPr id="28" name="Freeform 5"/>
            <p:cNvSpPr>
              <a:spLocks noEditPoints="1"/>
            </p:cNvSpPr>
            <p:nvPr/>
          </p:nvSpPr>
          <p:spPr bwMode="auto">
            <a:xfrm>
              <a:off x="5156506" y="1582643"/>
              <a:ext cx="289698" cy="442029"/>
            </a:xfrm>
            <a:custGeom>
              <a:avLst/>
              <a:gdLst>
                <a:gd name="T0" fmla="*/ 3252 w 3252"/>
                <a:gd name="T1" fmla="*/ 0 h 4962"/>
                <a:gd name="T2" fmla="*/ 3252 w 3252"/>
                <a:gd name="T3" fmla="*/ 1502 h 4962"/>
                <a:gd name="T4" fmla="*/ 1749 w 3252"/>
                <a:gd name="T5" fmla="*/ 1502 h 4962"/>
                <a:gd name="T6" fmla="*/ 1749 w 3252"/>
                <a:gd name="T7" fmla="*/ 0 h 4962"/>
                <a:gd name="T8" fmla="*/ 3252 w 3252"/>
                <a:gd name="T9" fmla="*/ 0 h 4962"/>
                <a:gd name="T10" fmla="*/ 3252 w 3252"/>
                <a:gd name="T11" fmla="*/ 0 h 4962"/>
                <a:gd name="T12" fmla="*/ 3252 w 3252"/>
                <a:gd name="T13" fmla="*/ 0 h 4962"/>
                <a:gd name="T14" fmla="*/ 1749 w 3252"/>
                <a:gd name="T15" fmla="*/ 1727 h 4962"/>
                <a:gd name="T16" fmla="*/ 1749 w 3252"/>
                <a:gd name="T17" fmla="*/ 3236 h 4962"/>
                <a:gd name="T18" fmla="*/ 3252 w 3252"/>
                <a:gd name="T19" fmla="*/ 3236 h 4962"/>
                <a:gd name="T20" fmla="*/ 3252 w 3252"/>
                <a:gd name="T21" fmla="*/ 1727 h 4962"/>
                <a:gd name="T22" fmla="*/ 1749 w 3252"/>
                <a:gd name="T23" fmla="*/ 1727 h 4962"/>
                <a:gd name="T24" fmla="*/ 1749 w 3252"/>
                <a:gd name="T25" fmla="*/ 1727 h 4962"/>
                <a:gd name="T26" fmla="*/ 1749 w 3252"/>
                <a:gd name="T27" fmla="*/ 1727 h 4962"/>
                <a:gd name="T28" fmla="*/ 0 w 3252"/>
                <a:gd name="T29" fmla="*/ 0 h 4962"/>
                <a:gd name="T30" fmla="*/ 0 w 3252"/>
                <a:gd name="T31" fmla="*/ 1502 h 4962"/>
                <a:gd name="T32" fmla="*/ 1524 w 3252"/>
                <a:gd name="T33" fmla="*/ 1502 h 4962"/>
                <a:gd name="T34" fmla="*/ 1524 w 3252"/>
                <a:gd name="T35" fmla="*/ 0 h 4962"/>
                <a:gd name="T36" fmla="*/ 0 w 3252"/>
                <a:gd name="T37" fmla="*/ 0 h 4962"/>
                <a:gd name="T38" fmla="*/ 0 w 3252"/>
                <a:gd name="T39" fmla="*/ 0 h 4962"/>
                <a:gd name="T40" fmla="*/ 0 w 3252"/>
                <a:gd name="T41" fmla="*/ 0 h 4962"/>
                <a:gd name="T42" fmla="*/ 0 w 3252"/>
                <a:gd name="T43" fmla="*/ 1727 h 4962"/>
                <a:gd name="T44" fmla="*/ 0 w 3252"/>
                <a:gd name="T45" fmla="*/ 3236 h 4962"/>
                <a:gd name="T46" fmla="*/ 1524 w 3252"/>
                <a:gd name="T47" fmla="*/ 3236 h 4962"/>
                <a:gd name="T48" fmla="*/ 1524 w 3252"/>
                <a:gd name="T49" fmla="*/ 1727 h 4962"/>
                <a:gd name="T50" fmla="*/ 0 w 3252"/>
                <a:gd name="T51" fmla="*/ 1727 h 4962"/>
                <a:gd name="T52" fmla="*/ 0 w 3252"/>
                <a:gd name="T53" fmla="*/ 1727 h 4962"/>
                <a:gd name="T54" fmla="*/ 0 w 3252"/>
                <a:gd name="T55" fmla="*/ 1727 h 4962"/>
                <a:gd name="T56" fmla="*/ 0 w 3252"/>
                <a:gd name="T57" fmla="*/ 3460 h 4962"/>
                <a:gd name="T58" fmla="*/ 0 w 3252"/>
                <a:gd name="T59" fmla="*/ 4962 h 4962"/>
                <a:gd name="T60" fmla="*/ 3252 w 3252"/>
                <a:gd name="T61" fmla="*/ 4962 h 4962"/>
                <a:gd name="T62" fmla="*/ 3252 w 3252"/>
                <a:gd name="T63" fmla="*/ 3460 h 4962"/>
                <a:gd name="T64" fmla="*/ 0 w 3252"/>
                <a:gd name="T65" fmla="*/ 3460 h 4962"/>
                <a:gd name="T66" fmla="*/ 0 w 3252"/>
                <a:gd name="T67" fmla="*/ 3460 h 4962"/>
                <a:gd name="T68" fmla="*/ 0 w 3252"/>
                <a:gd name="T69" fmla="*/ 3460 h 49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252" h="4962">
                  <a:moveTo>
                    <a:pt x="3252" y="0"/>
                  </a:moveTo>
                  <a:lnTo>
                    <a:pt x="3252" y="1502"/>
                  </a:lnTo>
                  <a:lnTo>
                    <a:pt x="1749" y="1502"/>
                  </a:lnTo>
                  <a:lnTo>
                    <a:pt x="1749" y="0"/>
                  </a:lnTo>
                  <a:lnTo>
                    <a:pt x="3252" y="0"/>
                  </a:lnTo>
                  <a:lnTo>
                    <a:pt x="3252" y="0"/>
                  </a:lnTo>
                  <a:lnTo>
                    <a:pt x="3252" y="0"/>
                  </a:lnTo>
                  <a:close/>
                  <a:moveTo>
                    <a:pt x="1749" y="1727"/>
                  </a:moveTo>
                  <a:lnTo>
                    <a:pt x="1749" y="3236"/>
                  </a:lnTo>
                  <a:lnTo>
                    <a:pt x="3252" y="3236"/>
                  </a:lnTo>
                  <a:lnTo>
                    <a:pt x="3252" y="1727"/>
                  </a:lnTo>
                  <a:lnTo>
                    <a:pt x="1749" y="1727"/>
                  </a:lnTo>
                  <a:lnTo>
                    <a:pt x="1749" y="1727"/>
                  </a:lnTo>
                  <a:lnTo>
                    <a:pt x="1749" y="1727"/>
                  </a:lnTo>
                  <a:close/>
                  <a:moveTo>
                    <a:pt x="0" y="0"/>
                  </a:moveTo>
                  <a:lnTo>
                    <a:pt x="0" y="1502"/>
                  </a:lnTo>
                  <a:lnTo>
                    <a:pt x="1524" y="1502"/>
                  </a:lnTo>
                  <a:lnTo>
                    <a:pt x="1524" y="0"/>
                  </a:lnTo>
                  <a:lnTo>
                    <a:pt x="0" y="0"/>
                  </a:lnTo>
                  <a:lnTo>
                    <a:pt x="0" y="0"/>
                  </a:lnTo>
                  <a:lnTo>
                    <a:pt x="0" y="0"/>
                  </a:lnTo>
                  <a:close/>
                  <a:moveTo>
                    <a:pt x="0" y="1727"/>
                  </a:moveTo>
                  <a:lnTo>
                    <a:pt x="0" y="3236"/>
                  </a:lnTo>
                  <a:lnTo>
                    <a:pt x="1524" y="3236"/>
                  </a:lnTo>
                  <a:lnTo>
                    <a:pt x="1524" y="1727"/>
                  </a:lnTo>
                  <a:lnTo>
                    <a:pt x="0" y="1727"/>
                  </a:lnTo>
                  <a:lnTo>
                    <a:pt x="0" y="1727"/>
                  </a:lnTo>
                  <a:lnTo>
                    <a:pt x="0" y="1727"/>
                  </a:lnTo>
                  <a:close/>
                  <a:moveTo>
                    <a:pt x="0" y="3460"/>
                  </a:moveTo>
                  <a:lnTo>
                    <a:pt x="0" y="4962"/>
                  </a:lnTo>
                  <a:lnTo>
                    <a:pt x="3252" y="4962"/>
                  </a:lnTo>
                  <a:lnTo>
                    <a:pt x="3252" y="3460"/>
                  </a:lnTo>
                  <a:lnTo>
                    <a:pt x="0" y="3460"/>
                  </a:lnTo>
                  <a:lnTo>
                    <a:pt x="0" y="3460"/>
                  </a:lnTo>
                  <a:lnTo>
                    <a:pt x="0" y="3460"/>
                  </a:lnTo>
                  <a:close/>
                </a:path>
              </a:pathLst>
            </a:custGeom>
            <a:solidFill>
              <a:srgbClr val="FFFFFF"/>
            </a:solidFill>
            <a:ln>
              <a:noFill/>
            </a:ln>
          </p:spPr>
          <p:txBody>
            <a:bodyPr vert="horz" wrap="square" lIns="91427" tIns="45713" rIns="91427" bIns="45713" numCol="1" anchor="t" anchorCtr="0" compatLnSpc="1">
              <a:prstTxWarp prst="textNoShape">
                <a:avLst/>
              </a:prstTxWarp>
            </a:bodyPr>
            <a:lstStyle/>
            <a:p>
              <a:pPr defTabSz="932563" fontAlgn="auto">
                <a:spcBef>
                  <a:spcPts val="0"/>
                </a:spcBef>
                <a:spcAft>
                  <a:spcPts val="0"/>
                </a:spcAft>
                <a:defRPr/>
              </a:pPr>
              <a:endParaRPr lang="en-US" sz="1800" kern="0" dirty="0">
                <a:solidFill>
                  <a:srgbClr val="505050"/>
                </a:solidFill>
                <a:latin typeface="Segoe UI"/>
                <a:ea typeface="+mn-ea"/>
                <a:cs typeface="+mn-cs"/>
              </a:endParaRPr>
            </a:p>
          </p:txBody>
        </p:sp>
        <p:grpSp>
          <p:nvGrpSpPr>
            <p:cNvPr id="29" name="Group 28"/>
            <p:cNvGrpSpPr/>
            <p:nvPr/>
          </p:nvGrpSpPr>
          <p:grpSpPr>
            <a:xfrm>
              <a:off x="5145618" y="3350440"/>
              <a:ext cx="582981" cy="366162"/>
              <a:chOff x="3836470" y="2708343"/>
              <a:chExt cx="531683" cy="333941"/>
            </a:xfrm>
          </p:grpSpPr>
          <p:sp>
            <p:nvSpPr>
              <p:cNvPr id="30" name="Freeform 151"/>
              <p:cNvSpPr>
                <a:spLocks/>
              </p:cNvSpPr>
              <p:nvPr/>
            </p:nvSpPr>
            <p:spPr bwMode="auto">
              <a:xfrm>
                <a:off x="3836470" y="2780143"/>
                <a:ext cx="531683" cy="190903"/>
              </a:xfrm>
              <a:custGeom>
                <a:avLst/>
                <a:gdLst>
                  <a:gd name="T0" fmla="*/ 273 w 395"/>
                  <a:gd name="T1" fmla="*/ 1 h 142"/>
                  <a:gd name="T2" fmla="*/ 277 w 395"/>
                  <a:gd name="T3" fmla="*/ 6 h 142"/>
                  <a:gd name="T4" fmla="*/ 290 w 395"/>
                  <a:gd name="T5" fmla="*/ 20 h 142"/>
                  <a:gd name="T6" fmla="*/ 376 w 395"/>
                  <a:gd name="T7" fmla="*/ 68 h 142"/>
                  <a:gd name="T8" fmla="*/ 197 w 395"/>
                  <a:gd name="T9" fmla="*/ 123 h 142"/>
                  <a:gd name="T10" fmla="*/ 18 w 395"/>
                  <a:gd name="T11" fmla="*/ 68 h 142"/>
                  <a:gd name="T12" fmla="*/ 112 w 395"/>
                  <a:gd name="T13" fmla="*/ 19 h 142"/>
                  <a:gd name="T14" fmla="*/ 112 w 395"/>
                  <a:gd name="T15" fmla="*/ 0 h 142"/>
                  <a:gd name="T16" fmla="*/ 0 w 395"/>
                  <a:gd name="T17" fmla="*/ 68 h 142"/>
                  <a:gd name="T18" fmla="*/ 197 w 395"/>
                  <a:gd name="T19" fmla="*/ 142 h 142"/>
                  <a:gd name="T20" fmla="*/ 395 w 395"/>
                  <a:gd name="T21" fmla="*/ 68 h 142"/>
                  <a:gd name="T22" fmla="*/ 273 w 395"/>
                  <a:gd name="T23" fmla="*/ 1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95" h="142">
                    <a:moveTo>
                      <a:pt x="273" y="1"/>
                    </a:moveTo>
                    <a:cubicBezTo>
                      <a:pt x="277" y="6"/>
                      <a:pt x="277" y="6"/>
                      <a:pt x="277" y="6"/>
                    </a:cubicBezTo>
                    <a:cubicBezTo>
                      <a:pt x="290" y="20"/>
                      <a:pt x="290" y="20"/>
                      <a:pt x="290" y="20"/>
                    </a:cubicBezTo>
                    <a:cubicBezTo>
                      <a:pt x="343" y="31"/>
                      <a:pt x="376" y="49"/>
                      <a:pt x="376" y="68"/>
                    </a:cubicBezTo>
                    <a:cubicBezTo>
                      <a:pt x="376" y="94"/>
                      <a:pt x="303" y="123"/>
                      <a:pt x="197" y="123"/>
                    </a:cubicBezTo>
                    <a:cubicBezTo>
                      <a:pt x="92" y="123"/>
                      <a:pt x="18" y="94"/>
                      <a:pt x="18" y="68"/>
                    </a:cubicBezTo>
                    <a:cubicBezTo>
                      <a:pt x="18" y="48"/>
                      <a:pt x="56" y="29"/>
                      <a:pt x="112" y="19"/>
                    </a:cubicBezTo>
                    <a:cubicBezTo>
                      <a:pt x="112" y="0"/>
                      <a:pt x="112" y="0"/>
                      <a:pt x="112" y="0"/>
                    </a:cubicBezTo>
                    <a:cubicBezTo>
                      <a:pt x="42" y="12"/>
                      <a:pt x="0" y="37"/>
                      <a:pt x="0" y="68"/>
                    </a:cubicBezTo>
                    <a:cubicBezTo>
                      <a:pt x="0" y="116"/>
                      <a:pt x="102" y="142"/>
                      <a:pt x="197" y="142"/>
                    </a:cubicBezTo>
                    <a:cubicBezTo>
                      <a:pt x="293" y="142"/>
                      <a:pt x="395" y="116"/>
                      <a:pt x="395" y="68"/>
                    </a:cubicBezTo>
                    <a:cubicBezTo>
                      <a:pt x="395" y="34"/>
                      <a:pt x="332" y="12"/>
                      <a:pt x="273" y="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14" tIns="45706" rIns="91414" bIns="45706" numCol="1" anchor="t" anchorCtr="0" compatLnSpc="1">
                <a:prstTxWarp prst="textNoShape">
                  <a:avLst/>
                </a:prstTxWarp>
              </a:bodyPr>
              <a:lstStyle/>
              <a:p>
                <a:pPr defTabSz="913833" fontAlgn="auto">
                  <a:spcBef>
                    <a:spcPts val="0"/>
                  </a:spcBef>
                  <a:spcAft>
                    <a:spcPts val="0"/>
                  </a:spcAft>
                  <a:defRPr/>
                </a:pPr>
                <a:endParaRPr lang="en-US" sz="1700" kern="0" dirty="0">
                  <a:solidFill>
                    <a:srgbClr val="000000"/>
                  </a:solidFill>
                  <a:latin typeface="Segoe UI"/>
                  <a:ea typeface="+mn-ea"/>
                  <a:cs typeface="+mn-cs"/>
                </a:endParaRPr>
              </a:p>
            </p:txBody>
          </p:sp>
          <p:sp>
            <p:nvSpPr>
              <p:cNvPr id="31" name="Freeform 154"/>
              <p:cNvSpPr>
                <a:spLocks noEditPoints="1"/>
              </p:cNvSpPr>
              <p:nvPr/>
            </p:nvSpPr>
            <p:spPr bwMode="auto">
              <a:xfrm>
                <a:off x="3981787" y="2708343"/>
                <a:ext cx="267836" cy="208570"/>
              </a:xfrm>
              <a:custGeom>
                <a:avLst/>
                <a:gdLst>
                  <a:gd name="T0" fmla="*/ 0 w 199"/>
                  <a:gd name="T1" fmla="*/ 146 h 155"/>
                  <a:gd name="T2" fmla="*/ 89 w 199"/>
                  <a:gd name="T3" fmla="*/ 155 h 155"/>
                  <a:gd name="T4" fmla="*/ 199 w 199"/>
                  <a:gd name="T5" fmla="*/ 142 h 155"/>
                  <a:gd name="T6" fmla="*/ 199 w 199"/>
                  <a:gd name="T7" fmla="*/ 84 h 155"/>
                  <a:gd name="T8" fmla="*/ 191 w 199"/>
                  <a:gd name="T9" fmla="*/ 68 h 155"/>
                  <a:gd name="T10" fmla="*/ 131 w 199"/>
                  <a:gd name="T11" fmla="*/ 8 h 155"/>
                  <a:gd name="T12" fmla="*/ 111 w 199"/>
                  <a:gd name="T13" fmla="*/ 0 h 155"/>
                  <a:gd name="T14" fmla="*/ 24 w 199"/>
                  <a:gd name="T15" fmla="*/ 0 h 155"/>
                  <a:gd name="T16" fmla="*/ 0 w 199"/>
                  <a:gd name="T17" fmla="*/ 20 h 155"/>
                  <a:gd name="T18" fmla="*/ 0 w 199"/>
                  <a:gd name="T19" fmla="*/ 32 h 155"/>
                  <a:gd name="T20" fmla="*/ 0 w 199"/>
                  <a:gd name="T21" fmla="*/ 146 h 155"/>
                  <a:gd name="T22" fmla="*/ 111 w 199"/>
                  <a:gd name="T23" fmla="*/ 20 h 155"/>
                  <a:gd name="T24" fmla="*/ 175 w 199"/>
                  <a:gd name="T25" fmla="*/ 84 h 155"/>
                  <a:gd name="T26" fmla="*/ 111 w 199"/>
                  <a:gd name="T27" fmla="*/ 84 h 155"/>
                  <a:gd name="T28" fmla="*/ 111 w 199"/>
                  <a:gd name="T29" fmla="*/ 20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9" h="155">
                    <a:moveTo>
                      <a:pt x="0" y="146"/>
                    </a:moveTo>
                    <a:cubicBezTo>
                      <a:pt x="24" y="151"/>
                      <a:pt x="54" y="155"/>
                      <a:pt x="89" y="155"/>
                    </a:cubicBezTo>
                    <a:cubicBezTo>
                      <a:pt x="136" y="155"/>
                      <a:pt x="173" y="149"/>
                      <a:pt x="199" y="142"/>
                    </a:cubicBezTo>
                    <a:cubicBezTo>
                      <a:pt x="199" y="84"/>
                      <a:pt x="199" y="84"/>
                      <a:pt x="199" y="84"/>
                    </a:cubicBezTo>
                    <a:cubicBezTo>
                      <a:pt x="199" y="84"/>
                      <a:pt x="198" y="73"/>
                      <a:pt x="191" y="68"/>
                    </a:cubicBezTo>
                    <a:cubicBezTo>
                      <a:pt x="131" y="8"/>
                      <a:pt x="131" y="8"/>
                      <a:pt x="131" y="8"/>
                    </a:cubicBezTo>
                    <a:cubicBezTo>
                      <a:pt x="124" y="0"/>
                      <a:pt x="119" y="0"/>
                      <a:pt x="111" y="0"/>
                    </a:cubicBezTo>
                    <a:cubicBezTo>
                      <a:pt x="24" y="0"/>
                      <a:pt x="24" y="0"/>
                      <a:pt x="24" y="0"/>
                    </a:cubicBezTo>
                    <a:cubicBezTo>
                      <a:pt x="12" y="0"/>
                      <a:pt x="0" y="8"/>
                      <a:pt x="0" y="20"/>
                    </a:cubicBezTo>
                    <a:cubicBezTo>
                      <a:pt x="0" y="24"/>
                      <a:pt x="0" y="28"/>
                      <a:pt x="0" y="32"/>
                    </a:cubicBezTo>
                    <a:cubicBezTo>
                      <a:pt x="0" y="32"/>
                      <a:pt x="0" y="132"/>
                      <a:pt x="0" y="146"/>
                    </a:cubicBezTo>
                    <a:close/>
                    <a:moveTo>
                      <a:pt x="111" y="20"/>
                    </a:moveTo>
                    <a:cubicBezTo>
                      <a:pt x="175" y="84"/>
                      <a:pt x="175" y="84"/>
                      <a:pt x="175" y="84"/>
                    </a:cubicBezTo>
                    <a:cubicBezTo>
                      <a:pt x="111" y="84"/>
                      <a:pt x="111" y="84"/>
                      <a:pt x="111" y="84"/>
                    </a:cubicBezTo>
                    <a:lnTo>
                      <a:pt x="111" y="2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14" tIns="45706" rIns="91414" bIns="45706" numCol="1" anchor="t" anchorCtr="0" compatLnSpc="1">
                <a:prstTxWarp prst="textNoShape">
                  <a:avLst/>
                </a:prstTxWarp>
              </a:bodyPr>
              <a:lstStyle/>
              <a:p>
                <a:pPr defTabSz="913833" fontAlgn="auto">
                  <a:spcBef>
                    <a:spcPts val="0"/>
                  </a:spcBef>
                  <a:spcAft>
                    <a:spcPts val="0"/>
                  </a:spcAft>
                  <a:defRPr/>
                </a:pPr>
                <a:endParaRPr lang="en-US" sz="1700" kern="0" dirty="0">
                  <a:solidFill>
                    <a:srgbClr val="000000"/>
                  </a:solidFill>
                  <a:latin typeface="Segoe UI"/>
                  <a:ea typeface="+mn-ea"/>
                  <a:cs typeface="+mn-cs"/>
                </a:endParaRPr>
              </a:p>
            </p:txBody>
          </p:sp>
          <p:sp>
            <p:nvSpPr>
              <p:cNvPr id="32" name="Freeform 152"/>
              <p:cNvSpPr>
                <a:spLocks/>
              </p:cNvSpPr>
              <p:nvPr/>
            </p:nvSpPr>
            <p:spPr bwMode="auto">
              <a:xfrm>
                <a:off x="3981786" y="2984728"/>
                <a:ext cx="267837" cy="57556"/>
              </a:xfrm>
              <a:custGeom>
                <a:avLst/>
                <a:gdLst>
                  <a:gd name="T0" fmla="*/ 89 w 199"/>
                  <a:gd name="T1" fmla="*/ 12 h 43"/>
                  <a:gd name="T2" fmla="*/ 0 w 199"/>
                  <a:gd name="T3" fmla="*/ 4 h 43"/>
                  <a:gd name="T4" fmla="*/ 0 w 199"/>
                  <a:gd name="T5" fmla="*/ 19 h 43"/>
                  <a:gd name="T6" fmla="*/ 24 w 199"/>
                  <a:gd name="T7" fmla="*/ 43 h 43"/>
                  <a:gd name="T8" fmla="*/ 175 w 199"/>
                  <a:gd name="T9" fmla="*/ 43 h 43"/>
                  <a:gd name="T10" fmla="*/ 199 w 199"/>
                  <a:gd name="T11" fmla="*/ 19 h 43"/>
                  <a:gd name="T12" fmla="*/ 199 w 199"/>
                  <a:gd name="T13" fmla="*/ 0 h 43"/>
                  <a:gd name="T14" fmla="*/ 89 w 199"/>
                  <a:gd name="T15" fmla="*/ 12 h 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9" h="43">
                    <a:moveTo>
                      <a:pt x="89" y="12"/>
                    </a:moveTo>
                    <a:cubicBezTo>
                      <a:pt x="59" y="12"/>
                      <a:pt x="28" y="9"/>
                      <a:pt x="0" y="4"/>
                    </a:cubicBezTo>
                    <a:cubicBezTo>
                      <a:pt x="0" y="19"/>
                      <a:pt x="0" y="19"/>
                      <a:pt x="0" y="19"/>
                    </a:cubicBezTo>
                    <a:cubicBezTo>
                      <a:pt x="0" y="31"/>
                      <a:pt x="12" y="43"/>
                      <a:pt x="24" y="43"/>
                    </a:cubicBezTo>
                    <a:cubicBezTo>
                      <a:pt x="175" y="43"/>
                      <a:pt x="175" y="43"/>
                      <a:pt x="175" y="43"/>
                    </a:cubicBezTo>
                    <a:cubicBezTo>
                      <a:pt x="187" y="43"/>
                      <a:pt x="199" y="31"/>
                      <a:pt x="199" y="19"/>
                    </a:cubicBezTo>
                    <a:cubicBezTo>
                      <a:pt x="199" y="13"/>
                      <a:pt x="199" y="6"/>
                      <a:pt x="199" y="0"/>
                    </a:cubicBezTo>
                    <a:cubicBezTo>
                      <a:pt x="166" y="8"/>
                      <a:pt x="128" y="12"/>
                      <a:pt x="89" y="1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14" tIns="45706" rIns="91414" bIns="45706" numCol="1" anchor="t" anchorCtr="0" compatLnSpc="1">
                <a:prstTxWarp prst="textNoShape">
                  <a:avLst/>
                </a:prstTxWarp>
              </a:bodyPr>
              <a:lstStyle/>
              <a:p>
                <a:pPr defTabSz="913833" fontAlgn="auto">
                  <a:spcBef>
                    <a:spcPts val="0"/>
                  </a:spcBef>
                  <a:spcAft>
                    <a:spcPts val="0"/>
                  </a:spcAft>
                  <a:defRPr/>
                </a:pPr>
                <a:endParaRPr lang="en-US" sz="1700" kern="0" dirty="0">
                  <a:solidFill>
                    <a:srgbClr val="000000"/>
                  </a:solidFill>
                  <a:latin typeface="Segoe UI"/>
                  <a:ea typeface="+mn-ea"/>
                  <a:cs typeface="+mn-cs"/>
                </a:endParaRPr>
              </a:p>
            </p:txBody>
          </p:sp>
        </p:grpSp>
        <p:grpSp>
          <p:nvGrpSpPr>
            <p:cNvPr id="33" name="Group 32"/>
            <p:cNvGrpSpPr/>
            <p:nvPr/>
          </p:nvGrpSpPr>
          <p:grpSpPr>
            <a:xfrm>
              <a:off x="6922744" y="3300184"/>
              <a:ext cx="317305" cy="466662"/>
              <a:chOff x="5948760" y="2690762"/>
              <a:chExt cx="306312" cy="450495"/>
            </a:xfrm>
          </p:grpSpPr>
          <p:sp>
            <p:nvSpPr>
              <p:cNvPr id="34" name="Freeform 33"/>
              <p:cNvSpPr/>
              <p:nvPr/>
            </p:nvSpPr>
            <p:spPr>
              <a:xfrm>
                <a:off x="5948760" y="2814783"/>
                <a:ext cx="238884" cy="326474"/>
              </a:xfrm>
              <a:custGeom>
                <a:avLst/>
                <a:gdLst>
                  <a:gd name="connsiteX0" fmla="*/ 328000 w 656000"/>
                  <a:gd name="connsiteY0" fmla="*/ 0 h 1195540"/>
                  <a:gd name="connsiteX1" fmla="*/ 649336 w 656000"/>
                  <a:gd name="connsiteY1" fmla="*/ 112180 h 1195540"/>
                  <a:gd name="connsiteX2" fmla="*/ 655412 w 656000"/>
                  <a:gd name="connsiteY2" fmla="*/ 137993 h 1195540"/>
                  <a:gd name="connsiteX3" fmla="*/ 656000 w 656000"/>
                  <a:gd name="connsiteY3" fmla="*/ 137993 h 1195540"/>
                  <a:gd name="connsiteX4" fmla="*/ 656000 w 656000"/>
                  <a:gd name="connsiteY4" fmla="*/ 140494 h 1195540"/>
                  <a:gd name="connsiteX5" fmla="*/ 656000 w 656000"/>
                  <a:gd name="connsiteY5" fmla="*/ 1055046 h 1195540"/>
                  <a:gd name="connsiteX6" fmla="*/ 328000 w 656000"/>
                  <a:gd name="connsiteY6" fmla="*/ 1195540 h 1195540"/>
                  <a:gd name="connsiteX7" fmla="*/ 0 w 656000"/>
                  <a:gd name="connsiteY7" fmla="*/ 1055046 h 1195540"/>
                  <a:gd name="connsiteX8" fmla="*/ 0 w 656000"/>
                  <a:gd name="connsiteY8" fmla="*/ 140494 h 1195540"/>
                  <a:gd name="connsiteX9" fmla="*/ 0 w 656000"/>
                  <a:gd name="connsiteY9" fmla="*/ 137993 h 1195540"/>
                  <a:gd name="connsiteX10" fmla="*/ 589 w 656000"/>
                  <a:gd name="connsiteY10" fmla="*/ 137993 h 1195540"/>
                  <a:gd name="connsiteX11" fmla="*/ 6664 w 656000"/>
                  <a:gd name="connsiteY11" fmla="*/ 112180 h 1195540"/>
                  <a:gd name="connsiteX12" fmla="*/ 328000 w 656000"/>
                  <a:gd name="connsiteY12" fmla="*/ 0 h 1195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56000" h="1195540">
                    <a:moveTo>
                      <a:pt x="328000" y="0"/>
                    </a:moveTo>
                    <a:cubicBezTo>
                      <a:pt x="486505" y="0"/>
                      <a:pt x="618751" y="48159"/>
                      <a:pt x="649336" y="112180"/>
                    </a:cubicBezTo>
                    <a:lnTo>
                      <a:pt x="655412" y="137993"/>
                    </a:lnTo>
                    <a:lnTo>
                      <a:pt x="656000" y="137993"/>
                    </a:lnTo>
                    <a:lnTo>
                      <a:pt x="656000" y="140494"/>
                    </a:lnTo>
                    <a:lnTo>
                      <a:pt x="656000" y="1055046"/>
                    </a:lnTo>
                    <a:cubicBezTo>
                      <a:pt x="656000" y="1132639"/>
                      <a:pt x="509149" y="1195540"/>
                      <a:pt x="328000" y="1195540"/>
                    </a:cubicBezTo>
                    <a:cubicBezTo>
                      <a:pt x="146851" y="1195540"/>
                      <a:pt x="0" y="1132639"/>
                      <a:pt x="0" y="1055046"/>
                    </a:cubicBezTo>
                    <a:lnTo>
                      <a:pt x="0" y="140494"/>
                    </a:lnTo>
                    <a:lnTo>
                      <a:pt x="0" y="137993"/>
                    </a:lnTo>
                    <a:lnTo>
                      <a:pt x="589" y="137993"/>
                    </a:lnTo>
                    <a:lnTo>
                      <a:pt x="6664" y="112180"/>
                    </a:lnTo>
                    <a:cubicBezTo>
                      <a:pt x="37249" y="48159"/>
                      <a:pt x="169495" y="0"/>
                      <a:pt x="328000" y="0"/>
                    </a:cubicBezTo>
                    <a:close/>
                  </a:path>
                </a:pathLst>
              </a:custGeom>
              <a:solidFill>
                <a:srgbClr val="FFFFFF"/>
              </a:solidFill>
              <a:ln w="10795" cap="flat" cmpd="sng" algn="ctr">
                <a:noFill/>
                <a:prstDash val="solid"/>
              </a:ln>
              <a:effectLst/>
            </p:spPr>
            <p:txBody>
              <a:bodyPr rtlCol="0" anchor="ctr"/>
              <a:lstStyle/>
              <a:p>
                <a:pPr algn="ctr" defTabSz="932330" fontAlgn="auto">
                  <a:spcBef>
                    <a:spcPts val="0"/>
                  </a:spcBef>
                  <a:spcAft>
                    <a:spcPts val="0"/>
                  </a:spcAft>
                  <a:defRPr/>
                </a:pPr>
                <a:endParaRPr lang="en-US" sz="1836" kern="0" dirty="0">
                  <a:solidFill>
                    <a:srgbClr val="FFFFFF"/>
                  </a:solidFill>
                  <a:latin typeface="Segoe UI"/>
                  <a:ea typeface="+mn-ea"/>
                  <a:cs typeface="+mn-cs"/>
                </a:endParaRPr>
              </a:p>
            </p:txBody>
          </p:sp>
          <p:sp>
            <p:nvSpPr>
              <p:cNvPr id="35" name="Oval 34"/>
              <p:cNvSpPr/>
              <p:nvPr/>
            </p:nvSpPr>
            <p:spPr>
              <a:xfrm>
                <a:off x="5968563" y="2830179"/>
                <a:ext cx="193953" cy="64906"/>
              </a:xfrm>
              <a:prstGeom prst="ellipse">
                <a:avLst/>
              </a:prstGeom>
              <a:solidFill>
                <a:schemeClr val="bg1"/>
              </a:solidFill>
              <a:ln w="10795" cap="flat" cmpd="sng" algn="ctr">
                <a:noFill/>
                <a:prstDash val="solid"/>
              </a:ln>
              <a:effectLst/>
            </p:spPr>
            <p:txBody>
              <a:bodyPr rtlCol="0" anchor="ctr"/>
              <a:lstStyle/>
              <a:p>
                <a:pPr algn="ctr" defTabSz="932330" fontAlgn="auto">
                  <a:spcBef>
                    <a:spcPts val="0"/>
                  </a:spcBef>
                  <a:spcAft>
                    <a:spcPts val="0"/>
                  </a:spcAft>
                  <a:defRPr/>
                </a:pPr>
                <a:endParaRPr lang="en-US" sz="1836" kern="0" dirty="0">
                  <a:solidFill>
                    <a:srgbClr val="FFFFFF"/>
                  </a:solidFill>
                  <a:latin typeface="Segoe UI"/>
                  <a:ea typeface="+mn-ea"/>
                  <a:cs typeface="+mn-cs"/>
                </a:endParaRPr>
              </a:p>
            </p:txBody>
          </p:sp>
          <p:sp>
            <p:nvSpPr>
              <p:cNvPr id="36" name="Freeform 35"/>
              <p:cNvSpPr>
                <a:spLocks/>
              </p:cNvSpPr>
              <p:nvPr/>
            </p:nvSpPr>
            <p:spPr bwMode="auto">
              <a:xfrm rot="4500000">
                <a:off x="6024600" y="2688668"/>
                <a:ext cx="228377" cy="232566"/>
              </a:xfrm>
              <a:custGeom>
                <a:avLst/>
                <a:gdLst/>
                <a:ahLst/>
                <a:cxnLst>
                  <a:cxn ang="0">
                    <a:pos x="769" y="780"/>
                  </a:cxn>
                  <a:cxn ang="0">
                    <a:pos x="103" y="291"/>
                  </a:cxn>
                  <a:cxn ang="0">
                    <a:pos x="0" y="313"/>
                  </a:cxn>
                  <a:cxn ang="0">
                    <a:pos x="212" y="0"/>
                  </a:cxn>
                  <a:cxn ang="0">
                    <a:pos x="400" y="313"/>
                  </a:cxn>
                  <a:cxn ang="0">
                    <a:pos x="297" y="291"/>
                  </a:cxn>
                  <a:cxn ang="0">
                    <a:pos x="770" y="780"/>
                  </a:cxn>
                </a:cxnLst>
                <a:rect l="0" t="0" r="r" b="b"/>
                <a:pathLst>
                  <a:path w="770" h="781">
                    <a:moveTo>
                      <a:pt x="769" y="780"/>
                    </a:moveTo>
                    <a:cubicBezTo>
                      <a:pt x="20" y="781"/>
                      <a:pt x="103" y="291"/>
                      <a:pt x="103" y="291"/>
                    </a:cubicBezTo>
                    <a:cubicBezTo>
                      <a:pt x="0" y="313"/>
                      <a:pt x="0" y="313"/>
                      <a:pt x="0" y="313"/>
                    </a:cubicBezTo>
                    <a:cubicBezTo>
                      <a:pt x="212" y="0"/>
                      <a:pt x="212" y="0"/>
                      <a:pt x="212" y="0"/>
                    </a:cubicBezTo>
                    <a:cubicBezTo>
                      <a:pt x="305" y="207"/>
                      <a:pt x="400" y="313"/>
                      <a:pt x="400" y="313"/>
                    </a:cubicBezTo>
                    <a:cubicBezTo>
                      <a:pt x="297" y="291"/>
                      <a:pt x="297" y="291"/>
                      <a:pt x="297" y="291"/>
                    </a:cubicBezTo>
                    <a:cubicBezTo>
                      <a:pt x="297" y="291"/>
                      <a:pt x="228" y="688"/>
                      <a:pt x="770" y="780"/>
                    </a:cubicBezTo>
                  </a:path>
                </a:pathLst>
              </a:custGeom>
              <a:solidFill>
                <a:srgbClr val="FFFFFF"/>
              </a:solidFill>
              <a:ln w="9525">
                <a:solidFill>
                  <a:schemeClr val="accent5"/>
                </a:solidFill>
                <a:round/>
                <a:headEnd/>
                <a:tailEnd/>
              </a:ln>
            </p:spPr>
            <p:txBody>
              <a:bodyPr vert="horz" wrap="square" lIns="91414" tIns="45706" rIns="91414" bIns="45706" numCol="1" anchor="t" anchorCtr="0" compatLnSpc="1">
                <a:prstTxWarp prst="textNoShape">
                  <a:avLst/>
                </a:prstTxWarp>
              </a:bodyPr>
              <a:lstStyle/>
              <a:p>
                <a:pPr defTabSz="932330" fontAlgn="auto">
                  <a:spcBef>
                    <a:spcPts val="0"/>
                  </a:spcBef>
                  <a:spcAft>
                    <a:spcPts val="0"/>
                  </a:spcAft>
                  <a:defRPr/>
                </a:pPr>
                <a:endParaRPr lang="en-US" sz="1836" kern="0" dirty="0">
                  <a:solidFill>
                    <a:srgbClr val="000000"/>
                  </a:solidFill>
                  <a:latin typeface="Segoe UI"/>
                  <a:ea typeface="+mn-ea"/>
                  <a:cs typeface="+mn-cs"/>
                </a:endParaRPr>
              </a:p>
            </p:txBody>
          </p:sp>
        </p:grpSp>
        <p:sp>
          <p:nvSpPr>
            <p:cNvPr id="37" name="Freeform 36"/>
            <p:cNvSpPr>
              <a:spLocks noEditPoints="1"/>
            </p:cNvSpPr>
            <p:nvPr/>
          </p:nvSpPr>
          <p:spPr bwMode="black">
            <a:xfrm>
              <a:off x="8736879" y="3331890"/>
              <a:ext cx="401598" cy="403252"/>
            </a:xfrm>
            <a:custGeom>
              <a:avLst/>
              <a:gdLst>
                <a:gd name="T0" fmla="*/ 82 w 150"/>
                <a:gd name="T1" fmla="*/ 43 h 150"/>
                <a:gd name="T2" fmla="*/ 80 w 150"/>
                <a:gd name="T3" fmla="*/ 47 h 150"/>
                <a:gd name="T4" fmla="*/ 75 w 150"/>
                <a:gd name="T5" fmla="*/ 49 h 150"/>
                <a:gd name="T6" fmla="*/ 69 w 150"/>
                <a:gd name="T7" fmla="*/ 47 h 150"/>
                <a:gd name="T8" fmla="*/ 67 w 150"/>
                <a:gd name="T9" fmla="*/ 43 h 150"/>
                <a:gd name="T10" fmla="*/ 69 w 150"/>
                <a:gd name="T11" fmla="*/ 38 h 150"/>
                <a:gd name="T12" fmla="*/ 75 w 150"/>
                <a:gd name="T13" fmla="*/ 36 h 150"/>
                <a:gd name="T14" fmla="*/ 80 w 150"/>
                <a:gd name="T15" fmla="*/ 38 h 150"/>
                <a:gd name="T16" fmla="*/ 82 w 150"/>
                <a:gd name="T17" fmla="*/ 43 h 150"/>
                <a:gd name="T18" fmla="*/ 68 w 150"/>
                <a:gd name="T19" fmla="*/ 114 h 150"/>
                <a:gd name="T20" fmla="*/ 81 w 150"/>
                <a:gd name="T21" fmla="*/ 114 h 150"/>
                <a:gd name="T22" fmla="*/ 81 w 150"/>
                <a:gd name="T23" fmla="*/ 60 h 150"/>
                <a:gd name="T24" fmla="*/ 68 w 150"/>
                <a:gd name="T25" fmla="*/ 60 h 150"/>
                <a:gd name="T26" fmla="*/ 68 w 150"/>
                <a:gd name="T27" fmla="*/ 114 h 150"/>
                <a:gd name="T28" fmla="*/ 150 w 150"/>
                <a:gd name="T29" fmla="*/ 75 h 150"/>
                <a:gd name="T30" fmla="*/ 75 w 150"/>
                <a:gd name="T31" fmla="*/ 0 h 150"/>
                <a:gd name="T32" fmla="*/ 0 w 150"/>
                <a:gd name="T33" fmla="*/ 75 h 150"/>
                <a:gd name="T34" fmla="*/ 75 w 150"/>
                <a:gd name="T35" fmla="*/ 150 h 150"/>
                <a:gd name="T36" fmla="*/ 150 w 150"/>
                <a:gd name="T37" fmla="*/ 75 h 150"/>
                <a:gd name="T38" fmla="*/ 140 w 150"/>
                <a:gd name="T39" fmla="*/ 75 h 150"/>
                <a:gd name="T40" fmla="*/ 75 w 150"/>
                <a:gd name="T41" fmla="*/ 140 h 150"/>
                <a:gd name="T42" fmla="*/ 9 w 150"/>
                <a:gd name="T43" fmla="*/ 75 h 150"/>
                <a:gd name="T44" fmla="*/ 75 w 150"/>
                <a:gd name="T45" fmla="*/ 10 h 150"/>
                <a:gd name="T46" fmla="*/ 140 w 150"/>
                <a:gd name="T47" fmla="*/ 75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50" h="150">
                  <a:moveTo>
                    <a:pt x="82" y="43"/>
                  </a:moveTo>
                  <a:cubicBezTo>
                    <a:pt x="82" y="44"/>
                    <a:pt x="81" y="46"/>
                    <a:pt x="80" y="47"/>
                  </a:cubicBezTo>
                  <a:cubicBezTo>
                    <a:pt x="79" y="48"/>
                    <a:pt x="77" y="49"/>
                    <a:pt x="75" y="49"/>
                  </a:cubicBezTo>
                  <a:cubicBezTo>
                    <a:pt x="73" y="49"/>
                    <a:pt x="71" y="48"/>
                    <a:pt x="69" y="47"/>
                  </a:cubicBezTo>
                  <a:cubicBezTo>
                    <a:pt x="68" y="46"/>
                    <a:pt x="67" y="44"/>
                    <a:pt x="67" y="43"/>
                  </a:cubicBezTo>
                  <a:cubicBezTo>
                    <a:pt x="67" y="41"/>
                    <a:pt x="68" y="39"/>
                    <a:pt x="69" y="38"/>
                  </a:cubicBezTo>
                  <a:cubicBezTo>
                    <a:pt x="71" y="37"/>
                    <a:pt x="73" y="36"/>
                    <a:pt x="75" y="36"/>
                  </a:cubicBezTo>
                  <a:cubicBezTo>
                    <a:pt x="77" y="36"/>
                    <a:pt x="79" y="37"/>
                    <a:pt x="80" y="38"/>
                  </a:cubicBezTo>
                  <a:cubicBezTo>
                    <a:pt x="81" y="39"/>
                    <a:pt x="82" y="41"/>
                    <a:pt x="82" y="43"/>
                  </a:cubicBezTo>
                  <a:moveTo>
                    <a:pt x="68" y="114"/>
                  </a:moveTo>
                  <a:cubicBezTo>
                    <a:pt x="81" y="114"/>
                    <a:pt x="81" y="114"/>
                    <a:pt x="81" y="114"/>
                  </a:cubicBezTo>
                  <a:cubicBezTo>
                    <a:pt x="81" y="60"/>
                    <a:pt x="81" y="60"/>
                    <a:pt x="81" y="60"/>
                  </a:cubicBezTo>
                  <a:cubicBezTo>
                    <a:pt x="68" y="60"/>
                    <a:pt x="68" y="60"/>
                    <a:pt x="68" y="60"/>
                  </a:cubicBezTo>
                  <a:lnTo>
                    <a:pt x="68" y="114"/>
                  </a:lnTo>
                  <a:close/>
                  <a:moveTo>
                    <a:pt x="150" y="75"/>
                  </a:moveTo>
                  <a:cubicBezTo>
                    <a:pt x="150" y="34"/>
                    <a:pt x="116" y="0"/>
                    <a:pt x="75" y="0"/>
                  </a:cubicBezTo>
                  <a:cubicBezTo>
                    <a:pt x="33" y="0"/>
                    <a:pt x="0" y="34"/>
                    <a:pt x="0" y="75"/>
                  </a:cubicBezTo>
                  <a:cubicBezTo>
                    <a:pt x="0" y="116"/>
                    <a:pt x="33" y="150"/>
                    <a:pt x="75" y="150"/>
                  </a:cubicBezTo>
                  <a:cubicBezTo>
                    <a:pt x="116" y="150"/>
                    <a:pt x="150" y="116"/>
                    <a:pt x="150" y="75"/>
                  </a:cubicBezTo>
                  <a:close/>
                  <a:moveTo>
                    <a:pt x="140" y="75"/>
                  </a:moveTo>
                  <a:cubicBezTo>
                    <a:pt x="140" y="111"/>
                    <a:pt x="111" y="140"/>
                    <a:pt x="75" y="140"/>
                  </a:cubicBezTo>
                  <a:cubicBezTo>
                    <a:pt x="39" y="140"/>
                    <a:pt x="9" y="111"/>
                    <a:pt x="9" y="75"/>
                  </a:cubicBezTo>
                  <a:cubicBezTo>
                    <a:pt x="9" y="39"/>
                    <a:pt x="39" y="10"/>
                    <a:pt x="75" y="10"/>
                  </a:cubicBezTo>
                  <a:cubicBezTo>
                    <a:pt x="111" y="10"/>
                    <a:pt x="140" y="39"/>
                    <a:pt x="140" y="7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4" tIns="46632" rIns="93264" bIns="46632" numCol="1" anchor="t" anchorCtr="0" compatLnSpc="1">
              <a:prstTxWarp prst="textNoShape">
                <a:avLst/>
              </a:prstTxWarp>
            </a:bodyPr>
            <a:lstStyle>
              <a:defPPr>
                <a:defRPr lang="en-US"/>
              </a:defPPr>
              <a:lvl1pPr marL="0" algn="l" defTabSz="932742" rtl="0" eaLnBrk="1" latinLnBrk="0" hangingPunct="1">
                <a:defRPr sz="1800" kern="1200">
                  <a:solidFill>
                    <a:schemeClr val="tx1"/>
                  </a:solidFill>
                  <a:latin typeface="+mn-lt"/>
                  <a:ea typeface="+mn-ea"/>
                  <a:cs typeface="+mn-cs"/>
                </a:defRPr>
              </a:lvl1pPr>
              <a:lvl2pPr marL="466371" algn="l" defTabSz="932742" rtl="0" eaLnBrk="1" latinLnBrk="0" hangingPunct="1">
                <a:defRPr sz="1800" kern="1200">
                  <a:solidFill>
                    <a:schemeClr val="tx1"/>
                  </a:solidFill>
                  <a:latin typeface="+mn-lt"/>
                  <a:ea typeface="+mn-ea"/>
                  <a:cs typeface="+mn-cs"/>
                </a:defRPr>
              </a:lvl2pPr>
              <a:lvl3pPr marL="932742" algn="l" defTabSz="932742" rtl="0" eaLnBrk="1" latinLnBrk="0" hangingPunct="1">
                <a:defRPr sz="1800" kern="1200">
                  <a:solidFill>
                    <a:schemeClr val="tx1"/>
                  </a:solidFill>
                  <a:latin typeface="+mn-lt"/>
                  <a:ea typeface="+mn-ea"/>
                  <a:cs typeface="+mn-cs"/>
                </a:defRPr>
              </a:lvl3pPr>
              <a:lvl4pPr marL="1399113" algn="l" defTabSz="932742" rtl="0" eaLnBrk="1" latinLnBrk="0" hangingPunct="1">
                <a:defRPr sz="1800" kern="1200">
                  <a:solidFill>
                    <a:schemeClr val="tx1"/>
                  </a:solidFill>
                  <a:latin typeface="+mn-lt"/>
                  <a:ea typeface="+mn-ea"/>
                  <a:cs typeface="+mn-cs"/>
                </a:defRPr>
              </a:lvl4pPr>
              <a:lvl5pPr marL="1865484" algn="l" defTabSz="932742" rtl="0" eaLnBrk="1" latinLnBrk="0" hangingPunct="1">
                <a:defRPr sz="1800" kern="1200">
                  <a:solidFill>
                    <a:schemeClr val="tx1"/>
                  </a:solidFill>
                  <a:latin typeface="+mn-lt"/>
                  <a:ea typeface="+mn-ea"/>
                  <a:cs typeface="+mn-cs"/>
                </a:defRPr>
              </a:lvl5pPr>
              <a:lvl6pPr marL="2331856" algn="l" defTabSz="932742" rtl="0" eaLnBrk="1" latinLnBrk="0" hangingPunct="1">
                <a:defRPr sz="1800" kern="1200">
                  <a:solidFill>
                    <a:schemeClr val="tx1"/>
                  </a:solidFill>
                  <a:latin typeface="+mn-lt"/>
                  <a:ea typeface="+mn-ea"/>
                  <a:cs typeface="+mn-cs"/>
                </a:defRPr>
              </a:lvl6pPr>
              <a:lvl7pPr marL="2798226" algn="l" defTabSz="932742" rtl="0" eaLnBrk="1" latinLnBrk="0" hangingPunct="1">
                <a:defRPr sz="1800" kern="1200">
                  <a:solidFill>
                    <a:schemeClr val="tx1"/>
                  </a:solidFill>
                  <a:latin typeface="+mn-lt"/>
                  <a:ea typeface="+mn-ea"/>
                  <a:cs typeface="+mn-cs"/>
                </a:defRPr>
              </a:lvl7pPr>
              <a:lvl8pPr marL="3264597" algn="l" defTabSz="932742" rtl="0" eaLnBrk="1" latinLnBrk="0" hangingPunct="1">
                <a:defRPr sz="1800" kern="1200">
                  <a:solidFill>
                    <a:schemeClr val="tx1"/>
                  </a:solidFill>
                  <a:latin typeface="+mn-lt"/>
                  <a:ea typeface="+mn-ea"/>
                  <a:cs typeface="+mn-cs"/>
                </a:defRPr>
              </a:lvl8pPr>
              <a:lvl9pPr marL="3730969" algn="l" defTabSz="932742" rtl="0" eaLnBrk="1" latinLnBrk="0" hangingPunct="1">
                <a:defRPr sz="1800" kern="1200">
                  <a:solidFill>
                    <a:schemeClr val="tx1"/>
                  </a:solidFill>
                  <a:latin typeface="+mn-lt"/>
                  <a:ea typeface="+mn-ea"/>
                  <a:cs typeface="+mn-cs"/>
                </a:defRPr>
              </a:lvl9pPr>
            </a:lstStyle>
            <a:p>
              <a:pPr defTabSz="932563" fontAlgn="auto">
                <a:spcBef>
                  <a:spcPts val="0"/>
                </a:spcBef>
                <a:spcAft>
                  <a:spcPts val="0"/>
                </a:spcAft>
                <a:defRPr/>
              </a:pPr>
              <a:endParaRPr lang="en-US" dirty="0">
                <a:solidFill>
                  <a:srgbClr val="000000"/>
                </a:solidFill>
              </a:endParaRPr>
            </a:p>
          </p:txBody>
        </p:sp>
        <p:sp>
          <p:nvSpPr>
            <p:cNvPr id="42" name="Rectangle 41"/>
            <p:cNvSpPr/>
            <p:nvPr/>
          </p:nvSpPr>
          <p:spPr>
            <a:xfrm>
              <a:off x="6955125" y="5024077"/>
              <a:ext cx="516947" cy="400110"/>
            </a:xfrm>
            <a:prstGeom prst="rect">
              <a:avLst/>
            </a:prstGeom>
          </p:spPr>
          <p:txBody>
            <a:bodyPr wrap="square">
              <a:spAutoFit/>
            </a:bodyPr>
            <a:lstStyle/>
            <a:p>
              <a:pPr algn="ctr" defTabSz="950846" fontAlgn="auto">
                <a:spcBef>
                  <a:spcPts val="0"/>
                </a:spcBef>
                <a:spcAft>
                  <a:spcPts val="0"/>
                </a:spcAft>
                <a:defRPr/>
              </a:pPr>
              <a:r>
                <a:rPr lang="en-US" sz="2000" b="1" kern="0" dirty="0">
                  <a:ln>
                    <a:solidFill>
                      <a:prstClr val="white">
                        <a:alpha val="0"/>
                      </a:prstClr>
                    </a:solidFill>
                  </a:ln>
                  <a:solidFill>
                    <a:prstClr val="white"/>
                  </a:solidFill>
                  <a:latin typeface="Segoe UI" panose="020B0502040204020203" pitchFamily="34" charset="0"/>
                  <a:ea typeface="Segoe UI" panose="020B0502040204020203" pitchFamily="34" charset="0"/>
                  <a:cs typeface="Segoe UI" panose="020B0502040204020203" pitchFamily="34" charset="0"/>
                </a:rPr>
                <a:t>{ }</a:t>
              </a:r>
            </a:p>
          </p:txBody>
        </p:sp>
        <p:sp>
          <p:nvSpPr>
            <p:cNvPr id="48" name="TextBox 47"/>
            <p:cNvSpPr txBox="1"/>
            <p:nvPr/>
          </p:nvSpPr>
          <p:spPr>
            <a:xfrm>
              <a:off x="10652507" y="5011918"/>
              <a:ext cx="659108" cy="437793"/>
            </a:xfrm>
            <a:prstGeom prst="rect">
              <a:avLst/>
            </a:prstGeom>
            <a:noFill/>
          </p:spPr>
          <p:txBody>
            <a:bodyPr wrap="square" lIns="0" tIns="0" rIns="0" bIns="0" rtlCol="0">
              <a:spAutoFit/>
            </a:bodyPr>
            <a:lstStyle/>
            <a:p>
              <a:pPr algn="ctr" defTabSz="932046" fontAlgn="auto">
                <a:lnSpc>
                  <a:spcPct val="90000"/>
                </a:lnSpc>
                <a:spcBef>
                  <a:spcPts val="0"/>
                </a:spcBef>
                <a:spcAft>
                  <a:spcPts val="0"/>
                </a:spcAft>
                <a:defRPr/>
              </a:pPr>
              <a:r>
                <a:rPr lang="en-US" sz="3599" b="1" kern="0" dirty="0">
                  <a:solidFill>
                    <a:srgbClr val="FFFFFF"/>
                  </a:solidFill>
                  <a:latin typeface="Segoe UI"/>
                  <a:ea typeface="+mn-ea"/>
                  <a:cs typeface="+mn-cs"/>
                  <a:sym typeface="Wingdings" panose="05000000000000000000" pitchFamily="2" charset="2"/>
                </a:rPr>
                <a:t></a:t>
              </a:r>
              <a:endParaRPr lang="en-US" sz="3599" b="1" kern="0" dirty="0">
                <a:solidFill>
                  <a:srgbClr val="FFFFFF"/>
                </a:solidFill>
                <a:latin typeface="Segoe UI"/>
                <a:ea typeface="+mn-ea"/>
                <a:cs typeface="+mn-cs"/>
              </a:endParaRPr>
            </a:p>
          </p:txBody>
        </p:sp>
        <p:grpSp>
          <p:nvGrpSpPr>
            <p:cNvPr id="49" name="Group 48"/>
            <p:cNvGrpSpPr/>
            <p:nvPr/>
          </p:nvGrpSpPr>
          <p:grpSpPr>
            <a:xfrm>
              <a:off x="9432088" y="5046344"/>
              <a:ext cx="377571" cy="361084"/>
              <a:chOff x="9741727" y="5641336"/>
              <a:chExt cx="374955" cy="358582"/>
            </a:xfrm>
          </p:grpSpPr>
          <p:sp>
            <p:nvSpPr>
              <p:cNvPr id="50" name="Freeform 7"/>
              <p:cNvSpPr>
                <a:spLocks/>
              </p:cNvSpPr>
              <p:nvPr/>
            </p:nvSpPr>
            <p:spPr bwMode="auto">
              <a:xfrm>
                <a:off x="9751345" y="5641336"/>
                <a:ext cx="47582" cy="109438"/>
              </a:xfrm>
              <a:custGeom>
                <a:avLst/>
                <a:gdLst>
                  <a:gd name="T0" fmla="*/ 21 w 21"/>
                  <a:gd name="T1" fmla="*/ 0 h 49"/>
                  <a:gd name="T2" fmla="*/ 21 w 21"/>
                  <a:gd name="T3" fmla="*/ 49 h 49"/>
                  <a:gd name="T4" fmla="*/ 11 w 21"/>
                  <a:gd name="T5" fmla="*/ 49 h 49"/>
                  <a:gd name="T6" fmla="*/ 11 w 21"/>
                  <a:gd name="T7" fmla="*/ 12 h 49"/>
                  <a:gd name="T8" fmla="*/ 8 w 21"/>
                  <a:gd name="T9" fmla="*/ 13 h 49"/>
                  <a:gd name="T10" fmla="*/ 6 w 21"/>
                  <a:gd name="T11" fmla="*/ 15 h 49"/>
                  <a:gd name="T12" fmla="*/ 3 w 21"/>
                  <a:gd name="T13" fmla="*/ 16 h 49"/>
                  <a:gd name="T14" fmla="*/ 0 w 21"/>
                  <a:gd name="T15" fmla="*/ 16 h 49"/>
                  <a:gd name="T16" fmla="*/ 0 w 21"/>
                  <a:gd name="T17" fmla="*/ 7 h 49"/>
                  <a:gd name="T18" fmla="*/ 8 w 21"/>
                  <a:gd name="T19" fmla="*/ 4 h 49"/>
                  <a:gd name="T20" fmla="*/ 15 w 21"/>
                  <a:gd name="T21" fmla="*/ 0 h 49"/>
                  <a:gd name="T22" fmla="*/ 21 w 21"/>
                  <a:gd name="T23"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 h="49">
                    <a:moveTo>
                      <a:pt x="21" y="0"/>
                    </a:moveTo>
                    <a:cubicBezTo>
                      <a:pt x="21" y="49"/>
                      <a:pt x="21" y="49"/>
                      <a:pt x="21" y="49"/>
                    </a:cubicBezTo>
                    <a:cubicBezTo>
                      <a:pt x="11" y="49"/>
                      <a:pt x="11" y="49"/>
                      <a:pt x="11" y="49"/>
                    </a:cubicBezTo>
                    <a:cubicBezTo>
                      <a:pt x="11" y="12"/>
                      <a:pt x="11" y="12"/>
                      <a:pt x="11" y="12"/>
                    </a:cubicBezTo>
                    <a:cubicBezTo>
                      <a:pt x="10" y="12"/>
                      <a:pt x="9" y="13"/>
                      <a:pt x="8" y="13"/>
                    </a:cubicBezTo>
                    <a:cubicBezTo>
                      <a:pt x="8" y="14"/>
                      <a:pt x="7" y="14"/>
                      <a:pt x="6" y="15"/>
                    </a:cubicBezTo>
                    <a:cubicBezTo>
                      <a:pt x="5" y="15"/>
                      <a:pt x="4" y="15"/>
                      <a:pt x="3" y="16"/>
                    </a:cubicBezTo>
                    <a:cubicBezTo>
                      <a:pt x="2" y="16"/>
                      <a:pt x="1" y="16"/>
                      <a:pt x="0" y="16"/>
                    </a:cubicBezTo>
                    <a:cubicBezTo>
                      <a:pt x="0" y="7"/>
                      <a:pt x="0" y="7"/>
                      <a:pt x="0" y="7"/>
                    </a:cubicBezTo>
                    <a:cubicBezTo>
                      <a:pt x="3" y="6"/>
                      <a:pt x="6" y="5"/>
                      <a:pt x="8" y="4"/>
                    </a:cubicBezTo>
                    <a:cubicBezTo>
                      <a:pt x="11" y="3"/>
                      <a:pt x="13" y="2"/>
                      <a:pt x="15" y="0"/>
                    </a:cubicBezTo>
                    <a:lnTo>
                      <a:pt x="2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14" tIns="45706" rIns="91414" bIns="45706" numCol="1" anchor="t" anchorCtr="0" compatLnSpc="1">
                <a:prstTxWarp prst="textNoShape">
                  <a:avLst/>
                </a:prstTxWarp>
              </a:bodyPr>
              <a:lstStyle/>
              <a:p>
                <a:pPr defTabSz="932330" fontAlgn="auto">
                  <a:spcBef>
                    <a:spcPts val="0"/>
                  </a:spcBef>
                  <a:spcAft>
                    <a:spcPts val="0"/>
                  </a:spcAft>
                  <a:defRPr/>
                </a:pPr>
                <a:endParaRPr lang="en-US" sz="1198" kern="0" dirty="0">
                  <a:solidFill>
                    <a:srgbClr val="000000"/>
                  </a:solidFill>
                  <a:latin typeface="Segoe UI"/>
                  <a:ea typeface="+mn-ea"/>
                  <a:cs typeface="+mn-cs"/>
                </a:endParaRPr>
              </a:p>
            </p:txBody>
          </p:sp>
          <p:sp>
            <p:nvSpPr>
              <p:cNvPr id="51" name="Freeform 8"/>
              <p:cNvSpPr>
                <a:spLocks noEditPoints="1"/>
              </p:cNvSpPr>
              <p:nvPr/>
            </p:nvSpPr>
            <p:spPr bwMode="auto">
              <a:xfrm>
                <a:off x="9818567" y="5641336"/>
                <a:ext cx="76132" cy="109438"/>
              </a:xfrm>
              <a:custGeom>
                <a:avLst/>
                <a:gdLst>
                  <a:gd name="T0" fmla="*/ 17 w 34"/>
                  <a:gd name="T1" fmla="*/ 49 h 49"/>
                  <a:gd name="T2" fmla="*/ 0 w 34"/>
                  <a:gd name="T3" fmla="*/ 26 h 49"/>
                  <a:gd name="T4" fmla="*/ 4 w 34"/>
                  <a:gd name="T5" fmla="*/ 7 h 49"/>
                  <a:gd name="T6" fmla="*/ 17 w 34"/>
                  <a:gd name="T7" fmla="*/ 0 h 49"/>
                  <a:gd name="T8" fmla="*/ 34 w 34"/>
                  <a:gd name="T9" fmla="*/ 25 h 49"/>
                  <a:gd name="T10" fmla="*/ 29 w 34"/>
                  <a:gd name="T11" fmla="*/ 43 h 49"/>
                  <a:gd name="T12" fmla="*/ 17 w 34"/>
                  <a:gd name="T13" fmla="*/ 49 h 49"/>
                  <a:gd name="T14" fmla="*/ 17 w 34"/>
                  <a:gd name="T15" fmla="*/ 8 h 49"/>
                  <a:gd name="T16" fmla="*/ 10 w 34"/>
                  <a:gd name="T17" fmla="*/ 25 h 49"/>
                  <a:gd name="T18" fmla="*/ 17 w 34"/>
                  <a:gd name="T19" fmla="*/ 41 h 49"/>
                  <a:gd name="T20" fmla="*/ 23 w 34"/>
                  <a:gd name="T21" fmla="*/ 25 h 49"/>
                  <a:gd name="T22" fmla="*/ 17 w 34"/>
                  <a:gd name="T23" fmla="*/ 8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4" h="49">
                    <a:moveTo>
                      <a:pt x="17" y="49"/>
                    </a:moveTo>
                    <a:cubicBezTo>
                      <a:pt x="5" y="49"/>
                      <a:pt x="0" y="42"/>
                      <a:pt x="0" y="26"/>
                    </a:cubicBezTo>
                    <a:cubicBezTo>
                      <a:pt x="0" y="17"/>
                      <a:pt x="1" y="11"/>
                      <a:pt x="4" y="7"/>
                    </a:cubicBezTo>
                    <a:cubicBezTo>
                      <a:pt x="7" y="3"/>
                      <a:pt x="12" y="0"/>
                      <a:pt x="17" y="0"/>
                    </a:cubicBezTo>
                    <a:cubicBezTo>
                      <a:pt x="28" y="0"/>
                      <a:pt x="34" y="8"/>
                      <a:pt x="34" y="25"/>
                    </a:cubicBezTo>
                    <a:cubicBezTo>
                      <a:pt x="34" y="33"/>
                      <a:pt x="32" y="39"/>
                      <a:pt x="29" y="43"/>
                    </a:cubicBezTo>
                    <a:cubicBezTo>
                      <a:pt x="26" y="47"/>
                      <a:pt x="22" y="49"/>
                      <a:pt x="17" y="49"/>
                    </a:cubicBezTo>
                    <a:close/>
                    <a:moveTo>
                      <a:pt x="17" y="8"/>
                    </a:moveTo>
                    <a:cubicBezTo>
                      <a:pt x="12" y="8"/>
                      <a:pt x="10" y="14"/>
                      <a:pt x="10" y="25"/>
                    </a:cubicBezTo>
                    <a:cubicBezTo>
                      <a:pt x="10" y="36"/>
                      <a:pt x="12" y="41"/>
                      <a:pt x="17" y="41"/>
                    </a:cubicBezTo>
                    <a:cubicBezTo>
                      <a:pt x="21" y="41"/>
                      <a:pt x="23" y="36"/>
                      <a:pt x="23" y="25"/>
                    </a:cubicBezTo>
                    <a:cubicBezTo>
                      <a:pt x="23" y="14"/>
                      <a:pt x="21" y="8"/>
                      <a:pt x="17" y="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14" tIns="45706" rIns="91414" bIns="45706" numCol="1" anchor="t" anchorCtr="0" compatLnSpc="1">
                <a:prstTxWarp prst="textNoShape">
                  <a:avLst/>
                </a:prstTxWarp>
              </a:bodyPr>
              <a:lstStyle/>
              <a:p>
                <a:pPr defTabSz="932330" fontAlgn="auto">
                  <a:spcBef>
                    <a:spcPts val="0"/>
                  </a:spcBef>
                  <a:spcAft>
                    <a:spcPts val="0"/>
                  </a:spcAft>
                  <a:defRPr/>
                </a:pPr>
                <a:endParaRPr lang="en-US" sz="1198" kern="0" dirty="0">
                  <a:solidFill>
                    <a:srgbClr val="000000"/>
                  </a:solidFill>
                  <a:latin typeface="Segoe UI"/>
                  <a:ea typeface="+mn-ea"/>
                  <a:cs typeface="+mn-cs"/>
                </a:endParaRPr>
              </a:p>
            </p:txBody>
          </p:sp>
          <p:sp>
            <p:nvSpPr>
              <p:cNvPr id="52" name="Freeform 9"/>
              <p:cNvSpPr>
                <a:spLocks/>
              </p:cNvSpPr>
              <p:nvPr/>
            </p:nvSpPr>
            <p:spPr bwMode="auto">
              <a:xfrm>
                <a:off x="9900456" y="5641336"/>
                <a:ext cx="46630" cy="109438"/>
              </a:xfrm>
              <a:custGeom>
                <a:avLst/>
                <a:gdLst>
                  <a:gd name="T0" fmla="*/ 21 w 21"/>
                  <a:gd name="T1" fmla="*/ 0 h 49"/>
                  <a:gd name="T2" fmla="*/ 21 w 21"/>
                  <a:gd name="T3" fmla="*/ 49 h 49"/>
                  <a:gd name="T4" fmla="*/ 10 w 21"/>
                  <a:gd name="T5" fmla="*/ 49 h 49"/>
                  <a:gd name="T6" fmla="*/ 10 w 21"/>
                  <a:gd name="T7" fmla="*/ 12 h 49"/>
                  <a:gd name="T8" fmla="*/ 8 w 21"/>
                  <a:gd name="T9" fmla="*/ 13 h 49"/>
                  <a:gd name="T10" fmla="*/ 6 w 21"/>
                  <a:gd name="T11" fmla="*/ 15 h 49"/>
                  <a:gd name="T12" fmla="*/ 3 w 21"/>
                  <a:gd name="T13" fmla="*/ 16 h 49"/>
                  <a:gd name="T14" fmla="*/ 0 w 21"/>
                  <a:gd name="T15" fmla="*/ 16 h 49"/>
                  <a:gd name="T16" fmla="*/ 0 w 21"/>
                  <a:gd name="T17" fmla="*/ 7 h 49"/>
                  <a:gd name="T18" fmla="*/ 8 w 21"/>
                  <a:gd name="T19" fmla="*/ 4 h 49"/>
                  <a:gd name="T20" fmla="*/ 14 w 21"/>
                  <a:gd name="T21" fmla="*/ 0 h 49"/>
                  <a:gd name="T22" fmla="*/ 21 w 21"/>
                  <a:gd name="T23"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 h="49">
                    <a:moveTo>
                      <a:pt x="21" y="0"/>
                    </a:moveTo>
                    <a:cubicBezTo>
                      <a:pt x="21" y="49"/>
                      <a:pt x="21" y="49"/>
                      <a:pt x="21" y="49"/>
                    </a:cubicBezTo>
                    <a:cubicBezTo>
                      <a:pt x="10" y="49"/>
                      <a:pt x="10" y="49"/>
                      <a:pt x="10" y="49"/>
                    </a:cubicBezTo>
                    <a:cubicBezTo>
                      <a:pt x="10" y="12"/>
                      <a:pt x="10" y="12"/>
                      <a:pt x="10" y="12"/>
                    </a:cubicBezTo>
                    <a:cubicBezTo>
                      <a:pt x="10" y="12"/>
                      <a:pt x="9" y="13"/>
                      <a:pt x="8" y="13"/>
                    </a:cubicBezTo>
                    <a:cubicBezTo>
                      <a:pt x="8" y="14"/>
                      <a:pt x="7" y="14"/>
                      <a:pt x="6" y="15"/>
                    </a:cubicBezTo>
                    <a:cubicBezTo>
                      <a:pt x="5" y="15"/>
                      <a:pt x="4" y="15"/>
                      <a:pt x="3" y="16"/>
                    </a:cubicBezTo>
                    <a:cubicBezTo>
                      <a:pt x="2" y="16"/>
                      <a:pt x="1" y="16"/>
                      <a:pt x="0" y="16"/>
                    </a:cubicBezTo>
                    <a:cubicBezTo>
                      <a:pt x="0" y="7"/>
                      <a:pt x="0" y="7"/>
                      <a:pt x="0" y="7"/>
                    </a:cubicBezTo>
                    <a:cubicBezTo>
                      <a:pt x="3" y="6"/>
                      <a:pt x="6" y="5"/>
                      <a:pt x="8" y="4"/>
                    </a:cubicBezTo>
                    <a:cubicBezTo>
                      <a:pt x="10" y="3"/>
                      <a:pt x="12" y="2"/>
                      <a:pt x="14" y="0"/>
                    </a:cubicBezTo>
                    <a:lnTo>
                      <a:pt x="2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14" tIns="45706" rIns="91414" bIns="45706" numCol="1" anchor="t" anchorCtr="0" compatLnSpc="1">
                <a:prstTxWarp prst="textNoShape">
                  <a:avLst/>
                </a:prstTxWarp>
              </a:bodyPr>
              <a:lstStyle/>
              <a:p>
                <a:pPr defTabSz="932330" fontAlgn="auto">
                  <a:spcBef>
                    <a:spcPts val="0"/>
                  </a:spcBef>
                  <a:spcAft>
                    <a:spcPts val="0"/>
                  </a:spcAft>
                  <a:defRPr/>
                </a:pPr>
                <a:endParaRPr lang="en-US" sz="1198" kern="0" dirty="0">
                  <a:solidFill>
                    <a:srgbClr val="000000"/>
                  </a:solidFill>
                  <a:latin typeface="Segoe UI"/>
                  <a:ea typeface="+mn-ea"/>
                  <a:cs typeface="+mn-cs"/>
                </a:endParaRPr>
              </a:p>
            </p:txBody>
          </p:sp>
          <p:sp>
            <p:nvSpPr>
              <p:cNvPr id="53" name="Freeform 10"/>
              <p:cNvSpPr>
                <a:spLocks noEditPoints="1"/>
              </p:cNvSpPr>
              <p:nvPr/>
            </p:nvSpPr>
            <p:spPr bwMode="auto">
              <a:xfrm>
                <a:off x="9741727" y="5765432"/>
                <a:ext cx="76132" cy="110390"/>
              </a:xfrm>
              <a:custGeom>
                <a:avLst/>
                <a:gdLst>
                  <a:gd name="T0" fmla="*/ 17 w 34"/>
                  <a:gd name="T1" fmla="*/ 49 h 49"/>
                  <a:gd name="T2" fmla="*/ 0 w 34"/>
                  <a:gd name="T3" fmla="*/ 25 h 49"/>
                  <a:gd name="T4" fmla="*/ 4 w 34"/>
                  <a:gd name="T5" fmla="*/ 7 h 49"/>
                  <a:gd name="T6" fmla="*/ 18 w 34"/>
                  <a:gd name="T7" fmla="*/ 0 h 49"/>
                  <a:gd name="T8" fmla="*/ 34 w 34"/>
                  <a:gd name="T9" fmla="*/ 24 h 49"/>
                  <a:gd name="T10" fmla="*/ 30 w 34"/>
                  <a:gd name="T11" fmla="*/ 43 h 49"/>
                  <a:gd name="T12" fmla="*/ 17 w 34"/>
                  <a:gd name="T13" fmla="*/ 49 h 49"/>
                  <a:gd name="T14" fmla="*/ 17 w 34"/>
                  <a:gd name="T15" fmla="*/ 8 h 49"/>
                  <a:gd name="T16" fmla="*/ 10 w 34"/>
                  <a:gd name="T17" fmla="*/ 25 h 49"/>
                  <a:gd name="T18" fmla="*/ 17 w 34"/>
                  <a:gd name="T19" fmla="*/ 41 h 49"/>
                  <a:gd name="T20" fmla="*/ 23 w 34"/>
                  <a:gd name="T21" fmla="*/ 25 h 49"/>
                  <a:gd name="T22" fmla="*/ 17 w 34"/>
                  <a:gd name="T23" fmla="*/ 8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4" h="49">
                    <a:moveTo>
                      <a:pt x="17" y="49"/>
                    </a:moveTo>
                    <a:cubicBezTo>
                      <a:pt x="5" y="49"/>
                      <a:pt x="0" y="41"/>
                      <a:pt x="0" y="25"/>
                    </a:cubicBezTo>
                    <a:cubicBezTo>
                      <a:pt x="0" y="17"/>
                      <a:pt x="1" y="11"/>
                      <a:pt x="4" y="7"/>
                    </a:cubicBezTo>
                    <a:cubicBezTo>
                      <a:pt x="7" y="2"/>
                      <a:pt x="12" y="0"/>
                      <a:pt x="18" y="0"/>
                    </a:cubicBezTo>
                    <a:cubicBezTo>
                      <a:pt x="29" y="0"/>
                      <a:pt x="34" y="8"/>
                      <a:pt x="34" y="24"/>
                    </a:cubicBezTo>
                    <a:cubicBezTo>
                      <a:pt x="34" y="32"/>
                      <a:pt x="33" y="39"/>
                      <a:pt x="30" y="43"/>
                    </a:cubicBezTo>
                    <a:cubicBezTo>
                      <a:pt x="27" y="47"/>
                      <a:pt x="22" y="49"/>
                      <a:pt x="17" y="49"/>
                    </a:cubicBezTo>
                    <a:close/>
                    <a:moveTo>
                      <a:pt x="17" y="8"/>
                    </a:moveTo>
                    <a:cubicBezTo>
                      <a:pt x="13" y="8"/>
                      <a:pt x="10" y="14"/>
                      <a:pt x="10" y="25"/>
                    </a:cubicBezTo>
                    <a:cubicBezTo>
                      <a:pt x="10" y="36"/>
                      <a:pt x="13" y="41"/>
                      <a:pt x="17" y="41"/>
                    </a:cubicBezTo>
                    <a:cubicBezTo>
                      <a:pt x="21" y="41"/>
                      <a:pt x="23" y="36"/>
                      <a:pt x="23" y="25"/>
                    </a:cubicBezTo>
                    <a:cubicBezTo>
                      <a:pt x="23" y="14"/>
                      <a:pt x="21" y="8"/>
                      <a:pt x="17" y="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14" tIns="45706" rIns="91414" bIns="45706" numCol="1" anchor="t" anchorCtr="0" compatLnSpc="1">
                <a:prstTxWarp prst="textNoShape">
                  <a:avLst/>
                </a:prstTxWarp>
              </a:bodyPr>
              <a:lstStyle/>
              <a:p>
                <a:pPr defTabSz="932330" fontAlgn="auto">
                  <a:spcBef>
                    <a:spcPts val="0"/>
                  </a:spcBef>
                  <a:spcAft>
                    <a:spcPts val="0"/>
                  </a:spcAft>
                  <a:defRPr/>
                </a:pPr>
                <a:endParaRPr lang="en-US" sz="1198" kern="0" dirty="0">
                  <a:solidFill>
                    <a:srgbClr val="000000"/>
                  </a:solidFill>
                  <a:latin typeface="Segoe UI"/>
                  <a:ea typeface="+mn-ea"/>
                  <a:cs typeface="+mn-cs"/>
                </a:endParaRPr>
              </a:p>
            </p:txBody>
          </p:sp>
          <p:sp>
            <p:nvSpPr>
              <p:cNvPr id="54" name="Freeform 11"/>
              <p:cNvSpPr>
                <a:spLocks/>
              </p:cNvSpPr>
              <p:nvPr/>
            </p:nvSpPr>
            <p:spPr bwMode="auto">
              <a:xfrm>
                <a:off x="9828185" y="5765608"/>
                <a:ext cx="47582" cy="108486"/>
              </a:xfrm>
              <a:custGeom>
                <a:avLst/>
                <a:gdLst>
                  <a:gd name="T0" fmla="*/ 21 w 21"/>
                  <a:gd name="T1" fmla="*/ 0 h 48"/>
                  <a:gd name="T2" fmla="*/ 21 w 21"/>
                  <a:gd name="T3" fmla="*/ 48 h 48"/>
                  <a:gd name="T4" fmla="*/ 10 w 21"/>
                  <a:gd name="T5" fmla="*/ 48 h 48"/>
                  <a:gd name="T6" fmla="*/ 10 w 21"/>
                  <a:gd name="T7" fmla="*/ 12 h 48"/>
                  <a:gd name="T8" fmla="*/ 8 w 21"/>
                  <a:gd name="T9" fmla="*/ 13 h 48"/>
                  <a:gd name="T10" fmla="*/ 6 w 21"/>
                  <a:gd name="T11" fmla="*/ 14 h 48"/>
                  <a:gd name="T12" fmla="*/ 3 w 21"/>
                  <a:gd name="T13" fmla="*/ 15 h 48"/>
                  <a:gd name="T14" fmla="*/ 0 w 21"/>
                  <a:gd name="T15" fmla="*/ 16 h 48"/>
                  <a:gd name="T16" fmla="*/ 0 w 21"/>
                  <a:gd name="T17" fmla="*/ 7 h 48"/>
                  <a:gd name="T18" fmla="*/ 8 w 21"/>
                  <a:gd name="T19" fmla="*/ 4 h 48"/>
                  <a:gd name="T20" fmla="*/ 14 w 21"/>
                  <a:gd name="T21" fmla="*/ 0 h 48"/>
                  <a:gd name="T22" fmla="*/ 21 w 21"/>
                  <a:gd name="T23"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 h="48">
                    <a:moveTo>
                      <a:pt x="21" y="0"/>
                    </a:moveTo>
                    <a:cubicBezTo>
                      <a:pt x="21" y="48"/>
                      <a:pt x="21" y="48"/>
                      <a:pt x="21" y="48"/>
                    </a:cubicBezTo>
                    <a:cubicBezTo>
                      <a:pt x="10" y="48"/>
                      <a:pt x="10" y="48"/>
                      <a:pt x="10" y="48"/>
                    </a:cubicBezTo>
                    <a:cubicBezTo>
                      <a:pt x="10" y="12"/>
                      <a:pt x="10" y="12"/>
                      <a:pt x="10" y="12"/>
                    </a:cubicBezTo>
                    <a:cubicBezTo>
                      <a:pt x="10" y="12"/>
                      <a:pt x="9" y="13"/>
                      <a:pt x="8" y="13"/>
                    </a:cubicBezTo>
                    <a:cubicBezTo>
                      <a:pt x="8" y="14"/>
                      <a:pt x="7" y="14"/>
                      <a:pt x="6" y="14"/>
                    </a:cubicBezTo>
                    <a:cubicBezTo>
                      <a:pt x="5" y="15"/>
                      <a:pt x="4" y="15"/>
                      <a:pt x="3" y="15"/>
                    </a:cubicBezTo>
                    <a:cubicBezTo>
                      <a:pt x="2" y="16"/>
                      <a:pt x="1" y="16"/>
                      <a:pt x="0" y="16"/>
                    </a:cubicBezTo>
                    <a:cubicBezTo>
                      <a:pt x="0" y="7"/>
                      <a:pt x="0" y="7"/>
                      <a:pt x="0" y="7"/>
                    </a:cubicBezTo>
                    <a:cubicBezTo>
                      <a:pt x="3" y="6"/>
                      <a:pt x="6" y="5"/>
                      <a:pt x="8" y="4"/>
                    </a:cubicBezTo>
                    <a:cubicBezTo>
                      <a:pt x="10" y="3"/>
                      <a:pt x="13" y="1"/>
                      <a:pt x="14" y="0"/>
                    </a:cubicBezTo>
                    <a:lnTo>
                      <a:pt x="2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14" tIns="45706" rIns="91414" bIns="45706" numCol="1" anchor="t" anchorCtr="0" compatLnSpc="1">
                <a:prstTxWarp prst="textNoShape">
                  <a:avLst/>
                </a:prstTxWarp>
              </a:bodyPr>
              <a:lstStyle/>
              <a:p>
                <a:pPr defTabSz="932330" fontAlgn="auto">
                  <a:spcBef>
                    <a:spcPts val="0"/>
                  </a:spcBef>
                  <a:spcAft>
                    <a:spcPts val="0"/>
                  </a:spcAft>
                  <a:defRPr/>
                </a:pPr>
                <a:endParaRPr lang="en-US" sz="1198" kern="0" dirty="0">
                  <a:solidFill>
                    <a:srgbClr val="000000"/>
                  </a:solidFill>
                  <a:latin typeface="Segoe UI"/>
                  <a:ea typeface="+mn-ea"/>
                  <a:cs typeface="+mn-cs"/>
                </a:endParaRPr>
              </a:p>
            </p:txBody>
          </p:sp>
          <p:sp>
            <p:nvSpPr>
              <p:cNvPr id="55" name="Freeform 12"/>
              <p:cNvSpPr>
                <a:spLocks noEditPoints="1"/>
              </p:cNvSpPr>
              <p:nvPr/>
            </p:nvSpPr>
            <p:spPr bwMode="auto">
              <a:xfrm>
                <a:off x="9889974" y="5765432"/>
                <a:ext cx="76132" cy="110390"/>
              </a:xfrm>
              <a:custGeom>
                <a:avLst/>
                <a:gdLst>
                  <a:gd name="T0" fmla="*/ 16 w 34"/>
                  <a:gd name="T1" fmla="*/ 49 h 49"/>
                  <a:gd name="T2" fmla="*/ 0 w 34"/>
                  <a:gd name="T3" fmla="*/ 25 h 49"/>
                  <a:gd name="T4" fmla="*/ 4 w 34"/>
                  <a:gd name="T5" fmla="*/ 7 h 49"/>
                  <a:gd name="T6" fmla="*/ 17 w 34"/>
                  <a:gd name="T7" fmla="*/ 0 h 49"/>
                  <a:gd name="T8" fmla="*/ 34 w 34"/>
                  <a:gd name="T9" fmla="*/ 24 h 49"/>
                  <a:gd name="T10" fmla="*/ 29 w 34"/>
                  <a:gd name="T11" fmla="*/ 43 h 49"/>
                  <a:gd name="T12" fmla="*/ 16 w 34"/>
                  <a:gd name="T13" fmla="*/ 49 h 49"/>
                  <a:gd name="T14" fmla="*/ 17 w 34"/>
                  <a:gd name="T15" fmla="*/ 8 h 49"/>
                  <a:gd name="T16" fmla="*/ 10 w 34"/>
                  <a:gd name="T17" fmla="*/ 25 h 49"/>
                  <a:gd name="T18" fmla="*/ 17 w 34"/>
                  <a:gd name="T19" fmla="*/ 41 h 49"/>
                  <a:gd name="T20" fmla="*/ 23 w 34"/>
                  <a:gd name="T21" fmla="*/ 25 h 49"/>
                  <a:gd name="T22" fmla="*/ 17 w 34"/>
                  <a:gd name="T23" fmla="*/ 8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4" h="49">
                    <a:moveTo>
                      <a:pt x="16" y="49"/>
                    </a:moveTo>
                    <a:cubicBezTo>
                      <a:pt x="5" y="49"/>
                      <a:pt x="0" y="41"/>
                      <a:pt x="0" y="25"/>
                    </a:cubicBezTo>
                    <a:cubicBezTo>
                      <a:pt x="0" y="17"/>
                      <a:pt x="1" y="11"/>
                      <a:pt x="4" y="7"/>
                    </a:cubicBezTo>
                    <a:cubicBezTo>
                      <a:pt x="7" y="2"/>
                      <a:pt x="12" y="0"/>
                      <a:pt x="17" y="0"/>
                    </a:cubicBezTo>
                    <a:cubicBezTo>
                      <a:pt x="28" y="0"/>
                      <a:pt x="34" y="8"/>
                      <a:pt x="34" y="24"/>
                    </a:cubicBezTo>
                    <a:cubicBezTo>
                      <a:pt x="34" y="32"/>
                      <a:pt x="32" y="39"/>
                      <a:pt x="29" y="43"/>
                    </a:cubicBezTo>
                    <a:cubicBezTo>
                      <a:pt x="26" y="47"/>
                      <a:pt x="22" y="49"/>
                      <a:pt x="16" y="49"/>
                    </a:cubicBezTo>
                    <a:close/>
                    <a:moveTo>
                      <a:pt x="17" y="8"/>
                    </a:moveTo>
                    <a:cubicBezTo>
                      <a:pt x="12" y="8"/>
                      <a:pt x="10" y="14"/>
                      <a:pt x="10" y="25"/>
                    </a:cubicBezTo>
                    <a:cubicBezTo>
                      <a:pt x="10" y="36"/>
                      <a:pt x="12" y="41"/>
                      <a:pt x="17" y="41"/>
                    </a:cubicBezTo>
                    <a:cubicBezTo>
                      <a:pt x="21" y="41"/>
                      <a:pt x="23" y="36"/>
                      <a:pt x="23" y="25"/>
                    </a:cubicBezTo>
                    <a:cubicBezTo>
                      <a:pt x="23" y="14"/>
                      <a:pt x="21" y="8"/>
                      <a:pt x="17" y="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14" tIns="45706" rIns="91414" bIns="45706" numCol="1" anchor="t" anchorCtr="0" compatLnSpc="1">
                <a:prstTxWarp prst="textNoShape">
                  <a:avLst/>
                </a:prstTxWarp>
              </a:bodyPr>
              <a:lstStyle/>
              <a:p>
                <a:pPr defTabSz="932330" fontAlgn="auto">
                  <a:spcBef>
                    <a:spcPts val="0"/>
                  </a:spcBef>
                  <a:spcAft>
                    <a:spcPts val="0"/>
                  </a:spcAft>
                  <a:defRPr/>
                </a:pPr>
                <a:endParaRPr lang="en-US" sz="1198" kern="0" dirty="0">
                  <a:solidFill>
                    <a:srgbClr val="000000"/>
                  </a:solidFill>
                  <a:latin typeface="Segoe UI"/>
                  <a:ea typeface="+mn-ea"/>
                  <a:cs typeface="+mn-cs"/>
                </a:endParaRPr>
              </a:p>
            </p:txBody>
          </p:sp>
          <p:sp>
            <p:nvSpPr>
              <p:cNvPr id="56" name="Freeform 13"/>
              <p:cNvSpPr>
                <a:spLocks noEditPoints="1"/>
              </p:cNvSpPr>
              <p:nvPr/>
            </p:nvSpPr>
            <p:spPr bwMode="auto">
              <a:xfrm>
                <a:off x="9741727" y="5890480"/>
                <a:ext cx="76132" cy="109438"/>
              </a:xfrm>
              <a:custGeom>
                <a:avLst/>
                <a:gdLst>
                  <a:gd name="T0" fmla="*/ 17 w 34"/>
                  <a:gd name="T1" fmla="*/ 49 h 49"/>
                  <a:gd name="T2" fmla="*/ 0 w 34"/>
                  <a:gd name="T3" fmla="*/ 25 h 49"/>
                  <a:gd name="T4" fmla="*/ 4 w 34"/>
                  <a:gd name="T5" fmla="*/ 6 h 49"/>
                  <a:gd name="T6" fmla="*/ 18 w 34"/>
                  <a:gd name="T7" fmla="*/ 0 h 49"/>
                  <a:gd name="T8" fmla="*/ 34 w 34"/>
                  <a:gd name="T9" fmla="*/ 24 h 49"/>
                  <a:gd name="T10" fmla="*/ 30 w 34"/>
                  <a:gd name="T11" fmla="*/ 42 h 49"/>
                  <a:gd name="T12" fmla="*/ 17 w 34"/>
                  <a:gd name="T13" fmla="*/ 49 h 49"/>
                  <a:gd name="T14" fmla="*/ 17 w 34"/>
                  <a:gd name="T15" fmla="*/ 8 h 49"/>
                  <a:gd name="T16" fmla="*/ 10 w 34"/>
                  <a:gd name="T17" fmla="*/ 25 h 49"/>
                  <a:gd name="T18" fmla="*/ 17 w 34"/>
                  <a:gd name="T19" fmla="*/ 41 h 49"/>
                  <a:gd name="T20" fmla="*/ 23 w 34"/>
                  <a:gd name="T21" fmla="*/ 24 h 49"/>
                  <a:gd name="T22" fmla="*/ 17 w 34"/>
                  <a:gd name="T23" fmla="*/ 8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4" h="49">
                    <a:moveTo>
                      <a:pt x="17" y="49"/>
                    </a:moveTo>
                    <a:cubicBezTo>
                      <a:pt x="5" y="49"/>
                      <a:pt x="0" y="41"/>
                      <a:pt x="0" y="25"/>
                    </a:cubicBezTo>
                    <a:cubicBezTo>
                      <a:pt x="0" y="17"/>
                      <a:pt x="1" y="11"/>
                      <a:pt x="4" y="6"/>
                    </a:cubicBezTo>
                    <a:cubicBezTo>
                      <a:pt x="7" y="2"/>
                      <a:pt x="12" y="0"/>
                      <a:pt x="18" y="0"/>
                    </a:cubicBezTo>
                    <a:cubicBezTo>
                      <a:pt x="29" y="0"/>
                      <a:pt x="34" y="8"/>
                      <a:pt x="34" y="24"/>
                    </a:cubicBezTo>
                    <a:cubicBezTo>
                      <a:pt x="34" y="32"/>
                      <a:pt x="33" y="38"/>
                      <a:pt x="30" y="42"/>
                    </a:cubicBezTo>
                    <a:cubicBezTo>
                      <a:pt x="27" y="47"/>
                      <a:pt x="22" y="49"/>
                      <a:pt x="17" y="49"/>
                    </a:cubicBezTo>
                    <a:close/>
                    <a:moveTo>
                      <a:pt x="17" y="8"/>
                    </a:moveTo>
                    <a:cubicBezTo>
                      <a:pt x="13" y="8"/>
                      <a:pt x="10" y="14"/>
                      <a:pt x="10" y="25"/>
                    </a:cubicBezTo>
                    <a:cubicBezTo>
                      <a:pt x="10" y="36"/>
                      <a:pt x="13" y="41"/>
                      <a:pt x="17" y="41"/>
                    </a:cubicBezTo>
                    <a:cubicBezTo>
                      <a:pt x="21" y="41"/>
                      <a:pt x="23" y="35"/>
                      <a:pt x="23" y="24"/>
                    </a:cubicBezTo>
                    <a:cubicBezTo>
                      <a:pt x="23" y="13"/>
                      <a:pt x="21" y="8"/>
                      <a:pt x="17" y="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14" tIns="45706" rIns="91414" bIns="45706" numCol="1" anchor="t" anchorCtr="0" compatLnSpc="1">
                <a:prstTxWarp prst="textNoShape">
                  <a:avLst/>
                </a:prstTxWarp>
              </a:bodyPr>
              <a:lstStyle/>
              <a:p>
                <a:pPr defTabSz="932330" fontAlgn="auto">
                  <a:spcBef>
                    <a:spcPts val="0"/>
                  </a:spcBef>
                  <a:spcAft>
                    <a:spcPts val="0"/>
                  </a:spcAft>
                  <a:defRPr/>
                </a:pPr>
                <a:endParaRPr lang="en-US" sz="1198" kern="0" dirty="0">
                  <a:solidFill>
                    <a:srgbClr val="000000"/>
                  </a:solidFill>
                  <a:latin typeface="Segoe UI"/>
                  <a:ea typeface="+mn-ea"/>
                  <a:cs typeface="+mn-cs"/>
                </a:endParaRPr>
              </a:p>
            </p:txBody>
          </p:sp>
          <p:sp>
            <p:nvSpPr>
              <p:cNvPr id="57" name="Freeform 14"/>
              <p:cNvSpPr>
                <a:spLocks noEditPoints="1"/>
              </p:cNvSpPr>
              <p:nvPr/>
            </p:nvSpPr>
            <p:spPr bwMode="auto">
              <a:xfrm>
                <a:off x="9818567" y="5890480"/>
                <a:ext cx="76132" cy="109438"/>
              </a:xfrm>
              <a:custGeom>
                <a:avLst/>
                <a:gdLst>
                  <a:gd name="T0" fmla="*/ 17 w 34"/>
                  <a:gd name="T1" fmla="*/ 49 h 49"/>
                  <a:gd name="T2" fmla="*/ 0 w 34"/>
                  <a:gd name="T3" fmla="*/ 25 h 49"/>
                  <a:gd name="T4" fmla="*/ 4 w 34"/>
                  <a:gd name="T5" fmla="*/ 6 h 49"/>
                  <a:gd name="T6" fmla="*/ 17 w 34"/>
                  <a:gd name="T7" fmla="*/ 0 h 49"/>
                  <a:gd name="T8" fmla="*/ 34 w 34"/>
                  <a:gd name="T9" fmla="*/ 24 h 49"/>
                  <a:gd name="T10" fmla="*/ 29 w 34"/>
                  <a:gd name="T11" fmla="*/ 42 h 49"/>
                  <a:gd name="T12" fmla="*/ 17 w 34"/>
                  <a:gd name="T13" fmla="*/ 49 h 49"/>
                  <a:gd name="T14" fmla="*/ 17 w 34"/>
                  <a:gd name="T15" fmla="*/ 8 h 49"/>
                  <a:gd name="T16" fmla="*/ 10 w 34"/>
                  <a:gd name="T17" fmla="*/ 25 h 49"/>
                  <a:gd name="T18" fmla="*/ 17 w 34"/>
                  <a:gd name="T19" fmla="*/ 41 h 49"/>
                  <a:gd name="T20" fmla="*/ 23 w 34"/>
                  <a:gd name="T21" fmla="*/ 24 h 49"/>
                  <a:gd name="T22" fmla="*/ 17 w 34"/>
                  <a:gd name="T23" fmla="*/ 8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4" h="49">
                    <a:moveTo>
                      <a:pt x="17" y="49"/>
                    </a:moveTo>
                    <a:cubicBezTo>
                      <a:pt x="5" y="49"/>
                      <a:pt x="0" y="41"/>
                      <a:pt x="0" y="25"/>
                    </a:cubicBezTo>
                    <a:cubicBezTo>
                      <a:pt x="0" y="17"/>
                      <a:pt x="1" y="11"/>
                      <a:pt x="4" y="6"/>
                    </a:cubicBezTo>
                    <a:cubicBezTo>
                      <a:pt x="7" y="2"/>
                      <a:pt x="12" y="0"/>
                      <a:pt x="17" y="0"/>
                    </a:cubicBezTo>
                    <a:cubicBezTo>
                      <a:pt x="28" y="0"/>
                      <a:pt x="34" y="8"/>
                      <a:pt x="34" y="24"/>
                    </a:cubicBezTo>
                    <a:cubicBezTo>
                      <a:pt x="34" y="32"/>
                      <a:pt x="32" y="38"/>
                      <a:pt x="29" y="42"/>
                    </a:cubicBezTo>
                    <a:cubicBezTo>
                      <a:pt x="26" y="47"/>
                      <a:pt x="22" y="49"/>
                      <a:pt x="17" y="49"/>
                    </a:cubicBezTo>
                    <a:close/>
                    <a:moveTo>
                      <a:pt x="17" y="8"/>
                    </a:moveTo>
                    <a:cubicBezTo>
                      <a:pt x="12" y="8"/>
                      <a:pt x="10" y="14"/>
                      <a:pt x="10" y="25"/>
                    </a:cubicBezTo>
                    <a:cubicBezTo>
                      <a:pt x="10" y="36"/>
                      <a:pt x="12" y="41"/>
                      <a:pt x="17" y="41"/>
                    </a:cubicBezTo>
                    <a:cubicBezTo>
                      <a:pt x="21" y="41"/>
                      <a:pt x="23" y="35"/>
                      <a:pt x="23" y="24"/>
                    </a:cubicBezTo>
                    <a:cubicBezTo>
                      <a:pt x="23" y="13"/>
                      <a:pt x="21" y="8"/>
                      <a:pt x="17" y="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14" tIns="45706" rIns="91414" bIns="45706" numCol="1" anchor="t" anchorCtr="0" compatLnSpc="1">
                <a:prstTxWarp prst="textNoShape">
                  <a:avLst/>
                </a:prstTxWarp>
              </a:bodyPr>
              <a:lstStyle/>
              <a:p>
                <a:pPr defTabSz="932330" fontAlgn="auto">
                  <a:spcBef>
                    <a:spcPts val="0"/>
                  </a:spcBef>
                  <a:spcAft>
                    <a:spcPts val="0"/>
                  </a:spcAft>
                  <a:defRPr/>
                </a:pPr>
                <a:endParaRPr lang="en-US" sz="1198" kern="0" dirty="0">
                  <a:solidFill>
                    <a:srgbClr val="000000"/>
                  </a:solidFill>
                  <a:latin typeface="Segoe UI"/>
                  <a:ea typeface="+mn-ea"/>
                  <a:cs typeface="+mn-cs"/>
                </a:endParaRPr>
              </a:p>
            </p:txBody>
          </p:sp>
          <p:sp>
            <p:nvSpPr>
              <p:cNvPr id="58" name="Freeform 15"/>
              <p:cNvSpPr>
                <a:spLocks/>
              </p:cNvSpPr>
              <p:nvPr/>
            </p:nvSpPr>
            <p:spPr bwMode="auto">
              <a:xfrm>
                <a:off x="9900456" y="5890656"/>
                <a:ext cx="46630" cy="107534"/>
              </a:xfrm>
              <a:custGeom>
                <a:avLst/>
                <a:gdLst>
                  <a:gd name="T0" fmla="*/ 21 w 21"/>
                  <a:gd name="T1" fmla="*/ 0 h 48"/>
                  <a:gd name="T2" fmla="*/ 21 w 21"/>
                  <a:gd name="T3" fmla="*/ 48 h 48"/>
                  <a:gd name="T4" fmla="*/ 10 w 21"/>
                  <a:gd name="T5" fmla="*/ 48 h 48"/>
                  <a:gd name="T6" fmla="*/ 10 w 21"/>
                  <a:gd name="T7" fmla="*/ 11 h 48"/>
                  <a:gd name="T8" fmla="*/ 8 w 21"/>
                  <a:gd name="T9" fmla="*/ 13 h 48"/>
                  <a:gd name="T10" fmla="*/ 6 w 21"/>
                  <a:gd name="T11" fmla="*/ 14 h 48"/>
                  <a:gd name="T12" fmla="*/ 3 w 21"/>
                  <a:gd name="T13" fmla="*/ 15 h 48"/>
                  <a:gd name="T14" fmla="*/ 0 w 21"/>
                  <a:gd name="T15" fmla="*/ 16 h 48"/>
                  <a:gd name="T16" fmla="*/ 0 w 21"/>
                  <a:gd name="T17" fmla="*/ 7 h 48"/>
                  <a:gd name="T18" fmla="*/ 8 w 21"/>
                  <a:gd name="T19" fmla="*/ 4 h 48"/>
                  <a:gd name="T20" fmla="*/ 14 w 21"/>
                  <a:gd name="T21" fmla="*/ 0 h 48"/>
                  <a:gd name="T22" fmla="*/ 21 w 21"/>
                  <a:gd name="T23"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 h="48">
                    <a:moveTo>
                      <a:pt x="21" y="0"/>
                    </a:moveTo>
                    <a:cubicBezTo>
                      <a:pt x="21" y="48"/>
                      <a:pt x="21" y="48"/>
                      <a:pt x="21" y="48"/>
                    </a:cubicBezTo>
                    <a:cubicBezTo>
                      <a:pt x="10" y="48"/>
                      <a:pt x="10" y="48"/>
                      <a:pt x="10" y="48"/>
                    </a:cubicBezTo>
                    <a:cubicBezTo>
                      <a:pt x="10" y="11"/>
                      <a:pt x="10" y="11"/>
                      <a:pt x="10" y="11"/>
                    </a:cubicBezTo>
                    <a:cubicBezTo>
                      <a:pt x="10" y="12"/>
                      <a:pt x="9" y="12"/>
                      <a:pt x="8" y="13"/>
                    </a:cubicBezTo>
                    <a:cubicBezTo>
                      <a:pt x="8" y="13"/>
                      <a:pt x="7" y="14"/>
                      <a:pt x="6" y="14"/>
                    </a:cubicBezTo>
                    <a:cubicBezTo>
                      <a:pt x="5" y="14"/>
                      <a:pt x="4" y="15"/>
                      <a:pt x="3" y="15"/>
                    </a:cubicBezTo>
                    <a:cubicBezTo>
                      <a:pt x="2" y="15"/>
                      <a:pt x="1" y="15"/>
                      <a:pt x="0" y="16"/>
                    </a:cubicBezTo>
                    <a:cubicBezTo>
                      <a:pt x="0" y="7"/>
                      <a:pt x="0" y="7"/>
                      <a:pt x="0" y="7"/>
                    </a:cubicBezTo>
                    <a:cubicBezTo>
                      <a:pt x="3" y="6"/>
                      <a:pt x="6" y="5"/>
                      <a:pt x="8" y="4"/>
                    </a:cubicBezTo>
                    <a:cubicBezTo>
                      <a:pt x="10" y="2"/>
                      <a:pt x="12" y="1"/>
                      <a:pt x="14" y="0"/>
                    </a:cubicBezTo>
                    <a:lnTo>
                      <a:pt x="2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14" tIns="45706" rIns="91414" bIns="45706" numCol="1" anchor="t" anchorCtr="0" compatLnSpc="1">
                <a:prstTxWarp prst="textNoShape">
                  <a:avLst/>
                </a:prstTxWarp>
              </a:bodyPr>
              <a:lstStyle/>
              <a:p>
                <a:pPr defTabSz="932330" fontAlgn="auto">
                  <a:spcBef>
                    <a:spcPts val="0"/>
                  </a:spcBef>
                  <a:spcAft>
                    <a:spcPts val="0"/>
                  </a:spcAft>
                  <a:defRPr/>
                </a:pPr>
                <a:endParaRPr lang="en-US" sz="1198" kern="0" dirty="0">
                  <a:solidFill>
                    <a:srgbClr val="000000"/>
                  </a:solidFill>
                  <a:latin typeface="Segoe UI"/>
                  <a:ea typeface="+mn-ea"/>
                  <a:cs typeface="+mn-cs"/>
                </a:endParaRPr>
              </a:p>
            </p:txBody>
          </p:sp>
          <p:sp>
            <p:nvSpPr>
              <p:cNvPr id="59" name="Freeform 16"/>
              <p:cNvSpPr>
                <a:spLocks/>
              </p:cNvSpPr>
              <p:nvPr/>
            </p:nvSpPr>
            <p:spPr bwMode="auto">
              <a:xfrm>
                <a:off x="10050167" y="5641336"/>
                <a:ext cx="47582" cy="109438"/>
              </a:xfrm>
              <a:custGeom>
                <a:avLst/>
                <a:gdLst>
                  <a:gd name="T0" fmla="*/ 21 w 21"/>
                  <a:gd name="T1" fmla="*/ 0 h 49"/>
                  <a:gd name="T2" fmla="*/ 21 w 21"/>
                  <a:gd name="T3" fmla="*/ 49 h 49"/>
                  <a:gd name="T4" fmla="*/ 10 w 21"/>
                  <a:gd name="T5" fmla="*/ 49 h 49"/>
                  <a:gd name="T6" fmla="*/ 10 w 21"/>
                  <a:gd name="T7" fmla="*/ 12 h 49"/>
                  <a:gd name="T8" fmla="*/ 8 w 21"/>
                  <a:gd name="T9" fmla="*/ 13 h 49"/>
                  <a:gd name="T10" fmla="*/ 6 w 21"/>
                  <a:gd name="T11" fmla="*/ 15 h 49"/>
                  <a:gd name="T12" fmla="*/ 3 w 21"/>
                  <a:gd name="T13" fmla="*/ 16 h 49"/>
                  <a:gd name="T14" fmla="*/ 0 w 21"/>
                  <a:gd name="T15" fmla="*/ 16 h 49"/>
                  <a:gd name="T16" fmla="*/ 0 w 21"/>
                  <a:gd name="T17" fmla="*/ 7 h 49"/>
                  <a:gd name="T18" fmla="*/ 8 w 21"/>
                  <a:gd name="T19" fmla="*/ 4 h 49"/>
                  <a:gd name="T20" fmla="*/ 15 w 21"/>
                  <a:gd name="T21" fmla="*/ 0 h 49"/>
                  <a:gd name="T22" fmla="*/ 21 w 21"/>
                  <a:gd name="T23"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 h="49">
                    <a:moveTo>
                      <a:pt x="21" y="0"/>
                    </a:moveTo>
                    <a:cubicBezTo>
                      <a:pt x="21" y="49"/>
                      <a:pt x="21" y="49"/>
                      <a:pt x="21" y="49"/>
                    </a:cubicBezTo>
                    <a:cubicBezTo>
                      <a:pt x="10" y="49"/>
                      <a:pt x="10" y="49"/>
                      <a:pt x="10" y="49"/>
                    </a:cubicBezTo>
                    <a:cubicBezTo>
                      <a:pt x="10" y="12"/>
                      <a:pt x="10" y="12"/>
                      <a:pt x="10" y="12"/>
                    </a:cubicBezTo>
                    <a:cubicBezTo>
                      <a:pt x="10" y="12"/>
                      <a:pt x="9" y="13"/>
                      <a:pt x="8" y="13"/>
                    </a:cubicBezTo>
                    <a:cubicBezTo>
                      <a:pt x="8" y="14"/>
                      <a:pt x="7" y="14"/>
                      <a:pt x="6" y="15"/>
                    </a:cubicBezTo>
                    <a:cubicBezTo>
                      <a:pt x="5" y="15"/>
                      <a:pt x="4" y="15"/>
                      <a:pt x="3" y="16"/>
                    </a:cubicBezTo>
                    <a:cubicBezTo>
                      <a:pt x="2" y="16"/>
                      <a:pt x="1" y="16"/>
                      <a:pt x="0" y="16"/>
                    </a:cubicBezTo>
                    <a:cubicBezTo>
                      <a:pt x="0" y="7"/>
                      <a:pt x="0" y="7"/>
                      <a:pt x="0" y="7"/>
                    </a:cubicBezTo>
                    <a:cubicBezTo>
                      <a:pt x="3" y="6"/>
                      <a:pt x="6" y="5"/>
                      <a:pt x="8" y="4"/>
                    </a:cubicBezTo>
                    <a:cubicBezTo>
                      <a:pt x="10" y="3"/>
                      <a:pt x="13" y="2"/>
                      <a:pt x="15" y="0"/>
                    </a:cubicBezTo>
                    <a:lnTo>
                      <a:pt x="2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14" tIns="45706" rIns="91414" bIns="45706" numCol="1" anchor="t" anchorCtr="0" compatLnSpc="1">
                <a:prstTxWarp prst="textNoShape">
                  <a:avLst/>
                </a:prstTxWarp>
              </a:bodyPr>
              <a:lstStyle/>
              <a:p>
                <a:pPr defTabSz="932330" fontAlgn="auto">
                  <a:spcBef>
                    <a:spcPts val="0"/>
                  </a:spcBef>
                  <a:spcAft>
                    <a:spcPts val="0"/>
                  </a:spcAft>
                  <a:defRPr/>
                </a:pPr>
                <a:endParaRPr lang="en-US" sz="1198" kern="0" dirty="0">
                  <a:solidFill>
                    <a:srgbClr val="000000"/>
                  </a:solidFill>
                  <a:latin typeface="Segoe UI"/>
                  <a:ea typeface="+mn-ea"/>
                  <a:cs typeface="+mn-cs"/>
                </a:endParaRPr>
              </a:p>
            </p:txBody>
          </p:sp>
          <p:sp>
            <p:nvSpPr>
              <p:cNvPr id="60" name="Freeform 17"/>
              <p:cNvSpPr>
                <a:spLocks noEditPoints="1"/>
              </p:cNvSpPr>
              <p:nvPr/>
            </p:nvSpPr>
            <p:spPr bwMode="auto">
              <a:xfrm>
                <a:off x="10040550" y="5765432"/>
                <a:ext cx="76132" cy="110390"/>
              </a:xfrm>
              <a:custGeom>
                <a:avLst/>
                <a:gdLst>
                  <a:gd name="T0" fmla="*/ 17 w 34"/>
                  <a:gd name="T1" fmla="*/ 49 h 49"/>
                  <a:gd name="T2" fmla="*/ 0 w 34"/>
                  <a:gd name="T3" fmla="*/ 25 h 49"/>
                  <a:gd name="T4" fmla="*/ 4 w 34"/>
                  <a:gd name="T5" fmla="*/ 7 h 49"/>
                  <a:gd name="T6" fmla="*/ 17 w 34"/>
                  <a:gd name="T7" fmla="*/ 0 h 49"/>
                  <a:gd name="T8" fmla="*/ 34 w 34"/>
                  <a:gd name="T9" fmla="*/ 24 h 49"/>
                  <a:gd name="T10" fmla="*/ 29 w 34"/>
                  <a:gd name="T11" fmla="*/ 43 h 49"/>
                  <a:gd name="T12" fmla="*/ 17 w 34"/>
                  <a:gd name="T13" fmla="*/ 49 h 49"/>
                  <a:gd name="T14" fmla="*/ 17 w 34"/>
                  <a:gd name="T15" fmla="*/ 8 h 49"/>
                  <a:gd name="T16" fmla="*/ 10 w 34"/>
                  <a:gd name="T17" fmla="*/ 25 h 49"/>
                  <a:gd name="T18" fmla="*/ 17 w 34"/>
                  <a:gd name="T19" fmla="*/ 41 h 49"/>
                  <a:gd name="T20" fmla="*/ 23 w 34"/>
                  <a:gd name="T21" fmla="*/ 25 h 49"/>
                  <a:gd name="T22" fmla="*/ 17 w 34"/>
                  <a:gd name="T23" fmla="*/ 8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4" h="49">
                    <a:moveTo>
                      <a:pt x="17" y="49"/>
                    </a:moveTo>
                    <a:cubicBezTo>
                      <a:pt x="5" y="49"/>
                      <a:pt x="0" y="41"/>
                      <a:pt x="0" y="25"/>
                    </a:cubicBezTo>
                    <a:cubicBezTo>
                      <a:pt x="0" y="17"/>
                      <a:pt x="1" y="11"/>
                      <a:pt x="4" y="7"/>
                    </a:cubicBezTo>
                    <a:cubicBezTo>
                      <a:pt x="7" y="2"/>
                      <a:pt x="12" y="0"/>
                      <a:pt x="17" y="0"/>
                    </a:cubicBezTo>
                    <a:cubicBezTo>
                      <a:pt x="28" y="0"/>
                      <a:pt x="34" y="8"/>
                      <a:pt x="34" y="24"/>
                    </a:cubicBezTo>
                    <a:cubicBezTo>
                      <a:pt x="34" y="32"/>
                      <a:pt x="32" y="39"/>
                      <a:pt x="29" y="43"/>
                    </a:cubicBezTo>
                    <a:cubicBezTo>
                      <a:pt x="26" y="47"/>
                      <a:pt x="22" y="49"/>
                      <a:pt x="17" y="49"/>
                    </a:cubicBezTo>
                    <a:close/>
                    <a:moveTo>
                      <a:pt x="17" y="8"/>
                    </a:moveTo>
                    <a:cubicBezTo>
                      <a:pt x="12" y="8"/>
                      <a:pt x="10" y="14"/>
                      <a:pt x="10" y="25"/>
                    </a:cubicBezTo>
                    <a:cubicBezTo>
                      <a:pt x="10" y="36"/>
                      <a:pt x="12" y="41"/>
                      <a:pt x="17" y="41"/>
                    </a:cubicBezTo>
                    <a:cubicBezTo>
                      <a:pt x="21" y="41"/>
                      <a:pt x="23" y="36"/>
                      <a:pt x="23" y="25"/>
                    </a:cubicBezTo>
                    <a:cubicBezTo>
                      <a:pt x="23" y="14"/>
                      <a:pt x="21" y="8"/>
                      <a:pt x="17" y="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14" tIns="45706" rIns="91414" bIns="45706" numCol="1" anchor="t" anchorCtr="0" compatLnSpc="1">
                <a:prstTxWarp prst="textNoShape">
                  <a:avLst/>
                </a:prstTxWarp>
              </a:bodyPr>
              <a:lstStyle/>
              <a:p>
                <a:pPr defTabSz="932330" fontAlgn="auto">
                  <a:spcBef>
                    <a:spcPts val="0"/>
                  </a:spcBef>
                  <a:spcAft>
                    <a:spcPts val="0"/>
                  </a:spcAft>
                  <a:defRPr/>
                </a:pPr>
                <a:endParaRPr lang="en-US" sz="1198" kern="0" dirty="0">
                  <a:solidFill>
                    <a:srgbClr val="000000"/>
                  </a:solidFill>
                  <a:latin typeface="Segoe UI"/>
                  <a:ea typeface="+mn-ea"/>
                  <a:cs typeface="+mn-cs"/>
                </a:endParaRPr>
              </a:p>
            </p:txBody>
          </p:sp>
          <p:sp>
            <p:nvSpPr>
              <p:cNvPr id="61" name="Freeform 18"/>
              <p:cNvSpPr>
                <a:spLocks noEditPoints="1"/>
              </p:cNvSpPr>
              <p:nvPr/>
            </p:nvSpPr>
            <p:spPr bwMode="auto">
              <a:xfrm>
                <a:off x="10040550" y="5890480"/>
                <a:ext cx="76132" cy="109438"/>
              </a:xfrm>
              <a:custGeom>
                <a:avLst/>
                <a:gdLst>
                  <a:gd name="T0" fmla="*/ 17 w 34"/>
                  <a:gd name="T1" fmla="*/ 49 h 49"/>
                  <a:gd name="T2" fmla="*/ 0 w 34"/>
                  <a:gd name="T3" fmla="*/ 25 h 49"/>
                  <a:gd name="T4" fmla="*/ 4 w 34"/>
                  <a:gd name="T5" fmla="*/ 6 h 49"/>
                  <a:gd name="T6" fmla="*/ 17 w 34"/>
                  <a:gd name="T7" fmla="*/ 0 h 49"/>
                  <a:gd name="T8" fmla="*/ 34 w 34"/>
                  <a:gd name="T9" fmla="*/ 24 h 49"/>
                  <a:gd name="T10" fmla="*/ 29 w 34"/>
                  <a:gd name="T11" fmla="*/ 42 h 49"/>
                  <a:gd name="T12" fmla="*/ 17 w 34"/>
                  <a:gd name="T13" fmla="*/ 49 h 49"/>
                  <a:gd name="T14" fmla="*/ 17 w 34"/>
                  <a:gd name="T15" fmla="*/ 8 h 49"/>
                  <a:gd name="T16" fmla="*/ 10 w 34"/>
                  <a:gd name="T17" fmla="*/ 25 h 49"/>
                  <a:gd name="T18" fmla="*/ 17 w 34"/>
                  <a:gd name="T19" fmla="*/ 41 h 49"/>
                  <a:gd name="T20" fmla="*/ 23 w 34"/>
                  <a:gd name="T21" fmla="*/ 24 h 49"/>
                  <a:gd name="T22" fmla="*/ 17 w 34"/>
                  <a:gd name="T23" fmla="*/ 8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4" h="49">
                    <a:moveTo>
                      <a:pt x="17" y="49"/>
                    </a:moveTo>
                    <a:cubicBezTo>
                      <a:pt x="5" y="49"/>
                      <a:pt x="0" y="41"/>
                      <a:pt x="0" y="25"/>
                    </a:cubicBezTo>
                    <a:cubicBezTo>
                      <a:pt x="0" y="17"/>
                      <a:pt x="1" y="11"/>
                      <a:pt x="4" y="6"/>
                    </a:cubicBezTo>
                    <a:cubicBezTo>
                      <a:pt x="7" y="2"/>
                      <a:pt x="12" y="0"/>
                      <a:pt x="17" y="0"/>
                    </a:cubicBezTo>
                    <a:cubicBezTo>
                      <a:pt x="28" y="0"/>
                      <a:pt x="34" y="8"/>
                      <a:pt x="34" y="24"/>
                    </a:cubicBezTo>
                    <a:cubicBezTo>
                      <a:pt x="34" y="32"/>
                      <a:pt x="32" y="38"/>
                      <a:pt x="29" y="42"/>
                    </a:cubicBezTo>
                    <a:cubicBezTo>
                      <a:pt x="26" y="47"/>
                      <a:pt x="22" y="49"/>
                      <a:pt x="17" y="49"/>
                    </a:cubicBezTo>
                    <a:close/>
                    <a:moveTo>
                      <a:pt x="17" y="8"/>
                    </a:moveTo>
                    <a:cubicBezTo>
                      <a:pt x="12" y="8"/>
                      <a:pt x="10" y="14"/>
                      <a:pt x="10" y="25"/>
                    </a:cubicBezTo>
                    <a:cubicBezTo>
                      <a:pt x="10" y="36"/>
                      <a:pt x="12" y="41"/>
                      <a:pt x="17" y="41"/>
                    </a:cubicBezTo>
                    <a:cubicBezTo>
                      <a:pt x="21" y="41"/>
                      <a:pt x="23" y="35"/>
                      <a:pt x="23" y="24"/>
                    </a:cubicBezTo>
                    <a:cubicBezTo>
                      <a:pt x="23" y="13"/>
                      <a:pt x="21" y="8"/>
                      <a:pt x="17" y="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14" tIns="45706" rIns="91414" bIns="45706" numCol="1" anchor="t" anchorCtr="0" compatLnSpc="1">
                <a:prstTxWarp prst="textNoShape">
                  <a:avLst/>
                </a:prstTxWarp>
              </a:bodyPr>
              <a:lstStyle/>
              <a:p>
                <a:pPr defTabSz="932330" fontAlgn="auto">
                  <a:spcBef>
                    <a:spcPts val="0"/>
                  </a:spcBef>
                  <a:spcAft>
                    <a:spcPts val="0"/>
                  </a:spcAft>
                  <a:defRPr/>
                </a:pPr>
                <a:endParaRPr lang="en-US" sz="1198" kern="0" dirty="0">
                  <a:solidFill>
                    <a:srgbClr val="000000"/>
                  </a:solidFill>
                  <a:latin typeface="Segoe UI"/>
                  <a:ea typeface="+mn-ea"/>
                  <a:cs typeface="+mn-cs"/>
                </a:endParaRPr>
              </a:p>
            </p:txBody>
          </p:sp>
          <p:sp>
            <p:nvSpPr>
              <p:cNvPr id="62" name="Freeform 19"/>
              <p:cNvSpPr>
                <a:spLocks noEditPoints="1"/>
              </p:cNvSpPr>
              <p:nvPr/>
            </p:nvSpPr>
            <p:spPr bwMode="auto">
              <a:xfrm>
                <a:off x="9963710" y="5641336"/>
                <a:ext cx="76132" cy="109438"/>
              </a:xfrm>
              <a:custGeom>
                <a:avLst/>
                <a:gdLst>
                  <a:gd name="T0" fmla="*/ 17 w 34"/>
                  <a:gd name="T1" fmla="*/ 49 h 49"/>
                  <a:gd name="T2" fmla="*/ 0 w 34"/>
                  <a:gd name="T3" fmla="*/ 26 h 49"/>
                  <a:gd name="T4" fmla="*/ 4 w 34"/>
                  <a:gd name="T5" fmla="*/ 7 h 49"/>
                  <a:gd name="T6" fmla="*/ 18 w 34"/>
                  <a:gd name="T7" fmla="*/ 0 h 49"/>
                  <a:gd name="T8" fmla="*/ 34 w 34"/>
                  <a:gd name="T9" fmla="*/ 25 h 49"/>
                  <a:gd name="T10" fmla="*/ 30 w 34"/>
                  <a:gd name="T11" fmla="*/ 43 h 49"/>
                  <a:gd name="T12" fmla="*/ 17 w 34"/>
                  <a:gd name="T13" fmla="*/ 49 h 49"/>
                  <a:gd name="T14" fmla="*/ 17 w 34"/>
                  <a:gd name="T15" fmla="*/ 8 h 49"/>
                  <a:gd name="T16" fmla="*/ 10 w 34"/>
                  <a:gd name="T17" fmla="*/ 25 h 49"/>
                  <a:gd name="T18" fmla="*/ 17 w 34"/>
                  <a:gd name="T19" fmla="*/ 41 h 49"/>
                  <a:gd name="T20" fmla="*/ 23 w 34"/>
                  <a:gd name="T21" fmla="*/ 25 h 49"/>
                  <a:gd name="T22" fmla="*/ 17 w 34"/>
                  <a:gd name="T23" fmla="*/ 8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4" h="49">
                    <a:moveTo>
                      <a:pt x="17" y="49"/>
                    </a:moveTo>
                    <a:cubicBezTo>
                      <a:pt x="5" y="49"/>
                      <a:pt x="0" y="42"/>
                      <a:pt x="0" y="26"/>
                    </a:cubicBezTo>
                    <a:cubicBezTo>
                      <a:pt x="0" y="17"/>
                      <a:pt x="1" y="11"/>
                      <a:pt x="4" y="7"/>
                    </a:cubicBezTo>
                    <a:cubicBezTo>
                      <a:pt x="7" y="3"/>
                      <a:pt x="12" y="0"/>
                      <a:pt x="18" y="0"/>
                    </a:cubicBezTo>
                    <a:cubicBezTo>
                      <a:pt x="29" y="0"/>
                      <a:pt x="34" y="8"/>
                      <a:pt x="34" y="25"/>
                    </a:cubicBezTo>
                    <a:cubicBezTo>
                      <a:pt x="34" y="33"/>
                      <a:pt x="33" y="39"/>
                      <a:pt x="30" y="43"/>
                    </a:cubicBezTo>
                    <a:cubicBezTo>
                      <a:pt x="27" y="47"/>
                      <a:pt x="22" y="49"/>
                      <a:pt x="17" y="49"/>
                    </a:cubicBezTo>
                    <a:close/>
                    <a:moveTo>
                      <a:pt x="17" y="8"/>
                    </a:moveTo>
                    <a:cubicBezTo>
                      <a:pt x="13" y="8"/>
                      <a:pt x="10" y="14"/>
                      <a:pt x="10" y="25"/>
                    </a:cubicBezTo>
                    <a:cubicBezTo>
                      <a:pt x="10" y="36"/>
                      <a:pt x="13" y="41"/>
                      <a:pt x="17" y="41"/>
                    </a:cubicBezTo>
                    <a:cubicBezTo>
                      <a:pt x="21" y="41"/>
                      <a:pt x="23" y="36"/>
                      <a:pt x="23" y="25"/>
                    </a:cubicBezTo>
                    <a:cubicBezTo>
                      <a:pt x="23" y="14"/>
                      <a:pt x="21" y="8"/>
                      <a:pt x="17" y="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14" tIns="45706" rIns="91414" bIns="45706" numCol="1" anchor="t" anchorCtr="0" compatLnSpc="1">
                <a:prstTxWarp prst="textNoShape">
                  <a:avLst/>
                </a:prstTxWarp>
              </a:bodyPr>
              <a:lstStyle/>
              <a:p>
                <a:pPr defTabSz="932330" fontAlgn="auto">
                  <a:spcBef>
                    <a:spcPts val="0"/>
                  </a:spcBef>
                  <a:spcAft>
                    <a:spcPts val="0"/>
                  </a:spcAft>
                  <a:defRPr/>
                </a:pPr>
                <a:endParaRPr lang="en-US" sz="1198" kern="0" dirty="0">
                  <a:solidFill>
                    <a:srgbClr val="000000"/>
                  </a:solidFill>
                  <a:latin typeface="Segoe UI"/>
                  <a:ea typeface="+mn-ea"/>
                  <a:cs typeface="+mn-cs"/>
                </a:endParaRPr>
              </a:p>
            </p:txBody>
          </p:sp>
          <p:sp>
            <p:nvSpPr>
              <p:cNvPr id="63" name="Freeform 20"/>
              <p:cNvSpPr>
                <a:spLocks/>
              </p:cNvSpPr>
              <p:nvPr/>
            </p:nvSpPr>
            <p:spPr bwMode="auto">
              <a:xfrm>
                <a:off x="9973327" y="5765608"/>
                <a:ext cx="47582" cy="108486"/>
              </a:xfrm>
              <a:custGeom>
                <a:avLst/>
                <a:gdLst>
                  <a:gd name="T0" fmla="*/ 21 w 21"/>
                  <a:gd name="T1" fmla="*/ 0 h 48"/>
                  <a:gd name="T2" fmla="*/ 21 w 21"/>
                  <a:gd name="T3" fmla="*/ 48 h 48"/>
                  <a:gd name="T4" fmla="*/ 11 w 21"/>
                  <a:gd name="T5" fmla="*/ 48 h 48"/>
                  <a:gd name="T6" fmla="*/ 11 w 21"/>
                  <a:gd name="T7" fmla="*/ 12 h 48"/>
                  <a:gd name="T8" fmla="*/ 9 w 21"/>
                  <a:gd name="T9" fmla="*/ 13 h 48"/>
                  <a:gd name="T10" fmla="*/ 6 w 21"/>
                  <a:gd name="T11" fmla="*/ 14 h 48"/>
                  <a:gd name="T12" fmla="*/ 3 w 21"/>
                  <a:gd name="T13" fmla="*/ 15 h 48"/>
                  <a:gd name="T14" fmla="*/ 0 w 21"/>
                  <a:gd name="T15" fmla="*/ 16 h 48"/>
                  <a:gd name="T16" fmla="*/ 0 w 21"/>
                  <a:gd name="T17" fmla="*/ 7 h 48"/>
                  <a:gd name="T18" fmla="*/ 8 w 21"/>
                  <a:gd name="T19" fmla="*/ 4 h 48"/>
                  <a:gd name="T20" fmla="*/ 15 w 21"/>
                  <a:gd name="T21" fmla="*/ 0 h 48"/>
                  <a:gd name="T22" fmla="*/ 21 w 21"/>
                  <a:gd name="T23"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 h="48">
                    <a:moveTo>
                      <a:pt x="21" y="0"/>
                    </a:moveTo>
                    <a:cubicBezTo>
                      <a:pt x="21" y="48"/>
                      <a:pt x="21" y="48"/>
                      <a:pt x="21" y="48"/>
                    </a:cubicBezTo>
                    <a:cubicBezTo>
                      <a:pt x="11" y="48"/>
                      <a:pt x="11" y="48"/>
                      <a:pt x="11" y="48"/>
                    </a:cubicBezTo>
                    <a:cubicBezTo>
                      <a:pt x="11" y="12"/>
                      <a:pt x="11" y="12"/>
                      <a:pt x="11" y="12"/>
                    </a:cubicBezTo>
                    <a:cubicBezTo>
                      <a:pt x="10" y="12"/>
                      <a:pt x="9" y="13"/>
                      <a:pt x="9" y="13"/>
                    </a:cubicBezTo>
                    <a:cubicBezTo>
                      <a:pt x="8" y="14"/>
                      <a:pt x="7" y="14"/>
                      <a:pt x="6" y="14"/>
                    </a:cubicBezTo>
                    <a:cubicBezTo>
                      <a:pt x="5" y="15"/>
                      <a:pt x="4" y="15"/>
                      <a:pt x="3" y="15"/>
                    </a:cubicBezTo>
                    <a:cubicBezTo>
                      <a:pt x="2" y="16"/>
                      <a:pt x="1" y="16"/>
                      <a:pt x="0" y="16"/>
                    </a:cubicBezTo>
                    <a:cubicBezTo>
                      <a:pt x="0" y="7"/>
                      <a:pt x="0" y="7"/>
                      <a:pt x="0" y="7"/>
                    </a:cubicBezTo>
                    <a:cubicBezTo>
                      <a:pt x="3" y="6"/>
                      <a:pt x="6" y="5"/>
                      <a:pt x="8" y="4"/>
                    </a:cubicBezTo>
                    <a:cubicBezTo>
                      <a:pt x="11" y="3"/>
                      <a:pt x="13" y="1"/>
                      <a:pt x="15" y="0"/>
                    </a:cubicBezTo>
                    <a:lnTo>
                      <a:pt x="2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14" tIns="45706" rIns="91414" bIns="45706" numCol="1" anchor="t" anchorCtr="0" compatLnSpc="1">
                <a:prstTxWarp prst="textNoShape">
                  <a:avLst/>
                </a:prstTxWarp>
              </a:bodyPr>
              <a:lstStyle/>
              <a:p>
                <a:pPr defTabSz="932330" fontAlgn="auto">
                  <a:spcBef>
                    <a:spcPts val="0"/>
                  </a:spcBef>
                  <a:spcAft>
                    <a:spcPts val="0"/>
                  </a:spcAft>
                  <a:defRPr/>
                </a:pPr>
                <a:endParaRPr lang="en-US" sz="1198" kern="0" dirty="0">
                  <a:solidFill>
                    <a:srgbClr val="000000"/>
                  </a:solidFill>
                  <a:latin typeface="Segoe UI"/>
                  <a:ea typeface="+mn-ea"/>
                  <a:cs typeface="+mn-cs"/>
                </a:endParaRPr>
              </a:p>
            </p:txBody>
          </p:sp>
          <p:sp>
            <p:nvSpPr>
              <p:cNvPr id="64" name="Freeform 21"/>
              <p:cNvSpPr>
                <a:spLocks noEditPoints="1"/>
              </p:cNvSpPr>
              <p:nvPr/>
            </p:nvSpPr>
            <p:spPr bwMode="auto">
              <a:xfrm>
                <a:off x="9963710" y="5890480"/>
                <a:ext cx="76132" cy="109438"/>
              </a:xfrm>
              <a:custGeom>
                <a:avLst/>
                <a:gdLst>
                  <a:gd name="T0" fmla="*/ 17 w 34"/>
                  <a:gd name="T1" fmla="*/ 49 h 49"/>
                  <a:gd name="T2" fmla="*/ 0 w 34"/>
                  <a:gd name="T3" fmla="*/ 25 h 49"/>
                  <a:gd name="T4" fmla="*/ 4 w 34"/>
                  <a:gd name="T5" fmla="*/ 6 h 49"/>
                  <a:gd name="T6" fmla="*/ 18 w 34"/>
                  <a:gd name="T7" fmla="*/ 0 h 49"/>
                  <a:gd name="T8" fmla="*/ 34 w 34"/>
                  <a:gd name="T9" fmla="*/ 24 h 49"/>
                  <a:gd name="T10" fmla="*/ 30 w 34"/>
                  <a:gd name="T11" fmla="*/ 42 h 49"/>
                  <a:gd name="T12" fmla="*/ 17 w 34"/>
                  <a:gd name="T13" fmla="*/ 49 h 49"/>
                  <a:gd name="T14" fmla="*/ 17 w 34"/>
                  <a:gd name="T15" fmla="*/ 8 h 49"/>
                  <a:gd name="T16" fmla="*/ 10 w 34"/>
                  <a:gd name="T17" fmla="*/ 25 h 49"/>
                  <a:gd name="T18" fmla="*/ 17 w 34"/>
                  <a:gd name="T19" fmla="*/ 41 h 49"/>
                  <a:gd name="T20" fmla="*/ 23 w 34"/>
                  <a:gd name="T21" fmla="*/ 24 h 49"/>
                  <a:gd name="T22" fmla="*/ 17 w 34"/>
                  <a:gd name="T23" fmla="*/ 8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4" h="49">
                    <a:moveTo>
                      <a:pt x="17" y="49"/>
                    </a:moveTo>
                    <a:cubicBezTo>
                      <a:pt x="5" y="49"/>
                      <a:pt x="0" y="41"/>
                      <a:pt x="0" y="25"/>
                    </a:cubicBezTo>
                    <a:cubicBezTo>
                      <a:pt x="0" y="17"/>
                      <a:pt x="1" y="11"/>
                      <a:pt x="4" y="6"/>
                    </a:cubicBezTo>
                    <a:cubicBezTo>
                      <a:pt x="7" y="2"/>
                      <a:pt x="12" y="0"/>
                      <a:pt x="18" y="0"/>
                    </a:cubicBezTo>
                    <a:cubicBezTo>
                      <a:pt x="29" y="0"/>
                      <a:pt x="34" y="8"/>
                      <a:pt x="34" y="24"/>
                    </a:cubicBezTo>
                    <a:cubicBezTo>
                      <a:pt x="34" y="32"/>
                      <a:pt x="33" y="38"/>
                      <a:pt x="30" y="42"/>
                    </a:cubicBezTo>
                    <a:cubicBezTo>
                      <a:pt x="27" y="47"/>
                      <a:pt x="22" y="49"/>
                      <a:pt x="17" y="49"/>
                    </a:cubicBezTo>
                    <a:close/>
                    <a:moveTo>
                      <a:pt x="17" y="8"/>
                    </a:moveTo>
                    <a:cubicBezTo>
                      <a:pt x="13" y="8"/>
                      <a:pt x="10" y="14"/>
                      <a:pt x="10" y="25"/>
                    </a:cubicBezTo>
                    <a:cubicBezTo>
                      <a:pt x="10" y="36"/>
                      <a:pt x="13" y="41"/>
                      <a:pt x="17" y="41"/>
                    </a:cubicBezTo>
                    <a:cubicBezTo>
                      <a:pt x="21" y="41"/>
                      <a:pt x="23" y="35"/>
                      <a:pt x="23" y="24"/>
                    </a:cubicBezTo>
                    <a:cubicBezTo>
                      <a:pt x="23" y="13"/>
                      <a:pt x="21" y="8"/>
                      <a:pt x="17" y="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14" tIns="45706" rIns="91414" bIns="45706" numCol="1" anchor="t" anchorCtr="0" compatLnSpc="1">
                <a:prstTxWarp prst="textNoShape">
                  <a:avLst/>
                </a:prstTxWarp>
              </a:bodyPr>
              <a:lstStyle/>
              <a:p>
                <a:pPr defTabSz="932330" fontAlgn="auto">
                  <a:spcBef>
                    <a:spcPts val="0"/>
                  </a:spcBef>
                  <a:spcAft>
                    <a:spcPts val="0"/>
                  </a:spcAft>
                  <a:defRPr/>
                </a:pPr>
                <a:endParaRPr lang="en-US" sz="1198" kern="0" dirty="0">
                  <a:solidFill>
                    <a:srgbClr val="000000"/>
                  </a:solidFill>
                  <a:latin typeface="Segoe UI"/>
                  <a:ea typeface="+mn-ea"/>
                  <a:cs typeface="+mn-cs"/>
                </a:endParaRPr>
              </a:p>
            </p:txBody>
          </p:sp>
        </p:grpSp>
        <p:grpSp>
          <p:nvGrpSpPr>
            <p:cNvPr id="91" name="Group 90"/>
            <p:cNvGrpSpPr/>
            <p:nvPr/>
          </p:nvGrpSpPr>
          <p:grpSpPr>
            <a:xfrm>
              <a:off x="6524484" y="5035894"/>
              <a:ext cx="524561" cy="416590"/>
              <a:chOff x="5621256" y="5500688"/>
              <a:chExt cx="790631" cy="627895"/>
            </a:xfrm>
          </p:grpSpPr>
          <p:sp>
            <p:nvSpPr>
              <p:cNvPr id="89" name="Freeform 88"/>
              <p:cNvSpPr/>
              <p:nvPr/>
            </p:nvSpPr>
            <p:spPr bwMode="auto">
              <a:xfrm>
                <a:off x="5628732" y="5522727"/>
                <a:ext cx="773569" cy="591395"/>
              </a:xfrm>
              <a:custGeom>
                <a:avLst/>
                <a:gdLst>
                  <a:gd name="connsiteX0" fmla="*/ 276225 w 5753100"/>
                  <a:gd name="connsiteY0" fmla="*/ 1428750 h 4533900"/>
                  <a:gd name="connsiteX1" fmla="*/ 19050 w 5753100"/>
                  <a:gd name="connsiteY1" fmla="*/ 1581150 h 4533900"/>
                  <a:gd name="connsiteX2" fmla="*/ 0 w 5753100"/>
                  <a:gd name="connsiteY2" fmla="*/ 1762125 h 4533900"/>
                  <a:gd name="connsiteX3" fmla="*/ 85725 w 5753100"/>
                  <a:gd name="connsiteY3" fmla="*/ 2038350 h 4533900"/>
                  <a:gd name="connsiteX4" fmla="*/ 428625 w 5753100"/>
                  <a:gd name="connsiteY4" fmla="*/ 2133600 h 4533900"/>
                  <a:gd name="connsiteX5" fmla="*/ 390525 w 5753100"/>
                  <a:gd name="connsiteY5" fmla="*/ 3038475 h 4533900"/>
                  <a:gd name="connsiteX6" fmla="*/ 95250 w 5753100"/>
                  <a:gd name="connsiteY6" fmla="*/ 3324225 h 4533900"/>
                  <a:gd name="connsiteX7" fmla="*/ 161925 w 5753100"/>
                  <a:gd name="connsiteY7" fmla="*/ 3629025 h 4533900"/>
                  <a:gd name="connsiteX8" fmla="*/ 457200 w 5753100"/>
                  <a:gd name="connsiteY8" fmla="*/ 3876675 h 4533900"/>
                  <a:gd name="connsiteX9" fmla="*/ 752475 w 5753100"/>
                  <a:gd name="connsiteY9" fmla="*/ 3933825 h 4533900"/>
                  <a:gd name="connsiteX10" fmla="*/ 733425 w 5753100"/>
                  <a:gd name="connsiteY10" fmla="*/ 4219575 h 4533900"/>
                  <a:gd name="connsiteX11" fmla="*/ 733425 w 5753100"/>
                  <a:gd name="connsiteY11" fmla="*/ 4305300 h 4533900"/>
                  <a:gd name="connsiteX12" fmla="*/ 1295400 w 5753100"/>
                  <a:gd name="connsiteY12" fmla="*/ 4438650 h 4533900"/>
                  <a:gd name="connsiteX13" fmla="*/ 1524000 w 5753100"/>
                  <a:gd name="connsiteY13" fmla="*/ 4419600 h 4533900"/>
                  <a:gd name="connsiteX14" fmla="*/ 1571625 w 5753100"/>
                  <a:gd name="connsiteY14" fmla="*/ 4210050 h 4533900"/>
                  <a:gd name="connsiteX15" fmla="*/ 1666875 w 5753100"/>
                  <a:gd name="connsiteY15" fmla="*/ 3943350 h 4533900"/>
                  <a:gd name="connsiteX16" fmla="*/ 1733550 w 5753100"/>
                  <a:gd name="connsiteY16" fmla="*/ 3695700 h 4533900"/>
                  <a:gd name="connsiteX17" fmla="*/ 2381250 w 5753100"/>
                  <a:gd name="connsiteY17" fmla="*/ 3695700 h 4533900"/>
                  <a:gd name="connsiteX18" fmla="*/ 2124075 w 5753100"/>
                  <a:gd name="connsiteY18" fmla="*/ 3848100 h 4533900"/>
                  <a:gd name="connsiteX19" fmla="*/ 2114550 w 5753100"/>
                  <a:gd name="connsiteY19" fmla="*/ 4019550 h 4533900"/>
                  <a:gd name="connsiteX20" fmla="*/ 2400300 w 5753100"/>
                  <a:gd name="connsiteY20" fmla="*/ 4505325 h 4533900"/>
                  <a:gd name="connsiteX21" fmla="*/ 2647950 w 5753100"/>
                  <a:gd name="connsiteY21" fmla="*/ 4533900 h 4533900"/>
                  <a:gd name="connsiteX22" fmla="*/ 2876550 w 5753100"/>
                  <a:gd name="connsiteY22" fmla="*/ 4371975 h 4533900"/>
                  <a:gd name="connsiteX23" fmla="*/ 3200400 w 5753100"/>
                  <a:gd name="connsiteY23" fmla="*/ 4095750 h 4533900"/>
                  <a:gd name="connsiteX24" fmla="*/ 3324225 w 5753100"/>
                  <a:gd name="connsiteY24" fmla="*/ 4124325 h 4533900"/>
                  <a:gd name="connsiteX25" fmla="*/ 3457575 w 5753100"/>
                  <a:gd name="connsiteY25" fmla="*/ 4143375 h 4533900"/>
                  <a:gd name="connsiteX26" fmla="*/ 3800475 w 5753100"/>
                  <a:gd name="connsiteY26" fmla="*/ 4152900 h 4533900"/>
                  <a:gd name="connsiteX27" fmla="*/ 3914775 w 5753100"/>
                  <a:gd name="connsiteY27" fmla="*/ 4048125 h 4533900"/>
                  <a:gd name="connsiteX28" fmla="*/ 3876675 w 5753100"/>
                  <a:gd name="connsiteY28" fmla="*/ 3467100 h 4533900"/>
                  <a:gd name="connsiteX29" fmla="*/ 3733800 w 5753100"/>
                  <a:gd name="connsiteY29" fmla="*/ 3095625 h 4533900"/>
                  <a:gd name="connsiteX30" fmla="*/ 3686175 w 5753100"/>
                  <a:gd name="connsiteY30" fmla="*/ 2895600 h 4533900"/>
                  <a:gd name="connsiteX31" fmla="*/ 3867150 w 5753100"/>
                  <a:gd name="connsiteY31" fmla="*/ 2952750 h 4533900"/>
                  <a:gd name="connsiteX32" fmla="*/ 4057650 w 5753100"/>
                  <a:gd name="connsiteY32" fmla="*/ 3133725 h 4533900"/>
                  <a:gd name="connsiteX33" fmla="*/ 4181475 w 5753100"/>
                  <a:gd name="connsiteY33" fmla="*/ 3219450 h 4533900"/>
                  <a:gd name="connsiteX34" fmla="*/ 4400550 w 5753100"/>
                  <a:gd name="connsiteY34" fmla="*/ 3219450 h 4533900"/>
                  <a:gd name="connsiteX35" fmla="*/ 4543425 w 5753100"/>
                  <a:gd name="connsiteY35" fmla="*/ 3143250 h 4533900"/>
                  <a:gd name="connsiteX36" fmla="*/ 4648200 w 5753100"/>
                  <a:gd name="connsiteY36" fmla="*/ 2962275 h 4533900"/>
                  <a:gd name="connsiteX37" fmla="*/ 4714875 w 5753100"/>
                  <a:gd name="connsiteY37" fmla="*/ 2781300 h 4533900"/>
                  <a:gd name="connsiteX38" fmla="*/ 5286375 w 5753100"/>
                  <a:gd name="connsiteY38" fmla="*/ 2771775 h 4533900"/>
                  <a:gd name="connsiteX39" fmla="*/ 5753100 w 5753100"/>
                  <a:gd name="connsiteY39" fmla="*/ 695325 h 4533900"/>
                  <a:gd name="connsiteX40" fmla="*/ 5162550 w 5753100"/>
                  <a:gd name="connsiteY40" fmla="*/ 1057275 h 4533900"/>
                  <a:gd name="connsiteX41" fmla="*/ 4972050 w 5753100"/>
                  <a:gd name="connsiteY41" fmla="*/ 695325 h 4533900"/>
                  <a:gd name="connsiteX42" fmla="*/ 3990975 w 5753100"/>
                  <a:gd name="connsiteY42" fmla="*/ 0 h 4533900"/>
                  <a:gd name="connsiteX43" fmla="*/ 2733675 w 5753100"/>
                  <a:gd name="connsiteY43" fmla="*/ 285750 h 4533900"/>
                  <a:gd name="connsiteX44" fmla="*/ 1962150 w 5753100"/>
                  <a:gd name="connsiteY44" fmla="*/ 942975 h 4533900"/>
                  <a:gd name="connsiteX45" fmla="*/ 971550 w 5753100"/>
                  <a:gd name="connsiteY45" fmla="*/ 1247775 h 4533900"/>
                  <a:gd name="connsiteX46" fmla="*/ 523875 w 5753100"/>
                  <a:gd name="connsiteY46" fmla="*/ 1885950 h 4533900"/>
                  <a:gd name="connsiteX47" fmla="*/ 285750 w 5753100"/>
                  <a:gd name="connsiteY47" fmla="*/ 1962150 h 4533900"/>
                  <a:gd name="connsiteX48" fmla="*/ 180975 w 5753100"/>
                  <a:gd name="connsiteY48" fmla="*/ 1962150 h 4533900"/>
                  <a:gd name="connsiteX49" fmla="*/ 190500 w 5753100"/>
                  <a:gd name="connsiteY49" fmla="*/ 1809750 h 4533900"/>
                  <a:gd name="connsiteX50" fmla="*/ 323850 w 5753100"/>
                  <a:gd name="connsiteY50" fmla="*/ 1590675 h 4533900"/>
                  <a:gd name="connsiteX51" fmla="*/ 276225 w 5753100"/>
                  <a:gd name="connsiteY51" fmla="*/ 1428750 h 4533900"/>
                  <a:gd name="connsiteX0" fmla="*/ 276225 w 5850537"/>
                  <a:gd name="connsiteY0" fmla="*/ 1428750 h 4533900"/>
                  <a:gd name="connsiteX1" fmla="*/ 19050 w 5850537"/>
                  <a:gd name="connsiteY1" fmla="*/ 1581150 h 4533900"/>
                  <a:gd name="connsiteX2" fmla="*/ 0 w 5850537"/>
                  <a:gd name="connsiteY2" fmla="*/ 1762125 h 4533900"/>
                  <a:gd name="connsiteX3" fmla="*/ 85725 w 5850537"/>
                  <a:gd name="connsiteY3" fmla="*/ 2038350 h 4533900"/>
                  <a:gd name="connsiteX4" fmla="*/ 428625 w 5850537"/>
                  <a:gd name="connsiteY4" fmla="*/ 2133600 h 4533900"/>
                  <a:gd name="connsiteX5" fmla="*/ 390525 w 5850537"/>
                  <a:gd name="connsiteY5" fmla="*/ 3038475 h 4533900"/>
                  <a:gd name="connsiteX6" fmla="*/ 95250 w 5850537"/>
                  <a:gd name="connsiteY6" fmla="*/ 3324225 h 4533900"/>
                  <a:gd name="connsiteX7" fmla="*/ 161925 w 5850537"/>
                  <a:gd name="connsiteY7" fmla="*/ 3629025 h 4533900"/>
                  <a:gd name="connsiteX8" fmla="*/ 457200 w 5850537"/>
                  <a:gd name="connsiteY8" fmla="*/ 3876675 h 4533900"/>
                  <a:gd name="connsiteX9" fmla="*/ 752475 w 5850537"/>
                  <a:gd name="connsiteY9" fmla="*/ 3933825 h 4533900"/>
                  <a:gd name="connsiteX10" fmla="*/ 733425 w 5850537"/>
                  <a:gd name="connsiteY10" fmla="*/ 4219575 h 4533900"/>
                  <a:gd name="connsiteX11" fmla="*/ 733425 w 5850537"/>
                  <a:gd name="connsiteY11" fmla="*/ 4305300 h 4533900"/>
                  <a:gd name="connsiteX12" fmla="*/ 1295400 w 5850537"/>
                  <a:gd name="connsiteY12" fmla="*/ 4438650 h 4533900"/>
                  <a:gd name="connsiteX13" fmla="*/ 1524000 w 5850537"/>
                  <a:gd name="connsiteY13" fmla="*/ 4419600 h 4533900"/>
                  <a:gd name="connsiteX14" fmla="*/ 1571625 w 5850537"/>
                  <a:gd name="connsiteY14" fmla="*/ 4210050 h 4533900"/>
                  <a:gd name="connsiteX15" fmla="*/ 1666875 w 5850537"/>
                  <a:gd name="connsiteY15" fmla="*/ 3943350 h 4533900"/>
                  <a:gd name="connsiteX16" fmla="*/ 1733550 w 5850537"/>
                  <a:gd name="connsiteY16" fmla="*/ 3695700 h 4533900"/>
                  <a:gd name="connsiteX17" fmla="*/ 2381250 w 5850537"/>
                  <a:gd name="connsiteY17" fmla="*/ 3695700 h 4533900"/>
                  <a:gd name="connsiteX18" fmla="*/ 2124075 w 5850537"/>
                  <a:gd name="connsiteY18" fmla="*/ 3848100 h 4533900"/>
                  <a:gd name="connsiteX19" fmla="*/ 2114550 w 5850537"/>
                  <a:gd name="connsiteY19" fmla="*/ 4019550 h 4533900"/>
                  <a:gd name="connsiteX20" fmla="*/ 2400300 w 5850537"/>
                  <a:gd name="connsiteY20" fmla="*/ 4505325 h 4533900"/>
                  <a:gd name="connsiteX21" fmla="*/ 2647950 w 5850537"/>
                  <a:gd name="connsiteY21" fmla="*/ 4533900 h 4533900"/>
                  <a:gd name="connsiteX22" fmla="*/ 2876550 w 5850537"/>
                  <a:gd name="connsiteY22" fmla="*/ 4371975 h 4533900"/>
                  <a:gd name="connsiteX23" fmla="*/ 3200400 w 5850537"/>
                  <a:gd name="connsiteY23" fmla="*/ 4095750 h 4533900"/>
                  <a:gd name="connsiteX24" fmla="*/ 3324225 w 5850537"/>
                  <a:gd name="connsiteY24" fmla="*/ 4124325 h 4533900"/>
                  <a:gd name="connsiteX25" fmla="*/ 3457575 w 5850537"/>
                  <a:gd name="connsiteY25" fmla="*/ 4143375 h 4533900"/>
                  <a:gd name="connsiteX26" fmla="*/ 3800475 w 5850537"/>
                  <a:gd name="connsiteY26" fmla="*/ 4152900 h 4533900"/>
                  <a:gd name="connsiteX27" fmla="*/ 3914775 w 5850537"/>
                  <a:gd name="connsiteY27" fmla="*/ 4048125 h 4533900"/>
                  <a:gd name="connsiteX28" fmla="*/ 3876675 w 5850537"/>
                  <a:gd name="connsiteY28" fmla="*/ 3467100 h 4533900"/>
                  <a:gd name="connsiteX29" fmla="*/ 3733800 w 5850537"/>
                  <a:gd name="connsiteY29" fmla="*/ 3095625 h 4533900"/>
                  <a:gd name="connsiteX30" fmla="*/ 3686175 w 5850537"/>
                  <a:gd name="connsiteY30" fmla="*/ 2895600 h 4533900"/>
                  <a:gd name="connsiteX31" fmla="*/ 3867150 w 5850537"/>
                  <a:gd name="connsiteY31" fmla="*/ 2952750 h 4533900"/>
                  <a:gd name="connsiteX32" fmla="*/ 4057650 w 5850537"/>
                  <a:gd name="connsiteY32" fmla="*/ 3133725 h 4533900"/>
                  <a:gd name="connsiteX33" fmla="*/ 4181475 w 5850537"/>
                  <a:gd name="connsiteY33" fmla="*/ 3219450 h 4533900"/>
                  <a:gd name="connsiteX34" fmla="*/ 4400550 w 5850537"/>
                  <a:gd name="connsiteY34" fmla="*/ 3219450 h 4533900"/>
                  <a:gd name="connsiteX35" fmla="*/ 4543425 w 5850537"/>
                  <a:gd name="connsiteY35" fmla="*/ 3143250 h 4533900"/>
                  <a:gd name="connsiteX36" fmla="*/ 4648200 w 5850537"/>
                  <a:gd name="connsiteY36" fmla="*/ 2962275 h 4533900"/>
                  <a:gd name="connsiteX37" fmla="*/ 4714875 w 5850537"/>
                  <a:gd name="connsiteY37" fmla="*/ 2781300 h 4533900"/>
                  <a:gd name="connsiteX38" fmla="*/ 5286375 w 5850537"/>
                  <a:gd name="connsiteY38" fmla="*/ 2771775 h 4533900"/>
                  <a:gd name="connsiteX39" fmla="*/ 5753100 w 5850537"/>
                  <a:gd name="connsiteY39" fmla="*/ 695325 h 4533900"/>
                  <a:gd name="connsiteX40" fmla="*/ 5162550 w 5850537"/>
                  <a:gd name="connsiteY40" fmla="*/ 1057275 h 4533900"/>
                  <a:gd name="connsiteX41" fmla="*/ 4972050 w 5850537"/>
                  <a:gd name="connsiteY41" fmla="*/ 695325 h 4533900"/>
                  <a:gd name="connsiteX42" fmla="*/ 3990975 w 5850537"/>
                  <a:gd name="connsiteY42" fmla="*/ 0 h 4533900"/>
                  <a:gd name="connsiteX43" fmla="*/ 2733675 w 5850537"/>
                  <a:gd name="connsiteY43" fmla="*/ 285750 h 4533900"/>
                  <a:gd name="connsiteX44" fmla="*/ 1962150 w 5850537"/>
                  <a:gd name="connsiteY44" fmla="*/ 942975 h 4533900"/>
                  <a:gd name="connsiteX45" fmla="*/ 971550 w 5850537"/>
                  <a:gd name="connsiteY45" fmla="*/ 1247775 h 4533900"/>
                  <a:gd name="connsiteX46" fmla="*/ 523875 w 5850537"/>
                  <a:gd name="connsiteY46" fmla="*/ 1885950 h 4533900"/>
                  <a:gd name="connsiteX47" fmla="*/ 285750 w 5850537"/>
                  <a:gd name="connsiteY47" fmla="*/ 1962150 h 4533900"/>
                  <a:gd name="connsiteX48" fmla="*/ 180975 w 5850537"/>
                  <a:gd name="connsiteY48" fmla="*/ 1962150 h 4533900"/>
                  <a:gd name="connsiteX49" fmla="*/ 190500 w 5850537"/>
                  <a:gd name="connsiteY49" fmla="*/ 1809750 h 4533900"/>
                  <a:gd name="connsiteX50" fmla="*/ 323850 w 5850537"/>
                  <a:gd name="connsiteY50" fmla="*/ 1590675 h 4533900"/>
                  <a:gd name="connsiteX51" fmla="*/ 276225 w 5850537"/>
                  <a:gd name="connsiteY51" fmla="*/ 1428750 h 4533900"/>
                  <a:gd name="connsiteX0" fmla="*/ 276225 w 5992852"/>
                  <a:gd name="connsiteY0" fmla="*/ 1428750 h 4533900"/>
                  <a:gd name="connsiteX1" fmla="*/ 19050 w 5992852"/>
                  <a:gd name="connsiteY1" fmla="*/ 1581150 h 4533900"/>
                  <a:gd name="connsiteX2" fmla="*/ 0 w 5992852"/>
                  <a:gd name="connsiteY2" fmla="*/ 1762125 h 4533900"/>
                  <a:gd name="connsiteX3" fmla="*/ 85725 w 5992852"/>
                  <a:gd name="connsiteY3" fmla="*/ 2038350 h 4533900"/>
                  <a:gd name="connsiteX4" fmla="*/ 428625 w 5992852"/>
                  <a:gd name="connsiteY4" fmla="*/ 2133600 h 4533900"/>
                  <a:gd name="connsiteX5" fmla="*/ 390525 w 5992852"/>
                  <a:gd name="connsiteY5" fmla="*/ 3038475 h 4533900"/>
                  <a:gd name="connsiteX6" fmla="*/ 95250 w 5992852"/>
                  <a:gd name="connsiteY6" fmla="*/ 3324225 h 4533900"/>
                  <a:gd name="connsiteX7" fmla="*/ 161925 w 5992852"/>
                  <a:gd name="connsiteY7" fmla="*/ 3629025 h 4533900"/>
                  <a:gd name="connsiteX8" fmla="*/ 457200 w 5992852"/>
                  <a:gd name="connsiteY8" fmla="*/ 3876675 h 4533900"/>
                  <a:gd name="connsiteX9" fmla="*/ 752475 w 5992852"/>
                  <a:gd name="connsiteY9" fmla="*/ 3933825 h 4533900"/>
                  <a:gd name="connsiteX10" fmla="*/ 733425 w 5992852"/>
                  <a:gd name="connsiteY10" fmla="*/ 4219575 h 4533900"/>
                  <a:gd name="connsiteX11" fmla="*/ 733425 w 5992852"/>
                  <a:gd name="connsiteY11" fmla="*/ 4305300 h 4533900"/>
                  <a:gd name="connsiteX12" fmla="*/ 1295400 w 5992852"/>
                  <a:gd name="connsiteY12" fmla="*/ 4438650 h 4533900"/>
                  <a:gd name="connsiteX13" fmla="*/ 1524000 w 5992852"/>
                  <a:gd name="connsiteY13" fmla="*/ 4419600 h 4533900"/>
                  <a:gd name="connsiteX14" fmla="*/ 1571625 w 5992852"/>
                  <a:gd name="connsiteY14" fmla="*/ 4210050 h 4533900"/>
                  <a:gd name="connsiteX15" fmla="*/ 1666875 w 5992852"/>
                  <a:gd name="connsiteY15" fmla="*/ 3943350 h 4533900"/>
                  <a:gd name="connsiteX16" fmla="*/ 1733550 w 5992852"/>
                  <a:gd name="connsiteY16" fmla="*/ 3695700 h 4533900"/>
                  <a:gd name="connsiteX17" fmla="*/ 2381250 w 5992852"/>
                  <a:gd name="connsiteY17" fmla="*/ 3695700 h 4533900"/>
                  <a:gd name="connsiteX18" fmla="*/ 2124075 w 5992852"/>
                  <a:gd name="connsiteY18" fmla="*/ 3848100 h 4533900"/>
                  <a:gd name="connsiteX19" fmla="*/ 2114550 w 5992852"/>
                  <a:gd name="connsiteY19" fmla="*/ 4019550 h 4533900"/>
                  <a:gd name="connsiteX20" fmla="*/ 2400300 w 5992852"/>
                  <a:gd name="connsiteY20" fmla="*/ 4505325 h 4533900"/>
                  <a:gd name="connsiteX21" fmla="*/ 2647950 w 5992852"/>
                  <a:gd name="connsiteY21" fmla="*/ 4533900 h 4533900"/>
                  <a:gd name="connsiteX22" fmla="*/ 2876550 w 5992852"/>
                  <a:gd name="connsiteY22" fmla="*/ 4371975 h 4533900"/>
                  <a:gd name="connsiteX23" fmla="*/ 3200400 w 5992852"/>
                  <a:gd name="connsiteY23" fmla="*/ 4095750 h 4533900"/>
                  <a:gd name="connsiteX24" fmla="*/ 3324225 w 5992852"/>
                  <a:gd name="connsiteY24" fmla="*/ 4124325 h 4533900"/>
                  <a:gd name="connsiteX25" fmla="*/ 3457575 w 5992852"/>
                  <a:gd name="connsiteY25" fmla="*/ 4143375 h 4533900"/>
                  <a:gd name="connsiteX26" fmla="*/ 3800475 w 5992852"/>
                  <a:gd name="connsiteY26" fmla="*/ 4152900 h 4533900"/>
                  <a:gd name="connsiteX27" fmla="*/ 3914775 w 5992852"/>
                  <a:gd name="connsiteY27" fmla="*/ 4048125 h 4533900"/>
                  <a:gd name="connsiteX28" fmla="*/ 3876675 w 5992852"/>
                  <a:gd name="connsiteY28" fmla="*/ 3467100 h 4533900"/>
                  <a:gd name="connsiteX29" fmla="*/ 3733800 w 5992852"/>
                  <a:gd name="connsiteY29" fmla="*/ 3095625 h 4533900"/>
                  <a:gd name="connsiteX30" fmla="*/ 3686175 w 5992852"/>
                  <a:gd name="connsiteY30" fmla="*/ 2895600 h 4533900"/>
                  <a:gd name="connsiteX31" fmla="*/ 3867150 w 5992852"/>
                  <a:gd name="connsiteY31" fmla="*/ 2952750 h 4533900"/>
                  <a:gd name="connsiteX32" fmla="*/ 4057650 w 5992852"/>
                  <a:gd name="connsiteY32" fmla="*/ 3133725 h 4533900"/>
                  <a:gd name="connsiteX33" fmla="*/ 4181475 w 5992852"/>
                  <a:gd name="connsiteY33" fmla="*/ 3219450 h 4533900"/>
                  <a:gd name="connsiteX34" fmla="*/ 4400550 w 5992852"/>
                  <a:gd name="connsiteY34" fmla="*/ 3219450 h 4533900"/>
                  <a:gd name="connsiteX35" fmla="*/ 4543425 w 5992852"/>
                  <a:gd name="connsiteY35" fmla="*/ 3143250 h 4533900"/>
                  <a:gd name="connsiteX36" fmla="*/ 4648200 w 5992852"/>
                  <a:gd name="connsiteY36" fmla="*/ 2962275 h 4533900"/>
                  <a:gd name="connsiteX37" fmla="*/ 4714875 w 5992852"/>
                  <a:gd name="connsiteY37" fmla="*/ 2781300 h 4533900"/>
                  <a:gd name="connsiteX38" fmla="*/ 5286375 w 5992852"/>
                  <a:gd name="connsiteY38" fmla="*/ 2771775 h 4533900"/>
                  <a:gd name="connsiteX39" fmla="*/ 5753100 w 5992852"/>
                  <a:gd name="connsiteY39" fmla="*/ 695325 h 4533900"/>
                  <a:gd name="connsiteX40" fmla="*/ 5162550 w 5992852"/>
                  <a:gd name="connsiteY40" fmla="*/ 1057275 h 4533900"/>
                  <a:gd name="connsiteX41" fmla="*/ 4972050 w 5992852"/>
                  <a:gd name="connsiteY41" fmla="*/ 695325 h 4533900"/>
                  <a:gd name="connsiteX42" fmla="*/ 3990975 w 5992852"/>
                  <a:gd name="connsiteY42" fmla="*/ 0 h 4533900"/>
                  <a:gd name="connsiteX43" fmla="*/ 2733675 w 5992852"/>
                  <a:gd name="connsiteY43" fmla="*/ 285750 h 4533900"/>
                  <a:gd name="connsiteX44" fmla="*/ 1962150 w 5992852"/>
                  <a:gd name="connsiteY44" fmla="*/ 942975 h 4533900"/>
                  <a:gd name="connsiteX45" fmla="*/ 971550 w 5992852"/>
                  <a:gd name="connsiteY45" fmla="*/ 1247775 h 4533900"/>
                  <a:gd name="connsiteX46" fmla="*/ 523875 w 5992852"/>
                  <a:gd name="connsiteY46" fmla="*/ 1885950 h 4533900"/>
                  <a:gd name="connsiteX47" fmla="*/ 285750 w 5992852"/>
                  <a:gd name="connsiteY47" fmla="*/ 1962150 h 4533900"/>
                  <a:gd name="connsiteX48" fmla="*/ 180975 w 5992852"/>
                  <a:gd name="connsiteY48" fmla="*/ 1962150 h 4533900"/>
                  <a:gd name="connsiteX49" fmla="*/ 190500 w 5992852"/>
                  <a:gd name="connsiteY49" fmla="*/ 1809750 h 4533900"/>
                  <a:gd name="connsiteX50" fmla="*/ 323850 w 5992852"/>
                  <a:gd name="connsiteY50" fmla="*/ 1590675 h 4533900"/>
                  <a:gd name="connsiteX51" fmla="*/ 276225 w 5992852"/>
                  <a:gd name="connsiteY51" fmla="*/ 1428750 h 4533900"/>
                  <a:gd name="connsiteX0" fmla="*/ 276225 w 5992852"/>
                  <a:gd name="connsiteY0" fmla="*/ 1428750 h 4533900"/>
                  <a:gd name="connsiteX1" fmla="*/ 19050 w 5992852"/>
                  <a:gd name="connsiteY1" fmla="*/ 1581150 h 4533900"/>
                  <a:gd name="connsiteX2" fmla="*/ 0 w 5992852"/>
                  <a:gd name="connsiteY2" fmla="*/ 1762125 h 4533900"/>
                  <a:gd name="connsiteX3" fmla="*/ 85725 w 5992852"/>
                  <a:gd name="connsiteY3" fmla="*/ 2038350 h 4533900"/>
                  <a:gd name="connsiteX4" fmla="*/ 428625 w 5992852"/>
                  <a:gd name="connsiteY4" fmla="*/ 2133600 h 4533900"/>
                  <a:gd name="connsiteX5" fmla="*/ 390525 w 5992852"/>
                  <a:gd name="connsiteY5" fmla="*/ 3038475 h 4533900"/>
                  <a:gd name="connsiteX6" fmla="*/ 95250 w 5992852"/>
                  <a:gd name="connsiteY6" fmla="*/ 3324225 h 4533900"/>
                  <a:gd name="connsiteX7" fmla="*/ 161925 w 5992852"/>
                  <a:gd name="connsiteY7" fmla="*/ 3629025 h 4533900"/>
                  <a:gd name="connsiteX8" fmla="*/ 457200 w 5992852"/>
                  <a:gd name="connsiteY8" fmla="*/ 3876675 h 4533900"/>
                  <a:gd name="connsiteX9" fmla="*/ 752475 w 5992852"/>
                  <a:gd name="connsiteY9" fmla="*/ 3933825 h 4533900"/>
                  <a:gd name="connsiteX10" fmla="*/ 733425 w 5992852"/>
                  <a:gd name="connsiteY10" fmla="*/ 4219575 h 4533900"/>
                  <a:gd name="connsiteX11" fmla="*/ 733425 w 5992852"/>
                  <a:gd name="connsiteY11" fmla="*/ 4305300 h 4533900"/>
                  <a:gd name="connsiteX12" fmla="*/ 1295400 w 5992852"/>
                  <a:gd name="connsiteY12" fmla="*/ 4438650 h 4533900"/>
                  <a:gd name="connsiteX13" fmla="*/ 1524000 w 5992852"/>
                  <a:gd name="connsiteY13" fmla="*/ 4419600 h 4533900"/>
                  <a:gd name="connsiteX14" fmla="*/ 1571625 w 5992852"/>
                  <a:gd name="connsiteY14" fmla="*/ 4210050 h 4533900"/>
                  <a:gd name="connsiteX15" fmla="*/ 1666875 w 5992852"/>
                  <a:gd name="connsiteY15" fmla="*/ 3943350 h 4533900"/>
                  <a:gd name="connsiteX16" fmla="*/ 1733550 w 5992852"/>
                  <a:gd name="connsiteY16" fmla="*/ 3695700 h 4533900"/>
                  <a:gd name="connsiteX17" fmla="*/ 2381250 w 5992852"/>
                  <a:gd name="connsiteY17" fmla="*/ 3695700 h 4533900"/>
                  <a:gd name="connsiteX18" fmla="*/ 2124075 w 5992852"/>
                  <a:gd name="connsiteY18" fmla="*/ 3848100 h 4533900"/>
                  <a:gd name="connsiteX19" fmla="*/ 2114550 w 5992852"/>
                  <a:gd name="connsiteY19" fmla="*/ 4019550 h 4533900"/>
                  <a:gd name="connsiteX20" fmla="*/ 2400300 w 5992852"/>
                  <a:gd name="connsiteY20" fmla="*/ 4505325 h 4533900"/>
                  <a:gd name="connsiteX21" fmla="*/ 2647950 w 5992852"/>
                  <a:gd name="connsiteY21" fmla="*/ 4533900 h 4533900"/>
                  <a:gd name="connsiteX22" fmla="*/ 2876550 w 5992852"/>
                  <a:gd name="connsiteY22" fmla="*/ 4371975 h 4533900"/>
                  <a:gd name="connsiteX23" fmla="*/ 3200400 w 5992852"/>
                  <a:gd name="connsiteY23" fmla="*/ 4095750 h 4533900"/>
                  <a:gd name="connsiteX24" fmla="*/ 3324225 w 5992852"/>
                  <a:gd name="connsiteY24" fmla="*/ 4124325 h 4533900"/>
                  <a:gd name="connsiteX25" fmla="*/ 3457575 w 5992852"/>
                  <a:gd name="connsiteY25" fmla="*/ 4143375 h 4533900"/>
                  <a:gd name="connsiteX26" fmla="*/ 3800475 w 5992852"/>
                  <a:gd name="connsiteY26" fmla="*/ 4152900 h 4533900"/>
                  <a:gd name="connsiteX27" fmla="*/ 3914775 w 5992852"/>
                  <a:gd name="connsiteY27" fmla="*/ 4048125 h 4533900"/>
                  <a:gd name="connsiteX28" fmla="*/ 3876675 w 5992852"/>
                  <a:gd name="connsiteY28" fmla="*/ 3467100 h 4533900"/>
                  <a:gd name="connsiteX29" fmla="*/ 3733800 w 5992852"/>
                  <a:gd name="connsiteY29" fmla="*/ 3095625 h 4533900"/>
                  <a:gd name="connsiteX30" fmla="*/ 3686175 w 5992852"/>
                  <a:gd name="connsiteY30" fmla="*/ 2895600 h 4533900"/>
                  <a:gd name="connsiteX31" fmla="*/ 3867150 w 5992852"/>
                  <a:gd name="connsiteY31" fmla="*/ 2952750 h 4533900"/>
                  <a:gd name="connsiteX32" fmla="*/ 4057650 w 5992852"/>
                  <a:gd name="connsiteY32" fmla="*/ 3133725 h 4533900"/>
                  <a:gd name="connsiteX33" fmla="*/ 4181475 w 5992852"/>
                  <a:gd name="connsiteY33" fmla="*/ 3219450 h 4533900"/>
                  <a:gd name="connsiteX34" fmla="*/ 4400550 w 5992852"/>
                  <a:gd name="connsiteY34" fmla="*/ 3219450 h 4533900"/>
                  <a:gd name="connsiteX35" fmla="*/ 4543425 w 5992852"/>
                  <a:gd name="connsiteY35" fmla="*/ 3143250 h 4533900"/>
                  <a:gd name="connsiteX36" fmla="*/ 4648200 w 5992852"/>
                  <a:gd name="connsiteY36" fmla="*/ 2962275 h 4533900"/>
                  <a:gd name="connsiteX37" fmla="*/ 4714875 w 5992852"/>
                  <a:gd name="connsiteY37" fmla="*/ 2781300 h 4533900"/>
                  <a:gd name="connsiteX38" fmla="*/ 5286375 w 5992852"/>
                  <a:gd name="connsiteY38" fmla="*/ 2771775 h 4533900"/>
                  <a:gd name="connsiteX39" fmla="*/ 5753100 w 5992852"/>
                  <a:gd name="connsiteY39" fmla="*/ 695325 h 4533900"/>
                  <a:gd name="connsiteX40" fmla="*/ 5162550 w 5992852"/>
                  <a:gd name="connsiteY40" fmla="*/ 1057275 h 4533900"/>
                  <a:gd name="connsiteX41" fmla="*/ 4972050 w 5992852"/>
                  <a:gd name="connsiteY41" fmla="*/ 695325 h 4533900"/>
                  <a:gd name="connsiteX42" fmla="*/ 3990975 w 5992852"/>
                  <a:gd name="connsiteY42" fmla="*/ 0 h 4533900"/>
                  <a:gd name="connsiteX43" fmla="*/ 2733675 w 5992852"/>
                  <a:gd name="connsiteY43" fmla="*/ 285750 h 4533900"/>
                  <a:gd name="connsiteX44" fmla="*/ 1962150 w 5992852"/>
                  <a:gd name="connsiteY44" fmla="*/ 942975 h 4533900"/>
                  <a:gd name="connsiteX45" fmla="*/ 971550 w 5992852"/>
                  <a:gd name="connsiteY45" fmla="*/ 1247775 h 4533900"/>
                  <a:gd name="connsiteX46" fmla="*/ 523875 w 5992852"/>
                  <a:gd name="connsiteY46" fmla="*/ 1885950 h 4533900"/>
                  <a:gd name="connsiteX47" fmla="*/ 285750 w 5992852"/>
                  <a:gd name="connsiteY47" fmla="*/ 1962150 h 4533900"/>
                  <a:gd name="connsiteX48" fmla="*/ 180975 w 5992852"/>
                  <a:gd name="connsiteY48" fmla="*/ 1962150 h 4533900"/>
                  <a:gd name="connsiteX49" fmla="*/ 190500 w 5992852"/>
                  <a:gd name="connsiteY49" fmla="*/ 1809750 h 4533900"/>
                  <a:gd name="connsiteX50" fmla="*/ 323850 w 5992852"/>
                  <a:gd name="connsiteY50" fmla="*/ 1590675 h 4533900"/>
                  <a:gd name="connsiteX51" fmla="*/ 276225 w 5992852"/>
                  <a:gd name="connsiteY51" fmla="*/ 1428750 h 4533900"/>
                  <a:gd name="connsiteX0" fmla="*/ 276225 w 5992852"/>
                  <a:gd name="connsiteY0" fmla="*/ 1428750 h 4533900"/>
                  <a:gd name="connsiteX1" fmla="*/ 19050 w 5992852"/>
                  <a:gd name="connsiteY1" fmla="*/ 1581150 h 4533900"/>
                  <a:gd name="connsiteX2" fmla="*/ 0 w 5992852"/>
                  <a:gd name="connsiteY2" fmla="*/ 1762125 h 4533900"/>
                  <a:gd name="connsiteX3" fmla="*/ 85725 w 5992852"/>
                  <a:gd name="connsiteY3" fmla="*/ 2038350 h 4533900"/>
                  <a:gd name="connsiteX4" fmla="*/ 428625 w 5992852"/>
                  <a:gd name="connsiteY4" fmla="*/ 2133600 h 4533900"/>
                  <a:gd name="connsiteX5" fmla="*/ 390525 w 5992852"/>
                  <a:gd name="connsiteY5" fmla="*/ 3038475 h 4533900"/>
                  <a:gd name="connsiteX6" fmla="*/ 95250 w 5992852"/>
                  <a:gd name="connsiteY6" fmla="*/ 3324225 h 4533900"/>
                  <a:gd name="connsiteX7" fmla="*/ 161925 w 5992852"/>
                  <a:gd name="connsiteY7" fmla="*/ 3629025 h 4533900"/>
                  <a:gd name="connsiteX8" fmla="*/ 457200 w 5992852"/>
                  <a:gd name="connsiteY8" fmla="*/ 3876675 h 4533900"/>
                  <a:gd name="connsiteX9" fmla="*/ 752475 w 5992852"/>
                  <a:gd name="connsiteY9" fmla="*/ 3933825 h 4533900"/>
                  <a:gd name="connsiteX10" fmla="*/ 733425 w 5992852"/>
                  <a:gd name="connsiteY10" fmla="*/ 4219575 h 4533900"/>
                  <a:gd name="connsiteX11" fmla="*/ 733425 w 5992852"/>
                  <a:gd name="connsiteY11" fmla="*/ 4305300 h 4533900"/>
                  <a:gd name="connsiteX12" fmla="*/ 1295400 w 5992852"/>
                  <a:gd name="connsiteY12" fmla="*/ 4438650 h 4533900"/>
                  <a:gd name="connsiteX13" fmla="*/ 1524000 w 5992852"/>
                  <a:gd name="connsiteY13" fmla="*/ 4419600 h 4533900"/>
                  <a:gd name="connsiteX14" fmla="*/ 1571625 w 5992852"/>
                  <a:gd name="connsiteY14" fmla="*/ 4210050 h 4533900"/>
                  <a:gd name="connsiteX15" fmla="*/ 1666875 w 5992852"/>
                  <a:gd name="connsiteY15" fmla="*/ 3943350 h 4533900"/>
                  <a:gd name="connsiteX16" fmla="*/ 1733550 w 5992852"/>
                  <a:gd name="connsiteY16" fmla="*/ 3695700 h 4533900"/>
                  <a:gd name="connsiteX17" fmla="*/ 2381250 w 5992852"/>
                  <a:gd name="connsiteY17" fmla="*/ 3695700 h 4533900"/>
                  <a:gd name="connsiteX18" fmla="*/ 2124075 w 5992852"/>
                  <a:gd name="connsiteY18" fmla="*/ 3848100 h 4533900"/>
                  <a:gd name="connsiteX19" fmla="*/ 2114550 w 5992852"/>
                  <a:gd name="connsiteY19" fmla="*/ 4019550 h 4533900"/>
                  <a:gd name="connsiteX20" fmla="*/ 2400300 w 5992852"/>
                  <a:gd name="connsiteY20" fmla="*/ 4505325 h 4533900"/>
                  <a:gd name="connsiteX21" fmla="*/ 2647950 w 5992852"/>
                  <a:gd name="connsiteY21" fmla="*/ 4533900 h 4533900"/>
                  <a:gd name="connsiteX22" fmla="*/ 2876550 w 5992852"/>
                  <a:gd name="connsiteY22" fmla="*/ 4371975 h 4533900"/>
                  <a:gd name="connsiteX23" fmla="*/ 3200400 w 5992852"/>
                  <a:gd name="connsiteY23" fmla="*/ 4095750 h 4533900"/>
                  <a:gd name="connsiteX24" fmla="*/ 3324225 w 5992852"/>
                  <a:gd name="connsiteY24" fmla="*/ 4124325 h 4533900"/>
                  <a:gd name="connsiteX25" fmla="*/ 3457575 w 5992852"/>
                  <a:gd name="connsiteY25" fmla="*/ 4143375 h 4533900"/>
                  <a:gd name="connsiteX26" fmla="*/ 3800475 w 5992852"/>
                  <a:gd name="connsiteY26" fmla="*/ 4152900 h 4533900"/>
                  <a:gd name="connsiteX27" fmla="*/ 3914775 w 5992852"/>
                  <a:gd name="connsiteY27" fmla="*/ 4048125 h 4533900"/>
                  <a:gd name="connsiteX28" fmla="*/ 3876675 w 5992852"/>
                  <a:gd name="connsiteY28" fmla="*/ 3467100 h 4533900"/>
                  <a:gd name="connsiteX29" fmla="*/ 3733800 w 5992852"/>
                  <a:gd name="connsiteY29" fmla="*/ 3095625 h 4533900"/>
                  <a:gd name="connsiteX30" fmla="*/ 3686175 w 5992852"/>
                  <a:gd name="connsiteY30" fmla="*/ 2895600 h 4533900"/>
                  <a:gd name="connsiteX31" fmla="*/ 3867150 w 5992852"/>
                  <a:gd name="connsiteY31" fmla="*/ 2952750 h 4533900"/>
                  <a:gd name="connsiteX32" fmla="*/ 4057650 w 5992852"/>
                  <a:gd name="connsiteY32" fmla="*/ 3133725 h 4533900"/>
                  <a:gd name="connsiteX33" fmla="*/ 4181475 w 5992852"/>
                  <a:gd name="connsiteY33" fmla="*/ 3219450 h 4533900"/>
                  <a:gd name="connsiteX34" fmla="*/ 4400550 w 5992852"/>
                  <a:gd name="connsiteY34" fmla="*/ 3219450 h 4533900"/>
                  <a:gd name="connsiteX35" fmla="*/ 4543425 w 5992852"/>
                  <a:gd name="connsiteY35" fmla="*/ 3143250 h 4533900"/>
                  <a:gd name="connsiteX36" fmla="*/ 4648200 w 5992852"/>
                  <a:gd name="connsiteY36" fmla="*/ 2962275 h 4533900"/>
                  <a:gd name="connsiteX37" fmla="*/ 4714875 w 5992852"/>
                  <a:gd name="connsiteY37" fmla="*/ 2781300 h 4533900"/>
                  <a:gd name="connsiteX38" fmla="*/ 5286375 w 5992852"/>
                  <a:gd name="connsiteY38" fmla="*/ 2771775 h 4533900"/>
                  <a:gd name="connsiteX39" fmla="*/ 5753100 w 5992852"/>
                  <a:gd name="connsiteY39" fmla="*/ 695325 h 4533900"/>
                  <a:gd name="connsiteX40" fmla="*/ 5162550 w 5992852"/>
                  <a:gd name="connsiteY40" fmla="*/ 1057275 h 4533900"/>
                  <a:gd name="connsiteX41" fmla="*/ 4972050 w 5992852"/>
                  <a:gd name="connsiteY41" fmla="*/ 695325 h 4533900"/>
                  <a:gd name="connsiteX42" fmla="*/ 3990975 w 5992852"/>
                  <a:gd name="connsiteY42" fmla="*/ 0 h 4533900"/>
                  <a:gd name="connsiteX43" fmla="*/ 2733675 w 5992852"/>
                  <a:gd name="connsiteY43" fmla="*/ 285750 h 4533900"/>
                  <a:gd name="connsiteX44" fmla="*/ 1962150 w 5992852"/>
                  <a:gd name="connsiteY44" fmla="*/ 942975 h 4533900"/>
                  <a:gd name="connsiteX45" fmla="*/ 971550 w 5992852"/>
                  <a:gd name="connsiteY45" fmla="*/ 1247775 h 4533900"/>
                  <a:gd name="connsiteX46" fmla="*/ 523875 w 5992852"/>
                  <a:gd name="connsiteY46" fmla="*/ 1885950 h 4533900"/>
                  <a:gd name="connsiteX47" fmla="*/ 285750 w 5992852"/>
                  <a:gd name="connsiteY47" fmla="*/ 1962150 h 4533900"/>
                  <a:gd name="connsiteX48" fmla="*/ 180975 w 5992852"/>
                  <a:gd name="connsiteY48" fmla="*/ 1962150 h 4533900"/>
                  <a:gd name="connsiteX49" fmla="*/ 190500 w 5992852"/>
                  <a:gd name="connsiteY49" fmla="*/ 1809750 h 4533900"/>
                  <a:gd name="connsiteX50" fmla="*/ 323850 w 5992852"/>
                  <a:gd name="connsiteY50" fmla="*/ 1590675 h 4533900"/>
                  <a:gd name="connsiteX51" fmla="*/ 276225 w 5992852"/>
                  <a:gd name="connsiteY51" fmla="*/ 1428750 h 4533900"/>
                  <a:gd name="connsiteX0" fmla="*/ 276225 w 5992852"/>
                  <a:gd name="connsiteY0" fmla="*/ 1476384 h 4581534"/>
                  <a:gd name="connsiteX1" fmla="*/ 19050 w 5992852"/>
                  <a:gd name="connsiteY1" fmla="*/ 1628784 h 4581534"/>
                  <a:gd name="connsiteX2" fmla="*/ 0 w 5992852"/>
                  <a:gd name="connsiteY2" fmla="*/ 1809759 h 4581534"/>
                  <a:gd name="connsiteX3" fmla="*/ 85725 w 5992852"/>
                  <a:gd name="connsiteY3" fmla="*/ 2085984 h 4581534"/>
                  <a:gd name="connsiteX4" fmla="*/ 428625 w 5992852"/>
                  <a:gd name="connsiteY4" fmla="*/ 2181234 h 4581534"/>
                  <a:gd name="connsiteX5" fmla="*/ 390525 w 5992852"/>
                  <a:gd name="connsiteY5" fmla="*/ 3086109 h 4581534"/>
                  <a:gd name="connsiteX6" fmla="*/ 95250 w 5992852"/>
                  <a:gd name="connsiteY6" fmla="*/ 3371859 h 4581534"/>
                  <a:gd name="connsiteX7" fmla="*/ 161925 w 5992852"/>
                  <a:gd name="connsiteY7" fmla="*/ 3676659 h 4581534"/>
                  <a:gd name="connsiteX8" fmla="*/ 457200 w 5992852"/>
                  <a:gd name="connsiteY8" fmla="*/ 3924309 h 4581534"/>
                  <a:gd name="connsiteX9" fmla="*/ 752475 w 5992852"/>
                  <a:gd name="connsiteY9" fmla="*/ 3981459 h 4581534"/>
                  <a:gd name="connsiteX10" fmla="*/ 733425 w 5992852"/>
                  <a:gd name="connsiteY10" fmla="*/ 4267209 h 4581534"/>
                  <a:gd name="connsiteX11" fmla="*/ 733425 w 5992852"/>
                  <a:gd name="connsiteY11" fmla="*/ 4352934 h 4581534"/>
                  <a:gd name="connsiteX12" fmla="*/ 1295400 w 5992852"/>
                  <a:gd name="connsiteY12" fmla="*/ 4486284 h 4581534"/>
                  <a:gd name="connsiteX13" fmla="*/ 1524000 w 5992852"/>
                  <a:gd name="connsiteY13" fmla="*/ 4467234 h 4581534"/>
                  <a:gd name="connsiteX14" fmla="*/ 1571625 w 5992852"/>
                  <a:gd name="connsiteY14" fmla="*/ 4257684 h 4581534"/>
                  <a:gd name="connsiteX15" fmla="*/ 1666875 w 5992852"/>
                  <a:gd name="connsiteY15" fmla="*/ 3990984 h 4581534"/>
                  <a:gd name="connsiteX16" fmla="*/ 1733550 w 5992852"/>
                  <a:gd name="connsiteY16" fmla="*/ 3743334 h 4581534"/>
                  <a:gd name="connsiteX17" fmla="*/ 2381250 w 5992852"/>
                  <a:gd name="connsiteY17" fmla="*/ 3743334 h 4581534"/>
                  <a:gd name="connsiteX18" fmla="*/ 2124075 w 5992852"/>
                  <a:gd name="connsiteY18" fmla="*/ 3895734 h 4581534"/>
                  <a:gd name="connsiteX19" fmla="*/ 2114550 w 5992852"/>
                  <a:gd name="connsiteY19" fmla="*/ 4067184 h 4581534"/>
                  <a:gd name="connsiteX20" fmla="*/ 2400300 w 5992852"/>
                  <a:gd name="connsiteY20" fmla="*/ 4552959 h 4581534"/>
                  <a:gd name="connsiteX21" fmla="*/ 2647950 w 5992852"/>
                  <a:gd name="connsiteY21" fmla="*/ 4581534 h 4581534"/>
                  <a:gd name="connsiteX22" fmla="*/ 2876550 w 5992852"/>
                  <a:gd name="connsiteY22" fmla="*/ 4419609 h 4581534"/>
                  <a:gd name="connsiteX23" fmla="*/ 3200400 w 5992852"/>
                  <a:gd name="connsiteY23" fmla="*/ 4143384 h 4581534"/>
                  <a:gd name="connsiteX24" fmla="*/ 3324225 w 5992852"/>
                  <a:gd name="connsiteY24" fmla="*/ 4171959 h 4581534"/>
                  <a:gd name="connsiteX25" fmla="*/ 3457575 w 5992852"/>
                  <a:gd name="connsiteY25" fmla="*/ 4191009 h 4581534"/>
                  <a:gd name="connsiteX26" fmla="*/ 3800475 w 5992852"/>
                  <a:gd name="connsiteY26" fmla="*/ 4200534 h 4581534"/>
                  <a:gd name="connsiteX27" fmla="*/ 3914775 w 5992852"/>
                  <a:gd name="connsiteY27" fmla="*/ 4095759 h 4581534"/>
                  <a:gd name="connsiteX28" fmla="*/ 3876675 w 5992852"/>
                  <a:gd name="connsiteY28" fmla="*/ 3514734 h 4581534"/>
                  <a:gd name="connsiteX29" fmla="*/ 3733800 w 5992852"/>
                  <a:gd name="connsiteY29" fmla="*/ 3143259 h 4581534"/>
                  <a:gd name="connsiteX30" fmla="*/ 3686175 w 5992852"/>
                  <a:gd name="connsiteY30" fmla="*/ 2943234 h 4581534"/>
                  <a:gd name="connsiteX31" fmla="*/ 3867150 w 5992852"/>
                  <a:gd name="connsiteY31" fmla="*/ 3000384 h 4581534"/>
                  <a:gd name="connsiteX32" fmla="*/ 4057650 w 5992852"/>
                  <a:gd name="connsiteY32" fmla="*/ 3181359 h 4581534"/>
                  <a:gd name="connsiteX33" fmla="*/ 4181475 w 5992852"/>
                  <a:gd name="connsiteY33" fmla="*/ 3267084 h 4581534"/>
                  <a:gd name="connsiteX34" fmla="*/ 4400550 w 5992852"/>
                  <a:gd name="connsiteY34" fmla="*/ 3267084 h 4581534"/>
                  <a:gd name="connsiteX35" fmla="*/ 4543425 w 5992852"/>
                  <a:gd name="connsiteY35" fmla="*/ 3190884 h 4581534"/>
                  <a:gd name="connsiteX36" fmla="*/ 4648200 w 5992852"/>
                  <a:gd name="connsiteY36" fmla="*/ 3009909 h 4581534"/>
                  <a:gd name="connsiteX37" fmla="*/ 4714875 w 5992852"/>
                  <a:gd name="connsiteY37" fmla="*/ 2828934 h 4581534"/>
                  <a:gd name="connsiteX38" fmla="*/ 5286375 w 5992852"/>
                  <a:gd name="connsiteY38" fmla="*/ 2819409 h 4581534"/>
                  <a:gd name="connsiteX39" fmla="*/ 5753100 w 5992852"/>
                  <a:gd name="connsiteY39" fmla="*/ 742959 h 4581534"/>
                  <a:gd name="connsiteX40" fmla="*/ 5162550 w 5992852"/>
                  <a:gd name="connsiteY40" fmla="*/ 1104909 h 4581534"/>
                  <a:gd name="connsiteX41" fmla="*/ 4972050 w 5992852"/>
                  <a:gd name="connsiteY41" fmla="*/ 742959 h 4581534"/>
                  <a:gd name="connsiteX42" fmla="*/ 3990975 w 5992852"/>
                  <a:gd name="connsiteY42" fmla="*/ 47634 h 4581534"/>
                  <a:gd name="connsiteX43" fmla="*/ 2733675 w 5992852"/>
                  <a:gd name="connsiteY43" fmla="*/ 333384 h 4581534"/>
                  <a:gd name="connsiteX44" fmla="*/ 1962150 w 5992852"/>
                  <a:gd name="connsiteY44" fmla="*/ 990609 h 4581534"/>
                  <a:gd name="connsiteX45" fmla="*/ 971550 w 5992852"/>
                  <a:gd name="connsiteY45" fmla="*/ 1295409 h 4581534"/>
                  <a:gd name="connsiteX46" fmla="*/ 523875 w 5992852"/>
                  <a:gd name="connsiteY46" fmla="*/ 1933584 h 4581534"/>
                  <a:gd name="connsiteX47" fmla="*/ 285750 w 5992852"/>
                  <a:gd name="connsiteY47" fmla="*/ 2009784 h 4581534"/>
                  <a:gd name="connsiteX48" fmla="*/ 180975 w 5992852"/>
                  <a:gd name="connsiteY48" fmla="*/ 2009784 h 4581534"/>
                  <a:gd name="connsiteX49" fmla="*/ 190500 w 5992852"/>
                  <a:gd name="connsiteY49" fmla="*/ 1857384 h 4581534"/>
                  <a:gd name="connsiteX50" fmla="*/ 323850 w 5992852"/>
                  <a:gd name="connsiteY50" fmla="*/ 1638309 h 4581534"/>
                  <a:gd name="connsiteX51" fmla="*/ 276225 w 5992852"/>
                  <a:gd name="connsiteY51" fmla="*/ 1476384 h 4581534"/>
                  <a:gd name="connsiteX0" fmla="*/ 276225 w 5992852"/>
                  <a:gd name="connsiteY0" fmla="*/ 1476384 h 4581534"/>
                  <a:gd name="connsiteX1" fmla="*/ 19050 w 5992852"/>
                  <a:gd name="connsiteY1" fmla="*/ 1628784 h 4581534"/>
                  <a:gd name="connsiteX2" fmla="*/ 0 w 5992852"/>
                  <a:gd name="connsiteY2" fmla="*/ 1809759 h 4581534"/>
                  <a:gd name="connsiteX3" fmla="*/ 85725 w 5992852"/>
                  <a:gd name="connsiteY3" fmla="*/ 2085984 h 4581534"/>
                  <a:gd name="connsiteX4" fmla="*/ 428625 w 5992852"/>
                  <a:gd name="connsiteY4" fmla="*/ 2181234 h 4581534"/>
                  <a:gd name="connsiteX5" fmla="*/ 390525 w 5992852"/>
                  <a:gd name="connsiteY5" fmla="*/ 3086109 h 4581534"/>
                  <a:gd name="connsiteX6" fmla="*/ 95250 w 5992852"/>
                  <a:gd name="connsiteY6" fmla="*/ 3371859 h 4581534"/>
                  <a:gd name="connsiteX7" fmla="*/ 161925 w 5992852"/>
                  <a:gd name="connsiteY7" fmla="*/ 3676659 h 4581534"/>
                  <a:gd name="connsiteX8" fmla="*/ 457200 w 5992852"/>
                  <a:gd name="connsiteY8" fmla="*/ 3924309 h 4581534"/>
                  <a:gd name="connsiteX9" fmla="*/ 752475 w 5992852"/>
                  <a:gd name="connsiteY9" fmla="*/ 3981459 h 4581534"/>
                  <a:gd name="connsiteX10" fmla="*/ 733425 w 5992852"/>
                  <a:gd name="connsiteY10" fmla="*/ 4267209 h 4581534"/>
                  <a:gd name="connsiteX11" fmla="*/ 733425 w 5992852"/>
                  <a:gd name="connsiteY11" fmla="*/ 4352934 h 4581534"/>
                  <a:gd name="connsiteX12" fmla="*/ 1295400 w 5992852"/>
                  <a:gd name="connsiteY12" fmla="*/ 4486284 h 4581534"/>
                  <a:gd name="connsiteX13" fmla="*/ 1524000 w 5992852"/>
                  <a:gd name="connsiteY13" fmla="*/ 4467234 h 4581534"/>
                  <a:gd name="connsiteX14" fmla="*/ 1571625 w 5992852"/>
                  <a:gd name="connsiteY14" fmla="*/ 4257684 h 4581534"/>
                  <a:gd name="connsiteX15" fmla="*/ 1666875 w 5992852"/>
                  <a:gd name="connsiteY15" fmla="*/ 3990984 h 4581534"/>
                  <a:gd name="connsiteX16" fmla="*/ 1733550 w 5992852"/>
                  <a:gd name="connsiteY16" fmla="*/ 3743334 h 4581534"/>
                  <a:gd name="connsiteX17" fmla="*/ 2381250 w 5992852"/>
                  <a:gd name="connsiteY17" fmla="*/ 3743334 h 4581534"/>
                  <a:gd name="connsiteX18" fmla="*/ 2124075 w 5992852"/>
                  <a:gd name="connsiteY18" fmla="*/ 3895734 h 4581534"/>
                  <a:gd name="connsiteX19" fmla="*/ 2114550 w 5992852"/>
                  <a:gd name="connsiteY19" fmla="*/ 4067184 h 4581534"/>
                  <a:gd name="connsiteX20" fmla="*/ 2400300 w 5992852"/>
                  <a:gd name="connsiteY20" fmla="*/ 4552959 h 4581534"/>
                  <a:gd name="connsiteX21" fmla="*/ 2647950 w 5992852"/>
                  <a:gd name="connsiteY21" fmla="*/ 4581534 h 4581534"/>
                  <a:gd name="connsiteX22" fmla="*/ 2876550 w 5992852"/>
                  <a:gd name="connsiteY22" fmla="*/ 4419609 h 4581534"/>
                  <a:gd name="connsiteX23" fmla="*/ 3200400 w 5992852"/>
                  <a:gd name="connsiteY23" fmla="*/ 4143384 h 4581534"/>
                  <a:gd name="connsiteX24" fmla="*/ 3324225 w 5992852"/>
                  <a:gd name="connsiteY24" fmla="*/ 4171959 h 4581534"/>
                  <a:gd name="connsiteX25" fmla="*/ 3457575 w 5992852"/>
                  <a:gd name="connsiteY25" fmla="*/ 4191009 h 4581534"/>
                  <a:gd name="connsiteX26" fmla="*/ 3800475 w 5992852"/>
                  <a:gd name="connsiteY26" fmla="*/ 4200534 h 4581534"/>
                  <a:gd name="connsiteX27" fmla="*/ 3914775 w 5992852"/>
                  <a:gd name="connsiteY27" fmla="*/ 4095759 h 4581534"/>
                  <a:gd name="connsiteX28" fmla="*/ 3876675 w 5992852"/>
                  <a:gd name="connsiteY28" fmla="*/ 3514734 h 4581534"/>
                  <a:gd name="connsiteX29" fmla="*/ 3733800 w 5992852"/>
                  <a:gd name="connsiteY29" fmla="*/ 3143259 h 4581534"/>
                  <a:gd name="connsiteX30" fmla="*/ 3686175 w 5992852"/>
                  <a:gd name="connsiteY30" fmla="*/ 2943234 h 4581534"/>
                  <a:gd name="connsiteX31" fmla="*/ 3867150 w 5992852"/>
                  <a:gd name="connsiteY31" fmla="*/ 3000384 h 4581534"/>
                  <a:gd name="connsiteX32" fmla="*/ 4057650 w 5992852"/>
                  <a:gd name="connsiteY32" fmla="*/ 3181359 h 4581534"/>
                  <a:gd name="connsiteX33" fmla="*/ 4181475 w 5992852"/>
                  <a:gd name="connsiteY33" fmla="*/ 3267084 h 4581534"/>
                  <a:gd name="connsiteX34" fmla="*/ 4400550 w 5992852"/>
                  <a:gd name="connsiteY34" fmla="*/ 3267084 h 4581534"/>
                  <a:gd name="connsiteX35" fmla="*/ 4543425 w 5992852"/>
                  <a:gd name="connsiteY35" fmla="*/ 3190884 h 4581534"/>
                  <a:gd name="connsiteX36" fmla="*/ 4648200 w 5992852"/>
                  <a:gd name="connsiteY36" fmla="*/ 3009909 h 4581534"/>
                  <a:gd name="connsiteX37" fmla="*/ 4714875 w 5992852"/>
                  <a:gd name="connsiteY37" fmla="*/ 2828934 h 4581534"/>
                  <a:gd name="connsiteX38" fmla="*/ 5286375 w 5992852"/>
                  <a:gd name="connsiteY38" fmla="*/ 2819409 h 4581534"/>
                  <a:gd name="connsiteX39" fmla="*/ 5753100 w 5992852"/>
                  <a:gd name="connsiteY39" fmla="*/ 742959 h 4581534"/>
                  <a:gd name="connsiteX40" fmla="*/ 5162550 w 5992852"/>
                  <a:gd name="connsiteY40" fmla="*/ 1104909 h 4581534"/>
                  <a:gd name="connsiteX41" fmla="*/ 4972050 w 5992852"/>
                  <a:gd name="connsiteY41" fmla="*/ 742959 h 4581534"/>
                  <a:gd name="connsiteX42" fmla="*/ 3990975 w 5992852"/>
                  <a:gd name="connsiteY42" fmla="*/ 47634 h 4581534"/>
                  <a:gd name="connsiteX43" fmla="*/ 2733675 w 5992852"/>
                  <a:gd name="connsiteY43" fmla="*/ 333384 h 4581534"/>
                  <a:gd name="connsiteX44" fmla="*/ 1962150 w 5992852"/>
                  <a:gd name="connsiteY44" fmla="*/ 990609 h 4581534"/>
                  <a:gd name="connsiteX45" fmla="*/ 971550 w 5992852"/>
                  <a:gd name="connsiteY45" fmla="*/ 1295409 h 4581534"/>
                  <a:gd name="connsiteX46" fmla="*/ 523875 w 5992852"/>
                  <a:gd name="connsiteY46" fmla="*/ 1933584 h 4581534"/>
                  <a:gd name="connsiteX47" fmla="*/ 285750 w 5992852"/>
                  <a:gd name="connsiteY47" fmla="*/ 2009784 h 4581534"/>
                  <a:gd name="connsiteX48" fmla="*/ 180975 w 5992852"/>
                  <a:gd name="connsiteY48" fmla="*/ 2009784 h 4581534"/>
                  <a:gd name="connsiteX49" fmla="*/ 190500 w 5992852"/>
                  <a:gd name="connsiteY49" fmla="*/ 1857384 h 4581534"/>
                  <a:gd name="connsiteX50" fmla="*/ 323850 w 5992852"/>
                  <a:gd name="connsiteY50" fmla="*/ 1638309 h 4581534"/>
                  <a:gd name="connsiteX51" fmla="*/ 276225 w 5992852"/>
                  <a:gd name="connsiteY51" fmla="*/ 1476384 h 4581534"/>
                  <a:gd name="connsiteX0" fmla="*/ 276225 w 5992852"/>
                  <a:gd name="connsiteY0" fmla="*/ 1476384 h 4581534"/>
                  <a:gd name="connsiteX1" fmla="*/ 19050 w 5992852"/>
                  <a:gd name="connsiteY1" fmla="*/ 1628784 h 4581534"/>
                  <a:gd name="connsiteX2" fmla="*/ 0 w 5992852"/>
                  <a:gd name="connsiteY2" fmla="*/ 1809759 h 4581534"/>
                  <a:gd name="connsiteX3" fmla="*/ 85725 w 5992852"/>
                  <a:gd name="connsiteY3" fmla="*/ 2085984 h 4581534"/>
                  <a:gd name="connsiteX4" fmla="*/ 428625 w 5992852"/>
                  <a:gd name="connsiteY4" fmla="*/ 2181234 h 4581534"/>
                  <a:gd name="connsiteX5" fmla="*/ 390525 w 5992852"/>
                  <a:gd name="connsiteY5" fmla="*/ 3086109 h 4581534"/>
                  <a:gd name="connsiteX6" fmla="*/ 95250 w 5992852"/>
                  <a:gd name="connsiteY6" fmla="*/ 3371859 h 4581534"/>
                  <a:gd name="connsiteX7" fmla="*/ 161925 w 5992852"/>
                  <a:gd name="connsiteY7" fmla="*/ 3676659 h 4581534"/>
                  <a:gd name="connsiteX8" fmla="*/ 457200 w 5992852"/>
                  <a:gd name="connsiteY8" fmla="*/ 3924309 h 4581534"/>
                  <a:gd name="connsiteX9" fmla="*/ 752475 w 5992852"/>
                  <a:gd name="connsiteY9" fmla="*/ 3981459 h 4581534"/>
                  <a:gd name="connsiteX10" fmla="*/ 733425 w 5992852"/>
                  <a:gd name="connsiteY10" fmla="*/ 4267209 h 4581534"/>
                  <a:gd name="connsiteX11" fmla="*/ 733425 w 5992852"/>
                  <a:gd name="connsiteY11" fmla="*/ 4352934 h 4581534"/>
                  <a:gd name="connsiteX12" fmla="*/ 1295400 w 5992852"/>
                  <a:gd name="connsiteY12" fmla="*/ 4486284 h 4581534"/>
                  <a:gd name="connsiteX13" fmla="*/ 1524000 w 5992852"/>
                  <a:gd name="connsiteY13" fmla="*/ 4467234 h 4581534"/>
                  <a:gd name="connsiteX14" fmla="*/ 1571625 w 5992852"/>
                  <a:gd name="connsiteY14" fmla="*/ 4257684 h 4581534"/>
                  <a:gd name="connsiteX15" fmla="*/ 1666875 w 5992852"/>
                  <a:gd name="connsiteY15" fmla="*/ 3990984 h 4581534"/>
                  <a:gd name="connsiteX16" fmla="*/ 1733550 w 5992852"/>
                  <a:gd name="connsiteY16" fmla="*/ 3743334 h 4581534"/>
                  <a:gd name="connsiteX17" fmla="*/ 2381250 w 5992852"/>
                  <a:gd name="connsiteY17" fmla="*/ 3743334 h 4581534"/>
                  <a:gd name="connsiteX18" fmla="*/ 2124075 w 5992852"/>
                  <a:gd name="connsiteY18" fmla="*/ 3895734 h 4581534"/>
                  <a:gd name="connsiteX19" fmla="*/ 2114550 w 5992852"/>
                  <a:gd name="connsiteY19" fmla="*/ 4067184 h 4581534"/>
                  <a:gd name="connsiteX20" fmla="*/ 2400300 w 5992852"/>
                  <a:gd name="connsiteY20" fmla="*/ 4552959 h 4581534"/>
                  <a:gd name="connsiteX21" fmla="*/ 2647950 w 5992852"/>
                  <a:gd name="connsiteY21" fmla="*/ 4581534 h 4581534"/>
                  <a:gd name="connsiteX22" fmla="*/ 2876550 w 5992852"/>
                  <a:gd name="connsiteY22" fmla="*/ 4419609 h 4581534"/>
                  <a:gd name="connsiteX23" fmla="*/ 3200400 w 5992852"/>
                  <a:gd name="connsiteY23" fmla="*/ 4143384 h 4581534"/>
                  <a:gd name="connsiteX24" fmla="*/ 3324225 w 5992852"/>
                  <a:gd name="connsiteY24" fmla="*/ 4171959 h 4581534"/>
                  <a:gd name="connsiteX25" fmla="*/ 3457575 w 5992852"/>
                  <a:gd name="connsiteY25" fmla="*/ 4191009 h 4581534"/>
                  <a:gd name="connsiteX26" fmla="*/ 3800475 w 5992852"/>
                  <a:gd name="connsiteY26" fmla="*/ 4200534 h 4581534"/>
                  <a:gd name="connsiteX27" fmla="*/ 3914775 w 5992852"/>
                  <a:gd name="connsiteY27" fmla="*/ 4095759 h 4581534"/>
                  <a:gd name="connsiteX28" fmla="*/ 3876675 w 5992852"/>
                  <a:gd name="connsiteY28" fmla="*/ 3514734 h 4581534"/>
                  <a:gd name="connsiteX29" fmla="*/ 3733800 w 5992852"/>
                  <a:gd name="connsiteY29" fmla="*/ 3143259 h 4581534"/>
                  <a:gd name="connsiteX30" fmla="*/ 3686175 w 5992852"/>
                  <a:gd name="connsiteY30" fmla="*/ 2943234 h 4581534"/>
                  <a:gd name="connsiteX31" fmla="*/ 3867150 w 5992852"/>
                  <a:gd name="connsiteY31" fmla="*/ 3000384 h 4581534"/>
                  <a:gd name="connsiteX32" fmla="*/ 4057650 w 5992852"/>
                  <a:gd name="connsiteY32" fmla="*/ 3181359 h 4581534"/>
                  <a:gd name="connsiteX33" fmla="*/ 4181475 w 5992852"/>
                  <a:gd name="connsiteY33" fmla="*/ 3267084 h 4581534"/>
                  <a:gd name="connsiteX34" fmla="*/ 4400550 w 5992852"/>
                  <a:gd name="connsiteY34" fmla="*/ 3267084 h 4581534"/>
                  <a:gd name="connsiteX35" fmla="*/ 4543425 w 5992852"/>
                  <a:gd name="connsiteY35" fmla="*/ 3190884 h 4581534"/>
                  <a:gd name="connsiteX36" fmla="*/ 4648200 w 5992852"/>
                  <a:gd name="connsiteY36" fmla="*/ 3009909 h 4581534"/>
                  <a:gd name="connsiteX37" fmla="*/ 4714875 w 5992852"/>
                  <a:gd name="connsiteY37" fmla="*/ 2828934 h 4581534"/>
                  <a:gd name="connsiteX38" fmla="*/ 5286375 w 5992852"/>
                  <a:gd name="connsiteY38" fmla="*/ 2819409 h 4581534"/>
                  <a:gd name="connsiteX39" fmla="*/ 5753100 w 5992852"/>
                  <a:gd name="connsiteY39" fmla="*/ 742959 h 4581534"/>
                  <a:gd name="connsiteX40" fmla="*/ 5162550 w 5992852"/>
                  <a:gd name="connsiteY40" fmla="*/ 1104909 h 4581534"/>
                  <a:gd name="connsiteX41" fmla="*/ 4972050 w 5992852"/>
                  <a:gd name="connsiteY41" fmla="*/ 742959 h 4581534"/>
                  <a:gd name="connsiteX42" fmla="*/ 3990975 w 5992852"/>
                  <a:gd name="connsiteY42" fmla="*/ 47634 h 4581534"/>
                  <a:gd name="connsiteX43" fmla="*/ 2733675 w 5992852"/>
                  <a:gd name="connsiteY43" fmla="*/ 333384 h 4581534"/>
                  <a:gd name="connsiteX44" fmla="*/ 1962150 w 5992852"/>
                  <a:gd name="connsiteY44" fmla="*/ 990609 h 4581534"/>
                  <a:gd name="connsiteX45" fmla="*/ 971550 w 5992852"/>
                  <a:gd name="connsiteY45" fmla="*/ 1295409 h 4581534"/>
                  <a:gd name="connsiteX46" fmla="*/ 523875 w 5992852"/>
                  <a:gd name="connsiteY46" fmla="*/ 1933584 h 4581534"/>
                  <a:gd name="connsiteX47" fmla="*/ 285750 w 5992852"/>
                  <a:gd name="connsiteY47" fmla="*/ 2009784 h 4581534"/>
                  <a:gd name="connsiteX48" fmla="*/ 180975 w 5992852"/>
                  <a:gd name="connsiteY48" fmla="*/ 2009784 h 4581534"/>
                  <a:gd name="connsiteX49" fmla="*/ 190500 w 5992852"/>
                  <a:gd name="connsiteY49" fmla="*/ 1857384 h 4581534"/>
                  <a:gd name="connsiteX50" fmla="*/ 323850 w 5992852"/>
                  <a:gd name="connsiteY50" fmla="*/ 1638309 h 4581534"/>
                  <a:gd name="connsiteX51" fmla="*/ 276225 w 5992852"/>
                  <a:gd name="connsiteY51" fmla="*/ 1476384 h 4581534"/>
                  <a:gd name="connsiteX0" fmla="*/ 276225 w 5992852"/>
                  <a:gd name="connsiteY0" fmla="*/ 1476384 h 4581534"/>
                  <a:gd name="connsiteX1" fmla="*/ 19050 w 5992852"/>
                  <a:gd name="connsiteY1" fmla="*/ 1628784 h 4581534"/>
                  <a:gd name="connsiteX2" fmla="*/ 0 w 5992852"/>
                  <a:gd name="connsiteY2" fmla="*/ 1809759 h 4581534"/>
                  <a:gd name="connsiteX3" fmla="*/ 85725 w 5992852"/>
                  <a:gd name="connsiteY3" fmla="*/ 2085984 h 4581534"/>
                  <a:gd name="connsiteX4" fmla="*/ 428625 w 5992852"/>
                  <a:gd name="connsiteY4" fmla="*/ 2181234 h 4581534"/>
                  <a:gd name="connsiteX5" fmla="*/ 390525 w 5992852"/>
                  <a:gd name="connsiteY5" fmla="*/ 3086109 h 4581534"/>
                  <a:gd name="connsiteX6" fmla="*/ 95250 w 5992852"/>
                  <a:gd name="connsiteY6" fmla="*/ 3371859 h 4581534"/>
                  <a:gd name="connsiteX7" fmla="*/ 161925 w 5992852"/>
                  <a:gd name="connsiteY7" fmla="*/ 3676659 h 4581534"/>
                  <a:gd name="connsiteX8" fmla="*/ 457200 w 5992852"/>
                  <a:gd name="connsiteY8" fmla="*/ 3924309 h 4581534"/>
                  <a:gd name="connsiteX9" fmla="*/ 752475 w 5992852"/>
                  <a:gd name="connsiteY9" fmla="*/ 3981459 h 4581534"/>
                  <a:gd name="connsiteX10" fmla="*/ 733425 w 5992852"/>
                  <a:gd name="connsiteY10" fmla="*/ 4267209 h 4581534"/>
                  <a:gd name="connsiteX11" fmla="*/ 733425 w 5992852"/>
                  <a:gd name="connsiteY11" fmla="*/ 4352934 h 4581534"/>
                  <a:gd name="connsiteX12" fmla="*/ 1295400 w 5992852"/>
                  <a:gd name="connsiteY12" fmla="*/ 4486284 h 4581534"/>
                  <a:gd name="connsiteX13" fmla="*/ 1524000 w 5992852"/>
                  <a:gd name="connsiteY13" fmla="*/ 4467234 h 4581534"/>
                  <a:gd name="connsiteX14" fmla="*/ 1571625 w 5992852"/>
                  <a:gd name="connsiteY14" fmla="*/ 4257684 h 4581534"/>
                  <a:gd name="connsiteX15" fmla="*/ 1666875 w 5992852"/>
                  <a:gd name="connsiteY15" fmla="*/ 3990984 h 4581534"/>
                  <a:gd name="connsiteX16" fmla="*/ 1733550 w 5992852"/>
                  <a:gd name="connsiteY16" fmla="*/ 3743334 h 4581534"/>
                  <a:gd name="connsiteX17" fmla="*/ 2381250 w 5992852"/>
                  <a:gd name="connsiteY17" fmla="*/ 3743334 h 4581534"/>
                  <a:gd name="connsiteX18" fmla="*/ 2124075 w 5992852"/>
                  <a:gd name="connsiteY18" fmla="*/ 3895734 h 4581534"/>
                  <a:gd name="connsiteX19" fmla="*/ 2114550 w 5992852"/>
                  <a:gd name="connsiteY19" fmla="*/ 4067184 h 4581534"/>
                  <a:gd name="connsiteX20" fmla="*/ 2400300 w 5992852"/>
                  <a:gd name="connsiteY20" fmla="*/ 4552959 h 4581534"/>
                  <a:gd name="connsiteX21" fmla="*/ 2647950 w 5992852"/>
                  <a:gd name="connsiteY21" fmla="*/ 4581534 h 4581534"/>
                  <a:gd name="connsiteX22" fmla="*/ 2876550 w 5992852"/>
                  <a:gd name="connsiteY22" fmla="*/ 4419609 h 4581534"/>
                  <a:gd name="connsiteX23" fmla="*/ 3200400 w 5992852"/>
                  <a:gd name="connsiteY23" fmla="*/ 4143384 h 4581534"/>
                  <a:gd name="connsiteX24" fmla="*/ 3324225 w 5992852"/>
                  <a:gd name="connsiteY24" fmla="*/ 4171959 h 4581534"/>
                  <a:gd name="connsiteX25" fmla="*/ 3457575 w 5992852"/>
                  <a:gd name="connsiteY25" fmla="*/ 4191009 h 4581534"/>
                  <a:gd name="connsiteX26" fmla="*/ 3800475 w 5992852"/>
                  <a:gd name="connsiteY26" fmla="*/ 4200534 h 4581534"/>
                  <a:gd name="connsiteX27" fmla="*/ 3914775 w 5992852"/>
                  <a:gd name="connsiteY27" fmla="*/ 4095759 h 4581534"/>
                  <a:gd name="connsiteX28" fmla="*/ 3876675 w 5992852"/>
                  <a:gd name="connsiteY28" fmla="*/ 3514734 h 4581534"/>
                  <a:gd name="connsiteX29" fmla="*/ 3733800 w 5992852"/>
                  <a:gd name="connsiteY29" fmla="*/ 3143259 h 4581534"/>
                  <a:gd name="connsiteX30" fmla="*/ 3686175 w 5992852"/>
                  <a:gd name="connsiteY30" fmla="*/ 2943234 h 4581534"/>
                  <a:gd name="connsiteX31" fmla="*/ 3867150 w 5992852"/>
                  <a:gd name="connsiteY31" fmla="*/ 3000384 h 4581534"/>
                  <a:gd name="connsiteX32" fmla="*/ 4057650 w 5992852"/>
                  <a:gd name="connsiteY32" fmla="*/ 3181359 h 4581534"/>
                  <a:gd name="connsiteX33" fmla="*/ 4181475 w 5992852"/>
                  <a:gd name="connsiteY33" fmla="*/ 3267084 h 4581534"/>
                  <a:gd name="connsiteX34" fmla="*/ 4400550 w 5992852"/>
                  <a:gd name="connsiteY34" fmla="*/ 3267084 h 4581534"/>
                  <a:gd name="connsiteX35" fmla="*/ 4543425 w 5992852"/>
                  <a:gd name="connsiteY35" fmla="*/ 3190884 h 4581534"/>
                  <a:gd name="connsiteX36" fmla="*/ 4648200 w 5992852"/>
                  <a:gd name="connsiteY36" fmla="*/ 3009909 h 4581534"/>
                  <a:gd name="connsiteX37" fmla="*/ 4714875 w 5992852"/>
                  <a:gd name="connsiteY37" fmla="*/ 2828934 h 4581534"/>
                  <a:gd name="connsiteX38" fmla="*/ 5286375 w 5992852"/>
                  <a:gd name="connsiteY38" fmla="*/ 2819409 h 4581534"/>
                  <a:gd name="connsiteX39" fmla="*/ 5753100 w 5992852"/>
                  <a:gd name="connsiteY39" fmla="*/ 742959 h 4581534"/>
                  <a:gd name="connsiteX40" fmla="*/ 5162550 w 5992852"/>
                  <a:gd name="connsiteY40" fmla="*/ 1104909 h 4581534"/>
                  <a:gd name="connsiteX41" fmla="*/ 4972050 w 5992852"/>
                  <a:gd name="connsiteY41" fmla="*/ 742959 h 4581534"/>
                  <a:gd name="connsiteX42" fmla="*/ 3990975 w 5992852"/>
                  <a:gd name="connsiteY42" fmla="*/ 47634 h 4581534"/>
                  <a:gd name="connsiteX43" fmla="*/ 2733675 w 5992852"/>
                  <a:gd name="connsiteY43" fmla="*/ 333384 h 4581534"/>
                  <a:gd name="connsiteX44" fmla="*/ 1962150 w 5992852"/>
                  <a:gd name="connsiteY44" fmla="*/ 990609 h 4581534"/>
                  <a:gd name="connsiteX45" fmla="*/ 971550 w 5992852"/>
                  <a:gd name="connsiteY45" fmla="*/ 1295409 h 4581534"/>
                  <a:gd name="connsiteX46" fmla="*/ 523875 w 5992852"/>
                  <a:gd name="connsiteY46" fmla="*/ 1933584 h 4581534"/>
                  <a:gd name="connsiteX47" fmla="*/ 285750 w 5992852"/>
                  <a:gd name="connsiteY47" fmla="*/ 2009784 h 4581534"/>
                  <a:gd name="connsiteX48" fmla="*/ 180975 w 5992852"/>
                  <a:gd name="connsiteY48" fmla="*/ 2009784 h 4581534"/>
                  <a:gd name="connsiteX49" fmla="*/ 190500 w 5992852"/>
                  <a:gd name="connsiteY49" fmla="*/ 1857384 h 4581534"/>
                  <a:gd name="connsiteX50" fmla="*/ 323850 w 5992852"/>
                  <a:gd name="connsiteY50" fmla="*/ 1638309 h 4581534"/>
                  <a:gd name="connsiteX51" fmla="*/ 276225 w 5992852"/>
                  <a:gd name="connsiteY51" fmla="*/ 1476384 h 4581534"/>
                  <a:gd name="connsiteX0" fmla="*/ 276225 w 5992852"/>
                  <a:gd name="connsiteY0" fmla="*/ 1476384 h 4581534"/>
                  <a:gd name="connsiteX1" fmla="*/ 0 w 5992852"/>
                  <a:gd name="connsiteY1" fmla="*/ 1809759 h 4581534"/>
                  <a:gd name="connsiteX2" fmla="*/ 85725 w 5992852"/>
                  <a:gd name="connsiteY2" fmla="*/ 2085984 h 4581534"/>
                  <a:gd name="connsiteX3" fmla="*/ 428625 w 5992852"/>
                  <a:gd name="connsiteY3" fmla="*/ 2181234 h 4581534"/>
                  <a:gd name="connsiteX4" fmla="*/ 390525 w 5992852"/>
                  <a:gd name="connsiteY4" fmla="*/ 3086109 h 4581534"/>
                  <a:gd name="connsiteX5" fmla="*/ 95250 w 5992852"/>
                  <a:gd name="connsiteY5" fmla="*/ 3371859 h 4581534"/>
                  <a:gd name="connsiteX6" fmla="*/ 161925 w 5992852"/>
                  <a:gd name="connsiteY6" fmla="*/ 3676659 h 4581534"/>
                  <a:gd name="connsiteX7" fmla="*/ 457200 w 5992852"/>
                  <a:gd name="connsiteY7" fmla="*/ 3924309 h 4581534"/>
                  <a:gd name="connsiteX8" fmla="*/ 752475 w 5992852"/>
                  <a:gd name="connsiteY8" fmla="*/ 3981459 h 4581534"/>
                  <a:gd name="connsiteX9" fmla="*/ 733425 w 5992852"/>
                  <a:gd name="connsiteY9" fmla="*/ 4267209 h 4581534"/>
                  <a:gd name="connsiteX10" fmla="*/ 733425 w 5992852"/>
                  <a:gd name="connsiteY10" fmla="*/ 4352934 h 4581534"/>
                  <a:gd name="connsiteX11" fmla="*/ 1295400 w 5992852"/>
                  <a:gd name="connsiteY11" fmla="*/ 4486284 h 4581534"/>
                  <a:gd name="connsiteX12" fmla="*/ 1524000 w 5992852"/>
                  <a:gd name="connsiteY12" fmla="*/ 4467234 h 4581534"/>
                  <a:gd name="connsiteX13" fmla="*/ 1571625 w 5992852"/>
                  <a:gd name="connsiteY13" fmla="*/ 4257684 h 4581534"/>
                  <a:gd name="connsiteX14" fmla="*/ 1666875 w 5992852"/>
                  <a:gd name="connsiteY14" fmla="*/ 3990984 h 4581534"/>
                  <a:gd name="connsiteX15" fmla="*/ 1733550 w 5992852"/>
                  <a:gd name="connsiteY15" fmla="*/ 3743334 h 4581534"/>
                  <a:gd name="connsiteX16" fmla="*/ 2381250 w 5992852"/>
                  <a:gd name="connsiteY16" fmla="*/ 3743334 h 4581534"/>
                  <a:gd name="connsiteX17" fmla="*/ 2124075 w 5992852"/>
                  <a:gd name="connsiteY17" fmla="*/ 3895734 h 4581534"/>
                  <a:gd name="connsiteX18" fmla="*/ 2114550 w 5992852"/>
                  <a:gd name="connsiteY18" fmla="*/ 4067184 h 4581534"/>
                  <a:gd name="connsiteX19" fmla="*/ 2400300 w 5992852"/>
                  <a:gd name="connsiteY19" fmla="*/ 4552959 h 4581534"/>
                  <a:gd name="connsiteX20" fmla="*/ 2647950 w 5992852"/>
                  <a:gd name="connsiteY20" fmla="*/ 4581534 h 4581534"/>
                  <a:gd name="connsiteX21" fmla="*/ 2876550 w 5992852"/>
                  <a:gd name="connsiteY21" fmla="*/ 4419609 h 4581534"/>
                  <a:gd name="connsiteX22" fmla="*/ 3200400 w 5992852"/>
                  <a:gd name="connsiteY22" fmla="*/ 4143384 h 4581534"/>
                  <a:gd name="connsiteX23" fmla="*/ 3324225 w 5992852"/>
                  <a:gd name="connsiteY23" fmla="*/ 4171959 h 4581534"/>
                  <a:gd name="connsiteX24" fmla="*/ 3457575 w 5992852"/>
                  <a:gd name="connsiteY24" fmla="*/ 4191009 h 4581534"/>
                  <a:gd name="connsiteX25" fmla="*/ 3800475 w 5992852"/>
                  <a:gd name="connsiteY25" fmla="*/ 4200534 h 4581534"/>
                  <a:gd name="connsiteX26" fmla="*/ 3914775 w 5992852"/>
                  <a:gd name="connsiteY26" fmla="*/ 4095759 h 4581534"/>
                  <a:gd name="connsiteX27" fmla="*/ 3876675 w 5992852"/>
                  <a:gd name="connsiteY27" fmla="*/ 3514734 h 4581534"/>
                  <a:gd name="connsiteX28" fmla="*/ 3733800 w 5992852"/>
                  <a:gd name="connsiteY28" fmla="*/ 3143259 h 4581534"/>
                  <a:gd name="connsiteX29" fmla="*/ 3686175 w 5992852"/>
                  <a:gd name="connsiteY29" fmla="*/ 2943234 h 4581534"/>
                  <a:gd name="connsiteX30" fmla="*/ 3867150 w 5992852"/>
                  <a:gd name="connsiteY30" fmla="*/ 3000384 h 4581534"/>
                  <a:gd name="connsiteX31" fmla="*/ 4057650 w 5992852"/>
                  <a:gd name="connsiteY31" fmla="*/ 3181359 h 4581534"/>
                  <a:gd name="connsiteX32" fmla="*/ 4181475 w 5992852"/>
                  <a:gd name="connsiteY32" fmla="*/ 3267084 h 4581534"/>
                  <a:gd name="connsiteX33" fmla="*/ 4400550 w 5992852"/>
                  <a:gd name="connsiteY33" fmla="*/ 3267084 h 4581534"/>
                  <a:gd name="connsiteX34" fmla="*/ 4543425 w 5992852"/>
                  <a:gd name="connsiteY34" fmla="*/ 3190884 h 4581534"/>
                  <a:gd name="connsiteX35" fmla="*/ 4648200 w 5992852"/>
                  <a:gd name="connsiteY35" fmla="*/ 3009909 h 4581534"/>
                  <a:gd name="connsiteX36" fmla="*/ 4714875 w 5992852"/>
                  <a:gd name="connsiteY36" fmla="*/ 2828934 h 4581534"/>
                  <a:gd name="connsiteX37" fmla="*/ 5286375 w 5992852"/>
                  <a:gd name="connsiteY37" fmla="*/ 2819409 h 4581534"/>
                  <a:gd name="connsiteX38" fmla="*/ 5753100 w 5992852"/>
                  <a:gd name="connsiteY38" fmla="*/ 742959 h 4581534"/>
                  <a:gd name="connsiteX39" fmla="*/ 5162550 w 5992852"/>
                  <a:gd name="connsiteY39" fmla="*/ 1104909 h 4581534"/>
                  <a:gd name="connsiteX40" fmla="*/ 4972050 w 5992852"/>
                  <a:gd name="connsiteY40" fmla="*/ 742959 h 4581534"/>
                  <a:gd name="connsiteX41" fmla="*/ 3990975 w 5992852"/>
                  <a:gd name="connsiteY41" fmla="*/ 47634 h 4581534"/>
                  <a:gd name="connsiteX42" fmla="*/ 2733675 w 5992852"/>
                  <a:gd name="connsiteY42" fmla="*/ 333384 h 4581534"/>
                  <a:gd name="connsiteX43" fmla="*/ 1962150 w 5992852"/>
                  <a:gd name="connsiteY43" fmla="*/ 990609 h 4581534"/>
                  <a:gd name="connsiteX44" fmla="*/ 971550 w 5992852"/>
                  <a:gd name="connsiteY44" fmla="*/ 1295409 h 4581534"/>
                  <a:gd name="connsiteX45" fmla="*/ 523875 w 5992852"/>
                  <a:gd name="connsiteY45" fmla="*/ 1933584 h 4581534"/>
                  <a:gd name="connsiteX46" fmla="*/ 285750 w 5992852"/>
                  <a:gd name="connsiteY46" fmla="*/ 2009784 h 4581534"/>
                  <a:gd name="connsiteX47" fmla="*/ 180975 w 5992852"/>
                  <a:gd name="connsiteY47" fmla="*/ 2009784 h 4581534"/>
                  <a:gd name="connsiteX48" fmla="*/ 190500 w 5992852"/>
                  <a:gd name="connsiteY48" fmla="*/ 1857384 h 4581534"/>
                  <a:gd name="connsiteX49" fmla="*/ 323850 w 5992852"/>
                  <a:gd name="connsiteY49" fmla="*/ 1638309 h 4581534"/>
                  <a:gd name="connsiteX50" fmla="*/ 276225 w 5992852"/>
                  <a:gd name="connsiteY50" fmla="*/ 1476384 h 4581534"/>
                  <a:gd name="connsiteX0" fmla="*/ 276225 w 5992852"/>
                  <a:gd name="connsiteY0" fmla="*/ 1476384 h 4581534"/>
                  <a:gd name="connsiteX1" fmla="*/ 0 w 5992852"/>
                  <a:gd name="connsiteY1" fmla="*/ 1809759 h 4581534"/>
                  <a:gd name="connsiteX2" fmla="*/ 85725 w 5992852"/>
                  <a:gd name="connsiteY2" fmla="*/ 2085984 h 4581534"/>
                  <a:gd name="connsiteX3" fmla="*/ 428625 w 5992852"/>
                  <a:gd name="connsiteY3" fmla="*/ 2181234 h 4581534"/>
                  <a:gd name="connsiteX4" fmla="*/ 390525 w 5992852"/>
                  <a:gd name="connsiteY4" fmla="*/ 3086109 h 4581534"/>
                  <a:gd name="connsiteX5" fmla="*/ 95250 w 5992852"/>
                  <a:gd name="connsiteY5" fmla="*/ 3371859 h 4581534"/>
                  <a:gd name="connsiteX6" fmla="*/ 161925 w 5992852"/>
                  <a:gd name="connsiteY6" fmla="*/ 3676659 h 4581534"/>
                  <a:gd name="connsiteX7" fmla="*/ 457200 w 5992852"/>
                  <a:gd name="connsiteY7" fmla="*/ 3924309 h 4581534"/>
                  <a:gd name="connsiteX8" fmla="*/ 752475 w 5992852"/>
                  <a:gd name="connsiteY8" fmla="*/ 3981459 h 4581534"/>
                  <a:gd name="connsiteX9" fmla="*/ 733425 w 5992852"/>
                  <a:gd name="connsiteY9" fmla="*/ 4267209 h 4581534"/>
                  <a:gd name="connsiteX10" fmla="*/ 733425 w 5992852"/>
                  <a:gd name="connsiteY10" fmla="*/ 4352934 h 4581534"/>
                  <a:gd name="connsiteX11" fmla="*/ 1295400 w 5992852"/>
                  <a:gd name="connsiteY11" fmla="*/ 4486284 h 4581534"/>
                  <a:gd name="connsiteX12" fmla="*/ 1524000 w 5992852"/>
                  <a:gd name="connsiteY12" fmla="*/ 4467234 h 4581534"/>
                  <a:gd name="connsiteX13" fmla="*/ 1571625 w 5992852"/>
                  <a:gd name="connsiteY13" fmla="*/ 4257684 h 4581534"/>
                  <a:gd name="connsiteX14" fmla="*/ 1666875 w 5992852"/>
                  <a:gd name="connsiteY14" fmla="*/ 3990984 h 4581534"/>
                  <a:gd name="connsiteX15" fmla="*/ 1733550 w 5992852"/>
                  <a:gd name="connsiteY15" fmla="*/ 3743334 h 4581534"/>
                  <a:gd name="connsiteX16" fmla="*/ 2381250 w 5992852"/>
                  <a:gd name="connsiteY16" fmla="*/ 3743334 h 4581534"/>
                  <a:gd name="connsiteX17" fmla="*/ 2124075 w 5992852"/>
                  <a:gd name="connsiteY17" fmla="*/ 3895734 h 4581534"/>
                  <a:gd name="connsiteX18" fmla="*/ 2114550 w 5992852"/>
                  <a:gd name="connsiteY18" fmla="*/ 4067184 h 4581534"/>
                  <a:gd name="connsiteX19" fmla="*/ 2400300 w 5992852"/>
                  <a:gd name="connsiteY19" fmla="*/ 4552959 h 4581534"/>
                  <a:gd name="connsiteX20" fmla="*/ 2647950 w 5992852"/>
                  <a:gd name="connsiteY20" fmla="*/ 4581534 h 4581534"/>
                  <a:gd name="connsiteX21" fmla="*/ 2876550 w 5992852"/>
                  <a:gd name="connsiteY21" fmla="*/ 4419609 h 4581534"/>
                  <a:gd name="connsiteX22" fmla="*/ 3200400 w 5992852"/>
                  <a:gd name="connsiteY22" fmla="*/ 4143384 h 4581534"/>
                  <a:gd name="connsiteX23" fmla="*/ 3324225 w 5992852"/>
                  <a:gd name="connsiteY23" fmla="*/ 4171959 h 4581534"/>
                  <a:gd name="connsiteX24" fmla="*/ 3457575 w 5992852"/>
                  <a:gd name="connsiteY24" fmla="*/ 4191009 h 4581534"/>
                  <a:gd name="connsiteX25" fmla="*/ 3800475 w 5992852"/>
                  <a:gd name="connsiteY25" fmla="*/ 4200534 h 4581534"/>
                  <a:gd name="connsiteX26" fmla="*/ 3914775 w 5992852"/>
                  <a:gd name="connsiteY26" fmla="*/ 4095759 h 4581534"/>
                  <a:gd name="connsiteX27" fmla="*/ 3876675 w 5992852"/>
                  <a:gd name="connsiteY27" fmla="*/ 3514734 h 4581534"/>
                  <a:gd name="connsiteX28" fmla="*/ 3733800 w 5992852"/>
                  <a:gd name="connsiteY28" fmla="*/ 3143259 h 4581534"/>
                  <a:gd name="connsiteX29" fmla="*/ 3686175 w 5992852"/>
                  <a:gd name="connsiteY29" fmla="*/ 2943234 h 4581534"/>
                  <a:gd name="connsiteX30" fmla="*/ 3867150 w 5992852"/>
                  <a:gd name="connsiteY30" fmla="*/ 3000384 h 4581534"/>
                  <a:gd name="connsiteX31" fmla="*/ 4057650 w 5992852"/>
                  <a:gd name="connsiteY31" fmla="*/ 3181359 h 4581534"/>
                  <a:gd name="connsiteX32" fmla="*/ 4181475 w 5992852"/>
                  <a:gd name="connsiteY32" fmla="*/ 3267084 h 4581534"/>
                  <a:gd name="connsiteX33" fmla="*/ 4400550 w 5992852"/>
                  <a:gd name="connsiteY33" fmla="*/ 3267084 h 4581534"/>
                  <a:gd name="connsiteX34" fmla="*/ 4543425 w 5992852"/>
                  <a:gd name="connsiteY34" fmla="*/ 3190884 h 4581534"/>
                  <a:gd name="connsiteX35" fmla="*/ 4648200 w 5992852"/>
                  <a:gd name="connsiteY35" fmla="*/ 3009909 h 4581534"/>
                  <a:gd name="connsiteX36" fmla="*/ 4714875 w 5992852"/>
                  <a:gd name="connsiteY36" fmla="*/ 2828934 h 4581534"/>
                  <a:gd name="connsiteX37" fmla="*/ 5286375 w 5992852"/>
                  <a:gd name="connsiteY37" fmla="*/ 2819409 h 4581534"/>
                  <a:gd name="connsiteX38" fmla="*/ 5753100 w 5992852"/>
                  <a:gd name="connsiteY38" fmla="*/ 742959 h 4581534"/>
                  <a:gd name="connsiteX39" fmla="*/ 5162550 w 5992852"/>
                  <a:gd name="connsiteY39" fmla="*/ 1104909 h 4581534"/>
                  <a:gd name="connsiteX40" fmla="*/ 4972050 w 5992852"/>
                  <a:gd name="connsiteY40" fmla="*/ 742959 h 4581534"/>
                  <a:gd name="connsiteX41" fmla="*/ 3990975 w 5992852"/>
                  <a:gd name="connsiteY41" fmla="*/ 47634 h 4581534"/>
                  <a:gd name="connsiteX42" fmla="*/ 2733675 w 5992852"/>
                  <a:gd name="connsiteY42" fmla="*/ 333384 h 4581534"/>
                  <a:gd name="connsiteX43" fmla="*/ 1962150 w 5992852"/>
                  <a:gd name="connsiteY43" fmla="*/ 990609 h 4581534"/>
                  <a:gd name="connsiteX44" fmla="*/ 971550 w 5992852"/>
                  <a:gd name="connsiteY44" fmla="*/ 1295409 h 4581534"/>
                  <a:gd name="connsiteX45" fmla="*/ 523875 w 5992852"/>
                  <a:gd name="connsiteY45" fmla="*/ 1933584 h 4581534"/>
                  <a:gd name="connsiteX46" fmla="*/ 285750 w 5992852"/>
                  <a:gd name="connsiteY46" fmla="*/ 2009784 h 4581534"/>
                  <a:gd name="connsiteX47" fmla="*/ 180975 w 5992852"/>
                  <a:gd name="connsiteY47" fmla="*/ 2009784 h 4581534"/>
                  <a:gd name="connsiteX48" fmla="*/ 190500 w 5992852"/>
                  <a:gd name="connsiteY48" fmla="*/ 1857384 h 4581534"/>
                  <a:gd name="connsiteX49" fmla="*/ 323850 w 5992852"/>
                  <a:gd name="connsiteY49" fmla="*/ 1638309 h 4581534"/>
                  <a:gd name="connsiteX50" fmla="*/ 276225 w 5992852"/>
                  <a:gd name="connsiteY50" fmla="*/ 1476384 h 4581534"/>
                  <a:gd name="connsiteX0" fmla="*/ 276225 w 5992852"/>
                  <a:gd name="connsiteY0" fmla="*/ 1476384 h 4581534"/>
                  <a:gd name="connsiteX1" fmla="*/ 0 w 5992852"/>
                  <a:gd name="connsiteY1" fmla="*/ 1809759 h 4581534"/>
                  <a:gd name="connsiteX2" fmla="*/ 85725 w 5992852"/>
                  <a:gd name="connsiteY2" fmla="*/ 2085984 h 4581534"/>
                  <a:gd name="connsiteX3" fmla="*/ 428625 w 5992852"/>
                  <a:gd name="connsiteY3" fmla="*/ 2181234 h 4581534"/>
                  <a:gd name="connsiteX4" fmla="*/ 390525 w 5992852"/>
                  <a:gd name="connsiteY4" fmla="*/ 3086109 h 4581534"/>
                  <a:gd name="connsiteX5" fmla="*/ 95250 w 5992852"/>
                  <a:gd name="connsiteY5" fmla="*/ 3371859 h 4581534"/>
                  <a:gd name="connsiteX6" fmla="*/ 161925 w 5992852"/>
                  <a:gd name="connsiteY6" fmla="*/ 3676659 h 4581534"/>
                  <a:gd name="connsiteX7" fmla="*/ 457200 w 5992852"/>
                  <a:gd name="connsiteY7" fmla="*/ 3924309 h 4581534"/>
                  <a:gd name="connsiteX8" fmla="*/ 752475 w 5992852"/>
                  <a:gd name="connsiteY8" fmla="*/ 3981459 h 4581534"/>
                  <a:gd name="connsiteX9" fmla="*/ 733425 w 5992852"/>
                  <a:gd name="connsiteY9" fmla="*/ 4267209 h 4581534"/>
                  <a:gd name="connsiteX10" fmla="*/ 733425 w 5992852"/>
                  <a:gd name="connsiteY10" fmla="*/ 4352934 h 4581534"/>
                  <a:gd name="connsiteX11" fmla="*/ 1295400 w 5992852"/>
                  <a:gd name="connsiteY11" fmla="*/ 4486284 h 4581534"/>
                  <a:gd name="connsiteX12" fmla="*/ 1524000 w 5992852"/>
                  <a:gd name="connsiteY12" fmla="*/ 4467234 h 4581534"/>
                  <a:gd name="connsiteX13" fmla="*/ 1571625 w 5992852"/>
                  <a:gd name="connsiteY13" fmla="*/ 4257684 h 4581534"/>
                  <a:gd name="connsiteX14" fmla="*/ 1666875 w 5992852"/>
                  <a:gd name="connsiteY14" fmla="*/ 3990984 h 4581534"/>
                  <a:gd name="connsiteX15" fmla="*/ 1733550 w 5992852"/>
                  <a:gd name="connsiteY15" fmla="*/ 3743334 h 4581534"/>
                  <a:gd name="connsiteX16" fmla="*/ 2381250 w 5992852"/>
                  <a:gd name="connsiteY16" fmla="*/ 3743334 h 4581534"/>
                  <a:gd name="connsiteX17" fmla="*/ 2124075 w 5992852"/>
                  <a:gd name="connsiteY17" fmla="*/ 3895734 h 4581534"/>
                  <a:gd name="connsiteX18" fmla="*/ 2114550 w 5992852"/>
                  <a:gd name="connsiteY18" fmla="*/ 4067184 h 4581534"/>
                  <a:gd name="connsiteX19" fmla="*/ 2400300 w 5992852"/>
                  <a:gd name="connsiteY19" fmla="*/ 4552959 h 4581534"/>
                  <a:gd name="connsiteX20" fmla="*/ 2647950 w 5992852"/>
                  <a:gd name="connsiteY20" fmla="*/ 4581534 h 4581534"/>
                  <a:gd name="connsiteX21" fmla="*/ 2876550 w 5992852"/>
                  <a:gd name="connsiteY21" fmla="*/ 4419609 h 4581534"/>
                  <a:gd name="connsiteX22" fmla="*/ 3200400 w 5992852"/>
                  <a:gd name="connsiteY22" fmla="*/ 4143384 h 4581534"/>
                  <a:gd name="connsiteX23" fmla="*/ 3324225 w 5992852"/>
                  <a:gd name="connsiteY23" fmla="*/ 4171959 h 4581534"/>
                  <a:gd name="connsiteX24" fmla="*/ 3457575 w 5992852"/>
                  <a:gd name="connsiteY24" fmla="*/ 4191009 h 4581534"/>
                  <a:gd name="connsiteX25" fmla="*/ 3800475 w 5992852"/>
                  <a:gd name="connsiteY25" fmla="*/ 4200534 h 4581534"/>
                  <a:gd name="connsiteX26" fmla="*/ 3914775 w 5992852"/>
                  <a:gd name="connsiteY26" fmla="*/ 4095759 h 4581534"/>
                  <a:gd name="connsiteX27" fmla="*/ 3876675 w 5992852"/>
                  <a:gd name="connsiteY27" fmla="*/ 3514734 h 4581534"/>
                  <a:gd name="connsiteX28" fmla="*/ 3733800 w 5992852"/>
                  <a:gd name="connsiteY28" fmla="*/ 3143259 h 4581534"/>
                  <a:gd name="connsiteX29" fmla="*/ 3686175 w 5992852"/>
                  <a:gd name="connsiteY29" fmla="*/ 2943234 h 4581534"/>
                  <a:gd name="connsiteX30" fmla="*/ 3867150 w 5992852"/>
                  <a:gd name="connsiteY30" fmla="*/ 3000384 h 4581534"/>
                  <a:gd name="connsiteX31" fmla="*/ 4057650 w 5992852"/>
                  <a:gd name="connsiteY31" fmla="*/ 3181359 h 4581534"/>
                  <a:gd name="connsiteX32" fmla="*/ 4181475 w 5992852"/>
                  <a:gd name="connsiteY32" fmla="*/ 3267084 h 4581534"/>
                  <a:gd name="connsiteX33" fmla="*/ 4400550 w 5992852"/>
                  <a:gd name="connsiteY33" fmla="*/ 3267084 h 4581534"/>
                  <a:gd name="connsiteX34" fmla="*/ 4543425 w 5992852"/>
                  <a:gd name="connsiteY34" fmla="*/ 3190884 h 4581534"/>
                  <a:gd name="connsiteX35" fmla="*/ 4648200 w 5992852"/>
                  <a:gd name="connsiteY35" fmla="*/ 3009909 h 4581534"/>
                  <a:gd name="connsiteX36" fmla="*/ 4714875 w 5992852"/>
                  <a:gd name="connsiteY36" fmla="*/ 2828934 h 4581534"/>
                  <a:gd name="connsiteX37" fmla="*/ 5286375 w 5992852"/>
                  <a:gd name="connsiteY37" fmla="*/ 2819409 h 4581534"/>
                  <a:gd name="connsiteX38" fmla="*/ 5753100 w 5992852"/>
                  <a:gd name="connsiteY38" fmla="*/ 742959 h 4581534"/>
                  <a:gd name="connsiteX39" fmla="*/ 5162550 w 5992852"/>
                  <a:gd name="connsiteY39" fmla="*/ 1104909 h 4581534"/>
                  <a:gd name="connsiteX40" fmla="*/ 4972050 w 5992852"/>
                  <a:gd name="connsiteY40" fmla="*/ 742959 h 4581534"/>
                  <a:gd name="connsiteX41" fmla="*/ 3990975 w 5992852"/>
                  <a:gd name="connsiteY41" fmla="*/ 47634 h 4581534"/>
                  <a:gd name="connsiteX42" fmla="*/ 2733675 w 5992852"/>
                  <a:gd name="connsiteY42" fmla="*/ 333384 h 4581534"/>
                  <a:gd name="connsiteX43" fmla="*/ 1962150 w 5992852"/>
                  <a:gd name="connsiteY43" fmla="*/ 990609 h 4581534"/>
                  <a:gd name="connsiteX44" fmla="*/ 971550 w 5992852"/>
                  <a:gd name="connsiteY44" fmla="*/ 1295409 h 4581534"/>
                  <a:gd name="connsiteX45" fmla="*/ 523875 w 5992852"/>
                  <a:gd name="connsiteY45" fmla="*/ 1933584 h 4581534"/>
                  <a:gd name="connsiteX46" fmla="*/ 285750 w 5992852"/>
                  <a:gd name="connsiteY46" fmla="*/ 2009784 h 4581534"/>
                  <a:gd name="connsiteX47" fmla="*/ 180975 w 5992852"/>
                  <a:gd name="connsiteY47" fmla="*/ 2009784 h 4581534"/>
                  <a:gd name="connsiteX48" fmla="*/ 190500 w 5992852"/>
                  <a:gd name="connsiteY48" fmla="*/ 1857384 h 4581534"/>
                  <a:gd name="connsiteX49" fmla="*/ 323850 w 5992852"/>
                  <a:gd name="connsiteY49" fmla="*/ 1638309 h 4581534"/>
                  <a:gd name="connsiteX50" fmla="*/ 276225 w 5992852"/>
                  <a:gd name="connsiteY50" fmla="*/ 1476384 h 4581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5992852" h="4581534">
                    <a:moveTo>
                      <a:pt x="276225" y="1476384"/>
                    </a:moveTo>
                    <a:cubicBezTo>
                      <a:pt x="88900" y="1577984"/>
                      <a:pt x="73025" y="1603384"/>
                      <a:pt x="0" y="1809759"/>
                    </a:cubicBezTo>
                    <a:lnTo>
                      <a:pt x="85725" y="2085984"/>
                    </a:lnTo>
                    <a:cubicBezTo>
                      <a:pt x="200025" y="2222509"/>
                      <a:pt x="323850" y="2235209"/>
                      <a:pt x="428625" y="2181234"/>
                    </a:cubicBezTo>
                    <a:lnTo>
                      <a:pt x="390525" y="3086109"/>
                    </a:lnTo>
                    <a:lnTo>
                      <a:pt x="95250" y="3371859"/>
                    </a:lnTo>
                    <a:lnTo>
                      <a:pt x="161925" y="3676659"/>
                    </a:lnTo>
                    <a:lnTo>
                      <a:pt x="457200" y="3924309"/>
                    </a:lnTo>
                    <a:lnTo>
                      <a:pt x="752475" y="3981459"/>
                    </a:lnTo>
                    <a:lnTo>
                      <a:pt x="733425" y="4267209"/>
                    </a:lnTo>
                    <a:lnTo>
                      <a:pt x="733425" y="4352934"/>
                    </a:lnTo>
                    <a:lnTo>
                      <a:pt x="1295400" y="4486284"/>
                    </a:lnTo>
                    <a:lnTo>
                      <a:pt x="1524000" y="4467234"/>
                    </a:lnTo>
                    <a:lnTo>
                      <a:pt x="1571625" y="4257684"/>
                    </a:lnTo>
                    <a:lnTo>
                      <a:pt x="1666875" y="3990984"/>
                    </a:lnTo>
                    <a:lnTo>
                      <a:pt x="1733550" y="3743334"/>
                    </a:lnTo>
                    <a:lnTo>
                      <a:pt x="2381250" y="3743334"/>
                    </a:lnTo>
                    <a:lnTo>
                      <a:pt x="2124075" y="3895734"/>
                    </a:lnTo>
                    <a:lnTo>
                      <a:pt x="2114550" y="4067184"/>
                    </a:lnTo>
                    <a:lnTo>
                      <a:pt x="2400300" y="4552959"/>
                    </a:lnTo>
                    <a:lnTo>
                      <a:pt x="2647950" y="4581534"/>
                    </a:lnTo>
                    <a:lnTo>
                      <a:pt x="2876550" y="4419609"/>
                    </a:lnTo>
                    <a:lnTo>
                      <a:pt x="3200400" y="4143384"/>
                    </a:lnTo>
                    <a:lnTo>
                      <a:pt x="3324225" y="4171959"/>
                    </a:lnTo>
                    <a:lnTo>
                      <a:pt x="3457575" y="4191009"/>
                    </a:lnTo>
                    <a:lnTo>
                      <a:pt x="3800475" y="4200534"/>
                    </a:lnTo>
                    <a:lnTo>
                      <a:pt x="3914775" y="4095759"/>
                    </a:lnTo>
                    <a:lnTo>
                      <a:pt x="3876675" y="3514734"/>
                    </a:lnTo>
                    <a:lnTo>
                      <a:pt x="3733800" y="3143259"/>
                    </a:lnTo>
                    <a:lnTo>
                      <a:pt x="3686175" y="2943234"/>
                    </a:lnTo>
                    <a:lnTo>
                      <a:pt x="3867150" y="3000384"/>
                    </a:lnTo>
                    <a:lnTo>
                      <a:pt x="4057650" y="3181359"/>
                    </a:lnTo>
                    <a:lnTo>
                      <a:pt x="4181475" y="3267084"/>
                    </a:lnTo>
                    <a:lnTo>
                      <a:pt x="4400550" y="3267084"/>
                    </a:lnTo>
                    <a:lnTo>
                      <a:pt x="4543425" y="3190884"/>
                    </a:lnTo>
                    <a:lnTo>
                      <a:pt x="4648200" y="3009909"/>
                    </a:lnTo>
                    <a:lnTo>
                      <a:pt x="4714875" y="2828934"/>
                    </a:lnTo>
                    <a:lnTo>
                      <a:pt x="5286375" y="2819409"/>
                    </a:lnTo>
                    <a:cubicBezTo>
                      <a:pt x="6308725" y="2489209"/>
                      <a:pt x="5988050" y="1158884"/>
                      <a:pt x="5753100" y="742959"/>
                    </a:cubicBezTo>
                    <a:lnTo>
                      <a:pt x="5162550" y="1104909"/>
                    </a:lnTo>
                    <a:lnTo>
                      <a:pt x="4972050" y="742959"/>
                    </a:lnTo>
                    <a:cubicBezTo>
                      <a:pt x="4645025" y="511184"/>
                      <a:pt x="4422775" y="231784"/>
                      <a:pt x="3990975" y="47634"/>
                    </a:cubicBezTo>
                    <a:cubicBezTo>
                      <a:pt x="3762375" y="9534"/>
                      <a:pt x="3381375" y="-123816"/>
                      <a:pt x="2733675" y="333384"/>
                    </a:cubicBezTo>
                    <a:cubicBezTo>
                      <a:pt x="2514600" y="666759"/>
                      <a:pt x="2219325" y="771534"/>
                      <a:pt x="1962150" y="990609"/>
                    </a:cubicBezTo>
                    <a:lnTo>
                      <a:pt x="971550" y="1295409"/>
                    </a:lnTo>
                    <a:lnTo>
                      <a:pt x="523875" y="1933584"/>
                    </a:lnTo>
                    <a:lnTo>
                      <a:pt x="285750" y="2009784"/>
                    </a:lnTo>
                    <a:lnTo>
                      <a:pt x="180975" y="2009784"/>
                    </a:lnTo>
                    <a:lnTo>
                      <a:pt x="190500" y="1857384"/>
                    </a:lnTo>
                    <a:lnTo>
                      <a:pt x="323850" y="1638309"/>
                    </a:lnTo>
                    <a:lnTo>
                      <a:pt x="276225" y="1476384"/>
                    </a:lnTo>
                    <a:close/>
                  </a:path>
                </a:pathLst>
              </a:cu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3" rIns="182854" bIns="146283" numCol="1" spcCol="0" rtlCol="0" fromWordArt="0" anchor="t" anchorCtr="0" forceAA="0" compatLnSpc="1">
                <a:prstTxWarp prst="textNoShape">
                  <a:avLst/>
                </a:prstTxWarp>
                <a:noAutofit/>
              </a:bodyPr>
              <a:lstStyle/>
              <a:p>
                <a:pPr algn="ctr" defTabSz="932293">
                  <a:lnSpc>
                    <a:spcPct val="90000"/>
                  </a:lnSpc>
                </a:pPr>
                <a:endParaRPr lang="en-IN" sz="2000" b="1" dirty="0">
                  <a:solidFill>
                    <a:srgbClr val="0072C6"/>
                  </a:solidFill>
                  <a:latin typeface="Segoe UI Light"/>
                  <a:ea typeface="Segoe UI" pitchFamily="34" charset="0"/>
                  <a:cs typeface="Segoe UI" pitchFamily="34" charset="0"/>
                </a:endParaRPr>
              </a:p>
            </p:txBody>
          </p:sp>
          <p:grpSp>
            <p:nvGrpSpPr>
              <p:cNvPr id="87" name="Group 86"/>
              <p:cNvGrpSpPr/>
              <p:nvPr/>
            </p:nvGrpSpPr>
            <p:grpSpPr>
              <a:xfrm>
                <a:off x="5621256" y="5500688"/>
                <a:ext cx="790631" cy="627895"/>
                <a:chOff x="2960229" y="6196183"/>
                <a:chExt cx="612095" cy="486107"/>
              </a:xfrm>
              <a:solidFill>
                <a:schemeClr val="accent1">
                  <a:lumMod val="75000"/>
                </a:schemeClr>
              </a:solidFill>
            </p:grpSpPr>
            <p:sp>
              <p:nvSpPr>
                <p:cNvPr id="75" name="Freeform 6"/>
                <p:cNvSpPr>
                  <a:spLocks noEditPoints="1"/>
                </p:cNvSpPr>
                <p:nvPr/>
              </p:nvSpPr>
              <p:spPr bwMode="auto">
                <a:xfrm>
                  <a:off x="2960229" y="6196183"/>
                  <a:ext cx="612095" cy="486107"/>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pPr defTabSz="932597" fontAlgn="auto">
                    <a:spcBef>
                      <a:spcPts val="0"/>
                    </a:spcBef>
                    <a:spcAft>
                      <a:spcPts val="0"/>
                    </a:spcAft>
                  </a:pPr>
                  <a:endParaRPr lang="en-US" sz="1800" dirty="0">
                    <a:solidFill>
                      <a:srgbClr val="000000"/>
                    </a:solidFill>
                    <a:latin typeface="Segoe UI"/>
                    <a:ea typeface="+mn-ea"/>
                    <a:cs typeface="+mn-cs"/>
                  </a:endParaRPr>
                </a:p>
              </p:txBody>
            </p:sp>
            <p:sp>
              <p:nvSpPr>
                <p:cNvPr id="79" name="Freeform 11"/>
                <p:cNvSpPr>
                  <a:spLocks noEditPoints="1"/>
                </p:cNvSpPr>
                <p:nvPr/>
              </p:nvSpPr>
              <p:spPr bwMode="auto">
                <a:xfrm>
                  <a:off x="3338194" y="6331622"/>
                  <a:ext cx="61945" cy="45146"/>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pPr defTabSz="932597" fontAlgn="auto">
                    <a:spcBef>
                      <a:spcPts val="0"/>
                    </a:spcBef>
                    <a:spcAft>
                      <a:spcPts val="0"/>
                    </a:spcAft>
                  </a:pPr>
                  <a:endParaRPr lang="en-US" sz="1800" dirty="0">
                    <a:solidFill>
                      <a:srgbClr val="000000"/>
                    </a:solidFill>
                    <a:latin typeface="Segoe UI"/>
                    <a:ea typeface="+mn-ea"/>
                    <a:cs typeface="+mn-cs"/>
                  </a:endParaRPr>
                </a:p>
              </p:txBody>
            </p:sp>
            <p:sp>
              <p:nvSpPr>
                <p:cNvPr id="80" name="Freeform 12"/>
                <p:cNvSpPr>
                  <a:spLocks/>
                </p:cNvSpPr>
                <p:nvPr/>
              </p:nvSpPr>
              <p:spPr bwMode="auto">
                <a:xfrm>
                  <a:off x="3189108" y="6293825"/>
                  <a:ext cx="67194" cy="65094"/>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pPr defTabSz="932597" fontAlgn="auto">
                    <a:spcBef>
                      <a:spcPts val="0"/>
                    </a:spcBef>
                    <a:spcAft>
                      <a:spcPts val="0"/>
                    </a:spcAft>
                  </a:pPr>
                  <a:endParaRPr lang="en-US" sz="1800" dirty="0">
                    <a:solidFill>
                      <a:srgbClr val="000000"/>
                    </a:solidFill>
                    <a:latin typeface="Segoe UI"/>
                    <a:ea typeface="+mn-ea"/>
                    <a:cs typeface="+mn-cs"/>
                  </a:endParaRPr>
                </a:p>
              </p:txBody>
            </p:sp>
            <p:sp>
              <p:nvSpPr>
                <p:cNvPr id="81" name="Freeform 13"/>
                <p:cNvSpPr>
                  <a:spLocks/>
                </p:cNvSpPr>
                <p:nvPr/>
              </p:nvSpPr>
              <p:spPr bwMode="auto">
                <a:xfrm>
                  <a:off x="3497780" y="6308524"/>
                  <a:ext cx="34647" cy="28348"/>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pPr defTabSz="932597" fontAlgn="auto">
                    <a:spcBef>
                      <a:spcPts val="0"/>
                    </a:spcBef>
                    <a:spcAft>
                      <a:spcPts val="0"/>
                    </a:spcAft>
                  </a:pPr>
                  <a:endParaRPr lang="en-US" sz="1800" dirty="0">
                    <a:solidFill>
                      <a:srgbClr val="000000"/>
                    </a:solidFill>
                    <a:latin typeface="Segoe UI"/>
                    <a:ea typeface="+mn-ea"/>
                    <a:cs typeface="+mn-cs"/>
                  </a:endParaRPr>
                </a:p>
              </p:txBody>
            </p:sp>
            <p:sp>
              <p:nvSpPr>
                <p:cNvPr id="82" name="Freeform 14"/>
                <p:cNvSpPr>
                  <a:spLocks/>
                </p:cNvSpPr>
                <p:nvPr/>
              </p:nvSpPr>
              <p:spPr bwMode="auto">
                <a:xfrm>
                  <a:off x="3318246" y="6296973"/>
                  <a:ext cx="25198" cy="24148"/>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pPr defTabSz="932597" fontAlgn="auto">
                    <a:spcBef>
                      <a:spcPts val="0"/>
                    </a:spcBef>
                    <a:spcAft>
                      <a:spcPts val="0"/>
                    </a:spcAft>
                  </a:pPr>
                  <a:endParaRPr lang="en-US" sz="1800" dirty="0">
                    <a:solidFill>
                      <a:srgbClr val="000000"/>
                    </a:solidFill>
                    <a:latin typeface="Segoe UI"/>
                    <a:ea typeface="+mn-ea"/>
                    <a:cs typeface="+mn-cs"/>
                  </a:endParaRPr>
                </a:p>
              </p:txBody>
            </p:sp>
            <p:sp>
              <p:nvSpPr>
                <p:cNvPr id="83" name="Freeform 15"/>
                <p:cNvSpPr>
                  <a:spLocks/>
                </p:cNvSpPr>
                <p:nvPr/>
              </p:nvSpPr>
              <p:spPr bwMode="auto">
                <a:xfrm>
                  <a:off x="3367598" y="6456571"/>
                  <a:ext cx="15749" cy="12599"/>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pPr defTabSz="932597" fontAlgn="auto">
                    <a:spcBef>
                      <a:spcPts val="0"/>
                    </a:spcBef>
                    <a:spcAft>
                      <a:spcPts val="0"/>
                    </a:spcAft>
                  </a:pPr>
                  <a:endParaRPr lang="en-US" sz="1800" dirty="0">
                    <a:solidFill>
                      <a:srgbClr val="000000"/>
                    </a:solidFill>
                    <a:latin typeface="Segoe UI"/>
                    <a:ea typeface="+mn-ea"/>
                    <a:cs typeface="+mn-cs"/>
                  </a:endParaRPr>
                </a:p>
              </p:txBody>
            </p:sp>
          </p:grpSp>
        </p:grpSp>
        <p:grpSp>
          <p:nvGrpSpPr>
            <p:cNvPr id="78" name="Group 77"/>
            <p:cNvGrpSpPr/>
            <p:nvPr/>
          </p:nvGrpSpPr>
          <p:grpSpPr>
            <a:xfrm>
              <a:off x="7968987" y="1582642"/>
              <a:ext cx="374860" cy="443664"/>
              <a:chOff x="8686801" y="1577340"/>
              <a:chExt cx="338500" cy="305589"/>
            </a:xfrm>
          </p:grpSpPr>
          <p:sp>
            <p:nvSpPr>
              <p:cNvPr id="77" name="Rectangle 76"/>
              <p:cNvSpPr/>
              <p:nvPr/>
            </p:nvSpPr>
            <p:spPr bwMode="auto">
              <a:xfrm>
                <a:off x="8686801" y="1775460"/>
                <a:ext cx="48312" cy="107469"/>
              </a:xfrm>
              <a:prstGeom prst="rect">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indent="-342900" algn="ctr" defTabSz="932472" fontAlgn="base">
                  <a:lnSpc>
                    <a:spcPct val="90000"/>
                  </a:lnSpc>
                  <a:spcBef>
                    <a:spcPct val="0"/>
                  </a:spcBef>
                  <a:spcAft>
                    <a:spcPct val="0"/>
                  </a:spcAft>
                  <a:buFont typeface="Wingdings 3" panose="05040102010807070707" pitchFamily="18" charset="2"/>
                  <a:buChar char="Æ"/>
                </a:pPr>
                <a:endParaRPr lang="en-US" sz="2000" b="1" dirty="0">
                  <a:solidFill>
                    <a:schemeClr val="bg1"/>
                  </a:solidFill>
                  <a:latin typeface="+mj-lt"/>
                  <a:ea typeface="Segoe UI" pitchFamily="34" charset="0"/>
                  <a:cs typeface="Segoe UI" pitchFamily="34" charset="0"/>
                </a:endParaRPr>
              </a:p>
            </p:txBody>
          </p:sp>
          <p:sp>
            <p:nvSpPr>
              <p:cNvPr id="97" name="Rectangle 96"/>
              <p:cNvSpPr/>
              <p:nvPr/>
            </p:nvSpPr>
            <p:spPr bwMode="auto">
              <a:xfrm>
                <a:off x="8783391" y="1693572"/>
                <a:ext cx="50079" cy="189357"/>
              </a:xfrm>
              <a:prstGeom prst="rect">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indent="-342900" algn="ctr" defTabSz="932472" fontAlgn="base">
                  <a:lnSpc>
                    <a:spcPct val="90000"/>
                  </a:lnSpc>
                  <a:spcBef>
                    <a:spcPct val="0"/>
                  </a:spcBef>
                  <a:spcAft>
                    <a:spcPct val="0"/>
                  </a:spcAft>
                  <a:buFont typeface="Wingdings 3" panose="05040102010807070707" pitchFamily="18" charset="2"/>
                  <a:buChar char="Æ"/>
                </a:pPr>
                <a:endParaRPr lang="en-US" sz="2000" b="1" dirty="0">
                  <a:solidFill>
                    <a:schemeClr val="bg1"/>
                  </a:solidFill>
                  <a:latin typeface="+mj-lt"/>
                  <a:ea typeface="Segoe UI" pitchFamily="34" charset="0"/>
                  <a:cs typeface="Segoe UI" pitchFamily="34" charset="0"/>
                </a:endParaRPr>
              </a:p>
            </p:txBody>
          </p:sp>
          <p:sp>
            <p:nvSpPr>
              <p:cNvPr id="98" name="Rectangle 97"/>
              <p:cNvSpPr/>
              <p:nvPr/>
            </p:nvSpPr>
            <p:spPr bwMode="auto">
              <a:xfrm>
                <a:off x="8879983" y="1624470"/>
                <a:ext cx="48312" cy="258459"/>
              </a:xfrm>
              <a:prstGeom prst="rect">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indent="-342900" algn="ctr" defTabSz="932472" fontAlgn="base">
                  <a:lnSpc>
                    <a:spcPct val="90000"/>
                  </a:lnSpc>
                  <a:spcBef>
                    <a:spcPct val="0"/>
                  </a:spcBef>
                  <a:spcAft>
                    <a:spcPct val="0"/>
                  </a:spcAft>
                  <a:buFont typeface="Wingdings 3" panose="05040102010807070707" pitchFamily="18" charset="2"/>
                  <a:buChar char="Æ"/>
                </a:pPr>
                <a:endParaRPr lang="en-US" sz="2000" b="1" dirty="0">
                  <a:solidFill>
                    <a:schemeClr val="bg1"/>
                  </a:solidFill>
                  <a:latin typeface="+mj-lt"/>
                  <a:ea typeface="Segoe UI" pitchFamily="34" charset="0"/>
                  <a:cs typeface="Segoe UI" pitchFamily="34" charset="0"/>
                </a:endParaRPr>
              </a:p>
            </p:txBody>
          </p:sp>
          <p:sp>
            <p:nvSpPr>
              <p:cNvPr id="99" name="Rectangle 98"/>
              <p:cNvSpPr/>
              <p:nvPr/>
            </p:nvSpPr>
            <p:spPr bwMode="auto">
              <a:xfrm>
                <a:off x="8976574" y="1577340"/>
                <a:ext cx="48727" cy="305589"/>
              </a:xfrm>
              <a:prstGeom prst="rect">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indent="-342900" algn="ctr" defTabSz="932472" fontAlgn="base">
                  <a:lnSpc>
                    <a:spcPct val="90000"/>
                  </a:lnSpc>
                  <a:spcBef>
                    <a:spcPct val="0"/>
                  </a:spcBef>
                  <a:spcAft>
                    <a:spcPct val="0"/>
                  </a:spcAft>
                  <a:buFont typeface="Wingdings 3" panose="05040102010807070707" pitchFamily="18" charset="2"/>
                  <a:buChar char="Æ"/>
                </a:pPr>
                <a:endParaRPr lang="en-US" sz="2000" b="1" dirty="0">
                  <a:solidFill>
                    <a:schemeClr val="bg1"/>
                  </a:solidFill>
                  <a:latin typeface="+mj-lt"/>
                  <a:ea typeface="Segoe UI" pitchFamily="34" charset="0"/>
                  <a:cs typeface="Segoe UI" pitchFamily="34" charset="0"/>
                </a:endParaRPr>
              </a:p>
            </p:txBody>
          </p:sp>
        </p:grpSp>
        <p:grpSp>
          <p:nvGrpSpPr>
            <p:cNvPr id="107" name="Group 106"/>
            <p:cNvGrpSpPr/>
            <p:nvPr/>
          </p:nvGrpSpPr>
          <p:grpSpPr>
            <a:xfrm>
              <a:off x="10872070" y="1582643"/>
              <a:ext cx="385730" cy="449865"/>
              <a:chOff x="10872070" y="1454792"/>
              <a:chExt cx="385730" cy="449865"/>
            </a:xfrm>
          </p:grpSpPr>
          <p:grpSp>
            <p:nvGrpSpPr>
              <p:cNvPr id="100" name="Group 99"/>
              <p:cNvGrpSpPr/>
              <p:nvPr/>
            </p:nvGrpSpPr>
            <p:grpSpPr>
              <a:xfrm>
                <a:off x="11076216" y="1518307"/>
                <a:ext cx="128994" cy="273985"/>
                <a:chOff x="8686801" y="1577340"/>
                <a:chExt cx="338500" cy="305589"/>
              </a:xfrm>
            </p:grpSpPr>
            <p:sp>
              <p:nvSpPr>
                <p:cNvPr id="101" name="Rectangle 100"/>
                <p:cNvSpPr/>
                <p:nvPr/>
              </p:nvSpPr>
              <p:spPr bwMode="auto">
                <a:xfrm>
                  <a:off x="8686801" y="1775460"/>
                  <a:ext cx="48312" cy="107469"/>
                </a:xfrm>
                <a:prstGeom prst="rect">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indent="-342900" algn="ctr" defTabSz="932472" fontAlgn="base">
                    <a:lnSpc>
                      <a:spcPct val="90000"/>
                    </a:lnSpc>
                    <a:spcBef>
                      <a:spcPct val="0"/>
                    </a:spcBef>
                    <a:spcAft>
                      <a:spcPct val="0"/>
                    </a:spcAft>
                    <a:buFont typeface="Wingdings 3" panose="05040102010807070707" pitchFamily="18" charset="2"/>
                    <a:buChar char="Æ"/>
                  </a:pPr>
                  <a:endParaRPr lang="en-US" sz="2000" b="1" dirty="0">
                    <a:solidFill>
                      <a:schemeClr val="bg1"/>
                    </a:solidFill>
                    <a:latin typeface="+mj-lt"/>
                    <a:ea typeface="Segoe UI" pitchFamily="34" charset="0"/>
                    <a:cs typeface="Segoe UI" pitchFamily="34" charset="0"/>
                  </a:endParaRPr>
                </a:p>
              </p:txBody>
            </p:sp>
            <p:sp>
              <p:nvSpPr>
                <p:cNvPr id="102" name="Rectangle 101"/>
                <p:cNvSpPr/>
                <p:nvPr/>
              </p:nvSpPr>
              <p:spPr bwMode="auto">
                <a:xfrm>
                  <a:off x="8783391" y="1693572"/>
                  <a:ext cx="50079" cy="189357"/>
                </a:xfrm>
                <a:prstGeom prst="rect">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indent="-342900" algn="ctr" defTabSz="932472" fontAlgn="base">
                    <a:lnSpc>
                      <a:spcPct val="90000"/>
                    </a:lnSpc>
                    <a:spcBef>
                      <a:spcPct val="0"/>
                    </a:spcBef>
                    <a:spcAft>
                      <a:spcPct val="0"/>
                    </a:spcAft>
                    <a:buFont typeface="Wingdings 3" panose="05040102010807070707" pitchFamily="18" charset="2"/>
                    <a:buChar char="Æ"/>
                  </a:pPr>
                  <a:endParaRPr lang="en-US" sz="2000" b="1" dirty="0">
                    <a:solidFill>
                      <a:schemeClr val="bg1"/>
                    </a:solidFill>
                    <a:latin typeface="+mj-lt"/>
                    <a:ea typeface="Segoe UI" pitchFamily="34" charset="0"/>
                    <a:cs typeface="Segoe UI" pitchFamily="34" charset="0"/>
                  </a:endParaRPr>
                </a:p>
              </p:txBody>
            </p:sp>
            <p:sp>
              <p:nvSpPr>
                <p:cNvPr id="103" name="Rectangle 102"/>
                <p:cNvSpPr/>
                <p:nvPr/>
              </p:nvSpPr>
              <p:spPr bwMode="auto">
                <a:xfrm>
                  <a:off x="8879983" y="1624470"/>
                  <a:ext cx="48312" cy="258459"/>
                </a:xfrm>
                <a:prstGeom prst="rect">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indent="-342900" algn="ctr" defTabSz="932472" fontAlgn="base">
                    <a:lnSpc>
                      <a:spcPct val="90000"/>
                    </a:lnSpc>
                    <a:spcBef>
                      <a:spcPct val="0"/>
                    </a:spcBef>
                    <a:spcAft>
                      <a:spcPct val="0"/>
                    </a:spcAft>
                    <a:buFont typeface="Wingdings 3" panose="05040102010807070707" pitchFamily="18" charset="2"/>
                    <a:buChar char="Æ"/>
                  </a:pPr>
                  <a:endParaRPr lang="en-US" sz="2000" b="1" dirty="0">
                    <a:solidFill>
                      <a:schemeClr val="bg1"/>
                    </a:solidFill>
                    <a:latin typeface="+mj-lt"/>
                    <a:ea typeface="Segoe UI" pitchFamily="34" charset="0"/>
                    <a:cs typeface="Segoe UI" pitchFamily="34" charset="0"/>
                  </a:endParaRPr>
                </a:p>
              </p:txBody>
            </p:sp>
            <p:sp>
              <p:nvSpPr>
                <p:cNvPr id="104" name="Rectangle 103"/>
                <p:cNvSpPr/>
                <p:nvPr/>
              </p:nvSpPr>
              <p:spPr bwMode="auto">
                <a:xfrm>
                  <a:off x="8976574" y="1577340"/>
                  <a:ext cx="48727" cy="305589"/>
                </a:xfrm>
                <a:prstGeom prst="rect">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indent="-342900" algn="ctr" defTabSz="932472" fontAlgn="base">
                    <a:lnSpc>
                      <a:spcPct val="90000"/>
                    </a:lnSpc>
                    <a:spcBef>
                      <a:spcPct val="0"/>
                    </a:spcBef>
                    <a:spcAft>
                      <a:spcPct val="0"/>
                    </a:spcAft>
                    <a:buFont typeface="Wingdings 3" panose="05040102010807070707" pitchFamily="18" charset="2"/>
                    <a:buChar char="Æ"/>
                  </a:pPr>
                  <a:endParaRPr lang="en-US" sz="2000" b="1" dirty="0">
                    <a:solidFill>
                      <a:schemeClr val="bg1"/>
                    </a:solidFill>
                    <a:latin typeface="+mj-lt"/>
                    <a:ea typeface="Segoe UI" pitchFamily="34" charset="0"/>
                    <a:cs typeface="Segoe UI" pitchFamily="34" charset="0"/>
                  </a:endParaRPr>
                </a:p>
              </p:txBody>
            </p:sp>
          </p:grpSp>
          <p:pic>
            <p:nvPicPr>
              <p:cNvPr id="105" name="Picture 104"/>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bwMode="black">
              <a:xfrm rot="2614426" flipH="1">
                <a:off x="10872070" y="1645064"/>
                <a:ext cx="163513" cy="259593"/>
              </a:xfrm>
              <a:prstGeom prst="rect">
                <a:avLst/>
              </a:prstGeom>
            </p:spPr>
          </p:pic>
          <p:sp>
            <p:nvSpPr>
              <p:cNvPr id="106" name="Freeform 61"/>
              <p:cNvSpPr>
                <a:spLocks/>
              </p:cNvSpPr>
              <p:nvPr/>
            </p:nvSpPr>
            <p:spPr bwMode="black">
              <a:xfrm rot="10800000">
                <a:off x="11022739" y="1454792"/>
                <a:ext cx="235061" cy="401780"/>
              </a:xfrm>
              <a:custGeom>
                <a:avLst/>
                <a:gdLst/>
                <a:ahLst/>
                <a:cxnLst>
                  <a:cxn ang="0">
                    <a:pos x="251" y="363"/>
                  </a:cxn>
                  <a:cxn ang="0">
                    <a:pos x="243" y="372"/>
                  </a:cxn>
                  <a:cxn ang="0">
                    <a:pos x="35" y="372"/>
                  </a:cxn>
                  <a:cxn ang="0">
                    <a:pos x="27" y="363"/>
                  </a:cxn>
                  <a:cxn ang="0">
                    <a:pos x="27" y="36"/>
                  </a:cxn>
                  <a:cxn ang="0">
                    <a:pos x="35" y="27"/>
                  </a:cxn>
                  <a:cxn ang="0">
                    <a:pos x="243" y="27"/>
                  </a:cxn>
                  <a:cxn ang="0">
                    <a:pos x="251" y="36"/>
                  </a:cxn>
                  <a:cxn ang="0">
                    <a:pos x="251" y="108"/>
                  </a:cxn>
                  <a:cxn ang="0">
                    <a:pos x="277" y="84"/>
                  </a:cxn>
                  <a:cxn ang="0">
                    <a:pos x="277" y="10"/>
                  </a:cxn>
                  <a:cxn ang="0">
                    <a:pos x="267" y="0"/>
                  </a:cxn>
                  <a:cxn ang="0">
                    <a:pos x="11" y="0"/>
                  </a:cxn>
                  <a:cxn ang="0">
                    <a:pos x="0" y="10"/>
                  </a:cxn>
                  <a:cxn ang="0">
                    <a:pos x="0" y="389"/>
                  </a:cxn>
                  <a:cxn ang="0">
                    <a:pos x="11" y="399"/>
                  </a:cxn>
                  <a:cxn ang="0">
                    <a:pos x="267" y="399"/>
                  </a:cxn>
                  <a:cxn ang="0">
                    <a:pos x="277" y="389"/>
                  </a:cxn>
                  <a:cxn ang="0">
                    <a:pos x="277" y="168"/>
                  </a:cxn>
                  <a:cxn ang="0">
                    <a:pos x="251" y="191"/>
                  </a:cxn>
                  <a:cxn ang="0">
                    <a:pos x="251" y="363"/>
                  </a:cxn>
                </a:cxnLst>
                <a:rect l="0" t="0" r="r" b="b"/>
                <a:pathLst>
                  <a:path w="277" h="399">
                    <a:moveTo>
                      <a:pt x="251" y="363"/>
                    </a:moveTo>
                    <a:cubicBezTo>
                      <a:pt x="251" y="368"/>
                      <a:pt x="247" y="372"/>
                      <a:pt x="243" y="372"/>
                    </a:cubicBezTo>
                    <a:cubicBezTo>
                      <a:pt x="35" y="372"/>
                      <a:pt x="35" y="372"/>
                      <a:pt x="35" y="372"/>
                    </a:cubicBezTo>
                    <a:cubicBezTo>
                      <a:pt x="31" y="372"/>
                      <a:pt x="27" y="368"/>
                      <a:pt x="27" y="363"/>
                    </a:cubicBezTo>
                    <a:cubicBezTo>
                      <a:pt x="27" y="36"/>
                      <a:pt x="27" y="36"/>
                      <a:pt x="27" y="36"/>
                    </a:cubicBezTo>
                    <a:cubicBezTo>
                      <a:pt x="27" y="31"/>
                      <a:pt x="31" y="27"/>
                      <a:pt x="35" y="27"/>
                    </a:cubicBezTo>
                    <a:cubicBezTo>
                      <a:pt x="243" y="27"/>
                      <a:pt x="243" y="27"/>
                      <a:pt x="243" y="27"/>
                    </a:cubicBezTo>
                    <a:cubicBezTo>
                      <a:pt x="247" y="27"/>
                      <a:pt x="251" y="31"/>
                      <a:pt x="251" y="36"/>
                    </a:cubicBezTo>
                    <a:cubicBezTo>
                      <a:pt x="251" y="108"/>
                      <a:pt x="251" y="108"/>
                      <a:pt x="251" y="108"/>
                    </a:cubicBezTo>
                    <a:cubicBezTo>
                      <a:pt x="277" y="84"/>
                      <a:pt x="277" y="84"/>
                      <a:pt x="277" y="84"/>
                    </a:cubicBezTo>
                    <a:cubicBezTo>
                      <a:pt x="277" y="10"/>
                      <a:pt x="277" y="10"/>
                      <a:pt x="277" y="10"/>
                    </a:cubicBezTo>
                    <a:cubicBezTo>
                      <a:pt x="277" y="4"/>
                      <a:pt x="273" y="0"/>
                      <a:pt x="267" y="0"/>
                    </a:cubicBezTo>
                    <a:cubicBezTo>
                      <a:pt x="11" y="0"/>
                      <a:pt x="11" y="0"/>
                      <a:pt x="11" y="0"/>
                    </a:cubicBezTo>
                    <a:cubicBezTo>
                      <a:pt x="5" y="0"/>
                      <a:pt x="0" y="4"/>
                      <a:pt x="0" y="10"/>
                    </a:cubicBezTo>
                    <a:cubicBezTo>
                      <a:pt x="0" y="389"/>
                      <a:pt x="0" y="389"/>
                      <a:pt x="0" y="389"/>
                    </a:cubicBezTo>
                    <a:cubicBezTo>
                      <a:pt x="0" y="395"/>
                      <a:pt x="5" y="399"/>
                      <a:pt x="11" y="399"/>
                    </a:cubicBezTo>
                    <a:cubicBezTo>
                      <a:pt x="267" y="399"/>
                      <a:pt x="267" y="399"/>
                      <a:pt x="267" y="399"/>
                    </a:cubicBezTo>
                    <a:cubicBezTo>
                      <a:pt x="273" y="399"/>
                      <a:pt x="277" y="395"/>
                      <a:pt x="277" y="389"/>
                    </a:cubicBezTo>
                    <a:cubicBezTo>
                      <a:pt x="277" y="168"/>
                      <a:pt x="277" y="168"/>
                      <a:pt x="277" y="168"/>
                    </a:cubicBezTo>
                    <a:cubicBezTo>
                      <a:pt x="251" y="191"/>
                      <a:pt x="251" y="191"/>
                      <a:pt x="251" y="191"/>
                    </a:cubicBezTo>
                    <a:lnTo>
                      <a:pt x="251" y="363"/>
                    </a:lnTo>
                    <a:close/>
                  </a:path>
                </a:pathLst>
              </a:custGeom>
              <a:solidFill>
                <a:srgbClr val="FFFFFF"/>
              </a:solidFill>
              <a:extLst/>
            </p:spPr>
            <p:txBody>
              <a:bodyPr vert="horz" wrap="square" lIns="91401" tIns="45700" rIns="91401" bIns="45700" numCol="1" anchor="t" anchorCtr="0" compatLnSpc="1">
                <a:prstTxWarp prst="textNoShape">
                  <a:avLst/>
                </a:prstTxWarp>
              </a:bodyPr>
              <a:lstStyle/>
              <a:p>
                <a:pPr defTabSz="932205" fontAlgn="auto">
                  <a:spcBef>
                    <a:spcPts val="0"/>
                  </a:spcBef>
                  <a:spcAft>
                    <a:spcPts val="0"/>
                  </a:spcAft>
                  <a:defRPr/>
                </a:pPr>
                <a:endParaRPr lang="en-US" sz="900" kern="0" dirty="0">
                  <a:solidFill>
                    <a:srgbClr val="FFFFFF"/>
                  </a:solidFill>
                  <a:latin typeface="Segoe UI"/>
                  <a:ea typeface="+mn-ea"/>
                  <a:cs typeface="+mn-cs"/>
                </a:endParaRPr>
              </a:p>
            </p:txBody>
          </p:sp>
        </p:grpSp>
        <p:grpSp>
          <p:nvGrpSpPr>
            <p:cNvPr id="108" name="Group 107"/>
            <p:cNvGrpSpPr/>
            <p:nvPr/>
          </p:nvGrpSpPr>
          <p:grpSpPr bwMode="black">
            <a:xfrm>
              <a:off x="10515311" y="3344415"/>
              <a:ext cx="179639" cy="438978"/>
              <a:chOff x="3233738" y="168276"/>
              <a:chExt cx="2651125" cy="6480174"/>
            </a:xfrm>
          </p:grpSpPr>
          <p:sp>
            <p:nvSpPr>
              <p:cNvPr id="109" name="Freeform 212"/>
              <p:cNvSpPr>
                <a:spLocks/>
              </p:cNvSpPr>
              <p:nvPr/>
            </p:nvSpPr>
            <p:spPr bwMode="black">
              <a:xfrm>
                <a:off x="3679825" y="5110163"/>
                <a:ext cx="2028825" cy="1538287"/>
              </a:xfrm>
              <a:custGeom>
                <a:avLst/>
                <a:gdLst>
                  <a:gd name="T0" fmla="*/ 422 w 541"/>
                  <a:gd name="T1" fmla="*/ 196 h 410"/>
                  <a:gd name="T2" fmla="*/ 536 w 541"/>
                  <a:gd name="T3" fmla="*/ 14 h 410"/>
                  <a:gd name="T4" fmla="*/ 528 w 541"/>
                  <a:gd name="T5" fmla="*/ 0 h 410"/>
                  <a:gd name="T6" fmla="*/ 12 w 541"/>
                  <a:gd name="T7" fmla="*/ 0 h 410"/>
                  <a:gd name="T8" fmla="*/ 5 w 541"/>
                  <a:gd name="T9" fmla="*/ 14 h 410"/>
                  <a:gd name="T10" fmla="*/ 138 w 541"/>
                  <a:gd name="T11" fmla="*/ 197 h 410"/>
                  <a:gd name="T12" fmla="*/ 149 w 541"/>
                  <a:gd name="T13" fmla="*/ 206 h 410"/>
                  <a:gd name="T14" fmla="*/ 142 w 541"/>
                  <a:gd name="T15" fmla="*/ 229 h 410"/>
                  <a:gd name="T16" fmla="*/ 152 w 541"/>
                  <a:gd name="T17" fmla="*/ 256 h 410"/>
                  <a:gd name="T18" fmla="*/ 142 w 541"/>
                  <a:gd name="T19" fmla="*/ 282 h 410"/>
                  <a:gd name="T20" fmla="*/ 152 w 541"/>
                  <a:gd name="T21" fmla="*/ 309 h 410"/>
                  <a:gd name="T22" fmla="*/ 142 w 541"/>
                  <a:gd name="T23" fmla="*/ 336 h 410"/>
                  <a:gd name="T24" fmla="*/ 184 w 541"/>
                  <a:gd name="T25" fmla="*/ 377 h 410"/>
                  <a:gd name="T26" fmla="*/ 212 w 541"/>
                  <a:gd name="T27" fmla="*/ 377 h 410"/>
                  <a:gd name="T28" fmla="*/ 234 w 541"/>
                  <a:gd name="T29" fmla="*/ 407 h 410"/>
                  <a:gd name="T30" fmla="*/ 240 w 541"/>
                  <a:gd name="T31" fmla="*/ 410 h 410"/>
                  <a:gd name="T32" fmla="*/ 335 w 541"/>
                  <a:gd name="T33" fmla="*/ 410 h 410"/>
                  <a:gd name="T34" fmla="*/ 341 w 541"/>
                  <a:gd name="T35" fmla="*/ 407 h 410"/>
                  <a:gd name="T36" fmla="*/ 360 w 541"/>
                  <a:gd name="T37" fmla="*/ 377 h 410"/>
                  <a:gd name="T38" fmla="*/ 384 w 541"/>
                  <a:gd name="T39" fmla="*/ 377 h 410"/>
                  <a:gd name="T40" fmla="*/ 425 w 541"/>
                  <a:gd name="T41" fmla="*/ 336 h 410"/>
                  <a:gd name="T42" fmla="*/ 415 w 541"/>
                  <a:gd name="T43" fmla="*/ 309 h 410"/>
                  <a:gd name="T44" fmla="*/ 425 w 541"/>
                  <a:gd name="T45" fmla="*/ 282 h 410"/>
                  <a:gd name="T46" fmla="*/ 415 w 541"/>
                  <a:gd name="T47" fmla="*/ 256 h 410"/>
                  <a:gd name="T48" fmla="*/ 425 w 541"/>
                  <a:gd name="T49" fmla="*/ 229 h 410"/>
                  <a:gd name="T50" fmla="*/ 416 w 541"/>
                  <a:gd name="T51" fmla="*/ 203 h 410"/>
                  <a:gd name="T52" fmla="*/ 422 w 541"/>
                  <a:gd name="T53" fmla="*/ 196 h 4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41" h="410">
                    <a:moveTo>
                      <a:pt x="422" y="196"/>
                    </a:moveTo>
                    <a:cubicBezTo>
                      <a:pt x="536" y="14"/>
                      <a:pt x="536" y="14"/>
                      <a:pt x="536" y="14"/>
                    </a:cubicBezTo>
                    <a:cubicBezTo>
                      <a:pt x="541" y="7"/>
                      <a:pt x="537" y="0"/>
                      <a:pt x="528" y="0"/>
                    </a:cubicBezTo>
                    <a:cubicBezTo>
                      <a:pt x="12" y="0"/>
                      <a:pt x="12" y="0"/>
                      <a:pt x="12" y="0"/>
                    </a:cubicBezTo>
                    <a:cubicBezTo>
                      <a:pt x="3" y="0"/>
                      <a:pt x="0" y="6"/>
                      <a:pt x="5" y="14"/>
                    </a:cubicBezTo>
                    <a:cubicBezTo>
                      <a:pt x="138" y="197"/>
                      <a:pt x="138" y="197"/>
                      <a:pt x="138" y="197"/>
                    </a:cubicBezTo>
                    <a:cubicBezTo>
                      <a:pt x="140" y="201"/>
                      <a:pt x="145" y="204"/>
                      <a:pt x="149" y="206"/>
                    </a:cubicBezTo>
                    <a:cubicBezTo>
                      <a:pt x="145" y="213"/>
                      <a:pt x="142" y="221"/>
                      <a:pt x="142" y="229"/>
                    </a:cubicBezTo>
                    <a:cubicBezTo>
                      <a:pt x="142" y="239"/>
                      <a:pt x="146" y="248"/>
                      <a:pt x="152" y="256"/>
                    </a:cubicBezTo>
                    <a:cubicBezTo>
                      <a:pt x="146" y="263"/>
                      <a:pt x="142" y="272"/>
                      <a:pt x="142" y="282"/>
                    </a:cubicBezTo>
                    <a:cubicBezTo>
                      <a:pt x="142" y="293"/>
                      <a:pt x="146" y="302"/>
                      <a:pt x="152" y="309"/>
                    </a:cubicBezTo>
                    <a:cubicBezTo>
                      <a:pt x="146" y="316"/>
                      <a:pt x="142" y="326"/>
                      <a:pt x="142" y="336"/>
                    </a:cubicBezTo>
                    <a:cubicBezTo>
                      <a:pt x="142" y="359"/>
                      <a:pt x="161" y="377"/>
                      <a:pt x="184" y="377"/>
                    </a:cubicBezTo>
                    <a:cubicBezTo>
                      <a:pt x="212" y="377"/>
                      <a:pt x="212" y="377"/>
                      <a:pt x="212" y="377"/>
                    </a:cubicBezTo>
                    <a:cubicBezTo>
                      <a:pt x="234" y="407"/>
                      <a:pt x="234" y="407"/>
                      <a:pt x="234" y="407"/>
                    </a:cubicBezTo>
                    <a:cubicBezTo>
                      <a:pt x="235" y="409"/>
                      <a:pt x="238" y="410"/>
                      <a:pt x="240" y="410"/>
                    </a:cubicBezTo>
                    <a:cubicBezTo>
                      <a:pt x="335" y="410"/>
                      <a:pt x="335" y="410"/>
                      <a:pt x="335" y="410"/>
                    </a:cubicBezTo>
                    <a:cubicBezTo>
                      <a:pt x="337" y="410"/>
                      <a:pt x="340" y="409"/>
                      <a:pt x="341" y="407"/>
                    </a:cubicBezTo>
                    <a:cubicBezTo>
                      <a:pt x="360" y="377"/>
                      <a:pt x="360" y="377"/>
                      <a:pt x="360" y="377"/>
                    </a:cubicBezTo>
                    <a:cubicBezTo>
                      <a:pt x="384" y="377"/>
                      <a:pt x="384" y="377"/>
                      <a:pt x="384" y="377"/>
                    </a:cubicBezTo>
                    <a:cubicBezTo>
                      <a:pt x="407" y="377"/>
                      <a:pt x="425" y="359"/>
                      <a:pt x="425" y="336"/>
                    </a:cubicBezTo>
                    <a:cubicBezTo>
                      <a:pt x="425" y="326"/>
                      <a:pt x="421" y="316"/>
                      <a:pt x="415" y="309"/>
                    </a:cubicBezTo>
                    <a:cubicBezTo>
                      <a:pt x="421" y="302"/>
                      <a:pt x="425" y="293"/>
                      <a:pt x="425" y="282"/>
                    </a:cubicBezTo>
                    <a:cubicBezTo>
                      <a:pt x="425" y="272"/>
                      <a:pt x="421" y="263"/>
                      <a:pt x="415" y="256"/>
                    </a:cubicBezTo>
                    <a:cubicBezTo>
                      <a:pt x="421" y="248"/>
                      <a:pt x="425" y="239"/>
                      <a:pt x="425" y="229"/>
                    </a:cubicBezTo>
                    <a:cubicBezTo>
                      <a:pt x="425" y="219"/>
                      <a:pt x="421" y="210"/>
                      <a:pt x="416" y="203"/>
                    </a:cubicBezTo>
                    <a:cubicBezTo>
                      <a:pt x="418" y="201"/>
                      <a:pt x="420" y="198"/>
                      <a:pt x="422" y="19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600" dirty="0"/>
              </a:p>
            </p:txBody>
          </p:sp>
          <p:sp>
            <p:nvSpPr>
              <p:cNvPr id="110" name="Freeform 213"/>
              <p:cNvSpPr>
                <a:spLocks noEditPoints="1"/>
              </p:cNvSpPr>
              <p:nvPr/>
            </p:nvSpPr>
            <p:spPr bwMode="black">
              <a:xfrm>
                <a:off x="3233738" y="168276"/>
                <a:ext cx="2651125" cy="4124325"/>
              </a:xfrm>
              <a:custGeom>
                <a:avLst/>
                <a:gdLst>
                  <a:gd name="T0" fmla="*/ 122 w 707"/>
                  <a:gd name="T1" fmla="*/ 705 h 1100"/>
                  <a:gd name="T2" fmla="*/ 642 w 707"/>
                  <a:gd name="T3" fmla="*/ 515 h 1100"/>
                  <a:gd name="T4" fmla="*/ 691 w 707"/>
                  <a:gd name="T5" fmla="*/ 408 h 1100"/>
                  <a:gd name="T6" fmla="*/ 584 w 707"/>
                  <a:gd name="T7" fmla="*/ 359 h 1100"/>
                  <a:gd name="T8" fmla="*/ 65 w 707"/>
                  <a:gd name="T9" fmla="*/ 548 h 1100"/>
                  <a:gd name="T10" fmla="*/ 15 w 707"/>
                  <a:gd name="T11" fmla="*/ 655 h 1100"/>
                  <a:gd name="T12" fmla="*/ 122 w 707"/>
                  <a:gd name="T13" fmla="*/ 705 h 1100"/>
                  <a:gd name="T14" fmla="*/ 652 w 707"/>
                  <a:gd name="T15" fmla="*/ 714 h 1100"/>
                  <a:gd name="T16" fmla="*/ 706 w 707"/>
                  <a:gd name="T17" fmla="*/ 636 h 1100"/>
                  <a:gd name="T18" fmla="*/ 701 w 707"/>
                  <a:gd name="T19" fmla="*/ 608 h 1100"/>
                  <a:gd name="T20" fmla="*/ 594 w 707"/>
                  <a:gd name="T21" fmla="*/ 558 h 1100"/>
                  <a:gd name="T22" fmla="*/ 75 w 707"/>
                  <a:gd name="T23" fmla="*/ 748 h 1100"/>
                  <a:gd name="T24" fmla="*/ 20 w 707"/>
                  <a:gd name="T25" fmla="*/ 825 h 1100"/>
                  <a:gd name="T26" fmla="*/ 20 w 707"/>
                  <a:gd name="T27" fmla="*/ 826 h 1100"/>
                  <a:gd name="T28" fmla="*/ 73 w 707"/>
                  <a:gd name="T29" fmla="*/ 904 h 1100"/>
                  <a:gd name="T30" fmla="*/ 190 w 707"/>
                  <a:gd name="T31" fmla="*/ 951 h 1100"/>
                  <a:gd name="T32" fmla="*/ 190 w 707"/>
                  <a:gd name="T33" fmla="*/ 1014 h 1100"/>
                  <a:gd name="T34" fmla="*/ 191 w 707"/>
                  <a:gd name="T35" fmla="*/ 1023 h 1100"/>
                  <a:gd name="T36" fmla="*/ 132 w 707"/>
                  <a:gd name="T37" fmla="*/ 1023 h 1100"/>
                  <a:gd name="T38" fmla="*/ 115 w 707"/>
                  <a:gd name="T39" fmla="*/ 1040 h 1100"/>
                  <a:gd name="T40" fmla="*/ 115 w 707"/>
                  <a:gd name="T41" fmla="*/ 1083 h 1100"/>
                  <a:gd name="T42" fmla="*/ 132 w 707"/>
                  <a:gd name="T43" fmla="*/ 1100 h 1100"/>
                  <a:gd name="T44" fmla="*/ 648 w 707"/>
                  <a:gd name="T45" fmla="*/ 1100 h 1100"/>
                  <a:gd name="T46" fmla="*/ 664 w 707"/>
                  <a:gd name="T47" fmla="*/ 1083 h 1100"/>
                  <a:gd name="T48" fmla="*/ 664 w 707"/>
                  <a:gd name="T49" fmla="*/ 1040 h 1100"/>
                  <a:gd name="T50" fmla="*/ 648 w 707"/>
                  <a:gd name="T51" fmla="*/ 1023 h 1100"/>
                  <a:gd name="T52" fmla="*/ 622 w 707"/>
                  <a:gd name="T53" fmla="*/ 1023 h 1100"/>
                  <a:gd name="T54" fmla="*/ 622 w 707"/>
                  <a:gd name="T55" fmla="*/ 1013 h 1100"/>
                  <a:gd name="T56" fmla="*/ 622 w 707"/>
                  <a:gd name="T57" fmla="*/ 873 h 1100"/>
                  <a:gd name="T58" fmla="*/ 539 w 707"/>
                  <a:gd name="T59" fmla="*/ 790 h 1100"/>
                  <a:gd name="T60" fmla="*/ 456 w 707"/>
                  <a:gd name="T61" fmla="*/ 873 h 1100"/>
                  <a:gd name="T62" fmla="*/ 456 w 707"/>
                  <a:gd name="T63" fmla="*/ 1013 h 1100"/>
                  <a:gd name="T64" fmla="*/ 457 w 707"/>
                  <a:gd name="T65" fmla="*/ 1023 h 1100"/>
                  <a:gd name="T66" fmla="*/ 355 w 707"/>
                  <a:gd name="T67" fmla="*/ 1023 h 1100"/>
                  <a:gd name="T68" fmla="*/ 356 w 707"/>
                  <a:gd name="T69" fmla="*/ 1014 h 1100"/>
                  <a:gd name="T70" fmla="*/ 357 w 707"/>
                  <a:gd name="T71" fmla="*/ 895 h 1100"/>
                  <a:gd name="T72" fmla="*/ 346 w 707"/>
                  <a:gd name="T73" fmla="*/ 855 h 1100"/>
                  <a:gd name="T74" fmla="*/ 161 w 707"/>
                  <a:gd name="T75" fmla="*/ 885 h 1100"/>
                  <a:gd name="T76" fmla="*/ 348 w 707"/>
                  <a:gd name="T77" fmla="*/ 826 h 1100"/>
                  <a:gd name="T78" fmla="*/ 652 w 707"/>
                  <a:gd name="T79" fmla="*/ 714 h 1100"/>
                  <a:gd name="T80" fmla="*/ 122 w 707"/>
                  <a:gd name="T81" fmla="*/ 500 h 1100"/>
                  <a:gd name="T82" fmla="*/ 642 w 707"/>
                  <a:gd name="T83" fmla="*/ 310 h 1100"/>
                  <a:gd name="T84" fmla="*/ 696 w 707"/>
                  <a:gd name="T85" fmla="*/ 232 h 1100"/>
                  <a:gd name="T86" fmla="*/ 695 w 707"/>
                  <a:gd name="T87" fmla="*/ 223 h 1100"/>
                  <a:gd name="T88" fmla="*/ 624 w 707"/>
                  <a:gd name="T89" fmla="*/ 149 h 1100"/>
                  <a:gd name="T90" fmla="*/ 499 w 707"/>
                  <a:gd name="T91" fmla="*/ 132 h 1100"/>
                  <a:gd name="T92" fmla="*/ 509 w 707"/>
                  <a:gd name="T93" fmla="*/ 93 h 1100"/>
                  <a:gd name="T94" fmla="*/ 504 w 707"/>
                  <a:gd name="T95" fmla="*/ 66 h 1100"/>
                  <a:gd name="T96" fmla="*/ 398 w 707"/>
                  <a:gd name="T97" fmla="*/ 15 h 1100"/>
                  <a:gd name="T98" fmla="*/ 166 w 707"/>
                  <a:gd name="T99" fmla="*/ 96 h 1100"/>
                  <a:gd name="T100" fmla="*/ 110 w 707"/>
                  <a:gd name="T101" fmla="*/ 175 h 1100"/>
                  <a:gd name="T102" fmla="*/ 111 w 707"/>
                  <a:gd name="T103" fmla="*/ 184 h 1100"/>
                  <a:gd name="T104" fmla="*/ 182 w 707"/>
                  <a:gd name="T105" fmla="*/ 257 h 1100"/>
                  <a:gd name="T106" fmla="*/ 243 w 707"/>
                  <a:gd name="T107" fmla="*/ 266 h 1100"/>
                  <a:gd name="T108" fmla="*/ 439 w 707"/>
                  <a:gd name="T109" fmla="*/ 213 h 1100"/>
                  <a:gd name="T110" fmla="*/ 225 w 707"/>
                  <a:gd name="T111" fmla="*/ 285 h 1100"/>
                  <a:gd name="T112" fmla="*/ 65 w 707"/>
                  <a:gd name="T113" fmla="*/ 343 h 1100"/>
                  <a:gd name="T114" fmla="*/ 11 w 707"/>
                  <a:gd name="T115" fmla="*/ 422 h 1100"/>
                  <a:gd name="T116" fmla="*/ 15 w 707"/>
                  <a:gd name="T117" fmla="*/ 451 h 1100"/>
                  <a:gd name="T118" fmla="*/ 122 w 707"/>
                  <a:gd name="T119" fmla="*/ 500 h 1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07" h="1100">
                    <a:moveTo>
                      <a:pt x="122" y="705"/>
                    </a:moveTo>
                    <a:cubicBezTo>
                      <a:pt x="642" y="515"/>
                      <a:pt x="642" y="515"/>
                      <a:pt x="642" y="515"/>
                    </a:cubicBezTo>
                    <a:cubicBezTo>
                      <a:pt x="684" y="499"/>
                      <a:pt x="707" y="451"/>
                      <a:pt x="691" y="408"/>
                    </a:cubicBezTo>
                    <a:cubicBezTo>
                      <a:pt x="675" y="365"/>
                      <a:pt x="627" y="343"/>
                      <a:pt x="584" y="359"/>
                    </a:cubicBezTo>
                    <a:cubicBezTo>
                      <a:pt x="65" y="548"/>
                      <a:pt x="65" y="548"/>
                      <a:pt x="65" y="548"/>
                    </a:cubicBezTo>
                    <a:cubicBezTo>
                      <a:pt x="22" y="564"/>
                      <a:pt x="0" y="612"/>
                      <a:pt x="15" y="655"/>
                    </a:cubicBezTo>
                    <a:cubicBezTo>
                      <a:pt x="31" y="698"/>
                      <a:pt x="79" y="721"/>
                      <a:pt x="122" y="705"/>
                    </a:cubicBezTo>
                    <a:close/>
                    <a:moveTo>
                      <a:pt x="652" y="714"/>
                    </a:moveTo>
                    <a:cubicBezTo>
                      <a:pt x="685" y="702"/>
                      <a:pt x="706" y="671"/>
                      <a:pt x="706" y="636"/>
                    </a:cubicBezTo>
                    <a:cubicBezTo>
                      <a:pt x="706" y="627"/>
                      <a:pt x="704" y="617"/>
                      <a:pt x="701" y="608"/>
                    </a:cubicBezTo>
                    <a:cubicBezTo>
                      <a:pt x="685" y="565"/>
                      <a:pt x="637" y="543"/>
                      <a:pt x="594" y="558"/>
                    </a:cubicBezTo>
                    <a:cubicBezTo>
                      <a:pt x="75" y="748"/>
                      <a:pt x="75" y="748"/>
                      <a:pt x="75" y="748"/>
                    </a:cubicBezTo>
                    <a:cubicBezTo>
                      <a:pt x="43" y="760"/>
                      <a:pt x="21" y="790"/>
                      <a:pt x="20" y="825"/>
                    </a:cubicBezTo>
                    <a:cubicBezTo>
                      <a:pt x="20" y="826"/>
                      <a:pt x="20" y="826"/>
                      <a:pt x="20" y="826"/>
                    </a:cubicBezTo>
                    <a:cubicBezTo>
                      <a:pt x="20" y="860"/>
                      <a:pt x="41" y="891"/>
                      <a:pt x="73" y="904"/>
                    </a:cubicBezTo>
                    <a:cubicBezTo>
                      <a:pt x="73" y="904"/>
                      <a:pt x="140" y="931"/>
                      <a:pt x="190" y="951"/>
                    </a:cubicBezTo>
                    <a:cubicBezTo>
                      <a:pt x="190" y="982"/>
                      <a:pt x="190" y="1014"/>
                      <a:pt x="190" y="1014"/>
                    </a:cubicBezTo>
                    <a:cubicBezTo>
                      <a:pt x="190" y="1017"/>
                      <a:pt x="190" y="1020"/>
                      <a:pt x="191" y="1023"/>
                    </a:cubicBezTo>
                    <a:cubicBezTo>
                      <a:pt x="132" y="1023"/>
                      <a:pt x="132" y="1023"/>
                      <a:pt x="132" y="1023"/>
                    </a:cubicBezTo>
                    <a:cubicBezTo>
                      <a:pt x="122" y="1023"/>
                      <a:pt x="115" y="1030"/>
                      <a:pt x="115" y="1040"/>
                    </a:cubicBezTo>
                    <a:cubicBezTo>
                      <a:pt x="115" y="1083"/>
                      <a:pt x="115" y="1083"/>
                      <a:pt x="115" y="1083"/>
                    </a:cubicBezTo>
                    <a:cubicBezTo>
                      <a:pt x="115" y="1093"/>
                      <a:pt x="122" y="1100"/>
                      <a:pt x="132" y="1100"/>
                    </a:cubicBezTo>
                    <a:cubicBezTo>
                      <a:pt x="648" y="1100"/>
                      <a:pt x="648" y="1100"/>
                      <a:pt x="648" y="1100"/>
                    </a:cubicBezTo>
                    <a:cubicBezTo>
                      <a:pt x="657" y="1100"/>
                      <a:pt x="664" y="1093"/>
                      <a:pt x="664" y="1083"/>
                    </a:cubicBezTo>
                    <a:cubicBezTo>
                      <a:pt x="664" y="1040"/>
                      <a:pt x="664" y="1040"/>
                      <a:pt x="664" y="1040"/>
                    </a:cubicBezTo>
                    <a:cubicBezTo>
                      <a:pt x="664" y="1030"/>
                      <a:pt x="657" y="1023"/>
                      <a:pt x="648" y="1023"/>
                    </a:cubicBezTo>
                    <a:cubicBezTo>
                      <a:pt x="622" y="1023"/>
                      <a:pt x="622" y="1023"/>
                      <a:pt x="622" y="1023"/>
                    </a:cubicBezTo>
                    <a:cubicBezTo>
                      <a:pt x="622" y="1020"/>
                      <a:pt x="622" y="1017"/>
                      <a:pt x="622" y="1013"/>
                    </a:cubicBezTo>
                    <a:cubicBezTo>
                      <a:pt x="622" y="873"/>
                      <a:pt x="622" y="873"/>
                      <a:pt x="622" y="873"/>
                    </a:cubicBezTo>
                    <a:cubicBezTo>
                      <a:pt x="622" y="827"/>
                      <a:pt x="585" y="790"/>
                      <a:pt x="539" y="790"/>
                    </a:cubicBezTo>
                    <a:cubicBezTo>
                      <a:pt x="493" y="790"/>
                      <a:pt x="456" y="827"/>
                      <a:pt x="456" y="873"/>
                    </a:cubicBezTo>
                    <a:cubicBezTo>
                      <a:pt x="456" y="1013"/>
                      <a:pt x="456" y="1013"/>
                      <a:pt x="456" y="1013"/>
                    </a:cubicBezTo>
                    <a:cubicBezTo>
                      <a:pt x="456" y="1017"/>
                      <a:pt x="456" y="1020"/>
                      <a:pt x="457" y="1023"/>
                    </a:cubicBezTo>
                    <a:cubicBezTo>
                      <a:pt x="355" y="1023"/>
                      <a:pt x="355" y="1023"/>
                      <a:pt x="355" y="1023"/>
                    </a:cubicBezTo>
                    <a:cubicBezTo>
                      <a:pt x="356" y="1020"/>
                      <a:pt x="356" y="1017"/>
                      <a:pt x="356" y="1014"/>
                    </a:cubicBezTo>
                    <a:cubicBezTo>
                      <a:pt x="357" y="895"/>
                      <a:pt x="357" y="895"/>
                      <a:pt x="357" y="895"/>
                    </a:cubicBezTo>
                    <a:cubicBezTo>
                      <a:pt x="357" y="880"/>
                      <a:pt x="353" y="867"/>
                      <a:pt x="346" y="855"/>
                    </a:cubicBezTo>
                    <a:cubicBezTo>
                      <a:pt x="161" y="885"/>
                      <a:pt x="161" y="885"/>
                      <a:pt x="161" y="885"/>
                    </a:cubicBezTo>
                    <a:cubicBezTo>
                      <a:pt x="348" y="826"/>
                      <a:pt x="348" y="826"/>
                      <a:pt x="348" y="826"/>
                    </a:cubicBezTo>
                    <a:cubicBezTo>
                      <a:pt x="495" y="772"/>
                      <a:pt x="652" y="714"/>
                      <a:pt x="652" y="714"/>
                    </a:cubicBezTo>
                    <a:close/>
                    <a:moveTo>
                      <a:pt x="122" y="500"/>
                    </a:moveTo>
                    <a:cubicBezTo>
                      <a:pt x="642" y="310"/>
                      <a:pt x="642" y="310"/>
                      <a:pt x="642" y="310"/>
                    </a:cubicBezTo>
                    <a:cubicBezTo>
                      <a:pt x="675" y="298"/>
                      <a:pt x="696" y="267"/>
                      <a:pt x="696" y="232"/>
                    </a:cubicBezTo>
                    <a:cubicBezTo>
                      <a:pt x="696" y="229"/>
                      <a:pt x="696" y="226"/>
                      <a:pt x="695" y="223"/>
                    </a:cubicBezTo>
                    <a:cubicBezTo>
                      <a:pt x="691" y="185"/>
                      <a:pt x="662" y="155"/>
                      <a:pt x="624" y="149"/>
                    </a:cubicBezTo>
                    <a:cubicBezTo>
                      <a:pt x="624" y="149"/>
                      <a:pt x="551" y="139"/>
                      <a:pt x="499" y="132"/>
                    </a:cubicBezTo>
                    <a:cubicBezTo>
                      <a:pt x="505" y="120"/>
                      <a:pt x="509" y="107"/>
                      <a:pt x="509" y="93"/>
                    </a:cubicBezTo>
                    <a:cubicBezTo>
                      <a:pt x="509" y="84"/>
                      <a:pt x="508" y="75"/>
                      <a:pt x="504" y="66"/>
                    </a:cubicBezTo>
                    <a:cubicBezTo>
                      <a:pt x="489" y="22"/>
                      <a:pt x="441" y="0"/>
                      <a:pt x="398" y="15"/>
                    </a:cubicBezTo>
                    <a:cubicBezTo>
                      <a:pt x="166" y="96"/>
                      <a:pt x="166" y="96"/>
                      <a:pt x="166" y="96"/>
                    </a:cubicBezTo>
                    <a:cubicBezTo>
                      <a:pt x="132" y="109"/>
                      <a:pt x="110" y="140"/>
                      <a:pt x="110" y="175"/>
                    </a:cubicBezTo>
                    <a:cubicBezTo>
                      <a:pt x="110" y="178"/>
                      <a:pt x="110" y="181"/>
                      <a:pt x="111" y="184"/>
                    </a:cubicBezTo>
                    <a:cubicBezTo>
                      <a:pt x="115" y="222"/>
                      <a:pt x="145" y="253"/>
                      <a:pt x="182" y="257"/>
                    </a:cubicBezTo>
                    <a:cubicBezTo>
                      <a:pt x="182" y="257"/>
                      <a:pt x="215" y="262"/>
                      <a:pt x="243" y="266"/>
                    </a:cubicBezTo>
                    <a:cubicBezTo>
                      <a:pt x="439" y="213"/>
                      <a:pt x="439" y="213"/>
                      <a:pt x="439" y="213"/>
                    </a:cubicBezTo>
                    <a:cubicBezTo>
                      <a:pt x="225" y="285"/>
                      <a:pt x="225" y="285"/>
                      <a:pt x="225" y="285"/>
                    </a:cubicBezTo>
                    <a:cubicBezTo>
                      <a:pt x="142" y="315"/>
                      <a:pt x="65" y="343"/>
                      <a:pt x="65" y="343"/>
                    </a:cubicBezTo>
                    <a:cubicBezTo>
                      <a:pt x="31" y="356"/>
                      <a:pt x="11" y="388"/>
                      <a:pt x="11" y="422"/>
                    </a:cubicBezTo>
                    <a:cubicBezTo>
                      <a:pt x="11" y="431"/>
                      <a:pt x="12" y="441"/>
                      <a:pt x="15" y="451"/>
                    </a:cubicBezTo>
                    <a:cubicBezTo>
                      <a:pt x="31" y="494"/>
                      <a:pt x="79" y="516"/>
                      <a:pt x="122" y="50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600" dirty="0"/>
              </a:p>
            </p:txBody>
          </p:sp>
          <p:sp>
            <p:nvSpPr>
              <p:cNvPr id="111" name="Freeform 214"/>
              <p:cNvSpPr>
                <a:spLocks/>
              </p:cNvSpPr>
              <p:nvPr/>
            </p:nvSpPr>
            <p:spPr bwMode="black">
              <a:xfrm>
                <a:off x="3657600" y="4476750"/>
                <a:ext cx="2057400" cy="460375"/>
              </a:xfrm>
              <a:custGeom>
                <a:avLst/>
                <a:gdLst>
                  <a:gd name="T0" fmla="*/ 549 w 549"/>
                  <a:gd name="T1" fmla="*/ 10 h 123"/>
                  <a:gd name="T2" fmla="*/ 535 w 549"/>
                  <a:gd name="T3" fmla="*/ 0 h 123"/>
                  <a:gd name="T4" fmla="*/ 17 w 549"/>
                  <a:gd name="T5" fmla="*/ 0 h 123"/>
                  <a:gd name="T6" fmla="*/ 0 w 549"/>
                  <a:gd name="T7" fmla="*/ 17 h 123"/>
                  <a:gd name="T8" fmla="*/ 0 w 549"/>
                  <a:gd name="T9" fmla="*/ 106 h 123"/>
                  <a:gd name="T10" fmla="*/ 17 w 549"/>
                  <a:gd name="T11" fmla="*/ 123 h 123"/>
                  <a:gd name="T12" fmla="*/ 535 w 549"/>
                  <a:gd name="T13" fmla="*/ 123 h 123"/>
                  <a:gd name="T14" fmla="*/ 549 w 549"/>
                  <a:gd name="T15" fmla="*/ 113 h 123"/>
                  <a:gd name="T16" fmla="*/ 549 w 549"/>
                  <a:gd name="T17" fmla="*/ 1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9" h="123">
                    <a:moveTo>
                      <a:pt x="549" y="10"/>
                    </a:moveTo>
                    <a:cubicBezTo>
                      <a:pt x="547" y="4"/>
                      <a:pt x="541" y="0"/>
                      <a:pt x="535" y="0"/>
                    </a:cubicBezTo>
                    <a:cubicBezTo>
                      <a:pt x="17" y="0"/>
                      <a:pt x="17" y="0"/>
                      <a:pt x="17" y="0"/>
                    </a:cubicBezTo>
                    <a:cubicBezTo>
                      <a:pt x="8" y="0"/>
                      <a:pt x="0" y="7"/>
                      <a:pt x="0" y="17"/>
                    </a:cubicBezTo>
                    <a:cubicBezTo>
                      <a:pt x="0" y="106"/>
                      <a:pt x="0" y="106"/>
                      <a:pt x="0" y="106"/>
                    </a:cubicBezTo>
                    <a:cubicBezTo>
                      <a:pt x="0" y="115"/>
                      <a:pt x="8" y="123"/>
                      <a:pt x="17" y="123"/>
                    </a:cubicBezTo>
                    <a:cubicBezTo>
                      <a:pt x="535" y="123"/>
                      <a:pt x="535" y="123"/>
                      <a:pt x="535" y="123"/>
                    </a:cubicBezTo>
                    <a:cubicBezTo>
                      <a:pt x="541" y="123"/>
                      <a:pt x="547" y="118"/>
                      <a:pt x="549" y="113"/>
                    </a:cubicBezTo>
                    <a:cubicBezTo>
                      <a:pt x="549" y="10"/>
                      <a:pt x="549" y="10"/>
                      <a:pt x="549" y="1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600" dirty="0"/>
              </a:p>
            </p:txBody>
          </p:sp>
        </p:grpSp>
        <p:pic>
          <p:nvPicPr>
            <p:cNvPr id="112" name="Picture 111"/>
            <p:cNvPicPr>
              <a:picLocks noChangeAspect="1"/>
            </p:cNvPicPr>
            <p:nvPr/>
          </p:nvPicPr>
          <p:blipFill>
            <a:blip r:embed="rId4"/>
            <a:stretch>
              <a:fillRect/>
            </a:stretch>
          </p:blipFill>
          <p:spPr>
            <a:xfrm>
              <a:off x="5145619" y="5069603"/>
              <a:ext cx="300586" cy="437216"/>
            </a:xfrm>
            <a:prstGeom prst="rect">
              <a:avLst/>
            </a:prstGeom>
          </p:spPr>
        </p:pic>
        <p:sp>
          <p:nvSpPr>
            <p:cNvPr id="113" name="Freeform 8"/>
            <p:cNvSpPr>
              <a:spLocks noEditPoints="1"/>
            </p:cNvSpPr>
            <p:nvPr/>
          </p:nvSpPr>
          <p:spPr bwMode="black">
            <a:xfrm rot="5400000">
              <a:off x="7369186" y="5058439"/>
              <a:ext cx="404463" cy="393681"/>
            </a:xfrm>
            <a:custGeom>
              <a:avLst/>
              <a:gdLst>
                <a:gd name="T0" fmla="*/ 226 w 300"/>
                <a:gd name="T1" fmla="*/ 193 h 300"/>
                <a:gd name="T2" fmla="*/ 233 w 300"/>
                <a:gd name="T3" fmla="*/ 157 h 300"/>
                <a:gd name="T4" fmla="*/ 233 w 300"/>
                <a:gd name="T5" fmla="*/ 128 h 300"/>
                <a:gd name="T6" fmla="*/ 142 w 300"/>
                <a:gd name="T7" fmla="*/ 51 h 300"/>
                <a:gd name="T8" fmla="*/ 52 w 300"/>
                <a:gd name="T9" fmla="*/ 128 h 300"/>
                <a:gd name="T10" fmla="*/ 52 w 300"/>
                <a:gd name="T11" fmla="*/ 157 h 300"/>
                <a:gd name="T12" fmla="*/ 142 w 300"/>
                <a:gd name="T13" fmla="*/ 234 h 300"/>
                <a:gd name="T14" fmla="*/ 183 w 300"/>
                <a:gd name="T15" fmla="*/ 224 h 300"/>
                <a:gd name="T16" fmla="*/ 193 w 300"/>
                <a:gd name="T17" fmla="*/ 226 h 300"/>
                <a:gd name="T18" fmla="*/ 270 w 300"/>
                <a:gd name="T19" fmla="*/ 300 h 300"/>
                <a:gd name="T20" fmla="*/ 298 w 300"/>
                <a:gd name="T21" fmla="*/ 275 h 300"/>
                <a:gd name="T22" fmla="*/ 206 w 300"/>
                <a:gd name="T23" fmla="*/ 157 h 300"/>
                <a:gd name="T24" fmla="*/ 142 w 300"/>
                <a:gd name="T25" fmla="*/ 208 h 300"/>
                <a:gd name="T26" fmla="*/ 78 w 300"/>
                <a:gd name="T27" fmla="*/ 157 h 300"/>
                <a:gd name="T28" fmla="*/ 78 w 300"/>
                <a:gd name="T29" fmla="*/ 128 h 300"/>
                <a:gd name="T30" fmla="*/ 142 w 300"/>
                <a:gd name="T31" fmla="*/ 77 h 300"/>
                <a:gd name="T32" fmla="*/ 206 w 300"/>
                <a:gd name="T33" fmla="*/ 128 h 300"/>
                <a:gd name="T34" fmla="*/ 206 w 300"/>
                <a:gd name="T35" fmla="*/ 157 h 300"/>
                <a:gd name="T36" fmla="*/ 197 w 300"/>
                <a:gd name="T37" fmla="*/ 142 h 300"/>
                <a:gd name="T38" fmla="*/ 156 w 300"/>
                <a:gd name="T39" fmla="*/ 157 h 300"/>
                <a:gd name="T40" fmla="*/ 142 w 300"/>
                <a:gd name="T41" fmla="*/ 197 h 300"/>
                <a:gd name="T42" fmla="*/ 128 w 300"/>
                <a:gd name="T43" fmla="*/ 157 h 300"/>
                <a:gd name="T44" fmla="*/ 87 w 300"/>
                <a:gd name="T45" fmla="*/ 142 h 300"/>
                <a:gd name="T46" fmla="*/ 128 w 300"/>
                <a:gd name="T47" fmla="*/ 128 h 300"/>
                <a:gd name="T48" fmla="*/ 142 w 300"/>
                <a:gd name="T49" fmla="*/ 88 h 300"/>
                <a:gd name="T50" fmla="*/ 156 w 300"/>
                <a:gd name="T51" fmla="*/ 128 h 300"/>
                <a:gd name="T52" fmla="*/ 142 w 300"/>
                <a:gd name="T53" fmla="*/ 40 h 300"/>
                <a:gd name="T54" fmla="*/ 128 w 300"/>
                <a:gd name="T55" fmla="*/ 0 h 300"/>
                <a:gd name="T56" fmla="*/ 156 w 300"/>
                <a:gd name="T57" fmla="*/ 41 h 300"/>
                <a:gd name="T58" fmla="*/ 40 w 300"/>
                <a:gd name="T59" fmla="*/ 142 h 300"/>
                <a:gd name="T60" fmla="*/ 0 w 300"/>
                <a:gd name="T61" fmla="*/ 157 h 300"/>
                <a:gd name="T62" fmla="*/ 41 w 300"/>
                <a:gd name="T63" fmla="*/ 128 h 300"/>
                <a:gd name="T64" fmla="*/ 142 w 300"/>
                <a:gd name="T65" fmla="*/ 245 h 300"/>
                <a:gd name="T66" fmla="*/ 156 w 300"/>
                <a:gd name="T67" fmla="*/ 285 h 300"/>
                <a:gd name="T68" fmla="*/ 128 w 300"/>
                <a:gd name="T69" fmla="*/ 244 h 300"/>
                <a:gd name="T70" fmla="*/ 245 w 300"/>
                <a:gd name="T71" fmla="*/ 142 h 300"/>
                <a:gd name="T72" fmla="*/ 285 w 300"/>
                <a:gd name="T73" fmla="*/ 128 h 300"/>
                <a:gd name="T74" fmla="*/ 243 w 300"/>
                <a:gd name="T75" fmla="*/ 157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00" h="300">
                  <a:moveTo>
                    <a:pt x="298" y="266"/>
                  </a:moveTo>
                  <a:cubicBezTo>
                    <a:pt x="226" y="193"/>
                    <a:pt x="226" y="193"/>
                    <a:pt x="226" y="193"/>
                  </a:cubicBezTo>
                  <a:cubicBezTo>
                    <a:pt x="223" y="191"/>
                    <a:pt x="222" y="186"/>
                    <a:pt x="224" y="183"/>
                  </a:cubicBezTo>
                  <a:cubicBezTo>
                    <a:pt x="228" y="175"/>
                    <a:pt x="231" y="166"/>
                    <a:pt x="233" y="157"/>
                  </a:cubicBezTo>
                  <a:cubicBezTo>
                    <a:pt x="233" y="152"/>
                    <a:pt x="234" y="147"/>
                    <a:pt x="234" y="142"/>
                  </a:cubicBezTo>
                  <a:cubicBezTo>
                    <a:pt x="234" y="138"/>
                    <a:pt x="233" y="133"/>
                    <a:pt x="233" y="128"/>
                  </a:cubicBezTo>
                  <a:cubicBezTo>
                    <a:pt x="227" y="89"/>
                    <a:pt x="196" y="58"/>
                    <a:pt x="156" y="52"/>
                  </a:cubicBezTo>
                  <a:cubicBezTo>
                    <a:pt x="152" y="51"/>
                    <a:pt x="147" y="51"/>
                    <a:pt x="142" y="51"/>
                  </a:cubicBezTo>
                  <a:cubicBezTo>
                    <a:pt x="137" y="51"/>
                    <a:pt x="133" y="51"/>
                    <a:pt x="128" y="52"/>
                  </a:cubicBezTo>
                  <a:cubicBezTo>
                    <a:pt x="89" y="58"/>
                    <a:pt x="58" y="89"/>
                    <a:pt x="52" y="128"/>
                  </a:cubicBezTo>
                  <a:cubicBezTo>
                    <a:pt x="51" y="133"/>
                    <a:pt x="51" y="138"/>
                    <a:pt x="51" y="142"/>
                  </a:cubicBezTo>
                  <a:cubicBezTo>
                    <a:pt x="51" y="147"/>
                    <a:pt x="51" y="152"/>
                    <a:pt x="52" y="157"/>
                  </a:cubicBezTo>
                  <a:cubicBezTo>
                    <a:pt x="58" y="196"/>
                    <a:pt x="89" y="227"/>
                    <a:pt x="128" y="233"/>
                  </a:cubicBezTo>
                  <a:cubicBezTo>
                    <a:pt x="133" y="234"/>
                    <a:pt x="137" y="234"/>
                    <a:pt x="142" y="234"/>
                  </a:cubicBezTo>
                  <a:cubicBezTo>
                    <a:pt x="147" y="234"/>
                    <a:pt x="152" y="234"/>
                    <a:pt x="156" y="233"/>
                  </a:cubicBezTo>
                  <a:cubicBezTo>
                    <a:pt x="166" y="231"/>
                    <a:pt x="175" y="228"/>
                    <a:pt x="183" y="224"/>
                  </a:cubicBezTo>
                  <a:cubicBezTo>
                    <a:pt x="184" y="224"/>
                    <a:pt x="185" y="223"/>
                    <a:pt x="187" y="223"/>
                  </a:cubicBezTo>
                  <a:cubicBezTo>
                    <a:pt x="189" y="223"/>
                    <a:pt x="192" y="224"/>
                    <a:pt x="193" y="226"/>
                  </a:cubicBezTo>
                  <a:cubicBezTo>
                    <a:pt x="265" y="298"/>
                    <a:pt x="265" y="298"/>
                    <a:pt x="265" y="298"/>
                  </a:cubicBezTo>
                  <a:cubicBezTo>
                    <a:pt x="267" y="299"/>
                    <a:pt x="268" y="300"/>
                    <a:pt x="270" y="300"/>
                  </a:cubicBezTo>
                  <a:cubicBezTo>
                    <a:pt x="272" y="300"/>
                    <a:pt x="273" y="299"/>
                    <a:pt x="275" y="298"/>
                  </a:cubicBezTo>
                  <a:cubicBezTo>
                    <a:pt x="298" y="275"/>
                    <a:pt x="298" y="275"/>
                    <a:pt x="298" y="275"/>
                  </a:cubicBezTo>
                  <a:cubicBezTo>
                    <a:pt x="300" y="272"/>
                    <a:pt x="300" y="268"/>
                    <a:pt x="298" y="266"/>
                  </a:cubicBezTo>
                  <a:close/>
                  <a:moveTo>
                    <a:pt x="206" y="157"/>
                  </a:moveTo>
                  <a:cubicBezTo>
                    <a:pt x="201" y="181"/>
                    <a:pt x="181" y="201"/>
                    <a:pt x="156" y="206"/>
                  </a:cubicBezTo>
                  <a:cubicBezTo>
                    <a:pt x="152" y="207"/>
                    <a:pt x="147" y="208"/>
                    <a:pt x="142" y="208"/>
                  </a:cubicBezTo>
                  <a:cubicBezTo>
                    <a:pt x="137" y="208"/>
                    <a:pt x="133" y="207"/>
                    <a:pt x="128" y="206"/>
                  </a:cubicBezTo>
                  <a:cubicBezTo>
                    <a:pt x="103" y="201"/>
                    <a:pt x="84" y="181"/>
                    <a:pt x="78" y="157"/>
                  </a:cubicBezTo>
                  <a:cubicBezTo>
                    <a:pt x="77" y="152"/>
                    <a:pt x="77" y="147"/>
                    <a:pt x="77" y="142"/>
                  </a:cubicBezTo>
                  <a:cubicBezTo>
                    <a:pt x="77" y="138"/>
                    <a:pt x="77" y="133"/>
                    <a:pt x="78" y="128"/>
                  </a:cubicBezTo>
                  <a:cubicBezTo>
                    <a:pt x="84" y="103"/>
                    <a:pt x="103" y="84"/>
                    <a:pt x="128" y="79"/>
                  </a:cubicBezTo>
                  <a:cubicBezTo>
                    <a:pt x="133" y="78"/>
                    <a:pt x="137" y="77"/>
                    <a:pt x="142" y="77"/>
                  </a:cubicBezTo>
                  <a:cubicBezTo>
                    <a:pt x="147" y="77"/>
                    <a:pt x="152" y="78"/>
                    <a:pt x="156" y="79"/>
                  </a:cubicBezTo>
                  <a:cubicBezTo>
                    <a:pt x="181" y="84"/>
                    <a:pt x="201" y="103"/>
                    <a:pt x="206" y="128"/>
                  </a:cubicBezTo>
                  <a:cubicBezTo>
                    <a:pt x="207" y="133"/>
                    <a:pt x="208" y="138"/>
                    <a:pt x="208" y="142"/>
                  </a:cubicBezTo>
                  <a:cubicBezTo>
                    <a:pt x="208" y="147"/>
                    <a:pt x="207" y="152"/>
                    <a:pt x="206" y="157"/>
                  </a:cubicBezTo>
                  <a:close/>
                  <a:moveTo>
                    <a:pt x="195" y="128"/>
                  </a:moveTo>
                  <a:cubicBezTo>
                    <a:pt x="196" y="133"/>
                    <a:pt x="197" y="138"/>
                    <a:pt x="197" y="142"/>
                  </a:cubicBezTo>
                  <a:cubicBezTo>
                    <a:pt x="197" y="147"/>
                    <a:pt x="196" y="152"/>
                    <a:pt x="195" y="157"/>
                  </a:cubicBezTo>
                  <a:cubicBezTo>
                    <a:pt x="156" y="157"/>
                    <a:pt x="156" y="157"/>
                    <a:pt x="156" y="157"/>
                  </a:cubicBezTo>
                  <a:cubicBezTo>
                    <a:pt x="156" y="195"/>
                    <a:pt x="156" y="195"/>
                    <a:pt x="156" y="195"/>
                  </a:cubicBezTo>
                  <a:cubicBezTo>
                    <a:pt x="152" y="197"/>
                    <a:pt x="147" y="197"/>
                    <a:pt x="142" y="197"/>
                  </a:cubicBezTo>
                  <a:cubicBezTo>
                    <a:pt x="137" y="197"/>
                    <a:pt x="133" y="197"/>
                    <a:pt x="128" y="195"/>
                  </a:cubicBezTo>
                  <a:cubicBezTo>
                    <a:pt x="128" y="157"/>
                    <a:pt x="128" y="157"/>
                    <a:pt x="128" y="157"/>
                  </a:cubicBezTo>
                  <a:cubicBezTo>
                    <a:pt x="89" y="157"/>
                    <a:pt x="89" y="157"/>
                    <a:pt x="89" y="157"/>
                  </a:cubicBezTo>
                  <a:cubicBezTo>
                    <a:pt x="88" y="152"/>
                    <a:pt x="87" y="147"/>
                    <a:pt x="87" y="142"/>
                  </a:cubicBezTo>
                  <a:cubicBezTo>
                    <a:pt x="87" y="138"/>
                    <a:pt x="88" y="133"/>
                    <a:pt x="89" y="128"/>
                  </a:cubicBezTo>
                  <a:cubicBezTo>
                    <a:pt x="128" y="128"/>
                    <a:pt x="128" y="128"/>
                    <a:pt x="128" y="128"/>
                  </a:cubicBezTo>
                  <a:cubicBezTo>
                    <a:pt x="128" y="90"/>
                    <a:pt x="128" y="90"/>
                    <a:pt x="128" y="90"/>
                  </a:cubicBezTo>
                  <a:cubicBezTo>
                    <a:pt x="133" y="88"/>
                    <a:pt x="137" y="88"/>
                    <a:pt x="142" y="88"/>
                  </a:cubicBezTo>
                  <a:cubicBezTo>
                    <a:pt x="147" y="88"/>
                    <a:pt x="152" y="88"/>
                    <a:pt x="156" y="90"/>
                  </a:cubicBezTo>
                  <a:cubicBezTo>
                    <a:pt x="156" y="128"/>
                    <a:pt x="156" y="128"/>
                    <a:pt x="156" y="128"/>
                  </a:cubicBezTo>
                  <a:lnTo>
                    <a:pt x="195" y="128"/>
                  </a:lnTo>
                  <a:close/>
                  <a:moveTo>
                    <a:pt x="142" y="40"/>
                  </a:moveTo>
                  <a:cubicBezTo>
                    <a:pt x="137" y="40"/>
                    <a:pt x="133" y="41"/>
                    <a:pt x="128" y="41"/>
                  </a:cubicBezTo>
                  <a:cubicBezTo>
                    <a:pt x="128" y="0"/>
                    <a:pt x="128" y="0"/>
                    <a:pt x="128" y="0"/>
                  </a:cubicBezTo>
                  <a:cubicBezTo>
                    <a:pt x="156" y="0"/>
                    <a:pt x="156" y="0"/>
                    <a:pt x="156" y="0"/>
                  </a:cubicBezTo>
                  <a:cubicBezTo>
                    <a:pt x="156" y="41"/>
                    <a:pt x="156" y="41"/>
                    <a:pt x="156" y="41"/>
                  </a:cubicBezTo>
                  <a:cubicBezTo>
                    <a:pt x="152" y="41"/>
                    <a:pt x="147" y="40"/>
                    <a:pt x="142" y="40"/>
                  </a:cubicBezTo>
                  <a:close/>
                  <a:moveTo>
                    <a:pt x="40" y="142"/>
                  </a:moveTo>
                  <a:cubicBezTo>
                    <a:pt x="40" y="147"/>
                    <a:pt x="40" y="152"/>
                    <a:pt x="41" y="157"/>
                  </a:cubicBezTo>
                  <a:cubicBezTo>
                    <a:pt x="0" y="157"/>
                    <a:pt x="0" y="157"/>
                    <a:pt x="0" y="157"/>
                  </a:cubicBezTo>
                  <a:cubicBezTo>
                    <a:pt x="0" y="128"/>
                    <a:pt x="0" y="128"/>
                    <a:pt x="0" y="128"/>
                  </a:cubicBezTo>
                  <a:cubicBezTo>
                    <a:pt x="41" y="128"/>
                    <a:pt x="41" y="128"/>
                    <a:pt x="41" y="128"/>
                  </a:cubicBezTo>
                  <a:cubicBezTo>
                    <a:pt x="40" y="133"/>
                    <a:pt x="40" y="138"/>
                    <a:pt x="40" y="142"/>
                  </a:cubicBezTo>
                  <a:close/>
                  <a:moveTo>
                    <a:pt x="142" y="245"/>
                  </a:moveTo>
                  <a:cubicBezTo>
                    <a:pt x="147" y="245"/>
                    <a:pt x="152" y="244"/>
                    <a:pt x="156" y="244"/>
                  </a:cubicBezTo>
                  <a:cubicBezTo>
                    <a:pt x="156" y="285"/>
                    <a:pt x="156" y="285"/>
                    <a:pt x="156" y="285"/>
                  </a:cubicBezTo>
                  <a:cubicBezTo>
                    <a:pt x="128" y="285"/>
                    <a:pt x="128" y="285"/>
                    <a:pt x="128" y="285"/>
                  </a:cubicBezTo>
                  <a:cubicBezTo>
                    <a:pt x="128" y="244"/>
                    <a:pt x="128" y="244"/>
                    <a:pt x="128" y="244"/>
                  </a:cubicBezTo>
                  <a:cubicBezTo>
                    <a:pt x="133" y="244"/>
                    <a:pt x="137" y="245"/>
                    <a:pt x="142" y="245"/>
                  </a:cubicBezTo>
                  <a:close/>
                  <a:moveTo>
                    <a:pt x="245" y="142"/>
                  </a:moveTo>
                  <a:cubicBezTo>
                    <a:pt x="245" y="138"/>
                    <a:pt x="244" y="133"/>
                    <a:pt x="243" y="128"/>
                  </a:cubicBezTo>
                  <a:cubicBezTo>
                    <a:pt x="285" y="128"/>
                    <a:pt x="285" y="128"/>
                    <a:pt x="285" y="128"/>
                  </a:cubicBezTo>
                  <a:cubicBezTo>
                    <a:pt x="285" y="157"/>
                    <a:pt x="285" y="157"/>
                    <a:pt x="285" y="157"/>
                  </a:cubicBezTo>
                  <a:cubicBezTo>
                    <a:pt x="243" y="157"/>
                    <a:pt x="243" y="157"/>
                    <a:pt x="243" y="157"/>
                  </a:cubicBezTo>
                  <a:cubicBezTo>
                    <a:pt x="244" y="152"/>
                    <a:pt x="245" y="147"/>
                    <a:pt x="245" y="142"/>
                  </a:cubicBezTo>
                  <a:close/>
                </a:path>
              </a:pathLst>
            </a:custGeom>
            <a:solidFill>
              <a:srgbClr val="FFFFFF"/>
            </a:solidFill>
            <a:ln>
              <a:noFill/>
            </a:ln>
          </p:spPr>
          <p:txBody>
            <a:bodyPr vert="horz" wrap="square" lIns="82293" tIns="41147" rIns="82293" bIns="41147" numCol="1" anchor="t" anchorCtr="0" compatLnSpc="1">
              <a:prstTxWarp prst="textNoShape">
                <a:avLst/>
              </a:prstTxWarp>
            </a:bodyPr>
            <a:lstStyle/>
            <a:p>
              <a:pPr defTabSz="932563" fontAlgn="auto">
                <a:spcBef>
                  <a:spcPts val="0"/>
                </a:spcBef>
                <a:spcAft>
                  <a:spcPts val="0"/>
                </a:spcAft>
              </a:pPr>
              <a:endParaRPr lang="en-US" sz="1599" dirty="0">
                <a:solidFill>
                  <a:prstClr val="black"/>
                </a:solidFill>
                <a:latin typeface="Segoe UI"/>
                <a:ea typeface="+mn-ea"/>
                <a:cs typeface="Segoe UI" panose="020B0502040204020203" pitchFamily="34" charset="0"/>
              </a:endParaRPr>
            </a:p>
          </p:txBody>
        </p:sp>
        <p:sp>
          <p:nvSpPr>
            <p:cNvPr id="114" name="Freeform 67"/>
            <p:cNvSpPr>
              <a:spLocks/>
            </p:cNvSpPr>
            <p:nvPr/>
          </p:nvSpPr>
          <p:spPr bwMode="auto">
            <a:xfrm>
              <a:off x="7970206" y="5015281"/>
              <a:ext cx="377677" cy="215465"/>
            </a:xfrm>
            <a:custGeom>
              <a:avLst/>
              <a:gdLst>
                <a:gd name="T0" fmla="*/ 312 w 312"/>
                <a:gd name="T1" fmla="*/ 87 h 178"/>
                <a:gd name="T2" fmla="*/ 155 w 312"/>
                <a:gd name="T3" fmla="*/ 0 h 178"/>
                <a:gd name="T4" fmla="*/ 0 w 312"/>
                <a:gd name="T5" fmla="*/ 87 h 178"/>
                <a:gd name="T6" fmla="*/ 155 w 312"/>
                <a:gd name="T7" fmla="*/ 178 h 178"/>
                <a:gd name="T8" fmla="*/ 312 w 312"/>
                <a:gd name="T9" fmla="*/ 87 h 178"/>
              </a:gdLst>
              <a:ahLst/>
              <a:cxnLst>
                <a:cxn ang="0">
                  <a:pos x="T0" y="T1"/>
                </a:cxn>
                <a:cxn ang="0">
                  <a:pos x="T2" y="T3"/>
                </a:cxn>
                <a:cxn ang="0">
                  <a:pos x="T4" y="T5"/>
                </a:cxn>
                <a:cxn ang="0">
                  <a:pos x="T6" y="T7"/>
                </a:cxn>
                <a:cxn ang="0">
                  <a:pos x="T8" y="T9"/>
                </a:cxn>
              </a:cxnLst>
              <a:rect l="0" t="0" r="r" b="b"/>
              <a:pathLst>
                <a:path w="312" h="178">
                  <a:moveTo>
                    <a:pt x="312" y="87"/>
                  </a:moveTo>
                  <a:lnTo>
                    <a:pt x="155" y="0"/>
                  </a:lnTo>
                  <a:lnTo>
                    <a:pt x="0" y="87"/>
                  </a:lnTo>
                  <a:lnTo>
                    <a:pt x="155" y="178"/>
                  </a:lnTo>
                  <a:lnTo>
                    <a:pt x="312" y="87"/>
                  </a:lnTo>
                  <a:close/>
                </a:path>
              </a:pathLst>
            </a:custGeom>
            <a:solidFill>
              <a:srgbClr val="FFFFFF"/>
            </a:solidFill>
            <a:ln>
              <a:solidFill>
                <a:schemeClr val="accent1"/>
              </a:solidFill>
            </a:ln>
          </p:spPr>
          <p:txBody>
            <a:bodyPr vert="horz" wrap="square" lIns="91414" tIns="45706" rIns="91414" bIns="45706" numCol="1" anchor="t" anchorCtr="0" compatLnSpc="1">
              <a:prstTxWarp prst="textNoShape">
                <a:avLst/>
              </a:prstTxWarp>
            </a:bodyPr>
            <a:lstStyle/>
            <a:p>
              <a:pPr defTabSz="932330" fontAlgn="auto">
                <a:spcBef>
                  <a:spcPts val="0"/>
                </a:spcBef>
                <a:spcAft>
                  <a:spcPts val="0"/>
                </a:spcAft>
                <a:defRPr/>
              </a:pPr>
              <a:endParaRPr lang="en-US" sz="1198" kern="0" dirty="0">
                <a:solidFill>
                  <a:srgbClr val="000000"/>
                </a:solidFill>
                <a:latin typeface="Segoe UI"/>
                <a:ea typeface="+mn-ea"/>
                <a:cs typeface="+mn-cs"/>
              </a:endParaRPr>
            </a:p>
          </p:txBody>
        </p:sp>
        <p:sp>
          <p:nvSpPr>
            <p:cNvPr id="115" name="Freeform 68"/>
            <p:cNvSpPr>
              <a:spLocks/>
            </p:cNvSpPr>
            <p:nvPr/>
          </p:nvSpPr>
          <p:spPr bwMode="auto">
            <a:xfrm>
              <a:off x="8159851" y="5116687"/>
              <a:ext cx="183995" cy="325618"/>
            </a:xfrm>
            <a:custGeom>
              <a:avLst/>
              <a:gdLst>
                <a:gd name="T0" fmla="*/ 152 w 152"/>
                <a:gd name="T1" fmla="*/ 0 h 269"/>
                <a:gd name="T2" fmla="*/ 0 w 152"/>
                <a:gd name="T3" fmla="*/ 91 h 269"/>
                <a:gd name="T4" fmla="*/ 0 w 152"/>
                <a:gd name="T5" fmla="*/ 269 h 269"/>
                <a:gd name="T6" fmla="*/ 152 w 152"/>
                <a:gd name="T7" fmla="*/ 180 h 269"/>
                <a:gd name="T8" fmla="*/ 152 w 152"/>
                <a:gd name="T9" fmla="*/ 0 h 269"/>
              </a:gdLst>
              <a:ahLst/>
              <a:cxnLst>
                <a:cxn ang="0">
                  <a:pos x="T0" y="T1"/>
                </a:cxn>
                <a:cxn ang="0">
                  <a:pos x="T2" y="T3"/>
                </a:cxn>
                <a:cxn ang="0">
                  <a:pos x="T4" y="T5"/>
                </a:cxn>
                <a:cxn ang="0">
                  <a:pos x="T6" y="T7"/>
                </a:cxn>
                <a:cxn ang="0">
                  <a:pos x="T8" y="T9"/>
                </a:cxn>
              </a:cxnLst>
              <a:rect l="0" t="0" r="r" b="b"/>
              <a:pathLst>
                <a:path w="152" h="269">
                  <a:moveTo>
                    <a:pt x="152" y="0"/>
                  </a:moveTo>
                  <a:lnTo>
                    <a:pt x="0" y="91"/>
                  </a:lnTo>
                  <a:lnTo>
                    <a:pt x="0" y="269"/>
                  </a:lnTo>
                  <a:lnTo>
                    <a:pt x="152" y="180"/>
                  </a:lnTo>
                  <a:lnTo>
                    <a:pt x="152" y="0"/>
                  </a:lnTo>
                  <a:close/>
                </a:path>
              </a:pathLst>
            </a:custGeom>
            <a:solidFill>
              <a:srgbClr val="FFFFFF"/>
            </a:solidFill>
            <a:ln>
              <a:solidFill>
                <a:schemeClr val="accent1"/>
              </a:solidFill>
            </a:ln>
          </p:spPr>
          <p:txBody>
            <a:bodyPr vert="horz" wrap="square" lIns="91414" tIns="45706" rIns="91414" bIns="45706" numCol="1" anchor="t" anchorCtr="0" compatLnSpc="1">
              <a:prstTxWarp prst="textNoShape">
                <a:avLst/>
              </a:prstTxWarp>
            </a:bodyPr>
            <a:lstStyle/>
            <a:p>
              <a:pPr defTabSz="932330" fontAlgn="auto">
                <a:spcBef>
                  <a:spcPts val="0"/>
                </a:spcBef>
                <a:spcAft>
                  <a:spcPts val="0"/>
                </a:spcAft>
                <a:defRPr/>
              </a:pPr>
              <a:endParaRPr lang="en-US" sz="1198" kern="0" dirty="0">
                <a:solidFill>
                  <a:srgbClr val="000000"/>
                </a:solidFill>
                <a:latin typeface="Segoe UI"/>
                <a:ea typeface="+mn-ea"/>
                <a:cs typeface="+mn-cs"/>
              </a:endParaRPr>
            </a:p>
          </p:txBody>
        </p:sp>
        <p:sp>
          <p:nvSpPr>
            <p:cNvPr id="116" name="Freeform 69"/>
            <p:cNvSpPr>
              <a:spLocks/>
            </p:cNvSpPr>
            <p:nvPr/>
          </p:nvSpPr>
          <p:spPr bwMode="auto">
            <a:xfrm>
              <a:off x="7975993" y="5116687"/>
              <a:ext cx="186416" cy="325618"/>
            </a:xfrm>
            <a:custGeom>
              <a:avLst/>
              <a:gdLst>
                <a:gd name="T0" fmla="*/ 0 w 154"/>
                <a:gd name="T1" fmla="*/ 0 h 269"/>
                <a:gd name="T2" fmla="*/ 154 w 154"/>
                <a:gd name="T3" fmla="*/ 91 h 269"/>
                <a:gd name="T4" fmla="*/ 154 w 154"/>
                <a:gd name="T5" fmla="*/ 269 h 269"/>
                <a:gd name="T6" fmla="*/ 0 w 154"/>
                <a:gd name="T7" fmla="*/ 180 h 269"/>
                <a:gd name="T8" fmla="*/ 0 w 154"/>
                <a:gd name="T9" fmla="*/ 0 h 269"/>
              </a:gdLst>
              <a:ahLst/>
              <a:cxnLst>
                <a:cxn ang="0">
                  <a:pos x="T0" y="T1"/>
                </a:cxn>
                <a:cxn ang="0">
                  <a:pos x="T2" y="T3"/>
                </a:cxn>
                <a:cxn ang="0">
                  <a:pos x="T4" y="T5"/>
                </a:cxn>
                <a:cxn ang="0">
                  <a:pos x="T6" y="T7"/>
                </a:cxn>
                <a:cxn ang="0">
                  <a:pos x="T8" y="T9"/>
                </a:cxn>
              </a:cxnLst>
              <a:rect l="0" t="0" r="r" b="b"/>
              <a:pathLst>
                <a:path w="154" h="269">
                  <a:moveTo>
                    <a:pt x="0" y="0"/>
                  </a:moveTo>
                  <a:lnTo>
                    <a:pt x="154" y="91"/>
                  </a:lnTo>
                  <a:lnTo>
                    <a:pt x="154" y="269"/>
                  </a:lnTo>
                  <a:lnTo>
                    <a:pt x="0" y="180"/>
                  </a:lnTo>
                  <a:lnTo>
                    <a:pt x="0" y="0"/>
                  </a:lnTo>
                  <a:close/>
                </a:path>
              </a:pathLst>
            </a:custGeom>
            <a:solidFill>
              <a:srgbClr val="FFFFFF"/>
            </a:solidFill>
            <a:ln>
              <a:solidFill>
                <a:schemeClr val="accent1"/>
              </a:solidFill>
            </a:ln>
          </p:spPr>
          <p:txBody>
            <a:bodyPr vert="horz" wrap="square" lIns="91414" tIns="45706" rIns="91414" bIns="45706" numCol="1" anchor="t" anchorCtr="0" compatLnSpc="1">
              <a:prstTxWarp prst="textNoShape">
                <a:avLst/>
              </a:prstTxWarp>
            </a:bodyPr>
            <a:lstStyle/>
            <a:p>
              <a:pPr defTabSz="932330" fontAlgn="auto">
                <a:spcBef>
                  <a:spcPts val="0"/>
                </a:spcBef>
                <a:spcAft>
                  <a:spcPts val="0"/>
                </a:spcAft>
                <a:defRPr/>
              </a:pPr>
              <a:endParaRPr lang="en-US" sz="1198" kern="0" dirty="0">
                <a:solidFill>
                  <a:srgbClr val="000000"/>
                </a:solidFill>
                <a:latin typeface="Segoe UI"/>
                <a:ea typeface="+mn-ea"/>
                <a:cs typeface="+mn-cs"/>
              </a:endParaRPr>
            </a:p>
          </p:txBody>
        </p:sp>
        <p:sp>
          <p:nvSpPr>
            <p:cNvPr id="121" name="Rectangle 120"/>
            <p:cNvSpPr/>
            <p:nvPr/>
          </p:nvSpPr>
          <p:spPr bwMode="auto">
            <a:xfrm>
              <a:off x="6460180" y="2611468"/>
              <a:ext cx="1389888" cy="45719"/>
            </a:xfrm>
            <a:prstGeom prst="rect">
              <a:avLst/>
            </a:prstGeom>
            <a:solidFill>
              <a:schemeClr val="bg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indent="-342900" algn="ctr" defTabSz="932472" fontAlgn="base">
                <a:lnSpc>
                  <a:spcPct val="90000"/>
                </a:lnSpc>
                <a:spcBef>
                  <a:spcPct val="0"/>
                </a:spcBef>
                <a:spcAft>
                  <a:spcPct val="0"/>
                </a:spcAft>
                <a:buFont typeface="Wingdings 3" panose="05040102010807070707" pitchFamily="18" charset="2"/>
                <a:buChar char="Æ"/>
              </a:pPr>
              <a:endParaRPr lang="en-US" sz="2000" b="1" dirty="0">
                <a:solidFill>
                  <a:schemeClr val="bg1"/>
                </a:solidFill>
                <a:latin typeface="+mj-lt"/>
                <a:ea typeface="Segoe UI" pitchFamily="34" charset="0"/>
                <a:cs typeface="Segoe UI" pitchFamily="34" charset="0"/>
              </a:endParaRPr>
            </a:p>
          </p:txBody>
        </p:sp>
        <p:sp>
          <p:nvSpPr>
            <p:cNvPr id="122" name="Rectangle 121"/>
            <p:cNvSpPr/>
            <p:nvPr/>
          </p:nvSpPr>
          <p:spPr bwMode="auto">
            <a:xfrm>
              <a:off x="7891047" y="2611468"/>
              <a:ext cx="1389888" cy="45719"/>
            </a:xfrm>
            <a:prstGeom prst="rect">
              <a:avLst/>
            </a:prstGeom>
            <a:solidFill>
              <a:schemeClr val="bg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indent="-342900" algn="ctr" defTabSz="932472" fontAlgn="base">
                <a:lnSpc>
                  <a:spcPct val="90000"/>
                </a:lnSpc>
                <a:spcBef>
                  <a:spcPct val="0"/>
                </a:spcBef>
                <a:spcAft>
                  <a:spcPct val="0"/>
                </a:spcAft>
                <a:buFont typeface="Wingdings 3" panose="05040102010807070707" pitchFamily="18" charset="2"/>
                <a:buChar char="Æ"/>
              </a:pPr>
              <a:endParaRPr lang="en-US" sz="2000" b="1" dirty="0">
                <a:solidFill>
                  <a:schemeClr val="bg1"/>
                </a:solidFill>
                <a:latin typeface="+mj-lt"/>
                <a:ea typeface="Segoe UI" pitchFamily="34" charset="0"/>
                <a:cs typeface="Segoe UI" pitchFamily="34" charset="0"/>
              </a:endParaRPr>
            </a:p>
          </p:txBody>
        </p:sp>
        <p:sp>
          <p:nvSpPr>
            <p:cNvPr id="123" name="Rectangle 122"/>
            <p:cNvSpPr/>
            <p:nvPr/>
          </p:nvSpPr>
          <p:spPr bwMode="auto">
            <a:xfrm>
              <a:off x="9309214" y="2611468"/>
              <a:ext cx="1389888" cy="45719"/>
            </a:xfrm>
            <a:prstGeom prst="rect">
              <a:avLst/>
            </a:prstGeom>
            <a:solidFill>
              <a:schemeClr val="bg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indent="-342900" algn="ctr" defTabSz="932472" fontAlgn="base">
                <a:lnSpc>
                  <a:spcPct val="90000"/>
                </a:lnSpc>
                <a:spcBef>
                  <a:spcPct val="0"/>
                </a:spcBef>
                <a:spcAft>
                  <a:spcPct val="0"/>
                </a:spcAft>
                <a:buFont typeface="Wingdings 3" panose="05040102010807070707" pitchFamily="18" charset="2"/>
                <a:buChar char="Æ"/>
              </a:pPr>
              <a:endParaRPr lang="en-US" sz="2000" b="1" dirty="0">
                <a:solidFill>
                  <a:schemeClr val="bg1"/>
                </a:solidFill>
                <a:latin typeface="+mj-lt"/>
                <a:ea typeface="Segoe UI" pitchFamily="34" charset="0"/>
                <a:cs typeface="Segoe UI" pitchFamily="34" charset="0"/>
              </a:endParaRPr>
            </a:p>
          </p:txBody>
        </p:sp>
        <p:sp>
          <p:nvSpPr>
            <p:cNvPr id="124" name="Rectangle 123"/>
            <p:cNvSpPr/>
            <p:nvPr/>
          </p:nvSpPr>
          <p:spPr bwMode="auto">
            <a:xfrm>
              <a:off x="10734236" y="2611468"/>
              <a:ext cx="1389888" cy="45719"/>
            </a:xfrm>
            <a:prstGeom prst="rect">
              <a:avLst/>
            </a:prstGeom>
            <a:solidFill>
              <a:schemeClr val="bg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indent="-342900" algn="ctr" defTabSz="932472" fontAlgn="base">
                <a:lnSpc>
                  <a:spcPct val="90000"/>
                </a:lnSpc>
                <a:spcBef>
                  <a:spcPct val="0"/>
                </a:spcBef>
                <a:spcAft>
                  <a:spcPct val="0"/>
                </a:spcAft>
                <a:buFont typeface="Wingdings 3" panose="05040102010807070707" pitchFamily="18" charset="2"/>
                <a:buChar char="Æ"/>
              </a:pPr>
              <a:endParaRPr lang="en-US" sz="2000" b="1" dirty="0">
                <a:solidFill>
                  <a:schemeClr val="bg1"/>
                </a:solidFill>
                <a:latin typeface="+mj-lt"/>
                <a:ea typeface="Segoe UI" pitchFamily="34" charset="0"/>
                <a:cs typeface="Segoe UI" pitchFamily="34" charset="0"/>
              </a:endParaRPr>
            </a:p>
          </p:txBody>
        </p:sp>
      </p:grpSp>
      <p:grpSp>
        <p:nvGrpSpPr>
          <p:cNvPr id="27" name="Group 26"/>
          <p:cNvGrpSpPr/>
          <p:nvPr/>
        </p:nvGrpSpPr>
        <p:grpSpPr>
          <a:xfrm>
            <a:off x="901940" y="3134421"/>
            <a:ext cx="2921534" cy="1933522"/>
            <a:chOff x="901940" y="3134421"/>
            <a:chExt cx="2921534" cy="1933522"/>
          </a:xfrm>
        </p:grpSpPr>
        <p:pic>
          <p:nvPicPr>
            <p:cNvPr id="72" name="Picture 71"/>
            <p:cNvPicPr>
              <a:picLocks noChangeAspect="1"/>
            </p:cNvPicPr>
            <p:nvPr/>
          </p:nvPicPr>
          <p:blipFill>
            <a:blip r:embed="rId5"/>
            <a:stretch>
              <a:fillRect/>
            </a:stretch>
          </p:blipFill>
          <p:spPr>
            <a:xfrm>
              <a:off x="945397" y="3913374"/>
              <a:ext cx="1376485" cy="440475"/>
            </a:xfrm>
            <a:prstGeom prst="rect">
              <a:avLst/>
            </a:prstGeom>
          </p:spPr>
        </p:pic>
        <p:pic>
          <p:nvPicPr>
            <p:cNvPr id="74" name="Picture 73"/>
            <p:cNvPicPr>
              <a:picLocks noChangeAspect="1"/>
            </p:cNvPicPr>
            <p:nvPr/>
          </p:nvPicPr>
          <p:blipFill rotWithShape="1">
            <a:blip r:embed="rId6"/>
            <a:srcRect l="22845"/>
            <a:stretch/>
          </p:blipFill>
          <p:spPr>
            <a:xfrm>
              <a:off x="945147" y="4533733"/>
              <a:ext cx="1627172" cy="534210"/>
            </a:xfrm>
            <a:prstGeom prst="rect">
              <a:avLst/>
            </a:prstGeom>
          </p:spPr>
        </p:pic>
        <p:grpSp>
          <p:nvGrpSpPr>
            <p:cNvPr id="24" name="Group 23"/>
            <p:cNvGrpSpPr/>
            <p:nvPr/>
          </p:nvGrpSpPr>
          <p:grpSpPr>
            <a:xfrm>
              <a:off x="901940" y="3134421"/>
              <a:ext cx="2921534" cy="517450"/>
              <a:chOff x="901940" y="3134421"/>
              <a:chExt cx="2921534" cy="517450"/>
            </a:xfrm>
          </p:grpSpPr>
          <p:pic>
            <p:nvPicPr>
              <p:cNvPr id="16" name="Picture 15"/>
              <p:cNvPicPr>
                <a:picLocks noChangeAspect="1"/>
              </p:cNvPicPr>
              <p:nvPr/>
            </p:nvPicPr>
            <p:blipFill rotWithShape="1">
              <a:blip r:embed="rId7">
                <a:extLst>
                  <a:ext uri="{28A0092B-C50C-407E-A947-70E740481C1C}">
                    <a14:useLocalDpi xmlns:a14="http://schemas.microsoft.com/office/drawing/2010/main" val="0"/>
                  </a:ext>
                </a:extLst>
              </a:blip>
              <a:srcRect r="82556"/>
              <a:stretch/>
            </p:blipFill>
            <p:spPr>
              <a:xfrm>
                <a:off x="901940" y="3134421"/>
                <a:ext cx="536567" cy="517450"/>
              </a:xfrm>
              <a:prstGeom prst="rect">
                <a:avLst/>
              </a:prstGeom>
            </p:spPr>
          </p:pic>
          <p:sp>
            <p:nvSpPr>
              <p:cNvPr id="21" name="Rectangle 20"/>
              <p:cNvSpPr/>
              <p:nvPr/>
            </p:nvSpPr>
            <p:spPr>
              <a:xfrm>
                <a:off x="1399862" y="3144865"/>
                <a:ext cx="2423612" cy="477054"/>
              </a:xfrm>
              <a:prstGeom prst="rect">
                <a:avLst/>
              </a:prstGeom>
            </p:spPr>
            <p:txBody>
              <a:bodyPr wrap="none">
                <a:spAutoFit/>
              </a:bodyPr>
              <a:lstStyle/>
              <a:p>
                <a:r>
                  <a:rPr lang="en-US" sz="2500" dirty="0">
                    <a:solidFill>
                      <a:schemeClr val="bg1"/>
                    </a:solidFill>
                    <a:latin typeface="Segoe UI Semilight" panose="020B0402040204020203" pitchFamily="34" charset="0"/>
                    <a:cs typeface="Segoe UI Semilight" panose="020B0402040204020203" pitchFamily="34" charset="0"/>
                  </a:rPr>
                  <a:t>Microsoft Azure</a:t>
                </a:r>
                <a:endParaRPr lang="en-US" sz="2500" dirty="0">
                  <a:latin typeface="Segoe UI Semilight" panose="020B0402040204020203" pitchFamily="34" charset="0"/>
                  <a:cs typeface="Segoe UI Semilight" panose="020B0402040204020203" pitchFamily="34" charset="0"/>
                </a:endParaRPr>
              </a:p>
            </p:txBody>
          </p:sp>
        </p:grpSp>
      </p:grpSp>
    </p:spTree>
    <p:extLst>
      <p:ext uri="{BB962C8B-B14F-4D97-AF65-F5344CB8AC3E}">
        <p14:creationId xmlns:p14="http://schemas.microsoft.com/office/powerpoint/2010/main" val="601881470"/>
      </p:ext>
    </p:extLst>
  </p:cSld>
  <p:clrMapOvr>
    <a:masterClrMapping/>
  </p:clrMapOvr>
  <p:transition spd="med">
    <p:fade/>
  </p:transition>
</p:sld>
</file>

<file path=ppt/slides/slide2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p:cNvPicPr>
            <a:picLocks noChangeAspect="1"/>
          </p:cNvPicPr>
          <p:nvPr/>
        </p:nvPicPr>
        <p:blipFill>
          <a:blip r:embed="rId3" cstate="screen">
            <a:extLst>
              <a:ext uri="{28A0092B-C50C-407E-A947-70E740481C1C}">
                <a14:useLocalDpi xmlns:a14="http://schemas.microsoft.com/office/drawing/2010/main" val="0"/>
              </a:ext>
            </a:extLst>
          </a:blip>
          <a:stretch>
            <a:fillRect/>
          </a:stretch>
        </p:blipFill>
        <p:spPr bwMode="invGray">
          <a:xfrm>
            <a:off x="458499" y="3144997"/>
            <a:ext cx="3288927" cy="704535"/>
          </a:xfrm>
          <a:prstGeom prst="rect">
            <a:avLst/>
          </a:prstGeom>
        </p:spPr>
      </p:pic>
      <p:sp>
        <p:nvSpPr>
          <p:cNvPr id="5" name="Text Box 3"/>
          <p:cNvSpPr txBox="1">
            <a:spLocks noChangeArrowheads="1"/>
          </p:cNvSpPr>
          <p:nvPr/>
        </p:nvSpPr>
        <p:spPr bwMode="blackWhite">
          <a:xfrm>
            <a:off x="272292" y="6079363"/>
            <a:ext cx="10975789" cy="726446"/>
          </a:xfrm>
          <a:prstGeom prst="rect">
            <a:avLst/>
          </a:prstGeom>
        </p:spPr>
        <p:txBody>
          <a:bodyPr vert="horz" wrap="square" lIns="182903" tIns="146323" rIns="182903" bIns="146323" numCol="1" anchor="t" anchorCtr="0" compatLnSpc="1">
            <a:prstTxWarp prst="textNoShape">
              <a:avLst/>
            </a:prstTxWarp>
            <a:spAutoFit/>
          </a:bodyPr>
          <a:lstStyle/>
          <a:p>
            <a:pPr defTabSz="932742" fontAlgn="auto">
              <a:spcBef>
                <a:spcPts val="0"/>
              </a:spcBef>
              <a:spcAft>
                <a:spcPts val="0"/>
              </a:spcAft>
            </a:pPr>
            <a:r>
              <a:rPr lang="en-US" sz="700" dirty="0">
                <a:solidFill>
                  <a:srgbClr val="FFFFFF"/>
                </a:solidFill>
                <a:latin typeface="Segoe UI"/>
                <a:ea typeface="+mn-ea"/>
                <a:cs typeface="+mn-cs"/>
              </a:rPr>
              <a:t>© 2015 Microsoft Corporation. All rights reserved. Microsoft, Windows, and other product names are or may be registered trademarks and/or trademarks in the U.S. and/or other countries.</a:t>
            </a:r>
          </a:p>
          <a:p>
            <a:pPr defTabSz="932742" fontAlgn="auto">
              <a:spcBef>
                <a:spcPts val="0"/>
              </a:spcBef>
              <a:spcAft>
                <a:spcPts val="0"/>
              </a:spcAft>
            </a:pPr>
            <a:r>
              <a:rPr lang="en-US" sz="700" dirty="0">
                <a:solidFill>
                  <a:srgbClr val="FFFFFF"/>
                </a:solidFill>
                <a:latin typeface="Segoe UI"/>
                <a:ea typeface="+mn-ea"/>
                <a:cs typeface="+mn-cs"/>
              </a:rPr>
              <a:t> </a:t>
            </a:r>
          </a:p>
          <a:p>
            <a:pPr defTabSz="932742" fontAlgn="auto">
              <a:spcBef>
                <a:spcPts val="0"/>
              </a:spcBef>
              <a:spcAft>
                <a:spcPts val="0"/>
              </a:spcAft>
            </a:pPr>
            <a:r>
              <a:rPr lang="en-US" sz="700" dirty="0">
                <a:solidFill>
                  <a:srgbClr val="FFFFFF"/>
                </a:solidFill>
                <a:latin typeface="Segoe UI"/>
                <a:ea typeface="+mn-ea"/>
                <a:cs typeface="+mn-cs"/>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MICROSOFT MAKES NO WARRANTIES, EXPRESS, IMPLIED OR STATUTORY, AS TO THE INFORMATION IN THIS PRESENTATION.</a:t>
            </a:r>
            <a:endParaRPr lang="en-US" sz="700" dirty="0">
              <a:gradFill>
                <a:gsLst>
                  <a:gs pos="0">
                    <a:srgbClr val="FFFFFF"/>
                  </a:gs>
                  <a:gs pos="100000">
                    <a:srgbClr val="FFFFFF"/>
                  </a:gs>
                </a:gsLst>
                <a:lin ang="5400000" scaled="0"/>
              </a:gradFill>
              <a:latin typeface="Segoe UI"/>
              <a:ea typeface="+mn-ea"/>
              <a:cs typeface="Segoe UI" pitchFamily="34" charset="0"/>
            </a:endParaRPr>
          </a:p>
        </p:txBody>
      </p:sp>
    </p:spTree>
    <p:extLst>
      <p:ext uri="{BB962C8B-B14F-4D97-AF65-F5344CB8AC3E}">
        <p14:creationId xmlns:p14="http://schemas.microsoft.com/office/powerpoint/2010/main" val="2041536995"/>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23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p:cNvSpPr>
            <a:spLocks noGrp="1"/>
          </p:cNvSpPr>
          <p:nvPr>
            <p:ph type="title"/>
          </p:nvPr>
        </p:nvSpPr>
        <p:spPr>
          <a:xfrm>
            <a:off x="274638" y="2125662"/>
            <a:ext cx="11887200" cy="932563"/>
          </a:xfrm>
        </p:spPr>
        <p:txBody>
          <a:bodyPr/>
          <a:lstStyle/>
          <a:p>
            <a:r>
              <a:rPr lang="en-US" sz="5400" dirty="0"/>
              <a:t>Appendix</a:t>
            </a:r>
          </a:p>
        </p:txBody>
      </p:sp>
    </p:spTree>
    <p:extLst>
      <p:ext uri="{BB962C8B-B14F-4D97-AF65-F5344CB8AC3E}">
        <p14:creationId xmlns:p14="http://schemas.microsoft.com/office/powerpoint/2010/main" val="1466456159"/>
      </p:ext>
    </p:extLst>
  </p:cSld>
  <p:clrMapOvr>
    <a:masterClrMapping/>
  </p:clrMapOvr>
  <p:transition>
    <p:fade/>
  </p:transition>
</p:sld>
</file>

<file path=ppt/slides/slide23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Title 2"/>
          <p:cNvSpPr>
            <a:spLocks noGrp="1"/>
          </p:cNvSpPr>
          <p:nvPr>
            <p:ph type="title"/>
          </p:nvPr>
        </p:nvSpPr>
        <p:spPr/>
        <p:txBody>
          <a:bodyPr/>
          <a:lstStyle/>
          <a:p>
            <a:r>
              <a:rPr lang="en-US" dirty="0"/>
              <a:t>Advanced analytics</a:t>
            </a:r>
          </a:p>
        </p:txBody>
      </p:sp>
    </p:spTree>
    <p:extLst>
      <p:ext uri="{BB962C8B-B14F-4D97-AF65-F5344CB8AC3E}">
        <p14:creationId xmlns:p14="http://schemas.microsoft.com/office/powerpoint/2010/main" val="2747615247"/>
      </p:ext>
    </p:extLst>
  </p:cSld>
  <p:clrMapOvr>
    <a:masterClrMapping/>
  </p:clrMapOvr>
  <p:transition>
    <p:fade/>
  </p:transition>
</p:sld>
</file>

<file path=ppt/slides/slide23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p:cNvSpPr>
            <a:spLocks noGrp="1"/>
          </p:cNvSpPr>
          <p:nvPr>
            <p:ph type="title"/>
          </p:nvPr>
        </p:nvSpPr>
        <p:spPr>
          <a:xfrm>
            <a:off x="274638" y="295275"/>
            <a:ext cx="9939879" cy="917575"/>
          </a:xfrm>
        </p:spPr>
        <p:txBody>
          <a:bodyPr/>
          <a:lstStyle/>
          <a:p>
            <a:r>
              <a:rPr lang="en-US" dirty="0"/>
              <a:t>How end users benefit from advanced analytics  in SQL Server 2016</a:t>
            </a:r>
          </a:p>
        </p:txBody>
      </p:sp>
      <p:sp>
        <p:nvSpPr>
          <p:cNvPr id="10" name="Freeform 5"/>
          <p:cNvSpPr>
            <a:spLocks noEditPoints="1"/>
          </p:cNvSpPr>
          <p:nvPr/>
        </p:nvSpPr>
        <p:spPr bwMode="auto">
          <a:xfrm>
            <a:off x="1739893" y="2707809"/>
            <a:ext cx="1507743" cy="2346135"/>
          </a:xfrm>
          <a:custGeom>
            <a:avLst/>
            <a:gdLst>
              <a:gd name="T0" fmla="*/ 1981 w 2492"/>
              <a:gd name="T1" fmla="*/ 381 h 5108"/>
              <a:gd name="T2" fmla="*/ 568 w 2492"/>
              <a:gd name="T3" fmla="*/ 0 h 5108"/>
              <a:gd name="T4" fmla="*/ 2492 w 2492"/>
              <a:gd name="T5" fmla="*/ 0 h 5108"/>
              <a:gd name="T6" fmla="*/ 2061 w 2492"/>
              <a:gd name="T7" fmla="*/ 5108 h 5108"/>
              <a:gd name="T8" fmla="*/ 2492 w 2492"/>
              <a:gd name="T9" fmla="*/ 78 h 5108"/>
              <a:gd name="T10" fmla="*/ 2061 w 2492"/>
              <a:gd name="T11" fmla="*/ 5108 h 5108"/>
              <a:gd name="T12" fmla="*/ 2061 w 2492"/>
              <a:gd name="T13" fmla="*/ 5108 h 5108"/>
              <a:gd name="T14" fmla="*/ 1981 w 2492"/>
              <a:gd name="T15" fmla="*/ 438 h 5108"/>
              <a:gd name="T16" fmla="*/ 0 w 2492"/>
              <a:gd name="T17" fmla="*/ 5108 h 5108"/>
              <a:gd name="T18" fmla="*/ 0 w 2492"/>
              <a:gd name="T19" fmla="*/ 438 h 5108"/>
              <a:gd name="T20" fmla="*/ 151 w 2492"/>
              <a:gd name="T21" fmla="*/ 852 h 5108"/>
              <a:gd name="T22" fmla="*/ 1855 w 2492"/>
              <a:gd name="T23" fmla="*/ 620 h 5108"/>
              <a:gd name="T24" fmla="*/ 151 w 2492"/>
              <a:gd name="T25" fmla="*/ 852 h 5108"/>
              <a:gd name="T26" fmla="*/ 151 w 2492"/>
              <a:gd name="T27" fmla="*/ 852 h 5108"/>
              <a:gd name="T28" fmla="*/ 1855 w 2492"/>
              <a:gd name="T29" fmla="*/ 1074 h 5108"/>
              <a:gd name="T30" fmla="*/ 151 w 2492"/>
              <a:gd name="T31" fmla="*/ 963 h 5108"/>
              <a:gd name="T32" fmla="*/ 151 w 2492"/>
              <a:gd name="T33" fmla="*/ 1074 h 5108"/>
              <a:gd name="T34" fmla="*/ 151 w 2492"/>
              <a:gd name="T35" fmla="*/ 1322 h 5108"/>
              <a:gd name="T36" fmla="*/ 1855 w 2492"/>
              <a:gd name="T37" fmla="*/ 1211 h 5108"/>
              <a:gd name="T38" fmla="*/ 151 w 2492"/>
              <a:gd name="T39" fmla="*/ 1322 h 5108"/>
              <a:gd name="T40" fmla="*/ 151 w 2492"/>
              <a:gd name="T41" fmla="*/ 1322 h 5108"/>
              <a:gd name="T42" fmla="*/ 1855 w 2492"/>
              <a:gd name="T43" fmla="*/ 1561 h 5108"/>
              <a:gd name="T44" fmla="*/ 151 w 2492"/>
              <a:gd name="T45" fmla="*/ 1450 h 5108"/>
              <a:gd name="T46" fmla="*/ 151 w 2492"/>
              <a:gd name="T47" fmla="*/ 1561 h 5108"/>
              <a:gd name="T48" fmla="*/ 151 w 2492"/>
              <a:gd name="T49" fmla="*/ 1807 h 5108"/>
              <a:gd name="T50" fmla="*/ 1855 w 2492"/>
              <a:gd name="T51" fmla="*/ 1696 h 5108"/>
              <a:gd name="T52" fmla="*/ 151 w 2492"/>
              <a:gd name="T53" fmla="*/ 1807 h 5108"/>
              <a:gd name="T54" fmla="*/ 151 w 2492"/>
              <a:gd name="T55" fmla="*/ 1807 h 5108"/>
              <a:gd name="T56" fmla="*/ 1855 w 2492"/>
              <a:gd name="T57" fmla="*/ 2056 h 5108"/>
              <a:gd name="T58" fmla="*/ 151 w 2492"/>
              <a:gd name="T59" fmla="*/ 1945 h 5108"/>
              <a:gd name="T60" fmla="*/ 151 w 2492"/>
              <a:gd name="T61" fmla="*/ 2056 h 5108"/>
              <a:gd name="T62" fmla="*/ 151 w 2492"/>
              <a:gd name="T63" fmla="*/ 2302 h 5108"/>
              <a:gd name="T64" fmla="*/ 1855 w 2492"/>
              <a:gd name="T65" fmla="*/ 2184 h 5108"/>
              <a:gd name="T66" fmla="*/ 151 w 2492"/>
              <a:gd name="T67" fmla="*/ 2302 h 5108"/>
              <a:gd name="T68" fmla="*/ 151 w 2492"/>
              <a:gd name="T69" fmla="*/ 2302 h 5108"/>
              <a:gd name="T70" fmla="*/ 1855 w 2492"/>
              <a:gd name="T71" fmla="*/ 2541 h 5108"/>
              <a:gd name="T72" fmla="*/ 151 w 2492"/>
              <a:gd name="T73" fmla="*/ 2430 h 5108"/>
              <a:gd name="T74" fmla="*/ 151 w 2492"/>
              <a:gd name="T75" fmla="*/ 2541 h 5108"/>
              <a:gd name="T76" fmla="*/ 151 w 2492"/>
              <a:gd name="T77" fmla="*/ 2803 h 5108"/>
              <a:gd name="T78" fmla="*/ 1855 w 2492"/>
              <a:gd name="T79" fmla="*/ 2692 h 5108"/>
              <a:gd name="T80" fmla="*/ 151 w 2492"/>
              <a:gd name="T81" fmla="*/ 2803 h 5108"/>
              <a:gd name="T82" fmla="*/ 151 w 2492"/>
              <a:gd name="T83" fmla="*/ 2803 h 5108"/>
              <a:gd name="T84" fmla="*/ 1855 w 2492"/>
              <a:gd name="T85" fmla="*/ 3052 h 5108"/>
              <a:gd name="T86" fmla="*/ 151 w 2492"/>
              <a:gd name="T87" fmla="*/ 2941 h 5108"/>
              <a:gd name="T88" fmla="*/ 151 w 2492"/>
              <a:gd name="T89" fmla="*/ 3052 h 5108"/>
              <a:gd name="T90" fmla="*/ 151 w 2492"/>
              <a:gd name="T91" fmla="*/ 3298 h 5108"/>
              <a:gd name="T92" fmla="*/ 1855 w 2492"/>
              <a:gd name="T93" fmla="*/ 3187 h 5108"/>
              <a:gd name="T94" fmla="*/ 151 w 2492"/>
              <a:gd name="T95" fmla="*/ 3298 h 5108"/>
              <a:gd name="T96" fmla="*/ 151 w 2492"/>
              <a:gd name="T97" fmla="*/ 3298 h 5108"/>
              <a:gd name="T98" fmla="*/ 1855 w 2492"/>
              <a:gd name="T99" fmla="*/ 3546 h 5108"/>
              <a:gd name="T100" fmla="*/ 151 w 2492"/>
              <a:gd name="T101" fmla="*/ 3426 h 5108"/>
              <a:gd name="T102" fmla="*/ 151 w 2492"/>
              <a:gd name="T103" fmla="*/ 3546 h 5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92" h="5108">
                <a:moveTo>
                  <a:pt x="2492" y="0"/>
                </a:moveTo>
                <a:lnTo>
                  <a:pt x="1981" y="381"/>
                </a:lnTo>
                <a:lnTo>
                  <a:pt x="40" y="381"/>
                </a:lnTo>
                <a:lnTo>
                  <a:pt x="568" y="0"/>
                </a:lnTo>
                <a:lnTo>
                  <a:pt x="2492" y="0"/>
                </a:lnTo>
                <a:lnTo>
                  <a:pt x="2492" y="0"/>
                </a:lnTo>
                <a:lnTo>
                  <a:pt x="2492" y="0"/>
                </a:lnTo>
                <a:close/>
                <a:moveTo>
                  <a:pt x="2061" y="5108"/>
                </a:moveTo>
                <a:lnTo>
                  <a:pt x="2492" y="4556"/>
                </a:lnTo>
                <a:lnTo>
                  <a:pt x="2492" y="78"/>
                </a:lnTo>
                <a:lnTo>
                  <a:pt x="2061" y="414"/>
                </a:lnTo>
                <a:lnTo>
                  <a:pt x="2061" y="5108"/>
                </a:lnTo>
                <a:lnTo>
                  <a:pt x="2061" y="5108"/>
                </a:lnTo>
                <a:lnTo>
                  <a:pt x="2061" y="5108"/>
                </a:lnTo>
                <a:close/>
                <a:moveTo>
                  <a:pt x="0" y="438"/>
                </a:moveTo>
                <a:lnTo>
                  <a:pt x="1981" y="438"/>
                </a:lnTo>
                <a:lnTo>
                  <a:pt x="1981" y="5108"/>
                </a:lnTo>
                <a:lnTo>
                  <a:pt x="0" y="5108"/>
                </a:lnTo>
                <a:lnTo>
                  <a:pt x="0" y="438"/>
                </a:lnTo>
                <a:lnTo>
                  <a:pt x="0" y="438"/>
                </a:lnTo>
                <a:lnTo>
                  <a:pt x="0" y="438"/>
                </a:lnTo>
                <a:close/>
                <a:moveTo>
                  <a:pt x="151" y="852"/>
                </a:moveTo>
                <a:lnTo>
                  <a:pt x="1855" y="852"/>
                </a:lnTo>
                <a:lnTo>
                  <a:pt x="1855" y="620"/>
                </a:lnTo>
                <a:lnTo>
                  <a:pt x="151" y="620"/>
                </a:lnTo>
                <a:lnTo>
                  <a:pt x="151" y="852"/>
                </a:lnTo>
                <a:lnTo>
                  <a:pt x="151" y="852"/>
                </a:lnTo>
                <a:lnTo>
                  <a:pt x="151" y="852"/>
                </a:lnTo>
                <a:close/>
                <a:moveTo>
                  <a:pt x="151" y="1074"/>
                </a:moveTo>
                <a:lnTo>
                  <a:pt x="1855" y="1074"/>
                </a:lnTo>
                <a:lnTo>
                  <a:pt x="1855" y="963"/>
                </a:lnTo>
                <a:lnTo>
                  <a:pt x="151" y="963"/>
                </a:lnTo>
                <a:lnTo>
                  <a:pt x="151" y="1074"/>
                </a:lnTo>
                <a:lnTo>
                  <a:pt x="151" y="1074"/>
                </a:lnTo>
                <a:lnTo>
                  <a:pt x="151" y="1074"/>
                </a:lnTo>
                <a:close/>
                <a:moveTo>
                  <a:pt x="151" y="1322"/>
                </a:moveTo>
                <a:lnTo>
                  <a:pt x="1855" y="1322"/>
                </a:lnTo>
                <a:lnTo>
                  <a:pt x="1855" y="1211"/>
                </a:lnTo>
                <a:lnTo>
                  <a:pt x="151" y="1211"/>
                </a:lnTo>
                <a:lnTo>
                  <a:pt x="151" y="1322"/>
                </a:lnTo>
                <a:lnTo>
                  <a:pt x="151" y="1322"/>
                </a:lnTo>
                <a:lnTo>
                  <a:pt x="151" y="1322"/>
                </a:lnTo>
                <a:close/>
                <a:moveTo>
                  <a:pt x="151" y="1561"/>
                </a:moveTo>
                <a:lnTo>
                  <a:pt x="1855" y="1561"/>
                </a:lnTo>
                <a:lnTo>
                  <a:pt x="1855" y="1450"/>
                </a:lnTo>
                <a:lnTo>
                  <a:pt x="151" y="1450"/>
                </a:lnTo>
                <a:lnTo>
                  <a:pt x="151" y="1561"/>
                </a:lnTo>
                <a:lnTo>
                  <a:pt x="151" y="1561"/>
                </a:lnTo>
                <a:lnTo>
                  <a:pt x="151" y="1561"/>
                </a:lnTo>
                <a:close/>
                <a:moveTo>
                  <a:pt x="151" y="1807"/>
                </a:moveTo>
                <a:lnTo>
                  <a:pt x="1855" y="1807"/>
                </a:lnTo>
                <a:lnTo>
                  <a:pt x="1855" y="1696"/>
                </a:lnTo>
                <a:lnTo>
                  <a:pt x="151" y="1696"/>
                </a:lnTo>
                <a:lnTo>
                  <a:pt x="151" y="1807"/>
                </a:lnTo>
                <a:lnTo>
                  <a:pt x="151" y="1807"/>
                </a:lnTo>
                <a:lnTo>
                  <a:pt x="151" y="1807"/>
                </a:lnTo>
                <a:close/>
                <a:moveTo>
                  <a:pt x="151" y="2056"/>
                </a:moveTo>
                <a:lnTo>
                  <a:pt x="1855" y="2056"/>
                </a:lnTo>
                <a:lnTo>
                  <a:pt x="1855" y="1945"/>
                </a:lnTo>
                <a:lnTo>
                  <a:pt x="151" y="1945"/>
                </a:lnTo>
                <a:lnTo>
                  <a:pt x="151" y="2056"/>
                </a:lnTo>
                <a:lnTo>
                  <a:pt x="151" y="2056"/>
                </a:lnTo>
                <a:lnTo>
                  <a:pt x="151" y="2056"/>
                </a:lnTo>
                <a:close/>
                <a:moveTo>
                  <a:pt x="151" y="2302"/>
                </a:moveTo>
                <a:lnTo>
                  <a:pt x="1855" y="2302"/>
                </a:lnTo>
                <a:lnTo>
                  <a:pt x="1855" y="2184"/>
                </a:lnTo>
                <a:lnTo>
                  <a:pt x="151" y="2184"/>
                </a:lnTo>
                <a:lnTo>
                  <a:pt x="151" y="2302"/>
                </a:lnTo>
                <a:lnTo>
                  <a:pt x="151" y="2302"/>
                </a:lnTo>
                <a:lnTo>
                  <a:pt x="151" y="2302"/>
                </a:lnTo>
                <a:close/>
                <a:moveTo>
                  <a:pt x="151" y="2541"/>
                </a:moveTo>
                <a:lnTo>
                  <a:pt x="1855" y="2541"/>
                </a:lnTo>
                <a:lnTo>
                  <a:pt x="1855" y="2430"/>
                </a:lnTo>
                <a:lnTo>
                  <a:pt x="151" y="2430"/>
                </a:lnTo>
                <a:lnTo>
                  <a:pt x="151" y="2541"/>
                </a:lnTo>
                <a:lnTo>
                  <a:pt x="151" y="2541"/>
                </a:lnTo>
                <a:lnTo>
                  <a:pt x="151" y="2541"/>
                </a:lnTo>
                <a:close/>
                <a:moveTo>
                  <a:pt x="151" y="2803"/>
                </a:moveTo>
                <a:lnTo>
                  <a:pt x="1855" y="2803"/>
                </a:lnTo>
                <a:lnTo>
                  <a:pt x="1855" y="2692"/>
                </a:lnTo>
                <a:lnTo>
                  <a:pt x="151" y="2692"/>
                </a:lnTo>
                <a:lnTo>
                  <a:pt x="151" y="2803"/>
                </a:lnTo>
                <a:lnTo>
                  <a:pt x="151" y="2803"/>
                </a:lnTo>
                <a:lnTo>
                  <a:pt x="151" y="2803"/>
                </a:lnTo>
                <a:close/>
                <a:moveTo>
                  <a:pt x="151" y="3052"/>
                </a:moveTo>
                <a:lnTo>
                  <a:pt x="1855" y="3052"/>
                </a:lnTo>
                <a:lnTo>
                  <a:pt x="1855" y="2941"/>
                </a:lnTo>
                <a:lnTo>
                  <a:pt x="151" y="2941"/>
                </a:lnTo>
                <a:lnTo>
                  <a:pt x="151" y="3052"/>
                </a:lnTo>
                <a:lnTo>
                  <a:pt x="151" y="3052"/>
                </a:lnTo>
                <a:lnTo>
                  <a:pt x="151" y="3052"/>
                </a:lnTo>
                <a:close/>
                <a:moveTo>
                  <a:pt x="151" y="3298"/>
                </a:moveTo>
                <a:lnTo>
                  <a:pt x="1855" y="3298"/>
                </a:lnTo>
                <a:lnTo>
                  <a:pt x="1855" y="3187"/>
                </a:lnTo>
                <a:lnTo>
                  <a:pt x="151" y="3187"/>
                </a:lnTo>
                <a:lnTo>
                  <a:pt x="151" y="3298"/>
                </a:lnTo>
                <a:lnTo>
                  <a:pt x="151" y="3298"/>
                </a:lnTo>
                <a:lnTo>
                  <a:pt x="151" y="3298"/>
                </a:lnTo>
                <a:close/>
                <a:moveTo>
                  <a:pt x="151" y="3546"/>
                </a:moveTo>
                <a:lnTo>
                  <a:pt x="1855" y="3546"/>
                </a:lnTo>
                <a:lnTo>
                  <a:pt x="1855" y="3426"/>
                </a:lnTo>
                <a:lnTo>
                  <a:pt x="151" y="3426"/>
                </a:lnTo>
                <a:lnTo>
                  <a:pt x="151" y="3546"/>
                </a:lnTo>
                <a:lnTo>
                  <a:pt x="151" y="3546"/>
                </a:lnTo>
                <a:lnTo>
                  <a:pt x="151" y="3546"/>
                </a:lnTo>
                <a:close/>
              </a:path>
            </a:pathLst>
          </a:custGeom>
          <a:solidFill>
            <a:schemeClr val="tx2"/>
          </a:solidFill>
          <a:ln>
            <a:noFill/>
          </a:ln>
        </p:spPr>
        <p:txBody>
          <a:bodyPr vert="horz" wrap="square" lIns="91401" tIns="45700" rIns="91401" bIns="45700" numCol="1" anchor="t" anchorCtr="0" compatLnSpc="1">
            <a:prstTxWarp prst="textNoShape">
              <a:avLst/>
            </a:prstTxWarp>
          </a:bodyPr>
          <a:lstStyle/>
          <a:p>
            <a:pPr defTabSz="932205"/>
            <a:endParaRPr lang="en-US" dirty="0">
              <a:solidFill>
                <a:srgbClr val="333333"/>
              </a:solidFill>
            </a:endParaRPr>
          </a:p>
        </p:txBody>
      </p:sp>
      <p:sp>
        <p:nvSpPr>
          <p:cNvPr id="11" name="TextBox 10"/>
          <p:cNvSpPr txBox="1"/>
          <p:nvPr/>
        </p:nvSpPr>
        <p:spPr>
          <a:xfrm>
            <a:off x="1101585" y="5265474"/>
            <a:ext cx="3019245" cy="897147"/>
          </a:xfrm>
          <a:prstGeom prst="rect">
            <a:avLst/>
          </a:prstGeom>
          <a:noFill/>
        </p:spPr>
        <p:txBody>
          <a:bodyPr wrap="square" lIns="182880" tIns="146304" rIns="182880" bIns="146304" rtlCol="0">
            <a:noAutofit/>
          </a:bodyPr>
          <a:lstStyle/>
          <a:p>
            <a:pPr>
              <a:lnSpc>
                <a:spcPct val="90000"/>
              </a:lnSpc>
              <a:spcAft>
                <a:spcPts val="600"/>
              </a:spcAft>
            </a:pPr>
            <a:r>
              <a:rPr lang="en-US" sz="2400" dirty="0">
                <a:gradFill>
                  <a:gsLst>
                    <a:gs pos="2917">
                      <a:schemeClr val="tx1"/>
                    </a:gs>
                    <a:gs pos="30000">
                      <a:schemeClr val="tx1"/>
                    </a:gs>
                  </a:gsLst>
                  <a:lin ang="5400000" scaled="0"/>
                </a:gradFill>
              </a:rPr>
              <a:t>SQL Server 2016</a:t>
            </a:r>
          </a:p>
        </p:txBody>
      </p:sp>
      <p:sp>
        <p:nvSpPr>
          <p:cNvPr id="12" name="Text Placeholder 3"/>
          <p:cNvSpPr txBox="1">
            <a:spLocks/>
          </p:cNvSpPr>
          <p:nvPr/>
        </p:nvSpPr>
        <p:spPr>
          <a:xfrm>
            <a:off x="4947776" y="1212850"/>
            <a:ext cx="7623126" cy="4949771"/>
          </a:xfrm>
          <a:prstGeom prst="rect">
            <a:avLst/>
          </a:prstGeom>
        </p:spPr>
        <p:txBody>
          <a:bodyPr>
            <a:noAutofit/>
          </a:bodyPr>
          <a:lstStyle>
            <a:lvl1pPr marL="342900" indent="-342900" algn="l" defTabSz="931863" rtl="0" fontAlgn="base">
              <a:lnSpc>
                <a:spcPct val="90000"/>
              </a:lnSpc>
              <a:spcBef>
                <a:spcPct val="20000"/>
              </a:spcBef>
              <a:spcAft>
                <a:spcPct val="0"/>
              </a:spcAft>
              <a:buSzPct val="90000"/>
              <a:buFont typeface="Arial" charset="0"/>
              <a:buChar char="•"/>
              <a:defRPr sz="3600" kern="1200">
                <a:solidFill>
                  <a:schemeClr val="accent1"/>
                </a:solidFill>
                <a:latin typeface="+mj-lt"/>
                <a:ea typeface="ＭＳ Ｐゴシック" charset="0"/>
                <a:cs typeface="ＭＳ Ｐゴシック" charset="0"/>
              </a:defRPr>
            </a:lvl1pPr>
            <a:lvl2pPr marL="584200" indent="-241300" algn="l" defTabSz="931863" rtl="0" fontAlgn="base">
              <a:lnSpc>
                <a:spcPct val="90000"/>
              </a:lnSpc>
              <a:spcBef>
                <a:spcPct val="20000"/>
              </a:spcBef>
              <a:spcAft>
                <a:spcPct val="0"/>
              </a:spcAft>
              <a:buSzPct val="90000"/>
              <a:buFont typeface="Arial" charset="0"/>
              <a:buChar char="•"/>
              <a:defRPr sz="2400" kern="1200">
                <a:solidFill>
                  <a:schemeClr val="tx1"/>
                </a:solidFill>
                <a:latin typeface="+mn-lt"/>
                <a:ea typeface="ＭＳ Ｐゴシック" charset="0"/>
                <a:cs typeface="+mn-cs"/>
              </a:defRPr>
            </a:lvl2pPr>
            <a:lvl3pPr marL="800100" indent="-228600" algn="l" defTabSz="931863" rtl="0" fontAlgn="base">
              <a:lnSpc>
                <a:spcPct val="90000"/>
              </a:lnSpc>
              <a:spcBef>
                <a:spcPct val="20000"/>
              </a:spcBef>
              <a:spcAft>
                <a:spcPct val="0"/>
              </a:spcAft>
              <a:buSzPct val="90000"/>
              <a:buFont typeface="Arial" charset="0"/>
              <a:buChar char="•"/>
              <a:defRPr sz="2000" kern="1200">
                <a:solidFill>
                  <a:schemeClr val="tx1"/>
                </a:solidFill>
                <a:latin typeface="+mn-lt"/>
                <a:ea typeface="ＭＳ Ｐゴシック" charset="0"/>
                <a:cs typeface="+mn-cs"/>
              </a:defRPr>
            </a:lvl3pPr>
            <a:lvl4pPr marL="1028700" indent="-228600" algn="l" defTabSz="931863" rtl="0" fontAlgn="base">
              <a:lnSpc>
                <a:spcPct val="90000"/>
              </a:lnSpc>
              <a:spcBef>
                <a:spcPct val="20000"/>
              </a:spcBef>
              <a:spcAft>
                <a:spcPct val="0"/>
              </a:spcAft>
              <a:buSzPct val="90000"/>
              <a:buFont typeface="Arial" charset="0"/>
              <a:buChar char="•"/>
              <a:defRPr kern="1200">
                <a:solidFill>
                  <a:schemeClr val="tx1"/>
                </a:solidFill>
                <a:latin typeface="+mn-lt"/>
                <a:ea typeface="ＭＳ Ｐゴシック" charset="0"/>
                <a:cs typeface="+mn-cs"/>
              </a:defRPr>
            </a:lvl4pPr>
            <a:lvl5pPr marL="1257300" indent="-228600" algn="l" defTabSz="931863" rtl="0" fontAlgn="base">
              <a:lnSpc>
                <a:spcPct val="90000"/>
              </a:lnSpc>
              <a:spcBef>
                <a:spcPct val="20000"/>
              </a:spcBef>
              <a:spcAft>
                <a:spcPct val="0"/>
              </a:spcAft>
              <a:buSzPct val="90000"/>
              <a:buFont typeface="Arial" charset="0"/>
              <a:buChar char="•"/>
              <a:defRPr kern="1200">
                <a:solidFill>
                  <a:schemeClr val="tx1"/>
                </a:solidFill>
                <a:latin typeface="+mn-lt"/>
                <a:ea typeface="ＭＳ Ｐゴシック" charset="0"/>
                <a:cs typeface="+mn-cs"/>
              </a:defRPr>
            </a:lvl5pPr>
            <a:lvl6pPr marL="2565040"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3031412"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97783"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964155"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ts val="1400"/>
              </a:spcBef>
              <a:spcAft>
                <a:spcPts val="0"/>
              </a:spcAft>
              <a:buNone/>
            </a:pPr>
            <a:r>
              <a:rPr lang="en-US" sz="2400" dirty="0">
                <a:solidFill>
                  <a:schemeClr val="accent5"/>
                </a:solidFill>
                <a:latin typeface="Segoe UI Semilight" panose="020B0402040204020203" pitchFamily="34" charset="0"/>
                <a:ea typeface="MS PGothic" charset="0"/>
                <a:cs typeface="Segoe UI Semilight" panose="020B0402040204020203" pitchFamily="34" charset="0"/>
              </a:rPr>
              <a:t>Simplicity and agility</a:t>
            </a:r>
          </a:p>
          <a:p>
            <a:pPr marL="342900" lvl="1" indent="0">
              <a:lnSpc>
                <a:spcPct val="100000"/>
              </a:lnSpc>
              <a:spcBef>
                <a:spcPts val="0"/>
              </a:spcBef>
              <a:spcAft>
                <a:spcPts val="0"/>
              </a:spcAft>
              <a:buNone/>
            </a:pPr>
            <a:r>
              <a:rPr lang="en-US" sz="1800" dirty="0">
                <a:solidFill>
                  <a:schemeClr val="tx1">
                    <a:lumMod val="90000"/>
                    <a:lumOff val="10000"/>
                  </a:schemeClr>
                </a:solidFill>
                <a:latin typeface="Segoe UI" panose="020B0502040204020203" pitchFamily="34" charset="0"/>
                <a:ea typeface="MS PGothic" charset="0"/>
                <a:cs typeface="Segoe UI" panose="020B0502040204020203" pitchFamily="34" charset="0"/>
              </a:rPr>
              <a:t>Near-DB analytics is more agile</a:t>
            </a:r>
          </a:p>
          <a:p>
            <a:pPr marL="342900" lvl="1" indent="0">
              <a:lnSpc>
                <a:spcPct val="100000"/>
              </a:lnSpc>
              <a:spcBef>
                <a:spcPts val="0"/>
              </a:spcBef>
              <a:spcAft>
                <a:spcPts val="0"/>
              </a:spcAft>
              <a:buNone/>
            </a:pPr>
            <a:r>
              <a:rPr lang="en-US" sz="1800" dirty="0">
                <a:solidFill>
                  <a:schemeClr val="tx1">
                    <a:lumMod val="90000"/>
                    <a:lumOff val="10000"/>
                  </a:schemeClr>
                </a:solidFill>
                <a:latin typeface="Segoe UI" panose="020B0502040204020203" pitchFamily="34" charset="0"/>
                <a:ea typeface="MS PGothic" charset="0"/>
                <a:cs typeface="Segoe UI" panose="020B0502040204020203" pitchFamily="34" charset="0"/>
              </a:rPr>
              <a:t>Near-DB Analytics provides efficiency</a:t>
            </a:r>
          </a:p>
          <a:p>
            <a:pPr marL="342900" lvl="1" indent="0">
              <a:lnSpc>
                <a:spcPct val="100000"/>
              </a:lnSpc>
              <a:spcBef>
                <a:spcPts val="0"/>
              </a:spcBef>
              <a:spcAft>
                <a:spcPts val="0"/>
              </a:spcAft>
              <a:buNone/>
            </a:pPr>
            <a:r>
              <a:rPr lang="en-US" sz="1800" dirty="0">
                <a:solidFill>
                  <a:schemeClr val="tx1">
                    <a:lumMod val="90000"/>
                    <a:lumOff val="10000"/>
                  </a:schemeClr>
                </a:solidFill>
                <a:latin typeface="Segoe UI" panose="020B0502040204020203" pitchFamily="34" charset="0"/>
                <a:ea typeface="MS PGothic" charset="0"/>
                <a:cs typeface="Segoe UI" panose="020B0502040204020203" pitchFamily="34" charset="0"/>
              </a:rPr>
              <a:t>Parallel threading and processing capabilities of Revolution R Enterprise speed results</a:t>
            </a:r>
          </a:p>
          <a:p>
            <a:pPr marL="0" indent="0">
              <a:spcBef>
                <a:spcPts val="1400"/>
              </a:spcBef>
              <a:spcAft>
                <a:spcPts val="0"/>
              </a:spcAft>
              <a:buNone/>
            </a:pPr>
            <a:r>
              <a:rPr lang="en-US" sz="2400" dirty="0">
                <a:solidFill>
                  <a:schemeClr val="accent5"/>
                </a:solidFill>
                <a:latin typeface="Segoe UI Semilight" panose="020B0402040204020203" pitchFamily="34" charset="0"/>
                <a:ea typeface="MS PGothic" charset="0"/>
                <a:cs typeface="Segoe UI Semilight" panose="020B0402040204020203" pitchFamily="34" charset="0"/>
              </a:rPr>
              <a:t>Scalability and choice</a:t>
            </a:r>
          </a:p>
          <a:p>
            <a:pPr marL="342900" lvl="1" indent="0">
              <a:lnSpc>
                <a:spcPct val="100000"/>
              </a:lnSpc>
              <a:spcBef>
                <a:spcPts val="0"/>
              </a:spcBef>
              <a:spcAft>
                <a:spcPts val="0"/>
              </a:spcAft>
              <a:buNone/>
            </a:pPr>
            <a:r>
              <a:rPr lang="en-US" sz="1800" dirty="0">
                <a:solidFill>
                  <a:schemeClr val="tx1">
                    <a:lumMod val="90000"/>
                    <a:lumOff val="10000"/>
                  </a:schemeClr>
                </a:solidFill>
                <a:latin typeface="Segoe UI" panose="020B0502040204020203" pitchFamily="34" charset="0"/>
                <a:ea typeface="MS PGothic" charset="0"/>
                <a:cs typeface="Segoe UI" panose="020B0502040204020203" pitchFamily="34" charset="0"/>
              </a:rPr>
              <a:t>Scale R-parallelized external memory</a:t>
            </a:r>
          </a:p>
          <a:p>
            <a:pPr marL="342900" lvl="1" indent="0">
              <a:lnSpc>
                <a:spcPct val="100000"/>
              </a:lnSpc>
              <a:spcBef>
                <a:spcPts val="0"/>
              </a:spcBef>
              <a:spcAft>
                <a:spcPts val="0"/>
              </a:spcAft>
              <a:buNone/>
            </a:pPr>
            <a:r>
              <a:rPr lang="en-US" sz="1800" dirty="0">
                <a:solidFill>
                  <a:schemeClr val="tx1">
                    <a:lumMod val="90000"/>
                    <a:lumOff val="10000"/>
                  </a:schemeClr>
                </a:solidFill>
                <a:latin typeface="Segoe UI" panose="020B0502040204020203" pitchFamily="34" charset="0"/>
                <a:ea typeface="MS PGothic" charset="0"/>
                <a:cs typeface="Segoe UI" panose="020B0502040204020203" pitchFamily="34" charset="0"/>
              </a:rPr>
              <a:t>Not bound by memory-enabling process of larger datasets</a:t>
            </a:r>
          </a:p>
          <a:p>
            <a:pPr marL="342900" lvl="1" indent="0">
              <a:lnSpc>
                <a:spcPct val="100000"/>
              </a:lnSpc>
              <a:spcBef>
                <a:spcPts val="0"/>
              </a:spcBef>
              <a:spcAft>
                <a:spcPts val="0"/>
              </a:spcAft>
              <a:buNone/>
            </a:pPr>
            <a:r>
              <a:rPr lang="en-US" sz="1800" dirty="0">
                <a:solidFill>
                  <a:schemeClr val="tx1">
                    <a:lumMod val="90000"/>
                    <a:lumOff val="10000"/>
                  </a:schemeClr>
                </a:solidFill>
                <a:latin typeface="Segoe UI" panose="020B0502040204020203" pitchFamily="34" charset="0"/>
                <a:ea typeface="MS PGothic" charset="0"/>
                <a:cs typeface="Segoe UI" panose="020B0502040204020203" pitchFamily="34" charset="0"/>
              </a:rPr>
              <a:t>High-performance parallel distribution in DB or to cloud</a:t>
            </a:r>
          </a:p>
          <a:p>
            <a:pPr marL="342900" lvl="1" indent="0">
              <a:lnSpc>
                <a:spcPct val="100000"/>
              </a:lnSpc>
              <a:spcBef>
                <a:spcPts val="0"/>
              </a:spcBef>
              <a:spcAft>
                <a:spcPts val="0"/>
              </a:spcAft>
              <a:buNone/>
            </a:pPr>
            <a:r>
              <a:rPr lang="en-US" sz="1800" dirty="0">
                <a:solidFill>
                  <a:schemeClr val="tx1">
                    <a:lumMod val="90000"/>
                    <a:lumOff val="10000"/>
                  </a:schemeClr>
                </a:solidFill>
                <a:latin typeface="Segoe UI" panose="020B0502040204020203" pitchFamily="34" charset="0"/>
                <a:ea typeface="MS PGothic" charset="0"/>
                <a:cs typeface="Segoe UI" panose="020B0502040204020203" pitchFamily="34" charset="0"/>
              </a:rPr>
              <a:t>Hybrid memory and disk scalability </a:t>
            </a:r>
          </a:p>
          <a:p>
            <a:pPr marL="342900" lvl="1" indent="0">
              <a:lnSpc>
                <a:spcPct val="100000"/>
              </a:lnSpc>
              <a:spcBef>
                <a:spcPts val="0"/>
              </a:spcBef>
              <a:spcAft>
                <a:spcPts val="0"/>
              </a:spcAft>
              <a:buNone/>
            </a:pPr>
            <a:r>
              <a:rPr lang="en-US" sz="1800" dirty="0">
                <a:solidFill>
                  <a:schemeClr val="tx1">
                    <a:lumMod val="90000"/>
                    <a:lumOff val="10000"/>
                  </a:schemeClr>
                </a:solidFill>
                <a:latin typeface="Segoe UI" panose="020B0502040204020203" pitchFamily="34" charset="0"/>
                <a:ea typeface="MS PGothic" charset="0"/>
                <a:cs typeface="Segoe UI" panose="020B0502040204020203" pitchFamily="34" charset="0"/>
              </a:rPr>
              <a:t>Choice of method options in-database or in-memory</a:t>
            </a:r>
          </a:p>
          <a:p>
            <a:pPr marL="342900" lvl="1" indent="0">
              <a:lnSpc>
                <a:spcPct val="100000"/>
              </a:lnSpc>
              <a:spcBef>
                <a:spcPts val="0"/>
              </a:spcBef>
              <a:spcAft>
                <a:spcPts val="0"/>
              </a:spcAft>
              <a:buNone/>
            </a:pPr>
            <a:r>
              <a:rPr lang="en-US" sz="1800" dirty="0">
                <a:solidFill>
                  <a:schemeClr val="tx1">
                    <a:lumMod val="90000"/>
                    <a:lumOff val="10000"/>
                  </a:schemeClr>
                </a:solidFill>
                <a:latin typeface="Segoe UI" panose="020B0502040204020203" pitchFamily="34" charset="0"/>
                <a:ea typeface="MS PGothic" charset="0"/>
                <a:cs typeface="Segoe UI" panose="020B0502040204020203" pitchFamily="34" charset="0"/>
              </a:rPr>
              <a:t>Model on-premises, store on cloud, or vice versa</a:t>
            </a:r>
          </a:p>
          <a:p>
            <a:pPr marL="0" indent="0">
              <a:spcBef>
                <a:spcPts val="1400"/>
              </a:spcBef>
              <a:spcAft>
                <a:spcPts val="0"/>
              </a:spcAft>
              <a:buNone/>
            </a:pPr>
            <a:r>
              <a:rPr lang="en-US" sz="2400" dirty="0">
                <a:solidFill>
                  <a:schemeClr val="accent5"/>
                </a:solidFill>
                <a:latin typeface="Segoe UI Semilight" panose="020B0402040204020203" pitchFamily="34" charset="0"/>
                <a:ea typeface="MS PGothic" charset="0"/>
                <a:cs typeface="Segoe UI Semilight" panose="020B0402040204020203" pitchFamily="34" charset="0"/>
              </a:rPr>
              <a:t>Cost effective</a:t>
            </a:r>
          </a:p>
          <a:p>
            <a:pPr marL="342900" lvl="1" indent="0">
              <a:lnSpc>
                <a:spcPct val="100000"/>
              </a:lnSpc>
              <a:spcBef>
                <a:spcPts val="0"/>
              </a:spcBef>
              <a:spcAft>
                <a:spcPts val="0"/>
              </a:spcAft>
              <a:buNone/>
            </a:pPr>
            <a:r>
              <a:rPr lang="en-US" sz="1800" dirty="0">
                <a:solidFill>
                  <a:schemeClr val="tx1">
                    <a:lumMod val="90000"/>
                    <a:lumOff val="10000"/>
                  </a:schemeClr>
                </a:solidFill>
                <a:latin typeface="Segoe UI" panose="020B0502040204020203" pitchFamily="34" charset="0"/>
                <a:ea typeface="MS PGothic" charset="0"/>
                <a:cs typeface="Segoe UI" panose="020B0502040204020203" pitchFamily="34" charset="0"/>
              </a:rPr>
              <a:t>Included in SQL Server 2016</a:t>
            </a:r>
          </a:p>
          <a:p>
            <a:pPr marL="342900" lvl="1" indent="0">
              <a:lnSpc>
                <a:spcPct val="100000"/>
              </a:lnSpc>
              <a:spcBef>
                <a:spcPts val="0"/>
              </a:spcBef>
              <a:spcAft>
                <a:spcPts val="0"/>
              </a:spcAft>
              <a:buNone/>
            </a:pPr>
            <a:r>
              <a:rPr lang="en-US" sz="1800" dirty="0">
                <a:solidFill>
                  <a:schemeClr val="tx1">
                    <a:lumMod val="90000"/>
                    <a:lumOff val="10000"/>
                  </a:schemeClr>
                </a:solidFill>
                <a:latin typeface="Segoe UI" panose="020B0502040204020203" pitchFamily="34" charset="0"/>
                <a:ea typeface="MS PGothic" charset="0"/>
                <a:cs typeface="Segoe UI" panose="020B0502040204020203" pitchFamily="34" charset="0"/>
              </a:rPr>
              <a:t>Reuse and optimize existing R code </a:t>
            </a:r>
          </a:p>
          <a:p>
            <a:pPr marL="342900" lvl="1" indent="0">
              <a:lnSpc>
                <a:spcPct val="100000"/>
              </a:lnSpc>
              <a:spcBef>
                <a:spcPts val="0"/>
              </a:spcBef>
              <a:spcAft>
                <a:spcPts val="0"/>
              </a:spcAft>
              <a:buNone/>
            </a:pPr>
            <a:r>
              <a:rPr lang="en-US" sz="1800" dirty="0">
                <a:solidFill>
                  <a:schemeClr val="tx1">
                    <a:lumMod val="90000"/>
                    <a:lumOff val="10000"/>
                  </a:schemeClr>
                </a:solidFill>
                <a:latin typeface="Segoe UI" panose="020B0502040204020203" pitchFamily="34" charset="0"/>
                <a:ea typeface="MS PGothic" charset="0"/>
                <a:cs typeface="Segoe UI" panose="020B0502040204020203" pitchFamily="34" charset="0"/>
              </a:rPr>
              <a:t>Eliminate data movement across machines</a:t>
            </a:r>
          </a:p>
          <a:p>
            <a:pPr marL="342900" lvl="1" indent="0">
              <a:lnSpc>
                <a:spcPct val="100000"/>
              </a:lnSpc>
              <a:spcBef>
                <a:spcPts val="0"/>
              </a:spcBef>
              <a:spcAft>
                <a:spcPts val="0"/>
              </a:spcAft>
              <a:buNone/>
            </a:pPr>
            <a:r>
              <a:rPr lang="en-US" sz="1800" dirty="0">
                <a:solidFill>
                  <a:schemeClr val="tx1">
                    <a:lumMod val="90000"/>
                    <a:lumOff val="10000"/>
                  </a:schemeClr>
                </a:solidFill>
                <a:latin typeface="Segoe UI" panose="020B0502040204020203" pitchFamily="34" charset="0"/>
                <a:ea typeface="MS PGothic" charset="0"/>
                <a:cs typeface="Segoe UI" panose="020B0502040204020203" pitchFamily="34" charset="0"/>
              </a:rPr>
              <a:t>WODA:  write once, deploy anywhere</a:t>
            </a:r>
          </a:p>
          <a:p>
            <a:pPr lvl="1">
              <a:lnSpc>
                <a:spcPct val="100000"/>
              </a:lnSpc>
              <a:spcBef>
                <a:spcPts val="0"/>
              </a:spcBef>
              <a:spcAft>
                <a:spcPts val="0"/>
              </a:spcAft>
            </a:pPr>
            <a:endParaRPr lang="en-US" sz="1800" dirty="0">
              <a:solidFill>
                <a:schemeClr val="tx1">
                  <a:lumMod val="90000"/>
                  <a:lumOff val="10000"/>
                </a:schemeClr>
              </a:solidFill>
              <a:latin typeface="Segoe UI" panose="020B0502040204020203" pitchFamily="34" charset="0"/>
              <a:ea typeface="MS PGothic" charset="0"/>
              <a:cs typeface="Segoe UI" panose="020B0502040204020203" pitchFamily="34" charset="0"/>
            </a:endParaRPr>
          </a:p>
          <a:p>
            <a:pPr lvl="1">
              <a:lnSpc>
                <a:spcPct val="100000"/>
              </a:lnSpc>
              <a:spcBef>
                <a:spcPts val="0"/>
              </a:spcBef>
              <a:spcAft>
                <a:spcPts val="0"/>
              </a:spcAft>
            </a:pPr>
            <a:endParaRPr lang="en-US" sz="1800" dirty="0">
              <a:solidFill>
                <a:schemeClr val="tx1">
                  <a:lumMod val="90000"/>
                  <a:lumOff val="10000"/>
                </a:schemeClr>
              </a:solidFill>
              <a:latin typeface="Segoe UI" panose="020B0502040204020203" pitchFamily="34" charset="0"/>
              <a:ea typeface="MS PGothic" charset="0"/>
              <a:cs typeface="Segoe UI" panose="020B0502040204020203" pitchFamily="34" charset="0"/>
            </a:endParaRPr>
          </a:p>
        </p:txBody>
      </p:sp>
    </p:spTree>
    <p:extLst>
      <p:ext uri="{BB962C8B-B14F-4D97-AF65-F5344CB8AC3E}">
        <p14:creationId xmlns:p14="http://schemas.microsoft.com/office/powerpoint/2010/main" val="705738591"/>
      </p:ext>
    </p:extLst>
  </p:cSld>
  <p:clrMapOvr>
    <a:masterClrMapping/>
  </p:clrMapOvr>
  <p:transition>
    <p:fade/>
  </p:transition>
</p:sld>
</file>

<file path=ppt/slides/slide23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0" name="Rectangle 29"/>
          <p:cNvSpPr/>
          <p:nvPr/>
        </p:nvSpPr>
        <p:spPr bwMode="auto">
          <a:xfrm>
            <a:off x="5575874" y="4042335"/>
            <a:ext cx="6588329" cy="2582400"/>
          </a:xfrm>
          <a:prstGeom prst="rect">
            <a:avLst/>
          </a:prstGeom>
          <a:noFill/>
          <a:ln>
            <a:solidFill>
              <a:schemeClr val="tx1"/>
            </a:solidFill>
            <a:prstDash val="dash"/>
            <a:headEnd type="none" w="med" len="med"/>
            <a:tailEnd type="none" w="med" len="med"/>
          </a:ln>
          <a:effectLst>
            <a:glow rad="101600">
              <a:schemeClr val="accent5">
                <a:satMod val="175000"/>
                <a:alpha val="40000"/>
              </a:schemeClr>
            </a:glo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dirty="0">
              <a:gradFill>
                <a:gsLst>
                  <a:gs pos="0">
                    <a:srgbClr val="FFFFFF"/>
                  </a:gs>
                  <a:gs pos="100000">
                    <a:srgbClr val="FFFFFF"/>
                  </a:gs>
                </a:gsLst>
                <a:lin ang="5400000" scaled="0"/>
              </a:gradFill>
              <a:ea typeface="Segoe UI" pitchFamily="34" charset="0"/>
              <a:cs typeface="Segoe UI" pitchFamily="34" charset="0"/>
            </a:endParaRPr>
          </a:p>
        </p:txBody>
      </p:sp>
      <p:sp>
        <p:nvSpPr>
          <p:cNvPr id="27" name="Rectangle 26"/>
          <p:cNvSpPr/>
          <p:nvPr/>
        </p:nvSpPr>
        <p:spPr bwMode="auto">
          <a:xfrm>
            <a:off x="5607538" y="4085285"/>
            <a:ext cx="6680878" cy="2604768"/>
          </a:xfrm>
          <a:prstGeom prst="rect">
            <a:avLst/>
          </a:prstGeom>
          <a:no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dirty="0">
              <a:gradFill>
                <a:gsLst>
                  <a:gs pos="0">
                    <a:srgbClr val="FFFFFF"/>
                  </a:gs>
                  <a:gs pos="100000">
                    <a:srgbClr val="FFFFFF"/>
                  </a:gs>
                </a:gsLst>
                <a:lin ang="5400000" scaled="0"/>
              </a:gradFill>
              <a:ea typeface="Segoe UI" pitchFamily="34" charset="0"/>
              <a:cs typeface="Segoe UI" pitchFamily="34" charset="0"/>
            </a:endParaRPr>
          </a:p>
        </p:txBody>
      </p:sp>
      <p:sp>
        <p:nvSpPr>
          <p:cNvPr id="26" name="Rectangle 25"/>
          <p:cNvSpPr/>
          <p:nvPr/>
        </p:nvSpPr>
        <p:spPr bwMode="auto">
          <a:xfrm>
            <a:off x="5626359" y="1403810"/>
            <a:ext cx="6662057" cy="2524222"/>
          </a:xfrm>
          <a:prstGeom prst="rect">
            <a:avLst/>
          </a:prstGeom>
          <a:noFill/>
          <a:ln>
            <a:noFill/>
            <a:headEnd type="none" w="med" len="med"/>
            <a:tailEnd type="none" w="med" len="med"/>
          </a:ln>
          <a:effectLst>
            <a:outerShdw blurRad="76200" dir="18900000" sy="23000" kx="-1200000" algn="bl" rotWithShape="0">
              <a:prstClr val="black">
                <a:alpha val="20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dirty="0">
              <a:gradFill>
                <a:gsLst>
                  <a:gs pos="0">
                    <a:srgbClr val="FFFFFF"/>
                  </a:gs>
                  <a:gs pos="100000">
                    <a:srgbClr val="FFFFFF"/>
                  </a:gs>
                </a:gsLst>
                <a:lin ang="5400000" scaled="0"/>
              </a:gradFill>
              <a:ea typeface="Segoe UI" pitchFamily="34" charset="0"/>
              <a:cs typeface="Segoe UI" pitchFamily="34" charset="0"/>
            </a:endParaRPr>
          </a:p>
        </p:txBody>
      </p:sp>
      <p:sp>
        <p:nvSpPr>
          <p:cNvPr id="2" name="Title 1"/>
          <p:cNvSpPr>
            <a:spLocks noGrp="1"/>
          </p:cNvSpPr>
          <p:nvPr>
            <p:ph type="title"/>
          </p:nvPr>
        </p:nvSpPr>
        <p:spPr/>
        <p:txBody>
          <a:bodyPr/>
          <a:lstStyle/>
          <a:p>
            <a:pPr marL="0" indent="0"/>
            <a:r>
              <a:rPr lang="en-US" dirty="0">
                <a:solidFill>
                  <a:schemeClr val="tx1"/>
                </a:solidFill>
                <a:cs typeface="Segoe UI Semibold" panose="020B0702040204020203" pitchFamily="34" charset="0"/>
              </a:rPr>
              <a:t>Simplicity and agility</a:t>
            </a:r>
            <a:endParaRPr lang="en-US" dirty="0"/>
          </a:p>
        </p:txBody>
      </p:sp>
      <p:sp>
        <p:nvSpPr>
          <p:cNvPr id="3" name="Text Placeholder 2"/>
          <p:cNvSpPr>
            <a:spLocks noGrp="1"/>
          </p:cNvSpPr>
          <p:nvPr>
            <p:ph type="body" sz="quarter" idx="10"/>
          </p:nvPr>
        </p:nvSpPr>
        <p:spPr>
          <a:xfrm>
            <a:off x="173519" y="1517146"/>
            <a:ext cx="5486399" cy="3902607"/>
          </a:xfrm>
        </p:spPr>
        <p:txBody>
          <a:bodyPr/>
          <a:lstStyle/>
          <a:p>
            <a:pPr marL="0" indent="0">
              <a:buNone/>
            </a:pPr>
            <a:r>
              <a:rPr lang="en-US" sz="2400" dirty="0">
                <a:solidFill>
                  <a:schemeClr val="tx1"/>
                </a:solidFill>
                <a:latin typeface="Segoe UI Semilight" panose="020B0402040204020203" pitchFamily="34" charset="0"/>
                <a:cs typeface="Segoe UI Semilight" panose="020B0402040204020203" pitchFamily="34" charset="0"/>
              </a:rPr>
              <a:t>In-DB analytics shrinks analysis time and enables agile response and </a:t>
            </a:r>
            <a:br>
              <a:rPr lang="en-US" sz="2400" dirty="0">
                <a:solidFill>
                  <a:schemeClr val="tx1"/>
                </a:solidFill>
                <a:latin typeface="Segoe UI Semilight" panose="020B0402040204020203" pitchFamily="34" charset="0"/>
                <a:cs typeface="Segoe UI Semilight" panose="020B0402040204020203" pitchFamily="34" charset="0"/>
              </a:rPr>
            </a:br>
            <a:r>
              <a:rPr lang="en-US" sz="2400" dirty="0">
                <a:solidFill>
                  <a:schemeClr val="tx1"/>
                </a:solidFill>
                <a:latin typeface="Segoe UI Semilight" panose="020B0402040204020203" pitchFamily="34" charset="0"/>
                <a:cs typeface="Segoe UI Semilight" panose="020B0402040204020203" pitchFamily="34" charset="0"/>
              </a:rPr>
              <a:t>time-to- action</a:t>
            </a:r>
          </a:p>
          <a:p>
            <a:pPr marL="0" indent="0">
              <a:buNone/>
            </a:pPr>
            <a:endParaRPr lang="en-US" sz="2400" dirty="0">
              <a:solidFill>
                <a:schemeClr val="tx1"/>
              </a:solidFill>
              <a:latin typeface="Segoe UI Semilight" panose="020B0402040204020203" pitchFamily="34" charset="0"/>
              <a:cs typeface="Segoe UI Semilight" panose="020B0402040204020203" pitchFamily="34" charset="0"/>
            </a:endParaRPr>
          </a:p>
          <a:p>
            <a:pPr marL="0" indent="0">
              <a:buNone/>
            </a:pPr>
            <a:r>
              <a:rPr lang="en-US" sz="2400" dirty="0">
                <a:solidFill>
                  <a:schemeClr val="tx1"/>
                </a:solidFill>
                <a:latin typeface="Segoe UI Semilight" panose="020B0402040204020203" pitchFamily="34" charset="0"/>
                <a:cs typeface="Segoe UI Semilight" panose="020B0402040204020203" pitchFamily="34" charset="0"/>
              </a:rPr>
              <a:t>No model recoding</a:t>
            </a:r>
          </a:p>
          <a:p>
            <a:pPr marL="0" indent="0">
              <a:buNone/>
            </a:pPr>
            <a:endParaRPr lang="en-US" sz="2400" dirty="0">
              <a:solidFill>
                <a:schemeClr val="tx1"/>
              </a:solidFill>
              <a:latin typeface="Segoe UI Semilight" panose="020B0402040204020203" pitchFamily="34" charset="0"/>
              <a:cs typeface="Segoe UI Semilight" panose="020B0402040204020203" pitchFamily="34" charset="0"/>
            </a:endParaRPr>
          </a:p>
          <a:p>
            <a:pPr marL="0" indent="0">
              <a:buNone/>
            </a:pPr>
            <a:r>
              <a:rPr lang="en-US" sz="2400" dirty="0">
                <a:latin typeface="Segoe UI Semilight" panose="020B0402040204020203" pitchFamily="34" charset="0"/>
                <a:cs typeface="Segoe UI Semilight" panose="020B0402040204020203" pitchFamily="34" charset="0"/>
              </a:rPr>
              <a:t>Code portability across platforms </a:t>
            </a:r>
            <a:r>
              <a:rPr lang="en-US" sz="2400" dirty="0">
                <a:solidFill>
                  <a:schemeClr val="tx1"/>
                </a:solidFill>
                <a:latin typeface="Segoe UI Semilight" panose="020B0402040204020203" pitchFamily="34" charset="0"/>
                <a:cs typeface="Segoe UI Semilight" panose="020B0402040204020203" pitchFamily="34" charset="0"/>
              </a:rPr>
              <a:t>Scripts and models can be executed on a variety of platforms</a:t>
            </a:r>
            <a:endParaRPr lang="en-US" sz="2400" dirty="0">
              <a:latin typeface="Segoe UI Semilight" panose="020B0402040204020203" pitchFamily="34" charset="0"/>
              <a:cs typeface="Segoe UI Semilight" panose="020B0402040204020203" pitchFamily="34" charset="0"/>
            </a:endParaRPr>
          </a:p>
        </p:txBody>
      </p:sp>
      <p:sp>
        <p:nvSpPr>
          <p:cNvPr id="6" name="Flowchart: Magnetic Disk 5"/>
          <p:cNvSpPr/>
          <p:nvPr/>
        </p:nvSpPr>
        <p:spPr bwMode="auto">
          <a:xfrm>
            <a:off x="5777047" y="2001885"/>
            <a:ext cx="1156996" cy="1306284"/>
          </a:xfrm>
          <a:prstGeom prst="flowChartMagneticDisk">
            <a:avLst/>
          </a:prstGeom>
          <a:solidFill>
            <a:schemeClr val="accent1"/>
          </a:solidFill>
          <a:ln>
            <a:solidFill>
              <a:schemeClr val="tx2">
                <a:lumMod val="25000"/>
              </a:schemeClr>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dirty="0">
              <a:gradFill>
                <a:gsLst>
                  <a:gs pos="0">
                    <a:srgbClr val="FFFFFF"/>
                  </a:gs>
                  <a:gs pos="100000">
                    <a:srgbClr val="FFFFFF"/>
                  </a:gs>
                </a:gsLst>
                <a:lin ang="5400000" scaled="0"/>
              </a:gradFill>
              <a:ea typeface="Segoe UI" pitchFamily="34" charset="0"/>
              <a:cs typeface="Segoe UI" pitchFamily="34" charset="0"/>
            </a:endParaRPr>
          </a:p>
        </p:txBody>
      </p:sp>
      <p:sp>
        <p:nvSpPr>
          <p:cNvPr id="7" name="Flowchart: Magnetic Disk 6"/>
          <p:cNvSpPr/>
          <p:nvPr/>
        </p:nvSpPr>
        <p:spPr bwMode="auto">
          <a:xfrm>
            <a:off x="6195524" y="4614799"/>
            <a:ext cx="1082351" cy="1356796"/>
          </a:xfrm>
          <a:prstGeom prst="flowChartMagneticDisk">
            <a:avLst/>
          </a:prstGeom>
          <a:solidFill>
            <a:schemeClr val="bg2">
              <a:lumMod val="50000"/>
              <a:lumOff val="50000"/>
            </a:schemeClr>
          </a:solidFill>
          <a:ln>
            <a:solidFill>
              <a:srgbClr val="003C6C"/>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dirty="0">
              <a:gradFill>
                <a:gsLst>
                  <a:gs pos="0">
                    <a:srgbClr val="FFFFFF"/>
                  </a:gs>
                  <a:gs pos="100000">
                    <a:srgbClr val="FFFFFF"/>
                  </a:gs>
                </a:gsLst>
                <a:lin ang="5400000" scaled="0"/>
              </a:gradFill>
              <a:ea typeface="Segoe UI" pitchFamily="34" charset="0"/>
              <a:cs typeface="Segoe UI" pitchFamily="34" charset="0"/>
            </a:endParaRPr>
          </a:p>
        </p:txBody>
      </p:sp>
      <p:sp>
        <p:nvSpPr>
          <p:cNvPr id="8" name="TextBox 7"/>
          <p:cNvSpPr txBox="1"/>
          <p:nvPr/>
        </p:nvSpPr>
        <p:spPr>
          <a:xfrm>
            <a:off x="5764779" y="3350023"/>
            <a:ext cx="1082351" cy="461665"/>
          </a:xfrm>
          <a:prstGeom prst="rect">
            <a:avLst/>
          </a:prstGeom>
          <a:noFill/>
        </p:spPr>
        <p:txBody>
          <a:bodyPr wrap="square" lIns="182880" tIns="146304" rIns="182880" bIns="146304" rtlCol="0">
            <a:spAutoFit/>
          </a:bodyPr>
          <a:lstStyle/>
          <a:p>
            <a:pPr>
              <a:lnSpc>
                <a:spcPct val="90000"/>
              </a:lnSpc>
              <a:spcAft>
                <a:spcPts val="600"/>
              </a:spcAft>
            </a:pPr>
            <a:r>
              <a:rPr lang="en-US" sz="1200" b="1" dirty="0">
                <a:gradFill>
                  <a:gsLst>
                    <a:gs pos="2917">
                      <a:schemeClr val="tx1"/>
                    </a:gs>
                    <a:gs pos="30000">
                      <a:schemeClr val="tx1"/>
                    </a:gs>
                  </a:gsLst>
                  <a:lin ang="5400000" scaled="0"/>
                </a:gradFill>
              </a:rPr>
              <a:t>Database</a:t>
            </a:r>
          </a:p>
        </p:txBody>
      </p:sp>
      <p:sp>
        <p:nvSpPr>
          <p:cNvPr id="9" name="TextBox 8"/>
          <p:cNvSpPr txBox="1"/>
          <p:nvPr/>
        </p:nvSpPr>
        <p:spPr>
          <a:xfrm>
            <a:off x="5890983" y="6039444"/>
            <a:ext cx="1743917" cy="461665"/>
          </a:xfrm>
          <a:prstGeom prst="rect">
            <a:avLst/>
          </a:prstGeom>
          <a:noFill/>
        </p:spPr>
        <p:txBody>
          <a:bodyPr wrap="square" lIns="182880" tIns="146304" rIns="182880" bIns="146304" rtlCol="0">
            <a:spAutoFit/>
          </a:bodyPr>
          <a:lstStyle/>
          <a:p>
            <a:pPr>
              <a:lnSpc>
                <a:spcPct val="90000"/>
              </a:lnSpc>
              <a:spcAft>
                <a:spcPts val="600"/>
              </a:spcAft>
            </a:pPr>
            <a:r>
              <a:rPr lang="en-US" sz="1200" b="1" dirty="0">
                <a:gradFill>
                  <a:gsLst>
                    <a:gs pos="2917">
                      <a:schemeClr val="tx1"/>
                    </a:gs>
                    <a:gs pos="30000">
                      <a:schemeClr val="tx1"/>
                    </a:gs>
                  </a:gsLst>
                  <a:lin ang="5400000" scaled="0"/>
                </a:gradFill>
              </a:rPr>
              <a:t>In-DB analytics</a:t>
            </a:r>
          </a:p>
        </p:txBody>
      </p:sp>
      <p:sp>
        <p:nvSpPr>
          <p:cNvPr id="10" name="TextBox 9"/>
          <p:cNvSpPr txBox="1"/>
          <p:nvPr/>
        </p:nvSpPr>
        <p:spPr>
          <a:xfrm>
            <a:off x="7631792" y="1329321"/>
            <a:ext cx="3340359" cy="572464"/>
          </a:xfrm>
          <a:prstGeom prst="rect">
            <a:avLst/>
          </a:prstGeom>
          <a:noFill/>
        </p:spPr>
        <p:txBody>
          <a:bodyPr wrap="square" lIns="182880" tIns="146304" rIns="182880" bIns="146304" rtlCol="0">
            <a:spAutoFit/>
          </a:bodyPr>
          <a:lstStyle/>
          <a:p>
            <a:pPr>
              <a:lnSpc>
                <a:spcPct val="90000"/>
              </a:lnSpc>
              <a:spcAft>
                <a:spcPts val="600"/>
              </a:spcAft>
            </a:pPr>
            <a:r>
              <a:rPr lang="en-US" sz="2000" dirty="0">
                <a:gradFill>
                  <a:gsLst>
                    <a:gs pos="2917">
                      <a:schemeClr val="tx1"/>
                    </a:gs>
                    <a:gs pos="30000">
                      <a:schemeClr val="tx1"/>
                    </a:gs>
                  </a:gsLst>
                  <a:lin ang="5400000" scaled="0"/>
                </a:gradFill>
              </a:rPr>
              <a:t>Traditional methods</a:t>
            </a:r>
          </a:p>
        </p:txBody>
      </p:sp>
      <p:sp>
        <p:nvSpPr>
          <p:cNvPr id="11" name="TextBox 10"/>
          <p:cNvSpPr txBox="1"/>
          <p:nvPr/>
        </p:nvSpPr>
        <p:spPr>
          <a:xfrm>
            <a:off x="7486259" y="4042335"/>
            <a:ext cx="3340359" cy="572464"/>
          </a:xfrm>
          <a:prstGeom prst="rect">
            <a:avLst/>
          </a:prstGeom>
          <a:noFill/>
        </p:spPr>
        <p:txBody>
          <a:bodyPr wrap="square" lIns="182880" tIns="146304" rIns="182880" bIns="146304" rtlCol="0">
            <a:spAutoFit/>
          </a:bodyPr>
          <a:lstStyle/>
          <a:p>
            <a:pPr>
              <a:lnSpc>
                <a:spcPct val="90000"/>
              </a:lnSpc>
              <a:spcAft>
                <a:spcPts val="600"/>
              </a:spcAft>
            </a:pPr>
            <a:r>
              <a:rPr lang="en-US" sz="2000" dirty="0">
                <a:gradFill>
                  <a:gsLst>
                    <a:gs pos="2917">
                      <a:schemeClr val="tx1"/>
                    </a:gs>
                    <a:gs pos="30000">
                      <a:schemeClr val="tx1"/>
                    </a:gs>
                  </a:gsLst>
                  <a:lin ang="5400000" scaled="0"/>
                </a:gradFill>
              </a:rPr>
              <a:t>SQL in Database Method</a:t>
            </a:r>
          </a:p>
        </p:txBody>
      </p:sp>
      <p:sp>
        <p:nvSpPr>
          <p:cNvPr id="13" name="Left Arrow 12"/>
          <p:cNvSpPr/>
          <p:nvPr/>
        </p:nvSpPr>
        <p:spPr bwMode="auto">
          <a:xfrm>
            <a:off x="6994499" y="1965459"/>
            <a:ext cx="1347230" cy="926916"/>
          </a:xfrm>
          <a:prstGeom prst="leftArrow">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defTabSz="932472" fontAlgn="base">
              <a:lnSpc>
                <a:spcPct val="90000"/>
              </a:lnSpc>
              <a:spcBef>
                <a:spcPct val="0"/>
              </a:spcBef>
              <a:spcAft>
                <a:spcPct val="0"/>
              </a:spcAft>
            </a:pPr>
            <a:r>
              <a:rPr lang="en-US" sz="1400" dirty="0">
                <a:gradFill>
                  <a:gsLst>
                    <a:gs pos="0">
                      <a:srgbClr val="FFFFFF"/>
                    </a:gs>
                    <a:gs pos="100000">
                      <a:srgbClr val="FFFFFF"/>
                    </a:gs>
                  </a:gsLst>
                  <a:lin ang="5400000" scaled="0"/>
                </a:gradFill>
                <a:ea typeface="Segoe UI" pitchFamily="34" charset="0"/>
                <a:cs typeface="Segoe UI" pitchFamily="34" charset="0"/>
              </a:rPr>
              <a:t>Query</a:t>
            </a:r>
          </a:p>
        </p:txBody>
      </p:sp>
      <p:pic>
        <p:nvPicPr>
          <p:cNvPr id="15" name="Picture 14"/>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8548050" y="2325778"/>
            <a:ext cx="818673" cy="658498"/>
          </a:xfrm>
          <a:prstGeom prst="rect">
            <a:avLst/>
          </a:prstGeom>
        </p:spPr>
      </p:pic>
      <p:sp>
        <p:nvSpPr>
          <p:cNvPr id="17" name="Right Arrow 16"/>
          <p:cNvSpPr/>
          <p:nvPr/>
        </p:nvSpPr>
        <p:spPr bwMode="auto">
          <a:xfrm>
            <a:off x="7865861" y="5371426"/>
            <a:ext cx="2503103" cy="889415"/>
          </a:xfrm>
          <a:prstGeom prst="rightArrow">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r>
              <a:rPr lang="en-US" sz="1400" b="1" dirty="0">
                <a:gradFill>
                  <a:gsLst>
                    <a:gs pos="0">
                      <a:srgbClr val="FFFFFF"/>
                    </a:gs>
                    <a:gs pos="100000">
                      <a:srgbClr val="FFFFFF"/>
                    </a:gs>
                  </a:gsLst>
                  <a:lin ang="5400000" scaled="0"/>
                </a:gradFill>
                <a:ea typeface="Segoe UI" pitchFamily="34" charset="0"/>
                <a:cs typeface="Segoe UI" pitchFamily="34" charset="0"/>
              </a:rPr>
              <a:t>Results</a:t>
            </a:r>
          </a:p>
        </p:txBody>
      </p:sp>
      <p:sp>
        <p:nvSpPr>
          <p:cNvPr id="18" name="Left Arrow 17"/>
          <p:cNvSpPr/>
          <p:nvPr/>
        </p:nvSpPr>
        <p:spPr bwMode="auto">
          <a:xfrm>
            <a:off x="7765235" y="4663737"/>
            <a:ext cx="2358321" cy="876356"/>
          </a:xfrm>
          <a:prstGeom prst="leftArrow">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defTabSz="932472" fontAlgn="base">
              <a:lnSpc>
                <a:spcPct val="90000"/>
              </a:lnSpc>
              <a:spcBef>
                <a:spcPct val="0"/>
              </a:spcBef>
              <a:spcAft>
                <a:spcPct val="0"/>
              </a:spcAft>
            </a:pPr>
            <a:r>
              <a:rPr lang="en-US" sz="1400" b="1" dirty="0">
                <a:gradFill>
                  <a:gsLst>
                    <a:gs pos="0">
                      <a:srgbClr val="FFFFFF"/>
                    </a:gs>
                    <a:gs pos="100000">
                      <a:srgbClr val="FFFFFF"/>
                    </a:gs>
                  </a:gsLst>
                  <a:lin ang="5400000" scaled="0"/>
                </a:gradFill>
                <a:ea typeface="Segoe UI" pitchFamily="34" charset="0"/>
                <a:cs typeface="Segoe UI" pitchFamily="34" charset="0"/>
              </a:rPr>
              <a:t>       SQL Query</a:t>
            </a:r>
          </a:p>
        </p:txBody>
      </p:sp>
      <p:sp>
        <p:nvSpPr>
          <p:cNvPr id="21" name="Rounded Rectangle 20"/>
          <p:cNvSpPr/>
          <p:nvPr/>
        </p:nvSpPr>
        <p:spPr bwMode="auto">
          <a:xfrm>
            <a:off x="11103429" y="2031921"/>
            <a:ext cx="1060774" cy="1552741"/>
          </a:xfrm>
          <a:prstGeom prst="roundRect">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r>
              <a:rPr lang="en-US" sz="1400" dirty="0">
                <a:gradFill>
                  <a:gsLst>
                    <a:gs pos="0">
                      <a:srgbClr val="FFFFFF"/>
                    </a:gs>
                    <a:gs pos="100000">
                      <a:srgbClr val="FFFFFF"/>
                    </a:gs>
                  </a:gsLst>
                  <a:lin ang="5400000" scaled="0"/>
                </a:gradFill>
                <a:ea typeface="Segoe UI" pitchFamily="34" charset="0"/>
                <a:cs typeface="Segoe UI" pitchFamily="34" charset="0"/>
              </a:rPr>
              <a:t>BI</a:t>
            </a:r>
          </a:p>
          <a:p>
            <a:pPr algn="ctr" defTabSz="932472" fontAlgn="base">
              <a:lnSpc>
                <a:spcPct val="90000"/>
              </a:lnSpc>
              <a:spcBef>
                <a:spcPct val="0"/>
              </a:spcBef>
              <a:spcAft>
                <a:spcPct val="0"/>
              </a:spcAft>
            </a:pPr>
            <a:r>
              <a:rPr lang="en-US" sz="1400" dirty="0">
                <a:gradFill>
                  <a:gsLst>
                    <a:gs pos="0">
                      <a:srgbClr val="FFFFFF"/>
                    </a:gs>
                    <a:gs pos="100000">
                      <a:srgbClr val="FFFFFF"/>
                    </a:gs>
                  </a:gsLst>
                  <a:lin ang="5400000" scaled="0"/>
                </a:gradFill>
                <a:ea typeface="Segoe UI" pitchFamily="34" charset="0"/>
                <a:cs typeface="Segoe UI" pitchFamily="34" charset="0"/>
              </a:rPr>
              <a:t>app</a:t>
            </a:r>
          </a:p>
          <a:p>
            <a:pPr algn="ctr" defTabSz="932472" fontAlgn="base">
              <a:lnSpc>
                <a:spcPct val="90000"/>
              </a:lnSpc>
              <a:spcBef>
                <a:spcPct val="0"/>
              </a:spcBef>
              <a:spcAft>
                <a:spcPct val="0"/>
              </a:spcAft>
            </a:pPr>
            <a:endParaRPr lang="en-US" sz="1400" dirty="0">
              <a:gradFill>
                <a:gsLst>
                  <a:gs pos="0">
                    <a:srgbClr val="FFFFFF"/>
                  </a:gs>
                  <a:gs pos="100000">
                    <a:srgbClr val="FFFFFF"/>
                  </a:gs>
                </a:gsLst>
                <a:lin ang="5400000" scaled="0"/>
              </a:gradFill>
              <a:ea typeface="Segoe UI" pitchFamily="34" charset="0"/>
              <a:cs typeface="Segoe UI" pitchFamily="34" charset="0"/>
            </a:endParaRPr>
          </a:p>
          <a:p>
            <a:pPr algn="ctr" defTabSz="932472" fontAlgn="base">
              <a:lnSpc>
                <a:spcPct val="90000"/>
              </a:lnSpc>
              <a:spcBef>
                <a:spcPct val="0"/>
              </a:spcBef>
              <a:spcAft>
                <a:spcPct val="0"/>
              </a:spcAft>
            </a:pPr>
            <a:endParaRPr lang="en-US" sz="1400" dirty="0">
              <a:gradFill>
                <a:gsLst>
                  <a:gs pos="0">
                    <a:srgbClr val="FFFFFF"/>
                  </a:gs>
                  <a:gs pos="100000">
                    <a:srgbClr val="FFFFFF"/>
                  </a:gs>
                </a:gsLst>
                <a:lin ang="5400000" scaled="0"/>
              </a:gradFill>
              <a:ea typeface="Segoe UI" pitchFamily="34" charset="0"/>
              <a:cs typeface="Segoe UI" pitchFamily="34" charset="0"/>
            </a:endParaRPr>
          </a:p>
        </p:txBody>
      </p:sp>
      <p:sp>
        <p:nvSpPr>
          <p:cNvPr id="22" name="Rounded Rectangle 21"/>
          <p:cNvSpPr/>
          <p:nvPr/>
        </p:nvSpPr>
        <p:spPr bwMode="auto">
          <a:xfrm>
            <a:off x="10506724" y="4642721"/>
            <a:ext cx="1182072" cy="1597104"/>
          </a:xfrm>
          <a:prstGeom prst="roundRect">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r>
              <a:rPr lang="en-US" sz="1600" dirty="0">
                <a:gradFill>
                  <a:gsLst>
                    <a:gs pos="0">
                      <a:srgbClr val="FFFFFF"/>
                    </a:gs>
                    <a:gs pos="100000">
                      <a:srgbClr val="FFFFFF"/>
                    </a:gs>
                  </a:gsLst>
                  <a:lin ang="5400000" scaled="0"/>
                </a:gradFill>
                <a:ea typeface="Segoe UI" pitchFamily="34" charset="0"/>
                <a:cs typeface="Segoe UI" pitchFamily="34" charset="0"/>
              </a:rPr>
              <a:t>Web API</a:t>
            </a:r>
          </a:p>
          <a:p>
            <a:pPr algn="ctr" defTabSz="932472" fontAlgn="base">
              <a:lnSpc>
                <a:spcPct val="90000"/>
              </a:lnSpc>
              <a:spcBef>
                <a:spcPct val="0"/>
              </a:spcBef>
              <a:spcAft>
                <a:spcPct val="0"/>
              </a:spcAft>
            </a:pPr>
            <a:endParaRPr lang="en-US" sz="1600" dirty="0">
              <a:gradFill>
                <a:gsLst>
                  <a:gs pos="0">
                    <a:srgbClr val="FFFFFF"/>
                  </a:gs>
                  <a:gs pos="100000">
                    <a:srgbClr val="FFFFFF"/>
                  </a:gs>
                </a:gsLst>
                <a:lin ang="5400000" scaled="0"/>
              </a:gradFill>
              <a:ea typeface="Segoe UI" pitchFamily="34" charset="0"/>
              <a:cs typeface="Segoe UI" pitchFamily="34" charset="0"/>
            </a:endParaRPr>
          </a:p>
          <a:p>
            <a:pPr algn="ctr" defTabSz="932472" fontAlgn="base">
              <a:lnSpc>
                <a:spcPct val="90000"/>
              </a:lnSpc>
              <a:spcBef>
                <a:spcPct val="0"/>
              </a:spcBef>
              <a:spcAft>
                <a:spcPct val="0"/>
              </a:spcAft>
            </a:pPr>
            <a:r>
              <a:rPr lang="en-US" sz="1600" dirty="0">
                <a:gradFill>
                  <a:gsLst>
                    <a:gs pos="0">
                      <a:srgbClr val="FFFFFF"/>
                    </a:gs>
                    <a:gs pos="100000">
                      <a:srgbClr val="FFFFFF"/>
                    </a:gs>
                  </a:gsLst>
                  <a:lin ang="5400000" scaled="0"/>
                </a:gradFill>
                <a:ea typeface="Segoe UI" pitchFamily="34" charset="0"/>
                <a:cs typeface="Segoe UI" pitchFamily="34" charset="0"/>
              </a:rPr>
              <a:t>or</a:t>
            </a:r>
          </a:p>
          <a:p>
            <a:pPr algn="ctr" defTabSz="932472" fontAlgn="base">
              <a:lnSpc>
                <a:spcPct val="90000"/>
              </a:lnSpc>
              <a:spcBef>
                <a:spcPct val="0"/>
              </a:spcBef>
              <a:spcAft>
                <a:spcPct val="0"/>
              </a:spcAft>
            </a:pPr>
            <a:r>
              <a:rPr lang="en-US" sz="1600" dirty="0">
                <a:gradFill>
                  <a:gsLst>
                    <a:gs pos="0">
                      <a:srgbClr val="FFFFFF"/>
                    </a:gs>
                    <a:gs pos="100000">
                      <a:srgbClr val="FFFFFF"/>
                    </a:gs>
                  </a:gsLst>
                  <a:lin ang="5400000" scaled="0"/>
                </a:gradFill>
                <a:ea typeface="Segoe UI" pitchFamily="34" charset="0"/>
                <a:cs typeface="Segoe UI" pitchFamily="34" charset="0"/>
              </a:rPr>
              <a:t>BI app </a:t>
            </a:r>
          </a:p>
          <a:p>
            <a:pPr algn="ctr" defTabSz="932472" fontAlgn="base">
              <a:lnSpc>
                <a:spcPct val="90000"/>
              </a:lnSpc>
              <a:spcBef>
                <a:spcPct val="0"/>
              </a:spcBef>
              <a:spcAft>
                <a:spcPct val="0"/>
              </a:spcAft>
            </a:pPr>
            <a:endParaRPr lang="en-US" sz="2400" dirty="0">
              <a:gradFill>
                <a:gsLst>
                  <a:gs pos="0">
                    <a:srgbClr val="FFFFFF"/>
                  </a:gs>
                  <a:gs pos="100000">
                    <a:srgbClr val="FFFFFF"/>
                  </a:gs>
                </a:gsLst>
                <a:lin ang="5400000" scaled="0"/>
              </a:gradFill>
              <a:ea typeface="Segoe UI" pitchFamily="34" charset="0"/>
              <a:cs typeface="Segoe UI" pitchFamily="34" charset="0"/>
            </a:endParaRPr>
          </a:p>
        </p:txBody>
      </p:sp>
      <p:sp>
        <p:nvSpPr>
          <p:cNvPr id="23" name="Right Arrow 22"/>
          <p:cNvSpPr/>
          <p:nvPr/>
        </p:nvSpPr>
        <p:spPr bwMode="auto">
          <a:xfrm>
            <a:off x="7092959" y="2721412"/>
            <a:ext cx="1344552" cy="908082"/>
          </a:xfrm>
          <a:prstGeom prst="rightArrow">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r>
              <a:rPr lang="en-US" sz="1400" dirty="0">
                <a:gradFill>
                  <a:gsLst>
                    <a:gs pos="0">
                      <a:srgbClr val="FFFFFF"/>
                    </a:gs>
                    <a:gs pos="100000">
                      <a:srgbClr val="FFFFFF"/>
                    </a:gs>
                  </a:gsLst>
                  <a:lin ang="5400000" scaled="0"/>
                </a:gradFill>
                <a:ea typeface="Segoe UI" pitchFamily="34" charset="0"/>
                <a:cs typeface="Segoe UI" pitchFamily="34" charset="0"/>
              </a:rPr>
              <a:t>Data</a:t>
            </a:r>
          </a:p>
        </p:txBody>
      </p:sp>
      <p:sp>
        <p:nvSpPr>
          <p:cNvPr id="24" name="Left Arrow 23"/>
          <p:cNvSpPr/>
          <p:nvPr/>
        </p:nvSpPr>
        <p:spPr bwMode="auto">
          <a:xfrm>
            <a:off x="9500602" y="1944243"/>
            <a:ext cx="1347230" cy="926916"/>
          </a:xfrm>
          <a:prstGeom prst="leftArrow">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defTabSz="932472" fontAlgn="base">
              <a:lnSpc>
                <a:spcPct val="90000"/>
              </a:lnSpc>
              <a:spcBef>
                <a:spcPct val="0"/>
              </a:spcBef>
              <a:spcAft>
                <a:spcPct val="0"/>
              </a:spcAft>
            </a:pPr>
            <a:r>
              <a:rPr lang="en-US" sz="1400" dirty="0">
                <a:gradFill>
                  <a:gsLst>
                    <a:gs pos="0">
                      <a:srgbClr val="FFFFFF"/>
                    </a:gs>
                    <a:gs pos="100000">
                      <a:srgbClr val="FFFFFF"/>
                    </a:gs>
                  </a:gsLst>
                  <a:lin ang="5400000" scaled="0"/>
                </a:gradFill>
                <a:ea typeface="Segoe UI" pitchFamily="34" charset="0"/>
                <a:cs typeface="Segoe UI" pitchFamily="34" charset="0"/>
              </a:rPr>
              <a:t>Request</a:t>
            </a:r>
          </a:p>
        </p:txBody>
      </p:sp>
      <p:sp>
        <p:nvSpPr>
          <p:cNvPr id="25" name="Right Arrow 24"/>
          <p:cNvSpPr/>
          <p:nvPr/>
        </p:nvSpPr>
        <p:spPr bwMode="auto">
          <a:xfrm>
            <a:off x="9727213" y="2676581"/>
            <a:ext cx="1344552" cy="908082"/>
          </a:xfrm>
          <a:prstGeom prst="rightArrow">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r>
              <a:rPr lang="en-US" sz="1400" dirty="0">
                <a:gradFill>
                  <a:gsLst>
                    <a:gs pos="0">
                      <a:srgbClr val="FFFFFF"/>
                    </a:gs>
                    <a:gs pos="100000">
                      <a:srgbClr val="FFFFFF"/>
                    </a:gs>
                  </a:gsLst>
                  <a:lin ang="5400000" scaled="0"/>
                </a:gradFill>
                <a:ea typeface="Segoe UI" pitchFamily="34" charset="0"/>
                <a:cs typeface="Segoe UI" pitchFamily="34" charset="0"/>
              </a:rPr>
              <a:t>Results</a:t>
            </a:r>
          </a:p>
        </p:txBody>
      </p:sp>
      <p:pic>
        <p:nvPicPr>
          <p:cNvPr id="28" name="Picture 27"/>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6382113" y="5153211"/>
            <a:ext cx="761656" cy="612636"/>
          </a:xfrm>
          <a:prstGeom prst="rect">
            <a:avLst/>
          </a:prstGeom>
        </p:spPr>
      </p:pic>
      <p:sp>
        <p:nvSpPr>
          <p:cNvPr id="29" name="TextBox 28"/>
          <p:cNvSpPr txBox="1"/>
          <p:nvPr/>
        </p:nvSpPr>
        <p:spPr>
          <a:xfrm>
            <a:off x="8138942" y="3430056"/>
            <a:ext cx="2271193" cy="447815"/>
          </a:xfrm>
          <a:prstGeom prst="rect">
            <a:avLst/>
          </a:prstGeom>
          <a:noFill/>
        </p:spPr>
        <p:txBody>
          <a:bodyPr wrap="square" lIns="182880" tIns="146304" rIns="182880" bIns="146304" rtlCol="0">
            <a:spAutoFit/>
          </a:bodyPr>
          <a:lstStyle/>
          <a:p>
            <a:pPr>
              <a:lnSpc>
                <a:spcPct val="90000"/>
              </a:lnSpc>
              <a:spcAft>
                <a:spcPts val="600"/>
              </a:spcAft>
            </a:pPr>
            <a:r>
              <a:rPr lang="en-US" sz="1100" dirty="0">
                <a:gradFill>
                  <a:gsLst>
                    <a:gs pos="2917">
                      <a:schemeClr val="tx1"/>
                    </a:gs>
                    <a:gs pos="30000">
                      <a:schemeClr val="tx1"/>
                    </a:gs>
                  </a:gsLst>
                  <a:lin ang="5400000" scaled="0"/>
                </a:gradFill>
              </a:rPr>
              <a:t> External analytics servers</a:t>
            </a:r>
          </a:p>
        </p:txBody>
      </p:sp>
    </p:spTree>
    <p:extLst>
      <p:ext uri="{BB962C8B-B14F-4D97-AF65-F5344CB8AC3E}">
        <p14:creationId xmlns:p14="http://schemas.microsoft.com/office/powerpoint/2010/main" val="607965734"/>
      </p:ext>
    </p:extLst>
  </p:cSld>
  <p:clrMapOvr>
    <a:masterClrMapping/>
  </p:clrMapOvr>
  <p:transition>
    <p:fade/>
  </p:transition>
</p:sld>
</file>

<file path=ppt/slides/slide2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p:cNvSpPr>
            <a:spLocks noGrp="1"/>
          </p:cNvSpPr>
          <p:nvPr>
            <p:ph type="title"/>
          </p:nvPr>
        </p:nvSpPr>
        <p:spPr/>
        <p:txBody>
          <a:bodyPr rIns="0"/>
          <a:lstStyle/>
          <a:p>
            <a:r>
              <a:rPr lang="en-US" dirty="0"/>
              <a:t>Operational analytics: minimizing </a:t>
            </a:r>
            <a:r>
              <a:rPr lang="en-US" dirty="0" err="1"/>
              <a:t>columnstore</a:t>
            </a:r>
            <a:r>
              <a:rPr lang="en-US" dirty="0"/>
              <a:t> overhead</a:t>
            </a:r>
          </a:p>
        </p:txBody>
      </p:sp>
      <p:sp>
        <p:nvSpPr>
          <p:cNvPr id="125" name="Text Placeholder 2"/>
          <p:cNvSpPr>
            <a:spLocks noGrp="1"/>
          </p:cNvSpPr>
          <p:nvPr>
            <p:ph type="body" sz="quarter" idx="13"/>
          </p:nvPr>
        </p:nvSpPr>
        <p:spPr>
          <a:xfrm>
            <a:off x="5938130" y="1350963"/>
            <a:ext cx="6225296" cy="4923425"/>
          </a:xfrm>
        </p:spPr>
        <p:txBody>
          <a:bodyPr/>
          <a:lstStyle/>
          <a:p>
            <a:pPr marL="0" indent="0">
              <a:spcBef>
                <a:spcPts val="1500"/>
              </a:spcBef>
              <a:buNone/>
            </a:pPr>
            <a:r>
              <a:rPr lang="en-US" dirty="0">
                <a:latin typeface="Segoe UI Semilight" panose="020B0402040204020203" pitchFamily="34" charset="0"/>
                <a:cs typeface="Segoe UI Semilight" panose="020B0402040204020203" pitchFamily="34" charset="0"/>
              </a:rPr>
              <a:t>DML operations</a:t>
            </a:r>
          </a:p>
          <a:p>
            <a:pPr marL="0" indent="0">
              <a:spcBef>
                <a:spcPts val="1500"/>
              </a:spcBef>
              <a:buNone/>
            </a:pPr>
            <a:r>
              <a:rPr lang="en-US" sz="1800" dirty="0">
                <a:solidFill>
                  <a:schemeClr val="tx1"/>
                </a:solidFill>
                <a:latin typeface="Segoe UI" panose="020B0502040204020203" pitchFamily="34" charset="0"/>
                <a:cs typeface="Segoe UI" panose="020B0502040204020203" pitchFamily="34" charset="0"/>
              </a:rPr>
              <a:t>Keep hot data only in in-memory tables</a:t>
            </a:r>
            <a:br>
              <a:rPr lang="en-US" sz="1800" dirty="0">
                <a:solidFill>
                  <a:schemeClr val="tx1"/>
                </a:solidFill>
                <a:latin typeface="Segoe UI" panose="020B0502040204020203" pitchFamily="34" charset="0"/>
                <a:cs typeface="Segoe UI" panose="020B0502040204020203" pitchFamily="34" charset="0"/>
              </a:rPr>
            </a:br>
            <a:r>
              <a:rPr lang="en-US" sz="1800" dirty="0">
                <a:solidFill>
                  <a:schemeClr val="tx1"/>
                </a:solidFill>
                <a:latin typeface="Segoe UI" panose="020B0502040204020203" pitchFamily="34" charset="0"/>
                <a:cs typeface="Segoe UI" panose="020B0502040204020203" pitchFamily="34" charset="0"/>
              </a:rPr>
              <a:t>Example: data stays hot for 1 day, 1 week…</a:t>
            </a:r>
          </a:p>
          <a:p>
            <a:pPr marL="0" indent="0">
              <a:spcBef>
                <a:spcPts val="1500"/>
              </a:spcBef>
              <a:buNone/>
            </a:pPr>
            <a:r>
              <a:rPr lang="en-US" sz="1800" dirty="0">
                <a:solidFill>
                  <a:schemeClr val="tx1"/>
                </a:solidFill>
                <a:latin typeface="Segoe UI" panose="020B0502040204020203" pitchFamily="34" charset="0"/>
                <a:cs typeface="Segoe UI" panose="020B0502040204020203" pitchFamily="34" charset="0"/>
              </a:rPr>
              <a:t>Workaround:</a:t>
            </a:r>
            <a:br>
              <a:rPr lang="en-US" sz="1800" dirty="0">
                <a:solidFill>
                  <a:schemeClr val="tx1"/>
                </a:solidFill>
                <a:latin typeface="Segoe UI" panose="020B0502040204020203" pitchFamily="34" charset="0"/>
                <a:cs typeface="Segoe UI" panose="020B0502040204020203" pitchFamily="34" charset="0"/>
              </a:rPr>
            </a:br>
            <a:r>
              <a:rPr lang="en-US" sz="1800" dirty="0">
                <a:solidFill>
                  <a:schemeClr val="tx1"/>
                </a:solidFill>
                <a:latin typeface="Segoe UI" panose="020B0502040204020203" pitchFamily="34" charset="0"/>
                <a:cs typeface="Segoe UI" panose="020B0502040204020203" pitchFamily="34" charset="0"/>
              </a:rPr>
              <a:t>Use TF – 9975 to disable auto-compression</a:t>
            </a:r>
            <a:br>
              <a:rPr lang="en-US" sz="1800" dirty="0">
                <a:solidFill>
                  <a:schemeClr val="tx1"/>
                </a:solidFill>
                <a:latin typeface="Segoe UI" panose="020B0502040204020203" pitchFamily="34" charset="0"/>
                <a:cs typeface="Segoe UI" panose="020B0502040204020203" pitchFamily="34" charset="0"/>
              </a:rPr>
            </a:br>
            <a:r>
              <a:rPr lang="en-US" sz="1800" dirty="0">
                <a:solidFill>
                  <a:schemeClr val="tx1"/>
                </a:solidFill>
                <a:latin typeface="Segoe UI" panose="020B0502040204020203" pitchFamily="34" charset="0"/>
                <a:cs typeface="Segoe UI" panose="020B0502040204020203" pitchFamily="34" charset="0"/>
              </a:rPr>
              <a:t>Force compression using a spec-proc</a:t>
            </a:r>
            <a:br>
              <a:rPr lang="en-US" sz="1800" dirty="0">
                <a:solidFill>
                  <a:schemeClr val="tx1"/>
                </a:solidFill>
                <a:latin typeface="Segoe UI" panose="020B0502040204020203" pitchFamily="34" charset="0"/>
                <a:cs typeface="Segoe UI" panose="020B0502040204020203" pitchFamily="34" charset="0"/>
              </a:rPr>
            </a:br>
            <a:r>
              <a:rPr lang="en-US" sz="1800" dirty="0">
                <a:solidFill>
                  <a:schemeClr val="tx1"/>
                </a:solidFill>
                <a:latin typeface="Segoe UI" panose="020B0502040204020203" pitchFamily="34" charset="0"/>
                <a:cs typeface="Segoe UI" panose="020B0502040204020203" pitchFamily="34" charset="0"/>
              </a:rPr>
              <a:t>“</a:t>
            </a:r>
            <a:r>
              <a:rPr lang="en-US" sz="1800" dirty="0" err="1">
                <a:solidFill>
                  <a:schemeClr val="tx1"/>
                </a:solidFill>
                <a:latin typeface="Segoe UI" panose="020B0502040204020203" pitchFamily="34" charset="0"/>
                <a:cs typeface="Segoe UI" panose="020B0502040204020203" pitchFamily="34" charset="0"/>
              </a:rPr>
              <a:t>sp_memory_optimized_cs_migration</a:t>
            </a:r>
            <a:r>
              <a:rPr lang="en-US" sz="1800" dirty="0">
                <a:solidFill>
                  <a:schemeClr val="tx1"/>
                </a:solidFill>
                <a:latin typeface="Segoe UI" panose="020B0502040204020203" pitchFamily="34" charset="0"/>
                <a:cs typeface="Segoe UI" panose="020B0502040204020203" pitchFamily="34" charset="0"/>
              </a:rPr>
              <a:t>”</a:t>
            </a:r>
          </a:p>
          <a:p>
            <a:pPr>
              <a:spcBef>
                <a:spcPts val="1500"/>
              </a:spcBef>
            </a:pPr>
            <a:r>
              <a:rPr lang="en-US" dirty="0">
                <a:latin typeface="Segoe UI Semilight" panose="020B0402040204020203" pitchFamily="34" charset="0"/>
                <a:cs typeface="Segoe UI Semilight" panose="020B0402040204020203" pitchFamily="34" charset="0"/>
              </a:rPr>
              <a:t>Analytics queries</a:t>
            </a:r>
          </a:p>
          <a:p>
            <a:pPr marL="0" indent="0">
              <a:spcBef>
                <a:spcPts val="1500"/>
              </a:spcBef>
              <a:buNone/>
            </a:pPr>
            <a:r>
              <a:rPr lang="en-US" sz="1800" b="0" dirty="0">
                <a:solidFill>
                  <a:schemeClr val="tx1"/>
                </a:solidFill>
                <a:latin typeface="Segoe UI" panose="020B0502040204020203" pitchFamily="34" charset="0"/>
                <a:cs typeface="Segoe UI" panose="020B0502040204020203" pitchFamily="34" charset="0"/>
              </a:rPr>
              <a:t>Offload analytics to AlwaysOn </a:t>
            </a:r>
            <a:r>
              <a:rPr lang="en-US" sz="1800" dirty="0">
                <a:solidFill>
                  <a:schemeClr val="tx1"/>
                </a:solidFill>
                <a:latin typeface="Segoe UI" panose="020B0502040204020203" pitchFamily="34" charset="0"/>
                <a:cs typeface="Segoe UI" panose="020B0502040204020203" pitchFamily="34" charset="0"/>
              </a:rPr>
              <a:t>r</a:t>
            </a:r>
            <a:r>
              <a:rPr lang="en-US" sz="1800" b="0" dirty="0">
                <a:solidFill>
                  <a:schemeClr val="tx1"/>
                </a:solidFill>
                <a:latin typeface="Segoe UI" panose="020B0502040204020203" pitchFamily="34" charset="0"/>
                <a:cs typeface="Segoe UI" panose="020B0502040204020203" pitchFamily="34" charset="0"/>
              </a:rPr>
              <a:t>eadable secondary</a:t>
            </a:r>
          </a:p>
        </p:txBody>
      </p:sp>
      <p:grpSp>
        <p:nvGrpSpPr>
          <p:cNvPr id="41" name="Group 40"/>
          <p:cNvGrpSpPr/>
          <p:nvPr/>
        </p:nvGrpSpPr>
        <p:grpSpPr>
          <a:xfrm>
            <a:off x="482259" y="1285380"/>
            <a:ext cx="4641324" cy="5164357"/>
            <a:chOff x="482259" y="1285380"/>
            <a:chExt cx="4641324" cy="5164357"/>
          </a:xfrm>
        </p:grpSpPr>
        <p:sp>
          <p:nvSpPr>
            <p:cNvPr id="42" name="Rectangle 41"/>
            <p:cNvSpPr/>
            <p:nvPr/>
          </p:nvSpPr>
          <p:spPr bwMode="auto">
            <a:xfrm>
              <a:off x="483393" y="3049253"/>
              <a:ext cx="2933388" cy="1096956"/>
            </a:xfrm>
            <a:prstGeom prst="rect">
              <a:avLst/>
            </a:prstGeom>
            <a:solidFill>
              <a:schemeClr val="bg2">
                <a:lumMod val="5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28" tIns="146262" rIns="182828" bIns="146262" numCol="1" spcCol="0" rtlCol="0" fromWordArt="0" anchor="ctr" anchorCtr="0" forceAA="0" compatLnSpc="1">
              <a:prstTxWarp prst="textNoShape">
                <a:avLst/>
              </a:prstTxWarp>
              <a:noAutofit/>
            </a:bodyPr>
            <a:lstStyle/>
            <a:p>
              <a:pPr algn="ctr" defTabSz="932114" fontAlgn="base">
                <a:lnSpc>
                  <a:spcPct val="90000"/>
                </a:lnSpc>
                <a:spcBef>
                  <a:spcPct val="0"/>
                </a:spcBef>
                <a:spcAft>
                  <a:spcPct val="0"/>
                </a:spcAft>
              </a:pPr>
              <a:r>
                <a:rPr lang="en-US" sz="1800" dirty="0">
                  <a:solidFill>
                    <a:schemeClr val="bg1"/>
                  </a:solidFill>
                  <a:ea typeface="Segoe UI" pitchFamily="34" charset="0"/>
                  <a:cs typeface="Segoe UI" pitchFamily="34" charset="0"/>
                </a:rPr>
                <a:t>In-Memory OLTP table</a:t>
              </a:r>
            </a:p>
          </p:txBody>
        </p:sp>
        <p:grpSp>
          <p:nvGrpSpPr>
            <p:cNvPr id="43" name="Group 42"/>
            <p:cNvGrpSpPr/>
            <p:nvPr/>
          </p:nvGrpSpPr>
          <p:grpSpPr>
            <a:xfrm>
              <a:off x="483390" y="2708937"/>
              <a:ext cx="3766490" cy="3473195"/>
              <a:chOff x="538226" y="2288504"/>
              <a:chExt cx="3693495" cy="3405885"/>
            </a:xfrm>
          </p:grpSpPr>
          <p:cxnSp>
            <p:nvCxnSpPr>
              <p:cNvPr id="70" name="Straight Connector 69"/>
              <p:cNvCxnSpPr/>
              <p:nvPr/>
            </p:nvCxnSpPr>
            <p:spPr>
              <a:xfrm>
                <a:off x="3406755" y="3697925"/>
                <a:ext cx="8013" cy="1449709"/>
              </a:xfrm>
              <a:prstGeom prst="line">
                <a:avLst/>
              </a:prstGeom>
              <a:ln w="127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grpSp>
            <p:nvGrpSpPr>
              <p:cNvPr id="71" name="Group 70"/>
              <p:cNvGrpSpPr/>
              <p:nvPr/>
            </p:nvGrpSpPr>
            <p:grpSpPr>
              <a:xfrm>
                <a:off x="538226" y="2288504"/>
                <a:ext cx="3693495" cy="3405885"/>
                <a:chOff x="538226" y="2288504"/>
                <a:chExt cx="3693495" cy="3405885"/>
              </a:xfrm>
            </p:grpSpPr>
            <p:sp>
              <p:nvSpPr>
                <p:cNvPr id="72" name="Flowchart: Merge 71"/>
                <p:cNvSpPr/>
                <p:nvPr/>
              </p:nvSpPr>
              <p:spPr bwMode="auto">
                <a:xfrm>
                  <a:off x="538226" y="3736872"/>
                  <a:ext cx="2868529" cy="1957517"/>
                </a:xfrm>
                <a:prstGeom prst="flowChartMerge">
                  <a:avLst/>
                </a:prstGeom>
                <a:solidFill>
                  <a:schemeClr val="accent4">
                    <a:lumMod val="7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40" tIns="548640" rIns="91440" bIns="182880" numCol="1" spcCol="0" rtlCol="0" fromWordArt="0" anchor="ctr" anchorCtr="0" forceAA="0" compatLnSpc="1">
                  <a:prstTxWarp prst="textNoShape">
                    <a:avLst/>
                  </a:prstTxWarp>
                  <a:noAutofit/>
                </a:bodyPr>
                <a:lstStyle/>
                <a:p>
                  <a:pPr algn="ctr" defTabSz="932114" fontAlgn="base">
                    <a:lnSpc>
                      <a:spcPct val="90000"/>
                    </a:lnSpc>
                    <a:spcBef>
                      <a:spcPct val="0"/>
                    </a:spcBef>
                    <a:spcAft>
                      <a:spcPct val="0"/>
                    </a:spcAft>
                  </a:pPr>
                  <a:r>
                    <a:rPr lang="en-US" sz="1800" dirty="0">
                      <a:solidFill>
                        <a:schemeClr val="bg1"/>
                      </a:solidFill>
                      <a:ea typeface="Segoe UI" pitchFamily="34" charset="0"/>
                      <a:cs typeface="Segoe UI" pitchFamily="34" charset="0"/>
                    </a:rPr>
                    <a:t>Updateable CCI</a:t>
                  </a:r>
                </a:p>
              </p:txBody>
            </p:sp>
            <p:cxnSp>
              <p:nvCxnSpPr>
                <p:cNvPr id="73" name="Straight Connector 72"/>
                <p:cNvCxnSpPr/>
                <p:nvPr/>
              </p:nvCxnSpPr>
              <p:spPr>
                <a:xfrm>
                  <a:off x="4213528" y="3697925"/>
                  <a:ext cx="1" cy="1449708"/>
                </a:xfrm>
                <a:prstGeom prst="line">
                  <a:avLst/>
                </a:prstGeom>
                <a:ln>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74" name="Isosceles Triangle 73"/>
                <p:cNvSpPr/>
                <p:nvPr/>
              </p:nvSpPr>
              <p:spPr bwMode="auto">
                <a:xfrm>
                  <a:off x="3406757" y="2288504"/>
                  <a:ext cx="824964" cy="333722"/>
                </a:xfrm>
                <a:prstGeom prst="triangle">
                  <a:avLst/>
                </a:prstGeom>
                <a:solidFill>
                  <a:schemeClr val="accent4">
                    <a:lumMod val="7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45720" numCol="1" spcCol="0" rtlCol="0" fromWordArt="0" anchor="ctr" anchorCtr="0" forceAA="0" compatLnSpc="1">
                  <a:prstTxWarp prst="textNoShape">
                    <a:avLst/>
                  </a:prstTxWarp>
                  <a:noAutofit/>
                </a:bodyPr>
                <a:lstStyle/>
                <a:p>
                  <a:pPr algn="ctr" defTabSz="932114" fontAlgn="base">
                    <a:lnSpc>
                      <a:spcPct val="90000"/>
                    </a:lnSpc>
                    <a:spcBef>
                      <a:spcPct val="0"/>
                    </a:spcBef>
                    <a:spcAft>
                      <a:spcPct val="0"/>
                    </a:spcAft>
                  </a:pPr>
                  <a:r>
                    <a:rPr lang="en-US" sz="1400">
                      <a:solidFill>
                        <a:schemeClr val="bg1"/>
                      </a:solidFill>
                      <a:ea typeface="Segoe UI" pitchFamily="34" charset="0"/>
                      <a:cs typeface="Segoe UI" pitchFamily="34" charset="0"/>
                    </a:rPr>
                    <a:t>Tail</a:t>
                  </a:r>
                  <a:endParaRPr lang="en-US" sz="1400" dirty="0">
                    <a:solidFill>
                      <a:schemeClr val="bg1"/>
                    </a:solidFill>
                    <a:ea typeface="Segoe UI" pitchFamily="34" charset="0"/>
                    <a:cs typeface="Segoe UI" pitchFamily="34" charset="0"/>
                  </a:endParaRPr>
                </a:p>
              </p:txBody>
            </p:sp>
            <p:sp>
              <p:nvSpPr>
                <p:cNvPr id="75" name="Rectangle 74"/>
                <p:cNvSpPr/>
                <p:nvPr/>
              </p:nvSpPr>
              <p:spPr>
                <a:xfrm>
                  <a:off x="1369025" y="2288504"/>
                  <a:ext cx="1547398" cy="294770"/>
                </a:xfrm>
                <a:prstGeom prst="rect">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800" dirty="0">
                      <a:solidFill>
                        <a:schemeClr val="bg1"/>
                      </a:solidFill>
                    </a:rPr>
                    <a:t>DRT</a:t>
                  </a:r>
                </a:p>
              </p:txBody>
            </p:sp>
          </p:grpSp>
        </p:grpSp>
        <p:grpSp>
          <p:nvGrpSpPr>
            <p:cNvPr id="44" name="Group 43"/>
            <p:cNvGrpSpPr/>
            <p:nvPr/>
          </p:nvGrpSpPr>
          <p:grpSpPr>
            <a:xfrm>
              <a:off x="2600583" y="2029517"/>
              <a:ext cx="2523000" cy="642506"/>
              <a:chOff x="2091192" y="1817370"/>
              <a:chExt cx="2523000" cy="642506"/>
            </a:xfrm>
          </p:grpSpPr>
          <p:sp>
            <p:nvSpPr>
              <p:cNvPr id="68" name="Rectangle 67"/>
              <p:cNvSpPr/>
              <p:nvPr/>
            </p:nvSpPr>
            <p:spPr>
              <a:xfrm>
                <a:off x="3308298" y="2086191"/>
                <a:ext cx="184730" cy="341632"/>
              </a:xfrm>
              <a:prstGeom prst="rect">
                <a:avLst/>
              </a:prstGeom>
              <a:solidFill>
                <a:srgbClr val="FFFF00"/>
              </a:solidFill>
            </p:spPr>
            <p:txBody>
              <a:bodyPr wrap="none">
                <a:spAutoFit/>
              </a:bodyPr>
              <a:lstStyle/>
              <a:p>
                <a:pPr algn="ctr" defTabSz="932114" fontAlgn="base">
                  <a:lnSpc>
                    <a:spcPct val="90000"/>
                  </a:lnSpc>
                  <a:spcBef>
                    <a:spcPct val="0"/>
                  </a:spcBef>
                  <a:spcAft>
                    <a:spcPct val="0"/>
                  </a:spcAft>
                </a:pPr>
                <a:endParaRPr lang="en-US" dirty="0">
                  <a:solidFill>
                    <a:schemeClr val="bg1"/>
                  </a:solidFill>
                  <a:ea typeface="Segoe UI" pitchFamily="34" charset="0"/>
                  <a:cs typeface="Segoe UI" pitchFamily="34" charset="0"/>
                </a:endParaRPr>
              </a:p>
            </p:txBody>
          </p:sp>
          <p:sp>
            <p:nvSpPr>
              <p:cNvPr id="69" name="Isosceles Triangle 68"/>
              <p:cNvSpPr/>
              <p:nvPr/>
            </p:nvSpPr>
            <p:spPr bwMode="auto">
              <a:xfrm>
                <a:off x="2091192" y="1817370"/>
                <a:ext cx="2523000" cy="642506"/>
              </a:xfrm>
              <a:prstGeom prst="triangle">
                <a:avLst>
                  <a:gd name="adj" fmla="val 48048"/>
                </a:avLst>
              </a:prstGeom>
              <a:solidFill>
                <a:schemeClr val="bg2">
                  <a:lumMod val="5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91440" rIns="0" bIns="91440" numCol="1" spcCol="0" rtlCol="0" fromWordArt="0" anchor="b" anchorCtr="0" forceAA="0" compatLnSpc="1">
                <a:prstTxWarp prst="textNoShape">
                  <a:avLst/>
                </a:prstTxWarp>
                <a:noAutofit/>
              </a:bodyPr>
              <a:lstStyle/>
              <a:p>
                <a:pPr algn="ctr" defTabSz="932114" fontAlgn="base">
                  <a:lnSpc>
                    <a:spcPct val="90000"/>
                  </a:lnSpc>
                  <a:spcBef>
                    <a:spcPct val="0"/>
                  </a:spcBef>
                  <a:spcAft>
                    <a:spcPct val="0"/>
                  </a:spcAft>
                </a:pPr>
                <a:r>
                  <a:rPr lang="en-US" sz="1400" dirty="0">
                    <a:gradFill>
                      <a:gsLst>
                        <a:gs pos="0">
                          <a:srgbClr val="FFFFFF"/>
                        </a:gs>
                        <a:gs pos="100000">
                          <a:srgbClr val="FFFFFF"/>
                        </a:gs>
                      </a:gsLst>
                      <a:lin ang="5400000" scaled="0"/>
                    </a:gradFill>
                    <a:ea typeface="Segoe UI" pitchFamily="34" charset="0"/>
                    <a:cs typeface="Segoe UI" pitchFamily="34" charset="0"/>
                  </a:rPr>
                  <a:t>Range index</a:t>
                </a:r>
              </a:p>
            </p:txBody>
          </p:sp>
        </p:grpSp>
        <p:sp>
          <p:nvSpPr>
            <p:cNvPr id="45" name="Rectangle 44"/>
            <p:cNvSpPr/>
            <p:nvPr/>
          </p:nvSpPr>
          <p:spPr>
            <a:xfrm>
              <a:off x="482259" y="1285380"/>
              <a:ext cx="2086910" cy="341632"/>
            </a:xfrm>
            <a:prstGeom prst="rect">
              <a:avLst/>
            </a:prstGeom>
          </p:spPr>
          <p:txBody>
            <a:bodyPr wrap="square">
              <a:spAutoFit/>
            </a:bodyPr>
            <a:lstStyle/>
            <a:p>
              <a:pPr algn="ctr" defTabSz="932114" fontAlgn="base">
                <a:lnSpc>
                  <a:spcPct val="90000"/>
                </a:lnSpc>
                <a:spcBef>
                  <a:spcPct val="0"/>
                </a:spcBef>
                <a:spcAft>
                  <a:spcPct val="0"/>
                </a:spcAft>
              </a:pPr>
              <a:r>
                <a:rPr lang="en-US" sz="1800" dirty="0">
                  <a:ea typeface="Segoe UI" pitchFamily="34" charset="0"/>
                  <a:cs typeface="Segoe UI" pitchFamily="34" charset="0"/>
                </a:rPr>
                <a:t>Hash index</a:t>
              </a:r>
            </a:p>
          </p:txBody>
        </p:sp>
        <p:sp>
          <p:nvSpPr>
            <p:cNvPr id="46" name="Rectangle 45"/>
            <p:cNvSpPr/>
            <p:nvPr/>
          </p:nvSpPr>
          <p:spPr bwMode="auto">
            <a:xfrm>
              <a:off x="3406401" y="3049254"/>
              <a:ext cx="843479" cy="1096956"/>
            </a:xfrm>
            <a:prstGeom prst="rect">
              <a:avLst/>
            </a:prstGeom>
            <a:solidFill>
              <a:schemeClr val="accent4"/>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algn="ctr" defTabSz="932398" fontAlgn="base">
                <a:spcBef>
                  <a:spcPct val="0"/>
                </a:spcBef>
                <a:spcAft>
                  <a:spcPct val="0"/>
                </a:spcAft>
              </a:pPr>
              <a:r>
                <a:rPr lang="en-US" sz="1800" dirty="0">
                  <a:gradFill>
                    <a:gsLst>
                      <a:gs pos="16814">
                        <a:srgbClr val="FFFFFF"/>
                      </a:gs>
                      <a:gs pos="46000">
                        <a:srgbClr val="FFFFFF"/>
                      </a:gs>
                    </a:gsLst>
                    <a:lin ang="5400000" scaled="0"/>
                  </a:gradFill>
                </a:rPr>
                <a:t>Hot</a:t>
              </a:r>
            </a:p>
          </p:txBody>
        </p:sp>
        <p:sp>
          <p:nvSpPr>
            <p:cNvPr id="47" name="TextBox 46"/>
            <p:cNvSpPr txBox="1"/>
            <p:nvPr/>
          </p:nvSpPr>
          <p:spPr>
            <a:xfrm>
              <a:off x="2853932" y="5655673"/>
              <a:ext cx="1948415" cy="794064"/>
            </a:xfrm>
            <a:prstGeom prst="rect">
              <a:avLst/>
            </a:prstGeom>
            <a:noFill/>
          </p:spPr>
          <p:txBody>
            <a:bodyPr wrap="square" lIns="182880" tIns="146304" rIns="182880" bIns="146304" rtlCol="0">
              <a:spAutoFit/>
            </a:bodyPr>
            <a:lstStyle/>
            <a:p>
              <a:pPr algn="ctr">
                <a:lnSpc>
                  <a:spcPct val="90000"/>
                </a:lnSpc>
                <a:spcAft>
                  <a:spcPts val="600"/>
                </a:spcAft>
              </a:pPr>
              <a:r>
                <a:rPr lang="en-US" sz="1800" dirty="0">
                  <a:gradFill>
                    <a:gsLst>
                      <a:gs pos="2917">
                        <a:schemeClr val="tx1"/>
                      </a:gs>
                      <a:gs pos="30000">
                        <a:schemeClr val="tx1"/>
                      </a:gs>
                    </a:gsLst>
                    <a:lin ang="5400000" scaled="0"/>
                  </a:gradFill>
                </a:rPr>
                <a:t>Like delta row group</a:t>
              </a:r>
            </a:p>
          </p:txBody>
        </p:sp>
        <p:grpSp>
          <p:nvGrpSpPr>
            <p:cNvPr id="48" name="Group 47"/>
            <p:cNvGrpSpPr/>
            <p:nvPr/>
          </p:nvGrpSpPr>
          <p:grpSpPr>
            <a:xfrm>
              <a:off x="483390" y="1631784"/>
              <a:ext cx="2085779" cy="1044681"/>
              <a:chOff x="4725156" y="3161610"/>
              <a:chExt cx="2085779" cy="1044681"/>
            </a:xfrm>
          </p:grpSpPr>
          <p:sp>
            <p:nvSpPr>
              <p:cNvPr id="49" name="Rectangle 48"/>
              <p:cNvSpPr/>
              <p:nvPr/>
            </p:nvSpPr>
            <p:spPr bwMode="auto">
              <a:xfrm>
                <a:off x="4725156" y="3161610"/>
                <a:ext cx="2085779" cy="1044681"/>
              </a:xfrm>
              <a:prstGeom prst="rect">
                <a:avLst/>
              </a:prstGeom>
              <a:solidFill>
                <a:srgbClr val="505050"/>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indent="-342900" algn="ctr" defTabSz="932472" fontAlgn="base">
                  <a:lnSpc>
                    <a:spcPct val="90000"/>
                  </a:lnSpc>
                  <a:spcBef>
                    <a:spcPct val="0"/>
                  </a:spcBef>
                  <a:spcAft>
                    <a:spcPct val="0"/>
                  </a:spcAft>
                  <a:buFont typeface="Wingdings 3" panose="05040102010807070707" pitchFamily="18" charset="2"/>
                  <a:buChar char="Æ"/>
                </a:pPr>
                <a:endParaRPr lang="en-US" sz="2000" b="1" dirty="0" err="1">
                  <a:solidFill>
                    <a:schemeClr val="bg1"/>
                  </a:solidFill>
                  <a:latin typeface="+mj-lt"/>
                  <a:ea typeface="Segoe UI" pitchFamily="34" charset="0"/>
                  <a:cs typeface="Segoe UI" pitchFamily="34" charset="0"/>
                </a:endParaRPr>
              </a:p>
            </p:txBody>
          </p:sp>
          <p:grpSp>
            <p:nvGrpSpPr>
              <p:cNvPr id="50" name="Group 49"/>
              <p:cNvGrpSpPr/>
              <p:nvPr/>
            </p:nvGrpSpPr>
            <p:grpSpPr>
              <a:xfrm>
                <a:off x="4869248" y="3294712"/>
                <a:ext cx="1797595" cy="778476"/>
                <a:chOff x="4871475" y="3299254"/>
                <a:chExt cx="1797595" cy="778476"/>
              </a:xfrm>
            </p:grpSpPr>
            <p:grpSp>
              <p:nvGrpSpPr>
                <p:cNvPr id="51" name="Group 50"/>
                <p:cNvGrpSpPr/>
                <p:nvPr/>
              </p:nvGrpSpPr>
              <p:grpSpPr>
                <a:xfrm>
                  <a:off x="4871475" y="3299254"/>
                  <a:ext cx="444843" cy="210065"/>
                  <a:chOff x="4871475" y="3299254"/>
                  <a:chExt cx="444843" cy="210065"/>
                </a:xfrm>
              </p:grpSpPr>
              <p:sp>
                <p:nvSpPr>
                  <p:cNvPr id="66" name="Rectangle 65"/>
                  <p:cNvSpPr/>
                  <p:nvPr/>
                </p:nvSpPr>
                <p:spPr bwMode="auto">
                  <a:xfrm>
                    <a:off x="4871475" y="3299254"/>
                    <a:ext cx="444843" cy="111211"/>
                  </a:xfrm>
                  <a:prstGeom prst="rect">
                    <a:avLst/>
                  </a:prstGeom>
                  <a:solidFill>
                    <a:schemeClr val="accent4"/>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indent="-342900" algn="ctr" defTabSz="932472" fontAlgn="base">
                      <a:lnSpc>
                        <a:spcPct val="90000"/>
                      </a:lnSpc>
                      <a:spcBef>
                        <a:spcPct val="0"/>
                      </a:spcBef>
                      <a:spcAft>
                        <a:spcPct val="0"/>
                      </a:spcAft>
                      <a:buFont typeface="Wingdings 3" panose="05040102010807070707" pitchFamily="18" charset="2"/>
                      <a:buChar char="Æ"/>
                    </a:pPr>
                    <a:endParaRPr lang="en-US" sz="2000" b="1" dirty="0" err="1">
                      <a:solidFill>
                        <a:schemeClr val="bg1"/>
                      </a:solidFill>
                      <a:latin typeface="+mj-lt"/>
                      <a:ea typeface="Segoe UI" pitchFamily="34" charset="0"/>
                      <a:cs typeface="Segoe UI" pitchFamily="34" charset="0"/>
                    </a:endParaRPr>
                  </a:p>
                </p:txBody>
              </p:sp>
              <p:sp>
                <p:nvSpPr>
                  <p:cNvPr id="67" name="Rectangle 66"/>
                  <p:cNvSpPr/>
                  <p:nvPr/>
                </p:nvSpPr>
                <p:spPr bwMode="auto">
                  <a:xfrm>
                    <a:off x="4871475" y="3398108"/>
                    <a:ext cx="444843" cy="111211"/>
                  </a:xfrm>
                  <a:prstGeom prst="rect">
                    <a:avLst/>
                  </a:prstGeom>
                  <a:solidFill>
                    <a:schemeClr val="accent4">
                      <a:lumMod val="7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indent="-342900" algn="ctr" defTabSz="932472" fontAlgn="base">
                      <a:lnSpc>
                        <a:spcPct val="90000"/>
                      </a:lnSpc>
                      <a:spcBef>
                        <a:spcPct val="0"/>
                      </a:spcBef>
                      <a:spcAft>
                        <a:spcPct val="0"/>
                      </a:spcAft>
                      <a:buFont typeface="Wingdings 3" panose="05040102010807070707" pitchFamily="18" charset="2"/>
                      <a:buChar char="Æ"/>
                    </a:pPr>
                    <a:endParaRPr lang="en-US" sz="2000" b="1" dirty="0" err="1">
                      <a:solidFill>
                        <a:schemeClr val="bg1"/>
                      </a:solidFill>
                      <a:latin typeface="+mj-lt"/>
                      <a:ea typeface="Segoe UI" pitchFamily="34" charset="0"/>
                      <a:cs typeface="Segoe UI" pitchFamily="34" charset="0"/>
                    </a:endParaRPr>
                  </a:p>
                </p:txBody>
              </p:sp>
            </p:grpSp>
            <p:grpSp>
              <p:nvGrpSpPr>
                <p:cNvPr id="52" name="Group 51"/>
                <p:cNvGrpSpPr/>
                <p:nvPr/>
              </p:nvGrpSpPr>
              <p:grpSpPr>
                <a:xfrm>
                  <a:off x="4871475" y="3583459"/>
                  <a:ext cx="444843" cy="210065"/>
                  <a:chOff x="4871475" y="3299254"/>
                  <a:chExt cx="444843" cy="210065"/>
                </a:xfrm>
              </p:grpSpPr>
              <p:sp>
                <p:nvSpPr>
                  <p:cNvPr id="64" name="Rectangle 63"/>
                  <p:cNvSpPr/>
                  <p:nvPr/>
                </p:nvSpPr>
                <p:spPr bwMode="auto">
                  <a:xfrm>
                    <a:off x="4871475" y="3299254"/>
                    <a:ext cx="444843" cy="111211"/>
                  </a:xfrm>
                  <a:prstGeom prst="rect">
                    <a:avLst/>
                  </a:prstGeom>
                  <a:solidFill>
                    <a:schemeClr val="accent4"/>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indent="-342900" algn="ctr" defTabSz="932472" fontAlgn="base">
                      <a:lnSpc>
                        <a:spcPct val="90000"/>
                      </a:lnSpc>
                      <a:spcBef>
                        <a:spcPct val="0"/>
                      </a:spcBef>
                      <a:spcAft>
                        <a:spcPct val="0"/>
                      </a:spcAft>
                      <a:buFont typeface="Wingdings 3" panose="05040102010807070707" pitchFamily="18" charset="2"/>
                      <a:buChar char="Æ"/>
                    </a:pPr>
                    <a:endParaRPr lang="en-US" sz="2000" b="1" dirty="0" err="1">
                      <a:solidFill>
                        <a:schemeClr val="bg1"/>
                      </a:solidFill>
                      <a:latin typeface="+mj-lt"/>
                      <a:ea typeface="Segoe UI" pitchFamily="34" charset="0"/>
                      <a:cs typeface="Segoe UI" pitchFamily="34" charset="0"/>
                    </a:endParaRPr>
                  </a:p>
                </p:txBody>
              </p:sp>
              <p:sp>
                <p:nvSpPr>
                  <p:cNvPr id="65" name="Rectangle 64"/>
                  <p:cNvSpPr/>
                  <p:nvPr/>
                </p:nvSpPr>
                <p:spPr bwMode="auto">
                  <a:xfrm>
                    <a:off x="4871475" y="3398108"/>
                    <a:ext cx="444843" cy="111211"/>
                  </a:xfrm>
                  <a:prstGeom prst="rect">
                    <a:avLst/>
                  </a:prstGeom>
                  <a:solidFill>
                    <a:schemeClr val="accent4">
                      <a:lumMod val="7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indent="-342900" algn="ctr" defTabSz="932472" fontAlgn="base">
                      <a:lnSpc>
                        <a:spcPct val="90000"/>
                      </a:lnSpc>
                      <a:spcBef>
                        <a:spcPct val="0"/>
                      </a:spcBef>
                      <a:spcAft>
                        <a:spcPct val="0"/>
                      </a:spcAft>
                      <a:buFont typeface="Wingdings 3" panose="05040102010807070707" pitchFamily="18" charset="2"/>
                      <a:buChar char="Æ"/>
                    </a:pPr>
                    <a:endParaRPr lang="en-US" sz="2000" b="1" dirty="0" err="1">
                      <a:solidFill>
                        <a:schemeClr val="bg1"/>
                      </a:solidFill>
                      <a:latin typeface="+mj-lt"/>
                      <a:ea typeface="Segoe UI" pitchFamily="34" charset="0"/>
                      <a:cs typeface="Segoe UI" pitchFamily="34" charset="0"/>
                    </a:endParaRPr>
                  </a:p>
                </p:txBody>
              </p:sp>
            </p:grpSp>
            <p:grpSp>
              <p:nvGrpSpPr>
                <p:cNvPr id="53" name="Group 52"/>
                <p:cNvGrpSpPr/>
                <p:nvPr/>
              </p:nvGrpSpPr>
              <p:grpSpPr>
                <a:xfrm>
                  <a:off x="4871475" y="3867665"/>
                  <a:ext cx="444843" cy="210065"/>
                  <a:chOff x="4871475" y="3299254"/>
                  <a:chExt cx="444843" cy="210065"/>
                </a:xfrm>
              </p:grpSpPr>
              <p:sp>
                <p:nvSpPr>
                  <p:cNvPr id="62" name="Rectangle 61"/>
                  <p:cNvSpPr/>
                  <p:nvPr/>
                </p:nvSpPr>
                <p:spPr bwMode="auto">
                  <a:xfrm>
                    <a:off x="4871475" y="3299254"/>
                    <a:ext cx="444843" cy="111211"/>
                  </a:xfrm>
                  <a:prstGeom prst="rect">
                    <a:avLst/>
                  </a:prstGeom>
                  <a:solidFill>
                    <a:schemeClr val="accent4"/>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indent="-342900" algn="ctr" defTabSz="932472" fontAlgn="base">
                      <a:lnSpc>
                        <a:spcPct val="90000"/>
                      </a:lnSpc>
                      <a:spcBef>
                        <a:spcPct val="0"/>
                      </a:spcBef>
                      <a:spcAft>
                        <a:spcPct val="0"/>
                      </a:spcAft>
                      <a:buFont typeface="Wingdings 3" panose="05040102010807070707" pitchFamily="18" charset="2"/>
                      <a:buChar char="Æ"/>
                    </a:pPr>
                    <a:endParaRPr lang="en-US" sz="2000" b="1" dirty="0" err="1">
                      <a:solidFill>
                        <a:schemeClr val="bg1"/>
                      </a:solidFill>
                      <a:latin typeface="+mj-lt"/>
                      <a:ea typeface="Segoe UI" pitchFamily="34" charset="0"/>
                      <a:cs typeface="Segoe UI" pitchFamily="34" charset="0"/>
                    </a:endParaRPr>
                  </a:p>
                </p:txBody>
              </p:sp>
              <p:sp>
                <p:nvSpPr>
                  <p:cNvPr id="63" name="Rectangle 62"/>
                  <p:cNvSpPr/>
                  <p:nvPr/>
                </p:nvSpPr>
                <p:spPr bwMode="auto">
                  <a:xfrm>
                    <a:off x="4871475" y="3398108"/>
                    <a:ext cx="444843" cy="111211"/>
                  </a:xfrm>
                  <a:prstGeom prst="rect">
                    <a:avLst/>
                  </a:prstGeom>
                  <a:solidFill>
                    <a:schemeClr val="accent4">
                      <a:lumMod val="7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indent="-342900" algn="ctr" defTabSz="932472" fontAlgn="base">
                      <a:lnSpc>
                        <a:spcPct val="90000"/>
                      </a:lnSpc>
                      <a:spcBef>
                        <a:spcPct val="0"/>
                      </a:spcBef>
                      <a:spcAft>
                        <a:spcPct val="0"/>
                      </a:spcAft>
                      <a:buFont typeface="Wingdings 3" panose="05040102010807070707" pitchFamily="18" charset="2"/>
                      <a:buChar char="Æ"/>
                    </a:pPr>
                    <a:endParaRPr lang="en-US" sz="2000" b="1" dirty="0" err="1">
                      <a:solidFill>
                        <a:schemeClr val="bg1"/>
                      </a:solidFill>
                      <a:latin typeface="+mj-lt"/>
                      <a:ea typeface="Segoe UI" pitchFamily="34" charset="0"/>
                      <a:cs typeface="Segoe UI" pitchFamily="34" charset="0"/>
                    </a:endParaRPr>
                  </a:p>
                </p:txBody>
              </p:sp>
            </p:grpSp>
            <p:cxnSp>
              <p:nvCxnSpPr>
                <p:cNvPr id="54" name="Straight Arrow Connector 53"/>
                <p:cNvCxnSpPr/>
                <p:nvPr/>
              </p:nvCxnSpPr>
              <p:spPr>
                <a:xfrm>
                  <a:off x="5316318" y="3398108"/>
                  <a:ext cx="330720" cy="0"/>
                </a:xfrm>
                <a:prstGeom prst="straightConnector1">
                  <a:avLst/>
                </a:prstGeom>
                <a:ln w="12700">
                  <a:solidFill>
                    <a:schemeClr val="bg1"/>
                  </a:solidFill>
                  <a:headEnd type="none"/>
                  <a:tailEnd type="triangle"/>
                </a:ln>
              </p:spPr>
              <p:style>
                <a:lnRef idx="1">
                  <a:schemeClr val="accent1"/>
                </a:lnRef>
                <a:fillRef idx="0">
                  <a:schemeClr val="accent1"/>
                </a:fillRef>
                <a:effectRef idx="0">
                  <a:schemeClr val="accent1"/>
                </a:effectRef>
                <a:fontRef idx="minor">
                  <a:schemeClr val="tx1"/>
                </a:fontRef>
              </p:style>
            </p:cxnSp>
            <p:cxnSp>
              <p:nvCxnSpPr>
                <p:cNvPr id="55" name="Straight Arrow Connector 54"/>
                <p:cNvCxnSpPr/>
                <p:nvPr/>
              </p:nvCxnSpPr>
              <p:spPr>
                <a:xfrm>
                  <a:off x="5316318" y="3669957"/>
                  <a:ext cx="330720" cy="0"/>
                </a:xfrm>
                <a:prstGeom prst="straightConnector1">
                  <a:avLst/>
                </a:prstGeom>
                <a:ln w="12700">
                  <a:solidFill>
                    <a:schemeClr val="bg1"/>
                  </a:solidFill>
                  <a:headEnd type="none"/>
                  <a:tailEnd type="triangle"/>
                </a:ln>
              </p:spPr>
              <p:style>
                <a:lnRef idx="1">
                  <a:schemeClr val="accent1"/>
                </a:lnRef>
                <a:fillRef idx="0">
                  <a:schemeClr val="accent1"/>
                </a:fillRef>
                <a:effectRef idx="0">
                  <a:schemeClr val="accent1"/>
                </a:effectRef>
                <a:fontRef idx="minor">
                  <a:schemeClr val="tx1"/>
                </a:fontRef>
              </p:style>
            </p:cxnSp>
            <p:cxnSp>
              <p:nvCxnSpPr>
                <p:cNvPr id="56" name="Straight Arrow Connector 55"/>
                <p:cNvCxnSpPr/>
                <p:nvPr/>
              </p:nvCxnSpPr>
              <p:spPr>
                <a:xfrm>
                  <a:off x="5316318" y="3954162"/>
                  <a:ext cx="330720" cy="0"/>
                </a:xfrm>
                <a:prstGeom prst="straightConnector1">
                  <a:avLst/>
                </a:prstGeom>
                <a:ln w="12700">
                  <a:solidFill>
                    <a:schemeClr val="bg1"/>
                  </a:solidFill>
                  <a:headEnd type="none"/>
                  <a:tailEnd type="triangle"/>
                </a:ln>
              </p:spPr>
              <p:style>
                <a:lnRef idx="1">
                  <a:schemeClr val="accent1"/>
                </a:lnRef>
                <a:fillRef idx="0">
                  <a:schemeClr val="accent1"/>
                </a:fillRef>
                <a:effectRef idx="0">
                  <a:schemeClr val="accent1"/>
                </a:effectRef>
                <a:fontRef idx="minor">
                  <a:schemeClr val="tx1"/>
                </a:fontRef>
              </p:style>
            </p:cxnSp>
            <p:sp>
              <p:nvSpPr>
                <p:cNvPr id="57" name="Rectangle 56"/>
                <p:cNvSpPr/>
                <p:nvPr/>
              </p:nvSpPr>
              <p:spPr bwMode="auto">
                <a:xfrm>
                  <a:off x="5651508" y="3342502"/>
                  <a:ext cx="444843" cy="111211"/>
                </a:xfrm>
                <a:prstGeom prst="rect">
                  <a:avLst/>
                </a:prstGeom>
                <a:solidFill>
                  <a:schemeClr val="accent4"/>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indent="-342900" algn="ctr" defTabSz="932472" fontAlgn="base">
                    <a:lnSpc>
                      <a:spcPct val="90000"/>
                    </a:lnSpc>
                    <a:spcBef>
                      <a:spcPct val="0"/>
                    </a:spcBef>
                    <a:spcAft>
                      <a:spcPct val="0"/>
                    </a:spcAft>
                    <a:buFont typeface="Wingdings 3" panose="05040102010807070707" pitchFamily="18" charset="2"/>
                    <a:buChar char="Æ"/>
                  </a:pPr>
                  <a:endParaRPr lang="en-US" sz="2000" b="1" dirty="0" err="1">
                    <a:solidFill>
                      <a:schemeClr val="bg1"/>
                    </a:solidFill>
                    <a:latin typeface="+mj-lt"/>
                    <a:ea typeface="Segoe UI" pitchFamily="34" charset="0"/>
                    <a:cs typeface="Segoe UI" pitchFamily="34" charset="0"/>
                  </a:endParaRPr>
                </a:p>
              </p:txBody>
            </p:sp>
            <p:sp>
              <p:nvSpPr>
                <p:cNvPr id="58" name="Rectangle 57"/>
                <p:cNvSpPr/>
                <p:nvPr/>
              </p:nvSpPr>
              <p:spPr bwMode="auto">
                <a:xfrm>
                  <a:off x="5651508" y="3613087"/>
                  <a:ext cx="444843" cy="111211"/>
                </a:xfrm>
                <a:prstGeom prst="rect">
                  <a:avLst/>
                </a:prstGeom>
                <a:solidFill>
                  <a:schemeClr val="accent4"/>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indent="-342900" algn="ctr" defTabSz="932472" fontAlgn="base">
                    <a:lnSpc>
                      <a:spcPct val="90000"/>
                    </a:lnSpc>
                    <a:spcBef>
                      <a:spcPct val="0"/>
                    </a:spcBef>
                    <a:spcAft>
                      <a:spcPct val="0"/>
                    </a:spcAft>
                    <a:buFont typeface="Wingdings 3" panose="05040102010807070707" pitchFamily="18" charset="2"/>
                    <a:buChar char="Æ"/>
                  </a:pPr>
                  <a:endParaRPr lang="en-US" sz="2000" b="1" dirty="0" err="1">
                    <a:solidFill>
                      <a:schemeClr val="bg1"/>
                    </a:solidFill>
                    <a:latin typeface="+mj-lt"/>
                    <a:ea typeface="Segoe UI" pitchFamily="34" charset="0"/>
                    <a:cs typeface="Segoe UI" pitchFamily="34" charset="0"/>
                  </a:endParaRPr>
                </a:p>
              </p:txBody>
            </p:sp>
            <p:sp>
              <p:nvSpPr>
                <p:cNvPr id="59" name="Rectangle 58"/>
                <p:cNvSpPr/>
                <p:nvPr/>
              </p:nvSpPr>
              <p:spPr bwMode="auto">
                <a:xfrm>
                  <a:off x="5651508" y="3898556"/>
                  <a:ext cx="444843" cy="111211"/>
                </a:xfrm>
                <a:prstGeom prst="rect">
                  <a:avLst/>
                </a:prstGeom>
                <a:solidFill>
                  <a:schemeClr val="accent4"/>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indent="-342900" algn="ctr" defTabSz="932472" fontAlgn="base">
                    <a:lnSpc>
                      <a:spcPct val="90000"/>
                    </a:lnSpc>
                    <a:spcBef>
                      <a:spcPct val="0"/>
                    </a:spcBef>
                    <a:spcAft>
                      <a:spcPct val="0"/>
                    </a:spcAft>
                    <a:buFont typeface="Wingdings 3" panose="05040102010807070707" pitchFamily="18" charset="2"/>
                    <a:buChar char="Æ"/>
                  </a:pPr>
                  <a:endParaRPr lang="en-US" sz="2000" b="1" dirty="0" err="1">
                    <a:solidFill>
                      <a:schemeClr val="bg1"/>
                    </a:solidFill>
                    <a:latin typeface="+mj-lt"/>
                    <a:ea typeface="Segoe UI" pitchFamily="34" charset="0"/>
                    <a:cs typeface="Segoe UI" pitchFamily="34" charset="0"/>
                  </a:endParaRPr>
                </a:p>
              </p:txBody>
            </p:sp>
            <p:sp>
              <p:nvSpPr>
                <p:cNvPr id="60" name="Rectangle 59"/>
                <p:cNvSpPr/>
                <p:nvPr/>
              </p:nvSpPr>
              <p:spPr bwMode="auto">
                <a:xfrm>
                  <a:off x="6224227" y="3342502"/>
                  <a:ext cx="444843" cy="111211"/>
                </a:xfrm>
                <a:prstGeom prst="rect">
                  <a:avLst/>
                </a:prstGeom>
                <a:solidFill>
                  <a:schemeClr val="accent4"/>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indent="-342900" algn="ctr" defTabSz="932472" fontAlgn="base">
                    <a:lnSpc>
                      <a:spcPct val="90000"/>
                    </a:lnSpc>
                    <a:spcBef>
                      <a:spcPct val="0"/>
                    </a:spcBef>
                    <a:spcAft>
                      <a:spcPct val="0"/>
                    </a:spcAft>
                    <a:buFont typeface="Wingdings 3" panose="05040102010807070707" pitchFamily="18" charset="2"/>
                    <a:buChar char="Æ"/>
                  </a:pPr>
                  <a:endParaRPr lang="en-US" sz="2000" b="1" dirty="0" err="1">
                    <a:solidFill>
                      <a:schemeClr val="bg1"/>
                    </a:solidFill>
                    <a:latin typeface="+mj-lt"/>
                    <a:ea typeface="Segoe UI" pitchFamily="34" charset="0"/>
                    <a:cs typeface="Segoe UI" pitchFamily="34" charset="0"/>
                  </a:endParaRPr>
                </a:p>
              </p:txBody>
            </p:sp>
            <p:cxnSp>
              <p:nvCxnSpPr>
                <p:cNvPr id="61" name="Straight Arrow Connector 60"/>
                <p:cNvCxnSpPr/>
                <p:nvPr/>
              </p:nvCxnSpPr>
              <p:spPr>
                <a:xfrm>
                  <a:off x="6032871" y="3398108"/>
                  <a:ext cx="330720" cy="0"/>
                </a:xfrm>
                <a:prstGeom prst="straightConnector1">
                  <a:avLst/>
                </a:prstGeom>
                <a:ln w="12700">
                  <a:solidFill>
                    <a:schemeClr val="bg1"/>
                  </a:solidFill>
                  <a:headEnd type="none"/>
                  <a:tailEnd type="triangle"/>
                </a:ln>
              </p:spPr>
              <p:style>
                <a:lnRef idx="1">
                  <a:schemeClr val="accent1"/>
                </a:lnRef>
                <a:fillRef idx="0">
                  <a:schemeClr val="accent1"/>
                </a:fillRef>
                <a:effectRef idx="0">
                  <a:schemeClr val="accent1"/>
                </a:effectRef>
                <a:fontRef idx="minor">
                  <a:schemeClr val="tx1"/>
                </a:fontRef>
              </p:style>
            </p:cxnSp>
          </p:grpSp>
        </p:grpSp>
      </p:grpSp>
    </p:spTree>
    <p:extLst>
      <p:ext uri="{BB962C8B-B14F-4D97-AF65-F5344CB8AC3E}">
        <p14:creationId xmlns:p14="http://schemas.microsoft.com/office/powerpoint/2010/main" val="2151791406"/>
      </p:ext>
    </p:extLst>
  </p:cSld>
  <p:clrMapOvr>
    <a:masterClrMapping/>
  </p:clrMapOvr>
  <p:transition>
    <p:fade/>
  </p:transition>
</p:sld>
</file>

<file path=ppt/slides/slide24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Scalability and choice</a:t>
            </a:r>
          </a:p>
        </p:txBody>
      </p:sp>
      <p:sp>
        <p:nvSpPr>
          <p:cNvPr id="3" name="Text Placeholder 2"/>
          <p:cNvSpPr>
            <a:spLocks noGrp="1"/>
          </p:cNvSpPr>
          <p:nvPr>
            <p:ph type="body" sz="quarter" idx="10"/>
          </p:nvPr>
        </p:nvSpPr>
        <p:spPr>
          <a:xfrm>
            <a:off x="274638" y="1388542"/>
            <a:ext cx="5486399" cy="4621965"/>
          </a:xfrm>
        </p:spPr>
        <p:txBody>
          <a:bodyPr/>
          <a:lstStyle/>
          <a:p>
            <a:pPr marL="0" indent="0">
              <a:buNone/>
            </a:pPr>
            <a:r>
              <a:rPr lang="en-US" dirty="0">
                <a:latin typeface="Segoe UI Semilight" panose="020B0402040204020203" pitchFamily="34" charset="0"/>
                <a:cs typeface="Segoe UI Semilight" panose="020B0402040204020203" pitchFamily="34" charset="0"/>
              </a:rPr>
              <a:t>Reduce or eliminate data movement</a:t>
            </a:r>
          </a:p>
          <a:p>
            <a:pPr marL="297971" lvl="1" indent="0">
              <a:buNone/>
            </a:pPr>
            <a:r>
              <a:rPr lang="en-US" sz="1800" dirty="0"/>
              <a:t>Data movement takes time, adds risks and cost to advanced analytics</a:t>
            </a:r>
          </a:p>
          <a:p>
            <a:pPr marL="297971" lvl="1" indent="0">
              <a:buNone/>
            </a:pPr>
            <a:endParaRPr lang="en-US" dirty="0">
              <a:latin typeface="Segoe UI Light" pitchFamily="34" charset="0"/>
            </a:endParaRPr>
          </a:p>
          <a:p>
            <a:pPr marL="0" indent="0">
              <a:buNone/>
            </a:pPr>
            <a:r>
              <a:rPr lang="en-US" dirty="0">
                <a:latin typeface="Segoe UI Semilight" panose="020B0402040204020203" pitchFamily="34" charset="0"/>
                <a:cs typeface="Segoe UI Semilight" panose="020B0402040204020203" pitchFamily="34" charset="0"/>
              </a:rPr>
              <a:t>Parallel External Memory Algorithms reduce RAM consumption and parallelize computation</a:t>
            </a:r>
          </a:p>
          <a:p>
            <a:pPr marL="297971" lvl="1" indent="0">
              <a:buNone/>
            </a:pPr>
            <a:r>
              <a:rPr lang="en-US" sz="1800" dirty="0"/>
              <a:t>Multi-threading across processors and compute nodes leverages memory</a:t>
            </a:r>
          </a:p>
          <a:p>
            <a:pPr lvl="1"/>
            <a:endParaRPr lang="en-US" dirty="0">
              <a:latin typeface="Segoe UI Light" pitchFamily="34" charset="0"/>
            </a:endParaRPr>
          </a:p>
          <a:p>
            <a:pPr marL="297971" lvl="1" indent="0">
              <a:buNone/>
            </a:pPr>
            <a:endParaRPr lang="en-US" dirty="0">
              <a:latin typeface="Segoe UI Light" pitchFamily="34" charset="0"/>
            </a:endParaRPr>
          </a:p>
          <a:p>
            <a:endParaRPr lang="en-US" dirty="0"/>
          </a:p>
        </p:txBody>
      </p:sp>
      <p:sp>
        <p:nvSpPr>
          <p:cNvPr id="5" name="Rectangle 4"/>
          <p:cNvSpPr/>
          <p:nvPr/>
        </p:nvSpPr>
        <p:spPr>
          <a:xfrm>
            <a:off x="6070131" y="1388542"/>
            <a:ext cx="6185059" cy="1729704"/>
          </a:xfrm>
          <a:prstGeom prst="rect">
            <a:avLst/>
          </a:prstGeom>
        </p:spPr>
        <p:txBody>
          <a:bodyPr wrap="square">
            <a:spAutoFit/>
          </a:bodyPr>
          <a:lstStyle/>
          <a:p>
            <a:pPr>
              <a:lnSpc>
                <a:spcPct val="90000"/>
              </a:lnSpc>
              <a:spcBef>
                <a:spcPts val="1224"/>
              </a:spcBef>
              <a:buClr>
                <a:schemeClr val="tx1"/>
              </a:buClr>
              <a:buSzPct val="90000"/>
            </a:pPr>
            <a:r>
              <a:rPr lang="en-US" sz="3200" dirty="0">
                <a:gradFill>
                  <a:gsLst>
                    <a:gs pos="1250">
                      <a:schemeClr val="tx1"/>
                    </a:gs>
                    <a:gs pos="100000">
                      <a:schemeClr val="tx1"/>
                    </a:gs>
                  </a:gsLst>
                  <a:lin ang="5400000" scaled="0"/>
                </a:gradFill>
                <a:latin typeface="Segoe UI Light" pitchFamily="34" charset="0"/>
              </a:rPr>
              <a:t>Hybrid memory and disk scalability</a:t>
            </a:r>
          </a:p>
          <a:p>
            <a:pPr>
              <a:lnSpc>
                <a:spcPct val="90000"/>
              </a:lnSpc>
              <a:spcBef>
                <a:spcPts val="1224"/>
              </a:spcBef>
              <a:buClr>
                <a:schemeClr val="tx1"/>
              </a:buClr>
              <a:buSzPct val="90000"/>
            </a:pPr>
            <a:r>
              <a:rPr lang="en-US" sz="3200" dirty="0">
                <a:gradFill>
                  <a:gsLst>
                    <a:gs pos="1250">
                      <a:schemeClr val="tx1"/>
                    </a:gs>
                    <a:gs pos="100000">
                      <a:schemeClr val="tx1"/>
                    </a:gs>
                  </a:gsLst>
                  <a:lin ang="5400000" scaled="0"/>
                </a:gradFill>
                <a:latin typeface="Segoe UI Light" pitchFamily="34" charset="0"/>
              </a:rPr>
              <a:t>Model on-premises, store on cloud </a:t>
            </a:r>
          </a:p>
          <a:p>
            <a:pPr>
              <a:lnSpc>
                <a:spcPct val="90000"/>
              </a:lnSpc>
              <a:spcBef>
                <a:spcPts val="1224"/>
              </a:spcBef>
              <a:buClr>
                <a:schemeClr val="tx1"/>
              </a:buClr>
              <a:buSzPct val="90000"/>
            </a:pPr>
            <a:endParaRPr lang="en-US" sz="3200" dirty="0">
              <a:gradFill>
                <a:gsLst>
                  <a:gs pos="1250">
                    <a:schemeClr val="tx1"/>
                  </a:gs>
                  <a:gs pos="100000">
                    <a:schemeClr val="tx1"/>
                  </a:gs>
                </a:gsLst>
                <a:lin ang="5400000" scaled="0"/>
              </a:gradFill>
              <a:latin typeface="Segoe UI Light" pitchFamily="34" charset="0"/>
            </a:endParaRPr>
          </a:p>
        </p:txBody>
      </p:sp>
      <p:graphicFrame>
        <p:nvGraphicFramePr>
          <p:cNvPr id="6" name="Table 5"/>
          <p:cNvGraphicFramePr>
            <a:graphicFrameLocks noGrp="1"/>
          </p:cNvGraphicFramePr>
          <p:nvPr>
            <p:extLst>
              <p:ext uri="{D42A27DB-BD31-4B8C-83A1-F6EECF244321}">
                <p14:modId xmlns:p14="http://schemas.microsoft.com/office/powerpoint/2010/main" val="2390075353"/>
              </p:ext>
            </p:extLst>
          </p:nvPr>
        </p:nvGraphicFramePr>
        <p:xfrm>
          <a:off x="6070131" y="3718254"/>
          <a:ext cx="5888895" cy="2292253"/>
        </p:xfrm>
        <a:graphic>
          <a:graphicData uri="http://schemas.openxmlformats.org/drawingml/2006/table">
            <a:tbl>
              <a:tblPr firstRow="1" bandRow="1">
                <a:tableStyleId>{9D7B26C5-4107-4FEC-AEDC-1716B250A1EF}</a:tableStyleId>
              </a:tblPr>
              <a:tblGrid>
                <a:gridCol w="1962965">
                  <a:extLst>
                    <a:ext uri="{9D8B030D-6E8A-4147-A177-3AD203B41FA5}">
                      <a16:colId xmlns:a16="http://schemas.microsoft.com/office/drawing/2014/main" val="20000"/>
                    </a:ext>
                  </a:extLst>
                </a:gridCol>
                <a:gridCol w="1962965">
                  <a:extLst>
                    <a:ext uri="{9D8B030D-6E8A-4147-A177-3AD203B41FA5}">
                      <a16:colId xmlns:a16="http://schemas.microsoft.com/office/drawing/2014/main" val="20001"/>
                    </a:ext>
                  </a:extLst>
                </a:gridCol>
                <a:gridCol w="1962965">
                  <a:extLst>
                    <a:ext uri="{9D8B030D-6E8A-4147-A177-3AD203B41FA5}">
                      <a16:colId xmlns:a16="http://schemas.microsoft.com/office/drawing/2014/main" val="20002"/>
                    </a:ext>
                  </a:extLst>
                </a:gridCol>
              </a:tblGrid>
              <a:tr h="236685">
                <a:tc>
                  <a:txBody>
                    <a:bodyPr/>
                    <a:lstStyle/>
                    <a:p>
                      <a:r>
                        <a:rPr lang="en-US" sz="1000" dirty="0"/>
                        <a:t>Example</a:t>
                      </a:r>
                    </a:p>
                  </a:txBody>
                  <a:tcPr marL="88750" marR="88750" marT="44375" marB="44375"/>
                </a:tc>
                <a:tc>
                  <a:txBody>
                    <a:bodyPr/>
                    <a:lstStyle/>
                    <a:p>
                      <a:r>
                        <a:rPr lang="en-US" sz="1000" dirty="0"/>
                        <a:t>Other</a:t>
                      </a:r>
                      <a:r>
                        <a:rPr lang="en-US" sz="1000" baseline="0" dirty="0"/>
                        <a:t> tools</a:t>
                      </a:r>
                      <a:endParaRPr lang="en-US" sz="1000" dirty="0"/>
                    </a:p>
                  </a:txBody>
                  <a:tcPr marL="88750" marR="88750" marT="44375" marB="44375"/>
                </a:tc>
                <a:tc>
                  <a:txBody>
                    <a:bodyPr/>
                    <a:lstStyle/>
                    <a:p>
                      <a:r>
                        <a:rPr lang="en-US" sz="1000" dirty="0"/>
                        <a:t>SSAAS</a:t>
                      </a:r>
                    </a:p>
                  </a:txBody>
                  <a:tcPr marL="88750" marR="88750" marT="44375" marB="44375"/>
                </a:tc>
                <a:extLst>
                  <a:ext uri="{0D108BD9-81ED-4DB2-BD59-A6C34878D82A}">
                    <a16:rowId xmlns:a16="http://schemas.microsoft.com/office/drawing/2014/main" val="10000"/>
                  </a:ext>
                </a:extLst>
              </a:tr>
              <a:tr h="424415">
                <a:tc>
                  <a:txBody>
                    <a:bodyPr/>
                    <a:lstStyle/>
                    <a:p>
                      <a:r>
                        <a:rPr lang="en-US" sz="1000" dirty="0"/>
                        <a:t>Customer scoring:</a:t>
                      </a:r>
                      <a:r>
                        <a:rPr lang="en-US" sz="1000" baseline="0" dirty="0"/>
                        <a:t> m</a:t>
                      </a:r>
                      <a:r>
                        <a:rPr lang="en-US" sz="1000" dirty="0"/>
                        <a:t>arketing and sales</a:t>
                      </a:r>
                    </a:p>
                  </a:txBody>
                  <a:tcPr marL="88750" marR="88750" marT="44375" marB="44375"/>
                </a:tc>
                <a:tc>
                  <a:txBody>
                    <a:bodyPr/>
                    <a:lstStyle/>
                    <a:p>
                      <a:r>
                        <a:rPr lang="en-US" sz="1000" dirty="0"/>
                        <a:t>11 hours</a:t>
                      </a:r>
                    </a:p>
                  </a:txBody>
                  <a:tcPr marL="88750" marR="88750" marT="44375" marB="44375"/>
                </a:tc>
                <a:tc>
                  <a:txBody>
                    <a:bodyPr/>
                    <a:lstStyle/>
                    <a:p>
                      <a:r>
                        <a:rPr lang="en-US" sz="1000" dirty="0"/>
                        <a:t>5 to 8</a:t>
                      </a:r>
                      <a:r>
                        <a:rPr lang="en-US" sz="1000" baseline="0" dirty="0"/>
                        <a:t> minutes</a:t>
                      </a:r>
                      <a:endParaRPr lang="en-US" sz="1000" dirty="0"/>
                    </a:p>
                  </a:txBody>
                  <a:tcPr marL="88750" marR="88750" marT="44375" marB="44375"/>
                </a:tc>
                <a:extLst>
                  <a:ext uri="{0D108BD9-81ED-4DB2-BD59-A6C34878D82A}">
                    <a16:rowId xmlns:a16="http://schemas.microsoft.com/office/drawing/2014/main" val="10001"/>
                  </a:ext>
                </a:extLst>
              </a:tr>
              <a:tr h="489033">
                <a:tc>
                  <a:txBody>
                    <a:bodyPr/>
                    <a:lstStyle/>
                    <a:p>
                      <a:r>
                        <a:rPr lang="en-US" sz="1000" dirty="0"/>
                        <a:t>Regression on 10 million records using 4000</a:t>
                      </a:r>
                      <a:r>
                        <a:rPr lang="en-US" sz="1000" baseline="0" dirty="0"/>
                        <a:t> variables</a:t>
                      </a:r>
                      <a:endParaRPr lang="en-US" sz="1000" dirty="0"/>
                    </a:p>
                  </a:txBody>
                  <a:tcPr marL="88750" marR="88750" marT="44375" marB="44375"/>
                </a:tc>
                <a:tc>
                  <a:txBody>
                    <a:bodyPr/>
                    <a:lstStyle/>
                    <a:p>
                      <a:r>
                        <a:rPr lang="en-US" sz="1000" dirty="0"/>
                        <a:t>4 to 5</a:t>
                      </a:r>
                      <a:r>
                        <a:rPr lang="en-US" sz="1000" baseline="0" dirty="0"/>
                        <a:t> days</a:t>
                      </a:r>
                      <a:endParaRPr lang="en-US" sz="1000" dirty="0"/>
                    </a:p>
                  </a:txBody>
                  <a:tcPr marL="88750" marR="88750" marT="44375" marB="44375"/>
                </a:tc>
                <a:tc>
                  <a:txBody>
                    <a:bodyPr/>
                    <a:lstStyle/>
                    <a:p>
                      <a:r>
                        <a:rPr lang="en-US" sz="1000" dirty="0"/>
                        <a:t>1 hour</a:t>
                      </a:r>
                    </a:p>
                  </a:txBody>
                  <a:tcPr marL="88750" marR="88750" marT="44375" marB="44375"/>
                </a:tc>
                <a:extLst>
                  <a:ext uri="{0D108BD9-81ED-4DB2-BD59-A6C34878D82A}">
                    <a16:rowId xmlns:a16="http://schemas.microsoft.com/office/drawing/2014/main" val="10002"/>
                  </a:ext>
                </a:extLst>
              </a:tr>
              <a:tr h="425640">
                <a:tc>
                  <a:txBody>
                    <a:bodyPr/>
                    <a:lstStyle/>
                    <a:p>
                      <a:r>
                        <a:rPr lang="en-US" sz="1000" dirty="0"/>
                        <a:t>Stress test: 140,000</a:t>
                      </a:r>
                      <a:r>
                        <a:rPr lang="en-US" sz="1000" baseline="0" dirty="0"/>
                        <a:t> regressions with 20 random variables</a:t>
                      </a:r>
                      <a:endParaRPr lang="en-US" sz="1000" dirty="0"/>
                    </a:p>
                  </a:txBody>
                  <a:tcPr marL="88750" marR="88750" marT="44375" marB="44375"/>
                </a:tc>
                <a:tc>
                  <a:txBody>
                    <a:bodyPr/>
                    <a:lstStyle/>
                    <a:p>
                      <a:r>
                        <a:rPr lang="en-US" sz="1000" dirty="0"/>
                        <a:t>1 hour</a:t>
                      </a:r>
                    </a:p>
                  </a:txBody>
                  <a:tcPr marL="88750" marR="88750" marT="44375" marB="44375"/>
                </a:tc>
                <a:tc>
                  <a:txBody>
                    <a:bodyPr/>
                    <a:lstStyle/>
                    <a:p>
                      <a:r>
                        <a:rPr lang="en-US" sz="1000" dirty="0"/>
                        <a:t>45 seconds</a:t>
                      </a:r>
                    </a:p>
                  </a:txBody>
                  <a:tcPr marL="88750" marR="88750" marT="44375" marB="44375"/>
                </a:tc>
                <a:extLst>
                  <a:ext uri="{0D108BD9-81ED-4DB2-BD59-A6C34878D82A}">
                    <a16:rowId xmlns:a16="http://schemas.microsoft.com/office/drawing/2014/main" val="10003"/>
                  </a:ext>
                </a:extLst>
              </a:tr>
              <a:tr h="418832">
                <a:tc>
                  <a:txBody>
                    <a:bodyPr/>
                    <a:lstStyle/>
                    <a:p>
                      <a:r>
                        <a:rPr lang="en-US" sz="1000" dirty="0"/>
                        <a:t>Financial: VaR calculations</a:t>
                      </a:r>
                      <a:r>
                        <a:rPr lang="en-US" sz="1000" baseline="0" dirty="0"/>
                        <a:t> 2.5 B simulations</a:t>
                      </a:r>
                      <a:endParaRPr lang="en-US" sz="1000" dirty="0"/>
                    </a:p>
                  </a:txBody>
                  <a:tcPr marL="88750" marR="88750" marT="44375" marB="44375"/>
                </a:tc>
                <a:tc>
                  <a:txBody>
                    <a:bodyPr/>
                    <a:lstStyle/>
                    <a:p>
                      <a:r>
                        <a:rPr lang="en-US" sz="1000" dirty="0"/>
                        <a:t>3</a:t>
                      </a:r>
                      <a:r>
                        <a:rPr lang="en-US" sz="1000" baseline="0" dirty="0"/>
                        <a:t>.5 hours</a:t>
                      </a:r>
                      <a:endParaRPr lang="en-US" sz="1000" dirty="0"/>
                    </a:p>
                  </a:txBody>
                  <a:tcPr marL="88750" marR="88750" marT="44375" marB="44375"/>
                </a:tc>
                <a:tc>
                  <a:txBody>
                    <a:bodyPr/>
                    <a:lstStyle/>
                    <a:p>
                      <a:r>
                        <a:rPr lang="en-US" sz="1000" dirty="0"/>
                        <a:t>42</a:t>
                      </a:r>
                      <a:r>
                        <a:rPr lang="en-US" sz="1000" baseline="0" dirty="0"/>
                        <a:t> seconds</a:t>
                      </a:r>
                      <a:endParaRPr lang="en-US" sz="1000" dirty="0"/>
                    </a:p>
                  </a:txBody>
                  <a:tcPr marL="88750" marR="88750" marT="44375" marB="44375"/>
                </a:tc>
                <a:extLst>
                  <a:ext uri="{0D108BD9-81ED-4DB2-BD59-A6C34878D82A}">
                    <a16:rowId xmlns:a16="http://schemas.microsoft.com/office/drawing/2014/main" val="10004"/>
                  </a:ext>
                </a:extLst>
              </a:tr>
              <a:tr h="293183">
                <a:tc>
                  <a:txBody>
                    <a:bodyPr/>
                    <a:lstStyle/>
                    <a:p>
                      <a:r>
                        <a:rPr lang="en-US" sz="1000" dirty="0"/>
                        <a:t>Healthcare scoring</a:t>
                      </a:r>
                    </a:p>
                  </a:txBody>
                  <a:tcPr marL="88750" marR="88750" marT="44375" marB="44375"/>
                </a:tc>
                <a:tc>
                  <a:txBody>
                    <a:bodyPr/>
                    <a:lstStyle/>
                    <a:p>
                      <a:r>
                        <a:rPr lang="en-US" sz="1000" dirty="0"/>
                        <a:t>5 weeks,</a:t>
                      </a:r>
                      <a:r>
                        <a:rPr lang="en-US" sz="1000" baseline="0" dirty="0"/>
                        <a:t> </a:t>
                      </a:r>
                      <a:r>
                        <a:rPr lang="en-US" sz="1000" dirty="0"/>
                        <a:t>35 processes</a:t>
                      </a:r>
                    </a:p>
                  </a:txBody>
                  <a:tcPr marL="88750" marR="88750" marT="44375" marB="44375"/>
                </a:tc>
                <a:tc>
                  <a:txBody>
                    <a:bodyPr/>
                    <a:lstStyle/>
                    <a:p>
                      <a:r>
                        <a:rPr lang="en-US" sz="1000" dirty="0"/>
                        <a:t>6 minutes,</a:t>
                      </a:r>
                      <a:r>
                        <a:rPr lang="en-US" sz="1000" baseline="0" dirty="0"/>
                        <a:t> 1 process</a:t>
                      </a:r>
                      <a:endParaRPr lang="en-US" sz="1000" dirty="0"/>
                    </a:p>
                  </a:txBody>
                  <a:tcPr marL="88750" marR="88750" marT="44375" marB="44375"/>
                </a:tc>
                <a:extLst>
                  <a:ext uri="{0D108BD9-81ED-4DB2-BD59-A6C34878D82A}">
                    <a16:rowId xmlns:a16="http://schemas.microsoft.com/office/drawing/2014/main" val="10005"/>
                  </a:ext>
                </a:extLst>
              </a:tr>
            </a:tbl>
          </a:graphicData>
        </a:graphic>
      </p:graphicFrame>
    </p:spTree>
    <p:extLst>
      <p:ext uri="{BB962C8B-B14F-4D97-AF65-F5344CB8AC3E}">
        <p14:creationId xmlns:p14="http://schemas.microsoft.com/office/powerpoint/2010/main" val="3886925707"/>
      </p:ext>
    </p:extLst>
  </p:cSld>
  <p:clrMapOvr>
    <a:masterClrMapping/>
  </p:clrMapOvr>
  <p:transition>
    <p:fade/>
  </p:transition>
</p:sld>
</file>

<file path=ppt/slides/slide24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pSp>
        <p:nvGrpSpPr>
          <p:cNvPr id="56" name="Group 55"/>
          <p:cNvGrpSpPr/>
          <p:nvPr/>
        </p:nvGrpSpPr>
        <p:grpSpPr>
          <a:xfrm>
            <a:off x="785941" y="1576071"/>
            <a:ext cx="4809129" cy="3846809"/>
            <a:chOff x="1196911" y="1091941"/>
            <a:chExt cx="3536445" cy="2758588"/>
          </a:xfrm>
          <a:solidFill>
            <a:schemeClr val="accent2"/>
          </a:solidFill>
        </p:grpSpPr>
        <p:sp>
          <p:nvSpPr>
            <p:cNvPr id="74" name="Cube 73"/>
            <p:cNvSpPr/>
            <p:nvPr/>
          </p:nvSpPr>
          <p:spPr>
            <a:xfrm>
              <a:off x="1898341" y="1091941"/>
              <a:ext cx="2835015" cy="1982783"/>
            </a:xfrm>
            <a:prstGeom prst="cube">
              <a:avLst>
                <a:gd name="adj" fmla="val 4824"/>
              </a:avLst>
            </a:prstGeom>
            <a:grpFill/>
            <a:ln w="952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vert="vert270" anchor="ctr"/>
            <a:lstStyle/>
            <a:p>
              <a:pPr algn="ctr">
                <a:defRPr/>
              </a:pPr>
              <a:endParaRPr lang="en-US" sz="1904" b="1" dirty="0">
                <a:solidFill>
                  <a:schemeClr val="tx1"/>
                </a:solidFill>
              </a:endParaRPr>
            </a:p>
          </p:txBody>
        </p:sp>
        <p:sp>
          <p:nvSpPr>
            <p:cNvPr id="79" name="Cube 78"/>
            <p:cNvSpPr/>
            <p:nvPr/>
          </p:nvSpPr>
          <p:spPr>
            <a:xfrm>
              <a:off x="1717358" y="1285892"/>
              <a:ext cx="2835015" cy="1982783"/>
            </a:xfrm>
            <a:prstGeom prst="cube">
              <a:avLst>
                <a:gd name="adj" fmla="val 4824"/>
              </a:avLst>
            </a:prstGeom>
            <a:grpFill/>
            <a:ln w="952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vert="vert270" anchor="ctr"/>
            <a:lstStyle/>
            <a:p>
              <a:pPr algn="ctr">
                <a:defRPr/>
              </a:pPr>
              <a:endParaRPr lang="en-US" sz="1904" b="1" dirty="0">
                <a:solidFill>
                  <a:schemeClr val="tx1"/>
                </a:solidFill>
              </a:endParaRPr>
            </a:p>
          </p:txBody>
        </p:sp>
        <p:sp>
          <p:nvSpPr>
            <p:cNvPr id="81" name="Cube 80"/>
            <p:cNvSpPr/>
            <p:nvPr/>
          </p:nvSpPr>
          <p:spPr>
            <a:xfrm>
              <a:off x="1540208" y="1479843"/>
              <a:ext cx="2835015" cy="1982783"/>
            </a:xfrm>
            <a:prstGeom prst="cube">
              <a:avLst>
                <a:gd name="adj" fmla="val 4824"/>
              </a:avLst>
            </a:prstGeom>
            <a:grpFill/>
            <a:ln w="952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vert="vert270" anchor="ctr"/>
            <a:lstStyle/>
            <a:p>
              <a:pPr algn="ctr">
                <a:defRPr/>
              </a:pPr>
              <a:endParaRPr lang="en-US" sz="1904" b="1" dirty="0">
                <a:solidFill>
                  <a:schemeClr val="tx1"/>
                </a:solidFill>
              </a:endParaRPr>
            </a:p>
          </p:txBody>
        </p:sp>
        <p:sp>
          <p:nvSpPr>
            <p:cNvPr id="82" name="Cube 81"/>
            <p:cNvSpPr/>
            <p:nvPr/>
          </p:nvSpPr>
          <p:spPr>
            <a:xfrm>
              <a:off x="1373517" y="1664269"/>
              <a:ext cx="2835015" cy="1982783"/>
            </a:xfrm>
            <a:prstGeom prst="cube">
              <a:avLst>
                <a:gd name="adj" fmla="val 4824"/>
              </a:avLst>
            </a:prstGeom>
            <a:grpFill/>
            <a:ln w="952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vert="vert270" anchor="ctr"/>
            <a:lstStyle/>
            <a:p>
              <a:pPr algn="ctr">
                <a:defRPr/>
              </a:pPr>
              <a:endParaRPr lang="en-US" sz="1904" b="1" dirty="0">
                <a:solidFill>
                  <a:schemeClr val="tx1"/>
                </a:solidFill>
              </a:endParaRPr>
            </a:p>
          </p:txBody>
        </p:sp>
        <p:sp>
          <p:nvSpPr>
            <p:cNvPr id="83" name="Cube 82"/>
            <p:cNvSpPr/>
            <p:nvPr/>
          </p:nvSpPr>
          <p:spPr>
            <a:xfrm>
              <a:off x="1196911" y="1867746"/>
              <a:ext cx="2835015" cy="1982783"/>
            </a:xfrm>
            <a:prstGeom prst="cube">
              <a:avLst>
                <a:gd name="adj" fmla="val 4824"/>
              </a:avLst>
            </a:prstGeom>
            <a:grpFill/>
            <a:ln w="952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vert="vert270" anchor="ctr"/>
            <a:lstStyle/>
            <a:p>
              <a:pPr algn="ctr">
                <a:defRPr/>
              </a:pPr>
              <a:endParaRPr lang="en-US" sz="1904" b="1" dirty="0">
                <a:solidFill>
                  <a:schemeClr val="tx1"/>
                </a:solidFill>
              </a:endParaRPr>
            </a:p>
          </p:txBody>
        </p:sp>
      </p:grpSp>
      <p:grpSp>
        <p:nvGrpSpPr>
          <p:cNvPr id="59394" name="Group 84"/>
          <p:cNvGrpSpPr>
            <a:grpSpLocks/>
          </p:cNvGrpSpPr>
          <p:nvPr/>
        </p:nvGrpSpPr>
        <p:grpSpPr bwMode="auto">
          <a:xfrm>
            <a:off x="547060" y="2890639"/>
            <a:ext cx="3834036" cy="2789175"/>
            <a:chOff x="3015597" y="1913085"/>
            <a:chExt cx="2818850" cy="2051553"/>
          </a:xfrm>
        </p:grpSpPr>
        <p:sp>
          <p:nvSpPr>
            <p:cNvPr id="86" name="Cube 85"/>
            <p:cNvSpPr/>
            <p:nvPr/>
          </p:nvSpPr>
          <p:spPr>
            <a:xfrm>
              <a:off x="3015597" y="2300996"/>
              <a:ext cx="457200" cy="1663642"/>
            </a:xfrm>
            <a:prstGeom prst="cub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vert="vert270" anchor="ctr"/>
            <a:lstStyle/>
            <a:p>
              <a:pPr algn="ctr">
                <a:defRPr/>
              </a:pPr>
              <a:r>
                <a:rPr lang="en-US" sz="1904" dirty="0">
                  <a:solidFill>
                    <a:schemeClr val="bg1"/>
                  </a:solidFill>
                </a:rPr>
                <a:t>R+CRAN</a:t>
              </a:r>
            </a:p>
          </p:txBody>
        </p:sp>
        <p:sp>
          <p:nvSpPr>
            <p:cNvPr id="87" name="Cube 86"/>
            <p:cNvSpPr/>
            <p:nvPr/>
          </p:nvSpPr>
          <p:spPr>
            <a:xfrm>
              <a:off x="3415655" y="2300996"/>
              <a:ext cx="457200" cy="1663642"/>
            </a:xfrm>
            <a:prstGeom prst="cube">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vert="vert270" anchor="ctr"/>
            <a:lstStyle/>
            <a:p>
              <a:pPr algn="ctr">
                <a:defRPr/>
              </a:pPr>
              <a:r>
                <a:rPr lang="en-US" sz="1904" dirty="0">
                  <a:solidFill>
                    <a:schemeClr val="bg1"/>
                  </a:solidFill>
                </a:rPr>
                <a:t>Revolution R</a:t>
              </a:r>
            </a:p>
          </p:txBody>
        </p:sp>
        <p:sp>
          <p:nvSpPr>
            <p:cNvPr id="88" name="Cube 87"/>
            <p:cNvSpPr/>
            <p:nvPr/>
          </p:nvSpPr>
          <p:spPr>
            <a:xfrm>
              <a:off x="3829825" y="3497799"/>
              <a:ext cx="2004622" cy="457312"/>
            </a:xfrm>
            <a:prstGeom prst="cub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vert="vert270" anchor="ctr"/>
            <a:lstStyle/>
            <a:p>
              <a:pPr algn="ctr">
                <a:defRPr/>
              </a:pPr>
              <a:endParaRPr lang="en-US" sz="1904" dirty="0">
                <a:solidFill>
                  <a:schemeClr val="tx1"/>
                </a:solidFill>
              </a:endParaRPr>
            </a:p>
          </p:txBody>
        </p:sp>
        <p:sp>
          <p:nvSpPr>
            <p:cNvPr id="89" name="Cube 88"/>
            <p:cNvSpPr/>
            <p:nvPr/>
          </p:nvSpPr>
          <p:spPr>
            <a:xfrm>
              <a:off x="3825064" y="3105589"/>
              <a:ext cx="2004621" cy="457312"/>
            </a:xfrm>
            <a:prstGeom prst="cub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vert="vert270" anchor="ctr"/>
            <a:lstStyle/>
            <a:p>
              <a:pPr algn="ctr">
                <a:defRPr/>
              </a:pPr>
              <a:endParaRPr lang="en-US" sz="1904" dirty="0">
                <a:solidFill>
                  <a:schemeClr val="tx1"/>
                </a:solidFill>
              </a:endParaRPr>
            </a:p>
          </p:txBody>
        </p:sp>
        <p:sp>
          <p:nvSpPr>
            <p:cNvPr id="90" name="Cube 89"/>
            <p:cNvSpPr/>
            <p:nvPr/>
          </p:nvSpPr>
          <p:spPr>
            <a:xfrm>
              <a:off x="3825064" y="2700678"/>
              <a:ext cx="2004621" cy="457312"/>
            </a:xfrm>
            <a:prstGeom prst="cub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vert="vert270" anchor="ctr"/>
            <a:lstStyle/>
            <a:p>
              <a:pPr algn="ctr">
                <a:defRPr/>
              </a:pPr>
              <a:endParaRPr lang="en-US" sz="1904" dirty="0">
                <a:solidFill>
                  <a:schemeClr val="tx1"/>
                </a:solidFill>
              </a:endParaRPr>
            </a:p>
          </p:txBody>
        </p:sp>
        <p:sp>
          <p:nvSpPr>
            <p:cNvPr id="91" name="Cube 90"/>
            <p:cNvSpPr/>
            <p:nvPr/>
          </p:nvSpPr>
          <p:spPr>
            <a:xfrm>
              <a:off x="3829825" y="2300530"/>
              <a:ext cx="1036435" cy="457312"/>
            </a:xfrm>
            <a:prstGeom prst="cube">
              <a:avLst/>
            </a:prstGeom>
            <a:gradFill flip="none" rotWithShape="1">
              <a:gsLst>
                <a:gs pos="0">
                  <a:schemeClr val="accent1"/>
                </a:gs>
                <a:gs pos="100000">
                  <a:schemeClr val="accent2">
                    <a:lumMod val="75000"/>
                  </a:schemeClr>
                </a:gs>
              </a:gsLst>
              <a:lin ang="1080000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vert="vert270" anchor="ctr"/>
            <a:lstStyle/>
            <a:p>
              <a:pPr algn="ctr">
                <a:defRPr/>
              </a:pPr>
              <a:endParaRPr lang="en-US" sz="1904" dirty="0">
                <a:solidFill>
                  <a:schemeClr val="tx1"/>
                </a:solidFill>
              </a:endParaRPr>
            </a:p>
          </p:txBody>
        </p:sp>
        <p:sp>
          <p:nvSpPr>
            <p:cNvPr id="92" name="Cube 91"/>
            <p:cNvSpPr/>
            <p:nvPr/>
          </p:nvSpPr>
          <p:spPr>
            <a:xfrm>
              <a:off x="4794837" y="2300530"/>
              <a:ext cx="1034848" cy="457312"/>
            </a:xfrm>
            <a:prstGeom prst="cub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vert="vert270" anchor="ctr"/>
            <a:lstStyle/>
            <a:p>
              <a:pPr algn="ctr">
                <a:defRPr/>
              </a:pPr>
              <a:endParaRPr lang="en-US" sz="1904" dirty="0">
                <a:solidFill>
                  <a:schemeClr val="tx1"/>
                </a:solidFill>
              </a:endParaRPr>
            </a:p>
          </p:txBody>
        </p:sp>
        <p:sp>
          <p:nvSpPr>
            <p:cNvPr id="93" name="Rectangle 92"/>
            <p:cNvSpPr/>
            <p:nvPr/>
          </p:nvSpPr>
          <p:spPr>
            <a:xfrm rot="16200000" flipV="1">
              <a:off x="4646489" y="2773475"/>
              <a:ext cx="342899" cy="2004449"/>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vert270" anchor="ctr"/>
            <a:lstStyle/>
            <a:p>
              <a:pPr>
                <a:defRPr/>
              </a:pPr>
              <a:r>
                <a:rPr lang="en-US" sz="1904" dirty="0">
                  <a:solidFill>
                    <a:schemeClr val="bg1"/>
                  </a:solidFill>
                </a:rPr>
                <a:t>DistributedR</a:t>
              </a:r>
            </a:p>
          </p:txBody>
        </p:sp>
        <p:sp>
          <p:nvSpPr>
            <p:cNvPr id="94" name="Rectangle 93"/>
            <p:cNvSpPr/>
            <p:nvPr/>
          </p:nvSpPr>
          <p:spPr>
            <a:xfrm rot="16200000" flipV="1">
              <a:off x="4681747" y="2384101"/>
              <a:ext cx="272383" cy="2004449"/>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vert270" anchor="ctr"/>
            <a:lstStyle/>
            <a:p>
              <a:pPr>
                <a:defRPr/>
              </a:pPr>
              <a:r>
                <a:rPr lang="en-US" sz="1904" dirty="0">
                  <a:solidFill>
                    <a:schemeClr val="bg1"/>
                  </a:solidFill>
                </a:rPr>
                <a:t>ScaleR</a:t>
              </a:r>
            </a:p>
          </p:txBody>
        </p:sp>
        <p:sp>
          <p:nvSpPr>
            <p:cNvPr id="95" name="Rectangle 94"/>
            <p:cNvSpPr/>
            <p:nvPr/>
          </p:nvSpPr>
          <p:spPr>
            <a:xfrm rot="16200000" flipV="1">
              <a:off x="4653773" y="1977715"/>
              <a:ext cx="328330" cy="2004449"/>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vert270" anchor="ctr"/>
            <a:lstStyle/>
            <a:p>
              <a:pPr>
                <a:defRPr/>
              </a:pPr>
              <a:r>
                <a:rPr lang="en-US" sz="1904" dirty="0">
                  <a:solidFill>
                    <a:schemeClr val="bg1"/>
                  </a:solidFill>
                </a:rPr>
                <a:t>ConnectR</a:t>
              </a:r>
            </a:p>
          </p:txBody>
        </p:sp>
        <p:grpSp>
          <p:nvGrpSpPr>
            <p:cNvPr id="59435" name="Group 95"/>
            <p:cNvGrpSpPr>
              <a:grpSpLocks/>
            </p:cNvGrpSpPr>
            <p:nvPr/>
          </p:nvGrpSpPr>
          <p:grpSpPr bwMode="auto">
            <a:xfrm>
              <a:off x="3815713" y="2394447"/>
              <a:ext cx="1983103" cy="380054"/>
              <a:chOff x="1877141" y="2315523"/>
              <a:chExt cx="1599314" cy="380054"/>
            </a:xfrm>
          </p:grpSpPr>
          <p:sp>
            <p:nvSpPr>
              <p:cNvPr id="98" name="Cube 101"/>
              <p:cNvSpPr/>
              <p:nvPr/>
            </p:nvSpPr>
            <p:spPr>
              <a:xfrm rot="16200000" flipV="1">
                <a:off x="2874066" y="2093187"/>
                <a:ext cx="371476" cy="83330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vert270" anchor="ctr"/>
              <a:lstStyle/>
              <a:p>
                <a:pPr>
                  <a:defRPr/>
                </a:pPr>
                <a:r>
                  <a:rPr lang="en-US" sz="1904" dirty="0">
                    <a:solidFill>
                      <a:schemeClr val="bg1"/>
                    </a:solidFill>
                  </a:rPr>
                  <a:t>DevelopR</a:t>
                </a:r>
              </a:p>
            </p:txBody>
          </p:sp>
          <p:sp>
            <p:nvSpPr>
              <p:cNvPr id="99" name="Cube 100"/>
              <p:cNvSpPr/>
              <p:nvPr/>
            </p:nvSpPr>
            <p:spPr>
              <a:xfrm rot="16200000" flipV="1">
                <a:off x="2109446" y="2083218"/>
                <a:ext cx="370528" cy="83513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vert270" anchor="ctr"/>
              <a:lstStyle/>
              <a:p>
                <a:pPr>
                  <a:defRPr/>
                </a:pPr>
                <a:r>
                  <a:rPr lang="en-US" sz="1904" dirty="0">
                    <a:solidFill>
                      <a:schemeClr val="bg1"/>
                    </a:solidFill>
                  </a:rPr>
                  <a:t>DeployR</a:t>
                </a:r>
              </a:p>
            </p:txBody>
          </p:sp>
        </p:grpSp>
        <p:sp>
          <p:nvSpPr>
            <p:cNvPr id="97" name="Cube 96"/>
            <p:cNvSpPr/>
            <p:nvPr/>
          </p:nvSpPr>
          <p:spPr>
            <a:xfrm>
              <a:off x="3015597" y="1913085"/>
              <a:ext cx="2814088" cy="457312"/>
            </a:xfrm>
            <a:prstGeom prst="cube">
              <a:avLst/>
            </a:prstGeom>
            <a:solidFill>
              <a:schemeClr val="bg1">
                <a:lumMod val="85000"/>
              </a:schemeClr>
            </a:solidFill>
            <a:ln w="952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vert="vert270" anchor="ctr"/>
            <a:lstStyle/>
            <a:p>
              <a:pPr algn="ctr">
                <a:defRPr/>
              </a:pPr>
              <a:endParaRPr lang="en-US" sz="1904" dirty="0">
                <a:solidFill>
                  <a:schemeClr val="tx1"/>
                </a:solidFill>
              </a:endParaRPr>
            </a:p>
          </p:txBody>
        </p:sp>
      </p:grpSp>
      <p:cxnSp>
        <p:nvCxnSpPr>
          <p:cNvPr id="100" name="Straight Connector 99"/>
          <p:cNvCxnSpPr/>
          <p:nvPr/>
        </p:nvCxnSpPr>
        <p:spPr>
          <a:xfrm flipV="1">
            <a:off x="417532" y="1513322"/>
            <a:ext cx="1295282" cy="1476622"/>
          </a:xfrm>
          <a:prstGeom prst="line">
            <a:avLst/>
          </a:prstGeom>
          <a:ln w="38100">
            <a:solidFill>
              <a:schemeClr val="tx2"/>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cxnSp>
      <p:pic>
        <p:nvPicPr>
          <p:cNvPr id="59396" name="Picture 100"/>
          <p:cNvPicPr>
            <a:picLocks noChangeAspect="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1922217" y="3145378"/>
            <a:ext cx="699453" cy="3000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9397" name="Title 14"/>
          <p:cNvSpPr>
            <a:spLocks noGrp="1"/>
          </p:cNvSpPr>
          <p:nvPr>
            <p:ph type="title"/>
          </p:nvPr>
        </p:nvSpPr>
        <p:spPr/>
        <p:txBody>
          <a:bodyPr/>
          <a:lstStyle/>
          <a:p>
            <a:r>
              <a:rPr lang="en-US" dirty="0">
                <a:solidFill>
                  <a:schemeClr val="tx1"/>
                </a:solidFill>
              </a:rPr>
              <a:t>Write once, deploy anywhere</a:t>
            </a:r>
          </a:p>
        </p:txBody>
      </p:sp>
      <p:sp>
        <p:nvSpPr>
          <p:cNvPr id="57" name="Rectangle 56"/>
          <p:cNvSpPr/>
          <p:nvPr/>
        </p:nvSpPr>
        <p:spPr>
          <a:xfrm>
            <a:off x="2065" y="5982242"/>
            <a:ext cx="12434711" cy="457943"/>
          </a:xfrm>
          <a:prstGeom prst="rect">
            <a:avLst/>
          </a:prstGeom>
        </p:spPr>
        <p:txBody>
          <a:bodyPr lIns="124331" tIns="62165" rIns="124331" bIns="62165">
            <a:spAutoFit/>
          </a:bodyPr>
          <a:lstStyle/>
          <a:p>
            <a:pPr algn="ctr">
              <a:lnSpc>
                <a:spcPct val="90000"/>
              </a:lnSpc>
              <a:spcBef>
                <a:spcPts val="816"/>
              </a:spcBef>
              <a:spcAft>
                <a:spcPts val="408"/>
              </a:spcAft>
              <a:buClr>
                <a:srgbClr val="F15D22"/>
              </a:buClr>
              <a:defRPr/>
            </a:pPr>
            <a:r>
              <a:rPr lang="en-US" sz="2400" dirty="0"/>
              <a:t>Code portability </a:t>
            </a:r>
            <a:r>
              <a:rPr lang="en-US" dirty="0"/>
              <a:t>a</a:t>
            </a:r>
            <a:r>
              <a:rPr lang="en-US" sz="2400" dirty="0"/>
              <a:t>cross </a:t>
            </a:r>
            <a:r>
              <a:rPr lang="en-US" dirty="0"/>
              <a:t>p</a:t>
            </a:r>
            <a:r>
              <a:rPr lang="en-US" sz="2400" dirty="0"/>
              <a:t>latforms</a:t>
            </a:r>
          </a:p>
        </p:txBody>
      </p:sp>
      <p:sp>
        <p:nvSpPr>
          <p:cNvPr id="59400" name="Rectangle 67"/>
          <p:cNvSpPr>
            <a:spLocks noChangeArrowheads="1"/>
          </p:cNvSpPr>
          <p:nvPr/>
        </p:nvSpPr>
        <p:spPr bwMode="auto">
          <a:xfrm>
            <a:off x="5954863" y="4749370"/>
            <a:ext cx="2409225" cy="40254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124331" tIns="62165" rIns="124331" bIns="62165">
            <a:spAutoFit/>
          </a:bodyPr>
          <a:lstStyle/>
          <a:p>
            <a:pPr>
              <a:lnSpc>
                <a:spcPct val="90000"/>
              </a:lnSpc>
              <a:spcBef>
                <a:spcPts val="816"/>
              </a:spcBef>
              <a:spcAft>
                <a:spcPts val="408"/>
              </a:spcAft>
              <a:buClr>
                <a:srgbClr val="F15D22"/>
              </a:buClr>
            </a:pPr>
            <a:r>
              <a:rPr lang="en-US" sz="2000" dirty="0"/>
              <a:t>In the cloud</a:t>
            </a:r>
            <a:endParaRPr lang="en-US" sz="1400" dirty="0"/>
          </a:p>
        </p:txBody>
      </p:sp>
      <p:cxnSp>
        <p:nvCxnSpPr>
          <p:cNvPr id="69" name="Straight Connector 68"/>
          <p:cNvCxnSpPr/>
          <p:nvPr/>
        </p:nvCxnSpPr>
        <p:spPr>
          <a:xfrm>
            <a:off x="4653105" y="4913437"/>
            <a:ext cx="1278012" cy="0"/>
          </a:xfrm>
          <a:prstGeom prst="line">
            <a:avLst/>
          </a:prstGeom>
          <a:ln>
            <a:headEnd type="none" w="med" len="med"/>
            <a:tailEnd type="oval" w="med" len="med"/>
          </a:ln>
        </p:spPr>
        <p:style>
          <a:lnRef idx="3">
            <a:schemeClr val="accent3"/>
          </a:lnRef>
          <a:fillRef idx="0">
            <a:schemeClr val="accent3"/>
          </a:fillRef>
          <a:effectRef idx="2">
            <a:schemeClr val="accent3"/>
          </a:effectRef>
          <a:fontRef idx="minor">
            <a:schemeClr val="tx1"/>
          </a:fontRef>
        </p:style>
      </p:cxnSp>
      <p:cxnSp>
        <p:nvCxnSpPr>
          <p:cNvPr id="119" name="Straight Connector 118"/>
          <p:cNvCxnSpPr/>
          <p:nvPr/>
        </p:nvCxnSpPr>
        <p:spPr>
          <a:xfrm>
            <a:off x="7639785" y="4935025"/>
            <a:ext cx="1580245" cy="0"/>
          </a:xfrm>
          <a:prstGeom prst="line">
            <a:avLst/>
          </a:prstGeom>
          <a:ln w="38100">
            <a:solidFill>
              <a:schemeClr val="tx2"/>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cxnSp>
      <p:sp>
        <p:nvSpPr>
          <p:cNvPr id="124" name="Left Bracket 123"/>
          <p:cNvSpPr/>
          <p:nvPr/>
        </p:nvSpPr>
        <p:spPr>
          <a:xfrm>
            <a:off x="9242335" y="4637113"/>
            <a:ext cx="2834640" cy="610942"/>
          </a:xfrm>
          <a:prstGeom prst="leftBracket">
            <a:avLst>
              <a:gd name="adj" fmla="val 0"/>
            </a:avLst>
          </a:prstGeom>
          <a:ln w="2540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txBody>
          <a:bodyPr lIns="124331" tIns="62165" rIns="124331" bIns="62165" anchor="ctr"/>
          <a:lstStyle/>
          <a:p>
            <a:pPr algn="ctr">
              <a:defRPr/>
            </a:pPr>
            <a:endParaRPr lang="en-US" sz="2448" dirty="0"/>
          </a:p>
        </p:txBody>
      </p:sp>
      <p:sp>
        <p:nvSpPr>
          <p:cNvPr id="59404" name="Rectangle 124"/>
          <p:cNvSpPr>
            <a:spLocks noChangeArrowheads="1"/>
          </p:cNvSpPr>
          <p:nvPr/>
        </p:nvSpPr>
        <p:spPr bwMode="auto">
          <a:xfrm>
            <a:off x="9231179" y="4779464"/>
            <a:ext cx="2901433" cy="33271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124331" tIns="62165" rIns="124331" bIns="62165" anchor="ctr">
            <a:spAutoFit/>
          </a:bodyPr>
          <a:lstStyle/>
          <a:p>
            <a:pPr marL="0" lvl="1">
              <a:lnSpc>
                <a:spcPct val="90000"/>
              </a:lnSpc>
              <a:buClr>
                <a:srgbClr val="515254"/>
              </a:buClr>
              <a:buSzPct val="100000"/>
            </a:pPr>
            <a:r>
              <a:rPr lang="en-US" sz="1496" dirty="0"/>
              <a:t>Azure</a:t>
            </a:r>
          </a:p>
        </p:txBody>
      </p:sp>
      <p:sp>
        <p:nvSpPr>
          <p:cNvPr id="59405" name="Rectangle 125"/>
          <p:cNvSpPr>
            <a:spLocks noChangeArrowheads="1"/>
          </p:cNvSpPr>
          <p:nvPr/>
        </p:nvSpPr>
        <p:spPr bwMode="auto">
          <a:xfrm>
            <a:off x="5954863" y="3972199"/>
            <a:ext cx="3341829" cy="40254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124331" tIns="62165" rIns="124331" bIns="62165">
            <a:spAutoFit/>
          </a:bodyPr>
          <a:lstStyle/>
          <a:p>
            <a:pPr>
              <a:lnSpc>
                <a:spcPct val="90000"/>
              </a:lnSpc>
              <a:spcBef>
                <a:spcPts val="816"/>
              </a:spcBef>
              <a:spcAft>
                <a:spcPts val="408"/>
              </a:spcAft>
              <a:buClr>
                <a:srgbClr val="F15D22"/>
              </a:buClr>
            </a:pPr>
            <a:r>
              <a:rPr lang="en-US" sz="2000" dirty="0"/>
              <a:t>Workstations and servers</a:t>
            </a:r>
          </a:p>
        </p:txBody>
      </p:sp>
      <p:cxnSp>
        <p:nvCxnSpPr>
          <p:cNvPr id="127" name="Straight Connector 126"/>
          <p:cNvCxnSpPr/>
          <p:nvPr/>
        </p:nvCxnSpPr>
        <p:spPr>
          <a:xfrm>
            <a:off x="4892733" y="4155698"/>
            <a:ext cx="1038385" cy="0"/>
          </a:xfrm>
          <a:prstGeom prst="line">
            <a:avLst/>
          </a:prstGeom>
          <a:ln>
            <a:headEnd type="none" w="med" len="med"/>
            <a:tailEnd type="oval" w="med" len="med"/>
          </a:ln>
        </p:spPr>
        <p:style>
          <a:lnRef idx="3">
            <a:schemeClr val="accent3"/>
          </a:lnRef>
          <a:fillRef idx="0">
            <a:schemeClr val="accent3"/>
          </a:fillRef>
          <a:effectRef idx="2">
            <a:schemeClr val="accent3"/>
          </a:effectRef>
          <a:fontRef idx="minor">
            <a:schemeClr val="tx1"/>
          </a:fontRef>
        </p:style>
      </p:cxnSp>
      <p:cxnSp>
        <p:nvCxnSpPr>
          <p:cNvPr id="128" name="Straight Connector 127"/>
          <p:cNvCxnSpPr/>
          <p:nvPr/>
        </p:nvCxnSpPr>
        <p:spPr>
          <a:xfrm>
            <a:off x="8965292" y="4155698"/>
            <a:ext cx="248263" cy="0"/>
          </a:xfrm>
          <a:prstGeom prst="line">
            <a:avLst/>
          </a:prstGeom>
          <a:ln w="38100">
            <a:solidFill>
              <a:schemeClr val="tx2"/>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cxnSp>
      <p:sp>
        <p:nvSpPr>
          <p:cNvPr id="129" name="Left Bracket 128"/>
          <p:cNvSpPr/>
          <p:nvPr/>
        </p:nvSpPr>
        <p:spPr>
          <a:xfrm>
            <a:off x="9242335" y="3799494"/>
            <a:ext cx="2834640" cy="742629"/>
          </a:xfrm>
          <a:prstGeom prst="leftBracket">
            <a:avLst>
              <a:gd name="adj" fmla="val 0"/>
            </a:avLst>
          </a:prstGeom>
          <a:ln w="2540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txBody>
          <a:bodyPr lIns="124331" tIns="62165" rIns="124331" bIns="62165" anchor="ctr"/>
          <a:lstStyle/>
          <a:p>
            <a:pPr algn="ctr">
              <a:defRPr/>
            </a:pPr>
            <a:endParaRPr lang="en-US" sz="2448" dirty="0"/>
          </a:p>
        </p:txBody>
      </p:sp>
      <p:sp>
        <p:nvSpPr>
          <p:cNvPr id="59409" name="Rectangle 131"/>
          <p:cNvSpPr>
            <a:spLocks noChangeArrowheads="1"/>
          </p:cNvSpPr>
          <p:nvPr/>
        </p:nvSpPr>
        <p:spPr bwMode="auto">
          <a:xfrm>
            <a:off x="9242332" y="3913820"/>
            <a:ext cx="2676917" cy="5398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124331" tIns="62165" rIns="124331" bIns="62165" anchor="ctr">
            <a:spAutoFit/>
          </a:bodyPr>
          <a:lstStyle/>
          <a:p>
            <a:pPr marL="0" lvl="1">
              <a:lnSpc>
                <a:spcPct val="90000"/>
              </a:lnSpc>
              <a:buClr>
                <a:srgbClr val="515254"/>
              </a:buClr>
              <a:buSzPct val="100000"/>
            </a:pPr>
            <a:r>
              <a:rPr lang="en-US" sz="1496" dirty="0"/>
              <a:t>Linux</a:t>
            </a:r>
            <a:br>
              <a:rPr lang="en-US" sz="1496" dirty="0"/>
            </a:br>
            <a:r>
              <a:rPr lang="en-US" sz="1496" dirty="0"/>
              <a:t>Windows</a:t>
            </a:r>
          </a:p>
        </p:txBody>
      </p:sp>
      <p:sp>
        <p:nvSpPr>
          <p:cNvPr id="59410" name="Rectangle 144"/>
          <p:cNvSpPr>
            <a:spLocks noChangeArrowheads="1"/>
          </p:cNvSpPr>
          <p:nvPr/>
        </p:nvSpPr>
        <p:spPr bwMode="auto">
          <a:xfrm>
            <a:off x="5954865" y="3225253"/>
            <a:ext cx="3417387" cy="40254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124331" tIns="62165" rIns="124331" bIns="62165">
            <a:spAutoFit/>
          </a:bodyPr>
          <a:lstStyle/>
          <a:p>
            <a:pPr>
              <a:lnSpc>
                <a:spcPct val="90000"/>
              </a:lnSpc>
              <a:spcBef>
                <a:spcPts val="816"/>
              </a:spcBef>
              <a:spcAft>
                <a:spcPts val="408"/>
              </a:spcAft>
              <a:buClr>
                <a:srgbClr val="F15D22"/>
              </a:buClr>
            </a:pPr>
            <a:r>
              <a:rPr lang="en-US" sz="2000" dirty="0"/>
              <a:t>Clustered systems</a:t>
            </a:r>
          </a:p>
        </p:txBody>
      </p:sp>
      <p:cxnSp>
        <p:nvCxnSpPr>
          <p:cNvPr id="148" name="Straight Connector 147"/>
          <p:cNvCxnSpPr/>
          <p:nvPr/>
        </p:nvCxnSpPr>
        <p:spPr>
          <a:xfrm>
            <a:off x="5097821" y="3406592"/>
            <a:ext cx="833298" cy="0"/>
          </a:xfrm>
          <a:prstGeom prst="line">
            <a:avLst/>
          </a:prstGeom>
          <a:ln>
            <a:headEnd type="none" w="med" len="med"/>
            <a:tailEnd type="oval" w="med" len="med"/>
          </a:ln>
        </p:spPr>
        <p:style>
          <a:lnRef idx="3">
            <a:schemeClr val="accent3"/>
          </a:lnRef>
          <a:fillRef idx="0">
            <a:schemeClr val="accent3"/>
          </a:fillRef>
          <a:effectRef idx="2">
            <a:schemeClr val="accent3"/>
          </a:effectRef>
          <a:fontRef idx="minor">
            <a:schemeClr val="tx1"/>
          </a:fontRef>
        </p:style>
      </p:cxnSp>
      <p:cxnSp>
        <p:nvCxnSpPr>
          <p:cNvPr id="151" name="Straight Connector 150"/>
          <p:cNvCxnSpPr/>
          <p:nvPr/>
        </p:nvCxnSpPr>
        <p:spPr>
          <a:xfrm>
            <a:off x="8239932" y="3402275"/>
            <a:ext cx="980098" cy="0"/>
          </a:xfrm>
          <a:prstGeom prst="line">
            <a:avLst/>
          </a:prstGeom>
          <a:ln w="38100">
            <a:solidFill>
              <a:schemeClr val="tx2"/>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cxnSp>
      <p:sp>
        <p:nvSpPr>
          <p:cNvPr id="152" name="Left Bracket 151"/>
          <p:cNvSpPr/>
          <p:nvPr/>
        </p:nvSpPr>
        <p:spPr>
          <a:xfrm>
            <a:off x="9242335" y="3104362"/>
            <a:ext cx="2834640" cy="610942"/>
          </a:xfrm>
          <a:prstGeom prst="leftBracket">
            <a:avLst>
              <a:gd name="adj" fmla="val 0"/>
            </a:avLst>
          </a:prstGeom>
          <a:ln w="2540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txBody>
          <a:bodyPr lIns="124331" tIns="62165" rIns="124331" bIns="62165" anchor="ctr"/>
          <a:lstStyle/>
          <a:p>
            <a:pPr algn="ctr">
              <a:defRPr/>
            </a:pPr>
            <a:endParaRPr lang="en-US" sz="2448" dirty="0"/>
          </a:p>
        </p:txBody>
      </p:sp>
      <p:sp>
        <p:nvSpPr>
          <p:cNvPr id="59414" name="Rectangle 152"/>
          <p:cNvSpPr>
            <a:spLocks noChangeArrowheads="1"/>
          </p:cNvSpPr>
          <p:nvPr/>
        </p:nvSpPr>
        <p:spPr bwMode="auto">
          <a:xfrm>
            <a:off x="9253482" y="3147444"/>
            <a:ext cx="2901433" cy="5398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124331" tIns="62165" rIns="124331" bIns="62165" anchor="ctr">
            <a:spAutoFit/>
          </a:bodyPr>
          <a:lstStyle/>
          <a:p>
            <a:pPr marL="0" lvl="1">
              <a:lnSpc>
                <a:spcPct val="90000"/>
              </a:lnSpc>
              <a:buClr>
                <a:srgbClr val="515254"/>
              </a:buClr>
              <a:buSzPct val="100000"/>
            </a:pPr>
            <a:r>
              <a:rPr lang="en-US" sz="1496" dirty="0"/>
              <a:t>Linux Clusters (LSF for now)</a:t>
            </a:r>
            <a:br>
              <a:rPr lang="en-US" sz="1496" dirty="0"/>
            </a:br>
            <a:r>
              <a:rPr lang="en-US" sz="1496" dirty="0"/>
              <a:t>Microsoft HPC</a:t>
            </a:r>
          </a:p>
        </p:txBody>
      </p:sp>
      <p:sp>
        <p:nvSpPr>
          <p:cNvPr id="59415" name="Rectangle 153"/>
          <p:cNvSpPr>
            <a:spLocks noChangeArrowheads="1"/>
          </p:cNvSpPr>
          <p:nvPr/>
        </p:nvSpPr>
        <p:spPr bwMode="auto">
          <a:xfrm>
            <a:off x="5954863" y="2497738"/>
            <a:ext cx="2409225" cy="40254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124331" tIns="62165" rIns="124331" bIns="62165">
            <a:spAutoFit/>
          </a:bodyPr>
          <a:lstStyle/>
          <a:p>
            <a:pPr>
              <a:lnSpc>
                <a:spcPct val="90000"/>
              </a:lnSpc>
              <a:spcBef>
                <a:spcPts val="816"/>
              </a:spcBef>
              <a:spcAft>
                <a:spcPts val="408"/>
              </a:spcAft>
              <a:buClr>
                <a:srgbClr val="F15D22"/>
              </a:buClr>
            </a:pPr>
            <a:r>
              <a:rPr lang="en-US" sz="2000" dirty="0"/>
              <a:t>EDW</a:t>
            </a:r>
          </a:p>
        </p:txBody>
      </p:sp>
      <p:cxnSp>
        <p:nvCxnSpPr>
          <p:cNvPr id="155" name="Straight Connector 154"/>
          <p:cNvCxnSpPr/>
          <p:nvPr/>
        </p:nvCxnSpPr>
        <p:spPr>
          <a:xfrm>
            <a:off x="5348240" y="2704982"/>
            <a:ext cx="582877" cy="0"/>
          </a:xfrm>
          <a:prstGeom prst="line">
            <a:avLst/>
          </a:prstGeom>
          <a:ln>
            <a:headEnd type="none" w="med" len="med"/>
            <a:tailEnd type="oval" w="med" len="med"/>
          </a:ln>
        </p:spPr>
        <p:style>
          <a:lnRef idx="3">
            <a:schemeClr val="accent3"/>
          </a:lnRef>
          <a:fillRef idx="0">
            <a:schemeClr val="accent3"/>
          </a:fillRef>
          <a:effectRef idx="2">
            <a:schemeClr val="accent3"/>
          </a:effectRef>
          <a:fontRef idx="minor">
            <a:schemeClr val="tx1"/>
          </a:fontRef>
        </p:style>
      </p:cxnSp>
      <p:cxnSp>
        <p:nvCxnSpPr>
          <p:cNvPr id="156" name="Straight Connector 155"/>
          <p:cNvCxnSpPr/>
          <p:nvPr/>
        </p:nvCxnSpPr>
        <p:spPr>
          <a:xfrm>
            <a:off x="6901474" y="2698505"/>
            <a:ext cx="2318556" cy="0"/>
          </a:xfrm>
          <a:prstGeom prst="line">
            <a:avLst/>
          </a:prstGeom>
          <a:ln w="38100">
            <a:solidFill>
              <a:schemeClr val="tx2"/>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cxnSp>
      <p:sp>
        <p:nvSpPr>
          <p:cNvPr id="157" name="Left Bracket 156"/>
          <p:cNvSpPr/>
          <p:nvPr/>
        </p:nvSpPr>
        <p:spPr>
          <a:xfrm>
            <a:off x="9242332" y="2532278"/>
            <a:ext cx="2834640" cy="446873"/>
          </a:xfrm>
          <a:prstGeom prst="leftBracket">
            <a:avLst>
              <a:gd name="adj" fmla="val 0"/>
            </a:avLst>
          </a:prstGeom>
          <a:ln w="2540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txBody>
          <a:bodyPr lIns="124331" tIns="62165" rIns="124331" bIns="62165" anchor="ctr"/>
          <a:lstStyle/>
          <a:p>
            <a:pPr algn="ctr">
              <a:defRPr/>
            </a:pPr>
            <a:endParaRPr lang="en-US" sz="2448" dirty="0"/>
          </a:p>
        </p:txBody>
      </p:sp>
      <p:sp>
        <p:nvSpPr>
          <p:cNvPr id="59419" name="Rectangle 157"/>
          <p:cNvSpPr>
            <a:spLocks noChangeArrowheads="1"/>
          </p:cNvSpPr>
          <p:nvPr/>
        </p:nvSpPr>
        <p:spPr bwMode="auto">
          <a:xfrm>
            <a:off x="9242333" y="2280586"/>
            <a:ext cx="2901433" cy="74706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124331" tIns="62165" rIns="124331" bIns="62165" anchor="ctr">
            <a:spAutoFit/>
          </a:bodyPr>
          <a:lstStyle/>
          <a:p>
            <a:pPr marL="0" lvl="1">
              <a:lnSpc>
                <a:spcPct val="90000"/>
              </a:lnSpc>
              <a:buClr>
                <a:srgbClr val="515254"/>
              </a:buClr>
              <a:buSzPct val="100000"/>
            </a:pPr>
            <a:endParaRPr lang="en-US" sz="1496" dirty="0"/>
          </a:p>
          <a:p>
            <a:pPr marL="0" lvl="1">
              <a:lnSpc>
                <a:spcPct val="90000"/>
              </a:lnSpc>
              <a:buClr>
                <a:srgbClr val="515254"/>
              </a:buClr>
              <a:buSzPct val="100000"/>
            </a:pPr>
            <a:r>
              <a:rPr lang="en-US" sz="1496" dirty="0"/>
              <a:t>SQL Server</a:t>
            </a:r>
          </a:p>
          <a:p>
            <a:pPr marL="0" lvl="1">
              <a:lnSpc>
                <a:spcPct val="90000"/>
              </a:lnSpc>
              <a:buClr>
                <a:srgbClr val="515254"/>
              </a:buClr>
              <a:buSzPct val="100000"/>
            </a:pPr>
            <a:r>
              <a:rPr lang="en-US" sz="1496" dirty="0"/>
              <a:t>Teradata</a:t>
            </a:r>
          </a:p>
        </p:txBody>
      </p:sp>
      <p:sp>
        <p:nvSpPr>
          <p:cNvPr id="59420" name="Rectangle 158"/>
          <p:cNvSpPr>
            <a:spLocks noChangeArrowheads="1"/>
          </p:cNvSpPr>
          <p:nvPr/>
        </p:nvSpPr>
        <p:spPr bwMode="auto">
          <a:xfrm>
            <a:off x="5954863" y="1796126"/>
            <a:ext cx="2409225" cy="40254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124331" tIns="62165" rIns="124331" bIns="62165">
            <a:spAutoFit/>
          </a:bodyPr>
          <a:lstStyle/>
          <a:p>
            <a:pPr>
              <a:lnSpc>
                <a:spcPct val="90000"/>
              </a:lnSpc>
              <a:spcBef>
                <a:spcPts val="816"/>
              </a:spcBef>
              <a:spcAft>
                <a:spcPts val="408"/>
              </a:spcAft>
              <a:buClr>
                <a:srgbClr val="F15D22"/>
              </a:buClr>
            </a:pPr>
            <a:r>
              <a:rPr lang="en-US" sz="2000" dirty="0"/>
              <a:t>Hadoop</a:t>
            </a:r>
          </a:p>
        </p:txBody>
      </p:sp>
      <p:cxnSp>
        <p:nvCxnSpPr>
          <p:cNvPr id="160" name="Straight Connector 159"/>
          <p:cNvCxnSpPr/>
          <p:nvPr/>
        </p:nvCxnSpPr>
        <p:spPr>
          <a:xfrm>
            <a:off x="5594344" y="1964511"/>
            <a:ext cx="336773" cy="0"/>
          </a:xfrm>
          <a:prstGeom prst="line">
            <a:avLst/>
          </a:prstGeom>
          <a:ln>
            <a:headEnd type="none" w="med" len="med"/>
            <a:tailEnd type="oval" w="med" len="med"/>
          </a:ln>
        </p:spPr>
        <p:style>
          <a:lnRef idx="3">
            <a:schemeClr val="accent3"/>
          </a:lnRef>
          <a:fillRef idx="0">
            <a:schemeClr val="accent3"/>
          </a:fillRef>
          <a:effectRef idx="2">
            <a:schemeClr val="accent3"/>
          </a:effectRef>
          <a:fontRef idx="minor">
            <a:schemeClr val="tx1"/>
          </a:fontRef>
        </p:style>
      </p:cxnSp>
      <p:cxnSp>
        <p:nvCxnSpPr>
          <p:cNvPr id="161" name="Straight Connector 160"/>
          <p:cNvCxnSpPr/>
          <p:nvPr/>
        </p:nvCxnSpPr>
        <p:spPr>
          <a:xfrm>
            <a:off x="7259835" y="1990417"/>
            <a:ext cx="1960194" cy="0"/>
          </a:xfrm>
          <a:prstGeom prst="line">
            <a:avLst/>
          </a:prstGeom>
          <a:ln w="38100">
            <a:solidFill>
              <a:schemeClr val="tx2"/>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cxnSp>
      <p:sp>
        <p:nvSpPr>
          <p:cNvPr id="162" name="Left Bracket 161"/>
          <p:cNvSpPr/>
          <p:nvPr/>
        </p:nvSpPr>
        <p:spPr>
          <a:xfrm>
            <a:off x="9259606" y="1632055"/>
            <a:ext cx="2834640" cy="792411"/>
          </a:xfrm>
          <a:prstGeom prst="leftBracket">
            <a:avLst>
              <a:gd name="adj" fmla="val 0"/>
            </a:avLst>
          </a:prstGeom>
          <a:ln w="2540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txBody>
          <a:bodyPr lIns="124331" tIns="62165" rIns="124331" bIns="62165" anchor="ctr"/>
          <a:lstStyle/>
          <a:p>
            <a:pPr algn="ctr">
              <a:defRPr/>
            </a:pPr>
            <a:endParaRPr lang="en-US" sz="2448" dirty="0"/>
          </a:p>
        </p:txBody>
      </p:sp>
      <p:sp>
        <p:nvSpPr>
          <p:cNvPr id="59424" name="Rectangle 162"/>
          <p:cNvSpPr>
            <a:spLocks noChangeArrowheads="1"/>
          </p:cNvSpPr>
          <p:nvPr/>
        </p:nvSpPr>
        <p:spPr bwMode="auto">
          <a:xfrm>
            <a:off x="9264635" y="1629842"/>
            <a:ext cx="2901433" cy="74706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124331" tIns="62165" rIns="124331" bIns="62165" anchor="ctr">
            <a:spAutoFit/>
          </a:bodyPr>
          <a:lstStyle/>
          <a:p>
            <a:pPr marL="0" lvl="1">
              <a:lnSpc>
                <a:spcPct val="90000"/>
              </a:lnSpc>
              <a:buClr>
                <a:srgbClr val="515254"/>
              </a:buClr>
              <a:buSzPct val="100000"/>
            </a:pPr>
            <a:r>
              <a:rPr lang="en-US" sz="1496" dirty="0"/>
              <a:t>Hortonworks</a:t>
            </a:r>
          </a:p>
          <a:p>
            <a:pPr marL="0" lvl="1">
              <a:lnSpc>
                <a:spcPct val="90000"/>
              </a:lnSpc>
              <a:buClr>
                <a:srgbClr val="515254"/>
              </a:buClr>
              <a:buSzPct val="100000"/>
            </a:pPr>
            <a:r>
              <a:rPr lang="en-US" sz="1496" dirty="0"/>
              <a:t>Azure HDInsight</a:t>
            </a:r>
          </a:p>
          <a:p>
            <a:pPr marL="0" lvl="1">
              <a:lnSpc>
                <a:spcPct val="90000"/>
              </a:lnSpc>
              <a:buClr>
                <a:srgbClr val="515254"/>
              </a:buClr>
              <a:buSzPct val="100000"/>
            </a:pPr>
            <a:r>
              <a:rPr lang="en-US" sz="1496" dirty="0"/>
              <a:t>Cloudera</a:t>
            </a:r>
          </a:p>
        </p:txBody>
      </p:sp>
    </p:spTree>
    <p:extLst>
      <p:ext uri="{BB962C8B-B14F-4D97-AF65-F5344CB8AC3E}">
        <p14:creationId xmlns:p14="http://schemas.microsoft.com/office/powerpoint/2010/main" val="3188373095"/>
      </p:ext>
    </p:extLst>
  </p:cSld>
  <p:clrMapOvr>
    <a:masterClrMapping/>
  </p:clrMapOvr>
  <p:transition spd="slow">
    <p:fade/>
  </p:transition>
</p:sld>
</file>

<file path=ppt/slides/slide24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Title 2"/>
          <p:cNvSpPr>
            <a:spLocks noGrp="1"/>
          </p:cNvSpPr>
          <p:nvPr>
            <p:ph type="title"/>
          </p:nvPr>
        </p:nvSpPr>
        <p:spPr/>
        <p:txBody>
          <a:bodyPr/>
          <a:lstStyle/>
          <a:p>
            <a:r>
              <a:rPr lang="en-US" dirty="0"/>
              <a:t>R basics</a:t>
            </a:r>
          </a:p>
        </p:txBody>
      </p:sp>
    </p:spTree>
    <p:extLst>
      <p:ext uri="{BB962C8B-B14F-4D97-AF65-F5344CB8AC3E}">
        <p14:creationId xmlns:p14="http://schemas.microsoft.com/office/powerpoint/2010/main" val="626562268"/>
      </p:ext>
    </p:extLst>
  </p:cSld>
  <p:clrMapOvr>
    <a:masterClrMapping/>
  </p:clrMapOvr>
  <p:transition>
    <p:fade/>
  </p:transition>
</p:sld>
</file>

<file path=ppt/slides/slide24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Machine learning examples</a:t>
            </a:r>
          </a:p>
        </p:txBody>
      </p:sp>
      <p:sp>
        <p:nvSpPr>
          <p:cNvPr id="3" name="Text Placeholder 2"/>
          <p:cNvSpPr>
            <a:spLocks noGrp="1"/>
          </p:cNvSpPr>
          <p:nvPr>
            <p:ph type="body" sz="quarter" idx="4294967295"/>
          </p:nvPr>
        </p:nvSpPr>
        <p:spPr>
          <a:xfrm>
            <a:off x="549275" y="1341439"/>
            <a:ext cx="11887200" cy="4111508"/>
          </a:xfrm>
        </p:spPr>
        <p:txBody>
          <a:bodyPr/>
          <a:lstStyle/>
          <a:p>
            <a:pPr marL="0" indent="0">
              <a:buNone/>
            </a:pPr>
            <a:r>
              <a:rPr lang="en-US" sz="3200" dirty="0">
                <a:latin typeface="Segoe UI Semilight" panose="020B0402040204020203" pitchFamily="34" charset="0"/>
                <a:cs typeface="Segoe UI Semilight" panose="020B0402040204020203" pitchFamily="34" charset="0"/>
              </a:rPr>
              <a:t>Credit card fraud detection</a:t>
            </a:r>
          </a:p>
          <a:p>
            <a:pPr marL="0" indent="0">
              <a:buNone/>
            </a:pPr>
            <a:r>
              <a:rPr lang="en-US" sz="3200" dirty="0">
                <a:latin typeface="Segoe UI Semilight" panose="020B0402040204020203" pitchFamily="34" charset="0"/>
                <a:cs typeface="Segoe UI Semilight" panose="020B0402040204020203" pitchFamily="34" charset="0"/>
              </a:rPr>
              <a:t>Digit recognition for handwriting recognition</a:t>
            </a:r>
          </a:p>
          <a:p>
            <a:pPr marL="0" indent="0">
              <a:buNone/>
            </a:pPr>
            <a:r>
              <a:rPr lang="en-US" sz="3200" dirty="0">
                <a:latin typeface="Segoe UI Semilight" panose="020B0402040204020203" pitchFamily="34" charset="0"/>
                <a:cs typeface="Segoe UI Semilight" panose="020B0402040204020203" pitchFamily="34" charset="0"/>
              </a:rPr>
              <a:t>Real-time facial and image recognition engines</a:t>
            </a:r>
          </a:p>
          <a:p>
            <a:pPr marL="0" indent="0">
              <a:buNone/>
            </a:pPr>
            <a:r>
              <a:rPr lang="en-US" sz="3200" dirty="0">
                <a:latin typeface="Segoe UI Semilight" panose="020B0402040204020203" pitchFamily="34" charset="0"/>
                <a:cs typeface="Segoe UI Semilight" panose="020B0402040204020203" pitchFamily="34" charset="0"/>
              </a:rPr>
              <a:t>Recommendation engines for products in e-commerce</a:t>
            </a:r>
          </a:p>
          <a:p>
            <a:pPr marL="0" indent="0">
              <a:buNone/>
            </a:pPr>
            <a:r>
              <a:rPr lang="en-US" sz="3200" dirty="0">
                <a:latin typeface="Segoe UI Semilight" panose="020B0402040204020203" pitchFamily="34" charset="0"/>
                <a:cs typeface="Segoe UI Semilight" panose="020B0402040204020203" pitchFamily="34" charset="0"/>
              </a:rPr>
              <a:t>Stock trading</a:t>
            </a:r>
          </a:p>
          <a:p>
            <a:pPr marL="0" indent="0">
              <a:buNone/>
            </a:pPr>
            <a:r>
              <a:rPr lang="en-US" sz="3200" dirty="0">
                <a:latin typeface="Segoe UI Semilight" panose="020B0402040204020203" pitchFamily="34" charset="0"/>
                <a:cs typeface="Segoe UI Semilight" panose="020B0402040204020203" pitchFamily="34" charset="0"/>
              </a:rPr>
              <a:t>Medical diagnosis of diseases and lifespan</a:t>
            </a:r>
          </a:p>
          <a:p>
            <a:pPr marL="0" indent="0">
              <a:buNone/>
            </a:pPr>
            <a:r>
              <a:rPr lang="en-US" sz="3200" dirty="0">
                <a:latin typeface="Segoe UI Semilight" panose="020B0402040204020203" pitchFamily="34" charset="0"/>
                <a:cs typeface="Segoe UI Semilight" panose="020B0402040204020203" pitchFamily="34" charset="0"/>
              </a:rPr>
              <a:t>Crash prediction of machines in the cloud</a:t>
            </a:r>
          </a:p>
        </p:txBody>
      </p:sp>
    </p:spTree>
    <p:extLst>
      <p:ext uri="{BB962C8B-B14F-4D97-AF65-F5344CB8AC3E}">
        <p14:creationId xmlns:p14="http://schemas.microsoft.com/office/powerpoint/2010/main" val="2490697468"/>
      </p:ext>
    </p:extLst>
  </p:cSld>
  <p:clrMapOvr>
    <a:masterClrMapping/>
  </p:clrMapOvr>
  <p:transition>
    <p:fade/>
  </p:transition>
</p:sld>
</file>

<file path=ppt/slides/slide24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Machine learning tools </a:t>
            </a:r>
          </a:p>
        </p:txBody>
      </p:sp>
      <p:sp>
        <p:nvSpPr>
          <p:cNvPr id="8" name="Rectangle 7"/>
          <p:cNvSpPr/>
          <p:nvPr/>
        </p:nvSpPr>
        <p:spPr>
          <a:xfrm>
            <a:off x="274638" y="1424721"/>
            <a:ext cx="6216650" cy="3673634"/>
          </a:xfrm>
          <a:prstGeom prst="rect">
            <a:avLst/>
          </a:prstGeom>
          <a:solidFill>
            <a:schemeClr val="bg1"/>
          </a:solidFill>
        </p:spPr>
        <p:txBody>
          <a:bodyPr>
            <a:spAutoFit/>
          </a:bodyPr>
          <a:lstStyle/>
          <a:p>
            <a:pPr defTabSz="932597"/>
            <a:r>
              <a:rPr lang="en-US" sz="3600" dirty="0">
                <a:solidFill>
                  <a:schemeClr val="accent5"/>
                </a:solidFill>
                <a:latin typeface="Segoe UI Semilight" panose="020B0402040204020203" pitchFamily="34" charset="0"/>
                <a:cs typeface="Segoe UI Semilight" panose="020B0402040204020203" pitchFamily="34" charset="0"/>
              </a:rPr>
              <a:t>Open source</a:t>
            </a:r>
          </a:p>
          <a:p>
            <a:pPr marL="690093" lvl="2" indent="-466298" defTabSz="932597">
              <a:buFont typeface="Arial" panose="020B0604020202020204" pitchFamily="34" charset="0"/>
              <a:buChar char="•"/>
            </a:pPr>
            <a:r>
              <a:rPr lang="en-US" sz="2800" dirty="0">
                <a:latin typeface="Segoe UI Semilight" panose="020B0402040204020203" pitchFamily="34" charset="0"/>
                <a:cs typeface="Segoe UI Semilight" panose="020B0402040204020203" pitchFamily="34" charset="0"/>
              </a:rPr>
              <a:t>R – considered best fit</a:t>
            </a:r>
          </a:p>
          <a:p>
            <a:pPr marL="690093" lvl="2" indent="-466298" defTabSz="932597">
              <a:buFont typeface="Arial" panose="020B0604020202020204" pitchFamily="34" charset="0"/>
              <a:buChar char="•"/>
            </a:pPr>
            <a:r>
              <a:rPr lang="en-US" sz="2800" dirty="0">
                <a:latin typeface="Segoe UI Semilight" panose="020B0402040204020203" pitchFamily="34" charset="0"/>
                <a:cs typeface="Segoe UI Semilight" panose="020B0402040204020203" pitchFamily="34" charset="0"/>
              </a:rPr>
              <a:t>Python</a:t>
            </a:r>
          </a:p>
          <a:p>
            <a:pPr marL="690093" lvl="2" indent="-466298" defTabSz="932597">
              <a:buFont typeface="Arial" panose="020B0604020202020204" pitchFamily="34" charset="0"/>
              <a:buChar char="•"/>
            </a:pPr>
            <a:r>
              <a:rPr lang="en-US" sz="2800" dirty="0">
                <a:latin typeface="Segoe UI Semilight" panose="020B0402040204020203" pitchFamily="34" charset="0"/>
                <a:cs typeface="Segoe UI Semilight" panose="020B0402040204020203" pitchFamily="34" charset="0"/>
              </a:rPr>
              <a:t>Monte Carlo Machine Learning Library</a:t>
            </a:r>
          </a:p>
          <a:p>
            <a:pPr marL="690093" lvl="2" indent="-466298" defTabSz="932597">
              <a:buFont typeface="Arial" panose="020B0604020202020204" pitchFamily="34" charset="0"/>
              <a:buChar char="•"/>
            </a:pPr>
            <a:r>
              <a:rPr lang="en-US" sz="2800" dirty="0">
                <a:latin typeface="Segoe UI Semilight" panose="020B0402040204020203" pitchFamily="34" charset="0"/>
                <a:cs typeface="Segoe UI Semilight" panose="020B0402040204020203" pitchFamily="34" charset="0"/>
              </a:rPr>
              <a:t>H2O</a:t>
            </a:r>
          </a:p>
          <a:p>
            <a:pPr marL="690093" lvl="2" indent="-466298" defTabSz="932597">
              <a:buFont typeface="Arial" panose="020B0604020202020204" pitchFamily="34" charset="0"/>
              <a:buChar char="•"/>
            </a:pPr>
            <a:r>
              <a:rPr lang="en-US" sz="2800" dirty="0">
                <a:latin typeface="Segoe UI Semilight" panose="020B0402040204020203" pitchFamily="34" charset="0"/>
                <a:cs typeface="Segoe UI Semilight" panose="020B0402040204020203" pitchFamily="34" charset="0"/>
              </a:rPr>
              <a:t>Weka</a:t>
            </a:r>
          </a:p>
          <a:p>
            <a:pPr marL="690093" lvl="2" indent="-466298" defTabSz="932597">
              <a:buFont typeface="Arial" panose="020B0604020202020204" pitchFamily="34" charset="0"/>
              <a:buChar char="•"/>
            </a:pPr>
            <a:r>
              <a:rPr lang="en-US" sz="2800" dirty="0">
                <a:latin typeface="Segoe UI Semilight" panose="020B0402040204020203" pitchFamily="34" charset="0"/>
                <a:cs typeface="Segoe UI Semilight" panose="020B0402040204020203" pitchFamily="34" charset="0"/>
              </a:rPr>
              <a:t>Octave-Forge</a:t>
            </a:r>
          </a:p>
        </p:txBody>
      </p:sp>
      <p:sp>
        <p:nvSpPr>
          <p:cNvPr id="9" name="Rectangle 8"/>
          <p:cNvSpPr/>
          <p:nvPr/>
        </p:nvSpPr>
        <p:spPr>
          <a:xfrm>
            <a:off x="6099669" y="1424721"/>
            <a:ext cx="6216650" cy="4104522"/>
          </a:xfrm>
          <a:prstGeom prst="rect">
            <a:avLst/>
          </a:prstGeom>
        </p:spPr>
        <p:txBody>
          <a:bodyPr>
            <a:spAutoFit/>
          </a:bodyPr>
          <a:lstStyle/>
          <a:p>
            <a:pPr defTabSz="932597"/>
            <a:r>
              <a:rPr lang="en-US" sz="3600" dirty="0">
                <a:solidFill>
                  <a:schemeClr val="accent5"/>
                </a:solidFill>
                <a:latin typeface="Segoe UI Semilight" panose="020B0402040204020203" pitchFamily="34" charset="0"/>
                <a:cs typeface="Segoe UI Semilight" panose="020B0402040204020203" pitchFamily="34" charset="0"/>
              </a:rPr>
              <a:t>Commercial</a:t>
            </a:r>
          </a:p>
          <a:p>
            <a:pPr marL="932597" lvl="1" indent="-466298" defTabSz="932597">
              <a:buFont typeface="Arial" panose="020B0604020202020204" pitchFamily="34" charset="0"/>
              <a:buChar char="•"/>
            </a:pPr>
            <a:r>
              <a:rPr lang="en-US" sz="2800" dirty="0">
                <a:latin typeface="Segoe UI Semilight" panose="020B0402040204020203" pitchFamily="34" charset="0"/>
                <a:cs typeface="Segoe UI Semilight" panose="020B0402040204020203" pitchFamily="34" charset="0"/>
              </a:rPr>
              <a:t>Microsoft Azure Machine Learning</a:t>
            </a:r>
          </a:p>
          <a:p>
            <a:pPr marL="932597" lvl="1" indent="-466298" defTabSz="932597">
              <a:buFont typeface="Arial" panose="020B0604020202020204" pitchFamily="34" charset="0"/>
              <a:buChar char="•"/>
            </a:pPr>
            <a:r>
              <a:rPr lang="en-US" sz="2800" dirty="0">
                <a:latin typeface="Segoe UI Semilight" panose="020B0402040204020203" pitchFamily="34" charset="0"/>
                <a:cs typeface="Segoe UI Semilight" panose="020B0402040204020203" pitchFamily="34" charset="0"/>
              </a:rPr>
              <a:t>SAS Enterprise Miner</a:t>
            </a:r>
          </a:p>
          <a:p>
            <a:pPr marL="932597" lvl="1" indent="-466298" defTabSz="932597">
              <a:buFont typeface="Arial" panose="020B0604020202020204" pitchFamily="34" charset="0"/>
              <a:buChar char="•"/>
            </a:pPr>
            <a:r>
              <a:rPr lang="en-US" sz="2800" dirty="0">
                <a:latin typeface="Segoe UI Semilight" panose="020B0402040204020203" pitchFamily="34" charset="0"/>
                <a:cs typeface="Segoe UI Semilight" panose="020B0402040204020203" pitchFamily="34" charset="0"/>
              </a:rPr>
              <a:t>IBM SPSS Modeler</a:t>
            </a:r>
          </a:p>
          <a:p>
            <a:pPr marL="932597" lvl="1" indent="-466298" defTabSz="932597">
              <a:buFont typeface="Arial" panose="020B0604020202020204" pitchFamily="34" charset="0"/>
              <a:buChar char="•"/>
            </a:pPr>
            <a:r>
              <a:rPr lang="en-US" sz="2800" dirty="0">
                <a:latin typeface="Segoe UI Semilight" panose="020B0402040204020203" pitchFamily="34" charset="0"/>
                <a:cs typeface="Segoe UI Semilight" panose="020B0402040204020203" pitchFamily="34" charset="0"/>
              </a:rPr>
              <a:t>RapidMiner</a:t>
            </a:r>
          </a:p>
          <a:p>
            <a:pPr marL="932597" lvl="1" indent="-466298" defTabSz="932597">
              <a:buFont typeface="Arial" panose="020B0604020202020204" pitchFamily="34" charset="0"/>
              <a:buChar char="•"/>
            </a:pPr>
            <a:r>
              <a:rPr lang="en-US" sz="2800" dirty="0">
                <a:latin typeface="Segoe UI Semilight" panose="020B0402040204020203" pitchFamily="34" charset="0"/>
                <a:cs typeface="Segoe UI Semilight" panose="020B0402040204020203" pitchFamily="34" charset="0"/>
              </a:rPr>
              <a:t>Apache Mahout</a:t>
            </a:r>
          </a:p>
          <a:p>
            <a:pPr marL="932597" lvl="1" indent="-466298" defTabSz="932597">
              <a:buFont typeface="Arial" panose="020B0604020202020204" pitchFamily="34" charset="0"/>
              <a:buChar char="•"/>
            </a:pPr>
            <a:r>
              <a:rPr lang="en-US" sz="2800" dirty="0">
                <a:latin typeface="Segoe UI Semilight" panose="020B0402040204020203" pitchFamily="34" charset="0"/>
                <a:cs typeface="Segoe UI Semilight" panose="020B0402040204020203" pitchFamily="34" charset="0"/>
              </a:rPr>
              <a:t>MATLAB</a:t>
            </a:r>
          </a:p>
          <a:p>
            <a:pPr marL="932597" lvl="1" indent="-466298" defTabSz="932597">
              <a:buFont typeface="Arial" panose="020B0604020202020204" pitchFamily="34" charset="0"/>
              <a:buChar char="•"/>
            </a:pPr>
            <a:r>
              <a:rPr lang="en-US" sz="2800" dirty="0">
                <a:latin typeface="Segoe UI Semilight" panose="020B0402040204020203" pitchFamily="34" charset="0"/>
                <a:cs typeface="Segoe UI Semilight" panose="020B0402040204020203" pitchFamily="34" charset="0"/>
              </a:rPr>
              <a:t>Oracle Data Mining</a:t>
            </a:r>
          </a:p>
        </p:txBody>
      </p:sp>
    </p:spTree>
    <p:extLst>
      <p:ext uri="{BB962C8B-B14F-4D97-AF65-F5344CB8AC3E}">
        <p14:creationId xmlns:p14="http://schemas.microsoft.com/office/powerpoint/2010/main" val="3197707447"/>
      </p:ext>
    </p:extLst>
  </p:cSld>
  <p:clrMapOvr>
    <a:masterClrMapping/>
  </p:clrMapOvr>
  <p:transition>
    <p:fade/>
  </p:transition>
</p:sld>
</file>

<file path=ppt/slides/slide24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6" name="Text Placeholder 5"/>
          <p:cNvSpPr>
            <a:spLocks noGrp="1"/>
          </p:cNvSpPr>
          <p:nvPr>
            <p:ph type="body" sz="quarter" idx="10"/>
          </p:nvPr>
        </p:nvSpPr>
        <p:spPr>
          <a:xfrm>
            <a:off x="274638" y="1363662"/>
            <a:ext cx="11887200" cy="5669244"/>
          </a:xfrm>
        </p:spPr>
        <p:txBody>
          <a:bodyPr/>
          <a:lstStyle/>
          <a:p>
            <a:pPr marL="0" indent="0">
              <a:buNone/>
            </a:pPr>
            <a:r>
              <a:rPr lang="en-US" sz="3600" dirty="0"/>
              <a:t>Most widely used data analysis software</a:t>
            </a:r>
          </a:p>
          <a:p>
            <a:pPr marL="571500" lvl="2" indent="0">
              <a:buNone/>
            </a:pPr>
            <a:r>
              <a:rPr lang="en-US" sz="2000" dirty="0"/>
              <a:t>Used by </a:t>
            </a:r>
            <a:r>
              <a:rPr lang="en-US" dirty="0"/>
              <a:t>more than 2 million</a:t>
            </a:r>
            <a:r>
              <a:rPr lang="en-US" sz="2000" dirty="0"/>
              <a:t> data scientists, statisticians, and analysts</a:t>
            </a:r>
          </a:p>
          <a:p>
            <a:pPr marL="0" indent="0">
              <a:buNone/>
            </a:pPr>
            <a:r>
              <a:rPr lang="en-US" sz="3600" dirty="0"/>
              <a:t>Most powerful statistical programming language</a:t>
            </a:r>
          </a:p>
          <a:p>
            <a:pPr marL="571500" lvl="2" indent="0">
              <a:buNone/>
            </a:pPr>
            <a:r>
              <a:rPr lang="en-US" sz="2000" dirty="0"/>
              <a:t>Flexible, extensible, and comprehensive for productivity</a:t>
            </a:r>
          </a:p>
          <a:p>
            <a:pPr marL="0" indent="0">
              <a:buNone/>
            </a:pPr>
            <a:r>
              <a:rPr lang="en-US" sz="3600" dirty="0"/>
              <a:t>Create beautiful and unique data visualizations</a:t>
            </a:r>
          </a:p>
          <a:p>
            <a:pPr marL="571500" lvl="2" indent="0">
              <a:buNone/>
            </a:pPr>
            <a:r>
              <a:rPr lang="en-US" sz="2000" dirty="0"/>
              <a:t>As seen in The New York Times, </a:t>
            </a:r>
            <a:r>
              <a:rPr lang="en-US" dirty="0"/>
              <a:t>T</a:t>
            </a:r>
            <a:r>
              <a:rPr lang="en-US" sz="2000" dirty="0"/>
              <a:t>he Economist, and FlowingData</a:t>
            </a:r>
          </a:p>
          <a:p>
            <a:pPr marL="0" indent="0">
              <a:buNone/>
            </a:pPr>
            <a:r>
              <a:rPr lang="en-US" sz="3600" dirty="0"/>
              <a:t>Thriving open-source community</a:t>
            </a:r>
          </a:p>
          <a:p>
            <a:pPr marL="571500" lvl="2" indent="0">
              <a:buNone/>
            </a:pPr>
            <a:r>
              <a:rPr lang="en-US" sz="2000" dirty="0"/>
              <a:t>Leading edge of analytics research</a:t>
            </a:r>
          </a:p>
          <a:p>
            <a:pPr marL="0" indent="0">
              <a:buNone/>
            </a:pPr>
            <a:r>
              <a:rPr lang="en-US" sz="3600" dirty="0"/>
              <a:t>Fills the talent gap</a:t>
            </a:r>
          </a:p>
          <a:p>
            <a:pPr marL="571500" lvl="2" indent="0">
              <a:buNone/>
            </a:pPr>
            <a:r>
              <a:rPr lang="en-US" sz="2000" dirty="0"/>
              <a:t>New graduates prefer R</a:t>
            </a:r>
          </a:p>
          <a:p>
            <a:pPr marL="571500" lvl="2" indent="0">
              <a:buNone/>
            </a:pPr>
            <a:endParaRPr lang="en-US" sz="4000" dirty="0"/>
          </a:p>
        </p:txBody>
      </p:sp>
      <p:sp>
        <p:nvSpPr>
          <p:cNvPr id="17" name="Title 16"/>
          <p:cNvSpPr>
            <a:spLocks noGrp="1"/>
          </p:cNvSpPr>
          <p:nvPr>
            <p:ph type="title"/>
          </p:nvPr>
        </p:nvSpPr>
        <p:spPr/>
        <p:txBody>
          <a:bodyPr/>
          <a:lstStyle/>
          <a:p>
            <a:r>
              <a:rPr lang="en-US" dirty="0"/>
              <a:t>What is R?</a:t>
            </a:r>
          </a:p>
        </p:txBody>
      </p:sp>
    </p:spTree>
    <p:extLst>
      <p:ext uri="{BB962C8B-B14F-4D97-AF65-F5344CB8AC3E}">
        <p14:creationId xmlns:p14="http://schemas.microsoft.com/office/powerpoint/2010/main" val="2846167951"/>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24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7" name="Title 16"/>
          <p:cNvSpPr>
            <a:spLocks noGrp="1"/>
          </p:cNvSpPr>
          <p:nvPr>
            <p:ph type="title"/>
          </p:nvPr>
        </p:nvSpPr>
        <p:spPr/>
        <p:txBody>
          <a:bodyPr/>
          <a:lstStyle/>
          <a:p>
            <a:r>
              <a:rPr lang="en-US" dirty="0"/>
              <a:t>What is R?</a:t>
            </a:r>
          </a:p>
        </p:txBody>
      </p:sp>
      <p:sp>
        <p:nvSpPr>
          <p:cNvPr id="2" name="Oval 1"/>
          <p:cNvSpPr/>
          <p:nvPr/>
        </p:nvSpPr>
        <p:spPr bwMode="auto">
          <a:xfrm>
            <a:off x="151768" y="4916393"/>
            <a:ext cx="1438345" cy="1453302"/>
          </a:xfrm>
          <a:prstGeom prst="ellipse">
            <a:avLst/>
          </a:prstGeom>
          <a:solidFill>
            <a:schemeClr val="accent6">
              <a:lumMod val="75000"/>
              <a:lumOff val="25000"/>
              <a:alpha val="89000"/>
            </a:schemeClr>
          </a:solidFill>
          <a:ln w="3175">
            <a:noFill/>
            <a:headEnd type="none" w="med" len="med"/>
            <a:tailEnd type="none" w="med" len="me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vert="horz" wrap="square" lIns="0" tIns="47565" rIns="0" bIns="47565" numCol="1" rtlCol="0" anchor="ctr" anchorCtr="0" compatLnSpc="1">
            <a:prstTxWarp prst="textNoShape">
              <a:avLst/>
            </a:prstTxWarp>
          </a:bodyPr>
          <a:lstStyle/>
          <a:p>
            <a:pPr algn="ctr" defTabSz="932597"/>
            <a:r>
              <a:rPr lang="en-US" sz="1632" dirty="0">
                <a:solidFill>
                  <a:schemeClr val="bg1"/>
                </a:solidFill>
              </a:rPr>
              <a:t>OOL for statistical computing </a:t>
            </a:r>
            <a:endParaRPr lang="en-US" sz="2856" dirty="0">
              <a:solidFill>
                <a:schemeClr val="bg1"/>
              </a:solidFill>
            </a:endParaRPr>
          </a:p>
        </p:txBody>
      </p:sp>
      <p:sp>
        <p:nvSpPr>
          <p:cNvPr id="5" name="Oval 4"/>
          <p:cNvSpPr/>
          <p:nvPr/>
        </p:nvSpPr>
        <p:spPr bwMode="auto">
          <a:xfrm>
            <a:off x="525187" y="3568070"/>
            <a:ext cx="1705781" cy="1729846"/>
          </a:xfrm>
          <a:prstGeom prst="ellipse">
            <a:avLst/>
          </a:prstGeom>
          <a:solidFill>
            <a:schemeClr val="accent1">
              <a:lumMod val="75000"/>
              <a:alpha val="79000"/>
            </a:schemeClr>
          </a:solidFill>
          <a:ln w="3175">
            <a:noFill/>
            <a:headEnd type="none" w="med" len="med"/>
            <a:tailEnd type="none" w="med" len="me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vert="horz" wrap="square" lIns="0" tIns="186521" rIns="0" bIns="0" numCol="1" rtlCol="0" anchor="ctr" anchorCtr="0" compatLnSpc="1">
            <a:prstTxWarp prst="textNoShape">
              <a:avLst/>
            </a:prstTxWarp>
          </a:bodyPr>
          <a:lstStyle/>
          <a:p>
            <a:pPr algn="ctr" defTabSz="932597"/>
            <a:r>
              <a:rPr lang="en-US" sz="1836" dirty="0">
                <a:solidFill>
                  <a:schemeClr val="bg1"/>
                </a:solidFill>
              </a:rPr>
              <a:t>Top tool for machine learning</a:t>
            </a:r>
          </a:p>
        </p:txBody>
      </p:sp>
      <p:sp>
        <p:nvSpPr>
          <p:cNvPr id="7" name="Oval 6"/>
          <p:cNvSpPr/>
          <p:nvPr/>
        </p:nvSpPr>
        <p:spPr bwMode="auto">
          <a:xfrm>
            <a:off x="1235703" y="2160539"/>
            <a:ext cx="2019257" cy="2098396"/>
          </a:xfrm>
          <a:prstGeom prst="ellipse">
            <a:avLst/>
          </a:prstGeom>
          <a:solidFill>
            <a:schemeClr val="accent3">
              <a:lumMod val="50000"/>
              <a:alpha val="80000"/>
            </a:schemeClr>
          </a:solidFill>
          <a:ln w="3175">
            <a:noFill/>
            <a:headEnd type="none" w="med" len="med"/>
            <a:tailEnd type="none" w="med" len="me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vert="horz" wrap="square" lIns="0" tIns="186521" rIns="0" bIns="47565" numCol="1" rtlCol="0" anchor="ctr" anchorCtr="0" compatLnSpc="1">
            <a:prstTxWarp prst="textNoShape">
              <a:avLst/>
            </a:prstTxWarp>
          </a:bodyPr>
          <a:lstStyle/>
          <a:p>
            <a:pPr algn="ctr" defTabSz="932597"/>
            <a:r>
              <a:rPr lang="en-US" sz="1632" kern="800" spc="-20" dirty="0">
                <a:solidFill>
                  <a:schemeClr val="bg1"/>
                </a:solidFill>
              </a:rPr>
              <a:t>Open source implementation</a:t>
            </a:r>
          </a:p>
        </p:txBody>
      </p:sp>
      <p:sp>
        <p:nvSpPr>
          <p:cNvPr id="8" name="Oval 7"/>
          <p:cNvSpPr/>
          <p:nvPr/>
        </p:nvSpPr>
        <p:spPr bwMode="auto">
          <a:xfrm>
            <a:off x="2310218" y="993246"/>
            <a:ext cx="2180000" cy="2215271"/>
          </a:xfrm>
          <a:prstGeom prst="ellipse">
            <a:avLst/>
          </a:prstGeom>
          <a:solidFill>
            <a:schemeClr val="bg2">
              <a:lumMod val="50000"/>
              <a:alpha val="88000"/>
            </a:schemeClr>
          </a:solidFill>
          <a:ln w="3175">
            <a:noFill/>
            <a:headEnd type="none" w="med" len="med"/>
            <a:tailEnd type="none" w="med" len="me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vert="horz" wrap="square" lIns="0" tIns="93260" rIns="0" bIns="47565" numCol="1" rtlCol="0" anchor="ctr" anchorCtr="0" compatLnSpc="1">
            <a:prstTxWarp prst="textNoShape">
              <a:avLst/>
            </a:prstTxWarp>
          </a:bodyPr>
          <a:lstStyle/>
          <a:p>
            <a:pPr algn="ctr" defTabSz="932597"/>
            <a:r>
              <a:rPr lang="en-US" sz="1836" dirty="0">
                <a:solidFill>
                  <a:schemeClr val="bg1"/>
                </a:solidFill>
              </a:rPr>
              <a:t>Extensible </a:t>
            </a:r>
          </a:p>
          <a:p>
            <a:pPr algn="ctr" defTabSz="932597"/>
            <a:r>
              <a:rPr lang="en-US" sz="1836" dirty="0">
                <a:solidFill>
                  <a:schemeClr val="bg1"/>
                </a:solidFill>
              </a:rPr>
              <a:t>via packages</a:t>
            </a:r>
          </a:p>
        </p:txBody>
      </p:sp>
      <p:sp>
        <p:nvSpPr>
          <p:cNvPr id="12" name="Oval 11"/>
          <p:cNvSpPr/>
          <p:nvPr/>
        </p:nvSpPr>
        <p:spPr bwMode="auto">
          <a:xfrm>
            <a:off x="3841110" y="322818"/>
            <a:ext cx="2330127" cy="2282323"/>
          </a:xfrm>
          <a:prstGeom prst="ellipse">
            <a:avLst/>
          </a:prstGeom>
          <a:solidFill>
            <a:schemeClr val="bg1">
              <a:lumMod val="75000"/>
              <a:alpha val="82000"/>
            </a:schemeClr>
          </a:solidFill>
          <a:ln w="3175">
            <a:noFill/>
            <a:headEnd type="none" w="med" len="med"/>
            <a:tailEnd type="none" w="med" len="me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vert="horz" wrap="square" lIns="0" tIns="47565" rIns="373041" bIns="47565" numCol="1" rtlCol="0" anchor="ctr" anchorCtr="0" compatLnSpc="1">
            <a:prstTxWarp prst="textNoShape">
              <a:avLst/>
            </a:prstTxWarp>
          </a:bodyPr>
          <a:lstStyle/>
          <a:p>
            <a:pPr defTabSz="932597"/>
            <a:r>
              <a:rPr lang="en-US" sz="1836" dirty="0">
                <a:solidFill>
                  <a:schemeClr val="bg1"/>
                </a:solidFill>
              </a:rPr>
              <a:t>Talented community of contributors</a:t>
            </a:r>
          </a:p>
        </p:txBody>
      </p:sp>
      <p:sp>
        <p:nvSpPr>
          <p:cNvPr id="13" name="Oval 12"/>
          <p:cNvSpPr/>
          <p:nvPr/>
        </p:nvSpPr>
        <p:spPr bwMode="auto">
          <a:xfrm>
            <a:off x="4663899" y="3568070"/>
            <a:ext cx="2733579" cy="2727862"/>
          </a:xfrm>
          <a:prstGeom prst="ellipse">
            <a:avLst/>
          </a:prstGeom>
          <a:solidFill>
            <a:srgbClr val="0070C0">
              <a:alpha val="64000"/>
            </a:srgbClr>
          </a:solidFill>
          <a:ln w="3175">
            <a:noFill/>
            <a:headEnd type="none" w="med" len="med"/>
            <a:tailEnd type="none" w="med" len="me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vert="horz" wrap="square" lIns="0" tIns="47565" rIns="0" bIns="47565" numCol="1" rtlCol="0" anchor="ctr" anchorCtr="0" compatLnSpc="1">
            <a:prstTxWarp prst="textNoShape">
              <a:avLst/>
            </a:prstTxWarp>
          </a:bodyPr>
          <a:lstStyle/>
          <a:p>
            <a:pPr algn="ctr" defTabSz="932597"/>
            <a:r>
              <a:rPr lang="en-US" sz="2000" dirty="0">
                <a:solidFill>
                  <a:schemeClr val="bg1"/>
                </a:solidFill>
              </a:rPr>
              <a:t>Industry standard</a:t>
            </a:r>
          </a:p>
          <a:p>
            <a:pPr algn="ctr" defTabSz="932597"/>
            <a:r>
              <a:rPr lang="en-US" sz="2000" dirty="0">
                <a:solidFill>
                  <a:schemeClr val="bg1"/>
                </a:solidFill>
              </a:rPr>
              <a:t>for computational mining</a:t>
            </a:r>
          </a:p>
        </p:txBody>
      </p:sp>
      <p:sp>
        <p:nvSpPr>
          <p:cNvPr id="14" name="Oval 13"/>
          <p:cNvSpPr/>
          <p:nvPr/>
        </p:nvSpPr>
        <p:spPr bwMode="auto">
          <a:xfrm>
            <a:off x="5355557" y="120796"/>
            <a:ext cx="2534953" cy="2456155"/>
          </a:xfrm>
          <a:prstGeom prst="ellipse">
            <a:avLst/>
          </a:prstGeom>
          <a:solidFill>
            <a:srgbClr val="002060">
              <a:alpha val="77000"/>
            </a:srgbClr>
          </a:solidFill>
          <a:ln w="3175">
            <a:noFill/>
            <a:headEnd type="none" w="med" len="med"/>
            <a:tailEnd type="none" w="med" len="me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vert="horz" wrap="square" lIns="0" tIns="47565" rIns="0" bIns="47565" numCol="1" rtlCol="0" anchor="ctr" anchorCtr="0" compatLnSpc="1">
            <a:prstTxWarp prst="textNoShape">
              <a:avLst/>
            </a:prstTxWarp>
          </a:bodyPr>
          <a:lstStyle/>
          <a:p>
            <a:pPr defTabSz="932597"/>
            <a:r>
              <a:rPr lang="en-US" sz="2040" dirty="0">
                <a:solidFill>
                  <a:schemeClr val="bg1"/>
                </a:solidFill>
              </a:rPr>
              <a:t>High </a:t>
            </a:r>
          </a:p>
          <a:p>
            <a:pPr defTabSz="932597"/>
            <a:r>
              <a:rPr lang="en-US" sz="2040" dirty="0">
                <a:solidFill>
                  <a:schemeClr val="bg1"/>
                </a:solidFill>
              </a:rPr>
              <a:t>accuracy ML classifiers</a:t>
            </a:r>
          </a:p>
        </p:txBody>
      </p:sp>
      <p:sp>
        <p:nvSpPr>
          <p:cNvPr id="9" name="Oval 8"/>
          <p:cNvSpPr/>
          <p:nvPr/>
        </p:nvSpPr>
        <p:spPr bwMode="auto">
          <a:xfrm>
            <a:off x="7157531" y="674237"/>
            <a:ext cx="2607254" cy="2644808"/>
          </a:xfrm>
          <a:prstGeom prst="ellipse">
            <a:avLst/>
          </a:prstGeom>
          <a:solidFill>
            <a:schemeClr val="accent4">
              <a:lumMod val="50000"/>
              <a:alpha val="77000"/>
            </a:schemeClr>
          </a:solidFill>
          <a:ln w="3175">
            <a:noFill/>
            <a:headEnd type="none" w="med" len="med"/>
            <a:tailEnd type="none" w="med" len="me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vert="horz" wrap="square" lIns="0" tIns="0" rIns="0" bIns="279781" numCol="1" rtlCol="0" anchor="ctr" anchorCtr="0" compatLnSpc="1">
            <a:prstTxWarp prst="textNoShape">
              <a:avLst/>
            </a:prstTxWarp>
          </a:bodyPr>
          <a:lstStyle/>
          <a:p>
            <a:pPr defTabSz="932597"/>
            <a:r>
              <a:rPr lang="en-US" sz="2040" dirty="0">
                <a:solidFill>
                  <a:schemeClr val="bg1"/>
                </a:solidFill>
              </a:rPr>
              <a:t>In-memory analytics</a:t>
            </a:r>
          </a:p>
        </p:txBody>
      </p:sp>
      <p:sp>
        <p:nvSpPr>
          <p:cNvPr id="10" name="Oval 9"/>
          <p:cNvSpPr/>
          <p:nvPr/>
        </p:nvSpPr>
        <p:spPr bwMode="auto">
          <a:xfrm>
            <a:off x="8348715" y="1829311"/>
            <a:ext cx="2946438" cy="2931475"/>
          </a:xfrm>
          <a:prstGeom prst="ellipse">
            <a:avLst/>
          </a:prstGeom>
          <a:solidFill>
            <a:schemeClr val="accent5">
              <a:lumMod val="75000"/>
              <a:alpha val="77000"/>
            </a:schemeClr>
          </a:solidFill>
          <a:ln w="3175">
            <a:noFill/>
            <a:headEnd type="none" w="med" len="med"/>
            <a:tailEnd type="none" w="med" len="me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vert="horz" wrap="square" lIns="0" tIns="559562" rIns="0" bIns="47565" numCol="1" rtlCol="0" anchor="t" anchorCtr="0" compatLnSpc="1">
            <a:prstTxWarp prst="textNoShape">
              <a:avLst/>
            </a:prstTxWarp>
          </a:bodyPr>
          <a:lstStyle/>
          <a:p>
            <a:pPr algn="ctr" defTabSz="932597"/>
            <a:r>
              <a:rPr lang="en-US" sz="2040" dirty="0">
                <a:solidFill>
                  <a:schemeClr val="bg1"/>
                </a:solidFill>
                <a:cs typeface="Segoe UI Semilight" panose="020B0402040204020203" pitchFamily="34" charset="0"/>
              </a:rPr>
              <a:t>Big data analytics</a:t>
            </a:r>
          </a:p>
        </p:txBody>
      </p:sp>
      <p:sp>
        <p:nvSpPr>
          <p:cNvPr id="11" name="Oval 10"/>
          <p:cNvSpPr/>
          <p:nvPr/>
        </p:nvSpPr>
        <p:spPr bwMode="auto">
          <a:xfrm>
            <a:off x="9133496" y="3333115"/>
            <a:ext cx="3172046" cy="3280757"/>
          </a:xfrm>
          <a:prstGeom prst="ellipse">
            <a:avLst/>
          </a:prstGeom>
          <a:solidFill>
            <a:schemeClr val="accent1">
              <a:lumMod val="50000"/>
              <a:alpha val="73000"/>
            </a:schemeClr>
          </a:solidFill>
          <a:ln w="3175">
            <a:noFill/>
            <a:headEnd type="none" w="med" len="med"/>
            <a:tailEnd type="none" w="med" len="med"/>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vert="horz" wrap="square" lIns="0" tIns="47565" rIns="0" bIns="47565" numCol="1" rtlCol="0" anchor="ctr" anchorCtr="0" compatLnSpc="1">
            <a:prstTxWarp prst="textNoShape">
              <a:avLst/>
            </a:prstTxWarp>
          </a:bodyPr>
          <a:lstStyle/>
          <a:p>
            <a:pPr algn="ctr" defTabSz="932597"/>
            <a:r>
              <a:rPr lang="en-US" sz="2040" dirty="0">
                <a:solidFill>
                  <a:schemeClr val="bg1"/>
                </a:solidFill>
              </a:rPr>
              <a:t>Amazing </a:t>
            </a:r>
          </a:p>
          <a:p>
            <a:pPr algn="ctr" defTabSz="932597"/>
            <a:r>
              <a:rPr lang="en-US" sz="2040" dirty="0">
                <a:solidFill>
                  <a:schemeClr val="bg1"/>
                </a:solidFill>
              </a:rPr>
              <a:t>data-visualization capabilities</a:t>
            </a:r>
          </a:p>
        </p:txBody>
      </p:sp>
    </p:spTree>
    <p:extLst>
      <p:ext uri="{BB962C8B-B14F-4D97-AF65-F5344CB8AC3E}">
        <p14:creationId xmlns:p14="http://schemas.microsoft.com/office/powerpoint/2010/main" val="1767571101"/>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13"/>
                                        </p:tgtEl>
                                        <p:attrNameLst>
                                          <p:attrName>style.visibility</p:attrName>
                                        </p:attrNameLst>
                                      </p:cBhvr>
                                      <p:to>
                                        <p:strVal val="visible"/>
                                      </p:to>
                                    </p:set>
                                    <p:anim calcmode="lin" valueType="num">
                                      <p:cBhvr additive="base">
                                        <p:cTn id="7" dur="500" fill="hold"/>
                                        <p:tgtEl>
                                          <p:spTgt spid="13"/>
                                        </p:tgtEl>
                                        <p:attrNameLst>
                                          <p:attrName>ppt_x</p:attrName>
                                        </p:attrNameLst>
                                      </p:cBhvr>
                                      <p:tavLst>
                                        <p:tav tm="0">
                                          <p:val>
                                            <p:strVal val="#ppt_x"/>
                                          </p:val>
                                        </p:tav>
                                        <p:tav tm="100000">
                                          <p:val>
                                            <p:strVal val="#ppt_x"/>
                                          </p:val>
                                        </p:tav>
                                      </p:tavLst>
                                    </p:anim>
                                    <p:anim calcmode="lin" valueType="num">
                                      <p:cBhvr additive="base">
                                        <p:cTn id="8" dur="500" fill="hold"/>
                                        <p:tgtEl>
                                          <p:spTgt spid="13"/>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2"/>
                                        </p:tgtEl>
                                        <p:attrNameLst>
                                          <p:attrName>style.visibility</p:attrName>
                                        </p:attrNameLst>
                                      </p:cBhvr>
                                      <p:to>
                                        <p:strVal val="visible"/>
                                      </p:to>
                                    </p:set>
                                    <p:anim calcmode="lin" valueType="num">
                                      <p:cBhvr additive="base">
                                        <p:cTn id="13" dur="500" fill="hold"/>
                                        <p:tgtEl>
                                          <p:spTgt spid="2"/>
                                        </p:tgtEl>
                                        <p:attrNameLst>
                                          <p:attrName>ppt_x</p:attrName>
                                        </p:attrNameLst>
                                      </p:cBhvr>
                                      <p:tavLst>
                                        <p:tav tm="0">
                                          <p:val>
                                            <p:strVal val="#ppt_x"/>
                                          </p:val>
                                        </p:tav>
                                        <p:tav tm="100000">
                                          <p:val>
                                            <p:strVal val="#ppt_x"/>
                                          </p:val>
                                        </p:tav>
                                      </p:tavLst>
                                    </p:anim>
                                    <p:anim calcmode="lin" valueType="num">
                                      <p:cBhvr additive="base">
                                        <p:cTn id="14" dur="500" fill="hold"/>
                                        <p:tgtEl>
                                          <p:spTgt spid="2"/>
                                        </p:tgtEl>
                                        <p:attrNameLst>
                                          <p:attrName>ppt_y</p:attrName>
                                        </p:attrNameLst>
                                      </p:cBhvr>
                                      <p:tavLst>
                                        <p:tav tm="0">
                                          <p:val>
                                            <p:strVal val="1+#ppt_h/2"/>
                                          </p:val>
                                        </p:tav>
                                        <p:tav tm="100000">
                                          <p:val>
                                            <p:strVal val="#ppt_y"/>
                                          </p:val>
                                        </p:tav>
                                      </p:tavLst>
                                    </p:anim>
                                  </p:childTnLst>
                                </p:cTn>
                              </p:par>
                              <p:par>
                                <p:cTn id="15" presetID="2" presetClass="entr" presetSubtype="4" fill="hold" grpId="0" nodeType="withEffect">
                                  <p:stCondLst>
                                    <p:cond delay="0"/>
                                  </p:stCondLst>
                                  <p:childTnLst>
                                    <p:set>
                                      <p:cBhvr>
                                        <p:cTn id="16" dur="1" fill="hold">
                                          <p:stCondLst>
                                            <p:cond delay="0"/>
                                          </p:stCondLst>
                                        </p:cTn>
                                        <p:tgtEl>
                                          <p:spTgt spid="5"/>
                                        </p:tgtEl>
                                        <p:attrNameLst>
                                          <p:attrName>style.visibility</p:attrName>
                                        </p:attrNameLst>
                                      </p:cBhvr>
                                      <p:to>
                                        <p:strVal val="visible"/>
                                      </p:to>
                                    </p:set>
                                    <p:anim calcmode="lin" valueType="num">
                                      <p:cBhvr additive="base">
                                        <p:cTn id="17" dur="500" fill="hold"/>
                                        <p:tgtEl>
                                          <p:spTgt spid="5"/>
                                        </p:tgtEl>
                                        <p:attrNameLst>
                                          <p:attrName>ppt_x</p:attrName>
                                        </p:attrNameLst>
                                      </p:cBhvr>
                                      <p:tavLst>
                                        <p:tav tm="0">
                                          <p:val>
                                            <p:strVal val="#ppt_x"/>
                                          </p:val>
                                        </p:tav>
                                        <p:tav tm="100000">
                                          <p:val>
                                            <p:strVal val="#ppt_x"/>
                                          </p:val>
                                        </p:tav>
                                      </p:tavLst>
                                    </p:anim>
                                    <p:anim calcmode="lin" valueType="num">
                                      <p:cBhvr additive="base">
                                        <p:cTn id="18" dur="500" fill="hold"/>
                                        <p:tgtEl>
                                          <p:spTgt spid="5"/>
                                        </p:tgtEl>
                                        <p:attrNameLst>
                                          <p:attrName>ppt_y</p:attrName>
                                        </p:attrNameLst>
                                      </p:cBhvr>
                                      <p:tavLst>
                                        <p:tav tm="0">
                                          <p:val>
                                            <p:strVal val="1+#ppt_h/2"/>
                                          </p:val>
                                        </p:tav>
                                        <p:tav tm="100000">
                                          <p:val>
                                            <p:strVal val="#ppt_y"/>
                                          </p:val>
                                        </p:tav>
                                      </p:tavLst>
                                    </p:anim>
                                  </p:childTnLst>
                                </p:cTn>
                              </p:par>
                              <p:par>
                                <p:cTn id="19" presetID="2" presetClass="entr" presetSubtype="4" fill="hold" grpId="0" nodeType="withEffect">
                                  <p:stCondLst>
                                    <p:cond delay="0"/>
                                  </p:stCondLst>
                                  <p:childTnLst>
                                    <p:set>
                                      <p:cBhvr>
                                        <p:cTn id="20" dur="1" fill="hold">
                                          <p:stCondLst>
                                            <p:cond delay="0"/>
                                          </p:stCondLst>
                                        </p:cTn>
                                        <p:tgtEl>
                                          <p:spTgt spid="7"/>
                                        </p:tgtEl>
                                        <p:attrNameLst>
                                          <p:attrName>style.visibility</p:attrName>
                                        </p:attrNameLst>
                                      </p:cBhvr>
                                      <p:to>
                                        <p:strVal val="visible"/>
                                      </p:to>
                                    </p:set>
                                    <p:anim calcmode="lin" valueType="num">
                                      <p:cBhvr additive="base">
                                        <p:cTn id="21" dur="500" fill="hold"/>
                                        <p:tgtEl>
                                          <p:spTgt spid="7"/>
                                        </p:tgtEl>
                                        <p:attrNameLst>
                                          <p:attrName>ppt_x</p:attrName>
                                        </p:attrNameLst>
                                      </p:cBhvr>
                                      <p:tavLst>
                                        <p:tav tm="0">
                                          <p:val>
                                            <p:strVal val="#ppt_x"/>
                                          </p:val>
                                        </p:tav>
                                        <p:tav tm="100000">
                                          <p:val>
                                            <p:strVal val="#ppt_x"/>
                                          </p:val>
                                        </p:tav>
                                      </p:tavLst>
                                    </p:anim>
                                    <p:anim calcmode="lin" valueType="num">
                                      <p:cBhvr additive="base">
                                        <p:cTn id="22" dur="500" fill="hold"/>
                                        <p:tgtEl>
                                          <p:spTgt spid="7"/>
                                        </p:tgtEl>
                                        <p:attrNameLst>
                                          <p:attrName>ppt_y</p:attrName>
                                        </p:attrNameLst>
                                      </p:cBhvr>
                                      <p:tavLst>
                                        <p:tav tm="0">
                                          <p:val>
                                            <p:strVal val="1+#ppt_h/2"/>
                                          </p:val>
                                        </p:tav>
                                        <p:tav tm="100000">
                                          <p:val>
                                            <p:strVal val="#ppt_y"/>
                                          </p:val>
                                        </p:tav>
                                      </p:tavLst>
                                    </p:anim>
                                  </p:childTnLst>
                                </p:cTn>
                              </p:par>
                              <p:par>
                                <p:cTn id="23" presetID="2" presetClass="entr" presetSubtype="4" fill="hold" grpId="0" nodeType="withEffect">
                                  <p:stCondLst>
                                    <p:cond delay="0"/>
                                  </p:stCondLst>
                                  <p:childTnLst>
                                    <p:set>
                                      <p:cBhvr>
                                        <p:cTn id="24" dur="1" fill="hold">
                                          <p:stCondLst>
                                            <p:cond delay="0"/>
                                          </p:stCondLst>
                                        </p:cTn>
                                        <p:tgtEl>
                                          <p:spTgt spid="8"/>
                                        </p:tgtEl>
                                        <p:attrNameLst>
                                          <p:attrName>style.visibility</p:attrName>
                                        </p:attrNameLst>
                                      </p:cBhvr>
                                      <p:to>
                                        <p:strVal val="visible"/>
                                      </p:to>
                                    </p:set>
                                    <p:anim calcmode="lin" valueType="num">
                                      <p:cBhvr additive="base">
                                        <p:cTn id="25" dur="500" fill="hold"/>
                                        <p:tgtEl>
                                          <p:spTgt spid="8"/>
                                        </p:tgtEl>
                                        <p:attrNameLst>
                                          <p:attrName>ppt_x</p:attrName>
                                        </p:attrNameLst>
                                      </p:cBhvr>
                                      <p:tavLst>
                                        <p:tav tm="0">
                                          <p:val>
                                            <p:strVal val="#ppt_x"/>
                                          </p:val>
                                        </p:tav>
                                        <p:tav tm="100000">
                                          <p:val>
                                            <p:strVal val="#ppt_x"/>
                                          </p:val>
                                        </p:tav>
                                      </p:tavLst>
                                    </p:anim>
                                    <p:anim calcmode="lin" valueType="num">
                                      <p:cBhvr additive="base">
                                        <p:cTn id="26" dur="500" fill="hold"/>
                                        <p:tgtEl>
                                          <p:spTgt spid="8"/>
                                        </p:tgtEl>
                                        <p:attrNameLst>
                                          <p:attrName>ppt_y</p:attrName>
                                        </p:attrNameLst>
                                      </p:cBhvr>
                                      <p:tavLst>
                                        <p:tav tm="0">
                                          <p:val>
                                            <p:strVal val="1+#ppt_h/2"/>
                                          </p:val>
                                        </p:tav>
                                        <p:tav tm="100000">
                                          <p:val>
                                            <p:strVal val="#ppt_y"/>
                                          </p:val>
                                        </p:tav>
                                      </p:tavLst>
                                    </p:anim>
                                  </p:childTnLst>
                                </p:cTn>
                              </p:par>
                              <p:par>
                                <p:cTn id="27" presetID="2" presetClass="entr" presetSubtype="4" fill="hold" grpId="0" nodeType="withEffect">
                                  <p:stCondLst>
                                    <p:cond delay="0"/>
                                  </p:stCondLst>
                                  <p:childTnLst>
                                    <p:set>
                                      <p:cBhvr>
                                        <p:cTn id="28" dur="1" fill="hold">
                                          <p:stCondLst>
                                            <p:cond delay="0"/>
                                          </p:stCondLst>
                                        </p:cTn>
                                        <p:tgtEl>
                                          <p:spTgt spid="12"/>
                                        </p:tgtEl>
                                        <p:attrNameLst>
                                          <p:attrName>style.visibility</p:attrName>
                                        </p:attrNameLst>
                                      </p:cBhvr>
                                      <p:to>
                                        <p:strVal val="visible"/>
                                      </p:to>
                                    </p:set>
                                    <p:anim calcmode="lin" valueType="num">
                                      <p:cBhvr additive="base">
                                        <p:cTn id="29" dur="500" fill="hold"/>
                                        <p:tgtEl>
                                          <p:spTgt spid="12"/>
                                        </p:tgtEl>
                                        <p:attrNameLst>
                                          <p:attrName>ppt_x</p:attrName>
                                        </p:attrNameLst>
                                      </p:cBhvr>
                                      <p:tavLst>
                                        <p:tav tm="0">
                                          <p:val>
                                            <p:strVal val="#ppt_x"/>
                                          </p:val>
                                        </p:tav>
                                        <p:tav tm="100000">
                                          <p:val>
                                            <p:strVal val="#ppt_x"/>
                                          </p:val>
                                        </p:tav>
                                      </p:tavLst>
                                    </p:anim>
                                    <p:anim calcmode="lin" valueType="num">
                                      <p:cBhvr additive="base">
                                        <p:cTn id="30" dur="500" fill="hold"/>
                                        <p:tgtEl>
                                          <p:spTgt spid="12"/>
                                        </p:tgtEl>
                                        <p:attrNameLst>
                                          <p:attrName>ppt_y</p:attrName>
                                        </p:attrNameLst>
                                      </p:cBhvr>
                                      <p:tavLst>
                                        <p:tav tm="0">
                                          <p:val>
                                            <p:strVal val="1+#ppt_h/2"/>
                                          </p:val>
                                        </p:tav>
                                        <p:tav tm="100000">
                                          <p:val>
                                            <p:strVal val="#ppt_y"/>
                                          </p:val>
                                        </p:tav>
                                      </p:tavLst>
                                    </p:anim>
                                  </p:childTnLst>
                                </p:cTn>
                              </p:par>
                              <p:par>
                                <p:cTn id="31" presetID="2" presetClass="entr" presetSubtype="4" fill="hold" grpId="0" nodeType="withEffect">
                                  <p:stCondLst>
                                    <p:cond delay="0"/>
                                  </p:stCondLst>
                                  <p:childTnLst>
                                    <p:set>
                                      <p:cBhvr>
                                        <p:cTn id="32" dur="1" fill="hold">
                                          <p:stCondLst>
                                            <p:cond delay="0"/>
                                          </p:stCondLst>
                                        </p:cTn>
                                        <p:tgtEl>
                                          <p:spTgt spid="14"/>
                                        </p:tgtEl>
                                        <p:attrNameLst>
                                          <p:attrName>style.visibility</p:attrName>
                                        </p:attrNameLst>
                                      </p:cBhvr>
                                      <p:to>
                                        <p:strVal val="visible"/>
                                      </p:to>
                                    </p:set>
                                    <p:anim calcmode="lin" valueType="num">
                                      <p:cBhvr additive="base">
                                        <p:cTn id="33" dur="500" fill="hold"/>
                                        <p:tgtEl>
                                          <p:spTgt spid="14"/>
                                        </p:tgtEl>
                                        <p:attrNameLst>
                                          <p:attrName>ppt_x</p:attrName>
                                        </p:attrNameLst>
                                      </p:cBhvr>
                                      <p:tavLst>
                                        <p:tav tm="0">
                                          <p:val>
                                            <p:strVal val="#ppt_x"/>
                                          </p:val>
                                        </p:tav>
                                        <p:tav tm="100000">
                                          <p:val>
                                            <p:strVal val="#ppt_x"/>
                                          </p:val>
                                        </p:tav>
                                      </p:tavLst>
                                    </p:anim>
                                    <p:anim calcmode="lin" valueType="num">
                                      <p:cBhvr additive="base">
                                        <p:cTn id="34" dur="500" fill="hold"/>
                                        <p:tgtEl>
                                          <p:spTgt spid="14"/>
                                        </p:tgtEl>
                                        <p:attrNameLst>
                                          <p:attrName>ppt_y</p:attrName>
                                        </p:attrNameLst>
                                      </p:cBhvr>
                                      <p:tavLst>
                                        <p:tav tm="0">
                                          <p:val>
                                            <p:strVal val="1+#ppt_h/2"/>
                                          </p:val>
                                        </p:tav>
                                        <p:tav tm="100000">
                                          <p:val>
                                            <p:strVal val="#ppt_y"/>
                                          </p:val>
                                        </p:tav>
                                      </p:tavLst>
                                    </p:anim>
                                  </p:childTnLst>
                                </p:cTn>
                              </p:par>
                              <p:par>
                                <p:cTn id="35" presetID="2" presetClass="entr" presetSubtype="4" fill="hold" grpId="0" nodeType="withEffect">
                                  <p:stCondLst>
                                    <p:cond delay="0"/>
                                  </p:stCondLst>
                                  <p:childTnLst>
                                    <p:set>
                                      <p:cBhvr>
                                        <p:cTn id="36" dur="1" fill="hold">
                                          <p:stCondLst>
                                            <p:cond delay="0"/>
                                          </p:stCondLst>
                                        </p:cTn>
                                        <p:tgtEl>
                                          <p:spTgt spid="9"/>
                                        </p:tgtEl>
                                        <p:attrNameLst>
                                          <p:attrName>style.visibility</p:attrName>
                                        </p:attrNameLst>
                                      </p:cBhvr>
                                      <p:to>
                                        <p:strVal val="visible"/>
                                      </p:to>
                                    </p:set>
                                    <p:anim calcmode="lin" valueType="num">
                                      <p:cBhvr additive="base">
                                        <p:cTn id="37" dur="500" fill="hold"/>
                                        <p:tgtEl>
                                          <p:spTgt spid="9"/>
                                        </p:tgtEl>
                                        <p:attrNameLst>
                                          <p:attrName>ppt_x</p:attrName>
                                        </p:attrNameLst>
                                      </p:cBhvr>
                                      <p:tavLst>
                                        <p:tav tm="0">
                                          <p:val>
                                            <p:strVal val="#ppt_x"/>
                                          </p:val>
                                        </p:tav>
                                        <p:tav tm="100000">
                                          <p:val>
                                            <p:strVal val="#ppt_x"/>
                                          </p:val>
                                        </p:tav>
                                      </p:tavLst>
                                    </p:anim>
                                    <p:anim calcmode="lin" valueType="num">
                                      <p:cBhvr additive="base">
                                        <p:cTn id="38" dur="500" fill="hold"/>
                                        <p:tgtEl>
                                          <p:spTgt spid="9"/>
                                        </p:tgtEl>
                                        <p:attrNameLst>
                                          <p:attrName>ppt_y</p:attrName>
                                        </p:attrNameLst>
                                      </p:cBhvr>
                                      <p:tavLst>
                                        <p:tav tm="0">
                                          <p:val>
                                            <p:strVal val="1+#ppt_h/2"/>
                                          </p:val>
                                        </p:tav>
                                        <p:tav tm="100000">
                                          <p:val>
                                            <p:strVal val="#ppt_y"/>
                                          </p:val>
                                        </p:tav>
                                      </p:tavLst>
                                    </p:anim>
                                  </p:childTnLst>
                                </p:cTn>
                              </p:par>
                              <p:par>
                                <p:cTn id="39" presetID="2" presetClass="entr" presetSubtype="4" fill="hold" grpId="0" nodeType="withEffect">
                                  <p:stCondLst>
                                    <p:cond delay="0"/>
                                  </p:stCondLst>
                                  <p:childTnLst>
                                    <p:set>
                                      <p:cBhvr>
                                        <p:cTn id="40" dur="1" fill="hold">
                                          <p:stCondLst>
                                            <p:cond delay="0"/>
                                          </p:stCondLst>
                                        </p:cTn>
                                        <p:tgtEl>
                                          <p:spTgt spid="10"/>
                                        </p:tgtEl>
                                        <p:attrNameLst>
                                          <p:attrName>style.visibility</p:attrName>
                                        </p:attrNameLst>
                                      </p:cBhvr>
                                      <p:to>
                                        <p:strVal val="visible"/>
                                      </p:to>
                                    </p:set>
                                    <p:anim calcmode="lin" valueType="num">
                                      <p:cBhvr additive="base">
                                        <p:cTn id="41" dur="500" fill="hold"/>
                                        <p:tgtEl>
                                          <p:spTgt spid="10"/>
                                        </p:tgtEl>
                                        <p:attrNameLst>
                                          <p:attrName>ppt_x</p:attrName>
                                        </p:attrNameLst>
                                      </p:cBhvr>
                                      <p:tavLst>
                                        <p:tav tm="0">
                                          <p:val>
                                            <p:strVal val="#ppt_x"/>
                                          </p:val>
                                        </p:tav>
                                        <p:tav tm="100000">
                                          <p:val>
                                            <p:strVal val="#ppt_x"/>
                                          </p:val>
                                        </p:tav>
                                      </p:tavLst>
                                    </p:anim>
                                    <p:anim calcmode="lin" valueType="num">
                                      <p:cBhvr additive="base">
                                        <p:cTn id="42" dur="500" fill="hold"/>
                                        <p:tgtEl>
                                          <p:spTgt spid="10"/>
                                        </p:tgtEl>
                                        <p:attrNameLst>
                                          <p:attrName>ppt_y</p:attrName>
                                        </p:attrNameLst>
                                      </p:cBhvr>
                                      <p:tavLst>
                                        <p:tav tm="0">
                                          <p:val>
                                            <p:strVal val="1+#ppt_h/2"/>
                                          </p:val>
                                        </p:tav>
                                        <p:tav tm="100000">
                                          <p:val>
                                            <p:strVal val="#ppt_y"/>
                                          </p:val>
                                        </p:tav>
                                      </p:tavLst>
                                    </p:anim>
                                  </p:childTnLst>
                                </p:cTn>
                              </p:par>
                              <p:par>
                                <p:cTn id="43" presetID="2" presetClass="entr" presetSubtype="4" fill="hold" grpId="0" nodeType="withEffect">
                                  <p:stCondLst>
                                    <p:cond delay="0"/>
                                  </p:stCondLst>
                                  <p:childTnLst>
                                    <p:set>
                                      <p:cBhvr>
                                        <p:cTn id="44" dur="1" fill="hold">
                                          <p:stCondLst>
                                            <p:cond delay="0"/>
                                          </p:stCondLst>
                                        </p:cTn>
                                        <p:tgtEl>
                                          <p:spTgt spid="11"/>
                                        </p:tgtEl>
                                        <p:attrNameLst>
                                          <p:attrName>style.visibility</p:attrName>
                                        </p:attrNameLst>
                                      </p:cBhvr>
                                      <p:to>
                                        <p:strVal val="visible"/>
                                      </p:to>
                                    </p:set>
                                    <p:anim calcmode="lin" valueType="num">
                                      <p:cBhvr additive="base">
                                        <p:cTn id="45" dur="500" fill="hold"/>
                                        <p:tgtEl>
                                          <p:spTgt spid="11"/>
                                        </p:tgtEl>
                                        <p:attrNameLst>
                                          <p:attrName>ppt_x</p:attrName>
                                        </p:attrNameLst>
                                      </p:cBhvr>
                                      <p:tavLst>
                                        <p:tav tm="0">
                                          <p:val>
                                            <p:strVal val="#ppt_x"/>
                                          </p:val>
                                        </p:tav>
                                        <p:tav tm="100000">
                                          <p:val>
                                            <p:strVal val="#ppt_x"/>
                                          </p:val>
                                        </p:tav>
                                      </p:tavLst>
                                    </p:anim>
                                    <p:anim calcmode="lin" valueType="num">
                                      <p:cBhvr additive="base">
                                        <p:cTn id="46" dur="500" fill="hold"/>
                                        <p:tgtEl>
                                          <p:spTgt spid="1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5" grpId="0" animBg="1"/>
      <p:bldP spid="7" grpId="0" animBg="1"/>
      <p:bldP spid="8" grpId="0" animBg="1"/>
      <p:bldP spid="12" grpId="0" animBg="1"/>
      <p:bldP spid="13" grpId="0" animBg="1"/>
      <p:bldP spid="14" grpId="0" animBg="1"/>
      <p:bldP spid="9" grpId="0" animBg="1"/>
      <p:bldP spid="10" grpId="0" animBg="1"/>
      <p:bldP spid="11" grpId="0" animBg="1"/>
    </p:bldLst>
  </p:timing>
</p:sld>
</file>

<file path=ppt/slides/slide24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6" name="Text Placeholder 5"/>
          <p:cNvSpPr>
            <a:spLocks noGrp="1"/>
          </p:cNvSpPr>
          <p:nvPr>
            <p:ph type="body" sz="quarter" idx="10"/>
          </p:nvPr>
        </p:nvSpPr>
        <p:spPr>
          <a:xfrm>
            <a:off x="276324" y="1213503"/>
            <a:ext cx="11883829" cy="2133956"/>
          </a:xfrm>
        </p:spPr>
        <p:txBody>
          <a:bodyPr/>
          <a:lstStyle/>
          <a:p>
            <a:endParaRPr lang="en-US" dirty="0"/>
          </a:p>
          <a:p>
            <a:endParaRPr lang="en-US" dirty="0"/>
          </a:p>
          <a:p>
            <a:pPr marL="342768" lvl="1" indent="0">
              <a:buNone/>
            </a:pPr>
            <a:endParaRPr lang="en-US" sz="3998" dirty="0">
              <a:gradFill>
                <a:gsLst>
                  <a:gs pos="13869">
                    <a:schemeClr val="tx2"/>
                  </a:gs>
                  <a:gs pos="42000">
                    <a:schemeClr val="tx2"/>
                  </a:gs>
                </a:gsLst>
                <a:lin ang="5400000" scaled="0"/>
              </a:gradFill>
              <a:latin typeface="+mj-lt"/>
            </a:endParaRPr>
          </a:p>
        </p:txBody>
      </p:sp>
      <p:sp>
        <p:nvSpPr>
          <p:cNvPr id="17" name="Title 16"/>
          <p:cNvSpPr>
            <a:spLocks noGrp="1"/>
          </p:cNvSpPr>
          <p:nvPr>
            <p:ph type="title"/>
          </p:nvPr>
        </p:nvSpPr>
        <p:spPr/>
        <p:txBody>
          <a:bodyPr/>
          <a:lstStyle/>
          <a:p>
            <a:r>
              <a:rPr lang="en-US" dirty="0"/>
              <a:t>Strengths of R</a:t>
            </a:r>
          </a:p>
        </p:txBody>
      </p:sp>
      <p:sp>
        <p:nvSpPr>
          <p:cNvPr id="14" name="Rounded Rectangle 13"/>
          <p:cNvSpPr/>
          <p:nvPr/>
        </p:nvSpPr>
        <p:spPr bwMode="auto">
          <a:xfrm>
            <a:off x="1107141" y="1393660"/>
            <a:ext cx="6994525" cy="839343"/>
          </a:xfrm>
          <a:prstGeom prst="roundRect">
            <a:avLst/>
          </a:prstGeom>
          <a:solidFill>
            <a:srgbClr val="7030A0">
              <a:alpha val="68000"/>
            </a:srgbClr>
          </a:solidFill>
          <a:ln w="6350">
            <a:solidFill>
              <a:schemeClr val="tx1">
                <a:lumMod val="85000"/>
                <a:alpha val="54000"/>
              </a:schemeClr>
            </a:solidFill>
            <a:headEnd type="none" w="med" len="med"/>
            <a:tailEnd type="none" w="med" len="med"/>
          </a:ln>
          <a:effectLst>
            <a:outerShdw blurRad="63500" sx="102000" sy="102000" algn="ctr"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6521" tIns="149217" rIns="186521" bIns="149217" numCol="1" spcCol="0" rtlCol="0" fromWordArt="0" anchor="t" anchorCtr="0" forceAA="0" compatLnSpc="1">
            <a:prstTxWarp prst="textNoShape">
              <a:avLst/>
            </a:prstTxWarp>
            <a:noAutofit/>
          </a:bodyPr>
          <a:lstStyle/>
          <a:p>
            <a:pPr defTabSz="932597"/>
            <a:r>
              <a:rPr lang="en-US" sz="2448" dirty="0">
                <a:solidFill>
                  <a:srgbClr val="FFFFFF"/>
                </a:solidFill>
                <a:latin typeface="Segoe UI Semilight" panose="020B0402040204020203" pitchFamily="34" charset="0"/>
                <a:cs typeface="Segoe UI Semilight" panose="020B0402040204020203" pitchFamily="34" charset="0"/>
              </a:rPr>
              <a:t>Connectivity to most data sources</a:t>
            </a:r>
          </a:p>
        </p:txBody>
      </p:sp>
      <p:sp>
        <p:nvSpPr>
          <p:cNvPr id="12" name="Rounded Rectangle 11"/>
          <p:cNvSpPr/>
          <p:nvPr/>
        </p:nvSpPr>
        <p:spPr bwMode="auto">
          <a:xfrm>
            <a:off x="1694305" y="2147629"/>
            <a:ext cx="6994525" cy="839343"/>
          </a:xfrm>
          <a:prstGeom prst="roundRect">
            <a:avLst/>
          </a:prstGeom>
          <a:solidFill>
            <a:schemeClr val="accent3">
              <a:lumMod val="50000"/>
              <a:alpha val="76000"/>
            </a:schemeClr>
          </a:solidFill>
          <a:ln w="6350">
            <a:solidFill>
              <a:schemeClr val="tx1">
                <a:lumMod val="85000"/>
                <a:alpha val="54000"/>
              </a:schemeClr>
            </a:solidFill>
            <a:headEnd type="none" w="med" len="med"/>
            <a:tailEnd type="none" w="med" len="med"/>
          </a:ln>
          <a:effectLst>
            <a:outerShdw blurRad="63500" sx="102000" sy="102000" algn="ctr"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6521" tIns="149217" rIns="186521" bIns="149217" numCol="1" spcCol="0" rtlCol="0" fromWordArt="0" anchor="t" anchorCtr="0" forceAA="0" compatLnSpc="1">
            <a:prstTxWarp prst="textNoShape">
              <a:avLst/>
            </a:prstTxWarp>
            <a:noAutofit/>
          </a:bodyPr>
          <a:lstStyle/>
          <a:p>
            <a:pPr defTabSz="932597"/>
            <a:r>
              <a:rPr lang="en-US" sz="2448" dirty="0">
                <a:solidFill>
                  <a:srgbClr val="FFFFFF"/>
                </a:solidFill>
                <a:latin typeface="Segoe UI Semilight" panose="020B0402040204020203" pitchFamily="34" charset="0"/>
                <a:cs typeface="Segoe UI Semilight" panose="020B0402040204020203" pitchFamily="34" charset="0"/>
              </a:rPr>
              <a:t>Embraced by Microsoft Azure Machine Learning</a:t>
            </a:r>
          </a:p>
        </p:txBody>
      </p:sp>
      <p:sp>
        <p:nvSpPr>
          <p:cNvPr id="10" name="Rounded Rectangle 9"/>
          <p:cNvSpPr/>
          <p:nvPr/>
        </p:nvSpPr>
        <p:spPr bwMode="auto">
          <a:xfrm>
            <a:off x="2261410" y="2906890"/>
            <a:ext cx="6994525" cy="839343"/>
          </a:xfrm>
          <a:prstGeom prst="roundRect">
            <a:avLst/>
          </a:prstGeom>
          <a:solidFill>
            <a:srgbClr val="0070C0">
              <a:alpha val="70000"/>
            </a:srgbClr>
          </a:solidFill>
          <a:ln w="6350">
            <a:solidFill>
              <a:schemeClr val="tx1">
                <a:lumMod val="85000"/>
                <a:alpha val="54000"/>
              </a:schemeClr>
            </a:solidFill>
            <a:headEnd type="none" w="med" len="med"/>
            <a:tailEnd type="none" w="med" len="med"/>
          </a:ln>
          <a:effectLst>
            <a:outerShdw blurRad="63500" sx="102000" sy="102000" algn="ctr"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6521" tIns="149217" rIns="186521" bIns="149217" numCol="1" spcCol="0" rtlCol="0" fromWordArt="0" anchor="t" anchorCtr="0" forceAA="0" compatLnSpc="1">
            <a:prstTxWarp prst="textNoShape">
              <a:avLst/>
            </a:prstTxWarp>
            <a:noAutofit/>
          </a:bodyPr>
          <a:lstStyle/>
          <a:p>
            <a:pPr defTabSz="932597"/>
            <a:r>
              <a:rPr lang="en-US" sz="2448" dirty="0">
                <a:solidFill>
                  <a:srgbClr val="FFFFFF"/>
                </a:solidFill>
                <a:latin typeface="Segoe UI Semilight" panose="020B0402040204020203" pitchFamily="34" charset="0"/>
                <a:cs typeface="Segoe UI Semilight" panose="020B0402040204020203" pitchFamily="34" charset="0"/>
              </a:rPr>
              <a:t>5000+ packages for open-source R</a:t>
            </a:r>
          </a:p>
        </p:txBody>
      </p:sp>
      <p:sp>
        <p:nvSpPr>
          <p:cNvPr id="8" name="Rounded Rectangle 7"/>
          <p:cNvSpPr/>
          <p:nvPr/>
        </p:nvSpPr>
        <p:spPr bwMode="auto">
          <a:xfrm>
            <a:off x="2828516" y="3664197"/>
            <a:ext cx="6994525" cy="839343"/>
          </a:xfrm>
          <a:prstGeom prst="roundRect">
            <a:avLst/>
          </a:prstGeom>
          <a:solidFill>
            <a:srgbClr val="00B050">
              <a:alpha val="70000"/>
            </a:srgbClr>
          </a:solidFill>
          <a:ln w="6350">
            <a:solidFill>
              <a:schemeClr val="tx1">
                <a:lumMod val="85000"/>
                <a:alpha val="54000"/>
              </a:schemeClr>
            </a:solidFill>
            <a:headEnd type="none" w="med" len="med"/>
            <a:tailEnd type="none" w="med" len="med"/>
          </a:ln>
          <a:effectLst>
            <a:outerShdw blurRad="63500" sx="102000" sy="102000" algn="ctr"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6521" tIns="149217" rIns="186521" bIns="149217" numCol="1" spcCol="0" rtlCol="0" fromWordArt="0" anchor="t" anchorCtr="0" forceAA="0" compatLnSpc="1">
            <a:prstTxWarp prst="textNoShape">
              <a:avLst/>
            </a:prstTxWarp>
            <a:noAutofit/>
          </a:bodyPr>
          <a:lstStyle/>
          <a:p>
            <a:pPr defTabSz="932597"/>
            <a:r>
              <a:rPr lang="en-US" sz="2448" dirty="0">
                <a:solidFill>
                  <a:srgbClr val="FFFFFF"/>
                </a:solidFill>
                <a:latin typeface="Segoe UI Semilight" panose="020B0402040204020203" pitchFamily="34" charset="0"/>
                <a:cs typeface="Segoe UI Semilight" panose="020B0402040204020203" pitchFamily="34" charset="0"/>
              </a:rPr>
              <a:t>Pure data science and statistics language</a:t>
            </a:r>
          </a:p>
        </p:txBody>
      </p:sp>
      <p:sp>
        <p:nvSpPr>
          <p:cNvPr id="11" name="Rounded Rectangle 10"/>
          <p:cNvSpPr/>
          <p:nvPr/>
        </p:nvSpPr>
        <p:spPr bwMode="auto">
          <a:xfrm>
            <a:off x="3405138" y="4405494"/>
            <a:ext cx="6994525" cy="839343"/>
          </a:xfrm>
          <a:prstGeom prst="roundRect">
            <a:avLst/>
          </a:prstGeom>
          <a:solidFill>
            <a:schemeClr val="accent6">
              <a:lumMod val="90000"/>
              <a:lumOff val="10000"/>
              <a:alpha val="70000"/>
            </a:schemeClr>
          </a:solidFill>
          <a:ln w="6350">
            <a:solidFill>
              <a:schemeClr val="tx1">
                <a:lumMod val="85000"/>
                <a:alpha val="54000"/>
              </a:schemeClr>
            </a:solidFill>
            <a:headEnd type="none" w="med" len="med"/>
            <a:tailEnd type="none" w="med" len="med"/>
          </a:ln>
          <a:effectLst>
            <a:outerShdw blurRad="63500" sx="102000" sy="102000" algn="ctr"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6521" tIns="149217" rIns="186521" bIns="149217" numCol="1" spcCol="0" rtlCol="0" fromWordArt="0" anchor="t" anchorCtr="0" forceAA="0" compatLnSpc="1">
            <a:prstTxWarp prst="textNoShape">
              <a:avLst/>
            </a:prstTxWarp>
            <a:noAutofit/>
          </a:bodyPr>
          <a:lstStyle/>
          <a:p>
            <a:pPr defTabSz="932597"/>
            <a:r>
              <a:rPr lang="en-US" sz="2448" dirty="0">
                <a:solidFill>
                  <a:srgbClr val="FFFFFF"/>
                </a:solidFill>
                <a:latin typeface="Segoe UI Semilight" panose="020B0402040204020203" pitchFamily="34" charset="0"/>
                <a:cs typeface="Segoe UI Semilight" panose="020B0402040204020203" pitchFamily="34" charset="0"/>
              </a:rPr>
              <a:t>All algorithms covered and improving </a:t>
            </a:r>
          </a:p>
        </p:txBody>
      </p:sp>
      <p:sp>
        <p:nvSpPr>
          <p:cNvPr id="15" name="Rounded Rectangle 14"/>
          <p:cNvSpPr/>
          <p:nvPr/>
        </p:nvSpPr>
        <p:spPr bwMode="auto">
          <a:xfrm>
            <a:off x="4012197" y="5149575"/>
            <a:ext cx="6994525" cy="839343"/>
          </a:xfrm>
          <a:prstGeom prst="roundRect">
            <a:avLst/>
          </a:prstGeom>
          <a:solidFill>
            <a:schemeClr val="accent1">
              <a:lumMod val="50000"/>
              <a:alpha val="75000"/>
            </a:schemeClr>
          </a:solidFill>
          <a:ln w="6350">
            <a:solidFill>
              <a:schemeClr val="tx1">
                <a:lumMod val="85000"/>
                <a:alpha val="54000"/>
              </a:schemeClr>
            </a:solidFill>
            <a:headEnd type="none" w="med" len="med"/>
            <a:tailEnd type="none" w="med" len="med"/>
          </a:ln>
          <a:effectLst>
            <a:outerShdw blurRad="63500" sx="102000" sy="102000" algn="ctr"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6521" tIns="149217" rIns="186521" bIns="149217" numCol="1" spcCol="0" rtlCol="0" fromWordArt="0" anchor="t" anchorCtr="0" forceAA="0" compatLnSpc="1">
            <a:prstTxWarp prst="textNoShape">
              <a:avLst/>
            </a:prstTxWarp>
            <a:noAutofit/>
          </a:bodyPr>
          <a:lstStyle/>
          <a:p>
            <a:pPr defTabSz="932597"/>
            <a:r>
              <a:rPr lang="en-US" sz="2448" dirty="0">
                <a:solidFill>
                  <a:srgbClr val="FFFFFF"/>
                </a:solidFill>
                <a:latin typeface="Segoe UI Semilight" panose="020B0402040204020203" pitchFamily="34" charset="0"/>
                <a:cs typeface="Segoe UI Semilight" panose="020B0402040204020203" pitchFamily="34" charset="0"/>
              </a:rPr>
              <a:t>Easily deployed</a:t>
            </a:r>
          </a:p>
        </p:txBody>
      </p:sp>
    </p:spTree>
    <p:extLst>
      <p:ext uri="{BB962C8B-B14F-4D97-AF65-F5344CB8AC3E}">
        <p14:creationId xmlns:p14="http://schemas.microsoft.com/office/powerpoint/2010/main" val="3132973290"/>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14"/>
                                        </p:tgtEl>
                                        <p:attrNameLst>
                                          <p:attrName>style.visibility</p:attrName>
                                        </p:attrNameLst>
                                      </p:cBhvr>
                                      <p:to>
                                        <p:strVal val="visible"/>
                                      </p:to>
                                    </p:set>
                                    <p:anim calcmode="lin" valueType="num">
                                      <p:cBhvr additive="base">
                                        <p:cTn id="7" dur="500" fill="hold"/>
                                        <p:tgtEl>
                                          <p:spTgt spid="14"/>
                                        </p:tgtEl>
                                        <p:attrNameLst>
                                          <p:attrName>ppt_x</p:attrName>
                                        </p:attrNameLst>
                                      </p:cBhvr>
                                      <p:tavLst>
                                        <p:tav tm="0">
                                          <p:val>
                                            <p:strVal val="#ppt_x"/>
                                          </p:val>
                                        </p:tav>
                                        <p:tav tm="100000">
                                          <p:val>
                                            <p:strVal val="#ppt_x"/>
                                          </p:val>
                                        </p:tav>
                                      </p:tavLst>
                                    </p:anim>
                                    <p:anim calcmode="lin" valueType="num">
                                      <p:cBhvr additive="base">
                                        <p:cTn id="8" dur="500" fill="hold"/>
                                        <p:tgtEl>
                                          <p:spTgt spid="14"/>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12"/>
                                        </p:tgtEl>
                                        <p:attrNameLst>
                                          <p:attrName>style.visibility</p:attrName>
                                        </p:attrNameLst>
                                      </p:cBhvr>
                                      <p:to>
                                        <p:strVal val="visible"/>
                                      </p:to>
                                    </p:set>
                                    <p:anim calcmode="lin" valueType="num">
                                      <p:cBhvr additive="base">
                                        <p:cTn id="11" dur="500" fill="hold"/>
                                        <p:tgtEl>
                                          <p:spTgt spid="12"/>
                                        </p:tgtEl>
                                        <p:attrNameLst>
                                          <p:attrName>ppt_x</p:attrName>
                                        </p:attrNameLst>
                                      </p:cBhvr>
                                      <p:tavLst>
                                        <p:tav tm="0">
                                          <p:val>
                                            <p:strVal val="#ppt_x"/>
                                          </p:val>
                                        </p:tav>
                                        <p:tav tm="100000">
                                          <p:val>
                                            <p:strVal val="#ppt_x"/>
                                          </p:val>
                                        </p:tav>
                                      </p:tavLst>
                                    </p:anim>
                                    <p:anim calcmode="lin" valueType="num">
                                      <p:cBhvr additive="base">
                                        <p:cTn id="12" dur="500" fill="hold"/>
                                        <p:tgtEl>
                                          <p:spTgt spid="12"/>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10"/>
                                        </p:tgtEl>
                                        <p:attrNameLst>
                                          <p:attrName>style.visibility</p:attrName>
                                        </p:attrNameLst>
                                      </p:cBhvr>
                                      <p:to>
                                        <p:strVal val="visible"/>
                                      </p:to>
                                    </p:set>
                                    <p:anim calcmode="lin" valueType="num">
                                      <p:cBhvr additive="base">
                                        <p:cTn id="15" dur="500" fill="hold"/>
                                        <p:tgtEl>
                                          <p:spTgt spid="10"/>
                                        </p:tgtEl>
                                        <p:attrNameLst>
                                          <p:attrName>ppt_x</p:attrName>
                                        </p:attrNameLst>
                                      </p:cBhvr>
                                      <p:tavLst>
                                        <p:tav tm="0">
                                          <p:val>
                                            <p:strVal val="#ppt_x"/>
                                          </p:val>
                                        </p:tav>
                                        <p:tav tm="100000">
                                          <p:val>
                                            <p:strVal val="#ppt_x"/>
                                          </p:val>
                                        </p:tav>
                                      </p:tavLst>
                                    </p:anim>
                                    <p:anim calcmode="lin" valueType="num">
                                      <p:cBhvr additive="base">
                                        <p:cTn id="16" dur="500" fill="hold"/>
                                        <p:tgtEl>
                                          <p:spTgt spid="10"/>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8"/>
                                        </p:tgtEl>
                                        <p:attrNameLst>
                                          <p:attrName>style.visibility</p:attrName>
                                        </p:attrNameLst>
                                      </p:cBhvr>
                                      <p:to>
                                        <p:strVal val="visible"/>
                                      </p:to>
                                    </p:set>
                                    <p:anim calcmode="lin" valueType="num">
                                      <p:cBhvr additive="base">
                                        <p:cTn id="19" dur="500" fill="hold"/>
                                        <p:tgtEl>
                                          <p:spTgt spid="8"/>
                                        </p:tgtEl>
                                        <p:attrNameLst>
                                          <p:attrName>ppt_x</p:attrName>
                                        </p:attrNameLst>
                                      </p:cBhvr>
                                      <p:tavLst>
                                        <p:tav tm="0">
                                          <p:val>
                                            <p:strVal val="#ppt_x"/>
                                          </p:val>
                                        </p:tav>
                                        <p:tav tm="100000">
                                          <p:val>
                                            <p:strVal val="#ppt_x"/>
                                          </p:val>
                                        </p:tav>
                                      </p:tavLst>
                                    </p:anim>
                                    <p:anim calcmode="lin" valueType="num">
                                      <p:cBhvr additive="base">
                                        <p:cTn id="20" dur="500" fill="hold"/>
                                        <p:tgtEl>
                                          <p:spTgt spid="8"/>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11"/>
                                        </p:tgtEl>
                                        <p:attrNameLst>
                                          <p:attrName>style.visibility</p:attrName>
                                        </p:attrNameLst>
                                      </p:cBhvr>
                                      <p:to>
                                        <p:strVal val="visible"/>
                                      </p:to>
                                    </p:set>
                                    <p:anim calcmode="lin" valueType="num">
                                      <p:cBhvr additive="base">
                                        <p:cTn id="23" dur="500" fill="hold"/>
                                        <p:tgtEl>
                                          <p:spTgt spid="11"/>
                                        </p:tgtEl>
                                        <p:attrNameLst>
                                          <p:attrName>ppt_x</p:attrName>
                                        </p:attrNameLst>
                                      </p:cBhvr>
                                      <p:tavLst>
                                        <p:tav tm="0">
                                          <p:val>
                                            <p:strVal val="#ppt_x"/>
                                          </p:val>
                                        </p:tav>
                                        <p:tav tm="100000">
                                          <p:val>
                                            <p:strVal val="#ppt_x"/>
                                          </p:val>
                                        </p:tav>
                                      </p:tavLst>
                                    </p:anim>
                                    <p:anim calcmode="lin" valueType="num">
                                      <p:cBhvr additive="base">
                                        <p:cTn id="24" dur="500" fill="hold"/>
                                        <p:tgtEl>
                                          <p:spTgt spid="11"/>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15"/>
                                        </p:tgtEl>
                                        <p:attrNameLst>
                                          <p:attrName>style.visibility</p:attrName>
                                        </p:attrNameLst>
                                      </p:cBhvr>
                                      <p:to>
                                        <p:strVal val="visible"/>
                                      </p:to>
                                    </p:set>
                                    <p:anim calcmode="lin" valueType="num">
                                      <p:cBhvr additive="base">
                                        <p:cTn id="27" dur="500" fill="hold"/>
                                        <p:tgtEl>
                                          <p:spTgt spid="15"/>
                                        </p:tgtEl>
                                        <p:attrNameLst>
                                          <p:attrName>ppt_x</p:attrName>
                                        </p:attrNameLst>
                                      </p:cBhvr>
                                      <p:tavLst>
                                        <p:tav tm="0">
                                          <p:val>
                                            <p:strVal val="#ppt_x"/>
                                          </p:val>
                                        </p:tav>
                                        <p:tav tm="100000">
                                          <p:val>
                                            <p:strVal val="#ppt_x"/>
                                          </p:val>
                                        </p:tav>
                                      </p:tavLst>
                                    </p:anim>
                                    <p:anim calcmode="lin" valueType="num">
                                      <p:cBhvr additive="base">
                                        <p:cTn id="28" dur="500" fill="hold"/>
                                        <p:tgtEl>
                                          <p:spTgt spid="1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12" grpId="0" animBg="1"/>
      <p:bldP spid="10" grpId="0" animBg="1"/>
      <p:bldP spid="8" grpId="0" animBg="1"/>
      <p:bldP spid="11" grpId="0" animBg="1"/>
      <p:bldP spid="15" grpId="0" animBg="1"/>
    </p:bldLst>
  </p:timing>
</p:sld>
</file>

<file path=ppt/slides/slide24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6" name="Text Placeholder 5"/>
          <p:cNvSpPr>
            <a:spLocks noGrp="1"/>
          </p:cNvSpPr>
          <p:nvPr>
            <p:ph type="body" sz="quarter" idx="10"/>
          </p:nvPr>
        </p:nvSpPr>
        <p:spPr>
          <a:xfrm>
            <a:off x="275481" y="1213175"/>
            <a:ext cx="11885514" cy="3650230"/>
          </a:xfrm>
        </p:spPr>
        <p:txBody>
          <a:bodyPr/>
          <a:lstStyle/>
          <a:p>
            <a:pPr marL="0" indent="0">
              <a:buNone/>
            </a:pPr>
            <a:r>
              <a:rPr lang="en-US" sz="3200" dirty="0">
                <a:solidFill>
                  <a:schemeClr val="tx1"/>
                </a:solidFill>
              </a:rPr>
              <a:t>Types of data</a:t>
            </a:r>
          </a:p>
          <a:p>
            <a:pPr lvl="1"/>
            <a:r>
              <a:rPr lang="en-US" sz="2000" dirty="0"/>
              <a:t>Factors</a:t>
            </a:r>
          </a:p>
          <a:p>
            <a:pPr lvl="1"/>
            <a:r>
              <a:rPr lang="en-US" sz="2000" dirty="0"/>
              <a:t>Ordered factors</a:t>
            </a:r>
          </a:p>
          <a:p>
            <a:pPr lvl="1"/>
            <a:r>
              <a:rPr lang="en-US" sz="2000" dirty="0"/>
              <a:t>Numerical variable</a:t>
            </a:r>
          </a:p>
          <a:p>
            <a:pPr lvl="1"/>
            <a:r>
              <a:rPr lang="en-US" sz="2000" dirty="0"/>
              <a:t>Character variables</a:t>
            </a:r>
          </a:p>
          <a:p>
            <a:pPr lvl="1"/>
            <a:r>
              <a:rPr lang="en-US" sz="2000" dirty="0"/>
              <a:t>Dates</a:t>
            </a:r>
          </a:p>
          <a:p>
            <a:pPr marL="0" indent="0">
              <a:buNone/>
            </a:pPr>
            <a:r>
              <a:rPr lang="en-US" sz="3200" dirty="0">
                <a:solidFill>
                  <a:schemeClr val="tx1"/>
                </a:solidFill>
              </a:rPr>
              <a:t>Data organization</a:t>
            </a:r>
          </a:p>
          <a:p>
            <a:pPr lvl="1"/>
            <a:r>
              <a:rPr lang="en-US" sz="2000" dirty="0"/>
              <a:t>Tables</a:t>
            </a:r>
          </a:p>
          <a:p>
            <a:pPr lvl="1"/>
            <a:r>
              <a:rPr lang="en-US" sz="2000" dirty="0"/>
              <a:t>Relationships among tables</a:t>
            </a:r>
          </a:p>
        </p:txBody>
      </p:sp>
      <p:sp>
        <p:nvSpPr>
          <p:cNvPr id="17" name="Title 16"/>
          <p:cNvSpPr>
            <a:spLocks noGrp="1"/>
          </p:cNvSpPr>
          <p:nvPr>
            <p:ph type="title"/>
          </p:nvPr>
        </p:nvSpPr>
        <p:spPr/>
        <p:txBody>
          <a:bodyPr/>
          <a:lstStyle/>
          <a:p>
            <a:r>
              <a:rPr lang="en-US" dirty="0"/>
              <a:t>Inside R</a:t>
            </a:r>
          </a:p>
        </p:txBody>
      </p:sp>
      <p:sp>
        <p:nvSpPr>
          <p:cNvPr id="4" name="Text Placeholder 5"/>
          <p:cNvSpPr txBox="1">
            <a:spLocks/>
          </p:cNvSpPr>
          <p:nvPr/>
        </p:nvSpPr>
        <p:spPr>
          <a:xfrm>
            <a:off x="6218237" y="1212849"/>
            <a:ext cx="6123493" cy="4626351"/>
          </a:xfrm>
          <a:prstGeom prst="rect">
            <a:avLst/>
          </a:prstGeom>
        </p:spPr>
        <p:txBody>
          <a:bodyPr vert="horz" wrap="square" lIns="149217" tIns="93260" rIns="149217" bIns="93260" rtlCol="0">
            <a:spAutoFit/>
          </a:bodyPr>
          <a:lstStyle>
            <a:lvl1pPr marL="336145" marR="0" indent="-336145" algn="l" defTabSz="914367" rtl="0" eaLnBrk="1" fontAlgn="auto" latinLnBrk="0" hangingPunct="1">
              <a:lnSpc>
                <a:spcPct val="90000"/>
              </a:lnSpc>
              <a:spcBef>
                <a:spcPct val="20000"/>
              </a:spcBef>
              <a:spcAft>
                <a:spcPts val="0"/>
              </a:spcAft>
              <a:buClr>
                <a:schemeClr val="tx2"/>
              </a:buClr>
              <a:buSzPct val="90000"/>
              <a:buFont typeface="Wingdings" panose="05000000000000000000" pitchFamily="2" charset="2"/>
              <a:buChar char="§"/>
              <a:tabLst/>
              <a:defRPr sz="3921" kern="1200" spc="0" baseline="0">
                <a:gradFill>
                  <a:gsLst>
                    <a:gs pos="13869">
                      <a:schemeClr val="tx2"/>
                    </a:gs>
                    <a:gs pos="42000">
                      <a:schemeClr val="tx2"/>
                    </a:gs>
                  </a:gsLst>
                  <a:lin ang="5400000" scaled="0"/>
                </a:gradFill>
                <a:latin typeface="+mj-lt"/>
                <a:ea typeface="+mn-ea"/>
                <a:cs typeface="+mn-cs"/>
              </a:defRPr>
            </a:lvl1pPr>
            <a:lvl2pPr marL="572691" marR="0" indent="-236546" algn="l" defTabSz="914367" rtl="0" eaLnBrk="1" fontAlgn="auto" latinLnBrk="0" hangingPunct="1">
              <a:lnSpc>
                <a:spcPct val="90000"/>
              </a:lnSpc>
              <a:spcBef>
                <a:spcPct val="20000"/>
              </a:spcBef>
              <a:spcAft>
                <a:spcPts val="0"/>
              </a:spcAft>
              <a:buClr>
                <a:schemeClr val="tx1"/>
              </a:buClr>
              <a:buSzPct val="90000"/>
              <a:buFont typeface="Wingdings" panose="05000000000000000000" pitchFamily="2" charset="2"/>
              <a:buChar char="§"/>
              <a:tabLst/>
              <a:defRPr sz="2353" kern="1200" spc="0" baseline="0">
                <a:gradFill>
                  <a:gsLst>
                    <a:gs pos="1250">
                      <a:schemeClr val="tx1"/>
                    </a:gs>
                    <a:gs pos="100000">
                      <a:schemeClr val="tx1"/>
                    </a:gs>
                  </a:gsLst>
                  <a:lin ang="5400000" scaled="0"/>
                </a:gradFill>
                <a:latin typeface="+mn-lt"/>
                <a:ea typeface="+mn-ea"/>
                <a:cs typeface="+mn-cs"/>
              </a:defRPr>
            </a:lvl2pPr>
            <a:lvl3pPr marL="784338" marR="0" indent="-224097" algn="l" defTabSz="914367" rtl="0" eaLnBrk="1" fontAlgn="auto" latinLnBrk="0" hangingPunct="1">
              <a:lnSpc>
                <a:spcPct val="90000"/>
              </a:lnSpc>
              <a:spcBef>
                <a:spcPct val="20000"/>
              </a:spcBef>
              <a:spcAft>
                <a:spcPts val="0"/>
              </a:spcAft>
              <a:buClr>
                <a:schemeClr val="tx1"/>
              </a:buClr>
              <a:buSzPct val="90000"/>
              <a:buFont typeface="Wingdings" panose="05000000000000000000" pitchFamily="2" charset="2"/>
              <a:buChar char="§"/>
              <a:tabLst/>
              <a:defRPr sz="2353" kern="1200" spc="0" baseline="0">
                <a:gradFill>
                  <a:gsLst>
                    <a:gs pos="1250">
                      <a:schemeClr val="tx1"/>
                    </a:gs>
                    <a:gs pos="100000">
                      <a:schemeClr val="tx1"/>
                    </a:gs>
                  </a:gsLst>
                  <a:lin ang="5400000" scaled="0"/>
                </a:gradFill>
                <a:latin typeface="+mn-lt"/>
                <a:ea typeface="+mn-ea"/>
                <a:cs typeface="+mn-cs"/>
              </a:defRPr>
            </a:lvl3pPr>
            <a:lvl4pPr marL="1008435" marR="0" indent="-224097" algn="l" defTabSz="914367" rtl="0" eaLnBrk="1" fontAlgn="auto" latinLnBrk="0" hangingPunct="1">
              <a:lnSpc>
                <a:spcPct val="90000"/>
              </a:lnSpc>
              <a:spcBef>
                <a:spcPct val="20000"/>
              </a:spcBef>
              <a:spcAft>
                <a:spcPts val="0"/>
              </a:spcAft>
              <a:buClr>
                <a:schemeClr val="tx1"/>
              </a:buClr>
              <a:buSzPct val="90000"/>
              <a:buFont typeface="Wingdings" panose="05000000000000000000" pitchFamily="2" charset="2"/>
              <a:buChar char="§"/>
              <a:tabLst/>
              <a:defRPr sz="1961" kern="1200" spc="0" baseline="0">
                <a:gradFill>
                  <a:gsLst>
                    <a:gs pos="1250">
                      <a:schemeClr val="tx1"/>
                    </a:gs>
                    <a:gs pos="100000">
                      <a:schemeClr val="tx1"/>
                    </a:gs>
                  </a:gsLst>
                  <a:lin ang="5400000" scaled="0"/>
                </a:gradFill>
                <a:latin typeface="+mn-lt"/>
                <a:ea typeface="+mn-ea"/>
                <a:cs typeface="+mn-cs"/>
              </a:defRPr>
            </a:lvl4pPr>
            <a:lvl5pPr marL="1232531" marR="0" indent="-224097" algn="l" defTabSz="914367" rtl="0" eaLnBrk="1" fontAlgn="auto" latinLnBrk="0" hangingPunct="1">
              <a:lnSpc>
                <a:spcPct val="90000"/>
              </a:lnSpc>
              <a:spcBef>
                <a:spcPct val="20000"/>
              </a:spcBef>
              <a:spcAft>
                <a:spcPts val="0"/>
              </a:spcAft>
              <a:buClr>
                <a:schemeClr val="tx1"/>
              </a:buClr>
              <a:buSzPct val="90000"/>
              <a:buFont typeface="Wingdings" panose="05000000000000000000" pitchFamily="2" charset="2"/>
              <a:buChar char="§"/>
              <a:tabLst/>
              <a:defRPr sz="1961" kern="1200" spc="0" baseline="0">
                <a:gradFill>
                  <a:gsLst>
                    <a:gs pos="1250">
                      <a:schemeClr val="tx1"/>
                    </a:gs>
                    <a:gs pos="100000">
                      <a:schemeClr val="tx1"/>
                    </a:gs>
                  </a:gsLst>
                  <a:lin ang="5400000" scaled="0"/>
                </a:gradFill>
                <a:latin typeface="+mn-lt"/>
                <a:ea typeface="+mn-ea"/>
                <a:cs typeface="+mn-cs"/>
              </a:defRPr>
            </a:lvl5pPr>
            <a:lvl6pPr marL="2514509" indent="-228592" algn="l" defTabSz="914367" rtl="0" eaLnBrk="1" latinLnBrk="0" hangingPunct="1">
              <a:spcBef>
                <a:spcPct val="20000"/>
              </a:spcBef>
              <a:buFont typeface="Arial" pitchFamily="34" charset="0"/>
              <a:buChar char="•"/>
              <a:defRPr sz="1961" kern="1200">
                <a:solidFill>
                  <a:schemeClr val="tx1"/>
                </a:solidFill>
                <a:latin typeface="+mn-lt"/>
                <a:ea typeface="+mn-ea"/>
                <a:cs typeface="+mn-cs"/>
              </a:defRPr>
            </a:lvl6pPr>
            <a:lvl7pPr marL="2971693" indent="-228592" algn="l" defTabSz="914367" rtl="0" eaLnBrk="1" latinLnBrk="0" hangingPunct="1">
              <a:spcBef>
                <a:spcPct val="20000"/>
              </a:spcBef>
              <a:buFont typeface="Arial" pitchFamily="34" charset="0"/>
              <a:buChar char="•"/>
              <a:defRPr sz="1961" kern="1200">
                <a:solidFill>
                  <a:schemeClr val="tx1"/>
                </a:solidFill>
                <a:latin typeface="+mn-lt"/>
                <a:ea typeface="+mn-ea"/>
                <a:cs typeface="+mn-cs"/>
              </a:defRPr>
            </a:lvl7pPr>
            <a:lvl8pPr marL="3428877" indent="-228592" algn="l" defTabSz="914367" rtl="0" eaLnBrk="1" latinLnBrk="0" hangingPunct="1">
              <a:spcBef>
                <a:spcPct val="20000"/>
              </a:spcBef>
              <a:buFont typeface="Arial" pitchFamily="34" charset="0"/>
              <a:buChar char="•"/>
              <a:defRPr sz="1961" kern="1200">
                <a:solidFill>
                  <a:schemeClr val="tx1"/>
                </a:solidFill>
                <a:latin typeface="+mn-lt"/>
                <a:ea typeface="+mn-ea"/>
                <a:cs typeface="+mn-cs"/>
              </a:defRPr>
            </a:lvl8pPr>
            <a:lvl9pPr marL="3886061" indent="-228592" algn="l" defTabSz="914367" rtl="0" eaLnBrk="1" latinLnBrk="0" hangingPunct="1">
              <a:spcBef>
                <a:spcPct val="20000"/>
              </a:spcBef>
              <a:buFont typeface="Arial" pitchFamily="34" charset="0"/>
              <a:buChar char="•"/>
              <a:defRPr sz="1961" kern="1200">
                <a:solidFill>
                  <a:schemeClr val="tx1"/>
                </a:solidFill>
                <a:latin typeface="+mn-lt"/>
                <a:ea typeface="+mn-ea"/>
                <a:cs typeface="+mn-cs"/>
              </a:defRPr>
            </a:lvl9pPr>
          </a:lstStyle>
          <a:p>
            <a:pPr marL="0" indent="0" defTabSz="931863" fontAlgn="base">
              <a:spcAft>
                <a:spcPct val="0"/>
              </a:spcAft>
              <a:buNone/>
            </a:pPr>
            <a:r>
              <a:rPr lang="en-US" sz="3200" dirty="0">
                <a:solidFill>
                  <a:schemeClr val="tx1"/>
                </a:solidFill>
                <a:ea typeface="ＭＳ Ｐゴシック" charset="0"/>
                <a:cs typeface="ＭＳ Ｐゴシック" charset="0"/>
              </a:rPr>
              <a:t>Data structures</a:t>
            </a:r>
          </a:p>
          <a:p>
            <a:pPr marL="584200" lvl="1" indent="-241300" defTabSz="931863" fontAlgn="base">
              <a:spcAft>
                <a:spcPct val="0"/>
              </a:spcAft>
              <a:buClr>
                <a:srgbClr val="FFFFFF"/>
              </a:buClr>
              <a:buFont typeface="Arial" charset="0"/>
              <a:buChar char="•"/>
            </a:pPr>
            <a:r>
              <a:rPr lang="en-US" sz="2400" dirty="0">
                <a:solidFill>
                  <a:schemeClr val="tx1"/>
                </a:solidFill>
                <a:ea typeface="ＭＳ Ｐゴシック" charset="0"/>
              </a:rPr>
              <a:t>Arrays and vectors</a:t>
            </a:r>
          </a:p>
          <a:p>
            <a:pPr marL="584200" lvl="1" indent="-241300" defTabSz="931863" fontAlgn="base">
              <a:spcAft>
                <a:spcPct val="0"/>
              </a:spcAft>
              <a:buClr>
                <a:srgbClr val="FFFFFF"/>
              </a:buClr>
              <a:buFont typeface="Arial" charset="0"/>
              <a:buChar char="•"/>
            </a:pPr>
            <a:r>
              <a:rPr lang="en-US" sz="2400" dirty="0">
                <a:solidFill>
                  <a:schemeClr val="tx1"/>
                </a:solidFill>
                <a:ea typeface="ＭＳ Ｐゴシック" charset="0"/>
              </a:rPr>
              <a:t>Matrices and lists </a:t>
            </a:r>
          </a:p>
          <a:p>
            <a:pPr marL="584200" lvl="1" indent="-241300" defTabSz="931863" fontAlgn="base">
              <a:spcAft>
                <a:spcPct val="0"/>
              </a:spcAft>
              <a:buClr>
                <a:srgbClr val="FFFFFF"/>
              </a:buClr>
              <a:buFont typeface="Arial" charset="0"/>
              <a:buChar char="•"/>
            </a:pPr>
            <a:r>
              <a:rPr lang="en-US" sz="2400" dirty="0">
                <a:solidFill>
                  <a:schemeClr val="tx1"/>
                </a:solidFill>
                <a:ea typeface="ＭＳ Ｐゴシック" charset="0"/>
              </a:rPr>
              <a:t>Data frames</a:t>
            </a:r>
          </a:p>
          <a:p>
            <a:pPr marL="0" indent="0" defTabSz="931863" fontAlgn="base">
              <a:spcAft>
                <a:spcPct val="0"/>
              </a:spcAft>
              <a:buNone/>
            </a:pPr>
            <a:r>
              <a:rPr lang="en-US" sz="3200" dirty="0">
                <a:solidFill>
                  <a:schemeClr val="tx1"/>
                </a:solidFill>
                <a:ea typeface="ＭＳ Ｐゴシック" charset="0"/>
                <a:cs typeface="ＭＳ Ｐゴシック" charset="0"/>
              </a:rPr>
              <a:t>Import and export of data </a:t>
            </a:r>
          </a:p>
          <a:p>
            <a:pPr marL="584200" lvl="1" indent="-241300" defTabSz="931863" fontAlgn="base">
              <a:spcAft>
                <a:spcPct val="0"/>
              </a:spcAft>
              <a:buClr>
                <a:srgbClr val="FFFFFF"/>
              </a:buClr>
              <a:buFont typeface="Arial" charset="0"/>
              <a:buChar char="•"/>
            </a:pPr>
            <a:r>
              <a:rPr lang="en-US" sz="2000" dirty="0">
                <a:solidFill>
                  <a:schemeClr val="tx1"/>
                </a:solidFill>
                <a:ea typeface="ＭＳ Ｐゴシック" charset="0"/>
              </a:rPr>
              <a:t>Import/export</a:t>
            </a:r>
          </a:p>
          <a:p>
            <a:pPr marL="584200" lvl="1" indent="-241300" defTabSz="931863" fontAlgn="base">
              <a:spcAft>
                <a:spcPct val="0"/>
              </a:spcAft>
              <a:buClr>
                <a:srgbClr val="FFFFFF"/>
              </a:buClr>
              <a:buFont typeface="Arial" charset="0"/>
              <a:buChar char="•"/>
            </a:pPr>
            <a:r>
              <a:rPr lang="en-US" sz="2000" dirty="0">
                <a:solidFill>
                  <a:schemeClr val="tx1"/>
                </a:solidFill>
                <a:ea typeface="ＭＳ Ｐゴシック" charset="0"/>
              </a:rPr>
              <a:t>Data connections</a:t>
            </a:r>
          </a:p>
          <a:p>
            <a:pPr marL="0" indent="0" defTabSz="931863" fontAlgn="base">
              <a:spcAft>
                <a:spcPct val="0"/>
              </a:spcAft>
              <a:buNone/>
            </a:pPr>
            <a:r>
              <a:rPr lang="en-US" sz="3200" dirty="0">
                <a:solidFill>
                  <a:schemeClr val="tx1"/>
                </a:solidFill>
                <a:ea typeface="ＭＳ Ｐゴシック" charset="0"/>
                <a:cs typeface="ＭＳ Ｐゴシック" charset="0"/>
              </a:rPr>
              <a:t>Data presentation</a:t>
            </a:r>
          </a:p>
          <a:p>
            <a:pPr marL="584200" lvl="1" indent="-241300" defTabSz="931863" fontAlgn="base">
              <a:spcAft>
                <a:spcPct val="0"/>
              </a:spcAft>
              <a:buClr>
                <a:srgbClr val="FFFFFF"/>
              </a:buClr>
              <a:buFont typeface="Arial" charset="0"/>
              <a:buChar char="•"/>
            </a:pPr>
            <a:r>
              <a:rPr lang="en-US" sz="2000" dirty="0">
                <a:solidFill>
                  <a:schemeClr val="tx1"/>
                </a:solidFill>
                <a:ea typeface="ＭＳ Ｐゴシック" charset="0"/>
              </a:rPr>
              <a:t>Plotting of data</a:t>
            </a:r>
          </a:p>
          <a:p>
            <a:pPr marL="342834" lvl="1" indent="0">
              <a:buClr>
                <a:srgbClr val="FFFFFF"/>
              </a:buClr>
              <a:buNone/>
            </a:pPr>
            <a:endParaRPr lang="en-US" sz="3999" dirty="0">
              <a:solidFill>
                <a:schemeClr val="tx1"/>
              </a:solidFill>
              <a:latin typeface="Segoe UI Light"/>
            </a:endParaRPr>
          </a:p>
        </p:txBody>
      </p:sp>
    </p:spTree>
    <p:extLst>
      <p:ext uri="{BB962C8B-B14F-4D97-AF65-F5344CB8AC3E}">
        <p14:creationId xmlns:p14="http://schemas.microsoft.com/office/powerpoint/2010/main" val="3116599522"/>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24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6" name="Text Placeholder 5"/>
          <p:cNvSpPr>
            <a:spLocks noGrp="1"/>
          </p:cNvSpPr>
          <p:nvPr>
            <p:ph type="body" sz="quarter" idx="10"/>
          </p:nvPr>
        </p:nvSpPr>
        <p:spPr>
          <a:xfrm>
            <a:off x="275481" y="1213176"/>
            <a:ext cx="11885514" cy="5207451"/>
          </a:xfrm>
        </p:spPr>
        <p:txBody>
          <a:bodyPr/>
          <a:lstStyle/>
          <a:p>
            <a:r>
              <a:rPr lang="en-US" sz="3200" dirty="0">
                <a:latin typeface="Segoe UI Semilight" panose="020B0402040204020203" pitchFamily="34" charset="0"/>
                <a:cs typeface="Segoe UI Semilight" panose="020B0402040204020203" pitchFamily="34" charset="0"/>
              </a:rPr>
              <a:t>Box plot</a:t>
            </a:r>
          </a:p>
          <a:p>
            <a:r>
              <a:rPr lang="en-US" sz="3200" dirty="0">
                <a:latin typeface="Segoe UI Semilight" panose="020B0402040204020203" pitchFamily="34" charset="0"/>
                <a:cs typeface="Segoe UI Semilight" panose="020B0402040204020203" pitchFamily="34" charset="0"/>
              </a:rPr>
              <a:t>Bar plot</a:t>
            </a:r>
          </a:p>
          <a:p>
            <a:r>
              <a:rPr lang="en-US" sz="3200" dirty="0">
                <a:latin typeface="Segoe UI Semilight" panose="020B0402040204020203" pitchFamily="34" charset="0"/>
                <a:cs typeface="Segoe UI Semilight" panose="020B0402040204020203" pitchFamily="34" charset="0"/>
              </a:rPr>
              <a:t>Histogram</a:t>
            </a:r>
          </a:p>
          <a:p>
            <a:r>
              <a:rPr lang="en-US" sz="3200" dirty="0">
                <a:latin typeface="Segoe UI Semilight" panose="020B0402040204020203" pitchFamily="34" charset="0"/>
                <a:cs typeface="Segoe UI Semilight" panose="020B0402040204020203" pitchFamily="34" charset="0"/>
              </a:rPr>
              <a:t>Contour</a:t>
            </a:r>
          </a:p>
          <a:p>
            <a:r>
              <a:rPr lang="en-US" sz="3200" dirty="0">
                <a:latin typeface="Segoe UI Semilight" panose="020B0402040204020203" pitchFamily="34" charset="0"/>
                <a:cs typeface="Segoe UI Semilight" panose="020B0402040204020203" pitchFamily="34" charset="0"/>
              </a:rPr>
              <a:t>Dot plot</a:t>
            </a:r>
          </a:p>
          <a:p>
            <a:r>
              <a:rPr lang="en-US" sz="3200" dirty="0">
                <a:latin typeface="Segoe UI Semilight" panose="020B0402040204020203" pitchFamily="34" charset="0"/>
                <a:cs typeface="Segoe UI Semilight" panose="020B0402040204020203" pitchFamily="34" charset="0"/>
              </a:rPr>
              <a:t>Mosaic</a:t>
            </a:r>
          </a:p>
          <a:p>
            <a:r>
              <a:rPr lang="en-US" sz="3200" dirty="0">
                <a:latin typeface="Segoe UI Semilight" panose="020B0402040204020203" pitchFamily="34" charset="0"/>
                <a:cs typeface="Segoe UI Semilight" panose="020B0402040204020203" pitchFamily="34" charset="0"/>
              </a:rPr>
              <a:t>Scatter </a:t>
            </a:r>
          </a:p>
          <a:p>
            <a:r>
              <a:rPr lang="en-US" sz="3200" dirty="0">
                <a:latin typeface="Segoe UI Semilight" panose="020B0402040204020203" pitchFamily="34" charset="0"/>
                <a:cs typeface="Segoe UI Semilight" panose="020B0402040204020203" pitchFamily="34" charset="0"/>
              </a:rPr>
              <a:t>Latticist</a:t>
            </a:r>
          </a:p>
          <a:p>
            <a:pPr marL="342834" lvl="1" indent="0">
              <a:buNone/>
            </a:pPr>
            <a:endParaRPr lang="en-US" sz="3999" dirty="0">
              <a:gradFill>
                <a:gsLst>
                  <a:gs pos="13869">
                    <a:schemeClr val="tx2"/>
                  </a:gs>
                  <a:gs pos="42000">
                    <a:schemeClr val="tx2"/>
                  </a:gs>
                </a:gsLst>
                <a:lin ang="5400000" scaled="0"/>
              </a:gradFill>
              <a:latin typeface="+mj-lt"/>
            </a:endParaRPr>
          </a:p>
        </p:txBody>
      </p:sp>
      <p:sp>
        <p:nvSpPr>
          <p:cNvPr id="17" name="Title 16"/>
          <p:cNvSpPr>
            <a:spLocks noGrp="1"/>
          </p:cNvSpPr>
          <p:nvPr>
            <p:ph type="title"/>
          </p:nvPr>
        </p:nvSpPr>
        <p:spPr/>
        <p:txBody>
          <a:bodyPr/>
          <a:lstStyle/>
          <a:p>
            <a:r>
              <a:rPr lang="en-US" dirty="0"/>
              <a:t>R plotting</a:t>
            </a:r>
          </a:p>
        </p:txBody>
      </p:sp>
      <p:pic>
        <p:nvPicPr>
          <p:cNvPr id="2" name="Picture 1"/>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3651902" y="1148393"/>
            <a:ext cx="2224851" cy="2141631"/>
          </a:xfrm>
          <a:prstGeom prst="roundRect">
            <a:avLst>
              <a:gd name="adj" fmla="val 8594"/>
            </a:avLst>
          </a:prstGeom>
          <a:solidFill>
            <a:srgbClr val="FFFFFF">
              <a:shade val="85000"/>
            </a:srgbClr>
          </a:solidFill>
          <a:ln>
            <a:noFill/>
          </a:ln>
          <a:effectLst>
            <a:glow rad="63500">
              <a:schemeClr val="accent2">
                <a:satMod val="175000"/>
                <a:alpha val="40000"/>
              </a:schemeClr>
            </a:glow>
            <a:outerShdw blurRad="50800" dist="38100" dir="8100000" algn="tr" rotWithShape="0">
              <a:prstClr val="black">
                <a:alpha val="24000"/>
              </a:prstClr>
            </a:outerShdw>
          </a:effectLst>
        </p:spPr>
      </p:pic>
      <p:pic>
        <p:nvPicPr>
          <p:cNvPr id="3" name="Picture 2"/>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5952210" y="1143076"/>
            <a:ext cx="2224985" cy="2146881"/>
          </a:xfrm>
          <a:prstGeom prst="roundRect">
            <a:avLst>
              <a:gd name="adj" fmla="val 8594"/>
            </a:avLst>
          </a:prstGeom>
          <a:solidFill>
            <a:srgbClr val="FFFFFF">
              <a:shade val="85000"/>
            </a:srgbClr>
          </a:solidFill>
          <a:ln>
            <a:noFill/>
          </a:ln>
          <a:effectLst>
            <a:glow rad="63500">
              <a:schemeClr val="accent2">
                <a:satMod val="175000"/>
                <a:alpha val="40000"/>
              </a:schemeClr>
            </a:glow>
            <a:outerShdw blurRad="50800" dist="38100" dir="8100000" algn="tr" rotWithShape="0">
              <a:prstClr val="black">
                <a:alpha val="24000"/>
              </a:prstClr>
            </a:outerShdw>
          </a:effectLst>
        </p:spPr>
      </p:pic>
      <p:pic>
        <p:nvPicPr>
          <p:cNvPr id="4" name="Picture 3"/>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3643945" y="3358711"/>
            <a:ext cx="1611258" cy="1411296"/>
          </a:xfrm>
          <a:prstGeom prst="roundRect">
            <a:avLst>
              <a:gd name="adj" fmla="val 8594"/>
            </a:avLst>
          </a:prstGeom>
          <a:solidFill>
            <a:srgbClr val="FFFFFF">
              <a:shade val="85000"/>
            </a:srgbClr>
          </a:solidFill>
          <a:ln>
            <a:noFill/>
          </a:ln>
          <a:effectLst>
            <a:glow rad="63500">
              <a:schemeClr val="accent2">
                <a:satMod val="175000"/>
                <a:alpha val="40000"/>
              </a:schemeClr>
            </a:glow>
            <a:outerShdw blurRad="50800" dist="38100" dir="8100000" algn="tr" rotWithShape="0">
              <a:prstClr val="black">
                <a:alpha val="24000"/>
              </a:prstClr>
            </a:outerShdw>
          </a:effectLst>
        </p:spPr>
      </p:pic>
      <p:pic>
        <p:nvPicPr>
          <p:cNvPr id="5" name="Picture 4"/>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8266935" y="1154445"/>
            <a:ext cx="3326144" cy="2135658"/>
          </a:xfrm>
          <a:prstGeom prst="roundRect">
            <a:avLst>
              <a:gd name="adj" fmla="val 8594"/>
            </a:avLst>
          </a:prstGeom>
          <a:solidFill>
            <a:srgbClr val="FFFFFF">
              <a:shade val="85000"/>
            </a:srgbClr>
          </a:solidFill>
          <a:ln>
            <a:noFill/>
          </a:ln>
          <a:effectLst>
            <a:glow rad="63500">
              <a:schemeClr val="accent2">
                <a:satMod val="175000"/>
                <a:alpha val="40000"/>
              </a:schemeClr>
            </a:glow>
            <a:outerShdw blurRad="50800" dist="38100" dir="8100000" algn="tr" rotWithShape="0">
              <a:prstClr val="black">
                <a:alpha val="24000"/>
              </a:prstClr>
            </a:outerShdw>
          </a:effectLst>
        </p:spPr>
      </p:pic>
      <p:pic>
        <p:nvPicPr>
          <p:cNvPr id="7" name="Picture 6"/>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5335129" y="3358711"/>
            <a:ext cx="2099075" cy="1411296"/>
          </a:xfrm>
          <a:prstGeom prst="roundRect">
            <a:avLst>
              <a:gd name="adj" fmla="val 8594"/>
            </a:avLst>
          </a:prstGeom>
          <a:solidFill>
            <a:srgbClr val="FFFFFF">
              <a:shade val="85000"/>
            </a:srgbClr>
          </a:solidFill>
          <a:ln>
            <a:noFill/>
          </a:ln>
          <a:effectLst>
            <a:glow rad="63500">
              <a:schemeClr val="accent2">
                <a:satMod val="175000"/>
                <a:alpha val="40000"/>
              </a:schemeClr>
            </a:glow>
            <a:outerShdw blurRad="50800" dist="38100" dir="8100000" algn="tr" rotWithShape="0">
              <a:prstClr val="black">
                <a:alpha val="24000"/>
              </a:prstClr>
            </a:outerShdw>
          </a:effectLst>
        </p:spPr>
      </p:pic>
      <p:pic>
        <p:nvPicPr>
          <p:cNvPr id="8" name="Picture 7"/>
          <p:cNvPicPr>
            <a:picLocks noChangeAspect="1"/>
          </p:cNvPicPr>
          <p:nvPr/>
        </p:nvPicPr>
        <p:blipFill>
          <a:blip r:embed="rId8" cstate="print">
            <a:extLst>
              <a:ext uri="{28A0092B-C50C-407E-A947-70E740481C1C}">
                <a14:useLocalDpi xmlns:a14="http://schemas.microsoft.com/office/drawing/2010/main" val="0"/>
              </a:ext>
            </a:extLst>
          </a:blip>
          <a:stretch>
            <a:fillRect/>
          </a:stretch>
        </p:blipFill>
        <p:spPr>
          <a:xfrm>
            <a:off x="7513515" y="3358712"/>
            <a:ext cx="2051640" cy="1411296"/>
          </a:xfrm>
          <a:prstGeom prst="roundRect">
            <a:avLst>
              <a:gd name="adj" fmla="val 8594"/>
            </a:avLst>
          </a:prstGeom>
          <a:solidFill>
            <a:srgbClr val="FFFFFF">
              <a:shade val="85000"/>
            </a:srgbClr>
          </a:solidFill>
          <a:ln>
            <a:noFill/>
          </a:ln>
          <a:effectLst>
            <a:glow rad="63500">
              <a:schemeClr val="accent2">
                <a:satMod val="175000"/>
                <a:alpha val="40000"/>
              </a:schemeClr>
            </a:glow>
            <a:outerShdw blurRad="50800" dist="38100" dir="8100000" algn="tr" rotWithShape="0">
              <a:prstClr val="black">
                <a:alpha val="24000"/>
              </a:prstClr>
            </a:outerShdw>
          </a:effectLst>
        </p:spPr>
      </p:pic>
      <p:pic>
        <p:nvPicPr>
          <p:cNvPr id="9" name="Picture 8"/>
          <p:cNvPicPr>
            <a:picLocks noChangeAspect="1"/>
          </p:cNvPicPr>
          <p:nvPr/>
        </p:nvPicPr>
        <p:blipFill>
          <a:blip r:embed="rId9" cstate="print">
            <a:extLst>
              <a:ext uri="{28A0092B-C50C-407E-A947-70E740481C1C}">
                <a14:useLocalDpi xmlns:a14="http://schemas.microsoft.com/office/drawing/2010/main" val="0"/>
              </a:ext>
            </a:extLst>
          </a:blip>
          <a:stretch>
            <a:fillRect/>
          </a:stretch>
        </p:blipFill>
        <p:spPr>
          <a:xfrm>
            <a:off x="9643145" y="3358711"/>
            <a:ext cx="1949933" cy="1411296"/>
          </a:xfrm>
          <a:prstGeom prst="roundRect">
            <a:avLst>
              <a:gd name="adj" fmla="val 8594"/>
            </a:avLst>
          </a:prstGeom>
          <a:solidFill>
            <a:srgbClr val="FFFFFF">
              <a:shade val="85000"/>
            </a:srgbClr>
          </a:solidFill>
          <a:ln>
            <a:noFill/>
          </a:ln>
          <a:effectLst>
            <a:reflection blurRad="12700" stA="38000" endPos="28000" dist="5000" dir="5400000" sy="-100000" algn="bl" rotWithShape="0"/>
          </a:effectLst>
        </p:spPr>
      </p:pic>
      <p:pic>
        <p:nvPicPr>
          <p:cNvPr id="10" name="Picture 9"/>
          <p:cNvPicPr>
            <a:picLocks noChangeAspect="1"/>
          </p:cNvPicPr>
          <p:nvPr/>
        </p:nvPicPr>
        <p:blipFill>
          <a:blip r:embed="rId10"/>
          <a:stretch>
            <a:fillRect/>
          </a:stretch>
        </p:blipFill>
        <p:spPr>
          <a:xfrm>
            <a:off x="3640174" y="4829222"/>
            <a:ext cx="1320506" cy="1351946"/>
          </a:xfrm>
          <a:prstGeom prst="roundRect">
            <a:avLst>
              <a:gd name="adj" fmla="val 8594"/>
            </a:avLst>
          </a:prstGeom>
          <a:solidFill>
            <a:srgbClr val="FFFFFF">
              <a:shade val="85000"/>
            </a:srgbClr>
          </a:solidFill>
          <a:ln>
            <a:noFill/>
          </a:ln>
          <a:effectLst>
            <a:glow rad="63500">
              <a:schemeClr val="accent2">
                <a:satMod val="175000"/>
                <a:alpha val="40000"/>
              </a:schemeClr>
            </a:glow>
            <a:outerShdw blurRad="50800" dist="38100" dir="8100000" algn="tr" rotWithShape="0">
              <a:prstClr val="black">
                <a:alpha val="24000"/>
              </a:prstClr>
            </a:outerShdw>
          </a:effectLst>
        </p:spPr>
      </p:pic>
      <p:pic>
        <p:nvPicPr>
          <p:cNvPr id="11" name="Picture 10"/>
          <p:cNvPicPr>
            <a:picLocks noChangeAspect="1"/>
          </p:cNvPicPr>
          <p:nvPr/>
        </p:nvPicPr>
        <p:blipFill>
          <a:blip r:embed="rId11">
            <a:extLst>
              <a:ext uri="{28A0092B-C50C-407E-A947-70E740481C1C}">
                <a14:useLocalDpi xmlns:a14="http://schemas.microsoft.com/office/drawing/2010/main" val="0"/>
              </a:ext>
            </a:extLst>
          </a:blip>
          <a:stretch>
            <a:fillRect/>
          </a:stretch>
        </p:blipFill>
        <p:spPr>
          <a:xfrm>
            <a:off x="5031922" y="4829222"/>
            <a:ext cx="1658121" cy="1351945"/>
          </a:xfrm>
          <a:prstGeom prst="roundRect">
            <a:avLst>
              <a:gd name="adj" fmla="val 8594"/>
            </a:avLst>
          </a:prstGeom>
          <a:solidFill>
            <a:srgbClr val="FFFFFF">
              <a:shade val="85000"/>
            </a:srgbClr>
          </a:solidFill>
          <a:ln>
            <a:noFill/>
          </a:ln>
          <a:effectLst>
            <a:glow rad="63500">
              <a:schemeClr val="accent2">
                <a:satMod val="175000"/>
                <a:alpha val="40000"/>
              </a:schemeClr>
            </a:glow>
            <a:outerShdw blurRad="50800" dist="38100" dir="8100000" algn="tr" rotWithShape="0">
              <a:prstClr val="black">
                <a:alpha val="24000"/>
              </a:prstClr>
            </a:outerShdw>
          </a:effectLst>
        </p:spPr>
      </p:pic>
      <p:pic>
        <p:nvPicPr>
          <p:cNvPr id="12" name="Picture 11"/>
          <p:cNvPicPr>
            <a:picLocks noChangeAspect="1"/>
          </p:cNvPicPr>
          <p:nvPr/>
        </p:nvPicPr>
        <p:blipFill>
          <a:blip r:embed="rId12" cstate="print">
            <a:extLst>
              <a:ext uri="{28A0092B-C50C-407E-A947-70E740481C1C}">
                <a14:useLocalDpi xmlns:a14="http://schemas.microsoft.com/office/drawing/2010/main" val="0"/>
              </a:ext>
            </a:extLst>
          </a:blip>
          <a:stretch>
            <a:fillRect/>
          </a:stretch>
        </p:blipFill>
        <p:spPr>
          <a:xfrm>
            <a:off x="6784629" y="4829222"/>
            <a:ext cx="3458217" cy="1351945"/>
          </a:xfrm>
          <a:prstGeom prst="roundRect">
            <a:avLst>
              <a:gd name="adj" fmla="val 8594"/>
            </a:avLst>
          </a:prstGeom>
          <a:solidFill>
            <a:srgbClr val="FFFFFF">
              <a:shade val="85000"/>
            </a:srgbClr>
          </a:solidFill>
          <a:ln>
            <a:noFill/>
          </a:ln>
          <a:effectLst>
            <a:glow rad="63500">
              <a:schemeClr val="accent2">
                <a:satMod val="175000"/>
                <a:alpha val="40000"/>
              </a:schemeClr>
            </a:glow>
            <a:outerShdw blurRad="50800" dist="38100" dir="8100000" algn="tr" rotWithShape="0">
              <a:prstClr val="black">
                <a:alpha val="24000"/>
              </a:prstClr>
            </a:outerShdw>
          </a:effectLst>
        </p:spPr>
      </p:pic>
      <p:pic>
        <p:nvPicPr>
          <p:cNvPr id="13" name="Picture 12"/>
          <p:cNvPicPr>
            <a:picLocks noChangeAspect="1"/>
          </p:cNvPicPr>
          <p:nvPr/>
        </p:nvPicPr>
        <p:blipFill>
          <a:blip r:embed="rId13" cstate="print">
            <a:extLst>
              <a:ext uri="{28A0092B-C50C-407E-A947-70E740481C1C}">
                <a14:useLocalDpi xmlns:a14="http://schemas.microsoft.com/office/drawing/2010/main" val="0"/>
              </a:ext>
            </a:extLst>
          </a:blip>
          <a:stretch>
            <a:fillRect/>
          </a:stretch>
        </p:blipFill>
        <p:spPr>
          <a:xfrm>
            <a:off x="10309233" y="4829221"/>
            <a:ext cx="1283845" cy="1351945"/>
          </a:xfrm>
          <a:prstGeom prst="roundRect">
            <a:avLst>
              <a:gd name="adj" fmla="val 8594"/>
            </a:avLst>
          </a:prstGeom>
          <a:solidFill>
            <a:srgbClr val="FFFFFF">
              <a:shade val="85000"/>
            </a:srgbClr>
          </a:solidFill>
          <a:ln>
            <a:noFill/>
          </a:ln>
          <a:effectLst>
            <a:glow rad="63500">
              <a:schemeClr val="accent2">
                <a:satMod val="175000"/>
                <a:alpha val="40000"/>
              </a:schemeClr>
            </a:glow>
            <a:outerShdw blurRad="50800" dist="38100" dir="8100000" algn="tr" rotWithShape="0">
              <a:prstClr val="black">
                <a:alpha val="24000"/>
              </a:prstClr>
            </a:outerShdw>
          </a:effectLst>
        </p:spPr>
      </p:pic>
      <p:sp>
        <p:nvSpPr>
          <p:cNvPr id="14" name="Rectangle 13"/>
          <p:cNvSpPr/>
          <p:nvPr/>
        </p:nvSpPr>
        <p:spPr>
          <a:xfrm>
            <a:off x="4204009" y="6299734"/>
            <a:ext cx="7196761" cy="266825"/>
          </a:xfrm>
          <a:prstGeom prst="rect">
            <a:avLst/>
          </a:prstGeom>
        </p:spPr>
        <p:txBody>
          <a:bodyPr wrap="square">
            <a:spAutoFit/>
          </a:bodyPr>
          <a:lstStyle/>
          <a:p>
            <a:pPr defTabSz="932597"/>
            <a:r>
              <a:rPr lang="en-US" sz="1122" dirty="0">
                <a:solidFill>
                  <a:srgbClr val="00B050"/>
                </a:solidFill>
                <a:hlinkClick r:id="rId14"/>
              </a:rPr>
              <a:t>http://homes.cs.washington.edu/~jheer//files/zoo/?utm_source\x3dtwitterfeed\x26utm_medium\x3dtwitter</a:t>
            </a:r>
            <a:r>
              <a:rPr lang="en-US" sz="1122" dirty="0">
                <a:solidFill>
                  <a:srgbClr val="00B050"/>
                </a:solidFill>
              </a:rPr>
              <a:t> </a:t>
            </a:r>
          </a:p>
        </p:txBody>
      </p:sp>
    </p:spTree>
    <p:extLst>
      <p:ext uri="{BB962C8B-B14F-4D97-AF65-F5344CB8AC3E}">
        <p14:creationId xmlns:p14="http://schemas.microsoft.com/office/powerpoint/2010/main" val="4153520185"/>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13"/>
                                        </p:tgtEl>
                                        <p:attrNameLst>
                                          <p:attrName>style.visibility</p:attrName>
                                        </p:attrNameLst>
                                      </p:cBhvr>
                                      <p:to>
                                        <p:strVal val="visible"/>
                                      </p:to>
                                    </p:set>
                                    <p:anim calcmode="lin" valueType="num">
                                      <p:cBhvr additive="base">
                                        <p:cTn id="7" dur="500" fill="hold"/>
                                        <p:tgtEl>
                                          <p:spTgt spid="13"/>
                                        </p:tgtEl>
                                        <p:attrNameLst>
                                          <p:attrName>ppt_x</p:attrName>
                                        </p:attrNameLst>
                                      </p:cBhvr>
                                      <p:tavLst>
                                        <p:tav tm="0">
                                          <p:val>
                                            <p:strVal val="#ppt_x"/>
                                          </p:val>
                                        </p:tav>
                                        <p:tav tm="100000">
                                          <p:val>
                                            <p:strVal val="#ppt_x"/>
                                          </p:val>
                                        </p:tav>
                                      </p:tavLst>
                                    </p:anim>
                                    <p:anim calcmode="lin" valueType="num">
                                      <p:cBhvr additive="base">
                                        <p:cTn id="8" dur="500" fill="hold"/>
                                        <p:tgtEl>
                                          <p:spTgt spid="13"/>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12"/>
                                        </p:tgtEl>
                                        <p:attrNameLst>
                                          <p:attrName>style.visibility</p:attrName>
                                        </p:attrNameLst>
                                      </p:cBhvr>
                                      <p:to>
                                        <p:strVal val="visible"/>
                                      </p:to>
                                    </p:set>
                                    <p:anim calcmode="lin" valueType="num">
                                      <p:cBhvr additive="base">
                                        <p:cTn id="11" dur="500" fill="hold"/>
                                        <p:tgtEl>
                                          <p:spTgt spid="12"/>
                                        </p:tgtEl>
                                        <p:attrNameLst>
                                          <p:attrName>ppt_x</p:attrName>
                                        </p:attrNameLst>
                                      </p:cBhvr>
                                      <p:tavLst>
                                        <p:tav tm="0">
                                          <p:val>
                                            <p:strVal val="#ppt_x"/>
                                          </p:val>
                                        </p:tav>
                                        <p:tav tm="100000">
                                          <p:val>
                                            <p:strVal val="#ppt_x"/>
                                          </p:val>
                                        </p:tav>
                                      </p:tavLst>
                                    </p:anim>
                                    <p:anim calcmode="lin" valueType="num">
                                      <p:cBhvr additive="base">
                                        <p:cTn id="12" dur="500" fill="hold"/>
                                        <p:tgtEl>
                                          <p:spTgt spid="12"/>
                                        </p:tgtEl>
                                        <p:attrNameLst>
                                          <p:attrName>ppt_y</p:attrName>
                                        </p:attrNameLst>
                                      </p:cBhvr>
                                      <p:tavLst>
                                        <p:tav tm="0">
                                          <p:val>
                                            <p:strVal val="1+#ppt_h/2"/>
                                          </p:val>
                                        </p:tav>
                                        <p:tav tm="100000">
                                          <p:val>
                                            <p:strVal val="#ppt_y"/>
                                          </p:val>
                                        </p:tav>
                                      </p:tavLst>
                                    </p:anim>
                                  </p:childTnLst>
                                </p:cTn>
                              </p:par>
                              <p:par>
                                <p:cTn id="13" presetID="2" presetClass="entr" presetSubtype="4" fill="hold" nodeType="withEffect">
                                  <p:stCondLst>
                                    <p:cond delay="0"/>
                                  </p:stCondLst>
                                  <p:childTnLst>
                                    <p:set>
                                      <p:cBhvr>
                                        <p:cTn id="14" dur="1" fill="hold">
                                          <p:stCondLst>
                                            <p:cond delay="0"/>
                                          </p:stCondLst>
                                        </p:cTn>
                                        <p:tgtEl>
                                          <p:spTgt spid="11"/>
                                        </p:tgtEl>
                                        <p:attrNameLst>
                                          <p:attrName>style.visibility</p:attrName>
                                        </p:attrNameLst>
                                      </p:cBhvr>
                                      <p:to>
                                        <p:strVal val="visible"/>
                                      </p:to>
                                    </p:set>
                                    <p:anim calcmode="lin" valueType="num">
                                      <p:cBhvr additive="base">
                                        <p:cTn id="15" dur="500" fill="hold"/>
                                        <p:tgtEl>
                                          <p:spTgt spid="11"/>
                                        </p:tgtEl>
                                        <p:attrNameLst>
                                          <p:attrName>ppt_x</p:attrName>
                                        </p:attrNameLst>
                                      </p:cBhvr>
                                      <p:tavLst>
                                        <p:tav tm="0">
                                          <p:val>
                                            <p:strVal val="#ppt_x"/>
                                          </p:val>
                                        </p:tav>
                                        <p:tav tm="100000">
                                          <p:val>
                                            <p:strVal val="#ppt_x"/>
                                          </p:val>
                                        </p:tav>
                                      </p:tavLst>
                                    </p:anim>
                                    <p:anim calcmode="lin" valueType="num">
                                      <p:cBhvr additive="base">
                                        <p:cTn id="16" dur="500" fill="hold"/>
                                        <p:tgtEl>
                                          <p:spTgt spid="11"/>
                                        </p:tgtEl>
                                        <p:attrNameLst>
                                          <p:attrName>ppt_y</p:attrName>
                                        </p:attrNameLst>
                                      </p:cBhvr>
                                      <p:tavLst>
                                        <p:tav tm="0">
                                          <p:val>
                                            <p:strVal val="1+#ppt_h/2"/>
                                          </p:val>
                                        </p:tav>
                                        <p:tav tm="100000">
                                          <p:val>
                                            <p:strVal val="#ppt_y"/>
                                          </p:val>
                                        </p:tav>
                                      </p:tavLst>
                                    </p:anim>
                                  </p:childTnLst>
                                </p:cTn>
                              </p:par>
                              <p:par>
                                <p:cTn id="17" presetID="2" presetClass="entr" presetSubtype="4" fill="hold" nodeType="withEffect">
                                  <p:stCondLst>
                                    <p:cond delay="0"/>
                                  </p:stCondLst>
                                  <p:childTnLst>
                                    <p:set>
                                      <p:cBhvr>
                                        <p:cTn id="18" dur="1" fill="hold">
                                          <p:stCondLst>
                                            <p:cond delay="0"/>
                                          </p:stCondLst>
                                        </p:cTn>
                                        <p:tgtEl>
                                          <p:spTgt spid="10"/>
                                        </p:tgtEl>
                                        <p:attrNameLst>
                                          <p:attrName>style.visibility</p:attrName>
                                        </p:attrNameLst>
                                      </p:cBhvr>
                                      <p:to>
                                        <p:strVal val="visible"/>
                                      </p:to>
                                    </p:set>
                                    <p:anim calcmode="lin" valueType="num">
                                      <p:cBhvr additive="base">
                                        <p:cTn id="19" dur="500" fill="hold"/>
                                        <p:tgtEl>
                                          <p:spTgt spid="10"/>
                                        </p:tgtEl>
                                        <p:attrNameLst>
                                          <p:attrName>ppt_x</p:attrName>
                                        </p:attrNameLst>
                                      </p:cBhvr>
                                      <p:tavLst>
                                        <p:tav tm="0">
                                          <p:val>
                                            <p:strVal val="#ppt_x"/>
                                          </p:val>
                                        </p:tav>
                                        <p:tav tm="100000">
                                          <p:val>
                                            <p:strVal val="#ppt_x"/>
                                          </p:val>
                                        </p:tav>
                                      </p:tavLst>
                                    </p:anim>
                                    <p:anim calcmode="lin" valueType="num">
                                      <p:cBhvr additive="base">
                                        <p:cTn id="20" dur="500" fill="hold"/>
                                        <p:tgtEl>
                                          <p:spTgt spid="10"/>
                                        </p:tgtEl>
                                        <p:attrNameLst>
                                          <p:attrName>ppt_y</p:attrName>
                                        </p:attrNameLst>
                                      </p:cBhvr>
                                      <p:tavLst>
                                        <p:tav tm="0">
                                          <p:val>
                                            <p:strVal val="1+#ppt_h/2"/>
                                          </p:val>
                                        </p:tav>
                                        <p:tav tm="100000">
                                          <p:val>
                                            <p:strVal val="#ppt_y"/>
                                          </p:val>
                                        </p:tav>
                                      </p:tavLst>
                                    </p:anim>
                                  </p:childTnLst>
                                </p:cTn>
                              </p:par>
                              <p:par>
                                <p:cTn id="21" presetID="2" presetClass="entr" presetSubtype="4" fill="hold" nodeType="withEffect">
                                  <p:stCondLst>
                                    <p:cond delay="0"/>
                                  </p:stCondLst>
                                  <p:childTnLst>
                                    <p:set>
                                      <p:cBhvr>
                                        <p:cTn id="22" dur="1" fill="hold">
                                          <p:stCondLst>
                                            <p:cond delay="0"/>
                                          </p:stCondLst>
                                        </p:cTn>
                                        <p:tgtEl>
                                          <p:spTgt spid="4"/>
                                        </p:tgtEl>
                                        <p:attrNameLst>
                                          <p:attrName>style.visibility</p:attrName>
                                        </p:attrNameLst>
                                      </p:cBhvr>
                                      <p:to>
                                        <p:strVal val="visible"/>
                                      </p:to>
                                    </p:set>
                                    <p:anim calcmode="lin" valueType="num">
                                      <p:cBhvr additive="base">
                                        <p:cTn id="23" dur="500" fill="hold"/>
                                        <p:tgtEl>
                                          <p:spTgt spid="4"/>
                                        </p:tgtEl>
                                        <p:attrNameLst>
                                          <p:attrName>ppt_x</p:attrName>
                                        </p:attrNameLst>
                                      </p:cBhvr>
                                      <p:tavLst>
                                        <p:tav tm="0">
                                          <p:val>
                                            <p:strVal val="#ppt_x"/>
                                          </p:val>
                                        </p:tav>
                                        <p:tav tm="100000">
                                          <p:val>
                                            <p:strVal val="#ppt_x"/>
                                          </p:val>
                                        </p:tav>
                                      </p:tavLst>
                                    </p:anim>
                                    <p:anim calcmode="lin" valueType="num">
                                      <p:cBhvr additive="base">
                                        <p:cTn id="24" dur="500" fill="hold"/>
                                        <p:tgtEl>
                                          <p:spTgt spid="4"/>
                                        </p:tgtEl>
                                        <p:attrNameLst>
                                          <p:attrName>ppt_y</p:attrName>
                                        </p:attrNameLst>
                                      </p:cBhvr>
                                      <p:tavLst>
                                        <p:tav tm="0">
                                          <p:val>
                                            <p:strVal val="1+#ppt_h/2"/>
                                          </p:val>
                                        </p:tav>
                                        <p:tav tm="100000">
                                          <p:val>
                                            <p:strVal val="#ppt_y"/>
                                          </p:val>
                                        </p:tav>
                                      </p:tavLst>
                                    </p:anim>
                                  </p:childTnLst>
                                </p:cTn>
                              </p:par>
                              <p:par>
                                <p:cTn id="25" presetID="2" presetClass="entr" presetSubtype="4" fill="hold" nodeType="withEffect">
                                  <p:stCondLst>
                                    <p:cond delay="0"/>
                                  </p:stCondLst>
                                  <p:childTnLst>
                                    <p:set>
                                      <p:cBhvr>
                                        <p:cTn id="26" dur="1" fill="hold">
                                          <p:stCondLst>
                                            <p:cond delay="0"/>
                                          </p:stCondLst>
                                        </p:cTn>
                                        <p:tgtEl>
                                          <p:spTgt spid="7"/>
                                        </p:tgtEl>
                                        <p:attrNameLst>
                                          <p:attrName>style.visibility</p:attrName>
                                        </p:attrNameLst>
                                      </p:cBhvr>
                                      <p:to>
                                        <p:strVal val="visible"/>
                                      </p:to>
                                    </p:set>
                                    <p:anim calcmode="lin" valueType="num">
                                      <p:cBhvr additive="base">
                                        <p:cTn id="27" dur="500" fill="hold"/>
                                        <p:tgtEl>
                                          <p:spTgt spid="7"/>
                                        </p:tgtEl>
                                        <p:attrNameLst>
                                          <p:attrName>ppt_x</p:attrName>
                                        </p:attrNameLst>
                                      </p:cBhvr>
                                      <p:tavLst>
                                        <p:tav tm="0">
                                          <p:val>
                                            <p:strVal val="#ppt_x"/>
                                          </p:val>
                                        </p:tav>
                                        <p:tav tm="100000">
                                          <p:val>
                                            <p:strVal val="#ppt_x"/>
                                          </p:val>
                                        </p:tav>
                                      </p:tavLst>
                                    </p:anim>
                                    <p:anim calcmode="lin" valueType="num">
                                      <p:cBhvr additive="base">
                                        <p:cTn id="28" dur="500" fill="hold"/>
                                        <p:tgtEl>
                                          <p:spTgt spid="7"/>
                                        </p:tgtEl>
                                        <p:attrNameLst>
                                          <p:attrName>ppt_y</p:attrName>
                                        </p:attrNameLst>
                                      </p:cBhvr>
                                      <p:tavLst>
                                        <p:tav tm="0">
                                          <p:val>
                                            <p:strVal val="1+#ppt_h/2"/>
                                          </p:val>
                                        </p:tav>
                                        <p:tav tm="100000">
                                          <p:val>
                                            <p:strVal val="#ppt_y"/>
                                          </p:val>
                                        </p:tav>
                                      </p:tavLst>
                                    </p:anim>
                                  </p:childTnLst>
                                </p:cTn>
                              </p:par>
                              <p:par>
                                <p:cTn id="29" presetID="2" presetClass="entr" presetSubtype="4" fill="hold" nodeType="withEffect">
                                  <p:stCondLst>
                                    <p:cond delay="0"/>
                                  </p:stCondLst>
                                  <p:childTnLst>
                                    <p:set>
                                      <p:cBhvr>
                                        <p:cTn id="30" dur="1" fill="hold">
                                          <p:stCondLst>
                                            <p:cond delay="0"/>
                                          </p:stCondLst>
                                        </p:cTn>
                                        <p:tgtEl>
                                          <p:spTgt spid="8"/>
                                        </p:tgtEl>
                                        <p:attrNameLst>
                                          <p:attrName>style.visibility</p:attrName>
                                        </p:attrNameLst>
                                      </p:cBhvr>
                                      <p:to>
                                        <p:strVal val="visible"/>
                                      </p:to>
                                    </p:set>
                                    <p:anim calcmode="lin" valueType="num">
                                      <p:cBhvr additive="base">
                                        <p:cTn id="31" dur="500" fill="hold"/>
                                        <p:tgtEl>
                                          <p:spTgt spid="8"/>
                                        </p:tgtEl>
                                        <p:attrNameLst>
                                          <p:attrName>ppt_x</p:attrName>
                                        </p:attrNameLst>
                                      </p:cBhvr>
                                      <p:tavLst>
                                        <p:tav tm="0">
                                          <p:val>
                                            <p:strVal val="#ppt_x"/>
                                          </p:val>
                                        </p:tav>
                                        <p:tav tm="100000">
                                          <p:val>
                                            <p:strVal val="#ppt_x"/>
                                          </p:val>
                                        </p:tav>
                                      </p:tavLst>
                                    </p:anim>
                                    <p:anim calcmode="lin" valueType="num">
                                      <p:cBhvr additive="base">
                                        <p:cTn id="32" dur="500" fill="hold"/>
                                        <p:tgtEl>
                                          <p:spTgt spid="8"/>
                                        </p:tgtEl>
                                        <p:attrNameLst>
                                          <p:attrName>ppt_y</p:attrName>
                                        </p:attrNameLst>
                                      </p:cBhvr>
                                      <p:tavLst>
                                        <p:tav tm="0">
                                          <p:val>
                                            <p:strVal val="1+#ppt_h/2"/>
                                          </p:val>
                                        </p:tav>
                                        <p:tav tm="100000">
                                          <p:val>
                                            <p:strVal val="#ppt_y"/>
                                          </p:val>
                                        </p:tav>
                                      </p:tavLst>
                                    </p:anim>
                                  </p:childTnLst>
                                </p:cTn>
                              </p:par>
                              <p:par>
                                <p:cTn id="33" presetID="2" presetClass="entr" presetSubtype="4" fill="hold" nodeType="withEffect">
                                  <p:stCondLst>
                                    <p:cond delay="0"/>
                                  </p:stCondLst>
                                  <p:childTnLst>
                                    <p:set>
                                      <p:cBhvr>
                                        <p:cTn id="34" dur="1" fill="hold">
                                          <p:stCondLst>
                                            <p:cond delay="0"/>
                                          </p:stCondLst>
                                        </p:cTn>
                                        <p:tgtEl>
                                          <p:spTgt spid="9"/>
                                        </p:tgtEl>
                                        <p:attrNameLst>
                                          <p:attrName>style.visibility</p:attrName>
                                        </p:attrNameLst>
                                      </p:cBhvr>
                                      <p:to>
                                        <p:strVal val="visible"/>
                                      </p:to>
                                    </p:set>
                                    <p:anim calcmode="lin" valueType="num">
                                      <p:cBhvr additive="base">
                                        <p:cTn id="35" dur="500" fill="hold"/>
                                        <p:tgtEl>
                                          <p:spTgt spid="9"/>
                                        </p:tgtEl>
                                        <p:attrNameLst>
                                          <p:attrName>ppt_x</p:attrName>
                                        </p:attrNameLst>
                                      </p:cBhvr>
                                      <p:tavLst>
                                        <p:tav tm="0">
                                          <p:val>
                                            <p:strVal val="#ppt_x"/>
                                          </p:val>
                                        </p:tav>
                                        <p:tav tm="100000">
                                          <p:val>
                                            <p:strVal val="#ppt_x"/>
                                          </p:val>
                                        </p:tav>
                                      </p:tavLst>
                                    </p:anim>
                                    <p:anim calcmode="lin" valueType="num">
                                      <p:cBhvr additive="base">
                                        <p:cTn id="36" dur="500" fill="hold"/>
                                        <p:tgtEl>
                                          <p:spTgt spid="9"/>
                                        </p:tgtEl>
                                        <p:attrNameLst>
                                          <p:attrName>ppt_y</p:attrName>
                                        </p:attrNameLst>
                                      </p:cBhvr>
                                      <p:tavLst>
                                        <p:tav tm="0">
                                          <p:val>
                                            <p:strVal val="1+#ppt_h/2"/>
                                          </p:val>
                                        </p:tav>
                                        <p:tav tm="100000">
                                          <p:val>
                                            <p:strVal val="#ppt_y"/>
                                          </p:val>
                                        </p:tav>
                                      </p:tavLst>
                                    </p:anim>
                                  </p:childTnLst>
                                </p:cTn>
                              </p:par>
                              <p:par>
                                <p:cTn id="37" presetID="2" presetClass="entr" presetSubtype="4" fill="hold" nodeType="withEffect">
                                  <p:stCondLst>
                                    <p:cond delay="0"/>
                                  </p:stCondLst>
                                  <p:childTnLst>
                                    <p:set>
                                      <p:cBhvr>
                                        <p:cTn id="38" dur="1" fill="hold">
                                          <p:stCondLst>
                                            <p:cond delay="0"/>
                                          </p:stCondLst>
                                        </p:cTn>
                                        <p:tgtEl>
                                          <p:spTgt spid="3"/>
                                        </p:tgtEl>
                                        <p:attrNameLst>
                                          <p:attrName>style.visibility</p:attrName>
                                        </p:attrNameLst>
                                      </p:cBhvr>
                                      <p:to>
                                        <p:strVal val="visible"/>
                                      </p:to>
                                    </p:set>
                                    <p:anim calcmode="lin" valueType="num">
                                      <p:cBhvr additive="base">
                                        <p:cTn id="39" dur="500" fill="hold"/>
                                        <p:tgtEl>
                                          <p:spTgt spid="3"/>
                                        </p:tgtEl>
                                        <p:attrNameLst>
                                          <p:attrName>ppt_x</p:attrName>
                                        </p:attrNameLst>
                                      </p:cBhvr>
                                      <p:tavLst>
                                        <p:tav tm="0">
                                          <p:val>
                                            <p:strVal val="#ppt_x"/>
                                          </p:val>
                                        </p:tav>
                                        <p:tav tm="100000">
                                          <p:val>
                                            <p:strVal val="#ppt_x"/>
                                          </p:val>
                                        </p:tav>
                                      </p:tavLst>
                                    </p:anim>
                                    <p:anim calcmode="lin" valueType="num">
                                      <p:cBhvr additive="base">
                                        <p:cTn id="40" dur="500" fill="hold"/>
                                        <p:tgtEl>
                                          <p:spTgt spid="3"/>
                                        </p:tgtEl>
                                        <p:attrNameLst>
                                          <p:attrName>ppt_y</p:attrName>
                                        </p:attrNameLst>
                                      </p:cBhvr>
                                      <p:tavLst>
                                        <p:tav tm="0">
                                          <p:val>
                                            <p:strVal val="1+#ppt_h/2"/>
                                          </p:val>
                                        </p:tav>
                                        <p:tav tm="100000">
                                          <p:val>
                                            <p:strVal val="#ppt_y"/>
                                          </p:val>
                                        </p:tav>
                                      </p:tavLst>
                                    </p:anim>
                                  </p:childTnLst>
                                </p:cTn>
                              </p:par>
                              <p:par>
                                <p:cTn id="41" presetID="2" presetClass="entr" presetSubtype="4" fill="hold" nodeType="withEffect">
                                  <p:stCondLst>
                                    <p:cond delay="0"/>
                                  </p:stCondLst>
                                  <p:childTnLst>
                                    <p:set>
                                      <p:cBhvr>
                                        <p:cTn id="42" dur="1" fill="hold">
                                          <p:stCondLst>
                                            <p:cond delay="0"/>
                                          </p:stCondLst>
                                        </p:cTn>
                                        <p:tgtEl>
                                          <p:spTgt spid="5"/>
                                        </p:tgtEl>
                                        <p:attrNameLst>
                                          <p:attrName>style.visibility</p:attrName>
                                        </p:attrNameLst>
                                      </p:cBhvr>
                                      <p:to>
                                        <p:strVal val="visible"/>
                                      </p:to>
                                    </p:set>
                                    <p:anim calcmode="lin" valueType="num">
                                      <p:cBhvr additive="base">
                                        <p:cTn id="43" dur="500" fill="hold"/>
                                        <p:tgtEl>
                                          <p:spTgt spid="5"/>
                                        </p:tgtEl>
                                        <p:attrNameLst>
                                          <p:attrName>ppt_x</p:attrName>
                                        </p:attrNameLst>
                                      </p:cBhvr>
                                      <p:tavLst>
                                        <p:tav tm="0">
                                          <p:val>
                                            <p:strVal val="#ppt_x"/>
                                          </p:val>
                                        </p:tav>
                                        <p:tav tm="100000">
                                          <p:val>
                                            <p:strVal val="#ppt_x"/>
                                          </p:val>
                                        </p:tav>
                                      </p:tavLst>
                                    </p:anim>
                                    <p:anim calcmode="lin" valueType="num">
                                      <p:cBhvr additive="base">
                                        <p:cTn id="44" dur="500" fill="hold"/>
                                        <p:tgtEl>
                                          <p:spTgt spid="5"/>
                                        </p:tgtEl>
                                        <p:attrNameLst>
                                          <p:attrName>ppt_y</p:attrName>
                                        </p:attrNameLst>
                                      </p:cBhvr>
                                      <p:tavLst>
                                        <p:tav tm="0">
                                          <p:val>
                                            <p:strVal val="1+#ppt_h/2"/>
                                          </p:val>
                                        </p:tav>
                                        <p:tav tm="100000">
                                          <p:val>
                                            <p:strVal val="#ppt_y"/>
                                          </p:val>
                                        </p:tav>
                                      </p:tavLst>
                                    </p:anim>
                                  </p:childTnLst>
                                </p:cTn>
                              </p:par>
                              <p:par>
                                <p:cTn id="45" presetID="2" presetClass="entr" presetSubtype="4" fill="hold" nodeType="withEffect">
                                  <p:stCondLst>
                                    <p:cond delay="0"/>
                                  </p:stCondLst>
                                  <p:childTnLst>
                                    <p:set>
                                      <p:cBhvr>
                                        <p:cTn id="46" dur="1" fill="hold">
                                          <p:stCondLst>
                                            <p:cond delay="0"/>
                                          </p:stCondLst>
                                        </p:cTn>
                                        <p:tgtEl>
                                          <p:spTgt spid="2"/>
                                        </p:tgtEl>
                                        <p:attrNameLst>
                                          <p:attrName>style.visibility</p:attrName>
                                        </p:attrNameLst>
                                      </p:cBhvr>
                                      <p:to>
                                        <p:strVal val="visible"/>
                                      </p:to>
                                    </p:set>
                                    <p:anim calcmode="lin" valueType="num">
                                      <p:cBhvr additive="base">
                                        <p:cTn id="47" dur="500" fill="hold"/>
                                        <p:tgtEl>
                                          <p:spTgt spid="2"/>
                                        </p:tgtEl>
                                        <p:attrNameLst>
                                          <p:attrName>ppt_x</p:attrName>
                                        </p:attrNameLst>
                                      </p:cBhvr>
                                      <p:tavLst>
                                        <p:tav tm="0">
                                          <p:val>
                                            <p:strVal val="#ppt_x"/>
                                          </p:val>
                                        </p:tav>
                                        <p:tav tm="100000">
                                          <p:val>
                                            <p:strVal val="#ppt_x"/>
                                          </p:val>
                                        </p:tav>
                                      </p:tavLst>
                                    </p:anim>
                                    <p:anim calcmode="lin" valueType="num">
                                      <p:cBhvr additive="base">
                                        <p:cTn id="48" dur="500" fill="hold"/>
                                        <p:tgtEl>
                                          <p:spTgt spid="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Summary of improvements</a:t>
            </a:r>
          </a:p>
        </p:txBody>
      </p:sp>
      <p:graphicFrame>
        <p:nvGraphicFramePr>
          <p:cNvPr id="5" name="Table 4"/>
          <p:cNvGraphicFramePr>
            <a:graphicFrameLocks noGrp="1"/>
          </p:cNvGraphicFramePr>
          <p:nvPr>
            <p:extLst>
              <p:ext uri="{D42A27DB-BD31-4B8C-83A1-F6EECF244321}">
                <p14:modId xmlns:p14="http://schemas.microsoft.com/office/powerpoint/2010/main" val="1271146351"/>
              </p:ext>
            </p:extLst>
          </p:nvPr>
        </p:nvGraphicFramePr>
        <p:xfrm>
          <a:off x="461659" y="1154513"/>
          <a:ext cx="11650129" cy="5349540"/>
        </p:xfrm>
        <a:graphic>
          <a:graphicData uri="http://schemas.openxmlformats.org/drawingml/2006/table">
            <a:tbl>
              <a:tblPr firstRow="1" bandRow="1">
                <a:tableStyleId>{5C22544A-7EE6-4342-B048-85BDC9FD1C3A}</a:tableStyleId>
              </a:tblPr>
              <a:tblGrid>
                <a:gridCol w="1808875">
                  <a:extLst>
                    <a:ext uri="{9D8B030D-6E8A-4147-A177-3AD203B41FA5}">
                      <a16:colId xmlns:a16="http://schemas.microsoft.com/office/drawing/2014/main" val="1340527512"/>
                    </a:ext>
                  </a:extLst>
                </a:gridCol>
                <a:gridCol w="4146308">
                  <a:extLst>
                    <a:ext uri="{9D8B030D-6E8A-4147-A177-3AD203B41FA5}">
                      <a16:colId xmlns:a16="http://schemas.microsoft.com/office/drawing/2014/main" val="56769017"/>
                    </a:ext>
                  </a:extLst>
                </a:gridCol>
                <a:gridCol w="5694946">
                  <a:extLst>
                    <a:ext uri="{9D8B030D-6E8A-4147-A177-3AD203B41FA5}">
                      <a16:colId xmlns:a16="http://schemas.microsoft.com/office/drawing/2014/main" val="2716163104"/>
                    </a:ext>
                  </a:extLst>
                </a:gridCol>
              </a:tblGrid>
              <a:tr h="393637">
                <a:tc>
                  <a:txBody>
                    <a:bodyPr/>
                    <a:lstStyle/>
                    <a:p>
                      <a:r>
                        <a:rPr lang="en-US" dirty="0"/>
                        <a:t>Improvements</a:t>
                      </a:r>
                    </a:p>
                  </a:txBody>
                  <a:tcPr marT="91440" marB="91440" anchor="ctr">
                    <a:lnB w="12700" cap="flat" cmpd="sng" algn="ctr">
                      <a:solidFill>
                        <a:schemeClr val="bg1"/>
                      </a:solidFill>
                      <a:prstDash val="solid"/>
                      <a:round/>
                      <a:headEnd type="none" w="med" len="med"/>
                      <a:tailEnd type="none" w="med" len="med"/>
                    </a:lnB>
                    <a:solidFill>
                      <a:srgbClr val="C00000"/>
                    </a:solidFill>
                  </a:tcPr>
                </a:tc>
                <a:tc>
                  <a:txBody>
                    <a:bodyPr/>
                    <a:lstStyle/>
                    <a:p>
                      <a:r>
                        <a:rPr lang="en-US" dirty="0"/>
                        <a:t>SQL Server 2014</a:t>
                      </a:r>
                    </a:p>
                  </a:txBody>
                  <a:tcPr marT="91440" marB="91440" anchor="ctr">
                    <a:lnB w="12700" cap="flat" cmpd="sng" algn="ctr">
                      <a:solidFill>
                        <a:schemeClr val="bg1"/>
                      </a:solidFill>
                      <a:prstDash val="solid"/>
                      <a:round/>
                      <a:headEnd type="none" w="med" len="med"/>
                      <a:tailEnd type="none" w="med" len="med"/>
                    </a:lnB>
                    <a:solidFill>
                      <a:srgbClr val="C00000"/>
                    </a:solidFill>
                  </a:tcPr>
                </a:tc>
                <a:tc>
                  <a:txBody>
                    <a:bodyPr/>
                    <a:lstStyle/>
                    <a:p>
                      <a:r>
                        <a:rPr lang="en-US" dirty="0"/>
                        <a:t>SQL Server 2016</a:t>
                      </a:r>
                    </a:p>
                  </a:txBody>
                  <a:tcPr marT="91440" marB="91440" anchor="ctr">
                    <a:lnB w="12700" cap="flat" cmpd="sng" algn="ctr">
                      <a:solidFill>
                        <a:schemeClr val="bg1"/>
                      </a:solidFill>
                      <a:prstDash val="solid"/>
                      <a:round/>
                      <a:headEnd type="none" w="med" len="med"/>
                      <a:tailEnd type="none" w="med" len="med"/>
                    </a:lnB>
                    <a:solidFill>
                      <a:srgbClr val="C00000"/>
                    </a:solidFill>
                  </a:tcPr>
                </a:tc>
                <a:extLst>
                  <a:ext uri="{0D108BD9-81ED-4DB2-BD59-A6C34878D82A}">
                    <a16:rowId xmlns:a16="http://schemas.microsoft.com/office/drawing/2014/main" val="1717770091"/>
                  </a:ext>
                </a:extLst>
              </a:tr>
              <a:tr h="1358855">
                <a:tc>
                  <a:txBody>
                    <a:bodyPr/>
                    <a:lstStyle/>
                    <a:p>
                      <a:r>
                        <a:rPr lang="en-US" sz="1600" dirty="0"/>
                        <a:t>clustered </a:t>
                      </a:r>
                      <a:r>
                        <a:rPr lang="en-US" sz="1600" dirty="0" err="1"/>
                        <a:t>columnstore</a:t>
                      </a:r>
                      <a:r>
                        <a:rPr lang="en-US" sz="1600" dirty="0"/>
                        <a:t> index </a:t>
                      </a:r>
                    </a:p>
                  </a:txBody>
                  <a:tcPr marT="91440" marB="91440">
                    <a:lnT w="12700" cap="flat" cmpd="sng" algn="ctr">
                      <a:solidFill>
                        <a:schemeClr val="bg1"/>
                      </a:solidFill>
                      <a:prstDash val="solid"/>
                      <a:round/>
                      <a:headEnd type="none" w="med" len="med"/>
                      <a:tailEnd type="none" w="med" len="med"/>
                    </a:lnT>
                    <a:solidFill>
                      <a:schemeClr val="bg1">
                        <a:lumMod val="85000"/>
                      </a:schemeClr>
                    </a:solidFill>
                  </a:tcPr>
                </a:tc>
                <a:tc>
                  <a:txBody>
                    <a:bodyPr/>
                    <a:lstStyle/>
                    <a:p>
                      <a:pPr marL="0" indent="0">
                        <a:lnSpc>
                          <a:spcPts val="1600"/>
                        </a:lnSpc>
                        <a:buFont typeface="Arial" panose="020B0604020202020204" pitchFamily="34" charset="0"/>
                        <a:buNone/>
                      </a:pPr>
                      <a:r>
                        <a:rPr lang="en-US" sz="1200" dirty="0"/>
                        <a:t>Master copy of the data (10x compression)</a:t>
                      </a:r>
                    </a:p>
                    <a:p>
                      <a:pPr marL="0" indent="0">
                        <a:lnSpc>
                          <a:spcPts val="1600"/>
                        </a:lnSpc>
                        <a:buFont typeface="Arial" panose="020B0604020202020204" pitchFamily="34" charset="0"/>
                        <a:buNone/>
                      </a:pPr>
                      <a:r>
                        <a:rPr lang="en-US" sz="1200" dirty="0"/>
                        <a:t>Only index supported; simplified analytics</a:t>
                      </a:r>
                    </a:p>
                    <a:p>
                      <a:pPr marL="0" indent="0">
                        <a:lnSpc>
                          <a:spcPts val="1600"/>
                        </a:lnSpc>
                        <a:buFont typeface="Arial" panose="020B0604020202020204" pitchFamily="34" charset="0"/>
                        <a:buNone/>
                      </a:pPr>
                      <a:r>
                        <a:rPr lang="en-US" sz="1200" dirty="0"/>
                        <a:t>No PK/FK constraints</a:t>
                      </a:r>
                    </a:p>
                    <a:p>
                      <a:pPr marL="0" indent="0">
                        <a:lnSpc>
                          <a:spcPts val="1600"/>
                        </a:lnSpc>
                        <a:buFont typeface="Arial" panose="020B0604020202020204" pitchFamily="34" charset="0"/>
                        <a:buNone/>
                      </a:pPr>
                      <a:r>
                        <a:rPr lang="en-US" sz="1200" dirty="0"/>
                        <a:t>Uniqueness can be enforced through materialized views</a:t>
                      </a:r>
                    </a:p>
                    <a:p>
                      <a:pPr marL="0" indent="0">
                        <a:lnSpc>
                          <a:spcPts val="1600"/>
                        </a:lnSpc>
                        <a:buFont typeface="Arial" panose="020B0604020202020204" pitchFamily="34" charset="0"/>
                        <a:buNone/>
                      </a:pPr>
                      <a:r>
                        <a:rPr lang="en-US" sz="1200" dirty="0"/>
                        <a:t>Locking granularity for UPDATE/DELETE at row group level</a:t>
                      </a:r>
                    </a:p>
                    <a:p>
                      <a:pPr marL="0" indent="0">
                        <a:lnSpc>
                          <a:spcPts val="1600"/>
                        </a:lnSpc>
                        <a:buFont typeface="Arial" panose="020B0604020202020204" pitchFamily="34" charset="0"/>
                        <a:buNone/>
                      </a:pPr>
                      <a:r>
                        <a:rPr lang="en-US" sz="1200" dirty="0"/>
                        <a:t>DDL: ALTER, REBUILD, REORGANIZE</a:t>
                      </a:r>
                    </a:p>
                  </a:txBody>
                  <a:tcPr marT="91440" marB="91440">
                    <a:lnT w="12700" cap="flat" cmpd="sng" algn="ctr">
                      <a:solidFill>
                        <a:schemeClr val="bg1"/>
                      </a:solidFill>
                      <a:prstDash val="solid"/>
                      <a:round/>
                      <a:headEnd type="none" w="med" len="med"/>
                      <a:tailEnd type="none" w="med" len="med"/>
                    </a:lnT>
                    <a:solidFill>
                      <a:schemeClr val="bg1">
                        <a:lumMod val="85000"/>
                      </a:schemeClr>
                    </a:solidFill>
                  </a:tcPr>
                </a:tc>
                <a:tc>
                  <a:txBody>
                    <a:bodyPr/>
                    <a:lstStyle/>
                    <a:p>
                      <a:pPr marL="0" indent="0">
                        <a:lnSpc>
                          <a:spcPts val="1900"/>
                        </a:lnSpc>
                        <a:buFont typeface="Arial" panose="020B0604020202020204" pitchFamily="34" charset="0"/>
                        <a:buNone/>
                      </a:pPr>
                      <a:r>
                        <a:rPr lang="en-US" sz="1200" dirty="0"/>
                        <a:t>Master copy of the data (10x compression)</a:t>
                      </a:r>
                    </a:p>
                    <a:p>
                      <a:pPr marL="0" indent="0">
                        <a:lnSpc>
                          <a:spcPts val="1900"/>
                        </a:lnSpc>
                        <a:buFont typeface="Arial" panose="020B0604020202020204" pitchFamily="34" charset="0"/>
                        <a:buNone/>
                      </a:pPr>
                      <a:r>
                        <a:rPr lang="en-US" sz="1200" dirty="0"/>
                        <a:t>Additional B-tree indexes for efficient equality, short-range searches, and PK/FK constraints</a:t>
                      </a:r>
                    </a:p>
                    <a:p>
                      <a:pPr marL="0" indent="0">
                        <a:lnSpc>
                          <a:spcPts val="1900"/>
                        </a:lnSpc>
                        <a:buFont typeface="Arial" panose="020B0604020202020204" pitchFamily="34" charset="0"/>
                        <a:buNone/>
                      </a:pPr>
                      <a:r>
                        <a:rPr lang="en-US" sz="1200" dirty="0"/>
                        <a:t>Locking granularity at row level using NCI index path</a:t>
                      </a:r>
                    </a:p>
                    <a:p>
                      <a:pPr marL="0" indent="0">
                        <a:lnSpc>
                          <a:spcPts val="1900"/>
                        </a:lnSpc>
                        <a:buFont typeface="Arial" panose="020B0604020202020204" pitchFamily="34" charset="0"/>
                        <a:buNone/>
                      </a:pPr>
                      <a:r>
                        <a:rPr lang="en-US" sz="1200" dirty="0"/>
                        <a:t>DDL: ALTER, REBUILD, REORGANIZE</a:t>
                      </a:r>
                    </a:p>
                  </a:txBody>
                  <a:tcPr marT="91440" marB="91440">
                    <a:lnT w="12700" cap="flat" cmpd="sng" algn="ctr">
                      <a:solidFill>
                        <a:schemeClr val="bg1"/>
                      </a:solidFill>
                      <a:prstDash val="solid"/>
                      <a:round/>
                      <a:headEnd type="none" w="med" len="med"/>
                      <a:tailEnd type="none" w="med" len="med"/>
                    </a:lnT>
                    <a:solidFill>
                      <a:schemeClr val="bg1">
                        <a:lumMod val="85000"/>
                      </a:schemeClr>
                    </a:solidFill>
                  </a:tcPr>
                </a:tc>
                <a:extLst>
                  <a:ext uri="{0D108BD9-81ED-4DB2-BD59-A6C34878D82A}">
                    <a16:rowId xmlns:a16="http://schemas.microsoft.com/office/drawing/2014/main" val="3714534030"/>
                  </a:ext>
                </a:extLst>
              </a:tr>
              <a:tr h="1148556">
                <a:tc>
                  <a:txBody>
                    <a:bodyPr/>
                    <a:lstStyle/>
                    <a:p>
                      <a:r>
                        <a:rPr lang="en-US" sz="1600" dirty="0"/>
                        <a:t>updateable non-clustered index</a:t>
                      </a:r>
                    </a:p>
                  </a:txBody>
                  <a:tcPr marT="91440" marB="91440">
                    <a:solidFill>
                      <a:schemeClr val="bg1">
                        <a:lumMod val="95000"/>
                      </a:schemeClr>
                    </a:solidFill>
                  </a:tcPr>
                </a:tc>
                <a:tc>
                  <a:txBody>
                    <a:bodyPr/>
                    <a:lstStyle/>
                    <a:p>
                      <a:pPr marL="0" indent="0">
                        <a:lnSpc>
                          <a:spcPts val="1600"/>
                        </a:lnSpc>
                        <a:buFont typeface="Arial" panose="020B0604020202020204" pitchFamily="34" charset="0"/>
                        <a:buNone/>
                      </a:pPr>
                      <a:r>
                        <a:rPr lang="en-US" sz="1200" dirty="0"/>
                        <a:t>Introduced in SQL Server 2012</a:t>
                      </a:r>
                    </a:p>
                    <a:p>
                      <a:pPr marL="0" indent="0">
                        <a:lnSpc>
                          <a:spcPts val="1600"/>
                        </a:lnSpc>
                        <a:buFont typeface="Arial" panose="020B0604020202020204" pitchFamily="34" charset="0"/>
                        <a:buNone/>
                      </a:pPr>
                      <a:r>
                        <a:rPr lang="en-US" sz="1200" dirty="0"/>
                        <a:t>NCCI is </a:t>
                      </a:r>
                      <a:r>
                        <a:rPr lang="en-US" sz="1200" b="1" dirty="0"/>
                        <a:t>read-only</a:t>
                      </a:r>
                      <a:r>
                        <a:rPr lang="en-US" sz="1200" dirty="0"/>
                        <a:t>: no delete bitmap or delta store</a:t>
                      </a:r>
                    </a:p>
                    <a:p>
                      <a:pPr marL="0" indent="0">
                        <a:lnSpc>
                          <a:spcPts val="1600"/>
                        </a:lnSpc>
                        <a:buFont typeface="Arial" panose="020B0604020202020204" pitchFamily="34" charset="0"/>
                        <a:buNone/>
                      </a:pPr>
                      <a:r>
                        <a:rPr lang="en-US" sz="1200" dirty="0"/>
                        <a:t>Optimizer will choose between NCCI and NCI(s)/CI or heap-based on the cost-based model</a:t>
                      </a:r>
                    </a:p>
                    <a:p>
                      <a:pPr marL="0" indent="0">
                        <a:lnSpc>
                          <a:spcPts val="1600"/>
                        </a:lnSpc>
                        <a:buFont typeface="Arial" panose="020B0604020202020204" pitchFamily="34" charset="0"/>
                        <a:buNone/>
                      </a:pPr>
                      <a:r>
                        <a:rPr lang="en-US" sz="1200" dirty="0"/>
                        <a:t>Partitioning supported</a:t>
                      </a:r>
                    </a:p>
                  </a:txBody>
                  <a:tcPr marT="91440" marB="91440">
                    <a:solidFill>
                      <a:schemeClr val="bg1">
                        <a:lumMod val="95000"/>
                      </a:schemeClr>
                    </a:solidFill>
                  </a:tcPr>
                </a:tc>
                <a:tc>
                  <a:txBody>
                    <a:bodyPr/>
                    <a:lstStyle/>
                    <a:p>
                      <a:pPr marL="0" indent="0">
                        <a:lnSpc>
                          <a:spcPts val="2000"/>
                        </a:lnSpc>
                        <a:buFont typeface="Arial" panose="020B0604020202020204" pitchFamily="34" charset="0"/>
                        <a:buNone/>
                      </a:pPr>
                      <a:r>
                        <a:rPr lang="en-US" sz="1200" dirty="0"/>
                        <a:t>Updateable</a:t>
                      </a:r>
                    </a:p>
                    <a:p>
                      <a:pPr marL="0" indent="0">
                        <a:lnSpc>
                          <a:spcPts val="2000"/>
                        </a:lnSpc>
                        <a:buFont typeface="Arial" panose="020B0604020202020204" pitchFamily="34" charset="0"/>
                        <a:buNone/>
                      </a:pPr>
                      <a:r>
                        <a:rPr lang="en-US" sz="1200" dirty="0"/>
                        <a:t>Ability to mix OLTP and analytics workload</a:t>
                      </a:r>
                    </a:p>
                    <a:p>
                      <a:pPr marL="0" indent="0">
                        <a:lnSpc>
                          <a:spcPts val="2000"/>
                        </a:lnSpc>
                        <a:buFont typeface="Arial" panose="020B0604020202020204" pitchFamily="34" charset="0"/>
                        <a:buNone/>
                      </a:pPr>
                      <a:r>
                        <a:rPr lang="en-US" sz="1200" dirty="0"/>
                        <a:t>Ability to create filtered NCCI</a:t>
                      </a:r>
                    </a:p>
                    <a:p>
                      <a:pPr marL="0" indent="0">
                        <a:lnSpc>
                          <a:spcPts val="2000"/>
                        </a:lnSpc>
                        <a:buFont typeface="Arial" panose="020B0604020202020204" pitchFamily="34" charset="0"/>
                        <a:buNone/>
                      </a:pPr>
                      <a:r>
                        <a:rPr lang="en-US" sz="1200" dirty="0"/>
                        <a:t>Partitioning supported</a:t>
                      </a:r>
                    </a:p>
                  </a:txBody>
                  <a:tcPr marT="91440" marB="91440">
                    <a:solidFill>
                      <a:schemeClr val="bg1">
                        <a:lumMod val="95000"/>
                      </a:schemeClr>
                    </a:solidFill>
                  </a:tcPr>
                </a:tc>
                <a:extLst>
                  <a:ext uri="{0D108BD9-81ED-4DB2-BD59-A6C34878D82A}">
                    <a16:rowId xmlns:a16="http://schemas.microsoft.com/office/drawing/2014/main" val="403110231"/>
                  </a:ext>
                </a:extLst>
              </a:tr>
              <a:tr h="938257">
                <a:tc>
                  <a:txBody>
                    <a:bodyPr/>
                    <a:lstStyle/>
                    <a:p>
                      <a:r>
                        <a:rPr lang="en-US" sz="1600" dirty="0"/>
                        <a:t>equality and short-range queries</a:t>
                      </a:r>
                    </a:p>
                  </a:txBody>
                  <a:tcPr marT="91440" marB="91440">
                    <a:solidFill>
                      <a:schemeClr val="bg1">
                        <a:lumMod val="85000"/>
                      </a:schemeClr>
                    </a:solidFill>
                  </a:tcPr>
                </a:tc>
                <a:tc>
                  <a:txBody>
                    <a:bodyPr/>
                    <a:lstStyle/>
                    <a:p>
                      <a:pPr marL="0" indent="0">
                        <a:lnSpc>
                          <a:spcPts val="2000"/>
                        </a:lnSpc>
                        <a:buFont typeface="Arial" panose="020B0604020202020204" pitchFamily="34" charset="0"/>
                        <a:buNone/>
                      </a:pPr>
                      <a:r>
                        <a:rPr lang="en-US" sz="1200" dirty="0"/>
                        <a:t>Row group elimination (when possible)</a:t>
                      </a:r>
                    </a:p>
                    <a:p>
                      <a:pPr marL="0" indent="0">
                        <a:lnSpc>
                          <a:spcPts val="2000"/>
                        </a:lnSpc>
                        <a:buFont typeface="Arial" panose="020B0604020202020204" pitchFamily="34" charset="0"/>
                        <a:buNone/>
                      </a:pPr>
                      <a:r>
                        <a:rPr lang="en-US" sz="1200" dirty="0"/>
                        <a:t>Partition-level scan (somewhat expensive)</a:t>
                      </a:r>
                    </a:p>
                    <a:p>
                      <a:pPr marL="0" indent="0">
                        <a:lnSpc>
                          <a:spcPts val="2000"/>
                        </a:lnSpc>
                        <a:buFont typeface="Arial" panose="020B0604020202020204" pitchFamily="34" charset="0"/>
                        <a:buNone/>
                      </a:pPr>
                      <a:r>
                        <a:rPr lang="en-US" sz="1200" dirty="0"/>
                        <a:t>Full index scan (expensive)</a:t>
                      </a:r>
                    </a:p>
                  </a:txBody>
                  <a:tcPr marT="91440" marB="91440">
                    <a:solidFill>
                      <a:schemeClr val="bg1">
                        <a:lumMod val="85000"/>
                      </a:schemeClr>
                    </a:solidFill>
                  </a:tcPr>
                </a:tc>
                <a:tc>
                  <a:txBody>
                    <a:bodyPr/>
                    <a:lstStyle/>
                    <a:p>
                      <a:pPr marL="0" indent="0">
                        <a:lnSpc>
                          <a:spcPts val="2000"/>
                        </a:lnSpc>
                        <a:buFont typeface="Arial" panose="020B0604020202020204" pitchFamily="34" charset="0"/>
                        <a:buNone/>
                      </a:pPr>
                      <a:r>
                        <a:rPr lang="en-US" sz="1200" dirty="0"/>
                        <a:t>Optimizer can choose NCI on column C1; index points directly to row group</a:t>
                      </a:r>
                    </a:p>
                    <a:p>
                      <a:pPr marL="0" indent="0">
                        <a:lnSpc>
                          <a:spcPts val="2000"/>
                        </a:lnSpc>
                        <a:buFont typeface="Arial" panose="020B0604020202020204" pitchFamily="34" charset="0"/>
                        <a:buNone/>
                      </a:pPr>
                      <a:r>
                        <a:rPr lang="en-US" sz="1200" dirty="0"/>
                        <a:t>No full index scan</a:t>
                      </a:r>
                    </a:p>
                    <a:p>
                      <a:pPr marL="0" indent="0">
                        <a:lnSpc>
                          <a:spcPts val="2000"/>
                        </a:lnSpc>
                        <a:buFont typeface="Arial" panose="020B0604020202020204" pitchFamily="34" charset="0"/>
                        <a:buNone/>
                      </a:pPr>
                      <a:r>
                        <a:rPr lang="en-US" sz="1200" dirty="0"/>
                        <a:t>Covering NCI index</a:t>
                      </a:r>
                    </a:p>
                  </a:txBody>
                  <a:tcPr marT="91440" marB="91440">
                    <a:solidFill>
                      <a:schemeClr val="bg1">
                        <a:lumMod val="85000"/>
                      </a:schemeClr>
                    </a:solidFill>
                  </a:tcPr>
                </a:tc>
                <a:extLst>
                  <a:ext uri="{0D108BD9-81ED-4DB2-BD59-A6C34878D82A}">
                    <a16:rowId xmlns:a16="http://schemas.microsoft.com/office/drawing/2014/main" val="2788984311"/>
                  </a:ext>
                </a:extLst>
              </a:tr>
              <a:tr h="1358855">
                <a:tc>
                  <a:txBody>
                    <a:bodyPr/>
                    <a:lstStyle/>
                    <a:p>
                      <a:r>
                        <a:rPr lang="en-US" sz="1600" dirty="0"/>
                        <a:t>string predicate pushdown</a:t>
                      </a:r>
                    </a:p>
                  </a:txBody>
                  <a:tcPr marT="91440" marB="91440">
                    <a:solidFill>
                      <a:schemeClr val="bg1">
                        <a:lumMod val="95000"/>
                      </a:schemeClr>
                    </a:solidFill>
                  </a:tcPr>
                </a:tc>
                <a:tc>
                  <a:txBody>
                    <a:bodyPr/>
                    <a:lstStyle/>
                    <a:p>
                      <a:pPr marL="0" indent="0">
                        <a:lnSpc>
                          <a:spcPts val="1600"/>
                        </a:lnSpc>
                        <a:buFont typeface="Arial" panose="020B0604020202020204" pitchFamily="34" charset="0"/>
                        <a:buNone/>
                      </a:pPr>
                      <a:r>
                        <a:rPr lang="en-US" sz="1200" dirty="0"/>
                        <a:t>Retrieve 10 million rows by converting dictionary encoded value </a:t>
                      </a:r>
                      <a:r>
                        <a:rPr lang="en-US" sz="1200"/>
                        <a:t>to string</a:t>
                      </a:r>
                      <a:br>
                        <a:rPr lang="en-US" sz="1200"/>
                      </a:br>
                      <a:endParaRPr lang="en-US" sz="1200" dirty="0"/>
                    </a:p>
                    <a:p>
                      <a:pPr marL="0" indent="0">
                        <a:lnSpc>
                          <a:spcPts val="1600"/>
                        </a:lnSpc>
                        <a:buFont typeface="Arial" panose="020B0604020202020204" pitchFamily="34" charset="0"/>
                        <a:buNone/>
                      </a:pPr>
                      <a:r>
                        <a:rPr lang="en-US" sz="1200" dirty="0"/>
                        <a:t>Apply string predicate on 10 million rows</a:t>
                      </a:r>
                    </a:p>
                  </a:txBody>
                  <a:tcPr marT="91440" marB="91440">
                    <a:solidFill>
                      <a:schemeClr val="bg1">
                        <a:lumMod val="95000"/>
                      </a:schemeClr>
                    </a:solidFill>
                  </a:tcPr>
                </a:tc>
                <a:tc>
                  <a:txBody>
                    <a:bodyPr/>
                    <a:lstStyle/>
                    <a:p>
                      <a:pPr marL="0" lvl="0" indent="0">
                        <a:lnSpc>
                          <a:spcPts val="1600"/>
                        </a:lnSpc>
                        <a:buFont typeface="Arial" panose="020B0604020202020204" pitchFamily="34" charset="0"/>
                        <a:buNone/>
                      </a:pPr>
                      <a:r>
                        <a:rPr lang="en-US" sz="1200" dirty="0"/>
                        <a:t>Apply filter on dictionary entries</a:t>
                      </a:r>
                    </a:p>
                    <a:p>
                      <a:pPr marL="0" lvl="0" indent="0">
                        <a:lnSpc>
                          <a:spcPts val="1600"/>
                        </a:lnSpc>
                        <a:buFont typeface="Arial" panose="020B0604020202020204" pitchFamily="34" charset="0"/>
                        <a:buNone/>
                      </a:pPr>
                      <a:r>
                        <a:rPr lang="en-US" sz="1200" dirty="0"/>
                        <a:t>Find rows that refer to dictionary entries that qualify (R1)</a:t>
                      </a:r>
                    </a:p>
                    <a:p>
                      <a:pPr marL="0" lvl="0" indent="0">
                        <a:lnSpc>
                          <a:spcPts val="1600"/>
                        </a:lnSpc>
                        <a:buFont typeface="Arial" panose="020B0604020202020204" pitchFamily="34" charset="0"/>
                        <a:buNone/>
                      </a:pPr>
                      <a:r>
                        <a:rPr lang="en-US" sz="1200" dirty="0"/>
                        <a:t>Find rows not eligible for this optimization (R2)</a:t>
                      </a:r>
                    </a:p>
                    <a:p>
                      <a:pPr marL="0" lvl="0" indent="0">
                        <a:lnSpc>
                          <a:spcPts val="1600"/>
                        </a:lnSpc>
                        <a:buFont typeface="Arial" panose="020B0604020202020204" pitchFamily="34" charset="0"/>
                        <a:buNone/>
                      </a:pPr>
                      <a:r>
                        <a:rPr lang="en-US" sz="1200" dirty="0"/>
                        <a:t>Scan returns (R1 + R2) rows</a:t>
                      </a:r>
                    </a:p>
                    <a:p>
                      <a:pPr marL="0" lvl="0" indent="0">
                        <a:lnSpc>
                          <a:spcPts val="1600"/>
                        </a:lnSpc>
                        <a:buFont typeface="Arial" panose="020B0604020202020204" pitchFamily="34" charset="0"/>
                        <a:buNone/>
                      </a:pPr>
                      <a:r>
                        <a:rPr lang="en-US" sz="1200" dirty="0"/>
                        <a:t>Filter node applies string predicate on (R2)</a:t>
                      </a:r>
                    </a:p>
                    <a:p>
                      <a:pPr marL="0" lvl="0" indent="0">
                        <a:lnSpc>
                          <a:spcPts val="1600"/>
                        </a:lnSpc>
                        <a:buFont typeface="Arial" panose="020B0604020202020204" pitchFamily="34" charset="0"/>
                        <a:buNone/>
                      </a:pPr>
                      <a:r>
                        <a:rPr lang="en-US" sz="1200" dirty="0"/>
                        <a:t>Row returned by Filter node = (R1 + R2’)</a:t>
                      </a:r>
                    </a:p>
                  </a:txBody>
                  <a:tcPr marT="91440" marB="91440">
                    <a:solidFill>
                      <a:schemeClr val="bg1">
                        <a:lumMod val="95000"/>
                      </a:schemeClr>
                    </a:solidFill>
                  </a:tcPr>
                </a:tc>
                <a:extLst>
                  <a:ext uri="{0D108BD9-81ED-4DB2-BD59-A6C34878D82A}">
                    <a16:rowId xmlns:a16="http://schemas.microsoft.com/office/drawing/2014/main" val="1848042531"/>
                  </a:ext>
                </a:extLst>
              </a:tr>
            </a:tbl>
          </a:graphicData>
        </a:graphic>
      </p:graphicFrame>
      <p:sp>
        <p:nvSpPr>
          <p:cNvPr id="4" name="TextBox 3"/>
          <p:cNvSpPr txBox="1"/>
          <p:nvPr/>
        </p:nvSpPr>
        <p:spPr>
          <a:xfrm>
            <a:off x="1" y="6642289"/>
            <a:ext cx="3806190" cy="352236"/>
          </a:xfrm>
          <a:prstGeom prst="rect">
            <a:avLst/>
          </a:prstGeom>
          <a:noFill/>
        </p:spPr>
        <p:txBody>
          <a:bodyPr wrap="square" lIns="365760" tIns="146304" rIns="182880" bIns="146304" rtlCol="0" anchor="ctr" anchorCtr="0">
            <a:noAutofit/>
          </a:bodyPr>
          <a:lstStyle/>
          <a:p>
            <a:pPr>
              <a:lnSpc>
                <a:spcPct val="90000"/>
              </a:lnSpc>
              <a:spcAft>
                <a:spcPts val="600"/>
              </a:spcAft>
            </a:pPr>
            <a:r>
              <a:rPr lang="en-US" sz="1400" dirty="0">
                <a:solidFill>
                  <a:schemeClr val="bg1"/>
                </a:solidFill>
                <a:latin typeface="Segoe UI Semibold" panose="020B0702040204020203" pitchFamily="34" charset="0"/>
                <a:ea typeface="Segoe UI Black" panose="020B0A02040204020203" pitchFamily="34" charset="0"/>
                <a:cs typeface="Segoe UI Semibold" panose="020B0702040204020203" pitchFamily="34" charset="0"/>
              </a:rPr>
              <a:t>Performance</a:t>
            </a:r>
          </a:p>
        </p:txBody>
      </p:sp>
    </p:spTree>
    <p:extLst>
      <p:ext uri="{BB962C8B-B14F-4D97-AF65-F5344CB8AC3E}">
        <p14:creationId xmlns:p14="http://schemas.microsoft.com/office/powerpoint/2010/main" val="267535411"/>
      </p:ext>
    </p:extLst>
  </p:cSld>
  <p:clrMapOvr>
    <a:masterClrMapping/>
  </p:clrMapOvr>
  <p:transition>
    <p:fade/>
  </p:transition>
</p:sld>
</file>

<file path=ppt/slides/slide25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6" name="Text Placeholder 5"/>
          <p:cNvSpPr>
            <a:spLocks noGrp="1"/>
          </p:cNvSpPr>
          <p:nvPr>
            <p:ph type="body" sz="quarter" idx="10"/>
          </p:nvPr>
        </p:nvSpPr>
        <p:spPr>
          <a:xfrm>
            <a:off x="399599" y="1212849"/>
            <a:ext cx="10257648" cy="4259499"/>
          </a:xfrm>
          <a:effectLst/>
        </p:spPr>
        <p:txBody>
          <a:bodyPr/>
          <a:lstStyle/>
          <a:p>
            <a:pPr marL="0" indent="0">
              <a:buNone/>
            </a:pPr>
            <a:r>
              <a:rPr lang="en-US" sz="3200" dirty="0">
                <a:latin typeface="Segoe UI Semilight" panose="020B0402040204020203" pitchFamily="34" charset="0"/>
                <a:cs typeface="Segoe UI Semilight" panose="020B0402040204020203" pitchFamily="34" charset="0"/>
              </a:rPr>
              <a:t>Exploratory data analysis</a:t>
            </a:r>
          </a:p>
          <a:p>
            <a:r>
              <a:rPr lang="en-US" sz="2400" dirty="0">
                <a:latin typeface="Segoe UI Semilight" panose="020B0402040204020203" pitchFamily="34" charset="0"/>
                <a:cs typeface="Segoe UI Semilight" panose="020B0402040204020203" pitchFamily="34" charset="0"/>
              </a:rPr>
              <a:t>Point and interval estimation</a:t>
            </a:r>
          </a:p>
          <a:p>
            <a:r>
              <a:rPr lang="en-US" sz="2400" dirty="0">
                <a:latin typeface="Segoe UI Semilight" panose="020B0402040204020203" pitchFamily="34" charset="0"/>
                <a:cs typeface="Segoe UI Semilight" panose="020B0402040204020203" pitchFamily="34" charset="0"/>
              </a:rPr>
              <a:t>Co-variance and correlation</a:t>
            </a:r>
          </a:p>
          <a:p>
            <a:r>
              <a:rPr lang="en-US" sz="2400" dirty="0">
                <a:latin typeface="Segoe UI Semilight" panose="020B0402040204020203" pitchFamily="34" charset="0"/>
                <a:cs typeface="Segoe UI Semilight" panose="020B0402040204020203" pitchFamily="34" charset="0"/>
              </a:rPr>
              <a:t>Hypothesis testing</a:t>
            </a:r>
          </a:p>
          <a:p>
            <a:r>
              <a:rPr lang="en-US" sz="2400" dirty="0">
                <a:latin typeface="Segoe UI Semilight" panose="020B0402040204020203" pitchFamily="34" charset="0"/>
                <a:cs typeface="Segoe UI Semilight" panose="020B0402040204020203" pitchFamily="34" charset="0"/>
              </a:rPr>
              <a:t>Single and two samples</a:t>
            </a:r>
          </a:p>
          <a:p>
            <a:r>
              <a:rPr lang="en-US" sz="2400" dirty="0">
                <a:latin typeface="Segoe UI Semilight" panose="020B0402040204020203" pitchFamily="34" charset="0"/>
                <a:cs typeface="Segoe UI Semilight" panose="020B0402040204020203" pitchFamily="34" charset="0"/>
              </a:rPr>
              <a:t>Many samples: ANOVA and ANCOVA</a:t>
            </a:r>
          </a:p>
          <a:p>
            <a:r>
              <a:rPr lang="en-US" sz="2400" dirty="0">
                <a:latin typeface="Segoe UI Semilight" panose="020B0402040204020203" pitchFamily="34" charset="0"/>
                <a:cs typeface="Segoe UI Semilight" panose="020B0402040204020203" pitchFamily="34" charset="0"/>
              </a:rPr>
              <a:t>Graphical plotting</a:t>
            </a:r>
          </a:p>
          <a:p>
            <a:pPr marL="342834" lvl="1" indent="0">
              <a:buNone/>
            </a:pPr>
            <a:endParaRPr lang="en-US" dirty="0"/>
          </a:p>
          <a:p>
            <a:pPr marL="342834" lvl="1" indent="0">
              <a:buNone/>
            </a:pPr>
            <a:endParaRPr lang="en-US" sz="3999" dirty="0">
              <a:gradFill>
                <a:gsLst>
                  <a:gs pos="13869">
                    <a:schemeClr val="tx2"/>
                  </a:gs>
                  <a:gs pos="42000">
                    <a:schemeClr val="tx2"/>
                  </a:gs>
                </a:gsLst>
                <a:lin ang="5400000" scaled="0"/>
              </a:gradFill>
              <a:latin typeface="+mj-lt"/>
            </a:endParaRPr>
          </a:p>
        </p:txBody>
      </p:sp>
      <p:sp>
        <p:nvSpPr>
          <p:cNvPr id="17" name="Title 16"/>
          <p:cNvSpPr>
            <a:spLocks noGrp="1"/>
          </p:cNvSpPr>
          <p:nvPr>
            <p:ph type="title"/>
          </p:nvPr>
        </p:nvSpPr>
        <p:spPr/>
        <p:txBody>
          <a:bodyPr/>
          <a:lstStyle/>
          <a:p>
            <a:r>
              <a:rPr lang="en-US" dirty="0"/>
              <a:t>Statistical methods: data exploration</a:t>
            </a:r>
          </a:p>
        </p:txBody>
      </p:sp>
    </p:spTree>
    <p:extLst>
      <p:ext uri="{BB962C8B-B14F-4D97-AF65-F5344CB8AC3E}">
        <p14:creationId xmlns:p14="http://schemas.microsoft.com/office/powerpoint/2010/main" val="141018286"/>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25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Title 2"/>
          <p:cNvSpPr>
            <a:spLocks noGrp="1"/>
          </p:cNvSpPr>
          <p:nvPr>
            <p:ph type="title"/>
          </p:nvPr>
        </p:nvSpPr>
        <p:spPr>
          <a:noFill/>
          <a:effectLst/>
        </p:spPr>
        <p:txBody>
          <a:bodyPr/>
          <a:lstStyle/>
          <a:p>
            <a:r>
              <a:rPr lang="en-US" dirty="0">
                <a:solidFill>
                  <a:schemeClr val="tx1"/>
                </a:solidFill>
              </a:rPr>
              <a:t>Machine learning and modeling in R</a:t>
            </a:r>
          </a:p>
        </p:txBody>
      </p:sp>
    </p:spTree>
    <p:extLst>
      <p:ext uri="{BB962C8B-B14F-4D97-AF65-F5344CB8AC3E}">
        <p14:creationId xmlns:p14="http://schemas.microsoft.com/office/powerpoint/2010/main" val="2473382522"/>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25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7" name="Title 16"/>
          <p:cNvSpPr>
            <a:spLocks noGrp="1"/>
          </p:cNvSpPr>
          <p:nvPr>
            <p:ph type="title"/>
          </p:nvPr>
        </p:nvSpPr>
        <p:spPr/>
        <p:txBody>
          <a:bodyPr/>
          <a:lstStyle/>
          <a:p>
            <a:r>
              <a:rPr lang="en-US" dirty="0"/>
              <a:t>What is modeling?</a:t>
            </a:r>
          </a:p>
        </p:txBody>
      </p:sp>
      <p:sp>
        <p:nvSpPr>
          <p:cNvPr id="6" name="Text Placeholder 5"/>
          <p:cNvSpPr>
            <a:spLocks noGrp="1"/>
          </p:cNvSpPr>
          <p:nvPr>
            <p:ph type="body" sz="quarter" idx="11"/>
          </p:nvPr>
        </p:nvSpPr>
        <p:spPr>
          <a:xfrm>
            <a:off x="275481" y="1410056"/>
            <a:ext cx="11887878" cy="5241275"/>
          </a:xfrm>
        </p:spPr>
        <p:txBody>
          <a:bodyPr/>
          <a:lstStyle/>
          <a:p>
            <a:r>
              <a:rPr lang="en-US" sz="2800" dirty="0">
                <a:latin typeface="+mn-lt"/>
              </a:rPr>
              <a:t>Represent the real world</a:t>
            </a:r>
          </a:p>
          <a:p>
            <a:r>
              <a:rPr lang="en-US" sz="2800" dirty="0">
                <a:latin typeface="+mn-lt"/>
              </a:rPr>
              <a:t>Apply algorithms to data </a:t>
            </a:r>
          </a:p>
          <a:p>
            <a:r>
              <a:rPr lang="en-US" sz="2800" dirty="0">
                <a:latin typeface="+mn-lt"/>
              </a:rPr>
              <a:t>(Re)train the model</a:t>
            </a:r>
          </a:p>
          <a:p>
            <a:r>
              <a:rPr lang="en-US" sz="2800" dirty="0">
                <a:latin typeface="+mn-lt"/>
              </a:rPr>
              <a:t>Apply stored patterns to unseen data </a:t>
            </a:r>
          </a:p>
          <a:p>
            <a:r>
              <a:rPr lang="en-US" sz="2800" dirty="0">
                <a:latin typeface="+mn-lt"/>
              </a:rPr>
              <a:t>Generate predictions and evaluate</a:t>
            </a:r>
          </a:p>
          <a:p>
            <a:r>
              <a:rPr lang="en-US" sz="2800" dirty="0">
                <a:latin typeface="+mn-lt"/>
              </a:rPr>
              <a:t>Generalization</a:t>
            </a:r>
          </a:p>
          <a:p>
            <a:pPr marL="582873" indent="-582873">
              <a:buFont typeface="Arial" panose="020B0604020202020204" pitchFamily="34" charset="0"/>
              <a:buChar char="•"/>
            </a:pPr>
            <a:endParaRPr lang="en-US" dirty="0"/>
          </a:p>
          <a:p>
            <a:pPr lvl="1"/>
            <a:r>
              <a:rPr lang="en-US" dirty="0"/>
              <a:t>* Classifiers are the core of predictive modeling</a:t>
            </a:r>
          </a:p>
        </p:txBody>
      </p:sp>
    </p:spTree>
    <p:extLst>
      <p:ext uri="{BB962C8B-B14F-4D97-AF65-F5344CB8AC3E}">
        <p14:creationId xmlns:p14="http://schemas.microsoft.com/office/powerpoint/2010/main" val="2359128774"/>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25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7" name="Title 16"/>
          <p:cNvSpPr>
            <a:spLocks noGrp="1"/>
          </p:cNvSpPr>
          <p:nvPr>
            <p:ph type="title"/>
          </p:nvPr>
        </p:nvSpPr>
        <p:spPr/>
        <p:txBody>
          <a:bodyPr/>
          <a:lstStyle/>
          <a:p>
            <a:r>
              <a:rPr lang="en-US" dirty="0"/>
              <a:t>Algorithms for building models </a:t>
            </a:r>
            <a:r>
              <a:rPr lang="en-US" sz="1836" dirty="0"/>
              <a:t>* Industry standards</a:t>
            </a:r>
            <a:r>
              <a:rPr lang="en-US" dirty="0"/>
              <a:t>	</a:t>
            </a:r>
          </a:p>
        </p:txBody>
      </p:sp>
      <p:sp>
        <p:nvSpPr>
          <p:cNvPr id="4" name="Rounded Rectangle 3"/>
          <p:cNvSpPr/>
          <p:nvPr/>
        </p:nvSpPr>
        <p:spPr bwMode="auto">
          <a:xfrm>
            <a:off x="673949" y="1353241"/>
            <a:ext cx="6994525" cy="618155"/>
          </a:xfrm>
          <a:prstGeom prst="roundRect">
            <a:avLst/>
          </a:prstGeom>
          <a:solidFill>
            <a:schemeClr val="accent2">
              <a:lumMod val="75000"/>
              <a:alpha val="77000"/>
            </a:schemeClr>
          </a:solidFill>
          <a:ln w="6350">
            <a:solidFill>
              <a:schemeClr val="tx1">
                <a:lumMod val="85000"/>
                <a:alpha val="56000"/>
              </a:schemeClr>
            </a:solidFill>
            <a:headEnd type="none" w="med" len="med"/>
            <a:tailEnd type="none" w="med" len="med"/>
          </a:ln>
          <a:effectLst>
            <a:outerShdw blurRad="63500" sx="102000" sy="102000" algn="ctr"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6521" tIns="149217" rIns="186521" bIns="149217" numCol="1" spcCol="0" rtlCol="0" fromWordArt="0" anchor="t" anchorCtr="0" forceAA="0" compatLnSpc="1">
            <a:prstTxWarp prst="textNoShape">
              <a:avLst/>
            </a:prstTxWarp>
            <a:noAutofit/>
          </a:bodyPr>
          <a:lstStyle/>
          <a:p>
            <a:pPr algn="ctr" defTabSz="932597"/>
            <a:r>
              <a:rPr lang="en-US" sz="2448" dirty="0">
                <a:solidFill>
                  <a:srgbClr val="FFFFFF"/>
                </a:solidFill>
                <a:latin typeface="Segoe UI Semilight" panose="020B0402040204020203" pitchFamily="34" charset="0"/>
                <a:cs typeface="Segoe UI Semilight" panose="020B0402040204020203" pitchFamily="34" charset="0"/>
              </a:rPr>
              <a:t>Logistic regression</a:t>
            </a:r>
          </a:p>
        </p:txBody>
      </p:sp>
      <p:sp>
        <p:nvSpPr>
          <p:cNvPr id="5" name="Rounded Rectangle 4"/>
          <p:cNvSpPr/>
          <p:nvPr/>
        </p:nvSpPr>
        <p:spPr bwMode="auto">
          <a:xfrm>
            <a:off x="1248686" y="1980450"/>
            <a:ext cx="6994525" cy="618155"/>
          </a:xfrm>
          <a:prstGeom prst="roundRect">
            <a:avLst/>
          </a:prstGeom>
          <a:solidFill>
            <a:schemeClr val="bg2">
              <a:lumMod val="50000"/>
              <a:alpha val="79000"/>
            </a:schemeClr>
          </a:solidFill>
          <a:ln w="6350">
            <a:solidFill>
              <a:schemeClr val="tx1">
                <a:lumMod val="85000"/>
                <a:alpha val="56000"/>
              </a:schemeClr>
            </a:solidFill>
            <a:headEnd type="none" w="med" len="med"/>
            <a:tailEnd type="none" w="med" len="med"/>
          </a:ln>
          <a:effectLst>
            <a:outerShdw blurRad="63500" sx="102000" sy="102000" algn="ctr"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defTabSz="932597"/>
            <a:r>
              <a:rPr lang="en-US" sz="2448" dirty="0">
                <a:solidFill>
                  <a:srgbClr val="FFFFFF"/>
                </a:solidFill>
              </a:rPr>
              <a:t>Clustering</a:t>
            </a:r>
          </a:p>
        </p:txBody>
      </p:sp>
      <p:sp>
        <p:nvSpPr>
          <p:cNvPr id="7" name="Rounded Rectangle 6"/>
          <p:cNvSpPr/>
          <p:nvPr/>
        </p:nvSpPr>
        <p:spPr bwMode="auto">
          <a:xfrm>
            <a:off x="1790907" y="2606840"/>
            <a:ext cx="6994525" cy="618155"/>
          </a:xfrm>
          <a:prstGeom prst="roundRect">
            <a:avLst/>
          </a:prstGeom>
          <a:solidFill>
            <a:schemeClr val="accent3">
              <a:lumMod val="50000"/>
              <a:alpha val="80000"/>
            </a:schemeClr>
          </a:solidFill>
          <a:ln w="6350">
            <a:solidFill>
              <a:schemeClr val="tx1">
                <a:lumMod val="85000"/>
                <a:alpha val="56000"/>
              </a:schemeClr>
            </a:solidFill>
            <a:headEnd type="none" w="med" len="med"/>
            <a:tailEnd type="none" w="med" len="med"/>
          </a:ln>
          <a:effectLst>
            <a:outerShdw blurRad="63500" sx="102000" sy="102000" algn="ctr"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defTabSz="932597"/>
            <a:r>
              <a:rPr lang="en-US" sz="2448" dirty="0">
                <a:solidFill>
                  <a:srgbClr val="FFFFFF"/>
                </a:solidFill>
                <a:latin typeface="Segoe UI Semilight" panose="020B0402040204020203" pitchFamily="34" charset="0"/>
                <a:cs typeface="Segoe UI Semilight" panose="020B0402040204020203" pitchFamily="34" charset="0"/>
              </a:rPr>
              <a:t>Association analysis and DNN</a:t>
            </a:r>
          </a:p>
        </p:txBody>
      </p:sp>
      <p:sp>
        <p:nvSpPr>
          <p:cNvPr id="8" name="Rounded Rectangle 7"/>
          <p:cNvSpPr/>
          <p:nvPr/>
        </p:nvSpPr>
        <p:spPr bwMode="auto">
          <a:xfrm>
            <a:off x="2354804" y="3217593"/>
            <a:ext cx="6994525" cy="618155"/>
          </a:xfrm>
          <a:prstGeom prst="roundRect">
            <a:avLst/>
          </a:prstGeom>
          <a:solidFill>
            <a:srgbClr val="7030A0">
              <a:alpha val="83000"/>
            </a:srgbClr>
          </a:solidFill>
          <a:ln w="6350">
            <a:solidFill>
              <a:schemeClr val="tx1">
                <a:lumMod val="85000"/>
                <a:alpha val="56000"/>
              </a:schemeClr>
            </a:solidFill>
            <a:headEnd type="none" w="med" len="med"/>
            <a:tailEnd type="none" w="med" len="med"/>
          </a:ln>
          <a:effectLst>
            <a:outerShdw blurRad="63500" sx="102000" sy="102000" algn="ctr"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defTabSz="932597"/>
            <a:r>
              <a:rPr lang="en-US" sz="2448" dirty="0">
                <a:solidFill>
                  <a:srgbClr val="FFFFFF"/>
                </a:solidFill>
                <a:latin typeface="Segoe UI Semilight" panose="020B0402040204020203" pitchFamily="34" charset="0"/>
                <a:cs typeface="Segoe UI Semilight" panose="020B0402040204020203" pitchFamily="34" charset="0"/>
              </a:rPr>
              <a:t>Decision trees, Bayesian, and random forests</a:t>
            </a:r>
          </a:p>
        </p:txBody>
      </p:sp>
      <p:sp>
        <p:nvSpPr>
          <p:cNvPr id="9" name="Rounded Rectangle 8"/>
          <p:cNvSpPr/>
          <p:nvPr/>
        </p:nvSpPr>
        <p:spPr bwMode="auto">
          <a:xfrm>
            <a:off x="2900223" y="3838390"/>
            <a:ext cx="6994525" cy="618155"/>
          </a:xfrm>
          <a:prstGeom prst="roundRect">
            <a:avLst/>
          </a:prstGeom>
          <a:solidFill>
            <a:srgbClr val="8C3A80">
              <a:alpha val="84000"/>
            </a:srgbClr>
          </a:solidFill>
          <a:ln w="6350">
            <a:solidFill>
              <a:schemeClr val="tx1">
                <a:lumMod val="85000"/>
                <a:alpha val="56000"/>
              </a:schemeClr>
            </a:solidFill>
            <a:headEnd type="none" w="med" len="med"/>
            <a:tailEnd type="none" w="med" len="med"/>
          </a:ln>
          <a:effectLst>
            <a:outerShdw blurRad="63500" sx="102000" sy="102000" algn="ctr"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defTabSz="932597"/>
            <a:r>
              <a:rPr lang="en-US" sz="2448" dirty="0">
                <a:solidFill>
                  <a:srgbClr val="FFFFFF"/>
                </a:solidFill>
                <a:latin typeface="Segoe UI Semilight" panose="020B0402040204020203" pitchFamily="34" charset="0"/>
                <a:cs typeface="Segoe UI Semilight" panose="020B0402040204020203" pitchFamily="34" charset="0"/>
              </a:rPr>
              <a:t>Time series prediction: ARIMA, STL</a:t>
            </a:r>
          </a:p>
        </p:txBody>
      </p:sp>
      <p:sp>
        <p:nvSpPr>
          <p:cNvPr id="10" name="Rounded Rectangle 9"/>
          <p:cNvSpPr/>
          <p:nvPr/>
        </p:nvSpPr>
        <p:spPr bwMode="auto">
          <a:xfrm>
            <a:off x="3471757" y="4447681"/>
            <a:ext cx="6994525" cy="618155"/>
          </a:xfrm>
          <a:prstGeom prst="roundRect">
            <a:avLst/>
          </a:prstGeom>
          <a:solidFill>
            <a:schemeClr val="tx2">
              <a:lumMod val="50000"/>
              <a:alpha val="89000"/>
            </a:schemeClr>
          </a:solidFill>
          <a:ln w="6350">
            <a:solidFill>
              <a:schemeClr val="tx1">
                <a:lumMod val="85000"/>
                <a:alpha val="56000"/>
              </a:schemeClr>
            </a:solidFill>
            <a:headEnd type="none" w="med" len="med"/>
            <a:tailEnd type="none" w="med" len="med"/>
          </a:ln>
          <a:effectLst>
            <a:outerShdw blurRad="63500" sx="102000" sy="102000" algn="ctr"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defTabSz="932597"/>
            <a:r>
              <a:rPr lang="en-US" sz="2448" dirty="0">
                <a:solidFill>
                  <a:srgbClr val="FFFFFF"/>
                </a:solidFill>
                <a:latin typeface="Segoe UI Semilight" panose="020B0402040204020203" pitchFamily="34" charset="0"/>
                <a:cs typeface="Segoe UI Semilight" panose="020B0402040204020203" pitchFamily="34" charset="0"/>
              </a:rPr>
              <a:t>MSR boosted algorithms</a:t>
            </a:r>
          </a:p>
        </p:txBody>
      </p:sp>
      <p:sp>
        <p:nvSpPr>
          <p:cNvPr id="11" name="Rounded Rectangle 10"/>
          <p:cNvSpPr/>
          <p:nvPr/>
        </p:nvSpPr>
        <p:spPr bwMode="auto">
          <a:xfrm>
            <a:off x="4089874" y="5066996"/>
            <a:ext cx="6994525" cy="618155"/>
          </a:xfrm>
          <a:prstGeom prst="roundRect">
            <a:avLst/>
          </a:prstGeom>
          <a:solidFill>
            <a:srgbClr val="00B0F0">
              <a:alpha val="83000"/>
            </a:srgbClr>
          </a:solidFill>
          <a:ln w="6350">
            <a:solidFill>
              <a:schemeClr val="tx1">
                <a:lumMod val="85000"/>
                <a:alpha val="56000"/>
              </a:schemeClr>
            </a:solidFill>
            <a:headEnd type="none" w="med" len="med"/>
            <a:tailEnd type="none" w="med" len="med"/>
          </a:ln>
          <a:effectLst>
            <a:outerShdw blurRad="63500" sx="102000" sy="102000" algn="ctr"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defTabSz="932597"/>
            <a:r>
              <a:rPr lang="en-US" sz="2448" dirty="0">
                <a:solidFill>
                  <a:srgbClr val="FFFFFF"/>
                </a:solidFill>
                <a:latin typeface="Segoe UI Semilight" panose="020B0402040204020203" pitchFamily="34" charset="0"/>
                <a:cs typeface="Segoe UI Semilight" panose="020B0402040204020203" pitchFamily="34" charset="0"/>
              </a:rPr>
              <a:t>Support vector machines</a:t>
            </a:r>
          </a:p>
        </p:txBody>
      </p:sp>
      <p:sp>
        <p:nvSpPr>
          <p:cNvPr id="12" name="Rounded Rectangle 11"/>
          <p:cNvSpPr/>
          <p:nvPr/>
        </p:nvSpPr>
        <p:spPr bwMode="auto">
          <a:xfrm>
            <a:off x="4707991" y="5689452"/>
            <a:ext cx="6994525" cy="618155"/>
          </a:xfrm>
          <a:prstGeom prst="roundRect">
            <a:avLst/>
          </a:prstGeom>
          <a:solidFill>
            <a:schemeClr val="accent5">
              <a:alpha val="83000"/>
            </a:schemeClr>
          </a:solidFill>
          <a:ln w="6350">
            <a:solidFill>
              <a:schemeClr val="tx1">
                <a:lumMod val="85000"/>
                <a:alpha val="56000"/>
              </a:schemeClr>
            </a:solidFill>
            <a:headEnd type="none" w="med" len="med"/>
            <a:tailEnd type="none" w="med" len="med"/>
          </a:ln>
          <a:effectLst>
            <a:outerShdw blurRad="63500" sx="102000" sy="102000" algn="ctr"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defTabSz="932597"/>
            <a:r>
              <a:rPr lang="en-US" sz="2448" dirty="0">
                <a:solidFill>
                  <a:srgbClr val="FFFFFF"/>
                </a:solidFill>
                <a:latin typeface="Segoe UI Semilight" panose="020B0402040204020203" pitchFamily="34" charset="0"/>
                <a:cs typeface="Segoe UI Semilight" panose="020B0402040204020203" pitchFamily="34" charset="0"/>
              </a:rPr>
              <a:t>k-Nearest Neighbors</a:t>
            </a:r>
          </a:p>
        </p:txBody>
      </p:sp>
    </p:spTree>
    <p:extLst>
      <p:ext uri="{BB962C8B-B14F-4D97-AF65-F5344CB8AC3E}">
        <p14:creationId xmlns:p14="http://schemas.microsoft.com/office/powerpoint/2010/main" val="246217014"/>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additive="base">
                                        <p:cTn id="11" dur="500" fill="hold"/>
                                        <p:tgtEl>
                                          <p:spTgt spid="5"/>
                                        </p:tgtEl>
                                        <p:attrNameLst>
                                          <p:attrName>ppt_x</p:attrName>
                                        </p:attrNameLst>
                                      </p:cBhvr>
                                      <p:tavLst>
                                        <p:tav tm="0">
                                          <p:val>
                                            <p:strVal val="#ppt_x"/>
                                          </p:val>
                                        </p:tav>
                                        <p:tav tm="100000">
                                          <p:val>
                                            <p:strVal val="#ppt_x"/>
                                          </p:val>
                                        </p:tav>
                                      </p:tavLst>
                                    </p:anim>
                                    <p:anim calcmode="lin" valueType="num">
                                      <p:cBhvr additive="base">
                                        <p:cTn id="12" dur="500" fill="hold"/>
                                        <p:tgtEl>
                                          <p:spTgt spid="5"/>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7"/>
                                        </p:tgtEl>
                                        <p:attrNameLst>
                                          <p:attrName>style.visibility</p:attrName>
                                        </p:attrNameLst>
                                      </p:cBhvr>
                                      <p:to>
                                        <p:strVal val="visible"/>
                                      </p:to>
                                    </p:set>
                                    <p:anim calcmode="lin" valueType="num">
                                      <p:cBhvr additive="base">
                                        <p:cTn id="15" dur="500" fill="hold"/>
                                        <p:tgtEl>
                                          <p:spTgt spid="7"/>
                                        </p:tgtEl>
                                        <p:attrNameLst>
                                          <p:attrName>ppt_x</p:attrName>
                                        </p:attrNameLst>
                                      </p:cBhvr>
                                      <p:tavLst>
                                        <p:tav tm="0">
                                          <p:val>
                                            <p:strVal val="#ppt_x"/>
                                          </p:val>
                                        </p:tav>
                                        <p:tav tm="100000">
                                          <p:val>
                                            <p:strVal val="#ppt_x"/>
                                          </p:val>
                                        </p:tav>
                                      </p:tavLst>
                                    </p:anim>
                                    <p:anim calcmode="lin" valueType="num">
                                      <p:cBhvr additive="base">
                                        <p:cTn id="16" dur="500" fill="hold"/>
                                        <p:tgtEl>
                                          <p:spTgt spid="7"/>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8"/>
                                        </p:tgtEl>
                                        <p:attrNameLst>
                                          <p:attrName>style.visibility</p:attrName>
                                        </p:attrNameLst>
                                      </p:cBhvr>
                                      <p:to>
                                        <p:strVal val="visible"/>
                                      </p:to>
                                    </p:set>
                                    <p:anim calcmode="lin" valueType="num">
                                      <p:cBhvr additive="base">
                                        <p:cTn id="19" dur="500" fill="hold"/>
                                        <p:tgtEl>
                                          <p:spTgt spid="8"/>
                                        </p:tgtEl>
                                        <p:attrNameLst>
                                          <p:attrName>ppt_x</p:attrName>
                                        </p:attrNameLst>
                                      </p:cBhvr>
                                      <p:tavLst>
                                        <p:tav tm="0">
                                          <p:val>
                                            <p:strVal val="#ppt_x"/>
                                          </p:val>
                                        </p:tav>
                                        <p:tav tm="100000">
                                          <p:val>
                                            <p:strVal val="#ppt_x"/>
                                          </p:val>
                                        </p:tav>
                                      </p:tavLst>
                                    </p:anim>
                                    <p:anim calcmode="lin" valueType="num">
                                      <p:cBhvr additive="base">
                                        <p:cTn id="20" dur="500" fill="hold"/>
                                        <p:tgtEl>
                                          <p:spTgt spid="8"/>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9"/>
                                        </p:tgtEl>
                                        <p:attrNameLst>
                                          <p:attrName>style.visibility</p:attrName>
                                        </p:attrNameLst>
                                      </p:cBhvr>
                                      <p:to>
                                        <p:strVal val="visible"/>
                                      </p:to>
                                    </p:set>
                                    <p:anim calcmode="lin" valueType="num">
                                      <p:cBhvr additive="base">
                                        <p:cTn id="23" dur="500" fill="hold"/>
                                        <p:tgtEl>
                                          <p:spTgt spid="9"/>
                                        </p:tgtEl>
                                        <p:attrNameLst>
                                          <p:attrName>ppt_x</p:attrName>
                                        </p:attrNameLst>
                                      </p:cBhvr>
                                      <p:tavLst>
                                        <p:tav tm="0">
                                          <p:val>
                                            <p:strVal val="#ppt_x"/>
                                          </p:val>
                                        </p:tav>
                                        <p:tav tm="100000">
                                          <p:val>
                                            <p:strVal val="#ppt_x"/>
                                          </p:val>
                                        </p:tav>
                                      </p:tavLst>
                                    </p:anim>
                                    <p:anim calcmode="lin" valueType="num">
                                      <p:cBhvr additive="base">
                                        <p:cTn id="24" dur="500" fill="hold"/>
                                        <p:tgtEl>
                                          <p:spTgt spid="9"/>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10"/>
                                        </p:tgtEl>
                                        <p:attrNameLst>
                                          <p:attrName>style.visibility</p:attrName>
                                        </p:attrNameLst>
                                      </p:cBhvr>
                                      <p:to>
                                        <p:strVal val="visible"/>
                                      </p:to>
                                    </p:set>
                                    <p:anim calcmode="lin" valueType="num">
                                      <p:cBhvr additive="base">
                                        <p:cTn id="27" dur="500" fill="hold"/>
                                        <p:tgtEl>
                                          <p:spTgt spid="10"/>
                                        </p:tgtEl>
                                        <p:attrNameLst>
                                          <p:attrName>ppt_x</p:attrName>
                                        </p:attrNameLst>
                                      </p:cBhvr>
                                      <p:tavLst>
                                        <p:tav tm="0">
                                          <p:val>
                                            <p:strVal val="#ppt_x"/>
                                          </p:val>
                                        </p:tav>
                                        <p:tav tm="100000">
                                          <p:val>
                                            <p:strVal val="#ppt_x"/>
                                          </p:val>
                                        </p:tav>
                                      </p:tavLst>
                                    </p:anim>
                                    <p:anim calcmode="lin" valueType="num">
                                      <p:cBhvr additive="base">
                                        <p:cTn id="28" dur="500" fill="hold"/>
                                        <p:tgtEl>
                                          <p:spTgt spid="10"/>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11"/>
                                        </p:tgtEl>
                                        <p:attrNameLst>
                                          <p:attrName>style.visibility</p:attrName>
                                        </p:attrNameLst>
                                      </p:cBhvr>
                                      <p:to>
                                        <p:strVal val="visible"/>
                                      </p:to>
                                    </p:set>
                                    <p:anim calcmode="lin" valueType="num">
                                      <p:cBhvr additive="base">
                                        <p:cTn id="31" dur="500" fill="hold"/>
                                        <p:tgtEl>
                                          <p:spTgt spid="11"/>
                                        </p:tgtEl>
                                        <p:attrNameLst>
                                          <p:attrName>ppt_x</p:attrName>
                                        </p:attrNameLst>
                                      </p:cBhvr>
                                      <p:tavLst>
                                        <p:tav tm="0">
                                          <p:val>
                                            <p:strVal val="#ppt_x"/>
                                          </p:val>
                                        </p:tav>
                                        <p:tav tm="100000">
                                          <p:val>
                                            <p:strVal val="#ppt_x"/>
                                          </p:val>
                                        </p:tav>
                                      </p:tavLst>
                                    </p:anim>
                                    <p:anim calcmode="lin" valueType="num">
                                      <p:cBhvr additive="base">
                                        <p:cTn id="32" dur="500" fill="hold"/>
                                        <p:tgtEl>
                                          <p:spTgt spid="11"/>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12"/>
                                        </p:tgtEl>
                                        <p:attrNameLst>
                                          <p:attrName>style.visibility</p:attrName>
                                        </p:attrNameLst>
                                      </p:cBhvr>
                                      <p:to>
                                        <p:strVal val="visible"/>
                                      </p:to>
                                    </p:set>
                                    <p:anim calcmode="lin" valueType="num">
                                      <p:cBhvr additive="base">
                                        <p:cTn id="35" dur="500" fill="hold"/>
                                        <p:tgtEl>
                                          <p:spTgt spid="12"/>
                                        </p:tgtEl>
                                        <p:attrNameLst>
                                          <p:attrName>ppt_x</p:attrName>
                                        </p:attrNameLst>
                                      </p:cBhvr>
                                      <p:tavLst>
                                        <p:tav tm="0">
                                          <p:val>
                                            <p:strVal val="#ppt_x"/>
                                          </p:val>
                                        </p:tav>
                                        <p:tav tm="100000">
                                          <p:val>
                                            <p:strVal val="#ppt_x"/>
                                          </p:val>
                                        </p:tav>
                                      </p:tavLst>
                                    </p:anim>
                                    <p:anim calcmode="lin" valueType="num">
                                      <p:cBhvr additive="base">
                                        <p:cTn id="36" dur="500" fill="hold"/>
                                        <p:tgtEl>
                                          <p:spTgt spid="1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P spid="7" grpId="0" animBg="1"/>
      <p:bldP spid="8" grpId="0" animBg="1"/>
      <p:bldP spid="9" grpId="0" animBg="1"/>
      <p:bldP spid="10" grpId="0" animBg="1"/>
      <p:bldP spid="11" grpId="0" animBg="1"/>
      <p:bldP spid="12" grpId="0" animBg="1"/>
    </p:bldLst>
  </p:timing>
</p:sld>
</file>

<file path=ppt/slides/slide25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7" name="Title 16"/>
          <p:cNvSpPr>
            <a:spLocks noGrp="1"/>
          </p:cNvSpPr>
          <p:nvPr>
            <p:ph type="title"/>
          </p:nvPr>
        </p:nvSpPr>
        <p:spPr>
          <a:xfrm>
            <a:off x="275481" y="261583"/>
            <a:ext cx="11888787" cy="917575"/>
          </a:xfrm>
        </p:spPr>
        <p:txBody>
          <a:bodyPr/>
          <a:lstStyle/>
          <a:p>
            <a:r>
              <a:rPr lang="en-US" dirty="0"/>
              <a:t>Model training methods</a:t>
            </a:r>
          </a:p>
        </p:txBody>
      </p:sp>
      <p:sp>
        <p:nvSpPr>
          <p:cNvPr id="15" name="Rectangle 14"/>
          <p:cNvSpPr/>
          <p:nvPr/>
        </p:nvSpPr>
        <p:spPr bwMode="auto">
          <a:xfrm>
            <a:off x="412030" y="1113105"/>
            <a:ext cx="5796179" cy="5364978"/>
          </a:xfrm>
          <a:prstGeom prst="rect">
            <a:avLst/>
          </a:prstGeom>
          <a:noFill/>
          <a:ln w="63500">
            <a:solidFill>
              <a:schemeClr val="tx2">
                <a:lumMod val="90000"/>
              </a:schemeClr>
            </a:solid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7565" rIns="0" bIns="47565" numCol="1" rtlCol="0" anchor="ctr" anchorCtr="0" compatLnSpc="1">
            <a:prstTxWarp prst="textNoShape">
              <a:avLst/>
            </a:prstTxWarp>
          </a:bodyPr>
          <a:lstStyle/>
          <a:p>
            <a:pPr algn="ctr" defTabSz="951028" fontAlgn="base">
              <a:spcBef>
                <a:spcPct val="0"/>
              </a:spcBef>
              <a:spcAft>
                <a:spcPct val="0"/>
              </a:spcAft>
            </a:pPr>
            <a:endParaRPr lang="en-US" sz="2040" dirty="0">
              <a:gradFill>
                <a:gsLst>
                  <a:gs pos="0">
                    <a:srgbClr val="FFFFFF"/>
                  </a:gs>
                  <a:gs pos="100000">
                    <a:srgbClr val="FFFFFF"/>
                  </a:gs>
                </a:gsLst>
                <a:lin ang="5400000" scaled="0"/>
              </a:gradFill>
            </a:endParaRPr>
          </a:p>
        </p:txBody>
      </p:sp>
      <p:sp>
        <p:nvSpPr>
          <p:cNvPr id="16" name="Rectangle 15"/>
          <p:cNvSpPr/>
          <p:nvPr/>
        </p:nvSpPr>
        <p:spPr bwMode="auto">
          <a:xfrm>
            <a:off x="732921" y="2331521"/>
            <a:ext cx="2125939" cy="616709"/>
          </a:xfrm>
          <a:prstGeom prst="rect">
            <a:avLst/>
          </a:prstGeom>
          <a:solidFill>
            <a:schemeClr val="accent5">
              <a:lumMod val="75000"/>
              <a:alpha val="72000"/>
            </a:schemeClr>
          </a:solidFill>
          <a:ln w="3175">
            <a:solidFill>
              <a:schemeClr val="tx2">
                <a:alpha val="75000"/>
              </a:schemeClr>
            </a:solidFill>
            <a:headEnd type="none" w="med" len="med"/>
            <a:tailEnd type="none" w="med" len="me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vert="horz" wrap="square" lIns="0" tIns="47565" rIns="0" bIns="47565" numCol="1" rtlCol="0" anchor="ctr" anchorCtr="0" compatLnSpc="1">
            <a:prstTxWarp prst="textNoShape">
              <a:avLst/>
            </a:prstTxWarp>
          </a:bodyPr>
          <a:lstStyle/>
          <a:p>
            <a:pPr algn="ctr" defTabSz="951028" fontAlgn="base">
              <a:spcBef>
                <a:spcPct val="0"/>
              </a:spcBef>
              <a:spcAft>
                <a:spcPct val="0"/>
              </a:spcAft>
            </a:pPr>
            <a:r>
              <a:rPr lang="en-US" sz="2040" dirty="0">
                <a:gradFill>
                  <a:gsLst>
                    <a:gs pos="0">
                      <a:srgbClr val="FFFFFF"/>
                    </a:gs>
                    <a:gs pos="100000">
                      <a:srgbClr val="FFFFFF"/>
                    </a:gs>
                  </a:gsLst>
                  <a:lin ang="5400000" scaled="0"/>
                </a:gradFill>
                <a:latin typeface="Segoe UI Semilight" panose="020B0402040204020203" pitchFamily="34" charset="0"/>
                <a:cs typeface="Segoe UI Semilight" panose="020B0402040204020203" pitchFamily="34" charset="0"/>
              </a:rPr>
              <a:t>Complete dataset</a:t>
            </a:r>
          </a:p>
        </p:txBody>
      </p:sp>
      <p:sp>
        <p:nvSpPr>
          <p:cNvPr id="18" name="Rectangle 17"/>
          <p:cNvSpPr/>
          <p:nvPr/>
        </p:nvSpPr>
        <p:spPr bwMode="auto">
          <a:xfrm>
            <a:off x="722894" y="4404802"/>
            <a:ext cx="2135966" cy="616709"/>
          </a:xfrm>
          <a:prstGeom prst="rect">
            <a:avLst/>
          </a:prstGeom>
          <a:solidFill>
            <a:schemeClr val="accent5">
              <a:lumMod val="75000"/>
              <a:alpha val="72000"/>
            </a:schemeClr>
          </a:solidFill>
          <a:ln w="3175">
            <a:solidFill>
              <a:schemeClr val="tx2">
                <a:alpha val="75000"/>
              </a:schemeClr>
            </a:solidFill>
            <a:headEnd type="none" w="med" len="med"/>
            <a:tailEnd type="none" w="med" len="me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vert="horz" wrap="square" lIns="0" tIns="47565" rIns="0" bIns="47565" numCol="1" rtlCol="0" anchor="ctr" anchorCtr="0" compatLnSpc="1">
            <a:prstTxWarp prst="textNoShape">
              <a:avLst/>
            </a:prstTxWarp>
          </a:bodyPr>
          <a:lstStyle/>
          <a:p>
            <a:pPr algn="ctr" defTabSz="951028" fontAlgn="base">
              <a:spcBef>
                <a:spcPct val="0"/>
              </a:spcBef>
              <a:spcAft>
                <a:spcPct val="0"/>
              </a:spcAft>
            </a:pPr>
            <a:r>
              <a:rPr lang="en-US" sz="2040" dirty="0">
                <a:gradFill>
                  <a:gsLst>
                    <a:gs pos="0">
                      <a:srgbClr val="FFFFFF"/>
                    </a:gs>
                    <a:gs pos="100000">
                      <a:srgbClr val="FFFFFF"/>
                    </a:gs>
                  </a:gsLst>
                  <a:lin ang="5400000" scaled="0"/>
                </a:gradFill>
                <a:latin typeface="Segoe UI Semilight" panose="020B0402040204020203" pitchFamily="34" charset="0"/>
                <a:cs typeface="Segoe UI Semilight" panose="020B0402040204020203" pitchFamily="34" charset="0"/>
              </a:rPr>
              <a:t>Complete dataset</a:t>
            </a:r>
          </a:p>
        </p:txBody>
      </p:sp>
      <p:sp>
        <p:nvSpPr>
          <p:cNvPr id="19" name="Rounded Rectangle 18"/>
          <p:cNvSpPr/>
          <p:nvPr/>
        </p:nvSpPr>
        <p:spPr bwMode="auto">
          <a:xfrm>
            <a:off x="3681153" y="2026736"/>
            <a:ext cx="2055739" cy="416429"/>
          </a:xfrm>
          <a:prstGeom prst="roundRect">
            <a:avLst/>
          </a:prstGeom>
          <a:solidFill>
            <a:srgbClr val="002060">
              <a:alpha val="69000"/>
            </a:srgbClr>
          </a:solidFill>
          <a:ln w="3175">
            <a:solidFill>
              <a:schemeClr val="tx2">
                <a:alpha val="75000"/>
              </a:schemeClr>
            </a:solidFill>
            <a:headEnd type="none" w="med" len="med"/>
            <a:tailEnd type="none" w="med" len="me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vert="horz" wrap="square" lIns="0" tIns="47565" rIns="0" bIns="47565" numCol="1" rtlCol="0" anchor="ctr" anchorCtr="0" compatLnSpc="1">
            <a:prstTxWarp prst="textNoShape">
              <a:avLst/>
            </a:prstTxWarp>
          </a:bodyPr>
          <a:lstStyle/>
          <a:p>
            <a:pPr algn="ctr" defTabSz="951028" fontAlgn="base">
              <a:spcBef>
                <a:spcPct val="0"/>
              </a:spcBef>
              <a:spcAft>
                <a:spcPct val="0"/>
              </a:spcAft>
            </a:pPr>
            <a:r>
              <a:rPr lang="en-US" sz="2000" dirty="0">
                <a:gradFill>
                  <a:gsLst>
                    <a:gs pos="0">
                      <a:srgbClr val="FFFFFF"/>
                    </a:gs>
                    <a:gs pos="100000">
                      <a:srgbClr val="FFFFFF"/>
                    </a:gs>
                  </a:gsLst>
                  <a:lin ang="5400000" scaled="0"/>
                </a:gradFill>
                <a:latin typeface="Segoe UI Semilight" panose="020B0402040204020203" pitchFamily="34" charset="0"/>
                <a:cs typeface="Segoe UI Semilight" panose="020B0402040204020203" pitchFamily="34" charset="0"/>
              </a:rPr>
              <a:t>Training set</a:t>
            </a:r>
          </a:p>
        </p:txBody>
      </p:sp>
      <p:sp>
        <p:nvSpPr>
          <p:cNvPr id="20" name="Rounded Rectangle 19"/>
          <p:cNvSpPr/>
          <p:nvPr/>
        </p:nvSpPr>
        <p:spPr bwMode="auto">
          <a:xfrm>
            <a:off x="3681154" y="2811907"/>
            <a:ext cx="2055739" cy="416429"/>
          </a:xfrm>
          <a:prstGeom prst="roundRect">
            <a:avLst/>
          </a:prstGeom>
          <a:solidFill>
            <a:schemeClr val="accent1">
              <a:alpha val="68000"/>
            </a:schemeClr>
          </a:solidFill>
          <a:ln w="3175">
            <a:solidFill>
              <a:schemeClr val="tx2">
                <a:alpha val="75000"/>
              </a:schemeClr>
            </a:solidFill>
            <a:headEnd type="none" w="med" len="med"/>
            <a:tailEnd type="none" w="med" len="me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vert="horz" wrap="square" lIns="0" tIns="47565" rIns="0" bIns="47565" numCol="1" rtlCol="0" anchor="ctr" anchorCtr="0" compatLnSpc="1">
            <a:prstTxWarp prst="textNoShape">
              <a:avLst/>
            </a:prstTxWarp>
          </a:bodyPr>
          <a:lstStyle/>
          <a:p>
            <a:pPr algn="ctr" defTabSz="951028" fontAlgn="base">
              <a:spcBef>
                <a:spcPct val="0"/>
              </a:spcBef>
              <a:spcAft>
                <a:spcPct val="0"/>
              </a:spcAft>
            </a:pPr>
            <a:r>
              <a:rPr lang="en-US" sz="2040" dirty="0">
                <a:gradFill>
                  <a:gsLst>
                    <a:gs pos="0">
                      <a:srgbClr val="FFFFFF"/>
                    </a:gs>
                    <a:gs pos="100000">
                      <a:srgbClr val="FFFFFF"/>
                    </a:gs>
                  </a:gsLst>
                  <a:lin ang="5400000" scaled="0"/>
                </a:gradFill>
                <a:latin typeface="Segoe UI Semilight" panose="020B0402040204020203" pitchFamily="34" charset="0"/>
                <a:cs typeface="Segoe UI Semilight" panose="020B0402040204020203" pitchFamily="34" charset="0"/>
              </a:rPr>
              <a:t>Test set</a:t>
            </a:r>
          </a:p>
        </p:txBody>
      </p:sp>
      <p:sp>
        <p:nvSpPr>
          <p:cNvPr id="21" name="Rounded Rectangle 20"/>
          <p:cNvSpPr/>
          <p:nvPr/>
        </p:nvSpPr>
        <p:spPr bwMode="auto">
          <a:xfrm>
            <a:off x="3705485" y="3988374"/>
            <a:ext cx="2055739" cy="416429"/>
          </a:xfrm>
          <a:prstGeom prst="roundRect">
            <a:avLst/>
          </a:prstGeom>
          <a:solidFill>
            <a:srgbClr val="002060">
              <a:alpha val="73000"/>
            </a:srgbClr>
          </a:solidFill>
          <a:ln w="3175">
            <a:solidFill>
              <a:schemeClr val="tx2">
                <a:alpha val="75000"/>
              </a:schemeClr>
            </a:solidFill>
            <a:headEnd type="none" w="med" len="med"/>
            <a:tailEnd type="none" w="med" len="me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vert="horz" wrap="square" lIns="0" tIns="47565" rIns="0" bIns="47565" numCol="1" rtlCol="0" anchor="ctr" anchorCtr="0" compatLnSpc="1">
            <a:prstTxWarp prst="textNoShape">
              <a:avLst/>
            </a:prstTxWarp>
          </a:bodyPr>
          <a:lstStyle/>
          <a:p>
            <a:pPr algn="ctr" defTabSz="951028" fontAlgn="base">
              <a:spcBef>
                <a:spcPct val="0"/>
              </a:spcBef>
              <a:spcAft>
                <a:spcPct val="0"/>
              </a:spcAft>
            </a:pPr>
            <a:r>
              <a:rPr lang="en-US" sz="2000" dirty="0">
                <a:gradFill>
                  <a:gsLst>
                    <a:gs pos="0">
                      <a:srgbClr val="FFFFFF"/>
                    </a:gs>
                    <a:gs pos="100000">
                      <a:srgbClr val="FFFFFF"/>
                    </a:gs>
                  </a:gsLst>
                  <a:lin ang="5400000" scaled="0"/>
                </a:gradFill>
                <a:latin typeface="Segoe UI Semilight" panose="020B0402040204020203" pitchFamily="34" charset="0"/>
                <a:cs typeface="Segoe UI Semilight" panose="020B0402040204020203" pitchFamily="34" charset="0"/>
              </a:rPr>
              <a:t>Training set</a:t>
            </a:r>
          </a:p>
        </p:txBody>
      </p:sp>
      <p:sp>
        <p:nvSpPr>
          <p:cNvPr id="22" name="Rounded Rectangle 21"/>
          <p:cNvSpPr/>
          <p:nvPr/>
        </p:nvSpPr>
        <p:spPr bwMode="auto">
          <a:xfrm>
            <a:off x="3705485" y="4725858"/>
            <a:ext cx="2055739" cy="416429"/>
          </a:xfrm>
          <a:prstGeom prst="roundRect">
            <a:avLst/>
          </a:prstGeom>
          <a:solidFill>
            <a:schemeClr val="accent3">
              <a:alpha val="61000"/>
            </a:schemeClr>
          </a:solidFill>
          <a:ln w="3175">
            <a:solidFill>
              <a:schemeClr val="tx2">
                <a:alpha val="75000"/>
              </a:schemeClr>
            </a:solidFill>
            <a:headEnd type="none" w="med" len="med"/>
            <a:tailEnd type="none" w="med" len="me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vert="horz" wrap="square" lIns="0" tIns="47565" rIns="0" bIns="47565" numCol="1" rtlCol="0" anchor="ctr" anchorCtr="0" compatLnSpc="1">
            <a:prstTxWarp prst="textNoShape">
              <a:avLst/>
            </a:prstTxWarp>
          </a:bodyPr>
          <a:lstStyle/>
          <a:p>
            <a:pPr algn="ctr" defTabSz="951028" fontAlgn="base">
              <a:spcBef>
                <a:spcPct val="0"/>
              </a:spcBef>
              <a:spcAft>
                <a:spcPct val="0"/>
              </a:spcAft>
            </a:pPr>
            <a:r>
              <a:rPr lang="en-US" sz="2040" dirty="0">
                <a:gradFill>
                  <a:gsLst>
                    <a:gs pos="0">
                      <a:srgbClr val="FFFFFF"/>
                    </a:gs>
                    <a:gs pos="100000">
                      <a:srgbClr val="FFFFFF"/>
                    </a:gs>
                  </a:gsLst>
                  <a:lin ang="5400000" scaled="0"/>
                </a:gradFill>
                <a:latin typeface="Segoe UI Semilight" panose="020B0402040204020203" pitchFamily="34" charset="0"/>
                <a:cs typeface="Segoe UI Semilight" panose="020B0402040204020203" pitchFamily="34" charset="0"/>
              </a:rPr>
              <a:t>Validation set</a:t>
            </a:r>
          </a:p>
        </p:txBody>
      </p:sp>
      <p:sp>
        <p:nvSpPr>
          <p:cNvPr id="23" name="Rounded Rectangle 22"/>
          <p:cNvSpPr/>
          <p:nvPr/>
        </p:nvSpPr>
        <p:spPr bwMode="auto">
          <a:xfrm>
            <a:off x="3705485" y="5418205"/>
            <a:ext cx="2055739" cy="416429"/>
          </a:xfrm>
          <a:prstGeom prst="roundRect">
            <a:avLst/>
          </a:prstGeom>
          <a:solidFill>
            <a:schemeClr val="accent1">
              <a:alpha val="68000"/>
            </a:schemeClr>
          </a:solidFill>
          <a:ln w="3175">
            <a:solidFill>
              <a:schemeClr val="tx2">
                <a:alpha val="75000"/>
              </a:schemeClr>
            </a:solidFill>
            <a:headEnd type="none" w="med" len="med"/>
            <a:tailEnd type="none" w="med" len="me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vert="horz" wrap="square" lIns="0" tIns="47565" rIns="0" bIns="47565" numCol="1" rtlCol="0" anchor="ctr" anchorCtr="0" compatLnSpc="1">
            <a:prstTxWarp prst="textNoShape">
              <a:avLst/>
            </a:prstTxWarp>
          </a:bodyPr>
          <a:lstStyle/>
          <a:p>
            <a:pPr algn="ctr" defTabSz="951028" fontAlgn="base">
              <a:spcBef>
                <a:spcPct val="0"/>
              </a:spcBef>
              <a:spcAft>
                <a:spcPct val="0"/>
              </a:spcAft>
            </a:pPr>
            <a:r>
              <a:rPr lang="en-US" sz="2040" dirty="0">
                <a:gradFill>
                  <a:gsLst>
                    <a:gs pos="0">
                      <a:srgbClr val="FFFFFF"/>
                    </a:gs>
                    <a:gs pos="100000">
                      <a:srgbClr val="FFFFFF"/>
                    </a:gs>
                  </a:gsLst>
                  <a:lin ang="5400000" scaled="0"/>
                </a:gradFill>
                <a:latin typeface="Segoe UI Semilight" panose="020B0402040204020203" pitchFamily="34" charset="0"/>
                <a:cs typeface="Segoe UI Semilight" panose="020B0402040204020203" pitchFamily="34" charset="0"/>
              </a:rPr>
              <a:t>Test set</a:t>
            </a:r>
          </a:p>
        </p:txBody>
      </p:sp>
      <p:cxnSp>
        <p:nvCxnSpPr>
          <p:cNvPr id="25" name="Straight Arrow Connector 24"/>
          <p:cNvCxnSpPr>
            <a:stCxn id="16" idx="3"/>
          </p:cNvCxnSpPr>
          <p:nvPr/>
        </p:nvCxnSpPr>
        <p:spPr>
          <a:xfrm flipV="1">
            <a:off x="2858860" y="2234950"/>
            <a:ext cx="822293" cy="404926"/>
          </a:xfrm>
          <a:prstGeom prst="straightConnector1">
            <a:avLst/>
          </a:prstGeom>
          <a:ln>
            <a:solidFill>
              <a:schemeClr val="tx1"/>
            </a:solidFill>
            <a:headEnd type="none"/>
            <a:tailEnd type="triangle"/>
          </a:ln>
        </p:spPr>
        <p:style>
          <a:lnRef idx="1">
            <a:schemeClr val="accent1"/>
          </a:lnRef>
          <a:fillRef idx="0">
            <a:schemeClr val="accent1"/>
          </a:fillRef>
          <a:effectRef idx="0">
            <a:schemeClr val="accent1"/>
          </a:effectRef>
          <a:fontRef idx="minor">
            <a:schemeClr val="tx1"/>
          </a:fontRef>
        </p:style>
      </p:cxnSp>
      <p:cxnSp>
        <p:nvCxnSpPr>
          <p:cNvPr id="27" name="Straight Arrow Connector 26"/>
          <p:cNvCxnSpPr/>
          <p:nvPr/>
        </p:nvCxnSpPr>
        <p:spPr>
          <a:xfrm>
            <a:off x="2858860" y="2649904"/>
            <a:ext cx="822294" cy="380246"/>
          </a:xfrm>
          <a:prstGeom prst="straightConnector1">
            <a:avLst/>
          </a:prstGeom>
          <a:ln>
            <a:solidFill>
              <a:schemeClr val="tx1"/>
            </a:solidFill>
            <a:headEnd type="none"/>
            <a:tailEnd type="triangle"/>
          </a:ln>
        </p:spPr>
        <p:style>
          <a:lnRef idx="1">
            <a:schemeClr val="accent1"/>
          </a:lnRef>
          <a:fillRef idx="0">
            <a:schemeClr val="accent1"/>
          </a:fillRef>
          <a:effectRef idx="0">
            <a:schemeClr val="accent1"/>
          </a:effectRef>
          <a:fontRef idx="minor">
            <a:schemeClr val="tx1"/>
          </a:fontRef>
        </p:style>
      </p:cxnSp>
      <p:cxnSp>
        <p:nvCxnSpPr>
          <p:cNvPr id="29" name="Straight Arrow Connector 28"/>
          <p:cNvCxnSpPr>
            <a:stCxn id="18" idx="3"/>
          </p:cNvCxnSpPr>
          <p:nvPr/>
        </p:nvCxnSpPr>
        <p:spPr>
          <a:xfrm flipV="1">
            <a:off x="2858860" y="4196588"/>
            <a:ext cx="846625" cy="516569"/>
          </a:xfrm>
          <a:prstGeom prst="straightConnector1">
            <a:avLst/>
          </a:prstGeom>
          <a:ln>
            <a:solidFill>
              <a:schemeClr val="tx1"/>
            </a:solidFill>
            <a:headEnd type="none"/>
            <a:tailEnd type="triangle"/>
          </a:ln>
        </p:spPr>
        <p:style>
          <a:lnRef idx="1">
            <a:schemeClr val="accent1"/>
          </a:lnRef>
          <a:fillRef idx="0">
            <a:schemeClr val="accent1"/>
          </a:fillRef>
          <a:effectRef idx="0">
            <a:schemeClr val="accent1"/>
          </a:effectRef>
          <a:fontRef idx="minor">
            <a:schemeClr val="tx1"/>
          </a:fontRef>
        </p:style>
      </p:cxnSp>
      <p:cxnSp>
        <p:nvCxnSpPr>
          <p:cNvPr id="31" name="Straight Arrow Connector 30"/>
          <p:cNvCxnSpPr>
            <a:stCxn id="18" idx="3"/>
          </p:cNvCxnSpPr>
          <p:nvPr/>
        </p:nvCxnSpPr>
        <p:spPr>
          <a:xfrm>
            <a:off x="2858860" y="4713157"/>
            <a:ext cx="846625" cy="220916"/>
          </a:xfrm>
          <a:prstGeom prst="straightConnector1">
            <a:avLst/>
          </a:prstGeom>
          <a:ln>
            <a:solidFill>
              <a:schemeClr val="tx1"/>
            </a:solidFill>
            <a:headEnd type="none"/>
            <a:tailEnd type="triangle"/>
          </a:ln>
        </p:spPr>
        <p:style>
          <a:lnRef idx="1">
            <a:schemeClr val="accent1"/>
          </a:lnRef>
          <a:fillRef idx="0">
            <a:schemeClr val="accent1"/>
          </a:fillRef>
          <a:effectRef idx="0">
            <a:schemeClr val="accent1"/>
          </a:effectRef>
          <a:fontRef idx="minor">
            <a:schemeClr val="tx1"/>
          </a:fontRef>
        </p:style>
      </p:cxnSp>
      <p:cxnSp>
        <p:nvCxnSpPr>
          <p:cNvPr id="33" name="Straight Arrow Connector 32"/>
          <p:cNvCxnSpPr>
            <a:stCxn id="18" idx="3"/>
          </p:cNvCxnSpPr>
          <p:nvPr/>
        </p:nvCxnSpPr>
        <p:spPr>
          <a:xfrm>
            <a:off x="2858860" y="4713157"/>
            <a:ext cx="846625" cy="913263"/>
          </a:xfrm>
          <a:prstGeom prst="straightConnector1">
            <a:avLst/>
          </a:prstGeom>
          <a:ln>
            <a:solidFill>
              <a:schemeClr val="tx1"/>
            </a:solidFill>
            <a:headEnd type="none"/>
            <a:tailEnd type="triangle"/>
          </a:ln>
        </p:spPr>
        <p:style>
          <a:lnRef idx="1">
            <a:schemeClr val="accent1"/>
          </a:lnRef>
          <a:fillRef idx="0">
            <a:schemeClr val="accent1"/>
          </a:fillRef>
          <a:effectRef idx="0">
            <a:schemeClr val="accent1"/>
          </a:effectRef>
          <a:fontRef idx="minor">
            <a:schemeClr val="tx1"/>
          </a:fontRef>
        </p:style>
      </p:cxnSp>
      <p:sp>
        <p:nvSpPr>
          <p:cNvPr id="34" name="TextBox 33"/>
          <p:cNvSpPr txBox="1"/>
          <p:nvPr/>
        </p:nvSpPr>
        <p:spPr>
          <a:xfrm>
            <a:off x="472192" y="1631828"/>
            <a:ext cx="2537085" cy="819942"/>
          </a:xfrm>
          <a:prstGeom prst="rect">
            <a:avLst/>
          </a:prstGeom>
          <a:noFill/>
        </p:spPr>
        <p:txBody>
          <a:bodyPr wrap="square" lIns="186521" tIns="149217" rIns="186521" bIns="149217" rtlCol="0">
            <a:spAutoFit/>
          </a:bodyPr>
          <a:lstStyle/>
          <a:p>
            <a:pPr defTabSz="932597">
              <a:lnSpc>
                <a:spcPct val="90000"/>
              </a:lnSpc>
              <a:spcAft>
                <a:spcPts val="612"/>
              </a:spcAft>
            </a:pPr>
            <a:r>
              <a:rPr lang="en-US" sz="1836" dirty="0">
                <a:gradFill>
                  <a:gsLst>
                    <a:gs pos="2917">
                      <a:srgbClr val="FFFFFF"/>
                    </a:gs>
                    <a:gs pos="30000">
                      <a:srgbClr val="FFFFFF"/>
                    </a:gs>
                  </a:gsLst>
                  <a:lin ang="5400000" scaled="0"/>
                </a:gradFill>
              </a:rPr>
              <a:t>Two-Way partitioning</a:t>
            </a:r>
          </a:p>
        </p:txBody>
      </p:sp>
      <p:sp>
        <p:nvSpPr>
          <p:cNvPr id="35" name="TextBox 34"/>
          <p:cNvSpPr txBox="1"/>
          <p:nvPr/>
        </p:nvSpPr>
        <p:spPr>
          <a:xfrm>
            <a:off x="508472" y="3687545"/>
            <a:ext cx="2537085" cy="819942"/>
          </a:xfrm>
          <a:prstGeom prst="rect">
            <a:avLst/>
          </a:prstGeom>
          <a:noFill/>
        </p:spPr>
        <p:txBody>
          <a:bodyPr wrap="square" lIns="186521" tIns="149217" rIns="186521" bIns="149217" rtlCol="0">
            <a:spAutoFit/>
          </a:bodyPr>
          <a:lstStyle/>
          <a:p>
            <a:pPr defTabSz="932597">
              <a:lnSpc>
                <a:spcPct val="90000"/>
              </a:lnSpc>
              <a:spcAft>
                <a:spcPts val="612"/>
              </a:spcAft>
            </a:pPr>
            <a:r>
              <a:rPr lang="en-US" sz="1836" dirty="0">
                <a:gradFill>
                  <a:gsLst>
                    <a:gs pos="2917">
                      <a:srgbClr val="FFFFFF"/>
                    </a:gs>
                    <a:gs pos="30000">
                      <a:srgbClr val="FFFFFF"/>
                    </a:gs>
                  </a:gsLst>
                  <a:lin ang="5400000" scaled="0"/>
                </a:gradFill>
              </a:rPr>
              <a:t>Three-Way partitioning</a:t>
            </a:r>
          </a:p>
        </p:txBody>
      </p:sp>
      <p:sp>
        <p:nvSpPr>
          <p:cNvPr id="36" name="Rectangle 35"/>
          <p:cNvSpPr/>
          <p:nvPr/>
        </p:nvSpPr>
        <p:spPr bwMode="auto">
          <a:xfrm>
            <a:off x="6391805" y="1113106"/>
            <a:ext cx="5796179" cy="5364978"/>
          </a:xfrm>
          <a:prstGeom prst="rect">
            <a:avLst/>
          </a:prstGeom>
          <a:noFill/>
          <a:ln w="63500">
            <a:solidFill>
              <a:schemeClr val="tx2">
                <a:lumMod val="90000"/>
              </a:schemeClr>
            </a:solid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7565" rIns="0" bIns="47565" numCol="1" rtlCol="0" anchor="ctr" anchorCtr="0" compatLnSpc="1">
            <a:prstTxWarp prst="textNoShape">
              <a:avLst/>
            </a:prstTxWarp>
          </a:bodyPr>
          <a:lstStyle/>
          <a:p>
            <a:pPr algn="ctr" defTabSz="951028" fontAlgn="base">
              <a:spcBef>
                <a:spcPct val="0"/>
              </a:spcBef>
              <a:spcAft>
                <a:spcPct val="0"/>
              </a:spcAft>
            </a:pPr>
            <a:endParaRPr lang="en-US" sz="2040" dirty="0">
              <a:gradFill>
                <a:gsLst>
                  <a:gs pos="0">
                    <a:srgbClr val="FFFFFF"/>
                  </a:gs>
                  <a:gs pos="100000">
                    <a:srgbClr val="FFFFFF"/>
                  </a:gs>
                </a:gsLst>
                <a:lin ang="5400000" scaled="0"/>
              </a:gradFill>
            </a:endParaRPr>
          </a:p>
        </p:txBody>
      </p:sp>
      <p:sp>
        <p:nvSpPr>
          <p:cNvPr id="37" name="Rectangle 36"/>
          <p:cNvSpPr/>
          <p:nvPr/>
        </p:nvSpPr>
        <p:spPr bwMode="auto">
          <a:xfrm>
            <a:off x="7665359" y="1446730"/>
            <a:ext cx="691933" cy="505672"/>
          </a:xfrm>
          <a:prstGeom prst="rect">
            <a:avLst/>
          </a:prstGeom>
          <a:solidFill>
            <a:schemeClr val="accent5">
              <a:lumMod val="75000"/>
              <a:alpha val="88000"/>
            </a:schemeClr>
          </a:solidFill>
          <a:ln w="3175">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7565" rIns="0" bIns="47565" numCol="1" rtlCol="0" anchor="ctr" anchorCtr="0" compatLnSpc="1">
            <a:prstTxWarp prst="textNoShape">
              <a:avLst/>
            </a:prstTxWarp>
          </a:bodyPr>
          <a:lstStyle/>
          <a:p>
            <a:pPr algn="ctr" defTabSz="951028" fontAlgn="base">
              <a:spcBef>
                <a:spcPct val="0"/>
              </a:spcBef>
              <a:spcAft>
                <a:spcPct val="0"/>
              </a:spcAft>
            </a:pPr>
            <a:r>
              <a:rPr lang="en-US" sz="2040" dirty="0">
                <a:gradFill>
                  <a:gsLst>
                    <a:gs pos="0">
                      <a:srgbClr val="FFFFFF"/>
                    </a:gs>
                    <a:gs pos="100000">
                      <a:srgbClr val="FFFFFF"/>
                    </a:gs>
                  </a:gsLst>
                  <a:lin ang="5400000" scaled="0"/>
                </a:gradFill>
              </a:rPr>
              <a:t>A</a:t>
            </a:r>
          </a:p>
        </p:txBody>
      </p:sp>
      <p:sp>
        <p:nvSpPr>
          <p:cNvPr id="38" name="Rectangle 37"/>
          <p:cNvSpPr/>
          <p:nvPr/>
        </p:nvSpPr>
        <p:spPr bwMode="auto">
          <a:xfrm>
            <a:off x="8367319" y="1441585"/>
            <a:ext cx="691933" cy="510817"/>
          </a:xfrm>
          <a:prstGeom prst="rect">
            <a:avLst/>
          </a:prstGeom>
          <a:solidFill>
            <a:schemeClr val="accent5">
              <a:lumMod val="75000"/>
              <a:alpha val="88000"/>
            </a:schemeClr>
          </a:solidFill>
          <a:ln w="3175">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7565" rIns="0" bIns="47565" numCol="1" rtlCol="0" anchor="ctr" anchorCtr="0" compatLnSpc="1">
            <a:prstTxWarp prst="textNoShape">
              <a:avLst/>
            </a:prstTxWarp>
          </a:bodyPr>
          <a:lstStyle/>
          <a:p>
            <a:pPr algn="ctr" defTabSz="951028" fontAlgn="base">
              <a:spcBef>
                <a:spcPct val="0"/>
              </a:spcBef>
              <a:spcAft>
                <a:spcPct val="0"/>
              </a:spcAft>
            </a:pPr>
            <a:r>
              <a:rPr lang="en-US" sz="2040" dirty="0">
                <a:gradFill>
                  <a:gsLst>
                    <a:gs pos="0">
                      <a:srgbClr val="FFFFFF"/>
                    </a:gs>
                    <a:gs pos="100000">
                      <a:srgbClr val="FFFFFF"/>
                    </a:gs>
                  </a:gsLst>
                  <a:lin ang="5400000" scaled="0"/>
                </a:gradFill>
              </a:rPr>
              <a:t>B</a:t>
            </a:r>
          </a:p>
        </p:txBody>
      </p:sp>
      <p:sp>
        <p:nvSpPr>
          <p:cNvPr id="39" name="Rectangle 38"/>
          <p:cNvSpPr/>
          <p:nvPr/>
        </p:nvSpPr>
        <p:spPr bwMode="auto">
          <a:xfrm>
            <a:off x="9069277" y="1441585"/>
            <a:ext cx="691933" cy="510817"/>
          </a:xfrm>
          <a:prstGeom prst="rect">
            <a:avLst/>
          </a:prstGeom>
          <a:solidFill>
            <a:schemeClr val="accent5">
              <a:lumMod val="75000"/>
              <a:alpha val="88000"/>
            </a:schemeClr>
          </a:solidFill>
          <a:ln w="3175">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7565" rIns="0" bIns="47565" numCol="1" rtlCol="0" anchor="ctr" anchorCtr="0" compatLnSpc="1">
            <a:prstTxWarp prst="textNoShape">
              <a:avLst/>
            </a:prstTxWarp>
          </a:bodyPr>
          <a:lstStyle/>
          <a:p>
            <a:pPr algn="ctr" defTabSz="951028" fontAlgn="base">
              <a:spcBef>
                <a:spcPct val="0"/>
              </a:spcBef>
              <a:spcAft>
                <a:spcPct val="0"/>
              </a:spcAft>
            </a:pPr>
            <a:r>
              <a:rPr lang="en-US" sz="2040" dirty="0">
                <a:gradFill>
                  <a:gsLst>
                    <a:gs pos="0">
                      <a:srgbClr val="FFFFFF"/>
                    </a:gs>
                    <a:gs pos="100000">
                      <a:srgbClr val="FFFFFF"/>
                    </a:gs>
                  </a:gsLst>
                  <a:lin ang="5400000" scaled="0"/>
                </a:gradFill>
              </a:rPr>
              <a:t>C</a:t>
            </a:r>
          </a:p>
        </p:txBody>
      </p:sp>
      <p:sp>
        <p:nvSpPr>
          <p:cNvPr id="40" name="Rectangle 39"/>
          <p:cNvSpPr/>
          <p:nvPr/>
        </p:nvSpPr>
        <p:spPr bwMode="auto">
          <a:xfrm>
            <a:off x="9784593" y="1441585"/>
            <a:ext cx="673565" cy="510817"/>
          </a:xfrm>
          <a:prstGeom prst="rect">
            <a:avLst/>
          </a:prstGeom>
          <a:solidFill>
            <a:schemeClr val="accent5">
              <a:lumMod val="75000"/>
              <a:alpha val="88000"/>
            </a:schemeClr>
          </a:solidFill>
          <a:ln w="3175">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7565" rIns="0" bIns="47565" numCol="1" rtlCol="0" anchor="ctr" anchorCtr="0" compatLnSpc="1">
            <a:prstTxWarp prst="textNoShape">
              <a:avLst/>
            </a:prstTxWarp>
          </a:bodyPr>
          <a:lstStyle/>
          <a:p>
            <a:pPr algn="ctr" defTabSz="951028" fontAlgn="base">
              <a:spcBef>
                <a:spcPct val="0"/>
              </a:spcBef>
              <a:spcAft>
                <a:spcPct val="0"/>
              </a:spcAft>
            </a:pPr>
            <a:r>
              <a:rPr lang="en-US" sz="2040" dirty="0">
                <a:gradFill>
                  <a:gsLst>
                    <a:gs pos="0">
                      <a:srgbClr val="FFFFFF"/>
                    </a:gs>
                    <a:gs pos="100000">
                      <a:srgbClr val="FFFFFF"/>
                    </a:gs>
                  </a:gsLst>
                  <a:lin ang="5400000" scaled="0"/>
                </a:gradFill>
              </a:rPr>
              <a:t>D</a:t>
            </a:r>
          </a:p>
        </p:txBody>
      </p:sp>
      <p:sp>
        <p:nvSpPr>
          <p:cNvPr id="41" name="Rectangle 40"/>
          <p:cNvSpPr/>
          <p:nvPr/>
        </p:nvSpPr>
        <p:spPr bwMode="auto">
          <a:xfrm>
            <a:off x="10473192" y="1441585"/>
            <a:ext cx="691933" cy="510817"/>
          </a:xfrm>
          <a:prstGeom prst="rect">
            <a:avLst/>
          </a:prstGeom>
          <a:solidFill>
            <a:schemeClr val="accent5">
              <a:lumMod val="75000"/>
              <a:alpha val="88000"/>
            </a:schemeClr>
          </a:solidFill>
          <a:ln w="3175">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7565" rIns="0" bIns="47565" numCol="1" rtlCol="0" anchor="ctr" anchorCtr="0" compatLnSpc="1">
            <a:prstTxWarp prst="textNoShape">
              <a:avLst/>
            </a:prstTxWarp>
          </a:bodyPr>
          <a:lstStyle/>
          <a:p>
            <a:pPr algn="ctr" defTabSz="951028" fontAlgn="base">
              <a:spcBef>
                <a:spcPct val="0"/>
              </a:spcBef>
              <a:spcAft>
                <a:spcPct val="0"/>
              </a:spcAft>
            </a:pPr>
            <a:r>
              <a:rPr lang="en-US" sz="2040" dirty="0">
                <a:gradFill>
                  <a:gsLst>
                    <a:gs pos="0">
                      <a:srgbClr val="FFFFFF"/>
                    </a:gs>
                    <a:gs pos="100000">
                      <a:srgbClr val="FFFFFF"/>
                    </a:gs>
                  </a:gsLst>
                  <a:lin ang="5400000" scaled="0"/>
                </a:gradFill>
              </a:rPr>
              <a:t>E</a:t>
            </a:r>
          </a:p>
        </p:txBody>
      </p:sp>
      <p:sp>
        <p:nvSpPr>
          <p:cNvPr id="42" name="Rectangle 41"/>
          <p:cNvSpPr/>
          <p:nvPr/>
        </p:nvSpPr>
        <p:spPr bwMode="auto">
          <a:xfrm>
            <a:off x="11175146" y="1441585"/>
            <a:ext cx="691933" cy="510817"/>
          </a:xfrm>
          <a:prstGeom prst="rect">
            <a:avLst/>
          </a:prstGeom>
          <a:solidFill>
            <a:schemeClr val="accent5">
              <a:lumMod val="75000"/>
              <a:alpha val="88000"/>
            </a:schemeClr>
          </a:solidFill>
          <a:ln w="3175">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7565" rIns="0" bIns="47565" numCol="1" rtlCol="0" anchor="ctr" anchorCtr="0" compatLnSpc="1">
            <a:prstTxWarp prst="textNoShape">
              <a:avLst/>
            </a:prstTxWarp>
          </a:bodyPr>
          <a:lstStyle/>
          <a:p>
            <a:pPr algn="ctr" defTabSz="951028" fontAlgn="base">
              <a:spcBef>
                <a:spcPct val="0"/>
              </a:spcBef>
              <a:spcAft>
                <a:spcPct val="0"/>
              </a:spcAft>
            </a:pPr>
            <a:r>
              <a:rPr lang="en-US" sz="2040" dirty="0">
                <a:gradFill>
                  <a:gsLst>
                    <a:gs pos="0">
                      <a:srgbClr val="FFFFFF"/>
                    </a:gs>
                    <a:gs pos="100000">
                      <a:srgbClr val="FFFFFF"/>
                    </a:gs>
                  </a:gsLst>
                  <a:lin ang="5400000" scaled="0"/>
                </a:gradFill>
              </a:rPr>
              <a:t>F</a:t>
            </a:r>
          </a:p>
        </p:txBody>
      </p:sp>
      <p:grpSp>
        <p:nvGrpSpPr>
          <p:cNvPr id="44" name="Group 43"/>
          <p:cNvGrpSpPr/>
          <p:nvPr/>
        </p:nvGrpSpPr>
        <p:grpSpPr>
          <a:xfrm>
            <a:off x="7660349" y="2332458"/>
            <a:ext cx="4211748" cy="515494"/>
            <a:chOff x="7059562" y="1655131"/>
            <a:chExt cx="4129540" cy="505432"/>
          </a:xfrm>
          <a:effectLst>
            <a:outerShdw blurRad="50800" dist="38100" dir="5400000" algn="t" rotWithShape="0">
              <a:prstClr val="black">
                <a:alpha val="40000"/>
              </a:prstClr>
            </a:outerShdw>
          </a:effectLst>
        </p:grpSpPr>
        <p:sp>
          <p:nvSpPr>
            <p:cNvPr id="45" name="Rectangle 44"/>
            <p:cNvSpPr/>
            <p:nvPr/>
          </p:nvSpPr>
          <p:spPr bwMode="auto">
            <a:xfrm>
              <a:off x="7059562" y="1659716"/>
              <a:ext cx="678427" cy="500847"/>
            </a:xfrm>
            <a:prstGeom prst="rect">
              <a:avLst/>
            </a:prstGeom>
            <a:solidFill>
              <a:schemeClr val="accent3">
                <a:lumMod val="75000"/>
                <a:alpha val="88000"/>
              </a:schemeClr>
            </a:solidFill>
            <a:ln w="3175">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7565" rIns="0" bIns="47565" numCol="1" rtlCol="0" anchor="ctr" anchorCtr="0" compatLnSpc="1">
              <a:prstTxWarp prst="textNoShape">
                <a:avLst/>
              </a:prstTxWarp>
            </a:bodyPr>
            <a:lstStyle/>
            <a:p>
              <a:pPr algn="ctr" defTabSz="951028" fontAlgn="base">
                <a:spcBef>
                  <a:spcPct val="0"/>
                </a:spcBef>
                <a:spcAft>
                  <a:spcPct val="0"/>
                </a:spcAft>
              </a:pPr>
              <a:r>
                <a:rPr lang="en-US" sz="1836" dirty="0">
                  <a:gradFill>
                    <a:gsLst>
                      <a:gs pos="0">
                        <a:srgbClr val="FFFFFF"/>
                      </a:gs>
                      <a:gs pos="100000">
                        <a:srgbClr val="FFFFFF"/>
                      </a:gs>
                    </a:gsLst>
                    <a:lin ang="5400000" scaled="0"/>
                  </a:gradFill>
                </a:rPr>
                <a:t>Test</a:t>
              </a:r>
              <a:endParaRPr lang="en-US" sz="2040" dirty="0">
                <a:gradFill>
                  <a:gsLst>
                    <a:gs pos="0">
                      <a:srgbClr val="FFFFFF"/>
                    </a:gs>
                    <a:gs pos="100000">
                      <a:srgbClr val="FFFFFF"/>
                    </a:gs>
                  </a:gsLst>
                  <a:lin ang="5400000" scaled="0"/>
                </a:gradFill>
              </a:endParaRPr>
            </a:p>
          </p:txBody>
        </p:sp>
        <p:sp>
          <p:nvSpPr>
            <p:cNvPr id="46" name="Rectangle 45"/>
            <p:cNvSpPr/>
            <p:nvPr/>
          </p:nvSpPr>
          <p:spPr bwMode="auto">
            <a:xfrm>
              <a:off x="7747821" y="1655134"/>
              <a:ext cx="678427" cy="500847"/>
            </a:xfrm>
            <a:prstGeom prst="rect">
              <a:avLst/>
            </a:prstGeom>
            <a:solidFill>
              <a:schemeClr val="bg2">
                <a:lumMod val="50000"/>
                <a:alpha val="88000"/>
              </a:schemeClr>
            </a:solidFill>
            <a:ln w="3175">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7565" rIns="0" bIns="47565" numCol="1" rtlCol="0" anchor="ctr" anchorCtr="0" compatLnSpc="1">
              <a:prstTxWarp prst="textNoShape">
                <a:avLst/>
              </a:prstTxWarp>
            </a:bodyPr>
            <a:lstStyle/>
            <a:p>
              <a:pPr algn="ctr" defTabSz="951028" fontAlgn="base">
                <a:spcBef>
                  <a:spcPct val="0"/>
                </a:spcBef>
                <a:spcAft>
                  <a:spcPct val="0"/>
                </a:spcAft>
              </a:pPr>
              <a:r>
                <a:rPr lang="en-US" sz="1836" dirty="0">
                  <a:gradFill>
                    <a:gsLst>
                      <a:gs pos="0">
                        <a:srgbClr val="FFFFFF"/>
                      </a:gs>
                      <a:gs pos="100000">
                        <a:srgbClr val="FFFFFF"/>
                      </a:gs>
                    </a:gsLst>
                    <a:lin ang="5400000" scaled="0"/>
                  </a:gradFill>
                </a:rPr>
                <a:t>Train</a:t>
              </a:r>
            </a:p>
          </p:txBody>
        </p:sp>
        <p:sp>
          <p:nvSpPr>
            <p:cNvPr id="47" name="Rectangle 46"/>
            <p:cNvSpPr/>
            <p:nvPr/>
          </p:nvSpPr>
          <p:spPr bwMode="auto">
            <a:xfrm>
              <a:off x="8436077" y="1655133"/>
              <a:ext cx="678427" cy="500847"/>
            </a:xfrm>
            <a:prstGeom prst="rect">
              <a:avLst/>
            </a:prstGeom>
            <a:solidFill>
              <a:schemeClr val="bg2">
                <a:lumMod val="50000"/>
                <a:alpha val="88000"/>
              </a:schemeClr>
            </a:solidFill>
            <a:ln w="3175">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7565" rIns="0" bIns="47565" numCol="1" rtlCol="0" anchor="ctr" anchorCtr="0" compatLnSpc="1">
              <a:prstTxWarp prst="textNoShape">
                <a:avLst/>
              </a:prstTxWarp>
            </a:bodyPr>
            <a:lstStyle/>
            <a:p>
              <a:pPr algn="ctr" defTabSz="951028" fontAlgn="base">
                <a:spcBef>
                  <a:spcPct val="0"/>
                </a:spcBef>
                <a:spcAft>
                  <a:spcPct val="0"/>
                </a:spcAft>
              </a:pPr>
              <a:r>
                <a:rPr lang="en-US" sz="1836" dirty="0">
                  <a:gradFill>
                    <a:gsLst>
                      <a:gs pos="0">
                        <a:srgbClr val="FFFFFF"/>
                      </a:gs>
                      <a:gs pos="100000">
                        <a:srgbClr val="FFFFFF"/>
                      </a:gs>
                    </a:gsLst>
                    <a:lin ang="5400000" scaled="0"/>
                  </a:gradFill>
                </a:rPr>
                <a:t>Train</a:t>
              </a:r>
            </a:p>
          </p:txBody>
        </p:sp>
        <p:sp>
          <p:nvSpPr>
            <p:cNvPr id="48" name="Rectangle 47"/>
            <p:cNvSpPr/>
            <p:nvPr/>
          </p:nvSpPr>
          <p:spPr bwMode="auto">
            <a:xfrm>
              <a:off x="9124333" y="1655132"/>
              <a:ext cx="678427" cy="500847"/>
            </a:xfrm>
            <a:prstGeom prst="rect">
              <a:avLst/>
            </a:prstGeom>
            <a:solidFill>
              <a:schemeClr val="bg2">
                <a:lumMod val="50000"/>
                <a:alpha val="88000"/>
              </a:schemeClr>
            </a:solidFill>
            <a:ln w="3175">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7565" rIns="0" bIns="47565" numCol="1" rtlCol="0" anchor="ctr" anchorCtr="0" compatLnSpc="1">
              <a:prstTxWarp prst="textNoShape">
                <a:avLst/>
              </a:prstTxWarp>
            </a:bodyPr>
            <a:lstStyle/>
            <a:p>
              <a:pPr algn="ctr" defTabSz="951028" fontAlgn="base">
                <a:spcBef>
                  <a:spcPct val="0"/>
                </a:spcBef>
                <a:spcAft>
                  <a:spcPct val="0"/>
                </a:spcAft>
              </a:pPr>
              <a:r>
                <a:rPr lang="en-US" sz="1836" dirty="0">
                  <a:gradFill>
                    <a:gsLst>
                      <a:gs pos="0">
                        <a:srgbClr val="FFFFFF"/>
                      </a:gs>
                      <a:gs pos="100000">
                        <a:srgbClr val="FFFFFF"/>
                      </a:gs>
                    </a:gsLst>
                    <a:lin ang="5400000" scaled="0"/>
                  </a:gradFill>
                </a:rPr>
                <a:t>Train</a:t>
              </a:r>
            </a:p>
          </p:txBody>
        </p:sp>
        <p:sp>
          <p:nvSpPr>
            <p:cNvPr id="49" name="Rectangle 48"/>
            <p:cNvSpPr/>
            <p:nvPr/>
          </p:nvSpPr>
          <p:spPr bwMode="auto">
            <a:xfrm>
              <a:off x="9812590" y="1657988"/>
              <a:ext cx="678427" cy="500847"/>
            </a:xfrm>
            <a:prstGeom prst="rect">
              <a:avLst/>
            </a:prstGeom>
            <a:solidFill>
              <a:schemeClr val="bg2">
                <a:lumMod val="50000"/>
                <a:alpha val="88000"/>
              </a:schemeClr>
            </a:solidFill>
            <a:ln w="3175">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7565" rIns="0" bIns="47565" numCol="1" rtlCol="0" anchor="ctr" anchorCtr="0" compatLnSpc="1">
              <a:prstTxWarp prst="textNoShape">
                <a:avLst/>
              </a:prstTxWarp>
            </a:bodyPr>
            <a:lstStyle/>
            <a:p>
              <a:pPr algn="ctr" defTabSz="951028" fontAlgn="base">
                <a:spcBef>
                  <a:spcPct val="0"/>
                </a:spcBef>
                <a:spcAft>
                  <a:spcPct val="0"/>
                </a:spcAft>
              </a:pPr>
              <a:r>
                <a:rPr lang="en-US" sz="1836" dirty="0">
                  <a:gradFill>
                    <a:gsLst>
                      <a:gs pos="0">
                        <a:srgbClr val="FFFFFF"/>
                      </a:gs>
                      <a:gs pos="100000">
                        <a:srgbClr val="FFFFFF"/>
                      </a:gs>
                    </a:gsLst>
                    <a:lin ang="5400000" scaled="0"/>
                  </a:gradFill>
                </a:rPr>
                <a:t>Train</a:t>
              </a:r>
            </a:p>
          </p:txBody>
        </p:sp>
        <p:sp>
          <p:nvSpPr>
            <p:cNvPr id="50" name="Rectangle 49"/>
            <p:cNvSpPr/>
            <p:nvPr/>
          </p:nvSpPr>
          <p:spPr bwMode="auto">
            <a:xfrm>
              <a:off x="10510675" y="1655131"/>
              <a:ext cx="678427" cy="500847"/>
            </a:xfrm>
            <a:prstGeom prst="rect">
              <a:avLst/>
            </a:prstGeom>
            <a:solidFill>
              <a:schemeClr val="bg2">
                <a:lumMod val="50000"/>
                <a:alpha val="88000"/>
              </a:schemeClr>
            </a:solidFill>
            <a:ln w="3175">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7565" rIns="0" bIns="47565" numCol="1" rtlCol="0" anchor="ctr" anchorCtr="0" compatLnSpc="1">
              <a:prstTxWarp prst="textNoShape">
                <a:avLst/>
              </a:prstTxWarp>
            </a:bodyPr>
            <a:lstStyle/>
            <a:p>
              <a:pPr algn="ctr" defTabSz="951028" fontAlgn="base">
                <a:spcBef>
                  <a:spcPct val="0"/>
                </a:spcBef>
                <a:spcAft>
                  <a:spcPct val="0"/>
                </a:spcAft>
              </a:pPr>
              <a:r>
                <a:rPr lang="en-US" sz="1836" dirty="0">
                  <a:gradFill>
                    <a:gsLst>
                      <a:gs pos="0">
                        <a:srgbClr val="FFFFFF"/>
                      </a:gs>
                      <a:gs pos="100000">
                        <a:srgbClr val="FFFFFF"/>
                      </a:gs>
                    </a:gsLst>
                    <a:lin ang="5400000" scaled="0"/>
                  </a:gradFill>
                </a:rPr>
                <a:t>Train</a:t>
              </a:r>
            </a:p>
          </p:txBody>
        </p:sp>
      </p:grpSp>
      <p:grpSp>
        <p:nvGrpSpPr>
          <p:cNvPr id="51" name="Group 50"/>
          <p:cNvGrpSpPr/>
          <p:nvPr/>
        </p:nvGrpSpPr>
        <p:grpSpPr>
          <a:xfrm>
            <a:off x="7665364" y="2986366"/>
            <a:ext cx="4201720" cy="515494"/>
            <a:chOff x="7059562" y="1655131"/>
            <a:chExt cx="4119708" cy="505432"/>
          </a:xfrm>
          <a:effectLst>
            <a:outerShdw blurRad="50800" dist="38100" dir="5400000" algn="t" rotWithShape="0">
              <a:prstClr val="black">
                <a:alpha val="40000"/>
              </a:prstClr>
            </a:outerShdw>
          </a:effectLst>
        </p:grpSpPr>
        <p:sp>
          <p:nvSpPr>
            <p:cNvPr id="52" name="Rectangle 51"/>
            <p:cNvSpPr/>
            <p:nvPr/>
          </p:nvSpPr>
          <p:spPr bwMode="auto">
            <a:xfrm>
              <a:off x="7059562" y="1659716"/>
              <a:ext cx="678427" cy="500847"/>
            </a:xfrm>
            <a:prstGeom prst="rect">
              <a:avLst/>
            </a:prstGeom>
            <a:solidFill>
              <a:schemeClr val="bg2">
                <a:lumMod val="50000"/>
                <a:alpha val="88000"/>
              </a:schemeClr>
            </a:solidFill>
            <a:ln w="3175">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7565" rIns="0" bIns="47565" numCol="1" rtlCol="0" anchor="ctr" anchorCtr="0" compatLnSpc="1">
              <a:prstTxWarp prst="textNoShape">
                <a:avLst/>
              </a:prstTxWarp>
            </a:bodyPr>
            <a:lstStyle/>
            <a:p>
              <a:pPr algn="ctr" defTabSz="951028" fontAlgn="base">
                <a:spcBef>
                  <a:spcPct val="0"/>
                </a:spcBef>
                <a:spcAft>
                  <a:spcPct val="0"/>
                </a:spcAft>
              </a:pPr>
              <a:r>
                <a:rPr lang="en-US" sz="1836" dirty="0">
                  <a:gradFill>
                    <a:gsLst>
                      <a:gs pos="0">
                        <a:srgbClr val="FFFFFF"/>
                      </a:gs>
                      <a:gs pos="100000">
                        <a:srgbClr val="FFFFFF"/>
                      </a:gs>
                    </a:gsLst>
                    <a:lin ang="5400000" scaled="0"/>
                  </a:gradFill>
                </a:rPr>
                <a:t>Train</a:t>
              </a:r>
            </a:p>
          </p:txBody>
        </p:sp>
        <p:sp>
          <p:nvSpPr>
            <p:cNvPr id="53" name="Rectangle 52"/>
            <p:cNvSpPr/>
            <p:nvPr/>
          </p:nvSpPr>
          <p:spPr bwMode="auto">
            <a:xfrm>
              <a:off x="7747821" y="1655134"/>
              <a:ext cx="678427" cy="500847"/>
            </a:xfrm>
            <a:prstGeom prst="rect">
              <a:avLst/>
            </a:prstGeom>
            <a:solidFill>
              <a:schemeClr val="accent3">
                <a:lumMod val="75000"/>
                <a:alpha val="88000"/>
              </a:schemeClr>
            </a:solidFill>
            <a:ln w="3175">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7565" rIns="0" bIns="47565" numCol="1" rtlCol="0" anchor="ctr" anchorCtr="0" compatLnSpc="1">
              <a:prstTxWarp prst="textNoShape">
                <a:avLst/>
              </a:prstTxWarp>
            </a:bodyPr>
            <a:lstStyle/>
            <a:p>
              <a:pPr algn="ctr" defTabSz="951028" fontAlgn="base">
                <a:spcBef>
                  <a:spcPct val="0"/>
                </a:spcBef>
                <a:spcAft>
                  <a:spcPct val="0"/>
                </a:spcAft>
              </a:pPr>
              <a:r>
                <a:rPr lang="en-US" sz="1836" dirty="0">
                  <a:gradFill>
                    <a:gsLst>
                      <a:gs pos="0">
                        <a:srgbClr val="FFFFFF"/>
                      </a:gs>
                      <a:gs pos="100000">
                        <a:srgbClr val="FFFFFF"/>
                      </a:gs>
                    </a:gsLst>
                    <a:lin ang="5400000" scaled="0"/>
                  </a:gradFill>
                </a:rPr>
                <a:t>Test</a:t>
              </a:r>
            </a:p>
          </p:txBody>
        </p:sp>
        <p:sp>
          <p:nvSpPr>
            <p:cNvPr id="54" name="Rectangle 53"/>
            <p:cNvSpPr/>
            <p:nvPr/>
          </p:nvSpPr>
          <p:spPr bwMode="auto">
            <a:xfrm>
              <a:off x="8436077" y="1655133"/>
              <a:ext cx="678427" cy="500847"/>
            </a:xfrm>
            <a:prstGeom prst="rect">
              <a:avLst/>
            </a:prstGeom>
            <a:solidFill>
              <a:schemeClr val="bg2">
                <a:lumMod val="50000"/>
                <a:alpha val="88000"/>
              </a:schemeClr>
            </a:solidFill>
            <a:ln w="3175">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7565" rIns="0" bIns="47565" numCol="1" rtlCol="0" anchor="ctr" anchorCtr="0" compatLnSpc="1">
              <a:prstTxWarp prst="textNoShape">
                <a:avLst/>
              </a:prstTxWarp>
            </a:bodyPr>
            <a:lstStyle/>
            <a:p>
              <a:pPr algn="ctr" defTabSz="951028" fontAlgn="base">
                <a:spcBef>
                  <a:spcPct val="0"/>
                </a:spcBef>
                <a:spcAft>
                  <a:spcPct val="0"/>
                </a:spcAft>
              </a:pPr>
              <a:r>
                <a:rPr lang="en-US" sz="1836" dirty="0">
                  <a:gradFill>
                    <a:gsLst>
                      <a:gs pos="0">
                        <a:srgbClr val="FFFFFF"/>
                      </a:gs>
                      <a:gs pos="100000">
                        <a:srgbClr val="FFFFFF"/>
                      </a:gs>
                    </a:gsLst>
                    <a:lin ang="5400000" scaled="0"/>
                  </a:gradFill>
                </a:rPr>
                <a:t>Train</a:t>
              </a:r>
            </a:p>
          </p:txBody>
        </p:sp>
        <p:sp>
          <p:nvSpPr>
            <p:cNvPr id="55" name="Rectangle 54"/>
            <p:cNvSpPr/>
            <p:nvPr/>
          </p:nvSpPr>
          <p:spPr bwMode="auto">
            <a:xfrm>
              <a:off x="9124333" y="1655132"/>
              <a:ext cx="678427" cy="500847"/>
            </a:xfrm>
            <a:prstGeom prst="rect">
              <a:avLst/>
            </a:prstGeom>
            <a:solidFill>
              <a:schemeClr val="bg2">
                <a:lumMod val="50000"/>
                <a:alpha val="88000"/>
              </a:schemeClr>
            </a:solidFill>
            <a:ln w="3175">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7565" rIns="0" bIns="47565" numCol="1" rtlCol="0" anchor="ctr" anchorCtr="0" compatLnSpc="1">
              <a:prstTxWarp prst="textNoShape">
                <a:avLst/>
              </a:prstTxWarp>
            </a:bodyPr>
            <a:lstStyle/>
            <a:p>
              <a:pPr algn="ctr" defTabSz="951028" fontAlgn="base">
                <a:spcBef>
                  <a:spcPct val="0"/>
                </a:spcBef>
                <a:spcAft>
                  <a:spcPct val="0"/>
                </a:spcAft>
              </a:pPr>
              <a:r>
                <a:rPr lang="en-US" sz="1836" dirty="0">
                  <a:gradFill>
                    <a:gsLst>
                      <a:gs pos="0">
                        <a:srgbClr val="FFFFFF"/>
                      </a:gs>
                      <a:gs pos="100000">
                        <a:srgbClr val="FFFFFF"/>
                      </a:gs>
                    </a:gsLst>
                    <a:lin ang="5400000" scaled="0"/>
                  </a:gradFill>
                </a:rPr>
                <a:t>Train</a:t>
              </a:r>
            </a:p>
          </p:txBody>
        </p:sp>
        <p:sp>
          <p:nvSpPr>
            <p:cNvPr id="56" name="Rectangle 55"/>
            <p:cNvSpPr/>
            <p:nvPr/>
          </p:nvSpPr>
          <p:spPr bwMode="auto">
            <a:xfrm>
              <a:off x="9812590" y="1657988"/>
              <a:ext cx="678427" cy="500847"/>
            </a:xfrm>
            <a:prstGeom prst="rect">
              <a:avLst/>
            </a:prstGeom>
            <a:solidFill>
              <a:schemeClr val="bg2">
                <a:lumMod val="50000"/>
                <a:alpha val="88000"/>
              </a:schemeClr>
            </a:solidFill>
            <a:ln w="3175">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7565" rIns="0" bIns="47565" numCol="1" rtlCol="0" anchor="ctr" anchorCtr="0" compatLnSpc="1">
              <a:prstTxWarp prst="textNoShape">
                <a:avLst/>
              </a:prstTxWarp>
            </a:bodyPr>
            <a:lstStyle/>
            <a:p>
              <a:pPr algn="ctr" defTabSz="951028" fontAlgn="base">
                <a:spcBef>
                  <a:spcPct val="0"/>
                </a:spcBef>
                <a:spcAft>
                  <a:spcPct val="0"/>
                </a:spcAft>
              </a:pPr>
              <a:r>
                <a:rPr lang="en-US" sz="1836" dirty="0">
                  <a:gradFill>
                    <a:gsLst>
                      <a:gs pos="0">
                        <a:srgbClr val="FFFFFF"/>
                      </a:gs>
                      <a:gs pos="100000">
                        <a:srgbClr val="FFFFFF"/>
                      </a:gs>
                    </a:gsLst>
                    <a:lin ang="5400000" scaled="0"/>
                  </a:gradFill>
                </a:rPr>
                <a:t>Train</a:t>
              </a:r>
            </a:p>
          </p:txBody>
        </p:sp>
        <p:sp>
          <p:nvSpPr>
            <p:cNvPr id="57" name="Rectangle 56"/>
            <p:cNvSpPr/>
            <p:nvPr/>
          </p:nvSpPr>
          <p:spPr bwMode="auto">
            <a:xfrm>
              <a:off x="10500843" y="1655131"/>
              <a:ext cx="678427" cy="500847"/>
            </a:xfrm>
            <a:prstGeom prst="rect">
              <a:avLst/>
            </a:prstGeom>
            <a:solidFill>
              <a:schemeClr val="bg2">
                <a:lumMod val="50000"/>
                <a:alpha val="88000"/>
              </a:schemeClr>
            </a:solidFill>
            <a:ln w="3175">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7565" rIns="0" bIns="47565" numCol="1" rtlCol="0" anchor="ctr" anchorCtr="0" compatLnSpc="1">
              <a:prstTxWarp prst="textNoShape">
                <a:avLst/>
              </a:prstTxWarp>
            </a:bodyPr>
            <a:lstStyle/>
            <a:p>
              <a:pPr algn="ctr" defTabSz="951028" fontAlgn="base">
                <a:spcBef>
                  <a:spcPct val="0"/>
                </a:spcBef>
                <a:spcAft>
                  <a:spcPct val="0"/>
                </a:spcAft>
              </a:pPr>
              <a:r>
                <a:rPr lang="en-US" sz="1836" dirty="0">
                  <a:gradFill>
                    <a:gsLst>
                      <a:gs pos="0">
                        <a:srgbClr val="FFFFFF"/>
                      </a:gs>
                      <a:gs pos="100000">
                        <a:srgbClr val="FFFFFF"/>
                      </a:gs>
                    </a:gsLst>
                    <a:lin ang="5400000" scaled="0"/>
                  </a:gradFill>
                </a:rPr>
                <a:t>Train</a:t>
              </a:r>
            </a:p>
          </p:txBody>
        </p:sp>
      </p:grpSp>
      <p:grpSp>
        <p:nvGrpSpPr>
          <p:cNvPr id="58" name="Group 57"/>
          <p:cNvGrpSpPr/>
          <p:nvPr/>
        </p:nvGrpSpPr>
        <p:grpSpPr>
          <a:xfrm>
            <a:off x="7660350" y="3628704"/>
            <a:ext cx="4211748" cy="515494"/>
            <a:chOff x="7059562" y="1655131"/>
            <a:chExt cx="4129540" cy="505432"/>
          </a:xfrm>
          <a:effectLst>
            <a:outerShdw blurRad="50800" dist="38100" dir="5400000" algn="t" rotWithShape="0">
              <a:prstClr val="black">
                <a:alpha val="40000"/>
              </a:prstClr>
            </a:outerShdw>
          </a:effectLst>
        </p:grpSpPr>
        <p:sp>
          <p:nvSpPr>
            <p:cNvPr id="59" name="Rectangle 58"/>
            <p:cNvSpPr/>
            <p:nvPr/>
          </p:nvSpPr>
          <p:spPr bwMode="auto">
            <a:xfrm>
              <a:off x="7059562" y="1659716"/>
              <a:ext cx="678427" cy="500847"/>
            </a:xfrm>
            <a:prstGeom prst="rect">
              <a:avLst/>
            </a:prstGeom>
            <a:solidFill>
              <a:schemeClr val="bg2">
                <a:lumMod val="50000"/>
                <a:alpha val="88000"/>
              </a:schemeClr>
            </a:solidFill>
            <a:ln w="3175">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7565" rIns="0" bIns="47565" numCol="1" rtlCol="0" anchor="ctr" anchorCtr="0" compatLnSpc="1">
              <a:prstTxWarp prst="textNoShape">
                <a:avLst/>
              </a:prstTxWarp>
            </a:bodyPr>
            <a:lstStyle/>
            <a:p>
              <a:pPr algn="ctr" defTabSz="951028" fontAlgn="base">
                <a:spcBef>
                  <a:spcPct val="0"/>
                </a:spcBef>
                <a:spcAft>
                  <a:spcPct val="0"/>
                </a:spcAft>
              </a:pPr>
              <a:r>
                <a:rPr lang="en-US" sz="1836" dirty="0">
                  <a:gradFill>
                    <a:gsLst>
                      <a:gs pos="0">
                        <a:srgbClr val="FFFFFF"/>
                      </a:gs>
                      <a:gs pos="100000">
                        <a:srgbClr val="FFFFFF"/>
                      </a:gs>
                    </a:gsLst>
                    <a:lin ang="5400000" scaled="0"/>
                  </a:gradFill>
                </a:rPr>
                <a:t>Train</a:t>
              </a:r>
            </a:p>
          </p:txBody>
        </p:sp>
        <p:sp>
          <p:nvSpPr>
            <p:cNvPr id="60" name="Rectangle 59"/>
            <p:cNvSpPr/>
            <p:nvPr/>
          </p:nvSpPr>
          <p:spPr bwMode="auto">
            <a:xfrm>
              <a:off x="7747821" y="1655134"/>
              <a:ext cx="678427" cy="500847"/>
            </a:xfrm>
            <a:prstGeom prst="rect">
              <a:avLst/>
            </a:prstGeom>
            <a:solidFill>
              <a:schemeClr val="bg2">
                <a:lumMod val="50000"/>
                <a:alpha val="88000"/>
              </a:schemeClr>
            </a:solidFill>
            <a:ln w="3175">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7565" rIns="0" bIns="47565" numCol="1" rtlCol="0" anchor="ctr" anchorCtr="0" compatLnSpc="1">
              <a:prstTxWarp prst="textNoShape">
                <a:avLst/>
              </a:prstTxWarp>
            </a:bodyPr>
            <a:lstStyle/>
            <a:p>
              <a:pPr algn="ctr" defTabSz="951028" fontAlgn="base">
                <a:spcBef>
                  <a:spcPct val="0"/>
                </a:spcBef>
                <a:spcAft>
                  <a:spcPct val="0"/>
                </a:spcAft>
              </a:pPr>
              <a:r>
                <a:rPr lang="en-US" sz="1836" dirty="0">
                  <a:gradFill>
                    <a:gsLst>
                      <a:gs pos="0">
                        <a:srgbClr val="FFFFFF"/>
                      </a:gs>
                      <a:gs pos="100000">
                        <a:srgbClr val="FFFFFF"/>
                      </a:gs>
                    </a:gsLst>
                    <a:lin ang="5400000" scaled="0"/>
                  </a:gradFill>
                </a:rPr>
                <a:t>Train</a:t>
              </a:r>
            </a:p>
          </p:txBody>
        </p:sp>
        <p:sp>
          <p:nvSpPr>
            <p:cNvPr id="61" name="Rectangle 60"/>
            <p:cNvSpPr/>
            <p:nvPr/>
          </p:nvSpPr>
          <p:spPr bwMode="auto">
            <a:xfrm>
              <a:off x="8436077" y="1655133"/>
              <a:ext cx="678427" cy="500847"/>
            </a:xfrm>
            <a:prstGeom prst="rect">
              <a:avLst/>
            </a:prstGeom>
            <a:solidFill>
              <a:schemeClr val="accent3">
                <a:lumMod val="75000"/>
                <a:alpha val="88000"/>
              </a:schemeClr>
            </a:solidFill>
            <a:ln w="3175">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7565" rIns="0" bIns="47565" numCol="1" rtlCol="0" anchor="ctr" anchorCtr="0" compatLnSpc="1">
              <a:prstTxWarp prst="textNoShape">
                <a:avLst/>
              </a:prstTxWarp>
            </a:bodyPr>
            <a:lstStyle/>
            <a:p>
              <a:pPr algn="ctr" defTabSz="951028" fontAlgn="base">
                <a:spcBef>
                  <a:spcPct val="0"/>
                </a:spcBef>
                <a:spcAft>
                  <a:spcPct val="0"/>
                </a:spcAft>
              </a:pPr>
              <a:r>
                <a:rPr lang="en-US" sz="1836" dirty="0">
                  <a:gradFill>
                    <a:gsLst>
                      <a:gs pos="0">
                        <a:srgbClr val="FFFFFF"/>
                      </a:gs>
                      <a:gs pos="100000">
                        <a:srgbClr val="FFFFFF"/>
                      </a:gs>
                    </a:gsLst>
                    <a:lin ang="5400000" scaled="0"/>
                  </a:gradFill>
                </a:rPr>
                <a:t>Test</a:t>
              </a:r>
            </a:p>
          </p:txBody>
        </p:sp>
        <p:sp>
          <p:nvSpPr>
            <p:cNvPr id="62" name="Rectangle 61"/>
            <p:cNvSpPr/>
            <p:nvPr/>
          </p:nvSpPr>
          <p:spPr bwMode="auto">
            <a:xfrm>
              <a:off x="9124333" y="1655132"/>
              <a:ext cx="678427" cy="500847"/>
            </a:xfrm>
            <a:prstGeom prst="rect">
              <a:avLst/>
            </a:prstGeom>
            <a:solidFill>
              <a:schemeClr val="bg2">
                <a:lumMod val="50000"/>
                <a:alpha val="88000"/>
              </a:schemeClr>
            </a:solidFill>
            <a:ln w="3175">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7565" rIns="0" bIns="47565" numCol="1" rtlCol="0" anchor="ctr" anchorCtr="0" compatLnSpc="1">
              <a:prstTxWarp prst="textNoShape">
                <a:avLst/>
              </a:prstTxWarp>
            </a:bodyPr>
            <a:lstStyle/>
            <a:p>
              <a:pPr algn="ctr" defTabSz="951028" fontAlgn="base">
                <a:spcBef>
                  <a:spcPct val="0"/>
                </a:spcBef>
                <a:spcAft>
                  <a:spcPct val="0"/>
                </a:spcAft>
              </a:pPr>
              <a:r>
                <a:rPr lang="en-US" sz="1836" dirty="0">
                  <a:gradFill>
                    <a:gsLst>
                      <a:gs pos="0">
                        <a:srgbClr val="FFFFFF"/>
                      </a:gs>
                      <a:gs pos="100000">
                        <a:srgbClr val="FFFFFF"/>
                      </a:gs>
                    </a:gsLst>
                    <a:lin ang="5400000" scaled="0"/>
                  </a:gradFill>
                </a:rPr>
                <a:t>Train</a:t>
              </a:r>
            </a:p>
          </p:txBody>
        </p:sp>
        <p:sp>
          <p:nvSpPr>
            <p:cNvPr id="63" name="Rectangle 62"/>
            <p:cNvSpPr/>
            <p:nvPr/>
          </p:nvSpPr>
          <p:spPr bwMode="auto">
            <a:xfrm>
              <a:off x="9812590" y="1657988"/>
              <a:ext cx="678427" cy="500847"/>
            </a:xfrm>
            <a:prstGeom prst="rect">
              <a:avLst/>
            </a:prstGeom>
            <a:solidFill>
              <a:schemeClr val="bg2">
                <a:lumMod val="50000"/>
                <a:alpha val="88000"/>
              </a:schemeClr>
            </a:solidFill>
            <a:ln w="3175">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7565" rIns="0" bIns="47565" numCol="1" rtlCol="0" anchor="ctr" anchorCtr="0" compatLnSpc="1">
              <a:prstTxWarp prst="textNoShape">
                <a:avLst/>
              </a:prstTxWarp>
            </a:bodyPr>
            <a:lstStyle/>
            <a:p>
              <a:pPr algn="ctr" defTabSz="951028" fontAlgn="base">
                <a:spcBef>
                  <a:spcPct val="0"/>
                </a:spcBef>
                <a:spcAft>
                  <a:spcPct val="0"/>
                </a:spcAft>
              </a:pPr>
              <a:r>
                <a:rPr lang="en-US" sz="1836" dirty="0">
                  <a:gradFill>
                    <a:gsLst>
                      <a:gs pos="0">
                        <a:srgbClr val="FFFFFF"/>
                      </a:gs>
                      <a:gs pos="100000">
                        <a:srgbClr val="FFFFFF"/>
                      </a:gs>
                    </a:gsLst>
                    <a:lin ang="5400000" scaled="0"/>
                  </a:gradFill>
                </a:rPr>
                <a:t>Train</a:t>
              </a:r>
            </a:p>
          </p:txBody>
        </p:sp>
        <p:sp>
          <p:nvSpPr>
            <p:cNvPr id="64" name="Rectangle 63"/>
            <p:cNvSpPr/>
            <p:nvPr/>
          </p:nvSpPr>
          <p:spPr bwMode="auto">
            <a:xfrm>
              <a:off x="10510675" y="1655131"/>
              <a:ext cx="678427" cy="500847"/>
            </a:xfrm>
            <a:prstGeom prst="rect">
              <a:avLst/>
            </a:prstGeom>
            <a:solidFill>
              <a:schemeClr val="bg2">
                <a:lumMod val="50000"/>
                <a:alpha val="88000"/>
              </a:schemeClr>
            </a:solidFill>
            <a:ln w="3175">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7565" rIns="0" bIns="47565" numCol="1" rtlCol="0" anchor="ctr" anchorCtr="0" compatLnSpc="1">
              <a:prstTxWarp prst="textNoShape">
                <a:avLst/>
              </a:prstTxWarp>
            </a:bodyPr>
            <a:lstStyle/>
            <a:p>
              <a:pPr algn="ctr" defTabSz="951028" fontAlgn="base">
                <a:spcBef>
                  <a:spcPct val="0"/>
                </a:spcBef>
                <a:spcAft>
                  <a:spcPct val="0"/>
                </a:spcAft>
              </a:pPr>
              <a:r>
                <a:rPr lang="en-US" sz="1836" dirty="0">
                  <a:gradFill>
                    <a:gsLst>
                      <a:gs pos="0">
                        <a:srgbClr val="FFFFFF"/>
                      </a:gs>
                      <a:gs pos="100000">
                        <a:srgbClr val="FFFFFF"/>
                      </a:gs>
                    </a:gsLst>
                    <a:lin ang="5400000" scaled="0"/>
                  </a:gradFill>
                </a:rPr>
                <a:t>Train</a:t>
              </a:r>
            </a:p>
          </p:txBody>
        </p:sp>
      </p:grpSp>
      <p:grpSp>
        <p:nvGrpSpPr>
          <p:cNvPr id="65" name="Group 64"/>
          <p:cNvGrpSpPr/>
          <p:nvPr/>
        </p:nvGrpSpPr>
        <p:grpSpPr>
          <a:xfrm>
            <a:off x="7665364" y="4298492"/>
            <a:ext cx="4201720" cy="515494"/>
            <a:chOff x="7059562" y="1655131"/>
            <a:chExt cx="4119708" cy="505432"/>
          </a:xfrm>
          <a:effectLst>
            <a:outerShdw blurRad="50800" dist="38100" dir="5400000" algn="t" rotWithShape="0">
              <a:prstClr val="black">
                <a:alpha val="40000"/>
              </a:prstClr>
            </a:outerShdw>
          </a:effectLst>
        </p:grpSpPr>
        <p:sp>
          <p:nvSpPr>
            <p:cNvPr id="66" name="Rectangle 65"/>
            <p:cNvSpPr/>
            <p:nvPr/>
          </p:nvSpPr>
          <p:spPr bwMode="auto">
            <a:xfrm>
              <a:off x="7059562" y="1659716"/>
              <a:ext cx="678427" cy="500847"/>
            </a:xfrm>
            <a:prstGeom prst="rect">
              <a:avLst/>
            </a:prstGeom>
            <a:solidFill>
              <a:schemeClr val="bg2">
                <a:lumMod val="50000"/>
                <a:alpha val="88000"/>
              </a:schemeClr>
            </a:solidFill>
            <a:ln w="3175">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7565" rIns="0" bIns="47565" numCol="1" rtlCol="0" anchor="ctr" anchorCtr="0" compatLnSpc="1">
              <a:prstTxWarp prst="textNoShape">
                <a:avLst/>
              </a:prstTxWarp>
            </a:bodyPr>
            <a:lstStyle/>
            <a:p>
              <a:pPr algn="ctr" defTabSz="951028" fontAlgn="base">
                <a:spcBef>
                  <a:spcPct val="0"/>
                </a:spcBef>
                <a:spcAft>
                  <a:spcPct val="0"/>
                </a:spcAft>
              </a:pPr>
              <a:r>
                <a:rPr lang="en-US" sz="1836" dirty="0">
                  <a:gradFill>
                    <a:gsLst>
                      <a:gs pos="0">
                        <a:srgbClr val="FFFFFF"/>
                      </a:gs>
                      <a:gs pos="100000">
                        <a:srgbClr val="FFFFFF"/>
                      </a:gs>
                    </a:gsLst>
                    <a:lin ang="5400000" scaled="0"/>
                  </a:gradFill>
                </a:rPr>
                <a:t>Train</a:t>
              </a:r>
            </a:p>
          </p:txBody>
        </p:sp>
        <p:sp>
          <p:nvSpPr>
            <p:cNvPr id="67" name="Rectangle 66"/>
            <p:cNvSpPr/>
            <p:nvPr/>
          </p:nvSpPr>
          <p:spPr bwMode="auto">
            <a:xfrm>
              <a:off x="7747821" y="1655134"/>
              <a:ext cx="678427" cy="500847"/>
            </a:xfrm>
            <a:prstGeom prst="rect">
              <a:avLst/>
            </a:prstGeom>
            <a:solidFill>
              <a:schemeClr val="bg2">
                <a:lumMod val="50000"/>
                <a:alpha val="88000"/>
              </a:schemeClr>
            </a:solidFill>
            <a:ln w="3175">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7565" rIns="0" bIns="47565" numCol="1" rtlCol="0" anchor="ctr" anchorCtr="0" compatLnSpc="1">
              <a:prstTxWarp prst="textNoShape">
                <a:avLst/>
              </a:prstTxWarp>
            </a:bodyPr>
            <a:lstStyle/>
            <a:p>
              <a:pPr algn="ctr" defTabSz="951028" fontAlgn="base">
                <a:spcBef>
                  <a:spcPct val="0"/>
                </a:spcBef>
                <a:spcAft>
                  <a:spcPct val="0"/>
                </a:spcAft>
              </a:pPr>
              <a:r>
                <a:rPr lang="en-US" sz="1836" dirty="0">
                  <a:gradFill>
                    <a:gsLst>
                      <a:gs pos="0">
                        <a:srgbClr val="FFFFFF"/>
                      </a:gs>
                      <a:gs pos="100000">
                        <a:srgbClr val="FFFFFF"/>
                      </a:gs>
                    </a:gsLst>
                    <a:lin ang="5400000" scaled="0"/>
                  </a:gradFill>
                </a:rPr>
                <a:t>Train</a:t>
              </a:r>
            </a:p>
          </p:txBody>
        </p:sp>
        <p:sp>
          <p:nvSpPr>
            <p:cNvPr id="68" name="Rectangle 67"/>
            <p:cNvSpPr/>
            <p:nvPr/>
          </p:nvSpPr>
          <p:spPr bwMode="auto">
            <a:xfrm>
              <a:off x="8436077" y="1655133"/>
              <a:ext cx="678427" cy="500847"/>
            </a:xfrm>
            <a:prstGeom prst="rect">
              <a:avLst/>
            </a:prstGeom>
            <a:solidFill>
              <a:schemeClr val="bg2">
                <a:lumMod val="50000"/>
                <a:alpha val="88000"/>
              </a:schemeClr>
            </a:solidFill>
            <a:ln w="3175">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7565" rIns="0" bIns="47565" numCol="1" rtlCol="0" anchor="ctr" anchorCtr="0" compatLnSpc="1">
              <a:prstTxWarp prst="textNoShape">
                <a:avLst/>
              </a:prstTxWarp>
            </a:bodyPr>
            <a:lstStyle/>
            <a:p>
              <a:pPr algn="ctr" defTabSz="951028" fontAlgn="base">
                <a:spcBef>
                  <a:spcPct val="0"/>
                </a:spcBef>
                <a:spcAft>
                  <a:spcPct val="0"/>
                </a:spcAft>
              </a:pPr>
              <a:r>
                <a:rPr lang="en-US" sz="1836" dirty="0">
                  <a:gradFill>
                    <a:gsLst>
                      <a:gs pos="0">
                        <a:srgbClr val="FFFFFF"/>
                      </a:gs>
                      <a:gs pos="100000">
                        <a:srgbClr val="FFFFFF"/>
                      </a:gs>
                    </a:gsLst>
                    <a:lin ang="5400000" scaled="0"/>
                  </a:gradFill>
                </a:rPr>
                <a:t>Train</a:t>
              </a:r>
            </a:p>
          </p:txBody>
        </p:sp>
        <p:sp>
          <p:nvSpPr>
            <p:cNvPr id="69" name="Rectangle 68"/>
            <p:cNvSpPr/>
            <p:nvPr/>
          </p:nvSpPr>
          <p:spPr bwMode="auto">
            <a:xfrm>
              <a:off x="9124333" y="1655132"/>
              <a:ext cx="678427" cy="500847"/>
            </a:xfrm>
            <a:prstGeom prst="rect">
              <a:avLst/>
            </a:prstGeom>
            <a:solidFill>
              <a:schemeClr val="accent3">
                <a:lumMod val="75000"/>
                <a:alpha val="88000"/>
              </a:schemeClr>
            </a:solidFill>
            <a:ln w="3175">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7565" rIns="0" bIns="47565" numCol="1" rtlCol="0" anchor="ctr" anchorCtr="0" compatLnSpc="1">
              <a:prstTxWarp prst="textNoShape">
                <a:avLst/>
              </a:prstTxWarp>
            </a:bodyPr>
            <a:lstStyle/>
            <a:p>
              <a:pPr algn="ctr" defTabSz="951028" fontAlgn="base">
                <a:spcBef>
                  <a:spcPct val="0"/>
                </a:spcBef>
                <a:spcAft>
                  <a:spcPct val="0"/>
                </a:spcAft>
              </a:pPr>
              <a:r>
                <a:rPr lang="en-US" sz="1836" dirty="0">
                  <a:gradFill>
                    <a:gsLst>
                      <a:gs pos="0">
                        <a:srgbClr val="FFFFFF"/>
                      </a:gs>
                      <a:gs pos="100000">
                        <a:srgbClr val="FFFFFF"/>
                      </a:gs>
                    </a:gsLst>
                    <a:lin ang="5400000" scaled="0"/>
                  </a:gradFill>
                </a:rPr>
                <a:t>Test</a:t>
              </a:r>
            </a:p>
          </p:txBody>
        </p:sp>
        <p:sp>
          <p:nvSpPr>
            <p:cNvPr id="70" name="Rectangle 69"/>
            <p:cNvSpPr/>
            <p:nvPr/>
          </p:nvSpPr>
          <p:spPr bwMode="auto">
            <a:xfrm>
              <a:off x="9812590" y="1657988"/>
              <a:ext cx="678427" cy="500847"/>
            </a:xfrm>
            <a:prstGeom prst="rect">
              <a:avLst/>
            </a:prstGeom>
            <a:solidFill>
              <a:schemeClr val="bg2">
                <a:lumMod val="50000"/>
                <a:alpha val="88000"/>
              </a:schemeClr>
            </a:solidFill>
            <a:ln w="3175">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7565" rIns="0" bIns="47565" numCol="1" rtlCol="0" anchor="ctr" anchorCtr="0" compatLnSpc="1">
              <a:prstTxWarp prst="textNoShape">
                <a:avLst/>
              </a:prstTxWarp>
            </a:bodyPr>
            <a:lstStyle/>
            <a:p>
              <a:pPr algn="ctr" defTabSz="951028" fontAlgn="base">
                <a:spcBef>
                  <a:spcPct val="0"/>
                </a:spcBef>
                <a:spcAft>
                  <a:spcPct val="0"/>
                </a:spcAft>
              </a:pPr>
              <a:r>
                <a:rPr lang="en-US" sz="1836" dirty="0">
                  <a:gradFill>
                    <a:gsLst>
                      <a:gs pos="0">
                        <a:srgbClr val="FFFFFF"/>
                      </a:gs>
                      <a:gs pos="100000">
                        <a:srgbClr val="FFFFFF"/>
                      </a:gs>
                    </a:gsLst>
                    <a:lin ang="5400000" scaled="0"/>
                  </a:gradFill>
                </a:rPr>
                <a:t>Train</a:t>
              </a:r>
            </a:p>
          </p:txBody>
        </p:sp>
        <p:sp>
          <p:nvSpPr>
            <p:cNvPr id="71" name="Rectangle 70"/>
            <p:cNvSpPr/>
            <p:nvPr/>
          </p:nvSpPr>
          <p:spPr bwMode="auto">
            <a:xfrm>
              <a:off x="10500843" y="1655131"/>
              <a:ext cx="678427" cy="500847"/>
            </a:xfrm>
            <a:prstGeom prst="rect">
              <a:avLst/>
            </a:prstGeom>
            <a:solidFill>
              <a:schemeClr val="bg2">
                <a:lumMod val="50000"/>
                <a:alpha val="88000"/>
              </a:schemeClr>
            </a:solidFill>
            <a:ln w="3175">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7565" rIns="0" bIns="47565" numCol="1" rtlCol="0" anchor="ctr" anchorCtr="0" compatLnSpc="1">
              <a:prstTxWarp prst="textNoShape">
                <a:avLst/>
              </a:prstTxWarp>
            </a:bodyPr>
            <a:lstStyle/>
            <a:p>
              <a:pPr algn="ctr" defTabSz="951028" fontAlgn="base">
                <a:spcBef>
                  <a:spcPct val="0"/>
                </a:spcBef>
                <a:spcAft>
                  <a:spcPct val="0"/>
                </a:spcAft>
              </a:pPr>
              <a:r>
                <a:rPr lang="en-US" sz="1836" dirty="0">
                  <a:gradFill>
                    <a:gsLst>
                      <a:gs pos="0">
                        <a:srgbClr val="FFFFFF"/>
                      </a:gs>
                      <a:gs pos="100000">
                        <a:srgbClr val="FFFFFF"/>
                      </a:gs>
                    </a:gsLst>
                    <a:lin ang="5400000" scaled="0"/>
                  </a:gradFill>
                </a:rPr>
                <a:t>Train</a:t>
              </a:r>
            </a:p>
          </p:txBody>
        </p:sp>
      </p:grpSp>
      <p:grpSp>
        <p:nvGrpSpPr>
          <p:cNvPr id="72" name="Group 71"/>
          <p:cNvGrpSpPr/>
          <p:nvPr/>
        </p:nvGrpSpPr>
        <p:grpSpPr>
          <a:xfrm>
            <a:off x="7660349" y="4951177"/>
            <a:ext cx="4211748" cy="522097"/>
            <a:chOff x="7059562" y="1648156"/>
            <a:chExt cx="4129540" cy="511906"/>
          </a:xfrm>
          <a:effectLst>
            <a:outerShdw blurRad="50800" dist="38100" dir="5400000" algn="t" rotWithShape="0">
              <a:prstClr val="black">
                <a:alpha val="40000"/>
              </a:prstClr>
            </a:outerShdw>
          </a:effectLst>
        </p:grpSpPr>
        <p:sp>
          <p:nvSpPr>
            <p:cNvPr id="73" name="Rectangle 72"/>
            <p:cNvSpPr/>
            <p:nvPr/>
          </p:nvSpPr>
          <p:spPr bwMode="auto">
            <a:xfrm>
              <a:off x="7059562" y="1659215"/>
              <a:ext cx="678427" cy="500847"/>
            </a:xfrm>
            <a:prstGeom prst="rect">
              <a:avLst/>
            </a:prstGeom>
            <a:solidFill>
              <a:schemeClr val="bg2">
                <a:lumMod val="50000"/>
                <a:alpha val="88000"/>
              </a:schemeClr>
            </a:solidFill>
            <a:ln w="3175">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7565" rIns="0" bIns="47565" numCol="1" rtlCol="0" anchor="ctr" anchorCtr="0" compatLnSpc="1">
              <a:prstTxWarp prst="textNoShape">
                <a:avLst/>
              </a:prstTxWarp>
            </a:bodyPr>
            <a:lstStyle/>
            <a:p>
              <a:pPr algn="ctr" defTabSz="951028" fontAlgn="base">
                <a:spcBef>
                  <a:spcPct val="0"/>
                </a:spcBef>
                <a:spcAft>
                  <a:spcPct val="0"/>
                </a:spcAft>
              </a:pPr>
              <a:r>
                <a:rPr lang="en-US" sz="1836" dirty="0">
                  <a:gradFill>
                    <a:gsLst>
                      <a:gs pos="0">
                        <a:srgbClr val="FFFFFF"/>
                      </a:gs>
                      <a:gs pos="100000">
                        <a:srgbClr val="FFFFFF"/>
                      </a:gs>
                    </a:gsLst>
                    <a:lin ang="5400000" scaled="0"/>
                  </a:gradFill>
                </a:rPr>
                <a:t>Train</a:t>
              </a:r>
            </a:p>
          </p:txBody>
        </p:sp>
        <p:sp>
          <p:nvSpPr>
            <p:cNvPr id="74" name="Rectangle 73"/>
            <p:cNvSpPr/>
            <p:nvPr/>
          </p:nvSpPr>
          <p:spPr bwMode="auto">
            <a:xfrm>
              <a:off x="7747821" y="1655134"/>
              <a:ext cx="678427" cy="500847"/>
            </a:xfrm>
            <a:prstGeom prst="rect">
              <a:avLst/>
            </a:prstGeom>
            <a:solidFill>
              <a:schemeClr val="bg2">
                <a:lumMod val="50000"/>
                <a:alpha val="88000"/>
              </a:schemeClr>
            </a:solidFill>
            <a:ln w="3175">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7565" rIns="0" bIns="47565" numCol="1" rtlCol="0" anchor="ctr" anchorCtr="0" compatLnSpc="1">
              <a:prstTxWarp prst="textNoShape">
                <a:avLst/>
              </a:prstTxWarp>
            </a:bodyPr>
            <a:lstStyle/>
            <a:p>
              <a:pPr algn="ctr" defTabSz="951028" fontAlgn="base">
                <a:spcBef>
                  <a:spcPct val="0"/>
                </a:spcBef>
                <a:spcAft>
                  <a:spcPct val="0"/>
                </a:spcAft>
              </a:pPr>
              <a:r>
                <a:rPr lang="en-US" sz="1836" dirty="0">
                  <a:gradFill>
                    <a:gsLst>
                      <a:gs pos="0">
                        <a:srgbClr val="FFFFFF"/>
                      </a:gs>
                      <a:gs pos="100000">
                        <a:srgbClr val="FFFFFF"/>
                      </a:gs>
                    </a:gsLst>
                    <a:lin ang="5400000" scaled="0"/>
                  </a:gradFill>
                </a:rPr>
                <a:t>Train</a:t>
              </a:r>
            </a:p>
          </p:txBody>
        </p:sp>
        <p:sp>
          <p:nvSpPr>
            <p:cNvPr id="75" name="Rectangle 74"/>
            <p:cNvSpPr/>
            <p:nvPr/>
          </p:nvSpPr>
          <p:spPr bwMode="auto">
            <a:xfrm>
              <a:off x="8436077" y="1655133"/>
              <a:ext cx="678427" cy="500847"/>
            </a:xfrm>
            <a:prstGeom prst="rect">
              <a:avLst/>
            </a:prstGeom>
            <a:solidFill>
              <a:schemeClr val="bg2">
                <a:lumMod val="50000"/>
                <a:alpha val="88000"/>
              </a:schemeClr>
            </a:solidFill>
            <a:ln w="3175">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7565" rIns="0" bIns="47565" numCol="1" rtlCol="0" anchor="ctr" anchorCtr="0" compatLnSpc="1">
              <a:prstTxWarp prst="textNoShape">
                <a:avLst/>
              </a:prstTxWarp>
            </a:bodyPr>
            <a:lstStyle/>
            <a:p>
              <a:pPr algn="ctr" defTabSz="951028" fontAlgn="base">
                <a:spcBef>
                  <a:spcPct val="0"/>
                </a:spcBef>
                <a:spcAft>
                  <a:spcPct val="0"/>
                </a:spcAft>
              </a:pPr>
              <a:r>
                <a:rPr lang="en-US" sz="1836" dirty="0">
                  <a:gradFill>
                    <a:gsLst>
                      <a:gs pos="0">
                        <a:srgbClr val="FFFFFF"/>
                      </a:gs>
                      <a:gs pos="100000">
                        <a:srgbClr val="FFFFFF"/>
                      </a:gs>
                    </a:gsLst>
                    <a:lin ang="5400000" scaled="0"/>
                  </a:gradFill>
                </a:rPr>
                <a:t>Train</a:t>
              </a:r>
            </a:p>
          </p:txBody>
        </p:sp>
        <p:sp>
          <p:nvSpPr>
            <p:cNvPr id="76" name="Rectangle 75"/>
            <p:cNvSpPr/>
            <p:nvPr/>
          </p:nvSpPr>
          <p:spPr bwMode="auto">
            <a:xfrm>
              <a:off x="9124333" y="1655132"/>
              <a:ext cx="678427" cy="500847"/>
            </a:xfrm>
            <a:prstGeom prst="rect">
              <a:avLst/>
            </a:prstGeom>
            <a:solidFill>
              <a:schemeClr val="bg2">
                <a:lumMod val="50000"/>
                <a:alpha val="88000"/>
              </a:schemeClr>
            </a:solidFill>
            <a:ln w="3175">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7565" rIns="0" bIns="47565" numCol="1" rtlCol="0" anchor="ctr" anchorCtr="0" compatLnSpc="1">
              <a:prstTxWarp prst="textNoShape">
                <a:avLst/>
              </a:prstTxWarp>
            </a:bodyPr>
            <a:lstStyle/>
            <a:p>
              <a:pPr algn="ctr" defTabSz="951028" fontAlgn="base">
                <a:spcBef>
                  <a:spcPct val="0"/>
                </a:spcBef>
                <a:spcAft>
                  <a:spcPct val="0"/>
                </a:spcAft>
              </a:pPr>
              <a:r>
                <a:rPr lang="en-US" sz="1836" dirty="0">
                  <a:gradFill>
                    <a:gsLst>
                      <a:gs pos="0">
                        <a:srgbClr val="FFFFFF"/>
                      </a:gs>
                      <a:gs pos="100000">
                        <a:srgbClr val="FFFFFF"/>
                      </a:gs>
                    </a:gsLst>
                    <a:lin ang="5400000" scaled="0"/>
                  </a:gradFill>
                </a:rPr>
                <a:t>Train</a:t>
              </a:r>
            </a:p>
          </p:txBody>
        </p:sp>
        <p:sp>
          <p:nvSpPr>
            <p:cNvPr id="77" name="Rectangle 76"/>
            <p:cNvSpPr/>
            <p:nvPr/>
          </p:nvSpPr>
          <p:spPr bwMode="auto">
            <a:xfrm>
              <a:off x="9812590" y="1648156"/>
              <a:ext cx="678427" cy="500847"/>
            </a:xfrm>
            <a:prstGeom prst="rect">
              <a:avLst/>
            </a:prstGeom>
            <a:solidFill>
              <a:schemeClr val="accent3">
                <a:lumMod val="75000"/>
                <a:alpha val="88000"/>
              </a:schemeClr>
            </a:solidFill>
            <a:ln w="3175">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7565" rIns="0" bIns="47565" numCol="1" rtlCol="0" anchor="ctr" anchorCtr="0" compatLnSpc="1">
              <a:prstTxWarp prst="textNoShape">
                <a:avLst/>
              </a:prstTxWarp>
            </a:bodyPr>
            <a:lstStyle/>
            <a:p>
              <a:pPr algn="ctr" defTabSz="951028" fontAlgn="base">
                <a:spcBef>
                  <a:spcPct val="0"/>
                </a:spcBef>
                <a:spcAft>
                  <a:spcPct val="0"/>
                </a:spcAft>
              </a:pPr>
              <a:r>
                <a:rPr lang="en-US" sz="1836" dirty="0">
                  <a:gradFill>
                    <a:gsLst>
                      <a:gs pos="0">
                        <a:srgbClr val="FFFFFF"/>
                      </a:gs>
                      <a:gs pos="100000">
                        <a:srgbClr val="FFFFFF"/>
                      </a:gs>
                    </a:gsLst>
                    <a:lin ang="5400000" scaled="0"/>
                  </a:gradFill>
                </a:rPr>
                <a:t>Test</a:t>
              </a:r>
            </a:p>
          </p:txBody>
        </p:sp>
        <p:sp>
          <p:nvSpPr>
            <p:cNvPr id="78" name="Rectangle 77"/>
            <p:cNvSpPr/>
            <p:nvPr/>
          </p:nvSpPr>
          <p:spPr bwMode="auto">
            <a:xfrm>
              <a:off x="10510675" y="1655131"/>
              <a:ext cx="678427" cy="500847"/>
            </a:xfrm>
            <a:prstGeom prst="rect">
              <a:avLst/>
            </a:prstGeom>
            <a:solidFill>
              <a:schemeClr val="bg2">
                <a:lumMod val="50000"/>
                <a:alpha val="88000"/>
              </a:schemeClr>
            </a:solidFill>
            <a:ln w="3175">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7565" rIns="0" bIns="47565" numCol="1" rtlCol="0" anchor="ctr" anchorCtr="0" compatLnSpc="1">
              <a:prstTxWarp prst="textNoShape">
                <a:avLst/>
              </a:prstTxWarp>
            </a:bodyPr>
            <a:lstStyle/>
            <a:p>
              <a:pPr algn="ctr" defTabSz="951028" fontAlgn="base">
                <a:spcBef>
                  <a:spcPct val="0"/>
                </a:spcBef>
                <a:spcAft>
                  <a:spcPct val="0"/>
                </a:spcAft>
              </a:pPr>
              <a:r>
                <a:rPr lang="en-US" sz="1836" dirty="0">
                  <a:gradFill>
                    <a:gsLst>
                      <a:gs pos="0">
                        <a:srgbClr val="FFFFFF"/>
                      </a:gs>
                      <a:gs pos="100000">
                        <a:srgbClr val="FFFFFF"/>
                      </a:gs>
                    </a:gsLst>
                    <a:lin ang="5400000" scaled="0"/>
                  </a:gradFill>
                </a:rPr>
                <a:t>Train</a:t>
              </a:r>
            </a:p>
          </p:txBody>
        </p:sp>
      </p:grpSp>
      <p:grpSp>
        <p:nvGrpSpPr>
          <p:cNvPr id="79" name="Group 78"/>
          <p:cNvGrpSpPr/>
          <p:nvPr/>
        </p:nvGrpSpPr>
        <p:grpSpPr>
          <a:xfrm>
            <a:off x="7665364" y="5629340"/>
            <a:ext cx="4201720" cy="514983"/>
            <a:chOff x="7059562" y="1655131"/>
            <a:chExt cx="4119708" cy="504931"/>
          </a:xfrm>
          <a:effectLst>
            <a:outerShdw blurRad="50800" dist="38100" dir="5400000" algn="t" rotWithShape="0">
              <a:prstClr val="black">
                <a:alpha val="40000"/>
              </a:prstClr>
            </a:outerShdw>
          </a:effectLst>
        </p:grpSpPr>
        <p:sp>
          <p:nvSpPr>
            <p:cNvPr id="80" name="Rectangle 79"/>
            <p:cNvSpPr/>
            <p:nvPr/>
          </p:nvSpPr>
          <p:spPr bwMode="auto">
            <a:xfrm>
              <a:off x="7059562" y="1659215"/>
              <a:ext cx="678427" cy="500847"/>
            </a:xfrm>
            <a:prstGeom prst="rect">
              <a:avLst/>
            </a:prstGeom>
            <a:solidFill>
              <a:schemeClr val="bg2">
                <a:lumMod val="50000"/>
                <a:alpha val="88000"/>
              </a:schemeClr>
            </a:solidFill>
            <a:ln w="3175">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7565" rIns="0" bIns="47565" numCol="1" rtlCol="0" anchor="ctr" anchorCtr="0" compatLnSpc="1">
              <a:prstTxWarp prst="textNoShape">
                <a:avLst/>
              </a:prstTxWarp>
            </a:bodyPr>
            <a:lstStyle/>
            <a:p>
              <a:pPr algn="ctr" defTabSz="951028" fontAlgn="base">
                <a:spcBef>
                  <a:spcPct val="0"/>
                </a:spcBef>
                <a:spcAft>
                  <a:spcPct val="0"/>
                </a:spcAft>
              </a:pPr>
              <a:r>
                <a:rPr lang="en-US" sz="1836" dirty="0">
                  <a:gradFill>
                    <a:gsLst>
                      <a:gs pos="0">
                        <a:srgbClr val="FFFFFF"/>
                      </a:gs>
                      <a:gs pos="100000">
                        <a:srgbClr val="FFFFFF"/>
                      </a:gs>
                    </a:gsLst>
                    <a:lin ang="5400000" scaled="0"/>
                  </a:gradFill>
                </a:rPr>
                <a:t>Train</a:t>
              </a:r>
            </a:p>
          </p:txBody>
        </p:sp>
        <p:sp>
          <p:nvSpPr>
            <p:cNvPr id="81" name="Rectangle 80"/>
            <p:cNvSpPr/>
            <p:nvPr/>
          </p:nvSpPr>
          <p:spPr bwMode="auto">
            <a:xfrm>
              <a:off x="7747821" y="1655134"/>
              <a:ext cx="678427" cy="500847"/>
            </a:xfrm>
            <a:prstGeom prst="rect">
              <a:avLst/>
            </a:prstGeom>
            <a:solidFill>
              <a:schemeClr val="bg2">
                <a:lumMod val="50000"/>
                <a:alpha val="88000"/>
              </a:schemeClr>
            </a:solidFill>
            <a:ln w="3175">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7565" rIns="0" bIns="47565" numCol="1" rtlCol="0" anchor="ctr" anchorCtr="0" compatLnSpc="1">
              <a:prstTxWarp prst="textNoShape">
                <a:avLst/>
              </a:prstTxWarp>
            </a:bodyPr>
            <a:lstStyle/>
            <a:p>
              <a:pPr algn="ctr" defTabSz="951028" fontAlgn="base">
                <a:spcBef>
                  <a:spcPct val="0"/>
                </a:spcBef>
                <a:spcAft>
                  <a:spcPct val="0"/>
                </a:spcAft>
              </a:pPr>
              <a:r>
                <a:rPr lang="en-US" sz="1836" dirty="0">
                  <a:gradFill>
                    <a:gsLst>
                      <a:gs pos="0">
                        <a:srgbClr val="FFFFFF"/>
                      </a:gs>
                      <a:gs pos="100000">
                        <a:srgbClr val="FFFFFF"/>
                      </a:gs>
                    </a:gsLst>
                    <a:lin ang="5400000" scaled="0"/>
                  </a:gradFill>
                </a:rPr>
                <a:t>Train</a:t>
              </a:r>
            </a:p>
          </p:txBody>
        </p:sp>
        <p:sp>
          <p:nvSpPr>
            <p:cNvPr id="82" name="Rectangle 81"/>
            <p:cNvSpPr/>
            <p:nvPr/>
          </p:nvSpPr>
          <p:spPr bwMode="auto">
            <a:xfrm>
              <a:off x="8436077" y="1655133"/>
              <a:ext cx="678427" cy="500847"/>
            </a:xfrm>
            <a:prstGeom prst="rect">
              <a:avLst/>
            </a:prstGeom>
            <a:solidFill>
              <a:schemeClr val="bg2">
                <a:lumMod val="50000"/>
                <a:alpha val="88000"/>
              </a:schemeClr>
            </a:solidFill>
            <a:ln w="3175">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7565" rIns="0" bIns="47565" numCol="1" rtlCol="0" anchor="ctr" anchorCtr="0" compatLnSpc="1">
              <a:prstTxWarp prst="textNoShape">
                <a:avLst/>
              </a:prstTxWarp>
            </a:bodyPr>
            <a:lstStyle/>
            <a:p>
              <a:pPr algn="ctr" defTabSz="951028" fontAlgn="base">
                <a:spcBef>
                  <a:spcPct val="0"/>
                </a:spcBef>
                <a:spcAft>
                  <a:spcPct val="0"/>
                </a:spcAft>
              </a:pPr>
              <a:r>
                <a:rPr lang="en-US" sz="1836" dirty="0">
                  <a:gradFill>
                    <a:gsLst>
                      <a:gs pos="0">
                        <a:srgbClr val="FFFFFF"/>
                      </a:gs>
                      <a:gs pos="100000">
                        <a:srgbClr val="FFFFFF"/>
                      </a:gs>
                    </a:gsLst>
                    <a:lin ang="5400000" scaled="0"/>
                  </a:gradFill>
                </a:rPr>
                <a:t>Train</a:t>
              </a:r>
            </a:p>
          </p:txBody>
        </p:sp>
        <p:sp>
          <p:nvSpPr>
            <p:cNvPr id="83" name="Rectangle 82"/>
            <p:cNvSpPr/>
            <p:nvPr/>
          </p:nvSpPr>
          <p:spPr bwMode="auto">
            <a:xfrm>
              <a:off x="9124333" y="1655132"/>
              <a:ext cx="678427" cy="500847"/>
            </a:xfrm>
            <a:prstGeom prst="rect">
              <a:avLst/>
            </a:prstGeom>
            <a:solidFill>
              <a:schemeClr val="bg2">
                <a:lumMod val="50000"/>
                <a:alpha val="88000"/>
              </a:schemeClr>
            </a:solidFill>
            <a:ln w="3175">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7565" rIns="0" bIns="47565" numCol="1" rtlCol="0" anchor="ctr" anchorCtr="0" compatLnSpc="1">
              <a:prstTxWarp prst="textNoShape">
                <a:avLst/>
              </a:prstTxWarp>
            </a:bodyPr>
            <a:lstStyle/>
            <a:p>
              <a:pPr algn="ctr" defTabSz="951028" fontAlgn="base">
                <a:spcBef>
                  <a:spcPct val="0"/>
                </a:spcBef>
                <a:spcAft>
                  <a:spcPct val="0"/>
                </a:spcAft>
              </a:pPr>
              <a:r>
                <a:rPr lang="en-US" sz="1836" dirty="0">
                  <a:gradFill>
                    <a:gsLst>
                      <a:gs pos="0">
                        <a:srgbClr val="FFFFFF"/>
                      </a:gs>
                      <a:gs pos="100000">
                        <a:srgbClr val="FFFFFF"/>
                      </a:gs>
                    </a:gsLst>
                    <a:lin ang="5400000" scaled="0"/>
                  </a:gradFill>
                </a:rPr>
                <a:t>Train</a:t>
              </a:r>
            </a:p>
          </p:txBody>
        </p:sp>
        <p:sp>
          <p:nvSpPr>
            <p:cNvPr id="84" name="Rectangle 83"/>
            <p:cNvSpPr/>
            <p:nvPr/>
          </p:nvSpPr>
          <p:spPr bwMode="auto">
            <a:xfrm>
              <a:off x="9812590" y="1657487"/>
              <a:ext cx="678427" cy="500847"/>
            </a:xfrm>
            <a:prstGeom prst="rect">
              <a:avLst/>
            </a:prstGeom>
            <a:solidFill>
              <a:schemeClr val="bg2">
                <a:lumMod val="50000"/>
                <a:alpha val="88000"/>
              </a:schemeClr>
            </a:solidFill>
            <a:ln w="3175">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7565" rIns="0" bIns="47565" numCol="1" rtlCol="0" anchor="ctr" anchorCtr="0" compatLnSpc="1">
              <a:prstTxWarp prst="textNoShape">
                <a:avLst/>
              </a:prstTxWarp>
            </a:bodyPr>
            <a:lstStyle/>
            <a:p>
              <a:pPr algn="ctr" defTabSz="951028" fontAlgn="base">
                <a:spcBef>
                  <a:spcPct val="0"/>
                </a:spcBef>
                <a:spcAft>
                  <a:spcPct val="0"/>
                </a:spcAft>
              </a:pPr>
              <a:r>
                <a:rPr lang="en-US" sz="1836" dirty="0">
                  <a:gradFill>
                    <a:gsLst>
                      <a:gs pos="0">
                        <a:srgbClr val="FFFFFF"/>
                      </a:gs>
                      <a:gs pos="100000">
                        <a:srgbClr val="FFFFFF"/>
                      </a:gs>
                    </a:gsLst>
                    <a:lin ang="5400000" scaled="0"/>
                  </a:gradFill>
                </a:rPr>
                <a:t>Train</a:t>
              </a:r>
            </a:p>
          </p:txBody>
        </p:sp>
        <p:sp>
          <p:nvSpPr>
            <p:cNvPr id="85" name="Rectangle 84"/>
            <p:cNvSpPr/>
            <p:nvPr/>
          </p:nvSpPr>
          <p:spPr bwMode="auto">
            <a:xfrm>
              <a:off x="10500843" y="1655131"/>
              <a:ext cx="678427" cy="500847"/>
            </a:xfrm>
            <a:prstGeom prst="rect">
              <a:avLst/>
            </a:prstGeom>
            <a:solidFill>
              <a:schemeClr val="accent3">
                <a:lumMod val="75000"/>
                <a:alpha val="88000"/>
              </a:schemeClr>
            </a:solidFill>
            <a:ln w="3175">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7565" rIns="0" bIns="47565" numCol="1" rtlCol="0" anchor="ctr" anchorCtr="0" compatLnSpc="1">
              <a:prstTxWarp prst="textNoShape">
                <a:avLst/>
              </a:prstTxWarp>
            </a:bodyPr>
            <a:lstStyle/>
            <a:p>
              <a:pPr algn="ctr" defTabSz="951028" fontAlgn="base">
                <a:spcBef>
                  <a:spcPct val="0"/>
                </a:spcBef>
                <a:spcAft>
                  <a:spcPct val="0"/>
                </a:spcAft>
              </a:pPr>
              <a:r>
                <a:rPr lang="en-US" sz="1836" dirty="0">
                  <a:gradFill>
                    <a:gsLst>
                      <a:gs pos="0">
                        <a:srgbClr val="FFFFFF"/>
                      </a:gs>
                      <a:gs pos="100000">
                        <a:srgbClr val="FFFFFF"/>
                      </a:gs>
                    </a:gsLst>
                    <a:lin ang="5400000" scaled="0"/>
                  </a:gradFill>
                </a:rPr>
                <a:t>Test</a:t>
              </a:r>
            </a:p>
          </p:txBody>
        </p:sp>
      </p:grpSp>
      <p:sp>
        <p:nvSpPr>
          <p:cNvPr id="86" name="TextBox 85"/>
          <p:cNvSpPr txBox="1"/>
          <p:nvPr/>
        </p:nvSpPr>
        <p:spPr>
          <a:xfrm>
            <a:off x="7550039" y="1034038"/>
            <a:ext cx="4469108" cy="527372"/>
          </a:xfrm>
          <a:prstGeom prst="rect">
            <a:avLst/>
          </a:prstGeom>
          <a:noFill/>
        </p:spPr>
        <p:txBody>
          <a:bodyPr wrap="square" lIns="186521" tIns="149217" rIns="186521" bIns="149217" rtlCol="0">
            <a:spAutoFit/>
          </a:bodyPr>
          <a:lstStyle/>
          <a:p>
            <a:pPr defTabSz="932597">
              <a:lnSpc>
                <a:spcPct val="90000"/>
              </a:lnSpc>
              <a:spcAft>
                <a:spcPts val="612"/>
              </a:spcAft>
            </a:pPr>
            <a:r>
              <a:rPr lang="en-US" sz="1632" dirty="0">
                <a:solidFill>
                  <a:schemeClr val="bg1">
                    <a:lumMod val="50000"/>
                  </a:schemeClr>
                </a:solidFill>
              </a:rPr>
              <a:t>Cross Validation : Divide dataset into </a:t>
            </a:r>
            <a:r>
              <a:rPr lang="en-US" sz="1632" i="1" dirty="0">
                <a:solidFill>
                  <a:schemeClr val="bg1">
                    <a:lumMod val="50000"/>
                  </a:schemeClr>
                </a:solidFill>
              </a:rPr>
              <a:t>N </a:t>
            </a:r>
            <a:r>
              <a:rPr lang="en-US" sz="1632" dirty="0">
                <a:solidFill>
                  <a:schemeClr val="bg1">
                    <a:lumMod val="50000"/>
                  </a:schemeClr>
                </a:solidFill>
              </a:rPr>
              <a:t>folds</a:t>
            </a:r>
          </a:p>
        </p:txBody>
      </p:sp>
      <p:sp>
        <p:nvSpPr>
          <p:cNvPr id="95" name="TextBox 94"/>
          <p:cNvSpPr txBox="1"/>
          <p:nvPr/>
        </p:nvSpPr>
        <p:spPr>
          <a:xfrm>
            <a:off x="6357876" y="2332437"/>
            <a:ext cx="1362637" cy="527358"/>
          </a:xfrm>
          <a:prstGeom prst="rect">
            <a:avLst/>
          </a:prstGeom>
          <a:noFill/>
          <a:ln>
            <a:noFill/>
          </a:ln>
        </p:spPr>
        <p:txBody>
          <a:bodyPr wrap="square" lIns="186521" tIns="149217" rIns="186521" bIns="149217" rtlCol="0">
            <a:spAutoFit/>
          </a:bodyPr>
          <a:lstStyle/>
          <a:p>
            <a:pPr algn="ctr" defTabSz="932597">
              <a:lnSpc>
                <a:spcPct val="90000"/>
              </a:lnSpc>
              <a:spcAft>
                <a:spcPts val="612"/>
              </a:spcAft>
            </a:pPr>
            <a:r>
              <a:rPr lang="en-US" sz="1632" dirty="0">
                <a:gradFill>
                  <a:gsLst>
                    <a:gs pos="2917">
                      <a:srgbClr val="FFFFFF"/>
                    </a:gs>
                    <a:gs pos="30000">
                      <a:srgbClr val="FFFFFF"/>
                    </a:gs>
                  </a:gsLst>
                  <a:lin ang="5400000" scaled="0"/>
                </a:gradFill>
              </a:rPr>
              <a:t>Iteration 1</a:t>
            </a:r>
          </a:p>
        </p:txBody>
      </p:sp>
      <p:sp>
        <p:nvSpPr>
          <p:cNvPr id="96" name="TextBox 95"/>
          <p:cNvSpPr txBox="1"/>
          <p:nvPr/>
        </p:nvSpPr>
        <p:spPr>
          <a:xfrm>
            <a:off x="6357876" y="3018766"/>
            <a:ext cx="1362637" cy="527358"/>
          </a:xfrm>
          <a:prstGeom prst="rect">
            <a:avLst/>
          </a:prstGeom>
          <a:noFill/>
          <a:ln>
            <a:noFill/>
          </a:ln>
        </p:spPr>
        <p:txBody>
          <a:bodyPr wrap="square" lIns="186521" tIns="149217" rIns="186521" bIns="149217" rtlCol="0">
            <a:spAutoFit/>
          </a:bodyPr>
          <a:lstStyle/>
          <a:p>
            <a:pPr algn="ctr" defTabSz="932597">
              <a:lnSpc>
                <a:spcPct val="90000"/>
              </a:lnSpc>
              <a:spcAft>
                <a:spcPts val="612"/>
              </a:spcAft>
            </a:pPr>
            <a:r>
              <a:rPr lang="en-US" sz="1632" dirty="0">
                <a:gradFill>
                  <a:gsLst>
                    <a:gs pos="2917">
                      <a:srgbClr val="FFFFFF"/>
                    </a:gs>
                    <a:gs pos="30000">
                      <a:srgbClr val="FFFFFF"/>
                    </a:gs>
                  </a:gsLst>
                  <a:lin ang="5400000" scaled="0"/>
                </a:gradFill>
              </a:rPr>
              <a:t>Iteration 2</a:t>
            </a:r>
          </a:p>
        </p:txBody>
      </p:sp>
      <p:sp>
        <p:nvSpPr>
          <p:cNvPr id="97" name="TextBox 96"/>
          <p:cNvSpPr txBox="1"/>
          <p:nvPr/>
        </p:nvSpPr>
        <p:spPr>
          <a:xfrm>
            <a:off x="6344759" y="3654605"/>
            <a:ext cx="1362637" cy="527358"/>
          </a:xfrm>
          <a:prstGeom prst="rect">
            <a:avLst/>
          </a:prstGeom>
          <a:noFill/>
          <a:ln>
            <a:noFill/>
          </a:ln>
        </p:spPr>
        <p:txBody>
          <a:bodyPr wrap="square" lIns="186521" tIns="149217" rIns="186521" bIns="149217" rtlCol="0">
            <a:spAutoFit/>
          </a:bodyPr>
          <a:lstStyle/>
          <a:p>
            <a:pPr algn="ctr" defTabSz="932597">
              <a:lnSpc>
                <a:spcPct val="90000"/>
              </a:lnSpc>
              <a:spcAft>
                <a:spcPts val="612"/>
              </a:spcAft>
            </a:pPr>
            <a:r>
              <a:rPr lang="en-US" sz="1632" dirty="0">
                <a:gradFill>
                  <a:gsLst>
                    <a:gs pos="2917">
                      <a:srgbClr val="FFFFFF"/>
                    </a:gs>
                    <a:gs pos="30000">
                      <a:srgbClr val="FFFFFF"/>
                    </a:gs>
                  </a:gsLst>
                  <a:lin ang="5400000" scaled="0"/>
                </a:gradFill>
              </a:rPr>
              <a:t>Iteration 3</a:t>
            </a:r>
          </a:p>
        </p:txBody>
      </p:sp>
      <p:sp>
        <p:nvSpPr>
          <p:cNvPr id="98" name="TextBox 97"/>
          <p:cNvSpPr txBox="1"/>
          <p:nvPr/>
        </p:nvSpPr>
        <p:spPr>
          <a:xfrm>
            <a:off x="6344759" y="4321823"/>
            <a:ext cx="1362637" cy="527358"/>
          </a:xfrm>
          <a:prstGeom prst="rect">
            <a:avLst/>
          </a:prstGeom>
          <a:noFill/>
          <a:ln>
            <a:noFill/>
          </a:ln>
        </p:spPr>
        <p:txBody>
          <a:bodyPr wrap="square" lIns="186521" tIns="149217" rIns="186521" bIns="149217" rtlCol="0">
            <a:spAutoFit/>
          </a:bodyPr>
          <a:lstStyle/>
          <a:p>
            <a:pPr algn="ctr" defTabSz="932597">
              <a:lnSpc>
                <a:spcPct val="90000"/>
              </a:lnSpc>
              <a:spcAft>
                <a:spcPts val="612"/>
              </a:spcAft>
            </a:pPr>
            <a:r>
              <a:rPr lang="en-US" sz="1632" dirty="0">
                <a:gradFill>
                  <a:gsLst>
                    <a:gs pos="2917">
                      <a:srgbClr val="FFFFFF"/>
                    </a:gs>
                    <a:gs pos="30000">
                      <a:srgbClr val="FFFFFF"/>
                    </a:gs>
                  </a:gsLst>
                  <a:lin ang="5400000" scaled="0"/>
                </a:gradFill>
              </a:rPr>
              <a:t>Iteration 4</a:t>
            </a:r>
          </a:p>
        </p:txBody>
      </p:sp>
      <p:sp>
        <p:nvSpPr>
          <p:cNvPr id="99" name="TextBox 98"/>
          <p:cNvSpPr txBox="1"/>
          <p:nvPr/>
        </p:nvSpPr>
        <p:spPr>
          <a:xfrm>
            <a:off x="6344759" y="4988501"/>
            <a:ext cx="1362637" cy="527358"/>
          </a:xfrm>
          <a:prstGeom prst="rect">
            <a:avLst/>
          </a:prstGeom>
          <a:noFill/>
          <a:ln>
            <a:noFill/>
          </a:ln>
        </p:spPr>
        <p:txBody>
          <a:bodyPr wrap="square" lIns="186521" tIns="149217" rIns="186521" bIns="149217" rtlCol="0">
            <a:spAutoFit/>
          </a:bodyPr>
          <a:lstStyle/>
          <a:p>
            <a:pPr algn="ctr" defTabSz="932597">
              <a:lnSpc>
                <a:spcPct val="90000"/>
              </a:lnSpc>
              <a:spcAft>
                <a:spcPts val="612"/>
              </a:spcAft>
            </a:pPr>
            <a:r>
              <a:rPr lang="en-US" sz="1632" dirty="0">
                <a:gradFill>
                  <a:gsLst>
                    <a:gs pos="2917">
                      <a:srgbClr val="FFFFFF"/>
                    </a:gs>
                    <a:gs pos="30000">
                      <a:srgbClr val="FFFFFF"/>
                    </a:gs>
                  </a:gsLst>
                  <a:lin ang="5400000" scaled="0"/>
                </a:gradFill>
              </a:rPr>
              <a:t>Iteration 5</a:t>
            </a:r>
          </a:p>
        </p:txBody>
      </p:sp>
      <p:sp>
        <p:nvSpPr>
          <p:cNvPr id="100" name="TextBox 99"/>
          <p:cNvSpPr txBox="1"/>
          <p:nvPr/>
        </p:nvSpPr>
        <p:spPr>
          <a:xfrm>
            <a:off x="6344759" y="5637181"/>
            <a:ext cx="1362637" cy="527358"/>
          </a:xfrm>
          <a:prstGeom prst="rect">
            <a:avLst/>
          </a:prstGeom>
          <a:noFill/>
          <a:ln>
            <a:noFill/>
          </a:ln>
        </p:spPr>
        <p:txBody>
          <a:bodyPr wrap="square" lIns="186521" tIns="149217" rIns="186521" bIns="149217" rtlCol="0">
            <a:spAutoFit/>
          </a:bodyPr>
          <a:lstStyle/>
          <a:p>
            <a:pPr algn="ctr" defTabSz="932597">
              <a:lnSpc>
                <a:spcPct val="90000"/>
              </a:lnSpc>
              <a:spcAft>
                <a:spcPts val="612"/>
              </a:spcAft>
            </a:pPr>
            <a:r>
              <a:rPr lang="en-US" sz="1632" dirty="0">
                <a:gradFill>
                  <a:gsLst>
                    <a:gs pos="2917">
                      <a:srgbClr val="FFFFFF"/>
                    </a:gs>
                    <a:gs pos="30000">
                      <a:srgbClr val="FFFFFF"/>
                    </a:gs>
                  </a:gsLst>
                  <a:lin ang="5400000" scaled="0"/>
                </a:gradFill>
              </a:rPr>
              <a:t>Iteration 6</a:t>
            </a:r>
          </a:p>
        </p:txBody>
      </p:sp>
      <p:sp>
        <p:nvSpPr>
          <p:cNvPr id="102" name="TextBox 101"/>
          <p:cNvSpPr txBox="1"/>
          <p:nvPr/>
        </p:nvSpPr>
        <p:spPr>
          <a:xfrm>
            <a:off x="275481" y="6413709"/>
            <a:ext cx="3379433" cy="470856"/>
          </a:xfrm>
          <a:prstGeom prst="rect">
            <a:avLst/>
          </a:prstGeom>
          <a:noFill/>
        </p:spPr>
        <p:txBody>
          <a:bodyPr wrap="square" lIns="186521" tIns="149217" rIns="186521" bIns="149217" rtlCol="0">
            <a:spAutoFit/>
          </a:bodyPr>
          <a:lstStyle/>
          <a:p>
            <a:pPr defTabSz="932597">
              <a:lnSpc>
                <a:spcPct val="90000"/>
              </a:lnSpc>
              <a:spcAft>
                <a:spcPts val="612"/>
              </a:spcAft>
            </a:pPr>
            <a:r>
              <a:rPr lang="en-US" sz="1122" dirty="0">
                <a:solidFill>
                  <a:schemeClr val="bg1">
                    <a:lumMod val="50000"/>
                  </a:schemeClr>
                </a:solidFill>
                <a:latin typeface="Segoe UI Light"/>
              </a:rPr>
              <a:t>Courtesy: Thomas W. Miller</a:t>
            </a:r>
          </a:p>
        </p:txBody>
      </p:sp>
      <p:cxnSp>
        <p:nvCxnSpPr>
          <p:cNvPr id="3" name="Straight Connector 2"/>
          <p:cNvCxnSpPr/>
          <p:nvPr/>
        </p:nvCxnSpPr>
        <p:spPr>
          <a:xfrm>
            <a:off x="2858860" y="1938683"/>
            <a:ext cx="0" cy="4039323"/>
          </a:xfrm>
          <a:prstGeom prst="line">
            <a:avLst/>
          </a:prstGeom>
          <a:ln>
            <a:solidFill>
              <a:schemeClr val="tx1"/>
            </a:solidFill>
            <a:prstDash val="dash"/>
            <a:headEnd type="none"/>
            <a:tailEnd type="none"/>
          </a:ln>
        </p:spPr>
        <p:style>
          <a:lnRef idx="1">
            <a:schemeClr val="accent1"/>
          </a:lnRef>
          <a:fillRef idx="0">
            <a:schemeClr val="accent1"/>
          </a:fillRef>
          <a:effectRef idx="0">
            <a:schemeClr val="accent1"/>
          </a:effectRef>
          <a:fontRef idx="minor">
            <a:schemeClr val="tx1"/>
          </a:fontRef>
        </p:style>
      </p:cxnSp>
      <p:sp>
        <p:nvSpPr>
          <p:cNvPr id="4" name="TextBox 3"/>
          <p:cNvSpPr txBox="1"/>
          <p:nvPr/>
        </p:nvSpPr>
        <p:spPr>
          <a:xfrm>
            <a:off x="2246984" y="1330237"/>
            <a:ext cx="1343913" cy="762393"/>
          </a:xfrm>
          <a:prstGeom prst="rect">
            <a:avLst/>
          </a:prstGeom>
          <a:noFill/>
        </p:spPr>
        <p:txBody>
          <a:bodyPr wrap="square" lIns="186521" tIns="149217" rIns="186521" bIns="149217" rtlCol="0">
            <a:spAutoFit/>
          </a:bodyPr>
          <a:lstStyle/>
          <a:p>
            <a:pPr defTabSz="932597">
              <a:lnSpc>
                <a:spcPct val="90000"/>
              </a:lnSpc>
              <a:spcAft>
                <a:spcPts val="612"/>
              </a:spcAft>
            </a:pPr>
            <a:r>
              <a:rPr lang="en-US" sz="1632" dirty="0">
                <a:gradFill>
                  <a:gsLst>
                    <a:gs pos="2917">
                      <a:srgbClr val="FFFFFF"/>
                    </a:gs>
                    <a:gs pos="30000">
                      <a:srgbClr val="FFFFFF"/>
                    </a:gs>
                  </a:gsLst>
                  <a:lin ang="5400000" scaled="0"/>
                </a:gradFill>
              </a:rPr>
              <a:t>Sampling &amp; Scaling</a:t>
            </a:r>
          </a:p>
        </p:txBody>
      </p:sp>
    </p:spTree>
    <p:extLst>
      <p:ext uri="{BB962C8B-B14F-4D97-AF65-F5344CB8AC3E}">
        <p14:creationId xmlns:p14="http://schemas.microsoft.com/office/powerpoint/2010/main" val="167191787"/>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15"/>
                                        </p:tgtEl>
                                        <p:attrNameLst>
                                          <p:attrName>style.visibility</p:attrName>
                                        </p:attrNameLst>
                                      </p:cBhvr>
                                      <p:to>
                                        <p:strVal val="visible"/>
                                      </p:to>
                                    </p:set>
                                    <p:anim calcmode="lin" valueType="num">
                                      <p:cBhvr additive="base">
                                        <p:cTn id="7" dur="500" fill="hold"/>
                                        <p:tgtEl>
                                          <p:spTgt spid="15"/>
                                        </p:tgtEl>
                                        <p:attrNameLst>
                                          <p:attrName>ppt_x</p:attrName>
                                        </p:attrNameLst>
                                      </p:cBhvr>
                                      <p:tavLst>
                                        <p:tav tm="0">
                                          <p:val>
                                            <p:strVal val="#ppt_x"/>
                                          </p:val>
                                        </p:tav>
                                        <p:tav tm="100000">
                                          <p:val>
                                            <p:strVal val="#ppt_x"/>
                                          </p:val>
                                        </p:tav>
                                      </p:tavLst>
                                    </p:anim>
                                    <p:anim calcmode="lin" valueType="num">
                                      <p:cBhvr additive="base">
                                        <p:cTn id="8" dur="500" fill="hold"/>
                                        <p:tgtEl>
                                          <p:spTgt spid="15"/>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16"/>
                                        </p:tgtEl>
                                        <p:attrNameLst>
                                          <p:attrName>style.visibility</p:attrName>
                                        </p:attrNameLst>
                                      </p:cBhvr>
                                      <p:to>
                                        <p:strVal val="visible"/>
                                      </p:to>
                                    </p:set>
                                    <p:anim calcmode="lin" valueType="num">
                                      <p:cBhvr additive="base">
                                        <p:cTn id="13" dur="500" fill="hold"/>
                                        <p:tgtEl>
                                          <p:spTgt spid="16"/>
                                        </p:tgtEl>
                                        <p:attrNameLst>
                                          <p:attrName>ppt_x</p:attrName>
                                        </p:attrNameLst>
                                      </p:cBhvr>
                                      <p:tavLst>
                                        <p:tav tm="0">
                                          <p:val>
                                            <p:strVal val="#ppt_x"/>
                                          </p:val>
                                        </p:tav>
                                        <p:tav tm="100000">
                                          <p:val>
                                            <p:strVal val="#ppt_x"/>
                                          </p:val>
                                        </p:tav>
                                      </p:tavLst>
                                    </p:anim>
                                    <p:anim calcmode="lin" valueType="num">
                                      <p:cBhvr additive="base">
                                        <p:cTn id="14" dur="500" fill="hold"/>
                                        <p:tgtEl>
                                          <p:spTgt spid="16"/>
                                        </p:tgtEl>
                                        <p:attrNameLst>
                                          <p:attrName>ppt_y</p:attrName>
                                        </p:attrNameLst>
                                      </p:cBhvr>
                                      <p:tavLst>
                                        <p:tav tm="0">
                                          <p:val>
                                            <p:strVal val="1+#ppt_h/2"/>
                                          </p:val>
                                        </p:tav>
                                        <p:tav tm="100000">
                                          <p:val>
                                            <p:strVal val="#ppt_y"/>
                                          </p:val>
                                        </p:tav>
                                      </p:tavLst>
                                    </p:anim>
                                  </p:childTnLst>
                                </p:cTn>
                              </p:par>
                              <p:par>
                                <p:cTn id="15" presetID="2" presetClass="entr" presetSubtype="4" fill="hold" grpId="0" nodeType="withEffect">
                                  <p:stCondLst>
                                    <p:cond delay="0"/>
                                  </p:stCondLst>
                                  <p:childTnLst>
                                    <p:set>
                                      <p:cBhvr>
                                        <p:cTn id="16" dur="1" fill="hold">
                                          <p:stCondLst>
                                            <p:cond delay="0"/>
                                          </p:stCondLst>
                                        </p:cTn>
                                        <p:tgtEl>
                                          <p:spTgt spid="34"/>
                                        </p:tgtEl>
                                        <p:attrNameLst>
                                          <p:attrName>style.visibility</p:attrName>
                                        </p:attrNameLst>
                                      </p:cBhvr>
                                      <p:to>
                                        <p:strVal val="visible"/>
                                      </p:to>
                                    </p:set>
                                    <p:anim calcmode="lin" valueType="num">
                                      <p:cBhvr additive="base">
                                        <p:cTn id="17" dur="500" fill="hold"/>
                                        <p:tgtEl>
                                          <p:spTgt spid="34"/>
                                        </p:tgtEl>
                                        <p:attrNameLst>
                                          <p:attrName>ppt_x</p:attrName>
                                        </p:attrNameLst>
                                      </p:cBhvr>
                                      <p:tavLst>
                                        <p:tav tm="0">
                                          <p:val>
                                            <p:strVal val="#ppt_x"/>
                                          </p:val>
                                        </p:tav>
                                        <p:tav tm="100000">
                                          <p:val>
                                            <p:strVal val="#ppt_x"/>
                                          </p:val>
                                        </p:tav>
                                      </p:tavLst>
                                    </p:anim>
                                    <p:anim calcmode="lin" valueType="num">
                                      <p:cBhvr additive="base">
                                        <p:cTn id="18" dur="500" fill="hold"/>
                                        <p:tgtEl>
                                          <p:spTgt spid="34"/>
                                        </p:tgtEl>
                                        <p:attrNameLst>
                                          <p:attrName>ppt_y</p:attrName>
                                        </p:attrNameLst>
                                      </p:cBhvr>
                                      <p:tavLst>
                                        <p:tav tm="0">
                                          <p:val>
                                            <p:strVal val="1+#ppt_h/2"/>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8" fill="hold" nodeType="clickEffect">
                                  <p:stCondLst>
                                    <p:cond delay="0"/>
                                  </p:stCondLst>
                                  <p:childTnLst>
                                    <p:set>
                                      <p:cBhvr>
                                        <p:cTn id="22" dur="1" fill="hold">
                                          <p:stCondLst>
                                            <p:cond delay="0"/>
                                          </p:stCondLst>
                                        </p:cTn>
                                        <p:tgtEl>
                                          <p:spTgt spid="25"/>
                                        </p:tgtEl>
                                        <p:attrNameLst>
                                          <p:attrName>style.visibility</p:attrName>
                                        </p:attrNameLst>
                                      </p:cBhvr>
                                      <p:to>
                                        <p:strVal val="visible"/>
                                      </p:to>
                                    </p:set>
                                    <p:anim calcmode="lin" valueType="num">
                                      <p:cBhvr additive="base">
                                        <p:cTn id="23" dur="500" fill="hold"/>
                                        <p:tgtEl>
                                          <p:spTgt spid="25"/>
                                        </p:tgtEl>
                                        <p:attrNameLst>
                                          <p:attrName>ppt_x</p:attrName>
                                        </p:attrNameLst>
                                      </p:cBhvr>
                                      <p:tavLst>
                                        <p:tav tm="0">
                                          <p:val>
                                            <p:strVal val="0-#ppt_w/2"/>
                                          </p:val>
                                        </p:tav>
                                        <p:tav tm="100000">
                                          <p:val>
                                            <p:strVal val="#ppt_x"/>
                                          </p:val>
                                        </p:tav>
                                      </p:tavLst>
                                    </p:anim>
                                    <p:anim calcmode="lin" valueType="num">
                                      <p:cBhvr additive="base">
                                        <p:cTn id="24" dur="500" fill="hold"/>
                                        <p:tgtEl>
                                          <p:spTgt spid="25"/>
                                        </p:tgtEl>
                                        <p:attrNameLst>
                                          <p:attrName>ppt_y</p:attrName>
                                        </p:attrNameLst>
                                      </p:cBhvr>
                                      <p:tavLst>
                                        <p:tav tm="0">
                                          <p:val>
                                            <p:strVal val="#ppt_y"/>
                                          </p:val>
                                        </p:tav>
                                        <p:tav tm="100000">
                                          <p:val>
                                            <p:strVal val="#ppt_y"/>
                                          </p:val>
                                        </p:tav>
                                      </p:tavLst>
                                    </p:anim>
                                  </p:childTnLst>
                                </p:cTn>
                              </p:par>
                              <p:par>
                                <p:cTn id="25" presetID="2" presetClass="entr" presetSubtype="8" fill="hold" nodeType="withEffect">
                                  <p:stCondLst>
                                    <p:cond delay="0"/>
                                  </p:stCondLst>
                                  <p:childTnLst>
                                    <p:set>
                                      <p:cBhvr>
                                        <p:cTn id="26" dur="1" fill="hold">
                                          <p:stCondLst>
                                            <p:cond delay="0"/>
                                          </p:stCondLst>
                                        </p:cTn>
                                        <p:tgtEl>
                                          <p:spTgt spid="27"/>
                                        </p:tgtEl>
                                        <p:attrNameLst>
                                          <p:attrName>style.visibility</p:attrName>
                                        </p:attrNameLst>
                                      </p:cBhvr>
                                      <p:to>
                                        <p:strVal val="visible"/>
                                      </p:to>
                                    </p:set>
                                    <p:anim calcmode="lin" valueType="num">
                                      <p:cBhvr additive="base">
                                        <p:cTn id="27" dur="500" fill="hold"/>
                                        <p:tgtEl>
                                          <p:spTgt spid="27"/>
                                        </p:tgtEl>
                                        <p:attrNameLst>
                                          <p:attrName>ppt_x</p:attrName>
                                        </p:attrNameLst>
                                      </p:cBhvr>
                                      <p:tavLst>
                                        <p:tav tm="0">
                                          <p:val>
                                            <p:strVal val="0-#ppt_w/2"/>
                                          </p:val>
                                        </p:tav>
                                        <p:tav tm="100000">
                                          <p:val>
                                            <p:strVal val="#ppt_x"/>
                                          </p:val>
                                        </p:tav>
                                      </p:tavLst>
                                    </p:anim>
                                    <p:anim calcmode="lin" valueType="num">
                                      <p:cBhvr additive="base">
                                        <p:cTn id="28" dur="500" fill="hold"/>
                                        <p:tgtEl>
                                          <p:spTgt spid="27"/>
                                        </p:tgtEl>
                                        <p:attrNameLst>
                                          <p:attrName>ppt_y</p:attrName>
                                        </p:attrNameLst>
                                      </p:cBhvr>
                                      <p:tavLst>
                                        <p:tav tm="0">
                                          <p:val>
                                            <p:strVal val="#ppt_y"/>
                                          </p:val>
                                        </p:tav>
                                        <p:tav tm="100000">
                                          <p:val>
                                            <p:strVal val="#ppt_y"/>
                                          </p:val>
                                        </p:tav>
                                      </p:tavLst>
                                    </p:anim>
                                  </p:childTnLst>
                                </p:cTn>
                              </p:par>
                              <p:par>
                                <p:cTn id="29" presetID="2" presetClass="entr" presetSubtype="8" fill="hold" grpId="0" nodeType="withEffect">
                                  <p:stCondLst>
                                    <p:cond delay="0"/>
                                  </p:stCondLst>
                                  <p:childTnLst>
                                    <p:set>
                                      <p:cBhvr>
                                        <p:cTn id="30" dur="1" fill="hold">
                                          <p:stCondLst>
                                            <p:cond delay="0"/>
                                          </p:stCondLst>
                                        </p:cTn>
                                        <p:tgtEl>
                                          <p:spTgt spid="19"/>
                                        </p:tgtEl>
                                        <p:attrNameLst>
                                          <p:attrName>style.visibility</p:attrName>
                                        </p:attrNameLst>
                                      </p:cBhvr>
                                      <p:to>
                                        <p:strVal val="visible"/>
                                      </p:to>
                                    </p:set>
                                    <p:anim calcmode="lin" valueType="num">
                                      <p:cBhvr additive="base">
                                        <p:cTn id="31" dur="500" fill="hold"/>
                                        <p:tgtEl>
                                          <p:spTgt spid="19"/>
                                        </p:tgtEl>
                                        <p:attrNameLst>
                                          <p:attrName>ppt_x</p:attrName>
                                        </p:attrNameLst>
                                      </p:cBhvr>
                                      <p:tavLst>
                                        <p:tav tm="0">
                                          <p:val>
                                            <p:strVal val="0-#ppt_w/2"/>
                                          </p:val>
                                        </p:tav>
                                        <p:tav tm="100000">
                                          <p:val>
                                            <p:strVal val="#ppt_x"/>
                                          </p:val>
                                        </p:tav>
                                      </p:tavLst>
                                    </p:anim>
                                    <p:anim calcmode="lin" valueType="num">
                                      <p:cBhvr additive="base">
                                        <p:cTn id="32" dur="500" fill="hold"/>
                                        <p:tgtEl>
                                          <p:spTgt spid="19"/>
                                        </p:tgtEl>
                                        <p:attrNameLst>
                                          <p:attrName>ppt_y</p:attrName>
                                        </p:attrNameLst>
                                      </p:cBhvr>
                                      <p:tavLst>
                                        <p:tav tm="0">
                                          <p:val>
                                            <p:strVal val="#ppt_y"/>
                                          </p:val>
                                        </p:tav>
                                        <p:tav tm="100000">
                                          <p:val>
                                            <p:strVal val="#ppt_y"/>
                                          </p:val>
                                        </p:tav>
                                      </p:tavLst>
                                    </p:anim>
                                  </p:childTnLst>
                                </p:cTn>
                              </p:par>
                              <p:par>
                                <p:cTn id="33" presetID="2" presetClass="entr" presetSubtype="8" fill="hold" grpId="0" nodeType="withEffect">
                                  <p:stCondLst>
                                    <p:cond delay="0"/>
                                  </p:stCondLst>
                                  <p:childTnLst>
                                    <p:set>
                                      <p:cBhvr>
                                        <p:cTn id="34" dur="1" fill="hold">
                                          <p:stCondLst>
                                            <p:cond delay="0"/>
                                          </p:stCondLst>
                                        </p:cTn>
                                        <p:tgtEl>
                                          <p:spTgt spid="20"/>
                                        </p:tgtEl>
                                        <p:attrNameLst>
                                          <p:attrName>style.visibility</p:attrName>
                                        </p:attrNameLst>
                                      </p:cBhvr>
                                      <p:to>
                                        <p:strVal val="visible"/>
                                      </p:to>
                                    </p:set>
                                    <p:anim calcmode="lin" valueType="num">
                                      <p:cBhvr additive="base">
                                        <p:cTn id="35" dur="500" fill="hold"/>
                                        <p:tgtEl>
                                          <p:spTgt spid="20"/>
                                        </p:tgtEl>
                                        <p:attrNameLst>
                                          <p:attrName>ppt_x</p:attrName>
                                        </p:attrNameLst>
                                      </p:cBhvr>
                                      <p:tavLst>
                                        <p:tav tm="0">
                                          <p:val>
                                            <p:strVal val="0-#ppt_w/2"/>
                                          </p:val>
                                        </p:tav>
                                        <p:tav tm="100000">
                                          <p:val>
                                            <p:strVal val="#ppt_x"/>
                                          </p:val>
                                        </p:tav>
                                      </p:tavLst>
                                    </p:anim>
                                    <p:anim calcmode="lin" valueType="num">
                                      <p:cBhvr additive="base">
                                        <p:cTn id="36" dur="500" fill="hold"/>
                                        <p:tgtEl>
                                          <p:spTgt spid="20"/>
                                        </p:tgtEl>
                                        <p:attrNameLst>
                                          <p:attrName>ppt_y</p:attrName>
                                        </p:attrNameLst>
                                      </p:cBhvr>
                                      <p:tavLst>
                                        <p:tav tm="0">
                                          <p:val>
                                            <p:strVal val="#ppt_y"/>
                                          </p:val>
                                        </p:tav>
                                        <p:tav tm="100000">
                                          <p:val>
                                            <p:strVal val="#ppt_y"/>
                                          </p:val>
                                        </p:tav>
                                      </p:tavLst>
                                    </p:anim>
                                  </p:childTnLst>
                                </p:cTn>
                              </p:par>
                            </p:childTnLst>
                          </p:cTn>
                        </p:par>
                      </p:childTnLst>
                    </p:cTn>
                  </p:par>
                  <p:par>
                    <p:cTn id="37" fill="hold">
                      <p:stCondLst>
                        <p:cond delay="indefinite"/>
                      </p:stCondLst>
                      <p:childTnLst>
                        <p:par>
                          <p:cTn id="38" fill="hold">
                            <p:stCondLst>
                              <p:cond delay="0"/>
                            </p:stCondLst>
                            <p:childTnLst>
                              <p:par>
                                <p:cTn id="39" presetID="2" presetClass="entr" presetSubtype="4" fill="hold" grpId="0" nodeType="clickEffect">
                                  <p:stCondLst>
                                    <p:cond delay="0"/>
                                  </p:stCondLst>
                                  <p:childTnLst>
                                    <p:set>
                                      <p:cBhvr>
                                        <p:cTn id="40" dur="1" fill="hold">
                                          <p:stCondLst>
                                            <p:cond delay="0"/>
                                          </p:stCondLst>
                                        </p:cTn>
                                        <p:tgtEl>
                                          <p:spTgt spid="18"/>
                                        </p:tgtEl>
                                        <p:attrNameLst>
                                          <p:attrName>style.visibility</p:attrName>
                                        </p:attrNameLst>
                                      </p:cBhvr>
                                      <p:to>
                                        <p:strVal val="visible"/>
                                      </p:to>
                                    </p:set>
                                    <p:anim calcmode="lin" valueType="num">
                                      <p:cBhvr additive="base">
                                        <p:cTn id="41" dur="500" fill="hold"/>
                                        <p:tgtEl>
                                          <p:spTgt spid="18"/>
                                        </p:tgtEl>
                                        <p:attrNameLst>
                                          <p:attrName>ppt_x</p:attrName>
                                        </p:attrNameLst>
                                      </p:cBhvr>
                                      <p:tavLst>
                                        <p:tav tm="0">
                                          <p:val>
                                            <p:strVal val="#ppt_x"/>
                                          </p:val>
                                        </p:tav>
                                        <p:tav tm="100000">
                                          <p:val>
                                            <p:strVal val="#ppt_x"/>
                                          </p:val>
                                        </p:tav>
                                      </p:tavLst>
                                    </p:anim>
                                    <p:anim calcmode="lin" valueType="num">
                                      <p:cBhvr additive="base">
                                        <p:cTn id="42" dur="500" fill="hold"/>
                                        <p:tgtEl>
                                          <p:spTgt spid="18"/>
                                        </p:tgtEl>
                                        <p:attrNameLst>
                                          <p:attrName>ppt_y</p:attrName>
                                        </p:attrNameLst>
                                      </p:cBhvr>
                                      <p:tavLst>
                                        <p:tav tm="0">
                                          <p:val>
                                            <p:strVal val="1+#ppt_h/2"/>
                                          </p:val>
                                        </p:tav>
                                        <p:tav tm="100000">
                                          <p:val>
                                            <p:strVal val="#ppt_y"/>
                                          </p:val>
                                        </p:tav>
                                      </p:tavLst>
                                    </p:anim>
                                  </p:childTnLst>
                                </p:cTn>
                              </p:par>
                              <p:par>
                                <p:cTn id="43" presetID="2" presetClass="entr" presetSubtype="4" fill="hold" grpId="0" nodeType="withEffect">
                                  <p:stCondLst>
                                    <p:cond delay="0"/>
                                  </p:stCondLst>
                                  <p:childTnLst>
                                    <p:set>
                                      <p:cBhvr>
                                        <p:cTn id="44" dur="1" fill="hold">
                                          <p:stCondLst>
                                            <p:cond delay="0"/>
                                          </p:stCondLst>
                                        </p:cTn>
                                        <p:tgtEl>
                                          <p:spTgt spid="35"/>
                                        </p:tgtEl>
                                        <p:attrNameLst>
                                          <p:attrName>style.visibility</p:attrName>
                                        </p:attrNameLst>
                                      </p:cBhvr>
                                      <p:to>
                                        <p:strVal val="visible"/>
                                      </p:to>
                                    </p:set>
                                    <p:anim calcmode="lin" valueType="num">
                                      <p:cBhvr additive="base">
                                        <p:cTn id="45" dur="500" fill="hold"/>
                                        <p:tgtEl>
                                          <p:spTgt spid="35"/>
                                        </p:tgtEl>
                                        <p:attrNameLst>
                                          <p:attrName>ppt_x</p:attrName>
                                        </p:attrNameLst>
                                      </p:cBhvr>
                                      <p:tavLst>
                                        <p:tav tm="0">
                                          <p:val>
                                            <p:strVal val="#ppt_x"/>
                                          </p:val>
                                        </p:tav>
                                        <p:tav tm="100000">
                                          <p:val>
                                            <p:strVal val="#ppt_x"/>
                                          </p:val>
                                        </p:tav>
                                      </p:tavLst>
                                    </p:anim>
                                    <p:anim calcmode="lin" valueType="num">
                                      <p:cBhvr additive="base">
                                        <p:cTn id="46" dur="500" fill="hold"/>
                                        <p:tgtEl>
                                          <p:spTgt spid="35"/>
                                        </p:tgtEl>
                                        <p:attrNameLst>
                                          <p:attrName>ppt_y</p:attrName>
                                        </p:attrNameLst>
                                      </p:cBhvr>
                                      <p:tavLst>
                                        <p:tav tm="0">
                                          <p:val>
                                            <p:strVal val="1+#ppt_h/2"/>
                                          </p:val>
                                        </p:tav>
                                        <p:tav tm="100000">
                                          <p:val>
                                            <p:strVal val="#ppt_y"/>
                                          </p:val>
                                        </p:tav>
                                      </p:tavLst>
                                    </p:anim>
                                  </p:childTnLst>
                                </p:cTn>
                              </p:par>
                            </p:childTnLst>
                          </p:cTn>
                        </p:par>
                      </p:childTnLst>
                    </p:cTn>
                  </p:par>
                  <p:par>
                    <p:cTn id="47" fill="hold">
                      <p:stCondLst>
                        <p:cond delay="indefinite"/>
                      </p:stCondLst>
                      <p:childTnLst>
                        <p:par>
                          <p:cTn id="48" fill="hold">
                            <p:stCondLst>
                              <p:cond delay="0"/>
                            </p:stCondLst>
                            <p:childTnLst>
                              <p:par>
                                <p:cTn id="49" presetID="2" presetClass="entr" presetSubtype="8" fill="hold" nodeType="clickEffect">
                                  <p:stCondLst>
                                    <p:cond delay="0"/>
                                  </p:stCondLst>
                                  <p:childTnLst>
                                    <p:set>
                                      <p:cBhvr>
                                        <p:cTn id="50" dur="1" fill="hold">
                                          <p:stCondLst>
                                            <p:cond delay="0"/>
                                          </p:stCondLst>
                                        </p:cTn>
                                        <p:tgtEl>
                                          <p:spTgt spid="29"/>
                                        </p:tgtEl>
                                        <p:attrNameLst>
                                          <p:attrName>style.visibility</p:attrName>
                                        </p:attrNameLst>
                                      </p:cBhvr>
                                      <p:to>
                                        <p:strVal val="visible"/>
                                      </p:to>
                                    </p:set>
                                    <p:anim calcmode="lin" valueType="num">
                                      <p:cBhvr additive="base">
                                        <p:cTn id="51" dur="500" fill="hold"/>
                                        <p:tgtEl>
                                          <p:spTgt spid="29"/>
                                        </p:tgtEl>
                                        <p:attrNameLst>
                                          <p:attrName>ppt_x</p:attrName>
                                        </p:attrNameLst>
                                      </p:cBhvr>
                                      <p:tavLst>
                                        <p:tav tm="0">
                                          <p:val>
                                            <p:strVal val="0-#ppt_w/2"/>
                                          </p:val>
                                        </p:tav>
                                        <p:tav tm="100000">
                                          <p:val>
                                            <p:strVal val="#ppt_x"/>
                                          </p:val>
                                        </p:tav>
                                      </p:tavLst>
                                    </p:anim>
                                    <p:anim calcmode="lin" valueType="num">
                                      <p:cBhvr additive="base">
                                        <p:cTn id="52" dur="500" fill="hold"/>
                                        <p:tgtEl>
                                          <p:spTgt spid="29"/>
                                        </p:tgtEl>
                                        <p:attrNameLst>
                                          <p:attrName>ppt_y</p:attrName>
                                        </p:attrNameLst>
                                      </p:cBhvr>
                                      <p:tavLst>
                                        <p:tav tm="0">
                                          <p:val>
                                            <p:strVal val="#ppt_y"/>
                                          </p:val>
                                        </p:tav>
                                        <p:tav tm="100000">
                                          <p:val>
                                            <p:strVal val="#ppt_y"/>
                                          </p:val>
                                        </p:tav>
                                      </p:tavLst>
                                    </p:anim>
                                  </p:childTnLst>
                                </p:cTn>
                              </p:par>
                              <p:par>
                                <p:cTn id="53" presetID="2" presetClass="entr" presetSubtype="8" fill="hold" nodeType="withEffect">
                                  <p:stCondLst>
                                    <p:cond delay="0"/>
                                  </p:stCondLst>
                                  <p:childTnLst>
                                    <p:set>
                                      <p:cBhvr>
                                        <p:cTn id="54" dur="1" fill="hold">
                                          <p:stCondLst>
                                            <p:cond delay="0"/>
                                          </p:stCondLst>
                                        </p:cTn>
                                        <p:tgtEl>
                                          <p:spTgt spid="31"/>
                                        </p:tgtEl>
                                        <p:attrNameLst>
                                          <p:attrName>style.visibility</p:attrName>
                                        </p:attrNameLst>
                                      </p:cBhvr>
                                      <p:to>
                                        <p:strVal val="visible"/>
                                      </p:to>
                                    </p:set>
                                    <p:anim calcmode="lin" valueType="num">
                                      <p:cBhvr additive="base">
                                        <p:cTn id="55" dur="500" fill="hold"/>
                                        <p:tgtEl>
                                          <p:spTgt spid="31"/>
                                        </p:tgtEl>
                                        <p:attrNameLst>
                                          <p:attrName>ppt_x</p:attrName>
                                        </p:attrNameLst>
                                      </p:cBhvr>
                                      <p:tavLst>
                                        <p:tav tm="0">
                                          <p:val>
                                            <p:strVal val="0-#ppt_w/2"/>
                                          </p:val>
                                        </p:tav>
                                        <p:tav tm="100000">
                                          <p:val>
                                            <p:strVal val="#ppt_x"/>
                                          </p:val>
                                        </p:tav>
                                      </p:tavLst>
                                    </p:anim>
                                    <p:anim calcmode="lin" valueType="num">
                                      <p:cBhvr additive="base">
                                        <p:cTn id="56" dur="500" fill="hold"/>
                                        <p:tgtEl>
                                          <p:spTgt spid="31"/>
                                        </p:tgtEl>
                                        <p:attrNameLst>
                                          <p:attrName>ppt_y</p:attrName>
                                        </p:attrNameLst>
                                      </p:cBhvr>
                                      <p:tavLst>
                                        <p:tav tm="0">
                                          <p:val>
                                            <p:strVal val="#ppt_y"/>
                                          </p:val>
                                        </p:tav>
                                        <p:tav tm="100000">
                                          <p:val>
                                            <p:strVal val="#ppt_y"/>
                                          </p:val>
                                        </p:tav>
                                      </p:tavLst>
                                    </p:anim>
                                  </p:childTnLst>
                                </p:cTn>
                              </p:par>
                              <p:par>
                                <p:cTn id="57" presetID="2" presetClass="entr" presetSubtype="8" fill="hold" nodeType="withEffect">
                                  <p:stCondLst>
                                    <p:cond delay="0"/>
                                  </p:stCondLst>
                                  <p:childTnLst>
                                    <p:set>
                                      <p:cBhvr>
                                        <p:cTn id="58" dur="1" fill="hold">
                                          <p:stCondLst>
                                            <p:cond delay="0"/>
                                          </p:stCondLst>
                                        </p:cTn>
                                        <p:tgtEl>
                                          <p:spTgt spid="33"/>
                                        </p:tgtEl>
                                        <p:attrNameLst>
                                          <p:attrName>style.visibility</p:attrName>
                                        </p:attrNameLst>
                                      </p:cBhvr>
                                      <p:to>
                                        <p:strVal val="visible"/>
                                      </p:to>
                                    </p:set>
                                    <p:anim calcmode="lin" valueType="num">
                                      <p:cBhvr additive="base">
                                        <p:cTn id="59" dur="500" fill="hold"/>
                                        <p:tgtEl>
                                          <p:spTgt spid="33"/>
                                        </p:tgtEl>
                                        <p:attrNameLst>
                                          <p:attrName>ppt_x</p:attrName>
                                        </p:attrNameLst>
                                      </p:cBhvr>
                                      <p:tavLst>
                                        <p:tav tm="0">
                                          <p:val>
                                            <p:strVal val="0-#ppt_w/2"/>
                                          </p:val>
                                        </p:tav>
                                        <p:tav tm="100000">
                                          <p:val>
                                            <p:strVal val="#ppt_x"/>
                                          </p:val>
                                        </p:tav>
                                      </p:tavLst>
                                    </p:anim>
                                    <p:anim calcmode="lin" valueType="num">
                                      <p:cBhvr additive="base">
                                        <p:cTn id="60" dur="500" fill="hold"/>
                                        <p:tgtEl>
                                          <p:spTgt spid="33"/>
                                        </p:tgtEl>
                                        <p:attrNameLst>
                                          <p:attrName>ppt_y</p:attrName>
                                        </p:attrNameLst>
                                      </p:cBhvr>
                                      <p:tavLst>
                                        <p:tav tm="0">
                                          <p:val>
                                            <p:strVal val="#ppt_y"/>
                                          </p:val>
                                        </p:tav>
                                        <p:tav tm="100000">
                                          <p:val>
                                            <p:strVal val="#ppt_y"/>
                                          </p:val>
                                        </p:tav>
                                      </p:tavLst>
                                    </p:anim>
                                  </p:childTnLst>
                                </p:cTn>
                              </p:par>
                              <p:par>
                                <p:cTn id="61" presetID="2" presetClass="entr" presetSubtype="8" fill="hold" grpId="0" nodeType="withEffect">
                                  <p:stCondLst>
                                    <p:cond delay="0"/>
                                  </p:stCondLst>
                                  <p:childTnLst>
                                    <p:set>
                                      <p:cBhvr>
                                        <p:cTn id="62" dur="1" fill="hold">
                                          <p:stCondLst>
                                            <p:cond delay="0"/>
                                          </p:stCondLst>
                                        </p:cTn>
                                        <p:tgtEl>
                                          <p:spTgt spid="21"/>
                                        </p:tgtEl>
                                        <p:attrNameLst>
                                          <p:attrName>style.visibility</p:attrName>
                                        </p:attrNameLst>
                                      </p:cBhvr>
                                      <p:to>
                                        <p:strVal val="visible"/>
                                      </p:to>
                                    </p:set>
                                    <p:anim calcmode="lin" valueType="num">
                                      <p:cBhvr additive="base">
                                        <p:cTn id="63" dur="500" fill="hold"/>
                                        <p:tgtEl>
                                          <p:spTgt spid="21"/>
                                        </p:tgtEl>
                                        <p:attrNameLst>
                                          <p:attrName>ppt_x</p:attrName>
                                        </p:attrNameLst>
                                      </p:cBhvr>
                                      <p:tavLst>
                                        <p:tav tm="0">
                                          <p:val>
                                            <p:strVal val="0-#ppt_w/2"/>
                                          </p:val>
                                        </p:tav>
                                        <p:tav tm="100000">
                                          <p:val>
                                            <p:strVal val="#ppt_x"/>
                                          </p:val>
                                        </p:tav>
                                      </p:tavLst>
                                    </p:anim>
                                    <p:anim calcmode="lin" valueType="num">
                                      <p:cBhvr additive="base">
                                        <p:cTn id="64" dur="500" fill="hold"/>
                                        <p:tgtEl>
                                          <p:spTgt spid="21"/>
                                        </p:tgtEl>
                                        <p:attrNameLst>
                                          <p:attrName>ppt_y</p:attrName>
                                        </p:attrNameLst>
                                      </p:cBhvr>
                                      <p:tavLst>
                                        <p:tav tm="0">
                                          <p:val>
                                            <p:strVal val="#ppt_y"/>
                                          </p:val>
                                        </p:tav>
                                        <p:tav tm="100000">
                                          <p:val>
                                            <p:strVal val="#ppt_y"/>
                                          </p:val>
                                        </p:tav>
                                      </p:tavLst>
                                    </p:anim>
                                  </p:childTnLst>
                                </p:cTn>
                              </p:par>
                              <p:par>
                                <p:cTn id="65" presetID="2" presetClass="entr" presetSubtype="8" fill="hold" grpId="0" nodeType="withEffect">
                                  <p:stCondLst>
                                    <p:cond delay="0"/>
                                  </p:stCondLst>
                                  <p:childTnLst>
                                    <p:set>
                                      <p:cBhvr>
                                        <p:cTn id="66" dur="1" fill="hold">
                                          <p:stCondLst>
                                            <p:cond delay="0"/>
                                          </p:stCondLst>
                                        </p:cTn>
                                        <p:tgtEl>
                                          <p:spTgt spid="22"/>
                                        </p:tgtEl>
                                        <p:attrNameLst>
                                          <p:attrName>style.visibility</p:attrName>
                                        </p:attrNameLst>
                                      </p:cBhvr>
                                      <p:to>
                                        <p:strVal val="visible"/>
                                      </p:to>
                                    </p:set>
                                    <p:anim calcmode="lin" valueType="num">
                                      <p:cBhvr additive="base">
                                        <p:cTn id="67" dur="500" fill="hold"/>
                                        <p:tgtEl>
                                          <p:spTgt spid="22"/>
                                        </p:tgtEl>
                                        <p:attrNameLst>
                                          <p:attrName>ppt_x</p:attrName>
                                        </p:attrNameLst>
                                      </p:cBhvr>
                                      <p:tavLst>
                                        <p:tav tm="0">
                                          <p:val>
                                            <p:strVal val="0-#ppt_w/2"/>
                                          </p:val>
                                        </p:tav>
                                        <p:tav tm="100000">
                                          <p:val>
                                            <p:strVal val="#ppt_x"/>
                                          </p:val>
                                        </p:tav>
                                      </p:tavLst>
                                    </p:anim>
                                    <p:anim calcmode="lin" valueType="num">
                                      <p:cBhvr additive="base">
                                        <p:cTn id="68" dur="500" fill="hold"/>
                                        <p:tgtEl>
                                          <p:spTgt spid="22"/>
                                        </p:tgtEl>
                                        <p:attrNameLst>
                                          <p:attrName>ppt_y</p:attrName>
                                        </p:attrNameLst>
                                      </p:cBhvr>
                                      <p:tavLst>
                                        <p:tav tm="0">
                                          <p:val>
                                            <p:strVal val="#ppt_y"/>
                                          </p:val>
                                        </p:tav>
                                        <p:tav tm="100000">
                                          <p:val>
                                            <p:strVal val="#ppt_y"/>
                                          </p:val>
                                        </p:tav>
                                      </p:tavLst>
                                    </p:anim>
                                  </p:childTnLst>
                                </p:cTn>
                              </p:par>
                              <p:par>
                                <p:cTn id="69" presetID="2" presetClass="entr" presetSubtype="8" fill="hold" grpId="0" nodeType="withEffect">
                                  <p:stCondLst>
                                    <p:cond delay="0"/>
                                  </p:stCondLst>
                                  <p:childTnLst>
                                    <p:set>
                                      <p:cBhvr>
                                        <p:cTn id="70" dur="1" fill="hold">
                                          <p:stCondLst>
                                            <p:cond delay="0"/>
                                          </p:stCondLst>
                                        </p:cTn>
                                        <p:tgtEl>
                                          <p:spTgt spid="23"/>
                                        </p:tgtEl>
                                        <p:attrNameLst>
                                          <p:attrName>style.visibility</p:attrName>
                                        </p:attrNameLst>
                                      </p:cBhvr>
                                      <p:to>
                                        <p:strVal val="visible"/>
                                      </p:to>
                                    </p:set>
                                    <p:anim calcmode="lin" valueType="num">
                                      <p:cBhvr additive="base">
                                        <p:cTn id="71" dur="500" fill="hold"/>
                                        <p:tgtEl>
                                          <p:spTgt spid="23"/>
                                        </p:tgtEl>
                                        <p:attrNameLst>
                                          <p:attrName>ppt_x</p:attrName>
                                        </p:attrNameLst>
                                      </p:cBhvr>
                                      <p:tavLst>
                                        <p:tav tm="0">
                                          <p:val>
                                            <p:strVal val="0-#ppt_w/2"/>
                                          </p:val>
                                        </p:tav>
                                        <p:tav tm="100000">
                                          <p:val>
                                            <p:strVal val="#ppt_x"/>
                                          </p:val>
                                        </p:tav>
                                      </p:tavLst>
                                    </p:anim>
                                    <p:anim calcmode="lin" valueType="num">
                                      <p:cBhvr additive="base">
                                        <p:cTn id="72" dur="500" fill="hold"/>
                                        <p:tgtEl>
                                          <p:spTgt spid="23"/>
                                        </p:tgtEl>
                                        <p:attrNameLst>
                                          <p:attrName>ppt_y</p:attrName>
                                        </p:attrNameLst>
                                      </p:cBhvr>
                                      <p:tavLst>
                                        <p:tav tm="0">
                                          <p:val>
                                            <p:strVal val="#ppt_y"/>
                                          </p:val>
                                        </p:tav>
                                        <p:tav tm="100000">
                                          <p:val>
                                            <p:strVal val="#ppt_y"/>
                                          </p:val>
                                        </p:tav>
                                      </p:tavLst>
                                    </p:anim>
                                  </p:childTnLst>
                                </p:cTn>
                              </p:par>
                            </p:childTnLst>
                          </p:cTn>
                        </p:par>
                      </p:childTnLst>
                    </p:cTn>
                  </p:par>
                  <p:par>
                    <p:cTn id="73" fill="hold">
                      <p:stCondLst>
                        <p:cond delay="indefinite"/>
                      </p:stCondLst>
                      <p:childTnLst>
                        <p:par>
                          <p:cTn id="74" fill="hold">
                            <p:stCondLst>
                              <p:cond delay="0"/>
                            </p:stCondLst>
                            <p:childTnLst>
                              <p:par>
                                <p:cTn id="75" presetID="2" presetClass="entr" presetSubtype="4" fill="hold" nodeType="clickEffect">
                                  <p:stCondLst>
                                    <p:cond delay="0"/>
                                  </p:stCondLst>
                                  <p:childTnLst>
                                    <p:set>
                                      <p:cBhvr>
                                        <p:cTn id="76" dur="1" fill="hold">
                                          <p:stCondLst>
                                            <p:cond delay="0"/>
                                          </p:stCondLst>
                                        </p:cTn>
                                        <p:tgtEl>
                                          <p:spTgt spid="3"/>
                                        </p:tgtEl>
                                        <p:attrNameLst>
                                          <p:attrName>style.visibility</p:attrName>
                                        </p:attrNameLst>
                                      </p:cBhvr>
                                      <p:to>
                                        <p:strVal val="visible"/>
                                      </p:to>
                                    </p:set>
                                    <p:anim calcmode="lin" valueType="num">
                                      <p:cBhvr additive="base">
                                        <p:cTn id="77" dur="500" fill="hold"/>
                                        <p:tgtEl>
                                          <p:spTgt spid="3"/>
                                        </p:tgtEl>
                                        <p:attrNameLst>
                                          <p:attrName>ppt_x</p:attrName>
                                        </p:attrNameLst>
                                      </p:cBhvr>
                                      <p:tavLst>
                                        <p:tav tm="0">
                                          <p:val>
                                            <p:strVal val="#ppt_x"/>
                                          </p:val>
                                        </p:tav>
                                        <p:tav tm="100000">
                                          <p:val>
                                            <p:strVal val="#ppt_x"/>
                                          </p:val>
                                        </p:tav>
                                      </p:tavLst>
                                    </p:anim>
                                    <p:anim calcmode="lin" valueType="num">
                                      <p:cBhvr additive="base">
                                        <p:cTn id="78" dur="500" fill="hold"/>
                                        <p:tgtEl>
                                          <p:spTgt spid="3"/>
                                        </p:tgtEl>
                                        <p:attrNameLst>
                                          <p:attrName>ppt_y</p:attrName>
                                        </p:attrNameLst>
                                      </p:cBhvr>
                                      <p:tavLst>
                                        <p:tav tm="0">
                                          <p:val>
                                            <p:strVal val="1+#ppt_h/2"/>
                                          </p:val>
                                        </p:tav>
                                        <p:tav tm="100000">
                                          <p:val>
                                            <p:strVal val="#ppt_y"/>
                                          </p:val>
                                        </p:tav>
                                      </p:tavLst>
                                    </p:anim>
                                  </p:childTnLst>
                                </p:cTn>
                              </p:par>
                              <p:par>
                                <p:cTn id="79" presetID="2" presetClass="entr" presetSubtype="4" fill="hold" grpId="0" nodeType="withEffect">
                                  <p:stCondLst>
                                    <p:cond delay="0"/>
                                  </p:stCondLst>
                                  <p:childTnLst>
                                    <p:set>
                                      <p:cBhvr>
                                        <p:cTn id="80" dur="1" fill="hold">
                                          <p:stCondLst>
                                            <p:cond delay="0"/>
                                          </p:stCondLst>
                                        </p:cTn>
                                        <p:tgtEl>
                                          <p:spTgt spid="4"/>
                                        </p:tgtEl>
                                        <p:attrNameLst>
                                          <p:attrName>style.visibility</p:attrName>
                                        </p:attrNameLst>
                                      </p:cBhvr>
                                      <p:to>
                                        <p:strVal val="visible"/>
                                      </p:to>
                                    </p:set>
                                    <p:anim calcmode="lin" valueType="num">
                                      <p:cBhvr additive="base">
                                        <p:cTn id="81" dur="500" fill="hold"/>
                                        <p:tgtEl>
                                          <p:spTgt spid="4"/>
                                        </p:tgtEl>
                                        <p:attrNameLst>
                                          <p:attrName>ppt_x</p:attrName>
                                        </p:attrNameLst>
                                      </p:cBhvr>
                                      <p:tavLst>
                                        <p:tav tm="0">
                                          <p:val>
                                            <p:strVal val="#ppt_x"/>
                                          </p:val>
                                        </p:tav>
                                        <p:tav tm="100000">
                                          <p:val>
                                            <p:strVal val="#ppt_x"/>
                                          </p:val>
                                        </p:tav>
                                      </p:tavLst>
                                    </p:anim>
                                    <p:anim calcmode="lin" valueType="num">
                                      <p:cBhvr additive="base">
                                        <p:cTn id="82" dur="500" fill="hold"/>
                                        <p:tgtEl>
                                          <p:spTgt spid="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animBg="1"/>
      <p:bldP spid="16" grpId="0" animBg="1"/>
      <p:bldP spid="18" grpId="0" animBg="1"/>
      <p:bldP spid="19" grpId="0" animBg="1"/>
      <p:bldP spid="20" grpId="0" animBg="1"/>
      <p:bldP spid="21" grpId="0" animBg="1"/>
      <p:bldP spid="22" grpId="0" animBg="1"/>
      <p:bldP spid="23" grpId="0" animBg="1"/>
      <p:bldP spid="34" grpId="0"/>
      <p:bldP spid="35" grpId="0"/>
      <p:bldP spid="4" grpId="0"/>
    </p:bldLst>
  </p:timing>
</p:sld>
</file>

<file path=ppt/slides/slide25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7" name="Title 16"/>
          <p:cNvSpPr>
            <a:spLocks noGrp="1"/>
          </p:cNvSpPr>
          <p:nvPr>
            <p:ph type="title"/>
          </p:nvPr>
        </p:nvSpPr>
        <p:spPr/>
        <p:txBody>
          <a:bodyPr/>
          <a:lstStyle/>
          <a:p>
            <a:r>
              <a:rPr lang="en-US" dirty="0"/>
              <a:t>Standard approach to learn R</a:t>
            </a:r>
          </a:p>
        </p:txBody>
      </p:sp>
      <p:graphicFrame>
        <p:nvGraphicFramePr>
          <p:cNvPr id="10" name="Diagram 9"/>
          <p:cNvGraphicFramePr/>
          <p:nvPr>
            <p:extLst>
              <p:ext uri="{D42A27DB-BD31-4B8C-83A1-F6EECF244321}">
                <p14:modId xmlns:p14="http://schemas.microsoft.com/office/powerpoint/2010/main" val="3400295512"/>
              </p:ext>
            </p:extLst>
          </p:nvPr>
        </p:nvGraphicFramePr>
        <p:xfrm>
          <a:off x="1344899" y="1342216"/>
          <a:ext cx="9809157" cy="5100359"/>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2" name="Rounded Rectangle 1"/>
          <p:cNvSpPr/>
          <p:nvPr/>
        </p:nvSpPr>
        <p:spPr bwMode="auto">
          <a:xfrm>
            <a:off x="2093817" y="1951961"/>
            <a:ext cx="5704062" cy="563900"/>
          </a:xfrm>
          <a:prstGeom prst="roundRect">
            <a:avLst/>
          </a:prstGeom>
          <a:solidFill>
            <a:schemeClr val="accent5">
              <a:lumMod val="75000"/>
              <a:alpha val="68000"/>
            </a:schemeClr>
          </a:solidFill>
          <a:ln w="3175">
            <a:noFill/>
            <a:headEnd type="none" w="med" len="med"/>
            <a:tailEnd type="none" w="med" len="me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vert="horz" wrap="square" lIns="0" tIns="47565" rIns="0" bIns="47565" numCol="1" rtlCol="0" anchor="ctr" anchorCtr="0" compatLnSpc="1">
            <a:prstTxWarp prst="textNoShape">
              <a:avLst/>
            </a:prstTxWarp>
          </a:bodyPr>
          <a:lstStyle/>
          <a:p>
            <a:pPr algn="ctr" defTabSz="951028" fontAlgn="base">
              <a:spcBef>
                <a:spcPct val="0"/>
              </a:spcBef>
              <a:spcAft>
                <a:spcPct val="0"/>
              </a:spcAft>
            </a:pPr>
            <a:r>
              <a:rPr lang="en-US" dirty="0">
                <a:gradFill>
                  <a:gsLst>
                    <a:gs pos="0">
                      <a:srgbClr val="FFFFFF"/>
                    </a:gs>
                    <a:gs pos="100000">
                      <a:srgbClr val="FFFFFF"/>
                    </a:gs>
                  </a:gsLst>
                  <a:lin ang="5400000" scaled="0"/>
                </a:gradFill>
                <a:latin typeface="Segoe UI Semilight" panose="020B0402040204020203" pitchFamily="34" charset="0"/>
                <a:cs typeface="Segoe UI Semilight" panose="020B0402040204020203" pitchFamily="34" charset="0"/>
              </a:rPr>
              <a:t>Self-training is the key</a:t>
            </a:r>
          </a:p>
        </p:txBody>
      </p:sp>
    </p:spTree>
    <p:extLst>
      <p:ext uri="{BB962C8B-B14F-4D97-AF65-F5344CB8AC3E}">
        <p14:creationId xmlns:p14="http://schemas.microsoft.com/office/powerpoint/2010/main" val="2271441275"/>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grpId="0" nodeType="click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additive="base">
                                        <p:cTn id="7" dur="500" fill="hold"/>
                                        <p:tgtEl>
                                          <p:spTgt spid="10"/>
                                        </p:tgtEl>
                                        <p:attrNameLst>
                                          <p:attrName>ppt_x</p:attrName>
                                        </p:attrNameLst>
                                      </p:cBhvr>
                                      <p:tavLst>
                                        <p:tav tm="0">
                                          <p:val>
                                            <p:strVal val="0-#ppt_w/2"/>
                                          </p:val>
                                        </p:tav>
                                        <p:tav tm="100000">
                                          <p:val>
                                            <p:strVal val="#ppt_x"/>
                                          </p:val>
                                        </p:tav>
                                      </p:tavLst>
                                    </p:anim>
                                    <p:anim calcmode="lin" valueType="num">
                                      <p:cBhvr additive="base">
                                        <p:cTn id="8" dur="500" fill="hold"/>
                                        <p:tgtEl>
                                          <p:spTgt spid="10"/>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10" grpId="0">
        <p:bldAsOne/>
      </p:bldGraphic>
    </p:bldLst>
  </p:timing>
</p:sld>
</file>

<file path=ppt/slides/slide2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Support for index maintenance</a:t>
            </a:r>
          </a:p>
        </p:txBody>
      </p:sp>
      <p:graphicFrame>
        <p:nvGraphicFramePr>
          <p:cNvPr id="5" name="Table 4"/>
          <p:cNvGraphicFramePr>
            <a:graphicFrameLocks noGrp="1"/>
          </p:cNvGraphicFramePr>
          <p:nvPr>
            <p:extLst>
              <p:ext uri="{D42A27DB-BD31-4B8C-83A1-F6EECF244321}">
                <p14:modId xmlns:p14="http://schemas.microsoft.com/office/powerpoint/2010/main" val="862151121"/>
              </p:ext>
            </p:extLst>
          </p:nvPr>
        </p:nvGraphicFramePr>
        <p:xfrm>
          <a:off x="461659" y="1154515"/>
          <a:ext cx="11650129" cy="5456816"/>
        </p:xfrm>
        <a:graphic>
          <a:graphicData uri="http://schemas.openxmlformats.org/drawingml/2006/table">
            <a:tbl>
              <a:tblPr firstRow="1" bandRow="1">
                <a:tableStyleId>{5C22544A-7EE6-4342-B048-85BDC9FD1C3A}</a:tableStyleId>
              </a:tblPr>
              <a:tblGrid>
                <a:gridCol w="2698636">
                  <a:extLst>
                    <a:ext uri="{9D8B030D-6E8A-4147-A177-3AD203B41FA5}">
                      <a16:colId xmlns:a16="http://schemas.microsoft.com/office/drawing/2014/main" val="1340527512"/>
                    </a:ext>
                  </a:extLst>
                </a:gridCol>
                <a:gridCol w="3433010">
                  <a:extLst>
                    <a:ext uri="{9D8B030D-6E8A-4147-A177-3AD203B41FA5}">
                      <a16:colId xmlns:a16="http://schemas.microsoft.com/office/drawing/2014/main" val="56769017"/>
                    </a:ext>
                  </a:extLst>
                </a:gridCol>
                <a:gridCol w="5518483">
                  <a:extLst>
                    <a:ext uri="{9D8B030D-6E8A-4147-A177-3AD203B41FA5}">
                      <a16:colId xmlns:a16="http://schemas.microsoft.com/office/drawing/2014/main" val="2716163104"/>
                    </a:ext>
                  </a:extLst>
                </a:gridCol>
              </a:tblGrid>
              <a:tr h="267971">
                <a:tc>
                  <a:txBody>
                    <a:bodyPr/>
                    <a:lstStyle/>
                    <a:p>
                      <a:r>
                        <a:rPr lang="en-US" sz="1600" dirty="0"/>
                        <a:t>Operation</a:t>
                      </a:r>
                    </a:p>
                  </a:txBody>
                  <a:tcPr marT="91440" marB="91440">
                    <a:lnB w="12700" cap="flat" cmpd="sng" algn="ctr">
                      <a:solidFill>
                        <a:schemeClr val="bg1"/>
                      </a:solidFill>
                      <a:prstDash val="solid"/>
                      <a:round/>
                      <a:headEnd type="none" w="med" len="med"/>
                      <a:tailEnd type="none" w="med" len="med"/>
                    </a:lnB>
                    <a:solidFill>
                      <a:srgbClr val="C00000"/>
                    </a:solidFill>
                  </a:tcPr>
                </a:tc>
                <a:tc>
                  <a:txBody>
                    <a:bodyPr/>
                    <a:lstStyle/>
                    <a:p>
                      <a:r>
                        <a:rPr lang="en-US" sz="1600" dirty="0"/>
                        <a:t>SQL Server 2014</a:t>
                      </a:r>
                    </a:p>
                  </a:txBody>
                  <a:tcPr marT="91440" marB="91440">
                    <a:lnB w="12700" cap="flat" cmpd="sng" algn="ctr">
                      <a:solidFill>
                        <a:schemeClr val="bg1"/>
                      </a:solidFill>
                      <a:prstDash val="solid"/>
                      <a:round/>
                      <a:headEnd type="none" w="med" len="med"/>
                      <a:tailEnd type="none" w="med" len="med"/>
                    </a:lnB>
                    <a:solidFill>
                      <a:srgbClr val="C00000"/>
                    </a:solidFill>
                  </a:tcPr>
                </a:tc>
                <a:tc>
                  <a:txBody>
                    <a:bodyPr/>
                    <a:lstStyle/>
                    <a:p>
                      <a:r>
                        <a:rPr lang="en-US" sz="1600" dirty="0"/>
                        <a:t>SQL</a:t>
                      </a:r>
                      <a:r>
                        <a:rPr lang="en-US" sz="1600" baseline="0" dirty="0"/>
                        <a:t> Server 2016</a:t>
                      </a:r>
                      <a:endParaRPr lang="en-US" sz="1600" dirty="0"/>
                    </a:p>
                  </a:txBody>
                  <a:tcPr marT="91440" marB="91440">
                    <a:lnB w="12700" cap="flat" cmpd="sng" algn="ctr">
                      <a:solidFill>
                        <a:schemeClr val="bg1"/>
                      </a:solidFill>
                      <a:prstDash val="solid"/>
                      <a:round/>
                      <a:headEnd type="none" w="med" len="med"/>
                      <a:tailEnd type="none" w="med" len="med"/>
                    </a:lnB>
                    <a:solidFill>
                      <a:srgbClr val="C00000"/>
                    </a:solidFill>
                  </a:tcPr>
                </a:tc>
                <a:extLst>
                  <a:ext uri="{0D108BD9-81ED-4DB2-BD59-A6C34878D82A}">
                    <a16:rowId xmlns:a16="http://schemas.microsoft.com/office/drawing/2014/main" val="1717770091"/>
                  </a:ext>
                </a:extLst>
              </a:tr>
              <a:tr h="661734">
                <a:tc>
                  <a:txBody>
                    <a:bodyPr/>
                    <a:lstStyle/>
                    <a:p>
                      <a:r>
                        <a:rPr lang="en-US" sz="1000" dirty="0"/>
                        <a:t>Removing</a:t>
                      </a:r>
                      <a:r>
                        <a:rPr lang="en-US" sz="1000" baseline="0" dirty="0"/>
                        <a:t> deleted rows</a:t>
                      </a:r>
                      <a:endParaRPr lang="en-US" sz="1000" dirty="0"/>
                    </a:p>
                  </a:txBody>
                  <a:tcPr marT="91440" marB="91440">
                    <a:lnT w="12700" cap="flat" cmpd="sng" algn="ctr">
                      <a:solidFill>
                        <a:schemeClr val="bg1"/>
                      </a:solidFill>
                      <a:prstDash val="solid"/>
                      <a:round/>
                      <a:headEnd type="none" w="med" len="med"/>
                      <a:tailEnd type="none" w="med" len="med"/>
                    </a:lnT>
                    <a:solidFill>
                      <a:schemeClr val="bg1">
                        <a:lumMod val="85000"/>
                      </a:schemeClr>
                    </a:solidFill>
                  </a:tcPr>
                </a:tc>
                <a:tc>
                  <a:txBody>
                    <a:bodyPr/>
                    <a:lstStyle/>
                    <a:p>
                      <a:r>
                        <a:rPr lang="en-US" sz="1000" dirty="0"/>
                        <a:t>Requires</a:t>
                      </a:r>
                      <a:r>
                        <a:rPr lang="en-US" sz="1000" baseline="0" dirty="0"/>
                        <a:t> index </a:t>
                      </a:r>
                      <a:r>
                        <a:rPr lang="en-US" sz="1000" baseline="0" dirty="0">
                          <a:latin typeface="Consolas" panose="020B0609020204030204" pitchFamily="49" charset="0"/>
                          <a:cs typeface="Consolas" panose="020B0609020204030204" pitchFamily="49" charset="0"/>
                        </a:rPr>
                        <a:t>REBUILD </a:t>
                      </a:r>
                      <a:endParaRPr lang="en-US" sz="1000" dirty="0">
                        <a:latin typeface="Consolas" panose="020B0609020204030204" pitchFamily="49" charset="0"/>
                        <a:cs typeface="Consolas" panose="020B0609020204030204" pitchFamily="49" charset="0"/>
                      </a:endParaRPr>
                    </a:p>
                  </a:txBody>
                  <a:tcPr marT="91440" marB="91440">
                    <a:lnT w="12700" cap="flat" cmpd="sng" algn="ctr">
                      <a:solidFill>
                        <a:schemeClr val="bg1"/>
                      </a:solidFill>
                      <a:prstDash val="solid"/>
                      <a:round/>
                      <a:headEnd type="none" w="med" len="med"/>
                      <a:tailEnd type="none" w="med" len="med"/>
                    </a:lnT>
                    <a:solidFill>
                      <a:schemeClr val="bg1">
                        <a:lumMod val="85000"/>
                      </a:schemeClr>
                    </a:solidFill>
                  </a:tcPr>
                </a:tc>
                <a:tc>
                  <a:txBody>
                    <a:bodyPr/>
                    <a:lstStyle/>
                    <a:p>
                      <a:r>
                        <a:rPr lang="en-US" sz="1000" dirty="0">
                          <a:solidFill>
                            <a:schemeClr val="bg1"/>
                          </a:solidFill>
                        </a:rPr>
                        <a:t>Index </a:t>
                      </a:r>
                      <a:r>
                        <a:rPr lang="en-US" sz="1000" dirty="0">
                          <a:solidFill>
                            <a:schemeClr val="bg1"/>
                          </a:solidFill>
                          <a:latin typeface="Consolas" panose="020B0609020204030204" pitchFamily="49" charset="0"/>
                          <a:cs typeface="Consolas" panose="020B0609020204030204" pitchFamily="49" charset="0"/>
                        </a:rPr>
                        <a:t>REORGANIZE</a:t>
                      </a:r>
                    </a:p>
                    <a:p>
                      <a:pPr marL="0" indent="0">
                        <a:buFont typeface="Arial" panose="020B0604020202020204" pitchFamily="34" charset="0"/>
                        <a:buNone/>
                      </a:pPr>
                      <a:r>
                        <a:rPr lang="en-US" sz="1000" dirty="0">
                          <a:solidFill>
                            <a:schemeClr val="bg1"/>
                          </a:solidFill>
                        </a:rPr>
                        <a:t>Remove</a:t>
                      </a:r>
                      <a:r>
                        <a:rPr lang="en-US" sz="1000" baseline="0" dirty="0">
                          <a:solidFill>
                            <a:schemeClr val="bg1"/>
                          </a:solidFill>
                        </a:rPr>
                        <a:t> deleted rows from single compressed RG</a:t>
                      </a:r>
                    </a:p>
                    <a:p>
                      <a:pPr marL="0" indent="0">
                        <a:buFont typeface="Arial" panose="020B0604020202020204" pitchFamily="34" charset="0"/>
                        <a:buNone/>
                      </a:pPr>
                      <a:r>
                        <a:rPr lang="en-US" sz="1000" baseline="0" dirty="0">
                          <a:solidFill>
                            <a:schemeClr val="bg1"/>
                          </a:solidFill>
                        </a:rPr>
                        <a:t>Merge one or more compressed RGs with deleted rows</a:t>
                      </a:r>
                    </a:p>
                    <a:p>
                      <a:pPr marL="0" indent="0">
                        <a:buFont typeface="Arial" panose="020B0604020202020204" pitchFamily="34" charset="0"/>
                        <a:buNone/>
                      </a:pPr>
                      <a:r>
                        <a:rPr lang="en-US" sz="1000" baseline="0" dirty="0">
                          <a:solidFill>
                            <a:schemeClr val="bg1"/>
                          </a:solidFill>
                        </a:rPr>
                        <a:t>Done ONLINE</a:t>
                      </a:r>
                      <a:endParaRPr lang="en-US" sz="1000" dirty="0">
                        <a:solidFill>
                          <a:schemeClr val="bg1"/>
                        </a:solidFill>
                      </a:endParaRPr>
                    </a:p>
                  </a:txBody>
                  <a:tcPr marT="91440" marB="91440">
                    <a:lnT w="12700" cap="flat" cmpd="sng" algn="ctr">
                      <a:solidFill>
                        <a:schemeClr val="bg1"/>
                      </a:solidFill>
                      <a:prstDash val="solid"/>
                      <a:round/>
                      <a:headEnd type="none" w="med" len="med"/>
                      <a:tailEnd type="none" w="med" len="med"/>
                    </a:lnT>
                    <a:solidFill>
                      <a:schemeClr val="bg2">
                        <a:lumMod val="50000"/>
                      </a:schemeClr>
                    </a:solidFill>
                  </a:tcPr>
                </a:tc>
                <a:extLst>
                  <a:ext uri="{0D108BD9-81ED-4DB2-BD59-A6C34878D82A}">
                    <a16:rowId xmlns:a16="http://schemas.microsoft.com/office/drawing/2014/main" val="3714534030"/>
                  </a:ext>
                </a:extLst>
              </a:tr>
              <a:tr h="339901">
                <a:tc>
                  <a:txBody>
                    <a:bodyPr/>
                    <a:lstStyle/>
                    <a:p>
                      <a:r>
                        <a:rPr lang="en-US" sz="1000" dirty="0"/>
                        <a:t>Smaller RG size resulting from:</a:t>
                      </a:r>
                    </a:p>
                    <a:p>
                      <a:pPr marL="0" indent="0">
                        <a:buFont typeface="Arial" panose="020B0604020202020204" pitchFamily="34" charset="0"/>
                        <a:buNone/>
                      </a:pPr>
                      <a:r>
                        <a:rPr lang="en-US" sz="1000" dirty="0"/>
                        <a:t>Smaller</a:t>
                      </a:r>
                      <a:r>
                        <a:rPr lang="en-US" sz="1000" baseline="0" dirty="0"/>
                        <a:t> </a:t>
                      </a:r>
                      <a:r>
                        <a:rPr lang="en-US" sz="1000" baseline="0" dirty="0">
                          <a:latin typeface="Consolas" panose="020B0609020204030204" pitchFamily="49" charset="0"/>
                          <a:cs typeface="Consolas" panose="020B0609020204030204" pitchFamily="49" charset="0"/>
                        </a:rPr>
                        <a:t>BATCHSIZE</a:t>
                      </a:r>
                    </a:p>
                    <a:p>
                      <a:pPr marL="0" indent="0">
                        <a:buFont typeface="Arial" panose="020B0604020202020204" pitchFamily="34" charset="0"/>
                        <a:buNone/>
                      </a:pPr>
                      <a:r>
                        <a:rPr lang="en-US" sz="1000" baseline="0" dirty="0"/>
                        <a:t>Memory pressure</a:t>
                      </a:r>
                    </a:p>
                    <a:p>
                      <a:pPr marL="0" indent="0">
                        <a:buFont typeface="Arial" panose="020B0604020202020204" pitchFamily="34" charset="0"/>
                        <a:buNone/>
                      </a:pPr>
                      <a:r>
                        <a:rPr lang="en-US" sz="1000" baseline="0" dirty="0"/>
                        <a:t>Index build residual</a:t>
                      </a:r>
                      <a:endParaRPr lang="en-US" sz="1000" dirty="0"/>
                    </a:p>
                  </a:txBody>
                  <a:tcPr marT="91440" marB="91440">
                    <a:solidFill>
                      <a:schemeClr val="bg1">
                        <a:lumMod val="95000"/>
                      </a:schemeClr>
                    </a:solidFill>
                  </a:tcPr>
                </a:tc>
                <a:tc>
                  <a:txBody>
                    <a:bodyPr/>
                    <a:lstStyle/>
                    <a:p>
                      <a:r>
                        <a:rPr lang="en-US" sz="1000" dirty="0"/>
                        <a:t>Index</a:t>
                      </a:r>
                      <a:r>
                        <a:rPr lang="en-US" sz="1000" baseline="0" dirty="0"/>
                        <a:t> </a:t>
                      </a:r>
                      <a:r>
                        <a:rPr lang="en-US" sz="1000" baseline="0" dirty="0">
                          <a:latin typeface="Consolas" panose="020B0609020204030204" pitchFamily="49" charset="0"/>
                          <a:cs typeface="Consolas" panose="020B0609020204030204" pitchFamily="49" charset="0"/>
                        </a:rPr>
                        <a:t>REBUILD</a:t>
                      </a:r>
                      <a:endParaRPr lang="en-US" sz="1000" dirty="0">
                        <a:latin typeface="Consolas" panose="020B0609020204030204" pitchFamily="49" charset="0"/>
                        <a:cs typeface="Consolas" panose="020B0609020204030204" pitchFamily="49" charset="0"/>
                      </a:endParaRPr>
                    </a:p>
                  </a:txBody>
                  <a:tcPr marT="91440" marB="91440">
                    <a:solidFill>
                      <a:schemeClr val="bg1">
                        <a:lumMod val="95000"/>
                      </a:schemeClr>
                    </a:solidFill>
                  </a:tcPr>
                </a:tc>
                <a:tc>
                  <a:txBody>
                    <a:bodyPr/>
                    <a:lstStyle/>
                    <a:p>
                      <a:r>
                        <a:rPr lang="en-US" sz="1000" dirty="0">
                          <a:solidFill>
                            <a:schemeClr val="bg1"/>
                          </a:solidFill>
                        </a:rPr>
                        <a:t>Index </a:t>
                      </a:r>
                      <a:r>
                        <a:rPr lang="en-US" sz="1000" dirty="0">
                          <a:solidFill>
                            <a:schemeClr val="bg1"/>
                          </a:solidFill>
                          <a:latin typeface="Consolas" panose="020B0609020204030204" pitchFamily="49" charset="0"/>
                          <a:cs typeface="Consolas" panose="020B0609020204030204" pitchFamily="49" charset="0"/>
                        </a:rPr>
                        <a:t>REORGANIZE</a:t>
                      </a:r>
                    </a:p>
                  </a:txBody>
                  <a:tcPr marT="91440" marB="91440">
                    <a:solidFill>
                      <a:schemeClr val="bg2">
                        <a:lumMod val="50000"/>
                      </a:schemeClr>
                    </a:solidFill>
                  </a:tcPr>
                </a:tc>
                <a:extLst>
                  <a:ext uri="{0D108BD9-81ED-4DB2-BD59-A6C34878D82A}">
                    <a16:rowId xmlns:a16="http://schemas.microsoft.com/office/drawing/2014/main" val="403110231"/>
                  </a:ext>
                </a:extLst>
              </a:tr>
              <a:tr h="233221">
                <a:tc>
                  <a:txBody>
                    <a:bodyPr/>
                    <a:lstStyle/>
                    <a:p>
                      <a:r>
                        <a:rPr lang="en-US" sz="1000" dirty="0"/>
                        <a:t>Ordering</a:t>
                      </a:r>
                      <a:r>
                        <a:rPr lang="en-US" sz="1000" baseline="0" dirty="0"/>
                        <a:t> rows</a:t>
                      </a:r>
                      <a:endParaRPr lang="en-US" sz="1000" dirty="0"/>
                    </a:p>
                  </a:txBody>
                  <a:tcPr marT="91440" marB="91440">
                    <a:solidFill>
                      <a:schemeClr val="bg1">
                        <a:lumMod val="85000"/>
                      </a:schemeClr>
                    </a:solidFill>
                  </a:tcPr>
                </a:tc>
                <a:tc>
                  <a:txBody>
                    <a:bodyPr/>
                    <a:lstStyle/>
                    <a:p>
                      <a:pPr marL="0" indent="0">
                        <a:buFont typeface="Arial" panose="020B0604020202020204" pitchFamily="34" charset="0"/>
                        <a:buNone/>
                      </a:pPr>
                      <a:r>
                        <a:rPr lang="en-US" sz="1000" dirty="0"/>
                        <a:t>Create</a:t>
                      </a:r>
                      <a:r>
                        <a:rPr lang="en-US" sz="1000" baseline="0" dirty="0"/>
                        <a:t> clustered index</a:t>
                      </a:r>
                    </a:p>
                    <a:p>
                      <a:pPr marL="0" indent="0">
                        <a:buFont typeface="Arial" panose="020B0604020202020204" pitchFamily="34" charset="0"/>
                        <a:buNone/>
                      </a:pPr>
                      <a:r>
                        <a:rPr lang="en-US" sz="1000" baseline="0" dirty="0"/>
                        <a:t>Create columnstore index by dropping clustered index </a:t>
                      </a:r>
                    </a:p>
                  </a:txBody>
                  <a:tcPr marT="91440" marB="91440">
                    <a:solidFill>
                      <a:schemeClr val="bg1">
                        <a:lumMod val="85000"/>
                      </a:schemeClr>
                    </a:solidFill>
                  </a:tcPr>
                </a:tc>
                <a:tc>
                  <a:txBody>
                    <a:bodyPr/>
                    <a:lstStyle/>
                    <a:p>
                      <a:r>
                        <a:rPr lang="en-US" sz="1000" dirty="0"/>
                        <a:t>No</a:t>
                      </a:r>
                      <a:r>
                        <a:rPr lang="en-US" sz="1000" baseline="0" dirty="0"/>
                        <a:t> changes</a:t>
                      </a:r>
                      <a:endParaRPr lang="en-US" sz="1000" dirty="0"/>
                    </a:p>
                  </a:txBody>
                  <a:tcPr marT="91440" marB="91440">
                    <a:solidFill>
                      <a:schemeClr val="bg1">
                        <a:lumMod val="85000"/>
                      </a:schemeClr>
                    </a:solidFill>
                  </a:tcPr>
                </a:tc>
                <a:extLst>
                  <a:ext uri="{0D108BD9-81ED-4DB2-BD59-A6C34878D82A}">
                    <a16:rowId xmlns:a16="http://schemas.microsoft.com/office/drawing/2014/main" val="2788984311"/>
                  </a:ext>
                </a:extLst>
              </a:tr>
              <a:tr h="283424">
                <a:tc>
                  <a:txBody>
                    <a:bodyPr/>
                    <a:lstStyle/>
                    <a:p>
                      <a:r>
                        <a:rPr lang="en-US" sz="1000"/>
                        <a:t>Query</a:t>
                      </a:r>
                      <a:endParaRPr lang="en-US" sz="1000" dirty="0"/>
                    </a:p>
                  </a:txBody>
                  <a:tcPr marT="91440" marB="91440">
                    <a:solidFill>
                      <a:schemeClr val="bg1">
                        <a:lumMod val="95000"/>
                      </a:schemeClr>
                    </a:solidFill>
                  </a:tcPr>
                </a:tc>
                <a:tc>
                  <a:txBody>
                    <a:bodyPr/>
                    <a:lstStyle/>
                    <a:p>
                      <a:pPr marL="0" indent="0">
                        <a:buFont typeface="Arial" panose="020B0604020202020204" pitchFamily="34" charset="0"/>
                        <a:buNone/>
                      </a:pPr>
                      <a:r>
                        <a:rPr lang="en-US" sz="1000" dirty="0"/>
                        <a:t>Row group</a:t>
                      </a:r>
                      <a:r>
                        <a:rPr lang="en-US" sz="1000" baseline="0" dirty="0"/>
                        <a:t> granularity</a:t>
                      </a:r>
                    </a:p>
                    <a:p>
                      <a:pPr marL="0" indent="0">
                        <a:buFont typeface="Arial" panose="020B0604020202020204" pitchFamily="34" charset="0"/>
                        <a:buNone/>
                      </a:pPr>
                      <a:r>
                        <a:rPr lang="en-US" sz="1000" baseline="0" dirty="0"/>
                        <a:t>No support for RCSI or SI</a:t>
                      </a:r>
                    </a:p>
                    <a:p>
                      <a:pPr marL="0" indent="0">
                        <a:buFont typeface="Arial" panose="020B0604020202020204" pitchFamily="34" charset="0"/>
                        <a:buNone/>
                      </a:pPr>
                      <a:r>
                        <a:rPr lang="en-US" sz="1000" baseline="0" dirty="0"/>
                        <a:t>Recommendation: use read uncommitted</a:t>
                      </a:r>
                    </a:p>
                  </a:txBody>
                  <a:tcPr marT="91440" marB="91440">
                    <a:solidFill>
                      <a:schemeClr val="bg1">
                        <a:lumMod val="95000"/>
                      </a:schemeClr>
                    </a:solidFill>
                  </a:tcPr>
                </a:tc>
                <a:tc>
                  <a:txBody>
                    <a:bodyPr/>
                    <a:lstStyle/>
                    <a:p>
                      <a:r>
                        <a:rPr lang="en-US" sz="1000" dirty="0">
                          <a:solidFill>
                            <a:schemeClr val="bg1"/>
                          </a:solidFill>
                        </a:rPr>
                        <a:t>Support of SI</a:t>
                      </a:r>
                      <a:r>
                        <a:rPr lang="en-US" sz="1000" baseline="0" dirty="0">
                          <a:solidFill>
                            <a:schemeClr val="bg1"/>
                          </a:solidFill>
                        </a:rPr>
                        <a:t> and RCSI (non-blocking)</a:t>
                      </a:r>
                      <a:endParaRPr lang="en-US" sz="1000" dirty="0">
                        <a:solidFill>
                          <a:schemeClr val="bg1"/>
                        </a:solidFill>
                      </a:endParaRPr>
                    </a:p>
                  </a:txBody>
                  <a:tcPr marT="91440" marB="91440">
                    <a:solidFill>
                      <a:schemeClr val="bg2">
                        <a:lumMod val="50000"/>
                      </a:schemeClr>
                    </a:solidFill>
                  </a:tcPr>
                </a:tc>
                <a:extLst>
                  <a:ext uri="{0D108BD9-81ED-4DB2-BD59-A6C34878D82A}">
                    <a16:rowId xmlns:a16="http://schemas.microsoft.com/office/drawing/2014/main" val="10004"/>
                  </a:ext>
                </a:extLst>
              </a:tr>
              <a:tr h="0">
                <a:tc>
                  <a:txBody>
                    <a:bodyPr/>
                    <a:lstStyle/>
                    <a:p>
                      <a:r>
                        <a:rPr lang="en-US" sz="1000" dirty="0"/>
                        <a:t>Insert</a:t>
                      </a:r>
                    </a:p>
                  </a:txBody>
                  <a:tcPr marT="91440" marB="91440">
                    <a:solidFill>
                      <a:schemeClr val="bg1">
                        <a:lumMod val="85000"/>
                      </a:schemeClr>
                    </a:solidFill>
                  </a:tcPr>
                </a:tc>
                <a:tc>
                  <a:txBody>
                    <a:bodyPr/>
                    <a:lstStyle/>
                    <a:p>
                      <a:pPr marL="0" indent="0">
                        <a:buFont typeface="Arial" panose="020B0604020202020204" pitchFamily="34" charset="0"/>
                        <a:buNone/>
                      </a:pPr>
                      <a:r>
                        <a:rPr lang="en-US" sz="1000" dirty="0"/>
                        <a:t>Lock</a:t>
                      </a:r>
                      <a:r>
                        <a:rPr lang="en-US" sz="1000" baseline="0" dirty="0"/>
                        <a:t> at row level (trickle insert)</a:t>
                      </a:r>
                    </a:p>
                    <a:p>
                      <a:pPr marL="0" indent="0">
                        <a:buFont typeface="Arial" panose="020B0604020202020204" pitchFamily="34" charset="0"/>
                        <a:buNone/>
                      </a:pPr>
                      <a:r>
                        <a:rPr lang="en-US" sz="1000" baseline="0" dirty="0"/>
                        <a:t>Row group level for set of rows</a:t>
                      </a:r>
                      <a:endParaRPr lang="en-US" sz="1000" dirty="0"/>
                    </a:p>
                  </a:txBody>
                  <a:tcPr marT="91440" marB="91440">
                    <a:solidFill>
                      <a:schemeClr val="bg1">
                        <a:lumMod val="85000"/>
                      </a:schemeClr>
                    </a:solidFill>
                  </a:tcPr>
                </a:tc>
                <a:tc>
                  <a:txBody>
                    <a:bodyPr/>
                    <a:lstStyle/>
                    <a:p>
                      <a:pPr marL="0" indent="0">
                        <a:buFont typeface="Arial" panose="020B0604020202020204" pitchFamily="34" charset="0"/>
                        <a:buNone/>
                      </a:pPr>
                      <a:r>
                        <a:rPr lang="en-US" sz="1000" dirty="0"/>
                        <a:t>No</a:t>
                      </a:r>
                      <a:r>
                        <a:rPr lang="en-US" sz="1000" baseline="0" dirty="0"/>
                        <a:t> changes</a:t>
                      </a:r>
                      <a:endParaRPr lang="en-US" sz="1000" dirty="0"/>
                    </a:p>
                  </a:txBody>
                  <a:tcPr marT="91440" marB="91440">
                    <a:solidFill>
                      <a:schemeClr val="bg1">
                        <a:lumMod val="85000"/>
                      </a:schemeClr>
                    </a:solidFill>
                  </a:tcPr>
                </a:tc>
                <a:extLst>
                  <a:ext uri="{0D108BD9-81ED-4DB2-BD59-A6C34878D82A}">
                    <a16:rowId xmlns:a16="http://schemas.microsoft.com/office/drawing/2014/main" val="10005"/>
                  </a:ext>
                </a:extLst>
              </a:tr>
              <a:tr h="0">
                <a:tc>
                  <a:txBody>
                    <a:bodyPr/>
                    <a:lstStyle/>
                    <a:p>
                      <a:r>
                        <a:rPr lang="en-US" sz="1000" dirty="0"/>
                        <a:t>Delete</a:t>
                      </a:r>
                    </a:p>
                  </a:txBody>
                  <a:tcPr marT="91440" marB="91440">
                    <a:solidFill>
                      <a:schemeClr val="bg1">
                        <a:lumMod val="95000"/>
                      </a:schemeClr>
                    </a:solidFill>
                  </a:tcPr>
                </a:tc>
                <a:tc>
                  <a:txBody>
                    <a:bodyPr/>
                    <a:lstStyle/>
                    <a:p>
                      <a:pPr marL="0" indent="0">
                        <a:buFont typeface="Arial" panose="020B0604020202020204" pitchFamily="34" charset="0"/>
                        <a:buNone/>
                      </a:pPr>
                      <a:r>
                        <a:rPr lang="en-US" sz="1000" dirty="0"/>
                        <a:t>Lock</a:t>
                      </a:r>
                      <a:r>
                        <a:rPr lang="en-US" sz="1000" baseline="0" dirty="0"/>
                        <a:t> at row group level</a:t>
                      </a:r>
                      <a:endParaRPr lang="en-US" sz="1000" dirty="0"/>
                    </a:p>
                  </a:txBody>
                  <a:tcPr marT="91440" marB="91440">
                    <a:solidFill>
                      <a:schemeClr val="bg1">
                        <a:lumMod val="95000"/>
                      </a:schemeClr>
                    </a:solidFill>
                  </a:tcPr>
                </a:tc>
                <a:tc>
                  <a:txBody>
                    <a:bodyPr/>
                    <a:lstStyle/>
                    <a:p>
                      <a:pPr marL="0" indent="0">
                        <a:buFont typeface="Arial" panose="020B0604020202020204" pitchFamily="34" charset="0"/>
                        <a:buNone/>
                      </a:pPr>
                      <a:r>
                        <a:rPr lang="en-US" sz="1000" dirty="0">
                          <a:solidFill>
                            <a:schemeClr val="bg1"/>
                          </a:solidFill>
                        </a:rPr>
                        <a:t>Row</a:t>
                      </a:r>
                      <a:r>
                        <a:rPr lang="en-US" sz="1000" baseline="0" dirty="0">
                          <a:solidFill>
                            <a:schemeClr val="bg1"/>
                          </a:solidFill>
                        </a:rPr>
                        <a:t>-level lock in conjunction with NCI</a:t>
                      </a:r>
                      <a:endParaRPr lang="en-US" sz="1000" dirty="0">
                        <a:solidFill>
                          <a:schemeClr val="bg1"/>
                        </a:solidFill>
                      </a:endParaRPr>
                    </a:p>
                  </a:txBody>
                  <a:tcPr marT="91440" marB="91440">
                    <a:solidFill>
                      <a:schemeClr val="bg2">
                        <a:lumMod val="50000"/>
                      </a:schemeClr>
                    </a:solidFill>
                  </a:tcPr>
                </a:tc>
                <a:extLst>
                  <a:ext uri="{0D108BD9-81ED-4DB2-BD59-A6C34878D82A}">
                    <a16:rowId xmlns:a16="http://schemas.microsoft.com/office/drawing/2014/main" val="10006"/>
                  </a:ext>
                </a:extLst>
              </a:tr>
              <a:tr h="0">
                <a:tc>
                  <a:txBody>
                    <a:bodyPr/>
                    <a:lstStyle/>
                    <a:p>
                      <a:r>
                        <a:rPr lang="en-US" sz="1000" dirty="0"/>
                        <a:t>Update</a:t>
                      </a:r>
                    </a:p>
                  </a:txBody>
                  <a:tcPr marT="91440" marB="91440">
                    <a:solidFill>
                      <a:schemeClr val="bg1">
                        <a:lumMod val="85000"/>
                      </a:schemeClr>
                    </a:solidFill>
                  </a:tcPr>
                </a:tc>
                <a:tc>
                  <a:txBody>
                    <a:bodyPr/>
                    <a:lstStyle/>
                    <a:p>
                      <a:pPr marL="0" indent="0">
                        <a:buFont typeface="Arial" panose="020B0604020202020204" pitchFamily="34" charset="0"/>
                        <a:buNone/>
                      </a:pPr>
                      <a:r>
                        <a:rPr lang="en-US" sz="1000" dirty="0"/>
                        <a:t>Lock at row group level </a:t>
                      </a:r>
                    </a:p>
                    <a:p>
                      <a:pPr marL="0" indent="0">
                        <a:buFont typeface="Arial" panose="020B0604020202020204" pitchFamily="34" charset="0"/>
                        <a:buNone/>
                      </a:pPr>
                      <a:r>
                        <a:rPr lang="en-US" sz="1000" dirty="0"/>
                        <a:t>Implemented</a:t>
                      </a:r>
                      <a:r>
                        <a:rPr lang="en-US" sz="1000" baseline="0" dirty="0"/>
                        <a:t> as Delete/Insert</a:t>
                      </a:r>
                      <a:endParaRPr lang="en-US" sz="1000" dirty="0"/>
                    </a:p>
                  </a:txBody>
                  <a:tcPr marT="91440" marB="91440">
                    <a:solidFill>
                      <a:schemeClr val="bg1">
                        <a:lumMod val="85000"/>
                      </a:schemeClr>
                    </a:solidFill>
                  </a:tcPr>
                </a:tc>
                <a:tc>
                  <a:txBody>
                    <a:bodyPr/>
                    <a:lstStyle/>
                    <a:p>
                      <a:pPr marL="0" marR="0" indent="0" algn="l" defTabSz="932667" rtl="0" eaLnBrk="1" fontAlgn="auto" latinLnBrk="0" hangingPunct="1">
                        <a:lnSpc>
                          <a:spcPct val="100000"/>
                        </a:lnSpc>
                        <a:spcBef>
                          <a:spcPts val="0"/>
                        </a:spcBef>
                        <a:spcAft>
                          <a:spcPts val="0"/>
                        </a:spcAft>
                        <a:buClrTx/>
                        <a:buSzTx/>
                        <a:buFont typeface="Arial" panose="020B0604020202020204" pitchFamily="34" charset="0"/>
                        <a:buNone/>
                        <a:tabLst/>
                        <a:defRPr/>
                      </a:pPr>
                      <a:r>
                        <a:rPr lang="en-US" sz="1000" dirty="0">
                          <a:solidFill>
                            <a:schemeClr val="bg1"/>
                          </a:solidFill>
                        </a:rPr>
                        <a:t>Row</a:t>
                      </a:r>
                      <a:r>
                        <a:rPr lang="en-US" sz="1000" baseline="0" dirty="0">
                          <a:solidFill>
                            <a:schemeClr val="bg1"/>
                          </a:solidFill>
                        </a:rPr>
                        <a:t>-level lock in conjunction with NCI</a:t>
                      </a:r>
                      <a:endParaRPr lang="en-US" sz="1000" dirty="0">
                        <a:solidFill>
                          <a:schemeClr val="bg1"/>
                        </a:solidFill>
                      </a:endParaRPr>
                    </a:p>
                  </a:txBody>
                  <a:tcPr marT="91440" marB="91440">
                    <a:solidFill>
                      <a:schemeClr val="bg2">
                        <a:lumMod val="50000"/>
                      </a:schemeClr>
                    </a:solidFill>
                  </a:tcPr>
                </a:tc>
                <a:extLst>
                  <a:ext uri="{0D108BD9-81ED-4DB2-BD59-A6C34878D82A}">
                    <a16:rowId xmlns:a16="http://schemas.microsoft.com/office/drawing/2014/main" val="10007"/>
                  </a:ext>
                </a:extLst>
              </a:tr>
              <a:tr h="0">
                <a:tc>
                  <a:txBody>
                    <a:bodyPr/>
                    <a:lstStyle/>
                    <a:p>
                      <a:r>
                        <a:rPr lang="en-US" sz="1000" dirty="0"/>
                        <a:t>AlwaysOn</a:t>
                      </a:r>
                      <a:r>
                        <a:rPr lang="en-US" sz="1000" baseline="0" dirty="0"/>
                        <a:t> Failover Clustering (FCI)</a:t>
                      </a:r>
                      <a:endParaRPr lang="en-US" sz="1000" dirty="0"/>
                    </a:p>
                  </a:txBody>
                  <a:tcPr marT="91440" marB="91440">
                    <a:solidFill>
                      <a:schemeClr val="bg1">
                        <a:lumMod val="95000"/>
                      </a:schemeClr>
                    </a:solidFill>
                  </a:tcPr>
                </a:tc>
                <a:tc>
                  <a:txBody>
                    <a:bodyPr/>
                    <a:lstStyle/>
                    <a:p>
                      <a:pPr marL="0" indent="0">
                        <a:buFont typeface="Arial" panose="020B0604020202020204" pitchFamily="34" charset="0"/>
                        <a:buNone/>
                      </a:pPr>
                      <a:r>
                        <a:rPr lang="en-US" sz="1000" dirty="0"/>
                        <a:t>Fully supported</a:t>
                      </a:r>
                    </a:p>
                  </a:txBody>
                  <a:tcPr marT="91440" marB="91440">
                    <a:solidFill>
                      <a:schemeClr val="bg1">
                        <a:lumMod val="95000"/>
                      </a:schemeClr>
                    </a:solidFill>
                  </a:tcPr>
                </a:tc>
                <a:tc>
                  <a:txBody>
                    <a:bodyPr/>
                    <a:lstStyle/>
                    <a:p>
                      <a:pPr marL="0" indent="0">
                        <a:buFont typeface="Arial" panose="020B0604020202020204" pitchFamily="34" charset="0"/>
                        <a:buNone/>
                      </a:pPr>
                      <a:r>
                        <a:rPr lang="en-US" sz="1000" dirty="0"/>
                        <a:t>Fully supported</a:t>
                      </a:r>
                    </a:p>
                  </a:txBody>
                  <a:tcPr marT="91440" marB="91440">
                    <a:solidFill>
                      <a:schemeClr val="bg1">
                        <a:lumMod val="95000"/>
                      </a:schemeClr>
                    </a:solidFill>
                  </a:tcPr>
                </a:tc>
                <a:extLst>
                  <a:ext uri="{0D108BD9-81ED-4DB2-BD59-A6C34878D82A}">
                    <a16:rowId xmlns:a16="http://schemas.microsoft.com/office/drawing/2014/main" val="10008"/>
                  </a:ext>
                </a:extLst>
              </a:tr>
              <a:tr h="0">
                <a:tc>
                  <a:txBody>
                    <a:bodyPr/>
                    <a:lstStyle/>
                    <a:p>
                      <a:r>
                        <a:rPr lang="en-US" sz="1000" dirty="0" err="1"/>
                        <a:t>AlwaysON</a:t>
                      </a:r>
                      <a:r>
                        <a:rPr lang="en-US" sz="1000" baseline="0" dirty="0"/>
                        <a:t> Availability Groups</a:t>
                      </a:r>
                      <a:endParaRPr lang="en-US" sz="1000" dirty="0"/>
                    </a:p>
                  </a:txBody>
                  <a:tcPr marT="91440" marB="91440">
                    <a:solidFill>
                      <a:schemeClr val="bg1">
                        <a:lumMod val="85000"/>
                      </a:schemeClr>
                    </a:solidFill>
                  </a:tcPr>
                </a:tc>
                <a:tc>
                  <a:txBody>
                    <a:bodyPr/>
                    <a:lstStyle/>
                    <a:p>
                      <a:pPr marL="0" indent="0">
                        <a:buFont typeface="Arial" panose="020B0604020202020204" pitchFamily="34" charset="0"/>
                        <a:buNone/>
                      </a:pPr>
                      <a:r>
                        <a:rPr lang="en-US" sz="1000" dirty="0"/>
                        <a:t>Fully</a:t>
                      </a:r>
                      <a:r>
                        <a:rPr lang="en-US" sz="1000" baseline="0" dirty="0"/>
                        <a:t> supported except readable secondary</a:t>
                      </a:r>
                      <a:endParaRPr lang="en-US" sz="1000" dirty="0"/>
                    </a:p>
                  </a:txBody>
                  <a:tcPr marT="91440" marB="91440">
                    <a:solidFill>
                      <a:schemeClr val="bg1">
                        <a:lumMod val="85000"/>
                      </a:schemeClr>
                    </a:solidFill>
                  </a:tcPr>
                </a:tc>
                <a:tc>
                  <a:txBody>
                    <a:bodyPr/>
                    <a:lstStyle/>
                    <a:p>
                      <a:pPr marL="0" indent="0">
                        <a:buFont typeface="Arial" panose="020B0604020202020204" pitchFamily="34" charset="0"/>
                        <a:buNone/>
                      </a:pPr>
                      <a:r>
                        <a:rPr lang="en-US" sz="1000" dirty="0">
                          <a:solidFill>
                            <a:schemeClr val="bg1"/>
                          </a:solidFill>
                        </a:rPr>
                        <a:t>Fully supported with readable secondary</a:t>
                      </a:r>
                    </a:p>
                  </a:txBody>
                  <a:tcPr marT="91440" marB="91440">
                    <a:solidFill>
                      <a:schemeClr val="bg2">
                        <a:lumMod val="50000"/>
                      </a:schemeClr>
                    </a:solidFill>
                  </a:tcPr>
                </a:tc>
                <a:extLst>
                  <a:ext uri="{0D108BD9-81ED-4DB2-BD59-A6C34878D82A}">
                    <a16:rowId xmlns:a16="http://schemas.microsoft.com/office/drawing/2014/main" val="10009"/>
                  </a:ext>
                </a:extLst>
              </a:tr>
              <a:tr h="336176">
                <a:tc>
                  <a:txBody>
                    <a:bodyPr/>
                    <a:lstStyle/>
                    <a:p>
                      <a:r>
                        <a:rPr lang="en-US" sz="1000" dirty="0"/>
                        <a:t>Index</a:t>
                      </a:r>
                      <a:r>
                        <a:rPr lang="en-US" sz="1000" baseline="0" dirty="0"/>
                        <a:t> create/rebuild</a:t>
                      </a:r>
                      <a:endParaRPr lang="en-US" sz="1000" dirty="0"/>
                    </a:p>
                  </a:txBody>
                  <a:tcPr marT="91440" marB="91440">
                    <a:solidFill>
                      <a:schemeClr val="bg1">
                        <a:lumMod val="95000"/>
                      </a:schemeClr>
                    </a:solidFill>
                  </a:tcPr>
                </a:tc>
                <a:tc>
                  <a:txBody>
                    <a:bodyPr/>
                    <a:lstStyle/>
                    <a:p>
                      <a:pPr marL="0" indent="0">
                        <a:buFont typeface="Arial" panose="020B0604020202020204" pitchFamily="34" charset="0"/>
                        <a:buNone/>
                      </a:pPr>
                      <a:r>
                        <a:rPr lang="en-US" sz="1000" dirty="0"/>
                        <a:t>Offline</a:t>
                      </a:r>
                    </a:p>
                  </a:txBody>
                  <a:tcPr marT="91440" marB="91440">
                    <a:solidFill>
                      <a:schemeClr val="bg1">
                        <a:lumMod val="95000"/>
                      </a:schemeClr>
                    </a:solidFill>
                  </a:tcPr>
                </a:tc>
                <a:tc>
                  <a:txBody>
                    <a:bodyPr/>
                    <a:lstStyle/>
                    <a:p>
                      <a:pPr marL="0" indent="0">
                        <a:buFont typeface="Arial" panose="020B0604020202020204" pitchFamily="34" charset="0"/>
                        <a:buNone/>
                      </a:pPr>
                      <a:r>
                        <a:rPr lang="en-US" sz="1000" dirty="0"/>
                        <a:t>Offline</a:t>
                      </a:r>
                    </a:p>
                  </a:txBody>
                  <a:tcPr marT="91440" marB="91440">
                    <a:solidFill>
                      <a:schemeClr val="bg1">
                        <a:lumMod val="95000"/>
                      </a:schemeClr>
                    </a:solidFill>
                  </a:tcPr>
                </a:tc>
                <a:extLst>
                  <a:ext uri="{0D108BD9-81ED-4DB2-BD59-A6C34878D82A}">
                    <a16:rowId xmlns:a16="http://schemas.microsoft.com/office/drawing/2014/main" val="10010"/>
                  </a:ext>
                </a:extLst>
              </a:tr>
            </a:tbl>
          </a:graphicData>
        </a:graphic>
      </p:graphicFrame>
      <p:sp>
        <p:nvSpPr>
          <p:cNvPr id="4" name="TextBox 3"/>
          <p:cNvSpPr txBox="1"/>
          <p:nvPr/>
        </p:nvSpPr>
        <p:spPr>
          <a:xfrm>
            <a:off x="1" y="6642289"/>
            <a:ext cx="3806190" cy="352236"/>
          </a:xfrm>
          <a:prstGeom prst="rect">
            <a:avLst/>
          </a:prstGeom>
          <a:noFill/>
        </p:spPr>
        <p:txBody>
          <a:bodyPr wrap="square" lIns="365760" tIns="146304" rIns="182880" bIns="146304" rtlCol="0" anchor="ctr" anchorCtr="0">
            <a:noAutofit/>
          </a:bodyPr>
          <a:lstStyle/>
          <a:p>
            <a:pPr>
              <a:lnSpc>
                <a:spcPct val="90000"/>
              </a:lnSpc>
              <a:spcAft>
                <a:spcPts val="600"/>
              </a:spcAft>
            </a:pPr>
            <a:r>
              <a:rPr lang="en-US" sz="1400" dirty="0">
                <a:solidFill>
                  <a:schemeClr val="bg1"/>
                </a:solidFill>
                <a:latin typeface="Segoe UI Semibold" panose="020B0702040204020203" pitchFamily="34" charset="0"/>
                <a:ea typeface="Segoe UI Black" panose="020B0A02040204020203" pitchFamily="34" charset="0"/>
                <a:cs typeface="Segoe UI Semibold" panose="020B0702040204020203" pitchFamily="34" charset="0"/>
              </a:rPr>
              <a:t>Performance</a:t>
            </a:r>
          </a:p>
        </p:txBody>
      </p:sp>
    </p:spTree>
    <p:extLst>
      <p:ext uri="{BB962C8B-B14F-4D97-AF65-F5344CB8AC3E}">
        <p14:creationId xmlns:p14="http://schemas.microsoft.com/office/powerpoint/2010/main" val="2795883482"/>
      </p:ext>
    </p:extLst>
  </p:cSld>
  <p:clrMapOvr>
    <a:masterClrMapping/>
  </p:clrMapOvr>
  <p:transition>
    <p:fade/>
  </p:transition>
</p:sld>
</file>

<file path=ppt/slides/slide2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4" name="Title 1"/>
          <p:cNvSpPr txBox="1">
            <a:spLocks/>
          </p:cNvSpPr>
          <p:nvPr/>
        </p:nvSpPr>
        <p:spPr>
          <a:xfrm>
            <a:off x="274639" y="371476"/>
            <a:ext cx="11887200" cy="946413"/>
          </a:xfrm>
          <a:prstGeom prst="rect">
            <a:avLst/>
          </a:prstGeom>
        </p:spPr>
        <p:txBody>
          <a:bodyPr/>
          <a:lstStyle>
            <a:lvl1pPr algn="l" defTabSz="931863" rtl="0" fontAlgn="base">
              <a:lnSpc>
                <a:spcPct val="90000"/>
              </a:lnSpc>
              <a:spcBef>
                <a:spcPct val="0"/>
              </a:spcBef>
              <a:spcAft>
                <a:spcPct val="0"/>
              </a:spcAft>
              <a:defRPr lang="en-US" sz="5400" kern="1200" spc="-102" dirty="0">
                <a:ln w="3175">
                  <a:noFill/>
                </a:ln>
                <a:solidFill>
                  <a:schemeClr val="tx1"/>
                </a:solidFill>
                <a:latin typeface="+mj-lt"/>
                <a:ea typeface="ＭＳ Ｐゴシック" charset="0"/>
                <a:cs typeface="Segoe UI" pitchFamily="34" charset="0"/>
              </a:defRPr>
            </a:lvl1pPr>
            <a:lvl2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2pPr>
            <a:lvl3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3pPr>
            <a:lvl4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4pPr>
            <a:lvl5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5pPr>
            <a:lvl6pPr marL="4572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6pPr>
            <a:lvl7pPr marL="9144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7pPr>
            <a:lvl8pPr marL="13716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8pPr>
            <a:lvl9pPr marL="18288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9pPr>
          </a:lstStyle>
          <a:p>
            <a:r>
              <a:rPr lang="en-US" sz="4000" dirty="0"/>
              <a:t>Summary: operational analytics</a:t>
            </a:r>
          </a:p>
        </p:txBody>
      </p:sp>
      <p:sp>
        <p:nvSpPr>
          <p:cNvPr id="14" name="TextBox 13"/>
          <p:cNvSpPr txBox="1"/>
          <p:nvPr/>
        </p:nvSpPr>
        <p:spPr>
          <a:xfrm>
            <a:off x="6801924" y="1078139"/>
            <a:ext cx="5582594" cy="5370774"/>
          </a:xfrm>
          <a:prstGeom prst="rect">
            <a:avLst/>
          </a:prstGeom>
          <a:noFill/>
        </p:spPr>
        <p:txBody>
          <a:bodyPr wrap="square" lIns="182880" tIns="146304" rIns="182880" bIns="146304" rtlCol="0">
            <a:noAutofit/>
          </a:bodyPr>
          <a:lstStyle/>
          <a:p>
            <a:pPr>
              <a:spcBef>
                <a:spcPts val="2000"/>
              </a:spcBef>
              <a:spcAft>
                <a:spcPts val="0"/>
              </a:spcAft>
            </a:pPr>
            <a:r>
              <a:rPr lang="en-US" sz="3200" dirty="0">
                <a:solidFill>
                  <a:schemeClr val="accent4"/>
                </a:solidFill>
                <a:latin typeface="Segoe UI Semilight" panose="020B0402040204020203" pitchFamily="34" charset="0"/>
                <a:cs typeface="Segoe UI Semilight" panose="020B0402040204020203" pitchFamily="34" charset="0"/>
              </a:rPr>
              <a:t>Capability</a:t>
            </a:r>
          </a:p>
          <a:p>
            <a:pPr>
              <a:spcBef>
                <a:spcPts val="2000"/>
              </a:spcBef>
              <a:spcAft>
                <a:spcPts val="0"/>
              </a:spcAft>
            </a:pPr>
            <a:r>
              <a:rPr lang="en-US" sz="1800" dirty="0">
                <a:solidFill>
                  <a:schemeClr val="tx1">
                    <a:lumMod val="90000"/>
                    <a:lumOff val="10000"/>
                  </a:schemeClr>
                </a:solidFill>
                <a:latin typeface="Segoe UI" panose="020B0502040204020203" pitchFamily="34" charset="0"/>
                <a:cs typeface="Segoe UI" panose="020B0502040204020203" pitchFamily="34" charset="0"/>
              </a:rPr>
              <a:t>Ability to run analytics queries concurrently with operational workloads using the same schema</a:t>
            </a:r>
          </a:p>
          <a:p>
            <a:pPr>
              <a:spcBef>
                <a:spcPts val="2000"/>
              </a:spcBef>
              <a:spcAft>
                <a:spcPts val="0"/>
              </a:spcAft>
            </a:pPr>
            <a:r>
              <a:rPr lang="en-US" sz="1800" dirty="0">
                <a:solidFill>
                  <a:schemeClr val="tx1">
                    <a:lumMod val="90000"/>
                    <a:lumOff val="10000"/>
                  </a:schemeClr>
                </a:solidFill>
                <a:latin typeface="Segoe UI" panose="020B0502040204020203" pitchFamily="34" charset="0"/>
                <a:cs typeface="Segoe UI" panose="020B0502040204020203" pitchFamily="34" charset="0"/>
              </a:rPr>
              <a:t>Data Warehouse queries can be run on In-Memory OLTP workloads with no application changes</a:t>
            </a:r>
          </a:p>
          <a:p>
            <a:pPr>
              <a:spcBef>
                <a:spcPts val="2000"/>
              </a:spcBef>
              <a:spcAft>
                <a:spcPts val="0"/>
              </a:spcAft>
            </a:pPr>
            <a:r>
              <a:rPr lang="en-US" sz="3200" dirty="0">
                <a:solidFill>
                  <a:schemeClr val="accent4"/>
                </a:solidFill>
                <a:latin typeface="Segoe UI Semilight" panose="020B0402040204020203" pitchFamily="34" charset="0"/>
                <a:cs typeface="Segoe UI Semilight" panose="020B0402040204020203" pitchFamily="34" charset="0"/>
              </a:rPr>
              <a:t>Benefits</a:t>
            </a:r>
          </a:p>
          <a:p>
            <a:pPr marR="0">
              <a:spcBef>
                <a:spcPts val="2000"/>
              </a:spcBef>
              <a:spcAft>
                <a:spcPts val="0"/>
              </a:spcAft>
            </a:pPr>
            <a:r>
              <a:rPr lang="en-US" sz="1800" dirty="0">
                <a:solidFill>
                  <a:schemeClr val="tx1">
                    <a:lumMod val="90000"/>
                    <a:lumOff val="10000"/>
                  </a:schemeClr>
                </a:solidFill>
                <a:latin typeface="Segoe UI" panose="020B0502040204020203" pitchFamily="34" charset="0"/>
                <a:cs typeface="Segoe UI" panose="020B0502040204020203" pitchFamily="34" charset="0"/>
              </a:rPr>
              <a:t>Minimal impact on OLTP workloads</a:t>
            </a:r>
          </a:p>
          <a:p>
            <a:pPr marR="0">
              <a:spcBef>
                <a:spcPts val="2000"/>
              </a:spcBef>
              <a:spcAft>
                <a:spcPts val="0"/>
              </a:spcAft>
            </a:pPr>
            <a:r>
              <a:rPr lang="en-US" sz="1800" dirty="0">
                <a:solidFill>
                  <a:schemeClr val="tx1">
                    <a:lumMod val="90000"/>
                    <a:lumOff val="10000"/>
                  </a:schemeClr>
                </a:solidFill>
                <a:latin typeface="Segoe UI" panose="020B0502040204020203" pitchFamily="34" charset="0"/>
                <a:cs typeface="Segoe UI" panose="020B0502040204020203" pitchFamily="34" charset="0"/>
              </a:rPr>
              <a:t>Best performance and scalability available</a:t>
            </a:r>
          </a:p>
          <a:p>
            <a:pPr marR="0">
              <a:spcBef>
                <a:spcPts val="2000"/>
              </a:spcBef>
              <a:spcAft>
                <a:spcPts val="0"/>
              </a:spcAft>
            </a:pPr>
            <a:r>
              <a:rPr lang="en-US" sz="1800" dirty="0">
                <a:solidFill>
                  <a:schemeClr val="tx1">
                    <a:lumMod val="90000"/>
                    <a:lumOff val="10000"/>
                  </a:schemeClr>
                </a:solidFill>
                <a:latin typeface="Segoe UI" panose="020B0502040204020203" pitchFamily="34" charset="0"/>
                <a:cs typeface="Segoe UI" panose="020B0502040204020203" pitchFamily="34" charset="0"/>
              </a:rPr>
              <a:t>Offloading analytics workload to readable secondary</a:t>
            </a:r>
          </a:p>
          <a:p>
            <a:pPr marR="0">
              <a:spcBef>
                <a:spcPts val="3000"/>
              </a:spcBef>
              <a:spcAft>
                <a:spcPts val="0"/>
              </a:spcAft>
            </a:pPr>
            <a:r>
              <a:rPr lang="en-US" sz="1800" dirty="0">
                <a:latin typeface="Segoe UI Light" panose="020B0502040204020203" pitchFamily="34" charset="0"/>
                <a:ea typeface="Times New Roman" panose="02020603050405020304" pitchFamily="18" charset="0"/>
                <a:cs typeface="Segoe UI Light" panose="020B0502040204020203" pitchFamily="34" charset="0"/>
              </a:rPr>
              <a:t>.</a:t>
            </a:r>
          </a:p>
        </p:txBody>
      </p:sp>
      <p:grpSp>
        <p:nvGrpSpPr>
          <p:cNvPr id="41" name="Group 40"/>
          <p:cNvGrpSpPr/>
          <p:nvPr/>
        </p:nvGrpSpPr>
        <p:grpSpPr>
          <a:xfrm>
            <a:off x="2737546" y="1349124"/>
            <a:ext cx="2885059" cy="3716874"/>
            <a:chOff x="3259415" y="1349124"/>
            <a:chExt cx="2885059" cy="3716874"/>
          </a:xfrm>
        </p:grpSpPr>
        <p:cxnSp>
          <p:nvCxnSpPr>
            <p:cNvPr id="42" name="Elbow Connector 41"/>
            <p:cNvCxnSpPr/>
            <p:nvPr/>
          </p:nvCxnSpPr>
          <p:spPr>
            <a:xfrm flipV="1">
              <a:off x="3259415" y="2969072"/>
              <a:ext cx="1833499" cy="2096926"/>
            </a:xfrm>
            <a:prstGeom prst="bentConnector2">
              <a:avLst/>
            </a:prstGeom>
            <a:ln w="44450">
              <a:solidFill>
                <a:schemeClr val="tx1"/>
              </a:solidFill>
              <a:miter lim="800000"/>
              <a:headEnd type="triangle"/>
              <a:tailEnd type="triangle"/>
            </a:ln>
          </p:spPr>
          <p:style>
            <a:lnRef idx="1">
              <a:schemeClr val="accent1"/>
            </a:lnRef>
            <a:fillRef idx="0">
              <a:schemeClr val="accent1"/>
            </a:fillRef>
            <a:effectRef idx="0">
              <a:schemeClr val="accent1"/>
            </a:effectRef>
            <a:fontRef idx="minor">
              <a:schemeClr val="tx1"/>
            </a:fontRef>
          </p:style>
        </p:cxnSp>
        <p:grpSp>
          <p:nvGrpSpPr>
            <p:cNvPr id="43" name="Group 42"/>
            <p:cNvGrpSpPr/>
            <p:nvPr/>
          </p:nvGrpSpPr>
          <p:grpSpPr>
            <a:xfrm>
              <a:off x="4041354" y="1349124"/>
              <a:ext cx="2103120" cy="1619947"/>
              <a:chOff x="4041354" y="1349124"/>
              <a:chExt cx="2103120" cy="1619947"/>
            </a:xfrm>
          </p:grpSpPr>
          <p:sp>
            <p:nvSpPr>
              <p:cNvPr id="44" name="Rectangle 43"/>
              <p:cNvSpPr/>
              <p:nvPr/>
            </p:nvSpPr>
            <p:spPr bwMode="auto">
              <a:xfrm>
                <a:off x="4041354" y="1349124"/>
                <a:ext cx="2103120" cy="1619947"/>
              </a:xfrm>
              <a:prstGeom prst="rect">
                <a:avLst/>
              </a:prstGeom>
              <a:solidFill>
                <a:schemeClr val="accent5"/>
              </a:solidFill>
              <a:ln w="19050" cap="flat" cmpd="sng" algn="ctr">
                <a:noFill/>
                <a:prstDash val="solid"/>
                <a:miter lim="800000"/>
                <a:headEnd type="none" w="med" len="med"/>
                <a:tailEnd type="none" w="med" len="med"/>
              </a:ln>
              <a:effectLst/>
            </p:spPr>
            <p:txBody>
              <a:bodyPr rot="0" spcFirstLastPara="0" vertOverflow="overflow" horzOverflow="overflow" vert="horz" wrap="square" lIns="182828" tIns="137160" rIns="182828" bIns="182880" numCol="1" spcCol="0" rtlCol="0" fromWordArt="0" anchor="t"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lang="en-US" sz="2000" kern="0">
                    <a:gradFill>
                      <a:gsLst>
                        <a:gs pos="0">
                          <a:srgbClr val="FFFFFF"/>
                        </a:gs>
                        <a:gs pos="100000">
                          <a:srgbClr val="FFFFFF"/>
                        </a:gs>
                      </a:gsLst>
                      <a:lin ang="5400000" scaled="1"/>
                    </a:gradFill>
                    <a:latin typeface="Segoe UI Semilight" panose="020B0402040204020203" pitchFamily="34" charset="0"/>
                    <a:cs typeface="Segoe UI Semilight" panose="020B0402040204020203" pitchFamily="34" charset="0"/>
                  </a:rPr>
                  <a:t>BI and analytics</a:t>
                </a:r>
                <a:endParaRPr lang="en-US" sz="2000" kern="0" dirty="0">
                  <a:gradFill>
                    <a:gsLst>
                      <a:gs pos="0">
                        <a:srgbClr val="FFFFFF"/>
                      </a:gs>
                      <a:gs pos="100000">
                        <a:srgbClr val="FFFFFF"/>
                      </a:gs>
                    </a:gsLst>
                    <a:lin ang="5400000" scaled="1"/>
                  </a:gradFill>
                  <a:latin typeface="Segoe UI Semilight" panose="020B0402040204020203" pitchFamily="34" charset="0"/>
                  <a:cs typeface="Segoe UI Semilight" panose="020B0402040204020203" pitchFamily="34" charset="0"/>
                </a:endParaRPr>
              </a:p>
            </p:txBody>
          </p:sp>
          <p:grpSp>
            <p:nvGrpSpPr>
              <p:cNvPr id="45" name="Group 44"/>
              <p:cNvGrpSpPr/>
              <p:nvPr/>
            </p:nvGrpSpPr>
            <p:grpSpPr>
              <a:xfrm>
                <a:off x="4044709" y="1964030"/>
                <a:ext cx="1175324" cy="754063"/>
                <a:chOff x="4057409" y="1838761"/>
                <a:chExt cx="1175324" cy="754063"/>
              </a:xfrm>
            </p:grpSpPr>
            <p:pic>
              <p:nvPicPr>
                <p:cNvPr id="49" name="Picture 2" descr="\\MAGNUM\Projects\Microsoft\Cloud Power FY12\Design\ICONS_PNG\Pie.png"/>
                <p:cNvPicPr>
                  <a:picLocks noChangeAspect="1" noChangeArrowheads="1"/>
                </p:cNvPicPr>
                <p:nvPr/>
              </p:nvPicPr>
              <p:blipFill>
                <a:blip r:embed="rId3" cstate="print">
                  <a:lum bright="100000"/>
                </a:blip>
                <a:srcRect/>
                <a:stretch>
                  <a:fillRect/>
                </a:stretch>
              </p:blipFill>
              <p:spPr bwMode="auto">
                <a:xfrm>
                  <a:off x="4354649" y="1838761"/>
                  <a:ext cx="580842" cy="505687"/>
                </a:xfrm>
                <a:prstGeom prst="rect">
                  <a:avLst/>
                </a:prstGeom>
                <a:solidFill>
                  <a:schemeClr val="accent5"/>
                </a:solidFill>
                <a:ln w="15875">
                  <a:solidFill>
                    <a:srgbClr val="FFFFFF"/>
                  </a:solidFill>
                </a:ln>
              </p:spPr>
            </p:pic>
            <p:sp>
              <p:nvSpPr>
                <p:cNvPr id="50" name="TextBox 49"/>
                <p:cNvSpPr txBox="1"/>
                <p:nvPr/>
              </p:nvSpPr>
              <p:spPr>
                <a:xfrm>
                  <a:off x="4057409" y="2398925"/>
                  <a:ext cx="1175324" cy="193899"/>
                </a:xfrm>
                <a:prstGeom prst="rect">
                  <a:avLst/>
                </a:prstGeom>
                <a:noFill/>
              </p:spPr>
              <p:txBody>
                <a:bodyPr wrap="square" lIns="0" tIns="0" rIns="0" bIns="0" rtlCol="0">
                  <a:spAutoFit/>
                </a:bodyPr>
                <a:lstStyle/>
                <a:p>
                  <a:pPr marL="0" marR="0" lvl="0" indent="0" algn="ctr" defTabSz="914400" eaLnBrk="1" fontAlgn="auto" latinLnBrk="0" hangingPunct="1">
                    <a:lnSpc>
                      <a:spcPct val="90000"/>
                    </a:lnSpc>
                    <a:spcBef>
                      <a:spcPts val="0"/>
                    </a:spcBef>
                    <a:spcAft>
                      <a:spcPts val="0"/>
                    </a:spcAft>
                    <a:buClrTx/>
                    <a:buSzTx/>
                    <a:buFontTx/>
                    <a:buNone/>
                    <a:tabLst/>
                    <a:defRPr/>
                  </a:pPr>
                  <a:r>
                    <a:rPr kumimoji="0" lang="en-US" sz="1400" i="0" u="none" strike="noStrike" kern="0" cap="none" spc="0" normalizeH="0" baseline="0" noProof="0" dirty="0">
                      <a:ln>
                        <a:solidFill>
                          <a:srgbClr val="FFFFFF">
                            <a:alpha val="0"/>
                          </a:srgbClr>
                        </a:solidFill>
                      </a:ln>
                      <a:gradFill>
                        <a:gsLst>
                          <a:gs pos="0">
                            <a:srgbClr val="FFFFFF"/>
                          </a:gs>
                          <a:gs pos="100000">
                            <a:srgbClr val="FFFFFF"/>
                          </a:gs>
                        </a:gsLst>
                        <a:lin ang="5400000" scaled="1"/>
                      </a:gradFill>
                      <a:effectLst/>
                      <a:uLnTx/>
                      <a:uFillTx/>
                    </a:rPr>
                    <a:t>Dashboards</a:t>
                  </a:r>
                </a:p>
              </p:txBody>
            </p:sp>
          </p:grpSp>
          <p:grpSp>
            <p:nvGrpSpPr>
              <p:cNvPr id="46" name="Group 45"/>
              <p:cNvGrpSpPr/>
              <p:nvPr/>
            </p:nvGrpSpPr>
            <p:grpSpPr>
              <a:xfrm>
                <a:off x="5221866" y="1967646"/>
                <a:ext cx="801096" cy="751334"/>
                <a:chOff x="5209166" y="1842377"/>
                <a:chExt cx="801096" cy="751334"/>
              </a:xfrm>
            </p:grpSpPr>
            <p:sp>
              <p:nvSpPr>
                <p:cNvPr id="47" name="TextBox 46"/>
                <p:cNvSpPr txBox="1"/>
                <p:nvPr/>
              </p:nvSpPr>
              <p:spPr>
                <a:xfrm>
                  <a:off x="5209166" y="2399812"/>
                  <a:ext cx="801096" cy="193899"/>
                </a:xfrm>
                <a:prstGeom prst="rect">
                  <a:avLst/>
                </a:prstGeom>
                <a:noFill/>
              </p:spPr>
              <p:txBody>
                <a:bodyPr wrap="square" lIns="0" tIns="0" rIns="0" bIns="0" rtlCol="0">
                  <a:spAutoFit/>
                </a:bodyPr>
                <a:lstStyle>
                  <a:defPPr>
                    <a:defRPr lang="en-US"/>
                  </a:defPPr>
                  <a:lvl1pPr>
                    <a:lnSpc>
                      <a:spcPct val="90000"/>
                    </a:lnSpc>
                    <a:defRPr sz="1200">
                      <a:ln>
                        <a:solidFill>
                          <a:schemeClr val="bg1">
                            <a:alpha val="0"/>
                          </a:schemeClr>
                        </a:solidFill>
                      </a:ln>
                      <a:gradFill>
                        <a:gsLst>
                          <a:gs pos="0">
                            <a:schemeClr val="bg1"/>
                          </a:gs>
                          <a:gs pos="100000">
                            <a:schemeClr val="bg1"/>
                          </a:gs>
                        </a:gsLst>
                        <a:lin ang="5400000" scaled="1"/>
                      </a:gradFill>
                    </a:defRPr>
                  </a:lvl1pPr>
                </a:lstStyle>
                <a:p>
                  <a:pPr marL="0" marR="0" lvl="0" indent="0" algn="ctr" defTabSz="914400" eaLnBrk="1" fontAlgn="auto" latinLnBrk="0" hangingPunct="1">
                    <a:lnSpc>
                      <a:spcPct val="90000"/>
                    </a:lnSpc>
                    <a:spcBef>
                      <a:spcPts val="0"/>
                    </a:spcBef>
                    <a:spcAft>
                      <a:spcPts val="0"/>
                    </a:spcAft>
                    <a:buClrTx/>
                    <a:buSzTx/>
                    <a:buFontTx/>
                    <a:buNone/>
                    <a:tabLst/>
                    <a:defRPr/>
                  </a:pPr>
                  <a:r>
                    <a:rPr kumimoji="0" lang="en-US" sz="1400" i="0" u="none" strike="noStrike" kern="0" cap="none" spc="0" normalizeH="0" baseline="0" noProof="0" dirty="0">
                      <a:ln>
                        <a:solidFill>
                          <a:srgbClr val="FFFFFF">
                            <a:alpha val="0"/>
                          </a:srgbClr>
                        </a:solidFill>
                      </a:ln>
                      <a:gradFill>
                        <a:gsLst>
                          <a:gs pos="0">
                            <a:srgbClr val="FFFFFF"/>
                          </a:gs>
                          <a:gs pos="100000">
                            <a:srgbClr val="FFFFFF"/>
                          </a:gs>
                        </a:gsLst>
                        <a:lin ang="5400000" scaled="1"/>
                      </a:gradFill>
                      <a:effectLst/>
                      <a:uLnTx/>
                      <a:uFillTx/>
                    </a:rPr>
                    <a:t>Reporting</a:t>
                  </a:r>
                </a:p>
              </p:txBody>
            </p:sp>
            <p:sp>
              <p:nvSpPr>
                <p:cNvPr id="48" name="Freeform 6"/>
                <p:cNvSpPr>
                  <a:spLocks noChangeAspect="1" noEditPoints="1"/>
                </p:cNvSpPr>
                <p:nvPr/>
              </p:nvSpPr>
              <p:spPr bwMode="black">
                <a:xfrm>
                  <a:off x="5394901" y="1842377"/>
                  <a:ext cx="429626" cy="478472"/>
                </a:xfrm>
                <a:custGeom>
                  <a:avLst/>
                  <a:gdLst>
                    <a:gd name="T0" fmla="*/ 326 w 813"/>
                    <a:gd name="T1" fmla="*/ 0 h 1040"/>
                    <a:gd name="T2" fmla="*/ 121 w 813"/>
                    <a:gd name="T3" fmla="*/ 174 h 1040"/>
                    <a:gd name="T4" fmla="*/ 121 w 813"/>
                    <a:gd name="T5" fmla="*/ 254 h 1040"/>
                    <a:gd name="T6" fmla="*/ 0 w 813"/>
                    <a:gd name="T7" fmla="*/ 357 h 1040"/>
                    <a:gd name="T8" fmla="*/ 0 w 813"/>
                    <a:gd name="T9" fmla="*/ 1040 h 1040"/>
                    <a:gd name="T10" fmla="*/ 692 w 813"/>
                    <a:gd name="T11" fmla="*/ 1040 h 1040"/>
                    <a:gd name="T12" fmla="*/ 692 w 813"/>
                    <a:gd name="T13" fmla="*/ 857 h 1040"/>
                    <a:gd name="T14" fmla="*/ 813 w 813"/>
                    <a:gd name="T15" fmla="*/ 857 h 1040"/>
                    <a:gd name="T16" fmla="*/ 813 w 813"/>
                    <a:gd name="T17" fmla="*/ 0 h 1040"/>
                    <a:gd name="T18" fmla="*/ 326 w 813"/>
                    <a:gd name="T19" fmla="*/ 0 h 1040"/>
                    <a:gd name="T20" fmla="*/ 619 w 813"/>
                    <a:gd name="T21" fmla="*/ 978 h 1040"/>
                    <a:gd name="T22" fmla="*/ 73 w 813"/>
                    <a:gd name="T23" fmla="*/ 978 h 1040"/>
                    <a:gd name="T24" fmla="*/ 73 w 813"/>
                    <a:gd name="T25" fmla="*/ 424 h 1040"/>
                    <a:gd name="T26" fmla="*/ 121 w 813"/>
                    <a:gd name="T27" fmla="*/ 424 h 1040"/>
                    <a:gd name="T28" fmla="*/ 121 w 813"/>
                    <a:gd name="T29" fmla="*/ 857 h 1040"/>
                    <a:gd name="T30" fmla="*/ 619 w 813"/>
                    <a:gd name="T31" fmla="*/ 857 h 1040"/>
                    <a:gd name="T32" fmla="*/ 619 w 813"/>
                    <a:gd name="T33" fmla="*/ 978 h 1040"/>
                    <a:gd name="T34" fmla="*/ 740 w 813"/>
                    <a:gd name="T35" fmla="*/ 796 h 1040"/>
                    <a:gd name="T36" fmla="*/ 194 w 813"/>
                    <a:gd name="T37" fmla="*/ 796 h 1040"/>
                    <a:gd name="T38" fmla="*/ 194 w 813"/>
                    <a:gd name="T39" fmla="*/ 241 h 1040"/>
                    <a:gd name="T40" fmla="*/ 404 w 813"/>
                    <a:gd name="T41" fmla="*/ 241 h 1040"/>
                    <a:gd name="T42" fmla="*/ 404 w 813"/>
                    <a:gd name="T43" fmla="*/ 62 h 1040"/>
                    <a:gd name="T44" fmla="*/ 740 w 813"/>
                    <a:gd name="T45" fmla="*/ 62 h 1040"/>
                    <a:gd name="T46" fmla="*/ 740 w 813"/>
                    <a:gd name="T47" fmla="*/ 796 h 10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13" h="1040">
                      <a:moveTo>
                        <a:pt x="326" y="0"/>
                      </a:moveTo>
                      <a:lnTo>
                        <a:pt x="121" y="174"/>
                      </a:lnTo>
                      <a:lnTo>
                        <a:pt x="121" y="254"/>
                      </a:lnTo>
                      <a:lnTo>
                        <a:pt x="0" y="357"/>
                      </a:lnTo>
                      <a:lnTo>
                        <a:pt x="0" y="1040"/>
                      </a:lnTo>
                      <a:lnTo>
                        <a:pt x="692" y="1040"/>
                      </a:lnTo>
                      <a:lnTo>
                        <a:pt x="692" y="857"/>
                      </a:lnTo>
                      <a:lnTo>
                        <a:pt x="813" y="857"/>
                      </a:lnTo>
                      <a:lnTo>
                        <a:pt x="813" y="0"/>
                      </a:lnTo>
                      <a:lnTo>
                        <a:pt x="326" y="0"/>
                      </a:lnTo>
                      <a:close/>
                      <a:moveTo>
                        <a:pt x="619" y="978"/>
                      </a:moveTo>
                      <a:lnTo>
                        <a:pt x="73" y="978"/>
                      </a:lnTo>
                      <a:lnTo>
                        <a:pt x="73" y="424"/>
                      </a:lnTo>
                      <a:lnTo>
                        <a:pt x="121" y="424"/>
                      </a:lnTo>
                      <a:lnTo>
                        <a:pt x="121" y="857"/>
                      </a:lnTo>
                      <a:lnTo>
                        <a:pt x="619" y="857"/>
                      </a:lnTo>
                      <a:lnTo>
                        <a:pt x="619" y="978"/>
                      </a:lnTo>
                      <a:close/>
                      <a:moveTo>
                        <a:pt x="740" y="796"/>
                      </a:moveTo>
                      <a:lnTo>
                        <a:pt x="194" y="796"/>
                      </a:lnTo>
                      <a:lnTo>
                        <a:pt x="194" y="241"/>
                      </a:lnTo>
                      <a:lnTo>
                        <a:pt x="404" y="241"/>
                      </a:lnTo>
                      <a:lnTo>
                        <a:pt x="404" y="62"/>
                      </a:lnTo>
                      <a:lnTo>
                        <a:pt x="740" y="62"/>
                      </a:lnTo>
                      <a:lnTo>
                        <a:pt x="740" y="796"/>
                      </a:lnTo>
                      <a:close/>
                    </a:path>
                  </a:pathLst>
                </a:custGeom>
                <a:solidFill>
                  <a:srgbClr val="FFFFFF"/>
                </a:solidFill>
                <a:ln w="7" cap="flat">
                  <a:no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defTabSz="914184" eaLnBrk="1" fontAlgn="auto" latinLnBrk="0" hangingPunct="1">
                    <a:lnSpc>
                      <a:spcPct val="100000"/>
                    </a:lnSpc>
                    <a:spcBef>
                      <a:spcPts val="0"/>
                    </a:spcBef>
                    <a:spcAft>
                      <a:spcPts val="0"/>
                    </a:spcAft>
                    <a:buClrTx/>
                    <a:buSzTx/>
                    <a:buFontTx/>
                    <a:buNone/>
                    <a:tabLst/>
                    <a:defRPr/>
                  </a:pPr>
                  <a:endParaRPr kumimoji="0" lang="en-US" sz="1700" b="0" i="0" u="none" strike="noStrike" kern="0" cap="none" spc="0" normalizeH="0" baseline="0" noProof="0" dirty="0">
                    <a:ln>
                      <a:noFill/>
                    </a:ln>
                    <a:solidFill>
                      <a:srgbClr val="000000"/>
                    </a:solidFill>
                    <a:effectLst/>
                    <a:uLnTx/>
                    <a:uFillTx/>
                  </a:endParaRPr>
                </a:p>
              </p:txBody>
            </p:sp>
          </p:grpSp>
        </p:grpSp>
      </p:grpSp>
      <p:sp>
        <p:nvSpPr>
          <p:cNvPr id="51" name="TextBox 50"/>
          <p:cNvSpPr txBox="1"/>
          <p:nvPr/>
        </p:nvSpPr>
        <p:spPr>
          <a:xfrm>
            <a:off x="2206328" y="5904148"/>
            <a:ext cx="3370930" cy="544765"/>
          </a:xfrm>
          <a:prstGeom prst="rect">
            <a:avLst/>
          </a:prstGeom>
          <a:noFill/>
        </p:spPr>
        <p:txBody>
          <a:bodyPr wrap="square" lIns="182880" tIns="146304" rIns="182880" bIns="146304" rtlCol="0">
            <a:spAutoFit/>
          </a:bodyPr>
          <a:lstStyle/>
          <a:p>
            <a:pPr>
              <a:lnSpc>
                <a:spcPct val="90000"/>
              </a:lnSpc>
              <a:spcAft>
                <a:spcPts val="600"/>
              </a:spcAft>
            </a:pPr>
            <a:r>
              <a:rPr lang="en-US" sz="1800" dirty="0">
                <a:gradFill>
                  <a:gsLst>
                    <a:gs pos="2917">
                      <a:schemeClr val="tx1"/>
                    </a:gs>
                    <a:gs pos="30000">
                      <a:schemeClr val="tx1"/>
                    </a:gs>
                  </a:gsLst>
                  <a:lin ang="5400000" scaled="0"/>
                </a:gradFill>
              </a:rPr>
              <a:t>Add analytics-specific indexes</a:t>
            </a:r>
          </a:p>
        </p:txBody>
      </p:sp>
      <p:sp>
        <p:nvSpPr>
          <p:cNvPr id="52" name="Rectangle 51"/>
          <p:cNvSpPr/>
          <p:nvPr/>
        </p:nvSpPr>
        <p:spPr bwMode="auto">
          <a:xfrm>
            <a:off x="3518292" y="3398446"/>
            <a:ext cx="2103120" cy="916406"/>
          </a:xfrm>
          <a:prstGeom prst="rect">
            <a:avLst/>
          </a:prstGeom>
          <a:solidFill>
            <a:schemeClr val="accent5"/>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91440" rIns="0" bIns="91440" numCol="1" rtlCol="0" anchor="ctr" anchorCtr="0" compatLnSpc="1">
            <a:prstTxWarp prst="textNoShape">
              <a:avLst/>
            </a:prstTxWarp>
          </a:bodyPr>
          <a:lstStyle/>
          <a:p>
            <a:pPr algn="ctr" defTabSz="932398" fontAlgn="base">
              <a:spcBef>
                <a:spcPct val="0"/>
              </a:spcBef>
              <a:spcAft>
                <a:spcPct val="0"/>
              </a:spcAft>
            </a:pPr>
            <a:r>
              <a:rPr lang="en-US" sz="2000" dirty="0">
                <a:gradFill>
                  <a:gsLst>
                    <a:gs pos="16814">
                      <a:srgbClr val="FFFFFF"/>
                    </a:gs>
                    <a:gs pos="46000">
                      <a:srgbClr val="FFFFFF"/>
                    </a:gs>
                  </a:gsLst>
                  <a:lin ang="5400000" scaled="0"/>
                </a:gradFill>
                <a:latin typeface="Segoe UI Semilight" panose="020B0402040204020203" pitchFamily="34" charset="0"/>
                <a:cs typeface="Segoe UI Semilight" panose="020B0402040204020203" pitchFamily="34" charset="0"/>
              </a:rPr>
              <a:t>SQL Server</a:t>
            </a:r>
          </a:p>
          <a:p>
            <a:pPr algn="ctr" defTabSz="932398" fontAlgn="base">
              <a:spcBef>
                <a:spcPct val="0"/>
              </a:spcBef>
              <a:spcAft>
                <a:spcPct val="0"/>
              </a:spcAft>
            </a:pPr>
            <a:r>
              <a:rPr lang="en-US" sz="2000" dirty="0">
                <a:gradFill>
                  <a:gsLst>
                    <a:gs pos="16814">
                      <a:srgbClr val="FFFFFF"/>
                    </a:gs>
                    <a:gs pos="46000">
                      <a:srgbClr val="FFFFFF"/>
                    </a:gs>
                  </a:gsLst>
                  <a:lin ang="5400000" scaled="0"/>
                </a:gradFill>
                <a:latin typeface="Segoe UI Semilight" panose="020B0402040204020203" pitchFamily="34" charset="0"/>
                <a:cs typeface="Segoe UI Semilight" panose="020B0402040204020203" pitchFamily="34" charset="0"/>
              </a:rPr>
              <a:t>Analysis Services</a:t>
            </a:r>
          </a:p>
        </p:txBody>
      </p:sp>
      <p:grpSp>
        <p:nvGrpSpPr>
          <p:cNvPr id="53" name="Group 52"/>
          <p:cNvGrpSpPr/>
          <p:nvPr/>
        </p:nvGrpSpPr>
        <p:grpSpPr>
          <a:xfrm>
            <a:off x="408479" y="2552014"/>
            <a:ext cx="2334146" cy="3923434"/>
            <a:chOff x="408479" y="2552014"/>
            <a:chExt cx="2334146" cy="3923434"/>
          </a:xfrm>
        </p:grpSpPr>
        <p:grpSp>
          <p:nvGrpSpPr>
            <p:cNvPr id="54" name="Group 53"/>
            <p:cNvGrpSpPr/>
            <p:nvPr/>
          </p:nvGrpSpPr>
          <p:grpSpPr>
            <a:xfrm>
              <a:off x="408479" y="2552014"/>
              <a:ext cx="2334146" cy="3923434"/>
              <a:chOff x="930348" y="2552014"/>
              <a:chExt cx="2334146" cy="3923434"/>
            </a:xfrm>
          </p:grpSpPr>
          <p:grpSp>
            <p:nvGrpSpPr>
              <p:cNvPr id="56" name="Group 55"/>
              <p:cNvGrpSpPr/>
              <p:nvPr/>
            </p:nvGrpSpPr>
            <p:grpSpPr>
              <a:xfrm>
                <a:off x="935429" y="3398446"/>
                <a:ext cx="2323986" cy="918410"/>
                <a:chOff x="655638" y="3398446"/>
                <a:chExt cx="2883568" cy="918410"/>
              </a:xfrm>
            </p:grpSpPr>
            <p:sp>
              <p:nvSpPr>
                <p:cNvPr id="64" name="Rectangle 63"/>
                <p:cNvSpPr/>
                <p:nvPr/>
              </p:nvSpPr>
              <p:spPr bwMode="auto">
                <a:xfrm>
                  <a:off x="719806" y="3478656"/>
                  <a:ext cx="2819400" cy="838200"/>
                </a:xfrm>
                <a:prstGeom prst="rect">
                  <a:avLst/>
                </a:prstGeom>
                <a:solidFill>
                  <a:schemeClr val="tx1">
                    <a:lumMod val="90000"/>
                    <a:lumOff val="10000"/>
                  </a:schemeClr>
                </a:solidFill>
                <a:ln w="12700">
                  <a:solidFill>
                    <a:schemeClr val="bg1"/>
                  </a:solidFill>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algn="ctr" defTabSz="932398" fontAlgn="base">
                    <a:spcBef>
                      <a:spcPct val="0"/>
                    </a:spcBef>
                    <a:spcAft>
                      <a:spcPct val="0"/>
                    </a:spcAft>
                  </a:pPr>
                  <a:endParaRPr lang="en-US" sz="2000" dirty="0">
                    <a:gradFill>
                      <a:gsLst>
                        <a:gs pos="16814">
                          <a:srgbClr val="FFFFFF"/>
                        </a:gs>
                        <a:gs pos="46000">
                          <a:srgbClr val="FFFFFF"/>
                        </a:gs>
                      </a:gsLst>
                      <a:lin ang="5400000" scaled="0"/>
                    </a:gradFill>
                  </a:endParaRPr>
                </a:p>
              </p:txBody>
            </p:sp>
            <p:sp>
              <p:nvSpPr>
                <p:cNvPr id="65" name="Rectangle 64"/>
                <p:cNvSpPr/>
                <p:nvPr/>
              </p:nvSpPr>
              <p:spPr bwMode="auto">
                <a:xfrm>
                  <a:off x="655638" y="3398446"/>
                  <a:ext cx="2781299" cy="837485"/>
                </a:xfrm>
                <a:prstGeom prst="rect">
                  <a:avLst/>
                </a:prstGeom>
                <a:solidFill>
                  <a:schemeClr val="tx1">
                    <a:lumMod val="90000"/>
                    <a:lumOff val="10000"/>
                  </a:schemeClr>
                </a:solidFill>
                <a:ln w="12700">
                  <a:solidFill>
                    <a:schemeClr val="bg1"/>
                  </a:solid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algn="ctr" defTabSz="932398" fontAlgn="base">
                    <a:spcBef>
                      <a:spcPct val="0"/>
                    </a:spcBef>
                    <a:spcAft>
                      <a:spcPct val="0"/>
                    </a:spcAft>
                  </a:pPr>
                  <a:endParaRPr lang="en-US" sz="2000" dirty="0">
                    <a:gradFill>
                      <a:gsLst>
                        <a:gs pos="16814">
                          <a:srgbClr val="FFFFFF"/>
                        </a:gs>
                        <a:gs pos="46000">
                          <a:srgbClr val="FFFFFF"/>
                        </a:gs>
                      </a:gsLst>
                      <a:lin ang="5400000" scaled="0"/>
                    </a:gradFill>
                  </a:endParaRPr>
                </a:p>
              </p:txBody>
            </p:sp>
          </p:grpSp>
          <p:sp>
            <p:nvSpPr>
              <p:cNvPr id="57" name="Rectangle 56"/>
              <p:cNvSpPr/>
              <p:nvPr/>
            </p:nvSpPr>
            <p:spPr bwMode="auto">
              <a:xfrm>
                <a:off x="930348" y="4708108"/>
                <a:ext cx="2329067" cy="685800"/>
              </a:xfrm>
              <a:prstGeom prst="rect">
                <a:avLst/>
              </a:prstGeom>
              <a:solidFill>
                <a:schemeClr val="accent4"/>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91440" rIns="0" bIns="91440" numCol="1" rtlCol="0" anchor="ctr" anchorCtr="0" compatLnSpc="1">
                <a:prstTxWarp prst="textNoShape">
                  <a:avLst/>
                </a:prstTxWarp>
              </a:bodyPr>
              <a:lstStyle/>
              <a:p>
                <a:pPr algn="ctr" defTabSz="932398" fontAlgn="base">
                  <a:spcBef>
                    <a:spcPct val="0"/>
                  </a:spcBef>
                  <a:spcAft>
                    <a:spcPct val="0"/>
                  </a:spcAft>
                </a:pPr>
                <a:r>
                  <a:rPr lang="en-US" sz="2000" dirty="0">
                    <a:gradFill>
                      <a:gsLst>
                        <a:gs pos="16814">
                          <a:srgbClr val="FFFFFF"/>
                        </a:gs>
                        <a:gs pos="46000">
                          <a:srgbClr val="FFFFFF"/>
                        </a:gs>
                      </a:gsLst>
                      <a:lin ang="5400000" scaled="0"/>
                    </a:gradFill>
                    <a:latin typeface="Segoe UI Semilight" panose="020B0402040204020203" pitchFamily="34" charset="0"/>
                    <a:cs typeface="Segoe UI Semilight" panose="020B0402040204020203" pitchFamily="34" charset="0"/>
                  </a:rPr>
                  <a:t>SQL Server</a:t>
                </a:r>
              </a:p>
            </p:txBody>
          </p:sp>
          <p:sp>
            <p:nvSpPr>
              <p:cNvPr id="58" name="Flowchart: Magnetic Disk 57"/>
              <p:cNvSpPr/>
              <p:nvPr/>
            </p:nvSpPr>
            <p:spPr bwMode="auto">
              <a:xfrm>
                <a:off x="1487821" y="5789648"/>
                <a:ext cx="1219200" cy="685800"/>
              </a:xfrm>
              <a:prstGeom prst="flowChartMagneticDisk">
                <a:avLst/>
              </a:prstGeom>
              <a:solidFill>
                <a:schemeClr val="accent4"/>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91440" rIns="0" bIns="182880" numCol="1" rtlCol="0" anchor="ctr" anchorCtr="0" compatLnSpc="1">
                <a:prstTxWarp prst="textNoShape">
                  <a:avLst/>
                </a:prstTxWarp>
              </a:bodyPr>
              <a:lstStyle/>
              <a:p>
                <a:pPr algn="ctr" defTabSz="932398" fontAlgn="base">
                  <a:spcBef>
                    <a:spcPct val="0"/>
                  </a:spcBef>
                  <a:spcAft>
                    <a:spcPct val="0"/>
                  </a:spcAft>
                </a:pPr>
                <a:r>
                  <a:rPr lang="en-US" sz="2000" dirty="0">
                    <a:gradFill>
                      <a:gsLst>
                        <a:gs pos="16814">
                          <a:srgbClr val="FFFFFF"/>
                        </a:gs>
                        <a:gs pos="46000">
                          <a:srgbClr val="FFFFFF"/>
                        </a:gs>
                      </a:gsLst>
                      <a:lin ang="5400000" scaled="0"/>
                    </a:gradFill>
                    <a:latin typeface="Segoe UI Semilight" panose="020B0402040204020203" pitchFamily="34" charset="0"/>
                    <a:cs typeface="Segoe UI Semilight" panose="020B0402040204020203" pitchFamily="34" charset="0"/>
                  </a:rPr>
                  <a:t>Database</a:t>
                </a:r>
              </a:p>
            </p:txBody>
          </p:sp>
          <p:cxnSp>
            <p:nvCxnSpPr>
              <p:cNvPr id="59" name="Straight Arrow Connector 58"/>
              <p:cNvCxnSpPr/>
              <p:nvPr/>
            </p:nvCxnSpPr>
            <p:spPr>
              <a:xfrm>
                <a:off x="2097421" y="5408898"/>
                <a:ext cx="0" cy="365760"/>
              </a:xfrm>
              <a:prstGeom prst="straightConnector1">
                <a:avLst/>
              </a:prstGeom>
              <a:ln w="38100">
                <a:solidFill>
                  <a:schemeClr val="tx1"/>
                </a:solidFill>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60" name="Straight Arrow Connector 59"/>
              <p:cNvCxnSpPr/>
              <p:nvPr/>
            </p:nvCxnSpPr>
            <p:spPr>
              <a:xfrm>
                <a:off x="2097421" y="4325545"/>
                <a:ext cx="0" cy="365760"/>
              </a:xfrm>
              <a:prstGeom prst="straightConnector1">
                <a:avLst/>
              </a:prstGeom>
              <a:ln w="38100">
                <a:solidFill>
                  <a:schemeClr val="tx1"/>
                </a:solidFill>
                <a:headEnd type="triangle"/>
                <a:tailEnd type="triangle"/>
              </a:ln>
            </p:spPr>
            <p:style>
              <a:lnRef idx="1">
                <a:schemeClr val="accent1"/>
              </a:lnRef>
              <a:fillRef idx="0">
                <a:schemeClr val="accent1"/>
              </a:fillRef>
              <a:effectRef idx="0">
                <a:schemeClr val="accent1"/>
              </a:effectRef>
              <a:fontRef idx="minor">
                <a:schemeClr val="tx1"/>
              </a:fontRef>
            </p:style>
          </p:cxnSp>
          <p:sp>
            <p:nvSpPr>
              <p:cNvPr id="61" name="Rectangle 60"/>
              <p:cNvSpPr/>
              <p:nvPr/>
            </p:nvSpPr>
            <p:spPr bwMode="auto">
              <a:xfrm>
                <a:off x="1064467" y="3672033"/>
                <a:ext cx="1983486" cy="454025"/>
              </a:xfrm>
              <a:prstGeom prst="rect">
                <a:avLst/>
              </a:prstGeom>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algn="ctr" defTabSz="932398" fontAlgn="base">
                  <a:spcBef>
                    <a:spcPct val="0"/>
                  </a:spcBef>
                  <a:spcAft>
                    <a:spcPct val="0"/>
                  </a:spcAft>
                </a:pPr>
                <a:r>
                  <a:rPr lang="en-US" sz="2000" dirty="0">
                    <a:gradFill>
                      <a:gsLst>
                        <a:gs pos="16814">
                          <a:srgbClr val="FFFFFF"/>
                        </a:gs>
                        <a:gs pos="46000">
                          <a:srgbClr val="FFFFFF"/>
                        </a:gs>
                      </a:gsLst>
                      <a:lin ang="5400000" scaled="0"/>
                    </a:gradFill>
                    <a:latin typeface="Segoe UI Semilight" panose="020B0402040204020203" pitchFamily="34" charset="0"/>
                    <a:cs typeface="Segoe UI Semilight" panose="020B0402040204020203" pitchFamily="34" charset="0"/>
                  </a:rPr>
                  <a:t>Application tier</a:t>
                </a:r>
              </a:p>
            </p:txBody>
          </p:sp>
          <p:sp>
            <p:nvSpPr>
              <p:cNvPr id="62" name="Rectangle 61"/>
              <p:cNvSpPr/>
              <p:nvPr/>
            </p:nvSpPr>
            <p:spPr bwMode="auto">
              <a:xfrm>
                <a:off x="930348" y="2552014"/>
                <a:ext cx="2334146" cy="457200"/>
              </a:xfrm>
              <a:prstGeom prst="rect">
                <a:avLst/>
              </a:prstGeom>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91440" rIns="0" bIns="91440" numCol="1" rtlCol="0" anchor="ctr" anchorCtr="0" compatLnSpc="1">
                <a:prstTxWarp prst="textNoShape">
                  <a:avLst/>
                </a:prstTxWarp>
              </a:bodyPr>
              <a:lstStyle/>
              <a:p>
                <a:pPr algn="ctr" defTabSz="932398" fontAlgn="base">
                  <a:spcBef>
                    <a:spcPct val="0"/>
                  </a:spcBef>
                  <a:spcAft>
                    <a:spcPct val="0"/>
                  </a:spcAft>
                </a:pPr>
                <a:r>
                  <a:rPr lang="en-US" sz="2000" dirty="0">
                    <a:gradFill>
                      <a:gsLst>
                        <a:gs pos="16814">
                          <a:srgbClr val="FFFFFF"/>
                        </a:gs>
                        <a:gs pos="46000">
                          <a:srgbClr val="FFFFFF"/>
                        </a:gs>
                      </a:gsLst>
                      <a:lin ang="5400000" scaled="0"/>
                    </a:gradFill>
                    <a:latin typeface="Segoe UI Semilight" panose="020B0402040204020203" pitchFamily="34" charset="0"/>
                    <a:cs typeface="Segoe UI Semilight" panose="020B0402040204020203" pitchFamily="34" charset="0"/>
                  </a:rPr>
                  <a:t>Presentation layer</a:t>
                </a:r>
              </a:p>
            </p:txBody>
          </p:sp>
          <p:cxnSp>
            <p:nvCxnSpPr>
              <p:cNvPr id="63" name="Straight Arrow Connector 62"/>
              <p:cNvCxnSpPr/>
              <p:nvPr/>
            </p:nvCxnSpPr>
            <p:spPr>
              <a:xfrm>
                <a:off x="2097422" y="3019556"/>
                <a:ext cx="0" cy="365760"/>
              </a:xfrm>
              <a:prstGeom prst="straightConnector1">
                <a:avLst/>
              </a:prstGeom>
              <a:ln w="38100">
                <a:solidFill>
                  <a:schemeClr val="tx1"/>
                </a:solidFill>
                <a:headEnd type="triangle"/>
                <a:tailEnd type="triangle"/>
              </a:ln>
            </p:spPr>
            <p:style>
              <a:lnRef idx="1">
                <a:schemeClr val="accent1"/>
              </a:lnRef>
              <a:fillRef idx="0">
                <a:schemeClr val="accent1"/>
              </a:fillRef>
              <a:effectRef idx="0">
                <a:schemeClr val="accent1"/>
              </a:effectRef>
              <a:fontRef idx="minor">
                <a:schemeClr val="tx1"/>
              </a:fontRef>
            </p:style>
          </p:cxnSp>
        </p:grpSp>
        <p:sp>
          <p:nvSpPr>
            <p:cNvPr id="55" name="Rectangle 54"/>
            <p:cNvSpPr/>
            <p:nvPr/>
          </p:nvSpPr>
          <p:spPr>
            <a:xfrm>
              <a:off x="1029145" y="3289163"/>
              <a:ext cx="1087734" cy="299249"/>
            </a:xfrm>
            <a:prstGeom prst="rect">
              <a:avLst/>
            </a:prstGeom>
          </p:spPr>
          <p:txBody>
            <a:bodyPr wrap="none" anchor="t" anchorCtr="0">
              <a:noAutofit/>
            </a:bodyPr>
            <a:lstStyle/>
            <a:p>
              <a:pPr algn="ctr">
                <a:lnSpc>
                  <a:spcPct val="90000"/>
                </a:lnSpc>
                <a:spcAft>
                  <a:spcPts val="600"/>
                </a:spcAft>
              </a:pPr>
              <a:r>
                <a:rPr lang="en-US" sz="1200">
                  <a:solidFill>
                    <a:schemeClr val="bg1"/>
                  </a:solidFill>
                </a:rPr>
                <a:t>IIS</a:t>
              </a:r>
              <a:r>
                <a:rPr lang="en-US">
                  <a:solidFill>
                    <a:schemeClr val="bg1"/>
                  </a:solidFill>
                </a:rPr>
                <a:t> </a:t>
              </a:r>
              <a:r>
                <a:rPr lang="en-US" sz="1200">
                  <a:solidFill>
                    <a:schemeClr val="bg1"/>
                  </a:solidFill>
                </a:rPr>
                <a:t>Server</a:t>
              </a:r>
              <a:endParaRPr lang="en-US" sz="1200" dirty="0">
                <a:solidFill>
                  <a:schemeClr val="bg1"/>
                </a:solidFill>
              </a:endParaRPr>
            </a:p>
          </p:txBody>
        </p:sp>
      </p:grpSp>
      <p:grpSp>
        <p:nvGrpSpPr>
          <p:cNvPr id="66" name="Group 65"/>
          <p:cNvGrpSpPr/>
          <p:nvPr/>
        </p:nvGrpSpPr>
        <p:grpSpPr>
          <a:xfrm>
            <a:off x="492549" y="1349124"/>
            <a:ext cx="2244998" cy="1173308"/>
            <a:chOff x="492549" y="1349124"/>
            <a:chExt cx="2244998" cy="1173308"/>
          </a:xfrm>
        </p:grpSpPr>
        <p:pic>
          <p:nvPicPr>
            <p:cNvPr id="67" name="Picture 66"/>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492549" y="1349124"/>
              <a:ext cx="1073192" cy="992473"/>
            </a:xfrm>
            <a:prstGeom prst="rect">
              <a:avLst/>
            </a:prstGeom>
          </p:spPr>
        </p:pic>
        <p:sp>
          <p:nvSpPr>
            <p:cNvPr id="68" name="Rectangle 67"/>
            <p:cNvSpPr/>
            <p:nvPr/>
          </p:nvSpPr>
          <p:spPr>
            <a:xfrm>
              <a:off x="1671289" y="1657018"/>
              <a:ext cx="1066258" cy="376684"/>
            </a:xfrm>
            <a:prstGeom prst="rect">
              <a:avLst/>
            </a:prstGeom>
          </p:spPr>
          <p:txBody>
            <a:bodyPr wrap="none">
              <a:noAutofit/>
            </a:bodyPr>
            <a:lstStyle/>
            <a:p>
              <a:pPr algn="ctr" defTabSz="932597" fontAlgn="auto">
                <a:spcBef>
                  <a:spcPts val="0"/>
                </a:spcBef>
                <a:spcAft>
                  <a:spcPts val="0"/>
                </a:spcAft>
              </a:pPr>
              <a:r>
                <a:rPr lang="en-US" sz="2000">
                  <a:solidFill>
                    <a:srgbClr val="C00000"/>
                  </a:solidFill>
                  <a:latin typeface="Calibri" panose="020F0502020204030204"/>
                  <a:ea typeface="+mn-ea"/>
                  <a:cs typeface="+mn-cs"/>
                </a:rPr>
                <a:t>BI </a:t>
              </a:r>
              <a:r>
                <a:rPr lang="en-US" sz="2000" dirty="0">
                  <a:solidFill>
                    <a:srgbClr val="C00000"/>
                  </a:solidFill>
                  <a:latin typeface="Calibri" panose="020F0502020204030204"/>
                  <a:ea typeface="+mn-ea"/>
                  <a:cs typeface="+mn-cs"/>
                </a:rPr>
                <a:t>analysts </a:t>
              </a:r>
            </a:p>
          </p:txBody>
        </p:sp>
        <p:cxnSp>
          <p:nvCxnSpPr>
            <p:cNvPr id="69" name="Straight Arrow Connector 68"/>
            <p:cNvCxnSpPr/>
            <p:nvPr/>
          </p:nvCxnSpPr>
          <p:spPr>
            <a:xfrm>
              <a:off x="1575553" y="2156672"/>
              <a:ext cx="0" cy="365760"/>
            </a:xfrm>
            <a:prstGeom prst="straightConnector1">
              <a:avLst/>
            </a:prstGeom>
            <a:ln w="38100">
              <a:solidFill>
                <a:schemeClr val="tx1"/>
              </a:solidFill>
              <a:headEnd type="triangle"/>
              <a:tailEnd type="triangle"/>
            </a:ln>
          </p:spPr>
          <p:style>
            <a:lnRef idx="1">
              <a:schemeClr val="accent1"/>
            </a:lnRef>
            <a:fillRef idx="0">
              <a:schemeClr val="accent1"/>
            </a:fillRef>
            <a:effectRef idx="0">
              <a:schemeClr val="accent1"/>
            </a:effectRef>
            <a:fontRef idx="minor">
              <a:schemeClr val="tx1"/>
            </a:fontRef>
          </p:style>
        </p:cxnSp>
      </p:grpSp>
      <p:sp>
        <p:nvSpPr>
          <p:cNvPr id="33" name="TextBox 32"/>
          <p:cNvSpPr txBox="1"/>
          <p:nvPr/>
        </p:nvSpPr>
        <p:spPr>
          <a:xfrm>
            <a:off x="1" y="6642289"/>
            <a:ext cx="3806190" cy="352236"/>
          </a:xfrm>
          <a:prstGeom prst="rect">
            <a:avLst/>
          </a:prstGeom>
          <a:noFill/>
        </p:spPr>
        <p:txBody>
          <a:bodyPr wrap="square" lIns="365760" tIns="146304" rIns="182880" bIns="146304" rtlCol="0" anchor="ctr" anchorCtr="0">
            <a:noAutofit/>
          </a:bodyPr>
          <a:lstStyle/>
          <a:p>
            <a:pPr>
              <a:lnSpc>
                <a:spcPct val="90000"/>
              </a:lnSpc>
              <a:spcAft>
                <a:spcPts val="600"/>
              </a:spcAft>
            </a:pPr>
            <a:r>
              <a:rPr lang="en-US" sz="1400" dirty="0">
                <a:solidFill>
                  <a:schemeClr val="bg1"/>
                </a:solidFill>
                <a:latin typeface="Segoe UI Semibold" panose="020B0702040204020203" pitchFamily="34" charset="0"/>
                <a:ea typeface="Segoe UI Black" panose="020B0A02040204020203" pitchFamily="34" charset="0"/>
                <a:cs typeface="Segoe UI Semibold" panose="020B0702040204020203" pitchFamily="34" charset="0"/>
              </a:rPr>
              <a:t>Performance</a:t>
            </a:r>
          </a:p>
        </p:txBody>
      </p:sp>
    </p:spTree>
    <p:extLst>
      <p:ext uri="{BB962C8B-B14F-4D97-AF65-F5344CB8AC3E}">
        <p14:creationId xmlns:p14="http://schemas.microsoft.com/office/powerpoint/2010/main" val="1711007229"/>
      </p:ext>
    </p:extLst>
  </p:cSld>
  <p:clrMapOvr>
    <a:masterClrMapping/>
  </p:clrMapOvr>
  <p:transition>
    <p:fade/>
  </p:transition>
</p:sld>
</file>

<file path=ppt/slides/slide2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In-Memory OLTP enhancements</a:t>
            </a:r>
            <a:endParaRPr lang="en-US" sz="3264" dirty="0"/>
          </a:p>
        </p:txBody>
      </p:sp>
    </p:spTree>
    <p:extLst>
      <p:ext uri="{BB962C8B-B14F-4D97-AF65-F5344CB8AC3E}">
        <p14:creationId xmlns:p14="http://schemas.microsoft.com/office/powerpoint/2010/main" val="1045248064"/>
      </p:ext>
    </p:extLst>
  </p:cSld>
  <p:clrMapOvr>
    <a:masterClrMapping/>
  </p:clrMapOvr>
  <p:transition>
    <p:fade/>
  </p:transition>
</p:sld>
</file>

<file path=ppt/slides/slide2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6" name="Title 1"/>
          <p:cNvSpPr txBox="1">
            <a:spLocks/>
          </p:cNvSpPr>
          <p:nvPr/>
        </p:nvSpPr>
        <p:spPr>
          <a:xfrm>
            <a:off x="274639" y="295276"/>
            <a:ext cx="11888787" cy="707886"/>
          </a:xfrm>
          <a:prstGeom prst="rect">
            <a:avLst/>
          </a:prstGeom>
        </p:spPr>
        <p:txBody>
          <a:bodyPr vert="horz" lIns="91440" tIns="45720" rIns="91440" bIns="45720" rtlCol="0" anchor="t" anchorCtr="0">
            <a:spAutoFit/>
          </a:bodyPr>
          <a:lstStyle>
            <a:lvl1pPr algn="l" defTabSz="914400" rtl="0" eaLnBrk="1" latinLnBrk="0" hangingPunct="1">
              <a:spcBef>
                <a:spcPct val="0"/>
              </a:spcBef>
              <a:buNone/>
              <a:defRPr sz="5200" kern="1200" cap="none" baseline="0">
                <a:ln>
                  <a:solidFill>
                    <a:schemeClr val="bg1">
                      <a:alpha val="0"/>
                    </a:schemeClr>
                  </a:solidFill>
                </a:ln>
                <a:solidFill>
                  <a:srgbClr val="505050"/>
                </a:solidFill>
                <a:latin typeface="+mj-lt"/>
                <a:ea typeface="Segoe UI"/>
                <a:cs typeface="Segoe UI"/>
                <a:sym typeface="Segoe UI"/>
              </a:defRPr>
            </a:lvl1pPr>
          </a:lstStyle>
          <a:p>
            <a:r>
              <a:rPr lang="en-US" sz="4000" dirty="0">
                <a:solidFill>
                  <a:schemeClr val="tx1"/>
                </a:solidFill>
              </a:rPr>
              <a:t>In-Memory OLTP enhancements</a:t>
            </a:r>
          </a:p>
        </p:txBody>
      </p:sp>
      <p:grpSp>
        <p:nvGrpSpPr>
          <p:cNvPr id="8" name="Group 2"/>
          <p:cNvGrpSpPr/>
          <p:nvPr/>
        </p:nvGrpSpPr>
        <p:grpSpPr>
          <a:xfrm>
            <a:off x="-1200" y="6642289"/>
            <a:ext cx="12436794" cy="360996"/>
            <a:chOff x="2577137" y="4571778"/>
            <a:chExt cx="9101124" cy="1390560"/>
          </a:xfrm>
        </p:grpSpPr>
        <p:sp>
          <p:nvSpPr>
            <p:cNvPr id="9" name="TextBox 8"/>
            <p:cNvSpPr txBox="1"/>
            <p:nvPr/>
          </p:nvSpPr>
          <p:spPr>
            <a:xfrm>
              <a:off x="2577137" y="4571778"/>
              <a:ext cx="3034890" cy="1390458"/>
            </a:xfrm>
            <a:prstGeom prst="rect">
              <a:avLst/>
            </a:prstGeom>
            <a:solidFill>
              <a:schemeClr val="accent4"/>
            </a:solidFill>
          </p:spPr>
          <p:txBody>
            <a:bodyPr wrap="square" lIns="457135" tIns="137141" rIns="365707" rtlCol="0">
              <a:noAutofit/>
            </a:bodyPr>
            <a:lstStyle/>
            <a:p>
              <a:pPr defTabSz="932515" fontAlgn="auto">
                <a:lnSpc>
                  <a:spcPts val="3060"/>
                </a:lnSpc>
                <a:spcBef>
                  <a:spcPts val="0"/>
                </a:spcBef>
                <a:spcAft>
                  <a:spcPts val="0"/>
                </a:spcAft>
              </a:pPr>
              <a:r>
                <a:rPr lang="en-US" sz="2856" dirty="0">
                  <a:solidFill>
                    <a:srgbClr val="FFFFFF"/>
                  </a:solidFill>
                  <a:latin typeface="Segoe UI Light"/>
                  <a:ea typeface="+mn-ea"/>
                  <a:cs typeface="+mn-cs"/>
                </a:rPr>
                <a:t> </a:t>
              </a:r>
            </a:p>
          </p:txBody>
        </p:sp>
        <p:sp>
          <p:nvSpPr>
            <p:cNvPr id="10" name="TextBox 9"/>
            <p:cNvSpPr txBox="1"/>
            <p:nvPr/>
          </p:nvSpPr>
          <p:spPr>
            <a:xfrm>
              <a:off x="5612027" y="4572324"/>
              <a:ext cx="6066234" cy="1390014"/>
            </a:xfrm>
            <a:prstGeom prst="rect">
              <a:avLst/>
            </a:prstGeom>
            <a:solidFill>
              <a:schemeClr val="accent4">
                <a:lumMod val="75000"/>
              </a:schemeClr>
            </a:solidFill>
          </p:spPr>
          <p:txBody>
            <a:bodyPr wrap="square" lIns="457135" tIns="137141" rIns="639989" rtlCol="0">
              <a:noAutofit/>
            </a:bodyPr>
            <a:lstStyle/>
            <a:p>
              <a:pPr defTabSz="932055" fontAlgn="auto">
                <a:lnSpc>
                  <a:spcPts val="3001"/>
                </a:lnSpc>
                <a:spcBef>
                  <a:spcPts val="0"/>
                </a:spcBef>
                <a:spcAft>
                  <a:spcPts val="0"/>
                </a:spcAft>
                <a:defRPr/>
              </a:pPr>
              <a:endParaRPr lang="en-US" sz="2856" kern="0" dirty="0">
                <a:solidFill>
                  <a:srgbClr val="FFFFFF"/>
                </a:solidFill>
                <a:latin typeface="Segoe UI Light"/>
                <a:ea typeface="+mn-ea"/>
                <a:cs typeface="+mn-cs"/>
              </a:endParaRPr>
            </a:p>
          </p:txBody>
        </p:sp>
      </p:grpSp>
      <p:grpSp>
        <p:nvGrpSpPr>
          <p:cNvPr id="20" name="Group 19"/>
          <p:cNvGrpSpPr/>
          <p:nvPr/>
        </p:nvGrpSpPr>
        <p:grpSpPr>
          <a:xfrm>
            <a:off x="445559" y="1377434"/>
            <a:ext cx="5595620" cy="4535609"/>
            <a:chOff x="1735956" y="1967479"/>
            <a:chExt cx="5595620" cy="4535609"/>
          </a:xfrm>
        </p:grpSpPr>
        <p:sp>
          <p:nvSpPr>
            <p:cNvPr id="13" name="TextBox 12"/>
            <p:cNvSpPr txBox="1"/>
            <p:nvPr/>
          </p:nvSpPr>
          <p:spPr>
            <a:xfrm>
              <a:off x="1735958" y="1967479"/>
              <a:ext cx="5595618" cy="1726580"/>
            </a:xfrm>
            <a:prstGeom prst="rect">
              <a:avLst/>
            </a:prstGeom>
            <a:solidFill>
              <a:schemeClr val="bg1">
                <a:lumMod val="95000"/>
              </a:schemeClr>
            </a:solidFill>
            <a:ln w="63500">
              <a:solidFill>
                <a:schemeClr val="accent4"/>
              </a:solidFill>
              <a:miter lim="800000"/>
            </a:ln>
          </p:spPr>
          <p:txBody>
            <a:bodyPr wrap="square" lIns="186521" tIns="149217" rIns="186521" bIns="149217" rtlCol="0" anchor="t" anchorCtr="0">
              <a:noAutofit/>
            </a:bodyPr>
            <a:lstStyle>
              <a:defPPr>
                <a:defRPr lang="en-US"/>
              </a:defPPr>
              <a:lvl1pPr>
                <a:defRPr sz="2000">
                  <a:solidFill>
                    <a:schemeClr val="tx1">
                      <a:lumMod val="90000"/>
                      <a:lumOff val="10000"/>
                    </a:schemeClr>
                  </a:solidFill>
                  <a:latin typeface="Consolas" panose="020B0609020204030204" pitchFamily="49" charset="0"/>
                  <a:cs typeface="Consolas" panose="020B0609020204030204" pitchFamily="49" charset="0"/>
                </a:defRPr>
              </a:lvl1pPr>
              <a:lvl2pPr lvl="1">
                <a:defRPr sz="1800">
                  <a:solidFill>
                    <a:schemeClr val="tx1">
                      <a:lumMod val="90000"/>
                      <a:lumOff val="10000"/>
                    </a:schemeClr>
                  </a:solidFill>
                  <a:latin typeface="Consolas" panose="020B0609020204030204" pitchFamily="49" charset="0"/>
                  <a:cs typeface="Consolas" panose="020B0609020204030204" pitchFamily="49" charset="0"/>
                </a:defRPr>
              </a:lvl2pPr>
            </a:lstStyle>
            <a:p>
              <a:r>
                <a:rPr lang="en-US" dirty="0"/>
                <a:t>ALTER TABLE </a:t>
              </a:r>
              <a:r>
                <a:rPr lang="en-US" dirty="0" err="1"/>
                <a:t>Sales.SalesOrderDetail</a:t>
              </a:r>
              <a:endParaRPr lang="en-US" dirty="0"/>
            </a:p>
            <a:p>
              <a:r>
                <a:rPr lang="en-US" dirty="0"/>
                <a:t>   ALTER INDEX </a:t>
              </a:r>
              <a:r>
                <a:rPr lang="en-US" dirty="0" err="1"/>
                <a:t>PK_SalesOrderID</a:t>
              </a:r>
              <a:endParaRPr lang="en-US" dirty="0"/>
            </a:p>
            <a:p>
              <a:r>
                <a:rPr lang="en-US" dirty="0"/>
                <a:t>   REBUILD </a:t>
              </a:r>
            </a:p>
            <a:p>
              <a:r>
                <a:rPr lang="en-US" dirty="0"/>
                <a:t>      WITH (BUCKET_COUNT=100000000)</a:t>
              </a:r>
            </a:p>
          </p:txBody>
        </p:sp>
        <p:sp>
          <p:nvSpPr>
            <p:cNvPr id="14" name="TextBox 13"/>
            <p:cNvSpPr txBox="1"/>
            <p:nvPr/>
          </p:nvSpPr>
          <p:spPr>
            <a:xfrm>
              <a:off x="1735956" y="3794040"/>
              <a:ext cx="5595619" cy="2709048"/>
            </a:xfrm>
            <a:prstGeom prst="rect">
              <a:avLst/>
            </a:prstGeom>
            <a:solidFill>
              <a:schemeClr val="bg1">
                <a:lumMod val="95000"/>
              </a:schemeClr>
            </a:solidFill>
            <a:ln w="63500">
              <a:solidFill>
                <a:schemeClr val="accent4"/>
              </a:solidFill>
              <a:miter lim="800000"/>
            </a:ln>
          </p:spPr>
          <p:txBody>
            <a:bodyPr wrap="square" lIns="186521" tIns="149217" rIns="186521" bIns="149217" rtlCol="0" anchor="ctr" anchorCtr="0">
              <a:noAutofit/>
            </a:bodyPr>
            <a:lstStyle/>
            <a:p>
              <a:r>
                <a:rPr lang="en-US" sz="2000" dirty="0">
                  <a:solidFill>
                    <a:schemeClr val="tx1">
                      <a:lumMod val="90000"/>
                      <a:lumOff val="10000"/>
                    </a:schemeClr>
                  </a:solidFill>
                  <a:latin typeface="Consolas" panose="020B0609020204030204" pitchFamily="49" charset="0"/>
                  <a:cs typeface="Consolas" panose="020B0609020204030204" pitchFamily="49" charset="0"/>
                </a:rPr>
                <a:t>T-SQL surface area: New</a:t>
              </a:r>
            </a:p>
            <a:p>
              <a:endParaRPr lang="en-US" sz="2000" dirty="0">
                <a:solidFill>
                  <a:schemeClr val="tx1">
                    <a:lumMod val="90000"/>
                    <a:lumOff val="10000"/>
                  </a:schemeClr>
                </a:solidFill>
                <a:latin typeface="Consolas" panose="020B0609020204030204" pitchFamily="49" charset="0"/>
                <a:cs typeface="Consolas" panose="020B0609020204030204" pitchFamily="49" charset="0"/>
              </a:endParaRPr>
            </a:p>
            <a:p>
              <a:pPr lvl="1"/>
              <a:r>
                <a:rPr lang="en-US" sz="1800" dirty="0">
                  <a:solidFill>
                    <a:schemeClr val="tx1">
                      <a:lumMod val="90000"/>
                      <a:lumOff val="10000"/>
                    </a:schemeClr>
                  </a:solidFill>
                  <a:latin typeface="Consolas" panose="020B0609020204030204" pitchFamily="49" charset="0"/>
                  <a:cs typeface="Consolas" panose="020B0609020204030204" pitchFamily="49" charset="0"/>
                </a:rPr>
                <a:t>{LEFT|RIGHT} OUTER JOIN</a:t>
              </a:r>
            </a:p>
            <a:p>
              <a:pPr lvl="1"/>
              <a:r>
                <a:rPr lang="en-US" sz="1800" dirty="0">
                  <a:solidFill>
                    <a:schemeClr val="tx1">
                      <a:lumMod val="90000"/>
                      <a:lumOff val="10000"/>
                    </a:schemeClr>
                  </a:solidFill>
                  <a:latin typeface="Consolas" panose="020B0609020204030204" pitchFamily="49" charset="0"/>
                  <a:cs typeface="Consolas" panose="020B0609020204030204" pitchFamily="49" charset="0"/>
                </a:rPr>
                <a:t>Disjunction (OR, NOT)</a:t>
              </a:r>
            </a:p>
            <a:p>
              <a:pPr lvl="1"/>
              <a:r>
                <a:rPr lang="en-US" sz="1800" dirty="0">
                  <a:solidFill>
                    <a:schemeClr val="tx1">
                      <a:lumMod val="90000"/>
                      <a:lumOff val="10000"/>
                    </a:schemeClr>
                  </a:solidFill>
                  <a:latin typeface="Consolas" panose="020B0609020204030204" pitchFamily="49" charset="0"/>
                  <a:cs typeface="Consolas" panose="020B0609020204030204" pitchFamily="49" charset="0"/>
                </a:rPr>
                <a:t>UNION [ALL]</a:t>
              </a:r>
            </a:p>
            <a:p>
              <a:pPr lvl="1"/>
              <a:r>
                <a:rPr lang="en-US" sz="1800" dirty="0">
                  <a:solidFill>
                    <a:schemeClr val="tx1">
                      <a:lumMod val="90000"/>
                      <a:lumOff val="10000"/>
                    </a:schemeClr>
                  </a:solidFill>
                  <a:latin typeface="Consolas" panose="020B0609020204030204" pitchFamily="49" charset="0"/>
                  <a:cs typeface="Consolas" panose="020B0609020204030204" pitchFamily="49" charset="0"/>
                </a:rPr>
                <a:t>SELECT DISTINCT</a:t>
              </a:r>
            </a:p>
            <a:p>
              <a:pPr lvl="1"/>
              <a:r>
                <a:rPr lang="en-US" sz="1800" dirty="0">
                  <a:solidFill>
                    <a:schemeClr val="tx1">
                      <a:lumMod val="90000"/>
                      <a:lumOff val="10000"/>
                    </a:schemeClr>
                  </a:solidFill>
                  <a:latin typeface="Consolas" panose="020B0609020204030204" pitchFamily="49" charset="0"/>
                  <a:cs typeface="Consolas" panose="020B0609020204030204" pitchFamily="49" charset="0"/>
                </a:rPr>
                <a:t>Subqueries (EXISTS, IN, scalar)</a:t>
              </a:r>
            </a:p>
            <a:p>
              <a:pPr defTabSz="932597" fontAlgn="auto">
                <a:spcBef>
                  <a:spcPts val="0"/>
                </a:spcBef>
                <a:spcAft>
                  <a:spcPts val="0"/>
                </a:spcAft>
              </a:pPr>
              <a:endParaRPr lang="en-US" sz="1400" dirty="0">
                <a:solidFill>
                  <a:schemeClr val="tx1">
                    <a:lumMod val="90000"/>
                    <a:lumOff val="10000"/>
                  </a:schemeClr>
                </a:solidFill>
                <a:latin typeface="Consolas" panose="020B0609020204030204" pitchFamily="49" charset="0"/>
                <a:ea typeface="+mn-ea"/>
                <a:cs typeface="Consolas" panose="020B0609020204030204" pitchFamily="49" charset="0"/>
              </a:endParaRPr>
            </a:p>
          </p:txBody>
        </p:sp>
      </p:grpSp>
      <p:sp>
        <p:nvSpPr>
          <p:cNvPr id="23" name="Rectangle 22"/>
          <p:cNvSpPr/>
          <p:nvPr/>
        </p:nvSpPr>
        <p:spPr>
          <a:xfrm>
            <a:off x="6320669" y="1247314"/>
            <a:ext cx="5983921" cy="4939814"/>
          </a:xfrm>
          <a:prstGeom prst="rect">
            <a:avLst/>
          </a:prstGeom>
        </p:spPr>
        <p:txBody>
          <a:bodyPr wrap="square">
            <a:spAutoFit/>
          </a:bodyPr>
          <a:lstStyle/>
          <a:p>
            <a:pPr marR="0">
              <a:spcBef>
                <a:spcPts val="1000"/>
              </a:spcBef>
              <a:spcAft>
                <a:spcPts val="0"/>
              </a:spcAft>
            </a:pPr>
            <a:r>
              <a:rPr lang="en-US" dirty="0">
                <a:solidFill>
                  <a:schemeClr val="accent4"/>
                </a:solidFill>
                <a:latin typeface="Segoe UI Semilight" panose="020B0402040204020203" pitchFamily="34" charset="0"/>
                <a:ea typeface="Times New Roman" panose="02020603050405020304" pitchFamily="18" charset="0"/>
                <a:cs typeface="Segoe UI Semilight" panose="020B0402040204020203" pitchFamily="34" charset="0"/>
              </a:rPr>
              <a:t>ALTER support</a:t>
            </a:r>
          </a:p>
          <a:p>
            <a:pPr marR="0">
              <a:spcBef>
                <a:spcPts val="1000"/>
              </a:spcBef>
              <a:spcAft>
                <a:spcPts val="0"/>
              </a:spcAft>
            </a:pPr>
            <a:r>
              <a:rPr lang="en-US" sz="1800" dirty="0">
                <a:latin typeface="Segoe UI" panose="020B0502040204020203" pitchFamily="34" charset="0"/>
                <a:ea typeface="Times New Roman" panose="02020603050405020304" pitchFamily="18" charset="0"/>
                <a:cs typeface="Segoe UI" panose="020B0502040204020203" pitchFamily="34" charset="0"/>
              </a:rPr>
              <a:t>Full schema change support: add/alter/drop column/constraint</a:t>
            </a:r>
          </a:p>
          <a:p>
            <a:pPr marR="0">
              <a:spcBef>
                <a:spcPts val="1000"/>
              </a:spcBef>
              <a:spcAft>
                <a:spcPts val="0"/>
              </a:spcAft>
            </a:pPr>
            <a:r>
              <a:rPr lang="en-US" sz="1800" dirty="0">
                <a:latin typeface="Segoe UI" panose="020B0502040204020203" pitchFamily="34" charset="0"/>
                <a:ea typeface="Times New Roman" panose="02020603050405020304" pitchFamily="18" charset="0"/>
                <a:cs typeface="Segoe UI" panose="020B0502040204020203" pitchFamily="34" charset="0"/>
              </a:rPr>
              <a:t>Add/drop index supported</a:t>
            </a:r>
          </a:p>
          <a:p>
            <a:pPr marR="0">
              <a:spcBef>
                <a:spcPts val="1000"/>
              </a:spcBef>
              <a:spcAft>
                <a:spcPts val="0"/>
              </a:spcAft>
            </a:pPr>
            <a:r>
              <a:rPr lang="en-US" dirty="0">
                <a:solidFill>
                  <a:schemeClr val="accent4"/>
                </a:solidFill>
                <a:latin typeface="Segoe UI Semilight" panose="020B0402040204020203" pitchFamily="34" charset="0"/>
                <a:ea typeface="Times New Roman" panose="02020603050405020304" pitchFamily="18" charset="0"/>
                <a:cs typeface="Segoe UI Semilight" panose="020B0402040204020203" pitchFamily="34" charset="0"/>
              </a:rPr>
              <a:t>Surface area improvements</a:t>
            </a:r>
          </a:p>
          <a:p>
            <a:pPr marR="0">
              <a:spcBef>
                <a:spcPts val="1000"/>
              </a:spcBef>
              <a:spcAft>
                <a:spcPts val="0"/>
              </a:spcAft>
            </a:pPr>
            <a:r>
              <a:rPr lang="en-US" sz="1800" dirty="0">
                <a:latin typeface="Segoe UI" panose="020B0502040204020203" pitchFamily="34" charset="0"/>
                <a:ea typeface="Times New Roman" panose="02020603050405020304" pitchFamily="18" charset="0"/>
                <a:cs typeface="Segoe UI" panose="020B0502040204020203" pitchFamily="34" charset="0"/>
              </a:rPr>
              <a:t>Almost full T-SQL coverage including scaler user-defined functions</a:t>
            </a:r>
          </a:p>
          <a:p>
            <a:pPr marR="0">
              <a:spcBef>
                <a:spcPts val="1000"/>
              </a:spcBef>
              <a:spcAft>
                <a:spcPts val="0"/>
              </a:spcAft>
            </a:pPr>
            <a:r>
              <a:rPr lang="en-US" dirty="0">
                <a:solidFill>
                  <a:schemeClr val="accent4"/>
                </a:solidFill>
                <a:latin typeface="Segoe UI Semilight" panose="020B0402040204020203" pitchFamily="34" charset="0"/>
                <a:ea typeface="Times New Roman" panose="02020603050405020304" pitchFamily="18" charset="0"/>
                <a:cs typeface="Segoe UI Semilight" panose="020B0402040204020203" pitchFamily="34" charset="0"/>
              </a:rPr>
              <a:t>Improved scaling</a:t>
            </a:r>
          </a:p>
          <a:p>
            <a:pPr marR="0">
              <a:spcBef>
                <a:spcPts val="1000"/>
              </a:spcBef>
              <a:spcAft>
                <a:spcPts val="0"/>
              </a:spcAft>
            </a:pPr>
            <a:r>
              <a:rPr lang="en-US" sz="1800" dirty="0">
                <a:latin typeface="Segoe UI" panose="020B0502040204020203" pitchFamily="34" charset="0"/>
                <a:ea typeface="Times New Roman" panose="02020603050405020304" pitchFamily="18" charset="0"/>
                <a:cs typeface="Segoe UI" panose="020B0502040204020203" pitchFamily="34" charset="0"/>
              </a:rPr>
              <a:t>Increased size allowed for durable tables; more sockets</a:t>
            </a:r>
          </a:p>
          <a:p>
            <a:pPr marR="0">
              <a:spcBef>
                <a:spcPts val="1000"/>
              </a:spcBef>
              <a:spcAft>
                <a:spcPts val="0"/>
              </a:spcAft>
            </a:pPr>
            <a:r>
              <a:rPr lang="en-US" dirty="0">
                <a:solidFill>
                  <a:schemeClr val="accent4"/>
                </a:solidFill>
                <a:latin typeface="Segoe UI Semilight" panose="020B0402040204020203" pitchFamily="34" charset="0"/>
                <a:ea typeface="Times New Roman" panose="02020603050405020304" pitchFamily="18" charset="0"/>
                <a:cs typeface="Segoe UI Semilight" panose="020B0402040204020203" pitchFamily="34" charset="0"/>
              </a:rPr>
              <a:t>Other improvements</a:t>
            </a:r>
          </a:p>
          <a:p>
            <a:pPr marR="0">
              <a:spcBef>
                <a:spcPts val="1000"/>
              </a:spcBef>
              <a:spcAft>
                <a:spcPts val="0"/>
              </a:spcAft>
            </a:pPr>
            <a:r>
              <a:rPr lang="en-US" sz="1800" dirty="0">
                <a:effectLst/>
                <a:latin typeface="Segoe UI" panose="020B0502040204020203" pitchFamily="34" charset="0"/>
                <a:ea typeface="Times New Roman" panose="02020603050405020304" pitchFamily="18" charset="0"/>
                <a:cs typeface="Segoe UI" panose="020B0502040204020203" pitchFamily="34" charset="0"/>
              </a:rPr>
              <a:t>MARS support</a:t>
            </a:r>
          </a:p>
          <a:p>
            <a:pPr marR="0">
              <a:spcBef>
                <a:spcPts val="1000"/>
              </a:spcBef>
              <a:spcAft>
                <a:spcPts val="0"/>
              </a:spcAft>
            </a:pPr>
            <a:r>
              <a:rPr lang="en-US" sz="1800" dirty="0">
                <a:latin typeface="Segoe UI" panose="020B0502040204020203" pitchFamily="34" charset="0"/>
                <a:ea typeface="Times New Roman" panose="02020603050405020304" pitchFamily="18" charset="0"/>
                <a:cs typeface="Segoe UI" panose="020B0502040204020203" pitchFamily="34" charset="0"/>
              </a:rPr>
              <a:t>Lightweight migration reports</a:t>
            </a:r>
            <a:endParaRPr lang="en-US" sz="1800" dirty="0">
              <a:effectLst/>
              <a:latin typeface="Segoe UI" panose="020B0502040204020203" pitchFamily="34" charset="0"/>
              <a:ea typeface="Times New Roman" panose="02020603050405020304" pitchFamily="18" charset="0"/>
              <a:cs typeface="Segoe UI" panose="020B0502040204020203" pitchFamily="34" charset="0"/>
            </a:endParaRPr>
          </a:p>
        </p:txBody>
      </p:sp>
      <p:sp>
        <p:nvSpPr>
          <p:cNvPr id="11" name="TextBox 10"/>
          <p:cNvSpPr txBox="1"/>
          <p:nvPr/>
        </p:nvSpPr>
        <p:spPr>
          <a:xfrm>
            <a:off x="1" y="6642289"/>
            <a:ext cx="3806190" cy="352236"/>
          </a:xfrm>
          <a:prstGeom prst="rect">
            <a:avLst/>
          </a:prstGeom>
          <a:noFill/>
        </p:spPr>
        <p:txBody>
          <a:bodyPr wrap="square" lIns="365760" tIns="146304" rIns="182880" bIns="146304" rtlCol="0" anchor="ctr" anchorCtr="0">
            <a:noAutofit/>
          </a:bodyPr>
          <a:lstStyle/>
          <a:p>
            <a:pPr>
              <a:lnSpc>
                <a:spcPct val="90000"/>
              </a:lnSpc>
              <a:spcAft>
                <a:spcPts val="600"/>
              </a:spcAft>
            </a:pPr>
            <a:r>
              <a:rPr lang="en-US" sz="1400" dirty="0">
                <a:solidFill>
                  <a:schemeClr val="bg1"/>
                </a:solidFill>
                <a:latin typeface="Segoe UI Semibold" panose="020B0702040204020203" pitchFamily="34" charset="0"/>
                <a:ea typeface="Segoe UI Black" panose="020B0A02040204020203" pitchFamily="34" charset="0"/>
                <a:cs typeface="Segoe UI Semibold" panose="020B0702040204020203" pitchFamily="34" charset="0"/>
              </a:rPr>
              <a:t>Performance</a:t>
            </a:r>
          </a:p>
        </p:txBody>
      </p:sp>
    </p:spTree>
    <p:extLst>
      <p:ext uri="{BB962C8B-B14F-4D97-AF65-F5344CB8AC3E}">
        <p14:creationId xmlns:p14="http://schemas.microsoft.com/office/powerpoint/2010/main" val="2616127981"/>
      </p:ext>
    </p:extLst>
  </p:cSld>
  <p:clrMapOvr>
    <a:masterClrMapping/>
  </p:clrMapOvr>
  <p:transition>
    <p:fade/>
  </p:transition>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6" name="Oval 175"/>
          <p:cNvSpPr/>
          <p:nvPr/>
        </p:nvSpPr>
        <p:spPr bwMode="auto">
          <a:xfrm>
            <a:off x="6320187" y="1303853"/>
            <a:ext cx="5444964" cy="5444964"/>
          </a:xfrm>
          <a:prstGeom prst="ellipse">
            <a:avLst/>
          </a:prstGeom>
          <a:solidFill>
            <a:schemeClr val="bg1">
              <a:lumMod val="7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a:lnSpc>
                <a:spcPct val="90000"/>
              </a:lnSpc>
            </a:pPr>
            <a:endParaRPr lang="en-US" sz="2000" b="1" dirty="0">
              <a:solidFill>
                <a:srgbClr val="FFFFFF"/>
              </a:solidFill>
              <a:latin typeface="Segoe UI Light"/>
              <a:ea typeface="Segoe UI" pitchFamily="34" charset="0"/>
              <a:cs typeface="Segoe UI" pitchFamily="34" charset="0"/>
            </a:endParaRPr>
          </a:p>
        </p:txBody>
      </p:sp>
      <p:sp>
        <p:nvSpPr>
          <p:cNvPr id="177" name="Oval 176"/>
          <p:cNvSpPr/>
          <p:nvPr/>
        </p:nvSpPr>
        <p:spPr bwMode="auto">
          <a:xfrm>
            <a:off x="6539819" y="1523486"/>
            <a:ext cx="5005700" cy="5005698"/>
          </a:xfrm>
          <a:prstGeom prst="ellipse">
            <a:avLst/>
          </a:prstGeom>
          <a:solidFill>
            <a:schemeClr val="bg1">
              <a:lumMod val="9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a:lnSpc>
                <a:spcPct val="90000"/>
              </a:lnSpc>
            </a:pPr>
            <a:endParaRPr lang="en-US" sz="2000" b="1" dirty="0">
              <a:solidFill>
                <a:srgbClr val="FFFFFF"/>
              </a:solidFill>
              <a:latin typeface="Segoe UI Light"/>
              <a:ea typeface="Segoe UI" pitchFamily="34" charset="0"/>
              <a:cs typeface="Segoe UI" pitchFamily="34" charset="0"/>
            </a:endParaRPr>
          </a:p>
        </p:txBody>
      </p:sp>
      <p:sp>
        <p:nvSpPr>
          <p:cNvPr id="180" name="Rectangle 179"/>
          <p:cNvSpPr/>
          <p:nvPr/>
        </p:nvSpPr>
        <p:spPr>
          <a:xfrm>
            <a:off x="7746177" y="3469429"/>
            <a:ext cx="2928252" cy="2020736"/>
          </a:xfrm>
          <a:prstGeom prst="rect">
            <a:avLst/>
          </a:prstGeom>
        </p:spPr>
        <p:txBody>
          <a:bodyPr wrap="square" anchor="ctr">
            <a:prstTxWarp prst="textArchDown">
              <a:avLst/>
            </a:prstTxWarp>
            <a:spAutoFit/>
          </a:bodyPr>
          <a:lstStyle/>
          <a:p>
            <a:pPr algn="ctr">
              <a:lnSpc>
                <a:spcPct val="90000"/>
              </a:lnSpc>
              <a:spcAft>
                <a:spcPts val="0"/>
              </a:spcAft>
              <a:defRPr/>
            </a:pPr>
            <a:r>
              <a:rPr lang="en-US" dirty="0">
                <a:solidFill>
                  <a:srgbClr val="FFFFFF"/>
                </a:solidFill>
                <a:latin typeface="Segoe UI Semibold" panose="020B0702040204020203" pitchFamily="34" charset="0"/>
                <a:ea typeface="MS PGothic" panose="020B0600070205080204" pitchFamily="34" charset="-128"/>
                <a:cs typeface="Segoe UI Semibold" panose="020B0702040204020203" pitchFamily="34" charset="0"/>
              </a:rPr>
              <a:t>CAPTURE +</a:t>
            </a:r>
            <a:br>
              <a:rPr lang="en-US" dirty="0">
                <a:solidFill>
                  <a:srgbClr val="FFFFFF"/>
                </a:solidFill>
                <a:latin typeface="Segoe UI Semibold" panose="020B0702040204020203" pitchFamily="34" charset="0"/>
                <a:ea typeface="MS PGothic" panose="020B0600070205080204" pitchFamily="34" charset="-128"/>
                <a:cs typeface="Segoe UI Semibold" panose="020B0702040204020203" pitchFamily="34" charset="0"/>
              </a:rPr>
            </a:br>
            <a:r>
              <a:rPr lang="en-US" dirty="0">
                <a:solidFill>
                  <a:srgbClr val="FFFFFF"/>
                </a:solidFill>
                <a:latin typeface="Segoe UI Semibold" panose="020B0702040204020203" pitchFamily="34" charset="0"/>
                <a:ea typeface="MS PGothic" panose="020B0600070205080204" pitchFamily="34" charset="-128"/>
                <a:cs typeface="Segoe UI Semibold" panose="020B0702040204020203" pitchFamily="34" charset="0"/>
              </a:rPr>
              <a:t>MANAGE</a:t>
            </a:r>
          </a:p>
        </p:txBody>
      </p:sp>
      <p:sp>
        <p:nvSpPr>
          <p:cNvPr id="181" name="Arc 180"/>
          <p:cNvSpPr/>
          <p:nvPr/>
        </p:nvSpPr>
        <p:spPr>
          <a:xfrm>
            <a:off x="8496990" y="3015399"/>
            <a:ext cx="1627474" cy="1627474"/>
          </a:xfrm>
          <a:prstGeom prst="arc">
            <a:avLst>
              <a:gd name="adj1" fmla="val 16098641"/>
              <a:gd name="adj2" fmla="val 5087471"/>
            </a:avLst>
          </a:prstGeom>
          <a:ln w="57150">
            <a:solidFill>
              <a:schemeClr val="bg1"/>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IN">
              <a:solidFill>
                <a:srgbClr val="000000"/>
              </a:solidFill>
            </a:endParaRPr>
          </a:p>
        </p:txBody>
      </p:sp>
      <p:sp>
        <p:nvSpPr>
          <p:cNvPr id="182" name="Arc 181"/>
          <p:cNvSpPr/>
          <p:nvPr/>
        </p:nvSpPr>
        <p:spPr>
          <a:xfrm>
            <a:off x="8496990" y="3015399"/>
            <a:ext cx="1627474" cy="1627474"/>
          </a:xfrm>
          <a:prstGeom prst="arc">
            <a:avLst>
              <a:gd name="adj1" fmla="val 5248846"/>
              <a:gd name="adj2" fmla="val 15958771"/>
            </a:avLst>
          </a:prstGeom>
          <a:ln w="57150">
            <a:solidFill>
              <a:schemeClr val="bg1"/>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IN">
              <a:solidFill>
                <a:srgbClr val="000000"/>
              </a:solidFill>
            </a:endParaRPr>
          </a:p>
        </p:txBody>
      </p:sp>
      <p:sp>
        <p:nvSpPr>
          <p:cNvPr id="183" name="Oval 182"/>
          <p:cNvSpPr>
            <a:spLocks noChangeAspect="1"/>
          </p:cNvSpPr>
          <p:nvPr/>
        </p:nvSpPr>
        <p:spPr bwMode="auto">
          <a:xfrm>
            <a:off x="6763851" y="1747517"/>
            <a:ext cx="4557636" cy="4557636"/>
          </a:xfrm>
          <a:prstGeom prst="ellipse">
            <a:avLst/>
          </a:prstGeom>
          <a:solidFill>
            <a:schemeClr val="accent4"/>
          </a:solidFill>
          <a:ln w="190500">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nSpc>
                <a:spcPct val="90000"/>
              </a:lnSpc>
              <a:spcAft>
                <a:spcPts val="600"/>
              </a:spcAft>
            </a:pPr>
            <a:endParaRPr lang="en-US" sz="3200" dirty="0">
              <a:solidFill>
                <a:srgbClr val="0072C6">
                  <a:lumMod val="50000"/>
                </a:srgbClr>
              </a:solidFill>
              <a:ea typeface="MS PGothic" charset="0"/>
              <a:cs typeface="MS PGothic" charset="0"/>
            </a:endParaRPr>
          </a:p>
        </p:txBody>
      </p:sp>
      <p:sp>
        <p:nvSpPr>
          <p:cNvPr id="30" name="Rectangle 29"/>
          <p:cNvSpPr/>
          <p:nvPr/>
        </p:nvSpPr>
        <p:spPr>
          <a:xfrm>
            <a:off x="851107" y="4509072"/>
            <a:ext cx="5805262" cy="73152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73152" tIns="73152" rIns="45720" anchor="t"/>
          <a:lstStyle/>
          <a:p>
            <a:pPr defTabSz="932688" fontAlgn="auto">
              <a:lnSpc>
                <a:spcPct val="80000"/>
              </a:lnSpc>
              <a:spcBef>
                <a:spcPts val="0"/>
              </a:spcBef>
              <a:spcAft>
                <a:spcPts val="0"/>
              </a:spcAft>
              <a:defRPr/>
            </a:pPr>
            <a:endParaRPr lang="en-US" sz="3600" dirty="0">
              <a:gradFill>
                <a:gsLst>
                  <a:gs pos="3540">
                    <a:srgbClr val="FFFFFF"/>
                  </a:gs>
                  <a:gs pos="41000">
                    <a:srgbClr val="FFFFFF"/>
                  </a:gs>
                </a:gsLst>
                <a:lin ang="5400000" scaled="0"/>
              </a:gradFill>
              <a:latin typeface="Segoe UI Light"/>
              <a:cs typeface="Segoe UI Light"/>
            </a:endParaRPr>
          </a:p>
        </p:txBody>
      </p:sp>
      <p:sp>
        <p:nvSpPr>
          <p:cNvPr id="131" name="Rectangle 130"/>
          <p:cNvSpPr/>
          <p:nvPr/>
        </p:nvSpPr>
        <p:spPr>
          <a:xfrm>
            <a:off x="7753345" y="2340330"/>
            <a:ext cx="2863882" cy="1505027"/>
          </a:xfrm>
          <a:prstGeom prst="rect">
            <a:avLst/>
          </a:prstGeom>
        </p:spPr>
        <p:txBody>
          <a:bodyPr wrap="square">
            <a:spAutoFit/>
          </a:bodyPr>
          <a:lstStyle/>
          <a:p>
            <a:pPr defTabSz="932472">
              <a:lnSpc>
                <a:spcPct val="90000"/>
              </a:lnSpc>
            </a:pPr>
            <a:r>
              <a:rPr lang="en-US" sz="6600" dirty="0">
                <a:gradFill>
                  <a:gsLst>
                    <a:gs pos="3540">
                      <a:srgbClr val="FFFFFF"/>
                    </a:gs>
                    <a:gs pos="41000">
                      <a:srgbClr val="FFFFFF"/>
                    </a:gs>
                  </a:gsLst>
                  <a:lin ang="5400000" scaled="0"/>
                </a:gradFill>
                <a:latin typeface="Segoe UI Light"/>
                <a:ea typeface="Segoe UI" pitchFamily="34" charset="0"/>
                <a:cs typeface="Segoe UI Light"/>
              </a:rPr>
              <a:t>$ 1.6T</a:t>
            </a:r>
          </a:p>
          <a:p>
            <a:pPr defTabSz="932472">
              <a:lnSpc>
                <a:spcPct val="90000"/>
              </a:lnSpc>
            </a:pPr>
            <a:r>
              <a:rPr lang="en-US" sz="3200" dirty="0">
                <a:gradFill>
                  <a:gsLst>
                    <a:gs pos="3540">
                      <a:srgbClr val="FFFFFF"/>
                    </a:gs>
                    <a:gs pos="41000">
                      <a:srgbClr val="FFFFFF"/>
                    </a:gs>
                  </a:gsLst>
                  <a:lin ang="5400000" scaled="0"/>
                </a:gradFill>
                <a:latin typeface="Segoe UI Light"/>
                <a:ea typeface="Segoe UI" pitchFamily="34" charset="0"/>
                <a:cs typeface="Segoe UI Light"/>
              </a:rPr>
              <a:t>Data dividend</a:t>
            </a:r>
          </a:p>
        </p:txBody>
      </p:sp>
      <p:grpSp>
        <p:nvGrpSpPr>
          <p:cNvPr id="201" name="Group 200"/>
          <p:cNvGrpSpPr/>
          <p:nvPr/>
        </p:nvGrpSpPr>
        <p:grpSpPr>
          <a:xfrm>
            <a:off x="7828989" y="3872939"/>
            <a:ext cx="2733278" cy="352594"/>
            <a:chOff x="8801100" y="4782814"/>
            <a:chExt cx="2863030" cy="369332"/>
          </a:xfrm>
        </p:grpSpPr>
        <p:sp>
          <p:nvSpPr>
            <p:cNvPr id="202" name="TextBox 201"/>
            <p:cNvSpPr txBox="1"/>
            <p:nvPr/>
          </p:nvSpPr>
          <p:spPr>
            <a:xfrm>
              <a:off x="8933244" y="4782814"/>
              <a:ext cx="2730886" cy="369332"/>
            </a:xfrm>
            <a:prstGeom prst="rect">
              <a:avLst/>
            </a:prstGeom>
            <a:noFill/>
          </p:spPr>
          <p:txBody>
            <a:bodyPr wrap="square" rtlCol="0">
              <a:spAutoFit/>
            </a:bodyPr>
            <a:lstStyle/>
            <a:p>
              <a:pPr defTabSz="932742" fontAlgn="auto">
                <a:spcBef>
                  <a:spcPts val="0"/>
                </a:spcBef>
                <a:spcAft>
                  <a:spcPts val="0"/>
                </a:spcAft>
              </a:pPr>
              <a:r>
                <a:rPr lang="en-US" sz="1800" dirty="0">
                  <a:gradFill>
                    <a:gsLst>
                      <a:gs pos="3540">
                        <a:srgbClr val="FFFFFF"/>
                      </a:gs>
                      <a:gs pos="41000">
                        <a:srgbClr val="FFFFFF"/>
                      </a:gs>
                    </a:gsLst>
                    <a:lin ang="5400000" scaled="0"/>
                  </a:gradFill>
                  <a:latin typeface="Segoe UI"/>
                  <a:ea typeface="Segoe UI" pitchFamily="34" charset="0"/>
                  <a:cs typeface="Segoe UI" pitchFamily="34" charset="0"/>
                </a:rPr>
                <a:t>Employee productivity</a:t>
              </a:r>
            </a:p>
          </p:txBody>
        </p:sp>
        <p:sp>
          <p:nvSpPr>
            <p:cNvPr id="203" name="Right Arrow 202"/>
            <p:cNvSpPr/>
            <p:nvPr/>
          </p:nvSpPr>
          <p:spPr bwMode="auto">
            <a:xfrm>
              <a:off x="8801100" y="4897631"/>
              <a:ext cx="139700" cy="139700"/>
            </a:xfrm>
            <a:prstGeom prst="rightArrow">
              <a:avLst/>
            </a:prstGeom>
            <a:solidFill>
              <a:srgbClr val="FFC000"/>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a:lnSpc>
                  <a:spcPct val="90000"/>
                </a:lnSpc>
              </a:pPr>
              <a:endParaRPr lang="en-US" sz="2000" b="1" dirty="0">
                <a:solidFill>
                  <a:srgbClr val="FFFFFF"/>
                </a:solidFill>
                <a:latin typeface="Segoe UI Light"/>
                <a:ea typeface="Segoe UI" pitchFamily="34" charset="0"/>
                <a:cs typeface="Segoe UI" pitchFamily="34" charset="0"/>
              </a:endParaRPr>
            </a:p>
          </p:txBody>
        </p:sp>
      </p:grpSp>
      <p:grpSp>
        <p:nvGrpSpPr>
          <p:cNvPr id="204" name="Group 203"/>
          <p:cNvGrpSpPr/>
          <p:nvPr/>
        </p:nvGrpSpPr>
        <p:grpSpPr>
          <a:xfrm>
            <a:off x="7828990" y="4352239"/>
            <a:ext cx="2845441" cy="369332"/>
            <a:chOff x="8801100" y="5267694"/>
            <a:chExt cx="2980517" cy="386865"/>
          </a:xfrm>
        </p:grpSpPr>
        <p:sp>
          <p:nvSpPr>
            <p:cNvPr id="205" name="TextBox 204"/>
            <p:cNvSpPr txBox="1"/>
            <p:nvPr/>
          </p:nvSpPr>
          <p:spPr>
            <a:xfrm>
              <a:off x="8933244" y="5267694"/>
              <a:ext cx="2848373" cy="386865"/>
            </a:xfrm>
            <a:prstGeom prst="rect">
              <a:avLst/>
            </a:prstGeom>
            <a:noFill/>
          </p:spPr>
          <p:txBody>
            <a:bodyPr wrap="square" rtlCol="0">
              <a:spAutoFit/>
            </a:bodyPr>
            <a:lstStyle/>
            <a:p>
              <a:pPr defTabSz="932742" fontAlgn="auto">
                <a:spcBef>
                  <a:spcPts val="0"/>
                </a:spcBef>
                <a:spcAft>
                  <a:spcPts val="0"/>
                </a:spcAft>
              </a:pPr>
              <a:r>
                <a:rPr lang="en-US" sz="1800" dirty="0">
                  <a:gradFill>
                    <a:gsLst>
                      <a:gs pos="3540">
                        <a:srgbClr val="FFFFFF"/>
                      </a:gs>
                      <a:gs pos="41000">
                        <a:srgbClr val="FFFFFF"/>
                      </a:gs>
                    </a:gsLst>
                    <a:lin ang="5400000" scaled="0"/>
                  </a:gradFill>
                  <a:latin typeface="Segoe UI"/>
                  <a:ea typeface="Segoe UI" pitchFamily="34" charset="0"/>
                  <a:cs typeface="Segoe UI" pitchFamily="34" charset="0"/>
                </a:rPr>
                <a:t>Operations improvement</a:t>
              </a:r>
            </a:p>
          </p:txBody>
        </p:sp>
        <p:sp>
          <p:nvSpPr>
            <p:cNvPr id="206" name="Right Arrow 205"/>
            <p:cNvSpPr/>
            <p:nvPr/>
          </p:nvSpPr>
          <p:spPr bwMode="auto">
            <a:xfrm>
              <a:off x="8801100" y="5382510"/>
              <a:ext cx="139700" cy="139700"/>
            </a:xfrm>
            <a:prstGeom prst="rightArrow">
              <a:avLst/>
            </a:prstGeom>
            <a:solidFill>
              <a:srgbClr val="FFC000"/>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a:lnSpc>
                  <a:spcPct val="90000"/>
                </a:lnSpc>
              </a:pPr>
              <a:endParaRPr lang="en-US" sz="2000" b="1" dirty="0">
                <a:solidFill>
                  <a:srgbClr val="FFFFFF"/>
                </a:solidFill>
                <a:latin typeface="Segoe UI Light"/>
                <a:ea typeface="Segoe UI" pitchFamily="34" charset="0"/>
                <a:cs typeface="Segoe UI" pitchFamily="34" charset="0"/>
              </a:endParaRPr>
            </a:p>
          </p:txBody>
        </p:sp>
      </p:grpSp>
      <p:grpSp>
        <p:nvGrpSpPr>
          <p:cNvPr id="207" name="Group 206"/>
          <p:cNvGrpSpPr/>
          <p:nvPr/>
        </p:nvGrpSpPr>
        <p:grpSpPr>
          <a:xfrm>
            <a:off x="7828989" y="4848277"/>
            <a:ext cx="2733278" cy="352594"/>
            <a:chOff x="8801100" y="5752573"/>
            <a:chExt cx="2863030" cy="369332"/>
          </a:xfrm>
        </p:grpSpPr>
        <p:sp>
          <p:nvSpPr>
            <p:cNvPr id="208" name="TextBox 207"/>
            <p:cNvSpPr txBox="1"/>
            <p:nvPr/>
          </p:nvSpPr>
          <p:spPr>
            <a:xfrm>
              <a:off x="8933244" y="5752573"/>
              <a:ext cx="2730886" cy="369332"/>
            </a:xfrm>
            <a:prstGeom prst="rect">
              <a:avLst/>
            </a:prstGeom>
            <a:noFill/>
          </p:spPr>
          <p:txBody>
            <a:bodyPr wrap="square" rtlCol="0">
              <a:spAutoFit/>
            </a:bodyPr>
            <a:lstStyle/>
            <a:p>
              <a:pPr defTabSz="932742" fontAlgn="auto">
                <a:spcBef>
                  <a:spcPts val="0"/>
                </a:spcBef>
                <a:spcAft>
                  <a:spcPts val="0"/>
                </a:spcAft>
              </a:pPr>
              <a:r>
                <a:rPr lang="en-US" sz="1800" dirty="0">
                  <a:gradFill>
                    <a:gsLst>
                      <a:gs pos="3540">
                        <a:srgbClr val="FFFFFF"/>
                      </a:gs>
                      <a:gs pos="41000">
                        <a:srgbClr val="FFFFFF"/>
                      </a:gs>
                    </a:gsLst>
                    <a:lin ang="5400000" scaled="0"/>
                  </a:gradFill>
                  <a:latin typeface="Segoe UI"/>
                  <a:ea typeface="Segoe UI" pitchFamily="34" charset="0"/>
                  <a:cs typeface="Segoe UI" pitchFamily="34" charset="0"/>
                </a:rPr>
                <a:t>Product innovations</a:t>
              </a:r>
            </a:p>
          </p:txBody>
        </p:sp>
        <p:sp>
          <p:nvSpPr>
            <p:cNvPr id="209" name="Right Arrow 208"/>
            <p:cNvSpPr/>
            <p:nvPr/>
          </p:nvSpPr>
          <p:spPr bwMode="auto">
            <a:xfrm>
              <a:off x="8801100" y="5867389"/>
              <a:ext cx="139700" cy="139700"/>
            </a:xfrm>
            <a:prstGeom prst="rightArrow">
              <a:avLst/>
            </a:prstGeom>
            <a:solidFill>
              <a:srgbClr val="FFC000"/>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a:lnSpc>
                  <a:spcPct val="90000"/>
                </a:lnSpc>
              </a:pPr>
              <a:endParaRPr lang="en-US" sz="2000" b="1" dirty="0">
                <a:solidFill>
                  <a:srgbClr val="FFFFFF"/>
                </a:solidFill>
                <a:latin typeface="Segoe UI Light"/>
                <a:ea typeface="Segoe UI" pitchFamily="34" charset="0"/>
                <a:cs typeface="Segoe UI" pitchFamily="34" charset="0"/>
              </a:endParaRPr>
            </a:p>
          </p:txBody>
        </p:sp>
      </p:grpSp>
      <p:grpSp>
        <p:nvGrpSpPr>
          <p:cNvPr id="210" name="Group 209"/>
          <p:cNvGrpSpPr/>
          <p:nvPr/>
        </p:nvGrpSpPr>
        <p:grpSpPr>
          <a:xfrm>
            <a:off x="7831346" y="5327578"/>
            <a:ext cx="2832572" cy="352594"/>
            <a:chOff x="8801100" y="6237453"/>
            <a:chExt cx="2967037" cy="369332"/>
          </a:xfrm>
        </p:grpSpPr>
        <p:sp>
          <p:nvSpPr>
            <p:cNvPr id="211" name="TextBox 210"/>
            <p:cNvSpPr txBox="1"/>
            <p:nvPr/>
          </p:nvSpPr>
          <p:spPr>
            <a:xfrm>
              <a:off x="8933244" y="6237453"/>
              <a:ext cx="2834893" cy="369332"/>
            </a:xfrm>
            <a:prstGeom prst="rect">
              <a:avLst/>
            </a:prstGeom>
            <a:noFill/>
          </p:spPr>
          <p:txBody>
            <a:bodyPr wrap="square" rtlCol="0">
              <a:spAutoFit/>
            </a:bodyPr>
            <a:lstStyle/>
            <a:p>
              <a:pPr defTabSz="932742" fontAlgn="auto">
                <a:spcBef>
                  <a:spcPts val="0"/>
                </a:spcBef>
                <a:spcAft>
                  <a:spcPts val="0"/>
                </a:spcAft>
              </a:pPr>
              <a:r>
                <a:rPr lang="en-US" sz="1800" dirty="0">
                  <a:gradFill>
                    <a:gsLst>
                      <a:gs pos="3540">
                        <a:srgbClr val="FFFFFF"/>
                      </a:gs>
                      <a:gs pos="41000">
                        <a:srgbClr val="FFFFFF"/>
                      </a:gs>
                    </a:gsLst>
                    <a:lin ang="5400000" scaled="0"/>
                  </a:gradFill>
                  <a:latin typeface="Segoe UI"/>
                  <a:ea typeface="Segoe UI" pitchFamily="34" charset="0"/>
                  <a:cs typeface="Segoe UI" pitchFamily="34" charset="0"/>
                </a:rPr>
                <a:t>Higher sales</a:t>
              </a:r>
            </a:p>
          </p:txBody>
        </p:sp>
        <p:sp>
          <p:nvSpPr>
            <p:cNvPr id="212" name="Right Arrow 211"/>
            <p:cNvSpPr/>
            <p:nvPr/>
          </p:nvSpPr>
          <p:spPr bwMode="auto">
            <a:xfrm>
              <a:off x="8801100" y="6352269"/>
              <a:ext cx="139700" cy="139700"/>
            </a:xfrm>
            <a:prstGeom prst="rightArrow">
              <a:avLst/>
            </a:prstGeom>
            <a:solidFill>
              <a:srgbClr val="FFC000"/>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a:lnSpc>
                  <a:spcPct val="90000"/>
                </a:lnSpc>
              </a:pPr>
              <a:endParaRPr lang="en-US" sz="2000" b="1" dirty="0">
                <a:solidFill>
                  <a:srgbClr val="FFFFFF"/>
                </a:solidFill>
                <a:latin typeface="Segoe UI Light"/>
                <a:ea typeface="Segoe UI" pitchFamily="34" charset="0"/>
                <a:cs typeface="Segoe UI" pitchFamily="34" charset="0"/>
              </a:endParaRPr>
            </a:p>
          </p:txBody>
        </p:sp>
      </p:grpSp>
      <p:grpSp>
        <p:nvGrpSpPr>
          <p:cNvPr id="2" name="Group 1"/>
          <p:cNvGrpSpPr/>
          <p:nvPr/>
        </p:nvGrpSpPr>
        <p:grpSpPr>
          <a:xfrm>
            <a:off x="1" y="2043646"/>
            <a:ext cx="7585820" cy="4030393"/>
            <a:chOff x="-470722" y="2966485"/>
            <a:chExt cx="7944853" cy="4030393"/>
          </a:xfrm>
        </p:grpSpPr>
        <p:sp>
          <p:nvSpPr>
            <p:cNvPr id="213" name="Right Arrow 212"/>
            <p:cNvSpPr/>
            <p:nvPr/>
          </p:nvSpPr>
          <p:spPr bwMode="auto">
            <a:xfrm>
              <a:off x="-470722" y="2966485"/>
              <a:ext cx="7944853" cy="4030393"/>
            </a:xfrm>
            <a:prstGeom prst="rightArrow">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a:lnSpc>
                  <a:spcPct val="90000"/>
                </a:lnSpc>
              </a:pPr>
              <a:endParaRPr lang="en-US" dirty="0" err="1">
                <a:gradFill>
                  <a:gsLst>
                    <a:gs pos="0">
                      <a:srgbClr val="FFFFFF"/>
                    </a:gs>
                    <a:gs pos="100000">
                      <a:srgbClr val="FFFFFF"/>
                    </a:gs>
                  </a:gsLst>
                  <a:lin ang="5400000" scaled="0"/>
                </a:gradFill>
                <a:latin typeface="Segoe UI Semilight" panose="020B0402040204020203" pitchFamily="34" charset="0"/>
                <a:ea typeface="Segoe UI" pitchFamily="34" charset="0"/>
                <a:cs typeface="Segoe UI Semilight" panose="020B0402040204020203" pitchFamily="34" charset="0"/>
              </a:endParaRPr>
            </a:p>
          </p:txBody>
        </p:sp>
        <p:grpSp>
          <p:nvGrpSpPr>
            <p:cNvPr id="214" name="Group 213"/>
            <p:cNvGrpSpPr/>
            <p:nvPr/>
          </p:nvGrpSpPr>
          <p:grpSpPr>
            <a:xfrm>
              <a:off x="294202" y="4172670"/>
              <a:ext cx="5048350" cy="745768"/>
              <a:chOff x="448949" y="4159970"/>
              <a:chExt cx="5048350" cy="745768"/>
            </a:xfrm>
          </p:grpSpPr>
          <p:sp>
            <p:nvSpPr>
              <p:cNvPr id="215" name="Rectangle 214"/>
              <p:cNvSpPr/>
              <p:nvPr/>
            </p:nvSpPr>
            <p:spPr>
              <a:xfrm>
                <a:off x="4215778" y="4174218"/>
                <a:ext cx="1281521" cy="73152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73152" tIns="73152" rIns="45720" anchor="t"/>
              <a:lstStyle/>
              <a:p>
                <a:pPr defTabSz="932688" fontAlgn="auto">
                  <a:lnSpc>
                    <a:spcPct val="80000"/>
                  </a:lnSpc>
                  <a:spcBef>
                    <a:spcPts val="0"/>
                  </a:spcBef>
                  <a:spcAft>
                    <a:spcPts val="0"/>
                  </a:spcAft>
                  <a:defRPr/>
                </a:pPr>
                <a:r>
                  <a:rPr lang="en-US" dirty="0">
                    <a:gradFill>
                      <a:gsLst>
                        <a:gs pos="3540">
                          <a:srgbClr val="FFFFFF"/>
                        </a:gs>
                        <a:gs pos="41000">
                          <a:srgbClr val="FFFFFF"/>
                        </a:gs>
                      </a:gsLst>
                      <a:lin ang="5400000" scaled="0"/>
                    </a:gradFill>
                    <a:latin typeface="Segoe UI Semilight" panose="020B0402040204020203" pitchFamily="34" charset="0"/>
                    <a:cs typeface="Segoe UI Semilight" panose="020B0402040204020203" pitchFamily="34" charset="0"/>
                  </a:rPr>
                  <a:t>More people</a:t>
                </a:r>
              </a:p>
            </p:txBody>
          </p:sp>
          <p:sp>
            <p:nvSpPr>
              <p:cNvPr id="216" name="Rectangle 215"/>
              <p:cNvSpPr/>
              <p:nvPr/>
            </p:nvSpPr>
            <p:spPr>
              <a:xfrm>
                <a:off x="2318765" y="4174218"/>
                <a:ext cx="1374071" cy="73152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73152" tIns="73152" rIns="45720" anchor="t"/>
              <a:lstStyle/>
              <a:p>
                <a:pPr defTabSz="932688" fontAlgn="auto">
                  <a:lnSpc>
                    <a:spcPct val="80000"/>
                  </a:lnSpc>
                  <a:spcBef>
                    <a:spcPts val="0"/>
                  </a:spcBef>
                  <a:spcAft>
                    <a:spcPts val="0"/>
                  </a:spcAft>
                  <a:defRPr/>
                </a:pPr>
                <a:r>
                  <a:rPr lang="en-US" dirty="0">
                    <a:gradFill>
                      <a:gsLst>
                        <a:gs pos="3540">
                          <a:srgbClr val="FFFFFF"/>
                        </a:gs>
                        <a:gs pos="41000">
                          <a:srgbClr val="FFFFFF"/>
                        </a:gs>
                      </a:gsLst>
                      <a:lin ang="5400000" scaled="0"/>
                    </a:gradFill>
                    <a:latin typeface="Segoe UI Semilight" panose="020B0402040204020203" pitchFamily="34" charset="0"/>
                    <a:cs typeface="Segoe UI Semilight" panose="020B0402040204020203" pitchFamily="34" charset="0"/>
                  </a:rPr>
                  <a:t>New analytics</a:t>
                </a:r>
              </a:p>
            </p:txBody>
          </p:sp>
          <p:sp>
            <p:nvSpPr>
              <p:cNvPr id="217" name="Rectangle 216"/>
              <p:cNvSpPr/>
              <p:nvPr/>
            </p:nvSpPr>
            <p:spPr>
              <a:xfrm>
                <a:off x="448949" y="4159970"/>
                <a:ext cx="1208474" cy="73152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73152" tIns="73152" rIns="45720" anchor="t"/>
              <a:lstStyle/>
              <a:p>
                <a:pPr defTabSz="932688" fontAlgn="auto">
                  <a:lnSpc>
                    <a:spcPct val="80000"/>
                  </a:lnSpc>
                  <a:spcBef>
                    <a:spcPts val="0"/>
                  </a:spcBef>
                  <a:spcAft>
                    <a:spcPts val="0"/>
                  </a:spcAft>
                  <a:defRPr/>
                </a:pPr>
                <a:r>
                  <a:rPr lang="en-US" dirty="0">
                    <a:gradFill>
                      <a:gsLst>
                        <a:gs pos="3540">
                          <a:srgbClr val="FFFFFF"/>
                        </a:gs>
                        <a:gs pos="41000">
                          <a:srgbClr val="FFFFFF"/>
                        </a:gs>
                      </a:gsLst>
                      <a:lin ang="5400000" scaled="0"/>
                    </a:gradFill>
                    <a:latin typeface="Segoe UI Semilight" panose="020B0402040204020203" pitchFamily="34" charset="0"/>
                    <a:cs typeface="Segoe UI Semilight" panose="020B0402040204020203" pitchFamily="34" charset="0"/>
                  </a:rPr>
                  <a:t>Diverse data</a:t>
                </a:r>
              </a:p>
            </p:txBody>
          </p:sp>
        </p:grpSp>
      </p:grpSp>
      <p:sp>
        <p:nvSpPr>
          <p:cNvPr id="220" name="Right Arrow 219"/>
          <p:cNvSpPr/>
          <p:nvPr/>
        </p:nvSpPr>
        <p:spPr bwMode="auto">
          <a:xfrm>
            <a:off x="2" y="3774664"/>
            <a:ext cx="6430916" cy="1729211"/>
          </a:xfrm>
          <a:prstGeom prst="rightArrow">
            <a:avLst/>
          </a:prstGeom>
          <a:solidFill>
            <a:srgbClr val="002050"/>
          </a:solidFill>
          <a:ln w="6350" cmpd="sng">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a:lnSpc>
                <a:spcPct val="90000"/>
              </a:lnSpc>
            </a:pPr>
            <a:endParaRPr lang="en-US" sz="2000" b="1" dirty="0">
              <a:solidFill>
                <a:srgbClr val="FFFFFF"/>
              </a:solidFill>
              <a:latin typeface="Segoe UI Light"/>
              <a:ea typeface="Segoe UI" pitchFamily="34" charset="0"/>
              <a:cs typeface="Segoe UI" pitchFamily="34" charset="0"/>
            </a:endParaRPr>
          </a:p>
        </p:txBody>
      </p:sp>
      <p:grpSp>
        <p:nvGrpSpPr>
          <p:cNvPr id="221" name="Group 220"/>
          <p:cNvGrpSpPr/>
          <p:nvPr/>
        </p:nvGrpSpPr>
        <p:grpSpPr>
          <a:xfrm>
            <a:off x="2350719" y="4273509"/>
            <a:ext cx="1719369" cy="731520"/>
            <a:chOff x="1947762" y="5183648"/>
            <a:chExt cx="1719369" cy="731520"/>
          </a:xfrm>
        </p:grpSpPr>
        <p:sp>
          <p:nvSpPr>
            <p:cNvPr id="222" name="Freeform 93"/>
            <p:cNvSpPr>
              <a:spLocks noChangeAspect="1"/>
            </p:cNvSpPr>
            <p:nvPr/>
          </p:nvSpPr>
          <p:spPr bwMode="black">
            <a:xfrm rot="5400000">
              <a:off x="1945796" y="5432503"/>
              <a:ext cx="237743" cy="233812"/>
            </a:xfrm>
            <a:custGeom>
              <a:avLst/>
              <a:gdLst>
                <a:gd name="T0" fmla="*/ 71 w 121"/>
                <a:gd name="T1" fmla="*/ 119 h 119"/>
                <a:gd name="T2" fmla="*/ 50 w 121"/>
                <a:gd name="T3" fmla="*/ 119 h 119"/>
                <a:gd name="T4" fmla="*/ 50 w 121"/>
                <a:gd name="T5" fmla="*/ 71 h 119"/>
                <a:gd name="T6" fmla="*/ 0 w 121"/>
                <a:gd name="T7" fmla="*/ 71 h 119"/>
                <a:gd name="T8" fmla="*/ 0 w 121"/>
                <a:gd name="T9" fmla="*/ 49 h 119"/>
                <a:gd name="T10" fmla="*/ 50 w 121"/>
                <a:gd name="T11" fmla="*/ 49 h 119"/>
                <a:gd name="T12" fmla="*/ 50 w 121"/>
                <a:gd name="T13" fmla="*/ 0 h 119"/>
                <a:gd name="T14" fmla="*/ 71 w 121"/>
                <a:gd name="T15" fmla="*/ 0 h 119"/>
                <a:gd name="T16" fmla="*/ 71 w 121"/>
                <a:gd name="T17" fmla="*/ 49 h 119"/>
                <a:gd name="T18" fmla="*/ 121 w 121"/>
                <a:gd name="T19" fmla="*/ 49 h 119"/>
                <a:gd name="T20" fmla="*/ 121 w 121"/>
                <a:gd name="T21" fmla="*/ 71 h 119"/>
                <a:gd name="T22" fmla="*/ 71 w 121"/>
                <a:gd name="T23" fmla="*/ 71 h 119"/>
                <a:gd name="T24" fmla="*/ 71 w 121"/>
                <a:gd name="T25" fmla="*/ 119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1" h="119">
                  <a:moveTo>
                    <a:pt x="71" y="119"/>
                  </a:moveTo>
                  <a:lnTo>
                    <a:pt x="50" y="119"/>
                  </a:lnTo>
                  <a:lnTo>
                    <a:pt x="50" y="71"/>
                  </a:lnTo>
                  <a:lnTo>
                    <a:pt x="0" y="71"/>
                  </a:lnTo>
                  <a:lnTo>
                    <a:pt x="0" y="49"/>
                  </a:lnTo>
                  <a:lnTo>
                    <a:pt x="50" y="49"/>
                  </a:lnTo>
                  <a:lnTo>
                    <a:pt x="50" y="0"/>
                  </a:lnTo>
                  <a:lnTo>
                    <a:pt x="71" y="0"/>
                  </a:lnTo>
                  <a:lnTo>
                    <a:pt x="71" y="49"/>
                  </a:lnTo>
                  <a:lnTo>
                    <a:pt x="121" y="49"/>
                  </a:lnTo>
                  <a:lnTo>
                    <a:pt x="121" y="71"/>
                  </a:lnTo>
                  <a:lnTo>
                    <a:pt x="71" y="71"/>
                  </a:lnTo>
                  <a:lnTo>
                    <a:pt x="71" y="119"/>
                  </a:lnTo>
                  <a:close/>
                </a:path>
              </a:pathLst>
            </a:custGeom>
            <a:solidFill>
              <a:schemeClr val="bg1"/>
            </a:solidFill>
            <a:ln>
              <a:noFill/>
            </a:ln>
            <a:extLst/>
          </p:spPr>
          <p:txBody>
            <a:bodyPr vert="horz" wrap="square" lIns="91421" tIns="45710" rIns="91421" bIns="45710" numCol="1" anchor="t" anchorCtr="0" compatLnSpc="1">
              <a:prstTxWarp prst="textNoShape">
                <a:avLst/>
              </a:prstTxWarp>
            </a:bodyPr>
            <a:lstStyle/>
            <a:p>
              <a:pPr defTabSz="914180" fontAlgn="auto">
                <a:spcBef>
                  <a:spcPts val="0"/>
                </a:spcBef>
                <a:spcAft>
                  <a:spcPts val="0"/>
                </a:spcAft>
              </a:pPr>
              <a:endParaRPr lang="en-US" sz="1764" dirty="0">
                <a:solidFill>
                  <a:srgbClr val="000000"/>
                </a:solidFill>
                <a:latin typeface="Segoe UI Semilight" panose="020B0402040204020203" pitchFamily="34" charset="0"/>
                <a:cs typeface="Segoe UI Semilight" panose="020B0402040204020203" pitchFamily="34" charset="0"/>
              </a:endParaRPr>
            </a:p>
          </p:txBody>
        </p:sp>
        <p:sp>
          <p:nvSpPr>
            <p:cNvPr id="223" name="Rectangle 222"/>
            <p:cNvSpPr/>
            <p:nvPr/>
          </p:nvSpPr>
          <p:spPr>
            <a:xfrm>
              <a:off x="2360097" y="5183648"/>
              <a:ext cx="1307034" cy="73152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73152" tIns="73152" rIns="45720" anchor="ctr" anchorCtr="0"/>
            <a:lstStyle/>
            <a:p>
              <a:pPr defTabSz="932688" fontAlgn="auto">
                <a:lnSpc>
                  <a:spcPct val="80000"/>
                </a:lnSpc>
                <a:spcBef>
                  <a:spcPts val="0"/>
                </a:spcBef>
                <a:spcAft>
                  <a:spcPts val="0"/>
                </a:spcAft>
                <a:defRPr/>
              </a:pPr>
              <a:r>
                <a:rPr lang="en-US" dirty="0">
                  <a:solidFill>
                    <a:schemeClr val="bg1"/>
                  </a:solidFill>
                  <a:latin typeface="Segoe UI Semilight" panose="020B0402040204020203" pitchFamily="34" charset="0"/>
                  <a:cs typeface="Segoe UI Semilight" panose="020B0402040204020203" pitchFamily="34" charset="0"/>
                </a:rPr>
                <a:t>Speed</a:t>
              </a:r>
            </a:p>
          </p:txBody>
        </p:sp>
      </p:grpSp>
      <p:sp>
        <p:nvSpPr>
          <p:cNvPr id="37" name="Rectangle 36"/>
          <p:cNvSpPr/>
          <p:nvPr/>
        </p:nvSpPr>
        <p:spPr>
          <a:xfrm>
            <a:off x="203349" y="6497430"/>
            <a:ext cx="2941983" cy="237757"/>
          </a:xfrm>
          <a:prstGeom prst="rect">
            <a:avLst/>
          </a:prstGeom>
        </p:spPr>
        <p:txBody>
          <a:bodyPr wrap="square" lIns="182880">
            <a:spAutoFit/>
          </a:bodyPr>
          <a:lstStyle/>
          <a:p>
            <a:pPr>
              <a:lnSpc>
                <a:spcPct val="90000"/>
              </a:lnSpc>
              <a:spcAft>
                <a:spcPts val="600"/>
              </a:spcAft>
            </a:pPr>
            <a:r>
              <a:rPr lang="en-US" sz="1000" dirty="0">
                <a:solidFill>
                  <a:schemeClr val="bg1">
                    <a:lumMod val="75000"/>
                  </a:schemeClr>
                </a:solidFill>
              </a:rPr>
              <a:t>Source: IDC &amp; Microsoft, April 2014</a:t>
            </a:r>
          </a:p>
        </p:txBody>
      </p:sp>
      <p:sp>
        <p:nvSpPr>
          <p:cNvPr id="39" name="Freeform 93"/>
          <p:cNvSpPr>
            <a:spLocks noChangeAspect="1"/>
          </p:cNvSpPr>
          <p:nvPr/>
        </p:nvSpPr>
        <p:spPr bwMode="black">
          <a:xfrm rot="5400000">
            <a:off x="2105448" y="3449557"/>
            <a:ext cx="237743" cy="223246"/>
          </a:xfrm>
          <a:custGeom>
            <a:avLst/>
            <a:gdLst>
              <a:gd name="T0" fmla="*/ 71 w 121"/>
              <a:gd name="T1" fmla="*/ 119 h 119"/>
              <a:gd name="T2" fmla="*/ 50 w 121"/>
              <a:gd name="T3" fmla="*/ 119 h 119"/>
              <a:gd name="T4" fmla="*/ 50 w 121"/>
              <a:gd name="T5" fmla="*/ 71 h 119"/>
              <a:gd name="T6" fmla="*/ 0 w 121"/>
              <a:gd name="T7" fmla="*/ 71 h 119"/>
              <a:gd name="T8" fmla="*/ 0 w 121"/>
              <a:gd name="T9" fmla="*/ 49 h 119"/>
              <a:gd name="T10" fmla="*/ 50 w 121"/>
              <a:gd name="T11" fmla="*/ 49 h 119"/>
              <a:gd name="T12" fmla="*/ 50 w 121"/>
              <a:gd name="T13" fmla="*/ 0 h 119"/>
              <a:gd name="T14" fmla="*/ 71 w 121"/>
              <a:gd name="T15" fmla="*/ 0 h 119"/>
              <a:gd name="T16" fmla="*/ 71 w 121"/>
              <a:gd name="T17" fmla="*/ 49 h 119"/>
              <a:gd name="T18" fmla="*/ 121 w 121"/>
              <a:gd name="T19" fmla="*/ 49 h 119"/>
              <a:gd name="T20" fmla="*/ 121 w 121"/>
              <a:gd name="T21" fmla="*/ 71 h 119"/>
              <a:gd name="T22" fmla="*/ 71 w 121"/>
              <a:gd name="T23" fmla="*/ 71 h 119"/>
              <a:gd name="T24" fmla="*/ 71 w 121"/>
              <a:gd name="T25" fmla="*/ 119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1" h="119">
                <a:moveTo>
                  <a:pt x="71" y="119"/>
                </a:moveTo>
                <a:lnTo>
                  <a:pt x="50" y="119"/>
                </a:lnTo>
                <a:lnTo>
                  <a:pt x="50" y="71"/>
                </a:lnTo>
                <a:lnTo>
                  <a:pt x="0" y="71"/>
                </a:lnTo>
                <a:lnTo>
                  <a:pt x="0" y="49"/>
                </a:lnTo>
                <a:lnTo>
                  <a:pt x="50" y="49"/>
                </a:lnTo>
                <a:lnTo>
                  <a:pt x="50" y="0"/>
                </a:lnTo>
                <a:lnTo>
                  <a:pt x="71" y="0"/>
                </a:lnTo>
                <a:lnTo>
                  <a:pt x="71" y="49"/>
                </a:lnTo>
                <a:lnTo>
                  <a:pt x="121" y="49"/>
                </a:lnTo>
                <a:lnTo>
                  <a:pt x="121" y="71"/>
                </a:lnTo>
                <a:lnTo>
                  <a:pt x="71" y="71"/>
                </a:lnTo>
                <a:lnTo>
                  <a:pt x="71" y="119"/>
                </a:lnTo>
                <a:close/>
              </a:path>
            </a:pathLst>
          </a:custGeom>
          <a:solidFill>
            <a:schemeClr val="bg1"/>
          </a:solidFill>
          <a:ln>
            <a:noFill/>
          </a:ln>
          <a:extLst/>
        </p:spPr>
        <p:txBody>
          <a:bodyPr vert="horz" wrap="square" lIns="91421" tIns="45710" rIns="91421" bIns="45710" numCol="1" anchor="t" anchorCtr="0" compatLnSpc="1">
            <a:prstTxWarp prst="textNoShape">
              <a:avLst/>
            </a:prstTxWarp>
          </a:bodyPr>
          <a:lstStyle/>
          <a:p>
            <a:pPr defTabSz="914180" fontAlgn="auto">
              <a:spcBef>
                <a:spcPts val="0"/>
              </a:spcBef>
              <a:spcAft>
                <a:spcPts val="0"/>
              </a:spcAft>
            </a:pPr>
            <a:endParaRPr lang="en-US" sz="1764" dirty="0">
              <a:solidFill>
                <a:srgbClr val="000000"/>
              </a:solidFill>
              <a:latin typeface="Segoe UI"/>
              <a:cs typeface="+mn-cs"/>
            </a:endParaRPr>
          </a:p>
        </p:txBody>
      </p:sp>
      <p:sp>
        <p:nvSpPr>
          <p:cNvPr id="40" name="Freeform 93"/>
          <p:cNvSpPr>
            <a:spLocks noChangeAspect="1"/>
          </p:cNvSpPr>
          <p:nvPr/>
        </p:nvSpPr>
        <p:spPr bwMode="black">
          <a:xfrm rot="5400000">
            <a:off x="3972331" y="3435183"/>
            <a:ext cx="237743" cy="223246"/>
          </a:xfrm>
          <a:custGeom>
            <a:avLst/>
            <a:gdLst>
              <a:gd name="T0" fmla="*/ 71 w 121"/>
              <a:gd name="T1" fmla="*/ 119 h 119"/>
              <a:gd name="T2" fmla="*/ 50 w 121"/>
              <a:gd name="T3" fmla="*/ 119 h 119"/>
              <a:gd name="T4" fmla="*/ 50 w 121"/>
              <a:gd name="T5" fmla="*/ 71 h 119"/>
              <a:gd name="T6" fmla="*/ 0 w 121"/>
              <a:gd name="T7" fmla="*/ 71 h 119"/>
              <a:gd name="T8" fmla="*/ 0 w 121"/>
              <a:gd name="T9" fmla="*/ 49 h 119"/>
              <a:gd name="T10" fmla="*/ 50 w 121"/>
              <a:gd name="T11" fmla="*/ 49 h 119"/>
              <a:gd name="T12" fmla="*/ 50 w 121"/>
              <a:gd name="T13" fmla="*/ 0 h 119"/>
              <a:gd name="T14" fmla="*/ 71 w 121"/>
              <a:gd name="T15" fmla="*/ 0 h 119"/>
              <a:gd name="T16" fmla="*/ 71 w 121"/>
              <a:gd name="T17" fmla="*/ 49 h 119"/>
              <a:gd name="T18" fmla="*/ 121 w 121"/>
              <a:gd name="T19" fmla="*/ 49 h 119"/>
              <a:gd name="T20" fmla="*/ 121 w 121"/>
              <a:gd name="T21" fmla="*/ 71 h 119"/>
              <a:gd name="T22" fmla="*/ 71 w 121"/>
              <a:gd name="T23" fmla="*/ 71 h 119"/>
              <a:gd name="T24" fmla="*/ 71 w 121"/>
              <a:gd name="T25" fmla="*/ 119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1" h="119">
                <a:moveTo>
                  <a:pt x="71" y="119"/>
                </a:moveTo>
                <a:lnTo>
                  <a:pt x="50" y="119"/>
                </a:lnTo>
                <a:lnTo>
                  <a:pt x="50" y="71"/>
                </a:lnTo>
                <a:lnTo>
                  <a:pt x="0" y="71"/>
                </a:lnTo>
                <a:lnTo>
                  <a:pt x="0" y="49"/>
                </a:lnTo>
                <a:lnTo>
                  <a:pt x="50" y="49"/>
                </a:lnTo>
                <a:lnTo>
                  <a:pt x="50" y="0"/>
                </a:lnTo>
                <a:lnTo>
                  <a:pt x="71" y="0"/>
                </a:lnTo>
                <a:lnTo>
                  <a:pt x="71" y="49"/>
                </a:lnTo>
                <a:lnTo>
                  <a:pt x="121" y="49"/>
                </a:lnTo>
                <a:lnTo>
                  <a:pt x="121" y="71"/>
                </a:lnTo>
                <a:lnTo>
                  <a:pt x="71" y="71"/>
                </a:lnTo>
                <a:lnTo>
                  <a:pt x="71" y="119"/>
                </a:lnTo>
                <a:close/>
              </a:path>
            </a:pathLst>
          </a:custGeom>
          <a:solidFill>
            <a:schemeClr val="bg1"/>
          </a:solidFill>
          <a:ln>
            <a:noFill/>
          </a:ln>
          <a:extLst/>
        </p:spPr>
        <p:txBody>
          <a:bodyPr vert="horz" wrap="square" lIns="91421" tIns="45710" rIns="91421" bIns="45710" numCol="1" anchor="t" anchorCtr="0" compatLnSpc="1">
            <a:prstTxWarp prst="textNoShape">
              <a:avLst/>
            </a:prstTxWarp>
          </a:bodyPr>
          <a:lstStyle/>
          <a:p>
            <a:pPr defTabSz="914180" fontAlgn="auto">
              <a:spcBef>
                <a:spcPts val="0"/>
              </a:spcBef>
              <a:spcAft>
                <a:spcPts val="0"/>
              </a:spcAft>
            </a:pPr>
            <a:endParaRPr lang="en-US" sz="1764" dirty="0">
              <a:solidFill>
                <a:srgbClr val="000000"/>
              </a:solidFill>
              <a:latin typeface="Segoe UI"/>
              <a:cs typeface="+mn-cs"/>
            </a:endParaRPr>
          </a:p>
        </p:txBody>
      </p:sp>
      <p:sp>
        <p:nvSpPr>
          <p:cNvPr id="47" name="Title 276"/>
          <p:cNvSpPr txBox="1">
            <a:spLocks/>
          </p:cNvSpPr>
          <p:nvPr/>
        </p:nvSpPr>
        <p:spPr>
          <a:xfrm>
            <a:off x="315169" y="289993"/>
            <a:ext cx="11653521" cy="1075884"/>
          </a:xfrm>
          <a:prstGeom prst="rect">
            <a:avLst/>
          </a:prstGeom>
        </p:spPr>
        <p:txBody>
          <a:bodyPr/>
          <a:lstStyle>
            <a:lvl1pPr algn="l" defTabSz="931863" rtl="0" fontAlgn="base">
              <a:lnSpc>
                <a:spcPct val="90000"/>
              </a:lnSpc>
              <a:spcBef>
                <a:spcPct val="0"/>
              </a:spcBef>
              <a:spcAft>
                <a:spcPct val="0"/>
              </a:spcAft>
              <a:defRPr lang="en-US" sz="4000" kern="1200" spc="-102" dirty="0">
                <a:ln w="3175">
                  <a:noFill/>
                </a:ln>
                <a:solidFill>
                  <a:schemeClr val="tx1"/>
                </a:solidFill>
                <a:latin typeface="+mj-lt"/>
                <a:ea typeface="ＭＳ Ｐゴシック" charset="0"/>
                <a:cs typeface="Segoe UI" pitchFamily="34" charset="0"/>
              </a:defRPr>
            </a:lvl1pPr>
            <a:lvl2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2pPr>
            <a:lvl3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3pPr>
            <a:lvl4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4pPr>
            <a:lvl5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5pPr>
            <a:lvl6pPr marL="4572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6pPr>
            <a:lvl7pPr marL="9144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7pPr>
            <a:lvl8pPr marL="13716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8pPr>
            <a:lvl9pPr marL="18288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9pPr>
          </a:lstStyle>
          <a:p>
            <a:r>
              <a:rPr lang="en-US" dirty="0"/>
              <a:t>Data differentiates today's leading companies</a:t>
            </a:r>
          </a:p>
        </p:txBody>
      </p:sp>
    </p:spTree>
    <p:extLst>
      <p:ext uri="{BB962C8B-B14F-4D97-AF65-F5344CB8AC3E}">
        <p14:creationId xmlns:p14="http://schemas.microsoft.com/office/powerpoint/2010/main" val="1350422012"/>
      </p:ext>
    </p:extLst>
  </p:cSld>
  <p:clrMapOvr>
    <a:masterClrMapping/>
  </p:clrMapOvr>
  <p:transition spd="med">
    <p:fade/>
  </p:transition>
  <p:timing>
    <p:tnLst>
      <p:par>
        <p:cTn id="1" dur="indefinite" restart="never" nodeType="tmRoot"/>
      </p:par>
    </p:tnLst>
  </p:timing>
</p:sld>
</file>

<file path=ppt/slides/slide3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ext Placeholder 1"/>
          <p:cNvSpPr>
            <a:spLocks noGrp="1"/>
          </p:cNvSpPr>
          <p:nvPr>
            <p:ph type="body" sz="quarter" idx="10"/>
          </p:nvPr>
        </p:nvSpPr>
        <p:spPr/>
        <p:txBody>
          <a:bodyPr>
            <a:normAutofit fontScale="70000" lnSpcReduction="20000"/>
          </a:bodyPr>
          <a:lstStyle/>
          <a:p>
            <a:r>
              <a:rPr lang="en-US" dirty="0"/>
              <a:t>| ADD </a:t>
            </a:r>
          </a:p>
          <a:p>
            <a:r>
              <a:rPr lang="en-US" dirty="0"/>
              <a:t>    { </a:t>
            </a:r>
          </a:p>
          <a:p>
            <a:r>
              <a:rPr lang="en-US" dirty="0"/>
              <a:t>        &lt;</a:t>
            </a:r>
            <a:r>
              <a:rPr lang="en-US" dirty="0" err="1"/>
              <a:t>column_definition</a:t>
            </a:r>
            <a:r>
              <a:rPr lang="en-US" dirty="0"/>
              <a:t>&gt;</a:t>
            </a:r>
          </a:p>
          <a:p>
            <a:r>
              <a:rPr lang="en-US" dirty="0"/>
              <a:t>      | &lt;</a:t>
            </a:r>
            <a:r>
              <a:rPr lang="en-US" dirty="0" err="1"/>
              <a:t>table_constraint</a:t>
            </a:r>
            <a:r>
              <a:rPr lang="en-US" dirty="0"/>
              <a:t>&gt;</a:t>
            </a:r>
          </a:p>
          <a:p>
            <a:r>
              <a:rPr lang="en-US" dirty="0"/>
              <a:t>      | &lt;</a:t>
            </a:r>
            <a:r>
              <a:rPr lang="en-US" dirty="0" err="1"/>
              <a:t>table_index</a:t>
            </a:r>
            <a:r>
              <a:rPr lang="en-US" dirty="0"/>
              <a:t>&gt;  </a:t>
            </a:r>
          </a:p>
          <a:p>
            <a:r>
              <a:rPr lang="en-US" dirty="0"/>
              <a:t>    } [ ,...n ]</a:t>
            </a:r>
          </a:p>
          <a:p>
            <a:endParaRPr lang="en-US" dirty="0"/>
          </a:p>
          <a:p>
            <a:r>
              <a:rPr lang="en-US" dirty="0"/>
              <a:t>| DROP </a:t>
            </a:r>
          </a:p>
          <a:p>
            <a:r>
              <a:rPr lang="en-US" dirty="0"/>
              <a:t>     {</a:t>
            </a:r>
          </a:p>
          <a:p>
            <a:r>
              <a:rPr lang="en-US" dirty="0"/>
              <a:t>         [ CONSTRAINT ] </a:t>
            </a:r>
          </a:p>
          <a:p>
            <a:r>
              <a:rPr lang="en-US" dirty="0"/>
              <a:t>         { </a:t>
            </a:r>
          </a:p>
          <a:p>
            <a:r>
              <a:rPr lang="en-US" dirty="0"/>
              <a:t>              </a:t>
            </a:r>
            <a:r>
              <a:rPr lang="en-US" dirty="0" err="1"/>
              <a:t>constraint_name</a:t>
            </a:r>
            <a:r>
              <a:rPr lang="en-US" dirty="0"/>
              <a:t> </a:t>
            </a:r>
          </a:p>
          <a:p>
            <a:r>
              <a:rPr lang="en-US" dirty="0"/>
              <a:t>          } [ ,...n ]</a:t>
            </a:r>
          </a:p>
          <a:p>
            <a:r>
              <a:rPr lang="en-US" dirty="0"/>
              <a:t>          | COLUMN </a:t>
            </a:r>
          </a:p>
          <a:p>
            <a:r>
              <a:rPr lang="en-US" dirty="0"/>
              <a:t>          {</a:t>
            </a:r>
          </a:p>
          <a:p>
            <a:r>
              <a:rPr lang="en-US" dirty="0"/>
              <a:t>              </a:t>
            </a:r>
            <a:r>
              <a:rPr lang="en-US" dirty="0" err="1"/>
              <a:t>column_name</a:t>
            </a:r>
            <a:r>
              <a:rPr lang="en-US" dirty="0"/>
              <a:t> </a:t>
            </a:r>
          </a:p>
          <a:p>
            <a:r>
              <a:rPr lang="en-US" dirty="0"/>
              <a:t>          } [ ,...n ]</a:t>
            </a:r>
          </a:p>
          <a:p>
            <a:r>
              <a:rPr lang="en-US" dirty="0"/>
              <a:t>          | INDEX </a:t>
            </a:r>
          </a:p>
          <a:p>
            <a:r>
              <a:rPr lang="en-US" dirty="0"/>
              <a:t>          {</a:t>
            </a:r>
          </a:p>
          <a:p>
            <a:r>
              <a:rPr lang="en-US" dirty="0"/>
              <a:t>              </a:t>
            </a:r>
            <a:r>
              <a:rPr lang="en-US" dirty="0" err="1"/>
              <a:t>index_name</a:t>
            </a:r>
            <a:r>
              <a:rPr lang="en-US" dirty="0"/>
              <a:t> </a:t>
            </a:r>
          </a:p>
          <a:p>
            <a:r>
              <a:rPr lang="en-US" dirty="0"/>
              <a:t>          } [ ,...n ]</a:t>
            </a:r>
          </a:p>
          <a:p>
            <a:r>
              <a:rPr lang="en-US" dirty="0"/>
              <a:t>     } [ ,...n ]</a:t>
            </a:r>
          </a:p>
          <a:p>
            <a:endParaRPr lang="en-US" dirty="0"/>
          </a:p>
          <a:p>
            <a:r>
              <a:rPr lang="en-US" dirty="0"/>
              <a:t>| ALTER INDEX </a:t>
            </a:r>
            <a:r>
              <a:rPr lang="en-US" dirty="0" err="1"/>
              <a:t>index_name</a:t>
            </a:r>
            <a:endParaRPr lang="en-US" dirty="0"/>
          </a:p>
          <a:p>
            <a:r>
              <a:rPr lang="en-US" dirty="0"/>
              <a:t>    { </a:t>
            </a:r>
          </a:p>
          <a:p>
            <a:r>
              <a:rPr lang="en-US" dirty="0"/>
              <a:t>REBUILD (WITH &lt;</a:t>
            </a:r>
            <a:r>
              <a:rPr lang="en-US" dirty="0" err="1"/>
              <a:t>rebuild_index_option</a:t>
            </a:r>
            <a:r>
              <a:rPr lang="en-US" dirty="0"/>
              <a:t>&gt;)   </a:t>
            </a:r>
          </a:p>
          <a:p>
            <a:r>
              <a:rPr lang="en-US" dirty="0"/>
              <a:t>    }</a:t>
            </a:r>
          </a:p>
          <a:p>
            <a:r>
              <a:rPr lang="en-US" dirty="0"/>
              <a:t>}</a:t>
            </a:r>
          </a:p>
        </p:txBody>
      </p:sp>
      <p:sp>
        <p:nvSpPr>
          <p:cNvPr id="3" name="Text Placeholder 2"/>
          <p:cNvSpPr>
            <a:spLocks noGrp="1"/>
          </p:cNvSpPr>
          <p:nvPr>
            <p:ph type="body" sz="quarter" idx="13"/>
          </p:nvPr>
        </p:nvSpPr>
        <p:spPr/>
        <p:txBody>
          <a:bodyPr/>
          <a:lstStyle/>
          <a:p>
            <a:r>
              <a:rPr lang="en-US" dirty="0"/>
              <a:t>The </a:t>
            </a:r>
            <a:r>
              <a:rPr lang="en-US" dirty="0">
                <a:latin typeface="Consolas" panose="020B0609020204030204" pitchFamily="49" charset="0"/>
                <a:cs typeface="Consolas" panose="020B0609020204030204" pitchFamily="49" charset="0"/>
              </a:rPr>
              <a:t>ALTER TABLE </a:t>
            </a:r>
            <a:r>
              <a:rPr lang="en-US" dirty="0"/>
              <a:t>syntax is used for making changes to the table schema, as well as for adding, deleting, and rebuilding indexes</a:t>
            </a:r>
          </a:p>
          <a:p>
            <a:r>
              <a:rPr lang="en-US" dirty="0"/>
              <a:t>Indexes are considered part of the table definition</a:t>
            </a:r>
          </a:p>
          <a:p>
            <a:r>
              <a:rPr lang="en-US" dirty="0"/>
              <a:t>Key advantage is the ability to change the </a:t>
            </a:r>
            <a:r>
              <a:rPr lang="en-US" dirty="0">
                <a:latin typeface="Consolas" panose="020B0609020204030204" pitchFamily="49" charset="0"/>
                <a:cs typeface="Consolas" panose="020B0609020204030204" pitchFamily="49" charset="0"/>
              </a:rPr>
              <a:t>BUCKET_COUNT</a:t>
            </a:r>
            <a:r>
              <a:rPr lang="en-US" dirty="0"/>
              <a:t> with an </a:t>
            </a:r>
            <a:r>
              <a:rPr lang="en-US" dirty="0">
                <a:latin typeface="Consolas" panose="020B0609020204030204" pitchFamily="49" charset="0"/>
                <a:cs typeface="Consolas" panose="020B0609020204030204" pitchFamily="49" charset="0"/>
              </a:rPr>
              <a:t>ALTER INDEX </a:t>
            </a:r>
            <a:r>
              <a:rPr lang="en-US" dirty="0"/>
              <a:t>statement</a:t>
            </a:r>
          </a:p>
        </p:txBody>
      </p:sp>
      <p:sp>
        <p:nvSpPr>
          <p:cNvPr id="4" name="Text Placeholder 3"/>
          <p:cNvSpPr>
            <a:spLocks noGrp="1"/>
          </p:cNvSpPr>
          <p:nvPr>
            <p:ph type="body" sz="quarter" idx="14"/>
          </p:nvPr>
        </p:nvSpPr>
        <p:spPr/>
        <p:txBody>
          <a:bodyPr/>
          <a:lstStyle/>
          <a:p>
            <a:r>
              <a:rPr lang="en-US" dirty="0"/>
              <a:t>Altering memory-optimized tables</a:t>
            </a:r>
          </a:p>
        </p:txBody>
      </p:sp>
      <p:sp>
        <p:nvSpPr>
          <p:cNvPr id="5" name="TextBox 4"/>
          <p:cNvSpPr txBox="1"/>
          <p:nvPr/>
        </p:nvSpPr>
        <p:spPr>
          <a:xfrm>
            <a:off x="1" y="6642289"/>
            <a:ext cx="3806190" cy="352236"/>
          </a:xfrm>
          <a:prstGeom prst="rect">
            <a:avLst/>
          </a:prstGeom>
          <a:noFill/>
        </p:spPr>
        <p:txBody>
          <a:bodyPr wrap="square" lIns="365760" tIns="146304" rIns="182880" bIns="146304" rtlCol="0" anchor="ctr" anchorCtr="0">
            <a:noAutofit/>
          </a:bodyPr>
          <a:lstStyle/>
          <a:p>
            <a:pPr>
              <a:lnSpc>
                <a:spcPct val="90000"/>
              </a:lnSpc>
              <a:spcAft>
                <a:spcPts val="600"/>
              </a:spcAft>
            </a:pPr>
            <a:r>
              <a:rPr lang="en-US" sz="1400" dirty="0">
                <a:solidFill>
                  <a:schemeClr val="bg1"/>
                </a:solidFill>
                <a:latin typeface="Segoe UI Semibold" panose="020B0702040204020203" pitchFamily="34" charset="0"/>
                <a:ea typeface="Segoe UI Black" panose="020B0A02040204020203" pitchFamily="34" charset="0"/>
                <a:cs typeface="Segoe UI Semibold" panose="020B0702040204020203" pitchFamily="34" charset="0"/>
              </a:rPr>
              <a:t>Performance</a:t>
            </a:r>
          </a:p>
        </p:txBody>
      </p:sp>
    </p:spTree>
    <p:extLst>
      <p:ext uri="{BB962C8B-B14F-4D97-AF65-F5344CB8AC3E}">
        <p14:creationId xmlns:p14="http://schemas.microsoft.com/office/powerpoint/2010/main" val="451411935"/>
      </p:ext>
    </p:extLst>
  </p:cSld>
  <p:clrMapOvr>
    <a:masterClrMapping/>
  </p:clrMapOvr>
  <p:transition>
    <p:fade/>
  </p:transition>
</p:sld>
</file>

<file path=ppt/slides/slide3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ext Placeholder 1"/>
          <p:cNvSpPr>
            <a:spLocks noGrp="1"/>
          </p:cNvSpPr>
          <p:nvPr>
            <p:ph type="body" sz="quarter" idx="10"/>
          </p:nvPr>
        </p:nvSpPr>
        <p:spPr/>
        <p:txBody>
          <a:bodyPr>
            <a:normAutofit fontScale="85000" lnSpcReduction="10000"/>
          </a:bodyPr>
          <a:lstStyle/>
          <a:p>
            <a:r>
              <a:rPr lang="en-US" dirty="0"/>
              <a:t>CREATE PROCEDURE [</a:t>
            </a:r>
            <a:r>
              <a:rPr lang="en-US" dirty="0" err="1"/>
              <a:t>dbo</a:t>
            </a:r>
            <a:r>
              <a:rPr lang="en-US" dirty="0"/>
              <a:t>].[usp_1]</a:t>
            </a:r>
          </a:p>
          <a:p>
            <a:r>
              <a:rPr lang="en-US" dirty="0"/>
              <a:t>WITH NATIVE_COMPILATION, SCHEMABINDING, EXECUTE AS OWNER</a:t>
            </a:r>
          </a:p>
          <a:p>
            <a:r>
              <a:rPr lang="en-US" dirty="0"/>
              <a:t>AS BEGIN ATOMIC WITH</a:t>
            </a:r>
          </a:p>
          <a:p>
            <a:r>
              <a:rPr lang="en-US" dirty="0"/>
              <a:t>(</a:t>
            </a:r>
          </a:p>
          <a:p>
            <a:r>
              <a:rPr lang="en-US" dirty="0"/>
              <a:t> TRANSACTION ISOLATION LEVEL = SNAPSHOT, LANGUAGE = </a:t>
            </a:r>
            <a:r>
              <a:rPr lang="en-US" dirty="0" err="1"/>
              <a:t>N'us_english</a:t>
            </a:r>
            <a:r>
              <a:rPr lang="en-US" dirty="0"/>
              <a:t>'</a:t>
            </a:r>
          </a:p>
          <a:p>
            <a:r>
              <a:rPr lang="en-US" dirty="0"/>
              <a:t>)</a:t>
            </a:r>
          </a:p>
          <a:p>
            <a:r>
              <a:rPr lang="en-US" dirty="0"/>
              <a:t> SELECT c1, c2 from dbo.T1</a:t>
            </a:r>
          </a:p>
          <a:p>
            <a:r>
              <a:rPr lang="en-US" dirty="0"/>
              <a:t>END</a:t>
            </a:r>
          </a:p>
          <a:p>
            <a:r>
              <a:rPr lang="en-US" dirty="0"/>
              <a:t>GO</a:t>
            </a:r>
          </a:p>
          <a:p>
            <a:endParaRPr lang="en-US" dirty="0"/>
          </a:p>
          <a:p>
            <a:r>
              <a:rPr lang="en-US" dirty="0"/>
              <a:t>ALTER PROCEDURE [</a:t>
            </a:r>
            <a:r>
              <a:rPr lang="en-US" dirty="0" err="1"/>
              <a:t>dbo</a:t>
            </a:r>
            <a:r>
              <a:rPr lang="en-US" dirty="0"/>
              <a:t>].[usp_1]</a:t>
            </a:r>
          </a:p>
          <a:p>
            <a:r>
              <a:rPr lang="en-US" dirty="0"/>
              <a:t>WITH NATIVE_COMPILATION, SCHEMABINDING, EXECUTE AS OWNER</a:t>
            </a:r>
          </a:p>
          <a:p>
            <a:r>
              <a:rPr lang="en-US" dirty="0"/>
              <a:t>AS BEGIN ATOMIC WITH</a:t>
            </a:r>
          </a:p>
          <a:p>
            <a:r>
              <a:rPr lang="en-US" dirty="0"/>
              <a:t>(</a:t>
            </a:r>
          </a:p>
          <a:p>
            <a:r>
              <a:rPr lang="en-US" dirty="0"/>
              <a:t> TRANSACTION ISOLATION LEVEL = SNAPSHOT, LANGUAGE = </a:t>
            </a:r>
            <a:r>
              <a:rPr lang="en-US" dirty="0" err="1"/>
              <a:t>N'us_english</a:t>
            </a:r>
            <a:r>
              <a:rPr lang="en-US" dirty="0"/>
              <a:t>'</a:t>
            </a:r>
          </a:p>
          <a:p>
            <a:r>
              <a:rPr lang="en-US" dirty="0"/>
              <a:t>)</a:t>
            </a:r>
          </a:p>
          <a:p>
            <a:r>
              <a:rPr lang="en-US" dirty="0"/>
              <a:t> SELECT c1 from dbo.T1</a:t>
            </a:r>
          </a:p>
          <a:p>
            <a:r>
              <a:rPr lang="en-US" dirty="0"/>
              <a:t>END</a:t>
            </a:r>
          </a:p>
          <a:p>
            <a:r>
              <a:rPr lang="en-US" dirty="0"/>
              <a:t>GO</a:t>
            </a:r>
          </a:p>
        </p:txBody>
      </p:sp>
      <p:sp>
        <p:nvSpPr>
          <p:cNvPr id="3" name="Text Placeholder 2"/>
          <p:cNvSpPr>
            <a:spLocks noGrp="1"/>
          </p:cNvSpPr>
          <p:nvPr>
            <p:ph type="body" sz="quarter" idx="13"/>
          </p:nvPr>
        </p:nvSpPr>
        <p:spPr/>
        <p:txBody>
          <a:bodyPr/>
          <a:lstStyle/>
          <a:p>
            <a:r>
              <a:rPr lang="en-US" dirty="0"/>
              <a:t>You can now perform </a:t>
            </a:r>
            <a:r>
              <a:rPr lang="en-US" dirty="0">
                <a:latin typeface="Consolas" panose="020B0609020204030204" pitchFamily="49" charset="0"/>
                <a:cs typeface="Consolas" panose="020B0609020204030204" pitchFamily="49" charset="0"/>
              </a:rPr>
              <a:t>ALTER</a:t>
            </a:r>
            <a:r>
              <a:rPr lang="en-US" dirty="0"/>
              <a:t> operations on natively compiled stored procedures using the </a:t>
            </a:r>
            <a:r>
              <a:rPr lang="en-US" dirty="0">
                <a:latin typeface="Consolas" panose="020B0609020204030204" pitchFamily="49" charset="0"/>
                <a:cs typeface="Consolas" panose="020B0609020204030204" pitchFamily="49" charset="0"/>
              </a:rPr>
              <a:t>ALTER PROCEDURE </a:t>
            </a:r>
            <a:r>
              <a:rPr lang="en-US" dirty="0"/>
              <a:t>statement</a:t>
            </a:r>
          </a:p>
          <a:p>
            <a:r>
              <a:rPr lang="en-US" dirty="0"/>
              <a:t>Use </a:t>
            </a:r>
            <a:r>
              <a:rPr lang="en-US" dirty="0" err="1">
                <a:latin typeface="Consolas" panose="020B0609020204030204" pitchFamily="49" charset="0"/>
                <a:cs typeface="Consolas" panose="020B0609020204030204" pitchFamily="49" charset="0"/>
              </a:rPr>
              <a:t>sp_recompile</a:t>
            </a:r>
            <a:r>
              <a:rPr lang="en-US" dirty="0"/>
              <a:t> to recompile stored procedures on the next execution</a:t>
            </a:r>
          </a:p>
        </p:txBody>
      </p:sp>
      <p:sp>
        <p:nvSpPr>
          <p:cNvPr id="4" name="Text Placeholder 3"/>
          <p:cNvSpPr>
            <a:spLocks noGrp="1"/>
          </p:cNvSpPr>
          <p:nvPr>
            <p:ph type="body" sz="quarter" idx="14"/>
          </p:nvPr>
        </p:nvSpPr>
        <p:spPr/>
        <p:txBody>
          <a:bodyPr/>
          <a:lstStyle/>
          <a:p>
            <a:r>
              <a:rPr lang="en-US" dirty="0"/>
              <a:t>Altering natively compiled stored procedures</a:t>
            </a:r>
          </a:p>
        </p:txBody>
      </p:sp>
      <p:sp>
        <p:nvSpPr>
          <p:cNvPr id="5" name="TextBox 4"/>
          <p:cNvSpPr txBox="1"/>
          <p:nvPr/>
        </p:nvSpPr>
        <p:spPr>
          <a:xfrm>
            <a:off x="1" y="6642289"/>
            <a:ext cx="3806190" cy="352236"/>
          </a:xfrm>
          <a:prstGeom prst="rect">
            <a:avLst/>
          </a:prstGeom>
          <a:noFill/>
        </p:spPr>
        <p:txBody>
          <a:bodyPr wrap="square" lIns="365760" tIns="146304" rIns="182880" bIns="146304" rtlCol="0" anchor="ctr" anchorCtr="0">
            <a:noAutofit/>
          </a:bodyPr>
          <a:lstStyle/>
          <a:p>
            <a:pPr>
              <a:lnSpc>
                <a:spcPct val="90000"/>
              </a:lnSpc>
              <a:spcAft>
                <a:spcPts val="600"/>
              </a:spcAft>
            </a:pPr>
            <a:r>
              <a:rPr lang="en-US" sz="1400" dirty="0">
                <a:solidFill>
                  <a:schemeClr val="bg1"/>
                </a:solidFill>
                <a:latin typeface="Segoe UI Semibold" panose="020B0702040204020203" pitchFamily="34" charset="0"/>
                <a:ea typeface="Segoe UI Black" panose="020B0A02040204020203" pitchFamily="34" charset="0"/>
                <a:cs typeface="Segoe UI Semibold" panose="020B0702040204020203" pitchFamily="34" charset="0"/>
              </a:rPr>
              <a:t>Performance</a:t>
            </a:r>
          </a:p>
        </p:txBody>
      </p:sp>
    </p:spTree>
    <p:extLst>
      <p:ext uri="{BB962C8B-B14F-4D97-AF65-F5344CB8AC3E}">
        <p14:creationId xmlns:p14="http://schemas.microsoft.com/office/powerpoint/2010/main" val="3218906123"/>
      </p:ext>
    </p:extLst>
  </p:cSld>
  <p:clrMapOvr>
    <a:masterClrMapping/>
  </p:clrMapOvr>
  <p:transition>
    <p:fade/>
  </p:transition>
</p:sld>
</file>

<file path=ppt/slides/slide3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ext Placeholder 1"/>
          <p:cNvSpPr>
            <a:spLocks noGrp="1"/>
          </p:cNvSpPr>
          <p:nvPr>
            <p:ph type="body" sz="quarter" idx="10"/>
          </p:nvPr>
        </p:nvSpPr>
        <p:spPr>
          <a:xfrm>
            <a:off x="444675" y="1377434"/>
            <a:ext cx="11474021" cy="5132423"/>
          </a:xfrm>
        </p:spPr>
        <p:txBody>
          <a:bodyPr>
            <a:normAutofit fontScale="77500" lnSpcReduction="20000"/>
          </a:bodyPr>
          <a:lstStyle/>
          <a:p>
            <a:pPr marL="342900" indent="-342900">
              <a:spcAft>
                <a:spcPts val="600"/>
              </a:spcAft>
              <a:buFont typeface="Arial" panose="020B0604020202020204" pitchFamily="34" charset="0"/>
              <a:buChar char="•"/>
            </a:pPr>
            <a:r>
              <a:rPr lang="en-US" dirty="0">
                <a:hlinkClick r:id="rId3"/>
              </a:rPr>
              <a:t>CREATE PROCEDURE (Transact-SQL)</a:t>
            </a:r>
            <a:r>
              <a:rPr lang="en-US" dirty="0"/>
              <a:t> </a:t>
            </a:r>
          </a:p>
          <a:p>
            <a:pPr marL="342900" indent="-342900">
              <a:spcAft>
                <a:spcPts val="600"/>
              </a:spcAft>
              <a:buFont typeface="Arial" panose="020B0604020202020204" pitchFamily="34" charset="0"/>
              <a:buChar char="•"/>
            </a:pPr>
            <a:r>
              <a:rPr lang="en-US" dirty="0">
                <a:hlinkClick r:id="rId4"/>
              </a:rPr>
              <a:t>DROP PROCEDURE (Transact-SQL)</a:t>
            </a:r>
            <a:r>
              <a:rPr lang="en-US" dirty="0"/>
              <a:t> </a:t>
            </a:r>
          </a:p>
          <a:p>
            <a:pPr marL="342900" indent="-342900">
              <a:spcAft>
                <a:spcPts val="600"/>
              </a:spcAft>
              <a:buFont typeface="Arial" panose="020B0604020202020204" pitchFamily="34" charset="0"/>
              <a:buChar char="•"/>
            </a:pPr>
            <a:r>
              <a:rPr lang="en-US" dirty="0">
                <a:hlinkClick r:id="rId5"/>
              </a:rPr>
              <a:t>ALTER PROCEDURE (Transact-SQL)</a:t>
            </a:r>
            <a:r>
              <a:rPr lang="en-US" dirty="0"/>
              <a:t> </a:t>
            </a:r>
          </a:p>
          <a:p>
            <a:pPr marL="342900" indent="-342900">
              <a:spcAft>
                <a:spcPts val="600"/>
              </a:spcAft>
              <a:buFont typeface="Arial" panose="020B0604020202020204" pitchFamily="34" charset="0"/>
              <a:buChar char="•"/>
            </a:pPr>
            <a:r>
              <a:rPr lang="en-US" dirty="0">
                <a:hlinkClick r:id="rId6"/>
              </a:rPr>
              <a:t>SELECT (Transact-SQL)</a:t>
            </a:r>
            <a:r>
              <a:rPr lang="en-US" dirty="0"/>
              <a:t> and INSERT SELECT statements</a:t>
            </a:r>
          </a:p>
          <a:p>
            <a:pPr marL="342900" indent="-342900">
              <a:spcAft>
                <a:spcPts val="600"/>
              </a:spcAft>
              <a:buFont typeface="Arial" panose="020B0604020202020204" pitchFamily="34" charset="0"/>
              <a:buChar char="•"/>
            </a:pPr>
            <a:r>
              <a:rPr lang="en-US" dirty="0"/>
              <a:t>SCHEMABINDING and BEGIN ATOMIC (required for natively compiled stored procedures)</a:t>
            </a:r>
          </a:p>
          <a:p>
            <a:pPr marL="342900" indent="-342900">
              <a:spcAft>
                <a:spcPts val="600"/>
              </a:spcAft>
              <a:buFont typeface="Arial" panose="020B0604020202020204" pitchFamily="34" charset="0"/>
              <a:buChar char="•"/>
            </a:pPr>
            <a:r>
              <a:rPr lang="en-US" dirty="0"/>
              <a:t>NATIVE_COMPILATION</a:t>
            </a:r>
          </a:p>
          <a:p>
            <a:pPr marL="342900" indent="-342900">
              <a:spcAft>
                <a:spcPts val="600"/>
              </a:spcAft>
              <a:buFont typeface="Arial" panose="020B0604020202020204" pitchFamily="34" charset="0"/>
              <a:buChar char="•"/>
            </a:pPr>
            <a:r>
              <a:rPr lang="en-US" dirty="0"/>
              <a:t>Parameters and variables can be declared as NOT NULL </a:t>
            </a:r>
          </a:p>
          <a:p>
            <a:pPr marL="342900" indent="-342900">
              <a:spcAft>
                <a:spcPts val="600"/>
              </a:spcAft>
              <a:buFont typeface="Arial" panose="020B0604020202020204" pitchFamily="34" charset="0"/>
              <a:buChar char="•"/>
            </a:pPr>
            <a:r>
              <a:rPr lang="en-US" dirty="0"/>
              <a:t>Table-valued parameters.</a:t>
            </a:r>
          </a:p>
          <a:p>
            <a:pPr marL="342900" indent="-342900">
              <a:spcAft>
                <a:spcPts val="600"/>
              </a:spcAft>
              <a:buFont typeface="Arial" panose="020B0604020202020204" pitchFamily="34" charset="0"/>
              <a:buChar char="•"/>
            </a:pPr>
            <a:r>
              <a:rPr lang="en-US" dirty="0"/>
              <a:t>EXECUTE AS OWNER, SELF, and user.</a:t>
            </a:r>
          </a:p>
          <a:p>
            <a:pPr marL="342900" indent="-342900">
              <a:spcAft>
                <a:spcPts val="600"/>
              </a:spcAft>
              <a:buFont typeface="Arial" panose="020B0604020202020204" pitchFamily="34" charset="0"/>
              <a:buChar char="•"/>
            </a:pPr>
            <a:r>
              <a:rPr lang="en-US" dirty="0"/>
              <a:t>GRANT and DENY permissions on tables and procedures.</a:t>
            </a:r>
          </a:p>
          <a:p>
            <a:pPr marL="342900" indent="-342900">
              <a:spcAft>
                <a:spcPts val="600"/>
              </a:spcAft>
              <a:buFont typeface="Arial" panose="020B0604020202020204" pitchFamily="34" charset="0"/>
              <a:buChar char="•"/>
            </a:pPr>
            <a:r>
              <a:rPr lang="en-US" dirty="0"/>
              <a:t>Nesting natively compiled stored procedures</a:t>
            </a:r>
          </a:p>
          <a:p>
            <a:pPr marL="342900" indent="-342900">
              <a:spcAft>
                <a:spcPts val="600"/>
              </a:spcAft>
              <a:buFont typeface="Arial" panose="020B0604020202020204" pitchFamily="34" charset="0"/>
              <a:buChar char="•"/>
            </a:pPr>
            <a:r>
              <a:rPr lang="en-US" dirty="0"/>
              <a:t>RIGHT OUTER JOIN, LEFT OUTER JOIN, INNER JOIN, and CROSS JOIN in SELECT statements</a:t>
            </a:r>
          </a:p>
          <a:p>
            <a:pPr marL="342900" indent="-342900">
              <a:spcAft>
                <a:spcPts val="600"/>
              </a:spcAft>
              <a:buFont typeface="Arial" panose="020B0604020202020204" pitchFamily="34" charset="0"/>
              <a:buChar char="•"/>
            </a:pPr>
            <a:r>
              <a:rPr lang="en-US" dirty="0"/>
              <a:t>NOT, OR, and IN operators in SELECT, UPDATE and DELETE statement</a:t>
            </a:r>
          </a:p>
          <a:p>
            <a:pPr marL="342900" indent="-342900">
              <a:spcAft>
                <a:spcPts val="600"/>
              </a:spcAft>
              <a:buFont typeface="Arial" panose="020B0604020202020204" pitchFamily="34" charset="0"/>
              <a:buChar char="•"/>
            </a:pPr>
            <a:r>
              <a:rPr lang="en-US" dirty="0"/>
              <a:t>UNION ALL and UNION</a:t>
            </a:r>
          </a:p>
          <a:p>
            <a:pPr marL="342900" indent="-342900">
              <a:spcAft>
                <a:spcPts val="600"/>
              </a:spcAft>
              <a:buFont typeface="Arial" panose="020B0604020202020204" pitchFamily="34" charset="0"/>
              <a:buChar char="•"/>
            </a:pPr>
            <a:r>
              <a:rPr lang="en-US" dirty="0"/>
              <a:t>SELECT DISTINCT</a:t>
            </a:r>
          </a:p>
          <a:p>
            <a:pPr marL="342900" indent="-342900">
              <a:spcAft>
                <a:spcPts val="600"/>
              </a:spcAft>
              <a:buFont typeface="Arial" panose="020B0604020202020204" pitchFamily="34" charset="0"/>
              <a:buChar char="•"/>
            </a:pPr>
            <a:r>
              <a:rPr lang="en-US" dirty="0"/>
              <a:t>GROUP BY clause with no aggregate functions in the SELECT clause (&lt;select&gt; list).</a:t>
            </a:r>
          </a:p>
          <a:p>
            <a:pPr marL="342900" indent="-342900">
              <a:spcAft>
                <a:spcPts val="600"/>
              </a:spcAft>
              <a:buFont typeface="Arial" panose="020B0604020202020204" pitchFamily="34" charset="0"/>
              <a:buChar char="•"/>
            </a:pPr>
            <a:r>
              <a:rPr lang="en-US" dirty="0"/>
              <a:t>COLUMNSTORE</a:t>
            </a:r>
          </a:p>
          <a:p>
            <a:pPr marL="342900" indent="-342900">
              <a:spcAft>
                <a:spcPts val="600"/>
              </a:spcAft>
              <a:buFont typeface="Arial" panose="020B0604020202020204" pitchFamily="34" charset="0"/>
              <a:buChar char="•"/>
            </a:pPr>
            <a:r>
              <a:rPr lang="en-US" dirty="0"/>
              <a:t>COLLATE</a:t>
            </a:r>
          </a:p>
          <a:p>
            <a:endParaRPr lang="en-US" dirty="0"/>
          </a:p>
        </p:txBody>
      </p:sp>
      <p:sp>
        <p:nvSpPr>
          <p:cNvPr id="4" name="Text Placeholder 3"/>
          <p:cNvSpPr>
            <a:spLocks noGrp="1"/>
          </p:cNvSpPr>
          <p:nvPr>
            <p:ph type="body" sz="quarter" idx="14"/>
          </p:nvPr>
        </p:nvSpPr>
        <p:spPr/>
        <p:txBody>
          <a:bodyPr/>
          <a:lstStyle/>
          <a:p>
            <a:r>
              <a:rPr lang="en-US" dirty="0"/>
              <a:t>Greater Transact-SQL (T-SQL) coverage</a:t>
            </a:r>
          </a:p>
        </p:txBody>
      </p:sp>
      <p:sp>
        <p:nvSpPr>
          <p:cNvPr id="5" name="TextBox 4"/>
          <p:cNvSpPr txBox="1"/>
          <p:nvPr/>
        </p:nvSpPr>
        <p:spPr>
          <a:xfrm>
            <a:off x="1" y="6642289"/>
            <a:ext cx="3806190" cy="352236"/>
          </a:xfrm>
          <a:prstGeom prst="rect">
            <a:avLst/>
          </a:prstGeom>
          <a:noFill/>
        </p:spPr>
        <p:txBody>
          <a:bodyPr wrap="square" lIns="365760" tIns="146304" rIns="182880" bIns="146304" rtlCol="0" anchor="ctr" anchorCtr="0">
            <a:noAutofit/>
          </a:bodyPr>
          <a:lstStyle/>
          <a:p>
            <a:pPr>
              <a:lnSpc>
                <a:spcPct val="90000"/>
              </a:lnSpc>
              <a:spcAft>
                <a:spcPts val="600"/>
              </a:spcAft>
            </a:pPr>
            <a:r>
              <a:rPr lang="en-US" sz="1400" dirty="0">
                <a:solidFill>
                  <a:schemeClr val="bg1"/>
                </a:solidFill>
                <a:latin typeface="Segoe UI Semibold" panose="020B0702040204020203" pitchFamily="34" charset="0"/>
                <a:ea typeface="Segoe UI Black" panose="020B0A02040204020203" pitchFamily="34" charset="0"/>
                <a:cs typeface="Segoe UI Semibold" panose="020B0702040204020203" pitchFamily="34" charset="0"/>
              </a:rPr>
              <a:t>Performance</a:t>
            </a:r>
          </a:p>
        </p:txBody>
      </p:sp>
    </p:spTree>
    <p:extLst>
      <p:ext uri="{BB962C8B-B14F-4D97-AF65-F5344CB8AC3E}">
        <p14:creationId xmlns:p14="http://schemas.microsoft.com/office/powerpoint/2010/main" val="4144467431"/>
      </p:ext>
    </p:extLst>
  </p:cSld>
  <p:clrMapOvr>
    <a:masterClrMapping/>
  </p:clrMapOvr>
  <p:transition>
    <p:fade/>
  </p:transition>
</p:sld>
</file>

<file path=ppt/slides/slide3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 name="Title 4"/>
          <p:cNvSpPr>
            <a:spLocks noGrp="1"/>
          </p:cNvSpPr>
          <p:nvPr>
            <p:ph type="title"/>
          </p:nvPr>
        </p:nvSpPr>
        <p:spPr/>
        <p:txBody>
          <a:bodyPr/>
          <a:lstStyle/>
          <a:p>
            <a:r>
              <a:rPr lang="en-US" dirty="0"/>
              <a:t>Improved scaling</a:t>
            </a:r>
          </a:p>
        </p:txBody>
      </p:sp>
      <p:sp>
        <p:nvSpPr>
          <p:cNvPr id="4" name="Text Placeholder 3"/>
          <p:cNvSpPr>
            <a:spLocks noGrp="1"/>
          </p:cNvSpPr>
          <p:nvPr>
            <p:ph type="body" sz="quarter" idx="13"/>
          </p:nvPr>
        </p:nvSpPr>
        <p:spPr/>
        <p:txBody>
          <a:bodyPr/>
          <a:lstStyle/>
          <a:p>
            <a:r>
              <a:rPr lang="en-US" dirty="0">
                <a:latin typeface="Segoe UI Semilight" panose="020B0402040204020203" pitchFamily="34" charset="0"/>
                <a:cs typeface="Segoe UI Semilight" panose="020B0402040204020203" pitchFamily="34" charset="0"/>
              </a:rPr>
              <a:t>In-Memory OLTP engine has been enhanced to scale linearly on servers up to 4 sockets</a:t>
            </a:r>
          </a:p>
        </p:txBody>
      </p:sp>
      <p:sp>
        <p:nvSpPr>
          <p:cNvPr id="7" name="TextBox 6"/>
          <p:cNvSpPr txBox="1"/>
          <p:nvPr/>
        </p:nvSpPr>
        <p:spPr>
          <a:xfrm>
            <a:off x="269241" y="1350963"/>
            <a:ext cx="6610525" cy="4504888"/>
          </a:xfrm>
          <a:prstGeom prst="rect">
            <a:avLst/>
          </a:prstGeom>
          <a:noFill/>
        </p:spPr>
        <p:txBody>
          <a:bodyPr wrap="square" lIns="182880" tIns="146304" rIns="182880" bIns="146304" rtlCol="0">
            <a:noAutofit/>
          </a:bodyPr>
          <a:lstStyle/>
          <a:p>
            <a:pPr>
              <a:lnSpc>
                <a:spcPct val="90000"/>
              </a:lnSpc>
              <a:spcAft>
                <a:spcPts val="600"/>
              </a:spcAft>
            </a:pPr>
            <a:r>
              <a:rPr lang="en-US" sz="3200" dirty="0">
                <a:solidFill>
                  <a:schemeClr val="accent4"/>
                </a:solidFill>
                <a:latin typeface="Segoe UI Semilight" panose="020B0402040204020203" pitchFamily="34" charset="0"/>
                <a:cs typeface="Segoe UI Semilight" panose="020B0402040204020203" pitchFamily="34" charset="0"/>
              </a:rPr>
              <a:t>Other enhancements include:</a:t>
            </a:r>
          </a:p>
          <a:p>
            <a:pPr marL="342900" indent="-342900">
              <a:lnSpc>
                <a:spcPct val="90000"/>
              </a:lnSpc>
              <a:spcAft>
                <a:spcPts val="600"/>
              </a:spcAft>
              <a:buFont typeface="Arial" panose="020B0604020202020204" pitchFamily="34" charset="0"/>
              <a:buChar char="•"/>
            </a:pPr>
            <a:r>
              <a:rPr lang="en-US" sz="2400" dirty="0">
                <a:gradFill>
                  <a:gsLst>
                    <a:gs pos="2917">
                      <a:schemeClr val="tx1"/>
                    </a:gs>
                    <a:gs pos="30000">
                      <a:schemeClr val="tx1"/>
                    </a:gs>
                  </a:gsLst>
                  <a:lin ang="5400000" scaled="0"/>
                </a:gradFill>
              </a:rPr>
              <a:t>Multiple threads to persist memory-optimized tables</a:t>
            </a:r>
          </a:p>
          <a:p>
            <a:pPr marL="342900" indent="-342900">
              <a:lnSpc>
                <a:spcPct val="90000"/>
              </a:lnSpc>
              <a:spcAft>
                <a:spcPts val="600"/>
              </a:spcAft>
              <a:buFont typeface="Arial" panose="020B0604020202020204" pitchFamily="34" charset="0"/>
              <a:buChar char="•"/>
            </a:pPr>
            <a:r>
              <a:rPr lang="en-US" dirty="0">
                <a:gradFill>
                  <a:gsLst>
                    <a:gs pos="2917">
                      <a:schemeClr val="tx1"/>
                    </a:gs>
                    <a:gs pos="30000">
                      <a:schemeClr val="tx1"/>
                    </a:gs>
                  </a:gsLst>
                  <a:lin ang="5400000" scaled="0"/>
                </a:gradFill>
              </a:rPr>
              <a:t>Multi-threaded recovery</a:t>
            </a:r>
          </a:p>
          <a:p>
            <a:pPr marL="342900" indent="-342900">
              <a:lnSpc>
                <a:spcPct val="90000"/>
              </a:lnSpc>
              <a:spcAft>
                <a:spcPts val="600"/>
              </a:spcAft>
              <a:buFont typeface="Arial" panose="020B0604020202020204" pitchFamily="34" charset="0"/>
              <a:buChar char="•"/>
            </a:pPr>
            <a:r>
              <a:rPr lang="en-US" sz="2400" dirty="0">
                <a:gradFill>
                  <a:gsLst>
                    <a:gs pos="2917">
                      <a:schemeClr val="tx1"/>
                    </a:gs>
                    <a:gs pos="30000">
                      <a:schemeClr val="tx1"/>
                    </a:gs>
                  </a:gsLst>
                  <a:lin ang="5400000" scaled="0"/>
                </a:gradFill>
              </a:rPr>
              <a:t>MERGE operation</a:t>
            </a:r>
          </a:p>
          <a:p>
            <a:pPr marL="342900" indent="-342900">
              <a:lnSpc>
                <a:spcPct val="90000"/>
              </a:lnSpc>
              <a:spcAft>
                <a:spcPts val="600"/>
              </a:spcAft>
              <a:buFont typeface="Arial" panose="020B0604020202020204" pitchFamily="34" charset="0"/>
              <a:buChar char="•"/>
            </a:pPr>
            <a:r>
              <a:rPr lang="en-US" dirty="0">
                <a:gradFill>
                  <a:gsLst>
                    <a:gs pos="2917">
                      <a:schemeClr val="tx1"/>
                    </a:gs>
                    <a:gs pos="30000">
                      <a:schemeClr val="tx1"/>
                    </a:gs>
                  </a:gsLst>
                  <a:lin ang="5400000" scaled="0"/>
                </a:gradFill>
              </a:rPr>
              <a:t>Dynamic management view improvements to </a:t>
            </a:r>
            <a:r>
              <a:rPr lang="en-US" dirty="0" err="1">
                <a:gradFill>
                  <a:gsLst>
                    <a:gs pos="2917">
                      <a:schemeClr val="tx1"/>
                    </a:gs>
                    <a:gs pos="30000">
                      <a:schemeClr val="tx1"/>
                    </a:gs>
                  </a:gsLst>
                  <a:lin ang="5400000" scaled="0"/>
                </a:gradFill>
                <a:latin typeface="Consolas" panose="020B0609020204030204" pitchFamily="49" charset="0"/>
                <a:cs typeface="Consolas" panose="020B0609020204030204" pitchFamily="49" charset="0"/>
              </a:rPr>
              <a:t>sys.dm_db_xtp_checkpoint_stats</a:t>
            </a:r>
            <a:r>
              <a:rPr lang="en-US" dirty="0">
                <a:gradFill>
                  <a:gsLst>
                    <a:gs pos="2917">
                      <a:schemeClr val="tx1"/>
                    </a:gs>
                    <a:gs pos="30000">
                      <a:schemeClr val="tx1"/>
                    </a:gs>
                  </a:gsLst>
                  <a:lin ang="5400000" scaled="0"/>
                </a:gradFill>
              </a:rPr>
              <a:t> and  </a:t>
            </a:r>
            <a:r>
              <a:rPr lang="en-US" dirty="0" err="1">
                <a:gradFill>
                  <a:gsLst>
                    <a:gs pos="2917">
                      <a:schemeClr val="tx1"/>
                    </a:gs>
                    <a:gs pos="30000">
                      <a:schemeClr val="tx1"/>
                    </a:gs>
                  </a:gsLst>
                  <a:lin ang="5400000" scaled="0"/>
                </a:gradFill>
                <a:latin typeface="Consolas" panose="020B0609020204030204" pitchFamily="49" charset="0"/>
                <a:cs typeface="Consolas" panose="020B0609020204030204" pitchFamily="49" charset="0"/>
              </a:rPr>
              <a:t>sys.dm_db_xtp_checkpoint_files</a:t>
            </a:r>
            <a:endParaRPr lang="en-US" dirty="0">
              <a:gradFill>
                <a:gsLst>
                  <a:gs pos="2917">
                    <a:schemeClr val="tx1"/>
                  </a:gs>
                  <a:gs pos="30000">
                    <a:schemeClr val="tx1"/>
                  </a:gs>
                </a:gsLst>
                <a:lin ang="5400000" scaled="0"/>
              </a:gradFill>
              <a:latin typeface="Consolas" panose="020B0609020204030204" pitchFamily="49" charset="0"/>
              <a:cs typeface="Consolas" panose="020B0609020204030204" pitchFamily="49" charset="0"/>
            </a:endParaRPr>
          </a:p>
          <a:p>
            <a:pPr marL="342900" indent="-342900">
              <a:lnSpc>
                <a:spcPct val="90000"/>
              </a:lnSpc>
              <a:spcAft>
                <a:spcPts val="600"/>
              </a:spcAft>
              <a:buFont typeface="Arial" panose="020B0604020202020204" pitchFamily="34" charset="0"/>
              <a:buChar char="•"/>
            </a:pPr>
            <a:r>
              <a:rPr lang="en-US" dirty="0">
                <a:gradFill>
                  <a:gsLst>
                    <a:gs pos="2917">
                      <a:schemeClr val="tx1"/>
                    </a:gs>
                    <a:gs pos="30000">
                      <a:schemeClr val="tx1"/>
                    </a:gs>
                  </a:gsLst>
                  <a:lin ang="5400000" scaled="0"/>
                </a:gradFill>
                <a:latin typeface="Consolas" panose="020B0609020204030204" pitchFamily="49" charset="0"/>
                <a:cs typeface="Consolas" panose="020B0609020204030204" pitchFamily="49" charset="0"/>
              </a:rPr>
              <a:t>DBCC CHECKDB performance changed to support 1 TB database check improvement by </a:t>
            </a:r>
            <a:r>
              <a:rPr lang="en-US" b="1" dirty="0">
                <a:solidFill>
                  <a:srgbClr val="00B050"/>
                </a:solidFill>
                <a:latin typeface="Consolas" panose="020B0609020204030204" pitchFamily="49" charset="0"/>
                <a:cs typeface="Consolas" panose="020B0609020204030204" pitchFamily="49" charset="0"/>
              </a:rPr>
              <a:t>7x</a:t>
            </a:r>
          </a:p>
          <a:p>
            <a:pPr marL="342900" indent="-342900">
              <a:lnSpc>
                <a:spcPct val="90000"/>
              </a:lnSpc>
              <a:spcAft>
                <a:spcPts val="600"/>
              </a:spcAft>
              <a:buFont typeface="Arial" panose="020B0604020202020204" pitchFamily="34" charset="0"/>
              <a:buChar char="•"/>
            </a:pPr>
            <a:endParaRPr lang="en-US" dirty="0">
              <a:gradFill>
                <a:gsLst>
                  <a:gs pos="2917">
                    <a:schemeClr val="tx1"/>
                  </a:gs>
                  <a:gs pos="30000">
                    <a:schemeClr val="tx1"/>
                  </a:gs>
                </a:gsLst>
                <a:lin ang="5400000" scaled="0"/>
              </a:gradFill>
              <a:latin typeface="Consolas" panose="020B0609020204030204" pitchFamily="49" charset="0"/>
              <a:cs typeface="Consolas" panose="020B0609020204030204" pitchFamily="49" charset="0"/>
            </a:endParaRPr>
          </a:p>
          <a:p>
            <a:pPr>
              <a:lnSpc>
                <a:spcPct val="90000"/>
              </a:lnSpc>
              <a:spcAft>
                <a:spcPts val="600"/>
              </a:spcAft>
            </a:pPr>
            <a:r>
              <a:rPr lang="en-US" dirty="0">
                <a:gradFill>
                  <a:gsLst>
                    <a:gs pos="2917">
                      <a:schemeClr val="tx1"/>
                    </a:gs>
                    <a:gs pos="30000">
                      <a:schemeClr val="tx1"/>
                    </a:gs>
                  </a:gsLst>
                  <a:lin ang="5400000" scaled="0"/>
                </a:gradFill>
              </a:rPr>
              <a:t> </a:t>
            </a:r>
            <a:endParaRPr lang="en-US" sz="2400" dirty="0">
              <a:gradFill>
                <a:gsLst>
                  <a:gs pos="2917">
                    <a:schemeClr val="tx1"/>
                  </a:gs>
                  <a:gs pos="30000">
                    <a:schemeClr val="tx1"/>
                  </a:gs>
                </a:gsLst>
                <a:lin ang="5400000" scaled="0"/>
              </a:gradFill>
            </a:endParaRPr>
          </a:p>
        </p:txBody>
      </p:sp>
      <p:sp>
        <p:nvSpPr>
          <p:cNvPr id="6" name="TextBox 5"/>
          <p:cNvSpPr txBox="1"/>
          <p:nvPr/>
        </p:nvSpPr>
        <p:spPr>
          <a:xfrm>
            <a:off x="1" y="6642289"/>
            <a:ext cx="3806190" cy="352236"/>
          </a:xfrm>
          <a:prstGeom prst="rect">
            <a:avLst/>
          </a:prstGeom>
          <a:noFill/>
        </p:spPr>
        <p:txBody>
          <a:bodyPr wrap="square" lIns="365760" tIns="146304" rIns="182880" bIns="146304" rtlCol="0" anchor="ctr" anchorCtr="0">
            <a:noAutofit/>
          </a:bodyPr>
          <a:lstStyle/>
          <a:p>
            <a:pPr>
              <a:lnSpc>
                <a:spcPct val="90000"/>
              </a:lnSpc>
              <a:spcAft>
                <a:spcPts val="600"/>
              </a:spcAft>
            </a:pPr>
            <a:r>
              <a:rPr lang="en-US" sz="1400" dirty="0">
                <a:solidFill>
                  <a:schemeClr val="bg1"/>
                </a:solidFill>
                <a:latin typeface="Segoe UI Semibold" panose="020B0702040204020203" pitchFamily="34" charset="0"/>
                <a:ea typeface="Segoe UI Black" panose="020B0A02040204020203" pitchFamily="34" charset="0"/>
                <a:cs typeface="Segoe UI Semibold" panose="020B0702040204020203" pitchFamily="34" charset="0"/>
              </a:rPr>
              <a:t>Performance</a:t>
            </a:r>
          </a:p>
        </p:txBody>
      </p:sp>
    </p:spTree>
    <p:extLst>
      <p:ext uri="{BB962C8B-B14F-4D97-AF65-F5344CB8AC3E}">
        <p14:creationId xmlns:p14="http://schemas.microsoft.com/office/powerpoint/2010/main" val="1292725675"/>
      </p:ext>
    </p:extLst>
  </p:cSld>
  <p:clrMapOvr>
    <a:masterClrMapping/>
  </p:clrMapOvr>
  <p:transition>
    <p:fade/>
  </p:transition>
</p:sld>
</file>

<file path=ppt/slides/slide3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Title 2"/>
          <p:cNvSpPr>
            <a:spLocks noGrp="1"/>
          </p:cNvSpPr>
          <p:nvPr>
            <p:ph type="title"/>
          </p:nvPr>
        </p:nvSpPr>
        <p:spPr>
          <a:xfrm>
            <a:off x="274638" y="424371"/>
            <a:ext cx="11888787" cy="917575"/>
          </a:xfrm>
        </p:spPr>
        <p:txBody>
          <a:bodyPr/>
          <a:lstStyle/>
          <a:p>
            <a:r>
              <a:rPr lang="en-US" dirty="0"/>
              <a:t>Improvements in Management Studio</a:t>
            </a:r>
          </a:p>
        </p:txBody>
      </p:sp>
      <p:sp>
        <p:nvSpPr>
          <p:cNvPr id="4" name="Text Placeholder 3"/>
          <p:cNvSpPr>
            <a:spLocks noGrp="1"/>
          </p:cNvSpPr>
          <p:nvPr>
            <p:ph type="body" sz="quarter" idx="4294967295"/>
          </p:nvPr>
        </p:nvSpPr>
        <p:spPr>
          <a:xfrm>
            <a:off x="6037118" y="1742787"/>
            <a:ext cx="6399357" cy="4662488"/>
          </a:xfrm>
        </p:spPr>
        <p:txBody>
          <a:bodyPr/>
          <a:lstStyle/>
          <a:p>
            <a:pPr marL="0" indent="0">
              <a:buNone/>
            </a:pPr>
            <a:r>
              <a:rPr lang="en-US" sz="3200" dirty="0">
                <a:solidFill>
                  <a:srgbClr val="C00000"/>
                </a:solidFill>
                <a:latin typeface="Segoe UI Semilight" panose="020B0402040204020203" pitchFamily="34" charset="0"/>
                <a:cs typeface="Segoe UI Semilight" panose="020B0402040204020203" pitchFamily="34" charset="0"/>
              </a:rPr>
              <a:t>Lightweight performance analysis</a:t>
            </a:r>
          </a:p>
          <a:p>
            <a:pPr lvl="1"/>
            <a:r>
              <a:rPr lang="en-US" sz="1800" dirty="0"/>
              <a:t>Transaction Performance Analysis report pinpoints hotspots in the application</a:t>
            </a:r>
          </a:p>
          <a:p>
            <a:pPr lvl="1"/>
            <a:endParaRPr lang="en-US" sz="1800" dirty="0"/>
          </a:p>
          <a:p>
            <a:pPr marL="0" indent="0">
              <a:buNone/>
            </a:pPr>
            <a:r>
              <a:rPr lang="en-US" sz="3200" dirty="0">
                <a:solidFill>
                  <a:srgbClr val="C00000"/>
                </a:solidFill>
                <a:latin typeface="Segoe UI Semilight" panose="020B0402040204020203" pitchFamily="34" charset="0"/>
                <a:cs typeface="Segoe UI Semilight" panose="020B0402040204020203" pitchFamily="34" charset="0"/>
              </a:rPr>
              <a:t>Generating migration checklists</a:t>
            </a:r>
          </a:p>
          <a:p>
            <a:pPr lvl="1"/>
            <a:r>
              <a:rPr lang="en-US" sz="1800" dirty="0"/>
              <a:t>Migration checklists show unsupported features used in current disk-based tables and interpreted T-SQL stored procedures</a:t>
            </a:r>
          </a:p>
          <a:p>
            <a:pPr lvl="1"/>
            <a:r>
              <a:rPr lang="en-US" sz="1800" dirty="0"/>
              <a:t>Generated checklists for all or some tables and procedures</a:t>
            </a:r>
          </a:p>
          <a:p>
            <a:pPr lvl="1"/>
            <a:r>
              <a:rPr lang="en-US" sz="1800" dirty="0"/>
              <a:t>Use GUI or PowerShell</a:t>
            </a:r>
          </a:p>
          <a:p>
            <a:pPr lvl="1"/>
            <a:endParaRPr lang="en-US" dirty="0"/>
          </a:p>
        </p:txBody>
      </p:sp>
      <p:pic>
        <p:nvPicPr>
          <p:cNvPr id="5" name="Picture 4"/>
          <p:cNvPicPr>
            <a:picLocks noChangeAspect="1"/>
          </p:cNvPicPr>
          <p:nvPr/>
        </p:nvPicPr>
        <p:blipFill>
          <a:blip r:embed="rId2"/>
          <a:stretch>
            <a:fillRect/>
          </a:stretch>
        </p:blipFill>
        <p:spPr>
          <a:xfrm>
            <a:off x="274638" y="2589631"/>
            <a:ext cx="5762480" cy="1696431"/>
          </a:xfrm>
          <a:prstGeom prst="rect">
            <a:avLst/>
          </a:prstGeom>
        </p:spPr>
      </p:pic>
      <p:sp>
        <p:nvSpPr>
          <p:cNvPr id="6" name="TextBox 5"/>
          <p:cNvSpPr txBox="1"/>
          <p:nvPr/>
        </p:nvSpPr>
        <p:spPr>
          <a:xfrm>
            <a:off x="1" y="6642289"/>
            <a:ext cx="3806190" cy="352236"/>
          </a:xfrm>
          <a:prstGeom prst="rect">
            <a:avLst/>
          </a:prstGeom>
          <a:noFill/>
        </p:spPr>
        <p:txBody>
          <a:bodyPr wrap="square" lIns="365760" tIns="146304" rIns="182880" bIns="146304" rtlCol="0" anchor="ctr" anchorCtr="0">
            <a:noAutofit/>
          </a:bodyPr>
          <a:lstStyle/>
          <a:p>
            <a:pPr>
              <a:lnSpc>
                <a:spcPct val="90000"/>
              </a:lnSpc>
              <a:spcAft>
                <a:spcPts val="600"/>
              </a:spcAft>
            </a:pPr>
            <a:r>
              <a:rPr lang="en-US" sz="1400" dirty="0">
                <a:solidFill>
                  <a:schemeClr val="bg1"/>
                </a:solidFill>
                <a:latin typeface="Segoe UI Semibold" panose="020B0702040204020203" pitchFamily="34" charset="0"/>
                <a:ea typeface="Segoe UI Black" panose="020B0A02040204020203" pitchFamily="34" charset="0"/>
                <a:cs typeface="Segoe UI Semibold" panose="020B0702040204020203" pitchFamily="34" charset="0"/>
              </a:rPr>
              <a:t>Performance</a:t>
            </a:r>
          </a:p>
        </p:txBody>
      </p:sp>
    </p:spTree>
    <p:extLst>
      <p:ext uri="{BB962C8B-B14F-4D97-AF65-F5344CB8AC3E}">
        <p14:creationId xmlns:p14="http://schemas.microsoft.com/office/powerpoint/2010/main" val="2206085896"/>
      </p:ext>
    </p:extLst>
  </p:cSld>
  <p:clrMapOvr>
    <a:masterClrMapping/>
  </p:clrMapOvr>
  <p:transition>
    <p:fade/>
  </p:transition>
</p:sld>
</file>

<file path=ppt/slides/slide3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 name="Title 4"/>
          <p:cNvSpPr>
            <a:spLocks noGrp="1"/>
          </p:cNvSpPr>
          <p:nvPr>
            <p:ph type="title"/>
          </p:nvPr>
        </p:nvSpPr>
        <p:spPr/>
        <p:txBody>
          <a:bodyPr/>
          <a:lstStyle/>
          <a:p>
            <a:r>
              <a:rPr lang="en-US" dirty="0"/>
              <a:t>New Transaction Performance Analysis Overview report</a:t>
            </a:r>
          </a:p>
        </p:txBody>
      </p:sp>
      <p:sp>
        <p:nvSpPr>
          <p:cNvPr id="7" name="Text Placeholder 6"/>
          <p:cNvSpPr>
            <a:spLocks noGrp="1"/>
          </p:cNvSpPr>
          <p:nvPr>
            <p:ph type="body" sz="quarter" idx="13"/>
          </p:nvPr>
        </p:nvSpPr>
        <p:spPr>
          <a:xfrm>
            <a:off x="7044268" y="1350964"/>
            <a:ext cx="5119158" cy="3695170"/>
          </a:xfrm>
        </p:spPr>
        <p:txBody>
          <a:bodyPr/>
          <a:lstStyle/>
          <a:p>
            <a:r>
              <a:rPr lang="en-US" dirty="0">
                <a:latin typeface="Segoe UI Semilight" panose="020B0402040204020203" pitchFamily="34" charset="0"/>
                <a:cs typeface="Segoe UI Semilight" panose="020B0402040204020203" pitchFamily="34" charset="0"/>
              </a:rPr>
              <a:t>New report replaces the need to use the Management Data Warehouse to analyze which tables and stored procedures are candidates for in-memory optimization</a:t>
            </a:r>
          </a:p>
        </p:txBody>
      </p:sp>
      <p:pic>
        <p:nvPicPr>
          <p:cNvPr id="8" name="Picture Placeholder 7" descr="C:\Users\Patrick.McDermott\Documents\IndigoSlate\Projects\SQL vNext-Darmadi\SQL vNext HOL\In-MemOLTP\Screenshots\04_MemoryOptimizationRec_Tables.JPG"/>
          <p:cNvPicPr>
            <a:picLocks noGrp="1"/>
          </p:cNvPicPr>
          <p:nvPr>
            <p:ph type="pic" sz="quarter" idx="12"/>
          </p:nvPr>
        </p:nvPicPr>
        <p:blipFill rotWithShape="1">
          <a:blip r:embed="rId3">
            <a:extLst>
              <a:ext uri="{28A0092B-C50C-407E-A947-70E740481C1C}">
                <a14:useLocalDpi xmlns:a14="http://schemas.microsoft.com/office/drawing/2010/main" val="0"/>
              </a:ext>
            </a:extLst>
          </a:blip>
          <a:srcRect l="2154" r="19179"/>
          <a:stretch/>
        </p:blipFill>
        <p:spPr bwMode="auto">
          <a:xfrm>
            <a:off x="370543" y="1335676"/>
            <a:ext cx="5996702" cy="4949353"/>
          </a:xfrm>
          <a:prstGeom prst="rect">
            <a:avLst/>
          </a:prstGeom>
          <a:noFill/>
          <a:ln w="9525" cap="flat" cmpd="sng" algn="ctr">
            <a:solidFill>
              <a:srgbClr val="505050"/>
            </a:solidFill>
            <a:prstDash val="solid"/>
            <a:round/>
            <a:headEnd type="none" w="med" len="med"/>
            <a:tailEnd type="none" w="med" len="med"/>
          </a:ln>
          <a:extLst>
            <a:ext uri="{53640926-AAD7-44D8-BBD7-CCE9431645EC}">
              <a14:shadowObscured xmlns:a14="http://schemas.microsoft.com/office/drawing/2010/main"/>
            </a:ext>
          </a:extLst>
        </p:spPr>
      </p:pic>
      <p:sp>
        <p:nvSpPr>
          <p:cNvPr id="6" name="TextBox 5"/>
          <p:cNvSpPr txBox="1"/>
          <p:nvPr/>
        </p:nvSpPr>
        <p:spPr>
          <a:xfrm>
            <a:off x="1" y="6642289"/>
            <a:ext cx="3806190" cy="352236"/>
          </a:xfrm>
          <a:prstGeom prst="rect">
            <a:avLst/>
          </a:prstGeom>
          <a:noFill/>
        </p:spPr>
        <p:txBody>
          <a:bodyPr wrap="square" lIns="365760" tIns="146304" rIns="182880" bIns="146304" rtlCol="0" anchor="ctr" anchorCtr="0">
            <a:noAutofit/>
          </a:bodyPr>
          <a:lstStyle/>
          <a:p>
            <a:pPr>
              <a:lnSpc>
                <a:spcPct val="90000"/>
              </a:lnSpc>
              <a:spcAft>
                <a:spcPts val="600"/>
              </a:spcAft>
            </a:pPr>
            <a:r>
              <a:rPr lang="en-US" sz="1400" dirty="0">
                <a:solidFill>
                  <a:schemeClr val="bg1"/>
                </a:solidFill>
                <a:latin typeface="Segoe UI Semibold" panose="020B0702040204020203" pitchFamily="34" charset="0"/>
                <a:ea typeface="Segoe UI Black" panose="020B0A02040204020203" pitchFamily="34" charset="0"/>
                <a:cs typeface="Segoe UI Semibold" panose="020B0702040204020203" pitchFamily="34" charset="0"/>
              </a:rPr>
              <a:t>Performance</a:t>
            </a:r>
          </a:p>
        </p:txBody>
      </p:sp>
    </p:spTree>
    <p:extLst>
      <p:ext uri="{BB962C8B-B14F-4D97-AF65-F5344CB8AC3E}">
        <p14:creationId xmlns:p14="http://schemas.microsoft.com/office/powerpoint/2010/main" val="2346138431"/>
      </p:ext>
    </p:extLst>
  </p:cSld>
  <p:clrMapOvr>
    <a:masterClrMapping/>
  </p:clrMapOvr>
  <p:transition>
    <p:fade/>
  </p:transition>
</p:sld>
</file>

<file path=ppt/slides/slide3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ext Placeholder 1"/>
          <p:cNvSpPr>
            <a:spLocks noGrp="1"/>
          </p:cNvSpPr>
          <p:nvPr>
            <p:ph type="body" sz="quarter" idx="10"/>
          </p:nvPr>
        </p:nvSpPr>
        <p:spPr/>
        <p:txBody>
          <a:bodyPr/>
          <a:lstStyle/>
          <a:p>
            <a:r>
              <a:rPr lang="en-US" dirty="0"/>
              <a:t>Data Source=MSSQL; Initial Catalog=</a:t>
            </a:r>
            <a:r>
              <a:rPr lang="en-US" dirty="0" err="1"/>
              <a:t>AdventureWorks</a:t>
            </a:r>
            <a:r>
              <a:rPr lang="en-US" dirty="0"/>
              <a:t>; Integrated Security=SSPI; </a:t>
            </a:r>
            <a:r>
              <a:rPr lang="en-US" dirty="0" err="1"/>
              <a:t>MultipleActiveResultSets</a:t>
            </a:r>
            <a:r>
              <a:rPr lang="en-US" dirty="0"/>
              <a:t>=True</a:t>
            </a:r>
          </a:p>
        </p:txBody>
      </p:sp>
      <p:sp>
        <p:nvSpPr>
          <p:cNvPr id="3" name="Text Placeholder 2"/>
          <p:cNvSpPr>
            <a:spLocks noGrp="1"/>
          </p:cNvSpPr>
          <p:nvPr>
            <p:ph type="body" sz="quarter" idx="13"/>
          </p:nvPr>
        </p:nvSpPr>
        <p:spPr/>
        <p:txBody>
          <a:bodyPr/>
          <a:lstStyle/>
          <a:p>
            <a:r>
              <a:rPr lang="en-US" dirty="0"/>
              <a:t>Set up MARS connection for memory-optimized tables using the </a:t>
            </a:r>
            <a:r>
              <a:rPr lang="en-US" dirty="0" err="1">
                <a:latin typeface="Consolas" panose="020B0609020204030204" pitchFamily="49" charset="0"/>
                <a:cs typeface="Consolas" panose="020B0609020204030204" pitchFamily="49" charset="0"/>
              </a:rPr>
              <a:t>MultipleActiveResultsSets</a:t>
            </a:r>
            <a:r>
              <a:rPr lang="en-US" dirty="0">
                <a:latin typeface="Consolas" panose="020B0609020204030204" pitchFamily="49" charset="0"/>
                <a:cs typeface="Consolas" panose="020B0609020204030204" pitchFamily="49" charset="0"/>
              </a:rPr>
              <a:t>=True</a:t>
            </a:r>
            <a:r>
              <a:rPr lang="en-US" dirty="0"/>
              <a:t> in your connection string</a:t>
            </a:r>
          </a:p>
          <a:p>
            <a:endParaRPr lang="en-US" dirty="0"/>
          </a:p>
        </p:txBody>
      </p:sp>
      <p:sp>
        <p:nvSpPr>
          <p:cNvPr id="4" name="Text Placeholder 3"/>
          <p:cNvSpPr>
            <a:spLocks noGrp="1"/>
          </p:cNvSpPr>
          <p:nvPr>
            <p:ph type="body" sz="quarter" idx="14"/>
          </p:nvPr>
        </p:nvSpPr>
        <p:spPr/>
        <p:txBody>
          <a:bodyPr/>
          <a:lstStyle/>
          <a:p>
            <a:r>
              <a:rPr lang="en-US" dirty="0"/>
              <a:t>Using multiple active result sets (MARS)</a:t>
            </a:r>
          </a:p>
        </p:txBody>
      </p:sp>
      <p:sp>
        <p:nvSpPr>
          <p:cNvPr id="5" name="TextBox 4"/>
          <p:cNvSpPr txBox="1"/>
          <p:nvPr/>
        </p:nvSpPr>
        <p:spPr>
          <a:xfrm>
            <a:off x="1" y="6642289"/>
            <a:ext cx="3806190" cy="352236"/>
          </a:xfrm>
          <a:prstGeom prst="rect">
            <a:avLst/>
          </a:prstGeom>
          <a:noFill/>
        </p:spPr>
        <p:txBody>
          <a:bodyPr wrap="square" lIns="365760" tIns="146304" rIns="182880" bIns="146304" rtlCol="0" anchor="ctr" anchorCtr="0">
            <a:noAutofit/>
          </a:bodyPr>
          <a:lstStyle/>
          <a:p>
            <a:pPr>
              <a:lnSpc>
                <a:spcPct val="90000"/>
              </a:lnSpc>
              <a:spcAft>
                <a:spcPts val="600"/>
              </a:spcAft>
            </a:pPr>
            <a:r>
              <a:rPr lang="en-US" sz="1400" dirty="0">
                <a:solidFill>
                  <a:schemeClr val="bg1"/>
                </a:solidFill>
                <a:latin typeface="Segoe UI Semibold" panose="020B0702040204020203" pitchFamily="34" charset="0"/>
                <a:ea typeface="Segoe UI Black" panose="020B0A02040204020203" pitchFamily="34" charset="0"/>
                <a:cs typeface="Segoe UI Semibold" panose="020B0702040204020203" pitchFamily="34" charset="0"/>
              </a:rPr>
              <a:t>Performance</a:t>
            </a:r>
          </a:p>
        </p:txBody>
      </p:sp>
    </p:spTree>
    <p:extLst>
      <p:ext uri="{BB962C8B-B14F-4D97-AF65-F5344CB8AC3E}">
        <p14:creationId xmlns:p14="http://schemas.microsoft.com/office/powerpoint/2010/main" val="2348347423"/>
      </p:ext>
    </p:extLst>
  </p:cSld>
  <p:clrMapOvr>
    <a:masterClrMapping/>
  </p:clrMapOvr>
  <p:transition>
    <p:fade/>
  </p:transition>
</p:sld>
</file>

<file path=ppt/slides/slide3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Text Placeholder 2"/>
          <p:cNvSpPr>
            <a:spLocks noGrp="1"/>
          </p:cNvSpPr>
          <p:nvPr>
            <p:ph type="body" sz="quarter" idx="13"/>
          </p:nvPr>
        </p:nvSpPr>
        <p:spPr>
          <a:xfrm>
            <a:off x="6442422" y="1350963"/>
            <a:ext cx="5721003" cy="4923425"/>
          </a:xfrm>
        </p:spPr>
        <p:txBody>
          <a:bodyPr/>
          <a:lstStyle/>
          <a:p>
            <a:r>
              <a:rPr lang="en-US" sz="3200" dirty="0">
                <a:latin typeface="Segoe UI Semilight" panose="020B0402040204020203" pitchFamily="34" charset="0"/>
                <a:cs typeface="Segoe UI Semilight" panose="020B0402040204020203" pitchFamily="34" charset="0"/>
              </a:rPr>
              <a:t>In SQL Server 2016, the storage for memory-optimized tables will be encrypted as part of enabling TDE on the database</a:t>
            </a:r>
          </a:p>
          <a:p>
            <a:r>
              <a:rPr lang="en-US" sz="3200" dirty="0">
                <a:latin typeface="Segoe UI Semilight" panose="020B0402040204020203" pitchFamily="34" charset="0"/>
                <a:cs typeface="Segoe UI Semilight" panose="020B0402040204020203" pitchFamily="34" charset="0"/>
              </a:rPr>
              <a:t>Simply follow the same steps as you would for a disk-based database</a:t>
            </a:r>
          </a:p>
        </p:txBody>
      </p:sp>
      <p:sp>
        <p:nvSpPr>
          <p:cNvPr id="4" name="Text Placeholder 3"/>
          <p:cNvSpPr>
            <a:spLocks noGrp="1"/>
          </p:cNvSpPr>
          <p:nvPr>
            <p:ph type="body" sz="quarter" idx="14"/>
          </p:nvPr>
        </p:nvSpPr>
        <p:spPr/>
        <p:txBody>
          <a:bodyPr/>
          <a:lstStyle/>
          <a:p>
            <a:r>
              <a:rPr lang="en-US" dirty="0"/>
              <a:t>Support for Transparent Data Encryption (TDE)</a:t>
            </a:r>
          </a:p>
        </p:txBody>
      </p:sp>
      <p:sp>
        <p:nvSpPr>
          <p:cNvPr id="6" name="Rectangle 5"/>
          <p:cNvSpPr/>
          <p:nvPr/>
        </p:nvSpPr>
        <p:spPr bwMode="auto">
          <a:xfrm>
            <a:off x="435568" y="1614338"/>
            <a:ext cx="2705100" cy="438150"/>
          </a:xfrm>
          <a:prstGeom prst="rect">
            <a:avLst/>
          </a:prstGeom>
          <a:solidFill>
            <a:schemeClr val="tx1"/>
          </a:solidFill>
          <a:ln w="31750">
            <a:solidFill>
              <a:schemeClr val="accent4"/>
            </a:solidFill>
            <a:miter lim="800000"/>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ctr" anchorCtr="0" forceAA="0" compatLnSpc="1">
            <a:prstTxWarp prst="textNoShape">
              <a:avLst/>
            </a:prstTxWarp>
            <a:noAutofit/>
          </a:bodyPr>
          <a:lstStyle/>
          <a:p>
            <a:pPr defTabSz="932472" fontAlgn="base">
              <a:lnSpc>
                <a:spcPct val="90000"/>
              </a:lnSpc>
              <a:spcBef>
                <a:spcPct val="0"/>
              </a:spcBef>
              <a:spcAft>
                <a:spcPct val="0"/>
              </a:spcAft>
            </a:pPr>
            <a:r>
              <a:rPr lang="en-US" sz="1050">
                <a:solidFill>
                  <a:schemeClr val="bg1"/>
                </a:solidFill>
                <a:ea typeface="Segoe UI" pitchFamily="34" charset="0"/>
                <a:cs typeface="Segoe UI" pitchFamily="34" charset="0"/>
              </a:rPr>
              <a:t>Windows Operating System</a:t>
            </a:r>
          </a:p>
          <a:p>
            <a:pPr defTabSz="932472" fontAlgn="base">
              <a:lnSpc>
                <a:spcPct val="90000"/>
              </a:lnSpc>
              <a:spcBef>
                <a:spcPct val="0"/>
              </a:spcBef>
              <a:spcAft>
                <a:spcPct val="0"/>
              </a:spcAft>
            </a:pPr>
            <a:r>
              <a:rPr lang="en-US" sz="1050">
                <a:solidFill>
                  <a:schemeClr val="bg1"/>
                </a:solidFill>
                <a:ea typeface="Segoe UI" pitchFamily="34" charset="0"/>
                <a:cs typeface="Segoe UI" pitchFamily="34" charset="0"/>
              </a:rPr>
              <a:t>Level Data Protection </a:t>
            </a:r>
            <a:endParaRPr lang="en-US" sz="1050" dirty="0" err="1">
              <a:solidFill>
                <a:schemeClr val="bg1"/>
              </a:solidFill>
              <a:ea typeface="Segoe UI" pitchFamily="34" charset="0"/>
              <a:cs typeface="Segoe UI" pitchFamily="34" charset="0"/>
            </a:endParaRPr>
          </a:p>
        </p:txBody>
      </p:sp>
      <p:sp>
        <p:nvSpPr>
          <p:cNvPr id="7" name="Rectangle 6"/>
          <p:cNvSpPr/>
          <p:nvPr/>
        </p:nvSpPr>
        <p:spPr bwMode="auto">
          <a:xfrm>
            <a:off x="435568" y="2404173"/>
            <a:ext cx="2705100" cy="438150"/>
          </a:xfrm>
          <a:prstGeom prst="rect">
            <a:avLst/>
          </a:prstGeom>
          <a:solidFill>
            <a:schemeClr val="tx1"/>
          </a:solidFill>
          <a:ln w="31750">
            <a:solidFill>
              <a:schemeClr val="accent4"/>
            </a:solidFill>
            <a:miter lim="800000"/>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ctr" anchorCtr="0" forceAA="0" compatLnSpc="1">
            <a:prstTxWarp prst="textNoShape">
              <a:avLst/>
            </a:prstTxWarp>
            <a:noAutofit/>
          </a:bodyPr>
          <a:lstStyle/>
          <a:p>
            <a:pPr defTabSz="932472" fontAlgn="base">
              <a:lnSpc>
                <a:spcPct val="90000"/>
              </a:lnSpc>
              <a:spcBef>
                <a:spcPct val="0"/>
              </a:spcBef>
              <a:spcAft>
                <a:spcPct val="0"/>
              </a:spcAft>
            </a:pPr>
            <a:r>
              <a:rPr lang="en-US" sz="1050">
                <a:solidFill>
                  <a:schemeClr val="bg1"/>
                </a:solidFill>
                <a:ea typeface="Segoe UI" pitchFamily="34" charset="0"/>
                <a:cs typeface="Segoe UI" pitchFamily="34" charset="0"/>
              </a:rPr>
              <a:t>SQL Server</a:t>
            </a:r>
          </a:p>
          <a:p>
            <a:pPr defTabSz="932472" fontAlgn="base">
              <a:lnSpc>
                <a:spcPct val="90000"/>
              </a:lnSpc>
              <a:spcBef>
                <a:spcPct val="0"/>
              </a:spcBef>
              <a:spcAft>
                <a:spcPct val="0"/>
              </a:spcAft>
            </a:pPr>
            <a:r>
              <a:rPr lang="en-US" sz="1050">
                <a:solidFill>
                  <a:schemeClr val="bg1"/>
                </a:solidFill>
                <a:ea typeface="Segoe UI" pitchFamily="34" charset="0"/>
                <a:cs typeface="Segoe UI" pitchFamily="34" charset="0"/>
              </a:rPr>
              <a:t>Instance Level</a:t>
            </a:r>
            <a:endParaRPr lang="en-US" sz="1050" dirty="0" err="1">
              <a:solidFill>
                <a:schemeClr val="bg1"/>
              </a:solidFill>
              <a:ea typeface="Segoe UI" pitchFamily="34" charset="0"/>
              <a:cs typeface="Segoe UI" pitchFamily="34" charset="0"/>
            </a:endParaRPr>
          </a:p>
        </p:txBody>
      </p:sp>
      <p:sp>
        <p:nvSpPr>
          <p:cNvPr id="9" name="Rectangle 8"/>
          <p:cNvSpPr/>
          <p:nvPr/>
        </p:nvSpPr>
        <p:spPr bwMode="auto">
          <a:xfrm>
            <a:off x="435568" y="5038574"/>
            <a:ext cx="2705100" cy="438150"/>
          </a:xfrm>
          <a:prstGeom prst="rect">
            <a:avLst/>
          </a:prstGeom>
          <a:solidFill>
            <a:schemeClr val="accent4"/>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ctr" anchorCtr="0" forceAA="0" compatLnSpc="1">
            <a:prstTxWarp prst="textNoShape">
              <a:avLst/>
            </a:prstTxWarp>
            <a:noAutofit/>
          </a:bodyPr>
          <a:lstStyle/>
          <a:p>
            <a:pPr defTabSz="932472" fontAlgn="base">
              <a:lnSpc>
                <a:spcPct val="90000"/>
              </a:lnSpc>
              <a:spcBef>
                <a:spcPct val="0"/>
              </a:spcBef>
              <a:spcAft>
                <a:spcPct val="0"/>
              </a:spcAft>
            </a:pPr>
            <a:r>
              <a:rPr lang="en-US" sz="1050">
                <a:solidFill>
                  <a:schemeClr val="bg1"/>
                </a:solidFill>
                <a:ea typeface="Segoe UI" pitchFamily="34" charset="0"/>
                <a:cs typeface="Segoe UI" pitchFamily="34" charset="0"/>
              </a:rPr>
              <a:t>User Database</a:t>
            </a:r>
            <a:br>
              <a:rPr lang="en-US" sz="1050">
                <a:solidFill>
                  <a:schemeClr val="bg1"/>
                </a:solidFill>
                <a:ea typeface="Segoe UI" pitchFamily="34" charset="0"/>
                <a:cs typeface="Segoe UI" pitchFamily="34" charset="0"/>
              </a:rPr>
            </a:br>
            <a:r>
              <a:rPr lang="en-US" sz="1050">
                <a:solidFill>
                  <a:schemeClr val="bg1"/>
                </a:solidFill>
                <a:ea typeface="Segoe UI" pitchFamily="34" charset="0"/>
                <a:cs typeface="Segoe UI" pitchFamily="34" charset="0"/>
              </a:rPr>
              <a:t>Level</a:t>
            </a:r>
            <a:endParaRPr lang="en-US" sz="1050" dirty="0" err="1">
              <a:solidFill>
                <a:schemeClr val="bg1"/>
              </a:solidFill>
              <a:ea typeface="Segoe UI" pitchFamily="34" charset="0"/>
              <a:cs typeface="Segoe UI" pitchFamily="34" charset="0"/>
            </a:endParaRPr>
          </a:p>
        </p:txBody>
      </p:sp>
      <p:sp>
        <p:nvSpPr>
          <p:cNvPr id="18" name="TextBox 17"/>
          <p:cNvSpPr txBox="1"/>
          <p:nvPr/>
        </p:nvSpPr>
        <p:spPr>
          <a:xfrm>
            <a:off x="1679922" y="5289998"/>
            <a:ext cx="1366563" cy="124650"/>
          </a:xfrm>
          <a:prstGeom prst="rect">
            <a:avLst/>
          </a:prstGeom>
          <a:noFill/>
        </p:spPr>
        <p:txBody>
          <a:bodyPr wrap="square" lIns="0" tIns="0" rIns="0" bIns="0" rtlCol="0">
            <a:spAutoFit/>
          </a:bodyPr>
          <a:lstStyle/>
          <a:p>
            <a:pPr>
              <a:lnSpc>
                <a:spcPct val="90000"/>
              </a:lnSpc>
              <a:spcAft>
                <a:spcPts val="600"/>
              </a:spcAft>
            </a:pPr>
            <a:r>
              <a:rPr lang="en-US" sz="900" b="1">
                <a:solidFill>
                  <a:schemeClr val="bg1"/>
                </a:solidFill>
              </a:rPr>
              <a:t>Database Encryption Key</a:t>
            </a:r>
            <a:endParaRPr lang="en-US" sz="900" b="1" dirty="0" err="1">
              <a:solidFill>
                <a:schemeClr val="bg1"/>
              </a:solidFill>
            </a:endParaRPr>
          </a:p>
        </p:txBody>
      </p:sp>
      <p:sp>
        <p:nvSpPr>
          <p:cNvPr id="22" name="TextBox 21"/>
          <p:cNvSpPr txBox="1"/>
          <p:nvPr/>
        </p:nvSpPr>
        <p:spPr>
          <a:xfrm>
            <a:off x="1679922" y="2618813"/>
            <a:ext cx="1366563" cy="124650"/>
          </a:xfrm>
          <a:prstGeom prst="rect">
            <a:avLst/>
          </a:prstGeom>
          <a:noFill/>
        </p:spPr>
        <p:txBody>
          <a:bodyPr wrap="square" lIns="0" tIns="0" rIns="0" bIns="0" rtlCol="0">
            <a:spAutoFit/>
          </a:bodyPr>
          <a:lstStyle/>
          <a:p>
            <a:pPr algn="r">
              <a:lnSpc>
                <a:spcPct val="90000"/>
              </a:lnSpc>
              <a:spcAft>
                <a:spcPts val="600"/>
              </a:spcAft>
            </a:pPr>
            <a:r>
              <a:rPr lang="en-US" sz="900" b="1">
                <a:solidFill>
                  <a:schemeClr val="bg1"/>
                </a:solidFill>
              </a:rPr>
              <a:t>Service Master Key</a:t>
            </a:r>
            <a:endParaRPr lang="en-US" sz="900" b="1" dirty="0" err="1">
              <a:solidFill>
                <a:schemeClr val="bg1"/>
              </a:solidFill>
            </a:endParaRPr>
          </a:p>
        </p:txBody>
      </p:sp>
      <p:sp>
        <p:nvSpPr>
          <p:cNvPr id="23" name="TextBox 22"/>
          <p:cNvSpPr txBox="1"/>
          <p:nvPr/>
        </p:nvSpPr>
        <p:spPr>
          <a:xfrm>
            <a:off x="435568" y="1232557"/>
            <a:ext cx="4762500" cy="328091"/>
          </a:xfrm>
          <a:prstGeom prst="rect">
            <a:avLst/>
          </a:prstGeom>
          <a:noFill/>
        </p:spPr>
        <p:txBody>
          <a:bodyPr wrap="square" lIns="0" tIns="91440" rIns="91440" bIns="91440" rtlCol="0">
            <a:noAutofit/>
          </a:bodyPr>
          <a:lstStyle/>
          <a:p>
            <a:pPr>
              <a:lnSpc>
                <a:spcPct val="90000"/>
              </a:lnSpc>
              <a:spcAft>
                <a:spcPts val="600"/>
              </a:spcAft>
            </a:pPr>
            <a:r>
              <a:rPr lang="en-US" sz="1400" dirty="0">
                <a:gradFill>
                  <a:gsLst>
                    <a:gs pos="2917">
                      <a:schemeClr val="tx1"/>
                    </a:gs>
                    <a:gs pos="30000">
                      <a:schemeClr val="tx1"/>
                    </a:gs>
                  </a:gsLst>
                  <a:lin ang="5400000" scaled="0"/>
                </a:gradFill>
              </a:rPr>
              <a:t>Transparent Database Encryption architecture</a:t>
            </a:r>
          </a:p>
        </p:txBody>
      </p:sp>
      <p:cxnSp>
        <p:nvCxnSpPr>
          <p:cNvPr id="29" name="Straight Arrow Connector 28"/>
          <p:cNvCxnSpPr/>
          <p:nvPr/>
        </p:nvCxnSpPr>
        <p:spPr>
          <a:xfrm>
            <a:off x="643094" y="2052488"/>
            <a:ext cx="0" cy="338985"/>
          </a:xfrm>
          <a:prstGeom prst="straightConnector1">
            <a:avLst/>
          </a:prstGeom>
          <a:ln w="31750">
            <a:solidFill>
              <a:schemeClr val="accent4"/>
            </a:solidFill>
            <a:miter lim="800000"/>
            <a:headEnd type="none"/>
            <a:tailEnd type="triangle"/>
          </a:ln>
        </p:spPr>
        <p:style>
          <a:lnRef idx="1">
            <a:schemeClr val="accent1"/>
          </a:lnRef>
          <a:fillRef idx="0">
            <a:schemeClr val="accent1"/>
          </a:fillRef>
          <a:effectRef idx="0">
            <a:schemeClr val="accent1"/>
          </a:effectRef>
          <a:fontRef idx="minor">
            <a:schemeClr val="tx1"/>
          </a:fontRef>
        </p:style>
      </p:cxnSp>
      <p:sp>
        <p:nvSpPr>
          <p:cNvPr id="30" name="TextBox 29"/>
          <p:cNvSpPr txBox="1"/>
          <p:nvPr/>
        </p:nvSpPr>
        <p:spPr>
          <a:xfrm>
            <a:off x="653145" y="2063800"/>
            <a:ext cx="2497574" cy="309315"/>
          </a:xfrm>
          <a:prstGeom prst="rect">
            <a:avLst/>
          </a:prstGeom>
          <a:noFill/>
        </p:spPr>
        <p:txBody>
          <a:bodyPr wrap="square" lIns="91440" tIns="91440" rIns="0" bIns="91440" rtlCol="0">
            <a:spAutoFit/>
          </a:bodyPr>
          <a:lstStyle/>
          <a:p>
            <a:pPr>
              <a:lnSpc>
                <a:spcPct val="90000"/>
              </a:lnSpc>
              <a:spcAft>
                <a:spcPts val="600"/>
              </a:spcAft>
            </a:pPr>
            <a:r>
              <a:rPr lang="en-US" sz="900" b="1"/>
              <a:t>DPAPI encrypts the Service Master Key</a:t>
            </a:r>
            <a:endParaRPr lang="en-US" sz="900" b="1" dirty="0" err="1"/>
          </a:p>
        </p:txBody>
      </p:sp>
      <p:grpSp>
        <p:nvGrpSpPr>
          <p:cNvPr id="68" name="Group 67"/>
          <p:cNvGrpSpPr/>
          <p:nvPr/>
        </p:nvGrpSpPr>
        <p:grpSpPr>
          <a:xfrm>
            <a:off x="435568" y="3247298"/>
            <a:ext cx="2705100" cy="438150"/>
            <a:chOff x="415472" y="3581654"/>
            <a:chExt cx="2705100" cy="438150"/>
          </a:xfrm>
        </p:grpSpPr>
        <p:sp>
          <p:nvSpPr>
            <p:cNvPr id="8" name="Rectangle 7"/>
            <p:cNvSpPr/>
            <p:nvPr/>
          </p:nvSpPr>
          <p:spPr bwMode="auto">
            <a:xfrm>
              <a:off x="415472" y="3581654"/>
              <a:ext cx="2705100" cy="438150"/>
            </a:xfrm>
            <a:prstGeom prst="rect">
              <a:avLst/>
            </a:prstGeom>
            <a:solidFill>
              <a:schemeClr val="accent4"/>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ctr" anchorCtr="0" forceAA="0" compatLnSpc="1">
              <a:prstTxWarp prst="textNoShape">
                <a:avLst/>
              </a:prstTxWarp>
              <a:noAutofit/>
            </a:bodyPr>
            <a:lstStyle/>
            <a:p>
              <a:pPr defTabSz="932472" fontAlgn="base">
                <a:lnSpc>
                  <a:spcPct val="90000"/>
                </a:lnSpc>
                <a:spcBef>
                  <a:spcPct val="0"/>
                </a:spcBef>
                <a:spcAft>
                  <a:spcPct val="0"/>
                </a:spcAft>
              </a:pPr>
              <a:r>
                <a:rPr lang="en-US" sz="1050" u="sng">
                  <a:solidFill>
                    <a:schemeClr val="bg1"/>
                  </a:solidFill>
                  <a:ea typeface="Segoe UI" pitchFamily="34" charset="0"/>
                  <a:cs typeface="Segoe UI" pitchFamily="34" charset="0"/>
                </a:rPr>
                <a:t>Master</a:t>
              </a:r>
              <a:r>
                <a:rPr lang="en-US" sz="1050">
                  <a:solidFill>
                    <a:schemeClr val="bg1"/>
                  </a:solidFill>
                  <a:ea typeface="Segoe UI" pitchFamily="34" charset="0"/>
                  <a:cs typeface="Segoe UI" pitchFamily="34" charset="0"/>
                </a:rPr>
                <a:t/>
              </a:r>
              <a:br>
                <a:rPr lang="en-US" sz="1050">
                  <a:solidFill>
                    <a:schemeClr val="bg1"/>
                  </a:solidFill>
                  <a:ea typeface="Segoe UI" pitchFamily="34" charset="0"/>
                  <a:cs typeface="Segoe UI" pitchFamily="34" charset="0"/>
                </a:rPr>
              </a:br>
              <a:r>
                <a:rPr lang="en-US" sz="1050">
                  <a:solidFill>
                    <a:schemeClr val="bg1"/>
                  </a:solidFill>
                  <a:ea typeface="Segoe UI" pitchFamily="34" charset="0"/>
                  <a:cs typeface="Segoe UI" pitchFamily="34" charset="0"/>
                </a:rPr>
                <a:t>Database Level</a:t>
              </a:r>
              <a:endParaRPr lang="en-US" sz="1050" dirty="0" err="1">
                <a:solidFill>
                  <a:schemeClr val="bg1"/>
                </a:solidFill>
                <a:ea typeface="Segoe UI" pitchFamily="34" charset="0"/>
                <a:cs typeface="Segoe UI" pitchFamily="34" charset="0"/>
              </a:endParaRPr>
            </a:p>
          </p:txBody>
        </p:sp>
        <p:sp>
          <p:nvSpPr>
            <p:cNvPr id="20" name="TextBox 19"/>
            <p:cNvSpPr txBox="1"/>
            <p:nvPr/>
          </p:nvSpPr>
          <p:spPr>
            <a:xfrm>
              <a:off x="1659826" y="3810777"/>
              <a:ext cx="1366563" cy="124650"/>
            </a:xfrm>
            <a:prstGeom prst="rect">
              <a:avLst/>
            </a:prstGeom>
            <a:noFill/>
          </p:spPr>
          <p:txBody>
            <a:bodyPr wrap="square" lIns="0" tIns="0" rIns="0" bIns="0" rtlCol="0">
              <a:spAutoFit/>
            </a:bodyPr>
            <a:lstStyle/>
            <a:p>
              <a:pPr>
                <a:lnSpc>
                  <a:spcPct val="90000"/>
                </a:lnSpc>
                <a:spcAft>
                  <a:spcPts val="600"/>
                </a:spcAft>
              </a:pPr>
              <a:r>
                <a:rPr lang="en-US" sz="900" b="1">
                  <a:solidFill>
                    <a:schemeClr val="bg1"/>
                  </a:solidFill>
                </a:rPr>
                <a:t>Database Encryption Key</a:t>
              </a:r>
              <a:endParaRPr lang="en-US" sz="900" b="1" dirty="0" err="1">
                <a:solidFill>
                  <a:schemeClr val="bg1"/>
                </a:solidFill>
              </a:endParaRPr>
            </a:p>
          </p:txBody>
        </p:sp>
      </p:grpSp>
      <p:cxnSp>
        <p:nvCxnSpPr>
          <p:cNvPr id="33" name="Straight Arrow Connector 32"/>
          <p:cNvCxnSpPr/>
          <p:nvPr/>
        </p:nvCxnSpPr>
        <p:spPr>
          <a:xfrm>
            <a:off x="643094" y="2834386"/>
            <a:ext cx="0" cy="409575"/>
          </a:xfrm>
          <a:prstGeom prst="straightConnector1">
            <a:avLst/>
          </a:prstGeom>
          <a:ln w="31750">
            <a:solidFill>
              <a:schemeClr val="accent4"/>
            </a:solidFill>
            <a:miter lim="800000"/>
            <a:headEnd type="none"/>
            <a:tailEnd type="triangle"/>
          </a:ln>
        </p:spPr>
        <p:style>
          <a:lnRef idx="1">
            <a:schemeClr val="accent1"/>
          </a:lnRef>
          <a:fillRef idx="0">
            <a:schemeClr val="accent1"/>
          </a:fillRef>
          <a:effectRef idx="0">
            <a:schemeClr val="accent1"/>
          </a:effectRef>
          <a:fontRef idx="minor">
            <a:schemeClr val="tx1"/>
          </a:fontRef>
        </p:style>
      </p:cxnSp>
      <p:cxnSp>
        <p:nvCxnSpPr>
          <p:cNvPr id="34" name="Straight Arrow Connector 33"/>
          <p:cNvCxnSpPr/>
          <p:nvPr/>
        </p:nvCxnSpPr>
        <p:spPr>
          <a:xfrm>
            <a:off x="643094" y="3680321"/>
            <a:ext cx="0" cy="453687"/>
          </a:xfrm>
          <a:prstGeom prst="straightConnector1">
            <a:avLst/>
          </a:prstGeom>
          <a:ln w="31750">
            <a:solidFill>
              <a:schemeClr val="accent4"/>
            </a:solidFill>
            <a:miter lim="800000"/>
            <a:headEnd type="none"/>
            <a:tailEnd type="triangle"/>
          </a:ln>
        </p:spPr>
        <p:style>
          <a:lnRef idx="1">
            <a:schemeClr val="accent1"/>
          </a:lnRef>
          <a:fillRef idx="0">
            <a:schemeClr val="accent1"/>
          </a:fillRef>
          <a:effectRef idx="0">
            <a:schemeClr val="accent1"/>
          </a:effectRef>
          <a:fontRef idx="minor">
            <a:schemeClr val="tx1"/>
          </a:fontRef>
        </p:style>
      </p:cxnSp>
      <p:sp>
        <p:nvSpPr>
          <p:cNvPr id="65" name="TextBox 64"/>
          <p:cNvSpPr txBox="1"/>
          <p:nvPr/>
        </p:nvSpPr>
        <p:spPr>
          <a:xfrm>
            <a:off x="653145" y="2842486"/>
            <a:ext cx="2497574" cy="433965"/>
          </a:xfrm>
          <a:prstGeom prst="rect">
            <a:avLst/>
          </a:prstGeom>
          <a:noFill/>
        </p:spPr>
        <p:txBody>
          <a:bodyPr wrap="square" lIns="91440" tIns="91440" rIns="0" bIns="91440" rtlCol="0">
            <a:spAutoFit/>
          </a:bodyPr>
          <a:lstStyle/>
          <a:p>
            <a:pPr>
              <a:lnSpc>
                <a:spcPct val="90000"/>
              </a:lnSpc>
              <a:spcAft>
                <a:spcPts val="600"/>
              </a:spcAft>
            </a:pPr>
            <a:r>
              <a:rPr lang="en-US" sz="900" b="1"/>
              <a:t>Service Master Key Encrypts the Database master Key for the </a:t>
            </a:r>
            <a:r>
              <a:rPr lang="en-US" sz="900" b="1" u="sng"/>
              <a:t>master</a:t>
            </a:r>
            <a:r>
              <a:rPr lang="en-US" sz="900" b="1"/>
              <a:t> Database</a:t>
            </a:r>
            <a:endParaRPr lang="en-US" sz="900" b="1" dirty="0" err="1"/>
          </a:p>
        </p:txBody>
      </p:sp>
      <p:sp>
        <p:nvSpPr>
          <p:cNvPr id="66" name="TextBox 65"/>
          <p:cNvSpPr txBox="1"/>
          <p:nvPr/>
        </p:nvSpPr>
        <p:spPr>
          <a:xfrm>
            <a:off x="653145" y="3690046"/>
            <a:ext cx="2695049" cy="433965"/>
          </a:xfrm>
          <a:prstGeom prst="rect">
            <a:avLst/>
          </a:prstGeom>
          <a:noFill/>
        </p:spPr>
        <p:txBody>
          <a:bodyPr wrap="square" lIns="91440" tIns="91440" rIns="0" bIns="91440" rtlCol="0">
            <a:spAutoFit/>
          </a:bodyPr>
          <a:lstStyle/>
          <a:p>
            <a:pPr>
              <a:lnSpc>
                <a:spcPct val="90000"/>
              </a:lnSpc>
              <a:spcAft>
                <a:spcPts val="600"/>
              </a:spcAft>
            </a:pPr>
            <a:r>
              <a:rPr lang="en-US" sz="900" b="1" dirty="0"/>
              <a:t>Database Master Key of the </a:t>
            </a:r>
            <a:r>
              <a:rPr lang="en-US" sz="900" b="1" u="sng" dirty="0"/>
              <a:t>master</a:t>
            </a:r>
            <a:r>
              <a:rPr lang="en-US" sz="900" b="1" dirty="0"/>
              <a:t> Database creates a certificate in the </a:t>
            </a:r>
            <a:r>
              <a:rPr lang="en-US" sz="900" b="1" u="sng" dirty="0"/>
              <a:t>master</a:t>
            </a:r>
            <a:r>
              <a:rPr lang="en-US" sz="900" b="1" dirty="0"/>
              <a:t> database</a:t>
            </a:r>
          </a:p>
        </p:txBody>
      </p:sp>
      <p:cxnSp>
        <p:nvCxnSpPr>
          <p:cNvPr id="74" name="Straight Arrow Connector 73"/>
          <p:cNvCxnSpPr/>
          <p:nvPr/>
        </p:nvCxnSpPr>
        <p:spPr>
          <a:xfrm>
            <a:off x="643094" y="4574624"/>
            <a:ext cx="0" cy="458422"/>
          </a:xfrm>
          <a:prstGeom prst="straightConnector1">
            <a:avLst/>
          </a:prstGeom>
          <a:ln w="31750">
            <a:solidFill>
              <a:schemeClr val="accent4"/>
            </a:solidFill>
            <a:miter lim="800000"/>
            <a:headEnd type="none"/>
            <a:tailEnd type="triangle"/>
          </a:ln>
        </p:spPr>
        <p:style>
          <a:lnRef idx="1">
            <a:schemeClr val="accent1"/>
          </a:lnRef>
          <a:fillRef idx="0">
            <a:schemeClr val="accent1"/>
          </a:fillRef>
          <a:effectRef idx="0">
            <a:schemeClr val="accent1"/>
          </a:effectRef>
          <a:fontRef idx="minor">
            <a:schemeClr val="tx1"/>
          </a:fontRef>
        </p:style>
      </p:cxnSp>
      <p:sp>
        <p:nvSpPr>
          <p:cNvPr id="75" name="TextBox 74"/>
          <p:cNvSpPr txBox="1"/>
          <p:nvPr/>
        </p:nvSpPr>
        <p:spPr>
          <a:xfrm>
            <a:off x="653146" y="4584349"/>
            <a:ext cx="2497574" cy="433965"/>
          </a:xfrm>
          <a:prstGeom prst="rect">
            <a:avLst/>
          </a:prstGeom>
          <a:noFill/>
        </p:spPr>
        <p:txBody>
          <a:bodyPr wrap="square" lIns="91440" tIns="91440" rIns="0" bIns="91440" rtlCol="0">
            <a:spAutoFit/>
          </a:bodyPr>
          <a:lstStyle/>
          <a:p>
            <a:pPr>
              <a:lnSpc>
                <a:spcPct val="90000"/>
              </a:lnSpc>
              <a:spcAft>
                <a:spcPts val="600"/>
              </a:spcAft>
            </a:pPr>
            <a:r>
              <a:rPr lang="en-US" sz="900" b="1"/>
              <a:t>The certificate encrypts the database Encryption Key in the </a:t>
            </a:r>
            <a:r>
              <a:rPr lang="en-US" sz="900" b="1" u="sng"/>
              <a:t>user</a:t>
            </a:r>
            <a:r>
              <a:rPr lang="en-US" sz="900" b="1"/>
              <a:t> database</a:t>
            </a:r>
            <a:endParaRPr lang="en-US" sz="900" b="1" dirty="0" err="1"/>
          </a:p>
        </p:txBody>
      </p:sp>
      <p:sp>
        <p:nvSpPr>
          <p:cNvPr id="76" name="TextBox 75"/>
          <p:cNvSpPr txBox="1"/>
          <p:nvPr/>
        </p:nvSpPr>
        <p:spPr>
          <a:xfrm>
            <a:off x="653145" y="5479175"/>
            <a:ext cx="2695049" cy="683264"/>
          </a:xfrm>
          <a:prstGeom prst="rect">
            <a:avLst/>
          </a:prstGeom>
          <a:noFill/>
        </p:spPr>
        <p:txBody>
          <a:bodyPr wrap="square" lIns="91440" tIns="91440" rIns="0" bIns="91440" rtlCol="0">
            <a:spAutoFit/>
          </a:bodyPr>
          <a:lstStyle/>
          <a:p>
            <a:pPr>
              <a:lnSpc>
                <a:spcPct val="90000"/>
              </a:lnSpc>
              <a:spcAft>
                <a:spcPts val="600"/>
              </a:spcAft>
            </a:pPr>
            <a:r>
              <a:rPr lang="en-US" sz="900" b="1"/>
              <a:t>The entire user database is secured by the Datbase Encryption Key (DEK) of the user database by using transparent database encryption</a:t>
            </a:r>
            <a:endParaRPr lang="en-US" sz="900" b="1" dirty="0" err="1"/>
          </a:p>
        </p:txBody>
      </p:sp>
      <p:cxnSp>
        <p:nvCxnSpPr>
          <p:cNvPr id="77" name="Straight Arrow Connector 76"/>
          <p:cNvCxnSpPr/>
          <p:nvPr/>
        </p:nvCxnSpPr>
        <p:spPr>
          <a:xfrm>
            <a:off x="643094" y="5468927"/>
            <a:ext cx="0" cy="622468"/>
          </a:xfrm>
          <a:prstGeom prst="straightConnector1">
            <a:avLst/>
          </a:prstGeom>
          <a:ln w="31750">
            <a:solidFill>
              <a:schemeClr val="accent4"/>
            </a:solidFill>
            <a:miter lim="800000"/>
            <a:headEnd type="none"/>
            <a:tailEnd type="triangle"/>
          </a:ln>
        </p:spPr>
        <p:style>
          <a:lnRef idx="1">
            <a:schemeClr val="accent1"/>
          </a:lnRef>
          <a:fillRef idx="0">
            <a:schemeClr val="accent1"/>
          </a:fillRef>
          <a:effectRef idx="0">
            <a:schemeClr val="accent1"/>
          </a:effectRef>
          <a:fontRef idx="minor">
            <a:schemeClr val="tx1"/>
          </a:fontRef>
        </p:style>
      </p:cxnSp>
      <p:pic>
        <p:nvPicPr>
          <p:cNvPr id="79" name="Picture 78"/>
          <p:cNvPicPr>
            <a:picLocks noChangeAspect="1"/>
          </p:cNvPicPr>
          <p:nvPr/>
        </p:nvPicPr>
        <p:blipFill>
          <a:blip r:embed="rId3"/>
          <a:stretch>
            <a:fillRect/>
          </a:stretch>
        </p:blipFill>
        <p:spPr>
          <a:xfrm rot="18900000" flipH="1">
            <a:off x="2731696" y="2421581"/>
            <a:ext cx="253693" cy="263139"/>
          </a:xfrm>
          <a:prstGeom prst="rect">
            <a:avLst/>
          </a:prstGeom>
        </p:spPr>
      </p:pic>
      <p:pic>
        <p:nvPicPr>
          <p:cNvPr id="80" name="Picture 79"/>
          <p:cNvPicPr>
            <a:picLocks noChangeAspect="1"/>
          </p:cNvPicPr>
          <p:nvPr/>
        </p:nvPicPr>
        <p:blipFill>
          <a:blip r:embed="rId3"/>
          <a:stretch>
            <a:fillRect/>
          </a:stretch>
        </p:blipFill>
        <p:spPr>
          <a:xfrm rot="18900000" flipH="1">
            <a:off x="2731696" y="3285739"/>
            <a:ext cx="253693" cy="263139"/>
          </a:xfrm>
          <a:prstGeom prst="rect">
            <a:avLst/>
          </a:prstGeom>
        </p:spPr>
      </p:pic>
      <p:pic>
        <p:nvPicPr>
          <p:cNvPr id="81" name="Picture 80"/>
          <p:cNvPicPr>
            <a:picLocks noChangeAspect="1"/>
          </p:cNvPicPr>
          <p:nvPr/>
        </p:nvPicPr>
        <p:blipFill>
          <a:blip r:embed="rId3"/>
          <a:stretch>
            <a:fillRect/>
          </a:stretch>
        </p:blipFill>
        <p:spPr>
          <a:xfrm rot="18900000" flipH="1">
            <a:off x="2731697" y="5084393"/>
            <a:ext cx="253693" cy="263139"/>
          </a:xfrm>
          <a:prstGeom prst="rect">
            <a:avLst/>
          </a:prstGeom>
        </p:spPr>
      </p:pic>
      <p:sp>
        <p:nvSpPr>
          <p:cNvPr id="82" name="Freeform 5"/>
          <p:cNvSpPr>
            <a:spLocks noEditPoints="1"/>
          </p:cNvSpPr>
          <p:nvPr/>
        </p:nvSpPr>
        <p:spPr bwMode="auto">
          <a:xfrm>
            <a:off x="485179" y="6094951"/>
            <a:ext cx="316356" cy="417275"/>
          </a:xfrm>
          <a:custGeom>
            <a:avLst/>
            <a:gdLst>
              <a:gd name="T0" fmla="*/ 184 w 184"/>
              <a:gd name="T1" fmla="*/ 38 h 244"/>
              <a:gd name="T2" fmla="*/ 184 w 184"/>
              <a:gd name="T3" fmla="*/ 36 h 244"/>
              <a:gd name="T4" fmla="*/ 178 w 184"/>
              <a:gd name="T5" fmla="*/ 24 h 244"/>
              <a:gd name="T6" fmla="*/ 156 w 184"/>
              <a:gd name="T7" fmla="*/ 11 h 244"/>
              <a:gd name="T8" fmla="*/ 105 w 184"/>
              <a:gd name="T9" fmla="*/ 0 h 244"/>
              <a:gd name="T10" fmla="*/ 103 w 184"/>
              <a:gd name="T11" fmla="*/ 0 h 244"/>
              <a:gd name="T12" fmla="*/ 80 w 184"/>
              <a:gd name="T13" fmla="*/ 0 h 244"/>
              <a:gd name="T14" fmla="*/ 78 w 184"/>
              <a:gd name="T15" fmla="*/ 0 h 244"/>
              <a:gd name="T16" fmla="*/ 23 w 184"/>
              <a:gd name="T17" fmla="*/ 13 h 244"/>
              <a:gd name="T18" fmla="*/ 5 w 184"/>
              <a:gd name="T19" fmla="*/ 24 h 244"/>
              <a:gd name="T20" fmla="*/ 0 w 184"/>
              <a:gd name="T21" fmla="*/ 37 h 244"/>
              <a:gd name="T22" fmla="*/ 0 w 184"/>
              <a:gd name="T23" fmla="*/ 205 h 244"/>
              <a:gd name="T24" fmla="*/ 8 w 184"/>
              <a:gd name="T25" fmla="*/ 222 h 244"/>
              <a:gd name="T26" fmla="*/ 37 w 184"/>
              <a:gd name="T27" fmla="*/ 237 h 244"/>
              <a:gd name="T28" fmla="*/ 77 w 184"/>
              <a:gd name="T29" fmla="*/ 244 h 244"/>
              <a:gd name="T30" fmla="*/ 79 w 184"/>
              <a:gd name="T31" fmla="*/ 244 h 244"/>
              <a:gd name="T32" fmla="*/ 105 w 184"/>
              <a:gd name="T33" fmla="*/ 244 h 244"/>
              <a:gd name="T34" fmla="*/ 113 w 184"/>
              <a:gd name="T35" fmla="*/ 243 h 244"/>
              <a:gd name="T36" fmla="*/ 161 w 184"/>
              <a:gd name="T37" fmla="*/ 231 h 244"/>
              <a:gd name="T38" fmla="*/ 181 w 184"/>
              <a:gd name="T39" fmla="*/ 217 h 244"/>
              <a:gd name="T40" fmla="*/ 184 w 184"/>
              <a:gd name="T41" fmla="*/ 209 h 244"/>
              <a:gd name="T42" fmla="*/ 184 w 184"/>
              <a:gd name="T43" fmla="*/ 207 h 244"/>
              <a:gd name="T44" fmla="*/ 184 w 184"/>
              <a:gd name="T45" fmla="*/ 38 h 244"/>
              <a:gd name="T46" fmla="*/ 154 w 184"/>
              <a:gd name="T47" fmla="*/ 39 h 244"/>
              <a:gd name="T48" fmla="*/ 138 w 184"/>
              <a:gd name="T49" fmla="*/ 47 h 244"/>
              <a:gd name="T50" fmla="*/ 92 w 184"/>
              <a:gd name="T51" fmla="*/ 53 h 244"/>
              <a:gd name="T52" fmla="*/ 43 w 184"/>
              <a:gd name="T53" fmla="*/ 46 h 244"/>
              <a:gd name="T54" fmla="*/ 30 w 184"/>
              <a:gd name="T55" fmla="*/ 39 h 244"/>
              <a:gd name="T56" fmla="*/ 30 w 184"/>
              <a:gd name="T57" fmla="*/ 26 h 244"/>
              <a:gd name="T58" fmla="*/ 50 w 184"/>
              <a:gd name="T59" fmla="*/ 17 h 244"/>
              <a:gd name="T60" fmla="*/ 106 w 184"/>
              <a:gd name="T61" fmla="*/ 13 h 244"/>
              <a:gd name="T62" fmla="*/ 141 w 184"/>
              <a:gd name="T63" fmla="*/ 20 h 244"/>
              <a:gd name="T64" fmla="*/ 154 w 184"/>
              <a:gd name="T65" fmla="*/ 26 h 244"/>
              <a:gd name="T66" fmla="*/ 154 w 184"/>
              <a:gd name="T67" fmla="*/ 39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84" h="244">
                <a:moveTo>
                  <a:pt x="184" y="38"/>
                </a:moveTo>
                <a:cubicBezTo>
                  <a:pt x="184" y="38"/>
                  <a:pt x="184" y="37"/>
                  <a:pt x="184" y="36"/>
                </a:cubicBezTo>
                <a:cubicBezTo>
                  <a:pt x="183" y="31"/>
                  <a:pt x="181" y="27"/>
                  <a:pt x="178" y="24"/>
                </a:cubicBezTo>
                <a:cubicBezTo>
                  <a:pt x="171" y="18"/>
                  <a:pt x="164" y="14"/>
                  <a:pt x="156" y="11"/>
                </a:cubicBezTo>
                <a:cubicBezTo>
                  <a:pt x="139" y="4"/>
                  <a:pt x="122" y="1"/>
                  <a:pt x="105" y="0"/>
                </a:cubicBezTo>
                <a:cubicBezTo>
                  <a:pt x="104" y="0"/>
                  <a:pt x="104" y="0"/>
                  <a:pt x="103" y="0"/>
                </a:cubicBezTo>
                <a:cubicBezTo>
                  <a:pt x="95" y="0"/>
                  <a:pt x="88" y="0"/>
                  <a:pt x="80" y="0"/>
                </a:cubicBezTo>
                <a:cubicBezTo>
                  <a:pt x="80" y="0"/>
                  <a:pt x="79" y="0"/>
                  <a:pt x="78" y="0"/>
                </a:cubicBezTo>
                <a:cubicBezTo>
                  <a:pt x="59" y="1"/>
                  <a:pt x="40" y="5"/>
                  <a:pt x="23" y="13"/>
                </a:cubicBezTo>
                <a:cubicBezTo>
                  <a:pt x="16" y="15"/>
                  <a:pt x="10" y="19"/>
                  <a:pt x="5" y="24"/>
                </a:cubicBezTo>
                <a:cubicBezTo>
                  <a:pt x="2" y="28"/>
                  <a:pt x="0" y="32"/>
                  <a:pt x="0" y="37"/>
                </a:cubicBezTo>
                <a:cubicBezTo>
                  <a:pt x="0" y="93"/>
                  <a:pt x="0" y="149"/>
                  <a:pt x="0" y="205"/>
                </a:cubicBezTo>
                <a:cubicBezTo>
                  <a:pt x="0" y="212"/>
                  <a:pt x="3" y="217"/>
                  <a:pt x="8" y="222"/>
                </a:cubicBezTo>
                <a:cubicBezTo>
                  <a:pt x="16" y="229"/>
                  <a:pt x="27" y="233"/>
                  <a:pt x="37" y="237"/>
                </a:cubicBezTo>
                <a:cubicBezTo>
                  <a:pt x="50" y="241"/>
                  <a:pt x="63" y="243"/>
                  <a:pt x="77" y="244"/>
                </a:cubicBezTo>
                <a:cubicBezTo>
                  <a:pt x="77" y="244"/>
                  <a:pt x="78" y="244"/>
                  <a:pt x="79" y="244"/>
                </a:cubicBezTo>
                <a:cubicBezTo>
                  <a:pt x="87" y="244"/>
                  <a:pt x="96" y="244"/>
                  <a:pt x="105" y="244"/>
                </a:cubicBezTo>
                <a:cubicBezTo>
                  <a:pt x="107" y="243"/>
                  <a:pt x="110" y="244"/>
                  <a:pt x="113" y="243"/>
                </a:cubicBezTo>
                <a:cubicBezTo>
                  <a:pt x="129" y="242"/>
                  <a:pt x="146" y="239"/>
                  <a:pt x="161" y="231"/>
                </a:cubicBezTo>
                <a:cubicBezTo>
                  <a:pt x="169" y="228"/>
                  <a:pt x="176" y="224"/>
                  <a:pt x="181" y="217"/>
                </a:cubicBezTo>
                <a:cubicBezTo>
                  <a:pt x="182" y="215"/>
                  <a:pt x="183" y="212"/>
                  <a:pt x="184" y="209"/>
                </a:cubicBezTo>
                <a:cubicBezTo>
                  <a:pt x="184" y="209"/>
                  <a:pt x="184" y="208"/>
                  <a:pt x="184" y="207"/>
                </a:cubicBezTo>
                <a:cubicBezTo>
                  <a:pt x="184" y="151"/>
                  <a:pt x="184" y="95"/>
                  <a:pt x="184" y="38"/>
                </a:cubicBezTo>
                <a:close/>
                <a:moveTo>
                  <a:pt x="154" y="39"/>
                </a:moveTo>
                <a:cubicBezTo>
                  <a:pt x="149" y="43"/>
                  <a:pt x="143" y="45"/>
                  <a:pt x="138" y="47"/>
                </a:cubicBezTo>
                <a:cubicBezTo>
                  <a:pt x="123" y="51"/>
                  <a:pt x="107" y="53"/>
                  <a:pt x="92" y="53"/>
                </a:cubicBezTo>
                <a:cubicBezTo>
                  <a:pt x="75" y="53"/>
                  <a:pt x="59" y="51"/>
                  <a:pt x="43" y="46"/>
                </a:cubicBezTo>
                <a:cubicBezTo>
                  <a:pt x="38" y="44"/>
                  <a:pt x="34" y="43"/>
                  <a:pt x="30" y="39"/>
                </a:cubicBezTo>
                <a:cubicBezTo>
                  <a:pt x="25" y="35"/>
                  <a:pt x="25" y="30"/>
                  <a:pt x="30" y="26"/>
                </a:cubicBezTo>
                <a:cubicBezTo>
                  <a:pt x="36" y="21"/>
                  <a:pt x="43" y="19"/>
                  <a:pt x="50" y="17"/>
                </a:cubicBezTo>
                <a:cubicBezTo>
                  <a:pt x="69" y="13"/>
                  <a:pt x="87" y="12"/>
                  <a:pt x="106" y="13"/>
                </a:cubicBezTo>
                <a:cubicBezTo>
                  <a:pt x="118" y="14"/>
                  <a:pt x="130" y="16"/>
                  <a:pt x="141" y="20"/>
                </a:cubicBezTo>
                <a:cubicBezTo>
                  <a:pt x="146" y="21"/>
                  <a:pt x="150" y="23"/>
                  <a:pt x="154" y="26"/>
                </a:cubicBezTo>
                <a:cubicBezTo>
                  <a:pt x="158" y="30"/>
                  <a:pt x="158" y="35"/>
                  <a:pt x="154" y="39"/>
                </a:cubicBezTo>
                <a:close/>
              </a:path>
            </a:pathLst>
          </a:custGeom>
          <a:solidFill>
            <a:schemeClr val="accent4"/>
          </a:solidFill>
          <a:ln>
            <a:noFill/>
          </a:ln>
        </p:spPr>
        <p:txBody>
          <a:bodyPr vert="horz" wrap="square" lIns="93260" tIns="186521" rIns="93260" bIns="46630" numCol="1" anchor="ctr" anchorCtr="0" compatLnSpc="1">
            <a:prstTxWarp prst="textNoShape">
              <a:avLst/>
            </a:prstTxWarp>
          </a:bodyPr>
          <a:lstStyle/>
          <a:p>
            <a:pPr algn="ctr"/>
            <a:endParaRPr lang="en-US" sz="918" dirty="0">
              <a:solidFill>
                <a:schemeClr val="bg1"/>
              </a:solidFill>
            </a:endParaRPr>
          </a:p>
        </p:txBody>
      </p:sp>
      <p:sp>
        <p:nvSpPr>
          <p:cNvPr id="83" name="TextBox 82"/>
          <p:cNvSpPr txBox="1"/>
          <p:nvPr/>
        </p:nvSpPr>
        <p:spPr>
          <a:xfrm>
            <a:off x="3150719" y="2461666"/>
            <a:ext cx="2497574" cy="323165"/>
          </a:xfrm>
          <a:prstGeom prst="rect">
            <a:avLst/>
          </a:prstGeom>
          <a:noFill/>
        </p:spPr>
        <p:txBody>
          <a:bodyPr wrap="square" lIns="91440" tIns="91440" rIns="0" bIns="91440" rtlCol="0">
            <a:spAutoFit/>
          </a:bodyPr>
          <a:lstStyle/>
          <a:p>
            <a:pPr>
              <a:spcAft>
                <a:spcPts val="0"/>
              </a:spcAft>
            </a:pPr>
            <a:r>
              <a:rPr lang="en-US" sz="900" b="1" dirty="0">
                <a:solidFill>
                  <a:schemeClr val="bg2">
                    <a:lumMod val="50000"/>
                  </a:schemeClr>
                </a:solidFill>
              </a:rPr>
              <a:t>Created at a time of SQL Server setup</a:t>
            </a:r>
          </a:p>
        </p:txBody>
      </p:sp>
      <p:sp>
        <p:nvSpPr>
          <p:cNvPr id="84" name="TextBox 83"/>
          <p:cNvSpPr txBox="1"/>
          <p:nvPr/>
        </p:nvSpPr>
        <p:spPr>
          <a:xfrm>
            <a:off x="3150719" y="3228550"/>
            <a:ext cx="2497574" cy="461665"/>
          </a:xfrm>
          <a:prstGeom prst="rect">
            <a:avLst/>
          </a:prstGeom>
          <a:noFill/>
        </p:spPr>
        <p:txBody>
          <a:bodyPr wrap="square" lIns="91440" tIns="91440" rIns="0" bIns="91440" rtlCol="0">
            <a:spAutoFit/>
          </a:bodyPr>
          <a:lstStyle/>
          <a:p>
            <a:pPr>
              <a:spcAft>
                <a:spcPts val="0"/>
              </a:spcAft>
            </a:pPr>
            <a:r>
              <a:rPr lang="en-US" sz="900" b="1">
                <a:solidFill>
                  <a:schemeClr val="bg2">
                    <a:lumMod val="50000"/>
                  </a:schemeClr>
                </a:solidFill>
              </a:rPr>
              <a:t>Statement:</a:t>
            </a:r>
            <a:br>
              <a:rPr lang="en-US" sz="900" b="1">
                <a:solidFill>
                  <a:schemeClr val="bg2">
                    <a:lumMod val="50000"/>
                  </a:schemeClr>
                </a:solidFill>
              </a:rPr>
            </a:br>
            <a:r>
              <a:rPr lang="en-US" sz="900" b="1">
                <a:solidFill>
                  <a:schemeClr val="bg2">
                    <a:lumMod val="50000"/>
                  </a:schemeClr>
                </a:solidFill>
              </a:rPr>
              <a:t>CREAT MASTER KEY…</a:t>
            </a:r>
            <a:endParaRPr lang="en-US" sz="900" b="1" dirty="0" err="1">
              <a:solidFill>
                <a:schemeClr val="bg2">
                  <a:lumMod val="50000"/>
                </a:schemeClr>
              </a:solidFill>
            </a:endParaRPr>
          </a:p>
        </p:txBody>
      </p:sp>
      <p:sp>
        <p:nvSpPr>
          <p:cNvPr id="85" name="TextBox 84"/>
          <p:cNvSpPr txBox="1"/>
          <p:nvPr/>
        </p:nvSpPr>
        <p:spPr>
          <a:xfrm>
            <a:off x="3150719" y="4131728"/>
            <a:ext cx="2497574" cy="461665"/>
          </a:xfrm>
          <a:prstGeom prst="rect">
            <a:avLst/>
          </a:prstGeom>
          <a:noFill/>
        </p:spPr>
        <p:txBody>
          <a:bodyPr wrap="square" lIns="91440" tIns="91440" rIns="0" bIns="91440" rtlCol="0">
            <a:spAutoFit/>
          </a:bodyPr>
          <a:lstStyle/>
          <a:p>
            <a:pPr>
              <a:spcAft>
                <a:spcPts val="0"/>
              </a:spcAft>
            </a:pPr>
            <a:r>
              <a:rPr lang="en-US" sz="900" b="1">
                <a:solidFill>
                  <a:schemeClr val="bg2">
                    <a:lumMod val="50000"/>
                  </a:schemeClr>
                </a:solidFill>
              </a:rPr>
              <a:t>Statement:</a:t>
            </a:r>
            <a:br>
              <a:rPr lang="en-US" sz="900" b="1">
                <a:solidFill>
                  <a:schemeClr val="bg2">
                    <a:lumMod val="50000"/>
                  </a:schemeClr>
                </a:solidFill>
              </a:rPr>
            </a:br>
            <a:r>
              <a:rPr lang="en-US" sz="900" b="1">
                <a:solidFill>
                  <a:schemeClr val="bg2">
                    <a:lumMod val="50000"/>
                  </a:schemeClr>
                </a:solidFill>
              </a:rPr>
              <a:t>CREATE CERTIFICATE…</a:t>
            </a:r>
            <a:endParaRPr lang="en-US" sz="900" b="1" dirty="0" err="1">
              <a:solidFill>
                <a:schemeClr val="bg2">
                  <a:lumMod val="50000"/>
                </a:schemeClr>
              </a:solidFill>
            </a:endParaRPr>
          </a:p>
        </p:txBody>
      </p:sp>
      <p:sp>
        <p:nvSpPr>
          <p:cNvPr id="86" name="TextBox 85"/>
          <p:cNvSpPr txBox="1"/>
          <p:nvPr/>
        </p:nvSpPr>
        <p:spPr>
          <a:xfrm>
            <a:off x="3150719" y="5028563"/>
            <a:ext cx="2497574" cy="461665"/>
          </a:xfrm>
          <a:prstGeom prst="rect">
            <a:avLst/>
          </a:prstGeom>
          <a:noFill/>
        </p:spPr>
        <p:txBody>
          <a:bodyPr wrap="square" lIns="91440" tIns="91440" rIns="0" bIns="91440" rtlCol="0">
            <a:spAutoFit/>
          </a:bodyPr>
          <a:lstStyle/>
          <a:p>
            <a:pPr>
              <a:spcAft>
                <a:spcPts val="0"/>
              </a:spcAft>
            </a:pPr>
            <a:r>
              <a:rPr lang="en-US" sz="900" b="1">
                <a:solidFill>
                  <a:schemeClr val="bg2">
                    <a:lumMod val="50000"/>
                  </a:schemeClr>
                </a:solidFill>
              </a:rPr>
              <a:t>Statement:</a:t>
            </a:r>
            <a:br>
              <a:rPr lang="en-US" sz="900" b="1">
                <a:solidFill>
                  <a:schemeClr val="bg2">
                    <a:lumMod val="50000"/>
                  </a:schemeClr>
                </a:solidFill>
              </a:rPr>
            </a:br>
            <a:r>
              <a:rPr lang="en-US" sz="900" b="1">
                <a:solidFill>
                  <a:schemeClr val="bg2">
                    <a:lumMod val="50000"/>
                  </a:schemeClr>
                </a:solidFill>
              </a:rPr>
              <a:t>CREATE DATABASE ENCRYPTION KEY…</a:t>
            </a:r>
            <a:endParaRPr lang="en-US" sz="900" b="1" dirty="0" err="1">
              <a:solidFill>
                <a:schemeClr val="bg2">
                  <a:lumMod val="50000"/>
                </a:schemeClr>
              </a:solidFill>
            </a:endParaRPr>
          </a:p>
        </p:txBody>
      </p:sp>
      <p:sp>
        <p:nvSpPr>
          <p:cNvPr id="87" name="TextBox 86"/>
          <p:cNvSpPr txBox="1"/>
          <p:nvPr/>
        </p:nvSpPr>
        <p:spPr>
          <a:xfrm>
            <a:off x="3150719" y="6067993"/>
            <a:ext cx="2497574" cy="461665"/>
          </a:xfrm>
          <a:prstGeom prst="rect">
            <a:avLst/>
          </a:prstGeom>
          <a:noFill/>
        </p:spPr>
        <p:txBody>
          <a:bodyPr wrap="square" lIns="91440" tIns="91440" rIns="0" bIns="91440" rtlCol="0">
            <a:spAutoFit/>
          </a:bodyPr>
          <a:lstStyle/>
          <a:p>
            <a:pPr>
              <a:spcAft>
                <a:spcPts val="0"/>
              </a:spcAft>
            </a:pPr>
            <a:r>
              <a:rPr lang="en-US" sz="900" b="1">
                <a:solidFill>
                  <a:schemeClr val="bg2">
                    <a:lumMod val="50000"/>
                  </a:schemeClr>
                </a:solidFill>
              </a:rPr>
              <a:t>Statement:</a:t>
            </a:r>
            <a:br>
              <a:rPr lang="en-US" sz="900" b="1">
                <a:solidFill>
                  <a:schemeClr val="bg2">
                    <a:lumMod val="50000"/>
                  </a:schemeClr>
                </a:solidFill>
              </a:rPr>
            </a:br>
            <a:r>
              <a:rPr lang="en-US" sz="900" b="1">
                <a:solidFill>
                  <a:schemeClr val="bg2">
                    <a:lumMod val="50000"/>
                  </a:schemeClr>
                </a:solidFill>
              </a:rPr>
              <a:t>ALTER DATABSE… SET ENCRYPTION</a:t>
            </a:r>
            <a:endParaRPr lang="en-US" sz="900" b="1" dirty="0" err="1">
              <a:solidFill>
                <a:schemeClr val="bg2">
                  <a:lumMod val="50000"/>
                </a:schemeClr>
              </a:solidFill>
            </a:endParaRPr>
          </a:p>
        </p:txBody>
      </p:sp>
      <p:grpSp>
        <p:nvGrpSpPr>
          <p:cNvPr id="102" name="Group 101"/>
          <p:cNvGrpSpPr/>
          <p:nvPr/>
        </p:nvGrpSpPr>
        <p:grpSpPr>
          <a:xfrm>
            <a:off x="435568" y="4135314"/>
            <a:ext cx="639153" cy="454493"/>
            <a:chOff x="3500768" y="3927091"/>
            <a:chExt cx="1417638" cy="1008063"/>
          </a:xfrm>
        </p:grpSpPr>
        <p:grpSp>
          <p:nvGrpSpPr>
            <p:cNvPr id="103" name="Group 4"/>
            <p:cNvGrpSpPr>
              <a:grpSpLocks noChangeAspect="1"/>
            </p:cNvGrpSpPr>
            <p:nvPr/>
          </p:nvGrpSpPr>
          <p:grpSpPr bwMode="auto">
            <a:xfrm flipH="1">
              <a:off x="3500768" y="3927091"/>
              <a:ext cx="1417638" cy="1008063"/>
              <a:chOff x="393" y="2127"/>
              <a:chExt cx="893" cy="635"/>
            </a:xfrm>
          </p:grpSpPr>
          <p:sp>
            <p:nvSpPr>
              <p:cNvPr id="108" name="Freeform 5"/>
              <p:cNvSpPr>
                <a:spLocks noEditPoints="1"/>
              </p:cNvSpPr>
              <p:nvPr/>
            </p:nvSpPr>
            <p:spPr bwMode="auto">
              <a:xfrm>
                <a:off x="393" y="2127"/>
                <a:ext cx="893" cy="635"/>
              </a:xfrm>
              <a:custGeom>
                <a:avLst/>
                <a:gdLst>
                  <a:gd name="T0" fmla="*/ 0 w 893"/>
                  <a:gd name="T1" fmla="*/ 0 h 635"/>
                  <a:gd name="T2" fmla="*/ 0 w 893"/>
                  <a:gd name="T3" fmla="*/ 635 h 635"/>
                  <a:gd name="T4" fmla="*/ 893 w 893"/>
                  <a:gd name="T5" fmla="*/ 635 h 635"/>
                  <a:gd name="T6" fmla="*/ 893 w 893"/>
                  <a:gd name="T7" fmla="*/ 0 h 635"/>
                  <a:gd name="T8" fmla="*/ 0 w 893"/>
                  <a:gd name="T9" fmla="*/ 0 h 635"/>
                  <a:gd name="T10" fmla="*/ 841 w 893"/>
                  <a:gd name="T11" fmla="*/ 569 h 635"/>
                  <a:gd name="T12" fmla="*/ 57 w 893"/>
                  <a:gd name="T13" fmla="*/ 569 h 635"/>
                  <a:gd name="T14" fmla="*/ 57 w 893"/>
                  <a:gd name="T15" fmla="*/ 204 h 635"/>
                  <a:gd name="T16" fmla="*/ 841 w 893"/>
                  <a:gd name="T17" fmla="*/ 204 h 635"/>
                  <a:gd name="T18" fmla="*/ 841 w 893"/>
                  <a:gd name="T19" fmla="*/ 569 h 6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93" h="635">
                    <a:moveTo>
                      <a:pt x="0" y="0"/>
                    </a:moveTo>
                    <a:lnTo>
                      <a:pt x="0" y="635"/>
                    </a:lnTo>
                    <a:lnTo>
                      <a:pt x="893" y="635"/>
                    </a:lnTo>
                    <a:lnTo>
                      <a:pt x="893" y="0"/>
                    </a:lnTo>
                    <a:lnTo>
                      <a:pt x="0" y="0"/>
                    </a:lnTo>
                    <a:close/>
                    <a:moveTo>
                      <a:pt x="841" y="569"/>
                    </a:moveTo>
                    <a:lnTo>
                      <a:pt x="57" y="569"/>
                    </a:lnTo>
                    <a:lnTo>
                      <a:pt x="57" y="204"/>
                    </a:lnTo>
                    <a:lnTo>
                      <a:pt x="841" y="204"/>
                    </a:lnTo>
                    <a:lnTo>
                      <a:pt x="841" y="569"/>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 name="Rectangle 7"/>
              <p:cNvSpPr>
                <a:spLocks noChangeArrowheads="1"/>
              </p:cNvSpPr>
              <p:nvPr/>
            </p:nvSpPr>
            <p:spPr bwMode="auto">
              <a:xfrm>
                <a:off x="844" y="2400"/>
                <a:ext cx="315" cy="36"/>
              </a:xfrm>
              <a:prstGeom prst="rect">
                <a:avLst/>
              </a:prstGeom>
              <a:solidFill>
                <a:schemeClr val="accent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 name="Rectangle 8"/>
              <p:cNvSpPr>
                <a:spLocks noChangeArrowheads="1"/>
              </p:cNvSpPr>
              <p:nvPr/>
            </p:nvSpPr>
            <p:spPr bwMode="auto">
              <a:xfrm>
                <a:off x="844" y="2465"/>
                <a:ext cx="315" cy="36"/>
              </a:xfrm>
              <a:prstGeom prst="rect">
                <a:avLst/>
              </a:prstGeom>
              <a:solidFill>
                <a:schemeClr val="accent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 name="Rectangle 9"/>
              <p:cNvSpPr>
                <a:spLocks noChangeArrowheads="1"/>
              </p:cNvSpPr>
              <p:nvPr/>
            </p:nvSpPr>
            <p:spPr bwMode="auto">
              <a:xfrm>
                <a:off x="844" y="2529"/>
                <a:ext cx="315" cy="37"/>
              </a:xfrm>
              <a:prstGeom prst="rect">
                <a:avLst/>
              </a:prstGeom>
              <a:solidFill>
                <a:schemeClr val="accent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 name="Rectangle 10"/>
              <p:cNvSpPr>
                <a:spLocks noChangeArrowheads="1"/>
              </p:cNvSpPr>
              <p:nvPr/>
            </p:nvSpPr>
            <p:spPr bwMode="auto">
              <a:xfrm>
                <a:off x="844" y="2593"/>
                <a:ext cx="315" cy="38"/>
              </a:xfrm>
              <a:prstGeom prst="rect">
                <a:avLst/>
              </a:prstGeom>
              <a:solidFill>
                <a:schemeClr val="accent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04" name="Group 103"/>
            <p:cNvGrpSpPr/>
            <p:nvPr/>
          </p:nvGrpSpPr>
          <p:grpSpPr>
            <a:xfrm>
              <a:off x="4445708" y="4468623"/>
              <a:ext cx="219821" cy="264991"/>
              <a:chOff x="4466582" y="4468623"/>
              <a:chExt cx="219821" cy="264991"/>
            </a:xfrm>
          </p:grpSpPr>
          <p:sp>
            <p:nvSpPr>
              <p:cNvPr id="106" name="Rectangle 105"/>
              <p:cNvSpPr/>
              <p:nvPr/>
            </p:nvSpPr>
            <p:spPr bwMode="auto">
              <a:xfrm rot="19881224">
                <a:off x="4590709" y="4470089"/>
                <a:ext cx="95694" cy="263525"/>
              </a:xfrm>
              <a:prstGeom prst="rect">
                <a:avLst/>
              </a:prstGeom>
              <a:solidFill>
                <a:schemeClr val="accent4"/>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indent="-342900" algn="ctr" defTabSz="932472" fontAlgn="base">
                  <a:lnSpc>
                    <a:spcPct val="90000"/>
                  </a:lnSpc>
                  <a:spcBef>
                    <a:spcPct val="0"/>
                  </a:spcBef>
                  <a:spcAft>
                    <a:spcPct val="0"/>
                  </a:spcAft>
                  <a:buFont typeface="Wingdings 3" panose="05040102010807070707" pitchFamily="18" charset="2"/>
                  <a:buChar char="Æ"/>
                </a:pPr>
                <a:endParaRPr lang="en-US" sz="2000" b="1" dirty="0" err="1">
                  <a:solidFill>
                    <a:schemeClr val="bg1"/>
                  </a:solidFill>
                  <a:latin typeface="+mj-lt"/>
                  <a:ea typeface="Segoe UI" pitchFamily="34" charset="0"/>
                  <a:cs typeface="Segoe UI" pitchFamily="34" charset="0"/>
                </a:endParaRPr>
              </a:p>
            </p:txBody>
          </p:sp>
          <p:sp>
            <p:nvSpPr>
              <p:cNvPr id="107" name="Rectangle 106"/>
              <p:cNvSpPr/>
              <p:nvPr/>
            </p:nvSpPr>
            <p:spPr bwMode="auto">
              <a:xfrm rot="1918891">
                <a:off x="4466582" y="4468623"/>
                <a:ext cx="95694" cy="263525"/>
              </a:xfrm>
              <a:prstGeom prst="rect">
                <a:avLst/>
              </a:prstGeom>
              <a:solidFill>
                <a:schemeClr val="accent4"/>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indent="-342900" algn="ctr" defTabSz="932472" fontAlgn="base">
                  <a:lnSpc>
                    <a:spcPct val="90000"/>
                  </a:lnSpc>
                  <a:spcBef>
                    <a:spcPct val="0"/>
                  </a:spcBef>
                  <a:spcAft>
                    <a:spcPct val="0"/>
                  </a:spcAft>
                  <a:buFont typeface="Wingdings 3" panose="05040102010807070707" pitchFamily="18" charset="2"/>
                  <a:buChar char="Æ"/>
                </a:pPr>
                <a:endParaRPr lang="en-US" sz="2000" b="1" dirty="0" err="1">
                  <a:solidFill>
                    <a:schemeClr val="bg1"/>
                  </a:solidFill>
                  <a:latin typeface="+mj-lt"/>
                  <a:ea typeface="Segoe UI" pitchFamily="34" charset="0"/>
                  <a:cs typeface="Segoe UI" pitchFamily="34" charset="0"/>
                </a:endParaRPr>
              </a:p>
            </p:txBody>
          </p:sp>
        </p:grpSp>
        <p:sp>
          <p:nvSpPr>
            <p:cNvPr id="105" name="Oval 104"/>
            <p:cNvSpPr/>
            <p:nvPr/>
          </p:nvSpPr>
          <p:spPr bwMode="auto">
            <a:xfrm>
              <a:off x="4448463" y="4356509"/>
              <a:ext cx="214313" cy="214313"/>
            </a:xfrm>
            <a:prstGeom prst="ellipse">
              <a:avLst/>
            </a:prstGeom>
            <a:solidFill>
              <a:schemeClr val="bg1"/>
            </a:solidFill>
            <a:ln w="28575">
              <a:solidFill>
                <a:schemeClr val="accent4"/>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indent="-342900" algn="ctr" defTabSz="932472" fontAlgn="base">
                <a:lnSpc>
                  <a:spcPct val="90000"/>
                </a:lnSpc>
                <a:spcBef>
                  <a:spcPct val="0"/>
                </a:spcBef>
                <a:spcAft>
                  <a:spcPct val="0"/>
                </a:spcAft>
                <a:buFont typeface="Wingdings 3" panose="05040102010807070707" pitchFamily="18" charset="2"/>
                <a:buChar char="Æ"/>
              </a:pPr>
              <a:endParaRPr lang="en-US" sz="2000" b="1" dirty="0" err="1">
                <a:solidFill>
                  <a:schemeClr val="bg1"/>
                </a:solidFill>
                <a:latin typeface="+mj-lt"/>
                <a:ea typeface="Segoe UI" pitchFamily="34" charset="0"/>
                <a:cs typeface="Segoe UI" pitchFamily="34" charset="0"/>
              </a:endParaRPr>
            </a:p>
          </p:txBody>
        </p:sp>
      </p:grpSp>
      <p:sp>
        <p:nvSpPr>
          <p:cNvPr id="43" name="TextBox 42"/>
          <p:cNvSpPr txBox="1"/>
          <p:nvPr/>
        </p:nvSpPr>
        <p:spPr>
          <a:xfrm>
            <a:off x="1" y="6642289"/>
            <a:ext cx="3806190" cy="352236"/>
          </a:xfrm>
          <a:prstGeom prst="rect">
            <a:avLst/>
          </a:prstGeom>
          <a:noFill/>
        </p:spPr>
        <p:txBody>
          <a:bodyPr wrap="square" lIns="365760" tIns="146304" rIns="182880" bIns="146304" rtlCol="0" anchor="ctr" anchorCtr="0">
            <a:noAutofit/>
          </a:bodyPr>
          <a:lstStyle/>
          <a:p>
            <a:pPr>
              <a:lnSpc>
                <a:spcPct val="90000"/>
              </a:lnSpc>
              <a:spcAft>
                <a:spcPts val="600"/>
              </a:spcAft>
            </a:pPr>
            <a:r>
              <a:rPr lang="en-US" sz="1400" dirty="0">
                <a:solidFill>
                  <a:schemeClr val="bg1"/>
                </a:solidFill>
                <a:latin typeface="Segoe UI Semibold" panose="020B0702040204020203" pitchFamily="34" charset="0"/>
                <a:ea typeface="Segoe UI Black" panose="020B0A02040204020203" pitchFamily="34" charset="0"/>
                <a:cs typeface="Segoe UI Semibold" panose="020B0702040204020203" pitchFamily="34" charset="0"/>
              </a:rPr>
              <a:t>Performance</a:t>
            </a:r>
          </a:p>
        </p:txBody>
      </p:sp>
    </p:spTree>
    <p:extLst>
      <p:ext uri="{BB962C8B-B14F-4D97-AF65-F5344CB8AC3E}">
        <p14:creationId xmlns:p14="http://schemas.microsoft.com/office/powerpoint/2010/main" val="2935875666"/>
      </p:ext>
    </p:extLst>
  </p:cSld>
  <p:clrMapOvr>
    <a:masterClrMapping/>
  </p:clrMapOvr>
  <p:transition>
    <p:fade/>
  </p:transition>
</p:sld>
</file>

<file path=ppt/slides/slide3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4" name="Title 1"/>
          <p:cNvSpPr txBox="1">
            <a:spLocks/>
          </p:cNvSpPr>
          <p:nvPr/>
        </p:nvSpPr>
        <p:spPr>
          <a:xfrm>
            <a:off x="328429" y="468298"/>
            <a:ext cx="11887200" cy="946413"/>
          </a:xfrm>
          <a:prstGeom prst="rect">
            <a:avLst/>
          </a:prstGeom>
        </p:spPr>
        <p:txBody>
          <a:bodyPr/>
          <a:lstStyle>
            <a:lvl1pPr algn="l" defTabSz="931863" rtl="0" fontAlgn="base">
              <a:lnSpc>
                <a:spcPct val="90000"/>
              </a:lnSpc>
              <a:spcBef>
                <a:spcPct val="0"/>
              </a:spcBef>
              <a:spcAft>
                <a:spcPct val="0"/>
              </a:spcAft>
              <a:defRPr lang="en-US" sz="5400" kern="1200" spc="-102" dirty="0">
                <a:ln w="3175">
                  <a:noFill/>
                </a:ln>
                <a:solidFill>
                  <a:schemeClr val="tx1"/>
                </a:solidFill>
                <a:latin typeface="+mj-lt"/>
                <a:ea typeface="ＭＳ Ｐゴシック" charset="0"/>
                <a:cs typeface="Segoe UI" pitchFamily="34" charset="0"/>
              </a:defRPr>
            </a:lvl1pPr>
            <a:lvl2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2pPr>
            <a:lvl3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3pPr>
            <a:lvl4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4pPr>
            <a:lvl5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5pPr>
            <a:lvl6pPr marL="4572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6pPr>
            <a:lvl7pPr marL="9144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7pPr>
            <a:lvl8pPr marL="13716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8pPr>
            <a:lvl9pPr marL="18288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9pPr>
          </a:lstStyle>
          <a:p>
            <a:r>
              <a:rPr lang="en-US" sz="4000" dirty="0"/>
              <a:t>Summary: In-Memory OLTP enhancements</a:t>
            </a:r>
          </a:p>
        </p:txBody>
      </p:sp>
      <p:sp>
        <p:nvSpPr>
          <p:cNvPr id="7" name="Rectangle 6"/>
          <p:cNvSpPr/>
          <p:nvPr/>
        </p:nvSpPr>
        <p:spPr>
          <a:xfrm>
            <a:off x="274639" y="1430153"/>
            <a:ext cx="11429682" cy="4601260"/>
          </a:xfrm>
          <a:prstGeom prst="rect">
            <a:avLst/>
          </a:prstGeom>
        </p:spPr>
        <p:txBody>
          <a:bodyPr wrap="square">
            <a:spAutoFit/>
          </a:bodyPr>
          <a:lstStyle/>
          <a:p>
            <a:pPr>
              <a:lnSpc>
                <a:spcPct val="150000"/>
              </a:lnSpc>
              <a:spcBef>
                <a:spcPts val="600"/>
              </a:spcBef>
              <a:spcAft>
                <a:spcPts val="0"/>
              </a:spcAft>
            </a:pPr>
            <a:r>
              <a:rPr lang="en-US" sz="3200" dirty="0">
                <a:solidFill>
                  <a:srgbClr val="C00000"/>
                </a:solidFill>
                <a:latin typeface="Segoe UI Semilight" panose="020B0402040204020203" pitchFamily="34" charset="0"/>
                <a:ea typeface="Times New Roman" panose="02020603050405020304" pitchFamily="18" charset="0"/>
                <a:cs typeface="Segoe UI Semilight" panose="020B0402040204020203" pitchFamily="34" charset="0"/>
              </a:rPr>
              <a:t>Capability</a:t>
            </a:r>
          </a:p>
          <a:p>
            <a:pPr>
              <a:lnSpc>
                <a:spcPct val="150000"/>
              </a:lnSpc>
              <a:spcBef>
                <a:spcPts val="600"/>
              </a:spcBef>
              <a:spcAft>
                <a:spcPts val="0"/>
              </a:spcAft>
            </a:pPr>
            <a:r>
              <a:rPr lang="en-US" sz="1800" dirty="0">
                <a:latin typeface="+mn-lt"/>
                <a:ea typeface="Times New Roman" panose="02020603050405020304" pitchFamily="18" charset="0"/>
                <a:cs typeface="Segoe UI Light" panose="020B0502040204020203" pitchFamily="34" charset="0"/>
              </a:rPr>
              <a:t>ALTER support for memory-optimized tables</a:t>
            </a:r>
          </a:p>
          <a:p>
            <a:pPr>
              <a:lnSpc>
                <a:spcPct val="150000"/>
              </a:lnSpc>
              <a:spcBef>
                <a:spcPts val="600"/>
              </a:spcBef>
              <a:spcAft>
                <a:spcPts val="0"/>
              </a:spcAft>
            </a:pPr>
            <a:r>
              <a:rPr lang="en-US" sz="1800" dirty="0">
                <a:latin typeface="+mn-lt"/>
                <a:ea typeface="Times New Roman" panose="02020603050405020304" pitchFamily="18" charset="0"/>
                <a:cs typeface="Segoe UI Light" panose="020B0502040204020203" pitchFamily="34" charset="0"/>
              </a:rPr>
              <a:t>Greater Transact-SQL coverage</a:t>
            </a:r>
          </a:p>
          <a:p>
            <a:pPr>
              <a:lnSpc>
                <a:spcPct val="150000"/>
              </a:lnSpc>
              <a:spcBef>
                <a:spcPts val="600"/>
              </a:spcBef>
              <a:spcAft>
                <a:spcPts val="0"/>
              </a:spcAft>
            </a:pPr>
            <a:r>
              <a:rPr lang="en-US" sz="3200" dirty="0">
                <a:solidFill>
                  <a:srgbClr val="C00000"/>
                </a:solidFill>
                <a:latin typeface="Segoe UI Semilight" panose="020B0402040204020203" pitchFamily="34" charset="0"/>
                <a:ea typeface="Times New Roman" panose="02020603050405020304" pitchFamily="18" charset="0"/>
                <a:cs typeface="Segoe UI Semilight" panose="020B0402040204020203" pitchFamily="34" charset="0"/>
              </a:rPr>
              <a:t>Benefits</a:t>
            </a:r>
          </a:p>
          <a:p>
            <a:pPr>
              <a:lnSpc>
                <a:spcPct val="150000"/>
              </a:lnSpc>
              <a:spcBef>
                <a:spcPts val="600"/>
              </a:spcBef>
              <a:spcAft>
                <a:spcPts val="0"/>
              </a:spcAft>
            </a:pPr>
            <a:r>
              <a:rPr lang="en-US" sz="1800" dirty="0">
                <a:latin typeface="+mn-lt"/>
                <a:ea typeface="Times New Roman" panose="02020603050405020304" pitchFamily="18" charset="0"/>
                <a:cs typeface="Segoe UI Light" panose="020B0502040204020203" pitchFamily="34" charset="0"/>
              </a:rPr>
              <a:t>Improved scaling: In-Memory OLTP engine has been enhanced to scale linearly on servers up to 4 sockets</a:t>
            </a:r>
          </a:p>
          <a:p>
            <a:pPr>
              <a:lnSpc>
                <a:spcPct val="150000"/>
              </a:lnSpc>
              <a:spcBef>
                <a:spcPts val="600"/>
              </a:spcBef>
              <a:spcAft>
                <a:spcPts val="0"/>
              </a:spcAft>
            </a:pPr>
            <a:r>
              <a:rPr lang="en-US" sz="1800" dirty="0">
                <a:latin typeface="+mn-lt"/>
                <a:ea typeface="Times New Roman" panose="02020603050405020304" pitchFamily="18" charset="0"/>
                <a:cs typeface="Segoe UI Light" panose="020B0502040204020203" pitchFamily="34" charset="0"/>
              </a:rPr>
              <a:t>Tooling improvements in Management Studio</a:t>
            </a:r>
          </a:p>
          <a:p>
            <a:pPr>
              <a:lnSpc>
                <a:spcPct val="150000"/>
              </a:lnSpc>
              <a:spcBef>
                <a:spcPts val="600"/>
              </a:spcBef>
              <a:spcAft>
                <a:spcPts val="0"/>
              </a:spcAft>
            </a:pPr>
            <a:r>
              <a:rPr lang="en-US" sz="1800" dirty="0">
                <a:latin typeface="+mn-lt"/>
                <a:ea typeface="Times New Roman" panose="02020603050405020304" pitchFamily="18" charset="0"/>
                <a:cs typeface="Segoe UI Light" panose="020B0502040204020203" pitchFamily="34" charset="0"/>
              </a:rPr>
              <a:t>MARS (multiple active result sets) support</a:t>
            </a:r>
          </a:p>
          <a:p>
            <a:pPr>
              <a:lnSpc>
                <a:spcPct val="150000"/>
              </a:lnSpc>
              <a:spcBef>
                <a:spcPts val="600"/>
              </a:spcBef>
              <a:spcAft>
                <a:spcPts val="0"/>
              </a:spcAft>
            </a:pPr>
            <a:r>
              <a:rPr lang="en-US" sz="1800" dirty="0">
                <a:latin typeface="+mn-lt"/>
                <a:ea typeface="Times New Roman" panose="02020603050405020304" pitchFamily="18" charset="0"/>
                <a:cs typeface="Segoe UI Light" panose="020B0502040204020203" pitchFamily="34" charset="0"/>
              </a:rPr>
              <a:t>TDE (Transparent Data Encryption)-enabled: all on-disk data files are now encrypted once TDE is enabled</a:t>
            </a:r>
          </a:p>
        </p:txBody>
      </p:sp>
      <p:sp>
        <p:nvSpPr>
          <p:cNvPr id="5" name="TextBox 4"/>
          <p:cNvSpPr txBox="1"/>
          <p:nvPr/>
        </p:nvSpPr>
        <p:spPr>
          <a:xfrm>
            <a:off x="1" y="6642289"/>
            <a:ext cx="3806190" cy="352236"/>
          </a:xfrm>
          <a:prstGeom prst="rect">
            <a:avLst/>
          </a:prstGeom>
          <a:noFill/>
        </p:spPr>
        <p:txBody>
          <a:bodyPr wrap="square" lIns="365760" tIns="146304" rIns="182880" bIns="146304" rtlCol="0" anchor="ctr" anchorCtr="0">
            <a:noAutofit/>
          </a:bodyPr>
          <a:lstStyle/>
          <a:p>
            <a:pPr>
              <a:lnSpc>
                <a:spcPct val="90000"/>
              </a:lnSpc>
              <a:spcAft>
                <a:spcPts val="600"/>
              </a:spcAft>
            </a:pPr>
            <a:r>
              <a:rPr lang="en-US" sz="1400" dirty="0">
                <a:solidFill>
                  <a:schemeClr val="bg1"/>
                </a:solidFill>
                <a:latin typeface="Segoe UI Semibold" panose="020B0702040204020203" pitchFamily="34" charset="0"/>
                <a:ea typeface="Segoe UI Black" panose="020B0A02040204020203" pitchFamily="34" charset="0"/>
                <a:cs typeface="Segoe UI Semibold" panose="020B0702040204020203" pitchFamily="34" charset="0"/>
              </a:rPr>
              <a:t>Performance</a:t>
            </a:r>
          </a:p>
        </p:txBody>
      </p:sp>
    </p:spTree>
    <p:extLst>
      <p:ext uri="{BB962C8B-B14F-4D97-AF65-F5344CB8AC3E}">
        <p14:creationId xmlns:p14="http://schemas.microsoft.com/office/powerpoint/2010/main" val="729122414"/>
      </p:ext>
    </p:extLst>
  </p:cSld>
  <p:clrMapOvr>
    <a:masterClrMapping/>
  </p:clrMapOvr>
  <p:transition>
    <p:fade/>
  </p:transition>
  <p:timing>
    <p:tnLst>
      <p:par>
        <p:cTn id="1" dur="indefinite" restart="never" nodeType="tmRoot"/>
      </p:par>
    </p:tn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Query Store</a:t>
            </a:r>
            <a:endParaRPr lang="en-US" sz="3264" dirty="0"/>
          </a:p>
        </p:txBody>
      </p:sp>
      <p:sp>
        <p:nvSpPr>
          <p:cNvPr id="4" name="Title 1"/>
          <p:cNvSpPr txBox="1">
            <a:spLocks/>
          </p:cNvSpPr>
          <p:nvPr/>
        </p:nvSpPr>
        <p:spPr>
          <a:xfrm>
            <a:off x="274639" y="1520721"/>
            <a:ext cx="5364246" cy="2433673"/>
          </a:xfrm>
          <a:prstGeom prst="rect">
            <a:avLst/>
          </a:prstGeom>
        </p:spPr>
        <p:txBody>
          <a:bodyPr vert="horz" wrap="square" lIns="146304" tIns="91440" rIns="146304" bIns="91440" rtlCol="0" anchor="t">
            <a:noAutofit/>
          </a:bodyPr>
          <a:lstStyle>
            <a:lvl1pPr algn="l" defTabSz="931863" rtl="0" fontAlgn="base">
              <a:lnSpc>
                <a:spcPct val="90000"/>
              </a:lnSpc>
              <a:spcBef>
                <a:spcPct val="0"/>
              </a:spcBef>
              <a:spcAft>
                <a:spcPct val="0"/>
              </a:spcAft>
              <a:defRPr lang="en-US" sz="5400" kern="1200" spc="-102">
                <a:ln w="3175">
                  <a:noFill/>
                </a:ln>
                <a:solidFill>
                  <a:schemeClr val="accent4"/>
                </a:solidFill>
                <a:latin typeface="+mj-lt"/>
                <a:ea typeface="ＭＳ Ｐゴシック" charset="0"/>
                <a:cs typeface="Segoe UI" pitchFamily="34" charset="0"/>
              </a:defRPr>
            </a:lvl1pPr>
            <a:lvl2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2pPr>
            <a:lvl3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3pPr>
            <a:lvl4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4pPr>
            <a:lvl5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5pPr>
            <a:lvl6pPr marL="4572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6pPr>
            <a:lvl7pPr marL="9144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7pPr>
            <a:lvl8pPr marL="13716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8pPr>
            <a:lvl9pPr marL="18288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9pPr>
          </a:lstStyle>
          <a:p>
            <a:r>
              <a:rPr lang="en-US" sz="3264">
                <a:solidFill>
                  <a:schemeClr val="tx1"/>
                </a:solidFill>
              </a:rPr>
              <a:t>Your flight data recorder </a:t>
            </a:r>
            <a:br>
              <a:rPr lang="en-US" sz="3264">
                <a:solidFill>
                  <a:schemeClr val="tx1"/>
                </a:solidFill>
              </a:rPr>
            </a:br>
            <a:r>
              <a:rPr lang="en-US" sz="3264">
                <a:solidFill>
                  <a:schemeClr val="tx1"/>
                </a:solidFill>
              </a:rPr>
              <a:t>for your database</a:t>
            </a:r>
            <a:endParaRPr lang="en-US" sz="3264" dirty="0">
              <a:solidFill>
                <a:schemeClr val="tx1"/>
              </a:solidFill>
            </a:endParaRPr>
          </a:p>
        </p:txBody>
      </p:sp>
    </p:spTree>
    <p:extLst>
      <p:ext uri="{BB962C8B-B14F-4D97-AF65-F5344CB8AC3E}">
        <p14:creationId xmlns:p14="http://schemas.microsoft.com/office/powerpoint/2010/main" val="2742827134"/>
      </p:ext>
    </p:extLst>
  </p:cSld>
  <p:clrMapOvr>
    <a:masterClrMapping/>
  </p:clrMapOvr>
  <p:transition>
    <p:fade/>
  </p:transition>
  <p:timing>
    <p:tnLst>
      <p:par>
        <p:cTn id="1" dur="indefinite" restart="never" nodeType="tmRoot"/>
      </p:par>
    </p:tnLst>
  </p:timing>
</p:sld>
</file>

<file path=ppt/slides/slide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Title 2"/>
          <p:cNvSpPr>
            <a:spLocks noGrp="1"/>
          </p:cNvSpPr>
          <p:nvPr>
            <p:ph type="title"/>
          </p:nvPr>
        </p:nvSpPr>
        <p:spPr>
          <a:xfrm>
            <a:off x="274638" y="295275"/>
            <a:ext cx="10117249" cy="917575"/>
          </a:xfrm>
        </p:spPr>
        <p:txBody>
          <a:bodyPr/>
          <a:lstStyle/>
          <a:p>
            <a:r>
              <a:rPr lang="en-US" sz="3200" dirty="0">
                <a:solidFill>
                  <a:schemeClr val="bg2">
                    <a:lumMod val="50000"/>
                  </a:schemeClr>
                </a:solidFill>
              </a:rPr>
              <a:t>Microsoft positioned as a leader in the Gartner Magic Quadrant for Operational Database Management Systems*</a:t>
            </a:r>
          </a:p>
        </p:txBody>
      </p:sp>
      <p:sp>
        <p:nvSpPr>
          <p:cNvPr id="5" name="TextBox 4"/>
          <p:cNvSpPr txBox="1"/>
          <p:nvPr/>
        </p:nvSpPr>
        <p:spPr>
          <a:xfrm>
            <a:off x="-60018" y="5339886"/>
            <a:ext cx="12295373" cy="1319926"/>
          </a:xfrm>
          <a:prstGeom prst="rect">
            <a:avLst/>
          </a:prstGeom>
          <a:noFill/>
        </p:spPr>
        <p:txBody>
          <a:bodyPr wrap="square" lIns="182854" tIns="146283" rIns="182854" bIns="146283" rtlCol="0">
            <a:spAutoFit/>
          </a:bodyPr>
          <a:lstStyle/>
          <a:p>
            <a:pPr defTabSz="932225" fontAlgn="auto">
              <a:spcBef>
                <a:spcPts val="0"/>
              </a:spcBef>
              <a:spcAft>
                <a:spcPts val="0"/>
              </a:spcAft>
            </a:pPr>
            <a:endParaRPr lang="en-US" sz="1020" dirty="0">
              <a:solidFill>
                <a:srgbClr val="505050"/>
              </a:solidFill>
              <a:latin typeface="Segoe UI"/>
              <a:ea typeface="+mn-ea"/>
              <a:cs typeface="+mn-cs"/>
            </a:endParaRPr>
          </a:p>
          <a:p>
            <a:pPr defTabSz="932225" fontAlgn="auto">
              <a:spcBef>
                <a:spcPts val="0"/>
              </a:spcBef>
              <a:spcAft>
                <a:spcPts val="0"/>
              </a:spcAft>
            </a:pPr>
            <a:r>
              <a:rPr lang="en-US" sz="1020" dirty="0">
                <a:solidFill>
                  <a:srgbClr val="505050"/>
                </a:solidFill>
                <a:latin typeface="Segoe UI"/>
                <a:ea typeface="+mn-ea"/>
                <a:cs typeface="+mn-cs"/>
              </a:rPr>
              <a:t> </a:t>
            </a:r>
          </a:p>
          <a:p>
            <a:pPr defTabSz="932225" fontAlgn="auto">
              <a:spcBef>
                <a:spcPts val="0"/>
              </a:spcBef>
              <a:spcAft>
                <a:spcPts val="0"/>
              </a:spcAft>
            </a:pPr>
            <a:endParaRPr lang="en-US" sz="1020" dirty="0">
              <a:solidFill>
                <a:srgbClr val="505050"/>
              </a:solidFill>
              <a:latin typeface="Segoe UI"/>
              <a:ea typeface="+mn-ea"/>
              <a:cs typeface="+mn-cs"/>
            </a:endParaRPr>
          </a:p>
          <a:p>
            <a:pPr defTabSz="932225" fontAlgn="auto">
              <a:spcBef>
                <a:spcPts val="0"/>
              </a:spcBef>
              <a:spcAft>
                <a:spcPts val="0"/>
              </a:spcAft>
            </a:pPr>
            <a:r>
              <a:rPr lang="en-US" sz="1020" dirty="0">
                <a:solidFill>
                  <a:srgbClr val="505050"/>
                </a:solidFill>
                <a:latin typeface="Segoe UI"/>
                <a:ea typeface="+mn-ea"/>
                <a:cs typeface="+mn-cs"/>
              </a:rPr>
              <a:t>*Gartner “Magic Quadrant for Operational Database Management Systems,” by Donald Feinberg , Merv Adrian , Nick Heudecker, Adam </a:t>
            </a:r>
            <a:r>
              <a:rPr lang="en-US" sz="1020" dirty="0" err="1">
                <a:solidFill>
                  <a:srgbClr val="505050"/>
                </a:solidFill>
                <a:latin typeface="Segoe UI"/>
                <a:ea typeface="+mn-ea"/>
                <a:cs typeface="+mn-cs"/>
              </a:rPr>
              <a:t>Ronthal</a:t>
            </a:r>
            <a:r>
              <a:rPr lang="en-US" sz="1020" dirty="0">
                <a:solidFill>
                  <a:srgbClr val="505050"/>
                </a:solidFill>
                <a:latin typeface="Segoe UI"/>
                <a:ea typeface="+mn-ea"/>
                <a:cs typeface="+mn-cs"/>
              </a:rPr>
              <a:t>, October 2015</a:t>
            </a:r>
          </a:p>
          <a:p>
            <a:pPr defTabSz="932225" fontAlgn="auto">
              <a:spcBef>
                <a:spcPts val="0"/>
              </a:spcBef>
              <a:spcAft>
                <a:spcPts val="0"/>
              </a:spcAft>
            </a:pPr>
            <a:r>
              <a:rPr lang="en-US" sz="816" i="1" dirty="0">
                <a:solidFill>
                  <a:srgbClr val="505050"/>
                </a:solidFill>
                <a:latin typeface="Segoe UI"/>
                <a:ea typeface="+mn-ea"/>
                <a:cs typeface="+mn-cs"/>
              </a:rPr>
              <a:t>This graphic was published by Gartner, Inc. as part of a larger research document and should be evaluated in the context of the entire document. The Gartner document is available upon request from Microsoft. Gartner does not endorse any vendor, product or service depicted in its research publications, and does not advise technology users to select only those vendors with the highest ratings or other designation. Gartner research publications consist of the opinions of Gartner's research organization and should not be construed as statements of fact. Gartner disclaims all warranties, expressed or implied, with respect to this research, including any warranties of merchantability or fitness for a particular purpose. </a:t>
            </a:r>
            <a:endParaRPr lang="en-US" sz="816" dirty="0">
              <a:gradFill>
                <a:gsLst>
                  <a:gs pos="2917">
                    <a:srgbClr val="505050"/>
                  </a:gs>
                  <a:gs pos="30000">
                    <a:srgbClr val="505050"/>
                  </a:gs>
                </a:gsLst>
                <a:lin ang="5400000" scaled="0"/>
              </a:gradFill>
              <a:latin typeface="Segoe UI"/>
              <a:ea typeface="+mn-ea"/>
              <a:cs typeface="+mn-cs"/>
            </a:endParaRPr>
          </a:p>
        </p:txBody>
      </p:sp>
      <p:pic>
        <p:nvPicPr>
          <p:cNvPr id="6" name="Picture 5"/>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0476977" y="392423"/>
            <a:ext cx="1747621" cy="371369"/>
          </a:xfrm>
          <a:prstGeom prst="rect">
            <a:avLst/>
          </a:prstGeom>
        </p:spPr>
      </p:pic>
      <p:sp>
        <p:nvSpPr>
          <p:cNvPr id="8" name="TextBox 7"/>
          <p:cNvSpPr txBox="1"/>
          <p:nvPr/>
        </p:nvSpPr>
        <p:spPr>
          <a:xfrm>
            <a:off x="6774431" y="2936950"/>
            <a:ext cx="5073362" cy="1338799"/>
          </a:xfrm>
          <a:prstGeom prst="rect">
            <a:avLst/>
          </a:prstGeom>
          <a:noFill/>
        </p:spPr>
        <p:txBody>
          <a:bodyPr wrap="square" lIns="186521" tIns="149217" rIns="186521" bIns="149217" rtlCol="0">
            <a:spAutoFit/>
          </a:bodyPr>
          <a:lstStyle/>
          <a:p>
            <a:pPr defTabSz="932597" fontAlgn="auto">
              <a:lnSpc>
                <a:spcPct val="90000"/>
              </a:lnSpc>
              <a:spcBef>
                <a:spcPts val="0"/>
              </a:spcBef>
              <a:spcAft>
                <a:spcPts val="0"/>
              </a:spcAft>
            </a:pPr>
            <a:r>
              <a:rPr lang="en-US" sz="2448" dirty="0">
                <a:solidFill>
                  <a:srgbClr val="505050"/>
                </a:solidFill>
                <a:latin typeface="Segoe UI"/>
                <a:ea typeface="+mn-ea"/>
                <a:cs typeface="+mn-cs"/>
              </a:rPr>
              <a:t>Microsoft is placed furthest in vision and ability to execute within the leaders’ quadrant</a:t>
            </a:r>
          </a:p>
        </p:txBody>
      </p:sp>
      <p:sp>
        <p:nvSpPr>
          <p:cNvPr id="9" name="TextBox 8"/>
          <p:cNvSpPr txBox="1"/>
          <p:nvPr/>
        </p:nvSpPr>
        <p:spPr>
          <a:xfrm>
            <a:off x="6011759" y="1950482"/>
            <a:ext cx="615518" cy="3168269"/>
          </a:xfrm>
          <a:prstGeom prst="rect">
            <a:avLst/>
          </a:prstGeom>
          <a:noFill/>
        </p:spPr>
        <p:txBody>
          <a:bodyPr wrap="square" lIns="186521" tIns="149217" rIns="186521" bIns="149217" rtlCol="0">
            <a:spAutoFit/>
          </a:bodyPr>
          <a:lstStyle/>
          <a:p>
            <a:pPr defTabSz="932597" fontAlgn="auto">
              <a:lnSpc>
                <a:spcPct val="90000"/>
              </a:lnSpc>
              <a:spcBef>
                <a:spcPts val="0"/>
              </a:spcBef>
              <a:spcAft>
                <a:spcPts val="0"/>
              </a:spcAft>
            </a:pPr>
            <a:r>
              <a:rPr lang="en-US" sz="20296" dirty="0">
                <a:solidFill>
                  <a:srgbClr val="FF8C00"/>
                </a:solidFill>
                <a:latin typeface="Segoe UI"/>
                <a:ea typeface="+mn-ea"/>
                <a:cs typeface="+mn-cs"/>
              </a:rPr>
              <a:t>{</a:t>
            </a:r>
            <a:endParaRPr lang="en-US" sz="29271" dirty="0">
              <a:solidFill>
                <a:srgbClr val="FF8C00"/>
              </a:solidFill>
              <a:latin typeface="Segoe UI"/>
              <a:ea typeface="+mn-ea"/>
              <a:cs typeface="+mn-cs"/>
            </a:endParaRPr>
          </a:p>
        </p:txBody>
      </p:sp>
      <p:sp>
        <p:nvSpPr>
          <p:cNvPr id="10" name="TextBox 9"/>
          <p:cNvSpPr txBox="1"/>
          <p:nvPr/>
        </p:nvSpPr>
        <p:spPr>
          <a:xfrm>
            <a:off x="11424409" y="1950481"/>
            <a:ext cx="615518" cy="3168269"/>
          </a:xfrm>
          <a:prstGeom prst="rect">
            <a:avLst/>
          </a:prstGeom>
          <a:noFill/>
        </p:spPr>
        <p:txBody>
          <a:bodyPr wrap="square" lIns="186521" tIns="149217" rIns="186521" bIns="149217" rtlCol="0">
            <a:spAutoFit/>
          </a:bodyPr>
          <a:lstStyle/>
          <a:p>
            <a:pPr defTabSz="932597" fontAlgn="auto">
              <a:lnSpc>
                <a:spcPct val="90000"/>
              </a:lnSpc>
              <a:spcBef>
                <a:spcPts val="0"/>
              </a:spcBef>
              <a:spcAft>
                <a:spcPts val="0"/>
              </a:spcAft>
            </a:pPr>
            <a:r>
              <a:rPr lang="en-US" sz="20296" dirty="0">
                <a:solidFill>
                  <a:srgbClr val="FF8C00"/>
                </a:solidFill>
                <a:latin typeface="Segoe UI"/>
                <a:ea typeface="+mn-ea"/>
                <a:cs typeface="+mn-cs"/>
              </a:rPr>
              <a:t>}</a:t>
            </a:r>
          </a:p>
        </p:txBody>
      </p:sp>
      <p:pic>
        <p:nvPicPr>
          <p:cNvPr id="2050" name="Picture 2" descr="image002"/>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108038" y="1489194"/>
            <a:ext cx="4173967" cy="41739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586509805"/>
      </p:ext>
    </p:extLst>
  </p:cSld>
  <p:clrMapOvr>
    <a:masterClrMapping/>
  </p:clrMapOvr>
  <p:transition>
    <p:fade/>
  </p:transition>
  <p:timing>
    <p:tnLst>
      <p:par>
        <p:cTn id="1" dur="indefinite" restart="never" nodeType="tmRoot"/>
      </p:par>
    </p:tn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85655" y="438496"/>
            <a:ext cx="11888787" cy="917575"/>
          </a:xfrm>
        </p:spPr>
        <p:txBody>
          <a:bodyPr/>
          <a:lstStyle/>
          <a:p>
            <a:r>
              <a:rPr lang="en-US" dirty="0"/>
              <a:t>Problems with query performance</a:t>
            </a:r>
          </a:p>
        </p:txBody>
      </p:sp>
      <p:sp>
        <p:nvSpPr>
          <p:cNvPr id="5" name="Text Placeholder 2"/>
          <p:cNvSpPr>
            <a:spLocks noGrp="1"/>
          </p:cNvSpPr>
          <p:nvPr>
            <p:ph type="body" sz="quarter" idx="4294967295"/>
          </p:nvPr>
        </p:nvSpPr>
        <p:spPr>
          <a:xfrm>
            <a:off x="3542726" y="1212851"/>
            <a:ext cx="8448858" cy="4490000"/>
          </a:xfrm>
          <a:prstGeom prst="rect">
            <a:avLst/>
          </a:prstGeom>
        </p:spPr>
        <p:txBody>
          <a:bodyPr>
            <a:normAutofit fontScale="92500" lnSpcReduction="10000"/>
          </a:bodyPr>
          <a:lstStyle/>
          <a:p>
            <a:pPr marL="0" indent="0">
              <a:spcBef>
                <a:spcPts val="800"/>
              </a:spcBef>
              <a:buNone/>
            </a:pPr>
            <a:r>
              <a:rPr lang="en-US" sz="3500" dirty="0">
                <a:solidFill>
                  <a:srgbClr val="C00000"/>
                </a:solidFill>
                <a:latin typeface="Segoe UI Semilight" panose="020B0402040204020203" pitchFamily="34" charset="0"/>
                <a:cs typeface="Segoe UI Semilight" panose="020B0402040204020203" pitchFamily="34" charset="0"/>
              </a:rPr>
              <a:t>Fixing query plan choice regressions is difficult</a:t>
            </a:r>
          </a:p>
          <a:p>
            <a:pPr>
              <a:lnSpc>
                <a:spcPct val="120000"/>
              </a:lnSpc>
              <a:spcBef>
                <a:spcPts val="800"/>
              </a:spcBef>
            </a:pPr>
            <a:r>
              <a:rPr lang="en-US" sz="1900" dirty="0">
                <a:solidFill>
                  <a:schemeClr val="tx1"/>
                </a:solidFill>
                <a:latin typeface="+mn-lt"/>
              </a:rPr>
              <a:t>Query plan cache is not well-suited for performance troubleshooting</a:t>
            </a:r>
          </a:p>
          <a:p>
            <a:pPr marL="0" indent="0">
              <a:spcBef>
                <a:spcPts val="800"/>
              </a:spcBef>
              <a:buNone/>
            </a:pPr>
            <a:endParaRPr lang="en-US" dirty="0">
              <a:solidFill>
                <a:srgbClr val="C00000"/>
              </a:solidFill>
            </a:endParaRPr>
          </a:p>
          <a:p>
            <a:pPr marL="0" indent="0">
              <a:spcBef>
                <a:spcPts val="800"/>
              </a:spcBef>
              <a:buNone/>
            </a:pPr>
            <a:r>
              <a:rPr lang="en-US" sz="3500" dirty="0">
                <a:solidFill>
                  <a:srgbClr val="C00000"/>
                </a:solidFill>
                <a:latin typeface="Segoe UI Semilight" panose="020B0402040204020203" pitchFamily="34" charset="0"/>
                <a:cs typeface="Segoe UI Semilight" panose="020B0402040204020203" pitchFamily="34" charset="0"/>
              </a:rPr>
              <a:t>Long time to detect the issue (TTD)</a:t>
            </a:r>
          </a:p>
          <a:p>
            <a:pPr>
              <a:spcBef>
                <a:spcPts val="800"/>
              </a:spcBef>
            </a:pPr>
            <a:r>
              <a:rPr lang="en-US" sz="1900" dirty="0">
                <a:solidFill>
                  <a:schemeClr val="tx1"/>
                </a:solidFill>
                <a:latin typeface="+mn-lt"/>
              </a:rPr>
              <a:t>Which query is slow? Why is it slow? </a:t>
            </a:r>
          </a:p>
          <a:p>
            <a:pPr>
              <a:spcBef>
                <a:spcPts val="800"/>
              </a:spcBef>
            </a:pPr>
            <a:r>
              <a:rPr lang="en-US" sz="1900" dirty="0">
                <a:solidFill>
                  <a:schemeClr val="tx1"/>
                </a:solidFill>
                <a:latin typeface="+mn-lt"/>
              </a:rPr>
              <a:t>What was the previous plan?</a:t>
            </a:r>
          </a:p>
          <a:p>
            <a:pPr marL="0" indent="0">
              <a:spcBef>
                <a:spcPts val="800"/>
              </a:spcBef>
              <a:buNone/>
            </a:pPr>
            <a:endParaRPr lang="en-US" dirty="0">
              <a:solidFill>
                <a:srgbClr val="C00000"/>
              </a:solidFill>
            </a:endParaRPr>
          </a:p>
          <a:p>
            <a:pPr marL="0" indent="0">
              <a:spcBef>
                <a:spcPts val="800"/>
              </a:spcBef>
              <a:buNone/>
            </a:pPr>
            <a:r>
              <a:rPr lang="en-US" sz="3500" dirty="0">
                <a:solidFill>
                  <a:srgbClr val="C00000"/>
                </a:solidFill>
                <a:latin typeface="Segoe UI Semilight" panose="020B0402040204020203" pitchFamily="34" charset="0"/>
                <a:cs typeface="Segoe UI Semilight" panose="020B0402040204020203" pitchFamily="34" charset="0"/>
              </a:rPr>
              <a:t>Long time to mitigate (TTM)</a:t>
            </a:r>
          </a:p>
          <a:p>
            <a:pPr>
              <a:spcBef>
                <a:spcPts val="800"/>
              </a:spcBef>
            </a:pPr>
            <a:r>
              <a:rPr lang="en-US" sz="1900" dirty="0">
                <a:solidFill>
                  <a:schemeClr val="tx1"/>
                </a:solidFill>
                <a:latin typeface="+mn-lt"/>
              </a:rPr>
              <a:t>Can I modify the query?</a:t>
            </a:r>
          </a:p>
          <a:p>
            <a:pPr>
              <a:spcBef>
                <a:spcPts val="800"/>
              </a:spcBef>
            </a:pPr>
            <a:r>
              <a:rPr lang="en-US" sz="1900" dirty="0">
                <a:solidFill>
                  <a:schemeClr val="tx1"/>
                </a:solidFill>
                <a:latin typeface="+mn-lt"/>
              </a:rPr>
              <a:t>How to use plan guide?</a:t>
            </a:r>
          </a:p>
          <a:p>
            <a:pPr marL="0" indent="0">
              <a:spcBef>
                <a:spcPts val="800"/>
              </a:spcBef>
              <a:buNone/>
            </a:pPr>
            <a:endParaRPr lang="en-US" dirty="0">
              <a:solidFill>
                <a:srgbClr val="C00000"/>
              </a:solidFill>
            </a:endParaRPr>
          </a:p>
        </p:txBody>
      </p:sp>
      <p:sp>
        <p:nvSpPr>
          <p:cNvPr id="8" name="Freeform 7"/>
          <p:cNvSpPr/>
          <p:nvPr/>
        </p:nvSpPr>
        <p:spPr>
          <a:xfrm>
            <a:off x="1191142" y="1367288"/>
            <a:ext cx="1928051" cy="859792"/>
          </a:xfrm>
          <a:custGeom>
            <a:avLst/>
            <a:gdLst>
              <a:gd name="connsiteX0" fmla="*/ 0 w 1289044"/>
              <a:gd name="connsiteY0" fmla="*/ 0 h 859792"/>
              <a:gd name="connsiteX1" fmla="*/ 1289044 w 1289044"/>
              <a:gd name="connsiteY1" fmla="*/ 0 h 859792"/>
              <a:gd name="connsiteX2" fmla="*/ 1289044 w 1289044"/>
              <a:gd name="connsiteY2" fmla="*/ 859792 h 859792"/>
              <a:gd name="connsiteX3" fmla="*/ 0 w 1289044"/>
              <a:gd name="connsiteY3" fmla="*/ 859792 h 859792"/>
              <a:gd name="connsiteX4" fmla="*/ 0 w 1289044"/>
              <a:gd name="connsiteY4" fmla="*/ 0 h 8597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9044" h="859792">
                <a:moveTo>
                  <a:pt x="0" y="0"/>
                </a:moveTo>
                <a:lnTo>
                  <a:pt x="1289044" y="0"/>
                </a:lnTo>
                <a:lnTo>
                  <a:pt x="1289044" y="859792"/>
                </a:lnTo>
                <a:lnTo>
                  <a:pt x="0" y="859792"/>
                </a:lnTo>
                <a:lnTo>
                  <a:pt x="0" y="0"/>
                </a:lnTo>
                <a:close/>
              </a:path>
            </a:pathLst>
          </a:custGeom>
        </p:spPr>
        <p:style>
          <a:lnRef idx="2">
            <a:schemeClr val="accent4">
              <a:alpha val="90000"/>
              <a:tint val="40000"/>
              <a:hueOff val="0"/>
              <a:satOff val="0"/>
              <a:lumOff val="0"/>
              <a:alphaOff val="0"/>
            </a:schemeClr>
          </a:lnRef>
          <a:fillRef idx="1">
            <a:schemeClr val="accent4">
              <a:alpha val="90000"/>
              <a:tint val="40000"/>
              <a:hueOff val="0"/>
              <a:satOff val="0"/>
              <a:lumOff val="0"/>
              <a:alphaOff val="0"/>
            </a:schemeClr>
          </a:fillRef>
          <a:effectRef idx="0">
            <a:schemeClr val="accent4">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206247" tIns="99568" rIns="99568" bIns="99568" numCol="1" spcCol="1270" anchor="ctr" anchorCtr="0">
            <a:noAutofit/>
          </a:bodyPr>
          <a:lstStyle/>
          <a:p>
            <a:pPr lvl="0" algn="r" defTabSz="622300">
              <a:lnSpc>
                <a:spcPct val="90000"/>
              </a:lnSpc>
              <a:spcBef>
                <a:spcPct val="0"/>
              </a:spcBef>
              <a:spcAft>
                <a:spcPct val="35000"/>
              </a:spcAft>
            </a:pPr>
            <a:endParaRPr lang="en-US" sz="1300" kern="1200" dirty="0"/>
          </a:p>
        </p:txBody>
      </p:sp>
      <p:sp>
        <p:nvSpPr>
          <p:cNvPr id="10" name="Freeform 9"/>
          <p:cNvSpPr/>
          <p:nvPr/>
        </p:nvSpPr>
        <p:spPr>
          <a:xfrm>
            <a:off x="1191142" y="2872243"/>
            <a:ext cx="1928051" cy="859792"/>
          </a:xfrm>
          <a:custGeom>
            <a:avLst/>
            <a:gdLst>
              <a:gd name="connsiteX0" fmla="*/ 0 w 1289044"/>
              <a:gd name="connsiteY0" fmla="*/ 0 h 859792"/>
              <a:gd name="connsiteX1" fmla="*/ 1289044 w 1289044"/>
              <a:gd name="connsiteY1" fmla="*/ 0 h 859792"/>
              <a:gd name="connsiteX2" fmla="*/ 1289044 w 1289044"/>
              <a:gd name="connsiteY2" fmla="*/ 859792 h 859792"/>
              <a:gd name="connsiteX3" fmla="*/ 0 w 1289044"/>
              <a:gd name="connsiteY3" fmla="*/ 859792 h 859792"/>
              <a:gd name="connsiteX4" fmla="*/ 0 w 1289044"/>
              <a:gd name="connsiteY4" fmla="*/ 0 h 8597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9044" h="859792">
                <a:moveTo>
                  <a:pt x="0" y="0"/>
                </a:moveTo>
                <a:lnTo>
                  <a:pt x="1289044" y="0"/>
                </a:lnTo>
                <a:lnTo>
                  <a:pt x="1289044" y="859792"/>
                </a:lnTo>
                <a:lnTo>
                  <a:pt x="0" y="859792"/>
                </a:lnTo>
                <a:lnTo>
                  <a:pt x="0" y="0"/>
                </a:lnTo>
                <a:close/>
              </a:path>
            </a:pathLst>
          </a:custGeom>
        </p:spPr>
        <p:style>
          <a:lnRef idx="2">
            <a:schemeClr val="accent4">
              <a:alpha val="90000"/>
              <a:tint val="40000"/>
              <a:hueOff val="0"/>
              <a:satOff val="0"/>
              <a:lumOff val="0"/>
              <a:alphaOff val="0"/>
            </a:schemeClr>
          </a:lnRef>
          <a:fillRef idx="1">
            <a:schemeClr val="accent4">
              <a:alpha val="90000"/>
              <a:tint val="40000"/>
              <a:hueOff val="0"/>
              <a:satOff val="0"/>
              <a:lumOff val="0"/>
              <a:alphaOff val="0"/>
            </a:schemeClr>
          </a:fillRef>
          <a:effectRef idx="0">
            <a:schemeClr val="accent4">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206247" tIns="99568" rIns="99568" bIns="99568" numCol="1" spcCol="1270" anchor="ctr" anchorCtr="0">
            <a:noAutofit/>
          </a:bodyPr>
          <a:lstStyle/>
          <a:p>
            <a:pPr lvl="0" algn="r" defTabSz="622300">
              <a:lnSpc>
                <a:spcPct val="90000"/>
              </a:lnSpc>
              <a:spcBef>
                <a:spcPct val="0"/>
              </a:spcBef>
              <a:spcAft>
                <a:spcPct val="35000"/>
              </a:spcAft>
            </a:pPr>
            <a:endParaRPr lang="en-US" sz="1400" kern="1200" dirty="0"/>
          </a:p>
        </p:txBody>
      </p:sp>
      <p:sp>
        <p:nvSpPr>
          <p:cNvPr id="6" name="Double Wave 5"/>
          <p:cNvSpPr/>
          <p:nvPr/>
        </p:nvSpPr>
        <p:spPr bwMode="auto">
          <a:xfrm>
            <a:off x="791626" y="5742788"/>
            <a:ext cx="6097553" cy="703375"/>
          </a:xfrm>
          <a:prstGeom prst="doubleWave">
            <a:avLst/>
          </a:prstGeom>
          <a:solidFill>
            <a:srgbClr val="004B50"/>
          </a:solidFill>
          <a:ln>
            <a:headEnd type="none" w="med" len="med"/>
            <a:tailEnd type="none" w="med" len="med"/>
          </a:ln>
        </p:spPr>
        <p:style>
          <a:lnRef idx="1">
            <a:schemeClr val="dk1"/>
          </a:lnRef>
          <a:fillRef idx="3">
            <a:schemeClr val="dk1"/>
          </a:fillRef>
          <a:effectRef idx="2">
            <a:schemeClr val="dk1"/>
          </a:effectRef>
          <a:fontRef idx="minor">
            <a:schemeClr val="lt1"/>
          </a:fontRef>
        </p:style>
        <p:txBody>
          <a:bodyPr rot="0" spcFirstLastPara="0" vertOverflow="overflow" horzOverflow="overflow" vert="horz" wrap="square" lIns="186521" tIns="149217" rIns="186521" bIns="149217" numCol="1" spcCol="0" rtlCol="0" fromWordArt="0" anchor="ctr" anchorCtr="0" forceAA="0" compatLnSpc="1">
            <a:prstTxWarp prst="textNoShape">
              <a:avLst/>
            </a:prstTxWarp>
            <a:noAutofit/>
          </a:bodyPr>
          <a:lstStyle/>
          <a:p>
            <a:pPr algn="ctr" defTabSz="951028" fontAlgn="base">
              <a:lnSpc>
                <a:spcPct val="90000"/>
              </a:lnSpc>
              <a:spcBef>
                <a:spcPct val="0"/>
              </a:spcBef>
              <a:spcAft>
                <a:spcPct val="0"/>
              </a:spcAft>
            </a:pPr>
            <a:r>
              <a:rPr lang="en-US" sz="2200" dirty="0">
                <a:gradFill>
                  <a:gsLst>
                    <a:gs pos="0">
                      <a:srgbClr val="FFFFFF"/>
                    </a:gs>
                    <a:gs pos="100000">
                      <a:srgbClr val="FFFFFF"/>
                    </a:gs>
                  </a:gsLst>
                  <a:lin ang="5400000" scaled="0"/>
                </a:gradFill>
                <a:ea typeface="Segoe UI" pitchFamily="34" charset="0"/>
                <a:cs typeface="Segoe UI" pitchFamily="34" charset="0"/>
              </a:rPr>
              <a:t>Plan choice change can cause these problems</a:t>
            </a:r>
          </a:p>
        </p:txBody>
      </p:sp>
      <p:sp>
        <p:nvSpPr>
          <p:cNvPr id="7" name="TextBox 6"/>
          <p:cNvSpPr txBox="1"/>
          <p:nvPr/>
        </p:nvSpPr>
        <p:spPr>
          <a:xfrm>
            <a:off x="1" y="6642289"/>
            <a:ext cx="3806190" cy="352236"/>
          </a:xfrm>
          <a:prstGeom prst="rect">
            <a:avLst/>
          </a:prstGeom>
          <a:noFill/>
        </p:spPr>
        <p:txBody>
          <a:bodyPr wrap="square" lIns="365760" tIns="146304" rIns="182880" bIns="146304" rtlCol="0" anchor="ctr" anchorCtr="0">
            <a:noAutofit/>
          </a:bodyPr>
          <a:lstStyle/>
          <a:p>
            <a:pPr>
              <a:lnSpc>
                <a:spcPct val="90000"/>
              </a:lnSpc>
              <a:spcAft>
                <a:spcPts val="600"/>
              </a:spcAft>
            </a:pPr>
            <a:r>
              <a:rPr lang="en-US" sz="1400" dirty="0">
                <a:solidFill>
                  <a:schemeClr val="bg1"/>
                </a:solidFill>
                <a:latin typeface="Segoe UI Semibold" panose="020B0702040204020203" pitchFamily="34" charset="0"/>
                <a:ea typeface="Segoe UI Black" panose="020B0A02040204020203" pitchFamily="34" charset="0"/>
                <a:cs typeface="Segoe UI Semibold" panose="020B0702040204020203" pitchFamily="34" charset="0"/>
              </a:rPr>
              <a:t>Performance</a:t>
            </a:r>
          </a:p>
        </p:txBody>
      </p:sp>
      <p:sp>
        <p:nvSpPr>
          <p:cNvPr id="14" name="Freeform 13"/>
          <p:cNvSpPr/>
          <p:nvPr/>
        </p:nvSpPr>
        <p:spPr>
          <a:xfrm>
            <a:off x="443641" y="2662778"/>
            <a:ext cx="1319054" cy="1274140"/>
          </a:xfrm>
          <a:custGeom>
            <a:avLst/>
            <a:gdLst>
              <a:gd name="connsiteX0" fmla="*/ 0 w 1033727"/>
              <a:gd name="connsiteY0" fmla="*/ 627335 h 1254669"/>
              <a:gd name="connsiteX1" fmla="*/ 516864 w 1033727"/>
              <a:gd name="connsiteY1" fmla="*/ 0 h 1254669"/>
              <a:gd name="connsiteX2" fmla="*/ 1033728 w 1033727"/>
              <a:gd name="connsiteY2" fmla="*/ 627335 h 1254669"/>
              <a:gd name="connsiteX3" fmla="*/ 516864 w 1033727"/>
              <a:gd name="connsiteY3" fmla="*/ 1254670 h 1254669"/>
              <a:gd name="connsiteX4" fmla="*/ 0 w 1033727"/>
              <a:gd name="connsiteY4" fmla="*/ 627335 h 12546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3727" h="1254669">
                <a:moveTo>
                  <a:pt x="0" y="627335"/>
                </a:moveTo>
                <a:cubicBezTo>
                  <a:pt x="0" y="280867"/>
                  <a:pt x="231408" y="0"/>
                  <a:pt x="516864" y="0"/>
                </a:cubicBezTo>
                <a:cubicBezTo>
                  <a:pt x="802320" y="0"/>
                  <a:pt x="1033728" y="280867"/>
                  <a:pt x="1033728" y="627335"/>
                </a:cubicBezTo>
                <a:cubicBezTo>
                  <a:pt x="1033728" y="973803"/>
                  <a:pt x="802320" y="1254670"/>
                  <a:pt x="516864" y="1254670"/>
                </a:cubicBezTo>
                <a:cubicBezTo>
                  <a:pt x="231408" y="1254670"/>
                  <a:pt x="0" y="973803"/>
                  <a:pt x="0" y="627335"/>
                </a:cubicBezTo>
                <a:close/>
              </a:path>
            </a:pathLst>
          </a:custGeom>
          <a:solidFill>
            <a:srgbClr val="A80000"/>
          </a:solidFill>
        </p:spPr>
        <p:style>
          <a:lnRef idx="2">
            <a:schemeClr val="lt1">
              <a:hueOff val="0"/>
              <a:satOff val="0"/>
              <a:lumOff val="0"/>
              <a:alphaOff val="0"/>
            </a:schemeClr>
          </a:lnRef>
          <a:fillRef idx="1">
            <a:scrgbClr r="0" g="0" b="0"/>
          </a:fillRef>
          <a:effectRef idx="0">
            <a:schemeClr val="accent4">
              <a:hueOff val="0"/>
              <a:satOff val="0"/>
              <a:lumOff val="0"/>
              <a:alphaOff val="0"/>
            </a:schemeClr>
          </a:effectRef>
          <a:fontRef idx="minor">
            <a:schemeClr val="lt1"/>
          </a:fontRef>
        </p:style>
        <p:txBody>
          <a:bodyPr spcFirstLastPara="0" vert="horz" wrap="square" lIns="151386" tIns="183742" rIns="151386" bIns="183742" numCol="1" spcCol="1270" anchor="ctr" anchorCtr="0">
            <a:noAutofit/>
          </a:bodyPr>
          <a:lstStyle/>
          <a:p>
            <a:pPr lvl="0" algn="ctr" defTabSz="711200">
              <a:lnSpc>
                <a:spcPct val="90000"/>
              </a:lnSpc>
              <a:spcBef>
                <a:spcPct val="0"/>
              </a:spcBef>
              <a:spcAft>
                <a:spcPts val="0"/>
              </a:spcAft>
            </a:pPr>
            <a:r>
              <a:rPr lang="en-US" sz="1600" kern="1200" dirty="0"/>
              <a:t>Temporary</a:t>
            </a:r>
          </a:p>
          <a:p>
            <a:pPr lvl="0" algn="ctr" defTabSz="711200">
              <a:lnSpc>
                <a:spcPct val="90000"/>
              </a:lnSpc>
              <a:spcBef>
                <a:spcPct val="0"/>
              </a:spcBef>
              <a:spcAft>
                <a:spcPts val="0"/>
              </a:spcAft>
            </a:pPr>
            <a:r>
              <a:rPr lang="en-US" sz="1600" dirty="0"/>
              <a:t>perf issues</a:t>
            </a:r>
            <a:endParaRPr lang="en-US" sz="1600" kern="1200" dirty="0"/>
          </a:p>
        </p:txBody>
      </p:sp>
      <p:sp>
        <p:nvSpPr>
          <p:cNvPr id="15" name="Freeform 14"/>
          <p:cNvSpPr/>
          <p:nvPr/>
        </p:nvSpPr>
        <p:spPr>
          <a:xfrm>
            <a:off x="443641" y="1160114"/>
            <a:ext cx="1319054" cy="1274140"/>
          </a:xfrm>
          <a:custGeom>
            <a:avLst/>
            <a:gdLst>
              <a:gd name="connsiteX0" fmla="*/ 0 w 1033727"/>
              <a:gd name="connsiteY0" fmla="*/ 627335 h 1254669"/>
              <a:gd name="connsiteX1" fmla="*/ 516864 w 1033727"/>
              <a:gd name="connsiteY1" fmla="*/ 0 h 1254669"/>
              <a:gd name="connsiteX2" fmla="*/ 1033728 w 1033727"/>
              <a:gd name="connsiteY2" fmla="*/ 627335 h 1254669"/>
              <a:gd name="connsiteX3" fmla="*/ 516864 w 1033727"/>
              <a:gd name="connsiteY3" fmla="*/ 1254670 h 1254669"/>
              <a:gd name="connsiteX4" fmla="*/ 0 w 1033727"/>
              <a:gd name="connsiteY4" fmla="*/ 627335 h 12546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3727" h="1254669">
                <a:moveTo>
                  <a:pt x="0" y="627335"/>
                </a:moveTo>
                <a:cubicBezTo>
                  <a:pt x="0" y="280867"/>
                  <a:pt x="231408" y="0"/>
                  <a:pt x="516864" y="0"/>
                </a:cubicBezTo>
                <a:cubicBezTo>
                  <a:pt x="802320" y="0"/>
                  <a:pt x="1033728" y="280867"/>
                  <a:pt x="1033728" y="627335"/>
                </a:cubicBezTo>
                <a:cubicBezTo>
                  <a:pt x="1033728" y="973803"/>
                  <a:pt x="802320" y="1254670"/>
                  <a:pt x="516864" y="1254670"/>
                </a:cubicBezTo>
                <a:cubicBezTo>
                  <a:pt x="231408" y="1254670"/>
                  <a:pt x="0" y="973803"/>
                  <a:pt x="0" y="627335"/>
                </a:cubicBezTo>
                <a:close/>
              </a:path>
            </a:pathLst>
          </a:custGeom>
          <a:solidFill>
            <a:srgbClr val="A80000"/>
          </a:solidFill>
        </p:spPr>
        <p:style>
          <a:lnRef idx="2">
            <a:schemeClr val="lt1">
              <a:hueOff val="0"/>
              <a:satOff val="0"/>
              <a:lumOff val="0"/>
              <a:alphaOff val="0"/>
            </a:schemeClr>
          </a:lnRef>
          <a:fillRef idx="1">
            <a:scrgbClr r="0" g="0" b="0"/>
          </a:fillRef>
          <a:effectRef idx="0">
            <a:schemeClr val="accent4">
              <a:hueOff val="0"/>
              <a:satOff val="0"/>
              <a:lumOff val="0"/>
              <a:alphaOff val="0"/>
            </a:schemeClr>
          </a:effectRef>
          <a:fontRef idx="minor">
            <a:schemeClr val="lt1"/>
          </a:fontRef>
        </p:style>
        <p:txBody>
          <a:bodyPr spcFirstLastPara="0" vert="horz" wrap="square" lIns="151386" tIns="183742" rIns="151386" bIns="183742" numCol="1" spcCol="1270" anchor="ctr" anchorCtr="0">
            <a:noAutofit/>
          </a:bodyPr>
          <a:lstStyle/>
          <a:p>
            <a:pPr lvl="0" algn="ctr" defTabSz="711200">
              <a:lnSpc>
                <a:spcPct val="90000"/>
              </a:lnSpc>
              <a:spcBef>
                <a:spcPct val="0"/>
              </a:spcBef>
              <a:spcAft>
                <a:spcPts val="0"/>
              </a:spcAft>
            </a:pPr>
            <a:r>
              <a:rPr lang="en-US" sz="1600" kern="1200" dirty="0"/>
              <a:t>Website</a:t>
            </a:r>
          </a:p>
          <a:p>
            <a:pPr lvl="0" algn="ctr" defTabSz="711200">
              <a:lnSpc>
                <a:spcPct val="90000"/>
              </a:lnSpc>
              <a:spcBef>
                <a:spcPct val="0"/>
              </a:spcBef>
              <a:spcAft>
                <a:spcPts val="0"/>
              </a:spcAft>
            </a:pPr>
            <a:r>
              <a:rPr lang="en-US" sz="1600" dirty="0"/>
              <a:t>Is down</a:t>
            </a:r>
            <a:endParaRPr lang="en-US" sz="1600" kern="1200" dirty="0"/>
          </a:p>
        </p:txBody>
      </p:sp>
      <p:sp>
        <p:nvSpPr>
          <p:cNvPr id="12" name="Freeform 11"/>
          <p:cNvSpPr/>
          <p:nvPr/>
        </p:nvSpPr>
        <p:spPr>
          <a:xfrm>
            <a:off x="1191142" y="4406656"/>
            <a:ext cx="1928051" cy="859792"/>
          </a:xfrm>
          <a:custGeom>
            <a:avLst/>
            <a:gdLst>
              <a:gd name="connsiteX0" fmla="*/ 0 w 1289044"/>
              <a:gd name="connsiteY0" fmla="*/ 0 h 859792"/>
              <a:gd name="connsiteX1" fmla="*/ 1289044 w 1289044"/>
              <a:gd name="connsiteY1" fmla="*/ 0 h 859792"/>
              <a:gd name="connsiteX2" fmla="*/ 1289044 w 1289044"/>
              <a:gd name="connsiteY2" fmla="*/ 859792 h 859792"/>
              <a:gd name="connsiteX3" fmla="*/ 0 w 1289044"/>
              <a:gd name="connsiteY3" fmla="*/ 859792 h 859792"/>
              <a:gd name="connsiteX4" fmla="*/ 0 w 1289044"/>
              <a:gd name="connsiteY4" fmla="*/ 0 h 8597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9044" h="859792">
                <a:moveTo>
                  <a:pt x="0" y="0"/>
                </a:moveTo>
                <a:lnTo>
                  <a:pt x="1289044" y="0"/>
                </a:lnTo>
                <a:lnTo>
                  <a:pt x="1289044" y="859792"/>
                </a:lnTo>
                <a:lnTo>
                  <a:pt x="0" y="859792"/>
                </a:lnTo>
                <a:lnTo>
                  <a:pt x="0" y="0"/>
                </a:lnTo>
                <a:close/>
              </a:path>
            </a:pathLst>
          </a:custGeom>
        </p:spPr>
        <p:style>
          <a:lnRef idx="2">
            <a:schemeClr val="accent4">
              <a:alpha val="90000"/>
              <a:tint val="40000"/>
              <a:hueOff val="0"/>
              <a:satOff val="0"/>
              <a:lumOff val="0"/>
              <a:alphaOff val="0"/>
            </a:schemeClr>
          </a:lnRef>
          <a:fillRef idx="1">
            <a:schemeClr val="accent4">
              <a:alpha val="90000"/>
              <a:tint val="40000"/>
              <a:hueOff val="0"/>
              <a:satOff val="0"/>
              <a:lumOff val="0"/>
              <a:alphaOff val="0"/>
            </a:schemeClr>
          </a:fillRef>
          <a:effectRef idx="0">
            <a:schemeClr val="accent4">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206248" tIns="99568" rIns="99567" bIns="99568" numCol="1" spcCol="1270" anchor="ctr" anchorCtr="0">
            <a:noAutofit/>
          </a:bodyPr>
          <a:lstStyle/>
          <a:p>
            <a:pPr lvl="0" algn="r" defTabSz="622300">
              <a:lnSpc>
                <a:spcPct val="90000"/>
              </a:lnSpc>
              <a:spcBef>
                <a:spcPct val="0"/>
              </a:spcBef>
              <a:spcAft>
                <a:spcPct val="35000"/>
              </a:spcAft>
            </a:pPr>
            <a:endParaRPr lang="en-US" sz="1400" kern="1200" dirty="0"/>
          </a:p>
        </p:txBody>
      </p:sp>
      <p:sp>
        <p:nvSpPr>
          <p:cNvPr id="16" name="Freeform 15"/>
          <p:cNvSpPr/>
          <p:nvPr/>
        </p:nvSpPr>
        <p:spPr>
          <a:xfrm>
            <a:off x="443641" y="4199482"/>
            <a:ext cx="1319054" cy="1274140"/>
          </a:xfrm>
          <a:custGeom>
            <a:avLst/>
            <a:gdLst>
              <a:gd name="connsiteX0" fmla="*/ 0 w 1033727"/>
              <a:gd name="connsiteY0" fmla="*/ 627335 h 1254669"/>
              <a:gd name="connsiteX1" fmla="*/ 516864 w 1033727"/>
              <a:gd name="connsiteY1" fmla="*/ 0 h 1254669"/>
              <a:gd name="connsiteX2" fmla="*/ 1033728 w 1033727"/>
              <a:gd name="connsiteY2" fmla="*/ 627335 h 1254669"/>
              <a:gd name="connsiteX3" fmla="*/ 516864 w 1033727"/>
              <a:gd name="connsiteY3" fmla="*/ 1254670 h 1254669"/>
              <a:gd name="connsiteX4" fmla="*/ 0 w 1033727"/>
              <a:gd name="connsiteY4" fmla="*/ 627335 h 12546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3727" h="1254669">
                <a:moveTo>
                  <a:pt x="0" y="627335"/>
                </a:moveTo>
                <a:cubicBezTo>
                  <a:pt x="0" y="280867"/>
                  <a:pt x="231408" y="0"/>
                  <a:pt x="516864" y="0"/>
                </a:cubicBezTo>
                <a:cubicBezTo>
                  <a:pt x="802320" y="0"/>
                  <a:pt x="1033728" y="280867"/>
                  <a:pt x="1033728" y="627335"/>
                </a:cubicBezTo>
                <a:cubicBezTo>
                  <a:pt x="1033728" y="973803"/>
                  <a:pt x="802320" y="1254670"/>
                  <a:pt x="516864" y="1254670"/>
                </a:cubicBezTo>
                <a:cubicBezTo>
                  <a:pt x="231408" y="1254670"/>
                  <a:pt x="0" y="973803"/>
                  <a:pt x="0" y="627335"/>
                </a:cubicBezTo>
                <a:close/>
              </a:path>
            </a:pathLst>
          </a:custGeom>
          <a:solidFill>
            <a:srgbClr val="A80000"/>
          </a:solidFill>
        </p:spPr>
        <p:style>
          <a:lnRef idx="2">
            <a:schemeClr val="lt1">
              <a:hueOff val="0"/>
              <a:satOff val="0"/>
              <a:lumOff val="0"/>
              <a:alphaOff val="0"/>
            </a:schemeClr>
          </a:lnRef>
          <a:fillRef idx="1">
            <a:scrgbClr r="0" g="0" b="0"/>
          </a:fillRef>
          <a:effectRef idx="0">
            <a:schemeClr val="accent4">
              <a:hueOff val="0"/>
              <a:satOff val="0"/>
              <a:lumOff val="0"/>
              <a:alphaOff val="0"/>
            </a:schemeClr>
          </a:effectRef>
          <a:fontRef idx="minor">
            <a:schemeClr val="lt1"/>
          </a:fontRef>
        </p:style>
        <p:txBody>
          <a:bodyPr spcFirstLastPara="0" vert="horz" wrap="square" lIns="151386" tIns="183742" rIns="151386" bIns="183742" numCol="1" spcCol="1270" anchor="ctr" anchorCtr="0">
            <a:noAutofit/>
          </a:bodyPr>
          <a:lstStyle/>
          <a:p>
            <a:pPr lvl="0" algn="ctr" defTabSz="711200">
              <a:lnSpc>
                <a:spcPct val="90000"/>
              </a:lnSpc>
              <a:spcBef>
                <a:spcPct val="0"/>
              </a:spcBef>
              <a:spcAft>
                <a:spcPts val="0"/>
              </a:spcAft>
            </a:pPr>
            <a:r>
              <a:rPr lang="en-US" sz="1600" kern="1200" dirty="0"/>
              <a:t>DB</a:t>
            </a:r>
          </a:p>
          <a:p>
            <a:pPr lvl="0" algn="ctr" defTabSz="711200">
              <a:lnSpc>
                <a:spcPct val="90000"/>
              </a:lnSpc>
              <a:spcBef>
                <a:spcPct val="0"/>
              </a:spcBef>
              <a:spcAft>
                <a:spcPts val="0"/>
              </a:spcAft>
            </a:pPr>
            <a:r>
              <a:rPr lang="en-US" sz="1600" dirty="0"/>
              <a:t>upgraded</a:t>
            </a:r>
            <a:endParaRPr lang="en-US" sz="1600" kern="1200" dirty="0"/>
          </a:p>
        </p:txBody>
      </p:sp>
      <p:sp>
        <p:nvSpPr>
          <p:cNvPr id="17" name="TextBox 16"/>
          <p:cNvSpPr txBox="1"/>
          <p:nvPr/>
        </p:nvSpPr>
        <p:spPr>
          <a:xfrm>
            <a:off x="1762695" y="1368832"/>
            <a:ext cx="1356498" cy="856704"/>
          </a:xfrm>
          <a:prstGeom prst="rect">
            <a:avLst/>
          </a:prstGeom>
          <a:noFill/>
        </p:spPr>
        <p:txBody>
          <a:bodyPr wrap="square" lIns="182880" tIns="146304" rIns="182880" bIns="146304" rtlCol="0" anchor="ctr" anchorCtr="0">
            <a:noAutofit/>
          </a:bodyPr>
          <a:lstStyle/>
          <a:p>
            <a:pPr lvl="0" algn="r">
              <a:lnSpc>
                <a:spcPct val="90000"/>
              </a:lnSpc>
              <a:spcAft>
                <a:spcPts val="600"/>
              </a:spcAft>
            </a:pPr>
            <a:r>
              <a:rPr lang="en-US" sz="1600" dirty="0">
                <a:latin typeface="+mn-lt"/>
              </a:rPr>
              <a:t>Database is not working</a:t>
            </a:r>
            <a:endParaRPr lang="en-US" sz="1600" dirty="0">
              <a:gradFill>
                <a:gsLst>
                  <a:gs pos="2917">
                    <a:schemeClr val="tx1"/>
                  </a:gs>
                  <a:gs pos="30000">
                    <a:schemeClr val="tx1"/>
                  </a:gs>
                </a:gsLst>
                <a:lin ang="5400000" scaled="0"/>
              </a:gradFill>
              <a:latin typeface="+mn-lt"/>
            </a:endParaRPr>
          </a:p>
        </p:txBody>
      </p:sp>
      <p:sp>
        <p:nvSpPr>
          <p:cNvPr id="18" name="TextBox 17"/>
          <p:cNvSpPr txBox="1"/>
          <p:nvPr/>
        </p:nvSpPr>
        <p:spPr>
          <a:xfrm>
            <a:off x="1614675" y="2858785"/>
            <a:ext cx="1507586" cy="882127"/>
          </a:xfrm>
          <a:prstGeom prst="rect">
            <a:avLst/>
          </a:prstGeom>
          <a:noFill/>
        </p:spPr>
        <p:txBody>
          <a:bodyPr wrap="square" lIns="182880" tIns="146304" rIns="182880" bIns="146304" rtlCol="0">
            <a:noAutofit/>
          </a:bodyPr>
          <a:lstStyle/>
          <a:p>
            <a:pPr lvl="0" algn="r" defTabSz="622300">
              <a:lnSpc>
                <a:spcPct val="90000"/>
              </a:lnSpc>
              <a:spcAft>
                <a:spcPct val="35000"/>
              </a:spcAft>
            </a:pPr>
            <a:r>
              <a:rPr lang="en-US" sz="1600" dirty="0"/>
              <a:t>Impossible to predict / root cause</a:t>
            </a:r>
          </a:p>
        </p:txBody>
      </p:sp>
      <p:sp>
        <p:nvSpPr>
          <p:cNvPr id="20" name="TextBox 19"/>
          <p:cNvSpPr txBox="1"/>
          <p:nvPr/>
        </p:nvSpPr>
        <p:spPr>
          <a:xfrm>
            <a:off x="1614675" y="4400017"/>
            <a:ext cx="1507586" cy="868914"/>
          </a:xfrm>
          <a:prstGeom prst="rect">
            <a:avLst/>
          </a:prstGeom>
          <a:noFill/>
        </p:spPr>
        <p:txBody>
          <a:bodyPr wrap="square" lIns="182880" tIns="146304" rIns="182880" bIns="146304" rtlCol="0">
            <a:noAutofit/>
          </a:bodyPr>
          <a:lstStyle/>
          <a:p>
            <a:pPr lvl="0" algn="r" defTabSz="622300">
              <a:lnSpc>
                <a:spcPct val="90000"/>
              </a:lnSpc>
              <a:spcAft>
                <a:spcPct val="35000"/>
              </a:spcAft>
            </a:pPr>
            <a:r>
              <a:rPr lang="en-US" sz="1600" dirty="0"/>
              <a:t>Regression caused by new bits</a:t>
            </a:r>
          </a:p>
        </p:txBody>
      </p:sp>
    </p:spTree>
    <p:extLst>
      <p:ext uri="{BB962C8B-B14F-4D97-AF65-F5344CB8AC3E}">
        <p14:creationId xmlns:p14="http://schemas.microsoft.com/office/powerpoint/2010/main" val="402535701"/>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circle(in)">
                                      <p:cBhvr>
                                        <p:cTn id="7" dur="10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
</file>

<file path=ppt/slides/slide4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7" name="Title 16"/>
          <p:cNvSpPr>
            <a:spLocks noGrp="1"/>
          </p:cNvSpPr>
          <p:nvPr>
            <p:ph type="title"/>
          </p:nvPr>
        </p:nvSpPr>
        <p:spPr>
          <a:xfrm>
            <a:off x="307689" y="439991"/>
            <a:ext cx="11888787" cy="917575"/>
          </a:xfrm>
        </p:spPr>
        <p:txBody>
          <a:bodyPr/>
          <a:lstStyle/>
          <a:p>
            <a:r>
              <a:rPr lang="en-US" dirty="0"/>
              <a:t>The solution: Query Store</a:t>
            </a:r>
          </a:p>
        </p:txBody>
      </p:sp>
      <p:sp>
        <p:nvSpPr>
          <p:cNvPr id="10" name="Text Placeholder 9"/>
          <p:cNvSpPr>
            <a:spLocks noGrp="1"/>
          </p:cNvSpPr>
          <p:nvPr>
            <p:ph type="body" sz="quarter" idx="4294967295"/>
          </p:nvPr>
        </p:nvSpPr>
        <p:spPr>
          <a:xfrm>
            <a:off x="549275" y="1708796"/>
            <a:ext cx="11887200" cy="4090425"/>
          </a:xfrm>
        </p:spPr>
        <p:txBody>
          <a:bodyPr/>
          <a:lstStyle/>
          <a:p>
            <a:pPr marL="0" indent="0">
              <a:buNone/>
            </a:pPr>
            <a:r>
              <a:rPr lang="en-US" sz="3200" dirty="0">
                <a:solidFill>
                  <a:srgbClr val="C00000"/>
                </a:solidFill>
                <a:latin typeface="Segoe UI Semilight" panose="020B0402040204020203" pitchFamily="34" charset="0"/>
                <a:cs typeface="Segoe UI Semilight" panose="020B0402040204020203" pitchFamily="34" charset="0"/>
              </a:rPr>
              <a:t>Dedicated store for query workload performance data </a:t>
            </a:r>
          </a:p>
          <a:p>
            <a:pPr marL="342000" indent="0">
              <a:buNone/>
            </a:pPr>
            <a:r>
              <a:rPr lang="en-US" sz="1800" dirty="0">
                <a:solidFill>
                  <a:schemeClr val="tx1"/>
                </a:solidFill>
                <a:latin typeface="+mn-lt"/>
              </a:rPr>
              <a:t>Captures the history of plans for each query</a:t>
            </a:r>
          </a:p>
          <a:p>
            <a:pPr marL="342000" indent="0">
              <a:buNone/>
            </a:pPr>
            <a:r>
              <a:rPr lang="en-US" sz="1800" dirty="0">
                <a:solidFill>
                  <a:schemeClr val="tx1"/>
                </a:solidFill>
                <a:latin typeface="+mn-lt"/>
              </a:rPr>
              <a:t>Captures the performance of each plan over time</a:t>
            </a:r>
          </a:p>
          <a:p>
            <a:pPr marL="342000" indent="0">
              <a:buNone/>
            </a:pPr>
            <a:r>
              <a:rPr lang="en-US" sz="1800" dirty="0">
                <a:solidFill>
                  <a:schemeClr val="tx1"/>
                </a:solidFill>
                <a:latin typeface="+mn-lt"/>
              </a:rPr>
              <a:t>Persists the data to disk (works across restarts, upgrades, and recompiles)</a:t>
            </a:r>
          </a:p>
          <a:p>
            <a:pPr marL="342000" indent="0">
              <a:buNone/>
            </a:pPr>
            <a:endParaRPr lang="en-US" sz="1800" dirty="0">
              <a:solidFill>
                <a:schemeClr val="tx1"/>
              </a:solidFill>
              <a:latin typeface="Segoe UI Semilight" panose="020B0402040204020203" pitchFamily="34" charset="0"/>
              <a:cs typeface="Segoe UI Semilight" panose="020B0402040204020203" pitchFamily="34" charset="0"/>
            </a:endParaRPr>
          </a:p>
          <a:p>
            <a:pPr marL="0" indent="0">
              <a:buNone/>
            </a:pPr>
            <a:r>
              <a:rPr lang="en-US" sz="3200" dirty="0">
                <a:solidFill>
                  <a:srgbClr val="C00000"/>
                </a:solidFill>
                <a:latin typeface="Segoe UI Semilight" panose="020B0402040204020203" pitchFamily="34" charset="0"/>
                <a:cs typeface="Segoe UI Semilight" panose="020B0402040204020203" pitchFamily="34" charset="0"/>
              </a:rPr>
              <a:t>Significantly reduces TTD/TTM</a:t>
            </a:r>
          </a:p>
          <a:p>
            <a:pPr marL="342000" indent="0">
              <a:buNone/>
            </a:pPr>
            <a:r>
              <a:rPr lang="en-US" sz="1800" dirty="0">
                <a:solidFill>
                  <a:schemeClr val="tx1"/>
                </a:solidFill>
                <a:latin typeface="+mn-lt"/>
              </a:rPr>
              <a:t>Find regressions and other issues in seconds</a:t>
            </a:r>
          </a:p>
          <a:p>
            <a:pPr marL="342000" indent="0">
              <a:buNone/>
            </a:pPr>
            <a:r>
              <a:rPr lang="en-US" sz="1800" dirty="0">
                <a:solidFill>
                  <a:schemeClr val="tx1"/>
                </a:solidFill>
                <a:latin typeface="+mn-lt"/>
              </a:rPr>
              <a:t>Allows you to force previous plans from history</a:t>
            </a:r>
          </a:p>
          <a:p>
            <a:pPr marL="342000" indent="0">
              <a:buNone/>
            </a:pPr>
            <a:endParaRPr lang="en-US" sz="1800" dirty="0">
              <a:solidFill>
                <a:schemeClr val="tx1"/>
              </a:solidFill>
            </a:endParaRPr>
          </a:p>
          <a:p>
            <a:pPr marL="0" indent="0">
              <a:buNone/>
            </a:pPr>
            <a:r>
              <a:rPr lang="en-US" sz="3200" dirty="0">
                <a:solidFill>
                  <a:srgbClr val="C00000"/>
                </a:solidFill>
                <a:latin typeface="Segoe UI Semilight" panose="020B0402040204020203" pitchFamily="34" charset="0"/>
                <a:cs typeface="Segoe UI Semilight" panose="020B0402040204020203" pitchFamily="34" charset="0"/>
              </a:rPr>
              <a:t>DBA is now in control</a:t>
            </a:r>
          </a:p>
        </p:txBody>
      </p:sp>
      <p:sp>
        <p:nvSpPr>
          <p:cNvPr id="68" name="Title 16"/>
          <p:cNvSpPr txBox="1">
            <a:spLocks/>
          </p:cNvSpPr>
          <p:nvPr/>
        </p:nvSpPr>
        <p:spPr>
          <a:xfrm>
            <a:off x="272275" y="295275"/>
            <a:ext cx="11889564" cy="917575"/>
          </a:xfrm>
          <a:prstGeom prst="rect">
            <a:avLst/>
          </a:prstGeom>
        </p:spPr>
        <p:txBody>
          <a:bodyPr vert="horz" wrap="square" lIns="146304" tIns="91440" rIns="146304" bIns="91440" rtlCol="0" anchor="t">
            <a:noAutofit/>
          </a:bodyPr>
          <a:lstStyle>
            <a:lvl1pPr algn="l" defTabSz="932667" rtl="0" eaLnBrk="1" latinLnBrk="0" hangingPunct="1">
              <a:lnSpc>
                <a:spcPct val="90000"/>
              </a:lnSpc>
              <a:spcBef>
                <a:spcPct val="0"/>
              </a:spcBef>
              <a:buNone/>
              <a:defRPr lang="en-US" sz="4800" b="0" kern="1200" cap="none" spc="-102" baseline="0" dirty="0" smtClean="0">
                <a:ln w="3175">
                  <a:noFill/>
                </a:ln>
                <a:gradFill>
                  <a:gsLst>
                    <a:gs pos="1250">
                      <a:schemeClr val="tx1"/>
                    </a:gs>
                    <a:gs pos="100000">
                      <a:schemeClr val="tx1"/>
                    </a:gs>
                  </a:gsLst>
                  <a:lin ang="5400000" scaled="0"/>
                </a:gradFill>
                <a:effectLst/>
                <a:latin typeface="+mj-lt"/>
                <a:ea typeface="+mn-ea"/>
                <a:cs typeface="Segoe UI" pitchFamily="34" charset="0"/>
              </a:defRPr>
            </a:lvl1pPr>
          </a:lstStyle>
          <a:p>
            <a:endParaRPr>
              <a:gradFill>
                <a:gsLst>
                  <a:gs pos="1250">
                    <a:srgbClr val="FFFFFF"/>
                  </a:gs>
                  <a:gs pos="100000">
                    <a:srgbClr val="FFFFFF"/>
                  </a:gs>
                </a:gsLst>
                <a:lin ang="5400000" scaled="0"/>
              </a:gradFill>
            </a:endParaRPr>
          </a:p>
        </p:txBody>
      </p:sp>
      <p:sp>
        <p:nvSpPr>
          <p:cNvPr id="5" name="TextBox 4"/>
          <p:cNvSpPr txBox="1"/>
          <p:nvPr/>
        </p:nvSpPr>
        <p:spPr>
          <a:xfrm>
            <a:off x="1" y="6642289"/>
            <a:ext cx="3806190" cy="352236"/>
          </a:xfrm>
          <a:prstGeom prst="rect">
            <a:avLst/>
          </a:prstGeom>
          <a:noFill/>
        </p:spPr>
        <p:txBody>
          <a:bodyPr wrap="square" lIns="365760" tIns="146304" rIns="182880" bIns="146304" rtlCol="0" anchor="ctr" anchorCtr="0">
            <a:noAutofit/>
          </a:bodyPr>
          <a:lstStyle/>
          <a:p>
            <a:pPr>
              <a:lnSpc>
                <a:spcPct val="90000"/>
              </a:lnSpc>
              <a:spcAft>
                <a:spcPts val="600"/>
              </a:spcAft>
            </a:pPr>
            <a:r>
              <a:rPr lang="en-US" sz="1400" dirty="0">
                <a:solidFill>
                  <a:schemeClr val="bg1"/>
                </a:solidFill>
                <a:latin typeface="Segoe UI Semibold" panose="020B0702040204020203" pitchFamily="34" charset="0"/>
                <a:ea typeface="Segoe UI Black" panose="020B0A02040204020203" pitchFamily="34" charset="0"/>
                <a:cs typeface="Segoe UI Semibold" panose="020B0702040204020203" pitchFamily="34" charset="0"/>
              </a:rPr>
              <a:t>Performance</a:t>
            </a:r>
          </a:p>
        </p:txBody>
      </p:sp>
    </p:spTree>
    <p:extLst>
      <p:ext uri="{BB962C8B-B14F-4D97-AF65-F5344CB8AC3E}">
        <p14:creationId xmlns:p14="http://schemas.microsoft.com/office/powerpoint/2010/main" val="1016604061"/>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nodePh="1">
                                  <p:stCondLst>
                                    <p:cond delay="0"/>
                                  </p:stCondLst>
                                  <p:endCondLst>
                                    <p:cond evt="begin" delay="0">
                                      <p:tn val="5"/>
                                    </p:cond>
                                  </p:endCondLst>
                                  <p:childTnLst>
                                    <p:set>
                                      <p:cBhvr>
                                        <p:cTn id="6" dur="1" fill="hold">
                                          <p:stCondLst>
                                            <p:cond delay="0"/>
                                          </p:stCondLst>
                                        </p:cTn>
                                        <p:tgtEl>
                                          <p:spTgt spid="68"/>
                                        </p:tgtEl>
                                        <p:attrNameLst>
                                          <p:attrName>style.visibility</p:attrName>
                                        </p:attrNameLst>
                                      </p:cBhvr>
                                      <p:to>
                                        <p:strVal val="visible"/>
                                      </p:to>
                                    </p:set>
                                    <p:animEffect transition="in" filter="fade">
                                      <p:cBhvr>
                                        <p:cTn id="7" dur="500"/>
                                        <p:tgtEl>
                                          <p:spTgt spid="6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8" grpId="0"/>
    </p:bldLst>
  </p:timing>
</p:sld>
</file>

<file path=ppt/slides/slide4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pSp>
        <p:nvGrpSpPr>
          <p:cNvPr id="68" name="Group 2"/>
          <p:cNvGrpSpPr/>
          <p:nvPr/>
        </p:nvGrpSpPr>
        <p:grpSpPr>
          <a:xfrm>
            <a:off x="-1200" y="6642289"/>
            <a:ext cx="12436794" cy="360996"/>
            <a:chOff x="2577137" y="4571778"/>
            <a:chExt cx="9101124" cy="1390560"/>
          </a:xfrm>
        </p:grpSpPr>
        <p:sp>
          <p:nvSpPr>
            <p:cNvPr id="69" name="TextBox 68"/>
            <p:cNvSpPr txBox="1"/>
            <p:nvPr/>
          </p:nvSpPr>
          <p:spPr>
            <a:xfrm>
              <a:off x="2577137" y="4571778"/>
              <a:ext cx="3034890" cy="1390458"/>
            </a:xfrm>
            <a:prstGeom prst="rect">
              <a:avLst/>
            </a:prstGeom>
            <a:solidFill>
              <a:schemeClr val="accent4"/>
            </a:solidFill>
          </p:spPr>
          <p:txBody>
            <a:bodyPr wrap="square" lIns="457135" tIns="137141" rIns="365707" rtlCol="0">
              <a:noAutofit/>
            </a:bodyPr>
            <a:lstStyle/>
            <a:p>
              <a:pPr defTabSz="932515" fontAlgn="auto">
                <a:lnSpc>
                  <a:spcPts val="3060"/>
                </a:lnSpc>
                <a:spcBef>
                  <a:spcPts val="0"/>
                </a:spcBef>
                <a:spcAft>
                  <a:spcPts val="0"/>
                </a:spcAft>
              </a:pPr>
              <a:r>
                <a:rPr lang="en-US" sz="2856" dirty="0">
                  <a:solidFill>
                    <a:srgbClr val="FFFFFF"/>
                  </a:solidFill>
                  <a:latin typeface="Segoe UI Light"/>
                  <a:ea typeface="+mn-ea"/>
                  <a:cs typeface="+mn-cs"/>
                </a:rPr>
                <a:t> </a:t>
              </a:r>
            </a:p>
          </p:txBody>
        </p:sp>
        <p:sp>
          <p:nvSpPr>
            <p:cNvPr id="70" name="TextBox 69"/>
            <p:cNvSpPr txBox="1"/>
            <p:nvPr/>
          </p:nvSpPr>
          <p:spPr>
            <a:xfrm>
              <a:off x="5612027" y="4572324"/>
              <a:ext cx="6066234" cy="1390014"/>
            </a:xfrm>
            <a:prstGeom prst="rect">
              <a:avLst/>
            </a:prstGeom>
            <a:solidFill>
              <a:schemeClr val="accent4">
                <a:lumMod val="75000"/>
              </a:schemeClr>
            </a:solidFill>
          </p:spPr>
          <p:txBody>
            <a:bodyPr wrap="square" lIns="457135" tIns="137141" rIns="639989" rtlCol="0">
              <a:noAutofit/>
            </a:bodyPr>
            <a:lstStyle/>
            <a:p>
              <a:pPr defTabSz="932055" fontAlgn="auto">
                <a:lnSpc>
                  <a:spcPts val="3001"/>
                </a:lnSpc>
                <a:spcBef>
                  <a:spcPts val="0"/>
                </a:spcBef>
                <a:spcAft>
                  <a:spcPts val="0"/>
                </a:spcAft>
                <a:defRPr/>
              </a:pPr>
              <a:endParaRPr lang="en-US" sz="2856" kern="0" dirty="0">
                <a:solidFill>
                  <a:srgbClr val="FFFFFF"/>
                </a:solidFill>
                <a:latin typeface="Segoe UI Light"/>
                <a:ea typeface="+mn-ea"/>
                <a:cs typeface="+mn-cs"/>
              </a:endParaRPr>
            </a:p>
          </p:txBody>
        </p:sp>
      </p:grpSp>
      <p:grpSp>
        <p:nvGrpSpPr>
          <p:cNvPr id="2" name="Group 1"/>
          <p:cNvGrpSpPr/>
          <p:nvPr/>
        </p:nvGrpSpPr>
        <p:grpSpPr>
          <a:xfrm>
            <a:off x="361724" y="1548435"/>
            <a:ext cx="6888934" cy="3737652"/>
            <a:chOff x="5750374" y="1548435"/>
            <a:chExt cx="6888934" cy="3737652"/>
          </a:xfrm>
        </p:grpSpPr>
        <p:cxnSp>
          <p:nvCxnSpPr>
            <p:cNvPr id="27" name="Straight Arrow Connector 26"/>
            <p:cNvCxnSpPr/>
            <p:nvPr/>
          </p:nvCxnSpPr>
          <p:spPr>
            <a:xfrm>
              <a:off x="6331533" y="2933557"/>
              <a:ext cx="0" cy="512981"/>
            </a:xfrm>
            <a:prstGeom prst="straightConnector1">
              <a:avLst/>
            </a:prstGeom>
            <a:ln w="25400">
              <a:solidFill>
                <a:schemeClr val="accent4"/>
              </a:solidFill>
              <a:headEnd type="none"/>
              <a:tailEnd type="triangle"/>
            </a:ln>
          </p:spPr>
          <p:style>
            <a:lnRef idx="1">
              <a:schemeClr val="accent1"/>
            </a:lnRef>
            <a:fillRef idx="0">
              <a:schemeClr val="accent1"/>
            </a:fillRef>
            <a:effectRef idx="0">
              <a:schemeClr val="accent1"/>
            </a:effectRef>
            <a:fontRef idx="minor">
              <a:schemeClr val="tx1"/>
            </a:fontRef>
          </p:style>
        </p:cxnSp>
        <p:cxnSp>
          <p:nvCxnSpPr>
            <p:cNvPr id="22" name="Straight Arrow Connector 21"/>
            <p:cNvCxnSpPr/>
            <p:nvPr/>
          </p:nvCxnSpPr>
          <p:spPr>
            <a:xfrm>
              <a:off x="6331533" y="2024056"/>
              <a:ext cx="0" cy="222747"/>
            </a:xfrm>
            <a:prstGeom prst="straightConnector1">
              <a:avLst/>
            </a:prstGeom>
            <a:ln w="25400">
              <a:solidFill>
                <a:schemeClr val="accent4"/>
              </a:solidFill>
              <a:headEnd type="none"/>
              <a:tailEnd type="triangle"/>
            </a:ln>
          </p:spPr>
          <p:style>
            <a:lnRef idx="1">
              <a:schemeClr val="accent1"/>
            </a:lnRef>
            <a:fillRef idx="0">
              <a:schemeClr val="accent1"/>
            </a:fillRef>
            <a:effectRef idx="0">
              <a:schemeClr val="accent1"/>
            </a:effectRef>
            <a:fontRef idx="minor">
              <a:schemeClr val="tx1"/>
            </a:fontRef>
          </p:style>
        </p:cxnSp>
        <p:cxnSp>
          <p:nvCxnSpPr>
            <p:cNvPr id="28" name="Straight Arrow Connector 27"/>
            <p:cNvCxnSpPr/>
            <p:nvPr/>
          </p:nvCxnSpPr>
          <p:spPr>
            <a:xfrm rot="16200000">
              <a:off x="7451522" y="1979159"/>
              <a:ext cx="0" cy="1209583"/>
            </a:xfrm>
            <a:prstGeom prst="straightConnector1">
              <a:avLst/>
            </a:prstGeom>
            <a:ln w="25400">
              <a:solidFill>
                <a:schemeClr val="accent4"/>
              </a:solidFill>
              <a:headEnd type="none"/>
              <a:tailEnd type="triangle"/>
            </a:ln>
          </p:spPr>
          <p:style>
            <a:lnRef idx="1">
              <a:schemeClr val="accent1"/>
            </a:lnRef>
            <a:fillRef idx="0">
              <a:schemeClr val="accent1"/>
            </a:fillRef>
            <a:effectRef idx="0">
              <a:schemeClr val="accent1"/>
            </a:effectRef>
            <a:fontRef idx="minor">
              <a:schemeClr val="tx1"/>
            </a:fontRef>
          </p:style>
        </p:cxnSp>
        <p:cxnSp>
          <p:nvCxnSpPr>
            <p:cNvPr id="30" name="Straight Arrow Connector 29"/>
            <p:cNvCxnSpPr/>
            <p:nvPr/>
          </p:nvCxnSpPr>
          <p:spPr>
            <a:xfrm rot="16200000">
              <a:off x="7451522" y="3167983"/>
              <a:ext cx="0" cy="1209583"/>
            </a:xfrm>
            <a:prstGeom prst="straightConnector1">
              <a:avLst/>
            </a:prstGeom>
            <a:ln w="25400">
              <a:solidFill>
                <a:schemeClr val="accent4"/>
              </a:solidFill>
              <a:headEnd type="none"/>
              <a:tailEnd type="triangle"/>
            </a:ln>
          </p:spPr>
          <p:style>
            <a:lnRef idx="1">
              <a:schemeClr val="accent1"/>
            </a:lnRef>
            <a:fillRef idx="0">
              <a:schemeClr val="accent1"/>
            </a:fillRef>
            <a:effectRef idx="0">
              <a:schemeClr val="accent1"/>
            </a:effectRef>
            <a:fontRef idx="minor">
              <a:schemeClr val="tx1"/>
            </a:fontRef>
          </p:style>
        </p:cxnSp>
        <p:sp>
          <p:nvSpPr>
            <p:cNvPr id="31" name="TextBox 30"/>
            <p:cNvSpPr txBox="1"/>
            <p:nvPr/>
          </p:nvSpPr>
          <p:spPr>
            <a:xfrm>
              <a:off x="6758947" y="2340703"/>
              <a:ext cx="1515831" cy="183297"/>
            </a:xfrm>
            <a:prstGeom prst="rect">
              <a:avLst/>
            </a:prstGeom>
            <a:noFill/>
          </p:spPr>
          <p:txBody>
            <a:bodyPr wrap="square" lIns="0" tIns="0" rIns="0" bIns="0" rtlCol="0">
              <a:spAutoFit/>
            </a:bodyPr>
            <a:lstStyle/>
            <a:p>
              <a:pPr algn="ctr">
                <a:lnSpc>
                  <a:spcPct val="90000"/>
                </a:lnSpc>
                <a:spcAft>
                  <a:spcPts val="600"/>
                </a:spcAft>
              </a:pPr>
              <a:r>
                <a:rPr lang="en-US" sz="1400" dirty="0">
                  <a:gradFill>
                    <a:gsLst>
                      <a:gs pos="2917">
                        <a:schemeClr val="tx1"/>
                      </a:gs>
                      <a:gs pos="30000">
                        <a:schemeClr val="tx1"/>
                      </a:gs>
                    </a:gsLst>
                    <a:lin ang="5400000" scaled="0"/>
                  </a:gradFill>
                </a:rPr>
                <a:t>Compile MSG</a:t>
              </a:r>
            </a:p>
          </p:txBody>
        </p:sp>
        <p:sp>
          <p:nvSpPr>
            <p:cNvPr id="32" name="TextBox 31"/>
            <p:cNvSpPr txBox="1"/>
            <p:nvPr/>
          </p:nvSpPr>
          <p:spPr>
            <a:xfrm>
              <a:off x="6758947" y="3530483"/>
              <a:ext cx="1515831" cy="183297"/>
            </a:xfrm>
            <a:prstGeom prst="rect">
              <a:avLst/>
            </a:prstGeom>
            <a:noFill/>
          </p:spPr>
          <p:txBody>
            <a:bodyPr wrap="square" lIns="0" tIns="0" rIns="0" bIns="0" rtlCol="0">
              <a:spAutoFit/>
            </a:bodyPr>
            <a:lstStyle/>
            <a:p>
              <a:pPr algn="ctr">
                <a:lnSpc>
                  <a:spcPct val="90000"/>
                </a:lnSpc>
                <a:spcAft>
                  <a:spcPts val="600"/>
                </a:spcAft>
              </a:pPr>
              <a:r>
                <a:rPr lang="en-US" sz="1400" dirty="0">
                  <a:gradFill>
                    <a:gsLst>
                      <a:gs pos="2917">
                        <a:schemeClr val="tx1"/>
                      </a:gs>
                      <a:gs pos="30000">
                        <a:schemeClr val="tx1"/>
                      </a:gs>
                    </a:gsLst>
                    <a:lin ang="5400000" scaled="0"/>
                  </a:gradFill>
                </a:rPr>
                <a:t>Execute MSG</a:t>
              </a:r>
            </a:p>
          </p:txBody>
        </p:sp>
        <p:sp>
          <p:nvSpPr>
            <p:cNvPr id="25" name="Rectangle 24"/>
            <p:cNvSpPr/>
            <p:nvPr/>
          </p:nvSpPr>
          <p:spPr bwMode="auto">
            <a:xfrm>
              <a:off x="8116753" y="1548435"/>
              <a:ext cx="3767993" cy="3151527"/>
            </a:xfrm>
            <a:prstGeom prst="rect">
              <a:avLst/>
            </a:prstGeom>
            <a:solidFill>
              <a:schemeClr val="bg1">
                <a:lumMod val="95000"/>
              </a:schemeClr>
            </a:solidFill>
            <a:ln w="63500">
              <a:solidFill>
                <a:schemeClr val="accent4"/>
              </a:solidFill>
              <a:miter lim="800000"/>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indent="-342900" algn="ctr" defTabSz="932472" fontAlgn="base">
                <a:lnSpc>
                  <a:spcPct val="90000"/>
                </a:lnSpc>
                <a:spcBef>
                  <a:spcPct val="0"/>
                </a:spcBef>
                <a:spcAft>
                  <a:spcPct val="0"/>
                </a:spcAft>
                <a:buFont typeface="Wingdings 3" panose="05040102010807070707" pitchFamily="18" charset="2"/>
                <a:buChar char="Æ"/>
              </a:pPr>
              <a:endParaRPr lang="en-US" sz="2000" b="1" dirty="0" err="1">
                <a:solidFill>
                  <a:schemeClr val="bg1"/>
                </a:solidFill>
                <a:latin typeface="+mj-lt"/>
                <a:ea typeface="Segoe UI" pitchFamily="34" charset="0"/>
                <a:cs typeface="Segoe UI" pitchFamily="34" charset="0"/>
              </a:endParaRPr>
            </a:p>
          </p:txBody>
        </p:sp>
        <p:sp>
          <p:nvSpPr>
            <p:cNvPr id="34" name="TextBox 33"/>
            <p:cNvSpPr txBox="1"/>
            <p:nvPr/>
          </p:nvSpPr>
          <p:spPr>
            <a:xfrm>
              <a:off x="8699171" y="1570394"/>
              <a:ext cx="2586676" cy="522243"/>
            </a:xfrm>
            <a:prstGeom prst="rect">
              <a:avLst/>
            </a:prstGeom>
            <a:noFill/>
          </p:spPr>
          <p:txBody>
            <a:bodyPr wrap="square" lIns="182880" tIns="146304" rIns="182880" bIns="146304" rtlCol="0">
              <a:noAutofit/>
            </a:bodyPr>
            <a:lstStyle/>
            <a:p>
              <a:pPr algn="ctr">
                <a:lnSpc>
                  <a:spcPct val="90000"/>
                </a:lnSpc>
                <a:spcAft>
                  <a:spcPts val="600"/>
                </a:spcAft>
              </a:pPr>
              <a:r>
                <a:rPr lang="en-US" sz="2400" dirty="0">
                  <a:gradFill>
                    <a:gsLst>
                      <a:gs pos="2917">
                        <a:schemeClr val="tx1"/>
                      </a:gs>
                      <a:gs pos="30000">
                        <a:schemeClr val="tx1"/>
                      </a:gs>
                    </a:gsLst>
                    <a:lin ang="5400000" scaled="0"/>
                  </a:gradFill>
                </a:rPr>
                <a:t>Query Store</a:t>
              </a:r>
            </a:p>
          </p:txBody>
        </p:sp>
        <p:cxnSp>
          <p:nvCxnSpPr>
            <p:cNvPr id="35" name="Straight Arrow Connector 34"/>
            <p:cNvCxnSpPr/>
            <p:nvPr/>
          </p:nvCxnSpPr>
          <p:spPr>
            <a:xfrm>
              <a:off x="9648166" y="2583951"/>
              <a:ext cx="657263" cy="451746"/>
            </a:xfrm>
            <a:prstGeom prst="straightConnector1">
              <a:avLst/>
            </a:prstGeom>
            <a:ln w="25400">
              <a:solidFill>
                <a:schemeClr val="accent4"/>
              </a:solidFill>
              <a:headEnd type="none"/>
              <a:tailEnd type="triangle"/>
            </a:ln>
          </p:spPr>
          <p:style>
            <a:lnRef idx="1">
              <a:schemeClr val="accent1"/>
            </a:lnRef>
            <a:fillRef idx="0">
              <a:schemeClr val="accent1"/>
            </a:fillRef>
            <a:effectRef idx="0">
              <a:schemeClr val="accent1"/>
            </a:effectRef>
            <a:fontRef idx="minor">
              <a:schemeClr val="tx1"/>
            </a:fontRef>
          </p:style>
        </p:cxnSp>
        <p:cxnSp>
          <p:nvCxnSpPr>
            <p:cNvPr id="36" name="Straight Arrow Connector 35"/>
            <p:cNvCxnSpPr/>
            <p:nvPr/>
          </p:nvCxnSpPr>
          <p:spPr>
            <a:xfrm flipV="1">
              <a:off x="9635637" y="3241588"/>
              <a:ext cx="668603" cy="531187"/>
            </a:xfrm>
            <a:prstGeom prst="straightConnector1">
              <a:avLst/>
            </a:prstGeom>
            <a:ln w="25400">
              <a:solidFill>
                <a:schemeClr val="accent4"/>
              </a:solidFill>
              <a:headEnd type="none"/>
              <a:tailEnd type="triangle"/>
            </a:ln>
          </p:spPr>
          <p:style>
            <a:lnRef idx="1">
              <a:schemeClr val="accent1"/>
            </a:lnRef>
            <a:fillRef idx="0">
              <a:schemeClr val="accent1"/>
            </a:fillRef>
            <a:effectRef idx="0">
              <a:schemeClr val="accent1"/>
            </a:effectRef>
            <a:fontRef idx="minor">
              <a:schemeClr val="tx1"/>
            </a:fontRef>
          </p:style>
        </p:cxnSp>
        <p:sp>
          <p:nvSpPr>
            <p:cNvPr id="40" name="TextBox 39"/>
            <p:cNvSpPr txBox="1"/>
            <p:nvPr/>
          </p:nvSpPr>
          <p:spPr>
            <a:xfrm>
              <a:off x="7953249" y="4763844"/>
              <a:ext cx="4686059" cy="522243"/>
            </a:xfrm>
            <a:prstGeom prst="rect">
              <a:avLst/>
            </a:prstGeom>
            <a:noFill/>
          </p:spPr>
          <p:txBody>
            <a:bodyPr wrap="square" lIns="182880" tIns="146304" rIns="182880" bIns="146304" rtlCol="0">
              <a:noAutofit/>
            </a:bodyPr>
            <a:lstStyle/>
            <a:p>
              <a:pPr>
                <a:lnSpc>
                  <a:spcPct val="90000"/>
                </a:lnSpc>
                <a:spcAft>
                  <a:spcPts val="600"/>
                </a:spcAft>
              </a:pPr>
              <a:r>
                <a:rPr lang="en-US" sz="1600" dirty="0"/>
                <a:t>Durability latency controlled by DB option</a:t>
              </a:r>
            </a:p>
            <a:p>
              <a:pPr>
                <a:lnSpc>
                  <a:spcPct val="90000"/>
                </a:lnSpc>
                <a:spcAft>
                  <a:spcPts val="600"/>
                </a:spcAft>
              </a:pPr>
              <a:r>
                <a:rPr lang="en-US" sz="1600" dirty="0">
                  <a:solidFill>
                    <a:schemeClr val="accent4"/>
                  </a:solidFill>
                </a:rPr>
                <a:t>DATA_FLUSH_INTERNAL_SECONDS</a:t>
              </a:r>
            </a:p>
          </p:txBody>
        </p:sp>
        <p:sp>
          <p:nvSpPr>
            <p:cNvPr id="41" name="TextBox 40"/>
            <p:cNvSpPr txBox="1"/>
            <p:nvPr/>
          </p:nvSpPr>
          <p:spPr>
            <a:xfrm>
              <a:off x="9261625" y="4332087"/>
              <a:ext cx="1515831" cy="183297"/>
            </a:xfrm>
            <a:prstGeom prst="rect">
              <a:avLst/>
            </a:prstGeom>
            <a:noFill/>
          </p:spPr>
          <p:txBody>
            <a:bodyPr wrap="square" lIns="0" tIns="0" rIns="0" bIns="0" rtlCol="0">
              <a:spAutoFit/>
            </a:bodyPr>
            <a:lstStyle/>
            <a:p>
              <a:pPr algn="ctr">
                <a:lnSpc>
                  <a:spcPct val="90000"/>
                </a:lnSpc>
                <a:spcAft>
                  <a:spcPts val="600"/>
                </a:spcAft>
              </a:pPr>
              <a:r>
                <a:rPr lang="en-US" sz="1400" dirty="0" err="1">
                  <a:gradFill>
                    <a:gsLst>
                      <a:gs pos="2917">
                        <a:schemeClr val="tx1"/>
                      </a:gs>
                      <a:gs pos="30000">
                        <a:schemeClr val="tx1"/>
                      </a:gs>
                    </a:gsLst>
                    <a:lin ang="5400000" scaled="0"/>
                  </a:gradFill>
                </a:rPr>
                <a:t>Async</a:t>
              </a:r>
              <a:r>
                <a:rPr lang="en-US" sz="1400" dirty="0">
                  <a:gradFill>
                    <a:gsLst>
                      <a:gs pos="2917">
                        <a:schemeClr val="tx1"/>
                      </a:gs>
                      <a:gs pos="30000">
                        <a:schemeClr val="tx1"/>
                      </a:gs>
                    </a:gsLst>
                    <a:lin ang="5400000" scaled="0"/>
                  </a:gradFill>
                </a:rPr>
                <a:t> Write-Back</a:t>
              </a:r>
            </a:p>
          </p:txBody>
        </p:sp>
        <p:cxnSp>
          <p:nvCxnSpPr>
            <p:cNvPr id="38" name="Straight Arrow Connector 37"/>
            <p:cNvCxnSpPr/>
            <p:nvPr/>
          </p:nvCxnSpPr>
          <p:spPr>
            <a:xfrm flipV="1">
              <a:off x="10003025" y="3534666"/>
              <a:ext cx="0" cy="720868"/>
            </a:xfrm>
            <a:prstGeom prst="straightConnector1">
              <a:avLst/>
            </a:prstGeom>
            <a:ln w="25400">
              <a:solidFill>
                <a:schemeClr val="accent4"/>
              </a:solidFill>
              <a:headEnd type="none"/>
              <a:tailEnd type="triangle"/>
            </a:ln>
          </p:spPr>
          <p:style>
            <a:lnRef idx="1">
              <a:schemeClr val="accent1"/>
            </a:lnRef>
            <a:fillRef idx="0">
              <a:schemeClr val="accent1"/>
            </a:fillRef>
            <a:effectRef idx="0">
              <a:schemeClr val="accent1"/>
            </a:effectRef>
            <a:fontRef idx="minor">
              <a:schemeClr val="tx1"/>
            </a:fontRef>
          </p:style>
        </p:cxnSp>
        <p:grpSp>
          <p:nvGrpSpPr>
            <p:cNvPr id="107" name="Group 106"/>
            <p:cNvGrpSpPr/>
            <p:nvPr/>
          </p:nvGrpSpPr>
          <p:grpSpPr>
            <a:xfrm>
              <a:off x="5765273" y="2258947"/>
              <a:ext cx="1153875" cy="686192"/>
              <a:chOff x="5765273" y="2605240"/>
              <a:chExt cx="1153875" cy="686192"/>
            </a:xfrm>
          </p:grpSpPr>
          <p:sp>
            <p:nvSpPr>
              <p:cNvPr id="76" name="Rectangle 75"/>
              <p:cNvSpPr/>
              <p:nvPr/>
            </p:nvSpPr>
            <p:spPr bwMode="auto">
              <a:xfrm>
                <a:off x="5765273" y="3245713"/>
                <a:ext cx="1153875" cy="45719"/>
              </a:xfrm>
              <a:prstGeom prst="rect">
                <a:avLst/>
              </a:prstGeom>
              <a:solidFill>
                <a:schemeClr val="bg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indent="-342900" algn="ctr" defTabSz="932472" fontAlgn="base">
                  <a:lnSpc>
                    <a:spcPct val="90000"/>
                  </a:lnSpc>
                  <a:spcBef>
                    <a:spcPct val="0"/>
                  </a:spcBef>
                  <a:spcAft>
                    <a:spcPct val="0"/>
                  </a:spcAft>
                  <a:buFont typeface="Wingdings 3" panose="05040102010807070707" pitchFamily="18" charset="2"/>
                  <a:buChar char="Æ"/>
                </a:pPr>
                <a:endParaRPr lang="en-US" sz="2000" b="1" dirty="0" err="1">
                  <a:solidFill>
                    <a:schemeClr val="bg1"/>
                  </a:solidFill>
                  <a:latin typeface="+mj-lt"/>
                  <a:ea typeface="Segoe UI" pitchFamily="34" charset="0"/>
                  <a:cs typeface="Segoe UI" pitchFamily="34" charset="0"/>
                </a:endParaRPr>
              </a:p>
            </p:txBody>
          </p:sp>
          <p:sp>
            <p:nvSpPr>
              <p:cNvPr id="46" name="Rectangle 45"/>
              <p:cNvSpPr/>
              <p:nvPr/>
            </p:nvSpPr>
            <p:spPr bwMode="auto">
              <a:xfrm>
                <a:off x="5765642" y="2605240"/>
                <a:ext cx="1153506" cy="650007"/>
              </a:xfrm>
              <a:prstGeom prst="rect">
                <a:avLst/>
              </a:prstGeom>
              <a:solidFill>
                <a:schemeClr val="accent4"/>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40" tIns="91440" rIns="91440" bIns="91440" numCol="1" spcCol="0" rtlCol="0" fromWordArt="0" anchor="ctr" anchorCtr="0" forceAA="0" compatLnSpc="1">
                <a:prstTxWarp prst="textNoShape">
                  <a:avLst/>
                </a:prstTxWarp>
                <a:noAutofit/>
              </a:bodyPr>
              <a:lstStyle/>
              <a:p>
                <a:pPr algn="ctr" defTabSz="932472" fontAlgn="base">
                  <a:lnSpc>
                    <a:spcPct val="90000"/>
                  </a:lnSpc>
                  <a:spcBef>
                    <a:spcPct val="0"/>
                  </a:spcBef>
                  <a:spcAft>
                    <a:spcPct val="0"/>
                  </a:spcAft>
                </a:pPr>
                <a:r>
                  <a:rPr lang="en-US" sz="1600" dirty="0">
                    <a:latin typeface="Segoe UI" panose="020B0502040204020203" pitchFamily="34" charset="0"/>
                    <a:cs typeface="Segoe UI" panose="020B0502040204020203" pitchFamily="34" charset="0"/>
                  </a:rPr>
                  <a:t>Compile</a:t>
                </a:r>
              </a:p>
            </p:txBody>
          </p:sp>
        </p:grpSp>
        <p:grpSp>
          <p:nvGrpSpPr>
            <p:cNvPr id="108" name="Group 107"/>
            <p:cNvGrpSpPr/>
            <p:nvPr/>
          </p:nvGrpSpPr>
          <p:grpSpPr>
            <a:xfrm>
              <a:off x="5765273" y="3447771"/>
              <a:ext cx="1153875" cy="686935"/>
              <a:chOff x="5765273" y="3794064"/>
              <a:chExt cx="1153875" cy="686935"/>
            </a:xfrm>
          </p:grpSpPr>
          <p:sp>
            <p:nvSpPr>
              <p:cNvPr id="75" name="Rectangle 74"/>
              <p:cNvSpPr/>
              <p:nvPr/>
            </p:nvSpPr>
            <p:spPr bwMode="auto">
              <a:xfrm>
                <a:off x="5765273" y="4435280"/>
                <a:ext cx="1153875" cy="45719"/>
              </a:xfrm>
              <a:prstGeom prst="rect">
                <a:avLst/>
              </a:prstGeom>
              <a:solidFill>
                <a:schemeClr val="bg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indent="-342900" algn="ctr" defTabSz="932472" fontAlgn="base">
                  <a:lnSpc>
                    <a:spcPct val="90000"/>
                  </a:lnSpc>
                  <a:spcBef>
                    <a:spcPct val="0"/>
                  </a:spcBef>
                  <a:spcAft>
                    <a:spcPct val="0"/>
                  </a:spcAft>
                  <a:buFont typeface="Wingdings 3" panose="05040102010807070707" pitchFamily="18" charset="2"/>
                  <a:buChar char="Æ"/>
                </a:pPr>
                <a:endParaRPr lang="en-US" sz="2000" b="1" dirty="0" err="1">
                  <a:solidFill>
                    <a:schemeClr val="bg1"/>
                  </a:solidFill>
                  <a:latin typeface="+mj-lt"/>
                  <a:ea typeface="Segoe UI" pitchFamily="34" charset="0"/>
                  <a:cs typeface="Segoe UI" pitchFamily="34" charset="0"/>
                </a:endParaRPr>
              </a:p>
            </p:txBody>
          </p:sp>
          <p:sp>
            <p:nvSpPr>
              <p:cNvPr id="48" name="Rectangle 47"/>
              <p:cNvSpPr/>
              <p:nvPr/>
            </p:nvSpPr>
            <p:spPr bwMode="auto">
              <a:xfrm>
                <a:off x="5765642" y="3794064"/>
                <a:ext cx="1153506" cy="650007"/>
              </a:xfrm>
              <a:prstGeom prst="rect">
                <a:avLst/>
              </a:prstGeom>
              <a:solidFill>
                <a:schemeClr val="accent4"/>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40" tIns="91440" rIns="91440" bIns="91440" numCol="1" spcCol="0" rtlCol="0" fromWordArt="0" anchor="ctr" anchorCtr="0" forceAA="0" compatLnSpc="1">
                <a:prstTxWarp prst="textNoShape">
                  <a:avLst/>
                </a:prstTxWarp>
                <a:noAutofit/>
              </a:bodyPr>
              <a:lstStyle/>
              <a:p>
                <a:pPr algn="ctr" defTabSz="932472" fontAlgn="base">
                  <a:lnSpc>
                    <a:spcPct val="90000"/>
                  </a:lnSpc>
                  <a:spcBef>
                    <a:spcPct val="0"/>
                  </a:spcBef>
                  <a:spcAft>
                    <a:spcPct val="0"/>
                  </a:spcAft>
                </a:pPr>
                <a:r>
                  <a:rPr lang="en-US" sz="1600" dirty="0">
                    <a:latin typeface="Segoe UI" panose="020B0502040204020203" pitchFamily="34" charset="0"/>
                    <a:cs typeface="Segoe UI" panose="020B0502040204020203" pitchFamily="34" charset="0"/>
                  </a:rPr>
                  <a:t>Execute</a:t>
                </a:r>
              </a:p>
            </p:txBody>
          </p:sp>
        </p:grpSp>
        <p:sp>
          <p:nvSpPr>
            <p:cNvPr id="72" name="TextBox 71"/>
            <p:cNvSpPr txBox="1"/>
            <p:nvPr/>
          </p:nvSpPr>
          <p:spPr>
            <a:xfrm>
              <a:off x="5750374" y="1570394"/>
              <a:ext cx="1153506" cy="522243"/>
            </a:xfrm>
            <a:prstGeom prst="rect">
              <a:avLst/>
            </a:prstGeom>
            <a:noFill/>
          </p:spPr>
          <p:txBody>
            <a:bodyPr wrap="square" lIns="182880" tIns="146304" rIns="182880" bIns="146304" rtlCol="0">
              <a:noAutofit/>
            </a:bodyPr>
            <a:lstStyle/>
            <a:p>
              <a:pPr algn="ctr">
                <a:lnSpc>
                  <a:spcPct val="90000"/>
                </a:lnSpc>
                <a:spcAft>
                  <a:spcPts val="600"/>
                </a:spcAft>
              </a:pPr>
              <a:r>
                <a:rPr lang="en-US" sz="2400" dirty="0">
                  <a:gradFill>
                    <a:gsLst>
                      <a:gs pos="2917">
                        <a:schemeClr val="tx1"/>
                      </a:gs>
                      <a:gs pos="30000">
                        <a:schemeClr val="tx1"/>
                      </a:gs>
                    </a:gsLst>
                    <a:lin ang="5400000" scaled="0"/>
                  </a:gradFill>
                </a:rPr>
                <a:t>SQL</a:t>
              </a:r>
            </a:p>
          </p:txBody>
        </p:sp>
        <p:grpSp>
          <p:nvGrpSpPr>
            <p:cNvPr id="109" name="Group 108"/>
            <p:cNvGrpSpPr/>
            <p:nvPr/>
          </p:nvGrpSpPr>
          <p:grpSpPr>
            <a:xfrm>
              <a:off x="8347648" y="2258947"/>
              <a:ext cx="1343018" cy="690255"/>
              <a:chOff x="8347648" y="2605240"/>
              <a:chExt cx="1343018" cy="690255"/>
            </a:xfrm>
          </p:grpSpPr>
          <p:sp>
            <p:nvSpPr>
              <p:cNvPr id="78" name="Rectangle 77"/>
              <p:cNvSpPr/>
              <p:nvPr/>
            </p:nvSpPr>
            <p:spPr bwMode="auto">
              <a:xfrm>
                <a:off x="8347648" y="3249776"/>
                <a:ext cx="1338524" cy="45719"/>
              </a:xfrm>
              <a:prstGeom prst="rect">
                <a:avLst/>
              </a:prstGeom>
              <a:solidFill>
                <a:schemeClr val="bg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indent="-342900" algn="ctr" defTabSz="932472" fontAlgn="base">
                  <a:lnSpc>
                    <a:spcPct val="90000"/>
                  </a:lnSpc>
                  <a:spcBef>
                    <a:spcPct val="0"/>
                  </a:spcBef>
                  <a:spcAft>
                    <a:spcPct val="0"/>
                  </a:spcAft>
                  <a:buFont typeface="Wingdings 3" panose="05040102010807070707" pitchFamily="18" charset="2"/>
                  <a:buChar char="Æ"/>
                </a:pPr>
                <a:endParaRPr lang="en-US" sz="2000" b="1" dirty="0" err="1">
                  <a:solidFill>
                    <a:schemeClr val="bg1"/>
                  </a:solidFill>
                  <a:latin typeface="+mj-lt"/>
                  <a:ea typeface="Segoe UI" pitchFamily="34" charset="0"/>
                  <a:cs typeface="Segoe UI" pitchFamily="34" charset="0"/>
                </a:endParaRPr>
              </a:p>
            </p:txBody>
          </p:sp>
          <p:sp>
            <p:nvSpPr>
              <p:cNvPr id="100" name="Rectangle 99"/>
              <p:cNvSpPr/>
              <p:nvPr/>
            </p:nvSpPr>
            <p:spPr bwMode="auto">
              <a:xfrm>
                <a:off x="8350576" y="2605240"/>
                <a:ext cx="1340090" cy="650007"/>
              </a:xfrm>
              <a:prstGeom prst="rect">
                <a:avLst/>
              </a:prstGeom>
              <a:solidFill>
                <a:schemeClr val="accent4"/>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40" tIns="91440" rIns="91440" bIns="91440" numCol="1" spcCol="0" rtlCol="0" fromWordArt="0" anchor="ctr" anchorCtr="0" forceAA="0" compatLnSpc="1">
                <a:prstTxWarp prst="textNoShape">
                  <a:avLst/>
                </a:prstTxWarp>
                <a:noAutofit/>
              </a:bodyPr>
              <a:lstStyle/>
              <a:p>
                <a:pPr algn="ctr" defTabSz="932472" fontAlgn="base">
                  <a:lnSpc>
                    <a:spcPct val="90000"/>
                  </a:lnSpc>
                  <a:spcBef>
                    <a:spcPct val="0"/>
                  </a:spcBef>
                  <a:spcAft>
                    <a:spcPct val="0"/>
                  </a:spcAft>
                </a:pPr>
                <a:r>
                  <a:rPr lang="en-US" sz="1600" dirty="0">
                    <a:latin typeface="Segoe UI" panose="020B0502040204020203" pitchFamily="34" charset="0"/>
                    <a:cs typeface="Segoe UI" panose="020B0502040204020203" pitchFamily="34" charset="0"/>
                  </a:rPr>
                  <a:t>Plan store</a:t>
                </a:r>
              </a:p>
            </p:txBody>
          </p:sp>
        </p:grpSp>
        <p:grpSp>
          <p:nvGrpSpPr>
            <p:cNvPr id="110" name="Group 109"/>
            <p:cNvGrpSpPr/>
            <p:nvPr/>
          </p:nvGrpSpPr>
          <p:grpSpPr>
            <a:xfrm>
              <a:off x="8346082" y="3447771"/>
              <a:ext cx="1340090" cy="690453"/>
              <a:chOff x="8346082" y="3794064"/>
              <a:chExt cx="1340090" cy="690453"/>
            </a:xfrm>
          </p:grpSpPr>
          <p:sp>
            <p:nvSpPr>
              <p:cNvPr id="101" name="Rectangle 100"/>
              <p:cNvSpPr/>
              <p:nvPr/>
            </p:nvSpPr>
            <p:spPr bwMode="auto">
              <a:xfrm>
                <a:off x="8347648" y="4438798"/>
                <a:ext cx="1338524" cy="45719"/>
              </a:xfrm>
              <a:prstGeom prst="rect">
                <a:avLst/>
              </a:prstGeom>
              <a:solidFill>
                <a:schemeClr val="bg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indent="-342900" algn="ctr" defTabSz="932472" fontAlgn="base">
                  <a:lnSpc>
                    <a:spcPct val="90000"/>
                  </a:lnSpc>
                  <a:spcBef>
                    <a:spcPct val="0"/>
                  </a:spcBef>
                  <a:spcAft>
                    <a:spcPct val="0"/>
                  </a:spcAft>
                  <a:buFont typeface="Wingdings 3" panose="05040102010807070707" pitchFamily="18" charset="2"/>
                  <a:buChar char="Æ"/>
                </a:pPr>
                <a:endParaRPr lang="en-US" sz="2000" b="1" dirty="0" err="1">
                  <a:solidFill>
                    <a:schemeClr val="bg1"/>
                  </a:solidFill>
                  <a:latin typeface="+mj-lt"/>
                  <a:ea typeface="Segoe UI" pitchFamily="34" charset="0"/>
                  <a:cs typeface="Segoe UI" pitchFamily="34" charset="0"/>
                </a:endParaRPr>
              </a:p>
            </p:txBody>
          </p:sp>
          <p:sp>
            <p:nvSpPr>
              <p:cNvPr id="102" name="Rectangle 101"/>
              <p:cNvSpPr/>
              <p:nvPr/>
            </p:nvSpPr>
            <p:spPr bwMode="auto">
              <a:xfrm>
                <a:off x="8346082" y="3794064"/>
                <a:ext cx="1340090" cy="650007"/>
              </a:xfrm>
              <a:prstGeom prst="rect">
                <a:avLst/>
              </a:prstGeom>
              <a:solidFill>
                <a:schemeClr val="accent4"/>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40" tIns="91440" rIns="91440" bIns="91440" numCol="1" spcCol="0" rtlCol="0" fromWordArt="0" anchor="ctr" anchorCtr="0" forceAA="0" compatLnSpc="1">
                <a:prstTxWarp prst="textNoShape">
                  <a:avLst/>
                </a:prstTxWarp>
                <a:noAutofit/>
              </a:bodyPr>
              <a:lstStyle/>
              <a:p>
                <a:pPr algn="ctr" defTabSz="932472" fontAlgn="base">
                  <a:lnSpc>
                    <a:spcPct val="90000"/>
                  </a:lnSpc>
                  <a:spcBef>
                    <a:spcPct val="0"/>
                  </a:spcBef>
                  <a:spcAft>
                    <a:spcPct val="0"/>
                  </a:spcAft>
                </a:pPr>
                <a:r>
                  <a:rPr lang="en-US" sz="1600" dirty="0">
                    <a:latin typeface="Segoe UI" panose="020B0502040204020203" pitchFamily="34" charset="0"/>
                    <a:cs typeface="Segoe UI" panose="020B0502040204020203" pitchFamily="34" charset="0"/>
                  </a:rPr>
                  <a:t>Runtime stats</a:t>
                </a:r>
              </a:p>
            </p:txBody>
          </p:sp>
        </p:grpSp>
        <p:sp>
          <p:nvSpPr>
            <p:cNvPr id="103" name="Oval 102"/>
            <p:cNvSpPr/>
            <p:nvPr/>
          </p:nvSpPr>
          <p:spPr bwMode="auto">
            <a:xfrm>
              <a:off x="10330095" y="3858328"/>
              <a:ext cx="1355639" cy="301538"/>
            </a:xfrm>
            <a:prstGeom prst="ellipse">
              <a:avLst/>
            </a:prstGeom>
            <a:solidFill>
              <a:srgbClr val="D2D2D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indent="-342900" algn="ctr" defTabSz="932472" fontAlgn="base">
                <a:lnSpc>
                  <a:spcPct val="90000"/>
                </a:lnSpc>
                <a:spcBef>
                  <a:spcPct val="0"/>
                </a:spcBef>
                <a:spcAft>
                  <a:spcPct val="0"/>
                </a:spcAft>
                <a:buFont typeface="Wingdings 3" panose="05040102010807070707" pitchFamily="18" charset="2"/>
                <a:buChar char="Æ"/>
              </a:pPr>
              <a:endParaRPr lang="en-US" sz="2000" b="1" dirty="0" err="1">
                <a:solidFill>
                  <a:schemeClr val="bg1"/>
                </a:solidFill>
                <a:latin typeface="+mj-lt"/>
                <a:ea typeface="Segoe UI" pitchFamily="34" charset="0"/>
                <a:cs typeface="Segoe UI" pitchFamily="34" charset="0"/>
              </a:endParaRPr>
            </a:p>
          </p:txBody>
        </p:sp>
        <p:grpSp>
          <p:nvGrpSpPr>
            <p:cNvPr id="104" name="Group 103"/>
            <p:cNvGrpSpPr/>
            <p:nvPr/>
          </p:nvGrpSpPr>
          <p:grpSpPr>
            <a:xfrm>
              <a:off x="10325604" y="2280876"/>
              <a:ext cx="1364623" cy="1847389"/>
              <a:chOff x="4354029" y="2744913"/>
              <a:chExt cx="1596962" cy="2161924"/>
            </a:xfrm>
          </p:grpSpPr>
          <p:pic>
            <p:nvPicPr>
              <p:cNvPr id="105" name="Picture 104"/>
              <p:cNvPicPr>
                <a:picLocks noChangeAspect="1"/>
              </p:cNvPicPr>
              <p:nvPr/>
            </p:nvPicPr>
            <p:blipFill>
              <a:blip r:embed="rId3"/>
              <a:stretch>
                <a:fillRect/>
              </a:stretch>
            </p:blipFill>
            <p:spPr>
              <a:xfrm>
                <a:off x="4359285" y="2744913"/>
                <a:ext cx="1586448" cy="2161924"/>
              </a:xfrm>
              <a:prstGeom prst="rect">
                <a:avLst/>
              </a:prstGeom>
            </p:spPr>
          </p:pic>
          <p:sp>
            <p:nvSpPr>
              <p:cNvPr id="106" name="TextBox 105"/>
              <p:cNvSpPr txBox="1"/>
              <p:nvPr/>
            </p:nvSpPr>
            <p:spPr>
              <a:xfrm>
                <a:off x="4354029" y="3337466"/>
                <a:ext cx="1596962" cy="814476"/>
              </a:xfrm>
              <a:prstGeom prst="rect">
                <a:avLst/>
              </a:prstGeom>
              <a:noFill/>
            </p:spPr>
            <p:txBody>
              <a:bodyPr wrap="square" lIns="182880" tIns="146304" rIns="182880" bIns="146304" rtlCol="0">
                <a:noAutofit/>
              </a:bodyPr>
              <a:lstStyle/>
              <a:p>
                <a:pPr algn="ctr">
                  <a:spcAft>
                    <a:spcPts val="600"/>
                  </a:spcAft>
                </a:pPr>
                <a:r>
                  <a:rPr lang="en-US" sz="1600" dirty="0">
                    <a:solidFill>
                      <a:schemeClr val="bg1"/>
                    </a:solidFill>
                    <a:latin typeface="Segoe UI" panose="020B0502040204020203" pitchFamily="34" charset="0"/>
                    <a:cs typeface="Segoe UI" panose="020B0502040204020203" pitchFamily="34" charset="0"/>
                  </a:rPr>
                  <a:t>Query Store schema</a:t>
                </a:r>
              </a:p>
            </p:txBody>
          </p:sp>
        </p:grpSp>
      </p:grpSp>
      <p:sp>
        <p:nvSpPr>
          <p:cNvPr id="45" name="Title 13"/>
          <p:cNvSpPr>
            <a:spLocks noGrp="1"/>
          </p:cNvSpPr>
          <p:nvPr>
            <p:ph type="title"/>
          </p:nvPr>
        </p:nvSpPr>
        <p:spPr>
          <a:xfrm>
            <a:off x="269241" y="259792"/>
            <a:ext cx="11653521" cy="1075884"/>
          </a:xfrm>
        </p:spPr>
        <p:txBody>
          <a:bodyPr anchor="t" anchorCtr="0"/>
          <a:lstStyle/>
          <a:p>
            <a:r>
              <a:rPr lang="en-US" dirty="0"/>
              <a:t>Query data store</a:t>
            </a:r>
          </a:p>
        </p:txBody>
      </p:sp>
      <p:sp>
        <p:nvSpPr>
          <p:cNvPr id="50" name="Text Placeholder 4"/>
          <p:cNvSpPr txBox="1">
            <a:spLocks/>
          </p:cNvSpPr>
          <p:nvPr/>
        </p:nvSpPr>
        <p:spPr bwMode="auto">
          <a:xfrm>
            <a:off x="6684113" y="1350963"/>
            <a:ext cx="5644048" cy="4923425"/>
          </a:xfrm>
          <a:prstGeom prst="rect">
            <a:avLst/>
          </a:prstGeom>
          <a:noFill/>
          <a:ln>
            <a:noFill/>
          </a:ln>
          <a:extLst>
            <a:ext uri="{909E8E84-426E-40dd-AFC4-6F175D3DCCD1}">
              <a14:hiddenFill xmlns="" xmlns:a14="http://schemas.microsoft.com/office/drawing/2010/main" xmlns:mv="urn:schemas-microsoft-com:mac:vml" xmlns:mc="http://schemas.openxmlformats.org/markup-compatibility/2006">
                <a:solidFill>
                  <a:srgbClr val="FFFFFF"/>
                </a:solidFill>
              </a14:hiddenFill>
            </a:ext>
            <a:ext uri="{91240B29-F687-4f45-9708-019B960494DF}">
              <a14:hiddenLine xmlns="" xmlns:a14="http://schemas.microsoft.com/office/drawing/2010/main" xmlns:mv="urn:schemas-microsoft-com:mac:vml" xmlns:mc="http://schemas.openxmlformats.org/markup-compatibility/2006" w="9525">
                <a:solidFill>
                  <a:srgbClr val="000000"/>
                </a:solidFill>
                <a:miter lim="800000"/>
                <a:headEnd/>
                <a:tailEnd/>
              </a14:hiddenLine>
            </a:ext>
            <a:ext uri="{FAA26D3D-D897-4be2-8F04-BA451C77F1D7}">
              <ma14:placeholderFlag xmlns="" xmlns:ma14="http://schemas.microsoft.com/office/mac/drawingml/2011/main" xmlns:mv="urn:schemas-microsoft-com:mac:vml" xmlns:mc="http://schemas.openxmlformats.org/markup-compatibility/2006" val="1"/>
            </a:ext>
          </a:extLst>
        </p:spPr>
        <p:txBody>
          <a:bodyPr vert="horz" wrap="square" lIns="182880" tIns="146304" rIns="182880" bIns="146304" numCol="1" anchor="t" anchorCtr="0" compatLnSpc="1">
            <a:prstTxWarp prst="textNoShape">
              <a:avLst/>
            </a:prstTxWarp>
            <a:noAutofit/>
          </a:bodyPr>
          <a:lstStyle>
            <a:lvl1pPr marL="0" indent="0" algn="l" defTabSz="931863" rtl="0" fontAlgn="base">
              <a:lnSpc>
                <a:spcPct val="100000"/>
              </a:lnSpc>
              <a:spcBef>
                <a:spcPts val="2000"/>
              </a:spcBef>
              <a:spcAft>
                <a:spcPct val="0"/>
              </a:spcAft>
              <a:buSzPct val="90000"/>
              <a:buFontTx/>
              <a:buNone/>
              <a:defRPr sz="3200" kern="1200">
                <a:solidFill>
                  <a:srgbClr val="C00000"/>
                </a:solidFill>
                <a:latin typeface="+mj-lt"/>
                <a:ea typeface="ＭＳ Ｐゴシック" charset="0"/>
                <a:cs typeface="ＭＳ Ｐゴシック" charset="0"/>
              </a:defRPr>
            </a:lvl1pPr>
            <a:lvl2pPr marL="342900" indent="0" algn="l" defTabSz="931863" rtl="0" fontAlgn="base">
              <a:lnSpc>
                <a:spcPct val="100000"/>
              </a:lnSpc>
              <a:spcBef>
                <a:spcPts val="2000"/>
              </a:spcBef>
              <a:spcAft>
                <a:spcPct val="0"/>
              </a:spcAft>
              <a:buSzPct val="90000"/>
              <a:buFontTx/>
              <a:buNone/>
              <a:defRPr sz="2400" kern="1200">
                <a:solidFill>
                  <a:schemeClr val="tx1"/>
                </a:solidFill>
                <a:latin typeface="+mn-lt"/>
                <a:ea typeface="ＭＳ Ｐゴシック" charset="0"/>
                <a:cs typeface="+mn-cs"/>
              </a:defRPr>
            </a:lvl2pPr>
            <a:lvl3pPr marL="571500" indent="0" algn="l" defTabSz="931863" rtl="0" fontAlgn="base">
              <a:lnSpc>
                <a:spcPct val="100000"/>
              </a:lnSpc>
              <a:spcBef>
                <a:spcPts val="2000"/>
              </a:spcBef>
              <a:spcAft>
                <a:spcPct val="0"/>
              </a:spcAft>
              <a:buSzPct val="90000"/>
              <a:buFontTx/>
              <a:buNone/>
              <a:defRPr sz="2000" kern="1200">
                <a:solidFill>
                  <a:schemeClr val="tx1"/>
                </a:solidFill>
                <a:latin typeface="+mn-lt"/>
                <a:ea typeface="ＭＳ Ｐゴシック" charset="0"/>
                <a:cs typeface="+mn-cs"/>
              </a:defRPr>
            </a:lvl3pPr>
            <a:lvl4pPr marL="800100" indent="0" algn="l" defTabSz="931863" rtl="0" fontAlgn="base">
              <a:lnSpc>
                <a:spcPct val="100000"/>
              </a:lnSpc>
              <a:spcBef>
                <a:spcPts val="2000"/>
              </a:spcBef>
              <a:spcAft>
                <a:spcPct val="0"/>
              </a:spcAft>
              <a:buSzPct val="90000"/>
              <a:buFontTx/>
              <a:buNone/>
              <a:defRPr kern="1200">
                <a:solidFill>
                  <a:schemeClr val="tx1"/>
                </a:solidFill>
                <a:latin typeface="+mn-lt"/>
                <a:ea typeface="ＭＳ Ｐゴシック" charset="0"/>
                <a:cs typeface="+mn-cs"/>
              </a:defRPr>
            </a:lvl4pPr>
            <a:lvl5pPr marL="1028700" indent="0" algn="l" defTabSz="931863" rtl="0" fontAlgn="base">
              <a:lnSpc>
                <a:spcPct val="100000"/>
              </a:lnSpc>
              <a:spcBef>
                <a:spcPts val="2000"/>
              </a:spcBef>
              <a:spcAft>
                <a:spcPct val="0"/>
              </a:spcAft>
              <a:buSzPct val="90000"/>
              <a:buFontTx/>
              <a:buNone/>
              <a:defRPr kern="1200">
                <a:solidFill>
                  <a:schemeClr val="tx1"/>
                </a:solidFill>
                <a:latin typeface="+mn-lt"/>
                <a:ea typeface="ＭＳ Ｐゴシック" charset="0"/>
                <a:cs typeface="+mn-cs"/>
              </a:defRPr>
            </a:lvl5pPr>
            <a:lvl6pPr marL="2565040"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3031412"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97783"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964155"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spcAft>
                <a:spcPts val="0"/>
              </a:spcAft>
            </a:pPr>
            <a:r>
              <a:rPr lang="en-US" sz="1800" dirty="0">
                <a:solidFill>
                  <a:schemeClr val="tx1"/>
                </a:solidFill>
                <a:latin typeface="+mn-lt"/>
                <a:cs typeface="Segoe UI" panose="020B0502040204020203" pitchFamily="34" charset="0"/>
              </a:rPr>
              <a:t>Collects query texts (plus all relevant properties)</a:t>
            </a:r>
          </a:p>
          <a:p>
            <a:pPr>
              <a:spcAft>
                <a:spcPts val="0"/>
              </a:spcAft>
            </a:pPr>
            <a:r>
              <a:rPr lang="en-US" sz="1800" dirty="0">
                <a:solidFill>
                  <a:schemeClr val="tx1"/>
                </a:solidFill>
                <a:latin typeface="+mn-lt"/>
                <a:cs typeface="Segoe UI" panose="020B0502040204020203" pitchFamily="34" charset="0"/>
              </a:rPr>
              <a:t>Stores all plan choices and performance metrics</a:t>
            </a:r>
          </a:p>
          <a:p>
            <a:pPr>
              <a:spcAft>
                <a:spcPts val="0"/>
              </a:spcAft>
            </a:pPr>
            <a:r>
              <a:rPr lang="en-US" sz="1800" dirty="0">
                <a:solidFill>
                  <a:schemeClr val="tx1"/>
                </a:solidFill>
                <a:latin typeface="+mn-lt"/>
                <a:cs typeface="Segoe UI" panose="020B0502040204020203" pitchFamily="34" charset="0"/>
              </a:rPr>
              <a:t>Works across restarts / upgrades / recompiles</a:t>
            </a:r>
          </a:p>
          <a:p>
            <a:pPr>
              <a:spcAft>
                <a:spcPts val="0"/>
              </a:spcAft>
            </a:pPr>
            <a:r>
              <a:rPr lang="en-US" sz="1800" dirty="0">
                <a:solidFill>
                  <a:schemeClr val="tx1"/>
                </a:solidFill>
                <a:latin typeface="+mn-lt"/>
                <a:cs typeface="Segoe UI" panose="020B0502040204020203" pitchFamily="34" charset="0"/>
              </a:rPr>
              <a:t>Dramatically lowers the bar for performance troubleshooting </a:t>
            </a:r>
          </a:p>
          <a:p>
            <a:pPr>
              <a:spcAft>
                <a:spcPts val="0"/>
              </a:spcAft>
            </a:pPr>
            <a:r>
              <a:rPr lang="en-US" sz="1800" dirty="0">
                <a:solidFill>
                  <a:schemeClr val="tx1"/>
                </a:solidFill>
                <a:latin typeface="+mn-lt"/>
                <a:cs typeface="Segoe UI" panose="020B0502040204020203" pitchFamily="34" charset="0"/>
              </a:rPr>
              <a:t>New Views</a:t>
            </a:r>
          </a:p>
          <a:p>
            <a:pPr>
              <a:spcAft>
                <a:spcPts val="0"/>
              </a:spcAft>
            </a:pPr>
            <a:r>
              <a:rPr lang="en-US" sz="1800" dirty="0">
                <a:solidFill>
                  <a:schemeClr val="tx1"/>
                </a:solidFill>
                <a:latin typeface="+mn-lt"/>
                <a:cs typeface="Segoe UI" panose="020B0502040204020203" pitchFamily="34" charset="0"/>
              </a:rPr>
              <a:t>Intuitive and easy plan forcing</a:t>
            </a:r>
          </a:p>
          <a:p>
            <a:pPr>
              <a:spcAft>
                <a:spcPts val="0"/>
              </a:spcAft>
            </a:pPr>
            <a:endParaRPr lang="en-US" sz="2000" dirty="0">
              <a:solidFill>
                <a:schemeClr val="tx1"/>
              </a:solidFill>
              <a:latin typeface="Segoe UI" panose="020B0502040204020203" pitchFamily="34" charset="0"/>
              <a:cs typeface="Segoe UI" panose="020B0502040204020203" pitchFamily="34" charset="0"/>
            </a:endParaRPr>
          </a:p>
        </p:txBody>
      </p:sp>
      <p:sp>
        <p:nvSpPr>
          <p:cNvPr id="42" name="TextBox 41"/>
          <p:cNvSpPr txBox="1"/>
          <p:nvPr/>
        </p:nvSpPr>
        <p:spPr>
          <a:xfrm>
            <a:off x="1" y="6642289"/>
            <a:ext cx="3806190" cy="352236"/>
          </a:xfrm>
          <a:prstGeom prst="rect">
            <a:avLst/>
          </a:prstGeom>
          <a:noFill/>
        </p:spPr>
        <p:txBody>
          <a:bodyPr wrap="square" lIns="365760" tIns="146304" rIns="182880" bIns="146304" rtlCol="0" anchor="ctr" anchorCtr="0">
            <a:noAutofit/>
          </a:bodyPr>
          <a:lstStyle/>
          <a:p>
            <a:pPr>
              <a:lnSpc>
                <a:spcPct val="90000"/>
              </a:lnSpc>
              <a:spcAft>
                <a:spcPts val="600"/>
              </a:spcAft>
            </a:pPr>
            <a:r>
              <a:rPr lang="en-US" sz="1400" dirty="0">
                <a:solidFill>
                  <a:schemeClr val="bg1"/>
                </a:solidFill>
                <a:latin typeface="Segoe UI Semibold" panose="020B0702040204020203" pitchFamily="34" charset="0"/>
                <a:ea typeface="Segoe UI Black" panose="020B0A02040204020203" pitchFamily="34" charset="0"/>
                <a:cs typeface="Segoe UI Semibold" panose="020B0702040204020203" pitchFamily="34" charset="0"/>
              </a:rPr>
              <a:t>Performance</a:t>
            </a:r>
          </a:p>
        </p:txBody>
      </p:sp>
    </p:spTree>
    <p:extLst>
      <p:ext uri="{BB962C8B-B14F-4D97-AF65-F5344CB8AC3E}">
        <p14:creationId xmlns:p14="http://schemas.microsoft.com/office/powerpoint/2010/main" val="3490635925"/>
      </p:ext>
    </p:extLst>
  </p:cSld>
  <p:clrMapOvr>
    <a:masterClrMapping/>
  </p:clrMapOvr>
  <p:transition>
    <p:fade/>
  </p:transition>
</p:sld>
</file>

<file path=ppt/slides/slide4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p:cNvSpPr>
            <a:spLocks noGrp="1"/>
          </p:cNvSpPr>
          <p:nvPr>
            <p:ph type="title"/>
          </p:nvPr>
        </p:nvSpPr>
        <p:spPr>
          <a:xfrm>
            <a:off x="274638" y="429067"/>
            <a:ext cx="11888787" cy="917575"/>
          </a:xfrm>
        </p:spPr>
        <p:txBody>
          <a:bodyPr/>
          <a:lstStyle/>
          <a:p>
            <a:r>
              <a:rPr lang="en-US" dirty="0"/>
              <a:t>Query Store write architecture</a:t>
            </a:r>
          </a:p>
        </p:txBody>
      </p:sp>
      <p:sp>
        <p:nvSpPr>
          <p:cNvPr id="3" name="Content Placeholder 2"/>
          <p:cNvSpPr>
            <a:spLocks noGrp="1"/>
          </p:cNvSpPr>
          <p:nvPr>
            <p:ph idx="4294967295"/>
          </p:nvPr>
        </p:nvSpPr>
        <p:spPr>
          <a:xfrm>
            <a:off x="0" y="1314450"/>
            <a:ext cx="11677974" cy="1266825"/>
          </a:xfrm>
          <a:prstGeom prst="rect">
            <a:avLst/>
          </a:prstGeom>
        </p:spPr>
        <p:txBody>
          <a:bodyPr>
            <a:noAutofit/>
          </a:bodyPr>
          <a:lstStyle/>
          <a:p>
            <a:pPr marL="0" indent="0" defTabSz="931954" fontAlgn="base">
              <a:spcBef>
                <a:spcPts val="1199"/>
              </a:spcBef>
              <a:spcAft>
                <a:spcPct val="0"/>
              </a:spcAft>
              <a:buNone/>
            </a:pPr>
            <a:r>
              <a:rPr lang="en-US" sz="3000" dirty="0">
                <a:ln>
                  <a:solidFill>
                    <a:schemeClr val="bg1">
                      <a:alpha val="0"/>
                    </a:schemeClr>
                  </a:solidFill>
                </a:ln>
                <a:solidFill>
                  <a:srgbClr val="C00000"/>
                </a:solidFill>
                <a:latin typeface="Segoe UI Semilight" panose="020B0402040204020203" pitchFamily="34" charset="0"/>
                <a:ea typeface="Segoe UI" pitchFamily="34" charset="0"/>
                <a:cs typeface="Segoe UI Semilight" panose="020B0402040204020203" pitchFamily="34" charset="0"/>
              </a:rPr>
              <a:t>Query Store captures data in-memory to minimize I/O overhead</a:t>
            </a:r>
          </a:p>
          <a:p>
            <a:pPr marL="0" indent="0" defTabSz="931954" fontAlgn="base">
              <a:spcBef>
                <a:spcPts val="1199"/>
              </a:spcBef>
              <a:spcAft>
                <a:spcPct val="0"/>
              </a:spcAft>
              <a:buNone/>
            </a:pPr>
            <a:r>
              <a:rPr lang="en-US" sz="3000" dirty="0">
                <a:ln>
                  <a:solidFill>
                    <a:schemeClr val="bg1">
                      <a:alpha val="0"/>
                    </a:schemeClr>
                  </a:solidFill>
                </a:ln>
                <a:solidFill>
                  <a:srgbClr val="C00000"/>
                </a:solidFill>
                <a:latin typeface="Segoe UI Semilight" panose="020B0402040204020203" pitchFamily="34" charset="0"/>
                <a:ea typeface="Segoe UI" pitchFamily="34" charset="0"/>
                <a:cs typeface="Segoe UI Semilight" panose="020B0402040204020203" pitchFamily="34" charset="0"/>
              </a:rPr>
              <a:t>Data is persisted to disk asynchronously in the background</a:t>
            </a:r>
          </a:p>
        </p:txBody>
      </p:sp>
      <p:grpSp>
        <p:nvGrpSpPr>
          <p:cNvPr id="28" name="Group 27"/>
          <p:cNvGrpSpPr/>
          <p:nvPr/>
        </p:nvGrpSpPr>
        <p:grpSpPr>
          <a:xfrm>
            <a:off x="576559" y="2759779"/>
            <a:ext cx="11101415" cy="3437845"/>
            <a:chOff x="576559" y="2759779"/>
            <a:chExt cx="11101415" cy="3437845"/>
          </a:xfrm>
        </p:grpSpPr>
        <p:sp>
          <p:nvSpPr>
            <p:cNvPr id="29" name="Rectangle 28"/>
            <p:cNvSpPr/>
            <p:nvPr/>
          </p:nvSpPr>
          <p:spPr>
            <a:xfrm>
              <a:off x="6421390" y="3082608"/>
              <a:ext cx="5256584" cy="3115016"/>
            </a:xfrm>
            <a:prstGeom prst="rect">
              <a:avLst/>
            </a:prstGeom>
            <a:solidFill>
              <a:schemeClr val="accent1">
                <a:lumMod val="40000"/>
                <a:lumOff val="60000"/>
              </a:schemeClr>
            </a:solidFill>
            <a:ln w="6350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r>
                <a:rPr lang="en-US" sz="2000" b="1" dirty="0">
                  <a:solidFill>
                    <a:srgbClr val="FFFFFF"/>
                  </a:solidFill>
                  <a:latin typeface="Segoe UI Light"/>
                </a:rPr>
                <a:t>Query Store</a:t>
              </a:r>
            </a:p>
          </p:txBody>
        </p:sp>
        <p:sp>
          <p:nvSpPr>
            <p:cNvPr id="30" name="Rectangle 29"/>
            <p:cNvSpPr/>
            <p:nvPr/>
          </p:nvSpPr>
          <p:spPr>
            <a:xfrm>
              <a:off x="576559" y="3082608"/>
              <a:ext cx="2354357" cy="3102956"/>
            </a:xfrm>
            <a:prstGeom prst="rect">
              <a:avLst/>
            </a:prstGeom>
            <a:noFill/>
            <a:ln w="6350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r>
                <a:rPr lang="en-US" sz="2000" b="1" dirty="0">
                  <a:solidFill>
                    <a:srgbClr val="FFFFFF"/>
                  </a:solidFill>
                  <a:latin typeface="Segoe UI Light"/>
                </a:rPr>
                <a:t>Query Execution</a:t>
              </a:r>
            </a:p>
          </p:txBody>
        </p:sp>
        <p:sp>
          <p:nvSpPr>
            <p:cNvPr id="31" name="Can 30"/>
            <p:cNvSpPr/>
            <p:nvPr/>
          </p:nvSpPr>
          <p:spPr>
            <a:xfrm>
              <a:off x="9752177" y="3839899"/>
              <a:ext cx="1709773" cy="1483799"/>
            </a:xfrm>
            <a:prstGeom prst="can">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dirty="0">
                  <a:solidFill>
                    <a:srgbClr val="FFFFFF"/>
                  </a:solidFill>
                </a:rPr>
                <a:t>Internal tables</a:t>
              </a:r>
            </a:p>
          </p:txBody>
        </p:sp>
        <p:sp>
          <p:nvSpPr>
            <p:cNvPr id="32" name="Rounded Rectangle 31"/>
            <p:cNvSpPr/>
            <p:nvPr/>
          </p:nvSpPr>
          <p:spPr>
            <a:xfrm>
              <a:off x="6685038" y="3505700"/>
              <a:ext cx="1871293" cy="932603"/>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dirty="0">
                  <a:solidFill>
                    <a:srgbClr val="FFFFFF"/>
                  </a:solidFill>
                </a:rPr>
                <a:t>Query and Plan Store</a:t>
              </a:r>
            </a:p>
          </p:txBody>
        </p:sp>
        <p:sp>
          <p:nvSpPr>
            <p:cNvPr id="33" name="Rounded Rectangle 32"/>
            <p:cNvSpPr/>
            <p:nvPr/>
          </p:nvSpPr>
          <p:spPr>
            <a:xfrm>
              <a:off x="6685038" y="4749171"/>
              <a:ext cx="1871293" cy="932603"/>
            </a:xfrm>
            <a:prstGeom prst="roundRect">
              <a:avLst/>
            </a:prstGeom>
            <a:solidFill>
              <a:schemeClr val="accent3"/>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dirty="0">
                  <a:solidFill>
                    <a:srgbClr val="FFFFFF"/>
                  </a:solidFill>
                </a:rPr>
                <a:t>Runtime stats</a:t>
              </a:r>
              <a:br>
                <a:rPr lang="en-US" sz="2000" dirty="0">
                  <a:solidFill>
                    <a:srgbClr val="FFFFFF"/>
                  </a:solidFill>
                </a:rPr>
              </a:br>
              <a:r>
                <a:rPr lang="en-US" sz="2000" dirty="0">
                  <a:solidFill>
                    <a:srgbClr val="FFFFFF"/>
                  </a:solidFill>
                </a:rPr>
                <a:t>store</a:t>
              </a:r>
            </a:p>
          </p:txBody>
        </p:sp>
        <p:sp>
          <p:nvSpPr>
            <p:cNvPr id="34" name="Right Arrow 33"/>
            <p:cNvSpPr/>
            <p:nvPr/>
          </p:nvSpPr>
          <p:spPr>
            <a:xfrm>
              <a:off x="2722371" y="4905968"/>
              <a:ext cx="3673719" cy="615774"/>
            </a:xfrm>
            <a:prstGeom prst="rightArrow">
              <a:avLst>
                <a:gd name="adj1" fmla="val 50000"/>
                <a:gd name="adj2" fmla="val 72857"/>
              </a:avLst>
            </a:prstGeom>
            <a:solidFill>
              <a:srgbClr val="FFC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dirty="0">
                  <a:solidFill>
                    <a:srgbClr val="FFFFFF">
                      <a:lumMod val="95000"/>
                      <a:lumOff val="5000"/>
                    </a:srgbClr>
                  </a:solidFill>
                </a:rPr>
                <a:t>Query exec. stats</a:t>
              </a:r>
            </a:p>
          </p:txBody>
        </p:sp>
        <p:sp>
          <p:nvSpPr>
            <p:cNvPr id="35" name="Right Arrow 34"/>
            <p:cNvSpPr/>
            <p:nvPr/>
          </p:nvSpPr>
          <p:spPr>
            <a:xfrm rot="20566478">
              <a:off x="8633121" y="4853602"/>
              <a:ext cx="1088037" cy="512551"/>
            </a:xfrm>
            <a:prstGeom prst="rightArrow">
              <a:avLst/>
            </a:prstGeom>
            <a:solidFill>
              <a:srgbClr val="FFC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b="1" dirty="0">
                <a:solidFill>
                  <a:srgbClr val="FFFFFF">
                    <a:lumMod val="95000"/>
                    <a:lumOff val="5000"/>
                  </a:srgbClr>
                </a:solidFill>
                <a:latin typeface="Segoe UI Light"/>
              </a:endParaRPr>
            </a:p>
          </p:txBody>
        </p:sp>
        <p:sp>
          <p:nvSpPr>
            <p:cNvPr id="36" name="Rounded Rectangle 35"/>
            <p:cNvSpPr/>
            <p:nvPr/>
          </p:nvSpPr>
          <p:spPr>
            <a:xfrm>
              <a:off x="826694" y="3504083"/>
              <a:ext cx="1871293" cy="932603"/>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dirty="0">
                  <a:solidFill>
                    <a:srgbClr val="FFFFFF"/>
                  </a:solidFill>
                </a:rPr>
                <a:t>Compile</a:t>
              </a:r>
            </a:p>
          </p:txBody>
        </p:sp>
        <p:sp>
          <p:nvSpPr>
            <p:cNvPr id="37" name="Rounded Rectangle 36"/>
            <p:cNvSpPr/>
            <p:nvPr/>
          </p:nvSpPr>
          <p:spPr>
            <a:xfrm>
              <a:off x="826694" y="4747554"/>
              <a:ext cx="1871293" cy="932603"/>
            </a:xfrm>
            <a:prstGeom prst="roundRect">
              <a:avLst/>
            </a:prstGeom>
            <a:solidFill>
              <a:schemeClr val="accent3"/>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dirty="0">
                  <a:solidFill>
                    <a:srgbClr val="FFFFFF"/>
                  </a:solidFill>
                </a:rPr>
                <a:t>Execute</a:t>
              </a:r>
            </a:p>
          </p:txBody>
        </p:sp>
        <p:sp>
          <p:nvSpPr>
            <p:cNvPr id="38" name="Up Arrow 37"/>
            <p:cNvSpPr/>
            <p:nvPr/>
          </p:nvSpPr>
          <p:spPr>
            <a:xfrm rot="10800000">
              <a:off x="1517828" y="2759779"/>
              <a:ext cx="489019" cy="732974"/>
            </a:xfrm>
            <a:prstGeom prst="upArrow">
              <a:avLst/>
            </a:prstGeom>
            <a:solidFill>
              <a:srgbClr val="FFC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36">
                <a:solidFill>
                  <a:srgbClr val="FFFFFF"/>
                </a:solidFill>
              </a:endParaRPr>
            </a:p>
          </p:txBody>
        </p:sp>
        <p:sp>
          <p:nvSpPr>
            <p:cNvPr id="39" name="Up Arrow 38"/>
            <p:cNvSpPr/>
            <p:nvPr/>
          </p:nvSpPr>
          <p:spPr>
            <a:xfrm rot="10800000">
              <a:off x="1512382" y="4448014"/>
              <a:ext cx="489019" cy="299539"/>
            </a:xfrm>
            <a:prstGeom prst="upArrow">
              <a:avLst/>
            </a:prstGeom>
            <a:solidFill>
              <a:srgbClr val="FFC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36">
                <a:solidFill>
                  <a:srgbClr val="FFFFFF"/>
                </a:solidFill>
              </a:endParaRPr>
            </a:p>
          </p:txBody>
        </p:sp>
        <p:sp>
          <p:nvSpPr>
            <p:cNvPr id="40" name="Right Arrow 39"/>
            <p:cNvSpPr/>
            <p:nvPr/>
          </p:nvSpPr>
          <p:spPr>
            <a:xfrm rot="1343073">
              <a:off x="8658572" y="3811233"/>
              <a:ext cx="1088037" cy="525964"/>
            </a:xfrm>
            <a:prstGeom prst="rightArrow">
              <a:avLst/>
            </a:prstGeom>
            <a:solidFill>
              <a:srgbClr val="FFC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b="1" dirty="0">
                <a:solidFill>
                  <a:srgbClr val="FFFFFF">
                    <a:lumMod val="95000"/>
                    <a:lumOff val="5000"/>
                  </a:srgbClr>
                </a:solidFill>
                <a:latin typeface="Segoe UI Light"/>
              </a:endParaRPr>
            </a:p>
          </p:txBody>
        </p:sp>
        <p:sp>
          <p:nvSpPr>
            <p:cNvPr id="41" name="Rectangle 40"/>
            <p:cNvSpPr/>
            <p:nvPr/>
          </p:nvSpPr>
          <p:spPr>
            <a:xfrm>
              <a:off x="8796662" y="4377736"/>
              <a:ext cx="811441" cy="400110"/>
            </a:xfrm>
            <a:prstGeom prst="rect">
              <a:avLst/>
            </a:prstGeom>
          </p:spPr>
          <p:txBody>
            <a:bodyPr wrap="none">
              <a:spAutoFit/>
            </a:bodyPr>
            <a:lstStyle/>
            <a:p>
              <a:r>
                <a:rPr lang="en-US" sz="2000" dirty="0" err="1">
                  <a:solidFill>
                    <a:srgbClr val="FFFFFF"/>
                  </a:solidFill>
                </a:rPr>
                <a:t>async</a:t>
              </a:r>
              <a:endParaRPr lang="en-US" sz="2000" dirty="0">
                <a:solidFill>
                  <a:srgbClr val="FFFFFF"/>
                </a:solidFill>
              </a:endParaRPr>
            </a:p>
          </p:txBody>
        </p:sp>
        <p:sp>
          <p:nvSpPr>
            <p:cNvPr id="42" name="Right Arrow 41"/>
            <p:cNvSpPr/>
            <p:nvPr/>
          </p:nvSpPr>
          <p:spPr>
            <a:xfrm>
              <a:off x="2722371" y="3662497"/>
              <a:ext cx="3699019" cy="615774"/>
            </a:xfrm>
            <a:prstGeom prst="rightArrow">
              <a:avLst>
                <a:gd name="adj1" fmla="val 50000"/>
                <a:gd name="adj2" fmla="val 72857"/>
              </a:avLst>
            </a:prstGeom>
            <a:solidFill>
              <a:srgbClr val="FFC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dirty="0">
                  <a:solidFill>
                    <a:srgbClr val="FFFFFF">
                      <a:lumMod val="95000"/>
                      <a:lumOff val="5000"/>
                    </a:srgbClr>
                  </a:solidFill>
                </a:rPr>
                <a:t>Query text and plan</a:t>
              </a:r>
            </a:p>
          </p:txBody>
        </p:sp>
      </p:grpSp>
      <p:sp>
        <p:nvSpPr>
          <p:cNvPr id="19" name="TextBox 18"/>
          <p:cNvSpPr txBox="1"/>
          <p:nvPr/>
        </p:nvSpPr>
        <p:spPr>
          <a:xfrm>
            <a:off x="1" y="6642289"/>
            <a:ext cx="3806190" cy="352236"/>
          </a:xfrm>
          <a:prstGeom prst="rect">
            <a:avLst/>
          </a:prstGeom>
          <a:noFill/>
        </p:spPr>
        <p:txBody>
          <a:bodyPr wrap="square" lIns="365760" tIns="146304" rIns="182880" bIns="146304" rtlCol="0" anchor="ctr" anchorCtr="0">
            <a:noAutofit/>
          </a:bodyPr>
          <a:lstStyle/>
          <a:p>
            <a:pPr>
              <a:lnSpc>
                <a:spcPct val="90000"/>
              </a:lnSpc>
              <a:spcAft>
                <a:spcPts val="600"/>
              </a:spcAft>
            </a:pPr>
            <a:r>
              <a:rPr lang="en-US" sz="1400" dirty="0">
                <a:solidFill>
                  <a:schemeClr val="bg1"/>
                </a:solidFill>
                <a:latin typeface="Segoe UI Semibold" panose="020B0702040204020203" pitchFamily="34" charset="0"/>
                <a:ea typeface="Segoe UI Black" panose="020B0A02040204020203" pitchFamily="34" charset="0"/>
                <a:cs typeface="Segoe UI Semibold" panose="020B0702040204020203" pitchFamily="34" charset="0"/>
              </a:rPr>
              <a:t>Performance</a:t>
            </a:r>
          </a:p>
        </p:txBody>
      </p:sp>
    </p:spTree>
    <p:extLst>
      <p:ext uri="{BB962C8B-B14F-4D97-AF65-F5344CB8AC3E}">
        <p14:creationId xmlns:p14="http://schemas.microsoft.com/office/powerpoint/2010/main" val="3687369985"/>
      </p:ext>
    </p:extLst>
  </p:cSld>
  <p:clrMapOvr>
    <a:masterClrMapping/>
  </p:clrMapOvr>
  <p:transition>
    <p:fade/>
  </p:transition>
</p:sld>
</file>

<file path=ppt/slides/slide4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pSp>
        <p:nvGrpSpPr>
          <p:cNvPr id="4" name="Group 3"/>
          <p:cNvGrpSpPr/>
          <p:nvPr/>
        </p:nvGrpSpPr>
        <p:grpSpPr>
          <a:xfrm>
            <a:off x="576559" y="2759779"/>
            <a:ext cx="11101415" cy="3437845"/>
            <a:chOff x="576559" y="2759779"/>
            <a:chExt cx="11101415" cy="3437845"/>
          </a:xfrm>
        </p:grpSpPr>
        <p:sp>
          <p:nvSpPr>
            <p:cNvPr id="28" name="Rectangle 27"/>
            <p:cNvSpPr/>
            <p:nvPr/>
          </p:nvSpPr>
          <p:spPr>
            <a:xfrm>
              <a:off x="6421390" y="3082608"/>
              <a:ext cx="5256584" cy="3115016"/>
            </a:xfrm>
            <a:prstGeom prst="rect">
              <a:avLst/>
            </a:prstGeom>
            <a:solidFill>
              <a:schemeClr val="accent1">
                <a:lumMod val="40000"/>
                <a:lumOff val="60000"/>
              </a:schemeClr>
            </a:solidFill>
            <a:ln w="6350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r>
                <a:rPr lang="en-US" sz="2000" b="1" dirty="0">
                  <a:solidFill>
                    <a:srgbClr val="FFFFFF"/>
                  </a:solidFill>
                  <a:latin typeface="Segoe UI Light"/>
                </a:rPr>
                <a:t>Query Store</a:t>
              </a:r>
            </a:p>
          </p:txBody>
        </p:sp>
        <p:sp>
          <p:nvSpPr>
            <p:cNvPr id="27" name="Rectangle 26"/>
            <p:cNvSpPr/>
            <p:nvPr/>
          </p:nvSpPr>
          <p:spPr>
            <a:xfrm>
              <a:off x="576559" y="3082608"/>
              <a:ext cx="2354357" cy="3102956"/>
            </a:xfrm>
            <a:prstGeom prst="rect">
              <a:avLst/>
            </a:prstGeom>
            <a:noFill/>
            <a:ln w="6350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r>
                <a:rPr lang="en-US" sz="2000" b="1" dirty="0">
                  <a:solidFill>
                    <a:srgbClr val="FFFFFF"/>
                  </a:solidFill>
                  <a:latin typeface="Segoe UI Light"/>
                </a:rPr>
                <a:t>Query Execution</a:t>
              </a:r>
            </a:p>
          </p:txBody>
        </p:sp>
        <p:sp>
          <p:nvSpPr>
            <p:cNvPr id="29" name="Can 28"/>
            <p:cNvSpPr/>
            <p:nvPr/>
          </p:nvSpPr>
          <p:spPr>
            <a:xfrm>
              <a:off x="9752177" y="3839899"/>
              <a:ext cx="1709773" cy="1483799"/>
            </a:xfrm>
            <a:prstGeom prst="can">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dirty="0">
                  <a:solidFill>
                    <a:srgbClr val="FFFFFF"/>
                  </a:solidFill>
                </a:rPr>
                <a:t>Internal tables</a:t>
              </a:r>
            </a:p>
          </p:txBody>
        </p:sp>
        <p:sp>
          <p:nvSpPr>
            <p:cNvPr id="30" name="Rounded Rectangle 29"/>
            <p:cNvSpPr/>
            <p:nvPr/>
          </p:nvSpPr>
          <p:spPr>
            <a:xfrm>
              <a:off x="6685038" y="3505700"/>
              <a:ext cx="1871293" cy="932603"/>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dirty="0">
                  <a:solidFill>
                    <a:srgbClr val="FFFFFF"/>
                  </a:solidFill>
                </a:rPr>
                <a:t>Query and Plan Store</a:t>
              </a:r>
            </a:p>
          </p:txBody>
        </p:sp>
        <p:sp>
          <p:nvSpPr>
            <p:cNvPr id="31" name="Rounded Rectangle 30"/>
            <p:cNvSpPr/>
            <p:nvPr/>
          </p:nvSpPr>
          <p:spPr>
            <a:xfrm>
              <a:off x="6685038" y="4749171"/>
              <a:ext cx="1871293" cy="932603"/>
            </a:xfrm>
            <a:prstGeom prst="roundRect">
              <a:avLst/>
            </a:prstGeom>
            <a:solidFill>
              <a:schemeClr val="accent3"/>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dirty="0">
                  <a:solidFill>
                    <a:srgbClr val="FFFFFF"/>
                  </a:solidFill>
                </a:rPr>
                <a:t>Runtime stats</a:t>
              </a:r>
              <a:br>
                <a:rPr lang="en-US" sz="2000" dirty="0">
                  <a:solidFill>
                    <a:srgbClr val="FFFFFF"/>
                  </a:solidFill>
                </a:rPr>
              </a:br>
              <a:r>
                <a:rPr lang="en-US" sz="2000" dirty="0">
                  <a:solidFill>
                    <a:srgbClr val="FFFFFF"/>
                  </a:solidFill>
                </a:rPr>
                <a:t>store</a:t>
              </a:r>
            </a:p>
          </p:txBody>
        </p:sp>
        <p:sp>
          <p:nvSpPr>
            <p:cNvPr id="32" name="Right Arrow 31"/>
            <p:cNvSpPr/>
            <p:nvPr/>
          </p:nvSpPr>
          <p:spPr>
            <a:xfrm>
              <a:off x="2722371" y="4905968"/>
              <a:ext cx="3673719" cy="615774"/>
            </a:xfrm>
            <a:prstGeom prst="rightArrow">
              <a:avLst>
                <a:gd name="adj1" fmla="val 50000"/>
                <a:gd name="adj2" fmla="val 72857"/>
              </a:avLst>
            </a:prstGeom>
            <a:solidFill>
              <a:srgbClr val="FFC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dirty="0">
                  <a:solidFill>
                    <a:srgbClr val="FFFFFF">
                      <a:lumMod val="95000"/>
                      <a:lumOff val="5000"/>
                    </a:srgbClr>
                  </a:solidFill>
                </a:rPr>
                <a:t>Query exec. stats</a:t>
              </a:r>
            </a:p>
          </p:txBody>
        </p:sp>
        <p:sp>
          <p:nvSpPr>
            <p:cNvPr id="33" name="Right Arrow 32"/>
            <p:cNvSpPr/>
            <p:nvPr/>
          </p:nvSpPr>
          <p:spPr>
            <a:xfrm rot="20566478">
              <a:off x="8633121" y="4853602"/>
              <a:ext cx="1088037" cy="512551"/>
            </a:xfrm>
            <a:prstGeom prst="rightArrow">
              <a:avLst/>
            </a:prstGeom>
            <a:solidFill>
              <a:srgbClr val="FFC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b="1" dirty="0">
                <a:solidFill>
                  <a:srgbClr val="FFFFFF">
                    <a:lumMod val="95000"/>
                    <a:lumOff val="5000"/>
                  </a:srgbClr>
                </a:solidFill>
                <a:latin typeface="Segoe UI Light"/>
              </a:endParaRPr>
            </a:p>
          </p:txBody>
        </p:sp>
        <p:sp>
          <p:nvSpPr>
            <p:cNvPr id="34" name="Rounded Rectangle 33"/>
            <p:cNvSpPr/>
            <p:nvPr/>
          </p:nvSpPr>
          <p:spPr>
            <a:xfrm>
              <a:off x="826694" y="3504083"/>
              <a:ext cx="1871293" cy="932603"/>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dirty="0">
                  <a:solidFill>
                    <a:srgbClr val="FFFFFF"/>
                  </a:solidFill>
                </a:rPr>
                <a:t>Compile</a:t>
              </a:r>
            </a:p>
          </p:txBody>
        </p:sp>
        <p:sp>
          <p:nvSpPr>
            <p:cNvPr id="35" name="Rounded Rectangle 34"/>
            <p:cNvSpPr/>
            <p:nvPr/>
          </p:nvSpPr>
          <p:spPr>
            <a:xfrm>
              <a:off x="826694" y="4747554"/>
              <a:ext cx="1871293" cy="932603"/>
            </a:xfrm>
            <a:prstGeom prst="roundRect">
              <a:avLst/>
            </a:prstGeom>
            <a:solidFill>
              <a:schemeClr val="accent3"/>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dirty="0">
                  <a:solidFill>
                    <a:srgbClr val="FFFFFF"/>
                  </a:solidFill>
                </a:rPr>
                <a:t>Execute</a:t>
              </a:r>
            </a:p>
          </p:txBody>
        </p:sp>
        <p:sp>
          <p:nvSpPr>
            <p:cNvPr id="36" name="Up Arrow 35"/>
            <p:cNvSpPr/>
            <p:nvPr/>
          </p:nvSpPr>
          <p:spPr>
            <a:xfrm rot="10800000">
              <a:off x="1517828" y="2759779"/>
              <a:ext cx="489019" cy="732974"/>
            </a:xfrm>
            <a:prstGeom prst="upArrow">
              <a:avLst/>
            </a:prstGeom>
            <a:solidFill>
              <a:srgbClr val="FFC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36">
                <a:solidFill>
                  <a:srgbClr val="FFFFFF"/>
                </a:solidFill>
              </a:endParaRPr>
            </a:p>
          </p:txBody>
        </p:sp>
        <p:sp>
          <p:nvSpPr>
            <p:cNvPr id="37" name="Up Arrow 36"/>
            <p:cNvSpPr/>
            <p:nvPr/>
          </p:nvSpPr>
          <p:spPr>
            <a:xfrm rot="10800000">
              <a:off x="1512382" y="4448014"/>
              <a:ext cx="489019" cy="299539"/>
            </a:xfrm>
            <a:prstGeom prst="upArrow">
              <a:avLst/>
            </a:prstGeom>
            <a:solidFill>
              <a:srgbClr val="FFC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36">
                <a:solidFill>
                  <a:srgbClr val="FFFFFF"/>
                </a:solidFill>
              </a:endParaRPr>
            </a:p>
          </p:txBody>
        </p:sp>
        <p:sp>
          <p:nvSpPr>
            <p:cNvPr id="38" name="Right Arrow 37"/>
            <p:cNvSpPr/>
            <p:nvPr/>
          </p:nvSpPr>
          <p:spPr>
            <a:xfrm rot="1343073">
              <a:off x="8658572" y="3811233"/>
              <a:ext cx="1088037" cy="525964"/>
            </a:xfrm>
            <a:prstGeom prst="rightArrow">
              <a:avLst/>
            </a:prstGeom>
            <a:solidFill>
              <a:srgbClr val="FFC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b="1" dirty="0">
                <a:solidFill>
                  <a:srgbClr val="FFFFFF">
                    <a:lumMod val="95000"/>
                    <a:lumOff val="5000"/>
                  </a:srgbClr>
                </a:solidFill>
                <a:latin typeface="Segoe UI Light"/>
              </a:endParaRPr>
            </a:p>
          </p:txBody>
        </p:sp>
        <p:sp>
          <p:nvSpPr>
            <p:cNvPr id="39" name="Rectangle 38"/>
            <p:cNvSpPr/>
            <p:nvPr/>
          </p:nvSpPr>
          <p:spPr>
            <a:xfrm>
              <a:off x="8796662" y="4377736"/>
              <a:ext cx="811441" cy="400110"/>
            </a:xfrm>
            <a:prstGeom prst="rect">
              <a:avLst/>
            </a:prstGeom>
          </p:spPr>
          <p:txBody>
            <a:bodyPr wrap="none">
              <a:spAutoFit/>
            </a:bodyPr>
            <a:lstStyle/>
            <a:p>
              <a:r>
                <a:rPr lang="en-US" sz="2000" dirty="0" err="1">
                  <a:solidFill>
                    <a:srgbClr val="FFFFFF"/>
                  </a:solidFill>
                </a:rPr>
                <a:t>async</a:t>
              </a:r>
              <a:endParaRPr lang="en-US" sz="2000" dirty="0">
                <a:solidFill>
                  <a:srgbClr val="FFFFFF"/>
                </a:solidFill>
              </a:endParaRPr>
            </a:p>
          </p:txBody>
        </p:sp>
        <p:sp>
          <p:nvSpPr>
            <p:cNvPr id="40" name="Right Arrow 39"/>
            <p:cNvSpPr/>
            <p:nvPr/>
          </p:nvSpPr>
          <p:spPr>
            <a:xfrm>
              <a:off x="2722371" y="3662497"/>
              <a:ext cx="3699019" cy="615774"/>
            </a:xfrm>
            <a:prstGeom prst="rightArrow">
              <a:avLst>
                <a:gd name="adj1" fmla="val 50000"/>
                <a:gd name="adj2" fmla="val 72857"/>
              </a:avLst>
            </a:prstGeom>
            <a:solidFill>
              <a:srgbClr val="FFC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dirty="0">
                  <a:solidFill>
                    <a:srgbClr val="FFFFFF">
                      <a:lumMod val="95000"/>
                      <a:lumOff val="5000"/>
                    </a:srgbClr>
                  </a:solidFill>
                </a:rPr>
                <a:t>Query text and plan</a:t>
              </a:r>
            </a:p>
          </p:txBody>
        </p:sp>
      </p:grpSp>
      <p:sp>
        <p:nvSpPr>
          <p:cNvPr id="2" name="Title 1"/>
          <p:cNvSpPr>
            <a:spLocks noGrp="1"/>
          </p:cNvSpPr>
          <p:nvPr>
            <p:ph type="title"/>
          </p:nvPr>
        </p:nvSpPr>
        <p:spPr>
          <a:xfrm>
            <a:off x="274638" y="427479"/>
            <a:ext cx="11888787" cy="917575"/>
          </a:xfrm>
        </p:spPr>
        <p:txBody>
          <a:bodyPr/>
          <a:lstStyle/>
          <a:p>
            <a:r>
              <a:rPr lang="en-US" dirty="0"/>
              <a:t>Query Store read architecture</a:t>
            </a:r>
          </a:p>
        </p:txBody>
      </p:sp>
      <p:sp>
        <p:nvSpPr>
          <p:cNvPr id="3" name="Content Placeholder 2"/>
          <p:cNvSpPr>
            <a:spLocks noGrp="1"/>
          </p:cNvSpPr>
          <p:nvPr>
            <p:ph idx="4294967295"/>
          </p:nvPr>
        </p:nvSpPr>
        <p:spPr>
          <a:xfrm>
            <a:off x="0" y="1375279"/>
            <a:ext cx="8284370" cy="1133800"/>
          </a:xfrm>
          <a:prstGeom prst="rect">
            <a:avLst/>
          </a:prstGeom>
        </p:spPr>
        <p:txBody>
          <a:bodyPr>
            <a:noAutofit/>
          </a:bodyPr>
          <a:lstStyle/>
          <a:p>
            <a:pPr marL="0" indent="0">
              <a:buNone/>
            </a:pPr>
            <a:r>
              <a:rPr lang="en-US" sz="3000" dirty="0">
                <a:solidFill>
                  <a:srgbClr val="C00000"/>
                </a:solidFill>
                <a:latin typeface="Segoe UI Semilight" panose="020B0402040204020203" pitchFamily="34" charset="0"/>
                <a:cs typeface="Segoe UI Semilight" panose="020B0402040204020203" pitchFamily="34" charset="0"/>
              </a:rPr>
              <a:t>Views merge in-memory and on-disk content</a:t>
            </a:r>
          </a:p>
          <a:p>
            <a:pPr marL="0" indent="0">
              <a:buNone/>
            </a:pPr>
            <a:r>
              <a:rPr lang="en-US" sz="3000" dirty="0">
                <a:solidFill>
                  <a:srgbClr val="C00000"/>
                </a:solidFill>
                <a:latin typeface="Segoe UI Semilight" panose="020B0402040204020203" pitchFamily="34" charset="0"/>
                <a:cs typeface="Segoe UI Semilight" panose="020B0402040204020203" pitchFamily="34" charset="0"/>
              </a:rPr>
              <a:t>Users always see ‘latest’ data</a:t>
            </a:r>
          </a:p>
        </p:txBody>
      </p:sp>
      <p:sp>
        <p:nvSpPr>
          <p:cNvPr id="22" name="Rounded Rectangle 21"/>
          <p:cNvSpPr/>
          <p:nvPr/>
        </p:nvSpPr>
        <p:spPr>
          <a:xfrm>
            <a:off x="7794844" y="1562776"/>
            <a:ext cx="2992102" cy="777169"/>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dirty="0">
                <a:solidFill>
                  <a:srgbClr val="FFFFFF"/>
                </a:solidFill>
              </a:rPr>
              <a:t>Query Store views</a:t>
            </a:r>
          </a:p>
        </p:txBody>
      </p:sp>
      <p:sp>
        <p:nvSpPr>
          <p:cNvPr id="24" name="Down Arrow 23"/>
          <p:cNvSpPr/>
          <p:nvPr/>
        </p:nvSpPr>
        <p:spPr>
          <a:xfrm rot="9579942">
            <a:off x="9710618" y="2352210"/>
            <a:ext cx="541108" cy="1516269"/>
          </a:xfrm>
          <a:prstGeom prst="downArrow">
            <a:avLst/>
          </a:prstGeom>
          <a:solidFill>
            <a:srgbClr val="FFC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36">
              <a:solidFill>
                <a:srgbClr val="FFFFFF"/>
              </a:solidFill>
            </a:endParaRPr>
          </a:p>
        </p:txBody>
      </p:sp>
      <p:sp>
        <p:nvSpPr>
          <p:cNvPr id="25" name="Down Arrow 24"/>
          <p:cNvSpPr/>
          <p:nvPr/>
        </p:nvSpPr>
        <p:spPr>
          <a:xfrm rot="12255924">
            <a:off x="8261596" y="2378462"/>
            <a:ext cx="531142" cy="1063458"/>
          </a:xfrm>
          <a:prstGeom prst="downArrow">
            <a:avLst/>
          </a:prstGeom>
          <a:solidFill>
            <a:srgbClr val="FFC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36">
              <a:solidFill>
                <a:srgbClr val="FFFFFF"/>
              </a:solidFill>
            </a:endParaRPr>
          </a:p>
        </p:txBody>
      </p:sp>
      <p:sp>
        <p:nvSpPr>
          <p:cNvPr id="26" name="Up Arrow 25"/>
          <p:cNvSpPr/>
          <p:nvPr/>
        </p:nvSpPr>
        <p:spPr>
          <a:xfrm>
            <a:off x="9154891" y="887571"/>
            <a:ext cx="489019" cy="593891"/>
          </a:xfrm>
          <a:prstGeom prst="upArrow">
            <a:avLst/>
          </a:prstGeom>
          <a:solidFill>
            <a:srgbClr val="FFC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36">
              <a:solidFill>
                <a:srgbClr val="FFFFFF"/>
              </a:solidFill>
            </a:endParaRPr>
          </a:p>
        </p:txBody>
      </p:sp>
      <p:sp>
        <p:nvSpPr>
          <p:cNvPr id="23" name="TextBox 22"/>
          <p:cNvSpPr txBox="1"/>
          <p:nvPr/>
        </p:nvSpPr>
        <p:spPr>
          <a:xfrm>
            <a:off x="1" y="6642289"/>
            <a:ext cx="3806190" cy="352236"/>
          </a:xfrm>
          <a:prstGeom prst="rect">
            <a:avLst/>
          </a:prstGeom>
          <a:noFill/>
        </p:spPr>
        <p:txBody>
          <a:bodyPr wrap="square" lIns="365760" tIns="146304" rIns="182880" bIns="146304" rtlCol="0" anchor="ctr" anchorCtr="0">
            <a:noAutofit/>
          </a:bodyPr>
          <a:lstStyle/>
          <a:p>
            <a:pPr>
              <a:lnSpc>
                <a:spcPct val="90000"/>
              </a:lnSpc>
              <a:spcAft>
                <a:spcPts val="600"/>
              </a:spcAft>
            </a:pPr>
            <a:r>
              <a:rPr lang="en-US" sz="1400" dirty="0">
                <a:solidFill>
                  <a:schemeClr val="bg1"/>
                </a:solidFill>
                <a:latin typeface="Segoe UI Semibold" panose="020B0702040204020203" pitchFamily="34" charset="0"/>
                <a:ea typeface="Segoe UI Black" panose="020B0A02040204020203" pitchFamily="34" charset="0"/>
                <a:cs typeface="Segoe UI Semibold" panose="020B0702040204020203" pitchFamily="34" charset="0"/>
              </a:rPr>
              <a:t>Performance</a:t>
            </a:r>
          </a:p>
        </p:txBody>
      </p:sp>
    </p:spTree>
    <p:extLst>
      <p:ext uri="{BB962C8B-B14F-4D97-AF65-F5344CB8AC3E}">
        <p14:creationId xmlns:p14="http://schemas.microsoft.com/office/powerpoint/2010/main" val="3106922501"/>
      </p:ext>
    </p:extLst>
  </p:cSld>
  <p:clrMapOvr>
    <a:masterClrMapping/>
  </p:clrMapOvr>
  <p:transition>
    <p:fade/>
  </p:transition>
</p:sld>
</file>

<file path=ppt/slides/slide4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 name="Rectangle 4"/>
          <p:cNvSpPr/>
          <p:nvPr/>
        </p:nvSpPr>
        <p:spPr>
          <a:xfrm>
            <a:off x="305189" y="2588444"/>
            <a:ext cx="1530923" cy="918554"/>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32563"/>
            <a:r>
              <a:rPr lang="en-US" sz="1836" dirty="0">
                <a:solidFill>
                  <a:srgbClr val="FFFFFF"/>
                </a:solidFill>
              </a:rPr>
              <a:t>Query text</a:t>
            </a:r>
          </a:p>
        </p:txBody>
      </p:sp>
      <p:sp>
        <p:nvSpPr>
          <p:cNvPr id="6" name="Rectangle 5"/>
          <p:cNvSpPr/>
          <p:nvPr/>
        </p:nvSpPr>
        <p:spPr>
          <a:xfrm>
            <a:off x="2422964" y="2588444"/>
            <a:ext cx="1530923" cy="918554"/>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32563"/>
            <a:r>
              <a:rPr lang="en-US" sz="1836" dirty="0">
                <a:solidFill>
                  <a:srgbClr val="FFFFFF"/>
                </a:solidFill>
              </a:rPr>
              <a:t>Query</a:t>
            </a:r>
          </a:p>
        </p:txBody>
      </p:sp>
      <p:sp>
        <p:nvSpPr>
          <p:cNvPr id="7" name="Rectangle 6"/>
          <p:cNvSpPr/>
          <p:nvPr/>
        </p:nvSpPr>
        <p:spPr>
          <a:xfrm>
            <a:off x="4528035" y="2588444"/>
            <a:ext cx="1530923" cy="918554"/>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32563"/>
            <a:r>
              <a:rPr lang="en-US" sz="1836" dirty="0">
                <a:solidFill>
                  <a:srgbClr val="FFFFFF"/>
                </a:solidFill>
              </a:rPr>
              <a:t>Plan</a:t>
            </a:r>
          </a:p>
        </p:txBody>
      </p:sp>
      <p:sp>
        <p:nvSpPr>
          <p:cNvPr id="8" name="Rectangle 7"/>
          <p:cNvSpPr/>
          <p:nvPr/>
        </p:nvSpPr>
        <p:spPr>
          <a:xfrm>
            <a:off x="6597077" y="2588444"/>
            <a:ext cx="1358037" cy="918554"/>
          </a:xfrm>
          <a:prstGeom prst="rect">
            <a:avLst/>
          </a:prstGeom>
          <a:solidFill>
            <a:schemeClr val="accent3"/>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32563"/>
            <a:r>
              <a:rPr lang="en-US" sz="1836" dirty="0">
                <a:solidFill>
                  <a:srgbClr val="FFFFFF"/>
                </a:solidFill>
              </a:rPr>
              <a:t>Runtime </a:t>
            </a:r>
          </a:p>
          <a:p>
            <a:pPr algn="ctr" defTabSz="932563"/>
            <a:r>
              <a:rPr lang="en-US" sz="1836" dirty="0">
                <a:solidFill>
                  <a:srgbClr val="FFFFFF"/>
                </a:solidFill>
              </a:rPr>
              <a:t>stats</a:t>
            </a:r>
          </a:p>
        </p:txBody>
      </p:sp>
      <p:sp>
        <p:nvSpPr>
          <p:cNvPr id="9" name="Rectangle 8"/>
          <p:cNvSpPr/>
          <p:nvPr/>
        </p:nvSpPr>
        <p:spPr>
          <a:xfrm>
            <a:off x="305189" y="3954677"/>
            <a:ext cx="1530923" cy="918554"/>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32563"/>
            <a:r>
              <a:rPr lang="en-US" sz="1836" dirty="0">
                <a:solidFill>
                  <a:srgbClr val="FFFFFF"/>
                </a:solidFill>
              </a:rPr>
              <a:t>Context</a:t>
            </a:r>
          </a:p>
          <a:p>
            <a:pPr algn="ctr" defTabSz="932563"/>
            <a:r>
              <a:rPr lang="en-US" sz="1836" dirty="0">
                <a:solidFill>
                  <a:srgbClr val="FFFFFF"/>
                </a:solidFill>
              </a:rPr>
              <a:t>settings</a:t>
            </a:r>
          </a:p>
        </p:txBody>
      </p:sp>
      <p:sp>
        <p:nvSpPr>
          <p:cNvPr id="10" name="Rectangle 9"/>
          <p:cNvSpPr/>
          <p:nvPr/>
        </p:nvSpPr>
        <p:spPr>
          <a:xfrm>
            <a:off x="4923914" y="3957933"/>
            <a:ext cx="1133993" cy="1403624"/>
          </a:xfrm>
          <a:prstGeom prst="rect">
            <a:avLst/>
          </a:prstGeom>
          <a:solidFill>
            <a:schemeClr val="accent3"/>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32563"/>
            <a:r>
              <a:rPr lang="en-US" sz="1836" dirty="0">
                <a:solidFill>
                  <a:srgbClr val="FFFFFF"/>
                </a:solidFill>
              </a:rPr>
              <a:t>Runtime stats interval</a:t>
            </a:r>
          </a:p>
        </p:txBody>
      </p:sp>
      <p:cxnSp>
        <p:nvCxnSpPr>
          <p:cNvPr id="11" name="Straight Arrow Connector 10"/>
          <p:cNvCxnSpPr>
            <a:stCxn id="5" idx="3"/>
            <a:endCxn id="6" idx="1"/>
          </p:cNvCxnSpPr>
          <p:nvPr/>
        </p:nvCxnSpPr>
        <p:spPr>
          <a:xfrm>
            <a:off x="1836111" y="3047720"/>
            <a:ext cx="586853" cy="0"/>
          </a:xfrm>
          <a:prstGeom prst="straightConnector1">
            <a:avLst/>
          </a:prstGeom>
          <a:ln w="44450">
            <a:tailEnd type="arrow"/>
          </a:ln>
        </p:spPr>
        <p:style>
          <a:lnRef idx="1">
            <a:schemeClr val="accent1"/>
          </a:lnRef>
          <a:fillRef idx="0">
            <a:schemeClr val="accent1"/>
          </a:fillRef>
          <a:effectRef idx="0">
            <a:schemeClr val="accent1"/>
          </a:effectRef>
          <a:fontRef idx="minor">
            <a:schemeClr val="tx1"/>
          </a:fontRef>
        </p:style>
      </p:cxnSp>
      <p:cxnSp>
        <p:nvCxnSpPr>
          <p:cNvPr id="12" name="Straight Arrow Connector 11"/>
          <p:cNvCxnSpPr/>
          <p:nvPr/>
        </p:nvCxnSpPr>
        <p:spPr>
          <a:xfrm flipV="1">
            <a:off x="1809548" y="3506998"/>
            <a:ext cx="616554" cy="518243"/>
          </a:xfrm>
          <a:prstGeom prst="straightConnector1">
            <a:avLst/>
          </a:prstGeom>
          <a:ln w="44450">
            <a:tailEnd type="arrow"/>
          </a:ln>
        </p:spPr>
        <p:style>
          <a:lnRef idx="1">
            <a:schemeClr val="accent1"/>
          </a:lnRef>
          <a:fillRef idx="0">
            <a:schemeClr val="accent1"/>
          </a:fillRef>
          <a:effectRef idx="0">
            <a:schemeClr val="accent1"/>
          </a:effectRef>
          <a:fontRef idx="minor">
            <a:schemeClr val="tx1"/>
          </a:fontRef>
        </p:style>
      </p:cxnSp>
      <p:sp>
        <p:nvSpPr>
          <p:cNvPr id="19" name="TextBox 18"/>
          <p:cNvSpPr txBox="1"/>
          <p:nvPr/>
        </p:nvSpPr>
        <p:spPr>
          <a:xfrm>
            <a:off x="123102" y="5575333"/>
            <a:ext cx="3163231" cy="845809"/>
          </a:xfrm>
          <a:prstGeom prst="rect">
            <a:avLst/>
          </a:prstGeom>
          <a:noFill/>
          <a:ln w="31750">
            <a:solidFill>
              <a:schemeClr val="tx1"/>
            </a:solidFill>
          </a:ln>
        </p:spPr>
        <p:txBody>
          <a:bodyPr wrap="square" rtlCol="0">
            <a:spAutoFit/>
          </a:bodyPr>
          <a:lstStyle/>
          <a:p>
            <a:pPr defTabSz="932563"/>
            <a:r>
              <a:rPr lang="en-US" sz="1632" b="1" dirty="0"/>
              <a:t>One row per query text per  plan affecting option</a:t>
            </a:r>
          </a:p>
          <a:p>
            <a:pPr defTabSz="932563"/>
            <a:r>
              <a:rPr lang="en-US" sz="1632" b="1" dirty="0"/>
              <a:t>(example: ANSI NULLS on/off)</a:t>
            </a:r>
          </a:p>
        </p:txBody>
      </p:sp>
      <p:sp>
        <p:nvSpPr>
          <p:cNvPr id="20" name="TextBox 19"/>
          <p:cNvSpPr txBox="1"/>
          <p:nvPr/>
        </p:nvSpPr>
        <p:spPr>
          <a:xfrm>
            <a:off x="3693238" y="5566387"/>
            <a:ext cx="2043066" cy="606402"/>
          </a:xfrm>
          <a:prstGeom prst="rect">
            <a:avLst/>
          </a:prstGeom>
          <a:noFill/>
          <a:ln w="31750">
            <a:solidFill>
              <a:schemeClr val="tx1"/>
            </a:solidFill>
          </a:ln>
        </p:spPr>
        <p:txBody>
          <a:bodyPr wrap="square" rtlCol="0">
            <a:spAutoFit/>
          </a:bodyPr>
          <a:lstStyle/>
          <a:p>
            <a:pPr defTabSz="932563"/>
            <a:r>
              <a:rPr lang="en-US" sz="1632" b="1" dirty="0"/>
              <a:t>One row per plan (for each query)</a:t>
            </a:r>
          </a:p>
        </p:txBody>
      </p:sp>
      <p:cxnSp>
        <p:nvCxnSpPr>
          <p:cNvPr id="21" name="Straight Arrow Connector 20"/>
          <p:cNvCxnSpPr>
            <a:stCxn id="20" idx="0"/>
          </p:cNvCxnSpPr>
          <p:nvPr/>
        </p:nvCxnSpPr>
        <p:spPr>
          <a:xfrm flipH="1" flipV="1">
            <a:off x="4697892" y="3598268"/>
            <a:ext cx="16879" cy="1968119"/>
          </a:xfrm>
          <a:prstGeom prst="straightConnector1">
            <a:avLst/>
          </a:prstGeom>
          <a:ln w="31750">
            <a:solidFill>
              <a:schemeClr val="tx1"/>
            </a:solidFill>
            <a:tailEnd type="arrow"/>
          </a:ln>
        </p:spPr>
        <p:style>
          <a:lnRef idx="1">
            <a:schemeClr val="accent2"/>
          </a:lnRef>
          <a:fillRef idx="0">
            <a:schemeClr val="accent2"/>
          </a:fillRef>
          <a:effectRef idx="0">
            <a:schemeClr val="accent2"/>
          </a:effectRef>
          <a:fontRef idx="minor">
            <a:schemeClr val="tx1"/>
          </a:fontRef>
        </p:style>
      </p:cxnSp>
      <p:sp>
        <p:nvSpPr>
          <p:cNvPr id="22" name="TextBox 21"/>
          <p:cNvSpPr txBox="1"/>
          <p:nvPr/>
        </p:nvSpPr>
        <p:spPr>
          <a:xfrm>
            <a:off x="6142048" y="5575333"/>
            <a:ext cx="1905655" cy="845809"/>
          </a:xfrm>
          <a:prstGeom prst="rect">
            <a:avLst/>
          </a:prstGeom>
          <a:noFill/>
          <a:ln w="31750">
            <a:solidFill>
              <a:schemeClr val="tx1"/>
            </a:solidFill>
          </a:ln>
        </p:spPr>
        <p:txBody>
          <a:bodyPr wrap="square" rtlCol="0">
            <a:spAutoFit/>
          </a:bodyPr>
          <a:lstStyle/>
          <a:p>
            <a:pPr defTabSz="932563"/>
            <a:r>
              <a:rPr lang="en-US" sz="1632" b="1" dirty="0"/>
              <a:t>One row per plan per time interval (example: 5 min)</a:t>
            </a:r>
          </a:p>
        </p:txBody>
      </p:sp>
      <p:cxnSp>
        <p:nvCxnSpPr>
          <p:cNvPr id="23" name="Straight Arrow Connector 22"/>
          <p:cNvCxnSpPr/>
          <p:nvPr/>
        </p:nvCxnSpPr>
        <p:spPr>
          <a:xfrm flipV="1">
            <a:off x="7323659" y="3598267"/>
            <a:ext cx="8743" cy="1977066"/>
          </a:xfrm>
          <a:prstGeom prst="straightConnector1">
            <a:avLst/>
          </a:prstGeom>
          <a:ln w="31750">
            <a:solidFill>
              <a:schemeClr val="tx1"/>
            </a:solidFill>
            <a:tailEnd type="arrow"/>
          </a:ln>
        </p:spPr>
        <p:style>
          <a:lnRef idx="1">
            <a:schemeClr val="accent2"/>
          </a:lnRef>
          <a:fillRef idx="0">
            <a:schemeClr val="accent2"/>
          </a:fillRef>
          <a:effectRef idx="0">
            <a:schemeClr val="accent2"/>
          </a:effectRef>
          <a:fontRef idx="minor">
            <a:schemeClr val="tx1"/>
          </a:fontRef>
        </p:style>
      </p:cxnSp>
      <p:sp>
        <p:nvSpPr>
          <p:cNvPr id="24" name="TextBox 23"/>
          <p:cNvSpPr txBox="1"/>
          <p:nvPr/>
        </p:nvSpPr>
        <p:spPr>
          <a:xfrm>
            <a:off x="3952560" y="2596065"/>
            <a:ext cx="699354" cy="318241"/>
          </a:xfrm>
          <a:prstGeom prst="rect">
            <a:avLst/>
          </a:prstGeom>
          <a:noFill/>
        </p:spPr>
        <p:txBody>
          <a:bodyPr wrap="square" rtlCol="0">
            <a:spAutoFit/>
          </a:bodyPr>
          <a:lstStyle/>
          <a:p>
            <a:pPr defTabSz="932563"/>
            <a:r>
              <a:rPr lang="en-US" sz="1428" b="1" dirty="0"/>
              <a:t>1 - n</a:t>
            </a:r>
          </a:p>
        </p:txBody>
      </p:sp>
      <p:sp>
        <p:nvSpPr>
          <p:cNvPr id="2" name="TextBox 1"/>
          <p:cNvSpPr txBox="1"/>
          <p:nvPr/>
        </p:nvSpPr>
        <p:spPr>
          <a:xfrm>
            <a:off x="8354131" y="3268719"/>
            <a:ext cx="3953435" cy="2092838"/>
          </a:xfrm>
          <a:prstGeom prst="rect">
            <a:avLst/>
          </a:prstGeom>
          <a:ln/>
        </p:spPr>
        <p:style>
          <a:lnRef idx="2">
            <a:schemeClr val="accent1">
              <a:shade val="50000"/>
            </a:schemeClr>
          </a:lnRef>
          <a:fillRef idx="1">
            <a:schemeClr val="accent1"/>
          </a:fillRef>
          <a:effectRef idx="0">
            <a:schemeClr val="accent1"/>
          </a:effectRef>
          <a:fontRef idx="minor">
            <a:schemeClr val="lt1"/>
          </a:fontRef>
        </p:style>
        <p:txBody>
          <a:bodyPr wrap="square" lIns="182854" tIns="146283" rIns="182854" bIns="146283" rtlCol="0">
            <a:spAutoFit/>
          </a:bodyPr>
          <a:lstStyle/>
          <a:p>
            <a:pPr marL="90000" lvl="1" defTabSz="932563">
              <a:lnSpc>
                <a:spcPct val="90000"/>
              </a:lnSpc>
              <a:spcAft>
                <a:spcPts val="600"/>
              </a:spcAft>
            </a:pPr>
            <a:r>
              <a:rPr lang="en-US" sz="1700" u="sng" dirty="0">
                <a:solidFill>
                  <a:srgbClr val="FFFFFF"/>
                </a:solidFill>
              </a:rPr>
              <a:t>Compile stats:</a:t>
            </a:r>
            <a:endParaRPr lang="en-US" sz="1700" dirty="0">
              <a:solidFill>
                <a:srgbClr val="FFFFFF"/>
              </a:solidFill>
            </a:endParaRPr>
          </a:p>
          <a:p>
            <a:pPr marL="180000" lvl="1" defTabSz="932563">
              <a:lnSpc>
                <a:spcPct val="90000"/>
              </a:lnSpc>
              <a:spcAft>
                <a:spcPts val="600"/>
              </a:spcAft>
            </a:pPr>
            <a:r>
              <a:rPr lang="en-US" sz="1700" dirty="0" err="1">
                <a:solidFill>
                  <a:srgbClr val="FFFFFF"/>
                </a:solidFill>
              </a:rPr>
              <a:t>query_store_query_text</a:t>
            </a:r>
            <a:endParaRPr lang="en-US" sz="1700" dirty="0">
              <a:solidFill>
                <a:srgbClr val="FFFFFF"/>
              </a:solidFill>
            </a:endParaRPr>
          </a:p>
          <a:p>
            <a:pPr marL="180000" lvl="1" defTabSz="932563">
              <a:lnSpc>
                <a:spcPct val="90000"/>
              </a:lnSpc>
              <a:spcAft>
                <a:spcPts val="600"/>
              </a:spcAft>
            </a:pPr>
            <a:r>
              <a:rPr lang="en-US" sz="1700" dirty="0">
                <a:solidFill>
                  <a:srgbClr val="FFFFFF"/>
                </a:solidFill>
              </a:rPr>
              <a:t>query_context_settings</a:t>
            </a:r>
          </a:p>
          <a:p>
            <a:pPr marL="180000" lvl="1" defTabSz="932563">
              <a:lnSpc>
                <a:spcPct val="90000"/>
              </a:lnSpc>
              <a:spcAft>
                <a:spcPts val="600"/>
              </a:spcAft>
            </a:pPr>
            <a:r>
              <a:rPr lang="en-US" sz="1700" dirty="0">
                <a:solidFill>
                  <a:srgbClr val="FFFFFF"/>
                </a:solidFill>
              </a:rPr>
              <a:t>query_store_query</a:t>
            </a:r>
          </a:p>
          <a:p>
            <a:pPr marL="180000" lvl="1" defTabSz="932563">
              <a:lnSpc>
                <a:spcPct val="90000"/>
              </a:lnSpc>
              <a:spcAft>
                <a:spcPts val="600"/>
              </a:spcAft>
            </a:pPr>
            <a:r>
              <a:rPr lang="en-US" sz="1700" dirty="0">
                <a:solidFill>
                  <a:srgbClr val="FFFFFF"/>
                </a:solidFill>
              </a:rPr>
              <a:t>query_store_plan</a:t>
            </a:r>
          </a:p>
          <a:p>
            <a:pPr defTabSz="932563">
              <a:lnSpc>
                <a:spcPct val="90000"/>
              </a:lnSpc>
              <a:spcAft>
                <a:spcPts val="600"/>
              </a:spcAft>
            </a:pPr>
            <a:endParaRPr lang="en-US" sz="1700" dirty="0">
              <a:gradFill>
                <a:gsLst>
                  <a:gs pos="2917">
                    <a:srgbClr val="FFFFFF"/>
                  </a:gs>
                  <a:gs pos="30000">
                    <a:srgbClr val="FFFFFF"/>
                  </a:gs>
                </a:gsLst>
                <a:lin ang="5400000" scaled="0"/>
              </a:gradFill>
            </a:endParaRPr>
          </a:p>
        </p:txBody>
      </p:sp>
      <p:sp>
        <p:nvSpPr>
          <p:cNvPr id="3" name="TextBox 2"/>
          <p:cNvSpPr txBox="1"/>
          <p:nvPr/>
        </p:nvSpPr>
        <p:spPr>
          <a:xfrm>
            <a:off x="8354130" y="5084935"/>
            <a:ext cx="3947954" cy="1155659"/>
          </a:xfrm>
          <a:prstGeom prst="rect">
            <a:avLst/>
          </a:prstGeom>
          <a:solidFill>
            <a:schemeClr val="accent3"/>
          </a:solidFill>
          <a:ln>
            <a:solidFill>
              <a:srgbClr val="D83B01"/>
            </a:solidFill>
          </a:ln>
        </p:spPr>
        <p:txBody>
          <a:bodyPr wrap="square" lIns="182854" tIns="146283" rIns="182854" bIns="146283" rtlCol="0">
            <a:spAutoFit/>
          </a:bodyPr>
          <a:lstStyle/>
          <a:p>
            <a:pPr marL="90000" lvl="1" defTabSz="932563">
              <a:lnSpc>
                <a:spcPct val="90000"/>
              </a:lnSpc>
              <a:spcAft>
                <a:spcPts val="600"/>
              </a:spcAft>
            </a:pPr>
            <a:r>
              <a:rPr lang="en-US" sz="1700" u="sng" dirty="0">
                <a:solidFill>
                  <a:srgbClr val="FFFFFF"/>
                </a:solidFill>
              </a:rPr>
              <a:t>Runtime stats:</a:t>
            </a:r>
          </a:p>
          <a:p>
            <a:pPr marL="180000" lvl="1" defTabSz="932563">
              <a:lnSpc>
                <a:spcPct val="90000"/>
              </a:lnSpc>
              <a:spcAft>
                <a:spcPts val="600"/>
              </a:spcAft>
            </a:pPr>
            <a:r>
              <a:rPr lang="en-US" sz="1700" dirty="0" err="1">
                <a:solidFill>
                  <a:srgbClr val="FFFFFF"/>
                </a:solidFill>
              </a:rPr>
              <a:t>query_store_runtime_stats_interval</a:t>
            </a:r>
            <a:endParaRPr lang="en-US" sz="1700" dirty="0">
              <a:solidFill>
                <a:srgbClr val="FFFFFF"/>
              </a:solidFill>
            </a:endParaRPr>
          </a:p>
          <a:p>
            <a:pPr marL="180000" lvl="1" defTabSz="932563">
              <a:lnSpc>
                <a:spcPct val="90000"/>
              </a:lnSpc>
              <a:spcAft>
                <a:spcPts val="600"/>
              </a:spcAft>
            </a:pPr>
            <a:r>
              <a:rPr lang="en-US" sz="1700" dirty="0" err="1">
                <a:solidFill>
                  <a:srgbClr val="FFFFFF"/>
                </a:solidFill>
              </a:rPr>
              <a:t>query_store_runtime_stats</a:t>
            </a:r>
            <a:endParaRPr lang="en-US" sz="1700" dirty="0">
              <a:solidFill>
                <a:srgbClr val="FFFFFF"/>
              </a:solidFill>
            </a:endParaRPr>
          </a:p>
        </p:txBody>
      </p:sp>
      <p:sp>
        <p:nvSpPr>
          <p:cNvPr id="26" name="TextBox 25"/>
          <p:cNvSpPr txBox="1"/>
          <p:nvPr/>
        </p:nvSpPr>
        <p:spPr>
          <a:xfrm>
            <a:off x="8362830" y="2582992"/>
            <a:ext cx="3933866" cy="627822"/>
          </a:xfrm>
          <a:prstGeom prst="rect">
            <a:avLst/>
          </a:prstGeom>
          <a:noFill/>
          <a:ln>
            <a:solidFill>
              <a:schemeClr val="tx1"/>
            </a:solidFill>
          </a:ln>
        </p:spPr>
        <p:txBody>
          <a:bodyPr wrap="square" lIns="182854" tIns="146283" rIns="182854" bIns="146283" rtlCol="0">
            <a:spAutoFit/>
          </a:bodyPr>
          <a:lstStyle/>
          <a:p>
            <a:pPr defTabSz="932563">
              <a:lnSpc>
                <a:spcPct val="90000"/>
              </a:lnSpc>
              <a:spcAft>
                <a:spcPts val="600"/>
              </a:spcAft>
            </a:pPr>
            <a:r>
              <a:rPr lang="en-US" b="1" dirty="0"/>
              <a:t>sys.</a:t>
            </a:r>
          </a:p>
        </p:txBody>
      </p:sp>
      <p:sp>
        <p:nvSpPr>
          <p:cNvPr id="31" name="Right Brace 30"/>
          <p:cNvSpPr/>
          <p:nvPr/>
        </p:nvSpPr>
        <p:spPr>
          <a:xfrm rot="16200000">
            <a:off x="3999712" y="-1572846"/>
            <a:ext cx="353472" cy="7742517"/>
          </a:xfrm>
          <a:prstGeom prst="rightBrace">
            <a:avLst/>
          </a:prstGeom>
          <a:ln>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txBody>
          <a:bodyPr rtlCol="0" anchor="ctr"/>
          <a:lstStyle/>
          <a:p>
            <a:pPr algn="ctr" defTabSz="932563"/>
            <a:endParaRPr lang="en-US" dirty="0">
              <a:solidFill>
                <a:srgbClr val="FFFFFF"/>
              </a:solidFill>
            </a:endParaRPr>
          </a:p>
        </p:txBody>
      </p:sp>
      <p:sp>
        <p:nvSpPr>
          <p:cNvPr id="32" name="TextBox 31"/>
          <p:cNvSpPr txBox="1"/>
          <p:nvPr/>
        </p:nvSpPr>
        <p:spPr>
          <a:xfrm>
            <a:off x="3053002" y="1450444"/>
            <a:ext cx="2294678" cy="627822"/>
          </a:xfrm>
          <a:prstGeom prst="rect">
            <a:avLst/>
          </a:prstGeom>
          <a:noFill/>
        </p:spPr>
        <p:txBody>
          <a:bodyPr wrap="none" lIns="182854" tIns="146283" rIns="182854" bIns="146283" rtlCol="0">
            <a:spAutoFit/>
          </a:bodyPr>
          <a:lstStyle/>
          <a:p>
            <a:pPr defTabSz="932563">
              <a:lnSpc>
                <a:spcPct val="90000"/>
              </a:lnSpc>
              <a:spcAft>
                <a:spcPts val="600"/>
              </a:spcAft>
            </a:pPr>
            <a:r>
              <a:rPr lang="en-US" sz="2400" dirty="0"/>
              <a:t>Internal tables</a:t>
            </a:r>
          </a:p>
        </p:txBody>
      </p:sp>
      <p:sp>
        <p:nvSpPr>
          <p:cNvPr id="33" name="Right Brace 32"/>
          <p:cNvSpPr/>
          <p:nvPr/>
        </p:nvSpPr>
        <p:spPr>
          <a:xfrm rot="16200000">
            <a:off x="10171396" y="349846"/>
            <a:ext cx="308035" cy="3942569"/>
          </a:xfrm>
          <a:prstGeom prst="rightBrace">
            <a:avLst/>
          </a:prstGeom>
          <a:ln>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txBody>
          <a:bodyPr rtlCol="0" anchor="ctr"/>
          <a:lstStyle/>
          <a:p>
            <a:pPr algn="ctr" defTabSz="932563"/>
            <a:endParaRPr lang="en-US" dirty="0">
              <a:solidFill>
                <a:srgbClr val="FFFFFF"/>
              </a:solidFill>
            </a:endParaRPr>
          </a:p>
        </p:txBody>
      </p:sp>
      <p:sp>
        <p:nvSpPr>
          <p:cNvPr id="34" name="TextBox 33"/>
          <p:cNvSpPr txBox="1"/>
          <p:nvPr/>
        </p:nvSpPr>
        <p:spPr>
          <a:xfrm>
            <a:off x="9083164" y="1468819"/>
            <a:ext cx="2320134" cy="627822"/>
          </a:xfrm>
          <a:prstGeom prst="rect">
            <a:avLst/>
          </a:prstGeom>
          <a:noFill/>
        </p:spPr>
        <p:txBody>
          <a:bodyPr wrap="none" lIns="182854" tIns="146283" rIns="182854" bIns="146283" rtlCol="0">
            <a:spAutoFit/>
          </a:bodyPr>
          <a:lstStyle/>
          <a:p>
            <a:pPr defTabSz="932563">
              <a:lnSpc>
                <a:spcPct val="90000"/>
              </a:lnSpc>
              <a:spcAft>
                <a:spcPts val="600"/>
              </a:spcAft>
            </a:pPr>
            <a:r>
              <a:rPr lang="en-US" sz="2400" dirty="0"/>
              <a:t>Exposed views</a:t>
            </a:r>
          </a:p>
        </p:txBody>
      </p:sp>
      <p:sp>
        <p:nvSpPr>
          <p:cNvPr id="30" name="Title 1"/>
          <p:cNvSpPr txBox="1">
            <a:spLocks/>
          </p:cNvSpPr>
          <p:nvPr/>
        </p:nvSpPr>
        <p:spPr>
          <a:xfrm>
            <a:off x="294172" y="274829"/>
            <a:ext cx="11889564" cy="917575"/>
          </a:xfrm>
          <a:prstGeom prst="rect">
            <a:avLst/>
          </a:prstGeom>
        </p:spPr>
        <p:txBody>
          <a:bodyPr vert="horz" wrap="square" lIns="146304" tIns="91440" rIns="146304" bIns="91440" rtlCol="0" anchor="t">
            <a:noAutofit/>
          </a:bodyPr>
          <a:lstStyle>
            <a:lvl1pPr algn="l" defTabSz="932742" rtl="0" eaLnBrk="1" latinLnBrk="0" hangingPunct="1">
              <a:lnSpc>
                <a:spcPct val="90000"/>
              </a:lnSpc>
              <a:spcBef>
                <a:spcPct val="0"/>
              </a:spcBef>
              <a:buNone/>
              <a:defRPr lang="en-US" sz="5400" b="0" kern="1200" cap="none" spc="-102" baseline="0" dirty="0" smtClean="0">
                <a:ln w="3175">
                  <a:noFill/>
                </a:ln>
                <a:gradFill>
                  <a:gsLst>
                    <a:gs pos="1250">
                      <a:schemeClr val="tx1"/>
                    </a:gs>
                    <a:gs pos="100000">
                      <a:schemeClr val="tx1"/>
                    </a:gs>
                  </a:gsLst>
                  <a:lin ang="5400000" scaled="0"/>
                </a:gradFill>
                <a:effectLst/>
                <a:latin typeface="+mj-lt"/>
                <a:ea typeface="+mn-ea"/>
                <a:cs typeface="Segoe UI" pitchFamily="34" charset="0"/>
              </a:defRPr>
            </a:lvl1pPr>
          </a:lstStyle>
          <a:p>
            <a:pPr defTabSz="931863">
              <a:lnSpc>
                <a:spcPts val="6176"/>
              </a:lnSpc>
            </a:pPr>
            <a:r>
              <a:rPr lang="en-US" sz="4000" dirty="0">
                <a:solidFill>
                  <a:schemeClr val="tx1"/>
                </a:solidFill>
                <a:ea typeface="ＭＳ Ｐゴシック" charset="0"/>
              </a:rPr>
              <a:t>Query Store schema explained</a:t>
            </a:r>
          </a:p>
        </p:txBody>
      </p:sp>
      <p:cxnSp>
        <p:nvCxnSpPr>
          <p:cNvPr id="35" name="Straight Arrow Connector 34"/>
          <p:cNvCxnSpPr/>
          <p:nvPr/>
        </p:nvCxnSpPr>
        <p:spPr>
          <a:xfrm>
            <a:off x="3938044" y="3047720"/>
            <a:ext cx="586853" cy="0"/>
          </a:xfrm>
          <a:prstGeom prst="straightConnector1">
            <a:avLst/>
          </a:prstGeom>
          <a:ln w="44450">
            <a:tailEnd type="arrow"/>
          </a:ln>
        </p:spPr>
        <p:style>
          <a:lnRef idx="1">
            <a:schemeClr val="accent1"/>
          </a:lnRef>
          <a:fillRef idx="0">
            <a:schemeClr val="accent1"/>
          </a:fillRef>
          <a:effectRef idx="0">
            <a:schemeClr val="accent1"/>
          </a:effectRef>
          <a:fontRef idx="minor">
            <a:schemeClr val="tx1"/>
          </a:fontRef>
        </p:style>
      </p:cxnSp>
      <p:sp>
        <p:nvSpPr>
          <p:cNvPr id="36" name="TextBox 35"/>
          <p:cNvSpPr txBox="1"/>
          <p:nvPr/>
        </p:nvSpPr>
        <p:spPr>
          <a:xfrm>
            <a:off x="6058958" y="2596065"/>
            <a:ext cx="699354" cy="318241"/>
          </a:xfrm>
          <a:prstGeom prst="rect">
            <a:avLst/>
          </a:prstGeom>
          <a:noFill/>
        </p:spPr>
        <p:txBody>
          <a:bodyPr wrap="square" rtlCol="0">
            <a:spAutoFit/>
          </a:bodyPr>
          <a:lstStyle/>
          <a:p>
            <a:pPr defTabSz="932563"/>
            <a:r>
              <a:rPr lang="en-US" sz="1428" b="1" dirty="0"/>
              <a:t>1 - n</a:t>
            </a:r>
          </a:p>
        </p:txBody>
      </p:sp>
      <p:cxnSp>
        <p:nvCxnSpPr>
          <p:cNvPr id="37" name="Straight Arrow Connector 36"/>
          <p:cNvCxnSpPr>
            <a:endCxn id="8" idx="1"/>
          </p:cNvCxnSpPr>
          <p:nvPr/>
        </p:nvCxnSpPr>
        <p:spPr>
          <a:xfrm>
            <a:off x="6058958" y="3047720"/>
            <a:ext cx="538119" cy="1"/>
          </a:xfrm>
          <a:prstGeom prst="straightConnector1">
            <a:avLst/>
          </a:prstGeom>
          <a:ln w="44450">
            <a:tailEnd type="arrow"/>
          </a:ln>
        </p:spPr>
        <p:style>
          <a:lnRef idx="1">
            <a:schemeClr val="accent1"/>
          </a:lnRef>
          <a:fillRef idx="0">
            <a:schemeClr val="accent1"/>
          </a:fillRef>
          <a:effectRef idx="0">
            <a:schemeClr val="accent1"/>
          </a:effectRef>
          <a:fontRef idx="minor">
            <a:schemeClr val="tx1"/>
          </a:fontRef>
        </p:style>
      </p:cxnSp>
      <p:cxnSp>
        <p:nvCxnSpPr>
          <p:cNvPr id="38" name="Straight Arrow Connector 37"/>
          <p:cNvCxnSpPr/>
          <p:nvPr/>
        </p:nvCxnSpPr>
        <p:spPr>
          <a:xfrm flipV="1">
            <a:off x="5980523" y="3506998"/>
            <a:ext cx="616554" cy="518243"/>
          </a:xfrm>
          <a:prstGeom prst="straightConnector1">
            <a:avLst/>
          </a:prstGeom>
          <a:ln w="44450">
            <a:solidFill>
              <a:schemeClr val="accent3"/>
            </a:solidFill>
            <a:tailEnd type="arrow"/>
          </a:ln>
        </p:spPr>
        <p:style>
          <a:lnRef idx="1">
            <a:schemeClr val="accent1"/>
          </a:lnRef>
          <a:fillRef idx="0">
            <a:schemeClr val="accent1"/>
          </a:fillRef>
          <a:effectRef idx="0">
            <a:schemeClr val="accent1"/>
          </a:effectRef>
          <a:fontRef idx="minor">
            <a:schemeClr val="tx1"/>
          </a:fontRef>
        </p:style>
      </p:cxnSp>
      <p:cxnSp>
        <p:nvCxnSpPr>
          <p:cNvPr id="61" name="Straight Arrow Connector 60"/>
          <p:cNvCxnSpPr/>
          <p:nvPr/>
        </p:nvCxnSpPr>
        <p:spPr>
          <a:xfrm flipV="1">
            <a:off x="2953265" y="3598267"/>
            <a:ext cx="12357" cy="1968120"/>
          </a:xfrm>
          <a:prstGeom prst="straightConnector1">
            <a:avLst/>
          </a:prstGeom>
          <a:ln w="31750">
            <a:solidFill>
              <a:schemeClr val="tx1"/>
            </a:solidFill>
            <a:headEnd type="none"/>
            <a:tailEnd type="arrow"/>
          </a:ln>
        </p:spPr>
        <p:style>
          <a:lnRef idx="1">
            <a:schemeClr val="accent1"/>
          </a:lnRef>
          <a:fillRef idx="0">
            <a:schemeClr val="accent1"/>
          </a:fillRef>
          <a:effectRef idx="0">
            <a:schemeClr val="accent1"/>
          </a:effectRef>
          <a:fontRef idx="minor">
            <a:schemeClr val="tx1"/>
          </a:fontRef>
        </p:style>
      </p:cxnSp>
      <p:sp>
        <p:nvSpPr>
          <p:cNvPr id="39" name="TextBox 38"/>
          <p:cNvSpPr txBox="1"/>
          <p:nvPr/>
        </p:nvSpPr>
        <p:spPr>
          <a:xfrm>
            <a:off x="1" y="6642289"/>
            <a:ext cx="3806190" cy="352236"/>
          </a:xfrm>
          <a:prstGeom prst="rect">
            <a:avLst/>
          </a:prstGeom>
          <a:noFill/>
        </p:spPr>
        <p:txBody>
          <a:bodyPr wrap="square" lIns="365760" tIns="146304" rIns="182880" bIns="146304" rtlCol="0" anchor="ctr" anchorCtr="0">
            <a:noAutofit/>
          </a:bodyPr>
          <a:lstStyle/>
          <a:p>
            <a:pPr>
              <a:lnSpc>
                <a:spcPct val="90000"/>
              </a:lnSpc>
              <a:spcAft>
                <a:spcPts val="600"/>
              </a:spcAft>
            </a:pPr>
            <a:r>
              <a:rPr lang="en-US" sz="1400" dirty="0">
                <a:solidFill>
                  <a:schemeClr val="bg1"/>
                </a:solidFill>
                <a:latin typeface="Segoe UI Semibold" panose="020B0702040204020203" pitchFamily="34" charset="0"/>
                <a:ea typeface="Segoe UI Black" panose="020B0A02040204020203" pitchFamily="34" charset="0"/>
                <a:cs typeface="Segoe UI Semibold" panose="020B0702040204020203" pitchFamily="34" charset="0"/>
              </a:rPr>
              <a:t>Performance</a:t>
            </a:r>
          </a:p>
        </p:txBody>
      </p:sp>
    </p:spTree>
    <p:extLst>
      <p:ext uri="{BB962C8B-B14F-4D97-AF65-F5344CB8AC3E}">
        <p14:creationId xmlns:p14="http://schemas.microsoft.com/office/powerpoint/2010/main" val="1023619546"/>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100"/>
                                  </p:stCondLst>
                                  <p:childTnLst>
                                    <p:set>
                                      <p:cBhvr>
                                        <p:cTn id="6" dur="1" fill="hold">
                                          <p:stCondLst>
                                            <p:cond delay="0"/>
                                          </p:stCondLst>
                                        </p:cTn>
                                        <p:tgtEl>
                                          <p:spTgt spid="19"/>
                                        </p:tgtEl>
                                        <p:attrNameLst>
                                          <p:attrName>style.visibility</p:attrName>
                                        </p:attrNameLst>
                                      </p:cBhvr>
                                      <p:to>
                                        <p:strVal val="visible"/>
                                      </p:to>
                                    </p:set>
                                  </p:childTnLst>
                                </p:cTn>
                              </p:par>
                              <p:par>
                                <p:cTn id="7" presetID="22" presetClass="entr" presetSubtype="4" fill="hold" nodeType="withEffect">
                                  <p:stCondLst>
                                    <p:cond delay="0"/>
                                  </p:stCondLst>
                                  <p:childTnLst>
                                    <p:set>
                                      <p:cBhvr>
                                        <p:cTn id="8" dur="1" fill="hold">
                                          <p:stCondLst>
                                            <p:cond delay="0"/>
                                          </p:stCondLst>
                                        </p:cTn>
                                        <p:tgtEl>
                                          <p:spTgt spid="61"/>
                                        </p:tgtEl>
                                        <p:attrNameLst>
                                          <p:attrName>style.visibility</p:attrName>
                                        </p:attrNameLst>
                                      </p:cBhvr>
                                      <p:to>
                                        <p:strVal val="visible"/>
                                      </p:to>
                                    </p:set>
                                    <p:animEffect transition="in" filter="wipe(down)">
                                      <p:cBhvr>
                                        <p:cTn id="9" dur="500"/>
                                        <p:tgtEl>
                                          <p:spTgt spid="61"/>
                                        </p:tgtEl>
                                      </p:cBhvr>
                                    </p:animEffect>
                                  </p:childTnLst>
                                </p:cTn>
                              </p:par>
                            </p:childTnLst>
                          </p:cTn>
                        </p:par>
                      </p:childTnLst>
                    </p:cTn>
                  </p:par>
                  <p:par>
                    <p:cTn id="10" fill="hold">
                      <p:stCondLst>
                        <p:cond delay="indefinite"/>
                      </p:stCondLst>
                      <p:childTnLst>
                        <p:par>
                          <p:cTn id="11" fill="hold">
                            <p:stCondLst>
                              <p:cond delay="0"/>
                            </p:stCondLst>
                            <p:childTnLst>
                              <p:par>
                                <p:cTn id="12" presetID="1" presetClass="entr" presetSubtype="0" fill="hold" grpId="0" nodeType="clickEffect">
                                  <p:stCondLst>
                                    <p:cond delay="0"/>
                                  </p:stCondLst>
                                  <p:childTnLst>
                                    <p:set>
                                      <p:cBhvr>
                                        <p:cTn id="13" dur="1" fill="hold">
                                          <p:stCondLst>
                                            <p:cond delay="0"/>
                                          </p:stCondLst>
                                        </p:cTn>
                                        <p:tgtEl>
                                          <p:spTgt spid="20"/>
                                        </p:tgtEl>
                                        <p:attrNameLst>
                                          <p:attrName>style.visibility</p:attrName>
                                        </p:attrNameLst>
                                      </p:cBhvr>
                                      <p:to>
                                        <p:strVal val="visible"/>
                                      </p:to>
                                    </p:set>
                                  </p:childTnLst>
                                </p:cTn>
                              </p:par>
                              <p:par>
                                <p:cTn id="14" presetID="22" presetClass="entr" presetSubtype="4" fill="hold" nodeType="withEffect">
                                  <p:stCondLst>
                                    <p:cond delay="0"/>
                                  </p:stCondLst>
                                  <p:childTnLst>
                                    <p:set>
                                      <p:cBhvr>
                                        <p:cTn id="15" dur="1" fill="hold">
                                          <p:stCondLst>
                                            <p:cond delay="0"/>
                                          </p:stCondLst>
                                        </p:cTn>
                                        <p:tgtEl>
                                          <p:spTgt spid="21"/>
                                        </p:tgtEl>
                                        <p:attrNameLst>
                                          <p:attrName>style.visibility</p:attrName>
                                        </p:attrNameLst>
                                      </p:cBhvr>
                                      <p:to>
                                        <p:strVal val="visible"/>
                                      </p:to>
                                    </p:set>
                                    <p:animEffect transition="in" filter="wipe(down)">
                                      <p:cBhvr>
                                        <p:cTn id="16" dur="500"/>
                                        <p:tgtEl>
                                          <p:spTgt spid="21"/>
                                        </p:tgtEl>
                                      </p:cBhvr>
                                    </p:animEffec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grpId="0" nodeType="clickEffect">
                                  <p:stCondLst>
                                    <p:cond delay="0"/>
                                  </p:stCondLst>
                                  <p:childTnLst>
                                    <p:set>
                                      <p:cBhvr>
                                        <p:cTn id="20" dur="1" fill="hold">
                                          <p:stCondLst>
                                            <p:cond delay="0"/>
                                          </p:stCondLst>
                                        </p:cTn>
                                        <p:tgtEl>
                                          <p:spTgt spid="22"/>
                                        </p:tgtEl>
                                        <p:attrNameLst>
                                          <p:attrName>style.visibility</p:attrName>
                                        </p:attrNameLst>
                                      </p:cBhvr>
                                      <p:to>
                                        <p:strVal val="visible"/>
                                      </p:to>
                                    </p:set>
                                  </p:childTnLst>
                                </p:cTn>
                              </p:par>
                              <p:par>
                                <p:cTn id="21" presetID="22" presetClass="entr" presetSubtype="4" fill="hold" nodeType="withEffect">
                                  <p:stCondLst>
                                    <p:cond delay="0"/>
                                  </p:stCondLst>
                                  <p:childTnLst>
                                    <p:set>
                                      <p:cBhvr>
                                        <p:cTn id="22" dur="1" fill="hold">
                                          <p:stCondLst>
                                            <p:cond delay="0"/>
                                          </p:stCondLst>
                                        </p:cTn>
                                        <p:tgtEl>
                                          <p:spTgt spid="23"/>
                                        </p:tgtEl>
                                        <p:attrNameLst>
                                          <p:attrName>style.visibility</p:attrName>
                                        </p:attrNameLst>
                                      </p:cBhvr>
                                      <p:to>
                                        <p:strVal val="visible"/>
                                      </p:to>
                                    </p:set>
                                    <p:animEffect transition="in" filter="wipe(down)">
                                      <p:cBhvr>
                                        <p:cTn id="23" dur="500"/>
                                        <p:tgtEl>
                                          <p:spTgt spid="23"/>
                                        </p:tgtEl>
                                      </p:cBhvr>
                                    </p:animEffect>
                                  </p:childTnLst>
                                </p:cTn>
                              </p:par>
                            </p:childTnLst>
                          </p:cTn>
                        </p:par>
                      </p:childTnLst>
                    </p:cTn>
                  </p:par>
                  <p:par>
                    <p:cTn id="24" fill="hold">
                      <p:stCondLst>
                        <p:cond delay="indefinite"/>
                      </p:stCondLst>
                      <p:childTnLst>
                        <p:par>
                          <p:cTn id="25" fill="hold">
                            <p:stCondLst>
                              <p:cond delay="0"/>
                            </p:stCondLst>
                            <p:childTnLst>
                              <p:par>
                                <p:cTn id="26" presetID="22" presetClass="entr" presetSubtype="1" fill="hold" grpId="0" nodeType="clickEffect">
                                  <p:stCondLst>
                                    <p:cond delay="0"/>
                                  </p:stCondLst>
                                  <p:childTnLst>
                                    <p:set>
                                      <p:cBhvr>
                                        <p:cTn id="27" dur="1" fill="hold">
                                          <p:stCondLst>
                                            <p:cond delay="0"/>
                                          </p:stCondLst>
                                        </p:cTn>
                                        <p:tgtEl>
                                          <p:spTgt spid="31"/>
                                        </p:tgtEl>
                                        <p:attrNameLst>
                                          <p:attrName>style.visibility</p:attrName>
                                        </p:attrNameLst>
                                      </p:cBhvr>
                                      <p:to>
                                        <p:strVal val="visible"/>
                                      </p:to>
                                    </p:set>
                                    <p:animEffect transition="in" filter="wipe(up)">
                                      <p:cBhvr>
                                        <p:cTn id="28" dur="500"/>
                                        <p:tgtEl>
                                          <p:spTgt spid="31"/>
                                        </p:tgtEl>
                                      </p:cBhvr>
                                    </p:animEffect>
                                  </p:childTnLst>
                                </p:cTn>
                              </p:par>
                              <p:par>
                                <p:cTn id="29" presetID="22" presetClass="entr" presetSubtype="1" fill="hold" grpId="0" nodeType="withEffect">
                                  <p:stCondLst>
                                    <p:cond delay="0"/>
                                  </p:stCondLst>
                                  <p:childTnLst>
                                    <p:set>
                                      <p:cBhvr>
                                        <p:cTn id="30" dur="1" fill="hold">
                                          <p:stCondLst>
                                            <p:cond delay="0"/>
                                          </p:stCondLst>
                                        </p:cTn>
                                        <p:tgtEl>
                                          <p:spTgt spid="32"/>
                                        </p:tgtEl>
                                        <p:attrNameLst>
                                          <p:attrName>style.visibility</p:attrName>
                                        </p:attrNameLst>
                                      </p:cBhvr>
                                      <p:to>
                                        <p:strVal val="visible"/>
                                      </p:to>
                                    </p:set>
                                    <p:animEffect transition="in" filter="wipe(up)">
                                      <p:cBhvr>
                                        <p:cTn id="31" dur="500"/>
                                        <p:tgtEl>
                                          <p:spTgt spid="32"/>
                                        </p:tgtEl>
                                      </p:cBhvr>
                                    </p:animEffect>
                                  </p:childTnLst>
                                </p:cTn>
                              </p:par>
                            </p:childTnLst>
                          </p:cTn>
                        </p:par>
                      </p:childTnLst>
                    </p:cTn>
                  </p:par>
                  <p:par>
                    <p:cTn id="32" fill="hold">
                      <p:stCondLst>
                        <p:cond delay="indefinite"/>
                      </p:stCondLst>
                      <p:childTnLst>
                        <p:par>
                          <p:cTn id="33" fill="hold">
                            <p:stCondLst>
                              <p:cond delay="0"/>
                            </p:stCondLst>
                            <p:childTnLst>
                              <p:par>
                                <p:cTn id="34" presetID="22" presetClass="entr" presetSubtype="1" fill="hold" grpId="0" nodeType="clickEffect">
                                  <p:stCondLst>
                                    <p:cond delay="0"/>
                                  </p:stCondLst>
                                  <p:childTnLst>
                                    <p:set>
                                      <p:cBhvr>
                                        <p:cTn id="35" dur="1" fill="hold">
                                          <p:stCondLst>
                                            <p:cond delay="0"/>
                                          </p:stCondLst>
                                        </p:cTn>
                                        <p:tgtEl>
                                          <p:spTgt spid="34"/>
                                        </p:tgtEl>
                                        <p:attrNameLst>
                                          <p:attrName>style.visibility</p:attrName>
                                        </p:attrNameLst>
                                      </p:cBhvr>
                                      <p:to>
                                        <p:strVal val="visible"/>
                                      </p:to>
                                    </p:set>
                                    <p:animEffect transition="in" filter="wipe(up)">
                                      <p:cBhvr>
                                        <p:cTn id="36" dur="500"/>
                                        <p:tgtEl>
                                          <p:spTgt spid="34"/>
                                        </p:tgtEl>
                                      </p:cBhvr>
                                    </p:animEffect>
                                  </p:childTnLst>
                                </p:cTn>
                              </p:par>
                              <p:par>
                                <p:cTn id="37" presetID="22" presetClass="entr" presetSubtype="1" fill="hold" grpId="0" nodeType="withEffect">
                                  <p:stCondLst>
                                    <p:cond delay="0"/>
                                  </p:stCondLst>
                                  <p:childTnLst>
                                    <p:set>
                                      <p:cBhvr>
                                        <p:cTn id="38" dur="1" fill="hold">
                                          <p:stCondLst>
                                            <p:cond delay="0"/>
                                          </p:stCondLst>
                                        </p:cTn>
                                        <p:tgtEl>
                                          <p:spTgt spid="33"/>
                                        </p:tgtEl>
                                        <p:attrNameLst>
                                          <p:attrName>style.visibility</p:attrName>
                                        </p:attrNameLst>
                                      </p:cBhvr>
                                      <p:to>
                                        <p:strVal val="visible"/>
                                      </p:to>
                                    </p:set>
                                    <p:animEffect transition="in" filter="wipe(up)">
                                      <p:cBhvr>
                                        <p:cTn id="39" dur="500"/>
                                        <p:tgtEl>
                                          <p:spTgt spid="33"/>
                                        </p:tgtEl>
                                      </p:cBhvr>
                                    </p:animEffect>
                                  </p:childTnLst>
                                </p:cTn>
                              </p:par>
                              <p:par>
                                <p:cTn id="40" presetID="22" presetClass="entr" presetSubtype="1" fill="hold" grpId="0" nodeType="withEffect">
                                  <p:stCondLst>
                                    <p:cond delay="0"/>
                                  </p:stCondLst>
                                  <p:childTnLst>
                                    <p:set>
                                      <p:cBhvr>
                                        <p:cTn id="41" dur="1" fill="hold">
                                          <p:stCondLst>
                                            <p:cond delay="0"/>
                                          </p:stCondLst>
                                        </p:cTn>
                                        <p:tgtEl>
                                          <p:spTgt spid="26"/>
                                        </p:tgtEl>
                                        <p:attrNameLst>
                                          <p:attrName>style.visibility</p:attrName>
                                        </p:attrNameLst>
                                      </p:cBhvr>
                                      <p:to>
                                        <p:strVal val="visible"/>
                                      </p:to>
                                    </p:set>
                                    <p:animEffect transition="in" filter="wipe(up)">
                                      <p:cBhvr>
                                        <p:cTn id="42" dur="500"/>
                                        <p:tgtEl>
                                          <p:spTgt spid="26"/>
                                        </p:tgtEl>
                                      </p:cBhvr>
                                    </p:animEffect>
                                  </p:childTnLst>
                                </p:cTn>
                              </p:par>
                              <p:par>
                                <p:cTn id="43" presetID="22" presetClass="entr" presetSubtype="1" fill="hold" grpId="0" nodeType="withEffect">
                                  <p:stCondLst>
                                    <p:cond delay="0"/>
                                  </p:stCondLst>
                                  <p:childTnLst>
                                    <p:set>
                                      <p:cBhvr>
                                        <p:cTn id="44" dur="1" fill="hold">
                                          <p:stCondLst>
                                            <p:cond delay="0"/>
                                          </p:stCondLst>
                                        </p:cTn>
                                        <p:tgtEl>
                                          <p:spTgt spid="2"/>
                                        </p:tgtEl>
                                        <p:attrNameLst>
                                          <p:attrName>style.visibility</p:attrName>
                                        </p:attrNameLst>
                                      </p:cBhvr>
                                      <p:to>
                                        <p:strVal val="visible"/>
                                      </p:to>
                                    </p:set>
                                    <p:animEffect transition="in" filter="wipe(up)">
                                      <p:cBhvr>
                                        <p:cTn id="45" dur="500"/>
                                        <p:tgtEl>
                                          <p:spTgt spid="2"/>
                                        </p:tgtEl>
                                      </p:cBhvr>
                                    </p:animEffect>
                                  </p:childTnLst>
                                </p:cTn>
                              </p:par>
                              <p:par>
                                <p:cTn id="46" presetID="22" presetClass="entr" presetSubtype="1" fill="hold" grpId="0" nodeType="withEffect">
                                  <p:stCondLst>
                                    <p:cond delay="0"/>
                                  </p:stCondLst>
                                  <p:childTnLst>
                                    <p:set>
                                      <p:cBhvr>
                                        <p:cTn id="47" dur="1" fill="hold">
                                          <p:stCondLst>
                                            <p:cond delay="0"/>
                                          </p:stCondLst>
                                        </p:cTn>
                                        <p:tgtEl>
                                          <p:spTgt spid="3"/>
                                        </p:tgtEl>
                                        <p:attrNameLst>
                                          <p:attrName>style.visibility</p:attrName>
                                        </p:attrNameLst>
                                      </p:cBhvr>
                                      <p:to>
                                        <p:strVal val="visible"/>
                                      </p:to>
                                    </p:set>
                                    <p:animEffect transition="in" filter="wipe(up)">
                                      <p:cBhvr>
                                        <p:cTn id="48"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animBg="1"/>
      <p:bldP spid="20" grpId="0" animBg="1"/>
      <p:bldP spid="22" grpId="0" animBg="1"/>
      <p:bldP spid="2" grpId="0" animBg="1"/>
      <p:bldP spid="3" grpId="0" animBg="1"/>
      <p:bldP spid="26" grpId="0" animBg="1"/>
      <p:bldP spid="31" grpId="0" animBg="1"/>
      <p:bldP spid="32" grpId="0"/>
      <p:bldP spid="33" grpId="0" animBg="1"/>
      <p:bldP spid="34" grpId="0"/>
    </p:bldLst>
  </p:timing>
</p:sld>
</file>

<file path=ppt/slides/slide4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8" name="Freeform 23"/>
          <p:cNvSpPr>
            <a:spLocks/>
          </p:cNvSpPr>
          <p:nvPr/>
        </p:nvSpPr>
        <p:spPr bwMode="auto">
          <a:xfrm>
            <a:off x="7500310" y="2176595"/>
            <a:ext cx="1755098" cy="946950"/>
          </a:xfrm>
          <a:custGeom>
            <a:avLst/>
            <a:gdLst>
              <a:gd name="T0" fmla="*/ 210 w 242"/>
              <a:gd name="T1" fmla="*/ 64 h 129"/>
              <a:gd name="T2" fmla="*/ 209 w 242"/>
              <a:gd name="T3" fmla="*/ 64 h 129"/>
              <a:gd name="T4" fmla="*/ 144 w 242"/>
              <a:gd name="T5" fmla="*/ 0 h 129"/>
              <a:gd name="T6" fmla="*/ 80 w 242"/>
              <a:gd name="T7" fmla="*/ 56 h 129"/>
              <a:gd name="T8" fmla="*/ 45 w 242"/>
              <a:gd name="T9" fmla="*/ 39 h 129"/>
              <a:gd name="T10" fmla="*/ 0 w 242"/>
              <a:gd name="T11" fmla="*/ 84 h 129"/>
              <a:gd name="T12" fmla="*/ 45 w 242"/>
              <a:gd name="T13" fmla="*/ 129 h 129"/>
              <a:gd name="T14" fmla="*/ 210 w 242"/>
              <a:gd name="T15" fmla="*/ 129 h 129"/>
              <a:gd name="T16" fmla="*/ 242 w 242"/>
              <a:gd name="T17" fmla="*/ 96 h 129"/>
              <a:gd name="T18" fmla="*/ 210 w 242"/>
              <a:gd name="T19" fmla="*/ 64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2" h="129">
                <a:moveTo>
                  <a:pt x="210" y="64"/>
                </a:moveTo>
                <a:cubicBezTo>
                  <a:pt x="210" y="64"/>
                  <a:pt x="209" y="64"/>
                  <a:pt x="209" y="64"/>
                </a:cubicBezTo>
                <a:cubicBezTo>
                  <a:pt x="209" y="28"/>
                  <a:pt x="180" y="0"/>
                  <a:pt x="144" y="0"/>
                </a:cubicBezTo>
                <a:cubicBezTo>
                  <a:pt x="111" y="0"/>
                  <a:pt x="84" y="24"/>
                  <a:pt x="80" y="56"/>
                </a:cubicBezTo>
                <a:cubicBezTo>
                  <a:pt x="72" y="46"/>
                  <a:pt x="59" y="39"/>
                  <a:pt x="45" y="39"/>
                </a:cubicBezTo>
                <a:cubicBezTo>
                  <a:pt x="20" y="39"/>
                  <a:pt x="0" y="59"/>
                  <a:pt x="0" y="84"/>
                </a:cubicBezTo>
                <a:cubicBezTo>
                  <a:pt x="0" y="109"/>
                  <a:pt x="20" y="129"/>
                  <a:pt x="45" y="129"/>
                </a:cubicBezTo>
                <a:cubicBezTo>
                  <a:pt x="210" y="129"/>
                  <a:pt x="210" y="129"/>
                  <a:pt x="210" y="129"/>
                </a:cubicBezTo>
                <a:cubicBezTo>
                  <a:pt x="228" y="129"/>
                  <a:pt x="242" y="114"/>
                  <a:pt x="242" y="96"/>
                </a:cubicBezTo>
                <a:cubicBezTo>
                  <a:pt x="242" y="78"/>
                  <a:pt x="228" y="64"/>
                  <a:pt x="21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 name="Title 1"/>
          <p:cNvSpPr>
            <a:spLocks noGrp="1"/>
          </p:cNvSpPr>
          <p:nvPr>
            <p:ph type="title"/>
          </p:nvPr>
        </p:nvSpPr>
        <p:spPr>
          <a:xfrm>
            <a:off x="291543" y="260185"/>
            <a:ext cx="11653521" cy="1075884"/>
          </a:xfrm>
        </p:spPr>
        <p:txBody>
          <a:bodyPr/>
          <a:lstStyle/>
          <a:p>
            <a:r>
              <a:rPr lang="en-US" spc="-76" dirty="0">
                <a:solidFill>
                  <a:schemeClr val="tx1">
                    <a:lumMod val="90000"/>
                    <a:lumOff val="10000"/>
                  </a:schemeClr>
                </a:solidFill>
                <a:latin typeface="Segoe UI Light"/>
                <a:cs typeface="Segoe UI Light"/>
              </a:rPr>
              <a:t>Keeping stability while upgrading to SQL Sever 2016</a:t>
            </a:r>
          </a:p>
        </p:txBody>
      </p:sp>
      <p:sp>
        <p:nvSpPr>
          <p:cNvPr id="5" name="Freeform 15"/>
          <p:cNvSpPr>
            <a:spLocks/>
          </p:cNvSpPr>
          <p:nvPr/>
        </p:nvSpPr>
        <p:spPr bwMode="auto">
          <a:xfrm>
            <a:off x="2422274" y="4761866"/>
            <a:ext cx="1620075" cy="666778"/>
          </a:xfrm>
          <a:custGeom>
            <a:avLst/>
            <a:gdLst>
              <a:gd name="T0" fmla="*/ 349 w 391"/>
              <a:gd name="T1" fmla="*/ 75 h 159"/>
              <a:gd name="T2" fmla="*/ 342 w 391"/>
              <a:gd name="T3" fmla="*/ 76 h 159"/>
              <a:gd name="T4" fmla="*/ 263 w 391"/>
              <a:gd name="T5" fmla="*/ 0 h 159"/>
              <a:gd name="T6" fmla="*/ 187 w 391"/>
              <a:gd name="T7" fmla="*/ 59 h 159"/>
              <a:gd name="T8" fmla="*/ 145 w 391"/>
              <a:gd name="T9" fmla="*/ 42 h 159"/>
              <a:gd name="T10" fmla="*/ 87 w 391"/>
              <a:gd name="T11" fmla="*/ 94 h 159"/>
              <a:gd name="T12" fmla="*/ 59 w 391"/>
              <a:gd name="T13" fmla="*/ 107 h 159"/>
              <a:gd name="T14" fmla="*/ 32 w 391"/>
              <a:gd name="T15" fmla="*/ 94 h 159"/>
              <a:gd name="T16" fmla="*/ 0 w 391"/>
              <a:gd name="T17" fmla="*/ 126 h 159"/>
              <a:gd name="T18" fmla="*/ 32 w 391"/>
              <a:gd name="T19" fmla="*/ 159 h 159"/>
              <a:gd name="T20" fmla="*/ 41 w 391"/>
              <a:gd name="T21" fmla="*/ 159 h 159"/>
              <a:gd name="T22" fmla="*/ 148 w 391"/>
              <a:gd name="T23" fmla="*/ 159 h 159"/>
              <a:gd name="T24" fmla="*/ 208 w 391"/>
              <a:gd name="T25" fmla="*/ 159 h 159"/>
              <a:gd name="T26" fmla="*/ 352 w 391"/>
              <a:gd name="T27" fmla="*/ 159 h 159"/>
              <a:gd name="T28" fmla="*/ 352 w 391"/>
              <a:gd name="T29" fmla="*/ 159 h 159"/>
              <a:gd name="T30" fmla="*/ 391 w 391"/>
              <a:gd name="T31" fmla="*/ 117 h 159"/>
              <a:gd name="T32" fmla="*/ 349 w 391"/>
              <a:gd name="T33" fmla="*/ 75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91" h="159">
                <a:moveTo>
                  <a:pt x="349" y="75"/>
                </a:moveTo>
                <a:cubicBezTo>
                  <a:pt x="347" y="75"/>
                  <a:pt x="345" y="75"/>
                  <a:pt x="342" y="76"/>
                </a:cubicBezTo>
                <a:cubicBezTo>
                  <a:pt x="340" y="34"/>
                  <a:pt x="306" y="0"/>
                  <a:pt x="263" y="0"/>
                </a:cubicBezTo>
                <a:cubicBezTo>
                  <a:pt x="227" y="0"/>
                  <a:pt x="196" y="25"/>
                  <a:pt x="187" y="59"/>
                </a:cubicBezTo>
                <a:cubicBezTo>
                  <a:pt x="176" y="48"/>
                  <a:pt x="161" y="42"/>
                  <a:pt x="145" y="42"/>
                </a:cubicBezTo>
                <a:cubicBezTo>
                  <a:pt x="115" y="42"/>
                  <a:pt x="90" y="65"/>
                  <a:pt x="87" y="94"/>
                </a:cubicBezTo>
                <a:cubicBezTo>
                  <a:pt x="76" y="96"/>
                  <a:pt x="66" y="101"/>
                  <a:pt x="59" y="107"/>
                </a:cubicBezTo>
                <a:cubicBezTo>
                  <a:pt x="53" y="99"/>
                  <a:pt x="43" y="94"/>
                  <a:pt x="32" y="94"/>
                </a:cubicBezTo>
                <a:cubicBezTo>
                  <a:pt x="14" y="94"/>
                  <a:pt x="0" y="108"/>
                  <a:pt x="0" y="126"/>
                </a:cubicBezTo>
                <a:cubicBezTo>
                  <a:pt x="0" y="144"/>
                  <a:pt x="14" y="159"/>
                  <a:pt x="32" y="159"/>
                </a:cubicBezTo>
                <a:cubicBezTo>
                  <a:pt x="41" y="159"/>
                  <a:pt x="41" y="159"/>
                  <a:pt x="41" y="159"/>
                </a:cubicBezTo>
                <a:cubicBezTo>
                  <a:pt x="148" y="159"/>
                  <a:pt x="148" y="159"/>
                  <a:pt x="148" y="159"/>
                </a:cubicBezTo>
                <a:cubicBezTo>
                  <a:pt x="208" y="159"/>
                  <a:pt x="208" y="159"/>
                  <a:pt x="208" y="159"/>
                </a:cubicBezTo>
                <a:cubicBezTo>
                  <a:pt x="352" y="159"/>
                  <a:pt x="352" y="159"/>
                  <a:pt x="352" y="159"/>
                </a:cubicBezTo>
                <a:cubicBezTo>
                  <a:pt x="352" y="159"/>
                  <a:pt x="352" y="159"/>
                  <a:pt x="352" y="159"/>
                </a:cubicBezTo>
                <a:cubicBezTo>
                  <a:pt x="374" y="158"/>
                  <a:pt x="391" y="139"/>
                  <a:pt x="391" y="117"/>
                </a:cubicBezTo>
                <a:cubicBezTo>
                  <a:pt x="391" y="94"/>
                  <a:pt x="372" y="75"/>
                  <a:pt x="349" y="75"/>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 name="Freeform 23"/>
          <p:cNvSpPr>
            <a:spLocks/>
          </p:cNvSpPr>
          <p:nvPr/>
        </p:nvSpPr>
        <p:spPr bwMode="auto">
          <a:xfrm>
            <a:off x="-362587" y="2053912"/>
            <a:ext cx="1263656" cy="681796"/>
          </a:xfrm>
          <a:custGeom>
            <a:avLst/>
            <a:gdLst>
              <a:gd name="T0" fmla="*/ 210 w 242"/>
              <a:gd name="T1" fmla="*/ 64 h 129"/>
              <a:gd name="T2" fmla="*/ 209 w 242"/>
              <a:gd name="T3" fmla="*/ 64 h 129"/>
              <a:gd name="T4" fmla="*/ 144 w 242"/>
              <a:gd name="T5" fmla="*/ 0 h 129"/>
              <a:gd name="T6" fmla="*/ 80 w 242"/>
              <a:gd name="T7" fmla="*/ 56 h 129"/>
              <a:gd name="T8" fmla="*/ 45 w 242"/>
              <a:gd name="T9" fmla="*/ 39 h 129"/>
              <a:gd name="T10" fmla="*/ 0 w 242"/>
              <a:gd name="T11" fmla="*/ 84 h 129"/>
              <a:gd name="T12" fmla="*/ 45 w 242"/>
              <a:gd name="T13" fmla="*/ 129 h 129"/>
              <a:gd name="T14" fmla="*/ 210 w 242"/>
              <a:gd name="T15" fmla="*/ 129 h 129"/>
              <a:gd name="T16" fmla="*/ 242 w 242"/>
              <a:gd name="T17" fmla="*/ 96 h 129"/>
              <a:gd name="T18" fmla="*/ 210 w 242"/>
              <a:gd name="T19" fmla="*/ 64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2" h="129">
                <a:moveTo>
                  <a:pt x="210" y="64"/>
                </a:moveTo>
                <a:cubicBezTo>
                  <a:pt x="210" y="64"/>
                  <a:pt x="209" y="64"/>
                  <a:pt x="209" y="64"/>
                </a:cubicBezTo>
                <a:cubicBezTo>
                  <a:pt x="209" y="28"/>
                  <a:pt x="180" y="0"/>
                  <a:pt x="144" y="0"/>
                </a:cubicBezTo>
                <a:cubicBezTo>
                  <a:pt x="111" y="0"/>
                  <a:pt x="84" y="24"/>
                  <a:pt x="80" y="56"/>
                </a:cubicBezTo>
                <a:cubicBezTo>
                  <a:pt x="72" y="46"/>
                  <a:pt x="59" y="39"/>
                  <a:pt x="45" y="39"/>
                </a:cubicBezTo>
                <a:cubicBezTo>
                  <a:pt x="20" y="39"/>
                  <a:pt x="0" y="59"/>
                  <a:pt x="0" y="84"/>
                </a:cubicBezTo>
                <a:cubicBezTo>
                  <a:pt x="0" y="109"/>
                  <a:pt x="20" y="129"/>
                  <a:pt x="45" y="129"/>
                </a:cubicBezTo>
                <a:cubicBezTo>
                  <a:pt x="210" y="129"/>
                  <a:pt x="210" y="129"/>
                  <a:pt x="210" y="129"/>
                </a:cubicBezTo>
                <a:cubicBezTo>
                  <a:pt x="228" y="129"/>
                  <a:pt x="242" y="114"/>
                  <a:pt x="242" y="96"/>
                </a:cubicBezTo>
                <a:cubicBezTo>
                  <a:pt x="242" y="78"/>
                  <a:pt x="228" y="64"/>
                  <a:pt x="21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 name="Freeform 19"/>
          <p:cNvSpPr>
            <a:spLocks/>
          </p:cNvSpPr>
          <p:nvPr/>
        </p:nvSpPr>
        <p:spPr bwMode="auto">
          <a:xfrm>
            <a:off x="10900780" y="4314248"/>
            <a:ext cx="2043964" cy="1165759"/>
          </a:xfrm>
          <a:custGeom>
            <a:avLst/>
            <a:gdLst>
              <a:gd name="T0" fmla="*/ 187 w 224"/>
              <a:gd name="T1" fmla="*/ 53 h 126"/>
              <a:gd name="T2" fmla="*/ 183 w 224"/>
              <a:gd name="T3" fmla="*/ 53 h 126"/>
              <a:gd name="T4" fmla="*/ 187 w 224"/>
              <a:gd name="T5" fmla="*/ 37 h 126"/>
              <a:gd name="T6" fmla="*/ 150 w 224"/>
              <a:gd name="T7" fmla="*/ 0 h 126"/>
              <a:gd name="T8" fmla="*/ 114 w 224"/>
              <a:gd name="T9" fmla="*/ 32 h 126"/>
              <a:gd name="T10" fmla="*/ 86 w 224"/>
              <a:gd name="T11" fmla="*/ 20 h 126"/>
              <a:gd name="T12" fmla="*/ 49 w 224"/>
              <a:gd name="T13" fmla="*/ 55 h 126"/>
              <a:gd name="T14" fmla="*/ 37 w 224"/>
              <a:gd name="T15" fmla="*/ 53 h 126"/>
              <a:gd name="T16" fmla="*/ 0 w 224"/>
              <a:gd name="T17" fmla="*/ 90 h 126"/>
              <a:gd name="T18" fmla="*/ 37 w 224"/>
              <a:gd name="T19" fmla="*/ 126 h 126"/>
              <a:gd name="T20" fmla="*/ 187 w 224"/>
              <a:gd name="T21" fmla="*/ 126 h 126"/>
              <a:gd name="T22" fmla="*/ 224 w 224"/>
              <a:gd name="T23" fmla="*/ 90 h 126"/>
              <a:gd name="T24" fmla="*/ 187 w 224"/>
              <a:gd name="T25" fmla="*/ 53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24" h="126">
                <a:moveTo>
                  <a:pt x="187" y="53"/>
                </a:moveTo>
                <a:cubicBezTo>
                  <a:pt x="186" y="53"/>
                  <a:pt x="184" y="53"/>
                  <a:pt x="183" y="53"/>
                </a:cubicBezTo>
                <a:cubicBezTo>
                  <a:pt x="185" y="48"/>
                  <a:pt x="187" y="42"/>
                  <a:pt x="187" y="37"/>
                </a:cubicBezTo>
                <a:cubicBezTo>
                  <a:pt x="187" y="16"/>
                  <a:pt x="170" y="0"/>
                  <a:pt x="150" y="0"/>
                </a:cubicBezTo>
                <a:cubicBezTo>
                  <a:pt x="131" y="0"/>
                  <a:pt x="116" y="14"/>
                  <a:pt x="114" y="32"/>
                </a:cubicBezTo>
                <a:cubicBezTo>
                  <a:pt x="107" y="25"/>
                  <a:pt x="97" y="20"/>
                  <a:pt x="86" y="20"/>
                </a:cubicBezTo>
                <a:cubicBezTo>
                  <a:pt x="67" y="20"/>
                  <a:pt x="50" y="36"/>
                  <a:pt x="49" y="55"/>
                </a:cubicBezTo>
                <a:cubicBezTo>
                  <a:pt x="45" y="54"/>
                  <a:pt x="41" y="53"/>
                  <a:pt x="37" y="53"/>
                </a:cubicBezTo>
                <a:cubicBezTo>
                  <a:pt x="16" y="53"/>
                  <a:pt x="0" y="69"/>
                  <a:pt x="0" y="90"/>
                </a:cubicBezTo>
                <a:cubicBezTo>
                  <a:pt x="0" y="110"/>
                  <a:pt x="16" y="126"/>
                  <a:pt x="37" y="126"/>
                </a:cubicBezTo>
                <a:cubicBezTo>
                  <a:pt x="187" y="126"/>
                  <a:pt x="187" y="126"/>
                  <a:pt x="187" y="126"/>
                </a:cubicBezTo>
                <a:cubicBezTo>
                  <a:pt x="207" y="126"/>
                  <a:pt x="224" y="110"/>
                  <a:pt x="224" y="90"/>
                </a:cubicBezTo>
                <a:cubicBezTo>
                  <a:pt x="224" y="69"/>
                  <a:pt x="207" y="53"/>
                  <a:pt x="187" y="53"/>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aphicFrame>
        <p:nvGraphicFramePr>
          <p:cNvPr id="9" name="Content Placeholder 3"/>
          <p:cNvGraphicFramePr>
            <a:graphicFrameLocks/>
          </p:cNvGraphicFramePr>
          <p:nvPr>
            <p:extLst>
              <p:ext uri="{D42A27DB-BD31-4B8C-83A1-F6EECF244321}">
                <p14:modId xmlns:p14="http://schemas.microsoft.com/office/powerpoint/2010/main" val="4165312891"/>
              </p:ext>
            </p:extLst>
          </p:nvPr>
        </p:nvGraphicFramePr>
        <p:xfrm>
          <a:off x="433577" y="1757407"/>
          <a:ext cx="11263705" cy="4045459"/>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10" name="Freeform 9"/>
          <p:cNvSpPr/>
          <p:nvPr>
            <p:custDataLst>
              <p:tags r:id="rId1"/>
            </p:custDataLst>
          </p:nvPr>
        </p:nvSpPr>
        <p:spPr>
          <a:xfrm>
            <a:off x="11018837" y="2735262"/>
            <a:ext cx="601005" cy="569839"/>
          </a:xfrm>
          <a:custGeom>
            <a:avLst/>
            <a:gdLst>
              <a:gd name="connsiteX0" fmla="*/ 711059 w 723010"/>
              <a:gd name="connsiteY0" fmla="*/ 0 h 685518"/>
              <a:gd name="connsiteX1" fmla="*/ 723010 w 723010"/>
              <a:gd name="connsiteY1" fmla="*/ 21794 h 685518"/>
              <a:gd name="connsiteX2" fmla="*/ 495948 w 723010"/>
              <a:gd name="connsiteY2" fmla="*/ 261172 h 685518"/>
              <a:gd name="connsiteX3" fmla="*/ 495948 w 723010"/>
              <a:gd name="connsiteY3" fmla="*/ 275793 h 685518"/>
              <a:gd name="connsiteX4" fmla="*/ 444503 w 723010"/>
              <a:gd name="connsiteY4" fmla="*/ 318664 h 685518"/>
              <a:gd name="connsiteX5" fmla="*/ 441083 w 723010"/>
              <a:gd name="connsiteY5" fmla="*/ 329412 h 685518"/>
              <a:gd name="connsiteX6" fmla="*/ 351142 w 723010"/>
              <a:gd name="connsiteY6" fmla="*/ 455167 h 685518"/>
              <a:gd name="connsiteX7" fmla="*/ 270880 w 723010"/>
              <a:gd name="connsiteY7" fmla="*/ 606267 h 685518"/>
              <a:gd name="connsiteX8" fmla="*/ 159341 w 723010"/>
              <a:gd name="connsiteY8" fmla="*/ 685518 h 685518"/>
              <a:gd name="connsiteX9" fmla="*/ 0 w 723010"/>
              <a:gd name="connsiteY9" fmla="*/ 408140 h 685518"/>
              <a:gd name="connsiteX10" fmla="*/ 91621 w 723010"/>
              <a:gd name="connsiteY10" fmla="*/ 354646 h 685518"/>
              <a:gd name="connsiteX11" fmla="*/ 207143 w 723010"/>
              <a:gd name="connsiteY11" fmla="*/ 497297 h 685518"/>
              <a:gd name="connsiteX12" fmla="*/ 411963 w 723010"/>
              <a:gd name="connsiteY12" fmla="*/ 238484 h 685518"/>
              <a:gd name="connsiteX13" fmla="*/ 333474 w 723010"/>
              <a:gd name="connsiteY13" fmla="*/ 238484 h 685518"/>
              <a:gd name="connsiteX14" fmla="*/ 394052 w 723010"/>
              <a:gd name="connsiteY14" fmla="*/ 191519 h 685518"/>
              <a:gd name="connsiteX15" fmla="*/ 459749 w 723010"/>
              <a:gd name="connsiteY15" fmla="*/ 191519 h 685518"/>
              <a:gd name="connsiteX16" fmla="*/ 711059 w 723010"/>
              <a:gd name="connsiteY16" fmla="*/ 0 h 685518"/>
              <a:gd name="connsiteX0" fmla="*/ 711059 w 723010"/>
              <a:gd name="connsiteY0" fmla="*/ 0 h 685518"/>
              <a:gd name="connsiteX1" fmla="*/ 723010 w 723010"/>
              <a:gd name="connsiteY1" fmla="*/ 21794 h 685518"/>
              <a:gd name="connsiteX2" fmla="*/ 495948 w 723010"/>
              <a:gd name="connsiteY2" fmla="*/ 261172 h 685518"/>
              <a:gd name="connsiteX3" fmla="*/ 495948 w 723010"/>
              <a:gd name="connsiteY3" fmla="*/ 275793 h 685518"/>
              <a:gd name="connsiteX4" fmla="*/ 444503 w 723010"/>
              <a:gd name="connsiteY4" fmla="*/ 318664 h 685518"/>
              <a:gd name="connsiteX5" fmla="*/ 441083 w 723010"/>
              <a:gd name="connsiteY5" fmla="*/ 329412 h 685518"/>
              <a:gd name="connsiteX6" fmla="*/ 351142 w 723010"/>
              <a:gd name="connsiteY6" fmla="*/ 455167 h 685518"/>
              <a:gd name="connsiteX7" fmla="*/ 270880 w 723010"/>
              <a:gd name="connsiteY7" fmla="*/ 606267 h 685518"/>
              <a:gd name="connsiteX8" fmla="*/ 159341 w 723010"/>
              <a:gd name="connsiteY8" fmla="*/ 685518 h 685518"/>
              <a:gd name="connsiteX9" fmla="*/ 0 w 723010"/>
              <a:gd name="connsiteY9" fmla="*/ 408140 h 685518"/>
              <a:gd name="connsiteX10" fmla="*/ 91621 w 723010"/>
              <a:gd name="connsiteY10" fmla="*/ 354646 h 685518"/>
              <a:gd name="connsiteX11" fmla="*/ 207143 w 723010"/>
              <a:gd name="connsiteY11" fmla="*/ 497297 h 685518"/>
              <a:gd name="connsiteX12" fmla="*/ 411963 w 723010"/>
              <a:gd name="connsiteY12" fmla="*/ 238484 h 685518"/>
              <a:gd name="connsiteX13" fmla="*/ 394052 w 723010"/>
              <a:gd name="connsiteY13" fmla="*/ 191519 h 685518"/>
              <a:gd name="connsiteX14" fmla="*/ 459749 w 723010"/>
              <a:gd name="connsiteY14" fmla="*/ 191519 h 685518"/>
              <a:gd name="connsiteX15" fmla="*/ 711059 w 723010"/>
              <a:gd name="connsiteY15" fmla="*/ 0 h 685518"/>
              <a:gd name="connsiteX0" fmla="*/ 711059 w 723010"/>
              <a:gd name="connsiteY0" fmla="*/ 0 h 685518"/>
              <a:gd name="connsiteX1" fmla="*/ 723010 w 723010"/>
              <a:gd name="connsiteY1" fmla="*/ 21794 h 685518"/>
              <a:gd name="connsiteX2" fmla="*/ 495948 w 723010"/>
              <a:gd name="connsiteY2" fmla="*/ 261172 h 685518"/>
              <a:gd name="connsiteX3" fmla="*/ 495948 w 723010"/>
              <a:gd name="connsiteY3" fmla="*/ 275793 h 685518"/>
              <a:gd name="connsiteX4" fmla="*/ 444503 w 723010"/>
              <a:gd name="connsiteY4" fmla="*/ 318664 h 685518"/>
              <a:gd name="connsiteX5" fmla="*/ 441083 w 723010"/>
              <a:gd name="connsiteY5" fmla="*/ 329412 h 685518"/>
              <a:gd name="connsiteX6" fmla="*/ 351142 w 723010"/>
              <a:gd name="connsiteY6" fmla="*/ 455167 h 685518"/>
              <a:gd name="connsiteX7" fmla="*/ 270880 w 723010"/>
              <a:gd name="connsiteY7" fmla="*/ 606267 h 685518"/>
              <a:gd name="connsiteX8" fmla="*/ 159341 w 723010"/>
              <a:gd name="connsiteY8" fmla="*/ 685518 h 685518"/>
              <a:gd name="connsiteX9" fmla="*/ 0 w 723010"/>
              <a:gd name="connsiteY9" fmla="*/ 408140 h 685518"/>
              <a:gd name="connsiteX10" fmla="*/ 91621 w 723010"/>
              <a:gd name="connsiteY10" fmla="*/ 354646 h 685518"/>
              <a:gd name="connsiteX11" fmla="*/ 207143 w 723010"/>
              <a:gd name="connsiteY11" fmla="*/ 497297 h 685518"/>
              <a:gd name="connsiteX12" fmla="*/ 411963 w 723010"/>
              <a:gd name="connsiteY12" fmla="*/ 238484 h 685518"/>
              <a:gd name="connsiteX13" fmla="*/ 459749 w 723010"/>
              <a:gd name="connsiteY13" fmla="*/ 191519 h 685518"/>
              <a:gd name="connsiteX14" fmla="*/ 711059 w 723010"/>
              <a:gd name="connsiteY14" fmla="*/ 0 h 685518"/>
              <a:gd name="connsiteX0" fmla="*/ 711059 w 723010"/>
              <a:gd name="connsiteY0" fmla="*/ 0 h 685518"/>
              <a:gd name="connsiteX1" fmla="*/ 723010 w 723010"/>
              <a:gd name="connsiteY1" fmla="*/ 21794 h 685518"/>
              <a:gd name="connsiteX2" fmla="*/ 495948 w 723010"/>
              <a:gd name="connsiteY2" fmla="*/ 261172 h 685518"/>
              <a:gd name="connsiteX3" fmla="*/ 444503 w 723010"/>
              <a:gd name="connsiteY3" fmla="*/ 318664 h 685518"/>
              <a:gd name="connsiteX4" fmla="*/ 441083 w 723010"/>
              <a:gd name="connsiteY4" fmla="*/ 329412 h 685518"/>
              <a:gd name="connsiteX5" fmla="*/ 351142 w 723010"/>
              <a:gd name="connsiteY5" fmla="*/ 455167 h 685518"/>
              <a:gd name="connsiteX6" fmla="*/ 270880 w 723010"/>
              <a:gd name="connsiteY6" fmla="*/ 606267 h 685518"/>
              <a:gd name="connsiteX7" fmla="*/ 159341 w 723010"/>
              <a:gd name="connsiteY7" fmla="*/ 685518 h 685518"/>
              <a:gd name="connsiteX8" fmla="*/ 0 w 723010"/>
              <a:gd name="connsiteY8" fmla="*/ 408140 h 685518"/>
              <a:gd name="connsiteX9" fmla="*/ 91621 w 723010"/>
              <a:gd name="connsiteY9" fmla="*/ 354646 h 685518"/>
              <a:gd name="connsiteX10" fmla="*/ 207143 w 723010"/>
              <a:gd name="connsiteY10" fmla="*/ 497297 h 685518"/>
              <a:gd name="connsiteX11" fmla="*/ 411963 w 723010"/>
              <a:gd name="connsiteY11" fmla="*/ 238484 h 685518"/>
              <a:gd name="connsiteX12" fmla="*/ 459749 w 723010"/>
              <a:gd name="connsiteY12" fmla="*/ 191519 h 685518"/>
              <a:gd name="connsiteX13" fmla="*/ 711059 w 723010"/>
              <a:gd name="connsiteY13" fmla="*/ 0 h 685518"/>
              <a:gd name="connsiteX0" fmla="*/ 711059 w 723010"/>
              <a:gd name="connsiteY0" fmla="*/ 0 h 685518"/>
              <a:gd name="connsiteX1" fmla="*/ 723010 w 723010"/>
              <a:gd name="connsiteY1" fmla="*/ 21794 h 685518"/>
              <a:gd name="connsiteX2" fmla="*/ 495948 w 723010"/>
              <a:gd name="connsiteY2" fmla="*/ 261172 h 685518"/>
              <a:gd name="connsiteX3" fmla="*/ 444503 w 723010"/>
              <a:gd name="connsiteY3" fmla="*/ 318664 h 685518"/>
              <a:gd name="connsiteX4" fmla="*/ 351142 w 723010"/>
              <a:gd name="connsiteY4" fmla="*/ 455167 h 685518"/>
              <a:gd name="connsiteX5" fmla="*/ 270880 w 723010"/>
              <a:gd name="connsiteY5" fmla="*/ 606267 h 685518"/>
              <a:gd name="connsiteX6" fmla="*/ 159341 w 723010"/>
              <a:gd name="connsiteY6" fmla="*/ 685518 h 685518"/>
              <a:gd name="connsiteX7" fmla="*/ 0 w 723010"/>
              <a:gd name="connsiteY7" fmla="*/ 408140 h 685518"/>
              <a:gd name="connsiteX8" fmla="*/ 91621 w 723010"/>
              <a:gd name="connsiteY8" fmla="*/ 354646 h 685518"/>
              <a:gd name="connsiteX9" fmla="*/ 207143 w 723010"/>
              <a:gd name="connsiteY9" fmla="*/ 497297 h 685518"/>
              <a:gd name="connsiteX10" fmla="*/ 411963 w 723010"/>
              <a:gd name="connsiteY10" fmla="*/ 238484 h 685518"/>
              <a:gd name="connsiteX11" fmla="*/ 459749 w 723010"/>
              <a:gd name="connsiteY11" fmla="*/ 191519 h 685518"/>
              <a:gd name="connsiteX12" fmla="*/ 711059 w 723010"/>
              <a:gd name="connsiteY12" fmla="*/ 0 h 6855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23010" h="685518">
                <a:moveTo>
                  <a:pt x="711059" y="0"/>
                </a:moveTo>
                <a:lnTo>
                  <a:pt x="723010" y="21794"/>
                </a:lnTo>
                <a:cubicBezTo>
                  <a:pt x="642190" y="100164"/>
                  <a:pt x="564806" y="178154"/>
                  <a:pt x="495948" y="261172"/>
                </a:cubicBezTo>
                <a:lnTo>
                  <a:pt x="444503" y="318664"/>
                </a:lnTo>
                <a:lnTo>
                  <a:pt x="351142" y="455167"/>
                </a:lnTo>
                <a:cubicBezTo>
                  <a:pt x="321171" y="503145"/>
                  <a:pt x="294261" y="553324"/>
                  <a:pt x="270880" y="606267"/>
                </a:cubicBezTo>
                <a:lnTo>
                  <a:pt x="159341" y="685518"/>
                </a:lnTo>
                <a:cubicBezTo>
                  <a:pt x="132119" y="571264"/>
                  <a:pt x="80998" y="480786"/>
                  <a:pt x="0" y="408140"/>
                </a:cubicBezTo>
                <a:cubicBezTo>
                  <a:pt x="20581" y="382385"/>
                  <a:pt x="45147" y="364552"/>
                  <a:pt x="91621" y="354646"/>
                </a:cubicBezTo>
                <a:cubicBezTo>
                  <a:pt x="146063" y="360590"/>
                  <a:pt x="196520" y="443803"/>
                  <a:pt x="207143" y="497297"/>
                </a:cubicBezTo>
                <a:cubicBezTo>
                  <a:pt x="268211" y="397578"/>
                  <a:pt x="339176" y="311314"/>
                  <a:pt x="411963" y="238484"/>
                </a:cubicBezTo>
                <a:lnTo>
                  <a:pt x="459749" y="191519"/>
                </a:lnTo>
                <a:cubicBezTo>
                  <a:pt x="549474" y="108091"/>
                  <a:pt x="638583" y="44519"/>
                  <a:pt x="711059" y="0"/>
                </a:cubicBezTo>
                <a:close/>
              </a:path>
            </a:pathLst>
          </a:custGeom>
          <a:solidFill>
            <a:schemeClr val="tx1"/>
          </a:solidFill>
        </p:spPr>
        <p:txBody>
          <a:bodyPr wrap="square" lIns="93260" tIns="46630" rIns="93260" bIns="46630" rtlCol="0" anchor="t">
            <a:noAutofit/>
          </a:bodyPr>
          <a:lstStyle/>
          <a:p>
            <a:pPr marL="0" lvl="2">
              <a:spcBef>
                <a:spcPts val="918"/>
              </a:spcBef>
              <a:buClr>
                <a:srgbClr val="505050"/>
              </a:buClr>
              <a:defRPr/>
            </a:pPr>
            <a:endParaRPr lang="en-US" sz="2448" dirty="0">
              <a:solidFill>
                <a:srgbClr val="FFFFFF"/>
              </a:solidFill>
              <a:cs typeface="Calibri" pitchFamily="34" charset="0"/>
            </a:endParaRPr>
          </a:p>
        </p:txBody>
      </p:sp>
      <p:sp>
        <p:nvSpPr>
          <p:cNvPr id="11" name="TextBox 10"/>
          <p:cNvSpPr txBox="1"/>
          <p:nvPr/>
        </p:nvSpPr>
        <p:spPr>
          <a:xfrm>
            <a:off x="702773" y="1315384"/>
            <a:ext cx="11192805" cy="878959"/>
          </a:xfrm>
          <a:prstGeom prst="rect">
            <a:avLst/>
          </a:prstGeom>
          <a:noFill/>
        </p:spPr>
        <p:txBody>
          <a:bodyPr wrap="square" lIns="0" tIns="0" rIns="0" bIns="0" rtlCol="0">
            <a:spAutoFit/>
          </a:bodyPr>
          <a:lstStyle/>
          <a:p>
            <a:r>
              <a:rPr lang="en-US" sz="2856" b="1" u="sng" dirty="0">
                <a:solidFill>
                  <a:srgbClr val="C00000"/>
                </a:solidFill>
                <a:latin typeface="Segoe UI Light" pitchFamily="34" charset="0"/>
              </a:rPr>
              <a:t>SQL Server 2016</a:t>
            </a:r>
          </a:p>
          <a:p>
            <a:r>
              <a:rPr lang="en-US" sz="2856" i="1" dirty="0">
                <a:latin typeface="Segoe UI Light" pitchFamily="34" charset="0"/>
              </a:rPr>
              <a:t>QO enhancements tied to database compatibility level</a:t>
            </a:r>
          </a:p>
        </p:txBody>
      </p:sp>
      <p:sp>
        <p:nvSpPr>
          <p:cNvPr id="12" name="TextBox 11"/>
          <p:cNvSpPr txBox="1"/>
          <p:nvPr/>
        </p:nvSpPr>
        <p:spPr>
          <a:xfrm>
            <a:off x="1" y="6642289"/>
            <a:ext cx="3806190" cy="352236"/>
          </a:xfrm>
          <a:prstGeom prst="rect">
            <a:avLst/>
          </a:prstGeom>
          <a:noFill/>
        </p:spPr>
        <p:txBody>
          <a:bodyPr wrap="square" lIns="365760" tIns="146304" rIns="182880" bIns="146304" rtlCol="0" anchor="ctr" anchorCtr="0">
            <a:noAutofit/>
          </a:bodyPr>
          <a:lstStyle/>
          <a:p>
            <a:pPr>
              <a:lnSpc>
                <a:spcPct val="90000"/>
              </a:lnSpc>
              <a:spcAft>
                <a:spcPts val="600"/>
              </a:spcAft>
            </a:pPr>
            <a:r>
              <a:rPr lang="en-US" sz="1400" dirty="0">
                <a:solidFill>
                  <a:schemeClr val="bg1"/>
                </a:solidFill>
                <a:latin typeface="Segoe UI Semibold" panose="020B0702040204020203" pitchFamily="34" charset="0"/>
                <a:ea typeface="Segoe UI Black" panose="020B0A02040204020203" pitchFamily="34" charset="0"/>
                <a:cs typeface="Segoe UI Semibold" panose="020B0702040204020203" pitchFamily="34" charset="0"/>
              </a:rPr>
              <a:t>Performance</a:t>
            </a:r>
          </a:p>
        </p:txBody>
      </p:sp>
    </p:spTree>
    <p:extLst>
      <p:ext uri="{BB962C8B-B14F-4D97-AF65-F5344CB8AC3E}">
        <p14:creationId xmlns:p14="http://schemas.microsoft.com/office/powerpoint/2010/main" val="2428519315"/>
      </p:ext>
    </p:extLst>
  </p:cSld>
  <p:clrMapOvr>
    <a:masterClrMapping/>
  </p:clrMapOvr>
  <mc:AlternateContent xmlns:mc="http://schemas.openxmlformats.org/markup-compatibility/2006">
    <mc:Choice xmlns:p14="http://schemas.microsoft.com/office/powerpoint/2010/main" Requires="p14">
      <p:transition spd="slow" p14:dur="2000">
        <p:fade/>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5000"/>
                                        <p:tgtEl>
                                          <p:spTgt spid="9"/>
                                        </p:tgtEl>
                                      </p:cBhvr>
                                    </p:animEffect>
                                  </p:childTnLst>
                                </p:cTn>
                              </p:par>
                            </p:childTnLst>
                          </p:cTn>
                        </p:par>
                      </p:childTnLst>
                    </p:cTn>
                  </p:par>
                  <p:par>
                    <p:cTn id="8" fill="hold">
                      <p:stCondLst>
                        <p:cond delay="indefinite"/>
                      </p:stCondLst>
                      <p:childTnLst>
                        <p:par>
                          <p:cTn id="9" fill="hold">
                            <p:stCondLst>
                              <p:cond delay="0"/>
                            </p:stCondLst>
                            <p:childTnLst>
                              <p:par>
                                <p:cTn id="10" presetID="6" presetClass="entr" presetSubtype="16" fill="hold" grpId="0" nodeType="clickEffect">
                                  <p:stCondLst>
                                    <p:cond delay="0"/>
                                  </p:stCondLst>
                                  <p:childTnLst>
                                    <p:set>
                                      <p:cBhvr>
                                        <p:cTn id="11" dur="1" fill="hold">
                                          <p:stCondLst>
                                            <p:cond delay="0"/>
                                          </p:stCondLst>
                                        </p:cTn>
                                        <p:tgtEl>
                                          <p:spTgt spid="10"/>
                                        </p:tgtEl>
                                        <p:attrNameLst>
                                          <p:attrName>style.visibility</p:attrName>
                                        </p:attrNameLst>
                                      </p:cBhvr>
                                      <p:to>
                                        <p:strVal val="visible"/>
                                      </p:to>
                                    </p:set>
                                    <p:animEffect transition="in" filter="circle(in)">
                                      <p:cBhvr>
                                        <p:cTn id="12"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9" grpId="0">
        <p:bldAsOne/>
      </p:bldGraphic>
      <p:bldP spid="10" grpId="0" animBg="1"/>
    </p:bldLst>
  </p:timing>
</p:sld>
</file>

<file path=ppt/slides/slide4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8" name="Picture 3"/>
          <p:cNvPicPr>
            <a:picLocks noGrp="1" noChangeAspect="1"/>
          </p:cNvPicPr>
          <p:nvPr>
            <p:ph type="pic" sz="quarter" idx="4294967295"/>
          </p:nvPr>
        </p:nvPicPr>
        <p:blipFill>
          <a:blip r:embed="rId3"/>
          <a:srcRect l="67" r="67"/>
          <a:stretch>
            <a:fillRect/>
          </a:stretch>
        </p:blipFill>
        <p:spPr>
          <a:xfrm>
            <a:off x="0" y="1500865"/>
            <a:ext cx="7294563" cy="4949825"/>
          </a:xfrm>
          <a:prstGeom prst="rect">
            <a:avLst/>
          </a:prstGeom>
          <a:ln w="63500">
            <a:noFill/>
            <a:miter lim="800000"/>
          </a:ln>
        </p:spPr>
      </p:pic>
      <p:sp>
        <p:nvSpPr>
          <p:cNvPr id="5" name="Text Placeholder 4"/>
          <p:cNvSpPr>
            <a:spLocks noGrp="1"/>
          </p:cNvSpPr>
          <p:nvPr>
            <p:ph type="body" sz="quarter" idx="4294967295"/>
          </p:nvPr>
        </p:nvSpPr>
        <p:spPr>
          <a:xfrm>
            <a:off x="7837488" y="1500865"/>
            <a:ext cx="4326715" cy="3850624"/>
          </a:xfrm>
        </p:spPr>
        <p:txBody>
          <a:bodyPr/>
          <a:lstStyle/>
          <a:p>
            <a:pPr marL="0" indent="0">
              <a:buNone/>
            </a:pPr>
            <a:r>
              <a:rPr lang="en-US" sz="3200" dirty="0">
                <a:solidFill>
                  <a:srgbClr val="C00000"/>
                </a:solidFill>
                <a:latin typeface="Segoe UI Semilight" panose="020B0402040204020203" pitchFamily="34" charset="0"/>
                <a:cs typeface="Segoe UI Semilight" panose="020B0402040204020203" pitchFamily="34" charset="0"/>
              </a:rPr>
              <a:t>The Query Store feature provides DBAs with insight on query plan choice and performance</a:t>
            </a:r>
          </a:p>
        </p:txBody>
      </p:sp>
      <p:sp>
        <p:nvSpPr>
          <p:cNvPr id="6" name="Title 1"/>
          <p:cNvSpPr txBox="1">
            <a:spLocks/>
          </p:cNvSpPr>
          <p:nvPr/>
        </p:nvSpPr>
        <p:spPr>
          <a:xfrm>
            <a:off x="274639" y="273240"/>
            <a:ext cx="11889564" cy="903939"/>
          </a:xfrm>
          <a:prstGeom prst="rect">
            <a:avLst/>
          </a:prstGeom>
        </p:spPr>
        <p:txBody>
          <a:bodyPr vert="horz" wrap="square" lIns="146304" tIns="91440" rIns="146304" bIns="91440" rtlCol="0" anchor="t" anchorCtr="0">
            <a:noAutofit/>
          </a:bodyPr>
          <a:lstStyle>
            <a:lvl1pPr algn="l" defTabSz="932742" rtl="0" eaLnBrk="1" latinLnBrk="0" hangingPunct="1">
              <a:lnSpc>
                <a:spcPct val="90000"/>
              </a:lnSpc>
              <a:spcBef>
                <a:spcPct val="0"/>
              </a:spcBef>
              <a:buNone/>
              <a:defRPr lang="en-US" sz="5400" b="0" kern="1200" cap="none" spc="-102" baseline="0" dirty="0" smtClean="0">
                <a:ln w="3175">
                  <a:noFill/>
                </a:ln>
                <a:gradFill>
                  <a:gsLst>
                    <a:gs pos="1250">
                      <a:schemeClr val="tx1"/>
                    </a:gs>
                    <a:gs pos="100000">
                      <a:schemeClr val="tx1"/>
                    </a:gs>
                  </a:gsLst>
                  <a:lin ang="5400000" scaled="0"/>
                </a:gradFill>
                <a:effectLst/>
                <a:latin typeface="+mj-lt"/>
                <a:ea typeface="+mn-ea"/>
                <a:cs typeface="Segoe UI" pitchFamily="34" charset="0"/>
              </a:defRPr>
            </a:lvl1pPr>
          </a:lstStyle>
          <a:p>
            <a:pPr defTabSz="931863">
              <a:lnSpc>
                <a:spcPts val="6176"/>
              </a:lnSpc>
            </a:pPr>
            <a:r>
              <a:rPr lang="en-US" sz="4000" dirty="0">
                <a:solidFill>
                  <a:schemeClr val="tx1"/>
                </a:solidFill>
                <a:ea typeface="ＭＳ Ｐゴシック" charset="0"/>
              </a:rPr>
              <a:t>Monitoring performance by using the Query Store</a:t>
            </a:r>
          </a:p>
        </p:txBody>
      </p:sp>
      <p:sp>
        <p:nvSpPr>
          <p:cNvPr id="7" name="TextBox 6"/>
          <p:cNvSpPr txBox="1"/>
          <p:nvPr/>
        </p:nvSpPr>
        <p:spPr>
          <a:xfrm>
            <a:off x="1" y="6642289"/>
            <a:ext cx="3806190" cy="352236"/>
          </a:xfrm>
          <a:prstGeom prst="rect">
            <a:avLst/>
          </a:prstGeom>
          <a:noFill/>
        </p:spPr>
        <p:txBody>
          <a:bodyPr wrap="square" lIns="365760" tIns="146304" rIns="182880" bIns="146304" rtlCol="0" anchor="ctr" anchorCtr="0">
            <a:noAutofit/>
          </a:bodyPr>
          <a:lstStyle/>
          <a:p>
            <a:pPr>
              <a:lnSpc>
                <a:spcPct val="90000"/>
              </a:lnSpc>
              <a:spcAft>
                <a:spcPts val="600"/>
              </a:spcAft>
            </a:pPr>
            <a:r>
              <a:rPr lang="en-US" sz="1400" dirty="0">
                <a:solidFill>
                  <a:schemeClr val="bg1"/>
                </a:solidFill>
                <a:latin typeface="Segoe UI Semibold" panose="020B0702040204020203" pitchFamily="34" charset="0"/>
                <a:ea typeface="Segoe UI Black" panose="020B0A02040204020203" pitchFamily="34" charset="0"/>
                <a:cs typeface="Segoe UI Semibold" panose="020B0702040204020203" pitchFamily="34" charset="0"/>
              </a:rPr>
              <a:t>Performance</a:t>
            </a:r>
          </a:p>
        </p:txBody>
      </p:sp>
    </p:spTree>
    <p:extLst>
      <p:ext uri="{BB962C8B-B14F-4D97-AF65-F5344CB8AC3E}">
        <p14:creationId xmlns:p14="http://schemas.microsoft.com/office/powerpoint/2010/main" val="1838457852"/>
      </p:ext>
    </p:extLst>
  </p:cSld>
  <p:clrMapOvr>
    <a:masterClrMapping/>
  </p:clrMapOvr>
  <mc:AlternateContent xmlns:mc="http://schemas.openxmlformats.org/markup-compatibility/2006">
    <mc:Choice xmlns:p14="http://schemas.microsoft.com/office/powerpoint/2010/main" Requires="p14">
      <p:transition spd="slow" p14:dur="2000">
        <p:fade/>
      </p:transition>
    </mc:Choice>
    <mc:Fallback>
      <p:transition spd="slow">
        <p:fade/>
      </p:transition>
    </mc:Fallback>
  </mc:AlternateContent>
</p:sld>
</file>

<file path=ppt/slides/slide4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7" name="Title 1"/>
          <p:cNvSpPr txBox="1">
            <a:spLocks/>
          </p:cNvSpPr>
          <p:nvPr/>
        </p:nvSpPr>
        <p:spPr>
          <a:xfrm>
            <a:off x="306102" y="427177"/>
            <a:ext cx="11888787" cy="707886"/>
          </a:xfrm>
          <a:prstGeom prst="rect">
            <a:avLst/>
          </a:prstGeom>
        </p:spPr>
        <p:txBody>
          <a:bodyPr vert="horz" lIns="146304" tIns="45720" rIns="146304" bIns="45720" rtlCol="0" anchor="t" anchorCtr="0">
            <a:spAutoFit/>
          </a:bodyPr>
          <a:lstStyle>
            <a:lvl1pPr algn="l" defTabSz="914400" rtl="0" eaLnBrk="1" latinLnBrk="0" hangingPunct="1">
              <a:spcBef>
                <a:spcPct val="0"/>
              </a:spcBef>
              <a:buNone/>
              <a:defRPr sz="5200" kern="1200" cap="none" baseline="0">
                <a:ln>
                  <a:solidFill>
                    <a:schemeClr val="bg1">
                      <a:alpha val="0"/>
                    </a:schemeClr>
                  </a:solidFill>
                </a:ln>
                <a:solidFill>
                  <a:srgbClr val="505050"/>
                </a:solidFill>
                <a:latin typeface="+mj-lt"/>
                <a:ea typeface="Segoe UI"/>
                <a:cs typeface="Segoe UI"/>
                <a:sym typeface="Segoe UI"/>
              </a:defRPr>
            </a:lvl1pPr>
          </a:lstStyle>
          <a:p>
            <a:r>
              <a:rPr lang="en-US" sz="4000" dirty="0">
                <a:solidFill>
                  <a:schemeClr val="tx1"/>
                </a:solidFill>
              </a:rPr>
              <a:t>Working with Query Store</a:t>
            </a:r>
          </a:p>
        </p:txBody>
      </p:sp>
      <p:grpSp>
        <p:nvGrpSpPr>
          <p:cNvPr id="19" name="Group 2"/>
          <p:cNvGrpSpPr/>
          <p:nvPr/>
        </p:nvGrpSpPr>
        <p:grpSpPr>
          <a:xfrm>
            <a:off x="-1200" y="6642289"/>
            <a:ext cx="12436794" cy="360996"/>
            <a:chOff x="2577137" y="4571778"/>
            <a:chExt cx="9101124" cy="1390560"/>
          </a:xfrm>
        </p:grpSpPr>
        <p:sp>
          <p:nvSpPr>
            <p:cNvPr id="20" name="TextBox 19"/>
            <p:cNvSpPr txBox="1"/>
            <p:nvPr/>
          </p:nvSpPr>
          <p:spPr>
            <a:xfrm>
              <a:off x="2577137" y="4571778"/>
              <a:ext cx="3034890" cy="1390458"/>
            </a:xfrm>
            <a:prstGeom prst="rect">
              <a:avLst/>
            </a:prstGeom>
            <a:solidFill>
              <a:schemeClr val="accent4"/>
            </a:solidFill>
          </p:spPr>
          <p:txBody>
            <a:bodyPr wrap="square" lIns="457135" tIns="137141" rIns="365707" rtlCol="0">
              <a:noAutofit/>
            </a:bodyPr>
            <a:lstStyle/>
            <a:p>
              <a:pPr defTabSz="932515" fontAlgn="auto">
                <a:lnSpc>
                  <a:spcPts val="3060"/>
                </a:lnSpc>
                <a:spcBef>
                  <a:spcPts val="0"/>
                </a:spcBef>
                <a:spcAft>
                  <a:spcPts val="0"/>
                </a:spcAft>
              </a:pPr>
              <a:r>
                <a:rPr lang="en-US" sz="2856" dirty="0">
                  <a:solidFill>
                    <a:srgbClr val="FFFFFF"/>
                  </a:solidFill>
                  <a:latin typeface="Segoe UI Light"/>
                  <a:ea typeface="+mn-ea"/>
                  <a:cs typeface="+mn-cs"/>
                </a:rPr>
                <a:t> </a:t>
              </a:r>
            </a:p>
          </p:txBody>
        </p:sp>
        <p:sp>
          <p:nvSpPr>
            <p:cNvPr id="21" name="TextBox 20"/>
            <p:cNvSpPr txBox="1"/>
            <p:nvPr/>
          </p:nvSpPr>
          <p:spPr>
            <a:xfrm>
              <a:off x="5612027" y="4572324"/>
              <a:ext cx="6066234" cy="1390014"/>
            </a:xfrm>
            <a:prstGeom prst="rect">
              <a:avLst/>
            </a:prstGeom>
            <a:solidFill>
              <a:schemeClr val="accent4">
                <a:lumMod val="75000"/>
              </a:schemeClr>
            </a:solidFill>
          </p:spPr>
          <p:txBody>
            <a:bodyPr wrap="square" lIns="457135" tIns="137141" rIns="639989" rtlCol="0">
              <a:noAutofit/>
            </a:bodyPr>
            <a:lstStyle/>
            <a:p>
              <a:pPr defTabSz="932055" fontAlgn="auto">
                <a:lnSpc>
                  <a:spcPts val="3001"/>
                </a:lnSpc>
                <a:spcBef>
                  <a:spcPts val="0"/>
                </a:spcBef>
                <a:spcAft>
                  <a:spcPts val="0"/>
                </a:spcAft>
                <a:defRPr/>
              </a:pPr>
              <a:endParaRPr lang="en-US" sz="2856" kern="0" dirty="0">
                <a:solidFill>
                  <a:srgbClr val="FFFFFF"/>
                </a:solidFill>
                <a:latin typeface="Segoe UI Light"/>
                <a:ea typeface="+mn-ea"/>
                <a:cs typeface="+mn-cs"/>
              </a:endParaRPr>
            </a:p>
          </p:txBody>
        </p:sp>
      </p:grpSp>
      <p:sp>
        <p:nvSpPr>
          <p:cNvPr id="26" name="TextBox 25"/>
          <p:cNvSpPr txBox="1"/>
          <p:nvPr/>
        </p:nvSpPr>
        <p:spPr>
          <a:xfrm>
            <a:off x="444677" y="1378190"/>
            <a:ext cx="5595619" cy="4873354"/>
          </a:xfrm>
          <a:prstGeom prst="rect">
            <a:avLst/>
          </a:prstGeom>
          <a:solidFill>
            <a:schemeClr val="bg1">
              <a:lumMod val="95000"/>
            </a:schemeClr>
          </a:solidFill>
          <a:ln w="63500">
            <a:solidFill>
              <a:srgbClr val="C00000"/>
            </a:solidFill>
            <a:miter lim="800000"/>
          </a:ln>
        </p:spPr>
        <p:txBody>
          <a:bodyPr wrap="square" lIns="186521" tIns="149217" rIns="186521" bIns="149217" rtlCol="0">
            <a:noAutofit/>
          </a:bodyPr>
          <a:lstStyle/>
          <a:p>
            <a:pPr defTabSz="932597" fontAlgn="auto">
              <a:spcBef>
                <a:spcPts val="0"/>
              </a:spcBef>
              <a:spcAft>
                <a:spcPts val="0"/>
              </a:spcAft>
            </a:pPr>
            <a:r>
              <a:rPr lang="en-US" sz="1224" dirty="0">
                <a:solidFill>
                  <a:srgbClr val="008000"/>
                </a:solidFill>
                <a:latin typeface="Consolas" panose="020B0609020204030204" pitchFamily="49" charset="0"/>
                <a:ea typeface="+mn-ea"/>
                <a:cs typeface="+mn-cs"/>
              </a:rPr>
              <a:t>/* (1) Turn ON Query Store */</a:t>
            </a:r>
            <a:endParaRPr lang="en-US" sz="1224" dirty="0">
              <a:solidFill>
                <a:prstClr val="black"/>
              </a:solidFill>
              <a:latin typeface="Consolas" panose="020B0609020204030204" pitchFamily="49" charset="0"/>
              <a:ea typeface="+mn-ea"/>
              <a:cs typeface="+mn-cs"/>
            </a:endParaRPr>
          </a:p>
          <a:p>
            <a:pPr defTabSz="932597" fontAlgn="auto">
              <a:spcBef>
                <a:spcPts val="0"/>
              </a:spcBef>
              <a:spcAft>
                <a:spcPts val="0"/>
              </a:spcAft>
            </a:pPr>
            <a:endParaRPr lang="en-US" sz="1224" dirty="0">
              <a:solidFill>
                <a:prstClr val="black"/>
              </a:solidFill>
              <a:latin typeface="Consolas" panose="020B0609020204030204" pitchFamily="49" charset="0"/>
              <a:ea typeface="+mn-ea"/>
              <a:cs typeface="+mn-cs"/>
            </a:endParaRPr>
          </a:p>
          <a:p>
            <a:pPr defTabSz="932597" fontAlgn="auto">
              <a:spcBef>
                <a:spcPts val="0"/>
              </a:spcBef>
              <a:spcAft>
                <a:spcPts val="0"/>
              </a:spcAft>
            </a:pPr>
            <a:r>
              <a:rPr lang="en-US" sz="1224" dirty="0">
                <a:solidFill>
                  <a:srgbClr val="0000FF"/>
                </a:solidFill>
                <a:latin typeface="Consolas" panose="020B0609020204030204" pitchFamily="49" charset="0"/>
                <a:ea typeface="+mn-ea"/>
                <a:cs typeface="+mn-cs"/>
              </a:rPr>
              <a:t>ALTER</a:t>
            </a:r>
            <a:r>
              <a:rPr lang="en-US" sz="1224" dirty="0">
                <a:solidFill>
                  <a:prstClr val="black"/>
                </a:solidFill>
                <a:latin typeface="Consolas" panose="020B0609020204030204" pitchFamily="49" charset="0"/>
                <a:ea typeface="+mn-ea"/>
                <a:cs typeface="+mn-cs"/>
              </a:rPr>
              <a:t> </a:t>
            </a:r>
            <a:r>
              <a:rPr lang="en-US" sz="1224" dirty="0">
                <a:solidFill>
                  <a:srgbClr val="0000FF"/>
                </a:solidFill>
                <a:latin typeface="Consolas" panose="020B0609020204030204" pitchFamily="49" charset="0"/>
                <a:ea typeface="+mn-ea"/>
                <a:cs typeface="+mn-cs"/>
              </a:rPr>
              <a:t>DATABASE</a:t>
            </a:r>
            <a:r>
              <a:rPr lang="en-US" sz="1224" dirty="0">
                <a:solidFill>
                  <a:prstClr val="black"/>
                </a:solidFill>
                <a:latin typeface="Consolas" panose="020B0609020204030204" pitchFamily="49" charset="0"/>
                <a:ea typeface="+mn-ea"/>
                <a:cs typeface="+mn-cs"/>
              </a:rPr>
              <a:t> </a:t>
            </a:r>
            <a:r>
              <a:rPr lang="en-US" sz="1224" dirty="0" err="1">
                <a:solidFill>
                  <a:prstClr val="black"/>
                </a:solidFill>
                <a:latin typeface="Consolas" panose="020B0609020204030204" pitchFamily="49" charset="0"/>
                <a:ea typeface="+mn-ea"/>
                <a:cs typeface="+mn-cs"/>
              </a:rPr>
              <a:t>MyDB</a:t>
            </a:r>
            <a:r>
              <a:rPr lang="en-US" sz="1224" dirty="0">
                <a:solidFill>
                  <a:prstClr val="black"/>
                </a:solidFill>
                <a:latin typeface="Consolas" panose="020B0609020204030204" pitchFamily="49" charset="0"/>
                <a:ea typeface="+mn-ea"/>
                <a:cs typeface="+mn-cs"/>
              </a:rPr>
              <a:t> </a:t>
            </a:r>
            <a:r>
              <a:rPr lang="en-US" sz="1224" dirty="0">
                <a:solidFill>
                  <a:srgbClr val="0000FF"/>
                </a:solidFill>
                <a:latin typeface="Consolas" panose="020B0609020204030204" pitchFamily="49" charset="0"/>
                <a:ea typeface="+mn-ea"/>
                <a:cs typeface="+mn-cs"/>
              </a:rPr>
              <a:t>SET</a:t>
            </a:r>
            <a:r>
              <a:rPr lang="en-US" sz="1224" dirty="0">
                <a:solidFill>
                  <a:prstClr val="black"/>
                </a:solidFill>
                <a:latin typeface="Consolas" panose="020B0609020204030204" pitchFamily="49" charset="0"/>
                <a:ea typeface="+mn-ea"/>
                <a:cs typeface="+mn-cs"/>
              </a:rPr>
              <a:t> </a:t>
            </a:r>
            <a:r>
              <a:rPr lang="en-US" sz="1224" dirty="0">
                <a:solidFill>
                  <a:srgbClr val="0000FF"/>
                </a:solidFill>
                <a:latin typeface="Consolas" panose="020B0609020204030204" pitchFamily="49" charset="0"/>
                <a:ea typeface="+mn-ea"/>
                <a:cs typeface="+mn-cs"/>
              </a:rPr>
              <a:t>QUERY_STORE</a:t>
            </a:r>
            <a:r>
              <a:rPr lang="en-US" sz="1224" dirty="0">
                <a:solidFill>
                  <a:prstClr val="black"/>
                </a:solidFill>
                <a:latin typeface="Consolas" panose="020B0609020204030204" pitchFamily="49" charset="0"/>
                <a:ea typeface="+mn-ea"/>
                <a:cs typeface="+mn-cs"/>
              </a:rPr>
              <a:t> </a:t>
            </a:r>
            <a:r>
              <a:rPr lang="en-US" sz="1224" dirty="0">
                <a:solidFill>
                  <a:srgbClr val="808080"/>
                </a:solidFill>
                <a:latin typeface="Consolas" panose="020B0609020204030204" pitchFamily="49" charset="0"/>
                <a:ea typeface="+mn-ea"/>
                <a:cs typeface="+mn-cs"/>
              </a:rPr>
              <a:t>=</a:t>
            </a:r>
            <a:r>
              <a:rPr lang="en-US" sz="1224" dirty="0">
                <a:solidFill>
                  <a:prstClr val="black"/>
                </a:solidFill>
                <a:latin typeface="Consolas" panose="020B0609020204030204" pitchFamily="49" charset="0"/>
                <a:ea typeface="+mn-ea"/>
                <a:cs typeface="+mn-cs"/>
              </a:rPr>
              <a:t> </a:t>
            </a:r>
            <a:r>
              <a:rPr lang="en-US" sz="1224" dirty="0">
                <a:solidFill>
                  <a:srgbClr val="0000FF"/>
                </a:solidFill>
                <a:latin typeface="Consolas" panose="020B0609020204030204" pitchFamily="49" charset="0"/>
                <a:ea typeface="+mn-ea"/>
                <a:cs typeface="+mn-cs"/>
              </a:rPr>
              <a:t>ON</a:t>
            </a:r>
            <a:r>
              <a:rPr lang="en-US" sz="1224" dirty="0">
                <a:solidFill>
                  <a:srgbClr val="808080"/>
                </a:solidFill>
                <a:latin typeface="Consolas" panose="020B0609020204030204" pitchFamily="49" charset="0"/>
                <a:ea typeface="+mn-ea"/>
                <a:cs typeface="+mn-cs"/>
              </a:rPr>
              <a:t>;</a:t>
            </a:r>
            <a:endParaRPr lang="en-US" sz="1224" dirty="0">
              <a:solidFill>
                <a:prstClr val="black"/>
              </a:solidFill>
              <a:latin typeface="Consolas" panose="020B0609020204030204" pitchFamily="49" charset="0"/>
              <a:ea typeface="+mn-ea"/>
              <a:cs typeface="+mn-cs"/>
            </a:endParaRPr>
          </a:p>
          <a:p>
            <a:pPr defTabSz="932597" fontAlgn="auto">
              <a:spcBef>
                <a:spcPts val="0"/>
              </a:spcBef>
              <a:spcAft>
                <a:spcPts val="0"/>
              </a:spcAft>
            </a:pPr>
            <a:endParaRPr lang="en-US" sz="1224" dirty="0">
              <a:solidFill>
                <a:prstClr val="black"/>
              </a:solidFill>
              <a:latin typeface="Consolas" panose="020B0609020204030204" pitchFamily="49" charset="0"/>
              <a:ea typeface="+mn-ea"/>
              <a:cs typeface="+mn-cs"/>
            </a:endParaRPr>
          </a:p>
          <a:p>
            <a:pPr defTabSz="932597" fontAlgn="auto">
              <a:spcBef>
                <a:spcPts val="0"/>
              </a:spcBef>
              <a:spcAft>
                <a:spcPts val="0"/>
              </a:spcAft>
            </a:pPr>
            <a:r>
              <a:rPr lang="en-US" sz="1224" dirty="0">
                <a:solidFill>
                  <a:srgbClr val="008000"/>
                </a:solidFill>
                <a:latin typeface="Consolas" panose="020B0609020204030204" pitchFamily="49" charset="0"/>
                <a:ea typeface="+mn-ea"/>
                <a:cs typeface="+mn-cs"/>
              </a:rPr>
              <a:t>/* (2) Review current Query Store parameters */</a:t>
            </a:r>
            <a:endParaRPr lang="en-US" sz="1224" dirty="0">
              <a:solidFill>
                <a:prstClr val="black"/>
              </a:solidFill>
              <a:latin typeface="Consolas" panose="020B0609020204030204" pitchFamily="49" charset="0"/>
              <a:ea typeface="+mn-ea"/>
              <a:cs typeface="+mn-cs"/>
            </a:endParaRPr>
          </a:p>
          <a:p>
            <a:pPr defTabSz="932597" fontAlgn="auto">
              <a:spcBef>
                <a:spcPts val="0"/>
              </a:spcBef>
              <a:spcAft>
                <a:spcPts val="0"/>
              </a:spcAft>
            </a:pPr>
            <a:r>
              <a:rPr lang="en-US" sz="1224" dirty="0">
                <a:solidFill>
                  <a:srgbClr val="0000FF"/>
                </a:solidFill>
                <a:latin typeface="Consolas" panose="020B0609020204030204" pitchFamily="49" charset="0"/>
                <a:ea typeface="+mn-ea"/>
                <a:cs typeface="+mn-cs"/>
              </a:rPr>
              <a:t>SELECT</a:t>
            </a:r>
            <a:r>
              <a:rPr lang="en-US" sz="1224" dirty="0">
                <a:solidFill>
                  <a:prstClr val="black"/>
                </a:solidFill>
                <a:latin typeface="Consolas" panose="020B0609020204030204" pitchFamily="49" charset="0"/>
                <a:ea typeface="+mn-ea"/>
                <a:cs typeface="+mn-cs"/>
              </a:rPr>
              <a:t> </a:t>
            </a:r>
            <a:r>
              <a:rPr lang="en-US" sz="1224" dirty="0">
                <a:solidFill>
                  <a:srgbClr val="808080"/>
                </a:solidFill>
                <a:latin typeface="Consolas" panose="020B0609020204030204" pitchFamily="49" charset="0"/>
                <a:ea typeface="+mn-ea"/>
                <a:cs typeface="+mn-cs"/>
              </a:rPr>
              <a:t>*</a:t>
            </a:r>
            <a:r>
              <a:rPr lang="en-US" sz="1224" dirty="0">
                <a:solidFill>
                  <a:prstClr val="black"/>
                </a:solidFill>
                <a:latin typeface="Consolas" panose="020B0609020204030204" pitchFamily="49" charset="0"/>
                <a:ea typeface="+mn-ea"/>
                <a:cs typeface="+mn-cs"/>
              </a:rPr>
              <a:t> </a:t>
            </a:r>
            <a:r>
              <a:rPr lang="en-US" sz="1224" dirty="0">
                <a:solidFill>
                  <a:srgbClr val="0000FF"/>
                </a:solidFill>
                <a:latin typeface="Consolas" panose="020B0609020204030204" pitchFamily="49" charset="0"/>
                <a:ea typeface="+mn-ea"/>
                <a:cs typeface="+mn-cs"/>
              </a:rPr>
              <a:t>FROM</a:t>
            </a:r>
            <a:r>
              <a:rPr lang="en-US" sz="1224" dirty="0">
                <a:solidFill>
                  <a:prstClr val="black"/>
                </a:solidFill>
                <a:latin typeface="Consolas" panose="020B0609020204030204" pitchFamily="49" charset="0"/>
                <a:ea typeface="+mn-ea"/>
                <a:cs typeface="+mn-cs"/>
              </a:rPr>
              <a:t> </a:t>
            </a:r>
            <a:r>
              <a:rPr lang="en-US" sz="1224" dirty="0" err="1">
                <a:solidFill>
                  <a:srgbClr val="008000"/>
                </a:solidFill>
                <a:latin typeface="Consolas" panose="020B0609020204030204" pitchFamily="49" charset="0"/>
                <a:ea typeface="+mn-ea"/>
                <a:cs typeface="+mn-cs"/>
              </a:rPr>
              <a:t>sys</a:t>
            </a:r>
            <a:r>
              <a:rPr lang="en-US" sz="1224" dirty="0" err="1">
                <a:solidFill>
                  <a:srgbClr val="808080"/>
                </a:solidFill>
                <a:latin typeface="Consolas" panose="020B0609020204030204" pitchFamily="49" charset="0"/>
                <a:ea typeface="+mn-ea"/>
                <a:cs typeface="+mn-cs"/>
              </a:rPr>
              <a:t>.</a:t>
            </a:r>
            <a:r>
              <a:rPr lang="en-US" sz="1224" dirty="0" err="1">
                <a:solidFill>
                  <a:prstClr val="black"/>
                </a:solidFill>
                <a:latin typeface="Consolas" panose="020B0609020204030204" pitchFamily="49" charset="0"/>
                <a:ea typeface="+mn-ea"/>
                <a:cs typeface="+mn-cs"/>
              </a:rPr>
              <a:t>database_query_store_options</a:t>
            </a:r>
            <a:endParaRPr lang="en-US" sz="1224" dirty="0">
              <a:solidFill>
                <a:prstClr val="black"/>
              </a:solidFill>
              <a:latin typeface="Consolas" panose="020B0609020204030204" pitchFamily="49" charset="0"/>
              <a:ea typeface="+mn-ea"/>
              <a:cs typeface="+mn-cs"/>
            </a:endParaRPr>
          </a:p>
          <a:p>
            <a:pPr defTabSz="932597" fontAlgn="auto">
              <a:spcBef>
                <a:spcPts val="0"/>
              </a:spcBef>
              <a:spcAft>
                <a:spcPts val="0"/>
              </a:spcAft>
            </a:pPr>
            <a:endParaRPr lang="en-US" sz="1224" dirty="0">
              <a:solidFill>
                <a:prstClr val="black"/>
              </a:solidFill>
              <a:latin typeface="Consolas" panose="020B0609020204030204" pitchFamily="49" charset="0"/>
              <a:ea typeface="+mn-ea"/>
              <a:cs typeface="+mn-cs"/>
            </a:endParaRPr>
          </a:p>
          <a:p>
            <a:pPr defTabSz="932597" fontAlgn="auto">
              <a:spcBef>
                <a:spcPts val="0"/>
              </a:spcBef>
              <a:spcAft>
                <a:spcPts val="0"/>
              </a:spcAft>
            </a:pPr>
            <a:r>
              <a:rPr lang="en-US" sz="1224" dirty="0">
                <a:solidFill>
                  <a:srgbClr val="008000"/>
                </a:solidFill>
                <a:latin typeface="Consolas" panose="020B0609020204030204" pitchFamily="49" charset="0"/>
                <a:ea typeface="+mn-ea"/>
                <a:cs typeface="+mn-cs"/>
              </a:rPr>
              <a:t>/* (3) Set new parameter values */</a:t>
            </a:r>
            <a:endParaRPr lang="en-US" sz="1224" dirty="0">
              <a:solidFill>
                <a:prstClr val="black"/>
              </a:solidFill>
              <a:latin typeface="Consolas" panose="020B0609020204030204" pitchFamily="49" charset="0"/>
              <a:ea typeface="+mn-ea"/>
              <a:cs typeface="+mn-cs"/>
            </a:endParaRPr>
          </a:p>
          <a:p>
            <a:pPr defTabSz="932597" fontAlgn="auto">
              <a:spcBef>
                <a:spcPts val="0"/>
              </a:spcBef>
              <a:spcAft>
                <a:spcPts val="0"/>
              </a:spcAft>
            </a:pPr>
            <a:r>
              <a:rPr lang="en-US" sz="1224" dirty="0">
                <a:solidFill>
                  <a:srgbClr val="0000FF"/>
                </a:solidFill>
                <a:latin typeface="Consolas" panose="020B0609020204030204" pitchFamily="49" charset="0"/>
                <a:ea typeface="+mn-ea"/>
                <a:cs typeface="+mn-cs"/>
              </a:rPr>
              <a:t>ALTER</a:t>
            </a:r>
            <a:r>
              <a:rPr lang="en-US" sz="1224" dirty="0">
                <a:solidFill>
                  <a:prstClr val="black"/>
                </a:solidFill>
                <a:latin typeface="Consolas" panose="020B0609020204030204" pitchFamily="49" charset="0"/>
                <a:ea typeface="+mn-ea"/>
                <a:cs typeface="+mn-cs"/>
              </a:rPr>
              <a:t> </a:t>
            </a:r>
            <a:r>
              <a:rPr lang="en-US" sz="1224" dirty="0">
                <a:solidFill>
                  <a:srgbClr val="0000FF"/>
                </a:solidFill>
                <a:latin typeface="Consolas" panose="020B0609020204030204" pitchFamily="49" charset="0"/>
                <a:ea typeface="+mn-ea"/>
                <a:cs typeface="+mn-cs"/>
              </a:rPr>
              <a:t>DATABASE</a:t>
            </a:r>
            <a:r>
              <a:rPr lang="en-US" sz="1224" dirty="0">
                <a:solidFill>
                  <a:prstClr val="black"/>
                </a:solidFill>
                <a:latin typeface="Consolas" panose="020B0609020204030204" pitchFamily="49" charset="0"/>
                <a:ea typeface="+mn-ea"/>
                <a:cs typeface="+mn-cs"/>
              </a:rPr>
              <a:t> </a:t>
            </a:r>
            <a:r>
              <a:rPr lang="en-US" sz="1224" dirty="0" err="1">
                <a:solidFill>
                  <a:prstClr val="black"/>
                </a:solidFill>
                <a:latin typeface="Consolas" panose="020B0609020204030204" pitchFamily="49" charset="0"/>
                <a:ea typeface="+mn-ea"/>
                <a:cs typeface="+mn-cs"/>
              </a:rPr>
              <a:t>MyDB</a:t>
            </a:r>
            <a:endParaRPr lang="en-US" sz="1224" dirty="0">
              <a:solidFill>
                <a:prstClr val="black"/>
              </a:solidFill>
              <a:latin typeface="Consolas" panose="020B0609020204030204" pitchFamily="49" charset="0"/>
              <a:ea typeface="+mn-ea"/>
              <a:cs typeface="+mn-cs"/>
            </a:endParaRPr>
          </a:p>
          <a:p>
            <a:pPr defTabSz="932597" fontAlgn="auto">
              <a:spcBef>
                <a:spcPts val="0"/>
              </a:spcBef>
              <a:spcAft>
                <a:spcPts val="0"/>
              </a:spcAft>
            </a:pPr>
            <a:r>
              <a:rPr lang="en-US" sz="1224" dirty="0">
                <a:solidFill>
                  <a:srgbClr val="0000FF"/>
                </a:solidFill>
                <a:latin typeface="Consolas" panose="020B0609020204030204" pitchFamily="49" charset="0"/>
                <a:ea typeface="+mn-ea"/>
                <a:cs typeface="+mn-cs"/>
              </a:rPr>
              <a:t>SET</a:t>
            </a:r>
            <a:r>
              <a:rPr lang="en-US" sz="1224" dirty="0">
                <a:solidFill>
                  <a:prstClr val="black"/>
                </a:solidFill>
                <a:latin typeface="Consolas" panose="020B0609020204030204" pitchFamily="49" charset="0"/>
                <a:ea typeface="+mn-ea"/>
                <a:cs typeface="+mn-cs"/>
              </a:rPr>
              <a:t> </a:t>
            </a:r>
            <a:r>
              <a:rPr lang="en-US" sz="1224" dirty="0">
                <a:solidFill>
                  <a:srgbClr val="0000FF"/>
                </a:solidFill>
                <a:latin typeface="Consolas" panose="020B0609020204030204" pitchFamily="49" charset="0"/>
                <a:ea typeface="+mn-ea"/>
                <a:cs typeface="+mn-cs"/>
              </a:rPr>
              <a:t>QUERY_STORE </a:t>
            </a:r>
            <a:r>
              <a:rPr lang="en-US" sz="1224" dirty="0">
                <a:solidFill>
                  <a:srgbClr val="808080"/>
                </a:solidFill>
                <a:latin typeface="Consolas" panose="020B0609020204030204" pitchFamily="49" charset="0"/>
                <a:ea typeface="+mn-ea"/>
                <a:cs typeface="+mn-cs"/>
              </a:rPr>
              <a:t>(</a:t>
            </a:r>
            <a:endParaRPr lang="en-US" sz="1224" dirty="0">
              <a:solidFill>
                <a:prstClr val="black"/>
              </a:solidFill>
              <a:latin typeface="Consolas" panose="020B0609020204030204" pitchFamily="49" charset="0"/>
              <a:ea typeface="+mn-ea"/>
              <a:cs typeface="+mn-cs"/>
            </a:endParaRPr>
          </a:p>
          <a:p>
            <a:pPr defTabSz="932597" fontAlgn="auto">
              <a:spcBef>
                <a:spcPts val="0"/>
              </a:spcBef>
              <a:spcAft>
                <a:spcPts val="0"/>
              </a:spcAft>
            </a:pPr>
            <a:r>
              <a:rPr lang="en-US" sz="1224" dirty="0">
                <a:solidFill>
                  <a:prstClr val="black"/>
                </a:solidFill>
                <a:latin typeface="Consolas" panose="020B0609020204030204" pitchFamily="49" charset="0"/>
                <a:ea typeface="+mn-ea"/>
                <a:cs typeface="+mn-cs"/>
              </a:rPr>
              <a:t>  OPERATION_MODE </a:t>
            </a:r>
            <a:r>
              <a:rPr lang="en-US" sz="1224" dirty="0">
                <a:solidFill>
                  <a:srgbClr val="808080"/>
                </a:solidFill>
                <a:latin typeface="Consolas" panose="020B0609020204030204" pitchFamily="49" charset="0"/>
                <a:ea typeface="+mn-ea"/>
                <a:cs typeface="+mn-cs"/>
              </a:rPr>
              <a:t>=</a:t>
            </a:r>
            <a:r>
              <a:rPr lang="en-US" sz="1224" dirty="0">
                <a:solidFill>
                  <a:prstClr val="black"/>
                </a:solidFill>
                <a:latin typeface="Consolas" panose="020B0609020204030204" pitchFamily="49" charset="0"/>
                <a:ea typeface="+mn-ea"/>
                <a:cs typeface="+mn-cs"/>
              </a:rPr>
              <a:t> </a:t>
            </a:r>
            <a:r>
              <a:rPr lang="en-US" sz="1224" dirty="0">
                <a:solidFill>
                  <a:srgbClr val="0000FF"/>
                </a:solidFill>
                <a:latin typeface="Consolas" panose="020B0609020204030204" pitchFamily="49" charset="0"/>
                <a:ea typeface="+mn-ea"/>
                <a:cs typeface="+mn-cs"/>
              </a:rPr>
              <a:t>READ_WRITE</a:t>
            </a:r>
            <a:r>
              <a:rPr lang="en-US" sz="1224" dirty="0">
                <a:solidFill>
                  <a:srgbClr val="808080"/>
                </a:solidFill>
                <a:latin typeface="Consolas" panose="020B0609020204030204" pitchFamily="49" charset="0"/>
                <a:ea typeface="+mn-ea"/>
                <a:cs typeface="+mn-cs"/>
              </a:rPr>
              <a:t>,</a:t>
            </a:r>
            <a:endParaRPr lang="en-US" sz="1224" dirty="0">
              <a:solidFill>
                <a:prstClr val="black"/>
              </a:solidFill>
              <a:latin typeface="Consolas" panose="020B0609020204030204" pitchFamily="49" charset="0"/>
              <a:ea typeface="+mn-ea"/>
              <a:cs typeface="+mn-cs"/>
            </a:endParaRPr>
          </a:p>
          <a:p>
            <a:pPr defTabSz="932597" fontAlgn="auto">
              <a:spcBef>
                <a:spcPts val="0"/>
              </a:spcBef>
              <a:spcAft>
                <a:spcPts val="0"/>
              </a:spcAft>
            </a:pPr>
            <a:r>
              <a:rPr lang="en-US" sz="1224" dirty="0">
                <a:solidFill>
                  <a:prstClr val="black"/>
                </a:solidFill>
                <a:latin typeface="Consolas" panose="020B0609020204030204" pitchFamily="49" charset="0"/>
                <a:ea typeface="+mn-ea"/>
                <a:cs typeface="+mn-cs"/>
              </a:rPr>
              <a:t>  CLEANUP_POLICY </a:t>
            </a:r>
            <a:r>
              <a:rPr lang="en-US" sz="1224" dirty="0">
                <a:solidFill>
                  <a:srgbClr val="808080"/>
                </a:solidFill>
                <a:latin typeface="Consolas" panose="020B0609020204030204" pitchFamily="49" charset="0"/>
                <a:ea typeface="+mn-ea"/>
                <a:cs typeface="+mn-cs"/>
              </a:rPr>
              <a:t>=</a:t>
            </a:r>
            <a:r>
              <a:rPr lang="en-US" sz="1224" dirty="0">
                <a:solidFill>
                  <a:srgbClr val="0000FF"/>
                </a:solidFill>
                <a:latin typeface="Consolas" panose="020B0609020204030204" pitchFamily="49" charset="0"/>
                <a:ea typeface="+mn-ea"/>
                <a:cs typeface="+mn-cs"/>
              </a:rPr>
              <a:t> </a:t>
            </a:r>
            <a:r>
              <a:rPr lang="en-US" sz="1224" dirty="0">
                <a:solidFill>
                  <a:srgbClr val="808080"/>
                </a:solidFill>
                <a:latin typeface="Consolas" panose="020B0609020204030204" pitchFamily="49" charset="0"/>
                <a:ea typeface="+mn-ea"/>
                <a:cs typeface="+mn-cs"/>
              </a:rPr>
              <a:t>(</a:t>
            </a:r>
            <a:r>
              <a:rPr lang="en-US" sz="1224" dirty="0">
                <a:solidFill>
                  <a:prstClr val="black"/>
                </a:solidFill>
                <a:latin typeface="Consolas" panose="020B0609020204030204" pitchFamily="49" charset="0"/>
                <a:ea typeface="+mn-ea"/>
                <a:cs typeface="+mn-cs"/>
              </a:rPr>
              <a:t> </a:t>
            </a:r>
          </a:p>
          <a:p>
            <a:pPr defTabSz="932597" fontAlgn="auto">
              <a:spcBef>
                <a:spcPts val="0"/>
              </a:spcBef>
              <a:spcAft>
                <a:spcPts val="0"/>
              </a:spcAft>
            </a:pPr>
            <a:r>
              <a:rPr lang="en-US" sz="1224" dirty="0">
                <a:solidFill>
                  <a:prstClr val="black"/>
                </a:solidFill>
                <a:latin typeface="Consolas" panose="020B0609020204030204" pitchFamily="49" charset="0"/>
                <a:ea typeface="+mn-ea"/>
                <a:cs typeface="+mn-cs"/>
              </a:rPr>
              <a:t>    STALE_QUERY_THRESHOLD_DAYS </a:t>
            </a:r>
            <a:r>
              <a:rPr lang="en-US" sz="1224" dirty="0">
                <a:solidFill>
                  <a:srgbClr val="808080"/>
                </a:solidFill>
                <a:latin typeface="Consolas" panose="020B0609020204030204" pitchFamily="49" charset="0"/>
                <a:ea typeface="+mn-ea"/>
                <a:cs typeface="+mn-cs"/>
              </a:rPr>
              <a:t>=</a:t>
            </a:r>
            <a:r>
              <a:rPr lang="en-US" sz="1224" dirty="0">
                <a:solidFill>
                  <a:prstClr val="black"/>
                </a:solidFill>
                <a:latin typeface="Consolas" panose="020B0609020204030204" pitchFamily="49" charset="0"/>
                <a:ea typeface="+mn-ea"/>
                <a:cs typeface="+mn-cs"/>
              </a:rPr>
              <a:t> 30</a:t>
            </a:r>
          </a:p>
          <a:p>
            <a:pPr defTabSz="932597" fontAlgn="auto">
              <a:spcBef>
                <a:spcPts val="0"/>
              </a:spcBef>
              <a:spcAft>
                <a:spcPts val="0"/>
              </a:spcAft>
            </a:pPr>
            <a:r>
              <a:rPr lang="en-US" sz="1224" dirty="0">
                <a:solidFill>
                  <a:prstClr val="black"/>
                </a:solidFill>
                <a:latin typeface="Consolas" panose="020B0609020204030204" pitchFamily="49" charset="0"/>
                <a:ea typeface="+mn-ea"/>
                <a:cs typeface="+mn-cs"/>
              </a:rPr>
              <a:t>  </a:t>
            </a:r>
            <a:r>
              <a:rPr lang="en-US" sz="1224" dirty="0">
                <a:solidFill>
                  <a:srgbClr val="808080"/>
                </a:solidFill>
                <a:latin typeface="Consolas" panose="020B0609020204030204" pitchFamily="49" charset="0"/>
                <a:ea typeface="+mn-ea"/>
                <a:cs typeface="+mn-cs"/>
              </a:rPr>
              <a:t>),</a:t>
            </a:r>
            <a:endParaRPr lang="en-US" sz="1224" dirty="0">
              <a:solidFill>
                <a:prstClr val="black"/>
              </a:solidFill>
              <a:latin typeface="Consolas" panose="020B0609020204030204" pitchFamily="49" charset="0"/>
              <a:ea typeface="+mn-ea"/>
              <a:cs typeface="+mn-cs"/>
            </a:endParaRPr>
          </a:p>
          <a:p>
            <a:pPr defTabSz="932597" fontAlgn="auto">
              <a:spcBef>
                <a:spcPts val="0"/>
              </a:spcBef>
              <a:spcAft>
                <a:spcPts val="0"/>
              </a:spcAft>
            </a:pPr>
            <a:r>
              <a:rPr lang="en-US" sz="1224" dirty="0">
                <a:solidFill>
                  <a:prstClr val="black"/>
                </a:solidFill>
                <a:latin typeface="Consolas" panose="020B0609020204030204" pitchFamily="49" charset="0"/>
                <a:ea typeface="+mn-ea"/>
                <a:cs typeface="+mn-cs"/>
              </a:rPr>
              <a:t>  DATA_FLUSH_INTERVAL_SECONDS </a:t>
            </a:r>
            <a:r>
              <a:rPr lang="en-US" sz="1224" dirty="0">
                <a:solidFill>
                  <a:srgbClr val="808080"/>
                </a:solidFill>
                <a:latin typeface="Consolas" panose="020B0609020204030204" pitchFamily="49" charset="0"/>
                <a:ea typeface="+mn-ea"/>
                <a:cs typeface="+mn-cs"/>
              </a:rPr>
              <a:t>=</a:t>
            </a:r>
            <a:r>
              <a:rPr lang="en-US" sz="1224" dirty="0">
                <a:solidFill>
                  <a:prstClr val="black"/>
                </a:solidFill>
                <a:latin typeface="Consolas" panose="020B0609020204030204" pitchFamily="49" charset="0"/>
                <a:ea typeface="+mn-ea"/>
                <a:cs typeface="+mn-cs"/>
              </a:rPr>
              <a:t> 3000</a:t>
            </a:r>
            <a:r>
              <a:rPr lang="en-US" sz="1224" dirty="0">
                <a:solidFill>
                  <a:srgbClr val="808080"/>
                </a:solidFill>
                <a:latin typeface="Consolas" panose="020B0609020204030204" pitchFamily="49" charset="0"/>
                <a:ea typeface="+mn-ea"/>
                <a:cs typeface="+mn-cs"/>
              </a:rPr>
              <a:t>,</a:t>
            </a:r>
            <a:endParaRPr lang="en-US" sz="1224" dirty="0">
              <a:solidFill>
                <a:prstClr val="black"/>
              </a:solidFill>
              <a:latin typeface="Consolas" panose="020B0609020204030204" pitchFamily="49" charset="0"/>
              <a:ea typeface="+mn-ea"/>
              <a:cs typeface="+mn-cs"/>
            </a:endParaRPr>
          </a:p>
          <a:p>
            <a:pPr defTabSz="932597" fontAlgn="auto">
              <a:spcBef>
                <a:spcPts val="0"/>
              </a:spcBef>
              <a:spcAft>
                <a:spcPts val="0"/>
              </a:spcAft>
            </a:pPr>
            <a:r>
              <a:rPr lang="en-US" sz="1224" dirty="0">
                <a:solidFill>
                  <a:prstClr val="black"/>
                </a:solidFill>
                <a:latin typeface="Consolas" panose="020B0609020204030204" pitchFamily="49" charset="0"/>
                <a:ea typeface="+mn-ea"/>
                <a:cs typeface="+mn-cs"/>
              </a:rPr>
              <a:t>  MAX_SIZE_MB </a:t>
            </a:r>
            <a:r>
              <a:rPr lang="en-US" sz="1224" dirty="0">
                <a:solidFill>
                  <a:srgbClr val="808080"/>
                </a:solidFill>
                <a:latin typeface="Consolas" panose="020B0609020204030204" pitchFamily="49" charset="0"/>
                <a:ea typeface="+mn-ea"/>
                <a:cs typeface="+mn-cs"/>
              </a:rPr>
              <a:t>=</a:t>
            </a:r>
            <a:r>
              <a:rPr lang="en-US" sz="1224" dirty="0">
                <a:solidFill>
                  <a:prstClr val="black"/>
                </a:solidFill>
                <a:latin typeface="Consolas" panose="020B0609020204030204" pitchFamily="49" charset="0"/>
                <a:ea typeface="+mn-ea"/>
                <a:cs typeface="+mn-cs"/>
              </a:rPr>
              <a:t> 500</a:t>
            </a:r>
            <a:r>
              <a:rPr lang="en-US" sz="1224" dirty="0">
                <a:solidFill>
                  <a:srgbClr val="808080"/>
                </a:solidFill>
                <a:latin typeface="Consolas" panose="020B0609020204030204" pitchFamily="49" charset="0"/>
                <a:ea typeface="+mn-ea"/>
                <a:cs typeface="+mn-cs"/>
              </a:rPr>
              <a:t>,</a:t>
            </a:r>
            <a:endParaRPr lang="en-US" sz="1224" dirty="0">
              <a:solidFill>
                <a:prstClr val="black"/>
              </a:solidFill>
              <a:latin typeface="Consolas" panose="020B0609020204030204" pitchFamily="49" charset="0"/>
              <a:ea typeface="+mn-ea"/>
              <a:cs typeface="+mn-cs"/>
            </a:endParaRPr>
          </a:p>
          <a:p>
            <a:pPr defTabSz="932597" fontAlgn="auto">
              <a:spcBef>
                <a:spcPts val="0"/>
              </a:spcBef>
              <a:spcAft>
                <a:spcPts val="0"/>
              </a:spcAft>
            </a:pPr>
            <a:r>
              <a:rPr lang="en-US" sz="1224" dirty="0">
                <a:solidFill>
                  <a:prstClr val="black"/>
                </a:solidFill>
                <a:latin typeface="Consolas" panose="020B0609020204030204" pitchFamily="49" charset="0"/>
                <a:ea typeface="+mn-ea"/>
                <a:cs typeface="+mn-cs"/>
              </a:rPr>
              <a:t>  INTERVAL_LENGTH_MINUTES </a:t>
            </a:r>
            <a:r>
              <a:rPr lang="en-US" sz="1224" dirty="0">
                <a:solidFill>
                  <a:srgbClr val="808080"/>
                </a:solidFill>
                <a:latin typeface="Consolas" panose="020B0609020204030204" pitchFamily="49" charset="0"/>
                <a:ea typeface="+mn-ea"/>
                <a:cs typeface="+mn-cs"/>
              </a:rPr>
              <a:t>=</a:t>
            </a:r>
            <a:r>
              <a:rPr lang="en-US" sz="1224" dirty="0">
                <a:solidFill>
                  <a:prstClr val="black"/>
                </a:solidFill>
                <a:latin typeface="Consolas" panose="020B0609020204030204" pitchFamily="49" charset="0"/>
                <a:ea typeface="+mn-ea"/>
                <a:cs typeface="+mn-cs"/>
              </a:rPr>
              <a:t> 15</a:t>
            </a:r>
          </a:p>
          <a:p>
            <a:pPr defTabSz="932597" fontAlgn="auto">
              <a:spcBef>
                <a:spcPts val="0"/>
              </a:spcBef>
              <a:spcAft>
                <a:spcPts val="0"/>
              </a:spcAft>
            </a:pPr>
            <a:r>
              <a:rPr lang="en-US" sz="1224" dirty="0">
                <a:solidFill>
                  <a:srgbClr val="808080"/>
                </a:solidFill>
                <a:latin typeface="Consolas" panose="020B0609020204030204" pitchFamily="49" charset="0"/>
                <a:ea typeface="+mn-ea"/>
                <a:cs typeface="+mn-cs"/>
              </a:rPr>
              <a:t>);</a:t>
            </a:r>
            <a:endParaRPr lang="en-US" sz="1224" dirty="0">
              <a:solidFill>
                <a:prstClr val="black"/>
              </a:solidFill>
              <a:latin typeface="Consolas" panose="020B0609020204030204" pitchFamily="49" charset="0"/>
              <a:ea typeface="+mn-ea"/>
              <a:cs typeface="+mn-cs"/>
            </a:endParaRPr>
          </a:p>
          <a:p>
            <a:pPr defTabSz="932597" fontAlgn="auto">
              <a:spcBef>
                <a:spcPts val="0"/>
              </a:spcBef>
              <a:spcAft>
                <a:spcPts val="0"/>
              </a:spcAft>
            </a:pPr>
            <a:endParaRPr lang="en-US" sz="1224" dirty="0">
              <a:solidFill>
                <a:prstClr val="black"/>
              </a:solidFill>
              <a:latin typeface="Consolas" panose="020B0609020204030204" pitchFamily="49" charset="0"/>
              <a:ea typeface="+mn-ea"/>
              <a:cs typeface="+mn-cs"/>
            </a:endParaRPr>
          </a:p>
          <a:p>
            <a:pPr defTabSz="932597" fontAlgn="auto">
              <a:spcBef>
                <a:spcPts val="0"/>
              </a:spcBef>
              <a:spcAft>
                <a:spcPts val="0"/>
              </a:spcAft>
            </a:pPr>
            <a:r>
              <a:rPr lang="en-US" sz="1224" dirty="0">
                <a:solidFill>
                  <a:srgbClr val="008000"/>
                </a:solidFill>
                <a:latin typeface="Consolas" panose="020B0609020204030204" pitchFamily="49" charset="0"/>
                <a:ea typeface="+mn-ea"/>
                <a:cs typeface="+mn-cs"/>
              </a:rPr>
              <a:t>/* (4) Clear all Query Store data */</a:t>
            </a:r>
            <a:endParaRPr lang="en-US" sz="1224" dirty="0">
              <a:solidFill>
                <a:prstClr val="black"/>
              </a:solidFill>
              <a:latin typeface="Consolas" panose="020B0609020204030204" pitchFamily="49" charset="0"/>
              <a:ea typeface="+mn-ea"/>
              <a:cs typeface="+mn-cs"/>
            </a:endParaRPr>
          </a:p>
          <a:p>
            <a:pPr defTabSz="932597" fontAlgn="auto">
              <a:spcBef>
                <a:spcPts val="0"/>
              </a:spcBef>
              <a:spcAft>
                <a:spcPts val="0"/>
              </a:spcAft>
            </a:pPr>
            <a:r>
              <a:rPr lang="en-US" sz="1224" dirty="0">
                <a:solidFill>
                  <a:srgbClr val="0000FF"/>
                </a:solidFill>
                <a:latin typeface="Consolas" panose="020B0609020204030204" pitchFamily="49" charset="0"/>
                <a:ea typeface="+mn-ea"/>
                <a:cs typeface="+mn-cs"/>
              </a:rPr>
              <a:t>ALTER</a:t>
            </a:r>
            <a:r>
              <a:rPr lang="en-US" sz="1224" dirty="0">
                <a:solidFill>
                  <a:prstClr val="black"/>
                </a:solidFill>
                <a:latin typeface="Consolas" panose="020B0609020204030204" pitchFamily="49" charset="0"/>
                <a:ea typeface="+mn-ea"/>
                <a:cs typeface="+mn-cs"/>
              </a:rPr>
              <a:t> </a:t>
            </a:r>
            <a:r>
              <a:rPr lang="en-US" sz="1224" dirty="0">
                <a:solidFill>
                  <a:srgbClr val="0000FF"/>
                </a:solidFill>
                <a:latin typeface="Consolas" panose="020B0609020204030204" pitchFamily="49" charset="0"/>
                <a:ea typeface="+mn-ea"/>
                <a:cs typeface="+mn-cs"/>
              </a:rPr>
              <a:t>DATABASE</a:t>
            </a:r>
            <a:r>
              <a:rPr lang="en-US" sz="1224" dirty="0">
                <a:solidFill>
                  <a:prstClr val="black"/>
                </a:solidFill>
                <a:latin typeface="Consolas" panose="020B0609020204030204" pitchFamily="49" charset="0"/>
                <a:ea typeface="+mn-ea"/>
                <a:cs typeface="+mn-cs"/>
              </a:rPr>
              <a:t> </a:t>
            </a:r>
            <a:r>
              <a:rPr lang="en-US" sz="1224" dirty="0" err="1">
                <a:solidFill>
                  <a:prstClr val="black"/>
                </a:solidFill>
                <a:latin typeface="Consolas" panose="020B0609020204030204" pitchFamily="49" charset="0"/>
                <a:ea typeface="+mn-ea"/>
                <a:cs typeface="+mn-cs"/>
              </a:rPr>
              <a:t>MyDB</a:t>
            </a:r>
            <a:r>
              <a:rPr lang="en-US" sz="1224" dirty="0">
                <a:solidFill>
                  <a:prstClr val="black"/>
                </a:solidFill>
                <a:latin typeface="Consolas" panose="020B0609020204030204" pitchFamily="49" charset="0"/>
                <a:ea typeface="+mn-ea"/>
                <a:cs typeface="+mn-cs"/>
              </a:rPr>
              <a:t> </a:t>
            </a:r>
            <a:r>
              <a:rPr lang="en-US" sz="1224" dirty="0">
                <a:solidFill>
                  <a:srgbClr val="0000FF"/>
                </a:solidFill>
                <a:latin typeface="Consolas" panose="020B0609020204030204" pitchFamily="49" charset="0"/>
                <a:ea typeface="+mn-ea"/>
                <a:cs typeface="+mn-cs"/>
              </a:rPr>
              <a:t>SET</a:t>
            </a:r>
            <a:r>
              <a:rPr lang="en-US" sz="1224" dirty="0">
                <a:solidFill>
                  <a:prstClr val="black"/>
                </a:solidFill>
                <a:latin typeface="Consolas" panose="020B0609020204030204" pitchFamily="49" charset="0"/>
                <a:ea typeface="+mn-ea"/>
                <a:cs typeface="+mn-cs"/>
              </a:rPr>
              <a:t> </a:t>
            </a:r>
            <a:r>
              <a:rPr lang="en-US" sz="1224" dirty="0">
                <a:solidFill>
                  <a:srgbClr val="0000FF"/>
                </a:solidFill>
                <a:latin typeface="Consolas" panose="020B0609020204030204" pitchFamily="49" charset="0"/>
                <a:ea typeface="+mn-ea"/>
                <a:cs typeface="+mn-cs"/>
              </a:rPr>
              <a:t>QUERY_STORE</a:t>
            </a:r>
            <a:r>
              <a:rPr lang="en-US" sz="1224" dirty="0">
                <a:solidFill>
                  <a:prstClr val="black"/>
                </a:solidFill>
                <a:latin typeface="Consolas" panose="020B0609020204030204" pitchFamily="49" charset="0"/>
                <a:ea typeface="+mn-ea"/>
                <a:cs typeface="+mn-cs"/>
              </a:rPr>
              <a:t> </a:t>
            </a:r>
            <a:r>
              <a:rPr lang="en-US" sz="1224" dirty="0">
                <a:solidFill>
                  <a:srgbClr val="0000FF"/>
                </a:solidFill>
                <a:latin typeface="Consolas" panose="020B0609020204030204" pitchFamily="49" charset="0"/>
                <a:ea typeface="+mn-ea"/>
                <a:cs typeface="+mn-cs"/>
              </a:rPr>
              <a:t>CLEAR</a:t>
            </a:r>
            <a:r>
              <a:rPr lang="en-US" sz="1224" dirty="0">
                <a:solidFill>
                  <a:srgbClr val="808080"/>
                </a:solidFill>
                <a:latin typeface="Consolas" panose="020B0609020204030204" pitchFamily="49" charset="0"/>
                <a:ea typeface="+mn-ea"/>
                <a:cs typeface="+mn-cs"/>
              </a:rPr>
              <a:t>;</a:t>
            </a:r>
            <a:endParaRPr lang="en-US" sz="1224" dirty="0">
              <a:solidFill>
                <a:prstClr val="black"/>
              </a:solidFill>
              <a:latin typeface="Consolas" panose="020B0609020204030204" pitchFamily="49" charset="0"/>
              <a:ea typeface="+mn-ea"/>
              <a:cs typeface="+mn-cs"/>
            </a:endParaRPr>
          </a:p>
          <a:p>
            <a:pPr defTabSz="932597" fontAlgn="auto">
              <a:spcBef>
                <a:spcPts val="0"/>
              </a:spcBef>
              <a:spcAft>
                <a:spcPts val="0"/>
              </a:spcAft>
            </a:pPr>
            <a:endParaRPr lang="en-US" sz="1224" dirty="0">
              <a:solidFill>
                <a:prstClr val="black"/>
              </a:solidFill>
              <a:latin typeface="Consolas" panose="020B0609020204030204" pitchFamily="49" charset="0"/>
              <a:ea typeface="+mn-ea"/>
              <a:cs typeface="+mn-cs"/>
            </a:endParaRPr>
          </a:p>
          <a:p>
            <a:pPr defTabSz="932597" fontAlgn="auto">
              <a:spcBef>
                <a:spcPts val="0"/>
              </a:spcBef>
              <a:spcAft>
                <a:spcPts val="0"/>
              </a:spcAft>
            </a:pPr>
            <a:r>
              <a:rPr lang="en-US" sz="1224" dirty="0">
                <a:solidFill>
                  <a:srgbClr val="008000"/>
                </a:solidFill>
                <a:latin typeface="Consolas" panose="020B0609020204030204" pitchFamily="49" charset="0"/>
                <a:ea typeface="+mn-ea"/>
                <a:cs typeface="+mn-cs"/>
              </a:rPr>
              <a:t>/* (5) Turn OFF Query Store */</a:t>
            </a:r>
            <a:endParaRPr lang="en-US" sz="1224" dirty="0">
              <a:solidFill>
                <a:prstClr val="black"/>
              </a:solidFill>
              <a:latin typeface="Consolas" panose="020B0609020204030204" pitchFamily="49" charset="0"/>
              <a:ea typeface="+mn-ea"/>
              <a:cs typeface="+mn-cs"/>
            </a:endParaRPr>
          </a:p>
          <a:p>
            <a:pPr defTabSz="932597" fontAlgn="auto">
              <a:spcBef>
                <a:spcPts val="0"/>
              </a:spcBef>
              <a:spcAft>
                <a:spcPts val="0"/>
              </a:spcAft>
            </a:pPr>
            <a:r>
              <a:rPr lang="en-US" sz="1224" dirty="0">
                <a:solidFill>
                  <a:srgbClr val="0000FF"/>
                </a:solidFill>
                <a:latin typeface="Consolas" panose="020B0609020204030204" pitchFamily="49" charset="0"/>
                <a:ea typeface="+mn-ea"/>
                <a:cs typeface="+mn-cs"/>
              </a:rPr>
              <a:t>ALTER</a:t>
            </a:r>
            <a:r>
              <a:rPr lang="en-US" sz="1224" dirty="0">
                <a:solidFill>
                  <a:prstClr val="black"/>
                </a:solidFill>
                <a:latin typeface="Consolas" panose="020B0609020204030204" pitchFamily="49" charset="0"/>
                <a:ea typeface="+mn-ea"/>
                <a:cs typeface="+mn-cs"/>
              </a:rPr>
              <a:t> </a:t>
            </a:r>
            <a:r>
              <a:rPr lang="en-US" sz="1224" dirty="0">
                <a:solidFill>
                  <a:srgbClr val="0000FF"/>
                </a:solidFill>
                <a:latin typeface="Consolas" panose="020B0609020204030204" pitchFamily="49" charset="0"/>
                <a:ea typeface="+mn-ea"/>
                <a:cs typeface="+mn-cs"/>
              </a:rPr>
              <a:t>DATABASE</a:t>
            </a:r>
            <a:r>
              <a:rPr lang="en-US" sz="1224" dirty="0">
                <a:solidFill>
                  <a:prstClr val="black"/>
                </a:solidFill>
                <a:latin typeface="Consolas" panose="020B0609020204030204" pitchFamily="49" charset="0"/>
                <a:ea typeface="+mn-ea"/>
                <a:cs typeface="+mn-cs"/>
              </a:rPr>
              <a:t> </a:t>
            </a:r>
            <a:r>
              <a:rPr lang="en-US" sz="1224" dirty="0" err="1">
                <a:solidFill>
                  <a:prstClr val="black"/>
                </a:solidFill>
                <a:latin typeface="Consolas" panose="020B0609020204030204" pitchFamily="49" charset="0"/>
                <a:ea typeface="+mn-ea"/>
                <a:cs typeface="+mn-cs"/>
              </a:rPr>
              <a:t>MyDB</a:t>
            </a:r>
            <a:r>
              <a:rPr lang="en-US" sz="1224" dirty="0">
                <a:solidFill>
                  <a:prstClr val="black"/>
                </a:solidFill>
                <a:latin typeface="Consolas" panose="020B0609020204030204" pitchFamily="49" charset="0"/>
                <a:ea typeface="+mn-ea"/>
                <a:cs typeface="+mn-cs"/>
              </a:rPr>
              <a:t> </a:t>
            </a:r>
            <a:r>
              <a:rPr lang="en-US" sz="1224" dirty="0">
                <a:solidFill>
                  <a:srgbClr val="0000FF"/>
                </a:solidFill>
                <a:latin typeface="Consolas" panose="020B0609020204030204" pitchFamily="49" charset="0"/>
                <a:ea typeface="+mn-ea"/>
                <a:cs typeface="+mn-cs"/>
              </a:rPr>
              <a:t>SET</a:t>
            </a:r>
            <a:r>
              <a:rPr lang="en-US" sz="1224" dirty="0">
                <a:solidFill>
                  <a:prstClr val="black"/>
                </a:solidFill>
                <a:latin typeface="Consolas" panose="020B0609020204030204" pitchFamily="49" charset="0"/>
                <a:ea typeface="+mn-ea"/>
                <a:cs typeface="+mn-cs"/>
              </a:rPr>
              <a:t> </a:t>
            </a:r>
            <a:r>
              <a:rPr lang="en-US" sz="1224" dirty="0">
                <a:solidFill>
                  <a:srgbClr val="0000FF"/>
                </a:solidFill>
                <a:latin typeface="Consolas" panose="020B0609020204030204" pitchFamily="49" charset="0"/>
                <a:ea typeface="+mn-ea"/>
                <a:cs typeface="+mn-cs"/>
              </a:rPr>
              <a:t>QUERY_STORE</a:t>
            </a:r>
            <a:r>
              <a:rPr lang="en-US" sz="1224" dirty="0">
                <a:solidFill>
                  <a:prstClr val="black"/>
                </a:solidFill>
                <a:latin typeface="Consolas" panose="020B0609020204030204" pitchFamily="49" charset="0"/>
                <a:ea typeface="+mn-ea"/>
                <a:cs typeface="+mn-cs"/>
              </a:rPr>
              <a:t> </a:t>
            </a:r>
            <a:r>
              <a:rPr lang="en-US" sz="1224" dirty="0">
                <a:solidFill>
                  <a:srgbClr val="808080"/>
                </a:solidFill>
                <a:latin typeface="Consolas" panose="020B0609020204030204" pitchFamily="49" charset="0"/>
                <a:ea typeface="+mn-ea"/>
                <a:cs typeface="+mn-cs"/>
              </a:rPr>
              <a:t>=</a:t>
            </a:r>
            <a:r>
              <a:rPr lang="en-US" sz="1224" dirty="0">
                <a:solidFill>
                  <a:prstClr val="black"/>
                </a:solidFill>
                <a:latin typeface="Consolas" panose="020B0609020204030204" pitchFamily="49" charset="0"/>
                <a:ea typeface="+mn-ea"/>
                <a:cs typeface="+mn-cs"/>
              </a:rPr>
              <a:t> </a:t>
            </a:r>
            <a:r>
              <a:rPr lang="en-US" sz="1224" dirty="0">
                <a:solidFill>
                  <a:srgbClr val="0000FF"/>
                </a:solidFill>
                <a:latin typeface="Consolas" panose="020B0609020204030204" pitchFamily="49" charset="0"/>
                <a:ea typeface="+mn-ea"/>
                <a:cs typeface="+mn-cs"/>
              </a:rPr>
              <a:t>OFF</a:t>
            </a:r>
            <a:r>
              <a:rPr lang="en-US" sz="1224" dirty="0">
                <a:solidFill>
                  <a:srgbClr val="808080"/>
                </a:solidFill>
                <a:latin typeface="Consolas" panose="020B0609020204030204" pitchFamily="49" charset="0"/>
                <a:ea typeface="+mn-ea"/>
                <a:cs typeface="+mn-cs"/>
              </a:rPr>
              <a:t>;</a:t>
            </a:r>
            <a:endParaRPr lang="en-US" sz="1224" dirty="0">
              <a:solidFill>
                <a:prstClr val="black"/>
              </a:solidFill>
              <a:latin typeface="Consolas" panose="020B0609020204030204" pitchFamily="49" charset="0"/>
              <a:ea typeface="+mn-ea"/>
              <a:cs typeface="+mn-cs"/>
            </a:endParaRPr>
          </a:p>
        </p:txBody>
      </p:sp>
      <p:sp>
        <p:nvSpPr>
          <p:cNvPr id="27" name="TextBox 26"/>
          <p:cNvSpPr txBox="1"/>
          <p:nvPr/>
        </p:nvSpPr>
        <p:spPr>
          <a:xfrm>
            <a:off x="444676" y="1377434"/>
            <a:ext cx="5595619" cy="3375510"/>
          </a:xfrm>
          <a:prstGeom prst="rect">
            <a:avLst/>
          </a:prstGeom>
          <a:solidFill>
            <a:schemeClr val="bg1">
              <a:lumMod val="95000"/>
            </a:schemeClr>
          </a:solidFill>
          <a:ln w="63500">
            <a:solidFill>
              <a:srgbClr val="C00000"/>
            </a:solidFill>
            <a:miter lim="800000"/>
          </a:ln>
        </p:spPr>
        <p:txBody>
          <a:bodyPr wrap="square" lIns="186521" tIns="149217" rIns="186521" bIns="149217" rtlCol="0">
            <a:noAutofit/>
          </a:bodyPr>
          <a:lstStyle/>
          <a:p>
            <a:pPr defTabSz="932597" fontAlgn="auto">
              <a:spcBef>
                <a:spcPts val="0"/>
              </a:spcBef>
              <a:spcAft>
                <a:spcPts val="0"/>
              </a:spcAft>
            </a:pPr>
            <a:r>
              <a:rPr lang="en-US" sz="1224" dirty="0">
                <a:solidFill>
                  <a:srgbClr val="008000"/>
                </a:solidFill>
                <a:latin typeface="Consolas" panose="020B0609020204030204" pitchFamily="49" charset="0"/>
                <a:ea typeface="+mn-ea"/>
                <a:cs typeface="+mn-cs"/>
              </a:rPr>
              <a:t>/* (6) Performance analysis using Query Store views*/</a:t>
            </a:r>
            <a:endParaRPr lang="en-US" sz="1224" dirty="0">
              <a:solidFill>
                <a:prstClr val="black"/>
              </a:solidFill>
              <a:latin typeface="Consolas" panose="020B0609020204030204" pitchFamily="49" charset="0"/>
              <a:ea typeface="+mn-ea"/>
              <a:cs typeface="+mn-cs"/>
            </a:endParaRPr>
          </a:p>
          <a:p>
            <a:pPr defTabSz="932597" fontAlgn="auto">
              <a:spcBef>
                <a:spcPts val="0"/>
              </a:spcBef>
              <a:spcAft>
                <a:spcPts val="0"/>
              </a:spcAft>
            </a:pPr>
            <a:r>
              <a:rPr lang="en-US" sz="1224" dirty="0">
                <a:solidFill>
                  <a:srgbClr val="0000FF"/>
                </a:solidFill>
                <a:latin typeface="Consolas" panose="020B0609020204030204" pitchFamily="49" charset="0"/>
                <a:ea typeface="+mn-ea"/>
                <a:cs typeface="+mn-cs"/>
              </a:rPr>
              <a:t>SELECT</a:t>
            </a:r>
            <a:r>
              <a:rPr lang="en-US" sz="1224" dirty="0">
                <a:solidFill>
                  <a:prstClr val="black"/>
                </a:solidFill>
                <a:latin typeface="Consolas" panose="020B0609020204030204" pitchFamily="49" charset="0"/>
                <a:ea typeface="+mn-ea"/>
                <a:cs typeface="+mn-cs"/>
              </a:rPr>
              <a:t> </a:t>
            </a:r>
            <a:r>
              <a:rPr lang="en-US" sz="1224" dirty="0" err="1">
                <a:solidFill>
                  <a:prstClr val="black"/>
                </a:solidFill>
                <a:latin typeface="Consolas" panose="020B0609020204030204" pitchFamily="49" charset="0"/>
                <a:ea typeface="+mn-ea"/>
                <a:cs typeface="+mn-cs"/>
              </a:rPr>
              <a:t>q</a:t>
            </a:r>
            <a:r>
              <a:rPr lang="en-US" sz="1224" dirty="0" err="1">
                <a:solidFill>
                  <a:srgbClr val="808080"/>
                </a:solidFill>
                <a:latin typeface="Consolas" panose="020B0609020204030204" pitchFamily="49" charset="0"/>
                <a:ea typeface="+mn-ea"/>
                <a:cs typeface="+mn-cs"/>
              </a:rPr>
              <a:t>.</a:t>
            </a:r>
            <a:r>
              <a:rPr lang="en-US" sz="1224" dirty="0" err="1">
                <a:solidFill>
                  <a:prstClr val="black"/>
                </a:solidFill>
                <a:latin typeface="Consolas" panose="020B0609020204030204" pitchFamily="49" charset="0"/>
                <a:ea typeface="+mn-ea"/>
                <a:cs typeface="+mn-cs"/>
              </a:rPr>
              <a:t>query_id</a:t>
            </a:r>
            <a:r>
              <a:rPr lang="en-US" sz="1224" dirty="0">
                <a:solidFill>
                  <a:srgbClr val="808080"/>
                </a:solidFill>
                <a:latin typeface="Consolas" panose="020B0609020204030204" pitchFamily="49" charset="0"/>
                <a:ea typeface="+mn-ea"/>
                <a:cs typeface="+mn-cs"/>
              </a:rPr>
              <a:t>,</a:t>
            </a:r>
            <a:r>
              <a:rPr lang="en-US" sz="1224" dirty="0">
                <a:solidFill>
                  <a:prstClr val="black"/>
                </a:solidFill>
                <a:latin typeface="Consolas" panose="020B0609020204030204" pitchFamily="49" charset="0"/>
                <a:ea typeface="+mn-ea"/>
                <a:cs typeface="+mn-cs"/>
              </a:rPr>
              <a:t> </a:t>
            </a:r>
            <a:r>
              <a:rPr lang="en-US" sz="1224" dirty="0" err="1">
                <a:solidFill>
                  <a:prstClr val="black"/>
                </a:solidFill>
                <a:latin typeface="Consolas" panose="020B0609020204030204" pitchFamily="49" charset="0"/>
                <a:ea typeface="+mn-ea"/>
                <a:cs typeface="+mn-cs"/>
              </a:rPr>
              <a:t>qt</a:t>
            </a:r>
            <a:r>
              <a:rPr lang="en-US" sz="1224" dirty="0" err="1">
                <a:solidFill>
                  <a:srgbClr val="808080"/>
                </a:solidFill>
                <a:latin typeface="Consolas" panose="020B0609020204030204" pitchFamily="49" charset="0"/>
                <a:ea typeface="+mn-ea"/>
                <a:cs typeface="+mn-cs"/>
              </a:rPr>
              <a:t>.</a:t>
            </a:r>
            <a:r>
              <a:rPr lang="en-US" sz="1224" dirty="0" err="1">
                <a:solidFill>
                  <a:prstClr val="black"/>
                </a:solidFill>
                <a:latin typeface="Consolas" panose="020B0609020204030204" pitchFamily="49" charset="0"/>
                <a:ea typeface="+mn-ea"/>
                <a:cs typeface="+mn-cs"/>
              </a:rPr>
              <a:t>query_text_id</a:t>
            </a:r>
            <a:r>
              <a:rPr lang="en-US" sz="1224" dirty="0">
                <a:solidFill>
                  <a:srgbClr val="808080"/>
                </a:solidFill>
                <a:latin typeface="Consolas" panose="020B0609020204030204" pitchFamily="49" charset="0"/>
                <a:ea typeface="+mn-ea"/>
                <a:cs typeface="+mn-cs"/>
              </a:rPr>
              <a:t>,</a:t>
            </a:r>
            <a:r>
              <a:rPr lang="en-US" sz="1224" dirty="0">
                <a:solidFill>
                  <a:prstClr val="black"/>
                </a:solidFill>
                <a:latin typeface="Consolas" panose="020B0609020204030204" pitchFamily="49" charset="0"/>
                <a:ea typeface="+mn-ea"/>
                <a:cs typeface="+mn-cs"/>
              </a:rPr>
              <a:t> </a:t>
            </a:r>
            <a:r>
              <a:rPr lang="en-US" sz="1224" dirty="0" err="1">
                <a:solidFill>
                  <a:prstClr val="black"/>
                </a:solidFill>
                <a:latin typeface="Consolas" panose="020B0609020204030204" pitchFamily="49" charset="0"/>
                <a:ea typeface="+mn-ea"/>
                <a:cs typeface="+mn-cs"/>
              </a:rPr>
              <a:t>qt</a:t>
            </a:r>
            <a:r>
              <a:rPr lang="en-US" sz="1224" dirty="0" err="1">
                <a:solidFill>
                  <a:srgbClr val="808080"/>
                </a:solidFill>
                <a:latin typeface="Consolas" panose="020B0609020204030204" pitchFamily="49" charset="0"/>
                <a:ea typeface="+mn-ea"/>
                <a:cs typeface="+mn-cs"/>
              </a:rPr>
              <a:t>.</a:t>
            </a:r>
            <a:r>
              <a:rPr lang="en-US" sz="1224" dirty="0" err="1">
                <a:solidFill>
                  <a:prstClr val="black"/>
                </a:solidFill>
                <a:latin typeface="Consolas" panose="020B0609020204030204" pitchFamily="49" charset="0"/>
                <a:ea typeface="+mn-ea"/>
                <a:cs typeface="+mn-cs"/>
              </a:rPr>
              <a:t>query_sql_text</a:t>
            </a:r>
            <a:r>
              <a:rPr lang="en-US" sz="1224" dirty="0">
                <a:solidFill>
                  <a:srgbClr val="808080"/>
                </a:solidFill>
                <a:latin typeface="Consolas" panose="020B0609020204030204" pitchFamily="49" charset="0"/>
                <a:ea typeface="+mn-ea"/>
                <a:cs typeface="+mn-cs"/>
              </a:rPr>
              <a:t>,</a:t>
            </a:r>
            <a:r>
              <a:rPr lang="en-US" sz="1224" dirty="0">
                <a:solidFill>
                  <a:prstClr val="black"/>
                </a:solidFill>
                <a:latin typeface="Consolas" panose="020B0609020204030204" pitchFamily="49" charset="0"/>
                <a:ea typeface="+mn-ea"/>
                <a:cs typeface="+mn-cs"/>
              </a:rPr>
              <a:t> </a:t>
            </a:r>
            <a:r>
              <a:rPr lang="en-US" sz="1224" dirty="0">
                <a:solidFill>
                  <a:srgbClr val="FF00FF"/>
                </a:solidFill>
                <a:latin typeface="Consolas" panose="020B0609020204030204" pitchFamily="49" charset="0"/>
                <a:ea typeface="+mn-ea"/>
                <a:cs typeface="+mn-cs"/>
              </a:rPr>
              <a:t>SUM</a:t>
            </a:r>
            <a:r>
              <a:rPr lang="en-US" sz="1224" dirty="0">
                <a:solidFill>
                  <a:srgbClr val="808080"/>
                </a:solidFill>
                <a:latin typeface="Consolas" panose="020B0609020204030204" pitchFamily="49" charset="0"/>
                <a:ea typeface="+mn-ea"/>
                <a:cs typeface="+mn-cs"/>
              </a:rPr>
              <a:t>(</a:t>
            </a:r>
            <a:r>
              <a:rPr lang="en-US" sz="1224" dirty="0" err="1">
                <a:solidFill>
                  <a:prstClr val="black"/>
                </a:solidFill>
                <a:latin typeface="Consolas" panose="020B0609020204030204" pitchFamily="49" charset="0"/>
                <a:ea typeface="+mn-ea"/>
                <a:cs typeface="+mn-cs"/>
              </a:rPr>
              <a:t>rs</a:t>
            </a:r>
            <a:r>
              <a:rPr lang="en-US" sz="1224" dirty="0" err="1">
                <a:solidFill>
                  <a:srgbClr val="808080"/>
                </a:solidFill>
                <a:latin typeface="Consolas" panose="020B0609020204030204" pitchFamily="49" charset="0"/>
                <a:ea typeface="+mn-ea"/>
                <a:cs typeface="+mn-cs"/>
              </a:rPr>
              <a:t>.</a:t>
            </a:r>
            <a:r>
              <a:rPr lang="en-US" sz="1224" dirty="0" err="1">
                <a:solidFill>
                  <a:prstClr val="black"/>
                </a:solidFill>
                <a:latin typeface="Consolas" panose="020B0609020204030204" pitchFamily="49" charset="0"/>
                <a:ea typeface="+mn-ea"/>
                <a:cs typeface="+mn-cs"/>
              </a:rPr>
              <a:t>count_executions</a:t>
            </a:r>
            <a:r>
              <a:rPr lang="en-US" sz="1224" dirty="0">
                <a:solidFill>
                  <a:srgbClr val="808080"/>
                </a:solidFill>
                <a:latin typeface="Consolas" panose="020B0609020204030204" pitchFamily="49" charset="0"/>
                <a:ea typeface="+mn-ea"/>
                <a:cs typeface="+mn-cs"/>
              </a:rPr>
              <a:t>)</a:t>
            </a:r>
            <a:r>
              <a:rPr lang="en-US" sz="1224" dirty="0">
                <a:solidFill>
                  <a:prstClr val="black"/>
                </a:solidFill>
                <a:latin typeface="Consolas" panose="020B0609020204030204" pitchFamily="49" charset="0"/>
                <a:ea typeface="+mn-ea"/>
                <a:cs typeface="+mn-cs"/>
              </a:rPr>
              <a:t> </a:t>
            </a:r>
            <a:r>
              <a:rPr lang="en-US" sz="1224" dirty="0">
                <a:solidFill>
                  <a:srgbClr val="0000FF"/>
                </a:solidFill>
                <a:latin typeface="Consolas" panose="020B0609020204030204" pitchFamily="49" charset="0"/>
                <a:ea typeface="+mn-ea"/>
                <a:cs typeface="+mn-cs"/>
              </a:rPr>
              <a:t>AS</a:t>
            </a:r>
            <a:r>
              <a:rPr lang="en-US" sz="1224" dirty="0">
                <a:solidFill>
                  <a:prstClr val="black"/>
                </a:solidFill>
                <a:latin typeface="Consolas" panose="020B0609020204030204" pitchFamily="49" charset="0"/>
                <a:ea typeface="+mn-ea"/>
                <a:cs typeface="+mn-cs"/>
              </a:rPr>
              <a:t> </a:t>
            </a:r>
            <a:r>
              <a:rPr lang="en-US" sz="1224" dirty="0" err="1">
                <a:solidFill>
                  <a:prstClr val="black"/>
                </a:solidFill>
                <a:latin typeface="Consolas" panose="020B0609020204030204" pitchFamily="49" charset="0"/>
                <a:ea typeface="+mn-ea"/>
                <a:cs typeface="+mn-cs"/>
              </a:rPr>
              <a:t>total_execution_count</a:t>
            </a:r>
            <a:endParaRPr lang="en-US" sz="1224" dirty="0">
              <a:solidFill>
                <a:prstClr val="black"/>
              </a:solidFill>
              <a:latin typeface="Consolas" panose="020B0609020204030204" pitchFamily="49" charset="0"/>
              <a:ea typeface="+mn-ea"/>
              <a:cs typeface="+mn-cs"/>
            </a:endParaRPr>
          </a:p>
          <a:p>
            <a:pPr defTabSz="932597" fontAlgn="auto">
              <a:spcBef>
                <a:spcPts val="0"/>
              </a:spcBef>
              <a:spcAft>
                <a:spcPts val="0"/>
              </a:spcAft>
            </a:pPr>
            <a:r>
              <a:rPr lang="en-US" sz="1224" dirty="0">
                <a:solidFill>
                  <a:srgbClr val="0000FF"/>
                </a:solidFill>
                <a:latin typeface="Consolas" panose="020B0609020204030204" pitchFamily="49" charset="0"/>
                <a:ea typeface="+mn-ea"/>
                <a:cs typeface="+mn-cs"/>
              </a:rPr>
              <a:t>FROM</a:t>
            </a:r>
            <a:endParaRPr lang="en-US" sz="1224" dirty="0">
              <a:solidFill>
                <a:prstClr val="black"/>
              </a:solidFill>
              <a:latin typeface="Consolas" panose="020B0609020204030204" pitchFamily="49" charset="0"/>
              <a:ea typeface="+mn-ea"/>
              <a:cs typeface="+mn-cs"/>
            </a:endParaRPr>
          </a:p>
          <a:p>
            <a:pPr defTabSz="932597" fontAlgn="auto">
              <a:spcBef>
                <a:spcPts val="0"/>
              </a:spcBef>
              <a:spcAft>
                <a:spcPts val="0"/>
              </a:spcAft>
            </a:pPr>
            <a:r>
              <a:rPr lang="en-US" sz="1224" dirty="0" err="1">
                <a:solidFill>
                  <a:srgbClr val="008000"/>
                </a:solidFill>
                <a:latin typeface="Consolas" panose="020B0609020204030204" pitchFamily="49" charset="0"/>
                <a:ea typeface="+mn-ea"/>
                <a:cs typeface="+mn-cs"/>
              </a:rPr>
              <a:t>sys</a:t>
            </a:r>
            <a:r>
              <a:rPr lang="en-US" sz="1224" dirty="0" err="1">
                <a:solidFill>
                  <a:srgbClr val="808080"/>
                </a:solidFill>
                <a:latin typeface="Consolas" panose="020B0609020204030204" pitchFamily="49" charset="0"/>
                <a:ea typeface="+mn-ea"/>
                <a:cs typeface="+mn-cs"/>
              </a:rPr>
              <a:t>.</a:t>
            </a:r>
            <a:r>
              <a:rPr lang="en-US" sz="1224" dirty="0" err="1">
                <a:solidFill>
                  <a:prstClr val="black"/>
                </a:solidFill>
                <a:latin typeface="Consolas" panose="020B0609020204030204" pitchFamily="49" charset="0"/>
                <a:ea typeface="+mn-ea"/>
                <a:cs typeface="+mn-cs"/>
              </a:rPr>
              <a:t>query_store_query_text</a:t>
            </a:r>
            <a:r>
              <a:rPr lang="en-US" sz="1224" dirty="0">
                <a:solidFill>
                  <a:prstClr val="black"/>
                </a:solidFill>
                <a:latin typeface="Consolas" panose="020B0609020204030204" pitchFamily="49" charset="0"/>
                <a:ea typeface="+mn-ea"/>
                <a:cs typeface="+mn-cs"/>
              </a:rPr>
              <a:t> </a:t>
            </a:r>
            <a:r>
              <a:rPr lang="en-US" sz="1224" dirty="0" err="1">
                <a:solidFill>
                  <a:prstClr val="black"/>
                </a:solidFill>
                <a:latin typeface="Consolas" panose="020B0609020204030204" pitchFamily="49" charset="0"/>
                <a:ea typeface="+mn-ea"/>
                <a:cs typeface="+mn-cs"/>
              </a:rPr>
              <a:t>qt</a:t>
            </a:r>
            <a:r>
              <a:rPr lang="en-US" sz="1224" dirty="0">
                <a:solidFill>
                  <a:prstClr val="black"/>
                </a:solidFill>
                <a:latin typeface="Consolas" panose="020B0609020204030204" pitchFamily="49" charset="0"/>
                <a:ea typeface="+mn-ea"/>
                <a:cs typeface="+mn-cs"/>
              </a:rPr>
              <a:t> </a:t>
            </a:r>
            <a:r>
              <a:rPr lang="en-US" sz="1224" dirty="0">
                <a:solidFill>
                  <a:srgbClr val="808080"/>
                </a:solidFill>
                <a:latin typeface="Consolas" panose="020B0609020204030204" pitchFamily="49" charset="0"/>
                <a:ea typeface="+mn-ea"/>
                <a:cs typeface="+mn-cs"/>
              </a:rPr>
              <a:t>JOIN</a:t>
            </a:r>
            <a:r>
              <a:rPr lang="en-US" sz="1224" dirty="0">
                <a:solidFill>
                  <a:prstClr val="black"/>
                </a:solidFill>
                <a:latin typeface="Consolas" panose="020B0609020204030204" pitchFamily="49" charset="0"/>
                <a:ea typeface="+mn-ea"/>
                <a:cs typeface="+mn-cs"/>
              </a:rPr>
              <a:t> </a:t>
            </a:r>
          </a:p>
          <a:p>
            <a:pPr defTabSz="932597" fontAlgn="auto">
              <a:spcBef>
                <a:spcPts val="0"/>
              </a:spcBef>
              <a:spcAft>
                <a:spcPts val="0"/>
              </a:spcAft>
            </a:pPr>
            <a:r>
              <a:rPr lang="en-US" sz="1224" dirty="0" err="1">
                <a:solidFill>
                  <a:srgbClr val="008000"/>
                </a:solidFill>
                <a:latin typeface="Consolas" panose="020B0609020204030204" pitchFamily="49" charset="0"/>
                <a:ea typeface="+mn-ea"/>
                <a:cs typeface="+mn-cs"/>
              </a:rPr>
              <a:t>sys</a:t>
            </a:r>
            <a:r>
              <a:rPr lang="en-US" sz="1224" dirty="0" err="1">
                <a:solidFill>
                  <a:srgbClr val="808080"/>
                </a:solidFill>
                <a:latin typeface="Consolas" panose="020B0609020204030204" pitchFamily="49" charset="0"/>
                <a:ea typeface="+mn-ea"/>
                <a:cs typeface="+mn-cs"/>
              </a:rPr>
              <a:t>.</a:t>
            </a:r>
            <a:r>
              <a:rPr lang="en-US" sz="1224" dirty="0" err="1">
                <a:solidFill>
                  <a:prstClr val="black"/>
                </a:solidFill>
                <a:latin typeface="Consolas" panose="020B0609020204030204" pitchFamily="49" charset="0"/>
                <a:ea typeface="+mn-ea"/>
                <a:cs typeface="+mn-cs"/>
              </a:rPr>
              <a:t>query_store_query</a:t>
            </a:r>
            <a:r>
              <a:rPr lang="en-US" sz="1224" dirty="0">
                <a:solidFill>
                  <a:prstClr val="black"/>
                </a:solidFill>
                <a:latin typeface="Consolas" panose="020B0609020204030204" pitchFamily="49" charset="0"/>
                <a:ea typeface="+mn-ea"/>
                <a:cs typeface="+mn-cs"/>
              </a:rPr>
              <a:t> q </a:t>
            </a:r>
            <a:r>
              <a:rPr lang="en-US" sz="1224" dirty="0">
                <a:solidFill>
                  <a:srgbClr val="0000FF"/>
                </a:solidFill>
                <a:latin typeface="Consolas" panose="020B0609020204030204" pitchFamily="49" charset="0"/>
                <a:ea typeface="+mn-ea"/>
                <a:cs typeface="+mn-cs"/>
              </a:rPr>
              <a:t>ON</a:t>
            </a:r>
            <a:r>
              <a:rPr lang="en-US" sz="1224" dirty="0">
                <a:solidFill>
                  <a:prstClr val="black"/>
                </a:solidFill>
                <a:latin typeface="Consolas" panose="020B0609020204030204" pitchFamily="49" charset="0"/>
                <a:ea typeface="+mn-ea"/>
                <a:cs typeface="+mn-cs"/>
              </a:rPr>
              <a:t> </a:t>
            </a:r>
            <a:r>
              <a:rPr lang="en-US" sz="1224" dirty="0" err="1">
                <a:solidFill>
                  <a:prstClr val="black"/>
                </a:solidFill>
                <a:latin typeface="Consolas" panose="020B0609020204030204" pitchFamily="49" charset="0"/>
                <a:ea typeface="+mn-ea"/>
                <a:cs typeface="+mn-cs"/>
              </a:rPr>
              <a:t>qt</a:t>
            </a:r>
            <a:r>
              <a:rPr lang="en-US" sz="1224" dirty="0" err="1">
                <a:solidFill>
                  <a:srgbClr val="808080"/>
                </a:solidFill>
                <a:latin typeface="Consolas" panose="020B0609020204030204" pitchFamily="49" charset="0"/>
                <a:ea typeface="+mn-ea"/>
                <a:cs typeface="+mn-cs"/>
              </a:rPr>
              <a:t>.</a:t>
            </a:r>
            <a:r>
              <a:rPr lang="en-US" sz="1224" dirty="0" err="1">
                <a:solidFill>
                  <a:prstClr val="black"/>
                </a:solidFill>
                <a:latin typeface="Consolas" panose="020B0609020204030204" pitchFamily="49" charset="0"/>
                <a:ea typeface="+mn-ea"/>
                <a:cs typeface="+mn-cs"/>
              </a:rPr>
              <a:t>query_text_id</a:t>
            </a:r>
            <a:r>
              <a:rPr lang="en-US" sz="1224" dirty="0">
                <a:solidFill>
                  <a:prstClr val="black"/>
                </a:solidFill>
                <a:latin typeface="Consolas" panose="020B0609020204030204" pitchFamily="49" charset="0"/>
                <a:ea typeface="+mn-ea"/>
                <a:cs typeface="+mn-cs"/>
              </a:rPr>
              <a:t> </a:t>
            </a:r>
            <a:r>
              <a:rPr lang="en-US" sz="1224" dirty="0">
                <a:solidFill>
                  <a:srgbClr val="808080"/>
                </a:solidFill>
                <a:latin typeface="Consolas" panose="020B0609020204030204" pitchFamily="49" charset="0"/>
                <a:ea typeface="+mn-ea"/>
                <a:cs typeface="+mn-cs"/>
              </a:rPr>
              <a:t>=</a:t>
            </a:r>
            <a:r>
              <a:rPr lang="en-US" sz="1224" dirty="0">
                <a:solidFill>
                  <a:prstClr val="black"/>
                </a:solidFill>
                <a:latin typeface="Consolas" panose="020B0609020204030204" pitchFamily="49" charset="0"/>
                <a:ea typeface="+mn-ea"/>
                <a:cs typeface="+mn-cs"/>
              </a:rPr>
              <a:t> </a:t>
            </a:r>
            <a:r>
              <a:rPr lang="en-US" sz="1224" dirty="0" err="1">
                <a:solidFill>
                  <a:prstClr val="black"/>
                </a:solidFill>
                <a:latin typeface="Consolas" panose="020B0609020204030204" pitchFamily="49" charset="0"/>
                <a:ea typeface="+mn-ea"/>
                <a:cs typeface="+mn-cs"/>
              </a:rPr>
              <a:t>q</a:t>
            </a:r>
            <a:r>
              <a:rPr lang="en-US" sz="1224" dirty="0" err="1">
                <a:solidFill>
                  <a:srgbClr val="808080"/>
                </a:solidFill>
                <a:latin typeface="Consolas" panose="020B0609020204030204" pitchFamily="49" charset="0"/>
                <a:ea typeface="+mn-ea"/>
                <a:cs typeface="+mn-cs"/>
              </a:rPr>
              <a:t>.</a:t>
            </a:r>
            <a:r>
              <a:rPr lang="en-US" sz="1224" dirty="0" err="1">
                <a:solidFill>
                  <a:prstClr val="black"/>
                </a:solidFill>
                <a:latin typeface="Consolas" panose="020B0609020204030204" pitchFamily="49" charset="0"/>
                <a:ea typeface="+mn-ea"/>
                <a:cs typeface="+mn-cs"/>
              </a:rPr>
              <a:t>query_text_id</a:t>
            </a:r>
            <a:r>
              <a:rPr lang="en-US" sz="1224" dirty="0">
                <a:solidFill>
                  <a:prstClr val="black"/>
                </a:solidFill>
                <a:latin typeface="Consolas" panose="020B0609020204030204" pitchFamily="49" charset="0"/>
                <a:ea typeface="+mn-ea"/>
                <a:cs typeface="+mn-cs"/>
              </a:rPr>
              <a:t> </a:t>
            </a:r>
            <a:r>
              <a:rPr lang="en-US" sz="1224" dirty="0">
                <a:solidFill>
                  <a:srgbClr val="808080"/>
                </a:solidFill>
                <a:latin typeface="Consolas" panose="020B0609020204030204" pitchFamily="49" charset="0"/>
                <a:ea typeface="+mn-ea"/>
                <a:cs typeface="+mn-cs"/>
              </a:rPr>
              <a:t>JOIN</a:t>
            </a:r>
            <a:endParaRPr lang="en-US" sz="1224" dirty="0">
              <a:solidFill>
                <a:prstClr val="black"/>
              </a:solidFill>
              <a:latin typeface="Consolas" panose="020B0609020204030204" pitchFamily="49" charset="0"/>
              <a:ea typeface="+mn-ea"/>
              <a:cs typeface="+mn-cs"/>
            </a:endParaRPr>
          </a:p>
          <a:p>
            <a:pPr defTabSz="932597" fontAlgn="auto">
              <a:spcBef>
                <a:spcPts val="0"/>
              </a:spcBef>
              <a:spcAft>
                <a:spcPts val="0"/>
              </a:spcAft>
            </a:pPr>
            <a:r>
              <a:rPr lang="en-US" sz="1224" dirty="0" err="1">
                <a:solidFill>
                  <a:srgbClr val="008000"/>
                </a:solidFill>
                <a:latin typeface="Consolas" panose="020B0609020204030204" pitchFamily="49" charset="0"/>
                <a:ea typeface="+mn-ea"/>
                <a:cs typeface="+mn-cs"/>
              </a:rPr>
              <a:t>sys</a:t>
            </a:r>
            <a:r>
              <a:rPr lang="en-US" sz="1224" dirty="0" err="1">
                <a:solidFill>
                  <a:srgbClr val="808080"/>
                </a:solidFill>
                <a:latin typeface="Consolas" panose="020B0609020204030204" pitchFamily="49" charset="0"/>
                <a:ea typeface="+mn-ea"/>
                <a:cs typeface="+mn-cs"/>
              </a:rPr>
              <a:t>.</a:t>
            </a:r>
            <a:r>
              <a:rPr lang="en-US" sz="1224" dirty="0" err="1">
                <a:solidFill>
                  <a:prstClr val="black"/>
                </a:solidFill>
                <a:latin typeface="Consolas" panose="020B0609020204030204" pitchFamily="49" charset="0"/>
                <a:ea typeface="+mn-ea"/>
                <a:cs typeface="+mn-cs"/>
              </a:rPr>
              <a:t>query_store_plan</a:t>
            </a:r>
            <a:r>
              <a:rPr lang="en-US" sz="1224" dirty="0">
                <a:solidFill>
                  <a:prstClr val="black"/>
                </a:solidFill>
                <a:latin typeface="Consolas" panose="020B0609020204030204" pitchFamily="49" charset="0"/>
                <a:ea typeface="+mn-ea"/>
                <a:cs typeface="+mn-cs"/>
              </a:rPr>
              <a:t> p </a:t>
            </a:r>
            <a:r>
              <a:rPr lang="en-US" sz="1224" dirty="0">
                <a:solidFill>
                  <a:srgbClr val="0000FF"/>
                </a:solidFill>
                <a:latin typeface="Consolas" panose="020B0609020204030204" pitchFamily="49" charset="0"/>
                <a:ea typeface="+mn-ea"/>
                <a:cs typeface="+mn-cs"/>
              </a:rPr>
              <a:t>ON</a:t>
            </a:r>
            <a:r>
              <a:rPr lang="en-US" sz="1224" dirty="0">
                <a:solidFill>
                  <a:prstClr val="black"/>
                </a:solidFill>
                <a:latin typeface="Consolas" panose="020B0609020204030204" pitchFamily="49" charset="0"/>
                <a:ea typeface="+mn-ea"/>
                <a:cs typeface="+mn-cs"/>
              </a:rPr>
              <a:t> </a:t>
            </a:r>
            <a:r>
              <a:rPr lang="en-US" sz="1224" dirty="0" err="1">
                <a:solidFill>
                  <a:prstClr val="black"/>
                </a:solidFill>
                <a:latin typeface="Consolas" panose="020B0609020204030204" pitchFamily="49" charset="0"/>
                <a:ea typeface="+mn-ea"/>
                <a:cs typeface="+mn-cs"/>
              </a:rPr>
              <a:t>q</a:t>
            </a:r>
            <a:r>
              <a:rPr lang="en-US" sz="1224" dirty="0" err="1">
                <a:solidFill>
                  <a:srgbClr val="808080"/>
                </a:solidFill>
                <a:latin typeface="Consolas" panose="020B0609020204030204" pitchFamily="49" charset="0"/>
                <a:ea typeface="+mn-ea"/>
                <a:cs typeface="+mn-cs"/>
              </a:rPr>
              <a:t>.</a:t>
            </a:r>
            <a:r>
              <a:rPr lang="en-US" sz="1224" dirty="0" err="1">
                <a:solidFill>
                  <a:prstClr val="black"/>
                </a:solidFill>
                <a:latin typeface="Consolas" panose="020B0609020204030204" pitchFamily="49" charset="0"/>
                <a:ea typeface="+mn-ea"/>
                <a:cs typeface="+mn-cs"/>
              </a:rPr>
              <a:t>query_id</a:t>
            </a:r>
            <a:r>
              <a:rPr lang="en-US" sz="1224" dirty="0">
                <a:solidFill>
                  <a:prstClr val="black"/>
                </a:solidFill>
                <a:latin typeface="Consolas" panose="020B0609020204030204" pitchFamily="49" charset="0"/>
                <a:ea typeface="+mn-ea"/>
                <a:cs typeface="+mn-cs"/>
              </a:rPr>
              <a:t> </a:t>
            </a:r>
            <a:r>
              <a:rPr lang="en-US" sz="1224" dirty="0">
                <a:solidFill>
                  <a:srgbClr val="808080"/>
                </a:solidFill>
                <a:latin typeface="Consolas" panose="020B0609020204030204" pitchFamily="49" charset="0"/>
                <a:ea typeface="+mn-ea"/>
                <a:cs typeface="+mn-cs"/>
              </a:rPr>
              <a:t>=</a:t>
            </a:r>
            <a:r>
              <a:rPr lang="en-US" sz="1224" dirty="0">
                <a:solidFill>
                  <a:prstClr val="black"/>
                </a:solidFill>
                <a:latin typeface="Consolas" panose="020B0609020204030204" pitchFamily="49" charset="0"/>
                <a:ea typeface="+mn-ea"/>
                <a:cs typeface="+mn-cs"/>
              </a:rPr>
              <a:t> </a:t>
            </a:r>
            <a:r>
              <a:rPr lang="en-US" sz="1224" dirty="0" err="1">
                <a:solidFill>
                  <a:prstClr val="black"/>
                </a:solidFill>
                <a:latin typeface="Consolas" panose="020B0609020204030204" pitchFamily="49" charset="0"/>
                <a:ea typeface="+mn-ea"/>
                <a:cs typeface="+mn-cs"/>
              </a:rPr>
              <a:t>p</a:t>
            </a:r>
            <a:r>
              <a:rPr lang="en-US" sz="1224" dirty="0" err="1">
                <a:solidFill>
                  <a:srgbClr val="808080"/>
                </a:solidFill>
                <a:latin typeface="Consolas" panose="020B0609020204030204" pitchFamily="49" charset="0"/>
                <a:ea typeface="+mn-ea"/>
                <a:cs typeface="+mn-cs"/>
              </a:rPr>
              <a:t>.</a:t>
            </a:r>
            <a:r>
              <a:rPr lang="en-US" sz="1224" dirty="0" err="1">
                <a:solidFill>
                  <a:prstClr val="black"/>
                </a:solidFill>
                <a:latin typeface="Consolas" panose="020B0609020204030204" pitchFamily="49" charset="0"/>
                <a:ea typeface="+mn-ea"/>
                <a:cs typeface="+mn-cs"/>
              </a:rPr>
              <a:t>query_id</a:t>
            </a:r>
            <a:r>
              <a:rPr lang="en-US" sz="1224" dirty="0">
                <a:solidFill>
                  <a:prstClr val="black"/>
                </a:solidFill>
                <a:latin typeface="Consolas" panose="020B0609020204030204" pitchFamily="49" charset="0"/>
                <a:ea typeface="+mn-ea"/>
                <a:cs typeface="+mn-cs"/>
              </a:rPr>
              <a:t> </a:t>
            </a:r>
            <a:r>
              <a:rPr lang="en-US" sz="1224" dirty="0">
                <a:solidFill>
                  <a:srgbClr val="808080"/>
                </a:solidFill>
                <a:latin typeface="Consolas" panose="020B0609020204030204" pitchFamily="49" charset="0"/>
                <a:ea typeface="+mn-ea"/>
                <a:cs typeface="+mn-cs"/>
              </a:rPr>
              <a:t>JOIN</a:t>
            </a:r>
            <a:endParaRPr lang="en-US" sz="1224" dirty="0">
              <a:solidFill>
                <a:prstClr val="black"/>
              </a:solidFill>
              <a:latin typeface="Consolas" panose="020B0609020204030204" pitchFamily="49" charset="0"/>
              <a:ea typeface="+mn-ea"/>
              <a:cs typeface="+mn-cs"/>
            </a:endParaRPr>
          </a:p>
          <a:p>
            <a:pPr defTabSz="932597" fontAlgn="auto">
              <a:spcBef>
                <a:spcPts val="0"/>
              </a:spcBef>
              <a:spcAft>
                <a:spcPts val="0"/>
              </a:spcAft>
            </a:pPr>
            <a:r>
              <a:rPr lang="en-US" sz="1224" dirty="0" err="1">
                <a:solidFill>
                  <a:srgbClr val="008000"/>
                </a:solidFill>
                <a:latin typeface="Consolas" panose="020B0609020204030204" pitchFamily="49" charset="0"/>
                <a:ea typeface="+mn-ea"/>
                <a:cs typeface="+mn-cs"/>
              </a:rPr>
              <a:t>sys</a:t>
            </a:r>
            <a:r>
              <a:rPr lang="en-US" sz="1224" dirty="0" err="1">
                <a:solidFill>
                  <a:srgbClr val="808080"/>
                </a:solidFill>
                <a:latin typeface="Consolas" panose="020B0609020204030204" pitchFamily="49" charset="0"/>
                <a:ea typeface="+mn-ea"/>
                <a:cs typeface="+mn-cs"/>
              </a:rPr>
              <a:t>.</a:t>
            </a:r>
            <a:r>
              <a:rPr lang="en-US" sz="1224" dirty="0" err="1">
                <a:solidFill>
                  <a:prstClr val="black"/>
                </a:solidFill>
                <a:latin typeface="Consolas" panose="020B0609020204030204" pitchFamily="49" charset="0"/>
                <a:ea typeface="+mn-ea"/>
                <a:cs typeface="+mn-cs"/>
              </a:rPr>
              <a:t>query_store_runtime_stats</a:t>
            </a:r>
            <a:r>
              <a:rPr lang="en-US" sz="1224" dirty="0">
                <a:solidFill>
                  <a:prstClr val="black"/>
                </a:solidFill>
                <a:latin typeface="Consolas" panose="020B0609020204030204" pitchFamily="49" charset="0"/>
                <a:ea typeface="+mn-ea"/>
                <a:cs typeface="+mn-cs"/>
              </a:rPr>
              <a:t> </a:t>
            </a:r>
            <a:r>
              <a:rPr lang="en-US" sz="1224" dirty="0" err="1">
                <a:solidFill>
                  <a:prstClr val="black"/>
                </a:solidFill>
                <a:latin typeface="Consolas" panose="020B0609020204030204" pitchFamily="49" charset="0"/>
                <a:ea typeface="+mn-ea"/>
                <a:cs typeface="+mn-cs"/>
              </a:rPr>
              <a:t>rs</a:t>
            </a:r>
            <a:r>
              <a:rPr lang="en-US" sz="1224" dirty="0">
                <a:solidFill>
                  <a:prstClr val="black"/>
                </a:solidFill>
                <a:latin typeface="Consolas" panose="020B0609020204030204" pitchFamily="49" charset="0"/>
                <a:ea typeface="+mn-ea"/>
                <a:cs typeface="+mn-cs"/>
              </a:rPr>
              <a:t> </a:t>
            </a:r>
            <a:r>
              <a:rPr lang="en-US" sz="1224" dirty="0">
                <a:solidFill>
                  <a:srgbClr val="0000FF"/>
                </a:solidFill>
                <a:latin typeface="Consolas" panose="020B0609020204030204" pitchFamily="49" charset="0"/>
                <a:ea typeface="+mn-ea"/>
                <a:cs typeface="+mn-cs"/>
              </a:rPr>
              <a:t>ON</a:t>
            </a:r>
            <a:r>
              <a:rPr lang="en-US" sz="1224" dirty="0">
                <a:solidFill>
                  <a:prstClr val="black"/>
                </a:solidFill>
                <a:latin typeface="Consolas" panose="020B0609020204030204" pitchFamily="49" charset="0"/>
                <a:ea typeface="+mn-ea"/>
                <a:cs typeface="+mn-cs"/>
              </a:rPr>
              <a:t> </a:t>
            </a:r>
            <a:r>
              <a:rPr lang="en-US" sz="1224" dirty="0" err="1">
                <a:solidFill>
                  <a:prstClr val="black"/>
                </a:solidFill>
                <a:latin typeface="Consolas" panose="020B0609020204030204" pitchFamily="49" charset="0"/>
                <a:ea typeface="+mn-ea"/>
                <a:cs typeface="+mn-cs"/>
              </a:rPr>
              <a:t>p</a:t>
            </a:r>
            <a:r>
              <a:rPr lang="en-US" sz="1224" dirty="0" err="1">
                <a:solidFill>
                  <a:srgbClr val="808080"/>
                </a:solidFill>
                <a:latin typeface="Consolas" panose="020B0609020204030204" pitchFamily="49" charset="0"/>
                <a:ea typeface="+mn-ea"/>
                <a:cs typeface="+mn-cs"/>
              </a:rPr>
              <a:t>.</a:t>
            </a:r>
            <a:r>
              <a:rPr lang="en-US" sz="1224" dirty="0" err="1">
                <a:solidFill>
                  <a:prstClr val="black"/>
                </a:solidFill>
                <a:latin typeface="Consolas" panose="020B0609020204030204" pitchFamily="49" charset="0"/>
                <a:ea typeface="+mn-ea"/>
                <a:cs typeface="+mn-cs"/>
              </a:rPr>
              <a:t>plan_id</a:t>
            </a:r>
            <a:r>
              <a:rPr lang="en-US" sz="1224" dirty="0">
                <a:solidFill>
                  <a:prstClr val="black"/>
                </a:solidFill>
                <a:latin typeface="Consolas" panose="020B0609020204030204" pitchFamily="49" charset="0"/>
                <a:ea typeface="+mn-ea"/>
                <a:cs typeface="+mn-cs"/>
              </a:rPr>
              <a:t> </a:t>
            </a:r>
            <a:r>
              <a:rPr lang="en-US" sz="1224" dirty="0">
                <a:solidFill>
                  <a:srgbClr val="808080"/>
                </a:solidFill>
                <a:latin typeface="Consolas" panose="020B0609020204030204" pitchFamily="49" charset="0"/>
                <a:ea typeface="+mn-ea"/>
                <a:cs typeface="+mn-cs"/>
              </a:rPr>
              <a:t>=</a:t>
            </a:r>
            <a:r>
              <a:rPr lang="en-US" sz="1224" dirty="0">
                <a:solidFill>
                  <a:prstClr val="black"/>
                </a:solidFill>
                <a:latin typeface="Consolas" panose="020B0609020204030204" pitchFamily="49" charset="0"/>
                <a:ea typeface="+mn-ea"/>
                <a:cs typeface="+mn-cs"/>
              </a:rPr>
              <a:t> </a:t>
            </a:r>
            <a:r>
              <a:rPr lang="en-US" sz="1224" dirty="0" err="1">
                <a:solidFill>
                  <a:prstClr val="black"/>
                </a:solidFill>
                <a:latin typeface="Consolas" panose="020B0609020204030204" pitchFamily="49" charset="0"/>
                <a:ea typeface="+mn-ea"/>
                <a:cs typeface="+mn-cs"/>
              </a:rPr>
              <a:t>rs</a:t>
            </a:r>
            <a:r>
              <a:rPr lang="en-US" sz="1224" dirty="0" err="1">
                <a:solidFill>
                  <a:srgbClr val="808080"/>
                </a:solidFill>
                <a:latin typeface="Consolas" panose="020B0609020204030204" pitchFamily="49" charset="0"/>
                <a:ea typeface="+mn-ea"/>
                <a:cs typeface="+mn-cs"/>
              </a:rPr>
              <a:t>.</a:t>
            </a:r>
            <a:r>
              <a:rPr lang="en-US" sz="1224" dirty="0" err="1">
                <a:solidFill>
                  <a:prstClr val="black"/>
                </a:solidFill>
                <a:latin typeface="Consolas" panose="020B0609020204030204" pitchFamily="49" charset="0"/>
                <a:ea typeface="+mn-ea"/>
                <a:cs typeface="+mn-cs"/>
              </a:rPr>
              <a:t>plan_id</a:t>
            </a:r>
            <a:endParaRPr lang="en-US" sz="1224" dirty="0">
              <a:solidFill>
                <a:prstClr val="black"/>
              </a:solidFill>
              <a:latin typeface="Consolas" panose="020B0609020204030204" pitchFamily="49" charset="0"/>
              <a:ea typeface="+mn-ea"/>
              <a:cs typeface="+mn-cs"/>
            </a:endParaRPr>
          </a:p>
          <a:p>
            <a:pPr defTabSz="932597" fontAlgn="auto">
              <a:spcBef>
                <a:spcPts val="0"/>
              </a:spcBef>
              <a:spcAft>
                <a:spcPts val="0"/>
              </a:spcAft>
            </a:pPr>
            <a:r>
              <a:rPr lang="en-US" sz="1224" dirty="0">
                <a:solidFill>
                  <a:srgbClr val="0000FF"/>
                </a:solidFill>
                <a:latin typeface="Consolas" panose="020B0609020204030204" pitchFamily="49" charset="0"/>
                <a:ea typeface="+mn-ea"/>
                <a:cs typeface="+mn-cs"/>
              </a:rPr>
              <a:t>GROUP</a:t>
            </a:r>
            <a:r>
              <a:rPr lang="en-US" sz="1224" dirty="0">
                <a:solidFill>
                  <a:prstClr val="black"/>
                </a:solidFill>
                <a:latin typeface="Consolas" panose="020B0609020204030204" pitchFamily="49" charset="0"/>
                <a:ea typeface="+mn-ea"/>
                <a:cs typeface="+mn-cs"/>
              </a:rPr>
              <a:t> </a:t>
            </a:r>
            <a:r>
              <a:rPr lang="en-US" sz="1224" dirty="0">
                <a:solidFill>
                  <a:srgbClr val="0000FF"/>
                </a:solidFill>
                <a:latin typeface="Consolas" panose="020B0609020204030204" pitchFamily="49" charset="0"/>
                <a:ea typeface="+mn-ea"/>
                <a:cs typeface="+mn-cs"/>
              </a:rPr>
              <a:t>BY</a:t>
            </a:r>
            <a:r>
              <a:rPr lang="en-US" sz="1224" dirty="0">
                <a:solidFill>
                  <a:prstClr val="black"/>
                </a:solidFill>
                <a:latin typeface="Consolas" panose="020B0609020204030204" pitchFamily="49" charset="0"/>
                <a:ea typeface="+mn-ea"/>
                <a:cs typeface="+mn-cs"/>
              </a:rPr>
              <a:t> </a:t>
            </a:r>
            <a:r>
              <a:rPr lang="en-US" sz="1224" dirty="0" err="1">
                <a:solidFill>
                  <a:prstClr val="black"/>
                </a:solidFill>
                <a:latin typeface="Consolas" panose="020B0609020204030204" pitchFamily="49" charset="0"/>
                <a:ea typeface="+mn-ea"/>
                <a:cs typeface="+mn-cs"/>
              </a:rPr>
              <a:t>q</a:t>
            </a:r>
            <a:r>
              <a:rPr lang="en-US" sz="1224" dirty="0" err="1">
                <a:solidFill>
                  <a:srgbClr val="808080"/>
                </a:solidFill>
                <a:latin typeface="Consolas" panose="020B0609020204030204" pitchFamily="49" charset="0"/>
                <a:ea typeface="+mn-ea"/>
                <a:cs typeface="+mn-cs"/>
              </a:rPr>
              <a:t>.</a:t>
            </a:r>
            <a:r>
              <a:rPr lang="en-US" sz="1224" dirty="0" err="1">
                <a:solidFill>
                  <a:prstClr val="black"/>
                </a:solidFill>
                <a:latin typeface="Consolas" panose="020B0609020204030204" pitchFamily="49" charset="0"/>
                <a:ea typeface="+mn-ea"/>
                <a:cs typeface="+mn-cs"/>
              </a:rPr>
              <a:t>query_id</a:t>
            </a:r>
            <a:r>
              <a:rPr lang="en-US" sz="1224" dirty="0">
                <a:solidFill>
                  <a:srgbClr val="808080"/>
                </a:solidFill>
                <a:latin typeface="Consolas" panose="020B0609020204030204" pitchFamily="49" charset="0"/>
                <a:ea typeface="+mn-ea"/>
                <a:cs typeface="+mn-cs"/>
              </a:rPr>
              <a:t>,</a:t>
            </a:r>
            <a:r>
              <a:rPr lang="en-US" sz="1224" dirty="0">
                <a:solidFill>
                  <a:prstClr val="black"/>
                </a:solidFill>
                <a:latin typeface="Consolas" panose="020B0609020204030204" pitchFamily="49" charset="0"/>
                <a:ea typeface="+mn-ea"/>
                <a:cs typeface="+mn-cs"/>
              </a:rPr>
              <a:t> </a:t>
            </a:r>
            <a:r>
              <a:rPr lang="en-US" sz="1224" dirty="0" err="1">
                <a:solidFill>
                  <a:prstClr val="black"/>
                </a:solidFill>
                <a:latin typeface="Consolas" panose="020B0609020204030204" pitchFamily="49" charset="0"/>
                <a:ea typeface="+mn-ea"/>
                <a:cs typeface="+mn-cs"/>
              </a:rPr>
              <a:t>qt</a:t>
            </a:r>
            <a:r>
              <a:rPr lang="en-US" sz="1224" dirty="0" err="1">
                <a:solidFill>
                  <a:srgbClr val="808080"/>
                </a:solidFill>
                <a:latin typeface="Consolas" panose="020B0609020204030204" pitchFamily="49" charset="0"/>
                <a:ea typeface="+mn-ea"/>
                <a:cs typeface="+mn-cs"/>
              </a:rPr>
              <a:t>.</a:t>
            </a:r>
            <a:r>
              <a:rPr lang="en-US" sz="1224" dirty="0" err="1">
                <a:solidFill>
                  <a:prstClr val="black"/>
                </a:solidFill>
                <a:latin typeface="Consolas" panose="020B0609020204030204" pitchFamily="49" charset="0"/>
                <a:ea typeface="+mn-ea"/>
                <a:cs typeface="+mn-cs"/>
              </a:rPr>
              <a:t>query_text_id</a:t>
            </a:r>
            <a:r>
              <a:rPr lang="en-US" sz="1224" dirty="0">
                <a:solidFill>
                  <a:srgbClr val="808080"/>
                </a:solidFill>
                <a:latin typeface="Consolas" panose="020B0609020204030204" pitchFamily="49" charset="0"/>
                <a:ea typeface="+mn-ea"/>
                <a:cs typeface="+mn-cs"/>
              </a:rPr>
              <a:t>,</a:t>
            </a:r>
            <a:r>
              <a:rPr lang="en-US" sz="1224" dirty="0">
                <a:solidFill>
                  <a:prstClr val="black"/>
                </a:solidFill>
                <a:latin typeface="Consolas" panose="020B0609020204030204" pitchFamily="49" charset="0"/>
                <a:ea typeface="+mn-ea"/>
                <a:cs typeface="+mn-cs"/>
              </a:rPr>
              <a:t> </a:t>
            </a:r>
            <a:r>
              <a:rPr lang="en-US" sz="1224" dirty="0" err="1">
                <a:solidFill>
                  <a:prstClr val="black"/>
                </a:solidFill>
                <a:latin typeface="Consolas" panose="020B0609020204030204" pitchFamily="49" charset="0"/>
                <a:ea typeface="+mn-ea"/>
                <a:cs typeface="+mn-cs"/>
              </a:rPr>
              <a:t>qt</a:t>
            </a:r>
            <a:r>
              <a:rPr lang="en-US" sz="1224" dirty="0" err="1">
                <a:solidFill>
                  <a:srgbClr val="808080"/>
                </a:solidFill>
                <a:latin typeface="Consolas" panose="020B0609020204030204" pitchFamily="49" charset="0"/>
                <a:ea typeface="+mn-ea"/>
                <a:cs typeface="+mn-cs"/>
              </a:rPr>
              <a:t>.</a:t>
            </a:r>
            <a:r>
              <a:rPr lang="en-US" sz="1224" dirty="0" err="1">
                <a:solidFill>
                  <a:prstClr val="black"/>
                </a:solidFill>
                <a:latin typeface="Consolas" panose="020B0609020204030204" pitchFamily="49" charset="0"/>
                <a:ea typeface="+mn-ea"/>
                <a:cs typeface="+mn-cs"/>
              </a:rPr>
              <a:t>query_sql_text</a:t>
            </a:r>
            <a:endParaRPr lang="en-US" sz="1224" dirty="0">
              <a:solidFill>
                <a:prstClr val="black"/>
              </a:solidFill>
              <a:latin typeface="Consolas" panose="020B0609020204030204" pitchFamily="49" charset="0"/>
              <a:ea typeface="+mn-ea"/>
              <a:cs typeface="+mn-cs"/>
            </a:endParaRPr>
          </a:p>
          <a:p>
            <a:pPr defTabSz="932597" fontAlgn="auto">
              <a:spcBef>
                <a:spcPts val="0"/>
              </a:spcBef>
              <a:spcAft>
                <a:spcPts val="0"/>
              </a:spcAft>
            </a:pPr>
            <a:r>
              <a:rPr lang="en-US" sz="1224" dirty="0">
                <a:solidFill>
                  <a:srgbClr val="0000FF"/>
                </a:solidFill>
                <a:latin typeface="Consolas" panose="020B0609020204030204" pitchFamily="49" charset="0"/>
                <a:ea typeface="+mn-ea"/>
                <a:cs typeface="+mn-cs"/>
              </a:rPr>
              <a:t>ORDER</a:t>
            </a:r>
            <a:r>
              <a:rPr lang="en-US" sz="1224" dirty="0">
                <a:solidFill>
                  <a:prstClr val="black"/>
                </a:solidFill>
                <a:latin typeface="Consolas" panose="020B0609020204030204" pitchFamily="49" charset="0"/>
                <a:ea typeface="+mn-ea"/>
                <a:cs typeface="+mn-cs"/>
              </a:rPr>
              <a:t> </a:t>
            </a:r>
            <a:r>
              <a:rPr lang="en-US" sz="1224" dirty="0">
                <a:solidFill>
                  <a:srgbClr val="0000FF"/>
                </a:solidFill>
                <a:latin typeface="Consolas" panose="020B0609020204030204" pitchFamily="49" charset="0"/>
                <a:ea typeface="+mn-ea"/>
                <a:cs typeface="+mn-cs"/>
              </a:rPr>
              <a:t>BY</a:t>
            </a:r>
            <a:r>
              <a:rPr lang="en-US" sz="1224" dirty="0">
                <a:solidFill>
                  <a:prstClr val="black"/>
                </a:solidFill>
                <a:latin typeface="Consolas" panose="020B0609020204030204" pitchFamily="49" charset="0"/>
                <a:ea typeface="+mn-ea"/>
                <a:cs typeface="+mn-cs"/>
              </a:rPr>
              <a:t> </a:t>
            </a:r>
            <a:r>
              <a:rPr lang="en-US" sz="1224" dirty="0" err="1">
                <a:solidFill>
                  <a:prstClr val="black"/>
                </a:solidFill>
                <a:latin typeface="Consolas" panose="020B0609020204030204" pitchFamily="49" charset="0"/>
                <a:ea typeface="+mn-ea"/>
                <a:cs typeface="+mn-cs"/>
              </a:rPr>
              <a:t>total_execution_count</a:t>
            </a:r>
            <a:r>
              <a:rPr lang="en-US" sz="1224" dirty="0">
                <a:solidFill>
                  <a:prstClr val="black"/>
                </a:solidFill>
                <a:latin typeface="Consolas" panose="020B0609020204030204" pitchFamily="49" charset="0"/>
                <a:ea typeface="+mn-ea"/>
                <a:cs typeface="+mn-cs"/>
              </a:rPr>
              <a:t> </a:t>
            </a:r>
            <a:r>
              <a:rPr lang="en-US" sz="1224" dirty="0">
                <a:solidFill>
                  <a:srgbClr val="0000FF"/>
                </a:solidFill>
                <a:latin typeface="Consolas" panose="020B0609020204030204" pitchFamily="49" charset="0"/>
                <a:ea typeface="+mn-ea"/>
                <a:cs typeface="+mn-cs"/>
              </a:rPr>
              <a:t>DESC</a:t>
            </a:r>
            <a:endParaRPr lang="en-US" sz="1224" dirty="0">
              <a:solidFill>
                <a:prstClr val="black"/>
              </a:solidFill>
              <a:latin typeface="Consolas" panose="020B0609020204030204" pitchFamily="49" charset="0"/>
              <a:ea typeface="+mn-ea"/>
              <a:cs typeface="+mn-cs"/>
            </a:endParaRPr>
          </a:p>
          <a:p>
            <a:pPr defTabSz="932597" fontAlgn="auto">
              <a:spcBef>
                <a:spcPts val="0"/>
              </a:spcBef>
              <a:spcAft>
                <a:spcPts val="0"/>
              </a:spcAft>
            </a:pPr>
            <a:endParaRPr lang="en-US" sz="1224" dirty="0">
              <a:solidFill>
                <a:prstClr val="black"/>
              </a:solidFill>
              <a:latin typeface="Consolas" panose="020B0609020204030204" pitchFamily="49" charset="0"/>
              <a:ea typeface="+mn-ea"/>
              <a:cs typeface="+mn-cs"/>
            </a:endParaRPr>
          </a:p>
          <a:p>
            <a:pPr defTabSz="932597" fontAlgn="auto">
              <a:spcBef>
                <a:spcPts val="0"/>
              </a:spcBef>
              <a:spcAft>
                <a:spcPts val="0"/>
              </a:spcAft>
            </a:pPr>
            <a:r>
              <a:rPr lang="en-US" sz="1224" dirty="0">
                <a:solidFill>
                  <a:srgbClr val="008000"/>
                </a:solidFill>
                <a:latin typeface="Consolas" panose="020B0609020204030204" pitchFamily="49" charset="0"/>
                <a:ea typeface="+mn-ea"/>
                <a:cs typeface="+mn-cs"/>
              </a:rPr>
              <a:t>/* (7) Force plan for a given query */</a:t>
            </a:r>
            <a:endParaRPr lang="en-US" sz="1224" dirty="0">
              <a:solidFill>
                <a:prstClr val="black"/>
              </a:solidFill>
              <a:latin typeface="Consolas" panose="020B0609020204030204" pitchFamily="49" charset="0"/>
              <a:ea typeface="+mn-ea"/>
              <a:cs typeface="+mn-cs"/>
            </a:endParaRPr>
          </a:p>
          <a:p>
            <a:pPr defTabSz="932597" fontAlgn="auto">
              <a:spcBef>
                <a:spcPts val="0"/>
              </a:spcBef>
              <a:spcAft>
                <a:spcPts val="0"/>
              </a:spcAft>
            </a:pPr>
            <a:r>
              <a:rPr lang="en-US" sz="1224" dirty="0">
                <a:solidFill>
                  <a:srgbClr val="0000FF"/>
                </a:solidFill>
                <a:latin typeface="Consolas" panose="020B0609020204030204" pitchFamily="49" charset="0"/>
                <a:ea typeface="+mn-ea"/>
                <a:cs typeface="+mn-cs"/>
              </a:rPr>
              <a:t>exec</a:t>
            </a:r>
            <a:r>
              <a:rPr lang="en-US" sz="1224" dirty="0">
                <a:solidFill>
                  <a:prstClr val="black"/>
                </a:solidFill>
                <a:latin typeface="Consolas" panose="020B0609020204030204" pitchFamily="49" charset="0"/>
                <a:ea typeface="+mn-ea"/>
                <a:cs typeface="+mn-cs"/>
              </a:rPr>
              <a:t> </a:t>
            </a:r>
            <a:r>
              <a:rPr lang="en-US" sz="1224" dirty="0" err="1">
                <a:solidFill>
                  <a:prstClr val="black"/>
                </a:solidFill>
                <a:latin typeface="Consolas" panose="020B0609020204030204" pitchFamily="49" charset="0"/>
                <a:ea typeface="+mn-ea"/>
                <a:cs typeface="+mn-cs"/>
              </a:rPr>
              <a:t>sp_query_store_force_plan</a:t>
            </a:r>
            <a:r>
              <a:rPr lang="en-US" sz="1224" dirty="0">
                <a:solidFill>
                  <a:srgbClr val="0000FF"/>
                </a:solidFill>
                <a:latin typeface="Consolas" panose="020B0609020204030204" pitchFamily="49" charset="0"/>
                <a:ea typeface="+mn-ea"/>
                <a:cs typeface="+mn-cs"/>
              </a:rPr>
              <a:t> </a:t>
            </a:r>
          </a:p>
          <a:p>
            <a:pPr defTabSz="932597" fontAlgn="auto">
              <a:spcBef>
                <a:spcPts val="0"/>
              </a:spcBef>
              <a:spcAft>
                <a:spcPts val="0"/>
              </a:spcAft>
            </a:pPr>
            <a:r>
              <a:rPr lang="en-US" sz="1224" dirty="0">
                <a:solidFill>
                  <a:prstClr val="black"/>
                </a:solidFill>
                <a:latin typeface="Consolas" panose="020B0609020204030204" pitchFamily="49" charset="0"/>
                <a:ea typeface="+mn-ea"/>
                <a:cs typeface="+mn-cs"/>
              </a:rPr>
              <a:t>12 </a:t>
            </a:r>
            <a:r>
              <a:rPr lang="en-US" sz="1224" dirty="0">
                <a:solidFill>
                  <a:srgbClr val="008000"/>
                </a:solidFill>
                <a:latin typeface="Consolas" panose="020B0609020204030204" pitchFamily="49" charset="0"/>
                <a:ea typeface="+mn-ea"/>
                <a:cs typeface="+mn-cs"/>
              </a:rPr>
              <a:t>/*@</a:t>
            </a:r>
            <a:r>
              <a:rPr lang="en-US" sz="1224" dirty="0" err="1">
                <a:solidFill>
                  <a:srgbClr val="008000"/>
                </a:solidFill>
                <a:latin typeface="Consolas" panose="020B0609020204030204" pitchFamily="49" charset="0"/>
                <a:ea typeface="+mn-ea"/>
                <a:cs typeface="+mn-cs"/>
              </a:rPr>
              <a:t>query_id</a:t>
            </a:r>
            <a:r>
              <a:rPr lang="en-US" sz="1224" dirty="0">
                <a:solidFill>
                  <a:srgbClr val="008000"/>
                </a:solidFill>
                <a:latin typeface="Consolas" panose="020B0609020204030204" pitchFamily="49" charset="0"/>
                <a:ea typeface="+mn-ea"/>
                <a:cs typeface="+mn-cs"/>
              </a:rPr>
              <a:t>*/</a:t>
            </a:r>
            <a:r>
              <a:rPr lang="en-US" sz="1224" dirty="0">
                <a:solidFill>
                  <a:srgbClr val="808080"/>
                </a:solidFill>
                <a:latin typeface="Consolas" panose="020B0609020204030204" pitchFamily="49" charset="0"/>
                <a:ea typeface="+mn-ea"/>
                <a:cs typeface="+mn-cs"/>
              </a:rPr>
              <a:t>,</a:t>
            </a:r>
            <a:r>
              <a:rPr lang="en-US" sz="1224" dirty="0">
                <a:solidFill>
                  <a:prstClr val="black"/>
                </a:solidFill>
                <a:latin typeface="Consolas" panose="020B0609020204030204" pitchFamily="49" charset="0"/>
                <a:ea typeface="+mn-ea"/>
                <a:cs typeface="+mn-cs"/>
              </a:rPr>
              <a:t> 14 </a:t>
            </a:r>
            <a:r>
              <a:rPr lang="en-US" sz="1224" dirty="0">
                <a:solidFill>
                  <a:srgbClr val="008000"/>
                </a:solidFill>
                <a:latin typeface="Consolas" panose="020B0609020204030204" pitchFamily="49" charset="0"/>
                <a:ea typeface="+mn-ea"/>
                <a:cs typeface="+mn-cs"/>
              </a:rPr>
              <a:t>/*@</a:t>
            </a:r>
            <a:r>
              <a:rPr lang="en-US" sz="1224" dirty="0" err="1">
                <a:solidFill>
                  <a:srgbClr val="008000"/>
                </a:solidFill>
                <a:latin typeface="Consolas" panose="020B0609020204030204" pitchFamily="49" charset="0"/>
                <a:ea typeface="+mn-ea"/>
                <a:cs typeface="+mn-cs"/>
              </a:rPr>
              <a:t>plan_id</a:t>
            </a:r>
            <a:r>
              <a:rPr lang="en-US" sz="1224" dirty="0">
                <a:solidFill>
                  <a:srgbClr val="008000"/>
                </a:solidFill>
                <a:latin typeface="Consolas" panose="020B0609020204030204" pitchFamily="49" charset="0"/>
                <a:ea typeface="+mn-ea"/>
                <a:cs typeface="+mn-cs"/>
              </a:rPr>
              <a:t>*/</a:t>
            </a:r>
            <a:endParaRPr lang="en-US" sz="1224" dirty="0">
              <a:solidFill>
                <a:prstClr val="black"/>
              </a:solidFill>
              <a:latin typeface="Consolas" panose="020B0609020204030204" pitchFamily="49" charset="0"/>
              <a:ea typeface="+mn-ea"/>
              <a:cs typeface="+mn-cs"/>
            </a:endParaRPr>
          </a:p>
          <a:p>
            <a:pPr defTabSz="932597" fontAlgn="auto">
              <a:spcBef>
                <a:spcPts val="0"/>
              </a:spcBef>
              <a:spcAft>
                <a:spcPts val="0"/>
              </a:spcAft>
            </a:pPr>
            <a:endParaRPr lang="en-US" sz="1224" dirty="0">
              <a:solidFill>
                <a:prstClr val="black"/>
              </a:solidFill>
              <a:latin typeface="Consolas" panose="020B0609020204030204" pitchFamily="49" charset="0"/>
              <a:ea typeface="+mn-ea"/>
              <a:cs typeface="+mn-cs"/>
            </a:endParaRPr>
          </a:p>
        </p:txBody>
      </p:sp>
      <p:sp>
        <p:nvSpPr>
          <p:cNvPr id="28" name="Text Placeholder 2"/>
          <p:cNvSpPr>
            <a:spLocks noGrp="1"/>
          </p:cNvSpPr>
          <p:nvPr>
            <p:ph type="body" sz="quarter" idx="13"/>
          </p:nvPr>
        </p:nvSpPr>
        <p:spPr>
          <a:xfrm>
            <a:off x="6097445" y="1350963"/>
            <a:ext cx="6225296" cy="4923425"/>
          </a:xfrm>
        </p:spPr>
        <p:txBody>
          <a:bodyPr rIns="0"/>
          <a:lstStyle/>
          <a:p>
            <a:pPr>
              <a:spcBef>
                <a:spcPts val="1500"/>
              </a:spcBef>
            </a:pPr>
            <a:r>
              <a:rPr lang="en-US" sz="3200" dirty="0">
                <a:latin typeface="Segoe UI Semilight" panose="020B0402040204020203" pitchFamily="34" charset="0"/>
                <a:cs typeface="Segoe UI Semilight" panose="020B0402040204020203" pitchFamily="34" charset="0"/>
              </a:rPr>
              <a:t>DB-level feature exposed </a:t>
            </a:r>
            <a:br>
              <a:rPr lang="en-US" sz="3200" dirty="0">
                <a:latin typeface="Segoe UI Semilight" panose="020B0402040204020203" pitchFamily="34" charset="0"/>
                <a:cs typeface="Segoe UI Semilight" panose="020B0402040204020203" pitchFamily="34" charset="0"/>
              </a:rPr>
            </a:br>
            <a:r>
              <a:rPr lang="en-US" sz="3200" dirty="0">
                <a:latin typeface="Segoe UI Semilight" panose="020B0402040204020203" pitchFamily="34" charset="0"/>
                <a:cs typeface="Segoe UI Semilight" panose="020B0402040204020203" pitchFamily="34" charset="0"/>
              </a:rPr>
              <a:t>through T-SQL extensions</a:t>
            </a:r>
          </a:p>
          <a:p>
            <a:pPr>
              <a:spcBef>
                <a:spcPts val="1500"/>
              </a:spcBef>
            </a:pPr>
            <a:r>
              <a:rPr lang="en-US" sz="2000" b="1" dirty="0">
                <a:solidFill>
                  <a:schemeClr val="tx1">
                    <a:lumMod val="90000"/>
                    <a:lumOff val="10000"/>
                  </a:schemeClr>
                </a:solidFill>
              </a:rPr>
              <a:t>ALTER DATABASE</a:t>
            </a:r>
          </a:p>
          <a:p>
            <a:pPr>
              <a:spcBef>
                <a:spcPts val="1500"/>
              </a:spcBef>
            </a:pPr>
            <a:r>
              <a:rPr lang="en-US" sz="1800" dirty="0">
                <a:solidFill>
                  <a:schemeClr val="tx1">
                    <a:lumMod val="90000"/>
                    <a:lumOff val="10000"/>
                  </a:schemeClr>
                </a:solidFill>
                <a:latin typeface="Segoe UI" panose="020B0502040204020203" pitchFamily="34" charset="0"/>
                <a:cs typeface="Segoe UI" panose="020B0502040204020203" pitchFamily="34" charset="0"/>
              </a:rPr>
              <a:t>Catalog views (settings, compile, and runtime stats)</a:t>
            </a:r>
          </a:p>
          <a:p>
            <a:pPr>
              <a:spcBef>
                <a:spcPts val="1500"/>
              </a:spcBef>
            </a:pPr>
            <a:r>
              <a:rPr lang="en-US" sz="1800" dirty="0">
                <a:solidFill>
                  <a:schemeClr val="tx1">
                    <a:lumMod val="90000"/>
                    <a:lumOff val="10000"/>
                  </a:schemeClr>
                </a:solidFill>
                <a:latin typeface="Segoe UI" panose="020B0502040204020203" pitchFamily="34" charset="0"/>
                <a:cs typeface="Segoe UI" panose="020B0502040204020203" pitchFamily="34" charset="0"/>
              </a:rPr>
              <a:t>Stored Procs (plan forcing, query/plan/stats cleanup)</a:t>
            </a:r>
          </a:p>
        </p:txBody>
      </p:sp>
      <p:sp>
        <p:nvSpPr>
          <p:cNvPr id="9" name="TextBox 8"/>
          <p:cNvSpPr txBox="1"/>
          <p:nvPr/>
        </p:nvSpPr>
        <p:spPr>
          <a:xfrm>
            <a:off x="1" y="6642289"/>
            <a:ext cx="3806190" cy="352236"/>
          </a:xfrm>
          <a:prstGeom prst="rect">
            <a:avLst/>
          </a:prstGeom>
          <a:noFill/>
        </p:spPr>
        <p:txBody>
          <a:bodyPr wrap="square" lIns="365760" tIns="146304" rIns="182880" bIns="146304" rtlCol="0" anchor="ctr" anchorCtr="0">
            <a:noAutofit/>
          </a:bodyPr>
          <a:lstStyle/>
          <a:p>
            <a:pPr>
              <a:lnSpc>
                <a:spcPct val="90000"/>
              </a:lnSpc>
              <a:spcAft>
                <a:spcPts val="600"/>
              </a:spcAft>
            </a:pPr>
            <a:r>
              <a:rPr lang="en-US" sz="1400" dirty="0">
                <a:solidFill>
                  <a:schemeClr val="bg1"/>
                </a:solidFill>
                <a:latin typeface="Segoe UI Semibold" panose="020B0702040204020203" pitchFamily="34" charset="0"/>
                <a:ea typeface="Segoe UI Black" panose="020B0A02040204020203" pitchFamily="34" charset="0"/>
                <a:cs typeface="Segoe UI Semibold" panose="020B0702040204020203" pitchFamily="34" charset="0"/>
              </a:rPr>
              <a:t>Performance</a:t>
            </a:r>
          </a:p>
        </p:txBody>
      </p:sp>
    </p:spTree>
    <p:extLst>
      <p:ext uri="{BB962C8B-B14F-4D97-AF65-F5344CB8AC3E}">
        <p14:creationId xmlns:p14="http://schemas.microsoft.com/office/powerpoint/2010/main" val="1141818932"/>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26"/>
                                        </p:tgtEl>
                                        <p:attrNameLst>
                                          <p:attrName>style.visibility</p:attrName>
                                        </p:attrNameLst>
                                      </p:cBhvr>
                                      <p:to>
                                        <p:strVal val="visible"/>
                                      </p:to>
                                    </p:set>
                                    <p:animEffect transition="in" filter="fade">
                                      <p:cBhvr>
                                        <p:cTn id="7" dur="500"/>
                                        <p:tgtEl>
                                          <p:spTgt spid="26"/>
                                        </p:tgtEl>
                                      </p:cBhvr>
                                    </p:animEffect>
                                  </p:childTnLst>
                                </p:cTn>
                              </p:par>
                            </p:childTnLst>
                          </p:cTn>
                        </p:par>
                      </p:childTnLst>
                    </p:cTn>
                  </p:par>
                  <p:par>
                    <p:cTn id="8" fill="hold">
                      <p:stCondLst>
                        <p:cond delay="indefinite"/>
                      </p:stCondLst>
                      <p:childTnLst>
                        <p:par>
                          <p:cTn id="9" fill="hold">
                            <p:stCondLst>
                              <p:cond delay="0"/>
                            </p:stCondLst>
                            <p:childTnLst>
                              <p:par>
                                <p:cTn id="10" presetID="1" presetClass="exit" presetSubtype="0" fill="hold" grpId="1" nodeType="clickEffect">
                                  <p:stCondLst>
                                    <p:cond delay="0"/>
                                  </p:stCondLst>
                                  <p:childTnLst>
                                    <p:set>
                                      <p:cBhvr>
                                        <p:cTn id="11" dur="1" fill="hold">
                                          <p:stCondLst>
                                            <p:cond delay="0"/>
                                          </p:stCondLst>
                                        </p:cTn>
                                        <p:tgtEl>
                                          <p:spTgt spid="26"/>
                                        </p:tgtEl>
                                        <p:attrNameLst>
                                          <p:attrName>style.visibility</p:attrName>
                                        </p:attrNameLst>
                                      </p:cBhvr>
                                      <p:to>
                                        <p:strVal val="hidden"/>
                                      </p:to>
                                    </p:set>
                                  </p:childTnLst>
                                </p:cTn>
                              </p:par>
                            </p:childTnLst>
                          </p:cTn>
                        </p:par>
                      </p:childTnLst>
                    </p:cTn>
                  </p:par>
                  <p:par>
                    <p:cTn id="12" fill="hold">
                      <p:stCondLst>
                        <p:cond delay="indefinite"/>
                      </p:stCondLst>
                      <p:childTnLst>
                        <p:par>
                          <p:cTn id="13" fill="hold">
                            <p:stCondLst>
                              <p:cond delay="0"/>
                            </p:stCondLst>
                            <p:childTnLst>
                              <p:par>
                                <p:cTn id="14" presetID="10" presetClass="entr" presetSubtype="0" fill="hold" grpId="0" nodeType="clickEffect">
                                  <p:stCondLst>
                                    <p:cond delay="0"/>
                                  </p:stCondLst>
                                  <p:childTnLst>
                                    <p:set>
                                      <p:cBhvr>
                                        <p:cTn id="15" dur="1" fill="hold">
                                          <p:stCondLst>
                                            <p:cond delay="0"/>
                                          </p:stCondLst>
                                        </p:cTn>
                                        <p:tgtEl>
                                          <p:spTgt spid="27"/>
                                        </p:tgtEl>
                                        <p:attrNameLst>
                                          <p:attrName>style.visibility</p:attrName>
                                        </p:attrNameLst>
                                      </p:cBhvr>
                                      <p:to>
                                        <p:strVal val="visible"/>
                                      </p:to>
                                    </p:set>
                                    <p:animEffect transition="in" filter="fade">
                                      <p:cBhvr>
                                        <p:cTn id="16" dur="500"/>
                                        <p:tgtEl>
                                          <p:spTgt spid="27"/>
                                        </p:tgtEl>
                                      </p:cBhvr>
                                    </p:animEffect>
                                  </p:childTnLst>
                                </p:cTn>
                              </p:par>
                            </p:childTnLst>
                          </p:cTn>
                        </p:par>
                      </p:childTnLst>
                    </p:cTn>
                  </p:par>
                  <p:par>
                    <p:cTn id="17" fill="hold">
                      <p:stCondLst>
                        <p:cond delay="indefinite"/>
                      </p:stCondLst>
                      <p:childTnLst>
                        <p:par>
                          <p:cTn id="18" fill="hold">
                            <p:stCondLst>
                              <p:cond delay="0"/>
                            </p:stCondLst>
                            <p:childTnLst>
                              <p:par>
                                <p:cTn id="19" presetID="1" presetClass="exit" presetSubtype="0" fill="hold" grpId="1" nodeType="clickEffect">
                                  <p:stCondLst>
                                    <p:cond delay="0"/>
                                  </p:stCondLst>
                                  <p:childTnLst>
                                    <p:set>
                                      <p:cBhvr>
                                        <p:cTn id="20" dur="1" fill="hold">
                                          <p:stCondLst>
                                            <p:cond delay="0"/>
                                          </p:stCondLst>
                                        </p:cTn>
                                        <p:tgtEl>
                                          <p:spTgt spid="27"/>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 grpId="0" animBg="1"/>
      <p:bldP spid="26" grpId="1" animBg="1"/>
      <p:bldP spid="27" grpId="0" animBg="1"/>
      <p:bldP spid="27" grpId="1" animBg="1"/>
    </p:bldLst>
  </p:timing>
</p:sld>
</file>

<file path=ppt/slides/slide4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pSp>
        <p:nvGrpSpPr>
          <p:cNvPr id="30" name="Group 29"/>
          <p:cNvGrpSpPr/>
          <p:nvPr/>
        </p:nvGrpSpPr>
        <p:grpSpPr>
          <a:xfrm>
            <a:off x="390206" y="1845821"/>
            <a:ext cx="5635511" cy="4629357"/>
            <a:chOff x="390206" y="1845821"/>
            <a:chExt cx="5635511" cy="4629357"/>
          </a:xfrm>
        </p:grpSpPr>
        <p:sp>
          <p:nvSpPr>
            <p:cNvPr id="29" name="Rectangle 28"/>
            <p:cNvSpPr/>
            <p:nvPr/>
          </p:nvSpPr>
          <p:spPr bwMode="auto">
            <a:xfrm>
              <a:off x="402157" y="6429459"/>
              <a:ext cx="5623560" cy="45719"/>
            </a:xfrm>
            <a:prstGeom prst="rect">
              <a:avLst/>
            </a:prstGeom>
            <a:solidFill>
              <a:schemeClr val="bg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indent="-342900" algn="ctr" defTabSz="932472" fontAlgn="base">
                <a:lnSpc>
                  <a:spcPct val="90000"/>
                </a:lnSpc>
                <a:spcBef>
                  <a:spcPct val="0"/>
                </a:spcBef>
                <a:spcAft>
                  <a:spcPct val="0"/>
                </a:spcAft>
                <a:buFont typeface="Wingdings 3" panose="05040102010807070707" pitchFamily="18" charset="2"/>
                <a:buChar char="Æ"/>
              </a:pPr>
              <a:endParaRPr lang="en-US" sz="2000" b="1" dirty="0" err="1">
                <a:solidFill>
                  <a:schemeClr val="bg1"/>
                </a:solidFill>
                <a:latin typeface="+mj-lt"/>
                <a:ea typeface="Segoe UI" pitchFamily="34" charset="0"/>
                <a:cs typeface="Segoe UI" pitchFamily="34" charset="0"/>
              </a:endParaRPr>
            </a:p>
          </p:txBody>
        </p:sp>
        <p:grpSp>
          <p:nvGrpSpPr>
            <p:cNvPr id="7" name="Group 6"/>
            <p:cNvGrpSpPr/>
            <p:nvPr/>
          </p:nvGrpSpPr>
          <p:grpSpPr>
            <a:xfrm>
              <a:off x="390206" y="1845821"/>
              <a:ext cx="5614940" cy="4595492"/>
              <a:chOff x="401636" y="1878037"/>
              <a:chExt cx="5614940" cy="4595492"/>
            </a:xfrm>
          </p:grpSpPr>
          <p:pic>
            <p:nvPicPr>
              <p:cNvPr id="3" name="Picture 2"/>
              <p:cNvPicPr/>
              <p:nvPr/>
            </p:nvPicPr>
            <p:blipFill rotWithShape="1">
              <a:blip r:embed="rId3"/>
              <a:srcRect l="665" t="831" r="304" b="1274"/>
              <a:stretch/>
            </p:blipFill>
            <p:spPr>
              <a:xfrm>
                <a:off x="417635" y="1878037"/>
                <a:ext cx="5598941" cy="4564966"/>
              </a:xfrm>
              <a:prstGeom prst="rect">
                <a:avLst/>
              </a:prstGeom>
              <a:ln w="63500">
                <a:solidFill>
                  <a:srgbClr val="C00000"/>
                </a:solidFill>
                <a:miter lim="800000"/>
              </a:ln>
            </p:spPr>
          </p:pic>
          <p:sp>
            <p:nvSpPr>
              <p:cNvPr id="4" name="Rectangle 3"/>
              <p:cNvSpPr/>
              <p:nvPr/>
            </p:nvSpPr>
            <p:spPr>
              <a:xfrm>
                <a:off x="401636" y="6231989"/>
                <a:ext cx="1272420" cy="241540"/>
              </a:xfrm>
              <a:prstGeom prst="rect">
                <a:avLst/>
              </a:prstGeom>
              <a:noFill/>
              <a:ln w="50800">
                <a:solidFill>
                  <a:srgbClr val="FF0000"/>
                </a:solid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en-US"/>
              </a:p>
            </p:txBody>
          </p:sp>
        </p:grpSp>
      </p:grpSp>
      <p:grpSp>
        <p:nvGrpSpPr>
          <p:cNvPr id="8" name="Group 2"/>
          <p:cNvGrpSpPr/>
          <p:nvPr/>
        </p:nvGrpSpPr>
        <p:grpSpPr>
          <a:xfrm>
            <a:off x="-1200" y="6642289"/>
            <a:ext cx="12436794" cy="360996"/>
            <a:chOff x="2577137" y="4571778"/>
            <a:chExt cx="9101124" cy="1390560"/>
          </a:xfrm>
        </p:grpSpPr>
        <p:sp>
          <p:nvSpPr>
            <p:cNvPr id="9" name="TextBox 8"/>
            <p:cNvSpPr txBox="1"/>
            <p:nvPr/>
          </p:nvSpPr>
          <p:spPr>
            <a:xfrm>
              <a:off x="2577137" y="4571778"/>
              <a:ext cx="3034890" cy="1390458"/>
            </a:xfrm>
            <a:prstGeom prst="rect">
              <a:avLst/>
            </a:prstGeom>
            <a:solidFill>
              <a:schemeClr val="accent4"/>
            </a:solidFill>
          </p:spPr>
          <p:txBody>
            <a:bodyPr wrap="square" lIns="457135" tIns="137141" rIns="365707" rtlCol="0">
              <a:noAutofit/>
            </a:bodyPr>
            <a:lstStyle/>
            <a:p>
              <a:pPr defTabSz="932515" fontAlgn="auto">
                <a:lnSpc>
                  <a:spcPts val="3060"/>
                </a:lnSpc>
                <a:spcBef>
                  <a:spcPts val="0"/>
                </a:spcBef>
                <a:spcAft>
                  <a:spcPts val="0"/>
                </a:spcAft>
              </a:pPr>
              <a:r>
                <a:rPr lang="en-US" sz="2856" dirty="0">
                  <a:solidFill>
                    <a:srgbClr val="FFFFFF"/>
                  </a:solidFill>
                  <a:latin typeface="Segoe UI Light"/>
                  <a:ea typeface="+mn-ea"/>
                  <a:cs typeface="+mn-cs"/>
                </a:rPr>
                <a:t> </a:t>
              </a:r>
            </a:p>
          </p:txBody>
        </p:sp>
        <p:sp>
          <p:nvSpPr>
            <p:cNvPr id="10" name="TextBox 9"/>
            <p:cNvSpPr txBox="1"/>
            <p:nvPr/>
          </p:nvSpPr>
          <p:spPr>
            <a:xfrm>
              <a:off x="5612027" y="4572324"/>
              <a:ext cx="6066234" cy="1390014"/>
            </a:xfrm>
            <a:prstGeom prst="rect">
              <a:avLst/>
            </a:prstGeom>
            <a:solidFill>
              <a:schemeClr val="accent4">
                <a:lumMod val="75000"/>
              </a:schemeClr>
            </a:solidFill>
          </p:spPr>
          <p:txBody>
            <a:bodyPr wrap="square" lIns="457135" tIns="137141" rIns="639989" rtlCol="0">
              <a:noAutofit/>
            </a:bodyPr>
            <a:lstStyle/>
            <a:p>
              <a:pPr defTabSz="932055" fontAlgn="auto">
                <a:lnSpc>
                  <a:spcPts val="3001"/>
                </a:lnSpc>
                <a:spcBef>
                  <a:spcPts val="0"/>
                </a:spcBef>
                <a:spcAft>
                  <a:spcPts val="0"/>
                </a:spcAft>
                <a:defRPr/>
              </a:pPr>
              <a:endParaRPr lang="en-US" sz="2856" kern="0" dirty="0">
                <a:solidFill>
                  <a:srgbClr val="FFFFFF"/>
                </a:solidFill>
                <a:latin typeface="Segoe UI Light"/>
                <a:ea typeface="+mn-ea"/>
                <a:cs typeface="+mn-cs"/>
              </a:endParaRPr>
            </a:p>
          </p:txBody>
        </p:sp>
      </p:grpSp>
      <p:sp>
        <p:nvSpPr>
          <p:cNvPr id="15" name="Title 1"/>
          <p:cNvSpPr txBox="1">
            <a:spLocks/>
          </p:cNvSpPr>
          <p:nvPr/>
        </p:nvSpPr>
        <p:spPr>
          <a:xfrm>
            <a:off x="335121" y="471356"/>
            <a:ext cx="11887200" cy="946413"/>
          </a:xfrm>
          <a:prstGeom prst="rect">
            <a:avLst/>
          </a:prstGeom>
        </p:spPr>
        <p:txBody>
          <a:bodyPr/>
          <a:lstStyle>
            <a:lvl1pPr algn="l" defTabSz="931863" rtl="0" fontAlgn="base">
              <a:lnSpc>
                <a:spcPct val="90000"/>
              </a:lnSpc>
              <a:spcBef>
                <a:spcPct val="0"/>
              </a:spcBef>
              <a:spcAft>
                <a:spcPct val="0"/>
              </a:spcAft>
              <a:defRPr lang="en-US" sz="5400" kern="1200" spc="-102" dirty="0">
                <a:ln w="3175">
                  <a:noFill/>
                </a:ln>
                <a:solidFill>
                  <a:schemeClr val="tx1"/>
                </a:solidFill>
                <a:latin typeface="+mj-lt"/>
                <a:ea typeface="ＭＳ Ｐゴシック" charset="0"/>
                <a:cs typeface="Segoe UI" pitchFamily="34" charset="0"/>
              </a:defRPr>
            </a:lvl1pPr>
            <a:lvl2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2pPr>
            <a:lvl3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3pPr>
            <a:lvl4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4pPr>
            <a:lvl5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5pPr>
            <a:lvl6pPr marL="4572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6pPr>
            <a:lvl7pPr marL="9144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7pPr>
            <a:lvl8pPr marL="13716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8pPr>
            <a:lvl9pPr marL="18288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9pPr>
          </a:lstStyle>
          <a:p>
            <a:r>
              <a:rPr lang="en-US" sz="4000" dirty="0"/>
              <a:t>Live query statistics</a:t>
            </a:r>
            <a:endParaRPr lang="en-US" sz="3200" dirty="0">
              <a:solidFill>
                <a:srgbClr val="C00000"/>
              </a:solidFill>
            </a:endParaRPr>
          </a:p>
        </p:txBody>
      </p:sp>
      <p:sp>
        <p:nvSpPr>
          <p:cNvPr id="18" name="Text Placeholder 2"/>
          <p:cNvSpPr txBox="1">
            <a:spLocks/>
          </p:cNvSpPr>
          <p:nvPr/>
        </p:nvSpPr>
        <p:spPr>
          <a:xfrm>
            <a:off x="6364145" y="1722303"/>
            <a:ext cx="5797694" cy="4923425"/>
          </a:xfrm>
          <a:prstGeom prst="rect">
            <a:avLst/>
          </a:prstGeom>
        </p:spPr>
        <p:txBody>
          <a:bodyPr rIns="0"/>
          <a:lstStyle>
            <a:lvl1pPr marL="342900" indent="-342900" algn="l" defTabSz="931863" rtl="0" fontAlgn="base">
              <a:lnSpc>
                <a:spcPct val="90000"/>
              </a:lnSpc>
              <a:spcBef>
                <a:spcPct val="20000"/>
              </a:spcBef>
              <a:spcAft>
                <a:spcPct val="0"/>
              </a:spcAft>
              <a:buSzPct val="90000"/>
              <a:buFont typeface="Arial" charset="0"/>
              <a:buChar char="•"/>
              <a:defRPr sz="3600" kern="1200">
                <a:solidFill>
                  <a:schemeClr val="accent1"/>
                </a:solidFill>
                <a:latin typeface="+mj-lt"/>
                <a:ea typeface="ＭＳ Ｐゴシック" charset="0"/>
                <a:cs typeface="ＭＳ Ｐゴシック" charset="0"/>
              </a:defRPr>
            </a:lvl1pPr>
            <a:lvl2pPr marL="584200" indent="-241300" algn="l" defTabSz="931863" rtl="0" fontAlgn="base">
              <a:lnSpc>
                <a:spcPct val="90000"/>
              </a:lnSpc>
              <a:spcBef>
                <a:spcPct val="20000"/>
              </a:spcBef>
              <a:spcAft>
                <a:spcPct val="0"/>
              </a:spcAft>
              <a:buSzPct val="90000"/>
              <a:buFont typeface="Arial" charset="0"/>
              <a:buChar char="•"/>
              <a:defRPr sz="2400" kern="1200">
                <a:solidFill>
                  <a:schemeClr val="tx1"/>
                </a:solidFill>
                <a:latin typeface="+mn-lt"/>
                <a:ea typeface="ＭＳ Ｐゴシック" charset="0"/>
                <a:cs typeface="+mn-cs"/>
              </a:defRPr>
            </a:lvl2pPr>
            <a:lvl3pPr marL="800100" indent="-228600" algn="l" defTabSz="931863" rtl="0" fontAlgn="base">
              <a:lnSpc>
                <a:spcPct val="90000"/>
              </a:lnSpc>
              <a:spcBef>
                <a:spcPct val="20000"/>
              </a:spcBef>
              <a:spcAft>
                <a:spcPct val="0"/>
              </a:spcAft>
              <a:buSzPct val="90000"/>
              <a:buFont typeface="Arial" charset="0"/>
              <a:buChar char="•"/>
              <a:defRPr sz="2000" kern="1200">
                <a:solidFill>
                  <a:schemeClr val="tx1"/>
                </a:solidFill>
                <a:latin typeface="+mn-lt"/>
                <a:ea typeface="ＭＳ Ｐゴシック" charset="0"/>
                <a:cs typeface="+mn-cs"/>
              </a:defRPr>
            </a:lvl3pPr>
            <a:lvl4pPr marL="1028700" indent="-228600" algn="l" defTabSz="931863" rtl="0" fontAlgn="base">
              <a:lnSpc>
                <a:spcPct val="90000"/>
              </a:lnSpc>
              <a:spcBef>
                <a:spcPct val="20000"/>
              </a:spcBef>
              <a:spcAft>
                <a:spcPct val="0"/>
              </a:spcAft>
              <a:buSzPct val="90000"/>
              <a:buFont typeface="Arial" charset="0"/>
              <a:buChar char="•"/>
              <a:defRPr kern="1200">
                <a:solidFill>
                  <a:schemeClr val="tx1"/>
                </a:solidFill>
                <a:latin typeface="+mn-lt"/>
                <a:ea typeface="ＭＳ Ｐゴシック" charset="0"/>
                <a:cs typeface="+mn-cs"/>
              </a:defRPr>
            </a:lvl4pPr>
            <a:lvl5pPr marL="1257300" indent="-228600" algn="l" defTabSz="931863" rtl="0" fontAlgn="base">
              <a:lnSpc>
                <a:spcPct val="90000"/>
              </a:lnSpc>
              <a:spcBef>
                <a:spcPct val="20000"/>
              </a:spcBef>
              <a:spcAft>
                <a:spcPct val="0"/>
              </a:spcAft>
              <a:buSzPct val="90000"/>
              <a:buFont typeface="Arial" charset="0"/>
              <a:buChar char="•"/>
              <a:defRPr kern="1200">
                <a:solidFill>
                  <a:schemeClr val="tx1"/>
                </a:solidFill>
                <a:latin typeface="+mn-lt"/>
                <a:ea typeface="ＭＳ Ｐゴシック" charset="0"/>
                <a:cs typeface="+mn-cs"/>
              </a:defRPr>
            </a:lvl5pPr>
            <a:lvl6pPr marL="2565040"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3031412"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97783"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964155"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nSpc>
                <a:spcPct val="100000"/>
              </a:lnSpc>
              <a:spcBef>
                <a:spcPts val="2000"/>
              </a:spcBef>
              <a:buNone/>
            </a:pPr>
            <a:r>
              <a:rPr lang="en-US" sz="2000" dirty="0">
                <a:solidFill>
                  <a:schemeClr val="tx1"/>
                </a:solidFill>
                <a:latin typeface="Segoe UI" panose="020B0502040204020203" pitchFamily="34" charset="0"/>
                <a:cs typeface="Segoe UI" panose="020B0502040204020203" pitchFamily="34" charset="0"/>
              </a:rPr>
              <a:t>View CPU/memory usage, execution time, query progress, and more </a:t>
            </a:r>
          </a:p>
          <a:p>
            <a:pPr marL="0" indent="0">
              <a:lnSpc>
                <a:spcPct val="100000"/>
              </a:lnSpc>
              <a:spcBef>
                <a:spcPts val="2000"/>
              </a:spcBef>
              <a:buNone/>
            </a:pPr>
            <a:r>
              <a:rPr lang="en-US" sz="2000" dirty="0">
                <a:solidFill>
                  <a:schemeClr val="tx1"/>
                </a:solidFill>
                <a:latin typeface="Segoe UI" panose="020B0502040204020203" pitchFamily="34" charset="0"/>
                <a:cs typeface="Segoe UI" panose="020B0502040204020203" pitchFamily="34" charset="0"/>
              </a:rPr>
              <a:t>Enables rapid identification of potential bottlenecks for troubleshooting query performance issues</a:t>
            </a:r>
          </a:p>
          <a:p>
            <a:pPr marL="0" indent="0">
              <a:lnSpc>
                <a:spcPct val="100000"/>
              </a:lnSpc>
              <a:spcBef>
                <a:spcPts val="2000"/>
              </a:spcBef>
              <a:buNone/>
            </a:pPr>
            <a:r>
              <a:rPr lang="en-US" sz="2000" dirty="0">
                <a:solidFill>
                  <a:schemeClr val="tx1"/>
                </a:solidFill>
                <a:latin typeface="Segoe UI" panose="020B0502040204020203" pitchFamily="34" charset="0"/>
                <a:cs typeface="Segoe UI" panose="020B0502040204020203" pitchFamily="34" charset="0"/>
              </a:rPr>
              <a:t>Allows drill down to live operator level statistics:</a:t>
            </a:r>
          </a:p>
          <a:p>
            <a:pPr marL="0" indent="0">
              <a:lnSpc>
                <a:spcPct val="100000"/>
              </a:lnSpc>
              <a:spcBef>
                <a:spcPts val="2000"/>
              </a:spcBef>
              <a:buNone/>
            </a:pPr>
            <a:r>
              <a:rPr lang="en-US" sz="2000" dirty="0">
                <a:solidFill>
                  <a:schemeClr val="tx1"/>
                </a:solidFill>
                <a:latin typeface="Segoe UI" panose="020B0502040204020203" pitchFamily="34" charset="0"/>
                <a:cs typeface="Segoe UI" panose="020B0502040204020203" pitchFamily="34" charset="0"/>
              </a:rPr>
              <a:t>Number of generated rows</a:t>
            </a:r>
          </a:p>
          <a:p>
            <a:pPr marL="0" indent="0">
              <a:lnSpc>
                <a:spcPct val="100000"/>
              </a:lnSpc>
              <a:spcBef>
                <a:spcPts val="2000"/>
              </a:spcBef>
              <a:buNone/>
            </a:pPr>
            <a:r>
              <a:rPr lang="en-US" sz="2000" dirty="0">
                <a:solidFill>
                  <a:schemeClr val="tx1"/>
                </a:solidFill>
                <a:latin typeface="Segoe UI" panose="020B0502040204020203" pitchFamily="34" charset="0"/>
                <a:cs typeface="Segoe UI" panose="020B0502040204020203" pitchFamily="34" charset="0"/>
              </a:rPr>
              <a:t>Elapsed time</a:t>
            </a:r>
          </a:p>
          <a:p>
            <a:pPr marL="0" indent="0">
              <a:lnSpc>
                <a:spcPct val="100000"/>
              </a:lnSpc>
              <a:spcBef>
                <a:spcPts val="2000"/>
              </a:spcBef>
              <a:buNone/>
            </a:pPr>
            <a:r>
              <a:rPr lang="en-US" sz="2000" dirty="0">
                <a:solidFill>
                  <a:schemeClr val="tx1"/>
                </a:solidFill>
                <a:latin typeface="Segoe UI" panose="020B0502040204020203" pitchFamily="34" charset="0"/>
                <a:cs typeface="Segoe UI" panose="020B0502040204020203" pitchFamily="34" charset="0"/>
              </a:rPr>
              <a:t>Operator progress </a:t>
            </a:r>
          </a:p>
          <a:p>
            <a:pPr marL="0" indent="0">
              <a:lnSpc>
                <a:spcPct val="100000"/>
              </a:lnSpc>
              <a:spcBef>
                <a:spcPts val="2000"/>
              </a:spcBef>
              <a:buNone/>
            </a:pPr>
            <a:r>
              <a:rPr lang="en-US" sz="2000" dirty="0">
                <a:solidFill>
                  <a:schemeClr val="tx1"/>
                </a:solidFill>
                <a:latin typeface="Segoe UI" panose="020B0502040204020203" pitchFamily="34" charset="0"/>
                <a:cs typeface="Segoe UI" panose="020B0502040204020203" pitchFamily="34" charset="0"/>
              </a:rPr>
              <a:t>Live warnings</a:t>
            </a:r>
          </a:p>
        </p:txBody>
      </p:sp>
      <p:sp>
        <p:nvSpPr>
          <p:cNvPr id="16" name="TextBox 15"/>
          <p:cNvSpPr txBox="1"/>
          <p:nvPr/>
        </p:nvSpPr>
        <p:spPr>
          <a:xfrm>
            <a:off x="1" y="6642289"/>
            <a:ext cx="3806190" cy="352236"/>
          </a:xfrm>
          <a:prstGeom prst="rect">
            <a:avLst/>
          </a:prstGeom>
          <a:noFill/>
        </p:spPr>
        <p:txBody>
          <a:bodyPr wrap="square" lIns="365760" tIns="146304" rIns="182880" bIns="146304" rtlCol="0" anchor="ctr" anchorCtr="0">
            <a:noAutofit/>
          </a:bodyPr>
          <a:lstStyle/>
          <a:p>
            <a:pPr>
              <a:lnSpc>
                <a:spcPct val="90000"/>
              </a:lnSpc>
              <a:spcAft>
                <a:spcPts val="600"/>
              </a:spcAft>
            </a:pPr>
            <a:r>
              <a:rPr lang="en-US" sz="1400" dirty="0">
                <a:solidFill>
                  <a:schemeClr val="bg1"/>
                </a:solidFill>
                <a:latin typeface="Segoe UI Semibold" panose="020B0702040204020203" pitchFamily="34" charset="0"/>
                <a:ea typeface="Segoe UI Black" panose="020B0A02040204020203" pitchFamily="34" charset="0"/>
                <a:cs typeface="Segoe UI Semibold" panose="020B0702040204020203" pitchFamily="34" charset="0"/>
              </a:rPr>
              <a:t>Performance</a:t>
            </a:r>
          </a:p>
        </p:txBody>
      </p:sp>
    </p:spTree>
    <p:extLst>
      <p:ext uri="{BB962C8B-B14F-4D97-AF65-F5344CB8AC3E}">
        <p14:creationId xmlns:p14="http://schemas.microsoft.com/office/powerpoint/2010/main" val="3334182208"/>
      </p:ext>
    </p:extLst>
  </p:cSld>
  <p:clrMapOvr>
    <a:masterClrMapping/>
  </p:clrMapOvr>
  <p:transition spd="med">
    <p:fade/>
  </p:transition>
</p:sld>
</file>

<file path=ppt/slides/slide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pSp>
        <p:nvGrpSpPr>
          <p:cNvPr id="160" name="Group 159"/>
          <p:cNvGrpSpPr>
            <a:grpSpLocks noChangeAspect="1"/>
          </p:cNvGrpSpPr>
          <p:nvPr/>
        </p:nvGrpSpPr>
        <p:grpSpPr>
          <a:xfrm>
            <a:off x="393454" y="1930424"/>
            <a:ext cx="11676888" cy="3236252"/>
            <a:chOff x="274320" y="1608091"/>
            <a:chExt cx="11887200" cy="3294540"/>
          </a:xfrm>
        </p:grpSpPr>
        <p:sp>
          <p:nvSpPr>
            <p:cNvPr id="161" name="Rounded Rectangle 160"/>
            <p:cNvSpPr/>
            <p:nvPr/>
          </p:nvSpPr>
          <p:spPr>
            <a:xfrm>
              <a:off x="274320" y="3302431"/>
              <a:ext cx="1600200" cy="1600200"/>
            </a:xfrm>
            <a:prstGeom prst="roundRect">
              <a:avLst>
                <a:gd name="adj" fmla="val 0"/>
              </a:avLst>
            </a:prstGeom>
            <a:solidFill>
              <a:schemeClr val="accent4"/>
            </a:solidFill>
            <a:ln>
              <a:noFill/>
              <a:headEnd type="none" w="med" len="med"/>
              <a:tailEnd type="none" w="med" len="med"/>
            </a:ln>
            <a:effectLst/>
            <a:scene3d>
              <a:camera prst="orthographicFront" fov="0">
                <a:rot lat="0" lon="0" rev="0"/>
              </a:camera>
              <a:lightRig rig="glow" dir="t">
                <a:rot lat="0" lon="0" rev="6360000"/>
              </a:lightRig>
            </a:scene3d>
            <a:sp3d prstMaterial="flat">
              <a:contourClr>
                <a:schemeClr val="accent2">
                  <a:satMod val="300000"/>
                </a:schemeClr>
              </a:contourClr>
            </a:sp3d>
          </p:spPr>
          <p:style>
            <a:lnRef idx="0">
              <a:schemeClr val="accent2"/>
            </a:lnRef>
            <a:fillRef idx="3">
              <a:schemeClr val="accent2"/>
            </a:fillRef>
            <a:effectRef idx="3">
              <a:schemeClr val="accent2"/>
            </a:effectRef>
            <a:fontRef idx="minor">
              <a:schemeClr val="lt1"/>
            </a:fontRef>
          </p:style>
          <p:txBody>
            <a:bodyPr vert="horz" wrap="square" lIns="146304" tIns="46621" rIns="93241" bIns="46621" numCol="1" rtlCol="0" anchor="t" anchorCtr="0" compatLnSpc="1">
              <a:prstTxWarp prst="textNoShape">
                <a:avLst/>
              </a:prstTxWarp>
            </a:bodyPr>
            <a:lstStyle/>
            <a:p>
              <a:pPr marL="0" marR="0" lvl="0" indent="0" algn="l" defTabSz="932150"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FFFFFF"/>
                  </a:solidFill>
                  <a:effectLst/>
                  <a:uLnTx/>
                  <a:uFillTx/>
                  <a:latin typeface="Segoe UI Light"/>
                  <a:ea typeface="+mn-ea"/>
                  <a:cs typeface="Arial" charset="0"/>
                </a:rPr>
                <a:t>Operational Database Management Systems</a:t>
              </a:r>
            </a:p>
          </p:txBody>
        </p:sp>
        <p:sp>
          <p:nvSpPr>
            <p:cNvPr id="162" name="Rounded Rectangle 161"/>
            <p:cNvSpPr/>
            <p:nvPr/>
          </p:nvSpPr>
          <p:spPr>
            <a:xfrm>
              <a:off x="1988820" y="3302431"/>
              <a:ext cx="1600200" cy="1600200"/>
            </a:xfrm>
            <a:prstGeom prst="roundRect">
              <a:avLst>
                <a:gd name="adj" fmla="val 0"/>
              </a:avLst>
            </a:prstGeom>
            <a:solidFill>
              <a:schemeClr val="accent5"/>
            </a:solidFill>
            <a:ln>
              <a:noFill/>
              <a:headEnd type="none" w="med" len="med"/>
              <a:tailEnd type="none" w="med" len="med"/>
            </a:ln>
            <a:effectLst/>
            <a:scene3d>
              <a:camera prst="orthographicFront" fov="0">
                <a:rot lat="0" lon="0" rev="0"/>
              </a:camera>
              <a:lightRig rig="glow" dir="t">
                <a:rot lat="0" lon="0" rev="6360000"/>
              </a:lightRig>
            </a:scene3d>
            <a:sp3d prstMaterial="flat">
              <a:contourClr>
                <a:schemeClr val="accent2">
                  <a:satMod val="300000"/>
                </a:schemeClr>
              </a:contourClr>
            </a:sp3d>
          </p:spPr>
          <p:style>
            <a:lnRef idx="0">
              <a:schemeClr val="accent2"/>
            </a:lnRef>
            <a:fillRef idx="3">
              <a:schemeClr val="accent2"/>
            </a:fillRef>
            <a:effectRef idx="3">
              <a:schemeClr val="accent2"/>
            </a:effectRef>
            <a:fontRef idx="minor">
              <a:schemeClr val="lt1"/>
            </a:fontRef>
          </p:style>
          <p:txBody>
            <a:bodyPr vert="horz" wrap="square" lIns="146304" tIns="46621" rIns="93241" bIns="46621" numCol="1" rtlCol="0" anchor="t" anchorCtr="0" compatLnSpc="1">
              <a:prstTxWarp prst="textNoShape">
                <a:avLst/>
              </a:prstTxWarp>
            </a:bodyPr>
            <a:lstStyle/>
            <a:p>
              <a:pPr marL="0" marR="0" lvl="0" indent="0" algn="l" defTabSz="932150"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FFFFFF"/>
                  </a:solidFill>
                  <a:effectLst/>
                  <a:uLnTx/>
                  <a:uFillTx/>
                  <a:latin typeface="Segoe UI Light"/>
                  <a:ea typeface="+mn-ea"/>
                  <a:cs typeface="Arial" charset="0"/>
                </a:rPr>
                <a:t>Data Warehouse and Database Management Systems</a:t>
              </a:r>
            </a:p>
          </p:txBody>
        </p:sp>
        <p:sp>
          <p:nvSpPr>
            <p:cNvPr id="163" name="Rounded Rectangle 162"/>
            <p:cNvSpPr/>
            <p:nvPr/>
          </p:nvSpPr>
          <p:spPr>
            <a:xfrm>
              <a:off x="3703320" y="3302431"/>
              <a:ext cx="1600200" cy="1600200"/>
            </a:xfrm>
            <a:prstGeom prst="roundRect">
              <a:avLst>
                <a:gd name="adj" fmla="val 0"/>
              </a:avLst>
            </a:prstGeom>
            <a:solidFill>
              <a:schemeClr val="accent5"/>
            </a:solidFill>
            <a:ln>
              <a:noFill/>
              <a:headEnd type="none" w="med" len="med"/>
              <a:tailEnd type="none" w="med" len="med"/>
            </a:ln>
            <a:effectLst/>
            <a:scene3d>
              <a:camera prst="orthographicFront" fov="0">
                <a:rot lat="0" lon="0" rev="0"/>
              </a:camera>
              <a:lightRig rig="glow" dir="t">
                <a:rot lat="0" lon="0" rev="6360000"/>
              </a:lightRig>
            </a:scene3d>
            <a:sp3d prstMaterial="flat">
              <a:contourClr>
                <a:schemeClr val="accent2">
                  <a:satMod val="300000"/>
                </a:schemeClr>
              </a:contourClr>
            </a:sp3d>
          </p:spPr>
          <p:style>
            <a:lnRef idx="0">
              <a:schemeClr val="accent2"/>
            </a:lnRef>
            <a:fillRef idx="3">
              <a:schemeClr val="accent2"/>
            </a:fillRef>
            <a:effectRef idx="3">
              <a:schemeClr val="accent2"/>
            </a:effectRef>
            <a:fontRef idx="minor">
              <a:schemeClr val="lt1"/>
            </a:fontRef>
          </p:style>
          <p:txBody>
            <a:bodyPr vert="horz" wrap="square" lIns="146304" tIns="46621" rIns="93241" bIns="46621" numCol="1" rtlCol="0" anchor="t" anchorCtr="0" compatLnSpc="1">
              <a:prstTxWarp prst="textNoShape">
                <a:avLst/>
              </a:prstTxWarp>
            </a:bodyPr>
            <a:lstStyle/>
            <a:p>
              <a:pPr marL="0" marR="0" lvl="0" indent="0" algn="l" defTabSz="932150"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FFFFFF"/>
                  </a:solidFill>
                  <a:effectLst/>
                  <a:uLnTx/>
                  <a:uFillTx/>
                  <a:latin typeface="Segoe UI Light"/>
                  <a:ea typeface="+mn-ea"/>
                  <a:cs typeface="Arial" charset="0"/>
                </a:rPr>
                <a:t>Business Intelligence and Analytics Platforms</a:t>
              </a:r>
            </a:p>
          </p:txBody>
        </p:sp>
        <p:sp>
          <p:nvSpPr>
            <p:cNvPr id="164" name="Rounded Rectangle 163"/>
            <p:cNvSpPr/>
            <p:nvPr/>
          </p:nvSpPr>
          <p:spPr>
            <a:xfrm>
              <a:off x="5417820" y="3302431"/>
              <a:ext cx="1600200" cy="1600200"/>
            </a:xfrm>
            <a:prstGeom prst="roundRect">
              <a:avLst>
                <a:gd name="adj" fmla="val 0"/>
              </a:avLst>
            </a:prstGeom>
            <a:solidFill>
              <a:srgbClr val="00188F"/>
            </a:solidFill>
            <a:ln>
              <a:noFill/>
              <a:headEnd type="none" w="med" len="med"/>
              <a:tailEnd type="none" w="med" len="med"/>
            </a:ln>
            <a:effectLst/>
            <a:scene3d>
              <a:camera prst="orthographicFront" fov="0">
                <a:rot lat="0" lon="0" rev="0"/>
              </a:camera>
              <a:lightRig rig="glow" dir="t">
                <a:rot lat="0" lon="0" rev="6360000"/>
              </a:lightRig>
            </a:scene3d>
            <a:sp3d prstMaterial="flat">
              <a:contourClr>
                <a:schemeClr val="accent2">
                  <a:satMod val="300000"/>
                </a:schemeClr>
              </a:contourClr>
            </a:sp3d>
          </p:spPr>
          <p:style>
            <a:lnRef idx="0">
              <a:schemeClr val="accent2"/>
            </a:lnRef>
            <a:fillRef idx="3">
              <a:schemeClr val="accent2"/>
            </a:fillRef>
            <a:effectRef idx="3">
              <a:schemeClr val="accent2"/>
            </a:effectRef>
            <a:fontRef idx="minor">
              <a:schemeClr val="lt1"/>
            </a:fontRef>
          </p:style>
          <p:txBody>
            <a:bodyPr vert="horz" wrap="square" lIns="146304" tIns="46621" rIns="93241" bIns="46621" numCol="1" rtlCol="0" anchor="t" anchorCtr="0" compatLnSpc="1">
              <a:prstTxWarp prst="textNoShape">
                <a:avLst/>
              </a:prstTxWarp>
            </a:bodyPr>
            <a:lstStyle/>
            <a:p>
              <a:pPr marL="0" marR="0" lvl="0" indent="0" algn="l" defTabSz="932150"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FFFFFF"/>
                  </a:solidFill>
                  <a:effectLst/>
                  <a:uLnTx/>
                  <a:uFillTx/>
                  <a:latin typeface="Segoe UI Light"/>
                  <a:ea typeface="+mn-ea"/>
                  <a:cs typeface="Arial" charset="0"/>
                </a:rPr>
                <a:t>x86 Server Virtualization</a:t>
              </a:r>
            </a:p>
          </p:txBody>
        </p:sp>
        <p:sp>
          <p:nvSpPr>
            <p:cNvPr id="165" name="Rounded Rectangle 164"/>
            <p:cNvSpPr/>
            <p:nvPr/>
          </p:nvSpPr>
          <p:spPr>
            <a:xfrm>
              <a:off x="7132320" y="3302431"/>
              <a:ext cx="1600200" cy="1600200"/>
            </a:xfrm>
            <a:prstGeom prst="roundRect">
              <a:avLst>
                <a:gd name="adj" fmla="val 0"/>
              </a:avLst>
            </a:prstGeom>
            <a:solidFill>
              <a:schemeClr val="accent1"/>
            </a:solidFill>
            <a:ln>
              <a:noFill/>
              <a:headEnd type="none" w="med" len="med"/>
              <a:tailEnd type="none" w="med" len="med"/>
            </a:ln>
            <a:effectLst/>
            <a:scene3d>
              <a:camera prst="orthographicFront" fov="0">
                <a:rot lat="0" lon="0" rev="0"/>
              </a:camera>
              <a:lightRig rig="glow" dir="t">
                <a:rot lat="0" lon="0" rev="6360000"/>
              </a:lightRig>
            </a:scene3d>
            <a:sp3d prstMaterial="flat">
              <a:contourClr>
                <a:schemeClr val="accent2">
                  <a:satMod val="300000"/>
                </a:schemeClr>
              </a:contourClr>
            </a:sp3d>
          </p:spPr>
          <p:style>
            <a:lnRef idx="0">
              <a:schemeClr val="accent2"/>
            </a:lnRef>
            <a:fillRef idx="3">
              <a:schemeClr val="accent2"/>
            </a:fillRef>
            <a:effectRef idx="3">
              <a:schemeClr val="accent2"/>
            </a:effectRef>
            <a:fontRef idx="minor">
              <a:schemeClr val="lt1"/>
            </a:fontRef>
          </p:style>
          <p:txBody>
            <a:bodyPr vert="horz" wrap="square" lIns="146304" tIns="46621" rIns="93241" bIns="46621" numCol="1" rtlCol="0" anchor="t" anchorCtr="0" compatLnSpc="1">
              <a:prstTxWarp prst="textNoShape">
                <a:avLst/>
              </a:prstTxWarp>
            </a:bodyPr>
            <a:lstStyle/>
            <a:p>
              <a:pPr marL="0" marR="0" lvl="0" indent="0" algn="l" defTabSz="932150"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FFFFFF"/>
                  </a:solidFill>
                  <a:effectLst/>
                  <a:uLnTx/>
                  <a:uFillTx/>
                  <a:latin typeface="Segoe UI Light"/>
                  <a:ea typeface="+mn-ea"/>
                  <a:cs typeface="Arial" charset="0"/>
                </a:rPr>
                <a:t>Cloud Infrastructure as a Service </a:t>
              </a:r>
            </a:p>
          </p:txBody>
        </p:sp>
        <p:sp>
          <p:nvSpPr>
            <p:cNvPr id="166" name="Rounded Rectangle 165"/>
            <p:cNvSpPr/>
            <p:nvPr/>
          </p:nvSpPr>
          <p:spPr>
            <a:xfrm>
              <a:off x="8846820" y="3302431"/>
              <a:ext cx="1600200" cy="1600200"/>
            </a:xfrm>
            <a:prstGeom prst="roundRect">
              <a:avLst>
                <a:gd name="adj" fmla="val 0"/>
              </a:avLst>
            </a:prstGeom>
            <a:solidFill>
              <a:schemeClr val="accent1"/>
            </a:solidFill>
            <a:ln>
              <a:noFill/>
              <a:headEnd type="none" w="med" len="med"/>
              <a:tailEnd type="none" w="med" len="med"/>
            </a:ln>
            <a:effectLst/>
            <a:scene3d>
              <a:camera prst="orthographicFront" fov="0">
                <a:rot lat="0" lon="0" rev="0"/>
              </a:camera>
              <a:lightRig rig="glow" dir="t">
                <a:rot lat="0" lon="0" rev="6360000"/>
              </a:lightRig>
            </a:scene3d>
            <a:sp3d prstMaterial="flat">
              <a:contourClr>
                <a:schemeClr val="accent2">
                  <a:satMod val="300000"/>
                </a:schemeClr>
              </a:contourClr>
            </a:sp3d>
          </p:spPr>
          <p:style>
            <a:lnRef idx="0">
              <a:schemeClr val="accent2"/>
            </a:lnRef>
            <a:fillRef idx="3">
              <a:schemeClr val="accent2"/>
            </a:fillRef>
            <a:effectRef idx="3">
              <a:schemeClr val="accent2"/>
            </a:effectRef>
            <a:fontRef idx="minor">
              <a:schemeClr val="lt1"/>
            </a:fontRef>
          </p:style>
          <p:txBody>
            <a:bodyPr vert="horz" wrap="square" lIns="146304" tIns="46621" rIns="93241" bIns="46621" numCol="1" rtlCol="0" anchor="t" anchorCtr="0" compatLnSpc="1">
              <a:prstTxWarp prst="textNoShape">
                <a:avLst/>
              </a:prstTxWarp>
            </a:bodyPr>
            <a:lstStyle/>
            <a:p>
              <a:pPr marL="0" marR="0" lvl="0" indent="0" algn="l" defTabSz="932150"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FFFFFF"/>
                  </a:solidFill>
                  <a:effectLst/>
                  <a:uLnTx/>
                  <a:uFillTx/>
                  <a:latin typeface="Segoe UI Light"/>
                  <a:ea typeface="+mn-ea"/>
                  <a:cs typeface="Arial" charset="0"/>
                </a:rPr>
                <a:t>Enterprise Application Platform as a Service </a:t>
              </a:r>
            </a:p>
          </p:txBody>
        </p:sp>
        <p:sp>
          <p:nvSpPr>
            <p:cNvPr id="167" name="Rounded Rectangle 166"/>
            <p:cNvSpPr/>
            <p:nvPr/>
          </p:nvSpPr>
          <p:spPr>
            <a:xfrm>
              <a:off x="10561320" y="3302431"/>
              <a:ext cx="1600200" cy="1600200"/>
            </a:xfrm>
            <a:prstGeom prst="roundRect">
              <a:avLst>
                <a:gd name="adj" fmla="val 0"/>
              </a:avLst>
            </a:prstGeom>
            <a:solidFill>
              <a:schemeClr val="accent1"/>
            </a:solidFill>
            <a:ln>
              <a:noFill/>
              <a:headEnd type="none" w="med" len="med"/>
              <a:tailEnd type="none" w="med" len="med"/>
            </a:ln>
            <a:effectLst/>
            <a:scene3d>
              <a:camera prst="orthographicFront" fov="0">
                <a:rot lat="0" lon="0" rev="0"/>
              </a:camera>
              <a:lightRig rig="glow" dir="t">
                <a:rot lat="0" lon="0" rev="6360000"/>
              </a:lightRig>
            </a:scene3d>
            <a:sp3d prstMaterial="flat">
              <a:contourClr>
                <a:schemeClr val="accent2">
                  <a:satMod val="300000"/>
                </a:schemeClr>
              </a:contourClr>
            </a:sp3d>
          </p:spPr>
          <p:style>
            <a:lnRef idx="0">
              <a:schemeClr val="accent2"/>
            </a:lnRef>
            <a:fillRef idx="3">
              <a:schemeClr val="accent2"/>
            </a:fillRef>
            <a:effectRef idx="3">
              <a:schemeClr val="accent2"/>
            </a:effectRef>
            <a:fontRef idx="minor">
              <a:schemeClr val="lt1"/>
            </a:fontRef>
          </p:style>
          <p:txBody>
            <a:bodyPr vert="horz" wrap="square" lIns="146304" tIns="46621" rIns="93241" bIns="46621" numCol="1" rtlCol="0" anchor="t" anchorCtr="0" compatLnSpc="1">
              <a:prstTxWarp prst="textNoShape">
                <a:avLst/>
              </a:prstTxWarp>
            </a:bodyPr>
            <a:lstStyle/>
            <a:p>
              <a:pPr marL="0" marR="0" lvl="0" indent="0" algn="l" defTabSz="932150"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FFFFFF"/>
                  </a:solidFill>
                  <a:effectLst/>
                  <a:uLnTx/>
                  <a:uFillTx/>
                  <a:latin typeface="Segoe UI Light"/>
                  <a:ea typeface="+mn-ea"/>
                  <a:cs typeface="Arial" charset="0"/>
                </a:rPr>
                <a:t>Public Cloud Storage Services</a:t>
              </a:r>
            </a:p>
          </p:txBody>
        </p:sp>
        <p:grpSp>
          <p:nvGrpSpPr>
            <p:cNvPr id="168" name="Group 167"/>
            <p:cNvGrpSpPr/>
            <p:nvPr/>
          </p:nvGrpSpPr>
          <p:grpSpPr>
            <a:xfrm>
              <a:off x="274320" y="1608091"/>
              <a:ext cx="1600200" cy="1600200"/>
              <a:chOff x="274320" y="2332168"/>
              <a:chExt cx="1600200" cy="1600200"/>
            </a:xfrm>
          </p:grpSpPr>
          <p:sp>
            <p:nvSpPr>
              <p:cNvPr id="199" name="Rectangle 198"/>
              <p:cNvSpPr/>
              <p:nvPr/>
            </p:nvSpPr>
            <p:spPr bwMode="auto">
              <a:xfrm>
                <a:off x="274320" y="2332168"/>
                <a:ext cx="1600200" cy="1600200"/>
              </a:xfrm>
              <a:prstGeom prst="rect">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200" name="Rectangle 199"/>
              <p:cNvSpPr/>
              <p:nvPr/>
            </p:nvSpPr>
            <p:spPr bwMode="auto">
              <a:xfrm>
                <a:off x="1060704" y="2332168"/>
                <a:ext cx="27432" cy="1600200"/>
              </a:xfrm>
              <a:prstGeom prst="rect">
                <a:avLst/>
              </a:prstGeom>
              <a:solidFill>
                <a:schemeClr val="tx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201" name="Rectangle 200"/>
              <p:cNvSpPr/>
              <p:nvPr/>
            </p:nvSpPr>
            <p:spPr bwMode="auto">
              <a:xfrm rot="16200000">
                <a:off x="1060704" y="2332168"/>
                <a:ext cx="27432" cy="1600200"/>
              </a:xfrm>
              <a:prstGeom prst="rect">
                <a:avLst/>
              </a:prstGeom>
              <a:solidFill>
                <a:schemeClr val="tx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pic>
            <p:nvPicPr>
              <p:cNvPr id="202" name="Picture 201"/>
              <p:cNvPicPr>
                <a:picLocks noChangeAspect="1"/>
              </p:cNvPicPr>
              <p:nvPr/>
            </p:nvPicPr>
            <p:blipFill>
              <a:blip r:embed="rId3"/>
              <a:stretch>
                <a:fillRect/>
              </a:stretch>
            </p:blipFill>
            <p:spPr>
              <a:xfrm>
                <a:off x="1124029" y="2366372"/>
                <a:ext cx="714597" cy="708739"/>
              </a:xfrm>
              <a:prstGeom prst="rect">
                <a:avLst/>
              </a:prstGeom>
            </p:spPr>
          </p:pic>
        </p:grpSp>
        <p:grpSp>
          <p:nvGrpSpPr>
            <p:cNvPr id="169" name="Group 168"/>
            <p:cNvGrpSpPr/>
            <p:nvPr/>
          </p:nvGrpSpPr>
          <p:grpSpPr>
            <a:xfrm>
              <a:off x="1988820" y="1608091"/>
              <a:ext cx="1600200" cy="1600200"/>
              <a:chOff x="274320" y="2332168"/>
              <a:chExt cx="1600200" cy="1600200"/>
            </a:xfrm>
          </p:grpSpPr>
          <p:sp>
            <p:nvSpPr>
              <p:cNvPr id="195" name="Rectangle 194"/>
              <p:cNvSpPr/>
              <p:nvPr/>
            </p:nvSpPr>
            <p:spPr bwMode="auto">
              <a:xfrm>
                <a:off x="274320" y="2332168"/>
                <a:ext cx="1600200" cy="1600200"/>
              </a:xfrm>
              <a:prstGeom prst="rect">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96" name="Rectangle 195"/>
              <p:cNvSpPr/>
              <p:nvPr/>
            </p:nvSpPr>
            <p:spPr bwMode="auto">
              <a:xfrm>
                <a:off x="1060704" y="2332168"/>
                <a:ext cx="27432" cy="1600200"/>
              </a:xfrm>
              <a:prstGeom prst="rect">
                <a:avLst/>
              </a:prstGeom>
              <a:solidFill>
                <a:schemeClr val="tx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97" name="Rectangle 196"/>
              <p:cNvSpPr/>
              <p:nvPr/>
            </p:nvSpPr>
            <p:spPr bwMode="auto">
              <a:xfrm rot="16200000">
                <a:off x="1060704" y="2332168"/>
                <a:ext cx="27432" cy="1600200"/>
              </a:xfrm>
              <a:prstGeom prst="rect">
                <a:avLst/>
              </a:prstGeom>
              <a:solidFill>
                <a:schemeClr val="tx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pic>
            <p:nvPicPr>
              <p:cNvPr id="198" name="Picture 197"/>
              <p:cNvPicPr>
                <a:picLocks noChangeAspect="1"/>
              </p:cNvPicPr>
              <p:nvPr/>
            </p:nvPicPr>
            <p:blipFill>
              <a:blip r:embed="rId3"/>
              <a:stretch>
                <a:fillRect/>
              </a:stretch>
            </p:blipFill>
            <p:spPr>
              <a:xfrm>
                <a:off x="1124029" y="2366372"/>
                <a:ext cx="714597" cy="708739"/>
              </a:xfrm>
              <a:prstGeom prst="rect">
                <a:avLst/>
              </a:prstGeom>
            </p:spPr>
          </p:pic>
        </p:grpSp>
        <p:grpSp>
          <p:nvGrpSpPr>
            <p:cNvPr id="170" name="Group 169"/>
            <p:cNvGrpSpPr/>
            <p:nvPr/>
          </p:nvGrpSpPr>
          <p:grpSpPr>
            <a:xfrm>
              <a:off x="3703320" y="1608091"/>
              <a:ext cx="1600200" cy="1600200"/>
              <a:chOff x="274320" y="2332168"/>
              <a:chExt cx="1600200" cy="1600200"/>
            </a:xfrm>
          </p:grpSpPr>
          <p:sp>
            <p:nvSpPr>
              <p:cNvPr id="191" name="Rectangle 190"/>
              <p:cNvSpPr/>
              <p:nvPr/>
            </p:nvSpPr>
            <p:spPr bwMode="auto">
              <a:xfrm>
                <a:off x="274320" y="2332168"/>
                <a:ext cx="1600200" cy="1600200"/>
              </a:xfrm>
              <a:prstGeom prst="rect">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92" name="Rectangle 191"/>
              <p:cNvSpPr/>
              <p:nvPr/>
            </p:nvSpPr>
            <p:spPr bwMode="auto">
              <a:xfrm>
                <a:off x="1060704" y="2332168"/>
                <a:ext cx="27432" cy="1600200"/>
              </a:xfrm>
              <a:prstGeom prst="rect">
                <a:avLst/>
              </a:prstGeom>
              <a:solidFill>
                <a:schemeClr val="tx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93" name="Rectangle 192"/>
              <p:cNvSpPr/>
              <p:nvPr/>
            </p:nvSpPr>
            <p:spPr bwMode="auto">
              <a:xfrm rot="16200000">
                <a:off x="1060704" y="2332168"/>
                <a:ext cx="27432" cy="1600200"/>
              </a:xfrm>
              <a:prstGeom prst="rect">
                <a:avLst/>
              </a:prstGeom>
              <a:solidFill>
                <a:schemeClr val="tx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pic>
            <p:nvPicPr>
              <p:cNvPr id="194" name="Picture 193"/>
              <p:cNvPicPr>
                <a:picLocks noChangeAspect="1"/>
              </p:cNvPicPr>
              <p:nvPr/>
            </p:nvPicPr>
            <p:blipFill>
              <a:blip r:embed="rId3"/>
              <a:stretch>
                <a:fillRect/>
              </a:stretch>
            </p:blipFill>
            <p:spPr>
              <a:xfrm>
                <a:off x="1124029" y="2366372"/>
                <a:ext cx="714597" cy="708739"/>
              </a:xfrm>
              <a:prstGeom prst="rect">
                <a:avLst/>
              </a:prstGeom>
            </p:spPr>
          </p:pic>
        </p:grpSp>
        <p:grpSp>
          <p:nvGrpSpPr>
            <p:cNvPr id="171" name="Group 170"/>
            <p:cNvGrpSpPr/>
            <p:nvPr/>
          </p:nvGrpSpPr>
          <p:grpSpPr>
            <a:xfrm>
              <a:off x="5417820" y="1608091"/>
              <a:ext cx="1600200" cy="1600200"/>
              <a:chOff x="274320" y="2332168"/>
              <a:chExt cx="1600200" cy="1600200"/>
            </a:xfrm>
          </p:grpSpPr>
          <p:sp>
            <p:nvSpPr>
              <p:cNvPr id="187" name="Rectangle 186"/>
              <p:cNvSpPr/>
              <p:nvPr/>
            </p:nvSpPr>
            <p:spPr bwMode="auto">
              <a:xfrm>
                <a:off x="274320" y="2332168"/>
                <a:ext cx="1600200" cy="1600200"/>
              </a:xfrm>
              <a:prstGeom prst="rect">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88" name="Rectangle 187"/>
              <p:cNvSpPr/>
              <p:nvPr/>
            </p:nvSpPr>
            <p:spPr bwMode="auto">
              <a:xfrm>
                <a:off x="1060704" y="2332168"/>
                <a:ext cx="27432" cy="1600200"/>
              </a:xfrm>
              <a:prstGeom prst="rect">
                <a:avLst/>
              </a:prstGeom>
              <a:solidFill>
                <a:schemeClr val="tx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89" name="Rectangle 188"/>
              <p:cNvSpPr/>
              <p:nvPr/>
            </p:nvSpPr>
            <p:spPr bwMode="auto">
              <a:xfrm rot="16200000">
                <a:off x="1060704" y="2332168"/>
                <a:ext cx="27432" cy="1600200"/>
              </a:xfrm>
              <a:prstGeom prst="rect">
                <a:avLst/>
              </a:prstGeom>
              <a:solidFill>
                <a:schemeClr val="tx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pic>
            <p:nvPicPr>
              <p:cNvPr id="190" name="Picture 189"/>
              <p:cNvPicPr>
                <a:picLocks noChangeAspect="1"/>
              </p:cNvPicPr>
              <p:nvPr/>
            </p:nvPicPr>
            <p:blipFill>
              <a:blip r:embed="rId3"/>
              <a:stretch>
                <a:fillRect/>
              </a:stretch>
            </p:blipFill>
            <p:spPr>
              <a:xfrm>
                <a:off x="1124029" y="2366372"/>
                <a:ext cx="714597" cy="708739"/>
              </a:xfrm>
              <a:prstGeom prst="rect">
                <a:avLst/>
              </a:prstGeom>
            </p:spPr>
          </p:pic>
        </p:grpSp>
        <p:grpSp>
          <p:nvGrpSpPr>
            <p:cNvPr id="172" name="Group 171"/>
            <p:cNvGrpSpPr/>
            <p:nvPr/>
          </p:nvGrpSpPr>
          <p:grpSpPr>
            <a:xfrm>
              <a:off x="7132320" y="1608091"/>
              <a:ext cx="1600200" cy="1600200"/>
              <a:chOff x="274320" y="2332168"/>
              <a:chExt cx="1600200" cy="1600200"/>
            </a:xfrm>
          </p:grpSpPr>
          <p:sp>
            <p:nvSpPr>
              <p:cNvPr id="183" name="Rectangle 182"/>
              <p:cNvSpPr/>
              <p:nvPr/>
            </p:nvSpPr>
            <p:spPr bwMode="auto">
              <a:xfrm>
                <a:off x="274320" y="2332168"/>
                <a:ext cx="1600200" cy="1600200"/>
              </a:xfrm>
              <a:prstGeom prst="rect">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84" name="Rectangle 183"/>
              <p:cNvSpPr/>
              <p:nvPr/>
            </p:nvSpPr>
            <p:spPr bwMode="auto">
              <a:xfrm>
                <a:off x="1060704" y="2332168"/>
                <a:ext cx="27432" cy="1600200"/>
              </a:xfrm>
              <a:prstGeom prst="rect">
                <a:avLst/>
              </a:prstGeom>
              <a:solidFill>
                <a:schemeClr val="tx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85" name="Rectangle 184"/>
              <p:cNvSpPr/>
              <p:nvPr/>
            </p:nvSpPr>
            <p:spPr bwMode="auto">
              <a:xfrm rot="16200000">
                <a:off x="1060704" y="2332168"/>
                <a:ext cx="27432" cy="1600200"/>
              </a:xfrm>
              <a:prstGeom prst="rect">
                <a:avLst/>
              </a:prstGeom>
              <a:solidFill>
                <a:schemeClr val="tx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pic>
            <p:nvPicPr>
              <p:cNvPr id="186" name="Picture 185"/>
              <p:cNvPicPr>
                <a:picLocks noChangeAspect="1"/>
              </p:cNvPicPr>
              <p:nvPr/>
            </p:nvPicPr>
            <p:blipFill>
              <a:blip r:embed="rId3"/>
              <a:stretch>
                <a:fillRect/>
              </a:stretch>
            </p:blipFill>
            <p:spPr>
              <a:xfrm>
                <a:off x="1124029" y="2366372"/>
                <a:ext cx="714597" cy="708739"/>
              </a:xfrm>
              <a:prstGeom prst="rect">
                <a:avLst/>
              </a:prstGeom>
            </p:spPr>
          </p:pic>
        </p:grpSp>
        <p:grpSp>
          <p:nvGrpSpPr>
            <p:cNvPr id="173" name="Group 172"/>
            <p:cNvGrpSpPr/>
            <p:nvPr/>
          </p:nvGrpSpPr>
          <p:grpSpPr>
            <a:xfrm>
              <a:off x="8846820" y="1608091"/>
              <a:ext cx="1600200" cy="1600200"/>
              <a:chOff x="274320" y="2332168"/>
              <a:chExt cx="1600200" cy="1600200"/>
            </a:xfrm>
          </p:grpSpPr>
          <p:sp>
            <p:nvSpPr>
              <p:cNvPr id="179" name="Rectangle 178"/>
              <p:cNvSpPr/>
              <p:nvPr/>
            </p:nvSpPr>
            <p:spPr bwMode="auto">
              <a:xfrm>
                <a:off x="274320" y="2332168"/>
                <a:ext cx="1600200" cy="1600200"/>
              </a:xfrm>
              <a:prstGeom prst="rect">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80" name="Rectangle 179"/>
              <p:cNvSpPr/>
              <p:nvPr/>
            </p:nvSpPr>
            <p:spPr bwMode="auto">
              <a:xfrm>
                <a:off x="1060704" y="2332168"/>
                <a:ext cx="27432" cy="1600200"/>
              </a:xfrm>
              <a:prstGeom prst="rect">
                <a:avLst/>
              </a:prstGeom>
              <a:solidFill>
                <a:schemeClr val="tx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81" name="Rectangle 180"/>
              <p:cNvSpPr/>
              <p:nvPr/>
            </p:nvSpPr>
            <p:spPr bwMode="auto">
              <a:xfrm rot="16200000">
                <a:off x="1060704" y="2332168"/>
                <a:ext cx="27432" cy="1600200"/>
              </a:xfrm>
              <a:prstGeom prst="rect">
                <a:avLst/>
              </a:prstGeom>
              <a:solidFill>
                <a:schemeClr val="tx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pic>
            <p:nvPicPr>
              <p:cNvPr id="182" name="Picture 181"/>
              <p:cNvPicPr>
                <a:picLocks noChangeAspect="1"/>
              </p:cNvPicPr>
              <p:nvPr/>
            </p:nvPicPr>
            <p:blipFill>
              <a:blip r:embed="rId3"/>
              <a:stretch>
                <a:fillRect/>
              </a:stretch>
            </p:blipFill>
            <p:spPr>
              <a:xfrm>
                <a:off x="1124029" y="2366372"/>
                <a:ext cx="714597" cy="708739"/>
              </a:xfrm>
              <a:prstGeom prst="rect">
                <a:avLst/>
              </a:prstGeom>
            </p:spPr>
          </p:pic>
        </p:grpSp>
        <p:grpSp>
          <p:nvGrpSpPr>
            <p:cNvPr id="174" name="Group 173"/>
            <p:cNvGrpSpPr/>
            <p:nvPr/>
          </p:nvGrpSpPr>
          <p:grpSpPr>
            <a:xfrm>
              <a:off x="10561320" y="1608091"/>
              <a:ext cx="1600200" cy="1600200"/>
              <a:chOff x="274320" y="2332168"/>
              <a:chExt cx="1600200" cy="1600200"/>
            </a:xfrm>
          </p:grpSpPr>
          <p:sp>
            <p:nvSpPr>
              <p:cNvPr id="175" name="Rectangle 174"/>
              <p:cNvSpPr/>
              <p:nvPr/>
            </p:nvSpPr>
            <p:spPr bwMode="auto">
              <a:xfrm>
                <a:off x="274320" y="2332168"/>
                <a:ext cx="1600200" cy="1600200"/>
              </a:xfrm>
              <a:prstGeom prst="rect">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76" name="Rectangle 175"/>
              <p:cNvSpPr/>
              <p:nvPr/>
            </p:nvSpPr>
            <p:spPr bwMode="auto">
              <a:xfrm>
                <a:off x="1060704" y="2332168"/>
                <a:ext cx="27432" cy="1600200"/>
              </a:xfrm>
              <a:prstGeom prst="rect">
                <a:avLst/>
              </a:prstGeom>
              <a:solidFill>
                <a:schemeClr val="tx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77" name="Rectangle 176"/>
              <p:cNvSpPr/>
              <p:nvPr/>
            </p:nvSpPr>
            <p:spPr bwMode="auto">
              <a:xfrm rot="16200000">
                <a:off x="1060704" y="2332168"/>
                <a:ext cx="27432" cy="1600200"/>
              </a:xfrm>
              <a:prstGeom prst="rect">
                <a:avLst/>
              </a:prstGeom>
              <a:solidFill>
                <a:schemeClr val="tx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pic>
            <p:nvPicPr>
              <p:cNvPr id="178" name="Picture 177"/>
              <p:cNvPicPr>
                <a:picLocks noChangeAspect="1"/>
              </p:cNvPicPr>
              <p:nvPr/>
            </p:nvPicPr>
            <p:blipFill>
              <a:blip r:embed="rId3"/>
              <a:stretch>
                <a:fillRect/>
              </a:stretch>
            </p:blipFill>
            <p:spPr>
              <a:xfrm>
                <a:off x="1124029" y="2366372"/>
                <a:ext cx="714597" cy="708739"/>
              </a:xfrm>
              <a:prstGeom prst="rect">
                <a:avLst/>
              </a:prstGeom>
            </p:spPr>
          </p:pic>
        </p:grpSp>
      </p:grpSp>
      <p:grpSp>
        <p:nvGrpSpPr>
          <p:cNvPr id="310" name="Group 309"/>
          <p:cNvGrpSpPr/>
          <p:nvPr/>
        </p:nvGrpSpPr>
        <p:grpSpPr>
          <a:xfrm>
            <a:off x="325721" y="279447"/>
            <a:ext cx="11653521" cy="1122776"/>
            <a:chOff x="269241" y="259792"/>
            <a:chExt cx="11653521" cy="1122776"/>
          </a:xfrm>
        </p:grpSpPr>
        <p:sp>
          <p:nvSpPr>
            <p:cNvPr id="311" name="Title 1"/>
            <p:cNvSpPr txBox="1">
              <a:spLocks/>
            </p:cNvSpPr>
            <p:nvPr/>
          </p:nvSpPr>
          <p:spPr>
            <a:xfrm>
              <a:off x="274320" y="759579"/>
              <a:ext cx="11525475" cy="622989"/>
            </a:xfrm>
            <a:prstGeom prst="rect">
              <a:avLst/>
            </a:prstGeom>
          </p:spPr>
          <p:txBody>
            <a:bodyPr vert="horz" wrap="square" lIns="91440" tIns="91440" rIns="91440" bIns="91440" rtlCol="0" anchor="t">
              <a:noAutofit/>
            </a:bodyPr>
            <a:lstStyle>
              <a:lvl1pPr algn="l" defTabSz="932404" rtl="0" eaLnBrk="1" latinLnBrk="0" hangingPunct="1">
                <a:lnSpc>
                  <a:spcPts val="6300"/>
                </a:lnSpc>
                <a:spcBef>
                  <a:spcPct val="0"/>
                </a:spcBef>
                <a:buNone/>
                <a:defRPr lang="en-US" sz="5800" b="0" kern="1200" cap="none" spc="-102" baseline="0">
                  <a:ln w="3175">
                    <a:noFill/>
                  </a:ln>
                  <a:solidFill>
                    <a:schemeClr val="accent1"/>
                  </a:solidFill>
                  <a:effectLst/>
                  <a:latin typeface="+mj-lt"/>
                  <a:ea typeface="+mn-ea"/>
                  <a:cs typeface="Segoe UI" pitchFamily="34" charset="0"/>
                </a:defRPr>
              </a:lvl1pPr>
            </a:lstStyle>
            <a:p>
              <a:pPr marL="0" marR="0" lvl="0" indent="0" algn="l" defTabSz="932404" rtl="0" eaLnBrk="1" fontAlgn="auto" latinLnBrk="0" hangingPunct="1">
                <a:lnSpc>
                  <a:spcPct val="100000"/>
                </a:lnSpc>
                <a:spcBef>
                  <a:spcPct val="0"/>
                </a:spcBef>
                <a:spcAft>
                  <a:spcPts val="0"/>
                </a:spcAft>
                <a:buClrTx/>
                <a:buSzTx/>
                <a:buFontTx/>
                <a:buNone/>
                <a:tabLst/>
                <a:defRPr/>
              </a:pPr>
              <a:r>
                <a:rPr kumimoji="0" lang="en-US" sz="3200" b="0" i="0" u="none" strike="noStrike" kern="1200" cap="none" spc="-102" normalizeH="0" baseline="0" noProof="0" dirty="0">
                  <a:ln w="3175">
                    <a:noFill/>
                  </a:ln>
                  <a:solidFill>
                    <a:srgbClr val="C00000"/>
                  </a:solidFill>
                  <a:effectLst/>
                  <a:uLnTx/>
                  <a:uFillTx/>
                  <a:latin typeface="Segoe UI Light"/>
                  <a:ea typeface="+mn-ea"/>
                  <a:cs typeface="Segoe UI" pitchFamily="34" charset="0"/>
                </a:rPr>
                <a:t>Leader in 2014 for Gartner Magic Quadrants</a:t>
              </a:r>
            </a:p>
          </p:txBody>
        </p:sp>
        <p:sp>
          <p:nvSpPr>
            <p:cNvPr id="312" name="Title 276"/>
            <p:cNvSpPr txBox="1">
              <a:spLocks/>
            </p:cNvSpPr>
            <p:nvPr/>
          </p:nvSpPr>
          <p:spPr>
            <a:xfrm>
              <a:off x="269241" y="259792"/>
              <a:ext cx="11653521" cy="1075884"/>
            </a:xfrm>
            <a:prstGeom prst="rect">
              <a:avLst/>
            </a:prstGeom>
          </p:spPr>
          <p:txBody>
            <a:bodyPr/>
            <a:lstStyle>
              <a:lvl1pPr algn="l" defTabSz="931863" rtl="0" fontAlgn="base">
                <a:lnSpc>
                  <a:spcPct val="90000"/>
                </a:lnSpc>
                <a:spcBef>
                  <a:spcPct val="0"/>
                </a:spcBef>
                <a:spcAft>
                  <a:spcPct val="0"/>
                </a:spcAft>
                <a:defRPr lang="en-US" sz="4000" kern="1200" spc="-102" dirty="0">
                  <a:ln w="3175">
                    <a:noFill/>
                  </a:ln>
                  <a:solidFill>
                    <a:schemeClr val="tx1"/>
                  </a:solidFill>
                  <a:latin typeface="+mj-lt"/>
                  <a:ea typeface="ＭＳ Ｐゴシック" charset="0"/>
                  <a:cs typeface="Segoe UI" pitchFamily="34" charset="0"/>
                </a:defRPr>
              </a:lvl1pPr>
              <a:lvl2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2pPr>
              <a:lvl3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3pPr>
              <a:lvl4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4pPr>
              <a:lvl5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5pPr>
              <a:lvl6pPr marL="4572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6pPr>
              <a:lvl7pPr marL="9144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7pPr>
              <a:lvl8pPr marL="13716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8pPr>
              <a:lvl9pPr marL="18288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9pPr>
            </a:lstStyle>
            <a:p>
              <a:r>
                <a:rPr lang="en-US" dirty="0"/>
                <a:t>Microsoft leads the way for on-premises and the cloud</a:t>
              </a:r>
            </a:p>
          </p:txBody>
        </p:sp>
      </p:grpSp>
    </p:spTree>
    <p:extLst>
      <p:ext uri="{BB962C8B-B14F-4D97-AF65-F5344CB8AC3E}">
        <p14:creationId xmlns:p14="http://schemas.microsoft.com/office/powerpoint/2010/main" val="2027310107"/>
      </p:ext>
    </p:extLst>
  </p:cSld>
  <p:clrMapOvr>
    <a:masterClrMapping/>
  </p:clrMapOvr>
  <p:transition>
    <p:fade/>
  </p:transition>
  <p:timing>
    <p:tnLst>
      <p:par>
        <p:cTn id="1" dur="indefinite" restart="never" nodeType="tmRoot"/>
      </p:par>
    </p:tnLst>
  </p:timing>
</p:sld>
</file>

<file path=ppt/slides/slide5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4" name="Title 1"/>
          <p:cNvSpPr txBox="1">
            <a:spLocks/>
          </p:cNvSpPr>
          <p:nvPr/>
        </p:nvSpPr>
        <p:spPr>
          <a:xfrm>
            <a:off x="326900" y="471356"/>
            <a:ext cx="11887200" cy="946413"/>
          </a:xfrm>
          <a:prstGeom prst="rect">
            <a:avLst/>
          </a:prstGeom>
        </p:spPr>
        <p:txBody>
          <a:bodyPr/>
          <a:lstStyle>
            <a:lvl1pPr algn="l" defTabSz="931863" rtl="0" fontAlgn="base">
              <a:lnSpc>
                <a:spcPct val="90000"/>
              </a:lnSpc>
              <a:spcBef>
                <a:spcPct val="0"/>
              </a:spcBef>
              <a:spcAft>
                <a:spcPct val="0"/>
              </a:spcAft>
              <a:defRPr lang="en-US" sz="5400" kern="1200" spc="-102" dirty="0">
                <a:ln w="3175">
                  <a:noFill/>
                </a:ln>
                <a:solidFill>
                  <a:schemeClr val="tx1"/>
                </a:solidFill>
                <a:latin typeface="+mj-lt"/>
                <a:ea typeface="ＭＳ Ｐゴシック" charset="0"/>
                <a:cs typeface="Segoe UI" pitchFamily="34" charset="0"/>
              </a:defRPr>
            </a:lvl1pPr>
            <a:lvl2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2pPr>
            <a:lvl3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3pPr>
            <a:lvl4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4pPr>
            <a:lvl5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5pPr>
            <a:lvl6pPr marL="4572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6pPr>
            <a:lvl7pPr marL="9144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7pPr>
            <a:lvl8pPr marL="13716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8pPr>
            <a:lvl9pPr marL="18288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9pPr>
          </a:lstStyle>
          <a:p>
            <a:r>
              <a:rPr lang="en-US" sz="4000" dirty="0"/>
              <a:t>Summary: Query Store</a:t>
            </a:r>
          </a:p>
        </p:txBody>
      </p:sp>
      <p:sp>
        <p:nvSpPr>
          <p:cNvPr id="7" name="Rectangle 6"/>
          <p:cNvSpPr/>
          <p:nvPr/>
        </p:nvSpPr>
        <p:spPr>
          <a:xfrm>
            <a:off x="274638" y="1430153"/>
            <a:ext cx="11023625" cy="3539430"/>
          </a:xfrm>
          <a:prstGeom prst="rect">
            <a:avLst/>
          </a:prstGeom>
        </p:spPr>
        <p:txBody>
          <a:bodyPr wrap="square">
            <a:spAutoFit/>
          </a:bodyPr>
          <a:lstStyle/>
          <a:p>
            <a:pPr marR="0">
              <a:spcBef>
                <a:spcPts val="1200"/>
              </a:spcBef>
              <a:spcAft>
                <a:spcPts val="0"/>
              </a:spcAft>
            </a:pPr>
            <a:r>
              <a:rPr lang="en-US" sz="3200" dirty="0">
                <a:solidFill>
                  <a:schemeClr val="accent4"/>
                </a:solidFill>
                <a:latin typeface="Segoe UI Semilight" panose="020B0402040204020203" pitchFamily="34" charset="0"/>
                <a:ea typeface="Times New Roman" panose="02020603050405020304" pitchFamily="18" charset="0"/>
                <a:cs typeface="Segoe UI Semilight" panose="020B0402040204020203" pitchFamily="34" charset="0"/>
              </a:rPr>
              <a:t>Capability</a:t>
            </a:r>
          </a:p>
          <a:p>
            <a:pPr marR="0">
              <a:spcBef>
                <a:spcPts val="1200"/>
              </a:spcBef>
              <a:spcAft>
                <a:spcPts val="0"/>
              </a:spcAft>
            </a:pPr>
            <a:r>
              <a:rPr lang="en-US" sz="2000" dirty="0">
                <a:latin typeface="+mn-lt"/>
                <a:ea typeface="Times New Roman" panose="02020603050405020304" pitchFamily="18" charset="0"/>
                <a:cs typeface="Segoe UI Light" panose="020B0502040204020203" pitchFamily="34" charset="0"/>
              </a:rPr>
              <a:t>Query Store helps customers quickly find and fix query performance issues</a:t>
            </a:r>
          </a:p>
          <a:p>
            <a:pPr marR="0">
              <a:spcBef>
                <a:spcPts val="1200"/>
              </a:spcBef>
              <a:spcAft>
                <a:spcPts val="0"/>
              </a:spcAft>
            </a:pPr>
            <a:r>
              <a:rPr lang="en-US" sz="2000" dirty="0">
                <a:latin typeface="+mn-lt"/>
                <a:ea typeface="Times New Roman" panose="02020603050405020304" pitchFamily="18" charset="0"/>
                <a:cs typeface="Segoe UI Light" panose="020B0502040204020203" pitchFamily="34" charset="0"/>
              </a:rPr>
              <a:t>Query Store is a ‘flight data recorder’ for database workloads</a:t>
            </a:r>
          </a:p>
          <a:p>
            <a:pPr marR="0">
              <a:spcBef>
                <a:spcPts val="1200"/>
              </a:spcBef>
              <a:spcAft>
                <a:spcPts val="0"/>
              </a:spcAft>
            </a:pPr>
            <a:r>
              <a:rPr lang="en-US" sz="3200" dirty="0">
                <a:solidFill>
                  <a:schemeClr val="accent4"/>
                </a:solidFill>
                <a:latin typeface="Segoe UI Semilight" panose="020B0402040204020203" pitchFamily="34" charset="0"/>
                <a:ea typeface="Times New Roman" panose="02020603050405020304" pitchFamily="18" charset="0"/>
                <a:cs typeface="Segoe UI Semilight" panose="020B0402040204020203" pitchFamily="34" charset="0"/>
              </a:rPr>
              <a:t>Benefits</a:t>
            </a:r>
          </a:p>
          <a:p>
            <a:pPr marR="0">
              <a:spcBef>
                <a:spcPts val="1200"/>
              </a:spcBef>
              <a:spcAft>
                <a:spcPts val="0"/>
              </a:spcAft>
            </a:pPr>
            <a:r>
              <a:rPr lang="en-US" sz="2000" dirty="0">
                <a:latin typeface="+mn-lt"/>
                <a:ea typeface="Times New Roman" panose="02020603050405020304" pitchFamily="18" charset="0"/>
                <a:cs typeface="Segoe UI Light" panose="020B0502040204020203" pitchFamily="34" charset="0"/>
              </a:rPr>
              <a:t>Greatly simplifies query performance troubleshooting</a:t>
            </a:r>
          </a:p>
          <a:p>
            <a:pPr marR="0">
              <a:spcBef>
                <a:spcPts val="1200"/>
              </a:spcBef>
              <a:spcAft>
                <a:spcPts val="0"/>
              </a:spcAft>
            </a:pPr>
            <a:r>
              <a:rPr lang="en-US" sz="2000" dirty="0">
                <a:latin typeface="+mn-lt"/>
                <a:ea typeface="Times New Roman" panose="02020603050405020304" pitchFamily="18" charset="0"/>
                <a:cs typeface="Segoe UI Light" panose="020B0502040204020203" pitchFamily="34" charset="0"/>
              </a:rPr>
              <a:t>Provides performance stability across SQL Server upgrades</a:t>
            </a:r>
          </a:p>
          <a:p>
            <a:pPr marR="0">
              <a:spcBef>
                <a:spcPts val="1200"/>
              </a:spcBef>
              <a:spcAft>
                <a:spcPts val="0"/>
              </a:spcAft>
            </a:pPr>
            <a:r>
              <a:rPr lang="en-US" sz="2000" dirty="0">
                <a:latin typeface="+mn-lt"/>
                <a:ea typeface="Times New Roman" panose="02020603050405020304" pitchFamily="18" charset="0"/>
                <a:cs typeface="Segoe UI Light" panose="020B0502040204020203" pitchFamily="34" charset="0"/>
              </a:rPr>
              <a:t>Allows deeper insight into workload performance</a:t>
            </a:r>
          </a:p>
        </p:txBody>
      </p:sp>
      <p:sp>
        <p:nvSpPr>
          <p:cNvPr id="5" name="TextBox 4"/>
          <p:cNvSpPr txBox="1"/>
          <p:nvPr/>
        </p:nvSpPr>
        <p:spPr>
          <a:xfrm>
            <a:off x="1" y="6642289"/>
            <a:ext cx="3806190" cy="352236"/>
          </a:xfrm>
          <a:prstGeom prst="rect">
            <a:avLst/>
          </a:prstGeom>
          <a:noFill/>
        </p:spPr>
        <p:txBody>
          <a:bodyPr wrap="square" lIns="365760" tIns="146304" rIns="182880" bIns="146304" rtlCol="0" anchor="ctr" anchorCtr="0">
            <a:noAutofit/>
          </a:bodyPr>
          <a:lstStyle/>
          <a:p>
            <a:pPr>
              <a:lnSpc>
                <a:spcPct val="90000"/>
              </a:lnSpc>
              <a:spcAft>
                <a:spcPts val="600"/>
              </a:spcAft>
            </a:pPr>
            <a:r>
              <a:rPr lang="en-US" sz="1400" dirty="0">
                <a:solidFill>
                  <a:schemeClr val="bg1"/>
                </a:solidFill>
                <a:latin typeface="Segoe UI Semibold" panose="020B0702040204020203" pitchFamily="34" charset="0"/>
                <a:ea typeface="Segoe UI Black" panose="020B0A02040204020203" pitchFamily="34" charset="0"/>
                <a:cs typeface="Segoe UI Semibold" panose="020B0702040204020203" pitchFamily="34" charset="0"/>
              </a:rPr>
              <a:t>Performance</a:t>
            </a:r>
          </a:p>
        </p:txBody>
      </p:sp>
    </p:spTree>
    <p:extLst>
      <p:ext uri="{BB962C8B-B14F-4D97-AF65-F5344CB8AC3E}">
        <p14:creationId xmlns:p14="http://schemas.microsoft.com/office/powerpoint/2010/main" val="4138601925"/>
      </p:ext>
    </p:extLst>
  </p:cSld>
  <p:clrMapOvr>
    <a:masterClrMapping/>
  </p:clrMapOvr>
  <p:transition>
    <p:fade/>
  </p:transition>
  <p:timing>
    <p:tnLst>
      <p:par>
        <p:cTn id="1" dur="indefinite" restart="never" nodeType="tmRoot"/>
      </p:par>
    </p:tn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JavaScript Object Notation (JSON)</a:t>
            </a:r>
          </a:p>
        </p:txBody>
      </p:sp>
    </p:spTree>
    <p:extLst>
      <p:ext uri="{BB962C8B-B14F-4D97-AF65-F5344CB8AC3E}">
        <p14:creationId xmlns:p14="http://schemas.microsoft.com/office/powerpoint/2010/main" val="2752114033"/>
      </p:ext>
    </p:extLst>
  </p:cSld>
  <p:clrMapOvr>
    <a:masterClrMapping/>
  </p:clrMapOvr>
  <p:transition>
    <p:fade/>
  </p:transition>
  <p:timing>
    <p:tnLst>
      <p:par>
        <p:cTn id="1" dur="indefinite" restart="never" nodeType="tmRoot"/>
      </p:par>
    </p:tn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 name="Title 33"/>
          <p:cNvSpPr>
            <a:spLocks noGrp="1"/>
          </p:cNvSpPr>
          <p:nvPr>
            <p:ph type="title"/>
          </p:nvPr>
        </p:nvSpPr>
        <p:spPr>
          <a:xfrm>
            <a:off x="340739" y="417605"/>
            <a:ext cx="11888787" cy="917575"/>
          </a:xfrm>
        </p:spPr>
        <p:txBody>
          <a:bodyPr/>
          <a:lstStyle/>
          <a:p>
            <a:r>
              <a:rPr lang="en-US" dirty="0"/>
              <a:t>JSON and Microsoft</a:t>
            </a:r>
          </a:p>
        </p:txBody>
      </p:sp>
      <p:sp>
        <p:nvSpPr>
          <p:cNvPr id="26" name="Rectangle 25"/>
          <p:cNvSpPr/>
          <p:nvPr/>
        </p:nvSpPr>
        <p:spPr bwMode="auto">
          <a:xfrm>
            <a:off x="269009" y="1820862"/>
            <a:ext cx="2743200" cy="2741854"/>
          </a:xfrm>
          <a:prstGeom prst="rect">
            <a:avLst/>
          </a:prstGeom>
          <a:solidFill>
            <a:schemeClr val="accent5"/>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defTabSz="932472" fontAlgn="base">
              <a:spcBef>
                <a:spcPct val="0"/>
              </a:spcBef>
              <a:spcAft>
                <a:spcPct val="0"/>
              </a:spcAft>
            </a:pPr>
            <a:endParaRPr lang="en-US" dirty="0">
              <a:gradFill>
                <a:gsLst>
                  <a:gs pos="0">
                    <a:srgbClr val="FFFFFF"/>
                  </a:gs>
                  <a:gs pos="100000">
                    <a:srgbClr val="FFFFFF"/>
                  </a:gs>
                </a:gsLst>
                <a:lin ang="5400000" scaled="0"/>
              </a:gradFill>
              <a:ea typeface="Segoe UI" pitchFamily="34" charset="0"/>
              <a:cs typeface="Segoe UI" pitchFamily="34" charset="0"/>
            </a:endParaRPr>
          </a:p>
          <a:p>
            <a:pPr defTabSz="932472" fontAlgn="base">
              <a:lnSpc>
                <a:spcPct val="90000"/>
              </a:lnSpc>
              <a:spcBef>
                <a:spcPct val="0"/>
              </a:spcBef>
              <a:spcAft>
                <a:spcPct val="0"/>
              </a:spcAft>
            </a:pPr>
            <a:endParaRPr lang="en-US" dirty="0">
              <a:gradFill>
                <a:gsLst>
                  <a:gs pos="0">
                    <a:srgbClr val="FFFFFF"/>
                  </a:gs>
                  <a:gs pos="100000">
                    <a:srgbClr val="FFFFFF"/>
                  </a:gs>
                </a:gsLst>
                <a:lin ang="5400000" scaled="0"/>
              </a:gradFill>
              <a:ea typeface="Segoe UI" pitchFamily="34" charset="0"/>
              <a:cs typeface="Segoe UI" pitchFamily="34" charset="0"/>
            </a:endParaRPr>
          </a:p>
        </p:txBody>
      </p:sp>
      <p:sp>
        <p:nvSpPr>
          <p:cNvPr id="27" name="Rectangle 26"/>
          <p:cNvSpPr/>
          <p:nvPr/>
        </p:nvSpPr>
        <p:spPr bwMode="auto">
          <a:xfrm>
            <a:off x="3011966" y="1820862"/>
            <a:ext cx="2743200" cy="2741854"/>
          </a:xfrm>
          <a:prstGeom prst="rect">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defTabSz="932472" fontAlgn="base">
              <a:spcBef>
                <a:spcPct val="0"/>
              </a:spcBef>
              <a:spcAft>
                <a:spcPct val="0"/>
              </a:spcAft>
            </a:pPr>
            <a:endParaRPr lang="en-US" dirty="0">
              <a:gradFill>
                <a:gsLst>
                  <a:gs pos="0">
                    <a:srgbClr val="FFFFFF"/>
                  </a:gs>
                  <a:gs pos="100000">
                    <a:srgbClr val="FFFFFF"/>
                  </a:gs>
                </a:gsLst>
                <a:lin ang="5400000" scaled="0"/>
              </a:gradFill>
              <a:ea typeface="Segoe UI" pitchFamily="34" charset="0"/>
              <a:cs typeface="Segoe UI" pitchFamily="34" charset="0"/>
            </a:endParaRPr>
          </a:p>
          <a:p>
            <a:pPr defTabSz="932472" fontAlgn="base">
              <a:spcBef>
                <a:spcPct val="0"/>
              </a:spcBef>
              <a:spcAft>
                <a:spcPct val="0"/>
              </a:spcAft>
            </a:pPr>
            <a:endParaRPr lang="en-US" dirty="0">
              <a:gradFill>
                <a:gsLst>
                  <a:gs pos="0">
                    <a:srgbClr val="FFFFFF"/>
                  </a:gs>
                  <a:gs pos="100000">
                    <a:srgbClr val="FFFFFF"/>
                  </a:gs>
                </a:gsLst>
                <a:lin ang="5400000" scaled="0"/>
              </a:gradFill>
              <a:ea typeface="Segoe UI" pitchFamily="34" charset="0"/>
              <a:cs typeface="Segoe UI" pitchFamily="34" charset="0"/>
            </a:endParaRPr>
          </a:p>
        </p:txBody>
      </p:sp>
      <p:sp>
        <p:nvSpPr>
          <p:cNvPr id="29" name="Rectangle 28"/>
          <p:cNvSpPr/>
          <p:nvPr/>
        </p:nvSpPr>
        <p:spPr bwMode="auto">
          <a:xfrm>
            <a:off x="8497880" y="1820862"/>
            <a:ext cx="2743200" cy="2741854"/>
          </a:xfrm>
          <a:prstGeom prst="rect">
            <a:avLst/>
          </a:prstGeom>
          <a:solidFill>
            <a:schemeClr val="accent3"/>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defTabSz="932472" fontAlgn="base">
              <a:spcBef>
                <a:spcPct val="0"/>
              </a:spcBef>
              <a:spcAft>
                <a:spcPct val="0"/>
              </a:spcAft>
            </a:pPr>
            <a:endParaRPr lang="en-US" dirty="0">
              <a:gradFill>
                <a:gsLst>
                  <a:gs pos="10236">
                    <a:srgbClr val="505050"/>
                  </a:gs>
                  <a:gs pos="38000">
                    <a:srgbClr val="505050"/>
                  </a:gs>
                </a:gsLst>
                <a:lin ang="5400000" scaled="0"/>
              </a:gradFill>
              <a:ea typeface="Segoe UI" pitchFamily="34" charset="0"/>
              <a:cs typeface="Segoe UI" pitchFamily="34" charset="0"/>
            </a:endParaRPr>
          </a:p>
        </p:txBody>
      </p:sp>
      <p:sp>
        <p:nvSpPr>
          <p:cNvPr id="2" name="TextBox 1"/>
          <p:cNvSpPr txBox="1"/>
          <p:nvPr/>
        </p:nvSpPr>
        <p:spPr>
          <a:xfrm>
            <a:off x="269008" y="4868862"/>
            <a:ext cx="11283229" cy="804588"/>
          </a:xfrm>
          <a:prstGeom prst="rect">
            <a:avLst/>
          </a:prstGeom>
          <a:noFill/>
        </p:spPr>
        <p:txBody>
          <a:bodyPr wrap="square" lIns="182880" tIns="146304" rIns="182880" bIns="146304" rtlCol="0">
            <a:noAutofit/>
          </a:bodyPr>
          <a:lstStyle/>
          <a:p>
            <a:pPr>
              <a:lnSpc>
                <a:spcPct val="90000"/>
              </a:lnSpc>
              <a:spcAft>
                <a:spcPts val="300"/>
              </a:spcAft>
            </a:pPr>
            <a:r>
              <a:rPr lang="en-US" sz="2800" dirty="0">
                <a:solidFill>
                  <a:srgbClr val="C00000"/>
                </a:solidFill>
              </a:rPr>
              <a:t>A top feature request on MS Connect (1050 votes) </a:t>
            </a:r>
          </a:p>
        </p:txBody>
      </p:sp>
      <p:sp>
        <p:nvSpPr>
          <p:cNvPr id="9" name="Rectangle 8"/>
          <p:cNvSpPr/>
          <p:nvPr/>
        </p:nvSpPr>
        <p:spPr bwMode="auto">
          <a:xfrm>
            <a:off x="5761037" y="1820862"/>
            <a:ext cx="2742957" cy="2741854"/>
          </a:xfrm>
          <a:prstGeom prst="rect">
            <a:avLst/>
          </a:prstGeom>
          <a:solidFill>
            <a:schemeClr val="accent4"/>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3736" tIns="146304" rIns="173736" bIns="146304" numCol="1" spcCol="0" rtlCol="0" fromWordArt="0" anchor="t" anchorCtr="0" forceAA="0" compatLnSpc="1">
            <a:prstTxWarp prst="textNoShape">
              <a:avLst/>
            </a:prstTxWarp>
            <a:noAutofit/>
          </a:bodyPr>
          <a:lstStyle/>
          <a:p>
            <a:pPr defTabSz="932472" fontAlgn="base">
              <a:spcBef>
                <a:spcPct val="0"/>
              </a:spcBef>
              <a:spcAft>
                <a:spcPct val="0"/>
              </a:spcAft>
            </a:pPr>
            <a:endParaRPr lang="en-US" dirty="0">
              <a:gradFill>
                <a:gsLst>
                  <a:gs pos="10236">
                    <a:srgbClr val="505050"/>
                  </a:gs>
                  <a:gs pos="38000">
                    <a:srgbClr val="505050"/>
                  </a:gs>
                </a:gsLst>
                <a:lin ang="5400000" scaled="0"/>
              </a:gradFill>
              <a:ea typeface="Segoe UI" pitchFamily="34" charset="0"/>
              <a:cs typeface="Segoe UI" pitchFamily="34" charset="0"/>
            </a:endParaRPr>
          </a:p>
        </p:txBody>
      </p:sp>
      <p:pic>
        <p:nvPicPr>
          <p:cNvPr id="11" name="Picture 4"/>
          <p:cNvPicPr preferRelativeResize="0">
            <a:picLocks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219517" y="1973269"/>
            <a:ext cx="731520" cy="731520"/>
          </a:xfrm>
          <a:prstGeom prst="rect">
            <a:avLst/>
          </a:prstGeom>
          <a:noFill/>
          <a:ln w="317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2" name="Picture 5"/>
          <p:cNvPicPr preferRelativeResize="0">
            <a:picLocks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57517" y="1973261"/>
            <a:ext cx="731520" cy="731520"/>
          </a:xfrm>
          <a:prstGeom prst="rect">
            <a:avLst/>
          </a:prstGeom>
          <a:noFill/>
          <a:ln w="317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3" name="Picture 7"/>
          <p:cNvPicPr preferRelativeResize="0">
            <a:picLocks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951037" y="1973269"/>
            <a:ext cx="731520" cy="731520"/>
          </a:xfrm>
          <a:prstGeom prst="rect">
            <a:avLst/>
          </a:prstGeom>
          <a:noFill/>
          <a:ln w="317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4" name="Picture 9"/>
          <p:cNvPicPr preferRelativeResize="0">
            <a:picLocks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457517" y="2735262"/>
            <a:ext cx="731520" cy="731520"/>
          </a:xfrm>
          <a:prstGeom prst="rect">
            <a:avLst/>
          </a:prstGeom>
          <a:noFill/>
          <a:ln w="317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5" name="Picture 11"/>
          <p:cNvPicPr preferRelativeResize="0">
            <a:picLocks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1219517" y="2735262"/>
            <a:ext cx="731520" cy="731520"/>
          </a:xfrm>
          <a:prstGeom prst="rect">
            <a:avLst/>
          </a:prstGeom>
          <a:noFill/>
          <a:ln w="317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6" name="Picture 23"/>
          <p:cNvPicPr preferRelativeResize="0">
            <a:picLocks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1951037" y="2735262"/>
            <a:ext cx="731520" cy="731520"/>
          </a:xfrm>
          <a:prstGeom prst="rect">
            <a:avLst/>
          </a:prstGeom>
          <a:noFill/>
          <a:ln w="317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7" name="Picture 6"/>
          <p:cNvPicPr preferRelativeResize="0">
            <a:picLocks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5969421" y="2768172"/>
            <a:ext cx="858416" cy="805290"/>
          </a:xfrm>
          <a:prstGeom prst="rect">
            <a:avLst/>
          </a:prstGeom>
          <a:noFill/>
          <a:ln w="317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8" name="Picture 15"/>
          <p:cNvPicPr preferRelativeResize="0">
            <a:picLocks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6827837" y="1929972"/>
            <a:ext cx="858416" cy="805290"/>
          </a:xfrm>
          <a:prstGeom prst="rect">
            <a:avLst/>
          </a:prstGeom>
          <a:noFill/>
          <a:ln w="317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9" name="Picture 26"/>
          <p:cNvPicPr preferRelativeResize="0">
            <a:picLocks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5969421" y="1929972"/>
            <a:ext cx="858416" cy="805290"/>
          </a:xfrm>
          <a:prstGeom prst="rect">
            <a:avLst/>
          </a:prstGeom>
          <a:noFill/>
          <a:ln w="317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21" name="Group 20"/>
          <p:cNvGrpSpPr/>
          <p:nvPr/>
        </p:nvGrpSpPr>
        <p:grpSpPr>
          <a:xfrm>
            <a:off x="3193969" y="2049461"/>
            <a:ext cx="2338468" cy="1752600"/>
            <a:chOff x="755569" y="4030662"/>
            <a:chExt cx="2338468" cy="1752600"/>
          </a:xfrm>
        </p:grpSpPr>
        <p:grpSp>
          <p:nvGrpSpPr>
            <p:cNvPr id="22" name="Group 21"/>
            <p:cNvGrpSpPr/>
            <p:nvPr/>
          </p:nvGrpSpPr>
          <p:grpSpPr>
            <a:xfrm>
              <a:off x="755569" y="4983548"/>
              <a:ext cx="914400" cy="799714"/>
              <a:chOff x="819158" y="5082241"/>
              <a:chExt cx="914400" cy="799714"/>
            </a:xfrm>
          </p:grpSpPr>
          <p:sp>
            <p:nvSpPr>
              <p:cNvPr id="43" name="TextBox 42"/>
              <p:cNvSpPr txBox="1"/>
              <p:nvPr/>
            </p:nvSpPr>
            <p:spPr bwMode="black">
              <a:xfrm>
                <a:off x="819158" y="5697289"/>
                <a:ext cx="914400" cy="184666"/>
              </a:xfrm>
              <a:prstGeom prst="rect">
                <a:avLst/>
              </a:prstGeom>
              <a:noFill/>
            </p:spPr>
            <p:txBody>
              <a:bodyPr wrap="square" lIns="0" tIns="0" rIns="0" bIns="0" rtlCol="0">
                <a:noAutofit/>
              </a:bodyPr>
              <a:lstStyle/>
              <a:p>
                <a:pPr algn="ctr"/>
                <a:r>
                  <a:rPr lang="en-US" sz="1200" dirty="0">
                    <a:solidFill>
                      <a:schemeClr val="bg1"/>
                    </a:solidFill>
                    <a:latin typeface="Segoe UI" panose="020B0502040204020203" pitchFamily="34" charset="0"/>
                  </a:rPr>
                  <a:t>OneDrive</a:t>
                </a:r>
              </a:p>
            </p:txBody>
          </p:sp>
          <p:sp>
            <p:nvSpPr>
              <p:cNvPr id="44" name="Freeform 22"/>
              <p:cNvSpPr>
                <a:spLocks noChangeAspect="1" noEditPoints="1"/>
              </p:cNvSpPr>
              <p:nvPr/>
            </p:nvSpPr>
            <p:spPr bwMode="black">
              <a:xfrm>
                <a:off x="985516" y="5082241"/>
                <a:ext cx="581684" cy="362926"/>
              </a:xfrm>
              <a:custGeom>
                <a:avLst/>
                <a:gdLst>
                  <a:gd name="T0" fmla="*/ 398 w 439"/>
                  <a:gd name="T1" fmla="*/ 177 h 273"/>
                  <a:gd name="T2" fmla="*/ 439 w 439"/>
                  <a:gd name="T3" fmla="*/ 226 h 273"/>
                  <a:gd name="T4" fmla="*/ 398 w 439"/>
                  <a:gd name="T5" fmla="*/ 273 h 273"/>
                  <a:gd name="T6" fmla="*/ 162 w 439"/>
                  <a:gd name="T7" fmla="*/ 273 h 273"/>
                  <a:gd name="T8" fmla="*/ 101 w 439"/>
                  <a:gd name="T9" fmla="*/ 211 h 273"/>
                  <a:gd name="T10" fmla="*/ 160 w 439"/>
                  <a:gd name="T11" fmla="*/ 155 h 273"/>
                  <a:gd name="T12" fmla="*/ 217 w 439"/>
                  <a:gd name="T13" fmla="*/ 85 h 273"/>
                  <a:gd name="T14" fmla="*/ 302 w 439"/>
                  <a:gd name="T15" fmla="*/ 118 h 273"/>
                  <a:gd name="T16" fmla="*/ 362 w 439"/>
                  <a:gd name="T17" fmla="*/ 116 h 273"/>
                  <a:gd name="T18" fmla="*/ 398 w 439"/>
                  <a:gd name="T19" fmla="*/ 177 h 273"/>
                  <a:gd name="T20" fmla="*/ 86 w 439"/>
                  <a:gd name="T21" fmla="*/ 213 h 273"/>
                  <a:gd name="T22" fmla="*/ 149 w 439"/>
                  <a:gd name="T23" fmla="*/ 144 h 273"/>
                  <a:gd name="T24" fmla="*/ 213 w 439"/>
                  <a:gd name="T25" fmla="*/ 73 h 273"/>
                  <a:gd name="T26" fmla="*/ 305 w 439"/>
                  <a:gd name="T27" fmla="*/ 103 h 273"/>
                  <a:gd name="T28" fmla="*/ 336 w 439"/>
                  <a:gd name="T29" fmla="*/ 97 h 273"/>
                  <a:gd name="T30" fmla="*/ 276 w 439"/>
                  <a:gd name="T31" fmla="*/ 19 h 273"/>
                  <a:gd name="T32" fmla="*/ 161 w 439"/>
                  <a:gd name="T33" fmla="*/ 61 h 273"/>
                  <a:gd name="T34" fmla="*/ 92 w 439"/>
                  <a:gd name="T35" fmla="*/ 60 h 273"/>
                  <a:gd name="T36" fmla="*/ 53 w 439"/>
                  <a:gd name="T37" fmla="*/ 135 h 273"/>
                  <a:gd name="T38" fmla="*/ 0 w 439"/>
                  <a:gd name="T39" fmla="*/ 196 h 273"/>
                  <a:gd name="T40" fmla="*/ 59 w 439"/>
                  <a:gd name="T41" fmla="*/ 255 h 273"/>
                  <a:gd name="T42" fmla="*/ 98 w 439"/>
                  <a:gd name="T43" fmla="*/ 255 h 273"/>
                  <a:gd name="T44" fmla="*/ 86 w 439"/>
                  <a:gd name="T45" fmla="*/ 213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39" h="273">
                    <a:moveTo>
                      <a:pt x="398" y="177"/>
                    </a:moveTo>
                    <a:cubicBezTo>
                      <a:pt x="398" y="177"/>
                      <a:pt x="439" y="181"/>
                      <a:pt x="439" y="226"/>
                    </a:cubicBezTo>
                    <a:cubicBezTo>
                      <a:pt x="439" y="248"/>
                      <a:pt x="427" y="273"/>
                      <a:pt x="398" y="273"/>
                    </a:cubicBezTo>
                    <a:cubicBezTo>
                      <a:pt x="398" y="273"/>
                      <a:pt x="177" y="273"/>
                      <a:pt x="162" y="273"/>
                    </a:cubicBezTo>
                    <a:cubicBezTo>
                      <a:pt x="117" y="273"/>
                      <a:pt x="101" y="242"/>
                      <a:pt x="101" y="211"/>
                    </a:cubicBezTo>
                    <a:cubicBezTo>
                      <a:pt x="101" y="157"/>
                      <a:pt x="160" y="155"/>
                      <a:pt x="160" y="155"/>
                    </a:cubicBezTo>
                    <a:cubicBezTo>
                      <a:pt x="160" y="155"/>
                      <a:pt x="165" y="97"/>
                      <a:pt x="217" y="85"/>
                    </a:cubicBezTo>
                    <a:cubicBezTo>
                      <a:pt x="263" y="75"/>
                      <a:pt x="289" y="99"/>
                      <a:pt x="302" y="118"/>
                    </a:cubicBezTo>
                    <a:cubicBezTo>
                      <a:pt x="302" y="118"/>
                      <a:pt x="330" y="102"/>
                      <a:pt x="362" y="116"/>
                    </a:cubicBezTo>
                    <a:cubicBezTo>
                      <a:pt x="381" y="124"/>
                      <a:pt x="399" y="144"/>
                      <a:pt x="398" y="177"/>
                    </a:cubicBezTo>
                    <a:close/>
                    <a:moveTo>
                      <a:pt x="86" y="213"/>
                    </a:moveTo>
                    <a:cubicBezTo>
                      <a:pt x="86" y="153"/>
                      <a:pt x="149" y="144"/>
                      <a:pt x="149" y="144"/>
                    </a:cubicBezTo>
                    <a:cubicBezTo>
                      <a:pt x="149" y="144"/>
                      <a:pt x="157" y="87"/>
                      <a:pt x="213" y="73"/>
                    </a:cubicBezTo>
                    <a:cubicBezTo>
                      <a:pt x="258" y="62"/>
                      <a:pt x="291" y="81"/>
                      <a:pt x="305" y="103"/>
                    </a:cubicBezTo>
                    <a:cubicBezTo>
                      <a:pt x="305" y="103"/>
                      <a:pt x="315" y="97"/>
                      <a:pt x="336" y="97"/>
                    </a:cubicBezTo>
                    <a:cubicBezTo>
                      <a:pt x="334" y="78"/>
                      <a:pt x="320" y="37"/>
                      <a:pt x="276" y="19"/>
                    </a:cubicBezTo>
                    <a:cubicBezTo>
                      <a:pt x="225" y="0"/>
                      <a:pt x="181" y="24"/>
                      <a:pt x="161" y="61"/>
                    </a:cubicBezTo>
                    <a:cubicBezTo>
                      <a:pt x="161" y="61"/>
                      <a:pt x="129" y="41"/>
                      <a:pt x="92" y="60"/>
                    </a:cubicBezTo>
                    <a:cubicBezTo>
                      <a:pt x="66" y="74"/>
                      <a:pt x="50" y="105"/>
                      <a:pt x="53" y="135"/>
                    </a:cubicBezTo>
                    <a:cubicBezTo>
                      <a:pt x="53" y="135"/>
                      <a:pt x="0" y="139"/>
                      <a:pt x="0" y="196"/>
                    </a:cubicBezTo>
                    <a:cubicBezTo>
                      <a:pt x="0" y="227"/>
                      <a:pt x="28" y="255"/>
                      <a:pt x="59" y="255"/>
                    </a:cubicBezTo>
                    <a:cubicBezTo>
                      <a:pt x="98" y="255"/>
                      <a:pt x="98" y="255"/>
                      <a:pt x="98" y="255"/>
                    </a:cubicBezTo>
                    <a:cubicBezTo>
                      <a:pt x="88" y="240"/>
                      <a:pt x="86" y="225"/>
                      <a:pt x="86" y="213"/>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grpSp>
        <p:grpSp>
          <p:nvGrpSpPr>
            <p:cNvPr id="23" name="Group 22"/>
            <p:cNvGrpSpPr/>
            <p:nvPr/>
          </p:nvGrpSpPr>
          <p:grpSpPr>
            <a:xfrm>
              <a:off x="1493837" y="4983548"/>
              <a:ext cx="914400" cy="799714"/>
              <a:chOff x="3934785" y="5081368"/>
              <a:chExt cx="914400" cy="799714"/>
            </a:xfrm>
          </p:grpSpPr>
          <p:sp>
            <p:nvSpPr>
              <p:cNvPr id="41" name="TextBox 40"/>
              <p:cNvSpPr txBox="1"/>
              <p:nvPr/>
            </p:nvSpPr>
            <p:spPr bwMode="black">
              <a:xfrm>
                <a:off x="3934785" y="5696416"/>
                <a:ext cx="914400" cy="184666"/>
              </a:xfrm>
              <a:prstGeom prst="rect">
                <a:avLst/>
              </a:prstGeom>
              <a:noFill/>
            </p:spPr>
            <p:txBody>
              <a:bodyPr wrap="square" lIns="0" tIns="0" rIns="0" bIns="0" rtlCol="0">
                <a:noAutofit/>
              </a:bodyPr>
              <a:lstStyle/>
              <a:p>
                <a:pPr algn="ctr"/>
                <a:r>
                  <a:rPr lang="en-US" sz="1200" dirty="0">
                    <a:solidFill>
                      <a:schemeClr val="bg1"/>
                    </a:solidFill>
                    <a:latin typeface="Segoe UI" panose="020B0502040204020203" pitchFamily="34" charset="0"/>
                  </a:rPr>
                  <a:t>Office</a:t>
                </a:r>
              </a:p>
            </p:txBody>
          </p:sp>
          <p:sp>
            <p:nvSpPr>
              <p:cNvPr id="42" name="Freeform 41"/>
              <p:cNvSpPr>
                <a:spLocks noChangeAspect="1"/>
              </p:cNvSpPr>
              <p:nvPr/>
            </p:nvSpPr>
            <p:spPr bwMode="black">
              <a:xfrm>
                <a:off x="4216671" y="5081368"/>
                <a:ext cx="350628" cy="420549"/>
              </a:xfrm>
              <a:custGeom>
                <a:avLst/>
                <a:gdLst>
                  <a:gd name="T0" fmla="*/ 1710 w 1710"/>
                  <a:gd name="T1" fmla="*/ 1880 h 2051"/>
                  <a:gd name="T2" fmla="*/ 1710 w 1710"/>
                  <a:gd name="T3" fmla="*/ 1880 h 2051"/>
                  <a:gd name="T4" fmla="*/ 1710 w 1710"/>
                  <a:gd name="T5" fmla="*/ 176 h 2051"/>
                  <a:gd name="T6" fmla="*/ 1101 w 1710"/>
                  <a:gd name="T7" fmla="*/ 0 h 2051"/>
                  <a:gd name="T8" fmla="*/ 3 w 1710"/>
                  <a:gd name="T9" fmla="*/ 413 h 2051"/>
                  <a:gd name="T10" fmla="*/ 0 w 1710"/>
                  <a:gd name="T11" fmla="*/ 413 h 2051"/>
                  <a:gd name="T12" fmla="*/ 0 w 1710"/>
                  <a:gd name="T13" fmla="*/ 1645 h 2051"/>
                  <a:gd name="T14" fmla="*/ 375 w 1710"/>
                  <a:gd name="T15" fmla="*/ 1498 h 2051"/>
                  <a:gd name="T16" fmla="*/ 375 w 1710"/>
                  <a:gd name="T17" fmla="*/ 496 h 2051"/>
                  <a:gd name="T18" fmla="*/ 1101 w 1710"/>
                  <a:gd name="T19" fmla="*/ 323 h 2051"/>
                  <a:gd name="T20" fmla="*/ 1101 w 1710"/>
                  <a:gd name="T21" fmla="*/ 1797 h 2051"/>
                  <a:gd name="T22" fmla="*/ 0 w 1710"/>
                  <a:gd name="T23" fmla="*/ 1645 h 2051"/>
                  <a:gd name="T24" fmla="*/ 1101 w 1710"/>
                  <a:gd name="T25" fmla="*/ 2051 h 2051"/>
                  <a:gd name="T26" fmla="*/ 1101 w 1710"/>
                  <a:gd name="T27" fmla="*/ 2051 h 2051"/>
                  <a:gd name="T28" fmla="*/ 1710 w 1710"/>
                  <a:gd name="T29" fmla="*/ 1882 h 2051"/>
                  <a:gd name="T30" fmla="*/ 1710 w 1710"/>
                  <a:gd name="T31" fmla="*/ 1880 h 2051"/>
                  <a:gd name="T32" fmla="*/ 1710 w 1710"/>
                  <a:gd name="T33" fmla="*/ 1880 h 20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710" h="2051">
                    <a:moveTo>
                      <a:pt x="1710" y="1880"/>
                    </a:moveTo>
                    <a:lnTo>
                      <a:pt x="1710" y="1880"/>
                    </a:lnTo>
                    <a:lnTo>
                      <a:pt x="1710" y="176"/>
                    </a:lnTo>
                    <a:lnTo>
                      <a:pt x="1101" y="0"/>
                    </a:lnTo>
                    <a:lnTo>
                      <a:pt x="3" y="413"/>
                    </a:lnTo>
                    <a:lnTo>
                      <a:pt x="0" y="413"/>
                    </a:lnTo>
                    <a:lnTo>
                      <a:pt x="0" y="1645"/>
                    </a:lnTo>
                    <a:lnTo>
                      <a:pt x="375" y="1498"/>
                    </a:lnTo>
                    <a:lnTo>
                      <a:pt x="375" y="496"/>
                    </a:lnTo>
                    <a:lnTo>
                      <a:pt x="1101" y="323"/>
                    </a:lnTo>
                    <a:lnTo>
                      <a:pt x="1101" y="1797"/>
                    </a:lnTo>
                    <a:lnTo>
                      <a:pt x="0" y="1645"/>
                    </a:lnTo>
                    <a:lnTo>
                      <a:pt x="1101" y="2051"/>
                    </a:lnTo>
                    <a:lnTo>
                      <a:pt x="1101" y="2051"/>
                    </a:lnTo>
                    <a:lnTo>
                      <a:pt x="1710" y="1882"/>
                    </a:lnTo>
                    <a:lnTo>
                      <a:pt x="1710" y="1880"/>
                    </a:lnTo>
                    <a:lnTo>
                      <a:pt x="1710" y="1880"/>
                    </a:ln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pPr algn="ctr"/>
                <a:endParaRPr lang="en-US" dirty="0"/>
              </a:p>
            </p:txBody>
          </p:sp>
        </p:grpSp>
        <p:grpSp>
          <p:nvGrpSpPr>
            <p:cNvPr id="24" name="Group 23"/>
            <p:cNvGrpSpPr/>
            <p:nvPr/>
          </p:nvGrpSpPr>
          <p:grpSpPr>
            <a:xfrm>
              <a:off x="785732" y="4030662"/>
              <a:ext cx="914400" cy="824739"/>
              <a:chOff x="2104711" y="5056343"/>
              <a:chExt cx="914400" cy="824739"/>
            </a:xfrm>
          </p:grpSpPr>
          <p:sp>
            <p:nvSpPr>
              <p:cNvPr id="39" name="TextBox 38"/>
              <p:cNvSpPr txBox="1"/>
              <p:nvPr/>
            </p:nvSpPr>
            <p:spPr bwMode="black">
              <a:xfrm>
                <a:off x="2104711" y="5696416"/>
                <a:ext cx="914400" cy="184666"/>
              </a:xfrm>
              <a:prstGeom prst="rect">
                <a:avLst/>
              </a:prstGeom>
              <a:noFill/>
            </p:spPr>
            <p:txBody>
              <a:bodyPr wrap="square" lIns="0" tIns="0" rIns="0" bIns="0" rtlCol="0">
                <a:noAutofit/>
              </a:bodyPr>
              <a:lstStyle/>
              <a:p>
                <a:pPr algn="ctr"/>
                <a:r>
                  <a:rPr lang="en-US" sz="1200" dirty="0">
                    <a:solidFill>
                      <a:schemeClr val="bg1"/>
                    </a:solidFill>
                    <a:latin typeface="Segoe UI" panose="020B0502040204020203" pitchFamily="34" charset="0"/>
                  </a:rPr>
                  <a:t>Dynamics</a:t>
                </a:r>
              </a:p>
            </p:txBody>
          </p:sp>
          <p:sp>
            <p:nvSpPr>
              <p:cNvPr id="40" name="Freeform 144"/>
              <p:cNvSpPr>
                <a:spLocks noChangeAspect="1" noEditPoints="1"/>
              </p:cNvSpPr>
              <p:nvPr/>
            </p:nvSpPr>
            <p:spPr bwMode="black">
              <a:xfrm>
                <a:off x="2329288" y="5056343"/>
                <a:ext cx="465247" cy="437076"/>
              </a:xfrm>
              <a:custGeom>
                <a:avLst/>
                <a:gdLst>
                  <a:gd name="T0" fmla="*/ 1091 w 1412"/>
                  <a:gd name="T1" fmla="*/ 240 h 1327"/>
                  <a:gd name="T2" fmla="*/ 1091 w 1412"/>
                  <a:gd name="T3" fmla="*/ 1152 h 1327"/>
                  <a:gd name="T4" fmla="*/ 1048 w 1412"/>
                  <a:gd name="T5" fmla="*/ 1159 h 1327"/>
                  <a:gd name="T6" fmla="*/ 0 w 1412"/>
                  <a:gd name="T7" fmla="*/ 1321 h 1327"/>
                  <a:gd name="T8" fmla="*/ 695 w 1412"/>
                  <a:gd name="T9" fmla="*/ 1074 h 1327"/>
                  <a:gd name="T10" fmla="*/ 715 w 1412"/>
                  <a:gd name="T11" fmla="*/ 1072 h 1327"/>
                  <a:gd name="T12" fmla="*/ 726 w 1412"/>
                  <a:gd name="T13" fmla="*/ 1066 h 1327"/>
                  <a:gd name="T14" fmla="*/ 726 w 1412"/>
                  <a:gd name="T15" fmla="*/ 750 h 1327"/>
                  <a:gd name="T16" fmla="*/ 1061 w 1412"/>
                  <a:gd name="T17" fmla="*/ 230 h 1327"/>
                  <a:gd name="T18" fmla="*/ 1061 w 1412"/>
                  <a:gd name="T19" fmla="*/ 230 h 1327"/>
                  <a:gd name="T20" fmla="*/ 1091 w 1412"/>
                  <a:gd name="T21" fmla="*/ 240 h 1327"/>
                  <a:gd name="T22" fmla="*/ 1390 w 1412"/>
                  <a:gd name="T23" fmla="*/ 450 h 1327"/>
                  <a:gd name="T24" fmla="*/ 1390 w 1412"/>
                  <a:gd name="T25" fmla="*/ 450 h 1327"/>
                  <a:gd name="T26" fmla="*/ 1200 w 1412"/>
                  <a:gd name="T27" fmla="*/ 638 h 1327"/>
                  <a:gd name="T28" fmla="*/ 1117 w 1412"/>
                  <a:gd name="T29" fmla="*/ 714 h 1327"/>
                  <a:gd name="T30" fmla="*/ 1117 w 1412"/>
                  <a:gd name="T31" fmla="*/ 1182 h 1327"/>
                  <a:gd name="T32" fmla="*/ 1088 w 1412"/>
                  <a:gd name="T33" fmla="*/ 1190 h 1327"/>
                  <a:gd name="T34" fmla="*/ 755 w 1412"/>
                  <a:gd name="T35" fmla="*/ 1144 h 1327"/>
                  <a:gd name="T36" fmla="*/ 1 w 1412"/>
                  <a:gd name="T37" fmla="*/ 1321 h 1327"/>
                  <a:gd name="T38" fmla="*/ 11 w 1412"/>
                  <a:gd name="T39" fmla="*/ 1322 h 1327"/>
                  <a:gd name="T40" fmla="*/ 1384 w 1412"/>
                  <a:gd name="T41" fmla="*/ 1327 h 1327"/>
                  <a:gd name="T42" fmla="*/ 1384 w 1412"/>
                  <a:gd name="T43" fmla="*/ 1327 h 1327"/>
                  <a:gd name="T44" fmla="*/ 1412 w 1412"/>
                  <a:gd name="T45" fmla="*/ 1317 h 1327"/>
                  <a:gd name="T46" fmla="*/ 1412 w 1412"/>
                  <a:gd name="T47" fmla="*/ 462 h 1327"/>
                  <a:gd name="T48" fmla="*/ 1390 w 1412"/>
                  <a:gd name="T49" fmla="*/ 450 h 1327"/>
                  <a:gd name="T50" fmla="*/ 700 w 1412"/>
                  <a:gd name="T51" fmla="*/ 9 h 1327"/>
                  <a:gd name="T52" fmla="*/ 666 w 1412"/>
                  <a:gd name="T53" fmla="*/ 0 h 1327"/>
                  <a:gd name="T54" fmla="*/ 666 w 1412"/>
                  <a:gd name="T55" fmla="*/ 0 h 1327"/>
                  <a:gd name="T56" fmla="*/ 666 w 1412"/>
                  <a:gd name="T57" fmla="*/ 0 h 1327"/>
                  <a:gd name="T58" fmla="*/ 665 w 1412"/>
                  <a:gd name="T59" fmla="*/ 0 h 1327"/>
                  <a:gd name="T60" fmla="*/ 665 w 1412"/>
                  <a:gd name="T61" fmla="*/ 4 h 1327"/>
                  <a:gd name="T62" fmla="*/ 464 w 1412"/>
                  <a:gd name="T63" fmla="*/ 568 h 1327"/>
                  <a:gd name="T64" fmla="*/ 0 w 1412"/>
                  <a:gd name="T65" fmla="*/ 1215 h 1327"/>
                  <a:gd name="T66" fmla="*/ 0 w 1412"/>
                  <a:gd name="T67" fmla="*/ 1321 h 1327"/>
                  <a:gd name="T68" fmla="*/ 661 w 1412"/>
                  <a:gd name="T69" fmla="*/ 1053 h 1327"/>
                  <a:gd name="T70" fmla="*/ 676 w 1412"/>
                  <a:gd name="T71" fmla="*/ 1052 h 1327"/>
                  <a:gd name="T72" fmla="*/ 700 w 1412"/>
                  <a:gd name="T73" fmla="*/ 1044 h 1327"/>
                  <a:gd name="T74" fmla="*/ 700 w 1412"/>
                  <a:gd name="T75" fmla="*/ 9 h 1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412" h="1327">
                    <a:moveTo>
                      <a:pt x="1091" y="240"/>
                    </a:moveTo>
                    <a:cubicBezTo>
                      <a:pt x="1091" y="1152"/>
                      <a:pt x="1091" y="1152"/>
                      <a:pt x="1091" y="1152"/>
                    </a:cubicBezTo>
                    <a:cubicBezTo>
                      <a:pt x="1048" y="1159"/>
                      <a:pt x="1048" y="1159"/>
                      <a:pt x="1048" y="1159"/>
                    </a:cubicBezTo>
                    <a:cubicBezTo>
                      <a:pt x="1047" y="1159"/>
                      <a:pt x="491" y="1018"/>
                      <a:pt x="0" y="1321"/>
                    </a:cubicBezTo>
                    <a:cubicBezTo>
                      <a:pt x="0" y="1321"/>
                      <a:pt x="257" y="1103"/>
                      <a:pt x="695" y="1074"/>
                    </a:cubicBezTo>
                    <a:cubicBezTo>
                      <a:pt x="715" y="1072"/>
                      <a:pt x="715" y="1072"/>
                      <a:pt x="715" y="1072"/>
                    </a:cubicBezTo>
                    <a:cubicBezTo>
                      <a:pt x="726" y="1066"/>
                      <a:pt x="726" y="1066"/>
                      <a:pt x="726" y="1066"/>
                    </a:cubicBezTo>
                    <a:cubicBezTo>
                      <a:pt x="726" y="750"/>
                      <a:pt x="726" y="750"/>
                      <a:pt x="726" y="750"/>
                    </a:cubicBezTo>
                    <a:cubicBezTo>
                      <a:pt x="854" y="620"/>
                      <a:pt x="979" y="433"/>
                      <a:pt x="1061" y="230"/>
                    </a:cubicBezTo>
                    <a:cubicBezTo>
                      <a:pt x="1061" y="230"/>
                      <a:pt x="1061" y="230"/>
                      <a:pt x="1061" y="230"/>
                    </a:cubicBezTo>
                    <a:lnTo>
                      <a:pt x="1091" y="240"/>
                    </a:lnTo>
                    <a:close/>
                    <a:moveTo>
                      <a:pt x="1390" y="450"/>
                    </a:moveTo>
                    <a:cubicBezTo>
                      <a:pt x="1390" y="450"/>
                      <a:pt x="1390" y="450"/>
                      <a:pt x="1390" y="450"/>
                    </a:cubicBezTo>
                    <a:cubicBezTo>
                      <a:pt x="1390" y="450"/>
                      <a:pt x="1342" y="510"/>
                      <a:pt x="1200" y="638"/>
                    </a:cubicBezTo>
                    <a:cubicBezTo>
                      <a:pt x="1167" y="668"/>
                      <a:pt x="1149" y="686"/>
                      <a:pt x="1117" y="714"/>
                    </a:cubicBezTo>
                    <a:cubicBezTo>
                      <a:pt x="1117" y="1182"/>
                      <a:pt x="1117" y="1182"/>
                      <a:pt x="1117" y="1182"/>
                    </a:cubicBezTo>
                    <a:cubicBezTo>
                      <a:pt x="1088" y="1190"/>
                      <a:pt x="1088" y="1190"/>
                      <a:pt x="1088" y="1190"/>
                    </a:cubicBezTo>
                    <a:cubicBezTo>
                      <a:pt x="1088" y="1189"/>
                      <a:pt x="965" y="1150"/>
                      <a:pt x="755" y="1144"/>
                    </a:cubicBezTo>
                    <a:cubicBezTo>
                      <a:pt x="547" y="1137"/>
                      <a:pt x="237" y="1195"/>
                      <a:pt x="1" y="1321"/>
                    </a:cubicBezTo>
                    <a:cubicBezTo>
                      <a:pt x="11" y="1322"/>
                      <a:pt x="11" y="1322"/>
                      <a:pt x="11" y="1322"/>
                    </a:cubicBezTo>
                    <a:cubicBezTo>
                      <a:pt x="11" y="1322"/>
                      <a:pt x="646" y="1074"/>
                      <a:pt x="1384" y="1327"/>
                    </a:cubicBezTo>
                    <a:cubicBezTo>
                      <a:pt x="1384" y="1327"/>
                      <a:pt x="1384" y="1327"/>
                      <a:pt x="1384" y="1327"/>
                    </a:cubicBezTo>
                    <a:cubicBezTo>
                      <a:pt x="1412" y="1317"/>
                      <a:pt x="1412" y="1317"/>
                      <a:pt x="1412" y="1317"/>
                    </a:cubicBezTo>
                    <a:cubicBezTo>
                      <a:pt x="1412" y="462"/>
                      <a:pt x="1412" y="462"/>
                      <a:pt x="1412" y="462"/>
                    </a:cubicBezTo>
                    <a:lnTo>
                      <a:pt x="1390" y="450"/>
                    </a:lnTo>
                    <a:close/>
                    <a:moveTo>
                      <a:pt x="700" y="9"/>
                    </a:moveTo>
                    <a:cubicBezTo>
                      <a:pt x="666" y="0"/>
                      <a:pt x="666" y="0"/>
                      <a:pt x="666" y="0"/>
                    </a:cubicBezTo>
                    <a:cubicBezTo>
                      <a:pt x="666" y="0"/>
                      <a:pt x="666" y="0"/>
                      <a:pt x="666" y="0"/>
                    </a:cubicBezTo>
                    <a:cubicBezTo>
                      <a:pt x="666" y="0"/>
                      <a:pt x="666" y="0"/>
                      <a:pt x="666" y="0"/>
                    </a:cubicBezTo>
                    <a:cubicBezTo>
                      <a:pt x="665" y="0"/>
                      <a:pt x="665" y="0"/>
                      <a:pt x="665" y="0"/>
                    </a:cubicBezTo>
                    <a:cubicBezTo>
                      <a:pt x="665" y="4"/>
                      <a:pt x="665" y="4"/>
                      <a:pt x="665" y="4"/>
                    </a:cubicBezTo>
                    <a:cubicBezTo>
                      <a:pt x="661" y="33"/>
                      <a:pt x="625" y="255"/>
                      <a:pt x="464" y="568"/>
                    </a:cubicBezTo>
                    <a:cubicBezTo>
                      <a:pt x="368" y="753"/>
                      <a:pt x="223" y="984"/>
                      <a:pt x="0" y="1215"/>
                    </a:cubicBezTo>
                    <a:cubicBezTo>
                      <a:pt x="0" y="1321"/>
                      <a:pt x="0" y="1321"/>
                      <a:pt x="0" y="1321"/>
                    </a:cubicBezTo>
                    <a:cubicBezTo>
                      <a:pt x="0" y="1321"/>
                      <a:pt x="237" y="1097"/>
                      <a:pt x="661" y="1053"/>
                    </a:cubicBezTo>
                    <a:cubicBezTo>
                      <a:pt x="676" y="1052"/>
                      <a:pt x="676" y="1052"/>
                      <a:pt x="676" y="1052"/>
                    </a:cubicBezTo>
                    <a:cubicBezTo>
                      <a:pt x="700" y="1044"/>
                      <a:pt x="700" y="1044"/>
                      <a:pt x="700" y="1044"/>
                    </a:cubicBezTo>
                    <a:lnTo>
                      <a:pt x="700" y="9"/>
                    </a:ln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en-US" dirty="0"/>
              </a:p>
            </p:txBody>
          </p:sp>
        </p:grpSp>
        <p:grpSp>
          <p:nvGrpSpPr>
            <p:cNvPr id="25" name="Group 24"/>
            <p:cNvGrpSpPr/>
            <p:nvPr/>
          </p:nvGrpSpPr>
          <p:grpSpPr>
            <a:xfrm>
              <a:off x="1493837" y="4030662"/>
              <a:ext cx="914400" cy="824739"/>
              <a:chOff x="274638" y="5056343"/>
              <a:chExt cx="914400" cy="824739"/>
            </a:xfrm>
          </p:grpSpPr>
          <p:sp>
            <p:nvSpPr>
              <p:cNvPr id="37" name="TextBox 36"/>
              <p:cNvSpPr txBox="1"/>
              <p:nvPr/>
            </p:nvSpPr>
            <p:spPr bwMode="black">
              <a:xfrm>
                <a:off x="274638" y="5696416"/>
                <a:ext cx="914400" cy="184666"/>
              </a:xfrm>
              <a:prstGeom prst="rect">
                <a:avLst/>
              </a:prstGeom>
              <a:noFill/>
            </p:spPr>
            <p:txBody>
              <a:bodyPr wrap="square" lIns="0" tIns="0" rIns="0" bIns="0" rtlCol="0">
                <a:noAutofit/>
              </a:bodyPr>
              <a:lstStyle/>
              <a:p>
                <a:pPr algn="ctr"/>
                <a:r>
                  <a:rPr lang="en-US" sz="1200" dirty="0">
                    <a:solidFill>
                      <a:schemeClr val="bg1"/>
                    </a:solidFill>
                    <a:latin typeface="Segoe UI" panose="020B0502040204020203" pitchFamily="34" charset="0"/>
                  </a:rPr>
                  <a:t>Bing </a:t>
                </a:r>
              </a:p>
            </p:txBody>
          </p:sp>
          <p:sp>
            <p:nvSpPr>
              <p:cNvPr id="38" name="Freeform 17"/>
              <p:cNvSpPr>
                <a:spLocks noChangeAspect="1" noEditPoints="1"/>
              </p:cNvSpPr>
              <p:nvPr/>
            </p:nvSpPr>
            <p:spPr bwMode="black">
              <a:xfrm>
                <a:off x="549485" y="5056343"/>
                <a:ext cx="364706" cy="454698"/>
              </a:xfrm>
              <a:custGeom>
                <a:avLst/>
                <a:gdLst>
                  <a:gd name="T0" fmla="*/ 616 w 616"/>
                  <a:gd name="T1" fmla="*/ 320 h 768"/>
                  <a:gd name="T2" fmla="*/ 616 w 616"/>
                  <a:gd name="T3" fmla="*/ 505 h 768"/>
                  <a:gd name="T4" fmla="*/ 177 w 616"/>
                  <a:gd name="T5" fmla="*/ 768 h 768"/>
                  <a:gd name="T6" fmla="*/ 0 w 616"/>
                  <a:gd name="T7" fmla="*/ 646 h 768"/>
                  <a:gd name="T8" fmla="*/ 425 w 616"/>
                  <a:gd name="T9" fmla="*/ 422 h 768"/>
                  <a:gd name="T10" fmla="*/ 308 w 616"/>
                  <a:gd name="T11" fmla="*/ 367 h 768"/>
                  <a:gd name="T12" fmla="*/ 232 w 616"/>
                  <a:gd name="T13" fmla="*/ 200 h 768"/>
                  <a:gd name="T14" fmla="*/ 616 w 616"/>
                  <a:gd name="T15" fmla="*/ 320 h 768"/>
                  <a:gd name="T16" fmla="*/ 177 w 616"/>
                  <a:gd name="T17" fmla="*/ 55 h 768"/>
                  <a:gd name="T18" fmla="*/ 0 w 616"/>
                  <a:gd name="T19" fmla="*/ 0 h 768"/>
                  <a:gd name="T20" fmla="*/ 0 w 616"/>
                  <a:gd name="T21" fmla="*/ 646 h 768"/>
                  <a:gd name="T22" fmla="*/ 177 w 616"/>
                  <a:gd name="T23" fmla="*/ 486 h 768"/>
                  <a:gd name="T24" fmla="*/ 177 w 616"/>
                  <a:gd name="T25" fmla="*/ 55 h 7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16" h="768">
                    <a:moveTo>
                      <a:pt x="616" y="320"/>
                    </a:moveTo>
                    <a:lnTo>
                      <a:pt x="616" y="505"/>
                    </a:lnTo>
                    <a:lnTo>
                      <a:pt x="177" y="768"/>
                    </a:lnTo>
                    <a:lnTo>
                      <a:pt x="0" y="646"/>
                    </a:lnTo>
                    <a:lnTo>
                      <a:pt x="425" y="422"/>
                    </a:lnTo>
                    <a:lnTo>
                      <a:pt x="308" y="367"/>
                    </a:lnTo>
                    <a:lnTo>
                      <a:pt x="232" y="200"/>
                    </a:lnTo>
                    <a:lnTo>
                      <a:pt x="616" y="320"/>
                    </a:lnTo>
                    <a:close/>
                    <a:moveTo>
                      <a:pt x="177" y="55"/>
                    </a:moveTo>
                    <a:lnTo>
                      <a:pt x="0" y="0"/>
                    </a:lnTo>
                    <a:lnTo>
                      <a:pt x="0" y="646"/>
                    </a:lnTo>
                    <a:lnTo>
                      <a:pt x="177" y="486"/>
                    </a:lnTo>
                    <a:lnTo>
                      <a:pt x="177" y="55"/>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grpSp>
        <p:grpSp>
          <p:nvGrpSpPr>
            <p:cNvPr id="28" name="Group 27"/>
            <p:cNvGrpSpPr/>
            <p:nvPr/>
          </p:nvGrpSpPr>
          <p:grpSpPr>
            <a:xfrm>
              <a:off x="2103437" y="4183062"/>
              <a:ext cx="960120" cy="662961"/>
              <a:chOff x="11255079" y="5203524"/>
              <a:chExt cx="914400" cy="662961"/>
            </a:xfrm>
          </p:grpSpPr>
          <p:sp>
            <p:nvSpPr>
              <p:cNvPr id="35" name="Freeform 5"/>
              <p:cNvSpPr>
                <a:spLocks noChangeAspect="1" noEditPoints="1"/>
              </p:cNvSpPr>
              <p:nvPr/>
            </p:nvSpPr>
            <p:spPr bwMode="black">
              <a:xfrm>
                <a:off x="11511176" y="5203524"/>
                <a:ext cx="402206" cy="339293"/>
              </a:xfrm>
              <a:custGeom>
                <a:avLst/>
                <a:gdLst>
                  <a:gd name="T0" fmla="*/ 202 w 389"/>
                  <a:gd name="T1" fmla="*/ 6 h 328"/>
                  <a:gd name="T2" fmla="*/ 177 w 389"/>
                  <a:gd name="T3" fmla="*/ 18 h 328"/>
                  <a:gd name="T4" fmla="*/ 177 w 389"/>
                  <a:gd name="T5" fmla="*/ 19 h 328"/>
                  <a:gd name="T6" fmla="*/ 177 w 389"/>
                  <a:gd name="T7" fmla="*/ 20 h 328"/>
                  <a:gd name="T8" fmla="*/ 177 w 389"/>
                  <a:gd name="T9" fmla="*/ 20 h 328"/>
                  <a:gd name="T10" fmla="*/ 113 w 389"/>
                  <a:gd name="T11" fmla="*/ 188 h 328"/>
                  <a:gd name="T12" fmla="*/ 112 w 389"/>
                  <a:gd name="T13" fmla="*/ 188 h 328"/>
                  <a:gd name="T14" fmla="*/ 44 w 389"/>
                  <a:gd name="T15" fmla="*/ 17 h 328"/>
                  <a:gd name="T16" fmla="*/ 44 w 389"/>
                  <a:gd name="T17" fmla="*/ 17 h 328"/>
                  <a:gd name="T18" fmla="*/ 43 w 389"/>
                  <a:gd name="T19" fmla="*/ 14 h 328"/>
                  <a:gd name="T20" fmla="*/ 16 w 389"/>
                  <a:gd name="T21" fmla="*/ 4 h 328"/>
                  <a:gd name="T22" fmla="*/ 4 w 389"/>
                  <a:gd name="T23" fmla="*/ 30 h 328"/>
                  <a:gd name="T24" fmla="*/ 90 w 389"/>
                  <a:gd name="T25" fmla="*/ 241 h 328"/>
                  <a:gd name="T26" fmla="*/ 85 w 389"/>
                  <a:gd name="T27" fmla="*/ 252 h 328"/>
                  <a:gd name="T28" fmla="*/ 41 w 389"/>
                  <a:gd name="T29" fmla="*/ 291 h 328"/>
                  <a:gd name="T30" fmla="*/ 29 w 389"/>
                  <a:gd name="T31" fmla="*/ 291 h 328"/>
                  <a:gd name="T32" fmla="*/ 11 w 389"/>
                  <a:gd name="T33" fmla="*/ 304 h 328"/>
                  <a:gd name="T34" fmla="*/ 23 w 389"/>
                  <a:gd name="T35" fmla="*/ 326 h 328"/>
                  <a:gd name="T36" fmla="*/ 44 w 389"/>
                  <a:gd name="T37" fmla="*/ 328 h 328"/>
                  <a:gd name="T38" fmla="*/ 123 w 389"/>
                  <a:gd name="T39" fmla="*/ 260 h 328"/>
                  <a:gd name="T40" fmla="*/ 213 w 389"/>
                  <a:gd name="T41" fmla="*/ 36 h 328"/>
                  <a:gd name="T42" fmla="*/ 215 w 389"/>
                  <a:gd name="T43" fmla="*/ 32 h 328"/>
                  <a:gd name="T44" fmla="*/ 214 w 389"/>
                  <a:gd name="T45" fmla="*/ 32 h 328"/>
                  <a:gd name="T46" fmla="*/ 215 w 389"/>
                  <a:gd name="T47" fmla="*/ 31 h 328"/>
                  <a:gd name="T48" fmla="*/ 202 w 389"/>
                  <a:gd name="T49" fmla="*/ 6 h 328"/>
                  <a:gd name="T50" fmla="*/ 389 w 389"/>
                  <a:gd name="T51" fmla="*/ 169 h 328"/>
                  <a:gd name="T52" fmla="*/ 370 w 389"/>
                  <a:gd name="T53" fmla="*/ 188 h 328"/>
                  <a:gd name="T54" fmla="*/ 254 w 389"/>
                  <a:gd name="T55" fmla="*/ 170 h 328"/>
                  <a:gd name="T56" fmla="*/ 370 w 389"/>
                  <a:gd name="T57" fmla="*/ 149 h 328"/>
                  <a:gd name="T58" fmla="*/ 389 w 389"/>
                  <a:gd name="T59" fmla="*/ 169 h 328"/>
                  <a:gd name="T60" fmla="*/ 342 w 389"/>
                  <a:gd name="T61" fmla="*/ 52 h 328"/>
                  <a:gd name="T62" fmla="*/ 335 w 389"/>
                  <a:gd name="T63" fmla="*/ 78 h 328"/>
                  <a:gd name="T64" fmla="*/ 225 w 389"/>
                  <a:gd name="T65" fmla="*/ 119 h 328"/>
                  <a:gd name="T66" fmla="*/ 316 w 389"/>
                  <a:gd name="T67" fmla="*/ 44 h 328"/>
                  <a:gd name="T68" fmla="*/ 342 w 389"/>
                  <a:gd name="T69" fmla="*/ 52 h 328"/>
                  <a:gd name="T70" fmla="*/ 316 w 389"/>
                  <a:gd name="T71" fmla="*/ 296 h 328"/>
                  <a:gd name="T72" fmla="*/ 225 w 389"/>
                  <a:gd name="T73" fmla="*/ 221 h 328"/>
                  <a:gd name="T74" fmla="*/ 335 w 389"/>
                  <a:gd name="T75" fmla="*/ 262 h 328"/>
                  <a:gd name="T76" fmla="*/ 342 w 389"/>
                  <a:gd name="T77" fmla="*/ 288 h 328"/>
                  <a:gd name="T78" fmla="*/ 316 w 389"/>
                  <a:gd name="T79" fmla="*/ 296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89" h="328">
                    <a:moveTo>
                      <a:pt x="202" y="6"/>
                    </a:moveTo>
                    <a:cubicBezTo>
                      <a:pt x="192" y="3"/>
                      <a:pt x="181" y="8"/>
                      <a:pt x="177" y="18"/>
                    </a:cubicBezTo>
                    <a:cubicBezTo>
                      <a:pt x="177" y="18"/>
                      <a:pt x="177" y="19"/>
                      <a:pt x="177" y="19"/>
                    </a:cubicBezTo>
                    <a:cubicBezTo>
                      <a:pt x="177" y="20"/>
                      <a:pt x="177" y="20"/>
                      <a:pt x="177" y="20"/>
                    </a:cubicBezTo>
                    <a:cubicBezTo>
                      <a:pt x="177" y="20"/>
                      <a:pt x="177" y="20"/>
                      <a:pt x="177" y="20"/>
                    </a:cubicBezTo>
                    <a:cubicBezTo>
                      <a:pt x="170" y="38"/>
                      <a:pt x="113" y="188"/>
                      <a:pt x="113" y="188"/>
                    </a:cubicBezTo>
                    <a:cubicBezTo>
                      <a:pt x="112" y="188"/>
                      <a:pt x="112" y="188"/>
                      <a:pt x="112" y="188"/>
                    </a:cubicBezTo>
                    <a:cubicBezTo>
                      <a:pt x="44" y="17"/>
                      <a:pt x="44" y="17"/>
                      <a:pt x="44" y="17"/>
                    </a:cubicBezTo>
                    <a:cubicBezTo>
                      <a:pt x="44" y="17"/>
                      <a:pt x="44" y="17"/>
                      <a:pt x="44" y="17"/>
                    </a:cubicBezTo>
                    <a:cubicBezTo>
                      <a:pt x="43" y="14"/>
                      <a:pt x="43" y="14"/>
                      <a:pt x="43" y="14"/>
                    </a:cubicBezTo>
                    <a:cubicBezTo>
                      <a:pt x="38" y="5"/>
                      <a:pt x="27" y="0"/>
                      <a:pt x="16" y="4"/>
                    </a:cubicBezTo>
                    <a:cubicBezTo>
                      <a:pt x="6" y="8"/>
                      <a:pt x="0" y="19"/>
                      <a:pt x="4" y="30"/>
                    </a:cubicBezTo>
                    <a:cubicBezTo>
                      <a:pt x="12" y="51"/>
                      <a:pt x="90" y="241"/>
                      <a:pt x="90" y="241"/>
                    </a:cubicBezTo>
                    <a:cubicBezTo>
                      <a:pt x="85" y="252"/>
                      <a:pt x="85" y="252"/>
                      <a:pt x="85" y="252"/>
                    </a:cubicBezTo>
                    <a:cubicBezTo>
                      <a:pt x="77" y="276"/>
                      <a:pt x="67" y="291"/>
                      <a:pt x="41" y="291"/>
                    </a:cubicBezTo>
                    <a:cubicBezTo>
                      <a:pt x="39" y="291"/>
                      <a:pt x="30" y="291"/>
                      <a:pt x="29" y="291"/>
                    </a:cubicBezTo>
                    <a:cubicBezTo>
                      <a:pt x="21" y="290"/>
                      <a:pt x="13" y="296"/>
                      <a:pt x="11" y="304"/>
                    </a:cubicBezTo>
                    <a:cubicBezTo>
                      <a:pt x="8" y="314"/>
                      <a:pt x="14" y="323"/>
                      <a:pt x="23" y="326"/>
                    </a:cubicBezTo>
                    <a:cubicBezTo>
                      <a:pt x="30" y="327"/>
                      <a:pt x="37" y="328"/>
                      <a:pt x="44" y="328"/>
                    </a:cubicBezTo>
                    <a:cubicBezTo>
                      <a:pt x="91" y="328"/>
                      <a:pt x="107" y="300"/>
                      <a:pt x="123" y="260"/>
                    </a:cubicBezTo>
                    <a:cubicBezTo>
                      <a:pt x="123" y="260"/>
                      <a:pt x="209" y="45"/>
                      <a:pt x="213" y="36"/>
                    </a:cubicBezTo>
                    <a:cubicBezTo>
                      <a:pt x="214" y="34"/>
                      <a:pt x="214" y="33"/>
                      <a:pt x="215" y="32"/>
                    </a:cubicBezTo>
                    <a:cubicBezTo>
                      <a:pt x="214" y="32"/>
                      <a:pt x="214" y="32"/>
                      <a:pt x="214" y="32"/>
                    </a:cubicBezTo>
                    <a:cubicBezTo>
                      <a:pt x="215" y="31"/>
                      <a:pt x="215" y="31"/>
                      <a:pt x="215" y="31"/>
                    </a:cubicBezTo>
                    <a:cubicBezTo>
                      <a:pt x="218" y="20"/>
                      <a:pt x="212" y="9"/>
                      <a:pt x="202" y="6"/>
                    </a:cubicBezTo>
                    <a:close/>
                    <a:moveTo>
                      <a:pt x="389" y="169"/>
                    </a:moveTo>
                    <a:cubicBezTo>
                      <a:pt x="389" y="179"/>
                      <a:pt x="381" y="188"/>
                      <a:pt x="370" y="188"/>
                    </a:cubicBezTo>
                    <a:cubicBezTo>
                      <a:pt x="359" y="188"/>
                      <a:pt x="254" y="181"/>
                      <a:pt x="254" y="170"/>
                    </a:cubicBezTo>
                    <a:cubicBezTo>
                      <a:pt x="254" y="159"/>
                      <a:pt x="359" y="149"/>
                      <a:pt x="370" y="149"/>
                    </a:cubicBezTo>
                    <a:cubicBezTo>
                      <a:pt x="381" y="149"/>
                      <a:pt x="389" y="158"/>
                      <a:pt x="389" y="169"/>
                    </a:cubicBezTo>
                    <a:close/>
                    <a:moveTo>
                      <a:pt x="342" y="52"/>
                    </a:moveTo>
                    <a:cubicBezTo>
                      <a:pt x="348" y="61"/>
                      <a:pt x="344" y="73"/>
                      <a:pt x="335" y="78"/>
                    </a:cubicBezTo>
                    <a:cubicBezTo>
                      <a:pt x="326" y="83"/>
                      <a:pt x="231" y="128"/>
                      <a:pt x="225" y="119"/>
                    </a:cubicBezTo>
                    <a:cubicBezTo>
                      <a:pt x="220" y="109"/>
                      <a:pt x="307" y="49"/>
                      <a:pt x="316" y="44"/>
                    </a:cubicBezTo>
                    <a:cubicBezTo>
                      <a:pt x="325" y="39"/>
                      <a:pt x="337" y="42"/>
                      <a:pt x="342" y="52"/>
                    </a:cubicBezTo>
                    <a:close/>
                    <a:moveTo>
                      <a:pt x="316" y="296"/>
                    </a:moveTo>
                    <a:cubicBezTo>
                      <a:pt x="307" y="290"/>
                      <a:pt x="220" y="230"/>
                      <a:pt x="225" y="221"/>
                    </a:cubicBezTo>
                    <a:cubicBezTo>
                      <a:pt x="231" y="212"/>
                      <a:pt x="326" y="256"/>
                      <a:pt x="335" y="262"/>
                    </a:cubicBezTo>
                    <a:cubicBezTo>
                      <a:pt x="344" y="267"/>
                      <a:pt x="348" y="279"/>
                      <a:pt x="342" y="288"/>
                    </a:cubicBezTo>
                    <a:cubicBezTo>
                      <a:pt x="337" y="298"/>
                      <a:pt x="325" y="301"/>
                      <a:pt x="316" y="29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36" name="TextBox 35"/>
              <p:cNvSpPr txBox="1"/>
              <p:nvPr/>
            </p:nvSpPr>
            <p:spPr bwMode="black">
              <a:xfrm>
                <a:off x="11255079" y="5681819"/>
                <a:ext cx="914400" cy="184666"/>
              </a:xfrm>
              <a:prstGeom prst="rect">
                <a:avLst/>
              </a:prstGeom>
              <a:noFill/>
            </p:spPr>
            <p:txBody>
              <a:bodyPr wrap="square" lIns="0" tIns="0" rIns="0" bIns="0" rtlCol="0">
                <a:noAutofit/>
              </a:bodyPr>
              <a:lstStyle/>
              <a:p>
                <a:pPr algn="ctr"/>
                <a:r>
                  <a:rPr lang="en-US" sz="1200" dirty="0">
                    <a:solidFill>
                      <a:schemeClr val="bg1"/>
                    </a:solidFill>
                    <a:latin typeface="Segoe UI" panose="020B0502040204020203" pitchFamily="34" charset="0"/>
                  </a:rPr>
                  <a:t>Yammer</a:t>
                </a:r>
              </a:p>
            </p:txBody>
          </p:sp>
        </p:grpSp>
        <p:grpSp>
          <p:nvGrpSpPr>
            <p:cNvPr id="30" name="Group 29"/>
            <p:cNvGrpSpPr/>
            <p:nvPr/>
          </p:nvGrpSpPr>
          <p:grpSpPr>
            <a:xfrm>
              <a:off x="2179637" y="4945062"/>
              <a:ext cx="914400" cy="824739"/>
              <a:chOff x="7594932" y="5041746"/>
              <a:chExt cx="914400" cy="824739"/>
            </a:xfrm>
          </p:grpSpPr>
          <p:sp>
            <p:nvSpPr>
              <p:cNvPr id="32" name="TextBox 31"/>
              <p:cNvSpPr txBox="1"/>
              <p:nvPr/>
            </p:nvSpPr>
            <p:spPr bwMode="black">
              <a:xfrm>
                <a:off x="7594932" y="5681819"/>
                <a:ext cx="914400" cy="184666"/>
              </a:xfrm>
              <a:prstGeom prst="rect">
                <a:avLst/>
              </a:prstGeom>
              <a:noFill/>
            </p:spPr>
            <p:txBody>
              <a:bodyPr wrap="square" lIns="0" tIns="0" rIns="0" bIns="0" rtlCol="0">
                <a:noAutofit/>
              </a:bodyPr>
              <a:lstStyle/>
              <a:p>
                <a:pPr algn="ctr"/>
                <a:r>
                  <a:rPr lang="en-US" sz="1200" dirty="0">
                    <a:solidFill>
                      <a:schemeClr val="bg1"/>
                    </a:solidFill>
                    <a:latin typeface="Segoe UI" panose="020B0502040204020203" pitchFamily="34" charset="0"/>
                  </a:rPr>
                  <a:t>TFS</a:t>
                </a:r>
              </a:p>
            </p:txBody>
          </p:sp>
          <p:sp>
            <p:nvSpPr>
              <p:cNvPr id="33" name="Freeform 13"/>
              <p:cNvSpPr>
                <a:spLocks noChangeAspect="1" noEditPoints="1"/>
              </p:cNvSpPr>
              <p:nvPr/>
            </p:nvSpPr>
            <p:spPr bwMode="black">
              <a:xfrm>
                <a:off x="7804523" y="5041746"/>
                <a:ext cx="495218" cy="495837"/>
              </a:xfrm>
              <a:custGeom>
                <a:avLst/>
                <a:gdLst>
                  <a:gd name="T0" fmla="*/ 600 w 800"/>
                  <a:gd name="T1" fmla="*/ 0 h 801"/>
                  <a:gd name="T2" fmla="*/ 283 w 800"/>
                  <a:gd name="T3" fmla="*/ 317 h 801"/>
                  <a:gd name="T4" fmla="*/ 81 w 800"/>
                  <a:gd name="T5" fmla="*/ 159 h 801"/>
                  <a:gd name="T6" fmla="*/ 0 w 800"/>
                  <a:gd name="T7" fmla="*/ 200 h 801"/>
                  <a:gd name="T8" fmla="*/ 0 w 800"/>
                  <a:gd name="T9" fmla="*/ 600 h 801"/>
                  <a:gd name="T10" fmla="*/ 81 w 800"/>
                  <a:gd name="T11" fmla="*/ 641 h 801"/>
                  <a:gd name="T12" fmla="*/ 283 w 800"/>
                  <a:gd name="T13" fmla="*/ 484 h 801"/>
                  <a:gd name="T14" fmla="*/ 600 w 800"/>
                  <a:gd name="T15" fmla="*/ 801 h 801"/>
                  <a:gd name="T16" fmla="*/ 800 w 800"/>
                  <a:gd name="T17" fmla="*/ 722 h 801"/>
                  <a:gd name="T18" fmla="*/ 800 w 800"/>
                  <a:gd name="T19" fmla="*/ 78 h 801"/>
                  <a:gd name="T20" fmla="*/ 600 w 800"/>
                  <a:gd name="T21" fmla="*/ 0 h 801"/>
                  <a:gd name="T22" fmla="*/ 81 w 800"/>
                  <a:gd name="T23" fmla="*/ 519 h 801"/>
                  <a:gd name="T24" fmla="*/ 81 w 800"/>
                  <a:gd name="T25" fmla="*/ 281 h 801"/>
                  <a:gd name="T26" fmla="*/ 200 w 800"/>
                  <a:gd name="T27" fmla="*/ 400 h 801"/>
                  <a:gd name="T28" fmla="*/ 81 w 800"/>
                  <a:gd name="T29" fmla="*/ 519 h 801"/>
                  <a:gd name="T30" fmla="*/ 388 w 800"/>
                  <a:gd name="T31" fmla="*/ 400 h 801"/>
                  <a:gd name="T32" fmla="*/ 600 w 800"/>
                  <a:gd name="T33" fmla="*/ 236 h 801"/>
                  <a:gd name="T34" fmla="*/ 600 w 800"/>
                  <a:gd name="T35" fmla="*/ 565 h 801"/>
                  <a:gd name="T36" fmla="*/ 388 w 800"/>
                  <a:gd name="T37" fmla="*/ 400 h 8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00" h="801">
                    <a:moveTo>
                      <a:pt x="600" y="0"/>
                    </a:moveTo>
                    <a:lnTo>
                      <a:pt x="283" y="317"/>
                    </a:lnTo>
                    <a:lnTo>
                      <a:pt x="81" y="159"/>
                    </a:lnTo>
                    <a:lnTo>
                      <a:pt x="0" y="200"/>
                    </a:lnTo>
                    <a:lnTo>
                      <a:pt x="0" y="600"/>
                    </a:lnTo>
                    <a:lnTo>
                      <a:pt x="81" y="641"/>
                    </a:lnTo>
                    <a:lnTo>
                      <a:pt x="283" y="484"/>
                    </a:lnTo>
                    <a:lnTo>
                      <a:pt x="600" y="801"/>
                    </a:lnTo>
                    <a:lnTo>
                      <a:pt x="800" y="722"/>
                    </a:lnTo>
                    <a:lnTo>
                      <a:pt x="800" y="78"/>
                    </a:lnTo>
                    <a:lnTo>
                      <a:pt x="600" y="0"/>
                    </a:lnTo>
                    <a:close/>
                    <a:moveTo>
                      <a:pt x="81" y="519"/>
                    </a:moveTo>
                    <a:lnTo>
                      <a:pt x="81" y="281"/>
                    </a:lnTo>
                    <a:lnTo>
                      <a:pt x="200" y="400"/>
                    </a:lnTo>
                    <a:lnTo>
                      <a:pt x="81" y="519"/>
                    </a:lnTo>
                    <a:close/>
                    <a:moveTo>
                      <a:pt x="388" y="400"/>
                    </a:moveTo>
                    <a:lnTo>
                      <a:pt x="600" y="236"/>
                    </a:lnTo>
                    <a:lnTo>
                      <a:pt x="600" y="565"/>
                    </a:lnTo>
                    <a:lnTo>
                      <a:pt x="388" y="40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grpSp>
      </p:grpSp>
      <p:pic>
        <p:nvPicPr>
          <p:cNvPr id="45" name="Picture 12"/>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8625411" y="1958014"/>
            <a:ext cx="731520" cy="731520"/>
          </a:xfrm>
          <a:prstGeom prst="rect">
            <a:avLst/>
          </a:prstGeom>
          <a:noFill/>
          <a:ln w="317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46" name="Picture 13"/>
          <p:cNvPicPr>
            <a:picLocks noChangeAspect="1" noChangeArrowheads="1"/>
          </p:cNvPicPr>
          <p:nvPr/>
        </p:nvPicPr>
        <p:blipFill>
          <a:blip r:embed="rId13">
            <a:extLst>
              <a:ext uri="{28A0092B-C50C-407E-A947-70E740481C1C}">
                <a14:useLocalDpi xmlns:a14="http://schemas.microsoft.com/office/drawing/2010/main" val="0"/>
              </a:ext>
            </a:extLst>
          </a:blip>
          <a:srcRect/>
          <a:stretch>
            <a:fillRect/>
          </a:stretch>
        </p:blipFill>
        <p:spPr bwMode="auto">
          <a:xfrm>
            <a:off x="9342437" y="1958014"/>
            <a:ext cx="731520" cy="731520"/>
          </a:xfrm>
          <a:prstGeom prst="rect">
            <a:avLst/>
          </a:prstGeom>
          <a:noFill/>
          <a:ln w="317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47" name="Picture 16"/>
          <p:cNvPicPr>
            <a:picLocks noChangeArrowheads="1"/>
          </p:cNvPicPr>
          <p:nvPr/>
        </p:nvPicPr>
        <p:blipFill>
          <a:blip r:embed="rId14">
            <a:extLst>
              <a:ext uri="{28A0092B-C50C-407E-A947-70E740481C1C}">
                <a14:useLocalDpi xmlns:a14="http://schemas.microsoft.com/office/drawing/2010/main" val="0"/>
              </a:ext>
            </a:extLst>
          </a:blip>
          <a:srcRect/>
          <a:stretch>
            <a:fillRect/>
          </a:stretch>
        </p:blipFill>
        <p:spPr bwMode="auto">
          <a:xfrm>
            <a:off x="8625411" y="2689542"/>
            <a:ext cx="731520" cy="731520"/>
          </a:xfrm>
          <a:prstGeom prst="rect">
            <a:avLst/>
          </a:prstGeom>
          <a:noFill/>
          <a:ln w="317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48" name="Picture 18" descr="https://www.ibm.com/developerworks/community/groups/service/html/image?communityUuid=fc834388-7630-4b28-9abd-2f6e702b7df7&amp;lastMod=1365609981050&amp;showDefaultForNoPermissions=true"/>
          <p:cNvPicPr>
            <a:picLocks noChangeAspect="1" noChangeArrowheads="1"/>
          </p:cNvPicPr>
          <p:nvPr/>
        </p:nvPicPr>
        <p:blipFill>
          <a:blip r:embed="rId15">
            <a:extLst>
              <a:ext uri="{28A0092B-C50C-407E-A947-70E740481C1C}">
                <a14:useLocalDpi xmlns:a14="http://schemas.microsoft.com/office/drawing/2010/main" val="0"/>
              </a:ext>
            </a:extLst>
          </a:blip>
          <a:srcRect/>
          <a:stretch>
            <a:fillRect/>
          </a:stretch>
        </p:blipFill>
        <p:spPr bwMode="auto">
          <a:xfrm>
            <a:off x="9342437" y="2689542"/>
            <a:ext cx="731519" cy="731520"/>
          </a:xfrm>
          <a:prstGeom prst="rect">
            <a:avLst/>
          </a:prstGeom>
          <a:noFill/>
          <a:ln w="3175">
            <a:solidFill>
              <a:schemeClr val="tx1"/>
            </a:solidFill>
            <a:miter lim="800000"/>
            <a:headEnd/>
            <a:tailEnd/>
          </a:ln>
          <a:effectLst/>
          <a:extLst>
            <a:ext uri="{909E8E84-426E-40DD-AFC4-6F175D3DCCD1}">
              <a14:hiddenFill xmlns:a14="http://schemas.microsoft.com/office/drawing/2010/main">
                <a:solidFill>
                  <a:srgbClr val="FFFFFF"/>
                </a:solidFill>
              </a14:hiddenFill>
            </a:ext>
          </a:extLst>
        </p:spPr>
      </p:pic>
      <p:sp>
        <p:nvSpPr>
          <p:cNvPr id="51" name="TextBox 50"/>
          <p:cNvSpPr txBox="1"/>
          <p:nvPr/>
        </p:nvSpPr>
        <p:spPr>
          <a:xfrm>
            <a:off x="8657471" y="3788600"/>
            <a:ext cx="2424017" cy="457200"/>
          </a:xfrm>
          <a:prstGeom prst="rect">
            <a:avLst/>
          </a:prstGeom>
          <a:noFill/>
        </p:spPr>
        <p:txBody>
          <a:bodyPr wrap="square" lIns="182880" tIns="146304" rIns="182880" bIns="146304" rtlCol="0">
            <a:noAutofit/>
          </a:bodyPr>
          <a:lstStyle/>
          <a:p>
            <a:endParaRPr lang="en-US" sz="1100" dirty="0">
              <a:gradFill>
                <a:gsLst>
                  <a:gs pos="1250">
                    <a:schemeClr val="tx1"/>
                  </a:gs>
                  <a:gs pos="99000">
                    <a:schemeClr val="tx1"/>
                  </a:gs>
                </a:gsLst>
                <a:lin ang="5400000" scaled="0"/>
              </a:gradFill>
            </a:endParaRPr>
          </a:p>
        </p:txBody>
      </p:sp>
      <p:pic>
        <p:nvPicPr>
          <p:cNvPr id="1026" name="Picture 2" descr="http://www.revolutionanalytics.com/sites/default/files/rev_13287_logo_clarkhead_rgb_final_av-450px.png"/>
          <p:cNvPicPr>
            <a:picLocks noChangeAspect="1" noChangeArrowheads="1"/>
          </p:cNvPicPr>
          <p:nvPr/>
        </p:nvPicPr>
        <p:blipFill>
          <a:blip r:embed="rId16">
            <a:extLst>
              <a:ext uri="{28A0092B-C50C-407E-A947-70E740481C1C}">
                <a14:useLocalDpi xmlns:a14="http://schemas.microsoft.com/office/drawing/2010/main" val="0"/>
              </a:ext>
            </a:extLst>
          </a:blip>
          <a:srcRect/>
          <a:stretch>
            <a:fillRect/>
          </a:stretch>
        </p:blipFill>
        <p:spPr bwMode="auto">
          <a:xfrm>
            <a:off x="6805036" y="2794670"/>
            <a:ext cx="881217" cy="740223"/>
          </a:xfrm>
          <a:prstGeom prst="rect">
            <a:avLst/>
          </a:prstGeom>
          <a:noFill/>
          <a:extLst>
            <a:ext uri="{909E8E84-426E-40DD-AFC4-6F175D3DCCD1}">
              <a14:hiddenFill xmlns:a14="http://schemas.microsoft.com/office/drawing/2010/main">
                <a:solidFill>
                  <a:srgbClr val="FFFFFF"/>
                </a:solidFill>
              </a14:hiddenFill>
            </a:ext>
          </a:extLst>
        </p:spPr>
      </p:pic>
      <p:sp>
        <p:nvSpPr>
          <p:cNvPr id="49" name="TextBox 48"/>
          <p:cNvSpPr txBox="1"/>
          <p:nvPr/>
        </p:nvSpPr>
        <p:spPr>
          <a:xfrm>
            <a:off x="1" y="6642289"/>
            <a:ext cx="3806190" cy="352236"/>
          </a:xfrm>
          <a:prstGeom prst="rect">
            <a:avLst/>
          </a:prstGeom>
          <a:noFill/>
        </p:spPr>
        <p:txBody>
          <a:bodyPr wrap="square" lIns="365760" tIns="146304" rIns="182880" bIns="146304" rtlCol="0" anchor="ctr" anchorCtr="0">
            <a:noAutofit/>
          </a:bodyPr>
          <a:lstStyle/>
          <a:p>
            <a:pPr>
              <a:lnSpc>
                <a:spcPct val="90000"/>
              </a:lnSpc>
              <a:spcAft>
                <a:spcPts val="600"/>
              </a:spcAft>
            </a:pPr>
            <a:r>
              <a:rPr lang="en-US" sz="1400" dirty="0">
                <a:solidFill>
                  <a:schemeClr val="bg1"/>
                </a:solidFill>
                <a:latin typeface="Segoe UI Semibold" panose="020B0702040204020203" pitchFamily="34" charset="0"/>
                <a:ea typeface="Segoe UI Black" panose="020B0A02040204020203" pitchFamily="34" charset="0"/>
                <a:cs typeface="Segoe UI Semibold" panose="020B0702040204020203" pitchFamily="34" charset="0"/>
              </a:rPr>
              <a:t>Performance</a:t>
            </a:r>
          </a:p>
        </p:txBody>
      </p:sp>
    </p:spTree>
    <p:extLst>
      <p:ext uri="{BB962C8B-B14F-4D97-AF65-F5344CB8AC3E}">
        <p14:creationId xmlns:p14="http://schemas.microsoft.com/office/powerpoint/2010/main" val="258170808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Use cases</a:t>
            </a:r>
          </a:p>
        </p:txBody>
      </p:sp>
      <p:sp>
        <p:nvSpPr>
          <p:cNvPr id="4" name="Rectangle 3"/>
          <p:cNvSpPr/>
          <p:nvPr/>
        </p:nvSpPr>
        <p:spPr bwMode="auto">
          <a:xfrm>
            <a:off x="269009" y="1593608"/>
            <a:ext cx="2743200" cy="2741854"/>
          </a:xfrm>
          <a:prstGeom prst="rect">
            <a:avLst/>
          </a:prstGeom>
          <a:solidFill>
            <a:schemeClr val="accent5"/>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defTabSz="932472" fontAlgn="base">
              <a:spcBef>
                <a:spcPct val="0"/>
              </a:spcBef>
              <a:spcAft>
                <a:spcPct val="0"/>
              </a:spcAft>
            </a:pPr>
            <a:endParaRPr lang="en-US" dirty="0">
              <a:gradFill>
                <a:gsLst>
                  <a:gs pos="0">
                    <a:srgbClr val="FFFFFF"/>
                  </a:gs>
                  <a:gs pos="100000">
                    <a:srgbClr val="FFFFFF"/>
                  </a:gs>
                </a:gsLst>
                <a:lin ang="5400000" scaled="0"/>
              </a:gradFill>
              <a:ea typeface="Segoe UI" pitchFamily="34" charset="0"/>
              <a:cs typeface="Segoe UI" pitchFamily="34" charset="0"/>
            </a:endParaRPr>
          </a:p>
          <a:p>
            <a:pPr defTabSz="932472" fontAlgn="base">
              <a:lnSpc>
                <a:spcPct val="90000"/>
              </a:lnSpc>
              <a:spcBef>
                <a:spcPct val="0"/>
              </a:spcBef>
              <a:spcAft>
                <a:spcPct val="0"/>
              </a:spcAft>
            </a:pPr>
            <a:endParaRPr lang="en-US" dirty="0">
              <a:gradFill>
                <a:gsLst>
                  <a:gs pos="0">
                    <a:srgbClr val="FFFFFF"/>
                  </a:gs>
                  <a:gs pos="100000">
                    <a:srgbClr val="FFFFFF"/>
                  </a:gs>
                </a:gsLst>
                <a:lin ang="5400000" scaled="0"/>
              </a:gradFill>
              <a:ea typeface="Segoe UI" pitchFamily="34" charset="0"/>
              <a:cs typeface="Segoe UI" pitchFamily="34" charset="0"/>
            </a:endParaRPr>
          </a:p>
        </p:txBody>
      </p:sp>
      <p:sp>
        <p:nvSpPr>
          <p:cNvPr id="5" name="Rectangle 4"/>
          <p:cNvSpPr/>
          <p:nvPr/>
        </p:nvSpPr>
        <p:spPr bwMode="auto">
          <a:xfrm>
            <a:off x="3011966" y="1593608"/>
            <a:ext cx="2743200" cy="2741854"/>
          </a:xfrm>
          <a:prstGeom prst="rect">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defTabSz="932472" fontAlgn="base">
              <a:spcBef>
                <a:spcPct val="0"/>
              </a:spcBef>
              <a:spcAft>
                <a:spcPct val="0"/>
              </a:spcAft>
            </a:pPr>
            <a:endParaRPr lang="en-US" dirty="0">
              <a:gradFill>
                <a:gsLst>
                  <a:gs pos="0">
                    <a:srgbClr val="FFFFFF"/>
                  </a:gs>
                  <a:gs pos="100000">
                    <a:srgbClr val="FFFFFF"/>
                  </a:gs>
                </a:gsLst>
                <a:lin ang="5400000" scaled="0"/>
              </a:gradFill>
              <a:ea typeface="Segoe UI" pitchFamily="34" charset="0"/>
              <a:cs typeface="Segoe UI" pitchFamily="34" charset="0"/>
            </a:endParaRPr>
          </a:p>
          <a:p>
            <a:pPr defTabSz="932472" fontAlgn="base">
              <a:spcBef>
                <a:spcPct val="0"/>
              </a:spcBef>
              <a:spcAft>
                <a:spcPct val="0"/>
              </a:spcAft>
            </a:pPr>
            <a:endParaRPr lang="en-US" dirty="0">
              <a:gradFill>
                <a:gsLst>
                  <a:gs pos="0">
                    <a:srgbClr val="FFFFFF"/>
                  </a:gs>
                  <a:gs pos="100000">
                    <a:srgbClr val="FFFFFF"/>
                  </a:gs>
                </a:gsLst>
                <a:lin ang="5400000" scaled="0"/>
              </a:gradFill>
              <a:ea typeface="Segoe UI" pitchFamily="34" charset="0"/>
              <a:cs typeface="Segoe UI" pitchFamily="34" charset="0"/>
            </a:endParaRPr>
          </a:p>
        </p:txBody>
      </p:sp>
      <p:sp>
        <p:nvSpPr>
          <p:cNvPr id="6" name="Rectangle 5"/>
          <p:cNvSpPr/>
          <p:nvPr/>
        </p:nvSpPr>
        <p:spPr bwMode="auto">
          <a:xfrm>
            <a:off x="8497880" y="1593608"/>
            <a:ext cx="2743200" cy="2741854"/>
          </a:xfrm>
          <a:prstGeom prst="rect">
            <a:avLst/>
          </a:prstGeom>
          <a:solidFill>
            <a:schemeClr val="accent3"/>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defTabSz="932472" fontAlgn="base">
              <a:spcBef>
                <a:spcPct val="0"/>
              </a:spcBef>
              <a:spcAft>
                <a:spcPct val="0"/>
              </a:spcAft>
            </a:pPr>
            <a:endParaRPr lang="en-US" dirty="0">
              <a:gradFill>
                <a:gsLst>
                  <a:gs pos="10236">
                    <a:srgbClr val="505050"/>
                  </a:gs>
                  <a:gs pos="38000">
                    <a:srgbClr val="505050"/>
                  </a:gs>
                </a:gsLst>
                <a:lin ang="5400000" scaled="0"/>
              </a:gradFill>
              <a:ea typeface="Segoe UI" pitchFamily="34" charset="0"/>
              <a:cs typeface="Segoe UI" pitchFamily="34" charset="0"/>
            </a:endParaRPr>
          </a:p>
        </p:txBody>
      </p:sp>
      <p:sp>
        <p:nvSpPr>
          <p:cNvPr id="7" name="Rectangle 6"/>
          <p:cNvSpPr/>
          <p:nvPr/>
        </p:nvSpPr>
        <p:spPr bwMode="auto">
          <a:xfrm>
            <a:off x="5761037" y="1593608"/>
            <a:ext cx="2742957" cy="2741854"/>
          </a:xfrm>
          <a:prstGeom prst="rect">
            <a:avLst/>
          </a:prstGeom>
          <a:solidFill>
            <a:schemeClr val="accent4"/>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3736" tIns="146304" rIns="173736" bIns="146304" numCol="1" spcCol="0" rtlCol="0" fromWordArt="0" anchor="t" anchorCtr="0" forceAA="0" compatLnSpc="1">
            <a:prstTxWarp prst="textNoShape">
              <a:avLst/>
            </a:prstTxWarp>
            <a:noAutofit/>
          </a:bodyPr>
          <a:lstStyle/>
          <a:p>
            <a:pPr defTabSz="932472" fontAlgn="base">
              <a:spcBef>
                <a:spcPct val="0"/>
              </a:spcBef>
              <a:spcAft>
                <a:spcPct val="0"/>
              </a:spcAft>
            </a:pPr>
            <a:endParaRPr lang="en-US" dirty="0">
              <a:gradFill>
                <a:gsLst>
                  <a:gs pos="10236">
                    <a:srgbClr val="505050"/>
                  </a:gs>
                  <a:gs pos="38000">
                    <a:srgbClr val="505050"/>
                  </a:gs>
                </a:gsLst>
                <a:lin ang="5400000" scaled="0"/>
              </a:gradFill>
              <a:ea typeface="Segoe UI" pitchFamily="34" charset="0"/>
              <a:cs typeface="Segoe UI" pitchFamily="34" charset="0"/>
            </a:endParaRPr>
          </a:p>
        </p:txBody>
      </p:sp>
      <p:sp>
        <p:nvSpPr>
          <p:cNvPr id="8" name="TextBox 7"/>
          <p:cNvSpPr txBox="1"/>
          <p:nvPr/>
        </p:nvSpPr>
        <p:spPr>
          <a:xfrm>
            <a:off x="8428037" y="1592262"/>
            <a:ext cx="2710062" cy="2209800"/>
          </a:xfrm>
          <a:prstGeom prst="rect">
            <a:avLst/>
          </a:prstGeom>
          <a:noFill/>
        </p:spPr>
        <p:txBody>
          <a:bodyPr wrap="square" lIns="182880" tIns="146304" rIns="182880" bIns="146304" rtlCol="0">
            <a:noAutofit/>
          </a:bodyPr>
          <a:lstStyle/>
          <a:p>
            <a:r>
              <a:rPr lang="en-US" sz="2000" b="1" dirty="0">
                <a:solidFill>
                  <a:schemeClr val="bg1"/>
                </a:solidFill>
              </a:rPr>
              <a:t>Service</a:t>
            </a:r>
          </a:p>
          <a:p>
            <a:r>
              <a:rPr lang="en-US" sz="2000" b="1" dirty="0">
                <a:solidFill>
                  <a:schemeClr val="bg1"/>
                </a:solidFill>
              </a:rPr>
              <a:t>integration</a:t>
            </a:r>
          </a:p>
          <a:p>
            <a:endParaRPr lang="en-US" sz="1100" dirty="0">
              <a:solidFill>
                <a:schemeClr val="bg1"/>
              </a:solidFill>
            </a:endParaRPr>
          </a:p>
          <a:p>
            <a:endParaRPr lang="en-US" sz="1100" dirty="0">
              <a:solidFill>
                <a:schemeClr val="bg1"/>
              </a:solidFill>
            </a:endParaRPr>
          </a:p>
          <a:p>
            <a:endParaRPr lang="en-US" sz="1100" dirty="0">
              <a:solidFill>
                <a:schemeClr val="bg1"/>
              </a:solidFill>
            </a:endParaRPr>
          </a:p>
          <a:p>
            <a:endParaRPr lang="en-US" sz="1100" dirty="0">
              <a:solidFill>
                <a:schemeClr val="bg1"/>
              </a:solidFill>
            </a:endParaRPr>
          </a:p>
          <a:p>
            <a:endParaRPr lang="en-US" sz="1100" dirty="0">
              <a:solidFill>
                <a:schemeClr val="bg1"/>
              </a:solidFill>
            </a:endParaRPr>
          </a:p>
          <a:p>
            <a:r>
              <a:rPr lang="en-US" sz="1400" dirty="0">
                <a:solidFill>
                  <a:schemeClr val="bg1"/>
                </a:solidFill>
              </a:rPr>
              <a:t>Exchange information with various services</a:t>
            </a:r>
          </a:p>
          <a:p>
            <a:endParaRPr lang="en-US" sz="1100" dirty="0">
              <a:solidFill>
                <a:schemeClr val="bg1"/>
              </a:solidFill>
            </a:endParaRPr>
          </a:p>
        </p:txBody>
      </p:sp>
      <p:sp>
        <p:nvSpPr>
          <p:cNvPr id="9" name="TextBox 8"/>
          <p:cNvSpPr txBox="1"/>
          <p:nvPr/>
        </p:nvSpPr>
        <p:spPr>
          <a:xfrm>
            <a:off x="259484" y="1592262"/>
            <a:ext cx="2611142" cy="2293611"/>
          </a:xfrm>
          <a:prstGeom prst="rect">
            <a:avLst/>
          </a:prstGeom>
          <a:noFill/>
        </p:spPr>
        <p:txBody>
          <a:bodyPr wrap="square" lIns="182880" tIns="146304" rIns="182880" bIns="146304" rtlCol="0">
            <a:noAutofit/>
          </a:bodyPr>
          <a:lstStyle/>
          <a:p>
            <a:r>
              <a:rPr lang="en-US" sz="2000" b="1" dirty="0">
                <a:solidFill>
                  <a:schemeClr val="bg1"/>
                </a:solidFill>
              </a:rPr>
              <a:t>Generate </a:t>
            </a:r>
          </a:p>
          <a:p>
            <a:r>
              <a:rPr lang="en-US" sz="2000" b="1" dirty="0">
                <a:solidFill>
                  <a:schemeClr val="bg1"/>
                </a:solidFill>
              </a:rPr>
              <a:t>web service</a:t>
            </a:r>
          </a:p>
          <a:p>
            <a:r>
              <a:rPr lang="en-US" sz="2000" b="1" dirty="0">
                <a:solidFill>
                  <a:schemeClr val="bg1"/>
                </a:solidFill>
              </a:rPr>
              <a:t>content</a:t>
            </a:r>
          </a:p>
          <a:p>
            <a:endParaRPr lang="en-US" sz="1100" dirty="0">
              <a:solidFill>
                <a:schemeClr val="bg1"/>
              </a:solidFill>
            </a:endParaRPr>
          </a:p>
          <a:p>
            <a:endParaRPr lang="en-US" sz="1100" dirty="0">
              <a:solidFill>
                <a:schemeClr val="bg1"/>
              </a:solidFill>
            </a:endParaRPr>
          </a:p>
          <a:p>
            <a:endParaRPr lang="en-US" sz="1100" dirty="0">
              <a:solidFill>
                <a:schemeClr val="bg1"/>
              </a:solidFill>
            </a:endParaRPr>
          </a:p>
          <a:p>
            <a:r>
              <a:rPr lang="en-US" sz="1400" dirty="0">
                <a:solidFill>
                  <a:schemeClr val="bg1"/>
                </a:solidFill>
              </a:rPr>
              <a:t>Generate JSON that will be returned to clients</a:t>
            </a:r>
          </a:p>
          <a:p>
            <a:endParaRPr lang="en-US" sz="1100" dirty="0">
              <a:solidFill>
                <a:schemeClr val="bg1"/>
              </a:solidFill>
            </a:endParaRPr>
          </a:p>
        </p:txBody>
      </p:sp>
      <p:pic>
        <p:nvPicPr>
          <p:cNvPr id="1026" name="Picture 2" descr="http://soapatterns.org/static/images/open_graph_logo_soa_patt.jp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0072262" y="1668461"/>
            <a:ext cx="1065837" cy="1065837"/>
          </a:xfrm>
          <a:prstGeom prst="rect">
            <a:avLst/>
          </a:prstGeom>
          <a:noFill/>
          <a:extLst>
            <a:ext uri="{909E8E84-426E-40DD-AFC4-6F175D3DCCD1}">
              <a14:hiddenFill xmlns:a14="http://schemas.microsoft.com/office/drawing/2010/main">
                <a:solidFill>
                  <a:srgbClr val="FFFFFF"/>
                </a:solidFill>
              </a14:hiddenFill>
            </a:ext>
          </a:extLst>
        </p:spPr>
      </p:pic>
      <p:sp>
        <p:nvSpPr>
          <p:cNvPr id="10" name="AutoShape 4" descr="Image result for flexible schema icon"/>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 name="AutoShape 6" descr="Image result for flexible schema icon"/>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 name="AutoShape 10" descr="Image result for flexible schema icon"/>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AutoShape 12" descr="Image result for flexible schema icon"/>
          <p:cNvSpPr>
            <a:spLocks noChangeAspect="1" noChangeArrowheads="1"/>
          </p:cNvSpPr>
          <p:nvPr/>
        </p:nvSpPr>
        <p:spPr bwMode="auto">
          <a:xfrm>
            <a:off x="612775" y="3127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 name="AutoShape 14" descr="Image result for flexible schema icon"/>
          <p:cNvSpPr>
            <a:spLocks noChangeAspect="1" noChangeArrowheads="1"/>
          </p:cNvSpPr>
          <p:nvPr/>
        </p:nvSpPr>
        <p:spPr bwMode="auto">
          <a:xfrm>
            <a:off x="765175" y="4651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 name="AutoShape 16" descr="Image result for flexible schema icon"/>
          <p:cNvSpPr>
            <a:spLocks noChangeAspect="1" noChangeArrowheads="1"/>
          </p:cNvSpPr>
          <p:nvPr/>
        </p:nvSpPr>
        <p:spPr bwMode="auto">
          <a:xfrm>
            <a:off x="917575" y="6175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pic>
        <p:nvPicPr>
          <p:cNvPr id="1042" name="Picture 18" descr="http://fadyart.com/en/images/stories/rdf.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714697" y="1696838"/>
            <a:ext cx="950353" cy="1037461"/>
          </a:xfrm>
          <a:prstGeom prst="rect">
            <a:avLst/>
          </a:prstGeom>
          <a:solidFill>
            <a:schemeClr val="tx1"/>
          </a:solidFill>
        </p:spPr>
      </p:pic>
      <p:pic>
        <p:nvPicPr>
          <p:cNvPr id="1044" name="Picture 20" descr="Image result for icon OData"/>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873378" y="1737051"/>
            <a:ext cx="997248" cy="997248"/>
          </a:xfrm>
          <a:prstGeom prst="rect">
            <a:avLst/>
          </a:prstGeom>
          <a:noFill/>
          <a:extLst>
            <a:ext uri="{909E8E84-426E-40DD-AFC4-6F175D3DCCD1}">
              <a14:hiddenFill xmlns:a14="http://schemas.microsoft.com/office/drawing/2010/main">
                <a:solidFill>
                  <a:srgbClr val="FFFFFF"/>
                </a:solidFill>
              </a14:hiddenFill>
            </a:ext>
          </a:extLst>
        </p:spPr>
      </p:pic>
      <p:sp>
        <p:nvSpPr>
          <p:cNvPr id="20" name="TextBox 19"/>
          <p:cNvSpPr txBox="1"/>
          <p:nvPr/>
        </p:nvSpPr>
        <p:spPr>
          <a:xfrm>
            <a:off x="3017837" y="1592262"/>
            <a:ext cx="2589632" cy="2293611"/>
          </a:xfrm>
          <a:prstGeom prst="rect">
            <a:avLst/>
          </a:prstGeom>
          <a:noFill/>
        </p:spPr>
        <p:txBody>
          <a:bodyPr wrap="square" lIns="182880" tIns="146304" rIns="182880" bIns="146304" rtlCol="0">
            <a:noAutofit/>
          </a:bodyPr>
          <a:lstStyle/>
          <a:p>
            <a:r>
              <a:rPr lang="en-US" sz="2000" b="1" dirty="0">
                <a:solidFill>
                  <a:schemeClr val="bg1"/>
                </a:solidFill>
              </a:rPr>
              <a:t>Flexible</a:t>
            </a:r>
          </a:p>
          <a:p>
            <a:r>
              <a:rPr lang="en-US" sz="2000" b="1" dirty="0">
                <a:solidFill>
                  <a:schemeClr val="bg1"/>
                </a:solidFill>
              </a:rPr>
              <a:t>database</a:t>
            </a:r>
          </a:p>
          <a:p>
            <a:r>
              <a:rPr lang="en-US" sz="2000" b="1" dirty="0">
                <a:solidFill>
                  <a:schemeClr val="bg1"/>
                </a:solidFill>
              </a:rPr>
              <a:t>schema</a:t>
            </a:r>
          </a:p>
          <a:p>
            <a:endParaRPr lang="en-US" sz="1100" dirty="0">
              <a:solidFill>
                <a:schemeClr val="bg1"/>
              </a:solidFill>
            </a:endParaRPr>
          </a:p>
          <a:p>
            <a:endParaRPr lang="en-US" sz="1100" dirty="0">
              <a:solidFill>
                <a:schemeClr val="bg1"/>
              </a:solidFill>
            </a:endParaRPr>
          </a:p>
          <a:p>
            <a:endParaRPr lang="en-US" sz="1100" dirty="0">
              <a:solidFill>
                <a:schemeClr val="bg1"/>
              </a:solidFill>
            </a:endParaRPr>
          </a:p>
          <a:p>
            <a:r>
              <a:rPr lang="en-US" sz="1400" dirty="0">
                <a:solidFill>
                  <a:schemeClr val="bg1"/>
                </a:solidFill>
              </a:rPr>
              <a:t>Make reasonable trade-offs in database schema design  </a:t>
            </a:r>
          </a:p>
        </p:txBody>
      </p:sp>
      <p:sp>
        <p:nvSpPr>
          <p:cNvPr id="21" name="TextBox 20"/>
          <p:cNvSpPr txBox="1"/>
          <p:nvPr/>
        </p:nvSpPr>
        <p:spPr>
          <a:xfrm>
            <a:off x="5761037" y="1592262"/>
            <a:ext cx="2424017" cy="2293611"/>
          </a:xfrm>
          <a:prstGeom prst="rect">
            <a:avLst/>
          </a:prstGeom>
          <a:noFill/>
        </p:spPr>
        <p:txBody>
          <a:bodyPr wrap="square" lIns="182880" tIns="146304" rIns="182880" bIns="146304" rtlCol="0">
            <a:noAutofit/>
          </a:bodyPr>
          <a:lstStyle/>
          <a:p>
            <a:r>
              <a:rPr lang="en-US" sz="2000" b="1" dirty="0">
                <a:solidFill>
                  <a:schemeClr val="bg1"/>
                </a:solidFill>
              </a:rPr>
              <a:t>Analyze</a:t>
            </a:r>
          </a:p>
          <a:p>
            <a:r>
              <a:rPr lang="en-US" sz="2000" b="1" dirty="0">
                <a:solidFill>
                  <a:schemeClr val="bg1"/>
                </a:solidFill>
              </a:rPr>
              <a:t>JSON</a:t>
            </a:r>
          </a:p>
          <a:p>
            <a:r>
              <a:rPr lang="en-US" sz="2000" b="1" dirty="0">
                <a:solidFill>
                  <a:schemeClr val="bg1"/>
                </a:solidFill>
              </a:rPr>
              <a:t>documents</a:t>
            </a:r>
          </a:p>
          <a:p>
            <a:endParaRPr lang="en-US" sz="1100" dirty="0">
              <a:solidFill>
                <a:schemeClr val="bg1"/>
              </a:solidFill>
            </a:endParaRPr>
          </a:p>
          <a:p>
            <a:endParaRPr lang="en-US" sz="1100" dirty="0">
              <a:solidFill>
                <a:schemeClr val="bg1"/>
              </a:solidFill>
            </a:endParaRPr>
          </a:p>
          <a:p>
            <a:endParaRPr lang="en-US" sz="1100" dirty="0">
              <a:solidFill>
                <a:schemeClr val="bg1"/>
              </a:solidFill>
            </a:endParaRPr>
          </a:p>
          <a:p>
            <a:r>
              <a:rPr lang="en-US" sz="1400" dirty="0">
                <a:solidFill>
                  <a:schemeClr val="bg1"/>
                </a:solidFill>
              </a:rPr>
              <a:t>Parse, query, and analyze JSON documents</a:t>
            </a:r>
          </a:p>
        </p:txBody>
      </p:sp>
      <p:pic>
        <p:nvPicPr>
          <p:cNvPr id="3" name="Picture 15"/>
          <p:cNvPicPr>
            <a:picLocks noChangeAspect="1"/>
          </p:cNvPicPr>
          <p:nvPr/>
        </p:nvPicPr>
        <p:blipFill>
          <a:blip r:embed="rId5"/>
          <a:stretch>
            <a:fillRect/>
          </a:stretch>
        </p:blipFill>
        <p:spPr>
          <a:xfrm>
            <a:off x="7314831" y="1696838"/>
            <a:ext cx="1113206" cy="997247"/>
          </a:xfrm>
          <a:prstGeom prst="rect">
            <a:avLst/>
          </a:prstGeom>
        </p:spPr>
      </p:pic>
      <p:sp>
        <p:nvSpPr>
          <p:cNvPr id="22" name="TextBox 21"/>
          <p:cNvSpPr txBox="1"/>
          <p:nvPr/>
        </p:nvSpPr>
        <p:spPr>
          <a:xfrm>
            <a:off x="1" y="6642289"/>
            <a:ext cx="3806190" cy="352236"/>
          </a:xfrm>
          <a:prstGeom prst="rect">
            <a:avLst/>
          </a:prstGeom>
          <a:noFill/>
        </p:spPr>
        <p:txBody>
          <a:bodyPr wrap="square" lIns="365760" tIns="146304" rIns="182880" bIns="146304" rtlCol="0" anchor="ctr" anchorCtr="0">
            <a:noAutofit/>
          </a:bodyPr>
          <a:lstStyle/>
          <a:p>
            <a:pPr>
              <a:lnSpc>
                <a:spcPct val="90000"/>
              </a:lnSpc>
              <a:spcAft>
                <a:spcPts val="600"/>
              </a:spcAft>
            </a:pPr>
            <a:r>
              <a:rPr lang="en-US" sz="1400" dirty="0">
                <a:solidFill>
                  <a:schemeClr val="bg1"/>
                </a:solidFill>
                <a:latin typeface="Segoe UI Semibold" panose="020B0702040204020203" pitchFamily="34" charset="0"/>
                <a:ea typeface="Segoe UI Black" panose="020B0A02040204020203" pitchFamily="34" charset="0"/>
                <a:cs typeface="Segoe UI Semibold" panose="020B0702040204020203" pitchFamily="34" charset="0"/>
              </a:rPr>
              <a:t>Performance</a:t>
            </a:r>
          </a:p>
        </p:txBody>
      </p:sp>
    </p:spTree>
    <p:extLst>
      <p:ext uri="{BB962C8B-B14F-4D97-AF65-F5344CB8AC3E}">
        <p14:creationId xmlns:p14="http://schemas.microsoft.com/office/powerpoint/2010/main" val="873846268"/>
      </p:ext>
    </p:extLst>
  </p:cSld>
  <p:clrMapOvr>
    <a:masterClrMapping/>
  </p:clrMapOvr>
  <p:transition>
    <p:fade/>
  </p:transition>
</p:sld>
</file>

<file path=ppt/slides/slide5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7" name="Title 16"/>
          <p:cNvSpPr>
            <a:spLocks noGrp="1"/>
          </p:cNvSpPr>
          <p:nvPr>
            <p:ph type="title"/>
          </p:nvPr>
        </p:nvSpPr>
        <p:spPr/>
        <p:txBody>
          <a:bodyPr/>
          <a:lstStyle/>
          <a:p>
            <a:r>
              <a:rPr lang="en-US" dirty="0"/>
              <a:t>JSON in SQL Server</a:t>
            </a:r>
          </a:p>
        </p:txBody>
      </p:sp>
      <p:sp>
        <p:nvSpPr>
          <p:cNvPr id="5" name="Content Placeholder 2"/>
          <p:cNvSpPr>
            <a:spLocks noGrp="1"/>
          </p:cNvSpPr>
          <p:nvPr/>
        </p:nvSpPr>
        <p:spPr>
          <a:xfrm>
            <a:off x="7513637" y="1987117"/>
            <a:ext cx="3276600" cy="4114800"/>
          </a:xfrm>
          <a:prstGeom prst="rect">
            <a:avLst/>
          </a:prstGeom>
          <a:ln w="63500">
            <a:solidFill>
              <a:schemeClr val="accent6"/>
            </a:solidFill>
          </a:ln>
        </p:spPr>
        <p:style>
          <a:lnRef idx="2">
            <a:schemeClr val="accent1"/>
          </a:lnRef>
          <a:fillRef idx="1">
            <a:schemeClr val="lt1"/>
          </a:fillRef>
          <a:effectRef idx="0">
            <a:schemeClr val="accent1"/>
          </a:effectRef>
          <a:fontRef idx="minor">
            <a:schemeClr val="dk1"/>
          </a:fontRef>
        </p:style>
        <p:txBody>
          <a:bodyPr vert="horz">
            <a:noAutofit/>
          </a:bodyPr>
          <a:lstStyle>
            <a:lvl1pPr marL="365760" indent="-256032" algn="l" rtl="0" eaLnBrk="1" latinLnBrk="0" hangingPunct="1">
              <a:spcBef>
                <a:spcPts val="400"/>
              </a:spcBef>
              <a:spcAft>
                <a:spcPts val="0"/>
              </a:spcAft>
              <a:buClr>
                <a:schemeClr val="accent1"/>
              </a:buClr>
              <a:buSzPct val="68000"/>
              <a:buFont typeface="Wingdings 3"/>
              <a:buChar char=""/>
              <a:defRPr kumimoji="0" sz="2700" kern="1200">
                <a:solidFill>
                  <a:schemeClr val="dk1"/>
                </a:solidFill>
                <a:latin typeface="+mn-lt"/>
                <a:ea typeface="+mn-ea"/>
                <a:cs typeface="+mn-cs"/>
              </a:defRPr>
            </a:lvl1pPr>
            <a:lvl2pPr marL="621792" indent="-228600" algn="l" rtl="0" eaLnBrk="1" latinLnBrk="0" hangingPunct="1">
              <a:spcBef>
                <a:spcPts val="324"/>
              </a:spcBef>
              <a:buClr>
                <a:schemeClr val="accent1"/>
              </a:buClr>
              <a:buFont typeface="Verdana"/>
              <a:buChar char="◦"/>
              <a:defRPr kumimoji="0" sz="2300" kern="1200">
                <a:solidFill>
                  <a:schemeClr val="dk1"/>
                </a:solidFill>
                <a:latin typeface="+mn-lt"/>
                <a:ea typeface="+mn-ea"/>
                <a:cs typeface="+mn-cs"/>
              </a:defRPr>
            </a:lvl2pPr>
            <a:lvl3pPr marL="859536" indent="-228600" algn="l" rtl="0" eaLnBrk="1" latinLnBrk="0" hangingPunct="1">
              <a:spcBef>
                <a:spcPts val="350"/>
              </a:spcBef>
              <a:buClr>
                <a:schemeClr val="accent2"/>
              </a:buClr>
              <a:buSzPct val="100000"/>
              <a:buFont typeface="Wingdings 2"/>
              <a:buChar char=""/>
              <a:defRPr kumimoji="0" sz="2100" kern="1200">
                <a:solidFill>
                  <a:schemeClr val="dk1"/>
                </a:solidFill>
                <a:latin typeface="+mn-lt"/>
                <a:ea typeface="+mn-ea"/>
                <a:cs typeface="+mn-cs"/>
              </a:defRPr>
            </a:lvl3pPr>
            <a:lvl4pPr marL="1143000" indent="-228600" algn="l" rtl="0" eaLnBrk="1" latinLnBrk="0" hangingPunct="1">
              <a:spcBef>
                <a:spcPts val="350"/>
              </a:spcBef>
              <a:buClr>
                <a:schemeClr val="accent2"/>
              </a:buClr>
              <a:buFont typeface="Wingdings 2"/>
              <a:buChar char=""/>
              <a:defRPr kumimoji="0" sz="1900" kern="1200">
                <a:solidFill>
                  <a:schemeClr val="dk1"/>
                </a:solidFill>
                <a:latin typeface="+mn-lt"/>
                <a:ea typeface="+mn-ea"/>
                <a:cs typeface="+mn-cs"/>
              </a:defRPr>
            </a:lvl4pPr>
            <a:lvl5pPr marL="1371600" indent="-228600" algn="l" rtl="0" eaLnBrk="1" latinLnBrk="0" hangingPunct="1">
              <a:spcBef>
                <a:spcPts val="350"/>
              </a:spcBef>
              <a:buClr>
                <a:schemeClr val="accent2"/>
              </a:buClr>
              <a:buFont typeface="Wingdings 2"/>
              <a:buChar char=""/>
              <a:defRPr kumimoji="0" sz="1800" kern="1200">
                <a:solidFill>
                  <a:schemeClr val="dk1"/>
                </a:solidFill>
                <a:latin typeface="+mn-lt"/>
                <a:ea typeface="+mn-ea"/>
                <a:cs typeface="+mn-cs"/>
              </a:defRPr>
            </a:lvl5pPr>
            <a:lvl6pPr marL="1600200" indent="-228600" algn="l" rtl="0" eaLnBrk="1" latinLnBrk="0" hangingPunct="1">
              <a:spcBef>
                <a:spcPts val="350"/>
              </a:spcBef>
              <a:buClr>
                <a:schemeClr val="accent3"/>
              </a:buClr>
              <a:buFont typeface="Wingdings 2"/>
              <a:buChar char=""/>
              <a:defRPr kumimoji="0" sz="1800" kern="1200">
                <a:solidFill>
                  <a:schemeClr val="dk1"/>
                </a:solidFill>
                <a:latin typeface="+mn-lt"/>
                <a:ea typeface="+mn-ea"/>
                <a:cs typeface="+mn-cs"/>
              </a:defRPr>
            </a:lvl6pPr>
            <a:lvl7pPr marL="1828800" indent="-228600" algn="l" rtl="0" eaLnBrk="1" latinLnBrk="0" hangingPunct="1">
              <a:spcBef>
                <a:spcPts val="350"/>
              </a:spcBef>
              <a:buClr>
                <a:schemeClr val="accent3"/>
              </a:buClr>
              <a:buFont typeface="Wingdings 2"/>
              <a:buChar char=""/>
              <a:defRPr kumimoji="0" sz="1600" kern="1200">
                <a:solidFill>
                  <a:schemeClr val="dk1"/>
                </a:solidFill>
                <a:latin typeface="+mn-lt"/>
                <a:ea typeface="+mn-ea"/>
                <a:cs typeface="+mn-cs"/>
              </a:defRPr>
            </a:lvl7pPr>
            <a:lvl8pPr marL="2057400" indent="-228600" algn="l" rtl="0" eaLnBrk="1" latinLnBrk="0" hangingPunct="1">
              <a:spcBef>
                <a:spcPts val="350"/>
              </a:spcBef>
              <a:buClr>
                <a:schemeClr val="accent3"/>
              </a:buClr>
              <a:buFont typeface="Wingdings 2"/>
              <a:buChar char=""/>
              <a:defRPr kumimoji="0" sz="1600" kern="1200">
                <a:solidFill>
                  <a:schemeClr val="dk1"/>
                </a:solidFill>
                <a:latin typeface="+mn-lt"/>
                <a:ea typeface="+mn-ea"/>
                <a:cs typeface="+mn-cs"/>
              </a:defRPr>
            </a:lvl8pPr>
            <a:lvl9pPr marL="2286000" indent="-228600" algn="l" rtl="0" eaLnBrk="1" latinLnBrk="0" hangingPunct="1">
              <a:spcBef>
                <a:spcPts val="350"/>
              </a:spcBef>
              <a:buClr>
                <a:schemeClr val="accent3"/>
              </a:buClr>
              <a:buFont typeface="Wingdings 2"/>
              <a:buChar char=""/>
              <a:defRPr kumimoji="0" sz="1600" kern="1200" baseline="0">
                <a:solidFill>
                  <a:schemeClr val="dk1"/>
                </a:solidFill>
                <a:latin typeface="+mn-lt"/>
                <a:ea typeface="+mn-ea"/>
                <a:cs typeface="+mn-cs"/>
              </a:defRPr>
            </a:lvl9pPr>
            <a:extLst/>
          </a:lstStyle>
          <a:p>
            <a:pPr marL="0" indent="0">
              <a:buNone/>
            </a:pPr>
            <a:endParaRPr lang="en-US" sz="1400" dirty="0"/>
          </a:p>
          <a:p>
            <a:pPr marL="0" indent="0">
              <a:buNone/>
            </a:pPr>
            <a:r>
              <a:rPr lang="en-US" sz="1400" dirty="0"/>
              <a:t>[</a:t>
            </a:r>
            <a:br>
              <a:rPr lang="en-US" sz="1400" dirty="0"/>
            </a:br>
            <a:r>
              <a:rPr lang="en-US" sz="1400" dirty="0"/>
              <a:t>   {</a:t>
            </a:r>
            <a:br>
              <a:rPr lang="en-US" sz="1400" dirty="0"/>
            </a:br>
            <a:r>
              <a:rPr lang="en-US" sz="1400" dirty="0"/>
              <a:t>       "Number":"SO43659",</a:t>
            </a:r>
            <a:br>
              <a:rPr lang="en-US" sz="1400" dirty="0"/>
            </a:br>
            <a:r>
              <a:rPr lang="en-US" sz="1400" dirty="0"/>
              <a:t>       "Date":"2011-05-31T00:00:00"</a:t>
            </a:r>
            <a:br>
              <a:rPr lang="en-US" sz="1400" dirty="0"/>
            </a:br>
            <a:r>
              <a:rPr lang="en-US" sz="1400" dirty="0"/>
              <a:t>       "AccountNumber":"AW29825",</a:t>
            </a:r>
            <a:br>
              <a:rPr lang="en-US" sz="1400" dirty="0"/>
            </a:br>
            <a:r>
              <a:rPr lang="en-US" sz="1400" dirty="0"/>
              <a:t>       "Price":59.99,</a:t>
            </a:r>
            <a:br>
              <a:rPr lang="en-US" sz="1400" dirty="0"/>
            </a:br>
            <a:r>
              <a:rPr lang="en-US" sz="1400" dirty="0"/>
              <a:t>       "Quantity":1</a:t>
            </a:r>
            <a:br>
              <a:rPr lang="en-US" sz="1400" dirty="0"/>
            </a:br>
            <a:r>
              <a:rPr lang="en-US" sz="1400" dirty="0"/>
              <a:t>     },</a:t>
            </a:r>
            <a:br>
              <a:rPr lang="en-US" sz="1400" dirty="0"/>
            </a:br>
            <a:r>
              <a:rPr lang="en-US" sz="1400" dirty="0"/>
              <a:t>     {</a:t>
            </a:r>
            <a:br>
              <a:rPr lang="en-US" sz="1400" dirty="0"/>
            </a:br>
            <a:r>
              <a:rPr lang="en-US" sz="1400" dirty="0"/>
              <a:t>       "Number":"SO43661",</a:t>
            </a:r>
            <a:br>
              <a:rPr lang="en-US" sz="1400" dirty="0"/>
            </a:br>
            <a:r>
              <a:rPr lang="en-US" sz="1400" dirty="0"/>
              <a:t>        "Date":"2011-06-01T00:00:00“</a:t>
            </a:r>
            <a:br>
              <a:rPr lang="en-US" sz="1400" dirty="0"/>
            </a:br>
            <a:r>
              <a:rPr lang="en-US" sz="1400" dirty="0"/>
              <a:t>        "AccountNumber":"AW73565“,</a:t>
            </a:r>
            <a:br>
              <a:rPr lang="en-US" sz="1400" dirty="0"/>
            </a:br>
            <a:r>
              <a:rPr lang="en-US" sz="1400" dirty="0"/>
              <a:t>        "Price":24.99,</a:t>
            </a:r>
            <a:br>
              <a:rPr lang="en-US" sz="1400" dirty="0"/>
            </a:br>
            <a:r>
              <a:rPr lang="en-US" sz="1400" dirty="0"/>
              <a:t>        "Quantity":3</a:t>
            </a:r>
            <a:br>
              <a:rPr lang="en-US" sz="1400" dirty="0"/>
            </a:br>
            <a:r>
              <a:rPr lang="en-US" sz="1400" dirty="0"/>
              <a:t>     }</a:t>
            </a:r>
            <a:br>
              <a:rPr lang="en-US" sz="1400" dirty="0"/>
            </a:br>
            <a:r>
              <a:rPr lang="en-US" sz="1400" dirty="0"/>
              <a:t>]</a:t>
            </a:r>
            <a:endParaRPr lang="en-US" sz="2800" dirty="0"/>
          </a:p>
        </p:txBody>
      </p:sp>
      <p:sp>
        <p:nvSpPr>
          <p:cNvPr id="8" name="Bent-Up Arrow 7"/>
          <p:cNvSpPr/>
          <p:nvPr/>
        </p:nvSpPr>
        <p:spPr>
          <a:xfrm rot="10800000" flipV="1">
            <a:off x="4618036" y="4221351"/>
            <a:ext cx="2895597" cy="928257"/>
          </a:xfrm>
          <a:prstGeom prst="bentUpArrow">
            <a:avLst/>
          </a:prstGeom>
          <a:solidFill>
            <a:srgbClr val="FFF1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sr-Latn-R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sr-Latn-RS">
              <a:solidFill>
                <a:schemeClr val="tx1"/>
              </a:solidFill>
            </a:endParaRPr>
          </a:p>
        </p:txBody>
      </p:sp>
      <p:sp>
        <p:nvSpPr>
          <p:cNvPr id="9" name="Bent-Up Arrow 8"/>
          <p:cNvSpPr/>
          <p:nvPr/>
        </p:nvSpPr>
        <p:spPr>
          <a:xfrm rot="5400000" flipH="1">
            <a:off x="5665786" y="1268411"/>
            <a:ext cx="914401" cy="2781299"/>
          </a:xfrm>
          <a:prstGeom prst="bentUpArrow">
            <a:avLst/>
          </a:prstGeom>
          <a:solidFill>
            <a:schemeClr val="accent4"/>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sr-Latn-R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sr-Latn-RS">
              <a:solidFill>
                <a:schemeClr val="tx1"/>
              </a:solidFill>
            </a:endParaRPr>
          </a:p>
        </p:txBody>
      </p:sp>
      <p:graphicFrame>
        <p:nvGraphicFramePr>
          <p:cNvPr id="13" name="Table 12"/>
          <p:cNvGraphicFramePr>
            <a:graphicFrameLocks noGrp="1"/>
          </p:cNvGraphicFramePr>
          <p:nvPr>
            <p:extLst/>
          </p:nvPr>
        </p:nvGraphicFramePr>
        <p:xfrm>
          <a:off x="274639" y="3116262"/>
          <a:ext cx="6775135" cy="1100328"/>
        </p:xfrm>
        <a:graphic>
          <a:graphicData uri="http://schemas.openxmlformats.org/drawingml/2006/table">
            <a:tbl>
              <a:tblPr firstRow="1" bandRow="1">
                <a:tableStyleId>{5C22544A-7EE6-4342-B048-85BDC9FD1C3A}</a:tableStyleId>
              </a:tblPr>
              <a:tblGrid>
                <a:gridCol w="1207839">
                  <a:extLst>
                    <a:ext uri="{9D8B030D-6E8A-4147-A177-3AD203B41FA5}">
                      <a16:colId xmlns:a16="http://schemas.microsoft.com/office/drawing/2014/main" val="20000"/>
                    </a:ext>
                  </a:extLst>
                </a:gridCol>
                <a:gridCol w="2105475">
                  <a:extLst>
                    <a:ext uri="{9D8B030D-6E8A-4147-A177-3AD203B41FA5}">
                      <a16:colId xmlns:a16="http://schemas.microsoft.com/office/drawing/2014/main" val="20001"/>
                    </a:ext>
                  </a:extLst>
                </a:gridCol>
                <a:gridCol w="1344415">
                  <a:extLst>
                    <a:ext uri="{9D8B030D-6E8A-4147-A177-3AD203B41FA5}">
                      <a16:colId xmlns:a16="http://schemas.microsoft.com/office/drawing/2014/main" val="20002"/>
                    </a:ext>
                  </a:extLst>
                </a:gridCol>
                <a:gridCol w="884450">
                  <a:extLst>
                    <a:ext uri="{9D8B030D-6E8A-4147-A177-3AD203B41FA5}">
                      <a16:colId xmlns:a16="http://schemas.microsoft.com/office/drawing/2014/main" val="20003"/>
                    </a:ext>
                  </a:extLst>
                </a:gridCol>
                <a:gridCol w="1232956">
                  <a:extLst>
                    <a:ext uri="{9D8B030D-6E8A-4147-A177-3AD203B41FA5}">
                      <a16:colId xmlns:a16="http://schemas.microsoft.com/office/drawing/2014/main" val="20004"/>
                    </a:ext>
                  </a:extLst>
                </a:gridCol>
              </a:tblGrid>
              <a:tr h="0">
                <a:tc>
                  <a:txBody>
                    <a:bodyPr/>
                    <a:lstStyle/>
                    <a:p>
                      <a:pPr defTabSz="932472" fontAlgn="base">
                        <a:lnSpc>
                          <a:spcPct val="90000"/>
                        </a:lnSpc>
                        <a:spcBef>
                          <a:spcPct val="0"/>
                        </a:spcBef>
                        <a:spcAft>
                          <a:spcPct val="0"/>
                        </a:spcAft>
                      </a:pPr>
                      <a:r>
                        <a:rPr lang="en-US" sz="1800" b="1" kern="1200" dirty="0">
                          <a:gradFill>
                            <a:gsLst>
                              <a:gs pos="0">
                                <a:srgbClr val="FFFFFF"/>
                              </a:gs>
                              <a:gs pos="100000">
                                <a:srgbClr val="FFFFFF"/>
                              </a:gs>
                            </a:gsLst>
                            <a:lin ang="5400000" scaled="0"/>
                          </a:gradFill>
                          <a:latin typeface="+mj-lt"/>
                          <a:ea typeface="Segoe UI" pitchFamily="34" charset="0"/>
                          <a:cs typeface="Segoe UI" pitchFamily="34" charset="0"/>
                        </a:rPr>
                        <a:t>Number</a:t>
                      </a:r>
                    </a:p>
                  </a:txBody>
                  <a:tcPr marL="182880" marR="182880" marT="91440" marB="91440" anchor="ctr">
                    <a:lnL w="9525" cap="flat" cmpd="sng" algn="ctr">
                      <a:noFill/>
                      <a:prstDash val="solid"/>
                      <a:round/>
                      <a:headEnd type="none" w="med" len="med"/>
                      <a:tailEnd type="none" w="med" len="med"/>
                    </a:lnL>
                    <a:lnR w="9525" cap="flat" cmpd="sng" algn="ctr">
                      <a:solidFill>
                        <a:srgbClr val="FFFFFF"/>
                      </a:solidFill>
                      <a:prstDash val="solid"/>
                      <a:round/>
                      <a:headEnd type="none" w="med" len="med"/>
                      <a:tailEnd type="none" w="med" len="med"/>
                    </a:lnR>
                    <a:lnT w="9525" cap="flat" cmpd="sng" algn="ctr">
                      <a:noFill/>
                      <a:prstDash val="solid"/>
                      <a:round/>
                      <a:headEnd type="none" w="med" len="med"/>
                      <a:tailEnd type="none" w="med" len="med"/>
                    </a:lnT>
                    <a:lnB w="952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chemeClr val="accent6"/>
                    </a:solidFill>
                  </a:tcPr>
                </a:tc>
                <a:tc>
                  <a:txBody>
                    <a:bodyPr/>
                    <a:lstStyle/>
                    <a:p>
                      <a:pPr marL="0" algn="l" defTabSz="932472" rtl="0" eaLnBrk="1" fontAlgn="base" latinLnBrk="0" hangingPunct="1">
                        <a:lnSpc>
                          <a:spcPct val="90000"/>
                        </a:lnSpc>
                        <a:spcBef>
                          <a:spcPct val="0"/>
                        </a:spcBef>
                        <a:spcAft>
                          <a:spcPct val="0"/>
                        </a:spcAft>
                      </a:pPr>
                      <a:r>
                        <a:rPr lang="en-US" sz="1800" b="1" kern="1200" dirty="0">
                          <a:gradFill>
                            <a:gsLst>
                              <a:gs pos="0">
                                <a:srgbClr val="FFFFFF"/>
                              </a:gs>
                              <a:gs pos="100000">
                                <a:srgbClr val="FFFFFF"/>
                              </a:gs>
                            </a:gsLst>
                            <a:lin ang="5400000" scaled="0"/>
                          </a:gradFill>
                          <a:latin typeface="+mj-lt"/>
                          <a:ea typeface="Segoe UI" pitchFamily="34" charset="0"/>
                          <a:cs typeface="Segoe UI" pitchFamily="34" charset="0"/>
                        </a:rPr>
                        <a:t>Date</a:t>
                      </a:r>
                    </a:p>
                  </a:txBody>
                  <a:tcPr marL="182880" marR="182880" marT="91440" marB="91440" anchor="ctr">
                    <a:lnL w="9525" cap="flat" cmpd="sng" algn="ctr">
                      <a:solidFill>
                        <a:srgbClr val="FFFFFF"/>
                      </a:solidFill>
                      <a:prstDash val="solid"/>
                      <a:round/>
                      <a:headEnd type="none" w="med" len="med"/>
                      <a:tailEnd type="none" w="med" len="med"/>
                    </a:lnL>
                    <a:lnR w="9525" cap="flat" cmpd="sng" algn="ctr">
                      <a:solidFill>
                        <a:srgbClr val="FFFFFF"/>
                      </a:solidFill>
                      <a:prstDash val="solid"/>
                      <a:round/>
                      <a:headEnd type="none" w="med" len="med"/>
                      <a:tailEnd type="none" w="med" len="med"/>
                    </a:lnR>
                    <a:lnT w="9525" cap="flat" cmpd="sng" algn="ctr">
                      <a:noFill/>
                      <a:prstDash val="solid"/>
                      <a:round/>
                      <a:headEnd type="none" w="med" len="med"/>
                      <a:tailEnd type="none" w="med" len="med"/>
                    </a:lnT>
                    <a:lnB w="952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chemeClr val="accent6"/>
                    </a:solidFill>
                  </a:tcPr>
                </a:tc>
                <a:tc>
                  <a:txBody>
                    <a:bodyPr/>
                    <a:lstStyle/>
                    <a:p>
                      <a:pPr marL="0" algn="l" defTabSz="932472" rtl="0" eaLnBrk="1" fontAlgn="base" latinLnBrk="0" hangingPunct="1">
                        <a:lnSpc>
                          <a:spcPct val="90000"/>
                        </a:lnSpc>
                        <a:spcBef>
                          <a:spcPct val="0"/>
                        </a:spcBef>
                        <a:spcAft>
                          <a:spcPct val="0"/>
                        </a:spcAft>
                      </a:pPr>
                      <a:r>
                        <a:rPr lang="en-US" sz="1800" b="1" kern="1200" dirty="0">
                          <a:gradFill>
                            <a:gsLst>
                              <a:gs pos="0">
                                <a:srgbClr val="FFFFFF"/>
                              </a:gs>
                              <a:gs pos="100000">
                                <a:srgbClr val="FFFFFF"/>
                              </a:gs>
                            </a:gsLst>
                            <a:lin ang="5400000" scaled="0"/>
                          </a:gradFill>
                          <a:latin typeface="+mj-lt"/>
                          <a:ea typeface="Segoe UI" pitchFamily="34" charset="0"/>
                          <a:cs typeface="Segoe UI" pitchFamily="34" charset="0"/>
                        </a:rPr>
                        <a:t>Customer</a:t>
                      </a:r>
                    </a:p>
                  </a:txBody>
                  <a:tcPr marL="182880" marR="182880" marT="91440" marB="91440" anchor="ctr">
                    <a:lnL w="9525" cap="flat" cmpd="sng" algn="ctr">
                      <a:solidFill>
                        <a:srgbClr val="FFFFFF"/>
                      </a:solidFill>
                      <a:prstDash val="solid"/>
                      <a:round/>
                      <a:headEnd type="none" w="med" len="med"/>
                      <a:tailEnd type="none" w="med" len="med"/>
                    </a:lnL>
                    <a:lnR w="9525" cap="flat" cmpd="sng" algn="ctr">
                      <a:solidFill>
                        <a:srgbClr val="FFFFFF"/>
                      </a:solidFill>
                      <a:prstDash val="solid"/>
                      <a:round/>
                      <a:headEnd type="none" w="med" len="med"/>
                      <a:tailEnd type="none" w="med" len="med"/>
                    </a:lnR>
                    <a:lnT w="9525" cap="flat" cmpd="sng" algn="ctr">
                      <a:noFill/>
                      <a:prstDash val="solid"/>
                      <a:round/>
                      <a:headEnd type="none" w="med" len="med"/>
                      <a:tailEnd type="none" w="med" len="med"/>
                    </a:lnT>
                    <a:lnB w="952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chemeClr val="accent6"/>
                    </a:solidFill>
                  </a:tcPr>
                </a:tc>
                <a:tc>
                  <a:txBody>
                    <a:bodyPr/>
                    <a:lstStyle/>
                    <a:p>
                      <a:pPr marL="0" algn="l" defTabSz="932472" rtl="0" eaLnBrk="1" fontAlgn="base" latinLnBrk="0" hangingPunct="1">
                        <a:lnSpc>
                          <a:spcPct val="90000"/>
                        </a:lnSpc>
                        <a:spcBef>
                          <a:spcPct val="0"/>
                        </a:spcBef>
                        <a:spcAft>
                          <a:spcPct val="0"/>
                        </a:spcAft>
                      </a:pPr>
                      <a:r>
                        <a:rPr lang="en-US" sz="1800" b="1" kern="1200" dirty="0">
                          <a:gradFill>
                            <a:gsLst>
                              <a:gs pos="0">
                                <a:srgbClr val="FFFFFF"/>
                              </a:gs>
                              <a:gs pos="100000">
                                <a:srgbClr val="FFFFFF"/>
                              </a:gs>
                            </a:gsLst>
                            <a:lin ang="5400000" scaled="0"/>
                          </a:gradFill>
                          <a:latin typeface="+mj-lt"/>
                          <a:ea typeface="Segoe UI" pitchFamily="34" charset="0"/>
                          <a:cs typeface="Segoe UI" pitchFamily="34" charset="0"/>
                        </a:rPr>
                        <a:t>Price</a:t>
                      </a:r>
                    </a:p>
                  </a:txBody>
                  <a:tcPr marL="182880" marR="182880" marT="91440" marB="91440" anchor="ctr">
                    <a:lnL w="9525" cap="flat" cmpd="sng" algn="ctr">
                      <a:solidFill>
                        <a:srgbClr val="FFFFFF"/>
                      </a:solidFill>
                      <a:prstDash val="solid"/>
                      <a:round/>
                      <a:headEnd type="none" w="med" len="med"/>
                      <a:tailEnd type="none" w="med" len="med"/>
                    </a:lnL>
                    <a:lnR w="9525" cap="flat" cmpd="sng" algn="ctr">
                      <a:solidFill>
                        <a:srgbClr val="FFFFFF"/>
                      </a:solidFill>
                      <a:prstDash val="solid"/>
                      <a:round/>
                      <a:headEnd type="none" w="med" len="med"/>
                      <a:tailEnd type="none" w="med" len="med"/>
                    </a:lnR>
                    <a:lnT w="9525" cap="flat" cmpd="sng" algn="ctr">
                      <a:noFill/>
                      <a:prstDash val="solid"/>
                      <a:round/>
                      <a:headEnd type="none" w="med" len="med"/>
                      <a:tailEnd type="none" w="med" len="med"/>
                    </a:lnT>
                    <a:lnB w="952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chemeClr val="accent6"/>
                    </a:solidFill>
                  </a:tcPr>
                </a:tc>
                <a:tc>
                  <a:txBody>
                    <a:bodyPr/>
                    <a:lstStyle/>
                    <a:p>
                      <a:pPr marL="0" algn="l" defTabSz="932472" rtl="0" eaLnBrk="1" fontAlgn="base" latinLnBrk="0" hangingPunct="1">
                        <a:lnSpc>
                          <a:spcPct val="90000"/>
                        </a:lnSpc>
                        <a:spcBef>
                          <a:spcPct val="0"/>
                        </a:spcBef>
                        <a:spcAft>
                          <a:spcPct val="0"/>
                        </a:spcAft>
                      </a:pPr>
                      <a:r>
                        <a:rPr lang="en-US" sz="1800" b="1" kern="1200" dirty="0">
                          <a:gradFill>
                            <a:gsLst>
                              <a:gs pos="0">
                                <a:srgbClr val="FFFFFF"/>
                              </a:gs>
                              <a:gs pos="100000">
                                <a:srgbClr val="FFFFFF"/>
                              </a:gs>
                            </a:gsLst>
                            <a:lin ang="5400000" scaled="0"/>
                          </a:gradFill>
                          <a:latin typeface="+mj-lt"/>
                          <a:ea typeface="Segoe UI" pitchFamily="34" charset="0"/>
                          <a:cs typeface="Segoe UI" pitchFamily="34" charset="0"/>
                        </a:rPr>
                        <a:t>Quantity</a:t>
                      </a:r>
                    </a:p>
                  </a:txBody>
                  <a:tcPr marL="182880" marR="182880" marT="91440" marB="91440" anchor="ctr">
                    <a:lnL w="9525" cap="flat" cmpd="sng" algn="ctr">
                      <a:solidFill>
                        <a:srgbClr val="FFFFFF"/>
                      </a:solid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chemeClr val="accent6"/>
                    </a:solidFill>
                  </a:tcPr>
                </a:tc>
                <a:extLst>
                  <a:ext uri="{0D108BD9-81ED-4DB2-BD59-A6C34878D82A}">
                    <a16:rowId xmlns:a16="http://schemas.microsoft.com/office/drawing/2014/main" val="10000"/>
                  </a:ext>
                </a:extLst>
              </a:tr>
              <a:tr h="162400">
                <a:tc>
                  <a:txBody>
                    <a:bodyPr/>
                    <a:lstStyle/>
                    <a:p>
                      <a:r>
                        <a:rPr lang="en-US" sz="1600" dirty="0"/>
                        <a:t>SO43659</a:t>
                      </a:r>
                    </a:p>
                  </a:txBody>
                  <a:tcPr>
                    <a:lnL w="9525" cap="flat" cmpd="sng" algn="ctr">
                      <a:solidFill>
                        <a:srgbClr val="FFFFFF"/>
                      </a:solidFill>
                      <a:prstDash val="solid"/>
                      <a:round/>
                      <a:headEnd type="none" w="med" len="med"/>
                      <a:tailEnd type="none" w="med" len="med"/>
                    </a:lnL>
                    <a:lnR w="9525" cap="flat" cmpd="sng" algn="ctr">
                      <a:solidFill>
                        <a:srgbClr val="FFFFFF"/>
                      </a:solidFill>
                      <a:prstDash val="solid"/>
                      <a:round/>
                      <a:headEnd type="none" w="med" len="med"/>
                      <a:tailEnd type="none" w="med" len="med"/>
                    </a:lnR>
                    <a:lnT w="9525" cap="flat" cmpd="sng" algn="ctr">
                      <a:solidFill>
                        <a:srgbClr val="FFFFFF"/>
                      </a:solidFill>
                      <a:prstDash val="solid"/>
                      <a:round/>
                      <a:headEnd type="none" w="med" len="med"/>
                      <a:tailEnd type="none" w="med" len="med"/>
                    </a:lnT>
                    <a:lnB w="952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F5F5F5"/>
                    </a:solidFill>
                  </a:tcPr>
                </a:tc>
                <a:tc>
                  <a:txBody>
                    <a:bodyPr/>
                    <a:lstStyle/>
                    <a:p>
                      <a:r>
                        <a:rPr lang="en-US" sz="1600" dirty="0"/>
                        <a:t>2011-05-31T00:00:00</a:t>
                      </a:r>
                    </a:p>
                  </a:txBody>
                  <a:tcPr>
                    <a:lnL w="9525" cap="flat" cmpd="sng" algn="ctr">
                      <a:solidFill>
                        <a:srgbClr val="FFFFFF"/>
                      </a:solidFill>
                      <a:prstDash val="solid"/>
                      <a:round/>
                      <a:headEnd type="none" w="med" len="med"/>
                      <a:tailEnd type="none" w="med" len="med"/>
                    </a:lnL>
                    <a:lnR w="9525" cap="flat" cmpd="sng" algn="ctr">
                      <a:solidFill>
                        <a:srgbClr val="FFFFFF"/>
                      </a:solidFill>
                      <a:prstDash val="solid"/>
                      <a:round/>
                      <a:headEnd type="none" w="med" len="med"/>
                      <a:tailEnd type="none" w="med" len="med"/>
                    </a:lnR>
                    <a:lnT w="9525" cap="flat" cmpd="sng" algn="ctr">
                      <a:solidFill>
                        <a:srgbClr val="FFFFFF"/>
                      </a:solidFill>
                      <a:prstDash val="solid"/>
                      <a:round/>
                      <a:headEnd type="none" w="med" len="med"/>
                      <a:tailEnd type="none" w="med" len="med"/>
                    </a:lnT>
                    <a:lnB w="952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F5F5F5"/>
                    </a:solidFill>
                  </a:tcPr>
                </a:tc>
                <a:tc>
                  <a:txBody>
                    <a:bodyPr/>
                    <a:lstStyle/>
                    <a:p>
                      <a:r>
                        <a:rPr lang="en-US" sz="1600" dirty="0"/>
                        <a:t>MSFT</a:t>
                      </a:r>
                    </a:p>
                  </a:txBody>
                  <a:tcPr>
                    <a:lnL w="9525" cap="flat" cmpd="sng" algn="ctr">
                      <a:solidFill>
                        <a:srgbClr val="FFFFFF"/>
                      </a:solidFill>
                      <a:prstDash val="solid"/>
                      <a:round/>
                      <a:headEnd type="none" w="med" len="med"/>
                      <a:tailEnd type="none" w="med" len="med"/>
                    </a:lnL>
                    <a:lnR w="9525" cap="flat" cmpd="sng" algn="ctr">
                      <a:solidFill>
                        <a:srgbClr val="FFFFFF"/>
                      </a:solidFill>
                      <a:prstDash val="solid"/>
                      <a:round/>
                      <a:headEnd type="none" w="med" len="med"/>
                      <a:tailEnd type="none" w="med" len="med"/>
                    </a:lnR>
                    <a:lnT w="9525" cap="flat" cmpd="sng" algn="ctr">
                      <a:solidFill>
                        <a:srgbClr val="FFFFFF"/>
                      </a:solidFill>
                      <a:prstDash val="solid"/>
                      <a:round/>
                      <a:headEnd type="none" w="med" len="med"/>
                      <a:tailEnd type="none" w="med" len="med"/>
                    </a:lnT>
                    <a:lnB w="952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F5F5F5"/>
                    </a:solidFill>
                  </a:tcPr>
                </a:tc>
                <a:tc>
                  <a:txBody>
                    <a:bodyPr/>
                    <a:lstStyle/>
                    <a:p>
                      <a:r>
                        <a:rPr lang="en-US" sz="1600" dirty="0"/>
                        <a:t>59.99</a:t>
                      </a:r>
                    </a:p>
                  </a:txBody>
                  <a:tcPr>
                    <a:lnL w="9525" cap="flat" cmpd="sng" algn="ctr">
                      <a:solidFill>
                        <a:srgbClr val="FFFFFF"/>
                      </a:solidFill>
                      <a:prstDash val="solid"/>
                      <a:round/>
                      <a:headEnd type="none" w="med" len="med"/>
                      <a:tailEnd type="none" w="med" len="med"/>
                    </a:lnL>
                    <a:lnR w="9525" cap="flat" cmpd="sng" algn="ctr">
                      <a:solidFill>
                        <a:srgbClr val="FFFFFF"/>
                      </a:solidFill>
                      <a:prstDash val="solid"/>
                      <a:round/>
                      <a:headEnd type="none" w="med" len="med"/>
                      <a:tailEnd type="none" w="med" len="med"/>
                    </a:lnR>
                    <a:lnT w="9525" cap="flat" cmpd="sng" algn="ctr">
                      <a:solidFill>
                        <a:srgbClr val="FFFFFF"/>
                      </a:solidFill>
                      <a:prstDash val="solid"/>
                      <a:round/>
                      <a:headEnd type="none" w="med" len="med"/>
                      <a:tailEnd type="none" w="med" len="med"/>
                    </a:lnT>
                    <a:lnB w="952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F5F5F5"/>
                    </a:solidFill>
                  </a:tcPr>
                </a:tc>
                <a:tc>
                  <a:txBody>
                    <a:bodyPr/>
                    <a:lstStyle/>
                    <a:p>
                      <a:r>
                        <a:rPr lang="en-US" sz="1600" dirty="0"/>
                        <a:t>1</a:t>
                      </a:r>
                    </a:p>
                  </a:txBody>
                  <a:tcPr>
                    <a:lnL w="9525" cap="flat" cmpd="sng" algn="ctr">
                      <a:solidFill>
                        <a:srgbClr val="FFFFFF"/>
                      </a:solidFill>
                      <a:prstDash val="solid"/>
                      <a:round/>
                      <a:headEnd type="none" w="med" len="med"/>
                      <a:tailEnd type="none" w="med" len="med"/>
                    </a:lnL>
                    <a:lnR w="9525" cap="flat" cmpd="sng" algn="ctr">
                      <a:solidFill>
                        <a:srgbClr val="FFFFFF"/>
                      </a:solidFill>
                      <a:prstDash val="solid"/>
                      <a:round/>
                      <a:headEnd type="none" w="med" len="med"/>
                      <a:tailEnd type="none" w="med" len="med"/>
                    </a:lnR>
                    <a:lnT w="9525" cap="flat" cmpd="sng" algn="ctr">
                      <a:solidFill>
                        <a:srgbClr val="FFFFFF"/>
                      </a:solidFill>
                      <a:prstDash val="solid"/>
                      <a:round/>
                      <a:headEnd type="none" w="med" len="med"/>
                      <a:tailEnd type="none" w="med" len="med"/>
                    </a:lnT>
                    <a:lnB w="952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F5F5F5"/>
                    </a:solidFill>
                  </a:tcPr>
                </a:tc>
                <a:extLst>
                  <a:ext uri="{0D108BD9-81ED-4DB2-BD59-A6C34878D82A}">
                    <a16:rowId xmlns:a16="http://schemas.microsoft.com/office/drawing/2014/main" val="10001"/>
                  </a:ext>
                </a:extLst>
              </a:tr>
              <a:tr h="162400">
                <a:tc>
                  <a:txBody>
                    <a:bodyPr/>
                    <a:lstStyle/>
                    <a:p>
                      <a:r>
                        <a:rPr lang="en-US" sz="1600" dirty="0"/>
                        <a:t>SO43661</a:t>
                      </a:r>
                    </a:p>
                  </a:txBody>
                  <a:tcPr>
                    <a:lnL w="9525" cap="flat" cmpd="sng" algn="ctr">
                      <a:solidFill>
                        <a:srgbClr val="FFFFFF"/>
                      </a:solidFill>
                      <a:prstDash val="solid"/>
                      <a:round/>
                      <a:headEnd type="none" w="med" len="med"/>
                      <a:tailEnd type="none" w="med" len="med"/>
                    </a:lnL>
                    <a:lnR w="9525" cap="flat" cmpd="sng" algn="ctr">
                      <a:solidFill>
                        <a:srgbClr val="FFFFFF"/>
                      </a:solidFill>
                      <a:prstDash val="solid"/>
                      <a:round/>
                      <a:headEnd type="none" w="med" len="med"/>
                      <a:tailEnd type="none" w="med" len="med"/>
                    </a:lnR>
                    <a:lnT w="9525" cap="flat" cmpd="sng" algn="ctr">
                      <a:solidFill>
                        <a:srgbClr val="FFFFFF"/>
                      </a:solidFill>
                      <a:prstDash val="solid"/>
                      <a:round/>
                      <a:headEnd type="none" w="med" len="med"/>
                      <a:tailEnd type="none" w="med" len="med"/>
                    </a:lnT>
                    <a:lnB w="952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F5F5F5"/>
                    </a:solidFill>
                  </a:tcPr>
                </a:tc>
                <a:tc>
                  <a:txBody>
                    <a:bodyPr/>
                    <a:lstStyle/>
                    <a:p>
                      <a:r>
                        <a:rPr lang="en-US" sz="1600" dirty="0"/>
                        <a:t>2011-06-01T00:00:00</a:t>
                      </a:r>
                    </a:p>
                  </a:txBody>
                  <a:tcPr>
                    <a:lnL w="9525" cap="flat" cmpd="sng" algn="ctr">
                      <a:solidFill>
                        <a:srgbClr val="FFFFFF"/>
                      </a:solidFill>
                      <a:prstDash val="solid"/>
                      <a:round/>
                      <a:headEnd type="none" w="med" len="med"/>
                      <a:tailEnd type="none" w="med" len="med"/>
                    </a:lnL>
                    <a:lnR w="9525" cap="flat" cmpd="sng" algn="ctr">
                      <a:solidFill>
                        <a:srgbClr val="FFFFFF"/>
                      </a:solidFill>
                      <a:prstDash val="solid"/>
                      <a:round/>
                      <a:headEnd type="none" w="med" len="med"/>
                      <a:tailEnd type="none" w="med" len="med"/>
                    </a:lnR>
                    <a:lnT w="9525" cap="flat" cmpd="sng" algn="ctr">
                      <a:solidFill>
                        <a:srgbClr val="FFFFFF"/>
                      </a:solidFill>
                      <a:prstDash val="solid"/>
                      <a:round/>
                      <a:headEnd type="none" w="med" len="med"/>
                      <a:tailEnd type="none" w="med" len="med"/>
                    </a:lnT>
                    <a:lnB w="952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F5F5F5"/>
                    </a:solidFill>
                  </a:tcPr>
                </a:tc>
                <a:tc>
                  <a:txBody>
                    <a:bodyPr/>
                    <a:lstStyle/>
                    <a:p>
                      <a:r>
                        <a:rPr lang="en-US" sz="1600" dirty="0"/>
                        <a:t>Nokia</a:t>
                      </a:r>
                    </a:p>
                  </a:txBody>
                  <a:tcPr>
                    <a:lnL w="9525" cap="flat" cmpd="sng" algn="ctr">
                      <a:solidFill>
                        <a:srgbClr val="FFFFFF"/>
                      </a:solidFill>
                      <a:prstDash val="solid"/>
                      <a:round/>
                      <a:headEnd type="none" w="med" len="med"/>
                      <a:tailEnd type="none" w="med" len="med"/>
                    </a:lnL>
                    <a:lnR w="9525" cap="flat" cmpd="sng" algn="ctr">
                      <a:solidFill>
                        <a:srgbClr val="FFFFFF"/>
                      </a:solidFill>
                      <a:prstDash val="solid"/>
                      <a:round/>
                      <a:headEnd type="none" w="med" len="med"/>
                      <a:tailEnd type="none" w="med" len="med"/>
                    </a:lnR>
                    <a:lnT w="9525" cap="flat" cmpd="sng" algn="ctr">
                      <a:solidFill>
                        <a:srgbClr val="FFFFFF"/>
                      </a:solidFill>
                      <a:prstDash val="solid"/>
                      <a:round/>
                      <a:headEnd type="none" w="med" len="med"/>
                      <a:tailEnd type="none" w="med" len="med"/>
                    </a:lnT>
                    <a:lnB w="952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F5F5F5"/>
                    </a:solidFill>
                  </a:tcPr>
                </a:tc>
                <a:tc>
                  <a:txBody>
                    <a:bodyPr/>
                    <a:lstStyle/>
                    <a:p>
                      <a:r>
                        <a:rPr lang="en-US" sz="1600" dirty="0"/>
                        <a:t>24.99</a:t>
                      </a:r>
                    </a:p>
                  </a:txBody>
                  <a:tcPr>
                    <a:lnL w="9525" cap="flat" cmpd="sng" algn="ctr">
                      <a:solidFill>
                        <a:srgbClr val="FFFFFF"/>
                      </a:solidFill>
                      <a:prstDash val="solid"/>
                      <a:round/>
                      <a:headEnd type="none" w="med" len="med"/>
                      <a:tailEnd type="none" w="med" len="med"/>
                    </a:lnL>
                    <a:lnR w="9525" cap="flat" cmpd="sng" algn="ctr">
                      <a:solidFill>
                        <a:srgbClr val="FFFFFF"/>
                      </a:solidFill>
                      <a:prstDash val="solid"/>
                      <a:round/>
                      <a:headEnd type="none" w="med" len="med"/>
                      <a:tailEnd type="none" w="med" len="med"/>
                    </a:lnR>
                    <a:lnT w="9525" cap="flat" cmpd="sng" algn="ctr">
                      <a:solidFill>
                        <a:srgbClr val="FFFFFF"/>
                      </a:solidFill>
                      <a:prstDash val="solid"/>
                      <a:round/>
                      <a:headEnd type="none" w="med" len="med"/>
                      <a:tailEnd type="none" w="med" len="med"/>
                    </a:lnT>
                    <a:lnB w="952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F5F5F5"/>
                    </a:solidFill>
                  </a:tcPr>
                </a:tc>
                <a:tc>
                  <a:txBody>
                    <a:bodyPr/>
                    <a:lstStyle/>
                    <a:p>
                      <a:r>
                        <a:rPr lang="en-US" sz="1600" dirty="0"/>
                        <a:t>3</a:t>
                      </a:r>
                    </a:p>
                  </a:txBody>
                  <a:tcPr>
                    <a:lnL w="9525" cap="flat" cmpd="sng" algn="ctr">
                      <a:solidFill>
                        <a:srgbClr val="FFFFFF"/>
                      </a:solidFill>
                      <a:prstDash val="solid"/>
                      <a:round/>
                      <a:headEnd type="none" w="med" len="med"/>
                      <a:tailEnd type="none" w="med" len="med"/>
                    </a:lnL>
                    <a:lnR w="9525" cap="flat" cmpd="sng" algn="ctr">
                      <a:solidFill>
                        <a:srgbClr val="FFFFFF"/>
                      </a:solidFill>
                      <a:prstDash val="solid"/>
                      <a:round/>
                      <a:headEnd type="none" w="med" len="med"/>
                      <a:tailEnd type="none" w="med" len="med"/>
                    </a:lnR>
                    <a:lnT w="9525" cap="flat" cmpd="sng" algn="ctr">
                      <a:solidFill>
                        <a:srgbClr val="FFFFFF"/>
                      </a:solidFill>
                      <a:prstDash val="solid"/>
                      <a:round/>
                      <a:headEnd type="none" w="med" len="med"/>
                      <a:tailEnd type="none" w="med" len="med"/>
                    </a:lnT>
                    <a:lnB w="952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F5F5F5"/>
                    </a:solidFill>
                  </a:tcPr>
                </a:tc>
                <a:extLst>
                  <a:ext uri="{0D108BD9-81ED-4DB2-BD59-A6C34878D82A}">
                    <a16:rowId xmlns:a16="http://schemas.microsoft.com/office/drawing/2014/main" val="10002"/>
                  </a:ext>
                </a:extLst>
              </a:tr>
            </a:tbl>
          </a:graphicData>
        </a:graphic>
      </p:graphicFrame>
      <p:sp>
        <p:nvSpPr>
          <p:cNvPr id="15" name="Freeform 14"/>
          <p:cNvSpPr/>
          <p:nvPr/>
        </p:nvSpPr>
        <p:spPr bwMode="auto">
          <a:xfrm>
            <a:off x="2789237" y="1484197"/>
            <a:ext cx="1828800" cy="1005840"/>
          </a:xfrm>
          <a:custGeom>
            <a:avLst/>
            <a:gdLst>
              <a:gd name="connsiteX0" fmla="*/ 0 w 1216152"/>
              <a:gd name="connsiteY0" fmla="*/ 0 h 1005840"/>
              <a:gd name="connsiteX1" fmla="*/ 850392 w 1216152"/>
              <a:gd name="connsiteY1" fmla="*/ 0 h 1005840"/>
              <a:gd name="connsiteX2" fmla="*/ 1216152 w 1216152"/>
              <a:gd name="connsiteY2" fmla="*/ 365760 h 1005840"/>
              <a:gd name="connsiteX3" fmla="*/ 1216152 w 1216152"/>
              <a:gd name="connsiteY3" fmla="*/ 521790 h 1005840"/>
              <a:gd name="connsiteX4" fmla="*/ 1216152 w 1216152"/>
              <a:gd name="connsiteY4" fmla="*/ 868680 h 1005840"/>
              <a:gd name="connsiteX5" fmla="*/ 1216152 w 1216152"/>
              <a:gd name="connsiteY5" fmla="*/ 1005840 h 1005840"/>
              <a:gd name="connsiteX6" fmla="*/ 0 w 1216152"/>
              <a:gd name="connsiteY6" fmla="*/ 1005840 h 1005840"/>
              <a:gd name="connsiteX7" fmla="*/ 0 w 1216152"/>
              <a:gd name="connsiteY7" fmla="*/ 868680 h 1005840"/>
              <a:gd name="connsiteX8" fmla="*/ 0 w 1216152"/>
              <a:gd name="connsiteY8" fmla="*/ 156030 h 1005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16152" h="1005840">
                <a:moveTo>
                  <a:pt x="0" y="0"/>
                </a:moveTo>
                <a:lnTo>
                  <a:pt x="850392" y="0"/>
                </a:lnTo>
                <a:lnTo>
                  <a:pt x="1216152" y="365760"/>
                </a:lnTo>
                <a:lnTo>
                  <a:pt x="1216152" y="521790"/>
                </a:lnTo>
                <a:lnTo>
                  <a:pt x="1216152" y="868680"/>
                </a:lnTo>
                <a:lnTo>
                  <a:pt x="1216152" y="1005840"/>
                </a:lnTo>
                <a:lnTo>
                  <a:pt x="0" y="1005840"/>
                </a:lnTo>
                <a:lnTo>
                  <a:pt x="0" y="868680"/>
                </a:lnTo>
                <a:lnTo>
                  <a:pt x="0" y="156030"/>
                </a:lnTo>
                <a:close/>
              </a:path>
            </a:pathLst>
          </a:custGeom>
          <a:solidFill>
            <a:srgbClr val="FFB900"/>
          </a:solidFill>
          <a:ln>
            <a:noFill/>
          </a:ln>
          <a:effectLst/>
        </p:spPr>
        <p:style>
          <a:lnRef idx="1">
            <a:schemeClr val="accent1"/>
          </a:lnRef>
          <a:fillRef idx="3">
            <a:schemeClr val="accent1"/>
          </a:fillRef>
          <a:effectRef idx="2">
            <a:schemeClr val="accent1"/>
          </a:effectRef>
          <a:fontRef idx="minor">
            <a:schemeClr val="lt1"/>
          </a:fontRef>
        </p:style>
        <p:txBody>
          <a:bodyPr wrap="square" lIns="62174" rIns="62174" rtlCol="0" anchor="t">
            <a:noAutofit/>
          </a:bodyPr>
          <a:lstStyle/>
          <a:p>
            <a:r>
              <a:rPr lang="en-US" sz="1600" b="1" dirty="0">
                <a:solidFill>
                  <a:srgbClr val="000000"/>
                </a:solidFill>
                <a:latin typeface="Segoe UI" panose="020B0502040204020203" pitchFamily="34" charset="0"/>
                <a:cs typeface="Segoe UI" panose="020B0502040204020203" pitchFamily="34" charset="0"/>
              </a:rPr>
              <a:t>Table 2 JSON</a:t>
            </a:r>
          </a:p>
          <a:p>
            <a:endParaRPr lang="en-US" sz="816" b="1" dirty="0">
              <a:solidFill>
                <a:srgbClr val="000000"/>
              </a:solidFill>
              <a:latin typeface="Segoe UI" panose="020B0502040204020203" pitchFamily="34" charset="0"/>
              <a:cs typeface="Segoe UI" panose="020B0502040204020203" pitchFamily="34" charset="0"/>
            </a:endParaRPr>
          </a:p>
          <a:p>
            <a:r>
              <a:rPr lang="en-US" sz="1600" dirty="0">
                <a:solidFill>
                  <a:srgbClr val="000000"/>
                </a:solidFill>
                <a:latin typeface="Segoe UI" panose="020B0502040204020203" pitchFamily="34" charset="0"/>
                <a:cs typeface="Segoe UI" panose="020B0502040204020203" pitchFamily="34" charset="0"/>
              </a:rPr>
              <a:t>Formats result set as JSON text.</a:t>
            </a:r>
            <a:endParaRPr lang="en-US" sz="816" dirty="0">
              <a:solidFill>
                <a:srgbClr val="000000"/>
              </a:solidFill>
              <a:latin typeface="Segoe UI" panose="020B0502040204020203" pitchFamily="34" charset="0"/>
              <a:cs typeface="Segoe UI" panose="020B0502040204020203" pitchFamily="34" charset="0"/>
            </a:endParaRPr>
          </a:p>
        </p:txBody>
      </p:sp>
      <p:sp>
        <p:nvSpPr>
          <p:cNvPr id="16" name="Freeform 15"/>
          <p:cNvSpPr/>
          <p:nvPr/>
        </p:nvSpPr>
        <p:spPr bwMode="auto">
          <a:xfrm>
            <a:off x="2865437" y="4929822"/>
            <a:ext cx="1828800" cy="1005840"/>
          </a:xfrm>
          <a:custGeom>
            <a:avLst/>
            <a:gdLst>
              <a:gd name="connsiteX0" fmla="*/ 0 w 1216152"/>
              <a:gd name="connsiteY0" fmla="*/ 0 h 1005840"/>
              <a:gd name="connsiteX1" fmla="*/ 850392 w 1216152"/>
              <a:gd name="connsiteY1" fmla="*/ 0 h 1005840"/>
              <a:gd name="connsiteX2" fmla="*/ 1216152 w 1216152"/>
              <a:gd name="connsiteY2" fmla="*/ 365760 h 1005840"/>
              <a:gd name="connsiteX3" fmla="*/ 1216152 w 1216152"/>
              <a:gd name="connsiteY3" fmla="*/ 521790 h 1005840"/>
              <a:gd name="connsiteX4" fmla="*/ 1216152 w 1216152"/>
              <a:gd name="connsiteY4" fmla="*/ 868680 h 1005840"/>
              <a:gd name="connsiteX5" fmla="*/ 1216152 w 1216152"/>
              <a:gd name="connsiteY5" fmla="*/ 1005840 h 1005840"/>
              <a:gd name="connsiteX6" fmla="*/ 0 w 1216152"/>
              <a:gd name="connsiteY6" fmla="*/ 1005840 h 1005840"/>
              <a:gd name="connsiteX7" fmla="*/ 0 w 1216152"/>
              <a:gd name="connsiteY7" fmla="*/ 868680 h 1005840"/>
              <a:gd name="connsiteX8" fmla="*/ 0 w 1216152"/>
              <a:gd name="connsiteY8" fmla="*/ 156030 h 1005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16152" h="1005840">
                <a:moveTo>
                  <a:pt x="0" y="0"/>
                </a:moveTo>
                <a:lnTo>
                  <a:pt x="850392" y="0"/>
                </a:lnTo>
                <a:lnTo>
                  <a:pt x="1216152" y="365760"/>
                </a:lnTo>
                <a:lnTo>
                  <a:pt x="1216152" y="521790"/>
                </a:lnTo>
                <a:lnTo>
                  <a:pt x="1216152" y="868680"/>
                </a:lnTo>
                <a:lnTo>
                  <a:pt x="1216152" y="1005840"/>
                </a:lnTo>
                <a:lnTo>
                  <a:pt x="0" y="1005840"/>
                </a:lnTo>
                <a:lnTo>
                  <a:pt x="0" y="868680"/>
                </a:lnTo>
                <a:lnTo>
                  <a:pt x="0" y="156030"/>
                </a:lnTo>
                <a:close/>
              </a:path>
            </a:pathLst>
          </a:custGeom>
          <a:solidFill>
            <a:srgbClr val="FFF100"/>
          </a:solidFill>
          <a:ln>
            <a:noFill/>
          </a:ln>
          <a:effectLst/>
        </p:spPr>
        <p:style>
          <a:lnRef idx="1">
            <a:schemeClr val="accent1"/>
          </a:lnRef>
          <a:fillRef idx="3">
            <a:schemeClr val="accent1"/>
          </a:fillRef>
          <a:effectRef idx="2">
            <a:schemeClr val="accent1"/>
          </a:effectRef>
          <a:fontRef idx="minor">
            <a:schemeClr val="lt1"/>
          </a:fontRef>
        </p:style>
        <p:txBody>
          <a:bodyPr wrap="square" lIns="62174" rIns="62174" rtlCol="0" anchor="t">
            <a:noAutofit/>
          </a:bodyPr>
          <a:lstStyle/>
          <a:p>
            <a:r>
              <a:rPr lang="en-US" sz="1600" b="1" dirty="0">
                <a:solidFill>
                  <a:srgbClr val="000000"/>
                </a:solidFill>
                <a:latin typeface="Segoe UI" panose="020B0502040204020203" pitchFamily="34" charset="0"/>
                <a:cs typeface="Segoe UI" panose="020B0502040204020203" pitchFamily="34" charset="0"/>
              </a:rPr>
              <a:t>JSON 2 table</a:t>
            </a:r>
          </a:p>
          <a:p>
            <a:endParaRPr lang="en-US" sz="816" b="1" dirty="0">
              <a:solidFill>
                <a:srgbClr val="000000"/>
              </a:solidFill>
              <a:latin typeface="Segoe UI" panose="020B0502040204020203" pitchFamily="34" charset="0"/>
              <a:cs typeface="Segoe UI" panose="020B0502040204020203" pitchFamily="34" charset="0"/>
            </a:endParaRPr>
          </a:p>
          <a:p>
            <a:r>
              <a:rPr lang="en-US" sz="1600" dirty="0">
                <a:solidFill>
                  <a:srgbClr val="000000"/>
                </a:solidFill>
                <a:latin typeface="Segoe UI" panose="020B0502040204020203" pitchFamily="34" charset="0"/>
                <a:cs typeface="Segoe UI" panose="020B0502040204020203" pitchFamily="34" charset="0"/>
              </a:rPr>
              <a:t>Migrates JSON text to table</a:t>
            </a:r>
            <a:endParaRPr lang="en-US" sz="816" dirty="0">
              <a:solidFill>
                <a:srgbClr val="000000"/>
              </a:solidFill>
              <a:latin typeface="Segoe UI" panose="020B0502040204020203" pitchFamily="34" charset="0"/>
              <a:cs typeface="Segoe UI" panose="020B0502040204020203" pitchFamily="34" charset="0"/>
            </a:endParaRPr>
          </a:p>
        </p:txBody>
      </p:sp>
      <p:sp>
        <p:nvSpPr>
          <p:cNvPr id="19" name="Freeform 18"/>
          <p:cNvSpPr/>
          <p:nvPr/>
        </p:nvSpPr>
        <p:spPr bwMode="auto">
          <a:xfrm>
            <a:off x="9574085" y="1135062"/>
            <a:ext cx="2282952" cy="1417345"/>
          </a:xfrm>
          <a:custGeom>
            <a:avLst/>
            <a:gdLst>
              <a:gd name="connsiteX0" fmla="*/ 0 w 1216152"/>
              <a:gd name="connsiteY0" fmla="*/ 0 h 777240"/>
              <a:gd name="connsiteX1" fmla="*/ 850392 w 1216152"/>
              <a:gd name="connsiteY1" fmla="*/ 0 h 777240"/>
              <a:gd name="connsiteX2" fmla="*/ 1216152 w 1216152"/>
              <a:gd name="connsiteY2" fmla="*/ 365760 h 777240"/>
              <a:gd name="connsiteX3" fmla="*/ 1216152 w 1216152"/>
              <a:gd name="connsiteY3" fmla="*/ 777240 h 777240"/>
              <a:gd name="connsiteX4" fmla="*/ 0 w 1216152"/>
              <a:gd name="connsiteY4" fmla="*/ 777240 h 777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6152" h="777240">
                <a:moveTo>
                  <a:pt x="0" y="0"/>
                </a:moveTo>
                <a:lnTo>
                  <a:pt x="850392" y="0"/>
                </a:lnTo>
                <a:lnTo>
                  <a:pt x="1216152" y="365760"/>
                </a:lnTo>
                <a:lnTo>
                  <a:pt x="1216152" y="777240"/>
                </a:lnTo>
                <a:lnTo>
                  <a:pt x="0" y="777240"/>
                </a:lnTo>
                <a:close/>
              </a:path>
            </a:pathLst>
          </a:custGeom>
          <a:solidFill>
            <a:srgbClr val="00BCF2"/>
          </a:solidFill>
          <a:ln>
            <a:noFill/>
          </a:ln>
          <a:effectLst/>
        </p:spPr>
        <p:style>
          <a:lnRef idx="1">
            <a:schemeClr val="accent1"/>
          </a:lnRef>
          <a:fillRef idx="3">
            <a:schemeClr val="accent1"/>
          </a:fillRef>
          <a:effectRef idx="2">
            <a:schemeClr val="accent1"/>
          </a:effectRef>
          <a:fontRef idx="minor">
            <a:schemeClr val="lt1"/>
          </a:fontRef>
        </p:style>
        <p:txBody>
          <a:bodyPr wrap="square" lIns="62174" rIns="62174" rtlCol="0" anchor="t">
            <a:noAutofit/>
          </a:bodyPr>
          <a:lstStyle/>
          <a:p>
            <a:r>
              <a:rPr lang="en-US" sz="1600" b="1" dirty="0">
                <a:solidFill>
                  <a:srgbClr val="000000"/>
                </a:solidFill>
                <a:latin typeface="Segoe UI" panose="020B0502040204020203" pitchFamily="34" charset="0"/>
                <a:cs typeface="Segoe UI" panose="020B0502040204020203" pitchFamily="34" charset="0"/>
              </a:rPr>
              <a:t>Built-in functions</a:t>
            </a:r>
          </a:p>
          <a:p>
            <a:endParaRPr lang="en-US" sz="1600" b="1" dirty="0">
              <a:solidFill>
                <a:srgbClr val="000000"/>
              </a:solidFill>
              <a:latin typeface="Segoe UI" panose="020B0502040204020203" pitchFamily="34" charset="0"/>
              <a:cs typeface="Segoe UI" panose="020B0502040204020203" pitchFamily="34" charset="0"/>
            </a:endParaRPr>
          </a:p>
          <a:p>
            <a:r>
              <a:rPr lang="en-US" sz="1600" dirty="0">
                <a:solidFill>
                  <a:srgbClr val="000000"/>
                </a:solidFill>
                <a:latin typeface="Segoe UI" panose="020B0502040204020203" pitchFamily="34" charset="0"/>
                <a:cs typeface="Segoe UI" panose="020B0502040204020203" pitchFamily="34" charset="0"/>
              </a:rPr>
              <a:t>ISJSON</a:t>
            </a:r>
          </a:p>
          <a:p>
            <a:r>
              <a:rPr lang="en-US" sz="1600" dirty="0">
                <a:solidFill>
                  <a:srgbClr val="000000"/>
                </a:solidFill>
                <a:latin typeface="Segoe UI" panose="020B0502040204020203" pitchFamily="34" charset="0"/>
                <a:cs typeface="Segoe UI" panose="020B0502040204020203" pitchFamily="34" charset="0"/>
              </a:rPr>
              <a:t>JSON_VALUE</a:t>
            </a:r>
          </a:p>
          <a:p>
            <a:r>
              <a:rPr lang="en-US" sz="1600" dirty="0">
                <a:solidFill>
                  <a:srgbClr val="000000"/>
                </a:solidFill>
                <a:latin typeface="Segoe UI" panose="020B0502040204020203" pitchFamily="34" charset="0"/>
                <a:cs typeface="Segoe UI" panose="020B0502040204020203" pitchFamily="34" charset="0"/>
              </a:rPr>
              <a:t>JSON_MODIFY</a:t>
            </a:r>
          </a:p>
          <a:p>
            <a:endParaRPr lang="en-US" sz="816" dirty="0">
              <a:solidFill>
                <a:srgbClr val="000000"/>
              </a:solidFill>
              <a:latin typeface="Segoe UI" panose="020B0502040204020203" pitchFamily="34" charset="0"/>
              <a:cs typeface="Segoe UI" panose="020B0502040204020203" pitchFamily="34" charset="0"/>
            </a:endParaRPr>
          </a:p>
        </p:txBody>
      </p:sp>
      <p:sp>
        <p:nvSpPr>
          <p:cNvPr id="10" name="TextBox 9"/>
          <p:cNvSpPr txBox="1"/>
          <p:nvPr/>
        </p:nvSpPr>
        <p:spPr>
          <a:xfrm>
            <a:off x="1" y="6642289"/>
            <a:ext cx="3806190" cy="352236"/>
          </a:xfrm>
          <a:prstGeom prst="rect">
            <a:avLst/>
          </a:prstGeom>
          <a:noFill/>
        </p:spPr>
        <p:txBody>
          <a:bodyPr wrap="square" lIns="365760" tIns="146304" rIns="182880" bIns="146304" rtlCol="0" anchor="ctr" anchorCtr="0">
            <a:noAutofit/>
          </a:bodyPr>
          <a:lstStyle/>
          <a:p>
            <a:pPr>
              <a:lnSpc>
                <a:spcPct val="90000"/>
              </a:lnSpc>
              <a:spcAft>
                <a:spcPts val="600"/>
              </a:spcAft>
            </a:pPr>
            <a:r>
              <a:rPr lang="en-US" sz="1400" dirty="0">
                <a:solidFill>
                  <a:schemeClr val="bg1"/>
                </a:solidFill>
                <a:latin typeface="Segoe UI Semibold" panose="020B0702040204020203" pitchFamily="34" charset="0"/>
                <a:ea typeface="Segoe UI Black" panose="020B0A02040204020203" pitchFamily="34" charset="0"/>
                <a:cs typeface="Segoe UI Semibold" panose="020B0702040204020203" pitchFamily="34" charset="0"/>
              </a:rPr>
              <a:t>Performance</a:t>
            </a:r>
          </a:p>
        </p:txBody>
      </p:sp>
    </p:spTree>
    <p:extLst>
      <p:ext uri="{BB962C8B-B14F-4D97-AF65-F5344CB8AC3E}">
        <p14:creationId xmlns:p14="http://schemas.microsoft.com/office/powerpoint/2010/main" val="53416369"/>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5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7" name="Title 16"/>
          <p:cNvSpPr>
            <a:spLocks noGrp="1"/>
          </p:cNvSpPr>
          <p:nvPr>
            <p:ph type="title"/>
          </p:nvPr>
        </p:nvSpPr>
        <p:spPr/>
        <p:txBody>
          <a:bodyPr/>
          <a:lstStyle/>
          <a:p>
            <a:r>
              <a:rPr lang="en-US" dirty="0"/>
              <a:t>Main facts</a:t>
            </a:r>
          </a:p>
        </p:txBody>
      </p:sp>
      <p:sp>
        <p:nvSpPr>
          <p:cNvPr id="6" name="Text Placeholder 5"/>
          <p:cNvSpPr>
            <a:spLocks noGrp="1"/>
          </p:cNvSpPr>
          <p:nvPr>
            <p:ph type="body" sz="quarter" idx="4294967295"/>
          </p:nvPr>
        </p:nvSpPr>
        <p:spPr>
          <a:xfrm>
            <a:off x="0" y="1212850"/>
            <a:ext cx="11887200" cy="4641850"/>
          </a:xfrm>
        </p:spPr>
        <p:txBody>
          <a:bodyPr/>
          <a:lstStyle/>
          <a:p>
            <a:pPr marL="0" indent="0">
              <a:buNone/>
            </a:pPr>
            <a:r>
              <a:rPr lang="en-US" sz="3200" dirty="0">
                <a:solidFill>
                  <a:schemeClr val="accent4"/>
                </a:solidFill>
                <a:latin typeface="Segoe UI Semilight" panose="020B0402040204020203" pitchFamily="34" charset="0"/>
                <a:cs typeface="Segoe UI Semilight" panose="020B0402040204020203" pitchFamily="34" charset="0"/>
              </a:rPr>
              <a:t>No custom type or index</a:t>
            </a:r>
          </a:p>
          <a:p>
            <a:pPr marL="342900" lvl="1" indent="0">
              <a:buNone/>
            </a:pPr>
            <a:r>
              <a:rPr lang="en-US" sz="1800" dirty="0"/>
              <a:t>Store as NVARCHAR</a:t>
            </a:r>
          </a:p>
          <a:p>
            <a:pPr lvl="1"/>
            <a:endParaRPr lang="en-US" dirty="0">
              <a:solidFill>
                <a:schemeClr val="accent4"/>
              </a:solidFill>
            </a:endParaRPr>
          </a:p>
          <a:p>
            <a:pPr marL="0" indent="0">
              <a:buNone/>
            </a:pPr>
            <a:r>
              <a:rPr lang="en-US" sz="3200" dirty="0">
                <a:solidFill>
                  <a:schemeClr val="accent4"/>
                </a:solidFill>
                <a:latin typeface="Segoe UI Semilight" panose="020B0402040204020203" pitchFamily="34" charset="0"/>
                <a:cs typeface="Segoe UI Semilight" panose="020B0402040204020203" pitchFamily="34" charset="0"/>
              </a:rPr>
              <a:t>Does JSON work with X?</a:t>
            </a:r>
          </a:p>
          <a:p>
            <a:pPr marL="342900" lvl="1" indent="0">
              <a:buNone/>
            </a:pPr>
            <a:r>
              <a:rPr lang="en-US" sz="1800" dirty="0"/>
              <a:t>Does NVARCHAR work with X?</a:t>
            </a:r>
          </a:p>
          <a:p>
            <a:pPr marL="342900" lvl="1" indent="0">
              <a:buNone/>
            </a:pPr>
            <a:r>
              <a:rPr lang="en-US" sz="1800" dirty="0"/>
              <a:t>Yes, with in-memory, row-level security, stretch, compression, encryption, and more</a:t>
            </a:r>
          </a:p>
          <a:p>
            <a:pPr marL="342900" lvl="1" indent="0">
              <a:buNone/>
            </a:pPr>
            <a:r>
              <a:rPr lang="en-US" sz="1800" dirty="0"/>
              <a:t>Yes, with all client drivers</a:t>
            </a:r>
          </a:p>
          <a:p>
            <a:pPr lvl="1"/>
            <a:endParaRPr lang="en-US" dirty="0"/>
          </a:p>
          <a:p>
            <a:pPr marL="0" indent="0">
              <a:spcAft>
                <a:spcPts val="300"/>
              </a:spcAft>
              <a:buNone/>
            </a:pPr>
            <a:r>
              <a:rPr lang="en-US" sz="3200" dirty="0">
                <a:solidFill>
                  <a:schemeClr val="accent4"/>
                </a:solidFill>
                <a:latin typeface="Segoe UI Semilight" panose="020B0402040204020203" pitchFamily="34" charset="0"/>
                <a:cs typeface="Segoe UI Semilight" panose="020B0402040204020203" pitchFamily="34" charset="0"/>
              </a:rPr>
              <a:t>Different from </a:t>
            </a:r>
            <a:r>
              <a:rPr lang="en-US" sz="3200" dirty="0" err="1">
                <a:solidFill>
                  <a:schemeClr val="accent4"/>
                </a:solidFill>
                <a:latin typeface="Segoe UI Semilight" panose="020B0402040204020203" pitchFamily="34" charset="0"/>
                <a:cs typeface="Segoe UI Semilight" panose="020B0402040204020203" pitchFamily="34" charset="0"/>
              </a:rPr>
              <a:t>DocumentDB</a:t>
            </a:r>
            <a:endParaRPr lang="en-US" sz="3200" dirty="0">
              <a:solidFill>
                <a:schemeClr val="accent4"/>
              </a:solidFill>
              <a:latin typeface="Segoe UI Semilight" panose="020B0402040204020203" pitchFamily="34" charset="0"/>
              <a:cs typeface="Segoe UI Semilight" panose="020B0402040204020203" pitchFamily="34" charset="0"/>
            </a:endParaRPr>
          </a:p>
          <a:p>
            <a:pPr marL="342900" lvl="1" indent="0">
              <a:spcAft>
                <a:spcPts val="300"/>
              </a:spcAft>
              <a:buNone/>
            </a:pPr>
            <a:r>
              <a:rPr lang="en-US" sz="1800" dirty="0">
                <a:gradFill>
                  <a:gsLst>
                    <a:gs pos="1250">
                      <a:schemeClr val="tx1"/>
                    </a:gs>
                    <a:gs pos="99000">
                      <a:schemeClr val="tx1"/>
                    </a:gs>
                  </a:gsLst>
                  <a:lin ang="5400000" scaled="0"/>
                </a:gradFill>
              </a:rPr>
              <a:t>SQL DB: Relational, easily exchanges data with modern services, unified insights </a:t>
            </a:r>
          </a:p>
          <a:p>
            <a:pPr marL="342900" lvl="1" indent="0">
              <a:spcAft>
                <a:spcPts val="300"/>
              </a:spcAft>
              <a:buNone/>
            </a:pPr>
            <a:r>
              <a:rPr lang="en-US" sz="1800" dirty="0" err="1">
                <a:gradFill>
                  <a:gsLst>
                    <a:gs pos="1250">
                      <a:schemeClr val="tx1"/>
                    </a:gs>
                    <a:gs pos="99000">
                      <a:schemeClr val="tx1"/>
                    </a:gs>
                  </a:gsLst>
                  <a:lin ang="5400000" scaled="0"/>
                </a:gradFill>
              </a:rPr>
              <a:t>DocumentDB</a:t>
            </a:r>
            <a:r>
              <a:rPr lang="en-US" sz="1800" dirty="0">
                <a:gradFill>
                  <a:gsLst>
                    <a:gs pos="1250">
                      <a:schemeClr val="tx1"/>
                    </a:gs>
                    <a:gs pos="99000">
                      <a:schemeClr val="tx1"/>
                    </a:gs>
                  </a:gsLst>
                  <a:lin ang="5400000" scaled="0"/>
                </a:gradFill>
              </a:rPr>
              <a:t>: Transactional schema-less document store </a:t>
            </a:r>
          </a:p>
        </p:txBody>
      </p:sp>
    </p:spTree>
    <p:extLst>
      <p:ext uri="{BB962C8B-B14F-4D97-AF65-F5344CB8AC3E}">
        <p14:creationId xmlns:p14="http://schemas.microsoft.com/office/powerpoint/2010/main" val="1663056419"/>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5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7" name="Title 16"/>
          <p:cNvSpPr>
            <a:spLocks noGrp="1"/>
          </p:cNvSpPr>
          <p:nvPr>
            <p:ph type="title"/>
          </p:nvPr>
        </p:nvSpPr>
        <p:spPr/>
        <p:txBody>
          <a:bodyPr/>
          <a:lstStyle/>
          <a:p>
            <a:r>
              <a:rPr lang="en-US" dirty="0"/>
              <a:t>Table to JSON</a:t>
            </a:r>
          </a:p>
        </p:txBody>
      </p:sp>
      <p:sp>
        <p:nvSpPr>
          <p:cNvPr id="9" name="Content Placeholder 2"/>
          <p:cNvSpPr txBox="1">
            <a:spLocks/>
          </p:cNvSpPr>
          <p:nvPr/>
        </p:nvSpPr>
        <p:spPr>
          <a:xfrm>
            <a:off x="8197071" y="1265385"/>
            <a:ext cx="4040966" cy="5127477"/>
          </a:xfrm>
          <a:prstGeom prst="rect">
            <a:avLst/>
          </a:prstGeom>
          <a:solidFill>
            <a:schemeClr val="bg1"/>
          </a:solidFill>
        </p:spPr>
        <p:txBody>
          <a:bodyPr>
            <a:noAutofit/>
          </a:bodyPr>
          <a:lstStyle>
            <a:lvl1pPr marL="342900" marR="0" indent="-342900" algn="l" defTabSz="932742" rtl="0" eaLnBrk="1" fontAlgn="auto" latinLnBrk="0" hangingPunct="1">
              <a:lnSpc>
                <a:spcPct val="90000"/>
              </a:lnSpc>
              <a:spcBef>
                <a:spcPct val="20000"/>
              </a:spcBef>
              <a:spcAft>
                <a:spcPts val="0"/>
              </a:spcAft>
              <a:buClr>
                <a:schemeClr val="tx1"/>
              </a:buClr>
              <a:buSzPct val="90000"/>
              <a:buFont typeface="Wingdings" panose="05000000000000000000" pitchFamily="2" charset="2"/>
              <a:buChar char="§"/>
              <a:tabLst/>
              <a:defRPr sz="4000" kern="1200" spc="0" baseline="0">
                <a:gradFill>
                  <a:gsLst>
                    <a:gs pos="1250">
                      <a:schemeClr val="tx1"/>
                    </a:gs>
                    <a:gs pos="100000">
                      <a:schemeClr val="tx1"/>
                    </a:gs>
                  </a:gsLst>
                  <a:lin ang="5400000" scaled="0"/>
                </a:gradFill>
                <a:latin typeface="+mj-lt"/>
                <a:ea typeface="+mn-ea"/>
                <a:cs typeface="+mn-cs"/>
              </a:defRPr>
            </a:lvl1pPr>
            <a:lvl2pPr marL="584200" marR="0" indent="-241300" algn="l" defTabSz="932742" rtl="0" eaLnBrk="1" fontAlgn="auto" latinLnBrk="0" hangingPunct="1">
              <a:lnSpc>
                <a:spcPct val="90000"/>
              </a:lnSpc>
              <a:spcBef>
                <a:spcPct val="20000"/>
              </a:spcBef>
              <a:spcAft>
                <a:spcPts val="0"/>
              </a:spcAft>
              <a:buClr>
                <a:schemeClr val="tx1"/>
              </a:buClr>
              <a:buSzPct val="90000"/>
              <a:buFont typeface="Wingdings" panose="05000000000000000000" pitchFamily="2" charset="2"/>
              <a:buChar char="§"/>
              <a:tabLst/>
              <a:defRPr sz="2400" kern="1200" spc="0" baseline="0">
                <a:gradFill>
                  <a:gsLst>
                    <a:gs pos="1250">
                      <a:schemeClr val="tx1"/>
                    </a:gs>
                    <a:gs pos="100000">
                      <a:schemeClr val="tx1"/>
                    </a:gs>
                  </a:gsLst>
                  <a:lin ang="5400000" scaled="0"/>
                </a:gradFill>
                <a:latin typeface="+mn-lt"/>
                <a:ea typeface="+mn-ea"/>
                <a:cs typeface="+mn-cs"/>
              </a:defRPr>
            </a:lvl2pPr>
            <a:lvl3pPr marL="800100" marR="0" indent="-228600" algn="l" defTabSz="932742" rtl="0" eaLnBrk="1" fontAlgn="auto" latinLnBrk="0" hangingPunct="1">
              <a:lnSpc>
                <a:spcPct val="90000"/>
              </a:lnSpc>
              <a:spcBef>
                <a:spcPct val="20000"/>
              </a:spcBef>
              <a:spcAft>
                <a:spcPts val="0"/>
              </a:spcAft>
              <a:buClr>
                <a:schemeClr val="tx1"/>
              </a:buClr>
              <a:buSzPct val="90000"/>
              <a:buFont typeface="Wingdings" panose="05000000000000000000" pitchFamily="2" charset="2"/>
              <a:buChar char="§"/>
              <a:tabLst/>
              <a:defRPr sz="2400" kern="1200" spc="0" baseline="0">
                <a:gradFill>
                  <a:gsLst>
                    <a:gs pos="1250">
                      <a:schemeClr val="tx1"/>
                    </a:gs>
                    <a:gs pos="100000">
                      <a:schemeClr val="tx1"/>
                    </a:gs>
                  </a:gsLst>
                  <a:lin ang="5400000" scaled="0"/>
                </a:gradFill>
                <a:latin typeface="+mn-lt"/>
                <a:ea typeface="+mn-ea"/>
                <a:cs typeface="+mn-cs"/>
              </a:defRPr>
            </a:lvl3pPr>
            <a:lvl4pPr marL="1028700" marR="0" indent="-228600" algn="l" defTabSz="932742" rtl="0" eaLnBrk="1" fontAlgn="auto" latinLnBrk="0" hangingPunct="1">
              <a:lnSpc>
                <a:spcPct val="90000"/>
              </a:lnSpc>
              <a:spcBef>
                <a:spcPct val="20000"/>
              </a:spcBef>
              <a:spcAft>
                <a:spcPts val="0"/>
              </a:spcAft>
              <a:buClr>
                <a:schemeClr val="tx1"/>
              </a:buClr>
              <a:buSzPct val="90000"/>
              <a:buFont typeface="Wingdings" panose="05000000000000000000" pitchFamily="2" charset="2"/>
              <a:buChar char="§"/>
              <a:tabLst/>
              <a:defRPr sz="2000" kern="1200" spc="0" baseline="0">
                <a:gradFill>
                  <a:gsLst>
                    <a:gs pos="1250">
                      <a:schemeClr val="tx1"/>
                    </a:gs>
                    <a:gs pos="100000">
                      <a:schemeClr val="tx1"/>
                    </a:gs>
                  </a:gsLst>
                  <a:lin ang="5400000" scaled="0"/>
                </a:gradFill>
                <a:latin typeface="+mn-lt"/>
                <a:ea typeface="+mn-ea"/>
                <a:cs typeface="+mn-cs"/>
              </a:defRPr>
            </a:lvl4pPr>
            <a:lvl5pPr marL="1257300" marR="0" indent="-228600" algn="l" defTabSz="932742" rtl="0" eaLnBrk="1" fontAlgn="auto" latinLnBrk="0" hangingPunct="1">
              <a:lnSpc>
                <a:spcPct val="90000"/>
              </a:lnSpc>
              <a:spcBef>
                <a:spcPct val="20000"/>
              </a:spcBef>
              <a:spcAft>
                <a:spcPts val="0"/>
              </a:spcAft>
              <a:buClr>
                <a:schemeClr val="tx1"/>
              </a:buClr>
              <a:buSzPct val="90000"/>
              <a:buFont typeface="Wingdings" panose="05000000000000000000" pitchFamily="2" charset="2"/>
              <a:buChar char="§"/>
              <a:tabLst/>
              <a:defRPr sz="2000" kern="1200" spc="0" baseline="0">
                <a:gradFill>
                  <a:gsLst>
                    <a:gs pos="1250">
                      <a:schemeClr val="tx1"/>
                    </a:gs>
                    <a:gs pos="100000">
                      <a:schemeClr val="tx1"/>
                    </a:gs>
                  </a:gsLst>
                  <a:lin ang="5400000" scaled="0"/>
                </a:gradFill>
                <a:latin typeface="+mn-lt"/>
                <a:ea typeface="+mn-ea"/>
                <a:cs typeface="+mn-cs"/>
              </a:defRPr>
            </a:lvl5pPr>
            <a:lvl6pPr marL="2565040"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3031412"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97783"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964155"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lvl="0" indent="0">
              <a:lnSpc>
                <a:spcPct val="100000"/>
              </a:lnSpc>
              <a:spcBef>
                <a:spcPts val="0"/>
              </a:spcBef>
              <a:spcAft>
                <a:spcPts val="1200"/>
              </a:spcAft>
              <a:buClrTx/>
              <a:buSzTx/>
              <a:buNone/>
            </a:pPr>
            <a:r>
              <a:rPr lang="en-US" sz="2400" dirty="0">
                <a:solidFill>
                  <a:srgbClr val="C00000"/>
                </a:solidFill>
                <a:latin typeface="Segoe UI" panose="020B0502040204020203" pitchFamily="34" charset="0"/>
                <a:cs typeface="Segoe UI" panose="020B0502040204020203" pitchFamily="34" charset="0"/>
              </a:rPr>
              <a:t>JSON output:</a:t>
            </a:r>
            <a:endParaRPr lang="en-US" sz="1200" dirty="0">
              <a:solidFill>
                <a:srgbClr val="C00000"/>
              </a:solidFill>
              <a:latin typeface="Consolas" panose="020B0609020204030204" pitchFamily="49" charset="0"/>
              <a:cs typeface="Consolas" panose="020B0609020204030204" pitchFamily="49" charset="0"/>
            </a:endParaRPr>
          </a:p>
          <a:p>
            <a:pPr marL="0" indent="0">
              <a:buNone/>
            </a:pPr>
            <a:r>
              <a:rPr lang="en-US" sz="1200" dirty="0">
                <a:gradFill>
                  <a:gsLst>
                    <a:gs pos="1250">
                      <a:srgbClr val="000000"/>
                    </a:gs>
                    <a:gs pos="100000">
                      <a:srgbClr val="000000"/>
                    </a:gs>
                  </a:gsLst>
                  <a:lin ang="5400000" scaled="0"/>
                </a:gradFill>
                <a:latin typeface="Consolas" panose="020B0609020204030204" pitchFamily="49" charset="0"/>
                <a:cs typeface="Consolas" panose="020B0609020204030204" pitchFamily="49" charset="0"/>
              </a:rPr>
              <a:t/>
            </a:r>
            <a:br>
              <a:rPr lang="en-US" sz="1200" dirty="0">
                <a:gradFill>
                  <a:gsLst>
                    <a:gs pos="1250">
                      <a:srgbClr val="000000"/>
                    </a:gs>
                    <a:gs pos="100000">
                      <a:srgbClr val="000000"/>
                    </a:gs>
                  </a:gsLst>
                  <a:lin ang="5400000" scaled="0"/>
                </a:gradFill>
                <a:latin typeface="Consolas" panose="020B0609020204030204" pitchFamily="49" charset="0"/>
                <a:cs typeface="Consolas" panose="020B0609020204030204" pitchFamily="49" charset="0"/>
              </a:rPr>
            </a:br>
            <a:r>
              <a:rPr lang="en-US" sz="1200" dirty="0">
                <a:gradFill>
                  <a:gsLst>
                    <a:gs pos="1250">
                      <a:srgbClr val="000000"/>
                    </a:gs>
                    <a:gs pos="100000">
                      <a:srgbClr val="000000"/>
                    </a:gs>
                  </a:gsLst>
                  <a:lin ang="5400000" scaled="0"/>
                </a:gradFill>
                <a:latin typeface="Consolas" panose="020B0609020204030204" pitchFamily="49" charset="0"/>
                <a:cs typeface="Consolas" panose="020B0609020204030204" pitchFamily="49" charset="0"/>
              </a:rPr>
              <a:t>    [</a:t>
            </a:r>
            <a:br>
              <a:rPr lang="en-US" sz="1200" dirty="0">
                <a:gradFill>
                  <a:gsLst>
                    <a:gs pos="1250">
                      <a:srgbClr val="000000"/>
                    </a:gs>
                    <a:gs pos="100000">
                      <a:srgbClr val="000000"/>
                    </a:gs>
                  </a:gsLst>
                  <a:lin ang="5400000" scaled="0"/>
                </a:gradFill>
                <a:latin typeface="Consolas" panose="020B0609020204030204" pitchFamily="49" charset="0"/>
                <a:cs typeface="Consolas" panose="020B0609020204030204" pitchFamily="49" charset="0"/>
              </a:rPr>
            </a:br>
            <a:r>
              <a:rPr lang="en-US" sz="1200" dirty="0">
                <a:gradFill>
                  <a:gsLst>
                    <a:gs pos="1250">
                      <a:srgbClr val="000000"/>
                    </a:gs>
                    <a:gs pos="100000">
                      <a:srgbClr val="000000"/>
                    </a:gs>
                  </a:gsLst>
                  <a:lin ang="5400000" scaled="0"/>
                </a:gradFill>
                <a:latin typeface="Consolas" panose="020B0609020204030204" pitchFamily="49" charset="0"/>
                <a:cs typeface="Consolas" panose="020B0609020204030204" pitchFamily="49" charset="0"/>
              </a:rPr>
              <a:t>      {</a:t>
            </a:r>
            <a:br>
              <a:rPr lang="en-US" sz="1200" dirty="0">
                <a:gradFill>
                  <a:gsLst>
                    <a:gs pos="1250">
                      <a:srgbClr val="000000"/>
                    </a:gs>
                    <a:gs pos="100000">
                      <a:srgbClr val="000000"/>
                    </a:gs>
                  </a:gsLst>
                  <a:lin ang="5400000" scaled="0"/>
                </a:gradFill>
                <a:latin typeface="Consolas" panose="020B0609020204030204" pitchFamily="49" charset="0"/>
                <a:cs typeface="Consolas" panose="020B0609020204030204" pitchFamily="49" charset="0"/>
              </a:rPr>
            </a:br>
            <a:r>
              <a:rPr lang="en-US" sz="1200" dirty="0">
                <a:gradFill>
                  <a:gsLst>
                    <a:gs pos="1250">
                      <a:srgbClr val="000000"/>
                    </a:gs>
                    <a:gs pos="100000">
                      <a:srgbClr val="000000"/>
                    </a:gs>
                  </a:gsLst>
                  <a:lin ang="5400000" scaled="0"/>
                </a:gradFill>
                <a:latin typeface="Consolas" panose="020B0609020204030204" pitchFamily="49" charset="0"/>
                <a:cs typeface="Consolas" panose="020B0609020204030204" pitchFamily="49" charset="0"/>
              </a:rPr>
              <a:t>         "Order": {</a:t>
            </a:r>
            <a:br>
              <a:rPr lang="en-US" sz="1200" dirty="0">
                <a:gradFill>
                  <a:gsLst>
                    <a:gs pos="1250">
                      <a:srgbClr val="000000"/>
                    </a:gs>
                    <a:gs pos="100000">
                      <a:srgbClr val="000000"/>
                    </a:gs>
                  </a:gsLst>
                  <a:lin ang="5400000" scaled="0"/>
                </a:gradFill>
                <a:latin typeface="Consolas" panose="020B0609020204030204" pitchFamily="49" charset="0"/>
                <a:cs typeface="Consolas" panose="020B0609020204030204" pitchFamily="49" charset="0"/>
              </a:rPr>
            </a:br>
            <a:r>
              <a:rPr lang="en-US" sz="1200" dirty="0">
                <a:gradFill>
                  <a:gsLst>
                    <a:gs pos="1250">
                      <a:srgbClr val="000000"/>
                    </a:gs>
                    <a:gs pos="100000">
                      <a:srgbClr val="000000"/>
                    </a:gs>
                  </a:gsLst>
                  <a:lin ang="5400000" scaled="0"/>
                </a:gradFill>
                <a:latin typeface="Consolas" panose="020B0609020204030204" pitchFamily="49" charset="0"/>
                <a:cs typeface="Consolas" panose="020B0609020204030204" pitchFamily="49" charset="0"/>
              </a:rPr>
              <a:t>               "Number":"SO43659",</a:t>
            </a:r>
            <a:br>
              <a:rPr lang="en-US" sz="1200" dirty="0">
                <a:gradFill>
                  <a:gsLst>
                    <a:gs pos="1250">
                      <a:srgbClr val="000000"/>
                    </a:gs>
                    <a:gs pos="100000">
                      <a:srgbClr val="000000"/>
                    </a:gs>
                  </a:gsLst>
                  <a:lin ang="5400000" scaled="0"/>
                </a:gradFill>
                <a:latin typeface="Consolas" panose="020B0609020204030204" pitchFamily="49" charset="0"/>
                <a:cs typeface="Consolas" panose="020B0609020204030204" pitchFamily="49" charset="0"/>
              </a:rPr>
            </a:br>
            <a:r>
              <a:rPr lang="en-US" sz="1200" dirty="0">
                <a:gradFill>
                  <a:gsLst>
                    <a:gs pos="1250">
                      <a:srgbClr val="000000"/>
                    </a:gs>
                    <a:gs pos="100000">
                      <a:srgbClr val="000000"/>
                    </a:gs>
                  </a:gsLst>
                  <a:lin ang="5400000" scaled="0"/>
                </a:gradFill>
                <a:latin typeface="Consolas" panose="020B0609020204030204" pitchFamily="49" charset="0"/>
                <a:cs typeface="Consolas" panose="020B0609020204030204" pitchFamily="49" charset="0"/>
              </a:rPr>
              <a:t>               "Date":"2011-05-31T00:00:00"</a:t>
            </a:r>
            <a:br>
              <a:rPr lang="en-US" sz="1200" dirty="0">
                <a:gradFill>
                  <a:gsLst>
                    <a:gs pos="1250">
                      <a:srgbClr val="000000"/>
                    </a:gs>
                    <a:gs pos="100000">
                      <a:srgbClr val="000000"/>
                    </a:gs>
                  </a:gsLst>
                  <a:lin ang="5400000" scaled="0"/>
                </a:gradFill>
                <a:latin typeface="Consolas" panose="020B0609020204030204" pitchFamily="49" charset="0"/>
                <a:cs typeface="Consolas" panose="020B0609020204030204" pitchFamily="49" charset="0"/>
              </a:rPr>
            </a:br>
            <a:r>
              <a:rPr lang="en-US" sz="1200" dirty="0">
                <a:gradFill>
                  <a:gsLst>
                    <a:gs pos="1250">
                      <a:srgbClr val="000000"/>
                    </a:gs>
                    <a:gs pos="100000">
                      <a:srgbClr val="000000"/>
                    </a:gs>
                  </a:gsLst>
                  <a:lin ang="5400000" scaled="0"/>
                </a:gradFill>
                <a:latin typeface="Consolas" panose="020B0609020204030204" pitchFamily="49" charset="0"/>
                <a:cs typeface="Consolas" panose="020B0609020204030204" pitchFamily="49" charset="0"/>
              </a:rPr>
              <a:t>            },</a:t>
            </a:r>
            <a:br>
              <a:rPr lang="en-US" sz="1200" dirty="0">
                <a:gradFill>
                  <a:gsLst>
                    <a:gs pos="1250">
                      <a:srgbClr val="000000"/>
                    </a:gs>
                    <a:gs pos="100000">
                      <a:srgbClr val="000000"/>
                    </a:gs>
                  </a:gsLst>
                  <a:lin ang="5400000" scaled="0"/>
                </a:gradFill>
                <a:latin typeface="Consolas" panose="020B0609020204030204" pitchFamily="49" charset="0"/>
                <a:cs typeface="Consolas" panose="020B0609020204030204" pitchFamily="49" charset="0"/>
              </a:rPr>
            </a:br>
            <a:r>
              <a:rPr lang="en-US" sz="1200" dirty="0">
                <a:gradFill>
                  <a:gsLst>
                    <a:gs pos="1250">
                      <a:srgbClr val="000000"/>
                    </a:gs>
                    <a:gs pos="100000">
                      <a:srgbClr val="000000"/>
                    </a:gs>
                  </a:gsLst>
                  <a:lin ang="5400000" scaled="0"/>
                </a:gradFill>
                <a:latin typeface="Consolas" panose="020B0609020204030204" pitchFamily="49" charset="0"/>
                <a:cs typeface="Consolas" panose="020B0609020204030204" pitchFamily="49" charset="0"/>
              </a:rPr>
              <a:t>         "Account": "Microsoft",</a:t>
            </a:r>
            <a:br>
              <a:rPr lang="en-US" sz="1200" dirty="0">
                <a:gradFill>
                  <a:gsLst>
                    <a:gs pos="1250">
                      <a:srgbClr val="000000"/>
                    </a:gs>
                    <a:gs pos="100000">
                      <a:srgbClr val="000000"/>
                    </a:gs>
                  </a:gsLst>
                  <a:lin ang="5400000" scaled="0"/>
                </a:gradFill>
                <a:latin typeface="Consolas" panose="020B0609020204030204" pitchFamily="49" charset="0"/>
                <a:cs typeface="Consolas" panose="020B0609020204030204" pitchFamily="49" charset="0"/>
              </a:rPr>
            </a:br>
            <a:r>
              <a:rPr lang="en-US" sz="1200" dirty="0">
                <a:gradFill>
                  <a:gsLst>
                    <a:gs pos="1250">
                      <a:srgbClr val="000000"/>
                    </a:gs>
                    <a:gs pos="100000">
                      <a:srgbClr val="000000"/>
                    </a:gs>
                  </a:gsLst>
                  <a:lin ang="5400000" scaled="0"/>
                </a:gradFill>
                <a:latin typeface="Consolas" panose="020B0609020204030204" pitchFamily="49" charset="0"/>
                <a:cs typeface="Consolas" panose="020B0609020204030204" pitchFamily="49" charset="0"/>
              </a:rPr>
              <a:t>         "Item": {</a:t>
            </a:r>
            <a:br>
              <a:rPr lang="en-US" sz="1200" dirty="0">
                <a:gradFill>
                  <a:gsLst>
                    <a:gs pos="1250">
                      <a:srgbClr val="000000"/>
                    </a:gs>
                    <a:gs pos="100000">
                      <a:srgbClr val="000000"/>
                    </a:gs>
                  </a:gsLst>
                  <a:lin ang="5400000" scaled="0"/>
                </a:gradFill>
                <a:latin typeface="Consolas" panose="020B0609020204030204" pitchFamily="49" charset="0"/>
                <a:cs typeface="Consolas" panose="020B0609020204030204" pitchFamily="49" charset="0"/>
              </a:rPr>
            </a:br>
            <a:r>
              <a:rPr lang="en-US" sz="1200" dirty="0">
                <a:gradFill>
                  <a:gsLst>
                    <a:gs pos="1250">
                      <a:srgbClr val="000000"/>
                    </a:gs>
                    <a:gs pos="100000">
                      <a:srgbClr val="000000"/>
                    </a:gs>
                  </a:gsLst>
                  <a:lin ang="5400000" scaled="0"/>
                </a:gradFill>
                <a:latin typeface="Consolas" panose="020B0609020204030204" pitchFamily="49" charset="0"/>
                <a:cs typeface="Consolas" panose="020B0609020204030204" pitchFamily="49" charset="0"/>
              </a:rPr>
              <a:t>               "Price":59.99,</a:t>
            </a:r>
            <a:br>
              <a:rPr lang="en-US" sz="1200" dirty="0">
                <a:gradFill>
                  <a:gsLst>
                    <a:gs pos="1250">
                      <a:srgbClr val="000000"/>
                    </a:gs>
                    <a:gs pos="100000">
                      <a:srgbClr val="000000"/>
                    </a:gs>
                  </a:gsLst>
                  <a:lin ang="5400000" scaled="0"/>
                </a:gradFill>
                <a:latin typeface="Consolas" panose="020B0609020204030204" pitchFamily="49" charset="0"/>
                <a:cs typeface="Consolas" panose="020B0609020204030204" pitchFamily="49" charset="0"/>
              </a:rPr>
            </a:br>
            <a:r>
              <a:rPr lang="en-US" sz="1200" dirty="0">
                <a:gradFill>
                  <a:gsLst>
                    <a:gs pos="1250">
                      <a:srgbClr val="000000"/>
                    </a:gs>
                    <a:gs pos="100000">
                      <a:srgbClr val="000000"/>
                    </a:gs>
                  </a:gsLst>
                  <a:lin ang="5400000" scaled="0"/>
                </a:gradFill>
                <a:latin typeface="Consolas" panose="020B0609020204030204" pitchFamily="49" charset="0"/>
                <a:cs typeface="Consolas" panose="020B0609020204030204" pitchFamily="49" charset="0"/>
              </a:rPr>
              <a:t>               "Quantity":1</a:t>
            </a:r>
            <a:br>
              <a:rPr lang="en-US" sz="1200" dirty="0">
                <a:gradFill>
                  <a:gsLst>
                    <a:gs pos="1250">
                      <a:srgbClr val="000000"/>
                    </a:gs>
                    <a:gs pos="100000">
                      <a:srgbClr val="000000"/>
                    </a:gs>
                  </a:gsLst>
                  <a:lin ang="5400000" scaled="0"/>
                </a:gradFill>
                <a:latin typeface="Consolas" panose="020B0609020204030204" pitchFamily="49" charset="0"/>
                <a:cs typeface="Consolas" panose="020B0609020204030204" pitchFamily="49" charset="0"/>
              </a:rPr>
            </a:br>
            <a:r>
              <a:rPr lang="en-US" sz="1200" dirty="0">
                <a:gradFill>
                  <a:gsLst>
                    <a:gs pos="1250">
                      <a:srgbClr val="000000"/>
                    </a:gs>
                    <a:gs pos="100000">
                      <a:srgbClr val="000000"/>
                    </a:gs>
                  </a:gsLst>
                  <a:lin ang="5400000" scaled="0"/>
                </a:gradFill>
                <a:latin typeface="Consolas" panose="020B0609020204030204" pitchFamily="49" charset="0"/>
                <a:cs typeface="Consolas" panose="020B0609020204030204" pitchFamily="49" charset="0"/>
              </a:rPr>
              <a:t>            }</a:t>
            </a:r>
            <a:br>
              <a:rPr lang="en-US" sz="1200" dirty="0">
                <a:gradFill>
                  <a:gsLst>
                    <a:gs pos="1250">
                      <a:srgbClr val="000000"/>
                    </a:gs>
                    <a:gs pos="100000">
                      <a:srgbClr val="000000"/>
                    </a:gs>
                  </a:gsLst>
                  <a:lin ang="5400000" scaled="0"/>
                </a:gradFill>
                <a:latin typeface="Consolas" panose="020B0609020204030204" pitchFamily="49" charset="0"/>
                <a:cs typeface="Consolas" panose="020B0609020204030204" pitchFamily="49" charset="0"/>
              </a:rPr>
            </a:br>
            <a:r>
              <a:rPr lang="en-US" sz="1200" dirty="0">
                <a:gradFill>
                  <a:gsLst>
                    <a:gs pos="1250">
                      <a:srgbClr val="000000"/>
                    </a:gs>
                    <a:gs pos="100000">
                      <a:srgbClr val="000000"/>
                    </a:gs>
                  </a:gsLst>
                  <a:lin ang="5400000" scaled="0"/>
                </a:gradFill>
                <a:latin typeface="Consolas" panose="020B0609020204030204" pitchFamily="49" charset="0"/>
                <a:cs typeface="Consolas" panose="020B0609020204030204" pitchFamily="49" charset="0"/>
              </a:rPr>
              <a:t>     },</a:t>
            </a:r>
            <a:br>
              <a:rPr lang="en-US" sz="1200" dirty="0">
                <a:gradFill>
                  <a:gsLst>
                    <a:gs pos="1250">
                      <a:srgbClr val="000000"/>
                    </a:gs>
                    <a:gs pos="100000">
                      <a:srgbClr val="000000"/>
                    </a:gs>
                  </a:gsLst>
                  <a:lin ang="5400000" scaled="0"/>
                </a:gradFill>
                <a:latin typeface="Consolas" panose="020B0609020204030204" pitchFamily="49" charset="0"/>
                <a:cs typeface="Consolas" panose="020B0609020204030204" pitchFamily="49" charset="0"/>
              </a:rPr>
            </a:br>
            <a:r>
              <a:rPr lang="en-US" sz="1200" dirty="0">
                <a:gradFill>
                  <a:gsLst>
                    <a:gs pos="1250">
                      <a:srgbClr val="000000"/>
                    </a:gs>
                    <a:gs pos="100000">
                      <a:srgbClr val="000000"/>
                    </a:gs>
                  </a:gsLst>
                  <a:lin ang="5400000" scaled="0"/>
                </a:gradFill>
                <a:latin typeface="Consolas" panose="020B0609020204030204" pitchFamily="49" charset="0"/>
                <a:cs typeface="Consolas" panose="020B0609020204030204" pitchFamily="49" charset="0"/>
              </a:rPr>
              <a:t>     {</a:t>
            </a:r>
            <a:br>
              <a:rPr lang="en-US" sz="1200" dirty="0">
                <a:gradFill>
                  <a:gsLst>
                    <a:gs pos="1250">
                      <a:srgbClr val="000000"/>
                    </a:gs>
                    <a:gs pos="100000">
                      <a:srgbClr val="000000"/>
                    </a:gs>
                  </a:gsLst>
                  <a:lin ang="5400000" scaled="0"/>
                </a:gradFill>
                <a:latin typeface="Consolas" panose="020B0609020204030204" pitchFamily="49" charset="0"/>
                <a:cs typeface="Consolas" panose="020B0609020204030204" pitchFamily="49" charset="0"/>
              </a:rPr>
            </a:br>
            <a:r>
              <a:rPr lang="en-US" sz="1200" dirty="0">
                <a:gradFill>
                  <a:gsLst>
                    <a:gs pos="1250">
                      <a:srgbClr val="000000"/>
                    </a:gs>
                    <a:gs pos="100000">
                      <a:srgbClr val="000000"/>
                    </a:gs>
                  </a:gsLst>
                  <a:lin ang="5400000" scaled="0"/>
                </a:gradFill>
                <a:latin typeface="Consolas" panose="020B0609020204030204" pitchFamily="49" charset="0"/>
                <a:cs typeface="Consolas" panose="020B0609020204030204" pitchFamily="49" charset="0"/>
              </a:rPr>
              <a:t>        "Order":{</a:t>
            </a:r>
            <a:br>
              <a:rPr lang="en-US" sz="1200" dirty="0">
                <a:gradFill>
                  <a:gsLst>
                    <a:gs pos="1250">
                      <a:srgbClr val="000000"/>
                    </a:gs>
                    <a:gs pos="100000">
                      <a:srgbClr val="000000"/>
                    </a:gs>
                  </a:gsLst>
                  <a:lin ang="5400000" scaled="0"/>
                </a:gradFill>
                <a:latin typeface="Consolas" panose="020B0609020204030204" pitchFamily="49" charset="0"/>
                <a:cs typeface="Consolas" panose="020B0609020204030204" pitchFamily="49" charset="0"/>
              </a:rPr>
            </a:br>
            <a:r>
              <a:rPr lang="en-US" sz="1200" dirty="0">
                <a:gradFill>
                  <a:gsLst>
                    <a:gs pos="1250">
                      <a:srgbClr val="000000"/>
                    </a:gs>
                    <a:gs pos="100000">
                      <a:srgbClr val="000000"/>
                    </a:gs>
                  </a:gsLst>
                  <a:lin ang="5400000" scaled="0"/>
                </a:gradFill>
                <a:latin typeface="Consolas" panose="020B0609020204030204" pitchFamily="49" charset="0"/>
                <a:cs typeface="Consolas" panose="020B0609020204030204" pitchFamily="49" charset="0"/>
              </a:rPr>
              <a:t>             "Number":"SO43661",</a:t>
            </a:r>
            <a:br>
              <a:rPr lang="en-US" sz="1200" dirty="0">
                <a:gradFill>
                  <a:gsLst>
                    <a:gs pos="1250">
                      <a:srgbClr val="000000"/>
                    </a:gs>
                    <a:gs pos="100000">
                      <a:srgbClr val="000000"/>
                    </a:gs>
                  </a:gsLst>
                  <a:lin ang="5400000" scaled="0"/>
                </a:gradFill>
                <a:latin typeface="Consolas" panose="020B0609020204030204" pitchFamily="49" charset="0"/>
                <a:cs typeface="Consolas" panose="020B0609020204030204" pitchFamily="49" charset="0"/>
              </a:rPr>
            </a:br>
            <a:r>
              <a:rPr lang="en-US" sz="1200" dirty="0">
                <a:gradFill>
                  <a:gsLst>
                    <a:gs pos="1250">
                      <a:srgbClr val="000000"/>
                    </a:gs>
                    <a:gs pos="100000">
                      <a:srgbClr val="000000"/>
                    </a:gs>
                  </a:gsLst>
                  <a:lin ang="5400000" scaled="0"/>
                </a:gradFill>
                <a:latin typeface="Consolas" panose="020B0609020204030204" pitchFamily="49" charset="0"/>
                <a:cs typeface="Consolas" panose="020B0609020204030204" pitchFamily="49" charset="0"/>
              </a:rPr>
              <a:t>             "Date":"2011-06-01T00:00:00“</a:t>
            </a:r>
            <a:br>
              <a:rPr lang="en-US" sz="1200" dirty="0">
                <a:gradFill>
                  <a:gsLst>
                    <a:gs pos="1250">
                      <a:srgbClr val="000000"/>
                    </a:gs>
                    <a:gs pos="100000">
                      <a:srgbClr val="000000"/>
                    </a:gs>
                  </a:gsLst>
                  <a:lin ang="5400000" scaled="0"/>
                </a:gradFill>
                <a:latin typeface="Consolas" panose="020B0609020204030204" pitchFamily="49" charset="0"/>
                <a:cs typeface="Consolas" panose="020B0609020204030204" pitchFamily="49" charset="0"/>
              </a:rPr>
            </a:br>
            <a:r>
              <a:rPr lang="en-US" sz="1200" dirty="0">
                <a:gradFill>
                  <a:gsLst>
                    <a:gs pos="1250">
                      <a:srgbClr val="000000"/>
                    </a:gs>
                    <a:gs pos="100000">
                      <a:srgbClr val="000000"/>
                    </a:gs>
                  </a:gsLst>
                  <a:lin ang="5400000" scaled="0"/>
                </a:gradFill>
                <a:latin typeface="Consolas" panose="020B0609020204030204" pitchFamily="49" charset="0"/>
                <a:cs typeface="Consolas" panose="020B0609020204030204" pitchFamily="49" charset="0"/>
              </a:rPr>
              <a:t>         },</a:t>
            </a:r>
            <a:br>
              <a:rPr lang="en-US" sz="1200" dirty="0">
                <a:gradFill>
                  <a:gsLst>
                    <a:gs pos="1250">
                      <a:srgbClr val="000000"/>
                    </a:gs>
                    <a:gs pos="100000">
                      <a:srgbClr val="000000"/>
                    </a:gs>
                  </a:gsLst>
                  <a:lin ang="5400000" scaled="0"/>
                </a:gradFill>
                <a:latin typeface="Consolas" panose="020B0609020204030204" pitchFamily="49" charset="0"/>
                <a:cs typeface="Consolas" panose="020B0609020204030204" pitchFamily="49" charset="0"/>
              </a:rPr>
            </a:br>
            <a:r>
              <a:rPr lang="en-US" sz="1200" dirty="0">
                <a:gradFill>
                  <a:gsLst>
                    <a:gs pos="1250">
                      <a:srgbClr val="000000"/>
                    </a:gs>
                    <a:gs pos="100000">
                      <a:srgbClr val="000000"/>
                    </a:gs>
                  </a:gsLst>
                  <a:lin ang="5400000" scaled="0"/>
                </a:gradFill>
                <a:latin typeface="Consolas" panose="020B0609020204030204" pitchFamily="49" charset="0"/>
                <a:cs typeface="Consolas" panose="020B0609020204030204" pitchFamily="49" charset="0"/>
              </a:rPr>
              <a:t>         "Account": “Nokia“,</a:t>
            </a:r>
            <a:br>
              <a:rPr lang="en-US" sz="1200" dirty="0">
                <a:gradFill>
                  <a:gsLst>
                    <a:gs pos="1250">
                      <a:srgbClr val="000000"/>
                    </a:gs>
                    <a:gs pos="100000">
                      <a:srgbClr val="000000"/>
                    </a:gs>
                  </a:gsLst>
                  <a:lin ang="5400000" scaled="0"/>
                </a:gradFill>
                <a:latin typeface="Consolas" panose="020B0609020204030204" pitchFamily="49" charset="0"/>
                <a:cs typeface="Consolas" panose="020B0609020204030204" pitchFamily="49" charset="0"/>
              </a:rPr>
            </a:br>
            <a:r>
              <a:rPr lang="en-US" sz="1200" dirty="0">
                <a:gradFill>
                  <a:gsLst>
                    <a:gs pos="1250">
                      <a:srgbClr val="000000"/>
                    </a:gs>
                    <a:gs pos="100000">
                      <a:srgbClr val="000000"/>
                    </a:gs>
                  </a:gsLst>
                  <a:lin ang="5400000" scaled="0"/>
                </a:gradFill>
                <a:latin typeface="Consolas" panose="020B0609020204030204" pitchFamily="49" charset="0"/>
                <a:cs typeface="Consolas" panose="020B0609020204030204" pitchFamily="49" charset="0"/>
              </a:rPr>
              <a:t>         "Item":{</a:t>
            </a:r>
            <a:br>
              <a:rPr lang="en-US" sz="1200" dirty="0">
                <a:gradFill>
                  <a:gsLst>
                    <a:gs pos="1250">
                      <a:srgbClr val="000000"/>
                    </a:gs>
                    <a:gs pos="100000">
                      <a:srgbClr val="000000"/>
                    </a:gs>
                  </a:gsLst>
                  <a:lin ang="5400000" scaled="0"/>
                </a:gradFill>
                <a:latin typeface="Consolas" panose="020B0609020204030204" pitchFamily="49" charset="0"/>
                <a:cs typeface="Consolas" panose="020B0609020204030204" pitchFamily="49" charset="0"/>
              </a:rPr>
            </a:br>
            <a:r>
              <a:rPr lang="en-US" sz="1200" dirty="0">
                <a:gradFill>
                  <a:gsLst>
                    <a:gs pos="1250">
                      <a:srgbClr val="000000"/>
                    </a:gs>
                    <a:gs pos="100000">
                      <a:srgbClr val="000000"/>
                    </a:gs>
                  </a:gsLst>
                  <a:lin ang="5400000" scaled="0"/>
                </a:gradFill>
                <a:latin typeface="Consolas" panose="020B0609020204030204" pitchFamily="49" charset="0"/>
                <a:cs typeface="Consolas" panose="020B0609020204030204" pitchFamily="49" charset="0"/>
              </a:rPr>
              <a:t>             "Price":24.99,</a:t>
            </a:r>
            <a:br>
              <a:rPr lang="en-US" sz="1200" dirty="0">
                <a:gradFill>
                  <a:gsLst>
                    <a:gs pos="1250">
                      <a:srgbClr val="000000"/>
                    </a:gs>
                    <a:gs pos="100000">
                      <a:srgbClr val="000000"/>
                    </a:gs>
                  </a:gsLst>
                  <a:lin ang="5400000" scaled="0"/>
                </a:gradFill>
                <a:latin typeface="Consolas" panose="020B0609020204030204" pitchFamily="49" charset="0"/>
                <a:cs typeface="Consolas" panose="020B0609020204030204" pitchFamily="49" charset="0"/>
              </a:rPr>
            </a:br>
            <a:r>
              <a:rPr lang="en-US" sz="1200" dirty="0">
                <a:gradFill>
                  <a:gsLst>
                    <a:gs pos="1250">
                      <a:srgbClr val="000000"/>
                    </a:gs>
                    <a:gs pos="100000">
                      <a:srgbClr val="000000"/>
                    </a:gs>
                  </a:gsLst>
                  <a:lin ang="5400000" scaled="0"/>
                </a:gradFill>
                <a:latin typeface="Consolas" panose="020B0609020204030204" pitchFamily="49" charset="0"/>
                <a:cs typeface="Consolas" panose="020B0609020204030204" pitchFamily="49" charset="0"/>
              </a:rPr>
              <a:t>             "Quantity":3</a:t>
            </a:r>
            <a:br>
              <a:rPr lang="en-US" sz="1200" dirty="0">
                <a:gradFill>
                  <a:gsLst>
                    <a:gs pos="1250">
                      <a:srgbClr val="000000"/>
                    </a:gs>
                    <a:gs pos="100000">
                      <a:srgbClr val="000000"/>
                    </a:gs>
                  </a:gsLst>
                  <a:lin ang="5400000" scaled="0"/>
                </a:gradFill>
                <a:latin typeface="Consolas" panose="020B0609020204030204" pitchFamily="49" charset="0"/>
                <a:cs typeface="Consolas" panose="020B0609020204030204" pitchFamily="49" charset="0"/>
              </a:rPr>
            </a:br>
            <a:r>
              <a:rPr lang="en-US" sz="1200" dirty="0">
                <a:gradFill>
                  <a:gsLst>
                    <a:gs pos="1250">
                      <a:srgbClr val="000000"/>
                    </a:gs>
                    <a:gs pos="100000">
                      <a:srgbClr val="000000"/>
                    </a:gs>
                  </a:gsLst>
                  <a:lin ang="5400000" scaled="0"/>
                </a:gradFill>
                <a:latin typeface="Consolas" panose="020B0609020204030204" pitchFamily="49" charset="0"/>
                <a:cs typeface="Consolas" panose="020B0609020204030204" pitchFamily="49" charset="0"/>
              </a:rPr>
              <a:t>          }</a:t>
            </a:r>
            <a:br>
              <a:rPr lang="en-US" sz="1200" dirty="0">
                <a:gradFill>
                  <a:gsLst>
                    <a:gs pos="1250">
                      <a:srgbClr val="000000"/>
                    </a:gs>
                    <a:gs pos="100000">
                      <a:srgbClr val="000000"/>
                    </a:gs>
                  </a:gsLst>
                  <a:lin ang="5400000" scaled="0"/>
                </a:gradFill>
                <a:latin typeface="Consolas" panose="020B0609020204030204" pitchFamily="49" charset="0"/>
                <a:cs typeface="Consolas" panose="020B0609020204030204" pitchFamily="49" charset="0"/>
              </a:rPr>
            </a:br>
            <a:r>
              <a:rPr lang="en-US" sz="1200" dirty="0">
                <a:gradFill>
                  <a:gsLst>
                    <a:gs pos="1250">
                      <a:srgbClr val="000000"/>
                    </a:gs>
                    <a:gs pos="100000">
                      <a:srgbClr val="000000"/>
                    </a:gs>
                  </a:gsLst>
                  <a:lin ang="5400000" scaled="0"/>
                </a:gradFill>
                <a:latin typeface="Consolas" panose="020B0609020204030204" pitchFamily="49" charset="0"/>
                <a:cs typeface="Consolas" panose="020B0609020204030204" pitchFamily="49" charset="0"/>
              </a:rPr>
              <a:t>      }</a:t>
            </a:r>
            <a:br>
              <a:rPr lang="en-US" sz="1200" dirty="0">
                <a:gradFill>
                  <a:gsLst>
                    <a:gs pos="1250">
                      <a:srgbClr val="000000"/>
                    </a:gs>
                    <a:gs pos="100000">
                      <a:srgbClr val="000000"/>
                    </a:gs>
                  </a:gsLst>
                  <a:lin ang="5400000" scaled="0"/>
                </a:gradFill>
                <a:latin typeface="Consolas" panose="020B0609020204030204" pitchFamily="49" charset="0"/>
                <a:cs typeface="Consolas" panose="020B0609020204030204" pitchFamily="49" charset="0"/>
              </a:rPr>
            </a:br>
            <a:r>
              <a:rPr lang="en-US" sz="1200" dirty="0">
                <a:gradFill>
                  <a:gsLst>
                    <a:gs pos="1250">
                      <a:srgbClr val="000000"/>
                    </a:gs>
                    <a:gs pos="100000">
                      <a:srgbClr val="000000"/>
                    </a:gs>
                  </a:gsLst>
                  <a:lin ang="5400000" scaled="0"/>
                </a:gradFill>
                <a:latin typeface="Consolas" panose="020B0609020204030204" pitchFamily="49" charset="0"/>
                <a:cs typeface="Consolas" panose="020B0609020204030204" pitchFamily="49" charset="0"/>
              </a:rPr>
              <a:t>    ]</a:t>
            </a:r>
          </a:p>
        </p:txBody>
      </p:sp>
      <p:sp>
        <p:nvSpPr>
          <p:cNvPr id="10" name="Text Placeholder 1"/>
          <p:cNvSpPr txBox="1">
            <a:spLocks/>
          </p:cNvSpPr>
          <p:nvPr/>
        </p:nvSpPr>
        <p:spPr>
          <a:xfrm>
            <a:off x="397457" y="1265386"/>
            <a:ext cx="7799613" cy="2057400"/>
          </a:xfrm>
          <a:prstGeom prst="rect">
            <a:avLst/>
          </a:prstGeom>
          <a:solidFill>
            <a:schemeClr val="accent5">
              <a:lumMod val="20000"/>
              <a:lumOff val="80000"/>
            </a:schemeClr>
          </a:solidFill>
          <a:ln w="63500">
            <a:solidFill>
              <a:schemeClr val="accent4"/>
            </a:solidFill>
          </a:ln>
        </p:spPr>
        <p:txBody>
          <a:bodyPr vert="horz" wrap="square" lIns="182880" tIns="146304" rIns="182880" bIns="146304" rtlCol="0" anchor="t" anchorCtr="0">
            <a:noAutofit/>
          </a:bodyPr>
          <a:lstStyle>
            <a:lvl1pPr marL="0" marR="0" indent="0" algn="l" defTabSz="932742" rtl="0" eaLnBrk="1" fontAlgn="auto" latinLnBrk="0" hangingPunct="1">
              <a:lnSpc>
                <a:spcPct val="90000"/>
              </a:lnSpc>
              <a:spcBef>
                <a:spcPct val="20000"/>
              </a:spcBef>
              <a:spcAft>
                <a:spcPts val="0"/>
              </a:spcAft>
              <a:buClr>
                <a:schemeClr val="tx1"/>
              </a:buClr>
              <a:buSzPct val="90000"/>
              <a:buFont typeface="Arial" panose="020B0604020202020204" pitchFamily="34" charset="0"/>
              <a:buNone/>
              <a:tabLst/>
              <a:defRPr lang="en-US" sz="3600" kern="1200" spc="0" baseline="0" dirty="0" smtClean="0">
                <a:gradFill>
                  <a:gsLst>
                    <a:gs pos="1299">
                      <a:schemeClr val="tx1"/>
                    </a:gs>
                    <a:gs pos="100000">
                      <a:schemeClr val="tx1"/>
                    </a:gs>
                  </a:gsLst>
                  <a:lin ang="5400000" scaled="0"/>
                </a:gradFill>
                <a:latin typeface="+mj-lt"/>
                <a:ea typeface="+mn-ea"/>
                <a:cs typeface="+mn-cs"/>
              </a:defRPr>
            </a:lvl1pPr>
            <a:lvl2pPr marL="584200" marR="0" indent="-241300" algn="l" defTabSz="932742" rtl="0" eaLnBrk="1" fontAlgn="auto" latinLnBrk="0" hangingPunct="1">
              <a:lnSpc>
                <a:spcPct val="90000"/>
              </a:lnSpc>
              <a:spcBef>
                <a:spcPct val="20000"/>
              </a:spcBef>
              <a:spcAft>
                <a:spcPts val="0"/>
              </a:spcAft>
              <a:buClr>
                <a:schemeClr val="tx1"/>
              </a:buClr>
              <a:buSzPct val="90000"/>
              <a:buFont typeface="Wingdings" panose="05000000000000000000" pitchFamily="2" charset="2"/>
              <a:buChar char="§"/>
              <a:tabLst/>
              <a:defRPr sz="2400" kern="1200" spc="0" baseline="0">
                <a:gradFill>
                  <a:gsLst>
                    <a:gs pos="1250">
                      <a:schemeClr val="tx1"/>
                    </a:gs>
                    <a:gs pos="100000">
                      <a:schemeClr val="tx1"/>
                    </a:gs>
                  </a:gsLst>
                  <a:lin ang="5400000" scaled="0"/>
                </a:gradFill>
                <a:latin typeface="+mn-lt"/>
                <a:ea typeface="+mn-ea"/>
                <a:cs typeface="+mn-cs"/>
              </a:defRPr>
            </a:lvl2pPr>
            <a:lvl3pPr marL="800100" marR="0" indent="-228600" algn="l" defTabSz="932742" rtl="0" eaLnBrk="1" fontAlgn="auto" latinLnBrk="0" hangingPunct="1">
              <a:lnSpc>
                <a:spcPct val="90000"/>
              </a:lnSpc>
              <a:spcBef>
                <a:spcPct val="20000"/>
              </a:spcBef>
              <a:spcAft>
                <a:spcPts val="0"/>
              </a:spcAft>
              <a:buClr>
                <a:schemeClr val="tx1"/>
              </a:buClr>
              <a:buSzPct val="90000"/>
              <a:buFont typeface="Wingdings" panose="05000000000000000000" pitchFamily="2" charset="2"/>
              <a:buChar char="§"/>
              <a:tabLst/>
              <a:defRPr sz="2400" kern="1200" spc="0" baseline="0">
                <a:gradFill>
                  <a:gsLst>
                    <a:gs pos="1250">
                      <a:schemeClr val="tx1"/>
                    </a:gs>
                    <a:gs pos="100000">
                      <a:schemeClr val="tx1"/>
                    </a:gs>
                  </a:gsLst>
                  <a:lin ang="5400000" scaled="0"/>
                </a:gradFill>
                <a:latin typeface="+mn-lt"/>
                <a:ea typeface="+mn-ea"/>
                <a:cs typeface="+mn-cs"/>
              </a:defRPr>
            </a:lvl3pPr>
            <a:lvl4pPr marL="1028700" marR="0" indent="-228600" algn="l" defTabSz="932742" rtl="0" eaLnBrk="1" fontAlgn="auto" latinLnBrk="0" hangingPunct="1">
              <a:lnSpc>
                <a:spcPct val="90000"/>
              </a:lnSpc>
              <a:spcBef>
                <a:spcPct val="20000"/>
              </a:spcBef>
              <a:spcAft>
                <a:spcPts val="0"/>
              </a:spcAft>
              <a:buClr>
                <a:schemeClr val="tx1"/>
              </a:buClr>
              <a:buSzPct val="90000"/>
              <a:buFont typeface="Wingdings" panose="05000000000000000000" pitchFamily="2" charset="2"/>
              <a:buChar char="§"/>
              <a:tabLst/>
              <a:defRPr sz="2000" kern="1200" spc="0" baseline="0">
                <a:gradFill>
                  <a:gsLst>
                    <a:gs pos="1250">
                      <a:schemeClr val="tx1"/>
                    </a:gs>
                    <a:gs pos="100000">
                      <a:schemeClr val="tx1"/>
                    </a:gs>
                  </a:gsLst>
                  <a:lin ang="5400000" scaled="0"/>
                </a:gradFill>
                <a:latin typeface="+mn-lt"/>
                <a:ea typeface="+mn-ea"/>
                <a:cs typeface="+mn-cs"/>
              </a:defRPr>
            </a:lvl4pPr>
            <a:lvl5pPr marL="1257300" marR="0" indent="-228600" algn="l" defTabSz="932742" rtl="0" eaLnBrk="1" fontAlgn="auto" latinLnBrk="0" hangingPunct="1">
              <a:lnSpc>
                <a:spcPct val="90000"/>
              </a:lnSpc>
              <a:spcBef>
                <a:spcPct val="20000"/>
              </a:spcBef>
              <a:spcAft>
                <a:spcPts val="0"/>
              </a:spcAft>
              <a:buClr>
                <a:schemeClr val="tx1"/>
              </a:buClr>
              <a:buSzPct val="90000"/>
              <a:buFont typeface="Wingdings" panose="05000000000000000000" pitchFamily="2" charset="2"/>
              <a:buChar char="§"/>
              <a:tabLst/>
              <a:defRPr sz="2000" kern="1200" spc="0" baseline="0">
                <a:gradFill>
                  <a:gsLst>
                    <a:gs pos="1250">
                      <a:schemeClr val="tx1"/>
                    </a:gs>
                    <a:gs pos="100000">
                      <a:schemeClr val="tx1"/>
                    </a:gs>
                  </a:gsLst>
                  <a:lin ang="5400000" scaled="0"/>
                </a:gradFill>
                <a:latin typeface="+mn-lt"/>
                <a:ea typeface="+mn-ea"/>
                <a:cs typeface="+mn-cs"/>
              </a:defRPr>
            </a:lvl5pPr>
            <a:lvl6pPr marL="2565040"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3031412"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97783"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964155"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lnSpc>
                <a:spcPct val="100000"/>
              </a:lnSpc>
              <a:spcAft>
                <a:spcPts val="1200"/>
              </a:spcAft>
            </a:pPr>
            <a:r>
              <a:rPr lang="en-US" sz="2400" dirty="0">
                <a:gradFill>
                  <a:gsLst>
                    <a:gs pos="96970">
                      <a:srgbClr val="525252"/>
                    </a:gs>
                    <a:gs pos="82828">
                      <a:srgbClr val="525252"/>
                    </a:gs>
                  </a:gsLst>
                  <a:lin ang="5400000" scaled="0"/>
                </a:gradFill>
                <a:latin typeface="Segoe UI" panose="020B0502040204020203" pitchFamily="34" charset="0"/>
                <a:cs typeface="Segoe UI" panose="020B0502040204020203" pitchFamily="34" charset="0"/>
              </a:rPr>
              <a:t>Input table data</a:t>
            </a:r>
          </a:p>
        </p:txBody>
      </p:sp>
      <p:graphicFrame>
        <p:nvGraphicFramePr>
          <p:cNvPr id="6" name="Table 5"/>
          <p:cNvGraphicFramePr>
            <a:graphicFrameLocks noGrp="1"/>
          </p:cNvGraphicFramePr>
          <p:nvPr>
            <p:extLst/>
          </p:nvPr>
        </p:nvGraphicFramePr>
        <p:xfrm>
          <a:off x="612805" y="1993857"/>
          <a:ext cx="6775135" cy="1100328"/>
        </p:xfrm>
        <a:graphic>
          <a:graphicData uri="http://schemas.openxmlformats.org/drawingml/2006/table">
            <a:tbl>
              <a:tblPr firstRow="1" bandRow="1">
                <a:tableStyleId>{5C22544A-7EE6-4342-B048-85BDC9FD1C3A}</a:tableStyleId>
              </a:tblPr>
              <a:tblGrid>
                <a:gridCol w="1207839">
                  <a:extLst>
                    <a:ext uri="{9D8B030D-6E8A-4147-A177-3AD203B41FA5}">
                      <a16:colId xmlns:a16="http://schemas.microsoft.com/office/drawing/2014/main" val="20000"/>
                    </a:ext>
                  </a:extLst>
                </a:gridCol>
                <a:gridCol w="2105475">
                  <a:extLst>
                    <a:ext uri="{9D8B030D-6E8A-4147-A177-3AD203B41FA5}">
                      <a16:colId xmlns:a16="http://schemas.microsoft.com/office/drawing/2014/main" val="20001"/>
                    </a:ext>
                  </a:extLst>
                </a:gridCol>
                <a:gridCol w="1344415">
                  <a:extLst>
                    <a:ext uri="{9D8B030D-6E8A-4147-A177-3AD203B41FA5}">
                      <a16:colId xmlns:a16="http://schemas.microsoft.com/office/drawing/2014/main" val="20002"/>
                    </a:ext>
                  </a:extLst>
                </a:gridCol>
                <a:gridCol w="884450">
                  <a:extLst>
                    <a:ext uri="{9D8B030D-6E8A-4147-A177-3AD203B41FA5}">
                      <a16:colId xmlns:a16="http://schemas.microsoft.com/office/drawing/2014/main" val="20003"/>
                    </a:ext>
                  </a:extLst>
                </a:gridCol>
                <a:gridCol w="1232956">
                  <a:extLst>
                    <a:ext uri="{9D8B030D-6E8A-4147-A177-3AD203B41FA5}">
                      <a16:colId xmlns:a16="http://schemas.microsoft.com/office/drawing/2014/main" val="20004"/>
                    </a:ext>
                  </a:extLst>
                </a:gridCol>
              </a:tblGrid>
              <a:tr h="0">
                <a:tc>
                  <a:txBody>
                    <a:bodyPr/>
                    <a:lstStyle/>
                    <a:p>
                      <a:pPr defTabSz="932472" fontAlgn="base">
                        <a:lnSpc>
                          <a:spcPct val="90000"/>
                        </a:lnSpc>
                        <a:spcBef>
                          <a:spcPct val="0"/>
                        </a:spcBef>
                        <a:spcAft>
                          <a:spcPct val="0"/>
                        </a:spcAft>
                      </a:pPr>
                      <a:r>
                        <a:rPr lang="en-US" sz="1800" b="1" kern="1200" dirty="0">
                          <a:gradFill>
                            <a:gsLst>
                              <a:gs pos="0">
                                <a:srgbClr val="FFFFFF"/>
                              </a:gs>
                              <a:gs pos="100000">
                                <a:srgbClr val="FFFFFF"/>
                              </a:gs>
                            </a:gsLst>
                            <a:lin ang="5400000" scaled="0"/>
                          </a:gradFill>
                          <a:latin typeface="+mj-lt"/>
                          <a:ea typeface="Segoe UI" pitchFamily="34" charset="0"/>
                          <a:cs typeface="Segoe UI" pitchFamily="34" charset="0"/>
                        </a:rPr>
                        <a:t>Number</a:t>
                      </a:r>
                    </a:p>
                  </a:txBody>
                  <a:tcPr marL="182880" marR="182880" marT="91440" marB="91440" anchor="ctr">
                    <a:lnL w="12700" cap="flat" cmpd="sng" algn="ctr">
                      <a:solidFill>
                        <a:schemeClr val="tx1"/>
                      </a:solidFill>
                      <a:prstDash val="solid"/>
                      <a:round/>
                      <a:headEnd type="none" w="med" len="med"/>
                      <a:tailEnd type="none" w="med" len="med"/>
                    </a:lnL>
                    <a:lnR w="9525" cap="flat" cmpd="sng" algn="ctr">
                      <a:solidFill>
                        <a:srgbClr val="FFFFFF"/>
                      </a:solidFill>
                      <a:prstDash val="solid"/>
                      <a:round/>
                      <a:headEnd type="none" w="med" len="med"/>
                      <a:tailEnd type="none" w="med" len="med"/>
                    </a:lnR>
                    <a:lnT w="12700" cap="flat" cmpd="sng" algn="ctr">
                      <a:solidFill>
                        <a:schemeClr val="tx1"/>
                      </a:solidFill>
                      <a:prstDash val="solid"/>
                      <a:round/>
                      <a:headEnd type="none" w="med" len="med"/>
                      <a:tailEnd type="none" w="med" len="med"/>
                    </a:lnT>
                    <a:lnB w="952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chemeClr val="accent6"/>
                    </a:solidFill>
                  </a:tcPr>
                </a:tc>
                <a:tc>
                  <a:txBody>
                    <a:bodyPr/>
                    <a:lstStyle/>
                    <a:p>
                      <a:pPr marL="0" algn="l" defTabSz="932472" rtl="0" eaLnBrk="1" fontAlgn="base" latinLnBrk="0" hangingPunct="1">
                        <a:lnSpc>
                          <a:spcPct val="90000"/>
                        </a:lnSpc>
                        <a:spcBef>
                          <a:spcPct val="0"/>
                        </a:spcBef>
                        <a:spcAft>
                          <a:spcPct val="0"/>
                        </a:spcAft>
                      </a:pPr>
                      <a:r>
                        <a:rPr lang="en-US" sz="1800" b="1" kern="1200" dirty="0">
                          <a:gradFill>
                            <a:gsLst>
                              <a:gs pos="0">
                                <a:srgbClr val="FFFFFF"/>
                              </a:gs>
                              <a:gs pos="100000">
                                <a:srgbClr val="FFFFFF"/>
                              </a:gs>
                            </a:gsLst>
                            <a:lin ang="5400000" scaled="0"/>
                          </a:gradFill>
                          <a:latin typeface="+mj-lt"/>
                          <a:ea typeface="Segoe UI" pitchFamily="34" charset="0"/>
                          <a:cs typeface="Segoe UI" pitchFamily="34" charset="0"/>
                        </a:rPr>
                        <a:t>Date</a:t>
                      </a:r>
                    </a:p>
                  </a:txBody>
                  <a:tcPr marL="182880" marR="182880" marT="91440" marB="91440" anchor="ctr">
                    <a:lnL w="9525" cap="flat" cmpd="sng" algn="ctr">
                      <a:solidFill>
                        <a:srgbClr val="FFFFFF"/>
                      </a:solidFill>
                      <a:prstDash val="solid"/>
                      <a:round/>
                      <a:headEnd type="none" w="med" len="med"/>
                      <a:tailEnd type="none" w="med" len="med"/>
                    </a:lnL>
                    <a:lnR w="9525" cap="flat" cmpd="sng" algn="ctr">
                      <a:solidFill>
                        <a:srgbClr val="FFFFFF"/>
                      </a:solidFill>
                      <a:prstDash val="solid"/>
                      <a:round/>
                      <a:headEnd type="none" w="med" len="med"/>
                      <a:tailEnd type="none" w="med" len="med"/>
                    </a:lnR>
                    <a:lnT w="12700" cap="flat" cmpd="sng" algn="ctr">
                      <a:solidFill>
                        <a:schemeClr val="tx1"/>
                      </a:solidFill>
                      <a:prstDash val="solid"/>
                      <a:round/>
                      <a:headEnd type="none" w="med" len="med"/>
                      <a:tailEnd type="none" w="med" len="med"/>
                    </a:lnT>
                    <a:lnB w="952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chemeClr val="accent6"/>
                    </a:solidFill>
                  </a:tcPr>
                </a:tc>
                <a:tc>
                  <a:txBody>
                    <a:bodyPr/>
                    <a:lstStyle/>
                    <a:p>
                      <a:pPr marL="0" algn="l" defTabSz="932472" rtl="0" eaLnBrk="1" fontAlgn="base" latinLnBrk="0" hangingPunct="1">
                        <a:lnSpc>
                          <a:spcPct val="90000"/>
                        </a:lnSpc>
                        <a:spcBef>
                          <a:spcPct val="0"/>
                        </a:spcBef>
                        <a:spcAft>
                          <a:spcPct val="0"/>
                        </a:spcAft>
                      </a:pPr>
                      <a:r>
                        <a:rPr lang="en-US" sz="1800" b="1" kern="1200" dirty="0">
                          <a:gradFill>
                            <a:gsLst>
                              <a:gs pos="0">
                                <a:srgbClr val="FFFFFF"/>
                              </a:gs>
                              <a:gs pos="100000">
                                <a:srgbClr val="FFFFFF"/>
                              </a:gs>
                            </a:gsLst>
                            <a:lin ang="5400000" scaled="0"/>
                          </a:gradFill>
                          <a:latin typeface="+mj-lt"/>
                          <a:ea typeface="Segoe UI" pitchFamily="34" charset="0"/>
                          <a:cs typeface="Segoe UI" pitchFamily="34" charset="0"/>
                        </a:rPr>
                        <a:t>Customer</a:t>
                      </a:r>
                    </a:p>
                  </a:txBody>
                  <a:tcPr marL="182880" marR="182880" marT="91440" marB="91440" anchor="ctr">
                    <a:lnL w="9525" cap="flat" cmpd="sng" algn="ctr">
                      <a:solidFill>
                        <a:srgbClr val="FFFFFF"/>
                      </a:solidFill>
                      <a:prstDash val="solid"/>
                      <a:round/>
                      <a:headEnd type="none" w="med" len="med"/>
                      <a:tailEnd type="none" w="med" len="med"/>
                    </a:lnL>
                    <a:lnR w="9525" cap="flat" cmpd="sng" algn="ctr">
                      <a:solidFill>
                        <a:srgbClr val="FFFFFF"/>
                      </a:solidFill>
                      <a:prstDash val="solid"/>
                      <a:round/>
                      <a:headEnd type="none" w="med" len="med"/>
                      <a:tailEnd type="none" w="med" len="med"/>
                    </a:lnR>
                    <a:lnT w="12700" cap="flat" cmpd="sng" algn="ctr">
                      <a:solidFill>
                        <a:schemeClr val="tx1"/>
                      </a:solidFill>
                      <a:prstDash val="solid"/>
                      <a:round/>
                      <a:headEnd type="none" w="med" len="med"/>
                      <a:tailEnd type="none" w="med" len="med"/>
                    </a:lnT>
                    <a:lnB w="952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chemeClr val="accent6"/>
                    </a:solidFill>
                  </a:tcPr>
                </a:tc>
                <a:tc>
                  <a:txBody>
                    <a:bodyPr/>
                    <a:lstStyle/>
                    <a:p>
                      <a:pPr marL="0" algn="l" defTabSz="932472" rtl="0" eaLnBrk="1" fontAlgn="base" latinLnBrk="0" hangingPunct="1">
                        <a:lnSpc>
                          <a:spcPct val="90000"/>
                        </a:lnSpc>
                        <a:spcBef>
                          <a:spcPct val="0"/>
                        </a:spcBef>
                        <a:spcAft>
                          <a:spcPct val="0"/>
                        </a:spcAft>
                      </a:pPr>
                      <a:r>
                        <a:rPr lang="en-US" sz="1800" b="1" kern="1200" dirty="0">
                          <a:gradFill>
                            <a:gsLst>
                              <a:gs pos="0">
                                <a:srgbClr val="FFFFFF"/>
                              </a:gs>
                              <a:gs pos="100000">
                                <a:srgbClr val="FFFFFF"/>
                              </a:gs>
                            </a:gsLst>
                            <a:lin ang="5400000" scaled="0"/>
                          </a:gradFill>
                          <a:latin typeface="+mj-lt"/>
                          <a:ea typeface="Segoe UI" pitchFamily="34" charset="0"/>
                          <a:cs typeface="Segoe UI" pitchFamily="34" charset="0"/>
                        </a:rPr>
                        <a:t>Price</a:t>
                      </a:r>
                    </a:p>
                  </a:txBody>
                  <a:tcPr marL="182880" marR="182880" marT="91440" marB="91440" anchor="ctr">
                    <a:lnL w="9525" cap="flat" cmpd="sng" algn="ctr">
                      <a:solidFill>
                        <a:srgbClr val="FFFFFF"/>
                      </a:solidFill>
                      <a:prstDash val="solid"/>
                      <a:round/>
                      <a:headEnd type="none" w="med" len="med"/>
                      <a:tailEnd type="none" w="med" len="med"/>
                    </a:lnL>
                    <a:lnR w="9525" cap="flat" cmpd="sng" algn="ctr">
                      <a:solidFill>
                        <a:srgbClr val="FFFFFF"/>
                      </a:solidFill>
                      <a:prstDash val="solid"/>
                      <a:round/>
                      <a:headEnd type="none" w="med" len="med"/>
                      <a:tailEnd type="none" w="med" len="med"/>
                    </a:lnR>
                    <a:lnT w="12700" cap="flat" cmpd="sng" algn="ctr">
                      <a:solidFill>
                        <a:schemeClr val="tx1"/>
                      </a:solidFill>
                      <a:prstDash val="solid"/>
                      <a:round/>
                      <a:headEnd type="none" w="med" len="med"/>
                      <a:tailEnd type="none" w="med" len="med"/>
                    </a:lnT>
                    <a:lnB w="952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chemeClr val="accent6"/>
                    </a:solidFill>
                  </a:tcPr>
                </a:tc>
                <a:tc>
                  <a:txBody>
                    <a:bodyPr/>
                    <a:lstStyle/>
                    <a:p>
                      <a:pPr marL="0" algn="l" defTabSz="932472" rtl="0" eaLnBrk="1" fontAlgn="base" latinLnBrk="0" hangingPunct="1">
                        <a:lnSpc>
                          <a:spcPct val="90000"/>
                        </a:lnSpc>
                        <a:spcBef>
                          <a:spcPct val="0"/>
                        </a:spcBef>
                        <a:spcAft>
                          <a:spcPct val="0"/>
                        </a:spcAft>
                      </a:pPr>
                      <a:r>
                        <a:rPr lang="en-US" sz="1800" b="1" kern="1200" dirty="0">
                          <a:gradFill>
                            <a:gsLst>
                              <a:gs pos="0">
                                <a:srgbClr val="FFFFFF"/>
                              </a:gs>
                              <a:gs pos="100000">
                                <a:srgbClr val="FFFFFF"/>
                              </a:gs>
                            </a:gsLst>
                            <a:lin ang="5400000" scaled="0"/>
                          </a:gradFill>
                          <a:latin typeface="+mj-lt"/>
                          <a:ea typeface="Segoe UI" pitchFamily="34" charset="0"/>
                          <a:cs typeface="Segoe UI" pitchFamily="34" charset="0"/>
                        </a:rPr>
                        <a:t>Quantity</a:t>
                      </a:r>
                    </a:p>
                  </a:txBody>
                  <a:tcPr marL="182880" marR="182880" marT="91440" marB="91440" anchor="ctr">
                    <a:lnL w="9525" cap="flat" cmpd="sng" algn="ctr">
                      <a:solidFill>
                        <a:srgbClr val="FFFFFF"/>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952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chemeClr val="accent6"/>
                    </a:solidFill>
                  </a:tcPr>
                </a:tc>
                <a:extLst>
                  <a:ext uri="{0D108BD9-81ED-4DB2-BD59-A6C34878D82A}">
                    <a16:rowId xmlns:a16="http://schemas.microsoft.com/office/drawing/2014/main" val="10000"/>
                  </a:ext>
                </a:extLst>
              </a:tr>
              <a:tr h="162400">
                <a:tc>
                  <a:txBody>
                    <a:bodyPr/>
                    <a:lstStyle/>
                    <a:p>
                      <a:r>
                        <a:rPr lang="en-US" sz="1600" dirty="0"/>
                        <a:t>SO43659</a:t>
                      </a:r>
                    </a:p>
                  </a:txBody>
                  <a:tcPr>
                    <a:lnL w="12700" cap="flat" cmpd="sng" algn="ctr">
                      <a:solidFill>
                        <a:schemeClr val="tx1"/>
                      </a:solidFill>
                      <a:prstDash val="solid"/>
                      <a:round/>
                      <a:headEnd type="none" w="med" len="med"/>
                      <a:tailEnd type="none" w="med" len="med"/>
                    </a:lnL>
                    <a:lnR w="9525" cap="flat" cmpd="sng" algn="ctr">
                      <a:solidFill>
                        <a:srgbClr val="FFFFFF"/>
                      </a:solidFill>
                      <a:prstDash val="solid"/>
                      <a:round/>
                      <a:headEnd type="none" w="med" len="med"/>
                      <a:tailEnd type="none" w="med" len="med"/>
                    </a:lnR>
                    <a:lnT w="9525" cap="flat" cmpd="sng" algn="ctr">
                      <a:solidFill>
                        <a:srgbClr val="FFFFFF"/>
                      </a:solidFill>
                      <a:prstDash val="solid"/>
                      <a:round/>
                      <a:headEnd type="none" w="med" len="med"/>
                      <a:tailEnd type="none" w="med" len="med"/>
                    </a:lnT>
                    <a:lnB w="952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F5F5F5"/>
                    </a:solidFill>
                  </a:tcPr>
                </a:tc>
                <a:tc>
                  <a:txBody>
                    <a:bodyPr/>
                    <a:lstStyle/>
                    <a:p>
                      <a:r>
                        <a:rPr lang="en-US" sz="1600" dirty="0"/>
                        <a:t>2011-05-31T00:00:00</a:t>
                      </a:r>
                    </a:p>
                  </a:txBody>
                  <a:tcPr>
                    <a:lnL w="9525" cap="flat" cmpd="sng" algn="ctr">
                      <a:solidFill>
                        <a:srgbClr val="FFFFFF"/>
                      </a:solidFill>
                      <a:prstDash val="solid"/>
                      <a:round/>
                      <a:headEnd type="none" w="med" len="med"/>
                      <a:tailEnd type="none" w="med" len="med"/>
                    </a:lnL>
                    <a:lnR w="9525" cap="flat" cmpd="sng" algn="ctr">
                      <a:solidFill>
                        <a:srgbClr val="FFFFFF"/>
                      </a:solidFill>
                      <a:prstDash val="solid"/>
                      <a:round/>
                      <a:headEnd type="none" w="med" len="med"/>
                      <a:tailEnd type="none" w="med" len="med"/>
                    </a:lnR>
                    <a:lnT w="9525" cap="flat" cmpd="sng" algn="ctr">
                      <a:solidFill>
                        <a:srgbClr val="FFFFFF"/>
                      </a:solidFill>
                      <a:prstDash val="solid"/>
                      <a:round/>
                      <a:headEnd type="none" w="med" len="med"/>
                      <a:tailEnd type="none" w="med" len="med"/>
                    </a:lnT>
                    <a:lnB w="952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F5F5F5"/>
                    </a:solidFill>
                  </a:tcPr>
                </a:tc>
                <a:tc>
                  <a:txBody>
                    <a:bodyPr/>
                    <a:lstStyle/>
                    <a:p>
                      <a:r>
                        <a:rPr lang="en-US" sz="1600" dirty="0"/>
                        <a:t>MSFT</a:t>
                      </a:r>
                    </a:p>
                  </a:txBody>
                  <a:tcPr>
                    <a:lnL w="9525" cap="flat" cmpd="sng" algn="ctr">
                      <a:solidFill>
                        <a:srgbClr val="FFFFFF"/>
                      </a:solidFill>
                      <a:prstDash val="solid"/>
                      <a:round/>
                      <a:headEnd type="none" w="med" len="med"/>
                      <a:tailEnd type="none" w="med" len="med"/>
                    </a:lnL>
                    <a:lnR w="9525" cap="flat" cmpd="sng" algn="ctr">
                      <a:solidFill>
                        <a:srgbClr val="FFFFFF"/>
                      </a:solidFill>
                      <a:prstDash val="solid"/>
                      <a:round/>
                      <a:headEnd type="none" w="med" len="med"/>
                      <a:tailEnd type="none" w="med" len="med"/>
                    </a:lnR>
                    <a:lnT w="9525" cap="flat" cmpd="sng" algn="ctr">
                      <a:solidFill>
                        <a:srgbClr val="FFFFFF"/>
                      </a:solidFill>
                      <a:prstDash val="solid"/>
                      <a:round/>
                      <a:headEnd type="none" w="med" len="med"/>
                      <a:tailEnd type="none" w="med" len="med"/>
                    </a:lnT>
                    <a:lnB w="952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F5F5F5"/>
                    </a:solidFill>
                  </a:tcPr>
                </a:tc>
                <a:tc>
                  <a:txBody>
                    <a:bodyPr/>
                    <a:lstStyle/>
                    <a:p>
                      <a:r>
                        <a:rPr lang="en-US" sz="1600" dirty="0"/>
                        <a:t>59.99</a:t>
                      </a:r>
                    </a:p>
                  </a:txBody>
                  <a:tcPr>
                    <a:lnL w="9525" cap="flat" cmpd="sng" algn="ctr">
                      <a:solidFill>
                        <a:srgbClr val="FFFFFF"/>
                      </a:solidFill>
                      <a:prstDash val="solid"/>
                      <a:round/>
                      <a:headEnd type="none" w="med" len="med"/>
                      <a:tailEnd type="none" w="med" len="med"/>
                    </a:lnL>
                    <a:lnR w="9525" cap="flat" cmpd="sng" algn="ctr">
                      <a:solidFill>
                        <a:srgbClr val="FFFFFF"/>
                      </a:solidFill>
                      <a:prstDash val="solid"/>
                      <a:round/>
                      <a:headEnd type="none" w="med" len="med"/>
                      <a:tailEnd type="none" w="med" len="med"/>
                    </a:lnR>
                    <a:lnT w="9525" cap="flat" cmpd="sng" algn="ctr">
                      <a:solidFill>
                        <a:srgbClr val="FFFFFF"/>
                      </a:solidFill>
                      <a:prstDash val="solid"/>
                      <a:round/>
                      <a:headEnd type="none" w="med" len="med"/>
                      <a:tailEnd type="none" w="med" len="med"/>
                    </a:lnT>
                    <a:lnB w="952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F5F5F5"/>
                    </a:solidFill>
                  </a:tcPr>
                </a:tc>
                <a:tc>
                  <a:txBody>
                    <a:bodyPr/>
                    <a:lstStyle/>
                    <a:p>
                      <a:r>
                        <a:rPr lang="en-US" sz="1600" dirty="0"/>
                        <a:t>1</a:t>
                      </a:r>
                    </a:p>
                  </a:txBody>
                  <a:tcPr>
                    <a:lnL w="9525" cap="flat" cmpd="sng" algn="ctr">
                      <a:solidFill>
                        <a:srgbClr val="FFFFFF"/>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rgbClr val="FFFFFF"/>
                      </a:solidFill>
                      <a:prstDash val="solid"/>
                      <a:round/>
                      <a:headEnd type="none" w="med" len="med"/>
                      <a:tailEnd type="none" w="med" len="med"/>
                    </a:lnT>
                    <a:lnB w="952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F5F5F5"/>
                    </a:solidFill>
                  </a:tcPr>
                </a:tc>
                <a:extLst>
                  <a:ext uri="{0D108BD9-81ED-4DB2-BD59-A6C34878D82A}">
                    <a16:rowId xmlns:a16="http://schemas.microsoft.com/office/drawing/2014/main" val="10001"/>
                  </a:ext>
                </a:extLst>
              </a:tr>
              <a:tr h="162400">
                <a:tc>
                  <a:txBody>
                    <a:bodyPr/>
                    <a:lstStyle/>
                    <a:p>
                      <a:r>
                        <a:rPr lang="en-US" sz="1600" dirty="0"/>
                        <a:t>SO43661</a:t>
                      </a:r>
                    </a:p>
                  </a:txBody>
                  <a:tcPr>
                    <a:lnL w="12700" cap="flat" cmpd="sng" algn="ctr">
                      <a:solidFill>
                        <a:schemeClr val="tx1"/>
                      </a:solidFill>
                      <a:prstDash val="solid"/>
                      <a:round/>
                      <a:headEnd type="none" w="med" len="med"/>
                      <a:tailEnd type="none" w="med" len="med"/>
                    </a:lnL>
                    <a:lnR w="9525" cap="flat" cmpd="sng" algn="ctr">
                      <a:solidFill>
                        <a:srgbClr val="FFFFFF"/>
                      </a:solidFill>
                      <a:prstDash val="solid"/>
                      <a:round/>
                      <a:headEnd type="none" w="med" len="med"/>
                      <a:tailEnd type="none" w="med" len="med"/>
                    </a:lnR>
                    <a:lnT w="9525" cap="flat" cmpd="sng" algn="ctr">
                      <a:solidFill>
                        <a:srgbClr val="FFFFFF"/>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5F5F5"/>
                    </a:solidFill>
                  </a:tcPr>
                </a:tc>
                <a:tc>
                  <a:txBody>
                    <a:bodyPr/>
                    <a:lstStyle/>
                    <a:p>
                      <a:r>
                        <a:rPr lang="en-US" sz="1600" dirty="0"/>
                        <a:t>2011-06-01T00:00:00</a:t>
                      </a:r>
                    </a:p>
                  </a:txBody>
                  <a:tcPr>
                    <a:lnL w="9525" cap="flat" cmpd="sng" algn="ctr">
                      <a:solidFill>
                        <a:srgbClr val="FFFFFF"/>
                      </a:solidFill>
                      <a:prstDash val="solid"/>
                      <a:round/>
                      <a:headEnd type="none" w="med" len="med"/>
                      <a:tailEnd type="none" w="med" len="med"/>
                    </a:lnL>
                    <a:lnR w="9525" cap="flat" cmpd="sng" algn="ctr">
                      <a:solidFill>
                        <a:srgbClr val="FFFFFF"/>
                      </a:solidFill>
                      <a:prstDash val="solid"/>
                      <a:round/>
                      <a:headEnd type="none" w="med" len="med"/>
                      <a:tailEnd type="none" w="med" len="med"/>
                    </a:lnR>
                    <a:lnT w="9525" cap="flat" cmpd="sng" algn="ctr">
                      <a:solidFill>
                        <a:srgbClr val="FFFFFF"/>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5F5F5"/>
                    </a:solidFill>
                  </a:tcPr>
                </a:tc>
                <a:tc>
                  <a:txBody>
                    <a:bodyPr/>
                    <a:lstStyle/>
                    <a:p>
                      <a:r>
                        <a:rPr lang="en-US" sz="1600" dirty="0"/>
                        <a:t>Nokia</a:t>
                      </a:r>
                    </a:p>
                  </a:txBody>
                  <a:tcPr>
                    <a:lnL w="9525" cap="flat" cmpd="sng" algn="ctr">
                      <a:solidFill>
                        <a:srgbClr val="FFFFFF"/>
                      </a:solidFill>
                      <a:prstDash val="solid"/>
                      <a:round/>
                      <a:headEnd type="none" w="med" len="med"/>
                      <a:tailEnd type="none" w="med" len="med"/>
                    </a:lnL>
                    <a:lnR w="9525" cap="flat" cmpd="sng" algn="ctr">
                      <a:solidFill>
                        <a:srgbClr val="FFFFFF"/>
                      </a:solidFill>
                      <a:prstDash val="solid"/>
                      <a:round/>
                      <a:headEnd type="none" w="med" len="med"/>
                      <a:tailEnd type="none" w="med" len="med"/>
                    </a:lnR>
                    <a:lnT w="9525" cap="flat" cmpd="sng" algn="ctr">
                      <a:solidFill>
                        <a:srgbClr val="FFFFFF"/>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5F5F5"/>
                    </a:solidFill>
                  </a:tcPr>
                </a:tc>
                <a:tc>
                  <a:txBody>
                    <a:bodyPr/>
                    <a:lstStyle/>
                    <a:p>
                      <a:r>
                        <a:rPr lang="en-US" sz="1600" dirty="0"/>
                        <a:t>24.99</a:t>
                      </a:r>
                    </a:p>
                  </a:txBody>
                  <a:tcPr>
                    <a:lnL w="9525" cap="flat" cmpd="sng" algn="ctr">
                      <a:solidFill>
                        <a:srgbClr val="FFFFFF"/>
                      </a:solidFill>
                      <a:prstDash val="solid"/>
                      <a:round/>
                      <a:headEnd type="none" w="med" len="med"/>
                      <a:tailEnd type="none" w="med" len="med"/>
                    </a:lnL>
                    <a:lnR w="9525" cap="flat" cmpd="sng" algn="ctr">
                      <a:solidFill>
                        <a:srgbClr val="FFFFFF"/>
                      </a:solidFill>
                      <a:prstDash val="solid"/>
                      <a:round/>
                      <a:headEnd type="none" w="med" len="med"/>
                      <a:tailEnd type="none" w="med" len="med"/>
                    </a:lnR>
                    <a:lnT w="9525" cap="flat" cmpd="sng" algn="ctr">
                      <a:solidFill>
                        <a:srgbClr val="FFFFFF"/>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5F5F5"/>
                    </a:solidFill>
                  </a:tcPr>
                </a:tc>
                <a:tc>
                  <a:txBody>
                    <a:bodyPr/>
                    <a:lstStyle/>
                    <a:p>
                      <a:r>
                        <a:rPr lang="en-US" sz="1600" dirty="0"/>
                        <a:t>3</a:t>
                      </a:r>
                    </a:p>
                  </a:txBody>
                  <a:tcPr>
                    <a:lnL w="9525" cap="flat" cmpd="sng" algn="ctr">
                      <a:solidFill>
                        <a:srgbClr val="FFFFFF"/>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rgbClr val="FFFFFF"/>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5F5F5"/>
                    </a:solidFill>
                  </a:tcPr>
                </a:tc>
                <a:extLst>
                  <a:ext uri="{0D108BD9-81ED-4DB2-BD59-A6C34878D82A}">
                    <a16:rowId xmlns:a16="http://schemas.microsoft.com/office/drawing/2014/main" val="10002"/>
                  </a:ext>
                </a:extLst>
              </a:tr>
            </a:tbl>
          </a:graphicData>
        </a:graphic>
      </p:graphicFrame>
      <p:sp>
        <p:nvSpPr>
          <p:cNvPr id="11" name="Text Placeholder 1"/>
          <p:cNvSpPr txBox="1">
            <a:spLocks/>
          </p:cNvSpPr>
          <p:nvPr/>
        </p:nvSpPr>
        <p:spPr>
          <a:xfrm>
            <a:off x="397456" y="3322785"/>
            <a:ext cx="7799613" cy="3070076"/>
          </a:xfrm>
          <a:prstGeom prst="rect">
            <a:avLst/>
          </a:prstGeom>
          <a:solidFill>
            <a:srgbClr val="F0F0F0"/>
          </a:solidFill>
          <a:ln w="63500">
            <a:solidFill>
              <a:schemeClr val="accent4"/>
            </a:solidFill>
          </a:ln>
        </p:spPr>
        <p:txBody>
          <a:bodyPr vert="horz" wrap="square" lIns="182880" tIns="146304" rIns="182880" bIns="146304" rtlCol="0" anchor="t" anchorCtr="0">
            <a:noAutofit/>
          </a:bodyPr>
          <a:lstStyle>
            <a:lvl1pPr marL="0" marR="0" indent="0" algn="l" defTabSz="932742" rtl="0" eaLnBrk="1" fontAlgn="auto" latinLnBrk="0" hangingPunct="1">
              <a:lnSpc>
                <a:spcPct val="90000"/>
              </a:lnSpc>
              <a:spcBef>
                <a:spcPct val="20000"/>
              </a:spcBef>
              <a:spcAft>
                <a:spcPts val="0"/>
              </a:spcAft>
              <a:buClr>
                <a:schemeClr val="tx1"/>
              </a:buClr>
              <a:buSzPct val="90000"/>
              <a:buFont typeface="Arial" panose="020B0604020202020204" pitchFamily="34" charset="0"/>
              <a:buNone/>
              <a:tabLst/>
              <a:defRPr lang="en-US" sz="3600" kern="1200" spc="0" baseline="0" dirty="0" smtClean="0">
                <a:gradFill>
                  <a:gsLst>
                    <a:gs pos="1299">
                      <a:schemeClr val="tx1"/>
                    </a:gs>
                    <a:gs pos="100000">
                      <a:schemeClr val="tx1"/>
                    </a:gs>
                  </a:gsLst>
                  <a:lin ang="5400000" scaled="0"/>
                </a:gradFill>
                <a:latin typeface="+mj-lt"/>
                <a:ea typeface="+mn-ea"/>
                <a:cs typeface="+mn-cs"/>
              </a:defRPr>
            </a:lvl1pPr>
            <a:lvl2pPr marL="584200" marR="0" indent="-241300" algn="l" defTabSz="932742" rtl="0" eaLnBrk="1" fontAlgn="auto" latinLnBrk="0" hangingPunct="1">
              <a:lnSpc>
                <a:spcPct val="90000"/>
              </a:lnSpc>
              <a:spcBef>
                <a:spcPct val="20000"/>
              </a:spcBef>
              <a:spcAft>
                <a:spcPts val="0"/>
              </a:spcAft>
              <a:buClr>
                <a:schemeClr val="tx1"/>
              </a:buClr>
              <a:buSzPct val="90000"/>
              <a:buFont typeface="Wingdings" panose="05000000000000000000" pitchFamily="2" charset="2"/>
              <a:buChar char="§"/>
              <a:tabLst/>
              <a:defRPr sz="2400" kern="1200" spc="0" baseline="0">
                <a:gradFill>
                  <a:gsLst>
                    <a:gs pos="1250">
                      <a:schemeClr val="tx1"/>
                    </a:gs>
                    <a:gs pos="100000">
                      <a:schemeClr val="tx1"/>
                    </a:gs>
                  </a:gsLst>
                  <a:lin ang="5400000" scaled="0"/>
                </a:gradFill>
                <a:latin typeface="+mn-lt"/>
                <a:ea typeface="+mn-ea"/>
                <a:cs typeface="+mn-cs"/>
              </a:defRPr>
            </a:lvl2pPr>
            <a:lvl3pPr marL="800100" marR="0" indent="-228600" algn="l" defTabSz="932742" rtl="0" eaLnBrk="1" fontAlgn="auto" latinLnBrk="0" hangingPunct="1">
              <a:lnSpc>
                <a:spcPct val="90000"/>
              </a:lnSpc>
              <a:spcBef>
                <a:spcPct val="20000"/>
              </a:spcBef>
              <a:spcAft>
                <a:spcPts val="0"/>
              </a:spcAft>
              <a:buClr>
                <a:schemeClr val="tx1"/>
              </a:buClr>
              <a:buSzPct val="90000"/>
              <a:buFont typeface="Wingdings" panose="05000000000000000000" pitchFamily="2" charset="2"/>
              <a:buChar char="§"/>
              <a:tabLst/>
              <a:defRPr sz="2400" kern="1200" spc="0" baseline="0">
                <a:gradFill>
                  <a:gsLst>
                    <a:gs pos="1250">
                      <a:schemeClr val="tx1"/>
                    </a:gs>
                    <a:gs pos="100000">
                      <a:schemeClr val="tx1"/>
                    </a:gs>
                  </a:gsLst>
                  <a:lin ang="5400000" scaled="0"/>
                </a:gradFill>
                <a:latin typeface="+mn-lt"/>
                <a:ea typeface="+mn-ea"/>
                <a:cs typeface="+mn-cs"/>
              </a:defRPr>
            </a:lvl3pPr>
            <a:lvl4pPr marL="1028700" marR="0" indent="-228600" algn="l" defTabSz="932742" rtl="0" eaLnBrk="1" fontAlgn="auto" latinLnBrk="0" hangingPunct="1">
              <a:lnSpc>
                <a:spcPct val="90000"/>
              </a:lnSpc>
              <a:spcBef>
                <a:spcPct val="20000"/>
              </a:spcBef>
              <a:spcAft>
                <a:spcPts val="0"/>
              </a:spcAft>
              <a:buClr>
                <a:schemeClr val="tx1"/>
              </a:buClr>
              <a:buSzPct val="90000"/>
              <a:buFont typeface="Wingdings" panose="05000000000000000000" pitchFamily="2" charset="2"/>
              <a:buChar char="§"/>
              <a:tabLst/>
              <a:defRPr sz="2000" kern="1200" spc="0" baseline="0">
                <a:gradFill>
                  <a:gsLst>
                    <a:gs pos="1250">
                      <a:schemeClr val="tx1"/>
                    </a:gs>
                    <a:gs pos="100000">
                      <a:schemeClr val="tx1"/>
                    </a:gs>
                  </a:gsLst>
                  <a:lin ang="5400000" scaled="0"/>
                </a:gradFill>
                <a:latin typeface="+mn-lt"/>
                <a:ea typeface="+mn-ea"/>
                <a:cs typeface="+mn-cs"/>
              </a:defRPr>
            </a:lvl4pPr>
            <a:lvl5pPr marL="1257300" marR="0" indent="-228600" algn="l" defTabSz="932742" rtl="0" eaLnBrk="1" fontAlgn="auto" latinLnBrk="0" hangingPunct="1">
              <a:lnSpc>
                <a:spcPct val="90000"/>
              </a:lnSpc>
              <a:spcBef>
                <a:spcPct val="20000"/>
              </a:spcBef>
              <a:spcAft>
                <a:spcPts val="0"/>
              </a:spcAft>
              <a:buClr>
                <a:schemeClr val="tx1"/>
              </a:buClr>
              <a:buSzPct val="90000"/>
              <a:buFont typeface="Wingdings" panose="05000000000000000000" pitchFamily="2" charset="2"/>
              <a:buChar char="§"/>
              <a:tabLst/>
              <a:defRPr sz="2000" kern="1200" spc="0" baseline="0">
                <a:gradFill>
                  <a:gsLst>
                    <a:gs pos="1250">
                      <a:schemeClr val="tx1"/>
                    </a:gs>
                    <a:gs pos="100000">
                      <a:schemeClr val="tx1"/>
                    </a:gs>
                  </a:gsLst>
                  <a:lin ang="5400000" scaled="0"/>
                </a:gradFill>
                <a:latin typeface="+mn-lt"/>
                <a:ea typeface="+mn-ea"/>
                <a:cs typeface="+mn-cs"/>
              </a:defRPr>
            </a:lvl5pPr>
            <a:lvl6pPr marL="2565040"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3031412"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97783"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964155"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lnSpc>
                <a:spcPct val="100000"/>
              </a:lnSpc>
              <a:spcAft>
                <a:spcPts val="1200"/>
              </a:spcAft>
            </a:pPr>
            <a:r>
              <a:rPr lang="en-US" sz="2400" dirty="0">
                <a:gradFill>
                  <a:gsLst>
                    <a:gs pos="96970">
                      <a:srgbClr val="525252"/>
                    </a:gs>
                    <a:gs pos="82828">
                      <a:srgbClr val="525252"/>
                    </a:gs>
                  </a:gsLst>
                  <a:lin ang="5400000" scaled="0"/>
                </a:gradFill>
                <a:latin typeface="Segoe UI" panose="020B0502040204020203" pitchFamily="34" charset="0"/>
                <a:cs typeface="Segoe UI" panose="020B0502040204020203" pitchFamily="34" charset="0"/>
              </a:rPr>
              <a:t>Query with FOR JSON clause</a:t>
            </a:r>
          </a:p>
        </p:txBody>
      </p:sp>
      <p:sp>
        <p:nvSpPr>
          <p:cNvPr id="4" name="Content Placeholder 10"/>
          <p:cNvSpPr txBox="1">
            <a:spLocks/>
          </p:cNvSpPr>
          <p:nvPr/>
        </p:nvSpPr>
        <p:spPr>
          <a:xfrm>
            <a:off x="620124" y="3954462"/>
            <a:ext cx="6753844" cy="1882538"/>
          </a:xfrm>
          <a:prstGeom prst="rect">
            <a:avLst/>
          </a:prstGeom>
          <a:solidFill>
            <a:schemeClr val="bg1"/>
          </a:solidFill>
        </p:spPr>
        <p:txBody>
          <a:bodyPr vert="horz" lIns="91440" tIns="45720" rIns="91440" bIns="45720" rtlCol="0">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sr-Latn-RS" sz="1600" b="0" i="0" u="none" strike="noStrike" kern="1200" cap="none" spc="0" normalizeH="0" baseline="0" noProof="0" dirty="0">
                <a:ln>
                  <a:noFill/>
                </a:ln>
                <a:solidFill>
                  <a:srgbClr val="0000FF"/>
                </a:solidFill>
                <a:effectLst/>
                <a:uLnTx/>
                <a:uFillTx/>
                <a:latin typeface="Consolas"/>
                <a:ea typeface="+mn-ea"/>
                <a:cs typeface="+mn-cs"/>
              </a:rPr>
              <a:t>SELECT	</a:t>
            </a:r>
            <a:r>
              <a:rPr kumimoji="0" lang="sr-Latn-RS" sz="1600" b="0" i="0" u="none" strike="noStrike" kern="1200" cap="none" spc="0" normalizeH="0" baseline="0" noProof="0" dirty="0">
                <a:ln>
                  <a:noFill/>
                </a:ln>
                <a:solidFill>
                  <a:srgbClr val="008080"/>
                </a:solidFill>
                <a:effectLst/>
                <a:uLnTx/>
                <a:uFillTx/>
                <a:latin typeface="Consolas"/>
                <a:ea typeface="+mn-ea"/>
                <a:cs typeface="+mn-cs"/>
              </a:rPr>
              <a:t>Number</a:t>
            </a:r>
            <a:r>
              <a:rPr kumimoji="0" lang="sr-Latn-RS" sz="1600" b="0" i="0" u="none" strike="noStrike" kern="1200" cap="none" spc="0" normalizeH="0" baseline="0" noProof="0" dirty="0">
                <a:ln>
                  <a:noFill/>
                </a:ln>
                <a:solidFill>
                  <a:prstClr val="black"/>
                </a:solidFill>
                <a:effectLst/>
                <a:uLnTx/>
                <a:uFillTx/>
                <a:latin typeface="Consolas"/>
                <a:ea typeface="+mn-ea"/>
                <a:cs typeface="+mn-cs"/>
              </a:rPr>
              <a:t> </a:t>
            </a:r>
            <a:r>
              <a:rPr kumimoji="0" lang="sr-Latn-RS" sz="1600" b="0" i="0" u="none" strike="noStrike" kern="1200" cap="none" spc="0" normalizeH="0" baseline="0" noProof="0" dirty="0">
                <a:ln>
                  <a:noFill/>
                </a:ln>
                <a:solidFill>
                  <a:srgbClr val="0000FF"/>
                </a:solidFill>
                <a:effectLst/>
                <a:uLnTx/>
                <a:uFillTx/>
                <a:latin typeface="Consolas"/>
                <a:ea typeface="+mn-ea"/>
                <a:cs typeface="+mn-cs"/>
              </a:rPr>
              <a:t>AS</a:t>
            </a:r>
            <a:r>
              <a:rPr kumimoji="0" lang="sr-Latn-RS" sz="1600" b="0" i="0" u="none" strike="noStrike" kern="1200" cap="none" spc="0" normalizeH="0" baseline="0" noProof="0" dirty="0">
                <a:ln>
                  <a:noFill/>
                </a:ln>
                <a:solidFill>
                  <a:prstClr val="black"/>
                </a:solidFill>
                <a:effectLst/>
                <a:uLnTx/>
                <a:uFillTx/>
                <a:latin typeface="Consolas"/>
                <a:ea typeface="+mn-ea"/>
                <a:cs typeface="+mn-cs"/>
              </a:rPr>
              <a:t> </a:t>
            </a:r>
            <a:r>
              <a:rPr kumimoji="0" lang="sr-Latn-RS" sz="1600" b="0" i="0" u="none" strike="noStrike" kern="1200" cap="none" spc="0" normalizeH="0" baseline="0" noProof="0" dirty="0">
                <a:ln>
                  <a:noFill/>
                </a:ln>
                <a:solidFill>
                  <a:srgbClr val="008080"/>
                </a:solidFill>
                <a:effectLst/>
                <a:uLnTx/>
                <a:uFillTx/>
                <a:latin typeface="Consolas"/>
                <a:ea typeface="+mn-ea"/>
                <a:cs typeface="+mn-cs"/>
              </a:rPr>
              <a:t>[Order.Number]</a:t>
            </a:r>
            <a:r>
              <a:rPr kumimoji="0" lang="sr-Latn-RS" sz="1600" b="0" i="0" u="none" strike="noStrike" kern="1200" cap="none" spc="0" normalizeH="0" baseline="0" noProof="0" dirty="0">
                <a:ln>
                  <a:noFill/>
                </a:ln>
                <a:solidFill>
                  <a:srgbClr val="808080"/>
                </a:solidFill>
                <a:effectLst/>
                <a:uLnTx/>
                <a:uFillTx/>
                <a:latin typeface="Consolas"/>
                <a:ea typeface="+mn-ea"/>
                <a:cs typeface="+mn-cs"/>
              </a:rPr>
              <a:t>,</a:t>
            </a:r>
            <a:r>
              <a:rPr kumimoji="0" lang="sr-Latn-RS" sz="1600" b="0" i="0" u="none" strike="noStrike" kern="1200" cap="none" spc="0" normalizeH="0" baseline="0" noProof="0" dirty="0">
                <a:ln>
                  <a:noFill/>
                </a:ln>
                <a:solidFill>
                  <a:prstClr val="black"/>
                </a:solidFill>
                <a:effectLst/>
                <a:uLnTx/>
                <a:uFillTx/>
                <a:latin typeface="Consolas"/>
                <a:ea typeface="+mn-ea"/>
                <a:cs typeface="+mn-cs"/>
              </a:rPr>
              <a:t> </a:t>
            </a:r>
            <a:r>
              <a:rPr kumimoji="0" lang="sr-Latn-RS" sz="1600" b="0" i="0" u="none" strike="noStrike" kern="1200" cap="none" spc="0" normalizeH="0" baseline="0" noProof="0" dirty="0">
                <a:ln>
                  <a:noFill/>
                </a:ln>
                <a:solidFill>
                  <a:srgbClr val="008080"/>
                </a:solidFill>
                <a:effectLst/>
                <a:uLnTx/>
                <a:uFillTx/>
                <a:latin typeface="Consolas"/>
                <a:ea typeface="+mn-ea"/>
                <a:cs typeface="+mn-cs"/>
              </a:rPr>
              <a:t>Date</a:t>
            </a:r>
            <a:r>
              <a:rPr kumimoji="0" lang="sr-Latn-RS" sz="1600" b="0" i="0" u="none" strike="noStrike" kern="1200" cap="none" spc="0" normalizeH="0" baseline="0" noProof="0" dirty="0">
                <a:ln>
                  <a:noFill/>
                </a:ln>
                <a:solidFill>
                  <a:prstClr val="black"/>
                </a:solidFill>
                <a:effectLst/>
                <a:uLnTx/>
                <a:uFillTx/>
                <a:latin typeface="Consolas"/>
                <a:ea typeface="+mn-ea"/>
                <a:cs typeface="+mn-cs"/>
              </a:rPr>
              <a:t> </a:t>
            </a:r>
            <a:r>
              <a:rPr kumimoji="0" lang="sr-Latn-RS" sz="1600" b="0" i="0" u="none" strike="noStrike" kern="1200" cap="none" spc="0" normalizeH="0" baseline="0" noProof="0" dirty="0">
                <a:ln>
                  <a:noFill/>
                </a:ln>
                <a:solidFill>
                  <a:srgbClr val="0000FF"/>
                </a:solidFill>
                <a:effectLst/>
                <a:uLnTx/>
                <a:uFillTx/>
                <a:latin typeface="Consolas"/>
                <a:ea typeface="+mn-ea"/>
                <a:cs typeface="+mn-cs"/>
              </a:rPr>
              <a:t>AS</a:t>
            </a:r>
            <a:r>
              <a:rPr kumimoji="0" lang="sr-Latn-RS" sz="1600" b="0" i="0" u="none" strike="noStrike" kern="1200" cap="none" spc="0" normalizeH="0" baseline="0" noProof="0" dirty="0">
                <a:ln>
                  <a:noFill/>
                </a:ln>
                <a:solidFill>
                  <a:prstClr val="black"/>
                </a:solidFill>
                <a:effectLst/>
                <a:uLnTx/>
                <a:uFillTx/>
                <a:latin typeface="Consolas"/>
                <a:ea typeface="+mn-ea"/>
                <a:cs typeface="+mn-cs"/>
              </a:rPr>
              <a:t> </a:t>
            </a:r>
            <a:r>
              <a:rPr kumimoji="0" lang="sr-Latn-RS" sz="1600" b="0" i="0" u="none" strike="noStrike" kern="1200" cap="none" spc="0" normalizeH="0" baseline="0" noProof="0" dirty="0">
                <a:ln>
                  <a:noFill/>
                </a:ln>
                <a:solidFill>
                  <a:srgbClr val="008080"/>
                </a:solidFill>
                <a:effectLst/>
                <a:uLnTx/>
                <a:uFillTx/>
                <a:latin typeface="Consolas"/>
                <a:ea typeface="+mn-ea"/>
                <a:cs typeface="+mn-cs"/>
              </a:rPr>
              <a:t>[Order.Date]</a:t>
            </a:r>
            <a:r>
              <a:rPr kumimoji="0" lang="sr-Latn-RS" sz="1600" b="0" i="0" u="none" strike="noStrike" kern="1200" cap="none" spc="0" normalizeH="0" baseline="0" noProof="0" dirty="0">
                <a:ln>
                  <a:noFill/>
                </a:ln>
                <a:solidFill>
                  <a:srgbClr val="808080"/>
                </a:solidFill>
                <a:effectLst/>
                <a:uLnTx/>
                <a:uFillTx/>
                <a:latin typeface="Consolas"/>
                <a:ea typeface="+mn-ea"/>
                <a:cs typeface="+mn-cs"/>
              </a:rPr>
              <a:t>,</a:t>
            </a:r>
            <a:r>
              <a:rPr kumimoji="0" lang="sr-Latn-RS" sz="1600" b="0" i="0" u="none" strike="noStrike" kern="1200" cap="none" spc="0" normalizeH="0" baseline="0" noProof="0" dirty="0">
                <a:ln>
                  <a:noFill/>
                </a:ln>
                <a:solidFill>
                  <a:prstClr val="black"/>
                </a:solidFill>
                <a:effectLst/>
                <a:uLnTx/>
                <a:uFillTx/>
                <a:latin typeface="Consolas"/>
                <a:ea typeface="+mn-ea"/>
                <a:cs typeface="+mn-cs"/>
              </a:rPr>
              <a:t> </a:t>
            </a:r>
          </a:p>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sr-Latn-RS" sz="1600" b="0" i="0" u="none" strike="noStrike" kern="1200" cap="none" spc="0" normalizeH="0" baseline="0" noProof="0" dirty="0">
                <a:ln>
                  <a:noFill/>
                </a:ln>
                <a:solidFill>
                  <a:prstClr val="black"/>
                </a:solidFill>
                <a:effectLst/>
                <a:uLnTx/>
                <a:uFillTx/>
                <a:latin typeface="Consolas"/>
                <a:ea typeface="+mn-ea"/>
                <a:cs typeface="+mn-cs"/>
              </a:rPr>
              <a:t>	</a:t>
            </a:r>
            <a:r>
              <a:rPr kumimoji="0" lang="sr-Latn-RS" sz="1600" b="0" i="0" u="none" strike="noStrike" kern="1200" cap="none" spc="0" normalizeH="0" baseline="0" noProof="0" dirty="0">
                <a:ln>
                  <a:noFill/>
                </a:ln>
                <a:solidFill>
                  <a:srgbClr val="008080"/>
                </a:solidFill>
                <a:effectLst/>
                <a:uLnTx/>
                <a:uFillTx/>
                <a:latin typeface="Consolas"/>
                <a:ea typeface="+mn-ea"/>
                <a:cs typeface="+mn-cs"/>
              </a:rPr>
              <a:t>Customer</a:t>
            </a:r>
            <a:r>
              <a:rPr kumimoji="0" lang="sr-Latn-RS" sz="1600" b="0" i="0" u="none" strike="noStrike" kern="1200" cap="none" spc="0" normalizeH="0" baseline="0" noProof="0" dirty="0">
                <a:ln>
                  <a:noFill/>
                </a:ln>
                <a:solidFill>
                  <a:prstClr val="black"/>
                </a:solidFill>
                <a:effectLst/>
                <a:uLnTx/>
                <a:uFillTx/>
                <a:latin typeface="Consolas"/>
                <a:ea typeface="+mn-ea"/>
                <a:cs typeface="+mn-cs"/>
              </a:rPr>
              <a:t> </a:t>
            </a:r>
            <a:r>
              <a:rPr kumimoji="0" lang="sr-Latn-RS" sz="1600" b="0" i="0" u="none" strike="noStrike" kern="1200" cap="none" spc="0" normalizeH="0" baseline="0" noProof="0" dirty="0">
                <a:ln>
                  <a:noFill/>
                </a:ln>
                <a:solidFill>
                  <a:srgbClr val="0000FF"/>
                </a:solidFill>
                <a:effectLst/>
                <a:uLnTx/>
                <a:uFillTx/>
                <a:latin typeface="Consolas"/>
                <a:ea typeface="+mn-ea"/>
                <a:cs typeface="+mn-cs"/>
              </a:rPr>
              <a:t>AS</a:t>
            </a:r>
            <a:r>
              <a:rPr kumimoji="0" lang="sr-Latn-RS" sz="1600" b="0" i="0" u="none" strike="noStrike" kern="1200" cap="none" spc="0" normalizeH="0" baseline="0" noProof="0" dirty="0">
                <a:ln>
                  <a:noFill/>
                </a:ln>
                <a:solidFill>
                  <a:prstClr val="black"/>
                </a:solidFill>
                <a:effectLst/>
                <a:uLnTx/>
                <a:uFillTx/>
                <a:latin typeface="Consolas"/>
                <a:ea typeface="+mn-ea"/>
                <a:cs typeface="+mn-cs"/>
              </a:rPr>
              <a:t> </a:t>
            </a:r>
            <a:r>
              <a:rPr kumimoji="0" lang="sr-Latn-RS" sz="1600" b="0" i="0" u="none" strike="noStrike" kern="1200" cap="none" spc="0" normalizeH="0" baseline="0" noProof="0" dirty="0">
                <a:ln>
                  <a:noFill/>
                </a:ln>
                <a:solidFill>
                  <a:srgbClr val="008080"/>
                </a:solidFill>
                <a:effectLst/>
                <a:uLnTx/>
                <a:uFillTx/>
                <a:latin typeface="Consolas"/>
                <a:ea typeface="+mn-ea"/>
                <a:cs typeface="+mn-cs"/>
              </a:rPr>
              <a:t>Account</a:t>
            </a:r>
            <a:r>
              <a:rPr kumimoji="0" lang="sr-Latn-RS" sz="1600" b="0" i="0" u="none" strike="noStrike" kern="1200" cap="none" spc="0" normalizeH="0" baseline="0" noProof="0" dirty="0">
                <a:ln>
                  <a:noFill/>
                </a:ln>
                <a:solidFill>
                  <a:srgbClr val="808080"/>
                </a:solidFill>
                <a:effectLst/>
                <a:uLnTx/>
                <a:uFillTx/>
                <a:latin typeface="Consolas"/>
                <a:ea typeface="+mn-ea"/>
                <a:cs typeface="+mn-cs"/>
              </a:rPr>
              <a:t>,</a:t>
            </a:r>
            <a:endParaRPr kumimoji="0" lang="sr-Latn-RS" sz="1600" b="0" i="0" u="none" strike="noStrike" kern="1200" cap="none" spc="0" normalizeH="0" baseline="0" noProof="0" dirty="0">
              <a:ln>
                <a:noFill/>
              </a:ln>
              <a:solidFill>
                <a:prstClr val="black"/>
              </a:solidFill>
              <a:effectLst/>
              <a:uLnTx/>
              <a:uFillTx/>
              <a:latin typeface="Consolas"/>
              <a:ea typeface="+mn-ea"/>
              <a:cs typeface="+mn-cs"/>
            </a:endParaRPr>
          </a:p>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sr-Latn-RS" sz="1600" b="0" i="0" u="none" strike="noStrike" kern="1200" cap="none" spc="0" normalizeH="0" baseline="0" noProof="0" dirty="0">
                <a:ln>
                  <a:noFill/>
                </a:ln>
                <a:solidFill>
                  <a:srgbClr val="008080"/>
                </a:solidFill>
                <a:effectLst/>
                <a:uLnTx/>
                <a:uFillTx/>
                <a:latin typeface="Consolas"/>
                <a:ea typeface="+mn-ea"/>
                <a:cs typeface="+mn-cs"/>
              </a:rPr>
              <a:t>	Price</a:t>
            </a:r>
            <a:r>
              <a:rPr kumimoji="0" lang="sr-Latn-RS" sz="1600" b="0" i="0" u="none" strike="noStrike" kern="1200" cap="none" spc="0" normalizeH="0" baseline="0" noProof="0" dirty="0">
                <a:ln>
                  <a:noFill/>
                </a:ln>
                <a:solidFill>
                  <a:prstClr val="black"/>
                </a:solidFill>
                <a:effectLst/>
                <a:uLnTx/>
                <a:uFillTx/>
                <a:latin typeface="Consolas"/>
                <a:ea typeface="+mn-ea"/>
                <a:cs typeface="+mn-cs"/>
              </a:rPr>
              <a:t> </a:t>
            </a:r>
            <a:r>
              <a:rPr kumimoji="0" lang="sr-Latn-RS" sz="1600" b="0" i="0" u="none" strike="noStrike" kern="1200" cap="none" spc="0" normalizeH="0" baseline="0" noProof="0" dirty="0">
                <a:ln>
                  <a:noFill/>
                </a:ln>
                <a:solidFill>
                  <a:srgbClr val="0000FF"/>
                </a:solidFill>
                <a:effectLst/>
                <a:uLnTx/>
                <a:uFillTx/>
                <a:latin typeface="Consolas"/>
                <a:ea typeface="+mn-ea"/>
                <a:cs typeface="+mn-cs"/>
              </a:rPr>
              <a:t>AS</a:t>
            </a:r>
            <a:r>
              <a:rPr kumimoji="0" lang="sr-Latn-RS" sz="1600" b="0" i="0" u="none" strike="noStrike" kern="1200" cap="none" spc="0" normalizeH="0" baseline="0" noProof="0" dirty="0">
                <a:ln>
                  <a:noFill/>
                </a:ln>
                <a:solidFill>
                  <a:prstClr val="black"/>
                </a:solidFill>
                <a:effectLst/>
                <a:uLnTx/>
                <a:uFillTx/>
                <a:latin typeface="Consolas"/>
                <a:ea typeface="+mn-ea"/>
                <a:cs typeface="+mn-cs"/>
              </a:rPr>
              <a:t> </a:t>
            </a:r>
            <a:r>
              <a:rPr kumimoji="0" lang="sr-Latn-RS" sz="1600" b="0" i="0" u="none" strike="noStrike" kern="1200" cap="none" spc="0" normalizeH="0" baseline="0" noProof="0" dirty="0">
                <a:ln>
                  <a:noFill/>
                </a:ln>
                <a:solidFill>
                  <a:srgbClr val="FF0000"/>
                </a:solidFill>
                <a:effectLst/>
                <a:uLnTx/>
                <a:uFillTx/>
                <a:latin typeface="Consolas"/>
                <a:ea typeface="+mn-ea"/>
                <a:cs typeface="+mn-cs"/>
              </a:rPr>
              <a:t>'Item.UnitPrice'</a:t>
            </a:r>
            <a:r>
              <a:rPr kumimoji="0" lang="sr-Latn-RS" sz="1600" b="0" i="0" u="none" strike="noStrike" kern="1200" cap="none" spc="0" normalizeH="0" baseline="0" noProof="0" dirty="0">
                <a:ln>
                  <a:noFill/>
                </a:ln>
                <a:solidFill>
                  <a:srgbClr val="808080"/>
                </a:solidFill>
                <a:effectLst/>
                <a:uLnTx/>
                <a:uFillTx/>
                <a:latin typeface="Consolas"/>
                <a:ea typeface="+mn-ea"/>
                <a:cs typeface="+mn-cs"/>
              </a:rPr>
              <a:t>,</a:t>
            </a:r>
            <a:r>
              <a:rPr kumimoji="0" lang="sr-Latn-RS" sz="1600" b="0" i="0" u="none" strike="noStrike" kern="1200" cap="none" spc="0" normalizeH="0" baseline="0" noProof="0" dirty="0">
                <a:ln>
                  <a:noFill/>
                </a:ln>
                <a:solidFill>
                  <a:prstClr val="black"/>
                </a:solidFill>
                <a:effectLst/>
                <a:uLnTx/>
                <a:uFillTx/>
                <a:latin typeface="Consolas"/>
                <a:ea typeface="+mn-ea"/>
                <a:cs typeface="+mn-cs"/>
              </a:rPr>
              <a:t> </a:t>
            </a:r>
            <a:r>
              <a:rPr kumimoji="0" lang="sr-Latn-RS" sz="1600" b="0" i="0" u="none" strike="noStrike" kern="1200" cap="none" spc="0" normalizeH="0" baseline="0" noProof="0" dirty="0">
                <a:ln>
                  <a:noFill/>
                </a:ln>
                <a:solidFill>
                  <a:srgbClr val="008080"/>
                </a:solidFill>
                <a:effectLst/>
                <a:uLnTx/>
                <a:uFillTx/>
                <a:latin typeface="Consolas"/>
                <a:ea typeface="+mn-ea"/>
                <a:cs typeface="+mn-cs"/>
              </a:rPr>
              <a:t>Quantity</a:t>
            </a:r>
            <a:r>
              <a:rPr kumimoji="0" lang="sr-Latn-RS" sz="1600" b="0" i="0" u="none" strike="noStrike" kern="1200" cap="none" spc="0" normalizeH="0" baseline="0" noProof="0" dirty="0">
                <a:ln>
                  <a:noFill/>
                </a:ln>
                <a:solidFill>
                  <a:prstClr val="black"/>
                </a:solidFill>
                <a:effectLst/>
                <a:uLnTx/>
                <a:uFillTx/>
                <a:latin typeface="Consolas"/>
                <a:ea typeface="+mn-ea"/>
                <a:cs typeface="+mn-cs"/>
              </a:rPr>
              <a:t> </a:t>
            </a:r>
            <a:r>
              <a:rPr kumimoji="0" lang="sr-Latn-RS" sz="1600" b="0" i="0" u="none" strike="noStrike" kern="1200" cap="none" spc="0" normalizeH="0" baseline="0" noProof="0" dirty="0">
                <a:ln>
                  <a:noFill/>
                </a:ln>
                <a:solidFill>
                  <a:srgbClr val="0000FF"/>
                </a:solidFill>
                <a:effectLst/>
                <a:uLnTx/>
                <a:uFillTx/>
                <a:latin typeface="Consolas"/>
                <a:ea typeface="+mn-ea"/>
                <a:cs typeface="+mn-cs"/>
              </a:rPr>
              <a:t>AS</a:t>
            </a:r>
            <a:r>
              <a:rPr kumimoji="0" lang="sr-Latn-RS" sz="1600" b="0" i="0" u="none" strike="noStrike" kern="1200" cap="none" spc="0" normalizeH="0" baseline="0" noProof="0" dirty="0">
                <a:ln>
                  <a:noFill/>
                </a:ln>
                <a:solidFill>
                  <a:prstClr val="black"/>
                </a:solidFill>
                <a:effectLst/>
                <a:uLnTx/>
                <a:uFillTx/>
                <a:latin typeface="Consolas"/>
                <a:ea typeface="+mn-ea"/>
                <a:cs typeface="+mn-cs"/>
              </a:rPr>
              <a:t> </a:t>
            </a:r>
            <a:r>
              <a:rPr kumimoji="0" lang="sr-Latn-RS" sz="1600" b="0" i="0" u="none" strike="noStrike" kern="1200" cap="none" spc="0" normalizeH="0" baseline="0" noProof="0" dirty="0">
                <a:ln>
                  <a:noFill/>
                </a:ln>
                <a:solidFill>
                  <a:srgbClr val="FF0000"/>
                </a:solidFill>
                <a:effectLst/>
                <a:uLnTx/>
                <a:uFillTx/>
                <a:latin typeface="Consolas"/>
                <a:ea typeface="+mn-ea"/>
                <a:cs typeface="+mn-cs"/>
              </a:rPr>
              <a:t>'Item.Qty'</a:t>
            </a:r>
            <a:endParaRPr kumimoji="0" lang="sr-Latn-RS" sz="1600" b="0" i="0" u="none" strike="noStrike" kern="1200" cap="none" spc="0" normalizeH="0" baseline="0" noProof="0" dirty="0">
              <a:ln>
                <a:noFill/>
              </a:ln>
              <a:solidFill>
                <a:prstClr val="black"/>
              </a:solidFill>
              <a:effectLst/>
              <a:uLnTx/>
              <a:uFillTx/>
              <a:latin typeface="Consolas"/>
              <a:ea typeface="+mn-ea"/>
              <a:cs typeface="+mn-cs"/>
            </a:endParaRPr>
          </a:p>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sr-Latn-RS" sz="1600" b="0" i="0" u="none" strike="noStrike" kern="1200" cap="none" spc="0" normalizeH="0" baseline="0" noProof="0" dirty="0">
                <a:ln>
                  <a:noFill/>
                </a:ln>
                <a:solidFill>
                  <a:srgbClr val="0000FF"/>
                </a:solidFill>
                <a:effectLst/>
                <a:uLnTx/>
                <a:uFillTx/>
                <a:latin typeface="Consolas"/>
                <a:ea typeface="+mn-ea"/>
                <a:cs typeface="+mn-cs"/>
              </a:rPr>
              <a:t>FROM</a:t>
            </a:r>
            <a:r>
              <a:rPr kumimoji="0" lang="sr-Latn-RS" sz="1600" b="0" i="0" u="none" strike="noStrike" kern="1200" cap="none" spc="0" normalizeH="0" baseline="0" noProof="0" dirty="0">
                <a:ln>
                  <a:noFill/>
                </a:ln>
                <a:solidFill>
                  <a:prstClr val="black"/>
                </a:solidFill>
                <a:effectLst/>
                <a:uLnTx/>
                <a:uFillTx/>
                <a:latin typeface="Consolas"/>
                <a:ea typeface="+mn-ea"/>
                <a:cs typeface="+mn-cs"/>
              </a:rPr>
              <a:t> </a:t>
            </a:r>
            <a:r>
              <a:rPr kumimoji="0" lang="sr-Latn-RS" sz="1600" b="0" i="0" u="none" strike="noStrike" kern="1200" cap="none" spc="0" normalizeH="0" baseline="0" noProof="0" dirty="0">
                <a:ln>
                  <a:noFill/>
                </a:ln>
                <a:solidFill>
                  <a:srgbClr val="008080"/>
                </a:solidFill>
                <a:effectLst/>
                <a:uLnTx/>
                <a:uFillTx/>
                <a:latin typeface="Consolas"/>
                <a:ea typeface="+mn-ea"/>
                <a:cs typeface="+mn-cs"/>
              </a:rPr>
              <a:t>SalesOrder</a:t>
            </a:r>
            <a:endParaRPr kumimoji="0" lang="sr-Latn-RS" sz="1600" b="0" i="0" u="none" strike="noStrike" kern="1200" cap="none" spc="0" normalizeH="0" baseline="0" noProof="0" dirty="0">
              <a:ln>
                <a:noFill/>
              </a:ln>
              <a:solidFill>
                <a:prstClr val="black"/>
              </a:solidFill>
              <a:effectLst/>
              <a:uLnTx/>
              <a:uFillTx/>
              <a:latin typeface="Consolas"/>
              <a:ea typeface="+mn-ea"/>
              <a:cs typeface="+mn-cs"/>
            </a:endParaRPr>
          </a:p>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sr-Latn-RS" sz="1600" b="0" i="0" u="none" strike="noStrike" kern="1200" cap="none" spc="0" normalizeH="0" baseline="0" noProof="0" dirty="0">
                <a:ln>
                  <a:noFill/>
                </a:ln>
                <a:solidFill>
                  <a:srgbClr val="0000FF"/>
                </a:solidFill>
                <a:effectLst/>
                <a:uLnTx/>
                <a:uFillTx/>
                <a:latin typeface="Consolas"/>
                <a:ea typeface="+mn-ea"/>
                <a:cs typeface="+mn-cs"/>
              </a:rPr>
              <a:t>FOR</a:t>
            </a:r>
            <a:r>
              <a:rPr kumimoji="0" lang="sr-Latn-RS" sz="1600" b="0" i="0" u="none" strike="noStrike" kern="1200" cap="none" spc="0" normalizeH="0" baseline="0" noProof="0" dirty="0">
                <a:ln>
                  <a:noFill/>
                </a:ln>
                <a:solidFill>
                  <a:prstClr val="black"/>
                </a:solidFill>
                <a:effectLst/>
                <a:uLnTx/>
                <a:uFillTx/>
                <a:latin typeface="Consolas"/>
                <a:ea typeface="+mn-ea"/>
                <a:cs typeface="+mn-cs"/>
              </a:rPr>
              <a:t> </a:t>
            </a:r>
            <a:r>
              <a:rPr kumimoji="0" lang="sr-Latn-RS" sz="1600" b="0" i="0" u="none" strike="noStrike" kern="1200" cap="none" spc="0" normalizeH="0" baseline="0" noProof="0" dirty="0">
                <a:ln>
                  <a:noFill/>
                </a:ln>
                <a:solidFill>
                  <a:srgbClr val="0000FF"/>
                </a:solidFill>
                <a:effectLst/>
                <a:uLnTx/>
                <a:uFillTx/>
                <a:latin typeface="Consolas"/>
                <a:ea typeface="+mn-ea"/>
                <a:cs typeface="+mn-cs"/>
              </a:rPr>
              <a:t>JSON</a:t>
            </a:r>
            <a:r>
              <a:rPr kumimoji="0" lang="sr-Latn-RS" sz="1600" b="0" i="0" u="none" strike="noStrike" kern="1200" cap="none" spc="0" normalizeH="0" baseline="0" noProof="0" dirty="0">
                <a:ln>
                  <a:noFill/>
                </a:ln>
                <a:solidFill>
                  <a:prstClr val="black"/>
                </a:solidFill>
                <a:effectLst/>
                <a:uLnTx/>
                <a:uFillTx/>
                <a:latin typeface="Consolas"/>
                <a:ea typeface="+mn-ea"/>
                <a:cs typeface="+mn-cs"/>
              </a:rPr>
              <a:t> </a:t>
            </a:r>
            <a:r>
              <a:rPr kumimoji="0" lang="sr-Latn-RS" sz="1600" b="0" i="0" u="none" strike="noStrike" kern="1200" cap="none" spc="0" normalizeH="0" baseline="0" noProof="0" dirty="0">
                <a:ln>
                  <a:noFill/>
                </a:ln>
                <a:solidFill>
                  <a:srgbClr val="0000FF"/>
                </a:solidFill>
                <a:effectLst/>
                <a:uLnTx/>
                <a:uFillTx/>
                <a:latin typeface="Consolas"/>
                <a:ea typeface="+mn-ea"/>
                <a:cs typeface="+mn-cs"/>
              </a:rPr>
              <a:t>PATH</a:t>
            </a:r>
          </a:p>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endParaRPr kumimoji="0" lang="en-US" sz="2800" b="0" i="0" u="none" strike="noStrike" kern="120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7" name="Notched Right Arrow 3"/>
          <p:cNvSpPr>
            <a:spLocks noChangeAspect="1"/>
          </p:cNvSpPr>
          <p:nvPr/>
        </p:nvSpPr>
        <p:spPr bwMode="black">
          <a:xfrm>
            <a:off x="7578272" y="4564062"/>
            <a:ext cx="1091096" cy="382687"/>
          </a:xfrm>
          <a:custGeom>
            <a:avLst/>
            <a:gdLst>
              <a:gd name="connsiteX0" fmla="*/ 0 w 557696"/>
              <a:gd name="connsiteY0" fmla="*/ 68377 h 382687"/>
              <a:gd name="connsiteX1" fmla="*/ 366353 w 557696"/>
              <a:gd name="connsiteY1" fmla="*/ 68377 h 382687"/>
              <a:gd name="connsiteX2" fmla="*/ 366353 w 557696"/>
              <a:gd name="connsiteY2" fmla="*/ 0 h 382687"/>
              <a:gd name="connsiteX3" fmla="*/ 557696 w 557696"/>
              <a:gd name="connsiteY3" fmla="*/ 191344 h 382687"/>
              <a:gd name="connsiteX4" fmla="*/ 366353 w 557696"/>
              <a:gd name="connsiteY4" fmla="*/ 382687 h 382687"/>
              <a:gd name="connsiteX5" fmla="*/ 366353 w 557696"/>
              <a:gd name="connsiteY5" fmla="*/ 314310 h 382687"/>
              <a:gd name="connsiteX6" fmla="*/ 0 w 557696"/>
              <a:gd name="connsiteY6" fmla="*/ 314310 h 382687"/>
              <a:gd name="connsiteX7" fmla="*/ 122967 w 557696"/>
              <a:gd name="connsiteY7" fmla="*/ 191344 h 382687"/>
              <a:gd name="connsiteX8" fmla="*/ 0 w 557696"/>
              <a:gd name="connsiteY8" fmla="*/ 68377 h 382687"/>
              <a:gd name="connsiteX0" fmla="*/ 0 w 557696"/>
              <a:gd name="connsiteY0" fmla="*/ 68377 h 382687"/>
              <a:gd name="connsiteX1" fmla="*/ 366353 w 557696"/>
              <a:gd name="connsiteY1" fmla="*/ 68377 h 382687"/>
              <a:gd name="connsiteX2" fmla="*/ 366353 w 557696"/>
              <a:gd name="connsiteY2" fmla="*/ 0 h 382687"/>
              <a:gd name="connsiteX3" fmla="*/ 557696 w 557696"/>
              <a:gd name="connsiteY3" fmla="*/ 191344 h 382687"/>
              <a:gd name="connsiteX4" fmla="*/ 366353 w 557696"/>
              <a:gd name="connsiteY4" fmla="*/ 382687 h 382687"/>
              <a:gd name="connsiteX5" fmla="*/ 366353 w 557696"/>
              <a:gd name="connsiteY5" fmla="*/ 314310 h 382687"/>
              <a:gd name="connsiteX6" fmla="*/ 0 w 557696"/>
              <a:gd name="connsiteY6" fmla="*/ 314310 h 382687"/>
              <a:gd name="connsiteX7" fmla="*/ 116143 w 557696"/>
              <a:gd name="connsiteY7" fmla="*/ 191344 h 382687"/>
              <a:gd name="connsiteX8" fmla="*/ 0 w 557696"/>
              <a:gd name="connsiteY8" fmla="*/ 68377 h 382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57696" h="382687">
                <a:moveTo>
                  <a:pt x="0" y="68377"/>
                </a:moveTo>
                <a:lnTo>
                  <a:pt x="366353" y="68377"/>
                </a:lnTo>
                <a:lnTo>
                  <a:pt x="366353" y="0"/>
                </a:lnTo>
                <a:lnTo>
                  <a:pt x="557696" y="191344"/>
                </a:lnTo>
                <a:lnTo>
                  <a:pt x="366353" y="382687"/>
                </a:lnTo>
                <a:lnTo>
                  <a:pt x="366353" y="314310"/>
                </a:lnTo>
                <a:lnTo>
                  <a:pt x="0" y="314310"/>
                </a:lnTo>
                <a:lnTo>
                  <a:pt x="116143" y="191344"/>
                </a:lnTo>
                <a:lnTo>
                  <a:pt x="0" y="68377"/>
                </a:lnTo>
                <a:close/>
              </a:path>
            </a:pathLst>
          </a:custGeom>
          <a:solidFill>
            <a:schemeClr val="accent4"/>
          </a:solidFill>
          <a:ln>
            <a:noFill/>
          </a:ln>
        </p:spPr>
        <p:txBody>
          <a:bodyPr vert="horz" wrap="square" lIns="93278" tIns="46639" rIns="93278" bIns="46639" numCol="1" anchor="t" anchorCtr="0" compatLnSpc="1">
            <a:prstTxWarp prst="textNoShape">
              <a:avLst/>
            </a:prstTxWarp>
          </a:bodyPr>
          <a:lstStyle/>
          <a:p>
            <a:endParaRPr lang="en-US" dirty="0">
              <a:solidFill>
                <a:srgbClr val="000000"/>
              </a:solidFill>
            </a:endParaRPr>
          </a:p>
        </p:txBody>
      </p:sp>
      <p:sp>
        <p:nvSpPr>
          <p:cNvPr id="12" name="TextBox 11"/>
          <p:cNvSpPr txBox="1"/>
          <p:nvPr/>
        </p:nvSpPr>
        <p:spPr>
          <a:xfrm>
            <a:off x="1" y="6642289"/>
            <a:ext cx="3806190" cy="352236"/>
          </a:xfrm>
          <a:prstGeom prst="rect">
            <a:avLst/>
          </a:prstGeom>
          <a:noFill/>
        </p:spPr>
        <p:txBody>
          <a:bodyPr wrap="square" lIns="365760" tIns="146304" rIns="182880" bIns="146304" rtlCol="0" anchor="ctr" anchorCtr="0">
            <a:noAutofit/>
          </a:bodyPr>
          <a:lstStyle/>
          <a:p>
            <a:pPr>
              <a:lnSpc>
                <a:spcPct val="90000"/>
              </a:lnSpc>
              <a:spcAft>
                <a:spcPts val="600"/>
              </a:spcAft>
            </a:pPr>
            <a:r>
              <a:rPr lang="en-US" sz="1400" dirty="0">
                <a:solidFill>
                  <a:schemeClr val="bg1"/>
                </a:solidFill>
                <a:latin typeface="Segoe UI Semibold" panose="020B0702040204020203" pitchFamily="34" charset="0"/>
                <a:ea typeface="Segoe UI Black" panose="020B0A02040204020203" pitchFamily="34" charset="0"/>
                <a:cs typeface="Segoe UI Semibold" panose="020B0702040204020203" pitchFamily="34" charset="0"/>
              </a:rPr>
              <a:t>Performance</a:t>
            </a:r>
          </a:p>
        </p:txBody>
      </p:sp>
    </p:spTree>
    <p:extLst>
      <p:ext uri="{BB962C8B-B14F-4D97-AF65-F5344CB8AC3E}">
        <p14:creationId xmlns:p14="http://schemas.microsoft.com/office/powerpoint/2010/main" val="1841578664"/>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5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7" name="Title 16"/>
          <p:cNvSpPr>
            <a:spLocks noGrp="1"/>
          </p:cNvSpPr>
          <p:nvPr>
            <p:ph type="title"/>
          </p:nvPr>
        </p:nvSpPr>
        <p:spPr/>
        <p:txBody>
          <a:bodyPr/>
          <a:lstStyle/>
          <a:p>
            <a:r>
              <a:rPr lang="en-US" dirty="0"/>
              <a:t>JSON to Table</a:t>
            </a:r>
          </a:p>
        </p:txBody>
      </p:sp>
      <p:sp>
        <p:nvSpPr>
          <p:cNvPr id="5" name="Content Placeholder 2"/>
          <p:cNvSpPr txBox="1">
            <a:spLocks/>
          </p:cNvSpPr>
          <p:nvPr/>
        </p:nvSpPr>
        <p:spPr>
          <a:xfrm>
            <a:off x="350837" y="1268411"/>
            <a:ext cx="4114800" cy="5127477"/>
          </a:xfrm>
          <a:prstGeom prst="rect">
            <a:avLst/>
          </a:prstGeom>
          <a:solidFill>
            <a:schemeClr val="bg1"/>
          </a:solidFill>
        </p:spPr>
        <p:txBody>
          <a:bodyPr>
            <a:noAutofit/>
          </a:bodyPr>
          <a:lstStyle>
            <a:lvl1pPr marL="342900" marR="0" indent="-342900" algn="l" defTabSz="932742" rtl="0" eaLnBrk="1" fontAlgn="auto" latinLnBrk="0" hangingPunct="1">
              <a:lnSpc>
                <a:spcPct val="90000"/>
              </a:lnSpc>
              <a:spcBef>
                <a:spcPct val="20000"/>
              </a:spcBef>
              <a:spcAft>
                <a:spcPts val="0"/>
              </a:spcAft>
              <a:buClr>
                <a:schemeClr val="tx1"/>
              </a:buClr>
              <a:buSzPct val="90000"/>
              <a:buFont typeface="Wingdings" panose="05000000000000000000" pitchFamily="2" charset="2"/>
              <a:buChar char="§"/>
              <a:tabLst/>
              <a:defRPr sz="4000" kern="1200" spc="0" baseline="0">
                <a:gradFill>
                  <a:gsLst>
                    <a:gs pos="1250">
                      <a:schemeClr val="tx1"/>
                    </a:gs>
                    <a:gs pos="100000">
                      <a:schemeClr val="tx1"/>
                    </a:gs>
                  </a:gsLst>
                  <a:lin ang="5400000" scaled="0"/>
                </a:gradFill>
                <a:latin typeface="+mj-lt"/>
                <a:ea typeface="+mn-ea"/>
                <a:cs typeface="+mn-cs"/>
              </a:defRPr>
            </a:lvl1pPr>
            <a:lvl2pPr marL="584200" marR="0" indent="-241300" algn="l" defTabSz="932742" rtl="0" eaLnBrk="1" fontAlgn="auto" latinLnBrk="0" hangingPunct="1">
              <a:lnSpc>
                <a:spcPct val="90000"/>
              </a:lnSpc>
              <a:spcBef>
                <a:spcPct val="20000"/>
              </a:spcBef>
              <a:spcAft>
                <a:spcPts val="0"/>
              </a:spcAft>
              <a:buClr>
                <a:schemeClr val="tx1"/>
              </a:buClr>
              <a:buSzPct val="90000"/>
              <a:buFont typeface="Wingdings" panose="05000000000000000000" pitchFamily="2" charset="2"/>
              <a:buChar char="§"/>
              <a:tabLst/>
              <a:defRPr sz="2400" kern="1200" spc="0" baseline="0">
                <a:gradFill>
                  <a:gsLst>
                    <a:gs pos="1250">
                      <a:schemeClr val="tx1"/>
                    </a:gs>
                    <a:gs pos="100000">
                      <a:schemeClr val="tx1"/>
                    </a:gs>
                  </a:gsLst>
                  <a:lin ang="5400000" scaled="0"/>
                </a:gradFill>
                <a:latin typeface="+mn-lt"/>
                <a:ea typeface="+mn-ea"/>
                <a:cs typeface="+mn-cs"/>
              </a:defRPr>
            </a:lvl2pPr>
            <a:lvl3pPr marL="800100" marR="0" indent="-228600" algn="l" defTabSz="932742" rtl="0" eaLnBrk="1" fontAlgn="auto" latinLnBrk="0" hangingPunct="1">
              <a:lnSpc>
                <a:spcPct val="90000"/>
              </a:lnSpc>
              <a:spcBef>
                <a:spcPct val="20000"/>
              </a:spcBef>
              <a:spcAft>
                <a:spcPts val="0"/>
              </a:spcAft>
              <a:buClr>
                <a:schemeClr val="tx1"/>
              </a:buClr>
              <a:buSzPct val="90000"/>
              <a:buFont typeface="Wingdings" panose="05000000000000000000" pitchFamily="2" charset="2"/>
              <a:buChar char="§"/>
              <a:tabLst/>
              <a:defRPr sz="2400" kern="1200" spc="0" baseline="0">
                <a:gradFill>
                  <a:gsLst>
                    <a:gs pos="1250">
                      <a:schemeClr val="tx1"/>
                    </a:gs>
                    <a:gs pos="100000">
                      <a:schemeClr val="tx1"/>
                    </a:gs>
                  </a:gsLst>
                  <a:lin ang="5400000" scaled="0"/>
                </a:gradFill>
                <a:latin typeface="+mn-lt"/>
                <a:ea typeface="+mn-ea"/>
                <a:cs typeface="+mn-cs"/>
              </a:defRPr>
            </a:lvl3pPr>
            <a:lvl4pPr marL="1028700" marR="0" indent="-228600" algn="l" defTabSz="932742" rtl="0" eaLnBrk="1" fontAlgn="auto" latinLnBrk="0" hangingPunct="1">
              <a:lnSpc>
                <a:spcPct val="90000"/>
              </a:lnSpc>
              <a:spcBef>
                <a:spcPct val="20000"/>
              </a:spcBef>
              <a:spcAft>
                <a:spcPts val="0"/>
              </a:spcAft>
              <a:buClr>
                <a:schemeClr val="tx1"/>
              </a:buClr>
              <a:buSzPct val="90000"/>
              <a:buFont typeface="Wingdings" panose="05000000000000000000" pitchFamily="2" charset="2"/>
              <a:buChar char="§"/>
              <a:tabLst/>
              <a:defRPr sz="2000" kern="1200" spc="0" baseline="0">
                <a:gradFill>
                  <a:gsLst>
                    <a:gs pos="1250">
                      <a:schemeClr val="tx1"/>
                    </a:gs>
                    <a:gs pos="100000">
                      <a:schemeClr val="tx1"/>
                    </a:gs>
                  </a:gsLst>
                  <a:lin ang="5400000" scaled="0"/>
                </a:gradFill>
                <a:latin typeface="+mn-lt"/>
                <a:ea typeface="+mn-ea"/>
                <a:cs typeface="+mn-cs"/>
              </a:defRPr>
            </a:lvl4pPr>
            <a:lvl5pPr marL="1257300" marR="0" indent="-228600" algn="l" defTabSz="932742" rtl="0" eaLnBrk="1" fontAlgn="auto" latinLnBrk="0" hangingPunct="1">
              <a:lnSpc>
                <a:spcPct val="90000"/>
              </a:lnSpc>
              <a:spcBef>
                <a:spcPct val="20000"/>
              </a:spcBef>
              <a:spcAft>
                <a:spcPts val="0"/>
              </a:spcAft>
              <a:buClr>
                <a:schemeClr val="tx1"/>
              </a:buClr>
              <a:buSzPct val="90000"/>
              <a:buFont typeface="Wingdings" panose="05000000000000000000" pitchFamily="2" charset="2"/>
              <a:buChar char="§"/>
              <a:tabLst/>
              <a:defRPr sz="2000" kern="1200" spc="0" baseline="0">
                <a:gradFill>
                  <a:gsLst>
                    <a:gs pos="1250">
                      <a:schemeClr val="tx1"/>
                    </a:gs>
                    <a:gs pos="100000">
                      <a:schemeClr val="tx1"/>
                    </a:gs>
                  </a:gsLst>
                  <a:lin ang="5400000" scaled="0"/>
                </a:gradFill>
                <a:latin typeface="+mn-lt"/>
                <a:ea typeface="+mn-ea"/>
                <a:cs typeface="+mn-cs"/>
              </a:defRPr>
            </a:lvl5pPr>
            <a:lvl6pPr marL="2565040"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3031412"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97783"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964155"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lvl="0" indent="0">
              <a:lnSpc>
                <a:spcPct val="100000"/>
              </a:lnSpc>
              <a:spcBef>
                <a:spcPts val="0"/>
              </a:spcBef>
              <a:spcAft>
                <a:spcPts val="1200"/>
              </a:spcAft>
              <a:buClrTx/>
              <a:buSzTx/>
              <a:buNone/>
            </a:pPr>
            <a:r>
              <a:rPr lang="en-US" sz="2400" dirty="0">
                <a:solidFill>
                  <a:schemeClr val="accent4"/>
                </a:solidFill>
                <a:latin typeface="Segoe UI" panose="020B0502040204020203" pitchFamily="34" charset="0"/>
                <a:cs typeface="Segoe UI" panose="020B0502040204020203" pitchFamily="34" charset="0"/>
              </a:rPr>
              <a:t>@</a:t>
            </a:r>
            <a:r>
              <a:rPr lang="en-US" sz="2400" dirty="0" err="1">
                <a:solidFill>
                  <a:schemeClr val="accent4"/>
                </a:solidFill>
                <a:latin typeface="Segoe UI" panose="020B0502040204020203" pitchFamily="34" charset="0"/>
                <a:cs typeface="Segoe UI" panose="020B0502040204020203" pitchFamily="34" charset="0"/>
              </a:rPr>
              <a:t>json</a:t>
            </a:r>
            <a:r>
              <a:rPr lang="en-US" sz="2400" dirty="0">
                <a:solidFill>
                  <a:schemeClr val="accent4"/>
                </a:solidFill>
                <a:latin typeface="Segoe UI" panose="020B0502040204020203" pitchFamily="34" charset="0"/>
                <a:cs typeface="Segoe UI" panose="020B0502040204020203" pitchFamily="34" charset="0"/>
              </a:rPr>
              <a:t>:</a:t>
            </a:r>
            <a:endParaRPr lang="en-US" sz="1200" dirty="0">
              <a:solidFill>
                <a:schemeClr val="accent4"/>
              </a:solidFill>
              <a:latin typeface="Consolas" panose="020B0609020204030204" pitchFamily="49" charset="0"/>
              <a:cs typeface="Consolas" panose="020B0609020204030204" pitchFamily="49" charset="0"/>
            </a:endParaRPr>
          </a:p>
          <a:p>
            <a:pPr marL="0" indent="0">
              <a:buNone/>
            </a:pPr>
            <a:r>
              <a:rPr lang="en-US" sz="1200" dirty="0">
                <a:gradFill>
                  <a:gsLst>
                    <a:gs pos="1250">
                      <a:srgbClr val="000000"/>
                    </a:gs>
                    <a:gs pos="100000">
                      <a:srgbClr val="000000"/>
                    </a:gs>
                  </a:gsLst>
                  <a:lin ang="5400000" scaled="0"/>
                </a:gradFill>
                <a:latin typeface="Consolas" panose="020B0609020204030204" pitchFamily="49" charset="0"/>
                <a:cs typeface="Consolas" panose="020B0609020204030204" pitchFamily="49" charset="0"/>
              </a:rPr>
              <a:t/>
            </a:r>
            <a:br>
              <a:rPr lang="en-US" sz="1200" dirty="0">
                <a:gradFill>
                  <a:gsLst>
                    <a:gs pos="1250">
                      <a:srgbClr val="000000"/>
                    </a:gs>
                    <a:gs pos="100000">
                      <a:srgbClr val="000000"/>
                    </a:gs>
                  </a:gsLst>
                  <a:lin ang="5400000" scaled="0"/>
                </a:gradFill>
                <a:latin typeface="Consolas" panose="020B0609020204030204" pitchFamily="49" charset="0"/>
                <a:cs typeface="Consolas" panose="020B0609020204030204" pitchFamily="49" charset="0"/>
              </a:rPr>
            </a:br>
            <a:r>
              <a:rPr lang="en-US" sz="1200" dirty="0">
                <a:gradFill>
                  <a:gsLst>
                    <a:gs pos="1250">
                      <a:srgbClr val="000000"/>
                    </a:gs>
                    <a:gs pos="100000">
                      <a:srgbClr val="000000"/>
                    </a:gs>
                  </a:gsLst>
                  <a:lin ang="5400000" scaled="0"/>
                </a:gradFill>
                <a:latin typeface="Consolas" panose="020B0609020204030204" pitchFamily="49" charset="0"/>
                <a:cs typeface="Consolas" panose="020B0609020204030204" pitchFamily="49" charset="0"/>
              </a:rPr>
              <a:t>    [</a:t>
            </a:r>
            <a:br>
              <a:rPr lang="en-US" sz="1200" dirty="0">
                <a:gradFill>
                  <a:gsLst>
                    <a:gs pos="1250">
                      <a:srgbClr val="000000"/>
                    </a:gs>
                    <a:gs pos="100000">
                      <a:srgbClr val="000000"/>
                    </a:gs>
                  </a:gsLst>
                  <a:lin ang="5400000" scaled="0"/>
                </a:gradFill>
                <a:latin typeface="Consolas" panose="020B0609020204030204" pitchFamily="49" charset="0"/>
                <a:cs typeface="Consolas" panose="020B0609020204030204" pitchFamily="49" charset="0"/>
              </a:rPr>
            </a:br>
            <a:r>
              <a:rPr lang="en-US" sz="1200" dirty="0">
                <a:gradFill>
                  <a:gsLst>
                    <a:gs pos="1250">
                      <a:srgbClr val="000000"/>
                    </a:gs>
                    <a:gs pos="100000">
                      <a:srgbClr val="000000"/>
                    </a:gs>
                  </a:gsLst>
                  <a:lin ang="5400000" scaled="0"/>
                </a:gradFill>
                <a:latin typeface="Consolas" panose="020B0609020204030204" pitchFamily="49" charset="0"/>
                <a:cs typeface="Consolas" panose="020B0609020204030204" pitchFamily="49" charset="0"/>
              </a:rPr>
              <a:t>      {</a:t>
            </a:r>
            <a:br>
              <a:rPr lang="en-US" sz="1200" dirty="0">
                <a:gradFill>
                  <a:gsLst>
                    <a:gs pos="1250">
                      <a:srgbClr val="000000"/>
                    </a:gs>
                    <a:gs pos="100000">
                      <a:srgbClr val="000000"/>
                    </a:gs>
                  </a:gsLst>
                  <a:lin ang="5400000" scaled="0"/>
                </a:gradFill>
                <a:latin typeface="Consolas" panose="020B0609020204030204" pitchFamily="49" charset="0"/>
                <a:cs typeface="Consolas" panose="020B0609020204030204" pitchFamily="49" charset="0"/>
              </a:rPr>
            </a:br>
            <a:r>
              <a:rPr lang="en-US" sz="1200" dirty="0">
                <a:gradFill>
                  <a:gsLst>
                    <a:gs pos="1250">
                      <a:srgbClr val="000000"/>
                    </a:gs>
                    <a:gs pos="100000">
                      <a:srgbClr val="000000"/>
                    </a:gs>
                  </a:gsLst>
                  <a:lin ang="5400000" scaled="0"/>
                </a:gradFill>
                <a:latin typeface="Consolas" panose="020B0609020204030204" pitchFamily="49" charset="0"/>
                <a:cs typeface="Consolas" panose="020B0609020204030204" pitchFamily="49" charset="0"/>
              </a:rPr>
              <a:t>         "Order": {</a:t>
            </a:r>
            <a:br>
              <a:rPr lang="en-US" sz="1200" dirty="0">
                <a:gradFill>
                  <a:gsLst>
                    <a:gs pos="1250">
                      <a:srgbClr val="000000"/>
                    </a:gs>
                    <a:gs pos="100000">
                      <a:srgbClr val="000000"/>
                    </a:gs>
                  </a:gsLst>
                  <a:lin ang="5400000" scaled="0"/>
                </a:gradFill>
                <a:latin typeface="Consolas" panose="020B0609020204030204" pitchFamily="49" charset="0"/>
                <a:cs typeface="Consolas" panose="020B0609020204030204" pitchFamily="49" charset="0"/>
              </a:rPr>
            </a:br>
            <a:r>
              <a:rPr lang="en-US" sz="1200" dirty="0">
                <a:gradFill>
                  <a:gsLst>
                    <a:gs pos="1250">
                      <a:srgbClr val="000000"/>
                    </a:gs>
                    <a:gs pos="100000">
                      <a:srgbClr val="000000"/>
                    </a:gs>
                  </a:gsLst>
                  <a:lin ang="5400000" scaled="0"/>
                </a:gradFill>
                <a:latin typeface="Consolas" panose="020B0609020204030204" pitchFamily="49" charset="0"/>
                <a:cs typeface="Consolas" panose="020B0609020204030204" pitchFamily="49" charset="0"/>
              </a:rPr>
              <a:t>               "Number":"SO43659",</a:t>
            </a:r>
            <a:br>
              <a:rPr lang="en-US" sz="1200" dirty="0">
                <a:gradFill>
                  <a:gsLst>
                    <a:gs pos="1250">
                      <a:srgbClr val="000000"/>
                    </a:gs>
                    <a:gs pos="100000">
                      <a:srgbClr val="000000"/>
                    </a:gs>
                  </a:gsLst>
                  <a:lin ang="5400000" scaled="0"/>
                </a:gradFill>
                <a:latin typeface="Consolas" panose="020B0609020204030204" pitchFamily="49" charset="0"/>
                <a:cs typeface="Consolas" panose="020B0609020204030204" pitchFamily="49" charset="0"/>
              </a:rPr>
            </a:br>
            <a:r>
              <a:rPr lang="en-US" sz="1200" dirty="0">
                <a:gradFill>
                  <a:gsLst>
                    <a:gs pos="1250">
                      <a:srgbClr val="000000"/>
                    </a:gs>
                    <a:gs pos="100000">
                      <a:srgbClr val="000000"/>
                    </a:gs>
                  </a:gsLst>
                  <a:lin ang="5400000" scaled="0"/>
                </a:gradFill>
                <a:latin typeface="Consolas" panose="020B0609020204030204" pitchFamily="49" charset="0"/>
                <a:cs typeface="Consolas" panose="020B0609020204030204" pitchFamily="49" charset="0"/>
              </a:rPr>
              <a:t>               "Date":"2011-05-31T00:00:00"</a:t>
            </a:r>
            <a:br>
              <a:rPr lang="en-US" sz="1200" dirty="0">
                <a:gradFill>
                  <a:gsLst>
                    <a:gs pos="1250">
                      <a:srgbClr val="000000"/>
                    </a:gs>
                    <a:gs pos="100000">
                      <a:srgbClr val="000000"/>
                    </a:gs>
                  </a:gsLst>
                  <a:lin ang="5400000" scaled="0"/>
                </a:gradFill>
                <a:latin typeface="Consolas" panose="020B0609020204030204" pitchFamily="49" charset="0"/>
                <a:cs typeface="Consolas" panose="020B0609020204030204" pitchFamily="49" charset="0"/>
              </a:rPr>
            </a:br>
            <a:r>
              <a:rPr lang="en-US" sz="1200" dirty="0">
                <a:gradFill>
                  <a:gsLst>
                    <a:gs pos="1250">
                      <a:srgbClr val="000000"/>
                    </a:gs>
                    <a:gs pos="100000">
                      <a:srgbClr val="000000"/>
                    </a:gs>
                  </a:gsLst>
                  <a:lin ang="5400000" scaled="0"/>
                </a:gradFill>
                <a:latin typeface="Consolas" panose="020B0609020204030204" pitchFamily="49" charset="0"/>
                <a:cs typeface="Consolas" panose="020B0609020204030204" pitchFamily="49" charset="0"/>
              </a:rPr>
              <a:t>            },</a:t>
            </a:r>
            <a:br>
              <a:rPr lang="en-US" sz="1200" dirty="0">
                <a:gradFill>
                  <a:gsLst>
                    <a:gs pos="1250">
                      <a:srgbClr val="000000"/>
                    </a:gs>
                    <a:gs pos="100000">
                      <a:srgbClr val="000000"/>
                    </a:gs>
                  </a:gsLst>
                  <a:lin ang="5400000" scaled="0"/>
                </a:gradFill>
                <a:latin typeface="Consolas" panose="020B0609020204030204" pitchFamily="49" charset="0"/>
                <a:cs typeface="Consolas" panose="020B0609020204030204" pitchFamily="49" charset="0"/>
              </a:rPr>
            </a:br>
            <a:r>
              <a:rPr lang="en-US" sz="1200" dirty="0">
                <a:gradFill>
                  <a:gsLst>
                    <a:gs pos="1250">
                      <a:srgbClr val="000000"/>
                    </a:gs>
                    <a:gs pos="100000">
                      <a:srgbClr val="000000"/>
                    </a:gs>
                  </a:gsLst>
                  <a:lin ang="5400000" scaled="0"/>
                </a:gradFill>
                <a:latin typeface="Consolas" panose="020B0609020204030204" pitchFamily="49" charset="0"/>
                <a:cs typeface="Consolas" panose="020B0609020204030204" pitchFamily="49" charset="0"/>
              </a:rPr>
              <a:t>         "Account": "Microsoft",</a:t>
            </a:r>
            <a:br>
              <a:rPr lang="en-US" sz="1200" dirty="0">
                <a:gradFill>
                  <a:gsLst>
                    <a:gs pos="1250">
                      <a:srgbClr val="000000"/>
                    </a:gs>
                    <a:gs pos="100000">
                      <a:srgbClr val="000000"/>
                    </a:gs>
                  </a:gsLst>
                  <a:lin ang="5400000" scaled="0"/>
                </a:gradFill>
                <a:latin typeface="Consolas" panose="020B0609020204030204" pitchFamily="49" charset="0"/>
                <a:cs typeface="Consolas" panose="020B0609020204030204" pitchFamily="49" charset="0"/>
              </a:rPr>
            </a:br>
            <a:r>
              <a:rPr lang="en-US" sz="1200" dirty="0">
                <a:gradFill>
                  <a:gsLst>
                    <a:gs pos="1250">
                      <a:srgbClr val="000000"/>
                    </a:gs>
                    <a:gs pos="100000">
                      <a:srgbClr val="000000"/>
                    </a:gs>
                  </a:gsLst>
                  <a:lin ang="5400000" scaled="0"/>
                </a:gradFill>
                <a:latin typeface="Consolas" panose="020B0609020204030204" pitchFamily="49" charset="0"/>
                <a:cs typeface="Consolas" panose="020B0609020204030204" pitchFamily="49" charset="0"/>
              </a:rPr>
              <a:t>         "Item": {</a:t>
            </a:r>
            <a:br>
              <a:rPr lang="en-US" sz="1200" dirty="0">
                <a:gradFill>
                  <a:gsLst>
                    <a:gs pos="1250">
                      <a:srgbClr val="000000"/>
                    </a:gs>
                    <a:gs pos="100000">
                      <a:srgbClr val="000000"/>
                    </a:gs>
                  </a:gsLst>
                  <a:lin ang="5400000" scaled="0"/>
                </a:gradFill>
                <a:latin typeface="Consolas" panose="020B0609020204030204" pitchFamily="49" charset="0"/>
                <a:cs typeface="Consolas" panose="020B0609020204030204" pitchFamily="49" charset="0"/>
              </a:rPr>
            </a:br>
            <a:r>
              <a:rPr lang="en-US" sz="1200" dirty="0">
                <a:gradFill>
                  <a:gsLst>
                    <a:gs pos="1250">
                      <a:srgbClr val="000000"/>
                    </a:gs>
                    <a:gs pos="100000">
                      <a:srgbClr val="000000"/>
                    </a:gs>
                  </a:gsLst>
                  <a:lin ang="5400000" scaled="0"/>
                </a:gradFill>
                <a:latin typeface="Consolas" panose="020B0609020204030204" pitchFamily="49" charset="0"/>
                <a:cs typeface="Consolas" panose="020B0609020204030204" pitchFamily="49" charset="0"/>
              </a:rPr>
              <a:t>               "Price":59.99,</a:t>
            </a:r>
            <a:br>
              <a:rPr lang="en-US" sz="1200" dirty="0">
                <a:gradFill>
                  <a:gsLst>
                    <a:gs pos="1250">
                      <a:srgbClr val="000000"/>
                    </a:gs>
                    <a:gs pos="100000">
                      <a:srgbClr val="000000"/>
                    </a:gs>
                  </a:gsLst>
                  <a:lin ang="5400000" scaled="0"/>
                </a:gradFill>
                <a:latin typeface="Consolas" panose="020B0609020204030204" pitchFamily="49" charset="0"/>
                <a:cs typeface="Consolas" panose="020B0609020204030204" pitchFamily="49" charset="0"/>
              </a:rPr>
            </a:br>
            <a:r>
              <a:rPr lang="en-US" sz="1200" dirty="0">
                <a:gradFill>
                  <a:gsLst>
                    <a:gs pos="1250">
                      <a:srgbClr val="000000"/>
                    </a:gs>
                    <a:gs pos="100000">
                      <a:srgbClr val="000000"/>
                    </a:gs>
                  </a:gsLst>
                  <a:lin ang="5400000" scaled="0"/>
                </a:gradFill>
                <a:latin typeface="Consolas" panose="020B0609020204030204" pitchFamily="49" charset="0"/>
                <a:cs typeface="Consolas" panose="020B0609020204030204" pitchFamily="49" charset="0"/>
              </a:rPr>
              <a:t>               "Quantity":1</a:t>
            </a:r>
            <a:br>
              <a:rPr lang="en-US" sz="1200" dirty="0">
                <a:gradFill>
                  <a:gsLst>
                    <a:gs pos="1250">
                      <a:srgbClr val="000000"/>
                    </a:gs>
                    <a:gs pos="100000">
                      <a:srgbClr val="000000"/>
                    </a:gs>
                  </a:gsLst>
                  <a:lin ang="5400000" scaled="0"/>
                </a:gradFill>
                <a:latin typeface="Consolas" panose="020B0609020204030204" pitchFamily="49" charset="0"/>
                <a:cs typeface="Consolas" panose="020B0609020204030204" pitchFamily="49" charset="0"/>
              </a:rPr>
            </a:br>
            <a:r>
              <a:rPr lang="en-US" sz="1200" dirty="0">
                <a:gradFill>
                  <a:gsLst>
                    <a:gs pos="1250">
                      <a:srgbClr val="000000"/>
                    </a:gs>
                    <a:gs pos="100000">
                      <a:srgbClr val="000000"/>
                    </a:gs>
                  </a:gsLst>
                  <a:lin ang="5400000" scaled="0"/>
                </a:gradFill>
                <a:latin typeface="Consolas" panose="020B0609020204030204" pitchFamily="49" charset="0"/>
                <a:cs typeface="Consolas" panose="020B0609020204030204" pitchFamily="49" charset="0"/>
              </a:rPr>
              <a:t>            }</a:t>
            </a:r>
            <a:br>
              <a:rPr lang="en-US" sz="1200" dirty="0">
                <a:gradFill>
                  <a:gsLst>
                    <a:gs pos="1250">
                      <a:srgbClr val="000000"/>
                    </a:gs>
                    <a:gs pos="100000">
                      <a:srgbClr val="000000"/>
                    </a:gs>
                  </a:gsLst>
                  <a:lin ang="5400000" scaled="0"/>
                </a:gradFill>
                <a:latin typeface="Consolas" panose="020B0609020204030204" pitchFamily="49" charset="0"/>
                <a:cs typeface="Consolas" panose="020B0609020204030204" pitchFamily="49" charset="0"/>
              </a:rPr>
            </a:br>
            <a:r>
              <a:rPr lang="en-US" sz="1200" dirty="0">
                <a:gradFill>
                  <a:gsLst>
                    <a:gs pos="1250">
                      <a:srgbClr val="000000"/>
                    </a:gs>
                    <a:gs pos="100000">
                      <a:srgbClr val="000000"/>
                    </a:gs>
                  </a:gsLst>
                  <a:lin ang="5400000" scaled="0"/>
                </a:gradFill>
                <a:latin typeface="Consolas" panose="020B0609020204030204" pitchFamily="49" charset="0"/>
                <a:cs typeface="Consolas" panose="020B0609020204030204" pitchFamily="49" charset="0"/>
              </a:rPr>
              <a:t>     },</a:t>
            </a:r>
            <a:br>
              <a:rPr lang="en-US" sz="1200" dirty="0">
                <a:gradFill>
                  <a:gsLst>
                    <a:gs pos="1250">
                      <a:srgbClr val="000000"/>
                    </a:gs>
                    <a:gs pos="100000">
                      <a:srgbClr val="000000"/>
                    </a:gs>
                  </a:gsLst>
                  <a:lin ang="5400000" scaled="0"/>
                </a:gradFill>
                <a:latin typeface="Consolas" panose="020B0609020204030204" pitchFamily="49" charset="0"/>
                <a:cs typeface="Consolas" panose="020B0609020204030204" pitchFamily="49" charset="0"/>
              </a:rPr>
            </a:br>
            <a:r>
              <a:rPr lang="en-US" sz="1200" dirty="0">
                <a:gradFill>
                  <a:gsLst>
                    <a:gs pos="1250">
                      <a:srgbClr val="000000"/>
                    </a:gs>
                    <a:gs pos="100000">
                      <a:srgbClr val="000000"/>
                    </a:gs>
                  </a:gsLst>
                  <a:lin ang="5400000" scaled="0"/>
                </a:gradFill>
                <a:latin typeface="Consolas" panose="020B0609020204030204" pitchFamily="49" charset="0"/>
                <a:cs typeface="Consolas" panose="020B0609020204030204" pitchFamily="49" charset="0"/>
              </a:rPr>
              <a:t>     {</a:t>
            </a:r>
            <a:br>
              <a:rPr lang="en-US" sz="1200" dirty="0">
                <a:gradFill>
                  <a:gsLst>
                    <a:gs pos="1250">
                      <a:srgbClr val="000000"/>
                    </a:gs>
                    <a:gs pos="100000">
                      <a:srgbClr val="000000"/>
                    </a:gs>
                  </a:gsLst>
                  <a:lin ang="5400000" scaled="0"/>
                </a:gradFill>
                <a:latin typeface="Consolas" panose="020B0609020204030204" pitchFamily="49" charset="0"/>
                <a:cs typeface="Consolas" panose="020B0609020204030204" pitchFamily="49" charset="0"/>
              </a:rPr>
            </a:br>
            <a:r>
              <a:rPr lang="en-US" sz="1200" dirty="0">
                <a:gradFill>
                  <a:gsLst>
                    <a:gs pos="1250">
                      <a:srgbClr val="000000"/>
                    </a:gs>
                    <a:gs pos="100000">
                      <a:srgbClr val="000000"/>
                    </a:gs>
                  </a:gsLst>
                  <a:lin ang="5400000" scaled="0"/>
                </a:gradFill>
                <a:latin typeface="Consolas" panose="020B0609020204030204" pitchFamily="49" charset="0"/>
                <a:cs typeface="Consolas" panose="020B0609020204030204" pitchFamily="49" charset="0"/>
              </a:rPr>
              <a:t>        "Order":{</a:t>
            </a:r>
            <a:br>
              <a:rPr lang="en-US" sz="1200" dirty="0">
                <a:gradFill>
                  <a:gsLst>
                    <a:gs pos="1250">
                      <a:srgbClr val="000000"/>
                    </a:gs>
                    <a:gs pos="100000">
                      <a:srgbClr val="000000"/>
                    </a:gs>
                  </a:gsLst>
                  <a:lin ang="5400000" scaled="0"/>
                </a:gradFill>
                <a:latin typeface="Consolas" panose="020B0609020204030204" pitchFamily="49" charset="0"/>
                <a:cs typeface="Consolas" panose="020B0609020204030204" pitchFamily="49" charset="0"/>
              </a:rPr>
            </a:br>
            <a:r>
              <a:rPr lang="en-US" sz="1200" dirty="0">
                <a:gradFill>
                  <a:gsLst>
                    <a:gs pos="1250">
                      <a:srgbClr val="000000"/>
                    </a:gs>
                    <a:gs pos="100000">
                      <a:srgbClr val="000000"/>
                    </a:gs>
                  </a:gsLst>
                  <a:lin ang="5400000" scaled="0"/>
                </a:gradFill>
                <a:latin typeface="Consolas" panose="020B0609020204030204" pitchFamily="49" charset="0"/>
                <a:cs typeface="Consolas" panose="020B0609020204030204" pitchFamily="49" charset="0"/>
              </a:rPr>
              <a:t>             "Number":"SO43661",</a:t>
            </a:r>
            <a:br>
              <a:rPr lang="en-US" sz="1200" dirty="0">
                <a:gradFill>
                  <a:gsLst>
                    <a:gs pos="1250">
                      <a:srgbClr val="000000"/>
                    </a:gs>
                    <a:gs pos="100000">
                      <a:srgbClr val="000000"/>
                    </a:gs>
                  </a:gsLst>
                  <a:lin ang="5400000" scaled="0"/>
                </a:gradFill>
                <a:latin typeface="Consolas" panose="020B0609020204030204" pitchFamily="49" charset="0"/>
                <a:cs typeface="Consolas" panose="020B0609020204030204" pitchFamily="49" charset="0"/>
              </a:rPr>
            </a:br>
            <a:r>
              <a:rPr lang="en-US" sz="1200" dirty="0">
                <a:gradFill>
                  <a:gsLst>
                    <a:gs pos="1250">
                      <a:srgbClr val="000000"/>
                    </a:gs>
                    <a:gs pos="100000">
                      <a:srgbClr val="000000"/>
                    </a:gs>
                  </a:gsLst>
                  <a:lin ang="5400000" scaled="0"/>
                </a:gradFill>
                <a:latin typeface="Consolas" panose="020B0609020204030204" pitchFamily="49" charset="0"/>
                <a:cs typeface="Consolas" panose="020B0609020204030204" pitchFamily="49" charset="0"/>
              </a:rPr>
              <a:t>             "Date":"2011-06-01T00:00:00“</a:t>
            </a:r>
            <a:br>
              <a:rPr lang="en-US" sz="1200" dirty="0">
                <a:gradFill>
                  <a:gsLst>
                    <a:gs pos="1250">
                      <a:srgbClr val="000000"/>
                    </a:gs>
                    <a:gs pos="100000">
                      <a:srgbClr val="000000"/>
                    </a:gs>
                  </a:gsLst>
                  <a:lin ang="5400000" scaled="0"/>
                </a:gradFill>
                <a:latin typeface="Consolas" panose="020B0609020204030204" pitchFamily="49" charset="0"/>
                <a:cs typeface="Consolas" panose="020B0609020204030204" pitchFamily="49" charset="0"/>
              </a:rPr>
            </a:br>
            <a:r>
              <a:rPr lang="en-US" sz="1200" dirty="0">
                <a:gradFill>
                  <a:gsLst>
                    <a:gs pos="1250">
                      <a:srgbClr val="000000"/>
                    </a:gs>
                    <a:gs pos="100000">
                      <a:srgbClr val="000000"/>
                    </a:gs>
                  </a:gsLst>
                  <a:lin ang="5400000" scaled="0"/>
                </a:gradFill>
                <a:latin typeface="Consolas" panose="020B0609020204030204" pitchFamily="49" charset="0"/>
                <a:cs typeface="Consolas" panose="020B0609020204030204" pitchFamily="49" charset="0"/>
              </a:rPr>
              <a:t>         },</a:t>
            </a:r>
            <a:br>
              <a:rPr lang="en-US" sz="1200" dirty="0">
                <a:gradFill>
                  <a:gsLst>
                    <a:gs pos="1250">
                      <a:srgbClr val="000000"/>
                    </a:gs>
                    <a:gs pos="100000">
                      <a:srgbClr val="000000"/>
                    </a:gs>
                  </a:gsLst>
                  <a:lin ang="5400000" scaled="0"/>
                </a:gradFill>
                <a:latin typeface="Consolas" panose="020B0609020204030204" pitchFamily="49" charset="0"/>
                <a:cs typeface="Consolas" panose="020B0609020204030204" pitchFamily="49" charset="0"/>
              </a:rPr>
            </a:br>
            <a:r>
              <a:rPr lang="en-US" sz="1200" dirty="0">
                <a:gradFill>
                  <a:gsLst>
                    <a:gs pos="1250">
                      <a:srgbClr val="000000"/>
                    </a:gs>
                    <a:gs pos="100000">
                      <a:srgbClr val="000000"/>
                    </a:gs>
                  </a:gsLst>
                  <a:lin ang="5400000" scaled="0"/>
                </a:gradFill>
                <a:latin typeface="Consolas" panose="020B0609020204030204" pitchFamily="49" charset="0"/>
                <a:cs typeface="Consolas" panose="020B0609020204030204" pitchFamily="49" charset="0"/>
              </a:rPr>
              <a:t>         "Account": “Nokia“,</a:t>
            </a:r>
            <a:br>
              <a:rPr lang="en-US" sz="1200" dirty="0">
                <a:gradFill>
                  <a:gsLst>
                    <a:gs pos="1250">
                      <a:srgbClr val="000000"/>
                    </a:gs>
                    <a:gs pos="100000">
                      <a:srgbClr val="000000"/>
                    </a:gs>
                  </a:gsLst>
                  <a:lin ang="5400000" scaled="0"/>
                </a:gradFill>
                <a:latin typeface="Consolas" panose="020B0609020204030204" pitchFamily="49" charset="0"/>
                <a:cs typeface="Consolas" panose="020B0609020204030204" pitchFamily="49" charset="0"/>
              </a:rPr>
            </a:br>
            <a:r>
              <a:rPr lang="en-US" sz="1200" dirty="0">
                <a:gradFill>
                  <a:gsLst>
                    <a:gs pos="1250">
                      <a:srgbClr val="000000"/>
                    </a:gs>
                    <a:gs pos="100000">
                      <a:srgbClr val="000000"/>
                    </a:gs>
                  </a:gsLst>
                  <a:lin ang="5400000" scaled="0"/>
                </a:gradFill>
                <a:latin typeface="Consolas" panose="020B0609020204030204" pitchFamily="49" charset="0"/>
                <a:cs typeface="Consolas" panose="020B0609020204030204" pitchFamily="49" charset="0"/>
              </a:rPr>
              <a:t>         "Item":{</a:t>
            </a:r>
            <a:br>
              <a:rPr lang="en-US" sz="1200" dirty="0">
                <a:gradFill>
                  <a:gsLst>
                    <a:gs pos="1250">
                      <a:srgbClr val="000000"/>
                    </a:gs>
                    <a:gs pos="100000">
                      <a:srgbClr val="000000"/>
                    </a:gs>
                  </a:gsLst>
                  <a:lin ang="5400000" scaled="0"/>
                </a:gradFill>
                <a:latin typeface="Consolas" panose="020B0609020204030204" pitchFamily="49" charset="0"/>
                <a:cs typeface="Consolas" panose="020B0609020204030204" pitchFamily="49" charset="0"/>
              </a:rPr>
            </a:br>
            <a:r>
              <a:rPr lang="en-US" sz="1200" dirty="0">
                <a:gradFill>
                  <a:gsLst>
                    <a:gs pos="1250">
                      <a:srgbClr val="000000"/>
                    </a:gs>
                    <a:gs pos="100000">
                      <a:srgbClr val="000000"/>
                    </a:gs>
                  </a:gsLst>
                  <a:lin ang="5400000" scaled="0"/>
                </a:gradFill>
                <a:latin typeface="Consolas" panose="020B0609020204030204" pitchFamily="49" charset="0"/>
                <a:cs typeface="Consolas" panose="020B0609020204030204" pitchFamily="49" charset="0"/>
              </a:rPr>
              <a:t>             "Price":24.99,</a:t>
            </a:r>
            <a:br>
              <a:rPr lang="en-US" sz="1200" dirty="0">
                <a:gradFill>
                  <a:gsLst>
                    <a:gs pos="1250">
                      <a:srgbClr val="000000"/>
                    </a:gs>
                    <a:gs pos="100000">
                      <a:srgbClr val="000000"/>
                    </a:gs>
                  </a:gsLst>
                  <a:lin ang="5400000" scaled="0"/>
                </a:gradFill>
                <a:latin typeface="Consolas" panose="020B0609020204030204" pitchFamily="49" charset="0"/>
                <a:cs typeface="Consolas" panose="020B0609020204030204" pitchFamily="49" charset="0"/>
              </a:rPr>
            </a:br>
            <a:r>
              <a:rPr lang="en-US" sz="1200" dirty="0">
                <a:gradFill>
                  <a:gsLst>
                    <a:gs pos="1250">
                      <a:srgbClr val="000000"/>
                    </a:gs>
                    <a:gs pos="100000">
                      <a:srgbClr val="000000"/>
                    </a:gs>
                  </a:gsLst>
                  <a:lin ang="5400000" scaled="0"/>
                </a:gradFill>
                <a:latin typeface="Consolas" panose="020B0609020204030204" pitchFamily="49" charset="0"/>
                <a:cs typeface="Consolas" panose="020B0609020204030204" pitchFamily="49" charset="0"/>
              </a:rPr>
              <a:t>             "Quantity":3</a:t>
            </a:r>
            <a:br>
              <a:rPr lang="en-US" sz="1200" dirty="0">
                <a:gradFill>
                  <a:gsLst>
                    <a:gs pos="1250">
                      <a:srgbClr val="000000"/>
                    </a:gs>
                    <a:gs pos="100000">
                      <a:srgbClr val="000000"/>
                    </a:gs>
                  </a:gsLst>
                  <a:lin ang="5400000" scaled="0"/>
                </a:gradFill>
                <a:latin typeface="Consolas" panose="020B0609020204030204" pitchFamily="49" charset="0"/>
                <a:cs typeface="Consolas" panose="020B0609020204030204" pitchFamily="49" charset="0"/>
              </a:rPr>
            </a:br>
            <a:r>
              <a:rPr lang="en-US" sz="1200" dirty="0">
                <a:gradFill>
                  <a:gsLst>
                    <a:gs pos="1250">
                      <a:srgbClr val="000000"/>
                    </a:gs>
                    <a:gs pos="100000">
                      <a:srgbClr val="000000"/>
                    </a:gs>
                  </a:gsLst>
                  <a:lin ang="5400000" scaled="0"/>
                </a:gradFill>
                <a:latin typeface="Consolas" panose="020B0609020204030204" pitchFamily="49" charset="0"/>
                <a:cs typeface="Consolas" panose="020B0609020204030204" pitchFamily="49" charset="0"/>
              </a:rPr>
              <a:t>          }</a:t>
            </a:r>
            <a:br>
              <a:rPr lang="en-US" sz="1200" dirty="0">
                <a:gradFill>
                  <a:gsLst>
                    <a:gs pos="1250">
                      <a:srgbClr val="000000"/>
                    </a:gs>
                    <a:gs pos="100000">
                      <a:srgbClr val="000000"/>
                    </a:gs>
                  </a:gsLst>
                  <a:lin ang="5400000" scaled="0"/>
                </a:gradFill>
                <a:latin typeface="Consolas" panose="020B0609020204030204" pitchFamily="49" charset="0"/>
                <a:cs typeface="Consolas" panose="020B0609020204030204" pitchFamily="49" charset="0"/>
              </a:rPr>
            </a:br>
            <a:r>
              <a:rPr lang="en-US" sz="1200" dirty="0">
                <a:gradFill>
                  <a:gsLst>
                    <a:gs pos="1250">
                      <a:srgbClr val="000000"/>
                    </a:gs>
                    <a:gs pos="100000">
                      <a:srgbClr val="000000"/>
                    </a:gs>
                  </a:gsLst>
                  <a:lin ang="5400000" scaled="0"/>
                </a:gradFill>
                <a:latin typeface="Consolas" panose="020B0609020204030204" pitchFamily="49" charset="0"/>
                <a:cs typeface="Consolas" panose="020B0609020204030204" pitchFamily="49" charset="0"/>
              </a:rPr>
              <a:t>      }</a:t>
            </a:r>
            <a:br>
              <a:rPr lang="en-US" sz="1200" dirty="0">
                <a:gradFill>
                  <a:gsLst>
                    <a:gs pos="1250">
                      <a:srgbClr val="000000"/>
                    </a:gs>
                    <a:gs pos="100000">
                      <a:srgbClr val="000000"/>
                    </a:gs>
                  </a:gsLst>
                  <a:lin ang="5400000" scaled="0"/>
                </a:gradFill>
                <a:latin typeface="Consolas" panose="020B0609020204030204" pitchFamily="49" charset="0"/>
                <a:cs typeface="Consolas" panose="020B0609020204030204" pitchFamily="49" charset="0"/>
              </a:rPr>
            </a:br>
            <a:r>
              <a:rPr lang="en-US" sz="1200" dirty="0">
                <a:gradFill>
                  <a:gsLst>
                    <a:gs pos="1250">
                      <a:srgbClr val="000000"/>
                    </a:gs>
                    <a:gs pos="100000">
                      <a:srgbClr val="000000"/>
                    </a:gs>
                  </a:gsLst>
                  <a:lin ang="5400000" scaled="0"/>
                </a:gradFill>
                <a:latin typeface="Consolas" panose="020B0609020204030204" pitchFamily="49" charset="0"/>
                <a:cs typeface="Consolas" panose="020B0609020204030204" pitchFamily="49" charset="0"/>
              </a:rPr>
              <a:t>    ] </a:t>
            </a:r>
          </a:p>
        </p:txBody>
      </p:sp>
      <p:sp>
        <p:nvSpPr>
          <p:cNvPr id="7" name="Notched Right Arrow 3"/>
          <p:cNvSpPr>
            <a:spLocks noChangeAspect="1"/>
          </p:cNvSpPr>
          <p:nvPr/>
        </p:nvSpPr>
        <p:spPr bwMode="black">
          <a:xfrm rot="5400000">
            <a:off x="8117756" y="3754943"/>
            <a:ext cx="557696" cy="382687"/>
          </a:xfrm>
          <a:custGeom>
            <a:avLst/>
            <a:gdLst>
              <a:gd name="connsiteX0" fmla="*/ 0 w 557696"/>
              <a:gd name="connsiteY0" fmla="*/ 68377 h 382687"/>
              <a:gd name="connsiteX1" fmla="*/ 366353 w 557696"/>
              <a:gd name="connsiteY1" fmla="*/ 68377 h 382687"/>
              <a:gd name="connsiteX2" fmla="*/ 366353 w 557696"/>
              <a:gd name="connsiteY2" fmla="*/ 0 h 382687"/>
              <a:gd name="connsiteX3" fmla="*/ 557696 w 557696"/>
              <a:gd name="connsiteY3" fmla="*/ 191344 h 382687"/>
              <a:gd name="connsiteX4" fmla="*/ 366353 w 557696"/>
              <a:gd name="connsiteY4" fmla="*/ 382687 h 382687"/>
              <a:gd name="connsiteX5" fmla="*/ 366353 w 557696"/>
              <a:gd name="connsiteY5" fmla="*/ 314310 h 382687"/>
              <a:gd name="connsiteX6" fmla="*/ 0 w 557696"/>
              <a:gd name="connsiteY6" fmla="*/ 314310 h 382687"/>
              <a:gd name="connsiteX7" fmla="*/ 122967 w 557696"/>
              <a:gd name="connsiteY7" fmla="*/ 191344 h 382687"/>
              <a:gd name="connsiteX8" fmla="*/ 0 w 557696"/>
              <a:gd name="connsiteY8" fmla="*/ 68377 h 382687"/>
              <a:gd name="connsiteX0" fmla="*/ 0 w 557696"/>
              <a:gd name="connsiteY0" fmla="*/ 68377 h 382687"/>
              <a:gd name="connsiteX1" fmla="*/ 366353 w 557696"/>
              <a:gd name="connsiteY1" fmla="*/ 68377 h 382687"/>
              <a:gd name="connsiteX2" fmla="*/ 366353 w 557696"/>
              <a:gd name="connsiteY2" fmla="*/ 0 h 382687"/>
              <a:gd name="connsiteX3" fmla="*/ 557696 w 557696"/>
              <a:gd name="connsiteY3" fmla="*/ 191344 h 382687"/>
              <a:gd name="connsiteX4" fmla="*/ 366353 w 557696"/>
              <a:gd name="connsiteY4" fmla="*/ 382687 h 382687"/>
              <a:gd name="connsiteX5" fmla="*/ 366353 w 557696"/>
              <a:gd name="connsiteY5" fmla="*/ 314310 h 382687"/>
              <a:gd name="connsiteX6" fmla="*/ 0 w 557696"/>
              <a:gd name="connsiteY6" fmla="*/ 314310 h 382687"/>
              <a:gd name="connsiteX7" fmla="*/ 116143 w 557696"/>
              <a:gd name="connsiteY7" fmla="*/ 191344 h 382687"/>
              <a:gd name="connsiteX8" fmla="*/ 0 w 557696"/>
              <a:gd name="connsiteY8" fmla="*/ 68377 h 382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57696" h="382687">
                <a:moveTo>
                  <a:pt x="0" y="68377"/>
                </a:moveTo>
                <a:lnTo>
                  <a:pt x="366353" y="68377"/>
                </a:lnTo>
                <a:lnTo>
                  <a:pt x="366353" y="0"/>
                </a:lnTo>
                <a:lnTo>
                  <a:pt x="557696" y="191344"/>
                </a:lnTo>
                <a:lnTo>
                  <a:pt x="366353" y="382687"/>
                </a:lnTo>
                <a:lnTo>
                  <a:pt x="366353" y="314310"/>
                </a:lnTo>
                <a:lnTo>
                  <a:pt x="0" y="314310"/>
                </a:lnTo>
                <a:lnTo>
                  <a:pt x="116143" y="191344"/>
                </a:lnTo>
                <a:lnTo>
                  <a:pt x="0" y="68377"/>
                </a:lnTo>
                <a:close/>
              </a:path>
            </a:pathLst>
          </a:custGeom>
          <a:solidFill>
            <a:schemeClr val="tx1"/>
          </a:solidFill>
          <a:ln>
            <a:noFill/>
          </a:ln>
        </p:spPr>
        <p:txBody>
          <a:bodyPr vert="horz" wrap="square" lIns="93278" tIns="46639" rIns="93278" bIns="46639" numCol="1" anchor="t" anchorCtr="0" compatLnSpc="1">
            <a:prstTxWarp prst="textNoShape">
              <a:avLst/>
            </a:prstTxWarp>
          </a:bodyPr>
          <a:lstStyle/>
          <a:p>
            <a:endParaRPr lang="en-US" dirty="0">
              <a:solidFill>
                <a:srgbClr val="000000"/>
              </a:solidFill>
            </a:endParaRPr>
          </a:p>
        </p:txBody>
      </p:sp>
      <p:sp>
        <p:nvSpPr>
          <p:cNvPr id="8" name="Text Placeholder 1"/>
          <p:cNvSpPr txBox="1">
            <a:spLocks/>
          </p:cNvSpPr>
          <p:nvPr/>
        </p:nvSpPr>
        <p:spPr>
          <a:xfrm>
            <a:off x="4465637" y="1268411"/>
            <a:ext cx="7799613" cy="3070076"/>
          </a:xfrm>
          <a:prstGeom prst="rect">
            <a:avLst/>
          </a:prstGeom>
          <a:solidFill>
            <a:srgbClr val="F0F0F0"/>
          </a:solidFill>
          <a:ln w="63500">
            <a:solidFill>
              <a:schemeClr val="accent4"/>
            </a:solidFill>
          </a:ln>
        </p:spPr>
        <p:txBody>
          <a:bodyPr vert="horz" wrap="square" lIns="182880" tIns="146304" rIns="182880" bIns="146304" rtlCol="0" anchor="t" anchorCtr="0">
            <a:noAutofit/>
          </a:bodyPr>
          <a:lstStyle>
            <a:lvl1pPr marL="0" marR="0" indent="0" algn="l" defTabSz="932742" rtl="0" eaLnBrk="1" fontAlgn="auto" latinLnBrk="0" hangingPunct="1">
              <a:lnSpc>
                <a:spcPct val="90000"/>
              </a:lnSpc>
              <a:spcBef>
                <a:spcPct val="20000"/>
              </a:spcBef>
              <a:spcAft>
                <a:spcPts val="0"/>
              </a:spcAft>
              <a:buClr>
                <a:schemeClr val="tx1"/>
              </a:buClr>
              <a:buSzPct val="90000"/>
              <a:buFont typeface="Arial" panose="020B0604020202020204" pitchFamily="34" charset="0"/>
              <a:buNone/>
              <a:tabLst/>
              <a:defRPr lang="en-US" sz="3600" kern="1200" spc="0" baseline="0" dirty="0" smtClean="0">
                <a:gradFill>
                  <a:gsLst>
                    <a:gs pos="1299">
                      <a:schemeClr val="tx1"/>
                    </a:gs>
                    <a:gs pos="100000">
                      <a:schemeClr val="tx1"/>
                    </a:gs>
                  </a:gsLst>
                  <a:lin ang="5400000" scaled="0"/>
                </a:gradFill>
                <a:latin typeface="+mj-lt"/>
                <a:ea typeface="+mn-ea"/>
                <a:cs typeface="+mn-cs"/>
              </a:defRPr>
            </a:lvl1pPr>
            <a:lvl2pPr marL="584200" marR="0" indent="-241300" algn="l" defTabSz="932742" rtl="0" eaLnBrk="1" fontAlgn="auto" latinLnBrk="0" hangingPunct="1">
              <a:lnSpc>
                <a:spcPct val="90000"/>
              </a:lnSpc>
              <a:spcBef>
                <a:spcPct val="20000"/>
              </a:spcBef>
              <a:spcAft>
                <a:spcPts val="0"/>
              </a:spcAft>
              <a:buClr>
                <a:schemeClr val="tx1"/>
              </a:buClr>
              <a:buSzPct val="90000"/>
              <a:buFont typeface="Wingdings" panose="05000000000000000000" pitchFamily="2" charset="2"/>
              <a:buChar char="§"/>
              <a:tabLst/>
              <a:defRPr sz="2400" kern="1200" spc="0" baseline="0">
                <a:gradFill>
                  <a:gsLst>
                    <a:gs pos="1250">
                      <a:schemeClr val="tx1"/>
                    </a:gs>
                    <a:gs pos="100000">
                      <a:schemeClr val="tx1"/>
                    </a:gs>
                  </a:gsLst>
                  <a:lin ang="5400000" scaled="0"/>
                </a:gradFill>
                <a:latin typeface="+mn-lt"/>
                <a:ea typeface="+mn-ea"/>
                <a:cs typeface="+mn-cs"/>
              </a:defRPr>
            </a:lvl2pPr>
            <a:lvl3pPr marL="800100" marR="0" indent="-228600" algn="l" defTabSz="932742" rtl="0" eaLnBrk="1" fontAlgn="auto" latinLnBrk="0" hangingPunct="1">
              <a:lnSpc>
                <a:spcPct val="90000"/>
              </a:lnSpc>
              <a:spcBef>
                <a:spcPct val="20000"/>
              </a:spcBef>
              <a:spcAft>
                <a:spcPts val="0"/>
              </a:spcAft>
              <a:buClr>
                <a:schemeClr val="tx1"/>
              </a:buClr>
              <a:buSzPct val="90000"/>
              <a:buFont typeface="Wingdings" panose="05000000000000000000" pitchFamily="2" charset="2"/>
              <a:buChar char="§"/>
              <a:tabLst/>
              <a:defRPr sz="2400" kern="1200" spc="0" baseline="0">
                <a:gradFill>
                  <a:gsLst>
                    <a:gs pos="1250">
                      <a:schemeClr val="tx1"/>
                    </a:gs>
                    <a:gs pos="100000">
                      <a:schemeClr val="tx1"/>
                    </a:gs>
                  </a:gsLst>
                  <a:lin ang="5400000" scaled="0"/>
                </a:gradFill>
                <a:latin typeface="+mn-lt"/>
                <a:ea typeface="+mn-ea"/>
                <a:cs typeface="+mn-cs"/>
              </a:defRPr>
            </a:lvl3pPr>
            <a:lvl4pPr marL="1028700" marR="0" indent="-228600" algn="l" defTabSz="932742" rtl="0" eaLnBrk="1" fontAlgn="auto" latinLnBrk="0" hangingPunct="1">
              <a:lnSpc>
                <a:spcPct val="90000"/>
              </a:lnSpc>
              <a:spcBef>
                <a:spcPct val="20000"/>
              </a:spcBef>
              <a:spcAft>
                <a:spcPts val="0"/>
              </a:spcAft>
              <a:buClr>
                <a:schemeClr val="tx1"/>
              </a:buClr>
              <a:buSzPct val="90000"/>
              <a:buFont typeface="Wingdings" panose="05000000000000000000" pitchFamily="2" charset="2"/>
              <a:buChar char="§"/>
              <a:tabLst/>
              <a:defRPr sz="2000" kern="1200" spc="0" baseline="0">
                <a:gradFill>
                  <a:gsLst>
                    <a:gs pos="1250">
                      <a:schemeClr val="tx1"/>
                    </a:gs>
                    <a:gs pos="100000">
                      <a:schemeClr val="tx1"/>
                    </a:gs>
                  </a:gsLst>
                  <a:lin ang="5400000" scaled="0"/>
                </a:gradFill>
                <a:latin typeface="+mn-lt"/>
                <a:ea typeface="+mn-ea"/>
                <a:cs typeface="+mn-cs"/>
              </a:defRPr>
            </a:lvl4pPr>
            <a:lvl5pPr marL="1257300" marR="0" indent="-228600" algn="l" defTabSz="932742" rtl="0" eaLnBrk="1" fontAlgn="auto" latinLnBrk="0" hangingPunct="1">
              <a:lnSpc>
                <a:spcPct val="90000"/>
              </a:lnSpc>
              <a:spcBef>
                <a:spcPct val="20000"/>
              </a:spcBef>
              <a:spcAft>
                <a:spcPts val="0"/>
              </a:spcAft>
              <a:buClr>
                <a:schemeClr val="tx1"/>
              </a:buClr>
              <a:buSzPct val="90000"/>
              <a:buFont typeface="Wingdings" panose="05000000000000000000" pitchFamily="2" charset="2"/>
              <a:buChar char="§"/>
              <a:tabLst/>
              <a:defRPr sz="2000" kern="1200" spc="0" baseline="0">
                <a:gradFill>
                  <a:gsLst>
                    <a:gs pos="1250">
                      <a:schemeClr val="tx1"/>
                    </a:gs>
                    <a:gs pos="100000">
                      <a:schemeClr val="tx1"/>
                    </a:gs>
                  </a:gsLst>
                  <a:lin ang="5400000" scaled="0"/>
                </a:gradFill>
                <a:latin typeface="+mn-lt"/>
                <a:ea typeface="+mn-ea"/>
                <a:cs typeface="+mn-cs"/>
              </a:defRPr>
            </a:lvl5pPr>
            <a:lvl6pPr marL="2565040"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3031412"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97783"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964155"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lnSpc>
                <a:spcPct val="100000"/>
              </a:lnSpc>
              <a:spcAft>
                <a:spcPts val="1200"/>
              </a:spcAft>
            </a:pPr>
            <a:r>
              <a:rPr lang="en-US" sz="2400" dirty="0">
                <a:gradFill>
                  <a:gsLst>
                    <a:gs pos="96970">
                      <a:srgbClr val="525252"/>
                    </a:gs>
                    <a:gs pos="82828">
                      <a:srgbClr val="525252"/>
                    </a:gs>
                  </a:gsLst>
                  <a:lin ang="5400000" scaled="0"/>
                </a:gradFill>
                <a:latin typeface="Segoe UI" panose="020B0502040204020203" pitchFamily="34" charset="0"/>
                <a:cs typeface="Segoe UI" panose="020B0502040204020203" pitchFamily="34" charset="0"/>
              </a:rPr>
              <a:t>Query with OPENJSON function</a:t>
            </a:r>
          </a:p>
        </p:txBody>
      </p:sp>
      <p:sp>
        <p:nvSpPr>
          <p:cNvPr id="4" name="Content Placeholder 10"/>
          <p:cNvSpPr txBox="1">
            <a:spLocks/>
          </p:cNvSpPr>
          <p:nvPr/>
        </p:nvSpPr>
        <p:spPr>
          <a:xfrm>
            <a:off x="4663757" y="1995724"/>
            <a:ext cx="6126480" cy="1882538"/>
          </a:xfrm>
          <a:prstGeom prst="rect">
            <a:avLst/>
          </a:prstGeom>
          <a:solidFill>
            <a:schemeClr val="bg1"/>
          </a:solidFill>
        </p:spPr>
        <p:txBody>
          <a:bodyPr vert="horz" lIns="91440" tIns="45720" rIns="91440" bIns="45720" rtlCol="0">
            <a:normAutofit fontScale="92500" lnSpcReduction="20000"/>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sr-Latn-RS" sz="1600" b="0" i="0" u="none" strike="noStrike" kern="1200" cap="none" spc="0" normalizeH="0" baseline="0" noProof="0" dirty="0">
                <a:ln>
                  <a:noFill/>
                </a:ln>
                <a:solidFill>
                  <a:srgbClr val="0000FF"/>
                </a:solidFill>
                <a:effectLst/>
                <a:uLnTx/>
                <a:uFillTx/>
                <a:latin typeface="Consolas"/>
                <a:ea typeface="+mn-ea"/>
                <a:cs typeface="+mn-cs"/>
              </a:rPr>
              <a:t>SELECT	</a:t>
            </a:r>
            <a:r>
              <a:rPr kumimoji="0" lang="en-US" sz="1600" b="0" i="0" u="none" strike="noStrike" kern="1200" cap="none" spc="0" normalizeH="0" baseline="0" noProof="0" dirty="0">
                <a:ln>
                  <a:noFill/>
                </a:ln>
                <a:solidFill>
                  <a:srgbClr val="0000FF"/>
                </a:solidFill>
                <a:effectLst/>
                <a:uLnTx/>
                <a:uFillTx/>
                <a:latin typeface="Consolas"/>
                <a:ea typeface="+mn-ea"/>
                <a:cs typeface="+mn-cs"/>
              </a:rPr>
              <a:t>*</a:t>
            </a:r>
            <a:r>
              <a:rPr kumimoji="0" lang="sr-Latn-RS" sz="1600" b="0" i="0" u="none" strike="noStrike" kern="1200" cap="none" spc="0" normalizeH="0" baseline="0" noProof="0" dirty="0">
                <a:ln>
                  <a:noFill/>
                </a:ln>
                <a:solidFill>
                  <a:prstClr val="black"/>
                </a:solidFill>
                <a:effectLst/>
                <a:uLnTx/>
                <a:uFillTx/>
                <a:latin typeface="Consolas"/>
                <a:ea typeface="+mn-ea"/>
                <a:cs typeface="+mn-cs"/>
              </a:rPr>
              <a:t> </a:t>
            </a:r>
          </a:p>
          <a:p>
            <a:pPr marL="0" indent="0">
              <a:buNone/>
            </a:pPr>
            <a:r>
              <a:rPr lang="en-US" sz="1600" dirty="0">
                <a:solidFill>
                  <a:srgbClr val="0000FF"/>
                </a:solidFill>
                <a:latin typeface="Consolas" panose="020B0609020204030204" pitchFamily="49" charset="0"/>
              </a:rPr>
              <a:t>FROM OPENJSON </a:t>
            </a:r>
            <a:r>
              <a:rPr lang="en-US" sz="1600" dirty="0">
                <a:solidFill>
                  <a:srgbClr val="808080"/>
                </a:solidFill>
                <a:latin typeface="Consolas" panose="020B0609020204030204" pitchFamily="49" charset="0"/>
              </a:rPr>
              <a:t>(@</a:t>
            </a:r>
            <a:r>
              <a:rPr lang="en-US" sz="1600" dirty="0" err="1">
                <a:solidFill>
                  <a:prstClr val="black"/>
                </a:solidFill>
                <a:latin typeface="Consolas" panose="020B0609020204030204" pitchFamily="49" charset="0"/>
              </a:rPr>
              <a:t>json</a:t>
            </a:r>
            <a:r>
              <a:rPr lang="en-US" sz="1600" dirty="0">
                <a:solidFill>
                  <a:srgbClr val="808080"/>
                </a:solidFill>
                <a:latin typeface="Consolas" panose="020B0609020204030204" pitchFamily="49" charset="0"/>
              </a:rPr>
              <a:t>)</a:t>
            </a:r>
          </a:p>
          <a:p>
            <a:pPr marL="0" indent="0">
              <a:buNone/>
            </a:pPr>
            <a:r>
              <a:rPr lang="en-US" sz="1600" dirty="0">
                <a:solidFill>
                  <a:srgbClr val="0000FF"/>
                </a:solidFill>
                <a:latin typeface="Consolas" panose="020B0609020204030204" pitchFamily="49" charset="0"/>
              </a:rPr>
              <a:t>WITH </a:t>
            </a:r>
            <a:r>
              <a:rPr lang="en-US" sz="1600" dirty="0">
                <a:solidFill>
                  <a:srgbClr val="808080"/>
                </a:solidFill>
                <a:latin typeface="Consolas" panose="020B0609020204030204" pitchFamily="49" charset="0"/>
              </a:rPr>
              <a:t>(</a:t>
            </a:r>
          </a:p>
          <a:p>
            <a:pPr marL="0" indent="0">
              <a:buNone/>
            </a:pPr>
            <a:r>
              <a:rPr lang="en-US" sz="1600" dirty="0">
                <a:solidFill>
                  <a:srgbClr val="808080"/>
                </a:solidFill>
                <a:latin typeface="Consolas" panose="020B0609020204030204" pitchFamily="49" charset="0"/>
              </a:rPr>
              <a:t>       </a:t>
            </a:r>
            <a:r>
              <a:rPr lang="en-US" sz="1600" dirty="0">
                <a:solidFill>
                  <a:prstClr val="black"/>
                </a:solidFill>
                <a:latin typeface="Consolas" panose="020B0609020204030204" pitchFamily="49" charset="0"/>
              </a:rPr>
              <a:t>Number   </a:t>
            </a:r>
            <a:r>
              <a:rPr lang="en-US" sz="1600" dirty="0">
                <a:solidFill>
                  <a:srgbClr val="0000FF"/>
                </a:solidFill>
                <a:latin typeface="Consolas" panose="020B0609020204030204" pitchFamily="49" charset="0"/>
              </a:rPr>
              <a:t>varchar</a:t>
            </a:r>
            <a:r>
              <a:rPr lang="en-US" sz="1600" dirty="0">
                <a:solidFill>
                  <a:srgbClr val="808080"/>
                </a:solidFill>
                <a:latin typeface="Consolas" panose="020B0609020204030204" pitchFamily="49" charset="0"/>
              </a:rPr>
              <a:t>(</a:t>
            </a:r>
            <a:r>
              <a:rPr lang="en-US" sz="1600" dirty="0">
                <a:solidFill>
                  <a:prstClr val="black"/>
                </a:solidFill>
                <a:latin typeface="Consolas" panose="020B0609020204030204" pitchFamily="49" charset="0"/>
              </a:rPr>
              <a:t>200</a:t>
            </a:r>
            <a:r>
              <a:rPr lang="en-US" sz="1600" dirty="0">
                <a:solidFill>
                  <a:srgbClr val="808080"/>
                </a:solidFill>
                <a:latin typeface="Consolas" panose="020B0609020204030204" pitchFamily="49" charset="0"/>
              </a:rPr>
              <a:t>)</a:t>
            </a:r>
            <a:r>
              <a:rPr lang="en-US" sz="1600" dirty="0">
                <a:solidFill>
                  <a:prstClr val="black"/>
                </a:solidFill>
                <a:latin typeface="Consolas" panose="020B0609020204030204" pitchFamily="49" charset="0"/>
              </a:rPr>
              <a:t> </a:t>
            </a:r>
            <a:r>
              <a:rPr lang="da-DK" sz="1600" dirty="0">
                <a:solidFill>
                  <a:srgbClr val="FF0000"/>
                </a:solidFill>
                <a:latin typeface="Consolas" panose="020B0609020204030204" pitchFamily="49" charset="0"/>
              </a:rPr>
              <a:t>N'</a:t>
            </a:r>
            <a:r>
              <a:rPr lang="en-US" sz="1600" dirty="0">
                <a:solidFill>
                  <a:srgbClr val="FF0000"/>
                </a:solidFill>
                <a:latin typeface="Consolas" panose="020B0609020204030204" pitchFamily="49" charset="0"/>
              </a:rPr>
              <a:t>$.</a:t>
            </a:r>
            <a:r>
              <a:rPr lang="en-US" sz="1600" dirty="0" err="1">
                <a:solidFill>
                  <a:srgbClr val="FF0000"/>
                </a:solidFill>
                <a:latin typeface="Consolas" panose="020B0609020204030204" pitchFamily="49" charset="0"/>
              </a:rPr>
              <a:t>Order.Number</a:t>
            </a:r>
            <a:r>
              <a:rPr lang="en-US" sz="1600" dirty="0">
                <a:solidFill>
                  <a:srgbClr val="FF0000"/>
                </a:solidFill>
                <a:latin typeface="Consolas" panose="020B0609020204030204" pitchFamily="49" charset="0"/>
              </a:rPr>
              <a:t>'</a:t>
            </a:r>
            <a:r>
              <a:rPr lang="en-US" sz="1600" dirty="0">
                <a:solidFill>
                  <a:srgbClr val="808080"/>
                </a:solidFill>
                <a:latin typeface="Consolas" panose="020B0609020204030204" pitchFamily="49" charset="0"/>
              </a:rPr>
              <a:t>,</a:t>
            </a:r>
            <a:r>
              <a:rPr lang="en-US" sz="1600" dirty="0">
                <a:solidFill>
                  <a:prstClr val="black"/>
                </a:solidFill>
                <a:latin typeface="Consolas" panose="020B0609020204030204" pitchFamily="49" charset="0"/>
              </a:rPr>
              <a:t> </a:t>
            </a:r>
            <a:br>
              <a:rPr lang="en-US" sz="1600" dirty="0">
                <a:solidFill>
                  <a:prstClr val="black"/>
                </a:solidFill>
                <a:latin typeface="Consolas" panose="020B0609020204030204" pitchFamily="49" charset="0"/>
              </a:rPr>
            </a:br>
            <a:r>
              <a:rPr lang="en-US" sz="1600" dirty="0">
                <a:solidFill>
                  <a:prstClr val="black"/>
                </a:solidFill>
                <a:latin typeface="Consolas" panose="020B0609020204030204" pitchFamily="49" charset="0"/>
              </a:rPr>
              <a:t>       Date     </a:t>
            </a:r>
            <a:r>
              <a:rPr lang="en-US" sz="1600" dirty="0" err="1">
                <a:solidFill>
                  <a:srgbClr val="0000FF"/>
                </a:solidFill>
                <a:latin typeface="Consolas" panose="020B0609020204030204" pitchFamily="49" charset="0"/>
              </a:rPr>
              <a:t>datetime</a:t>
            </a:r>
            <a:r>
              <a:rPr lang="en-US" sz="1600" dirty="0">
                <a:solidFill>
                  <a:prstClr val="black"/>
                </a:solidFill>
                <a:latin typeface="Consolas" panose="020B0609020204030204" pitchFamily="49" charset="0"/>
              </a:rPr>
              <a:t>     </a:t>
            </a:r>
            <a:r>
              <a:rPr lang="da-DK" sz="1600" dirty="0">
                <a:solidFill>
                  <a:srgbClr val="FF0000"/>
                </a:solidFill>
                <a:latin typeface="Consolas" panose="020B0609020204030204" pitchFamily="49" charset="0"/>
              </a:rPr>
              <a:t>N'</a:t>
            </a:r>
            <a:r>
              <a:rPr lang="en-US" sz="1600" dirty="0">
                <a:solidFill>
                  <a:srgbClr val="FF0000"/>
                </a:solidFill>
                <a:latin typeface="Consolas" panose="020B0609020204030204" pitchFamily="49" charset="0"/>
              </a:rPr>
              <a:t>$.</a:t>
            </a:r>
            <a:r>
              <a:rPr lang="en-US" sz="1600" dirty="0" err="1">
                <a:solidFill>
                  <a:srgbClr val="FF0000"/>
                </a:solidFill>
                <a:latin typeface="Consolas" panose="020B0609020204030204" pitchFamily="49" charset="0"/>
              </a:rPr>
              <a:t>Order.Date</a:t>
            </a:r>
            <a:r>
              <a:rPr lang="en-US" sz="1600" dirty="0">
                <a:solidFill>
                  <a:srgbClr val="FF0000"/>
                </a:solidFill>
                <a:latin typeface="Consolas" panose="020B0609020204030204" pitchFamily="49" charset="0"/>
              </a:rPr>
              <a:t>'</a:t>
            </a:r>
            <a:r>
              <a:rPr lang="en-US" sz="1600" dirty="0">
                <a:solidFill>
                  <a:srgbClr val="808080"/>
                </a:solidFill>
                <a:latin typeface="Consolas" panose="020B0609020204030204" pitchFamily="49" charset="0"/>
              </a:rPr>
              <a:t>,</a:t>
            </a:r>
            <a:br>
              <a:rPr lang="en-US" sz="1600" dirty="0">
                <a:solidFill>
                  <a:srgbClr val="808080"/>
                </a:solidFill>
                <a:latin typeface="Consolas" panose="020B0609020204030204" pitchFamily="49" charset="0"/>
              </a:rPr>
            </a:br>
            <a:r>
              <a:rPr lang="en-US" sz="1600" dirty="0">
                <a:solidFill>
                  <a:prstClr val="black"/>
                </a:solidFill>
                <a:latin typeface="Consolas" panose="020B0609020204030204" pitchFamily="49" charset="0"/>
              </a:rPr>
              <a:t>       Customer </a:t>
            </a:r>
            <a:r>
              <a:rPr lang="en-US" sz="1600" dirty="0">
                <a:solidFill>
                  <a:srgbClr val="0000FF"/>
                </a:solidFill>
                <a:latin typeface="Consolas" panose="020B0609020204030204" pitchFamily="49" charset="0"/>
              </a:rPr>
              <a:t>varchar</a:t>
            </a:r>
            <a:r>
              <a:rPr lang="en-US" sz="1600" dirty="0">
                <a:solidFill>
                  <a:srgbClr val="808080"/>
                </a:solidFill>
                <a:latin typeface="Consolas" panose="020B0609020204030204" pitchFamily="49" charset="0"/>
              </a:rPr>
              <a:t>(</a:t>
            </a:r>
            <a:r>
              <a:rPr lang="en-US" sz="1600" dirty="0">
                <a:solidFill>
                  <a:prstClr val="black"/>
                </a:solidFill>
                <a:latin typeface="Consolas" panose="020B0609020204030204" pitchFamily="49" charset="0"/>
              </a:rPr>
              <a:t>200</a:t>
            </a:r>
            <a:r>
              <a:rPr lang="en-US" sz="1600" dirty="0">
                <a:solidFill>
                  <a:srgbClr val="808080"/>
                </a:solidFill>
                <a:latin typeface="Consolas" panose="020B0609020204030204" pitchFamily="49" charset="0"/>
              </a:rPr>
              <a:t>)</a:t>
            </a:r>
            <a:r>
              <a:rPr lang="en-US" sz="1600" dirty="0">
                <a:solidFill>
                  <a:prstClr val="black"/>
                </a:solidFill>
                <a:latin typeface="Consolas" panose="020B0609020204030204" pitchFamily="49" charset="0"/>
              </a:rPr>
              <a:t> </a:t>
            </a:r>
            <a:r>
              <a:rPr lang="da-DK" sz="1600" dirty="0">
                <a:solidFill>
                  <a:srgbClr val="FF0000"/>
                </a:solidFill>
                <a:latin typeface="Consolas" panose="020B0609020204030204" pitchFamily="49" charset="0"/>
              </a:rPr>
              <a:t>N'</a:t>
            </a:r>
            <a:r>
              <a:rPr lang="en-US" sz="1600" dirty="0">
                <a:solidFill>
                  <a:srgbClr val="FF0000"/>
                </a:solidFill>
                <a:latin typeface="Consolas" panose="020B0609020204030204" pitchFamily="49" charset="0"/>
              </a:rPr>
              <a:t>$.Account'</a:t>
            </a:r>
            <a:r>
              <a:rPr lang="en-US" sz="1600" dirty="0">
                <a:solidFill>
                  <a:srgbClr val="808080"/>
                </a:solidFill>
                <a:latin typeface="Consolas" panose="020B0609020204030204" pitchFamily="49" charset="0"/>
              </a:rPr>
              <a:t>,</a:t>
            </a:r>
            <a:br>
              <a:rPr lang="en-US" sz="1600" dirty="0">
                <a:solidFill>
                  <a:srgbClr val="808080"/>
                </a:solidFill>
                <a:latin typeface="Consolas" panose="020B0609020204030204" pitchFamily="49" charset="0"/>
              </a:rPr>
            </a:br>
            <a:r>
              <a:rPr lang="en-US" sz="1600" dirty="0">
                <a:solidFill>
                  <a:prstClr val="black"/>
                </a:solidFill>
                <a:latin typeface="Consolas" panose="020B0609020204030204" pitchFamily="49" charset="0"/>
              </a:rPr>
              <a:t>       Quantity </a:t>
            </a:r>
            <a:r>
              <a:rPr lang="en-US" sz="1600" dirty="0" err="1">
                <a:solidFill>
                  <a:srgbClr val="0000FF"/>
                </a:solidFill>
                <a:latin typeface="Consolas" panose="020B0609020204030204" pitchFamily="49" charset="0"/>
              </a:rPr>
              <a:t>int</a:t>
            </a:r>
            <a:r>
              <a:rPr lang="en-US" sz="1600" dirty="0">
                <a:solidFill>
                  <a:prstClr val="black"/>
                </a:solidFill>
                <a:latin typeface="Consolas" panose="020B0609020204030204" pitchFamily="49" charset="0"/>
              </a:rPr>
              <a:t>          </a:t>
            </a:r>
            <a:r>
              <a:rPr lang="da-DK" sz="1600" dirty="0">
                <a:solidFill>
                  <a:srgbClr val="FF0000"/>
                </a:solidFill>
                <a:latin typeface="Consolas" panose="020B0609020204030204" pitchFamily="49" charset="0"/>
              </a:rPr>
              <a:t>N'</a:t>
            </a:r>
            <a:r>
              <a:rPr lang="en-US" sz="1600" dirty="0">
                <a:solidFill>
                  <a:srgbClr val="FF0000"/>
                </a:solidFill>
                <a:latin typeface="Consolas" panose="020B0609020204030204" pitchFamily="49" charset="0"/>
              </a:rPr>
              <a:t>$.</a:t>
            </a:r>
            <a:r>
              <a:rPr lang="en-US" sz="1600" dirty="0" err="1">
                <a:solidFill>
                  <a:srgbClr val="FF0000"/>
                </a:solidFill>
                <a:latin typeface="Consolas" panose="020B0609020204030204" pitchFamily="49" charset="0"/>
              </a:rPr>
              <a:t>Item.Quantity</a:t>
            </a:r>
            <a:r>
              <a:rPr lang="da-DK" sz="1600" dirty="0">
                <a:solidFill>
                  <a:srgbClr val="FF0000"/>
                </a:solidFill>
                <a:latin typeface="Consolas" panose="020B0609020204030204" pitchFamily="49" charset="0"/>
              </a:rPr>
              <a:t>'</a:t>
            </a:r>
            <a:r>
              <a:rPr lang="en-US" sz="1600" dirty="0">
                <a:solidFill>
                  <a:srgbClr val="FF0000"/>
                </a:solidFill>
                <a:latin typeface="Consolas" panose="020B0609020204030204" pitchFamily="49" charset="0"/>
              </a:rPr>
              <a:t/>
            </a:r>
            <a:br>
              <a:rPr lang="en-US" sz="1600" dirty="0">
                <a:solidFill>
                  <a:srgbClr val="FF0000"/>
                </a:solidFill>
                <a:latin typeface="Consolas" panose="020B0609020204030204" pitchFamily="49" charset="0"/>
              </a:rPr>
            </a:br>
            <a:r>
              <a:rPr lang="en-US" sz="1600" dirty="0">
                <a:solidFill>
                  <a:srgbClr val="808080"/>
                </a:solidFill>
                <a:latin typeface="Consolas" panose="020B0609020204030204" pitchFamily="49" charset="0"/>
              </a:rPr>
              <a:t>)</a:t>
            </a:r>
          </a:p>
        </p:txBody>
      </p:sp>
      <p:sp>
        <p:nvSpPr>
          <p:cNvPr id="9" name="Text Placeholder 1"/>
          <p:cNvSpPr txBox="1">
            <a:spLocks/>
          </p:cNvSpPr>
          <p:nvPr/>
        </p:nvSpPr>
        <p:spPr>
          <a:xfrm>
            <a:off x="4465637" y="4335462"/>
            <a:ext cx="7799613" cy="2057400"/>
          </a:xfrm>
          <a:prstGeom prst="rect">
            <a:avLst/>
          </a:prstGeom>
          <a:solidFill>
            <a:schemeClr val="accent5">
              <a:lumMod val="20000"/>
              <a:lumOff val="80000"/>
            </a:schemeClr>
          </a:solidFill>
          <a:ln w="63500">
            <a:solidFill>
              <a:schemeClr val="accent4"/>
            </a:solidFill>
          </a:ln>
        </p:spPr>
        <p:txBody>
          <a:bodyPr vert="horz" wrap="square" lIns="182880" tIns="146304" rIns="182880" bIns="146304" rtlCol="0" anchor="t" anchorCtr="0">
            <a:noAutofit/>
          </a:bodyPr>
          <a:lstStyle>
            <a:lvl1pPr marL="0" marR="0" indent="0" algn="l" defTabSz="932742" rtl="0" eaLnBrk="1" fontAlgn="auto" latinLnBrk="0" hangingPunct="1">
              <a:lnSpc>
                <a:spcPct val="90000"/>
              </a:lnSpc>
              <a:spcBef>
                <a:spcPct val="20000"/>
              </a:spcBef>
              <a:spcAft>
                <a:spcPts val="0"/>
              </a:spcAft>
              <a:buClr>
                <a:schemeClr val="tx1"/>
              </a:buClr>
              <a:buSzPct val="90000"/>
              <a:buFont typeface="Arial" panose="020B0604020202020204" pitchFamily="34" charset="0"/>
              <a:buNone/>
              <a:tabLst/>
              <a:defRPr lang="en-US" sz="3600" kern="1200" spc="0" baseline="0" dirty="0" smtClean="0">
                <a:gradFill>
                  <a:gsLst>
                    <a:gs pos="1299">
                      <a:schemeClr val="tx1"/>
                    </a:gs>
                    <a:gs pos="100000">
                      <a:schemeClr val="tx1"/>
                    </a:gs>
                  </a:gsLst>
                  <a:lin ang="5400000" scaled="0"/>
                </a:gradFill>
                <a:latin typeface="+mj-lt"/>
                <a:ea typeface="+mn-ea"/>
                <a:cs typeface="+mn-cs"/>
              </a:defRPr>
            </a:lvl1pPr>
            <a:lvl2pPr marL="584200" marR="0" indent="-241300" algn="l" defTabSz="932742" rtl="0" eaLnBrk="1" fontAlgn="auto" latinLnBrk="0" hangingPunct="1">
              <a:lnSpc>
                <a:spcPct val="90000"/>
              </a:lnSpc>
              <a:spcBef>
                <a:spcPct val="20000"/>
              </a:spcBef>
              <a:spcAft>
                <a:spcPts val="0"/>
              </a:spcAft>
              <a:buClr>
                <a:schemeClr val="tx1"/>
              </a:buClr>
              <a:buSzPct val="90000"/>
              <a:buFont typeface="Wingdings" panose="05000000000000000000" pitchFamily="2" charset="2"/>
              <a:buChar char="§"/>
              <a:tabLst/>
              <a:defRPr sz="2400" kern="1200" spc="0" baseline="0">
                <a:gradFill>
                  <a:gsLst>
                    <a:gs pos="1250">
                      <a:schemeClr val="tx1"/>
                    </a:gs>
                    <a:gs pos="100000">
                      <a:schemeClr val="tx1"/>
                    </a:gs>
                  </a:gsLst>
                  <a:lin ang="5400000" scaled="0"/>
                </a:gradFill>
                <a:latin typeface="+mn-lt"/>
                <a:ea typeface="+mn-ea"/>
                <a:cs typeface="+mn-cs"/>
              </a:defRPr>
            </a:lvl2pPr>
            <a:lvl3pPr marL="800100" marR="0" indent="-228600" algn="l" defTabSz="932742" rtl="0" eaLnBrk="1" fontAlgn="auto" latinLnBrk="0" hangingPunct="1">
              <a:lnSpc>
                <a:spcPct val="90000"/>
              </a:lnSpc>
              <a:spcBef>
                <a:spcPct val="20000"/>
              </a:spcBef>
              <a:spcAft>
                <a:spcPts val="0"/>
              </a:spcAft>
              <a:buClr>
                <a:schemeClr val="tx1"/>
              </a:buClr>
              <a:buSzPct val="90000"/>
              <a:buFont typeface="Wingdings" panose="05000000000000000000" pitchFamily="2" charset="2"/>
              <a:buChar char="§"/>
              <a:tabLst/>
              <a:defRPr sz="2400" kern="1200" spc="0" baseline="0">
                <a:gradFill>
                  <a:gsLst>
                    <a:gs pos="1250">
                      <a:schemeClr val="tx1"/>
                    </a:gs>
                    <a:gs pos="100000">
                      <a:schemeClr val="tx1"/>
                    </a:gs>
                  </a:gsLst>
                  <a:lin ang="5400000" scaled="0"/>
                </a:gradFill>
                <a:latin typeface="+mn-lt"/>
                <a:ea typeface="+mn-ea"/>
                <a:cs typeface="+mn-cs"/>
              </a:defRPr>
            </a:lvl3pPr>
            <a:lvl4pPr marL="1028700" marR="0" indent="-228600" algn="l" defTabSz="932742" rtl="0" eaLnBrk="1" fontAlgn="auto" latinLnBrk="0" hangingPunct="1">
              <a:lnSpc>
                <a:spcPct val="90000"/>
              </a:lnSpc>
              <a:spcBef>
                <a:spcPct val="20000"/>
              </a:spcBef>
              <a:spcAft>
                <a:spcPts val="0"/>
              </a:spcAft>
              <a:buClr>
                <a:schemeClr val="tx1"/>
              </a:buClr>
              <a:buSzPct val="90000"/>
              <a:buFont typeface="Wingdings" panose="05000000000000000000" pitchFamily="2" charset="2"/>
              <a:buChar char="§"/>
              <a:tabLst/>
              <a:defRPr sz="2000" kern="1200" spc="0" baseline="0">
                <a:gradFill>
                  <a:gsLst>
                    <a:gs pos="1250">
                      <a:schemeClr val="tx1"/>
                    </a:gs>
                    <a:gs pos="100000">
                      <a:schemeClr val="tx1"/>
                    </a:gs>
                  </a:gsLst>
                  <a:lin ang="5400000" scaled="0"/>
                </a:gradFill>
                <a:latin typeface="+mn-lt"/>
                <a:ea typeface="+mn-ea"/>
                <a:cs typeface="+mn-cs"/>
              </a:defRPr>
            </a:lvl4pPr>
            <a:lvl5pPr marL="1257300" marR="0" indent="-228600" algn="l" defTabSz="932742" rtl="0" eaLnBrk="1" fontAlgn="auto" latinLnBrk="0" hangingPunct="1">
              <a:lnSpc>
                <a:spcPct val="90000"/>
              </a:lnSpc>
              <a:spcBef>
                <a:spcPct val="20000"/>
              </a:spcBef>
              <a:spcAft>
                <a:spcPts val="0"/>
              </a:spcAft>
              <a:buClr>
                <a:schemeClr val="tx1"/>
              </a:buClr>
              <a:buSzPct val="90000"/>
              <a:buFont typeface="Wingdings" panose="05000000000000000000" pitchFamily="2" charset="2"/>
              <a:buChar char="§"/>
              <a:tabLst/>
              <a:defRPr sz="2000" kern="1200" spc="0" baseline="0">
                <a:gradFill>
                  <a:gsLst>
                    <a:gs pos="1250">
                      <a:schemeClr val="tx1"/>
                    </a:gs>
                    <a:gs pos="100000">
                      <a:schemeClr val="tx1"/>
                    </a:gs>
                  </a:gsLst>
                  <a:lin ang="5400000" scaled="0"/>
                </a:gradFill>
                <a:latin typeface="+mn-lt"/>
                <a:ea typeface="+mn-ea"/>
                <a:cs typeface="+mn-cs"/>
              </a:defRPr>
            </a:lvl5pPr>
            <a:lvl6pPr marL="2565040"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3031412"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97783"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964155"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lnSpc>
                <a:spcPct val="100000"/>
              </a:lnSpc>
              <a:spcAft>
                <a:spcPts val="1200"/>
              </a:spcAft>
            </a:pPr>
            <a:r>
              <a:rPr lang="en-US" sz="2400" dirty="0">
                <a:gradFill>
                  <a:gsLst>
                    <a:gs pos="96970">
                      <a:srgbClr val="525252"/>
                    </a:gs>
                    <a:gs pos="82828">
                      <a:srgbClr val="525252"/>
                    </a:gs>
                  </a:gsLst>
                  <a:lin ang="5400000" scaled="0"/>
                </a:gradFill>
                <a:latin typeface="Segoe UI" panose="020B0502040204020203" pitchFamily="34" charset="0"/>
                <a:cs typeface="Segoe UI" panose="020B0502040204020203" pitchFamily="34" charset="0"/>
              </a:rPr>
              <a:t>Input table data</a:t>
            </a:r>
          </a:p>
        </p:txBody>
      </p:sp>
      <p:graphicFrame>
        <p:nvGraphicFramePr>
          <p:cNvPr id="6" name="Table 5"/>
          <p:cNvGraphicFramePr>
            <a:graphicFrameLocks noGrp="1"/>
          </p:cNvGraphicFramePr>
          <p:nvPr>
            <p:extLst/>
          </p:nvPr>
        </p:nvGraphicFramePr>
        <p:xfrm>
          <a:off x="4739957" y="4987734"/>
          <a:ext cx="6126480" cy="1100328"/>
        </p:xfrm>
        <a:graphic>
          <a:graphicData uri="http://schemas.openxmlformats.org/drawingml/2006/table">
            <a:tbl>
              <a:tblPr firstRow="1" bandRow="1">
                <a:tableStyleId>{5C22544A-7EE6-4342-B048-85BDC9FD1C3A}</a:tableStyleId>
              </a:tblPr>
              <a:tblGrid>
                <a:gridCol w="1256187">
                  <a:extLst>
                    <a:ext uri="{9D8B030D-6E8A-4147-A177-3AD203B41FA5}">
                      <a16:colId xmlns:a16="http://schemas.microsoft.com/office/drawing/2014/main" val="20000"/>
                    </a:ext>
                  </a:extLst>
                </a:gridCol>
                <a:gridCol w="2189754">
                  <a:extLst>
                    <a:ext uri="{9D8B030D-6E8A-4147-A177-3AD203B41FA5}">
                      <a16:colId xmlns:a16="http://schemas.microsoft.com/office/drawing/2014/main" val="20001"/>
                    </a:ext>
                  </a:extLst>
                </a:gridCol>
                <a:gridCol w="1398229">
                  <a:extLst>
                    <a:ext uri="{9D8B030D-6E8A-4147-A177-3AD203B41FA5}">
                      <a16:colId xmlns:a16="http://schemas.microsoft.com/office/drawing/2014/main" val="20002"/>
                    </a:ext>
                  </a:extLst>
                </a:gridCol>
                <a:gridCol w="1282310">
                  <a:extLst>
                    <a:ext uri="{9D8B030D-6E8A-4147-A177-3AD203B41FA5}">
                      <a16:colId xmlns:a16="http://schemas.microsoft.com/office/drawing/2014/main" val="20003"/>
                    </a:ext>
                  </a:extLst>
                </a:gridCol>
              </a:tblGrid>
              <a:tr h="0">
                <a:tc>
                  <a:txBody>
                    <a:bodyPr/>
                    <a:lstStyle/>
                    <a:p>
                      <a:pPr defTabSz="932472" fontAlgn="base">
                        <a:lnSpc>
                          <a:spcPct val="90000"/>
                        </a:lnSpc>
                        <a:spcBef>
                          <a:spcPct val="0"/>
                        </a:spcBef>
                        <a:spcAft>
                          <a:spcPct val="0"/>
                        </a:spcAft>
                      </a:pPr>
                      <a:r>
                        <a:rPr lang="en-US" sz="1800" b="1" kern="1200" dirty="0">
                          <a:gradFill>
                            <a:gsLst>
                              <a:gs pos="0">
                                <a:srgbClr val="FFFFFF"/>
                              </a:gs>
                              <a:gs pos="100000">
                                <a:srgbClr val="FFFFFF"/>
                              </a:gs>
                            </a:gsLst>
                            <a:lin ang="5400000" scaled="0"/>
                          </a:gradFill>
                          <a:latin typeface="+mj-lt"/>
                          <a:ea typeface="Segoe UI" pitchFamily="34" charset="0"/>
                          <a:cs typeface="Segoe UI" pitchFamily="34" charset="0"/>
                        </a:rPr>
                        <a:t>Number</a:t>
                      </a:r>
                    </a:p>
                  </a:txBody>
                  <a:tcPr marL="182880" marR="182880" marT="91440" marB="91440" anchor="ctr">
                    <a:lnL w="9525" cap="flat" cmpd="sng" algn="ctr">
                      <a:noFill/>
                      <a:prstDash val="solid"/>
                      <a:round/>
                      <a:headEnd type="none" w="med" len="med"/>
                      <a:tailEnd type="none" w="med" len="med"/>
                    </a:lnL>
                    <a:lnR w="9525" cap="flat" cmpd="sng" algn="ctr">
                      <a:solidFill>
                        <a:srgbClr val="FFFFFF"/>
                      </a:solidFill>
                      <a:prstDash val="solid"/>
                      <a:round/>
                      <a:headEnd type="none" w="med" len="med"/>
                      <a:tailEnd type="none" w="med" len="med"/>
                    </a:lnR>
                    <a:lnT w="9525" cap="flat" cmpd="sng" algn="ctr">
                      <a:noFill/>
                      <a:prstDash val="solid"/>
                      <a:round/>
                      <a:headEnd type="none" w="med" len="med"/>
                      <a:tailEnd type="none" w="med" len="med"/>
                    </a:lnT>
                    <a:lnB w="952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chemeClr val="accent6"/>
                    </a:solidFill>
                  </a:tcPr>
                </a:tc>
                <a:tc>
                  <a:txBody>
                    <a:bodyPr/>
                    <a:lstStyle/>
                    <a:p>
                      <a:pPr marL="0" algn="l" defTabSz="932472" rtl="0" eaLnBrk="1" fontAlgn="base" latinLnBrk="0" hangingPunct="1">
                        <a:lnSpc>
                          <a:spcPct val="90000"/>
                        </a:lnSpc>
                        <a:spcBef>
                          <a:spcPct val="0"/>
                        </a:spcBef>
                        <a:spcAft>
                          <a:spcPct val="0"/>
                        </a:spcAft>
                      </a:pPr>
                      <a:r>
                        <a:rPr lang="en-US" sz="1800" b="1" kern="1200" dirty="0">
                          <a:gradFill>
                            <a:gsLst>
                              <a:gs pos="0">
                                <a:srgbClr val="FFFFFF"/>
                              </a:gs>
                              <a:gs pos="100000">
                                <a:srgbClr val="FFFFFF"/>
                              </a:gs>
                            </a:gsLst>
                            <a:lin ang="5400000" scaled="0"/>
                          </a:gradFill>
                          <a:latin typeface="+mj-lt"/>
                          <a:ea typeface="Segoe UI" pitchFamily="34" charset="0"/>
                          <a:cs typeface="Segoe UI" pitchFamily="34" charset="0"/>
                        </a:rPr>
                        <a:t>Date</a:t>
                      </a:r>
                    </a:p>
                  </a:txBody>
                  <a:tcPr marL="182880" marR="182880" marT="91440" marB="91440" anchor="ctr">
                    <a:lnL w="9525" cap="flat" cmpd="sng" algn="ctr">
                      <a:solidFill>
                        <a:srgbClr val="FFFFFF"/>
                      </a:solidFill>
                      <a:prstDash val="solid"/>
                      <a:round/>
                      <a:headEnd type="none" w="med" len="med"/>
                      <a:tailEnd type="none" w="med" len="med"/>
                    </a:lnL>
                    <a:lnR w="9525" cap="flat" cmpd="sng" algn="ctr">
                      <a:solidFill>
                        <a:srgbClr val="FFFFFF"/>
                      </a:solidFill>
                      <a:prstDash val="solid"/>
                      <a:round/>
                      <a:headEnd type="none" w="med" len="med"/>
                      <a:tailEnd type="none" w="med" len="med"/>
                    </a:lnR>
                    <a:lnT w="9525" cap="flat" cmpd="sng" algn="ctr">
                      <a:noFill/>
                      <a:prstDash val="solid"/>
                      <a:round/>
                      <a:headEnd type="none" w="med" len="med"/>
                      <a:tailEnd type="none" w="med" len="med"/>
                    </a:lnT>
                    <a:lnB w="952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chemeClr val="accent6"/>
                    </a:solidFill>
                  </a:tcPr>
                </a:tc>
                <a:tc>
                  <a:txBody>
                    <a:bodyPr/>
                    <a:lstStyle/>
                    <a:p>
                      <a:pPr marL="0" algn="l" defTabSz="932472" rtl="0" eaLnBrk="1" fontAlgn="base" latinLnBrk="0" hangingPunct="1">
                        <a:lnSpc>
                          <a:spcPct val="90000"/>
                        </a:lnSpc>
                        <a:spcBef>
                          <a:spcPct val="0"/>
                        </a:spcBef>
                        <a:spcAft>
                          <a:spcPct val="0"/>
                        </a:spcAft>
                      </a:pPr>
                      <a:r>
                        <a:rPr lang="en-US" sz="1800" b="1" kern="1200" dirty="0">
                          <a:gradFill>
                            <a:gsLst>
                              <a:gs pos="0">
                                <a:srgbClr val="FFFFFF"/>
                              </a:gs>
                              <a:gs pos="100000">
                                <a:srgbClr val="FFFFFF"/>
                              </a:gs>
                            </a:gsLst>
                            <a:lin ang="5400000" scaled="0"/>
                          </a:gradFill>
                          <a:latin typeface="+mj-lt"/>
                          <a:ea typeface="Segoe UI" pitchFamily="34" charset="0"/>
                          <a:cs typeface="Segoe UI" pitchFamily="34" charset="0"/>
                        </a:rPr>
                        <a:t>Customer</a:t>
                      </a:r>
                    </a:p>
                  </a:txBody>
                  <a:tcPr marL="182880" marR="182880" marT="91440" marB="91440" anchor="ctr">
                    <a:lnL w="9525" cap="flat" cmpd="sng" algn="ctr">
                      <a:solidFill>
                        <a:srgbClr val="FFFFFF"/>
                      </a:solidFill>
                      <a:prstDash val="solid"/>
                      <a:round/>
                      <a:headEnd type="none" w="med" len="med"/>
                      <a:tailEnd type="none" w="med" len="med"/>
                    </a:lnL>
                    <a:lnR w="9525" cap="flat" cmpd="sng" algn="ctr">
                      <a:solidFill>
                        <a:srgbClr val="FFFFFF"/>
                      </a:solidFill>
                      <a:prstDash val="solid"/>
                      <a:round/>
                      <a:headEnd type="none" w="med" len="med"/>
                      <a:tailEnd type="none" w="med" len="med"/>
                    </a:lnR>
                    <a:lnT w="9525" cap="flat" cmpd="sng" algn="ctr">
                      <a:noFill/>
                      <a:prstDash val="solid"/>
                      <a:round/>
                      <a:headEnd type="none" w="med" len="med"/>
                      <a:tailEnd type="none" w="med" len="med"/>
                    </a:lnT>
                    <a:lnB w="952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chemeClr val="accent6"/>
                    </a:solidFill>
                  </a:tcPr>
                </a:tc>
                <a:tc>
                  <a:txBody>
                    <a:bodyPr/>
                    <a:lstStyle/>
                    <a:p>
                      <a:pPr marL="0" algn="l" defTabSz="932472" rtl="0" eaLnBrk="1" fontAlgn="base" latinLnBrk="0" hangingPunct="1">
                        <a:lnSpc>
                          <a:spcPct val="90000"/>
                        </a:lnSpc>
                        <a:spcBef>
                          <a:spcPct val="0"/>
                        </a:spcBef>
                        <a:spcAft>
                          <a:spcPct val="0"/>
                        </a:spcAft>
                      </a:pPr>
                      <a:r>
                        <a:rPr lang="en-US" sz="1800" b="1" kern="1200" dirty="0">
                          <a:gradFill>
                            <a:gsLst>
                              <a:gs pos="0">
                                <a:srgbClr val="FFFFFF"/>
                              </a:gs>
                              <a:gs pos="100000">
                                <a:srgbClr val="FFFFFF"/>
                              </a:gs>
                            </a:gsLst>
                            <a:lin ang="5400000" scaled="0"/>
                          </a:gradFill>
                          <a:latin typeface="+mj-lt"/>
                          <a:ea typeface="Segoe UI" pitchFamily="34" charset="0"/>
                          <a:cs typeface="Segoe UI" pitchFamily="34" charset="0"/>
                        </a:rPr>
                        <a:t>Quantity</a:t>
                      </a:r>
                    </a:p>
                  </a:txBody>
                  <a:tcPr marL="182880" marR="182880" marT="91440" marB="91440" anchor="ctr">
                    <a:lnL w="9525" cap="flat" cmpd="sng" algn="ctr">
                      <a:solidFill>
                        <a:srgbClr val="FFFFFF"/>
                      </a:solid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chemeClr val="accent6"/>
                    </a:solidFill>
                  </a:tcPr>
                </a:tc>
                <a:extLst>
                  <a:ext uri="{0D108BD9-81ED-4DB2-BD59-A6C34878D82A}">
                    <a16:rowId xmlns:a16="http://schemas.microsoft.com/office/drawing/2014/main" val="10000"/>
                  </a:ext>
                </a:extLst>
              </a:tr>
              <a:tr h="0">
                <a:tc>
                  <a:txBody>
                    <a:bodyPr/>
                    <a:lstStyle/>
                    <a:p>
                      <a:r>
                        <a:rPr lang="en-US" sz="1600" dirty="0"/>
                        <a:t>SO43659</a:t>
                      </a:r>
                    </a:p>
                  </a:txBody>
                  <a:tcPr>
                    <a:lnL w="9525" cap="flat" cmpd="sng" algn="ctr">
                      <a:solidFill>
                        <a:srgbClr val="FFFFFF"/>
                      </a:solidFill>
                      <a:prstDash val="solid"/>
                      <a:round/>
                      <a:headEnd type="none" w="med" len="med"/>
                      <a:tailEnd type="none" w="med" len="med"/>
                    </a:lnL>
                    <a:lnR w="9525" cap="flat" cmpd="sng" algn="ctr">
                      <a:solidFill>
                        <a:srgbClr val="FFFFFF"/>
                      </a:solidFill>
                      <a:prstDash val="solid"/>
                      <a:round/>
                      <a:headEnd type="none" w="med" len="med"/>
                      <a:tailEnd type="none" w="med" len="med"/>
                    </a:lnR>
                    <a:lnT w="9525" cap="flat" cmpd="sng" algn="ctr">
                      <a:solidFill>
                        <a:srgbClr val="FFFFFF"/>
                      </a:solidFill>
                      <a:prstDash val="solid"/>
                      <a:round/>
                      <a:headEnd type="none" w="med" len="med"/>
                      <a:tailEnd type="none" w="med" len="med"/>
                    </a:lnT>
                    <a:lnB w="952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F5F5F5"/>
                    </a:solidFill>
                  </a:tcPr>
                </a:tc>
                <a:tc>
                  <a:txBody>
                    <a:bodyPr/>
                    <a:lstStyle/>
                    <a:p>
                      <a:r>
                        <a:rPr lang="en-US" sz="1600" dirty="0"/>
                        <a:t>2011-05-31T00:00:00</a:t>
                      </a:r>
                    </a:p>
                  </a:txBody>
                  <a:tcPr>
                    <a:lnL w="9525" cap="flat" cmpd="sng" algn="ctr">
                      <a:solidFill>
                        <a:srgbClr val="FFFFFF"/>
                      </a:solidFill>
                      <a:prstDash val="solid"/>
                      <a:round/>
                      <a:headEnd type="none" w="med" len="med"/>
                      <a:tailEnd type="none" w="med" len="med"/>
                    </a:lnL>
                    <a:lnR w="9525" cap="flat" cmpd="sng" algn="ctr">
                      <a:solidFill>
                        <a:srgbClr val="FFFFFF"/>
                      </a:solidFill>
                      <a:prstDash val="solid"/>
                      <a:round/>
                      <a:headEnd type="none" w="med" len="med"/>
                      <a:tailEnd type="none" w="med" len="med"/>
                    </a:lnR>
                    <a:lnT w="9525" cap="flat" cmpd="sng" algn="ctr">
                      <a:solidFill>
                        <a:srgbClr val="FFFFFF"/>
                      </a:solidFill>
                      <a:prstDash val="solid"/>
                      <a:round/>
                      <a:headEnd type="none" w="med" len="med"/>
                      <a:tailEnd type="none" w="med" len="med"/>
                    </a:lnT>
                    <a:lnB w="952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F5F5F5"/>
                    </a:solidFill>
                  </a:tcPr>
                </a:tc>
                <a:tc>
                  <a:txBody>
                    <a:bodyPr/>
                    <a:lstStyle/>
                    <a:p>
                      <a:r>
                        <a:rPr lang="en-US" sz="1600" dirty="0"/>
                        <a:t>Microsoft</a:t>
                      </a:r>
                    </a:p>
                  </a:txBody>
                  <a:tcPr>
                    <a:lnL w="9525" cap="flat" cmpd="sng" algn="ctr">
                      <a:solidFill>
                        <a:srgbClr val="FFFFFF"/>
                      </a:solidFill>
                      <a:prstDash val="solid"/>
                      <a:round/>
                      <a:headEnd type="none" w="med" len="med"/>
                      <a:tailEnd type="none" w="med" len="med"/>
                    </a:lnL>
                    <a:lnR w="9525" cap="flat" cmpd="sng" algn="ctr">
                      <a:solidFill>
                        <a:srgbClr val="FFFFFF"/>
                      </a:solidFill>
                      <a:prstDash val="solid"/>
                      <a:round/>
                      <a:headEnd type="none" w="med" len="med"/>
                      <a:tailEnd type="none" w="med" len="med"/>
                    </a:lnR>
                    <a:lnT w="9525" cap="flat" cmpd="sng" algn="ctr">
                      <a:solidFill>
                        <a:srgbClr val="FFFFFF"/>
                      </a:solidFill>
                      <a:prstDash val="solid"/>
                      <a:round/>
                      <a:headEnd type="none" w="med" len="med"/>
                      <a:tailEnd type="none" w="med" len="med"/>
                    </a:lnT>
                    <a:lnB w="952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F5F5F5"/>
                    </a:solidFill>
                  </a:tcPr>
                </a:tc>
                <a:tc>
                  <a:txBody>
                    <a:bodyPr/>
                    <a:lstStyle/>
                    <a:p>
                      <a:r>
                        <a:rPr lang="en-US" sz="1600" dirty="0"/>
                        <a:t>1</a:t>
                      </a:r>
                    </a:p>
                  </a:txBody>
                  <a:tcPr>
                    <a:lnL w="9525" cap="flat" cmpd="sng" algn="ctr">
                      <a:solidFill>
                        <a:srgbClr val="FFFFFF"/>
                      </a:solidFill>
                      <a:prstDash val="solid"/>
                      <a:round/>
                      <a:headEnd type="none" w="med" len="med"/>
                      <a:tailEnd type="none" w="med" len="med"/>
                    </a:lnL>
                    <a:lnR w="9525" cap="flat" cmpd="sng" algn="ctr">
                      <a:solidFill>
                        <a:srgbClr val="FFFFFF"/>
                      </a:solidFill>
                      <a:prstDash val="solid"/>
                      <a:round/>
                      <a:headEnd type="none" w="med" len="med"/>
                      <a:tailEnd type="none" w="med" len="med"/>
                    </a:lnR>
                    <a:lnT w="9525" cap="flat" cmpd="sng" algn="ctr">
                      <a:solidFill>
                        <a:srgbClr val="FFFFFF"/>
                      </a:solidFill>
                      <a:prstDash val="solid"/>
                      <a:round/>
                      <a:headEnd type="none" w="med" len="med"/>
                      <a:tailEnd type="none" w="med" len="med"/>
                    </a:lnT>
                    <a:lnB w="952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F5F5F5"/>
                    </a:solidFill>
                  </a:tcPr>
                </a:tc>
                <a:extLst>
                  <a:ext uri="{0D108BD9-81ED-4DB2-BD59-A6C34878D82A}">
                    <a16:rowId xmlns:a16="http://schemas.microsoft.com/office/drawing/2014/main" val="10001"/>
                  </a:ext>
                </a:extLst>
              </a:tr>
              <a:tr h="0">
                <a:tc>
                  <a:txBody>
                    <a:bodyPr/>
                    <a:lstStyle/>
                    <a:p>
                      <a:r>
                        <a:rPr lang="en-US" sz="1600" dirty="0"/>
                        <a:t>SO43661</a:t>
                      </a:r>
                    </a:p>
                  </a:txBody>
                  <a:tcPr>
                    <a:lnL w="9525" cap="flat" cmpd="sng" algn="ctr">
                      <a:solidFill>
                        <a:srgbClr val="FFFFFF"/>
                      </a:solidFill>
                      <a:prstDash val="solid"/>
                      <a:round/>
                      <a:headEnd type="none" w="med" len="med"/>
                      <a:tailEnd type="none" w="med" len="med"/>
                    </a:lnL>
                    <a:lnR w="9525" cap="flat" cmpd="sng" algn="ctr">
                      <a:solidFill>
                        <a:srgbClr val="FFFFFF"/>
                      </a:solidFill>
                      <a:prstDash val="solid"/>
                      <a:round/>
                      <a:headEnd type="none" w="med" len="med"/>
                      <a:tailEnd type="none" w="med" len="med"/>
                    </a:lnR>
                    <a:lnT w="9525" cap="flat" cmpd="sng" algn="ctr">
                      <a:solidFill>
                        <a:srgbClr val="FFFFFF"/>
                      </a:solidFill>
                      <a:prstDash val="solid"/>
                      <a:round/>
                      <a:headEnd type="none" w="med" len="med"/>
                      <a:tailEnd type="none" w="med" len="med"/>
                    </a:lnT>
                    <a:lnB w="952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F5F5F5"/>
                    </a:solidFill>
                  </a:tcPr>
                </a:tc>
                <a:tc>
                  <a:txBody>
                    <a:bodyPr/>
                    <a:lstStyle/>
                    <a:p>
                      <a:r>
                        <a:rPr lang="en-US" sz="1600" dirty="0"/>
                        <a:t>2011-06-01T00:00:00</a:t>
                      </a:r>
                    </a:p>
                  </a:txBody>
                  <a:tcPr>
                    <a:lnL w="9525" cap="flat" cmpd="sng" algn="ctr">
                      <a:solidFill>
                        <a:srgbClr val="FFFFFF"/>
                      </a:solidFill>
                      <a:prstDash val="solid"/>
                      <a:round/>
                      <a:headEnd type="none" w="med" len="med"/>
                      <a:tailEnd type="none" w="med" len="med"/>
                    </a:lnL>
                    <a:lnR w="9525" cap="flat" cmpd="sng" algn="ctr">
                      <a:solidFill>
                        <a:srgbClr val="FFFFFF"/>
                      </a:solidFill>
                      <a:prstDash val="solid"/>
                      <a:round/>
                      <a:headEnd type="none" w="med" len="med"/>
                      <a:tailEnd type="none" w="med" len="med"/>
                    </a:lnR>
                    <a:lnT w="9525" cap="flat" cmpd="sng" algn="ctr">
                      <a:solidFill>
                        <a:srgbClr val="FFFFFF"/>
                      </a:solidFill>
                      <a:prstDash val="solid"/>
                      <a:round/>
                      <a:headEnd type="none" w="med" len="med"/>
                      <a:tailEnd type="none" w="med" len="med"/>
                    </a:lnT>
                    <a:lnB w="952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F5F5F5"/>
                    </a:solidFill>
                  </a:tcPr>
                </a:tc>
                <a:tc>
                  <a:txBody>
                    <a:bodyPr/>
                    <a:lstStyle/>
                    <a:p>
                      <a:r>
                        <a:rPr lang="en-US" sz="1600" dirty="0"/>
                        <a:t>Nokia</a:t>
                      </a:r>
                    </a:p>
                  </a:txBody>
                  <a:tcPr>
                    <a:lnL w="9525" cap="flat" cmpd="sng" algn="ctr">
                      <a:solidFill>
                        <a:srgbClr val="FFFFFF"/>
                      </a:solidFill>
                      <a:prstDash val="solid"/>
                      <a:round/>
                      <a:headEnd type="none" w="med" len="med"/>
                      <a:tailEnd type="none" w="med" len="med"/>
                    </a:lnL>
                    <a:lnR w="9525" cap="flat" cmpd="sng" algn="ctr">
                      <a:solidFill>
                        <a:srgbClr val="FFFFFF"/>
                      </a:solidFill>
                      <a:prstDash val="solid"/>
                      <a:round/>
                      <a:headEnd type="none" w="med" len="med"/>
                      <a:tailEnd type="none" w="med" len="med"/>
                    </a:lnR>
                    <a:lnT w="9525" cap="flat" cmpd="sng" algn="ctr">
                      <a:solidFill>
                        <a:srgbClr val="FFFFFF"/>
                      </a:solidFill>
                      <a:prstDash val="solid"/>
                      <a:round/>
                      <a:headEnd type="none" w="med" len="med"/>
                      <a:tailEnd type="none" w="med" len="med"/>
                    </a:lnT>
                    <a:lnB w="952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F5F5F5"/>
                    </a:solidFill>
                  </a:tcPr>
                </a:tc>
                <a:tc>
                  <a:txBody>
                    <a:bodyPr/>
                    <a:lstStyle/>
                    <a:p>
                      <a:r>
                        <a:rPr lang="en-US" sz="1600" dirty="0"/>
                        <a:t>3</a:t>
                      </a:r>
                    </a:p>
                  </a:txBody>
                  <a:tcPr>
                    <a:lnL w="9525" cap="flat" cmpd="sng" algn="ctr">
                      <a:solidFill>
                        <a:srgbClr val="FFFFFF"/>
                      </a:solidFill>
                      <a:prstDash val="solid"/>
                      <a:round/>
                      <a:headEnd type="none" w="med" len="med"/>
                      <a:tailEnd type="none" w="med" len="med"/>
                    </a:lnL>
                    <a:lnR w="9525" cap="flat" cmpd="sng" algn="ctr">
                      <a:solidFill>
                        <a:srgbClr val="FFFFFF"/>
                      </a:solidFill>
                      <a:prstDash val="solid"/>
                      <a:round/>
                      <a:headEnd type="none" w="med" len="med"/>
                      <a:tailEnd type="none" w="med" len="med"/>
                    </a:lnR>
                    <a:lnT w="9525" cap="flat" cmpd="sng" algn="ctr">
                      <a:solidFill>
                        <a:srgbClr val="FFFFFF"/>
                      </a:solidFill>
                      <a:prstDash val="solid"/>
                      <a:round/>
                      <a:headEnd type="none" w="med" len="med"/>
                      <a:tailEnd type="none" w="med" len="med"/>
                    </a:lnT>
                    <a:lnB w="952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F5F5F5"/>
                    </a:solidFill>
                  </a:tcPr>
                </a:tc>
                <a:extLst>
                  <a:ext uri="{0D108BD9-81ED-4DB2-BD59-A6C34878D82A}">
                    <a16:rowId xmlns:a16="http://schemas.microsoft.com/office/drawing/2014/main" val="10002"/>
                  </a:ext>
                </a:extLst>
              </a:tr>
            </a:tbl>
          </a:graphicData>
        </a:graphic>
      </p:graphicFrame>
      <p:sp>
        <p:nvSpPr>
          <p:cNvPr id="10" name="Notched Right Arrow 3"/>
          <p:cNvSpPr>
            <a:spLocks noChangeAspect="1"/>
          </p:cNvSpPr>
          <p:nvPr/>
        </p:nvSpPr>
        <p:spPr bwMode="black">
          <a:xfrm rot="5400000">
            <a:off x="7747594" y="4147145"/>
            <a:ext cx="718690" cy="382687"/>
          </a:xfrm>
          <a:custGeom>
            <a:avLst/>
            <a:gdLst>
              <a:gd name="connsiteX0" fmla="*/ 0 w 557696"/>
              <a:gd name="connsiteY0" fmla="*/ 68377 h 382687"/>
              <a:gd name="connsiteX1" fmla="*/ 366353 w 557696"/>
              <a:gd name="connsiteY1" fmla="*/ 68377 h 382687"/>
              <a:gd name="connsiteX2" fmla="*/ 366353 w 557696"/>
              <a:gd name="connsiteY2" fmla="*/ 0 h 382687"/>
              <a:gd name="connsiteX3" fmla="*/ 557696 w 557696"/>
              <a:gd name="connsiteY3" fmla="*/ 191344 h 382687"/>
              <a:gd name="connsiteX4" fmla="*/ 366353 w 557696"/>
              <a:gd name="connsiteY4" fmla="*/ 382687 h 382687"/>
              <a:gd name="connsiteX5" fmla="*/ 366353 w 557696"/>
              <a:gd name="connsiteY5" fmla="*/ 314310 h 382687"/>
              <a:gd name="connsiteX6" fmla="*/ 0 w 557696"/>
              <a:gd name="connsiteY6" fmla="*/ 314310 h 382687"/>
              <a:gd name="connsiteX7" fmla="*/ 122967 w 557696"/>
              <a:gd name="connsiteY7" fmla="*/ 191344 h 382687"/>
              <a:gd name="connsiteX8" fmla="*/ 0 w 557696"/>
              <a:gd name="connsiteY8" fmla="*/ 68377 h 382687"/>
              <a:gd name="connsiteX0" fmla="*/ 0 w 557696"/>
              <a:gd name="connsiteY0" fmla="*/ 68377 h 382687"/>
              <a:gd name="connsiteX1" fmla="*/ 366353 w 557696"/>
              <a:gd name="connsiteY1" fmla="*/ 68377 h 382687"/>
              <a:gd name="connsiteX2" fmla="*/ 366353 w 557696"/>
              <a:gd name="connsiteY2" fmla="*/ 0 h 382687"/>
              <a:gd name="connsiteX3" fmla="*/ 557696 w 557696"/>
              <a:gd name="connsiteY3" fmla="*/ 191344 h 382687"/>
              <a:gd name="connsiteX4" fmla="*/ 366353 w 557696"/>
              <a:gd name="connsiteY4" fmla="*/ 382687 h 382687"/>
              <a:gd name="connsiteX5" fmla="*/ 366353 w 557696"/>
              <a:gd name="connsiteY5" fmla="*/ 314310 h 382687"/>
              <a:gd name="connsiteX6" fmla="*/ 0 w 557696"/>
              <a:gd name="connsiteY6" fmla="*/ 314310 h 382687"/>
              <a:gd name="connsiteX7" fmla="*/ 116143 w 557696"/>
              <a:gd name="connsiteY7" fmla="*/ 191344 h 382687"/>
              <a:gd name="connsiteX8" fmla="*/ 0 w 557696"/>
              <a:gd name="connsiteY8" fmla="*/ 68377 h 382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57696" h="382687">
                <a:moveTo>
                  <a:pt x="0" y="68377"/>
                </a:moveTo>
                <a:lnTo>
                  <a:pt x="366353" y="68377"/>
                </a:lnTo>
                <a:lnTo>
                  <a:pt x="366353" y="0"/>
                </a:lnTo>
                <a:lnTo>
                  <a:pt x="557696" y="191344"/>
                </a:lnTo>
                <a:lnTo>
                  <a:pt x="366353" y="382687"/>
                </a:lnTo>
                <a:lnTo>
                  <a:pt x="366353" y="314310"/>
                </a:lnTo>
                <a:lnTo>
                  <a:pt x="0" y="314310"/>
                </a:lnTo>
                <a:lnTo>
                  <a:pt x="116143" y="191344"/>
                </a:lnTo>
                <a:lnTo>
                  <a:pt x="0" y="68377"/>
                </a:lnTo>
                <a:close/>
              </a:path>
            </a:pathLst>
          </a:custGeom>
          <a:solidFill>
            <a:srgbClr val="C00000"/>
          </a:solidFill>
          <a:ln>
            <a:noFill/>
          </a:ln>
        </p:spPr>
        <p:txBody>
          <a:bodyPr vert="horz" wrap="square" lIns="93278" tIns="46639" rIns="93278" bIns="46639" numCol="1" anchor="t" anchorCtr="0" compatLnSpc="1">
            <a:prstTxWarp prst="textNoShape">
              <a:avLst/>
            </a:prstTxWarp>
          </a:bodyPr>
          <a:lstStyle/>
          <a:p>
            <a:endParaRPr lang="en-US" dirty="0">
              <a:solidFill>
                <a:srgbClr val="000000"/>
              </a:solidFill>
            </a:endParaRPr>
          </a:p>
        </p:txBody>
      </p:sp>
      <p:sp>
        <p:nvSpPr>
          <p:cNvPr id="11" name="TextBox 10"/>
          <p:cNvSpPr txBox="1"/>
          <p:nvPr/>
        </p:nvSpPr>
        <p:spPr>
          <a:xfrm>
            <a:off x="1" y="6642289"/>
            <a:ext cx="3806190" cy="352236"/>
          </a:xfrm>
          <a:prstGeom prst="rect">
            <a:avLst/>
          </a:prstGeom>
          <a:noFill/>
        </p:spPr>
        <p:txBody>
          <a:bodyPr wrap="square" lIns="365760" tIns="146304" rIns="182880" bIns="146304" rtlCol="0" anchor="ctr" anchorCtr="0">
            <a:noAutofit/>
          </a:bodyPr>
          <a:lstStyle/>
          <a:p>
            <a:pPr>
              <a:lnSpc>
                <a:spcPct val="90000"/>
              </a:lnSpc>
              <a:spcAft>
                <a:spcPts val="600"/>
              </a:spcAft>
            </a:pPr>
            <a:r>
              <a:rPr lang="en-US" sz="1400" dirty="0">
                <a:solidFill>
                  <a:schemeClr val="bg1"/>
                </a:solidFill>
                <a:latin typeface="Segoe UI Semibold" panose="020B0702040204020203" pitchFamily="34" charset="0"/>
                <a:ea typeface="Segoe UI Black" panose="020B0A02040204020203" pitchFamily="34" charset="0"/>
                <a:cs typeface="Segoe UI Semibold" panose="020B0702040204020203" pitchFamily="34" charset="0"/>
              </a:rPr>
              <a:t>Performance</a:t>
            </a:r>
          </a:p>
        </p:txBody>
      </p:sp>
    </p:spTree>
    <p:extLst>
      <p:ext uri="{BB962C8B-B14F-4D97-AF65-F5344CB8AC3E}">
        <p14:creationId xmlns:p14="http://schemas.microsoft.com/office/powerpoint/2010/main" val="1069934065"/>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5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ext Placeholder 1"/>
          <p:cNvSpPr>
            <a:spLocks noGrp="1"/>
          </p:cNvSpPr>
          <p:nvPr>
            <p:ph type="body" sz="quarter" idx="10"/>
          </p:nvPr>
        </p:nvSpPr>
        <p:spPr>
          <a:xfrm>
            <a:off x="444676" y="1377434"/>
            <a:ext cx="8296988" cy="4923061"/>
          </a:xfrm>
        </p:spPr>
        <p:txBody>
          <a:bodyPr lIns="91440" tIns="91440" rIns="91440" bIns="91440" anchor="ctr" anchorCtr="0">
            <a:normAutofit lnSpcReduction="10000"/>
          </a:bodyPr>
          <a:lstStyle/>
          <a:p>
            <a:pPr marL="180862" lvl="1"/>
            <a:r>
              <a:rPr lang="en-US" sz="1800" dirty="0">
                <a:solidFill>
                  <a:srgbClr val="0000FF"/>
                </a:solidFill>
              </a:rPr>
              <a:t>CREATE</a:t>
            </a:r>
            <a:r>
              <a:rPr lang="en-US" sz="1800" dirty="0">
                <a:solidFill>
                  <a:prstClr val="black"/>
                </a:solidFill>
              </a:rPr>
              <a:t> </a:t>
            </a:r>
            <a:r>
              <a:rPr lang="en-US" sz="1800" dirty="0">
                <a:solidFill>
                  <a:srgbClr val="0000FF"/>
                </a:solidFill>
              </a:rPr>
              <a:t>TABLE</a:t>
            </a:r>
            <a:r>
              <a:rPr lang="en-US" sz="1800" dirty="0">
                <a:solidFill>
                  <a:prstClr val="black"/>
                </a:solidFill>
              </a:rPr>
              <a:t> SalesOrderRecord</a:t>
            </a:r>
            <a:r>
              <a:rPr lang="en-US" sz="1800" dirty="0">
                <a:solidFill>
                  <a:srgbClr val="0000FF"/>
                </a:solidFill>
              </a:rPr>
              <a:t> </a:t>
            </a:r>
            <a:r>
              <a:rPr lang="en-US" sz="1800" dirty="0">
                <a:solidFill>
                  <a:srgbClr val="808080"/>
                </a:solidFill>
              </a:rPr>
              <a:t>(</a:t>
            </a:r>
            <a:r>
              <a:rPr lang="en-US" sz="1800" dirty="0">
                <a:solidFill>
                  <a:prstClr val="black"/>
                </a:solidFill>
              </a:rPr>
              <a:t/>
            </a:r>
            <a:br>
              <a:rPr lang="en-US" sz="1800" dirty="0">
                <a:solidFill>
                  <a:prstClr val="black"/>
                </a:solidFill>
              </a:rPr>
            </a:br>
            <a:r>
              <a:rPr lang="en-US" sz="1800" dirty="0">
                <a:solidFill>
                  <a:prstClr val="black"/>
                </a:solidFill>
              </a:rPr>
              <a:t>    Id </a:t>
            </a:r>
            <a:r>
              <a:rPr lang="en-US" sz="1800" dirty="0">
                <a:solidFill>
                  <a:srgbClr val="0000FF"/>
                </a:solidFill>
              </a:rPr>
              <a:t>int</a:t>
            </a:r>
            <a:r>
              <a:rPr lang="en-US" sz="1800" dirty="0">
                <a:solidFill>
                  <a:prstClr val="black"/>
                </a:solidFill>
              </a:rPr>
              <a:t> </a:t>
            </a:r>
            <a:r>
              <a:rPr lang="en-US" sz="1800" dirty="0">
                <a:solidFill>
                  <a:srgbClr val="0000FF"/>
                </a:solidFill>
              </a:rPr>
              <a:t>PRIMARY</a:t>
            </a:r>
            <a:r>
              <a:rPr lang="en-US" sz="1800" dirty="0">
                <a:solidFill>
                  <a:prstClr val="black"/>
                </a:solidFill>
              </a:rPr>
              <a:t> </a:t>
            </a:r>
            <a:r>
              <a:rPr lang="en-US" sz="1800" dirty="0">
                <a:solidFill>
                  <a:srgbClr val="0000FF"/>
                </a:solidFill>
              </a:rPr>
              <a:t>KEY</a:t>
            </a:r>
            <a:r>
              <a:rPr lang="en-US" sz="1800" dirty="0">
                <a:solidFill>
                  <a:prstClr val="black"/>
                </a:solidFill>
              </a:rPr>
              <a:t> </a:t>
            </a:r>
            <a:r>
              <a:rPr lang="en-US" sz="1800" dirty="0">
                <a:solidFill>
                  <a:srgbClr val="0000FF"/>
                </a:solidFill>
              </a:rPr>
              <a:t>IDENTITY</a:t>
            </a:r>
            <a:r>
              <a:rPr lang="en-US" sz="1800" dirty="0">
                <a:solidFill>
                  <a:srgbClr val="808080"/>
                </a:solidFill>
              </a:rPr>
              <a:t>,</a:t>
            </a:r>
            <a:br>
              <a:rPr lang="en-US" sz="1800" dirty="0">
                <a:solidFill>
                  <a:srgbClr val="808080"/>
                </a:solidFill>
              </a:rPr>
            </a:br>
            <a:r>
              <a:rPr lang="en-US" sz="1800" dirty="0">
                <a:solidFill>
                  <a:srgbClr val="808080"/>
                </a:solidFill>
              </a:rPr>
              <a:t>    </a:t>
            </a:r>
            <a:r>
              <a:rPr lang="en-US" sz="1800" dirty="0">
                <a:solidFill>
                  <a:prstClr val="black"/>
                </a:solidFill>
              </a:rPr>
              <a:t>OrderNumber </a:t>
            </a:r>
            <a:r>
              <a:rPr lang="en-US" sz="1800" dirty="0">
                <a:solidFill>
                  <a:srgbClr val="0000FF"/>
                </a:solidFill>
              </a:rPr>
              <a:t>NVARCHAR</a:t>
            </a:r>
            <a:r>
              <a:rPr lang="en-US" sz="1800" dirty="0">
                <a:solidFill>
                  <a:srgbClr val="808080"/>
                </a:solidFill>
              </a:rPr>
              <a:t>(</a:t>
            </a:r>
            <a:r>
              <a:rPr lang="en-US" sz="1800" dirty="0">
                <a:solidFill>
                  <a:prstClr val="black"/>
                </a:solidFill>
              </a:rPr>
              <a:t>25</a:t>
            </a:r>
            <a:r>
              <a:rPr lang="en-US" sz="1800" dirty="0">
                <a:solidFill>
                  <a:srgbClr val="808080"/>
                </a:solidFill>
              </a:rPr>
              <a:t>)</a:t>
            </a:r>
            <a:r>
              <a:rPr lang="en-US" sz="1800" dirty="0">
                <a:solidFill>
                  <a:prstClr val="black"/>
                </a:solidFill>
              </a:rPr>
              <a:t> </a:t>
            </a:r>
            <a:r>
              <a:rPr lang="en-US" sz="1800" dirty="0">
                <a:solidFill>
                  <a:srgbClr val="808080"/>
                </a:solidFill>
              </a:rPr>
              <a:t>NOT</a:t>
            </a:r>
            <a:r>
              <a:rPr lang="en-US" sz="1800" dirty="0">
                <a:solidFill>
                  <a:prstClr val="black"/>
                </a:solidFill>
              </a:rPr>
              <a:t> </a:t>
            </a:r>
            <a:r>
              <a:rPr lang="en-US" sz="1800" dirty="0">
                <a:solidFill>
                  <a:srgbClr val="808080"/>
                </a:solidFill>
              </a:rPr>
              <a:t>NULL,</a:t>
            </a:r>
            <a:br>
              <a:rPr lang="en-US" sz="1800" dirty="0">
                <a:solidFill>
                  <a:srgbClr val="808080"/>
                </a:solidFill>
              </a:rPr>
            </a:br>
            <a:r>
              <a:rPr lang="en-US" sz="1800" dirty="0">
                <a:solidFill>
                  <a:srgbClr val="808080"/>
                </a:solidFill>
              </a:rPr>
              <a:t>    </a:t>
            </a:r>
            <a:r>
              <a:rPr lang="en-US" sz="1800" dirty="0">
                <a:solidFill>
                  <a:prstClr val="black"/>
                </a:solidFill>
              </a:rPr>
              <a:t>OrderDate </a:t>
            </a:r>
            <a:r>
              <a:rPr lang="en-US" sz="1800" dirty="0">
                <a:solidFill>
                  <a:srgbClr val="0000FF"/>
                </a:solidFill>
              </a:rPr>
              <a:t>DATETIME</a:t>
            </a:r>
            <a:r>
              <a:rPr lang="en-US" sz="1800" dirty="0">
                <a:solidFill>
                  <a:prstClr val="black"/>
                </a:solidFill>
              </a:rPr>
              <a:t> </a:t>
            </a:r>
            <a:r>
              <a:rPr lang="en-US" sz="1800" dirty="0">
                <a:solidFill>
                  <a:srgbClr val="808080"/>
                </a:solidFill>
              </a:rPr>
              <a:t>NOT</a:t>
            </a:r>
            <a:r>
              <a:rPr lang="en-US" sz="1800" dirty="0">
                <a:solidFill>
                  <a:prstClr val="black"/>
                </a:solidFill>
              </a:rPr>
              <a:t> </a:t>
            </a:r>
            <a:r>
              <a:rPr lang="en-US" sz="1800" dirty="0">
                <a:solidFill>
                  <a:srgbClr val="808080"/>
                </a:solidFill>
              </a:rPr>
              <a:t>NULL,</a:t>
            </a:r>
          </a:p>
          <a:p>
            <a:pPr marL="180862" lvl="1"/>
            <a:r>
              <a:rPr lang="en-US" sz="1800" dirty="0">
                <a:solidFill>
                  <a:srgbClr val="808080"/>
                </a:solidFill>
              </a:rPr>
              <a:t/>
            </a:r>
            <a:br>
              <a:rPr lang="en-US" sz="1800" dirty="0">
                <a:solidFill>
                  <a:srgbClr val="808080"/>
                </a:solidFill>
              </a:rPr>
            </a:br>
            <a:r>
              <a:rPr lang="en-US" sz="1800" dirty="0">
                <a:solidFill>
                  <a:srgbClr val="808080"/>
                </a:solidFill>
              </a:rPr>
              <a:t>    </a:t>
            </a:r>
            <a:r>
              <a:rPr lang="en-US" sz="1800" b="1" dirty="0">
                <a:solidFill>
                  <a:prstClr val="black"/>
                </a:solidFill>
              </a:rPr>
              <a:t>JSalesOrderDetails</a:t>
            </a:r>
            <a:r>
              <a:rPr lang="en-US" sz="1800" dirty="0">
                <a:solidFill>
                  <a:prstClr val="black"/>
                </a:solidFill>
              </a:rPr>
              <a:t> </a:t>
            </a:r>
            <a:r>
              <a:rPr lang="en-US" sz="1800" dirty="0">
                <a:solidFill>
                  <a:srgbClr val="0000FF"/>
                </a:solidFill>
              </a:rPr>
              <a:t>NVARCHAR</a:t>
            </a:r>
            <a:r>
              <a:rPr lang="en-US" sz="1800" dirty="0">
                <a:solidFill>
                  <a:srgbClr val="808080"/>
                </a:solidFill>
              </a:rPr>
              <a:t>(</a:t>
            </a:r>
            <a:r>
              <a:rPr lang="en-US" sz="1800" dirty="0">
                <a:solidFill>
                  <a:prstClr val="black"/>
                </a:solidFill>
              </a:rPr>
              <a:t>4000</a:t>
            </a:r>
            <a:r>
              <a:rPr lang="en-US" sz="1800" dirty="0">
                <a:solidFill>
                  <a:srgbClr val="808080"/>
                </a:solidFill>
              </a:rPr>
              <a:t>)</a:t>
            </a:r>
            <a:br>
              <a:rPr lang="en-US" sz="1800" dirty="0">
                <a:solidFill>
                  <a:srgbClr val="808080"/>
                </a:solidFill>
              </a:rPr>
            </a:br>
            <a:r>
              <a:rPr lang="en-US" sz="1800" dirty="0">
                <a:solidFill>
                  <a:srgbClr val="808080"/>
                </a:solidFill>
              </a:rPr>
              <a:t>      </a:t>
            </a:r>
            <a:r>
              <a:rPr lang="en-US" sz="1800" dirty="0">
                <a:solidFill>
                  <a:prstClr val="black"/>
                </a:solidFill>
              </a:rPr>
              <a:t>   </a:t>
            </a:r>
            <a:r>
              <a:rPr lang="en-US" sz="1800" dirty="0">
                <a:solidFill>
                  <a:srgbClr val="0000FF"/>
                </a:solidFill>
              </a:rPr>
              <a:t>CONSTRAINT</a:t>
            </a:r>
            <a:r>
              <a:rPr lang="en-US" sz="1800" dirty="0">
                <a:solidFill>
                  <a:prstClr val="black"/>
                </a:solidFill>
              </a:rPr>
              <a:t> SalesOrderDetails_IS_JSON </a:t>
            </a:r>
            <a:br>
              <a:rPr lang="en-US" sz="1800" dirty="0">
                <a:solidFill>
                  <a:prstClr val="black"/>
                </a:solidFill>
              </a:rPr>
            </a:br>
            <a:r>
              <a:rPr lang="en-US" sz="1800" dirty="0">
                <a:solidFill>
                  <a:prstClr val="black"/>
                </a:solidFill>
              </a:rPr>
              <a:t>			</a:t>
            </a:r>
            <a:r>
              <a:rPr lang="en-US" sz="1800" dirty="0">
                <a:solidFill>
                  <a:srgbClr val="0000FF"/>
                </a:solidFill>
              </a:rPr>
              <a:t>CHECK </a:t>
            </a:r>
            <a:r>
              <a:rPr lang="en-US" sz="1800" dirty="0">
                <a:solidFill>
                  <a:srgbClr val="808080"/>
                </a:solidFill>
              </a:rPr>
              <a:t>( </a:t>
            </a:r>
            <a:r>
              <a:rPr lang="en-US" sz="1800" dirty="0">
                <a:solidFill>
                  <a:srgbClr val="FF00FF"/>
                </a:solidFill>
              </a:rPr>
              <a:t>ISJSON</a:t>
            </a:r>
            <a:r>
              <a:rPr lang="en-US" sz="1800" dirty="0">
                <a:solidFill>
                  <a:srgbClr val="808080"/>
                </a:solidFill>
              </a:rPr>
              <a:t>(</a:t>
            </a:r>
            <a:r>
              <a:rPr lang="en-US" sz="1800" dirty="0">
                <a:solidFill>
                  <a:prstClr val="black"/>
                </a:solidFill>
              </a:rPr>
              <a:t>JSalesOrderDetails</a:t>
            </a:r>
            <a:r>
              <a:rPr lang="en-US" sz="1800" dirty="0">
                <a:solidFill>
                  <a:srgbClr val="808080"/>
                </a:solidFill>
              </a:rPr>
              <a:t>)&gt;</a:t>
            </a:r>
            <a:r>
              <a:rPr lang="en-US" sz="1800" dirty="0">
                <a:solidFill>
                  <a:prstClr val="black"/>
                </a:solidFill>
              </a:rPr>
              <a:t>0 </a:t>
            </a:r>
            <a:r>
              <a:rPr lang="en-US" sz="1800" dirty="0">
                <a:solidFill>
                  <a:srgbClr val="808080"/>
                </a:solidFill>
              </a:rPr>
              <a:t>),</a:t>
            </a:r>
            <a:br>
              <a:rPr lang="en-US" sz="1800" dirty="0">
                <a:solidFill>
                  <a:srgbClr val="808080"/>
                </a:solidFill>
              </a:rPr>
            </a:br>
            <a:r>
              <a:rPr lang="en-US" sz="1800" dirty="0"/>
              <a:t>    </a:t>
            </a:r>
          </a:p>
          <a:p>
            <a:pPr marL="180862" lvl="1"/>
            <a:r>
              <a:rPr lang="en-US" sz="1800" dirty="0"/>
              <a:t>   Quantity </a:t>
            </a:r>
            <a:r>
              <a:rPr lang="en-US" sz="1800" dirty="0">
                <a:solidFill>
                  <a:srgbClr val="0000FF"/>
                </a:solidFill>
              </a:rPr>
              <a:t>AS</a:t>
            </a:r>
            <a:br>
              <a:rPr lang="en-US" sz="1800" dirty="0">
                <a:solidFill>
                  <a:srgbClr val="0000FF"/>
                </a:solidFill>
              </a:rPr>
            </a:br>
            <a:r>
              <a:rPr lang="en-US" sz="1800" dirty="0">
                <a:solidFill>
                  <a:srgbClr val="0000FF"/>
                </a:solidFill>
              </a:rPr>
              <a:t>   </a:t>
            </a:r>
            <a:r>
              <a:rPr lang="en-US" sz="1800" dirty="0">
                <a:solidFill>
                  <a:srgbClr val="FF00FF"/>
                </a:solidFill>
              </a:rPr>
              <a:t>CAST</a:t>
            </a:r>
            <a:r>
              <a:rPr lang="en-US" sz="1800" dirty="0">
                <a:solidFill>
                  <a:srgbClr val="808080"/>
                </a:solidFill>
              </a:rPr>
              <a:t>(</a:t>
            </a:r>
            <a:r>
              <a:rPr lang="en-US" sz="1800" dirty="0">
                <a:solidFill>
                  <a:srgbClr val="FF00FF"/>
                </a:solidFill>
              </a:rPr>
              <a:t>JSON_VALUE</a:t>
            </a:r>
            <a:r>
              <a:rPr lang="en-US" sz="1800" dirty="0">
                <a:solidFill>
                  <a:srgbClr val="808080"/>
                </a:solidFill>
              </a:rPr>
              <a:t>(</a:t>
            </a:r>
            <a:r>
              <a:rPr lang="en-US" sz="1800" dirty="0">
                <a:solidFill>
                  <a:prstClr val="black"/>
                </a:solidFill>
              </a:rPr>
              <a:t>JSalesOrderDetails, </a:t>
            </a:r>
            <a:r>
              <a:rPr lang="en-US" sz="1800" dirty="0">
                <a:solidFill>
                  <a:srgbClr val="FF0000"/>
                </a:solidFill>
              </a:rPr>
              <a:t>'$.Order.Qty'</a:t>
            </a:r>
            <a:r>
              <a:rPr lang="en-US" sz="1800" dirty="0">
                <a:solidFill>
                  <a:srgbClr val="808080"/>
                </a:solidFill>
              </a:rPr>
              <a:t>)</a:t>
            </a:r>
            <a:r>
              <a:rPr lang="en-US" sz="1800" dirty="0">
                <a:solidFill>
                  <a:srgbClr val="0000FF"/>
                </a:solidFill>
              </a:rPr>
              <a:t> AS</a:t>
            </a:r>
            <a:r>
              <a:rPr lang="en-US" sz="1800" dirty="0">
                <a:solidFill>
                  <a:prstClr val="black"/>
                </a:solidFill>
              </a:rPr>
              <a:t> </a:t>
            </a:r>
            <a:r>
              <a:rPr lang="en-US" sz="1800" dirty="0">
                <a:solidFill>
                  <a:srgbClr val="0000FF"/>
                </a:solidFill>
              </a:rPr>
              <a:t>int</a:t>
            </a:r>
            <a:r>
              <a:rPr lang="en-US" sz="1800" dirty="0">
                <a:solidFill>
                  <a:srgbClr val="808080"/>
                </a:solidFill>
              </a:rPr>
              <a:t>)</a:t>
            </a:r>
            <a:br>
              <a:rPr lang="en-US" sz="1800" dirty="0">
                <a:solidFill>
                  <a:srgbClr val="808080"/>
                </a:solidFill>
              </a:rPr>
            </a:br>
            <a:r>
              <a:rPr lang="en-US" sz="1800" dirty="0">
                <a:solidFill>
                  <a:srgbClr val="808080"/>
                </a:solidFill>
              </a:rPr>
              <a:t>   </a:t>
            </a:r>
            <a:r>
              <a:rPr lang="en-US" sz="1800" dirty="0"/>
              <a:t> </a:t>
            </a:r>
            <a:r>
              <a:rPr lang="en-US" sz="1800" dirty="0">
                <a:solidFill>
                  <a:srgbClr val="808080"/>
                </a:solidFill>
              </a:rPr>
              <a:t/>
            </a:r>
            <a:br>
              <a:rPr lang="en-US" sz="1800" dirty="0">
                <a:solidFill>
                  <a:srgbClr val="808080"/>
                </a:solidFill>
              </a:rPr>
            </a:br>
            <a:r>
              <a:rPr lang="en-US" sz="1800" dirty="0">
                <a:solidFill>
                  <a:srgbClr val="808080"/>
                </a:solidFill>
              </a:rPr>
              <a:t>)</a:t>
            </a:r>
          </a:p>
          <a:p>
            <a:pPr marL="180862" lvl="1"/>
            <a:r>
              <a:rPr lang="en-US" sz="1800" dirty="0">
                <a:solidFill>
                  <a:srgbClr val="0000FF"/>
                </a:solidFill>
              </a:rPr>
              <a:t>GO</a:t>
            </a:r>
          </a:p>
          <a:p>
            <a:pPr marL="180862" lvl="1"/>
            <a:endParaRPr lang="en-US" sz="1800" dirty="0">
              <a:solidFill>
                <a:srgbClr val="0000FF"/>
              </a:solidFill>
            </a:endParaRPr>
          </a:p>
          <a:p>
            <a:pPr marL="180862" lvl="1"/>
            <a:r>
              <a:rPr lang="en-US" sz="1800" dirty="0">
                <a:solidFill>
                  <a:srgbClr val="0000FF"/>
                </a:solidFill>
              </a:rPr>
              <a:t>   CREATE</a:t>
            </a:r>
            <a:r>
              <a:rPr lang="en-US" sz="1800" dirty="0">
                <a:solidFill>
                  <a:prstClr val="black"/>
                </a:solidFill>
              </a:rPr>
              <a:t> </a:t>
            </a:r>
            <a:r>
              <a:rPr lang="en-US" sz="1800" dirty="0">
                <a:solidFill>
                  <a:srgbClr val="0000FF"/>
                </a:solidFill>
              </a:rPr>
              <a:t>INDEX</a:t>
            </a:r>
            <a:r>
              <a:rPr lang="en-US" sz="1800" dirty="0">
                <a:solidFill>
                  <a:prstClr val="black"/>
                </a:solidFill>
              </a:rPr>
              <a:t> idxJson </a:t>
            </a:r>
            <a:br>
              <a:rPr lang="en-US" sz="1800" dirty="0">
                <a:solidFill>
                  <a:prstClr val="black"/>
                </a:solidFill>
              </a:rPr>
            </a:br>
            <a:r>
              <a:rPr lang="en-US" sz="1800" dirty="0">
                <a:solidFill>
                  <a:prstClr val="black"/>
                </a:solidFill>
              </a:rPr>
              <a:t>    </a:t>
            </a:r>
            <a:r>
              <a:rPr lang="en-US" sz="1800" dirty="0">
                <a:solidFill>
                  <a:srgbClr val="0000FF"/>
                </a:solidFill>
              </a:rPr>
              <a:t>ON</a:t>
            </a:r>
            <a:r>
              <a:rPr lang="en-US" sz="1800" dirty="0">
                <a:solidFill>
                  <a:prstClr val="black"/>
                </a:solidFill>
              </a:rPr>
              <a:t> SalesOrderRecord</a:t>
            </a:r>
            <a:r>
              <a:rPr lang="en-US" sz="1800" dirty="0">
                <a:solidFill>
                  <a:srgbClr val="808080"/>
                </a:solidFill>
              </a:rPr>
              <a:t>(</a:t>
            </a:r>
            <a:r>
              <a:rPr lang="en-US" sz="1800" dirty="0">
                <a:solidFill>
                  <a:prstClr val="black"/>
                </a:solidFill>
              </a:rPr>
              <a:t>Quantity</a:t>
            </a:r>
            <a:r>
              <a:rPr lang="en-US" sz="1800" dirty="0">
                <a:solidFill>
                  <a:srgbClr val="808080"/>
                </a:solidFill>
              </a:rPr>
              <a:t>)</a:t>
            </a:r>
            <a:br>
              <a:rPr lang="en-US" sz="1800" dirty="0">
                <a:solidFill>
                  <a:srgbClr val="808080"/>
                </a:solidFill>
              </a:rPr>
            </a:br>
            <a:r>
              <a:rPr lang="en-US" sz="1800" dirty="0">
                <a:solidFill>
                  <a:srgbClr val="808080"/>
                </a:solidFill>
              </a:rPr>
              <a:t>   </a:t>
            </a:r>
            <a:r>
              <a:rPr lang="en-US" sz="1800" dirty="0">
                <a:solidFill>
                  <a:prstClr val="black"/>
                </a:solidFill>
              </a:rPr>
              <a:t> </a:t>
            </a:r>
            <a:r>
              <a:rPr lang="en-US" sz="1800" dirty="0">
                <a:solidFill>
                  <a:srgbClr val="0000FF"/>
                </a:solidFill>
              </a:rPr>
              <a:t>INCLUDE </a:t>
            </a:r>
            <a:r>
              <a:rPr lang="en-US" sz="1800" dirty="0">
                <a:solidFill>
                  <a:srgbClr val="808080"/>
                </a:solidFill>
              </a:rPr>
              <a:t>(</a:t>
            </a:r>
            <a:r>
              <a:rPr lang="en-US" sz="1800">
                <a:solidFill>
                  <a:prstClr val="black"/>
                </a:solidFill>
              </a:rPr>
              <a:t>Price</a:t>
            </a:r>
            <a:r>
              <a:rPr lang="en-US" sz="1800">
                <a:solidFill>
                  <a:srgbClr val="808080"/>
                </a:solidFill>
              </a:rPr>
              <a:t>);</a:t>
            </a:r>
            <a:endParaRPr lang="en-US" sz="1800" dirty="0"/>
          </a:p>
        </p:txBody>
      </p:sp>
      <p:sp>
        <p:nvSpPr>
          <p:cNvPr id="5" name="Rectangle 4"/>
          <p:cNvSpPr/>
          <p:nvPr/>
        </p:nvSpPr>
        <p:spPr bwMode="auto">
          <a:xfrm>
            <a:off x="901024" y="2775212"/>
            <a:ext cx="7679413" cy="882388"/>
          </a:xfrm>
          <a:prstGeom prst="rect">
            <a:avLst/>
          </a:prstGeom>
          <a:solidFill>
            <a:schemeClr val="accent1">
              <a:alpha val="25000"/>
            </a:schemeClr>
          </a:solidFill>
          <a:ln>
            <a:solidFill>
              <a:schemeClr val="accent1">
                <a:hueOff val="0"/>
                <a:satOff val="0"/>
                <a:lumOff val="0"/>
              </a:schemeClr>
            </a:solid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algn="ctr" defTabSz="932398" fontAlgn="base">
              <a:spcBef>
                <a:spcPct val="0"/>
              </a:spcBef>
              <a:spcAft>
                <a:spcPct val="0"/>
              </a:spcAft>
            </a:pPr>
            <a:endParaRPr lang="en-US" sz="2000" dirty="0">
              <a:gradFill>
                <a:gsLst>
                  <a:gs pos="16814">
                    <a:srgbClr val="FFFFFF"/>
                  </a:gs>
                  <a:gs pos="46000">
                    <a:srgbClr val="FFFFFF"/>
                  </a:gs>
                </a:gsLst>
                <a:lin ang="5400000" scaled="0"/>
              </a:gradFill>
            </a:endParaRPr>
          </a:p>
        </p:txBody>
      </p:sp>
      <p:sp>
        <p:nvSpPr>
          <p:cNvPr id="9" name="Rectangle 8"/>
          <p:cNvSpPr/>
          <p:nvPr/>
        </p:nvSpPr>
        <p:spPr bwMode="auto">
          <a:xfrm>
            <a:off x="901025" y="3751114"/>
            <a:ext cx="7679412" cy="644150"/>
          </a:xfrm>
          <a:prstGeom prst="rect">
            <a:avLst/>
          </a:prstGeom>
          <a:solidFill>
            <a:schemeClr val="accent1">
              <a:alpha val="25000"/>
            </a:schemeClr>
          </a:solidFill>
          <a:ln>
            <a:solidFill>
              <a:schemeClr val="accent1">
                <a:hueOff val="0"/>
                <a:satOff val="0"/>
                <a:lumOff val="0"/>
              </a:schemeClr>
            </a:solid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algn="ctr" defTabSz="932398" fontAlgn="base">
              <a:spcBef>
                <a:spcPct val="0"/>
              </a:spcBef>
              <a:spcAft>
                <a:spcPct val="0"/>
              </a:spcAft>
            </a:pPr>
            <a:endParaRPr lang="en-US" sz="2000" dirty="0">
              <a:gradFill>
                <a:gsLst>
                  <a:gs pos="16814">
                    <a:srgbClr val="FFFFFF"/>
                  </a:gs>
                  <a:gs pos="46000">
                    <a:srgbClr val="FFFFFF"/>
                  </a:gs>
                </a:gsLst>
                <a:lin ang="5400000" scaled="0"/>
              </a:gradFill>
            </a:endParaRPr>
          </a:p>
        </p:txBody>
      </p:sp>
      <p:sp>
        <p:nvSpPr>
          <p:cNvPr id="12" name="Rectangle 11"/>
          <p:cNvSpPr/>
          <p:nvPr/>
        </p:nvSpPr>
        <p:spPr bwMode="auto">
          <a:xfrm>
            <a:off x="901023" y="5207421"/>
            <a:ext cx="7679413" cy="924727"/>
          </a:xfrm>
          <a:prstGeom prst="rect">
            <a:avLst/>
          </a:prstGeom>
          <a:solidFill>
            <a:schemeClr val="accent1">
              <a:alpha val="25000"/>
            </a:schemeClr>
          </a:solidFill>
          <a:ln>
            <a:solidFill>
              <a:schemeClr val="accent1">
                <a:hueOff val="0"/>
                <a:satOff val="0"/>
                <a:lumOff val="0"/>
              </a:schemeClr>
            </a:solid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algn="ctr" defTabSz="932398" fontAlgn="base">
              <a:spcBef>
                <a:spcPct val="0"/>
              </a:spcBef>
              <a:spcAft>
                <a:spcPct val="0"/>
              </a:spcAft>
            </a:pPr>
            <a:endParaRPr lang="en-US" sz="2000" dirty="0">
              <a:gradFill>
                <a:gsLst>
                  <a:gs pos="16814">
                    <a:srgbClr val="FFFFFF"/>
                  </a:gs>
                  <a:gs pos="46000">
                    <a:srgbClr val="FFFFFF"/>
                  </a:gs>
                </a:gsLst>
                <a:lin ang="5400000" scaled="0"/>
              </a:gradFill>
            </a:endParaRPr>
          </a:p>
        </p:txBody>
      </p:sp>
      <p:sp>
        <p:nvSpPr>
          <p:cNvPr id="13" name="Title 6"/>
          <p:cNvSpPr>
            <a:spLocks noGrp="1"/>
          </p:cNvSpPr>
          <p:nvPr>
            <p:ph type="body" sz="quarter" idx="14"/>
          </p:nvPr>
        </p:nvSpPr>
        <p:spPr/>
        <p:txBody>
          <a:bodyPr/>
          <a:lstStyle/>
          <a:p>
            <a:r>
              <a:rPr lang="en-US" dirty="0"/>
              <a:t>Built-in functions</a:t>
            </a:r>
            <a:endParaRPr lang="en-US" dirty="0">
              <a:solidFill>
                <a:schemeClr val="tx1"/>
              </a:solidFill>
            </a:endParaRPr>
          </a:p>
        </p:txBody>
      </p:sp>
      <p:grpSp>
        <p:nvGrpSpPr>
          <p:cNvPr id="38" name="Group 37"/>
          <p:cNvGrpSpPr/>
          <p:nvPr/>
        </p:nvGrpSpPr>
        <p:grpSpPr>
          <a:xfrm>
            <a:off x="8466505" y="1338784"/>
            <a:ext cx="3645498" cy="2240679"/>
            <a:chOff x="8513715" y="1338784"/>
            <a:chExt cx="3645498" cy="2240679"/>
          </a:xfrm>
        </p:grpSpPr>
        <p:sp>
          <p:nvSpPr>
            <p:cNvPr id="18" name="Freeform 13"/>
            <p:cNvSpPr>
              <a:spLocks/>
            </p:cNvSpPr>
            <p:nvPr/>
          </p:nvSpPr>
          <p:spPr bwMode="auto">
            <a:xfrm>
              <a:off x="8925466" y="1338784"/>
              <a:ext cx="3233747" cy="1747816"/>
            </a:xfrm>
            <a:custGeom>
              <a:avLst/>
              <a:gdLst>
                <a:gd name="T0" fmla="*/ 210 w 242"/>
                <a:gd name="T1" fmla="*/ 64 h 129"/>
                <a:gd name="T2" fmla="*/ 209 w 242"/>
                <a:gd name="T3" fmla="*/ 64 h 129"/>
                <a:gd name="T4" fmla="*/ 144 w 242"/>
                <a:gd name="T5" fmla="*/ 0 h 129"/>
                <a:gd name="T6" fmla="*/ 80 w 242"/>
                <a:gd name="T7" fmla="*/ 56 h 129"/>
                <a:gd name="T8" fmla="*/ 45 w 242"/>
                <a:gd name="T9" fmla="*/ 39 h 129"/>
                <a:gd name="T10" fmla="*/ 0 w 242"/>
                <a:gd name="T11" fmla="*/ 84 h 129"/>
                <a:gd name="T12" fmla="*/ 45 w 242"/>
                <a:gd name="T13" fmla="*/ 129 h 129"/>
                <a:gd name="T14" fmla="*/ 210 w 242"/>
                <a:gd name="T15" fmla="*/ 129 h 129"/>
                <a:gd name="T16" fmla="*/ 242 w 242"/>
                <a:gd name="T17" fmla="*/ 96 h 129"/>
                <a:gd name="T18" fmla="*/ 210 w 242"/>
                <a:gd name="T19" fmla="*/ 64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2" h="129">
                  <a:moveTo>
                    <a:pt x="210" y="64"/>
                  </a:moveTo>
                  <a:cubicBezTo>
                    <a:pt x="210" y="64"/>
                    <a:pt x="209" y="64"/>
                    <a:pt x="209" y="64"/>
                  </a:cubicBezTo>
                  <a:cubicBezTo>
                    <a:pt x="209" y="28"/>
                    <a:pt x="180" y="0"/>
                    <a:pt x="144" y="0"/>
                  </a:cubicBezTo>
                  <a:cubicBezTo>
                    <a:pt x="111" y="0"/>
                    <a:pt x="84" y="24"/>
                    <a:pt x="80" y="56"/>
                  </a:cubicBezTo>
                  <a:cubicBezTo>
                    <a:pt x="72" y="46"/>
                    <a:pt x="59" y="39"/>
                    <a:pt x="45" y="39"/>
                  </a:cubicBezTo>
                  <a:cubicBezTo>
                    <a:pt x="20" y="39"/>
                    <a:pt x="0" y="59"/>
                    <a:pt x="0" y="84"/>
                  </a:cubicBezTo>
                  <a:cubicBezTo>
                    <a:pt x="0" y="109"/>
                    <a:pt x="20" y="129"/>
                    <a:pt x="45" y="129"/>
                  </a:cubicBezTo>
                  <a:cubicBezTo>
                    <a:pt x="210" y="129"/>
                    <a:pt x="210" y="129"/>
                    <a:pt x="210" y="129"/>
                  </a:cubicBezTo>
                  <a:cubicBezTo>
                    <a:pt x="228" y="129"/>
                    <a:pt x="242" y="114"/>
                    <a:pt x="242" y="96"/>
                  </a:cubicBezTo>
                  <a:cubicBezTo>
                    <a:pt x="242" y="78"/>
                    <a:pt x="228" y="64"/>
                    <a:pt x="210" y="64"/>
                  </a:cubicBezTo>
                  <a:close/>
                </a:path>
              </a:pathLst>
            </a:custGeom>
            <a:solidFill>
              <a:schemeClr val="tx1">
                <a:lumMod val="75000"/>
                <a:lumOff val="25000"/>
              </a:schemeClr>
            </a:solidFill>
            <a:ln>
              <a:noFill/>
            </a:ln>
          </p:spPr>
          <p:txBody>
            <a:bodyPr vert="horz" wrap="square" lIns="182880" tIns="182880" rIns="182880" bIns="91440" numCol="1" anchor="b" anchorCtr="0" compatLnSpc="1">
              <a:prstTxWarp prst="textNoShape">
                <a:avLst/>
              </a:prstTxWarp>
            </a:bodyPr>
            <a:lstStyle/>
            <a:p>
              <a:pPr algn="ctr"/>
              <a:r>
                <a:rPr lang="en-US" sz="1800">
                  <a:solidFill>
                    <a:schemeClr val="bg1"/>
                  </a:solidFill>
                </a:rPr>
                <a:t>JSON is plain text</a:t>
              </a:r>
            </a:p>
            <a:p>
              <a:pPr algn="ctr"/>
              <a:r>
                <a:rPr lang="en-US" sz="1800">
                  <a:solidFill>
                    <a:schemeClr val="bg1"/>
                  </a:solidFill>
                </a:rPr>
                <a:t>ISJSON guarantees consistency</a:t>
              </a:r>
            </a:p>
          </p:txBody>
        </p:sp>
        <p:grpSp>
          <p:nvGrpSpPr>
            <p:cNvPr id="10" name="Group 9"/>
            <p:cNvGrpSpPr/>
            <p:nvPr/>
          </p:nvGrpSpPr>
          <p:grpSpPr>
            <a:xfrm rot="8100000">
              <a:off x="8513715" y="3189698"/>
              <a:ext cx="815169" cy="389765"/>
              <a:chOff x="9506861" y="1968595"/>
              <a:chExt cx="815169" cy="389765"/>
            </a:xfrm>
            <a:solidFill>
              <a:schemeClr val="tx1">
                <a:lumMod val="75000"/>
                <a:lumOff val="25000"/>
              </a:schemeClr>
            </a:solidFill>
          </p:grpSpPr>
          <p:sp>
            <p:nvSpPr>
              <p:cNvPr id="30" name="Oval 29"/>
              <p:cNvSpPr/>
              <p:nvPr/>
            </p:nvSpPr>
            <p:spPr bwMode="auto">
              <a:xfrm rot="21294263" flipV="1">
                <a:off x="9506861" y="1968595"/>
                <a:ext cx="273706" cy="273707"/>
              </a:xfrm>
              <a:prstGeom prst="ellipse">
                <a:avLst/>
              </a:prstGeom>
              <a:grp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indent="-342900" algn="ctr" defTabSz="932472" fontAlgn="base">
                  <a:lnSpc>
                    <a:spcPct val="90000"/>
                  </a:lnSpc>
                  <a:spcBef>
                    <a:spcPct val="0"/>
                  </a:spcBef>
                  <a:spcAft>
                    <a:spcPct val="0"/>
                  </a:spcAft>
                  <a:buFont typeface="Wingdings 3" panose="05040102010807070707" pitchFamily="18" charset="2"/>
                  <a:buChar char="Æ"/>
                </a:pPr>
                <a:endParaRPr lang="en-US" sz="2000" b="1" dirty="0" err="1">
                  <a:solidFill>
                    <a:schemeClr val="bg1"/>
                  </a:solidFill>
                  <a:latin typeface="+mj-lt"/>
                  <a:ea typeface="Segoe UI" pitchFamily="34" charset="0"/>
                  <a:cs typeface="Segoe UI" pitchFamily="34" charset="0"/>
                </a:endParaRPr>
              </a:p>
            </p:txBody>
          </p:sp>
          <p:sp>
            <p:nvSpPr>
              <p:cNvPr id="31" name="Oval 30"/>
              <p:cNvSpPr/>
              <p:nvPr/>
            </p:nvSpPr>
            <p:spPr bwMode="auto">
              <a:xfrm rot="21294263" flipV="1">
                <a:off x="9892784" y="2122842"/>
                <a:ext cx="177717" cy="177718"/>
              </a:xfrm>
              <a:prstGeom prst="ellipse">
                <a:avLst/>
              </a:prstGeom>
              <a:grp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indent="-342900" algn="ctr" defTabSz="932472" fontAlgn="base">
                  <a:lnSpc>
                    <a:spcPct val="90000"/>
                  </a:lnSpc>
                  <a:spcBef>
                    <a:spcPct val="0"/>
                  </a:spcBef>
                  <a:spcAft>
                    <a:spcPct val="0"/>
                  </a:spcAft>
                  <a:buFont typeface="Wingdings 3" panose="05040102010807070707" pitchFamily="18" charset="2"/>
                  <a:buChar char="Æ"/>
                </a:pPr>
                <a:endParaRPr lang="en-US" sz="2000" b="1" dirty="0" err="1">
                  <a:solidFill>
                    <a:schemeClr val="bg1"/>
                  </a:solidFill>
                  <a:latin typeface="+mj-lt"/>
                  <a:ea typeface="Segoe UI" pitchFamily="34" charset="0"/>
                  <a:cs typeface="Segoe UI" pitchFamily="34" charset="0"/>
                </a:endParaRPr>
              </a:p>
            </p:txBody>
          </p:sp>
          <p:sp>
            <p:nvSpPr>
              <p:cNvPr id="32" name="Oval 31"/>
              <p:cNvSpPr/>
              <p:nvPr/>
            </p:nvSpPr>
            <p:spPr bwMode="auto">
              <a:xfrm rot="21294263" flipV="1">
                <a:off x="10205519" y="2241849"/>
                <a:ext cx="116511" cy="116511"/>
              </a:xfrm>
              <a:prstGeom prst="ellipse">
                <a:avLst/>
              </a:prstGeom>
              <a:grp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indent="-342900" algn="ctr" defTabSz="932472" fontAlgn="base">
                  <a:lnSpc>
                    <a:spcPct val="90000"/>
                  </a:lnSpc>
                  <a:spcBef>
                    <a:spcPct val="0"/>
                  </a:spcBef>
                  <a:spcAft>
                    <a:spcPct val="0"/>
                  </a:spcAft>
                  <a:buFont typeface="Wingdings 3" panose="05040102010807070707" pitchFamily="18" charset="2"/>
                  <a:buChar char="Æ"/>
                </a:pPr>
                <a:endParaRPr lang="en-US" sz="2000" b="1" dirty="0" err="1">
                  <a:solidFill>
                    <a:schemeClr val="bg1"/>
                  </a:solidFill>
                  <a:latin typeface="+mj-lt"/>
                  <a:ea typeface="Segoe UI" pitchFamily="34" charset="0"/>
                  <a:cs typeface="Segoe UI" pitchFamily="34" charset="0"/>
                </a:endParaRPr>
              </a:p>
            </p:txBody>
          </p:sp>
        </p:grpSp>
      </p:grpSp>
      <p:grpSp>
        <p:nvGrpSpPr>
          <p:cNvPr id="39" name="Group 38"/>
          <p:cNvGrpSpPr/>
          <p:nvPr/>
        </p:nvGrpSpPr>
        <p:grpSpPr>
          <a:xfrm>
            <a:off x="8714515" y="3839307"/>
            <a:ext cx="3364945" cy="1932638"/>
            <a:chOff x="8745882" y="4134893"/>
            <a:chExt cx="3364945" cy="1932638"/>
          </a:xfrm>
        </p:grpSpPr>
        <p:sp>
          <p:nvSpPr>
            <p:cNvPr id="25" name="Freeform 9"/>
            <p:cNvSpPr>
              <a:spLocks/>
            </p:cNvSpPr>
            <p:nvPr/>
          </p:nvSpPr>
          <p:spPr bwMode="auto">
            <a:xfrm>
              <a:off x="8973851" y="4285158"/>
              <a:ext cx="3136976" cy="1782373"/>
            </a:xfrm>
            <a:custGeom>
              <a:avLst/>
              <a:gdLst>
                <a:gd name="T0" fmla="*/ 187 w 224"/>
                <a:gd name="T1" fmla="*/ 53 h 126"/>
                <a:gd name="T2" fmla="*/ 183 w 224"/>
                <a:gd name="T3" fmla="*/ 53 h 126"/>
                <a:gd name="T4" fmla="*/ 187 w 224"/>
                <a:gd name="T5" fmla="*/ 37 h 126"/>
                <a:gd name="T6" fmla="*/ 150 w 224"/>
                <a:gd name="T7" fmla="*/ 0 h 126"/>
                <a:gd name="T8" fmla="*/ 114 w 224"/>
                <a:gd name="T9" fmla="*/ 32 h 126"/>
                <a:gd name="T10" fmla="*/ 86 w 224"/>
                <a:gd name="T11" fmla="*/ 20 h 126"/>
                <a:gd name="T12" fmla="*/ 49 w 224"/>
                <a:gd name="T13" fmla="*/ 55 h 126"/>
                <a:gd name="T14" fmla="*/ 37 w 224"/>
                <a:gd name="T15" fmla="*/ 53 h 126"/>
                <a:gd name="T16" fmla="*/ 0 w 224"/>
                <a:gd name="T17" fmla="*/ 90 h 126"/>
                <a:gd name="T18" fmla="*/ 37 w 224"/>
                <a:gd name="T19" fmla="*/ 126 h 126"/>
                <a:gd name="T20" fmla="*/ 187 w 224"/>
                <a:gd name="T21" fmla="*/ 126 h 126"/>
                <a:gd name="T22" fmla="*/ 224 w 224"/>
                <a:gd name="T23" fmla="*/ 90 h 126"/>
                <a:gd name="T24" fmla="*/ 187 w 224"/>
                <a:gd name="T25" fmla="*/ 53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24" h="126">
                  <a:moveTo>
                    <a:pt x="187" y="53"/>
                  </a:moveTo>
                  <a:cubicBezTo>
                    <a:pt x="186" y="53"/>
                    <a:pt x="184" y="53"/>
                    <a:pt x="183" y="53"/>
                  </a:cubicBezTo>
                  <a:cubicBezTo>
                    <a:pt x="185" y="48"/>
                    <a:pt x="187" y="42"/>
                    <a:pt x="187" y="37"/>
                  </a:cubicBezTo>
                  <a:cubicBezTo>
                    <a:pt x="187" y="16"/>
                    <a:pt x="170" y="0"/>
                    <a:pt x="150" y="0"/>
                  </a:cubicBezTo>
                  <a:cubicBezTo>
                    <a:pt x="131" y="0"/>
                    <a:pt x="116" y="14"/>
                    <a:pt x="114" y="32"/>
                  </a:cubicBezTo>
                  <a:cubicBezTo>
                    <a:pt x="107" y="25"/>
                    <a:pt x="97" y="20"/>
                    <a:pt x="86" y="20"/>
                  </a:cubicBezTo>
                  <a:cubicBezTo>
                    <a:pt x="67" y="20"/>
                    <a:pt x="50" y="36"/>
                    <a:pt x="49" y="55"/>
                  </a:cubicBezTo>
                  <a:cubicBezTo>
                    <a:pt x="45" y="54"/>
                    <a:pt x="41" y="53"/>
                    <a:pt x="37" y="53"/>
                  </a:cubicBezTo>
                  <a:cubicBezTo>
                    <a:pt x="16" y="53"/>
                    <a:pt x="0" y="69"/>
                    <a:pt x="0" y="90"/>
                  </a:cubicBezTo>
                  <a:cubicBezTo>
                    <a:pt x="0" y="110"/>
                    <a:pt x="16" y="126"/>
                    <a:pt x="37" y="126"/>
                  </a:cubicBezTo>
                  <a:cubicBezTo>
                    <a:pt x="187" y="126"/>
                    <a:pt x="187" y="126"/>
                    <a:pt x="187" y="126"/>
                  </a:cubicBezTo>
                  <a:cubicBezTo>
                    <a:pt x="207" y="126"/>
                    <a:pt x="224" y="110"/>
                    <a:pt x="224" y="90"/>
                  </a:cubicBezTo>
                  <a:cubicBezTo>
                    <a:pt x="224" y="69"/>
                    <a:pt x="207" y="53"/>
                    <a:pt x="187" y="53"/>
                  </a:cubicBezTo>
                  <a:close/>
                </a:path>
              </a:pathLst>
            </a:custGeom>
            <a:solidFill>
              <a:schemeClr val="tx1">
                <a:lumMod val="75000"/>
                <a:lumOff val="25000"/>
              </a:schemeClr>
            </a:solidFill>
            <a:ln>
              <a:noFill/>
            </a:ln>
          </p:spPr>
          <p:txBody>
            <a:bodyPr vert="horz" wrap="square" lIns="182880" tIns="182880" rIns="182880" bIns="91440" numCol="1" anchor="b" anchorCtr="0" compatLnSpc="1">
              <a:prstTxWarp prst="textNoShape">
                <a:avLst/>
              </a:prstTxWarp>
            </a:bodyPr>
            <a:lstStyle/>
            <a:p>
              <a:pPr algn="ctr"/>
              <a:r>
                <a:rPr lang="en-US" sz="1800">
                  <a:solidFill>
                    <a:schemeClr val="bg1"/>
                  </a:solidFill>
                </a:rPr>
                <a:t>Optimize further with computed column and INDEX</a:t>
              </a:r>
            </a:p>
          </p:txBody>
        </p:sp>
        <p:grpSp>
          <p:nvGrpSpPr>
            <p:cNvPr id="33" name="Group 32"/>
            <p:cNvGrpSpPr/>
            <p:nvPr/>
          </p:nvGrpSpPr>
          <p:grpSpPr>
            <a:xfrm rot="13500000" flipV="1">
              <a:off x="8496322" y="4384453"/>
              <a:ext cx="846135" cy="347016"/>
              <a:chOff x="9470003" y="2005452"/>
              <a:chExt cx="846135" cy="347016"/>
            </a:xfrm>
            <a:solidFill>
              <a:schemeClr val="tx1">
                <a:lumMod val="75000"/>
                <a:lumOff val="25000"/>
              </a:schemeClr>
            </a:solidFill>
          </p:grpSpPr>
          <p:sp>
            <p:nvSpPr>
              <p:cNvPr id="34" name="Oval 33"/>
              <p:cNvSpPr/>
              <p:nvPr/>
            </p:nvSpPr>
            <p:spPr bwMode="auto">
              <a:xfrm rot="21294263" flipV="1">
                <a:off x="9470003" y="2005452"/>
                <a:ext cx="273706" cy="273707"/>
              </a:xfrm>
              <a:prstGeom prst="ellipse">
                <a:avLst/>
              </a:prstGeom>
              <a:grp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indent="-342900" algn="ctr" defTabSz="932472" fontAlgn="base">
                  <a:lnSpc>
                    <a:spcPct val="90000"/>
                  </a:lnSpc>
                  <a:spcBef>
                    <a:spcPct val="0"/>
                  </a:spcBef>
                  <a:spcAft>
                    <a:spcPct val="0"/>
                  </a:spcAft>
                  <a:buFont typeface="Wingdings 3" panose="05040102010807070707" pitchFamily="18" charset="2"/>
                  <a:buChar char="Æ"/>
                </a:pPr>
                <a:endParaRPr lang="en-US" sz="2000" b="1" dirty="0" err="1">
                  <a:solidFill>
                    <a:schemeClr val="bg1"/>
                  </a:solidFill>
                  <a:latin typeface="+mj-lt"/>
                  <a:ea typeface="Segoe UI" pitchFamily="34" charset="0"/>
                  <a:cs typeface="Segoe UI" pitchFamily="34" charset="0"/>
                </a:endParaRPr>
              </a:p>
            </p:txBody>
          </p:sp>
          <p:sp>
            <p:nvSpPr>
              <p:cNvPr id="35" name="Oval 34"/>
              <p:cNvSpPr/>
              <p:nvPr/>
            </p:nvSpPr>
            <p:spPr bwMode="auto">
              <a:xfrm rot="21294263" flipV="1">
                <a:off x="9889940" y="2119998"/>
                <a:ext cx="177717" cy="177718"/>
              </a:xfrm>
              <a:prstGeom prst="ellipse">
                <a:avLst/>
              </a:prstGeom>
              <a:grp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indent="-342900" algn="ctr" defTabSz="932472" fontAlgn="base">
                  <a:lnSpc>
                    <a:spcPct val="90000"/>
                  </a:lnSpc>
                  <a:spcBef>
                    <a:spcPct val="0"/>
                  </a:spcBef>
                  <a:spcAft>
                    <a:spcPct val="0"/>
                  </a:spcAft>
                  <a:buFont typeface="Wingdings 3" panose="05040102010807070707" pitchFamily="18" charset="2"/>
                  <a:buChar char="Æ"/>
                </a:pPr>
                <a:endParaRPr lang="en-US" sz="2000" b="1" dirty="0" err="1">
                  <a:solidFill>
                    <a:schemeClr val="bg1"/>
                  </a:solidFill>
                  <a:latin typeface="+mj-lt"/>
                  <a:ea typeface="Segoe UI" pitchFamily="34" charset="0"/>
                  <a:cs typeface="Segoe UI" pitchFamily="34" charset="0"/>
                </a:endParaRPr>
              </a:p>
            </p:txBody>
          </p:sp>
          <p:sp>
            <p:nvSpPr>
              <p:cNvPr id="36" name="Oval 35"/>
              <p:cNvSpPr/>
              <p:nvPr/>
            </p:nvSpPr>
            <p:spPr bwMode="auto">
              <a:xfrm rot="21294263" flipV="1">
                <a:off x="10199627" y="2235957"/>
                <a:ext cx="116511" cy="116511"/>
              </a:xfrm>
              <a:prstGeom prst="ellipse">
                <a:avLst/>
              </a:prstGeom>
              <a:grp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indent="-342900" algn="ctr" defTabSz="932472" fontAlgn="base">
                  <a:lnSpc>
                    <a:spcPct val="90000"/>
                  </a:lnSpc>
                  <a:spcBef>
                    <a:spcPct val="0"/>
                  </a:spcBef>
                  <a:spcAft>
                    <a:spcPct val="0"/>
                  </a:spcAft>
                  <a:buFont typeface="Wingdings 3" panose="05040102010807070707" pitchFamily="18" charset="2"/>
                  <a:buChar char="Æ"/>
                </a:pPr>
                <a:endParaRPr lang="en-US" sz="2000" b="1" dirty="0" err="1">
                  <a:solidFill>
                    <a:schemeClr val="bg1"/>
                  </a:solidFill>
                  <a:latin typeface="+mj-lt"/>
                  <a:ea typeface="Segoe UI" pitchFamily="34" charset="0"/>
                  <a:cs typeface="Segoe UI" pitchFamily="34" charset="0"/>
                </a:endParaRPr>
              </a:p>
            </p:txBody>
          </p:sp>
        </p:grpSp>
      </p:grpSp>
    </p:spTree>
    <p:extLst>
      <p:ext uri="{BB962C8B-B14F-4D97-AF65-F5344CB8AC3E}">
        <p14:creationId xmlns:p14="http://schemas.microsoft.com/office/powerpoint/2010/main" val="1231573375"/>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up)">
                                      <p:cBhvr>
                                        <p:cTn id="7" dur="500"/>
                                        <p:tgtEl>
                                          <p:spTgt spid="5"/>
                                        </p:tgtEl>
                                      </p:cBhvr>
                                    </p:animEffect>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38"/>
                                        </p:tgtEl>
                                        <p:attrNameLst>
                                          <p:attrName>style.visibility</p:attrName>
                                        </p:attrNameLst>
                                      </p:cBhvr>
                                      <p:to>
                                        <p:strVal val="visible"/>
                                      </p:to>
                                    </p:set>
                                    <p:animEffect transition="in" filter="fade">
                                      <p:cBhvr>
                                        <p:cTn id="11" dur="500"/>
                                        <p:tgtEl>
                                          <p:spTgt spid="38"/>
                                        </p:tgtEl>
                                      </p:cBhvr>
                                    </p:animEffect>
                                  </p:childTnLst>
                                </p:cTn>
                              </p:par>
                            </p:childTnLst>
                          </p:cTn>
                        </p:par>
                      </p:childTnLst>
                    </p:cTn>
                  </p:par>
                  <p:par>
                    <p:cTn id="12" fill="hold">
                      <p:stCondLst>
                        <p:cond delay="indefinite"/>
                      </p:stCondLst>
                      <p:childTnLst>
                        <p:par>
                          <p:cTn id="13" fill="hold">
                            <p:stCondLst>
                              <p:cond delay="0"/>
                            </p:stCondLst>
                            <p:childTnLst>
                              <p:par>
                                <p:cTn id="14" presetID="22" presetClass="entr" presetSubtype="1" fill="hold" grpId="0" nodeType="clickEffect">
                                  <p:stCondLst>
                                    <p:cond delay="0"/>
                                  </p:stCondLst>
                                  <p:childTnLst>
                                    <p:set>
                                      <p:cBhvr>
                                        <p:cTn id="15" dur="1" fill="hold">
                                          <p:stCondLst>
                                            <p:cond delay="0"/>
                                          </p:stCondLst>
                                        </p:cTn>
                                        <p:tgtEl>
                                          <p:spTgt spid="9"/>
                                        </p:tgtEl>
                                        <p:attrNameLst>
                                          <p:attrName>style.visibility</p:attrName>
                                        </p:attrNameLst>
                                      </p:cBhvr>
                                      <p:to>
                                        <p:strVal val="visible"/>
                                      </p:to>
                                    </p:set>
                                    <p:animEffect transition="in" filter="wipe(up)">
                                      <p:cBhvr>
                                        <p:cTn id="16" dur="500"/>
                                        <p:tgtEl>
                                          <p:spTgt spid="9"/>
                                        </p:tgtEl>
                                      </p:cBhvr>
                                    </p:animEffect>
                                  </p:childTnLst>
                                </p:cTn>
                              </p:par>
                            </p:childTnLst>
                          </p:cTn>
                        </p:par>
                        <p:par>
                          <p:cTn id="17" fill="hold">
                            <p:stCondLst>
                              <p:cond delay="500"/>
                            </p:stCondLst>
                            <p:childTnLst>
                              <p:par>
                                <p:cTn id="18" presetID="10" presetClass="entr" presetSubtype="0" fill="hold" nodeType="afterEffect">
                                  <p:stCondLst>
                                    <p:cond delay="0"/>
                                  </p:stCondLst>
                                  <p:childTnLst>
                                    <p:set>
                                      <p:cBhvr>
                                        <p:cTn id="19" dur="1" fill="hold">
                                          <p:stCondLst>
                                            <p:cond delay="0"/>
                                          </p:stCondLst>
                                        </p:cTn>
                                        <p:tgtEl>
                                          <p:spTgt spid="39"/>
                                        </p:tgtEl>
                                        <p:attrNameLst>
                                          <p:attrName>style.visibility</p:attrName>
                                        </p:attrNameLst>
                                      </p:cBhvr>
                                      <p:to>
                                        <p:strVal val="visible"/>
                                      </p:to>
                                    </p:set>
                                    <p:animEffect transition="in" filter="fade">
                                      <p:cBhvr>
                                        <p:cTn id="20" dur="500"/>
                                        <p:tgtEl>
                                          <p:spTgt spid="39"/>
                                        </p:tgtEl>
                                      </p:cBhvr>
                                    </p:animEffect>
                                  </p:childTnLst>
                                </p:cTn>
                              </p:par>
                            </p:childTnLst>
                          </p:cTn>
                        </p:par>
                      </p:childTnLst>
                    </p:cTn>
                  </p:par>
                  <p:par>
                    <p:cTn id="21" fill="hold">
                      <p:stCondLst>
                        <p:cond delay="indefinite"/>
                      </p:stCondLst>
                      <p:childTnLst>
                        <p:par>
                          <p:cTn id="22" fill="hold">
                            <p:stCondLst>
                              <p:cond delay="0"/>
                            </p:stCondLst>
                            <p:childTnLst>
                              <p:par>
                                <p:cTn id="23" presetID="22" presetClass="entr" presetSubtype="1" fill="hold" grpId="0" nodeType="clickEffect">
                                  <p:stCondLst>
                                    <p:cond delay="0"/>
                                  </p:stCondLst>
                                  <p:childTnLst>
                                    <p:set>
                                      <p:cBhvr>
                                        <p:cTn id="24" dur="1" fill="hold">
                                          <p:stCondLst>
                                            <p:cond delay="0"/>
                                          </p:stCondLst>
                                        </p:cTn>
                                        <p:tgtEl>
                                          <p:spTgt spid="12"/>
                                        </p:tgtEl>
                                        <p:attrNameLst>
                                          <p:attrName>style.visibility</p:attrName>
                                        </p:attrNameLst>
                                      </p:cBhvr>
                                      <p:to>
                                        <p:strVal val="visible"/>
                                      </p:to>
                                    </p:set>
                                    <p:animEffect transition="in" filter="wipe(up)">
                                      <p:cBhvr>
                                        <p:cTn id="25"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9" grpId="0" animBg="1"/>
      <p:bldP spid="12" grpId="0" animBg="1"/>
    </p:bldLst>
  </p:timing>
</p:sld>
</file>

<file path=ppt/slides/slide5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48" name="Title 1"/>
          <p:cNvSpPr txBox="1">
            <a:spLocks/>
          </p:cNvSpPr>
          <p:nvPr/>
        </p:nvSpPr>
        <p:spPr>
          <a:xfrm>
            <a:off x="328025" y="249498"/>
            <a:ext cx="11653521" cy="1075884"/>
          </a:xfrm>
          <a:prstGeom prst="rect">
            <a:avLst/>
          </a:prstGeom>
        </p:spPr>
        <p:txBody>
          <a:bodyPr anchor="ctr" anchorCtr="0"/>
          <a:lstStyle>
            <a:lvl1pPr algn="l" defTabSz="931863" rtl="0" fontAlgn="base">
              <a:lnSpc>
                <a:spcPct val="90000"/>
              </a:lnSpc>
              <a:spcBef>
                <a:spcPct val="0"/>
              </a:spcBef>
              <a:spcAft>
                <a:spcPct val="0"/>
              </a:spcAft>
              <a:defRPr lang="en-US" sz="4000" kern="1200" spc="-102" dirty="0">
                <a:ln w="3175">
                  <a:noFill/>
                </a:ln>
                <a:solidFill>
                  <a:schemeClr val="tx1"/>
                </a:solidFill>
                <a:latin typeface="+mj-lt"/>
                <a:ea typeface="ＭＳ Ｐゴシック" charset="0"/>
                <a:cs typeface="Segoe UI" pitchFamily="34" charset="0"/>
              </a:defRPr>
            </a:lvl1pPr>
            <a:lvl2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2pPr>
            <a:lvl3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3pPr>
            <a:lvl4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4pPr>
            <a:lvl5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5pPr>
            <a:lvl6pPr marL="4572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6pPr>
            <a:lvl7pPr marL="9144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7pPr>
            <a:lvl8pPr marL="13716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8pPr>
            <a:lvl9pPr marL="18288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9pPr>
          </a:lstStyle>
          <a:p>
            <a:r>
              <a:rPr lang="en-US" dirty="0"/>
              <a:t>SQL Server and Azure </a:t>
            </a:r>
            <a:r>
              <a:rPr lang="en-US" dirty="0" err="1"/>
              <a:t>DocumentDB</a:t>
            </a:r>
            <a:endParaRPr lang="en-US" dirty="0"/>
          </a:p>
        </p:txBody>
      </p:sp>
      <p:grpSp>
        <p:nvGrpSpPr>
          <p:cNvPr id="117" name="Group 116"/>
          <p:cNvGrpSpPr/>
          <p:nvPr/>
        </p:nvGrpSpPr>
        <p:grpSpPr>
          <a:xfrm>
            <a:off x="3918216" y="4186437"/>
            <a:ext cx="4769414" cy="1308988"/>
            <a:chOff x="3212663" y="3766965"/>
            <a:chExt cx="5847199" cy="1604791"/>
          </a:xfrm>
        </p:grpSpPr>
        <p:grpSp>
          <p:nvGrpSpPr>
            <p:cNvPr id="19" name="Group 18"/>
            <p:cNvGrpSpPr/>
            <p:nvPr/>
          </p:nvGrpSpPr>
          <p:grpSpPr>
            <a:xfrm>
              <a:off x="6622193" y="4094164"/>
              <a:ext cx="2437669" cy="756196"/>
              <a:chOff x="8613571" y="4285225"/>
              <a:chExt cx="2437671" cy="756196"/>
            </a:xfrm>
          </p:grpSpPr>
          <p:sp>
            <p:nvSpPr>
              <p:cNvPr id="90" name="Freeform 23"/>
              <p:cNvSpPr>
                <a:spLocks/>
              </p:cNvSpPr>
              <p:nvPr/>
            </p:nvSpPr>
            <p:spPr bwMode="auto">
              <a:xfrm>
                <a:off x="8613571" y="4653435"/>
                <a:ext cx="719102" cy="387986"/>
              </a:xfrm>
              <a:custGeom>
                <a:avLst/>
                <a:gdLst>
                  <a:gd name="T0" fmla="*/ 210 w 242"/>
                  <a:gd name="T1" fmla="*/ 64 h 129"/>
                  <a:gd name="T2" fmla="*/ 209 w 242"/>
                  <a:gd name="T3" fmla="*/ 64 h 129"/>
                  <a:gd name="T4" fmla="*/ 144 w 242"/>
                  <a:gd name="T5" fmla="*/ 0 h 129"/>
                  <a:gd name="T6" fmla="*/ 80 w 242"/>
                  <a:gd name="T7" fmla="*/ 56 h 129"/>
                  <a:gd name="T8" fmla="*/ 45 w 242"/>
                  <a:gd name="T9" fmla="*/ 39 h 129"/>
                  <a:gd name="T10" fmla="*/ 0 w 242"/>
                  <a:gd name="T11" fmla="*/ 84 h 129"/>
                  <a:gd name="T12" fmla="*/ 45 w 242"/>
                  <a:gd name="T13" fmla="*/ 129 h 129"/>
                  <a:gd name="T14" fmla="*/ 210 w 242"/>
                  <a:gd name="T15" fmla="*/ 129 h 129"/>
                  <a:gd name="T16" fmla="*/ 242 w 242"/>
                  <a:gd name="T17" fmla="*/ 96 h 129"/>
                  <a:gd name="T18" fmla="*/ 210 w 242"/>
                  <a:gd name="T19" fmla="*/ 64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2" h="129">
                    <a:moveTo>
                      <a:pt x="210" y="64"/>
                    </a:moveTo>
                    <a:cubicBezTo>
                      <a:pt x="210" y="64"/>
                      <a:pt x="209" y="64"/>
                      <a:pt x="209" y="64"/>
                    </a:cubicBezTo>
                    <a:cubicBezTo>
                      <a:pt x="209" y="28"/>
                      <a:pt x="180" y="0"/>
                      <a:pt x="144" y="0"/>
                    </a:cubicBezTo>
                    <a:cubicBezTo>
                      <a:pt x="111" y="0"/>
                      <a:pt x="84" y="24"/>
                      <a:pt x="80" y="56"/>
                    </a:cubicBezTo>
                    <a:cubicBezTo>
                      <a:pt x="72" y="46"/>
                      <a:pt x="59" y="39"/>
                      <a:pt x="45" y="39"/>
                    </a:cubicBezTo>
                    <a:cubicBezTo>
                      <a:pt x="20" y="39"/>
                      <a:pt x="0" y="59"/>
                      <a:pt x="0" y="84"/>
                    </a:cubicBezTo>
                    <a:cubicBezTo>
                      <a:pt x="0" y="109"/>
                      <a:pt x="20" y="129"/>
                      <a:pt x="45" y="129"/>
                    </a:cubicBezTo>
                    <a:cubicBezTo>
                      <a:pt x="210" y="129"/>
                      <a:pt x="210" y="129"/>
                      <a:pt x="210" y="129"/>
                    </a:cubicBezTo>
                    <a:cubicBezTo>
                      <a:pt x="228" y="129"/>
                      <a:pt x="242" y="114"/>
                      <a:pt x="242" y="96"/>
                    </a:cubicBezTo>
                    <a:cubicBezTo>
                      <a:pt x="242" y="78"/>
                      <a:pt x="228" y="64"/>
                      <a:pt x="21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8" name="Freeform 19"/>
              <p:cNvSpPr>
                <a:spLocks/>
              </p:cNvSpPr>
              <p:nvPr/>
            </p:nvSpPr>
            <p:spPr bwMode="auto">
              <a:xfrm>
                <a:off x="9791964" y="4285225"/>
                <a:ext cx="1259278" cy="718219"/>
              </a:xfrm>
              <a:custGeom>
                <a:avLst/>
                <a:gdLst>
                  <a:gd name="T0" fmla="*/ 187 w 224"/>
                  <a:gd name="T1" fmla="*/ 53 h 126"/>
                  <a:gd name="T2" fmla="*/ 183 w 224"/>
                  <a:gd name="T3" fmla="*/ 53 h 126"/>
                  <a:gd name="T4" fmla="*/ 187 w 224"/>
                  <a:gd name="T5" fmla="*/ 37 h 126"/>
                  <a:gd name="T6" fmla="*/ 150 w 224"/>
                  <a:gd name="T7" fmla="*/ 0 h 126"/>
                  <a:gd name="T8" fmla="*/ 114 w 224"/>
                  <a:gd name="T9" fmla="*/ 32 h 126"/>
                  <a:gd name="T10" fmla="*/ 86 w 224"/>
                  <a:gd name="T11" fmla="*/ 20 h 126"/>
                  <a:gd name="T12" fmla="*/ 49 w 224"/>
                  <a:gd name="T13" fmla="*/ 55 h 126"/>
                  <a:gd name="T14" fmla="*/ 37 w 224"/>
                  <a:gd name="T15" fmla="*/ 53 h 126"/>
                  <a:gd name="T16" fmla="*/ 0 w 224"/>
                  <a:gd name="T17" fmla="*/ 90 h 126"/>
                  <a:gd name="T18" fmla="*/ 37 w 224"/>
                  <a:gd name="T19" fmla="*/ 126 h 126"/>
                  <a:gd name="T20" fmla="*/ 187 w 224"/>
                  <a:gd name="T21" fmla="*/ 126 h 126"/>
                  <a:gd name="T22" fmla="*/ 224 w 224"/>
                  <a:gd name="T23" fmla="*/ 90 h 126"/>
                  <a:gd name="T24" fmla="*/ 187 w 224"/>
                  <a:gd name="T25" fmla="*/ 53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24" h="126">
                    <a:moveTo>
                      <a:pt x="187" y="53"/>
                    </a:moveTo>
                    <a:cubicBezTo>
                      <a:pt x="186" y="53"/>
                      <a:pt x="184" y="53"/>
                      <a:pt x="183" y="53"/>
                    </a:cubicBezTo>
                    <a:cubicBezTo>
                      <a:pt x="185" y="48"/>
                      <a:pt x="187" y="42"/>
                      <a:pt x="187" y="37"/>
                    </a:cubicBezTo>
                    <a:cubicBezTo>
                      <a:pt x="187" y="16"/>
                      <a:pt x="170" y="0"/>
                      <a:pt x="150" y="0"/>
                    </a:cubicBezTo>
                    <a:cubicBezTo>
                      <a:pt x="131" y="0"/>
                      <a:pt x="116" y="14"/>
                      <a:pt x="114" y="32"/>
                    </a:cubicBezTo>
                    <a:cubicBezTo>
                      <a:pt x="107" y="25"/>
                      <a:pt x="97" y="20"/>
                      <a:pt x="86" y="20"/>
                    </a:cubicBezTo>
                    <a:cubicBezTo>
                      <a:pt x="67" y="20"/>
                      <a:pt x="50" y="36"/>
                      <a:pt x="49" y="55"/>
                    </a:cubicBezTo>
                    <a:cubicBezTo>
                      <a:pt x="45" y="54"/>
                      <a:pt x="41" y="53"/>
                      <a:pt x="37" y="53"/>
                    </a:cubicBezTo>
                    <a:cubicBezTo>
                      <a:pt x="16" y="53"/>
                      <a:pt x="0" y="69"/>
                      <a:pt x="0" y="90"/>
                    </a:cubicBezTo>
                    <a:cubicBezTo>
                      <a:pt x="0" y="110"/>
                      <a:pt x="16" y="126"/>
                      <a:pt x="37" y="126"/>
                    </a:cubicBezTo>
                    <a:cubicBezTo>
                      <a:pt x="187" y="126"/>
                      <a:pt x="187" y="126"/>
                      <a:pt x="187" y="126"/>
                    </a:cubicBezTo>
                    <a:cubicBezTo>
                      <a:pt x="207" y="126"/>
                      <a:pt x="224" y="110"/>
                      <a:pt x="224" y="90"/>
                    </a:cubicBezTo>
                    <a:cubicBezTo>
                      <a:pt x="224" y="69"/>
                      <a:pt x="207" y="53"/>
                      <a:pt x="187" y="53"/>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1" name="Group 20"/>
            <p:cNvGrpSpPr/>
            <p:nvPr/>
          </p:nvGrpSpPr>
          <p:grpSpPr>
            <a:xfrm>
              <a:off x="3212663" y="3766965"/>
              <a:ext cx="1999062" cy="1604791"/>
              <a:chOff x="410993" y="6742980"/>
              <a:chExt cx="3945209" cy="3167103"/>
            </a:xfrm>
          </p:grpSpPr>
          <p:pic>
            <p:nvPicPr>
              <p:cNvPr id="20" name="Picture 19"/>
              <p:cNvPicPr>
                <a:picLocks noChangeAspect="1"/>
              </p:cNvPicPr>
              <p:nvPr/>
            </p:nvPicPr>
            <p:blipFill>
              <a:blip r:embed="rId3"/>
              <a:stretch>
                <a:fillRect/>
              </a:stretch>
            </p:blipFill>
            <p:spPr>
              <a:xfrm>
                <a:off x="1275556" y="6742980"/>
                <a:ext cx="3080646" cy="2347729"/>
              </a:xfrm>
              <a:prstGeom prst="rect">
                <a:avLst/>
              </a:prstGeom>
            </p:spPr>
          </p:pic>
          <p:pic>
            <p:nvPicPr>
              <p:cNvPr id="92" name="Picture 91"/>
              <p:cNvPicPr>
                <a:picLocks noChangeAspect="1"/>
              </p:cNvPicPr>
              <p:nvPr/>
            </p:nvPicPr>
            <p:blipFill>
              <a:blip r:embed="rId3"/>
              <a:stretch>
                <a:fillRect/>
              </a:stretch>
            </p:blipFill>
            <p:spPr>
              <a:xfrm>
                <a:off x="851277" y="7159130"/>
                <a:ext cx="3080646" cy="2347729"/>
              </a:xfrm>
              <a:prstGeom prst="rect">
                <a:avLst/>
              </a:prstGeom>
            </p:spPr>
          </p:pic>
          <p:pic>
            <p:nvPicPr>
              <p:cNvPr id="93" name="Picture 92"/>
              <p:cNvPicPr>
                <a:picLocks noChangeAspect="1"/>
              </p:cNvPicPr>
              <p:nvPr/>
            </p:nvPicPr>
            <p:blipFill>
              <a:blip r:embed="rId3"/>
              <a:stretch>
                <a:fillRect/>
              </a:stretch>
            </p:blipFill>
            <p:spPr>
              <a:xfrm>
                <a:off x="410993" y="7562352"/>
                <a:ext cx="3080645" cy="2347731"/>
              </a:xfrm>
              <a:prstGeom prst="rect">
                <a:avLst/>
              </a:prstGeom>
            </p:spPr>
          </p:pic>
        </p:grpSp>
      </p:grpSp>
      <p:sp>
        <p:nvSpPr>
          <p:cNvPr id="126" name="Freeform 9"/>
          <p:cNvSpPr>
            <a:spLocks/>
          </p:cNvSpPr>
          <p:nvPr/>
        </p:nvSpPr>
        <p:spPr bwMode="auto">
          <a:xfrm>
            <a:off x="8655492" y="1609082"/>
            <a:ext cx="3185101" cy="2611713"/>
          </a:xfrm>
          <a:custGeom>
            <a:avLst/>
            <a:gdLst>
              <a:gd name="T0" fmla="*/ 8198 w 8804"/>
              <a:gd name="T1" fmla="*/ 4605 h 7218"/>
              <a:gd name="T2" fmla="*/ 8779 w 8804"/>
              <a:gd name="T3" fmla="*/ 3591 h 7218"/>
              <a:gd name="T4" fmla="*/ 7603 w 8804"/>
              <a:gd name="T5" fmla="*/ 2415 h 7218"/>
              <a:gd name="T6" fmla="*/ 7352 w 8804"/>
              <a:gd name="T7" fmla="*/ 2442 h 7218"/>
              <a:gd name="T8" fmla="*/ 5924 w 8804"/>
              <a:gd name="T9" fmla="*/ 1191 h 7218"/>
              <a:gd name="T10" fmla="*/ 5903 w 8804"/>
              <a:gd name="T11" fmla="*/ 1191 h 7218"/>
              <a:gd name="T12" fmla="*/ 4484 w 8804"/>
              <a:gd name="T13" fmla="*/ 0 h 7218"/>
              <a:gd name="T14" fmla="*/ 3093 w 8804"/>
              <a:gd name="T15" fmla="*/ 1068 h 7218"/>
              <a:gd name="T16" fmla="*/ 2948 w 8804"/>
              <a:gd name="T17" fmla="*/ 1063 h 7218"/>
              <a:gd name="T18" fmla="*/ 686 w 8804"/>
              <a:gd name="T19" fmla="*/ 3325 h 7218"/>
              <a:gd name="T20" fmla="*/ 968 w 8804"/>
              <a:gd name="T21" fmla="*/ 4418 h 7218"/>
              <a:gd name="T22" fmla="*/ 0 w 8804"/>
              <a:gd name="T23" fmla="*/ 5779 h 7218"/>
              <a:gd name="T24" fmla="*/ 1440 w 8804"/>
              <a:gd name="T25" fmla="*/ 7218 h 7218"/>
              <a:gd name="T26" fmla="*/ 7364 w 8804"/>
              <a:gd name="T27" fmla="*/ 7218 h 7218"/>
              <a:gd name="T28" fmla="*/ 8804 w 8804"/>
              <a:gd name="T29" fmla="*/ 5779 h 7218"/>
              <a:gd name="T30" fmla="*/ 8198 w 8804"/>
              <a:gd name="T31" fmla="*/ 4605 h 7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804" h="7218">
                <a:moveTo>
                  <a:pt x="8198" y="4605"/>
                </a:moveTo>
                <a:cubicBezTo>
                  <a:pt x="8546" y="4401"/>
                  <a:pt x="8779" y="4023"/>
                  <a:pt x="8779" y="3591"/>
                </a:cubicBezTo>
                <a:cubicBezTo>
                  <a:pt x="8779" y="2942"/>
                  <a:pt x="8252" y="2415"/>
                  <a:pt x="7603" y="2415"/>
                </a:cubicBezTo>
                <a:cubicBezTo>
                  <a:pt x="7517" y="2415"/>
                  <a:pt x="7433" y="2424"/>
                  <a:pt x="7352" y="2442"/>
                </a:cubicBezTo>
                <a:cubicBezTo>
                  <a:pt x="7259" y="1736"/>
                  <a:pt x="6655" y="1191"/>
                  <a:pt x="5924" y="1191"/>
                </a:cubicBezTo>
                <a:cubicBezTo>
                  <a:pt x="5917" y="1191"/>
                  <a:pt x="5910" y="1191"/>
                  <a:pt x="5903" y="1191"/>
                </a:cubicBezTo>
                <a:cubicBezTo>
                  <a:pt x="5785" y="514"/>
                  <a:pt x="5195" y="0"/>
                  <a:pt x="4484" y="0"/>
                </a:cubicBezTo>
                <a:cubicBezTo>
                  <a:pt x="3818" y="0"/>
                  <a:pt x="3257" y="453"/>
                  <a:pt x="3093" y="1068"/>
                </a:cubicBezTo>
                <a:cubicBezTo>
                  <a:pt x="3045" y="1065"/>
                  <a:pt x="2997" y="1063"/>
                  <a:pt x="2948" y="1063"/>
                </a:cubicBezTo>
                <a:cubicBezTo>
                  <a:pt x="1699" y="1063"/>
                  <a:pt x="686" y="2076"/>
                  <a:pt x="686" y="3325"/>
                </a:cubicBezTo>
                <a:cubicBezTo>
                  <a:pt x="686" y="3722"/>
                  <a:pt x="788" y="4094"/>
                  <a:pt x="968" y="4418"/>
                </a:cubicBezTo>
                <a:cubicBezTo>
                  <a:pt x="405" y="4614"/>
                  <a:pt x="0" y="5149"/>
                  <a:pt x="0" y="5779"/>
                </a:cubicBezTo>
                <a:cubicBezTo>
                  <a:pt x="0" y="6574"/>
                  <a:pt x="645" y="7218"/>
                  <a:pt x="1440" y="7218"/>
                </a:cubicBezTo>
                <a:cubicBezTo>
                  <a:pt x="7364" y="7218"/>
                  <a:pt x="7364" y="7218"/>
                  <a:pt x="7364" y="7218"/>
                </a:cubicBezTo>
                <a:cubicBezTo>
                  <a:pt x="8159" y="7218"/>
                  <a:pt x="8804" y="6574"/>
                  <a:pt x="8804" y="5779"/>
                </a:cubicBezTo>
                <a:cubicBezTo>
                  <a:pt x="8804" y="5295"/>
                  <a:pt x="8565" y="4866"/>
                  <a:pt x="8198" y="4605"/>
                </a:cubicBezTo>
                <a:close/>
              </a:path>
            </a:pathLst>
          </a:custGeom>
          <a:solidFill>
            <a:srgbClr val="616161"/>
          </a:solidFill>
          <a:ln>
            <a:noFill/>
          </a:ln>
        </p:spPr>
        <p:txBody>
          <a:bodyPr vert="horz" wrap="square" lIns="182880" tIns="91440" rIns="182880" bIns="182880" numCol="1" anchor="b" anchorCtr="0" compatLnSpc="1">
            <a:prstTxWarp prst="textNoShape">
              <a:avLst/>
            </a:prstTxWarp>
          </a:bodyPr>
          <a:lstStyle/>
          <a:p>
            <a:pPr algn="ctr"/>
            <a:r>
              <a:rPr lang="en-US" sz="1600">
                <a:solidFill>
                  <a:schemeClr val="bg1"/>
                </a:solidFill>
              </a:rPr>
              <a:t>Schema-free NoSQL </a:t>
            </a:r>
          </a:p>
          <a:p>
            <a:pPr algn="ctr"/>
            <a:r>
              <a:rPr lang="en-US" sz="1600" b="1">
                <a:solidFill>
                  <a:schemeClr val="bg1"/>
                </a:solidFill>
              </a:rPr>
              <a:t>document store</a:t>
            </a:r>
          </a:p>
          <a:p>
            <a:pPr algn="ctr"/>
            <a:r>
              <a:rPr lang="en-US" sz="1600">
                <a:solidFill>
                  <a:schemeClr val="bg1"/>
                </a:solidFill>
              </a:rPr>
              <a:t>Scalable transactional processing for </a:t>
            </a:r>
            <a:r>
              <a:rPr lang="en-US" sz="1600" b="1">
                <a:solidFill>
                  <a:schemeClr val="bg1"/>
                </a:solidFill>
              </a:rPr>
              <a:t>rapidly changing apps </a:t>
            </a:r>
          </a:p>
        </p:txBody>
      </p:sp>
      <p:sp>
        <p:nvSpPr>
          <p:cNvPr id="134" name="Freeform 17"/>
          <p:cNvSpPr>
            <a:spLocks/>
          </p:cNvSpPr>
          <p:nvPr/>
        </p:nvSpPr>
        <p:spPr bwMode="auto">
          <a:xfrm>
            <a:off x="478155" y="1609082"/>
            <a:ext cx="3540175" cy="2493853"/>
          </a:xfrm>
          <a:custGeom>
            <a:avLst/>
            <a:gdLst>
              <a:gd name="T0" fmla="*/ 11245 w 11851"/>
              <a:gd name="T1" fmla="*/ 5733 h 8346"/>
              <a:gd name="T2" fmla="*/ 11826 w 11851"/>
              <a:gd name="T3" fmla="*/ 4719 h 8346"/>
              <a:gd name="T4" fmla="*/ 10650 w 11851"/>
              <a:gd name="T5" fmla="*/ 3543 h 8346"/>
              <a:gd name="T6" fmla="*/ 10399 w 11851"/>
              <a:gd name="T7" fmla="*/ 3570 h 8346"/>
              <a:gd name="T8" fmla="*/ 8971 w 11851"/>
              <a:gd name="T9" fmla="*/ 2319 h 8346"/>
              <a:gd name="T10" fmla="*/ 8950 w 11851"/>
              <a:gd name="T11" fmla="*/ 2319 h 8346"/>
              <a:gd name="T12" fmla="*/ 7531 w 11851"/>
              <a:gd name="T13" fmla="*/ 1128 h 8346"/>
              <a:gd name="T14" fmla="*/ 6394 w 11851"/>
              <a:gd name="T15" fmla="*/ 1684 h 8346"/>
              <a:gd name="T16" fmla="*/ 4103 w 11851"/>
              <a:gd name="T17" fmla="*/ 0 h 8346"/>
              <a:gd name="T18" fmla="*/ 1704 w 11851"/>
              <a:gd name="T19" fmla="*/ 2399 h 8346"/>
              <a:gd name="T20" fmla="*/ 1776 w 11851"/>
              <a:gd name="T21" fmla="*/ 2988 h 8346"/>
              <a:gd name="T22" fmla="*/ 1241 w 11851"/>
              <a:gd name="T23" fmla="*/ 4326 h 8346"/>
              <a:gd name="T24" fmla="*/ 1092 w 11851"/>
              <a:gd name="T25" fmla="*/ 4315 h 8346"/>
              <a:gd name="T26" fmla="*/ 0 w 11851"/>
              <a:gd name="T27" fmla="*/ 5491 h 8346"/>
              <a:gd name="T28" fmla="*/ 599 w 11851"/>
              <a:gd name="T29" fmla="*/ 6540 h 8346"/>
              <a:gd name="T30" fmla="*/ 552 w 11851"/>
              <a:gd name="T31" fmla="*/ 6907 h 8346"/>
              <a:gd name="T32" fmla="*/ 1991 w 11851"/>
              <a:gd name="T33" fmla="*/ 8346 h 8346"/>
              <a:gd name="T34" fmla="*/ 4487 w 11851"/>
              <a:gd name="T35" fmla="*/ 8346 h 8346"/>
              <a:gd name="T36" fmla="*/ 7915 w 11851"/>
              <a:gd name="T37" fmla="*/ 8346 h 8346"/>
              <a:gd name="T38" fmla="*/ 10411 w 11851"/>
              <a:gd name="T39" fmla="*/ 8346 h 8346"/>
              <a:gd name="T40" fmla="*/ 11851 w 11851"/>
              <a:gd name="T41" fmla="*/ 6907 h 8346"/>
              <a:gd name="T42" fmla="*/ 11245 w 11851"/>
              <a:gd name="T43" fmla="*/ 5733 h 83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1851" h="8346">
                <a:moveTo>
                  <a:pt x="11245" y="5733"/>
                </a:moveTo>
                <a:cubicBezTo>
                  <a:pt x="11593" y="5529"/>
                  <a:pt x="11826" y="5151"/>
                  <a:pt x="11826" y="4719"/>
                </a:cubicBezTo>
                <a:cubicBezTo>
                  <a:pt x="11826" y="4070"/>
                  <a:pt x="11299" y="3543"/>
                  <a:pt x="10650" y="3543"/>
                </a:cubicBezTo>
                <a:cubicBezTo>
                  <a:pt x="10564" y="3543"/>
                  <a:pt x="10480" y="3552"/>
                  <a:pt x="10399" y="3570"/>
                </a:cubicBezTo>
                <a:cubicBezTo>
                  <a:pt x="10306" y="2864"/>
                  <a:pt x="9702" y="2319"/>
                  <a:pt x="8971" y="2319"/>
                </a:cubicBezTo>
                <a:cubicBezTo>
                  <a:pt x="8964" y="2319"/>
                  <a:pt x="8957" y="2319"/>
                  <a:pt x="8950" y="2319"/>
                </a:cubicBezTo>
                <a:cubicBezTo>
                  <a:pt x="8832" y="1642"/>
                  <a:pt x="8242" y="1128"/>
                  <a:pt x="7531" y="1128"/>
                </a:cubicBezTo>
                <a:cubicBezTo>
                  <a:pt x="7069" y="1128"/>
                  <a:pt x="6658" y="1346"/>
                  <a:pt x="6394" y="1684"/>
                </a:cubicBezTo>
                <a:cubicBezTo>
                  <a:pt x="6090" y="708"/>
                  <a:pt x="5179" y="0"/>
                  <a:pt x="4103" y="0"/>
                </a:cubicBezTo>
                <a:cubicBezTo>
                  <a:pt x="2778" y="0"/>
                  <a:pt x="1704" y="1074"/>
                  <a:pt x="1704" y="2399"/>
                </a:cubicBezTo>
                <a:cubicBezTo>
                  <a:pt x="1704" y="2602"/>
                  <a:pt x="1729" y="2800"/>
                  <a:pt x="1776" y="2988"/>
                </a:cubicBezTo>
                <a:cubicBezTo>
                  <a:pt x="1466" y="3353"/>
                  <a:pt x="1270" y="3817"/>
                  <a:pt x="1241" y="4326"/>
                </a:cubicBezTo>
                <a:cubicBezTo>
                  <a:pt x="1192" y="4319"/>
                  <a:pt x="1142" y="4315"/>
                  <a:pt x="1092" y="4315"/>
                </a:cubicBezTo>
                <a:cubicBezTo>
                  <a:pt x="489" y="4315"/>
                  <a:pt x="0" y="4842"/>
                  <a:pt x="0" y="5491"/>
                </a:cubicBezTo>
                <a:cubicBezTo>
                  <a:pt x="0" y="5949"/>
                  <a:pt x="243" y="6346"/>
                  <a:pt x="599" y="6540"/>
                </a:cubicBezTo>
                <a:cubicBezTo>
                  <a:pt x="568" y="6657"/>
                  <a:pt x="552" y="6780"/>
                  <a:pt x="552" y="6907"/>
                </a:cubicBezTo>
                <a:cubicBezTo>
                  <a:pt x="552" y="7702"/>
                  <a:pt x="1196" y="8346"/>
                  <a:pt x="1991" y="8346"/>
                </a:cubicBezTo>
                <a:cubicBezTo>
                  <a:pt x="4487" y="8346"/>
                  <a:pt x="4487" y="8346"/>
                  <a:pt x="4487" y="8346"/>
                </a:cubicBezTo>
                <a:cubicBezTo>
                  <a:pt x="7915" y="8346"/>
                  <a:pt x="7915" y="8346"/>
                  <a:pt x="7915" y="8346"/>
                </a:cubicBezTo>
                <a:cubicBezTo>
                  <a:pt x="10411" y="8346"/>
                  <a:pt x="10411" y="8346"/>
                  <a:pt x="10411" y="8346"/>
                </a:cubicBezTo>
                <a:cubicBezTo>
                  <a:pt x="11206" y="8346"/>
                  <a:pt x="11851" y="7702"/>
                  <a:pt x="11851" y="6907"/>
                </a:cubicBezTo>
                <a:cubicBezTo>
                  <a:pt x="11851" y="6423"/>
                  <a:pt x="11612" y="5994"/>
                  <a:pt x="11245" y="5733"/>
                </a:cubicBezTo>
                <a:close/>
              </a:path>
            </a:pathLst>
          </a:custGeom>
          <a:solidFill>
            <a:srgbClr val="616161"/>
          </a:solidFill>
          <a:ln>
            <a:noFill/>
          </a:ln>
        </p:spPr>
        <p:txBody>
          <a:bodyPr vert="horz" wrap="square" lIns="91440" tIns="91440" rIns="91440" bIns="182880" numCol="1" anchor="b" anchorCtr="0" compatLnSpc="1">
            <a:prstTxWarp prst="textNoShape">
              <a:avLst/>
            </a:prstTxWarp>
          </a:bodyPr>
          <a:lstStyle/>
          <a:p>
            <a:pPr algn="ctr"/>
            <a:r>
              <a:rPr lang="en-US" sz="1600" dirty="0">
                <a:solidFill>
                  <a:schemeClr val="bg1"/>
                </a:solidFill>
              </a:rPr>
              <a:t>Premium </a:t>
            </a:r>
            <a:r>
              <a:rPr lang="en-US" sz="1600" b="1" dirty="0">
                <a:solidFill>
                  <a:schemeClr val="bg1"/>
                </a:solidFill>
              </a:rPr>
              <a:t>relational </a:t>
            </a:r>
          </a:p>
          <a:p>
            <a:pPr algn="ctr"/>
            <a:r>
              <a:rPr lang="en-US" sz="1600" b="1" dirty="0">
                <a:solidFill>
                  <a:schemeClr val="bg1"/>
                </a:solidFill>
              </a:rPr>
              <a:t>DB</a:t>
            </a:r>
            <a:r>
              <a:rPr lang="en-US" sz="1600" dirty="0">
                <a:solidFill>
                  <a:schemeClr val="bg1"/>
                </a:solidFill>
              </a:rPr>
              <a:t> capable to</a:t>
            </a:r>
          </a:p>
          <a:p>
            <a:pPr algn="ctr"/>
            <a:r>
              <a:rPr lang="en-US" sz="1600" dirty="0">
                <a:solidFill>
                  <a:schemeClr val="bg1"/>
                </a:solidFill>
              </a:rPr>
              <a:t> exchange data with</a:t>
            </a:r>
          </a:p>
          <a:p>
            <a:pPr algn="ctr"/>
            <a:r>
              <a:rPr lang="en-US" sz="1600" dirty="0">
                <a:solidFill>
                  <a:schemeClr val="bg1"/>
                </a:solidFill>
              </a:rPr>
              <a:t> modern apps and services</a:t>
            </a:r>
          </a:p>
          <a:p>
            <a:pPr algn="ctr"/>
            <a:r>
              <a:rPr lang="en-US" sz="1600" dirty="0">
                <a:solidFill>
                  <a:schemeClr val="bg1"/>
                </a:solidFill>
              </a:rPr>
              <a:t>Derives unified insights from structured/unstructured data</a:t>
            </a:r>
          </a:p>
        </p:txBody>
      </p:sp>
      <p:grpSp>
        <p:nvGrpSpPr>
          <p:cNvPr id="140" name="Group 139"/>
          <p:cNvGrpSpPr/>
          <p:nvPr/>
        </p:nvGrpSpPr>
        <p:grpSpPr>
          <a:xfrm rot="2375738" flipV="1">
            <a:off x="3295133" y="4287145"/>
            <a:ext cx="613602" cy="320504"/>
            <a:chOff x="9562781" y="900073"/>
            <a:chExt cx="538031" cy="281031"/>
          </a:xfrm>
          <a:solidFill>
            <a:schemeClr val="tx1">
              <a:lumMod val="75000"/>
              <a:lumOff val="25000"/>
            </a:schemeClr>
          </a:solidFill>
        </p:grpSpPr>
        <p:sp>
          <p:nvSpPr>
            <p:cNvPr id="141" name="Oval 140"/>
            <p:cNvSpPr/>
            <p:nvPr/>
          </p:nvSpPr>
          <p:spPr bwMode="auto">
            <a:xfrm rot="21294263" flipV="1">
              <a:off x="9562781" y="907397"/>
              <a:ext cx="273706" cy="273707"/>
            </a:xfrm>
            <a:prstGeom prst="ellipse">
              <a:avLst/>
            </a:prstGeom>
            <a:grp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indent="-342900" algn="ctr" defTabSz="932472" fontAlgn="base">
                <a:lnSpc>
                  <a:spcPct val="90000"/>
                </a:lnSpc>
                <a:spcBef>
                  <a:spcPct val="0"/>
                </a:spcBef>
                <a:spcAft>
                  <a:spcPct val="0"/>
                </a:spcAft>
                <a:buFont typeface="Wingdings 3" panose="05040102010807070707" pitchFamily="18" charset="2"/>
                <a:buChar char="Æ"/>
              </a:pPr>
              <a:endParaRPr lang="en-US" sz="2000" b="1" dirty="0" err="1">
                <a:solidFill>
                  <a:schemeClr val="bg1"/>
                </a:solidFill>
                <a:latin typeface="+mj-lt"/>
                <a:ea typeface="Segoe UI" pitchFamily="34" charset="0"/>
                <a:cs typeface="Segoe UI" pitchFamily="34" charset="0"/>
              </a:endParaRPr>
            </a:p>
          </p:txBody>
        </p:sp>
        <p:sp>
          <p:nvSpPr>
            <p:cNvPr id="142" name="Oval 141"/>
            <p:cNvSpPr/>
            <p:nvPr/>
          </p:nvSpPr>
          <p:spPr bwMode="auto">
            <a:xfrm rot="21294263" flipV="1">
              <a:off x="9923095" y="900073"/>
              <a:ext cx="177717" cy="177718"/>
            </a:xfrm>
            <a:prstGeom prst="ellipse">
              <a:avLst/>
            </a:prstGeom>
            <a:grp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indent="-342900" algn="ctr" defTabSz="932472" fontAlgn="base">
                <a:lnSpc>
                  <a:spcPct val="90000"/>
                </a:lnSpc>
                <a:spcBef>
                  <a:spcPct val="0"/>
                </a:spcBef>
                <a:spcAft>
                  <a:spcPct val="0"/>
                </a:spcAft>
                <a:buFont typeface="Wingdings 3" panose="05040102010807070707" pitchFamily="18" charset="2"/>
                <a:buChar char="Æ"/>
              </a:pPr>
              <a:endParaRPr lang="en-US" sz="2000" b="1" dirty="0" err="1">
                <a:solidFill>
                  <a:schemeClr val="bg1"/>
                </a:solidFill>
                <a:latin typeface="+mj-lt"/>
                <a:ea typeface="Segoe UI" pitchFamily="34" charset="0"/>
                <a:cs typeface="Segoe UI" pitchFamily="34" charset="0"/>
              </a:endParaRPr>
            </a:p>
          </p:txBody>
        </p:sp>
      </p:grpSp>
      <p:grpSp>
        <p:nvGrpSpPr>
          <p:cNvPr id="65" name="Group 64"/>
          <p:cNvGrpSpPr/>
          <p:nvPr/>
        </p:nvGrpSpPr>
        <p:grpSpPr>
          <a:xfrm rot="11121258" flipV="1">
            <a:off x="8289645" y="2975922"/>
            <a:ext cx="557248" cy="269672"/>
            <a:chOff x="9494022" y="1996131"/>
            <a:chExt cx="575785" cy="278642"/>
          </a:xfrm>
          <a:solidFill>
            <a:schemeClr val="tx1">
              <a:lumMod val="75000"/>
              <a:lumOff val="25000"/>
            </a:schemeClr>
          </a:solidFill>
        </p:grpSpPr>
        <p:sp>
          <p:nvSpPr>
            <p:cNvPr id="66" name="Oval 65"/>
            <p:cNvSpPr/>
            <p:nvPr/>
          </p:nvSpPr>
          <p:spPr bwMode="auto">
            <a:xfrm rot="21294263" flipV="1">
              <a:off x="9494022" y="1996131"/>
              <a:ext cx="273706" cy="273707"/>
            </a:xfrm>
            <a:prstGeom prst="ellipse">
              <a:avLst/>
            </a:prstGeom>
            <a:grp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indent="-342900" algn="ctr" defTabSz="932472" fontAlgn="base">
                <a:lnSpc>
                  <a:spcPct val="90000"/>
                </a:lnSpc>
                <a:spcBef>
                  <a:spcPct val="0"/>
                </a:spcBef>
                <a:spcAft>
                  <a:spcPct val="0"/>
                </a:spcAft>
                <a:buFont typeface="Wingdings 3" panose="05040102010807070707" pitchFamily="18" charset="2"/>
                <a:buChar char="Æ"/>
              </a:pPr>
              <a:endParaRPr lang="en-US" sz="2000" b="1" dirty="0" err="1">
                <a:solidFill>
                  <a:schemeClr val="bg1"/>
                </a:solidFill>
                <a:latin typeface="+mj-lt"/>
                <a:ea typeface="Segoe UI" pitchFamily="34" charset="0"/>
                <a:cs typeface="Segoe UI" pitchFamily="34" charset="0"/>
              </a:endParaRPr>
            </a:p>
          </p:txBody>
        </p:sp>
        <p:sp>
          <p:nvSpPr>
            <p:cNvPr id="67" name="Oval 66"/>
            <p:cNvSpPr/>
            <p:nvPr/>
          </p:nvSpPr>
          <p:spPr bwMode="auto">
            <a:xfrm rot="21294263" flipV="1">
              <a:off x="9892090" y="2097055"/>
              <a:ext cx="177717" cy="177718"/>
            </a:xfrm>
            <a:prstGeom prst="ellipse">
              <a:avLst/>
            </a:prstGeom>
            <a:grp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indent="-342900" algn="ctr" defTabSz="932472" fontAlgn="base">
                <a:lnSpc>
                  <a:spcPct val="90000"/>
                </a:lnSpc>
                <a:spcBef>
                  <a:spcPct val="0"/>
                </a:spcBef>
                <a:spcAft>
                  <a:spcPct val="0"/>
                </a:spcAft>
                <a:buFont typeface="Wingdings 3" panose="05040102010807070707" pitchFamily="18" charset="2"/>
                <a:buChar char="Æ"/>
              </a:pPr>
              <a:endParaRPr lang="en-US" sz="2000" b="1" dirty="0" err="1">
                <a:solidFill>
                  <a:schemeClr val="bg1"/>
                </a:solidFill>
                <a:latin typeface="+mj-lt"/>
                <a:ea typeface="Segoe UI" pitchFamily="34" charset="0"/>
                <a:cs typeface="Segoe UI" pitchFamily="34" charset="0"/>
              </a:endParaRPr>
            </a:p>
          </p:txBody>
        </p:sp>
      </p:grpSp>
      <p:sp>
        <p:nvSpPr>
          <p:cNvPr id="3" name="TextBox 2"/>
          <p:cNvSpPr txBox="1"/>
          <p:nvPr/>
        </p:nvSpPr>
        <p:spPr>
          <a:xfrm>
            <a:off x="3418297" y="5495423"/>
            <a:ext cx="2637038" cy="487331"/>
          </a:xfrm>
          <a:prstGeom prst="rect">
            <a:avLst/>
          </a:prstGeom>
          <a:noFill/>
        </p:spPr>
        <p:txBody>
          <a:bodyPr wrap="square" lIns="182880" tIns="146304" rIns="182880" bIns="146304" rtlCol="0">
            <a:noAutofit/>
          </a:bodyPr>
          <a:lstStyle/>
          <a:p>
            <a:pPr algn="ctr">
              <a:lnSpc>
                <a:spcPct val="90000"/>
              </a:lnSpc>
              <a:spcAft>
                <a:spcPts val="600"/>
              </a:spcAft>
            </a:pPr>
            <a:r>
              <a:rPr lang="en-US">
                <a:gradFill>
                  <a:gsLst>
                    <a:gs pos="2917">
                      <a:schemeClr val="tx1"/>
                    </a:gs>
                    <a:gs pos="30000">
                      <a:schemeClr val="tx1"/>
                    </a:gs>
                  </a:gsLst>
                  <a:lin ang="5400000" scaled="0"/>
                </a:gradFill>
              </a:rPr>
              <a:t>SQL Server 2016</a:t>
            </a:r>
            <a:endParaRPr lang="en-US" sz="2400" dirty="0" err="1">
              <a:gradFill>
                <a:gsLst>
                  <a:gs pos="2917">
                    <a:schemeClr val="tx1"/>
                  </a:gs>
                  <a:gs pos="30000">
                    <a:schemeClr val="tx1"/>
                  </a:gs>
                </a:gsLst>
                <a:lin ang="5400000" scaled="0"/>
              </a:gradFill>
            </a:endParaRPr>
          </a:p>
        </p:txBody>
      </p:sp>
      <p:grpSp>
        <p:nvGrpSpPr>
          <p:cNvPr id="11" name="Group 10"/>
          <p:cNvGrpSpPr/>
          <p:nvPr/>
        </p:nvGrpSpPr>
        <p:grpSpPr>
          <a:xfrm>
            <a:off x="4348163" y="2717799"/>
            <a:ext cx="1127125" cy="1282700"/>
            <a:chOff x="4348163" y="2717799"/>
            <a:chExt cx="1127125" cy="1282700"/>
          </a:xfrm>
        </p:grpSpPr>
        <p:sp>
          <p:nvSpPr>
            <p:cNvPr id="10" name="Freeform 9"/>
            <p:cNvSpPr/>
            <p:nvPr/>
          </p:nvSpPr>
          <p:spPr bwMode="auto">
            <a:xfrm>
              <a:off x="4399472" y="2743200"/>
              <a:ext cx="1035170" cy="1213449"/>
            </a:xfrm>
            <a:custGeom>
              <a:avLst/>
              <a:gdLst>
                <a:gd name="connsiteX0" fmla="*/ 333554 w 1035170"/>
                <a:gd name="connsiteY0" fmla="*/ 0 h 1213449"/>
                <a:gd name="connsiteX1" fmla="*/ 0 w 1035170"/>
                <a:gd name="connsiteY1" fmla="*/ 339306 h 1213449"/>
                <a:gd name="connsiteX2" fmla="*/ 0 w 1035170"/>
                <a:gd name="connsiteY2" fmla="*/ 1201947 h 1213449"/>
                <a:gd name="connsiteX3" fmla="*/ 580845 w 1035170"/>
                <a:gd name="connsiteY3" fmla="*/ 1213449 h 1213449"/>
                <a:gd name="connsiteX4" fmla="*/ 1035170 w 1035170"/>
                <a:gd name="connsiteY4" fmla="*/ 1213449 h 1213449"/>
                <a:gd name="connsiteX5" fmla="*/ 1023668 w 1035170"/>
                <a:gd name="connsiteY5" fmla="*/ 51758 h 1213449"/>
                <a:gd name="connsiteX6" fmla="*/ 885645 w 1035170"/>
                <a:gd name="connsiteY6" fmla="*/ 17253 h 1213449"/>
                <a:gd name="connsiteX7" fmla="*/ 333554 w 1035170"/>
                <a:gd name="connsiteY7" fmla="*/ 0 h 1213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35170" h="1213449">
                  <a:moveTo>
                    <a:pt x="333554" y="0"/>
                  </a:moveTo>
                  <a:lnTo>
                    <a:pt x="0" y="339306"/>
                  </a:lnTo>
                  <a:lnTo>
                    <a:pt x="0" y="1201947"/>
                  </a:lnTo>
                  <a:lnTo>
                    <a:pt x="580845" y="1213449"/>
                  </a:lnTo>
                  <a:lnTo>
                    <a:pt x="1035170" y="1213449"/>
                  </a:lnTo>
                  <a:lnTo>
                    <a:pt x="1023668" y="51758"/>
                  </a:lnTo>
                  <a:lnTo>
                    <a:pt x="885645" y="17253"/>
                  </a:lnTo>
                  <a:lnTo>
                    <a:pt x="333554" y="0"/>
                  </a:lnTo>
                  <a:close/>
                </a:path>
              </a:pathLst>
            </a:custGeom>
            <a:solidFill>
              <a:schemeClr val="bg1">
                <a:lumMod val="9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indent="-342900" algn="ctr" defTabSz="932472" fontAlgn="base">
                <a:lnSpc>
                  <a:spcPct val="90000"/>
                </a:lnSpc>
                <a:spcBef>
                  <a:spcPct val="0"/>
                </a:spcBef>
                <a:spcAft>
                  <a:spcPct val="0"/>
                </a:spcAft>
                <a:buFont typeface="Wingdings 3" panose="05040102010807070707" pitchFamily="18" charset="2"/>
                <a:buChar char="Æ"/>
              </a:pPr>
              <a:endParaRPr lang="en-US" sz="2000" b="1" dirty="0" err="1">
                <a:solidFill>
                  <a:schemeClr val="bg1"/>
                </a:solidFill>
                <a:latin typeface="+mj-lt"/>
                <a:ea typeface="Segoe UI" pitchFamily="34" charset="0"/>
                <a:cs typeface="Segoe UI" pitchFamily="34" charset="0"/>
              </a:endParaRPr>
            </a:p>
          </p:txBody>
        </p:sp>
        <p:grpSp>
          <p:nvGrpSpPr>
            <p:cNvPr id="9" name="Group 8"/>
            <p:cNvGrpSpPr/>
            <p:nvPr/>
          </p:nvGrpSpPr>
          <p:grpSpPr>
            <a:xfrm>
              <a:off x="4348163" y="2717799"/>
              <a:ext cx="1127125" cy="1282700"/>
              <a:chOff x="4348163" y="2717799"/>
              <a:chExt cx="1127125" cy="1282700"/>
            </a:xfrm>
          </p:grpSpPr>
          <p:sp>
            <p:nvSpPr>
              <p:cNvPr id="42" name="TextBox 41"/>
              <p:cNvSpPr txBox="1"/>
              <p:nvPr/>
            </p:nvSpPr>
            <p:spPr>
              <a:xfrm>
                <a:off x="4444526" y="3237270"/>
                <a:ext cx="933520" cy="332399"/>
              </a:xfrm>
              <a:prstGeom prst="rect">
                <a:avLst/>
              </a:prstGeom>
              <a:noFill/>
            </p:spPr>
            <p:txBody>
              <a:bodyPr wrap="square" lIns="0" tIns="0" rIns="0" bIns="0" rtlCol="0" anchor="ctr" anchorCtr="0">
                <a:spAutoFit/>
              </a:bodyPr>
              <a:lstStyle/>
              <a:p>
                <a:pPr algn="ctr" defTabSz="914367">
                  <a:lnSpc>
                    <a:spcPct val="90000"/>
                  </a:lnSpc>
                  <a:spcAft>
                    <a:spcPts val="588"/>
                  </a:spcAft>
                </a:pPr>
                <a:r>
                  <a:rPr lang="en-US">
                    <a:solidFill>
                      <a:schemeClr val="accent4"/>
                    </a:solidFill>
                    <a:latin typeface="Segoe UI Semilight" panose="020B0402040204020203" pitchFamily="34" charset="0"/>
                    <a:cs typeface="Segoe UI Semilight" panose="020B0402040204020203" pitchFamily="34" charset="0"/>
                  </a:rPr>
                  <a:t>JSON</a:t>
                </a:r>
                <a:endParaRPr lang="en-US" sz="6000" dirty="0">
                  <a:solidFill>
                    <a:schemeClr val="accent4"/>
                  </a:solidFill>
                  <a:latin typeface="Segoe UI Semilight" panose="020B0402040204020203" pitchFamily="34" charset="0"/>
                  <a:cs typeface="Segoe UI Semilight" panose="020B0402040204020203" pitchFamily="34" charset="0"/>
                </a:endParaRPr>
              </a:p>
            </p:txBody>
          </p:sp>
          <p:sp>
            <p:nvSpPr>
              <p:cNvPr id="8" name="Freeform 5"/>
              <p:cNvSpPr>
                <a:spLocks noEditPoints="1"/>
              </p:cNvSpPr>
              <p:nvPr/>
            </p:nvSpPr>
            <p:spPr bwMode="auto">
              <a:xfrm>
                <a:off x="4348163" y="2717799"/>
                <a:ext cx="1127125" cy="1282700"/>
              </a:xfrm>
              <a:custGeom>
                <a:avLst/>
                <a:gdLst>
                  <a:gd name="T0" fmla="*/ 232 w 249"/>
                  <a:gd name="T1" fmla="*/ 284 h 284"/>
                  <a:gd name="T2" fmla="*/ 249 w 249"/>
                  <a:gd name="T3" fmla="*/ 284 h 284"/>
                  <a:gd name="T4" fmla="*/ 249 w 249"/>
                  <a:gd name="T5" fmla="*/ 28 h 284"/>
                  <a:gd name="T6" fmla="*/ 220 w 249"/>
                  <a:gd name="T7" fmla="*/ 0 h 284"/>
                  <a:gd name="T8" fmla="*/ 80 w 249"/>
                  <a:gd name="T9" fmla="*/ 0 h 284"/>
                  <a:gd name="T10" fmla="*/ 0 w 249"/>
                  <a:gd name="T11" fmla="*/ 72 h 284"/>
                  <a:gd name="T12" fmla="*/ 0 w 249"/>
                  <a:gd name="T13" fmla="*/ 257 h 284"/>
                  <a:gd name="T14" fmla="*/ 28 w 249"/>
                  <a:gd name="T15" fmla="*/ 284 h 284"/>
                  <a:gd name="T16" fmla="*/ 232 w 249"/>
                  <a:gd name="T17" fmla="*/ 284 h 284"/>
                  <a:gd name="T18" fmla="*/ 36 w 249"/>
                  <a:gd name="T19" fmla="*/ 268 h 284"/>
                  <a:gd name="T20" fmla="*/ 17 w 249"/>
                  <a:gd name="T21" fmla="*/ 249 h 284"/>
                  <a:gd name="T22" fmla="*/ 17 w 249"/>
                  <a:gd name="T23" fmla="*/ 82 h 284"/>
                  <a:gd name="T24" fmla="*/ 67 w 249"/>
                  <a:gd name="T25" fmla="*/ 82 h 284"/>
                  <a:gd name="T26" fmla="*/ 83 w 249"/>
                  <a:gd name="T27" fmla="*/ 79 h 284"/>
                  <a:gd name="T28" fmla="*/ 89 w 249"/>
                  <a:gd name="T29" fmla="*/ 64 h 284"/>
                  <a:gd name="T30" fmla="*/ 89 w 249"/>
                  <a:gd name="T31" fmla="*/ 18 h 284"/>
                  <a:gd name="T32" fmla="*/ 213 w 249"/>
                  <a:gd name="T33" fmla="*/ 18 h 284"/>
                  <a:gd name="T34" fmla="*/ 232 w 249"/>
                  <a:gd name="T35" fmla="*/ 37 h 284"/>
                  <a:gd name="T36" fmla="*/ 232 w 249"/>
                  <a:gd name="T37" fmla="*/ 268 h 284"/>
                  <a:gd name="T38" fmla="*/ 36 w 249"/>
                  <a:gd name="T39" fmla="*/ 268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49" h="284">
                    <a:moveTo>
                      <a:pt x="232" y="284"/>
                    </a:moveTo>
                    <a:cubicBezTo>
                      <a:pt x="249" y="284"/>
                      <a:pt x="249" y="284"/>
                      <a:pt x="249" y="284"/>
                    </a:cubicBezTo>
                    <a:cubicBezTo>
                      <a:pt x="249" y="28"/>
                      <a:pt x="249" y="28"/>
                      <a:pt x="249" y="28"/>
                    </a:cubicBezTo>
                    <a:cubicBezTo>
                      <a:pt x="249" y="11"/>
                      <a:pt x="233" y="0"/>
                      <a:pt x="220" y="0"/>
                    </a:cubicBezTo>
                    <a:cubicBezTo>
                      <a:pt x="80" y="0"/>
                      <a:pt x="80" y="0"/>
                      <a:pt x="80" y="0"/>
                    </a:cubicBezTo>
                    <a:cubicBezTo>
                      <a:pt x="59" y="18"/>
                      <a:pt x="32" y="45"/>
                      <a:pt x="0" y="72"/>
                    </a:cubicBezTo>
                    <a:cubicBezTo>
                      <a:pt x="0" y="257"/>
                      <a:pt x="0" y="257"/>
                      <a:pt x="0" y="257"/>
                    </a:cubicBezTo>
                    <a:cubicBezTo>
                      <a:pt x="0" y="274"/>
                      <a:pt x="15" y="284"/>
                      <a:pt x="28" y="284"/>
                    </a:cubicBezTo>
                    <a:cubicBezTo>
                      <a:pt x="232" y="284"/>
                      <a:pt x="232" y="284"/>
                      <a:pt x="232" y="284"/>
                    </a:cubicBezTo>
                    <a:close/>
                    <a:moveTo>
                      <a:pt x="36" y="268"/>
                    </a:moveTo>
                    <a:cubicBezTo>
                      <a:pt x="25" y="268"/>
                      <a:pt x="17" y="260"/>
                      <a:pt x="17" y="249"/>
                    </a:cubicBezTo>
                    <a:cubicBezTo>
                      <a:pt x="17" y="82"/>
                      <a:pt x="17" y="82"/>
                      <a:pt x="17" y="82"/>
                    </a:cubicBezTo>
                    <a:cubicBezTo>
                      <a:pt x="67" y="82"/>
                      <a:pt x="67" y="82"/>
                      <a:pt x="67" y="82"/>
                    </a:cubicBezTo>
                    <a:cubicBezTo>
                      <a:pt x="67" y="82"/>
                      <a:pt x="78" y="82"/>
                      <a:pt x="83" y="79"/>
                    </a:cubicBezTo>
                    <a:cubicBezTo>
                      <a:pt x="90" y="75"/>
                      <a:pt x="89" y="64"/>
                      <a:pt x="89" y="64"/>
                    </a:cubicBezTo>
                    <a:cubicBezTo>
                      <a:pt x="89" y="18"/>
                      <a:pt x="89" y="18"/>
                      <a:pt x="89" y="18"/>
                    </a:cubicBezTo>
                    <a:cubicBezTo>
                      <a:pt x="213" y="18"/>
                      <a:pt x="213" y="18"/>
                      <a:pt x="213" y="18"/>
                    </a:cubicBezTo>
                    <a:cubicBezTo>
                      <a:pt x="223" y="18"/>
                      <a:pt x="232" y="26"/>
                      <a:pt x="232" y="37"/>
                    </a:cubicBezTo>
                    <a:cubicBezTo>
                      <a:pt x="232" y="268"/>
                      <a:pt x="232" y="268"/>
                      <a:pt x="232" y="268"/>
                    </a:cubicBezTo>
                    <a:lnTo>
                      <a:pt x="36" y="268"/>
                    </a:ln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en-US"/>
              </a:p>
            </p:txBody>
          </p:sp>
        </p:grpSp>
      </p:grpSp>
      <p:grpSp>
        <p:nvGrpSpPr>
          <p:cNvPr id="12" name="Group 11"/>
          <p:cNvGrpSpPr/>
          <p:nvPr/>
        </p:nvGrpSpPr>
        <p:grpSpPr>
          <a:xfrm>
            <a:off x="6906169" y="2717799"/>
            <a:ext cx="1236323" cy="1282700"/>
            <a:chOff x="6113901" y="2717799"/>
            <a:chExt cx="1181749" cy="1226079"/>
          </a:xfrm>
        </p:grpSpPr>
        <p:grpSp>
          <p:nvGrpSpPr>
            <p:cNvPr id="53" name="Group 52"/>
            <p:cNvGrpSpPr/>
            <p:nvPr/>
          </p:nvGrpSpPr>
          <p:grpSpPr>
            <a:xfrm>
              <a:off x="6113901" y="2717799"/>
              <a:ext cx="804535" cy="915583"/>
              <a:chOff x="4348163" y="2717799"/>
              <a:chExt cx="1127125" cy="1282700"/>
            </a:xfrm>
          </p:grpSpPr>
          <p:sp>
            <p:nvSpPr>
              <p:cNvPr id="54" name="Freeform 53"/>
              <p:cNvSpPr/>
              <p:nvPr/>
            </p:nvSpPr>
            <p:spPr bwMode="auto">
              <a:xfrm>
                <a:off x="4399472" y="2743200"/>
                <a:ext cx="1035170" cy="1213449"/>
              </a:xfrm>
              <a:custGeom>
                <a:avLst/>
                <a:gdLst>
                  <a:gd name="connsiteX0" fmla="*/ 333554 w 1035170"/>
                  <a:gd name="connsiteY0" fmla="*/ 0 h 1213449"/>
                  <a:gd name="connsiteX1" fmla="*/ 0 w 1035170"/>
                  <a:gd name="connsiteY1" fmla="*/ 339306 h 1213449"/>
                  <a:gd name="connsiteX2" fmla="*/ 0 w 1035170"/>
                  <a:gd name="connsiteY2" fmla="*/ 1201947 h 1213449"/>
                  <a:gd name="connsiteX3" fmla="*/ 580845 w 1035170"/>
                  <a:gd name="connsiteY3" fmla="*/ 1213449 h 1213449"/>
                  <a:gd name="connsiteX4" fmla="*/ 1035170 w 1035170"/>
                  <a:gd name="connsiteY4" fmla="*/ 1213449 h 1213449"/>
                  <a:gd name="connsiteX5" fmla="*/ 1023668 w 1035170"/>
                  <a:gd name="connsiteY5" fmla="*/ 51758 h 1213449"/>
                  <a:gd name="connsiteX6" fmla="*/ 885645 w 1035170"/>
                  <a:gd name="connsiteY6" fmla="*/ 17253 h 1213449"/>
                  <a:gd name="connsiteX7" fmla="*/ 333554 w 1035170"/>
                  <a:gd name="connsiteY7" fmla="*/ 0 h 1213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35170" h="1213449">
                    <a:moveTo>
                      <a:pt x="333554" y="0"/>
                    </a:moveTo>
                    <a:lnTo>
                      <a:pt x="0" y="339306"/>
                    </a:lnTo>
                    <a:lnTo>
                      <a:pt x="0" y="1201947"/>
                    </a:lnTo>
                    <a:lnTo>
                      <a:pt x="580845" y="1213449"/>
                    </a:lnTo>
                    <a:lnTo>
                      <a:pt x="1035170" y="1213449"/>
                    </a:lnTo>
                    <a:lnTo>
                      <a:pt x="1023668" y="51758"/>
                    </a:lnTo>
                    <a:lnTo>
                      <a:pt x="885645" y="17253"/>
                    </a:lnTo>
                    <a:lnTo>
                      <a:pt x="333554" y="0"/>
                    </a:lnTo>
                    <a:close/>
                  </a:path>
                </a:pathLst>
              </a:custGeom>
              <a:solidFill>
                <a:schemeClr val="bg1">
                  <a:lumMod val="9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indent="-342900" algn="ctr" defTabSz="932472" fontAlgn="base">
                  <a:lnSpc>
                    <a:spcPct val="90000"/>
                  </a:lnSpc>
                  <a:spcBef>
                    <a:spcPct val="0"/>
                  </a:spcBef>
                  <a:spcAft>
                    <a:spcPct val="0"/>
                  </a:spcAft>
                  <a:buFont typeface="Wingdings 3" panose="05040102010807070707" pitchFamily="18" charset="2"/>
                  <a:buChar char="Æ"/>
                </a:pPr>
                <a:endParaRPr lang="en-US" sz="2000" b="1" dirty="0" err="1">
                  <a:solidFill>
                    <a:schemeClr val="accent1"/>
                  </a:solidFill>
                  <a:latin typeface="+mj-lt"/>
                  <a:ea typeface="Segoe UI" pitchFamily="34" charset="0"/>
                  <a:cs typeface="Segoe UI" pitchFamily="34" charset="0"/>
                </a:endParaRPr>
              </a:p>
            </p:txBody>
          </p:sp>
          <p:grpSp>
            <p:nvGrpSpPr>
              <p:cNvPr id="56" name="Group 55"/>
              <p:cNvGrpSpPr/>
              <p:nvPr/>
            </p:nvGrpSpPr>
            <p:grpSpPr>
              <a:xfrm>
                <a:off x="4348163" y="2717799"/>
                <a:ext cx="1127125" cy="1282700"/>
                <a:chOff x="4348163" y="2717799"/>
                <a:chExt cx="1127125" cy="1282700"/>
              </a:xfrm>
            </p:grpSpPr>
            <p:sp>
              <p:nvSpPr>
                <p:cNvPr id="57" name="TextBox 56"/>
                <p:cNvSpPr txBox="1"/>
                <p:nvPr/>
              </p:nvSpPr>
              <p:spPr>
                <a:xfrm>
                  <a:off x="4444526" y="3170630"/>
                  <a:ext cx="933520" cy="465679"/>
                </a:xfrm>
                <a:prstGeom prst="rect">
                  <a:avLst/>
                </a:prstGeom>
                <a:noFill/>
              </p:spPr>
              <p:txBody>
                <a:bodyPr wrap="square" lIns="0" tIns="0" rIns="0" bIns="0" rtlCol="0" anchor="ctr" anchorCtr="0">
                  <a:spAutoFit/>
                </a:bodyPr>
                <a:lstStyle/>
                <a:p>
                  <a:pPr algn="ctr" defTabSz="914367">
                    <a:lnSpc>
                      <a:spcPct val="90000"/>
                    </a:lnSpc>
                    <a:spcAft>
                      <a:spcPts val="588"/>
                    </a:spcAft>
                  </a:pPr>
                  <a:r>
                    <a:rPr lang="en-US" dirty="0">
                      <a:solidFill>
                        <a:schemeClr val="accent1"/>
                      </a:solidFill>
                    </a:rPr>
                    <a:t>JS</a:t>
                  </a:r>
                  <a:endParaRPr lang="en-US" sz="6000" dirty="0">
                    <a:solidFill>
                      <a:schemeClr val="accent1"/>
                    </a:solidFill>
                  </a:endParaRPr>
                </a:p>
              </p:txBody>
            </p:sp>
            <p:sp>
              <p:nvSpPr>
                <p:cNvPr id="58" name="Freeform 5"/>
                <p:cNvSpPr>
                  <a:spLocks noEditPoints="1"/>
                </p:cNvSpPr>
                <p:nvPr/>
              </p:nvSpPr>
              <p:spPr bwMode="auto">
                <a:xfrm>
                  <a:off x="4348163" y="2717799"/>
                  <a:ext cx="1127125" cy="1282700"/>
                </a:xfrm>
                <a:custGeom>
                  <a:avLst/>
                  <a:gdLst>
                    <a:gd name="T0" fmla="*/ 232 w 249"/>
                    <a:gd name="T1" fmla="*/ 284 h 284"/>
                    <a:gd name="T2" fmla="*/ 249 w 249"/>
                    <a:gd name="T3" fmla="*/ 284 h 284"/>
                    <a:gd name="T4" fmla="*/ 249 w 249"/>
                    <a:gd name="T5" fmla="*/ 28 h 284"/>
                    <a:gd name="T6" fmla="*/ 220 w 249"/>
                    <a:gd name="T7" fmla="*/ 0 h 284"/>
                    <a:gd name="T8" fmla="*/ 80 w 249"/>
                    <a:gd name="T9" fmla="*/ 0 h 284"/>
                    <a:gd name="T10" fmla="*/ 0 w 249"/>
                    <a:gd name="T11" fmla="*/ 72 h 284"/>
                    <a:gd name="T12" fmla="*/ 0 w 249"/>
                    <a:gd name="T13" fmla="*/ 257 h 284"/>
                    <a:gd name="T14" fmla="*/ 28 w 249"/>
                    <a:gd name="T15" fmla="*/ 284 h 284"/>
                    <a:gd name="T16" fmla="*/ 232 w 249"/>
                    <a:gd name="T17" fmla="*/ 284 h 284"/>
                    <a:gd name="T18" fmla="*/ 36 w 249"/>
                    <a:gd name="T19" fmla="*/ 268 h 284"/>
                    <a:gd name="T20" fmla="*/ 17 w 249"/>
                    <a:gd name="T21" fmla="*/ 249 h 284"/>
                    <a:gd name="T22" fmla="*/ 17 w 249"/>
                    <a:gd name="T23" fmla="*/ 82 h 284"/>
                    <a:gd name="T24" fmla="*/ 67 w 249"/>
                    <a:gd name="T25" fmla="*/ 82 h 284"/>
                    <a:gd name="T26" fmla="*/ 83 w 249"/>
                    <a:gd name="T27" fmla="*/ 79 h 284"/>
                    <a:gd name="T28" fmla="*/ 89 w 249"/>
                    <a:gd name="T29" fmla="*/ 64 h 284"/>
                    <a:gd name="T30" fmla="*/ 89 w 249"/>
                    <a:gd name="T31" fmla="*/ 18 h 284"/>
                    <a:gd name="T32" fmla="*/ 213 w 249"/>
                    <a:gd name="T33" fmla="*/ 18 h 284"/>
                    <a:gd name="T34" fmla="*/ 232 w 249"/>
                    <a:gd name="T35" fmla="*/ 37 h 284"/>
                    <a:gd name="T36" fmla="*/ 232 w 249"/>
                    <a:gd name="T37" fmla="*/ 268 h 284"/>
                    <a:gd name="T38" fmla="*/ 36 w 249"/>
                    <a:gd name="T39" fmla="*/ 268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49" h="284">
                      <a:moveTo>
                        <a:pt x="232" y="284"/>
                      </a:moveTo>
                      <a:cubicBezTo>
                        <a:pt x="249" y="284"/>
                        <a:pt x="249" y="284"/>
                        <a:pt x="249" y="284"/>
                      </a:cubicBezTo>
                      <a:cubicBezTo>
                        <a:pt x="249" y="28"/>
                        <a:pt x="249" y="28"/>
                        <a:pt x="249" y="28"/>
                      </a:cubicBezTo>
                      <a:cubicBezTo>
                        <a:pt x="249" y="11"/>
                        <a:pt x="233" y="0"/>
                        <a:pt x="220" y="0"/>
                      </a:cubicBezTo>
                      <a:cubicBezTo>
                        <a:pt x="80" y="0"/>
                        <a:pt x="80" y="0"/>
                        <a:pt x="80" y="0"/>
                      </a:cubicBezTo>
                      <a:cubicBezTo>
                        <a:pt x="59" y="18"/>
                        <a:pt x="32" y="45"/>
                        <a:pt x="0" y="72"/>
                      </a:cubicBezTo>
                      <a:cubicBezTo>
                        <a:pt x="0" y="257"/>
                        <a:pt x="0" y="257"/>
                        <a:pt x="0" y="257"/>
                      </a:cubicBezTo>
                      <a:cubicBezTo>
                        <a:pt x="0" y="274"/>
                        <a:pt x="15" y="284"/>
                        <a:pt x="28" y="284"/>
                      </a:cubicBezTo>
                      <a:cubicBezTo>
                        <a:pt x="232" y="284"/>
                        <a:pt x="232" y="284"/>
                        <a:pt x="232" y="284"/>
                      </a:cubicBezTo>
                      <a:close/>
                      <a:moveTo>
                        <a:pt x="36" y="268"/>
                      </a:moveTo>
                      <a:cubicBezTo>
                        <a:pt x="25" y="268"/>
                        <a:pt x="17" y="260"/>
                        <a:pt x="17" y="249"/>
                      </a:cubicBezTo>
                      <a:cubicBezTo>
                        <a:pt x="17" y="82"/>
                        <a:pt x="17" y="82"/>
                        <a:pt x="17" y="82"/>
                      </a:cubicBezTo>
                      <a:cubicBezTo>
                        <a:pt x="67" y="82"/>
                        <a:pt x="67" y="82"/>
                        <a:pt x="67" y="82"/>
                      </a:cubicBezTo>
                      <a:cubicBezTo>
                        <a:pt x="67" y="82"/>
                        <a:pt x="78" y="82"/>
                        <a:pt x="83" y="79"/>
                      </a:cubicBezTo>
                      <a:cubicBezTo>
                        <a:pt x="90" y="75"/>
                        <a:pt x="89" y="64"/>
                        <a:pt x="89" y="64"/>
                      </a:cubicBezTo>
                      <a:cubicBezTo>
                        <a:pt x="89" y="18"/>
                        <a:pt x="89" y="18"/>
                        <a:pt x="89" y="18"/>
                      </a:cubicBezTo>
                      <a:cubicBezTo>
                        <a:pt x="213" y="18"/>
                        <a:pt x="213" y="18"/>
                        <a:pt x="213" y="18"/>
                      </a:cubicBezTo>
                      <a:cubicBezTo>
                        <a:pt x="223" y="18"/>
                        <a:pt x="232" y="26"/>
                        <a:pt x="232" y="37"/>
                      </a:cubicBezTo>
                      <a:cubicBezTo>
                        <a:pt x="232" y="268"/>
                        <a:pt x="232" y="268"/>
                        <a:pt x="232" y="268"/>
                      </a:cubicBezTo>
                      <a:lnTo>
                        <a:pt x="36" y="268"/>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grpSp>
        </p:grpSp>
        <p:grpSp>
          <p:nvGrpSpPr>
            <p:cNvPr id="68" name="Group 67"/>
            <p:cNvGrpSpPr/>
            <p:nvPr/>
          </p:nvGrpSpPr>
          <p:grpSpPr>
            <a:xfrm>
              <a:off x="6291419" y="2870640"/>
              <a:ext cx="804535" cy="915583"/>
              <a:chOff x="4348163" y="2717799"/>
              <a:chExt cx="1127125" cy="1282700"/>
            </a:xfrm>
          </p:grpSpPr>
          <p:sp>
            <p:nvSpPr>
              <p:cNvPr id="69" name="Freeform 68"/>
              <p:cNvSpPr/>
              <p:nvPr/>
            </p:nvSpPr>
            <p:spPr bwMode="auto">
              <a:xfrm>
                <a:off x="4399472" y="2743200"/>
                <a:ext cx="1035170" cy="1213449"/>
              </a:xfrm>
              <a:custGeom>
                <a:avLst/>
                <a:gdLst>
                  <a:gd name="connsiteX0" fmla="*/ 333554 w 1035170"/>
                  <a:gd name="connsiteY0" fmla="*/ 0 h 1213449"/>
                  <a:gd name="connsiteX1" fmla="*/ 0 w 1035170"/>
                  <a:gd name="connsiteY1" fmla="*/ 339306 h 1213449"/>
                  <a:gd name="connsiteX2" fmla="*/ 0 w 1035170"/>
                  <a:gd name="connsiteY2" fmla="*/ 1201947 h 1213449"/>
                  <a:gd name="connsiteX3" fmla="*/ 580845 w 1035170"/>
                  <a:gd name="connsiteY3" fmla="*/ 1213449 h 1213449"/>
                  <a:gd name="connsiteX4" fmla="*/ 1035170 w 1035170"/>
                  <a:gd name="connsiteY4" fmla="*/ 1213449 h 1213449"/>
                  <a:gd name="connsiteX5" fmla="*/ 1023668 w 1035170"/>
                  <a:gd name="connsiteY5" fmla="*/ 51758 h 1213449"/>
                  <a:gd name="connsiteX6" fmla="*/ 885645 w 1035170"/>
                  <a:gd name="connsiteY6" fmla="*/ 17253 h 1213449"/>
                  <a:gd name="connsiteX7" fmla="*/ 333554 w 1035170"/>
                  <a:gd name="connsiteY7" fmla="*/ 0 h 1213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35170" h="1213449">
                    <a:moveTo>
                      <a:pt x="333554" y="0"/>
                    </a:moveTo>
                    <a:lnTo>
                      <a:pt x="0" y="339306"/>
                    </a:lnTo>
                    <a:lnTo>
                      <a:pt x="0" y="1201947"/>
                    </a:lnTo>
                    <a:lnTo>
                      <a:pt x="580845" y="1213449"/>
                    </a:lnTo>
                    <a:lnTo>
                      <a:pt x="1035170" y="1213449"/>
                    </a:lnTo>
                    <a:lnTo>
                      <a:pt x="1023668" y="51758"/>
                    </a:lnTo>
                    <a:lnTo>
                      <a:pt x="885645" y="17253"/>
                    </a:lnTo>
                    <a:lnTo>
                      <a:pt x="333554" y="0"/>
                    </a:lnTo>
                    <a:close/>
                  </a:path>
                </a:pathLst>
              </a:custGeom>
              <a:solidFill>
                <a:schemeClr val="bg1">
                  <a:lumMod val="9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indent="-342900" algn="ctr" defTabSz="932472" fontAlgn="base">
                  <a:lnSpc>
                    <a:spcPct val="90000"/>
                  </a:lnSpc>
                  <a:spcBef>
                    <a:spcPct val="0"/>
                  </a:spcBef>
                  <a:spcAft>
                    <a:spcPct val="0"/>
                  </a:spcAft>
                  <a:buFont typeface="Wingdings 3" panose="05040102010807070707" pitchFamily="18" charset="2"/>
                  <a:buChar char="Æ"/>
                </a:pPr>
                <a:endParaRPr lang="en-US" sz="2000" b="1" dirty="0" err="1">
                  <a:solidFill>
                    <a:schemeClr val="accent1"/>
                  </a:solidFill>
                  <a:latin typeface="+mj-lt"/>
                  <a:ea typeface="Segoe UI" pitchFamily="34" charset="0"/>
                  <a:cs typeface="Segoe UI" pitchFamily="34" charset="0"/>
                </a:endParaRPr>
              </a:p>
            </p:txBody>
          </p:sp>
          <p:grpSp>
            <p:nvGrpSpPr>
              <p:cNvPr id="70" name="Group 69"/>
              <p:cNvGrpSpPr/>
              <p:nvPr/>
            </p:nvGrpSpPr>
            <p:grpSpPr>
              <a:xfrm>
                <a:off x="4348163" y="2717799"/>
                <a:ext cx="1127125" cy="1282700"/>
                <a:chOff x="4348163" y="2717799"/>
                <a:chExt cx="1127125" cy="1282700"/>
              </a:xfrm>
            </p:grpSpPr>
            <p:sp>
              <p:nvSpPr>
                <p:cNvPr id="71" name="TextBox 70"/>
                <p:cNvSpPr txBox="1"/>
                <p:nvPr/>
              </p:nvSpPr>
              <p:spPr>
                <a:xfrm>
                  <a:off x="4444526" y="3170630"/>
                  <a:ext cx="933520" cy="465679"/>
                </a:xfrm>
                <a:prstGeom prst="rect">
                  <a:avLst/>
                </a:prstGeom>
                <a:noFill/>
              </p:spPr>
              <p:txBody>
                <a:bodyPr wrap="square" lIns="0" tIns="0" rIns="0" bIns="0" rtlCol="0" anchor="ctr" anchorCtr="0">
                  <a:spAutoFit/>
                </a:bodyPr>
                <a:lstStyle/>
                <a:p>
                  <a:pPr algn="ctr" defTabSz="914367">
                    <a:lnSpc>
                      <a:spcPct val="90000"/>
                    </a:lnSpc>
                    <a:spcAft>
                      <a:spcPts val="588"/>
                    </a:spcAft>
                  </a:pPr>
                  <a:r>
                    <a:rPr lang="en-US" dirty="0">
                      <a:solidFill>
                        <a:schemeClr val="accent1"/>
                      </a:solidFill>
                    </a:rPr>
                    <a:t>JS</a:t>
                  </a:r>
                  <a:endParaRPr lang="en-US" sz="6000" dirty="0">
                    <a:solidFill>
                      <a:schemeClr val="accent1"/>
                    </a:solidFill>
                  </a:endParaRPr>
                </a:p>
              </p:txBody>
            </p:sp>
            <p:sp>
              <p:nvSpPr>
                <p:cNvPr id="72" name="Freeform 5"/>
                <p:cNvSpPr>
                  <a:spLocks noEditPoints="1"/>
                </p:cNvSpPr>
                <p:nvPr/>
              </p:nvSpPr>
              <p:spPr bwMode="auto">
                <a:xfrm>
                  <a:off x="4348163" y="2717799"/>
                  <a:ext cx="1127125" cy="1282700"/>
                </a:xfrm>
                <a:custGeom>
                  <a:avLst/>
                  <a:gdLst>
                    <a:gd name="T0" fmla="*/ 232 w 249"/>
                    <a:gd name="T1" fmla="*/ 284 h 284"/>
                    <a:gd name="T2" fmla="*/ 249 w 249"/>
                    <a:gd name="T3" fmla="*/ 284 h 284"/>
                    <a:gd name="T4" fmla="*/ 249 w 249"/>
                    <a:gd name="T5" fmla="*/ 28 h 284"/>
                    <a:gd name="T6" fmla="*/ 220 w 249"/>
                    <a:gd name="T7" fmla="*/ 0 h 284"/>
                    <a:gd name="T8" fmla="*/ 80 w 249"/>
                    <a:gd name="T9" fmla="*/ 0 h 284"/>
                    <a:gd name="T10" fmla="*/ 0 w 249"/>
                    <a:gd name="T11" fmla="*/ 72 h 284"/>
                    <a:gd name="T12" fmla="*/ 0 w 249"/>
                    <a:gd name="T13" fmla="*/ 257 h 284"/>
                    <a:gd name="T14" fmla="*/ 28 w 249"/>
                    <a:gd name="T15" fmla="*/ 284 h 284"/>
                    <a:gd name="T16" fmla="*/ 232 w 249"/>
                    <a:gd name="T17" fmla="*/ 284 h 284"/>
                    <a:gd name="T18" fmla="*/ 36 w 249"/>
                    <a:gd name="T19" fmla="*/ 268 h 284"/>
                    <a:gd name="T20" fmla="*/ 17 w 249"/>
                    <a:gd name="T21" fmla="*/ 249 h 284"/>
                    <a:gd name="T22" fmla="*/ 17 w 249"/>
                    <a:gd name="T23" fmla="*/ 82 h 284"/>
                    <a:gd name="T24" fmla="*/ 67 w 249"/>
                    <a:gd name="T25" fmla="*/ 82 h 284"/>
                    <a:gd name="T26" fmla="*/ 83 w 249"/>
                    <a:gd name="T27" fmla="*/ 79 h 284"/>
                    <a:gd name="T28" fmla="*/ 89 w 249"/>
                    <a:gd name="T29" fmla="*/ 64 h 284"/>
                    <a:gd name="T30" fmla="*/ 89 w 249"/>
                    <a:gd name="T31" fmla="*/ 18 h 284"/>
                    <a:gd name="T32" fmla="*/ 213 w 249"/>
                    <a:gd name="T33" fmla="*/ 18 h 284"/>
                    <a:gd name="T34" fmla="*/ 232 w 249"/>
                    <a:gd name="T35" fmla="*/ 37 h 284"/>
                    <a:gd name="T36" fmla="*/ 232 w 249"/>
                    <a:gd name="T37" fmla="*/ 268 h 284"/>
                    <a:gd name="T38" fmla="*/ 36 w 249"/>
                    <a:gd name="T39" fmla="*/ 268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49" h="284">
                      <a:moveTo>
                        <a:pt x="232" y="284"/>
                      </a:moveTo>
                      <a:cubicBezTo>
                        <a:pt x="249" y="284"/>
                        <a:pt x="249" y="284"/>
                        <a:pt x="249" y="284"/>
                      </a:cubicBezTo>
                      <a:cubicBezTo>
                        <a:pt x="249" y="28"/>
                        <a:pt x="249" y="28"/>
                        <a:pt x="249" y="28"/>
                      </a:cubicBezTo>
                      <a:cubicBezTo>
                        <a:pt x="249" y="11"/>
                        <a:pt x="233" y="0"/>
                        <a:pt x="220" y="0"/>
                      </a:cubicBezTo>
                      <a:cubicBezTo>
                        <a:pt x="80" y="0"/>
                        <a:pt x="80" y="0"/>
                        <a:pt x="80" y="0"/>
                      </a:cubicBezTo>
                      <a:cubicBezTo>
                        <a:pt x="59" y="18"/>
                        <a:pt x="32" y="45"/>
                        <a:pt x="0" y="72"/>
                      </a:cubicBezTo>
                      <a:cubicBezTo>
                        <a:pt x="0" y="257"/>
                        <a:pt x="0" y="257"/>
                        <a:pt x="0" y="257"/>
                      </a:cubicBezTo>
                      <a:cubicBezTo>
                        <a:pt x="0" y="274"/>
                        <a:pt x="15" y="284"/>
                        <a:pt x="28" y="284"/>
                      </a:cubicBezTo>
                      <a:cubicBezTo>
                        <a:pt x="232" y="284"/>
                        <a:pt x="232" y="284"/>
                        <a:pt x="232" y="284"/>
                      </a:cubicBezTo>
                      <a:close/>
                      <a:moveTo>
                        <a:pt x="36" y="268"/>
                      </a:moveTo>
                      <a:cubicBezTo>
                        <a:pt x="25" y="268"/>
                        <a:pt x="17" y="260"/>
                        <a:pt x="17" y="249"/>
                      </a:cubicBezTo>
                      <a:cubicBezTo>
                        <a:pt x="17" y="82"/>
                        <a:pt x="17" y="82"/>
                        <a:pt x="17" y="82"/>
                      </a:cubicBezTo>
                      <a:cubicBezTo>
                        <a:pt x="67" y="82"/>
                        <a:pt x="67" y="82"/>
                        <a:pt x="67" y="82"/>
                      </a:cubicBezTo>
                      <a:cubicBezTo>
                        <a:pt x="67" y="82"/>
                        <a:pt x="78" y="82"/>
                        <a:pt x="83" y="79"/>
                      </a:cubicBezTo>
                      <a:cubicBezTo>
                        <a:pt x="90" y="75"/>
                        <a:pt x="89" y="64"/>
                        <a:pt x="89" y="64"/>
                      </a:cubicBezTo>
                      <a:cubicBezTo>
                        <a:pt x="89" y="18"/>
                        <a:pt x="89" y="18"/>
                        <a:pt x="89" y="18"/>
                      </a:cubicBezTo>
                      <a:cubicBezTo>
                        <a:pt x="213" y="18"/>
                        <a:pt x="213" y="18"/>
                        <a:pt x="213" y="18"/>
                      </a:cubicBezTo>
                      <a:cubicBezTo>
                        <a:pt x="223" y="18"/>
                        <a:pt x="232" y="26"/>
                        <a:pt x="232" y="37"/>
                      </a:cubicBezTo>
                      <a:cubicBezTo>
                        <a:pt x="232" y="268"/>
                        <a:pt x="232" y="268"/>
                        <a:pt x="232" y="268"/>
                      </a:cubicBezTo>
                      <a:lnTo>
                        <a:pt x="36" y="268"/>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grpSp>
        </p:grpSp>
        <p:grpSp>
          <p:nvGrpSpPr>
            <p:cNvPr id="73" name="Group 72"/>
            <p:cNvGrpSpPr/>
            <p:nvPr/>
          </p:nvGrpSpPr>
          <p:grpSpPr>
            <a:xfrm>
              <a:off x="6491115" y="3028295"/>
              <a:ext cx="804535" cy="915583"/>
              <a:chOff x="4348163" y="2717799"/>
              <a:chExt cx="1127125" cy="1282700"/>
            </a:xfrm>
          </p:grpSpPr>
          <p:sp>
            <p:nvSpPr>
              <p:cNvPr id="74" name="Freeform 73"/>
              <p:cNvSpPr/>
              <p:nvPr/>
            </p:nvSpPr>
            <p:spPr bwMode="auto">
              <a:xfrm>
                <a:off x="4399472" y="2743200"/>
                <a:ext cx="1035170" cy="1213449"/>
              </a:xfrm>
              <a:custGeom>
                <a:avLst/>
                <a:gdLst>
                  <a:gd name="connsiteX0" fmla="*/ 333554 w 1035170"/>
                  <a:gd name="connsiteY0" fmla="*/ 0 h 1213449"/>
                  <a:gd name="connsiteX1" fmla="*/ 0 w 1035170"/>
                  <a:gd name="connsiteY1" fmla="*/ 339306 h 1213449"/>
                  <a:gd name="connsiteX2" fmla="*/ 0 w 1035170"/>
                  <a:gd name="connsiteY2" fmla="*/ 1201947 h 1213449"/>
                  <a:gd name="connsiteX3" fmla="*/ 580845 w 1035170"/>
                  <a:gd name="connsiteY3" fmla="*/ 1213449 h 1213449"/>
                  <a:gd name="connsiteX4" fmla="*/ 1035170 w 1035170"/>
                  <a:gd name="connsiteY4" fmla="*/ 1213449 h 1213449"/>
                  <a:gd name="connsiteX5" fmla="*/ 1023668 w 1035170"/>
                  <a:gd name="connsiteY5" fmla="*/ 51758 h 1213449"/>
                  <a:gd name="connsiteX6" fmla="*/ 885645 w 1035170"/>
                  <a:gd name="connsiteY6" fmla="*/ 17253 h 1213449"/>
                  <a:gd name="connsiteX7" fmla="*/ 333554 w 1035170"/>
                  <a:gd name="connsiteY7" fmla="*/ 0 h 1213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35170" h="1213449">
                    <a:moveTo>
                      <a:pt x="333554" y="0"/>
                    </a:moveTo>
                    <a:lnTo>
                      <a:pt x="0" y="339306"/>
                    </a:lnTo>
                    <a:lnTo>
                      <a:pt x="0" y="1201947"/>
                    </a:lnTo>
                    <a:lnTo>
                      <a:pt x="580845" y="1213449"/>
                    </a:lnTo>
                    <a:lnTo>
                      <a:pt x="1035170" y="1213449"/>
                    </a:lnTo>
                    <a:lnTo>
                      <a:pt x="1023668" y="51758"/>
                    </a:lnTo>
                    <a:lnTo>
                      <a:pt x="885645" y="17253"/>
                    </a:lnTo>
                    <a:lnTo>
                      <a:pt x="333554" y="0"/>
                    </a:lnTo>
                    <a:close/>
                  </a:path>
                </a:pathLst>
              </a:custGeom>
              <a:solidFill>
                <a:schemeClr val="bg1">
                  <a:lumMod val="9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indent="-342900" algn="ctr" defTabSz="932472" fontAlgn="base">
                  <a:lnSpc>
                    <a:spcPct val="90000"/>
                  </a:lnSpc>
                  <a:spcBef>
                    <a:spcPct val="0"/>
                  </a:spcBef>
                  <a:spcAft>
                    <a:spcPct val="0"/>
                  </a:spcAft>
                  <a:buFont typeface="Wingdings 3" panose="05040102010807070707" pitchFamily="18" charset="2"/>
                  <a:buChar char="Æ"/>
                </a:pPr>
                <a:endParaRPr lang="en-US" sz="2000" b="1" dirty="0" err="1">
                  <a:solidFill>
                    <a:schemeClr val="accent1"/>
                  </a:solidFill>
                  <a:latin typeface="+mj-lt"/>
                  <a:ea typeface="Segoe UI" pitchFamily="34" charset="0"/>
                  <a:cs typeface="Segoe UI" pitchFamily="34" charset="0"/>
                </a:endParaRPr>
              </a:p>
            </p:txBody>
          </p:sp>
          <p:grpSp>
            <p:nvGrpSpPr>
              <p:cNvPr id="75" name="Group 74"/>
              <p:cNvGrpSpPr/>
              <p:nvPr/>
            </p:nvGrpSpPr>
            <p:grpSpPr>
              <a:xfrm>
                <a:off x="4348163" y="2717799"/>
                <a:ext cx="1127125" cy="1282700"/>
                <a:chOff x="4348163" y="2717799"/>
                <a:chExt cx="1127125" cy="1282700"/>
              </a:xfrm>
            </p:grpSpPr>
            <p:sp>
              <p:nvSpPr>
                <p:cNvPr id="76" name="TextBox 75"/>
                <p:cNvSpPr txBox="1"/>
                <p:nvPr/>
              </p:nvSpPr>
              <p:spPr>
                <a:xfrm>
                  <a:off x="4444526" y="3255096"/>
                  <a:ext cx="933520" cy="296749"/>
                </a:xfrm>
                <a:prstGeom prst="rect">
                  <a:avLst/>
                </a:prstGeom>
                <a:noFill/>
              </p:spPr>
              <p:txBody>
                <a:bodyPr wrap="square" lIns="0" tIns="0" rIns="0" bIns="0" rtlCol="0" anchor="ctr" anchorCtr="0">
                  <a:spAutoFit/>
                </a:bodyPr>
                <a:lstStyle/>
                <a:p>
                  <a:pPr algn="ctr" defTabSz="914367">
                    <a:lnSpc>
                      <a:spcPct val="90000"/>
                    </a:lnSpc>
                    <a:spcAft>
                      <a:spcPts val="588"/>
                    </a:spcAft>
                  </a:pPr>
                  <a:r>
                    <a:rPr lang="en-US" sz="1600">
                      <a:solidFill>
                        <a:schemeClr val="accent1"/>
                      </a:solidFill>
                      <a:latin typeface="+mn-lt"/>
                    </a:rPr>
                    <a:t>JSON</a:t>
                  </a:r>
                  <a:endParaRPr lang="en-US" sz="4400" dirty="0">
                    <a:solidFill>
                      <a:schemeClr val="accent1"/>
                    </a:solidFill>
                    <a:latin typeface="+mn-lt"/>
                  </a:endParaRPr>
                </a:p>
              </p:txBody>
            </p:sp>
            <p:sp>
              <p:nvSpPr>
                <p:cNvPr id="77" name="Freeform 5"/>
                <p:cNvSpPr>
                  <a:spLocks noEditPoints="1"/>
                </p:cNvSpPr>
                <p:nvPr/>
              </p:nvSpPr>
              <p:spPr bwMode="auto">
                <a:xfrm>
                  <a:off x="4348163" y="2717799"/>
                  <a:ext cx="1127125" cy="1282700"/>
                </a:xfrm>
                <a:custGeom>
                  <a:avLst/>
                  <a:gdLst>
                    <a:gd name="T0" fmla="*/ 232 w 249"/>
                    <a:gd name="T1" fmla="*/ 284 h 284"/>
                    <a:gd name="T2" fmla="*/ 249 w 249"/>
                    <a:gd name="T3" fmla="*/ 284 h 284"/>
                    <a:gd name="T4" fmla="*/ 249 w 249"/>
                    <a:gd name="T5" fmla="*/ 28 h 284"/>
                    <a:gd name="T6" fmla="*/ 220 w 249"/>
                    <a:gd name="T7" fmla="*/ 0 h 284"/>
                    <a:gd name="T8" fmla="*/ 80 w 249"/>
                    <a:gd name="T9" fmla="*/ 0 h 284"/>
                    <a:gd name="T10" fmla="*/ 0 w 249"/>
                    <a:gd name="T11" fmla="*/ 72 h 284"/>
                    <a:gd name="T12" fmla="*/ 0 w 249"/>
                    <a:gd name="T13" fmla="*/ 257 h 284"/>
                    <a:gd name="T14" fmla="*/ 28 w 249"/>
                    <a:gd name="T15" fmla="*/ 284 h 284"/>
                    <a:gd name="T16" fmla="*/ 232 w 249"/>
                    <a:gd name="T17" fmla="*/ 284 h 284"/>
                    <a:gd name="T18" fmla="*/ 36 w 249"/>
                    <a:gd name="T19" fmla="*/ 268 h 284"/>
                    <a:gd name="T20" fmla="*/ 17 w 249"/>
                    <a:gd name="T21" fmla="*/ 249 h 284"/>
                    <a:gd name="T22" fmla="*/ 17 w 249"/>
                    <a:gd name="T23" fmla="*/ 82 h 284"/>
                    <a:gd name="T24" fmla="*/ 67 w 249"/>
                    <a:gd name="T25" fmla="*/ 82 h 284"/>
                    <a:gd name="T26" fmla="*/ 83 w 249"/>
                    <a:gd name="T27" fmla="*/ 79 h 284"/>
                    <a:gd name="T28" fmla="*/ 89 w 249"/>
                    <a:gd name="T29" fmla="*/ 64 h 284"/>
                    <a:gd name="T30" fmla="*/ 89 w 249"/>
                    <a:gd name="T31" fmla="*/ 18 h 284"/>
                    <a:gd name="T32" fmla="*/ 213 w 249"/>
                    <a:gd name="T33" fmla="*/ 18 h 284"/>
                    <a:gd name="T34" fmla="*/ 232 w 249"/>
                    <a:gd name="T35" fmla="*/ 37 h 284"/>
                    <a:gd name="T36" fmla="*/ 232 w 249"/>
                    <a:gd name="T37" fmla="*/ 268 h 284"/>
                    <a:gd name="T38" fmla="*/ 36 w 249"/>
                    <a:gd name="T39" fmla="*/ 268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49" h="284">
                      <a:moveTo>
                        <a:pt x="232" y="284"/>
                      </a:moveTo>
                      <a:cubicBezTo>
                        <a:pt x="249" y="284"/>
                        <a:pt x="249" y="284"/>
                        <a:pt x="249" y="284"/>
                      </a:cubicBezTo>
                      <a:cubicBezTo>
                        <a:pt x="249" y="28"/>
                        <a:pt x="249" y="28"/>
                        <a:pt x="249" y="28"/>
                      </a:cubicBezTo>
                      <a:cubicBezTo>
                        <a:pt x="249" y="11"/>
                        <a:pt x="233" y="0"/>
                        <a:pt x="220" y="0"/>
                      </a:cubicBezTo>
                      <a:cubicBezTo>
                        <a:pt x="80" y="0"/>
                        <a:pt x="80" y="0"/>
                        <a:pt x="80" y="0"/>
                      </a:cubicBezTo>
                      <a:cubicBezTo>
                        <a:pt x="59" y="18"/>
                        <a:pt x="32" y="45"/>
                        <a:pt x="0" y="72"/>
                      </a:cubicBezTo>
                      <a:cubicBezTo>
                        <a:pt x="0" y="257"/>
                        <a:pt x="0" y="257"/>
                        <a:pt x="0" y="257"/>
                      </a:cubicBezTo>
                      <a:cubicBezTo>
                        <a:pt x="0" y="274"/>
                        <a:pt x="15" y="284"/>
                        <a:pt x="28" y="284"/>
                      </a:cubicBezTo>
                      <a:cubicBezTo>
                        <a:pt x="232" y="284"/>
                        <a:pt x="232" y="284"/>
                        <a:pt x="232" y="284"/>
                      </a:cubicBezTo>
                      <a:close/>
                      <a:moveTo>
                        <a:pt x="36" y="268"/>
                      </a:moveTo>
                      <a:cubicBezTo>
                        <a:pt x="25" y="268"/>
                        <a:pt x="17" y="260"/>
                        <a:pt x="17" y="249"/>
                      </a:cubicBezTo>
                      <a:cubicBezTo>
                        <a:pt x="17" y="82"/>
                        <a:pt x="17" y="82"/>
                        <a:pt x="17" y="82"/>
                      </a:cubicBezTo>
                      <a:cubicBezTo>
                        <a:pt x="67" y="82"/>
                        <a:pt x="67" y="82"/>
                        <a:pt x="67" y="82"/>
                      </a:cubicBezTo>
                      <a:cubicBezTo>
                        <a:pt x="67" y="82"/>
                        <a:pt x="78" y="82"/>
                        <a:pt x="83" y="79"/>
                      </a:cubicBezTo>
                      <a:cubicBezTo>
                        <a:pt x="90" y="75"/>
                        <a:pt x="89" y="64"/>
                        <a:pt x="89" y="64"/>
                      </a:cubicBezTo>
                      <a:cubicBezTo>
                        <a:pt x="89" y="18"/>
                        <a:pt x="89" y="18"/>
                        <a:pt x="89" y="18"/>
                      </a:cubicBezTo>
                      <a:cubicBezTo>
                        <a:pt x="213" y="18"/>
                        <a:pt x="213" y="18"/>
                        <a:pt x="213" y="18"/>
                      </a:cubicBezTo>
                      <a:cubicBezTo>
                        <a:pt x="223" y="18"/>
                        <a:pt x="232" y="26"/>
                        <a:pt x="232" y="37"/>
                      </a:cubicBezTo>
                      <a:cubicBezTo>
                        <a:pt x="232" y="268"/>
                        <a:pt x="232" y="268"/>
                        <a:pt x="232" y="268"/>
                      </a:cubicBezTo>
                      <a:lnTo>
                        <a:pt x="36" y="268"/>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grpSp>
        </p:grpSp>
      </p:grpSp>
      <p:grpSp>
        <p:nvGrpSpPr>
          <p:cNvPr id="14" name="Group 13"/>
          <p:cNvGrpSpPr/>
          <p:nvPr/>
        </p:nvGrpSpPr>
        <p:grpSpPr>
          <a:xfrm>
            <a:off x="7043112" y="4286940"/>
            <a:ext cx="1348786" cy="1348786"/>
            <a:chOff x="7043112" y="4286940"/>
            <a:chExt cx="1348786" cy="1348786"/>
          </a:xfrm>
        </p:grpSpPr>
        <p:sp>
          <p:nvSpPr>
            <p:cNvPr id="13" name="Rectangle 12"/>
            <p:cNvSpPr/>
            <p:nvPr/>
          </p:nvSpPr>
          <p:spPr bwMode="auto">
            <a:xfrm>
              <a:off x="7248809" y="4671604"/>
              <a:ext cx="925240" cy="823819"/>
            </a:xfrm>
            <a:prstGeom prst="rect">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indent="-342900" algn="ctr" defTabSz="932472" fontAlgn="base">
                <a:lnSpc>
                  <a:spcPct val="90000"/>
                </a:lnSpc>
                <a:spcBef>
                  <a:spcPct val="0"/>
                </a:spcBef>
                <a:spcAft>
                  <a:spcPct val="0"/>
                </a:spcAft>
                <a:buFont typeface="Wingdings 3" panose="05040102010807070707" pitchFamily="18" charset="2"/>
                <a:buChar char="Æ"/>
              </a:pPr>
              <a:endParaRPr lang="en-US" sz="2000" b="1" dirty="0" err="1">
                <a:solidFill>
                  <a:schemeClr val="bg1"/>
                </a:solidFill>
                <a:latin typeface="+mj-lt"/>
                <a:ea typeface="Segoe UI" pitchFamily="34" charset="0"/>
                <a:cs typeface="Segoe UI" pitchFamily="34" charset="0"/>
              </a:endParaRPr>
            </a:p>
          </p:txBody>
        </p:sp>
        <p:pic>
          <p:nvPicPr>
            <p:cNvPr id="78" name="Picture 77"/>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7043112" y="4286940"/>
              <a:ext cx="1348786" cy="1348786"/>
            </a:xfrm>
            <a:prstGeom prst="rect">
              <a:avLst/>
            </a:prstGeom>
          </p:spPr>
        </p:pic>
      </p:grpSp>
      <p:sp>
        <p:nvSpPr>
          <p:cNvPr id="81" name="Freeform 15"/>
          <p:cNvSpPr>
            <a:spLocks/>
          </p:cNvSpPr>
          <p:nvPr/>
        </p:nvSpPr>
        <p:spPr bwMode="auto">
          <a:xfrm>
            <a:off x="7095954" y="5407775"/>
            <a:ext cx="815299" cy="335555"/>
          </a:xfrm>
          <a:custGeom>
            <a:avLst/>
            <a:gdLst>
              <a:gd name="T0" fmla="*/ 349 w 391"/>
              <a:gd name="T1" fmla="*/ 75 h 159"/>
              <a:gd name="T2" fmla="*/ 342 w 391"/>
              <a:gd name="T3" fmla="*/ 76 h 159"/>
              <a:gd name="T4" fmla="*/ 263 w 391"/>
              <a:gd name="T5" fmla="*/ 0 h 159"/>
              <a:gd name="T6" fmla="*/ 187 w 391"/>
              <a:gd name="T7" fmla="*/ 59 h 159"/>
              <a:gd name="T8" fmla="*/ 145 w 391"/>
              <a:gd name="T9" fmla="*/ 42 h 159"/>
              <a:gd name="T10" fmla="*/ 87 w 391"/>
              <a:gd name="T11" fmla="*/ 94 h 159"/>
              <a:gd name="T12" fmla="*/ 59 w 391"/>
              <a:gd name="T13" fmla="*/ 107 h 159"/>
              <a:gd name="T14" fmla="*/ 32 w 391"/>
              <a:gd name="T15" fmla="*/ 94 h 159"/>
              <a:gd name="T16" fmla="*/ 0 w 391"/>
              <a:gd name="T17" fmla="*/ 126 h 159"/>
              <a:gd name="T18" fmla="*/ 32 w 391"/>
              <a:gd name="T19" fmla="*/ 159 h 159"/>
              <a:gd name="T20" fmla="*/ 41 w 391"/>
              <a:gd name="T21" fmla="*/ 159 h 159"/>
              <a:gd name="T22" fmla="*/ 148 w 391"/>
              <a:gd name="T23" fmla="*/ 159 h 159"/>
              <a:gd name="T24" fmla="*/ 208 w 391"/>
              <a:gd name="T25" fmla="*/ 159 h 159"/>
              <a:gd name="T26" fmla="*/ 352 w 391"/>
              <a:gd name="T27" fmla="*/ 159 h 159"/>
              <a:gd name="T28" fmla="*/ 352 w 391"/>
              <a:gd name="T29" fmla="*/ 159 h 159"/>
              <a:gd name="T30" fmla="*/ 391 w 391"/>
              <a:gd name="T31" fmla="*/ 117 h 159"/>
              <a:gd name="T32" fmla="*/ 349 w 391"/>
              <a:gd name="T33" fmla="*/ 75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91" h="159">
                <a:moveTo>
                  <a:pt x="349" y="75"/>
                </a:moveTo>
                <a:cubicBezTo>
                  <a:pt x="347" y="75"/>
                  <a:pt x="345" y="75"/>
                  <a:pt x="342" y="76"/>
                </a:cubicBezTo>
                <a:cubicBezTo>
                  <a:pt x="340" y="34"/>
                  <a:pt x="306" y="0"/>
                  <a:pt x="263" y="0"/>
                </a:cubicBezTo>
                <a:cubicBezTo>
                  <a:pt x="227" y="0"/>
                  <a:pt x="196" y="25"/>
                  <a:pt x="187" y="59"/>
                </a:cubicBezTo>
                <a:cubicBezTo>
                  <a:pt x="176" y="48"/>
                  <a:pt x="161" y="42"/>
                  <a:pt x="145" y="42"/>
                </a:cubicBezTo>
                <a:cubicBezTo>
                  <a:pt x="115" y="42"/>
                  <a:pt x="90" y="65"/>
                  <a:pt x="87" y="94"/>
                </a:cubicBezTo>
                <a:cubicBezTo>
                  <a:pt x="76" y="96"/>
                  <a:pt x="66" y="101"/>
                  <a:pt x="59" y="107"/>
                </a:cubicBezTo>
                <a:cubicBezTo>
                  <a:pt x="53" y="99"/>
                  <a:pt x="43" y="94"/>
                  <a:pt x="32" y="94"/>
                </a:cubicBezTo>
                <a:cubicBezTo>
                  <a:pt x="14" y="94"/>
                  <a:pt x="0" y="108"/>
                  <a:pt x="0" y="126"/>
                </a:cubicBezTo>
                <a:cubicBezTo>
                  <a:pt x="0" y="144"/>
                  <a:pt x="14" y="159"/>
                  <a:pt x="32" y="159"/>
                </a:cubicBezTo>
                <a:cubicBezTo>
                  <a:pt x="41" y="159"/>
                  <a:pt x="41" y="159"/>
                  <a:pt x="41" y="159"/>
                </a:cubicBezTo>
                <a:cubicBezTo>
                  <a:pt x="148" y="159"/>
                  <a:pt x="148" y="159"/>
                  <a:pt x="148" y="159"/>
                </a:cubicBezTo>
                <a:cubicBezTo>
                  <a:pt x="208" y="159"/>
                  <a:pt x="208" y="159"/>
                  <a:pt x="208" y="159"/>
                </a:cubicBezTo>
                <a:cubicBezTo>
                  <a:pt x="352" y="159"/>
                  <a:pt x="352" y="159"/>
                  <a:pt x="352" y="159"/>
                </a:cubicBezTo>
                <a:cubicBezTo>
                  <a:pt x="352" y="159"/>
                  <a:pt x="352" y="159"/>
                  <a:pt x="352" y="159"/>
                </a:cubicBezTo>
                <a:cubicBezTo>
                  <a:pt x="374" y="158"/>
                  <a:pt x="391" y="139"/>
                  <a:pt x="391" y="117"/>
                </a:cubicBezTo>
                <a:cubicBezTo>
                  <a:pt x="391" y="94"/>
                  <a:pt x="372" y="75"/>
                  <a:pt x="349" y="75"/>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pic>
        <p:nvPicPr>
          <p:cNvPr id="82" name="Picture 81"/>
          <p:cNvPicPr>
            <a:picLocks noChangeAspect="1"/>
          </p:cNvPicPr>
          <p:nvPr/>
        </p:nvPicPr>
        <p:blipFill>
          <a:blip r:embed="rId5"/>
          <a:stretch>
            <a:fillRect/>
          </a:stretch>
        </p:blipFill>
        <p:spPr>
          <a:xfrm rot="6590384">
            <a:off x="7813431" y="5304544"/>
            <a:ext cx="791132" cy="679113"/>
          </a:xfrm>
          <a:prstGeom prst="rect">
            <a:avLst/>
          </a:prstGeom>
        </p:spPr>
      </p:pic>
      <p:grpSp>
        <p:nvGrpSpPr>
          <p:cNvPr id="16" name="Group 15"/>
          <p:cNvGrpSpPr/>
          <p:nvPr/>
        </p:nvGrpSpPr>
        <p:grpSpPr>
          <a:xfrm>
            <a:off x="5603130" y="4480433"/>
            <a:ext cx="1525223" cy="498943"/>
            <a:chOff x="5714963" y="4480433"/>
            <a:chExt cx="1413390" cy="498943"/>
          </a:xfrm>
        </p:grpSpPr>
        <p:sp>
          <p:nvSpPr>
            <p:cNvPr id="15" name="Right Arrow 14"/>
            <p:cNvSpPr/>
            <p:nvPr/>
          </p:nvSpPr>
          <p:spPr bwMode="auto">
            <a:xfrm>
              <a:off x="6417458" y="4480433"/>
              <a:ext cx="710895" cy="498943"/>
            </a:xfrm>
            <a:prstGeom prst="rightArrow">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indent="-342900" algn="ctr" defTabSz="932472" fontAlgn="base">
                <a:lnSpc>
                  <a:spcPct val="90000"/>
                </a:lnSpc>
                <a:spcBef>
                  <a:spcPct val="0"/>
                </a:spcBef>
                <a:spcAft>
                  <a:spcPct val="0"/>
                </a:spcAft>
                <a:buFont typeface="Wingdings 3" panose="05040102010807070707" pitchFamily="18" charset="2"/>
                <a:buChar char="Æ"/>
              </a:pPr>
              <a:endParaRPr lang="en-US" sz="2000" b="1" dirty="0" err="1">
                <a:solidFill>
                  <a:schemeClr val="bg1"/>
                </a:solidFill>
                <a:latin typeface="+mj-lt"/>
                <a:ea typeface="Segoe UI" pitchFamily="34" charset="0"/>
                <a:cs typeface="Segoe UI" pitchFamily="34" charset="0"/>
              </a:endParaRPr>
            </a:p>
          </p:txBody>
        </p:sp>
        <p:sp>
          <p:nvSpPr>
            <p:cNvPr id="83" name="Right Arrow 82"/>
            <p:cNvSpPr/>
            <p:nvPr/>
          </p:nvSpPr>
          <p:spPr bwMode="auto">
            <a:xfrm rot="10800000">
              <a:off x="5714963" y="4480433"/>
              <a:ext cx="710895" cy="498943"/>
            </a:xfrm>
            <a:prstGeom prst="rightArrow">
              <a:avLst/>
            </a:prstGeom>
            <a:solidFill>
              <a:schemeClr val="accent4"/>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indent="-342900" algn="ctr" defTabSz="932472" fontAlgn="base">
                <a:lnSpc>
                  <a:spcPct val="90000"/>
                </a:lnSpc>
                <a:spcBef>
                  <a:spcPct val="0"/>
                </a:spcBef>
                <a:spcAft>
                  <a:spcPct val="0"/>
                </a:spcAft>
                <a:buFont typeface="Wingdings 3" panose="05040102010807070707" pitchFamily="18" charset="2"/>
                <a:buChar char="Æ"/>
              </a:pPr>
              <a:endParaRPr lang="en-US" sz="2000" b="1" dirty="0" err="1">
                <a:solidFill>
                  <a:schemeClr val="bg1"/>
                </a:solidFill>
                <a:latin typeface="+mj-lt"/>
                <a:ea typeface="Segoe UI" pitchFamily="34" charset="0"/>
                <a:cs typeface="Segoe UI" pitchFamily="34" charset="0"/>
              </a:endParaRPr>
            </a:p>
          </p:txBody>
        </p:sp>
      </p:grpSp>
      <p:sp>
        <p:nvSpPr>
          <p:cNvPr id="49" name="TextBox 48"/>
          <p:cNvSpPr txBox="1"/>
          <p:nvPr/>
        </p:nvSpPr>
        <p:spPr>
          <a:xfrm>
            <a:off x="1" y="6642289"/>
            <a:ext cx="3806190" cy="352236"/>
          </a:xfrm>
          <a:prstGeom prst="rect">
            <a:avLst/>
          </a:prstGeom>
          <a:noFill/>
        </p:spPr>
        <p:txBody>
          <a:bodyPr wrap="square" lIns="365760" tIns="146304" rIns="182880" bIns="146304" rtlCol="0" anchor="ctr" anchorCtr="0">
            <a:noAutofit/>
          </a:bodyPr>
          <a:lstStyle/>
          <a:p>
            <a:pPr>
              <a:lnSpc>
                <a:spcPct val="90000"/>
              </a:lnSpc>
              <a:spcAft>
                <a:spcPts val="600"/>
              </a:spcAft>
            </a:pPr>
            <a:r>
              <a:rPr lang="en-US" sz="1400" dirty="0">
                <a:solidFill>
                  <a:schemeClr val="bg1"/>
                </a:solidFill>
                <a:latin typeface="Segoe UI Semibold" panose="020B0702040204020203" pitchFamily="34" charset="0"/>
                <a:ea typeface="Segoe UI Black" panose="020B0A02040204020203" pitchFamily="34" charset="0"/>
                <a:cs typeface="Segoe UI Semibold" panose="020B0702040204020203" pitchFamily="34" charset="0"/>
              </a:rPr>
              <a:t>Performance</a:t>
            </a:r>
          </a:p>
        </p:txBody>
      </p:sp>
    </p:spTree>
    <p:extLst>
      <p:ext uri="{BB962C8B-B14F-4D97-AF65-F5344CB8AC3E}">
        <p14:creationId xmlns:p14="http://schemas.microsoft.com/office/powerpoint/2010/main" val="2759850242"/>
      </p:ext>
    </p:extLst>
  </p:cSld>
  <p:clrMapOvr>
    <a:masterClrMapping/>
  </p:clrMapOvr>
  <p:transition>
    <p:fade/>
  </p:transition>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85396" y="252243"/>
            <a:ext cx="11888787" cy="917575"/>
          </a:xfrm>
        </p:spPr>
        <p:txBody>
          <a:bodyPr/>
          <a:lstStyle/>
          <a:p>
            <a:r>
              <a:rPr lang="en-US" dirty="0"/>
              <a:t>How </a:t>
            </a:r>
            <a:r>
              <a:rPr lang="en-US" dirty="0" smtClean="0"/>
              <a:t>MS</a:t>
            </a:r>
            <a:r>
              <a:rPr lang="en-US" dirty="0" smtClean="0"/>
              <a:t> develops </a:t>
            </a:r>
            <a:r>
              <a:rPr lang="en-US" dirty="0"/>
              <a:t>SQL</a:t>
            </a:r>
          </a:p>
        </p:txBody>
      </p:sp>
      <p:sp>
        <p:nvSpPr>
          <p:cNvPr id="29" name="Text Placeholder 28"/>
          <p:cNvSpPr>
            <a:spLocks noGrp="1"/>
          </p:cNvSpPr>
          <p:nvPr>
            <p:ph type="body" sz="quarter" idx="4294967295"/>
          </p:nvPr>
        </p:nvSpPr>
        <p:spPr>
          <a:xfrm>
            <a:off x="0" y="4059238"/>
            <a:ext cx="11887200" cy="1916112"/>
          </a:xfrm>
        </p:spPr>
        <p:txBody>
          <a:bodyPr/>
          <a:lstStyle/>
          <a:p>
            <a:pPr marL="0" indent="0">
              <a:lnSpc>
                <a:spcPct val="100000"/>
              </a:lnSpc>
              <a:spcBef>
                <a:spcPts val="0"/>
              </a:spcBef>
              <a:spcAft>
                <a:spcPts val="2000"/>
              </a:spcAft>
              <a:buNone/>
            </a:pPr>
            <a:r>
              <a:rPr lang="en-US" sz="2400" dirty="0">
                <a:solidFill>
                  <a:srgbClr val="C00000"/>
                </a:solidFill>
              </a:rPr>
              <a:t>	Cloud-first but not cloud-only </a:t>
            </a:r>
          </a:p>
          <a:p>
            <a:pPr marL="0" indent="0">
              <a:lnSpc>
                <a:spcPct val="100000"/>
              </a:lnSpc>
              <a:spcBef>
                <a:spcPts val="0"/>
              </a:spcBef>
              <a:spcAft>
                <a:spcPts val="2000"/>
              </a:spcAft>
              <a:buNone/>
            </a:pPr>
            <a:r>
              <a:rPr lang="en-US" sz="2400" dirty="0">
                <a:solidFill>
                  <a:srgbClr val="C00000"/>
                </a:solidFill>
              </a:rPr>
              <a:t>	Use SQL Database to improve core SQL Server features and cadence</a:t>
            </a:r>
          </a:p>
          <a:p>
            <a:pPr marL="0" indent="0">
              <a:lnSpc>
                <a:spcPct val="100000"/>
              </a:lnSpc>
              <a:spcBef>
                <a:spcPts val="0"/>
              </a:spcBef>
              <a:spcAft>
                <a:spcPts val="2000"/>
              </a:spcAft>
              <a:buNone/>
            </a:pPr>
            <a:r>
              <a:rPr lang="en-US" sz="2400" dirty="0">
                <a:solidFill>
                  <a:srgbClr val="C00000"/>
                </a:solidFill>
              </a:rPr>
              <a:t>	Many interesting and compelling on-premises </a:t>
            </a:r>
            <a:r>
              <a:rPr lang="en-US" sz="2400" dirty="0">
                <a:solidFill>
                  <a:srgbClr val="C00000"/>
                </a:solidFill>
                <a:sym typeface="Wingdings" panose="05000000000000000000" pitchFamily="2" charset="2"/>
              </a:rPr>
              <a:t> c</a:t>
            </a:r>
            <a:r>
              <a:rPr lang="en-US" sz="2400" dirty="0">
                <a:solidFill>
                  <a:srgbClr val="C00000"/>
                </a:solidFill>
              </a:rPr>
              <a:t>loud scenarios</a:t>
            </a:r>
          </a:p>
        </p:txBody>
      </p:sp>
      <p:sp>
        <p:nvSpPr>
          <p:cNvPr id="16" name="Rectangle 15"/>
          <p:cNvSpPr/>
          <p:nvPr/>
        </p:nvSpPr>
        <p:spPr bwMode="ltGray">
          <a:xfrm>
            <a:off x="1352389" y="1546778"/>
            <a:ext cx="2178313" cy="2178003"/>
          </a:xfrm>
          <a:prstGeom prst="rect">
            <a:avLst/>
          </a:prstGeom>
          <a:solidFill>
            <a:schemeClr val="accent4"/>
          </a:solidFill>
          <a:ln>
            <a:noFill/>
            <a:headEnd type="none" w="med" len="med"/>
            <a:tailEnd type="none" w="med" len="med"/>
          </a:ln>
          <a:effectLst/>
          <a:scene3d>
            <a:camera prst="orthographicFront" fov="0">
              <a:rot lat="0" lon="0" rev="0"/>
            </a:camera>
            <a:lightRig rig="glow" dir="t">
              <a:rot lat="0" lon="0" rev="6360000"/>
            </a:lightRig>
          </a:scene3d>
          <a:sp3d prstMaterial="flat">
            <a:contourClr>
              <a:schemeClr val="accent2">
                <a:satMod val="300000"/>
              </a:schemeClr>
            </a:contourClr>
          </a:sp3d>
        </p:spPr>
        <p:style>
          <a:lnRef idx="0">
            <a:schemeClr val="accent2"/>
          </a:lnRef>
          <a:fillRef idx="3">
            <a:schemeClr val="accent2"/>
          </a:fillRef>
          <a:effectRef idx="3">
            <a:schemeClr val="accent2"/>
          </a:effectRef>
          <a:fontRef idx="minor">
            <a:schemeClr val="lt1"/>
          </a:fontRef>
        </p:style>
        <p:txBody>
          <a:bodyPr vert="horz" wrap="square" lIns="146304" tIns="46621" rIns="93241" bIns="46621" numCol="1" rtlCol="0" anchor="t" anchorCtr="0" compatLnSpc="1">
            <a:prstTxWarp prst="textNoShape">
              <a:avLst/>
            </a:prstTxWarp>
          </a:bodyPr>
          <a:lstStyle/>
          <a:p>
            <a:pPr defTabSz="932150"/>
            <a:r>
              <a:rPr lang="en-US" dirty="0">
                <a:solidFill>
                  <a:srgbClr val="FFFFFF"/>
                </a:solidFill>
                <a:latin typeface="Segoe UI Light"/>
                <a:ea typeface="+mn-ea"/>
                <a:cs typeface="Arial" charset="0"/>
              </a:rPr>
              <a:t>SQL Server and APS</a:t>
            </a:r>
          </a:p>
          <a:p>
            <a:pPr defTabSz="932150"/>
            <a:endParaRPr lang="en-US" sz="1800" dirty="0">
              <a:solidFill>
                <a:srgbClr val="FFFFFF"/>
              </a:solidFill>
              <a:latin typeface="Segoe UI Light"/>
              <a:ea typeface="+mn-ea"/>
              <a:cs typeface="Arial" charset="0"/>
            </a:endParaRPr>
          </a:p>
          <a:p>
            <a:pPr defTabSz="932150"/>
            <a:endParaRPr lang="en-US" sz="1800" dirty="0">
              <a:solidFill>
                <a:srgbClr val="FFFFFF"/>
              </a:solidFill>
              <a:latin typeface="Segoe UI Light"/>
              <a:ea typeface="+mn-ea"/>
              <a:cs typeface="Arial" charset="0"/>
            </a:endParaRPr>
          </a:p>
          <a:p>
            <a:pPr defTabSz="932150"/>
            <a:endParaRPr lang="en-US" sz="1800" dirty="0">
              <a:solidFill>
                <a:srgbClr val="FFFFFF"/>
              </a:solidFill>
              <a:latin typeface="Segoe UI Light"/>
              <a:ea typeface="+mn-ea"/>
              <a:cs typeface="Arial" charset="0"/>
            </a:endParaRPr>
          </a:p>
        </p:txBody>
      </p:sp>
      <p:pic>
        <p:nvPicPr>
          <p:cNvPr id="17" name="Picture 2" descr="\\MAGNUM\Projects\Microsoft\Cloud Power FY12\Design\Icons\PNGs\Server_2.png"/>
          <p:cNvPicPr>
            <a:picLocks noChangeAspect="1" noChangeArrowheads="1"/>
          </p:cNvPicPr>
          <p:nvPr/>
        </p:nvPicPr>
        <p:blipFill>
          <a:blip r:embed="rId2" cstate="print">
            <a:lum bright="100000"/>
          </a:blip>
          <a:srcRect/>
          <a:stretch>
            <a:fillRect/>
          </a:stretch>
        </p:blipFill>
        <p:spPr bwMode="auto">
          <a:xfrm>
            <a:off x="2650979" y="2756388"/>
            <a:ext cx="756094" cy="895865"/>
          </a:xfrm>
          <a:prstGeom prst="rect">
            <a:avLst/>
          </a:prstGeom>
          <a:noFill/>
        </p:spPr>
      </p:pic>
      <p:pic>
        <p:nvPicPr>
          <p:cNvPr id="18" name="Picture 2" descr="\\MAGNUM\Projects\Microsoft\Cloud Power FY12\Design\Icons\PNGs\Server_2.png"/>
          <p:cNvPicPr>
            <a:picLocks noChangeAspect="1" noChangeArrowheads="1"/>
          </p:cNvPicPr>
          <p:nvPr/>
        </p:nvPicPr>
        <p:blipFill>
          <a:blip r:embed="rId2" cstate="print">
            <a:lum bright="100000"/>
          </a:blip>
          <a:srcRect/>
          <a:stretch>
            <a:fillRect/>
          </a:stretch>
        </p:blipFill>
        <p:spPr bwMode="auto">
          <a:xfrm>
            <a:off x="2497843" y="2931548"/>
            <a:ext cx="552866" cy="655069"/>
          </a:xfrm>
          <a:prstGeom prst="rect">
            <a:avLst/>
          </a:prstGeom>
          <a:noFill/>
        </p:spPr>
      </p:pic>
      <p:pic>
        <p:nvPicPr>
          <p:cNvPr id="19" name="Picture 2" descr="\\MAGNUM\Projects\Microsoft\Cloud Power FY12\Design\Icons\PNGs\Server_2.png"/>
          <p:cNvPicPr>
            <a:picLocks noChangeAspect="1" noChangeArrowheads="1"/>
          </p:cNvPicPr>
          <p:nvPr/>
        </p:nvPicPr>
        <p:blipFill>
          <a:blip r:embed="rId2" cstate="print">
            <a:lum bright="100000"/>
          </a:blip>
          <a:srcRect/>
          <a:stretch>
            <a:fillRect/>
          </a:stretch>
        </p:blipFill>
        <p:spPr bwMode="auto">
          <a:xfrm>
            <a:off x="3007792" y="2931547"/>
            <a:ext cx="546389" cy="647393"/>
          </a:xfrm>
          <a:prstGeom prst="rect">
            <a:avLst/>
          </a:prstGeom>
          <a:noFill/>
        </p:spPr>
      </p:pic>
      <p:sp>
        <p:nvSpPr>
          <p:cNvPr id="20" name="Rectangle 19"/>
          <p:cNvSpPr/>
          <p:nvPr/>
        </p:nvSpPr>
        <p:spPr bwMode="ltGray">
          <a:xfrm>
            <a:off x="3714445" y="1546778"/>
            <a:ext cx="2178313" cy="2178003"/>
          </a:xfrm>
          <a:prstGeom prst="rect">
            <a:avLst/>
          </a:prstGeom>
          <a:solidFill>
            <a:schemeClr val="accent5"/>
          </a:solidFill>
          <a:ln>
            <a:noFill/>
            <a:headEnd type="none" w="med" len="med"/>
            <a:tailEnd type="none" w="med" len="med"/>
          </a:ln>
          <a:effectLst/>
          <a:scene3d>
            <a:camera prst="orthographicFront" fov="0">
              <a:rot lat="0" lon="0" rev="0"/>
            </a:camera>
            <a:lightRig rig="glow" dir="t">
              <a:rot lat="0" lon="0" rev="6360000"/>
            </a:lightRig>
          </a:scene3d>
          <a:sp3d prstMaterial="flat">
            <a:contourClr>
              <a:schemeClr val="accent2">
                <a:satMod val="300000"/>
              </a:schemeClr>
            </a:contourClr>
          </a:sp3d>
        </p:spPr>
        <p:style>
          <a:lnRef idx="0">
            <a:schemeClr val="accent2"/>
          </a:lnRef>
          <a:fillRef idx="3">
            <a:schemeClr val="accent2"/>
          </a:fillRef>
          <a:effectRef idx="3">
            <a:schemeClr val="accent2"/>
          </a:effectRef>
          <a:fontRef idx="minor">
            <a:schemeClr val="lt1"/>
          </a:fontRef>
        </p:style>
        <p:txBody>
          <a:bodyPr vert="horz" wrap="square" lIns="146304" tIns="46621" rIns="93241" bIns="46621" numCol="1" rtlCol="0" anchor="t" anchorCtr="0" compatLnSpc="1">
            <a:prstTxWarp prst="textNoShape">
              <a:avLst/>
            </a:prstTxWarp>
          </a:bodyPr>
          <a:lstStyle/>
          <a:p>
            <a:pPr defTabSz="932150"/>
            <a:r>
              <a:rPr lang="en-US" dirty="0">
                <a:solidFill>
                  <a:srgbClr val="FFFFFF"/>
                </a:solidFill>
                <a:latin typeface="Segoe UI Light"/>
                <a:ea typeface="+mn-ea"/>
                <a:cs typeface="Arial" charset="0"/>
              </a:rPr>
              <a:t>Azure </a:t>
            </a:r>
          </a:p>
          <a:p>
            <a:pPr defTabSz="932150"/>
            <a:r>
              <a:rPr lang="en-US" dirty="0">
                <a:solidFill>
                  <a:srgbClr val="FFFFFF"/>
                </a:solidFill>
                <a:latin typeface="Segoe UI Light"/>
                <a:ea typeface="+mn-ea"/>
                <a:cs typeface="Arial" charset="0"/>
              </a:rPr>
              <a:t>SQL Virtual Machines</a:t>
            </a:r>
          </a:p>
        </p:txBody>
      </p:sp>
      <p:pic>
        <p:nvPicPr>
          <p:cNvPr id="21" name="Picture 2" descr="C:\Users\chrisw\Desktop\Cloud Services 3.pn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ltGray">
          <a:xfrm>
            <a:off x="4803601" y="2961697"/>
            <a:ext cx="945240" cy="651836"/>
          </a:xfrm>
          <a:prstGeom prst="rect">
            <a:avLst/>
          </a:prstGeom>
          <a:noFill/>
          <a:extLst>
            <a:ext uri="{909E8E84-426E-40DD-AFC4-6F175D3DCCD1}">
              <a14:hiddenFill xmlns:a14="http://schemas.microsoft.com/office/drawing/2010/main">
                <a:solidFill>
                  <a:srgbClr val="FFFFFF"/>
                </a:solidFill>
              </a14:hiddenFill>
            </a:ext>
          </a:extLst>
        </p:spPr>
      </p:pic>
      <p:pic>
        <p:nvPicPr>
          <p:cNvPr id="22" name="Picture 21"/>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4631489" y="2912114"/>
            <a:ext cx="415283" cy="375499"/>
          </a:xfrm>
          <a:prstGeom prst="rect">
            <a:avLst/>
          </a:prstGeom>
        </p:spPr>
      </p:pic>
      <p:sp>
        <p:nvSpPr>
          <p:cNvPr id="23" name="Rectangle 22"/>
          <p:cNvSpPr/>
          <p:nvPr/>
        </p:nvSpPr>
        <p:spPr bwMode="ltGray">
          <a:xfrm>
            <a:off x="6050084" y="1546778"/>
            <a:ext cx="2178313" cy="2178003"/>
          </a:xfrm>
          <a:prstGeom prst="rect">
            <a:avLst/>
          </a:prstGeom>
          <a:solidFill>
            <a:srgbClr val="00188F"/>
          </a:solidFill>
          <a:ln>
            <a:noFill/>
            <a:headEnd type="none" w="med" len="med"/>
            <a:tailEnd type="none" w="med" len="med"/>
          </a:ln>
          <a:effectLst/>
          <a:scene3d>
            <a:camera prst="orthographicFront" fov="0">
              <a:rot lat="0" lon="0" rev="0"/>
            </a:camera>
            <a:lightRig rig="glow" dir="t">
              <a:rot lat="0" lon="0" rev="6360000"/>
            </a:lightRig>
          </a:scene3d>
          <a:sp3d prstMaterial="flat">
            <a:contourClr>
              <a:schemeClr val="accent2">
                <a:satMod val="300000"/>
              </a:schemeClr>
            </a:contourClr>
          </a:sp3d>
        </p:spPr>
        <p:style>
          <a:lnRef idx="0">
            <a:schemeClr val="accent2"/>
          </a:lnRef>
          <a:fillRef idx="3">
            <a:schemeClr val="accent2"/>
          </a:fillRef>
          <a:effectRef idx="3">
            <a:schemeClr val="accent2"/>
          </a:effectRef>
          <a:fontRef idx="minor">
            <a:schemeClr val="lt1"/>
          </a:fontRef>
        </p:style>
        <p:txBody>
          <a:bodyPr vert="horz" wrap="square" lIns="146304" tIns="46621" rIns="93241" bIns="46621" numCol="1" rtlCol="0" anchor="t" anchorCtr="0" compatLnSpc="1">
            <a:prstTxWarp prst="textNoShape">
              <a:avLst/>
            </a:prstTxWarp>
          </a:bodyPr>
          <a:lstStyle/>
          <a:p>
            <a:pPr defTabSz="932150"/>
            <a:r>
              <a:rPr lang="en-US" dirty="0">
                <a:solidFill>
                  <a:srgbClr val="FFFFFF"/>
                </a:solidFill>
                <a:latin typeface="Segoe UI Light"/>
                <a:ea typeface="+mn-ea"/>
                <a:cs typeface="Arial" charset="0"/>
              </a:rPr>
              <a:t>Azure</a:t>
            </a:r>
          </a:p>
          <a:p>
            <a:pPr defTabSz="932150"/>
            <a:r>
              <a:rPr lang="en-US" dirty="0">
                <a:solidFill>
                  <a:srgbClr val="FFFFFF"/>
                </a:solidFill>
                <a:latin typeface="Segoe UI Light"/>
                <a:ea typeface="+mn-ea"/>
                <a:cs typeface="Arial" charset="0"/>
              </a:rPr>
              <a:t>SQL Database</a:t>
            </a:r>
          </a:p>
        </p:txBody>
      </p:sp>
      <p:pic>
        <p:nvPicPr>
          <p:cNvPr id="24" name="Picture 2" descr="C:\Users\chrisw\Desktop\Cloud Services 3.pn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ltGray">
          <a:xfrm>
            <a:off x="7139240" y="2912115"/>
            <a:ext cx="992593" cy="684490"/>
          </a:xfrm>
          <a:prstGeom prst="rect">
            <a:avLst/>
          </a:prstGeom>
          <a:noFill/>
          <a:extLst>
            <a:ext uri="{909E8E84-426E-40DD-AFC4-6F175D3DCCD1}">
              <a14:hiddenFill xmlns:a14="http://schemas.microsoft.com/office/drawing/2010/main">
                <a:solidFill>
                  <a:srgbClr val="FFFFFF"/>
                </a:solidFill>
              </a14:hiddenFill>
            </a:ext>
          </a:extLst>
        </p:spPr>
      </p:pic>
      <p:sp>
        <p:nvSpPr>
          <p:cNvPr id="25" name="Flowchart: Magnetic Disk 10"/>
          <p:cNvSpPr/>
          <p:nvPr/>
        </p:nvSpPr>
        <p:spPr bwMode="auto">
          <a:xfrm>
            <a:off x="7042676" y="2912114"/>
            <a:ext cx="286393" cy="371463"/>
          </a:xfrm>
          <a:custGeom>
            <a:avLst/>
            <a:gdLst/>
            <a:ahLst/>
            <a:cxnLst/>
            <a:rect l="l" t="t" r="r" b="b"/>
            <a:pathLst>
              <a:path w="162052" h="251080">
                <a:moveTo>
                  <a:pt x="81026" y="9399"/>
                </a:moveTo>
                <a:cubicBezTo>
                  <a:pt x="44258" y="9399"/>
                  <a:pt x="14452" y="21660"/>
                  <a:pt x="14452" y="36784"/>
                </a:cubicBezTo>
                <a:cubicBezTo>
                  <a:pt x="14452" y="51908"/>
                  <a:pt x="44258" y="64169"/>
                  <a:pt x="81026" y="64169"/>
                </a:cubicBezTo>
                <a:cubicBezTo>
                  <a:pt x="117794" y="64169"/>
                  <a:pt x="147600" y="51908"/>
                  <a:pt x="147600" y="36784"/>
                </a:cubicBezTo>
                <a:cubicBezTo>
                  <a:pt x="147600" y="21660"/>
                  <a:pt x="117794" y="9399"/>
                  <a:pt x="81026" y="9399"/>
                </a:cubicBezTo>
                <a:close/>
                <a:moveTo>
                  <a:pt x="81026" y="0"/>
                </a:moveTo>
                <a:lnTo>
                  <a:pt x="112562" y="3288"/>
                </a:lnTo>
                <a:lnTo>
                  <a:pt x="138318" y="12256"/>
                </a:lnTo>
                <a:lnTo>
                  <a:pt x="155684" y="25560"/>
                </a:lnTo>
                <a:lnTo>
                  <a:pt x="162052" y="41855"/>
                </a:lnTo>
                <a:lnTo>
                  <a:pt x="162052" y="209225"/>
                </a:lnTo>
                <a:lnTo>
                  <a:pt x="155684" y="225521"/>
                </a:lnTo>
                <a:lnTo>
                  <a:pt x="138318" y="238824"/>
                </a:lnTo>
                <a:lnTo>
                  <a:pt x="112562" y="247792"/>
                </a:lnTo>
                <a:cubicBezTo>
                  <a:pt x="102869" y="249909"/>
                  <a:pt x="92212" y="251080"/>
                  <a:pt x="81026" y="251080"/>
                </a:cubicBezTo>
                <a:cubicBezTo>
                  <a:pt x="58655" y="251080"/>
                  <a:pt x="38399" y="246398"/>
                  <a:pt x="23735" y="238824"/>
                </a:cubicBezTo>
                <a:cubicBezTo>
                  <a:pt x="16403" y="235038"/>
                  <a:pt x="10469" y="230528"/>
                  <a:pt x="6369" y="225521"/>
                </a:cubicBezTo>
                <a:cubicBezTo>
                  <a:pt x="2268" y="220513"/>
                  <a:pt x="0" y="215006"/>
                  <a:pt x="0" y="209225"/>
                </a:cubicBezTo>
                <a:lnTo>
                  <a:pt x="0" y="41855"/>
                </a:lnTo>
                <a:cubicBezTo>
                  <a:pt x="0" y="30293"/>
                  <a:pt x="9071" y="19829"/>
                  <a:pt x="23735" y="12256"/>
                </a:cubicBezTo>
                <a:cubicBezTo>
                  <a:pt x="31067" y="8469"/>
                  <a:pt x="39797" y="5405"/>
                  <a:pt x="49490" y="3288"/>
                </a:cubicBezTo>
                <a:cubicBezTo>
                  <a:pt x="59184" y="1171"/>
                  <a:pt x="69841" y="0"/>
                  <a:pt x="81026" y="0"/>
                </a:cubicBezTo>
                <a:close/>
              </a:path>
            </a:pathLst>
          </a:custGeom>
          <a:solidFill>
            <a:srgbClr val="FFFFFF"/>
          </a:solidFill>
          <a:ln w="9525" cap="flat" cmpd="sng" algn="ctr">
            <a:noFill/>
            <a:prstDash val="solid"/>
            <a:headEnd type="none" w="med" len="med"/>
            <a:tailEnd type="none" w="med" len="med"/>
          </a:ln>
          <a:effectLst/>
        </p:spPr>
        <p:txBody>
          <a:bodyPr rot="0" spcFirstLastPara="0" vertOverflow="overflow" horzOverflow="overflow" vert="horz" wrap="square" lIns="0" tIns="89642" rIns="0" bIns="0" numCol="1" spcCol="0" rtlCol="0" fromWordArt="0" anchor="ctr" anchorCtr="0" forceAA="0" compatLnSpc="1">
            <a:prstTxWarp prst="textNoShape">
              <a:avLst/>
            </a:prstTxWarp>
            <a:noAutofit/>
          </a:bodyPr>
          <a:lstStyle/>
          <a:p>
            <a:pPr algn="ctr" defTabSz="914102" fontAlgn="base">
              <a:spcBef>
                <a:spcPct val="0"/>
              </a:spcBef>
              <a:spcAft>
                <a:spcPct val="0"/>
              </a:spcAft>
              <a:defRPr/>
            </a:pPr>
            <a:r>
              <a:rPr lang="en-US" sz="1568" b="1" kern="0" dirty="0">
                <a:ln>
                  <a:solidFill>
                    <a:srgbClr val="FFFFFF">
                      <a:alpha val="0"/>
                    </a:srgbClr>
                  </a:solidFill>
                </a:ln>
                <a:gradFill>
                  <a:gsLst>
                    <a:gs pos="88750">
                      <a:srgbClr val="0072C6"/>
                    </a:gs>
                    <a:gs pos="55000">
                      <a:srgbClr val="0072C6"/>
                    </a:gs>
                  </a:gsLst>
                  <a:lin ang="5400000" scaled="0"/>
                </a:gradFill>
                <a:ea typeface="Segoe UI" pitchFamily="34" charset="0"/>
                <a:cs typeface="Segoe UI" pitchFamily="34" charset="0"/>
              </a:rPr>
              <a:t>DB</a:t>
            </a:r>
          </a:p>
        </p:txBody>
      </p:sp>
      <p:sp>
        <p:nvSpPr>
          <p:cNvPr id="26" name="Rectangle 25"/>
          <p:cNvSpPr/>
          <p:nvPr/>
        </p:nvSpPr>
        <p:spPr bwMode="ltGray">
          <a:xfrm>
            <a:off x="8385723" y="1546778"/>
            <a:ext cx="2178313" cy="2178003"/>
          </a:xfrm>
          <a:prstGeom prst="rect">
            <a:avLst/>
          </a:prstGeom>
          <a:solidFill>
            <a:schemeClr val="accent1"/>
          </a:solidFill>
          <a:ln>
            <a:noFill/>
            <a:headEnd type="none" w="med" len="med"/>
            <a:tailEnd type="none" w="med" len="med"/>
          </a:ln>
          <a:effectLst/>
          <a:scene3d>
            <a:camera prst="orthographicFront" fov="0">
              <a:rot lat="0" lon="0" rev="0"/>
            </a:camera>
            <a:lightRig rig="glow" dir="t">
              <a:rot lat="0" lon="0" rev="6360000"/>
            </a:lightRig>
          </a:scene3d>
          <a:sp3d prstMaterial="flat">
            <a:contourClr>
              <a:schemeClr val="accent2">
                <a:satMod val="300000"/>
              </a:schemeClr>
            </a:contourClr>
          </a:sp3d>
        </p:spPr>
        <p:style>
          <a:lnRef idx="0">
            <a:schemeClr val="accent2"/>
          </a:lnRef>
          <a:fillRef idx="3">
            <a:schemeClr val="accent2"/>
          </a:fillRef>
          <a:effectRef idx="3">
            <a:schemeClr val="accent2"/>
          </a:effectRef>
          <a:fontRef idx="minor">
            <a:schemeClr val="lt1"/>
          </a:fontRef>
        </p:style>
        <p:txBody>
          <a:bodyPr vert="horz" wrap="square" lIns="146304" tIns="46621" rIns="93241" bIns="46621" numCol="1" rtlCol="0" anchor="t" anchorCtr="0" compatLnSpc="1">
            <a:prstTxWarp prst="textNoShape">
              <a:avLst/>
            </a:prstTxWarp>
          </a:bodyPr>
          <a:lstStyle/>
          <a:p>
            <a:pPr defTabSz="932150"/>
            <a:r>
              <a:rPr lang="en-US" dirty="0">
                <a:solidFill>
                  <a:srgbClr val="FFFFFF"/>
                </a:solidFill>
                <a:latin typeface="Segoe UI Light"/>
                <a:ea typeface="+mn-ea"/>
                <a:cs typeface="Arial" charset="0"/>
              </a:rPr>
              <a:t>Azure</a:t>
            </a:r>
          </a:p>
          <a:p>
            <a:pPr defTabSz="932150"/>
            <a:r>
              <a:rPr lang="en-US" dirty="0">
                <a:solidFill>
                  <a:srgbClr val="FFFFFF"/>
                </a:solidFill>
                <a:latin typeface="Segoe UI Light"/>
                <a:ea typeface="+mn-ea"/>
                <a:cs typeface="Arial" charset="0"/>
              </a:rPr>
              <a:t>SQL Data Warehouse</a:t>
            </a:r>
          </a:p>
        </p:txBody>
      </p:sp>
      <p:pic>
        <p:nvPicPr>
          <p:cNvPr id="27" name="Picture 2" descr="C:\Users\chrisw\Desktop\Cloud Services 3.pn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ltGray">
          <a:xfrm>
            <a:off x="9474879" y="2912115"/>
            <a:ext cx="992593" cy="684490"/>
          </a:xfrm>
          <a:prstGeom prst="rect">
            <a:avLst/>
          </a:prstGeom>
          <a:noFill/>
          <a:extLst>
            <a:ext uri="{909E8E84-426E-40DD-AFC4-6F175D3DCCD1}">
              <a14:hiddenFill xmlns:a14="http://schemas.microsoft.com/office/drawing/2010/main">
                <a:solidFill>
                  <a:srgbClr val="FFFFFF"/>
                </a:solidFill>
              </a14:hiddenFill>
            </a:ext>
          </a:extLst>
        </p:spPr>
      </p:pic>
      <p:sp>
        <p:nvSpPr>
          <p:cNvPr id="28" name="Flowchart: Magnetic Disk 10"/>
          <p:cNvSpPr/>
          <p:nvPr/>
        </p:nvSpPr>
        <p:spPr bwMode="auto">
          <a:xfrm>
            <a:off x="9378315" y="2912114"/>
            <a:ext cx="286393" cy="371463"/>
          </a:xfrm>
          <a:custGeom>
            <a:avLst/>
            <a:gdLst/>
            <a:ahLst/>
            <a:cxnLst/>
            <a:rect l="l" t="t" r="r" b="b"/>
            <a:pathLst>
              <a:path w="162052" h="251080">
                <a:moveTo>
                  <a:pt x="81026" y="9399"/>
                </a:moveTo>
                <a:cubicBezTo>
                  <a:pt x="44258" y="9399"/>
                  <a:pt x="14452" y="21660"/>
                  <a:pt x="14452" y="36784"/>
                </a:cubicBezTo>
                <a:cubicBezTo>
                  <a:pt x="14452" y="51908"/>
                  <a:pt x="44258" y="64169"/>
                  <a:pt x="81026" y="64169"/>
                </a:cubicBezTo>
                <a:cubicBezTo>
                  <a:pt x="117794" y="64169"/>
                  <a:pt x="147600" y="51908"/>
                  <a:pt x="147600" y="36784"/>
                </a:cubicBezTo>
                <a:cubicBezTo>
                  <a:pt x="147600" y="21660"/>
                  <a:pt x="117794" y="9399"/>
                  <a:pt x="81026" y="9399"/>
                </a:cubicBezTo>
                <a:close/>
                <a:moveTo>
                  <a:pt x="81026" y="0"/>
                </a:moveTo>
                <a:lnTo>
                  <a:pt x="112562" y="3288"/>
                </a:lnTo>
                <a:lnTo>
                  <a:pt x="138318" y="12256"/>
                </a:lnTo>
                <a:lnTo>
                  <a:pt x="155684" y="25560"/>
                </a:lnTo>
                <a:lnTo>
                  <a:pt x="162052" y="41855"/>
                </a:lnTo>
                <a:lnTo>
                  <a:pt x="162052" y="209225"/>
                </a:lnTo>
                <a:lnTo>
                  <a:pt x="155684" y="225521"/>
                </a:lnTo>
                <a:lnTo>
                  <a:pt x="138318" y="238824"/>
                </a:lnTo>
                <a:lnTo>
                  <a:pt x="112562" y="247792"/>
                </a:lnTo>
                <a:cubicBezTo>
                  <a:pt x="102869" y="249909"/>
                  <a:pt x="92212" y="251080"/>
                  <a:pt x="81026" y="251080"/>
                </a:cubicBezTo>
                <a:cubicBezTo>
                  <a:pt x="58655" y="251080"/>
                  <a:pt x="38399" y="246398"/>
                  <a:pt x="23735" y="238824"/>
                </a:cubicBezTo>
                <a:cubicBezTo>
                  <a:pt x="16403" y="235038"/>
                  <a:pt x="10469" y="230528"/>
                  <a:pt x="6369" y="225521"/>
                </a:cubicBezTo>
                <a:cubicBezTo>
                  <a:pt x="2268" y="220513"/>
                  <a:pt x="0" y="215006"/>
                  <a:pt x="0" y="209225"/>
                </a:cubicBezTo>
                <a:lnTo>
                  <a:pt x="0" y="41855"/>
                </a:lnTo>
                <a:cubicBezTo>
                  <a:pt x="0" y="30293"/>
                  <a:pt x="9071" y="19829"/>
                  <a:pt x="23735" y="12256"/>
                </a:cubicBezTo>
                <a:cubicBezTo>
                  <a:pt x="31067" y="8469"/>
                  <a:pt x="39797" y="5405"/>
                  <a:pt x="49490" y="3288"/>
                </a:cubicBezTo>
                <a:cubicBezTo>
                  <a:pt x="59184" y="1171"/>
                  <a:pt x="69841" y="0"/>
                  <a:pt x="81026" y="0"/>
                </a:cubicBezTo>
                <a:close/>
              </a:path>
            </a:pathLst>
          </a:custGeom>
          <a:solidFill>
            <a:srgbClr val="FFFFFF"/>
          </a:solidFill>
          <a:ln w="9525" cap="flat" cmpd="sng" algn="ctr">
            <a:noFill/>
            <a:prstDash val="solid"/>
            <a:headEnd type="none" w="med" len="med"/>
            <a:tailEnd type="none" w="med" len="med"/>
          </a:ln>
          <a:effectLst/>
        </p:spPr>
        <p:txBody>
          <a:bodyPr rot="0" spcFirstLastPara="0" vertOverflow="overflow" horzOverflow="overflow" vert="horz" wrap="square" lIns="0" tIns="89642" rIns="0" bIns="0" numCol="1" spcCol="0" rtlCol="0" fromWordArt="0" anchor="ctr" anchorCtr="0" forceAA="0" compatLnSpc="1">
            <a:prstTxWarp prst="textNoShape">
              <a:avLst/>
            </a:prstTxWarp>
            <a:noAutofit/>
          </a:bodyPr>
          <a:lstStyle/>
          <a:p>
            <a:pPr algn="ctr" defTabSz="914102" fontAlgn="base">
              <a:spcBef>
                <a:spcPct val="0"/>
              </a:spcBef>
              <a:spcAft>
                <a:spcPct val="0"/>
              </a:spcAft>
              <a:defRPr/>
            </a:pPr>
            <a:r>
              <a:rPr lang="en-US" sz="1200" b="1" kern="0" dirty="0">
                <a:ln>
                  <a:solidFill>
                    <a:srgbClr val="FFFFFF">
                      <a:alpha val="0"/>
                    </a:srgbClr>
                  </a:solidFill>
                </a:ln>
                <a:gradFill>
                  <a:gsLst>
                    <a:gs pos="88750">
                      <a:srgbClr val="0072C6"/>
                    </a:gs>
                    <a:gs pos="55000">
                      <a:srgbClr val="0072C6"/>
                    </a:gs>
                  </a:gsLst>
                  <a:lin ang="5400000" scaled="0"/>
                </a:gradFill>
                <a:ea typeface="Segoe UI" pitchFamily="34" charset="0"/>
                <a:cs typeface="Segoe UI" pitchFamily="34" charset="0"/>
              </a:rPr>
              <a:t>DW</a:t>
            </a:r>
          </a:p>
        </p:txBody>
      </p:sp>
    </p:spTree>
    <p:extLst>
      <p:ext uri="{BB962C8B-B14F-4D97-AF65-F5344CB8AC3E}">
        <p14:creationId xmlns:p14="http://schemas.microsoft.com/office/powerpoint/2010/main" val="2787270271"/>
      </p:ext>
    </p:extLst>
  </p:cSld>
  <p:clrMapOvr>
    <a:masterClrMapping/>
  </p:clrMapOvr>
  <p:transition>
    <p:fade/>
  </p:transition>
  <p:timing>
    <p:tnLst>
      <p:par>
        <p:cTn id="1" dur="indefinite" restart="never" nodeType="tmRoot"/>
      </p:par>
    </p:tnLst>
  </p:timing>
</p:sld>
</file>

<file path=ppt/slides/slide6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4" name="Title 1"/>
          <p:cNvSpPr txBox="1">
            <a:spLocks/>
          </p:cNvSpPr>
          <p:nvPr/>
        </p:nvSpPr>
        <p:spPr>
          <a:xfrm>
            <a:off x="274639" y="371476"/>
            <a:ext cx="11887200" cy="946413"/>
          </a:xfrm>
          <a:prstGeom prst="rect">
            <a:avLst/>
          </a:prstGeom>
        </p:spPr>
        <p:txBody>
          <a:bodyPr/>
          <a:lstStyle>
            <a:lvl1pPr algn="l" defTabSz="931863" rtl="0" fontAlgn="base">
              <a:lnSpc>
                <a:spcPct val="90000"/>
              </a:lnSpc>
              <a:spcBef>
                <a:spcPct val="0"/>
              </a:spcBef>
              <a:spcAft>
                <a:spcPct val="0"/>
              </a:spcAft>
              <a:defRPr lang="en-US" sz="5400" kern="1200" spc="-102" dirty="0">
                <a:ln w="3175">
                  <a:noFill/>
                </a:ln>
                <a:solidFill>
                  <a:schemeClr val="tx1"/>
                </a:solidFill>
                <a:latin typeface="+mj-lt"/>
                <a:ea typeface="ＭＳ Ｐゴシック" charset="0"/>
                <a:cs typeface="Segoe UI" pitchFamily="34" charset="0"/>
              </a:defRPr>
            </a:lvl1pPr>
            <a:lvl2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2pPr>
            <a:lvl3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3pPr>
            <a:lvl4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4pPr>
            <a:lvl5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5pPr>
            <a:lvl6pPr marL="4572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6pPr>
            <a:lvl7pPr marL="9144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7pPr>
            <a:lvl8pPr marL="13716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8pPr>
            <a:lvl9pPr marL="18288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9pPr>
          </a:lstStyle>
          <a:p>
            <a:r>
              <a:rPr lang="en-US" sz="4000" dirty="0"/>
              <a:t>Summary: JSON</a:t>
            </a:r>
          </a:p>
        </p:txBody>
      </p:sp>
      <p:sp>
        <p:nvSpPr>
          <p:cNvPr id="7" name="Rectangle 6"/>
          <p:cNvSpPr/>
          <p:nvPr/>
        </p:nvSpPr>
        <p:spPr>
          <a:xfrm>
            <a:off x="274638" y="1430153"/>
            <a:ext cx="11023625" cy="3816429"/>
          </a:xfrm>
          <a:prstGeom prst="rect">
            <a:avLst/>
          </a:prstGeom>
        </p:spPr>
        <p:txBody>
          <a:bodyPr wrap="square">
            <a:spAutoFit/>
          </a:bodyPr>
          <a:lstStyle/>
          <a:p>
            <a:pPr marR="0">
              <a:spcBef>
                <a:spcPts val="3000"/>
              </a:spcBef>
              <a:spcAft>
                <a:spcPts val="0"/>
              </a:spcAft>
            </a:pPr>
            <a:r>
              <a:rPr lang="en-US" sz="3200" dirty="0">
                <a:solidFill>
                  <a:schemeClr val="accent4"/>
                </a:solidFill>
                <a:latin typeface="Segoe UI Semilight" panose="020B0402040204020203" pitchFamily="34" charset="0"/>
                <a:ea typeface="Times New Roman" panose="02020603050405020304" pitchFamily="18" charset="0"/>
                <a:cs typeface="Segoe UI Semilight" panose="020B0402040204020203" pitchFamily="34" charset="0"/>
              </a:rPr>
              <a:t>Capability</a:t>
            </a:r>
          </a:p>
          <a:p>
            <a:pPr marR="0">
              <a:spcBef>
                <a:spcPts val="3000"/>
              </a:spcBef>
              <a:spcAft>
                <a:spcPts val="0"/>
              </a:spcAft>
            </a:pPr>
            <a:r>
              <a:rPr lang="en-US" sz="1800" dirty="0">
                <a:latin typeface="Segoe UI" panose="020B0502040204020203" pitchFamily="34" charset="0"/>
                <a:ea typeface="Times New Roman" panose="02020603050405020304" pitchFamily="18" charset="0"/>
                <a:cs typeface="Segoe UI" panose="020B0502040204020203" pitchFamily="34" charset="0"/>
              </a:rPr>
              <a:t>Greatly enhances developer productivity</a:t>
            </a:r>
          </a:p>
          <a:p>
            <a:pPr marR="0">
              <a:spcBef>
                <a:spcPts val="3000"/>
              </a:spcBef>
              <a:spcAft>
                <a:spcPts val="0"/>
              </a:spcAft>
            </a:pPr>
            <a:r>
              <a:rPr lang="en-US" sz="3200" dirty="0">
                <a:solidFill>
                  <a:schemeClr val="accent4"/>
                </a:solidFill>
                <a:latin typeface="Segoe UI Semilight" panose="020B0402040204020203" pitchFamily="34" charset="0"/>
                <a:ea typeface="Times New Roman" panose="02020603050405020304" pitchFamily="18" charset="0"/>
                <a:cs typeface="Segoe UI Semilight" panose="020B0402040204020203" pitchFamily="34" charset="0"/>
              </a:rPr>
              <a:t>Benefits</a:t>
            </a:r>
          </a:p>
          <a:p>
            <a:pPr marR="0">
              <a:spcBef>
                <a:spcPts val="3000"/>
              </a:spcBef>
              <a:spcAft>
                <a:spcPts val="0"/>
              </a:spcAft>
            </a:pPr>
            <a:r>
              <a:rPr lang="en-US" sz="1800" dirty="0">
                <a:latin typeface="Segoe UI" panose="020B0502040204020203" pitchFamily="34" charset="0"/>
                <a:ea typeface="Times New Roman" panose="02020603050405020304" pitchFamily="18" charset="0"/>
                <a:cs typeface="Segoe UI" panose="020B0502040204020203" pitchFamily="34" charset="0"/>
              </a:rPr>
              <a:t>Added native JSON support in the core database engine supports schema-free data. Tackle more diverse data types right in SQL Server</a:t>
            </a:r>
          </a:p>
          <a:p>
            <a:pPr marR="0">
              <a:spcBef>
                <a:spcPts val="3000"/>
              </a:spcBef>
              <a:spcAft>
                <a:spcPts val="0"/>
              </a:spcAft>
            </a:pPr>
            <a:r>
              <a:rPr lang="en-US" sz="1800" dirty="0">
                <a:latin typeface="Segoe UI" panose="020B0502040204020203" pitchFamily="34" charset="0"/>
                <a:ea typeface="Times New Roman" panose="02020603050405020304" pitchFamily="18" charset="0"/>
                <a:cs typeface="Segoe UI" panose="020B0502040204020203" pitchFamily="34" charset="0"/>
              </a:rPr>
              <a:t>Support in </a:t>
            </a:r>
            <a:r>
              <a:rPr lang="en-US" sz="1800" dirty="0" err="1">
                <a:latin typeface="Segoe UI" panose="020B0502040204020203" pitchFamily="34" charset="0"/>
                <a:ea typeface="Times New Roman" panose="02020603050405020304" pitchFamily="18" charset="0"/>
                <a:cs typeface="Segoe UI" panose="020B0502040204020203" pitchFamily="34" charset="0"/>
              </a:rPr>
              <a:t>DocumentDB</a:t>
            </a:r>
            <a:endParaRPr lang="en-US" sz="1800" dirty="0">
              <a:latin typeface="Segoe UI" panose="020B0502040204020203" pitchFamily="34" charset="0"/>
              <a:ea typeface="Times New Roman" panose="02020603050405020304" pitchFamily="18" charset="0"/>
              <a:cs typeface="Segoe UI" panose="020B0502040204020203" pitchFamily="34" charset="0"/>
            </a:endParaRPr>
          </a:p>
        </p:txBody>
      </p:sp>
      <p:sp>
        <p:nvSpPr>
          <p:cNvPr id="5" name="TextBox 4"/>
          <p:cNvSpPr txBox="1"/>
          <p:nvPr/>
        </p:nvSpPr>
        <p:spPr>
          <a:xfrm>
            <a:off x="1" y="6642289"/>
            <a:ext cx="3806190" cy="352236"/>
          </a:xfrm>
          <a:prstGeom prst="rect">
            <a:avLst/>
          </a:prstGeom>
          <a:noFill/>
        </p:spPr>
        <p:txBody>
          <a:bodyPr wrap="square" lIns="365760" tIns="146304" rIns="182880" bIns="146304" rtlCol="0" anchor="ctr" anchorCtr="0">
            <a:noAutofit/>
          </a:bodyPr>
          <a:lstStyle/>
          <a:p>
            <a:pPr>
              <a:lnSpc>
                <a:spcPct val="90000"/>
              </a:lnSpc>
              <a:spcAft>
                <a:spcPts val="600"/>
              </a:spcAft>
            </a:pPr>
            <a:r>
              <a:rPr lang="en-US" sz="1400" dirty="0">
                <a:solidFill>
                  <a:schemeClr val="bg1"/>
                </a:solidFill>
                <a:latin typeface="Segoe UI Semibold" panose="020B0702040204020203" pitchFamily="34" charset="0"/>
                <a:ea typeface="Segoe UI Black" panose="020B0A02040204020203" pitchFamily="34" charset="0"/>
                <a:cs typeface="Segoe UI Semibold" panose="020B0702040204020203" pitchFamily="34" charset="0"/>
              </a:rPr>
              <a:t>Performance</a:t>
            </a:r>
          </a:p>
        </p:txBody>
      </p:sp>
    </p:spTree>
    <p:extLst>
      <p:ext uri="{BB962C8B-B14F-4D97-AF65-F5344CB8AC3E}">
        <p14:creationId xmlns:p14="http://schemas.microsoft.com/office/powerpoint/2010/main" val="2582437554"/>
      </p:ext>
    </p:extLst>
  </p:cSld>
  <p:clrMapOvr>
    <a:masterClrMapping/>
  </p:clrMapOvr>
  <p:transition>
    <p:fade/>
  </p:transition>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Temporal</a:t>
            </a:r>
            <a:endParaRPr lang="en-US" sz="3264" dirty="0"/>
          </a:p>
        </p:txBody>
      </p:sp>
      <p:sp>
        <p:nvSpPr>
          <p:cNvPr id="4" name="Title 1"/>
          <p:cNvSpPr txBox="1">
            <a:spLocks/>
          </p:cNvSpPr>
          <p:nvPr/>
        </p:nvSpPr>
        <p:spPr>
          <a:xfrm>
            <a:off x="274639" y="1520721"/>
            <a:ext cx="5364246" cy="2433673"/>
          </a:xfrm>
          <a:prstGeom prst="rect">
            <a:avLst/>
          </a:prstGeom>
        </p:spPr>
        <p:txBody>
          <a:bodyPr vert="horz" wrap="square" lIns="146304" tIns="91440" rIns="146304" bIns="91440" rtlCol="0" anchor="t">
            <a:noAutofit/>
          </a:bodyPr>
          <a:lstStyle>
            <a:lvl1pPr algn="l" defTabSz="931863" rtl="0" fontAlgn="base">
              <a:lnSpc>
                <a:spcPct val="90000"/>
              </a:lnSpc>
              <a:spcBef>
                <a:spcPct val="0"/>
              </a:spcBef>
              <a:spcAft>
                <a:spcPct val="0"/>
              </a:spcAft>
              <a:defRPr lang="en-US" sz="5400" kern="1200" spc="-102">
                <a:ln w="3175">
                  <a:noFill/>
                </a:ln>
                <a:solidFill>
                  <a:schemeClr val="accent4"/>
                </a:solidFill>
                <a:latin typeface="+mj-lt"/>
                <a:ea typeface="ＭＳ Ｐゴシック" charset="0"/>
                <a:cs typeface="Segoe UI" pitchFamily="34" charset="0"/>
              </a:defRPr>
            </a:lvl1pPr>
            <a:lvl2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2pPr>
            <a:lvl3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3pPr>
            <a:lvl4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4pPr>
            <a:lvl5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5pPr>
            <a:lvl6pPr marL="4572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6pPr>
            <a:lvl7pPr marL="9144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7pPr>
            <a:lvl8pPr marL="13716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8pPr>
            <a:lvl9pPr marL="18288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9pPr>
          </a:lstStyle>
          <a:p>
            <a:r>
              <a:rPr lang="en-US" sz="3264" dirty="0">
                <a:solidFill>
                  <a:schemeClr val="tx1"/>
                </a:solidFill>
              </a:rPr>
              <a:t>Query back in time</a:t>
            </a:r>
          </a:p>
        </p:txBody>
      </p:sp>
    </p:spTree>
    <p:extLst>
      <p:ext uri="{BB962C8B-B14F-4D97-AF65-F5344CB8AC3E}">
        <p14:creationId xmlns:p14="http://schemas.microsoft.com/office/powerpoint/2010/main" val="508607274"/>
      </p:ext>
    </p:extLst>
  </p:cSld>
  <p:clrMapOvr>
    <a:masterClrMapping/>
  </p:clrMapOvr>
  <p:transition>
    <p:fade/>
  </p:transition>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 Placeholder 5"/>
          <p:cNvSpPr>
            <a:spLocks noGrp="1"/>
          </p:cNvSpPr>
          <p:nvPr>
            <p:ph type="body" sz="quarter" idx="13"/>
          </p:nvPr>
        </p:nvSpPr>
        <p:spPr>
          <a:xfrm>
            <a:off x="5863590" y="1350963"/>
            <a:ext cx="6299835" cy="4923425"/>
          </a:xfrm>
          <a:prstGeom prst="rect">
            <a:avLst/>
          </a:prstGeom>
        </p:spPr>
        <p:txBody>
          <a:bodyPr/>
          <a:lstStyle/>
          <a:p>
            <a:r>
              <a:rPr lang="en-US" dirty="0">
                <a:latin typeface="Segoe UI Semilight" panose="020B0402040204020203" pitchFamily="34" charset="0"/>
                <a:cs typeface="Segoe UI Semilight" panose="020B0402040204020203" pitchFamily="34" charset="0"/>
              </a:rPr>
              <a:t>Data changes over time</a:t>
            </a:r>
          </a:p>
          <a:p>
            <a:r>
              <a:rPr lang="en-US" sz="1800" dirty="0">
                <a:solidFill>
                  <a:schemeClr val="tx1"/>
                </a:solidFill>
                <a:latin typeface="+mn-lt"/>
              </a:rPr>
              <a:t>Tracking and analyzing changes is often important</a:t>
            </a:r>
          </a:p>
          <a:p>
            <a:r>
              <a:rPr lang="en-US" dirty="0">
                <a:latin typeface="Segoe UI Semilight" panose="020B0402040204020203" pitchFamily="34" charset="0"/>
                <a:cs typeface="Segoe UI Semilight" panose="020B0402040204020203" pitchFamily="34" charset="0"/>
              </a:rPr>
              <a:t>Temporal in DB</a:t>
            </a:r>
          </a:p>
          <a:p>
            <a:r>
              <a:rPr lang="en-US" sz="1800" dirty="0">
                <a:solidFill>
                  <a:schemeClr val="tx1"/>
                </a:solidFill>
                <a:latin typeface="Segoe UI" panose="020B0502040204020203" pitchFamily="34" charset="0"/>
                <a:cs typeface="Segoe UI" panose="020B0502040204020203" pitchFamily="34" charset="0"/>
              </a:rPr>
              <a:t>Automatically tracks history of data changes</a:t>
            </a:r>
          </a:p>
          <a:p>
            <a:r>
              <a:rPr lang="en-US" sz="1800" dirty="0">
                <a:solidFill>
                  <a:schemeClr val="tx1"/>
                </a:solidFill>
                <a:latin typeface="Segoe UI" panose="020B0502040204020203" pitchFamily="34" charset="0"/>
                <a:cs typeface="Segoe UI" panose="020B0502040204020203" pitchFamily="34" charset="0"/>
              </a:rPr>
              <a:t>Enables easy querying of historical data states </a:t>
            </a:r>
          </a:p>
          <a:p>
            <a:r>
              <a:rPr lang="en-US" dirty="0">
                <a:latin typeface="Segoe UI Semilight" panose="020B0402040204020203" pitchFamily="34" charset="0"/>
                <a:cs typeface="Segoe UI Semilight" panose="020B0402040204020203" pitchFamily="34" charset="0"/>
              </a:rPr>
              <a:t>Advantages over workarounds</a:t>
            </a:r>
          </a:p>
          <a:p>
            <a:r>
              <a:rPr lang="en-US" sz="1800" dirty="0">
                <a:solidFill>
                  <a:schemeClr val="tx1"/>
                </a:solidFill>
                <a:latin typeface="Segoe UI" panose="020B0502040204020203" pitchFamily="34" charset="0"/>
                <a:cs typeface="Segoe UI" panose="020B0502040204020203" pitchFamily="34" charset="0"/>
              </a:rPr>
              <a:t>Simplifies app development and maintenance</a:t>
            </a:r>
          </a:p>
          <a:p>
            <a:r>
              <a:rPr lang="en-US" sz="1800" dirty="0">
                <a:solidFill>
                  <a:schemeClr val="tx1"/>
                </a:solidFill>
                <a:latin typeface="Segoe UI" panose="020B0502040204020203" pitchFamily="34" charset="0"/>
                <a:cs typeface="Segoe UI" panose="020B0502040204020203" pitchFamily="34" charset="0"/>
              </a:rPr>
              <a:t>Efficiently handles complex logic in DB engine</a:t>
            </a:r>
          </a:p>
          <a:p>
            <a:pPr lvl="1"/>
            <a:endParaRPr lang="en-US" sz="1600" dirty="0"/>
          </a:p>
          <a:p>
            <a:pPr lvl="1"/>
            <a:endParaRPr lang="en-US" sz="1600" dirty="0"/>
          </a:p>
        </p:txBody>
      </p:sp>
      <p:sp>
        <p:nvSpPr>
          <p:cNvPr id="7" name="Title 1"/>
          <p:cNvSpPr txBox="1">
            <a:spLocks/>
          </p:cNvSpPr>
          <p:nvPr/>
        </p:nvSpPr>
        <p:spPr>
          <a:xfrm>
            <a:off x="328025" y="249498"/>
            <a:ext cx="11653521" cy="1075884"/>
          </a:xfrm>
          <a:prstGeom prst="rect">
            <a:avLst/>
          </a:prstGeom>
        </p:spPr>
        <p:txBody>
          <a:bodyPr anchor="ctr" anchorCtr="0"/>
          <a:lstStyle>
            <a:lvl1pPr algn="l" defTabSz="931863" rtl="0" fontAlgn="base">
              <a:lnSpc>
                <a:spcPct val="90000"/>
              </a:lnSpc>
              <a:spcBef>
                <a:spcPct val="0"/>
              </a:spcBef>
              <a:spcAft>
                <a:spcPct val="0"/>
              </a:spcAft>
              <a:defRPr lang="en-US" sz="4000" kern="1200" spc="-102" dirty="0">
                <a:ln w="3175">
                  <a:noFill/>
                </a:ln>
                <a:solidFill>
                  <a:schemeClr val="tx1"/>
                </a:solidFill>
                <a:latin typeface="+mj-lt"/>
                <a:ea typeface="ＭＳ Ｐゴシック" charset="0"/>
                <a:cs typeface="Segoe UI" pitchFamily="34" charset="0"/>
              </a:defRPr>
            </a:lvl1pPr>
            <a:lvl2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2pPr>
            <a:lvl3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3pPr>
            <a:lvl4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4pPr>
            <a:lvl5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5pPr>
            <a:lvl6pPr marL="4572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6pPr>
            <a:lvl7pPr marL="9144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7pPr>
            <a:lvl8pPr marL="13716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8pPr>
            <a:lvl9pPr marL="18288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9pPr>
          </a:lstStyle>
          <a:p>
            <a:r>
              <a:rPr lang="en-US" dirty="0"/>
              <a:t>Why temporal</a:t>
            </a:r>
          </a:p>
        </p:txBody>
      </p:sp>
      <p:grpSp>
        <p:nvGrpSpPr>
          <p:cNvPr id="30" name="Group 29"/>
          <p:cNvGrpSpPr/>
          <p:nvPr/>
        </p:nvGrpSpPr>
        <p:grpSpPr>
          <a:xfrm>
            <a:off x="439996" y="1523105"/>
            <a:ext cx="4476777" cy="4629632"/>
            <a:chOff x="416925" y="2052888"/>
            <a:chExt cx="4053158" cy="4191549"/>
          </a:xfrm>
        </p:grpSpPr>
        <p:grpSp>
          <p:nvGrpSpPr>
            <p:cNvPr id="26" name="Group 25"/>
            <p:cNvGrpSpPr/>
            <p:nvPr/>
          </p:nvGrpSpPr>
          <p:grpSpPr>
            <a:xfrm>
              <a:off x="416925" y="2052888"/>
              <a:ext cx="1986097" cy="2061399"/>
              <a:chOff x="416925" y="1553368"/>
              <a:chExt cx="1986097" cy="2061399"/>
            </a:xfrm>
          </p:grpSpPr>
          <p:sp>
            <p:nvSpPr>
              <p:cNvPr id="5" name="Rectangle 4"/>
              <p:cNvSpPr/>
              <p:nvPr/>
            </p:nvSpPr>
            <p:spPr bwMode="auto">
              <a:xfrm>
                <a:off x="416925" y="1553368"/>
                <a:ext cx="1986097" cy="2061399"/>
              </a:xfrm>
              <a:prstGeom prst="rect">
                <a:avLst/>
              </a:prstGeom>
              <a:solidFill>
                <a:schemeClr val="accent4"/>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40" tIns="91440" rIns="91440" bIns="137160" numCol="1" spcCol="0" rtlCol="0" fromWordArt="0" anchor="b" anchorCtr="0" forceAA="0" compatLnSpc="1">
                <a:prstTxWarp prst="textNoShape">
                  <a:avLst/>
                </a:prstTxWarp>
                <a:noAutofit/>
              </a:bodyPr>
              <a:lstStyle/>
              <a:p>
                <a:pPr defTabSz="932472" fontAlgn="base">
                  <a:lnSpc>
                    <a:spcPct val="90000"/>
                  </a:lnSpc>
                  <a:spcBef>
                    <a:spcPct val="0"/>
                  </a:spcBef>
                  <a:spcAft>
                    <a:spcPct val="0"/>
                  </a:spcAft>
                </a:pPr>
                <a:r>
                  <a:rPr lang="en-US" sz="2000" b="1" dirty="0">
                    <a:solidFill>
                      <a:schemeClr val="bg1"/>
                    </a:solidFill>
                    <a:latin typeface="+mj-lt"/>
                    <a:ea typeface="Segoe UI" pitchFamily="34" charset="0"/>
                    <a:cs typeface="Segoe UI" pitchFamily="34" charset="0"/>
                  </a:rPr>
                  <a:t>Time travel</a:t>
                </a:r>
              </a:p>
            </p:txBody>
          </p:sp>
          <p:pic>
            <p:nvPicPr>
              <p:cNvPr id="8" name="Picture 7"/>
              <p:cNvPicPr>
                <a:picLocks noChangeAspect="1"/>
              </p:cNvPicPr>
              <p:nvPr/>
            </p:nvPicPr>
            <p:blipFill>
              <a:blip r:embed="rId3"/>
              <a:stretch>
                <a:fillRect/>
              </a:stretch>
            </p:blipFill>
            <p:spPr>
              <a:xfrm>
                <a:off x="819510" y="1773637"/>
                <a:ext cx="1180927" cy="1180926"/>
              </a:xfrm>
              <a:prstGeom prst="rect">
                <a:avLst/>
              </a:prstGeom>
            </p:spPr>
          </p:pic>
        </p:grpSp>
        <p:grpSp>
          <p:nvGrpSpPr>
            <p:cNvPr id="27" name="Group 26"/>
            <p:cNvGrpSpPr/>
            <p:nvPr/>
          </p:nvGrpSpPr>
          <p:grpSpPr>
            <a:xfrm>
              <a:off x="2483986" y="2052888"/>
              <a:ext cx="1986097" cy="2061399"/>
              <a:chOff x="3020243" y="1553368"/>
              <a:chExt cx="1986097" cy="2061399"/>
            </a:xfrm>
          </p:grpSpPr>
          <p:sp>
            <p:nvSpPr>
              <p:cNvPr id="9" name="Rectangle 8"/>
              <p:cNvSpPr/>
              <p:nvPr/>
            </p:nvSpPr>
            <p:spPr bwMode="auto">
              <a:xfrm>
                <a:off x="3020243" y="1553368"/>
                <a:ext cx="1986097" cy="2061399"/>
              </a:xfrm>
              <a:prstGeom prst="rect">
                <a:avLst/>
              </a:prstGeom>
              <a:solidFill>
                <a:schemeClr val="accent4"/>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40" tIns="91440" rIns="91440" bIns="137160" numCol="1" spcCol="0" rtlCol="0" fromWordArt="0" anchor="b" anchorCtr="0" forceAA="0" compatLnSpc="1">
                <a:prstTxWarp prst="textNoShape">
                  <a:avLst/>
                </a:prstTxWarp>
                <a:noAutofit/>
              </a:bodyPr>
              <a:lstStyle/>
              <a:p>
                <a:pPr defTabSz="932472" fontAlgn="base">
                  <a:lnSpc>
                    <a:spcPct val="90000"/>
                  </a:lnSpc>
                  <a:spcBef>
                    <a:spcPct val="0"/>
                  </a:spcBef>
                  <a:spcAft>
                    <a:spcPct val="0"/>
                  </a:spcAft>
                </a:pPr>
                <a:r>
                  <a:rPr lang="en-US" sz="2000" b="1" dirty="0">
                    <a:solidFill>
                      <a:schemeClr val="bg1"/>
                    </a:solidFill>
                    <a:latin typeface="+mj-lt"/>
                    <a:ea typeface="Segoe UI" pitchFamily="34" charset="0"/>
                    <a:cs typeface="Segoe UI" pitchFamily="34" charset="0"/>
                  </a:rPr>
                  <a:t>Data audit</a:t>
                </a:r>
              </a:p>
            </p:txBody>
          </p:sp>
          <p:pic>
            <p:nvPicPr>
              <p:cNvPr id="12" name="Picture 11"/>
              <p:cNvPicPr>
                <a:picLocks noChangeAspect="1"/>
              </p:cNvPicPr>
              <p:nvPr/>
            </p:nvPicPr>
            <p:blipFill>
              <a:blip r:embed="rId4"/>
              <a:stretch>
                <a:fillRect/>
              </a:stretch>
            </p:blipFill>
            <p:spPr>
              <a:xfrm>
                <a:off x="3338218" y="1773637"/>
                <a:ext cx="1344713" cy="1179969"/>
              </a:xfrm>
              <a:prstGeom prst="rect">
                <a:avLst/>
              </a:prstGeom>
            </p:spPr>
          </p:pic>
        </p:grpSp>
        <p:grpSp>
          <p:nvGrpSpPr>
            <p:cNvPr id="28" name="Group 27"/>
            <p:cNvGrpSpPr/>
            <p:nvPr/>
          </p:nvGrpSpPr>
          <p:grpSpPr>
            <a:xfrm>
              <a:off x="416925" y="4183038"/>
              <a:ext cx="1986097" cy="2061399"/>
              <a:chOff x="416925" y="4183038"/>
              <a:chExt cx="1986097" cy="2061399"/>
            </a:xfrm>
          </p:grpSpPr>
          <p:sp>
            <p:nvSpPr>
              <p:cNvPr id="10" name="Rectangle 9"/>
              <p:cNvSpPr/>
              <p:nvPr/>
            </p:nvSpPr>
            <p:spPr bwMode="auto">
              <a:xfrm>
                <a:off x="416925" y="4183038"/>
                <a:ext cx="1986097" cy="2061399"/>
              </a:xfrm>
              <a:prstGeom prst="rect">
                <a:avLst/>
              </a:prstGeom>
              <a:solidFill>
                <a:schemeClr val="accent4"/>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40" tIns="91440" rIns="91440" bIns="137160" numCol="1" spcCol="0" rtlCol="0" fromWordArt="0" anchor="b" anchorCtr="0" forceAA="0" compatLnSpc="1">
                <a:prstTxWarp prst="textNoShape">
                  <a:avLst/>
                </a:prstTxWarp>
                <a:noAutofit/>
              </a:bodyPr>
              <a:lstStyle/>
              <a:p>
                <a:pPr defTabSz="932472" fontAlgn="base">
                  <a:lnSpc>
                    <a:spcPct val="90000"/>
                  </a:lnSpc>
                  <a:spcBef>
                    <a:spcPct val="0"/>
                  </a:spcBef>
                  <a:spcAft>
                    <a:spcPct val="0"/>
                  </a:spcAft>
                </a:pPr>
                <a:r>
                  <a:rPr lang="en-US" sz="2000" b="1" dirty="0">
                    <a:solidFill>
                      <a:schemeClr val="bg1"/>
                    </a:solidFill>
                    <a:latin typeface="+mj-lt"/>
                    <a:ea typeface="Segoe UI" pitchFamily="34" charset="0"/>
                    <a:cs typeface="Segoe UI" pitchFamily="34" charset="0"/>
                  </a:rPr>
                  <a:t>Slowly changing dimensions</a:t>
                </a:r>
              </a:p>
            </p:txBody>
          </p:sp>
          <p:pic>
            <p:nvPicPr>
              <p:cNvPr id="15" name="Picture 14"/>
              <p:cNvPicPr>
                <a:picLocks noChangeAspect="1"/>
              </p:cNvPicPr>
              <p:nvPr/>
            </p:nvPicPr>
            <p:blipFill>
              <a:blip r:embed="rId5"/>
              <a:stretch>
                <a:fillRect/>
              </a:stretch>
            </p:blipFill>
            <p:spPr>
              <a:xfrm>
                <a:off x="779026" y="4320539"/>
                <a:ext cx="1261893" cy="1168133"/>
              </a:xfrm>
              <a:prstGeom prst="rect">
                <a:avLst/>
              </a:prstGeom>
            </p:spPr>
          </p:pic>
        </p:grpSp>
        <p:grpSp>
          <p:nvGrpSpPr>
            <p:cNvPr id="29" name="Group 28"/>
            <p:cNvGrpSpPr/>
            <p:nvPr/>
          </p:nvGrpSpPr>
          <p:grpSpPr>
            <a:xfrm>
              <a:off x="2483986" y="4183038"/>
              <a:ext cx="1986097" cy="2061399"/>
              <a:chOff x="3020243" y="4183038"/>
              <a:chExt cx="1986097" cy="2061399"/>
            </a:xfrm>
          </p:grpSpPr>
          <p:sp>
            <p:nvSpPr>
              <p:cNvPr id="11" name="Rectangle 10"/>
              <p:cNvSpPr/>
              <p:nvPr/>
            </p:nvSpPr>
            <p:spPr bwMode="auto">
              <a:xfrm>
                <a:off x="3020243" y="4183038"/>
                <a:ext cx="1986097" cy="2061399"/>
              </a:xfrm>
              <a:prstGeom prst="rect">
                <a:avLst/>
              </a:prstGeom>
              <a:solidFill>
                <a:schemeClr val="accent4"/>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40" tIns="91440" rIns="91440" bIns="137160" numCol="1" spcCol="0" rtlCol="0" fromWordArt="0" anchor="b" anchorCtr="0" forceAA="0" compatLnSpc="1">
                <a:prstTxWarp prst="textNoShape">
                  <a:avLst/>
                </a:prstTxWarp>
                <a:noAutofit/>
              </a:bodyPr>
              <a:lstStyle/>
              <a:p>
                <a:pPr defTabSz="932472" fontAlgn="base">
                  <a:lnSpc>
                    <a:spcPct val="90000"/>
                  </a:lnSpc>
                  <a:spcBef>
                    <a:spcPct val="0"/>
                  </a:spcBef>
                  <a:spcAft>
                    <a:spcPct val="0"/>
                  </a:spcAft>
                </a:pPr>
                <a:r>
                  <a:rPr lang="en-US" sz="2000" b="1">
                    <a:solidFill>
                      <a:schemeClr val="bg1"/>
                    </a:solidFill>
                    <a:latin typeface="+mj-lt"/>
                    <a:ea typeface="Segoe UI" pitchFamily="34" charset="0"/>
                    <a:cs typeface="Segoe UI" pitchFamily="34" charset="0"/>
                  </a:rPr>
                  <a:t>Repair record-level corruptions</a:t>
                </a:r>
                <a:endParaRPr lang="en-US" sz="2000" b="1" dirty="0" err="1">
                  <a:solidFill>
                    <a:schemeClr val="bg1"/>
                  </a:solidFill>
                  <a:latin typeface="+mj-lt"/>
                  <a:ea typeface="Segoe UI" pitchFamily="34" charset="0"/>
                  <a:cs typeface="Segoe UI" pitchFamily="34" charset="0"/>
                </a:endParaRPr>
              </a:p>
            </p:txBody>
          </p:sp>
          <p:grpSp>
            <p:nvGrpSpPr>
              <p:cNvPr id="25" name="Group 24"/>
              <p:cNvGrpSpPr/>
              <p:nvPr/>
            </p:nvGrpSpPr>
            <p:grpSpPr>
              <a:xfrm>
                <a:off x="3432403" y="4340274"/>
                <a:ext cx="1161777" cy="1148398"/>
                <a:chOff x="3358803" y="4580153"/>
                <a:chExt cx="1161777" cy="1148398"/>
              </a:xfrm>
            </p:grpSpPr>
            <p:sp>
              <p:nvSpPr>
                <p:cNvPr id="21" name="Freeform 5"/>
                <p:cNvSpPr>
                  <a:spLocks noEditPoints="1"/>
                </p:cNvSpPr>
                <p:nvPr/>
              </p:nvSpPr>
              <p:spPr bwMode="auto">
                <a:xfrm rot="18900000">
                  <a:off x="3797186" y="4580153"/>
                  <a:ext cx="337830" cy="1148398"/>
                </a:xfrm>
                <a:custGeom>
                  <a:avLst/>
                  <a:gdLst>
                    <a:gd name="T0" fmla="*/ 55 w 73"/>
                    <a:gd name="T1" fmla="*/ 190 h 255"/>
                    <a:gd name="T2" fmla="*/ 55 w 73"/>
                    <a:gd name="T3" fmla="*/ 68 h 255"/>
                    <a:gd name="T4" fmla="*/ 73 w 73"/>
                    <a:gd name="T5" fmla="*/ 37 h 255"/>
                    <a:gd name="T6" fmla="*/ 36 w 73"/>
                    <a:gd name="T7" fmla="*/ 0 h 255"/>
                    <a:gd name="T8" fmla="*/ 0 w 73"/>
                    <a:gd name="T9" fmla="*/ 37 h 255"/>
                    <a:gd name="T10" fmla="*/ 18 w 73"/>
                    <a:gd name="T11" fmla="*/ 68 h 255"/>
                    <a:gd name="T12" fmla="*/ 18 w 73"/>
                    <a:gd name="T13" fmla="*/ 190 h 255"/>
                    <a:gd name="T14" fmla="*/ 0 w 73"/>
                    <a:gd name="T15" fmla="*/ 221 h 255"/>
                    <a:gd name="T16" fmla="*/ 22 w 73"/>
                    <a:gd name="T17" fmla="*/ 255 h 255"/>
                    <a:gd name="T18" fmla="*/ 22 w 73"/>
                    <a:gd name="T19" fmla="*/ 212 h 255"/>
                    <a:gd name="T20" fmla="*/ 50 w 73"/>
                    <a:gd name="T21" fmla="*/ 212 h 255"/>
                    <a:gd name="T22" fmla="*/ 50 w 73"/>
                    <a:gd name="T23" fmla="*/ 255 h 255"/>
                    <a:gd name="T24" fmla="*/ 73 w 73"/>
                    <a:gd name="T25" fmla="*/ 221 h 255"/>
                    <a:gd name="T26" fmla="*/ 55 w 73"/>
                    <a:gd name="T27" fmla="*/ 190 h 255"/>
                    <a:gd name="T28" fmla="*/ 26 w 73"/>
                    <a:gd name="T29" fmla="*/ 18 h 255"/>
                    <a:gd name="T30" fmla="*/ 47 w 73"/>
                    <a:gd name="T31" fmla="*/ 18 h 255"/>
                    <a:gd name="T32" fmla="*/ 58 w 73"/>
                    <a:gd name="T33" fmla="*/ 37 h 255"/>
                    <a:gd name="T34" fmla="*/ 47 w 73"/>
                    <a:gd name="T35" fmla="*/ 55 h 255"/>
                    <a:gd name="T36" fmla="*/ 26 w 73"/>
                    <a:gd name="T37" fmla="*/ 55 h 255"/>
                    <a:gd name="T38" fmla="*/ 15 w 73"/>
                    <a:gd name="T39" fmla="*/ 37 h 255"/>
                    <a:gd name="T40" fmla="*/ 26 w 73"/>
                    <a:gd name="T41" fmla="*/ 18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3" h="255">
                      <a:moveTo>
                        <a:pt x="55" y="190"/>
                      </a:moveTo>
                      <a:cubicBezTo>
                        <a:pt x="55" y="68"/>
                        <a:pt x="55" y="68"/>
                        <a:pt x="55" y="68"/>
                      </a:cubicBezTo>
                      <a:cubicBezTo>
                        <a:pt x="66" y="62"/>
                        <a:pt x="73" y="50"/>
                        <a:pt x="73" y="37"/>
                      </a:cubicBezTo>
                      <a:cubicBezTo>
                        <a:pt x="73" y="17"/>
                        <a:pt x="57" y="0"/>
                        <a:pt x="36" y="0"/>
                      </a:cubicBezTo>
                      <a:cubicBezTo>
                        <a:pt x="16" y="0"/>
                        <a:pt x="0" y="17"/>
                        <a:pt x="0" y="37"/>
                      </a:cubicBezTo>
                      <a:cubicBezTo>
                        <a:pt x="0" y="50"/>
                        <a:pt x="7" y="62"/>
                        <a:pt x="18" y="68"/>
                      </a:cubicBezTo>
                      <a:cubicBezTo>
                        <a:pt x="18" y="190"/>
                        <a:pt x="18" y="190"/>
                        <a:pt x="18" y="190"/>
                      </a:cubicBezTo>
                      <a:cubicBezTo>
                        <a:pt x="7" y="196"/>
                        <a:pt x="0" y="208"/>
                        <a:pt x="0" y="221"/>
                      </a:cubicBezTo>
                      <a:cubicBezTo>
                        <a:pt x="0" y="237"/>
                        <a:pt x="9" y="250"/>
                        <a:pt x="22" y="255"/>
                      </a:cubicBezTo>
                      <a:cubicBezTo>
                        <a:pt x="22" y="212"/>
                        <a:pt x="22" y="212"/>
                        <a:pt x="22" y="212"/>
                      </a:cubicBezTo>
                      <a:cubicBezTo>
                        <a:pt x="50" y="212"/>
                        <a:pt x="50" y="212"/>
                        <a:pt x="50" y="212"/>
                      </a:cubicBezTo>
                      <a:cubicBezTo>
                        <a:pt x="50" y="255"/>
                        <a:pt x="50" y="255"/>
                        <a:pt x="50" y="255"/>
                      </a:cubicBezTo>
                      <a:cubicBezTo>
                        <a:pt x="64" y="250"/>
                        <a:pt x="73" y="237"/>
                        <a:pt x="73" y="221"/>
                      </a:cubicBezTo>
                      <a:cubicBezTo>
                        <a:pt x="73" y="208"/>
                        <a:pt x="66" y="196"/>
                        <a:pt x="55" y="190"/>
                      </a:cubicBezTo>
                      <a:close/>
                      <a:moveTo>
                        <a:pt x="26" y="18"/>
                      </a:moveTo>
                      <a:cubicBezTo>
                        <a:pt x="47" y="18"/>
                        <a:pt x="47" y="18"/>
                        <a:pt x="47" y="18"/>
                      </a:cubicBezTo>
                      <a:cubicBezTo>
                        <a:pt x="58" y="37"/>
                        <a:pt x="58" y="37"/>
                        <a:pt x="58" y="37"/>
                      </a:cubicBezTo>
                      <a:cubicBezTo>
                        <a:pt x="47" y="55"/>
                        <a:pt x="47" y="55"/>
                        <a:pt x="47" y="55"/>
                      </a:cubicBezTo>
                      <a:cubicBezTo>
                        <a:pt x="26" y="55"/>
                        <a:pt x="26" y="55"/>
                        <a:pt x="26" y="55"/>
                      </a:cubicBezTo>
                      <a:cubicBezTo>
                        <a:pt x="15" y="37"/>
                        <a:pt x="15" y="37"/>
                        <a:pt x="15" y="37"/>
                      </a:cubicBezTo>
                      <a:lnTo>
                        <a:pt x="26" y="18"/>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24" name="Freeform 9"/>
                <p:cNvSpPr>
                  <a:spLocks/>
                </p:cNvSpPr>
                <p:nvPr/>
              </p:nvSpPr>
              <p:spPr bwMode="auto">
                <a:xfrm rot="2700000">
                  <a:off x="3772449" y="4569915"/>
                  <a:ext cx="334485" cy="1161777"/>
                </a:xfrm>
                <a:custGeom>
                  <a:avLst/>
                  <a:gdLst>
                    <a:gd name="T0" fmla="*/ 55 w 72"/>
                    <a:gd name="T1" fmla="*/ 194 h 258"/>
                    <a:gd name="T2" fmla="*/ 55 w 72"/>
                    <a:gd name="T3" fmla="*/ 65 h 258"/>
                    <a:gd name="T4" fmla="*/ 72 w 72"/>
                    <a:gd name="T5" fmla="*/ 34 h 258"/>
                    <a:gd name="T6" fmla="*/ 50 w 72"/>
                    <a:gd name="T7" fmla="*/ 0 h 258"/>
                    <a:gd name="T8" fmla="*/ 50 w 72"/>
                    <a:gd name="T9" fmla="*/ 40 h 258"/>
                    <a:gd name="T10" fmla="*/ 23 w 72"/>
                    <a:gd name="T11" fmla="*/ 40 h 258"/>
                    <a:gd name="T12" fmla="*/ 23 w 72"/>
                    <a:gd name="T13" fmla="*/ 0 h 258"/>
                    <a:gd name="T14" fmla="*/ 0 w 72"/>
                    <a:gd name="T15" fmla="*/ 34 h 258"/>
                    <a:gd name="T16" fmla="*/ 18 w 72"/>
                    <a:gd name="T17" fmla="*/ 65 h 258"/>
                    <a:gd name="T18" fmla="*/ 18 w 72"/>
                    <a:gd name="T19" fmla="*/ 194 h 258"/>
                    <a:gd name="T20" fmla="*/ 0 w 72"/>
                    <a:gd name="T21" fmla="*/ 225 h 258"/>
                    <a:gd name="T22" fmla="*/ 23 w 72"/>
                    <a:gd name="T23" fmla="*/ 258 h 258"/>
                    <a:gd name="T24" fmla="*/ 23 w 72"/>
                    <a:gd name="T25" fmla="*/ 218 h 258"/>
                    <a:gd name="T26" fmla="*/ 50 w 72"/>
                    <a:gd name="T27" fmla="*/ 218 h 258"/>
                    <a:gd name="T28" fmla="*/ 50 w 72"/>
                    <a:gd name="T29" fmla="*/ 258 h 258"/>
                    <a:gd name="T30" fmla="*/ 72 w 72"/>
                    <a:gd name="T31" fmla="*/ 225 h 258"/>
                    <a:gd name="T32" fmla="*/ 55 w 72"/>
                    <a:gd name="T33" fmla="*/ 194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2" h="258">
                      <a:moveTo>
                        <a:pt x="55" y="194"/>
                      </a:moveTo>
                      <a:cubicBezTo>
                        <a:pt x="55" y="65"/>
                        <a:pt x="55" y="65"/>
                        <a:pt x="55" y="65"/>
                      </a:cubicBezTo>
                      <a:cubicBezTo>
                        <a:pt x="65" y="59"/>
                        <a:pt x="72" y="47"/>
                        <a:pt x="72" y="34"/>
                      </a:cubicBezTo>
                      <a:cubicBezTo>
                        <a:pt x="72" y="19"/>
                        <a:pt x="63" y="6"/>
                        <a:pt x="50" y="0"/>
                      </a:cubicBezTo>
                      <a:cubicBezTo>
                        <a:pt x="50" y="40"/>
                        <a:pt x="50" y="40"/>
                        <a:pt x="50" y="40"/>
                      </a:cubicBezTo>
                      <a:cubicBezTo>
                        <a:pt x="23" y="40"/>
                        <a:pt x="23" y="40"/>
                        <a:pt x="23" y="40"/>
                      </a:cubicBezTo>
                      <a:cubicBezTo>
                        <a:pt x="23" y="0"/>
                        <a:pt x="23" y="0"/>
                        <a:pt x="23" y="0"/>
                      </a:cubicBezTo>
                      <a:cubicBezTo>
                        <a:pt x="10" y="6"/>
                        <a:pt x="0" y="19"/>
                        <a:pt x="0" y="34"/>
                      </a:cubicBezTo>
                      <a:cubicBezTo>
                        <a:pt x="0" y="47"/>
                        <a:pt x="7" y="59"/>
                        <a:pt x="18" y="65"/>
                      </a:cubicBezTo>
                      <a:cubicBezTo>
                        <a:pt x="18" y="194"/>
                        <a:pt x="18" y="194"/>
                        <a:pt x="18" y="194"/>
                      </a:cubicBezTo>
                      <a:cubicBezTo>
                        <a:pt x="7" y="200"/>
                        <a:pt x="0" y="211"/>
                        <a:pt x="0" y="225"/>
                      </a:cubicBezTo>
                      <a:cubicBezTo>
                        <a:pt x="0" y="240"/>
                        <a:pt x="10" y="253"/>
                        <a:pt x="23" y="258"/>
                      </a:cubicBezTo>
                      <a:cubicBezTo>
                        <a:pt x="23" y="218"/>
                        <a:pt x="23" y="218"/>
                        <a:pt x="23" y="218"/>
                      </a:cubicBezTo>
                      <a:cubicBezTo>
                        <a:pt x="50" y="218"/>
                        <a:pt x="50" y="218"/>
                        <a:pt x="50" y="218"/>
                      </a:cubicBezTo>
                      <a:cubicBezTo>
                        <a:pt x="50" y="258"/>
                        <a:pt x="50" y="258"/>
                        <a:pt x="50" y="258"/>
                      </a:cubicBezTo>
                      <a:cubicBezTo>
                        <a:pt x="63" y="253"/>
                        <a:pt x="72" y="240"/>
                        <a:pt x="72" y="225"/>
                      </a:cubicBezTo>
                      <a:cubicBezTo>
                        <a:pt x="72" y="211"/>
                        <a:pt x="65" y="200"/>
                        <a:pt x="55" y="194"/>
                      </a:cubicBezTo>
                      <a:close/>
                    </a:path>
                  </a:pathLst>
                </a:custGeom>
                <a:solidFill>
                  <a:srgbClr val="000000"/>
                </a:solidFill>
                <a:ln>
                  <a:noFill/>
                </a:ln>
              </p:spPr>
              <p:txBody>
                <a:bodyPr vert="horz" wrap="square" lIns="91440" tIns="45720" rIns="91440" bIns="45720" numCol="1" anchor="t" anchorCtr="0" compatLnSpc="1">
                  <a:prstTxWarp prst="textNoShape">
                    <a:avLst/>
                  </a:prstTxWarp>
                </a:bodyPr>
                <a:lstStyle/>
                <a:p>
                  <a:endParaRPr lang="en-US"/>
                </a:p>
              </p:txBody>
            </p:sp>
          </p:grpSp>
        </p:grpSp>
      </p:grpSp>
      <p:sp>
        <p:nvSpPr>
          <p:cNvPr id="19" name="TextBox 18"/>
          <p:cNvSpPr txBox="1"/>
          <p:nvPr/>
        </p:nvSpPr>
        <p:spPr>
          <a:xfrm>
            <a:off x="1" y="6642289"/>
            <a:ext cx="3806190" cy="352236"/>
          </a:xfrm>
          <a:prstGeom prst="rect">
            <a:avLst/>
          </a:prstGeom>
          <a:noFill/>
        </p:spPr>
        <p:txBody>
          <a:bodyPr wrap="square" lIns="365760" tIns="146304" rIns="182880" bIns="146304" rtlCol="0" anchor="ctr" anchorCtr="0">
            <a:noAutofit/>
          </a:bodyPr>
          <a:lstStyle/>
          <a:p>
            <a:pPr>
              <a:lnSpc>
                <a:spcPct val="90000"/>
              </a:lnSpc>
              <a:spcAft>
                <a:spcPts val="600"/>
              </a:spcAft>
            </a:pPr>
            <a:r>
              <a:rPr lang="en-US" sz="1400" dirty="0">
                <a:solidFill>
                  <a:schemeClr val="bg1"/>
                </a:solidFill>
                <a:latin typeface="Segoe UI Semibold" panose="020B0702040204020203" pitchFamily="34" charset="0"/>
                <a:ea typeface="Segoe UI Black" panose="020B0A02040204020203" pitchFamily="34" charset="0"/>
                <a:cs typeface="Segoe UI Semibold" panose="020B0702040204020203" pitchFamily="34" charset="0"/>
              </a:rPr>
              <a:t>Performance</a:t>
            </a:r>
          </a:p>
        </p:txBody>
      </p:sp>
    </p:spTree>
    <p:extLst>
      <p:ext uri="{BB962C8B-B14F-4D97-AF65-F5344CB8AC3E}">
        <p14:creationId xmlns:p14="http://schemas.microsoft.com/office/powerpoint/2010/main" val="404024140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6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pSp>
        <p:nvGrpSpPr>
          <p:cNvPr id="41" name="Group 40"/>
          <p:cNvGrpSpPr/>
          <p:nvPr/>
        </p:nvGrpSpPr>
        <p:grpSpPr>
          <a:xfrm>
            <a:off x="3560309" y="1284799"/>
            <a:ext cx="5392056" cy="972102"/>
            <a:chOff x="3560309" y="1348196"/>
            <a:chExt cx="5392056" cy="972102"/>
          </a:xfrm>
        </p:grpSpPr>
        <p:sp>
          <p:nvSpPr>
            <p:cNvPr id="14" name="Left Brace 13"/>
            <p:cNvSpPr/>
            <p:nvPr/>
          </p:nvSpPr>
          <p:spPr>
            <a:xfrm rot="5400000">
              <a:off x="6102413" y="-529654"/>
              <a:ext cx="307848" cy="5392056"/>
            </a:xfrm>
            <a:prstGeom prst="leftBrace">
              <a:avLst>
                <a:gd name="adj1" fmla="val 68260"/>
                <a:gd name="adj2" fmla="val 50000"/>
              </a:avLst>
            </a:prstGeom>
            <a:ln w="19050">
              <a:solidFill>
                <a:schemeClr val="tx1"/>
              </a:solidFill>
              <a:miter lim="800000"/>
              <a:headEnd type="none"/>
              <a:tailEnd type="none"/>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 name="TextBox 14"/>
            <p:cNvSpPr txBox="1"/>
            <p:nvPr/>
          </p:nvSpPr>
          <p:spPr>
            <a:xfrm>
              <a:off x="3560310" y="1348196"/>
              <a:ext cx="5392055" cy="627864"/>
            </a:xfrm>
            <a:prstGeom prst="rect">
              <a:avLst/>
            </a:prstGeom>
            <a:noFill/>
          </p:spPr>
          <p:txBody>
            <a:bodyPr wrap="square" lIns="182880" tIns="146304" rIns="182880" bIns="146304" rtlCol="0">
              <a:spAutoFit/>
            </a:bodyPr>
            <a:lstStyle/>
            <a:p>
              <a:pPr algn="ctr">
                <a:lnSpc>
                  <a:spcPct val="90000"/>
                </a:lnSpc>
                <a:spcAft>
                  <a:spcPts val="600"/>
                </a:spcAft>
              </a:pPr>
              <a:r>
                <a:rPr lang="en-US" dirty="0">
                  <a:latin typeface="+mj-lt"/>
                </a:rPr>
                <a:t>N</a:t>
              </a:r>
              <a:r>
                <a:rPr lang="en-US" sz="2400" dirty="0">
                  <a:latin typeface="+mj-lt"/>
                </a:rPr>
                <a:t>o change in programming model</a:t>
              </a:r>
            </a:p>
          </p:txBody>
        </p:sp>
      </p:grpSp>
      <p:grpSp>
        <p:nvGrpSpPr>
          <p:cNvPr id="42" name="Group 41"/>
          <p:cNvGrpSpPr/>
          <p:nvPr/>
        </p:nvGrpSpPr>
        <p:grpSpPr>
          <a:xfrm>
            <a:off x="9310583" y="1284799"/>
            <a:ext cx="2416696" cy="972102"/>
            <a:chOff x="9310583" y="1348196"/>
            <a:chExt cx="2416696" cy="972102"/>
          </a:xfrm>
        </p:grpSpPr>
        <p:sp>
          <p:nvSpPr>
            <p:cNvPr id="39" name="Left Brace 38"/>
            <p:cNvSpPr/>
            <p:nvPr/>
          </p:nvSpPr>
          <p:spPr>
            <a:xfrm rot="5400000">
              <a:off x="10370293" y="1039595"/>
              <a:ext cx="307848" cy="2253557"/>
            </a:xfrm>
            <a:prstGeom prst="leftBrace">
              <a:avLst>
                <a:gd name="adj1" fmla="val 68260"/>
                <a:gd name="adj2" fmla="val 50000"/>
              </a:avLst>
            </a:prstGeom>
            <a:ln w="19050">
              <a:solidFill>
                <a:schemeClr val="tx1"/>
              </a:solidFill>
              <a:miter lim="800000"/>
              <a:headEnd type="none"/>
              <a:tailEnd type="none"/>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0" name="TextBox 39"/>
            <p:cNvSpPr txBox="1"/>
            <p:nvPr/>
          </p:nvSpPr>
          <p:spPr>
            <a:xfrm>
              <a:off x="9310583" y="1348196"/>
              <a:ext cx="2416696" cy="627864"/>
            </a:xfrm>
            <a:prstGeom prst="rect">
              <a:avLst/>
            </a:prstGeom>
            <a:noFill/>
          </p:spPr>
          <p:txBody>
            <a:bodyPr wrap="square" lIns="182880" tIns="146304" rIns="182880" bIns="146304" rtlCol="0">
              <a:spAutoFit/>
            </a:bodyPr>
            <a:lstStyle/>
            <a:p>
              <a:pPr algn="ctr">
                <a:lnSpc>
                  <a:spcPct val="90000"/>
                </a:lnSpc>
                <a:spcAft>
                  <a:spcPts val="600"/>
                </a:spcAft>
              </a:pPr>
              <a:r>
                <a:rPr lang="en-US">
                  <a:latin typeface="+mj-lt"/>
                </a:rPr>
                <a:t>New Insights</a:t>
              </a:r>
              <a:endParaRPr lang="en-US" sz="2400" dirty="0">
                <a:latin typeface="+mj-lt"/>
              </a:endParaRPr>
            </a:p>
          </p:txBody>
        </p:sp>
      </p:grpSp>
      <p:sp>
        <p:nvSpPr>
          <p:cNvPr id="43" name="Rectangle 42"/>
          <p:cNvSpPr/>
          <p:nvPr/>
        </p:nvSpPr>
        <p:spPr bwMode="auto">
          <a:xfrm>
            <a:off x="0" y="2270986"/>
            <a:ext cx="12436475" cy="4286532"/>
          </a:xfrm>
          <a:prstGeom prst="rect">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indent="-342900" algn="ctr" defTabSz="932472" fontAlgn="base">
              <a:lnSpc>
                <a:spcPct val="90000"/>
              </a:lnSpc>
              <a:spcBef>
                <a:spcPct val="0"/>
              </a:spcBef>
              <a:spcAft>
                <a:spcPct val="0"/>
              </a:spcAft>
              <a:buFont typeface="Wingdings 3" panose="05040102010807070707" pitchFamily="18" charset="2"/>
              <a:buChar char="Æ"/>
            </a:pPr>
            <a:endParaRPr lang="en-US" sz="2000" b="1" dirty="0" err="1">
              <a:solidFill>
                <a:schemeClr val="bg1"/>
              </a:solidFill>
              <a:latin typeface="+mj-lt"/>
              <a:ea typeface="Segoe UI" pitchFamily="34" charset="0"/>
              <a:cs typeface="Segoe UI" pitchFamily="34" charset="0"/>
            </a:endParaRPr>
          </a:p>
        </p:txBody>
      </p:sp>
      <p:sp>
        <p:nvSpPr>
          <p:cNvPr id="21" name="Shape 20"/>
          <p:cNvSpPr/>
          <p:nvPr/>
        </p:nvSpPr>
        <p:spPr>
          <a:xfrm>
            <a:off x="1950011" y="3965197"/>
            <a:ext cx="2592320" cy="2592320"/>
          </a:xfrm>
          <a:prstGeom prst="leftCircularArrow">
            <a:avLst>
              <a:gd name="adj1" fmla="val 3520"/>
              <a:gd name="adj2" fmla="val 436934"/>
              <a:gd name="adj3" fmla="val 2212444"/>
              <a:gd name="adj4" fmla="val 9603960"/>
              <a:gd name="adj5" fmla="val 4106"/>
            </a:avLst>
          </a:prstGeom>
          <a:solidFill>
            <a:schemeClr val="tx1"/>
          </a:solidFill>
        </p:spPr>
        <p:style>
          <a:lnRef idx="0">
            <a:schemeClr val="accent1">
              <a:tint val="60000"/>
              <a:hueOff val="0"/>
              <a:satOff val="0"/>
              <a:lumOff val="0"/>
              <a:alphaOff val="0"/>
            </a:schemeClr>
          </a:lnRef>
          <a:fillRef idx="1">
            <a:schemeClr val="accent1">
              <a:tint val="60000"/>
              <a:hueOff val="0"/>
              <a:satOff val="0"/>
              <a:lumOff val="0"/>
              <a:alphaOff val="0"/>
            </a:schemeClr>
          </a:fillRef>
          <a:effectRef idx="0">
            <a:schemeClr val="accent1">
              <a:tint val="60000"/>
              <a:hueOff val="0"/>
              <a:satOff val="0"/>
              <a:lumOff val="0"/>
              <a:alphaOff val="0"/>
            </a:schemeClr>
          </a:effectRef>
          <a:fontRef idx="minor">
            <a:schemeClr val="lt1"/>
          </a:fontRef>
        </p:style>
      </p:sp>
      <p:sp>
        <p:nvSpPr>
          <p:cNvPr id="24" name="Circular Arrow 23"/>
          <p:cNvSpPr/>
          <p:nvPr/>
        </p:nvSpPr>
        <p:spPr>
          <a:xfrm>
            <a:off x="4772108" y="2242816"/>
            <a:ext cx="2881625" cy="2881625"/>
          </a:xfrm>
          <a:prstGeom prst="circularArrow">
            <a:avLst>
              <a:gd name="adj1" fmla="val 3166"/>
              <a:gd name="adj2" fmla="val 389782"/>
              <a:gd name="adj3" fmla="val 19434707"/>
              <a:gd name="adj4" fmla="val 12266607"/>
              <a:gd name="adj5" fmla="val 3694"/>
            </a:avLst>
          </a:prstGeom>
          <a:solidFill>
            <a:schemeClr val="tx1"/>
          </a:solidFill>
        </p:spPr>
        <p:style>
          <a:lnRef idx="0">
            <a:schemeClr val="accent1">
              <a:tint val="60000"/>
              <a:hueOff val="0"/>
              <a:satOff val="0"/>
              <a:lumOff val="0"/>
              <a:alphaOff val="0"/>
            </a:schemeClr>
          </a:lnRef>
          <a:fillRef idx="1">
            <a:schemeClr val="accent1">
              <a:tint val="60000"/>
              <a:hueOff val="0"/>
              <a:satOff val="0"/>
              <a:lumOff val="0"/>
              <a:alphaOff val="0"/>
            </a:schemeClr>
          </a:fillRef>
          <a:effectRef idx="0">
            <a:schemeClr val="accent1">
              <a:tint val="60000"/>
              <a:hueOff val="0"/>
              <a:satOff val="0"/>
              <a:lumOff val="0"/>
              <a:alphaOff val="0"/>
            </a:schemeClr>
          </a:effectRef>
          <a:fontRef idx="minor">
            <a:schemeClr val="lt1"/>
          </a:fontRef>
        </p:style>
      </p:sp>
      <p:sp>
        <p:nvSpPr>
          <p:cNvPr id="27" name="Shape 26"/>
          <p:cNvSpPr/>
          <p:nvPr/>
        </p:nvSpPr>
        <p:spPr>
          <a:xfrm>
            <a:off x="7878959" y="3966546"/>
            <a:ext cx="2592320" cy="2592320"/>
          </a:xfrm>
          <a:prstGeom prst="leftCircularArrow">
            <a:avLst>
              <a:gd name="adj1" fmla="val 3520"/>
              <a:gd name="adj2" fmla="val 436934"/>
              <a:gd name="adj3" fmla="val 2212444"/>
              <a:gd name="adj4" fmla="val 9498639"/>
              <a:gd name="adj5" fmla="val 4106"/>
            </a:avLst>
          </a:prstGeom>
          <a:solidFill>
            <a:schemeClr val="tx1"/>
          </a:solidFill>
        </p:spPr>
        <p:style>
          <a:lnRef idx="0">
            <a:schemeClr val="accent1">
              <a:tint val="60000"/>
              <a:hueOff val="0"/>
              <a:satOff val="0"/>
              <a:lumOff val="0"/>
              <a:alphaOff val="0"/>
            </a:schemeClr>
          </a:lnRef>
          <a:fillRef idx="1">
            <a:schemeClr val="accent1">
              <a:tint val="60000"/>
              <a:hueOff val="0"/>
              <a:satOff val="0"/>
              <a:lumOff val="0"/>
              <a:alphaOff val="0"/>
            </a:schemeClr>
          </a:fillRef>
          <a:effectRef idx="0">
            <a:schemeClr val="accent1">
              <a:tint val="60000"/>
              <a:hueOff val="0"/>
              <a:satOff val="0"/>
              <a:lumOff val="0"/>
              <a:alphaOff val="0"/>
            </a:schemeClr>
          </a:effectRef>
          <a:fontRef idx="minor">
            <a:schemeClr val="lt1"/>
          </a:fontRef>
        </p:style>
      </p:sp>
      <p:sp>
        <p:nvSpPr>
          <p:cNvPr id="19" name="Rectangle 18"/>
          <p:cNvSpPr/>
          <p:nvPr/>
        </p:nvSpPr>
        <p:spPr>
          <a:xfrm>
            <a:off x="529821" y="1859585"/>
            <a:ext cx="11379200" cy="4990477"/>
          </a:xfrm>
          <a:prstGeom prst="rect">
            <a:avLst/>
          </a:prstGeom>
          <a:ln>
            <a:noFill/>
          </a:ln>
        </p:spPr>
      </p:sp>
      <p:grpSp>
        <p:nvGrpSpPr>
          <p:cNvPr id="18" name="Group 17"/>
          <p:cNvGrpSpPr/>
          <p:nvPr/>
        </p:nvGrpSpPr>
        <p:grpSpPr>
          <a:xfrm>
            <a:off x="3486469" y="3020943"/>
            <a:ext cx="2515700" cy="2810256"/>
            <a:chOff x="3486469" y="3020943"/>
            <a:chExt cx="2515700" cy="2810256"/>
          </a:xfrm>
        </p:grpSpPr>
        <p:sp>
          <p:nvSpPr>
            <p:cNvPr id="23" name="Rectangle 22"/>
            <p:cNvSpPr/>
            <p:nvPr/>
          </p:nvSpPr>
          <p:spPr>
            <a:xfrm>
              <a:off x="3486472" y="3421106"/>
              <a:ext cx="2515697" cy="2410093"/>
            </a:xfrm>
            <a:prstGeom prst="rect">
              <a:avLst/>
            </a:prstGeom>
            <a:ln w="19050">
              <a:solidFill>
                <a:schemeClr val="accent4"/>
              </a:solidFill>
              <a:miter lim="800000"/>
            </a:ln>
          </p:spPr>
          <p:style>
            <a:lnRef idx="2">
              <a:schemeClr val="accent1">
                <a:hueOff val="0"/>
                <a:satOff val="0"/>
                <a:lumOff val="0"/>
                <a:alphaOff val="0"/>
              </a:schemeClr>
            </a:lnRef>
            <a:fillRef idx="1">
              <a:schemeClr val="lt1">
                <a:alpha val="90000"/>
                <a:hueOff val="0"/>
                <a:satOff val="0"/>
                <a:lumOff val="0"/>
                <a:alphaOff val="0"/>
              </a:schemeClr>
            </a:fillRef>
            <a:effectRef idx="0">
              <a:schemeClr val="lt1">
                <a:alpha val="90000"/>
                <a:hueOff val="0"/>
                <a:satOff val="0"/>
                <a:lumOff val="0"/>
                <a:alphaOff val="0"/>
              </a:schemeClr>
            </a:effectRef>
            <a:fontRef idx="minor">
              <a:schemeClr val="dk1">
                <a:hueOff val="0"/>
                <a:satOff val="0"/>
                <a:lumOff val="0"/>
                <a:alphaOff val="0"/>
              </a:schemeClr>
            </a:fontRef>
          </p:style>
          <p:txBody>
            <a:bodyPr spcFirstLastPara="0" vert="horz" wrap="square" lIns="182880" tIns="182880" rIns="182880" bIns="182880" numCol="1" spcCol="1270" anchor="b" anchorCtr="0">
              <a:noAutofit/>
            </a:bodyPr>
            <a:lstStyle/>
            <a:p>
              <a:pPr marL="0" lvl="1" indent="0" algn="l" defTabSz="666750">
                <a:spcBef>
                  <a:spcPts val="2000"/>
                </a:spcBef>
                <a:spcAft>
                  <a:spcPts val="0"/>
                </a:spcAft>
              </a:pPr>
              <a:r>
                <a:rPr lang="en-US" sz="1500" kern="1200" dirty="0">
                  <a:solidFill>
                    <a:schemeClr val="tx1"/>
                  </a:solidFill>
                </a:rPr>
                <a:t>INSERT / BULK INSERT</a:t>
              </a:r>
            </a:p>
            <a:p>
              <a:pPr marL="0" lvl="1" indent="0" algn="l" defTabSz="666750">
                <a:spcBef>
                  <a:spcPts val="2000"/>
                </a:spcBef>
                <a:spcAft>
                  <a:spcPts val="0"/>
                </a:spcAft>
              </a:pPr>
              <a:r>
                <a:rPr lang="en-US" sz="1500" kern="1200" dirty="0">
                  <a:solidFill>
                    <a:schemeClr val="tx1"/>
                  </a:solidFill>
                </a:rPr>
                <a:t>UPDATE</a:t>
              </a:r>
            </a:p>
            <a:p>
              <a:pPr marL="0" lvl="1" indent="0" algn="l" defTabSz="666750">
                <a:spcBef>
                  <a:spcPts val="2000"/>
                </a:spcBef>
                <a:spcAft>
                  <a:spcPts val="0"/>
                </a:spcAft>
              </a:pPr>
              <a:r>
                <a:rPr lang="en-US" sz="1500" kern="1200" dirty="0">
                  <a:solidFill>
                    <a:schemeClr val="tx1"/>
                  </a:solidFill>
                </a:rPr>
                <a:t>DELETE</a:t>
              </a:r>
            </a:p>
            <a:p>
              <a:pPr marL="0" lvl="1" indent="0" algn="l" defTabSz="666750">
                <a:spcBef>
                  <a:spcPts val="2000"/>
                </a:spcBef>
                <a:spcAft>
                  <a:spcPts val="0"/>
                </a:spcAft>
              </a:pPr>
              <a:r>
                <a:rPr lang="en-US" sz="1500" kern="1200" dirty="0">
                  <a:solidFill>
                    <a:schemeClr val="tx1"/>
                  </a:solidFill>
                </a:rPr>
                <a:t>MERGE</a:t>
              </a:r>
            </a:p>
          </p:txBody>
        </p:sp>
        <p:sp>
          <p:nvSpPr>
            <p:cNvPr id="25" name="Rectangle 24"/>
            <p:cNvSpPr/>
            <p:nvPr/>
          </p:nvSpPr>
          <p:spPr>
            <a:xfrm>
              <a:off x="3486469" y="3020943"/>
              <a:ext cx="2515699" cy="800328"/>
            </a:xfrm>
            <a:prstGeom prst="rect">
              <a:avLst/>
            </a:prstGeom>
            <a:solidFill>
              <a:srgbClr val="616161"/>
            </a:solidFill>
            <a:ln w="19050">
              <a:miter lim="800000"/>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59636" tIns="47571" rIns="59636" bIns="47571" numCol="1" spcCol="1270" anchor="ctr" anchorCtr="0">
              <a:noAutofit/>
            </a:bodyPr>
            <a:lstStyle/>
            <a:p>
              <a:pPr lvl="0" algn="ctr" defTabSz="844550">
                <a:lnSpc>
                  <a:spcPct val="90000"/>
                </a:lnSpc>
                <a:spcBef>
                  <a:spcPct val="0"/>
                </a:spcBef>
                <a:spcAft>
                  <a:spcPct val="35000"/>
                </a:spcAft>
              </a:pPr>
              <a:r>
                <a:rPr lang="en-US" sz="1800" b="1" kern="1200" dirty="0"/>
                <a:t>DML</a:t>
              </a:r>
            </a:p>
          </p:txBody>
        </p:sp>
      </p:grpSp>
      <p:grpSp>
        <p:nvGrpSpPr>
          <p:cNvPr id="37" name="Group 36"/>
          <p:cNvGrpSpPr/>
          <p:nvPr/>
        </p:nvGrpSpPr>
        <p:grpSpPr>
          <a:xfrm>
            <a:off x="6442176" y="3046616"/>
            <a:ext cx="2510189" cy="2784584"/>
            <a:chOff x="6442176" y="3046616"/>
            <a:chExt cx="2510189" cy="2784584"/>
          </a:xfrm>
        </p:grpSpPr>
        <p:sp>
          <p:nvSpPr>
            <p:cNvPr id="26" name="Rectangle 25"/>
            <p:cNvSpPr/>
            <p:nvPr/>
          </p:nvSpPr>
          <p:spPr>
            <a:xfrm>
              <a:off x="6442176" y="3046616"/>
              <a:ext cx="2510189" cy="2784583"/>
            </a:xfrm>
            <a:prstGeom prst="rect">
              <a:avLst/>
            </a:prstGeom>
            <a:ln w="19050">
              <a:solidFill>
                <a:schemeClr val="accent4"/>
              </a:solidFill>
              <a:miter lim="800000"/>
            </a:ln>
          </p:spPr>
          <p:style>
            <a:lnRef idx="2">
              <a:schemeClr val="accent1">
                <a:hueOff val="0"/>
                <a:satOff val="0"/>
                <a:lumOff val="0"/>
                <a:alphaOff val="0"/>
              </a:schemeClr>
            </a:lnRef>
            <a:fillRef idx="1">
              <a:schemeClr val="lt1">
                <a:alpha val="90000"/>
                <a:hueOff val="0"/>
                <a:satOff val="0"/>
                <a:lumOff val="0"/>
                <a:alphaOff val="0"/>
              </a:schemeClr>
            </a:fillRef>
            <a:effectRef idx="0">
              <a:schemeClr val="lt1">
                <a:alpha val="90000"/>
                <a:hueOff val="0"/>
                <a:satOff val="0"/>
                <a:lumOff val="0"/>
                <a:alphaOff val="0"/>
              </a:schemeClr>
            </a:effectRef>
            <a:fontRef idx="minor">
              <a:schemeClr val="dk1">
                <a:hueOff val="0"/>
                <a:satOff val="0"/>
                <a:lumOff val="0"/>
                <a:alphaOff val="0"/>
              </a:schemeClr>
            </a:fontRef>
          </p:style>
          <p:txBody>
            <a:bodyPr spcFirstLastPara="0" vert="horz" wrap="square" lIns="182880" tIns="182880" rIns="182880" bIns="274320" numCol="1" spcCol="1270" anchor="t" anchorCtr="0">
              <a:noAutofit/>
            </a:bodyPr>
            <a:lstStyle/>
            <a:p>
              <a:pPr marL="0" lvl="1" indent="0" algn="l" defTabSz="666750">
                <a:lnSpc>
                  <a:spcPct val="90000"/>
                </a:lnSpc>
                <a:spcBef>
                  <a:spcPct val="0"/>
                </a:spcBef>
                <a:spcAft>
                  <a:spcPct val="15000"/>
                </a:spcAft>
              </a:pPr>
              <a:r>
                <a:rPr lang="en-US" sz="1500" kern="1200" dirty="0">
                  <a:solidFill>
                    <a:schemeClr val="tx1"/>
                  </a:solidFill>
                </a:rPr>
                <a:t>SELECT * FROM </a:t>
              </a:r>
              <a:r>
                <a:rPr lang="en-US" sz="1500" i="1" kern="1200" dirty="0">
                  <a:solidFill>
                    <a:schemeClr val="tx1"/>
                  </a:solidFill>
                </a:rPr>
                <a:t>temporal</a:t>
              </a:r>
            </a:p>
            <a:p>
              <a:pPr marL="114300" lvl="1" indent="-114300" algn="l" defTabSz="666750">
                <a:lnSpc>
                  <a:spcPct val="90000"/>
                </a:lnSpc>
                <a:spcBef>
                  <a:spcPct val="0"/>
                </a:spcBef>
                <a:spcAft>
                  <a:spcPct val="15000"/>
                </a:spcAft>
                <a:buChar char="••"/>
              </a:pPr>
              <a:endParaRPr lang="en-US" sz="1500" kern="1200" dirty="0">
                <a:solidFill>
                  <a:srgbClr val="002060"/>
                </a:solidFill>
              </a:endParaRPr>
            </a:p>
          </p:txBody>
        </p:sp>
        <p:sp>
          <p:nvSpPr>
            <p:cNvPr id="28" name="Rectangle 27"/>
            <p:cNvSpPr/>
            <p:nvPr/>
          </p:nvSpPr>
          <p:spPr>
            <a:xfrm>
              <a:off x="6442178" y="5030872"/>
              <a:ext cx="2510187" cy="800328"/>
            </a:xfrm>
            <a:prstGeom prst="rect">
              <a:avLst/>
            </a:prstGeom>
            <a:solidFill>
              <a:srgbClr val="616161"/>
            </a:solidFill>
            <a:ln w="19050">
              <a:miter lim="800000"/>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59636" tIns="47571" rIns="59636" bIns="47571" numCol="1" spcCol="1270" anchor="ctr" anchorCtr="0">
              <a:noAutofit/>
            </a:bodyPr>
            <a:lstStyle/>
            <a:p>
              <a:pPr lvl="0" algn="ctr" defTabSz="844550">
                <a:lnSpc>
                  <a:spcPct val="90000"/>
                </a:lnSpc>
                <a:spcBef>
                  <a:spcPct val="0"/>
                </a:spcBef>
                <a:spcAft>
                  <a:spcPct val="35000"/>
                </a:spcAft>
              </a:pPr>
              <a:r>
                <a:rPr lang="en-US" sz="1800" b="1" kern="1200" dirty="0"/>
                <a:t>Querying</a:t>
              </a:r>
            </a:p>
          </p:txBody>
        </p:sp>
      </p:grpSp>
      <p:sp>
        <p:nvSpPr>
          <p:cNvPr id="31" name="Title 1"/>
          <p:cNvSpPr txBox="1">
            <a:spLocks/>
          </p:cNvSpPr>
          <p:nvPr/>
        </p:nvSpPr>
        <p:spPr>
          <a:xfrm>
            <a:off x="328025" y="249498"/>
            <a:ext cx="11653521" cy="1075884"/>
          </a:xfrm>
          <a:prstGeom prst="rect">
            <a:avLst/>
          </a:prstGeom>
        </p:spPr>
        <p:txBody>
          <a:bodyPr anchor="ctr" anchorCtr="0"/>
          <a:lstStyle>
            <a:lvl1pPr algn="l" defTabSz="931863" rtl="0" fontAlgn="base">
              <a:lnSpc>
                <a:spcPct val="90000"/>
              </a:lnSpc>
              <a:spcBef>
                <a:spcPct val="0"/>
              </a:spcBef>
              <a:spcAft>
                <a:spcPct val="0"/>
              </a:spcAft>
              <a:defRPr lang="en-US" sz="4000" kern="1200" spc="-102" dirty="0">
                <a:ln w="3175">
                  <a:noFill/>
                </a:ln>
                <a:solidFill>
                  <a:schemeClr val="tx1"/>
                </a:solidFill>
                <a:latin typeface="+mj-lt"/>
                <a:ea typeface="ＭＳ Ｐゴシック" charset="0"/>
                <a:cs typeface="Segoe UI" pitchFamily="34" charset="0"/>
              </a:defRPr>
            </a:lvl1pPr>
            <a:lvl2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2pPr>
            <a:lvl3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3pPr>
            <a:lvl4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4pPr>
            <a:lvl5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5pPr>
            <a:lvl6pPr marL="4572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6pPr>
            <a:lvl7pPr marL="9144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7pPr>
            <a:lvl8pPr marL="13716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8pPr>
            <a:lvl9pPr marL="18288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9pPr>
          </a:lstStyle>
          <a:p>
            <a:r>
              <a:rPr lang="en-US" dirty="0"/>
              <a:t>How to start with temporal</a:t>
            </a:r>
          </a:p>
        </p:txBody>
      </p:sp>
      <p:grpSp>
        <p:nvGrpSpPr>
          <p:cNvPr id="17" name="Group 16"/>
          <p:cNvGrpSpPr/>
          <p:nvPr/>
        </p:nvGrpSpPr>
        <p:grpSpPr>
          <a:xfrm>
            <a:off x="765027" y="3020943"/>
            <a:ext cx="2537133" cy="2895782"/>
            <a:chOff x="529821" y="3020943"/>
            <a:chExt cx="2537133" cy="2895782"/>
          </a:xfrm>
        </p:grpSpPr>
        <p:sp>
          <p:nvSpPr>
            <p:cNvPr id="20" name="Rectangle 19"/>
            <p:cNvSpPr/>
            <p:nvPr/>
          </p:nvSpPr>
          <p:spPr>
            <a:xfrm>
              <a:off x="536275" y="3020943"/>
              <a:ext cx="2264128" cy="2393531"/>
            </a:xfrm>
            <a:prstGeom prst="rect">
              <a:avLst/>
            </a:prstGeom>
            <a:solidFill>
              <a:schemeClr val="accent4"/>
            </a:solidFill>
            <a:ln>
              <a:noFill/>
            </a:ln>
          </p:spPr>
          <p:style>
            <a:lnRef idx="2">
              <a:schemeClr val="accent1">
                <a:hueOff val="0"/>
                <a:satOff val="0"/>
                <a:lumOff val="0"/>
                <a:alphaOff val="0"/>
              </a:schemeClr>
            </a:lnRef>
            <a:fillRef idx="1">
              <a:schemeClr val="lt1">
                <a:alpha val="90000"/>
                <a:hueOff val="0"/>
                <a:satOff val="0"/>
                <a:lumOff val="0"/>
                <a:alphaOff val="0"/>
              </a:schemeClr>
            </a:fillRef>
            <a:effectRef idx="0">
              <a:schemeClr val="lt1">
                <a:alpha val="90000"/>
                <a:hueOff val="0"/>
                <a:satOff val="0"/>
                <a:lumOff val="0"/>
                <a:alphaOff val="0"/>
              </a:schemeClr>
            </a:effectRef>
            <a:fontRef idx="minor">
              <a:schemeClr val="dk1">
                <a:hueOff val="0"/>
                <a:satOff val="0"/>
                <a:lumOff val="0"/>
                <a:alphaOff val="0"/>
              </a:schemeClr>
            </a:fontRef>
          </p:style>
          <p:txBody>
            <a:bodyPr spcFirstLastPara="0" vert="horz" wrap="square" lIns="182880" tIns="182880" rIns="182880" bIns="640080" numCol="1" spcCol="1270" anchor="t" anchorCtr="0">
              <a:noAutofit/>
            </a:bodyPr>
            <a:lstStyle/>
            <a:p>
              <a:pPr marL="0" lvl="1" indent="0" algn="l" defTabSz="666750">
                <a:lnSpc>
                  <a:spcPct val="90000"/>
                </a:lnSpc>
                <a:spcBef>
                  <a:spcPct val="0"/>
                </a:spcBef>
                <a:spcAft>
                  <a:spcPct val="15000"/>
                </a:spcAft>
              </a:pPr>
              <a:r>
                <a:rPr lang="en-US" sz="1500" b="1" kern="1200" dirty="0">
                  <a:solidFill>
                    <a:schemeClr val="bg1"/>
                  </a:solidFill>
                </a:rPr>
                <a:t>CREATE</a:t>
              </a:r>
              <a:r>
                <a:rPr lang="en-US" sz="1500" kern="1200" dirty="0">
                  <a:solidFill>
                    <a:schemeClr val="bg1"/>
                  </a:solidFill>
                </a:rPr>
                <a:t> </a:t>
              </a:r>
              <a:r>
                <a:rPr lang="en-US" sz="1500" i="1" kern="1200" dirty="0">
                  <a:solidFill>
                    <a:schemeClr val="bg1"/>
                  </a:solidFill>
                </a:rPr>
                <a:t>temporal</a:t>
              </a:r>
              <a:r>
                <a:rPr lang="en-US" sz="1500" i="0" kern="1200" dirty="0">
                  <a:solidFill>
                    <a:schemeClr val="bg1"/>
                  </a:solidFill>
                </a:rPr>
                <a:t> </a:t>
              </a:r>
              <a:r>
                <a:rPr lang="en-US" sz="1500" b="1" i="0" kern="1200" dirty="0">
                  <a:solidFill>
                    <a:schemeClr val="bg1"/>
                  </a:solidFill>
                </a:rPr>
                <a:t>TABLE PERIOD FOR SYSTEM_TIME…</a:t>
              </a:r>
              <a:endParaRPr lang="en-US" sz="1500" b="1" kern="1200" dirty="0">
                <a:solidFill>
                  <a:schemeClr val="bg1"/>
                </a:solidFill>
              </a:endParaRPr>
            </a:p>
            <a:p>
              <a:pPr marL="0" lvl="1" indent="0" algn="l" defTabSz="666750">
                <a:lnSpc>
                  <a:spcPct val="90000"/>
                </a:lnSpc>
                <a:spcBef>
                  <a:spcPct val="0"/>
                </a:spcBef>
                <a:spcAft>
                  <a:spcPct val="15000"/>
                </a:spcAft>
              </a:pPr>
              <a:endParaRPr lang="en-US" sz="1500" b="1" kern="1200">
                <a:solidFill>
                  <a:schemeClr val="bg1"/>
                </a:solidFill>
              </a:endParaRPr>
            </a:p>
            <a:p>
              <a:pPr marL="0" lvl="1" indent="0" algn="l" defTabSz="666750">
                <a:lnSpc>
                  <a:spcPct val="90000"/>
                </a:lnSpc>
                <a:spcBef>
                  <a:spcPct val="0"/>
                </a:spcBef>
                <a:spcAft>
                  <a:spcPct val="15000"/>
                </a:spcAft>
              </a:pPr>
              <a:r>
                <a:rPr lang="en-US" sz="1500" b="1" kern="1200">
                  <a:solidFill>
                    <a:schemeClr val="bg1"/>
                  </a:solidFill>
                </a:rPr>
                <a:t>ALTER </a:t>
              </a:r>
              <a:r>
                <a:rPr lang="en-US" sz="1500" i="1" kern="1200" dirty="0">
                  <a:solidFill>
                    <a:schemeClr val="bg1"/>
                  </a:solidFill>
                </a:rPr>
                <a:t>regular_table </a:t>
              </a:r>
              <a:r>
                <a:rPr lang="en-US" sz="1500" b="1" kern="1200" dirty="0">
                  <a:solidFill>
                    <a:schemeClr val="bg1"/>
                  </a:solidFill>
                </a:rPr>
                <a:t>TABLE</a:t>
              </a:r>
              <a:r>
                <a:rPr lang="en-US" sz="1500" kern="1200" dirty="0">
                  <a:solidFill>
                    <a:schemeClr val="bg1"/>
                  </a:solidFill>
                </a:rPr>
                <a:t> </a:t>
              </a:r>
              <a:r>
                <a:rPr lang="en-US" sz="1500" b="1" kern="1200" dirty="0">
                  <a:solidFill>
                    <a:schemeClr val="bg1"/>
                  </a:solidFill>
                </a:rPr>
                <a:t>ADD PERIOD…</a:t>
              </a:r>
              <a:endParaRPr lang="en-US" sz="1500" kern="1200" dirty="0">
                <a:solidFill>
                  <a:schemeClr val="bg1"/>
                </a:solidFill>
              </a:endParaRPr>
            </a:p>
          </p:txBody>
        </p:sp>
        <p:sp>
          <p:nvSpPr>
            <p:cNvPr id="22" name="Rectangle 21"/>
            <p:cNvSpPr/>
            <p:nvPr/>
          </p:nvSpPr>
          <p:spPr>
            <a:xfrm>
              <a:off x="529821" y="5030872"/>
              <a:ext cx="2270582" cy="800328"/>
            </a:xfrm>
            <a:prstGeom prst="rect">
              <a:avLst/>
            </a:prstGeom>
            <a:solidFill>
              <a:srgbClr val="616161"/>
            </a:solidFill>
            <a:ln w="19050">
              <a:miter lim="800000"/>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91440" tIns="47571" rIns="548640" bIns="47571" numCol="1" spcCol="1270" anchor="ctr" anchorCtr="0">
              <a:noAutofit/>
            </a:bodyPr>
            <a:lstStyle/>
            <a:p>
              <a:pPr lvl="0" algn="ctr" defTabSz="844550">
                <a:lnSpc>
                  <a:spcPct val="90000"/>
                </a:lnSpc>
                <a:spcBef>
                  <a:spcPct val="0"/>
                </a:spcBef>
                <a:spcAft>
                  <a:spcPct val="35000"/>
                </a:spcAft>
              </a:pPr>
              <a:r>
                <a:rPr lang="en-US" sz="1800" b="1" kern="1200" dirty="0"/>
                <a:t>DDL</a:t>
              </a:r>
            </a:p>
          </p:txBody>
        </p:sp>
        <p:pic>
          <p:nvPicPr>
            <p:cNvPr id="34" name="Picture 33"/>
            <p:cNvPicPr>
              <a:picLocks noChangeAspect="1"/>
            </p:cNvPicPr>
            <p:nvPr/>
          </p:nvPicPr>
          <p:blipFill>
            <a:blip r:embed="rId3"/>
            <a:stretch>
              <a:fillRect/>
            </a:stretch>
          </p:blipFill>
          <p:spPr>
            <a:xfrm>
              <a:off x="2095133" y="4945347"/>
              <a:ext cx="971821" cy="971378"/>
            </a:xfrm>
            <a:prstGeom prst="rect">
              <a:avLst/>
            </a:prstGeom>
          </p:spPr>
        </p:pic>
      </p:grpSp>
      <p:grpSp>
        <p:nvGrpSpPr>
          <p:cNvPr id="38" name="Group 37"/>
          <p:cNvGrpSpPr/>
          <p:nvPr/>
        </p:nvGrpSpPr>
        <p:grpSpPr>
          <a:xfrm>
            <a:off x="9386866" y="2932053"/>
            <a:ext cx="2550430" cy="2899146"/>
            <a:chOff x="9386866" y="2932053"/>
            <a:chExt cx="2550430" cy="2899146"/>
          </a:xfrm>
        </p:grpSpPr>
        <p:sp>
          <p:nvSpPr>
            <p:cNvPr id="29" name="Rectangle 28"/>
            <p:cNvSpPr/>
            <p:nvPr/>
          </p:nvSpPr>
          <p:spPr>
            <a:xfrm>
              <a:off x="9386867" y="3020943"/>
              <a:ext cx="2264128" cy="2810256"/>
            </a:xfrm>
            <a:prstGeom prst="rect">
              <a:avLst/>
            </a:prstGeom>
            <a:solidFill>
              <a:schemeClr val="accent4"/>
            </a:solidFill>
            <a:ln>
              <a:noFill/>
            </a:ln>
          </p:spPr>
          <p:style>
            <a:lnRef idx="2">
              <a:schemeClr val="accent1">
                <a:hueOff val="0"/>
                <a:satOff val="0"/>
                <a:lumOff val="0"/>
                <a:alphaOff val="0"/>
              </a:schemeClr>
            </a:lnRef>
            <a:fillRef idx="1">
              <a:schemeClr val="lt1">
                <a:alpha val="90000"/>
                <a:hueOff val="0"/>
                <a:satOff val="0"/>
                <a:lumOff val="0"/>
                <a:alphaOff val="0"/>
              </a:schemeClr>
            </a:fillRef>
            <a:effectRef idx="0">
              <a:schemeClr val="lt1">
                <a:alpha val="90000"/>
                <a:hueOff val="0"/>
                <a:satOff val="0"/>
                <a:lumOff val="0"/>
                <a:alphaOff val="0"/>
              </a:schemeClr>
            </a:effectRef>
            <a:fontRef idx="minor">
              <a:schemeClr val="dk1">
                <a:hueOff val="0"/>
                <a:satOff val="0"/>
                <a:lumOff val="0"/>
                <a:alphaOff val="0"/>
              </a:schemeClr>
            </a:fontRef>
          </p:style>
          <p:txBody>
            <a:bodyPr spcFirstLastPara="0" vert="horz" wrap="square" lIns="182880" tIns="182880" rIns="182880" bIns="640080" numCol="1" spcCol="1270" anchor="t" anchorCtr="0">
              <a:noAutofit/>
            </a:bodyPr>
            <a:lstStyle/>
            <a:p>
              <a:pPr marL="0" lvl="1" indent="0" algn="l" defTabSz="666750">
                <a:lnSpc>
                  <a:spcPct val="90000"/>
                </a:lnSpc>
                <a:spcBef>
                  <a:spcPct val="0"/>
                </a:spcBef>
                <a:spcAft>
                  <a:spcPct val="15000"/>
                </a:spcAft>
              </a:pPr>
              <a:endParaRPr lang="en-US" sz="1500" kern="1200">
                <a:solidFill>
                  <a:schemeClr val="bg1"/>
                </a:solidFill>
              </a:endParaRPr>
            </a:p>
            <a:p>
              <a:pPr marL="0" lvl="1" indent="0" algn="l" defTabSz="666750">
                <a:lnSpc>
                  <a:spcPct val="90000"/>
                </a:lnSpc>
                <a:spcBef>
                  <a:spcPct val="0"/>
                </a:spcBef>
                <a:spcAft>
                  <a:spcPct val="15000"/>
                </a:spcAft>
              </a:pPr>
              <a:endParaRPr lang="en-US" sz="1500">
                <a:solidFill>
                  <a:schemeClr val="bg1"/>
                </a:solidFill>
              </a:endParaRPr>
            </a:p>
            <a:p>
              <a:pPr marL="0" lvl="1" indent="0" algn="l" defTabSz="666750">
                <a:lnSpc>
                  <a:spcPct val="90000"/>
                </a:lnSpc>
                <a:spcBef>
                  <a:spcPct val="0"/>
                </a:spcBef>
                <a:spcAft>
                  <a:spcPct val="15000"/>
                </a:spcAft>
              </a:pPr>
              <a:endParaRPr lang="en-US" sz="1500" kern="1200">
                <a:solidFill>
                  <a:schemeClr val="bg1"/>
                </a:solidFill>
              </a:endParaRPr>
            </a:p>
            <a:p>
              <a:pPr marL="0" lvl="1" indent="0" algn="l" defTabSz="666750">
                <a:lnSpc>
                  <a:spcPct val="90000"/>
                </a:lnSpc>
                <a:spcBef>
                  <a:spcPct val="0"/>
                </a:spcBef>
                <a:spcAft>
                  <a:spcPct val="15000"/>
                </a:spcAft>
              </a:pPr>
              <a:endParaRPr lang="en-US" sz="1500">
                <a:solidFill>
                  <a:schemeClr val="bg1"/>
                </a:solidFill>
              </a:endParaRPr>
            </a:p>
            <a:p>
              <a:pPr marL="0" lvl="1" indent="0" algn="l" defTabSz="666750">
                <a:lnSpc>
                  <a:spcPct val="90000"/>
                </a:lnSpc>
                <a:spcBef>
                  <a:spcPct val="0"/>
                </a:spcBef>
                <a:spcAft>
                  <a:spcPct val="15000"/>
                </a:spcAft>
              </a:pPr>
              <a:r>
                <a:rPr lang="en-US" sz="1500" kern="1200">
                  <a:solidFill>
                    <a:schemeClr val="bg1"/>
                  </a:solidFill>
                </a:rPr>
                <a:t>FOR </a:t>
              </a:r>
              <a:r>
                <a:rPr lang="en-US" sz="1500" kern="1200" dirty="0">
                  <a:solidFill>
                    <a:schemeClr val="bg1"/>
                  </a:solidFill>
                </a:rPr>
                <a:t>SYSTEM_TIME</a:t>
              </a:r>
            </a:p>
            <a:p>
              <a:pPr marL="114300" lvl="2" indent="0" algn="l" defTabSz="666750">
                <a:lnSpc>
                  <a:spcPct val="90000"/>
                </a:lnSpc>
                <a:spcBef>
                  <a:spcPct val="0"/>
                </a:spcBef>
                <a:spcAft>
                  <a:spcPct val="15000"/>
                </a:spcAft>
              </a:pPr>
              <a:r>
                <a:rPr lang="en-US" sz="1500" b="1" kern="1200" dirty="0">
                  <a:solidFill>
                    <a:schemeClr val="bg1"/>
                  </a:solidFill>
                </a:rPr>
                <a:t>AS OF</a:t>
              </a:r>
              <a:r>
                <a:rPr lang="en-US" sz="1500" kern="1200" dirty="0">
                  <a:solidFill>
                    <a:schemeClr val="bg1"/>
                  </a:solidFill>
                </a:rPr>
                <a:t> </a:t>
              </a:r>
            </a:p>
            <a:p>
              <a:pPr marL="114300" lvl="2" indent="0" algn="l" defTabSz="666750">
                <a:lnSpc>
                  <a:spcPct val="90000"/>
                </a:lnSpc>
                <a:spcBef>
                  <a:spcPct val="0"/>
                </a:spcBef>
                <a:spcAft>
                  <a:spcPct val="15000"/>
                </a:spcAft>
              </a:pPr>
              <a:r>
                <a:rPr lang="en-US" sz="1500" b="1" kern="1200" dirty="0">
                  <a:solidFill>
                    <a:schemeClr val="bg1"/>
                  </a:solidFill>
                </a:rPr>
                <a:t>FROM..TO</a:t>
              </a:r>
            </a:p>
            <a:p>
              <a:pPr marL="114300" lvl="2" indent="0" algn="l" defTabSz="666750">
                <a:lnSpc>
                  <a:spcPct val="90000"/>
                </a:lnSpc>
                <a:spcBef>
                  <a:spcPct val="0"/>
                </a:spcBef>
                <a:spcAft>
                  <a:spcPct val="15000"/>
                </a:spcAft>
              </a:pPr>
              <a:r>
                <a:rPr lang="en-US" sz="1500" b="1" kern="1200" dirty="0">
                  <a:solidFill>
                    <a:schemeClr val="bg1"/>
                  </a:solidFill>
                </a:rPr>
                <a:t>BETWEEN..AND</a:t>
              </a:r>
            </a:p>
            <a:p>
              <a:pPr marL="114300" lvl="2" indent="0" algn="l" defTabSz="666750">
                <a:lnSpc>
                  <a:spcPct val="90000"/>
                </a:lnSpc>
                <a:spcBef>
                  <a:spcPct val="0"/>
                </a:spcBef>
                <a:spcAft>
                  <a:spcPct val="15000"/>
                </a:spcAft>
              </a:pPr>
              <a:r>
                <a:rPr lang="en-US" sz="1500" b="1" kern="1200" dirty="0">
                  <a:solidFill>
                    <a:schemeClr val="bg1"/>
                  </a:solidFill>
                </a:rPr>
                <a:t>CONTAINED IN</a:t>
              </a:r>
            </a:p>
          </p:txBody>
        </p:sp>
        <p:sp>
          <p:nvSpPr>
            <p:cNvPr id="30" name="Rectangle 29"/>
            <p:cNvSpPr/>
            <p:nvPr/>
          </p:nvSpPr>
          <p:spPr>
            <a:xfrm>
              <a:off x="9386866" y="3020942"/>
              <a:ext cx="2271687" cy="800328"/>
            </a:xfrm>
            <a:prstGeom prst="rect">
              <a:avLst/>
            </a:prstGeom>
            <a:solidFill>
              <a:srgbClr val="616161"/>
            </a:solidFill>
            <a:ln w="19050">
              <a:miter lim="800000"/>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74320" tIns="47571" rIns="59636" bIns="47571" numCol="1" spcCol="1270" anchor="ctr" anchorCtr="0">
              <a:noAutofit/>
            </a:bodyPr>
            <a:lstStyle/>
            <a:p>
              <a:pPr lvl="0" defTabSz="844550">
                <a:lnSpc>
                  <a:spcPct val="90000"/>
                </a:lnSpc>
                <a:spcBef>
                  <a:spcPct val="0"/>
                </a:spcBef>
                <a:spcAft>
                  <a:spcPct val="35000"/>
                </a:spcAft>
              </a:pPr>
              <a:r>
                <a:rPr lang="en-US" sz="1800" b="1" kern="1200"/>
                <a:t>Temporal Querying</a:t>
              </a:r>
              <a:endParaRPr lang="en-US" sz="1800" b="1" kern="1200" dirty="0"/>
            </a:p>
          </p:txBody>
        </p:sp>
        <p:pic>
          <p:nvPicPr>
            <p:cNvPr id="35" name="Picture 34"/>
            <p:cNvPicPr>
              <a:picLocks noChangeAspect="1"/>
            </p:cNvPicPr>
            <p:nvPr/>
          </p:nvPicPr>
          <p:blipFill>
            <a:blip r:embed="rId3"/>
            <a:stretch>
              <a:fillRect/>
            </a:stretch>
          </p:blipFill>
          <p:spPr>
            <a:xfrm>
              <a:off x="10965475" y="2932053"/>
              <a:ext cx="971821" cy="971378"/>
            </a:xfrm>
            <a:prstGeom prst="rect">
              <a:avLst/>
            </a:prstGeom>
          </p:spPr>
        </p:pic>
      </p:grpSp>
      <p:sp>
        <p:nvSpPr>
          <p:cNvPr id="32" name="TextBox 31"/>
          <p:cNvSpPr txBox="1"/>
          <p:nvPr/>
        </p:nvSpPr>
        <p:spPr>
          <a:xfrm>
            <a:off x="1104139" y="1295210"/>
            <a:ext cx="1709424" cy="960249"/>
          </a:xfrm>
          <a:prstGeom prst="rect">
            <a:avLst/>
          </a:prstGeom>
          <a:noFill/>
        </p:spPr>
        <p:txBody>
          <a:bodyPr wrap="none" lIns="182871" tIns="146297" rIns="182871" bIns="146297" rtlCol="0">
            <a:spAutoFit/>
          </a:bodyPr>
          <a:lstStyle/>
          <a:p>
            <a:pPr algn="ctr">
              <a:lnSpc>
                <a:spcPct val="90000"/>
              </a:lnSpc>
              <a:spcAft>
                <a:spcPts val="600"/>
              </a:spcAft>
            </a:pPr>
            <a:r>
              <a:rPr lang="en-US" dirty="0">
                <a:latin typeface="+mj-lt"/>
              </a:rPr>
              <a:t>ANSI 2011 </a:t>
            </a:r>
            <a:br>
              <a:rPr lang="en-US" dirty="0">
                <a:latin typeface="+mj-lt"/>
              </a:rPr>
            </a:br>
            <a:r>
              <a:rPr lang="en-US" dirty="0">
                <a:latin typeface="+mj-lt"/>
              </a:rPr>
              <a:t>compliant</a:t>
            </a:r>
          </a:p>
        </p:txBody>
      </p:sp>
      <p:sp>
        <p:nvSpPr>
          <p:cNvPr id="33" name="TextBox 32"/>
          <p:cNvSpPr txBox="1"/>
          <p:nvPr/>
        </p:nvSpPr>
        <p:spPr>
          <a:xfrm>
            <a:off x="1" y="6642289"/>
            <a:ext cx="3806190" cy="352236"/>
          </a:xfrm>
          <a:prstGeom prst="rect">
            <a:avLst/>
          </a:prstGeom>
          <a:noFill/>
        </p:spPr>
        <p:txBody>
          <a:bodyPr wrap="square" lIns="365760" tIns="146304" rIns="182880" bIns="146304" rtlCol="0" anchor="ctr" anchorCtr="0">
            <a:noAutofit/>
          </a:bodyPr>
          <a:lstStyle/>
          <a:p>
            <a:pPr>
              <a:lnSpc>
                <a:spcPct val="90000"/>
              </a:lnSpc>
              <a:spcAft>
                <a:spcPts val="600"/>
              </a:spcAft>
            </a:pPr>
            <a:r>
              <a:rPr lang="en-US" sz="1400" dirty="0">
                <a:solidFill>
                  <a:schemeClr val="bg1"/>
                </a:solidFill>
                <a:latin typeface="Segoe UI Semibold" panose="020B0702040204020203" pitchFamily="34" charset="0"/>
                <a:ea typeface="Segoe UI Black" panose="020B0A02040204020203" pitchFamily="34" charset="0"/>
                <a:cs typeface="Segoe UI Semibold" panose="020B0702040204020203" pitchFamily="34" charset="0"/>
              </a:rPr>
              <a:t>Performance</a:t>
            </a:r>
          </a:p>
        </p:txBody>
      </p:sp>
    </p:spTree>
    <p:extLst>
      <p:ext uri="{BB962C8B-B14F-4D97-AF65-F5344CB8AC3E}">
        <p14:creationId xmlns:p14="http://schemas.microsoft.com/office/powerpoint/2010/main" val="422775745"/>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afterEffect">
                                  <p:stCondLst>
                                    <p:cond delay="0"/>
                                  </p:stCondLst>
                                  <p:childTnLst>
                                    <p:set>
                                      <p:cBhvr>
                                        <p:cTn id="6" dur="1" fill="hold">
                                          <p:stCondLst>
                                            <p:cond delay="0"/>
                                          </p:stCondLst>
                                        </p:cTn>
                                        <p:tgtEl>
                                          <p:spTgt spid="17"/>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22" presetClass="entr" presetSubtype="8" fill="hold" nodeType="clickEffect">
                                  <p:stCondLst>
                                    <p:cond delay="0"/>
                                  </p:stCondLst>
                                  <p:childTnLst>
                                    <p:set>
                                      <p:cBhvr>
                                        <p:cTn id="10" dur="1" fill="hold">
                                          <p:stCondLst>
                                            <p:cond delay="0"/>
                                          </p:stCondLst>
                                        </p:cTn>
                                        <p:tgtEl>
                                          <p:spTgt spid="21"/>
                                        </p:tgtEl>
                                        <p:attrNameLst>
                                          <p:attrName>style.visibility</p:attrName>
                                        </p:attrNameLst>
                                      </p:cBhvr>
                                      <p:to>
                                        <p:strVal val="visible"/>
                                      </p:to>
                                    </p:set>
                                    <p:animEffect transition="in" filter="wipe(left)">
                                      <p:cBhvr>
                                        <p:cTn id="11" dur="500"/>
                                        <p:tgtEl>
                                          <p:spTgt spid="21"/>
                                        </p:tgtEl>
                                      </p:cBhvr>
                                    </p:animEffect>
                                  </p:childTnLst>
                                </p:cTn>
                              </p:par>
                            </p:childTnLst>
                          </p:cTn>
                        </p:par>
                        <p:par>
                          <p:cTn id="12" fill="hold">
                            <p:stCondLst>
                              <p:cond delay="500"/>
                            </p:stCondLst>
                            <p:childTnLst>
                              <p:par>
                                <p:cTn id="13" presetID="10" presetClass="entr" presetSubtype="0" fill="hold" nodeType="afterEffect">
                                  <p:stCondLst>
                                    <p:cond delay="0"/>
                                  </p:stCondLst>
                                  <p:childTnLst>
                                    <p:set>
                                      <p:cBhvr>
                                        <p:cTn id="14" dur="1" fill="hold">
                                          <p:stCondLst>
                                            <p:cond delay="0"/>
                                          </p:stCondLst>
                                        </p:cTn>
                                        <p:tgtEl>
                                          <p:spTgt spid="18"/>
                                        </p:tgtEl>
                                        <p:attrNameLst>
                                          <p:attrName>style.visibility</p:attrName>
                                        </p:attrNameLst>
                                      </p:cBhvr>
                                      <p:to>
                                        <p:strVal val="visible"/>
                                      </p:to>
                                    </p:set>
                                    <p:animEffect transition="in" filter="fade">
                                      <p:cBhvr>
                                        <p:cTn id="15" dur="500"/>
                                        <p:tgtEl>
                                          <p:spTgt spid="18"/>
                                        </p:tgtEl>
                                      </p:cBhvr>
                                    </p:animEffect>
                                  </p:childTnLst>
                                </p:cTn>
                              </p:par>
                            </p:childTnLst>
                          </p:cTn>
                        </p:par>
                        <p:par>
                          <p:cTn id="16" fill="hold">
                            <p:stCondLst>
                              <p:cond delay="1000"/>
                            </p:stCondLst>
                            <p:childTnLst>
                              <p:par>
                                <p:cTn id="17" presetID="22" presetClass="entr" presetSubtype="8" fill="hold" nodeType="afterEffect">
                                  <p:stCondLst>
                                    <p:cond delay="0"/>
                                  </p:stCondLst>
                                  <p:childTnLst>
                                    <p:set>
                                      <p:cBhvr>
                                        <p:cTn id="18" dur="1" fill="hold">
                                          <p:stCondLst>
                                            <p:cond delay="0"/>
                                          </p:stCondLst>
                                        </p:cTn>
                                        <p:tgtEl>
                                          <p:spTgt spid="24"/>
                                        </p:tgtEl>
                                        <p:attrNameLst>
                                          <p:attrName>style.visibility</p:attrName>
                                        </p:attrNameLst>
                                      </p:cBhvr>
                                      <p:to>
                                        <p:strVal val="visible"/>
                                      </p:to>
                                    </p:set>
                                    <p:animEffect transition="in" filter="wipe(left)">
                                      <p:cBhvr>
                                        <p:cTn id="19" dur="500"/>
                                        <p:tgtEl>
                                          <p:spTgt spid="24"/>
                                        </p:tgtEl>
                                      </p:cBhvr>
                                    </p:animEffect>
                                  </p:childTnLst>
                                </p:cTn>
                              </p:par>
                            </p:childTnLst>
                          </p:cTn>
                        </p:par>
                        <p:par>
                          <p:cTn id="20" fill="hold">
                            <p:stCondLst>
                              <p:cond delay="1500"/>
                            </p:stCondLst>
                            <p:childTnLst>
                              <p:par>
                                <p:cTn id="21" presetID="10" presetClass="entr" presetSubtype="0" fill="hold" nodeType="afterEffect">
                                  <p:stCondLst>
                                    <p:cond delay="0"/>
                                  </p:stCondLst>
                                  <p:childTnLst>
                                    <p:set>
                                      <p:cBhvr>
                                        <p:cTn id="22" dur="1" fill="hold">
                                          <p:stCondLst>
                                            <p:cond delay="0"/>
                                          </p:stCondLst>
                                        </p:cTn>
                                        <p:tgtEl>
                                          <p:spTgt spid="37"/>
                                        </p:tgtEl>
                                        <p:attrNameLst>
                                          <p:attrName>style.visibility</p:attrName>
                                        </p:attrNameLst>
                                      </p:cBhvr>
                                      <p:to>
                                        <p:strVal val="visible"/>
                                      </p:to>
                                    </p:set>
                                    <p:animEffect transition="in" filter="fade">
                                      <p:cBhvr>
                                        <p:cTn id="23" dur="500"/>
                                        <p:tgtEl>
                                          <p:spTgt spid="37"/>
                                        </p:tgtEl>
                                      </p:cBhvr>
                                    </p:animEffect>
                                  </p:childTnLst>
                                </p:cTn>
                              </p:par>
                            </p:childTnLst>
                          </p:cTn>
                        </p:par>
                      </p:childTnLst>
                    </p:cTn>
                  </p:par>
                  <p:par>
                    <p:cTn id="24" fill="hold">
                      <p:stCondLst>
                        <p:cond delay="indefinite"/>
                      </p:stCondLst>
                      <p:childTnLst>
                        <p:par>
                          <p:cTn id="25" fill="hold">
                            <p:stCondLst>
                              <p:cond delay="0"/>
                            </p:stCondLst>
                            <p:childTnLst>
                              <p:par>
                                <p:cTn id="26" presetID="22" presetClass="entr" presetSubtype="8" fill="hold" nodeType="clickEffect">
                                  <p:stCondLst>
                                    <p:cond delay="0"/>
                                  </p:stCondLst>
                                  <p:childTnLst>
                                    <p:set>
                                      <p:cBhvr>
                                        <p:cTn id="27" dur="1" fill="hold">
                                          <p:stCondLst>
                                            <p:cond delay="0"/>
                                          </p:stCondLst>
                                        </p:cTn>
                                        <p:tgtEl>
                                          <p:spTgt spid="27"/>
                                        </p:tgtEl>
                                        <p:attrNameLst>
                                          <p:attrName>style.visibility</p:attrName>
                                        </p:attrNameLst>
                                      </p:cBhvr>
                                      <p:to>
                                        <p:strVal val="visible"/>
                                      </p:to>
                                    </p:set>
                                    <p:animEffect transition="in" filter="wipe(left)">
                                      <p:cBhvr>
                                        <p:cTn id="28" dur="500"/>
                                        <p:tgtEl>
                                          <p:spTgt spid="27"/>
                                        </p:tgtEl>
                                      </p:cBhvr>
                                    </p:animEffect>
                                  </p:childTnLst>
                                </p:cTn>
                              </p:par>
                            </p:childTnLst>
                          </p:cTn>
                        </p:par>
                        <p:par>
                          <p:cTn id="29" fill="hold">
                            <p:stCondLst>
                              <p:cond delay="500"/>
                            </p:stCondLst>
                            <p:childTnLst>
                              <p:par>
                                <p:cTn id="30" presetID="10" presetClass="entr" presetSubtype="0" fill="hold" nodeType="afterEffect">
                                  <p:stCondLst>
                                    <p:cond delay="0"/>
                                  </p:stCondLst>
                                  <p:childTnLst>
                                    <p:set>
                                      <p:cBhvr>
                                        <p:cTn id="31" dur="1" fill="hold">
                                          <p:stCondLst>
                                            <p:cond delay="0"/>
                                          </p:stCondLst>
                                        </p:cTn>
                                        <p:tgtEl>
                                          <p:spTgt spid="38"/>
                                        </p:tgtEl>
                                        <p:attrNameLst>
                                          <p:attrName>style.visibility</p:attrName>
                                        </p:attrNameLst>
                                      </p:cBhvr>
                                      <p:to>
                                        <p:strVal val="visible"/>
                                      </p:to>
                                    </p:set>
                                    <p:animEffect transition="in" filter="fade">
                                      <p:cBhvr>
                                        <p:cTn id="32" dur="500"/>
                                        <p:tgtEl>
                                          <p:spTgt spid="38"/>
                                        </p:tgtEl>
                                      </p:cBhvr>
                                    </p:animEffect>
                                  </p:childTnLst>
                                </p:cTn>
                              </p:par>
                            </p:childTnLst>
                          </p:cTn>
                        </p:par>
                      </p:childTnLst>
                    </p:cTn>
                  </p:par>
                  <p:par>
                    <p:cTn id="33" fill="hold">
                      <p:stCondLst>
                        <p:cond delay="indefinite"/>
                      </p:stCondLst>
                      <p:childTnLst>
                        <p:par>
                          <p:cTn id="34" fill="hold">
                            <p:stCondLst>
                              <p:cond delay="0"/>
                            </p:stCondLst>
                            <p:childTnLst>
                              <p:par>
                                <p:cTn id="35" presetID="42" presetClass="entr" presetSubtype="0" fill="hold" nodeType="clickEffect">
                                  <p:stCondLst>
                                    <p:cond delay="0"/>
                                  </p:stCondLst>
                                  <p:childTnLst>
                                    <p:set>
                                      <p:cBhvr>
                                        <p:cTn id="36" dur="1" fill="hold">
                                          <p:stCondLst>
                                            <p:cond delay="0"/>
                                          </p:stCondLst>
                                        </p:cTn>
                                        <p:tgtEl>
                                          <p:spTgt spid="41"/>
                                        </p:tgtEl>
                                        <p:attrNameLst>
                                          <p:attrName>style.visibility</p:attrName>
                                        </p:attrNameLst>
                                      </p:cBhvr>
                                      <p:to>
                                        <p:strVal val="visible"/>
                                      </p:to>
                                    </p:set>
                                    <p:animEffect transition="in" filter="fade">
                                      <p:cBhvr>
                                        <p:cTn id="37" dur="1000"/>
                                        <p:tgtEl>
                                          <p:spTgt spid="41"/>
                                        </p:tgtEl>
                                      </p:cBhvr>
                                    </p:animEffect>
                                    <p:anim calcmode="lin" valueType="num">
                                      <p:cBhvr>
                                        <p:cTn id="38" dur="1000" fill="hold"/>
                                        <p:tgtEl>
                                          <p:spTgt spid="41"/>
                                        </p:tgtEl>
                                        <p:attrNameLst>
                                          <p:attrName>ppt_x</p:attrName>
                                        </p:attrNameLst>
                                      </p:cBhvr>
                                      <p:tavLst>
                                        <p:tav tm="0">
                                          <p:val>
                                            <p:strVal val="#ppt_x"/>
                                          </p:val>
                                        </p:tav>
                                        <p:tav tm="100000">
                                          <p:val>
                                            <p:strVal val="#ppt_x"/>
                                          </p:val>
                                        </p:tav>
                                      </p:tavLst>
                                    </p:anim>
                                    <p:anim calcmode="lin" valueType="num">
                                      <p:cBhvr>
                                        <p:cTn id="39" dur="1000" fill="hold"/>
                                        <p:tgtEl>
                                          <p:spTgt spid="41"/>
                                        </p:tgtEl>
                                        <p:attrNameLst>
                                          <p:attrName>ppt_y</p:attrName>
                                        </p:attrNameLst>
                                      </p:cBhvr>
                                      <p:tavLst>
                                        <p:tav tm="0">
                                          <p:val>
                                            <p:strVal val="#ppt_y+.1"/>
                                          </p:val>
                                        </p:tav>
                                        <p:tav tm="100000">
                                          <p:val>
                                            <p:strVal val="#ppt_y"/>
                                          </p:val>
                                        </p:tav>
                                      </p:tavLst>
                                    </p:anim>
                                  </p:childTnLst>
                                </p:cTn>
                              </p:par>
                            </p:childTnLst>
                          </p:cTn>
                        </p:par>
                      </p:childTnLst>
                    </p:cTn>
                  </p:par>
                  <p:par>
                    <p:cTn id="40" fill="hold">
                      <p:stCondLst>
                        <p:cond delay="indefinite"/>
                      </p:stCondLst>
                      <p:childTnLst>
                        <p:par>
                          <p:cTn id="41" fill="hold">
                            <p:stCondLst>
                              <p:cond delay="0"/>
                            </p:stCondLst>
                            <p:childTnLst>
                              <p:par>
                                <p:cTn id="42" presetID="42" presetClass="entr" presetSubtype="0" fill="hold" nodeType="clickEffect">
                                  <p:stCondLst>
                                    <p:cond delay="0"/>
                                  </p:stCondLst>
                                  <p:childTnLst>
                                    <p:set>
                                      <p:cBhvr>
                                        <p:cTn id="43" dur="1" fill="hold">
                                          <p:stCondLst>
                                            <p:cond delay="0"/>
                                          </p:stCondLst>
                                        </p:cTn>
                                        <p:tgtEl>
                                          <p:spTgt spid="42"/>
                                        </p:tgtEl>
                                        <p:attrNameLst>
                                          <p:attrName>style.visibility</p:attrName>
                                        </p:attrNameLst>
                                      </p:cBhvr>
                                      <p:to>
                                        <p:strVal val="visible"/>
                                      </p:to>
                                    </p:set>
                                    <p:animEffect transition="in" filter="fade">
                                      <p:cBhvr>
                                        <p:cTn id="44" dur="1000"/>
                                        <p:tgtEl>
                                          <p:spTgt spid="42"/>
                                        </p:tgtEl>
                                      </p:cBhvr>
                                    </p:animEffect>
                                    <p:anim calcmode="lin" valueType="num">
                                      <p:cBhvr>
                                        <p:cTn id="45" dur="1000" fill="hold"/>
                                        <p:tgtEl>
                                          <p:spTgt spid="42"/>
                                        </p:tgtEl>
                                        <p:attrNameLst>
                                          <p:attrName>ppt_x</p:attrName>
                                        </p:attrNameLst>
                                      </p:cBhvr>
                                      <p:tavLst>
                                        <p:tav tm="0">
                                          <p:val>
                                            <p:strVal val="#ppt_x"/>
                                          </p:val>
                                        </p:tav>
                                        <p:tav tm="100000">
                                          <p:val>
                                            <p:strVal val="#ppt_x"/>
                                          </p:val>
                                        </p:tav>
                                      </p:tavLst>
                                    </p:anim>
                                    <p:anim calcmode="lin" valueType="num">
                                      <p:cBhvr>
                                        <p:cTn id="46" dur="1000" fill="hold"/>
                                        <p:tgtEl>
                                          <p:spTgt spid="42"/>
                                        </p:tgtEl>
                                        <p:attrNameLst>
                                          <p:attrName>ppt_y</p:attrName>
                                        </p:attrNameLst>
                                      </p:cBhvr>
                                      <p:tavLst>
                                        <p:tav tm="0">
                                          <p:val>
                                            <p:strVal val="#ppt_y+.1"/>
                                          </p:val>
                                        </p:tav>
                                        <p:tav tm="100000">
                                          <p:val>
                                            <p:strVal val="#ppt_y"/>
                                          </p:val>
                                        </p:tav>
                                      </p:tavLst>
                                    </p:anim>
                                  </p:childTnLst>
                                </p:cTn>
                              </p:par>
                              <p:par>
                                <p:cTn id="47" presetID="22" presetClass="entr" presetSubtype="1" fill="hold" grpId="0" nodeType="withEffect">
                                  <p:stCondLst>
                                    <p:cond delay="500"/>
                                  </p:stCondLst>
                                  <p:childTnLst>
                                    <p:set>
                                      <p:cBhvr>
                                        <p:cTn id="48" dur="1" fill="hold">
                                          <p:stCondLst>
                                            <p:cond delay="0"/>
                                          </p:stCondLst>
                                        </p:cTn>
                                        <p:tgtEl>
                                          <p:spTgt spid="32"/>
                                        </p:tgtEl>
                                        <p:attrNameLst>
                                          <p:attrName>style.visibility</p:attrName>
                                        </p:attrNameLst>
                                      </p:cBhvr>
                                      <p:to>
                                        <p:strVal val="visible"/>
                                      </p:to>
                                    </p:set>
                                    <p:animEffect transition="in" filter="wipe(up)">
                                      <p:cBhvr>
                                        <p:cTn id="49" dur="500"/>
                                        <p:tgtEl>
                                          <p:spTgt spid="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 grpId="0"/>
    </p:bldLst>
  </p:timing>
</p:sld>
</file>

<file path=ppt/slides/slide6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6" name="Text Placeholder 3"/>
          <p:cNvSpPr txBox="1">
            <a:spLocks/>
          </p:cNvSpPr>
          <p:nvPr/>
        </p:nvSpPr>
        <p:spPr>
          <a:xfrm>
            <a:off x="6601444" y="1598794"/>
            <a:ext cx="5153553" cy="4826970"/>
          </a:xfrm>
          <a:prstGeom prst="rect">
            <a:avLst/>
          </a:prstGeom>
        </p:spPr>
        <p:txBody>
          <a:bodyPr/>
          <a:lstStyle>
            <a:lvl1pPr marL="342900" indent="-342900" algn="l" defTabSz="931863" rtl="0" fontAlgn="base">
              <a:lnSpc>
                <a:spcPct val="90000"/>
              </a:lnSpc>
              <a:spcBef>
                <a:spcPct val="20000"/>
              </a:spcBef>
              <a:spcAft>
                <a:spcPct val="0"/>
              </a:spcAft>
              <a:buSzPct val="90000"/>
              <a:buFont typeface="Arial" charset="0"/>
              <a:buChar char="•"/>
              <a:defRPr sz="4000" kern="1200">
                <a:solidFill>
                  <a:schemeClr val="accent1"/>
                </a:solidFill>
                <a:latin typeface="+mj-lt"/>
                <a:ea typeface="ＭＳ Ｐゴシック" charset="0"/>
                <a:cs typeface="ＭＳ Ｐゴシック" charset="0"/>
              </a:defRPr>
            </a:lvl1pPr>
            <a:lvl2pPr marL="584200" indent="-241300" algn="l" defTabSz="931863" rtl="0" fontAlgn="base">
              <a:lnSpc>
                <a:spcPct val="90000"/>
              </a:lnSpc>
              <a:spcBef>
                <a:spcPct val="20000"/>
              </a:spcBef>
              <a:spcAft>
                <a:spcPct val="0"/>
              </a:spcAft>
              <a:buSzPct val="90000"/>
              <a:buFont typeface="Arial" charset="0"/>
              <a:buChar char="•"/>
              <a:defRPr sz="2400" kern="1200">
                <a:solidFill>
                  <a:schemeClr val="tx1"/>
                </a:solidFill>
                <a:latin typeface="+mn-lt"/>
                <a:ea typeface="ＭＳ Ｐゴシック" charset="0"/>
                <a:cs typeface="+mn-cs"/>
              </a:defRPr>
            </a:lvl2pPr>
            <a:lvl3pPr marL="800100" indent="-228600" algn="l" defTabSz="931863" rtl="0" fontAlgn="base">
              <a:lnSpc>
                <a:spcPct val="90000"/>
              </a:lnSpc>
              <a:spcBef>
                <a:spcPct val="20000"/>
              </a:spcBef>
              <a:spcAft>
                <a:spcPct val="0"/>
              </a:spcAft>
              <a:buSzPct val="90000"/>
              <a:buFont typeface="Arial" charset="0"/>
              <a:buChar char="•"/>
              <a:defRPr sz="2000" kern="1200">
                <a:solidFill>
                  <a:schemeClr val="tx1"/>
                </a:solidFill>
                <a:latin typeface="+mn-lt"/>
                <a:ea typeface="ＭＳ Ｐゴシック" charset="0"/>
                <a:cs typeface="+mn-cs"/>
              </a:defRPr>
            </a:lvl3pPr>
            <a:lvl4pPr marL="1028700" indent="-228600" algn="l" defTabSz="931863" rtl="0" fontAlgn="base">
              <a:lnSpc>
                <a:spcPct val="90000"/>
              </a:lnSpc>
              <a:spcBef>
                <a:spcPct val="20000"/>
              </a:spcBef>
              <a:spcAft>
                <a:spcPct val="0"/>
              </a:spcAft>
              <a:buSzPct val="90000"/>
              <a:buFont typeface="Arial" charset="0"/>
              <a:buChar char="•"/>
              <a:defRPr kern="1200">
                <a:solidFill>
                  <a:schemeClr val="tx1"/>
                </a:solidFill>
                <a:latin typeface="+mn-lt"/>
                <a:ea typeface="ＭＳ Ｐゴシック" charset="0"/>
                <a:cs typeface="+mn-cs"/>
              </a:defRPr>
            </a:lvl4pPr>
            <a:lvl5pPr marL="1257300" indent="-228600" algn="l" defTabSz="931863" rtl="0" fontAlgn="base">
              <a:lnSpc>
                <a:spcPct val="90000"/>
              </a:lnSpc>
              <a:spcBef>
                <a:spcPct val="20000"/>
              </a:spcBef>
              <a:spcAft>
                <a:spcPct val="0"/>
              </a:spcAft>
              <a:buSzPct val="90000"/>
              <a:buFont typeface="Arial" charset="0"/>
              <a:buChar char="•"/>
              <a:defRPr kern="1200">
                <a:solidFill>
                  <a:schemeClr val="tx1"/>
                </a:solidFill>
                <a:latin typeface="+mn-lt"/>
                <a:ea typeface="ＭＳ Ｐゴシック" charset="0"/>
                <a:cs typeface="+mn-cs"/>
              </a:defRPr>
            </a:lvl5pPr>
            <a:lvl6pPr marL="2565040"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3031412"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97783"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964155"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nSpc>
                <a:spcPct val="100000"/>
              </a:lnSpc>
              <a:buNone/>
            </a:pPr>
            <a:r>
              <a:rPr lang="en-US" sz="3200" dirty="0">
                <a:solidFill>
                  <a:schemeClr val="accent4"/>
                </a:solidFill>
                <a:latin typeface="Segoe UI Semilight" panose="020B0402040204020203" pitchFamily="34" charset="0"/>
                <a:cs typeface="Segoe UI Semilight" panose="020B0402040204020203" pitchFamily="34" charset="0"/>
              </a:rPr>
              <a:t>Provides correct information about stored facts at any point in time, or between two points in time </a:t>
            </a:r>
          </a:p>
          <a:p>
            <a:pPr marL="0" indent="0">
              <a:lnSpc>
                <a:spcPts val="1000"/>
              </a:lnSpc>
              <a:buNone/>
            </a:pPr>
            <a:endParaRPr lang="en-US" sz="2400" dirty="0">
              <a:solidFill>
                <a:schemeClr val="accent4"/>
              </a:solidFill>
              <a:latin typeface="Segoe UI Semilight" panose="020B0402040204020203" pitchFamily="34" charset="0"/>
              <a:cs typeface="Segoe UI Semilight" panose="020B0402040204020203" pitchFamily="34" charset="0"/>
            </a:endParaRPr>
          </a:p>
          <a:p>
            <a:pPr marL="0" indent="0">
              <a:buNone/>
            </a:pPr>
            <a:r>
              <a:rPr lang="en-US" sz="1800" dirty="0">
                <a:solidFill>
                  <a:schemeClr val="tx1"/>
                </a:solidFill>
                <a:latin typeface="+mn-lt"/>
                <a:cs typeface="Segoe UI Semilight" panose="020B0402040204020203" pitchFamily="34" charset="0"/>
              </a:rPr>
              <a:t>There are two orthogonal sets of scenarios with regards to temporal data:</a:t>
            </a:r>
          </a:p>
          <a:p>
            <a:pPr marL="0" indent="0">
              <a:lnSpc>
                <a:spcPts val="1000"/>
              </a:lnSpc>
              <a:buNone/>
            </a:pPr>
            <a:endParaRPr lang="en-US" sz="1800" dirty="0">
              <a:solidFill>
                <a:schemeClr val="tx1"/>
              </a:solidFill>
              <a:latin typeface="+mn-lt"/>
            </a:endParaRPr>
          </a:p>
          <a:p>
            <a:pPr marL="0" indent="0">
              <a:lnSpc>
                <a:spcPct val="150000"/>
              </a:lnSpc>
              <a:buNone/>
            </a:pPr>
            <a:r>
              <a:rPr lang="en-US" sz="1800" dirty="0">
                <a:solidFill>
                  <a:schemeClr val="tx1"/>
                </a:solidFill>
                <a:latin typeface="+mn-lt"/>
                <a:cs typeface="Segoe UI" panose="020B0502040204020203" pitchFamily="34" charset="0"/>
              </a:rPr>
              <a:t>System (transaction)-time </a:t>
            </a:r>
          </a:p>
          <a:p>
            <a:pPr marL="0" indent="0">
              <a:lnSpc>
                <a:spcPct val="150000"/>
              </a:lnSpc>
              <a:buNone/>
            </a:pPr>
            <a:r>
              <a:rPr lang="en-US" sz="1800" dirty="0">
                <a:solidFill>
                  <a:schemeClr val="tx1"/>
                </a:solidFill>
                <a:latin typeface="+mn-lt"/>
                <a:cs typeface="Segoe UI" panose="020B0502040204020203" pitchFamily="34" charset="0"/>
              </a:rPr>
              <a:t>Application-time</a:t>
            </a:r>
          </a:p>
        </p:txBody>
      </p:sp>
      <p:grpSp>
        <p:nvGrpSpPr>
          <p:cNvPr id="7" name="Group 2"/>
          <p:cNvGrpSpPr/>
          <p:nvPr/>
        </p:nvGrpSpPr>
        <p:grpSpPr>
          <a:xfrm>
            <a:off x="-1200" y="6642289"/>
            <a:ext cx="12436794" cy="360996"/>
            <a:chOff x="2577137" y="4571778"/>
            <a:chExt cx="9101124" cy="1390560"/>
          </a:xfrm>
        </p:grpSpPr>
        <p:sp>
          <p:nvSpPr>
            <p:cNvPr id="8" name="TextBox 7"/>
            <p:cNvSpPr txBox="1"/>
            <p:nvPr/>
          </p:nvSpPr>
          <p:spPr>
            <a:xfrm>
              <a:off x="2577137" y="4571778"/>
              <a:ext cx="3034890" cy="1390458"/>
            </a:xfrm>
            <a:prstGeom prst="rect">
              <a:avLst/>
            </a:prstGeom>
            <a:solidFill>
              <a:schemeClr val="accent4"/>
            </a:solidFill>
          </p:spPr>
          <p:txBody>
            <a:bodyPr wrap="square" lIns="457135" tIns="137141" rIns="365707" rtlCol="0">
              <a:noAutofit/>
            </a:bodyPr>
            <a:lstStyle/>
            <a:p>
              <a:pPr defTabSz="932515" fontAlgn="auto">
                <a:lnSpc>
                  <a:spcPts val="3060"/>
                </a:lnSpc>
                <a:spcBef>
                  <a:spcPts val="0"/>
                </a:spcBef>
                <a:spcAft>
                  <a:spcPts val="0"/>
                </a:spcAft>
              </a:pPr>
              <a:r>
                <a:rPr lang="en-US" sz="2856" dirty="0">
                  <a:solidFill>
                    <a:srgbClr val="FFFFFF"/>
                  </a:solidFill>
                  <a:latin typeface="Segoe UI Light"/>
                  <a:ea typeface="+mn-ea"/>
                  <a:cs typeface="+mn-cs"/>
                </a:rPr>
                <a:t> </a:t>
              </a:r>
            </a:p>
          </p:txBody>
        </p:sp>
        <p:sp>
          <p:nvSpPr>
            <p:cNvPr id="9" name="TextBox 8"/>
            <p:cNvSpPr txBox="1"/>
            <p:nvPr/>
          </p:nvSpPr>
          <p:spPr>
            <a:xfrm>
              <a:off x="5612027" y="4572324"/>
              <a:ext cx="6066234" cy="1390014"/>
            </a:xfrm>
            <a:prstGeom prst="rect">
              <a:avLst/>
            </a:prstGeom>
            <a:solidFill>
              <a:schemeClr val="accent4">
                <a:lumMod val="75000"/>
              </a:schemeClr>
            </a:solidFill>
          </p:spPr>
          <p:txBody>
            <a:bodyPr wrap="square" lIns="457135" tIns="137141" rIns="639989" rtlCol="0">
              <a:noAutofit/>
            </a:bodyPr>
            <a:lstStyle/>
            <a:p>
              <a:pPr defTabSz="932055" fontAlgn="auto">
                <a:lnSpc>
                  <a:spcPts val="3001"/>
                </a:lnSpc>
                <a:spcBef>
                  <a:spcPts val="0"/>
                </a:spcBef>
                <a:spcAft>
                  <a:spcPts val="0"/>
                </a:spcAft>
                <a:defRPr/>
              </a:pPr>
              <a:endParaRPr lang="en-US" sz="2856" kern="0" dirty="0">
                <a:solidFill>
                  <a:srgbClr val="FFFFFF"/>
                </a:solidFill>
                <a:latin typeface="Segoe UI Light"/>
                <a:ea typeface="+mn-ea"/>
                <a:cs typeface="+mn-cs"/>
              </a:endParaRPr>
            </a:p>
          </p:txBody>
        </p:sp>
      </p:grpSp>
      <p:sp>
        <p:nvSpPr>
          <p:cNvPr id="12" name="Text Placeholder 2"/>
          <p:cNvSpPr txBox="1">
            <a:spLocks/>
          </p:cNvSpPr>
          <p:nvPr/>
        </p:nvSpPr>
        <p:spPr>
          <a:xfrm>
            <a:off x="444676" y="1758092"/>
            <a:ext cx="5822309" cy="3975151"/>
          </a:xfrm>
          <a:prstGeom prst="rect">
            <a:avLst/>
          </a:prstGeom>
          <a:solidFill>
            <a:schemeClr val="bg1">
              <a:lumMod val="95000"/>
            </a:schemeClr>
          </a:solidFill>
          <a:ln w="63500">
            <a:solidFill>
              <a:schemeClr val="accent4"/>
            </a:solidFill>
            <a:miter lim="800000"/>
          </a:ln>
        </p:spPr>
        <p:txBody>
          <a:bodyPr lIns="182880" tIns="182880" rIns="182880" bIns="182880"/>
          <a:lstStyle>
            <a:lvl1pPr marL="342900" indent="-342900" algn="l" defTabSz="931863" rtl="0" fontAlgn="base">
              <a:lnSpc>
                <a:spcPct val="90000"/>
              </a:lnSpc>
              <a:spcBef>
                <a:spcPct val="20000"/>
              </a:spcBef>
              <a:spcAft>
                <a:spcPct val="0"/>
              </a:spcAft>
              <a:buSzPct val="90000"/>
              <a:buFont typeface="Arial" charset="0"/>
              <a:buChar char="•"/>
              <a:defRPr sz="4000" kern="1200">
                <a:solidFill>
                  <a:schemeClr val="accent1"/>
                </a:solidFill>
                <a:latin typeface="+mj-lt"/>
                <a:ea typeface="ＭＳ Ｐゴシック" charset="0"/>
                <a:cs typeface="ＭＳ Ｐゴシック" charset="0"/>
              </a:defRPr>
            </a:lvl1pPr>
            <a:lvl2pPr marL="584200" indent="-241300" algn="l" defTabSz="931863" rtl="0" fontAlgn="base">
              <a:lnSpc>
                <a:spcPct val="90000"/>
              </a:lnSpc>
              <a:spcBef>
                <a:spcPct val="20000"/>
              </a:spcBef>
              <a:spcAft>
                <a:spcPct val="0"/>
              </a:spcAft>
              <a:buSzPct val="90000"/>
              <a:buFont typeface="Arial" charset="0"/>
              <a:buChar char="•"/>
              <a:defRPr sz="2400" kern="1200">
                <a:solidFill>
                  <a:schemeClr val="tx1"/>
                </a:solidFill>
                <a:latin typeface="+mn-lt"/>
                <a:ea typeface="ＭＳ Ｐゴシック" charset="0"/>
                <a:cs typeface="+mn-cs"/>
              </a:defRPr>
            </a:lvl2pPr>
            <a:lvl3pPr marL="800100" indent="-228600" algn="l" defTabSz="931863" rtl="0" fontAlgn="base">
              <a:lnSpc>
                <a:spcPct val="90000"/>
              </a:lnSpc>
              <a:spcBef>
                <a:spcPct val="20000"/>
              </a:spcBef>
              <a:spcAft>
                <a:spcPct val="0"/>
              </a:spcAft>
              <a:buSzPct val="90000"/>
              <a:buFont typeface="Arial" charset="0"/>
              <a:buChar char="•"/>
              <a:defRPr sz="2000" kern="1200">
                <a:solidFill>
                  <a:schemeClr val="tx1"/>
                </a:solidFill>
                <a:latin typeface="+mn-lt"/>
                <a:ea typeface="ＭＳ Ｐゴシック" charset="0"/>
                <a:cs typeface="+mn-cs"/>
              </a:defRPr>
            </a:lvl3pPr>
            <a:lvl4pPr marL="1028700" indent="-228600" algn="l" defTabSz="931863" rtl="0" fontAlgn="base">
              <a:lnSpc>
                <a:spcPct val="90000"/>
              </a:lnSpc>
              <a:spcBef>
                <a:spcPct val="20000"/>
              </a:spcBef>
              <a:spcAft>
                <a:spcPct val="0"/>
              </a:spcAft>
              <a:buSzPct val="90000"/>
              <a:buFont typeface="Arial" charset="0"/>
              <a:buChar char="•"/>
              <a:defRPr kern="1200">
                <a:solidFill>
                  <a:schemeClr val="tx1"/>
                </a:solidFill>
                <a:latin typeface="+mn-lt"/>
                <a:ea typeface="ＭＳ Ｐゴシック" charset="0"/>
                <a:cs typeface="+mn-cs"/>
              </a:defRPr>
            </a:lvl4pPr>
            <a:lvl5pPr marL="1257300" indent="-228600" algn="l" defTabSz="931863" rtl="0" fontAlgn="base">
              <a:lnSpc>
                <a:spcPct val="90000"/>
              </a:lnSpc>
              <a:spcBef>
                <a:spcPct val="20000"/>
              </a:spcBef>
              <a:spcAft>
                <a:spcPct val="0"/>
              </a:spcAft>
              <a:buSzPct val="90000"/>
              <a:buFont typeface="Arial" charset="0"/>
              <a:buChar char="•"/>
              <a:defRPr kern="1200">
                <a:solidFill>
                  <a:schemeClr val="tx1"/>
                </a:solidFill>
                <a:latin typeface="+mn-lt"/>
                <a:ea typeface="ＭＳ Ｐゴシック" charset="0"/>
                <a:cs typeface="+mn-cs"/>
              </a:defRPr>
            </a:lvl5pPr>
            <a:lvl6pPr marL="2565040"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3031412"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97783"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964155"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2000">
                <a:latin typeface="Consolas" panose="020B0609020204030204" pitchFamily="49" charset="0"/>
                <a:cs typeface="Consolas" panose="020B0609020204030204" pitchFamily="49" charset="0"/>
              </a:rPr>
              <a:t>SELECT * FROM Person.BusinessEntityContact</a:t>
            </a:r>
          </a:p>
          <a:p>
            <a:pPr marL="0" indent="0">
              <a:buNone/>
            </a:pPr>
            <a:r>
              <a:rPr lang="en-US" sz="2000">
                <a:latin typeface="Consolas" panose="020B0609020204030204" pitchFamily="49" charset="0"/>
                <a:cs typeface="Consolas" panose="020B0609020204030204" pitchFamily="49" charset="0"/>
              </a:rPr>
              <a:t>FOR SYSTEM_TIME BETWEEN @Start AND @End</a:t>
            </a:r>
          </a:p>
          <a:p>
            <a:pPr marL="0" indent="0">
              <a:buNone/>
            </a:pPr>
            <a:r>
              <a:rPr lang="en-US" sz="2000">
                <a:latin typeface="Consolas" panose="020B0609020204030204" pitchFamily="49" charset="0"/>
                <a:cs typeface="Consolas" panose="020B0609020204030204" pitchFamily="49" charset="0"/>
              </a:rPr>
              <a:t>WHERE ContactTypeID = 17</a:t>
            </a:r>
          </a:p>
        </p:txBody>
      </p:sp>
      <p:sp>
        <p:nvSpPr>
          <p:cNvPr id="18" name="TextBox 17"/>
          <p:cNvSpPr txBox="1"/>
          <p:nvPr/>
        </p:nvSpPr>
        <p:spPr>
          <a:xfrm>
            <a:off x="1" y="6642289"/>
            <a:ext cx="3806190" cy="352236"/>
          </a:xfrm>
          <a:prstGeom prst="rect">
            <a:avLst/>
          </a:prstGeom>
          <a:noFill/>
        </p:spPr>
        <p:txBody>
          <a:bodyPr wrap="square" lIns="365760" tIns="146304" rIns="182880" bIns="146304" rtlCol="0" anchor="ctr" anchorCtr="0">
            <a:noAutofit/>
          </a:bodyPr>
          <a:lstStyle/>
          <a:p>
            <a:pPr>
              <a:lnSpc>
                <a:spcPct val="90000"/>
              </a:lnSpc>
              <a:spcAft>
                <a:spcPts val="600"/>
              </a:spcAft>
            </a:pPr>
            <a:r>
              <a:rPr lang="en-US" sz="1400" dirty="0">
                <a:solidFill>
                  <a:schemeClr val="bg1"/>
                </a:solidFill>
                <a:latin typeface="Segoe UI Semibold" panose="020B0702040204020203" pitchFamily="34" charset="0"/>
                <a:ea typeface="Segoe UI Black" panose="020B0A02040204020203" pitchFamily="34" charset="0"/>
                <a:cs typeface="Segoe UI Semibold" panose="020B0702040204020203" pitchFamily="34" charset="0"/>
              </a:rPr>
              <a:t>Performance</a:t>
            </a:r>
          </a:p>
        </p:txBody>
      </p:sp>
      <p:sp>
        <p:nvSpPr>
          <p:cNvPr id="22" name="Title 1"/>
          <p:cNvSpPr txBox="1">
            <a:spLocks/>
          </p:cNvSpPr>
          <p:nvPr/>
        </p:nvSpPr>
        <p:spPr>
          <a:xfrm>
            <a:off x="328025" y="249498"/>
            <a:ext cx="11653521" cy="1075884"/>
          </a:xfrm>
          <a:prstGeom prst="rect">
            <a:avLst/>
          </a:prstGeom>
        </p:spPr>
        <p:txBody>
          <a:bodyPr anchor="ctr" anchorCtr="0"/>
          <a:lstStyle>
            <a:lvl1pPr algn="l" defTabSz="931863" rtl="0" fontAlgn="base">
              <a:lnSpc>
                <a:spcPct val="90000"/>
              </a:lnSpc>
              <a:spcBef>
                <a:spcPct val="0"/>
              </a:spcBef>
              <a:spcAft>
                <a:spcPct val="0"/>
              </a:spcAft>
              <a:defRPr lang="en-US" sz="4000" kern="1200" spc="-102" dirty="0">
                <a:ln w="3175">
                  <a:noFill/>
                </a:ln>
                <a:solidFill>
                  <a:schemeClr val="tx1"/>
                </a:solidFill>
                <a:latin typeface="+mj-lt"/>
                <a:ea typeface="ＭＳ Ｐゴシック" charset="0"/>
                <a:cs typeface="Segoe UI" pitchFamily="34" charset="0"/>
              </a:defRPr>
            </a:lvl1pPr>
            <a:lvl2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2pPr>
            <a:lvl3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3pPr>
            <a:lvl4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4pPr>
            <a:lvl5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5pPr>
            <a:lvl6pPr marL="4572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6pPr>
            <a:lvl7pPr marL="9144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7pPr>
            <a:lvl8pPr marL="13716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8pPr>
            <a:lvl9pPr marL="18288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9pPr>
          </a:lstStyle>
          <a:p>
            <a:r>
              <a:rPr lang="en-US" dirty="0"/>
              <a:t>Temporal database support: BETWEEN</a:t>
            </a:r>
          </a:p>
        </p:txBody>
      </p:sp>
    </p:spTree>
    <p:extLst>
      <p:ext uri="{BB962C8B-B14F-4D97-AF65-F5344CB8AC3E}">
        <p14:creationId xmlns:p14="http://schemas.microsoft.com/office/powerpoint/2010/main" val="694210488"/>
      </p:ext>
    </p:extLst>
  </p:cSld>
  <p:clrMapOvr>
    <a:masterClrMapping/>
  </p:clrMapOvr>
  <p:transition>
    <p:fade/>
  </p:transition>
</p:sld>
</file>

<file path=ppt/slides/slide6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4" name="Rectangle 3"/>
          <p:cNvSpPr/>
          <p:nvPr/>
        </p:nvSpPr>
        <p:spPr bwMode="auto">
          <a:xfrm>
            <a:off x="439996" y="1523105"/>
            <a:ext cx="9280458" cy="3329816"/>
          </a:xfrm>
          <a:prstGeom prst="rect">
            <a:avLst/>
          </a:prstGeom>
          <a:solidFill>
            <a:schemeClr val="accent6">
              <a:alpha val="0"/>
            </a:schemeClr>
          </a:solidFill>
          <a:ln w="25400">
            <a:solidFill>
              <a:schemeClr val="accent4"/>
            </a:solidFill>
            <a:prstDash val="dash"/>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40" tIns="45720" rIns="45720" bIns="91440" numCol="1" spcCol="0" rtlCol="0" fromWordArt="0" anchor="b" anchorCtr="0" forceAA="0" compatLnSpc="1">
            <a:prstTxWarp prst="textNoShape">
              <a:avLst/>
            </a:prstTxWarp>
            <a:noAutofit/>
          </a:bodyPr>
          <a:lstStyle/>
          <a:p>
            <a:pPr algn="ctr" defTabSz="914099" fontAlgn="base">
              <a:spcBef>
                <a:spcPct val="0"/>
              </a:spcBef>
              <a:spcAft>
                <a:spcPct val="0"/>
              </a:spcAft>
            </a:pPr>
            <a:endParaRPr lang="en-US" spc="-50" dirty="0">
              <a:gradFill>
                <a:gsLst>
                  <a:gs pos="0">
                    <a:srgbClr val="FFFFFF"/>
                  </a:gs>
                  <a:gs pos="100000">
                    <a:srgbClr val="FFFFFF"/>
                  </a:gs>
                </a:gsLst>
                <a:lin ang="5400000" scaled="0"/>
              </a:gradFill>
              <a:latin typeface="Segoe UI" pitchFamily="34" charset="0"/>
              <a:ea typeface="Segoe UI" pitchFamily="34" charset="0"/>
              <a:cs typeface="Segoe UI" pitchFamily="34" charset="0"/>
            </a:endParaRPr>
          </a:p>
        </p:txBody>
      </p:sp>
      <p:sp>
        <p:nvSpPr>
          <p:cNvPr id="5" name="TextBox 4"/>
          <p:cNvSpPr txBox="1"/>
          <p:nvPr/>
        </p:nvSpPr>
        <p:spPr>
          <a:xfrm>
            <a:off x="855433" y="1779692"/>
            <a:ext cx="3273717" cy="572464"/>
          </a:xfrm>
          <a:prstGeom prst="rect">
            <a:avLst/>
          </a:prstGeom>
          <a:noFill/>
        </p:spPr>
        <p:txBody>
          <a:bodyPr wrap="none" lIns="182880" tIns="146304" rIns="182880" bIns="146304" rtlCol="0">
            <a:spAutoFit/>
          </a:bodyPr>
          <a:lstStyle/>
          <a:p>
            <a:pPr>
              <a:lnSpc>
                <a:spcPct val="90000"/>
              </a:lnSpc>
            </a:pPr>
            <a:r>
              <a:rPr lang="en-US" sz="2000" spc="-50" dirty="0">
                <a:latin typeface="Segoe UI Semilight" panose="020B0402040204020203" pitchFamily="34" charset="0"/>
                <a:cs typeface="Segoe UI Semilight" panose="020B0402040204020203" pitchFamily="34" charset="0"/>
              </a:rPr>
              <a:t>T</a:t>
            </a:r>
            <a:r>
              <a:rPr lang="en-US" sz="2000" spc="-50">
                <a:latin typeface="Segoe UI Semilight" panose="020B0402040204020203" pitchFamily="34" charset="0"/>
                <a:cs typeface="Segoe UI Semilight" panose="020B0402040204020203" pitchFamily="34" charset="0"/>
              </a:rPr>
              <a:t>emporal </a:t>
            </a:r>
            <a:r>
              <a:rPr lang="en-US" sz="2000" spc="-50" dirty="0">
                <a:latin typeface="Segoe UI Semilight" panose="020B0402040204020203" pitchFamily="34" charset="0"/>
                <a:cs typeface="Segoe UI Semilight" panose="020B0402040204020203" pitchFamily="34" charset="0"/>
              </a:rPr>
              <a:t>table (actual data)</a:t>
            </a:r>
          </a:p>
        </p:txBody>
      </p:sp>
      <p:sp>
        <p:nvSpPr>
          <p:cNvPr id="36" name="Right Arrow 35"/>
          <p:cNvSpPr/>
          <p:nvPr/>
        </p:nvSpPr>
        <p:spPr bwMode="auto">
          <a:xfrm rot="16200000">
            <a:off x="1635069" y="5117805"/>
            <a:ext cx="1832599" cy="496210"/>
          </a:xfrm>
          <a:prstGeom prst="rightArrow">
            <a:avLst>
              <a:gd name="adj1" fmla="val 50000"/>
              <a:gd name="adj2" fmla="val 101282"/>
            </a:avLst>
          </a:prstGeom>
          <a:solidFill>
            <a:srgbClr val="505050"/>
          </a:solidFill>
          <a:ln w="25400" cap="flat" cmpd="sng" algn="ctr">
            <a:solidFill>
              <a:schemeClr val="bg1"/>
            </a:solidFill>
            <a:prstDash val="solid"/>
            <a:headEnd type="none" w="med" len="med"/>
            <a:tailEnd type="none" w="med" len="me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defTabSz="914099" fontAlgn="base">
              <a:lnSpc>
                <a:spcPct val="90000"/>
              </a:lnSpc>
              <a:spcBef>
                <a:spcPct val="0"/>
              </a:spcBef>
              <a:spcAft>
                <a:spcPct val="0"/>
              </a:spcAft>
              <a:defRPr/>
            </a:pPr>
            <a:endParaRPr lang="en-US" sz="2000" kern="0" spc="-50" dirty="0"/>
          </a:p>
        </p:txBody>
      </p:sp>
      <p:sp>
        <p:nvSpPr>
          <p:cNvPr id="37" name="TextBox 36"/>
          <p:cNvSpPr txBox="1"/>
          <p:nvPr/>
        </p:nvSpPr>
        <p:spPr>
          <a:xfrm>
            <a:off x="4864360" y="5684015"/>
            <a:ext cx="3200400" cy="627864"/>
          </a:xfrm>
          <a:prstGeom prst="rect">
            <a:avLst/>
          </a:prstGeom>
          <a:noFill/>
        </p:spPr>
        <p:txBody>
          <a:bodyPr wrap="square" lIns="182880" tIns="146304" rIns="182880" bIns="146304" rtlCol="0">
            <a:spAutoFit/>
          </a:bodyPr>
          <a:lstStyle/>
          <a:p>
            <a:pPr>
              <a:lnSpc>
                <a:spcPct val="90000"/>
              </a:lnSpc>
              <a:defRPr/>
            </a:pPr>
            <a:r>
              <a:rPr lang="en-US" sz="2400" kern="0" spc="-50" dirty="0">
                <a:latin typeface="+mj-lt"/>
              </a:rPr>
              <a:t>Insert / Bulk Insert</a:t>
            </a:r>
          </a:p>
        </p:txBody>
      </p:sp>
      <p:sp>
        <p:nvSpPr>
          <p:cNvPr id="38" name="TextBox 37"/>
          <p:cNvSpPr txBox="1"/>
          <p:nvPr/>
        </p:nvSpPr>
        <p:spPr>
          <a:xfrm>
            <a:off x="3803171" y="2699465"/>
            <a:ext cx="2278371" cy="627864"/>
          </a:xfrm>
          <a:prstGeom prst="rect">
            <a:avLst/>
          </a:prstGeom>
          <a:noFill/>
        </p:spPr>
        <p:txBody>
          <a:bodyPr wrap="square" lIns="182880" tIns="146304" rIns="182880" bIns="146304" rtlCol="0">
            <a:spAutoFit/>
          </a:bodyPr>
          <a:lstStyle/>
          <a:p>
            <a:pPr>
              <a:lnSpc>
                <a:spcPct val="90000"/>
              </a:lnSpc>
              <a:defRPr/>
            </a:pPr>
            <a:r>
              <a:rPr lang="en-US" sz="2400" kern="0" spc="-50" dirty="0"/>
              <a:t>* Old versions</a:t>
            </a:r>
          </a:p>
        </p:txBody>
      </p:sp>
      <p:sp>
        <p:nvSpPr>
          <p:cNvPr id="42" name="Rectangle 41"/>
          <p:cNvSpPr/>
          <p:nvPr/>
        </p:nvSpPr>
        <p:spPr>
          <a:xfrm>
            <a:off x="4864360" y="5281055"/>
            <a:ext cx="3200400" cy="424732"/>
          </a:xfrm>
          <a:prstGeom prst="rect">
            <a:avLst/>
          </a:prstGeom>
        </p:spPr>
        <p:txBody>
          <a:bodyPr wrap="square" lIns="182880">
            <a:spAutoFit/>
          </a:bodyPr>
          <a:lstStyle/>
          <a:p>
            <a:pPr>
              <a:lnSpc>
                <a:spcPct val="90000"/>
              </a:lnSpc>
              <a:defRPr/>
            </a:pPr>
            <a:r>
              <a:rPr lang="en-US" sz="2400" kern="0" spc="-50" dirty="0">
                <a:latin typeface="+mj-lt"/>
              </a:rPr>
              <a:t>Update */ Delete *</a:t>
            </a:r>
          </a:p>
        </p:txBody>
      </p:sp>
      <p:grpSp>
        <p:nvGrpSpPr>
          <p:cNvPr id="43" name="Group 11"/>
          <p:cNvGrpSpPr>
            <a:grpSpLocks noChangeAspect="1"/>
          </p:cNvGrpSpPr>
          <p:nvPr/>
        </p:nvGrpSpPr>
        <p:grpSpPr bwMode="auto">
          <a:xfrm>
            <a:off x="1254913" y="2551610"/>
            <a:ext cx="2479678" cy="1890918"/>
            <a:chOff x="1141" y="423"/>
            <a:chExt cx="3024" cy="2306"/>
          </a:xfrm>
        </p:grpSpPr>
        <p:sp>
          <p:nvSpPr>
            <p:cNvPr id="44" name="AutoShape 10"/>
            <p:cNvSpPr>
              <a:spLocks noChangeAspect="1" noChangeArrowheads="1" noTextEdit="1"/>
            </p:cNvSpPr>
            <p:nvPr/>
          </p:nvSpPr>
          <p:spPr bwMode="auto">
            <a:xfrm>
              <a:off x="1141" y="424"/>
              <a:ext cx="3024" cy="23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 name="Rectangle 12"/>
            <p:cNvSpPr>
              <a:spLocks noChangeArrowheads="1"/>
            </p:cNvSpPr>
            <p:nvPr/>
          </p:nvSpPr>
          <p:spPr bwMode="auto">
            <a:xfrm>
              <a:off x="1141" y="423"/>
              <a:ext cx="3024" cy="2262"/>
            </a:xfrm>
            <a:prstGeom prst="rect">
              <a:avLst/>
            </a:prstGeom>
            <a:solidFill>
              <a:srgbClr val="C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 name="Rectangle 13"/>
            <p:cNvSpPr>
              <a:spLocks noChangeArrowheads="1"/>
            </p:cNvSpPr>
            <p:nvPr/>
          </p:nvSpPr>
          <p:spPr bwMode="auto">
            <a:xfrm>
              <a:off x="1141" y="423"/>
              <a:ext cx="3024" cy="2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 name="Rectangle 14"/>
            <p:cNvSpPr>
              <a:spLocks noChangeArrowheads="1"/>
            </p:cNvSpPr>
            <p:nvPr/>
          </p:nvSpPr>
          <p:spPr bwMode="auto">
            <a:xfrm>
              <a:off x="1249" y="540"/>
              <a:ext cx="2803" cy="39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 name="Rectangle 15"/>
            <p:cNvSpPr>
              <a:spLocks noChangeArrowheads="1"/>
            </p:cNvSpPr>
            <p:nvPr/>
          </p:nvSpPr>
          <p:spPr bwMode="auto">
            <a:xfrm>
              <a:off x="1249" y="959"/>
              <a:ext cx="389" cy="390"/>
            </a:xfrm>
            <a:prstGeom prst="rect">
              <a:avLst/>
            </a:prstGeom>
            <a:solidFill>
              <a:srgbClr val="84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 name="Rectangle 16"/>
            <p:cNvSpPr>
              <a:spLocks noChangeArrowheads="1"/>
            </p:cNvSpPr>
            <p:nvPr/>
          </p:nvSpPr>
          <p:spPr bwMode="auto">
            <a:xfrm>
              <a:off x="1651" y="959"/>
              <a:ext cx="389" cy="390"/>
            </a:xfrm>
            <a:prstGeom prst="rect">
              <a:avLst/>
            </a:prstGeom>
            <a:solidFill>
              <a:srgbClr val="EEEEE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 name="Rectangle 17"/>
            <p:cNvSpPr>
              <a:spLocks noChangeArrowheads="1"/>
            </p:cNvSpPr>
            <p:nvPr/>
          </p:nvSpPr>
          <p:spPr bwMode="auto">
            <a:xfrm>
              <a:off x="2053" y="959"/>
              <a:ext cx="390" cy="390"/>
            </a:xfrm>
            <a:prstGeom prst="rect">
              <a:avLst/>
            </a:prstGeom>
            <a:solidFill>
              <a:srgbClr val="EEEEE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 name="Rectangle 18"/>
            <p:cNvSpPr>
              <a:spLocks noChangeArrowheads="1"/>
            </p:cNvSpPr>
            <p:nvPr/>
          </p:nvSpPr>
          <p:spPr bwMode="auto">
            <a:xfrm>
              <a:off x="2455" y="959"/>
              <a:ext cx="390" cy="390"/>
            </a:xfrm>
            <a:prstGeom prst="rect">
              <a:avLst/>
            </a:prstGeom>
            <a:solidFill>
              <a:srgbClr val="EEEEE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 name="Rectangle 19"/>
            <p:cNvSpPr>
              <a:spLocks noChangeArrowheads="1"/>
            </p:cNvSpPr>
            <p:nvPr/>
          </p:nvSpPr>
          <p:spPr bwMode="auto">
            <a:xfrm>
              <a:off x="2857" y="959"/>
              <a:ext cx="391" cy="390"/>
            </a:xfrm>
            <a:prstGeom prst="rect">
              <a:avLst/>
            </a:prstGeom>
            <a:solidFill>
              <a:srgbClr val="EEEEE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 name="Rectangle 20"/>
            <p:cNvSpPr>
              <a:spLocks noChangeArrowheads="1"/>
            </p:cNvSpPr>
            <p:nvPr/>
          </p:nvSpPr>
          <p:spPr bwMode="auto">
            <a:xfrm>
              <a:off x="3260" y="959"/>
              <a:ext cx="390" cy="390"/>
            </a:xfrm>
            <a:prstGeom prst="rect">
              <a:avLst/>
            </a:prstGeom>
            <a:solidFill>
              <a:srgbClr val="EEEEE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 name="Rectangle 21"/>
            <p:cNvSpPr>
              <a:spLocks noChangeArrowheads="1"/>
            </p:cNvSpPr>
            <p:nvPr/>
          </p:nvSpPr>
          <p:spPr bwMode="auto">
            <a:xfrm>
              <a:off x="3662" y="959"/>
              <a:ext cx="390" cy="390"/>
            </a:xfrm>
            <a:prstGeom prst="rect">
              <a:avLst/>
            </a:prstGeom>
            <a:solidFill>
              <a:srgbClr val="84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 name="Rectangle 22"/>
            <p:cNvSpPr>
              <a:spLocks noChangeArrowheads="1"/>
            </p:cNvSpPr>
            <p:nvPr/>
          </p:nvSpPr>
          <p:spPr bwMode="auto">
            <a:xfrm>
              <a:off x="1249" y="1369"/>
              <a:ext cx="389" cy="390"/>
            </a:xfrm>
            <a:prstGeom prst="rect">
              <a:avLst/>
            </a:prstGeom>
            <a:solidFill>
              <a:srgbClr val="84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 name="Rectangle 23"/>
            <p:cNvSpPr>
              <a:spLocks noChangeArrowheads="1"/>
            </p:cNvSpPr>
            <p:nvPr/>
          </p:nvSpPr>
          <p:spPr bwMode="auto">
            <a:xfrm>
              <a:off x="1651" y="1369"/>
              <a:ext cx="389" cy="390"/>
            </a:xfrm>
            <a:prstGeom prst="rect">
              <a:avLst/>
            </a:prstGeom>
            <a:solidFill>
              <a:srgbClr val="EEEEE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 name="Rectangle 24"/>
            <p:cNvSpPr>
              <a:spLocks noChangeArrowheads="1"/>
            </p:cNvSpPr>
            <p:nvPr/>
          </p:nvSpPr>
          <p:spPr bwMode="auto">
            <a:xfrm>
              <a:off x="2053" y="1369"/>
              <a:ext cx="390" cy="390"/>
            </a:xfrm>
            <a:prstGeom prst="rect">
              <a:avLst/>
            </a:prstGeom>
            <a:solidFill>
              <a:srgbClr val="EEEEE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 name="Rectangle 25"/>
            <p:cNvSpPr>
              <a:spLocks noChangeArrowheads="1"/>
            </p:cNvSpPr>
            <p:nvPr/>
          </p:nvSpPr>
          <p:spPr bwMode="auto">
            <a:xfrm>
              <a:off x="2455" y="1369"/>
              <a:ext cx="390" cy="390"/>
            </a:xfrm>
            <a:prstGeom prst="rect">
              <a:avLst/>
            </a:prstGeom>
            <a:solidFill>
              <a:srgbClr val="EEEEE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 name="Rectangle 26"/>
            <p:cNvSpPr>
              <a:spLocks noChangeArrowheads="1"/>
            </p:cNvSpPr>
            <p:nvPr/>
          </p:nvSpPr>
          <p:spPr bwMode="auto">
            <a:xfrm>
              <a:off x="2857" y="1369"/>
              <a:ext cx="391" cy="390"/>
            </a:xfrm>
            <a:prstGeom prst="rect">
              <a:avLst/>
            </a:prstGeom>
            <a:solidFill>
              <a:srgbClr val="EEEEE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 name="Rectangle 27"/>
            <p:cNvSpPr>
              <a:spLocks noChangeArrowheads="1"/>
            </p:cNvSpPr>
            <p:nvPr/>
          </p:nvSpPr>
          <p:spPr bwMode="auto">
            <a:xfrm>
              <a:off x="3260" y="1369"/>
              <a:ext cx="390" cy="390"/>
            </a:xfrm>
            <a:prstGeom prst="rect">
              <a:avLst/>
            </a:prstGeom>
            <a:solidFill>
              <a:srgbClr val="EEEEE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 name="Rectangle 28"/>
            <p:cNvSpPr>
              <a:spLocks noChangeArrowheads="1"/>
            </p:cNvSpPr>
            <p:nvPr/>
          </p:nvSpPr>
          <p:spPr bwMode="auto">
            <a:xfrm>
              <a:off x="3662" y="1369"/>
              <a:ext cx="390" cy="390"/>
            </a:xfrm>
            <a:prstGeom prst="rect">
              <a:avLst/>
            </a:prstGeom>
            <a:solidFill>
              <a:srgbClr val="84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 name="Rectangle 29"/>
            <p:cNvSpPr>
              <a:spLocks noChangeArrowheads="1"/>
            </p:cNvSpPr>
            <p:nvPr/>
          </p:nvSpPr>
          <p:spPr bwMode="auto">
            <a:xfrm>
              <a:off x="1249" y="1780"/>
              <a:ext cx="389" cy="389"/>
            </a:xfrm>
            <a:prstGeom prst="rect">
              <a:avLst/>
            </a:prstGeom>
            <a:solidFill>
              <a:srgbClr val="84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 name="Rectangle 30"/>
            <p:cNvSpPr>
              <a:spLocks noChangeArrowheads="1"/>
            </p:cNvSpPr>
            <p:nvPr/>
          </p:nvSpPr>
          <p:spPr bwMode="auto">
            <a:xfrm>
              <a:off x="1651" y="1780"/>
              <a:ext cx="389" cy="389"/>
            </a:xfrm>
            <a:prstGeom prst="rect">
              <a:avLst/>
            </a:prstGeom>
            <a:solidFill>
              <a:srgbClr val="EEEEE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 name="Rectangle 31"/>
            <p:cNvSpPr>
              <a:spLocks noChangeArrowheads="1"/>
            </p:cNvSpPr>
            <p:nvPr/>
          </p:nvSpPr>
          <p:spPr bwMode="auto">
            <a:xfrm>
              <a:off x="2053" y="1780"/>
              <a:ext cx="390" cy="389"/>
            </a:xfrm>
            <a:prstGeom prst="rect">
              <a:avLst/>
            </a:prstGeom>
            <a:solidFill>
              <a:srgbClr val="EEEEE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 name="Rectangle 32"/>
            <p:cNvSpPr>
              <a:spLocks noChangeArrowheads="1"/>
            </p:cNvSpPr>
            <p:nvPr/>
          </p:nvSpPr>
          <p:spPr bwMode="auto">
            <a:xfrm>
              <a:off x="2455" y="1780"/>
              <a:ext cx="390" cy="389"/>
            </a:xfrm>
            <a:prstGeom prst="rect">
              <a:avLst/>
            </a:prstGeom>
            <a:solidFill>
              <a:srgbClr val="EEEEE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 name="Rectangle 33"/>
            <p:cNvSpPr>
              <a:spLocks noChangeArrowheads="1"/>
            </p:cNvSpPr>
            <p:nvPr/>
          </p:nvSpPr>
          <p:spPr bwMode="auto">
            <a:xfrm>
              <a:off x="2857" y="1780"/>
              <a:ext cx="391" cy="389"/>
            </a:xfrm>
            <a:prstGeom prst="rect">
              <a:avLst/>
            </a:prstGeom>
            <a:solidFill>
              <a:srgbClr val="EEEEE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 name="Rectangle 34"/>
            <p:cNvSpPr>
              <a:spLocks noChangeArrowheads="1"/>
            </p:cNvSpPr>
            <p:nvPr/>
          </p:nvSpPr>
          <p:spPr bwMode="auto">
            <a:xfrm>
              <a:off x="3260" y="1780"/>
              <a:ext cx="390" cy="389"/>
            </a:xfrm>
            <a:prstGeom prst="rect">
              <a:avLst/>
            </a:prstGeom>
            <a:solidFill>
              <a:srgbClr val="EEEEE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 name="Rectangle 35"/>
            <p:cNvSpPr>
              <a:spLocks noChangeArrowheads="1"/>
            </p:cNvSpPr>
            <p:nvPr/>
          </p:nvSpPr>
          <p:spPr bwMode="auto">
            <a:xfrm>
              <a:off x="3662" y="1780"/>
              <a:ext cx="390" cy="389"/>
            </a:xfrm>
            <a:prstGeom prst="rect">
              <a:avLst/>
            </a:prstGeom>
            <a:solidFill>
              <a:srgbClr val="84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 name="Rectangle 36"/>
            <p:cNvSpPr>
              <a:spLocks noChangeArrowheads="1"/>
            </p:cNvSpPr>
            <p:nvPr/>
          </p:nvSpPr>
          <p:spPr bwMode="auto">
            <a:xfrm>
              <a:off x="1249" y="2191"/>
              <a:ext cx="389" cy="389"/>
            </a:xfrm>
            <a:prstGeom prst="rect">
              <a:avLst/>
            </a:prstGeom>
            <a:solidFill>
              <a:srgbClr val="84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 name="Rectangle 37"/>
            <p:cNvSpPr>
              <a:spLocks noChangeArrowheads="1"/>
            </p:cNvSpPr>
            <p:nvPr/>
          </p:nvSpPr>
          <p:spPr bwMode="auto">
            <a:xfrm>
              <a:off x="1651" y="2191"/>
              <a:ext cx="389" cy="389"/>
            </a:xfrm>
            <a:prstGeom prst="rect">
              <a:avLst/>
            </a:prstGeom>
            <a:solidFill>
              <a:srgbClr val="EEEEE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 name="Rectangle 38"/>
            <p:cNvSpPr>
              <a:spLocks noChangeArrowheads="1"/>
            </p:cNvSpPr>
            <p:nvPr/>
          </p:nvSpPr>
          <p:spPr bwMode="auto">
            <a:xfrm>
              <a:off x="2053" y="2191"/>
              <a:ext cx="390" cy="389"/>
            </a:xfrm>
            <a:prstGeom prst="rect">
              <a:avLst/>
            </a:prstGeom>
            <a:solidFill>
              <a:srgbClr val="EEEEE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 name="Rectangle 39"/>
            <p:cNvSpPr>
              <a:spLocks noChangeArrowheads="1"/>
            </p:cNvSpPr>
            <p:nvPr/>
          </p:nvSpPr>
          <p:spPr bwMode="auto">
            <a:xfrm>
              <a:off x="2455" y="2191"/>
              <a:ext cx="390" cy="389"/>
            </a:xfrm>
            <a:prstGeom prst="rect">
              <a:avLst/>
            </a:prstGeom>
            <a:solidFill>
              <a:srgbClr val="EEEEE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 name="Rectangle 40"/>
            <p:cNvSpPr>
              <a:spLocks noChangeArrowheads="1"/>
            </p:cNvSpPr>
            <p:nvPr/>
          </p:nvSpPr>
          <p:spPr bwMode="auto">
            <a:xfrm>
              <a:off x="2857" y="2191"/>
              <a:ext cx="391" cy="389"/>
            </a:xfrm>
            <a:prstGeom prst="rect">
              <a:avLst/>
            </a:prstGeom>
            <a:solidFill>
              <a:srgbClr val="EEEEE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 name="Rectangle 41"/>
            <p:cNvSpPr>
              <a:spLocks noChangeArrowheads="1"/>
            </p:cNvSpPr>
            <p:nvPr/>
          </p:nvSpPr>
          <p:spPr bwMode="auto">
            <a:xfrm>
              <a:off x="3260" y="2191"/>
              <a:ext cx="390" cy="389"/>
            </a:xfrm>
            <a:prstGeom prst="rect">
              <a:avLst/>
            </a:prstGeom>
            <a:solidFill>
              <a:srgbClr val="EEEEE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 name="Rectangle 42"/>
            <p:cNvSpPr>
              <a:spLocks noChangeArrowheads="1"/>
            </p:cNvSpPr>
            <p:nvPr/>
          </p:nvSpPr>
          <p:spPr bwMode="auto">
            <a:xfrm>
              <a:off x="3662" y="2191"/>
              <a:ext cx="390" cy="389"/>
            </a:xfrm>
            <a:prstGeom prst="rect">
              <a:avLst/>
            </a:prstGeom>
            <a:solidFill>
              <a:srgbClr val="84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 name="Freeform 44"/>
            <p:cNvSpPr>
              <a:spLocks/>
            </p:cNvSpPr>
            <p:nvPr/>
          </p:nvSpPr>
          <p:spPr bwMode="auto">
            <a:xfrm>
              <a:off x="1141" y="2685"/>
              <a:ext cx="3024" cy="44"/>
            </a:xfrm>
            <a:custGeom>
              <a:avLst/>
              <a:gdLst>
                <a:gd name="T0" fmla="*/ 3024 w 3024"/>
                <a:gd name="T1" fmla="*/ 0 h 44"/>
                <a:gd name="T2" fmla="*/ 3024 w 3024"/>
                <a:gd name="T3" fmla="*/ 0 h 44"/>
                <a:gd name="T4" fmla="*/ 0 w 3024"/>
                <a:gd name="T5" fmla="*/ 0 h 44"/>
                <a:gd name="T6" fmla="*/ 0 w 3024"/>
                <a:gd name="T7" fmla="*/ 44 h 44"/>
                <a:gd name="T8" fmla="*/ 3024 w 3024"/>
                <a:gd name="T9" fmla="*/ 44 h 44"/>
                <a:gd name="T10" fmla="*/ 3024 w 3024"/>
                <a:gd name="T11" fmla="*/ 0 h 44"/>
              </a:gdLst>
              <a:ahLst/>
              <a:cxnLst>
                <a:cxn ang="0">
                  <a:pos x="T0" y="T1"/>
                </a:cxn>
                <a:cxn ang="0">
                  <a:pos x="T2" y="T3"/>
                </a:cxn>
                <a:cxn ang="0">
                  <a:pos x="T4" y="T5"/>
                </a:cxn>
                <a:cxn ang="0">
                  <a:pos x="T6" y="T7"/>
                </a:cxn>
                <a:cxn ang="0">
                  <a:pos x="T8" y="T9"/>
                </a:cxn>
                <a:cxn ang="0">
                  <a:pos x="T10" y="T11"/>
                </a:cxn>
              </a:cxnLst>
              <a:rect l="0" t="0" r="r" b="b"/>
              <a:pathLst>
                <a:path w="3024" h="44">
                  <a:moveTo>
                    <a:pt x="3024" y="0"/>
                  </a:moveTo>
                  <a:lnTo>
                    <a:pt x="3024" y="0"/>
                  </a:lnTo>
                  <a:lnTo>
                    <a:pt x="0" y="0"/>
                  </a:lnTo>
                  <a:lnTo>
                    <a:pt x="0" y="44"/>
                  </a:lnTo>
                  <a:lnTo>
                    <a:pt x="3024" y="44"/>
                  </a:lnTo>
                  <a:lnTo>
                    <a:pt x="302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80" name="Group 11"/>
          <p:cNvGrpSpPr>
            <a:grpSpLocks noChangeAspect="1"/>
          </p:cNvGrpSpPr>
          <p:nvPr/>
        </p:nvGrpSpPr>
        <p:grpSpPr bwMode="auto">
          <a:xfrm>
            <a:off x="6174202" y="2551610"/>
            <a:ext cx="2479678" cy="1890918"/>
            <a:chOff x="1141" y="423"/>
            <a:chExt cx="3024" cy="2306"/>
          </a:xfrm>
        </p:grpSpPr>
        <p:sp>
          <p:nvSpPr>
            <p:cNvPr id="81" name="AutoShape 10"/>
            <p:cNvSpPr>
              <a:spLocks noChangeAspect="1" noChangeArrowheads="1" noTextEdit="1"/>
            </p:cNvSpPr>
            <p:nvPr/>
          </p:nvSpPr>
          <p:spPr bwMode="auto">
            <a:xfrm>
              <a:off x="1141" y="424"/>
              <a:ext cx="3024" cy="23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2" name="Rectangle 12"/>
            <p:cNvSpPr>
              <a:spLocks noChangeArrowheads="1"/>
            </p:cNvSpPr>
            <p:nvPr/>
          </p:nvSpPr>
          <p:spPr bwMode="auto">
            <a:xfrm>
              <a:off x="1141" y="423"/>
              <a:ext cx="3024" cy="2262"/>
            </a:xfrm>
            <a:prstGeom prst="rect">
              <a:avLst/>
            </a:prstGeom>
            <a:solidFill>
              <a:srgbClr val="C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3" name="Rectangle 13"/>
            <p:cNvSpPr>
              <a:spLocks noChangeArrowheads="1"/>
            </p:cNvSpPr>
            <p:nvPr/>
          </p:nvSpPr>
          <p:spPr bwMode="auto">
            <a:xfrm>
              <a:off x="1141" y="423"/>
              <a:ext cx="3024" cy="2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4" name="Rectangle 14"/>
            <p:cNvSpPr>
              <a:spLocks noChangeArrowheads="1"/>
            </p:cNvSpPr>
            <p:nvPr/>
          </p:nvSpPr>
          <p:spPr bwMode="auto">
            <a:xfrm>
              <a:off x="1249" y="540"/>
              <a:ext cx="2803" cy="39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5" name="Rectangle 15"/>
            <p:cNvSpPr>
              <a:spLocks noChangeArrowheads="1"/>
            </p:cNvSpPr>
            <p:nvPr/>
          </p:nvSpPr>
          <p:spPr bwMode="auto">
            <a:xfrm>
              <a:off x="1249" y="959"/>
              <a:ext cx="389" cy="390"/>
            </a:xfrm>
            <a:prstGeom prst="rect">
              <a:avLst/>
            </a:prstGeom>
            <a:solidFill>
              <a:srgbClr val="84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6" name="Rectangle 16"/>
            <p:cNvSpPr>
              <a:spLocks noChangeArrowheads="1"/>
            </p:cNvSpPr>
            <p:nvPr/>
          </p:nvSpPr>
          <p:spPr bwMode="auto">
            <a:xfrm>
              <a:off x="1651" y="959"/>
              <a:ext cx="389" cy="390"/>
            </a:xfrm>
            <a:prstGeom prst="rect">
              <a:avLst/>
            </a:prstGeom>
            <a:solidFill>
              <a:srgbClr val="EEEEE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7" name="Rectangle 17"/>
            <p:cNvSpPr>
              <a:spLocks noChangeArrowheads="1"/>
            </p:cNvSpPr>
            <p:nvPr/>
          </p:nvSpPr>
          <p:spPr bwMode="auto">
            <a:xfrm>
              <a:off x="2053" y="959"/>
              <a:ext cx="390" cy="390"/>
            </a:xfrm>
            <a:prstGeom prst="rect">
              <a:avLst/>
            </a:prstGeom>
            <a:solidFill>
              <a:srgbClr val="EEEEE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8" name="Rectangle 18"/>
            <p:cNvSpPr>
              <a:spLocks noChangeArrowheads="1"/>
            </p:cNvSpPr>
            <p:nvPr/>
          </p:nvSpPr>
          <p:spPr bwMode="auto">
            <a:xfrm>
              <a:off x="2455" y="959"/>
              <a:ext cx="390" cy="390"/>
            </a:xfrm>
            <a:prstGeom prst="rect">
              <a:avLst/>
            </a:prstGeom>
            <a:solidFill>
              <a:srgbClr val="EEEEE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9" name="Rectangle 19"/>
            <p:cNvSpPr>
              <a:spLocks noChangeArrowheads="1"/>
            </p:cNvSpPr>
            <p:nvPr/>
          </p:nvSpPr>
          <p:spPr bwMode="auto">
            <a:xfrm>
              <a:off x="2857" y="959"/>
              <a:ext cx="391" cy="390"/>
            </a:xfrm>
            <a:prstGeom prst="rect">
              <a:avLst/>
            </a:prstGeom>
            <a:solidFill>
              <a:srgbClr val="EEEEE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0" name="Rectangle 20"/>
            <p:cNvSpPr>
              <a:spLocks noChangeArrowheads="1"/>
            </p:cNvSpPr>
            <p:nvPr/>
          </p:nvSpPr>
          <p:spPr bwMode="auto">
            <a:xfrm>
              <a:off x="3260" y="959"/>
              <a:ext cx="390" cy="390"/>
            </a:xfrm>
            <a:prstGeom prst="rect">
              <a:avLst/>
            </a:prstGeom>
            <a:solidFill>
              <a:srgbClr val="EEEEE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1" name="Rectangle 21"/>
            <p:cNvSpPr>
              <a:spLocks noChangeArrowheads="1"/>
            </p:cNvSpPr>
            <p:nvPr/>
          </p:nvSpPr>
          <p:spPr bwMode="auto">
            <a:xfrm>
              <a:off x="3662" y="959"/>
              <a:ext cx="390" cy="390"/>
            </a:xfrm>
            <a:prstGeom prst="rect">
              <a:avLst/>
            </a:prstGeom>
            <a:solidFill>
              <a:srgbClr val="84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 name="Rectangle 22"/>
            <p:cNvSpPr>
              <a:spLocks noChangeArrowheads="1"/>
            </p:cNvSpPr>
            <p:nvPr/>
          </p:nvSpPr>
          <p:spPr bwMode="auto">
            <a:xfrm>
              <a:off x="1249" y="1369"/>
              <a:ext cx="389" cy="390"/>
            </a:xfrm>
            <a:prstGeom prst="rect">
              <a:avLst/>
            </a:prstGeom>
            <a:solidFill>
              <a:srgbClr val="84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 name="Rectangle 23"/>
            <p:cNvSpPr>
              <a:spLocks noChangeArrowheads="1"/>
            </p:cNvSpPr>
            <p:nvPr/>
          </p:nvSpPr>
          <p:spPr bwMode="auto">
            <a:xfrm>
              <a:off x="1651" y="1369"/>
              <a:ext cx="389" cy="390"/>
            </a:xfrm>
            <a:prstGeom prst="rect">
              <a:avLst/>
            </a:prstGeom>
            <a:solidFill>
              <a:srgbClr val="EEEEE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4" name="Rectangle 24"/>
            <p:cNvSpPr>
              <a:spLocks noChangeArrowheads="1"/>
            </p:cNvSpPr>
            <p:nvPr/>
          </p:nvSpPr>
          <p:spPr bwMode="auto">
            <a:xfrm>
              <a:off x="2053" y="1369"/>
              <a:ext cx="390" cy="390"/>
            </a:xfrm>
            <a:prstGeom prst="rect">
              <a:avLst/>
            </a:prstGeom>
            <a:solidFill>
              <a:srgbClr val="EEEEE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5" name="Rectangle 25"/>
            <p:cNvSpPr>
              <a:spLocks noChangeArrowheads="1"/>
            </p:cNvSpPr>
            <p:nvPr/>
          </p:nvSpPr>
          <p:spPr bwMode="auto">
            <a:xfrm>
              <a:off x="2455" y="1369"/>
              <a:ext cx="390" cy="390"/>
            </a:xfrm>
            <a:prstGeom prst="rect">
              <a:avLst/>
            </a:prstGeom>
            <a:solidFill>
              <a:srgbClr val="EEEEE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6" name="Rectangle 26"/>
            <p:cNvSpPr>
              <a:spLocks noChangeArrowheads="1"/>
            </p:cNvSpPr>
            <p:nvPr/>
          </p:nvSpPr>
          <p:spPr bwMode="auto">
            <a:xfrm>
              <a:off x="2857" y="1369"/>
              <a:ext cx="391" cy="390"/>
            </a:xfrm>
            <a:prstGeom prst="rect">
              <a:avLst/>
            </a:prstGeom>
            <a:solidFill>
              <a:srgbClr val="EEEEE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 name="Rectangle 27"/>
            <p:cNvSpPr>
              <a:spLocks noChangeArrowheads="1"/>
            </p:cNvSpPr>
            <p:nvPr/>
          </p:nvSpPr>
          <p:spPr bwMode="auto">
            <a:xfrm>
              <a:off x="3260" y="1369"/>
              <a:ext cx="390" cy="390"/>
            </a:xfrm>
            <a:prstGeom prst="rect">
              <a:avLst/>
            </a:prstGeom>
            <a:solidFill>
              <a:srgbClr val="EEEEE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8" name="Rectangle 28"/>
            <p:cNvSpPr>
              <a:spLocks noChangeArrowheads="1"/>
            </p:cNvSpPr>
            <p:nvPr/>
          </p:nvSpPr>
          <p:spPr bwMode="auto">
            <a:xfrm>
              <a:off x="3662" y="1369"/>
              <a:ext cx="390" cy="390"/>
            </a:xfrm>
            <a:prstGeom prst="rect">
              <a:avLst/>
            </a:prstGeom>
            <a:solidFill>
              <a:srgbClr val="84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9" name="Rectangle 29"/>
            <p:cNvSpPr>
              <a:spLocks noChangeArrowheads="1"/>
            </p:cNvSpPr>
            <p:nvPr/>
          </p:nvSpPr>
          <p:spPr bwMode="auto">
            <a:xfrm>
              <a:off x="1249" y="1780"/>
              <a:ext cx="389" cy="389"/>
            </a:xfrm>
            <a:prstGeom prst="rect">
              <a:avLst/>
            </a:prstGeom>
            <a:solidFill>
              <a:srgbClr val="84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 name="Rectangle 30"/>
            <p:cNvSpPr>
              <a:spLocks noChangeArrowheads="1"/>
            </p:cNvSpPr>
            <p:nvPr/>
          </p:nvSpPr>
          <p:spPr bwMode="auto">
            <a:xfrm>
              <a:off x="1651" y="1780"/>
              <a:ext cx="389" cy="389"/>
            </a:xfrm>
            <a:prstGeom prst="rect">
              <a:avLst/>
            </a:prstGeom>
            <a:solidFill>
              <a:srgbClr val="EEEEE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1" name="Rectangle 31"/>
            <p:cNvSpPr>
              <a:spLocks noChangeArrowheads="1"/>
            </p:cNvSpPr>
            <p:nvPr/>
          </p:nvSpPr>
          <p:spPr bwMode="auto">
            <a:xfrm>
              <a:off x="2053" y="1780"/>
              <a:ext cx="390" cy="389"/>
            </a:xfrm>
            <a:prstGeom prst="rect">
              <a:avLst/>
            </a:prstGeom>
            <a:solidFill>
              <a:srgbClr val="EEEEE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2" name="Rectangle 32"/>
            <p:cNvSpPr>
              <a:spLocks noChangeArrowheads="1"/>
            </p:cNvSpPr>
            <p:nvPr/>
          </p:nvSpPr>
          <p:spPr bwMode="auto">
            <a:xfrm>
              <a:off x="2455" y="1780"/>
              <a:ext cx="390" cy="389"/>
            </a:xfrm>
            <a:prstGeom prst="rect">
              <a:avLst/>
            </a:prstGeom>
            <a:solidFill>
              <a:srgbClr val="EEEEE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 name="Rectangle 33"/>
            <p:cNvSpPr>
              <a:spLocks noChangeArrowheads="1"/>
            </p:cNvSpPr>
            <p:nvPr/>
          </p:nvSpPr>
          <p:spPr bwMode="auto">
            <a:xfrm>
              <a:off x="2857" y="1780"/>
              <a:ext cx="391" cy="389"/>
            </a:xfrm>
            <a:prstGeom prst="rect">
              <a:avLst/>
            </a:prstGeom>
            <a:solidFill>
              <a:srgbClr val="EEEEE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 name="Rectangle 34"/>
            <p:cNvSpPr>
              <a:spLocks noChangeArrowheads="1"/>
            </p:cNvSpPr>
            <p:nvPr/>
          </p:nvSpPr>
          <p:spPr bwMode="auto">
            <a:xfrm>
              <a:off x="3260" y="1780"/>
              <a:ext cx="390" cy="389"/>
            </a:xfrm>
            <a:prstGeom prst="rect">
              <a:avLst/>
            </a:prstGeom>
            <a:solidFill>
              <a:srgbClr val="EEEEE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 name="Rectangle 35"/>
            <p:cNvSpPr>
              <a:spLocks noChangeArrowheads="1"/>
            </p:cNvSpPr>
            <p:nvPr/>
          </p:nvSpPr>
          <p:spPr bwMode="auto">
            <a:xfrm>
              <a:off x="3662" y="1780"/>
              <a:ext cx="390" cy="389"/>
            </a:xfrm>
            <a:prstGeom prst="rect">
              <a:avLst/>
            </a:prstGeom>
            <a:solidFill>
              <a:srgbClr val="84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 name="Rectangle 36"/>
            <p:cNvSpPr>
              <a:spLocks noChangeArrowheads="1"/>
            </p:cNvSpPr>
            <p:nvPr/>
          </p:nvSpPr>
          <p:spPr bwMode="auto">
            <a:xfrm>
              <a:off x="1249" y="2191"/>
              <a:ext cx="389" cy="389"/>
            </a:xfrm>
            <a:prstGeom prst="rect">
              <a:avLst/>
            </a:prstGeom>
            <a:solidFill>
              <a:srgbClr val="84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 name="Rectangle 37"/>
            <p:cNvSpPr>
              <a:spLocks noChangeArrowheads="1"/>
            </p:cNvSpPr>
            <p:nvPr/>
          </p:nvSpPr>
          <p:spPr bwMode="auto">
            <a:xfrm>
              <a:off x="1651" y="2191"/>
              <a:ext cx="389" cy="389"/>
            </a:xfrm>
            <a:prstGeom prst="rect">
              <a:avLst/>
            </a:prstGeom>
            <a:solidFill>
              <a:srgbClr val="EEEEE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 name="Rectangle 38"/>
            <p:cNvSpPr>
              <a:spLocks noChangeArrowheads="1"/>
            </p:cNvSpPr>
            <p:nvPr/>
          </p:nvSpPr>
          <p:spPr bwMode="auto">
            <a:xfrm>
              <a:off x="2053" y="2191"/>
              <a:ext cx="390" cy="389"/>
            </a:xfrm>
            <a:prstGeom prst="rect">
              <a:avLst/>
            </a:prstGeom>
            <a:solidFill>
              <a:srgbClr val="EEEEE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 name="Rectangle 39"/>
            <p:cNvSpPr>
              <a:spLocks noChangeArrowheads="1"/>
            </p:cNvSpPr>
            <p:nvPr/>
          </p:nvSpPr>
          <p:spPr bwMode="auto">
            <a:xfrm>
              <a:off x="2455" y="2191"/>
              <a:ext cx="390" cy="389"/>
            </a:xfrm>
            <a:prstGeom prst="rect">
              <a:avLst/>
            </a:prstGeom>
            <a:solidFill>
              <a:srgbClr val="EEEEE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 name="Rectangle 40"/>
            <p:cNvSpPr>
              <a:spLocks noChangeArrowheads="1"/>
            </p:cNvSpPr>
            <p:nvPr/>
          </p:nvSpPr>
          <p:spPr bwMode="auto">
            <a:xfrm>
              <a:off x="2857" y="2191"/>
              <a:ext cx="391" cy="389"/>
            </a:xfrm>
            <a:prstGeom prst="rect">
              <a:avLst/>
            </a:prstGeom>
            <a:solidFill>
              <a:srgbClr val="EEEEE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 name="Rectangle 41"/>
            <p:cNvSpPr>
              <a:spLocks noChangeArrowheads="1"/>
            </p:cNvSpPr>
            <p:nvPr/>
          </p:nvSpPr>
          <p:spPr bwMode="auto">
            <a:xfrm>
              <a:off x="3260" y="2191"/>
              <a:ext cx="390" cy="389"/>
            </a:xfrm>
            <a:prstGeom prst="rect">
              <a:avLst/>
            </a:prstGeom>
            <a:solidFill>
              <a:srgbClr val="EEEEE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 name="Rectangle 42"/>
            <p:cNvSpPr>
              <a:spLocks noChangeArrowheads="1"/>
            </p:cNvSpPr>
            <p:nvPr/>
          </p:nvSpPr>
          <p:spPr bwMode="auto">
            <a:xfrm>
              <a:off x="3662" y="2191"/>
              <a:ext cx="390" cy="389"/>
            </a:xfrm>
            <a:prstGeom prst="rect">
              <a:avLst/>
            </a:prstGeom>
            <a:solidFill>
              <a:srgbClr val="84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 name="Freeform 44"/>
            <p:cNvSpPr>
              <a:spLocks/>
            </p:cNvSpPr>
            <p:nvPr/>
          </p:nvSpPr>
          <p:spPr bwMode="auto">
            <a:xfrm>
              <a:off x="1141" y="2685"/>
              <a:ext cx="3024" cy="44"/>
            </a:xfrm>
            <a:custGeom>
              <a:avLst/>
              <a:gdLst>
                <a:gd name="T0" fmla="*/ 3024 w 3024"/>
                <a:gd name="T1" fmla="*/ 0 h 44"/>
                <a:gd name="T2" fmla="*/ 3024 w 3024"/>
                <a:gd name="T3" fmla="*/ 0 h 44"/>
                <a:gd name="T4" fmla="*/ 0 w 3024"/>
                <a:gd name="T5" fmla="*/ 0 h 44"/>
                <a:gd name="T6" fmla="*/ 0 w 3024"/>
                <a:gd name="T7" fmla="*/ 44 h 44"/>
                <a:gd name="T8" fmla="*/ 3024 w 3024"/>
                <a:gd name="T9" fmla="*/ 44 h 44"/>
                <a:gd name="T10" fmla="*/ 3024 w 3024"/>
                <a:gd name="T11" fmla="*/ 0 h 44"/>
              </a:gdLst>
              <a:ahLst/>
              <a:cxnLst>
                <a:cxn ang="0">
                  <a:pos x="T0" y="T1"/>
                </a:cxn>
                <a:cxn ang="0">
                  <a:pos x="T2" y="T3"/>
                </a:cxn>
                <a:cxn ang="0">
                  <a:pos x="T4" y="T5"/>
                </a:cxn>
                <a:cxn ang="0">
                  <a:pos x="T6" y="T7"/>
                </a:cxn>
                <a:cxn ang="0">
                  <a:pos x="T8" y="T9"/>
                </a:cxn>
                <a:cxn ang="0">
                  <a:pos x="T10" y="T11"/>
                </a:cxn>
              </a:cxnLst>
              <a:rect l="0" t="0" r="r" b="b"/>
              <a:pathLst>
                <a:path w="3024" h="44">
                  <a:moveTo>
                    <a:pt x="3024" y="0"/>
                  </a:moveTo>
                  <a:lnTo>
                    <a:pt x="3024" y="0"/>
                  </a:lnTo>
                  <a:lnTo>
                    <a:pt x="0" y="0"/>
                  </a:lnTo>
                  <a:lnTo>
                    <a:pt x="0" y="44"/>
                  </a:lnTo>
                  <a:lnTo>
                    <a:pt x="3024" y="44"/>
                  </a:lnTo>
                  <a:lnTo>
                    <a:pt x="302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18" name="Group 117"/>
          <p:cNvGrpSpPr/>
          <p:nvPr/>
        </p:nvGrpSpPr>
        <p:grpSpPr>
          <a:xfrm>
            <a:off x="6335329" y="3617706"/>
            <a:ext cx="436563" cy="642937"/>
            <a:chOff x="7976323" y="2702776"/>
            <a:chExt cx="436563" cy="642937"/>
          </a:xfrm>
        </p:grpSpPr>
        <p:sp>
          <p:nvSpPr>
            <p:cNvPr id="117" name="Rectangle 116"/>
            <p:cNvSpPr/>
            <p:nvPr/>
          </p:nvSpPr>
          <p:spPr bwMode="auto">
            <a:xfrm>
              <a:off x="8105554" y="3024245"/>
              <a:ext cx="196090" cy="249451"/>
            </a:xfrm>
            <a:prstGeom prst="rect">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indent="-342900" algn="ctr" defTabSz="932472" fontAlgn="base">
                <a:lnSpc>
                  <a:spcPct val="90000"/>
                </a:lnSpc>
                <a:spcBef>
                  <a:spcPct val="0"/>
                </a:spcBef>
                <a:spcAft>
                  <a:spcPct val="0"/>
                </a:spcAft>
                <a:buFont typeface="Wingdings 3" panose="05040102010807070707" pitchFamily="18" charset="2"/>
                <a:buChar char="Æ"/>
              </a:pPr>
              <a:endParaRPr lang="en-US" sz="2000" b="1" dirty="0" err="1">
                <a:solidFill>
                  <a:schemeClr val="bg1"/>
                </a:solidFill>
                <a:latin typeface="+mj-lt"/>
                <a:ea typeface="Segoe UI" pitchFamily="34" charset="0"/>
                <a:cs typeface="Segoe UI" pitchFamily="34" charset="0"/>
              </a:endParaRPr>
            </a:p>
          </p:txBody>
        </p:sp>
        <p:grpSp>
          <p:nvGrpSpPr>
            <p:cNvPr id="3" name="Group 4"/>
            <p:cNvGrpSpPr>
              <a:grpSpLocks noChangeAspect="1"/>
            </p:cNvGrpSpPr>
            <p:nvPr/>
          </p:nvGrpSpPr>
          <p:grpSpPr bwMode="auto">
            <a:xfrm>
              <a:off x="7976323" y="2702776"/>
              <a:ext cx="436563" cy="642937"/>
              <a:chOff x="4917" y="2319"/>
              <a:chExt cx="275" cy="405"/>
            </a:xfrm>
          </p:grpSpPr>
          <p:sp>
            <p:nvSpPr>
              <p:cNvPr id="7" name="AutoShape 3"/>
              <p:cNvSpPr>
                <a:spLocks noChangeAspect="1" noChangeArrowheads="1" noTextEdit="1"/>
              </p:cNvSpPr>
              <p:nvPr/>
            </p:nvSpPr>
            <p:spPr bwMode="auto">
              <a:xfrm>
                <a:off x="4918" y="2319"/>
                <a:ext cx="274" cy="4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Freeform 5"/>
              <p:cNvSpPr>
                <a:spLocks/>
              </p:cNvSpPr>
              <p:nvPr/>
            </p:nvSpPr>
            <p:spPr bwMode="auto">
              <a:xfrm>
                <a:off x="4969" y="2319"/>
                <a:ext cx="170" cy="191"/>
              </a:xfrm>
              <a:custGeom>
                <a:avLst/>
                <a:gdLst>
                  <a:gd name="T0" fmla="*/ 207 w 207"/>
                  <a:gd name="T1" fmla="*/ 214 h 234"/>
                  <a:gd name="T2" fmla="*/ 161 w 207"/>
                  <a:gd name="T3" fmla="*/ 214 h 234"/>
                  <a:gd name="T4" fmla="*/ 161 w 207"/>
                  <a:gd name="T5" fmla="*/ 102 h 234"/>
                  <a:gd name="T6" fmla="*/ 104 w 207"/>
                  <a:gd name="T7" fmla="*/ 45 h 234"/>
                  <a:gd name="T8" fmla="*/ 46 w 207"/>
                  <a:gd name="T9" fmla="*/ 102 h 234"/>
                  <a:gd name="T10" fmla="*/ 46 w 207"/>
                  <a:gd name="T11" fmla="*/ 234 h 234"/>
                  <a:gd name="T12" fmla="*/ 0 w 207"/>
                  <a:gd name="T13" fmla="*/ 234 h 234"/>
                  <a:gd name="T14" fmla="*/ 0 w 207"/>
                  <a:gd name="T15" fmla="*/ 102 h 234"/>
                  <a:gd name="T16" fmla="*/ 104 w 207"/>
                  <a:gd name="T17" fmla="*/ 0 h 234"/>
                  <a:gd name="T18" fmla="*/ 207 w 207"/>
                  <a:gd name="T19" fmla="*/ 102 h 234"/>
                  <a:gd name="T20" fmla="*/ 207 w 207"/>
                  <a:gd name="T21" fmla="*/ 214 h 234"/>
                  <a:gd name="T22" fmla="*/ 207 w 207"/>
                  <a:gd name="T23" fmla="*/ 214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7" h="234">
                    <a:moveTo>
                      <a:pt x="207" y="214"/>
                    </a:moveTo>
                    <a:cubicBezTo>
                      <a:pt x="161" y="214"/>
                      <a:pt x="161" y="214"/>
                      <a:pt x="161" y="214"/>
                    </a:cubicBezTo>
                    <a:cubicBezTo>
                      <a:pt x="161" y="190"/>
                      <a:pt x="161" y="102"/>
                      <a:pt x="161" y="102"/>
                    </a:cubicBezTo>
                    <a:cubicBezTo>
                      <a:pt x="161" y="72"/>
                      <a:pt x="134" y="45"/>
                      <a:pt x="104" y="45"/>
                    </a:cubicBezTo>
                    <a:cubicBezTo>
                      <a:pt x="73" y="45"/>
                      <a:pt x="46" y="72"/>
                      <a:pt x="46" y="102"/>
                    </a:cubicBezTo>
                    <a:cubicBezTo>
                      <a:pt x="46" y="234"/>
                      <a:pt x="46" y="234"/>
                      <a:pt x="46" y="234"/>
                    </a:cubicBezTo>
                    <a:cubicBezTo>
                      <a:pt x="0" y="234"/>
                      <a:pt x="0" y="234"/>
                      <a:pt x="0" y="234"/>
                    </a:cubicBezTo>
                    <a:cubicBezTo>
                      <a:pt x="0" y="102"/>
                      <a:pt x="0" y="102"/>
                      <a:pt x="0" y="102"/>
                    </a:cubicBezTo>
                    <a:cubicBezTo>
                      <a:pt x="0" y="45"/>
                      <a:pt x="46" y="0"/>
                      <a:pt x="104" y="0"/>
                    </a:cubicBezTo>
                    <a:cubicBezTo>
                      <a:pt x="161" y="0"/>
                      <a:pt x="207" y="45"/>
                      <a:pt x="207" y="102"/>
                    </a:cubicBezTo>
                    <a:cubicBezTo>
                      <a:pt x="207" y="214"/>
                      <a:pt x="207" y="214"/>
                      <a:pt x="207" y="214"/>
                    </a:cubicBezTo>
                    <a:cubicBezTo>
                      <a:pt x="207" y="214"/>
                      <a:pt x="207" y="214"/>
                      <a:pt x="207" y="214"/>
                    </a:cubicBezTo>
                    <a:close/>
                  </a:path>
                </a:pathLst>
              </a:custGeom>
              <a:solidFill>
                <a:srgbClr val="FFC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 name="Freeform 6"/>
              <p:cNvSpPr>
                <a:spLocks noEditPoints="1"/>
              </p:cNvSpPr>
              <p:nvPr/>
            </p:nvSpPr>
            <p:spPr bwMode="auto">
              <a:xfrm>
                <a:off x="4917" y="2470"/>
                <a:ext cx="275" cy="253"/>
              </a:xfrm>
              <a:custGeom>
                <a:avLst/>
                <a:gdLst>
                  <a:gd name="T0" fmla="*/ 0 w 334"/>
                  <a:gd name="T1" fmla="*/ 0 h 309"/>
                  <a:gd name="T2" fmla="*/ 0 w 334"/>
                  <a:gd name="T3" fmla="*/ 309 h 309"/>
                  <a:gd name="T4" fmla="*/ 334 w 334"/>
                  <a:gd name="T5" fmla="*/ 309 h 309"/>
                  <a:gd name="T6" fmla="*/ 334 w 334"/>
                  <a:gd name="T7" fmla="*/ 0 h 309"/>
                  <a:gd name="T8" fmla="*/ 0 w 334"/>
                  <a:gd name="T9" fmla="*/ 0 h 309"/>
                  <a:gd name="T10" fmla="*/ 181 w 334"/>
                  <a:gd name="T11" fmla="*/ 165 h 309"/>
                  <a:gd name="T12" fmla="*/ 181 w 334"/>
                  <a:gd name="T13" fmla="*/ 229 h 309"/>
                  <a:gd name="T14" fmla="*/ 152 w 334"/>
                  <a:gd name="T15" fmla="*/ 229 h 309"/>
                  <a:gd name="T16" fmla="*/ 152 w 334"/>
                  <a:gd name="T17" fmla="*/ 165 h 309"/>
                  <a:gd name="T18" fmla="*/ 128 w 334"/>
                  <a:gd name="T19" fmla="*/ 130 h 309"/>
                  <a:gd name="T20" fmla="*/ 167 w 334"/>
                  <a:gd name="T21" fmla="*/ 92 h 309"/>
                  <a:gd name="T22" fmla="*/ 205 w 334"/>
                  <a:gd name="T23" fmla="*/ 130 h 309"/>
                  <a:gd name="T24" fmla="*/ 181 w 334"/>
                  <a:gd name="T25" fmla="*/ 165 h 3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34" h="309">
                    <a:moveTo>
                      <a:pt x="0" y="0"/>
                    </a:moveTo>
                    <a:cubicBezTo>
                      <a:pt x="0" y="309"/>
                      <a:pt x="0" y="309"/>
                      <a:pt x="0" y="309"/>
                    </a:cubicBezTo>
                    <a:cubicBezTo>
                      <a:pt x="334" y="309"/>
                      <a:pt x="334" y="309"/>
                      <a:pt x="334" y="309"/>
                    </a:cubicBezTo>
                    <a:cubicBezTo>
                      <a:pt x="334" y="0"/>
                      <a:pt x="334" y="0"/>
                      <a:pt x="334" y="0"/>
                    </a:cubicBezTo>
                    <a:lnTo>
                      <a:pt x="0" y="0"/>
                    </a:lnTo>
                    <a:close/>
                    <a:moveTo>
                      <a:pt x="181" y="165"/>
                    </a:moveTo>
                    <a:cubicBezTo>
                      <a:pt x="181" y="165"/>
                      <a:pt x="181" y="165"/>
                      <a:pt x="181" y="229"/>
                    </a:cubicBezTo>
                    <a:cubicBezTo>
                      <a:pt x="181" y="229"/>
                      <a:pt x="181" y="229"/>
                      <a:pt x="152" y="229"/>
                    </a:cubicBezTo>
                    <a:cubicBezTo>
                      <a:pt x="152" y="229"/>
                      <a:pt x="152" y="229"/>
                      <a:pt x="152" y="165"/>
                    </a:cubicBezTo>
                    <a:cubicBezTo>
                      <a:pt x="138" y="162"/>
                      <a:pt x="128" y="148"/>
                      <a:pt x="128" y="130"/>
                    </a:cubicBezTo>
                    <a:cubicBezTo>
                      <a:pt x="128" y="109"/>
                      <a:pt x="145" y="92"/>
                      <a:pt x="167" y="92"/>
                    </a:cubicBezTo>
                    <a:cubicBezTo>
                      <a:pt x="188" y="92"/>
                      <a:pt x="205" y="109"/>
                      <a:pt x="205" y="130"/>
                    </a:cubicBezTo>
                    <a:cubicBezTo>
                      <a:pt x="205" y="148"/>
                      <a:pt x="195" y="162"/>
                      <a:pt x="181" y="165"/>
                    </a:cubicBezTo>
                    <a:close/>
                  </a:path>
                </a:pathLst>
              </a:custGeom>
              <a:solidFill>
                <a:schemeClr val="accent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 name="Freeform 7"/>
              <p:cNvSpPr>
                <a:spLocks/>
              </p:cNvSpPr>
              <p:nvPr/>
            </p:nvSpPr>
            <p:spPr bwMode="auto">
              <a:xfrm>
                <a:off x="4917" y="2470"/>
                <a:ext cx="275" cy="253"/>
              </a:xfrm>
              <a:custGeom>
                <a:avLst/>
                <a:gdLst>
                  <a:gd name="T0" fmla="*/ 128 w 334"/>
                  <a:gd name="T1" fmla="*/ 130 h 309"/>
                  <a:gd name="T2" fmla="*/ 167 w 334"/>
                  <a:gd name="T3" fmla="*/ 92 h 309"/>
                  <a:gd name="T4" fmla="*/ 204 w 334"/>
                  <a:gd name="T5" fmla="*/ 120 h 309"/>
                  <a:gd name="T6" fmla="*/ 334 w 334"/>
                  <a:gd name="T7" fmla="*/ 0 h 309"/>
                  <a:gd name="T8" fmla="*/ 0 w 334"/>
                  <a:gd name="T9" fmla="*/ 0 h 309"/>
                  <a:gd name="T10" fmla="*/ 0 w 334"/>
                  <a:gd name="T11" fmla="*/ 309 h 309"/>
                  <a:gd name="T12" fmla="*/ 152 w 334"/>
                  <a:gd name="T13" fmla="*/ 168 h 309"/>
                  <a:gd name="T14" fmla="*/ 152 w 334"/>
                  <a:gd name="T15" fmla="*/ 165 h 309"/>
                  <a:gd name="T16" fmla="*/ 128 w 334"/>
                  <a:gd name="T17" fmla="*/ 130 h 3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4" h="309">
                    <a:moveTo>
                      <a:pt x="128" y="130"/>
                    </a:moveTo>
                    <a:cubicBezTo>
                      <a:pt x="128" y="109"/>
                      <a:pt x="145" y="92"/>
                      <a:pt x="167" y="92"/>
                    </a:cubicBezTo>
                    <a:cubicBezTo>
                      <a:pt x="184" y="92"/>
                      <a:pt x="199" y="104"/>
                      <a:pt x="204" y="120"/>
                    </a:cubicBezTo>
                    <a:cubicBezTo>
                      <a:pt x="334" y="0"/>
                      <a:pt x="334" y="0"/>
                      <a:pt x="334" y="0"/>
                    </a:cubicBezTo>
                    <a:cubicBezTo>
                      <a:pt x="0" y="0"/>
                      <a:pt x="0" y="0"/>
                      <a:pt x="0" y="0"/>
                    </a:cubicBezTo>
                    <a:cubicBezTo>
                      <a:pt x="0" y="309"/>
                      <a:pt x="0" y="309"/>
                      <a:pt x="0" y="309"/>
                    </a:cubicBezTo>
                    <a:cubicBezTo>
                      <a:pt x="152" y="168"/>
                      <a:pt x="152" y="168"/>
                      <a:pt x="152" y="168"/>
                    </a:cubicBezTo>
                    <a:cubicBezTo>
                      <a:pt x="152" y="167"/>
                      <a:pt x="152" y="166"/>
                      <a:pt x="152" y="165"/>
                    </a:cubicBezTo>
                    <a:cubicBezTo>
                      <a:pt x="138" y="162"/>
                      <a:pt x="128" y="148"/>
                      <a:pt x="128" y="130"/>
                    </a:cubicBezTo>
                    <a:close/>
                  </a:path>
                </a:pathLst>
              </a:custGeom>
              <a:solidFill>
                <a:srgbClr val="FFC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pic>
        <p:nvPicPr>
          <p:cNvPr id="119" name="Picture 118"/>
          <p:cNvPicPr>
            <a:picLocks noChangeAspect="1"/>
          </p:cNvPicPr>
          <p:nvPr/>
        </p:nvPicPr>
        <p:blipFill>
          <a:blip r:embed="rId3"/>
          <a:stretch>
            <a:fillRect/>
          </a:stretch>
        </p:blipFill>
        <p:spPr>
          <a:xfrm>
            <a:off x="3598036" y="5159697"/>
            <a:ext cx="1213107" cy="1123202"/>
          </a:xfrm>
          <a:prstGeom prst="rect">
            <a:avLst/>
          </a:prstGeom>
        </p:spPr>
      </p:pic>
      <p:pic>
        <p:nvPicPr>
          <p:cNvPr id="120" name="Picture 119"/>
          <p:cNvPicPr>
            <a:picLocks noChangeAspect="1"/>
          </p:cNvPicPr>
          <p:nvPr/>
        </p:nvPicPr>
        <p:blipFill>
          <a:blip r:embed="rId4"/>
          <a:stretch>
            <a:fillRect/>
          </a:stretch>
        </p:blipFill>
        <p:spPr>
          <a:xfrm>
            <a:off x="2913623" y="5606308"/>
            <a:ext cx="505227" cy="667869"/>
          </a:xfrm>
          <a:prstGeom prst="rect">
            <a:avLst/>
          </a:prstGeom>
        </p:spPr>
      </p:pic>
      <p:sp>
        <p:nvSpPr>
          <p:cNvPr id="125" name="Title 1"/>
          <p:cNvSpPr txBox="1">
            <a:spLocks/>
          </p:cNvSpPr>
          <p:nvPr/>
        </p:nvSpPr>
        <p:spPr>
          <a:xfrm>
            <a:off x="328025" y="249498"/>
            <a:ext cx="11653521" cy="1075884"/>
          </a:xfrm>
          <a:prstGeom prst="rect">
            <a:avLst/>
          </a:prstGeom>
        </p:spPr>
        <p:txBody>
          <a:bodyPr anchor="ctr" anchorCtr="0"/>
          <a:lstStyle>
            <a:lvl1pPr algn="l" defTabSz="931863" rtl="0" fontAlgn="base">
              <a:lnSpc>
                <a:spcPct val="90000"/>
              </a:lnSpc>
              <a:spcBef>
                <a:spcPct val="0"/>
              </a:spcBef>
              <a:spcAft>
                <a:spcPct val="0"/>
              </a:spcAft>
              <a:defRPr lang="en-US" sz="4000" kern="1200" spc="-102" dirty="0">
                <a:ln w="3175">
                  <a:noFill/>
                </a:ln>
                <a:solidFill>
                  <a:schemeClr val="tx1"/>
                </a:solidFill>
                <a:latin typeface="+mj-lt"/>
                <a:ea typeface="ＭＳ Ｐゴシック" charset="0"/>
                <a:cs typeface="Segoe UI" pitchFamily="34" charset="0"/>
              </a:defRPr>
            </a:lvl1pPr>
            <a:lvl2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2pPr>
            <a:lvl3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3pPr>
            <a:lvl4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4pPr>
            <a:lvl5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5pPr>
            <a:lvl6pPr marL="4572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6pPr>
            <a:lvl7pPr marL="9144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7pPr>
            <a:lvl8pPr marL="13716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8pPr>
            <a:lvl9pPr marL="18288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9pPr>
          </a:lstStyle>
          <a:p>
            <a:r>
              <a:rPr lang="en-US" dirty="0"/>
              <a:t>How does system-time work?</a:t>
            </a:r>
          </a:p>
        </p:txBody>
      </p:sp>
      <p:sp>
        <p:nvSpPr>
          <p:cNvPr id="144" name="Right Arrow 143"/>
          <p:cNvSpPr/>
          <p:nvPr/>
        </p:nvSpPr>
        <p:spPr bwMode="auto">
          <a:xfrm>
            <a:off x="3793019" y="3234079"/>
            <a:ext cx="2355638" cy="496210"/>
          </a:xfrm>
          <a:prstGeom prst="rightArrow">
            <a:avLst>
              <a:gd name="adj1" fmla="val 50000"/>
              <a:gd name="adj2" fmla="val 101282"/>
            </a:avLst>
          </a:prstGeom>
          <a:solidFill>
            <a:srgbClr val="505050"/>
          </a:solidFill>
          <a:ln w="25400" cap="flat" cmpd="sng" algn="ctr">
            <a:solidFill>
              <a:schemeClr val="bg1"/>
            </a:solidFill>
            <a:prstDash val="solid"/>
            <a:headEnd type="none" w="med" len="med"/>
            <a:tailEnd type="none" w="med" len="me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defTabSz="914099" fontAlgn="base">
              <a:lnSpc>
                <a:spcPct val="90000"/>
              </a:lnSpc>
              <a:spcBef>
                <a:spcPct val="0"/>
              </a:spcBef>
              <a:spcAft>
                <a:spcPct val="0"/>
              </a:spcAft>
              <a:defRPr/>
            </a:pPr>
            <a:endParaRPr lang="en-US" sz="2000" kern="0" spc="-50" dirty="0"/>
          </a:p>
        </p:txBody>
      </p:sp>
      <p:pic>
        <p:nvPicPr>
          <p:cNvPr id="146" name="Picture 145"/>
          <p:cNvPicPr>
            <a:picLocks noChangeAspect="1"/>
          </p:cNvPicPr>
          <p:nvPr/>
        </p:nvPicPr>
        <p:blipFill>
          <a:blip r:embed="rId4">
            <a:lum bright="20000" contrast="-20000"/>
          </a:blip>
          <a:stretch>
            <a:fillRect/>
          </a:stretch>
        </p:blipFill>
        <p:spPr>
          <a:xfrm>
            <a:off x="2915661" y="5606308"/>
            <a:ext cx="505227" cy="667869"/>
          </a:xfrm>
          <a:prstGeom prst="rect">
            <a:avLst/>
          </a:prstGeom>
        </p:spPr>
      </p:pic>
      <p:pic>
        <p:nvPicPr>
          <p:cNvPr id="148" name="Picture 147"/>
          <p:cNvPicPr>
            <a:picLocks noChangeAspect="1"/>
          </p:cNvPicPr>
          <p:nvPr/>
        </p:nvPicPr>
        <p:blipFill>
          <a:blip r:embed="rId4">
            <a:lum bright="20000" contrast="-20000"/>
          </a:blip>
          <a:stretch>
            <a:fillRect/>
          </a:stretch>
        </p:blipFill>
        <p:spPr>
          <a:xfrm>
            <a:off x="3815553" y="3744589"/>
            <a:ext cx="505227" cy="667869"/>
          </a:xfrm>
          <a:prstGeom prst="rect">
            <a:avLst/>
          </a:prstGeom>
        </p:spPr>
      </p:pic>
      <p:sp>
        <p:nvSpPr>
          <p:cNvPr id="152" name="TextBox 151"/>
          <p:cNvSpPr txBox="1"/>
          <p:nvPr/>
        </p:nvSpPr>
        <p:spPr>
          <a:xfrm>
            <a:off x="6592402" y="1779692"/>
            <a:ext cx="1687257" cy="572464"/>
          </a:xfrm>
          <a:prstGeom prst="rect">
            <a:avLst/>
          </a:prstGeom>
          <a:noFill/>
        </p:spPr>
        <p:txBody>
          <a:bodyPr wrap="none" lIns="182880" tIns="146304" rIns="182880" bIns="146304" rtlCol="0">
            <a:spAutoFit/>
          </a:bodyPr>
          <a:lstStyle/>
          <a:p>
            <a:pPr>
              <a:lnSpc>
                <a:spcPct val="90000"/>
              </a:lnSpc>
            </a:pPr>
            <a:r>
              <a:rPr lang="en-US" sz="2000" spc="-50" dirty="0">
                <a:latin typeface="Segoe UI Semilight" panose="020B0402040204020203" pitchFamily="34" charset="0"/>
                <a:cs typeface="Segoe UI Semilight" panose="020B0402040204020203" pitchFamily="34" charset="0"/>
              </a:rPr>
              <a:t>History table</a:t>
            </a:r>
          </a:p>
        </p:txBody>
      </p:sp>
      <p:pic>
        <p:nvPicPr>
          <p:cNvPr id="153" name="Picture 152"/>
          <p:cNvPicPr>
            <a:picLocks noChangeAspect="1"/>
          </p:cNvPicPr>
          <p:nvPr/>
        </p:nvPicPr>
        <p:blipFill>
          <a:blip r:embed="rId5"/>
          <a:stretch>
            <a:fillRect/>
          </a:stretch>
        </p:blipFill>
        <p:spPr>
          <a:xfrm>
            <a:off x="7729971" y="3413853"/>
            <a:ext cx="1175566" cy="1175030"/>
          </a:xfrm>
          <a:prstGeom prst="rect">
            <a:avLst/>
          </a:prstGeom>
        </p:spPr>
      </p:pic>
      <p:sp>
        <p:nvSpPr>
          <p:cNvPr id="114" name="TextBox 113"/>
          <p:cNvSpPr txBox="1"/>
          <p:nvPr/>
        </p:nvSpPr>
        <p:spPr>
          <a:xfrm>
            <a:off x="1" y="6642289"/>
            <a:ext cx="3806190" cy="352236"/>
          </a:xfrm>
          <a:prstGeom prst="rect">
            <a:avLst/>
          </a:prstGeom>
          <a:noFill/>
        </p:spPr>
        <p:txBody>
          <a:bodyPr wrap="square" lIns="365760" tIns="146304" rIns="182880" bIns="146304" rtlCol="0" anchor="ctr" anchorCtr="0">
            <a:noAutofit/>
          </a:bodyPr>
          <a:lstStyle/>
          <a:p>
            <a:pPr>
              <a:lnSpc>
                <a:spcPct val="90000"/>
              </a:lnSpc>
              <a:spcAft>
                <a:spcPts val="600"/>
              </a:spcAft>
            </a:pPr>
            <a:r>
              <a:rPr lang="en-US" sz="1400" dirty="0">
                <a:solidFill>
                  <a:schemeClr val="bg1"/>
                </a:solidFill>
                <a:latin typeface="Segoe UI Semibold" panose="020B0702040204020203" pitchFamily="34" charset="0"/>
                <a:ea typeface="Segoe UI Black" panose="020B0A02040204020203" pitchFamily="34" charset="0"/>
                <a:cs typeface="Segoe UI Semibold" panose="020B0702040204020203" pitchFamily="34" charset="0"/>
              </a:rPr>
              <a:t>Performance</a:t>
            </a:r>
          </a:p>
        </p:txBody>
      </p:sp>
    </p:spTree>
    <p:extLst>
      <p:ext uri="{BB962C8B-B14F-4D97-AF65-F5344CB8AC3E}">
        <p14:creationId xmlns:p14="http://schemas.microsoft.com/office/powerpoint/2010/main" val="1046969740"/>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36"/>
                                        </p:tgtEl>
                                        <p:attrNameLst>
                                          <p:attrName>style.visibility</p:attrName>
                                        </p:attrNameLst>
                                      </p:cBhvr>
                                      <p:to>
                                        <p:strVal val="visible"/>
                                      </p:to>
                                    </p:set>
                                    <p:animEffect transition="in" filter="wipe(down)">
                                      <p:cBhvr>
                                        <p:cTn id="7" dur="500"/>
                                        <p:tgtEl>
                                          <p:spTgt spid="36"/>
                                        </p:tgtEl>
                                      </p:cBhvr>
                                    </p:animEffect>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120"/>
                                        </p:tgtEl>
                                        <p:attrNameLst>
                                          <p:attrName>style.visibility</p:attrName>
                                        </p:attrNameLst>
                                      </p:cBhvr>
                                      <p:to>
                                        <p:strVal val="visible"/>
                                      </p:to>
                                    </p:set>
                                    <p:animEffect transition="in" filter="fade">
                                      <p:cBhvr>
                                        <p:cTn id="11" dur="500"/>
                                        <p:tgtEl>
                                          <p:spTgt spid="120"/>
                                        </p:tgtEl>
                                      </p:cBhvr>
                                    </p:animEffect>
                                  </p:childTnLst>
                                </p:cTn>
                              </p:par>
                              <p:par>
                                <p:cTn id="12" presetID="10" presetClass="entr" presetSubtype="0" fill="hold" grpId="0" nodeType="withEffect">
                                  <p:stCondLst>
                                    <p:cond delay="0"/>
                                  </p:stCondLst>
                                  <p:childTnLst>
                                    <p:set>
                                      <p:cBhvr>
                                        <p:cTn id="13" dur="1" fill="hold">
                                          <p:stCondLst>
                                            <p:cond delay="0"/>
                                          </p:stCondLst>
                                        </p:cTn>
                                        <p:tgtEl>
                                          <p:spTgt spid="37"/>
                                        </p:tgtEl>
                                        <p:attrNameLst>
                                          <p:attrName>style.visibility</p:attrName>
                                        </p:attrNameLst>
                                      </p:cBhvr>
                                      <p:to>
                                        <p:strVal val="visible"/>
                                      </p:to>
                                    </p:set>
                                    <p:animEffect transition="in" filter="fade">
                                      <p:cBhvr>
                                        <p:cTn id="14" dur="500"/>
                                        <p:tgtEl>
                                          <p:spTgt spid="37"/>
                                        </p:tgtEl>
                                      </p:cBhvr>
                                    </p:animEffect>
                                  </p:childTnLst>
                                </p:cTn>
                              </p:par>
                              <p:par>
                                <p:cTn id="15" presetID="22" presetClass="entr" presetSubtype="4" fill="hold" nodeType="withEffect">
                                  <p:stCondLst>
                                    <p:cond delay="0"/>
                                  </p:stCondLst>
                                  <p:childTnLst>
                                    <p:set>
                                      <p:cBhvr>
                                        <p:cTn id="16" dur="1" fill="hold">
                                          <p:stCondLst>
                                            <p:cond delay="0"/>
                                          </p:stCondLst>
                                        </p:cTn>
                                        <p:tgtEl>
                                          <p:spTgt spid="120"/>
                                        </p:tgtEl>
                                        <p:attrNameLst>
                                          <p:attrName>style.visibility</p:attrName>
                                        </p:attrNameLst>
                                      </p:cBhvr>
                                      <p:to>
                                        <p:strVal val="visible"/>
                                      </p:to>
                                    </p:set>
                                    <p:animEffect transition="in" filter="wipe(down)">
                                      <p:cBhvr>
                                        <p:cTn id="17" dur="500"/>
                                        <p:tgtEl>
                                          <p:spTgt spid="120"/>
                                        </p:tgtEl>
                                      </p:cBhvr>
                                    </p:animEffect>
                                  </p:childTnLst>
                                </p:cTn>
                              </p:par>
                            </p:childTnLst>
                          </p:cTn>
                        </p:par>
                        <p:par>
                          <p:cTn id="18" fill="hold">
                            <p:stCondLst>
                              <p:cond delay="1000"/>
                            </p:stCondLst>
                            <p:childTnLst>
                              <p:par>
                                <p:cTn id="19" presetID="64" presetClass="path" presetSubtype="0" accel="50000" decel="50000" fill="hold" nodeType="afterEffect">
                                  <p:stCondLst>
                                    <p:cond delay="0"/>
                                  </p:stCondLst>
                                  <p:childTnLst>
                                    <p:animMotion origin="layout" path="M -1.52923E-6 3.58602E-6 L -1.52923E-6 -0.24989 " pathEditMode="relative" rAng="0" ptsTypes="AA">
                                      <p:cBhvr>
                                        <p:cTn id="20" dur="2000" fill="hold"/>
                                        <p:tgtEl>
                                          <p:spTgt spid="120"/>
                                        </p:tgtEl>
                                        <p:attrNameLst>
                                          <p:attrName>ppt_x</p:attrName>
                                          <p:attrName>ppt_y</p:attrName>
                                        </p:attrNameLst>
                                      </p:cBhvr>
                                      <p:rCtr x="0" y="-12506"/>
                                    </p:animMotion>
                                  </p:childTnLst>
                                </p:cTn>
                              </p:par>
                              <p:par>
                                <p:cTn id="21" presetID="10" presetClass="exit" presetSubtype="0" fill="hold" grpId="2" nodeType="withEffect">
                                  <p:stCondLst>
                                    <p:cond delay="0"/>
                                  </p:stCondLst>
                                  <p:childTnLst>
                                    <p:animEffect transition="out" filter="fade">
                                      <p:cBhvr>
                                        <p:cTn id="22" dur="1000"/>
                                        <p:tgtEl>
                                          <p:spTgt spid="36"/>
                                        </p:tgtEl>
                                      </p:cBhvr>
                                    </p:animEffect>
                                    <p:set>
                                      <p:cBhvr>
                                        <p:cTn id="23" dur="1" fill="hold">
                                          <p:stCondLst>
                                            <p:cond delay="999"/>
                                          </p:stCondLst>
                                        </p:cTn>
                                        <p:tgtEl>
                                          <p:spTgt spid="36"/>
                                        </p:tgtEl>
                                        <p:attrNameLst>
                                          <p:attrName>style.visibility</p:attrName>
                                        </p:attrNameLst>
                                      </p:cBhvr>
                                      <p:to>
                                        <p:strVal val="hidden"/>
                                      </p:to>
                                    </p:set>
                                  </p:childTnLst>
                                </p:cTn>
                              </p:par>
                            </p:childTnLst>
                          </p:cTn>
                        </p:par>
                        <p:par>
                          <p:cTn id="24" fill="hold">
                            <p:stCondLst>
                              <p:cond delay="3000"/>
                            </p:stCondLst>
                            <p:childTnLst>
                              <p:par>
                                <p:cTn id="25" presetID="1" presetClass="exit" presetSubtype="0" fill="hold" nodeType="afterEffect">
                                  <p:stCondLst>
                                    <p:cond delay="0"/>
                                  </p:stCondLst>
                                  <p:childTnLst>
                                    <p:set>
                                      <p:cBhvr>
                                        <p:cTn id="26" dur="1" fill="hold">
                                          <p:stCondLst>
                                            <p:cond delay="0"/>
                                          </p:stCondLst>
                                        </p:cTn>
                                        <p:tgtEl>
                                          <p:spTgt spid="120"/>
                                        </p:tgtEl>
                                        <p:attrNameLst>
                                          <p:attrName>style.visibility</p:attrName>
                                        </p:attrNameLst>
                                      </p:cBhvr>
                                      <p:to>
                                        <p:strVal val="hidden"/>
                                      </p:to>
                                    </p:set>
                                  </p:childTnLst>
                                </p:cTn>
                              </p:par>
                              <p:par>
                                <p:cTn id="27" presetID="26" presetClass="emph" presetSubtype="0" fill="hold" nodeType="withEffect">
                                  <p:stCondLst>
                                    <p:cond delay="0"/>
                                  </p:stCondLst>
                                  <p:childTnLst>
                                    <p:animEffect transition="out" filter="fade">
                                      <p:cBhvr>
                                        <p:cTn id="28" dur="500" tmFilter="0, 0; .2, .5; .8, .5; 1, 0"/>
                                        <p:tgtEl>
                                          <p:spTgt spid="43"/>
                                        </p:tgtEl>
                                      </p:cBhvr>
                                    </p:animEffect>
                                    <p:animScale>
                                      <p:cBhvr>
                                        <p:cTn id="29" dur="250" autoRev="1" fill="hold"/>
                                        <p:tgtEl>
                                          <p:spTgt spid="43"/>
                                        </p:tgtEl>
                                      </p:cBhvr>
                                      <p:by x="105000" y="105000"/>
                                    </p:animScale>
                                  </p:childTnLst>
                                </p:cTn>
                              </p:par>
                            </p:childTnLst>
                          </p:cTn>
                        </p:par>
                      </p:childTnLst>
                    </p:cTn>
                  </p:par>
                  <p:par>
                    <p:cTn id="30" fill="hold">
                      <p:stCondLst>
                        <p:cond delay="indefinite"/>
                      </p:stCondLst>
                      <p:childTnLst>
                        <p:par>
                          <p:cTn id="31" fill="hold">
                            <p:stCondLst>
                              <p:cond delay="0"/>
                            </p:stCondLst>
                            <p:childTnLst>
                              <p:par>
                                <p:cTn id="32" presetID="22" presetClass="entr" presetSubtype="4" fill="hold" grpId="1" nodeType="clickEffect">
                                  <p:stCondLst>
                                    <p:cond delay="0"/>
                                  </p:stCondLst>
                                  <p:childTnLst>
                                    <p:set>
                                      <p:cBhvr>
                                        <p:cTn id="33" dur="1" fill="hold">
                                          <p:stCondLst>
                                            <p:cond delay="0"/>
                                          </p:stCondLst>
                                        </p:cTn>
                                        <p:tgtEl>
                                          <p:spTgt spid="36"/>
                                        </p:tgtEl>
                                        <p:attrNameLst>
                                          <p:attrName>style.visibility</p:attrName>
                                        </p:attrNameLst>
                                      </p:cBhvr>
                                      <p:to>
                                        <p:strVal val="visible"/>
                                      </p:to>
                                    </p:set>
                                    <p:animEffect transition="in" filter="wipe(down)">
                                      <p:cBhvr>
                                        <p:cTn id="34" dur="500"/>
                                        <p:tgtEl>
                                          <p:spTgt spid="36"/>
                                        </p:tgtEl>
                                      </p:cBhvr>
                                    </p:animEffect>
                                  </p:childTnLst>
                                </p:cTn>
                              </p:par>
                            </p:childTnLst>
                          </p:cTn>
                        </p:par>
                        <p:par>
                          <p:cTn id="35" fill="hold">
                            <p:stCondLst>
                              <p:cond delay="500"/>
                            </p:stCondLst>
                            <p:childTnLst>
                              <p:par>
                                <p:cTn id="36" presetID="10" presetClass="entr" presetSubtype="0" fill="hold" grpId="0" nodeType="afterEffect">
                                  <p:stCondLst>
                                    <p:cond delay="0"/>
                                  </p:stCondLst>
                                  <p:childTnLst>
                                    <p:set>
                                      <p:cBhvr>
                                        <p:cTn id="37" dur="1" fill="hold">
                                          <p:stCondLst>
                                            <p:cond delay="0"/>
                                          </p:stCondLst>
                                        </p:cTn>
                                        <p:tgtEl>
                                          <p:spTgt spid="42"/>
                                        </p:tgtEl>
                                        <p:attrNameLst>
                                          <p:attrName>style.visibility</p:attrName>
                                        </p:attrNameLst>
                                      </p:cBhvr>
                                      <p:to>
                                        <p:strVal val="visible"/>
                                      </p:to>
                                    </p:set>
                                    <p:animEffect transition="in" filter="fade">
                                      <p:cBhvr>
                                        <p:cTn id="38" dur="500"/>
                                        <p:tgtEl>
                                          <p:spTgt spid="42"/>
                                        </p:tgtEl>
                                      </p:cBhvr>
                                    </p:animEffect>
                                  </p:childTnLst>
                                </p:cTn>
                              </p:par>
                              <p:par>
                                <p:cTn id="39" presetID="22" presetClass="entr" presetSubtype="4" fill="hold" nodeType="withEffect">
                                  <p:stCondLst>
                                    <p:cond delay="0"/>
                                  </p:stCondLst>
                                  <p:childTnLst>
                                    <p:set>
                                      <p:cBhvr>
                                        <p:cTn id="40" dur="1" fill="hold">
                                          <p:stCondLst>
                                            <p:cond delay="0"/>
                                          </p:stCondLst>
                                        </p:cTn>
                                        <p:tgtEl>
                                          <p:spTgt spid="146"/>
                                        </p:tgtEl>
                                        <p:attrNameLst>
                                          <p:attrName>style.visibility</p:attrName>
                                        </p:attrNameLst>
                                      </p:cBhvr>
                                      <p:to>
                                        <p:strVal val="visible"/>
                                      </p:to>
                                    </p:set>
                                    <p:animEffect transition="in" filter="wipe(down)">
                                      <p:cBhvr>
                                        <p:cTn id="41" dur="500"/>
                                        <p:tgtEl>
                                          <p:spTgt spid="146"/>
                                        </p:tgtEl>
                                      </p:cBhvr>
                                    </p:animEffect>
                                  </p:childTnLst>
                                </p:cTn>
                              </p:par>
                            </p:childTnLst>
                          </p:cTn>
                        </p:par>
                        <p:par>
                          <p:cTn id="42" fill="hold">
                            <p:stCondLst>
                              <p:cond delay="1000"/>
                            </p:stCondLst>
                            <p:childTnLst>
                              <p:par>
                                <p:cTn id="43" presetID="64" presetClass="path" presetSubtype="0" accel="50000" decel="50000" fill="hold" nodeType="afterEffect">
                                  <p:stCondLst>
                                    <p:cond delay="0"/>
                                  </p:stCondLst>
                                  <p:childTnLst>
                                    <p:animMotion origin="layout" path="M 3.17335E-6 3.58602E-6 L 3.17335E-6 -0.24989 " pathEditMode="relative" rAng="0" ptsTypes="AA">
                                      <p:cBhvr>
                                        <p:cTn id="44" dur="2000" fill="hold"/>
                                        <p:tgtEl>
                                          <p:spTgt spid="146"/>
                                        </p:tgtEl>
                                        <p:attrNameLst>
                                          <p:attrName>ppt_x</p:attrName>
                                          <p:attrName>ppt_y</p:attrName>
                                        </p:attrNameLst>
                                      </p:cBhvr>
                                      <p:rCtr x="0" y="-12506"/>
                                    </p:animMotion>
                                  </p:childTnLst>
                                </p:cTn>
                              </p:par>
                              <p:par>
                                <p:cTn id="45" presetID="10" presetClass="exit" presetSubtype="0" fill="hold" grpId="3" nodeType="withEffect">
                                  <p:stCondLst>
                                    <p:cond delay="0"/>
                                  </p:stCondLst>
                                  <p:childTnLst>
                                    <p:animEffect transition="out" filter="fade">
                                      <p:cBhvr>
                                        <p:cTn id="46" dur="1000"/>
                                        <p:tgtEl>
                                          <p:spTgt spid="36"/>
                                        </p:tgtEl>
                                      </p:cBhvr>
                                    </p:animEffect>
                                    <p:set>
                                      <p:cBhvr>
                                        <p:cTn id="47" dur="1" fill="hold">
                                          <p:stCondLst>
                                            <p:cond delay="999"/>
                                          </p:stCondLst>
                                        </p:cTn>
                                        <p:tgtEl>
                                          <p:spTgt spid="36"/>
                                        </p:tgtEl>
                                        <p:attrNameLst>
                                          <p:attrName>style.visibility</p:attrName>
                                        </p:attrNameLst>
                                      </p:cBhvr>
                                      <p:to>
                                        <p:strVal val="hidden"/>
                                      </p:to>
                                    </p:set>
                                  </p:childTnLst>
                                </p:cTn>
                              </p:par>
                            </p:childTnLst>
                          </p:cTn>
                        </p:par>
                        <p:par>
                          <p:cTn id="48" fill="hold">
                            <p:stCondLst>
                              <p:cond delay="3000"/>
                            </p:stCondLst>
                            <p:childTnLst>
                              <p:par>
                                <p:cTn id="49" presetID="1" presetClass="exit" presetSubtype="0" fill="hold" nodeType="afterEffect">
                                  <p:stCondLst>
                                    <p:cond delay="0"/>
                                  </p:stCondLst>
                                  <p:childTnLst>
                                    <p:set>
                                      <p:cBhvr>
                                        <p:cTn id="50" dur="1" fill="hold">
                                          <p:stCondLst>
                                            <p:cond delay="0"/>
                                          </p:stCondLst>
                                        </p:cTn>
                                        <p:tgtEl>
                                          <p:spTgt spid="146"/>
                                        </p:tgtEl>
                                        <p:attrNameLst>
                                          <p:attrName>style.visibility</p:attrName>
                                        </p:attrNameLst>
                                      </p:cBhvr>
                                      <p:to>
                                        <p:strVal val="hidden"/>
                                      </p:to>
                                    </p:set>
                                  </p:childTnLst>
                                </p:cTn>
                              </p:par>
                              <p:par>
                                <p:cTn id="51" presetID="26" presetClass="emph" presetSubtype="0" fill="hold" nodeType="withEffect">
                                  <p:stCondLst>
                                    <p:cond delay="0"/>
                                  </p:stCondLst>
                                  <p:childTnLst>
                                    <p:animEffect transition="out" filter="fade">
                                      <p:cBhvr>
                                        <p:cTn id="52" dur="500" tmFilter="0, 0; .2, .5; .8, .5; 1, 0"/>
                                        <p:tgtEl>
                                          <p:spTgt spid="43"/>
                                        </p:tgtEl>
                                      </p:cBhvr>
                                    </p:animEffect>
                                    <p:animScale>
                                      <p:cBhvr>
                                        <p:cTn id="53" dur="250" autoRev="1" fill="hold"/>
                                        <p:tgtEl>
                                          <p:spTgt spid="43"/>
                                        </p:tgtEl>
                                      </p:cBhvr>
                                      <p:by x="105000" y="105000"/>
                                    </p:animScale>
                                  </p:childTnLst>
                                </p:cTn>
                              </p:par>
                            </p:childTnLst>
                          </p:cTn>
                        </p:par>
                        <p:par>
                          <p:cTn id="54" fill="hold">
                            <p:stCondLst>
                              <p:cond delay="3500"/>
                            </p:stCondLst>
                            <p:childTnLst>
                              <p:par>
                                <p:cTn id="55" presetID="10" presetClass="entr" presetSubtype="0" fill="hold" grpId="0" nodeType="afterEffect">
                                  <p:stCondLst>
                                    <p:cond delay="0"/>
                                  </p:stCondLst>
                                  <p:childTnLst>
                                    <p:set>
                                      <p:cBhvr>
                                        <p:cTn id="56" dur="1" fill="hold">
                                          <p:stCondLst>
                                            <p:cond delay="0"/>
                                          </p:stCondLst>
                                        </p:cTn>
                                        <p:tgtEl>
                                          <p:spTgt spid="38"/>
                                        </p:tgtEl>
                                        <p:attrNameLst>
                                          <p:attrName>style.visibility</p:attrName>
                                        </p:attrNameLst>
                                      </p:cBhvr>
                                      <p:to>
                                        <p:strVal val="visible"/>
                                      </p:to>
                                    </p:set>
                                    <p:animEffect transition="in" filter="fade">
                                      <p:cBhvr>
                                        <p:cTn id="57" dur="500"/>
                                        <p:tgtEl>
                                          <p:spTgt spid="38"/>
                                        </p:tgtEl>
                                      </p:cBhvr>
                                    </p:animEffect>
                                  </p:childTnLst>
                                </p:cTn>
                              </p:par>
                              <p:par>
                                <p:cTn id="58" presetID="22" presetClass="entr" presetSubtype="8" fill="hold" grpId="0" nodeType="withEffect">
                                  <p:stCondLst>
                                    <p:cond delay="0"/>
                                  </p:stCondLst>
                                  <p:childTnLst>
                                    <p:set>
                                      <p:cBhvr>
                                        <p:cTn id="59" dur="1" fill="hold">
                                          <p:stCondLst>
                                            <p:cond delay="0"/>
                                          </p:stCondLst>
                                        </p:cTn>
                                        <p:tgtEl>
                                          <p:spTgt spid="144"/>
                                        </p:tgtEl>
                                        <p:attrNameLst>
                                          <p:attrName>style.visibility</p:attrName>
                                        </p:attrNameLst>
                                      </p:cBhvr>
                                      <p:to>
                                        <p:strVal val="visible"/>
                                      </p:to>
                                    </p:set>
                                    <p:animEffect transition="in" filter="wipe(left)">
                                      <p:cBhvr>
                                        <p:cTn id="60" dur="500"/>
                                        <p:tgtEl>
                                          <p:spTgt spid="144"/>
                                        </p:tgtEl>
                                      </p:cBhvr>
                                    </p:animEffect>
                                  </p:childTnLst>
                                </p:cTn>
                              </p:par>
                              <p:par>
                                <p:cTn id="61" presetID="22" presetClass="entr" presetSubtype="8" fill="hold" nodeType="withEffect">
                                  <p:stCondLst>
                                    <p:cond delay="0"/>
                                  </p:stCondLst>
                                  <p:childTnLst>
                                    <p:set>
                                      <p:cBhvr>
                                        <p:cTn id="62" dur="1" fill="hold">
                                          <p:stCondLst>
                                            <p:cond delay="0"/>
                                          </p:stCondLst>
                                        </p:cTn>
                                        <p:tgtEl>
                                          <p:spTgt spid="148"/>
                                        </p:tgtEl>
                                        <p:attrNameLst>
                                          <p:attrName>style.visibility</p:attrName>
                                        </p:attrNameLst>
                                      </p:cBhvr>
                                      <p:to>
                                        <p:strVal val="visible"/>
                                      </p:to>
                                    </p:set>
                                    <p:animEffect transition="in" filter="wipe(left)">
                                      <p:cBhvr>
                                        <p:cTn id="63" dur="500"/>
                                        <p:tgtEl>
                                          <p:spTgt spid="148"/>
                                        </p:tgtEl>
                                      </p:cBhvr>
                                    </p:animEffect>
                                  </p:childTnLst>
                                </p:cTn>
                              </p:par>
                            </p:childTnLst>
                          </p:cTn>
                        </p:par>
                        <p:par>
                          <p:cTn id="64" fill="hold">
                            <p:stCondLst>
                              <p:cond delay="4000"/>
                            </p:stCondLst>
                            <p:childTnLst>
                              <p:par>
                                <p:cTn id="65" presetID="63" presetClass="path" presetSubtype="0" accel="50000" decel="50000" fill="hold" nodeType="afterEffect">
                                  <p:stCondLst>
                                    <p:cond delay="0"/>
                                  </p:stCondLst>
                                  <p:childTnLst>
                                    <p:animMotion origin="layout" path="M 4.00306E-6 1.4571E-6 L 0.19683 1.4571E-6 " pathEditMode="relative" rAng="0" ptsTypes="AA">
                                      <p:cBhvr>
                                        <p:cTn id="66" dur="2000" fill="hold"/>
                                        <p:tgtEl>
                                          <p:spTgt spid="148"/>
                                        </p:tgtEl>
                                        <p:attrNameLst>
                                          <p:attrName>ppt_x</p:attrName>
                                          <p:attrName>ppt_y</p:attrName>
                                        </p:attrNameLst>
                                      </p:cBhvr>
                                      <p:rCtr x="9842" y="0"/>
                                    </p:animMotion>
                                  </p:childTnLst>
                                </p:cTn>
                              </p:par>
                            </p:childTnLst>
                          </p:cTn>
                        </p:par>
                        <p:par>
                          <p:cTn id="67" fill="hold">
                            <p:stCondLst>
                              <p:cond delay="6000"/>
                            </p:stCondLst>
                            <p:childTnLst>
                              <p:par>
                                <p:cTn id="68" presetID="1" presetClass="exit" presetSubtype="0" fill="hold" nodeType="afterEffect">
                                  <p:stCondLst>
                                    <p:cond delay="0"/>
                                  </p:stCondLst>
                                  <p:childTnLst>
                                    <p:set>
                                      <p:cBhvr>
                                        <p:cTn id="69" dur="1" fill="hold">
                                          <p:stCondLst>
                                            <p:cond delay="0"/>
                                          </p:stCondLst>
                                        </p:cTn>
                                        <p:tgtEl>
                                          <p:spTgt spid="148"/>
                                        </p:tgtEl>
                                        <p:attrNameLst>
                                          <p:attrName>style.visibility</p:attrName>
                                        </p:attrNameLst>
                                      </p:cBhvr>
                                      <p:to>
                                        <p:strVal val="hidden"/>
                                      </p:to>
                                    </p:set>
                                  </p:childTnLst>
                                </p:cTn>
                              </p:par>
                              <p:par>
                                <p:cTn id="70" presetID="26" presetClass="emph" presetSubtype="0" fill="hold" nodeType="withEffect">
                                  <p:stCondLst>
                                    <p:cond delay="0"/>
                                  </p:stCondLst>
                                  <p:childTnLst>
                                    <p:animEffect transition="out" filter="fade">
                                      <p:cBhvr>
                                        <p:cTn id="71" dur="500" tmFilter="0, 0; .2, .5; .8, .5; 1, 0"/>
                                        <p:tgtEl>
                                          <p:spTgt spid="80"/>
                                        </p:tgtEl>
                                      </p:cBhvr>
                                    </p:animEffect>
                                    <p:animScale>
                                      <p:cBhvr>
                                        <p:cTn id="72" dur="250" autoRev="1" fill="hold"/>
                                        <p:tgtEl>
                                          <p:spTgt spid="80"/>
                                        </p:tgtEl>
                                      </p:cBhvr>
                                      <p:by x="105000" y="105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 grpId="0" animBg="1"/>
      <p:bldP spid="36" grpId="1" animBg="1"/>
      <p:bldP spid="36" grpId="2" animBg="1"/>
      <p:bldP spid="36" grpId="3" animBg="1"/>
      <p:bldP spid="37" grpId="0"/>
      <p:bldP spid="38" grpId="0"/>
      <p:bldP spid="42" grpId="0"/>
      <p:bldP spid="144" grpId="0" animBg="1"/>
    </p:bldLst>
  </p:timing>
</p:sld>
</file>

<file path=ppt/slides/slide6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4" name="Rectangle 3"/>
          <p:cNvSpPr/>
          <p:nvPr/>
        </p:nvSpPr>
        <p:spPr bwMode="auto">
          <a:xfrm>
            <a:off x="439996" y="1523105"/>
            <a:ext cx="9280458" cy="3329816"/>
          </a:xfrm>
          <a:prstGeom prst="rect">
            <a:avLst/>
          </a:prstGeom>
          <a:solidFill>
            <a:schemeClr val="accent6">
              <a:alpha val="0"/>
            </a:schemeClr>
          </a:solidFill>
          <a:ln w="25400">
            <a:solidFill>
              <a:schemeClr val="accent4"/>
            </a:solidFill>
            <a:prstDash val="dash"/>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40" tIns="45720" rIns="45720" bIns="91440" numCol="1" spcCol="0" rtlCol="0" fromWordArt="0" anchor="b" anchorCtr="0" forceAA="0" compatLnSpc="1">
            <a:prstTxWarp prst="textNoShape">
              <a:avLst/>
            </a:prstTxWarp>
            <a:noAutofit/>
          </a:bodyPr>
          <a:lstStyle/>
          <a:p>
            <a:pPr algn="ctr" defTabSz="914099" fontAlgn="base">
              <a:spcBef>
                <a:spcPct val="0"/>
              </a:spcBef>
              <a:spcAft>
                <a:spcPct val="0"/>
              </a:spcAft>
            </a:pPr>
            <a:endParaRPr lang="en-US" spc="-50" dirty="0">
              <a:gradFill>
                <a:gsLst>
                  <a:gs pos="0">
                    <a:srgbClr val="FFFFFF"/>
                  </a:gs>
                  <a:gs pos="100000">
                    <a:srgbClr val="FFFFFF"/>
                  </a:gs>
                </a:gsLst>
                <a:lin ang="5400000" scaled="0"/>
              </a:gradFill>
              <a:latin typeface="Segoe UI" pitchFamily="34" charset="0"/>
              <a:ea typeface="Segoe UI" pitchFamily="34" charset="0"/>
              <a:cs typeface="Segoe UI" pitchFamily="34" charset="0"/>
            </a:endParaRPr>
          </a:p>
        </p:txBody>
      </p:sp>
      <p:sp>
        <p:nvSpPr>
          <p:cNvPr id="5" name="TextBox 4"/>
          <p:cNvSpPr txBox="1"/>
          <p:nvPr/>
        </p:nvSpPr>
        <p:spPr>
          <a:xfrm>
            <a:off x="855433" y="1779692"/>
            <a:ext cx="3273717" cy="572464"/>
          </a:xfrm>
          <a:prstGeom prst="rect">
            <a:avLst/>
          </a:prstGeom>
          <a:noFill/>
        </p:spPr>
        <p:txBody>
          <a:bodyPr wrap="none" lIns="182880" tIns="146304" rIns="182880" bIns="146304" rtlCol="0">
            <a:spAutoFit/>
          </a:bodyPr>
          <a:lstStyle/>
          <a:p>
            <a:pPr>
              <a:lnSpc>
                <a:spcPct val="90000"/>
              </a:lnSpc>
            </a:pPr>
            <a:r>
              <a:rPr lang="en-US" sz="2000" spc="-50" dirty="0">
                <a:latin typeface="Segoe UI Semilight" panose="020B0402040204020203" pitchFamily="34" charset="0"/>
                <a:cs typeface="Segoe UI Semilight" panose="020B0402040204020203" pitchFamily="34" charset="0"/>
              </a:rPr>
              <a:t>T</a:t>
            </a:r>
            <a:r>
              <a:rPr lang="en-US" sz="2000" spc="-50">
                <a:latin typeface="Segoe UI Semilight" panose="020B0402040204020203" pitchFamily="34" charset="0"/>
                <a:cs typeface="Segoe UI Semilight" panose="020B0402040204020203" pitchFamily="34" charset="0"/>
              </a:rPr>
              <a:t>emporal </a:t>
            </a:r>
            <a:r>
              <a:rPr lang="en-US" sz="2000" spc="-50" dirty="0">
                <a:latin typeface="Segoe UI Semilight" panose="020B0402040204020203" pitchFamily="34" charset="0"/>
                <a:cs typeface="Segoe UI Semilight" panose="020B0402040204020203" pitchFamily="34" charset="0"/>
              </a:rPr>
              <a:t>table (actual data)</a:t>
            </a:r>
          </a:p>
        </p:txBody>
      </p:sp>
      <p:sp>
        <p:nvSpPr>
          <p:cNvPr id="36" name="Right Arrow 35"/>
          <p:cNvSpPr/>
          <p:nvPr/>
        </p:nvSpPr>
        <p:spPr bwMode="auto">
          <a:xfrm rot="5400000">
            <a:off x="1613487" y="5085715"/>
            <a:ext cx="1875763" cy="496210"/>
          </a:xfrm>
          <a:prstGeom prst="rightArrow">
            <a:avLst>
              <a:gd name="adj1" fmla="val 50000"/>
              <a:gd name="adj2" fmla="val 101282"/>
            </a:avLst>
          </a:prstGeom>
          <a:solidFill>
            <a:srgbClr val="505050"/>
          </a:solidFill>
          <a:ln w="25400" cap="flat" cmpd="sng" algn="ctr">
            <a:solidFill>
              <a:schemeClr val="bg1"/>
            </a:solidFill>
            <a:prstDash val="solid"/>
            <a:headEnd type="none" w="med" len="med"/>
            <a:tailEnd type="none" w="med" len="me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defTabSz="914099" fontAlgn="base">
              <a:lnSpc>
                <a:spcPct val="90000"/>
              </a:lnSpc>
              <a:spcBef>
                <a:spcPct val="0"/>
              </a:spcBef>
              <a:spcAft>
                <a:spcPct val="0"/>
              </a:spcAft>
              <a:defRPr/>
            </a:pPr>
            <a:endParaRPr lang="en-US" sz="2000" kern="0" spc="-50" dirty="0"/>
          </a:p>
        </p:txBody>
      </p:sp>
      <p:sp>
        <p:nvSpPr>
          <p:cNvPr id="42" name="Rectangle 41"/>
          <p:cNvSpPr/>
          <p:nvPr/>
        </p:nvSpPr>
        <p:spPr>
          <a:xfrm>
            <a:off x="4864360" y="5317637"/>
            <a:ext cx="4856094" cy="830997"/>
          </a:xfrm>
          <a:prstGeom prst="rect">
            <a:avLst/>
          </a:prstGeom>
        </p:spPr>
        <p:txBody>
          <a:bodyPr wrap="square" lIns="182880">
            <a:spAutoFit/>
          </a:bodyPr>
          <a:lstStyle/>
          <a:p>
            <a:pPr>
              <a:spcBef>
                <a:spcPts val="2000"/>
              </a:spcBef>
              <a:defRPr/>
            </a:pPr>
            <a:r>
              <a:rPr lang="en-US" sz="2400" kern="0" spc="-50" dirty="0">
                <a:latin typeface="+mj-lt"/>
              </a:rPr>
              <a:t>Temporal queries *</a:t>
            </a:r>
            <a:r>
              <a:rPr lang="en-US" kern="0" spc="-50" dirty="0">
                <a:latin typeface="+mj-lt"/>
              </a:rPr>
              <a:t> </a:t>
            </a:r>
            <a:br>
              <a:rPr lang="en-US" kern="0" spc="-50" dirty="0">
                <a:latin typeface="+mj-lt"/>
              </a:rPr>
            </a:br>
            <a:r>
              <a:rPr lang="en-US" kern="0" spc="-50" dirty="0">
                <a:latin typeface="+mj-lt"/>
              </a:rPr>
              <a:t>(Time travel, etc.)</a:t>
            </a:r>
            <a:endParaRPr lang="en-US" sz="2400" kern="0" spc="-50" dirty="0">
              <a:latin typeface="+mj-lt"/>
            </a:endParaRPr>
          </a:p>
        </p:txBody>
      </p:sp>
      <p:grpSp>
        <p:nvGrpSpPr>
          <p:cNvPr id="80" name="Group 11"/>
          <p:cNvGrpSpPr>
            <a:grpSpLocks noChangeAspect="1"/>
          </p:cNvGrpSpPr>
          <p:nvPr/>
        </p:nvGrpSpPr>
        <p:grpSpPr bwMode="auto">
          <a:xfrm>
            <a:off x="6174202" y="2551610"/>
            <a:ext cx="2479678" cy="1890918"/>
            <a:chOff x="1141" y="423"/>
            <a:chExt cx="3024" cy="2306"/>
          </a:xfrm>
        </p:grpSpPr>
        <p:sp>
          <p:nvSpPr>
            <p:cNvPr id="81" name="AutoShape 10"/>
            <p:cNvSpPr>
              <a:spLocks noChangeAspect="1" noChangeArrowheads="1" noTextEdit="1"/>
            </p:cNvSpPr>
            <p:nvPr/>
          </p:nvSpPr>
          <p:spPr bwMode="auto">
            <a:xfrm>
              <a:off x="1141" y="424"/>
              <a:ext cx="3024" cy="23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2" name="Rectangle 12"/>
            <p:cNvSpPr>
              <a:spLocks noChangeArrowheads="1"/>
            </p:cNvSpPr>
            <p:nvPr/>
          </p:nvSpPr>
          <p:spPr bwMode="auto">
            <a:xfrm>
              <a:off x="1141" y="423"/>
              <a:ext cx="3024" cy="2262"/>
            </a:xfrm>
            <a:prstGeom prst="rect">
              <a:avLst/>
            </a:prstGeom>
            <a:solidFill>
              <a:srgbClr val="C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3" name="Rectangle 13"/>
            <p:cNvSpPr>
              <a:spLocks noChangeArrowheads="1"/>
            </p:cNvSpPr>
            <p:nvPr/>
          </p:nvSpPr>
          <p:spPr bwMode="auto">
            <a:xfrm>
              <a:off x="1141" y="423"/>
              <a:ext cx="3024" cy="2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4" name="Rectangle 14"/>
            <p:cNvSpPr>
              <a:spLocks noChangeArrowheads="1"/>
            </p:cNvSpPr>
            <p:nvPr/>
          </p:nvSpPr>
          <p:spPr bwMode="auto">
            <a:xfrm>
              <a:off x="1249" y="540"/>
              <a:ext cx="2803" cy="39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5" name="Rectangle 15"/>
            <p:cNvSpPr>
              <a:spLocks noChangeArrowheads="1"/>
            </p:cNvSpPr>
            <p:nvPr/>
          </p:nvSpPr>
          <p:spPr bwMode="auto">
            <a:xfrm>
              <a:off x="1249" y="959"/>
              <a:ext cx="389" cy="390"/>
            </a:xfrm>
            <a:prstGeom prst="rect">
              <a:avLst/>
            </a:prstGeom>
            <a:solidFill>
              <a:srgbClr val="84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6" name="Rectangle 16"/>
            <p:cNvSpPr>
              <a:spLocks noChangeArrowheads="1"/>
            </p:cNvSpPr>
            <p:nvPr/>
          </p:nvSpPr>
          <p:spPr bwMode="auto">
            <a:xfrm>
              <a:off x="1651" y="959"/>
              <a:ext cx="389" cy="390"/>
            </a:xfrm>
            <a:prstGeom prst="rect">
              <a:avLst/>
            </a:prstGeom>
            <a:solidFill>
              <a:srgbClr val="EEEEE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7" name="Rectangle 17"/>
            <p:cNvSpPr>
              <a:spLocks noChangeArrowheads="1"/>
            </p:cNvSpPr>
            <p:nvPr/>
          </p:nvSpPr>
          <p:spPr bwMode="auto">
            <a:xfrm>
              <a:off x="2053" y="959"/>
              <a:ext cx="390" cy="390"/>
            </a:xfrm>
            <a:prstGeom prst="rect">
              <a:avLst/>
            </a:prstGeom>
            <a:solidFill>
              <a:srgbClr val="EEEEE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8" name="Rectangle 18"/>
            <p:cNvSpPr>
              <a:spLocks noChangeArrowheads="1"/>
            </p:cNvSpPr>
            <p:nvPr/>
          </p:nvSpPr>
          <p:spPr bwMode="auto">
            <a:xfrm>
              <a:off x="2455" y="959"/>
              <a:ext cx="390" cy="390"/>
            </a:xfrm>
            <a:prstGeom prst="rect">
              <a:avLst/>
            </a:prstGeom>
            <a:solidFill>
              <a:srgbClr val="EEEEE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9" name="Rectangle 19"/>
            <p:cNvSpPr>
              <a:spLocks noChangeArrowheads="1"/>
            </p:cNvSpPr>
            <p:nvPr/>
          </p:nvSpPr>
          <p:spPr bwMode="auto">
            <a:xfrm>
              <a:off x="2857" y="959"/>
              <a:ext cx="391" cy="390"/>
            </a:xfrm>
            <a:prstGeom prst="rect">
              <a:avLst/>
            </a:prstGeom>
            <a:solidFill>
              <a:srgbClr val="EEEEE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0" name="Rectangle 20"/>
            <p:cNvSpPr>
              <a:spLocks noChangeArrowheads="1"/>
            </p:cNvSpPr>
            <p:nvPr/>
          </p:nvSpPr>
          <p:spPr bwMode="auto">
            <a:xfrm>
              <a:off x="3260" y="959"/>
              <a:ext cx="390" cy="390"/>
            </a:xfrm>
            <a:prstGeom prst="rect">
              <a:avLst/>
            </a:prstGeom>
            <a:solidFill>
              <a:srgbClr val="EEEEE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1" name="Rectangle 21"/>
            <p:cNvSpPr>
              <a:spLocks noChangeArrowheads="1"/>
            </p:cNvSpPr>
            <p:nvPr/>
          </p:nvSpPr>
          <p:spPr bwMode="auto">
            <a:xfrm>
              <a:off x="3662" y="959"/>
              <a:ext cx="390" cy="390"/>
            </a:xfrm>
            <a:prstGeom prst="rect">
              <a:avLst/>
            </a:prstGeom>
            <a:solidFill>
              <a:srgbClr val="84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 name="Rectangle 22"/>
            <p:cNvSpPr>
              <a:spLocks noChangeArrowheads="1"/>
            </p:cNvSpPr>
            <p:nvPr/>
          </p:nvSpPr>
          <p:spPr bwMode="auto">
            <a:xfrm>
              <a:off x="1249" y="1369"/>
              <a:ext cx="389" cy="390"/>
            </a:xfrm>
            <a:prstGeom prst="rect">
              <a:avLst/>
            </a:prstGeom>
            <a:solidFill>
              <a:srgbClr val="84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 name="Rectangle 23"/>
            <p:cNvSpPr>
              <a:spLocks noChangeArrowheads="1"/>
            </p:cNvSpPr>
            <p:nvPr/>
          </p:nvSpPr>
          <p:spPr bwMode="auto">
            <a:xfrm>
              <a:off x="1651" y="1369"/>
              <a:ext cx="389" cy="390"/>
            </a:xfrm>
            <a:prstGeom prst="rect">
              <a:avLst/>
            </a:prstGeom>
            <a:solidFill>
              <a:srgbClr val="EEEEE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4" name="Rectangle 24"/>
            <p:cNvSpPr>
              <a:spLocks noChangeArrowheads="1"/>
            </p:cNvSpPr>
            <p:nvPr/>
          </p:nvSpPr>
          <p:spPr bwMode="auto">
            <a:xfrm>
              <a:off x="2053" y="1369"/>
              <a:ext cx="390" cy="390"/>
            </a:xfrm>
            <a:prstGeom prst="rect">
              <a:avLst/>
            </a:prstGeom>
            <a:solidFill>
              <a:srgbClr val="EEEEE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5" name="Rectangle 25"/>
            <p:cNvSpPr>
              <a:spLocks noChangeArrowheads="1"/>
            </p:cNvSpPr>
            <p:nvPr/>
          </p:nvSpPr>
          <p:spPr bwMode="auto">
            <a:xfrm>
              <a:off x="2455" y="1369"/>
              <a:ext cx="390" cy="390"/>
            </a:xfrm>
            <a:prstGeom prst="rect">
              <a:avLst/>
            </a:prstGeom>
            <a:solidFill>
              <a:srgbClr val="EEEEE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6" name="Rectangle 26"/>
            <p:cNvSpPr>
              <a:spLocks noChangeArrowheads="1"/>
            </p:cNvSpPr>
            <p:nvPr/>
          </p:nvSpPr>
          <p:spPr bwMode="auto">
            <a:xfrm>
              <a:off x="2857" y="1369"/>
              <a:ext cx="391" cy="390"/>
            </a:xfrm>
            <a:prstGeom prst="rect">
              <a:avLst/>
            </a:prstGeom>
            <a:solidFill>
              <a:srgbClr val="EEEEE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 name="Rectangle 27"/>
            <p:cNvSpPr>
              <a:spLocks noChangeArrowheads="1"/>
            </p:cNvSpPr>
            <p:nvPr/>
          </p:nvSpPr>
          <p:spPr bwMode="auto">
            <a:xfrm>
              <a:off x="3260" y="1369"/>
              <a:ext cx="390" cy="390"/>
            </a:xfrm>
            <a:prstGeom prst="rect">
              <a:avLst/>
            </a:prstGeom>
            <a:solidFill>
              <a:srgbClr val="EEEEE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8" name="Rectangle 28"/>
            <p:cNvSpPr>
              <a:spLocks noChangeArrowheads="1"/>
            </p:cNvSpPr>
            <p:nvPr/>
          </p:nvSpPr>
          <p:spPr bwMode="auto">
            <a:xfrm>
              <a:off x="3662" y="1369"/>
              <a:ext cx="390" cy="390"/>
            </a:xfrm>
            <a:prstGeom prst="rect">
              <a:avLst/>
            </a:prstGeom>
            <a:solidFill>
              <a:srgbClr val="84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9" name="Rectangle 29"/>
            <p:cNvSpPr>
              <a:spLocks noChangeArrowheads="1"/>
            </p:cNvSpPr>
            <p:nvPr/>
          </p:nvSpPr>
          <p:spPr bwMode="auto">
            <a:xfrm>
              <a:off x="1249" y="1780"/>
              <a:ext cx="389" cy="389"/>
            </a:xfrm>
            <a:prstGeom prst="rect">
              <a:avLst/>
            </a:prstGeom>
            <a:solidFill>
              <a:srgbClr val="84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 name="Rectangle 30"/>
            <p:cNvSpPr>
              <a:spLocks noChangeArrowheads="1"/>
            </p:cNvSpPr>
            <p:nvPr/>
          </p:nvSpPr>
          <p:spPr bwMode="auto">
            <a:xfrm>
              <a:off x="1651" y="1780"/>
              <a:ext cx="389" cy="389"/>
            </a:xfrm>
            <a:prstGeom prst="rect">
              <a:avLst/>
            </a:prstGeom>
            <a:solidFill>
              <a:srgbClr val="EEEEE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1" name="Rectangle 31"/>
            <p:cNvSpPr>
              <a:spLocks noChangeArrowheads="1"/>
            </p:cNvSpPr>
            <p:nvPr/>
          </p:nvSpPr>
          <p:spPr bwMode="auto">
            <a:xfrm>
              <a:off x="2053" y="1780"/>
              <a:ext cx="390" cy="389"/>
            </a:xfrm>
            <a:prstGeom prst="rect">
              <a:avLst/>
            </a:prstGeom>
            <a:solidFill>
              <a:srgbClr val="EEEEE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2" name="Rectangle 32"/>
            <p:cNvSpPr>
              <a:spLocks noChangeArrowheads="1"/>
            </p:cNvSpPr>
            <p:nvPr/>
          </p:nvSpPr>
          <p:spPr bwMode="auto">
            <a:xfrm>
              <a:off x="2455" y="1780"/>
              <a:ext cx="390" cy="389"/>
            </a:xfrm>
            <a:prstGeom prst="rect">
              <a:avLst/>
            </a:prstGeom>
            <a:solidFill>
              <a:srgbClr val="EEEEE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 name="Rectangle 33"/>
            <p:cNvSpPr>
              <a:spLocks noChangeArrowheads="1"/>
            </p:cNvSpPr>
            <p:nvPr/>
          </p:nvSpPr>
          <p:spPr bwMode="auto">
            <a:xfrm>
              <a:off x="2857" y="1780"/>
              <a:ext cx="391" cy="389"/>
            </a:xfrm>
            <a:prstGeom prst="rect">
              <a:avLst/>
            </a:prstGeom>
            <a:solidFill>
              <a:srgbClr val="EEEEE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 name="Rectangle 34"/>
            <p:cNvSpPr>
              <a:spLocks noChangeArrowheads="1"/>
            </p:cNvSpPr>
            <p:nvPr/>
          </p:nvSpPr>
          <p:spPr bwMode="auto">
            <a:xfrm>
              <a:off x="3260" y="1780"/>
              <a:ext cx="390" cy="389"/>
            </a:xfrm>
            <a:prstGeom prst="rect">
              <a:avLst/>
            </a:prstGeom>
            <a:solidFill>
              <a:srgbClr val="EEEEE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 name="Rectangle 35"/>
            <p:cNvSpPr>
              <a:spLocks noChangeArrowheads="1"/>
            </p:cNvSpPr>
            <p:nvPr/>
          </p:nvSpPr>
          <p:spPr bwMode="auto">
            <a:xfrm>
              <a:off x="3662" y="1780"/>
              <a:ext cx="390" cy="389"/>
            </a:xfrm>
            <a:prstGeom prst="rect">
              <a:avLst/>
            </a:prstGeom>
            <a:solidFill>
              <a:srgbClr val="84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 name="Rectangle 36"/>
            <p:cNvSpPr>
              <a:spLocks noChangeArrowheads="1"/>
            </p:cNvSpPr>
            <p:nvPr/>
          </p:nvSpPr>
          <p:spPr bwMode="auto">
            <a:xfrm>
              <a:off x="1249" y="2191"/>
              <a:ext cx="389" cy="389"/>
            </a:xfrm>
            <a:prstGeom prst="rect">
              <a:avLst/>
            </a:prstGeom>
            <a:solidFill>
              <a:srgbClr val="84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 name="Rectangle 37"/>
            <p:cNvSpPr>
              <a:spLocks noChangeArrowheads="1"/>
            </p:cNvSpPr>
            <p:nvPr/>
          </p:nvSpPr>
          <p:spPr bwMode="auto">
            <a:xfrm>
              <a:off x="1651" y="2191"/>
              <a:ext cx="389" cy="389"/>
            </a:xfrm>
            <a:prstGeom prst="rect">
              <a:avLst/>
            </a:prstGeom>
            <a:solidFill>
              <a:srgbClr val="EEEEE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 name="Rectangle 38"/>
            <p:cNvSpPr>
              <a:spLocks noChangeArrowheads="1"/>
            </p:cNvSpPr>
            <p:nvPr/>
          </p:nvSpPr>
          <p:spPr bwMode="auto">
            <a:xfrm>
              <a:off x="2053" y="2191"/>
              <a:ext cx="390" cy="389"/>
            </a:xfrm>
            <a:prstGeom prst="rect">
              <a:avLst/>
            </a:prstGeom>
            <a:solidFill>
              <a:srgbClr val="EEEEE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 name="Rectangle 39"/>
            <p:cNvSpPr>
              <a:spLocks noChangeArrowheads="1"/>
            </p:cNvSpPr>
            <p:nvPr/>
          </p:nvSpPr>
          <p:spPr bwMode="auto">
            <a:xfrm>
              <a:off x="2455" y="2191"/>
              <a:ext cx="390" cy="389"/>
            </a:xfrm>
            <a:prstGeom prst="rect">
              <a:avLst/>
            </a:prstGeom>
            <a:solidFill>
              <a:srgbClr val="EEEEE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 name="Rectangle 40"/>
            <p:cNvSpPr>
              <a:spLocks noChangeArrowheads="1"/>
            </p:cNvSpPr>
            <p:nvPr/>
          </p:nvSpPr>
          <p:spPr bwMode="auto">
            <a:xfrm>
              <a:off x="2857" y="2191"/>
              <a:ext cx="391" cy="389"/>
            </a:xfrm>
            <a:prstGeom prst="rect">
              <a:avLst/>
            </a:prstGeom>
            <a:solidFill>
              <a:srgbClr val="EEEEE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 name="Rectangle 41"/>
            <p:cNvSpPr>
              <a:spLocks noChangeArrowheads="1"/>
            </p:cNvSpPr>
            <p:nvPr/>
          </p:nvSpPr>
          <p:spPr bwMode="auto">
            <a:xfrm>
              <a:off x="3260" y="2191"/>
              <a:ext cx="390" cy="389"/>
            </a:xfrm>
            <a:prstGeom prst="rect">
              <a:avLst/>
            </a:prstGeom>
            <a:solidFill>
              <a:srgbClr val="EEEEE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 name="Rectangle 42"/>
            <p:cNvSpPr>
              <a:spLocks noChangeArrowheads="1"/>
            </p:cNvSpPr>
            <p:nvPr/>
          </p:nvSpPr>
          <p:spPr bwMode="auto">
            <a:xfrm>
              <a:off x="3662" y="2191"/>
              <a:ext cx="390" cy="389"/>
            </a:xfrm>
            <a:prstGeom prst="rect">
              <a:avLst/>
            </a:prstGeom>
            <a:solidFill>
              <a:srgbClr val="84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 name="Freeform 44"/>
            <p:cNvSpPr>
              <a:spLocks/>
            </p:cNvSpPr>
            <p:nvPr/>
          </p:nvSpPr>
          <p:spPr bwMode="auto">
            <a:xfrm>
              <a:off x="1141" y="2685"/>
              <a:ext cx="3024" cy="44"/>
            </a:xfrm>
            <a:custGeom>
              <a:avLst/>
              <a:gdLst>
                <a:gd name="T0" fmla="*/ 3024 w 3024"/>
                <a:gd name="T1" fmla="*/ 0 h 44"/>
                <a:gd name="T2" fmla="*/ 3024 w 3024"/>
                <a:gd name="T3" fmla="*/ 0 h 44"/>
                <a:gd name="T4" fmla="*/ 0 w 3024"/>
                <a:gd name="T5" fmla="*/ 0 h 44"/>
                <a:gd name="T6" fmla="*/ 0 w 3024"/>
                <a:gd name="T7" fmla="*/ 44 h 44"/>
                <a:gd name="T8" fmla="*/ 3024 w 3024"/>
                <a:gd name="T9" fmla="*/ 44 h 44"/>
                <a:gd name="T10" fmla="*/ 3024 w 3024"/>
                <a:gd name="T11" fmla="*/ 0 h 44"/>
              </a:gdLst>
              <a:ahLst/>
              <a:cxnLst>
                <a:cxn ang="0">
                  <a:pos x="T0" y="T1"/>
                </a:cxn>
                <a:cxn ang="0">
                  <a:pos x="T2" y="T3"/>
                </a:cxn>
                <a:cxn ang="0">
                  <a:pos x="T4" y="T5"/>
                </a:cxn>
                <a:cxn ang="0">
                  <a:pos x="T6" y="T7"/>
                </a:cxn>
                <a:cxn ang="0">
                  <a:pos x="T8" y="T9"/>
                </a:cxn>
                <a:cxn ang="0">
                  <a:pos x="T10" y="T11"/>
                </a:cxn>
              </a:cxnLst>
              <a:rect l="0" t="0" r="r" b="b"/>
              <a:pathLst>
                <a:path w="3024" h="44">
                  <a:moveTo>
                    <a:pt x="3024" y="0"/>
                  </a:moveTo>
                  <a:lnTo>
                    <a:pt x="3024" y="0"/>
                  </a:lnTo>
                  <a:lnTo>
                    <a:pt x="0" y="0"/>
                  </a:lnTo>
                  <a:lnTo>
                    <a:pt x="0" y="44"/>
                  </a:lnTo>
                  <a:lnTo>
                    <a:pt x="3024" y="44"/>
                  </a:lnTo>
                  <a:lnTo>
                    <a:pt x="302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18" name="Group 117"/>
          <p:cNvGrpSpPr/>
          <p:nvPr/>
        </p:nvGrpSpPr>
        <p:grpSpPr>
          <a:xfrm>
            <a:off x="6335329" y="3617706"/>
            <a:ext cx="436563" cy="642937"/>
            <a:chOff x="7976323" y="2702776"/>
            <a:chExt cx="436563" cy="642937"/>
          </a:xfrm>
        </p:grpSpPr>
        <p:sp>
          <p:nvSpPr>
            <p:cNvPr id="117" name="Rectangle 116"/>
            <p:cNvSpPr/>
            <p:nvPr/>
          </p:nvSpPr>
          <p:spPr bwMode="auto">
            <a:xfrm>
              <a:off x="8105554" y="3024245"/>
              <a:ext cx="196090" cy="249451"/>
            </a:xfrm>
            <a:prstGeom prst="rect">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indent="-342900" algn="ctr" defTabSz="932472" fontAlgn="base">
                <a:lnSpc>
                  <a:spcPct val="90000"/>
                </a:lnSpc>
                <a:spcBef>
                  <a:spcPct val="0"/>
                </a:spcBef>
                <a:spcAft>
                  <a:spcPct val="0"/>
                </a:spcAft>
                <a:buFont typeface="Wingdings 3" panose="05040102010807070707" pitchFamily="18" charset="2"/>
                <a:buChar char="Æ"/>
              </a:pPr>
              <a:endParaRPr lang="en-US" sz="2000" b="1" dirty="0" err="1">
                <a:solidFill>
                  <a:schemeClr val="bg1"/>
                </a:solidFill>
                <a:latin typeface="+mj-lt"/>
                <a:ea typeface="Segoe UI" pitchFamily="34" charset="0"/>
                <a:cs typeface="Segoe UI" pitchFamily="34" charset="0"/>
              </a:endParaRPr>
            </a:p>
          </p:txBody>
        </p:sp>
        <p:grpSp>
          <p:nvGrpSpPr>
            <p:cNvPr id="3" name="Group 4"/>
            <p:cNvGrpSpPr>
              <a:grpSpLocks noChangeAspect="1"/>
            </p:cNvGrpSpPr>
            <p:nvPr/>
          </p:nvGrpSpPr>
          <p:grpSpPr bwMode="auto">
            <a:xfrm>
              <a:off x="7976323" y="2702776"/>
              <a:ext cx="436563" cy="642937"/>
              <a:chOff x="4917" y="2319"/>
              <a:chExt cx="275" cy="405"/>
            </a:xfrm>
          </p:grpSpPr>
          <p:sp>
            <p:nvSpPr>
              <p:cNvPr id="7" name="AutoShape 3"/>
              <p:cNvSpPr>
                <a:spLocks noChangeAspect="1" noChangeArrowheads="1" noTextEdit="1"/>
              </p:cNvSpPr>
              <p:nvPr/>
            </p:nvSpPr>
            <p:spPr bwMode="auto">
              <a:xfrm>
                <a:off x="4918" y="2319"/>
                <a:ext cx="274" cy="4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Freeform 5"/>
              <p:cNvSpPr>
                <a:spLocks/>
              </p:cNvSpPr>
              <p:nvPr/>
            </p:nvSpPr>
            <p:spPr bwMode="auto">
              <a:xfrm>
                <a:off x="4969" y="2319"/>
                <a:ext cx="170" cy="191"/>
              </a:xfrm>
              <a:custGeom>
                <a:avLst/>
                <a:gdLst>
                  <a:gd name="T0" fmla="*/ 207 w 207"/>
                  <a:gd name="T1" fmla="*/ 214 h 234"/>
                  <a:gd name="T2" fmla="*/ 161 w 207"/>
                  <a:gd name="T3" fmla="*/ 214 h 234"/>
                  <a:gd name="T4" fmla="*/ 161 w 207"/>
                  <a:gd name="T5" fmla="*/ 102 h 234"/>
                  <a:gd name="T6" fmla="*/ 104 w 207"/>
                  <a:gd name="T7" fmla="*/ 45 h 234"/>
                  <a:gd name="T8" fmla="*/ 46 w 207"/>
                  <a:gd name="T9" fmla="*/ 102 h 234"/>
                  <a:gd name="T10" fmla="*/ 46 w 207"/>
                  <a:gd name="T11" fmla="*/ 234 h 234"/>
                  <a:gd name="T12" fmla="*/ 0 w 207"/>
                  <a:gd name="T13" fmla="*/ 234 h 234"/>
                  <a:gd name="T14" fmla="*/ 0 w 207"/>
                  <a:gd name="T15" fmla="*/ 102 h 234"/>
                  <a:gd name="T16" fmla="*/ 104 w 207"/>
                  <a:gd name="T17" fmla="*/ 0 h 234"/>
                  <a:gd name="T18" fmla="*/ 207 w 207"/>
                  <a:gd name="T19" fmla="*/ 102 h 234"/>
                  <a:gd name="T20" fmla="*/ 207 w 207"/>
                  <a:gd name="T21" fmla="*/ 214 h 234"/>
                  <a:gd name="T22" fmla="*/ 207 w 207"/>
                  <a:gd name="T23" fmla="*/ 214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7" h="234">
                    <a:moveTo>
                      <a:pt x="207" y="214"/>
                    </a:moveTo>
                    <a:cubicBezTo>
                      <a:pt x="161" y="214"/>
                      <a:pt x="161" y="214"/>
                      <a:pt x="161" y="214"/>
                    </a:cubicBezTo>
                    <a:cubicBezTo>
                      <a:pt x="161" y="190"/>
                      <a:pt x="161" y="102"/>
                      <a:pt x="161" y="102"/>
                    </a:cubicBezTo>
                    <a:cubicBezTo>
                      <a:pt x="161" y="72"/>
                      <a:pt x="134" y="45"/>
                      <a:pt x="104" y="45"/>
                    </a:cubicBezTo>
                    <a:cubicBezTo>
                      <a:pt x="73" y="45"/>
                      <a:pt x="46" y="72"/>
                      <a:pt x="46" y="102"/>
                    </a:cubicBezTo>
                    <a:cubicBezTo>
                      <a:pt x="46" y="234"/>
                      <a:pt x="46" y="234"/>
                      <a:pt x="46" y="234"/>
                    </a:cubicBezTo>
                    <a:cubicBezTo>
                      <a:pt x="0" y="234"/>
                      <a:pt x="0" y="234"/>
                      <a:pt x="0" y="234"/>
                    </a:cubicBezTo>
                    <a:cubicBezTo>
                      <a:pt x="0" y="102"/>
                      <a:pt x="0" y="102"/>
                      <a:pt x="0" y="102"/>
                    </a:cubicBezTo>
                    <a:cubicBezTo>
                      <a:pt x="0" y="45"/>
                      <a:pt x="46" y="0"/>
                      <a:pt x="104" y="0"/>
                    </a:cubicBezTo>
                    <a:cubicBezTo>
                      <a:pt x="161" y="0"/>
                      <a:pt x="207" y="45"/>
                      <a:pt x="207" y="102"/>
                    </a:cubicBezTo>
                    <a:cubicBezTo>
                      <a:pt x="207" y="214"/>
                      <a:pt x="207" y="214"/>
                      <a:pt x="207" y="214"/>
                    </a:cubicBezTo>
                    <a:cubicBezTo>
                      <a:pt x="207" y="214"/>
                      <a:pt x="207" y="214"/>
                      <a:pt x="207" y="214"/>
                    </a:cubicBezTo>
                    <a:close/>
                  </a:path>
                </a:pathLst>
              </a:custGeom>
              <a:solidFill>
                <a:srgbClr val="FFC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 name="Freeform 6"/>
              <p:cNvSpPr>
                <a:spLocks noEditPoints="1"/>
              </p:cNvSpPr>
              <p:nvPr/>
            </p:nvSpPr>
            <p:spPr bwMode="auto">
              <a:xfrm>
                <a:off x="4917" y="2470"/>
                <a:ext cx="275" cy="253"/>
              </a:xfrm>
              <a:custGeom>
                <a:avLst/>
                <a:gdLst>
                  <a:gd name="T0" fmla="*/ 0 w 334"/>
                  <a:gd name="T1" fmla="*/ 0 h 309"/>
                  <a:gd name="T2" fmla="*/ 0 w 334"/>
                  <a:gd name="T3" fmla="*/ 309 h 309"/>
                  <a:gd name="T4" fmla="*/ 334 w 334"/>
                  <a:gd name="T5" fmla="*/ 309 h 309"/>
                  <a:gd name="T6" fmla="*/ 334 w 334"/>
                  <a:gd name="T7" fmla="*/ 0 h 309"/>
                  <a:gd name="T8" fmla="*/ 0 w 334"/>
                  <a:gd name="T9" fmla="*/ 0 h 309"/>
                  <a:gd name="T10" fmla="*/ 181 w 334"/>
                  <a:gd name="T11" fmla="*/ 165 h 309"/>
                  <a:gd name="T12" fmla="*/ 181 w 334"/>
                  <a:gd name="T13" fmla="*/ 229 h 309"/>
                  <a:gd name="T14" fmla="*/ 152 w 334"/>
                  <a:gd name="T15" fmla="*/ 229 h 309"/>
                  <a:gd name="T16" fmla="*/ 152 w 334"/>
                  <a:gd name="T17" fmla="*/ 165 h 309"/>
                  <a:gd name="T18" fmla="*/ 128 w 334"/>
                  <a:gd name="T19" fmla="*/ 130 h 309"/>
                  <a:gd name="T20" fmla="*/ 167 w 334"/>
                  <a:gd name="T21" fmla="*/ 92 h 309"/>
                  <a:gd name="T22" fmla="*/ 205 w 334"/>
                  <a:gd name="T23" fmla="*/ 130 h 309"/>
                  <a:gd name="T24" fmla="*/ 181 w 334"/>
                  <a:gd name="T25" fmla="*/ 165 h 3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34" h="309">
                    <a:moveTo>
                      <a:pt x="0" y="0"/>
                    </a:moveTo>
                    <a:cubicBezTo>
                      <a:pt x="0" y="309"/>
                      <a:pt x="0" y="309"/>
                      <a:pt x="0" y="309"/>
                    </a:cubicBezTo>
                    <a:cubicBezTo>
                      <a:pt x="334" y="309"/>
                      <a:pt x="334" y="309"/>
                      <a:pt x="334" y="309"/>
                    </a:cubicBezTo>
                    <a:cubicBezTo>
                      <a:pt x="334" y="0"/>
                      <a:pt x="334" y="0"/>
                      <a:pt x="334" y="0"/>
                    </a:cubicBezTo>
                    <a:lnTo>
                      <a:pt x="0" y="0"/>
                    </a:lnTo>
                    <a:close/>
                    <a:moveTo>
                      <a:pt x="181" y="165"/>
                    </a:moveTo>
                    <a:cubicBezTo>
                      <a:pt x="181" y="165"/>
                      <a:pt x="181" y="165"/>
                      <a:pt x="181" y="229"/>
                    </a:cubicBezTo>
                    <a:cubicBezTo>
                      <a:pt x="181" y="229"/>
                      <a:pt x="181" y="229"/>
                      <a:pt x="152" y="229"/>
                    </a:cubicBezTo>
                    <a:cubicBezTo>
                      <a:pt x="152" y="229"/>
                      <a:pt x="152" y="229"/>
                      <a:pt x="152" y="165"/>
                    </a:cubicBezTo>
                    <a:cubicBezTo>
                      <a:pt x="138" y="162"/>
                      <a:pt x="128" y="148"/>
                      <a:pt x="128" y="130"/>
                    </a:cubicBezTo>
                    <a:cubicBezTo>
                      <a:pt x="128" y="109"/>
                      <a:pt x="145" y="92"/>
                      <a:pt x="167" y="92"/>
                    </a:cubicBezTo>
                    <a:cubicBezTo>
                      <a:pt x="188" y="92"/>
                      <a:pt x="205" y="109"/>
                      <a:pt x="205" y="130"/>
                    </a:cubicBezTo>
                    <a:cubicBezTo>
                      <a:pt x="205" y="148"/>
                      <a:pt x="195" y="162"/>
                      <a:pt x="181" y="165"/>
                    </a:cubicBezTo>
                    <a:close/>
                  </a:path>
                </a:pathLst>
              </a:custGeom>
              <a:solidFill>
                <a:schemeClr val="accent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 name="Freeform 7"/>
              <p:cNvSpPr>
                <a:spLocks/>
              </p:cNvSpPr>
              <p:nvPr/>
            </p:nvSpPr>
            <p:spPr bwMode="auto">
              <a:xfrm>
                <a:off x="4917" y="2470"/>
                <a:ext cx="275" cy="253"/>
              </a:xfrm>
              <a:custGeom>
                <a:avLst/>
                <a:gdLst>
                  <a:gd name="T0" fmla="*/ 128 w 334"/>
                  <a:gd name="T1" fmla="*/ 130 h 309"/>
                  <a:gd name="T2" fmla="*/ 167 w 334"/>
                  <a:gd name="T3" fmla="*/ 92 h 309"/>
                  <a:gd name="T4" fmla="*/ 204 w 334"/>
                  <a:gd name="T5" fmla="*/ 120 h 309"/>
                  <a:gd name="T6" fmla="*/ 334 w 334"/>
                  <a:gd name="T7" fmla="*/ 0 h 309"/>
                  <a:gd name="T8" fmla="*/ 0 w 334"/>
                  <a:gd name="T9" fmla="*/ 0 h 309"/>
                  <a:gd name="T10" fmla="*/ 0 w 334"/>
                  <a:gd name="T11" fmla="*/ 309 h 309"/>
                  <a:gd name="T12" fmla="*/ 152 w 334"/>
                  <a:gd name="T13" fmla="*/ 168 h 309"/>
                  <a:gd name="T14" fmla="*/ 152 w 334"/>
                  <a:gd name="T15" fmla="*/ 165 h 309"/>
                  <a:gd name="T16" fmla="*/ 128 w 334"/>
                  <a:gd name="T17" fmla="*/ 130 h 3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4" h="309">
                    <a:moveTo>
                      <a:pt x="128" y="130"/>
                    </a:moveTo>
                    <a:cubicBezTo>
                      <a:pt x="128" y="109"/>
                      <a:pt x="145" y="92"/>
                      <a:pt x="167" y="92"/>
                    </a:cubicBezTo>
                    <a:cubicBezTo>
                      <a:pt x="184" y="92"/>
                      <a:pt x="199" y="104"/>
                      <a:pt x="204" y="120"/>
                    </a:cubicBezTo>
                    <a:cubicBezTo>
                      <a:pt x="334" y="0"/>
                      <a:pt x="334" y="0"/>
                      <a:pt x="334" y="0"/>
                    </a:cubicBezTo>
                    <a:cubicBezTo>
                      <a:pt x="0" y="0"/>
                      <a:pt x="0" y="0"/>
                      <a:pt x="0" y="0"/>
                    </a:cubicBezTo>
                    <a:cubicBezTo>
                      <a:pt x="0" y="309"/>
                      <a:pt x="0" y="309"/>
                      <a:pt x="0" y="309"/>
                    </a:cubicBezTo>
                    <a:cubicBezTo>
                      <a:pt x="152" y="168"/>
                      <a:pt x="152" y="168"/>
                      <a:pt x="152" y="168"/>
                    </a:cubicBezTo>
                    <a:cubicBezTo>
                      <a:pt x="152" y="167"/>
                      <a:pt x="152" y="166"/>
                      <a:pt x="152" y="165"/>
                    </a:cubicBezTo>
                    <a:cubicBezTo>
                      <a:pt x="138" y="162"/>
                      <a:pt x="128" y="148"/>
                      <a:pt x="128" y="130"/>
                    </a:cubicBezTo>
                    <a:close/>
                  </a:path>
                </a:pathLst>
              </a:custGeom>
              <a:solidFill>
                <a:srgbClr val="FFC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pic>
        <p:nvPicPr>
          <p:cNvPr id="119" name="Picture 118"/>
          <p:cNvPicPr>
            <a:picLocks noChangeAspect="1"/>
          </p:cNvPicPr>
          <p:nvPr/>
        </p:nvPicPr>
        <p:blipFill>
          <a:blip r:embed="rId3"/>
          <a:stretch>
            <a:fillRect/>
          </a:stretch>
        </p:blipFill>
        <p:spPr>
          <a:xfrm>
            <a:off x="3598036" y="5159697"/>
            <a:ext cx="1213107" cy="1123202"/>
          </a:xfrm>
          <a:prstGeom prst="rect">
            <a:avLst/>
          </a:prstGeom>
        </p:spPr>
      </p:pic>
      <p:sp>
        <p:nvSpPr>
          <p:cNvPr id="125" name="Title 1"/>
          <p:cNvSpPr txBox="1">
            <a:spLocks/>
          </p:cNvSpPr>
          <p:nvPr/>
        </p:nvSpPr>
        <p:spPr>
          <a:xfrm>
            <a:off x="328025" y="249498"/>
            <a:ext cx="11653521" cy="1075884"/>
          </a:xfrm>
          <a:prstGeom prst="rect">
            <a:avLst/>
          </a:prstGeom>
        </p:spPr>
        <p:txBody>
          <a:bodyPr anchor="ctr" anchorCtr="0"/>
          <a:lstStyle>
            <a:lvl1pPr algn="l" defTabSz="931863" rtl="0" fontAlgn="base">
              <a:lnSpc>
                <a:spcPct val="90000"/>
              </a:lnSpc>
              <a:spcBef>
                <a:spcPct val="0"/>
              </a:spcBef>
              <a:spcAft>
                <a:spcPct val="0"/>
              </a:spcAft>
              <a:defRPr lang="en-US" sz="4000" kern="1200" spc="-102" dirty="0">
                <a:ln w="3175">
                  <a:noFill/>
                </a:ln>
                <a:solidFill>
                  <a:schemeClr val="tx1"/>
                </a:solidFill>
                <a:latin typeface="+mj-lt"/>
                <a:ea typeface="ＭＳ Ｐゴシック" charset="0"/>
                <a:cs typeface="Segoe UI" pitchFamily="34" charset="0"/>
              </a:defRPr>
            </a:lvl1pPr>
            <a:lvl2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2pPr>
            <a:lvl3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3pPr>
            <a:lvl4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4pPr>
            <a:lvl5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5pPr>
            <a:lvl6pPr marL="4572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6pPr>
            <a:lvl7pPr marL="9144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7pPr>
            <a:lvl8pPr marL="13716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8pPr>
            <a:lvl9pPr marL="18288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9pPr>
          </a:lstStyle>
          <a:p>
            <a:r>
              <a:rPr lang="en-US" dirty="0"/>
              <a:t>How does system-time work?</a:t>
            </a:r>
          </a:p>
        </p:txBody>
      </p:sp>
      <p:sp>
        <p:nvSpPr>
          <p:cNvPr id="152" name="TextBox 151"/>
          <p:cNvSpPr txBox="1"/>
          <p:nvPr/>
        </p:nvSpPr>
        <p:spPr>
          <a:xfrm>
            <a:off x="6592402" y="1779692"/>
            <a:ext cx="1687257" cy="572464"/>
          </a:xfrm>
          <a:prstGeom prst="rect">
            <a:avLst/>
          </a:prstGeom>
          <a:noFill/>
        </p:spPr>
        <p:txBody>
          <a:bodyPr wrap="none" lIns="182880" tIns="146304" rIns="182880" bIns="146304" rtlCol="0">
            <a:spAutoFit/>
          </a:bodyPr>
          <a:lstStyle/>
          <a:p>
            <a:pPr>
              <a:lnSpc>
                <a:spcPct val="90000"/>
              </a:lnSpc>
            </a:pPr>
            <a:r>
              <a:rPr lang="en-US" sz="2000" spc="-50" dirty="0">
                <a:latin typeface="Segoe UI Semilight" panose="020B0402040204020203" pitchFamily="34" charset="0"/>
                <a:cs typeface="Segoe UI Semilight" panose="020B0402040204020203" pitchFamily="34" charset="0"/>
              </a:rPr>
              <a:t>History table</a:t>
            </a:r>
          </a:p>
        </p:txBody>
      </p:sp>
      <p:pic>
        <p:nvPicPr>
          <p:cNvPr id="153" name="Picture 152"/>
          <p:cNvPicPr>
            <a:picLocks noChangeAspect="1"/>
          </p:cNvPicPr>
          <p:nvPr/>
        </p:nvPicPr>
        <p:blipFill>
          <a:blip r:embed="rId4"/>
          <a:stretch>
            <a:fillRect/>
          </a:stretch>
        </p:blipFill>
        <p:spPr>
          <a:xfrm>
            <a:off x="7729971" y="3413853"/>
            <a:ext cx="1175566" cy="1175030"/>
          </a:xfrm>
          <a:prstGeom prst="rect">
            <a:avLst/>
          </a:prstGeom>
        </p:spPr>
      </p:pic>
      <p:sp>
        <p:nvSpPr>
          <p:cNvPr id="114" name="Rectangle 113"/>
          <p:cNvSpPr/>
          <p:nvPr/>
        </p:nvSpPr>
        <p:spPr>
          <a:xfrm>
            <a:off x="224132" y="5317637"/>
            <a:ext cx="4856094" cy="830997"/>
          </a:xfrm>
          <a:prstGeom prst="rect">
            <a:avLst/>
          </a:prstGeom>
        </p:spPr>
        <p:txBody>
          <a:bodyPr wrap="square" lIns="182880">
            <a:spAutoFit/>
          </a:bodyPr>
          <a:lstStyle/>
          <a:p>
            <a:pPr>
              <a:spcBef>
                <a:spcPts val="2000"/>
              </a:spcBef>
              <a:defRPr/>
            </a:pPr>
            <a:r>
              <a:rPr lang="en-US" sz="2400" kern="0" spc="-50">
                <a:latin typeface="+mj-lt"/>
              </a:rPr>
              <a:t>Regular queries </a:t>
            </a:r>
            <a:br>
              <a:rPr lang="en-US" sz="2400" kern="0" spc="-50">
                <a:latin typeface="+mj-lt"/>
              </a:rPr>
            </a:br>
            <a:r>
              <a:rPr lang="en-US" sz="2400" kern="0" spc="-50">
                <a:latin typeface="+mj-lt"/>
              </a:rPr>
              <a:t>(current data)</a:t>
            </a:r>
          </a:p>
        </p:txBody>
      </p:sp>
      <p:sp>
        <p:nvSpPr>
          <p:cNvPr id="115" name="Rectangle 114"/>
          <p:cNvSpPr/>
          <p:nvPr/>
        </p:nvSpPr>
        <p:spPr>
          <a:xfrm>
            <a:off x="3730490" y="3862815"/>
            <a:ext cx="2433051" cy="646331"/>
          </a:xfrm>
          <a:prstGeom prst="rect">
            <a:avLst/>
          </a:prstGeom>
        </p:spPr>
        <p:txBody>
          <a:bodyPr wrap="square" lIns="91440">
            <a:spAutoFit/>
          </a:bodyPr>
          <a:lstStyle/>
          <a:p>
            <a:pPr algn="ctr">
              <a:lnSpc>
                <a:spcPct val="90000"/>
              </a:lnSpc>
              <a:defRPr/>
            </a:pPr>
            <a:r>
              <a:rPr lang="en-US" sz="2000" kern="0" spc="-50" dirty="0">
                <a:latin typeface="Segoe UI Semilight" panose="020B0402040204020203" pitchFamily="34" charset="0"/>
                <a:cs typeface="Segoe UI Semilight" panose="020B0402040204020203" pitchFamily="34" charset="0"/>
              </a:rPr>
              <a:t>* Include historical version</a:t>
            </a:r>
          </a:p>
        </p:txBody>
      </p:sp>
      <p:pic>
        <p:nvPicPr>
          <p:cNvPr id="121" name="Picture 120"/>
          <p:cNvPicPr>
            <a:picLocks noChangeAspect="1"/>
          </p:cNvPicPr>
          <p:nvPr/>
        </p:nvPicPr>
        <p:blipFill>
          <a:blip r:embed="rId5">
            <a:lum bright="20000" contrast="-20000"/>
          </a:blip>
          <a:stretch>
            <a:fillRect/>
          </a:stretch>
        </p:blipFill>
        <p:spPr>
          <a:xfrm>
            <a:off x="2915661" y="5606308"/>
            <a:ext cx="505227" cy="667869"/>
          </a:xfrm>
          <a:prstGeom prst="rect">
            <a:avLst/>
          </a:prstGeom>
        </p:spPr>
      </p:pic>
      <p:sp>
        <p:nvSpPr>
          <p:cNvPr id="122" name="Bent Arrow 121"/>
          <p:cNvSpPr/>
          <p:nvPr/>
        </p:nvSpPr>
        <p:spPr bwMode="auto">
          <a:xfrm rot="10800000">
            <a:off x="2554014" y="4393592"/>
            <a:ext cx="5039144" cy="353369"/>
          </a:xfrm>
          <a:prstGeom prst="bentArrow">
            <a:avLst>
              <a:gd name="adj1" fmla="val 38152"/>
              <a:gd name="adj2" fmla="val 36508"/>
              <a:gd name="adj3" fmla="val 50000"/>
              <a:gd name="adj4" fmla="val 43750"/>
            </a:avLst>
          </a:prstGeom>
          <a:solidFill>
            <a:schemeClr val="bg1"/>
          </a:solidFill>
          <a:ln w="25400">
            <a:solidFill>
              <a:schemeClr val="accent4"/>
            </a:solidFill>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algn="ctr" defTabSz="932398" fontAlgn="base">
              <a:spcBef>
                <a:spcPct val="0"/>
              </a:spcBef>
              <a:spcAft>
                <a:spcPct val="0"/>
              </a:spcAft>
            </a:pPr>
            <a:endParaRPr lang="en-US" sz="2000" dirty="0">
              <a:gradFill>
                <a:gsLst>
                  <a:gs pos="16814">
                    <a:srgbClr val="FFFFFF"/>
                  </a:gs>
                  <a:gs pos="46000">
                    <a:srgbClr val="FFFFFF"/>
                  </a:gs>
                </a:gsLst>
                <a:lin ang="5400000" scaled="0"/>
              </a:gradFill>
            </a:endParaRPr>
          </a:p>
        </p:txBody>
      </p:sp>
      <p:grpSp>
        <p:nvGrpSpPr>
          <p:cNvPr id="123" name="Group 11"/>
          <p:cNvGrpSpPr>
            <a:grpSpLocks noChangeAspect="1"/>
          </p:cNvGrpSpPr>
          <p:nvPr/>
        </p:nvGrpSpPr>
        <p:grpSpPr bwMode="auto">
          <a:xfrm>
            <a:off x="1254913" y="2551610"/>
            <a:ext cx="2479678" cy="1890918"/>
            <a:chOff x="1141" y="423"/>
            <a:chExt cx="3024" cy="2306"/>
          </a:xfrm>
        </p:grpSpPr>
        <p:sp>
          <p:nvSpPr>
            <p:cNvPr id="124" name="AutoShape 10"/>
            <p:cNvSpPr>
              <a:spLocks noChangeAspect="1" noChangeArrowheads="1" noTextEdit="1"/>
            </p:cNvSpPr>
            <p:nvPr/>
          </p:nvSpPr>
          <p:spPr bwMode="auto">
            <a:xfrm>
              <a:off x="1141" y="424"/>
              <a:ext cx="3024" cy="23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 name="Rectangle 12"/>
            <p:cNvSpPr>
              <a:spLocks noChangeArrowheads="1"/>
            </p:cNvSpPr>
            <p:nvPr/>
          </p:nvSpPr>
          <p:spPr bwMode="auto">
            <a:xfrm>
              <a:off x="1141" y="423"/>
              <a:ext cx="3024" cy="2262"/>
            </a:xfrm>
            <a:prstGeom prst="rect">
              <a:avLst/>
            </a:prstGeom>
            <a:solidFill>
              <a:srgbClr val="C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 name="Rectangle 13"/>
            <p:cNvSpPr>
              <a:spLocks noChangeArrowheads="1"/>
            </p:cNvSpPr>
            <p:nvPr/>
          </p:nvSpPr>
          <p:spPr bwMode="auto">
            <a:xfrm>
              <a:off x="1141" y="423"/>
              <a:ext cx="3024" cy="2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 name="Rectangle 14"/>
            <p:cNvSpPr>
              <a:spLocks noChangeArrowheads="1"/>
            </p:cNvSpPr>
            <p:nvPr/>
          </p:nvSpPr>
          <p:spPr bwMode="auto">
            <a:xfrm>
              <a:off x="1249" y="540"/>
              <a:ext cx="2803" cy="39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 name="Rectangle 15"/>
            <p:cNvSpPr>
              <a:spLocks noChangeArrowheads="1"/>
            </p:cNvSpPr>
            <p:nvPr/>
          </p:nvSpPr>
          <p:spPr bwMode="auto">
            <a:xfrm>
              <a:off x="1249" y="959"/>
              <a:ext cx="389" cy="390"/>
            </a:xfrm>
            <a:prstGeom prst="rect">
              <a:avLst/>
            </a:prstGeom>
            <a:solidFill>
              <a:srgbClr val="84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 name="Rectangle 16"/>
            <p:cNvSpPr>
              <a:spLocks noChangeArrowheads="1"/>
            </p:cNvSpPr>
            <p:nvPr/>
          </p:nvSpPr>
          <p:spPr bwMode="auto">
            <a:xfrm>
              <a:off x="1651" y="959"/>
              <a:ext cx="389" cy="390"/>
            </a:xfrm>
            <a:prstGeom prst="rect">
              <a:avLst/>
            </a:prstGeom>
            <a:solidFill>
              <a:srgbClr val="EEEEE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 name="Rectangle 17"/>
            <p:cNvSpPr>
              <a:spLocks noChangeArrowheads="1"/>
            </p:cNvSpPr>
            <p:nvPr/>
          </p:nvSpPr>
          <p:spPr bwMode="auto">
            <a:xfrm>
              <a:off x="2053" y="959"/>
              <a:ext cx="390" cy="390"/>
            </a:xfrm>
            <a:prstGeom prst="rect">
              <a:avLst/>
            </a:prstGeom>
            <a:solidFill>
              <a:srgbClr val="EEEEE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2" name="Rectangle 18"/>
            <p:cNvSpPr>
              <a:spLocks noChangeArrowheads="1"/>
            </p:cNvSpPr>
            <p:nvPr/>
          </p:nvSpPr>
          <p:spPr bwMode="auto">
            <a:xfrm>
              <a:off x="2455" y="959"/>
              <a:ext cx="390" cy="390"/>
            </a:xfrm>
            <a:prstGeom prst="rect">
              <a:avLst/>
            </a:prstGeom>
            <a:solidFill>
              <a:srgbClr val="EEEEE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3" name="Rectangle 19"/>
            <p:cNvSpPr>
              <a:spLocks noChangeArrowheads="1"/>
            </p:cNvSpPr>
            <p:nvPr/>
          </p:nvSpPr>
          <p:spPr bwMode="auto">
            <a:xfrm>
              <a:off x="2857" y="959"/>
              <a:ext cx="391" cy="390"/>
            </a:xfrm>
            <a:prstGeom prst="rect">
              <a:avLst/>
            </a:prstGeom>
            <a:solidFill>
              <a:srgbClr val="EEEEE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4" name="Rectangle 20"/>
            <p:cNvSpPr>
              <a:spLocks noChangeArrowheads="1"/>
            </p:cNvSpPr>
            <p:nvPr/>
          </p:nvSpPr>
          <p:spPr bwMode="auto">
            <a:xfrm>
              <a:off x="3260" y="959"/>
              <a:ext cx="390" cy="390"/>
            </a:xfrm>
            <a:prstGeom prst="rect">
              <a:avLst/>
            </a:prstGeom>
            <a:solidFill>
              <a:srgbClr val="EEEEE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5" name="Rectangle 21"/>
            <p:cNvSpPr>
              <a:spLocks noChangeArrowheads="1"/>
            </p:cNvSpPr>
            <p:nvPr/>
          </p:nvSpPr>
          <p:spPr bwMode="auto">
            <a:xfrm>
              <a:off x="3662" y="959"/>
              <a:ext cx="390" cy="390"/>
            </a:xfrm>
            <a:prstGeom prst="rect">
              <a:avLst/>
            </a:prstGeom>
            <a:solidFill>
              <a:srgbClr val="84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6" name="Rectangle 22"/>
            <p:cNvSpPr>
              <a:spLocks noChangeArrowheads="1"/>
            </p:cNvSpPr>
            <p:nvPr/>
          </p:nvSpPr>
          <p:spPr bwMode="auto">
            <a:xfrm>
              <a:off x="1249" y="1369"/>
              <a:ext cx="389" cy="390"/>
            </a:xfrm>
            <a:prstGeom prst="rect">
              <a:avLst/>
            </a:prstGeom>
            <a:solidFill>
              <a:srgbClr val="84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7" name="Rectangle 23"/>
            <p:cNvSpPr>
              <a:spLocks noChangeArrowheads="1"/>
            </p:cNvSpPr>
            <p:nvPr/>
          </p:nvSpPr>
          <p:spPr bwMode="auto">
            <a:xfrm>
              <a:off x="1651" y="1369"/>
              <a:ext cx="389" cy="390"/>
            </a:xfrm>
            <a:prstGeom prst="rect">
              <a:avLst/>
            </a:prstGeom>
            <a:solidFill>
              <a:srgbClr val="EEEEE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8" name="Rectangle 24"/>
            <p:cNvSpPr>
              <a:spLocks noChangeArrowheads="1"/>
            </p:cNvSpPr>
            <p:nvPr/>
          </p:nvSpPr>
          <p:spPr bwMode="auto">
            <a:xfrm>
              <a:off x="2053" y="1369"/>
              <a:ext cx="390" cy="390"/>
            </a:xfrm>
            <a:prstGeom prst="rect">
              <a:avLst/>
            </a:prstGeom>
            <a:solidFill>
              <a:srgbClr val="EEEEE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9" name="Rectangle 25"/>
            <p:cNvSpPr>
              <a:spLocks noChangeArrowheads="1"/>
            </p:cNvSpPr>
            <p:nvPr/>
          </p:nvSpPr>
          <p:spPr bwMode="auto">
            <a:xfrm>
              <a:off x="2455" y="1369"/>
              <a:ext cx="390" cy="390"/>
            </a:xfrm>
            <a:prstGeom prst="rect">
              <a:avLst/>
            </a:prstGeom>
            <a:solidFill>
              <a:srgbClr val="EEEEE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0" name="Rectangle 26"/>
            <p:cNvSpPr>
              <a:spLocks noChangeArrowheads="1"/>
            </p:cNvSpPr>
            <p:nvPr/>
          </p:nvSpPr>
          <p:spPr bwMode="auto">
            <a:xfrm>
              <a:off x="2857" y="1369"/>
              <a:ext cx="391" cy="390"/>
            </a:xfrm>
            <a:prstGeom prst="rect">
              <a:avLst/>
            </a:prstGeom>
            <a:solidFill>
              <a:srgbClr val="EEEEE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1" name="Rectangle 27"/>
            <p:cNvSpPr>
              <a:spLocks noChangeArrowheads="1"/>
            </p:cNvSpPr>
            <p:nvPr/>
          </p:nvSpPr>
          <p:spPr bwMode="auto">
            <a:xfrm>
              <a:off x="3260" y="1369"/>
              <a:ext cx="390" cy="390"/>
            </a:xfrm>
            <a:prstGeom prst="rect">
              <a:avLst/>
            </a:prstGeom>
            <a:solidFill>
              <a:srgbClr val="EEEEE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2" name="Rectangle 28"/>
            <p:cNvSpPr>
              <a:spLocks noChangeArrowheads="1"/>
            </p:cNvSpPr>
            <p:nvPr/>
          </p:nvSpPr>
          <p:spPr bwMode="auto">
            <a:xfrm>
              <a:off x="3662" y="1369"/>
              <a:ext cx="390" cy="390"/>
            </a:xfrm>
            <a:prstGeom prst="rect">
              <a:avLst/>
            </a:prstGeom>
            <a:solidFill>
              <a:srgbClr val="84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3" name="Rectangle 29"/>
            <p:cNvSpPr>
              <a:spLocks noChangeArrowheads="1"/>
            </p:cNvSpPr>
            <p:nvPr/>
          </p:nvSpPr>
          <p:spPr bwMode="auto">
            <a:xfrm>
              <a:off x="1249" y="1780"/>
              <a:ext cx="389" cy="389"/>
            </a:xfrm>
            <a:prstGeom prst="rect">
              <a:avLst/>
            </a:prstGeom>
            <a:solidFill>
              <a:srgbClr val="84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5" name="Rectangle 30"/>
            <p:cNvSpPr>
              <a:spLocks noChangeArrowheads="1"/>
            </p:cNvSpPr>
            <p:nvPr/>
          </p:nvSpPr>
          <p:spPr bwMode="auto">
            <a:xfrm>
              <a:off x="1651" y="1780"/>
              <a:ext cx="389" cy="389"/>
            </a:xfrm>
            <a:prstGeom prst="rect">
              <a:avLst/>
            </a:prstGeom>
            <a:solidFill>
              <a:srgbClr val="EEEEE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7" name="Rectangle 31"/>
            <p:cNvSpPr>
              <a:spLocks noChangeArrowheads="1"/>
            </p:cNvSpPr>
            <p:nvPr/>
          </p:nvSpPr>
          <p:spPr bwMode="auto">
            <a:xfrm>
              <a:off x="2053" y="1780"/>
              <a:ext cx="390" cy="389"/>
            </a:xfrm>
            <a:prstGeom prst="rect">
              <a:avLst/>
            </a:prstGeom>
            <a:solidFill>
              <a:srgbClr val="EEEEE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9" name="Rectangle 32"/>
            <p:cNvSpPr>
              <a:spLocks noChangeArrowheads="1"/>
            </p:cNvSpPr>
            <p:nvPr/>
          </p:nvSpPr>
          <p:spPr bwMode="auto">
            <a:xfrm>
              <a:off x="2455" y="1780"/>
              <a:ext cx="390" cy="389"/>
            </a:xfrm>
            <a:prstGeom prst="rect">
              <a:avLst/>
            </a:prstGeom>
            <a:solidFill>
              <a:srgbClr val="EEEEE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0" name="Rectangle 33"/>
            <p:cNvSpPr>
              <a:spLocks noChangeArrowheads="1"/>
            </p:cNvSpPr>
            <p:nvPr/>
          </p:nvSpPr>
          <p:spPr bwMode="auto">
            <a:xfrm>
              <a:off x="2857" y="1780"/>
              <a:ext cx="391" cy="389"/>
            </a:xfrm>
            <a:prstGeom prst="rect">
              <a:avLst/>
            </a:prstGeom>
            <a:solidFill>
              <a:srgbClr val="EEEEE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1" name="Rectangle 34"/>
            <p:cNvSpPr>
              <a:spLocks noChangeArrowheads="1"/>
            </p:cNvSpPr>
            <p:nvPr/>
          </p:nvSpPr>
          <p:spPr bwMode="auto">
            <a:xfrm>
              <a:off x="3260" y="1780"/>
              <a:ext cx="390" cy="389"/>
            </a:xfrm>
            <a:prstGeom prst="rect">
              <a:avLst/>
            </a:prstGeom>
            <a:solidFill>
              <a:srgbClr val="EEEEE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4" name="Rectangle 35"/>
            <p:cNvSpPr>
              <a:spLocks noChangeArrowheads="1"/>
            </p:cNvSpPr>
            <p:nvPr/>
          </p:nvSpPr>
          <p:spPr bwMode="auto">
            <a:xfrm>
              <a:off x="3662" y="1780"/>
              <a:ext cx="390" cy="389"/>
            </a:xfrm>
            <a:prstGeom prst="rect">
              <a:avLst/>
            </a:prstGeom>
            <a:solidFill>
              <a:srgbClr val="84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5" name="Rectangle 36"/>
            <p:cNvSpPr>
              <a:spLocks noChangeArrowheads="1"/>
            </p:cNvSpPr>
            <p:nvPr/>
          </p:nvSpPr>
          <p:spPr bwMode="auto">
            <a:xfrm>
              <a:off x="1249" y="2191"/>
              <a:ext cx="389" cy="389"/>
            </a:xfrm>
            <a:prstGeom prst="rect">
              <a:avLst/>
            </a:prstGeom>
            <a:solidFill>
              <a:srgbClr val="84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6" name="Rectangle 37"/>
            <p:cNvSpPr>
              <a:spLocks noChangeArrowheads="1"/>
            </p:cNvSpPr>
            <p:nvPr/>
          </p:nvSpPr>
          <p:spPr bwMode="auto">
            <a:xfrm>
              <a:off x="1651" y="2191"/>
              <a:ext cx="389" cy="389"/>
            </a:xfrm>
            <a:prstGeom prst="rect">
              <a:avLst/>
            </a:prstGeom>
            <a:solidFill>
              <a:srgbClr val="EEEEE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7" name="Rectangle 38"/>
            <p:cNvSpPr>
              <a:spLocks noChangeArrowheads="1"/>
            </p:cNvSpPr>
            <p:nvPr/>
          </p:nvSpPr>
          <p:spPr bwMode="auto">
            <a:xfrm>
              <a:off x="2053" y="2191"/>
              <a:ext cx="390" cy="389"/>
            </a:xfrm>
            <a:prstGeom prst="rect">
              <a:avLst/>
            </a:prstGeom>
            <a:solidFill>
              <a:srgbClr val="EEEEE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8" name="Rectangle 39"/>
            <p:cNvSpPr>
              <a:spLocks noChangeArrowheads="1"/>
            </p:cNvSpPr>
            <p:nvPr/>
          </p:nvSpPr>
          <p:spPr bwMode="auto">
            <a:xfrm>
              <a:off x="2455" y="2191"/>
              <a:ext cx="390" cy="389"/>
            </a:xfrm>
            <a:prstGeom prst="rect">
              <a:avLst/>
            </a:prstGeom>
            <a:solidFill>
              <a:srgbClr val="EEEEE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9" name="Rectangle 40"/>
            <p:cNvSpPr>
              <a:spLocks noChangeArrowheads="1"/>
            </p:cNvSpPr>
            <p:nvPr/>
          </p:nvSpPr>
          <p:spPr bwMode="auto">
            <a:xfrm>
              <a:off x="2857" y="2191"/>
              <a:ext cx="391" cy="389"/>
            </a:xfrm>
            <a:prstGeom prst="rect">
              <a:avLst/>
            </a:prstGeom>
            <a:solidFill>
              <a:srgbClr val="EEEEE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0" name="Rectangle 41"/>
            <p:cNvSpPr>
              <a:spLocks noChangeArrowheads="1"/>
            </p:cNvSpPr>
            <p:nvPr/>
          </p:nvSpPr>
          <p:spPr bwMode="auto">
            <a:xfrm>
              <a:off x="3260" y="2191"/>
              <a:ext cx="390" cy="389"/>
            </a:xfrm>
            <a:prstGeom prst="rect">
              <a:avLst/>
            </a:prstGeom>
            <a:solidFill>
              <a:srgbClr val="EEEEE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1" name="Rectangle 42"/>
            <p:cNvSpPr>
              <a:spLocks noChangeArrowheads="1"/>
            </p:cNvSpPr>
            <p:nvPr/>
          </p:nvSpPr>
          <p:spPr bwMode="auto">
            <a:xfrm>
              <a:off x="3662" y="2191"/>
              <a:ext cx="390" cy="389"/>
            </a:xfrm>
            <a:prstGeom prst="rect">
              <a:avLst/>
            </a:prstGeom>
            <a:solidFill>
              <a:srgbClr val="84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2" name="Freeform 44"/>
            <p:cNvSpPr>
              <a:spLocks/>
            </p:cNvSpPr>
            <p:nvPr/>
          </p:nvSpPr>
          <p:spPr bwMode="auto">
            <a:xfrm>
              <a:off x="1141" y="2685"/>
              <a:ext cx="3024" cy="44"/>
            </a:xfrm>
            <a:custGeom>
              <a:avLst/>
              <a:gdLst>
                <a:gd name="T0" fmla="*/ 3024 w 3024"/>
                <a:gd name="T1" fmla="*/ 0 h 44"/>
                <a:gd name="T2" fmla="*/ 3024 w 3024"/>
                <a:gd name="T3" fmla="*/ 0 h 44"/>
                <a:gd name="T4" fmla="*/ 0 w 3024"/>
                <a:gd name="T5" fmla="*/ 0 h 44"/>
                <a:gd name="T6" fmla="*/ 0 w 3024"/>
                <a:gd name="T7" fmla="*/ 44 h 44"/>
                <a:gd name="T8" fmla="*/ 3024 w 3024"/>
                <a:gd name="T9" fmla="*/ 44 h 44"/>
                <a:gd name="T10" fmla="*/ 3024 w 3024"/>
                <a:gd name="T11" fmla="*/ 0 h 44"/>
              </a:gdLst>
              <a:ahLst/>
              <a:cxnLst>
                <a:cxn ang="0">
                  <a:pos x="T0" y="T1"/>
                </a:cxn>
                <a:cxn ang="0">
                  <a:pos x="T2" y="T3"/>
                </a:cxn>
                <a:cxn ang="0">
                  <a:pos x="T4" y="T5"/>
                </a:cxn>
                <a:cxn ang="0">
                  <a:pos x="T6" y="T7"/>
                </a:cxn>
                <a:cxn ang="0">
                  <a:pos x="T8" y="T9"/>
                </a:cxn>
                <a:cxn ang="0">
                  <a:pos x="T10" y="T11"/>
                </a:cxn>
              </a:cxnLst>
              <a:rect l="0" t="0" r="r" b="b"/>
              <a:pathLst>
                <a:path w="3024" h="44">
                  <a:moveTo>
                    <a:pt x="3024" y="0"/>
                  </a:moveTo>
                  <a:lnTo>
                    <a:pt x="3024" y="0"/>
                  </a:lnTo>
                  <a:lnTo>
                    <a:pt x="0" y="0"/>
                  </a:lnTo>
                  <a:lnTo>
                    <a:pt x="0" y="44"/>
                  </a:lnTo>
                  <a:lnTo>
                    <a:pt x="3024" y="44"/>
                  </a:lnTo>
                  <a:lnTo>
                    <a:pt x="302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20" name="TextBox 119"/>
          <p:cNvSpPr txBox="1"/>
          <p:nvPr/>
        </p:nvSpPr>
        <p:spPr>
          <a:xfrm>
            <a:off x="1" y="6642289"/>
            <a:ext cx="3806190" cy="352236"/>
          </a:xfrm>
          <a:prstGeom prst="rect">
            <a:avLst/>
          </a:prstGeom>
          <a:noFill/>
        </p:spPr>
        <p:txBody>
          <a:bodyPr wrap="square" lIns="365760" tIns="146304" rIns="182880" bIns="146304" rtlCol="0" anchor="ctr" anchorCtr="0">
            <a:noAutofit/>
          </a:bodyPr>
          <a:lstStyle/>
          <a:p>
            <a:pPr>
              <a:lnSpc>
                <a:spcPct val="90000"/>
              </a:lnSpc>
              <a:spcAft>
                <a:spcPts val="600"/>
              </a:spcAft>
            </a:pPr>
            <a:r>
              <a:rPr lang="en-US" sz="1400" dirty="0">
                <a:solidFill>
                  <a:schemeClr val="bg1"/>
                </a:solidFill>
                <a:latin typeface="Segoe UI Semibold" panose="020B0702040204020203" pitchFamily="34" charset="0"/>
                <a:ea typeface="Segoe UI Black" panose="020B0A02040204020203" pitchFamily="34" charset="0"/>
                <a:cs typeface="Segoe UI Semibold" panose="020B0702040204020203" pitchFamily="34" charset="0"/>
              </a:rPr>
              <a:t>Performance</a:t>
            </a:r>
          </a:p>
        </p:txBody>
      </p:sp>
    </p:spTree>
    <p:extLst>
      <p:ext uri="{BB962C8B-B14F-4D97-AF65-F5344CB8AC3E}">
        <p14:creationId xmlns:p14="http://schemas.microsoft.com/office/powerpoint/2010/main" val="245041373"/>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36"/>
                                        </p:tgtEl>
                                        <p:attrNameLst>
                                          <p:attrName>style.visibility</p:attrName>
                                        </p:attrNameLst>
                                      </p:cBhvr>
                                      <p:to>
                                        <p:strVal val="visible"/>
                                      </p:to>
                                    </p:set>
                                    <p:animEffect transition="in" filter="wipe(up)">
                                      <p:cBhvr>
                                        <p:cTn id="7" dur="500"/>
                                        <p:tgtEl>
                                          <p:spTgt spid="36"/>
                                        </p:tgtEl>
                                      </p:cBhvr>
                                    </p:animEffect>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121"/>
                                        </p:tgtEl>
                                        <p:attrNameLst>
                                          <p:attrName>style.visibility</p:attrName>
                                        </p:attrNameLst>
                                      </p:cBhvr>
                                      <p:to>
                                        <p:strVal val="visible"/>
                                      </p:to>
                                    </p:set>
                                    <p:animEffect transition="in" filter="fade">
                                      <p:cBhvr>
                                        <p:cTn id="11" dur="500"/>
                                        <p:tgtEl>
                                          <p:spTgt spid="121"/>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114"/>
                                        </p:tgtEl>
                                        <p:attrNameLst>
                                          <p:attrName>style.visibility</p:attrName>
                                        </p:attrNameLst>
                                      </p:cBhvr>
                                      <p:to>
                                        <p:strVal val="visible"/>
                                      </p:to>
                                    </p:set>
                                    <p:animEffect transition="in" filter="fade">
                                      <p:cBhvr>
                                        <p:cTn id="15" dur="500"/>
                                        <p:tgtEl>
                                          <p:spTgt spid="114"/>
                                        </p:tgtEl>
                                      </p:cBhvr>
                                    </p:animEffect>
                                  </p:childTnLst>
                                </p:cTn>
                              </p:par>
                            </p:childTnLst>
                          </p:cTn>
                        </p:par>
                      </p:childTnLst>
                    </p:cTn>
                  </p:par>
                  <p:par>
                    <p:cTn id="16" fill="hold">
                      <p:stCondLst>
                        <p:cond delay="indefinite"/>
                      </p:stCondLst>
                      <p:childTnLst>
                        <p:par>
                          <p:cTn id="17" fill="hold">
                            <p:stCondLst>
                              <p:cond delay="0"/>
                            </p:stCondLst>
                            <p:childTnLst>
                              <p:par>
                                <p:cTn id="18" presetID="10" presetClass="entr" presetSubtype="0" fill="hold" grpId="0" nodeType="clickEffect">
                                  <p:stCondLst>
                                    <p:cond delay="0"/>
                                  </p:stCondLst>
                                  <p:childTnLst>
                                    <p:set>
                                      <p:cBhvr>
                                        <p:cTn id="19" dur="1" fill="hold">
                                          <p:stCondLst>
                                            <p:cond delay="0"/>
                                          </p:stCondLst>
                                        </p:cTn>
                                        <p:tgtEl>
                                          <p:spTgt spid="42"/>
                                        </p:tgtEl>
                                        <p:attrNameLst>
                                          <p:attrName>style.visibility</p:attrName>
                                        </p:attrNameLst>
                                      </p:cBhvr>
                                      <p:to>
                                        <p:strVal val="visible"/>
                                      </p:to>
                                    </p:set>
                                    <p:animEffect transition="in" filter="fade">
                                      <p:cBhvr>
                                        <p:cTn id="20" dur="500"/>
                                        <p:tgtEl>
                                          <p:spTgt spid="42"/>
                                        </p:tgtEl>
                                      </p:cBhvr>
                                    </p:animEffect>
                                  </p:childTnLst>
                                </p:cTn>
                              </p:par>
                              <p:par>
                                <p:cTn id="21" presetID="10" presetClass="exit" presetSubtype="0" fill="hold" nodeType="withEffect">
                                  <p:stCondLst>
                                    <p:cond delay="0"/>
                                  </p:stCondLst>
                                  <p:childTnLst>
                                    <p:animEffect transition="out" filter="fade">
                                      <p:cBhvr>
                                        <p:cTn id="22" dur="500"/>
                                        <p:tgtEl>
                                          <p:spTgt spid="121"/>
                                        </p:tgtEl>
                                      </p:cBhvr>
                                    </p:animEffect>
                                    <p:set>
                                      <p:cBhvr>
                                        <p:cTn id="23" dur="1" fill="hold">
                                          <p:stCondLst>
                                            <p:cond delay="499"/>
                                          </p:stCondLst>
                                        </p:cTn>
                                        <p:tgtEl>
                                          <p:spTgt spid="121"/>
                                        </p:tgtEl>
                                        <p:attrNameLst>
                                          <p:attrName>style.visibility</p:attrName>
                                        </p:attrNameLst>
                                      </p:cBhvr>
                                      <p:to>
                                        <p:strVal val="hidden"/>
                                      </p:to>
                                    </p:set>
                                  </p:childTnLst>
                                </p:cTn>
                              </p:par>
                              <p:par>
                                <p:cTn id="24" presetID="1" presetClass="exit" presetSubtype="0" fill="hold" grpId="1" nodeType="withEffect">
                                  <p:stCondLst>
                                    <p:cond delay="0"/>
                                  </p:stCondLst>
                                  <p:childTnLst>
                                    <p:set>
                                      <p:cBhvr>
                                        <p:cTn id="25" dur="1" fill="hold">
                                          <p:stCondLst>
                                            <p:cond delay="0"/>
                                          </p:stCondLst>
                                        </p:cTn>
                                        <p:tgtEl>
                                          <p:spTgt spid="114"/>
                                        </p:tgtEl>
                                        <p:attrNameLst>
                                          <p:attrName>style.visibility</p:attrName>
                                        </p:attrNameLst>
                                      </p:cBhvr>
                                      <p:to>
                                        <p:strVal val="hidden"/>
                                      </p:to>
                                    </p:set>
                                  </p:childTnLst>
                                </p:cTn>
                              </p:par>
                              <p:par>
                                <p:cTn id="26" presetID="10" presetClass="exit" presetSubtype="0" fill="hold" grpId="1" nodeType="withEffect">
                                  <p:stCondLst>
                                    <p:cond delay="0"/>
                                  </p:stCondLst>
                                  <p:childTnLst>
                                    <p:animEffect transition="out" filter="fade">
                                      <p:cBhvr>
                                        <p:cTn id="27" dur="500"/>
                                        <p:tgtEl>
                                          <p:spTgt spid="36"/>
                                        </p:tgtEl>
                                      </p:cBhvr>
                                    </p:animEffect>
                                    <p:set>
                                      <p:cBhvr>
                                        <p:cTn id="28" dur="1" fill="hold">
                                          <p:stCondLst>
                                            <p:cond delay="499"/>
                                          </p:stCondLst>
                                        </p:cTn>
                                        <p:tgtEl>
                                          <p:spTgt spid="36"/>
                                        </p:tgtEl>
                                        <p:attrNameLst>
                                          <p:attrName>style.visibility</p:attrName>
                                        </p:attrNameLst>
                                      </p:cBhvr>
                                      <p:to>
                                        <p:strVal val="hidden"/>
                                      </p:to>
                                    </p:set>
                                  </p:childTnLst>
                                </p:cTn>
                              </p:par>
                            </p:childTnLst>
                          </p:cTn>
                        </p:par>
                        <p:par>
                          <p:cTn id="29" fill="hold">
                            <p:stCondLst>
                              <p:cond delay="500"/>
                            </p:stCondLst>
                            <p:childTnLst>
                              <p:par>
                                <p:cTn id="30" presetID="22" presetClass="entr" presetSubtype="2" fill="hold" grpId="0" nodeType="afterEffect">
                                  <p:stCondLst>
                                    <p:cond delay="0"/>
                                  </p:stCondLst>
                                  <p:childTnLst>
                                    <p:set>
                                      <p:cBhvr>
                                        <p:cTn id="31" dur="1" fill="hold">
                                          <p:stCondLst>
                                            <p:cond delay="0"/>
                                          </p:stCondLst>
                                        </p:cTn>
                                        <p:tgtEl>
                                          <p:spTgt spid="122"/>
                                        </p:tgtEl>
                                        <p:attrNameLst>
                                          <p:attrName>style.visibility</p:attrName>
                                        </p:attrNameLst>
                                      </p:cBhvr>
                                      <p:to>
                                        <p:strVal val="visible"/>
                                      </p:to>
                                    </p:set>
                                    <p:animEffect transition="in" filter="wipe(right)">
                                      <p:cBhvr>
                                        <p:cTn id="32" dur="500"/>
                                        <p:tgtEl>
                                          <p:spTgt spid="122"/>
                                        </p:tgtEl>
                                      </p:cBhvr>
                                    </p:animEffect>
                                  </p:childTnLst>
                                </p:cTn>
                              </p:par>
                            </p:childTnLst>
                          </p:cTn>
                        </p:par>
                        <p:par>
                          <p:cTn id="33" fill="hold">
                            <p:stCondLst>
                              <p:cond delay="1000"/>
                            </p:stCondLst>
                            <p:childTnLst>
                              <p:par>
                                <p:cTn id="34" presetID="22" presetClass="entr" presetSubtype="1" fill="hold" grpId="2" nodeType="afterEffect">
                                  <p:stCondLst>
                                    <p:cond delay="0"/>
                                  </p:stCondLst>
                                  <p:childTnLst>
                                    <p:set>
                                      <p:cBhvr>
                                        <p:cTn id="35" dur="1" fill="hold">
                                          <p:stCondLst>
                                            <p:cond delay="0"/>
                                          </p:stCondLst>
                                        </p:cTn>
                                        <p:tgtEl>
                                          <p:spTgt spid="36"/>
                                        </p:tgtEl>
                                        <p:attrNameLst>
                                          <p:attrName>style.visibility</p:attrName>
                                        </p:attrNameLst>
                                      </p:cBhvr>
                                      <p:to>
                                        <p:strVal val="visible"/>
                                      </p:to>
                                    </p:set>
                                    <p:animEffect transition="in" filter="wipe(up)">
                                      <p:cBhvr>
                                        <p:cTn id="36" dur="500"/>
                                        <p:tgtEl>
                                          <p:spTgt spid="36"/>
                                        </p:tgtEl>
                                      </p:cBhvr>
                                    </p:animEffect>
                                  </p:childTnLst>
                                </p:cTn>
                              </p:par>
                              <p:par>
                                <p:cTn id="37" presetID="10" presetClass="entr" presetSubtype="0" fill="hold" nodeType="withEffect">
                                  <p:stCondLst>
                                    <p:cond delay="100"/>
                                  </p:stCondLst>
                                  <p:childTnLst>
                                    <p:set>
                                      <p:cBhvr>
                                        <p:cTn id="38" dur="1" fill="hold">
                                          <p:stCondLst>
                                            <p:cond delay="0"/>
                                          </p:stCondLst>
                                        </p:cTn>
                                        <p:tgtEl>
                                          <p:spTgt spid="121"/>
                                        </p:tgtEl>
                                        <p:attrNameLst>
                                          <p:attrName>style.visibility</p:attrName>
                                        </p:attrNameLst>
                                      </p:cBhvr>
                                      <p:to>
                                        <p:strVal val="visible"/>
                                      </p:to>
                                    </p:set>
                                    <p:animEffect transition="in" filter="fade">
                                      <p:cBhvr>
                                        <p:cTn id="39" dur="500"/>
                                        <p:tgtEl>
                                          <p:spTgt spid="121"/>
                                        </p:tgtEl>
                                      </p:cBhvr>
                                    </p:animEffect>
                                  </p:childTnLst>
                                </p:cTn>
                              </p:par>
                              <p:par>
                                <p:cTn id="40" presetID="10" presetClass="entr" presetSubtype="0" fill="hold" grpId="0" nodeType="withEffect">
                                  <p:stCondLst>
                                    <p:cond delay="0"/>
                                  </p:stCondLst>
                                  <p:childTnLst>
                                    <p:set>
                                      <p:cBhvr>
                                        <p:cTn id="41" dur="1" fill="hold">
                                          <p:stCondLst>
                                            <p:cond delay="0"/>
                                          </p:stCondLst>
                                        </p:cTn>
                                        <p:tgtEl>
                                          <p:spTgt spid="115"/>
                                        </p:tgtEl>
                                        <p:attrNameLst>
                                          <p:attrName>style.visibility</p:attrName>
                                        </p:attrNameLst>
                                      </p:cBhvr>
                                      <p:to>
                                        <p:strVal val="visible"/>
                                      </p:to>
                                    </p:set>
                                    <p:animEffect transition="in" filter="fade">
                                      <p:cBhvr>
                                        <p:cTn id="42" dur="500"/>
                                        <p:tgtEl>
                                          <p:spTgt spid="1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 grpId="0" animBg="1"/>
      <p:bldP spid="36" grpId="1" animBg="1"/>
      <p:bldP spid="36" grpId="2" animBg="1"/>
      <p:bldP spid="42" grpId="0"/>
      <p:bldP spid="114" grpId="0"/>
      <p:bldP spid="114" grpId="1"/>
      <p:bldP spid="115" grpId="0"/>
      <p:bldP spid="122" grpId="0" animBg="1"/>
    </p:bldLst>
  </p:timing>
</p:sld>
</file>

<file path=ppt/slides/slide6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6" name="Text Placeholder 3"/>
          <p:cNvSpPr txBox="1">
            <a:spLocks/>
          </p:cNvSpPr>
          <p:nvPr/>
        </p:nvSpPr>
        <p:spPr>
          <a:xfrm>
            <a:off x="7515845" y="1350963"/>
            <a:ext cx="4465701" cy="4826970"/>
          </a:xfrm>
          <a:prstGeom prst="rect">
            <a:avLst/>
          </a:prstGeom>
        </p:spPr>
        <p:txBody>
          <a:bodyPr/>
          <a:lstStyle>
            <a:lvl1pPr marL="342900" indent="-342900" algn="l" defTabSz="931863" rtl="0" fontAlgn="base">
              <a:lnSpc>
                <a:spcPct val="90000"/>
              </a:lnSpc>
              <a:spcBef>
                <a:spcPct val="20000"/>
              </a:spcBef>
              <a:spcAft>
                <a:spcPct val="0"/>
              </a:spcAft>
              <a:buSzPct val="90000"/>
              <a:buFont typeface="Arial" charset="0"/>
              <a:buChar char="•"/>
              <a:defRPr sz="4000" kern="1200">
                <a:solidFill>
                  <a:schemeClr val="accent1"/>
                </a:solidFill>
                <a:latin typeface="+mj-lt"/>
                <a:ea typeface="ＭＳ Ｐゴシック" charset="0"/>
                <a:cs typeface="ＭＳ Ｐゴシック" charset="0"/>
              </a:defRPr>
            </a:lvl1pPr>
            <a:lvl2pPr marL="584200" indent="-241300" algn="l" defTabSz="931863" rtl="0" fontAlgn="base">
              <a:lnSpc>
                <a:spcPct val="90000"/>
              </a:lnSpc>
              <a:spcBef>
                <a:spcPct val="20000"/>
              </a:spcBef>
              <a:spcAft>
                <a:spcPct val="0"/>
              </a:spcAft>
              <a:buSzPct val="90000"/>
              <a:buFont typeface="Arial" charset="0"/>
              <a:buChar char="•"/>
              <a:defRPr sz="2400" kern="1200">
                <a:solidFill>
                  <a:schemeClr val="tx1"/>
                </a:solidFill>
                <a:latin typeface="+mn-lt"/>
                <a:ea typeface="ＭＳ Ｐゴシック" charset="0"/>
                <a:cs typeface="+mn-cs"/>
              </a:defRPr>
            </a:lvl2pPr>
            <a:lvl3pPr marL="800100" indent="-228600" algn="l" defTabSz="931863" rtl="0" fontAlgn="base">
              <a:lnSpc>
                <a:spcPct val="90000"/>
              </a:lnSpc>
              <a:spcBef>
                <a:spcPct val="20000"/>
              </a:spcBef>
              <a:spcAft>
                <a:spcPct val="0"/>
              </a:spcAft>
              <a:buSzPct val="90000"/>
              <a:buFont typeface="Arial" charset="0"/>
              <a:buChar char="•"/>
              <a:defRPr sz="2000" kern="1200">
                <a:solidFill>
                  <a:schemeClr val="tx1"/>
                </a:solidFill>
                <a:latin typeface="+mn-lt"/>
                <a:ea typeface="ＭＳ Ｐゴシック" charset="0"/>
                <a:cs typeface="+mn-cs"/>
              </a:defRPr>
            </a:lvl3pPr>
            <a:lvl4pPr marL="1028700" indent="-228600" algn="l" defTabSz="931863" rtl="0" fontAlgn="base">
              <a:lnSpc>
                <a:spcPct val="90000"/>
              </a:lnSpc>
              <a:spcBef>
                <a:spcPct val="20000"/>
              </a:spcBef>
              <a:spcAft>
                <a:spcPct val="0"/>
              </a:spcAft>
              <a:buSzPct val="90000"/>
              <a:buFont typeface="Arial" charset="0"/>
              <a:buChar char="•"/>
              <a:defRPr kern="1200">
                <a:solidFill>
                  <a:schemeClr val="tx1"/>
                </a:solidFill>
                <a:latin typeface="+mn-lt"/>
                <a:ea typeface="ＭＳ Ｐゴシック" charset="0"/>
                <a:cs typeface="+mn-cs"/>
              </a:defRPr>
            </a:lvl4pPr>
            <a:lvl5pPr marL="1257300" indent="-228600" algn="l" defTabSz="931863" rtl="0" fontAlgn="base">
              <a:lnSpc>
                <a:spcPct val="90000"/>
              </a:lnSpc>
              <a:spcBef>
                <a:spcPct val="20000"/>
              </a:spcBef>
              <a:spcAft>
                <a:spcPct val="0"/>
              </a:spcAft>
              <a:buSzPct val="90000"/>
              <a:buFont typeface="Arial" charset="0"/>
              <a:buChar char="•"/>
              <a:defRPr kern="1200">
                <a:solidFill>
                  <a:schemeClr val="tx1"/>
                </a:solidFill>
                <a:latin typeface="+mn-lt"/>
                <a:ea typeface="ＭＳ Ｐゴシック" charset="0"/>
                <a:cs typeface="+mn-cs"/>
              </a:defRPr>
            </a:lvl5pPr>
            <a:lvl6pPr marL="2565040"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3031412"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97783"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964155"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2800" dirty="0">
                <a:solidFill>
                  <a:srgbClr val="C00000"/>
                </a:solidFill>
                <a:latin typeface="Segoe UI Semilight" panose="020B0402040204020203" pitchFamily="34" charset="0"/>
                <a:cs typeface="Segoe UI Semilight" panose="020B0402040204020203" pitchFamily="34" charset="0"/>
              </a:rPr>
              <a:t>Limits of system-time</a:t>
            </a:r>
          </a:p>
          <a:p>
            <a:pPr marL="342900" lvl="1" indent="0">
              <a:lnSpc>
                <a:spcPct val="100000"/>
              </a:lnSpc>
              <a:buNone/>
            </a:pPr>
            <a:r>
              <a:rPr lang="en-US" sz="1800" dirty="0"/>
              <a:t>Time flows ‘forward only’</a:t>
            </a:r>
          </a:p>
          <a:p>
            <a:pPr marL="342900" lvl="1" indent="0">
              <a:lnSpc>
                <a:spcPct val="100000"/>
              </a:lnSpc>
              <a:buNone/>
            </a:pPr>
            <a:r>
              <a:rPr lang="en-US" sz="1800" dirty="0"/>
              <a:t>System-time ≠ business-time (sometimes)</a:t>
            </a:r>
          </a:p>
          <a:p>
            <a:pPr marL="342900" lvl="1" indent="0">
              <a:lnSpc>
                <a:spcPct val="100000"/>
              </a:lnSpc>
              <a:buNone/>
            </a:pPr>
            <a:r>
              <a:rPr lang="en-US" sz="1800" dirty="0"/>
              <a:t>Immutable history, future does not exist</a:t>
            </a:r>
          </a:p>
          <a:p>
            <a:pPr lvl="1"/>
            <a:endParaRPr lang="en-US" sz="1600" dirty="0"/>
          </a:p>
          <a:p>
            <a:pPr marL="0" indent="0">
              <a:buNone/>
            </a:pPr>
            <a:r>
              <a:rPr lang="en-US" sz="2800" dirty="0">
                <a:solidFill>
                  <a:srgbClr val="C00000"/>
                </a:solidFill>
                <a:latin typeface="Segoe UI Semilight" panose="020B0402040204020203" pitchFamily="34" charset="0"/>
                <a:cs typeface="Segoe UI Semilight" panose="020B0402040204020203" pitchFamily="34" charset="0"/>
              </a:rPr>
              <a:t>App-time = new scenarios</a:t>
            </a:r>
          </a:p>
          <a:p>
            <a:pPr marL="347472" lvl="1" indent="0">
              <a:lnSpc>
                <a:spcPct val="100000"/>
              </a:lnSpc>
              <a:buNone/>
            </a:pPr>
            <a:r>
              <a:rPr lang="en-US" sz="1800" dirty="0"/>
              <a:t>Correct past records as new info is available (HR, CRM, insurance, banking)</a:t>
            </a:r>
          </a:p>
          <a:p>
            <a:pPr marL="347472" lvl="1" indent="0">
              <a:lnSpc>
                <a:spcPct val="100000"/>
              </a:lnSpc>
              <a:buNone/>
            </a:pPr>
            <a:r>
              <a:rPr lang="en-US" sz="1800" dirty="0"/>
              <a:t>Project future events (budgeting, what-if, loan repayment schedule)</a:t>
            </a:r>
          </a:p>
          <a:p>
            <a:pPr marL="347472" lvl="1" indent="0">
              <a:lnSpc>
                <a:spcPct val="100000"/>
              </a:lnSpc>
              <a:buNone/>
            </a:pPr>
            <a:r>
              <a:rPr lang="en-US" sz="1800" dirty="0"/>
              <a:t>Batch DW loading (with delay)</a:t>
            </a:r>
          </a:p>
          <a:p>
            <a:pPr lvl="1"/>
            <a:endParaRPr lang="en-US" dirty="0"/>
          </a:p>
          <a:p>
            <a:pPr>
              <a:lnSpc>
                <a:spcPct val="150000"/>
              </a:lnSpc>
            </a:pPr>
            <a:endParaRPr lang="en-US" sz="1800" dirty="0">
              <a:solidFill>
                <a:schemeClr val="tx1"/>
              </a:solidFill>
              <a:latin typeface="Segoe UI" panose="020B0502040204020203" pitchFamily="34" charset="0"/>
              <a:cs typeface="Segoe UI" panose="020B0502040204020203" pitchFamily="34" charset="0"/>
            </a:endParaRPr>
          </a:p>
        </p:txBody>
      </p:sp>
      <p:grpSp>
        <p:nvGrpSpPr>
          <p:cNvPr id="7" name="Group 2"/>
          <p:cNvGrpSpPr/>
          <p:nvPr/>
        </p:nvGrpSpPr>
        <p:grpSpPr>
          <a:xfrm>
            <a:off x="-1200" y="6642289"/>
            <a:ext cx="12436794" cy="360996"/>
            <a:chOff x="2577137" y="4571778"/>
            <a:chExt cx="9101124" cy="1390560"/>
          </a:xfrm>
        </p:grpSpPr>
        <p:sp>
          <p:nvSpPr>
            <p:cNvPr id="8" name="TextBox 7"/>
            <p:cNvSpPr txBox="1"/>
            <p:nvPr/>
          </p:nvSpPr>
          <p:spPr>
            <a:xfrm>
              <a:off x="2577137" y="4571778"/>
              <a:ext cx="3034890" cy="1390458"/>
            </a:xfrm>
            <a:prstGeom prst="rect">
              <a:avLst/>
            </a:prstGeom>
            <a:solidFill>
              <a:schemeClr val="accent4"/>
            </a:solidFill>
          </p:spPr>
          <p:txBody>
            <a:bodyPr wrap="square" lIns="457135" tIns="137141" rIns="365707" rtlCol="0">
              <a:noAutofit/>
            </a:bodyPr>
            <a:lstStyle/>
            <a:p>
              <a:pPr defTabSz="932515" fontAlgn="auto">
                <a:lnSpc>
                  <a:spcPts val="3060"/>
                </a:lnSpc>
                <a:spcBef>
                  <a:spcPts val="0"/>
                </a:spcBef>
                <a:spcAft>
                  <a:spcPts val="0"/>
                </a:spcAft>
              </a:pPr>
              <a:r>
                <a:rPr lang="en-US" sz="2856" dirty="0">
                  <a:solidFill>
                    <a:srgbClr val="FFFFFF"/>
                  </a:solidFill>
                  <a:latin typeface="Segoe UI Light"/>
                  <a:ea typeface="+mn-ea"/>
                  <a:cs typeface="+mn-cs"/>
                </a:rPr>
                <a:t> </a:t>
              </a:r>
            </a:p>
          </p:txBody>
        </p:sp>
        <p:sp>
          <p:nvSpPr>
            <p:cNvPr id="9" name="TextBox 8"/>
            <p:cNvSpPr txBox="1"/>
            <p:nvPr/>
          </p:nvSpPr>
          <p:spPr>
            <a:xfrm>
              <a:off x="5612027" y="4572324"/>
              <a:ext cx="6066234" cy="1390014"/>
            </a:xfrm>
            <a:prstGeom prst="rect">
              <a:avLst/>
            </a:prstGeom>
            <a:solidFill>
              <a:schemeClr val="accent4">
                <a:lumMod val="75000"/>
              </a:schemeClr>
            </a:solidFill>
          </p:spPr>
          <p:txBody>
            <a:bodyPr wrap="square" lIns="457135" tIns="137141" rIns="639989" rtlCol="0">
              <a:noAutofit/>
            </a:bodyPr>
            <a:lstStyle/>
            <a:p>
              <a:pPr defTabSz="932055" fontAlgn="auto">
                <a:lnSpc>
                  <a:spcPts val="3001"/>
                </a:lnSpc>
                <a:spcBef>
                  <a:spcPts val="0"/>
                </a:spcBef>
                <a:spcAft>
                  <a:spcPts val="0"/>
                </a:spcAft>
                <a:defRPr/>
              </a:pPr>
              <a:endParaRPr lang="en-US" sz="2856" kern="0" dirty="0">
                <a:solidFill>
                  <a:srgbClr val="FFFFFF"/>
                </a:solidFill>
                <a:latin typeface="Segoe UI Light"/>
                <a:ea typeface="+mn-ea"/>
                <a:cs typeface="+mn-cs"/>
              </a:endParaRPr>
            </a:p>
          </p:txBody>
        </p:sp>
      </p:grpSp>
      <p:sp>
        <p:nvSpPr>
          <p:cNvPr id="18" name="TextBox 17"/>
          <p:cNvSpPr txBox="1"/>
          <p:nvPr/>
        </p:nvSpPr>
        <p:spPr>
          <a:xfrm>
            <a:off x="1" y="6642289"/>
            <a:ext cx="3806190" cy="352236"/>
          </a:xfrm>
          <a:prstGeom prst="rect">
            <a:avLst/>
          </a:prstGeom>
          <a:noFill/>
        </p:spPr>
        <p:txBody>
          <a:bodyPr wrap="square" lIns="365760" tIns="146304" rIns="182880" bIns="146304" rtlCol="0" anchor="ctr" anchorCtr="0">
            <a:noAutofit/>
          </a:bodyPr>
          <a:lstStyle/>
          <a:p>
            <a:pPr>
              <a:lnSpc>
                <a:spcPct val="90000"/>
              </a:lnSpc>
              <a:spcAft>
                <a:spcPts val="600"/>
              </a:spcAft>
            </a:pPr>
            <a:r>
              <a:rPr lang="en-US" sz="1400" dirty="0">
                <a:solidFill>
                  <a:schemeClr val="bg1"/>
                </a:solidFill>
                <a:latin typeface="Segoe UI Semibold" panose="020B0702040204020203" pitchFamily="34" charset="0"/>
                <a:ea typeface="Segoe UI Black" panose="020B0A02040204020203" pitchFamily="34" charset="0"/>
                <a:cs typeface="Segoe UI Semibold" panose="020B0702040204020203" pitchFamily="34" charset="0"/>
              </a:rPr>
              <a:t>Performance</a:t>
            </a:r>
          </a:p>
        </p:txBody>
      </p:sp>
      <p:sp>
        <p:nvSpPr>
          <p:cNvPr id="22" name="Title 1"/>
          <p:cNvSpPr txBox="1">
            <a:spLocks/>
          </p:cNvSpPr>
          <p:nvPr/>
        </p:nvSpPr>
        <p:spPr>
          <a:xfrm>
            <a:off x="328025" y="249498"/>
            <a:ext cx="11653521" cy="1075884"/>
          </a:xfrm>
          <a:prstGeom prst="rect">
            <a:avLst/>
          </a:prstGeom>
        </p:spPr>
        <p:txBody>
          <a:bodyPr anchor="ctr" anchorCtr="0"/>
          <a:lstStyle>
            <a:lvl1pPr algn="l" defTabSz="931863" rtl="0" fontAlgn="base">
              <a:lnSpc>
                <a:spcPct val="90000"/>
              </a:lnSpc>
              <a:spcBef>
                <a:spcPct val="0"/>
              </a:spcBef>
              <a:spcAft>
                <a:spcPct val="0"/>
              </a:spcAft>
              <a:defRPr lang="en-US" sz="4000" kern="1200" spc="-102" dirty="0">
                <a:ln w="3175">
                  <a:noFill/>
                </a:ln>
                <a:solidFill>
                  <a:schemeClr val="tx1"/>
                </a:solidFill>
                <a:latin typeface="+mj-lt"/>
                <a:ea typeface="ＭＳ Ｐゴシック" charset="0"/>
                <a:cs typeface="Segoe UI" pitchFamily="34" charset="0"/>
              </a:defRPr>
            </a:lvl1pPr>
            <a:lvl2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2pPr>
            <a:lvl3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3pPr>
            <a:lvl4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4pPr>
            <a:lvl5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5pPr>
            <a:lvl6pPr marL="4572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6pPr>
            <a:lvl7pPr marL="9144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7pPr>
            <a:lvl8pPr marL="13716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8pPr>
            <a:lvl9pPr marL="18288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9pPr>
          </a:lstStyle>
          <a:p>
            <a:r>
              <a:rPr lang="en-US" dirty="0"/>
              <a:t>Application-time temporal</a:t>
            </a:r>
          </a:p>
        </p:txBody>
      </p:sp>
      <p:grpSp>
        <p:nvGrpSpPr>
          <p:cNvPr id="11" name="Group 10"/>
          <p:cNvGrpSpPr/>
          <p:nvPr/>
        </p:nvGrpSpPr>
        <p:grpSpPr>
          <a:xfrm>
            <a:off x="903310" y="1377434"/>
            <a:ext cx="4889952" cy="3671390"/>
            <a:chOff x="6650092" y="1580422"/>
            <a:chExt cx="4889952" cy="3671390"/>
          </a:xfrm>
        </p:grpSpPr>
        <p:sp>
          <p:nvSpPr>
            <p:cNvPr id="13" name="TextBox 12"/>
            <p:cNvSpPr txBox="1"/>
            <p:nvPr/>
          </p:nvSpPr>
          <p:spPr>
            <a:xfrm>
              <a:off x="6650092" y="1580422"/>
              <a:ext cx="4889952" cy="3671390"/>
            </a:xfrm>
            <a:prstGeom prst="rect">
              <a:avLst/>
            </a:prstGeom>
            <a:solidFill>
              <a:srgbClr val="FFFFFF"/>
            </a:solidFill>
            <a:ln>
              <a:solidFill>
                <a:srgbClr val="00BCF2">
                  <a:shade val="50000"/>
                </a:srgbClr>
              </a:solidFill>
            </a:ln>
          </p:spPr>
          <p:txBody>
            <a:bodyPr wrap="square" rtlCol="0">
              <a:spAutoFit/>
            </a:bodyPr>
            <a:lstStyle/>
            <a:p>
              <a:pPr marL="0" marR="0" lvl="0" indent="0" defTabSz="621746" eaLnBrk="1" fontAlgn="auto" latinLnBrk="0" hangingPunct="1">
                <a:lnSpc>
                  <a:spcPct val="100000"/>
                </a:lnSpc>
                <a:spcBef>
                  <a:spcPts val="0"/>
                </a:spcBef>
                <a:spcAft>
                  <a:spcPts val="0"/>
                </a:spcAft>
                <a:buClrTx/>
                <a:buSzTx/>
                <a:buFontTx/>
                <a:buNone/>
                <a:tabLst/>
                <a:defRPr/>
              </a:pPr>
              <a:r>
                <a:rPr kumimoji="0" lang="en-US" sz="1224" b="0" i="0" u="none" strike="noStrike" kern="0" cap="none" spc="0" normalizeH="0" baseline="0" noProof="0" dirty="0">
                  <a:ln>
                    <a:noFill/>
                  </a:ln>
                  <a:solidFill>
                    <a:srgbClr val="0000FF"/>
                  </a:solidFill>
                  <a:effectLst/>
                  <a:uLnTx/>
                  <a:uFillTx/>
                  <a:latin typeface="Consolas" panose="020B0609020204030204" pitchFamily="49" charset="0"/>
                </a:rPr>
                <a:t>CREATE</a:t>
              </a:r>
              <a:r>
                <a:rPr kumimoji="0" lang="en-US" sz="1224" b="0" i="0" u="none" strike="noStrike" kern="0" cap="none" spc="0" normalizeH="0" baseline="0" noProof="0" dirty="0">
                  <a:ln>
                    <a:noFill/>
                  </a:ln>
                  <a:solidFill>
                    <a:prstClr val="black"/>
                  </a:solidFill>
                  <a:effectLst/>
                  <a:uLnTx/>
                  <a:uFillTx/>
                  <a:latin typeface="Consolas" panose="020B0609020204030204" pitchFamily="49" charset="0"/>
                </a:rPr>
                <a:t> </a:t>
              </a:r>
              <a:r>
                <a:rPr kumimoji="0" lang="en-US" sz="1224" b="0" i="0" u="none" strike="noStrike" kern="0" cap="none" spc="0" normalizeH="0" baseline="0" noProof="0" dirty="0">
                  <a:ln>
                    <a:noFill/>
                  </a:ln>
                  <a:solidFill>
                    <a:srgbClr val="0000FF"/>
                  </a:solidFill>
                  <a:effectLst/>
                  <a:uLnTx/>
                  <a:uFillTx/>
                  <a:latin typeface="Consolas" panose="020B0609020204030204" pitchFamily="49" charset="0"/>
                </a:rPr>
                <a:t>TABLE</a:t>
              </a:r>
              <a:r>
                <a:rPr kumimoji="0" lang="en-US" sz="1224" b="0" i="0" u="none" strike="noStrike" kern="0" cap="none" spc="0" normalizeH="0" baseline="0" noProof="0" dirty="0">
                  <a:ln>
                    <a:noFill/>
                  </a:ln>
                  <a:solidFill>
                    <a:prstClr val="black"/>
                  </a:solidFill>
                  <a:effectLst/>
                  <a:uLnTx/>
                  <a:uFillTx/>
                  <a:latin typeface="Consolas" panose="020B0609020204030204" pitchFamily="49" charset="0"/>
                </a:rPr>
                <a:t> Employee</a:t>
              </a:r>
            </a:p>
            <a:p>
              <a:pPr marL="0" marR="0" lvl="0" indent="0" defTabSz="621746" eaLnBrk="1" fontAlgn="auto" latinLnBrk="0" hangingPunct="1">
                <a:lnSpc>
                  <a:spcPct val="100000"/>
                </a:lnSpc>
                <a:spcBef>
                  <a:spcPts val="0"/>
                </a:spcBef>
                <a:spcAft>
                  <a:spcPts val="0"/>
                </a:spcAft>
                <a:buClrTx/>
                <a:buSzTx/>
                <a:buFontTx/>
                <a:buNone/>
                <a:tabLst/>
                <a:defRPr/>
              </a:pPr>
              <a:r>
                <a:rPr kumimoji="0" lang="en-US" sz="1224" b="0" i="0" u="none" strike="noStrike" kern="0" cap="none" spc="0" normalizeH="0" baseline="0" noProof="0" dirty="0">
                  <a:ln>
                    <a:noFill/>
                  </a:ln>
                  <a:solidFill>
                    <a:srgbClr val="808080"/>
                  </a:solidFill>
                  <a:effectLst/>
                  <a:uLnTx/>
                  <a:uFillTx/>
                  <a:latin typeface="Consolas" panose="020B0609020204030204" pitchFamily="49" charset="0"/>
                </a:rPr>
                <a:t>(</a:t>
              </a:r>
              <a:r>
                <a:rPr kumimoji="0" lang="en-US" sz="1224" b="0" i="0" u="none" strike="noStrike" kern="0" cap="none" spc="0" normalizeH="0" baseline="0" noProof="0" dirty="0">
                  <a:ln>
                    <a:noFill/>
                  </a:ln>
                  <a:solidFill>
                    <a:prstClr val="black"/>
                  </a:solidFill>
                  <a:effectLst/>
                  <a:uLnTx/>
                  <a:uFillTx/>
                  <a:latin typeface="Consolas" panose="020B0609020204030204" pitchFamily="49" charset="0"/>
                </a:rPr>
                <a:t> </a:t>
              </a:r>
            </a:p>
            <a:p>
              <a:pPr marL="0" marR="0" lvl="0" indent="0" defTabSz="621746" eaLnBrk="1" fontAlgn="auto" latinLnBrk="0" hangingPunct="1">
                <a:lnSpc>
                  <a:spcPct val="100000"/>
                </a:lnSpc>
                <a:spcBef>
                  <a:spcPts val="0"/>
                </a:spcBef>
                <a:spcAft>
                  <a:spcPts val="0"/>
                </a:spcAft>
                <a:buClrTx/>
                <a:buSzTx/>
                <a:buFontTx/>
                <a:buNone/>
                <a:tabLst/>
                <a:defRPr/>
              </a:pPr>
              <a:r>
                <a:rPr kumimoji="0" lang="en-US" sz="1224" b="0" i="0" u="none" strike="noStrike" kern="0" cap="none" spc="0" normalizeH="0" baseline="0" noProof="0" dirty="0">
                  <a:ln>
                    <a:noFill/>
                  </a:ln>
                  <a:solidFill>
                    <a:prstClr val="black"/>
                  </a:solidFill>
                  <a:effectLst/>
                  <a:uLnTx/>
                  <a:uFillTx/>
                  <a:latin typeface="Consolas" panose="020B0609020204030204" pitchFamily="49" charset="0"/>
                </a:rPr>
                <a:t>  [</a:t>
              </a:r>
              <a:r>
                <a:rPr kumimoji="0" lang="en-US" sz="1224" b="0" i="0" u="none" strike="noStrike" kern="0" cap="none" spc="0" normalizeH="0" baseline="0" noProof="0" dirty="0" err="1">
                  <a:ln>
                    <a:noFill/>
                  </a:ln>
                  <a:solidFill>
                    <a:prstClr val="black"/>
                  </a:solidFill>
                  <a:effectLst/>
                  <a:uLnTx/>
                  <a:uFillTx/>
                  <a:latin typeface="Consolas" panose="020B0609020204030204" pitchFamily="49" charset="0"/>
                </a:rPr>
                <a:t>EmployeeNumber</a:t>
              </a:r>
              <a:r>
                <a:rPr kumimoji="0" lang="en-US" sz="1224" b="0" i="0" u="none" strike="noStrike" kern="0" cap="none" spc="0" normalizeH="0" baseline="0" noProof="0" dirty="0">
                  <a:ln>
                    <a:noFill/>
                  </a:ln>
                  <a:solidFill>
                    <a:prstClr val="black"/>
                  </a:solidFill>
                  <a:effectLst/>
                  <a:uLnTx/>
                  <a:uFillTx/>
                  <a:latin typeface="Consolas" panose="020B0609020204030204" pitchFamily="49" charset="0"/>
                </a:rPr>
                <a:t>] </a:t>
              </a:r>
              <a:r>
                <a:rPr kumimoji="0" lang="en-US" sz="1224" b="0" i="0" u="none" strike="noStrike" kern="0" cap="none" spc="0" normalizeH="0" baseline="0" noProof="0" dirty="0">
                  <a:ln>
                    <a:noFill/>
                  </a:ln>
                  <a:solidFill>
                    <a:srgbClr val="0000FF"/>
                  </a:solidFill>
                  <a:effectLst/>
                  <a:uLnTx/>
                  <a:uFillTx/>
                  <a:latin typeface="Consolas" panose="020B0609020204030204" pitchFamily="49" charset="0"/>
                </a:rPr>
                <a:t>int</a:t>
              </a:r>
              <a:r>
                <a:rPr kumimoji="0" lang="en-US" sz="1224" b="0" i="0" u="none" strike="noStrike" kern="0" cap="none" spc="0" normalizeH="0" baseline="0" noProof="0" dirty="0">
                  <a:ln>
                    <a:noFill/>
                  </a:ln>
                  <a:solidFill>
                    <a:prstClr val="black"/>
                  </a:solidFill>
                  <a:effectLst/>
                  <a:uLnTx/>
                  <a:uFillTx/>
                  <a:latin typeface="Consolas" panose="020B0609020204030204" pitchFamily="49" charset="0"/>
                </a:rPr>
                <a:t> </a:t>
              </a:r>
              <a:r>
                <a:rPr kumimoji="0" lang="en-US" sz="1224" b="0" i="0" u="none" strike="noStrike" kern="0" cap="none" spc="0" normalizeH="0" baseline="0" noProof="0" dirty="0">
                  <a:ln>
                    <a:noFill/>
                  </a:ln>
                  <a:solidFill>
                    <a:srgbClr val="808080"/>
                  </a:solidFill>
                  <a:effectLst/>
                  <a:uLnTx/>
                  <a:uFillTx/>
                  <a:latin typeface="Consolas" panose="020B0609020204030204" pitchFamily="49" charset="0"/>
                </a:rPr>
                <a:t>NOT</a:t>
              </a:r>
              <a:r>
                <a:rPr kumimoji="0" lang="en-US" sz="1224" b="0" i="0" u="none" strike="noStrike" kern="0" cap="none" spc="0" normalizeH="0" baseline="0" noProof="0" dirty="0">
                  <a:ln>
                    <a:noFill/>
                  </a:ln>
                  <a:solidFill>
                    <a:prstClr val="black"/>
                  </a:solidFill>
                  <a:effectLst/>
                  <a:uLnTx/>
                  <a:uFillTx/>
                  <a:latin typeface="Consolas" panose="020B0609020204030204" pitchFamily="49" charset="0"/>
                </a:rPr>
                <a:t> </a:t>
              </a:r>
              <a:r>
                <a:rPr kumimoji="0" lang="en-US" sz="1224" b="0" i="0" u="none" strike="noStrike" kern="0" cap="none" spc="0" normalizeH="0" baseline="0" noProof="0" dirty="0">
                  <a:ln>
                    <a:noFill/>
                  </a:ln>
                  <a:solidFill>
                    <a:srgbClr val="808080"/>
                  </a:solidFill>
                  <a:effectLst/>
                  <a:uLnTx/>
                  <a:uFillTx/>
                  <a:latin typeface="Consolas" panose="020B0609020204030204" pitchFamily="49" charset="0"/>
                </a:rPr>
                <a:t>NULL,</a:t>
              </a:r>
              <a:endParaRPr kumimoji="0" lang="en-US" sz="1224" b="0" i="0" u="none" strike="noStrike" kern="0" cap="none" spc="0" normalizeH="0" baseline="0" noProof="0" dirty="0">
                <a:ln>
                  <a:noFill/>
                </a:ln>
                <a:solidFill>
                  <a:prstClr val="black"/>
                </a:solidFill>
                <a:effectLst/>
                <a:uLnTx/>
                <a:uFillTx/>
                <a:latin typeface="Consolas" panose="020B0609020204030204" pitchFamily="49" charset="0"/>
              </a:endParaRPr>
            </a:p>
            <a:p>
              <a:pPr marL="0" marR="0" lvl="0" indent="0" defTabSz="621746" eaLnBrk="1" fontAlgn="auto" latinLnBrk="0" hangingPunct="1">
                <a:lnSpc>
                  <a:spcPct val="100000"/>
                </a:lnSpc>
                <a:spcBef>
                  <a:spcPts val="0"/>
                </a:spcBef>
                <a:spcAft>
                  <a:spcPts val="0"/>
                </a:spcAft>
                <a:buClrTx/>
                <a:buSzTx/>
                <a:buFontTx/>
                <a:buNone/>
                <a:tabLst/>
                <a:defRPr/>
              </a:pPr>
              <a:r>
                <a:rPr kumimoji="0" lang="en-US" sz="1224" b="0" i="0" u="none" strike="noStrike" kern="0" cap="none" spc="0" normalizeH="0" baseline="0" noProof="0" dirty="0">
                  <a:ln>
                    <a:noFill/>
                  </a:ln>
                  <a:solidFill>
                    <a:prstClr val="black"/>
                  </a:solidFill>
                  <a:effectLst/>
                  <a:uLnTx/>
                  <a:uFillTx/>
                  <a:latin typeface="Consolas" panose="020B0609020204030204" pitchFamily="49" charset="0"/>
                </a:rPr>
                <a:t>  [Name] </a:t>
              </a:r>
              <a:r>
                <a:rPr kumimoji="0" lang="en-US" sz="1224" b="0" i="0" u="none" strike="noStrike" kern="0" cap="none" spc="0" normalizeH="0" baseline="0" noProof="0" dirty="0">
                  <a:ln>
                    <a:noFill/>
                  </a:ln>
                  <a:solidFill>
                    <a:srgbClr val="0000FF"/>
                  </a:solidFill>
                  <a:effectLst/>
                  <a:uLnTx/>
                  <a:uFillTx/>
                  <a:latin typeface="Consolas" panose="020B0609020204030204" pitchFamily="49" charset="0"/>
                </a:rPr>
                <a:t>nvarchar</a:t>
              </a:r>
              <a:r>
                <a:rPr kumimoji="0" lang="en-US" sz="1224" b="0" i="0" u="none" strike="noStrike" kern="0" cap="none" spc="0" normalizeH="0" baseline="0" noProof="0" dirty="0">
                  <a:ln>
                    <a:noFill/>
                  </a:ln>
                  <a:solidFill>
                    <a:srgbClr val="808080"/>
                  </a:solidFill>
                  <a:effectLst/>
                  <a:uLnTx/>
                  <a:uFillTx/>
                  <a:latin typeface="Consolas" panose="020B0609020204030204" pitchFamily="49" charset="0"/>
                </a:rPr>
                <a:t>(</a:t>
              </a:r>
              <a:r>
                <a:rPr kumimoji="0" lang="en-US" sz="1224" b="0" i="0" u="none" strike="noStrike" kern="0" cap="none" spc="0" normalizeH="0" baseline="0" noProof="0" dirty="0">
                  <a:ln>
                    <a:noFill/>
                  </a:ln>
                  <a:solidFill>
                    <a:prstClr val="black"/>
                  </a:solidFill>
                  <a:effectLst/>
                  <a:uLnTx/>
                  <a:uFillTx/>
                  <a:latin typeface="Consolas" panose="020B0609020204030204" pitchFamily="49" charset="0"/>
                </a:rPr>
                <a:t>100</a:t>
              </a:r>
              <a:r>
                <a:rPr kumimoji="0" lang="en-US" sz="1224" b="0" i="0" u="none" strike="noStrike" kern="0" cap="none" spc="0" normalizeH="0" baseline="0" noProof="0" dirty="0">
                  <a:ln>
                    <a:noFill/>
                  </a:ln>
                  <a:solidFill>
                    <a:srgbClr val="808080"/>
                  </a:solidFill>
                  <a:effectLst/>
                  <a:uLnTx/>
                  <a:uFillTx/>
                  <a:latin typeface="Consolas" panose="020B0609020204030204" pitchFamily="49" charset="0"/>
                </a:rPr>
                <a:t>)</a:t>
              </a:r>
              <a:r>
                <a:rPr kumimoji="0" lang="en-US" sz="1224" b="0" i="0" u="none" strike="noStrike" kern="0" cap="none" spc="0" normalizeH="0" baseline="0" noProof="0" dirty="0">
                  <a:ln>
                    <a:noFill/>
                  </a:ln>
                  <a:solidFill>
                    <a:prstClr val="black"/>
                  </a:solidFill>
                  <a:effectLst/>
                  <a:uLnTx/>
                  <a:uFillTx/>
                  <a:latin typeface="Consolas" panose="020B0609020204030204" pitchFamily="49" charset="0"/>
                </a:rPr>
                <a:t> </a:t>
              </a:r>
              <a:r>
                <a:rPr kumimoji="0" lang="en-US" sz="1224" b="0" i="0" u="none" strike="noStrike" kern="0" cap="none" spc="0" normalizeH="0" baseline="0" noProof="0" dirty="0">
                  <a:ln>
                    <a:noFill/>
                  </a:ln>
                  <a:solidFill>
                    <a:srgbClr val="808080"/>
                  </a:solidFill>
                  <a:effectLst/>
                  <a:uLnTx/>
                  <a:uFillTx/>
                  <a:latin typeface="Consolas" panose="020B0609020204030204" pitchFamily="49" charset="0"/>
                </a:rPr>
                <a:t>NOT</a:t>
              </a:r>
              <a:r>
                <a:rPr kumimoji="0" lang="en-US" sz="1224" b="0" i="0" u="none" strike="noStrike" kern="0" cap="none" spc="0" normalizeH="0" baseline="0" noProof="0" dirty="0">
                  <a:ln>
                    <a:noFill/>
                  </a:ln>
                  <a:solidFill>
                    <a:prstClr val="black"/>
                  </a:solidFill>
                  <a:effectLst/>
                  <a:uLnTx/>
                  <a:uFillTx/>
                  <a:latin typeface="Consolas" panose="020B0609020204030204" pitchFamily="49" charset="0"/>
                </a:rPr>
                <a:t> </a:t>
              </a:r>
              <a:r>
                <a:rPr kumimoji="0" lang="en-US" sz="1224" b="0" i="0" u="none" strike="noStrike" kern="0" cap="none" spc="0" normalizeH="0" baseline="0" noProof="0" dirty="0">
                  <a:ln>
                    <a:noFill/>
                  </a:ln>
                  <a:solidFill>
                    <a:srgbClr val="808080"/>
                  </a:solidFill>
                  <a:effectLst/>
                  <a:uLnTx/>
                  <a:uFillTx/>
                  <a:latin typeface="Consolas" panose="020B0609020204030204" pitchFamily="49" charset="0"/>
                </a:rPr>
                <a:t>NULL,</a:t>
              </a:r>
            </a:p>
            <a:p>
              <a:pPr marL="0" marR="0" lvl="0" indent="0" defTabSz="621746" eaLnBrk="1" fontAlgn="auto" latinLnBrk="0" hangingPunct="1">
                <a:lnSpc>
                  <a:spcPct val="100000"/>
                </a:lnSpc>
                <a:spcBef>
                  <a:spcPts val="0"/>
                </a:spcBef>
                <a:spcAft>
                  <a:spcPts val="0"/>
                </a:spcAft>
                <a:buClrTx/>
                <a:buSzTx/>
                <a:buFontTx/>
                <a:buNone/>
                <a:tabLst/>
                <a:defRPr/>
              </a:pPr>
              <a:r>
                <a:rPr kumimoji="0" lang="en-US" sz="1224" b="0" i="0" u="none" strike="noStrike" kern="0" cap="none" spc="0" normalizeH="0" baseline="0" noProof="0" dirty="0">
                  <a:ln>
                    <a:noFill/>
                  </a:ln>
                  <a:solidFill>
                    <a:srgbClr val="808080"/>
                  </a:solidFill>
                  <a:effectLst/>
                  <a:uLnTx/>
                  <a:uFillTx/>
                  <a:latin typeface="Consolas" panose="020B0609020204030204" pitchFamily="49" charset="0"/>
                </a:rPr>
                <a:t>  </a:t>
              </a:r>
              <a:r>
                <a:rPr kumimoji="0" lang="en-US" sz="1224" b="0" i="0" u="none" strike="noStrike" kern="0" cap="none" spc="0" normalizeH="0" baseline="0" noProof="0" dirty="0">
                  <a:ln>
                    <a:noFill/>
                  </a:ln>
                  <a:solidFill>
                    <a:prstClr val="black"/>
                  </a:solidFill>
                  <a:effectLst/>
                  <a:uLnTx/>
                  <a:uFillTx/>
                  <a:latin typeface="Consolas" panose="020B0609020204030204" pitchFamily="49" charset="0"/>
                </a:rPr>
                <a:t>[</a:t>
              </a:r>
              <a:r>
                <a:rPr kumimoji="0" lang="en-US" sz="1224" b="0" i="0" u="none" strike="noStrike" kern="0" cap="none" spc="0" normalizeH="0" baseline="0" noProof="0" dirty="0" err="1">
                  <a:ln>
                    <a:noFill/>
                  </a:ln>
                  <a:solidFill>
                    <a:prstClr val="black"/>
                  </a:solidFill>
                  <a:effectLst/>
                  <a:uLnTx/>
                  <a:uFillTx/>
                  <a:latin typeface="Consolas" panose="020B0609020204030204" pitchFamily="49" charset="0"/>
                </a:rPr>
                <a:t>LocationId</a:t>
              </a:r>
              <a:r>
                <a:rPr kumimoji="0" lang="en-US" sz="1224" b="0" i="0" u="none" strike="noStrike" kern="0" cap="none" spc="0" normalizeH="0" baseline="0" noProof="0" dirty="0">
                  <a:ln>
                    <a:noFill/>
                  </a:ln>
                  <a:solidFill>
                    <a:prstClr val="black"/>
                  </a:solidFill>
                  <a:effectLst/>
                  <a:uLnTx/>
                  <a:uFillTx/>
                  <a:latin typeface="Consolas" panose="020B0609020204030204" pitchFamily="49" charset="0"/>
                </a:rPr>
                <a:t>] </a:t>
              </a:r>
              <a:r>
                <a:rPr kumimoji="0" lang="en-US" sz="1224" b="0" i="0" u="none" strike="noStrike" kern="0" cap="none" spc="0" normalizeH="0" baseline="0" noProof="0" dirty="0">
                  <a:ln>
                    <a:noFill/>
                  </a:ln>
                  <a:solidFill>
                    <a:srgbClr val="0000FF"/>
                  </a:solidFill>
                  <a:effectLst/>
                  <a:uLnTx/>
                  <a:uFillTx/>
                  <a:latin typeface="Consolas" panose="020B0609020204030204" pitchFamily="49" charset="0"/>
                </a:rPr>
                <a:t>int</a:t>
              </a:r>
              <a:r>
                <a:rPr kumimoji="0" lang="en-US" sz="1224" b="0" i="0" u="none" strike="noStrike" kern="0" cap="none" spc="0" normalizeH="0" baseline="0" noProof="0" dirty="0">
                  <a:ln>
                    <a:noFill/>
                  </a:ln>
                  <a:solidFill>
                    <a:prstClr val="black"/>
                  </a:solidFill>
                  <a:effectLst/>
                  <a:uLnTx/>
                  <a:uFillTx/>
                  <a:latin typeface="Consolas" panose="020B0609020204030204" pitchFamily="49" charset="0"/>
                </a:rPr>
                <a:t> </a:t>
              </a:r>
              <a:r>
                <a:rPr kumimoji="0" lang="en-US" sz="1224" b="0" i="0" u="none" strike="noStrike" kern="0" cap="none" spc="0" normalizeH="0" baseline="0" noProof="0" dirty="0">
                  <a:ln>
                    <a:noFill/>
                  </a:ln>
                  <a:solidFill>
                    <a:srgbClr val="808080"/>
                  </a:solidFill>
                  <a:effectLst/>
                  <a:uLnTx/>
                  <a:uFillTx/>
                  <a:latin typeface="Consolas" panose="020B0609020204030204" pitchFamily="49" charset="0"/>
                </a:rPr>
                <a:t>NOT</a:t>
              </a:r>
              <a:r>
                <a:rPr kumimoji="0" lang="en-US" sz="1224" b="0" i="0" u="none" strike="noStrike" kern="0" cap="none" spc="0" normalizeH="0" baseline="0" noProof="0" dirty="0">
                  <a:ln>
                    <a:noFill/>
                  </a:ln>
                  <a:solidFill>
                    <a:prstClr val="black"/>
                  </a:solidFill>
                  <a:effectLst/>
                  <a:uLnTx/>
                  <a:uFillTx/>
                  <a:latin typeface="Consolas" panose="020B0609020204030204" pitchFamily="49" charset="0"/>
                </a:rPr>
                <a:t> </a:t>
              </a:r>
              <a:r>
                <a:rPr kumimoji="0" lang="en-US" sz="1224" b="0" i="0" u="none" strike="noStrike" kern="0" cap="none" spc="0" normalizeH="0" baseline="0" noProof="0" dirty="0">
                  <a:ln>
                    <a:noFill/>
                  </a:ln>
                  <a:solidFill>
                    <a:srgbClr val="808080"/>
                  </a:solidFill>
                  <a:effectLst/>
                  <a:uLnTx/>
                  <a:uFillTx/>
                  <a:latin typeface="Consolas" panose="020B0609020204030204" pitchFamily="49" charset="0"/>
                </a:rPr>
                <a:t>NULL,</a:t>
              </a:r>
              <a:endParaRPr kumimoji="0" lang="en-US" sz="1224" b="0" i="0" u="none" strike="noStrike" kern="0" cap="none" spc="0" normalizeH="0" baseline="0" noProof="0" dirty="0">
                <a:ln>
                  <a:noFill/>
                </a:ln>
                <a:solidFill>
                  <a:prstClr val="black"/>
                </a:solidFill>
                <a:effectLst/>
                <a:uLnTx/>
                <a:uFillTx/>
                <a:latin typeface="Consolas" panose="020B0609020204030204" pitchFamily="49" charset="0"/>
              </a:endParaRPr>
            </a:p>
            <a:p>
              <a:pPr marL="0" marR="0" lvl="0" indent="0" defTabSz="621746" eaLnBrk="1" fontAlgn="auto" latinLnBrk="0" hangingPunct="1">
                <a:lnSpc>
                  <a:spcPct val="100000"/>
                </a:lnSpc>
                <a:spcBef>
                  <a:spcPts val="0"/>
                </a:spcBef>
                <a:spcAft>
                  <a:spcPts val="0"/>
                </a:spcAft>
                <a:buClrTx/>
                <a:buSzTx/>
                <a:buFontTx/>
                <a:buNone/>
                <a:tabLst/>
                <a:defRPr/>
              </a:pPr>
              <a:r>
                <a:rPr kumimoji="0" lang="en-US" sz="1224" b="0" i="0" u="none" strike="noStrike" kern="0" cap="none" spc="0" normalizeH="0" baseline="0" noProof="0" dirty="0">
                  <a:ln>
                    <a:noFill/>
                  </a:ln>
                  <a:solidFill>
                    <a:prstClr val="black"/>
                  </a:solidFill>
                  <a:effectLst/>
                  <a:uLnTx/>
                  <a:uFillTx/>
                  <a:latin typeface="Consolas" panose="020B0609020204030204" pitchFamily="49" charset="0"/>
                </a:rPr>
                <a:t>  [Position] </a:t>
              </a:r>
              <a:r>
                <a:rPr kumimoji="0" lang="en-US" sz="1224" b="0" i="0" u="none" strike="noStrike" kern="0" cap="none" spc="0" normalizeH="0" baseline="0" noProof="0" dirty="0">
                  <a:ln>
                    <a:noFill/>
                  </a:ln>
                  <a:solidFill>
                    <a:srgbClr val="0000FF"/>
                  </a:solidFill>
                  <a:effectLst/>
                  <a:uLnTx/>
                  <a:uFillTx/>
                  <a:latin typeface="Consolas" panose="020B0609020204030204" pitchFamily="49" charset="0"/>
                </a:rPr>
                <a:t>varchar</a:t>
              </a:r>
              <a:r>
                <a:rPr kumimoji="0" lang="en-US" sz="1224" b="0" i="0" u="none" strike="noStrike" kern="0" cap="none" spc="0" normalizeH="0" baseline="0" noProof="0" dirty="0">
                  <a:ln>
                    <a:noFill/>
                  </a:ln>
                  <a:solidFill>
                    <a:srgbClr val="808080"/>
                  </a:solidFill>
                  <a:effectLst/>
                  <a:uLnTx/>
                  <a:uFillTx/>
                  <a:latin typeface="Consolas" panose="020B0609020204030204" pitchFamily="49" charset="0"/>
                </a:rPr>
                <a:t>(</a:t>
              </a:r>
              <a:r>
                <a:rPr kumimoji="0" lang="en-US" sz="1224" b="0" i="0" u="none" strike="noStrike" kern="0" cap="none" spc="0" normalizeH="0" baseline="0" noProof="0" dirty="0">
                  <a:ln>
                    <a:noFill/>
                  </a:ln>
                  <a:solidFill>
                    <a:prstClr val="black"/>
                  </a:solidFill>
                  <a:effectLst/>
                  <a:uLnTx/>
                  <a:uFillTx/>
                  <a:latin typeface="Consolas" panose="020B0609020204030204" pitchFamily="49" charset="0"/>
                </a:rPr>
                <a:t>50</a:t>
              </a:r>
              <a:r>
                <a:rPr kumimoji="0" lang="en-US" sz="1224" b="0" i="0" u="none" strike="noStrike" kern="0" cap="none" spc="0" normalizeH="0" baseline="0" noProof="0" dirty="0">
                  <a:ln>
                    <a:noFill/>
                  </a:ln>
                  <a:solidFill>
                    <a:srgbClr val="808080"/>
                  </a:solidFill>
                  <a:effectLst/>
                  <a:uLnTx/>
                  <a:uFillTx/>
                  <a:latin typeface="Consolas" panose="020B0609020204030204" pitchFamily="49" charset="0"/>
                </a:rPr>
                <a:t>)</a:t>
              </a:r>
              <a:r>
                <a:rPr kumimoji="0" lang="en-US" sz="1224" b="0" i="0" u="none" strike="noStrike" kern="0" cap="none" spc="0" normalizeH="0" baseline="0" noProof="0" dirty="0">
                  <a:ln>
                    <a:noFill/>
                  </a:ln>
                  <a:solidFill>
                    <a:prstClr val="black"/>
                  </a:solidFill>
                  <a:effectLst/>
                  <a:uLnTx/>
                  <a:uFillTx/>
                  <a:latin typeface="Consolas" panose="020B0609020204030204" pitchFamily="49" charset="0"/>
                </a:rPr>
                <a:t> </a:t>
              </a:r>
              <a:r>
                <a:rPr kumimoji="0" lang="en-US" sz="1224" b="0" i="0" u="none" strike="noStrike" kern="0" cap="none" spc="0" normalizeH="0" baseline="0" noProof="0" dirty="0">
                  <a:ln>
                    <a:noFill/>
                  </a:ln>
                  <a:solidFill>
                    <a:srgbClr val="808080"/>
                  </a:solidFill>
                  <a:effectLst/>
                  <a:uLnTx/>
                  <a:uFillTx/>
                  <a:latin typeface="Consolas" panose="020B0609020204030204" pitchFamily="49" charset="0"/>
                </a:rPr>
                <a:t>NOT</a:t>
              </a:r>
              <a:r>
                <a:rPr kumimoji="0" lang="en-US" sz="1224" b="0" i="0" u="none" strike="noStrike" kern="0" cap="none" spc="0" normalizeH="0" baseline="0" noProof="0" dirty="0">
                  <a:ln>
                    <a:noFill/>
                  </a:ln>
                  <a:solidFill>
                    <a:prstClr val="black"/>
                  </a:solidFill>
                  <a:effectLst/>
                  <a:uLnTx/>
                  <a:uFillTx/>
                  <a:latin typeface="Consolas" panose="020B0609020204030204" pitchFamily="49" charset="0"/>
                </a:rPr>
                <a:t> </a:t>
              </a:r>
              <a:r>
                <a:rPr kumimoji="0" lang="en-US" sz="1224" b="0" i="0" u="none" strike="noStrike" kern="0" cap="none" spc="0" normalizeH="0" baseline="0" noProof="0" dirty="0">
                  <a:ln>
                    <a:noFill/>
                  </a:ln>
                  <a:solidFill>
                    <a:srgbClr val="808080"/>
                  </a:solidFill>
                  <a:effectLst/>
                  <a:uLnTx/>
                  <a:uFillTx/>
                  <a:latin typeface="Consolas" panose="020B0609020204030204" pitchFamily="49" charset="0"/>
                </a:rPr>
                <a:t>NULL,</a:t>
              </a:r>
              <a:endParaRPr kumimoji="0" lang="en-US" sz="1224" b="0" i="0" u="none" strike="noStrike" kern="0" cap="none" spc="0" normalizeH="0" baseline="0" noProof="0" dirty="0">
                <a:ln>
                  <a:noFill/>
                </a:ln>
                <a:solidFill>
                  <a:prstClr val="black"/>
                </a:solidFill>
                <a:effectLst/>
                <a:uLnTx/>
                <a:uFillTx/>
                <a:latin typeface="Consolas" panose="020B0609020204030204" pitchFamily="49" charset="0"/>
              </a:endParaRPr>
            </a:p>
            <a:p>
              <a:pPr marL="0" marR="0" lvl="0" indent="0" defTabSz="621746" eaLnBrk="1" fontAlgn="auto" latinLnBrk="0" hangingPunct="1">
                <a:lnSpc>
                  <a:spcPct val="100000"/>
                </a:lnSpc>
                <a:spcBef>
                  <a:spcPts val="0"/>
                </a:spcBef>
                <a:spcAft>
                  <a:spcPts val="0"/>
                </a:spcAft>
                <a:buClrTx/>
                <a:buSzTx/>
                <a:buFontTx/>
                <a:buNone/>
                <a:tabLst/>
                <a:defRPr/>
              </a:pPr>
              <a:r>
                <a:rPr kumimoji="0" lang="en-US" sz="1224" b="0" i="0" u="none" strike="noStrike" kern="0" cap="none" spc="0" normalizeH="0" baseline="0" noProof="0" dirty="0">
                  <a:ln>
                    <a:noFill/>
                  </a:ln>
                  <a:solidFill>
                    <a:prstClr val="black"/>
                  </a:solidFill>
                  <a:effectLst/>
                  <a:uLnTx/>
                  <a:uFillTx/>
                  <a:latin typeface="Consolas" panose="020B0609020204030204" pitchFamily="49" charset="0"/>
                </a:rPr>
                <a:t>  [</a:t>
              </a:r>
              <a:r>
                <a:rPr kumimoji="0" lang="en-US" sz="1224" b="0" i="0" u="none" strike="noStrike" kern="0" cap="none" spc="0" normalizeH="0" baseline="0" noProof="0" dirty="0" err="1">
                  <a:ln>
                    <a:noFill/>
                  </a:ln>
                  <a:solidFill>
                    <a:prstClr val="black"/>
                  </a:solidFill>
                  <a:effectLst/>
                  <a:uLnTx/>
                  <a:uFillTx/>
                  <a:latin typeface="Consolas" panose="020B0609020204030204" pitchFamily="49" charset="0"/>
                </a:rPr>
                <a:t>AnnualSalary</a:t>
              </a:r>
              <a:r>
                <a:rPr kumimoji="0" lang="en-US" sz="1224" b="0" i="0" u="none" strike="noStrike" kern="0" cap="none" spc="0" normalizeH="0" baseline="0" noProof="0" dirty="0">
                  <a:ln>
                    <a:noFill/>
                  </a:ln>
                  <a:solidFill>
                    <a:prstClr val="black"/>
                  </a:solidFill>
                  <a:effectLst/>
                  <a:uLnTx/>
                  <a:uFillTx/>
                  <a:latin typeface="Consolas" panose="020B0609020204030204" pitchFamily="49" charset="0"/>
                </a:rPr>
                <a:t>] </a:t>
              </a:r>
              <a:r>
                <a:rPr kumimoji="0" lang="en-US" sz="1224" b="0" i="0" u="none" strike="noStrike" kern="0" cap="none" spc="0" normalizeH="0" baseline="0" noProof="0" dirty="0">
                  <a:ln>
                    <a:noFill/>
                  </a:ln>
                  <a:solidFill>
                    <a:srgbClr val="0000FF"/>
                  </a:solidFill>
                  <a:effectLst/>
                  <a:uLnTx/>
                  <a:uFillTx/>
                  <a:latin typeface="Consolas" panose="020B0609020204030204" pitchFamily="49" charset="0"/>
                </a:rPr>
                <a:t>decimal </a:t>
              </a:r>
              <a:r>
                <a:rPr kumimoji="0" lang="en-US" sz="1224" b="0" i="0" u="none" strike="noStrike" kern="0" cap="none" spc="0" normalizeH="0" baseline="0" noProof="0" dirty="0">
                  <a:ln>
                    <a:noFill/>
                  </a:ln>
                  <a:solidFill>
                    <a:srgbClr val="808080"/>
                  </a:solidFill>
                  <a:effectLst/>
                  <a:uLnTx/>
                  <a:uFillTx/>
                  <a:latin typeface="Consolas" panose="020B0609020204030204" pitchFamily="49" charset="0"/>
                </a:rPr>
                <a:t>(</a:t>
              </a:r>
              <a:r>
                <a:rPr kumimoji="0" lang="en-US" sz="1224" b="0" i="0" u="none" strike="noStrike" kern="0" cap="none" spc="0" normalizeH="0" baseline="0" noProof="0" dirty="0">
                  <a:ln>
                    <a:noFill/>
                  </a:ln>
                  <a:solidFill>
                    <a:prstClr val="black"/>
                  </a:solidFill>
                  <a:effectLst/>
                  <a:uLnTx/>
                  <a:uFillTx/>
                  <a:latin typeface="Consolas" panose="020B0609020204030204" pitchFamily="49" charset="0"/>
                </a:rPr>
                <a:t>10</a:t>
              </a:r>
              <a:r>
                <a:rPr kumimoji="0" lang="en-US" sz="1224" b="0" i="0" u="none" strike="noStrike" kern="0" cap="none" spc="0" normalizeH="0" baseline="0" noProof="0" dirty="0">
                  <a:ln>
                    <a:noFill/>
                  </a:ln>
                  <a:solidFill>
                    <a:srgbClr val="808080"/>
                  </a:solidFill>
                  <a:effectLst/>
                  <a:uLnTx/>
                  <a:uFillTx/>
                  <a:latin typeface="Consolas" panose="020B0609020204030204" pitchFamily="49" charset="0"/>
                </a:rPr>
                <a:t>,</a:t>
              </a:r>
              <a:r>
                <a:rPr kumimoji="0" lang="en-US" sz="1224" b="0" i="0" u="none" strike="noStrike" kern="0" cap="none" spc="0" normalizeH="0" baseline="0" noProof="0" dirty="0">
                  <a:ln>
                    <a:noFill/>
                  </a:ln>
                  <a:solidFill>
                    <a:prstClr val="black"/>
                  </a:solidFill>
                  <a:effectLst/>
                  <a:uLnTx/>
                  <a:uFillTx/>
                  <a:latin typeface="Consolas" panose="020B0609020204030204" pitchFamily="49" charset="0"/>
                </a:rPr>
                <a:t>2</a:t>
              </a:r>
              <a:r>
                <a:rPr kumimoji="0" lang="en-US" sz="1224" b="0" i="0" u="none" strike="noStrike" kern="0" cap="none" spc="0" normalizeH="0" baseline="0" noProof="0" dirty="0">
                  <a:ln>
                    <a:noFill/>
                  </a:ln>
                  <a:solidFill>
                    <a:srgbClr val="808080"/>
                  </a:solidFill>
                  <a:effectLst/>
                  <a:uLnTx/>
                  <a:uFillTx/>
                  <a:latin typeface="Consolas" panose="020B0609020204030204" pitchFamily="49" charset="0"/>
                </a:rPr>
                <a:t>)</a:t>
              </a:r>
              <a:r>
                <a:rPr kumimoji="0" lang="en-US" sz="1224" b="0" i="0" u="none" strike="noStrike" kern="0" cap="none" spc="0" normalizeH="0" baseline="0" noProof="0" dirty="0">
                  <a:ln>
                    <a:noFill/>
                  </a:ln>
                  <a:solidFill>
                    <a:prstClr val="black"/>
                  </a:solidFill>
                  <a:effectLst/>
                  <a:uLnTx/>
                  <a:uFillTx/>
                  <a:latin typeface="Consolas" panose="020B0609020204030204" pitchFamily="49" charset="0"/>
                </a:rPr>
                <a:t> </a:t>
              </a:r>
              <a:r>
                <a:rPr kumimoji="0" lang="en-US" sz="1224" b="0" i="0" u="none" strike="noStrike" kern="0" cap="none" spc="0" normalizeH="0" baseline="0" noProof="0" dirty="0">
                  <a:ln>
                    <a:noFill/>
                  </a:ln>
                  <a:solidFill>
                    <a:srgbClr val="808080"/>
                  </a:solidFill>
                  <a:effectLst/>
                  <a:uLnTx/>
                  <a:uFillTx/>
                  <a:latin typeface="Consolas" panose="020B0609020204030204" pitchFamily="49" charset="0"/>
                </a:rPr>
                <a:t>NOT</a:t>
              </a:r>
              <a:r>
                <a:rPr kumimoji="0" lang="en-US" sz="1224" b="0" i="0" u="none" strike="noStrike" kern="0" cap="none" spc="0" normalizeH="0" baseline="0" noProof="0" dirty="0">
                  <a:ln>
                    <a:noFill/>
                  </a:ln>
                  <a:solidFill>
                    <a:prstClr val="black"/>
                  </a:solidFill>
                  <a:effectLst/>
                  <a:uLnTx/>
                  <a:uFillTx/>
                  <a:latin typeface="Consolas" panose="020B0609020204030204" pitchFamily="49" charset="0"/>
                </a:rPr>
                <a:t> </a:t>
              </a:r>
              <a:r>
                <a:rPr kumimoji="0" lang="en-US" sz="1224" b="0" i="0" u="none" strike="noStrike" kern="0" cap="none" spc="0" normalizeH="0" baseline="0" noProof="0" dirty="0">
                  <a:ln>
                    <a:noFill/>
                  </a:ln>
                  <a:solidFill>
                    <a:srgbClr val="808080"/>
                  </a:solidFill>
                  <a:effectLst/>
                  <a:uLnTx/>
                  <a:uFillTx/>
                  <a:latin typeface="Consolas" panose="020B0609020204030204" pitchFamily="49" charset="0"/>
                </a:rPr>
                <a:t>NULL,</a:t>
              </a:r>
              <a:r>
                <a:rPr kumimoji="0" lang="en-US" sz="1224" b="0" i="0" u="none" strike="noStrike" kern="0" cap="none" spc="0" normalizeH="0" baseline="0" noProof="0" dirty="0">
                  <a:ln>
                    <a:noFill/>
                  </a:ln>
                  <a:solidFill>
                    <a:prstClr val="black"/>
                  </a:solidFill>
                  <a:effectLst/>
                  <a:uLnTx/>
                  <a:uFillTx/>
                  <a:latin typeface="Consolas" panose="020B0609020204030204" pitchFamily="49" charset="0"/>
                </a:rPr>
                <a:t> </a:t>
              </a:r>
            </a:p>
            <a:p>
              <a:pPr marL="0" marR="0" lvl="0" indent="0" defTabSz="621746" eaLnBrk="1" fontAlgn="auto" latinLnBrk="0" hangingPunct="1">
                <a:lnSpc>
                  <a:spcPct val="100000"/>
                </a:lnSpc>
                <a:spcBef>
                  <a:spcPts val="0"/>
                </a:spcBef>
                <a:spcAft>
                  <a:spcPts val="0"/>
                </a:spcAft>
                <a:buClrTx/>
                <a:buSzTx/>
                <a:buFontTx/>
                <a:buNone/>
                <a:tabLst/>
                <a:defRPr/>
              </a:pPr>
              <a:endParaRPr kumimoji="0" lang="en-US" sz="1224" b="0" i="0" u="none" strike="noStrike" kern="0" cap="none" spc="0" normalizeH="0" baseline="0" noProof="0" dirty="0">
                <a:ln>
                  <a:noFill/>
                </a:ln>
                <a:solidFill>
                  <a:prstClr val="black"/>
                </a:solidFill>
                <a:effectLst/>
                <a:uLnTx/>
                <a:uFillTx/>
                <a:latin typeface="Consolas" panose="020B0609020204030204" pitchFamily="49" charset="0"/>
              </a:endParaRPr>
            </a:p>
            <a:p>
              <a:pPr marL="0" marR="0" lvl="0" indent="0" defTabSz="621746" eaLnBrk="1" fontAlgn="auto" latinLnBrk="0" hangingPunct="1">
                <a:lnSpc>
                  <a:spcPct val="100000"/>
                </a:lnSpc>
                <a:spcBef>
                  <a:spcPts val="0"/>
                </a:spcBef>
                <a:spcAft>
                  <a:spcPts val="0"/>
                </a:spcAft>
                <a:buClrTx/>
                <a:buSzTx/>
                <a:buFontTx/>
                <a:buNone/>
                <a:tabLst/>
                <a:defRPr/>
              </a:pPr>
              <a:r>
                <a:rPr kumimoji="0" lang="en-US" sz="1224" b="0" i="0" u="none" strike="noStrike" kern="0" cap="none" spc="0" normalizeH="0" baseline="0" noProof="0" dirty="0">
                  <a:ln>
                    <a:noFill/>
                  </a:ln>
                  <a:solidFill>
                    <a:prstClr val="black"/>
                  </a:solidFill>
                  <a:effectLst/>
                  <a:uLnTx/>
                  <a:uFillTx/>
                  <a:latin typeface="Consolas" panose="020B0609020204030204" pitchFamily="49" charset="0"/>
                </a:rPr>
                <a:t>  ValidFrom </a:t>
              </a:r>
              <a:r>
                <a:rPr kumimoji="0" lang="en-US" sz="1224" b="0" i="0" u="none" strike="noStrike" kern="0" cap="none" spc="0" normalizeH="0" baseline="0" noProof="0" dirty="0">
                  <a:ln>
                    <a:noFill/>
                  </a:ln>
                  <a:solidFill>
                    <a:srgbClr val="0000FF"/>
                  </a:solidFill>
                  <a:effectLst/>
                  <a:uLnTx/>
                  <a:uFillTx/>
                  <a:latin typeface="Consolas" panose="020B0609020204030204" pitchFamily="49" charset="0"/>
                </a:rPr>
                <a:t>datetime2</a:t>
              </a:r>
              <a:r>
                <a:rPr kumimoji="0" lang="en-US" sz="1224" b="0" i="0" u="none" strike="noStrike" kern="0" cap="none" spc="0" normalizeH="0" baseline="0" noProof="0" dirty="0">
                  <a:ln>
                    <a:noFill/>
                  </a:ln>
                  <a:solidFill>
                    <a:prstClr val="black"/>
                  </a:solidFill>
                  <a:effectLst/>
                  <a:uLnTx/>
                  <a:uFillTx/>
                  <a:latin typeface="Consolas" panose="020B0609020204030204" pitchFamily="49" charset="0"/>
                </a:rPr>
                <a:t> </a:t>
              </a:r>
              <a:r>
                <a:rPr kumimoji="0" lang="en-US" sz="1224" b="0" i="0" u="none" strike="noStrike" kern="0" cap="none" spc="0" normalizeH="0" baseline="0" noProof="0" dirty="0">
                  <a:ln>
                    <a:noFill/>
                  </a:ln>
                  <a:solidFill>
                    <a:srgbClr val="808080"/>
                  </a:solidFill>
                  <a:effectLst/>
                  <a:uLnTx/>
                  <a:uFillTx/>
                  <a:latin typeface="Consolas" panose="020B0609020204030204" pitchFamily="49" charset="0"/>
                </a:rPr>
                <a:t>NOT</a:t>
              </a:r>
              <a:r>
                <a:rPr kumimoji="0" lang="en-US" sz="1224" b="0" i="0" u="none" strike="noStrike" kern="0" cap="none" spc="0" normalizeH="0" baseline="0" noProof="0" dirty="0">
                  <a:ln>
                    <a:noFill/>
                  </a:ln>
                  <a:solidFill>
                    <a:prstClr val="black"/>
                  </a:solidFill>
                  <a:effectLst/>
                  <a:uLnTx/>
                  <a:uFillTx/>
                  <a:latin typeface="Consolas" panose="020B0609020204030204" pitchFamily="49" charset="0"/>
                </a:rPr>
                <a:t> </a:t>
              </a:r>
              <a:r>
                <a:rPr kumimoji="0" lang="en-US" sz="1224" b="0" i="0" u="none" strike="noStrike" kern="0" cap="none" spc="0" normalizeH="0" baseline="0" noProof="0" dirty="0">
                  <a:ln>
                    <a:noFill/>
                  </a:ln>
                  <a:solidFill>
                    <a:srgbClr val="808080"/>
                  </a:solidFill>
                  <a:effectLst/>
                  <a:uLnTx/>
                  <a:uFillTx/>
                  <a:latin typeface="Consolas" panose="020B0609020204030204" pitchFamily="49" charset="0"/>
                </a:rPr>
                <a:t>NULL,</a:t>
              </a:r>
              <a:endParaRPr kumimoji="0" lang="en-US" sz="1224" b="0" i="0" u="none" strike="noStrike" kern="0" cap="none" spc="0" normalizeH="0" baseline="0" noProof="0" dirty="0">
                <a:ln>
                  <a:noFill/>
                </a:ln>
                <a:solidFill>
                  <a:prstClr val="black"/>
                </a:solidFill>
                <a:effectLst/>
                <a:uLnTx/>
                <a:uFillTx/>
                <a:latin typeface="Consolas" panose="020B0609020204030204" pitchFamily="49" charset="0"/>
              </a:endParaRPr>
            </a:p>
            <a:p>
              <a:pPr marL="0" marR="0" lvl="0" indent="0" defTabSz="621746" eaLnBrk="1" fontAlgn="auto" latinLnBrk="0" hangingPunct="1">
                <a:lnSpc>
                  <a:spcPct val="100000"/>
                </a:lnSpc>
                <a:spcBef>
                  <a:spcPts val="0"/>
                </a:spcBef>
                <a:spcAft>
                  <a:spcPts val="0"/>
                </a:spcAft>
                <a:buClrTx/>
                <a:buSzTx/>
                <a:buFontTx/>
                <a:buNone/>
                <a:tabLst/>
                <a:defRPr/>
              </a:pPr>
              <a:r>
                <a:rPr kumimoji="0" lang="en-US" sz="1224" b="0" i="0" u="none" strike="noStrike" kern="0" cap="none" spc="0" normalizeH="0" baseline="0" noProof="0" dirty="0">
                  <a:ln>
                    <a:noFill/>
                  </a:ln>
                  <a:solidFill>
                    <a:prstClr val="black"/>
                  </a:solidFill>
                  <a:effectLst/>
                  <a:uLnTx/>
                  <a:uFillTx/>
                  <a:latin typeface="Consolas" panose="020B0609020204030204" pitchFamily="49" charset="0"/>
                </a:rPr>
                <a:t>  ValidTo </a:t>
              </a:r>
              <a:r>
                <a:rPr kumimoji="0" lang="en-US" sz="1224" b="0" i="0" u="none" strike="noStrike" kern="0" cap="none" spc="0" normalizeH="0" baseline="0" noProof="0" dirty="0">
                  <a:ln>
                    <a:noFill/>
                  </a:ln>
                  <a:solidFill>
                    <a:srgbClr val="0000FF"/>
                  </a:solidFill>
                  <a:effectLst/>
                  <a:uLnTx/>
                  <a:uFillTx/>
                  <a:latin typeface="Consolas" panose="020B0609020204030204" pitchFamily="49" charset="0"/>
                </a:rPr>
                <a:t>datetime2</a:t>
              </a:r>
              <a:r>
                <a:rPr kumimoji="0" lang="en-US" sz="1224" b="0" i="0" u="none" strike="noStrike" kern="0" cap="none" spc="0" normalizeH="0" baseline="0" noProof="0" dirty="0">
                  <a:ln>
                    <a:noFill/>
                  </a:ln>
                  <a:solidFill>
                    <a:prstClr val="black"/>
                  </a:solidFill>
                  <a:effectLst/>
                  <a:uLnTx/>
                  <a:uFillTx/>
                  <a:latin typeface="Consolas" panose="020B0609020204030204" pitchFamily="49" charset="0"/>
                </a:rPr>
                <a:t> </a:t>
              </a:r>
              <a:r>
                <a:rPr kumimoji="0" lang="en-US" sz="1224" b="0" i="0" u="none" strike="noStrike" kern="0" cap="none" spc="0" normalizeH="0" baseline="0" noProof="0" dirty="0">
                  <a:ln>
                    <a:noFill/>
                  </a:ln>
                  <a:solidFill>
                    <a:srgbClr val="808080"/>
                  </a:solidFill>
                  <a:effectLst/>
                  <a:uLnTx/>
                  <a:uFillTx/>
                  <a:latin typeface="Consolas" panose="020B0609020204030204" pitchFamily="49" charset="0"/>
                </a:rPr>
                <a:t>NOT</a:t>
              </a:r>
              <a:r>
                <a:rPr kumimoji="0" lang="en-US" sz="1224" b="0" i="0" u="none" strike="noStrike" kern="0" cap="none" spc="0" normalizeH="0" baseline="0" noProof="0" dirty="0">
                  <a:ln>
                    <a:noFill/>
                  </a:ln>
                  <a:solidFill>
                    <a:prstClr val="black"/>
                  </a:solidFill>
                  <a:effectLst/>
                  <a:uLnTx/>
                  <a:uFillTx/>
                  <a:latin typeface="Consolas" panose="020B0609020204030204" pitchFamily="49" charset="0"/>
                </a:rPr>
                <a:t> </a:t>
              </a:r>
              <a:r>
                <a:rPr kumimoji="0" lang="en-US" sz="1224" b="0" i="0" u="none" strike="noStrike" kern="0" cap="none" spc="0" normalizeH="0" baseline="0" noProof="0" dirty="0">
                  <a:ln>
                    <a:noFill/>
                  </a:ln>
                  <a:solidFill>
                    <a:srgbClr val="808080"/>
                  </a:solidFill>
                  <a:effectLst/>
                  <a:uLnTx/>
                  <a:uFillTx/>
                  <a:latin typeface="Consolas" panose="020B0609020204030204" pitchFamily="49" charset="0"/>
                </a:rPr>
                <a:t>NULL,</a:t>
              </a:r>
              <a:r>
                <a:rPr kumimoji="0" lang="en-US" sz="1224" b="0" i="0" u="none" strike="noStrike" kern="0" cap="none" spc="0" normalizeH="0" baseline="0" noProof="0" dirty="0">
                  <a:ln>
                    <a:noFill/>
                  </a:ln>
                  <a:solidFill>
                    <a:prstClr val="black"/>
                  </a:solidFill>
                  <a:effectLst/>
                  <a:uLnTx/>
                  <a:uFillTx/>
                  <a:latin typeface="Consolas" panose="020B0609020204030204" pitchFamily="49" charset="0"/>
                </a:rPr>
                <a:t>  </a:t>
              </a:r>
            </a:p>
            <a:p>
              <a:pPr marL="0" marR="0" lvl="0" indent="0" defTabSz="621746" eaLnBrk="1" fontAlgn="auto" latinLnBrk="0" hangingPunct="1">
                <a:lnSpc>
                  <a:spcPct val="100000"/>
                </a:lnSpc>
                <a:spcBef>
                  <a:spcPts val="0"/>
                </a:spcBef>
                <a:spcAft>
                  <a:spcPts val="0"/>
                </a:spcAft>
                <a:buClrTx/>
                <a:buSzTx/>
                <a:buFontTx/>
                <a:buNone/>
                <a:tabLst/>
                <a:defRPr/>
              </a:pPr>
              <a:r>
                <a:rPr kumimoji="0" lang="en-US" sz="1224" b="0" i="0" u="none" strike="noStrike" kern="0" cap="none" spc="0" normalizeH="0" baseline="0" noProof="0" dirty="0">
                  <a:ln>
                    <a:noFill/>
                  </a:ln>
                  <a:solidFill>
                    <a:prstClr val="black"/>
                  </a:solidFill>
                  <a:effectLst/>
                  <a:uLnTx/>
                  <a:uFillTx/>
                  <a:latin typeface="Consolas" panose="020B0609020204030204" pitchFamily="49" charset="0"/>
                </a:rPr>
                <a:t>  PERIOD </a:t>
              </a:r>
              <a:r>
                <a:rPr kumimoji="0" lang="en-US" sz="1224" b="0" i="0" u="none" strike="noStrike" kern="0" cap="none" spc="0" normalizeH="0" baseline="0" noProof="0" dirty="0">
                  <a:ln>
                    <a:noFill/>
                  </a:ln>
                  <a:solidFill>
                    <a:srgbClr val="0000FF"/>
                  </a:solidFill>
                  <a:effectLst/>
                  <a:uLnTx/>
                  <a:uFillTx/>
                  <a:latin typeface="Consolas" panose="020B0609020204030204" pitchFamily="49" charset="0"/>
                </a:rPr>
                <a:t>FOR</a:t>
              </a:r>
              <a:r>
                <a:rPr kumimoji="0" lang="en-US" sz="1224" b="0" i="0" u="none" strike="noStrike" kern="0" cap="none" spc="0" normalizeH="0" baseline="0" noProof="0" dirty="0">
                  <a:ln>
                    <a:noFill/>
                  </a:ln>
                  <a:solidFill>
                    <a:prstClr val="black"/>
                  </a:solidFill>
                  <a:effectLst/>
                  <a:uLnTx/>
                  <a:uFillTx/>
                  <a:latin typeface="Consolas" panose="020B0609020204030204" pitchFamily="49" charset="0"/>
                </a:rPr>
                <a:t> VALID_TIME</a:t>
              </a:r>
              <a:r>
                <a:rPr kumimoji="0" lang="en-US" sz="1224" b="0" i="0" u="none" strike="noStrike" kern="0" cap="none" spc="0" normalizeH="0" baseline="0" noProof="0" dirty="0">
                  <a:ln>
                    <a:noFill/>
                  </a:ln>
                  <a:solidFill>
                    <a:srgbClr val="0000FF"/>
                  </a:solidFill>
                  <a:effectLst/>
                  <a:uLnTx/>
                  <a:uFillTx/>
                  <a:latin typeface="Consolas" panose="020B0609020204030204" pitchFamily="49" charset="0"/>
                </a:rPr>
                <a:t> </a:t>
              </a:r>
              <a:r>
                <a:rPr kumimoji="0" lang="en-US" sz="1224" b="0" i="0" u="none" strike="noStrike" kern="0" cap="none" spc="0" normalizeH="0" baseline="0" noProof="0" dirty="0">
                  <a:ln>
                    <a:noFill/>
                  </a:ln>
                  <a:solidFill>
                    <a:srgbClr val="808080"/>
                  </a:solidFill>
                  <a:effectLst/>
                  <a:uLnTx/>
                  <a:uFillTx/>
                  <a:latin typeface="Consolas" panose="020B0609020204030204" pitchFamily="49" charset="0"/>
                </a:rPr>
                <a:t>(</a:t>
              </a:r>
              <a:r>
                <a:rPr kumimoji="0" lang="en-US" sz="1224" b="0" i="0" u="none" strike="noStrike" kern="0" cap="none" spc="0" normalizeH="0" baseline="0" noProof="0" dirty="0" err="1">
                  <a:ln>
                    <a:noFill/>
                  </a:ln>
                  <a:solidFill>
                    <a:prstClr val="black"/>
                  </a:solidFill>
                  <a:effectLst/>
                  <a:uLnTx/>
                  <a:uFillTx/>
                  <a:latin typeface="Consolas" panose="020B0609020204030204" pitchFamily="49" charset="0"/>
                </a:rPr>
                <a:t>ValidFrom</a:t>
              </a:r>
              <a:r>
                <a:rPr kumimoji="0" lang="en-US" sz="1224" b="0" i="0" u="none" strike="noStrike" kern="0" cap="none" spc="0" normalizeH="0" baseline="0" noProof="0" dirty="0" err="1">
                  <a:ln>
                    <a:noFill/>
                  </a:ln>
                  <a:solidFill>
                    <a:srgbClr val="808080"/>
                  </a:solidFill>
                  <a:effectLst/>
                  <a:uLnTx/>
                  <a:uFillTx/>
                  <a:latin typeface="Consolas" panose="020B0609020204030204" pitchFamily="49" charset="0"/>
                </a:rPr>
                <a:t>,</a:t>
              </a:r>
              <a:r>
                <a:rPr kumimoji="0" lang="en-US" sz="1224" b="0" i="0" u="none" strike="noStrike" kern="0" cap="none" spc="0" normalizeH="0" baseline="0" noProof="0" dirty="0" err="1">
                  <a:ln>
                    <a:noFill/>
                  </a:ln>
                  <a:solidFill>
                    <a:prstClr val="black"/>
                  </a:solidFill>
                  <a:effectLst/>
                  <a:uLnTx/>
                  <a:uFillTx/>
                  <a:latin typeface="Consolas" panose="020B0609020204030204" pitchFamily="49" charset="0"/>
                </a:rPr>
                <a:t>ValidTo</a:t>
              </a:r>
              <a:r>
                <a:rPr kumimoji="0" lang="en-US" sz="1224" b="0" i="0" u="none" strike="noStrike" kern="0" cap="none" spc="0" normalizeH="0" baseline="0" noProof="0" dirty="0">
                  <a:ln>
                    <a:noFill/>
                  </a:ln>
                  <a:solidFill>
                    <a:srgbClr val="808080"/>
                  </a:solidFill>
                  <a:effectLst/>
                  <a:uLnTx/>
                  <a:uFillTx/>
                  <a:latin typeface="Consolas" panose="020B0609020204030204" pitchFamily="49" charset="0"/>
                </a:rPr>
                <a:t>),</a:t>
              </a:r>
              <a:endParaRPr kumimoji="0" lang="en-US" sz="1224" b="0" i="0" u="none" strike="noStrike" kern="0" cap="none" spc="0" normalizeH="0" baseline="0" noProof="0" dirty="0">
                <a:ln>
                  <a:noFill/>
                </a:ln>
                <a:solidFill>
                  <a:prstClr val="black"/>
                </a:solidFill>
                <a:effectLst/>
                <a:uLnTx/>
                <a:uFillTx/>
                <a:latin typeface="Consolas" panose="020B0609020204030204" pitchFamily="49" charset="0"/>
              </a:endParaRPr>
            </a:p>
            <a:p>
              <a:pPr marL="0" marR="0" lvl="0" indent="0" defTabSz="621746" eaLnBrk="1" fontAlgn="auto" latinLnBrk="0" hangingPunct="1">
                <a:lnSpc>
                  <a:spcPct val="100000"/>
                </a:lnSpc>
                <a:spcBef>
                  <a:spcPts val="0"/>
                </a:spcBef>
                <a:spcAft>
                  <a:spcPts val="0"/>
                </a:spcAft>
                <a:buClrTx/>
                <a:buSzTx/>
                <a:buFontTx/>
                <a:buNone/>
                <a:tabLst/>
                <a:defRPr/>
              </a:pPr>
              <a:endParaRPr kumimoji="0" lang="en-US" sz="1224" b="0" i="0" u="none" strike="noStrike" kern="0" cap="none" spc="0" normalizeH="0" baseline="0" noProof="0" dirty="0">
                <a:ln>
                  <a:noFill/>
                </a:ln>
                <a:solidFill>
                  <a:prstClr val="black"/>
                </a:solidFill>
                <a:effectLst/>
                <a:uLnTx/>
                <a:uFillTx/>
                <a:latin typeface="Consolas" panose="020B0609020204030204" pitchFamily="49" charset="0"/>
              </a:endParaRPr>
            </a:p>
            <a:p>
              <a:pPr marL="0" marR="0" lvl="0" indent="0" defTabSz="621746" eaLnBrk="1" fontAlgn="auto" latinLnBrk="0" hangingPunct="1">
                <a:lnSpc>
                  <a:spcPct val="100000"/>
                </a:lnSpc>
                <a:spcBef>
                  <a:spcPts val="0"/>
                </a:spcBef>
                <a:spcAft>
                  <a:spcPts val="0"/>
                </a:spcAft>
                <a:buClrTx/>
                <a:buSzTx/>
                <a:buFontTx/>
                <a:buNone/>
                <a:tabLst/>
                <a:defRPr/>
              </a:pPr>
              <a:r>
                <a:rPr kumimoji="0" lang="en-US" sz="1224" b="0" i="0" u="none" strike="noStrike" kern="0" cap="none" spc="0" normalizeH="0" baseline="0" noProof="0" dirty="0">
                  <a:ln>
                    <a:noFill/>
                  </a:ln>
                  <a:solidFill>
                    <a:prstClr val="black"/>
                  </a:solidFill>
                  <a:effectLst/>
                  <a:uLnTx/>
                  <a:uFillTx/>
                  <a:latin typeface="Consolas" panose="020B0609020204030204" pitchFamily="49" charset="0"/>
                </a:rPr>
                <a:t>  </a:t>
              </a:r>
            </a:p>
            <a:p>
              <a:pPr marL="0" marR="0" lvl="0" indent="0" defTabSz="621746" eaLnBrk="1" fontAlgn="auto" latinLnBrk="0" hangingPunct="1">
                <a:lnSpc>
                  <a:spcPct val="100000"/>
                </a:lnSpc>
                <a:spcBef>
                  <a:spcPts val="0"/>
                </a:spcBef>
                <a:spcAft>
                  <a:spcPts val="0"/>
                </a:spcAft>
                <a:buClrTx/>
                <a:buSzTx/>
                <a:buFontTx/>
                <a:buNone/>
                <a:tabLst/>
                <a:defRPr/>
              </a:pPr>
              <a:r>
                <a:rPr kumimoji="0" lang="en-US" sz="1224" b="0" i="0" u="none" strike="noStrike" kern="0" cap="none" spc="0" normalizeH="0" baseline="0" noProof="0" dirty="0">
                  <a:ln>
                    <a:noFill/>
                  </a:ln>
                  <a:solidFill>
                    <a:prstClr val="black"/>
                  </a:solidFill>
                  <a:effectLst/>
                  <a:uLnTx/>
                  <a:uFillTx/>
                  <a:latin typeface="Consolas" panose="020B0609020204030204" pitchFamily="49" charset="0"/>
                </a:rPr>
                <a:t>  </a:t>
              </a:r>
              <a:r>
                <a:rPr kumimoji="0" lang="en-US" sz="1224" b="0" i="0" u="none" strike="noStrike" kern="0" cap="none" spc="0" normalizeH="0" baseline="0" noProof="0" dirty="0">
                  <a:ln>
                    <a:noFill/>
                  </a:ln>
                  <a:solidFill>
                    <a:srgbClr val="0000FF"/>
                  </a:solidFill>
                  <a:effectLst/>
                  <a:uLnTx/>
                  <a:uFillTx/>
                  <a:latin typeface="Consolas" panose="020B0609020204030204" pitchFamily="49" charset="0"/>
                </a:rPr>
                <a:t>CONSTRAINT</a:t>
              </a:r>
              <a:r>
                <a:rPr kumimoji="0" lang="en-US" sz="1224" b="0" i="0" u="none" strike="noStrike" kern="0" cap="none" spc="0" normalizeH="0" baseline="0" noProof="0" dirty="0">
                  <a:ln>
                    <a:noFill/>
                  </a:ln>
                  <a:solidFill>
                    <a:prstClr val="black"/>
                  </a:solidFill>
                  <a:effectLst/>
                  <a:uLnTx/>
                  <a:uFillTx/>
                  <a:latin typeface="Consolas" panose="020B0609020204030204" pitchFamily="49" charset="0"/>
                </a:rPr>
                <a:t> </a:t>
              </a:r>
              <a:r>
                <a:rPr kumimoji="0" lang="en-US" sz="1224" b="0" i="0" u="none" strike="noStrike" kern="0" cap="none" spc="0" normalizeH="0" baseline="0" noProof="0" dirty="0" err="1">
                  <a:ln>
                    <a:noFill/>
                  </a:ln>
                  <a:solidFill>
                    <a:prstClr val="black"/>
                  </a:solidFill>
                  <a:effectLst/>
                  <a:uLnTx/>
                  <a:uFillTx/>
                  <a:latin typeface="Consolas" panose="020B0609020204030204" pitchFamily="49" charset="0"/>
                </a:rPr>
                <a:t>PK_Employee</a:t>
              </a:r>
              <a:endParaRPr kumimoji="0" lang="en-US" sz="1224" b="0" i="0" u="none" strike="noStrike" kern="0" cap="none" spc="0" normalizeH="0" baseline="0" noProof="0" dirty="0">
                <a:ln>
                  <a:noFill/>
                </a:ln>
                <a:solidFill>
                  <a:prstClr val="black"/>
                </a:solidFill>
                <a:effectLst/>
                <a:uLnTx/>
                <a:uFillTx/>
                <a:latin typeface="Consolas" panose="020B0609020204030204" pitchFamily="49" charset="0"/>
              </a:endParaRPr>
            </a:p>
            <a:p>
              <a:pPr marL="0" marR="0" lvl="0" indent="0" defTabSz="621746" eaLnBrk="1" fontAlgn="auto" latinLnBrk="0" hangingPunct="1">
                <a:lnSpc>
                  <a:spcPct val="100000"/>
                </a:lnSpc>
                <a:spcBef>
                  <a:spcPts val="0"/>
                </a:spcBef>
                <a:spcAft>
                  <a:spcPts val="0"/>
                </a:spcAft>
                <a:buClrTx/>
                <a:buSzTx/>
                <a:buFontTx/>
                <a:buNone/>
                <a:tabLst/>
                <a:defRPr/>
              </a:pPr>
              <a:r>
                <a:rPr kumimoji="0" lang="en-US" sz="1224" b="0" i="0" u="none" strike="noStrike" kern="0" cap="none" spc="0" normalizeH="0" baseline="0" noProof="0" dirty="0">
                  <a:ln>
                    <a:noFill/>
                  </a:ln>
                  <a:solidFill>
                    <a:prstClr val="black"/>
                  </a:solidFill>
                  <a:effectLst/>
                  <a:uLnTx/>
                  <a:uFillTx/>
                  <a:latin typeface="Consolas" panose="020B0609020204030204" pitchFamily="49" charset="0"/>
                </a:rPr>
                <a:t>  </a:t>
              </a:r>
              <a:r>
                <a:rPr kumimoji="0" lang="en-US" sz="1224" b="0" i="0" u="none" strike="noStrike" kern="0" cap="none" spc="0" normalizeH="0" baseline="0" noProof="0" dirty="0">
                  <a:ln>
                    <a:noFill/>
                  </a:ln>
                  <a:solidFill>
                    <a:srgbClr val="0000FF"/>
                  </a:solidFill>
                  <a:effectLst/>
                  <a:uLnTx/>
                  <a:uFillTx/>
                  <a:latin typeface="Consolas" panose="020B0609020204030204" pitchFamily="49" charset="0"/>
                </a:rPr>
                <a:t>PRIMARY</a:t>
              </a:r>
              <a:r>
                <a:rPr kumimoji="0" lang="en-US" sz="1224" b="0" i="0" u="none" strike="noStrike" kern="0" cap="none" spc="0" normalizeH="0" baseline="0" noProof="0" dirty="0">
                  <a:ln>
                    <a:noFill/>
                  </a:ln>
                  <a:solidFill>
                    <a:prstClr val="black"/>
                  </a:solidFill>
                  <a:effectLst/>
                  <a:uLnTx/>
                  <a:uFillTx/>
                  <a:latin typeface="Consolas" panose="020B0609020204030204" pitchFamily="49" charset="0"/>
                </a:rPr>
                <a:t> </a:t>
              </a:r>
              <a:r>
                <a:rPr kumimoji="0" lang="en-US" sz="1224" b="0" i="0" u="none" strike="noStrike" kern="0" cap="none" spc="0" normalizeH="0" baseline="0" noProof="0" dirty="0">
                  <a:ln>
                    <a:noFill/>
                  </a:ln>
                  <a:solidFill>
                    <a:srgbClr val="0000FF"/>
                  </a:solidFill>
                  <a:effectLst/>
                  <a:uLnTx/>
                  <a:uFillTx/>
                  <a:latin typeface="Consolas" panose="020B0609020204030204" pitchFamily="49" charset="0"/>
                </a:rPr>
                <a:t>KEY</a:t>
              </a:r>
              <a:r>
                <a:rPr kumimoji="0" lang="en-US" sz="1224" b="0" i="0" u="none" strike="noStrike" kern="0" cap="none" spc="0" normalizeH="0" baseline="0" noProof="0" dirty="0">
                  <a:ln>
                    <a:noFill/>
                  </a:ln>
                  <a:solidFill>
                    <a:prstClr val="black"/>
                  </a:solidFill>
                  <a:effectLst/>
                  <a:uLnTx/>
                  <a:uFillTx/>
                  <a:latin typeface="Consolas" panose="020B0609020204030204" pitchFamily="49" charset="0"/>
                </a:rPr>
                <a:t> </a:t>
              </a:r>
              <a:r>
                <a:rPr kumimoji="0" lang="en-US" sz="1224" b="0" i="0" u="none" strike="noStrike" kern="0" cap="none" spc="0" normalizeH="0" baseline="0" noProof="0" dirty="0">
                  <a:ln>
                    <a:noFill/>
                  </a:ln>
                  <a:solidFill>
                    <a:srgbClr val="0000FF"/>
                  </a:solidFill>
                  <a:effectLst/>
                  <a:uLnTx/>
                  <a:uFillTx/>
                  <a:latin typeface="Consolas" panose="020B0609020204030204" pitchFamily="49" charset="0"/>
                </a:rPr>
                <a:t>CLUSTERED </a:t>
              </a:r>
            </a:p>
            <a:p>
              <a:pPr marL="0" marR="0" lvl="0" indent="0" defTabSz="621746" eaLnBrk="1" fontAlgn="auto" latinLnBrk="0" hangingPunct="1">
                <a:lnSpc>
                  <a:spcPct val="100000"/>
                </a:lnSpc>
                <a:spcBef>
                  <a:spcPts val="0"/>
                </a:spcBef>
                <a:spcAft>
                  <a:spcPts val="0"/>
                </a:spcAft>
                <a:buClrTx/>
                <a:buSzTx/>
                <a:buFontTx/>
                <a:buNone/>
                <a:tabLst/>
                <a:defRPr/>
              </a:pPr>
              <a:r>
                <a:rPr kumimoji="0" lang="en-US" sz="1224" b="0" i="0" u="none" strike="noStrike" kern="0" cap="none" spc="0" normalizeH="0" baseline="0" noProof="0" dirty="0">
                  <a:ln>
                    <a:noFill/>
                  </a:ln>
                  <a:solidFill>
                    <a:srgbClr val="0000FF"/>
                  </a:solidFill>
                  <a:effectLst/>
                  <a:uLnTx/>
                  <a:uFillTx/>
                  <a:latin typeface="Consolas" panose="020B0609020204030204" pitchFamily="49" charset="0"/>
                </a:rPr>
                <a:t>  (</a:t>
              </a:r>
              <a:r>
                <a:rPr kumimoji="0" lang="en-US" sz="1224" b="0" i="0" u="none" strike="noStrike" kern="0" cap="none" spc="0" normalizeH="0" baseline="0" noProof="0" dirty="0" err="1">
                  <a:ln>
                    <a:noFill/>
                  </a:ln>
                  <a:solidFill>
                    <a:prstClr val="black"/>
                  </a:solidFill>
                  <a:effectLst/>
                  <a:uLnTx/>
                  <a:uFillTx/>
                  <a:latin typeface="Consolas" panose="020B0609020204030204" pitchFamily="49" charset="0"/>
                </a:rPr>
                <a:t>EmployeeNumber</a:t>
              </a:r>
              <a:r>
                <a:rPr kumimoji="0" lang="en-US" sz="1224" b="0" i="0" u="none" strike="noStrike" kern="0" cap="none" spc="0" normalizeH="0" baseline="0" noProof="0" dirty="0">
                  <a:ln>
                    <a:noFill/>
                  </a:ln>
                  <a:solidFill>
                    <a:srgbClr val="808080"/>
                  </a:solidFill>
                  <a:effectLst/>
                  <a:uLnTx/>
                  <a:uFillTx/>
                  <a:latin typeface="Consolas" panose="020B0609020204030204" pitchFamily="49" charset="0"/>
                </a:rPr>
                <a:t>,</a:t>
              </a:r>
              <a:r>
                <a:rPr kumimoji="0" lang="en-US" sz="1224" b="0" i="0" u="none" strike="noStrike" kern="0" cap="none" spc="0" normalizeH="0" baseline="0" noProof="0" dirty="0">
                  <a:ln>
                    <a:noFill/>
                  </a:ln>
                  <a:solidFill>
                    <a:prstClr val="black"/>
                  </a:solidFill>
                  <a:effectLst/>
                  <a:uLnTx/>
                  <a:uFillTx/>
                  <a:latin typeface="Consolas" panose="020B0609020204030204" pitchFamily="49" charset="0"/>
                </a:rPr>
                <a:t> VALID_TIME </a:t>
              </a:r>
              <a:r>
                <a:rPr kumimoji="0" lang="en-US" sz="1224" b="0" i="0" u="none" strike="noStrike" kern="0" cap="none" spc="0" normalizeH="0" baseline="0" noProof="0" dirty="0">
                  <a:ln>
                    <a:noFill/>
                  </a:ln>
                  <a:solidFill>
                    <a:srgbClr val="0000FF"/>
                  </a:solidFill>
                  <a:effectLst/>
                  <a:uLnTx/>
                  <a:uFillTx/>
                  <a:latin typeface="Consolas" panose="020B0609020204030204" pitchFamily="49" charset="0"/>
                </a:rPr>
                <a:t>WITHOUT</a:t>
              </a:r>
              <a:r>
                <a:rPr kumimoji="0" lang="en-US" sz="1224" b="0" i="0" u="none" strike="noStrike" kern="0" cap="none" spc="0" normalizeH="0" baseline="0" noProof="0" dirty="0">
                  <a:ln>
                    <a:noFill/>
                  </a:ln>
                  <a:solidFill>
                    <a:prstClr val="black"/>
                  </a:solidFill>
                  <a:effectLst/>
                  <a:uLnTx/>
                  <a:uFillTx/>
                  <a:latin typeface="Consolas" panose="020B0609020204030204" pitchFamily="49" charset="0"/>
                </a:rPr>
                <a:t> OVERLAPS</a:t>
              </a:r>
              <a:r>
                <a:rPr kumimoji="0" lang="en-US" sz="1224" b="0" i="0" u="none" strike="noStrike" kern="0" cap="none" spc="0" normalizeH="0" baseline="0" noProof="0" dirty="0">
                  <a:ln>
                    <a:noFill/>
                  </a:ln>
                  <a:solidFill>
                    <a:srgbClr val="808080"/>
                  </a:solidFill>
                  <a:effectLst/>
                  <a:uLnTx/>
                  <a:uFillTx/>
                  <a:latin typeface="Consolas" panose="020B0609020204030204" pitchFamily="49" charset="0"/>
                </a:rPr>
                <a:t>)</a:t>
              </a:r>
              <a:endParaRPr kumimoji="0" lang="en-US" sz="1224" b="0" i="0" u="none" strike="noStrike" kern="0" cap="none" spc="0" normalizeH="0" baseline="0" noProof="0" dirty="0">
                <a:ln>
                  <a:noFill/>
                </a:ln>
                <a:solidFill>
                  <a:prstClr val="black"/>
                </a:solidFill>
                <a:effectLst/>
                <a:uLnTx/>
                <a:uFillTx/>
                <a:latin typeface="Consolas" panose="020B0609020204030204" pitchFamily="49" charset="0"/>
              </a:endParaRPr>
            </a:p>
            <a:p>
              <a:pPr marL="0" marR="0" lvl="0" indent="0" defTabSz="621746" eaLnBrk="1" fontAlgn="auto" latinLnBrk="0" hangingPunct="1">
                <a:lnSpc>
                  <a:spcPct val="100000"/>
                </a:lnSpc>
                <a:spcBef>
                  <a:spcPts val="0"/>
                </a:spcBef>
                <a:spcAft>
                  <a:spcPts val="0"/>
                </a:spcAft>
                <a:buClrTx/>
                <a:buSzTx/>
                <a:buFontTx/>
                <a:buNone/>
                <a:tabLst/>
                <a:defRPr/>
              </a:pPr>
              <a:endParaRPr kumimoji="0" lang="en-US" sz="1224" b="0" i="0" u="none" strike="noStrike" kern="0" cap="none" spc="0" normalizeH="0" baseline="0" noProof="0" dirty="0">
                <a:ln>
                  <a:noFill/>
                </a:ln>
                <a:solidFill>
                  <a:srgbClr val="808080"/>
                </a:solidFill>
                <a:effectLst/>
                <a:uLnTx/>
                <a:uFillTx/>
                <a:latin typeface="Consolas" panose="020B0609020204030204" pitchFamily="49" charset="0"/>
              </a:endParaRPr>
            </a:p>
            <a:p>
              <a:pPr marL="0" marR="0" lvl="0" indent="0" defTabSz="621746" eaLnBrk="1" fontAlgn="auto" latinLnBrk="0" hangingPunct="1">
                <a:lnSpc>
                  <a:spcPct val="100000"/>
                </a:lnSpc>
                <a:spcBef>
                  <a:spcPts val="0"/>
                </a:spcBef>
                <a:spcAft>
                  <a:spcPts val="0"/>
                </a:spcAft>
                <a:buClrTx/>
                <a:buSzTx/>
                <a:buFontTx/>
                <a:buNone/>
                <a:tabLst/>
                <a:defRPr/>
              </a:pPr>
              <a:r>
                <a:rPr kumimoji="0" lang="en-US" sz="1224" b="0" i="0" u="none" strike="noStrike" kern="0" cap="none" spc="0" normalizeH="0" baseline="0" noProof="0" dirty="0">
                  <a:ln>
                    <a:noFill/>
                  </a:ln>
                  <a:solidFill>
                    <a:srgbClr val="808080"/>
                  </a:solidFill>
                  <a:effectLst/>
                  <a:uLnTx/>
                  <a:uFillTx/>
                  <a:latin typeface="Consolas" panose="020B0609020204030204" pitchFamily="49" charset="0"/>
                </a:rPr>
                <a:t>)</a:t>
              </a:r>
              <a:r>
                <a:rPr kumimoji="0" lang="en-US" sz="1224" b="0" i="0" u="none" strike="noStrike" kern="0" cap="none" spc="0" normalizeH="0" baseline="0" noProof="0" dirty="0">
                  <a:ln>
                    <a:noFill/>
                  </a:ln>
                  <a:solidFill>
                    <a:prstClr val="black"/>
                  </a:solidFill>
                  <a:effectLst/>
                  <a:uLnTx/>
                  <a:uFillTx/>
                  <a:latin typeface="Consolas" panose="020B0609020204030204" pitchFamily="49" charset="0"/>
                </a:rPr>
                <a:t> </a:t>
              </a:r>
            </a:p>
            <a:p>
              <a:pPr marL="621746" marR="0" lvl="1" indent="0" defTabSz="621746" eaLnBrk="1" fontAlgn="auto" latinLnBrk="0" hangingPunct="1">
                <a:lnSpc>
                  <a:spcPct val="100000"/>
                </a:lnSpc>
                <a:spcBef>
                  <a:spcPts val="0"/>
                </a:spcBef>
                <a:spcAft>
                  <a:spcPts val="0"/>
                </a:spcAft>
                <a:buClrTx/>
                <a:buSzTx/>
                <a:buFontTx/>
                <a:buNone/>
                <a:tabLst/>
                <a:defRPr/>
              </a:pPr>
              <a:endParaRPr kumimoji="0" lang="en-US" sz="136" b="0" i="0" u="none" strike="noStrike" kern="0" cap="none" spc="0" normalizeH="0" baseline="0" noProof="0" dirty="0">
                <a:ln>
                  <a:noFill/>
                </a:ln>
                <a:solidFill>
                  <a:srgbClr val="808080"/>
                </a:solidFill>
                <a:effectLst/>
                <a:uLnTx/>
                <a:uFillTx/>
                <a:latin typeface="Consolas" panose="020B0609020204030204" pitchFamily="49" charset="0"/>
              </a:endParaRPr>
            </a:p>
            <a:p>
              <a:pPr marL="621746" marR="0" lvl="1" indent="0" defTabSz="621746" eaLnBrk="1" fontAlgn="auto" latinLnBrk="0" hangingPunct="1">
                <a:lnSpc>
                  <a:spcPct val="100000"/>
                </a:lnSpc>
                <a:spcBef>
                  <a:spcPts val="0"/>
                </a:spcBef>
                <a:spcAft>
                  <a:spcPts val="0"/>
                </a:spcAft>
                <a:buClrTx/>
                <a:buSzTx/>
                <a:buFontTx/>
                <a:buNone/>
                <a:tabLst/>
                <a:defRPr/>
              </a:pPr>
              <a:endParaRPr kumimoji="0" lang="en-US" sz="136" b="0" i="0" u="none" strike="noStrike" kern="0" cap="none" spc="0" normalizeH="0" baseline="0" noProof="0" dirty="0">
                <a:ln>
                  <a:noFill/>
                </a:ln>
                <a:solidFill>
                  <a:srgbClr val="808080"/>
                </a:solidFill>
                <a:effectLst/>
                <a:uLnTx/>
                <a:uFillTx/>
                <a:latin typeface="Consolas" panose="020B0609020204030204" pitchFamily="49" charset="0"/>
              </a:endParaRPr>
            </a:p>
            <a:p>
              <a:pPr marL="621746" marR="0" lvl="1" indent="0" defTabSz="621746" eaLnBrk="1" fontAlgn="auto" latinLnBrk="0" hangingPunct="1">
                <a:lnSpc>
                  <a:spcPct val="100000"/>
                </a:lnSpc>
                <a:spcBef>
                  <a:spcPts val="0"/>
                </a:spcBef>
                <a:spcAft>
                  <a:spcPts val="0"/>
                </a:spcAft>
                <a:buClrTx/>
                <a:buSzTx/>
                <a:buFontTx/>
                <a:buNone/>
                <a:tabLst/>
                <a:defRPr/>
              </a:pPr>
              <a:endParaRPr kumimoji="0" lang="en-US" sz="136" b="0" i="0" u="none" strike="noStrike" kern="0" cap="none" spc="0" normalizeH="0" baseline="0" noProof="0" dirty="0">
                <a:ln>
                  <a:noFill/>
                </a:ln>
                <a:solidFill>
                  <a:srgbClr val="808080"/>
                </a:solidFill>
                <a:effectLst/>
                <a:uLnTx/>
                <a:uFillTx/>
                <a:latin typeface="Consolas" panose="020B0609020204030204" pitchFamily="49" charset="0"/>
              </a:endParaRPr>
            </a:p>
            <a:p>
              <a:pPr marL="621746" marR="0" lvl="1" indent="0" defTabSz="621746" eaLnBrk="1" fontAlgn="auto" latinLnBrk="0" hangingPunct="1">
                <a:lnSpc>
                  <a:spcPct val="100000"/>
                </a:lnSpc>
                <a:spcBef>
                  <a:spcPts val="0"/>
                </a:spcBef>
                <a:spcAft>
                  <a:spcPts val="0"/>
                </a:spcAft>
                <a:buClrTx/>
                <a:buSzTx/>
                <a:buFontTx/>
                <a:buNone/>
                <a:tabLst/>
                <a:defRPr/>
              </a:pPr>
              <a:endParaRPr kumimoji="0" lang="en-US" sz="136" b="0" i="0" u="none" strike="noStrike" kern="0" cap="none" spc="0" normalizeH="0" baseline="0" noProof="0" dirty="0">
                <a:ln>
                  <a:noFill/>
                </a:ln>
                <a:solidFill>
                  <a:srgbClr val="808080"/>
                </a:solidFill>
                <a:effectLst/>
                <a:uLnTx/>
                <a:uFillTx/>
                <a:latin typeface="Consolas" panose="020B0609020204030204" pitchFamily="49" charset="0"/>
              </a:endParaRPr>
            </a:p>
            <a:p>
              <a:pPr marL="621746" marR="0" lvl="1" indent="0" defTabSz="621746" eaLnBrk="1" fontAlgn="auto" latinLnBrk="0" hangingPunct="1">
                <a:lnSpc>
                  <a:spcPct val="100000"/>
                </a:lnSpc>
                <a:spcBef>
                  <a:spcPts val="0"/>
                </a:spcBef>
                <a:spcAft>
                  <a:spcPts val="0"/>
                </a:spcAft>
                <a:buClrTx/>
                <a:buSzTx/>
                <a:buFontTx/>
                <a:buNone/>
                <a:tabLst/>
                <a:defRPr/>
              </a:pPr>
              <a:endParaRPr kumimoji="0" lang="en-US" sz="136" b="0" i="0" u="none" strike="noStrike" kern="0" cap="none" spc="0" normalizeH="0" baseline="0" noProof="0" dirty="0">
                <a:ln>
                  <a:noFill/>
                </a:ln>
                <a:solidFill>
                  <a:srgbClr val="808080"/>
                </a:solidFill>
                <a:effectLst/>
                <a:uLnTx/>
                <a:uFillTx/>
                <a:latin typeface="Consolas" panose="020B0609020204030204" pitchFamily="49" charset="0"/>
              </a:endParaRPr>
            </a:p>
            <a:p>
              <a:pPr marL="621746" marR="0" lvl="1" indent="0" defTabSz="621746" eaLnBrk="1" fontAlgn="auto" latinLnBrk="0" hangingPunct="1">
                <a:lnSpc>
                  <a:spcPct val="100000"/>
                </a:lnSpc>
                <a:spcBef>
                  <a:spcPts val="0"/>
                </a:spcBef>
                <a:spcAft>
                  <a:spcPts val="0"/>
                </a:spcAft>
                <a:buClrTx/>
                <a:buSzTx/>
                <a:buFontTx/>
                <a:buNone/>
                <a:tabLst/>
                <a:defRPr/>
              </a:pPr>
              <a:endParaRPr kumimoji="0" lang="en-US" sz="136" b="0" i="0" u="none" strike="noStrike" kern="0" cap="none" spc="0" normalizeH="0" baseline="0" noProof="0" dirty="0">
                <a:ln>
                  <a:noFill/>
                </a:ln>
                <a:solidFill>
                  <a:srgbClr val="808080"/>
                </a:solidFill>
                <a:effectLst/>
                <a:uLnTx/>
                <a:uFillTx/>
                <a:latin typeface="Consolas" panose="020B0609020204030204" pitchFamily="49" charset="0"/>
              </a:endParaRPr>
            </a:p>
            <a:p>
              <a:pPr marL="621746" marR="0" lvl="1" indent="0" defTabSz="621746" eaLnBrk="1" fontAlgn="auto" latinLnBrk="0" hangingPunct="1">
                <a:lnSpc>
                  <a:spcPct val="100000"/>
                </a:lnSpc>
                <a:spcBef>
                  <a:spcPts val="0"/>
                </a:spcBef>
                <a:spcAft>
                  <a:spcPts val="0"/>
                </a:spcAft>
                <a:buClrTx/>
                <a:buSzTx/>
                <a:buFontTx/>
                <a:buNone/>
                <a:tabLst/>
                <a:defRPr/>
              </a:pPr>
              <a:endParaRPr kumimoji="0" lang="en-US" sz="136" b="0" i="0" u="none" strike="noStrike" kern="0" cap="none" spc="0" normalizeH="0" baseline="0" noProof="0" dirty="0">
                <a:ln>
                  <a:noFill/>
                </a:ln>
                <a:solidFill>
                  <a:srgbClr val="808080"/>
                </a:solidFill>
                <a:effectLst/>
                <a:uLnTx/>
                <a:uFillTx/>
                <a:latin typeface="Consolas" panose="020B0609020204030204" pitchFamily="49" charset="0"/>
              </a:endParaRPr>
            </a:p>
            <a:p>
              <a:pPr marL="621746" marR="0" lvl="1" indent="0" defTabSz="621746" eaLnBrk="1" fontAlgn="auto" latinLnBrk="0" hangingPunct="1">
                <a:lnSpc>
                  <a:spcPct val="100000"/>
                </a:lnSpc>
                <a:spcBef>
                  <a:spcPts val="0"/>
                </a:spcBef>
                <a:spcAft>
                  <a:spcPts val="0"/>
                </a:spcAft>
                <a:buClrTx/>
                <a:buSzTx/>
                <a:buFontTx/>
                <a:buNone/>
                <a:tabLst/>
                <a:defRPr/>
              </a:pPr>
              <a:endParaRPr kumimoji="0" lang="en-US" sz="136" b="0" i="0" u="none" strike="noStrike" kern="0" cap="none" spc="0" normalizeH="0" baseline="0" noProof="0" dirty="0">
                <a:ln>
                  <a:noFill/>
                </a:ln>
                <a:solidFill>
                  <a:prstClr val="black"/>
                </a:solidFill>
                <a:effectLst/>
                <a:uLnTx/>
                <a:uFillTx/>
                <a:latin typeface="Consolas" panose="020B0609020204030204" pitchFamily="49" charset="0"/>
              </a:endParaRPr>
            </a:p>
            <a:p>
              <a:pPr marL="0" marR="0" lvl="0" indent="0" defTabSz="621746" eaLnBrk="1" fontAlgn="auto" latinLnBrk="0" hangingPunct="1">
                <a:lnSpc>
                  <a:spcPct val="100000"/>
                </a:lnSpc>
                <a:spcBef>
                  <a:spcPts val="0"/>
                </a:spcBef>
                <a:spcAft>
                  <a:spcPts val="0"/>
                </a:spcAft>
                <a:buClrTx/>
                <a:buSzTx/>
                <a:buFontTx/>
                <a:buNone/>
                <a:tabLst/>
                <a:defRPr/>
              </a:pPr>
              <a:endParaRPr kumimoji="0" lang="en-US" sz="136" b="0" i="0" u="none" strike="noStrike" kern="0" cap="none" spc="0" normalizeH="0" baseline="0" noProof="0" dirty="0">
                <a:ln>
                  <a:noFill/>
                </a:ln>
                <a:solidFill>
                  <a:prstClr val="black"/>
                </a:solidFill>
                <a:effectLst/>
                <a:uLnTx/>
                <a:uFillTx/>
                <a:latin typeface="Consolas" panose="020B0609020204030204" pitchFamily="49" charset="0"/>
              </a:endParaRPr>
            </a:p>
          </p:txBody>
        </p:sp>
        <p:sp>
          <p:nvSpPr>
            <p:cNvPr id="14" name="Rectangle 13"/>
            <p:cNvSpPr/>
            <p:nvPr/>
          </p:nvSpPr>
          <p:spPr>
            <a:xfrm>
              <a:off x="6832393" y="3019682"/>
              <a:ext cx="4158403" cy="829159"/>
            </a:xfrm>
            <a:prstGeom prst="rect">
              <a:avLst/>
            </a:prstGeom>
            <a:noFill/>
            <a:ln w="25400" cap="flat" cmpd="sng" algn="ctr">
              <a:solidFill>
                <a:srgbClr val="00BCF2">
                  <a:shade val="95000"/>
                  <a:satMod val="105000"/>
                </a:srgbClr>
              </a:solidFill>
              <a:prstDash val="solid"/>
            </a:ln>
            <a:effectLst>
              <a:outerShdw blurRad="40000" dist="23000" dir="5400000" rotWithShape="0">
                <a:srgbClr val="000000">
                  <a:alpha val="35000"/>
                </a:srgbClr>
              </a:outerShdw>
            </a:effectLst>
          </p:spPr>
          <p:txBody>
            <a:bodyPr rtlCol="0" anchor="ctr"/>
            <a:lstStyle/>
            <a:p>
              <a:pPr marL="0" marR="0" lvl="0" indent="0" algn="ctr" defTabSz="621746" eaLnBrk="1" fontAlgn="auto" latinLnBrk="0" hangingPunct="1">
                <a:lnSpc>
                  <a:spcPct val="100000"/>
                </a:lnSpc>
                <a:spcBef>
                  <a:spcPts val="0"/>
                </a:spcBef>
                <a:spcAft>
                  <a:spcPts val="0"/>
                </a:spcAft>
                <a:buClrTx/>
                <a:buSzTx/>
                <a:buFontTx/>
                <a:buNone/>
                <a:tabLst/>
                <a:defRPr/>
              </a:pPr>
              <a:endParaRPr kumimoji="0" lang="en-US" sz="2448" b="0" i="0" u="none" strike="noStrike" kern="0" cap="none" spc="0" normalizeH="0" baseline="0" noProof="0">
                <a:ln>
                  <a:noFill/>
                </a:ln>
                <a:solidFill>
                  <a:srgbClr val="FFFFFF"/>
                </a:solidFill>
                <a:effectLst/>
                <a:uLnTx/>
                <a:uFillTx/>
                <a:latin typeface="Segoe UI"/>
                <a:ea typeface="+mn-ea"/>
                <a:cs typeface="+mn-cs"/>
              </a:endParaRPr>
            </a:p>
          </p:txBody>
        </p:sp>
        <p:sp>
          <p:nvSpPr>
            <p:cNvPr id="15" name="Rectangle 14"/>
            <p:cNvSpPr/>
            <p:nvPr/>
          </p:nvSpPr>
          <p:spPr>
            <a:xfrm>
              <a:off x="6832393" y="3944790"/>
              <a:ext cx="4158403" cy="829159"/>
            </a:xfrm>
            <a:prstGeom prst="rect">
              <a:avLst/>
            </a:prstGeom>
            <a:noFill/>
            <a:ln w="25400" cap="flat" cmpd="sng" algn="ctr">
              <a:solidFill>
                <a:srgbClr val="00BCF2">
                  <a:shade val="95000"/>
                  <a:satMod val="105000"/>
                </a:srgbClr>
              </a:solidFill>
              <a:prstDash val="solid"/>
            </a:ln>
            <a:effectLst>
              <a:outerShdw blurRad="40000" dist="23000" dir="5400000" rotWithShape="0">
                <a:srgbClr val="000000">
                  <a:alpha val="35000"/>
                </a:srgbClr>
              </a:outerShdw>
            </a:effectLst>
          </p:spPr>
          <p:txBody>
            <a:bodyPr rtlCol="0" anchor="ctr"/>
            <a:lstStyle/>
            <a:p>
              <a:pPr marL="0" marR="0" lvl="0" indent="0" algn="ctr" defTabSz="621746" eaLnBrk="1" fontAlgn="auto" latinLnBrk="0" hangingPunct="1">
                <a:lnSpc>
                  <a:spcPct val="100000"/>
                </a:lnSpc>
                <a:spcBef>
                  <a:spcPts val="0"/>
                </a:spcBef>
                <a:spcAft>
                  <a:spcPts val="0"/>
                </a:spcAft>
                <a:buClrTx/>
                <a:buSzTx/>
                <a:buFontTx/>
                <a:buNone/>
                <a:tabLst/>
                <a:defRPr/>
              </a:pPr>
              <a:endParaRPr kumimoji="0" lang="en-US" sz="2448" b="0" i="0" u="none" strike="noStrike" kern="0" cap="none" spc="0" normalizeH="0" baseline="0" noProof="0">
                <a:ln>
                  <a:noFill/>
                </a:ln>
                <a:solidFill>
                  <a:srgbClr val="FFFFFF"/>
                </a:solidFill>
                <a:effectLst/>
                <a:uLnTx/>
                <a:uFillTx/>
                <a:latin typeface="Segoe UI"/>
                <a:ea typeface="+mn-ea"/>
                <a:cs typeface="+mn-cs"/>
              </a:endParaRPr>
            </a:p>
          </p:txBody>
        </p:sp>
      </p:grpSp>
      <p:grpSp>
        <p:nvGrpSpPr>
          <p:cNvPr id="16" name="Group 15"/>
          <p:cNvGrpSpPr/>
          <p:nvPr/>
        </p:nvGrpSpPr>
        <p:grpSpPr>
          <a:xfrm>
            <a:off x="702918" y="1377434"/>
            <a:ext cx="5085581" cy="1410771"/>
            <a:chOff x="7237045" y="1516062"/>
            <a:chExt cx="5085581" cy="1410771"/>
          </a:xfrm>
        </p:grpSpPr>
        <p:sp>
          <p:nvSpPr>
            <p:cNvPr id="17" name="TextBox 16"/>
            <p:cNvSpPr txBox="1"/>
            <p:nvPr/>
          </p:nvSpPr>
          <p:spPr>
            <a:xfrm>
              <a:off x="7237045" y="1516062"/>
              <a:ext cx="5085581" cy="1410771"/>
            </a:xfrm>
            <a:prstGeom prst="rect">
              <a:avLst/>
            </a:prstGeom>
            <a:solidFill>
              <a:srgbClr val="FFFFFF"/>
            </a:solidFill>
            <a:ln>
              <a:solidFill>
                <a:srgbClr val="00BCF2">
                  <a:shade val="50000"/>
                </a:srgbClr>
              </a:solidFill>
            </a:ln>
          </p:spPr>
          <p:txBody>
            <a:bodyPr wrap="square" rtlCol="0">
              <a:spAutoFit/>
            </a:bodyPr>
            <a:lstStyle/>
            <a:p>
              <a:pPr marL="621746" marR="0" lvl="1" indent="0" defTabSz="621746" eaLnBrk="1" fontAlgn="auto" latinLnBrk="0" hangingPunct="1">
                <a:lnSpc>
                  <a:spcPct val="100000"/>
                </a:lnSpc>
                <a:spcBef>
                  <a:spcPts val="0"/>
                </a:spcBef>
                <a:spcAft>
                  <a:spcPts val="0"/>
                </a:spcAft>
                <a:buClrTx/>
                <a:buSzTx/>
                <a:buFontTx/>
                <a:buNone/>
                <a:tabLst/>
                <a:defRPr/>
              </a:pPr>
              <a:endParaRPr kumimoji="0" lang="en-US" sz="136" b="0" i="0" u="none" strike="noStrike" kern="0" cap="none" spc="0" normalizeH="0" baseline="0" noProof="0" dirty="0">
                <a:ln>
                  <a:noFill/>
                </a:ln>
                <a:solidFill>
                  <a:srgbClr val="808080"/>
                </a:solidFill>
                <a:effectLst/>
                <a:uLnTx/>
                <a:uFillTx/>
                <a:latin typeface="Consolas" panose="020B0609020204030204" pitchFamily="49" charset="0"/>
              </a:endParaRPr>
            </a:p>
            <a:p>
              <a:pPr marL="621746" marR="0" lvl="1" indent="0" defTabSz="621746" eaLnBrk="1" fontAlgn="auto" latinLnBrk="0" hangingPunct="1">
                <a:lnSpc>
                  <a:spcPct val="100000"/>
                </a:lnSpc>
                <a:spcBef>
                  <a:spcPts val="0"/>
                </a:spcBef>
                <a:spcAft>
                  <a:spcPts val="0"/>
                </a:spcAft>
                <a:buClrTx/>
                <a:buSzTx/>
                <a:buFontTx/>
                <a:buNone/>
                <a:tabLst/>
                <a:defRPr/>
              </a:pPr>
              <a:endParaRPr kumimoji="0" lang="en-US" sz="136" b="0" i="0" u="none" strike="noStrike" kern="0" cap="none" spc="0" normalizeH="0" baseline="0" noProof="0" dirty="0">
                <a:ln>
                  <a:noFill/>
                </a:ln>
                <a:solidFill>
                  <a:srgbClr val="808080"/>
                </a:solidFill>
                <a:effectLst/>
                <a:uLnTx/>
                <a:uFillTx/>
                <a:latin typeface="Consolas" panose="020B0609020204030204" pitchFamily="49" charset="0"/>
              </a:endParaRPr>
            </a:p>
            <a:p>
              <a:pPr marL="0" marR="0" lvl="0" indent="0" defTabSz="621746" eaLnBrk="1" fontAlgn="auto" latinLnBrk="0" hangingPunct="1">
                <a:lnSpc>
                  <a:spcPct val="100000"/>
                </a:lnSpc>
                <a:spcBef>
                  <a:spcPts val="0"/>
                </a:spcBef>
                <a:spcAft>
                  <a:spcPts val="0"/>
                </a:spcAft>
                <a:buClrTx/>
                <a:buSzTx/>
                <a:buFontTx/>
                <a:buNone/>
                <a:tabLst/>
                <a:defRPr/>
              </a:pPr>
              <a:r>
                <a:rPr kumimoji="0" lang="en-US" sz="1224" b="0" i="0" u="none" strike="noStrike" kern="0" cap="none" spc="0" normalizeH="0" baseline="0" noProof="0" dirty="0">
                  <a:ln>
                    <a:noFill/>
                  </a:ln>
                  <a:solidFill>
                    <a:srgbClr val="0000FF"/>
                  </a:solidFill>
                  <a:effectLst/>
                  <a:uLnTx/>
                  <a:uFillTx/>
                  <a:latin typeface="Consolas" panose="020B0609020204030204" pitchFamily="49" charset="0"/>
                </a:rPr>
                <a:t>ALTER</a:t>
              </a:r>
              <a:r>
                <a:rPr kumimoji="0" lang="en-US" sz="1224" b="0" i="0" u="none" strike="noStrike" kern="0" cap="none" spc="0" normalizeH="0" baseline="0" noProof="0" dirty="0">
                  <a:ln>
                    <a:noFill/>
                  </a:ln>
                  <a:solidFill>
                    <a:prstClr val="black"/>
                  </a:solidFill>
                  <a:effectLst/>
                  <a:uLnTx/>
                  <a:uFillTx/>
                  <a:latin typeface="Consolas" panose="020B0609020204030204" pitchFamily="49" charset="0"/>
                </a:rPr>
                <a:t> </a:t>
              </a:r>
              <a:r>
                <a:rPr kumimoji="0" lang="en-US" sz="1224" b="0" i="0" u="none" strike="noStrike" kern="0" cap="none" spc="0" normalizeH="0" baseline="0" noProof="0" dirty="0">
                  <a:ln>
                    <a:noFill/>
                  </a:ln>
                  <a:solidFill>
                    <a:srgbClr val="0000FF"/>
                  </a:solidFill>
                  <a:effectLst/>
                  <a:uLnTx/>
                  <a:uFillTx/>
                  <a:latin typeface="Consolas" panose="020B0609020204030204" pitchFamily="49" charset="0"/>
                </a:rPr>
                <a:t>TABLE</a:t>
              </a:r>
              <a:r>
                <a:rPr kumimoji="0" lang="en-US" sz="1224" b="0" i="0" u="none" strike="noStrike" kern="0" cap="none" spc="0" normalizeH="0" baseline="0" noProof="0" dirty="0">
                  <a:ln>
                    <a:noFill/>
                  </a:ln>
                  <a:solidFill>
                    <a:prstClr val="black"/>
                  </a:solidFill>
                  <a:effectLst/>
                  <a:uLnTx/>
                  <a:uFillTx/>
                  <a:latin typeface="Consolas" panose="020B0609020204030204" pitchFamily="49" charset="0"/>
                </a:rPr>
                <a:t> Employee</a:t>
              </a:r>
            </a:p>
            <a:p>
              <a:pPr marL="0" marR="0" lvl="0" indent="0" defTabSz="621746" eaLnBrk="1" fontAlgn="auto" latinLnBrk="0" hangingPunct="1">
                <a:lnSpc>
                  <a:spcPct val="100000"/>
                </a:lnSpc>
                <a:spcBef>
                  <a:spcPts val="0"/>
                </a:spcBef>
                <a:spcAft>
                  <a:spcPts val="0"/>
                </a:spcAft>
                <a:buClrTx/>
                <a:buSzTx/>
                <a:buFontTx/>
                <a:buNone/>
                <a:tabLst/>
                <a:defRPr/>
              </a:pPr>
              <a:endParaRPr kumimoji="0" lang="en-US" sz="1224" b="0" i="0" u="none" strike="noStrike" kern="0" cap="none" spc="0" normalizeH="0" baseline="0" noProof="0" dirty="0">
                <a:ln>
                  <a:noFill/>
                </a:ln>
                <a:solidFill>
                  <a:prstClr val="black"/>
                </a:solidFill>
                <a:effectLst/>
                <a:uLnTx/>
                <a:uFillTx/>
                <a:latin typeface="Consolas" panose="020B0609020204030204" pitchFamily="49" charset="0"/>
              </a:endParaRPr>
            </a:p>
            <a:p>
              <a:pPr marL="0" marR="0" lvl="0" indent="0" defTabSz="621746" eaLnBrk="1" fontAlgn="auto" latinLnBrk="0" hangingPunct="1">
                <a:lnSpc>
                  <a:spcPct val="100000"/>
                </a:lnSpc>
                <a:spcBef>
                  <a:spcPts val="0"/>
                </a:spcBef>
                <a:spcAft>
                  <a:spcPts val="0"/>
                </a:spcAft>
                <a:buClrTx/>
                <a:buSzTx/>
                <a:buFontTx/>
                <a:buNone/>
                <a:tabLst/>
                <a:defRPr/>
              </a:pPr>
              <a:r>
                <a:rPr kumimoji="0" lang="en-US" sz="1224" b="0" i="0" u="none" strike="noStrike" kern="0" cap="none" spc="0" normalizeH="0" baseline="0" noProof="0" dirty="0">
                  <a:ln>
                    <a:noFill/>
                  </a:ln>
                  <a:solidFill>
                    <a:srgbClr val="0000FF"/>
                  </a:solidFill>
                  <a:effectLst/>
                  <a:uLnTx/>
                  <a:uFillTx/>
                  <a:latin typeface="Consolas" panose="020B0609020204030204" pitchFamily="49" charset="0"/>
                </a:rPr>
                <a:t>  ADD</a:t>
              </a:r>
              <a:r>
                <a:rPr kumimoji="0" lang="en-US" sz="1224" b="0" i="0" u="none" strike="noStrike" kern="0" cap="none" spc="0" normalizeH="0" baseline="0" noProof="0" dirty="0">
                  <a:ln>
                    <a:noFill/>
                  </a:ln>
                  <a:solidFill>
                    <a:prstClr val="black"/>
                  </a:solidFill>
                  <a:effectLst/>
                  <a:uLnTx/>
                  <a:uFillTx/>
                  <a:latin typeface="Consolas" panose="020B0609020204030204" pitchFamily="49" charset="0"/>
                </a:rPr>
                <a:t> </a:t>
              </a:r>
              <a:r>
                <a:rPr kumimoji="0" lang="en-US" sz="1224" b="0" i="0" u="none" strike="noStrike" kern="0" cap="none" spc="0" normalizeH="0" baseline="0" noProof="0" dirty="0">
                  <a:ln>
                    <a:noFill/>
                  </a:ln>
                  <a:solidFill>
                    <a:srgbClr val="0000FF"/>
                  </a:solidFill>
                  <a:effectLst/>
                  <a:uLnTx/>
                  <a:uFillTx/>
                  <a:latin typeface="Consolas" panose="020B0609020204030204" pitchFamily="49" charset="0"/>
                </a:rPr>
                <a:t>CONSTRAINT</a:t>
              </a:r>
              <a:r>
                <a:rPr kumimoji="0" lang="en-US" sz="1224" b="0" i="0" u="none" strike="noStrike" kern="0" cap="none" spc="0" normalizeH="0" baseline="0" noProof="0" dirty="0">
                  <a:ln>
                    <a:noFill/>
                  </a:ln>
                  <a:solidFill>
                    <a:prstClr val="black"/>
                  </a:solidFill>
                  <a:effectLst/>
                  <a:uLnTx/>
                  <a:uFillTx/>
                  <a:latin typeface="Consolas" panose="020B0609020204030204" pitchFamily="49" charset="0"/>
                </a:rPr>
                <a:t> </a:t>
              </a:r>
              <a:r>
                <a:rPr kumimoji="0" lang="en-US" sz="1224" b="1" i="0" u="none" strike="noStrike" kern="0" cap="none" spc="0" normalizeH="0" baseline="0" noProof="0" dirty="0" err="1">
                  <a:ln>
                    <a:noFill/>
                  </a:ln>
                  <a:solidFill>
                    <a:prstClr val="black"/>
                  </a:solidFill>
                  <a:effectLst/>
                  <a:uLnTx/>
                  <a:uFillTx/>
                  <a:latin typeface="Consolas" panose="020B0609020204030204" pitchFamily="49" charset="0"/>
                </a:rPr>
                <a:t>FK_Employee_Department</a:t>
              </a:r>
              <a:endParaRPr kumimoji="0" lang="en-US" sz="1224" b="1" i="0" u="none" strike="noStrike" kern="0" cap="none" spc="0" normalizeH="0" baseline="0" noProof="0" dirty="0">
                <a:ln>
                  <a:noFill/>
                </a:ln>
                <a:solidFill>
                  <a:prstClr val="black"/>
                </a:solidFill>
                <a:effectLst/>
                <a:uLnTx/>
                <a:uFillTx/>
                <a:latin typeface="Consolas" panose="020B0609020204030204" pitchFamily="49" charset="0"/>
              </a:endParaRPr>
            </a:p>
            <a:p>
              <a:pPr marL="0" marR="0" lvl="0" indent="0" defTabSz="621746" eaLnBrk="1" fontAlgn="auto" latinLnBrk="0" hangingPunct="1">
                <a:lnSpc>
                  <a:spcPct val="100000"/>
                </a:lnSpc>
                <a:spcBef>
                  <a:spcPts val="0"/>
                </a:spcBef>
                <a:spcAft>
                  <a:spcPts val="0"/>
                </a:spcAft>
                <a:buClrTx/>
                <a:buSzTx/>
                <a:buFontTx/>
                <a:buNone/>
                <a:tabLst/>
                <a:defRPr/>
              </a:pPr>
              <a:r>
                <a:rPr kumimoji="0" lang="en-US" sz="1224" b="0" i="0" u="none" strike="noStrike" kern="0" cap="none" spc="0" normalizeH="0" baseline="0" noProof="0" dirty="0">
                  <a:ln>
                    <a:noFill/>
                  </a:ln>
                  <a:solidFill>
                    <a:srgbClr val="0000FF"/>
                  </a:solidFill>
                  <a:effectLst/>
                  <a:uLnTx/>
                  <a:uFillTx/>
                  <a:latin typeface="Consolas" panose="020B0609020204030204" pitchFamily="49" charset="0"/>
                </a:rPr>
                <a:t>  FOREIGN</a:t>
              </a:r>
              <a:r>
                <a:rPr kumimoji="0" lang="en-US" sz="1224" b="0" i="0" u="none" strike="noStrike" kern="0" cap="none" spc="0" normalizeH="0" baseline="0" noProof="0" dirty="0">
                  <a:ln>
                    <a:noFill/>
                  </a:ln>
                  <a:solidFill>
                    <a:prstClr val="black"/>
                  </a:solidFill>
                  <a:effectLst/>
                  <a:uLnTx/>
                  <a:uFillTx/>
                  <a:latin typeface="Consolas" panose="020B0609020204030204" pitchFamily="49" charset="0"/>
                </a:rPr>
                <a:t> </a:t>
              </a:r>
              <a:r>
                <a:rPr kumimoji="0" lang="en-US" sz="1224" b="0" i="0" u="none" strike="noStrike" kern="0" cap="none" spc="0" normalizeH="0" baseline="0" noProof="0" dirty="0">
                  <a:ln>
                    <a:noFill/>
                  </a:ln>
                  <a:solidFill>
                    <a:srgbClr val="0000FF"/>
                  </a:solidFill>
                  <a:effectLst/>
                  <a:uLnTx/>
                  <a:uFillTx/>
                  <a:latin typeface="Consolas" panose="020B0609020204030204" pitchFamily="49" charset="0"/>
                </a:rPr>
                <a:t>KEY </a:t>
              </a:r>
              <a:r>
                <a:rPr kumimoji="0" lang="en-US" sz="1224" b="0" i="0" u="none" strike="noStrike" kern="0" cap="none" spc="0" normalizeH="0" baseline="0" noProof="0" dirty="0">
                  <a:ln>
                    <a:noFill/>
                  </a:ln>
                  <a:solidFill>
                    <a:srgbClr val="808080"/>
                  </a:solidFill>
                  <a:effectLst/>
                  <a:uLnTx/>
                  <a:uFillTx/>
                  <a:latin typeface="Consolas" panose="020B0609020204030204" pitchFamily="49" charset="0"/>
                </a:rPr>
                <a:t>(</a:t>
              </a:r>
              <a:r>
                <a:rPr kumimoji="0" lang="en-US" sz="1224" b="0" i="0" u="none" strike="noStrike" kern="0" cap="none" spc="0" normalizeH="0" baseline="0" noProof="0" dirty="0" err="1">
                  <a:ln>
                    <a:noFill/>
                  </a:ln>
                  <a:solidFill>
                    <a:prstClr val="black"/>
                  </a:solidFill>
                  <a:effectLst/>
                  <a:uLnTx/>
                  <a:uFillTx/>
                  <a:latin typeface="Consolas" panose="020B0609020204030204" pitchFamily="49" charset="0"/>
                </a:rPr>
                <a:t>LocationId</a:t>
              </a:r>
              <a:r>
                <a:rPr kumimoji="0" lang="en-US" sz="1224" b="0" i="0" u="none" strike="noStrike" kern="0" cap="none" spc="0" normalizeH="0" baseline="0" noProof="0" dirty="0">
                  <a:ln>
                    <a:noFill/>
                  </a:ln>
                  <a:solidFill>
                    <a:srgbClr val="808080"/>
                  </a:solidFill>
                  <a:effectLst/>
                  <a:uLnTx/>
                  <a:uFillTx/>
                  <a:latin typeface="Consolas" panose="020B0609020204030204" pitchFamily="49" charset="0"/>
                </a:rPr>
                <a:t>,</a:t>
              </a:r>
              <a:r>
                <a:rPr kumimoji="0" lang="en-US" sz="1224" b="0" i="0" u="none" strike="noStrike" kern="0" cap="none" spc="0" normalizeH="0" baseline="0" noProof="0" dirty="0">
                  <a:ln>
                    <a:noFill/>
                  </a:ln>
                  <a:solidFill>
                    <a:prstClr val="black"/>
                  </a:solidFill>
                  <a:effectLst/>
                  <a:uLnTx/>
                  <a:uFillTx/>
                  <a:latin typeface="Consolas" panose="020B0609020204030204" pitchFamily="49" charset="0"/>
                </a:rPr>
                <a:t> PERIOD VALID_TIME</a:t>
              </a:r>
              <a:r>
                <a:rPr kumimoji="0" lang="en-US" sz="1224" b="0" i="0" u="none" strike="noStrike" kern="0" cap="none" spc="0" normalizeH="0" baseline="0" noProof="0" dirty="0">
                  <a:ln>
                    <a:noFill/>
                  </a:ln>
                  <a:solidFill>
                    <a:srgbClr val="808080"/>
                  </a:solidFill>
                  <a:effectLst/>
                  <a:uLnTx/>
                  <a:uFillTx/>
                  <a:latin typeface="Consolas" panose="020B0609020204030204" pitchFamily="49" charset="0"/>
                </a:rPr>
                <a:t>)</a:t>
              </a:r>
              <a:r>
                <a:rPr kumimoji="0" lang="en-US" sz="1224" b="0" i="0" u="none" strike="noStrike" kern="0" cap="none" spc="0" normalizeH="0" baseline="0" noProof="0" dirty="0">
                  <a:ln>
                    <a:noFill/>
                  </a:ln>
                  <a:solidFill>
                    <a:prstClr val="black"/>
                  </a:solidFill>
                  <a:effectLst/>
                  <a:uLnTx/>
                  <a:uFillTx/>
                  <a:latin typeface="Consolas" panose="020B0609020204030204" pitchFamily="49" charset="0"/>
                </a:rPr>
                <a:t> </a:t>
              </a:r>
            </a:p>
            <a:p>
              <a:pPr marL="0" marR="0" lvl="0" indent="0" defTabSz="621746" eaLnBrk="1" fontAlgn="auto" latinLnBrk="0" hangingPunct="1">
                <a:lnSpc>
                  <a:spcPct val="100000"/>
                </a:lnSpc>
                <a:spcBef>
                  <a:spcPts val="0"/>
                </a:spcBef>
                <a:spcAft>
                  <a:spcPts val="0"/>
                </a:spcAft>
                <a:buClrTx/>
                <a:buSzTx/>
                <a:buFontTx/>
                <a:buNone/>
                <a:tabLst/>
                <a:defRPr/>
              </a:pPr>
              <a:r>
                <a:rPr kumimoji="0" lang="en-US" sz="1224" b="0" i="0" u="none" strike="noStrike" kern="0" cap="none" spc="0" normalizeH="0" baseline="0" noProof="0" dirty="0">
                  <a:ln>
                    <a:noFill/>
                  </a:ln>
                  <a:solidFill>
                    <a:srgbClr val="0000FF"/>
                  </a:solidFill>
                  <a:effectLst/>
                  <a:uLnTx/>
                  <a:uFillTx/>
                  <a:latin typeface="Consolas" panose="020B0609020204030204" pitchFamily="49" charset="0"/>
                </a:rPr>
                <a:t>  REFERENCES</a:t>
              </a:r>
              <a:r>
                <a:rPr kumimoji="0" lang="en-US" sz="1224" b="0" i="0" u="none" strike="noStrike" kern="0" cap="none" spc="0" normalizeH="0" baseline="0" noProof="0" dirty="0">
                  <a:ln>
                    <a:noFill/>
                  </a:ln>
                  <a:solidFill>
                    <a:prstClr val="black"/>
                  </a:solidFill>
                  <a:effectLst/>
                  <a:uLnTx/>
                  <a:uFillTx/>
                  <a:latin typeface="Consolas" panose="020B0609020204030204" pitchFamily="49" charset="0"/>
                </a:rPr>
                <a:t> Location</a:t>
              </a:r>
              <a:r>
                <a:rPr kumimoji="0" lang="en-US" sz="1224" b="0" i="0" u="none" strike="noStrike" kern="0" cap="none" spc="0" normalizeH="0" baseline="0" noProof="0" dirty="0">
                  <a:ln>
                    <a:noFill/>
                  </a:ln>
                  <a:solidFill>
                    <a:srgbClr val="0000FF"/>
                  </a:solidFill>
                  <a:effectLst/>
                  <a:uLnTx/>
                  <a:uFillTx/>
                  <a:latin typeface="Consolas" panose="020B0609020204030204" pitchFamily="49" charset="0"/>
                </a:rPr>
                <a:t> </a:t>
              </a:r>
              <a:r>
                <a:rPr kumimoji="0" lang="en-US" sz="1224" b="0" i="0" u="none" strike="noStrike" kern="0" cap="none" spc="0" normalizeH="0" baseline="0" noProof="0" dirty="0">
                  <a:ln>
                    <a:noFill/>
                  </a:ln>
                  <a:solidFill>
                    <a:srgbClr val="808080"/>
                  </a:solidFill>
                  <a:effectLst/>
                  <a:uLnTx/>
                  <a:uFillTx/>
                  <a:latin typeface="Consolas" panose="020B0609020204030204" pitchFamily="49" charset="0"/>
                </a:rPr>
                <a:t>(</a:t>
              </a:r>
              <a:r>
                <a:rPr kumimoji="0" lang="en-US" sz="1224" b="0" i="0" u="none" strike="noStrike" kern="0" cap="none" spc="0" normalizeH="0" baseline="0" noProof="0" dirty="0" err="1">
                  <a:ln>
                    <a:noFill/>
                  </a:ln>
                  <a:solidFill>
                    <a:prstClr val="black"/>
                  </a:solidFill>
                  <a:effectLst/>
                  <a:uLnTx/>
                  <a:uFillTx/>
                  <a:latin typeface="Consolas" panose="020B0609020204030204" pitchFamily="49" charset="0"/>
                </a:rPr>
                <a:t>LocationId</a:t>
              </a:r>
              <a:r>
                <a:rPr kumimoji="0" lang="en-US" sz="1224" b="0" i="0" u="none" strike="noStrike" kern="0" cap="none" spc="0" normalizeH="0" baseline="0" noProof="0" dirty="0">
                  <a:ln>
                    <a:noFill/>
                  </a:ln>
                  <a:solidFill>
                    <a:srgbClr val="808080"/>
                  </a:solidFill>
                  <a:effectLst/>
                  <a:uLnTx/>
                  <a:uFillTx/>
                  <a:latin typeface="Consolas" panose="020B0609020204030204" pitchFamily="49" charset="0"/>
                </a:rPr>
                <a:t>,</a:t>
              </a:r>
              <a:r>
                <a:rPr kumimoji="0" lang="en-US" sz="1224" b="0" i="0" u="none" strike="noStrike" kern="0" cap="none" spc="0" normalizeH="0" baseline="0" noProof="0" dirty="0">
                  <a:ln>
                    <a:noFill/>
                  </a:ln>
                  <a:solidFill>
                    <a:prstClr val="black"/>
                  </a:solidFill>
                  <a:effectLst/>
                  <a:uLnTx/>
                  <a:uFillTx/>
                  <a:latin typeface="Consolas" panose="020B0609020204030204" pitchFamily="49" charset="0"/>
                </a:rPr>
                <a:t> PERIOD VALID_TIME</a:t>
              </a:r>
              <a:r>
                <a:rPr kumimoji="0" lang="en-US" sz="1224" b="0" i="0" u="none" strike="noStrike" kern="0" cap="none" spc="0" normalizeH="0" baseline="0" noProof="0" dirty="0">
                  <a:ln>
                    <a:noFill/>
                  </a:ln>
                  <a:solidFill>
                    <a:srgbClr val="808080"/>
                  </a:solidFill>
                  <a:effectLst/>
                  <a:uLnTx/>
                  <a:uFillTx/>
                  <a:latin typeface="Consolas" panose="020B0609020204030204" pitchFamily="49" charset="0"/>
                </a:rPr>
                <a:t>);</a:t>
              </a:r>
              <a:endParaRPr kumimoji="0" lang="en-US" sz="1224" b="0" i="0" u="none" strike="noStrike" kern="0" cap="none" spc="0" normalizeH="0" baseline="0" noProof="0" dirty="0">
                <a:ln>
                  <a:noFill/>
                </a:ln>
                <a:solidFill>
                  <a:prstClr val="black"/>
                </a:solidFill>
                <a:effectLst/>
                <a:uLnTx/>
                <a:uFillTx/>
                <a:latin typeface="Consolas" panose="020B0609020204030204" pitchFamily="49" charset="0"/>
              </a:endParaRPr>
            </a:p>
            <a:p>
              <a:pPr marL="0" marR="0" lvl="0" indent="0" defTabSz="621746" eaLnBrk="1" fontAlgn="auto" latinLnBrk="0" hangingPunct="1">
                <a:lnSpc>
                  <a:spcPct val="100000"/>
                </a:lnSpc>
                <a:spcBef>
                  <a:spcPts val="0"/>
                </a:spcBef>
                <a:spcAft>
                  <a:spcPts val="0"/>
                </a:spcAft>
                <a:buClrTx/>
                <a:buSzTx/>
                <a:buFontTx/>
                <a:buNone/>
                <a:tabLst/>
                <a:defRPr/>
              </a:pPr>
              <a:endParaRPr kumimoji="0" lang="en-US" sz="1224" b="0" i="0" u="none" strike="noStrike" kern="0" cap="none" spc="0" normalizeH="0" baseline="0" noProof="0" dirty="0">
                <a:ln>
                  <a:noFill/>
                </a:ln>
                <a:solidFill>
                  <a:srgbClr val="808080"/>
                </a:solidFill>
                <a:effectLst/>
                <a:uLnTx/>
                <a:uFillTx/>
                <a:latin typeface="Consolas" panose="020B0609020204030204" pitchFamily="49" charset="0"/>
              </a:endParaRPr>
            </a:p>
            <a:p>
              <a:pPr marL="621746" marR="0" lvl="1" indent="0" defTabSz="621746" eaLnBrk="1" fontAlgn="auto" latinLnBrk="0" hangingPunct="1">
                <a:lnSpc>
                  <a:spcPct val="100000"/>
                </a:lnSpc>
                <a:spcBef>
                  <a:spcPts val="0"/>
                </a:spcBef>
                <a:spcAft>
                  <a:spcPts val="0"/>
                </a:spcAft>
                <a:buClrTx/>
                <a:buSzTx/>
                <a:buFontTx/>
                <a:buNone/>
                <a:tabLst/>
                <a:defRPr/>
              </a:pPr>
              <a:endParaRPr kumimoji="0" lang="en-US" sz="136" b="0" i="0" u="none" strike="noStrike" kern="0" cap="none" spc="0" normalizeH="0" baseline="0" noProof="0" dirty="0">
                <a:ln>
                  <a:noFill/>
                </a:ln>
                <a:solidFill>
                  <a:srgbClr val="808080"/>
                </a:solidFill>
                <a:effectLst/>
                <a:uLnTx/>
                <a:uFillTx/>
                <a:latin typeface="Consolas" panose="020B0609020204030204" pitchFamily="49" charset="0"/>
              </a:endParaRPr>
            </a:p>
            <a:p>
              <a:pPr marL="621746" marR="0" lvl="1" indent="0" defTabSz="621746" eaLnBrk="1" fontAlgn="auto" latinLnBrk="0" hangingPunct="1">
                <a:lnSpc>
                  <a:spcPct val="100000"/>
                </a:lnSpc>
                <a:spcBef>
                  <a:spcPts val="0"/>
                </a:spcBef>
                <a:spcAft>
                  <a:spcPts val="0"/>
                </a:spcAft>
                <a:buClrTx/>
                <a:buSzTx/>
                <a:buFontTx/>
                <a:buNone/>
                <a:tabLst/>
                <a:defRPr/>
              </a:pPr>
              <a:endParaRPr kumimoji="0" lang="en-US" sz="136" b="0" i="0" u="none" strike="noStrike" kern="0" cap="none" spc="0" normalizeH="0" baseline="0" noProof="0" dirty="0">
                <a:ln>
                  <a:noFill/>
                </a:ln>
                <a:solidFill>
                  <a:srgbClr val="808080"/>
                </a:solidFill>
                <a:effectLst/>
                <a:uLnTx/>
                <a:uFillTx/>
                <a:latin typeface="Consolas" panose="020B0609020204030204" pitchFamily="49" charset="0"/>
              </a:endParaRPr>
            </a:p>
            <a:p>
              <a:pPr marL="621746" marR="0" lvl="1" indent="0" defTabSz="621746" eaLnBrk="1" fontAlgn="auto" latinLnBrk="0" hangingPunct="1">
                <a:lnSpc>
                  <a:spcPct val="100000"/>
                </a:lnSpc>
                <a:spcBef>
                  <a:spcPts val="0"/>
                </a:spcBef>
                <a:spcAft>
                  <a:spcPts val="0"/>
                </a:spcAft>
                <a:buClrTx/>
                <a:buSzTx/>
                <a:buFontTx/>
                <a:buNone/>
                <a:tabLst/>
                <a:defRPr/>
              </a:pPr>
              <a:endParaRPr kumimoji="0" lang="en-US" sz="136" b="0" i="0" u="none" strike="noStrike" kern="0" cap="none" spc="0" normalizeH="0" baseline="0" noProof="0" dirty="0">
                <a:ln>
                  <a:noFill/>
                </a:ln>
                <a:solidFill>
                  <a:srgbClr val="808080"/>
                </a:solidFill>
                <a:effectLst/>
                <a:uLnTx/>
                <a:uFillTx/>
                <a:latin typeface="Consolas" panose="020B0609020204030204" pitchFamily="49" charset="0"/>
              </a:endParaRPr>
            </a:p>
            <a:p>
              <a:pPr marL="621746" marR="0" lvl="1" indent="0" defTabSz="621746" eaLnBrk="1" fontAlgn="auto" latinLnBrk="0" hangingPunct="1">
                <a:lnSpc>
                  <a:spcPct val="100000"/>
                </a:lnSpc>
                <a:spcBef>
                  <a:spcPts val="0"/>
                </a:spcBef>
                <a:spcAft>
                  <a:spcPts val="0"/>
                </a:spcAft>
                <a:buClrTx/>
                <a:buSzTx/>
                <a:buFontTx/>
                <a:buNone/>
                <a:tabLst/>
                <a:defRPr/>
              </a:pPr>
              <a:endParaRPr kumimoji="0" lang="en-US" sz="136" b="0" i="0" u="none" strike="noStrike" kern="0" cap="none" spc="0" normalizeH="0" baseline="0" noProof="0" dirty="0">
                <a:ln>
                  <a:noFill/>
                </a:ln>
                <a:solidFill>
                  <a:srgbClr val="808080"/>
                </a:solidFill>
                <a:effectLst/>
                <a:uLnTx/>
                <a:uFillTx/>
                <a:latin typeface="Consolas" panose="020B0609020204030204" pitchFamily="49" charset="0"/>
              </a:endParaRPr>
            </a:p>
            <a:p>
              <a:pPr marL="621746" marR="0" lvl="1" indent="0" defTabSz="621746" eaLnBrk="1" fontAlgn="auto" latinLnBrk="0" hangingPunct="1">
                <a:lnSpc>
                  <a:spcPct val="100000"/>
                </a:lnSpc>
                <a:spcBef>
                  <a:spcPts val="0"/>
                </a:spcBef>
                <a:spcAft>
                  <a:spcPts val="0"/>
                </a:spcAft>
                <a:buClrTx/>
                <a:buSzTx/>
                <a:buFontTx/>
                <a:buNone/>
                <a:tabLst/>
                <a:defRPr/>
              </a:pPr>
              <a:endParaRPr kumimoji="0" lang="en-US" sz="136" b="0" i="0" u="none" strike="noStrike" kern="0" cap="none" spc="0" normalizeH="0" baseline="0" noProof="0" dirty="0">
                <a:ln>
                  <a:noFill/>
                </a:ln>
                <a:solidFill>
                  <a:srgbClr val="808080"/>
                </a:solidFill>
                <a:effectLst/>
                <a:uLnTx/>
                <a:uFillTx/>
                <a:latin typeface="Consolas" panose="020B0609020204030204" pitchFamily="49" charset="0"/>
              </a:endParaRPr>
            </a:p>
            <a:p>
              <a:pPr marL="621746" marR="0" lvl="1" indent="0" defTabSz="621746" eaLnBrk="1" fontAlgn="auto" latinLnBrk="0" hangingPunct="1">
                <a:lnSpc>
                  <a:spcPct val="100000"/>
                </a:lnSpc>
                <a:spcBef>
                  <a:spcPts val="0"/>
                </a:spcBef>
                <a:spcAft>
                  <a:spcPts val="0"/>
                </a:spcAft>
                <a:buClrTx/>
                <a:buSzTx/>
                <a:buFontTx/>
                <a:buNone/>
                <a:tabLst/>
                <a:defRPr/>
              </a:pPr>
              <a:endParaRPr kumimoji="0" lang="en-US" sz="136" b="0" i="0" u="none" strike="noStrike" kern="0" cap="none" spc="0" normalizeH="0" baseline="0" noProof="0" dirty="0">
                <a:ln>
                  <a:noFill/>
                </a:ln>
                <a:solidFill>
                  <a:prstClr val="black"/>
                </a:solidFill>
                <a:effectLst/>
                <a:uLnTx/>
                <a:uFillTx/>
                <a:latin typeface="Consolas" panose="020B0609020204030204" pitchFamily="49" charset="0"/>
              </a:endParaRPr>
            </a:p>
            <a:p>
              <a:pPr marL="0" marR="0" lvl="0" indent="0" defTabSz="621746" eaLnBrk="1" fontAlgn="auto" latinLnBrk="0" hangingPunct="1">
                <a:lnSpc>
                  <a:spcPct val="100000"/>
                </a:lnSpc>
                <a:spcBef>
                  <a:spcPts val="0"/>
                </a:spcBef>
                <a:spcAft>
                  <a:spcPts val="0"/>
                </a:spcAft>
                <a:buClrTx/>
                <a:buSzTx/>
                <a:buFontTx/>
                <a:buNone/>
                <a:tabLst/>
                <a:defRPr/>
              </a:pPr>
              <a:endParaRPr kumimoji="0" lang="en-US" sz="136" b="0" i="0" u="none" strike="noStrike" kern="0" cap="none" spc="0" normalizeH="0" baseline="0" noProof="0" dirty="0">
                <a:ln>
                  <a:noFill/>
                </a:ln>
                <a:solidFill>
                  <a:prstClr val="black"/>
                </a:solidFill>
                <a:effectLst/>
                <a:uLnTx/>
                <a:uFillTx/>
                <a:latin typeface="Consolas" panose="020B0609020204030204" pitchFamily="49" charset="0"/>
              </a:endParaRPr>
            </a:p>
          </p:txBody>
        </p:sp>
        <p:sp>
          <p:nvSpPr>
            <p:cNvPr id="19" name="Rectangle 18"/>
            <p:cNvSpPr/>
            <p:nvPr/>
          </p:nvSpPr>
          <p:spPr>
            <a:xfrm>
              <a:off x="7426380" y="1801287"/>
              <a:ext cx="4706910" cy="1033045"/>
            </a:xfrm>
            <a:prstGeom prst="rect">
              <a:avLst/>
            </a:prstGeom>
            <a:noFill/>
            <a:ln w="25400" cap="flat" cmpd="sng" algn="ctr">
              <a:solidFill>
                <a:srgbClr val="00BCF2">
                  <a:shade val="95000"/>
                  <a:satMod val="105000"/>
                </a:srgbClr>
              </a:solidFill>
              <a:prstDash val="solid"/>
            </a:ln>
            <a:effectLst>
              <a:outerShdw blurRad="40000" dist="23000" dir="5400000" rotWithShape="0">
                <a:srgbClr val="000000">
                  <a:alpha val="35000"/>
                </a:srgbClr>
              </a:outerShdw>
            </a:effectLst>
          </p:spPr>
          <p:txBody>
            <a:bodyPr rtlCol="0" anchor="ctr"/>
            <a:lstStyle/>
            <a:p>
              <a:pPr marL="0" marR="0" lvl="0" indent="0" algn="ctr" defTabSz="621746" eaLnBrk="1" fontAlgn="auto" latinLnBrk="0" hangingPunct="1">
                <a:lnSpc>
                  <a:spcPct val="100000"/>
                </a:lnSpc>
                <a:spcBef>
                  <a:spcPts val="0"/>
                </a:spcBef>
                <a:spcAft>
                  <a:spcPts val="0"/>
                </a:spcAft>
                <a:buClrTx/>
                <a:buSzTx/>
                <a:buFontTx/>
                <a:buNone/>
                <a:tabLst/>
                <a:defRPr/>
              </a:pPr>
              <a:endParaRPr kumimoji="0" lang="en-US" sz="2448" b="0" i="0" u="none" strike="noStrike" kern="0" cap="none" spc="0" normalizeH="0" baseline="0" noProof="0">
                <a:ln>
                  <a:noFill/>
                </a:ln>
                <a:solidFill>
                  <a:srgbClr val="FFFFFF"/>
                </a:solidFill>
                <a:effectLst/>
                <a:uLnTx/>
                <a:uFillTx/>
                <a:latin typeface="Segoe UI"/>
                <a:ea typeface="+mn-ea"/>
                <a:cs typeface="+mn-cs"/>
              </a:endParaRPr>
            </a:p>
          </p:txBody>
        </p:sp>
      </p:grpSp>
      <p:grpSp>
        <p:nvGrpSpPr>
          <p:cNvPr id="20" name="Group 19"/>
          <p:cNvGrpSpPr/>
          <p:nvPr/>
        </p:nvGrpSpPr>
        <p:grpSpPr>
          <a:xfrm>
            <a:off x="877147" y="1377434"/>
            <a:ext cx="4889952" cy="3483004"/>
            <a:chOff x="252254" y="2280998"/>
            <a:chExt cx="3595879" cy="2561265"/>
          </a:xfrm>
        </p:grpSpPr>
        <p:sp>
          <p:nvSpPr>
            <p:cNvPr id="21" name="TextBox 20"/>
            <p:cNvSpPr txBox="1"/>
            <p:nvPr/>
          </p:nvSpPr>
          <p:spPr>
            <a:xfrm>
              <a:off x="252254" y="2280998"/>
              <a:ext cx="3595879" cy="2561265"/>
            </a:xfrm>
            <a:prstGeom prst="rect">
              <a:avLst/>
            </a:prstGeom>
            <a:solidFill>
              <a:srgbClr val="FFFFFF"/>
            </a:solidFill>
            <a:ln>
              <a:solidFill>
                <a:srgbClr val="00BCF2">
                  <a:shade val="50000"/>
                </a:srgbClr>
              </a:solidFill>
            </a:ln>
          </p:spPr>
          <p:txBody>
            <a:bodyPr wrap="square" rtlCol="0">
              <a:spAutoFit/>
            </a:bodyPr>
            <a:lstStyle/>
            <a:p>
              <a:pPr marL="621746" marR="0" lvl="1" indent="0" defTabSz="621746" eaLnBrk="1" fontAlgn="auto" latinLnBrk="0" hangingPunct="1">
                <a:lnSpc>
                  <a:spcPct val="100000"/>
                </a:lnSpc>
                <a:spcBef>
                  <a:spcPts val="0"/>
                </a:spcBef>
                <a:spcAft>
                  <a:spcPts val="0"/>
                </a:spcAft>
                <a:buClrTx/>
                <a:buSzTx/>
                <a:buFontTx/>
                <a:buNone/>
                <a:tabLst/>
                <a:defRPr/>
              </a:pPr>
              <a:endParaRPr kumimoji="0" lang="en-US" sz="136" b="0" i="0" u="none" strike="noStrike" kern="0" cap="none" spc="0" normalizeH="0" baseline="0" noProof="0" dirty="0">
                <a:ln>
                  <a:noFill/>
                </a:ln>
                <a:solidFill>
                  <a:srgbClr val="808080"/>
                </a:solidFill>
                <a:effectLst/>
                <a:uLnTx/>
                <a:uFillTx/>
                <a:latin typeface="Consolas" panose="020B0609020204030204" pitchFamily="49" charset="0"/>
              </a:endParaRPr>
            </a:p>
            <a:p>
              <a:pPr marL="621746" marR="0" lvl="1" indent="0" defTabSz="621746" eaLnBrk="1" fontAlgn="auto" latinLnBrk="0" hangingPunct="1">
                <a:lnSpc>
                  <a:spcPct val="100000"/>
                </a:lnSpc>
                <a:spcBef>
                  <a:spcPts val="0"/>
                </a:spcBef>
                <a:spcAft>
                  <a:spcPts val="0"/>
                </a:spcAft>
                <a:buClrTx/>
                <a:buSzTx/>
                <a:buFontTx/>
                <a:buNone/>
                <a:tabLst/>
                <a:defRPr/>
              </a:pPr>
              <a:endParaRPr kumimoji="0" lang="en-US" sz="136" b="0" i="0" u="none" strike="noStrike" kern="0" cap="none" spc="0" normalizeH="0" baseline="0" noProof="0" dirty="0">
                <a:ln>
                  <a:noFill/>
                </a:ln>
                <a:solidFill>
                  <a:srgbClr val="808080"/>
                </a:solidFill>
                <a:effectLst/>
                <a:uLnTx/>
                <a:uFillTx/>
                <a:latin typeface="Consolas" panose="020B0609020204030204" pitchFamily="49" charset="0"/>
              </a:endParaRPr>
            </a:p>
            <a:p>
              <a:pPr marL="0" marR="0" lvl="0" indent="0" defTabSz="621746" eaLnBrk="1" fontAlgn="auto" latinLnBrk="0" hangingPunct="1">
                <a:lnSpc>
                  <a:spcPct val="100000"/>
                </a:lnSpc>
                <a:spcBef>
                  <a:spcPts val="0"/>
                </a:spcBef>
                <a:spcAft>
                  <a:spcPts val="0"/>
                </a:spcAft>
                <a:buClrTx/>
                <a:buSzTx/>
                <a:buFontTx/>
                <a:buNone/>
                <a:tabLst/>
                <a:defRPr/>
              </a:pPr>
              <a:r>
                <a:rPr kumimoji="0" lang="en-US" sz="1224" b="0" i="0" u="none" strike="noStrike" kern="0" cap="none" spc="0" normalizeH="0" baseline="0" noProof="0" dirty="0">
                  <a:ln>
                    <a:noFill/>
                  </a:ln>
                  <a:solidFill>
                    <a:srgbClr val="FF00FF"/>
                  </a:solidFill>
                  <a:effectLst/>
                  <a:uLnTx/>
                  <a:uFillTx/>
                  <a:latin typeface="Consolas" panose="020B0609020204030204" pitchFamily="49" charset="0"/>
                </a:rPr>
                <a:t>UPDATE</a:t>
              </a:r>
              <a:r>
                <a:rPr kumimoji="0" lang="en-US" sz="1224" b="0" i="0" u="none" strike="noStrike" kern="0" cap="none" spc="0" normalizeH="0" baseline="0" noProof="0" dirty="0">
                  <a:ln>
                    <a:noFill/>
                  </a:ln>
                  <a:solidFill>
                    <a:prstClr val="black"/>
                  </a:solidFill>
                  <a:effectLst/>
                  <a:uLnTx/>
                  <a:uFillTx/>
                  <a:latin typeface="Consolas" panose="020B0609020204030204" pitchFamily="49" charset="0"/>
                </a:rPr>
                <a:t> Employee </a:t>
              </a:r>
            </a:p>
            <a:p>
              <a:pPr marL="0" marR="0" lvl="0" indent="0" defTabSz="621746" eaLnBrk="1" fontAlgn="auto" latinLnBrk="0" hangingPunct="1">
                <a:lnSpc>
                  <a:spcPct val="100000"/>
                </a:lnSpc>
                <a:spcBef>
                  <a:spcPts val="0"/>
                </a:spcBef>
                <a:spcAft>
                  <a:spcPts val="0"/>
                </a:spcAft>
                <a:buClrTx/>
                <a:buSzTx/>
                <a:buFontTx/>
                <a:buNone/>
                <a:tabLst/>
                <a:defRPr/>
              </a:pPr>
              <a:endParaRPr kumimoji="0" lang="en-US" sz="1224" b="0" i="0" u="none" strike="noStrike" kern="0" cap="none" spc="0" normalizeH="0" baseline="0" noProof="0" dirty="0">
                <a:ln>
                  <a:noFill/>
                </a:ln>
                <a:solidFill>
                  <a:prstClr val="black"/>
                </a:solidFill>
                <a:effectLst/>
                <a:uLnTx/>
                <a:uFillTx/>
                <a:latin typeface="Consolas" panose="020B0609020204030204" pitchFamily="49" charset="0"/>
              </a:endParaRPr>
            </a:p>
            <a:p>
              <a:pPr marL="0" marR="0" lvl="0" indent="0" defTabSz="621746" eaLnBrk="1" fontAlgn="auto" latinLnBrk="0" hangingPunct="1">
                <a:lnSpc>
                  <a:spcPct val="100000"/>
                </a:lnSpc>
                <a:spcBef>
                  <a:spcPts val="0"/>
                </a:spcBef>
                <a:spcAft>
                  <a:spcPts val="0"/>
                </a:spcAft>
                <a:buClrTx/>
                <a:buSzTx/>
                <a:buFontTx/>
                <a:buNone/>
                <a:tabLst/>
                <a:defRPr/>
              </a:pPr>
              <a:r>
                <a:rPr kumimoji="0" lang="en-US" sz="1224" b="0" i="0" u="none" strike="noStrike" kern="0" cap="none" spc="0" normalizeH="0" baseline="0" noProof="0" dirty="0">
                  <a:ln>
                    <a:noFill/>
                  </a:ln>
                  <a:solidFill>
                    <a:srgbClr val="0000FF"/>
                  </a:solidFill>
                  <a:effectLst/>
                  <a:uLnTx/>
                  <a:uFillTx/>
                  <a:latin typeface="Consolas" panose="020B0609020204030204" pitchFamily="49" charset="0"/>
                </a:rPr>
                <a:t>FOR</a:t>
              </a:r>
              <a:r>
                <a:rPr kumimoji="0" lang="en-US" sz="1224" b="0" i="0" u="none" strike="noStrike" kern="0" cap="none" spc="0" normalizeH="0" baseline="0" noProof="0" dirty="0">
                  <a:ln>
                    <a:noFill/>
                  </a:ln>
                  <a:solidFill>
                    <a:prstClr val="black"/>
                  </a:solidFill>
                  <a:effectLst/>
                  <a:uLnTx/>
                  <a:uFillTx/>
                  <a:latin typeface="Consolas" panose="020B0609020204030204" pitchFamily="49" charset="0"/>
                </a:rPr>
                <a:t> PORTION </a:t>
              </a:r>
              <a:r>
                <a:rPr kumimoji="0" lang="en-US" sz="1224" b="0" i="0" u="none" strike="noStrike" kern="0" cap="none" spc="0" normalizeH="0" baseline="0" noProof="0" dirty="0">
                  <a:ln>
                    <a:noFill/>
                  </a:ln>
                  <a:solidFill>
                    <a:srgbClr val="0000FF"/>
                  </a:solidFill>
                  <a:effectLst/>
                  <a:uLnTx/>
                  <a:uFillTx/>
                  <a:latin typeface="Consolas" panose="020B0609020204030204" pitchFamily="49" charset="0"/>
                </a:rPr>
                <a:t>OF</a:t>
              </a:r>
              <a:r>
                <a:rPr kumimoji="0" lang="en-US" sz="1224" b="0" i="0" u="none" strike="noStrike" kern="0" cap="none" spc="0" normalizeH="0" baseline="0" noProof="0" dirty="0">
                  <a:ln>
                    <a:noFill/>
                  </a:ln>
                  <a:solidFill>
                    <a:prstClr val="black"/>
                  </a:solidFill>
                  <a:effectLst/>
                  <a:uLnTx/>
                  <a:uFillTx/>
                  <a:latin typeface="Consolas" panose="020B0609020204030204" pitchFamily="49" charset="0"/>
                </a:rPr>
                <a:t> VALID_TIME </a:t>
              </a:r>
            </a:p>
            <a:p>
              <a:pPr marL="0" marR="0" lvl="0" indent="0" defTabSz="621746" eaLnBrk="1" fontAlgn="auto" latinLnBrk="0" hangingPunct="1">
                <a:lnSpc>
                  <a:spcPct val="100000"/>
                </a:lnSpc>
                <a:spcBef>
                  <a:spcPts val="0"/>
                </a:spcBef>
                <a:spcAft>
                  <a:spcPts val="0"/>
                </a:spcAft>
                <a:buClrTx/>
                <a:buSzTx/>
                <a:buFontTx/>
                <a:buNone/>
                <a:tabLst/>
                <a:defRPr/>
              </a:pPr>
              <a:r>
                <a:rPr kumimoji="0" lang="en-US" sz="1224" b="0" i="0" u="none" strike="noStrike" kern="0" cap="none" spc="0" normalizeH="0" baseline="0" noProof="0" dirty="0">
                  <a:ln>
                    <a:noFill/>
                  </a:ln>
                  <a:solidFill>
                    <a:srgbClr val="0000FF"/>
                  </a:solidFill>
                  <a:effectLst/>
                  <a:uLnTx/>
                  <a:uFillTx/>
                  <a:latin typeface="Consolas" panose="020B0609020204030204" pitchFamily="49" charset="0"/>
                </a:rPr>
                <a:t>FROM</a:t>
              </a:r>
              <a:r>
                <a:rPr kumimoji="0" lang="en-US" sz="1224" b="0" i="0" u="none" strike="noStrike" kern="0" cap="none" spc="0" normalizeH="0" baseline="0" noProof="0" dirty="0">
                  <a:ln>
                    <a:noFill/>
                  </a:ln>
                  <a:solidFill>
                    <a:prstClr val="black"/>
                  </a:solidFill>
                  <a:effectLst/>
                  <a:uLnTx/>
                  <a:uFillTx/>
                  <a:latin typeface="Consolas" panose="020B0609020204030204" pitchFamily="49" charset="0"/>
                </a:rPr>
                <a:t> </a:t>
              </a:r>
              <a:r>
                <a:rPr kumimoji="0" lang="en-US" sz="1224" b="0" i="0" u="none" strike="noStrike" kern="0" cap="none" spc="0" normalizeH="0" baseline="0" noProof="0" dirty="0">
                  <a:ln>
                    <a:noFill/>
                  </a:ln>
                  <a:solidFill>
                    <a:srgbClr val="FF0000"/>
                  </a:solidFill>
                  <a:effectLst/>
                  <a:uLnTx/>
                  <a:uFillTx/>
                  <a:latin typeface="Consolas" panose="020B0609020204030204" pitchFamily="49" charset="0"/>
                </a:rPr>
                <a:t>'2010-01-01'</a:t>
              </a:r>
              <a:r>
                <a:rPr kumimoji="0" lang="en-US" sz="1224" b="0" i="0" u="none" strike="noStrike" kern="0" cap="none" spc="0" normalizeH="0" baseline="0" noProof="0" dirty="0">
                  <a:ln>
                    <a:noFill/>
                  </a:ln>
                  <a:solidFill>
                    <a:prstClr val="black"/>
                  </a:solidFill>
                  <a:effectLst/>
                  <a:uLnTx/>
                  <a:uFillTx/>
                  <a:latin typeface="Consolas" panose="020B0609020204030204" pitchFamily="49" charset="0"/>
                </a:rPr>
                <a:t> </a:t>
              </a:r>
              <a:r>
                <a:rPr kumimoji="0" lang="en-US" sz="1224" b="0" i="0" u="none" strike="noStrike" kern="0" cap="none" spc="0" normalizeH="0" baseline="0" noProof="0" dirty="0">
                  <a:ln>
                    <a:noFill/>
                  </a:ln>
                  <a:solidFill>
                    <a:srgbClr val="0000FF"/>
                  </a:solidFill>
                  <a:effectLst/>
                  <a:uLnTx/>
                  <a:uFillTx/>
                  <a:latin typeface="Consolas" panose="020B0609020204030204" pitchFamily="49" charset="0"/>
                </a:rPr>
                <a:t>TO</a:t>
              </a:r>
              <a:r>
                <a:rPr kumimoji="0" lang="en-US" sz="1224" b="0" i="0" u="none" strike="noStrike" kern="0" cap="none" spc="0" normalizeH="0" baseline="0" noProof="0" dirty="0">
                  <a:ln>
                    <a:noFill/>
                  </a:ln>
                  <a:solidFill>
                    <a:prstClr val="black"/>
                  </a:solidFill>
                  <a:effectLst/>
                  <a:uLnTx/>
                  <a:uFillTx/>
                  <a:latin typeface="Consolas" panose="020B0609020204030204" pitchFamily="49" charset="0"/>
                </a:rPr>
                <a:t> </a:t>
              </a:r>
              <a:r>
                <a:rPr kumimoji="0" lang="en-US" sz="1224" b="0" i="0" u="none" strike="noStrike" kern="0" cap="none" spc="0" normalizeH="0" baseline="0" noProof="0" dirty="0">
                  <a:ln>
                    <a:noFill/>
                  </a:ln>
                  <a:solidFill>
                    <a:srgbClr val="FF0000"/>
                  </a:solidFill>
                  <a:effectLst/>
                  <a:uLnTx/>
                  <a:uFillTx/>
                  <a:latin typeface="Consolas" panose="020B0609020204030204" pitchFamily="49" charset="0"/>
                </a:rPr>
                <a:t>'2012-01-01'</a:t>
              </a:r>
              <a:endParaRPr kumimoji="0" lang="en-US" sz="1224" b="0" i="0" u="none" strike="noStrike" kern="0" cap="none" spc="0" normalizeH="0" baseline="0" noProof="0" dirty="0">
                <a:ln>
                  <a:noFill/>
                </a:ln>
                <a:solidFill>
                  <a:prstClr val="black"/>
                </a:solidFill>
                <a:effectLst/>
                <a:uLnTx/>
                <a:uFillTx/>
                <a:latin typeface="Consolas" panose="020B0609020204030204" pitchFamily="49" charset="0"/>
              </a:endParaRPr>
            </a:p>
            <a:p>
              <a:pPr marL="0" marR="0" lvl="0" indent="0" defTabSz="621746" eaLnBrk="1" fontAlgn="auto" latinLnBrk="0" hangingPunct="1">
                <a:lnSpc>
                  <a:spcPct val="100000"/>
                </a:lnSpc>
                <a:spcBef>
                  <a:spcPts val="0"/>
                </a:spcBef>
                <a:spcAft>
                  <a:spcPts val="0"/>
                </a:spcAft>
                <a:buClrTx/>
                <a:buSzTx/>
                <a:buFontTx/>
                <a:buNone/>
                <a:tabLst/>
                <a:defRPr/>
              </a:pPr>
              <a:endParaRPr kumimoji="0" lang="en-US" sz="1224" b="0" i="0" u="none" strike="noStrike" kern="0" cap="none" spc="0" normalizeH="0" baseline="0" noProof="0" dirty="0">
                <a:ln>
                  <a:noFill/>
                </a:ln>
                <a:solidFill>
                  <a:prstClr val="black"/>
                </a:solidFill>
                <a:effectLst/>
                <a:uLnTx/>
                <a:uFillTx/>
                <a:latin typeface="Consolas" panose="020B0609020204030204" pitchFamily="49" charset="0"/>
              </a:endParaRPr>
            </a:p>
            <a:p>
              <a:pPr marL="0" marR="0" lvl="0" indent="0" defTabSz="621746" eaLnBrk="1" fontAlgn="auto" latinLnBrk="0" hangingPunct="1">
                <a:lnSpc>
                  <a:spcPct val="100000"/>
                </a:lnSpc>
                <a:spcBef>
                  <a:spcPts val="0"/>
                </a:spcBef>
                <a:spcAft>
                  <a:spcPts val="0"/>
                </a:spcAft>
                <a:buClrTx/>
                <a:buSzTx/>
                <a:buFontTx/>
                <a:buNone/>
                <a:tabLst/>
                <a:defRPr/>
              </a:pPr>
              <a:r>
                <a:rPr kumimoji="0" lang="en-US" sz="1224" b="0" i="0" u="none" strike="noStrike" kern="0" cap="none" spc="0" normalizeH="0" baseline="0" noProof="0" dirty="0">
                  <a:ln>
                    <a:noFill/>
                  </a:ln>
                  <a:solidFill>
                    <a:srgbClr val="0000FF"/>
                  </a:solidFill>
                  <a:effectLst/>
                  <a:uLnTx/>
                  <a:uFillTx/>
                  <a:latin typeface="Consolas" panose="020B0609020204030204" pitchFamily="49" charset="0"/>
                </a:rPr>
                <a:t>SET</a:t>
              </a:r>
              <a:r>
                <a:rPr kumimoji="0" lang="en-US" sz="1224" b="0" i="0" u="none" strike="noStrike" kern="0" cap="none" spc="0" normalizeH="0" baseline="0" noProof="0" dirty="0">
                  <a:ln>
                    <a:noFill/>
                  </a:ln>
                  <a:solidFill>
                    <a:prstClr val="black"/>
                  </a:solidFill>
                  <a:effectLst/>
                  <a:uLnTx/>
                  <a:uFillTx/>
                  <a:latin typeface="Consolas" panose="020B0609020204030204" pitchFamily="49" charset="0"/>
                </a:rPr>
                <a:t> [Position] </a:t>
              </a:r>
              <a:r>
                <a:rPr kumimoji="0" lang="en-US" sz="1224" b="0" i="0" u="none" strike="noStrike" kern="0" cap="none" spc="0" normalizeH="0" baseline="0" noProof="0" dirty="0">
                  <a:ln>
                    <a:noFill/>
                  </a:ln>
                  <a:solidFill>
                    <a:srgbClr val="808080"/>
                  </a:solidFill>
                  <a:effectLst/>
                  <a:uLnTx/>
                  <a:uFillTx/>
                  <a:latin typeface="Consolas" panose="020B0609020204030204" pitchFamily="49" charset="0"/>
                </a:rPr>
                <a:t>=</a:t>
              </a:r>
              <a:r>
                <a:rPr kumimoji="0" lang="en-US" sz="1224" b="0" i="0" u="none" strike="noStrike" kern="0" cap="none" spc="0" normalizeH="0" baseline="0" noProof="0" dirty="0">
                  <a:ln>
                    <a:noFill/>
                  </a:ln>
                  <a:solidFill>
                    <a:prstClr val="black"/>
                  </a:solidFill>
                  <a:effectLst/>
                  <a:uLnTx/>
                  <a:uFillTx/>
                  <a:latin typeface="Consolas" panose="020B0609020204030204" pitchFamily="49" charset="0"/>
                </a:rPr>
                <a:t> </a:t>
              </a:r>
              <a:r>
                <a:rPr kumimoji="0" lang="en-US" sz="1224" b="0" i="0" u="none" strike="noStrike" kern="0" cap="none" spc="0" normalizeH="0" baseline="0" noProof="0" dirty="0">
                  <a:ln>
                    <a:noFill/>
                  </a:ln>
                  <a:solidFill>
                    <a:srgbClr val="FF0000"/>
                  </a:solidFill>
                  <a:effectLst/>
                  <a:uLnTx/>
                  <a:uFillTx/>
                  <a:latin typeface="Consolas" panose="020B0609020204030204" pitchFamily="49" charset="0"/>
                </a:rPr>
                <a:t>'CEO'</a:t>
              </a:r>
              <a:endParaRPr kumimoji="0" lang="en-US" sz="1224" b="0" i="0" u="none" strike="noStrike" kern="0" cap="none" spc="0" normalizeH="0" baseline="0" noProof="0" dirty="0">
                <a:ln>
                  <a:noFill/>
                </a:ln>
                <a:solidFill>
                  <a:prstClr val="black"/>
                </a:solidFill>
                <a:effectLst/>
                <a:uLnTx/>
                <a:uFillTx/>
                <a:latin typeface="Consolas" panose="020B0609020204030204" pitchFamily="49" charset="0"/>
              </a:endParaRPr>
            </a:p>
            <a:p>
              <a:pPr marL="0" marR="0" lvl="0" indent="0" defTabSz="621746" eaLnBrk="1" fontAlgn="auto" latinLnBrk="0" hangingPunct="1">
                <a:lnSpc>
                  <a:spcPct val="100000"/>
                </a:lnSpc>
                <a:spcBef>
                  <a:spcPts val="0"/>
                </a:spcBef>
                <a:spcAft>
                  <a:spcPts val="0"/>
                </a:spcAft>
                <a:buClrTx/>
                <a:buSzTx/>
                <a:buFontTx/>
                <a:buNone/>
                <a:tabLst/>
                <a:defRPr/>
              </a:pPr>
              <a:r>
                <a:rPr kumimoji="0" lang="en-US" sz="1224" b="0" i="0" u="none" strike="noStrike" kern="0" cap="none" spc="0" normalizeH="0" baseline="0" noProof="0" dirty="0">
                  <a:ln>
                    <a:noFill/>
                  </a:ln>
                  <a:solidFill>
                    <a:srgbClr val="0000FF"/>
                  </a:solidFill>
                  <a:effectLst/>
                  <a:uLnTx/>
                  <a:uFillTx/>
                  <a:latin typeface="Consolas" panose="020B0609020204030204" pitchFamily="49" charset="0"/>
                </a:rPr>
                <a:t>WHERE</a:t>
              </a:r>
              <a:r>
                <a:rPr kumimoji="0" lang="en-US" sz="1224" b="0" i="0" u="none" strike="noStrike" kern="0" cap="none" spc="0" normalizeH="0" baseline="0" noProof="0" dirty="0">
                  <a:ln>
                    <a:noFill/>
                  </a:ln>
                  <a:solidFill>
                    <a:prstClr val="black"/>
                  </a:solidFill>
                  <a:effectLst/>
                  <a:uLnTx/>
                  <a:uFillTx/>
                  <a:latin typeface="Consolas" panose="020B0609020204030204" pitchFamily="49" charset="0"/>
                </a:rPr>
                <a:t> </a:t>
              </a:r>
              <a:r>
                <a:rPr kumimoji="0" lang="en-US" sz="1224" b="0" i="0" u="none" strike="noStrike" kern="0" cap="none" spc="0" normalizeH="0" baseline="0" noProof="0" dirty="0" err="1">
                  <a:ln>
                    <a:noFill/>
                  </a:ln>
                  <a:solidFill>
                    <a:prstClr val="black"/>
                  </a:solidFill>
                  <a:effectLst/>
                  <a:uLnTx/>
                  <a:uFillTx/>
                  <a:latin typeface="Consolas" panose="020B0609020204030204" pitchFamily="49" charset="0"/>
                </a:rPr>
                <a:t>EmployeeNumber</a:t>
              </a:r>
              <a:r>
                <a:rPr kumimoji="0" lang="en-US" sz="1224" b="0" i="0" u="none" strike="noStrike" kern="0" cap="none" spc="0" normalizeH="0" baseline="0" noProof="0" dirty="0">
                  <a:ln>
                    <a:noFill/>
                  </a:ln>
                  <a:solidFill>
                    <a:prstClr val="black"/>
                  </a:solidFill>
                  <a:effectLst/>
                  <a:uLnTx/>
                  <a:uFillTx/>
                  <a:latin typeface="Consolas" panose="020B0609020204030204" pitchFamily="49" charset="0"/>
                </a:rPr>
                <a:t> </a:t>
              </a:r>
              <a:r>
                <a:rPr kumimoji="0" lang="en-US" sz="1224" b="0" i="0" u="none" strike="noStrike" kern="0" cap="none" spc="0" normalizeH="0" baseline="0" noProof="0" dirty="0">
                  <a:ln>
                    <a:noFill/>
                  </a:ln>
                  <a:solidFill>
                    <a:srgbClr val="808080"/>
                  </a:solidFill>
                  <a:effectLst/>
                  <a:uLnTx/>
                  <a:uFillTx/>
                  <a:latin typeface="Consolas" panose="020B0609020204030204" pitchFamily="49" charset="0"/>
                </a:rPr>
                <a:t>=</a:t>
              </a:r>
              <a:r>
                <a:rPr kumimoji="0" lang="en-US" sz="1224" b="0" i="0" u="none" strike="noStrike" kern="0" cap="none" spc="0" normalizeH="0" baseline="0" noProof="0" dirty="0">
                  <a:ln>
                    <a:noFill/>
                  </a:ln>
                  <a:solidFill>
                    <a:prstClr val="black"/>
                  </a:solidFill>
                  <a:effectLst/>
                  <a:uLnTx/>
                  <a:uFillTx/>
                  <a:latin typeface="Consolas" panose="020B0609020204030204" pitchFamily="49" charset="0"/>
                </a:rPr>
                <a:t> 1</a:t>
              </a:r>
            </a:p>
            <a:p>
              <a:pPr marL="0" marR="0" lvl="0" indent="0" defTabSz="621746" eaLnBrk="1" fontAlgn="auto" latinLnBrk="0" hangingPunct="1">
                <a:lnSpc>
                  <a:spcPct val="100000"/>
                </a:lnSpc>
                <a:spcBef>
                  <a:spcPts val="0"/>
                </a:spcBef>
                <a:spcAft>
                  <a:spcPts val="0"/>
                </a:spcAft>
                <a:buClrTx/>
                <a:buSzTx/>
                <a:buFontTx/>
                <a:buNone/>
                <a:tabLst/>
                <a:defRPr/>
              </a:pPr>
              <a:endParaRPr kumimoji="0" lang="en-US" sz="1224" b="0" i="0" u="none" strike="noStrike" kern="0" cap="none" spc="0" normalizeH="0" baseline="0" noProof="0" dirty="0">
                <a:ln>
                  <a:noFill/>
                </a:ln>
                <a:solidFill>
                  <a:prstClr val="black"/>
                </a:solidFill>
                <a:effectLst/>
                <a:uLnTx/>
                <a:uFillTx/>
                <a:latin typeface="Consolas" panose="020B0609020204030204" pitchFamily="49" charset="0"/>
              </a:endParaRPr>
            </a:p>
            <a:p>
              <a:pPr marL="0" marR="0" lvl="0" indent="0" defTabSz="621746" eaLnBrk="1" fontAlgn="auto" latinLnBrk="0" hangingPunct="1">
                <a:lnSpc>
                  <a:spcPct val="100000"/>
                </a:lnSpc>
                <a:spcBef>
                  <a:spcPts val="0"/>
                </a:spcBef>
                <a:spcAft>
                  <a:spcPts val="0"/>
                </a:spcAft>
                <a:buClrTx/>
                <a:buSzTx/>
                <a:buFontTx/>
                <a:buNone/>
                <a:tabLst/>
                <a:defRPr/>
              </a:pPr>
              <a:endParaRPr kumimoji="0" lang="en-US" sz="1224" b="0" i="0" u="none" strike="noStrike" kern="0" cap="none" spc="0" normalizeH="0" baseline="0" noProof="0" dirty="0">
                <a:ln>
                  <a:noFill/>
                </a:ln>
                <a:solidFill>
                  <a:prstClr val="black"/>
                </a:solidFill>
                <a:effectLst/>
                <a:uLnTx/>
                <a:uFillTx/>
                <a:latin typeface="Consolas" panose="020B0609020204030204" pitchFamily="49" charset="0"/>
              </a:endParaRPr>
            </a:p>
            <a:p>
              <a:pPr marL="0" marR="0" lvl="0" indent="0" defTabSz="621746" eaLnBrk="1" fontAlgn="auto" latinLnBrk="0" hangingPunct="1">
                <a:lnSpc>
                  <a:spcPct val="100000"/>
                </a:lnSpc>
                <a:spcBef>
                  <a:spcPts val="0"/>
                </a:spcBef>
                <a:spcAft>
                  <a:spcPts val="0"/>
                </a:spcAft>
                <a:buClrTx/>
                <a:buSzTx/>
                <a:buFontTx/>
                <a:buNone/>
                <a:tabLst/>
                <a:defRPr/>
              </a:pPr>
              <a:r>
                <a:rPr kumimoji="0" lang="en-US" sz="1224" b="0" i="0" u="none" strike="noStrike" kern="0" cap="none" spc="0" normalizeH="0" baseline="0" noProof="0" dirty="0">
                  <a:ln>
                    <a:noFill/>
                  </a:ln>
                  <a:solidFill>
                    <a:srgbClr val="0000FF"/>
                  </a:solidFill>
                  <a:effectLst/>
                  <a:uLnTx/>
                  <a:uFillTx/>
                  <a:latin typeface="Consolas" panose="020B0609020204030204" pitchFamily="49" charset="0"/>
                </a:rPr>
                <a:t>DELETE</a:t>
              </a:r>
              <a:r>
                <a:rPr kumimoji="0" lang="en-US" sz="1224" b="0" i="0" u="none" strike="noStrike" kern="0" cap="none" spc="0" normalizeH="0" baseline="0" noProof="0" dirty="0">
                  <a:ln>
                    <a:noFill/>
                  </a:ln>
                  <a:solidFill>
                    <a:prstClr val="black"/>
                  </a:solidFill>
                  <a:effectLst/>
                  <a:uLnTx/>
                  <a:uFillTx/>
                  <a:latin typeface="Consolas" panose="020B0609020204030204" pitchFamily="49" charset="0"/>
                </a:rPr>
                <a:t> </a:t>
              </a:r>
              <a:r>
                <a:rPr kumimoji="0" lang="en-US" sz="1224" b="0" i="0" u="none" strike="noStrike" kern="0" cap="none" spc="0" normalizeH="0" baseline="0" noProof="0" dirty="0">
                  <a:ln>
                    <a:noFill/>
                  </a:ln>
                  <a:solidFill>
                    <a:srgbClr val="0000FF"/>
                  </a:solidFill>
                  <a:effectLst/>
                  <a:uLnTx/>
                  <a:uFillTx/>
                  <a:latin typeface="Consolas" panose="020B0609020204030204" pitchFamily="49" charset="0"/>
                </a:rPr>
                <a:t>FROM</a:t>
              </a:r>
              <a:r>
                <a:rPr kumimoji="0" lang="en-US" sz="1224" b="0" i="0" u="none" strike="noStrike" kern="0" cap="none" spc="0" normalizeH="0" baseline="0" noProof="0" dirty="0">
                  <a:ln>
                    <a:noFill/>
                  </a:ln>
                  <a:solidFill>
                    <a:prstClr val="black"/>
                  </a:solidFill>
                  <a:effectLst/>
                  <a:uLnTx/>
                  <a:uFillTx/>
                  <a:latin typeface="Consolas" panose="020B0609020204030204" pitchFamily="49" charset="0"/>
                </a:rPr>
                <a:t> Employee </a:t>
              </a:r>
            </a:p>
            <a:p>
              <a:pPr marL="0" marR="0" lvl="0" indent="0" defTabSz="621746" eaLnBrk="1" fontAlgn="auto" latinLnBrk="0" hangingPunct="1">
                <a:lnSpc>
                  <a:spcPct val="100000"/>
                </a:lnSpc>
                <a:spcBef>
                  <a:spcPts val="0"/>
                </a:spcBef>
                <a:spcAft>
                  <a:spcPts val="0"/>
                </a:spcAft>
                <a:buClrTx/>
                <a:buSzTx/>
                <a:buFontTx/>
                <a:buNone/>
                <a:tabLst/>
                <a:defRPr/>
              </a:pPr>
              <a:endParaRPr kumimoji="0" lang="en-US" sz="1224" b="0" i="0" u="none" strike="noStrike" kern="0" cap="none" spc="0" normalizeH="0" baseline="0" noProof="0" dirty="0">
                <a:ln>
                  <a:noFill/>
                </a:ln>
                <a:solidFill>
                  <a:prstClr val="black"/>
                </a:solidFill>
                <a:effectLst/>
                <a:uLnTx/>
                <a:uFillTx/>
                <a:latin typeface="Consolas" panose="020B0609020204030204" pitchFamily="49" charset="0"/>
              </a:endParaRPr>
            </a:p>
            <a:p>
              <a:pPr marL="0" marR="0" lvl="0" indent="0" defTabSz="621746" eaLnBrk="1" fontAlgn="auto" latinLnBrk="0" hangingPunct="1">
                <a:lnSpc>
                  <a:spcPct val="100000"/>
                </a:lnSpc>
                <a:spcBef>
                  <a:spcPts val="0"/>
                </a:spcBef>
                <a:spcAft>
                  <a:spcPts val="0"/>
                </a:spcAft>
                <a:buClrTx/>
                <a:buSzTx/>
                <a:buFontTx/>
                <a:buNone/>
                <a:tabLst/>
                <a:defRPr/>
              </a:pPr>
              <a:r>
                <a:rPr kumimoji="0" lang="en-US" sz="1224" b="0" i="0" u="none" strike="noStrike" kern="0" cap="none" spc="0" normalizeH="0" baseline="0" noProof="0" dirty="0">
                  <a:ln>
                    <a:noFill/>
                  </a:ln>
                  <a:solidFill>
                    <a:srgbClr val="0000FF"/>
                  </a:solidFill>
                  <a:effectLst/>
                  <a:uLnTx/>
                  <a:uFillTx/>
                  <a:latin typeface="Consolas" panose="020B0609020204030204" pitchFamily="49" charset="0"/>
                </a:rPr>
                <a:t>FOR</a:t>
              </a:r>
              <a:r>
                <a:rPr kumimoji="0" lang="en-US" sz="1224" b="0" i="0" u="none" strike="noStrike" kern="0" cap="none" spc="0" normalizeH="0" baseline="0" noProof="0" dirty="0">
                  <a:ln>
                    <a:noFill/>
                  </a:ln>
                  <a:solidFill>
                    <a:prstClr val="black"/>
                  </a:solidFill>
                  <a:effectLst/>
                  <a:uLnTx/>
                  <a:uFillTx/>
                  <a:latin typeface="Consolas" panose="020B0609020204030204" pitchFamily="49" charset="0"/>
                </a:rPr>
                <a:t> PORTION </a:t>
              </a:r>
              <a:r>
                <a:rPr kumimoji="0" lang="en-US" sz="1224" b="0" i="0" u="none" strike="noStrike" kern="0" cap="none" spc="0" normalizeH="0" baseline="0" noProof="0" dirty="0">
                  <a:ln>
                    <a:noFill/>
                  </a:ln>
                  <a:solidFill>
                    <a:srgbClr val="0000FF"/>
                  </a:solidFill>
                  <a:effectLst/>
                  <a:uLnTx/>
                  <a:uFillTx/>
                  <a:latin typeface="Consolas" panose="020B0609020204030204" pitchFamily="49" charset="0"/>
                </a:rPr>
                <a:t>OF</a:t>
              </a:r>
              <a:r>
                <a:rPr kumimoji="0" lang="en-US" sz="1224" b="0" i="0" u="none" strike="noStrike" kern="0" cap="none" spc="0" normalizeH="0" baseline="0" noProof="0" dirty="0">
                  <a:ln>
                    <a:noFill/>
                  </a:ln>
                  <a:solidFill>
                    <a:prstClr val="black"/>
                  </a:solidFill>
                  <a:effectLst/>
                  <a:uLnTx/>
                  <a:uFillTx/>
                  <a:latin typeface="Consolas" panose="020B0609020204030204" pitchFamily="49" charset="0"/>
                </a:rPr>
                <a:t> VALID_TIME </a:t>
              </a:r>
            </a:p>
            <a:p>
              <a:pPr marL="0" marR="0" lvl="0" indent="0" defTabSz="621746" eaLnBrk="1" fontAlgn="auto" latinLnBrk="0" hangingPunct="1">
                <a:lnSpc>
                  <a:spcPct val="100000"/>
                </a:lnSpc>
                <a:spcBef>
                  <a:spcPts val="0"/>
                </a:spcBef>
                <a:spcAft>
                  <a:spcPts val="0"/>
                </a:spcAft>
                <a:buClrTx/>
                <a:buSzTx/>
                <a:buFontTx/>
                <a:buNone/>
                <a:tabLst/>
                <a:defRPr/>
              </a:pPr>
              <a:r>
                <a:rPr kumimoji="0" lang="en-US" sz="1224" b="0" i="0" u="none" strike="noStrike" kern="0" cap="none" spc="0" normalizeH="0" baseline="0" noProof="0" dirty="0">
                  <a:ln>
                    <a:noFill/>
                  </a:ln>
                  <a:solidFill>
                    <a:srgbClr val="0000FF"/>
                  </a:solidFill>
                  <a:effectLst/>
                  <a:uLnTx/>
                  <a:uFillTx/>
                  <a:latin typeface="Consolas" panose="020B0609020204030204" pitchFamily="49" charset="0"/>
                </a:rPr>
                <a:t>FROM</a:t>
              </a:r>
              <a:r>
                <a:rPr kumimoji="0" lang="en-US" sz="1224" b="0" i="0" u="none" strike="noStrike" kern="0" cap="none" spc="0" normalizeH="0" baseline="0" noProof="0" dirty="0">
                  <a:ln>
                    <a:noFill/>
                  </a:ln>
                  <a:solidFill>
                    <a:prstClr val="black"/>
                  </a:solidFill>
                  <a:effectLst/>
                  <a:uLnTx/>
                  <a:uFillTx/>
                  <a:latin typeface="Consolas" panose="020B0609020204030204" pitchFamily="49" charset="0"/>
                </a:rPr>
                <a:t> </a:t>
              </a:r>
              <a:r>
                <a:rPr kumimoji="0" lang="en-US" sz="1224" b="0" i="0" u="none" strike="noStrike" kern="0" cap="none" spc="0" normalizeH="0" baseline="0" noProof="0" dirty="0">
                  <a:ln>
                    <a:noFill/>
                  </a:ln>
                  <a:solidFill>
                    <a:srgbClr val="FF0000"/>
                  </a:solidFill>
                  <a:effectLst/>
                  <a:uLnTx/>
                  <a:uFillTx/>
                  <a:latin typeface="Consolas" panose="020B0609020204030204" pitchFamily="49" charset="0"/>
                </a:rPr>
                <a:t>'2012-01-01'</a:t>
              </a:r>
              <a:r>
                <a:rPr kumimoji="0" lang="en-US" sz="1224" b="0" i="0" u="none" strike="noStrike" kern="0" cap="none" spc="0" normalizeH="0" baseline="0" noProof="0" dirty="0">
                  <a:ln>
                    <a:noFill/>
                  </a:ln>
                  <a:solidFill>
                    <a:prstClr val="black"/>
                  </a:solidFill>
                  <a:effectLst/>
                  <a:uLnTx/>
                  <a:uFillTx/>
                  <a:latin typeface="Consolas" panose="020B0609020204030204" pitchFamily="49" charset="0"/>
                </a:rPr>
                <a:t> </a:t>
              </a:r>
              <a:r>
                <a:rPr kumimoji="0" lang="en-US" sz="1224" b="0" i="0" u="none" strike="noStrike" kern="0" cap="none" spc="0" normalizeH="0" baseline="0" noProof="0" dirty="0">
                  <a:ln>
                    <a:noFill/>
                  </a:ln>
                  <a:solidFill>
                    <a:srgbClr val="0000FF"/>
                  </a:solidFill>
                  <a:effectLst/>
                  <a:uLnTx/>
                  <a:uFillTx/>
                  <a:latin typeface="Consolas" panose="020B0609020204030204" pitchFamily="49" charset="0"/>
                </a:rPr>
                <a:t>TO</a:t>
              </a:r>
              <a:r>
                <a:rPr kumimoji="0" lang="en-US" sz="1224" b="0" i="0" u="none" strike="noStrike" kern="0" cap="none" spc="0" normalizeH="0" baseline="0" noProof="0" dirty="0">
                  <a:ln>
                    <a:noFill/>
                  </a:ln>
                  <a:solidFill>
                    <a:prstClr val="black"/>
                  </a:solidFill>
                  <a:effectLst/>
                  <a:uLnTx/>
                  <a:uFillTx/>
                  <a:latin typeface="Consolas" panose="020B0609020204030204" pitchFamily="49" charset="0"/>
                </a:rPr>
                <a:t> </a:t>
              </a:r>
              <a:r>
                <a:rPr kumimoji="0" lang="en-US" sz="1224" b="0" i="0" u="none" strike="noStrike" kern="0" cap="none" spc="0" normalizeH="0" baseline="0" noProof="0" dirty="0">
                  <a:ln>
                    <a:noFill/>
                  </a:ln>
                  <a:solidFill>
                    <a:srgbClr val="FF0000"/>
                  </a:solidFill>
                  <a:effectLst/>
                  <a:uLnTx/>
                  <a:uFillTx/>
                  <a:latin typeface="Consolas" panose="020B0609020204030204" pitchFamily="49" charset="0"/>
                </a:rPr>
                <a:t>'2013-01-01'</a:t>
              </a:r>
              <a:endParaRPr kumimoji="0" lang="en-US" sz="1224" b="0" i="0" u="none" strike="noStrike" kern="0" cap="none" spc="0" normalizeH="0" baseline="0" noProof="0" dirty="0">
                <a:ln>
                  <a:noFill/>
                </a:ln>
                <a:solidFill>
                  <a:prstClr val="black"/>
                </a:solidFill>
                <a:effectLst/>
                <a:uLnTx/>
                <a:uFillTx/>
                <a:latin typeface="Consolas" panose="020B0609020204030204" pitchFamily="49" charset="0"/>
              </a:endParaRPr>
            </a:p>
            <a:p>
              <a:pPr marL="0" marR="0" lvl="0" indent="0" defTabSz="621746" eaLnBrk="1" fontAlgn="auto" latinLnBrk="0" hangingPunct="1">
                <a:lnSpc>
                  <a:spcPct val="100000"/>
                </a:lnSpc>
                <a:spcBef>
                  <a:spcPts val="0"/>
                </a:spcBef>
                <a:spcAft>
                  <a:spcPts val="0"/>
                </a:spcAft>
                <a:buClrTx/>
                <a:buSzTx/>
                <a:buFontTx/>
                <a:buNone/>
                <a:tabLst/>
                <a:defRPr/>
              </a:pPr>
              <a:endParaRPr kumimoji="0" lang="en-US" sz="1224" b="0" i="0" u="none" strike="noStrike" kern="0" cap="none" spc="0" normalizeH="0" baseline="0" noProof="0" dirty="0">
                <a:ln>
                  <a:noFill/>
                </a:ln>
                <a:solidFill>
                  <a:prstClr val="black"/>
                </a:solidFill>
                <a:effectLst/>
                <a:uLnTx/>
                <a:uFillTx/>
                <a:latin typeface="Consolas" panose="020B0609020204030204" pitchFamily="49" charset="0"/>
              </a:endParaRPr>
            </a:p>
            <a:p>
              <a:pPr marL="0" marR="0" lvl="0" indent="0" defTabSz="621746" eaLnBrk="1" fontAlgn="auto" latinLnBrk="0" hangingPunct="1">
                <a:lnSpc>
                  <a:spcPct val="100000"/>
                </a:lnSpc>
                <a:spcBef>
                  <a:spcPts val="0"/>
                </a:spcBef>
                <a:spcAft>
                  <a:spcPts val="0"/>
                </a:spcAft>
                <a:buClrTx/>
                <a:buSzTx/>
                <a:buFontTx/>
                <a:buNone/>
                <a:tabLst/>
                <a:defRPr/>
              </a:pPr>
              <a:r>
                <a:rPr kumimoji="0" lang="en-US" sz="1224" b="0" i="0" u="none" strike="noStrike" kern="0" cap="none" spc="0" normalizeH="0" baseline="0" noProof="0" dirty="0">
                  <a:ln>
                    <a:noFill/>
                  </a:ln>
                  <a:solidFill>
                    <a:srgbClr val="0000FF"/>
                  </a:solidFill>
                  <a:effectLst/>
                  <a:uLnTx/>
                  <a:uFillTx/>
                  <a:latin typeface="Consolas" panose="020B0609020204030204" pitchFamily="49" charset="0"/>
                </a:rPr>
                <a:t>WHERE</a:t>
              </a:r>
              <a:r>
                <a:rPr kumimoji="0" lang="en-US" sz="1224" b="0" i="0" u="none" strike="noStrike" kern="0" cap="none" spc="0" normalizeH="0" baseline="0" noProof="0" dirty="0">
                  <a:ln>
                    <a:noFill/>
                  </a:ln>
                  <a:solidFill>
                    <a:prstClr val="black"/>
                  </a:solidFill>
                  <a:effectLst/>
                  <a:uLnTx/>
                  <a:uFillTx/>
                  <a:latin typeface="Consolas" panose="020B0609020204030204" pitchFamily="49" charset="0"/>
                </a:rPr>
                <a:t> </a:t>
              </a:r>
              <a:r>
                <a:rPr kumimoji="0" lang="en-US" sz="1224" b="0" i="0" u="none" strike="noStrike" kern="0" cap="none" spc="0" normalizeH="0" baseline="0" noProof="0" dirty="0" err="1">
                  <a:ln>
                    <a:noFill/>
                  </a:ln>
                  <a:solidFill>
                    <a:prstClr val="black"/>
                  </a:solidFill>
                  <a:effectLst/>
                  <a:uLnTx/>
                  <a:uFillTx/>
                  <a:latin typeface="Consolas" panose="020B0609020204030204" pitchFamily="49" charset="0"/>
                </a:rPr>
                <a:t>EmployeeNumber</a:t>
              </a:r>
              <a:r>
                <a:rPr kumimoji="0" lang="en-US" sz="1224" b="0" i="0" u="none" strike="noStrike" kern="0" cap="none" spc="0" normalizeH="0" baseline="0" noProof="0" dirty="0">
                  <a:ln>
                    <a:noFill/>
                  </a:ln>
                  <a:solidFill>
                    <a:prstClr val="black"/>
                  </a:solidFill>
                  <a:effectLst/>
                  <a:uLnTx/>
                  <a:uFillTx/>
                  <a:latin typeface="Consolas" panose="020B0609020204030204" pitchFamily="49" charset="0"/>
                </a:rPr>
                <a:t> </a:t>
              </a:r>
              <a:r>
                <a:rPr kumimoji="0" lang="en-US" sz="1224" b="0" i="0" u="none" strike="noStrike" kern="0" cap="none" spc="0" normalizeH="0" baseline="0" noProof="0" dirty="0">
                  <a:ln>
                    <a:noFill/>
                  </a:ln>
                  <a:solidFill>
                    <a:srgbClr val="808080"/>
                  </a:solidFill>
                  <a:effectLst/>
                  <a:uLnTx/>
                  <a:uFillTx/>
                  <a:latin typeface="Consolas" panose="020B0609020204030204" pitchFamily="49" charset="0"/>
                </a:rPr>
                <a:t>=</a:t>
              </a:r>
              <a:r>
                <a:rPr kumimoji="0" lang="en-US" sz="1224" b="0" i="0" u="none" strike="noStrike" kern="0" cap="none" spc="0" normalizeH="0" baseline="0" noProof="0" dirty="0">
                  <a:ln>
                    <a:noFill/>
                  </a:ln>
                  <a:solidFill>
                    <a:prstClr val="black"/>
                  </a:solidFill>
                  <a:effectLst/>
                  <a:uLnTx/>
                  <a:uFillTx/>
                  <a:latin typeface="Consolas" panose="020B0609020204030204" pitchFamily="49" charset="0"/>
                </a:rPr>
                <a:t> 1</a:t>
              </a:r>
            </a:p>
            <a:p>
              <a:pPr marL="0" marR="0" lvl="0" indent="0" defTabSz="621746" eaLnBrk="1" fontAlgn="auto" latinLnBrk="0" hangingPunct="1">
                <a:lnSpc>
                  <a:spcPct val="100000"/>
                </a:lnSpc>
                <a:spcBef>
                  <a:spcPts val="0"/>
                </a:spcBef>
                <a:spcAft>
                  <a:spcPts val="0"/>
                </a:spcAft>
                <a:buClrTx/>
                <a:buSzTx/>
                <a:buFontTx/>
                <a:buNone/>
                <a:tabLst/>
                <a:defRPr/>
              </a:pPr>
              <a:endParaRPr kumimoji="0" lang="en-US" sz="1224" b="0" i="0" u="none" strike="noStrike" kern="0" cap="none" spc="0" normalizeH="0" baseline="0" noProof="0" dirty="0">
                <a:ln>
                  <a:noFill/>
                </a:ln>
                <a:solidFill>
                  <a:prstClr val="black"/>
                </a:solidFill>
                <a:effectLst/>
                <a:uLnTx/>
                <a:uFillTx/>
                <a:latin typeface="Consolas" panose="020B0609020204030204" pitchFamily="49" charset="0"/>
              </a:endParaRPr>
            </a:p>
            <a:p>
              <a:pPr marL="0" marR="0" lvl="0" indent="0" defTabSz="621746" eaLnBrk="1" fontAlgn="auto" latinLnBrk="0" hangingPunct="1">
                <a:lnSpc>
                  <a:spcPct val="100000"/>
                </a:lnSpc>
                <a:spcBef>
                  <a:spcPts val="0"/>
                </a:spcBef>
                <a:spcAft>
                  <a:spcPts val="0"/>
                </a:spcAft>
                <a:buClrTx/>
                <a:buSzTx/>
                <a:buFontTx/>
                <a:buNone/>
                <a:tabLst/>
                <a:defRPr/>
              </a:pPr>
              <a:endParaRPr kumimoji="0" lang="en-US" sz="1224" b="0" i="0" u="none" strike="noStrike" kern="0" cap="none" spc="0" normalizeH="0" baseline="0" noProof="0" dirty="0">
                <a:ln>
                  <a:noFill/>
                </a:ln>
                <a:solidFill>
                  <a:srgbClr val="808080"/>
                </a:solidFill>
                <a:effectLst/>
                <a:uLnTx/>
                <a:uFillTx/>
                <a:latin typeface="Consolas" panose="020B0609020204030204" pitchFamily="49" charset="0"/>
              </a:endParaRPr>
            </a:p>
            <a:p>
              <a:pPr marL="621746" marR="0" lvl="1" indent="0" defTabSz="621746" eaLnBrk="1" fontAlgn="auto" latinLnBrk="0" hangingPunct="1">
                <a:lnSpc>
                  <a:spcPct val="100000"/>
                </a:lnSpc>
                <a:spcBef>
                  <a:spcPts val="0"/>
                </a:spcBef>
                <a:spcAft>
                  <a:spcPts val="0"/>
                </a:spcAft>
                <a:buClrTx/>
                <a:buSzTx/>
                <a:buFontTx/>
                <a:buNone/>
                <a:tabLst/>
                <a:defRPr/>
              </a:pPr>
              <a:endParaRPr kumimoji="0" lang="en-US" sz="136" b="0" i="0" u="none" strike="noStrike" kern="0" cap="none" spc="0" normalizeH="0" baseline="0" noProof="0" dirty="0">
                <a:ln>
                  <a:noFill/>
                </a:ln>
                <a:solidFill>
                  <a:srgbClr val="808080"/>
                </a:solidFill>
                <a:effectLst/>
                <a:uLnTx/>
                <a:uFillTx/>
                <a:latin typeface="Consolas" panose="020B0609020204030204" pitchFamily="49" charset="0"/>
              </a:endParaRPr>
            </a:p>
            <a:p>
              <a:pPr marL="621746" marR="0" lvl="1" indent="0" defTabSz="621746" eaLnBrk="1" fontAlgn="auto" latinLnBrk="0" hangingPunct="1">
                <a:lnSpc>
                  <a:spcPct val="100000"/>
                </a:lnSpc>
                <a:spcBef>
                  <a:spcPts val="0"/>
                </a:spcBef>
                <a:spcAft>
                  <a:spcPts val="0"/>
                </a:spcAft>
                <a:buClrTx/>
                <a:buSzTx/>
                <a:buFontTx/>
                <a:buNone/>
                <a:tabLst/>
                <a:defRPr/>
              </a:pPr>
              <a:endParaRPr kumimoji="0" lang="en-US" sz="136" b="0" i="0" u="none" strike="noStrike" kern="0" cap="none" spc="0" normalizeH="0" baseline="0" noProof="0" dirty="0">
                <a:ln>
                  <a:noFill/>
                </a:ln>
                <a:solidFill>
                  <a:srgbClr val="808080"/>
                </a:solidFill>
                <a:effectLst/>
                <a:uLnTx/>
                <a:uFillTx/>
                <a:latin typeface="Consolas" panose="020B0609020204030204" pitchFamily="49" charset="0"/>
              </a:endParaRPr>
            </a:p>
            <a:p>
              <a:pPr marL="621746" marR="0" lvl="1" indent="0" defTabSz="621746" eaLnBrk="1" fontAlgn="auto" latinLnBrk="0" hangingPunct="1">
                <a:lnSpc>
                  <a:spcPct val="100000"/>
                </a:lnSpc>
                <a:spcBef>
                  <a:spcPts val="0"/>
                </a:spcBef>
                <a:spcAft>
                  <a:spcPts val="0"/>
                </a:spcAft>
                <a:buClrTx/>
                <a:buSzTx/>
                <a:buFontTx/>
                <a:buNone/>
                <a:tabLst/>
                <a:defRPr/>
              </a:pPr>
              <a:endParaRPr kumimoji="0" lang="en-US" sz="136" b="0" i="0" u="none" strike="noStrike" kern="0" cap="none" spc="0" normalizeH="0" baseline="0" noProof="0" dirty="0">
                <a:ln>
                  <a:noFill/>
                </a:ln>
                <a:solidFill>
                  <a:srgbClr val="808080"/>
                </a:solidFill>
                <a:effectLst/>
                <a:uLnTx/>
                <a:uFillTx/>
                <a:latin typeface="Consolas" panose="020B0609020204030204" pitchFamily="49" charset="0"/>
              </a:endParaRPr>
            </a:p>
            <a:p>
              <a:pPr marL="621746" marR="0" lvl="1" indent="0" defTabSz="621746" eaLnBrk="1" fontAlgn="auto" latinLnBrk="0" hangingPunct="1">
                <a:lnSpc>
                  <a:spcPct val="100000"/>
                </a:lnSpc>
                <a:spcBef>
                  <a:spcPts val="0"/>
                </a:spcBef>
                <a:spcAft>
                  <a:spcPts val="0"/>
                </a:spcAft>
                <a:buClrTx/>
                <a:buSzTx/>
                <a:buFontTx/>
                <a:buNone/>
                <a:tabLst/>
                <a:defRPr/>
              </a:pPr>
              <a:endParaRPr kumimoji="0" lang="en-US" sz="136" b="0" i="0" u="none" strike="noStrike" kern="0" cap="none" spc="0" normalizeH="0" baseline="0" noProof="0" dirty="0">
                <a:ln>
                  <a:noFill/>
                </a:ln>
                <a:solidFill>
                  <a:srgbClr val="808080"/>
                </a:solidFill>
                <a:effectLst/>
                <a:uLnTx/>
                <a:uFillTx/>
                <a:latin typeface="Consolas" panose="020B0609020204030204" pitchFamily="49" charset="0"/>
              </a:endParaRPr>
            </a:p>
            <a:p>
              <a:pPr marL="621746" marR="0" lvl="1" indent="0" defTabSz="621746" eaLnBrk="1" fontAlgn="auto" latinLnBrk="0" hangingPunct="1">
                <a:lnSpc>
                  <a:spcPct val="100000"/>
                </a:lnSpc>
                <a:spcBef>
                  <a:spcPts val="0"/>
                </a:spcBef>
                <a:spcAft>
                  <a:spcPts val="0"/>
                </a:spcAft>
                <a:buClrTx/>
                <a:buSzTx/>
                <a:buFontTx/>
                <a:buNone/>
                <a:tabLst/>
                <a:defRPr/>
              </a:pPr>
              <a:endParaRPr kumimoji="0" lang="en-US" sz="136" b="0" i="0" u="none" strike="noStrike" kern="0" cap="none" spc="0" normalizeH="0" baseline="0" noProof="0" dirty="0">
                <a:ln>
                  <a:noFill/>
                </a:ln>
                <a:solidFill>
                  <a:srgbClr val="808080"/>
                </a:solidFill>
                <a:effectLst/>
                <a:uLnTx/>
                <a:uFillTx/>
                <a:latin typeface="Consolas" panose="020B0609020204030204" pitchFamily="49" charset="0"/>
              </a:endParaRPr>
            </a:p>
            <a:p>
              <a:pPr marL="621746" marR="0" lvl="1" indent="0" defTabSz="621746" eaLnBrk="1" fontAlgn="auto" latinLnBrk="0" hangingPunct="1">
                <a:lnSpc>
                  <a:spcPct val="100000"/>
                </a:lnSpc>
                <a:spcBef>
                  <a:spcPts val="0"/>
                </a:spcBef>
                <a:spcAft>
                  <a:spcPts val="0"/>
                </a:spcAft>
                <a:buClrTx/>
                <a:buSzTx/>
                <a:buFontTx/>
                <a:buNone/>
                <a:tabLst/>
                <a:defRPr/>
              </a:pPr>
              <a:endParaRPr kumimoji="0" lang="en-US" sz="136" b="0" i="0" u="none" strike="noStrike" kern="0" cap="none" spc="0" normalizeH="0" baseline="0" noProof="0" dirty="0">
                <a:ln>
                  <a:noFill/>
                </a:ln>
                <a:solidFill>
                  <a:prstClr val="black"/>
                </a:solidFill>
                <a:effectLst/>
                <a:uLnTx/>
                <a:uFillTx/>
                <a:latin typeface="Consolas" panose="020B0609020204030204" pitchFamily="49" charset="0"/>
              </a:endParaRPr>
            </a:p>
            <a:p>
              <a:pPr marL="0" marR="0" lvl="0" indent="0" defTabSz="621746" eaLnBrk="1" fontAlgn="auto" latinLnBrk="0" hangingPunct="1">
                <a:lnSpc>
                  <a:spcPct val="100000"/>
                </a:lnSpc>
                <a:spcBef>
                  <a:spcPts val="0"/>
                </a:spcBef>
                <a:spcAft>
                  <a:spcPts val="0"/>
                </a:spcAft>
                <a:buClrTx/>
                <a:buSzTx/>
                <a:buFontTx/>
                <a:buNone/>
                <a:tabLst/>
                <a:defRPr/>
              </a:pPr>
              <a:endParaRPr kumimoji="0" lang="en-US" sz="136" b="0" i="0" u="none" strike="noStrike" kern="0" cap="none" spc="0" normalizeH="0" baseline="0" noProof="0" dirty="0">
                <a:ln>
                  <a:noFill/>
                </a:ln>
                <a:solidFill>
                  <a:prstClr val="black"/>
                </a:solidFill>
                <a:effectLst/>
                <a:uLnTx/>
                <a:uFillTx/>
                <a:latin typeface="Consolas" panose="020B0609020204030204" pitchFamily="49" charset="0"/>
              </a:endParaRPr>
            </a:p>
          </p:txBody>
        </p:sp>
        <p:sp>
          <p:nvSpPr>
            <p:cNvPr id="23" name="Rectangle 22"/>
            <p:cNvSpPr/>
            <p:nvPr/>
          </p:nvSpPr>
          <p:spPr>
            <a:xfrm>
              <a:off x="314928" y="2526897"/>
              <a:ext cx="3326675" cy="430882"/>
            </a:xfrm>
            <a:prstGeom prst="rect">
              <a:avLst/>
            </a:prstGeom>
            <a:noFill/>
            <a:ln w="25400" cap="flat" cmpd="sng" algn="ctr">
              <a:solidFill>
                <a:srgbClr val="00BCF2">
                  <a:shade val="95000"/>
                  <a:satMod val="105000"/>
                </a:srgbClr>
              </a:solidFill>
              <a:prstDash val="solid"/>
            </a:ln>
            <a:effectLst>
              <a:outerShdw blurRad="40000" dist="23000" dir="5400000" rotWithShape="0">
                <a:srgbClr val="000000">
                  <a:alpha val="35000"/>
                </a:srgbClr>
              </a:outerShdw>
            </a:effectLst>
          </p:spPr>
          <p:txBody>
            <a:bodyPr rtlCol="0" anchor="ctr"/>
            <a:lstStyle/>
            <a:p>
              <a:pPr marL="0" marR="0" lvl="0" indent="0" algn="ctr" defTabSz="621746" eaLnBrk="1" fontAlgn="auto" latinLnBrk="0" hangingPunct="1">
                <a:lnSpc>
                  <a:spcPct val="100000"/>
                </a:lnSpc>
                <a:spcBef>
                  <a:spcPts val="0"/>
                </a:spcBef>
                <a:spcAft>
                  <a:spcPts val="0"/>
                </a:spcAft>
                <a:buClrTx/>
                <a:buSzTx/>
                <a:buFontTx/>
                <a:buNone/>
                <a:tabLst/>
                <a:defRPr/>
              </a:pPr>
              <a:endParaRPr kumimoji="0" lang="en-US" sz="2448" b="0" i="0" u="none" strike="noStrike" kern="0" cap="none" spc="0" normalizeH="0" baseline="0" noProof="0">
                <a:ln>
                  <a:noFill/>
                </a:ln>
                <a:solidFill>
                  <a:srgbClr val="FFFFFF"/>
                </a:solidFill>
                <a:effectLst/>
                <a:uLnTx/>
                <a:uFillTx/>
                <a:latin typeface="Segoe UI"/>
                <a:ea typeface="+mn-ea"/>
                <a:cs typeface="+mn-cs"/>
              </a:endParaRPr>
            </a:p>
          </p:txBody>
        </p:sp>
        <p:sp>
          <p:nvSpPr>
            <p:cNvPr id="24" name="Rectangle 23"/>
            <p:cNvSpPr/>
            <p:nvPr/>
          </p:nvSpPr>
          <p:spPr>
            <a:xfrm>
              <a:off x="314927" y="3776336"/>
              <a:ext cx="3326675" cy="430882"/>
            </a:xfrm>
            <a:prstGeom prst="rect">
              <a:avLst/>
            </a:prstGeom>
            <a:noFill/>
            <a:ln w="25400" cap="flat" cmpd="sng" algn="ctr">
              <a:solidFill>
                <a:srgbClr val="00BCF2">
                  <a:shade val="95000"/>
                  <a:satMod val="105000"/>
                </a:srgbClr>
              </a:solidFill>
              <a:prstDash val="solid"/>
            </a:ln>
            <a:effectLst>
              <a:outerShdw blurRad="40000" dist="23000" dir="5400000" rotWithShape="0">
                <a:srgbClr val="000000">
                  <a:alpha val="35000"/>
                </a:srgbClr>
              </a:outerShdw>
            </a:effectLst>
          </p:spPr>
          <p:txBody>
            <a:bodyPr rtlCol="0" anchor="ctr"/>
            <a:lstStyle/>
            <a:p>
              <a:pPr marL="0" marR="0" lvl="0" indent="0" algn="ctr" defTabSz="621746" eaLnBrk="1" fontAlgn="auto" latinLnBrk="0" hangingPunct="1">
                <a:lnSpc>
                  <a:spcPct val="100000"/>
                </a:lnSpc>
                <a:spcBef>
                  <a:spcPts val="0"/>
                </a:spcBef>
                <a:spcAft>
                  <a:spcPts val="0"/>
                </a:spcAft>
                <a:buClrTx/>
                <a:buSzTx/>
                <a:buFontTx/>
                <a:buNone/>
                <a:tabLst/>
                <a:defRPr/>
              </a:pPr>
              <a:endParaRPr kumimoji="0" lang="en-US" sz="2448" b="0" i="0" u="none" strike="noStrike" kern="0" cap="none" spc="0" normalizeH="0" baseline="0" noProof="0">
                <a:ln>
                  <a:noFill/>
                </a:ln>
                <a:solidFill>
                  <a:srgbClr val="FFFFFF"/>
                </a:solidFill>
                <a:effectLst/>
                <a:uLnTx/>
                <a:uFillTx/>
                <a:latin typeface="Segoe UI"/>
                <a:ea typeface="+mn-ea"/>
                <a:cs typeface="+mn-cs"/>
              </a:endParaRPr>
            </a:p>
          </p:txBody>
        </p:sp>
      </p:grpSp>
      <p:grpSp>
        <p:nvGrpSpPr>
          <p:cNvPr id="25" name="Group 24"/>
          <p:cNvGrpSpPr/>
          <p:nvPr/>
        </p:nvGrpSpPr>
        <p:grpSpPr>
          <a:xfrm>
            <a:off x="729442" y="1380225"/>
            <a:ext cx="5237688" cy="3546035"/>
            <a:chOff x="339852" y="3164961"/>
            <a:chExt cx="5237688" cy="3546035"/>
          </a:xfrm>
        </p:grpSpPr>
        <p:sp>
          <p:nvSpPr>
            <p:cNvPr id="26" name="TextBox 25"/>
            <p:cNvSpPr txBox="1"/>
            <p:nvPr/>
          </p:nvSpPr>
          <p:spPr>
            <a:xfrm>
              <a:off x="339852" y="3164961"/>
              <a:ext cx="5237688" cy="3546035"/>
            </a:xfrm>
            <a:prstGeom prst="rect">
              <a:avLst/>
            </a:prstGeom>
            <a:solidFill>
              <a:srgbClr val="FFFFFF"/>
            </a:solidFill>
            <a:ln>
              <a:solidFill>
                <a:srgbClr val="00BCF2">
                  <a:shade val="50000"/>
                </a:srgbClr>
              </a:solidFill>
            </a:ln>
          </p:spPr>
          <p:txBody>
            <a:bodyPr wrap="square" rtlCol="0">
              <a:spAutoFit/>
            </a:bodyPr>
            <a:lstStyle/>
            <a:p>
              <a:pPr marL="0" marR="0" lvl="0" indent="0" defTabSz="621746" eaLnBrk="1" fontAlgn="auto" latinLnBrk="0" hangingPunct="1">
                <a:lnSpc>
                  <a:spcPct val="100000"/>
                </a:lnSpc>
                <a:spcBef>
                  <a:spcPts val="0"/>
                </a:spcBef>
                <a:spcAft>
                  <a:spcPts val="0"/>
                </a:spcAft>
                <a:buClrTx/>
                <a:buSzTx/>
                <a:buFontTx/>
                <a:buNone/>
                <a:tabLst/>
                <a:defRPr/>
              </a:pPr>
              <a:r>
                <a:rPr kumimoji="0" lang="en-US" sz="1224" b="0" i="0" u="none" strike="noStrike" kern="0" cap="none" spc="0" normalizeH="0" baseline="0" noProof="0" dirty="0">
                  <a:ln>
                    <a:noFill/>
                  </a:ln>
                  <a:solidFill>
                    <a:srgbClr val="0000FF"/>
                  </a:solidFill>
                  <a:effectLst/>
                  <a:uLnTx/>
                  <a:uFillTx/>
                  <a:latin typeface="Consolas" panose="020B0609020204030204" pitchFamily="49" charset="0"/>
                </a:rPr>
                <a:t>SELECT</a:t>
              </a:r>
              <a:r>
                <a:rPr kumimoji="0" lang="en-US" sz="1224" b="0" i="0" u="none" strike="noStrike" kern="0" cap="none" spc="0" normalizeH="0" baseline="0" noProof="0" dirty="0">
                  <a:ln>
                    <a:noFill/>
                  </a:ln>
                  <a:solidFill>
                    <a:prstClr val="black"/>
                  </a:solidFill>
                  <a:effectLst/>
                  <a:uLnTx/>
                  <a:uFillTx/>
                  <a:latin typeface="Consolas" panose="020B0609020204030204" pitchFamily="49" charset="0"/>
                </a:rPr>
                <a:t> </a:t>
              </a:r>
              <a:r>
                <a:rPr kumimoji="0" lang="en-US" sz="1224" b="0" i="0" u="none" strike="noStrike" kern="0" cap="none" spc="0" normalizeH="0" baseline="0" noProof="0" dirty="0">
                  <a:ln>
                    <a:noFill/>
                  </a:ln>
                  <a:solidFill>
                    <a:srgbClr val="808080"/>
                  </a:solidFill>
                  <a:effectLst/>
                  <a:uLnTx/>
                  <a:uFillTx/>
                  <a:latin typeface="Consolas" panose="020B0609020204030204" pitchFamily="49" charset="0"/>
                </a:rPr>
                <a:t>*</a:t>
              </a:r>
              <a:r>
                <a:rPr kumimoji="0" lang="en-US" sz="1224" b="0" i="0" u="none" strike="noStrike" kern="0" cap="none" spc="0" normalizeH="0" baseline="0" noProof="0" dirty="0">
                  <a:ln>
                    <a:noFill/>
                  </a:ln>
                  <a:solidFill>
                    <a:prstClr val="black"/>
                  </a:solidFill>
                  <a:effectLst/>
                  <a:uLnTx/>
                  <a:uFillTx/>
                  <a:latin typeface="Consolas" panose="020B0609020204030204" pitchFamily="49" charset="0"/>
                </a:rPr>
                <a:t> </a:t>
              </a:r>
              <a:r>
                <a:rPr kumimoji="0" lang="en-US" sz="1224" b="0" i="0" u="none" strike="noStrike" kern="0" cap="none" spc="0" normalizeH="0" baseline="0" noProof="0" dirty="0">
                  <a:ln>
                    <a:noFill/>
                  </a:ln>
                  <a:solidFill>
                    <a:srgbClr val="0000FF"/>
                  </a:solidFill>
                  <a:effectLst/>
                  <a:uLnTx/>
                  <a:uFillTx/>
                  <a:latin typeface="Consolas" panose="020B0609020204030204" pitchFamily="49" charset="0"/>
                </a:rPr>
                <a:t>FROM</a:t>
              </a:r>
              <a:r>
                <a:rPr kumimoji="0" lang="en-US" sz="1224" b="0" i="0" u="none" strike="noStrike" kern="0" cap="none" spc="0" normalizeH="0" baseline="0" noProof="0" dirty="0">
                  <a:ln>
                    <a:noFill/>
                  </a:ln>
                  <a:solidFill>
                    <a:prstClr val="black"/>
                  </a:solidFill>
                  <a:effectLst/>
                  <a:uLnTx/>
                  <a:uFillTx/>
                  <a:latin typeface="Consolas" panose="020B0609020204030204" pitchFamily="49" charset="0"/>
                </a:rPr>
                <a:t> Employee</a:t>
              </a:r>
            </a:p>
            <a:p>
              <a:pPr marL="0" marR="0" lvl="0" indent="0" defTabSz="621746" eaLnBrk="1" fontAlgn="auto" latinLnBrk="0" hangingPunct="1">
                <a:lnSpc>
                  <a:spcPct val="100000"/>
                </a:lnSpc>
                <a:spcBef>
                  <a:spcPts val="0"/>
                </a:spcBef>
                <a:spcAft>
                  <a:spcPts val="0"/>
                </a:spcAft>
                <a:buClrTx/>
                <a:buSzTx/>
                <a:buFontTx/>
                <a:buNone/>
                <a:tabLst/>
                <a:defRPr/>
              </a:pPr>
              <a:endParaRPr kumimoji="0" lang="en-US" sz="1224" b="0" i="0" u="none" strike="noStrike" kern="0" cap="none" spc="0" normalizeH="0" baseline="0" noProof="0" dirty="0">
                <a:ln>
                  <a:noFill/>
                </a:ln>
                <a:solidFill>
                  <a:prstClr val="black"/>
                </a:solidFill>
                <a:effectLst/>
                <a:uLnTx/>
                <a:uFillTx/>
                <a:latin typeface="Consolas" panose="020B0609020204030204" pitchFamily="49" charset="0"/>
              </a:endParaRPr>
            </a:p>
            <a:p>
              <a:pPr marL="0" marR="0" lvl="0" indent="0" defTabSz="621746" eaLnBrk="1" fontAlgn="auto" latinLnBrk="0" hangingPunct="1">
                <a:lnSpc>
                  <a:spcPct val="100000"/>
                </a:lnSpc>
                <a:spcBef>
                  <a:spcPts val="0"/>
                </a:spcBef>
                <a:spcAft>
                  <a:spcPts val="0"/>
                </a:spcAft>
                <a:buClrTx/>
                <a:buSzTx/>
                <a:buFontTx/>
                <a:buNone/>
                <a:tabLst/>
                <a:defRPr/>
              </a:pPr>
              <a:r>
                <a:rPr kumimoji="0" lang="en-US" sz="1224" b="1" i="0" u="none" strike="noStrike" kern="0" cap="none" spc="0" normalizeH="0" baseline="0" noProof="0" dirty="0">
                  <a:ln>
                    <a:noFill/>
                  </a:ln>
                  <a:solidFill>
                    <a:srgbClr val="0000FF"/>
                  </a:solidFill>
                  <a:effectLst/>
                  <a:uLnTx/>
                  <a:uFillTx/>
                  <a:latin typeface="Consolas" panose="020B0609020204030204" pitchFamily="49" charset="0"/>
                </a:rPr>
                <a:t>WHERE</a:t>
              </a:r>
              <a:r>
                <a:rPr kumimoji="0" lang="en-US" sz="1224" b="1" i="0" u="none" strike="noStrike" kern="0" cap="none" spc="0" normalizeH="0" baseline="0" noProof="0" dirty="0">
                  <a:ln>
                    <a:noFill/>
                  </a:ln>
                  <a:solidFill>
                    <a:prstClr val="black"/>
                  </a:solidFill>
                  <a:effectLst/>
                  <a:uLnTx/>
                  <a:uFillTx/>
                  <a:latin typeface="Consolas" panose="020B0609020204030204" pitchFamily="49" charset="0"/>
                </a:rPr>
                <a:t> VALID_TIME </a:t>
              </a:r>
              <a:r>
                <a:rPr kumimoji="0" lang="en-US" sz="1224" b="1" i="0" u="none" strike="noStrike" kern="0" cap="none" spc="0" normalizeH="0" baseline="0" noProof="0" dirty="0">
                  <a:ln>
                    <a:noFill/>
                  </a:ln>
                  <a:solidFill>
                    <a:srgbClr val="FF00FF"/>
                  </a:solidFill>
                  <a:effectLst/>
                  <a:uLnTx/>
                  <a:uFillTx/>
                  <a:latin typeface="Consolas" panose="020B0609020204030204" pitchFamily="49" charset="0"/>
                </a:rPr>
                <a:t>CONTAINS</a:t>
              </a:r>
              <a:r>
                <a:rPr kumimoji="0" lang="en-US" sz="1224" b="1" i="0" u="none" strike="noStrike" kern="0" cap="none" spc="0" normalizeH="0" baseline="0" noProof="0" dirty="0">
                  <a:ln>
                    <a:noFill/>
                  </a:ln>
                  <a:solidFill>
                    <a:prstClr val="black"/>
                  </a:solidFill>
                  <a:effectLst/>
                  <a:uLnTx/>
                  <a:uFillTx/>
                  <a:latin typeface="Consolas" panose="020B0609020204030204" pitchFamily="49" charset="0"/>
                </a:rPr>
                <a:t> </a:t>
              </a:r>
              <a:r>
                <a:rPr kumimoji="0" lang="en-US" sz="1224" b="1" i="0" u="none" strike="noStrike" kern="0" cap="none" spc="0" normalizeH="0" baseline="0" noProof="0" dirty="0">
                  <a:ln>
                    <a:noFill/>
                  </a:ln>
                  <a:solidFill>
                    <a:srgbClr val="FF0000"/>
                  </a:solidFill>
                  <a:effectLst/>
                  <a:uLnTx/>
                  <a:uFillTx/>
                  <a:latin typeface="Consolas" panose="020B0609020204030204" pitchFamily="49" charset="0"/>
                </a:rPr>
                <a:t>'2013-06-30'</a:t>
              </a:r>
              <a:endParaRPr kumimoji="0" lang="en-US" sz="1224" b="1" i="0" u="none" strike="noStrike" kern="0" cap="none" spc="0" normalizeH="0" baseline="0" noProof="0" dirty="0">
                <a:ln>
                  <a:noFill/>
                </a:ln>
                <a:solidFill>
                  <a:prstClr val="black"/>
                </a:solidFill>
                <a:effectLst/>
                <a:uLnTx/>
                <a:uFillTx/>
                <a:latin typeface="Consolas" panose="020B0609020204030204" pitchFamily="49" charset="0"/>
              </a:endParaRPr>
            </a:p>
            <a:p>
              <a:pPr marL="0" marR="0" lvl="0" indent="0" defTabSz="621746" eaLnBrk="1" fontAlgn="auto" latinLnBrk="0" hangingPunct="1">
                <a:lnSpc>
                  <a:spcPct val="100000"/>
                </a:lnSpc>
                <a:spcBef>
                  <a:spcPts val="0"/>
                </a:spcBef>
                <a:spcAft>
                  <a:spcPts val="0"/>
                </a:spcAft>
                <a:buClrTx/>
                <a:buSzTx/>
                <a:buFontTx/>
                <a:buNone/>
                <a:tabLst/>
                <a:defRPr/>
              </a:pPr>
              <a:endParaRPr kumimoji="0" lang="en-US" sz="1224" b="0" i="0" u="none" strike="noStrike" kern="0" cap="none" spc="0" normalizeH="0" baseline="0" noProof="0" dirty="0">
                <a:ln>
                  <a:noFill/>
                </a:ln>
                <a:solidFill>
                  <a:prstClr val="black"/>
                </a:solidFill>
                <a:effectLst/>
                <a:uLnTx/>
                <a:uFillTx/>
                <a:latin typeface="Consolas" panose="020B0609020204030204" pitchFamily="49" charset="0"/>
              </a:endParaRPr>
            </a:p>
            <a:p>
              <a:pPr marL="0" marR="0" lvl="0" indent="0" defTabSz="621746" eaLnBrk="1" fontAlgn="auto" latinLnBrk="0" hangingPunct="1">
                <a:lnSpc>
                  <a:spcPct val="100000"/>
                </a:lnSpc>
                <a:spcBef>
                  <a:spcPts val="0"/>
                </a:spcBef>
                <a:spcAft>
                  <a:spcPts val="0"/>
                </a:spcAft>
                <a:buClrTx/>
                <a:buSzTx/>
                <a:buFontTx/>
                <a:buNone/>
                <a:tabLst/>
                <a:defRPr/>
              </a:pPr>
              <a:endParaRPr kumimoji="0" lang="en-US" sz="1224" b="0" i="0" u="none" strike="noStrike" kern="0" cap="none" spc="0" normalizeH="0" baseline="0" noProof="0" dirty="0">
                <a:ln>
                  <a:noFill/>
                </a:ln>
                <a:solidFill>
                  <a:prstClr val="black"/>
                </a:solidFill>
                <a:effectLst/>
                <a:uLnTx/>
                <a:uFillTx/>
                <a:latin typeface="Consolas" panose="020B0609020204030204" pitchFamily="49" charset="0"/>
              </a:endParaRPr>
            </a:p>
            <a:p>
              <a:pPr marL="0" marR="0" lvl="0" indent="0" defTabSz="621746" eaLnBrk="1" fontAlgn="auto" latinLnBrk="0" hangingPunct="1">
                <a:lnSpc>
                  <a:spcPct val="100000"/>
                </a:lnSpc>
                <a:spcBef>
                  <a:spcPts val="0"/>
                </a:spcBef>
                <a:spcAft>
                  <a:spcPts val="0"/>
                </a:spcAft>
                <a:buClrTx/>
                <a:buSzTx/>
                <a:buFontTx/>
                <a:buNone/>
                <a:tabLst/>
                <a:defRPr/>
              </a:pPr>
              <a:r>
                <a:rPr kumimoji="0" lang="en-US" sz="1224" b="0" i="0" u="none" strike="noStrike" kern="0" cap="none" spc="0" normalizeH="0" baseline="0" noProof="0" dirty="0">
                  <a:ln>
                    <a:noFill/>
                  </a:ln>
                  <a:solidFill>
                    <a:srgbClr val="0000FF"/>
                  </a:solidFill>
                  <a:effectLst/>
                  <a:uLnTx/>
                  <a:uFillTx/>
                  <a:latin typeface="Consolas" panose="020B0609020204030204" pitchFamily="49" charset="0"/>
                </a:rPr>
                <a:t>SELECT</a:t>
              </a:r>
              <a:r>
                <a:rPr kumimoji="0" lang="en-US" sz="1224" b="0" i="0" u="none" strike="noStrike" kern="0" cap="none" spc="0" normalizeH="0" baseline="0" noProof="0" dirty="0">
                  <a:ln>
                    <a:noFill/>
                  </a:ln>
                  <a:solidFill>
                    <a:prstClr val="black"/>
                  </a:solidFill>
                  <a:effectLst/>
                  <a:uLnTx/>
                  <a:uFillTx/>
                  <a:latin typeface="Consolas" panose="020B0609020204030204" pitchFamily="49" charset="0"/>
                </a:rPr>
                <a:t> </a:t>
              </a:r>
              <a:r>
                <a:rPr kumimoji="0" lang="en-US" sz="1224" b="0" i="0" u="none" strike="noStrike" kern="0" cap="none" spc="0" normalizeH="0" baseline="0" noProof="0" dirty="0">
                  <a:ln>
                    <a:noFill/>
                  </a:ln>
                  <a:solidFill>
                    <a:srgbClr val="808080"/>
                  </a:solidFill>
                  <a:effectLst/>
                  <a:uLnTx/>
                  <a:uFillTx/>
                  <a:latin typeface="Consolas" panose="020B0609020204030204" pitchFamily="49" charset="0"/>
                </a:rPr>
                <a:t>*</a:t>
              </a:r>
              <a:r>
                <a:rPr kumimoji="0" lang="en-US" sz="1224" b="0" i="0" u="none" strike="noStrike" kern="0" cap="none" spc="0" normalizeH="0" baseline="0" noProof="0" dirty="0">
                  <a:ln>
                    <a:noFill/>
                  </a:ln>
                  <a:solidFill>
                    <a:prstClr val="black"/>
                  </a:solidFill>
                  <a:effectLst/>
                  <a:uLnTx/>
                  <a:uFillTx/>
                  <a:latin typeface="Consolas" panose="020B0609020204030204" pitchFamily="49" charset="0"/>
                </a:rPr>
                <a:t> </a:t>
              </a:r>
              <a:r>
                <a:rPr kumimoji="0" lang="en-US" sz="1224" b="0" i="0" u="none" strike="noStrike" kern="0" cap="none" spc="0" normalizeH="0" baseline="0" noProof="0" dirty="0">
                  <a:ln>
                    <a:noFill/>
                  </a:ln>
                  <a:solidFill>
                    <a:srgbClr val="0000FF"/>
                  </a:solidFill>
                  <a:effectLst/>
                  <a:uLnTx/>
                  <a:uFillTx/>
                  <a:latin typeface="Consolas" panose="020B0609020204030204" pitchFamily="49" charset="0"/>
                </a:rPr>
                <a:t>FROM</a:t>
              </a:r>
              <a:r>
                <a:rPr kumimoji="0" lang="en-US" sz="1224" b="0" i="0" u="none" strike="noStrike" kern="0" cap="none" spc="0" normalizeH="0" baseline="0" noProof="0" dirty="0">
                  <a:ln>
                    <a:noFill/>
                  </a:ln>
                  <a:solidFill>
                    <a:prstClr val="black"/>
                  </a:solidFill>
                  <a:effectLst/>
                  <a:uLnTx/>
                  <a:uFillTx/>
                  <a:latin typeface="Consolas" panose="020B0609020204030204" pitchFamily="49" charset="0"/>
                </a:rPr>
                <a:t> Employee</a:t>
              </a:r>
            </a:p>
            <a:p>
              <a:pPr marL="0" marR="0" lvl="0" indent="0" defTabSz="621746" eaLnBrk="1" fontAlgn="auto" latinLnBrk="0" hangingPunct="1">
                <a:lnSpc>
                  <a:spcPct val="100000"/>
                </a:lnSpc>
                <a:spcBef>
                  <a:spcPts val="0"/>
                </a:spcBef>
                <a:spcAft>
                  <a:spcPts val="0"/>
                </a:spcAft>
                <a:buClrTx/>
                <a:buSzTx/>
                <a:buFontTx/>
                <a:buNone/>
                <a:tabLst/>
                <a:defRPr/>
              </a:pPr>
              <a:r>
                <a:rPr kumimoji="0" lang="en-US" sz="1224" b="0" i="0" u="none" strike="noStrike" kern="0" cap="none" spc="0" normalizeH="0" baseline="0" noProof="0" dirty="0">
                  <a:ln>
                    <a:noFill/>
                  </a:ln>
                  <a:solidFill>
                    <a:srgbClr val="0000FF"/>
                  </a:solidFill>
                  <a:effectLst/>
                  <a:uLnTx/>
                  <a:uFillTx/>
                  <a:latin typeface="Consolas" panose="020B0609020204030204" pitchFamily="49" charset="0"/>
                </a:rPr>
                <a:t>WHERE</a:t>
              </a:r>
              <a:r>
                <a:rPr kumimoji="0" lang="en-US" sz="1224" b="0" i="0" u="none" strike="noStrike" kern="0" cap="none" spc="0" normalizeH="0" baseline="0" noProof="0" dirty="0">
                  <a:ln>
                    <a:noFill/>
                  </a:ln>
                  <a:solidFill>
                    <a:prstClr val="black"/>
                  </a:solidFill>
                  <a:effectLst/>
                  <a:uLnTx/>
                  <a:uFillTx/>
                  <a:latin typeface="Consolas" panose="020B0609020204030204" pitchFamily="49" charset="0"/>
                </a:rPr>
                <a:t> </a:t>
              </a:r>
              <a:r>
                <a:rPr kumimoji="0" lang="en-US" sz="1224" b="0" i="0" u="none" strike="noStrike" kern="0" cap="none" spc="0" normalizeH="0" baseline="0" noProof="0" dirty="0" err="1">
                  <a:ln>
                    <a:noFill/>
                  </a:ln>
                  <a:solidFill>
                    <a:prstClr val="black"/>
                  </a:solidFill>
                  <a:effectLst/>
                  <a:uLnTx/>
                  <a:uFillTx/>
                  <a:latin typeface="Consolas" panose="020B0609020204030204" pitchFamily="49" charset="0"/>
                </a:rPr>
                <a:t>EmployeeNumber</a:t>
              </a:r>
              <a:r>
                <a:rPr kumimoji="0" lang="en-US" sz="1224" b="0" i="0" u="none" strike="noStrike" kern="0" cap="none" spc="0" normalizeH="0" baseline="0" noProof="0" dirty="0">
                  <a:ln>
                    <a:noFill/>
                  </a:ln>
                  <a:solidFill>
                    <a:prstClr val="black"/>
                  </a:solidFill>
                  <a:effectLst/>
                  <a:uLnTx/>
                  <a:uFillTx/>
                  <a:latin typeface="Consolas" panose="020B0609020204030204" pitchFamily="49" charset="0"/>
                </a:rPr>
                <a:t> </a:t>
              </a:r>
              <a:r>
                <a:rPr kumimoji="0" lang="en-US" sz="1224" b="0" i="0" u="none" strike="noStrike" kern="0" cap="none" spc="0" normalizeH="0" baseline="0" noProof="0" dirty="0">
                  <a:ln>
                    <a:noFill/>
                  </a:ln>
                  <a:solidFill>
                    <a:srgbClr val="808080"/>
                  </a:solidFill>
                  <a:effectLst/>
                  <a:uLnTx/>
                  <a:uFillTx/>
                  <a:latin typeface="Consolas" panose="020B0609020204030204" pitchFamily="49" charset="0"/>
                </a:rPr>
                <a:t>=</a:t>
              </a:r>
              <a:r>
                <a:rPr kumimoji="0" lang="en-US" sz="1224" b="0" i="0" u="none" strike="noStrike" kern="0" cap="none" spc="0" normalizeH="0" baseline="0" noProof="0" dirty="0">
                  <a:ln>
                    <a:noFill/>
                  </a:ln>
                  <a:solidFill>
                    <a:prstClr val="black"/>
                  </a:solidFill>
                  <a:effectLst/>
                  <a:uLnTx/>
                  <a:uFillTx/>
                  <a:latin typeface="Consolas" panose="020B0609020204030204" pitchFamily="49" charset="0"/>
                </a:rPr>
                <a:t> 1 </a:t>
              </a:r>
              <a:r>
                <a:rPr kumimoji="0" lang="en-US" sz="1224" b="0" i="0" u="none" strike="noStrike" kern="0" cap="none" spc="0" normalizeH="0" baseline="0" noProof="0" dirty="0">
                  <a:ln>
                    <a:noFill/>
                  </a:ln>
                  <a:solidFill>
                    <a:srgbClr val="808080"/>
                  </a:solidFill>
                  <a:effectLst/>
                  <a:uLnTx/>
                  <a:uFillTx/>
                  <a:latin typeface="Consolas" panose="020B0609020204030204" pitchFamily="49" charset="0"/>
                </a:rPr>
                <a:t>AND</a:t>
              </a:r>
              <a:r>
                <a:rPr kumimoji="0" lang="en-US" sz="1224" b="0" i="0" u="none" strike="noStrike" kern="0" cap="none" spc="0" normalizeH="0" baseline="0" noProof="0" dirty="0">
                  <a:ln>
                    <a:noFill/>
                  </a:ln>
                  <a:solidFill>
                    <a:prstClr val="black"/>
                  </a:solidFill>
                  <a:effectLst/>
                  <a:uLnTx/>
                  <a:uFillTx/>
                  <a:latin typeface="Consolas" panose="020B0609020204030204" pitchFamily="49" charset="0"/>
                </a:rPr>
                <a:t> </a:t>
              </a:r>
            </a:p>
            <a:p>
              <a:pPr marL="0" marR="0" lvl="0" indent="0" defTabSz="621746" eaLnBrk="1" fontAlgn="auto" latinLnBrk="0" hangingPunct="1">
                <a:lnSpc>
                  <a:spcPct val="100000"/>
                </a:lnSpc>
                <a:spcBef>
                  <a:spcPts val="0"/>
                </a:spcBef>
                <a:spcAft>
                  <a:spcPts val="0"/>
                </a:spcAft>
                <a:buClrTx/>
                <a:buSzTx/>
                <a:buFontTx/>
                <a:buNone/>
                <a:tabLst/>
                <a:defRPr/>
              </a:pPr>
              <a:endParaRPr kumimoji="0" lang="en-US" sz="1224" b="0" i="0" u="none" strike="noStrike" kern="0" cap="none" spc="0" normalizeH="0" baseline="0" noProof="0" dirty="0">
                <a:ln>
                  <a:noFill/>
                </a:ln>
                <a:solidFill>
                  <a:prstClr val="black"/>
                </a:solidFill>
                <a:effectLst/>
                <a:uLnTx/>
                <a:uFillTx/>
                <a:latin typeface="Consolas" panose="020B0609020204030204" pitchFamily="49" charset="0"/>
              </a:endParaRPr>
            </a:p>
            <a:p>
              <a:pPr marL="0" marR="0" lvl="0" indent="0" defTabSz="621746" eaLnBrk="1" fontAlgn="auto" latinLnBrk="0" hangingPunct="1">
                <a:lnSpc>
                  <a:spcPct val="100000"/>
                </a:lnSpc>
                <a:spcBef>
                  <a:spcPts val="0"/>
                </a:spcBef>
                <a:spcAft>
                  <a:spcPts val="0"/>
                </a:spcAft>
                <a:buClrTx/>
                <a:buSzTx/>
                <a:buFontTx/>
                <a:buNone/>
                <a:tabLst/>
                <a:defRPr/>
              </a:pPr>
              <a:r>
                <a:rPr kumimoji="0" lang="en-US" sz="1224" b="1" i="0" u="none" strike="noStrike" kern="0" cap="none" spc="0" normalizeH="0" baseline="0" noProof="0" dirty="0">
                  <a:ln>
                    <a:noFill/>
                  </a:ln>
                  <a:solidFill>
                    <a:prstClr val="black"/>
                  </a:solidFill>
                  <a:effectLst/>
                  <a:uLnTx/>
                  <a:uFillTx/>
                  <a:latin typeface="Consolas" panose="020B0609020204030204" pitchFamily="49" charset="0"/>
                </a:rPr>
                <a:t>VALID_TIME OVERLAPS PERIOD</a:t>
              </a:r>
              <a:r>
                <a:rPr kumimoji="0" lang="en-US" sz="1224" b="1" i="0" u="none" strike="noStrike" kern="0" cap="none" spc="0" normalizeH="0" baseline="0" noProof="0" dirty="0">
                  <a:ln>
                    <a:noFill/>
                  </a:ln>
                  <a:solidFill>
                    <a:srgbClr val="0000FF"/>
                  </a:solidFill>
                  <a:effectLst/>
                  <a:uLnTx/>
                  <a:uFillTx/>
                  <a:latin typeface="Consolas" panose="020B0609020204030204" pitchFamily="49" charset="0"/>
                </a:rPr>
                <a:t>  </a:t>
              </a:r>
              <a:r>
                <a:rPr kumimoji="0" lang="en-US" sz="1224" b="1" i="0" u="none" strike="noStrike" kern="0" cap="none" spc="0" normalizeH="0" baseline="0" noProof="0" dirty="0">
                  <a:ln>
                    <a:noFill/>
                  </a:ln>
                  <a:solidFill>
                    <a:srgbClr val="808080"/>
                  </a:solidFill>
                  <a:effectLst/>
                  <a:uLnTx/>
                  <a:uFillTx/>
                  <a:latin typeface="Consolas" panose="020B0609020204030204" pitchFamily="49" charset="0"/>
                </a:rPr>
                <a:t>(</a:t>
              </a:r>
              <a:r>
                <a:rPr kumimoji="0" lang="en-US" sz="1224" b="1" i="0" u="none" strike="noStrike" kern="0" cap="none" spc="0" normalizeH="0" baseline="0" noProof="0" dirty="0">
                  <a:ln>
                    <a:noFill/>
                  </a:ln>
                  <a:solidFill>
                    <a:srgbClr val="FF0000"/>
                  </a:solidFill>
                  <a:effectLst/>
                  <a:uLnTx/>
                  <a:uFillTx/>
                  <a:latin typeface="Consolas" panose="020B0609020204030204" pitchFamily="49" charset="0"/>
                </a:rPr>
                <a:t>'2013-06-30'</a:t>
              </a:r>
              <a:r>
                <a:rPr kumimoji="0" lang="en-US" sz="1224" b="1" i="0" u="none" strike="noStrike" kern="0" cap="none" spc="0" normalizeH="0" baseline="0" noProof="0" dirty="0">
                  <a:ln>
                    <a:noFill/>
                  </a:ln>
                  <a:solidFill>
                    <a:srgbClr val="808080"/>
                  </a:solidFill>
                  <a:effectLst/>
                  <a:uLnTx/>
                  <a:uFillTx/>
                  <a:latin typeface="Consolas" panose="020B0609020204030204" pitchFamily="49" charset="0"/>
                </a:rPr>
                <a:t>,</a:t>
              </a:r>
              <a:r>
                <a:rPr kumimoji="0" lang="en-US" sz="1224" b="1" i="0" u="none" strike="noStrike" kern="0" cap="none" spc="0" normalizeH="0" baseline="0" noProof="0" dirty="0">
                  <a:ln>
                    <a:noFill/>
                  </a:ln>
                  <a:solidFill>
                    <a:prstClr val="black"/>
                  </a:solidFill>
                  <a:effectLst/>
                  <a:uLnTx/>
                  <a:uFillTx/>
                  <a:latin typeface="Consolas" panose="020B0609020204030204" pitchFamily="49" charset="0"/>
                </a:rPr>
                <a:t> </a:t>
              </a:r>
              <a:r>
                <a:rPr kumimoji="0" lang="en-US" sz="1224" b="1" i="0" u="none" strike="noStrike" kern="0" cap="none" spc="0" normalizeH="0" baseline="0" noProof="0" dirty="0">
                  <a:ln>
                    <a:noFill/>
                  </a:ln>
                  <a:solidFill>
                    <a:srgbClr val="FF0000"/>
                  </a:solidFill>
                  <a:effectLst/>
                  <a:uLnTx/>
                  <a:uFillTx/>
                  <a:latin typeface="Consolas" panose="020B0609020204030204" pitchFamily="49" charset="0"/>
                </a:rPr>
                <a:t>'2014-01-01'</a:t>
              </a:r>
              <a:r>
                <a:rPr kumimoji="0" lang="en-US" sz="1224" b="1" i="0" u="none" strike="noStrike" kern="0" cap="none" spc="0" normalizeH="0" baseline="0" noProof="0" dirty="0">
                  <a:ln>
                    <a:noFill/>
                  </a:ln>
                  <a:solidFill>
                    <a:srgbClr val="808080"/>
                  </a:solidFill>
                  <a:effectLst/>
                  <a:uLnTx/>
                  <a:uFillTx/>
                  <a:latin typeface="Consolas" panose="020B0609020204030204" pitchFamily="49" charset="0"/>
                </a:rPr>
                <a:t>)</a:t>
              </a:r>
              <a:endParaRPr kumimoji="0" lang="en-US" sz="1224" b="1" i="0" u="none" strike="noStrike" kern="0" cap="none" spc="0" normalizeH="0" baseline="0" noProof="0" dirty="0">
                <a:ln>
                  <a:noFill/>
                </a:ln>
                <a:solidFill>
                  <a:prstClr val="black"/>
                </a:solidFill>
                <a:effectLst/>
                <a:uLnTx/>
                <a:uFillTx/>
                <a:latin typeface="Consolas" panose="020B0609020204030204" pitchFamily="49" charset="0"/>
              </a:endParaRPr>
            </a:p>
            <a:p>
              <a:pPr marL="0" marR="0" lvl="0" indent="0" defTabSz="621746" eaLnBrk="1" fontAlgn="auto" latinLnBrk="0" hangingPunct="1">
                <a:lnSpc>
                  <a:spcPct val="100000"/>
                </a:lnSpc>
                <a:spcBef>
                  <a:spcPts val="0"/>
                </a:spcBef>
                <a:spcAft>
                  <a:spcPts val="0"/>
                </a:spcAft>
                <a:buClrTx/>
                <a:buSzTx/>
                <a:buFontTx/>
                <a:buNone/>
                <a:tabLst/>
                <a:defRPr/>
              </a:pPr>
              <a:endParaRPr kumimoji="0" lang="en-US" sz="1224" b="0" i="0" u="none" strike="noStrike" kern="0" cap="none" spc="0" normalizeH="0" baseline="0" noProof="0" dirty="0">
                <a:ln>
                  <a:noFill/>
                </a:ln>
                <a:solidFill>
                  <a:prstClr val="black"/>
                </a:solidFill>
                <a:effectLst/>
                <a:uLnTx/>
                <a:uFillTx/>
                <a:latin typeface="Consolas" panose="020B0609020204030204" pitchFamily="49" charset="0"/>
              </a:endParaRPr>
            </a:p>
            <a:p>
              <a:pPr marL="0" marR="0" lvl="0" indent="0" defTabSz="621746" eaLnBrk="1" fontAlgn="auto" latinLnBrk="0" hangingPunct="1">
                <a:lnSpc>
                  <a:spcPct val="100000"/>
                </a:lnSpc>
                <a:spcBef>
                  <a:spcPts val="0"/>
                </a:spcBef>
                <a:spcAft>
                  <a:spcPts val="0"/>
                </a:spcAft>
                <a:buClrTx/>
                <a:buSzTx/>
                <a:buFontTx/>
                <a:buNone/>
                <a:tabLst/>
                <a:defRPr/>
              </a:pPr>
              <a:endParaRPr kumimoji="0" lang="en-US" sz="1224" b="0" i="0" u="none" strike="noStrike" kern="0" cap="none" spc="0" normalizeH="0" baseline="0" noProof="0" dirty="0">
                <a:ln>
                  <a:noFill/>
                </a:ln>
                <a:solidFill>
                  <a:srgbClr val="008000"/>
                </a:solidFill>
                <a:effectLst/>
                <a:uLnTx/>
                <a:uFillTx/>
                <a:latin typeface="Consolas" panose="020B0609020204030204" pitchFamily="49" charset="0"/>
              </a:endParaRPr>
            </a:p>
            <a:p>
              <a:pPr marL="0" marR="0" lvl="0" indent="0" defTabSz="621746" eaLnBrk="1" fontAlgn="auto" latinLnBrk="0" hangingPunct="1">
                <a:lnSpc>
                  <a:spcPct val="100000"/>
                </a:lnSpc>
                <a:spcBef>
                  <a:spcPts val="0"/>
                </a:spcBef>
                <a:spcAft>
                  <a:spcPts val="0"/>
                </a:spcAft>
                <a:buClrTx/>
                <a:buSzTx/>
                <a:buFontTx/>
                <a:buNone/>
                <a:tabLst/>
                <a:defRPr/>
              </a:pPr>
              <a:r>
                <a:rPr kumimoji="0" lang="en-US" sz="1224" b="0" i="0" u="none" strike="noStrike" kern="0" cap="none" spc="0" normalizeH="0" baseline="0" noProof="0" dirty="0">
                  <a:ln>
                    <a:noFill/>
                  </a:ln>
                  <a:solidFill>
                    <a:srgbClr val="008000"/>
                  </a:solidFill>
                  <a:effectLst/>
                  <a:uLnTx/>
                  <a:uFillTx/>
                  <a:latin typeface="Consolas" panose="020B0609020204030204" pitchFamily="49" charset="0"/>
                </a:rPr>
                <a:t>/* Temporal join */</a:t>
              </a:r>
              <a:endParaRPr kumimoji="0" lang="en-US" sz="1224" b="0" i="0" u="none" strike="noStrike" kern="0" cap="none" spc="0" normalizeH="0" baseline="0" noProof="0" dirty="0">
                <a:ln>
                  <a:noFill/>
                </a:ln>
                <a:solidFill>
                  <a:prstClr val="black"/>
                </a:solidFill>
                <a:effectLst/>
                <a:uLnTx/>
                <a:uFillTx/>
                <a:latin typeface="Consolas" panose="020B0609020204030204" pitchFamily="49" charset="0"/>
              </a:endParaRPr>
            </a:p>
            <a:p>
              <a:pPr marL="0" marR="0" lvl="0" indent="0" defTabSz="621746" eaLnBrk="1" fontAlgn="auto" latinLnBrk="0" hangingPunct="1">
                <a:lnSpc>
                  <a:spcPct val="100000"/>
                </a:lnSpc>
                <a:spcBef>
                  <a:spcPts val="0"/>
                </a:spcBef>
                <a:spcAft>
                  <a:spcPts val="0"/>
                </a:spcAft>
                <a:buClrTx/>
                <a:buSzTx/>
                <a:buFontTx/>
                <a:buNone/>
                <a:tabLst/>
                <a:defRPr/>
              </a:pPr>
              <a:r>
                <a:rPr kumimoji="0" lang="en-US" sz="1224" b="0" i="0" u="none" strike="noStrike" kern="0" cap="none" spc="0" normalizeH="0" baseline="0" noProof="0" dirty="0">
                  <a:ln>
                    <a:noFill/>
                  </a:ln>
                  <a:solidFill>
                    <a:srgbClr val="0000FF"/>
                  </a:solidFill>
                  <a:effectLst/>
                  <a:uLnTx/>
                  <a:uFillTx/>
                  <a:latin typeface="Consolas" panose="020B0609020204030204" pitchFamily="49" charset="0"/>
                </a:rPr>
                <a:t>SELECT</a:t>
              </a:r>
              <a:r>
                <a:rPr kumimoji="0" lang="en-US" sz="1224" b="0" i="0" u="none" strike="noStrike" kern="0" cap="none" spc="0" normalizeH="0" baseline="0" noProof="0" dirty="0">
                  <a:ln>
                    <a:noFill/>
                  </a:ln>
                  <a:solidFill>
                    <a:prstClr val="black"/>
                  </a:solidFill>
                  <a:effectLst/>
                  <a:uLnTx/>
                  <a:uFillTx/>
                  <a:latin typeface="Consolas" panose="020B0609020204030204" pitchFamily="49" charset="0"/>
                </a:rPr>
                <a:t> </a:t>
              </a:r>
              <a:r>
                <a:rPr kumimoji="0" lang="en-US" sz="1224" b="0" i="0" u="none" strike="noStrike" kern="0" cap="none" spc="0" normalizeH="0" baseline="0" noProof="0" dirty="0">
                  <a:ln>
                    <a:noFill/>
                  </a:ln>
                  <a:solidFill>
                    <a:srgbClr val="808080"/>
                  </a:solidFill>
                  <a:effectLst/>
                  <a:uLnTx/>
                  <a:uFillTx/>
                  <a:latin typeface="Consolas" panose="020B0609020204030204" pitchFamily="49" charset="0"/>
                </a:rPr>
                <a:t>*</a:t>
              </a:r>
              <a:r>
                <a:rPr kumimoji="0" lang="en-US" sz="1224" b="0" i="0" u="none" strike="noStrike" kern="0" cap="none" spc="0" normalizeH="0" baseline="0" noProof="0" dirty="0">
                  <a:ln>
                    <a:noFill/>
                  </a:ln>
                  <a:solidFill>
                    <a:prstClr val="black"/>
                  </a:solidFill>
                  <a:effectLst/>
                  <a:uLnTx/>
                  <a:uFillTx/>
                  <a:latin typeface="Consolas" panose="020B0609020204030204" pitchFamily="49" charset="0"/>
                </a:rPr>
                <a:t> </a:t>
              </a:r>
              <a:r>
                <a:rPr kumimoji="0" lang="en-US" sz="1224" b="0" i="0" u="none" strike="noStrike" kern="0" cap="none" spc="0" normalizeH="0" baseline="0" noProof="0" dirty="0">
                  <a:ln>
                    <a:noFill/>
                  </a:ln>
                  <a:solidFill>
                    <a:srgbClr val="0000FF"/>
                  </a:solidFill>
                  <a:effectLst/>
                  <a:uLnTx/>
                  <a:uFillTx/>
                  <a:latin typeface="Consolas" panose="020B0609020204030204" pitchFamily="49" charset="0"/>
                </a:rPr>
                <a:t>FROM</a:t>
              </a:r>
              <a:r>
                <a:rPr kumimoji="0" lang="en-US" sz="1224" b="0" i="0" u="none" strike="noStrike" kern="0" cap="none" spc="0" normalizeH="0" baseline="0" noProof="0" dirty="0">
                  <a:ln>
                    <a:noFill/>
                  </a:ln>
                  <a:solidFill>
                    <a:prstClr val="black"/>
                  </a:solidFill>
                  <a:effectLst/>
                  <a:uLnTx/>
                  <a:uFillTx/>
                  <a:latin typeface="Consolas" panose="020B0609020204030204" pitchFamily="49" charset="0"/>
                </a:rPr>
                <a:t> Employee E</a:t>
              </a:r>
            </a:p>
            <a:p>
              <a:pPr marL="0" marR="0" lvl="0" indent="0" defTabSz="621746" eaLnBrk="1" fontAlgn="auto" latinLnBrk="0" hangingPunct="1">
                <a:lnSpc>
                  <a:spcPct val="100000"/>
                </a:lnSpc>
                <a:spcBef>
                  <a:spcPts val="0"/>
                </a:spcBef>
                <a:spcAft>
                  <a:spcPts val="0"/>
                </a:spcAft>
                <a:buClrTx/>
                <a:buSzTx/>
                <a:buFontTx/>
                <a:buNone/>
                <a:tabLst/>
                <a:defRPr/>
              </a:pPr>
              <a:endParaRPr kumimoji="0" lang="en-US" sz="1224" b="0" i="0" u="none" strike="noStrike" kern="0" cap="none" spc="0" normalizeH="0" baseline="0" noProof="0" dirty="0">
                <a:ln>
                  <a:noFill/>
                </a:ln>
                <a:solidFill>
                  <a:prstClr val="black"/>
                </a:solidFill>
                <a:effectLst/>
                <a:uLnTx/>
                <a:uFillTx/>
                <a:latin typeface="Consolas" panose="020B0609020204030204" pitchFamily="49" charset="0"/>
              </a:endParaRPr>
            </a:p>
            <a:p>
              <a:pPr marL="0" marR="0" lvl="0" indent="0" defTabSz="621746" eaLnBrk="1" fontAlgn="auto" latinLnBrk="0" hangingPunct="1">
                <a:lnSpc>
                  <a:spcPct val="100000"/>
                </a:lnSpc>
                <a:spcBef>
                  <a:spcPts val="0"/>
                </a:spcBef>
                <a:spcAft>
                  <a:spcPts val="0"/>
                </a:spcAft>
                <a:buClrTx/>
                <a:buSzTx/>
                <a:buFontTx/>
                <a:buNone/>
                <a:tabLst/>
                <a:defRPr/>
              </a:pPr>
              <a:r>
                <a:rPr kumimoji="0" lang="en-US" sz="1224" b="1" i="0" u="none" strike="noStrike" kern="0" cap="none" spc="0" normalizeH="0" baseline="0" noProof="0" dirty="0">
                  <a:ln>
                    <a:noFill/>
                  </a:ln>
                  <a:solidFill>
                    <a:srgbClr val="808080"/>
                  </a:solidFill>
                  <a:effectLst/>
                  <a:uLnTx/>
                  <a:uFillTx/>
                  <a:latin typeface="Consolas" panose="020B0609020204030204" pitchFamily="49" charset="0"/>
                </a:rPr>
                <a:t>JOIN</a:t>
              </a:r>
              <a:r>
                <a:rPr kumimoji="0" lang="en-US" sz="1224" b="1" i="0" u="none" strike="noStrike" kern="0" cap="none" spc="0" normalizeH="0" baseline="0" noProof="0" dirty="0">
                  <a:ln>
                    <a:noFill/>
                  </a:ln>
                  <a:solidFill>
                    <a:prstClr val="black"/>
                  </a:solidFill>
                  <a:effectLst/>
                  <a:uLnTx/>
                  <a:uFillTx/>
                  <a:latin typeface="Consolas" panose="020B0609020204030204" pitchFamily="49" charset="0"/>
                </a:rPr>
                <a:t> Position D  </a:t>
              </a:r>
              <a:r>
                <a:rPr kumimoji="0" lang="en-US" sz="1224" b="1" i="0" u="none" strike="noStrike" kern="0" cap="none" spc="0" normalizeH="0" baseline="0" noProof="0" dirty="0">
                  <a:ln>
                    <a:noFill/>
                  </a:ln>
                  <a:solidFill>
                    <a:srgbClr val="0000FF"/>
                  </a:solidFill>
                  <a:effectLst/>
                  <a:uLnTx/>
                  <a:uFillTx/>
                  <a:latin typeface="Consolas" panose="020B0609020204030204" pitchFamily="49" charset="0"/>
                </a:rPr>
                <a:t>ON</a:t>
              </a:r>
              <a:r>
                <a:rPr kumimoji="0" lang="en-US" sz="1224" b="1" i="0" u="none" strike="noStrike" kern="0" cap="none" spc="0" normalizeH="0" baseline="0" noProof="0" dirty="0">
                  <a:ln>
                    <a:noFill/>
                  </a:ln>
                  <a:solidFill>
                    <a:prstClr val="black"/>
                  </a:solidFill>
                  <a:effectLst/>
                  <a:uLnTx/>
                  <a:uFillTx/>
                  <a:latin typeface="Consolas" panose="020B0609020204030204" pitchFamily="49" charset="0"/>
                </a:rPr>
                <a:t> </a:t>
              </a:r>
              <a:r>
                <a:rPr kumimoji="0" lang="en-US" sz="1224" b="1" i="0" u="none" strike="noStrike" kern="0" cap="none" spc="0" normalizeH="0" baseline="0" noProof="0" dirty="0" err="1">
                  <a:ln>
                    <a:noFill/>
                  </a:ln>
                  <a:solidFill>
                    <a:prstClr val="black"/>
                  </a:solidFill>
                  <a:effectLst/>
                  <a:uLnTx/>
                  <a:uFillTx/>
                  <a:latin typeface="Consolas" panose="020B0609020204030204" pitchFamily="49" charset="0"/>
                </a:rPr>
                <a:t>E</a:t>
              </a:r>
              <a:r>
                <a:rPr kumimoji="0" lang="en-US" sz="1224" b="1" i="0" u="none" strike="noStrike" kern="0" cap="none" spc="0" normalizeH="0" baseline="0" noProof="0" dirty="0" err="1">
                  <a:ln>
                    <a:noFill/>
                  </a:ln>
                  <a:solidFill>
                    <a:srgbClr val="808080"/>
                  </a:solidFill>
                  <a:effectLst/>
                  <a:uLnTx/>
                  <a:uFillTx/>
                  <a:latin typeface="Consolas" panose="020B0609020204030204" pitchFamily="49" charset="0"/>
                </a:rPr>
                <a:t>.</a:t>
              </a:r>
              <a:r>
                <a:rPr kumimoji="0" lang="en-US" sz="1224" b="1" i="0" u="none" strike="noStrike" kern="0" cap="none" spc="0" normalizeH="0" baseline="0" noProof="0" dirty="0" err="1">
                  <a:ln>
                    <a:noFill/>
                  </a:ln>
                  <a:solidFill>
                    <a:prstClr val="black"/>
                  </a:solidFill>
                  <a:effectLst/>
                  <a:uLnTx/>
                  <a:uFillTx/>
                  <a:latin typeface="Consolas" panose="020B0609020204030204" pitchFamily="49" charset="0"/>
                </a:rPr>
                <a:t>Position</a:t>
              </a:r>
              <a:r>
                <a:rPr kumimoji="0" lang="en-US" sz="1224" b="1" i="0" u="none" strike="noStrike" kern="0" cap="none" spc="0" normalizeH="0" baseline="0" noProof="0" dirty="0">
                  <a:ln>
                    <a:noFill/>
                  </a:ln>
                  <a:solidFill>
                    <a:prstClr val="black"/>
                  </a:solidFill>
                  <a:effectLst/>
                  <a:uLnTx/>
                  <a:uFillTx/>
                  <a:latin typeface="Consolas" panose="020B0609020204030204" pitchFamily="49" charset="0"/>
                </a:rPr>
                <a:t> </a:t>
              </a:r>
              <a:r>
                <a:rPr kumimoji="0" lang="en-US" sz="1224" b="1" i="0" u="none" strike="noStrike" kern="0" cap="none" spc="0" normalizeH="0" baseline="0" noProof="0" dirty="0">
                  <a:ln>
                    <a:noFill/>
                  </a:ln>
                  <a:solidFill>
                    <a:srgbClr val="808080"/>
                  </a:solidFill>
                  <a:effectLst/>
                  <a:uLnTx/>
                  <a:uFillTx/>
                  <a:latin typeface="Consolas" panose="020B0609020204030204" pitchFamily="49" charset="0"/>
                </a:rPr>
                <a:t>=</a:t>
              </a:r>
              <a:r>
                <a:rPr kumimoji="0" lang="en-US" sz="1224" b="1" i="0" u="none" strike="noStrike" kern="0" cap="none" spc="0" normalizeH="0" baseline="0" noProof="0" dirty="0">
                  <a:ln>
                    <a:noFill/>
                  </a:ln>
                  <a:solidFill>
                    <a:prstClr val="black"/>
                  </a:solidFill>
                  <a:effectLst/>
                  <a:uLnTx/>
                  <a:uFillTx/>
                  <a:latin typeface="Consolas" panose="020B0609020204030204" pitchFamily="49" charset="0"/>
                </a:rPr>
                <a:t> </a:t>
              </a:r>
              <a:r>
                <a:rPr kumimoji="0" lang="en-US" sz="1224" b="1" i="0" u="none" strike="noStrike" kern="0" cap="none" spc="0" normalizeH="0" baseline="0" noProof="0" dirty="0" err="1">
                  <a:ln>
                    <a:noFill/>
                  </a:ln>
                  <a:solidFill>
                    <a:prstClr val="black"/>
                  </a:solidFill>
                  <a:effectLst/>
                  <a:uLnTx/>
                  <a:uFillTx/>
                  <a:latin typeface="Consolas" panose="020B0609020204030204" pitchFamily="49" charset="0"/>
                </a:rPr>
                <a:t>D</a:t>
              </a:r>
              <a:r>
                <a:rPr kumimoji="0" lang="en-US" sz="1224" b="1" i="0" u="none" strike="noStrike" kern="0" cap="none" spc="0" normalizeH="0" baseline="0" noProof="0" dirty="0" err="1">
                  <a:ln>
                    <a:noFill/>
                  </a:ln>
                  <a:solidFill>
                    <a:srgbClr val="808080"/>
                  </a:solidFill>
                  <a:effectLst/>
                  <a:uLnTx/>
                  <a:uFillTx/>
                  <a:latin typeface="Consolas" panose="020B0609020204030204" pitchFamily="49" charset="0"/>
                </a:rPr>
                <a:t>.</a:t>
              </a:r>
              <a:r>
                <a:rPr kumimoji="0" lang="en-US" sz="1224" b="1" i="0" u="none" strike="noStrike" kern="0" cap="none" spc="0" normalizeH="0" baseline="0" noProof="0" dirty="0" err="1">
                  <a:ln>
                    <a:noFill/>
                  </a:ln>
                  <a:solidFill>
                    <a:prstClr val="black"/>
                  </a:solidFill>
                  <a:effectLst/>
                  <a:uLnTx/>
                  <a:uFillTx/>
                  <a:latin typeface="Consolas" panose="020B0609020204030204" pitchFamily="49" charset="0"/>
                </a:rPr>
                <a:t>Position</a:t>
              </a:r>
              <a:r>
                <a:rPr kumimoji="0" lang="en-US" sz="1224" b="1" i="0" u="none" strike="noStrike" kern="0" cap="none" spc="0" normalizeH="0" baseline="0" noProof="0" dirty="0">
                  <a:ln>
                    <a:noFill/>
                  </a:ln>
                  <a:solidFill>
                    <a:prstClr val="black"/>
                  </a:solidFill>
                  <a:effectLst/>
                  <a:uLnTx/>
                  <a:uFillTx/>
                  <a:latin typeface="Consolas" panose="020B0609020204030204" pitchFamily="49" charset="0"/>
                </a:rPr>
                <a:t> </a:t>
              </a:r>
              <a:r>
                <a:rPr kumimoji="0" lang="en-US" sz="1224" b="1" i="0" u="none" strike="noStrike" kern="0" cap="none" spc="0" normalizeH="0" baseline="0" noProof="0" dirty="0">
                  <a:ln>
                    <a:noFill/>
                  </a:ln>
                  <a:solidFill>
                    <a:srgbClr val="808080"/>
                  </a:solidFill>
                  <a:effectLst/>
                  <a:uLnTx/>
                  <a:uFillTx/>
                  <a:latin typeface="Consolas" panose="020B0609020204030204" pitchFamily="49" charset="0"/>
                </a:rPr>
                <a:t>AND</a:t>
              </a:r>
              <a:r>
                <a:rPr kumimoji="0" lang="en-US" sz="1224" b="1" i="0" u="none" strike="noStrike" kern="0" cap="none" spc="0" normalizeH="0" baseline="0" noProof="0" dirty="0">
                  <a:ln>
                    <a:noFill/>
                  </a:ln>
                  <a:solidFill>
                    <a:prstClr val="black"/>
                  </a:solidFill>
                  <a:effectLst/>
                  <a:uLnTx/>
                  <a:uFillTx/>
                  <a:latin typeface="Consolas" panose="020B0609020204030204" pitchFamily="49" charset="0"/>
                </a:rPr>
                <a:t> </a:t>
              </a:r>
            </a:p>
            <a:p>
              <a:pPr marL="0" marR="0" lvl="0" indent="0" defTabSz="621746" eaLnBrk="1" fontAlgn="auto" latinLnBrk="0" hangingPunct="1">
                <a:lnSpc>
                  <a:spcPct val="100000"/>
                </a:lnSpc>
                <a:spcBef>
                  <a:spcPts val="0"/>
                </a:spcBef>
                <a:spcAft>
                  <a:spcPts val="0"/>
                </a:spcAft>
                <a:buClrTx/>
                <a:buSzTx/>
                <a:buFontTx/>
                <a:buNone/>
                <a:tabLst/>
                <a:defRPr/>
              </a:pPr>
              <a:r>
                <a:rPr kumimoji="0" lang="en-US" sz="1224" b="1" i="0" u="none" strike="noStrike" kern="0" cap="none" spc="0" normalizeH="0" baseline="0" noProof="0" dirty="0">
                  <a:ln>
                    <a:noFill/>
                  </a:ln>
                  <a:solidFill>
                    <a:prstClr val="black"/>
                  </a:solidFill>
                  <a:effectLst/>
                  <a:uLnTx/>
                  <a:uFillTx/>
                  <a:latin typeface="Consolas" panose="020B0609020204030204" pitchFamily="49" charset="0"/>
                </a:rPr>
                <a:t>D</a:t>
              </a:r>
              <a:r>
                <a:rPr kumimoji="0" lang="en-US" sz="1224" b="1" i="0" u="none" strike="noStrike" kern="0" cap="none" spc="0" normalizeH="0" baseline="0" noProof="0" dirty="0">
                  <a:ln>
                    <a:noFill/>
                  </a:ln>
                  <a:solidFill>
                    <a:srgbClr val="808080"/>
                  </a:solidFill>
                  <a:effectLst/>
                  <a:uLnTx/>
                  <a:uFillTx/>
                  <a:latin typeface="Consolas" panose="020B0609020204030204" pitchFamily="49" charset="0"/>
                </a:rPr>
                <a:t>.</a:t>
              </a:r>
              <a:r>
                <a:rPr kumimoji="0" lang="en-US" sz="1224" b="1" i="0" u="none" strike="noStrike" kern="0" cap="none" spc="0" normalizeH="0" baseline="0" noProof="0" dirty="0">
                  <a:ln>
                    <a:noFill/>
                  </a:ln>
                  <a:solidFill>
                    <a:prstClr val="black"/>
                  </a:solidFill>
                  <a:effectLst/>
                  <a:uLnTx/>
                  <a:uFillTx/>
                  <a:latin typeface="Consolas" panose="020B0609020204030204" pitchFamily="49" charset="0"/>
                </a:rPr>
                <a:t>VALID_TIME </a:t>
              </a:r>
              <a:r>
                <a:rPr kumimoji="0" lang="en-US" sz="1224" b="1" i="0" u="none" strike="noStrike" kern="0" cap="none" spc="0" normalizeH="0" baseline="0" noProof="0" dirty="0">
                  <a:ln>
                    <a:noFill/>
                  </a:ln>
                  <a:solidFill>
                    <a:srgbClr val="FF00FF"/>
                  </a:solidFill>
                  <a:effectLst/>
                  <a:uLnTx/>
                  <a:uFillTx/>
                  <a:latin typeface="Consolas" panose="020B0609020204030204" pitchFamily="49" charset="0"/>
                </a:rPr>
                <a:t>CONTAINS</a:t>
              </a:r>
              <a:r>
                <a:rPr kumimoji="0" lang="en-US" sz="1224" b="1" i="0" u="none" strike="noStrike" kern="0" cap="none" spc="0" normalizeH="0" baseline="0" noProof="0" dirty="0">
                  <a:ln>
                    <a:noFill/>
                  </a:ln>
                  <a:solidFill>
                    <a:prstClr val="black"/>
                  </a:solidFill>
                  <a:effectLst/>
                  <a:uLnTx/>
                  <a:uFillTx/>
                  <a:latin typeface="Consolas" panose="020B0609020204030204" pitchFamily="49" charset="0"/>
                </a:rPr>
                <a:t> PERIOD E</a:t>
              </a:r>
              <a:r>
                <a:rPr kumimoji="0" lang="en-US" sz="1224" b="1" i="0" u="none" strike="noStrike" kern="0" cap="none" spc="0" normalizeH="0" baseline="0" noProof="0" dirty="0">
                  <a:ln>
                    <a:noFill/>
                  </a:ln>
                  <a:solidFill>
                    <a:srgbClr val="808080"/>
                  </a:solidFill>
                  <a:effectLst/>
                  <a:uLnTx/>
                  <a:uFillTx/>
                  <a:latin typeface="Consolas" panose="020B0609020204030204" pitchFamily="49" charset="0"/>
                </a:rPr>
                <a:t>.</a:t>
              </a:r>
              <a:r>
                <a:rPr kumimoji="0" lang="en-US" sz="1224" b="1" i="0" u="none" strike="noStrike" kern="0" cap="none" spc="0" normalizeH="0" baseline="0" noProof="0" dirty="0">
                  <a:ln>
                    <a:noFill/>
                  </a:ln>
                  <a:solidFill>
                    <a:prstClr val="black"/>
                  </a:solidFill>
                  <a:effectLst/>
                  <a:uLnTx/>
                  <a:uFillTx/>
                  <a:latin typeface="Consolas" panose="020B0609020204030204" pitchFamily="49" charset="0"/>
                </a:rPr>
                <a:t>VALID_TIME</a:t>
              </a:r>
              <a:endParaRPr kumimoji="0" lang="en-US" sz="952" b="1" i="0" u="none" strike="noStrike" kern="0" cap="none" spc="0" normalizeH="0" baseline="0" noProof="0" dirty="0">
                <a:ln>
                  <a:noFill/>
                </a:ln>
                <a:solidFill>
                  <a:srgbClr val="808080"/>
                </a:solidFill>
                <a:effectLst/>
                <a:uLnTx/>
                <a:uFillTx/>
                <a:latin typeface="Consolas" panose="020B0609020204030204" pitchFamily="49" charset="0"/>
              </a:endParaRPr>
            </a:p>
            <a:p>
              <a:pPr marL="621746" marR="0" lvl="1" indent="0" defTabSz="621746" eaLnBrk="1" fontAlgn="auto" latinLnBrk="0" hangingPunct="1">
                <a:lnSpc>
                  <a:spcPct val="100000"/>
                </a:lnSpc>
                <a:spcBef>
                  <a:spcPts val="0"/>
                </a:spcBef>
                <a:spcAft>
                  <a:spcPts val="0"/>
                </a:spcAft>
                <a:buClrTx/>
                <a:buSzTx/>
                <a:buFontTx/>
                <a:buNone/>
                <a:tabLst/>
                <a:defRPr/>
              </a:pPr>
              <a:endParaRPr kumimoji="0" lang="en-US" sz="952" b="0" i="0" u="none" strike="noStrike" kern="0" cap="none" spc="0" normalizeH="0" baseline="0" noProof="0" dirty="0">
                <a:ln>
                  <a:noFill/>
                </a:ln>
                <a:solidFill>
                  <a:srgbClr val="808080"/>
                </a:solidFill>
                <a:effectLst/>
                <a:uLnTx/>
                <a:uFillTx/>
                <a:latin typeface="Consolas" panose="020B0609020204030204" pitchFamily="49" charset="0"/>
              </a:endParaRPr>
            </a:p>
            <a:p>
              <a:pPr marL="621746" marR="0" lvl="1" indent="0" defTabSz="621746" eaLnBrk="1" fontAlgn="auto" latinLnBrk="0" hangingPunct="1">
                <a:lnSpc>
                  <a:spcPct val="100000"/>
                </a:lnSpc>
                <a:spcBef>
                  <a:spcPts val="0"/>
                </a:spcBef>
                <a:spcAft>
                  <a:spcPts val="0"/>
                </a:spcAft>
                <a:buClrTx/>
                <a:buSzTx/>
                <a:buFontTx/>
                <a:buNone/>
                <a:tabLst/>
                <a:defRPr/>
              </a:pPr>
              <a:endParaRPr kumimoji="0" lang="en-US" sz="952" b="0" i="0" u="none" strike="noStrike" kern="0" cap="none" spc="0" normalizeH="0" baseline="0" noProof="0" dirty="0">
                <a:ln>
                  <a:noFill/>
                </a:ln>
                <a:solidFill>
                  <a:prstClr val="black"/>
                </a:solidFill>
                <a:effectLst/>
                <a:uLnTx/>
                <a:uFillTx/>
                <a:latin typeface="Consolas" panose="020B0609020204030204" pitchFamily="49" charset="0"/>
              </a:endParaRPr>
            </a:p>
            <a:p>
              <a:pPr marL="0" marR="0" lvl="0" indent="0" defTabSz="621746" eaLnBrk="1" fontAlgn="auto" latinLnBrk="0" hangingPunct="1">
                <a:lnSpc>
                  <a:spcPct val="100000"/>
                </a:lnSpc>
                <a:spcBef>
                  <a:spcPts val="0"/>
                </a:spcBef>
                <a:spcAft>
                  <a:spcPts val="0"/>
                </a:spcAft>
                <a:buClrTx/>
                <a:buSzTx/>
                <a:buFontTx/>
                <a:buNone/>
                <a:tabLst/>
                <a:defRPr/>
              </a:pPr>
              <a:endParaRPr kumimoji="0" lang="en-US" sz="952" b="0" i="0" u="none" strike="noStrike" kern="0" cap="none" spc="0" normalizeH="0" baseline="0" noProof="0" dirty="0">
                <a:ln>
                  <a:noFill/>
                </a:ln>
                <a:solidFill>
                  <a:prstClr val="black"/>
                </a:solidFill>
                <a:effectLst/>
                <a:uLnTx/>
                <a:uFillTx/>
                <a:latin typeface="Consolas" panose="020B0609020204030204" pitchFamily="49" charset="0"/>
              </a:endParaRPr>
            </a:p>
          </p:txBody>
        </p:sp>
        <p:sp>
          <p:nvSpPr>
            <p:cNvPr id="27" name="Rectangle 26"/>
            <p:cNvSpPr/>
            <p:nvPr/>
          </p:nvSpPr>
          <p:spPr>
            <a:xfrm>
              <a:off x="425078" y="3430709"/>
              <a:ext cx="4936426" cy="585946"/>
            </a:xfrm>
            <a:prstGeom prst="rect">
              <a:avLst/>
            </a:prstGeom>
            <a:noFill/>
            <a:ln w="25400" cap="flat" cmpd="sng" algn="ctr">
              <a:solidFill>
                <a:srgbClr val="00BCF2">
                  <a:shade val="95000"/>
                  <a:satMod val="105000"/>
                </a:srgbClr>
              </a:solidFill>
              <a:prstDash val="solid"/>
            </a:ln>
            <a:effectLst>
              <a:outerShdw blurRad="40000" dist="23000" dir="5400000" rotWithShape="0">
                <a:srgbClr val="000000">
                  <a:alpha val="35000"/>
                </a:srgbClr>
              </a:outerShdw>
            </a:effectLst>
          </p:spPr>
          <p:txBody>
            <a:bodyPr rtlCol="0" anchor="ctr"/>
            <a:lstStyle/>
            <a:p>
              <a:pPr marL="0" marR="0" lvl="0" indent="0" algn="ctr" defTabSz="621746" eaLnBrk="1" fontAlgn="auto" latinLnBrk="0" hangingPunct="1">
                <a:lnSpc>
                  <a:spcPct val="100000"/>
                </a:lnSpc>
                <a:spcBef>
                  <a:spcPts val="0"/>
                </a:spcBef>
                <a:spcAft>
                  <a:spcPts val="0"/>
                </a:spcAft>
                <a:buClrTx/>
                <a:buSzTx/>
                <a:buFontTx/>
                <a:buNone/>
                <a:tabLst/>
                <a:defRPr/>
              </a:pPr>
              <a:endParaRPr kumimoji="0" lang="en-US" sz="2448" b="0" i="0" u="none" strike="noStrike" kern="0" cap="none" spc="0" normalizeH="0" baseline="0" noProof="0">
                <a:ln>
                  <a:noFill/>
                </a:ln>
                <a:solidFill>
                  <a:srgbClr val="FFFFFF"/>
                </a:solidFill>
                <a:effectLst/>
                <a:uLnTx/>
                <a:uFillTx/>
                <a:latin typeface="Segoe UI"/>
                <a:ea typeface="+mn-ea"/>
                <a:cs typeface="+mn-cs"/>
              </a:endParaRPr>
            </a:p>
          </p:txBody>
        </p:sp>
        <p:sp>
          <p:nvSpPr>
            <p:cNvPr id="28" name="Rectangle 27"/>
            <p:cNvSpPr/>
            <p:nvPr/>
          </p:nvSpPr>
          <p:spPr>
            <a:xfrm>
              <a:off x="425077" y="4586025"/>
              <a:ext cx="4936426" cy="585946"/>
            </a:xfrm>
            <a:prstGeom prst="rect">
              <a:avLst/>
            </a:prstGeom>
            <a:noFill/>
            <a:ln w="25400" cap="flat" cmpd="sng" algn="ctr">
              <a:solidFill>
                <a:srgbClr val="00BCF2">
                  <a:shade val="95000"/>
                  <a:satMod val="105000"/>
                </a:srgbClr>
              </a:solidFill>
              <a:prstDash val="solid"/>
            </a:ln>
            <a:effectLst>
              <a:outerShdw blurRad="40000" dist="23000" dir="5400000" rotWithShape="0">
                <a:srgbClr val="000000">
                  <a:alpha val="35000"/>
                </a:srgbClr>
              </a:outerShdw>
            </a:effectLst>
          </p:spPr>
          <p:txBody>
            <a:bodyPr rtlCol="0" anchor="ctr"/>
            <a:lstStyle/>
            <a:p>
              <a:pPr marL="0" marR="0" lvl="0" indent="0" algn="ctr" defTabSz="621746" eaLnBrk="1" fontAlgn="auto" latinLnBrk="0" hangingPunct="1">
                <a:lnSpc>
                  <a:spcPct val="100000"/>
                </a:lnSpc>
                <a:spcBef>
                  <a:spcPts val="0"/>
                </a:spcBef>
                <a:spcAft>
                  <a:spcPts val="0"/>
                </a:spcAft>
                <a:buClrTx/>
                <a:buSzTx/>
                <a:buFontTx/>
                <a:buNone/>
                <a:tabLst/>
                <a:defRPr/>
              </a:pPr>
              <a:endParaRPr kumimoji="0" lang="en-US" sz="2448" b="0" i="0" u="none" strike="noStrike" kern="0" cap="none" spc="0" normalizeH="0" baseline="0" noProof="0">
                <a:ln>
                  <a:noFill/>
                </a:ln>
                <a:solidFill>
                  <a:srgbClr val="FFFFFF"/>
                </a:solidFill>
                <a:effectLst/>
                <a:uLnTx/>
                <a:uFillTx/>
                <a:latin typeface="Segoe UI"/>
                <a:ea typeface="+mn-ea"/>
                <a:cs typeface="+mn-cs"/>
              </a:endParaRPr>
            </a:p>
          </p:txBody>
        </p:sp>
        <p:sp>
          <p:nvSpPr>
            <p:cNvPr id="29" name="Rectangle 28"/>
            <p:cNvSpPr/>
            <p:nvPr/>
          </p:nvSpPr>
          <p:spPr>
            <a:xfrm>
              <a:off x="425077" y="5744502"/>
              <a:ext cx="4936426" cy="585946"/>
            </a:xfrm>
            <a:prstGeom prst="rect">
              <a:avLst/>
            </a:prstGeom>
            <a:noFill/>
            <a:ln w="25400" cap="flat" cmpd="sng" algn="ctr">
              <a:solidFill>
                <a:srgbClr val="00BCF2">
                  <a:shade val="95000"/>
                  <a:satMod val="105000"/>
                </a:srgbClr>
              </a:solidFill>
              <a:prstDash val="solid"/>
            </a:ln>
            <a:effectLst>
              <a:outerShdw blurRad="40000" dist="23000" dir="5400000" rotWithShape="0">
                <a:srgbClr val="000000">
                  <a:alpha val="35000"/>
                </a:srgbClr>
              </a:outerShdw>
            </a:effectLst>
          </p:spPr>
          <p:txBody>
            <a:bodyPr rtlCol="0" anchor="ctr"/>
            <a:lstStyle/>
            <a:p>
              <a:pPr marL="0" marR="0" lvl="0" indent="0" algn="ctr" defTabSz="621746" eaLnBrk="1" fontAlgn="auto" latinLnBrk="0" hangingPunct="1">
                <a:lnSpc>
                  <a:spcPct val="100000"/>
                </a:lnSpc>
                <a:spcBef>
                  <a:spcPts val="0"/>
                </a:spcBef>
                <a:spcAft>
                  <a:spcPts val="0"/>
                </a:spcAft>
                <a:buClrTx/>
                <a:buSzTx/>
                <a:buFontTx/>
                <a:buNone/>
                <a:tabLst/>
                <a:defRPr/>
              </a:pPr>
              <a:endParaRPr kumimoji="0" lang="en-US" sz="2448" b="0" i="0" u="none" strike="noStrike" kern="0" cap="none" spc="0" normalizeH="0" baseline="0" noProof="0">
                <a:ln>
                  <a:noFill/>
                </a:ln>
                <a:solidFill>
                  <a:srgbClr val="FFFFFF"/>
                </a:solidFill>
                <a:effectLst/>
                <a:uLnTx/>
                <a:uFillTx/>
                <a:latin typeface="Segoe UI"/>
                <a:ea typeface="+mn-ea"/>
                <a:cs typeface="+mn-cs"/>
              </a:endParaRPr>
            </a:p>
          </p:txBody>
        </p:sp>
      </p:grpSp>
      <p:sp>
        <p:nvSpPr>
          <p:cNvPr id="30" name="Freeform 29"/>
          <p:cNvSpPr/>
          <p:nvPr/>
        </p:nvSpPr>
        <p:spPr>
          <a:xfrm>
            <a:off x="5998044" y="4570961"/>
            <a:ext cx="1200996" cy="1200996"/>
          </a:xfrm>
          <a:custGeom>
            <a:avLst/>
            <a:gdLst>
              <a:gd name="connsiteX0" fmla="*/ 0 w 1200996"/>
              <a:gd name="connsiteY0" fmla="*/ 600498 h 1200996"/>
              <a:gd name="connsiteX1" fmla="*/ 600498 w 1200996"/>
              <a:gd name="connsiteY1" fmla="*/ 0 h 1200996"/>
              <a:gd name="connsiteX2" fmla="*/ 1200996 w 1200996"/>
              <a:gd name="connsiteY2" fmla="*/ 600498 h 1200996"/>
              <a:gd name="connsiteX3" fmla="*/ 600498 w 1200996"/>
              <a:gd name="connsiteY3" fmla="*/ 1200996 h 1200996"/>
              <a:gd name="connsiteX4" fmla="*/ 0 w 1200996"/>
              <a:gd name="connsiteY4" fmla="*/ 600498 h 12009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0996" h="1200996">
                <a:moveTo>
                  <a:pt x="0" y="600498"/>
                </a:moveTo>
                <a:cubicBezTo>
                  <a:pt x="0" y="268852"/>
                  <a:pt x="268852" y="0"/>
                  <a:pt x="600498" y="0"/>
                </a:cubicBezTo>
                <a:cubicBezTo>
                  <a:pt x="932144" y="0"/>
                  <a:pt x="1200996" y="268852"/>
                  <a:pt x="1200996" y="600498"/>
                </a:cubicBezTo>
                <a:cubicBezTo>
                  <a:pt x="1200996" y="932144"/>
                  <a:pt x="932144" y="1200996"/>
                  <a:pt x="600498" y="1200996"/>
                </a:cubicBezTo>
                <a:cubicBezTo>
                  <a:pt x="268852" y="1200996"/>
                  <a:pt x="0" y="932144"/>
                  <a:pt x="0" y="600498"/>
                </a:cubicBezTo>
                <a:close/>
              </a:path>
            </a:pathLst>
          </a:custGeom>
          <a:solidFill>
            <a:schemeClr val="accent3">
              <a:lumMod val="60000"/>
              <a:lumOff val="40000"/>
              <a:alpha val="50000"/>
            </a:schemeClr>
          </a:solidFill>
        </p:spPr>
        <p:style>
          <a:lnRef idx="2">
            <a:schemeClr val="lt1">
              <a:hueOff val="0"/>
              <a:satOff val="0"/>
              <a:lumOff val="0"/>
              <a:alphaOff val="0"/>
            </a:schemeClr>
          </a:lnRef>
          <a:fillRef idx="1">
            <a:schemeClr val="accent1">
              <a:alpha val="50000"/>
              <a:hueOff val="0"/>
              <a:satOff val="0"/>
              <a:lumOff val="0"/>
              <a:alphaOff val="0"/>
            </a:schemeClr>
          </a:fillRef>
          <a:effectRef idx="0">
            <a:schemeClr val="accent1">
              <a:alpha val="50000"/>
              <a:hueOff val="0"/>
              <a:satOff val="0"/>
              <a:lumOff val="0"/>
              <a:alphaOff val="0"/>
            </a:schemeClr>
          </a:effectRef>
          <a:fontRef idx="minor">
            <a:schemeClr val="tx1"/>
          </a:fontRef>
        </p:style>
        <p:txBody>
          <a:bodyPr spcFirstLastPara="0" vert="horz" wrap="square" lIns="160133" tIns="210175" rIns="160133" bIns="450373" numCol="1" spcCol="1270" anchor="ctr" anchorCtr="0">
            <a:noAutofit/>
          </a:bodyPr>
          <a:lstStyle/>
          <a:p>
            <a:pPr lvl="0" algn="ctr" defTabSz="488950">
              <a:lnSpc>
                <a:spcPct val="90000"/>
              </a:lnSpc>
              <a:spcBef>
                <a:spcPct val="0"/>
              </a:spcBef>
              <a:spcAft>
                <a:spcPct val="35000"/>
              </a:spcAft>
            </a:pPr>
            <a:r>
              <a:rPr lang="en-US" sz="1200" b="1" kern="1200" dirty="0"/>
              <a:t>Consistency</a:t>
            </a:r>
          </a:p>
        </p:txBody>
      </p:sp>
      <p:sp>
        <p:nvSpPr>
          <p:cNvPr id="31" name="Freeform 30"/>
          <p:cNvSpPr/>
          <p:nvPr/>
        </p:nvSpPr>
        <p:spPr>
          <a:xfrm>
            <a:off x="6431403" y="5321584"/>
            <a:ext cx="1200996" cy="1200996"/>
          </a:xfrm>
          <a:custGeom>
            <a:avLst/>
            <a:gdLst>
              <a:gd name="connsiteX0" fmla="*/ 0 w 1200996"/>
              <a:gd name="connsiteY0" fmla="*/ 600498 h 1200996"/>
              <a:gd name="connsiteX1" fmla="*/ 600498 w 1200996"/>
              <a:gd name="connsiteY1" fmla="*/ 0 h 1200996"/>
              <a:gd name="connsiteX2" fmla="*/ 1200996 w 1200996"/>
              <a:gd name="connsiteY2" fmla="*/ 600498 h 1200996"/>
              <a:gd name="connsiteX3" fmla="*/ 600498 w 1200996"/>
              <a:gd name="connsiteY3" fmla="*/ 1200996 h 1200996"/>
              <a:gd name="connsiteX4" fmla="*/ 0 w 1200996"/>
              <a:gd name="connsiteY4" fmla="*/ 600498 h 12009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0996" h="1200996">
                <a:moveTo>
                  <a:pt x="0" y="600498"/>
                </a:moveTo>
                <a:cubicBezTo>
                  <a:pt x="0" y="268852"/>
                  <a:pt x="268852" y="0"/>
                  <a:pt x="600498" y="0"/>
                </a:cubicBezTo>
                <a:cubicBezTo>
                  <a:pt x="932144" y="0"/>
                  <a:pt x="1200996" y="268852"/>
                  <a:pt x="1200996" y="600498"/>
                </a:cubicBezTo>
                <a:cubicBezTo>
                  <a:pt x="1200996" y="932144"/>
                  <a:pt x="932144" y="1200996"/>
                  <a:pt x="600498" y="1200996"/>
                </a:cubicBezTo>
                <a:cubicBezTo>
                  <a:pt x="268852" y="1200996"/>
                  <a:pt x="0" y="932144"/>
                  <a:pt x="0" y="600498"/>
                </a:cubicBezTo>
                <a:close/>
              </a:path>
            </a:pathLst>
          </a:custGeom>
          <a:solidFill>
            <a:schemeClr val="accent2">
              <a:lumMod val="60000"/>
              <a:lumOff val="40000"/>
              <a:alpha val="50000"/>
            </a:schemeClr>
          </a:solidFill>
        </p:spPr>
        <p:style>
          <a:lnRef idx="2">
            <a:schemeClr val="lt1">
              <a:hueOff val="0"/>
              <a:satOff val="0"/>
              <a:lumOff val="0"/>
              <a:alphaOff val="0"/>
            </a:schemeClr>
          </a:lnRef>
          <a:fillRef idx="1">
            <a:schemeClr val="accent1">
              <a:alpha val="50000"/>
              <a:hueOff val="0"/>
              <a:satOff val="0"/>
              <a:lumOff val="0"/>
              <a:alphaOff val="0"/>
            </a:schemeClr>
          </a:fillRef>
          <a:effectRef idx="0">
            <a:schemeClr val="accent1">
              <a:alpha val="50000"/>
              <a:hueOff val="0"/>
              <a:satOff val="0"/>
              <a:lumOff val="0"/>
              <a:alphaOff val="0"/>
            </a:schemeClr>
          </a:effectRef>
          <a:fontRef idx="minor">
            <a:schemeClr val="tx1"/>
          </a:fontRef>
        </p:style>
        <p:txBody>
          <a:bodyPr spcFirstLastPara="0" vert="horz" wrap="square" lIns="367305" tIns="310258" rIns="113094" bIns="230190" numCol="1" spcCol="1270" anchor="ctr" anchorCtr="0">
            <a:noAutofit/>
          </a:bodyPr>
          <a:lstStyle/>
          <a:p>
            <a:pPr lvl="0" algn="ctr" defTabSz="488950">
              <a:lnSpc>
                <a:spcPct val="90000"/>
              </a:lnSpc>
              <a:spcBef>
                <a:spcPct val="0"/>
              </a:spcBef>
              <a:spcAft>
                <a:spcPct val="35000"/>
              </a:spcAft>
            </a:pPr>
            <a:r>
              <a:rPr lang="en-US" sz="1200" b="1" kern="1200" dirty="0"/>
              <a:t>Temporal edits</a:t>
            </a:r>
          </a:p>
        </p:txBody>
      </p:sp>
      <p:sp>
        <p:nvSpPr>
          <p:cNvPr id="32" name="Freeform 31"/>
          <p:cNvSpPr/>
          <p:nvPr/>
        </p:nvSpPr>
        <p:spPr>
          <a:xfrm>
            <a:off x="5564684" y="5321584"/>
            <a:ext cx="1200996" cy="1200996"/>
          </a:xfrm>
          <a:custGeom>
            <a:avLst/>
            <a:gdLst>
              <a:gd name="connsiteX0" fmla="*/ 0 w 1200996"/>
              <a:gd name="connsiteY0" fmla="*/ 600498 h 1200996"/>
              <a:gd name="connsiteX1" fmla="*/ 600498 w 1200996"/>
              <a:gd name="connsiteY1" fmla="*/ 0 h 1200996"/>
              <a:gd name="connsiteX2" fmla="*/ 1200996 w 1200996"/>
              <a:gd name="connsiteY2" fmla="*/ 600498 h 1200996"/>
              <a:gd name="connsiteX3" fmla="*/ 600498 w 1200996"/>
              <a:gd name="connsiteY3" fmla="*/ 1200996 h 1200996"/>
              <a:gd name="connsiteX4" fmla="*/ 0 w 1200996"/>
              <a:gd name="connsiteY4" fmla="*/ 600498 h 12009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0996" h="1200996">
                <a:moveTo>
                  <a:pt x="0" y="600498"/>
                </a:moveTo>
                <a:cubicBezTo>
                  <a:pt x="0" y="268852"/>
                  <a:pt x="268852" y="0"/>
                  <a:pt x="600498" y="0"/>
                </a:cubicBezTo>
                <a:cubicBezTo>
                  <a:pt x="932144" y="0"/>
                  <a:pt x="1200996" y="268852"/>
                  <a:pt x="1200996" y="600498"/>
                </a:cubicBezTo>
                <a:cubicBezTo>
                  <a:pt x="1200996" y="932144"/>
                  <a:pt x="932144" y="1200996"/>
                  <a:pt x="600498" y="1200996"/>
                </a:cubicBezTo>
                <a:cubicBezTo>
                  <a:pt x="268852" y="1200996"/>
                  <a:pt x="0" y="932144"/>
                  <a:pt x="0" y="600498"/>
                </a:cubicBezTo>
                <a:close/>
              </a:path>
            </a:pathLst>
          </a:custGeom>
          <a:solidFill>
            <a:schemeClr val="accent1">
              <a:lumMod val="60000"/>
              <a:lumOff val="40000"/>
              <a:alpha val="79000"/>
            </a:schemeClr>
          </a:solidFill>
        </p:spPr>
        <p:style>
          <a:lnRef idx="2">
            <a:schemeClr val="lt1">
              <a:hueOff val="0"/>
              <a:satOff val="0"/>
              <a:lumOff val="0"/>
              <a:alphaOff val="0"/>
            </a:schemeClr>
          </a:lnRef>
          <a:fillRef idx="1">
            <a:schemeClr val="accent1">
              <a:alpha val="50000"/>
              <a:hueOff val="0"/>
              <a:satOff val="0"/>
              <a:lumOff val="0"/>
              <a:alphaOff val="0"/>
            </a:schemeClr>
          </a:fillRef>
          <a:effectRef idx="0">
            <a:schemeClr val="accent1">
              <a:alpha val="50000"/>
              <a:hueOff val="0"/>
              <a:satOff val="0"/>
              <a:lumOff val="0"/>
              <a:alphaOff val="0"/>
            </a:schemeClr>
          </a:effectRef>
          <a:fontRef idx="minor">
            <a:schemeClr val="tx1"/>
          </a:fontRef>
        </p:style>
        <p:txBody>
          <a:bodyPr spcFirstLastPara="0" vert="horz" wrap="square" lIns="113094" tIns="310258" rIns="367305" bIns="230190" numCol="1" spcCol="1270" anchor="ctr" anchorCtr="0">
            <a:noAutofit/>
          </a:bodyPr>
          <a:lstStyle/>
          <a:p>
            <a:pPr lvl="0" algn="ctr" defTabSz="488950">
              <a:lnSpc>
                <a:spcPct val="90000"/>
              </a:lnSpc>
              <a:spcBef>
                <a:spcPct val="0"/>
              </a:spcBef>
              <a:spcAft>
                <a:spcPct val="35000"/>
              </a:spcAft>
            </a:pPr>
            <a:r>
              <a:rPr lang="en-US" sz="1100" b="1" kern="1200" dirty="0"/>
              <a:t>Easy time travel querying</a:t>
            </a:r>
          </a:p>
        </p:txBody>
      </p:sp>
      <p:pic>
        <p:nvPicPr>
          <p:cNvPr id="2" name="Picture 1"/>
          <p:cNvPicPr>
            <a:picLocks noChangeAspect="1"/>
          </p:cNvPicPr>
          <p:nvPr/>
        </p:nvPicPr>
        <p:blipFill>
          <a:blip r:embed="rId3"/>
          <a:stretch>
            <a:fillRect/>
          </a:stretch>
        </p:blipFill>
        <p:spPr>
          <a:xfrm>
            <a:off x="13047547" y="1362376"/>
            <a:ext cx="8124825" cy="4886325"/>
          </a:xfrm>
          <a:prstGeom prst="rect">
            <a:avLst/>
          </a:prstGeom>
        </p:spPr>
      </p:pic>
    </p:spTree>
    <p:extLst>
      <p:ext uri="{BB962C8B-B14F-4D97-AF65-F5344CB8AC3E}">
        <p14:creationId xmlns:p14="http://schemas.microsoft.com/office/powerpoint/2010/main" val="3632898689"/>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nodeType="click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wipe(up)">
                                      <p:cBhvr>
                                        <p:cTn id="7" dur="1000"/>
                                        <p:tgtEl>
                                          <p:spTgt spid="11"/>
                                        </p:tgtEl>
                                      </p:cBhvr>
                                    </p:animEffect>
                                  </p:childTnLst>
                                </p:cTn>
                              </p:par>
                              <p:par>
                                <p:cTn id="8" presetID="22" presetClass="entr" presetSubtype="1" fill="hold" grpId="0" nodeType="withEffect">
                                  <p:stCondLst>
                                    <p:cond delay="0"/>
                                  </p:stCondLst>
                                  <p:childTnLst>
                                    <p:set>
                                      <p:cBhvr>
                                        <p:cTn id="9" dur="1" fill="hold">
                                          <p:stCondLst>
                                            <p:cond delay="0"/>
                                          </p:stCondLst>
                                        </p:cTn>
                                        <p:tgtEl>
                                          <p:spTgt spid="30"/>
                                        </p:tgtEl>
                                        <p:attrNameLst>
                                          <p:attrName>style.visibility</p:attrName>
                                        </p:attrNameLst>
                                      </p:cBhvr>
                                      <p:to>
                                        <p:strVal val="visible"/>
                                      </p:to>
                                    </p:set>
                                    <p:animEffect transition="in" filter="wipe(up)">
                                      <p:cBhvr>
                                        <p:cTn id="10" dur="1000"/>
                                        <p:tgtEl>
                                          <p:spTgt spid="30"/>
                                        </p:tgtEl>
                                      </p:cBhvr>
                                    </p:animEffect>
                                  </p:childTnLst>
                                </p:cTn>
                              </p:par>
                            </p:childTnLst>
                          </p:cTn>
                        </p:par>
                      </p:childTnLst>
                    </p:cTn>
                  </p:par>
                  <p:par>
                    <p:cTn id="11" fill="hold">
                      <p:stCondLst>
                        <p:cond delay="indefinite"/>
                      </p:stCondLst>
                      <p:childTnLst>
                        <p:par>
                          <p:cTn id="12" fill="hold">
                            <p:stCondLst>
                              <p:cond delay="0"/>
                            </p:stCondLst>
                            <p:childTnLst>
                              <p:par>
                                <p:cTn id="13" presetID="1" presetClass="exit" presetSubtype="0" fill="hold" nodeType="clickEffect">
                                  <p:stCondLst>
                                    <p:cond delay="0"/>
                                  </p:stCondLst>
                                  <p:childTnLst>
                                    <p:set>
                                      <p:cBhvr>
                                        <p:cTn id="14" dur="1" fill="hold">
                                          <p:stCondLst>
                                            <p:cond delay="0"/>
                                          </p:stCondLst>
                                        </p:cTn>
                                        <p:tgtEl>
                                          <p:spTgt spid="11"/>
                                        </p:tgtEl>
                                        <p:attrNameLst>
                                          <p:attrName>style.visibility</p:attrName>
                                        </p:attrNameLst>
                                      </p:cBhvr>
                                      <p:to>
                                        <p:strVal val="hidden"/>
                                      </p:to>
                                    </p:set>
                                  </p:childTnLst>
                                </p:cTn>
                              </p:par>
                              <p:par>
                                <p:cTn id="15" presetID="22" presetClass="entr" presetSubtype="1" fill="hold" nodeType="withEffect">
                                  <p:stCondLst>
                                    <p:cond delay="0"/>
                                  </p:stCondLst>
                                  <p:childTnLst>
                                    <p:set>
                                      <p:cBhvr>
                                        <p:cTn id="16" dur="1" fill="hold">
                                          <p:stCondLst>
                                            <p:cond delay="0"/>
                                          </p:stCondLst>
                                        </p:cTn>
                                        <p:tgtEl>
                                          <p:spTgt spid="16"/>
                                        </p:tgtEl>
                                        <p:attrNameLst>
                                          <p:attrName>style.visibility</p:attrName>
                                        </p:attrNameLst>
                                      </p:cBhvr>
                                      <p:to>
                                        <p:strVal val="visible"/>
                                      </p:to>
                                    </p:set>
                                    <p:animEffect transition="in" filter="wipe(up)">
                                      <p:cBhvr>
                                        <p:cTn id="17" dur="1000"/>
                                        <p:tgtEl>
                                          <p:spTgt spid="16"/>
                                        </p:tgtEl>
                                      </p:cBhvr>
                                    </p:animEffect>
                                  </p:childTnLst>
                                </p:cTn>
                              </p:par>
                            </p:childTnLst>
                          </p:cTn>
                        </p:par>
                      </p:childTnLst>
                    </p:cTn>
                  </p:par>
                  <p:par>
                    <p:cTn id="18" fill="hold">
                      <p:stCondLst>
                        <p:cond delay="indefinite"/>
                      </p:stCondLst>
                      <p:childTnLst>
                        <p:par>
                          <p:cTn id="19" fill="hold">
                            <p:stCondLst>
                              <p:cond delay="0"/>
                            </p:stCondLst>
                            <p:childTnLst>
                              <p:par>
                                <p:cTn id="20" presetID="1" presetClass="exit" presetSubtype="0" fill="hold" nodeType="clickEffect">
                                  <p:stCondLst>
                                    <p:cond delay="0"/>
                                  </p:stCondLst>
                                  <p:childTnLst>
                                    <p:set>
                                      <p:cBhvr>
                                        <p:cTn id="21" dur="1" fill="hold">
                                          <p:stCondLst>
                                            <p:cond delay="0"/>
                                          </p:stCondLst>
                                        </p:cTn>
                                        <p:tgtEl>
                                          <p:spTgt spid="16"/>
                                        </p:tgtEl>
                                        <p:attrNameLst>
                                          <p:attrName>style.visibility</p:attrName>
                                        </p:attrNameLst>
                                      </p:cBhvr>
                                      <p:to>
                                        <p:strVal val="hidden"/>
                                      </p:to>
                                    </p:set>
                                  </p:childTnLst>
                                </p:cTn>
                              </p:par>
                              <p:par>
                                <p:cTn id="22" presetID="22" presetClass="entr" presetSubtype="1" fill="hold" nodeType="withEffect">
                                  <p:stCondLst>
                                    <p:cond delay="0"/>
                                  </p:stCondLst>
                                  <p:childTnLst>
                                    <p:set>
                                      <p:cBhvr>
                                        <p:cTn id="23" dur="1" fill="hold">
                                          <p:stCondLst>
                                            <p:cond delay="0"/>
                                          </p:stCondLst>
                                        </p:cTn>
                                        <p:tgtEl>
                                          <p:spTgt spid="20"/>
                                        </p:tgtEl>
                                        <p:attrNameLst>
                                          <p:attrName>style.visibility</p:attrName>
                                        </p:attrNameLst>
                                      </p:cBhvr>
                                      <p:to>
                                        <p:strVal val="visible"/>
                                      </p:to>
                                    </p:set>
                                    <p:animEffect transition="in" filter="wipe(up)">
                                      <p:cBhvr>
                                        <p:cTn id="24" dur="1000"/>
                                        <p:tgtEl>
                                          <p:spTgt spid="20"/>
                                        </p:tgtEl>
                                      </p:cBhvr>
                                    </p:animEffect>
                                  </p:childTnLst>
                                </p:cTn>
                              </p:par>
                              <p:par>
                                <p:cTn id="25" presetID="22" presetClass="entr" presetSubtype="1" fill="hold" grpId="0" nodeType="withEffect">
                                  <p:stCondLst>
                                    <p:cond delay="0"/>
                                  </p:stCondLst>
                                  <p:childTnLst>
                                    <p:set>
                                      <p:cBhvr>
                                        <p:cTn id="26" dur="1" fill="hold">
                                          <p:stCondLst>
                                            <p:cond delay="0"/>
                                          </p:stCondLst>
                                        </p:cTn>
                                        <p:tgtEl>
                                          <p:spTgt spid="31"/>
                                        </p:tgtEl>
                                        <p:attrNameLst>
                                          <p:attrName>style.visibility</p:attrName>
                                        </p:attrNameLst>
                                      </p:cBhvr>
                                      <p:to>
                                        <p:strVal val="visible"/>
                                      </p:to>
                                    </p:set>
                                    <p:animEffect transition="in" filter="wipe(up)">
                                      <p:cBhvr>
                                        <p:cTn id="27" dur="1000"/>
                                        <p:tgtEl>
                                          <p:spTgt spid="31"/>
                                        </p:tgtEl>
                                      </p:cBhvr>
                                    </p:animEffect>
                                  </p:childTnLst>
                                </p:cTn>
                              </p:par>
                            </p:childTnLst>
                          </p:cTn>
                        </p:par>
                      </p:childTnLst>
                    </p:cTn>
                  </p:par>
                  <p:par>
                    <p:cTn id="28" fill="hold">
                      <p:stCondLst>
                        <p:cond delay="indefinite"/>
                      </p:stCondLst>
                      <p:childTnLst>
                        <p:par>
                          <p:cTn id="29" fill="hold">
                            <p:stCondLst>
                              <p:cond delay="0"/>
                            </p:stCondLst>
                            <p:childTnLst>
                              <p:par>
                                <p:cTn id="30" presetID="1" presetClass="exit" presetSubtype="0" fill="hold" nodeType="clickEffect">
                                  <p:stCondLst>
                                    <p:cond delay="0"/>
                                  </p:stCondLst>
                                  <p:childTnLst>
                                    <p:set>
                                      <p:cBhvr>
                                        <p:cTn id="31" dur="1" fill="hold">
                                          <p:stCondLst>
                                            <p:cond delay="0"/>
                                          </p:stCondLst>
                                        </p:cTn>
                                        <p:tgtEl>
                                          <p:spTgt spid="11"/>
                                        </p:tgtEl>
                                        <p:attrNameLst>
                                          <p:attrName>style.visibility</p:attrName>
                                        </p:attrNameLst>
                                      </p:cBhvr>
                                      <p:to>
                                        <p:strVal val="hidden"/>
                                      </p:to>
                                    </p:set>
                                  </p:childTnLst>
                                </p:cTn>
                              </p:par>
                            </p:childTnLst>
                          </p:cTn>
                        </p:par>
                      </p:childTnLst>
                    </p:cTn>
                  </p:par>
                  <p:par>
                    <p:cTn id="32" fill="hold">
                      <p:stCondLst>
                        <p:cond delay="indefinite"/>
                      </p:stCondLst>
                      <p:childTnLst>
                        <p:par>
                          <p:cTn id="33" fill="hold">
                            <p:stCondLst>
                              <p:cond delay="0"/>
                            </p:stCondLst>
                            <p:childTnLst>
                              <p:par>
                                <p:cTn id="34" presetID="1" presetClass="exit" presetSubtype="0" fill="hold" nodeType="clickEffect">
                                  <p:stCondLst>
                                    <p:cond delay="0"/>
                                  </p:stCondLst>
                                  <p:childTnLst>
                                    <p:set>
                                      <p:cBhvr>
                                        <p:cTn id="35" dur="1" fill="hold">
                                          <p:stCondLst>
                                            <p:cond delay="0"/>
                                          </p:stCondLst>
                                        </p:cTn>
                                        <p:tgtEl>
                                          <p:spTgt spid="20"/>
                                        </p:tgtEl>
                                        <p:attrNameLst>
                                          <p:attrName>style.visibility</p:attrName>
                                        </p:attrNameLst>
                                      </p:cBhvr>
                                      <p:to>
                                        <p:strVal val="hidden"/>
                                      </p:to>
                                    </p:set>
                                  </p:childTnLst>
                                </p:cTn>
                              </p:par>
                              <p:par>
                                <p:cTn id="36" presetID="22" presetClass="entr" presetSubtype="1" fill="hold" nodeType="withEffect">
                                  <p:stCondLst>
                                    <p:cond delay="0"/>
                                  </p:stCondLst>
                                  <p:childTnLst>
                                    <p:set>
                                      <p:cBhvr>
                                        <p:cTn id="37" dur="1" fill="hold">
                                          <p:stCondLst>
                                            <p:cond delay="0"/>
                                          </p:stCondLst>
                                        </p:cTn>
                                        <p:tgtEl>
                                          <p:spTgt spid="25"/>
                                        </p:tgtEl>
                                        <p:attrNameLst>
                                          <p:attrName>style.visibility</p:attrName>
                                        </p:attrNameLst>
                                      </p:cBhvr>
                                      <p:to>
                                        <p:strVal val="visible"/>
                                      </p:to>
                                    </p:set>
                                    <p:animEffect transition="in" filter="wipe(up)">
                                      <p:cBhvr>
                                        <p:cTn id="38" dur="1000"/>
                                        <p:tgtEl>
                                          <p:spTgt spid="25"/>
                                        </p:tgtEl>
                                      </p:cBhvr>
                                    </p:animEffect>
                                  </p:childTnLst>
                                </p:cTn>
                              </p:par>
                              <p:par>
                                <p:cTn id="39" presetID="22" presetClass="entr" presetSubtype="1" fill="hold" grpId="0" nodeType="withEffect">
                                  <p:stCondLst>
                                    <p:cond delay="0"/>
                                  </p:stCondLst>
                                  <p:childTnLst>
                                    <p:set>
                                      <p:cBhvr>
                                        <p:cTn id="40" dur="1" fill="hold">
                                          <p:stCondLst>
                                            <p:cond delay="0"/>
                                          </p:stCondLst>
                                        </p:cTn>
                                        <p:tgtEl>
                                          <p:spTgt spid="32"/>
                                        </p:tgtEl>
                                        <p:attrNameLst>
                                          <p:attrName>style.visibility</p:attrName>
                                        </p:attrNameLst>
                                      </p:cBhvr>
                                      <p:to>
                                        <p:strVal val="visible"/>
                                      </p:to>
                                    </p:set>
                                    <p:animEffect transition="in" filter="wipe(up)">
                                      <p:cBhvr>
                                        <p:cTn id="41" dur="1000"/>
                                        <p:tgtEl>
                                          <p:spTgt spid="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animBg="1"/>
      <p:bldP spid="31" grpId="0" animBg="1"/>
      <p:bldP spid="32" grpId="0" animBg="1"/>
    </p:bldLst>
  </p:timing>
</p:sld>
</file>

<file path=ppt/slides/slide6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Temporal data continuum</a:t>
            </a:r>
          </a:p>
        </p:txBody>
      </p:sp>
      <p:sp>
        <p:nvSpPr>
          <p:cNvPr id="4" name="Can 3"/>
          <p:cNvSpPr/>
          <p:nvPr/>
        </p:nvSpPr>
        <p:spPr bwMode="auto">
          <a:xfrm>
            <a:off x="2022432" y="2885641"/>
            <a:ext cx="3773713" cy="3163666"/>
          </a:xfrm>
          <a:prstGeom prst="can">
            <a:avLst/>
          </a:prstGeom>
          <a:solidFill>
            <a:srgbClr val="FFC000"/>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35" tIns="45717" rIns="45717" bIns="91435" numCol="1" spcCol="0" rtlCol="0" fromWordArt="0" anchor="b" anchorCtr="0" forceAA="0" compatLnSpc="1">
            <a:prstTxWarp prst="textNoShape">
              <a:avLst/>
            </a:prstTxWarp>
            <a:noAutofit/>
          </a:bodyPr>
          <a:lstStyle/>
          <a:p>
            <a:pPr algn="ctr" defTabSz="914013" fontAlgn="base">
              <a:spcBef>
                <a:spcPct val="0"/>
              </a:spcBef>
              <a:spcAft>
                <a:spcPct val="0"/>
              </a:spcAft>
            </a:pPr>
            <a:endParaRPr lang="en-US" spc="-50" dirty="0">
              <a:gradFill>
                <a:gsLst>
                  <a:gs pos="0">
                    <a:srgbClr val="FFFFFF"/>
                  </a:gs>
                  <a:gs pos="100000">
                    <a:srgbClr val="FFFFFF"/>
                  </a:gs>
                </a:gsLst>
                <a:lin ang="5400000" scaled="0"/>
              </a:gradFill>
              <a:ea typeface="Segoe UI" pitchFamily="34" charset="0"/>
              <a:cs typeface="Segoe UI" pitchFamily="34" charset="0"/>
            </a:endParaRPr>
          </a:p>
        </p:txBody>
      </p:sp>
      <p:pic>
        <p:nvPicPr>
          <p:cNvPr id="5" name="Picture 4"/>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2130979" y="4965900"/>
            <a:ext cx="546532" cy="546454"/>
          </a:xfrm>
          <a:prstGeom prst="rect">
            <a:avLst/>
          </a:prstGeom>
        </p:spPr>
      </p:pic>
      <p:pic>
        <p:nvPicPr>
          <p:cNvPr id="6" name="Picture 5"/>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4216200" y="4643948"/>
            <a:ext cx="1046916" cy="1046768"/>
          </a:xfrm>
          <a:prstGeom prst="rect">
            <a:avLst/>
          </a:prstGeom>
        </p:spPr>
      </p:pic>
      <p:sp>
        <p:nvSpPr>
          <p:cNvPr id="7" name="Striped Right Arrow 6"/>
          <p:cNvSpPr/>
          <p:nvPr/>
        </p:nvSpPr>
        <p:spPr bwMode="auto">
          <a:xfrm>
            <a:off x="3028143" y="4852655"/>
            <a:ext cx="771144" cy="764353"/>
          </a:xfrm>
          <a:prstGeom prst="stripedRightArrow">
            <a:avLst/>
          </a:prstGeom>
          <a:solidFill>
            <a:srgbClr val="00B0F0"/>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35" tIns="45717" rIns="45717" bIns="91435" numCol="1" spcCol="0" rtlCol="0" fromWordArt="0" anchor="b" anchorCtr="0" forceAA="0" compatLnSpc="1">
            <a:prstTxWarp prst="textNoShape">
              <a:avLst/>
            </a:prstTxWarp>
            <a:noAutofit/>
          </a:bodyPr>
          <a:lstStyle/>
          <a:p>
            <a:pPr algn="ctr" defTabSz="914013" fontAlgn="base">
              <a:spcBef>
                <a:spcPct val="0"/>
              </a:spcBef>
              <a:spcAft>
                <a:spcPct val="0"/>
              </a:spcAft>
            </a:pPr>
            <a:endParaRPr lang="en-US" spc="-50" dirty="0">
              <a:gradFill>
                <a:gsLst>
                  <a:gs pos="0">
                    <a:srgbClr val="FFFFFF"/>
                  </a:gs>
                  <a:gs pos="100000">
                    <a:srgbClr val="FFFFFF"/>
                  </a:gs>
                </a:gsLst>
                <a:lin ang="5400000" scaled="0"/>
              </a:gradFill>
              <a:ea typeface="Segoe UI" pitchFamily="34" charset="0"/>
              <a:cs typeface="Segoe UI" pitchFamily="34" charset="0"/>
            </a:endParaRPr>
          </a:p>
        </p:txBody>
      </p:sp>
      <p:sp>
        <p:nvSpPr>
          <p:cNvPr id="8" name="Right Arrow 7"/>
          <p:cNvSpPr/>
          <p:nvPr/>
        </p:nvSpPr>
        <p:spPr bwMode="auto">
          <a:xfrm>
            <a:off x="952851" y="4992551"/>
            <a:ext cx="978408" cy="484563"/>
          </a:xfrm>
          <a:prstGeom prst="rightArrow">
            <a:avLst/>
          </a:prstGeom>
          <a:solidFill>
            <a:srgbClr val="00B050"/>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35" tIns="45717" rIns="45717" bIns="91435" numCol="1" spcCol="0" rtlCol="0" fromWordArt="0" anchor="b" anchorCtr="0" forceAA="0" compatLnSpc="1">
            <a:prstTxWarp prst="textNoShape">
              <a:avLst/>
            </a:prstTxWarp>
            <a:noAutofit/>
          </a:bodyPr>
          <a:lstStyle/>
          <a:p>
            <a:pPr algn="ctr" defTabSz="914013" fontAlgn="base">
              <a:spcBef>
                <a:spcPct val="0"/>
              </a:spcBef>
              <a:spcAft>
                <a:spcPct val="0"/>
              </a:spcAft>
            </a:pPr>
            <a:endParaRPr lang="en-US" spc="-50" dirty="0">
              <a:gradFill>
                <a:gsLst>
                  <a:gs pos="0">
                    <a:srgbClr val="FFFFFF"/>
                  </a:gs>
                  <a:gs pos="100000">
                    <a:srgbClr val="FFFFFF"/>
                  </a:gs>
                </a:gsLst>
                <a:lin ang="5400000" scaled="0"/>
              </a:gradFill>
              <a:ea typeface="Segoe UI" pitchFamily="34" charset="0"/>
              <a:cs typeface="Segoe UI" pitchFamily="34" charset="0"/>
            </a:endParaRPr>
          </a:p>
        </p:txBody>
      </p:sp>
      <p:sp>
        <p:nvSpPr>
          <p:cNvPr id="11" name="Can 10"/>
          <p:cNvSpPr/>
          <p:nvPr/>
        </p:nvSpPr>
        <p:spPr bwMode="auto">
          <a:xfrm>
            <a:off x="2047979" y="2823694"/>
            <a:ext cx="8342886" cy="3343489"/>
          </a:xfrm>
          <a:prstGeom prst="can">
            <a:avLst/>
          </a:prstGeom>
          <a:gradFill flip="none" rotWithShape="1">
            <a:gsLst>
              <a:gs pos="35406">
                <a:srgbClr val="FFFF00"/>
              </a:gs>
              <a:gs pos="9000">
                <a:srgbClr val="FFC000"/>
              </a:gs>
              <a:gs pos="0">
                <a:schemeClr val="accent1">
                  <a:lumMod val="5000"/>
                  <a:lumOff val="95000"/>
                </a:schemeClr>
              </a:gs>
              <a:gs pos="63000">
                <a:schemeClr val="accent1">
                  <a:lumMod val="45000"/>
                  <a:lumOff val="55000"/>
                </a:schemeClr>
              </a:gs>
              <a:gs pos="83000">
                <a:schemeClr val="accent1">
                  <a:lumMod val="20000"/>
                  <a:lumOff val="80000"/>
                </a:schemeClr>
              </a:gs>
              <a:gs pos="100000">
                <a:schemeClr val="tx1"/>
              </a:gs>
            </a:gsLst>
            <a:path path="circle">
              <a:fillToRect r="100000" b="100000"/>
            </a:path>
            <a:tileRect l="-100000" t="-100000"/>
          </a:gra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35" tIns="45717" rIns="45717" bIns="91435" numCol="1" spcCol="0" rtlCol="0" fromWordArt="0" anchor="b" anchorCtr="0" forceAA="0" compatLnSpc="1">
            <a:prstTxWarp prst="textNoShape">
              <a:avLst/>
            </a:prstTxWarp>
            <a:noAutofit/>
          </a:bodyPr>
          <a:lstStyle/>
          <a:p>
            <a:pPr algn="ctr" defTabSz="914013" fontAlgn="base">
              <a:spcBef>
                <a:spcPct val="0"/>
              </a:spcBef>
              <a:spcAft>
                <a:spcPct val="0"/>
              </a:spcAft>
            </a:pPr>
            <a:endParaRPr lang="en-US" spc="-50" dirty="0">
              <a:gradFill>
                <a:gsLst>
                  <a:gs pos="0">
                    <a:srgbClr val="FFFFFF"/>
                  </a:gs>
                  <a:gs pos="100000">
                    <a:srgbClr val="FFFFFF"/>
                  </a:gs>
                </a:gsLst>
                <a:lin ang="5400000" scaled="0"/>
              </a:gradFill>
              <a:ea typeface="Segoe UI" pitchFamily="34" charset="0"/>
              <a:cs typeface="Segoe UI" pitchFamily="34" charset="0"/>
            </a:endParaRPr>
          </a:p>
        </p:txBody>
      </p:sp>
      <p:pic>
        <p:nvPicPr>
          <p:cNvPr id="12" name="Picture 11"/>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2083817" y="5029950"/>
            <a:ext cx="546532" cy="546454"/>
          </a:xfrm>
          <a:prstGeom prst="rect">
            <a:avLst/>
          </a:prstGeom>
        </p:spPr>
      </p:pic>
      <p:pic>
        <p:nvPicPr>
          <p:cNvPr id="13" name="Picture 12"/>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4096467" y="4708000"/>
            <a:ext cx="1046916" cy="1046768"/>
          </a:xfrm>
          <a:prstGeom prst="rect">
            <a:avLst/>
          </a:prstGeom>
        </p:spPr>
      </p:pic>
      <p:sp>
        <p:nvSpPr>
          <p:cNvPr id="14" name="Striped Right Arrow 13"/>
          <p:cNvSpPr/>
          <p:nvPr/>
        </p:nvSpPr>
        <p:spPr bwMode="auto">
          <a:xfrm>
            <a:off x="2980981" y="4916707"/>
            <a:ext cx="771144" cy="764353"/>
          </a:xfrm>
          <a:prstGeom prst="stripedRightArrow">
            <a:avLst/>
          </a:prstGeom>
          <a:solidFill>
            <a:srgbClr val="00B0F0"/>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35" tIns="45717" rIns="45717" bIns="91435" numCol="1" spcCol="0" rtlCol="0" fromWordArt="0" anchor="b" anchorCtr="0" forceAA="0" compatLnSpc="1">
            <a:prstTxWarp prst="textNoShape">
              <a:avLst/>
            </a:prstTxWarp>
            <a:noAutofit/>
          </a:bodyPr>
          <a:lstStyle/>
          <a:p>
            <a:pPr algn="ctr" defTabSz="914013" fontAlgn="base">
              <a:spcBef>
                <a:spcPct val="0"/>
              </a:spcBef>
              <a:spcAft>
                <a:spcPct val="0"/>
              </a:spcAft>
            </a:pPr>
            <a:endParaRPr lang="en-US" spc="-50" dirty="0">
              <a:gradFill>
                <a:gsLst>
                  <a:gs pos="0">
                    <a:srgbClr val="FFFFFF"/>
                  </a:gs>
                  <a:gs pos="100000">
                    <a:srgbClr val="FFFFFF"/>
                  </a:gs>
                </a:gsLst>
                <a:lin ang="5400000" scaled="0"/>
              </a:gradFill>
              <a:ea typeface="Segoe UI" pitchFamily="34" charset="0"/>
              <a:cs typeface="Segoe UI" pitchFamily="34" charset="0"/>
            </a:endParaRPr>
          </a:p>
        </p:txBody>
      </p:sp>
      <p:pic>
        <p:nvPicPr>
          <p:cNvPr id="15" name="Picture 14"/>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8581187" y="4300034"/>
            <a:ext cx="1440427" cy="1440222"/>
          </a:xfrm>
          <a:prstGeom prst="rect">
            <a:avLst/>
          </a:prstGeom>
        </p:spPr>
      </p:pic>
      <p:sp>
        <p:nvSpPr>
          <p:cNvPr id="17" name="Striped Right Arrow 16"/>
          <p:cNvSpPr/>
          <p:nvPr/>
        </p:nvSpPr>
        <p:spPr bwMode="auto">
          <a:xfrm>
            <a:off x="5724491" y="4916707"/>
            <a:ext cx="2116850" cy="710305"/>
          </a:xfrm>
          <a:prstGeom prst="stripedRightArrow">
            <a:avLst/>
          </a:prstGeom>
          <a:solidFill>
            <a:schemeClr val="accent6"/>
          </a:solidFill>
          <a:ln w="25400" cmpd="sng">
            <a:solidFill>
              <a:schemeClr val="accent1">
                <a:shade val="95000"/>
                <a:satMod val="105000"/>
              </a:schemeClr>
            </a:solidFill>
            <a:prstDash val="lgDash"/>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35" tIns="45717" rIns="45717" bIns="91435" numCol="1" spcCol="0" rtlCol="0" fromWordArt="0" anchor="b" anchorCtr="0" forceAA="0" compatLnSpc="1">
            <a:prstTxWarp prst="textNoShape">
              <a:avLst/>
            </a:prstTxWarp>
            <a:noAutofit/>
          </a:bodyPr>
          <a:lstStyle/>
          <a:p>
            <a:pPr algn="ctr" defTabSz="914013" fontAlgn="base">
              <a:spcBef>
                <a:spcPct val="0"/>
              </a:spcBef>
              <a:spcAft>
                <a:spcPct val="0"/>
              </a:spcAft>
            </a:pPr>
            <a:endParaRPr lang="en-US" spc="-50" dirty="0">
              <a:gradFill>
                <a:gsLst>
                  <a:gs pos="0">
                    <a:srgbClr val="FFFFFF"/>
                  </a:gs>
                  <a:gs pos="100000">
                    <a:srgbClr val="FFFFFF"/>
                  </a:gs>
                </a:gsLst>
                <a:lin ang="5400000" scaled="0"/>
              </a:gradFill>
              <a:ea typeface="Segoe UI" pitchFamily="34" charset="0"/>
              <a:cs typeface="Segoe UI" pitchFamily="34" charset="0"/>
            </a:endParaRPr>
          </a:p>
        </p:txBody>
      </p:sp>
      <p:sp>
        <p:nvSpPr>
          <p:cNvPr id="23" name="Rounded Rectangle 22"/>
          <p:cNvSpPr/>
          <p:nvPr/>
        </p:nvSpPr>
        <p:spPr bwMode="auto">
          <a:xfrm>
            <a:off x="5229696" y="2200669"/>
            <a:ext cx="6870110" cy="4214697"/>
          </a:xfrm>
          <a:prstGeom prst="roundRect">
            <a:avLst/>
          </a:prstGeom>
          <a:solidFill>
            <a:srgbClr val="FFFFFF">
              <a:alpha val="0"/>
            </a:srgbClr>
          </a:solidFill>
          <a:ln w="31750">
            <a:noFill/>
            <a:prstDash val="dashDot"/>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35" tIns="45717" rIns="45717" bIns="91435" numCol="1" spcCol="0" rtlCol="0" fromWordArt="0" anchor="t" anchorCtr="0" forceAA="0" compatLnSpc="1">
            <a:prstTxWarp prst="textNoShape">
              <a:avLst/>
            </a:prstTxWarp>
            <a:noAutofit/>
          </a:bodyPr>
          <a:lstStyle/>
          <a:p>
            <a:pPr algn="r" defTabSz="914013" fontAlgn="base">
              <a:spcBef>
                <a:spcPct val="0"/>
              </a:spcBef>
              <a:spcAft>
                <a:spcPct val="0"/>
              </a:spcAft>
            </a:pPr>
            <a:r>
              <a:rPr lang="en-US" sz="2400" spc="-50" dirty="0">
                <a:solidFill>
                  <a:schemeClr val="tx1"/>
                </a:solidFill>
                <a:ea typeface="Segoe UI" pitchFamily="34" charset="0"/>
                <a:cs typeface="Segoe UI" pitchFamily="34" charset="0"/>
              </a:rPr>
              <a:t>SQL Database</a:t>
            </a:r>
          </a:p>
        </p:txBody>
      </p:sp>
      <p:sp>
        <p:nvSpPr>
          <p:cNvPr id="24" name="Freeform 23"/>
          <p:cNvSpPr/>
          <p:nvPr>
            <p:custDataLst>
              <p:tags r:id="rId1"/>
            </p:custDataLst>
          </p:nvPr>
        </p:nvSpPr>
        <p:spPr>
          <a:xfrm>
            <a:off x="2065054" y="4450387"/>
            <a:ext cx="601006" cy="569758"/>
          </a:xfrm>
          <a:custGeom>
            <a:avLst/>
            <a:gdLst>
              <a:gd name="connsiteX0" fmla="*/ 711059 w 723010"/>
              <a:gd name="connsiteY0" fmla="*/ 0 h 685518"/>
              <a:gd name="connsiteX1" fmla="*/ 723010 w 723010"/>
              <a:gd name="connsiteY1" fmla="*/ 21794 h 685518"/>
              <a:gd name="connsiteX2" fmla="*/ 495948 w 723010"/>
              <a:gd name="connsiteY2" fmla="*/ 261172 h 685518"/>
              <a:gd name="connsiteX3" fmla="*/ 495948 w 723010"/>
              <a:gd name="connsiteY3" fmla="*/ 275793 h 685518"/>
              <a:gd name="connsiteX4" fmla="*/ 444503 w 723010"/>
              <a:gd name="connsiteY4" fmla="*/ 318664 h 685518"/>
              <a:gd name="connsiteX5" fmla="*/ 441083 w 723010"/>
              <a:gd name="connsiteY5" fmla="*/ 329412 h 685518"/>
              <a:gd name="connsiteX6" fmla="*/ 351142 w 723010"/>
              <a:gd name="connsiteY6" fmla="*/ 455167 h 685518"/>
              <a:gd name="connsiteX7" fmla="*/ 270880 w 723010"/>
              <a:gd name="connsiteY7" fmla="*/ 606267 h 685518"/>
              <a:gd name="connsiteX8" fmla="*/ 159341 w 723010"/>
              <a:gd name="connsiteY8" fmla="*/ 685518 h 685518"/>
              <a:gd name="connsiteX9" fmla="*/ 0 w 723010"/>
              <a:gd name="connsiteY9" fmla="*/ 408140 h 685518"/>
              <a:gd name="connsiteX10" fmla="*/ 91621 w 723010"/>
              <a:gd name="connsiteY10" fmla="*/ 354646 h 685518"/>
              <a:gd name="connsiteX11" fmla="*/ 207143 w 723010"/>
              <a:gd name="connsiteY11" fmla="*/ 497297 h 685518"/>
              <a:gd name="connsiteX12" fmla="*/ 411963 w 723010"/>
              <a:gd name="connsiteY12" fmla="*/ 238484 h 685518"/>
              <a:gd name="connsiteX13" fmla="*/ 333474 w 723010"/>
              <a:gd name="connsiteY13" fmla="*/ 238484 h 685518"/>
              <a:gd name="connsiteX14" fmla="*/ 394052 w 723010"/>
              <a:gd name="connsiteY14" fmla="*/ 191519 h 685518"/>
              <a:gd name="connsiteX15" fmla="*/ 459749 w 723010"/>
              <a:gd name="connsiteY15" fmla="*/ 191519 h 685518"/>
              <a:gd name="connsiteX16" fmla="*/ 711059 w 723010"/>
              <a:gd name="connsiteY16" fmla="*/ 0 h 685518"/>
              <a:gd name="connsiteX0" fmla="*/ 711059 w 723010"/>
              <a:gd name="connsiteY0" fmla="*/ 0 h 685518"/>
              <a:gd name="connsiteX1" fmla="*/ 723010 w 723010"/>
              <a:gd name="connsiteY1" fmla="*/ 21794 h 685518"/>
              <a:gd name="connsiteX2" fmla="*/ 495948 w 723010"/>
              <a:gd name="connsiteY2" fmla="*/ 261172 h 685518"/>
              <a:gd name="connsiteX3" fmla="*/ 495948 w 723010"/>
              <a:gd name="connsiteY3" fmla="*/ 275793 h 685518"/>
              <a:gd name="connsiteX4" fmla="*/ 444503 w 723010"/>
              <a:gd name="connsiteY4" fmla="*/ 318664 h 685518"/>
              <a:gd name="connsiteX5" fmla="*/ 441083 w 723010"/>
              <a:gd name="connsiteY5" fmla="*/ 329412 h 685518"/>
              <a:gd name="connsiteX6" fmla="*/ 351142 w 723010"/>
              <a:gd name="connsiteY6" fmla="*/ 455167 h 685518"/>
              <a:gd name="connsiteX7" fmla="*/ 270880 w 723010"/>
              <a:gd name="connsiteY7" fmla="*/ 606267 h 685518"/>
              <a:gd name="connsiteX8" fmla="*/ 159341 w 723010"/>
              <a:gd name="connsiteY8" fmla="*/ 685518 h 685518"/>
              <a:gd name="connsiteX9" fmla="*/ 0 w 723010"/>
              <a:gd name="connsiteY9" fmla="*/ 408140 h 685518"/>
              <a:gd name="connsiteX10" fmla="*/ 91621 w 723010"/>
              <a:gd name="connsiteY10" fmla="*/ 354646 h 685518"/>
              <a:gd name="connsiteX11" fmla="*/ 207143 w 723010"/>
              <a:gd name="connsiteY11" fmla="*/ 497297 h 685518"/>
              <a:gd name="connsiteX12" fmla="*/ 411963 w 723010"/>
              <a:gd name="connsiteY12" fmla="*/ 238484 h 685518"/>
              <a:gd name="connsiteX13" fmla="*/ 394052 w 723010"/>
              <a:gd name="connsiteY13" fmla="*/ 191519 h 685518"/>
              <a:gd name="connsiteX14" fmla="*/ 459749 w 723010"/>
              <a:gd name="connsiteY14" fmla="*/ 191519 h 685518"/>
              <a:gd name="connsiteX15" fmla="*/ 711059 w 723010"/>
              <a:gd name="connsiteY15" fmla="*/ 0 h 685518"/>
              <a:gd name="connsiteX0" fmla="*/ 711059 w 723010"/>
              <a:gd name="connsiteY0" fmla="*/ 0 h 685518"/>
              <a:gd name="connsiteX1" fmla="*/ 723010 w 723010"/>
              <a:gd name="connsiteY1" fmla="*/ 21794 h 685518"/>
              <a:gd name="connsiteX2" fmla="*/ 495948 w 723010"/>
              <a:gd name="connsiteY2" fmla="*/ 261172 h 685518"/>
              <a:gd name="connsiteX3" fmla="*/ 495948 w 723010"/>
              <a:gd name="connsiteY3" fmla="*/ 275793 h 685518"/>
              <a:gd name="connsiteX4" fmla="*/ 444503 w 723010"/>
              <a:gd name="connsiteY4" fmla="*/ 318664 h 685518"/>
              <a:gd name="connsiteX5" fmla="*/ 441083 w 723010"/>
              <a:gd name="connsiteY5" fmla="*/ 329412 h 685518"/>
              <a:gd name="connsiteX6" fmla="*/ 351142 w 723010"/>
              <a:gd name="connsiteY6" fmla="*/ 455167 h 685518"/>
              <a:gd name="connsiteX7" fmla="*/ 270880 w 723010"/>
              <a:gd name="connsiteY7" fmla="*/ 606267 h 685518"/>
              <a:gd name="connsiteX8" fmla="*/ 159341 w 723010"/>
              <a:gd name="connsiteY8" fmla="*/ 685518 h 685518"/>
              <a:gd name="connsiteX9" fmla="*/ 0 w 723010"/>
              <a:gd name="connsiteY9" fmla="*/ 408140 h 685518"/>
              <a:gd name="connsiteX10" fmla="*/ 91621 w 723010"/>
              <a:gd name="connsiteY10" fmla="*/ 354646 h 685518"/>
              <a:gd name="connsiteX11" fmla="*/ 207143 w 723010"/>
              <a:gd name="connsiteY11" fmla="*/ 497297 h 685518"/>
              <a:gd name="connsiteX12" fmla="*/ 411963 w 723010"/>
              <a:gd name="connsiteY12" fmla="*/ 238484 h 685518"/>
              <a:gd name="connsiteX13" fmla="*/ 459749 w 723010"/>
              <a:gd name="connsiteY13" fmla="*/ 191519 h 685518"/>
              <a:gd name="connsiteX14" fmla="*/ 711059 w 723010"/>
              <a:gd name="connsiteY14" fmla="*/ 0 h 685518"/>
              <a:gd name="connsiteX0" fmla="*/ 711059 w 723010"/>
              <a:gd name="connsiteY0" fmla="*/ 0 h 685518"/>
              <a:gd name="connsiteX1" fmla="*/ 723010 w 723010"/>
              <a:gd name="connsiteY1" fmla="*/ 21794 h 685518"/>
              <a:gd name="connsiteX2" fmla="*/ 495948 w 723010"/>
              <a:gd name="connsiteY2" fmla="*/ 261172 h 685518"/>
              <a:gd name="connsiteX3" fmla="*/ 444503 w 723010"/>
              <a:gd name="connsiteY3" fmla="*/ 318664 h 685518"/>
              <a:gd name="connsiteX4" fmla="*/ 441083 w 723010"/>
              <a:gd name="connsiteY4" fmla="*/ 329412 h 685518"/>
              <a:gd name="connsiteX5" fmla="*/ 351142 w 723010"/>
              <a:gd name="connsiteY5" fmla="*/ 455167 h 685518"/>
              <a:gd name="connsiteX6" fmla="*/ 270880 w 723010"/>
              <a:gd name="connsiteY6" fmla="*/ 606267 h 685518"/>
              <a:gd name="connsiteX7" fmla="*/ 159341 w 723010"/>
              <a:gd name="connsiteY7" fmla="*/ 685518 h 685518"/>
              <a:gd name="connsiteX8" fmla="*/ 0 w 723010"/>
              <a:gd name="connsiteY8" fmla="*/ 408140 h 685518"/>
              <a:gd name="connsiteX9" fmla="*/ 91621 w 723010"/>
              <a:gd name="connsiteY9" fmla="*/ 354646 h 685518"/>
              <a:gd name="connsiteX10" fmla="*/ 207143 w 723010"/>
              <a:gd name="connsiteY10" fmla="*/ 497297 h 685518"/>
              <a:gd name="connsiteX11" fmla="*/ 411963 w 723010"/>
              <a:gd name="connsiteY11" fmla="*/ 238484 h 685518"/>
              <a:gd name="connsiteX12" fmla="*/ 459749 w 723010"/>
              <a:gd name="connsiteY12" fmla="*/ 191519 h 685518"/>
              <a:gd name="connsiteX13" fmla="*/ 711059 w 723010"/>
              <a:gd name="connsiteY13" fmla="*/ 0 h 685518"/>
              <a:gd name="connsiteX0" fmla="*/ 711059 w 723010"/>
              <a:gd name="connsiteY0" fmla="*/ 0 h 685518"/>
              <a:gd name="connsiteX1" fmla="*/ 723010 w 723010"/>
              <a:gd name="connsiteY1" fmla="*/ 21794 h 685518"/>
              <a:gd name="connsiteX2" fmla="*/ 495948 w 723010"/>
              <a:gd name="connsiteY2" fmla="*/ 261172 h 685518"/>
              <a:gd name="connsiteX3" fmla="*/ 444503 w 723010"/>
              <a:gd name="connsiteY3" fmla="*/ 318664 h 685518"/>
              <a:gd name="connsiteX4" fmla="*/ 351142 w 723010"/>
              <a:gd name="connsiteY4" fmla="*/ 455167 h 685518"/>
              <a:gd name="connsiteX5" fmla="*/ 270880 w 723010"/>
              <a:gd name="connsiteY5" fmla="*/ 606267 h 685518"/>
              <a:gd name="connsiteX6" fmla="*/ 159341 w 723010"/>
              <a:gd name="connsiteY6" fmla="*/ 685518 h 685518"/>
              <a:gd name="connsiteX7" fmla="*/ 0 w 723010"/>
              <a:gd name="connsiteY7" fmla="*/ 408140 h 685518"/>
              <a:gd name="connsiteX8" fmla="*/ 91621 w 723010"/>
              <a:gd name="connsiteY8" fmla="*/ 354646 h 685518"/>
              <a:gd name="connsiteX9" fmla="*/ 207143 w 723010"/>
              <a:gd name="connsiteY9" fmla="*/ 497297 h 685518"/>
              <a:gd name="connsiteX10" fmla="*/ 411963 w 723010"/>
              <a:gd name="connsiteY10" fmla="*/ 238484 h 685518"/>
              <a:gd name="connsiteX11" fmla="*/ 459749 w 723010"/>
              <a:gd name="connsiteY11" fmla="*/ 191519 h 685518"/>
              <a:gd name="connsiteX12" fmla="*/ 711059 w 723010"/>
              <a:gd name="connsiteY12" fmla="*/ 0 h 6855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23010" h="685518">
                <a:moveTo>
                  <a:pt x="711059" y="0"/>
                </a:moveTo>
                <a:lnTo>
                  <a:pt x="723010" y="21794"/>
                </a:lnTo>
                <a:cubicBezTo>
                  <a:pt x="642190" y="100164"/>
                  <a:pt x="564806" y="178154"/>
                  <a:pt x="495948" y="261172"/>
                </a:cubicBezTo>
                <a:lnTo>
                  <a:pt x="444503" y="318664"/>
                </a:lnTo>
                <a:lnTo>
                  <a:pt x="351142" y="455167"/>
                </a:lnTo>
                <a:cubicBezTo>
                  <a:pt x="321171" y="503145"/>
                  <a:pt x="294261" y="553324"/>
                  <a:pt x="270880" y="606267"/>
                </a:cubicBezTo>
                <a:lnTo>
                  <a:pt x="159341" y="685518"/>
                </a:lnTo>
                <a:cubicBezTo>
                  <a:pt x="132119" y="571264"/>
                  <a:pt x="80998" y="480786"/>
                  <a:pt x="0" y="408140"/>
                </a:cubicBezTo>
                <a:cubicBezTo>
                  <a:pt x="20581" y="382385"/>
                  <a:pt x="45147" y="364552"/>
                  <a:pt x="91621" y="354646"/>
                </a:cubicBezTo>
                <a:cubicBezTo>
                  <a:pt x="146063" y="360590"/>
                  <a:pt x="196520" y="443803"/>
                  <a:pt x="207143" y="497297"/>
                </a:cubicBezTo>
                <a:cubicBezTo>
                  <a:pt x="268211" y="397578"/>
                  <a:pt x="339176" y="311314"/>
                  <a:pt x="411963" y="238484"/>
                </a:cubicBezTo>
                <a:lnTo>
                  <a:pt x="459749" y="191519"/>
                </a:lnTo>
                <a:cubicBezTo>
                  <a:pt x="549474" y="108091"/>
                  <a:pt x="638583" y="44519"/>
                  <a:pt x="711059" y="0"/>
                </a:cubicBezTo>
                <a:close/>
              </a:path>
            </a:pathLst>
          </a:custGeom>
          <a:solidFill>
            <a:srgbClr val="0078D7"/>
          </a:solidFill>
        </p:spPr>
        <p:txBody>
          <a:bodyPr wrap="square" lIns="93256" tIns="46627" rIns="93256" bIns="46627" rtlCol="0" anchor="t">
            <a:noAutofit/>
          </a:bodyPr>
          <a:lstStyle/>
          <a:p>
            <a:pPr marL="0" lvl="2">
              <a:spcBef>
                <a:spcPts val="918"/>
              </a:spcBef>
              <a:buClr>
                <a:srgbClr val="505050"/>
              </a:buClr>
              <a:defRPr/>
            </a:pPr>
            <a:endParaRPr lang="en-US" sz="2400" dirty="0">
              <a:solidFill>
                <a:srgbClr val="FFFFFF"/>
              </a:solidFill>
              <a:cs typeface="Calibri" pitchFamily="34" charset="0"/>
            </a:endParaRPr>
          </a:p>
        </p:txBody>
      </p:sp>
      <p:sp>
        <p:nvSpPr>
          <p:cNvPr id="26" name="Freeform 25"/>
          <p:cNvSpPr/>
          <p:nvPr>
            <p:custDataLst>
              <p:tags r:id="rId2"/>
            </p:custDataLst>
          </p:nvPr>
        </p:nvSpPr>
        <p:spPr>
          <a:xfrm>
            <a:off x="4096468" y="4128582"/>
            <a:ext cx="601006" cy="569758"/>
          </a:xfrm>
          <a:custGeom>
            <a:avLst/>
            <a:gdLst>
              <a:gd name="connsiteX0" fmla="*/ 711059 w 723010"/>
              <a:gd name="connsiteY0" fmla="*/ 0 h 685518"/>
              <a:gd name="connsiteX1" fmla="*/ 723010 w 723010"/>
              <a:gd name="connsiteY1" fmla="*/ 21794 h 685518"/>
              <a:gd name="connsiteX2" fmla="*/ 495948 w 723010"/>
              <a:gd name="connsiteY2" fmla="*/ 261172 h 685518"/>
              <a:gd name="connsiteX3" fmla="*/ 495948 w 723010"/>
              <a:gd name="connsiteY3" fmla="*/ 275793 h 685518"/>
              <a:gd name="connsiteX4" fmla="*/ 444503 w 723010"/>
              <a:gd name="connsiteY4" fmla="*/ 318664 h 685518"/>
              <a:gd name="connsiteX5" fmla="*/ 441083 w 723010"/>
              <a:gd name="connsiteY5" fmla="*/ 329412 h 685518"/>
              <a:gd name="connsiteX6" fmla="*/ 351142 w 723010"/>
              <a:gd name="connsiteY6" fmla="*/ 455167 h 685518"/>
              <a:gd name="connsiteX7" fmla="*/ 270880 w 723010"/>
              <a:gd name="connsiteY7" fmla="*/ 606267 h 685518"/>
              <a:gd name="connsiteX8" fmla="*/ 159341 w 723010"/>
              <a:gd name="connsiteY8" fmla="*/ 685518 h 685518"/>
              <a:gd name="connsiteX9" fmla="*/ 0 w 723010"/>
              <a:gd name="connsiteY9" fmla="*/ 408140 h 685518"/>
              <a:gd name="connsiteX10" fmla="*/ 91621 w 723010"/>
              <a:gd name="connsiteY10" fmla="*/ 354646 h 685518"/>
              <a:gd name="connsiteX11" fmla="*/ 207143 w 723010"/>
              <a:gd name="connsiteY11" fmla="*/ 497297 h 685518"/>
              <a:gd name="connsiteX12" fmla="*/ 411963 w 723010"/>
              <a:gd name="connsiteY12" fmla="*/ 238484 h 685518"/>
              <a:gd name="connsiteX13" fmla="*/ 333474 w 723010"/>
              <a:gd name="connsiteY13" fmla="*/ 238484 h 685518"/>
              <a:gd name="connsiteX14" fmla="*/ 394052 w 723010"/>
              <a:gd name="connsiteY14" fmla="*/ 191519 h 685518"/>
              <a:gd name="connsiteX15" fmla="*/ 459749 w 723010"/>
              <a:gd name="connsiteY15" fmla="*/ 191519 h 685518"/>
              <a:gd name="connsiteX16" fmla="*/ 711059 w 723010"/>
              <a:gd name="connsiteY16" fmla="*/ 0 h 685518"/>
              <a:gd name="connsiteX0" fmla="*/ 711059 w 723010"/>
              <a:gd name="connsiteY0" fmla="*/ 0 h 685518"/>
              <a:gd name="connsiteX1" fmla="*/ 723010 w 723010"/>
              <a:gd name="connsiteY1" fmla="*/ 21794 h 685518"/>
              <a:gd name="connsiteX2" fmla="*/ 495948 w 723010"/>
              <a:gd name="connsiteY2" fmla="*/ 261172 h 685518"/>
              <a:gd name="connsiteX3" fmla="*/ 495948 w 723010"/>
              <a:gd name="connsiteY3" fmla="*/ 275793 h 685518"/>
              <a:gd name="connsiteX4" fmla="*/ 444503 w 723010"/>
              <a:gd name="connsiteY4" fmla="*/ 318664 h 685518"/>
              <a:gd name="connsiteX5" fmla="*/ 441083 w 723010"/>
              <a:gd name="connsiteY5" fmla="*/ 329412 h 685518"/>
              <a:gd name="connsiteX6" fmla="*/ 351142 w 723010"/>
              <a:gd name="connsiteY6" fmla="*/ 455167 h 685518"/>
              <a:gd name="connsiteX7" fmla="*/ 270880 w 723010"/>
              <a:gd name="connsiteY7" fmla="*/ 606267 h 685518"/>
              <a:gd name="connsiteX8" fmla="*/ 159341 w 723010"/>
              <a:gd name="connsiteY8" fmla="*/ 685518 h 685518"/>
              <a:gd name="connsiteX9" fmla="*/ 0 w 723010"/>
              <a:gd name="connsiteY9" fmla="*/ 408140 h 685518"/>
              <a:gd name="connsiteX10" fmla="*/ 91621 w 723010"/>
              <a:gd name="connsiteY10" fmla="*/ 354646 h 685518"/>
              <a:gd name="connsiteX11" fmla="*/ 207143 w 723010"/>
              <a:gd name="connsiteY11" fmla="*/ 497297 h 685518"/>
              <a:gd name="connsiteX12" fmla="*/ 411963 w 723010"/>
              <a:gd name="connsiteY12" fmla="*/ 238484 h 685518"/>
              <a:gd name="connsiteX13" fmla="*/ 394052 w 723010"/>
              <a:gd name="connsiteY13" fmla="*/ 191519 h 685518"/>
              <a:gd name="connsiteX14" fmla="*/ 459749 w 723010"/>
              <a:gd name="connsiteY14" fmla="*/ 191519 h 685518"/>
              <a:gd name="connsiteX15" fmla="*/ 711059 w 723010"/>
              <a:gd name="connsiteY15" fmla="*/ 0 h 685518"/>
              <a:gd name="connsiteX0" fmla="*/ 711059 w 723010"/>
              <a:gd name="connsiteY0" fmla="*/ 0 h 685518"/>
              <a:gd name="connsiteX1" fmla="*/ 723010 w 723010"/>
              <a:gd name="connsiteY1" fmla="*/ 21794 h 685518"/>
              <a:gd name="connsiteX2" fmla="*/ 495948 w 723010"/>
              <a:gd name="connsiteY2" fmla="*/ 261172 h 685518"/>
              <a:gd name="connsiteX3" fmla="*/ 495948 w 723010"/>
              <a:gd name="connsiteY3" fmla="*/ 275793 h 685518"/>
              <a:gd name="connsiteX4" fmla="*/ 444503 w 723010"/>
              <a:gd name="connsiteY4" fmla="*/ 318664 h 685518"/>
              <a:gd name="connsiteX5" fmla="*/ 441083 w 723010"/>
              <a:gd name="connsiteY5" fmla="*/ 329412 h 685518"/>
              <a:gd name="connsiteX6" fmla="*/ 351142 w 723010"/>
              <a:gd name="connsiteY6" fmla="*/ 455167 h 685518"/>
              <a:gd name="connsiteX7" fmla="*/ 270880 w 723010"/>
              <a:gd name="connsiteY7" fmla="*/ 606267 h 685518"/>
              <a:gd name="connsiteX8" fmla="*/ 159341 w 723010"/>
              <a:gd name="connsiteY8" fmla="*/ 685518 h 685518"/>
              <a:gd name="connsiteX9" fmla="*/ 0 w 723010"/>
              <a:gd name="connsiteY9" fmla="*/ 408140 h 685518"/>
              <a:gd name="connsiteX10" fmla="*/ 91621 w 723010"/>
              <a:gd name="connsiteY10" fmla="*/ 354646 h 685518"/>
              <a:gd name="connsiteX11" fmla="*/ 207143 w 723010"/>
              <a:gd name="connsiteY11" fmla="*/ 497297 h 685518"/>
              <a:gd name="connsiteX12" fmla="*/ 411963 w 723010"/>
              <a:gd name="connsiteY12" fmla="*/ 238484 h 685518"/>
              <a:gd name="connsiteX13" fmla="*/ 459749 w 723010"/>
              <a:gd name="connsiteY13" fmla="*/ 191519 h 685518"/>
              <a:gd name="connsiteX14" fmla="*/ 711059 w 723010"/>
              <a:gd name="connsiteY14" fmla="*/ 0 h 685518"/>
              <a:gd name="connsiteX0" fmla="*/ 711059 w 723010"/>
              <a:gd name="connsiteY0" fmla="*/ 0 h 685518"/>
              <a:gd name="connsiteX1" fmla="*/ 723010 w 723010"/>
              <a:gd name="connsiteY1" fmla="*/ 21794 h 685518"/>
              <a:gd name="connsiteX2" fmla="*/ 495948 w 723010"/>
              <a:gd name="connsiteY2" fmla="*/ 261172 h 685518"/>
              <a:gd name="connsiteX3" fmla="*/ 444503 w 723010"/>
              <a:gd name="connsiteY3" fmla="*/ 318664 h 685518"/>
              <a:gd name="connsiteX4" fmla="*/ 441083 w 723010"/>
              <a:gd name="connsiteY4" fmla="*/ 329412 h 685518"/>
              <a:gd name="connsiteX5" fmla="*/ 351142 w 723010"/>
              <a:gd name="connsiteY5" fmla="*/ 455167 h 685518"/>
              <a:gd name="connsiteX6" fmla="*/ 270880 w 723010"/>
              <a:gd name="connsiteY6" fmla="*/ 606267 h 685518"/>
              <a:gd name="connsiteX7" fmla="*/ 159341 w 723010"/>
              <a:gd name="connsiteY7" fmla="*/ 685518 h 685518"/>
              <a:gd name="connsiteX8" fmla="*/ 0 w 723010"/>
              <a:gd name="connsiteY8" fmla="*/ 408140 h 685518"/>
              <a:gd name="connsiteX9" fmla="*/ 91621 w 723010"/>
              <a:gd name="connsiteY9" fmla="*/ 354646 h 685518"/>
              <a:gd name="connsiteX10" fmla="*/ 207143 w 723010"/>
              <a:gd name="connsiteY10" fmla="*/ 497297 h 685518"/>
              <a:gd name="connsiteX11" fmla="*/ 411963 w 723010"/>
              <a:gd name="connsiteY11" fmla="*/ 238484 h 685518"/>
              <a:gd name="connsiteX12" fmla="*/ 459749 w 723010"/>
              <a:gd name="connsiteY12" fmla="*/ 191519 h 685518"/>
              <a:gd name="connsiteX13" fmla="*/ 711059 w 723010"/>
              <a:gd name="connsiteY13" fmla="*/ 0 h 685518"/>
              <a:gd name="connsiteX0" fmla="*/ 711059 w 723010"/>
              <a:gd name="connsiteY0" fmla="*/ 0 h 685518"/>
              <a:gd name="connsiteX1" fmla="*/ 723010 w 723010"/>
              <a:gd name="connsiteY1" fmla="*/ 21794 h 685518"/>
              <a:gd name="connsiteX2" fmla="*/ 495948 w 723010"/>
              <a:gd name="connsiteY2" fmla="*/ 261172 h 685518"/>
              <a:gd name="connsiteX3" fmla="*/ 444503 w 723010"/>
              <a:gd name="connsiteY3" fmla="*/ 318664 h 685518"/>
              <a:gd name="connsiteX4" fmla="*/ 351142 w 723010"/>
              <a:gd name="connsiteY4" fmla="*/ 455167 h 685518"/>
              <a:gd name="connsiteX5" fmla="*/ 270880 w 723010"/>
              <a:gd name="connsiteY5" fmla="*/ 606267 h 685518"/>
              <a:gd name="connsiteX6" fmla="*/ 159341 w 723010"/>
              <a:gd name="connsiteY6" fmla="*/ 685518 h 685518"/>
              <a:gd name="connsiteX7" fmla="*/ 0 w 723010"/>
              <a:gd name="connsiteY7" fmla="*/ 408140 h 685518"/>
              <a:gd name="connsiteX8" fmla="*/ 91621 w 723010"/>
              <a:gd name="connsiteY8" fmla="*/ 354646 h 685518"/>
              <a:gd name="connsiteX9" fmla="*/ 207143 w 723010"/>
              <a:gd name="connsiteY9" fmla="*/ 497297 h 685518"/>
              <a:gd name="connsiteX10" fmla="*/ 411963 w 723010"/>
              <a:gd name="connsiteY10" fmla="*/ 238484 h 685518"/>
              <a:gd name="connsiteX11" fmla="*/ 459749 w 723010"/>
              <a:gd name="connsiteY11" fmla="*/ 191519 h 685518"/>
              <a:gd name="connsiteX12" fmla="*/ 711059 w 723010"/>
              <a:gd name="connsiteY12" fmla="*/ 0 h 6855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23010" h="685518">
                <a:moveTo>
                  <a:pt x="711059" y="0"/>
                </a:moveTo>
                <a:lnTo>
                  <a:pt x="723010" y="21794"/>
                </a:lnTo>
                <a:cubicBezTo>
                  <a:pt x="642190" y="100164"/>
                  <a:pt x="564806" y="178154"/>
                  <a:pt x="495948" y="261172"/>
                </a:cubicBezTo>
                <a:lnTo>
                  <a:pt x="444503" y="318664"/>
                </a:lnTo>
                <a:lnTo>
                  <a:pt x="351142" y="455167"/>
                </a:lnTo>
                <a:cubicBezTo>
                  <a:pt x="321171" y="503145"/>
                  <a:pt x="294261" y="553324"/>
                  <a:pt x="270880" y="606267"/>
                </a:cubicBezTo>
                <a:lnTo>
                  <a:pt x="159341" y="685518"/>
                </a:lnTo>
                <a:cubicBezTo>
                  <a:pt x="132119" y="571264"/>
                  <a:pt x="80998" y="480786"/>
                  <a:pt x="0" y="408140"/>
                </a:cubicBezTo>
                <a:cubicBezTo>
                  <a:pt x="20581" y="382385"/>
                  <a:pt x="45147" y="364552"/>
                  <a:pt x="91621" y="354646"/>
                </a:cubicBezTo>
                <a:cubicBezTo>
                  <a:pt x="146063" y="360590"/>
                  <a:pt x="196520" y="443803"/>
                  <a:pt x="207143" y="497297"/>
                </a:cubicBezTo>
                <a:cubicBezTo>
                  <a:pt x="268211" y="397578"/>
                  <a:pt x="339176" y="311314"/>
                  <a:pt x="411963" y="238484"/>
                </a:cubicBezTo>
                <a:lnTo>
                  <a:pt x="459749" y="191519"/>
                </a:lnTo>
                <a:cubicBezTo>
                  <a:pt x="549474" y="108091"/>
                  <a:pt x="638583" y="44519"/>
                  <a:pt x="711059" y="0"/>
                </a:cubicBezTo>
                <a:close/>
              </a:path>
            </a:pathLst>
          </a:custGeom>
          <a:solidFill>
            <a:srgbClr val="0078D7"/>
          </a:solidFill>
        </p:spPr>
        <p:txBody>
          <a:bodyPr wrap="square" lIns="93256" tIns="46627" rIns="93256" bIns="46627" rtlCol="0" anchor="t">
            <a:noAutofit/>
          </a:bodyPr>
          <a:lstStyle/>
          <a:p>
            <a:pPr marL="0" lvl="2">
              <a:spcBef>
                <a:spcPts val="918"/>
              </a:spcBef>
              <a:buClr>
                <a:srgbClr val="505050"/>
              </a:buClr>
              <a:defRPr/>
            </a:pPr>
            <a:endParaRPr lang="en-US" sz="2400" dirty="0">
              <a:solidFill>
                <a:srgbClr val="FFFFFF"/>
              </a:solidFill>
              <a:cs typeface="Calibri" pitchFamily="34" charset="0"/>
            </a:endParaRPr>
          </a:p>
        </p:txBody>
      </p:sp>
      <p:sp>
        <p:nvSpPr>
          <p:cNvPr id="27" name="Freeform 26"/>
          <p:cNvSpPr/>
          <p:nvPr>
            <p:custDataLst>
              <p:tags r:id="rId3"/>
            </p:custDataLst>
          </p:nvPr>
        </p:nvSpPr>
        <p:spPr>
          <a:xfrm>
            <a:off x="8566769" y="3308452"/>
            <a:ext cx="601006" cy="569758"/>
          </a:xfrm>
          <a:custGeom>
            <a:avLst/>
            <a:gdLst>
              <a:gd name="connsiteX0" fmla="*/ 711059 w 723010"/>
              <a:gd name="connsiteY0" fmla="*/ 0 h 685518"/>
              <a:gd name="connsiteX1" fmla="*/ 723010 w 723010"/>
              <a:gd name="connsiteY1" fmla="*/ 21794 h 685518"/>
              <a:gd name="connsiteX2" fmla="*/ 495948 w 723010"/>
              <a:gd name="connsiteY2" fmla="*/ 261172 h 685518"/>
              <a:gd name="connsiteX3" fmla="*/ 495948 w 723010"/>
              <a:gd name="connsiteY3" fmla="*/ 275793 h 685518"/>
              <a:gd name="connsiteX4" fmla="*/ 444503 w 723010"/>
              <a:gd name="connsiteY4" fmla="*/ 318664 h 685518"/>
              <a:gd name="connsiteX5" fmla="*/ 441083 w 723010"/>
              <a:gd name="connsiteY5" fmla="*/ 329412 h 685518"/>
              <a:gd name="connsiteX6" fmla="*/ 351142 w 723010"/>
              <a:gd name="connsiteY6" fmla="*/ 455167 h 685518"/>
              <a:gd name="connsiteX7" fmla="*/ 270880 w 723010"/>
              <a:gd name="connsiteY7" fmla="*/ 606267 h 685518"/>
              <a:gd name="connsiteX8" fmla="*/ 159341 w 723010"/>
              <a:gd name="connsiteY8" fmla="*/ 685518 h 685518"/>
              <a:gd name="connsiteX9" fmla="*/ 0 w 723010"/>
              <a:gd name="connsiteY9" fmla="*/ 408140 h 685518"/>
              <a:gd name="connsiteX10" fmla="*/ 91621 w 723010"/>
              <a:gd name="connsiteY10" fmla="*/ 354646 h 685518"/>
              <a:gd name="connsiteX11" fmla="*/ 207143 w 723010"/>
              <a:gd name="connsiteY11" fmla="*/ 497297 h 685518"/>
              <a:gd name="connsiteX12" fmla="*/ 411963 w 723010"/>
              <a:gd name="connsiteY12" fmla="*/ 238484 h 685518"/>
              <a:gd name="connsiteX13" fmla="*/ 333474 w 723010"/>
              <a:gd name="connsiteY13" fmla="*/ 238484 h 685518"/>
              <a:gd name="connsiteX14" fmla="*/ 394052 w 723010"/>
              <a:gd name="connsiteY14" fmla="*/ 191519 h 685518"/>
              <a:gd name="connsiteX15" fmla="*/ 459749 w 723010"/>
              <a:gd name="connsiteY15" fmla="*/ 191519 h 685518"/>
              <a:gd name="connsiteX16" fmla="*/ 711059 w 723010"/>
              <a:gd name="connsiteY16" fmla="*/ 0 h 685518"/>
              <a:gd name="connsiteX0" fmla="*/ 711059 w 723010"/>
              <a:gd name="connsiteY0" fmla="*/ 0 h 685518"/>
              <a:gd name="connsiteX1" fmla="*/ 723010 w 723010"/>
              <a:gd name="connsiteY1" fmla="*/ 21794 h 685518"/>
              <a:gd name="connsiteX2" fmla="*/ 495948 w 723010"/>
              <a:gd name="connsiteY2" fmla="*/ 261172 h 685518"/>
              <a:gd name="connsiteX3" fmla="*/ 495948 w 723010"/>
              <a:gd name="connsiteY3" fmla="*/ 275793 h 685518"/>
              <a:gd name="connsiteX4" fmla="*/ 444503 w 723010"/>
              <a:gd name="connsiteY4" fmla="*/ 318664 h 685518"/>
              <a:gd name="connsiteX5" fmla="*/ 441083 w 723010"/>
              <a:gd name="connsiteY5" fmla="*/ 329412 h 685518"/>
              <a:gd name="connsiteX6" fmla="*/ 351142 w 723010"/>
              <a:gd name="connsiteY6" fmla="*/ 455167 h 685518"/>
              <a:gd name="connsiteX7" fmla="*/ 270880 w 723010"/>
              <a:gd name="connsiteY7" fmla="*/ 606267 h 685518"/>
              <a:gd name="connsiteX8" fmla="*/ 159341 w 723010"/>
              <a:gd name="connsiteY8" fmla="*/ 685518 h 685518"/>
              <a:gd name="connsiteX9" fmla="*/ 0 w 723010"/>
              <a:gd name="connsiteY9" fmla="*/ 408140 h 685518"/>
              <a:gd name="connsiteX10" fmla="*/ 91621 w 723010"/>
              <a:gd name="connsiteY10" fmla="*/ 354646 h 685518"/>
              <a:gd name="connsiteX11" fmla="*/ 207143 w 723010"/>
              <a:gd name="connsiteY11" fmla="*/ 497297 h 685518"/>
              <a:gd name="connsiteX12" fmla="*/ 411963 w 723010"/>
              <a:gd name="connsiteY12" fmla="*/ 238484 h 685518"/>
              <a:gd name="connsiteX13" fmla="*/ 394052 w 723010"/>
              <a:gd name="connsiteY13" fmla="*/ 191519 h 685518"/>
              <a:gd name="connsiteX14" fmla="*/ 459749 w 723010"/>
              <a:gd name="connsiteY14" fmla="*/ 191519 h 685518"/>
              <a:gd name="connsiteX15" fmla="*/ 711059 w 723010"/>
              <a:gd name="connsiteY15" fmla="*/ 0 h 685518"/>
              <a:gd name="connsiteX0" fmla="*/ 711059 w 723010"/>
              <a:gd name="connsiteY0" fmla="*/ 0 h 685518"/>
              <a:gd name="connsiteX1" fmla="*/ 723010 w 723010"/>
              <a:gd name="connsiteY1" fmla="*/ 21794 h 685518"/>
              <a:gd name="connsiteX2" fmla="*/ 495948 w 723010"/>
              <a:gd name="connsiteY2" fmla="*/ 261172 h 685518"/>
              <a:gd name="connsiteX3" fmla="*/ 495948 w 723010"/>
              <a:gd name="connsiteY3" fmla="*/ 275793 h 685518"/>
              <a:gd name="connsiteX4" fmla="*/ 444503 w 723010"/>
              <a:gd name="connsiteY4" fmla="*/ 318664 h 685518"/>
              <a:gd name="connsiteX5" fmla="*/ 441083 w 723010"/>
              <a:gd name="connsiteY5" fmla="*/ 329412 h 685518"/>
              <a:gd name="connsiteX6" fmla="*/ 351142 w 723010"/>
              <a:gd name="connsiteY6" fmla="*/ 455167 h 685518"/>
              <a:gd name="connsiteX7" fmla="*/ 270880 w 723010"/>
              <a:gd name="connsiteY7" fmla="*/ 606267 h 685518"/>
              <a:gd name="connsiteX8" fmla="*/ 159341 w 723010"/>
              <a:gd name="connsiteY8" fmla="*/ 685518 h 685518"/>
              <a:gd name="connsiteX9" fmla="*/ 0 w 723010"/>
              <a:gd name="connsiteY9" fmla="*/ 408140 h 685518"/>
              <a:gd name="connsiteX10" fmla="*/ 91621 w 723010"/>
              <a:gd name="connsiteY10" fmla="*/ 354646 h 685518"/>
              <a:gd name="connsiteX11" fmla="*/ 207143 w 723010"/>
              <a:gd name="connsiteY11" fmla="*/ 497297 h 685518"/>
              <a:gd name="connsiteX12" fmla="*/ 411963 w 723010"/>
              <a:gd name="connsiteY12" fmla="*/ 238484 h 685518"/>
              <a:gd name="connsiteX13" fmla="*/ 459749 w 723010"/>
              <a:gd name="connsiteY13" fmla="*/ 191519 h 685518"/>
              <a:gd name="connsiteX14" fmla="*/ 711059 w 723010"/>
              <a:gd name="connsiteY14" fmla="*/ 0 h 685518"/>
              <a:gd name="connsiteX0" fmla="*/ 711059 w 723010"/>
              <a:gd name="connsiteY0" fmla="*/ 0 h 685518"/>
              <a:gd name="connsiteX1" fmla="*/ 723010 w 723010"/>
              <a:gd name="connsiteY1" fmla="*/ 21794 h 685518"/>
              <a:gd name="connsiteX2" fmla="*/ 495948 w 723010"/>
              <a:gd name="connsiteY2" fmla="*/ 261172 h 685518"/>
              <a:gd name="connsiteX3" fmla="*/ 444503 w 723010"/>
              <a:gd name="connsiteY3" fmla="*/ 318664 h 685518"/>
              <a:gd name="connsiteX4" fmla="*/ 441083 w 723010"/>
              <a:gd name="connsiteY4" fmla="*/ 329412 h 685518"/>
              <a:gd name="connsiteX5" fmla="*/ 351142 w 723010"/>
              <a:gd name="connsiteY5" fmla="*/ 455167 h 685518"/>
              <a:gd name="connsiteX6" fmla="*/ 270880 w 723010"/>
              <a:gd name="connsiteY6" fmla="*/ 606267 h 685518"/>
              <a:gd name="connsiteX7" fmla="*/ 159341 w 723010"/>
              <a:gd name="connsiteY7" fmla="*/ 685518 h 685518"/>
              <a:gd name="connsiteX8" fmla="*/ 0 w 723010"/>
              <a:gd name="connsiteY8" fmla="*/ 408140 h 685518"/>
              <a:gd name="connsiteX9" fmla="*/ 91621 w 723010"/>
              <a:gd name="connsiteY9" fmla="*/ 354646 h 685518"/>
              <a:gd name="connsiteX10" fmla="*/ 207143 w 723010"/>
              <a:gd name="connsiteY10" fmla="*/ 497297 h 685518"/>
              <a:gd name="connsiteX11" fmla="*/ 411963 w 723010"/>
              <a:gd name="connsiteY11" fmla="*/ 238484 h 685518"/>
              <a:gd name="connsiteX12" fmla="*/ 459749 w 723010"/>
              <a:gd name="connsiteY12" fmla="*/ 191519 h 685518"/>
              <a:gd name="connsiteX13" fmla="*/ 711059 w 723010"/>
              <a:gd name="connsiteY13" fmla="*/ 0 h 685518"/>
              <a:gd name="connsiteX0" fmla="*/ 711059 w 723010"/>
              <a:gd name="connsiteY0" fmla="*/ 0 h 685518"/>
              <a:gd name="connsiteX1" fmla="*/ 723010 w 723010"/>
              <a:gd name="connsiteY1" fmla="*/ 21794 h 685518"/>
              <a:gd name="connsiteX2" fmla="*/ 495948 w 723010"/>
              <a:gd name="connsiteY2" fmla="*/ 261172 h 685518"/>
              <a:gd name="connsiteX3" fmla="*/ 444503 w 723010"/>
              <a:gd name="connsiteY3" fmla="*/ 318664 h 685518"/>
              <a:gd name="connsiteX4" fmla="*/ 351142 w 723010"/>
              <a:gd name="connsiteY4" fmla="*/ 455167 h 685518"/>
              <a:gd name="connsiteX5" fmla="*/ 270880 w 723010"/>
              <a:gd name="connsiteY5" fmla="*/ 606267 h 685518"/>
              <a:gd name="connsiteX6" fmla="*/ 159341 w 723010"/>
              <a:gd name="connsiteY6" fmla="*/ 685518 h 685518"/>
              <a:gd name="connsiteX7" fmla="*/ 0 w 723010"/>
              <a:gd name="connsiteY7" fmla="*/ 408140 h 685518"/>
              <a:gd name="connsiteX8" fmla="*/ 91621 w 723010"/>
              <a:gd name="connsiteY8" fmla="*/ 354646 h 685518"/>
              <a:gd name="connsiteX9" fmla="*/ 207143 w 723010"/>
              <a:gd name="connsiteY9" fmla="*/ 497297 h 685518"/>
              <a:gd name="connsiteX10" fmla="*/ 411963 w 723010"/>
              <a:gd name="connsiteY10" fmla="*/ 238484 h 685518"/>
              <a:gd name="connsiteX11" fmla="*/ 459749 w 723010"/>
              <a:gd name="connsiteY11" fmla="*/ 191519 h 685518"/>
              <a:gd name="connsiteX12" fmla="*/ 711059 w 723010"/>
              <a:gd name="connsiteY12" fmla="*/ 0 h 6855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23010" h="685518">
                <a:moveTo>
                  <a:pt x="711059" y="0"/>
                </a:moveTo>
                <a:lnTo>
                  <a:pt x="723010" y="21794"/>
                </a:lnTo>
                <a:cubicBezTo>
                  <a:pt x="642190" y="100164"/>
                  <a:pt x="564806" y="178154"/>
                  <a:pt x="495948" y="261172"/>
                </a:cubicBezTo>
                <a:lnTo>
                  <a:pt x="444503" y="318664"/>
                </a:lnTo>
                <a:lnTo>
                  <a:pt x="351142" y="455167"/>
                </a:lnTo>
                <a:cubicBezTo>
                  <a:pt x="321171" y="503145"/>
                  <a:pt x="294261" y="553324"/>
                  <a:pt x="270880" y="606267"/>
                </a:cubicBezTo>
                <a:lnTo>
                  <a:pt x="159341" y="685518"/>
                </a:lnTo>
                <a:cubicBezTo>
                  <a:pt x="132119" y="571264"/>
                  <a:pt x="80998" y="480786"/>
                  <a:pt x="0" y="408140"/>
                </a:cubicBezTo>
                <a:cubicBezTo>
                  <a:pt x="20581" y="382385"/>
                  <a:pt x="45147" y="364552"/>
                  <a:pt x="91621" y="354646"/>
                </a:cubicBezTo>
                <a:cubicBezTo>
                  <a:pt x="146063" y="360590"/>
                  <a:pt x="196520" y="443803"/>
                  <a:pt x="207143" y="497297"/>
                </a:cubicBezTo>
                <a:cubicBezTo>
                  <a:pt x="268211" y="397578"/>
                  <a:pt x="339176" y="311314"/>
                  <a:pt x="411963" y="238484"/>
                </a:cubicBezTo>
                <a:lnTo>
                  <a:pt x="459749" y="191519"/>
                </a:lnTo>
                <a:cubicBezTo>
                  <a:pt x="549474" y="108091"/>
                  <a:pt x="638583" y="44519"/>
                  <a:pt x="711059" y="0"/>
                </a:cubicBezTo>
                <a:close/>
              </a:path>
            </a:pathLst>
          </a:custGeom>
          <a:solidFill>
            <a:srgbClr val="0078D7"/>
          </a:solidFill>
        </p:spPr>
        <p:txBody>
          <a:bodyPr wrap="square" lIns="93256" tIns="46627" rIns="93256" bIns="46627" rtlCol="0" anchor="t">
            <a:noAutofit/>
          </a:bodyPr>
          <a:lstStyle/>
          <a:p>
            <a:pPr marL="0" lvl="2">
              <a:spcBef>
                <a:spcPts val="918"/>
              </a:spcBef>
              <a:buClr>
                <a:srgbClr val="505050"/>
              </a:buClr>
              <a:defRPr/>
            </a:pPr>
            <a:endParaRPr lang="en-US" sz="2400" dirty="0">
              <a:solidFill>
                <a:srgbClr val="FFFFFF"/>
              </a:solidFill>
              <a:cs typeface="Calibri" pitchFamily="34" charset="0"/>
            </a:endParaRPr>
          </a:p>
        </p:txBody>
      </p:sp>
      <p:pic>
        <p:nvPicPr>
          <p:cNvPr id="25" name="Picture 24"/>
          <p:cNvPicPr>
            <a:picLocks noChangeAspect="1"/>
          </p:cNvPicPr>
          <p:nvPr/>
        </p:nvPicPr>
        <p:blipFill>
          <a:blip r:embed="rId8" cstate="print">
            <a:extLst>
              <a:ext uri="{28A0092B-C50C-407E-A947-70E740481C1C}">
                <a14:useLocalDpi xmlns:a14="http://schemas.microsoft.com/office/drawing/2010/main" val="0"/>
              </a:ext>
            </a:extLst>
          </a:blip>
          <a:stretch>
            <a:fillRect/>
          </a:stretch>
        </p:blipFill>
        <p:spPr>
          <a:xfrm>
            <a:off x="1049093" y="5536368"/>
            <a:ext cx="891507" cy="878998"/>
          </a:xfrm>
          <a:prstGeom prst="rect">
            <a:avLst/>
          </a:prstGeom>
        </p:spPr>
      </p:pic>
      <p:sp>
        <p:nvSpPr>
          <p:cNvPr id="28" name="Freeform 27"/>
          <p:cNvSpPr/>
          <p:nvPr/>
        </p:nvSpPr>
        <p:spPr>
          <a:xfrm>
            <a:off x="410390" y="5659406"/>
            <a:ext cx="614884" cy="620405"/>
          </a:xfrm>
          <a:custGeom>
            <a:avLst/>
            <a:gdLst>
              <a:gd name="connsiteX0" fmla="*/ 260828 w 900424"/>
              <a:gd name="connsiteY0" fmla="*/ 764648 h 923624"/>
              <a:gd name="connsiteX1" fmla="*/ 260828 w 900424"/>
              <a:gd name="connsiteY1" fmla="*/ 794160 h 923624"/>
              <a:gd name="connsiteX2" fmla="*/ 752690 w 900424"/>
              <a:gd name="connsiteY2" fmla="*/ 794160 h 923624"/>
              <a:gd name="connsiteX3" fmla="*/ 752690 w 900424"/>
              <a:gd name="connsiteY3" fmla="*/ 764648 h 923624"/>
              <a:gd name="connsiteX4" fmla="*/ 523025 w 900424"/>
              <a:gd name="connsiteY4" fmla="*/ 689333 h 923624"/>
              <a:gd name="connsiteX5" fmla="*/ 529392 w 900424"/>
              <a:gd name="connsiteY5" fmla="*/ 718845 h 923624"/>
              <a:gd name="connsiteX6" fmla="*/ 752690 w 900424"/>
              <a:gd name="connsiteY6" fmla="*/ 718845 h 923624"/>
              <a:gd name="connsiteX7" fmla="*/ 752690 w 900424"/>
              <a:gd name="connsiteY7" fmla="*/ 689333 h 923624"/>
              <a:gd name="connsiteX8" fmla="*/ 260828 w 900424"/>
              <a:gd name="connsiteY8" fmla="*/ 689333 h 923624"/>
              <a:gd name="connsiteX9" fmla="*/ 260828 w 900424"/>
              <a:gd name="connsiteY9" fmla="*/ 718845 h 923624"/>
              <a:gd name="connsiteX10" fmla="*/ 520342 w 900424"/>
              <a:gd name="connsiteY10" fmla="*/ 718845 h 923624"/>
              <a:gd name="connsiteX11" fmla="*/ 427300 w 900424"/>
              <a:gd name="connsiteY11" fmla="*/ 689333 h 923624"/>
              <a:gd name="connsiteX12" fmla="*/ 506777 w 900424"/>
              <a:gd name="connsiteY12" fmla="*/ 614015 h 923624"/>
              <a:gd name="connsiteX13" fmla="*/ 513144 w 900424"/>
              <a:gd name="connsiteY13" fmla="*/ 643527 h 923624"/>
              <a:gd name="connsiteX14" fmla="*/ 752690 w 900424"/>
              <a:gd name="connsiteY14" fmla="*/ 643527 h 923624"/>
              <a:gd name="connsiteX15" fmla="*/ 752690 w 900424"/>
              <a:gd name="connsiteY15" fmla="*/ 614015 h 923624"/>
              <a:gd name="connsiteX16" fmla="*/ 260828 w 900424"/>
              <a:gd name="connsiteY16" fmla="*/ 614015 h 923624"/>
              <a:gd name="connsiteX17" fmla="*/ 260828 w 900424"/>
              <a:gd name="connsiteY17" fmla="*/ 643527 h 923624"/>
              <a:gd name="connsiteX18" fmla="*/ 334546 w 900424"/>
              <a:gd name="connsiteY18" fmla="*/ 643527 h 923624"/>
              <a:gd name="connsiteX19" fmla="*/ 307478 w 900424"/>
              <a:gd name="connsiteY19" fmla="*/ 614015 h 923624"/>
              <a:gd name="connsiteX20" fmla="*/ 467940 w 900424"/>
              <a:gd name="connsiteY20" fmla="*/ 571407 h 923624"/>
              <a:gd name="connsiteX21" fmla="*/ 385032 w 900424"/>
              <a:gd name="connsiteY21" fmla="*/ 646669 h 923624"/>
              <a:gd name="connsiteX22" fmla="*/ 506739 w 900424"/>
              <a:gd name="connsiteY22" fmla="*/ 697133 h 923624"/>
              <a:gd name="connsiteX23" fmla="*/ 260828 w 900424"/>
              <a:gd name="connsiteY23" fmla="*/ 563154 h 923624"/>
              <a:gd name="connsiteX24" fmla="*/ 260828 w 900424"/>
              <a:gd name="connsiteY24" fmla="*/ 568210 h 923624"/>
              <a:gd name="connsiteX25" fmla="*/ 265465 w 900424"/>
              <a:gd name="connsiteY25" fmla="*/ 568210 h 923624"/>
              <a:gd name="connsiteX26" fmla="*/ 477023 w 900424"/>
              <a:gd name="connsiteY26" fmla="*/ 538699 h 923624"/>
              <a:gd name="connsiteX27" fmla="*/ 477810 w 900424"/>
              <a:gd name="connsiteY27" fmla="*/ 539556 h 923624"/>
              <a:gd name="connsiteX28" fmla="*/ 481962 w 900424"/>
              <a:gd name="connsiteY28" fmla="*/ 568210 h 923624"/>
              <a:gd name="connsiteX29" fmla="*/ 752690 w 900424"/>
              <a:gd name="connsiteY29" fmla="*/ 568210 h 923624"/>
              <a:gd name="connsiteX30" fmla="*/ 752690 w 900424"/>
              <a:gd name="connsiteY30" fmla="*/ 538699 h 923624"/>
              <a:gd name="connsiteX31" fmla="*/ 407941 w 900424"/>
              <a:gd name="connsiteY31" fmla="*/ 463381 h 923624"/>
              <a:gd name="connsiteX32" fmla="*/ 435010 w 900424"/>
              <a:gd name="connsiteY32" fmla="*/ 492893 h 923624"/>
              <a:gd name="connsiteX33" fmla="*/ 752690 w 900424"/>
              <a:gd name="connsiteY33" fmla="*/ 492893 h 923624"/>
              <a:gd name="connsiteX34" fmla="*/ 752690 w 900424"/>
              <a:gd name="connsiteY34" fmla="*/ 463381 h 923624"/>
              <a:gd name="connsiteX35" fmla="*/ 338860 w 900424"/>
              <a:gd name="connsiteY35" fmla="*/ 388063 h 923624"/>
              <a:gd name="connsiteX36" fmla="*/ 365929 w 900424"/>
              <a:gd name="connsiteY36" fmla="*/ 417575 h 923624"/>
              <a:gd name="connsiteX37" fmla="*/ 752690 w 900424"/>
              <a:gd name="connsiteY37" fmla="*/ 417575 h 923624"/>
              <a:gd name="connsiteX38" fmla="*/ 752690 w 900424"/>
              <a:gd name="connsiteY38" fmla="*/ 388063 h 923624"/>
              <a:gd name="connsiteX39" fmla="*/ 208773 w 900424"/>
              <a:gd name="connsiteY39" fmla="*/ 287934 h 923624"/>
              <a:gd name="connsiteX40" fmla="*/ 191984 w 900424"/>
              <a:gd name="connsiteY40" fmla="*/ 292572 h 923624"/>
              <a:gd name="connsiteX41" fmla="*/ 127335 w 900424"/>
              <a:gd name="connsiteY41" fmla="*/ 351868 h 923624"/>
              <a:gd name="connsiteX42" fmla="*/ 129474 w 900424"/>
              <a:gd name="connsiteY42" fmla="*/ 386647 h 923624"/>
              <a:gd name="connsiteX43" fmla="*/ 350534 w 900424"/>
              <a:gd name="connsiteY43" fmla="*/ 627663 h 923624"/>
              <a:gd name="connsiteX44" fmla="*/ 384998 w 900424"/>
              <a:gd name="connsiteY44" fmla="*/ 632793 h 923624"/>
              <a:gd name="connsiteX45" fmla="*/ 449647 w 900424"/>
              <a:gd name="connsiteY45" fmla="*/ 573497 h 923624"/>
              <a:gd name="connsiteX46" fmla="*/ 447509 w 900424"/>
              <a:gd name="connsiteY46" fmla="*/ 538719 h 923624"/>
              <a:gd name="connsiteX47" fmla="*/ 226448 w 900424"/>
              <a:gd name="connsiteY47" fmla="*/ 297702 h 923624"/>
              <a:gd name="connsiteX48" fmla="*/ 208773 w 900424"/>
              <a:gd name="connsiteY48" fmla="*/ 287934 h 923624"/>
              <a:gd name="connsiteX49" fmla="*/ 260828 w 900424"/>
              <a:gd name="connsiteY49" fmla="*/ 270220 h 923624"/>
              <a:gd name="connsiteX50" fmla="*/ 260828 w 900424"/>
              <a:gd name="connsiteY50" fmla="*/ 302986 h 923624"/>
              <a:gd name="connsiteX51" fmla="*/ 266867 w 900424"/>
              <a:gd name="connsiteY51" fmla="*/ 309569 h 923624"/>
              <a:gd name="connsiteX52" fmla="*/ 555945 w 900424"/>
              <a:gd name="connsiteY52" fmla="*/ 309569 h 923624"/>
              <a:gd name="connsiteX53" fmla="*/ 555945 w 900424"/>
              <a:gd name="connsiteY53" fmla="*/ 270220 h 923624"/>
              <a:gd name="connsiteX54" fmla="*/ 593007 w 900424"/>
              <a:gd name="connsiteY54" fmla="*/ 119089 h 923624"/>
              <a:gd name="connsiteX55" fmla="*/ 593004 w 900424"/>
              <a:gd name="connsiteY55" fmla="*/ 272798 h 923624"/>
              <a:gd name="connsiteX56" fmla="*/ 636152 w 900424"/>
              <a:gd name="connsiteY56" fmla="*/ 321336 h 923624"/>
              <a:gd name="connsiteX57" fmla="*/ 797949 w 900424"/>
              <a:gd name="connsiteY57" fmla="*/ 324032 h 923624"/>
              <a:gd name="connsiteX58" fmla="*/ 655342 w 900424"/>
              <a:gd name="connsiteY58" fmla="*/ 99448 h 923624"/>
              <a:gd name="connsiteX59" fmla="*/ 721150 w 900424"/>
              <a:gd name="connsiteY59" fmla="*/ 99448 h 923624"/>
              <a:gd name="connsiteX60" fmla="*/ 900424 w 900424"/>
              <a:gd name="connsiteY60" fmla="*/ 281060 h 923624"/>
              <a:gd name="connsiteX61" fmla="*/ 900424 w 900424"/>
              <a:gd name="connsiteY61" fmla="*/ 853516 h 923624"/>
              <a:gd name="connsiteX62" fmla="*/ 852052 w 900424"/>
              <a:gd name="connsiteY62" fmla="*/ 905556 h 923624"/>
              <a:gd name="connsiteX63" fmla="*/ 828360 w 900424"/>
              <a:gd name="connsiteY63" fmla="*/ 905556 h 923624"/>
              <a:gd name="connsiteX64" fmla="*/ 849187 w 900424"/>
              <a:gd name="connsiteY64" fmla="*/ 863467 h 923624"/>
              <a:gd name="connsiteX65" fmla="*/ 849187 w 900424"/>
              <a:gd name="connsiteY65" fmla="*/ 293293 h 923624"/>
              <a:gd name="connsiteX66" fmla="*/ 284672 w 900424"/>
              <a:gd name="connsiteY66" fmla="*/ 26544 h 923624"/>
              <a:gd name="connsiteX67" fmla="*/ 306902 w 900424"/>
              <a:gd name="connsiteY67" fmla="*/ 26544 h 923624"/>
              <a:gd name="connsiteX68" fmla="*/ 312459 w 900424"/>
              <a:gd name="connsiteY68" fmla="*/ 32101 h 923624"/>
              <a:gd name="connsiteX69" fmla="*/ 312459 w 900424"/>
              <a:gd name="connsiteY69" fmla="*/ 71134 h 923624"/>
              <a:gd name="connsiteX70" fmla="*/ 341829 w 900424"/>
              <a:gd name="connsiteY70" fmla="*/ 71134 h 923624"/>
              <a:gd name="connsiteX71" fmla="*/ 341829 w 900424"/>
              <a:gd name="connsiteY71" fmla="*/ 32101 h 923624"/>
              <a:gd name="connsiteX72" fmla="*/ 347386 w 900424"/>
              <a:gd name="connsiteY72" fmla="*/ 26544 h 923624"/>
              <a:gd name="connsiteX73" fmla="*/ 369616 w 900424"/>
              <a:gd name="connsiteY73" fmla="*/ 26544 h 923624"/>
              <a:gd name="connsiteX74" fmla="*/ 375173 w 900424"/>
              <a:gd name="connsiteY74" fmla="*/ 32101 h 923624"/>
              <a:gd name="connsiteX75" fmla="*/ 375173 w 900424"/>
              <a:gd name="connsiteY75" fmla="*/ 71134 h 923624"/>
              <a:gd name="connsiteX76" fmla="*/ 404543 w 900424"/>
              <a:gd name="connsiteY76" fmla="*/ 71134 h 923624"/>
              <a:gd name="connsiteX77" fmla="*/ 404543 w 900424"/>
              <a:gd name="connsiteY77" fmla="*/ 32101 h 923624"/>
              <a:gd name="connsiteX78" fmla="*/ 410100 w 900424"/>
              <a:gd name="connsiteY78" fmla="*/ 26544 h 923624"/>
              <a:gd name="connsiteX79" fmla="*/ 432330 w 900424"/>
              <a:gd name="connsiteY79" fmla="*/ 26544 h 923624"/>
              <a:gd name="connsiteX80" fmla="*/ 437887 w 900424"/>
              <a:gd name="connsiteY80" fmla="*/ 32101 h 923624"/>
              <a:gd name="connsiteX81" fmla="*/ 437887 w 900424"/>
              <a:gd name="connsiteY81" fmla="*/ 71134 h 923624"/>
              <a:gd name="connsiteX82" fmla="*/ 467255 w 900424"/>
              <a:gd name="connsiteY82" fmla="*/ 71134 h 923624"/>
              <a:gd name="connsiteX83" fmla="*/ 467255 w 900424"/>
              <a:gd name="connsiteY83" fmla="*/ 32101 h 923624"/>
              <a:gd name="connsiteX84" fmla="*/ 472813 w 900424"/>
              <a:gd name="connsiteY84" fmla="*/ 26544 h 923624"/>
              <a:gd name="connsiteX85" fmla="*/ 495042 w 900424"/>
              <a:gd name="connsiteY85" fmla="*/ 26544 h 923624"/>
              <a:gd name="connsiteX86" fmla="*/ 500600 w 900424"/>
              <a:gd name="connsiteY86" fmla="*/ 32101 h 923624"/>
              <a:gd name="connsiteX87" fmla="*/ 500600 w 900424"/>
              <a:gd name="connsiteY87" fmla="*/ 71134 h 923624"/>
              <a:gd name="connsiteX88" fmla="*/ 606532 w 900424"/>
              <a:gd name="connsiteY88" fmla="*/ 71134 h 923624"/>
              <a:gd name="connsiteX89" fmla="*/ 833814 w 900424"/>
              <a:gd name="connsiteY89" fmla="*/ 298416 h 923624"/>
              <a:gd name="connsiteX90" fmla="*/ 833814 w 900424"/>
              <a:gd name="connsiteY90" fmla="*/ 868590 h 923624"/>
              <a:gd name="connsiteX91" fmla="*/ 778780 w 900424"/>
              <a:gd name="connsiteY91" fmla="*/ 923624 h 923624"/>
              <a:gd name="connsiteX92" fmla="*/ 239864 w 900424"/>
              <a:gd name="connsiteY92" fmla="*/ 923624 h 923624"/>
              <a:gd name="connsiteX93" fmla="*/ 184830 w 900424"/>
              <a:gd name="connsiteY93" fmla="*/ 868590 h 923624"/>
              <a:gd name="connsiteX94" fmla="*/ 184830 w 900424"/>
              <a:gd name="connsiteY94" fmla="*/ 480294 h 923624"/>
              <a:gd name="connsiteX95" fmla="*/ 108913 w 900424"/>
              <a:gd name="connsiteY95" fmla="*/ 397523 h 923624"/>
              <a:gd name="connsiteX96" fmla="*/ 110701 w 900424"/>
              <a:gd name="connsiteY96" fmla="*/ 356111 h 923624"/>
              <a:gd name="connsiteX97" fmla="*/ 184830 w 900424"/>
              <a:gd name="connsiteY97" fmla="*/ 288121 h 923624"/>
              <a:gd name="connsiteX98" fmla="*/ 184830 w 900424"/>
              <a:gd name="connsiteY98" fmla="*/ 255779 h 923624"/>
              <a:gd name="connsiteX99" fmla="*/ 182259 w 900424"/>
              <a:gd name="connsiteY99" fmla="*/ 258139 h 923624"/>
              <a:gd name="connsiteX100" fmla="*/ 181841 w 900424"/>
              <a:gd name="connsiteY100" fmla="*/ 251347 h 923624"/>
              <a:gd name="connsiteX101" fmla="*/ 140694 w 900424"/>
              <a:gd name="connsiteY101" fmla="*/ 206486 h 923624"/>
              <a:gd name="connsiteX102" fmla="*/ 121321 w 900424"/>
              <a:gd name="connsiteY102" fmla="*/ 203601 h 923624"/>
              <a:gd name="connsiteX103" fmla="*/ 42515 w 900424"/>
              <a:gd name="connsiteY103" fmla="*/ 275879 h 923624"/>
              <a:gd name="connsiteX104" fmla="*/ 43718 w 900424"/>
              <a:gd name="connsiteY104" fmla="*/ 295429 h 923624"/>
              <a:gd name="connsiteX105" fmla="*/ 84866 w 900424"/>
              <a:gd name="connsiteY105" fmla="*/ 340291 h 923624"/>
              <a:gd name="connsiteX106" fmla="*/ 91596 w 900424"/>
              <a:gd name="connsiteY106" fmla="*/ 341293 h 923624"/>
              <a:gd name="connsiteX107" fmla="*/ 83614 w 900424"/>
              <a:gd name="connsiteY107" fmla="*/ 348614 h 923624"/>
              <a:gd name="connsiteX108" fmla="*/ 60335 w 900424"/>
              <a:gd name="connsiteY108" fmla="*/ 347609 h 923624"/>
              <a:gd name="connsiteX109" fmla="*/ 15793 w 900424"/>
              <a:gd name="connsiteY109" fmla="*/ 299045 h 923624"/>
              <a:gd name="connsiteX110" fmla="*/ 16799 w 900424"/>
              <a:gd name="connsiteY110" fmla="*/ 275766 h 923624"/>
              <a:gd name="connsiteX111" fmla="*/ 122114 w 900424"/>
              <a:gd name="connsiteY111" fmla="*/ 179172 h 923624"/>
              <a:gd name="connsiteX112" fmla="*/ 145393 w 900424"/>
              <a:gd name="connsiteY112" fmla="*/ 180177 h 923624"/>
              <a:gd name="connsiteX113" fmla="*/ 184830 w 900424"/>
              <a:gd name="connsiteY113" fmla="*/ 223174 h 923624"/>
              <a:gd name="connsiteX114" fmla="*/ 184830 w 900424"/>
              <a:gd name="connsiteY114" fmla="*/ 126169 h 923624"/>
              <a:gd name="connsiteX115" fmla="*/ 239864 w 900424"/>
              <a:gd name="connsiteY115" fmla="*/ 71134 h 923624"/>
              <a:gd name="connsiteX116" fmla="*/ 279115 w 900424"/>
              <a:gd name="connsiteY116" fmla="*/ 71134 h 923624"/>
              <a:gd name="connsiteX117" fmla="*/ 279115 w 900424"/>
              <a:gd name="connsiteY117" fmla="*/ 32101 h 923624"/>
              <a:gd name="connsiteX118" fmla="*/ 284672 w 900424"/>
              <a:gd name="connsiteY118" fmla="*/ 26544 h 923624"/>
              <a:gd name="connsiteX119" fmla="*/ 185348 w 900424"/>
              <a:gd name="connsiteY119" fmla="*/ 0 h 923624"/>
              <a:gd name="connsiteX120" fmla="*/ 185239 w 900424"/>
              <a:gd name="connsiteY120" fmla="*/ 90 h 923624"/>
              <a:gd name="connsiteX121" fmla="*/ 177024 w 900424"/>
              <a:gd name="connsiteY121" fmla="*/ 4549 h 923624"/>
              <a:gd name="connsiteX122" fmla="*/ 69385 w 900424"/>
              <a:gd name="connsiteY122" fmla="*/ 97763 h 923624"/>
              <a:gd name="connsiteX123" fmla="*/ 0 w 900424"/>
              <a:gd name="connsiteY123" fmla="*/ 195399 h 923624"/>
              <a:gd name="connsiteX124" fmla="*/ 0 w 900424"/>
              <a:gd name="connsiteY124" fmla="*/ 195353 h 923624"/>
              <a:gd name="connsiteX125" fmla="*/ 69366 w 900424"/>
              <a:gd name="connsiteY125" fmla="*/ 97745 h 923624"/>
              <a:gd name="connsiteX126" fmla="*/ 177009 w 900424"/>
              <a:gd name="connsiteY126" fmla="*/ 4526 h 923624"/>
              <a:gd name="connsiteX0" fmla="*/ 260828 w 900424"/>
              <a:gd name="connsiteY0" fmla="*/ 764558 h 923534"/>
              <a:gd name="connsiteX1" fmla="*/ 260828 w 900424"/>
              <a:gd name="connsiteY1" fmla="*/ 794070 h 923534"/>
              <a:gd name="connsiteX2" fmla="*/ 752690 w 900424"/>
              <a:gd name="connsiteY2" fmla="*/ 794070 h 923534"/>
              <a:gd name="connsiteX3" fmla="*/ 752690 w 900424"/>
              <a:gd name="connsiteY3" fmla="*/ 764558 h 923534"/>
              <a:gd name="connsiteX4" fmla="*/ 260828 w 900424"/>
              <a:gd name="connsiteY4" fmla="*/ 764558 h 923534"/>
              <a:gd name="connsiteX5" fmla="*/ 523025 w 900424"/>
              <a:gd name="connsiteY5" fmla="*/ 689243 h 923534"/>
              <a:gd name="connsiteX6" fmla="*/ 529392 w 900424"/>
              <a:gd name="connsiteY6" fmla="*/ 718755 h 923534"/>
              <a:gd name="connsiteX7" fmla="*/ 752690 w 900424"/>
              <a:gd name="connsiteY7" fmla="*/ 718755 h 923534"/>
              <a:gd name="connsiteX8" fmla="*/ 752690 w 900424"/>
              <a:gd name="connsiteY8" fmla="*/ 689243 h 923534"/>
              <a:gd name="connsiteX9" fmla="*/ 523025 w 900424"/>
              <a:gd name="connsiteY9" fmla="*/ 689243 h 923534"/>
              <a:gd name="connsiteX10" fmla="*/ 260828 w 900424"/>
              <a:gd name="connsiteY10" fmla="*/ 689243 h 923534"/>
              <a:gd name="connsiteX11" fmla="*/ 260828 w 900424"/>
              <a:gd name="connsiteY11" fmla="*/ 718755 h 923534"/>
              <a:gd name="connsiteX12" fmla="*/ 520342 w 900424"/>
              <a:gd name="connsiteY12" fmla="*/ 718755 h 923534"/>
              <a:gd name="connsiteX13" fmla="*/ 427300 w 900424"/>
              <a:gd name="connsiteY13" fmla="*/ 689243 h 923534"/>
              <a:gd name="connsiteX14" fmla="*/ 260828 w 900424"/>
              <a:gd name="connsiteY14" fmla="*/ 689243 h 923534"/>
              <a:gd name="connsiteX15" fmla="*/ 506777 w 900424"/>
              <a:gd name="connsiteY15" fmla="*/ 613925 h 923534"/>
              <a:gd name="connsiteX16" fmla="*/ 513144 w 900424"/>
              <a:gd name="connsiteY16" fmla="*/ 643437 h 923534"/>
              <a:gd name="connsiteX17" fmla="*/ 752690 w 900424"/>
              <a:gd name="connsiteY17" fmla="*/ 643437 h 923534"/>
              <a:gd name="connsiteX18" fmla="*/ 752690 w 900424"/>
              <a:gd name="connsiteY18" fmla="*/ 613925 h 923534"/>
              <a:gd name="connsiteX19" fmla="*/ 506777 w 900424"/>
              <a:gd name="connsiteY19" fmla="*/ 613925 h 923534"/>
              <a:gd name="connsiteX20" fmla="*/ 260828 w 900424"/>
              <a:gd name="connsiteY20" fmla="*/ 613925 h 923534"/>
              <a:gd name="connsiteX21" fmla="*/ 260828 w 900424"/>
              <a:gd name="connsiteY21" fmla="*/ 643437 h 923534"/>
              <a:gd name="connsiteX22" fmla="*/ 334546 w 900424"/>
              <a:gd name="connsiteY22" fmla="*/ 643437 h 923534"/>
              <a:gd name="connsiteX23" fmla="*/ 307478 w 900424"/>
              <a:gd name="connsiteY23" fmla="*/ 613925 h 923534"/>
              <a:gd name="connsiteX24" fmla="*/ 260828 w 900424"/>
              <a:gd name="connsiteY24" fmla="*/ 613925 h 923534"/>
              <a:gd name="connsiteX25" fmla="*/ 467940 w 900424"/>
              <a:gd name="connsiteY25" fmla="*/ 571317 h 923534"/>
              <a:gd name="connsiteX26" fmla="*/ 385032 w 900424"/>
              <a:gd name="connsiteY26" fmla="*/ 646579 h 923534"/>
              <a:gd name="connsiteX27" fmla="*/ 506739 w 900424"/>
              <a:gd name="connsiteY27" fmla="*/ 697043 h 923534"/>
              <a:gd name="connsiteX28" fmla="*/ 467940 w 900424"/>
              <a:gd name="connsiteY28" fmla="*/ 571317 h 923534"/>
              <a:gd name="connsiteX29" fmla="*/ 260828 w 900424"/>
              <a:gd name="connsiteY29" fmla="*/ 563064 h 923534"/>
              <a:gd name="connsiteX30" fmla="*/ 260828 w 900424"/>
              <a:gd name="connsiteY30" fmla="*/ 568120 h 923534"/>
              <a:gd name="connsiteX31" fmla="*/ 265465 w 900424"/>
              <a:gd name="connsiteY31" fmla="*/ 568120 h 923534"/>
              <a:gd name="connsiteX32" fmla="*/ 260828 w 900424"/>
              <a:gd name="connsiteY32" fmla="*/ 563064 h 923534"/>
              <a:gd name="connsiteX33" fmla="*/ 477023 w 900424"/>
              <a:gd name="connsiteY33" fmla="*/ 538609 h 923534"/>
              <a:gd name="connsiteX34" fmla="*/ 477810 w 900424"/>
              <a:gd name="connsiteY34" fmla="*/ 539466 h 923534"/>
              <a:gd name="connsiteX35" fmla="*/ 481962 w 900424"/>
              <a:gd name="connsiteY35" fmla="*/ 568120 h 923534"/>
              <a:gd name="connsiteX36" fmla="*/ 752690 w 900424"/>
              <a:gd name="connsiteY36" fmla="*/ 568120 h 923534"/>
              <a:gd name="connsiteX37" fmla="*/ 752690 w 900424"/>
              <a:gd name="connsiteY37" fmla="*/ 538609 h 923534"/>
              <a:gd name="connsiteX38" fmla="*/ 477023 w 900424"/>
              <a:gd name="connsiteY38" fmla="*/ 538609 h 923534"/>
              <a:gd name="connsiteX39" fmla="*/ 407941 w 900424"/>
              <a:gd name="connsiteY39" fmla="*/ 463291 h 923534"/>
              <a:gd name="connsiteX40" fmla="*/ 435010 w 900424"/>
              <a:gd name="connsiteY40" fmla="*/ 492803 h 923534"/>
              <a:gd name="connsiteX41" fmla="*/ 752690 w 900424"/>
              <a:gd name="connsiteY41" fmla="*/ 492803 h 923534"/>
              <a:gd name="connsiteX42" fmla="*/ 752690 w 900424"/>
              <a:gd name="connsiteY42" fmla="*/ 463291 h 923534"/>
              <a:gd name="connsiteX43" fmla="*/ 407941 w 900424"/>
              <a:gd name="connsiteY43" fmla="*/ 463291 h 923534"/>
              <a:gd name="connsiteX44" fmla="*/ 338860 w 900424"/>
              <a:gd name="connsiteY44" fmla="*/ 387973 h 923534"/>
              <a:gd name="connsiteX45" fmla="*/ 365929 w 900424"/>
              <a:gd name="connsiteY45" fmla="*/ 417485 h 923534"/>
              <a:gd name="connsiteX46" fmla="*/ 752690 w 900424"/>
              <a:gd name="connsiteY46" fmla="*/ 417485 h 923534"/>
              <a:gd name="connsiteX47" fmla="*/ 752690 w 900424"/>
              <a:gd name="connsiteY47" fmla="*/ 387973 h 923534"/>
              <a:gd name="connsiteX48" fmla="*/ 338860 w 900424"/>
              <a:gd name="connsiteY48" fmla="*/ 387973 h 923534"/>
              <a:gd name="connsiteX49" fmla="*/ 208773 w 900424"/>
              <a:gd name="connsiteY49" fmla="*/ 287844 h 923534"/>
              <a:gd name="connsiteX50" fmla="*/ 191984 w 900424"/>
              <a:gd name="connsiteY50" fmla="*/ 292482 h 923534"/>
              <a:gd name="connsiteX51" fmla="*/ 127335 w 900424"/>
              <a:gd name="connsiteY51" fmla="*/ 351778 h 923534"/>
              <a:gd name="connsiteX52" fmla="*/ 129474 w 900424"/>
              <a:gd name="connsiteY52" fmla="*/ 386557 h 923534"/>
              <a:gd name="connsiteX53" fmla="*/ 350534 w 900424"/>
              <a:gd name="connsiteY53" fmla="*/ 627573 h 923534"/>
              <a:gd name="connsiteX54" fmla="*/ 384998 w 900424"/>
              <a:gd name="connsiteY54" fmla="*/ 632703 h 923534"/>
              <a:gd name="connsiteX55" fmla="*/ 449647 w 900424"/>
              <a:gd name="connsiteY55" fmla="*/ 573407 h 923534"/>
              <a:gd name="connsiteX56" fmla="*/ 447509 w 900424"/>
              <a:gd name="connsiteY56" fmla="*/ 538629 h 923534"/>
              <a:gd name="connsiteX57" fmla="*/ 226448 w 900424"/>
              <a:gd name="connsiteY57" fmla="*/ 297612 h 923534"/>
              <a:gd name="connsiteX58" fmla="*/ 208773 w 900424"/>
              <a:gd name="connsiteY58" fmla="*/ 287844 h 923534"/>
              <a:gd name="connsiteX59" fmla="*/ 260828 w 900424"/>
              <a:gd name="connsiteY59" fmla="*/ 270130 h 923534"/>
              <a:gd name="connsiteX60" fmla="*/ 260828 w 900424"/>
              <a:gd name="connsiteY60" fmla="*/ 302896 h 923534"/>
              <a:gd name="connsiteX61" fmla="*/ 266867 w 900424"/>
              <a:gd name="connsiteY61" fmla="*/ 309479 h 923534"/>
              <a:gd name="connsiteX62" fmla="*/ 555945 w 900424"/>
              <a:gd name="connsiteY62" fmla="*/ 309479 h 923534"/>
              <a:gd name="connsiteX63" fmla="*/ 555945 w 900424"/>
              <a:gd name="connsiteY63" fmla="*/ 270130 h 923534"/>
              <a:gd name="connsiteX64" fmla="*/ 260828 w 900424"/>
              <a:gd name="connsiteY64" fmla="*/ 270130 h 923534"/>
              <a:gd name="connsiteX65" fmla="*/ 593007 w 900424"/>
              <a:gd name="connsiteY65" fmla="*/ 118999 h 923534"/>
              <a:gd name="connsiteX66" fmla="*/ 593004 w 900424"/>
              <a:gd name="connsiteY66" fmla="*/ 272708 h 923534"/>
              <a:gd name="connsiteX67" fmla="*/ 636152 w 900424"/>
              <a:gd name="connsiteY67" fmla="*/ 321246 h 923534"/>
              <a:gd name="connsiteX68" fmla="*/ 797949 w 900424"/>
              <a:gd name="connsiteY68" fmla="*/ 323942 h 923534"/>
              <a:gd name="connsiteX69" fmla="*/ 593007 w 900424"/>
              <a:gd name="connsiteY69" fmla="*/ 118999 h 923534"/>
              <a:gd name="connsiteX70" fmla="*/ 655342 w 900424"/>
              <a:gd name="connsiteY70" fmla="*/ 99358 h 923534"/>
              <a:gd name="connsiteX71" fmla="*/ 721150 w 900424"/>
              <a:gd name="connsiteY71" fmla="*/ 99358 h 923534"/>
              <a:gd name="connsiteX72" fmla="*/ 900424 w 900424"/>
              <a:gd name="connsiteY72" fmla="*/ 280970 h 923534"/>
              <a:gd name="connsiteX73" fmla="*/ 900424 w 900424"/>
              <a:gd name="connsiteY73" fmla="*/ 853426 h 923534"/>
              <a:gd name="connsiteX74" fmla="*/ 852052 w 900424"/>
              <a:gd name="connsiteY74" fmla="*/ 905466 h 923534"/>
              <a:gd name="connsiteX75" fmla="*/ 828360 w 900424"/>
              <a:gd name="connsiteY75" fmla="*/ 905466 h 923534"/>
              <a:gd name="connsiteX76" fmla="*/ 849187 w 900424"/>
              <a:gd name="connsiteY76" fmla="*/ 863377 h 923534"/>
              <a:gd name="connsiteX77" fmla="*/ 849187 w 900424"/>
              <a:gd name="connsiteY77" fmla="*/ 293203 h 923534"/>
              <a:gd name="connsiteX78" fmla="*/ 655342 w 900424"/>
              <a:gd name="connsiteY78" fmla="*/ 99358 h 923534"/>
              <a:gd name="connsiteX79" fmla="*/ 284672 w 900424"/>
              <a:gd name="connsiteY79" fmla="*/ 26454 h 923534"/>
              <a:gd name="connsiteX80" fmla="*/ 306902 w 900424"/>
              <a:gd name="connsiteY80" fmla="*/ 26454 h 923534"/>
              <a:gd name="connsiteX81" fmla="*/ 312459 w 900424"/>
              <a:gd name="connsiteY81" fmla="*/ 32011 h 923534"/>
              <a:gd name="connsiteX82" fmla="*/ 312459 w 900424"/>
              <a:gd name="connsiteY82" fmla="*/ 71044 h 923534"/>
              <a:gd name="connsiteX83" fmla="*/ 341829 w 900424"/>
              <a:gd name="connsiteY83" fmla="*/ 71044 h 923534"/>
              <a:gd name="connsiteX84" fmla="*/ 341829 w 900424"/>
              <a:gd name="connsiteY84" fmla="*/ 32011 h 923534"/>
              <a:gd name="connsiteX85" fmla="*/ 347386 w 900424"/>
              <a:gd name="connsiteY85" fmla="*/ 26454 h 923534"/>
              <a:gd name="connsiteX86" fmla="*/ 369616 w 900424"/>
              <a:gd name="connsiteY86" fmla="*/ 26454 h 923534"/>
              <a:gd name="connsiteX87" fmla="*/ 375173 w 900424"/>
              <a:gd name="connsiteY87" fmla="*/ 32011 h 923534"/>
              <a:gd name="connsiteX88" fmla="*/ 375173 w 900424"/>
              <a:gd name="connsiteY88" fmla="*/ 71044 h 923534"/>
              <a:gd name="connsiteX89" fmla="*/ 404543 w 900424"/>
              <a:gd name="connsiteY89" fmla="*/ 71044 h 923534"/>
              <a:gd name="connsiteX90" fmla="*/ 404543 w 900424"/>
              <a:gd name="connsiteY90" fmla="*/ 32011 h 923534"/>
              <a:gd name="connsiteX91" fmla="*/ 410100 w 900424"/>
              <a:gd name="connsiteY91" fmla="*/ 26454 h 923534"/>
              <a:gd name="connsiteX92" fmla="*/ 432330 w 900424"/>
              <a:gd name="connsiteY92" fmla="*/ 26454 h 923534"/>
              <a:gd name="connsiteX93" fmla="*/ 437887 w 900424"/>
              <a:gd name="connsiteY93" fmla="*/ 32011 h 923534"/>
              <a:gd name="connsiteX94" fmla="*/ 437887 w 900424"/>
              <a:gd name="connsiteY94" fmla="*/ 71044 h 923534"/>
              <a:gd name="connsiteX95" fmla="*/ 467255 w 900424"/>
              <a:gd name="connsiteY95" fmla="*/ 71044 h 923534"/>
              <a:gd name="connsiteX96" fmla="*/ 467255 w 900424"/>
              <a:gd name="connsiteY96" fmla="*/ 32011 h 923534"/>
              <a:gd name="connsiteX97" fmla="*/ 472813 w 900424"/>
              <a:gd name="connsiteY97" fmla="*/ 26454 h 923534"/>
              <a:gd name="connsiteX98" fmla="*/ 495042 w 900424"/>
              <a:gd name="connsiteY98" fmla="*/ 26454 h 923534"/>
              <a:gd name="connsiteX99" fmla="*/ 500600 w 900424"/>
              <a:gd name="connsiteY99" fmla="*/ 32011 h 923534"/>
              <a:gd name="connsiteX100" fmla="*/ 500600 w 900424"/>
              <a:gd name="connsiteY100" fmla="*/ 71044 h 923534"/>
              <a:gd name="connsiteX101" fmla="*/ 606532 w 900424"/>
              <a:gd name="connsiteY101" fmla="*/ 71044 h 923534"/>
              <a:gd name="connsiteX102" fmla="*/ 833814 w 900424"/>
              <a:gd name="connsiteY102" fmla="*/ 298326 h 923534"/>
              <a:gd name="connsiteX103" fmla="*/ 833814 w 900424"/>
              <a:gd name="connsiteY103" fmla="*/ 868500 h 923534"/>
              <a:gd name="connsiteX104" fmla="*/ 778780 w 900424"/>
              <a:gd name="connsiteY104" fmla="*/ 923534 h 923534"/>
              <a:gd name="connsiteX105" fmla="*/ 239864 w 900424"/>
              <a:gd name="connsiteY105" fmla="*/ 923534 h 923534"/>
              <a:gd name="connsiteX106" fmla="*/ 184830 w 900424"/>
              <a:gd name="connsiteY106" fmla="*/ 868500 h 923534"/>
              <a:gd name="connsiteX107" fmla="*/ 184830 w 900424"/>
              <a:gd name="connsiteY107" fmla="*/ 480204 h 923534"/>
              <a:gd name="connsiteX108" fmla="*/ 108913 w 900424"/>
              <a:gd name="connsiteY108" fmla="*/ 397433 h 923534"/>
              <a:gd name="connsiteX109" fmla="*/ 110701 w 900424"/>
              <a:gd name="connsiteY109" fmla="*/ 356021 h 923534"/>
              <a:gd name="connsiteX110" fmla="*/ 184830 w 900424"/>
              <a:gd name="connsiteY110" fmla="*/ 288031 h 923534"/>
              <a:gd name="connsiteX111" fmla="*/ 184830 w 900424"/>
              <a:gd name="connsiteY111" fmla="*/ 255689 h 923534"/>
              <a:gd name="connsiteX112" fmla="*/ 182259 w 900424"/>
              <a:gd name="connsiteY112" fmla="*/ 258049 h 923534"/>
              <a:gd name="connsiteX113" fmla="*/ 181841 w 900424"/>
              <a:gd name="connsiteY113" fmla="*/ 251257 h 923534"/>
              <a:gd name="connsiteX114" fmla="*/ 140694 w 900424"/>
              <a:gd name="connsiteY114" fmla="*/ 206396 h 923534"/>
              <a:gd name="connsiteX115" fmla="*/ 121321 w 900424"/>
              <a:gd name="connsiteY115" fmla="*/ 203511 h 923534"/>
              <a:gd name="connsiteX116" fmla="*/ 42515 w 900424"/>
              <a:gd name="connsiteY116" fmla="*/ 275789 h 923534"/>
              <a:gd name="connsiteX117" fmla="*/ 43718 w 900424"/>
              <a:gd name="connsiteY117" fmla="*/ 295339 h 923534"/>
              <a:gd name="connsiteX118" fmla="*/ 84866 w 900424"/>
              <a:gd name="connsiteY118" fmla="*/ 340201 h 923534"/>
              <a:gd name="connsiteX119" fmla="*/ 91596 w 900424"/>
              <a:gd name="connsiteY119" fmla="*/ 341203 h 923534"/>
              <a:gd name="connsiteX120" fmla="*/ 83614 w 900424"/>
              <a:gd name="connsiteY120" fmla="*/ 348524 h 923534"/>
              <a:gd name="connsiteX121" fmla="*/ 60335 w 900424"/>
              <a:gd name="connsiteY121" fmla="*/ 347519 h 923534"/>
              <a:gd name="connsiteX122" fmla="*/ 15793 w 900424"/>
              <a:gd name="connsiteY122" fmla="*/ 298955 h 923534"/>
              <a:gd name="connsiteX123" fmla="*/ 16799 w 900424"/>
              <a:gd name="connsiteY123" fmla="*/ 275676 h 923534"/>
              <a:gd name="connsiteX124" fmla="*/ 122114 w 900424"/>
              <a:gd name="connsiteY124" fmla="*/ 179082 h 923534"/>
              <a:gd name="connsiteX125" fmla="*/ 145393 w 900424"/>
              <a:gd name="connsiteY125" fmla="*/ 180087 h 923534"/>
              <a:gd name="connsiteX126" fmla="*/ 184830 w 900424"/>
              <a:gd name="connsiteY126" fmla="*/ 223084 h 923534"/>
              <a:gd name="connsiteX127" fmla="*/ 184830 w 900424"/>
              <a:gd name="connsiteY127" fmla="*/ 126079 h 923534"/>
              <a:gd name="connsiteX128" fmla="*/ 239864 w 900424"/>
              <a:gd name="connsiteY128" fmla="*/ 71044 h 923534"/>
              <a:gd name="connsiteX129" fmla="*/ 279115 w 900424"/>
              <a:gd name="connsiteY129" fmla="*/ 71044 h 923534"/>
              <a:gd name="connsiteX130" fmla="*/ 279115 w 900424"/>
              <a:gd name="connsiteY130" fmla="*/ 32011 h 923534"/>
              <a:gd name="connsiteX131" fmla="*/ 284672 w 900424"/>
              <a:gd name="connsiteY131" fmla="*/ 26454 h 923534"/>
              <a:gd name="connsiteX132" fmla="*/ 177009 w 900424"/>
              <a:gd name="connsiteY132" fmla="*/ 4436 h 923534"/>
              <a:gd name="connsiteX133" fmla="*/ 185239 w 900424"/>
              <a:gd name="connsiteY133" fmla="*/ 0 h 923534"/>
              <a:gd name="connsiteX134" fmla="*/ 177024 w 900424"/>
              <a:gd name="connsiteY134" fmla="*/ 4459 h 923534"/>
              <a:gd name="connsiteX135" fmla="*/ 69385 w 900424"/>
              <a:gd name="connsiteY135" fmla="*/ 97673 h 923534"/>
              <a:gd name="connsiteX136" fmla="*/ 0 w 900424"/>
              <a:gd name="connsiteY136" fmla="*/ 195309 h 923534"/>
              <a:gd name="connsiteX137" fmla="*/ 0 w 900424"/>
              <a:gd name="connsiteY137" fmla="*/ 195263 h 923534"/>
              <a:gd name="connsiteX138" fmla="*/ 69366 w 900424"/>
              <a:gd name="connsiteY138" fmla="*/ 97655 h 923534"/>
              <a:gd name="connsiteX139" fmla="*/ 177009 w 900424"/>
              <a:gd name="connsiteY139" fmla="*/ 4436 h 923534"/>
              <a:gd name="connsiteX0" fmla="*/ 260828 w 900424"/>
              <a:gd name="connsiteY0" fmla="*/ 764558 h 923534"/>
              <a:gd name="connsiteX1" fmla="*/ 260828 w 900424"/>
              <a:gd name="connsiteY1" fmla="*/ 794070 h 923534"/>
              <a:gd name="connsiteX2" fmla="*/ 752690 w 900424"/>
              <a:gd name="connsiteY2" fmla="*/ 794070 h 923534"/>
              <a:gd name="connsiteX3" fmla="*/ 752690 w 900424"/>
              <a:gd name="connsiteY3" fmla="*/ 764558 h 923534"/>
              <a:gd name="connsiteX4" fmla="*/ 260828 w 900424"/>
              <a:gd name="connsiteY4" fmla="*/ 764558 h 923534"/>
              <a:gd name="connsiteX5" fmla="*/ 523025 w 900424"/>
              <a:gd name="connsiteY5" fmla="*/ 689243 h 923534"/>
              <a:gd name="connsiteX6" fmla="*/ 529392 w 900424"/>
              <a:gd name="connsiteY6" fmla="*/ 718755 h 923534"/>
              <a:gd name="connsiteX7" fmla="*/ 752690 w 900424"/>
              <a:gd name="connsiteY7" fmla="*/ 718755 h 923534"/>
              <a:gd name="connsiteX8" fmla="*/ 752690 w 900424"/>
              <a:gd name="connsiteY8" fmla="*/ 689243 h 923534"/>
              <a:gd name="connsiteX9" fmla="*/ 523025 w 900424"/>
              <a:gd name="connsiteY9" fmla="*/ 689243 h 923534"/>
              <a:gd name="connsiteX10" fmla="*/ 260828 w 900424"/>
              <a:gd name="connsiteY10" fmla="*/ 689243 h 923534"/>
              <a:gd name="connsiteX11" fmla="*/ 260828 w 900424"/>
              <a:gd name="connsiteY11" fmla="*/ 718755 h 923534"/>
              <a:gd name="connsiteX12" fmla="*/ 520342 w 900424"/>
              <a:gd name="connsiteY12" fmla="*/ 718755 h 923534"/>
              <a:gd name="connsiteX13" fmla="*/ 427300 w 900424"/>
              <a:gd name="connsiteY13" fmla="*/ 689243 h 923534"/>
              <a:gd name="connsiteX14" fmla="*/ 260828 w 900424"/>
              <a:gd name="connsiteY14" fmla="*/ 689243 h 923534"/>
              <a:gd name="connsiteX15" fmla="*/ 506777 w 900424"/>
              <a:gd name="connsiteY15" fmla="*/ 613925 h 923534"/>
              <a:gd name="connsiteX16" fmla="*/ 513144 w 900424"/>
              <a:gd name="connsiteY16" fmla="*/ 643437 h 923534"/>
              <a:gd name="connsiteX17" fmla="*/ 752690 w 900424"/>
              <a:gd name="connsiteY17" fmla="*/ 643437 h 923534"/>
              <a:gd name="connsiteX18" fmla="*/ 752690 w 900424"/>
              <a:gd name="connsiteY18" fmla="*/ 613925 h 923534"/>
              <a:gd name="connsiteX19" fmla="*/ 506777 w 900424"/>
              <a:gd name="connsiteY19" fmla="*/ 613925 h 923534"/>
              <a:gd name="connsiteX20" fmla="*/ 260828 w 900424"/>
              <a:gd name="connsiteY20" fmla="*/ 613925 h 923534"/>
              <a:gd name="connsiteX21" fmla="*/ 260828 w 900424"/>
              <a:gd name="connsiteY21" fmla="*/ 643437 h 923534"/>
              <a:gd name="connsiteX22" fmla="*/ 334546 w 900424"/>
              <a:gd name="connsiteY22" fmla="*/ 643437 h 923534"/>
              <a:gd name="connsiteX23" fmla="*/ 307478 w 900424"/>
              <a:gd name="connsiteY23" fmla="*/ 613925 h 923534"/>
              <a:gd name="connsiteX24" fmla="*/ 260828 w 900424"/>
              <a:gd name="connsiteY24" fmla="*/ 613925 h 923534"/>
              <a:gd name="connsiteX25" fmla="*/ 467940 w 900424"/>
              <a:gd name="connsiteY25" fmla="*/ 571317 h 923534"/>
              <a:gd name="connsiteX26" fmla="*/ 385032 w 900424"/>
              <a:gd name="connsiteY26" fmla="*/ 646579 h 923534"/>
              <a:gd name="connsiteX27" fmla="*/ 506739 w 900424"/>
              <a:gd name="connsiteY27" fmla="*/ 697043 h 923534"/>
              <a:gd name="connsiteX28" fmla="*/ 467940 w 900424"/>
              <a:gd name="connsiteY28" fmla="*/ 571317 h 923534"/>
              <a:gd name="connsiteX29" fmla="*/ 260828 w 900424"/>
              <a:gd name="connsiteY29" fmla="*/ 563064 h 923534"/>
              <a:gd name="connsiteX30" fmla="*/ 260828 w 900424"/>
              <a:gd name="connsiteY30" fmla="*/ 568120 h 923534"/>
              <a:gd name="connsiteX31" fmla="*/ 265465 w 900424"/>
              <a:gd name="connsiteY31" fmla="*/ 568120 h 923534"/>
              <a:gd name="connsiteX32" fmla="*/ 260828 w 900424"/>
              <a:gd name="connsiteY32" fmla="*/ 563064 h 923534"/>
              <a:gd name="connsiteX33" fmla="*/ 477023 w 900424"/>
              <a:gd name="connsiteY33" fmla="*/ 538609 h 923534"/>
              <a:gd name="connsiteX34" fmla="*/ 477810 w 900424"/>
              <a:gd name="connsiteY34" fmla="*/ 539466 h 923534"/>
              <a:gd name="connsiteX35" fmla="*/ 481962 w 900424"/>
              <a:gd name="connsiteY35" fmla="*/ 568120 h 923534"/>
              <a:gd name="connsiteX36" fmla="*/ 752690 w 900424"/>
              <a:gd name="connsiteY36" fmla="*/ 568120 h 923534"/>
              <a:gd name="connsiteX37" fmla="*/ 752690 w 900424"/>
              <a:gd name="connsiteY37" fmla="*/ 538609 h 923534"/>
              <a:gd name="connsiteX38" fmla="*/ 477023 w 900424"/>
              <a:gd name="connsiteY38" fmla="*/ 538609 h 923534"/>
              <a:gd name="connsiteX39" fmla="*/ 407941 w 900424"/>
              <a:gd name="connsiteY39" fmla="*/ 463291 h 923534"/>
              <a:gd name="connsiteX40" fmla="*/ 435010 w 900424"/>
              <a:gd name="connsiteY40" fmla="*/ 492803 h 923534"/>
              <a:gd name="connsiteX41" fmla="*/ 752690 w 900424"/>
              <a:gd name="connsiteY41" fmla="*/ 492803 h 923534"/>
              <a:gd name="connsiteX42" fmla="*/ 752690 w 900424"/>
              <a:gd name="connsiteY42" fmla="*/ 463291 h 923534"/>
              <a:gd name="connsiteX43" fmla="*/ 407941 w 900424"/>
              <a:gd name="connsiteY43" fmla="*/ 463291 h 923534"/>
              <a:gd name="connsiteX44" fmla="*/ 338860 w 900424"/>
              <a:gd name="connsiteY44" fmla="*/ 387973 h 923534"/>
              <a:gd name="connsiteX45" fmla="*/ 365929 w 900424"/>
              <a:gd name="connsiteY45" fmla="*/ 417485 h 923534"/>
              <a:gd name="connsiteX46" fmla="*/ 752690 w 900424"/>
              <a:gd name="connsiteY46" fmla="*/ 417485 h 923534"/>
              <a:gd name="connsiteX47" fmla="*/ 752690 w 900424"/>
              <a:gd name="connsiteY47" fmla="*/ 387973 h 923534"/>
              <a:gd name="connsiteX48" fmla="*/ 338860 w 900424"/>
              <a:gd name="connsiteY48" fmla="*/ 387973 h 923534"/>
              <a:gd name="connsiteX49" fmla="*/ 208773 w 900424"/>
              <a:gd name="connsiteY49" fmla="*/ 287844 h 923534"/>
              <a:gd name="connsiteX50" fmla="*/ 191984 w 900424"/>
              <a:gd name="connsiteY50" fmla="*/ 292482 h 923534"/>
              <a:gd name="connsiteX51" fmla="*/ 127335 w 900424"/>
              <a:gd name="connsiteY51" fmla="*/ 351778 h 923534"/>
              <a:gd name="connsiteX52" fmla="*/ 129474 w 900424"/>
              <a:gd name="connsiteY52" fmla="*/ 386557 h 923534"/>
              <a:gd name="connsiteX53" fmla="*/ 350534 w 900424"/>
              <a:gd name="connsiteY53" fmla="*/ 627573 h 923534"/>
              <a:gd name="connsiteX54" fmla="*/ 384998 w 900424"/>
              <a:gd name="connsiteY54" fmla="*/ 632703 h 923534"/>
              <a:gd name="connsiteX55" fmla="*/ 449647 w 900424"/>
              <a:gd name="connsiteY55" fmla="*/ 573407 h 923534"/>
              <a:gd name="connsiteX56" fmla="*/ 447509 w 900424"/>
              <a:gd name="connsiteY56" fmla="*/ 538629 h 923534"/>
              <a:gd name="connsiteX57" fmla="*/ 226448 w 900424"/>
              <a:gd name="connsiteY57" fmla="*/ 297612 h 923534"/>
              <a:gd name="connsiteX58" fmla="*/ 208773 w 900424"/>
              <a:gd name="connsiteY58" fmla="*/ 287844 h 923534"/>
              <a:gd name="connsiteX59" fmla="*/ 260828 w 900424"/>
              <a:gd name="connsiteY59" fmla="*/ 270130 h 923534"/>
              <a:gd name="connsiteX60" fmla="*/ 260828 w 900424"/>
              <a:gd name="connsiteY60" fmla="*/ 302896 h 923534"/>
              <a:gd name="connsiteX61" fmla="*/ 266867 w 900424"/>
              <a:gd name="connsiteY61" fmla="*/ 309479 h 923534"/>
              <a:gd name="connsiteX62" fmla="*/ 555945 w 900424"/>
              <a:gd name="connsiteY62" fmla="*/ 309479 h 923534"/>
              <a:gd name="connsiteX63" fmla="*/ 555945 w 900424"/>
              <a:gd name="connsiteY63" fmla="*/ 270130 h 923534"/>
              <a:gd name="connsiteX64" fmla="*/ 260828 w 900424"/>
              <a:gd name="connsiteY64" fmla="*/ 270130 h 923534"/>
              <a:gd name="connsiteX65" fmla="*/ 593007 w 900424"/>
              <a:gd name="connsiteY65" fmla="*/ 118999 h 923534"/>
              <a:gd name="connsiteX66" fmla="*/ 593004 w 900424"/>
              <a:gd name="connsiteY66" fmla="*/ 272708 h 923534"/>
              <a:gd name="connsiteX67" fmla="*/ 636152 w 900424"/>
              <a:gd name="connsiteY67" fmla="*/ 321246 h 923534"/>
              <a:gd name="connsiteX68" fmla="*/ 797949 w 900424"/>
              <a:gd name="connsiteY68" fmla="*/ 323942 h 923534"/>
              <a:gd name="connsiteX69" fmla="*/ 593007 w 900424"/>
              <a:gd name="connsiteY69" fmla="*/ 118999 h 923534"/>
              <a:gd name="connsiteX70" fmla="*/ 655342 w 900424"/>
              <a:gd name="connsiteY70" fmla="*/ 99358 h 923534"/>
              <a:gd name="connsiteX71" fmla="*/ 721150 w 900424"/>
              <a:gd name="connsiteY71" fmla="*/ 99358 h 923534"/>
              <a:gd name="connsiteX72" fmla="*/ 900424 w 900424"/>
              <a:gd name="connsiteY72" fmla="*/ 280970 h 923534"/>
              <a:gd name="connsiteX73" fmla="*/ 900424 w 900424"/>
              <a:gd name="connsiteY73" fmla="*/ 853426 h 923534"/>
              <a:gd name="connsiteX74" fmla="*/ 852052 w 900424"/>
              <a:gd name="connsiteY74" fmla="*/ 905466 h 923534"/>
              <a:gd name="connsiteX75" fmla="*/ 828360 w 900424"/>
              <a:gd name="connsiteY75" fmla="*/ 905466 h 923534"/>
              <a:gd name="connsiteX76" fmla="*/ 849187 w 900424"/>
              <a:gd name="connsiteY76" fmla="*/ 863377 h 923534"/>
              <a:gd name="connsiteX77" fmla="*/ 849187 w 900424"/>
              <a:gd name="connsiteY77" fmla="*/ 293203 h 923534"/>
              <a:gd name="connsiteX78" fmla="*/ 655342 w 900424"/>
              <a:gd name="connsiteY78" fmla="*/ 99358 h 923534"/>
              <a:gd name="connsiteX79" fmla="*/ 284672 w 900424"/>
              <a:gd name="connsiteY79" fmla="*/ 26454 h 923534"/>
              <a:gd name="connsiteX80" fmla="*/ 306902 w 900424"/>
              <a:gd name="connsiteY80" fmla="*/ 26454 h 923534"/>
              <a:gd name="connsiteX81" fmla="*/ 312459 w 900424"/>
              <a:gd name="connsiteY81" fmla="*/ 32011 h 923534"/>
              <a:gd name="connsiteX82" fmla="*/ 312459 w 900424"/>
              <a:gd name="connsiteY82" fmla="*/ 71044 h 923534"/>
              <a:gd name="connsiteX83" fmla="*/ 341829 w 900424"/>
              <a:gd name="connsiteY83" fmla="*/ 71044 h 923534"/>
              <a:gd name="connsiteX84" fmla="*/ 341829 w 900424"/>
              <a:gd name="connsiteY84" fmla="*/ 32011 h 923534"/>
              <a:gd name="connsiteX85" fmla="*/ 347386 w 900424"/>
              <a:gd name="connsiteY85" fmla="*/ 26454 h 923534"/>
              <a:gd name="connsiteX86" fmla="*/ 369616 w 900424"/>
              <a:gd name="connsiteY86" fmla="*/ 26454 h 923534"/>
              <a:gd name="connsiteX87" fmla="*/ 375173 w 900424"/>
              <a:gd name="connsiteY87" fmla="*/ 32011 h 923534"/>
              <a:gd name="connsiteX88" fmla="*/ 375173 w 900424"/>
              <a:gd name="connsiteY88" fmla="*/ 71044 h 923534"/>
              <a:gd name="connsiteX89" fmla="*/ 404543 w 900424"/>
              <a:gd name="connsiteY89" fmla="*/ 71044 h 923534"/>
              <a:gd name="connsiteX90" fmla="*/ 404543 w 900424"/>
              <a:gd name="connsiteY90" fmla="*/ 32011 h 923534"/>
              <a:gd name="connsiteX91" fmla="*/ 410100 w 900424"/>
              <a:gd name="connsiteY91" fmla="*/ 26454 h 923534"/>
              <a:gd name="connsiteX92" fmla="*/ 432330 w 900424"/>
              <a:gd name="connsiteY92" fmla="*/ 26454 h 923534"/>
              <a:gd name="connsiteX93" fmla="*/ 437887 w 900424"/>
              <a:gd name="connsiteY93" fmla="*/ 32011 h 923534"/>
              <a:gd name="connsiteX94" fmla="*/ 437887 w 900424"/>
              <a:gd name="connsiteY94" fmla="*/ 71044 h 923534"/>
              <a:gd name="connsiteX95" fmla="*/ 467255 w 900424"/>
              <a:gd name="connsiteY95" fmla="*/ 71044 h 923534"/>
              <a:gd name="connsiteX96" fmla="*/ 467255 w 900424"/>
              <a:gd name="connsiteY96" fmla="*/ 32011 h 923534"/>
              <a:gd name="connsiteX97" fmla="*/ 472813 w 900424"/>
              <a:gd name="connsiteY97" fmla="*/ 26454 h 923534"/>
              <a:gd name="connsiteX98" fmla="*/ 495042 w 900424"/>
              <a:gd name="connsiteY98" fmla="*/ 26454 h 923534"/>
              <a:gd name="connsiteX99" fmla="*/ 500600 w 900424"/>
              <a:gd name="connsiteY99" fmla="*/ 32011 h 923534"/>
              <a:gd name="connsiteX100" fmla="*/ 500600 w 900424"/>
              <a:gd name="connsiteY100" fmla="*/ 71044 h 923534"/>
              <a:gd name="connsiteX101" fmla="*/ 606532 w 900424"/>
              <a:gd name="connsiteY101" fmla="*/ 71044 h 923534"/>
              <a:gd name="connsiteX102" fmla="*/ 833814 w 900424"/>
              <a:gd name="connsiteY102" fmla="*/ 298326 h 923534"/>
              <a:gd name="connsiteX103" fmla="*/ 833814 w 900424"/>
              <a:gd name="connsiteY103" fmla="*/ 868500 h 923534"/>
              <a:gd name="connsiteX104" fmla="*/ 778780 w 900424"/>
              <a:gd name="connsiteY104" fmla="*/ 923534 h 923534"/>
              <a:gd name="connsiteX105" fmla="*/ 239864 w 900424"/>
              <a:gd name="connsiteY105" fmla="*/ 923534 h 923534"/>
              <a:gd name="connsiteX106" fmla="*/ 184830 w 900424"/>
              <a:gd name="connsiteY106" fmla="*/ 868500 h 923534"/>
              <a:gd name="connsiteX107" fmla="*/ 184830 w 900424"/>
              <a:gd name="connsiteY107" fmla="*/ 480204 h 923534"/>
              <a:gd name="connsiteX108" fmla="*/ 108913 w 900424"/>
              <a:gd name="connsiteY108" fmla="*/ 397433 h 923534"/>
              <a:gd name="connsiteX109" fmla="*/ 110701 w 900424"/>
              <a:gd name="connsiteY109" fmla="*/ 356021 h 923534"/>
              <a:gd name="connsiteX110" fmla="*/ 184830 w 900424"/>
              <a:gd name="connsiteY110" fmla="*/ 288031 h 923534"/>
              <a:gd name="connsiteX111" fmla="*/ 184830 w 900424"/>
              <a:gd name="connsiteY111" fmla="*/ 255689 h 923534"/>
              <a:gd name="connsiteX112" fmla="*/ 182259 w 900424"/>
              <a:gd name="connsiteY112" fmla="*/ 258049 h 923534"/>
              <a:gd name="connsiteX113" fmla="*/ 181841 w 900424"/>
              <a:gd name="connsiteY113" fmla="*/ 251257 h 923534"/>
              <a:gd name="connsiteX114" fmla="*/ 140694 w 900424"/>
              <a:gd name="connsiteY114" fmla="*/ 206396 h 923534"/>
              <a:gd name="connsiteX115" fmla="*/ 121321 w 900424"/>
              <a:gd name="connsiteY115" fmla="*/ 203511 h 923534"/>
              <a:gd name="connsiteX116" fmla="*/ 42515 w 900424"/>
              <a:gd name="connsiteY116" fmla="*/ 275789 h 923534"/>
              <a:gd name="connsiteX117" fmla="*/ 43718 w 900424"/>
              <a:gd name="connsiteY117" fmla="*/ 295339 h 923534"/>
              <a:gd name="connsiteX118" fmla="*/ 84866 w 900424"/>
              <a:gd name="connsiteY118" fmla="*/ 340201 h 923534"/>
              <a:gd name="connsiteX119" fmla="*/ 91596 w 900424"/>
              <a:gd name="connsiteY119" fmla="*/ 341203 h 923534"/>
              <a:gd name="connsiteX120" fmla="*/ 83614 w 900424"/>
              <a:gd name="connsiteY120" fmla="*/ 348524 h 923534"/>
              <a:gd name="connsiteX121" fmla="*/ 60335 w 900424"/>
              <a:gd name="connsiteY121" fmla="*/ 347519 h 923534"/>
              <a:gd name="connsiteX122" fmla="*/ 15793 w 900424"/>
              <a:gd name="connsiteY122" fmla="*/ 298955 h 923534"/>
              <a:gd name="connsiteX123" fmla="*/ 16799 w 900424"/>
              <a:gd name="connsiteY123" fmla="*/ 275676 h 923534"/>
              <a:gd name="connsiteX124" fmla="*/ 122114 w 900424"/>
              <a:gd name="connsiteY124" fmla="*/ 179082 h 923534"/>
              <a:gd name="connsiteX125" fmla="*/ 145393 w 900424"/>
              <a:gd name="connsiteY125" fmla="*/ 180087 h 923534"/>
              <a:gd name="connsiteX126" fmla="*/ 184830 w 900424"/>
              <a:gd name="connsiteY126" fmla="*/ 223084 h 923534"/>
              <a:gd name="connsiteX127" fmla="*/ 184830 w 900424"/>
              <a:gd name="connsiteY127" fmla="*/ 126079 h 923534"/>
              <a:gd name="connsiteX128" fmla="*/ 239864 w 900424"/>
              <a:gd name="connsiteY128" fmla="*/ 71044 h 923534"/>
              <a:gd name="connsiteX129" fmla="*/ 279115 w 900424"/>
              <a:gd name="connsiteY129" fmla="*/ 71044 h 923534"/>
              <a:gd name="connsiteX130" fmla="*/ 279115 w 900424"/>
              <a:gd name="connsiteY130" fmla="*/ 32011 h 923534"/>
              <a:gd name="connsiteX131" fmla="*/ 284672 w 900424"/>
              <a:gd name="connsiteY131" fmla="*/ 26454 h 923534"/>
              <a:gd name="connsiteX132" fmla="*/ 69366 w 900424"/>
              <a:gd name="connsiteY132" fmla="*/ 97655 h 923534"/>
              <a:gd name="connsiteX133" fmla="*/ 185239 w 900424"/>
              <a:gd name="connsiteY133" fmla="*/ 0 h 923534"/>
              <a:gd name="connsiteX134" fmla="*/ 177024 w 900424"/>
              <a:gd name="connsiteY134" fmla="*/ 4459 h 923534"/>
              <a:gd name="connsiteX135" fmla="*/ 69385 w 900424"/>
              <a:gd name="connsiteY135" fmla="*/ 97673 h 923534"/>
              <a:gd name="connsiteX136" fmla="*/ 0 w 900424"/>
              <a:gd name="connsiteY136" fmla="*/ 195309 h 923534"/>
              <a:gd name="connsiteX137" fmla="*/ 0 w 900424"/>
              <a:gd name="connsiteY137" fmla="*/ 195263 h 923534"/>
              <a:gd name="connsiteX138" fmla="*/ 69366 w 900424"/>
              <a:gd name="connsiteY138" fmla="*/ 97655 h 923534"/>
              <a:gd name="connsiteX0" fmla="*/ 260828 w 900424"/>
              <a:gd name="connsiteY0" fmla="*/ 764558 h 923534"/>
              <a:gd name="connsiteX1" fmla="*/ 260828 w 900424"/>
              <a:gd name="connsiteY1" fmla="*/ 794070 h 923534"/>
              <a:gd name="connsiteX2" fmla="*/ 752690 w 900424"/>
              <a:gd name="connsiteY2" fmla="*/ 794070 h 923534"/>
              <a:gd name="connsiteX3" fmla="*/ 752690 w 900424"/>
              <a:gd name="connsiteY3" fmla="*/ 764558 h 923534"/>
              <a:gd name="connsiteX4" fmla="*/ 260828 w 900424"/>
              <a:gd name="connsiteY4" fmla="*/ 764558 h 923534"/>
              <a:gd name="connsiteX5" fmla="*/ 523025 w 900424"/>
              <a:gd name="connsiteY5" fmla="*/ 689243 h 923534"/>
              <a:gd name="connsiteX6" fmla="*/ 529392 w 900424"/>
              <a:gd name="connsiteY6" fmla="*/ 718755 h 923534"/>
              <a:gd name="connsiteX7" fmla="*/ 752690 w 900424"/>
              <a:gd name="connsiteY7" fmla="*/ 718755 h 923534"/>
              <a:gd name="connsiteX8" fmla="*/ 752690 w 900424"/>
              <a:gd name="connsiteY8" fmla="*/ 689243 h 923534"/>
              <a:gd name="connsiteX9" fmla="*/ 523025 w 900424"/>
              <a:gd name="connsiteY9" fmla="*/ 689243 h 923534"/>
              <a:gd name="connsiteX10" fmla="*/ 260828 w 900424"/>
              <a:gd name="connsiteY10" fmla="*/ 689243 h 923534"/>
              <a:gd name="connsiteX11" fmla="*/ 260828 w 900424"/>
              <a:gd name="connsiteY11" fmla="*/ 718755 h 923534"/>
              <a:gd name="connsiteX12" fmla="*/ 520342 w 900424"/>
              <a:gd name="connsiteY12" fmla="*/ 718755 h 923534"/>
              <a:gd name="connsiteX13" fmla="*/ 427300 w 900424"/>
              <a:gd name="connsiteY13" fmla="*/ 689243 h 923534"/>
              <a:gd name="connsiteX14" fmla="*/ 260828 w 900424"/>
              <a:gd name="connsiteY14" fmla="*/ 689243 h 923534"/>
              <a:gd name="connsiteX15" fmla="*/ 506777 w 900424"/>
              <a:gd name="connsiteY15" fmla="*/ 613925 h 923534"/>
              <a:gd name="connsiteX16" fmla="*/ 513144 w 900424"/>
              <a:gd name="connsiteY16" fmla="*/ 643437 h 923534"/>
              <a:gd name="connsiteX17" fmla="*/ 752690 w 900424"/>
              <a:gd name="connsiteY17" fmla="*/ 643437 h 923534"/>
              <a:gd name="connsiteX18" fmla="*/ 752690 w 900424"/>
              <a:gd name="connsiteY18" fmla="*/ 613925 h 923534"/>
              <a:gd name="connsiteX19" fmla="*/ 506777 w 900424"/>
              <a:gd name="connsiteY19" fmla="*/ 613925 h 923534"/>
              <a:gd name="connsiteX20" fmla="*/ 260828 w 900424"/>
              <a:gd name="connsiteY20" fmla="*/ 613925 h 923534"/>
              <a:gd name="connsiteX21" fmla="*/ 260828 w 900424"/>
              <a:gd name="connsiteY21" fmla="*/ 643437 h 923534"/>
              <a:gd name="connsiteX22" fmla="*/ 334546 w 900424"/>
              <a:gd name="connsiteY22" fmla="*/ 643437 h 923534"/>
              <a:gd name="connsiteX23" fmla="*/ 307478 w 900424"/>
              <a:gd name="connsiteY23" fmla="*/ 613925 h 923534"/>
              <a:gd name="connsiteX24" fmla="*/ 260828 w 900424"/>
              <a:gd name="connsiteY24" fmla="*/ 613925 h 923534"/>
              <a:gd name="connsiteX25" fmla="*/ 467940 w 900424"/>
              <a:gd name="connsiteY25" fmla="*/ 571317 h 923534"/>
              <a:gd name="connsiteX26" fmla="*/ 385032 w 900424"/>
              <a:gd name="connsiteY26" fmla="*/ 646579 h 923534"/>
              <a:gd name="connsiteX27" fmla="*/ 506739 w 900424"/>
              <a:gd name="connsiteY27" fmla="*/ 697043 h 923534"/>
              <a:gd name="connsiteX28" fmla="*/ 467940 w 900424"/>
              <a:gd name="connsiteY28" fmla="*/ 571317 h 923534"/>
              <a:gd name="connsiteX29" fmla="*/ 260828 w 900424"/>
              <a:gd name="connsiteY29" fmla="*/ 563064 h 923534"/>
              <a:gd name="connsiteX30" fmla="*/ 260828 w 900424"/>
              <a:gd name="connsiteY30" fmla="*/ 568120 h 923534"/>
              <a:gd name="connsiteX31" fmla="*/ 265465 w 900424"/>
              <a:gd name="connsiteY31" fmla="*/ 568120 h 923534"/>
              <a:gd name="connsiteX32" fmla="*/ 260828 w 900424"/>
              <a:gd name="connsiteY32" fmla="*/ 563064 h 923534"/>
              <a:gd name="connsiteX33" fmla="*/ 477023 w 900424"/>
              <a:gd name="connsiteY33" fmla="*/ 538609 h 923534"/>
              <a:gd name="connsiteX34" fmla="*/ 477810 w 900424"/>
              <a:gd name="connsiteY34" fmla="*/ 539466 h 923534"/>
              <a:gd name="connsiteX35" fmla="*/ 481962 w 900424"/>
              <a:gd name="connsiteY35" fmla="*/ 568120 h 923534"/>
              <a:gd name="connsiteX36" fmla="*/ 752690 w 900424"/>
              <a:gd name="connsiteY36" fmla="*/ 568120 h 923534"/>
              <a:gd name="connsiteX37" fmla="*/ 752690 w 900424"/>
              <a:gd name="connsiteY37" fmla="*/ 538609 h 923534"/>
              <a:gd name="connsiteX38" fmla="*/ 477023 w 900424"/>
              <a:gd name="connsiteY38" fmla="*/ 538609 h 923534"/>
              <a:gd name="connsiteX39" fmla="*/ 407941 w 900424"/>
              <a:gd name="connsiteY39" fmla="*/ 463291 h 923534"/>
              <a:gd name="connsiteX40" fmla="*/ 435010 w 900424"/>
              <a:gd name="connsiteY40" fmla="*/ 492803 h 923534"/>
              <a:gd name="connsiteX41" fmla="*/ 752690 w 900424"/>
              <a:gd name="connsiteY41" fmla="*/ 492803 h 923534"/>
              <a:gd name="connsiteX42" fmla="*/ 752690 w 900424"/>
              <a:gd name="connsiteY42" fmla="*/ 463291 h 923534"/>
              <a:gd name="connsiteX43" fmla="*/ 407941 w 900424"/>
              <a:gd name="connsiteY43" fmla="*/ 463291 h 923534"/>
              <a:gd name="connsiteX44" fmla="*/ 338860 w 900424"/>
              <a:gd name="connsiteY44" fmla="*/ 387973 h 923534"/>
              <a:gd name="connsiteX45" fmla="*/ 365929 w 900424"/>
              <a:gd name="connsiteY45" fmla="*/ 417485 h 923534"/>
              <a:gd name="connsiteX46" fmla="*/ 752690 w 900424"/>
              <a:gd name="connsiteY46" fmla="*/ 417485 h 923534"/>
              <a:gd name="connsiteX47" fmla="*/ 752690 w 900424"/>
              <a:gd name="connsiteY47" fmla="*/ 387973 h 923534"/>
              <a:gd name="connsiteX48" fmla="*/ 338860 w 900424"/>
              <a:gd name="connsiteY48" fmla="*/ 387973 h 923534"/>
              <a:gd name="connsiteX49" fmla="*/ 208773 w 900424"/>
              <a:gd name="connsiteY49" fmla="*/ 287844 h 923534"/>
              <a:gd name="connsiteX50" fmla="*/ 191984 w 900424"/>
              <a:gd name="connsiteY50" fmla="*/ 292482 h 923534"/>
              <a:gd name="connsiteX51" fmla="*/ 127335 w 900424"/>
              <a:gd name="connsiteY51" fmla="*/ 351778 h 923534"/>
              <a:gd name="connsiteX52" fmla="*/ 129474 w 900424"/>
              <a:gd name="connsiteY52" fmla="*/ 386557 h 923534"/>
              <a:gd name="connsiteX53" fmla="*/ 350534 w 900424"/>
              <a:gd name="connsiteY53" fmla="*/ 627573 h 923534"/>
              <a:gd name="connsiteX54" fmla="*/ 384998 w 900424"/>
              <a:gd name="connsiteY54" fmla="*/ 632703 h 923534"/>
              <a:gd name="connsiteX55" fmla="*/ 449647 w 900424"/>
              <a:gd name="connsiteY55" fmla="*/ 573407 h 923534"/>
              <a:gd name="connsiteX56" fmla="*/ 447509 w 900424"/>
              <a:gd name="connsiteY56" fmla="*/ 538629 h 923534"/>
              <a:gd name="connsiteX57" fmla="*/ 226448 w 900424"/>
              <a:gd name="connsiteY57" fmla="*/ 297612 h 923534"/>
              <a:gd name="connsiteX58" fmla="*/ 208773 w 900424"/>
              <a:gd name="connsiteY58" fmla="*/ 287844 h 923534"/>
              <a:gd name="connsiteX59" fmla="*/ 260828 w 900424"/>
              <a:gd name="connsiteY59" fmla="*/ 270130 h 923534"/>
              <a:gd name="connsiteX60" fmla="*/ 260828 w 900424"/>
              <a:gd name="connsiteY60" fmla="*/ 302896 h 923534"/>
              <a:gd name="connsiteX61" fmla="*/ 266867 w 900424"/>
              <a:gd name="connsiteY61" fmla="*/ 309479 h 923534"/>
              <a:gd name="connsiteX62" fmla="*/ 555945 w 900424"/>
              <a:gd name="connsiteY62" fmla="*/ 309479 h 923534"/>
              <a:gd name="connsiteX63" fmla="*/ 555945 w 900424"/>
              <a:gd name="connsiteY63" fmla="*/ 270130 h 923534"/>
              <a:gd name="connsiteX64" fmla="*/ 260828 w 900424"/>
              <a:gd name="connsiteY64" fmla="*/ 270130 h 923534"/>
              <a:gd name="connsiteX65" fmla="*/ 593007 w 900424"/>
              <a:gd name="connsiteY65" fmla="*/ 118999 h 923534"/>
              <a:gd name="connsiteX66" fmla="*/ 593004 w 900424"/>
              <a:gd name="connsiteY66" fmla="*/ 272708 h 923534"/>
              <a:gd name="connsiteX67" fmla="*/ 636152 w 900424"/>
              <a:gd name="connsiteY67" fmla="*/ 321246 h 923534"/>
              <a:gd name="connsiteX68" fmla="*/ 797949 w 900424"/>
              <a:gd name="connsiteY68" fmla="*/ 323942 h 923534"/>
              <a:gd name="connsiteX69" fmla="*/ 593007 w 900424"/>
              <a:gd name="connsiteY69" fmla="*/ 118999 h 923534"/>
              <a:gd name="connsiteX70" fmla="*/ 655342 w 900424"/>
              <a:gd name="connsiteY70" fmla="*/ 99358 h 923534"/>
              <a:gd name="connsiteX71" fmla="*/ 721150 w 900424"/>
              <a:gd name="connsiteY71" fmla="*/ 99358 h 923534"/>
              <a:gd name="connsiteX72" fmla="*/ 900424 w 900424"/>
              <a:gd name="connsiteY72" fmla="*/ 280970 h 923534"/>
              <a:gd name="connsiteX73" fmla="*/ 900424 w 900424"/>
              <a:gd name="connsiteY73" fmla="*/ 853426 h 923534"/>
              <a:gd name="connsiteX74" fmla="*/ 852052 w 900424"/>
              <a:gd name="connsiteY74" fmla="*/ 905466 h 923534"/>
              <a:gd name="connsiteX75" fmla="*/ 828360 w 900424"/>
              <a:gd name="connsiteY75" fmla="*/ 905466 h 923534"/>
              <a:gd name="connsiteX76" fmla="*/ 849187 w 900424"/>
              <a:gd name="connsiteY76" fmla="*/ 863377 h 923534"/>
              <a:gd name="connsiteX77" fmla="*/ 849187 w 900424"/>
              <a:gd name="connsiteY77" fmla="*/ 293203 h 923534"/>
              <a:gd name="connsiteX78" fmla="*/ 655342 w 900424"/>
              <a:gd name="connsiteY78" fmla="*/ 99358 h 923534"/>
              <a:gd name="connsiteX79" fmla="*/ 284672 w 900424"/>
              <a:gd name="connsiteY79" fmla="*/ 26454 h 923534"/>
              <a:gd name="connsiteX80" fmla="*/ 306902 w 900424"/>
              <a:gd name="connsiteY80" fmla="*/ 26454 h 923534"/>
              <a:gd name="connsiteX81" fmla="*/ 312459 w 900424"/>
              <a:gd name="connsiteY81" fmla="*/ 32011 h 923534"/>
              <a:gd name="connsiteX82" fmla="*/ 312459 w 900424"/>
              <a:gd name="connsiteY82" fmla="*/ 71044 h 923534"/>
              <a:gd name="connsiteX83" fmla="*/ 341829 w 900424"/>
              <a:gd name="connsiteY83" fmla="*/ 71044 h 923534"/>
              <a:gd name="connsiteX84" fmla="*/ 341829 w 900424"/>
              <a:gd name="connsiteY84" fmla="*/ 32011 h 923534"/>
              <a:gd name="connsiteX85" fmla="*/ 347386 w 900424"/>
              <a:gd name="connsiteY85" fmla="*/ 26454 h 923534"/>
              <a:gd name="connsiteX86" fmla="*/ 369616 w 900424"/>
              <a:gd name="connsiteY86" fmla="*/ 26454 h 923534"/>
              <a:gd name="connsiteX87" fmla="*/ 375173 w 900424"/>
              <a:gd name="connsiteY87" fmla="*/ 32011 h 923534"/>
              <a:gd name="connsiteX88" fmla="*/ 375173 w 900424"/>
              <a:gd name="connsiteY88" fmla="*/ 71044 h 923534"/>
              <a:gd name="connsiteX89" fmla="*/ 404543 w 900424"/>
              <a:gd name="connsiteY89" fmla="*/ 71044 h 923534"/>
              <a:gd name="connsiteX90" fmla="*/ 404543 w 900424"/>
              <a:gd name="connsiteY90" fmla="*/ 32011 h 923534"/>
              <a:gd name="connsiteX91" fmla="*/ 410100 w 900424"/>
              <a:gd name="connsiteY91" fmla="*/ 26454 h 923534"/>
              <a:gd name="connsiteX92" fmla="*/ 432330 w 900424"/>
              <a:gd name="connsiteY92" fmla="*/ 26454 h 923534"/>
              <a:gd name="connsiteX93" fmla="*/ 437887 w 900424"/>
              <a:gd name="connsiteY93" fmla="*/ 32011 h 923534"/>
              <a:gd name="connsiteX94" fmla="*/ 437887 w 900424"/>
              <a:gd name="connsiteY94" fmla="*/ 71044 h 923534"/>
              <a:gd name="connsiteX95" fmla="*/ 467255 w 900424"/>
              <a:gd name="connsiteY95" fmla="*/ 71044 h 923534"/>
              <a:gd name="connsiteX96" fmla="*/ 467255 w 900424"/>
              <a:gd name="connsiteY96" fmla="*/ 32011 h 923534"/>
              <a:gd name="connsiteX97" fmla="*/ 472813 w 900424"/>
              <a:gd name="connsiteY97" fmla="*/ 26454 h 923534"/>
              <a:gd name="connsiteX98" fmla="*/ 495042 w 900424"/>
              <a:gd name="connsiteY98" fmla="*/ 26454 h 923534"/>
              <a:gd name="connsiteX99" fmla="*/ 500600 w 900424"/>
              <a:gd name="connsiteY99" fmla="*/ 32011 h 923534"/>
              <a:gd name="connsiteX100" fmla="*/ 500600 w 900424"/>
              <a:gd name="connsiteY100" fmla="*/ 71044 h 923534"/>
              <a:gd name="connsiteX101" fmla="*/ 606532 w 900424"/>
              <a:gd name="connsiteY101" fmla="*/ 71044 h 923534"/>
              <a:gd name="connsiteX102" fmla="*/ 833814 w 900424"/>
              <a:gd name="connsiteY102" fmla="*/ 298326 h 923534"/>
              <a:gd name="connsiteX103" fmla="*/ 833814 w 900424"/>
              <a:gd name="connsiteY103" fmla="*/ 868500 h 923534"/>
              <a:gd name="connsiteX104" fmla="*/ 778780 w 900424"/>
              <a:gd name="connsiteY104" fmla="*/ 923534 h 923534"/>
              <a:gd name="connsiteX105" fmla="*/ 239864 w 900424"/>
              <a:gd name="connsiteY105" fmla="*/ 923534 h 923534"/>
              <a:gd name="connsiteX106" fmla="*/ 184830 w 900424"/>
              <a:gd name="connsiteY106" fmla="*/ 868500 h 923534"/>
              <a:gd name="connsiteX107" fmla="*/ 184830 w 900424"/>
              <a:gd name="connsiteY107" fmla="*/ 480204 h 923534"/>
              <a:gd name="connsiteX108" fmla="*/ 108913 w 900424"/>
              <a:gd name="connsiteY108" fmla="*/ 397433 h 923534"/>
              <a:gd name="connsiteX109" fmla="*/ 110701 w 900424"/>
              <a:gd name="connsiteY109" fmla="*/ 356021 h 923534"/>
              <a:gd name="connsiteX110" fmla="*/ 184830 w 900424"/>
              <a:gd name="connsiteY110" fmla="*/ 288031 h 923534"/>
              <a:gd name="connsiteX111" fmla="*/ 184830 w 900424"/>
              <a:gd name="connsiteY111" fmla="*/ 255689 h 923534"/>
              <a:gd name="connsiteX112" fmla="*/ 182259 w 900424"/>
              <a:gd name="connsiteY112" fmla="*/ 258049 h 923534"/>
              <a:gd name="connsiteX113" fmla="*/ 181841 w 900424"/>
              <a:gd name="connsiteY113" fmla="*/ 251257 h 923534"/>
              <a:gd name="connsiteX114" fmla="*/ 140694 w 900424"/>
              <a:gd name="connsiteY114" fmla="*/ 206396 h 923534"/>
              <a:gd name="connsiteX115" fmla="*/ 121321 w 900424"/>
              <a:gd name="connsiteY115" fmla="*/ 203511 h 923534"/>
              <a:gd name="connsiteX116" fmla="*/ 42515 w 900424"/>
              <a:gd name="connsiteY116" fmla="*/ 275789 h 923534"/>
              <a:gd name="connsiteX117" fmla="*/ 43718 w 900424"/>
              <a:gd name="connsiteY117" fmla="*/ 295339 h 923534"/>
              <a:gd name="connsiteX118" fmla="*/ 84866 w 900424"/>
              <a:gd name="connsiteY118" fmla="*/ 340201 h 923534"/>
              <a:gd name="connsiteX119" fmla="*/ 91596 w 900424"/>
              <a:gd name="connsiteY119" fmla="*/ 341203 h 923534"/>
              <a:gd name="connsiteX120" fmla="*/ 83614 w 900424"/>
              <a:gd name="connsiteY120" fmla="*/ 348524 h 923534"/>
              <a:gd name="connsiteX121" fmla="*/ 60335 w 900424"/>
              <a:gd name="connsiteY121" fmla="*/ 347519 h 923534"/>
              <a:gd name="connsiteX122" fmla="*/ 15793 w 900424"/>
              <a:gd name="connsiteY122" fmla="*/ 298955 h 923534"/>
              <a:gd name="connsiteX123" fmla="*/ 16799 w 900424"/>
              <a:gd name="connsiteY123" fmla="*/ 275676 h 923534"/>
              <a:gd name="connsiteX124" fmla="*/ 122114 w 900424"/>
              <a:gd name="connsiteY124" fmla="*/ 179082 h 923534"/>
              <a:gd name="connsiteX125" fmla="*/ 145393 w 900424"/>
              <a:gd name="connsiteY125" fmla="*/ 180087 h 923534"/>
              <a:gd name="connsiteX126" fmla="*/ 184830 w 900424"/>
              <a:gd name="connsiteY126" fmla="*/ 223084 h 923534"/>
              <a:gd name="connsiteX127" fmla="*/ 184830 w 900424"/>
              <a:gd name="connsiteY127" fmla="*/ 126079 h 923534"/>
              <a:gd name="connsiteX128" fmla="*/ 239864 w 900424"/>
              <a:gd name="connsiteY128" fmla="*/ 71044 h 923534"/>
              <a:gd name="connsiteX129" fmla="*/ 279115 w 900424"/>
              <a:gd name="connsiteY129" fmla="*/ 71044 h 923534"/>
              <a:gd name="connsiteX130" fmla="*/ 279115 w 900424"/>
              <a:gd name="connsiteY130" fmla="*/ 32011 h 923534"/>
              <a:gd name="connsiteX131" fmla="*/ 284672 w 900424"/>
              <a:gd name="connsiteY131" fmla="*/ 26454 h 923534"/>
              <a:gd name="connsiteX132" fmla="*/ 69366 w 900424"/>
              <a:gd name="connsiteY132" fmla="*/ 97655 h 923534"/>
              <a:gd name="connsiteX133" fmla="*/ 185239 w 900424"/>
              <a:gd name="connsiteY133" fmla="*/ 0 h 923534"/>
              <a:gd name="connsiteX134" fmla="*/ 69385 w 900424"/>
              <a:gd name="connsiteY134" fmla="*/ 97673 h 923534"/>
              <a:gd name="connsiteX135" fmla="*/ 0 w 900424"/>
              <a:gd name="connsiteY135" fmla="*/ 195309 h 923534"/>
              <a:gd name="connsiteX136" fmla="*/ 0 w 900424"/>
              <a:gd name="connsiteY136" fmla="*/ 195263 h 923534"/>
              <a:gd name="connsiteX137" fmla="*/ 69366 w 900424"/>
              <a:gd name="connsiteY137" fmla="*/ 97655 h 923534"/>
              <a:gd name="connsiteX0" fmla="*/ 260828 w 900424"/>
              <a:gd name="connsiteY0" fmla="*/ 738104 h 897080"/>
              <a:gd name="connsiteX1" fmla="*/ 260828 w 900424"/>
              <a:gd name="connsiteY1" fmla="*/ 767616 h 897080"/>
              <a:gd name="connsiteX2" fmla="*/ 752690 w 900424"/>
              <a:gd name="connsiteY2" fmla="*/ 767616 h 897080"/>
              <a:gd name="connsiteX3" fmla="*/ 752690 w 900424"/>
              <a:gd name="connsiteY3" fmla="*/ 738104 h 897080"/>
              <a:gd name="connsiteX4" fmla="*/ 260828 w 900424"/>
              <a:gd name="connsiteY4" fmla="*/ 738104 h 897080"/>
              <a:gd name="connsiteX5" fmla="*/ 523025 w 900424"/>
              <a:gd name="connsiteY5" fmla="*/ 662789 h 897080"/>
              <a:gd name="connsiteX6" fmla="*/ 529392 w 900424"/>
              <a:gd name="connsiteY6" fmla="*/ 692301 h 897080"/>
              <a:gd name="connsiteX7" fmla="*/ 752690 w 900424"/>
              <a:gd name="connsiteY7" fmla="*/ 692301 h 897080"/>
              <a:gd name="connsiteX8" fmla="*/ 752690 w 900424"/>
              <a:gd name="connsiteY8" fmla="*/ 662789 h 897080"/>
              <a:gd name="connsiteX9" fmla="*/ 523025 w 900424"/>
              <a:gd name="connsiteY9" fmla="*/ 662789 h 897080"/>
              <a:gd name="connsiteX10" fmla="*/ 260828 w 900424"/>
              <a:gd name="connsiteY10" fmla="*/ 662789 h 897080"/>
              <a:gd name="connsiteX11" fmla="*/ 260828 w 900424"/>
              <a:gd name="connsiteY11" fmla="*/ 692301 h 897080"/>
              <a:gd name="connsiteX12" fmla="*/ 520342 w 900424"/>
              <a:gd name="connsiteY12" fmla="*/ 692301 h 897080"/>
              <a:gd name="connsiteX13" fmla="*/ 427300 w 900424"/>
              <a:gd name="connsiteY13" fmla="*/ 662789 h 897080"/>
              <a:gd name="connsiteX14" fmla="*/ 260828 w 900424"/>
              <a:gd name="connsiteY14" fmla="*/ 662789 h 897080"/>
              <a:gd name="connsiteX15" fmla="*/ 506777 w 900424"/>
              <a:gd name="connsiteY15" fmla="*/ 587471 h 897080"/>
              <a:gd name="connsiteX16" fmla="*/ 513144 w 900424"/>
              <a:gd name="connsiteY16" fmla="*/ 616983 h 897080"/>
              <a:gd name="connsiteX17" fmla="*/ 752690 w 900424"/>
              <a:gd name="connsiteY17" fmla="*/ 616983 h 897080"/>
              <a:gd name="connsiteX18" fmla="*/ 752690 w 900424"/>
              <a:gd name="connsiteY18" fmla="*/ 587471 h 897080"/>
              <a:gd name="connsiteX19" fmla="*/ 506777 w 900424"/>
              <a:gd name="connsiteY19" fmla="*/ 587471 h 897080"/>
              <a:gd name="connsiteX20" fmla="*/ 260828 w 900424"/>
              <a:gd name="connsiteY20" fmla="*/ 587471 h 897080"/>
              <a:gd name="connsiteX21" fmla="*/ 260828 w 900424"/>
              <a:gd name="connsiteY21" fmla="*/ 616983 h 897080"/>
              <a:gd name="connsiteX22" fmla="*/ 334546 w 900424"/>
              <a:gd name="connsiteY22" fmla="*/ 616983 h 897080"/>
              <a:gd name="connsiteX23" fmla="*/ 307478 w 900424"/>
              <a:gd name="connsiteY23" fmla="*/ 587471 h 897080"/>
              <a:gd name="connsiteX24" fmla="*/ 260828 w 900424"/>
              <a:gd name="connsiteY24" fmla="*/ 587471 h 897080"/>
              <a:gd name="connsiteX25" fmla="*/ 467940 w 900424"/>
              <a:gd name="connsiteY25" fmla="*/ 544863 h 897080"/>
              <a:gd name="connsiteX26" fmla="*/ 385032 w 900424"/>
              <a:gd name="connsiteY26" fmla="*/ 620125 h 897080"/>
              <a:gd name="connsiteX27" fmla="*/ 506739 w 900424"/>
              <a:gd name="connsiteY27" fmla="*/ 670589 h 897080"/>
              <a:gd name="connsiteX28" fmla="*/ 467940 w 900424"/>
              <a:gd name="connsiteY28" fmla="*/ 544863 h 897080"/>
              <a:gd name="connsiteX29" fmla="*/ 260828 w 900424"/>
              <a:gd name="connsiteY29" fmla="*/ 536610 h 897080"/>
              <a:gd name="connsiteX30" fmla="*/ 260828 w 900424"/>
              <a:gd name="connsiteY30" fmla="*/ 541666 h 897080"/>
              <a:gd name="connsiteX31" fmla="*/ 265465 w 900424"/>
              <a:gd name="connsiteY31" fmla="*/ 541666 h 897080"/>
              <a:gd name="connsiteX32" fmla="*/ 260828 w 900424"/>
              <a:gd name="connsiteY32" fmla="*/ 536610 h 897080"/>
              <a:gd name="connsiteX33" fmla="*/ 477023 w 900424"/>
              <a:gd name="connsiteY33" fmla="*/ 512155 h 897080"/>
              <a:gd name="connsiteX34" fmla="*/ 477810 w 900424"/>
              <a:gd name="connsiteY34" fmla="*/ 513012 h 897080"/>
              <a:gd name="connsiteX35" fmla="*/ 481962 w 900424"/>
              <a:gd name="connsiteY35" fmla="*/ 541666 h 897080"/>
              <a:gd name="connsiteX36" fmla="*/ 752690 w 900424"/>
              <a:gd name="connsiteY36" fmla="*/ 541666 h 897080"/>
              <a:gd name="connsiteX37" fmla="*/ 752690 w 900424"/>
              <a:gd name="connsiteY37" fmla="*/ 512155 h 897080"/>
              <a:gd name="connsiteX38" fmla="*/ 477023 w 900424"/>
              <a:gd name="connsiteY38" fmla="*/ 512155 h 897080"/>
              <a:gd name="connsiteX39" fmla="*/ 407941 w 900424"/>
              <a:gd name="connsiteY39" fmla="*/ 436837 h 897080"/>
              <a:gd name="connsiteX40" fmla="*/ 435010 w 900424"/>
              <a:gd name="connsiteY40" fmla="*/ 466349 h 897080"/>
              <a:gd name="connsiteX41" fmla="*/ 752690 w 900424"/>
              <a:gd name="connsiteY41" fmla="*/ 466349 h 897080"/>
              <a:gd name="connsiteX42" fmla="*/ 752690 w 900424"/>
              <a:gd name="connsiteY42" fmla="*/ 436837 h 897080"/>
              <a:gd name="connsiteX43" fmla="*/ 407941 w 900424"/>
              <a:gd name="connsiteY43" fmla="*/ 436837 h 897080"/>
              <a:gd name="connsiteX44" fmla="*/ 338860 w 900424"/>
              <a:gd name="connsiteY44" fmla="*/ 361519 h 897080"/>
              <a:gd name="connsiteX45" fmla="*/ 365929 w 900424"/>
              <a:gd name="connsiteY45" fmla="*/ 391031 h 897080"/>
              <a:gd name="connsiteX46" fmla="*/ 752690 w 900424"/>
              <a:gd name="connsiteY46" fmla="*/ 391031 h 897080"/>
              <a:gd name="connsiteX47" fmla="*/ 752690 w 900424"/>
              <a:gd name="connsiteY47" fmla="*/ 361519 h 897080"/>
              <a:gd name="connsiteX48" fmla="*/ 338860 w 900424"/>
              <a:gd name="connsiteY48" fmla="*/ 361519 h 897080"/>
              <a:gd name="connsiteX49" fmla="*/ 208773 w 900424"/>
              <a:gd name="connsiteY49" fmla="*/ 261390 h 897080"/>
              <a:gd name="connsiteX50" fmla="*/ 191984 w 900424"/>
              <a:gd name="connsiteY50" fmla="*/ 266028 h 897080"/>
              <a:gd name="connsiteX51" fmla="*/ 127335 w 900424"/>
              <a:gd name="connsiteY51" fmla="*/ 325324 h 897080"/>
              <a:gd name="connsiteX52" fmla="*/ 129474 w 900424"/>
              <a:gd name="connsiteY52" fmla="*/ 360103 h 897080"/>
              <a:gd name="connsiteX53" fmla="*/ 350534 w 900424"/>
              <a:gd name="connsiteY53" fmla="*/ 601119 h 897080"/>
              <a:gd name="connsiteX54" fmla="*/ 384998 w 900424"/>
              <a:gd name="connsiteY54" fmla="*/ 606249 h 897080"/>
              <a:gd name="connsiteX55" fmla="*/ 449647 w 900424"/>
              <a:gd name="connsiteY55" fmla="*/ 546953 h 897080"/>
              <a:gd name="connsiteX56" fmla="*/ 447509 w 900424"/>
              <a:gd name="connsiteY56" fmla="*/ 512175 h 897080"/>
              <a:gd name="connsiteX57" fmla="*/ 226448 w 900424"/>
              <a:gd name="connsiteY57" fmla="*/ 271158 h 897080"/>
              <a:gd name="connsiteX58" fmla="*/ 208773 w 900424"/>
              <a:gd name="connsiteY58" fmla="*/ 261390 h 897080"/>
              <a:gd name="connsiteX59" fmla="*/ 260828 w 900424"/>
              <a:gd name="connsiteY59" fmla="*/ 243676 h 897080"/>
              <a:gd name="connsiteX60" fmla="*/ 260828 w 900424"/>
              <a:gd name="connsiteY60" fmla="*/ 276442 h 897080"/>
              <a:gd name="connsiteX61" fmla="*/ 266867 w 900424"/>
              <a:gd name="connsiteY61" fmla="*/ 283025 h 897080"/>
              <a:gd name="connsiteX62" fmla="*/ 555945 w 900424"/>
              <a:gd name="connsiteY62" fmla="*/ 283025 h 897080"/>
              <a:gd name="connsiteX63" fmla="*/ 555945 w 900424"/>
              <a:gd name="connsiteY63" fmla="*/ 243676 h 897080"/>
              <a:gd name="connsiteX64" fmla="*/ 260828 w 900424"/>
              <a:gd name="connsiteY64" fmla="*/ 243676 h 897080"/>
              <a:gd name="connsiteX65" fmla="*/ 593007 w 900424"/>
              <a:gd name="connsiteY65" fmla="*/ 92545 h 897080"/>
              <a:gd name="connsiteX66" fmla="*/ 593004 w 900424"/>
              <a:gd name="connsiteY66" fmla="*/ 246254 h 897080"/>
              <a:gd name="connsiteX67" fmla="*/ 636152 w 900424"/>
              <a:gd name="connsiteY67" fmla="*/ 294792 h 897080"/>
              <a:gd name="connsiteX68" fmla="*/ 797949 w 900424"/>
              <a:gd name="connsiteY68" fmla="*/ 297488 h 897080"/>
              <a:gd name="connsiteX69" fmla="*/ 593007 w 900424"/>
              <a:gd name="connsiteY69" fmla="*/ 92545 h 897080"/>
              <a:gd name="connsiteX70" fmla="*/ 655342 w 900424"/>
              <a:gd name="connsiteY70" fmla="*/ 72904 h 897080"/>
              <a:gd name="connsiteX71" fmla="*/ 721150 w 900424"/>
              <a:gd name="connsiteY71" fmla="*/ 72904 h 897080"/>
              <a:gd name="connsiteX72" fmla="*/ 900424 w 900424"/>
              <a:gd name="connsiteY72" fmla="*/ 254516 h 897080"/>
              <a:gd name="connsiteX73" fmla="*/ 900424 w 900424"/>
              <a:gd name="connsiteY73" fmla="*/ 826972 h 897080"/>
              <a:gd name="connsiteX74" fmla="*/ 852052 w 900424"/>
              <a:gd name="connsiteY74" fmla="*/ 879012 h 897080"/>
              <a:gd name="connsiteX75" fmla="*/ 828360 w 900424"/>
              <a:gd name="connsiteY75" fmla="*/ 879012 h 897080"/>
              <a:gd name="connsiteX76" fmla="*/ 849187 w 900424"/>
              <a:gd name="connsiteY76" fmla="*/ 836923 h 897080"/>
              <a:gd name="connsiteX77" fmla="*/ 849187 w 900424"/>
              <a:gd name="connsiteY77" fmla="*/ 266749 h 897080"/>
              <a:gd name="connsiteX78" fmla="*/ 655342 w 900424"/>
              <a:gd name="connsiteY78" fmla="*/ 72904 h 897080"/>
              <a:gd name="connsiteX79" fmla="*/ 284672 w 900424"/>
              <a:gd name="connsiteY79" fmla="*/ 0 h 897080"/>
              <a:gd name="connsiteX80" fmla="*/ 306902 w 900424"/>
              <a:gd name="connsiteY80" fmla="*/ 0 h 897080"/>
              <a:gd name="connsiteX81" fmla="*/ 312459 w 900424"/>
              <a:gd name="connsiteY81" fmla="*/ 5557 h 897080"/>
              <a:gd name="connsiteX82" fmla="*/ 312459 w 900424"/>
              <a:gd name="connsiteY82" fmla="*/ 44590 h 897080"/>
              <a:gd name="connsiteX83" fmla="*/ 341829 w 900424"/>
              <a:gd name="connsiteY83" fmla="*/ 44590 h 897080"/>
              <a:gd name="connsiteX84" fmla="*/ 341829 w 900424"/>
              <a:gd name="connsiteY84" fmla="*/ 5557 h 897080"/>
              <a:gd name="connsiteX85" fmla="*/ 347386 w 900424"/>
              <a:gd name="connsiteY85" fmla="*/ 0 h 897080"/>
              <a:gd name="connsiteX86" fmla="*/ 369616 w 900424"/>
              <a:gd name="connsiteY86" fmla="*/ 0 h 897080"/>
              <a:gd name="connsiteX87" fmla="*/ 375173 w 900424"/>
              <a:gd name="connsiteY87" fmla="*/ 5557 h 897080"/>
              <a:gd name="connsiteX88" fmla="*/ 375173 w 900424"/>
              <a:gd name="connsiteY88" fmla="*/ 44590 h 897080"/>
              <a:gd name="connsiteX89" fmla="*/ 404543 w 900424"/>
              <a:gd name="connsiteY89" fmla="*/ 44590 h 897080"/>
              <a:gd name="connsiteX90" fmla="*/ 404543 w 900424"/>
              <a:gd name="connsiteY90" fmla="*/ 5557 h 897080"/>
              <a:gd name="connsiteX91" fmla="*/ 410100 w 900424"/>
              <a:gd name="connsiteY91" fmla="*/ 0 h 897080"/>
              <a:gd name="connsiteX92" fmla="*/ 432330 w 900424"/>
              <a:gd name="connsiteY92" fmla="*/ 0 h 897080"/>
              <a:gd name="connsiteX93" fmla="*/ 437887 w 900424"/>
              <a:gd name="connsiteY93" fmla="*/ 5557 h 897080"/>
              <a:gd name="connsiteX94" fmla="*/ 437887 w 900424"/>
              <a:gd name="connsiteY94" fmla="*/ 44590 h 897080"/>
              <a:gd name="connsiteX95" fmla="*/ 467255 w 900424"/>
              <a:gd name="connsiteY95" fmla="*/ 44590 h 897080"/>
              <a:gd name="connsiteX96" fmla="*/ 467255 w 900424"/>
              <a:gd name="connsiteY96" fmla="*/ 5557 h 897080"/>
              <a:gd name="connsiteX97" fmla="*/ 472813 w 900424"/>
              <a:gd name="connsiteY97" fmla="*/ 0 h 897080"/>
              <a:gd name="connsiteX98" fmla="*/ 495042 w 900424"/>
              <a:gd name="connsiteY98" fmla="*/ 0 h 897080"/>
              <a:gd name="connsiteX99" fmla="*/ 500600 w 900424"/>
              <a:gd name="connsiteY99" fmla="*/ 5557 h 897080"/>
              <a:gd name="connsiteX100" fmla="*/ 500600 w 900424"/>
              <a:gd name="connsiteY100" fmla="*/ 44590 h 897080"/>
              <a:gd name="connsiteX101" fmla="*/ 606532 w 900424"/>
              <a:gd name="connsiteY101" fmla="*/ 44590 h 897080"/>
              <a:gd name="connsiteX102" fmla="*/ 833814 w 900424"/>
              <a:gd name="connsiteY102" fmla="*/ 271872 h 897080"/>
              <a:gd name="connsiteX103" fmla="*/ 833814 w 900424"/>
              <a:gd name="connsiteY103" fmla="*/ 842046 h 897080"/>
              <a:gd name="connsiteX104" fmla="*/ 778780 w 900424"/>
              <a:gd name="connsiteY104" fmla="*/ 897080 h 897080"/>
              <a:gd name="connsiteX105" fmla="*/ 239864 w 900424"/>
              <a:gd name="connsiteY105" fmla="*/ 897080 h 897080"/>
              <a:gd name="connsiteX106" fmla="*/ 184830 w 900424"/>
              <a:gd name="connsiteY106" fmla="*/ 842046 h 897080"/>
              <a:gd name="connsiteX107" fmla="*/ 184830 w 900424"/>
              <a:gd name="connsiteY107" fmla="*/ 453750 h 897080"/>
              <a:gd name="connsiteX108" fmla="*/ 108913 w 900424"/>
              <a:gd name="connsiteY108" fmla="*/ 370979 h 897080"/>
              <a:gd name="connsiteX109" fmla="*/ 110701 w 900424"/>
              <a:gd name="connsiteY109" fmla="*/ 329567 h 897080"/>
              <a:gd name="connsiteX110" fmla="*/ 184830 w 900424"/>
              <a:gd name="connsiteY110" fmla="*/ 261577 h 897080"/>
              <a:gd name="connsiteX111" fmla="*/ 184830 w 900424"/>
              <a:gd name="connsiteY111" fmla="*/ 229235 h 897080"/>
              <a:gd name="connsiteX112" fmla="*/ 182259 w 900424"/>
              <a:gd name="connsiteY112" fmla="*/ 231595 h 897080"/>
              <a:gd name="connsiteX113" fmla="*/ 181841 w 900424"/>
              <a:gd name="connsiteY113" fmla="*/ 224803 h 897080"/>
              <a:gd name="connsiteX114" fmla="*/ 140694 w 900424"/>
              <a:gd name="connsiteY114" fmla="*/ 179942 h 897080"/>
              <a:gd name="connsiteX115" fmla="*/ 121321 w 900424"/>
              <a:gd name="connsiteY115" fmla="*/ 177057 h 897080"/>
              <a:gd name="connsiteX116" fmla="*/ 42515 w 900424"/>
              <a:gd name="connsiteY116" fmla="*/ 249335 h 897080"/>
              <a:gd name="connsiteX117" fmla="*/ 43718 w 900424"/>
              <a:gd name="connsiteY117" fmla="*/ 268885 h 897080"/>
              <a:gd name="connsiteX118" fmla="*/ 84866 w 900424"/>
              <a:gd name="connsiteY118" fmla="*/ 313747 h 897080"/>
              <a:gd name="connsiteX119" fmla="*/ 91596 w 900424"/>
              <a:gd name="connsiteY119" fmla="*/ 314749 h 897080"/>
              <a:gd name="connsiteX120" fmla="*/ 83614 w 900424"/>
              <a:gd name="connsiteY120" fmla="*/ 322070 h 897080"/>
              <a:gd name="connsiteX121" fmla="*/ 60335 w 900424"/>
              <a:gd name="connsiteY121" fmla="*/ 321065 h 897080"/>
              <a:gd name="connsiteX122" fmla="*/ 15793 w 900424"/>
              <a:gd name="connsiteY122" fmla="*/ 272501 h 897080"/>
              <a:gd name="connsiteX123" fmla="*/ 16799 w 900424"/>
              <a:gd name="connsiteY123" fmla="*/ 249222 h 897080"/>
              <a:gd name="connsiteX124" fmla="*/ 122114 w 900424"/>
              <a:gd name="connsiteY124" fmla="*/ 152628 h 897080"/>
              <a:gd name="connsiteX125" fmla="*/ 145393 w 900424"/>
              <a:gd name="connsiteY125" fmla="*/ 153633 h 897080"/>
              <a:gd name="connsiteX126" fmla="*/ 184830 w 900424"/>
              <a:gd name="connsiteY126" fmla="*/ 196630 h 897080"/>
              <a:gd name="connsiteX127" fmla="*/ 184830 w 900424"/>
              <a:gd name="connsiteY127" fmla="*/ 99625 h 897080"/>
              <a:gd name="connsiteX128" fmla="*/ 239864 w 900424"/>
              <a:gd name="connsiteY128" fmla="*/ 44590 h 897080"/>
              <a:gd name="connsiteX129" fmla="*/ 279115 w 900424"/>
              <a:gd name="connsiteY129" fmla="*/ 44590 h 897080"/>
              <a:gd name="connsiteX130" fmla="*/ 279115 w 900424"/>
              <a:gd name="connsiteY130" fmla="*/ 5557 h 897080"/>
              <a:gd name="connsiteX131" fmla="*/ 284672 w 900424"/>
              <a:gd name="connsiteY131" fmla="*/ 0 h 897080"/>
              <a:gd name="connsiteX132" fmla="*/ 69366 w 900424"/>
              <a:gd name="connsiteY132" fmla="*/ 71201 h 897080"/>
              <a:gd name="connsiteX133" fmla="*/ 69385 w 900424"/>
              <a:gd name="connsiteY133" fmla="*/ 71219 h 897080"/>
              <a:gd name="connsiteX134" fmla="*/ 0 w 900424"/>
              <a:gd name="connsiteY134" fmla="*/ 168855 h 897080"/>
              <a:gd name="connsiteX135" fmla="*/ 0 w 900424"/>
              <a:gd name="connsiteY135" fmla="*/ 168809 h 897080"/>
              <a:gd name="connsiteX136" fmla="*/ 69366 w 900424"/>
              <a:gd name="connsiteY136" fmla="*/ 71201 h 897080"/>
              <a:gd name="connsiteX0" fmla="*/ 260828 w 900424"/>
              <a:gd name="connsiteY0" fmla="*/ 738104 h 897080"/>
              <a:gd name="connsiteX1" fmla="*/ 260828 w 900424"/>
              <a:gd name="connsiteY1" fmla="*/ 767616 h 897080"/>
              <a:gd name="connsiteX2" fmla="*/ 752690 w 900424"/>
              <a:gd name="connsiteY2" fmla="*/ 767616 h 897080"/>
              <a:gd name="connsiteX3" fmla="*/ 752690 w 900424"/>
              <a:gd name="connsiteY3" fmla="*/ 738104 h 897080"/>
              <a:gd name="connsiteX4" fmla="*/ 260828 w 900424"/>
              <a:gd name="connsiteY4" fmla="*/ 738104 h 897080"/>
              <a:gd name="connsiteX5" fmla="*/ 523025 w 900424"/>
              <a:gd name="connsiteY5" fmla="*/ 662789 h 897080"/>
              <a:gd name="connsiteX6" fmla="*/ 529392 w 900424"/>
              <a:gd name="connsiteY6" fmla="*/ 692301 h 897080"/>
              <a:gd name="connsiteX7" fmla="*/ 752690 w 900424"/>
              <a:gd name="connsiteY7" fmla="*/ 692301 h 897080"/>
              <a:gd name="connsiteX8" fmla="*/ 752690 w 900424"/>
              <a:gd name="connsiteY8" fmla="*/ 662789 h 897080"/>
              <a:gd name="connsiteX9" fmla="*/ 523025 w 900424"/>
              <a:gd name="connsiteY9" fmla="*/ 662789 h 897080"/>
              <a:gd name="connsiteX10" fmla="*/ 260828 w 900424"/>
              <a:gd name="connsiteY10" fmla="*/ 662789 h 897080"/>
              <a:gd name="connsiteX11" fmla="*/ 260828 w 900424"/>
              <a:gd name="connsiteY11" fmla="*/ 692301 h 897080"/>
              <a:gd name="connsiteX12" fmla="*/ 520342 w 900424"/>
              <a:gd name="connsiteY12" fmla="*/ 692301 h 897080"/>
              <a:gd name="connsiteX13" fmla="*/ 427300 w 900424"/>
              <a:gd name="connsiteY13" fmla="*/ 662789 h 897080"/>
              <a:gd name="connsiteX14" fmla="*/ 260828 w 900424"/>
              <a:gd name="connsiteY14" fmla="*/ 662789 h 897080"/>
              <a:gd name="connsiteX15" fmla="*/ 506777 w 900424"/>
              <a:gd name="connsiteY15" fmla="*/ 587471 h 897080"/>
              <a:gd name="connsiteX16" fmla="*/ 513144 w 900424"/>
              <a:gd name="connsiteY16" fmla="*/ 616983 h 897080"/>
              <a:gd name="connsiteX17" fmla="*/ 752690 w 900424"/>
              <a:gd name="connsiteY17" fmla="*/ 616983 h 897080"/>
              <a:gd name="connsiteX18" fmla="*/ 752690 w 900424"/>
              <a:gd name="connsiteY18" fmla="*/ 587471 h 897080"/>
              <a:gd name="connsiteX19" fmla="*/ 506777 w 900424"/>
              <a:gd name="connsiteY19" fmla="*/ 587471 h 897080"/>
              <a:gd name="connsiteX20" fmla="*/ 260828 w 900424"/>
              <a:gd name="connsiteY20" fmla="*/ 587471 h 897080"/>
              <a:gd name="connsiteX21" fmla="*/ 260828 w 900424"/>
              <a:gd name="connsiteY21" fmla="*/ 616983 h 897080"/>
              <a:gd name="connsiteX22" fmla="*/ 334546 w 900424"/>
              <a:gd name="connsiteY22" fmla="*/ 616983 h 897080"/>
              <a:gd name="connsiteX23" fmla="*/ 307478 w 900424"/>
              <a:gd name="connsiteY23" fmla="*/ 587471 h 897080"/>
              <a:gd name="connsiteX24" fmla="*/ 260828 w 900424"/>
              <a:gd name="connsiteY24" fmla="*/ 587471 h 897080"/>
              <a:gd name="connsiteX25" fmla="*/ 467940 w 900424"/>
              <a:gd name="connsiteY25" fmla="*/ 544863 h 897080"/>
              <a:gd name="connsiteX26" fmla="*/ 385032 w 900424"/>
              <a:gd name="connsiteY26" fmla="*/ 620125 h 897080"/>
              <a:gd name="connsiteX27" fmla="*/ 506739 w 900424"/>
              <a:gd name="connsiteY27" fmla="*/ 670589 h 897080"/>
              <a:gd name="connsiteX28" fmla="*/ 467940 w 900424"/>
              <a:gd name="connsiteY28" fmla="*/ 544863 h 897080"/>
              <a:gd name="connsiteX29" fmla="*/ 260828 w 900424"/>
              <a:gd name="connsiteY29" fmla="*/ 536610 h 897080"/>
              <a:gd name="connsiteX30" fmla="*/ 260828 w 900424"/>
              <a:gd name="connsiteY30" fmla="*/ 541666 h 897080"/>
              <a:gd name="connsiteX31" fmla="*/ 265465 w 900424"/>
              <a:gd name="connsiteY31" fmla="*/ 541666 h 897080"/>
              <a:gd name="connsiteX32" fmla="*/ 260828 w 900424"/>
              <a:gd name="connsiteY32" fmla="*/ 536610 h 897080"/>
              <a:gd name="connsiteX33" fmla="*/ 477023 w 900424"/>
              <a:gd name="connsiteY33" fmla="*/ 512155 h 897080"/>
              <a:gd name="connsiteX34" fmla="*/ 477810 w 900424"/>
              <a:gd name="connsiteY34" fmla="*/ 513012 h 897080"/>
              <a:gd name="connsiteX35" fmla="*/ 481962 w 900424"/>
              <a:gd name="connsiteY35" fmla="*/ 541666 h 897080"/>
              <a:gd name="connsiteX36" fmla="*/ 752690 w 900424"/>
              <a:gd name="connsiteY36" fmla="*/ 541666 h 897080"/>
              <a:gd name="connsiteX37" fmla="*/ 752690 w 900424"/>
              <a:gd name="connsiteY37" fmla="*/ 512155 h 897080"/>
              <a:gd name="connsiteX38" fmla="*/ 477023 w 900424"/>
              <a:gd name="connsiteY38" fmla="*/ 512155 h 897080"/>
              <a:gd name="connsiteX39" fmla="*/ 407941 w 900424"/>
              <a:gd name="connsiteY39" fmla="*/ 436837 h 897080"/>
              <a:gd name="connsiteX40" fmla="*/ 435010 w 900424"/>
              <a:gd name="connsiteY40" fmla="*/ 466349 h 897080"/>
              <a:gd name="connsiteX41" fmla="*/ 752690 w 900424"/>
              <a:gd name="connsiteY41" fmla="*/ 466349 h 897080"/>
              <a:gd name="connsiteX42" fmla="*/ 752690 w 900424"/>
              <a:gd name="connsiteY42" fmla="*/ 436837 h 897080"/>
              <a:gd name="connsiteX43" fmla="*/ 407941 w 900424"/>
              <a:gd name="connsiteY43" fmla="*/ 436837 h 897080"/>
              <a:gd name="connsiteX44" fmla="*/ 338860 w 900424"/>
              <a:gd name="connsiteY44" fmla="*/ 361519 h 897080"/>
              <a:gd name="connsiteX45" fmla="*/ 365929 w 900424"/>
              <a:gd name="connsiteY45" fmla="*/ 391031 h 897080"/>
              <a:gd name="connsiteX46" fmla="*/ 752690 w 900424"/>
              <a:gd name="connsiteY46" fmla="*/ 391031 h 897080"/>
              <a:gd name="connsiteX47" fmla="*/ 752690 w 900424"/>
              <a:gd name="connsiteY47" fmla="*/ 361519 h 897080"/>
              <a:gd name="connsiteX48" fmla="*/ 338860 w 900424"/>
              <a:gd name="connsiteY48" fmla="*/ 361519 h 897080"/>
              <a:gd name="connsiteX49" fmla="*/ 208773 w 900424"/>
              <a:gd name="connsiteY49" fmla="*/ 261390 h 897080"/>
              <a:gd name="connsiteX50" fmla="*/ 191984 w 900424"/>
              <a:gd name="connsiteY50" fmla="*/ 266028 h 897080"/>
              <a:gd name="connsiteX51" fmla="*/ 127335 w 900424"/>
              <a:gd name="connsiteY51" fmla="*/ 325324 h 897080"/>
              <a:gd name="connsiteX52" fmla="*/ 129474 w 900424"/>
              <a:gd name="connsiteY52" fmla="*/ 360103 h 897080"/>
              <a:gd name="connsiteX53" fmla="*/ 350534 w 900424"/>
              <a:gd name="connsiteY53" fmla="*/ 601119 h 897080"/>
              <a:gd name="connsiteX54" fmla="*/ 384998 w 900424"/>
              <a:gd name="connsiteY54" fmla="*/ 606249 h 897080"/>
              <a:gd name="connsiteX55" fmla="*/ 449647 w 900424"/>
              <a:gd name="connsiteY55" fmla="*/ 546953 h 897080"/>
              <a:gd name="connsiteX56" fmla="*/ 447509 w 900424"/>
              <a:gd name="connsiteY56" fmla="*/ 512175 h 897080"/>
              <a:gd name="connsiteX57" fmla="*/ 226448 w 900424"/>
              <a:gd name="connsiteY57" fmla="*/ 271158 h 897080"/>
              <a:gd name="connsiteX58" fmla="*/ 208773 w 900424"/>
              <a:gd name="connsiteY58" fmla="*/ 261390 h 897080"/>
              <a:gd name="connsiteX59" fmla="*/ 260828 w 900424"/>
              <a:gd name="connsiteY59" fmla="*/ 243676 h 897080"/>
              <a:gd name="connsiteX60" fmla="*/ 260828 w 900424"/>
              <a:gd name="connsiteY60" fmla="*/ 276442 h 897080"/>
              <a:gd name="connsiteX61" fmla="*/ 266867 w 900424"/>
              <a:gd name="connsiteY61" fmla="*/ 283025 h 897080"/>
              <a:gd name="connsiteX62" fmla="*/ 555945 w 900424"/>
              <a:gd name="connsiteY62" fmla="*/ 283025 h 897080"/>
              <a:gd name="connsiteX63" fmla="*/ 555945 w 900424"/>
              <a:gd name="connsiteY63" fmla="*/ 243676 h 897080"/>
              <a:gd name="connsiteX64" fmla="*/ 260828 w 900424"/>
              <a:gd name="connsiteY64" fmla="*/ 243676 h 897080"/>
              <a:gd name="connsiteX65" fmla="*/ 593007 w 900424"/>
              <a:gd name="connsiteY65" fmla="*/ 92545 h 897080"/>
              <a:gd name="connsiteX66" fmla="*/ 593004 w 900424"/>
              <a:gd name="connsiteY66" fmla="*/ 246254 h 897080"/>
              <a:gd name="connsiteX67" fmla="*/ 636152 w 900424"/>
              <a:gd name="connsiteY67" fmla="*/ 294792 h 897080"/>
              <a:gd name="connsiteX68" fmla="*/ 797949 w 900424"/>
              <a:gd name="connsiteY68" fmla="*/ 297488 h 897080"/>
              <a:gd name="connsiteX69" fmla="*/ 593007 w 900424"/>
              <a:gd name="connsiteY69" fmla="*/ 92545 h 897080"/>
              <a:gd name="connsiteX70" fmla="*/ 655342 w 900424"/>
              <a:gd name="connsiteY70" fmla="*/ 72904 h 897080"/>
              <a:gd name="connsiteX71" fmla="*/ 721150 w 900424"/>
              <a:gd name="connsiteY71" fmla="*/ 72904 h 897080"/>
              <a:gd name="connsiteX72" fmla="*/ 900424 w 900424"/>
              <a:gd name="connsiteY72" fmla="*/ 254516 h 897080"/>
              <a:gd name="connsiteX73" fmla="*/ 900424 w 900424"/>
              <a:gd name="connsiteY73" fmla="*/ 826972 h 897080"/>
              <a:gd name="connsiteX74" fmla="*/ 852052 w 900424"/>
              <a:gd name="connsiteY74" fmla="*/ 879012 h 897080"/>
              <a:gd name="connsiteX75" fmla="*/ 828360 w 900424"/>
              <a:gd name="connsiteY75" fmla="*/ 879012 h 897080"/>
              <a:gd name="connsiteX76" fmla="*/ 849187 w 900424"/>
              <a:gd name="connsiteY76" fmla="*/ 836923 h 897080"/>
              <a:gd name="connsiteX77" fmla="*/ 849187 w 900424"/>
              <a:gd name="connsiteY77" fmla="*/ 266749 h 897080"/>
              <a:gd name="connsiteX78" fmla="*/ 655342 w 900424"/>
              <a:gd name="connsiteY78" fmla="*/ 72904 h 897080"/>
              <a:gd name="connsiteX79" fmla="*/ 284672 w 900424"/>
              <a:gd name="connsiteY79" fmla="*/ 0 h 897080"/>
              <a:gd name="connsiteX80" fmla="*/ 306902 w 900424"/>
              <a:gd name="connsiteY80" fmla="*/ 0 h 897080"/>
              <a:gd name="connsiteX81" fmla="*/ 312459 w 900424"/>
              <a:gd name="connsiteY81" fmla="*/ 5557 h 897080"/>
              <a:gd name="connsiteX82" fmla="*/ 312459 w 900424"/>
              <a:gd name="connsiteY82" fmla="*/ 44590 h 897080"/>
              <a:gd name="connsiteX83" fmla="*/ 341829 w 900424"/>
              <a:gd name="connsiteY83" fmla="*/ 44590 h 897080"/>
              <a:gd name="connsiteX84" fmla="*/ 341829 w 900424"/>
              <a:gd name="connsiteY84" fmla="*/ 5557 h 897080"/>
              <a:gd name="connsiteX85" fmla="*/ 347386 w 900424"/>
              <a:gd name="connsiteY85" fmla="*/ 0 h 897080"/>
              <a:gd name="connsiteX86" fmla="*/ 369616 w 900424"/>
              <a:gd name="connsiteY86" fmla="*/ 0 h 897080"/>
              <a:gd name="connsiteX87" fmla="*/ 375173 w 900424"/>
              <a:gd name="connsiteY87" fmla="*/ 5557 h 897080"/>
              <a:gd name="connsiteX88" fmla="*/ 375173 w 900424"/>
              <a:gd name="connsiteY88" fmla="*/ 44590 h 897080"/>
              <a:gd name="connsiteX89" fmla="*/ 404543 w 900424"/>
              <a:gd name="connsiteY89" fmla="*/ 44590 h 897080"/>
              <a:gd name="connsiteX90" fmla="*/ 404543 w 900424"/>
              <a:gd name="connsiteY90" fmla="*/ 5557 h 897080"/>
              <a:gd name="connsiteX91" fmla="*/ 410100 w 900424"/>
              <a:gd name="connsiteY91" fmla="*/ 0 h 897080"/>
              <a:gd name="connsiteX92" fmla="*/ 432330 w 900424"/>
              <a:gd name="connsiteY92" fmla="*/ 0 h 897080"/>
              <a:gd name="connsiteX93" fmla="*/ 437887 w 900424"/>
              <a:gd name="connsiteY93" fmla="*/ 5557 h 897080"/>
              <a:gd name="connsiteX94" fmla="*/ 437887 w 900424"/>
              <a:gd name="connsiteY94" fmla="*/ 44590 h 897080"/>
              <a:gd name="connsiteX95" fmla="*/ 467255 w 900424"/>
              <a:gd name="connsiteY95" fmla="*/ 44590 h 897080"/>
              <a:gd name="connsiteX96" fmla="*/ 467255 w 900424"/>
              <a:gd name="connsiteY96" fmla="*/ 5557 h 897080"/>
              <a:gd name="connsiteX97" fmla="*/ 472813 w 900424"/>
              <a:gd name="connsiteY97" fmla="*/ 0 h 897080"/>
              <a:gd name="connsiteX98" fmla="*/ 495042 w 900424"/>
              <a:gd name="connsiteY98" fmla="*/ 0 h 897080"/>
              <a:gd name="connsiteX99" fmla="*/ 500600 w 900424"/>
              <a:gd name="connsiteY99" fmla="*/ 5557 h 897080"/>
              <a:gd name="connsiteX100" fmla="*/ 500600 w 900424"/>
              <a:gd name="connsiteY100" fmla="*/ 44590 h 897080"/>
              <a:gd name="connsiteX101" fmla="*/ 606532 w 900424"/>
              <a:gd name="connsiteY101" fmla="*/ 44590 h 897080"/>
              <a:gd name="connsiteX102" fmla="*/ 833814 w 900424"/>
              <a:gd name="connsiteY102" fmla="*/ 271872 h 897080"/>
              <a:gd name="connsiteX103" fmla="*/ 833814 w 900424"/>
              <a:gd name="connsiteY103" fmla="*/ 842046 h 897080"/>
              <a:gd name="connsiteX104" fmla="*/ 778780 w 900424"/>
              <a:gd name="connsiteY104" fmla="*/ 897080 h 897080"/>
              <a:gd name="connsiteX105" fmla="*/ 239864 w 900424"/>
              <a:gd name="connsiteY105" fmla="*/ 897080 h 897080"/>
              <a:gd name="connsiteX106" fmla="*/ 184830 w 900424"/>
              <a:gd name="connsiteY106" fmla="*/ 842046 h 897080"/>
              <a:gd name="connsiteX107" fmla="*/ 184830 w 900424"/>
              <a:gd name="connsiteY107" fmla="*/ 453750 h 897080"/>
              <a:gd name="connsiteX108" fmla="*/ 108913 w 900424"/>
              <a:gd name="connsiteY108" fmla="*/ 370979 h 897080"/>
              <a:gd name="connsiteX109" fmla="*/ 110701 w 900424"/>
              <a:gd name="connsiteY109" fmla="*/ 329567 h 897080"/>
              <a:gd name="connsiteX110" fmla="*/ 184830 w 900424"/>
              <a:gd name="connsiteY110" fmla="*/ 261577 h 897080"/>
              <a:gd name="connsiteX111" fmla="*/ 184830 w 900424"/>
              <a:gd name="connsiteY111" fmla="*/ 229235 h 897080"/>
              <a:gd name="connsiteX112" fmla="*/ 182259 w 900424"/>
              <a:gd name="connsiteY112" fmla="*/ 231595 h 897080"/>
              <a:gd name="connsiteX113" fmla="*/ 181841 w 900424"/>
              <a:gd name="connsiteY113" fmla="*/ 224803 h 897080"/>
              <a:gd name="connsiteX114" fmla="*/ 140694 w 900424"/>
              <a:gd name="connsiteY114" fmla="*/ 179942 h 897080"/>
              <a:gd name="connsiteX115" fmla="*/ 121321 w 900424"/>
              <a:gd name="connsiteY115" fmla="*/ 177057 h 897080"/>
              <a:gd name="connsiteX116" fmla="*/ 42515 w 900424"/>
              <a:gd name="connsiteY116" fmla="*/ 249335 h 897080"/>
              <a:gd name="connsiteX117" fmla="*/ 43718 w 900424"/>
              <a:gd name="connsiteY117" fmla="*/ 268885 h 897080"/>
              <a:gd name="connsiteX118" fmla="*/ 84866 w 900424"/>
              <a:gd name="connsiteY118" fmla="*/ 313747 h 897080"/>
              <a:gd name="connsiteX119" fmla="*/ 91596 w 900424"/>
              <a:gd name="connsiteY119" fmla="*/ 314749 h 897080"/>
              <a:gd name="connsiteX120" fmla="*/ 83614 w 900424"/>
              <a:gd name="connsiteY120" fmla="*/ 322070 h 897080"/>
              <a:gd name="connsiteX121" fmla="*/ 60335 w 900424"/>
              <a:gd name="connsiteY121" fmla="*/ 321065 h 897080"/>
              <a:gd name="connsiteX122" fmla="*/ 15793 w 900424"/>
              <a:gd name="connsiteY122" fmla="*/ 272501 h 897080"/>
              <a:gd name="connsiteX123" fmla="*/ 16799 w 900424"/>
              <a:gd name="connsiteY123" fmla="*/ 249222 h 897080"/>
              <a:gd name="connsiteX124" fmla="*/ 122114 w 900424"/>
              <a:gd name="connsiteY124" fmla="*/ 152628 h 897080"/>
              <a:gd name="connsiteX125" fmla="*/ 145393 w 900424"/>
              <a:gd name="connsiteY125" fmla="*/ 153633 h 897080"/>
              <a:gd name="connsiteX126" fmla="*/ 184830 w 900424"/>
              <a:gd name="connsiteY126" fmla="*/ 196630 h 897080"/>
              <a:gd name="connsiteX127" fmla="*/ 184830 w 900424"/>
              <a:gd name="connsiteY127" fmla="*/ 99625 h 897080"/>
              <a:gd name="connsiteX128" fmla="*/ 239864 w 900424"/>
              <a:gd name="connsiteY128" fmla="*/ 44590 h 897080"/>
              <a:gd name="connsiteX129" fmla="*/ 279115 w 900424"/>
              <a:gd name="connsiteY129" fmla="*/ 44590 h 897080"/>
              <a:gd name="connsiteX130" fmla="*/ 279115 w 900424"/>
              <a:gd name="connsiteY130" fmla="*/ 5557 h 897080"/>
              <a:gd name="connsiteX131" fmla="*/ 284672 w 900424"/>
              <a:gd name="connsiteY131" fmla="*/ 0 h 897080"/>
              <a:gd name="connsiteX132" fmla="*/ 0 w 900424"/>
              <a:gd name="connsiteY132" fmla="*/ 168809 h 897080"/>
              <a:gd name="connsiteX133" fmla="*/ 69385 w 900424"/>
              <a:gd name="connsiteY133" fmla="*/ 71219 h 897080"/>
              <a:gd name="connsiteX134" fmla="*/ 0 w 900424"/>
              <a:gd name="connsiteY134" fmla="*/ 168855 h 897080"/>
              <a:gd name="connsiteX135" fmla="*/ 0 w 900424"/>
              <a:gd name="connsiteY135" fmla="*/ 168809 h 897080"/>
              <a:gd name="connsiteX0" fmla="*/ 260828 w 900424"/>
              <a:gd name="connsiteY0" fmla="*/ 738104 h 897080"/>
              <a:gd name="connsiteX1" fmla="*/ 260828 w 900424"/>
              <a:gd name="connsiteY1" fmla="*/ 767616 h 897080"/>
              <a:gd name="connsiteX2" fmla="*/ 752690 w 900424"/>
              <a:gd name="connsiteY2" fmla="*/ 767616 h 897080"/>
              <a:gd name="connsiteX3" fmla="*/ 752690 w 900424"/>
              <a:gd name="connsiteY3" fmla="*/ 738104 h 897080"/>
              <a:gd name="connsiteX4" fmla="*/ 260828 w 900424"/>
              <a:gd name="connsiteY4" fmla="*/ 738104 h 897080"/>
              <a:gd name="connsiteX5" fmla="*/ 523025 w 900424"/>
              <a:gd name="connsiteY5" fmla="*/ 662789 h 897080"/>
              <a:gd name="connsiteX6" fmla="*/ 529392 w 900424"/>
              <a:gd name="connsiteY6" fmla="*/ 692301 h 897080"/>
              <a:gd name="connsiteX7" fmla="*/ 752690 w 900424"/>
              <a:gd name="connsiteY7" fmla="*/ 692301 h 897080"/>
              <a:gd name="connsiteX8" fmla="*/ 752690 w 900424"/>
              <a:gd name="connsiteY8" fmla="*/ 662789 h 897080"/>
              <a:gd name="connsiteX9" fmla="*/ 523025 w 900424"/>
              <a:gd name="connsiteY9" fmla="*/ 662789 h 897080"/>
              <a:gd name="connsiteX10" fmla="*/ 260828 w 900424"/>
              <a:gd name="connsiteY10" fmla="*/ 662789 h 897080"/>
              <a:gd name="connsiteX11" fmla="*/ 260828 w 900424"/>
              <a:gd name="connsiteY11" fmla="*/ 692301 h 897080"/>
              <a:gd name="connsiteX12" fmla="*/ 520342 w 900424"/>
              <a:gd name="connsiteY12" fmla="*/ 692301 h 897080"/>
              <a:gd name="connsiteX13" fmla="*/ 427300 w 900424"/>
              <a:gd name="connsiteY13" fmla="*/ 662789 h 897080"/>
              <a:gd name="connsiteX14" fmla="*/ 260828 w 900424"/>
              <a:gd name="connsiteY14" fmla="*/ 662789 h 897080"/>
              <a:gd name="connsiteX15" fmla="*/ 506777 w 900424"/>
              <a:gd name="connsiteY15" fmla="*/ 587471 h 897080"/>
              <a:gd name="connsiteX16" fmla="*/ 513144 w 900424"/>
              <a:gd name="connsiteY16" fmla="*/ 616983 h 897080"/>
              <a:gd name="connsiteX17" fmla="*/ 752690 w 900424"/>
              <a:gd name="connsiteY17" fmla="*/ 616983 h 897080"/>
              <a:gd name="connsiteX18" fmla="*/ 752690 w 900424"/>
              <a:gd name="connsiteY18" fmla="*/ 587471 h 897080"/>
              <a:gd name="connsiteX19" fmla="*/ 506777 w 900424"/>
              <a:gd name="connsiteY19" fmla="*/ 587471 h 897080"/>
              <a:gd name="connsiteX20" fmla="*/ 260828 w 900424"/>
              <a:gd name="connsiteY20" fmla="*/ 587471 h 897080"/>
              <a:gd name="connsiteX21" fmla="*/ 260828 w 900424"/>
              <a:gd name="connsiteY21" fmla="*/ 616983 h 897080"/>
              <a:gd name="connsiteX22" fmla="*/ 334546 w 900424"/>
              <a:gd name="connsiteY22" fmla="*/ 616983 h 897080"/>
              <a:gd name="connsiteX23" fmla="*/ 307478 w 900424"/>
              <a:gd name="connsiteY23" fmla="*/ 587471 h 897080"/>
              <a:gd name="connsiteX24" fmla="*/ 260828 w 900424"/>
              <a:gd name="connsiteY24" fmla="*/ 587471 h 897080"/>
              <a:gd name="connsiteX25" fmla="*/ 467940 w 900424"/>
              <a:gd name="connsiteY25" fmla="*/ 544863 h 897080"/>
              <a:gd name="connsiteX26" fmla="*/ 385032 w 900424"/>
              <a:gd name="connsiteY26" fmla="*/ 620125 h 897080"/>
              <a:gd name="connsiteX27" fmla="*/ 506739 w 900424"/>
              <a:gd name="connsiteY27" fmla="*/ 670589 h 897080"/>
              <a:gd name="connsiteX28" fmla="*/ 467940 w 900424"/>
              <a:gd name="connsiteY28" fmla="*/ 544863 h 897080"/>
              <a:gd name="connsiteX29" fmla="*/ 260828 w 900424"/>
              <a:gd name="connsiteY29" fmla="*/ 536610 h 897080"/>
              <a:gd name="connsiteX30" fmla="*/ 260828 w 900424"/>
              <a:gd name="connsiteY30" fmla="*/ 541666 h 897080"/>
              <a:gd name="connsiteX31" fmla="*/ 265465 w 900424"/>
              <a:gd name="connsiteY31" fmla="*/ 541666 h 897080"/>
              <a:gd name="connsiteX32" fmla="*/ 260828 w 900424"/>
              <a:gd name="connsiteY32" fmla="*/ 536610 h 897080"/>
              <a:gd name="connsiteX33" fmla="*/ 477023 w 900424"/>
              <a:gd name="connsiteY33" fmla="*/ 512155 h 897080"/>
              <a:gd name="connsiteX34" fmla="*/ 477810 w 900424"/>
              <a:gd name="connsiteY34" fmla="*/ 513012 h 897080"/>
              <a:gd name="connsiteX35" fmla="*/ 481962 w 900424"/>
              <a:gd name="connsiteY35" fmla="*/ 541666 h 897080"/>
              <a:gd name="connsiteX36" fmla="*/ 752690 w 900424"/>
              <a:gd name="connsiteY36" fmla="*/ 541666 h 897080"/>
              <a:gd name="connsiteX37" fmla="*/ 752690 w 900424"/>
              <a:gd name="connsiteY37" fmla="*/ 512155 h 897080"/>
              <a:gd name="connsiteX38" fmla="*/ 477023 w 900424"/>
              <a:gd name="connsiteY38" fmla="*/ 512155 h 897080"/>
              <a:gd name="connsiteX39" fmla="*/ 407941 w 900424"/>
              <a:gd name="connsiteY39" fmla="*/ 436837 h 897080"/>
              <a:gd name="connsiteX40" fmla="*/ 435010 w 900424"/>
              <a:gd name="connsiteY40" fmla="*/ 466349 h 897080"/>
              <a:gd name="connsiteX41" fmla="*/ 752690 w 900424"/>
              <a:gd name="connsiteY41" fmla="*/ 466349 h 897080"/>
              <a:gd name="connsiteX42" fmla="*/ 752690 w 900424"/>
              <a:gd name="connsiteY42" fmla="*/ 436837 h 897080"/>
              <a:gd name="connsiteX43" fmla="*/ 407941 w 900424"/>
              <a:gd name="connsiteY43" fmla="*/ 436837 h 897080"/>
              <a:gd name="connsiteX44" fmla="*/ 338860 w 900424"/>
              <a:gd name="connsiteY44" fmla="*/ 361519 h 897080"/>
              <a:gd name="connsiteX45" fmla="*/ 365929 w 900424"/>
              <a:gd name="connsiteY45" fmla="*/ 391031 h 897080"/>
              <a:gd name="connsiteX46" fmla="*/ 752690 w 900424"/>
              <a:gd name="connsiteY46" fmla="*/ 391031 h 897080"/>
              <a:gd name="connsiteX47" fmla="*/ 752690 w 900424"/>
              <a:gd name="connsiteY47" fmla="*/ 361519 h 897080"/>
              <a:gd name="connsiteX48" fmla="*/ 338860 w 900424"/>
              <a:gd name="connsiteY48" fmla="*/ 361519 h 897080"/>
              <a:gd name="connsiteX49" fmla="*/ 208773 w 900424"/>
              <a:gd name="connsiteY49" fmla="*/ 261390 h 897080"/>
              <a:gd name="connsiteX50" fmla="*/ 191984 w 900424"/>
              <a:gd name="connsiteY50" fmla="*/ 266028 h 897080"/>
              <a:gd name="connsiteX51" fmla="*/ 127335 w 900424"/>
              <a:gd name="connsiteY51" fmla="*/ 325324 h 897080"/>
              <a:gd name="connsiteX52" fmla="*/ 129474 w 900424"/>
              <a:gd name="connsiteY52" fmla="*/ 360103 h 897080"/>
              <a:gd name="connsiteX53" fmla="*/ 350534 w 900424"/>
              <a:gd name="connsiteY53" fmla="*/ 601119 h 897080"/>
              <a:gd name="connsiteX54" fmla="*/ 384998 w 900424"/>
              <a:gd name="connsiteY54" fmla="*/ 606249 h 897080"/>
              <a:gd name="connsiteX55" fmla="*/ 449647 w 900424"/>
              <a:gd name="connsiteY55" fmla="*/ 546953 h 897080"/>
              <a:gd name="connsiteX56" fmla="*/ 447509 w 900424"/>
              <a:gd name="connsiteY56" fmla="*/ 512175 h 897080"/>
              <a:gd name="connsiteX57" fmla="*/ 226448 w 900424"/>
              <a:gd name="connsiteY57" fmla="*/ 271158 h 897080"/>
              <a:gd name="connsiteX58" fmla="*/ 208773 w 900424"/>
              <a:gd name="connsiteY58" fmla="*/ 261390 h 897080"/>
              <a:gd name="connsiteX59" fmla="*/ 260828 w 900424"/>
              <a:gd name="connsiteY59" fmla="*/ 243676 h 897080"/>
              <a:gd name="connsiteX60" fmla="*/ 260828 w 900424"/>
              <a:gd name="connsiteY60" fmla="*/ 276442 h 897080"/>
              <a:gd name="connsiteX61" fmla="*/ 266867 w 900424"/>
              <a:gd name="connsiteY61" fmla="*/ 283025 h 897080"/>
              <a:gd name="connsiteX62" fmla="*/ 555945 w 900424"/>
              <a:gd name="connsiteY62" fmla="*/ 283025 h 897080"/>
              <a:gd name="connsiteX63" fmla="*/ 555945 w 900424"/>
              <a:gd name="connsiteY63" fmla="*/ 243676 h 897080"/>
              <a:gd name="connsiteX64" fmla="*/ 260828 w 900424"/>
              <a:gd name="connsiteY64" fmla="*/ 243676 h 897080"/>
              <a:gd name="connsiteX65" fmla="*/ 593007 w 900424"/>
              <a:gd name="connsiteY65" fmla="*/ 92545 h 897080"/>
              <a:gd name="connsiteX66" fmla="*/ 593004 w 900424"/>
              <a:gd name="connsiteY66" fmla="*/ 246254 h 897080"/>
              <a:gd name="connsiteX67" fmla="*/ 636152 w 900424"/>
              <a:gd name="connsiteY67" fmla="*/ 294792 h 897080"/>
              <a:gd name="connsiteX68" fmla="*/ 797949 w 900424"/>
              <a:gd name="connsiteY68" fmla="*/ 297488 h 897080"/>
              <a:gd name="connsiteX69" fmla="*/ 593007 w 900424"/>
              <a:gd name="connsiteY69" fmla="*/ 92545 h 897080"/>
              <a:gd name="connsiteX70" fmla="*/ 655342 w 900424"/>
              <a:gd name="connsiteY70" fmla="*/ 72904 h 897080"/>
              <a:gd name="connsiteX71" fmla="*/ 721150 w 900424"/>
              <a:gd name="connsiteY71" fmla="*/ 72904 h 897080"/>
              <a:gd name="connsiteX72" fmla="*/ 900424 w 900424"/>
              <a:gd name="connsiteY72" fmla="*/ 254516 h 897080"/>
              <a:gd name="connsiteX73" fmla="*/ 900424 w 900424"/>
              <a:gd name="connsiteY73" fmla="*/ 826972 h 897080"/>
              <a:gd name="connsiteX74" fmla="*/ 852052 w 900424"/>
              <a:gd name="connsiteY74" fmla="*/ 879012 h 897080"/>
              <a:gd name="connsiteX75" fmla="*/ 828360 w 900424"/>
              <a:gd name="connsiteY75" fmla="*/ 879012 h 897080"/>
              <a:gd name="connsiteX76" fmla="*/ 849187 w 900424"/>
              <a:gd name="connsiteY76" fmla="*/ 836923 h 897080"/>
              <a:gd name="connsiteX77" fmla="*/ 849187 w 900424"/>
              <a:gd name="connsiteY77" fmla="*/ 266749 h 897080"/>
              <a:gd name="connsiteX78" fmla="*/ 655342 w 900424"/>
              <a:gd name="connsiteY78" fmla="*/ 72904 h 897080"/>
              <a:gd name="connsiteX79" fmla="*/ 284672 w 900424"/>
              <a:gd name="connsiteY79" fmla="*/ 0 h 897080"/>
              <a:gd name="connsiteX80" fmla="*/ 306902 w 900424"/>
              <a:gd name="connsiteY80" fmla="*/ 0 h 897080"/>
              <a:gd name="connsiteX81" fmla="*/ 312459 w 900424"/>
              <a:gd name="connsiteY81" fmla="*/ 5557 h 897080"/>
              <a:gd name="connsiteX82" fmla="*/ 312459 w 900424"/>
              <a:gd name="connsiteY82" fmla="*/ 44590 h 897080"/>
              <a:gd name="connsiteX83" fmla="*/ 341829 w 900424"/>
              <a:gd name="connsiteY83" fmla="*/ 44590 h 897080"/>
              <a:gd name="connsiteX84" fmla="*/ 341829 w 900424"/>
              <a:gd name="connsiteY84" fmla="*/ 5557 h 897080"/>
              <a:gd name="connsiteX85" fmla="*/ 347386 w 900424"/>
              <a:gd name="connsiteY85" fmla="*/ 0 h 897080"/>
              <a:gd name="connsiteX86" fmla="*/ 369616 w 900424"/>
              <a:gd name="connsiteY86" fmla="*/ 0 h 897080"/>
              <a:gd name="connsiteX87" fmla="*/ 375173 w 900424"/>
              <a:gd name="connsiteY87" fmla="*/ 5557 h 897080"/>
              <a:gd name="connsiteX88" fmla="*/ 375173 w 900424"/>
              <a:gd name="connsiteY88" fmla="*/ 44590 h 897080"/>
              <a:gd name="connsiteX89" fmla="*/ 404543 w 900424"/>
              <a:gd name="connsiteY89" fmla="*/ 44590 h 897080"/>
              <a:gd name="connsiteX90" fmla="*/ 404543 w 900424"/>
              <a:gd name="connsiteY90" fmla="*/ 5557 h 897080"/>
              <a:gd name="connsiteX91" fmla="*/ 410100 w 900424"/>
              <a:gd name="connsiteY91" fmla="*/ 0 h 897080"/>
              <a:gd name="connsiteX92" fmla="*/ 432330 w 900424"/>
              <a:gd name="connsiteY92" fmla="*/ 0 h 897080"/>
              <a:gd name="connsiteX93" fmla="*/ 437887 w 900424"/>
              <a:gd name="connsiteY93" fmla="*/ 5557 h 897080"/>
              <a:gd name="connsiteX94" fmla="*/ 437887 w 900424"/>
              <a:gd name="connsiteY94" fmla="*/ 44590 h 897080"/>
              <a:gd name="connsiteX95" fmla="*/ 467255 w 900424"/>
              <a:gd name="connsiteY95" fmla="*/ 44590 h 897080"/>
              <a:gd name="connsiteX96" fmla="*/ 467255 w 900424"/>
              <a:gd name="connsiteY96" fmla="*/ 5557 h 897080"/>
              <a:gd name="connsiteX97" fmla="*/ 472813 w 900424"/>
              <a:gd name="connsiteY97" fmla="*/ 0 h 897080"/>
              <a:gd name="connsiteX98" fmla="*/ 495042 w 900424"/>
              <a:gd name="connsiteY98" fmla="*/ 0 h 897080"/>
              <a:gd name="connsiteX99" fmla="*/ 500600 w 900424"/>
              <a:gd name="connsiteY99" fmla="*/ 5557 h 897080"/>
              <a:gd name="connsiteX100" fmla="*/ 500600 w 900424"/>
              <a:gd name="connsiteY100" fmla="*/ 44590 h 897080"/>
              <a:gd name="connsiteX101" fmla="*/ 606532 w 900424"/>
              <a:gd name="connsiteY101" fmla="*/ 44590 h 897080"/>
              <a:gd name="connsiteX102" fmla="*/ 833814 w 900424"/>
              <a:gd name="connsiteY102" fmla="*/ 271872 h 897080"/>
              <a:gd name="connsiteX103" fmla="*/ 833814 w 900424"/>
              <a:gd name="connsiteY103" fmla="*/ 842046 h 897080"/>
              <a:gd name="connsiteX104" fmla="*/ 778780 w 900424"/>
              <a:gd name="connsiteY104" fmla="*/ 897080 h 897080"/>
              <a:gd name="connsiteX105" fmla="*/ 239864 w 900424"/>
              <a:gd name="connsiteY105" fmla="*/ 897080 h 897080"/>
              <a:gd name="connsiteX106" fmla="*/ 184830 w 900424"/>
              <a:gd name="connsiteY106" fmla="*/ 842046 h 897080"/>
              <a:gd name="connsiteX107" fmla="*/ 184830 w 900424"/>
              <a:gd name="connsiteY107" fmla="*/ 453750 h 897080"/>
              <a:gd name="connsiteX108" fmla="*/ 108913 w 900424"/>
              <a:gd name="connsiteY108" fmla="*/ 370979 h 897080"/>
              <a:gd name="connsiteX109" fmla="*/ 110701 w 900424"/>
              <a:gd name="connsiteY109" fmla="*/ 329567 h 897080"/>
              <a:gd name="connsiteX110" fmla="*/ 184830 w 900424"/>
              <a:gd name="connsiteY110" fmla="*/ 261577 h 897080"/>
              <a:gd name="connsiteX111" fmla="*/ 184830 w 900424"/>
              <a:gd name="connsiteY111" fmla="*/ 229235 h 897080"/>
              <a:gd name="connsiteX112" fmla="*/ 182259 w 900424"/>
              <a:gd name="connsiteY112" fmla="*/ 231595 h 897080"/>
              <a:gd name="connsiteX113" fmla="*/ 181841 w 900424"/>
              <a:gd name="connsiteY113" fmla="*/ 224803 h 897080"/>
              <a:gd name="connsiteX114" fmla="*/ 140694 w 900424"/>
              <a:gd name="connsiteY114" fmla="*/ 179942 h 897080"/>
              <a:gd name="connsiteX115" fmla="*/ 121321 w 900424"/>
              <a:gd name="connsiteY115" fmla="*/ 177057 h 897080"/>
              <a:gd name="connsiteX116" fmla="*/ 42515 w 900424"/>
              <a:gd name="connsiteY116" fmla="*/ 249335 h 897080"/>
              <a:gd name="connsiteX117" fmla="*/ 43718 w 900424"/>
              <a:gd name="connsiteY117" fmla="*/ 268885 h 897080"/>
              <a:gd name="connsiteX118" fmla="*/ 84866 w 900424"/>
              <a:gd name="connsiteY118" fmla="*/ 313747 h 897080"/>
              <a:gd name="connsiteX119" fmla="*/ 91596 w 900424"/>
              <a:gd name="connsiteY119" fmla="*/ 314749 h 897080"/>
              <a:gd name="connsiteX120" fmla="*/ 83614 w 900424"/>
              <a:gd name="connsiteY120" fmla="*/ 322070 h 897080"/>
              <a:gd name="connsiteX121" fmla="*/ 60335 w 900424"/>
              <a:gd name="connsiteY121" fmla="*/ 321065 h 897080"/>
              <a:gd name="connsiteX122" fmla="*/ 15793 w 900424"/>
              <a:gd name="connsiteY122" fmla="*/ 272501 h 897080"/>
              <a:gd name="connsiteX123" fmla="*/ 16799 w 900424"/>
              <a:gd name="connsiteY123" fmla="*/ 249222 h 897080"/>
              <a:gd name="connsiteX124" fmla="*/ 122114 w 900424"/>
              <a:gd name="connsiteY124" fmla="*/ 152628 h 897080"/>
              <a:gd name="connsiteX125" fmla="*/ 145393 w 900424"/>
              <a:gd name="connsiteY125" fmla="*/ 153633 h 897080"/>
              <a:gd name="connsiteX126" fmla="*/ 184830 w 900424"/>
              <a:gd name="connsiteY126" fmla="*/ 196630 h 897080"/>
              <a:gd name="connsiteX127" fmla="*/ 184830 w 900424"/>
              <a:gd name="connsiteY127" fmla="*/ 99625 h 897080"/>
              <a:gd name="connsiteX128" fmla="*/ 239864 w 900424"/>
              <a:gd name="connsiteY128" fmla="*/ 44590 h 897080"/>
              <a:gd name="connsiteX129" fmla="*/ 279115 w 900424"/>
              <a:gd name="connsiteY129" fmla="*/ 44590 h 897080"/>
              <a:gd name="connsiteX130" fmla="*/ 279115 w 900424"/>
              <a:gd name="connsiteY130" fmla="*/ 5557 h 897080"/>
              <a:gd name="connsiteX131" fmla="*/ 284672 w 900424"/>
              <a:gd name="connsiteY131" fmla="*/ 0 h 897080"/>
              <a:gd name="connsiteX132" fmla="*/ 0 w 900424"/>
              <a:gd name="connsiteY132" fmla="*/ 168855 h 897080"/>
              <a:gd name="connsiteX133" fmla="*/ 69385 w 900424"/>
              <a:gd name="connsiteY133" fmla="*/ 71219 h 897080"/>
              <a:gd name="connsiteX134" fmla="*/ 0 w 900424"/>
              <a:gd name="connsiteY134" fmla="*/ 168855 h 897080"/>
              <a:gd name="connsiteX0" fmla="*/ 249370 w 888966"/>
              <a:gd name="connsiteY0" fmla="*/ 738104 h 897080"/>
              <a:gd name="connsiteX1" fmla="*/ 249370 w 888966"/>
              <a:gd name="connsiteY1" fmla="*/ 767616 h 897080"/>
              <a:gd name="connsiteX2" fmla="*/ 741232 w 888966"/>
              <a:gd name="connsiteY2" fmla="*/ 767616 h 897080"/>
              <a:gd name="connsiteX3" fmla="*/ 741232 w 888966"/>
              <a:gd name="connsiteY3" fmla="*/ 738104 h 897080"/>
              <a:gd name="connsiteX4" fmla="*/ 249370 w 888966"/>
              <a:gd name="connsiteY4" fmla="*/ 738104 h 897080"/>
              <a:gd name="connsiteX5" fmla="*/ 511567 w 888966"/>
              <a:gd name="connsiteY5" fmla="*/ 662789 h 897080"/>
              <a:gd name="connsiteX6" fmla="*/ 517934 w 888966"/>
              <a:gd name="connsiteY6" fmla="*/ 692301 h 897080"/>
              <a:gd name="connsiteX7" fmla="*/ 741232 w 888966"/>
              <a:gd name="connsiteY7" fmla="*/ 692301 h 897080"/>
              <a:gd name="connsiteX8" fmla="*/ 741232 w 888966"/>
              <a:gd name="connsiteY8" fmla="*/ 662789 h 897080"/>
              <a:gd name="connsiteX9" fmla="*/ 511567 w 888966"/>
              <a:gd name="connsiteY9" fmla="*/ 662789 h 897080"/>
              <a:gd name="connsiteX10" fmla="*/ 249370 w 888966"/>
              <a:gd name="connsiteY10" fmla="*/ 662789 h 897080"/>
              <a:gd name="connsiteX11" fmla="*/ 249370 w 888966"/>
              <a:gd name="connsiteY11" fmla="*/ 692301 h 897080"/>
              <a:gd name="connsiteX12" fmla="*/ 508884 w 888966"/>
              <a:gd name="connsiteY12" fmla="*/ 692301 h 897080"/>
              <a:gd name="connsiteX13" fmla="*/ 415842 w 888966"/>
              <a:gd name="connsiteY13" fmla="*/ 662789 h 897080"/>
              <a:gd name="connsiteX14" fmla="*/ 249370 w 888966"/>
              <a:gd name="connsiteY14" fmla="*/ 662789 h 897080"/>
              <a:gd name="connsiteX15" fmla="*/ 495319 w 888966"/>
              <a:gd name="connsiteY15" fmla="*/ 587471 h 897080"/>
              <a:gd name="connsiteX16" fmla="*/ 501686 w 888966"/>
              <a:gd name="connsiteY16" fmla="*/ 616983 h 897080"/>
              <a:gd name="connsiteX17" fmla="*/ 741232 w 888966"/>
              <a:gd name="connsiteY17" fmla="*/ 616983 h 897080"/>
              <a:gd name="connsiteX18" fmla="*/ 741232 w 888966"/>
              <a:gd name="connsiteY18" fmla="*/ 587471 h 897080"/>
              <a:gd name="connsiteX19" fmla="*/ 495319 w 888966"/>
              <a:gd name="connsiteY19" fmla="*/ 587471 h 897080"/>
              <a:gd name="connsiteX20" fmla="*/ 249370 w 888966"/>
              <a:gd name="connsiteY20" fmla="*/ 587471 h 897080"/>
              <a:gd name="connsiteX21" fmla="*/ 249370 w 888966"/>
              <a:gd name="connsiteY21" fmla="*/ 616983 h 897080"/>
              <a:gd name="connsiteX22" fmla="*/ 323088 w 888966"/>
              <a:gd name="connsiteY22" fmla="*/ 616983 h 897080"/>
              <a:gd name="connsiteX23" fmla="*/ 296020 w 888966"/>
              <a:gd name="connsiteY23" fmla="*/ 587471 h 897080"/>
              <a:gd name="connsiteX24" fmla="*/ 249370 w 888966"/>
              <a:gd name="connsiteY24" fmla="*/ 587471 h 897080"/>
              <a:gd name="connsiteX25" fmla="*/ 456482 w 888966"/>
              <a:gd name="connsiteY25" fmla="*/ 544863 h 897080"/>
              <a:gd name="connsiteX26" fmla="*/ 373574 w 888966"/>
              <a:gd name="connsiteY26" fmla="*/ 620125 h 897080"/>
              <a:gd name="connsiteX27" fmla="*/ 495281 w 888966"/>
              <a:gd name="connsiteY27" fmla="*/ 670589 h 897080"/>
              <a:gd name="connsiteX28" fmla="*/ 456482 w 888966"/>
              <a:gd name="connsiteY28" fmla="*/ 544863 h 897080"/>
              <a:gd name="connsiteX29" fmla="*/ 249370 w 888966"/>
              <a:gd name="connsiteY29" fmla="*/ 536610 h 897080"/>
              <a:gd name="connsiteX30" fmla="*/ 249370 w 888966"/>
              <a:gd name="connsiteY30" fmla="*/ 541666 h 897080"/>
              <a:gd name="connsiteX31" fmla="*/ 254007 w 888966"/>
              <a:gd name="connsiteY31" fmla="*/ 541666 h 897080"/>
              <a:gd name="connsiteX32" fmla="*/ 249370 w 888966"/>
              <a:gd name="connsiteY32" fmla="*/ 536610 h 897080"/>
              <a:gd name="connsiteX33" fmla="*/ 465565 w 888966"/>
              <a:gd name="connsiteY33" fmla="*/ 512155 h 897080"/>
              <a:gd name="connsiteX34" fmla="*/ 466352 w 888966"/>
              <a:gd name="connsiteY34" fmla="*/ 513012 h 897080"/>
              <a:gd name="connsiteX35" fmla="*/ 470504 w 888966"/>
              <a:gd name="connsiteY35" fmla="*/ 541666 h 897080"/>
              <a:gd name="connsiteX36" fmla="*/ 741232 w 888966"/>
              <a:gd name="connsiteY36" fmla="*/ 541666 h 897080"/>
              <a:gd name="connsiteX37" fmla="*/ 741232 w 888966"/>
              <a:gd name="connsiteY37" fmla="*/ 512155 h 897080"/>
              <a:gd name="connsiteX38" fmla="*/ 465565 w 888966"/>
              <a:gd name="connsiteY38" fmla="*/ 512155 h 897080"/>
              <a:gd name="connsiteX39" fmla="*/ 396483 w 888966"/>
              <a:gd name="connsiteY39" fmla="*/ 436837 h 897080"/>
              <a:gd name="connsiteX40" fmla="*/ 423552 w 888966"/>
              <a:gd name="connsiteY40" fmla="*/ 466349 h 897080"/>
              <a:gd name="connsiteX41" fmla="*/ 741232 w 888966"/>
              <a:gd name="connsiteY41" fmla="*/ 466349 h 897080"/>
              <a:gd name="connsiteX42" fmla="*/ 741232 w 888966"/>
              <a:gd name="connsiteY42" fmla="*/ 436837 h 897080"/>
              <a:gd name="connsiteX43" fmla="*/ 396483 w 888966"/>
              <a:gd name="connsiteY43" fmla="*/ 436837 h 897080"/>
              <a:gd name="connsiteX44" fmla="*/ 327402 w 888966"/>
              <a:gd name="connsiteY44" fmla="*/ 361519 h 897080"/>
              <a:gd name="connsiteX45" fmla="*/ 354471 w 888966"/>
              <a:gd name="connsiteY45" fmla="*/ 391031 h 897080"/>
              <a:gd name="connsiteX46" fmla="*/ 741232 w 888966"/>
              <a:gd name="connsiteY46" fmla="*/ 391031 h 897080"/>
              <a:gd name="connsiteX47" fmla="*/ 741232 w 888966"/>
              <a:gd name="connsiteY47" fmla="*/ 361519 h 897080"/>
              <a:gd name="connsiteX48" fmla="*/ 327402 w 888966"/>
              <a:gd name="connsiteY48" fmla="*/ 361519 h 897080"/>
              <a:gd name="connsiteX49" fmla="*/ 197315 w 888966"/>
              <a:gd name="connsiteY49" fmla="*/ 261390 h 897080"/>
              <a:gd name="connsiteX50" fmla="*/ 180526 w 888966"/>
              <a:gd name="connsiteY50" fmla="*/ 266028 h 897080"/>
              <a:gd name="connsiteX51" fmla="*/ 115877 w 888966"/>
              <a:gd name="connsiteY51" fmla="*/ 325324 h 897080"/>
              <a:gd name="connsiteX52" fmla="*/ 118016 w 888966"/>
              <a:gd name="connsiteY52" fmla="*/ 360103 h 897080"/>
              <a:gd name="connsiteX53" fmla="*/ 339076 w 888966"/>
              <a:gd name="connsiteY53" fmla="*/ 601119 h 897080"/>
              <a:gd name="connsiteX54" fmla="*/ 373540 w 888966"/>
              <a:gd name="connsiteY54" fmla="*/ 606249 h 897080"/>
              <a:gd name="connsiteX55" fmla="*/ 438189 w 888966"/>
              <a:gd name="connsiteY55" fmla="*/ 546953 h 897080"/>
              <a:gd name="connsiteX56" fmla="*/ 436051 w 888966"/>
              <a:gd name="connsiteY56" fmla="*/ 512175 h 897080"/>
              <a:gd name="connsiteX57" fmla="*/ 214990 w 888966"/>
              <a:gd name="connsiteY57" fmla="*/ 271158 h 897080"/>
              <a:gd name="connsiteX58" fmla="*/ 197315 w 888966"/>
              <a:gd name="connsiteY58" fmla="*/ 261390 h 897080"/>
              <a:gd name="connsiteX59" fmla="*/ 249370 w 888966"/>
              <a:gd name="connsiteY59" fmla="*/ 243676 h 897080"/>
              <a:gd name="connsiteX60" fmla="*/ 249370 w 888966"/>
              <a:gd name="connsiteY60" fmla="*/ 276442 h 897080"/>
              <a:gd name="connsiteX61" fmla="*/ 255409 w 888966"/>
              <a:gd name="connsiteY61" fmla="*/ 283025 h 897080"/>
              <a:gd name="connsiteX62" fmla="*/ 544487 w 888966"/>
              <a:gd name="connsiteY62" fmla="*/ 283025 h 897080"/>
              <a:gd name="connsiteX63" fmla="*/ 544487 w 888966"/>
              <a:gd name="connsiteY63" fmla="*/ 243676 h 897080"/>
              <a:gd name="connsiteX64" fmla="*/ 249370 w 888966"/>
              <a:gd name="connsiteY64" fmla="*/ 243676 h 897080"/>
              <a:gd name="connsiteX65" fmla="*/ 581549 w 888966"/>
              <a:gd name="connsiteY65" fmla="*/ 92545 h 897080"/>
              <a:gd name="connsiteX66" fmla="*/ 581546 w 888966"/>
              <a:gd name="connsiteY66" fmla="*/ 246254 h 897080"/>
              <a:gd name="connsiteX67" fmla="*/ 624694 w 888966"/>
              <a:gd name="connsiteY67" fmla="*/ 294792 h 897080"/>
              <a:gd name="connsiteX68" fmla="*/ 786491 w 888966"/>
              <a:gd name="connsiteY68" fmla="*/ 297488 h 897080"/>
              <a:gd name="connsiteX69" fmla="*/ 581549 w 888966"/>
              <a:gd name="connsiteY69" fmla="*/ 92545 h 897080"/>
              <a:gd name="connsiteX70" fmla="*/ 643884 w 888966"/>
              <a:gd name="connsiteY70" fmla="*/ 72904 h 897080"/>
              <a:gd name="connsiteX71" fmla="*/ 709692 w 888966"/>
              <a:gd name="connsiteY71" fmla="*/ 72904 h 897080"/>
              <a:gd name="connsiteX72" fmla="*/ 888966 w 888966"/>
              <a:gd name="connsiteY72" fmla="*/ 254516 h 897080"/>
              <a:gd name="connsiteX73" fmla="*/ 888966 w 888966"/>
              <a:gd name="connsiteY73" fmla="*/ 826972 h 897080"/>
              <a:gd name="connsiteX74" fmla="*/ 840594 w 888966"/>
              <a:gd name="connsiteY74" fmla="*/ 879012 h 897080"/>
              <a:gd name="connsiteX75" fmla="*/ 816902 w 888966"/>
              <a:gd name="connsiteY75" fmla="*/ 879012 h 897080"/>
              <a:gd name="connsiteX76" fmla="*/ 837729 w 888966"/>
              <a:gd name="connsiteY76" fmla="*/ 836923 h 897080"/>
              <a:gd name="connsiteX77" fmla="*/ 837729 w 888966"/>
              <a:gd name="connsiteY77" fmla="*/ 266749 h 897080"/>
              <a:gd name="connsiteX78" fmla="*/ 643884 w 888966"/>
              <a:gd name="connsiteY78" fmla="*/ 72904 h 897080"/>
              <a:gd name="connsiteX79" fmla="*/ 273214 w 888966"/>
              <a:gd name="connsiteY79" fmla="*/ 0 h 897080"/>
              <a:gd name="connsiteX80" fmla="*/ 295444 w 888966"/>
              <a:gd name="connsiteY80" fmla="*/ 0 h 897080"/>
              <a:gd name="connsiteX81" fmla="*/ 301001 w 888966"/>
              <a:gd name="connsiteY81" fmla="*/ 5557 h 897080"/>
              <a:gd name="connsiteX82" fmla="*/ 301001 w 888966"/>
              <a:gd name="connsiteY82" fmla="*/ 44590 h 897080"/>
              <a:gd name="connsiteX83" fmla="*/ 330371 w 888966"/>
              <a:gd name="connsiteY83" fmla="*/ 44590 h 897080"/>
              <a:gd name="connsiteX84" fmla="*/ 330371 w 888966"/>
              <a:gd name="connsiteY84" fmla="*/ 5557 h 897080"/>
              <a:gd name="connsiteX85" fmla="*/ 335928 w 888966"/>
              <a:gd name="connsiteY85" fmla="*/ 0 h 897080"/>
              <a:gd name="connsiteX86" fmla="*/ 358158 w 888966"/>
              <a:gd name="connsiteY86" fmla="*/ 0 h 897080"/>
              <a:gd name="connsiteX87" fmla="*/ 363715 w 888966"/>
              <a:gd name="connsiteY87" fmla="*/ 5557 h 897080"/>
              <a:gd name="connsiteX88" fmla="*/ 363715 w 888966"/>
              <a:gd name="connsiteY88" fmla="*/ 44590 h 897080"/>
              <a:gd name="connsiteX89" fmla="*/ 393085 w 888966"/>
              <a:gd name="connsiteY89" fmla="*/ 44590 h 897080"/>
              <a:gd name="connsiteX90" fmla="*/ 393085 w 888966"/>
              <a:gd name="connsiteY90" fmla="*/ 5557 h 897080"/>
              <a:gd name="connsiteX91" fmla="*/ 398642 w 888966"/>
              <a:gd name="connsiteY91" fmla="*/ 0 h 897080"/>
              <a:gd name="connsiteX92" fmla="*/ 420872 w 888966"/>
              <a:gd name="connsiteY92" fmla="*/ 0 h 897080"/>
              <a:gd name="connsiteX93" fmla="*/ 426429 w 888966"/>
              <a:gd name="connsiteY93" fmla="*/ 5557 h 897080"/>
              <a:gd name="connsiteX94" fmla="*/ 426429 w 888966"/>
              <a:gd name="connsiteY94" fmla="*/ 44590 h 897080"/>
              <a:gd name="connsiteX95" fmla="*/ 455797 w 888966"/>
              <a:gd name="connsiteY95" fmla="*/ 44590 h 897080"/>
              <a:gd name="connsiteX96" fmla="*/ 455797 w 888966"/>
              <a:gd name="connsiteY96" fmla="*/ 5557 h 897080"/>
              <a:gd name="connsiteX97" fmla="*/ 461355 w 888966"/>
              <a:gd name="connsiteY97" fmla="*/ 0 h 897080"/>
              <a:gd name="connsiteX98" fmla="*/ 483584 w 888966"/>
              <a:gd name="connsiteY98" fmla="*/ 0 h 897080"/>
              <a:gd name="connsiteX99" fmla="*/ 489142 w 888966"/>
              <a:gd name="connsiteY99" fmla="*/ 5557 h 897080"/>
              <a:gd name="connsiteX100" fmla="*/ 489142 w 888966"/>
              <a:gd name="connsiteY100" fmla="*/ 44590 h 897080"/>
              <a:gd name="connsiteX101" fmla="*/ 595074 w 888966"/>
              <a:gd name="connsiteY101" fmla="*/ 44590 h 897080"/>
              <a:gd name="connsiteX102" fmla="*/ 822356 w 888966"/>
              <a:gd name="connsiteY102" fmla="*/ 271872 h 897080"/>
              <a:gd name="connsiteX103" fmla="*/ 822356 w 888966"/>
              <a:gd name="connsiteY103" fmla="*/ 842046 h 897080"/>
              <a:gd name="connsiteX104" fmla="*/ 767322 w 888966"/>
              <a:gd name="connsiteY104" fmla="*/ 897080 h 897080"/>
              <a:gd name="connsiteX105" fmla="*/ 228406 w 888966"/>
              <a:gd name="connsiteY105" fmla="*/ 897080 h 897080"/>
              <a:gd name="connsiteX106" fmla="*/ 173372 w 888966"/>
              <a:gd name="connsiteY106" fmla="*/ 842046 h 897080"/>
              <a:gd name="connsiteX107" fmla="*/ 173372 w 888966"/>
              <a:gd name="connsiteY107" fmla="*/ 453750 h 897080"/>
              <a:gd name="connsiteX108" fmla="*/ 97455 w 888966"/>
              <a:gd name="connsiteY108" fmla="*/ 370979 h 897080"/>
              <a:gd name="connsiteX109" fmla="*/ 99243 w 888966"/>
              <a:gd name="connsiteY109" fmla="*/ 329567 h 897080"/>
              <a:gd name="connsiteX110" fmla="*/ 173372 w 888966"/>
              <a:gd name="connsiteY110" fmla="*/ 261577 h 897080"/>
              <a:gd name="connsiteX111" fmla="*/ 173372 w 888966"/>
              <a:gd name="connsiteY111" fmla="*/ 229235 h 897080"/>
              <a:gd name="connsiteX112" fmla="*/ 170801 w 888966"/>
              <a:gd name="connsiteY112" fmla="*/ 231595 h 897080"/>
              <a:gd name="connsiteX113" fmla="*/ 170383 w 888966"/>
              <a:gd name="connsiteY113" fmla="*/ 224803 h 897080"/>
              <a:gd name="connsiteX114" fmla="*/ 129236 w 888966"/>
              <a:gd name="connsiteY114" fmla="*/ 179942 h 897080"/>
              <a:gd name="connsiteX115" fmla="*/ 109863 w 888966"/>
              <a:gd name="connsiteY115" fmla="*/ 177057 h 897080"/>
              <a:gd name="connsiteX116" fmla="*/ 31057 w 888966"/>
              <a:gd name="connsiteY116" fmla="*/ 249335 h 897080"/>
              <a:gd name="connsiteX117" fmla="*/ 32260 w 888966"/>
              <a:gd name="connsiteY117" fmla="*/ 268885 h 897080"/>
              <a:gd name="connsiteX118" fmla="*/ 73408 w 888966"/>
              <a:gd name="connsiteY118" fmla="*/ 313747 h 897080"/>
              <a:gd name="connsiteX119" fmla="*/ 80138 w 888966"/>
              <a:gd name="connsiteY119" fmla="*/ 314749 h 897080"/>
              <a:gd name="connsiteX120" fmla="*/ 72156 w 888966"/>
              <a:gd name="connsiteY120" fmla="*/ 322070 h 897080"/>
              <a:gd name="connsiteX121" fmla="*/ 48877 w 888966"/>
              <a:gd name="connsiteY121" fmla="*/ 321065 h 897080"/>
              <a:gd name="connsiteX122" fmla="*/ 4335 w 888966"/>
              <a:gd name="connsiteY122" fmla="*/ 272501 h 897080"/>
              <a:gd name="connsiteX123" fmla="*/ 5341 w 888966"/>
              <a:gd name="connsiteY123" fmla="*/ 249222 h 897080"/>
              <a:gd name="connsiteX124" fmla="*/ 110656 w 888966"/>
              <a:gd name="connsiteY124" fmla="*/ 152628 h 897080"/>
              <a:gd name="connsiteX125" fmla="*/ 133935 w 888966"/>
              <a:gd name="connsiteY125" fmla="*/ 153633 h 897080"/>
              <a:gd name="connsiteX126" fmla="*/ 173372 w 888966"/>
              <a:gd name="connsiteY126" fmla="*/ 196630 h 897080"/>
              <a:gd name="connsiteX127" fmla="*/ 173372 w 888966"/>
              <a:gd name="connsiteY127" fmla="*/ 99625 h 897080"/>
              <a:gd name="connsiteX128" fmla="*/ 228406 w 888966"/>
              <a:gd name="connsiteY128" fmla="*/ 44590 h 897080"/>
              <a:gd name="connsiteX129" fmla="*/ 267657 w 888966"/>
              <a:gd name="connsiteY129" fmla="*/ 44590 h 897080"/>
              <a:gd name="connsiteX130" fmla="*/ 267657 w 888966"/>
              <a:gd name="connsiteY130" fmla="*/ 5557 h 897080"/>
              <a:gd name="connsiteX131" fmla="*/ 273214 w 888966"/>
              <a:gd name="connsiteY131" fmla="*/ 0 h 897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Lst>
            <a:rect l="l" t="t" r="r" b="b"/>
            <a:pathLst>
              <a:path w="888966" h="897080">
                <a:moveTo>
                  <a:pt x="249370" y="738104"/>
                </a:moveTo>
                <a:lnTo>
                  <a:pt x="249370" y="767616"/>
                </a:lnTo>
                <a:lnTo>
                  <a:pt x="741232" y="767616"/>
                </a:lnTo>
                <a:lnTo>
                  <a:pt x="741232" y="738104"/>
                </a:lnTo>
                <a:lnTo>
                  <a:pt x="249370" y="738104"/>
                </a:lnTo>
                <a:close/>
                <a:moveTo>
                  <a:pt x="511567" y="662789"/>
                </a:moveTo>
                <a:lnTo>
                  <a:pt x="517934" y="692301"/>
                </a:lnTo>
                <a:lnTo>
                  <a:pt x="741232" y="692301"/>
                </a:lnTo>
                <a:lnTo>
                  <a:pt x="741232" y="662789"/>
                </a:lnTo>
                <a:lnTo>
                  <a:pt x="511567" y="662789"/>
                </a:lnTo>
                <a:close/>
                <a:moveTo>
                  <a:pt x="249370" y="662789"/>
                </a:moveTo>
                <a:lnTo>
                  <a:pt x="249370" y="692301"/>
                </a:lnTo>
                <a:lnTo>
                  <a:pt x="508884" y="692301"/>
                </a:lnTo>
                <a:lnTo>
                  <a:pt x="415842" y="662789"/>
                </a:lnTo>
                <a:lnTo>
                  <a:pt x="249370" y="662789"/>
                </a:lnTo>
                <a:close/>
                <a:moveTo>
                  <a:pt x="495319" y="587471"/>
                </a:moveTo>
                <a:lnTo>
                  <a:pt x="501686" y="616983"/>
                </a:lnTo>
                <a:lnTo>
                  <a:pt x="741232" y="616983"/>
                </a:lnTo>
                <a:lnTo>
                  <a:pt x="741232" y="587471"/>
                </a:lnTo>
                <a:lnTo>
                  <a:pt x="495319" y="587471"/>
                </a:lnTo>
                <a:close/>
                <a:moveTo>
                  <a:pt x="249370" y="587471"/>
                </a:moveTo>
                <a:lnTo>
                  <a:pt x="249370" y="616983"/>
                </a:lnTo>
                <a:lnTo>
                  <a:pt x="323088" y="616983"/>
                </a:lnTo>
                <a:lnTo>
                  <a:pt x="296020" y="587471"/>
                </a:lnTo>
                <a:lnTo>
                  <a:pt x="249370" y="587471"/>
                </a:lnTo>
                <a:close/>
                <a:moveTo>
                  <a:pt x="456482" y="544863"/>
                </a:moveTo>
                <a:lnTo>
                  <a:pt x="373574" y="620125"/>
                </a:lnTo>
                <a:lnTo>
                  <a:pt x="495281" y="670589"/>
                </a:lnTo>
                <a:lnTo>
                  <a:pt x="456482" y="544863"/>
                </a:lnTo>
                <a:close/>
                <a:moveTo>
                  <a:pt x="249370" y="536610"/>
                </a:moveTo>
                <a:lnTo>
                  <a:pt x="249370" y="541666"/>
                </a:lnTo>
                <a:lnTo>
                  <a:pt x="254007" y="541666"/>
                </a:lnTo>
                <a:lnTo>
                  <a:pt x="249370" y="536610"/>
                </a:lnTo>
                <a:close/>
                <a:moveTo>
                  <a:pt x="465565" y="512155"/>
                </a:moveTo>
                <a:lnTo>
                  <a:pt x="466352" y="513012"/>
                </a:lnTo>
                <a:cubicBezTo>
                  <a:pt x="473866" y="521204"/>
                  <a:pt x="475841" y="532516"/>
                  <a:pt x="470504" y="541666"/>
                </a:cubicBezTo>
                <a:lnTo>
                  <a:pt x="741232" y="541666"/>
                </a:lnTo>
                <a:lnTo>
                  <a:pt x="741232" y="512155"/>
                </a:lnTo>
                <a:lnTo>
                  <a:pt x="465565" y="512155"/>
                </a:lnTo>
                <a:close/>
                <a:moveTo>
                  <a:pt x="396483" y="436837"/>
                </a:moveTo>
                <a:lnTo>
                  <a:pt x="423552" y="466349"/>
                </a:lnTo>
                <a:lnTo>
                  <a:pt x="741232" y="466349"/>
                </a:lnTo>
                <a:lnTo>
                  <a:pt x="741232" y="436837"/>
                </a:lnTo>
                <a:lnTo>
                  <a:pt x="396483" y="436837"/>
                </a:lnTo>
                <a:close/>
                <a:moveTo>
                  <a:pt x="327402" y="361519"/>
                </a:moveTo>
                <a:lnTo>
                  <a:pt x="354471" y="391031"/>
                </a:lnTo>
                <a:lnTo>
                  <a:pt x="741232" y="391031"/>
                </a:lnTo>
                <a:lnTo>
                  <a:pt x="741232" y="361519"/>
                </a:lnTo>
                <a:lnTo>
                  <a:pt x="327402" y="361519"/>
                </a:lnTo>
                <a:close/>
                <a:moveTo>
                  <a:pt x="197315" y="261390"/>
                </a:moveTo>
                <a:cubicBezTo>
                  <a:pt x="191078" y="260462"/>
                  <a:pt x="184990" y="261934"/>
                  <a:pt x="180526" y="266028"/>
                </a:cubicBezTo>
                <a:lnTo>
                  <a:pt x="115877" y="325324"/>
                </a:lnTo>
                <a:cubicBezTo>
                  <a:pt x="106950" y="333512"/>
                  <a:pt x="107908" y="349083"/>
                  <a:pt x="118016" y="360103"/>
                </a:cubicBezTo>
                <a:lnTo>
                  <a:pt x="339076" y="601119"/>
                </a:lnTo>
                <a:cubicBezTo>
                  <a:pt x="349185" y="612140"/>
                  <a:pt x="364614" y="614437"/>
                  <a:pt x="373540" y="606249"/>
                </a:cubicBezTo>
                <a:lnTo>
                  <a:pt x="438189" y="546953"/>
                </a:lnTo>
                <a:cubicBezTo>
                  <a:pt x="447116" y="538766"/>
                  <a:pt x="446158" y="523195"/>
                  <a:pt x="436051" y="512175"/>
                </a:cubicBezTo>
                <a:lnTo>
                  <a:pt x="214990" y="271158"/>
                </a:lnTo>
                <a:cubicBezTo>
                  <a:pt x="209936" y="265648"/>
                  <a:pt x="203552" y="262320"/>
                  <a:pt x="197315" y="261390"/>
                </a:cubicBezTo>
                <a:close/>
                <a:moveTo>
                  <a:pt x="249370" y="243676"/>
                </a:moveTo>
                <a:lnTo>
                  <a:pt x="249370" y="276442"/>
                </a:lnTo>
                <a:lnTo>
                  <a:pt x="255409" y="283025"/>
                </a:lnTo>
                <a:lnTo>
                  <a:pt x="544487" y="283025"/>
                </a:lnTo>
                <a:lnTo>
                  <a:pt x="544487" y="243676"/>
                </a:lnTo>
                <a:lnTo>
                  <a:pt x="249370" y="243676"/>
                </a:lnTo>
                <a:close/>
                <a:moveTo>
                  <a:pt x="581549" y="92545"/>
                </a:moveTo>
                <a:cubicBezTo>
                  <a:pt x="581549" y="143782"/>
                  <a:pt x="581546" y="195017"/>
                  <a:pt x="581546" y="246254"/>
                </a:cubicBezTo>
                <a:cubicBezTo>
                  <a:pt x="580561" y="275242"/>
                  <a:pt x="607752" y="291422"/>
                  <a:pt x="624694" y="294792"/>
                </a:cubicBezTo>
                <a:lnTo>
                  <a:pt x="786491" y="297488"/>
                </a:lnTo>
                <a:lnTo>
                  <a:pt x="581549" y="92545"/>
                </a:lnTo>
                <a:close/>
                <a:moveTo>
                  <a:pt x="643884" y="72904"/>
                </a:moveTo>
                <a:lnTo>
                  <a:pt x="709692" y="72904"/>
                </a:lnTo>
                <a:lnTo>
                  <a:pt x="888966" y="254516"/>
                </a:lnTo>
                <a:lnTo>
                  <a:pt x="888966" y="826972"/>
                </a:lnTo>
                <a:cubicBezTo>
                  <a:pt x="888966" y="855713"/>
                  <a:pt x="867310" y="879012"/>
                  <a:pt x="840594" y="879012"/>
                </a:cubicBezTo>
                <a:lnTo>
                  <a:pt x="816902" y="879012"/>
                </a:lnTo>
                <a:cubicBezTo>
                  <a:pt x="829807" y="869541"/>
                  <a:pt x="837729" y="854157"/>
                  <a:pt x="837729" y="836923"/>
                </a:cubicBezTo>
                <a:lnTo>
                  <a:pt x="837729" y="266749"/>
                </a:lnTo>
                <a:lnTo>
                  <a:pt x="643884" y="72904"/>
                </a:lnTo>
                <a:close/>
                <a:moveTo>
                  <a:pt x="273214" y="0"/>
                </a:moveTo>
                <a:lnTo>
                  <a:pt x="295444" y="0"/>
                </a:lnTo>
                <a:cubicBezTo>
                  <a:pt x="298513" y="0"/>
                  <a:pt x="301001" y="2488"/>
                  <a:pt x="301001" y="5557"/>
                </a:cubicBezTo>
                <a:lnTo>
                  <a:pt x="301001" y="44590"/>
                </a:lnTo>
                <a:lnTo>
                  <a:pt x="330371" y="44590"/>
                </a:lnTo>
                <a:lnTo>
                  <a:pt x="330371" y="5557"/>
                </a:lnTo>
                <a:lnTo>
                  <a:pt x="335928" y="0"/>
                </a:lnTo>
                <a:lnTo>
                  <a:pt x="358158" y="0"/>
                </a:lnTo>
                <a:cubicBezTo>
                  <a:pt x="361227" y="0"/>
                  <a:pt x="363715" y="2488"/>
                  <a:pt x="363715" y="5557"/>
                </a:cubicBezTo>
                <a:lnTo>
                  <a:pt x="363715" y="44590"/>
                </a:lnTo>
                <a:lnTo>
                  <a:pt x="393085" y="44590"/>
                </a:lnTo>
                <a:lnTo>
                  <a:pt x="393085" y="5557"/>
                </a:lnTo>
                <a:lnTo>
                  <a:pt x="398642" y="0"/>
                </a:lnTo>
                <a:lnTo>
                  <a:pt x="420872" y="0"/>
                </a:lnTo>
                <a:cubicBezTo>
                  <a:pt x="423941" y="0"/>
                  <a:pt x="426429" y="2488"/>
                  <a:pt x="426429" y="5557"/>
                </a:cubicBezTo>
                <a:lnTo>
                  <a:pt x="426429" y="44590"/>
                </a:lnTo>
                <a:lnTo>
                  <a:pt x="455797" y="44590"/>
                </a:lnTo>
                <a:lnTo>
                  <a:pt x="455797" y="5557"/>
                </a:lnTo>
                <a:lnTo>
                  <a:pt x="461355" y="0"/>
                </a:lnTo>
                <a:lnTo>
                  <a:pt x="483584" y="0"/>
                </a:lnTo>
                <a:cubicBezTo>
                  <a:pt x="486654" y="0"/>
                  <a:pt x="489142" y="2488"/>
                  <a:pt x="489142" y="5557"/>
                </a:cubicBezTo>
                <a:lnTo>
                  <a:pt x="489142" y="44590"/>
                </a:lnTo>
                <a:lnTo>
                  <a:pt x="595074" y="44590"/>
                </a:lnTo>
                <a:lnTo>
                  <a:pt x="822356" y="271872"/>
                </a:lnTo>
                <a:lnTo>
                  <a:pt x="822356" y="842046"/>
                </a:lnTo>
                <a:cubicBezTo>
                  <a:pt x="822356" y="872441"/>
                  <a:pt x="797716" y="897080"/>
                  <a:pt x="767322" y="897080"/>
                </a:cubicBezTo>
                <a:lnTo>
                  <a:pt x="228406" y="897080"/>
                </a:lnTo>
                <a:cubicBezTo>
                  <a:pt x="198010" y="897080"/>
                  <a:pt x="173372" y="872441"/>
                  <a:pt x="173372" y="842046"/>
                </a:cubicBezTo>
                <a:lnTo>
                  <a:pt x="173372" y="453750"/>
                </a:lnTo>
                <a:lnTo>
                  <a:pt x="97455" y="370979"/>
                </a:lnTo>
                <a:cubicBezTo>
                  <a:pt x="86512" y="359050"/>
                  <a:pt x="87313" y="340510"/>
                  <a:pt x="99243" y="329567"/>
                </a:cubicBezTo>
                <a:lnTo>
                  <a:pt x="173372" y="261577"/>
                </a:lnTo>
                <a:lnTo>
                  <a:pt x="173372" y="229235"/>
                </a:lnTo>
                <a:lnTo>
                  <a:pt x="170801" y="231595"/>
                </a:lnTo>
                <a:cubicBezTo>
                  <a:pt x="170662" y="229331"/>
                  <a:pt x="170522" y="227067"/>
                  <a:pt x="170383" y="224803"/>
                </a:cubicBezTo>
                <a:lnTo>
                  <a:pt x="129236" y="179942"/>
                </a:lnTo>
                <a:cubicBezTo>
                  <a:pt x="123552" y="173745"/>
                  <a:pt x="114879" y="172454"/>
                  <a:pt x="109863" y="177057"/>
                </a:cubicBezTo>
                <a:lnTo>
                  <a:pt x="31057" y="249335"/>
                </a:lnTo>
                <a:cubicBezTo>
                  <a:pt x="26040" y="253937"/>
                  <a:pt x="26578" y="262690"/>
                  <a:pt x="32260" y="268885"/>
                </a:cubicBezTo>
                <a:lnTo>
                  <a:pt x="73408" y="313747"/>
                </a:lnTo>
                <a:cubicBezTo>
                  <a:pt x="74973" y="315454"/>
                  <a:pt x="76765" y="316789"/>
                  <a:pt x="80138" y="314749"/>
                </a:cubicBezTo>
                <a:lnTo>
                  <a:pt x="72156" y="322070"/>
                </a:lnTo>
                <a:cubicBezTo>
                  <a:pt x="65450" y="328221"/>
                  <a:pt x="55029" y="327771"/>
                  <a:pt x="48877" y="321065"/>
                </a:cubicBezTo>
                <a:lnTo>
                  <a:pt x="4335" y="272501"/>
                </a:lnTo>
                <a:cubicBezTo>
                  <a:pt x="-1816" y="265795"/>
                  <a:pt x="-1366" y="255373"/>
                  <a:pt x="5341" y="249222"/>
                </a:cubicBezTo>
                <a:lnTo>
                  <a:pt x="110656" y="152628"/>
                </a:lnTo>
                <a:cubicBezTo>
                  <a:pt x="117361" y="146476"/>
                  <a:pt x="127783" y="146927"/>
                  <a:pt x="133935" y="153633"/>
                </a:cubicBezTo>
                <a:lnTo>
                  <a:pt x="173372" y="196630"/>
                </a:lnTo>
                <a:lnTo>
                  <a:pt x="173372" y="99625"/>
                </a:lnTo>
                <a:cubicBezTo>
                  <a:pt x="173372" y="69230"/>
                  <a:pt x="198010" y="44590"/>
                  <a:pt x="228406" y="44590"/>
                </a:cubicBezTo>
                <a:lnTo>
                  <a:pt x="267657" y="44590"/>
                </a:lnTo>
                <a:lnTo>
                  <a:pt x="267657" y="5557"/>
                </a:lnTo>
                <a:cubicBezTo>
                  <a:pt x="267657" y="2488"/>
                  <a:pt x="270145" y="0"/>
                  <a:pt x="273214" y="0"/>
                </a:cubicBezTo>
                <a:close/>
              </a:path>
            </a:pathLst>
          </a:custGeom>
          <a:solidFill>
            <a:srgbClr val="FAFAFA"/>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lIns="93269" tIns="46634" rIns="93269" bIns="46634" rtlCol="0" anchor="ctr">
            <a:noAutofit/>
          </a:bodyPr>
          <a:lstStyle/>
          <a:p>
            <a:pPr algn="ctr"/>
            <a:endParaRPr lang="en-US" sz="2400" dirty="0">
              <a:solidFill>
                <a:prstClr val="white"/>
              </a:solidFill>
            </a:endParaRPr>
          </a:p>
        </p:txBody>
      </p:sp>
      <p:sp>
        <p:nvSpPr>
          <p:cNvPr id="3" name="TextBox 2"/>
          <p:cNvSpPr txBox="1"/>
          <p:nvPr/>
        </p:nvSpPr>
        <p:spPr>
          <a:xfrm>
            <a:off x="116143" y="4163816"/>
            <a:ext cx="1711366" cy="960263"/>
          </a:xfrm>
          <a:prstGeom prst="rect">
            <a:avLst/>
          </a:prstGeom>
          <a:noFill/>
        </p:spPr>
        <p:txBody>
          <a:bodyPr wrap="none" lIns="182880" tIns="146304" rIns="182880" bIns="146304" rtlCol="0">
            <a:spAutoFit/>
          </a:bodyPr>
          <a:lstStyle/>
          <a:p>
            <a:pPr>
              <a:lnSpc>
                <a:spcPct val="90000"/>
              </a:lnSpc>
              <a:spcAft>
                <a:spcPts val="600"/>
              </a:spcAft>
            </a:pPr>
            <a:r>
              <a:rPr lang="en-US" sz="2400" dirty="0">
                <a:gradFill>
                  <a:gsLst>
                    <a:gs pos="2917">
                      <a:schemeClr val="tx1"/>
                    </a:gs>
                    <a:gs pos="30000">
                      <a:schemeClr val="tx1"/>
                    </a:gs>
                  </a:gsLst>
                  <a:lin ang="5400000" scaled="0"/>
                </a:gradFill>
              </a:rPr>
              <a:t>Temporal </a:t>
            </a:r>
            <a:br>
              <a:rPr lang="en-US" sz="2400" dirty="0">
                <a:gradFill>
                  <a:gsLst>
                    <a:gs pos="2917">
                      <a:schemeClr val="tx1"/>
                    </a:gs>
                    <a:gs pos="30000">
                      <a:schemeClr val="tx1"/>
                    </a:gs>
                  </a:gsLst>
                  <a:lin ang="5400000" scaled="0"/>
                </a:gradFill>
              </a:rPr>
            </a:br>
            <a:r>
              <a:rPr lang="en-US" sz="2400" dirty="0">
                <a:gradFill>
                  <a:gsLst>
                    <a:gs pos="2917">
                      <a:schemeClr val="tx1"/>
                    </a:gs>
                    <a:gs pos="30000">
                      <a:schemeClr val="tx1"/>
                    </a:gs>
                  </a:gsLst>
                  <a:lin ang="5400000" scaled="0"/>
                </a:gradFill>
              </a:rPr>
              <a:t>queries</a:t>
            </a:r>
          </a:p>
        </p:txBody>
      </p:sp>
      <p:sp>
        <p:nvSpPr>
          <p:cNvPr id="21" name="TextBox 20"/>
          <p:cNvSpPr txBox="1"/>
          <p:nvPr/>
        </p:nvSpPr>
        <p:spPr>
          <a:xfrm>
            <a:off x="1" y="6642289"/>
            <a:ext cx="3806190" cy="352236"/>
          </a:xfrm>
          <a:prstGeom prst="rect">
            <a:avLst/>
          </a:prstGeom>
          <a:noFill/>
        </p:spPr>
        <p:txBody>
          <a:bodyPr wrap="square" lIns="365760" tIns="146304" rIns="182880" bIns="146304" rtlCol="0" anchor="ctr" anchorCtr="0">
            <a:noAutofit/>
          </a:bodyPr>
          <a:lstStyle/>
          <a:p>
            <a:pPr>
              <a:lnSpc>
                <a:spcPct val="90000"/>
              </a:lnSpc>
              <a:spcAft>
                <a:spcPts val="600"/>
              </a:spcAft>
            </a:pPr>
            <a:r>
              <a:rPr lang="en-US" sz="1400" dirty="0">
                <a:solidFill>
                  <a:schemeClr val="bg1"/>
                </a:solidFill>
                <a:latin typeface="Segoe UI Semibold" panose="020B0702040204020203" pitchFamily="34" charset="0"/>
                <a:ea typeface="Segoe UI Black" panose="020B0A02040204020203" pitchFamily="34" charset="0"/>
                <a:cs typeface="Segoe UI Semibold" panose="020B0702040204020203" pitchFamily="34" charset="0"/>
              </a:rPr>
              <a:t>Performance</a:t>
            </a:r>
          </a:p>
        </p:txBody>
      </p:sp>
    </p:spTree>
    <p:extLst>
      <p:ext uri="{BB962C8B-B14F-4D97-AF65-F5344CB8AC3E}">
        <p14:creationId xmlns:p14="http://schemas.microsoft.com/office/powerpoint/2010/main" val="3349463239"/>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par>
                                <p:cTn id="8" presetID="22" presetClass="entr" presetSubtype="8" fill="hold" grpId="0" nodeType="withEffect">
                                  <p:stCondLst>
                                    <p:cond delay="0"/>
                                  </p:stCondLst>
                                  <p:childTnLst>
                                    <p:set>
                                      <p:cBhvr>
                                        <p:cTn id="9" dur="1" fill="hold">
                                          <p:stCondLst>
                                            <p:cond delay="0"/>
                                          </p:stCondLst>
                                        </p:cTn>
                                        <p:tgtEl>
                                          <p:spTgt spid="7"/>
                                        </p:tgtEl>
                                        <p:attrNameLst>
                                          <p:attrName>style.visibility</p:attrName>
                                        </p:attrNameLst>
                                      </p:cBhvr>
                                      <p:to>
                                        <p:strVal val="visible"/>
                                      </p:to>
                                    </p:set>
                                    <p:animEffect transition="in" filter="wipe(left)">
                                      <p:cBhvr>
                                        <p:cTn id="10" dur="300"/>
                                        <p:tgtEl>
                                          <p:spTgt spid="7"/>
                                        </p:tgtEl>
                                      </p:cBhvr>
                                    </p:animEffect>
                                  </p:childTnLst>
                                </p:cTn>
                              </p:par>
                            </p:childTnLst>
                          </p:cTn>
                        </p:par>
                        <p:par>
                          <p:cTn id="11" fill="hold">
                            <p:stCondLst>
                              <p:cond delay="500"/>
                            </p:stCondLst>
                            <p:childTnLst>
                              <p:par>
                                <p:cTn id="12" presetID="6" presetClass="emph" presetSubtype="0" fill="hold" nodeType="afterEffect">
                                  <p:stCondLst>
                                    <p:cond delay="0"/>
                                  </p:stCondLst>
                                  <p:childTnLst>
                                    <p:animScale>
                                      <p:cBhvr>
                                        <p:cTn id="13" dur="2000" fill="hold"/>
                                        <p:tgtEl>
                                          <p:spTgt spid="6"/>
                                        </p:tgtEl>
                                      </p:cBhvr>
                                      <p:by x="130000" y="130000"/>
                                    </p:animScale>
                                  </p:childTnLst>
                                </p:cTn>
                              </p:par>
                            </p:childTnLst>
                          </p:cTn>
                        </p:par>
                        <p:par>
                          <p:cTn id="14" fill="hold">
                            <p:stCondLst>
                              <p:cond delay="2500"/>
                            </p:stCondLst>
                            <p:childTnLst>
                              <p:par>
                                <p:cTn id="15" presetID="22" presetClass="entr" presetSubtype="8" fill="hold" grpId="1" nodeType="afterEffect">
                                  <p:stCondLst>
                                    <p:cond delay="1000"/>
                                  </p:stCondLst>
                                  <p:childTnLst>
                                    <p:set>
                                      <p:cBhvr>
                                        <p:cTn id="16" dur="1" fill="hold">
                                          <p:stCondLst>
                                            <p:cond delay="0"/>
                                          </p:stCondLst>
                                        </p:cTn>
                                        <p:tgtEl>
                                          <p:spTgt spid="8"/>
                                        </p:tgtEl>
                                        <p:attrNameLst>
                                          <p:attrName>style.visibility</p:attrName>
                                        </p:attrNameLst>
                                      </p:cBhvr>
                                      <p:to>
                                        <p:strVal val="visible"/>
                                      </p:to>
                                    </p:set>
                                    <p:animEffect transition="in" filter="wipe(left)">
                                      <p:cBhvr>
                                        <p:cTn id="17" dur="500"/>
                                        <p:tgtEl>
                                          <p:spTgt spid="8"/>
                                        </p:tgtEl>
                                      </p:cBhvr>
                                    </p:animEffect>
                                  </p:childTnLst>
                                </p:cTn>
                              </p:par>
                              <p:par>
                                <p:cTn id="18" presetID="22" presetClass="entr" presetSubtype="8" fill="hold" grpId="1" nodeType="withEffect">
                                  <p:stCondLst>
                                    <p:cond delay="1000"/>
                                  </p:stCondLst>
                                  <p:childTnLst>
                                    <p:set>
                                      <p:cBhvr>
                                        <p:cTn id="19" dur="1" fill="hold">
                                          <p:stCondLst>
                                            <p:cond delay="0"/>
                                          </p:stCondLst>
                                        </p:cTn>
                                        <p:tgtEl>
                                          <p:spTgt spid="7"/>
                                        </p:tgtEl>
                                        <p:attrNameLst>
                                          <p:attrName>style.visibility</p:attrName>
                                        </p:attrNameLst>
                                      </p:cBhvr>
                                      <p:to>
                                        <p:strVal val="visible"/>
                                      </p:to>
                                    </p:set>
                                    <p:animEffect transition="in" filter="wipe(left)">
                                      <p:cBhvr>
                                        <p:cTn id="20" dur="500"/>
                                        <p:tgtEl>
                                          <p:spTgt spid="7"/>
                                        </p:tgtEl>
                                      </p:cBhvr>
                                    </p:animEffect>
                                  </p:childTnLst>
                                </p:cTn>
                              </p:par>
                            </p:childTnLst>
                          </p:cTn>
                        </p:par>
                        <p:par>
                          <p:cTn id="21" fill="hold">
                            <p:stCondLst>
                              <p:cond delay="4000"/>
                            </p:stCondLst>
                            <p:childTnLst>
                              <p:par>
                                <p:cTn id="22" presetID="6" presetClass="emph" presetSubtype="0" fill="hold" nodeType="afterEffect">
                                  <p:stCondLst>
                                    <p:cond delay="0"/>
                                  </p:stCondLst>
                                  <p:childTnLst>
                                    <p:animScale>
                                      <p:cBhvr>
                                        <p:cTn id="23" dur="2000" fill="hold"/>
                                        <p:tgtEl>
                                          <p:spTgt spid="6"/>
                                        </p:tgtEl>
                                      </p:cBhvr>
                                      <p:by x="140000" y="140000"/>
                                    </p:animScale>
                                  </p:childTnLst>
                                </p:cTn>
                              </p:par>
                            </p:childTnLst>
                          </p:cTn>
                        </p:par>
                        <p:par>
                          <p:cTn id="24" fill="hold">
                            <p:stCondLst>
                              <p:cond delay="6000"/>
                            </p:stCondLst>
                            <p:childTnLst>
                              <p:par>
                                <p:cTn id="25" presetID="22" presetClass="entr" presetSubtype="8" fill="hold" grpId="0" nodeType="afterEffect">
                                  <p:stCondLst>
                                    <p:cond delay="2000"/>
                                  </p:stCondLst>
                                  <p:childTnLst>
                                    <p:set>
                                      <p:cBhvr>
                                        <p:cTn id="26" dur="1" fill="hold">
                                          <p:stCondLst>
                                            <p:cond delay="0"/>
                                          </p:stCondLst>
                                        </p:cTn>
                                        <p:tgtEl>
                                          <p:spTgt spid="11"/>
                                        </p:tgtEl>
                                        <p:attrNameLst>
                                          <p:attrName>style.visibility</p:attrName>
                                        </p:attrNameLst>
                                      </p:cBhvr>
                                      <p:to>
                                        <p:strVal val="visible"/>
                                      </p:to>
                                    </p:set>
                                    <p:animEffect transition="in" filter="wipe(left)">
                                      <p:cBhvr>
                                        <p:cTn id="27" dur="2000"/>
                                        <p:tgtEl>
                                          <p:spTgt spid="11"/>
                                        </p:tgtEl>
                                      </p:cBhvr>
                                    </p:animEffect>
                                  </p:childTnLst>
                                </p:cTn>
                              </p:par>
                              <p:par>
                                <p:cTn id="28" presetID="1" presetClass="exit" presetSubtype="0" fill="hold" grpId="4" nodeType="withEffect">
                                  <p:stCondLst>
                                    <p:cond delay="2000"/>
                                  </p:stCondLst>
                                  <p:childTnLst>
                                    <p:set>
                                      <p:cBhvr>
                                        <p:cTn id="29" dur="1" fill="hold">
                                          <p:stCondLst>
                                            <p:cond delay="0"/>
                                          </p:stCondLst>
                                        </p:cTn>
                                        <p:tgtEl>
                                          <p:spTgt spid="8"/>
                                        </p:tgtEl>
                                        <p:attrNameLst>
                                          <p:attrName>style.visibility</p:attrName>
                                        </p:attrNameLst>
                                      </p:cBhvr>
                                      <p:to>
                                        <p:strVal val="hidden"/>
                                      </p:to>
                                    </p:set>
                                  </p:childTnLst>
                                </p:cTn>
                              </p:par>
                              <p:par>
                                <p:cTn id="30" presetID="22" presetClass="entr" presetSubtype="4" fill="hold" grpId="0" nodeType="withEffect">
                                  <p:stCondLst>
                                    <p:cond delay="2000"/>
                                  </p:stCondLst>
                                  <p:childTnLst>
                                    <p:set>
                                      <p:cBhvr>
                                        <p:cTn id="31" dur="1" fill="hold">
                                          <p:stCondLst>
                                            <p:cond delay="0"/>
                                          </p:stCondLst>
                                        </p:cTn>
                                        <p:tgtEl>
                                          <p:spTgt spid="23"/>
                                        </p:tgtEl>
                                        <p:attrNameLst>
                                          <p:attrName>style.visibility</p:attrName>
                                        </p:attrNameLst>
                                      </p:cBhvr>
                                      <p:to>
                                        <p:strVal val="visible"/>
                                      </p:to>
                                    </p:set>
                                    <p:animEffect transition="in" filter="wipe(down)">
                                      <p:cBhvr>
                                        <p:cTn id="32" dur="500"/>
                                        <p:tgtEl>
                                          <p:spTgt spid="23"/>
                                        </p:tgtEl>
                                      </p:cBhvr>
                                    </p:animEffect>
                                  </p:childTnLst>
                                </p:cTn>
                              </p:par>
                              <p:par>
                                <p:cTn id="33" presetID="6" presetClass="entr" presetSubtype="16" fill="hold" nodeType="withEffect">
                                  <p:stCondLst>
                                    <p:cond delay="2000"/>
                                  </p:stCondLst>
                                  <p:childTnLst>
                                    <p:set>
                                      <p:cBhvr>
                                        <p:cTn id="34" dur="1" fill="hold">
                                          <p:stCondLst>
                                            <p:cond delay="0"/>
                                          </p:stCondLst>
                                        </p:cTn>
                                        <p:tgtEl>
                                          <p:spTgt spid="15"/>
                                        </p:tgtEl>
                                        <p:attrNameLst>
                                          <p:attrName>style.visibility</p:attrName>
                                        </p:attrNameLst>
                                      </p:cBhvr>
                                      <p:to>
                                        <p:strVal val="visible"/>
                                      </p:to>
                                    </p:set>
                                    <p:animEffect transition="in" filter="circle(in)">
                                      <p:cBhvr>
                                        <p:cTn id="35" dur="2000"/>
                                        <p:tgtEl>
                                          <p:spTgt spid="15"/>
                                        </p:tgtEl>
                                      </p:cBhvr>
                                    </p:animEffect>
                                  </p:childTnLst>
                                </p:cTn>
                              </p:par>
                              <p:par>
                                <p:cTn id="36" presetID="6" presetClass="entr" presetSubtype="16" fill="hold" nodeType="withEffect">
                                  <p:stCondLst>
                                    <p:cond delay="2000"/>
                                  </p:stCondLst>
                                  <p:childTnLst>
                                    <p:set>
                                      <p:cBhvr>
                                        <p:cTn id="37" dur="1" fill="hold">
                                          <p:stCondLst>
                                            <p:cond delay="0"/>
                                          </p:stCondLst>
                                        </p:cTn>
                                        <p:tgtEl>
                                          <p:spTgt spid="13"/>
                                        </p:tgtEl>
                                        <p:attrNameLst>
                                          <p:attrName>style.visibility</p:attrName>
                                        </p:attrNameLst>
                                      </p:cBhvr>
                                      <p:to>
                                        <p:strVal val="visible"/>
                                      </p:to>
                                    </p:set>
                                    <p:animEffect transition="in" filter="circle(in)">
                                      <p:cBhvr>
                                        <p:cTn id="38" dur="2000"/>
                                        <p:tgtEl>
                                          <p:spTgt spid="13"/>
                                        </p:tgtEl>
                                      </p:cBhvr>
                                    </p:animEffect>
                                  </p:childTnLst>
                                </p:cTn>
                              </p:par>
                              <p:par>
                                <p:cTn id="39" presetID="6" presetClass="entr" presetSubtype="16" fill="hold" nodeType="withEffect">
                                  <p:stCondLst>
                                    <p:cond delay="2000"/>
                                  </p:stCondLst>
                                  <p:childTnLst>
                                    <p:set>
                                      <p:cBhvr>
                                        <p:cTn id="40" dur="1" fill="hold">
                                          <p:stCondLst>
                                            <p:cond delay="0"/>
                                          </p:stCondLst>
                                        </p:cTn>
                                        <p:tgtEl>
                                          <p:spTgt spid="12"/>
                                        </p:tgtEl>
                                        <p:attrNameLst>
                                          <p:attrName>style.visibility</p:attrName>
                                        </p:attrNameLst>
                                      </p:cBhvr>
                                      <p:to>
                                        <p:strVal val="visible"/>
                                      </p:to>
                                    </p:set>
                                    <p:animEffect transition="in" filter="circle(in)">
                                      <p:cBhvr>
                                        <p:cTn id="41" dur="2000"/>
                                        <p:tgtEl>
                                          <p:spTgt spid="12"/>
                                        </p:tgtEl>
                                      </p:cBhvr>
                                    </p:animEffect>
                                  </p:childTnLst>
                                </p:cTn>
                              </p:par>
                            </p:childTnLst>
                          </p:cTn>
                        </p:par>
                      </p:childTnLst>
                    </p:cTn>
                  </p:par>
                  <p:par>
                    <p:cTn id="42" fill="hold">
                      <p:stCondLst>
                        <p:cond delay="indefinite"/>
                      </p:stCondLst>
                      <p:childTnLst>
                        <p:par>
                          <p:cTn id="43" fill="hold">
                            <p:stCondLst>
                              <p:cond delay="0"/>
                            </p:stCondLst>
                            <p:childTnLst>
                              <p:par>
                                <p:cTn id="44" presetID="22" presetClass="entr" presetSubtype="8" fill="hold" grpId="2" nodeType="clickEffect">
                                  <p:stCondLst>
                                    <p:cond delay="0"/>
                                  </p:stCondLst>
                                  <p:childTnLst>
                                    <p:set>
                                      <p:cBhvr>
                                        <p:cTn id="45" dur="1" fill="hold">
                                          <p:stCondLst>
                                            <p:cond delay="0"/>
                                          </p:stCondLst>
                                        </p:cTn>
                                        <p:tgtEl>
                                          <p:spTgt spid="8"/>
                                        </p:tgtEl>
                                        <p:attrNameLst>
                                          <p:attrName>style.visibility</p:attrName>
                                        </p:attrNameLst>
                                      </p:cBhvr>
                                      <p:to>
                                        <p:strVal val="visible"/>
                                      </p:to>
                                    </p:set>
                                    <p:animEffect transition="in" filter="wipe(left)">
                                      <p:cBhvr>
                                        <p:cTn id="46" dur="500"/>
                                        <p:tgtEl>
                                          <p:spTgt spid="8"/>
                                        </p:tgtEl>
                                      </p:cBhvr>
                                    </p:animEffect>
                                  </p:childTnLst>
                                </p:cTn>
                              </p:par>
                              <p:par>
                                <p:cTn id="47" presetID="22" presetClass="entr" presetSubtype="8" fill="hold" grpId="0" nodeType="withEffect">
                                  <p:stCondLst>
                                    <p:cond delay="0"/>
                                  </p:stCondLst>
                                  <p:childTnLst>
                                    <p:set>
                                      <p:cBhvr>
                                        <p:cTn id="48" dur="1" fill="hold">
                                          <p:stCondLst>
                                            <p:cond delay="0"/>
                                          </p:stCondLst>
                                        </p:cTn>
                                        <p:tgtEl>
                                          <p:spTgt spid="14"/>
                                        </p:tgtEl>
                                        <p:attrNameLst>
                                          <p:attrName>style.visibility</p:attrName>
                                        </p:attrNameLst>
                                      </p:cBhvr>
                                      <p:to>
                                        <p:strVal val="visible"/>
                                      </p:to>
                                    </p:set>
                                    <p:animEffect transition="in" filter="wipe(left)">
                                      <p:cBhvr>
                                        <p:cTn id="49" dur="500"/>
                                        <p:tgtEl>
                                          <p:spTgt spid="14"/>
                                        </p:tgtEl>
                                      </p:cBhvr>
                                    </p:animEffect>
                                  </p:childTnLst>
                                </p:cTn>
                              </p:par>
                              <p:par>
                                <p:cTn id="50" presetID="22" presetClass="entr" presetSubtype="8" fill="hold" grpId="0" nodeType="withEffect">
                                  <p:stCondLst>
                                    <p:cond delay="0"/>
                                  </p:stCondLst>
                                  <p:childTnLst>
                                    <p:set>
                                      <p:cBhvr>
                                        <p:cTn id="51" dur="1" fill="hold">
                                          <p:stCondLst>
                                            <p:cond delay="0"/>
                                          </p:stCondLst>
                                        </p:cTn>
                                        <p:tgtEl>
                                          <p:spTgt spid="17"/>
                                        </p:tgtEl>
                                        <p:attrNameLst>
                                          <p:attrName>style.visibility</p:attrName>
                                        </p:attrNameLst>
                                      </p:cBhvr>
                                      <p:to>
                                        <p:strVal val="visible"/>
                                      </p:to>
                                    </p:set>
                                    <p:animEffect transition="in" filter="wipe(left)">
                                      <p:cBhvr>
                                        <p:cTn id="52" dur="500"/>
                                        <p:tgtEl>
                                          <p:spTgt spid="17"/>
                                        </p:tgtEl>
                                      </p:cBhvr>
                                    </p:animEffect>
                                  </p:childTnLst>
                                </p:cTn>
                              </p:par>
                            </p:childTnLst>
                          </p:cTn>
                        </p:par>
                        <p:par>
                          <p:cTn id="53" fill="hold">
                            <p:stCondLst>
                              <p:cond delay="500"/>
                            </p:stCondLst>
                            <p:childTnLst>
                              <p:par>
                                <p:cTn id="54" presetID="6" presetClass="emph" presetSubtype="0" fill="hold" nodeType="afterEffect">
                                  <p:stCondLst>
                                    <p:cond delay="0"/>
                                  </p:stCondLst>
                                  <p:childTnLst>
                                    <p:animScale>
                                      <p:cBhvr>
                                        <p:cTn id="55" dur="2000" fill="hold"/>
                                        <p:tgtEl>
                                          <p:spTgt spid="15"/>
                                        </p:tgtEl>
                                      </p:cBhvr>
                                      <p:by x="120000" y="120000"/>
                                    </p:animScale>
                                  </p:childTnLst>
                                </p:cTn>
                              </p:par>
                            </p:childTnLst>
                          </p:cTn>
                        </p:par>
                        <p:par>
                          <p:cTn id="56" fill="hold">
                            <p:stCondLst>
                              <p:cond delay="2500"/>
                            </p:stCondLst>
                            <p:childTnLst>
                              <p:par>
                                <p:cTn id="57" presetID="22" presetClass="entr" presetSubtype="8" fill="hold" grpId="3" nodeType="afterEffect">
                                  <p:stCondLst>
                                    <p:cond delay="1000"/>
                                  </p:stCondLst>
                                  <p:childTnLst>
                                    <p:set>
                                      <p:cBhvr>
                                        <p:cTn id="58" dur="1" fill="hold">
                                          <p:stCondLst>
                                            <p:cond delay="0"/>
                                          </p:stCondLst>
                                        </p:cTn>
                                        <p:tgtEl>
                                          <p:spTgt spid="8"/>
                                        </p:tgtEl>
                                        <p:attrNameLst>
                                          <p:attrName>style.visibility</p:attrName>
                                        </p:attrNameLst>
                                      </p:cBhvr>
                                      <p:to>
                                        <p:strVal val="visible"/>
                                      </p:to>
                                    </p:set>
                                    <p:animEffect transition="in" filter="wipe(left)">
                                      <p:cBhvr>
                                        <p:cTn id="59" dur="500"/>
                                        <p:tgtEl>
                                          <p:spTgt spid="8"/>
                                        </p:tgtEl>
                                      </p:cBhvr>
                                    </p:animEffect>
                                  </p:childTnLst>
                                </p:cTn>
                              </p:par>
                              <p:par>
                                <p:cTn id="60" presetID="22" presetClass="entr" presetSubtype="8" fill="hold" grpId="1" nodeType="withEffect">
                                  <p:stCondLst>
                                    <p:cond delay="1000"/>
                                  </p:stCondLst>
                                  <p:childTnLst>
                                    <p:set>
                                      <p:cBhvr>
                                        <p:cTn id="61" dur="1" fill="hold">
                                          <p:stCondLst>
                                            <p:cond delay="0"/>
                                          </p:stCondLst>
                                        </p:cTn>
                                        <p:tgtEl>
                                          <p:spTgt spid="14"/>
                                        </p:tgtEl>
                                        <p:attrNameLst>
                                          <p:attrName>style.visibility</p:attrName>
                                        </p:attrNameLst>
                                      </p:cBhvr>
                                      <p:to>
                                        <p:strVal val="visible"/>
                                      </p:to>
                                    </p:set>
                                    <p:animEffect transition="in" filter="wipe(left)">
                                      <p:cBhvr>
                                        <p:cTn id="62" dur="500"/>
                                        <p:tgtEl>
                                          <p:spTgt spid="14"/>
                                        </p:tgtEl>
                                      </p:cBhvr>
                                    </p:animEffect>
                                  </p:childTnLst>
                                </p:cTn>
                              </p:par>
                            </p:childTnLst>
                          </p:cTn>
                        </p:par>
                        <p:par>
                          <p:cTn id="63" fill="hold">
                            <p:stCondLst>
                              <p:cond delay="4000"/>
                            </p:stCondLst>
                            <p:childTnLst>
                              <p:par>
                                <p:cTn id="64" presetID="22" presetClass="entr" presetSubtype="8" fill="hold" grpId="1" nodeType="afterEffect">
                                  <p:stCondLst>
                                    <p:cond delay="0"/>
                                  </p:stCondLst>
                                  <p:childTnLst>
                                    <p:set>
                                      <p:cBhvr>
                                        <p:cTn id="65" dur="1" fill="hold">
                                          <p:stCondLst>
                                            <p:cond delay="0"/>
                                          </p:stCondLst>
                                        </p:cTn>
                                        <p:tgtEl>
                                          <p:spTgt spid="17"/>
                                        </p:tgtEl>
                                        <p:attrNameLst>
                                          <p:attrName>style.visibility</p:attrName>
                                        </p:attrNameLst>
                                      </p:cBhvr>
                                      <p:to>
                                        <p:strVal val="visible"/>
                                      </p:to>
                                    </p:set>
                                    <p:animEffect transition="in" filter="wipe(left)">
                                      <p:cBhvr>
                                        <p:cTn id="66" dur="500"/>
                                        <p:tgtEl>
                                          <p:spTgt spid="17"/>
                                        </p:tgtEl>
                                      </p:cBhvr>
                                    </p:animEffect>
                                  </p:childTnLst>
                                </p:cTn>
                              </p:par>
                            </p:childTnLst>
                          </p:cTn>
                        </p:par>
                        <p:par>
                          <p:cTn id="67" fill="hold">
                            <p:stCondLst>
                              <p:cond delay="4500"/>
                            </p:stCondLst>
                            <p:childTnLst>
                              <p:par>
                                <p:cTn id="68" presetID="6" presetClass="emph" presetSubtype="0" fill="hold" nodeType="afterEffect">
                                  <p:stCondLst>
                                    <p:cond delay="0"/>
                                  </p:stCondLst>
                                  <p:childTnLst>
                                    <p:animScale>
                                      <p:cBhvr>
                                        <p:cTn id="69" dur="2000" fill="hold"/>
                                        <p:tgtEl>
                                          <p:spTgt spid="15"/>
                                        </p:tgtEl>
                                      </p:cBhvr>
                                      <p:by x="150000" y="150000"/>
                                    </p:animScale>
                                  </p:childTnLst>
                                </p:cTn>
                              </p:par>
                              <p:par>
                                <p:cTn id="70" presetID="22" presetClass="entr" presetSubtype="4" fill="hold" grpId="0" nodeType="withEffect">
                                  <p:stCondLst>
                                    <p:cond delay="0"/>
                                  </p:stCondLst>
                                  <p:childTnLst>
                                    <p:set>
                                      <p:cBhvr>
                                        <p:cTn id="71" dur="1" fill="hold">
                                          <p:stCondLst>
                                            <p:cond delay="0"/>
                                          </p:stCondLst>
                                        </p:cTn>
                                        <p:tgtEl>
                                          <p:spTgt spid="24"/>
                                        </p:tgtEl>
                                        <p:attrNameLst>
                                          <p:attrName>style.visibility</p:attrName>
                                        </p:attrNameLst>
                                      </p:cBhvr>
                                      <p:to>
                                        <p:strVal val="visible"/>
                                      </p:to>
                                    </p:set>
                                    <p:animEffect transition="in" filter="wipe(down)">
                                      <p:cBhvr>
                                        <p:cTn id="72" dur="1000"/>
                                        <p:tgtEl>
                                          <p:spTgt spid="24"/>
                                        </p:tgtEl>
                                      </p:cBhvr>
                                    </p:animEffect>
                                  </p:childTnLst>
                                </p:cTn>
                              </p:par>
                              <p:par>
                                <p:cTn id="73" presetID="22" presetClass="entr" presetSubtype="4" fill="hold" grpId="0" nodeType="withEffect">
                                  <p:stCondLst>
                                    <p:cond delay="0"/>
                                  </p:stCondLst>
                                  <p:childTnLst>
                                    <p:set>
                                      <p:cBhvr>
                                        <p:cTn id="74" dur="1" fill="hold">
                                          <p:stCondLst>
                                            <p:cond delay="0"/>
                                          </p:stCondLst>
                                        </p:cTn>
                                        <p:tgtEl>
                                          <p:spTgt spid="26"/>
                                        </p:tgtEl>
                                        <p:attrNameLst>
                                          <p:attrName>style.visibility</p:attrName>
                                        </p:attrNameLst>
                                      </p:cBhvr>
                                      <p:to>
                                        <p:strVal val="visible"/>
                                      </p:to>
                                    </p:set>
                                    <p:animEffect transition="in" filter="wipe(down)">
                                      <p:cBhvr>
                                        <p:cTn id="75" dur="1000"/>
                                        <p:tgtEl>
                                          <p:spTgt spid="26"/>
                                        </p:tgtEl>
                                      </p:cBhvr>
                                    </p:animEffect>
                                  </p:childTnLst>
                                </p:cTn>
                              </p:par>
                              <p:par>
                                <p:cTn id="76" presetID="22" presetClass="entr" presetSubtype="4" fill="hold" grpId="0" nodeType="withEffect">
                                  <p:stCondLst>
                                    <p:cond delay="0"/>
                                  </p:stCondLst>
                                  <p:childTnLst>
                                    <p:set>
                                      <p:cBhvr>
                                        <p:cTn id="77" dur="1" fill="hold">
                                          <p:stCondLst>
                                            <p:cond delay="0"/>
                                          </p:stCondLst>
                                        </p:cTn>
                                        <p:tgtEl>
                                          <p:spTgt spid="27"/>
                                        </p:tgtEl>
                                        <p:attrNameLst>
                                          <p:attrName>style.visibility</p:attrName>
                                        </p:attrNameLst>
                                      </p:cBhvr>
                                      <p:to>
                                        <p:strVal val="visible"/>
                                      </p:to>
                                    </p:set>
                                    <p:animEffect transition="in" filter="wipe(down)">
                                      <p:cBhvr>
                                        <p:cTn id="78" dur="1000"/>
                                        <p:tgtEl>
                                          <p:spTgt spid="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7" grpId="1" animBg="1"/>
      <p:bldP spid="8" grpId="0" animBg="1"/>
      <p:bldP spid="8" grpId="1" animBg="1"/>
      <p:bldP spid="8" grpId="2" animBg="1"/>
      <p:bldP spid="8" grpId="3" animBg="1"/>
      <p:bldP spid="8" grpId="4" animBg="1"/>
      <p:bldP spid="11" grpId="0" animBg="1"/>
      <p:bldP spid="14" grpId="0" animBg="1"/>
      <p:bldP spid="14" grpId="1" animBg="1"/>
      <p:bldP spid="17" grpId="0" animBg="1"/>
      <p:bldP spid="17" grpId="1" animBg="1"/>
      <p:bldP spid="23" grpId="0" animBg="1"/>
      <p:bldP spid="24" grpId="0" animBg="1"/>
      <p:bldP spid="26" grpId="0" animBg="1"/>
      <p:bldP spid="27" grpId="0" animBg="1"/>
    </p:bldLst>
  </p:timing>
</p:sld>
</file>

<file path=ppt/slides/slide6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1" name="Rectangle 10"/>
          <p:cNvSpPr/>
          <p:nvPr/>
        </p:nvSpPr>
        <p:spPr bwMode="auto">
          <a:xfrm>
            <a:off x="8123237" y="1155300"/>
            <a:ext cx="3581400" cy="3180162"/>
          </a:xfrm>
          <a:prstGeom prst="rect">
            <a:avLst/>
          </a:prstGeom>
          <a:solidFill>
            <a:schemeClr val="accent1">
              <a:alpha val="50000"/>
            </a:schemeClr>
          </a:solidFill>
          <a:ln w="3175">
            <a:solidFill>
              <a:srgbClr val="FF0000"/>
            </a:solid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algn="ctr" defTabSz="932472" fontAlgn="base">
              <a:spcBef>
                <a:spcPct val="0"/>
              </a:spcBef>
              <a:spcAft>
                <a:spcPct val="0"/>
              </a:spcAft>
            </a:pPr>
            <a:endParaRPr lang="en-US" sz="2000" dirty="0">
              <a:gradFill>
                <a:gsLst>
                  <a:gs pos="0">
                    <a:srgbClr val="FFFFFF"/>
                  </a:gs>
                  <a:gs pos="100000">
                    <a:srgbClr val="FFFFFF"/>
                  </a:gs>
                </a:gsLst>
                <a:lin ang="5400000" scaled="0"/>
              </a:gradFill>
            </a:endParaRPr>
          </a:p>
        </p:txBody>
      </p:sp>
      <p:sp>
        <p:nvSpPr>
          <p:cNvPr id="2" name="Title 1"/>
          <p:cNvSpPr>
            <a:spLocks noGrp="1"/>
          </p:cNvSpPr>
          <p:nvPr>
            <p:ph type="title"/>
          </p:nvPr>
        </p:nvSpPr>
        <p:spPr/>
        <p:txBody>
          <a:bodyPr/>
          <a:lstStyle/>
          <a:p>
            <a:r>
              <a:rPr lang="en-US" dirty="0"/>
              <a:t>In-Memory OLTP and temporal</a:t>
            </a:r>
          </a:p>
        </p:txBody>
      </p:sp>
      <p:sp>
        <p:nvSpPr>
          <p:cNvPr id="4" name="Text Placeholder 3"/>
          <p:cNvSpPr>
            <a:spLocks noGrp="1"/>
          </p:cNvSpPr>
          <p:nvPr>
            <p:ph type="body" sz="quarter" idx="4294967295"/>
          </p:nvPr>
        </p:nvSpPr>
        <p:spPr>
          <a:xfrm>
            <a:off x="0" y="2017713"/>
            <a:ext cx="5581650" cy="3841750"/>
          </a:xfrm>
        </p:spPr>
        <p:txBody>
          <a:bodyPr/>
          <a:lstStyle/>
          <a:p>
            <a:pPr marL="0" indent="0">
              <a:buNone/>
            </a:pPr>
            <a:r>
              <a:rPr lang="en-US" sz="3200" dirty="0">
                <a:solidFill>
                  <a:srgbClr val="C00000"/>
                </a:solidFill>
                <a:latin typeface="Segoe UI Semilight" panose="020B0402040204020203" pitchFamily="34" charset="0"/>
                <a:cs typeface="Segoe UI Semilight" panose="020B0402040204020203" pitchFamily="34" charset="0"/>
              </a:rPr>
              <a:t>Extreme OLTP with </a:t>
            </a:r>
            <a:br>
              <a:rPr lang="en-US" sz="3200" dirty="0">
                <a:solidFill>
                  <a:srgbClr val="C00000"/>
                </a:solidFill>
                <a:latin typeface="Segoe UI Semilight" panose="020B0402040204020203" pitchFamily="34" charset="0"/>
                <a:cs typeface="Segoe UI Semilight" panose="020B0402040204020203" pitchFamily="34" charset="0"/>
              </a:rPr>
            </a:br>
            <a:r>
              <a:rPr lang="en-US" sz="3200" dirty="0">
                <a:solidFill>
                  <a:srgbClr val="C00000"/>
                </a:solidFill>
                <a:latin typeface="Segoe UI Semilight" panose="020B0402040204020203" pitchFamily="34" charset="0"/>
                <a:cs typeface="Segoe UI Semilight" panose="020B0402040204020203" pitchFamily="34" charset="0"/>
              </a:rPr>
              <a:t>cost-effective data history</a:t>
            </a:r>
          </a:p>
          <a:p>
            <a:pPr lvl="1"/>
            <a:endParaRPr lang="en-US" dirty="0"/>
          </a:p>
          <a:p>
            <a:pPr marL="342900" lvl="1" indent="0">
              <a:buNone/>
            </a:pPr>
            <a:r>
              <a:rPr lang="en-US" sz="2000" dirty="0"/>
              <a:t>Disk-based history table </a:t>
            </a:r>
          </a:p>
          <a:p>
            <a:pPr marL="342900" lvl="1" indent="0">
              <a:buNone/>
            </a:pPr>
            <a:r>
              <a:rPr lang="en-US" sz="2000" dirty="0"/>
              <a:t>Super-fast DML and current data querying</a:t>
            </a:r>
          </a:p>
          <a:p>
            <a:pPr marL="342900" lvl="1" indent="0">
              <a:buNone/>
            </a:pPr>
            <a:r>
              <a:rPr lang="en-US" sz="2000" dirty="0"/>
              <a:t>Temporal querying in interop mode</a:t>
            </a:r>
          </a:p>
          <a:p>
            <a:endParaRPr lang="en-US" dirty="0"/>
          </a:p>
          <a:p>
            <a:endParaRPr lang="en-US" dirty="0"/>
          </a:p>
        </p:txBody>
      </p:sp>
      <p:sp>
        <p:nvSpPr>
          <p:cNvPr id="8" name="Rectangle 7"/>
          <p:cNvSpPr/>
          <p:nvPr/>
        </p:nvSpPr>
        <p:spPr bwMode="auto">
          <a:xfrm>
            <a:off x="8448674" y="1287462"/>
            <a:ext cx="3001963" cy="1219200"/>
          </a:xfrm>
          <a:prstGeom prst="rect">
            <a:avLst/>
          </a:prstGeom>
          <a:ln w="3175">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algn="ctr" defTabSz="932472" fontAlgn="base">
              <a:spcBef>
                <a:spcPct val="0"/>
              </a:spcBef>
              <a:spcAft>
                <a:spcPct val="0"/>
              </a:spcAft>
            </a:pPr>
            <a:r>
              <a:rPr lang="en-US" sz="2000" dirty="0">
                <a:gradFill>
                  <a:gsLst>
                    <a:gs pos="0">
                      <a:srgbClr val="FFFFFF"/>
                    </a:gs>
                    <a:gs pos="100000">
                      <a:srgbClr val="FFFFFF"/>
                    </a:gs>
                  </a:gsLst>
                  <a:lin ang="5400000" scaled="0"/>
                </a:gradFill>
              </a:rPr>
              <a:t>Current data</a:t>
            </a:r>
          </a:p>
          <a:p>
            <a:pPr algn="ctr" defTabSz="932472" fontAlgn="base">
              <a:spcBef>
                <a:spcPct val="0"/>
              </a:spcBef>
              <a:spcAft>
                <a:spcPct val="0"/>
              </a:spcAft>
            </a:pPr>
            <a:r>
              <a:rPr lang="en-US" sz="2000" dirty="0">
                <a:gradFill>
                  <a:gsLst>
                    <a:gs pos="0">
                      <a:srgbClr val="FFFFFF"/>
                    </a:gs>
                    <a:gs pos="100000">
                      <a:srgbClr val="FFFFFF"/>
                    </a:gs>
                  </a:gsLst>
                  <a:lin ang="5400000" scaled="0"/>
                </a:gradFill>
              </a:rPr>
              <a:t>(in-memory)</a:t>
            </a:r>
          </a:p>
        </p:txBody>
      </p:sp>
      <p:sp>
        <p:nvSpPr>
          <p:cNvPr id="9" name="Rectangle 8"/>
          <p:cNvSpPr/>
          <p:nvPr/>
        </p:nvSpPr>
        <p:spPr bwMode="auto">
          <a:xfrm>
            <a:off x="8448674" y="5021262"/>
            <a:ext cx="3001963" cy="1773166"/>
          </a:xfrm>
          <a:prstGeom prst="rect">
            <a:avLst/>
          </a:prstGeom>
          <a:solidFill>
            <a:srgbClr val="B5A0FF"/>
          </a:solidFill>
          <a:ln w="3175">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algn="ctr" defTabSz="932472" fontAlgn="base">
              <a:spcBef>
                <a:spcPct val="0"/>
              </a:spcBef>
              <a:spcAft>
                <a:spcPct val="0"/>
              </a:spcAft>
            </a:pPr>
            <a:r>
              <a:rPr lang="en-US" sz="2000" dirty="0">
                <a:gradFill>
                  <a:gsLst>
                    <a:gs pos="0">
                      <a:srgbClr val="FFFFFF"/>
                    </a:gs>
                    <a:gs pos="100000">
                      <a:srgbClr val="FFFFFF"/>
                    </a:gs>
                  </a:gsLst>
                  <a:lin ang="5400000" scaled="0"/>
                </a:gradFill>
              </a:rPr>
              <a:t>Historical data</a:t>
            </a:r>
          </a:p>
          <a:p>
            <a:pPr algn="ctr" defTabSz="932472" fontAlgn="base">
              <a:spcBef>
                <a:spcPct val="0"/>
              </a:spcBef>
              <a:spcAft>
                <a:spcPct val="0"/>
              </a:spcAft>
            </a:pPr>
            <a:r>
              <a:rPr lang="en-US" sz="2000" dirty="0">
                <a:gradFill>
                  <a:gsLst>
                    <a:gs pos="0">
                      <a:srgbClr val="FFFFFF"/>
                    </a:gs>
                    <a:gs pos="100000">
                      <a:srgbClr val="FFFFFF"/>
                    </a:gs>
                  </a:gsLst>
                  <a:lin ang="5400000" scaled="0"/>
                </a:gradFill>
              </a:rPr>
              <a:t>(disk-based)</a:t>
            </a:r>
          </a:p>
        </p:txBody>
      </p:sp>
      <p:sp>
        <p:nvSpPr>
          <p:cNvPr id="10" name="Rectangle 9"/>
          <p:cNvSpPr/>
          <p:nvPr/>
        </p:nvSpPr>
        <p:spPr bwMode="auto">
          <a:xfrm>
            <a:off x="8448674" y="3457602"/>
            <a:ext cx="3001963" cy="725460"/>
          </a:xfrm>
          <a:prstGeom prst="rect">
            <a:avLst/>
          </a:prstGeom>
          <a:solidFill>
            <a:srgbClr val="D87600"/>
          </a:solidFill>
          <a:ln w="3175">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algn="ctr" defTabSz="932472" fontAlgn="base">
              <a:spcBef>
                <a:spcPct val="0"/>
              </a:spcBef>
              <a:spcAft>
                <a:spcPct val="0"/>
              </a:spcAft>
            </a:pPr>
            <a:r>
              <a:rPr lang="en-US" sz="2000" dirty="0">
                <a:gradFill>
                  <a:gsLst>
                    <a:gs pos="0">
                      <a:srgbClr val="FFFFFF"/>
                    </a:gs>
                    <a:gs pos="100000">
                      <a:srgbClr val="FFFFFF"/>
                    </a:gs>
                  </a:gsLst>
                  <a:lin ang="5400000" scaled="0"/>
                </a:gradFill>
              </a:rPr>
              <a:t>In-memory buffer</a:t>
            </a:r>
          </a:p>
          <a:p>
            <a:pPr algn="ctr" defTabSz="932472" fontAlgn="base">
              <a:spcBef>
                <a:spcPct val="0"/>
              </a:spcBef>
              <a:spcAft>
                <a:spcPct val="0"/>
              </a:spcAft>
            </a:pPr>
            <a:r>
              <a:rPr lang="en-US" sz="2000" dirty="0">
                <a:gradFill>
                  <a:gsLst>
                    <a:gs pos="0">
                      <a:srgbClr val="FFFFFF"/>
                    </a:gs>
                    <a:gs pos="100000">
                      <a:srgbClr val="FFFFFF"/>
                    </a:gs>
                  </a:gsLst>
                  <a:lin ang="5400000" scaled="0"/>
                </a:gradFill>
              </a:rPr>
              <a:t>(internal)</a:t>
            </a:r>
          </a:p>
        </p:txBody>
      </p:sp>
      <p:sp>
        <p:nvSpPr>
          <p:cNvPr id="14" name="Striped Right Arrow 13"/>
          <p:cNvSpPr/>
          <p:nvPr/>
        </p:nvSpPr>
        <p:spPr bwMode="auto">
          <a:xfrm rot="5400000">
            <a:off x="8784653" y="2616372"/>
            <a:ext cx="780288" cy="731520"/>
          </a:xfrm>
          <a:prstGeom prst="stripedRightArrow">
            <a:avLst/>
          </a:prstGeom>
          <a:solidFill>
            <a:srgbClr val="FFF100"/>
          </a:solidFill>
          <a:ln w="3175">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algn="ctr" defTabSz="932472" fontAlgn="base">
              <a:spcBef>
                <a:spcPct val="0"/>
              </a:spcBef>
              <a:spcAft>
                <a:spcPct val="0"/>
              </a:spcAft>
            </a:pPr>
            <a:endParaRPr lang="en-US" sz="2000" dirty="0">
              <a:gradFill>
                <a:gsLst>
                  <a:gs pos="0">
                    <a:srgbClr val="FFFFFF"/>
                  </a:gs>
                  <a:gs pos="100000">
                    <a:srgbClr val="FFFFFF"/>
                  </a:gs>
                </a:gsLst>
                <a:lin ang="5400000" scaled="0"/>
              </a:gradFill>
            </a:endParaRPr>
          </a:p>
        </p:txBody>
      </p:sp>
      <p:sp>
        <p:nvSpPr>
          <p:cNvPr id="15" name="Striped Right Arrow 14"/>
          <p:cNvSpPr/>
          <p:nvPr/>
        </p:nvSpPr>
        <p:spPr bwMode="auto">
          <a:xfrm rot="5400000">
            <a:off x="10415333" y="2607246"/>
            <a:ext cx="780288" cy="731520"/>
          </a:xfrm>
          <a:prstGeom prst="stripedRightArrow">
            <a:avLst/>
          </a:prstGeom>
          <a:solidFill>
            <a:srgbClr val="FFF100"/>
          </a:solidFill>
          <a:ln w="3175">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algn="ctr" defTabSz="932472" fontAlgn="base">
              <a:spcBef>
                <a:spcPct val="0"/>
              </a:spcBef>
              <a:spcAft>
                <a:spcPct val="0"/>
              </a:spcAft>
            </a:pPr>
            <a:endParaRPr lang="en-US" sz="2000" dirty="0">
              <a:gradFill>
                <a:gsLst>
                  <a:gs pos="0">
                    <a:srgbClr val="FFFFFF"/>
                  </a:gs>
                  <a:gs pos="100000">
                    <a:srgbClr val="FFFFFF"/>
                  </a:gs>
                </a:gsLst>
                <a:lin ang="5400000" scaled="0"/>
              </a:gradFill>
            </a:endParaRPr>
          </a:p>
        </p:txBody>
      </p:sp>
      <p:sp>
        <p:nvSpPr>
          <p:cNvPr id="16" name="Striped Right Arrow 15"/>
          <p:cNvSpPr/>
          <p:nvPr/>
        </p:nvSpPr>
        <p:spPr bwMode="auto">
          <a:xfrm rot="5400000">
            <a:off x="9559511" y="4244720"/>
            <a:ext cx="780288" cy="731520"/>
          </a:xfrm>
          <a:prstGeom prst="stripedRightArrow">
            <a:avLst/>
          </a:prstGeom>
          <a:solidFill>
            <a:srgbClr val="5C2D91"/>
          </a:solidFill>
          <a:ln w="3175">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algn="ctr" defTabSz="932472" fontAlgn="base">
              <a:spcBef>
                <a:spcPct val="0"/>
              </a:spcBef>
              <a:spcAft>
                <a:spcPct val="0"/>
              </a:spcAft>
            </a:pPr>
            <a:endParaRPr lang="en-US" sz="2000" dirty="0">
              <a:gradFill>
                <a:gsLst>
                  <a:gs pos="0">
                    <a:srgbClr val="FFFFFF"/>
                  </a:gs>
                  <a:gs pos="100000">
                    <a:srgbClr val="FFFFFF"/>
                  </a:gs>
                </a:gsLst>
                <a:lin ang="5400000" scaled="0"/>
              </a:gradFill>
            </a:endParaRPr>
          </a:p>
        </p:txBody>
      </p:sp>
      <p:sp>
        <p:nvSpPr>
          <p:cNvPr id="13" name="Striped Right Arrow 12"/>
          <p:cNvSpPr/>
          <p:nvPr/>
        </p:nvSpPr>
        <p:spPr bwMode="auto">
          <a:xfrm rot="5400000">
            <a:off x="9478390" y="363328"/>
            <a:ext cx="780288" cy="731520"/>
          </a:xfrm>
          <a:prstGeom prst="stripedRightArrow">
            <a:avLst/>
          </a:prstGeom>
          <a:solidFill>
            <a:schemeClr val="tx1"/>
          </a:solidFill>
          <a:ln w="3175">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algn="ctr" defTabSz="932472" fontAlgn="base">
              <a:spcBef>
                <a:spcPct val="0"/>
              </a:spcBef>
              <a:spcAft>
                <a:spcPct val="0"/>
              </a:spcAft>
            </a:pPr>
            <a:endParaRPr lang="en-US" sz="2000" dirty="0">
              <a:gradFill>
                <a:gsLst>
                  <a:gs pos="0">
                    <a:srgbClr val="FFFFFF"/>
                  </a:gs>
                  <a:gs pos="100000">
                    <a:srgbClr val="FFFFFF"/>
                  </a:gs>
                </a:gsLst>
                <a:lin ang="5400000" scaled="0"/>
              </a:gradFill>
            </a:endParaRPr>
          </a:p>
        </p:txBody>
      </p:sp>
      <p:sp>
        <p:nvSpPr>
          <p:cNvPr id="6" name="Cloud Callout 5"/>
          <p:cNvSpPr/>
          <p:nvPr/>
        </p:nvSpPr>
        <p:spPr bwMode="auto">
          <a:xfrm>
            <a:off x="5408457" y="3272046"/>
            <a:ext cx="2141057" cy="1488984"/>
          </a:xfrm>
          <a:prstGeom prst="cloudCallout">
            <a:avLst>
              <a:gd name="adj1" fmla="val 109788"/>
              <a:gd name="adj2" fmla="val -60142"/>
            </a:avLst>
          </a:prstGeom>
          <a:solidFill>
            <a:schemeClr val="tx1"/>
          </a:solidFill>
          <a:ln w="3175">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algn="ctr" defTabSz="932472" fontAlgn="base">
              <a:spcBef>
                <a:spcPct val="0"/>
              </a:spcBef>
              <a:spcAft>
                <a:spcPct val="0"/>
              </a:spcAft>
            </a:pPr>
            <a:r>
              <a:rPr lang="en-US" sz="2000" dirty="0">
                <a:solidFill>
                  <a:schemeClr val="bg1"/>
                </a:solidFill>
              </a:rPr>
              <a:t>Fast DML</a:t>
            </a:r>
          </a:p>
        </p:txBody>
      </p:sp>
      <p:sp>
        <p:nvSpPr>
          <p:cNvPr id="19" name="Cloud Callout 18"/>
          <p:cNvSpPr/>
          <p:nvPr/>
        </p:nvSpPr>
        <p:spPr bwMode="auto">
          <a:xfrm>
            <a:off x="5408457" y="4792662"/>
            <a:ext cx="2141057" cy="1488984"/>
          </a:xfrm>
          <a:prstGeom prst="cloudCallout">
            <a:avLst>
              <a:gd name="adj1" fmla="val 149007"/>
              <a:gd name="adj2" fmla="val -51911"/>
            </a:avLst>
          </a:prstGeom>
          <a:solidFill>
            <a:schemeClr val="tx1"/>
          </a:solidFill>
          <a:ln w="3175">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algn="ctr" defTabSz="932472" fontAlgn="base">
              <a:spcBef>
                <a:spcPct val="0"/>
              </a:spcBef>
              <a:spcAft>
                <a:spcPct val="0"/>
              </a:spcAft>
            </a:pPr>
            <a:r>
              <a:rPr lang="en-US" sz="2000" dirty="0">
                <a:solidFill>
                  <a:schemeClr val="bg1"/>
                </a:solidFill>
              </a:rPr>
              <a:t>Internal data retention</a:t>
            </a:r>
          </a:p>
        </p:txBody>
      </p:sp>
      <p:sp>
        <p:nvSpPr>
          <p:cNvPr id="17" name="TextBox 16"/>
          <p:cNvSpPr txBox="1"/>
          <p:nvPr/>
        </p:nvSpPr>
        <p:spPr>
          <a:xfrm>
            <a:off x="1" y="6642289"/>
            <a:ext cx="3806190" cy="352236"/>
          </a:xfrm>
          <a:prstGeom prst="rect">
            <a:avLst/>
          </a:prstGeom>
          <a:noFill/>
        </p:spPr>
        <p:txBody>
          <a:bodyPr wrap="square" lIns="365760" tIns="146304" rIns="182880" bIns="146304" rtlCol="0" anchor="ctr" anchorCtr="0">
            <a:noAutofit/>
          </a:bodyPr>
          <a:lstStyle/>
          <a:p>
            <a:pPr>
              <a:lnSpc>
                <a:spcPct val="90000"/>
              </a:lnSpc>
              <a:spcAft>
                <a:spcPts val="600"/>
              </a:spcAft>
            </a:pPr>
            <a:r>
              <a:rPr lang="en-US" sz="1400" dirty="0">
                <a:solidFill>
                  <a:schemeClr val="bg1"/>
                </a:solidFill>
                <a:latin typeface="Segoe UI Semibold" panose="020B0702040204020203" pitchFamily="34" charset="0"/>
                <a:ea typeface="Segoe UI Black" panose="020B0A02040204020203" pitchFamily="34" charset="0"/>
                <a:cs typeface="Segoe UI Semibold" panose="020B0702040204020203" pitchFamily="34" charset="0"/>
              </a:rPr>
              <a:t>Performance</a:t>
            </a:r>
          </a:p>
        </p:txBody>
      </p:sp>
    </p:spTree>
    <p:extLst>
      <p:ext uri="{BB962C8B-B14F-4D97-AF65-F5344CB8AC3E}">
        <p14:creationId xmlns:p14="http://schemas.microsoft.com/office/powerpoint/2010/main" val="2707513148"/>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up)">
                                      <p:cBhvr>
                                        <p:cTn id="7" dur="500"/>
                                        <p:tgtEl>
                                          <p:spTgt spid="8"/>
                                        </p:tgtEl>
                                      </p:cBhvr>
                                    </p:animEffect>
                                  </p:childTnLst>
                                </p:cTn>
                              </p:par>
                              <p:par>
                                <p:cTn id="8" presetID="22" presetClass="entr" presetSubtype="1" fill="hold" grpId="0" nodeType="withEffect">
                                  <p:stCondLst>
                                    <p:cond delay="0"/>
                                  </p:stCondLst>
                                  <p:childTnLst>
                                    <p:set>
                                      <p:cBhvr>
                                        <p:cTn id="9" dur="1" fill="hold">
                                          <p:stCondLst>
                                            <p:cond delay="0"/>
                                          </p:stCondLst>
                                        </p:cTn>
                                        <p:tgtEl>
                                          <p:spTgt spid="9"/>
                                        </p:tgtEl>
                                        <p:attrNameLst>
                                          <p:attrName>style.visibility</p:attrName>
                                        </p:attrNameLst>
                                      </p:cBhvr>
                                      <p:to>
                                        <p:strVal val="visible"/>
                                      </p:to>
                                    </p:set>
                                    <p:animEffect transition="in" filter="wipe(up)">
                                      <p:cBhvr>
                                        <p:cTn id="10" dur="500"/>
                                        <p:tgtEl>
                                          <p:spTgt spid="9"/>
                                        </p:tgtEl>
                                      </p:cBhvr>
                                    </p:animEffect>
                                  </p:childTnLst>
                                </p:cTn>
                              </p:par>
                            </p:childTnLst>
                          </p:cTn>
                        </p:par>
                        <p:par>
                          <p:cTn id="11" fill="hold">
                            <p:stCondLst>
                              <p:cond delay="500"/>
                            </p:stCondLst>
                            <p:childTnLst>
                              <p:par>
                                <p:cTn id="12" presetID="22" presetClass="entr" presetSubtype="1" fill="hold" grpId="0" nodeType="afterEffect">
                                  <p:stCondLst>
                                    <p:cond delay="1000"/>
                                  </p:stCondLst>
                                  <p:childTnLst>
                                    <p:set>
                                      <p:cBhvr>
                                        <p:cTn id="13" dur="1" fill="hold">
                                          <p:stCondLst>
                                            <p:cond delay="0"/>
                                          </p:stCondLst>
                                        </p:cTn>
                                        <p:tgtEl>
                                          <p:spTgt spid="10"/>
                                        </p:tgtEl>
                                        <p:attrNameLst>
                                          <p:attrName>style.visibility</p:attrName>
                                        </p:attrNameLst>
                                      </p:cBhvr>
                                      <p:to>
                                        <p:strVal val="visible"/>
                                      </p:to>
                                    </p:set>
                                    <p:animEffect transition="in" filter="wipe(up)">
                                      <p:cBhvr>
                                        <p:cTn id="14" dur="500"/>
                                        <p:tgtEl>
                                          <p:spTgt spid="10"/>
                                        </p:tgtEl>
                                      </p:cBhvr>
                                    </p:animEffect>
                                  </p:childTnLst>
                                </p:cTn>
                              </p:par>
                            </p:childTnLst>
                          </p:cTn>
                        </p:par>
                        <p:par>
                          <p:cTn id="15" fill="hold">
                            <p:stCondLst>
                              <p:cond delay="2000"/>
                            </p:stCondLst>
                            <p:childTnLst>
                              <p:par>
                                <p:cTn id="16" presetID="6" presetClass="entr" presetSubtype="16" fill="hold" grpId="0" nodeType="afterEffect">
                                  <p:stCondLst>
                                    <p:cond delay="0"/>
                                  </p:stCondLst>
                                  <p:childTnLst>
                                    <p:set>
                                      <p:cBhvr>
                                        <p:cTn id="17" dur="1" fill="hold">
                                          <p:stCondLst>
                                            <p:cond delay="0"/>
                                          </p:stCondLst>
                                        </p:cTn>
                                        <p:tgtEl>
                                          <p:spTgt spid="11"/>
                                        </p:tgtEl>
                                        <p:attrNameLst>
                                          <p:attrName>style.visibility</p:attrName>
                                        </p:attrNameLst>
                                      </p:cBhvr>
                                      <p:to>
                                        <p:strVal val="visible"/>
                                      </p:to>
                                    </p:set>
                                    <p:animEffect transition="in" filter="circle(in)">
                                      <p:cBhvr>
                                        <p:cTn id="18" dur="2000"/>
                                        <p:tgtEl>
                                          <p:spTgt spid="11"/>
                                        </p:tgtEl>
                                      </p:cBhvr>
                                    </p:animEffect>
                                  </p:childTnLst>
                                </p:cTn>
                              </p:par>
                            </p:childTnLst>
                          </p:cTn>
                        </p:par>
                      </p:childTnLst>
                    </p:cTn>
                  </p:par>
                  <p:par>
                    <p:cTn id="19" fill="hold">
                      <p:stCondLst>
                        <p:cond delay="indefinite"/>
                      </p:stCondLst>
                      <p:childTnLst>
                        <p:par>
                          <p:cTn id="20" fill="hold">
                            <p:stCondLst>
                              <p:cond delay="0"/>
                            </p:stCondLst>
                            <p:childTnLst>
                              <p:par>
                                <p:cTn id="21" presetID="22" presetClass="entr" presetSubtype="1" fill="hold" grpId="0" nodeType="clickEffect">
                                  <p:stCondLst>
                                    <p:cond delay="0"/>
                                  </p:stCondLst>
                                  <p:childTnLst>
                                    <p:set>
                                      <p:cBhvr>
                                        <p:cTn id="22" dur="1" fill="hold">
                                          <p:stCondLst>
                                            <p:cond delay="0"/>
                                          </p:stCondLst>
                                        </p:cTn>
                                        <p:tgtEl>
                                          <p:spTgt spid="13"/>
                                        </p:tgtEl>
                                        <p:attrNameLst>
                                          <p:attrName>style.visibility</p:attrName>
                                        </p:attrNameLst>
                                      </p:cBhvr>
                                      <p:to>
                                        <p:strVal val="visible"/>
                                      </p:to>
                                    </p:set>
                                    <p:animEffect transition="in" filter="wipe(up)">
                                      <p:cBhvr>
                                        <p:cTn id="23" dur="500"/>
                                        <p:tgtEl>
                                          <p:spTgt spid="13"/>
                                        </p:tgtEl>
                                      </p:cBhvr>
                                    </p:animEffect>
                                  </p:childTnLst>
                                </p:cTn>
                              </p:par>
                            </p:childTnLst>
                          </p:cTn>
                        </p:par>
                        <p:par>
                          <p:cTn id="24" fill="hold">
                            <p:stCondLst>
                              <p:cond delay="500"/>
                            </p:stCondLst>
                            <p:childTnLst>
                              <p:par>
                                <p:cTn id="25" presetID="22" presetClass="entr" presetSubtype="1" repeatCount="10000" fill="hold" grpId="0" nodeType="afterEffect">
                                  <p:stCondLst>
                                    <p:cond delay="0"/>
                                  </p:stCondLst>
                                  <p:childTnLst>
                                    <p:set>
                                      <p:cBhvr>
                                        <p:cTn id="26" dur="1" fill="hold">
                                          <p:stCondLst>
                                            <p:cond delay="0"/>
                                          </p:stCondLst>
                                        </p:cTn>
                                        <p:tgtEl>
                                          <p:spTgt spid="14"/>
                                        </p:tgtEl>
                                        <p:attrNameLst>
                                          <p:attrName>style.visibility</p:attrName>
                                        </p:attrNameLst>
                                      </p:cBhvr>
                                      <p:to>
                                        <p:strVal val="visible"/>
                                      </p:to>
                                    </p:set>
                                    <p:animEffect transition="in" filter="wipe(up)">
                                      <p:cBhvr>
                                        <p:cTn id="27" dur="1000"/>
                                        <p:tgtEl>
                                          <p:spTgt spid="14"/>
                                        </p:tgtEl>
                                      </p:cBhvr>
                                    </p:animEffect>
                                  </p:childTnLst>
                                </p:cTn>
                              </p:par>
                              <p:par>
                                <p:cTn id="28" presetID="22" presetClass="entr" presetSubtype="1" repeatCount="10000" fill="hold" grpId="0" nodeType="withEffect">
                                  <p:stCondLst>
                                    <p:cond delay="0"/>
                                  </p:stCondLst>
                                  <p:childTnLst>
                                    <p:set>
                                      <p:cBhvr>
                                        <p:cTn id="29" dur="1" fill="hold">
                                          <p:stCondLst>
                                            <p:cond delay="0"/>
                                          </p:stCondLst>
                                        </p:cTn>
                                        <p:tgtEl>
                                          <p:spTgt spid="15"/>
                                        </p:tgtEl>
                                        <p:attrNameLst>
                                          <p:attrName>style.visibility</p:attrName>
                                        </p:attrNameLst>
                                      </p:cBhvr>
                                      <p:to>
                                        <p:strVal val="visible"/>
                                      </p:to>
                                    </p:set>
                                    <p:animEffect transition="in" filter="wipe(up)">
                                      <p:cBhvr>
                                        <p:cTn id="30" dur="1000"/>
                                        <p:tgtEl>
                                          <p:spTgt spid="15"/>
                                        </p:tgtEl>
                                      </p:cBhvr>
                                    </p:animEffect>
                                  </p:childTnLst>
                                </p:cTn>
                              </p:par>
                              <p:par>
                                <p:cTn id="31" presetID="22" presetClass="entr" presetSubtype="1" repeatCount="6000" fill="hold" grpId="0" nodeType="withEffect">
                                  <p:stCondLst>
                                    <p:cond delay="0"/>
                                  </p:stCondLst>
                                  <p:childTnLst>
                                    <p:set>
                                      <p:cBhvr>
                                        <p:cTn id="32" dur="1" fill="hold">
                                          <p:stCondLst>
                                            <p:cond delay="0"/>
                                          </p:stCondLst>
                                        </p:cTn>
                                        <p:tgtEl>
                                          <p:spTgt spid="16"/>
                                        </p:tgtEl>
                                        <p:attrNameLst>
                                          <p:attrName>style.visibility</p:attrName>
                                        </p:attrNameLst>
                                      </p:cBhvr>
                                      <p:to>
                                        <p:strVal val="visible"/>
                                      </p:to>
                                    </p:set>
                                    <p:animEffect transition="in" filter="wipe(up)">
                                      <p:cBhvr>
                                        <p:cTn id="33" dur="2000"/>
                                        <p:tgtEl>
                                          <p:spTgt spid="16"/>
                                        </p:tgtEl>
                                      </p:cBhvr>
                                    </p:animEffect>
                                  </p:childTnLst>
                                </p:cTn>
                              </p:par>
                              <p:par>
                                <p:cTn id="34" presetID="22" presetClass="entr" presetSubtype="1" fill="hold" grpId="0" nodeType="withEffect">
                                  <p:stCondLst>
                                    <p:cond delay="2200"/>
                                  </p:stCondLst>
                                  <p:childTnLst>
                                    <p:set>
                                      <p:cBhvr>
                                        <p:cTn id="35" dur="1" fill="hold">
                                          <p:stCondLst>
                                            <p:cond delay="0"/>
                                          </p:stCondLst>
                                        </p:cTn>
                                        <p:tgtEl>
                                          <p:spTgt spid="6"/>
                                        </p:tgtEl>
                                        <p:attrNameLst>
                                          <p:attrName>style.visibility</p:attrName>
                                        </p:attrNameLst>
                                      </p:cBhvr>
                                      <p:to>
                                        <p:strVal val="visible"/>
                                      </p:to>
                                    </p:set>
                                    <p:animEffect transition="in" filter="wipe(up)">
                                      <p:cBhvr>
                                        <p:cTn id="36" dur="1000"/>
                                        <p:tgtEl>
                                          <p:spTgt spid="6"/>
                                        </p:tgtEl>
                                      </p:cBhvr>
                                    </p:animEffect>
                                  </p:childTnLst>
                                </p:cTn>
                              </p:par>
                              <p:par>
                                <p:cTn id="37" presetID="22" presetClass="entr" presetSubtype="1" fill="hold" grpId="0" nodeType="withEffect">
                                  <p:stCondLst>
                                    <p:cond delay="3100"/>
                                  </p:stCondLst>
                                  <p:childTnLst>
                                    <p:set>
                                      <p:cBhvr>
                                        <p:cTn id="38" dur="1" fill="hold">
                                          <p:stCondLst>
                                            <p:cond delay="0"/>
                                          </p:stCondLst>
                                        </p:cTn>
                                        <p:tgtEl>
                                          <p:spTgt spid="19"/>
                                        </p:tgtEl>
                                        <p:attrNameLst>
                                          <p:attrName>style.visibility</p:attrName>
                                        </p:attrNameLst>
                                      </p:cBhvr>
                                      <p:to>
                                        <p:strVal val="visible"/>
                                      </p:to>
                                    </p:set>
                                    <p:animEffect transition="in" filter="wipe(up)">
                                      <p:cBhvr>
                                        <p:cTn id="39" dur="10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8" grpId="0" animBg="1"/>
      <p:bldP spid="9" grpId="0" animBg="1"/>
      <p:bldP spid="10" grpId="0" animBg="1"/>
      <p:bldP spid="14" grpId="0" animBg="1"/>
      <p:bldP spid="15" grpId="0" animBg="1"/>
      <p:bldP spid="16" grpId="0" animBg="1"/>
      <p:bldP spid="13" grpId="0" animBg="1"/>
      <p:bldP spid="6" grpId="0" animBg="1"/>
      <p:bldP spid="19" grpId="0" animBg="1"/>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 name="Group 10"/>
          <p:cNvGrpSpPr/>
          <p:nvPr/>
        </p:nvGrpSpPr>
        <p:grpSpPr>
          <a:xfrm>
            <a:off x="412179" y="1862944"/>
            <a:ext cx="3744395" cy="4783847"/>
            <a:chOff x="424649" y="1853681"/>
            <a:chExt cx="3744395" cy="4783847"/>
          </a:xfrm>
        </p:grpSpPr>
        <p:grpSp>
          <p:nvGrpSpPr>
            <p:cNvPr id="68" name="Group 67"/>
            <p:cNvGrpSpPr/>
            <p:nvPr/>
          </p:nvGrpSpPr>
          <p:grpSpPr>
            <a:xfrm>
              <a:off x="763622" y="5415535"/>
              <a:ext cx="2972100" cy="1221993"/>
              <a:chOff x="8290140" y="5339386"/>
              <a:chExt cx="3194263" cy="1313336"/>
            </a:xfrm>
          </p:grpSpPr>
          <p:sp>
            <p:nvSpPr>
              <p:cNvPr id="72" name="Freeform 71"/>
              <p:cNvSpPr>
                <a:spLocks noEditPoints="1"/>
              </p:cNvSpPr>
              <p:nvPr/>
            </p:nvSpPr>
            <p:spPr bwMode="auto">
              <a:xfrm>
                <a:off x="8290140" y="5339386"/>
                <a:ext cx="482488" cy="1313333"/>
              </a:xfrm>
              <a:custGeom>
                <a:avLst/>
                <a:gdLst>
                  <a:gd name="T0" fmla="*/ 148 w 164"/>
                  <a:gd name="T1" fmla="*/ 181 h 442"/>
                  <a:gd name="T2" fmla="*/ 148 w 164"/>
                  <a:gd name="T3" fmla="*/ 136 h 442"/>
                  <a:gd name="T4" fmla="*/ 123 w 164"/>
                  <a:gd name="T5" fmla="*/ 136 h 442"/>
                  <a:gd name="T6" fmla="*/ 123 w 164"/>
                  <a:gd name="T7" fmla="*/ 84 h 442"/>
                  <a:gd name="T8" fmla="*/ 101 w 164"/>
                  <a:gd name="T9" fmla="*/ 84 h 442"/>
                  <a:gd name="T10" fmla="*/ 101 w 164"/>
                  <a:gd name="T11" fmla="*/ 45 h 442"/>
                  <a:gd name="T12" fmla="*/ 87 w 164"/>
                  <a:gd name="T13" fmla="*/ 45 h 442"/>
                  <a:gd name="T14" fmla="*/ 87 w 164"/>
                  <a:gd name="T15" fmla="*/ 0 h 442"/>
                  <a:gd name="T16" fmla="*/ 77 w 164"/>
                  <a:gd name="T17" fmla="*/ 0 h 442"/>
                  <a:gd name="T18" fmla="*/ 77 w 164"/>
                  <a:gd name="T19" fmla="*/ 45 h 442"/>
                  <a:gd name="T20" fmla="*/ 63 w 164"/>
                  <a:gd name="T21" fmla="*/ 45 h 442"/>
                  <a:gd name="T22" fmla="*/ 63 w 164"/>
                  <a:gd name="T23" fmla="*/ 84 h 442"/>
                  <a:gd name="T24" fmla="*/ 41 w 164"/>
                  <a:gd name="T25" fmla="*/ 84 h 442"/>
                  <a:gd name="T26" fmla="*/ 41 w 164"/>
                  <a:gd name="T27" fmla="*/ 136 h 442"/>
                  <a:gd name="T28" fmla="*/ 16 w 164"/>
                  <a:gd name="T29" fmla="*/ 136 h 442"/>
                  <a:gd name="T30" fmla="*/ 16 w 164"/>
                  <a:gd name="T31" fmla="*/ 181 h 442"/>
                  <a:gd name="T32" fmla="*/ 0 w 164"/>
                  <a:gd name="T33" fmla="*/ 181 h 442"/>
                  <a:gd name="T34" fmla="*/ 0 w 164"/>
                  <a:gd name="T35" fmla="*/ 442 h 442"/>
                  <a:gd name="T36" fmla="*/ 164 w 164"/>
                  <a:gd name="T37" fmla="*/ 442 h 442"/>
                  <a:gd name="T38" fmla="*/ 164 w 164"/>
                  <a:gd name="T39" fmla="*/ 181 h 442"/>
                  <a:gd name="T40" fmla="*/ 148 w 164"/>
                  <a:gd name="T41" fmla="*/ 181 h 442"/>
                  <a:gd name="T42" fmla="*/ 16 w 164"/>
                  <a:gd name="T43" fmla="*/ 207 h 442"/>
                  <a:gd name="T44" fmla="*/ 82 w 164"/>
                  <a:gd name="T45" fmla="*/ 207 h 442"/>
                  <a:gd name="T46" fmla="*/ 82 w 164"/>
                  <a:gd name="T47" fmla="*/ 266 h 442"/>
                  <a:gd name="T48" fmla="*/ 16 w 164"/>
                  <a:gd name="T49" fmla="*/ 266 h 442"/>
                  <a:gd name="T50" fmla="*/ 16 w 164"/>
                  <a:gd name="T51" fmla="*/ 207 h 442"/>
                  <a:gd name="T52" fmla="*/ 82 w 164"/>
                  <a:gd name="T53" fmla="*/ 411 h 442"/>
                  <a:gd name="T54" fmla="*/ 16 w 164"/>
                  <a:gd name="T55" fmla="*/ 411 h 442"/>
                  <a:gd name="T56" fmla="*/ 16 w 164"/>
                  <a:gd name="T57" fmla="*/ 352 h 442"/>
                  <a:gd name="T58" fmla="*/ 82 w 164"/>
                  <a:gd name="T59" fmla="*/ 352 h 442"/>
                  <a:gd name="T60" fmla="*/ 82 w 164"/>
                  <a:gd name="T61" fmla="*/ 411 h 442"/>
                  <a:gd name="T62" fmla="*/ 148 w 164"/>
                  <a:gd name="T63" fmla="*/ 340 h 442"/>
                  <a:gd name="T64" fmla="*/ 82 w 164"/>
                  <a:gd name="T65" fmla="*/ 340 h 442"/>
                  <a:gd name="T66" fmla="*/ 82 w 164"/>
                  <a:gd name="T67" fmla="*/ 280 h 442"/>
                  <a:gd name="T68" fmla="*/ 148 w 164"/>
                  <a:gd name="T69" fmla="*/ 280 h 442"/>
                  <a:gd name="T70" fmla="*/ 148 w 164"/>
                  <a:gd name="T71" fmla="*/ 340 h 4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4" h="442">
                    <a:moveTo>
                      <a:pt x="148" y="181"/>
                    </a:moveTo>
                    <a:lnTo>
                      <a:pt x="148" y="136"/>
                    </a:lnTo>
                    <a:lnTo>
                      <a:pt x="123" y="136"/>
                    </a:lnTo>
                    <a:lnTo>
                      <a:pt x="123" y="84"/>
                    </a:lnTo>
                    <a:lnTo>
                      <a:pt x="101" y="84"/>
                    </a:lnTo>
                    <a:lnTo>
                      <a:pt x="101" y="45"/>
                    </a:lnTo>
                    <a:lnTo>
                      <a:pt x="87" y="45"/>
                    </a:lnTo>
                    <a:lnTo>
                      <a:pt x="87" y="0"/>
                    </a:lnTo>
                    <a:lnTo>
                      <a:pt x="77" y="0"/>
                    </a:lnTo>
                    <a:lnTo>
                      <a:pt x="77" y="45"/>
                    </a:lnTo>
                    <a:lnTo>
                      <a:pt x="63" y="45"/>
                    </a:lnTo>
                    <a:lnTo>
                      <a:pt x="63" y="84"/>
                    </a:lnTo>
                    <a:lnTo>
                      <a:pt x="41" y="84"/>
                    </a:lnTo>
                    <a:lnTo>
                      <a:pt x="41" y="136"/>
                    </a:lnTo>
                    <a:lnTo>
                      <a:pt x="16" y="136"/>
                    </a:lnTo>
                    <a:lnTo>
                      <a:pt x="16" y="181"/>
                    </a:lnTo>
                    <a:lnTo>
                      <a:pt x="0" y="181"/>
                    </a:lnTo>
                    <a:lnTo>
                      <a:pt x="0" y="442"/>
                    </a:lnTo>
                    <a:lnTo>
                      <a:pt x="164" y="442"/>
                    </a:lnTo>
                    <a:lnTo>
                      <a:pt x="164" y="181"/>
                    </a:lnTo>
                    <a:lnTo>
                      <a:pt x="148" y="181"/>
                    </a:lnTo>
                    <a:close/>
                    <a:moveTo>
                      <a:pt x="16" y="207"/>
                    </a:moveTo>
                    <a:lnTo>
                      <a:pt x="82" y="207"/>
                    </a:lnTo>
                    <a:lnTo>
                      <a:pt x="82" y="266"/>
                    </a:lnTo>
                    <a:lnTo>
                      <a:pt x="16" y="266"/>
                    </a:lnTo>
                    <a:lnTo>
                      <a:pt x="16" y="207"/>
                    </a:lnTo>
                    <a:close/>
                    <a:moveTo>
                      <a:pt x="82" y="411"/>
                    </a:moveTo>
                    <a:lnTo>
                      <a:pt x="16" y="411"/>
                    </a:lnTo>
                    <a:lnTo>
                      <a:pt x="16" y="352"/>
                    </a:lnTo>
                    <a:lnTo>
                      <a:pt x="82" y="352"/>
                    </a:lnTo>
                    <a:lnTo>
                      <a:pt x="82" y="411"/>
                    </a:lnTo>
                    <a:close/>
                    <a:moveTo>
                      <a:pt x="148" y="340"/>
                    </a:moveTo>
                    <a:lnTo>
                      <a:pt x="82" y="340"/>
                    </a:lnTo>
                    <a:lnTo>
                      <a:pt x="82" y="280"/>
                    </a:lnTo>
                    <a:lnTo>
                      <a:pt x="148" y="280"/>
                    </a:lnTo>
                    <a:lnTo>
                      <a:pt x="148" y="340"/>
                    </a:lnTo>
                    <a:close/>
                  </a:path>
                </a:pathLst>
              </a:custGeom>
              <a:solidFill>
                <a:srgbClr val="E6E6E6"/>
              </a:solidFill>
              <a:ln>
                <a:noFill/>
              </a:ln>
              <a:extLst/>
            </p:spPr>
            <p:txBody>
              <a:bodyPr vert="horz" wrap="square" lIns="91427" tIns="45713" rIns="91427" bIns="45713" numCol="1" anchor="t" anchorCtr="0" compatLnSpc="1">
                <a:prstTxWarp prst="textNoShape">
                  <a:avLst/>
                </a:prstTxWarp>
              </a:bodyPr>
              <a:lstStyle>
                <a:defPPr>
                  <a:defRPr lang="en-US"/>
                </a:defPPr>
                <a:lvl1pPr algn="l" defTabSz="931863" rtl="0" fontAlgn="base">
                  <a:spcBef>
                    <a:spcPct val="0"/>
                  </a:spcBef>
                  <a:spcAft>
                    <a:spcPct val="0"/>
                  </a:spcAft>
                  <a:defRPr sz="2400" kern="1200">
                    <a:solidFill>
                      <a:schemeClr val="tx1"/>
                    </a:solidFill>
                    <a:latin typeface="Segoe UI" charset="0"/>
                    <a:ea typeface="MS PGothic" charset="0"/>
                    <a:cs typeface="MS PGothic" charset="0"/>
                  </a:defRPr>
                </a:lvl1pPr>
                <a:lvl2pPr marL="465138" indent="-7938" algn="l" defTabSz="931863" rtl="0" fontAlgn="base">
                  <a:spcBef>
                    <a:spcPct val="0"/>
                  </a:spcBef>
                  <a:spcAft>
                    <a:spcPct val="0"/>
                  </a:spcAft>
                  <a:defRPr sz="2400" kern="1200">
                    <a:solidFill>
                      <a:schemeClr val="tx1"/>
                    </a:solidFill>
                    <a:latin typeface="Segoe UI" charset="0"/>
                    <a:ea typeface="MS PGothic" charset="0"/>
                    <a:cs typeface="MS PGothic" charset="0"/>
                  </a:defRPr>
                </a:lvl2pPr>
                <a:lvl3pPr marL="931863" indent="-17463" algn="l" defTabSz="931863" rtl="0" fontAlgn="base">
                  <a:spcBef>
                    <a:spcPct val="0"/>
                  </a:spcBef>
                  <a:spcAft>
                    <a:spcPct val="0"/>
                  </a:spcAft>
                  <a:defRPr sz="2400" kern="1200">
                    <a:solidFill>
                      <a:schemeClr val="tx1"/>
                    </a:solidFill>
                    <a:latin typeface="Segoe UI" charset="0"/>
                    <a:ea typeface="MS PGothic" charset="0"/>
                    <a:cs typeface="MS PGothic" charset="0"/>
                  </a:defRPr>
                </a:lvl3pPr>
                <a:lvl4pPr marL="1398588" indent="-26988" algn="l" defTabSz="931863" rtl="0" fontAlgn="base">
                  <a:spcBef>
                    <a:spcPct val="0"/>
                  </a:spcBef>
                  <a:spcAft>
                    <a:spcPct val="0"/>
                  </a:spcAft>
                  <a:defRPr sz="2400" kern="1200">
                    <a:solidFill>
                      <a:schemeClr val="tx1"/>
                    </a:solidFill>
                    <a:latin typeface="Segoe UI" charset="0"/>
                    <a:ea typeface="MS PGothic" charset="0"/>
                    <a:cs typeface="MS PGothic" charset="0"/>
                  </a:defRPr>
                </a:lvl4pPr>
                <a:lvl5pPr marL="1865313" indent="-36513" algn="l" defTabSz="931863" rtl="0" fontAlgn="base">
                  <a:spcBef>
                    <a:spcPct val="0"/>
                  </a:spcBef>
                  <a:spcAft>
                    <a:spcPct val="0"/>
                  </a:spcAft>
                  <a:defRPr sz="2400" kern="1200">
                    <a:solidFill>
                      <a:schemeClr val="tx1"/>
                    </a:solidFill>
                    <a:latin typeface="Segoe UI" charset="0"/>
                    <a:ea typeface="MS PGothic" charset="0"/>
                    <a:cs typeface="MS PGothic" charset="0"/>
                  </a:defRPr>
                </a:lvl5pPr>
                <a:lvl6pPr marL="2286000" algn="l" defTabSz="457200" rtl="0" eaLnBrk="1" latinLnBrk="0" hangingPunct="1">
                  <a:defRPr sz="2400" kern="1200">
                    <a:solidFill>
                      <a:schemeClr val="tx1"/>
                    </a:solidFill>
                    <a:latin typeface="Segoe UI" charset="0"/>
                    <a:ea typeface="MS PGothic" charset="0"/>
                    <a:cs typeface="MS PGothic" charset="0"/>
                  </a:defRPr>
                </a:lvl6pPr>
                <a:lvl7pPr marL="2743200" algn="l" defTabSz="457200" rtl="0" eaLnBrk="1" latinLnBrk="0" hangingPunct="1">
                  <a:defRPr sz="2400" kern="1200">
                    <a:solidFill>
                      <a:schemeClr val="tx1"/>
                    </a:solidFill>
                    <a:latin typeface="Segoe UI" charset="0"/>
                    <a:ea typeface="MS PGothic" charset="0"/>
                    <a:cs typeface="MS PGothic" charset="0"/>
                  </a:defRPr>
                </a:lvl7pPr>
                <a:lvl8pPr marL="3200400" algn="l" defTabSz="457200" rtl="0" eaLnBrk="1" latinLnBrk="0" hangingPunct="1">
                  <a:defRPr sz="2400" kern="1200">
                    <a:solidFill>
                      <a:schemeClr val="tx1"/>
                    </a:solidFill>
                    <a:latin typeface="Segoe UI" charset="0"/>
                    <a:ea typeface="MS PGothic" charset="0"/>
                    <a:cs typeface="MS PGothic" charset="0"/>
                  </a:defRPr>
                </a:lvl8pPr>
                <a:lvl9pPr marL="3657600" algn="l" defTabSz="457200" rtl="0" eaLnBrk="1" latinLnBrk="0" hangingPunct="1">
                  <a:defRPr sz="2400" kern="1200">
                    <a:solidFill>
                      <a:schemeClr val="tx1"/>
                    </a:solidFill>
                    <a:latin typeface="Segoe UI" charset="0"/>
                    <a:ea typeface="MS PGothic" charset="0"/>
                    <a:cs typeface="MS PGothic" charset="0"/>
                  </a:defRPr>
                </a:lvl9pPr>
              </a:lstStyle>
              <a:p>
                <a:endParaRPr lang="en-US" sz="1199">
                  <a:solidFill>
                    <a:srgbClr val="000000"/>
                  </a:solidFill>
                </a:endParaRPr>
              </a:p>
            </p:txBody>
          </p:sp>
          <p:sp>
            <p:nvSpPr>
              <p:cNvPr id="73" name="Rectangle 72"/>
              <p:cNvSpPr/>
              <p:nvPr/>
            </p:nvSpPr>
            <p:spPr bwMode="auto">
              <a:xfrm>
                <a:off x="8772628" y="6289094"/>
                <a:ext cx="364160" cy="363625"/>
              </a:xfrm>
              <a:prstGeom prst="rect">
                <a:avLst/>
              </a:prstGeom>
              <a:solidFill>
                <a:schemeClr val="bg1">
                  <a:lumMod val="8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indent="-342900" algn="ctr" defTabSz="932472" fontAlgn="base">
                  <a:lnSpc>
                    <a:spcPct val="90000"/>
                  </a:lnSpc>
                  <a:spcBef>
                    <a:spcPct val="0"/>
                  </a:spcBef>
                  <a:spcAft>
                    <a:spcPct val="0"/>
                  </a:spcAft>
                  <a:buFont typeface="Wingdings 3" panose="05040102010807070707" pitchFamily="18" charset="2"/>
                  <a:buChar char="Æ"/>
                </a:pPr>
                <a:endParaRPr lang="en-US" sz="2000" b="1" dirty="0" err="1">
                  <a:solidFill>
                    <a:schemeClr val="bg1"/>
                  </a:solidFill>
                  <a:latin typeface="+mj-lt"/>
                  <a:ea typeface="Segoe UI" pitchFamily="34" charset="0"/>
                  <a:cs typeface="Segoe UI" pitchFamily="34" charset="0"/>
                </a:endParaRPr>
              </a:p>
            </p:txBody>
          </p:sp>
          <p:sp>
            <p:nvSpPr>
              <p:cNvPr id="74" name="Rectangle 73"/>
              <p:cNvSpPr/>
              <p:nvPr/>
            </p:nvSpPr>
            <p:spPr bwMode="auto">
              <a:xfrm>
                <a:off x="9590533" y="6085643"/>
                <a:ext cx="364160" cy="567079"/>
              </a:xfrm>
              <a:prstGeom prst="rect">
                <a:avLst/>
              </a:prstGeom>
              <a:solidFill>
                <a:srgbClr val="ECECEC"/>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indent="-342900" algn="ctr" defTabSz="932472" fontAlgn="base">
                  <a:lnSpc>
                    <a:spcPct val="90000"/>
                  </a:lnSpc>
                  <a:spcBef>
                    <a:spcPct val="0"/>
                  </a:spcBef>
                  <a:spcAft>
                    <a:spcPct val="0"/>
                  </a:spcAft>
                  <a:buFont typeface="Wingdings 3" panose="05040102010807070707" pitchFamily="18" charset="2"/>
                  <a:buChar char="Æ"/>
                </a:pPr>
                <a:endParaRPr lang="en-US" sz="2000" b="1" dirty="0" err="1">
                  <a:solidFill>
                    <a:schemeClr val="bg1"/>
                  </a:solidFill>
                  <a:latin typeface="+mj-lt"/>
                  <a:ea typeface="Segoe UI" pitchFamily="34" charset="0"/>
                  <a:cs typeface="Segoe UI" pitchFamily="34" charset="0"/>
                </a:endParaRPr>
              </a:p>
            </p:txBody>
          </p:sp>
          <p:sp>
            <p:nvSpPr>
              <p:cNvPr id="75" name="Rectangle 74"/>
              <p:cNvSpPr/>
              <p:nvPr/>
            </p:nvSpPr>
            <p:spPr bwMode="auto">
              <a:xfrm>
                <a:off x="10385463" y="6355387"/>
                <a:ext cx="364160" cy="297333"/>
              </a:xfrm>
              <a:prstGeom prst="rect">
                <a:avLst/>
              </a:prstGeom>
              <a:solidFill>
                <a:srgbClr val="ECECEC"/>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indent="-342900" algn="ctr" defTabSz="932472" fontAlgn="base">
                  <a:lnSpc>
                    <a:spcPct val="90000"/>
                  </a:lnSpc>
                  <a:spcBef>
                    <a:spcPct val="0"/>
                  </a:spcBef>
                  <a:spcAft>
                    <a:spcPct val="0"/>
                  </a:spcAft>
                  <a:buFont typeface="Wingdings 3" panose="05040102010807070707" pitchFamily="18" charset="2"/>
                  <a:buChar char="Æ"/>
                </a:pPr>
                <a:endParaRPr lang="en-US" sz="2000" b="1" dirty="0" err="1">
                  <a:solidFill>
                    <a:schemeClr val="bg1"/>
                  </a:solidFill>
                  <a:latin typeface="+mj-lt"/>
                  <a:ea typeface="Segoe UI" pitchFamily="34" charset="0"/>
                  <a:cs typeface="Segoe UI" pitchFamily="34" charset="0"/>
                </a:endParaRPr>
              </a:p>
            </p:txBody>
          </p:sp>
          <p:sp>
            <p:nvSpPr>
              <p:cNvPr id="76" name="Rectangle 75"/>
              <p:cNvSpPr/>
              <p:nvPr/>
            </p:nvSpPr>
            <p:spPr bwMode="auto">
              <a:xfrm>
                <a:off x="9935156" y="6289095"/>
                <a:ext cx="364160" cy="363625"/>
              </a:xfrm>
              <a:prstGeom prst="rect">
                <a:avLst/>
              </a:prstGeom>
              <a:solidFill>
                <a:srgbClr val="ECECEC"/>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indent="-342900" algn="ctr" defTabSz="932472" fontAlgn="base">
                  <a:lnSpc>
                    <a:spcPct val="90000"/>
                  </a:lnSpc>
                  <a:spcBef>
                    <a:spcPct val="0"/>
                  </a:spcBef>
                  <a:spcAft>
                    <a:spcPct val="0"/>
                  </a:spcAft>
                  <a:buFont typeface="Wingdings 3" panose="05040102010807070707" pitchFamily="18" charset="2"/>
                  <a:buChar char="Æ"/>
                </a:pPr>
                <a:endParaRPr lang="en-US" sz="2000" b="1" dirty="0" err="1">
                  <a:solidFill>
                    <a:schemeClr val="bg1"/>
                  </a:solidFill>
                  <a:latin typeface="+mj-lt"/>
                  <a:ea typeface="Segoe UI" pitchFamily="34" charset="0"/>
                  <a:cs typeface="Segoe UI" pitchFamily="34" charset="0"/>
                </a:endParaRPr>
              </a:p>
            </p:txBody>
          </p:sp>
          <p:sp>
            <p:nvSpPr>
              <p:cNvPr id="77" name="Rectangle 76"/>
              <p:cNvSpPr/>
              <p:nvPr/>
            </p:nvSpPr>
            <p:spPr bwMode="auto">
              <a:xfrm>
                <a:off x="10114360" y="6024510"/>
                <a:ext cx="364160" cy="628210"/>
              </a:xfrm>
              <a:prstGeom prst="rect">
                <a:avLst/>
              </a:prstGeom>
              <a:solidFill>
                <a:schemeClr val="bg1">
                  <a:lumMod val="8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indent="-342900" algn="ctr" defTabSz="932472" fontAlgn="base">
                  <a:lnSpc>
                    <a:spcPct val="90000"/>
                  </a:lnSpc>
                  <a:spcBef>
                    <a:spcPct val="0"/>
                  </a:spcBef>
                  <a:spcAft>
                    <a:spcPct val="0"/>
                  </a:spcAft>
                  <a:buFont typeface="Wingdings 3" panose="05040102010807070707" pitchFamily="18" charset="2"/>
                  <a:buChar char="Æ"/>
                </a:pPr>
                <a:endParaRPr lang="en-US" sz="2000" b="1" dirty="0" err="1">
                  <a:solidFill>
                    <a:schemeClr val="bg1"/>
                  </a:solidFill>
                  <a:latin typeface="+mj-lt"/>
                  <a:ea typeface="Segoe UI" pitchFamily="34" charset="0"/>
                  <a:cs typeface="Segoe UI" pitchFamily="34" charset="0"/>
                </a:endParaRPr>
              </a:p>
            </p:txBody>
          </p:sp>
          <p:sp>
            <p:nvSpPr>
              <p:cNvPr id="78" name="Rectangle 77"/>
              <p:cNvSpPr/>
              <p:nvPr/>
            </p:nvSpPr>
            <p:spPr bwMode="auto">
              <a:xfrm>
                <a:off x="11120243" y="6024510"/>
                <a:ext cx="364160" cy="628210"/>
              </a:xfrm>
              <a:prstGeom prst="rect">
                <a:avLst/>
              </a:prstGeom>
              <a:solidFill>
                <a:schemeClr val="bg1">
                  <a:lumMod val="8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indent="-342900" algn="ctr" defTabSz="932472" fontAlgn="base">
                  <a:lnSpc>
                    <a:spcPct val="90000"/>
                  </a:lnSpc>
                  <a:spcBef>
                    <a:spcPct val="0"/>
                  </a:spcBef>
                  <a:spcAft>
                    <a:spcPct val="0"/>
                  </a:spcAft>
                  <a:buFont typeface="Wingdings 3" panose="05040102010807070707" pitchFamily="18" charset="2"/>
                  <a:buChar char="Æ"/>
                </a:pPr>
                <a:endParaRPr lang="en-US" sz="2000" b="1" dirty="0" err="1">
                  <a:solidFill>
                    <a:schemeClr val="bg1"/>
                  </a:solidFill>
                  <a:latin typeface="+mj-lt"/>
                  <a:ea typeface="Segoe UI" pitchFamily="34" charset="0"/>
                  <a:cs typeface="Segoe UI" pitchFamily="34" charset="0"/>
                </a:endParaRPr>
              </a:p>
            </p:txBody>
          </p:sp>
        </p:grpSp>
        <p:sp>
          <p:nvSpPr>
            <p:cNvPr id="90" name="Freeform 89"/>
            <p:cNvSpPr>
              <a:spLocks noEditPoints="1"/>
            </p:cNvSpPr>
            <p:nvPr/>
          </p:nvSpPr>
          <p:spPr bwMode="auto">
            <a:xfrm>
              <a:off x="1542323" y="5415536"/>
              <a:ext cx="448931" cy="1221990"/>
            </a:xfrm>
            <a:custGeom>
              <a:avLst/>
              <a:gdLst>
                <a:gd name="T0" fmla="*/ 148 w 164"/>
                <a:gd name="T1" fmla="*/ 181 h 442"/>
                <a:gd name="T2" fmla="*/ 148 w 164"/>
                <a:gd name="T3" fmla="*/ 136 h 442"/>
                <a:gd name="T4" fmla="*/ 123 w 164"/>
                <a:gd name="T5" fmla="*/ 136 h 442"/>
                <a:gd name="T6" fmla="*/ 123 w 164"/>
                <a:gd name="T7" fmla="*/ 84 h 442"/>
                <a:gd name="T8" fmla="*/ 101 w 164"/>
                <a:gd name="T9" fmla="*/ 84 h 442"/>
                <a:gd name="T10" fmla="*/ 101 w 164"/>
                <a:gd name="T11" fmla="*/ 45 h 442"/>
                <a:gd name="T12" fmla="*/ 87 w 164"/>
                <a:gd name="T13" fmla="*/ 45 h 442"/>
                <a:gd name="T14" fmla="*/ 87 w 164"/>
                <a:gd name="T15" fmla="*/ 0 h 442"/>
                <a:gd name="T16" fmla="*/ 77 w 164"/>
                <a:gd name="T17" fmla="*/ 0 h 442"/>
                <a:gd name="T18" fmla="*/ 77 w 164"/>
                <a:gd name="T19" fmla="*/ 45 h 442"/>
                <a:gd name="T20" fmla="*/ 63 w 164"/>
                <a:gd name="T21" fmla="*/ 45 h 442"/>
                <a:gd name="T22" fmla="*/ 63 w 164"/>
                <a:gd name="T23" fmla="*/ 84 h 442"/>
                <a:gd name="T24" fmla="*/ 41 w 164"/>
                <a:gd name="T25" fmla="*/ 84 h 442"/>
                <a:gd name="T26" fmla="*/ 41 w 164"/>
                <a:gd name="T27" fmla="*/ 136 h 442"/>
                <a:gd name="T28" fmla="*/ 16 w 164"/>
                <a:gd name="T29" fmla="*/ 136 h 442"/>
                <a:gd name="T30" fmla="*/ 16 w 164"/>
                <a:gd name="T31" fmla="*/ 181 h 442"/>
                <a:gd name="T32" fmla="*/ 0 w 164"/>
                <a:gd name="T33" fmla="*/ 181 h 442"/>
                <a:gd name="T34" fmla="*/ 0 w 164"/>
                <a:gd name="T35" fmla="*/ 442 h 442"/>
                <a:gd name="T36" fmla="*/ 164 w 164"/>
                <a:gd name="T37" fmla="*/ 442 h 442"/>
                <a:gd name="T38" fmla="*/ 164 w 164"/>
                <a:gd name="T39" fmla="*/ 181 h 442"/>
                <a:gd name="T40" fmla="*/ 148 w 164"/>
                <a:gd name="T41" fmla="*/ 181 h 442"/>
                <a:gd name="T42" fmla="*/ 16 w 164"/>
                <a:gd name="T43" fmla="*/ 207 h 442"/>
                <a:gd name="T44" fmla="*/ 82 w 164"/>
                <a:gd name="T45" fmla="*/ 207 h 442"/>
                <a:gd name="T46" fmla="*/ 82 w 164"/>
                <a:gd name="T47" fmla="*/ 266 h 442"/>
                <a:gd name="T48" fmla="*/ 16 w 164"/>
                <a:gd name="T49" fmla="*/ 266 h 442"/>
                <a:gd name="T50" fmla="*/ 16 w 164"/>
                <a:gd name="T51" fmla="*/ 207 h 442"/>
                <a:gd name="T52" fmla="*/ 82 w 164"/>
                <a:gd name="T53" fmla="*/ 411 h 442"/>
                <a:gd name="T54" fmla="*/ 16 w 164"/>
                <a:gd name="T55" fmla="*/ 411 h 442"/>
                <a:gd name="T56" fmla="*/ 16 w 164"/>
                <a:gd name="T57" fmla="*/ 352 h 442"/>
                <a:gd name="T58" fmla="*/ 82 w 164"/>
                <a:gd name="T59" fmla="*/ 352 h 442"/>
                <a:gd name="T60" fmla="*/ 82 w 164"/>
                <a:gd name="T61" fmla="*/ 411 h 442"/>
                <a:gd name="T62" fmla="*/ 148 w 164"/>
                <a:gd name="T63" fmla="*/ 340 h 442"/>
                <a:gd name="T64" fmla="*/ 82 w 164"/>
                <a:gd name="T65" fmla="*/ 340 h 442"/>
                <a:gd name="T66" fmla="*/ 82 w 164"/>
                <a:gd name="T67" fmla="*/ 280 h 442"/>
                <a:gd name="T68" fmla="*/ 148 w 164"/>
                <a:gd name="T69" fmla="*/ 280 h 442"/>
                <a:gd name="T70" fmla="*/ 148 w 164"/>
                <a:gd name="T71" fmla="*/ 340 h 4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4" h="442">
                  <a:moveTo>
                    <a:pt x="148" y="181"/>
                  </a:moveTo>
                  <a:lnTo>
                    <a:pt x="148" y="136"/>
                  </a:lnTo>
                  <a:lnTo>
                    <a:pt x="123" y="136"/>
                  </a:lnTo>
                  <a:lnTo>
                    <a:pt x="123" y="84"/>
                  </a:lnTo>
                  <a:lnTo>
                    <a:pt x="101" y="84"/>
                  </a:lnTo>
                  <a:lnTo>
                    <a:pt x="101" y="45"/>
                  </a:lnTo>
                  <a:lnTo>
                    <a:pt x="87" y="45"/>
                  </a:lnTo>
                  <a:lnTo>
                    <a:pt x="87" y="0"/>
                  </a:lnTo>
                  <a:lnTo>
                    <a:pt x="77" y="0"/>
                  </a:lnTo>
                  <a:lnTo>
                    <a:pt x="77" y="45"/>
                  </a:lnTo>
                  <a:lnTo>
                    <a:pt x="63" y="45"/>
                  </a:lnTo>
                  <a:lnTo>
                    <a:pt x="63" y="84"/>
                  </a:lnTo>
                  <a:lnTo>
                    <a:pt x="41" y="84"/>
                  </a:lnTo>
                  <a:lnTo>
                    <a:pt x="41" y="136"/>
                  </a:lnTo>
                  <a:lnTo>
                    <a:pt x="16" y="136"/>
                  </a:lnTo>
                  <a:lnTo>
                    <a:pt x="16" y="181"/>
                  </a:lnTo>
                  <a:lnTo>
                    <a:pt x="0" y="181"/>
                  </a:lnTo>
                  <a:lnTo>
                    <a:pt x="0" y="442"/>
                  </a:lnTo>
                  <a:lnTo>
                    <a:pt x="164" y="442"/>
                  </a:lnTo>
                  <a:lnTo>
                    <a:pt x="164" y="181"/>
                  </a:lnTo>
                  <a:lnTo>
                    <a:pt x="148" y="181"/>
                  </a:lnTo>
                  <a:close/>
                  <a:moveTo>
                    <a:pt x="16" y="207"/>
                  </a:moveTo>
                  <a:lnTo>
                    <a:pt x="82" y="207"/>
                  </a:lnTo>
                  <a:lnTo>
                    <a:pt x="82" y="266"/>
                  </a:lnTo>
                  <a:lnTo>
                    <a:pt x="16" y="266"/>
                  </a:lnTo>
                  <a:lnTo>
                    <a:pt x="16" y="207"/>
                  </a:lnTo>
                  <a:close/>
                  <a:moveTo>
                    <a:pt x="82" y="411"/>
                  </a:moveTo>
                  <a:lnTo>
                    <a:pt x="16" y="411"/>
                  </a:lnTo>
                  <a:lnTo>
                    <a:pt x="16" y="352"/>
                  </a:lnTo>
                  <a:lnTo>
                    <a:pt x="82" y="352"/>
                  </a:lnTo>
                  <a:lnTo>
                    <a:pt x="82" y="411"/>
                  </a:lnTo>
                  <a:close/>
                  <a:moveTo>
                    <a:pt x="148" y="340"/>
                  </a:moveTo>
                  <a:lnTo>
                    <a:pt x="82" y="340"/>
                  </a:lnTo>
                  <a:lnTo>
                    <a:pt x="82" y="280"/>
                  </a:lnTo>
                  <a:lnTo>
                    <a:pt x="148" y="280"/>
                  </a:lnTo>
                  <a:lnTo>
                    <a:pt x="148" y="340"/>
                  </a:lnTo>
                  <a:close/>
                </a:path>
              </a:pathLst>
            </a:custGeom>
            <a:solidFill>
              <a:schemeClr val="accent6"/>
            </a:solidFill>
            <a:ln>
              <a:noFill/>
            </a:ln>
            <a:extLst/>
          </p:spPr>
          <p:txBody>
            <a:bodyPr vert="horz" wrap="square" lIns="91427" tIns="45713" rIns="91427" bIns="45713" numCol="1" anchor="t" anchorCtr="0" compatLnSpc="1">
              <a:prstTxWarp prst="textNoShape">
                <a:avLst/>
              </a:prstTxWarp>
            </a:bodyPr>
            <a:lstStyle>
              <a:defPPr>
                <a:defRPr lang="en-US"/>
              </a:defPPr>
              <a:lvl1pPr algn="l" defTabSz="931863" rtl="0" fontAlgn="base">
                <a:spcBef>
                  <a:spcPct val="0"/>
                </a:spcBef>
                <a:spcAft>
                  <a:spcPct val="0"/>
                </a:spcAft>
                <a:defRPr sz="2400" kern="1200">
                  <a:solidFill>
                    <a:schemeClr val="tx1"/>
                  </a:solidFill>
                  <a:latin typeface="Segoe UI" charset="0"/>
                  <a:ea typeface="MS PGothic" charset="0"/>
                  <a:cs typeface="MS PGothic" charset="0"/>
                </a:defRPr>
              </a:lvl1pPr>
              <a:lvl2pPr marL="465138" indent="-7938" algn="l" defTabSz="931863" rtl="0" fontAlgn="base">
                <a:spcBef>
                  <a:spcPct val="0"/>
                </a:spcBef>
                <a:spcAft>
                  <a:spcPct val="0"/>
                </a:spcAft>
                <a:defRPr sz="2400" kern="1200">
                  <a:solidFill>
                    <a:schemeClr val="tx1"/>
                  </a:solidFill>
                  <a:latin typeface="Segoe UI" charset="0"/>
                  <a:ea typeface="MS PGothic" charset="0"/>
                  <a:cs typeface="MS PGothic" charset="0"/>
                </a:defRPr>
              </a:lvl2pPr>
              <a:lvl3pPr marL="931863" indent="-17463" algn="l" defTabSz="931863" rtl="0" fontAlgn="base">
                <a:spcBef>
                  <a:spcPct val="0"/>
                </a:spcBef>
                <a:spcAft>
                  <a:spcPct val="0"/>
                </a:spcAft>
                <a:defRPr sz="2400" kern="1200">
                  <a:solidFill>
                    <a:schemeClr val="tx1"/>
                  </a:solidFill>
                  <a:latin typeface="Segoe UI" charset="0"/>
                  <a:ea typeface="MS PGothic" charset="0"/>
                  <a:cs typeface="MS PGothic" charset="0"/>
                </a:defRPr>
              </a:lvl3pPr>
              <a:lvl4pPr marL="1398588" indent="-26988" algn="l" defTabSz="931863" rtl="0" fontAlgn="base">
                <a:spcBef>
                  <a:spcPct val="0"/>
                </a:spcBef>
                <a:spcAft>
                  <a:spcPct val="0"/>
                </a:spcAft>
                <a:defRPr sz="2400" kern="1200">
                  <a:solidFill>
                    <a:schemeClr val="tx1"/>
                  </a:solidFill>
                  <a:latin typeface="Segoe UI" charset="0"/>
                  <a:ea typeface="MS PGothic" charset="0"/>
                  <a:cs typeface="MS PGothic" charset="0"/>
                </a:defRPr>
              </a:lvl4pPr>
              <a:lvl5pPr marL="1865313" indent="-36513" algn="l" defTabSz="931863" rtl="0" fontAlgn="base">
                <a:spcBef>
                  <a:spcPct val="0"/>
                </a:spcBef>
                <a:spcAft>
                  <a:spcPct val="0"/>
                </a:spcAft>
                <a:defRPr sz="2400" kern="1200">
                  <a:solidFill>
                    <a:schemeClr val="tx1"/>
                  </a:solidFill>
                  <a:latin typeface="Segoe UI" charset="0"/>
                  <a:ea typeface="MS PGothic" charset="0"/>
                  <a:cs typeface="MS PGothic" charset="0"/>
                </a:defRPr>
              </a:lvl5pPr>
              <a:lvl6pPr marL="2286000" algn="l" defTabSz="457200" rtl="0" eaLnBrk="1" latinLnBrk="0" hangingPunct="1">
                <a:defRPr sz="2400" kern="1200">
                  <a:solidFill>
                    <a:schemeClr val="tx1"/>
                  </a:solidFill>
                  <a:latin typeface="Segoe UI" charset="0"/>
                  <a:ea typeface="MS PGothic" charset="0"/>
                  <a:cs typeface="MS PGothic" charset="0"/>
                </a:defRPr>
              </a:lvl6pPr>
              <a:lvl7pPr marL="2743200" algn="l" defTabSz="457200" rtl="0" eaLnBrk="1" latinLnBrk="0" hangingPunct="1">
                <a:defRPr sz="2400" kern="1200">
                  <a:solidFill>
                    <a:schemeClr val="tx1"/>
                  </a:solidFill>
                  <a:latin typeface="Segoe UI" charset="0"/>
                  <a:ea typeface="MS PGothic" charset="0"/>
                  <a:cs typeface="MS PGothic" charset="0"/>
                </a:defRPr>
              </a:lvl7pPr>
              <a:lvl8pPr marL="3200400" algn="l" defTabSz="457200" rtl="0" eaLnBrk="1" latinLnBrk="0" hangingPunct="1">
                <a:defRPr sz="2400" kern="1200">
                  <a:solidFill>
                    <a:schemeClr val="tx1"/>
                  </a:solidFill>
                  <a:latin typeface="Segoe UI" charset="0"/>
                  <a:ea typeface="MS PGothic" charset="0"/>
                  <a:cs typeface="MS PGothic" charset="0"/>
                </a:defRPr>
              </a:lvl8pPr>
              <a:lvl9pPr marL="3657600" algn="l" defTabSz="457200" rtl="0" eaLnBrk="1" latinLnBrk="0" hangingPunct="1">
                <a:defRPr sz="2400" kern="1200">
                  <a:solidFill>
                    <a:schemeClr val="tx1"/>
                  </a:solidFill>
                  <a:latin typeface="Segoe UI" charset="0"/>
                  <a:ea typeface="MS PGothic" charset="0"/>
                  <a:cs typeface="MS PGothic" charset="0"/>
                </a:defRPr>
              </a:lvl9pPr>
            </a:lstStyle>
            <a:p>
              <a:endParaRPr lang="en-US" sz="1199">
                <a:solidFill>
                  <a:srgbClr val="000000"/>
                </a:solidFill>
              </a:endParaRPr>
            </a:p>
          </p:txBody>
        </p:sp>
        <p:sp>
          <p:nvSpPr>
            <p:cNvPr id="91" name="Freeform 90"/>
            <p:cNvSpPr>
              <a:spLocks noEditPoints="1"/>
            </p:cNvSpPr>
            <p:nvPr/>
          </p:nvSpPr>
          <p:spPr bwMode="auto">
            <a:xfrm>
              <a:off x="424649" y="5875420"/>
              <a:ext cx="374973" cy="762106"/>
            </a:xfrm>
            <a:custGeom>
              <a:avLst/>
              <a:gdLst>
                <a:gd name="T0" fmla="*/ 0 w 185"/>
                <a:gd name="T1" fmla="*/ 0 h 376"/>
                <a:gd name="T2" fmla="*/ 0 w 185"/>
                <a:gd name="T3" fmla="*/ 376 h 376"/>
                <a:gd name="T4" fmla="*/ 185 w 185"/>
                <a:gd name="T5" fmla="*/ 376 h 376"/>
                <a:gd name="T6" fmla="*/ 185 w 185"/>
                <a:gd name="T7" fmla="*/ 0 h 376"/>
                <a:gd name="T8" fmla="*/ 0 w 185"/>
                <a:gd name="T9" fmla="*/ 0 h 376"/>
                <a:gd name="T10" fmla="*/ 86 w 185"/>
                <a:gd name="T11" fmla="*/ 304 h 376"/>
                <a:gd name="T12" fmla="*/ 20 w 185"/>
                <a:gd name="T13" fmla="*/ 304 h 376"/>
                <a:gd name="T14" fmla="*/ 20 w 185"/>
                <a:gd name="T15" fmla="*/ 244 h 376"/>
                <a:gd name="T16" fmla="*/ 86 w 185"/>
                <a:gd name="T17" fmla="*/ 244 h 376"/>
                <a:gd name="T18" fmla="*/ 86 w 185"/>
                <a:gd name="T19" fmla="*/ 304 h 376"/>
                <a:gd name="T20" fmla="*/ 86 w 185"/>
                <a:gd name="T21" fmla="*/ 230 h 376"/>
                <a:gd name="T22" fmla="*/ 20 w 185"/>
                <a:gd name="T23" fmla="*/ 230 h 376"/>
                <a:gd name="T24" fmla="*/ 20 w 185"/>
                <a:gd name="T25" fmla="*/ 171 h 376"/>
                <a:gd name="T26" fmla="*/ 86 w 185"/>
                <a:gd name="T27" fmla="*/ 171 h 376"/>
                <a:gd name="T28" fmla="*/ 86 w 185"/>
                <a:gd name="T29" fmla="*/ 230 h 376"/>
                <a:gd name="T30" fmla="*/ 86 w 185"/>
                <a:gd name="T31" fmla="*/ 157 h 376"/>
                <a:gd name="T32" fmla="*/ 20 w 185"/>
                <a:gd name="T33" fmla="*/ 157 h 376"/>
                <a:gd name="T34" fmla="*/ 20 w 185"/>
                <a:gd name="T35" fmla="*/ 98 h 376"/>
                <a:gd name="T36" fmla="*/ 86 w 185"/>
                <a:gd name="T37" fmla="*/ 98 h 376"/>
                <a:gd name="T38" fmla="*/ 86 w 185"/>
                <a:gd name="T39" fmla="*/ 157 h 376"/>
                <a:gd name="T40" fmla="*/ 86 w 185"/>
                <a:gd name="T41" fmla="*/ 85 h 376"/>
                <a:gd name="T42" fmla="*/ 20 w 185"/>
                <a:gd name="T43" fmla="*/ 85 h 376"/>
                <a:gd name="T44" fmla="*/ 20 w 185"/>
                <a:gd name="T45" fmla="*/ 25 h 376"/>
                <a:gd name="T46" fmla="*/ 86 w 185"/>
                <a:gd name="T47" fmla="*/ 25 h 376"/>
                <a:gd name="T48" fmla="*/ 86 w 185"/>
                <a:gd name="T49" fmla="*/ 85 h 376"/>
                <a:gd name="T50" fmla="*/ 166 w 185"/>
                <a:gd name="T51" fmla="*/ 304 h 376"/>
                <a:gd name="T52" fmla="*/ 99 w 185"/>
                <a:gd name="T53" fmla="*/ 304 h 376"/>
                <a:gd name="T54" fmla="*/ 99 w 185"/>
                <a:gd name="T55" fmla="*/ 244 h 376"/>
                <a:gd name="T56" fmla="*/ 166 w 185"/>
                <a:gd name="T57" fmla="*/ 244 h 376"/>
                <a:gd name="T58" fmla="*/ 166 w 185"/>
                <a:gd name="T59" fmla="*/ 304 h 376"/>
                <a:gd name="T60" fmla="*/ 166 w 185"/>
                <a:gd name="T61" fmla="*/ 230 h 376"/>
                <a:gd name="T62" fmla="*/ 99 w 185"/>
                <a:gd name="T63" fmla="*/ 230 h 376"/>
                <a:gd name="T64" fmla="*/ 99 w 185"/>
                <a:gd name="T65" fmla="*/ 171 h 376"/>
                <a:gd name="T66" fmla="*/ 166 w 185"/>
                <a:gd name="T67" fmla="*/ 171 h 376"/>
                <a:gd name="T68" fmla="*/ 166 w 185"/>
                <a:gd name="T69" fmla="*/ 230 h 376"/>
                <a:gd name="T70" fmla="*/ 166 w 185"/>
                <a:gd name="T71" fmla="*/ 157 h 376"/>
                <a:gd name="T72" fmla="*/ 99 w 185"/>
                <a:gd name="T73" fmla="*/ 157 h 376"/>
                <a:gd name="T74" fmla="*/ 99 w 185"/>
                <a:gd name="T75" fmla="*/ 98 h 376"/>
                <a:gd name="T76" fmla="*/ 166 w 185"/>
                <a:gd name="T77" fmla="*/ 98 h 376"/>
                <a:gd name="T78" fmla="*/ 166 w 185"/>
                <a:gd name="T79" fmla="*/ 157 h 376"/>
                <a:gd name="T80" fmla="*/ 166 w 185"/>
                <a:gd name="T81" fmla="*/ 85 h 376"/>
                <a:gd name="T82" fmla="*/ 99 w 185"/>
                <a:gd name="T83" fmla="*/ 85 h 376"/>
                <a:gd name="T84" fmla="*/ 99 w 185"/>
                <a:gd name="T85" fmla="*/ 25 h 376"/>
                <a:gd name="T86" fmla="*/ 166 w 185"/>
                <a:gd name="T87" fmla="*/ 25 h 376"/>
                <a:gd name="T88" fmla="*/ 166 w 185"/>
                <a:gd name="T89" fmla="*/ 85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85" h="376">
                  <a:moveTo>
                    <a:pt x="0" y="0"/>
                  </a:moveTo>
                  <a:lnTo>
                    <a:pt x="0" y="376"/>
                  </a:lnTo>
                  <a:lnTo>
                    <a:pt x="185" y="376"/>
                  </a:lnTo>
                  <a:lnTo>
                    <a:pt x="185" y="0"/>
                  </a:lnTo>
                  <a:lnTo>
                    <a:pt x="0" y="0"/>
                  </a:lnTo>
                  <a:close/>
                  <a:moveTo>
                    <a:pt x="86" y="304"/>
                  </a:moveTo>
                  <a:lnTo>
                    <a:pt x="20" y="304"/>
                  </a:lnTo>
                  <a:lnTo>
                    <a:pt x="20" y="244"/>
                  </a:lnTo>
                  <a:lnTo>
                    <a:pt x="86" y="244"/>
                  </a:lnTo>
                  <a:lnTo>
                    <a:pt x="86" y="304"/>
                  </a:lnTo>
                  <a:close/>
                  <a:moveTo>
                    <a:pt x="86" y="230"/>
                  </a:moveTo>
                  <a:lnTo>
                    <a:pt x="20" y="230"/>
                  </a:lnTo>
                  <a:lnTo>
                    <a:pt x="20" y="171"/>
                  </a:lnTo>
                  <a:lnTo>
                    <a:pt x="86" y="171"/>
                  </a:lnTo>
                  <a:lnTo>
                    <a:pt x="86" y="230"/>
                  </a:lnTo>
                  <a:close/>
                  <a:moveTo>
                    <a:pt x="86" y="157"/>
                  </a:moveTo>
                  <a:lnTo>
                    <a:pt x="20" y="157"/>
                  </a:lnTo>
                  <a:lnTo>
                    <a:pt x="20" y="98"/>
                  </a:lnTo>
                  <a:lnTo>
                    <a:pt x="86" y="98"/>
                  </a:lnTo>
                  <a:lnTo>
                    <a:pt x="86" y="157"/>
                  </a:lnTo>
                  <a:close/>
                  <a:moveTo>
                    <a:pt x="86" y="85"/>
                  </a:moveTo>
                  <a:lnTo>
                    <a:pt x="20" y="85"/>
                  </a:lnTo>
                  <a:lnTo>
                    <a:pt x="20" y="25"/>
                  </a:lnTo>
                  <a:lnTo>
                    <a:pt x="86" y="25"/>
                  </a:lnTo>
                  <a:lnTo>
                    <a:pt x="86" y="85"/>
                  </a:lnTo>
                  <a:close/>
                  <a:moveTo>
                    <a:pt x="166" y="304"/>
                  </a:moveTo>
                  <a:lnTo>
                    <a:pt x="99" y="304"/>
                  </a:lnTo>
                  <a:lnTo>
                    <a:pt x="99" y="244"/>
                  </a:lnTo>
                  <a:lnTo>
                    <a:pt x="166" y="244"/>
                  </a:lnTo>
                  <a:lnTo>
                    <a:pt x="166" y="304"/>
                  </a:lnTo>
                  <a:close/>
                  <a:moveTo>
                    <a:pt x="166" y="230"/>
                  </a:moveTo>
                  <a:lnTo>
                    <a:pt x="99" y="230"/>
                  </a:lnTo>
                  <a:lnTo>
                    <a:pt x="99" y="171"/>
                  </a:lnTo>
                  <a:lnTo>
                    <a:pt x="166" y="171"/>
                  </a:lnTo>
                  <a:lnTo>
                    <a:pt x="166" y="230"/>
                  </a:lnTo>
                  <a:close/>
                  <a:moveTo>
                    <a:pt x="166" y="157"/>
                  </a:moveTo>
                  <a:lnTo>
                    <a:pt x="99" y="157"/>
                  </a:lnTo>
                  <a:lnTo>
                    <a:pt x="99" y="98"/>
                  </a:lnTo>
                  <a:lnTo>
                    <a:pt x="166" y="98"/>
                  </a:lnTo>
                  <a:lnTo>
                    <a:pt x="166" y="157"/>
                  </a:lnTo>
                  <a:close/>
                  <a:moveTo>
                    <a:pt x="166" y="85"/>
                  </a:moveTo>
                  <a:lnTo>
                    <a:pt x="99" y="85"/>
                  </a:lnTo>
                  <a:lnTo>
                    <a:pt x="99" y="25"/>
                  </a:lnTo>
                  <a:lnTo>
                    <a:pt x="166" y="25"/>
                  </a:lnTo>
                  <a:lnTo>
                    <a:pt x="166" y="85"/>
                  </a:lnTo>
                  <a:close/>
                </a:path>
              </a:pathLst>
            </a:custGeom>
            <a:solidFill>
              <a:schemeClr val="accent6"/>
            </a:solidFill>
            <a:ln>
              <a:noFill/>
            </a:ln>
            <a:extLst/>
          </p:spPr>
          <p:txBody>
            <a:bodyPr vert="horz" wrap="square" lIns="91427" tIns="45713" rIns="91427" bIns="45713" numCol="1" anchor="t" anchorCtr="0" compatLnSpc="1">
              <a:prstTxWarp prst="textNoShape">
                <a:avLst/>
              </a:prstTxWarp>
            </a:bodyPr>
            <a:lstStyle>
              <a:defPPr>
                <a:defRPr lang="en-US"/>
              </a:defPPr>
              <a:lvl1pPr algn="l" defTabSz="931863" rtl="0" fontAlgn="base">
                <a:spcBef>
                  <a:spcPct val="0"/>
                </a:spcBef>
                <a:spcAft>
                  <a:spcPct val="0"/>
                </a:spcAft>
                <a:defRPr sz="2400" kern="1200">
                  <a:solidFill>
                    <a:schemeClr val="tx1"/>
                  </a:solidFill>
                  <a:latin typeface="Segoe UI" charset="0"/>
                  <a:ea typeface="MS PGothic" charset="0"/>
                  <a:cs typeface="MS PGothic" charset="0"/>
                </a:defRPr>
              </a:lvl1pPr>
              <a:lvl2pPr marL="465138" indent="-7938" algn="l" defTabSz="931863" rtl="0" fontAlgn="base">
                <a:spcBef>
                  <a:spcPct val="0"/>
                </a:spcBef>
                <a:spcAft>
                  <a:spcPct val="0"/>
                </a:spcAft>
                <a:defRPr sz="2400" kern="1200">
                  <a:solidFill>
                    <a:schemeClr val="tx1"/>
                  </a:solidFill>
                  <a:latin typeface="Segoe UI" charset="0"/>
                  <a:ea typeface="MS PGothic" charset="0"/>
                  <a:cs typeface="MS PGothic" charset="0"/>
                </a:defRPr>
              </a:lvl2pPr>
              <a:lvl3pPr marL="931863" indent="-17463" algn="l" defTabSz="931863" rtl="0" fontAlgn="base">
                <a:spcBef>
                  <a:spcPct val="0"/>
                </a:spcBef>
                <a:spcAft>
                  <a:spcPct val="0"/>
                </a:spcAft>
                <a:defRPr sz="2400" kern="1200">
                  <a:solidFill>
                    <a:schemeClr val="tx1"/>
                  </a:solidFill>
                  <a:latin typeface="Segoe UI" charset="0"/>
                  <a:ea typeface="MS PGothic" charset="0"/>
                  <a:cs typeface="MS PGothic" charset="0"/>
                </a:defRPr>
              </a:lvl3pPr>
              <a:lvl4pPr marL="1398588" indent="-26988" algn="l" defTabSz="931863" rtl="0" fontAlgn="base">
                <a:spcBef>
                  <a:spcPct val="0"/>
                </a:spcBef>
                <a:spcAft>
                  <a:spcPct val="0"/>
                </a:spcAft>
                <a:defRPr sz="2400" kern="1200">
                  <a:solidFill>
                    <a:schemeClr val="tx1"/>
                  </a:solidFill>
                  <a:latin typeface="Segoe UI" charset="0"/>
                  <a:ea typeface="MS PGothic" charset="0"/>
                  <a:cs typeface="MS PGothic" charset="0"/>
                </a:defRPr>
              </a:lvl4pPr>
              <a:lvl5pPr marL="1865313" indent="-36513" algn="l" defTabSz="931863" rtl="0" fontAlgn="base">
                <a:spcBef>
                  <a:spcPct val="0"/>
                </a:spcBef>
                <a:spcAft>
                  <a:spcPct val="0"/>
                </a:spcAft>
                <a:defRPr sz="2400" kern="1200">
                  <a:solidFill>
                    <a:schemeClr val="tx1"/>
                  </a:solidFill>
                  <a:latin typeface="Segoe UI" charset="0"/>
                  <a:ea typeface="MS PGothic" charset="0"/>
                  <a:cs typeface="MS PGothic" charset="0"/>
                </a:defRPr>
              </a:lvl5pPr>
              <a:lvl6pPr marL="2286000" algn="l" defTabSz="457200" rtl="0" eaLnBrk="1" latinLnBrk="0" hangingPunct="1">
                <a:defRPr sz="2400" kern="1200">
                  <a:solidFill>
                    <a:schemeClr val="tx1"/>
                  </a:solidFill>
                  <a:latin typeface="Segoe UI" charset="0"/>
                  <a:ea typeface="MS PGothic" charset="0"/>
                  <a:cs typeface="MS PGothic" charset="0"/>
                </a:defRPr>
              </a:lvl6pPr>
              <a:lvl7pPr marL="2743200" algn="l" defTabSz="457200" rtl="0" eaLnBrk="1" latinLnBrk="0" hangingPunct="1">
                <a:defRPr sz="2400" kern="1200">
                  <a:solidFill>
                    <a:schemeClr val="tx1"/>
                  </a:solidFill>
                  <a:latin typeface="Segoe UI" charset="0"/>
                  <a:ea typeface="MS PGothic" charset="0"/>
                  <a:cs typeface="MS PGothic" charset="0"/>
                </a:defRPr>
              </a:lvl7pPr>
              <a:lvl8pPr marL="3200400" algn="l" defTabSz="457200" rtl="0" eaLnBrk="1" latinLnBrk="0" hangingPunct="1">
                <a:defRPr sz="2400" kern="1200">
                  <a:solidFill>
                    <a:schemeClr val="tx1"/>
                  </a:solidFill>
                  <a:latin typeface="Segoe UI" charset="0"/>
                  <a:ea typeface="MS PGothic" charset="0"/>
                  <a:cs typeface="MS PGothic" charset="0"/>
                </a:defRPr>
              </a:lvl8pPr>
              <a:lvl9pPr marL="3657600" algn="l" defTabSz="457200" rtl="0" eaLnBrk="1" latinLnBrk="0" hangingPunct="1">
                <a:defRPr sz="2400" kern="1200">
                  <a:solidFill>
                    <a:schemeClr val="tx1"/>
                  </a:solidFill>
                  <a:latin typeface="Segoe UI" charset="0"/>
                  <a:ea typeface="MS PGothic" charset="0"/>
                  <a:cs typeface="MS PGothic" charset="0"/>
                </a:defRPr>
              </a:lvl9pPr>
            </a:lstStyle>
            <a:p>
              <a:endParaRPr lang="en-US" sz="1199">
                <a:solidFill>
                  <a:srgbClr val="000000"/>
                </a:solidFill>
              </a:endParaRPr>
            </a:p>
          </p:txBody>
        </p:sp>
        <p:sp>
          <p:nvSpPr>
            <p:cNvPr id="92" name="Freeform 91"/>
            <p:cNvSpPr>
              <a:spLocks noEditPoints="1"/>
            </p:cNvSpPr>
            <p:nvPr/>
          </p:nvSpPr>
          <p:spPr bwMode="auto">
            <a:xfrm>
              <a:off x="3720113" y="5415536"/>
              <a:ext cx="448931" cy="1221990"/>
            </a:xfrm>
            <a:custGeom>
              <a:avLst/>
              <a:gdLst>
                <a:gd name="T0" fmla="*/ 148 w 164"/>
                <a:gd name="T1" fmla="*/ 181 h 442"/>
                <a:gd name="T2" fmla="*/ 148 w 164"/>
                <a:gd name="T3" fmla="*/ 136 h 442"/>
                <a:gd name="T4" fmla="*/ 123 w 164"/>
                <a:gd name="T5" fmla="*/ 136 h 442"/>
                <a:gd name="T6" fmla="*/ 123 w 164"/>
                <a:gd name="T7" fmla="*/ 84 h 442"/>
                <a:gd name="T8" fmla="*/ 101 w 164"/>
                <a:gd name="T9" fmla="*/ 84 h 442"/>
                <a:gd name="T10" fmla="*/ 101 w 164"/>
                <a:gd name="T11" fmla="*/ 45 h 442"/>
                <a:gd name="T12" fmla="*/ 87 w 164"/>
                <a:gd name="T13" fmla="*/ 45 h 442"/>
                <a:gd name="T14" fmla="*/ 87 w 164"/>
                <a:gd name="T15" fmla="*/ 0 h 442"/>
                <a:gd name="T16" fmla="*/ 77 w 164"/>
                <a:gd name="T17" fmla="*/ 0 h 442"/>
                <a:gd name="T18" fmla="*/ 77 w 164"/>
                <a:gd name="T19" fmla="*/ 45 h 442"/>
                <a:gd name="T20" fmla="*/ 63 w 164"/>
                <a:gd name="T21" fmla="*/ 45 h 442"/>
                <a:gd name="T22" fmla="*/ 63 w 164"/>
                <a:gd name="T23" fmla="*/ 84 h 442"/>
                <a:gd name="T24" fmla="*/ 41 w 164"/>
                <a:gd name="T25" fmla="*/ 84 h 442"/>
                <a:gd name="T26" fmla="*/ 41 w 164"/>
                <a:gd name="T27" fmla="*/ 136 h 442"/>
                <a:gd name="T28" fmla="*/ 16 w 164"/>
                <a:gd name="T29" fmla="*/ 136 h 442"/>
                <a:gd name="T30" fmla="*/ 16 w 164"/>
                <a:gd name="T31" fmla="*/ 181 h 442"/>
                <a:gd name="T32" fmla="*/ 0 w 164"/>
                <a:gd name="T33" fmla="*/ 181 h 442"/>
                <a:gd name="T34" fmla="*/ 0 w 164"/>
                <a:gd name="T35" fmla="*/ 442 h 442"/>
                <a:gd name="T36" fmla="*/ 164 w 164"/>
                <a:gd name="T37" fmla="*/ 442 h 442"/>
                <a:gd name="T38" fmla="*/ 164 w 164"/>
                <a:gd name="T39" fmla="*/ 181 h 442"/>
                <a:gd name="T40" fmla="*/ 148 w 164"/>
                <a:gd name="T41" fmla="*/ 181 h 442"/>
                <a:gd name="T42" fmla="*/ 16 w 164"/>
                <a:gd name="T43" fmla="*/ 207 h 442"/>
                <a:gd name="T44" fmla="*/ 82 w 164"/>
                <a:gd name="T45" fmla="*/ 207 h 442"/>
                <a:gd name="T46" fmla="*/ 82 w 164"/>
                <a:gd name="T47" fmla="*/ 266 h 442"/>
                <a:gd name="T48" fmla="*/ 16 w 164"/>
                <a:gd name="T49" fmla="*/ 266 h 442"/>
                <a:gd name="T50" fmla="*/ 16 w 164"/>
                <a:gd name="T51" fmla="*/ 207 h 442"/>
                <a:gd name="T52" fmla="*/ 82 w 164"/>
                <a:gd name="T53" fmla="*/ 411 h 442"/>
                <a:gd name="T54" fmla="*/ 16 w 164"/>
                <a:gd name="T55" fmla="*/ 411 h 442"/>
                <a:gd name="T56" fmla="*/ 16 w 164"/>
                <a:gd name="T57" fmla="*/ 352 h 442"/>
                <a:gd name="T58" fmla="*/ 82 w 164"/>
                <a:gd name="T59" fmla="*/ 352 h 442"/>
                <a:gd name="T60" fmla="*/ 82 w 164"/>
                <a:gd name="T61" fmla="*/ 411 h 442"/>
                <a:gd name="T62" fmla="*/ 148 w 164"/>
                <a:gd name="T63" fmla="*/ 340 h 442"/>
                <a:gd name="T64" fmla="*/ 82 w 164"/>
                <a:gd name="T65" fmla="*/ 340 h 442"/>
                <a:gd name="T66" fmla="*/ 82 w 164"/>
                <a:gd name="T67" fmla="*/ 280 h 442"/>
                <a:gd name="T68" fmla="*/ 148 w 164"/>
                <a:gd name="T69" fmla="*/ 280 h 442"/>
                <a:gd name="T70" fmla="*/ 148 w 164"/>
                <a:gd name="T71" fmla="*/ 340 h 4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4" h="442">
                  <a:moveTo>
                    <a:pt x="148" y="181"/>
                  </a:moveTo>
                  <a:lnTo>
                    <a:pt x="148" y="136"/>
                  </a:lnTo>
                  <a:lnTo>
                    <a:pt x="123" y="136"/>
                  </a:lnTo>
                  <a:lnTo>
                    <a:pt x="123" y="84"/>
                  </a:lnTo>
                  <a:lnTo>
                    <a:pt x="101" y="84"/>
                  </a:lnTo>
                  <a:lnTo>
                    <a:pt x="101" y="45"/>
                  </a:lnTo>
                  <a:lnTo>
                    <a:pt x="87" y="45"/>
                  </a:lnTo>
                  <a:lnTo>
                    <a:pt x="87" y="0"/>
                  </a:lnTo>
                  <a:lnTo>
                    <a:pt x="77" y="0"/>
                  </a:lnTo>
                  <a:lnTo>
                    <a:pt x="77" y="45"/>
                  </a:lnTo>
                  <a:lnTo>
                    <a:pt x="63" y="45"/>
                  </a:lnTo>
                  <a:lnTo>
                    <a:pt x="63" y="84"/>
                  </a:lnTo>
                  <a:lnTo>
                    <a:pt x="41" y="84"/>
                  </a:lnTo>
                  <a:lnTo>
                    <a:pt x="41" y="136"/>
                  </a:lnTo>
                  <a:lnTo>
                    <a:pt x="16" y="136"/>
                  </a:lnTo>
                  <a:lnTo>
                    <a:pt x="16" y="181"/>
                  </a:lnTo>
                  <a:lnTo>
                    <a:pt x="0" y="181"/>
                  </a:lnTo>
                  <a:lnTo>
                    <a:pt x="0" y="442"/>
                  </a:lnTo>
                  <a:lnTo>
                    <a:pt x="164" y="442"/>
                  </a:lnTo>
                  <a:lnTo>
                    <a:pt x="164" y="181"/>
                  </a:lnTo>
                  <a:lnTo>
                    <a:pt x="148" y="181"/>
                  </a:lnTo>
                  <a:close/>
                  <a:moveTo>
                    <a:pt x="16" y="207"/>
                  </a:moveTo>
                  <a:lnTo>
                    <a:pt x="82" y="207"/>
                  </a:lnTo>
                  <a:lnTo>
                    <a:pt x="82" y="266"/>
                  </a:lnTo>
                  <a:lnTo>
                    <a:pt x="16" y="266"/>
                  </a:lnTo>
                  <a:lnTo>
                    <a:pt x="16" y="207"/>
                  </a:lnTo>
                  <a:close/>
                  <a:moveTo>
                    <a:pt x="82" y="411"/>
                  </a:moveTo>
                  <a:lnTo>
                    <a:pt x="16" y="411"/>
                  </a:lnTo>
                  <a:lnTo>
                    <a:pt x="16" y="352"/>
                  </a:lnTo>
                  <a:lnTo>
                    <a:pt x="82" y="352"/>
                  </a:lnTo>
                  <a:lnTo>
                    <a:pt x="82" y="411"/>
                  </a:lnTo>
                  <a:close/>
                  <a:moveTo>
                    <a:pt x="148" y="340"/>
                  </a:moveTo>
                  <a:lnTo>
                    <a:pt x="82" y="340"/>
                  </a:lnTo>
                  <a:lnTo>
                    <a:pt x="82" y="280"/>
                  </a:lnTo>
                  <a:lnTo>
                    <a:pt x="148" y="280"/>
                  </a:lnTo>
                  <a:lnTo>
                    <a:pt x="148" y="340"/>
                  </a:lnTo>
                  <a:close/>
                </a:path>
              </a:pathLst>
            </a:custGeom>
            <a:solidFill>
              <a:schemeClr val="accent6"/>
            </a:solidFill>
            <a:ln>
              <a:noFill/>
            </a:ln>
            <a:extLst/>
          </p:spPr>
          <p:txBody>
            <a:bodyPr vert="horz" wrap="square" lIns="91427" tIns="45713" rIns="91427" bIns="45713" numCol="1" anchor="t" anchorCtr="0" compatLnSpc="1">
              <a:prstTxWarp prst="textNoShape">
                <a:avLst/>
              </a:prstTxWarp>
            </a:bodyPr>
            <a:lstStyle>
              <a:defPPr>
                <a:defRPr lang="en-US"/>
              </a:defPPr>
              <a:lvl1pPr algn="l" defTabSz="931863" rtl="0" fontAlgn="base">
                <a:spcBef>
                  <a:spcPct val="0"/>
                </a:spcBef>
                <a:spcAft>
                  <a:spcPct val="0"/>
                </a:spcAft>
                <a:defRPr sz="2400" kern="1200">
                  <a:solidFill>
                    <a:schemeClr val="tx1"/>
                  </a:solidFill>
                  <a:latin typeface="Segoe UI" charset="0"/>
                  <a:ea typeface="MS PGothic" charset="0"/>
                  <a:cs typeface="MS PGothic" charset="0"/>
                </a:defRPr>
              </a:lvl1pPr>
              <a:lvl2pPr marL="465138" indent="-7938" algn="l" defTabSz="931863" rtl="0" fontAlgn="base">
                <a:spcBef>
                  <a:spcPct val="0"/>
                </a:spcBef>
                <a:spcAft>
                  <a:spcPct val="0"/>
                </a:spcAft>
                <a:defRPr sz="2400" kern="1200">
                  <a:solidFill>
                    <a:schemeClr val="tx1"/>
                  </a:solidFill>
                  <a:latin typeface="Segoe UI" charset="0"/>
                  <a:ea typeface="MS PGothic" charset="0"/>
                  <a:cs typeface="MS PGothic" charset="0"/>
                </a:defRPr>
              </a:lvl2pPr>
              <a:lvl3pPr marL="931863" indent="-17463" algn="l" defTabSz="931863" rtl="0" fontAlgn="base">
                <a:spcBef>
                  <a:spcPct val="0"/>
                </a:spcBef>
                <a:spcAft>
                  <a:spcPct val="0"/>
                </a:spcAft>
                <a:defRPr sz="2400" kern="1200">
                  <a:solidFill>
                    <a:schemeClr val="tx1"/>
                  </a:solidFill>
                  <a:latin typeface="Segoe UI" charset="0"/>
                  <a:ea typeface="MS PGothic" charset="0"/>
                  <a:cs typeface="MS PGothic" charset="0"/>
                </a:defRPr>
              </a:lvl3pPr>
              <a:lvl4pPr marL="1398588" indent="-26988" algn="l" defTabSz="931863" rtl="0" fontAlgn="base">
                <a:spcBef>
                  <a:spcPct val="0"/>
                </a:spcBef>
                <a:spcAft>
                  <a:spcPct val="0"/>
                </a:spcAft>
                <a:defRPr sz="2400" kern="1200">
                  <a:solidFill>
                    <a:schemeClr val="tx1"/>
                  </a:solidFill>
                  <a:latin typeface="Segoe UI" charset="0"/>
                  <a:ea typeface="MS PGothic" charset="0"/>
                  <a:cs typeface="MS PGothic" charset="0"/>
                </a:defRPr>
              </a:lvl4pPr>
              <a:lvl5pPr marL="1865313" indent="-36513" algn="l" defTabSz="931863" rtl="0" fontAlgn="base">
                <a:spcBef>
                  <a:spcPct val="0"/>
                </a:spcBef>
                <a:spcAft>
                  <a:spcPct val="0"/>
                </a:spcAft>
                <a:defRPr sz="2400" kern="1200">
                  <a:solidFill>
                    <a:schemeClr val="tx1"/>
                  </a:solidFill>
                  <a:latin typeface="Segoe UI" charset="0"/>
                  <a:ea typeface="MS PGothic" charset="0"/>
                  <a:cs typeface="MS PGothic" charset="0"/>
                </a:defRPr>
              </a:lvl5pPr>
              <a:lvl6pPr marL="2286000" algn="l" defTabSz="457200" rtl="0" eaLnBrk="1" latinLnBrk="0" hangingPunct="1">
                <a:defRPr sz="2400" kern="1200">
                  <a:solidFill>
                    <a:schemeClr val="tx1"/>
                  </a:solidFill>
                  <a:latin typeface="Segoe UI" charset="0"/>
                  <a:ea typeface="MS PGothic" charset="0"/>
                  <a:cs typeface="MS PGothic" charset="0"/>
                </a:defRPr>
              </a:lvl6pPr>
              <a:lvl7pPr marL="2743200" algn="l" defTabSz="457200" rtl="0" eaLnBrk="1" latinLnBrk="0" hangingPunct="1">
                <a:defRPr sz="2400" kern="1200">
                  <a:solidFill>
                    <a:schemeClr val="tx1"/>
                  </a:solidFill>
                  <a:latin typeface="Segoe UI" charset="0"/>
                  <a:ea typeface="MS PGothic" charset="0"/>
                  <a:cs typeface="MS PGothic" charset="0"/>
                </a:defRPr>
              </a:lvl7pPr>
              <a:lvl8pPr marL="3200400" algn="l" defTabSz="457200" rtl="0" eaLnBrk="1" latinLnBrk="0" hangingPunct="1">
                <a:defRPr sz="2400" kern="1200">
                  <a:solidFill>
                    <a:schemeClr val="tx1"/>
                  </a:solidFill>
                  <a:latin typeface="Segoe UI" charset="0"/>
                  <a:ea typeface="MS PGothic" charset="0"/>
                  <a:cs typeface="MS PGothic" charset="0"/>
                </a:defRPr>
              </a:lvl8pPr>
              <a:lvl9pPr marL="3657600" algn="l" defTabSz="457200" rtl="0" eaLnBrk="1" latinLnBrk="0" hangingPunct="1">
                <a:defRPr sz="2400" kern="1200">
                  <a:solidFill>
                    <a:schemeClr val="tx1"/>
                  </a:solidFill>
                  <a:latin typeface="Segoe UI" charset="0"/>
                  <a:ea typeface="MS PGothic" charset="0"/>
                  <a:cs typeface="MS PGothic" charset="0"/>
                </a:defRPr>
              </a:lvl9pPr>
            </a:lstStyle>
            <a:p>
              <a:endParaRPr lang="en-US" sz="1199">
                <a:solidFill>
                  <a:srgbClr val="000000"/>
                </a:solidFill>
              </a:endParaRPr>
            </a:p>
          </p:txBody>
        </p:sp>
        <p:sp>
          <p:nvSpPr>
            <p:cNvPr id="93" name="Freeform 92"/>
            <p:cNvSpPr>
              <a:spLocks noEditPoints="1"/>
            </p:cNvSpPr>
            <p:nvPr/>
          </p:nvSpPr>
          <p:spPr bwMode="auto">
            <a:xfrm>
              <a:off x="3024167" y="5875420"/>
              <a:ext cx="374973" cy="762106"/>
            </a:xfrm>
            <a:custGeom>
              <a:avLst/>
              <a:gdLst>
                <a:gd name="T0" fmla="*/ 0 w 185"/>
                <a:gd name="T1" fmla="*/ 0 h 376"/>
                <a:gd name="T2" fmla="*/ 0 w 185"/>
                <a:gd name="T3" fmla="*/ 376 h 376"/>
                <a:gd name="T4" fmla="*/ 185 w 185"/>
                <a:gd name="T5" fmla="*/ 376 h 376"/>
                <a:gd name="T6" fmla="*/ 185 w 185"/>
                <a:gd name="T7" fmla="*/ 0 h 376"/>
                <a:gd name="T8" fmla="*/ 0 w 185"/>
                <a:gd name="T9" fmla="*/ 0 h 376"/>
                <a:gd name="T10" fmla="*/ 86 w 185"/>
                <a:gd name="T11" fmla="*/ 304 h 376"/>
                <a:gd name="T12" fmla="*/ 20 w 185"/>
                <a:gd name="T13" fmla="*/ 304 h 376"/>
                <a:gd name="T14" fmla="*/ 20 w 185"/>
                <a:gd name="T15" fmla="*/ 244 h 376"/>
                <a:gd name="T16" fmla="*/ 86 w 185"/>
                <a:gd name="T17" fmla="*/ 244 h 376"/>
                <a:gd name="T18" fmla="*/ 86 w 185"/>
                <a:gd name="T19" fmla="*/ 304 h 376"/>
                <a:gd name="T20" fmla="*/ 86 w 185"/>
                <a:gd name="T21" fmla="*/ 230 h 376"/>
                <a:gd name="T22" fmla="*/ 20 w 185"/>
                <a:gd name="T23" fmla="*/ 230 h 376"/>
                <a:gd name="T24" fmla="*/ 20 w 185"/>
                <a:gd name="T25" fmla="*/ 171 h 376"/>
                <a:gd name="T26" fmla="*/ 86 w 185"/>
                <a:gd name="T27" fmla="*/ 171 h 376"/>
                <a:gd name="T28" fmla="*/ 86 w 185"/>
                <a:gd name="T29" fmla="*/ 230 h 376"/>
                <a:gd name="T30" fmla="*/ 86 w 185"/>
                <a:gd name="T31" fmla="*/ 157 h 376"/>
                <a:gd name="T32" fmla="*/ 20 w 185"/>
                <a:gd name="T33" fmla="*/ 157 h 376"/>
                <a:gd name="T34" fmla="*/ 20 w 185"/>
                <a:gd name="T35" fmla="*/ 98 h 376"/>
                <a:gd name="T36" fmla="*/ 86 w 185"/>
                <a:gd name="T37" fmla="*/ 98 h 376"/>
                <a:gd name="T38" fmla="*/ 86 w 185"/>
                <a:gd name="T39" fmla="*/ 157 h 376"/>
                <a:gd name="T40" fmla="*/ 86 w 185"/>
                <a:gd name="T41" fmla="*/ 85 h 376"/>
                <a:gd name="T42" fmla="*/ 20 w 185"/>
                <a:gd name="T43" fmla="*/ 85 h 376"/>
                <a:gd name="T44" fmla="*/ 20 w 185"/>
                <a:gd name="T45" fmla="*/ 25 h 376"/>
                <a:gd name="T46" fmla="*/ 86 w 185"/>
                <a:gd name="T47" fmla="*/ 25 h 376"/>
                <a:gd name="T48" fmla="*/ 86 w 185"/>
                <a:gd name="T49" fmla="*/ 85 h 376"/>
                <a:gd name="T50" fmla="*/ 166 w 185"/>
                <a:gd name="T51" fmla="*/ 304 h 376"/>
                <a:gd name="T52" fmla="*/ 99 w 185"/>
                <a:gd name="T53" fmla="*/ 304 h 376"/>
                <a:gd name="T54" fmla="*/ 99 w 185"/>
                <a:gd name="T55" fmla="*/ 244 h 376"/>
                <a:gd name="T56" fmla="*/ 166 w 185"/>
                <a:gd name="T57" fmla="*/ 244 h 376"/>
                <a:gd name="T58" fmla="*/ 166 w 185"/>
                <a:gd name="T59" fmla="*/ 304 h 376"/>
                <a:gd name="T60" fmla="*/ 166 w 185"/>
                <a:gd name="T61" fmla="*/ 230 h 376"/>
                <a:gd name="T62" fmla="*/ 99 w 185"/>
                <a:gd name="T63" fmla="*/ 230 h 376"/>
                <a:gd name="T64" fmla="*/ 99 w 185"/>
                <a:gd name="T65" fmla="*/ 171 h 376"/>
                <a:gd name="T66" fmla="*/ 166 w 185"/>
                <a:gd name="T67" fmla="*/ 171 h 376"/>
                <a:gd name="T68" fmla="*/ 166 w 185"/>
                <a:gd name="T69" fmla="*/ 230 h 376"/>
                <a:gd name="T70" fmla="*/ 166 w 185"/>
                <a:gd name="T71" fmla="*/ 157 h 376"/>
                <a:gd name="T72" fmla="*/ 99 w 185"/>
                <a:gd name="T73" fmla="*/ 157 h 376"/>
                <a:gd name="T74" fmla="*/ 99 w 185"/>
                <a:gd name="T75" fmla="*/ 98 h 376"/>
                <a:gd name="T76" fmla="*/ 166 w 185"/>
                <a:gd name="T77" fmla="*/ 98 h 376"/>
                <a:gd name="T78" fmla="*/ 166 w 185"/>
                <a:gd name="T79" fmla="*/ 157 h 376"/>
                <a:gd name="T80" fmla="*/ 166 w 185"/>
                <a:gd name="T81" fmla="*/ 85 h 376"/>
                <a:gd name="T82" fmla="*/ 99 w 185"/>
                <a:gd name="T83" fmla="*/ 85 h 376"/>
                <a:gd name="T84" fmla="*/ 99 w 185"/>
                <a:gd name="T85" fmla="*/ 25 h 376"/>
                <a:gd name="T86" fmla="*/ 166 w 185"/>
                <a:gd name="T87" fmla="*/ 25 h 376"/>
                <a:gd name="T88" fmla="*/ 166 w 185"/>
                <a:gd name="T89" fmla="*/ 85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85" h="376">
                  <a:moveTo>
                    <a:pt x="0" y="0"/>
                  </a:moveTo>
                  <a:lnTo>
                    <a:pt x="0" y="376"/>
                  </a:lnTo>
                  <a:lnTo>
                    <a:pt x="185" y="376"/>
                  </a:lnTo>
                  <a:lnTo>
                    <a:pt x="185" y="0"/>
                  </a:lnTo>
                  <a:lnTo>
                    <a:pt x="0" y="0"/>
                  </a:lnTo>
                  <a:close/>
                  <a:moveTo>
                    <a:pt x="86" y="304"/>
                  </a:moveTo>
                  <a:lnTo>
                    <a:pt x="20" y="304"/>
                  </a:lnTo>
                  <a:lnTo>
                    <a:pt x="20" y="244"/>
                  </a:lnTo>
                  <a:lnTo>
                    <a:pt x="86" y="244"/>
                  </a:lnTo>
                  <a:lnTo>
                    <a:pt x="86" y="304"/>
                  </a:lnTo>
                  <a:close/>
                  <a:moveTo>
                    <a:pt x="86" y="230"/>
                  </a:moveTo>
                  <a:lnTo>
                    <a:pt x="20" y="230"/>
                  </a:lnTo>
                  <a:lnTo>
                    <a:pt x="20" y="171"/>
                  </a:lnTo>
                  <a:lnTo>
                    <a:pt x="86" y="171"/>
                  </a:lnTo>
                  <a:lnTo>
                    <a:pt x="86" y="230"/>
                  </a:lnTo>
                  <a:close/>
                  <a:moveTo>
                    <a:pt x="86" y="157"/>
                  </a:moveTo>
                  <a:lnTo>
                    <a:pt x="20" y="157"/>
                  </a:lnTo>
                  <a:lnTo>
                    <a:pt x="20" y="98"/>
                  </a:lnTo>
                  <a:lnTo>
                    <a:pt x="86" y="98"/>
                  </a:lnTo>
                  <a:lnTo>
                    <a:pt x="86" y="157"/>
                  </a:lnTo>
                  <a:close/>
                  <a:moveTo>
                    <a:pt x="86" y="85"/>
                  </a:moveTo>
                  <a:lnTo>
                    <a:pt x="20" y="85"/>
                  </a:lnTo>
                  <a:lnTo>
                    <a:pt x="20" y="25"/>
                  </a:lnTo>
                  <a:lnTo>
                    <a:pt x="86" y="25"/>
                  </a:lnTo>
                  <a:lnTo>
                    <a:pt x="86" y="85"/>
                  </a:lnTo>
                  <a:close/>
                  <a:moveTo>
                    <a:pt x="166" y="304"/>
                  </a:moveTo>
                  <a:lnTo>
                    <a:pt x="99" y="304"/>
                  </a:lnTo>
                  <a:lnTo>
                    <a:pt x="99" y="244"/>
                  </a:lnTo>
                  <a:lnTo>
                    <a:pt x="166" y="244"/>
                  </a:lnTo>
                  <a:lnTo>
                    <a:pt x="166" y="304"/>
                  </a:lnTo>
                  <a:close/>
                  <a:moveTo>
                    <a:pt x="166" y="230"/>
                  </a:moveTo>
                  <a:lnTo>
                    <a:pt x="99" y="230"/>
                  </a:lnTo>
                  <a:lnTo>
                    <a:pt x="99" y="171"/>
                  </a:lnTo>
                  <a:lnTo>
                    <a:pt x="166" y="171"/>
                  </a:lnTo>
                  <a:lnTo>
                    <a:pt x="166" y="230"/>
                  </a:lnTo>
                  <a:close/>
                  <a:moveTo>
                    <a:pt x="166" y="157"/>
                  </a:moveTo>
                  <a:lnTo>
                    <a:pt x="99" y="157"/>
                  </a:lnTo>
                  <a:lnTo>
                    <a:pt x="99" y="98"/>
                  </a:lnTo>
                  <a:lnTo>
                    <a:pt x="166" y="98"/>
                  </a:lnTo>
                  <a:lnTo>
                    <a:pt x="166" y="157"/>
                  </a:lnTo>
                  <a:close/>
                  <a:moveTo>
                    <a:pt x="166" y="85"/>
                  </a:moveTo>
                  <a:lnTo>
                    <a:pt x="99" y="85"/>
                  </a:lnTo>
                  <a:lnTo>
                    <a:pt x="99" y="25"/>
                  </a:lnTo>
                  <a:lnTo>
                    <a:pt x="166" y="25"/>
                  </a:lnTo>
                  <a:lnTo>
                    <a:pt x="166" y="85"/>
                  </a:lnTo>
                  <a:close/>
                </a:path>
              </a:pathLst>
            </a:custGeom>
            <a:solidFill>
              <a:schemeClr val="accent6"/>
            </a:solidFill>
            <a:ln>
              <a:noFill/>
            </a:ln>
            <a:extLst/>
          </p:spPr>
          <p:txBody>
            <a:bodyPr vert="horz" wrap="square" lIns="91427" tIns="45713" rIns="91427" bIns="45713" numCol="1" anchor="t" anchorCtr="0" compatLnSpc="1">
              <a:prstTxWarp prst="textNoShape">
                <a:avLst/>
              </a:prstTxWarp>
            </a:bodyPr>
            <a:lstStyle>
              <a:defPPr>
                <a:defRPr lang="en-US"/>
              </a:defPPr>
              <a:lvl1pPr algn="l" defTabSz="931863" rtl="0" fontAlgn="base">
                <a:spcBef>
                  <a:spcPct val="0"/>
                </a:spcBef>
                <a:spcAft>
                  <a:spcPct val="0"/>
                </a:spcAft>
                <a:defRPr sz="2400" kern="1200">
                  <a:solidFill>
                    <a:schemeClr val="tx1"/>
                  </a:solidFill>
                  <a:latin typeface="Segoe UI" charset="0"/>
                  <a:ea typeface="MS PGothic" charset="0"/>
                  <a:cs typeface="MS PGothic" charset="0"/>
                </a:defRPr>
              </a:lvl1pPr>
              <a:lvl2pPr marL="465138" indent="-7938" algn="l" defTabSz="931863" rtl="0" fontAlgn="base">
                <a:spcBef>
                  <a:spcPct val="0"/>
                </a:spcBef>
                <a:spcAft>
                  <a:spcPct val="0"/>
                </a:spcAft>
                <a:defRPr sz="2400" kern="1200">
                  <a:solidFill>
                    <a:schemeClr val="tx1"/>
                  </a:solidFill>
                  <a:latin typeface="Segoe UI" charset="0"/>
                  <a:ea typeface="MS PGothic" charset="0"/>
                  <a:cs typeface="MS PGothic" charset="0"/>
                </a:defRPr>
              </a:lvl2pPr>
              <a:lvl3pPr marL="931863" indent="-17463" algn="l" defTabSz="931863" rtl="0" fontAlgn="base">
                <a:spcBef>
                  <a:spcPct val="0"/>
                </a:spcBef>
                <a:spcAft>
                  <a:spcPct val="0"/>
                </a:spcAft>
                <a:defRPr sz="2400" kern="1200">
                  <a:solidFill>
                    <a:schemeClr val="tx1"/>
                  </a:solidFill>
                  <a:latin typeface="Segoe UI" charset="0"/>
                  <a:ea typeface="MS PGothic" charset="0"/>
                  <a:cs typeface="MS PGothic" charset="0"/>
                </a:defRPr>
              </a:lvl3pPr>
              <a:lvl4pPr marL="1398588" indent="-26988" algn="l" defTabSz="931863" rtl="0" fontAlgn="base">
                <a:spcBef>
                  <a:spcPct val="0"/>
                </a:spcBef>
                <a:spcAft>
                  <a:spcPct val="0"/>
                </a:spcAft>
                <a:defRPr sz="2400" kern="1200">
                  <a:solidFill>
                    <a:schemeClr val="tx1"/>
                  </a:solidFill>
                  <a:latin typeface="Segoe UI" charset="0"/>
                  <a:ea typeface="MS PGothic" charset="0"/>
                  <a:cs typeface="MS PGothic" charset="0"/>
                </a:defRPr>
              </a:lvl4pPr>
              <a:lvl5pPr marL="1865313" indent="-36513" algn="l" defTabSz="931863" rtl="0" fontAlgn="base">
                <a:spcBef>
                  <a:spcPct val="0"/>
                </a:spcBef>
                <a:spcAft>
                  <a:spcPct val="0"/>
                </a:spcAft>
                <a:defRPr sz="2400" kern="1200">
                  <a:solidFill>
                    <a:schemeClr val="tx1"/>
                  </a:solidFill>
                  <a:latin typeface="Segoe UI" charset="0"/>
                  <a:ea typeface="MS PGothic" charset="0"/>
                  <a:cs typeface="MS PGothic" charset="0"/>
                </a:defRPr>
              </a:lvl5pPr>
              <a:lvl6pPr marL="2286000" algn="l" defTabSz="457200" rtl="0" eaLnBrk="1" latinLnBrk="0" hangingPunct="1">
                <a:defRPr sz="2400" kern="1200">
                  <a:solidFill>
                    <a:schemeClr val="tx1"/>
                  </a:solidFill>
                  <a:latin typeface="Segoe UI" charset="0"/>
                  <a:ea typeface="MS PGothic" charset="0"/>
                  <a:cs typeface="MS PGothic" charset="0"/>
                </a:defRPr>
              </a:lvl6pPr>
              <a:lvl7pPr marL="2743200" algn="l" defTabSz="457200" rtl="0" eaLnBrk="1" latinLnBrk="0" hangingPunct="1">
                <a:defRPr sz="2400" kern="1200">
                  <a:solidFill>
                    <a:schemeClr val="tx1"/>
                  </a:solidFill>
                  <a:latin typeface="Segoe UI" charset="0"/>
                  <a:ea typeface="MS PGothic" charset="0"/>
                  <a:cs typeface="MS PGothic" charset="0"/>
                </a:defRPr>
              </a:lvl7pPr>
              <a:lvl8pPr marL="3200400" algn="l" defTabSz="457200" rtl="0" eaLnBrk="1" latinLnBrk="0" hangingPunct="1">
                <a:defRPr sz="2400" kern="1200">
                  <a:solidFill>
                    <a:schemeClr val="tx1"/>
                  </a:solidFill>
                  <a:latin typeface="Segoe UI" charset="0"/>
                  <a:ea typeface="MS PGothic" charset="0"/>
                  <a:cs typeface="MS PGothic" charset="0"/>
                </a:defRPr>
              </a:lvl8pPr>
              <a:lvl9pPr marL="3657600" algn="l" defTabSz="457200" rtl="0" eaLnBrk="1" latinLnBrk="0" hangingPunct="1">
                <a:defRPr sz="2400" kern="1200">
                  <a:solidFill>
                    <a:schemeClr val="tx1"/>
                  </a:solidFill>
                  <a:latin typeface="Segoe UI" charset="0"/>
                  <a:ea typeface="MS PGothic" charset="0"/>
                  <a:cs typeface="MS PGothic" charset="0"/>
                </a:defRPr>
              </a:lvl9pPr>
            </a:lstStyle>
            <a:p>
              <a:endParaRPr lang="en-US" sz="1199">
                <a:solidFill>
                  <a:srgbClr val="000000"/>
                </a:solidFill>
              </a:endParaRPr>
            </a:p>
          </p:txBody>
        </p:sp>
        <p:grpSp>
          <p:nvGrpSpPr>
            <p:cNvPr id="42" name="Group 41"/>
            <p:cNvGrpSpPr/>
            <p:nvPr/>
          </p:nvGrpSpPr>
          <p:grpSpPr>
            <a:xfrm>
              <a:off x="1084859" y="1853681"/>
              <a:ext cx="2524277" cy="2156923"/>
              <a:chOff x="8329332" y="1334138"/>
              <a:chExt cx="3298922" cy="2818835"/>
            </a:xfrm>
          </p:grpSpPr>
          <p:sp>
            <p:nvSpPr>
              <p:cNvPr id="15" name="Freeform 23"/>
              <p:cNvSpPr>
                <a:spLocks/>
              </p:cNvSpPr>
              <p:nvPr/>
            </p:nvSpPr>
            <p:spPr bwMode="auto">
              <a:xfrm>
                <a:off x="8329332" y="1937350"/>
                <a:ext cx="1346135" cy="726297"/>
              </a:xfrm>
              <a:custGeom>
                <a:avLst/>
                <a:gdLst>
                  <a:gd name="T0" fmla="*/ 210 w 242"/>
                  <a:gd name="T1" fmla="*/ 64 h 129"/>
                  <a:gd name="T2" fmla="*/ 209 w 242"/>
                  <a:gd name="T3" fmla="*/ 64 h 129"/>
                  <a:gd name="T4" fmla="*/ 144 w 242"/>
                  <a:gd name="T5" fmla="*/ 0 h 129"/>
                  <a:gd name="T6" fmla="*/ 80 w 242"/>
                  <a:gd name="T7" fmla="*/ 56 h 129"/>
                  <a:gd name="T8" fmla="*/ 45 w 242"/>
                  <a:gd name="T9" fmla="*/ 39 h 129"/>
                  <a:gd name="T10" fmla="*/ 0 w 242"/>
                  <a:gd name="T11" fmla="*/ 84 h 129"/>
                  <a:gd name="T12" fmla="*/ 45 w 242"/>
                  <a:gd name="T13" fmla="*/ 129 h 129"/>
                  <a:gd name="T14" fmla="*/ 210 w 242"/>
                  <a:gd name="T15" fmla="*/ 129 h 129"/>
                  <a:gd name="T16" fmla="*/ 242 w 242"/>
                  <a:gd name="T17" fmla="*/ 96 h 129"/>
                  <a:gd name="T18" fmla="*/ 210 w 242"/>
                  <a:gd name="T19" fmla="*/ 64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2" h="129">
                    <a:moveTo>
                      <a:pt x="210" y="64"/>
                    </a:moveTo>
                    <a:cubicBezTo>
                      <a:pt x="210" y="64"/>
                      <a:pt x="209" y="64"/>
                      <a:pt x="209" y="64"/>
                    </a:cubicBezTo>
                    <a:cubicBezTo>
                      <a:pt x="209" y="28"/>
                      <a:pt x="180" y="0"/>
                      <a:pt x="144" y="0"/>
                    </a:cubicBezTo>
                    <a:cubicBezTo>
                      <a:pt x="111" y="0"/>
                      <a:pt x="84" y="24"/>
                      <a:pt x="80" y="56"/>
                    </a:cubicBezTo>
                    <a:cubicBezTo>
                      <a:pt x="72" y="46"/>
                      <a:pt x="59" y="39"/>
                      <a:pt x="45" y="39"/>
                    </a:cubicBezTo>
                    <a:cubicBezTo>
                      <a:pt x="20" y="39"/>
                      <a:pt x="0" y="59"/>
                      <a:pt x="0" y="84"/>
                    </a:cubicBezTo>
                    <a:cubicBezTo>
                      <a:pt x="0" y="109"/>
                      <a:pt x="20" y="129"/>
                      <a:pt x="45" y="129"/>
                    </a:cubicBezTo>
                    <a:cubicBezTo>
                      <a:pt x="210" y="129"/>
                      <a:pt x="210" y="129"/>
                      <a:pt x="210" y="129"/>
                    </a:cubicBezTo>
                    <a:cubicBezTo>
                      <a:pt x="228" y="129"/>
                      <a:pt x="242" y="114"/>
                      <a:pt x="242" y="96"/>
                    </a:cubicBezTo>
                    <a:cubicBezTo>
                      <a:pt x="242" y="78"/>
                      <a:pt x="228" y="64"/>
                      <a:pt x="210" y="64"/>
                    </a:cubicBezTo>
                    <a:close/>
                  </a:path>
                </a:pathLst>
              </a:custGeom>
              <a:solidFill>
                <a:schemeClr val="accent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 name="Freeform 23"/>
              <p:cNvSpPr>
                <a:spLocks/>
              </p:cNvSpPr>
              <p:nvPr/>
            </p:nvSpPr>
            <p:spPr bwMode="auto">
              <a:xfrm>
                <a:off x="9475793" y="1334138"/>
                <a:ext cx="1346135" cy="726297"/>
              </a:xfrm>
              <a:custGeom>
                <a:avLst/>
                <a:gdLst>
                  <a:gd name="T0" fmla="*/ 210 w 242"/>
                  <a:gd name="T1" fmla="*/ 64 h 129"/>
                  <a:gd name="T2" fmla="*/ 209 w 242"/>
                  <a:gd name="T3" fmla="*/ 64 h 129"/>
                  <a:gd name="T4" fmla="*/ 144 w 242"/>
                  <a:gd name="T5" fmla="*/ 0 h 129"/>
                  <a:gd name="T6" fmla="*/ 80 w 242"/>
                  <a:gd name="T7" fmla="*/ 56 h 129"/>
                  <a:gd name="T8" fmla="*/ 45 w 242"/>
                  <a:gd name="T9" fmla="*/ 39 h 129"/>
                  <a:gd name="T10" fmla="*/ 0 w 242"/>
                  <a:gd name="T11" fmla="*/ 84 h 129"/>
                  <a:gd name="T12" fmla="*/ 45 w 242"/>
                  <a:gd name="T13" fmla="*/ 129 h 129"/>
                  <a:gd name="T14" fmla="*/ 210 w 242"/>
                  <a:gd name="T15" fmla="*/ 129 h 129"/>
                  <a:gd name="T16" fmla="*/ 242 w 242"/>
                  <a:gd name="T17" fmla="*/ 96 h 129"/>
                  <a:gd name="T18" fmla="*/ 210 w 242"/>
                  <a:gd name="T19" fmla="*/ 64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2" h="129">
                    <a:moveTo>
                      <a:pt x="210" y="64"/>
                    </a:moveTo>
                    <a:cubicBezTo>
                      <a:pt x="210" y="64"/>
                      <a:pt x="209" y="64"/>
                      <a:pt x="209" y="64"/>
                    </a:cubicBezTo>
                    <a:cubicBezTo>
                      <a:pt x="209" y="28"/>
                      <a:pt x="180" y="0"/>
                      <a:pt x="144" y="0"/>
                    </a:cubicBezTo>
                    <a:cubicBezTo>
                      <a:pt x="111" y="0"/>
                      <a:pt x="84" y="24"/>
                      <a:pt x="80" y="56"/>
                    </a:cubicBezTo>
                    <a:cubicBezTo>
                      <a:pt x="72" y="46"/>
                      <a:pt x="59" y="39"/>
                      <a:pt x="45" y="39"/>
                    </a:cubicBezTo>
                    <a:cubicBezTo>
                      <a:pt x="20" y="39"/>
                      <a:pt x="0" y="59"/>
                      <a:pt x="0" y="84"/>
                    </a:cubicBezTo>
                    <a:cubicBezTo>
                      <a:pt x="0" y="109"/>
                      <a:pt x="20" y="129"/>
                      <a:pt x="45" y="129"/>
                    </a:cubicBezTo>
                    <a:cubicBezTo>
                      <a:pt x="210" y="129"/>
                      <a:pt x="210" y="129"/>
                      <a:pt x="210" y="129"/>
                    </a:cubicBezTo>
                    <a:cubicBezTo>
                      <a:pt x="228" y="129"/>
                      <a:pt x="242" y="114"/>
                      <a:pt x="242" y="96"/>
                    </a:cubicBezTo>
                    <a:cubicBezTo>
                      <a:pt x="242" y="78"/>
                      <a:pt x="228" y="64"/>
                      <a:pt x="210" y="64"/>
                    </a:cubicBezTo>
                    <a:close/>
                  </a:path>
                </a:pathLst>
              </a:custGeom>
              <a:solidFill>
                <a:schemeClr val="accent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 name="Freeform 19"/>
              <p:cNvSpPr>
                <a:spLocks/>
              </p:cNvSpPr>
              <p:nvPr/>
            </p:nvSpPr>
            <p:spPr bwMode="auto">
              <a:xfrm>
                <a:off x="10194845" y="3335439"/>
                <a:ext cx="1433409" cy="817534"/>
              </a:xfrm>
              <a:custGeom>
                <a:avLst/>
                <a:gdLst>
                  <a:gd name="T0" fmla="*/ 187 w 224"/>
                  <a:gd name="T1" fmla="*/ 53 h 126"/>
                  <a:gd name="T2" fmla="*/ 183 w 224"/>
                  <a:gd name="T3" fmla="*/ 53 h 126"/>
                  <a:gd name="T4" fmla="*/ 187 w 224"/>
                  <a:gd name="T5" fmla="*/ 37 h 126"/>
                  <a:gd name="T6" fmla="*/ 150 w 224"/>
                  <a:gd name="T7" fmla="*/ 0 h 126"/>
                  <a:gd name="T8" fmla="*/ 114 w 224"/>
                  <a:gd name="T9" fmla="*/ 32 h 126"/>
                  <a:gd name="T10" fmla="*/ 86 w 224"/>
                  <a:gd name="T11" fmla="*/ 20 h 126"/>
                  <a:gd name="T12" fmla="*/ 49 w 224"/>
                  <a:gd name="T13" fmla="*/ 55 h 126"/>
                  <a:gd name="T14" fmla="*/ 37 w 224"/>
                  <a:gd name="T15" fmla="*/ 53 h 126"/>
                  <a:gd name="T16" fmla="*/ 0 w 224"/>
                  <a:gd name="T17" fmla="*/ 90 h 126"/>
                  <a:gd name="T18" fmla="*/ 37 w 224"/>
                  <a:gd name="T19" fmla="*/ 126 h 126"/>
                  <a:gd name="T20" fmla="*/ 187 w 224"/>
                  <a:gd name="T21" fmla="*/ 126 h 126"/>
                  <a:gd name="T22" fmla="*/ 224 w 224"/>
                  <a:gd name="T23" fmla="*/ 90 h 126"/>
                  <a:gd name="T24" fmla="*/ 187 w 224"/>
                  <a:gd name="T25" fmla="*/ 53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24" h="126">
                    <a:moveTo>
                      <a:pt x="187" y="53"/>
                    </a:moveTo>
                    <a:cubicBezTo>
                      <a:pt x="186" y="53"/>
                      <a:pt x="184" y="53"/>
                      <a:pt x="183" y="53"/>
                    </a:cubicBezTo>
                    <a:cubicBezTo>
                      <a:pt x="185" y="48"/>
                      <a:pt x="187" y="42"/>
                      <a:pt x="187" y="37"/>
                    </a:cubicBezTo>
                    <a:cubicBezTo>
                      <a:pt x="187" y="16"/>
                      <a:pt x="170" y="0"/>
                      <a:pt x="150" y="0"/>
                    </a:cubicBezTo>
                    <a:cubicBezTo>
                      <a:pt x="131" y="0"/>
                      <a:pt x="116" y="14"/>
                      <a:pt x="114" y="32"/>
                    </a:cubicBezTo>
                    <a:cubicBezTo>
                      <a:pt x="107" y="25"/>
                      <a:pt x="97" y="20"/>
                      <a:pt x="86" y="20"/>
                    </a:cubicBezTo>
                    <a:cubicBezTo>
                      <a:pt x="67" y="20"/>
                      <a:pt x="50" y="36"/>
                      <a:pt x="49" y="55"/>
                    </a:cubicBezTo>
                    <a:cubicBezTo>
                      <a:pt x="45" y="54"/>
                      <a:pt x="41" y="53"/>
                      <a:pt x="37" y="53"/>
                    </a:cubicBezTo>
                    <a:cubicBezTo>
                      <a:pt x="16" y="53"/>
                      <a:pt x="0" y="69"/>
                      <a:pt x="0" y="90"/>
                    </a:cubicBezTo>
                    <a:cubicBezTo>
                      <a:pt x="0" y="110"/>
                      <a:pt x="16" y="126"/>
                      <a:pt x="37" y="126"/>
                    </a:cubicBezTo>
                    <a:cubicBezTo>
                      <a:pt x="187" y="126"/>
                      <a:pt x="187" y="126"/>
                      <a:pt x="187" y="126"/>
                    </a:cubicBezTo>
                    <a:cubicBezTo>
                      <a:pt x="207" y="126"/>
                      <a:pt x="224" y="110"/>
                      <a:pt x="224" y="90"/>
                    </a:cubicBezTo>
                    <a:cubicBezTo>
                      <a:pt x="224" y="69"/>
                      <a:pt x="207" y="53"/>
                      <a:pt x="187" y="53"/>
                    </a:cubicBezTo>
                    <a:close/>
                  </a:path>
                </a:pathLst>
              </a:custGeom>
              <a:solidFill>
                <a:schemeClr val="accent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cxnSp>
          <p:nvCxnSpPr>
            <p:cNvPr id="45" name="Elbow Connector 44"/>
            <p:cNvCxnSpPr/>
            <p:nvPr/>
          </p:nvCxnSpPr>
          <p:spPr>
            <a:xfrm rot="16200000" flipH="1">
              <a:off x="844065" y="3591933"/>
              <a:ext cx="1950953" cy="439331"/>
            </a:xfrm>
            <a:prstGeom prst="bentConnector3">
              <a:avLst>
                <a:gd name="adj1" fmla="val 50000"/>
              </a:avLst>
            </a:prstGeom>
            <a:ln w="38100" cap="sq">
              <a:solidFill>
                <a:schemeClr val="accent6"/>
              </a:solidFill>
              <a:miter lim="800000"/>
              <a:headEnd type="none"/>
              <a:tailEnd type="none"/>
            </a:ln>
          </p:spPr>
          <p:style>
            <a:lnRef idx="1">
              <a:schemeClr val="accent1"/>
            </a:lnRef>
            <a:fillRef idx="0">
              <a:schemeClr val="accent1"/>
            </a:fillRef>
            <a:effectRef idx="0">
              <a:schemeClr val="accent1"/>
            </a:effectRef>
            <a:fontRef idx="minor">
              <a:schemeClr val="tx1"/>
            </a:fontRef>
          </p:style>
        </p:cxnSp>
        <p:sp>
          <p:nvSpPr>
            <p:cNvPr id="48" name="Freeform 19"/>
            <p:cNvSpPr>
              <a:spLocks/>
            </p:cNvSpPr>
            <p:nvPr/>
          </p:nvSpPr>
          <p:spPr bwMode="auto">
            <a:xfrm>
              <a:off x="805977" y="3512520"/>
              <a:ext cx="1096819" cy="625563"/>
            </a:xfrm>
            <a:custGeom>
              <a:avLst/>
              <a:gdLst>
                <a:gd name="T0" fmla="*/ 187 w 224"/>
                <a:gd name="T1" fmla="*/ 53 h 126"/>
                <a:gd name="T2" fmla="*/ 183 w 224"/>
                <a:gd name="T3" fmla="*/ 53 h 126"/>
                <a:gd name="T4" fmla="*/ 187 w 224"/>
                <a:gd name="T5" fmla="*/ 37 h 126"/>
                <a:gd name="T6" fmla="*/ 150 w 224"/>
                <a:gd name="T7" fmla="*/ 0 h 126"/>
                <a:gd name="T8" fmla="*/ 114 w 224"/>
                <a:gd name="T9" fmla="*/ 32 h 126"/>
                <a:gd name="T10" fmla="*/ 86 w 224"/>
                <a:gd name="T11" fmla="*/ 20 h 126"/>
                <a:gd name="T12" fmla="*/ 49 w 224"/>
                <a:gd name="T13" fmla="*/ 55 h 126"/>
                <a:gd name="T14" fmla="*/ 37 w 224"/>
                <a:gd name="T15" fmla="*/ 53 h 126"/>
                <a:gd name="T16" fmla="*/ 0 w 224"/>
                <a:gd name="T17" fmla="*/ 90 h 126"/>
                <a:gd name="T18" fmla="*/ 37 w 224"/>
                <a:gd name="T19" fmla="*/ 126 h 126"/>
                <a:gd name="T20" fmla="*/ 187 w 224"/>
                <a:gd name="T21" fmla="*/ 126 h 126"/>
                <a:gd name="T22" fmla="*/ 224 w 224"/>
                <a:gd name="T23" fmla="*/ 90 h 126"/>
                <a:gd name="T24" fmla="*/ 187 w 224"/>
                <a:gd name="T25" fmla="*/ 53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24" h="126">
                  <a:moveTo>
                    <a:pt x="187" y="53"/>
                  </a:moveTo>
                  <a:cubicBezTo>
                    <a:pt x="186" y="53"/>
                    <a:pt x="184" y="53"/>
                    <a:pt x="183" y="53"/>
                  </a:cubicBezTo>
                  <a:cubicBezTo>
                    <a:pt x="185" y="48"/>
                    <a:pt x="187" y="42"/>
                    <a:pt x="187" y="37"/>
                  </a:cubicBezTo>
                  <a:cubicBezTo>
                    <a:pt x="187" y="16"/>
                    <a:pt x="170" y="0"/>
                    <a:pt x="150" y="0"/>
                  </a:cubicBezTo>
                  <a:cubicBezTo>
                    <a:pt x="131" y="0"/>
                    <a:pt x="116" y="14"/>
                    <a:pt x="114" y="32"/>
                  </a:cubicBezTo>
                  <a:cubicBezTo>
                    <a:pt x="107" y="25"/>
                    <a:pt x="97" y="20"/>
                    <a:pt x="86" y="20"/>
                  </a:cubicBezTo>
                  <a:cubicBezTo>
                    <a:pt x="67" y="20"/>
                    <a:pt x="50" y="36"/>
                    <a:pt x="49" y="55"/>
                  </a:cubicBezTo>
                  <a:cubicBezTo>
                    <a:pt x="45" y="54"/>
                    <a:pt x="41" y="53"/>
                    <a:pt x="37" y="53"/>
                  </a:cubicBezTo>
                  <a:cubicBezTo>
                    <a:pt x="16" y="53"/>
                    <a:pt x="0" y="69"/>
                    <a:pt x="0" y="90"/>
                  </a:cubicBezTo>
                  <a:cubicBezTo>
                    <a:pt x="0" y="110"/>
                    <a:pt x="16" y="126"/>
                    <a:pt x="37" y="126"/>
                  </a:cubicBezTo>
                  <a:cubicBezTo>
                    <a:pt x="187" y="126"/>
                    <a:pt x="187" y="126"/>
                    <a:pt x="187" y="126"/>
                  </a:cubicBezTo>
                  <a:cubicBezTo>
                    <a:pt x="207" y="126"/>
                    <a:pt x="224" y="110"/>
                    <a:pt x="224" y="90"/>
                  </a:cubicBezTo>
                  <a:cubicBezTo>
                    <a:pt x="224" y="69"/>
                    <a:pt x="207" y="53"/>
                    <a:pt x="187" y="53"/>
                  </a:cubicBezTo>
                  <a:close/>
                </a:path>
              </a:pathLst>
            </a:custGeom>
            <a:solidFill>
              <a:schemeClr val="bg1">
                <a:lumMod val="85000"/>
              </a:schemeClr>
            </a:solidFill>
            <a:ln>
              <a:noFill/>
            </a:ln>
            <a:extLst/>
          </p:spPr>
          <p:txBody>
            <a:bodyPr vert="horz" wrap="square" lIns="91440" tIns="45720" rIns="91440" bIns="45720" numCol="1" anchor="t" anchorCtr="0" compatLnSpc="1">
              <a:prstTxWarp prst="textNoShape">
                <a:avLst/>
              </a:prstTxWarp>
            </a:bodyPr>
            <a:lstStyle/>
            <a:p>
              <a:endParaRPr lang="en-US"/>
            </a:p>
          </p:txBody>
        </p:sp>
        <p:cxnSp>
          <p:nvCxnSpPr>
            <p:cNvPr id="52" name="Elbow Connector 51"/>
            <p:cNvCxnSpPr/>
            <p:nvPr/>
          </p:nvCxnSpPr>
          <p:spPr>
            <a:xfrm rot="5400000">
              <a:off x="2327324" y="4177608"/>
              <a:ext cx="1132257" cy="399737"/>
            </a:xfrm>
            <a:prstGeom prst="bentConnector3">
              <a:avLst>
                <a:gd name="adj1" fmla="val 36799"/>
              </a:avLst>
            </a:prstGeom>
            <a:ln w="31750" cap="sq">
              <a:solidFill>
                <a:schemeClr val="accent6"/>
              </a:solidFill>
              <a:miter lim="800000"/>
              <a:headEnd type="none"/>
              <a:tailEnd type="none"/>
            </a:ln>
          </p:spPr>
          <p:style>
            <a:lnRef idx="1">
              <a:schemeClr val="accent1"/>
            </a:lnRef>
            <a:fillRef idx="0">
              <a:schemeClr val="accent1"/>
            </a:fillRef>
            <a:effectRef idx="0">
              <a:schemeClr val="accent1"/>
            </a:effectRef>
            <a:fontRef idx="minor">
              <a:schemeClr val="tx1"/>
            </a:fontRef>
          </p:style>
        </p:cxnSp>
        <p:sp>
          <p:nvSpPr>
            <p:cNvPr id="55" name="original cloud"/>
            <p:cNvSpPr>
              <a:spLocks noChangeAspect="1"/>
            </p:cNvSpPr>
            <p:nvPr/>
          </p:nvSpPr>
          <p:spPr bwMode="black">
            <a:xfrm>
              <a:off x="1474543" y="4238104"/>
              <a:ext cx="1870231" cy="1061466"/>
            </a:xfrm>
            <a:custGeom>
              <a:avLst/>
              <a:gdLst>
                <a:gd name="T0" fmla="*/ 396 w 509"/>
                <a:gd name="T1" fmla="*/ 281 h 281"/>
                <a:gd name="T2" fmla="*/ 57 w 509"/>
                <a:gd name="T3" fmla="*/ 281 h 281"/>
                <a:gd name="T4" fmla="*/ 0 w 509"/>
                <a:gd name="T5" fmla="*/ 223 h 281"/>
                <a:gd name="T6" fmla="*/ 43 w 509"/>
                <a:gd name="T7" fmla="*/ 168 h 281"/>
                <a:gd name="T8" fmla="*/ 110 w 509"/>
                <a:gd name="T9" fmla="*/ 116 h 281"/>
                <a:gd name="T10" fmla="*/ 232 w 509"/>
                <a:gd name="T11" fmla="*/ 0 h 281"/>
                <a:gd name="T12" fmla="*/ 343 w 509"/>
                <a:gd name="T13" fmla="*/ 70 h 281"/>
                <a:gd name="T14" fmla="*/ 396 w 509"/>
                <a:gd name="T15" fmla="*/ 56 h 281"/>
                <a:gd name="T16" fmla="*/ 509 w 509"/>
                <a:gd name="T17" fmla="*/ 169 h 281"/>
                <a:gd name="T18" fmla="*/ 396 w 509"/>
                <a:gd name="T19" fmla="*/ 281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09" h="281">
                  <a:moveTo>
                    <a:pt x="396" y="281"/>
                  </a:moveTo>
                  <a:cubicBezTo>
                    <a:pt x="57" y="281"/>
                    <a:pt x="57" y="281"/>
                    <a:pt x="57" y="281"/>
                  </a:cubicBezTo>
                  <a:cubicBezTo>
                    <a:pt x="26" y="281"/>
                    <a:pt x="0" y="255"/>
                    <a:pt x="0" y="223"/>
                  </a:cubicBezTo>
                  <a:cubicBezTo>
                    <a:pt x="0" y="196"/>
                    <a:pt x="18" y="174"/>
                    <a:pt x="43" y="168"/>
                  </a:cubicBezTo>
                  <a:cubicBezTo>
                    <a:pt x="55" y="140"/>
                    <a:pt x="80" y="120"/>
                    <a:pt x="110" y="116"/>
                  </a:cubicBezTo>
                  <a:cubicBezTo>
                    <a:pt x="113" y="52"/>
                    <a:pt x="167" y="0"/>
                    <a:pt x="232" y="0"/>
                  </a:cubicBezTo>
                  <a:cubicBezTo>
                    <a:pt x="280" y="0"/>
                    <a:pt x="323" y="28"/>
                    <a:pt x="343" y="70"/>
                  </a:cubicBezTo>
                  <a:cubicBezTo>
                    <a:pt x="359" y="61"/>
                    <a:pt x="377" y="56"/>
                    <a:pt x="396" y="56"/>
                  </a:cubicBezTo>
                  <a:cubicBezTo>
                    <a:pt x="458" y="56"/>
                    <a:pt x="509" y="107"/>
                    <a:pt x="509" y="169"/>
                  </a:cubicBezTo>
                  <a:cubicBezTo>
                    <a:pt x="509" y="230"/>
                    <a:pt x="458" y="281"/>
                    <a:pt x="396" y="281"/>
                  </a:cubicBezTo>
                  <a:close/>
                </a:path>
              </a:pathLst>
            </a:custGeom>
            <a:solidFill>
              <a:schemeClr val="accent6"/>
            </a:solidFill>
            <a:ln>
              <a:noFill/>
            </a:ln>
            <a:extLst/>
          </p:spPr>
          <p:txBody>
            <a:bodyPr vert="horz" wrap="square" lIns="93247" tIns="46623" rIns="93247" bIns="46623" numCol="1" anchor="t" anchorCtr="0" compatLnSpc="1">
              <a:prstTxWarp prst="textNoShape">
                <a:avLst/>
              </a:prstTxWarp>
            </a:bodyPr>
            <a:lstStyle/>
            <a:p>
              <a:pPr defTabSz="808499"/>
              <a:endParaRPr lang="en-US" sz="1836" dirty="0">
                <a:solidFill>
                  <a:srgbClr val="00188F"/>
                </a:solidFill>
              </a:endParaRPr>
            </a:p>
          </p:txBody>
        </p:sp>
        <p:sp>
          <p:nvSpPr>
            <p:cNvPr id="56" name="Freeform 15"/>
            <p:cNvSpPr>
              <a:spLocks/>
            </p:cNvSpPr>
            <p:nvPr/>
          </p:nvSpPr>
          <p:spPr bwMode="auto">
            <a:xfrm>
              <a:off x="2126263" y="2515571"/>
              <a:ext cx="1749373" cy="719993"/>
            </a:xfrm>
            <a:custGeom>
              <a:avLst/>
              <a:gdLst>
                <a:gd name="T0" fmla="*/ 349 w 391"/>
                <a:gd name="T1" fmla="*/ 75 h 159"/>
                <a:gd name="T2" fmla="*/ 342 w 391"/>
                <a:gd name="T3" fmla="*/ 76 h 159"/>
                <a:gd name="T4" fmla="*/ 263 w 391"/>
                <a:gd name="T5" fmla="*/ 0 h 159"/>
                <a:gd name="T6" fmla="*/ 187 w 391"/>
                <a:gd name="T7" fmla="*/ 59 h 159"/>
                <a:gd name="T8" fmla="*/ 145 w 391"/>
                <a:gd name="T9" fmla="*/ 42 h 159"/>
                <a:gd name="T10" fmla="*/ 87 w 391"/>
                <a:gd name="T11" fmla="*/ 94 h 159"/>
                <a:gd name="T12" fmla="*/ 59 w 391"/>
                <a:gd name="T13" fmla="*/ 107 h 159"/>
                <a:gd name="T14" fmla="*/ 32 w 391"/>
                <a:gd name="T15" fmla="*/ 94 h 159"/>
                <a:gd name="T16" fmla="*/ 0 w 391"/>
                <a:gd name="T17" fmla="*/ 126 h 159"/>
                <a:gd name="T18" fmla="*/ 32 w 391"/>
                <a:gd name="T19" fmla="*/ 159 h 159"/>
                <a:gd name="T20" fmla="*/ 41 w 391"/>
                <a:gd name="T21" fmla="*/ 159 h 159"/>
                <a:gd name="T22" fmla="*/ 148 w 391"/>
                <a:gd name="T23" fmla="*/ 159 h 159"/>
                <a:gd name="T24" fmla="*/ 208 w 391"/>
                <a:gd name="T25" fmla="*/ 159 h 159"/>
                <a:gd name="T26" fmla="*/ 352 w 391"/>
                <a:gd name="T27" fmla="*/ 159 h 159"/>
                <a:gd name="T28" fmla="*/ 352 w 391"/>
                <a:gd name="T29" fmla="*/ 159 h 159"/>
                <a:gd name="T30" fmla="*/ 391 w 391"/>
                <a:gd name="T31" fmla="*/ 117 h 159"/>
                <a:gd name="T32" fmla="*/ 349 w 391"/>
                <a:gd name="T33" fmla="*/ 75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91" h="159">
                  <a:moveTo>
                    <a:pt x="349" y="75"/>
                  </a:moveTo>
                  <a:cubicBezTo>
                    <a:pt x="347" y="75"/>
                    <a:pt x="345" y="75"/>
                    <a:pt x="342" y="76"/>
                  </a:cubicBezTo>
                  <a:cubicBezTo>
                    <a:pt x="340" y="34"/>
                    <a:pt x="306" y="0"/>
                    <a:pt x="263" y="0"/>
                  </a:cubicBezTo>
                  <a:cubicBezTo>
                    <a:pt x="227" y="0"/>
                    <a:pt x="196" y="25"/>
                    <a:pt x="187" y="59"/>
                  </a:cubicBezTo>
                  <a:cubicBezTo>
                    <a:pt x="176" y="48"/>
                    <a:pt x="161" y="42"/>
                    <a:pt x="145" y="42"/>
                  </a:cubicBezTo>
                  <a:cubicBezTo>
                    <a:pt x="115" y="42"/>
                    <a:pt x="90" y="65"/>
                    <a:pt x="87" y="94"/>
                  </a:cubicBezTo>
                  <a:cubicBezTo>
                    <a:pt x="76" y="96"/>
                    <a:pt x="66" y="101"/>
                    <a:pt x="59" y="107"/>
                  </a:cubicBezTo>
                  <a:cubicBezTo>
                    <a:pt x="53" y="99"/>
                    <a:pt x="43" y="94"/>
                    <a:pt x="32" y="94"/>
                  </a:cubicBezTo>
                  <a:cubicBezTo>
                    <a:pt x="14" y="94"/>
                    <a:pt x="0" y="108"/>
                    <a:pt x="0" y="126"/>
                  </a:cubicBezTo>
                  <a:cubicBezTo>
                    <a:pt x="0" y="144"/>
                    <a:pt x="14" y="159"/>
                    <a:pt x="32" y="159"/>
                  </a:cubicBezTo>
                  <a:cubicBezTo>
                    <a:pt x="41" y="159"/>
                    <a:pt x="41" y="159"/>
                    <a:pt x="41" y="159"/>
                  </a:cubicBezTo>
                  <a:cubicBezTo>
                    <a:pt x="148" y="159"/>
                    <a:pt x="148" y="159"/>
                    <a:pt x="148" y="159"/>
                  </a:cubicBezTo>
                  <a:cubicBezTo>
                    <a:pt x="208" y="159"/>
                    <a:pt x="208" y="159"/>
                    <a:pt x="208" y="159"/>
                  </a:cubicBezTo>
                  <a:cubicBezTo>
                    <a:pt x="352" y="159"/>
                    <a:pt x="352" y="159"/>
                    <a:pt x="352" y="159"/>
                  </a:cubicBezTo>
                  <a:cubicBezTo>
                    <a:pt x="352" y="159"/>
                    <a:pt x="352" y="159"/>
                    <a:pt x="352" y="159"/>
                  </a:cubicBezTo>
                  <a:cubicBezTo>
                    <a:pt x="374" y="158"/>
                    <a:pt x="391" y="139"/>
                    <a:pt x="391" y="117"/>
                  </a:cubicBezTo>
                  <a:cubicBezTo>
                    <a:pt x="391" y="94"/>
                    <a:pt x="372" y="75"/>
                    <a:pt x="349" y="75"/>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cxnSp>
          <p:nvCxnSpPr>
            <p:cNvPr id="57" name="Elbow Connector 56"/>
            <p:cNvCxnSpPr/>
            <p:nvPr/>
          </p:nvCxnSpPr>
          <p:spPr>
            <a:xfrm rot="5400000">
              <a:off x="1195560" y="3473438"/>
              <a:ext cx="2341672" cy="189143"/>
            </a:xfrm>
            <a:prstGeom prst="bentConnector3">
              <a:avLst>
                <a:gd name="adj1" fmla="val 50000"/>
              </a:avLst>
            </a:prstGeom>
            <a:ln w="31750" cap="sq">
              <a:solidFill>
                <a:schemeClr val="accent6"/>
              </a:solidFill>
              <a:miter lim="800000"/>
              <a:headEnd type="none"/>
              <a:tailEnd type="none"/>
            </a:ln>
          </p:spPr>
          <p:style>
            <a:lnRef idx="1">
              <a:schemeClr val="accent1"/>
            </a:lnRef>
            <a:fillRef idx="0">
              <a:schemeClr val="accent1"/>
            </a:fillRef>
            <a:effectRef idx="0">
              <a:schemeClr val="accent1"/>
            </a:effectRef>
            <a:fontRef idx="minor">
              <a:schemeClr val="tx1"/>
            </a:fontRef>
          </p:style>
        </p:cxnSp>
        <p:cxnSp>
          <p:nvCxnSpPr>
            <p:cNvPr id="59" name="Elbow Connector 58"/>
            <p:cNvCxnSpPr>
              <a:stCxn id="55" idx="3"/>
            </p:cNvCxnSpPr>
            <p:nvPr/>
          </p:nvCxnSpPr>
          <p:spPr>
            <a:xfrm flipH="1">
              <a:off x="624066" y="4872717"/>
              <a:ext cx="1008473" cy="1013671"/>
            </a:xfrm>
            <a:prstGeom prst="bentConnector4">
              <a:avLst>
                <a:gd name="adj1" fmla="val 45034"/>
                <a:gd name="adj2" fmla="val 35894"/>
              </a:avLst>
            </a:prstGeom>
            <a:ln w="31750" cap="sq">
              <a:solidFill>
                <a:schemeClr val="accent6"/>
              </a:solidFill>
              <a:miter lim="800000"/>
              <a:headEnd type="none"/>
              <a:tailEnd type="none"/>
            </a:ln>
          </p:spPr>
          <p:style>
            <a:lnRef idx="1">
              <a:schemeClr val="accent1"/>
            </a:lnRef>
            <a:fillRef idx="0">
              <a:schemeClr val="accent1"/>
            </a:fillRef>
            <a:effectRef idx="0">
              <a:schemeClr val="accent1"/>
            </a:effectRef>
            <a:fontRef idx="minor">
              <a:schemeClr val="tx1"/>
            </a:fontRef>
          </p:style>
        </p:cxnSp>
        <p:cxnSp>
          <p:nvCxnSpPr>
            <p:cNvPr id="67" name="Elbow Connector 66"/>
            <p:cNvCxnSpPr/>
            <p:nvPr/>
          </p:nvCxnSpPr>
          <p:spPr>
            <a:xfrm flipH="1">
              <a:off x="1762302" y="4872717"/>
              <a:ext cx="1008473" cy="1013671"/>
            </a:xfrm>
            <a:prstGeom prst="bentConnector4">
              <a:avLst>
                <a:gd name="adj1" fmla="val 45034"/>
                <a:gd name="adj2" fmla="val 35894"/>
              </a:avLst>
            </a:prstGeom>
            <a:ln w="31750" cap="sq">
              <a:solidFill>
                <a:schemeClr val="accent6"/>
              </a:solidFill>
              <a:miter lim="800000"/>
              <a:headEnd type="none"/>
              <a:tailEnd type="none"/>
            </a:ln>
          </p:spPr>
          <p:style>
            <a:lnRef idx="1">
              <a:schemeClr val="accent1"/>
            </a:lnRef>
            <a:fillRef idx="0">
              <a:schemeClr val="accent1"/>
            </a:fillRef>
            <a:effectRef idx="0">
              <a:schemeClr val="accent1"/>
            </a:effectRef>
            <a:fontRef idx="minor">
              <a:schemeClr val="tx1"/>
            </a:fontRef>
          </p:style>
        </p:cxnSp>
        <p:cxnSp>
          <p:nvCxnSpPr>
            <p:cNvPr id="82" name="Elbow Connector 81"/>
            <p:cNvCxnSpPr/>
            <p:nvPr/>
          </p:nvCxnSpPr>
          <p:spPr>
            <a:xfrm>
              <a:off x="3210294" y="4852487"/>
              <a:ext cx="733351" cy="563351"/>
            </a:xfrm>
            <a:prstGeom prst="bentConnector3">
              <a:avLst>
                <a:gd name="adj1" fmla="val 62562"/>
              </a:avLst>
            </a:prstGeom>
            <a:ln w="31750" cap="sq">
              <a:solidFill>
                <a:schemeClr val="accent6"/>
              </a:solidFill>
              <a:miter lim="800000"/>
              <a:headEnd type="none"/>
              <a:tailEnd type="none"/>
            </a:ln>
          </p:spPr>
          <p:style>
            <a:lnRef idx="1">
              <a:schemeClr val="accent1"/>
            </a:lnRef>
            <a:fillRef idx="0">
              <a:schemeClr val="accent1"/>
            </a:fillRef>
            <a:effectRef idx="0">
              <a:schemeClr val="accent1"/>
            </a:effectRef>
            <a:fontRef idx="minor">
              <a:schemeClr val="tx1"/>
            </a:fontRef>
          </p:style>
        </p:cxnSp>
      </p:grpSp>
      <p:sp>
        <p:nvSpPr>
          <p:cNvPr id="35" name="Title 1"/>
          <p:cNvSpPr txBox="1">
            <a:spLocks/>
          </p:cNvSpPr>
          <p:nvPr/>
        </p:nvSpPr>
        <p:spPr>
          <a:xfrm>
            <a:off x="265176" y="256032"/>
            <a:ext cx="11653521" cy="1075884"/>
          </a:xfrm>
          <a:prstGeom prst="rect">
            <a:avLst/>
          </a:prstGeom>
        </p:spPr>
        <p:txBody>
          <a:bodyPr anchor="ctr" anchorCtr="0"/>
          <a:lstStyle>
            <a:lvl1pPr algn="l" defTabSz="931863" rtl="0" fontAlgn="base">
              <a:lnSpc>
                <a:spcPct val="90000"/>
              </a:lnSpc>
              <a:spcBef>
                <a:spcPct val="0"/>
              </a:spcBef>
              <a:spcAft>
                <a:spcPct val="0"/>
              </a:spcAft>
              <a:defRPr lang="en-US" sz="4000" kern="1200" spc="-102" dirty="0">
                <a:ln w="3175">
                  <a:noFill/>
                </a:ln>
                <a:solidFill>
                  <a:schemeClr val="tx1"/>
                </a:solidFill>
                <a:latin typeface="+mj-lt"/>
                <a:ea typeface="ＭＳ Ｐゴシック" charset="0"/>
                <a:cs typeface="Segoe UI" pitchFamily="34" charset="0"/>
              </a:defRPr>
            </a:lvl1pPr>
            <a:lvl2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2pPr>
            <a:lvl3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3pPr>
            <a:lvl4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4pPr>
            <a:lvl5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5pPr>
            <a:lvl6pPr marL="4572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6pPr>
            <a:lvl7pPr marL="9144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7pPr>
            <a:lvl8pPr marL="13716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8pPr>
            <a:lvl9pPr marL="18288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9pPr>
          </a:lstStyle>
          <a:p>
            <a:r>
              <a:rPr lang="en-US" dirty="0"/>
              <a:t>Consistency and integration</a:t>
            </a:r>
          </a:p>
        </p:txBody>
      </p:sp>
      <p:sp>
        <p:nvSpPr>
          <p:cNvPr id="39" name="Rectangle 38"/>
          <p:cNvSpPr/>
          <p:nvPr/>
        </p:nvSpPr>
        <p:spPr>
          <a:xfrm>
            <a:off x="4461602" y="1485041"/>
            <a:ext cx="7805159" cy="4308872"/>
          </a:xfrm>
          <a:prstGeom prst="rect">
            <a:avLst/>
          </a:prstGeom>
        </p:spPr>
        <p:txBody>
          <a:bodyPr wrap="square">
            <a:spAutoFit/>
          </a:bodyPr>
          <a:lstStyle/>
          <a:p>
            <a:pPr defTabSz="932472">
              <a:spcBef>
                <a:spcPts val="0"/>
              </a:spcBef>
              <a:spcAft>
                <a:spcPts val="0"/>
              </a:spcAft>
            </a:pPr>
            <a:r>
              <a:rPr lang="en-US" dirty="0">
                <a:solidFill>
                  <a:srgbClr val="C00000"/>
                </a:solidFill>
                <a:latin typeface="Segoe UI Semilight" panose="020B0402040204020203" pitchFamily="34" charset="0"/>
                <a:cs typeface="Segoe UI Semilight" panose="020B0402040204020203" pitchFamily="34" charset="0"/>
              </a:rPr>
              <a:t>A consistent experience from SQL Server on-premises to Microsoft Azure IaaS and PaaS</a:t>
            </a:r>
          </a:p>
          <a:p>
            <a:pPr marR="0">
              <a:spcBef>
                <a:spcPts val="2000"/>
              </a:spcBef>
              <a:spcAft>
                <a:spcPts val="0"/>
              </a:spcAft>
            </a:pPr>
            <a:r>
              <a:rPr lang="en-US" sz="1800" dirty="0">
                <a:latin typeface="Segoe UI" panose="020B0502040204020203" pitchFamily="34" charset="0"/>
                <a:ea typeface="Times New Roman" panose="02020603050405020304" pitchFamily="18" charset="0"/>
                <a:cs typeface="Segoe UI" panose="020B0502040204020203" pitchFamily="34" charset="0"/>
              </a:rPr>
              <a:t>On-premises, private cloud, and public cloud</a:t>
            </a:r>
          </a:p>
          <a:p>
            <a:pPr marR="0">
              <a:spcBef>
                <a:spcPts val="2000"/>
              </a:spcBef>
              <a:spcAft>
                <a:spcPts val="0"/>
              </a:spcAft>
            </a:pPr>
            <a:r>
              <a:rPr lang="en-US" sz="1800" dirty="0">
                <a:latin typeface="Segoe UI" panose="020B0502040204020203" pitchFamily="34" charset="0"/>
                <a:ea typeface="Times New Roman" panose="02020603050405020304" pitchFamily="18" charset="0"/>
                <a:cs typeface="Segoe UI" panose="020B0502040204020203" pitchFamily="34" charset="0"/>
              </a:rPr>
              <a:t>SQL Server local, VMs, and SQL Database</a:t>
            </a:r>
          </a:p>
          <a:p>
            <a:pPr marR="0">
              <a:spcBef>
                <a:spcPts val="2000"/>
              </a:spcBef>
              <a:spcAft>
                <a:spcPts val="0"/>
              </a:spcAft>
            </a:pPr>
            <a:r>
              <a:rPr lang="en-US" sz="1800" dirty="0">
                <a:latin typeface="Segoe UI" panose="020B0502040204020203" pitchFamily="34" charset="0"/>
                <a:ea typeface="Times New Roman" panose="02020603050405020304" pitchFamily="18" charset="0"/>
                <a:cs typeface="Segoe UI" panose="020B0502040204020203" pitchFamily="34" charset="0"/>
              </a:rPr>
              <a:t>Common development, management, and identity tools including Active Directory, Visual Studio, Hyper-V, and System Center</a:t>
            </a:r>
          </a:p>
          <a:p>
            <a:pPr marR="0">
              <a:spcBef>
                <a:spcPts val="2000"/>
              </a:spcBef>
              <a:spcAft>
                <a:spcPts val="0"/>
              </a:spcAft>
            </a:pPr>
            <a:r>
              <a:rPr lang="en-US" sz="1800" dirty="0">
                <a:latin typeface="Segoe UI" panose="020B0502040204020203" pitchFamily="34" charset="0"/>
                <a:ea typeface="Times New Roman" panose="02020603050405020304" pitchFamily="18" charset="0"/>
                <a:cs typeface="Segoe UI" panose="020B0502040204020203" pitchFamily="34" charset="0"/>
              </a:rPr>
              <a:t>Scalability, availability, security, identity, backup and restore, and replication</a:t>
            </a:r>
          </a:p>
          <a:p>
            <a:pPr marR="0">
              <a:spcBef>
                <a:spcPts val="2000"/>
              </a:spcBef>
              <a:spcAft>
                <a:spcPts val="0"/>
              </a:spcAft>
            </a:pPr>
            <a:r>
              <a:rPr lang="en-US" sz="1800" dirty="0">
                <a:latin typeface="Segoe UI" panose="020B0502040204020203" pitchFamily="34" charset="0"/>
                <a:ea typeface="Times New Roman" panose="02020603050405020304" pitchFamily="18" charset="0"/>
                <a:cs typeface="Segoe UI" panose="020B0502040204020203" pitchFamily="34" charset="0"/>
              </a:rPr>
              <a:t>Many data sources</a:t>
            </a:r>
          </a:p>
          <a:p>
            <a:pPr marR="0">
              <a:spcBef>
                <a:spcPts val="2000"/>
              </a:spcBef>
              <a:spcAft>
                <a:spcPts val="0"/>
              </a:spcAft>
            </a:pPr>
            <a:r>
              <a:rPr lang="en-US" sz="1800" dirty="0">
                <a:latin typeface="Segoe UI" panose="020B0502040204020203" pitchFamily="34" charset="0"/>
                <a:ea typeface="Times New Roman" panose="02020603050405020304" pitchFamily="18" charset="0"/>
                <a:cs typeface="Segoe UI" panose="020B0502040204020203" pitchFamily="34" charset="0"/>
              </a:rPr>
              <a:t>Reporting, integration, processing, and analytics </a:t>
            </a:r>
          </a:p>
        </p:txBody>
      </p:sp>
      <p:sp>
        <p:nvSpPr>
          <p:cNvPr id="40" name="Rectangle 39"/>
          <p:cNvSpPr/>
          <p:nvPr/>
        </p:nvSpPr>
        <p:spPr>
          <a:xfrm>
            <a:off x="4419583" y="5769734"/>
            <a:ext cx="10320790" cy="707886"/>
          </a:xfrm>
          <a:prstGeom prst="rect">
            <a:avLst/>
          </a:prstGeom>
        </p:spPr>
        <p:txBody>
          <a:bodyPr wrap="square">
            <a:spAutoFit/>
          </a:bodyPr>
          <a:lstStyle/>
          <a:p>
            <a:pPr marR="0">
              <a:spcBef>
                <a:spcPts val="0"/>
              </a:spcBef>
              <a:spcAft>
                <a:spcPts val="1000"/>
              </a:spcAft>
            </a:pPr>
            <a:r>
              <a:rPr lang="en-US" sz="4000" dirty="0">
                <a:solidFill>
                  <a:srgbClr val="C00000"/>
                </a:solidFill>
                <a:latin typeface="+mj-lt"/>
                <a:ea typeface="Times New Roman" panose="02020603050405020304" pitchFamily="18" charset="0"/>
                <a:cs typeface="Segoe UI Semilight" panose="020B0402040204020203" pitchFamily="34" charset="0"/>
              </a:rPr>
              <a:t>All supported in the hybrid cloud</a:t>
            </a:r>
            <a:endParaRPr lang="en-US" sz="3200" dirty="0">
              <a:solidFill>
                <a:srgbClr val="C00000"/>
              </a:solidFill>
              <a:latin typeface="+mj-lt"/>
              <a:ea typeface="Times New Roman" panose="02020603050405020304" pitchFamily="18" charset="0"/>
              <a:cs typeface="Segoe UI" panose="020B0502040204020203" pitchFamily="34" charset="0"/>
            </a:endParaRPr>
          </a:p>
        </p:txBody>
      </p:sp>
    </p:spTree>
    <p:extLst>
      <p:ext uri="{BB962C8B-B14F-4D97-AF65-F5344CB8AC3E}">
        <p14:creationId xmlns:p14="http://schemas.microsoft.com/office/powerpoint/2010/main" val="3811642867"/>
      </p:ext>
    </p:extLst>
  </p:cSld>
  <p:clrMapOvr>
    <a:masterClrMapping/>
  </p:clrMapOvr>
  <p:transition>
    <p:fade/>
  </p:transition>
  <p:timing>
    <p:tnLst>
      <p:par>
        <p:cTn id="1" dur="indefinite" restart="never" nodeType="tmRoot"/>
      </p:par>
    </p:tnLst>
  </p:timing>
</p:sld>
</file>

<file path=ppt/slides/slide7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4" name="Title 1"/>
          <p:cNvSpPr txBox="1">
            <a:spLocks/>
          </p:cNvSpPr>
          <p:nvPr/>
        </p:nvSpPr>
        <p:spPr>
          <a:xfrm>
            <a:off x="274639" y="371476"/>
            <a:ext cx="11887200" cy="946413"/>
          </a:xfrm>
          <a:prstGeom prst="rect">
            <a:avLst/>
          </a:prstGeom>
        </p:spPr>
        <p:txBody>
          <a:bodyPr/>
          <a:lstStyle>
            <a:lvl1pPr algn="l" defTabSz="931863" rtl="0" fontAlgn="base">
              <a:lnSpc>
                <a:spcPct val="90000"/>
              </a:lnSpc>
              <a:spcBef>
                <a:spcPct val="0"/>
              </a:spcBef>
              <a:spcAft>
                <a:spcPct val="0"/>
              </a:spcAft>
              <a:defRPr lang="en-US" sz="5400" kern="1200" spc="-102" dirty="0">
                <a:ln w="3175">
                  <a:noFill/>
                </a:ln>
                <a:solidFill>
                  <a:schemeClr val="tx1"/>
                </a:solidFill>
                <a:latin typeface="+mj-lt"/>
                <a:ea typeface="ＭＳ Ｐゴシック" charset="0"/>
                <a:cs typeface="Segoe UI" pitchFamily="34" charset="0"/>
              </a:defRPr>
            </a:lvl1pPr>
            <a:lvl2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2pPr>
            <a:lvl3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3pPr>
            <a:lvl4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4pPr>
            <a:lvl5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5pPr>
            <a:lvl6pPr marL="4572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6pPr>
            <a:lvl7pPr marL="9144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7pPr>
            <a:lvl8pPr marL="13716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8pPr>
            <a:lvl9pPr marL="18288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9pPr>
          </a:lstStyle>
          <a:p>
            <a:r>
              <a:rPr lang="en-US" sz="4000" dirty="0"/>
              <a:t>Summary: temporal</a:t>
            </a:r>
          </a:p>
        </p:txBody>
      </p:sp>
      <p:sp>
        <p:nvSpPr>
          <p:cNvPr id="7" name="Rectangle 6"/>
          <p:cNvSpPr/>
          <p:nvPr/>
        </p:nvSpPr>
        <p:spPr>
          <a:xfrm>
            <a:off x="274638" y="1430153"/>
            <a:ext cx="11023625" cy="2785378"/>
          </a:xfrm>
          <a:prstGeom prst="rect">
            <a:avLst/>
          </a:prstGeom>
        </p:spPr>
        <p:txBody>
          <a:bodyPr wrap="square">
            <a:spAutoFit/>
          </a:bodyPr>
          <a:lstStyle/>
          <a:p>
            <a:pPr marR="0">
              <a:spcBef>
                <a:spcPts val="3000"/>
              </a:spcBef>
              <a:spcAft>
                <a:spcPts val="0"/>
              </a:spcAft>
            </a:pPr>
            <a:r>
              <a:rPr lang="en-US" sz="3200" dirty="0">
                <a:solidFill>
                  <a:schemeClr val="accent4"/>
                </a:solidFill>
                <a:latin typeface="Segoe UI Semilight" panose="020B0402040204020203" pitchFamily="34" charset="0"/>
                <a:ea typeface="Times New Roman" panose="02020603050405020304" pitchFamily="18" charset="0"/>
                <a:cs typeface="Segoe UI Semilight" panose="020B0402040204020203" pitchFamily="34" charset="0"/>
              </a:rPr>
              <a:t>Capability</a:t>
            </a:r>
          </a:p>
          <a:p>
            <a:pPr marR="0">
              <a:spcBef>
                <a:spcPts val="3000"/>
              </a:spcBef>
              <a:spcAft>
                <a:spcPts val="0"/>
              </a:spcAft>
            </a:pPr>
            <a:r>
              <a:rPr lang="en-US" sz="1800" dirty="0">
                <a:latin typeface="+mn-lt"/>
                <a:ea typeface="Times New Roman" panose="02020603050405020304" pitchFamily="18" charset="0"/>
                <a:cs typeface="Segoe UI Light" panose="020B0502040204020203" pitchFamily="34" charset="0"/>
              </a:rPr>
              <a:t>Greatly enhances developer productivity </a:t>
            </a:r>
          </a:p>
          <a:p>
            <a:pPr marR="0">
              <a:spcBef>
                <a:spcPts val="3000"/>
              </a:spcBef>
              <a:spcAft>
                <a:spcPts val="0"/>
              </a:spcAft>
            </a:pPr>
            <a:r>
              <a:rPr lang="en-US" sz="3200" dirty="0">
                <a:solidFill>
                  <a:schemeClr val="accent4"/>
                </a:solidFill>
                <a:latin typeface="Segoe UI Semilight" panose="020B0402040204020203" pitchFamily="34" charset="0"/>
                <a:ea typeface="Times New Roman" panose="02020603050405020304" pitchFamily="18" charset="0"/>
                <a:cs typeface="Segoe UI Semilight" panose="020B0402040204020203" pitchFamily="34" charset="0"/>
              </a:rPr>
              <a:t>Benefits</a:t>
            </a:r>
          </a:p>
          <a:p>
            <a:pPr marR="0">
              <a:spcBef>
                <a:spcPts val="3000"/>
              </a:spcBef>
              <a:spcAft>
                <a:spcPts val="0"/>
              </a:spcAft>
            </a:pPr>
            <a:r>
              <a:rPr lang="en-US" sz="1800" dirty="0">
                <a:latin typeface="+mn-lt"/>
                <a:ea typeface="Times New Roman" panose="02020603050405020304" pitchFamily="18" charset="0"/>
                <a:cs typeface="Segoe UI Light" panose="020B0502040204020203" pitchFamily="34" charset="0"/>
              </a:rPr>
              <a:t>Added temporal database support so you can record, audit, and query data changes over time</a:t>
            </a:r>
          </a:p>
        </p:txBody>
      </p:sp>
    </p:spTree>
    <p:extLst>
      <p:ext uri="{BB962C8B-B14F-4D97-AF65-F5344CB8AC3E}">
        <p14:creationId xmlns:p14="http://schemas.microsoft.com/office/powerpoint/2010/main" val="2540077041"/>
      </p:ext>
    </p:extLst>
  </p:cSld>
  <p:clrMapOvr>
    <a:masterClrMapping/>
  </p:clrMapOvr>
  <p:transition>
    <p:fade/>
  </p:transition>
</p:sld>
</file>

<file path=ppt/slides/slide7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aphicFrame>
        <p:nvGraphicFramePr>
          <p:cNvPr id="18" name="Table 17"/>
          <p:cNvGraphicFramePr>
            <a:graphicFrameLocks noGrp="1"/>
          </p:cNvGraphicFramePr>
          <p:nvPr>
            <p:extLst>
              <p:ext uri="{D42A27DB-BD31-4B8C-83A1-F6EECF244321}">
                <p14:modId xmlns:p14="http://schemas.microsoft.com/office/powerpoint/2010/main" val="67975531"/>
              </p:ext>
            </p:extLst>
          </p:nvPr>
        </p:nvGraphicFramePr>
        <p:xfrm>
          <a:off x="880" y="1234095"/>
          <a:ext cx="12434712" cy="5414678"/>
        </p:xfrm>
        <a:graphic>
          <a:graphicData uri="http://schemas.openxmlformats.org/drawingml/2006/table">
            <a:tbl>
              <a:tblPr firstRow="1" bandRow="1">
                <a:tableStyleId>{5C22544A-7EE6-4342-B048-85BDC9FD1C3A}</a:tableStyleId>
              </a:tblPr>
              <a:tblGrid>
                <a:gridCol w="3108678">
                  <a:extLst>
                    <a:ext uri="{9D8B030D-6E8A-4147-A177-3AD203B41FA5}">
                      <a16:colId xmlns:a16="http://schemas.microsoft.com/office/drawing/2014/main" val="20000"/>
                    </a:ext>
                  </a:extLst>
                </a:gridCol>
                <a:gridCol w="3108678">
                  <a:extLst>
                    <a:ext uri="{9D8B030D-6E8A-4147-A177-3AD203B41FA5}">
                      <a16:colId xmlns:a16="http://schemas.microsoft.com/office/drawing/2014/main" val="20001"/>
                    </a:ext>
                  </a:extLst>
                </a:gridCol>
                <a:gridCol w="3108678">
                  <a:extLst>
                    <a:ext uri="{9D8B030D-6E8A-4147-A177-3AD203B41FA5}">
                      <a16:colId xmlns:a16="http://schemas.microsoft.com/office/drawing/2014/main" val="20002"/>
                    </a:ext>
                  </a:extLst>
                </a:gridCol>
                <a:gridCol w="3108678">
                  <a:extLst>
                    <a:ext uri="{9D8B030D-6E8A-4147-A177-3AD203B41FA5}">
                      <a16:colId xmlns:a16="http://schemas.microsoft.com/office/drawing/2014/main" val="20003"/>
                    </a:ext>
                  </a:extLst>
                </a:gridCol>
              </a:tblGrid>
              <a:tr h="586685">
                <a:tc>
                  <a:txBody>
                    <a:bodyPr/>
                    <a:lstStyle/>
                    <a:p>
                      <a:pPr algn="ctr"/>
                      <a:r>
                        <a:rPr lang="en-US" sz="2800" b="0" spc="0" dirty="0">
                          <a:latin typeface="+mj-lt"/>
                        </a:rPr>
                        <a:t>Performance</a:t>
                      </a:r>
                    </a:p>
                  </a:txBody>
                  <a:tcPr marL="91427" marR="91427" marT="0" marB="91440" anchor="ctr">
                    <a:solidFill>
                      <a:srgbClr val="C00000"/>
                    </a:solidFill>
                  </a:tcPr>
                </a:tc>
                <a:tc>
                  <a:txBody>
                    <a:bodyPr/>
                    <a:lstStyle/>
                    <a:p>
                      <a:pPr algn="ctr"/>
                      <a:r>
                        <a:rPr lang="en-US" sz="2800" b="0" spc="0" dirty="0">
                          <a:latin typeface="+mj-lt"/>
                        </a:rPr>
                        <a:t>Security</a:t>
                      </a:r>
                    </a:p>
                  </a:txBody>
                  <a:tcPr marL="91427" marR="91427" marT="0" marB="91440" anchor="ctr">
                    <a:solidFill>
                      <a:srgbClr val="C00000"/>
                    </a:solidFill>
                  </a:tcPr>
                </a:tc>
                <a:tc>
                  <a:txBody>
                    <a:bodyPr/>
                    <a:lstStyle/>
                    <a:p>
                      <a:pPr algn="ctr"/>
                      <a:r>
                        <a:rPr lang="en-US" sz="2800" b="0" spc="0" dirty="0">
                          <a:latin typeface="+mj-lt"/>
                        </a:rPr>
                        <a:t>Availability</a:t>
                      </a:r>
                    </a:p>
                  </a:txBody>
                  <a:tcPr marL="91427" marR="91427" marT="0" marB="91440" anchor="ctr">
                    <a:solidFill>
                      <a:srgbClr val="C00000"/>
                    </a:solidFill>
                  </a:tcPr>
                </a:tc>
                <a:tc>
                  <a:txBody>
                    <a:bodyPr/>
                    <a:lstStyle/>
                    <a:p>
                      <a:pPr algn="ctr"/>
                      <a:r>
                        <a:rPr lang="en-US" sz="2800" b="0" spc="0" dirty="0">
                          <a:latin typeface="+mj-lt"/>
                        </a:rPr>
                        <a:t>Scalability</a:t>
                      </a:r>
                    </a:p>
                  </a:txBody>
                  <a:tcPr marL="91427" marR="91427" marT="0" marB="91440" anchor="ctr">
                    <a:solidFill>
                      <a:srgbClr val="C00000"/>
                    </a:solidFill>
                  </a:tcPr>
                </a:tc>
                <a:extLst>
                  <a:ext uri="{0D108BD9-81ED-4DB2-BD59-A6C34878D82A}">
                    <a16:rowId xmlns:a16="http://schemas.microsoft.com/office/drawing/2014/main" val="10000"/>
                  </a:ext>
                </a:extLst>
              </a:tr>
              <a:tr h="4735884">
                <a:tc>
                  <a:txBody>
                    <a:bodyPr/>
                    <a:lstStyle/>
                    <a:p>
                      <a:pPr marL="0" marR="0" lvl="0" indent="0" algn="l" defTabSz="932742"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C00000"/>
                          </a:solidFill>
                          <a:effectLst/>
                          <a:uLnTx/>
                          <a:uFillTx/>
                          <a:latin typeface="+mn-lt"/>
                          <a:ea typeface="+mn-ea"/>
                          <a:cs typeface="+mn-cs"/>
                        </a:rPr>
                        <a:t>Operational analytics</a:t>
                      </a:r>
                    </a:p>
                    <a:p>
                      <a:pPr marL="0" marR="0" lvl="1" indent="0" algn="l" defTabSz="932472" rtl="0" eaLnBrk="1" fontAlgn="auto" latinLnBrk="0" hangingPunct="1">
                        <a:lnSpc>
                          <a:spcPct val="90000"/>
                        </a:lnSpc>
                        <a:spcBef>
                          <a:spcPts val="0"/>
                        </a:spcBef>
                        <a:spcAft>
                          <a:spcPts val="600"/>
                        </a:spcAft>
                        <a:buClr>
                          <a:srgbClr val="C00000"/>
                        </a:buClr>
                        <a:buSzTx/>
                        <a:buFont typeface="Arial" panose="020B0604020202020204" pitchFamily="34" charset="0"/>
                        <a:buNone/>
                        <a:tabLst/>
                        <a:defRPr/>
                      </a:pPr>
                      <a:r>
                        <a:rPr kumimoji="0" lang="en-US" sz="1400" b="0" i="0" u="none" strike="noStrike" kern="1200" cap="none" spc="0" normalizeH="0" baseline="0" noProof="0" dirty="0">
                          <a:ln w="3175">
                            <a:noFill/>
                          </a:ln>
                          <a:solidFill>
                            <a:srgbClr val="505050"/>
                          </a:solidFill>
                          <a:effectLst/>
                          <a:uLnTx/>
                          <a:uFillTx/>
                          <a:latin typeface="+mn-lt"/>
                          <a:ea typeface="ＭＳ Ｐゴシック" charset="0"/>
                          <a:cs typeface="Segoe UI" panose="020B0502040204020203" pitchFamily="34" charset="0"/>
                        </a:rPr>
                        <a:t>Insights on operational data;  Works with in-memory OLTP and disk-based OLTP</a:t>
                      </a:r>
                      <a:endParaRPr kumimoji="0" lang="en-US" sz="1800" b="0" i="0" u="none" strike="noStrike" kern="1200" cap="none" spc="0" normalizeH="0" baseline="0" noProof="0" dirty="0">
                        <a:ln>
                          <a:noFill/>
                        </a:ln>
                        <a:solidFill>
                          <a:srgbClr val="C00000"/>
                        </a:solidFill>
                        <a:effectLst/>
                        <a:uLnTx/>
                        <a:uFillTx/>
                        <a:latin typeface="+mn-lt"/>
                        <a:ea typeface="+mn-ea"/>
                        <a:cs typeface="+mn-cs"/>
                      </a:endParaRPr>
                    </a:p>
                    <a:p>
                      <a:pPr marL="0" marR="0" lvl="0" indent="0" algn="l" defTabSz="932742"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C00000"/>
                          </a:solidFill>
                          <a:effectLst/>
                          <a:uLnTx/>
                          <a:uFillTx/>
                          <a:latin typeface="+mn-lt"/>
                          <a:ea typeface="+mn-ea"/>
                          <a:cs typeface="+mn-cs"/>
                        </a:rPr>
                        <a:t>In-memory OLTP enhancements</a:t>
                      </a:r>
                    </a:p>
                    <a:p>
                      <a:pPr marL="0" algn="l" defTabSz="932742" rtl="0" eaLnBrk="1" latinLnBrk="0" hangingPunct="1">
                        <a:lnSpc>
                          <a:spcPct val="90000"/>
                        </a:lnSpc>
                        <a:spcBef>
                          <a:spcPts val="600"/>
                        </a:spcBef>
                        <a:spcAft>
                          <a:spcPts val="1200"/>
                        </a:spcAft>
                      </a:pPr>
                      <a:r>
                        <a:rPr lang="en-US" sz="1400" kern="1200" spc="0" dirty="0">
                          <a:ln w="3175">
                            <a:noFill/>
                          </a:ln>
                          <a:solidFill>
                            <a:srgbClr val="505050"/>
                          </a:solidFill>
                          <a:latin typeface="+mn-lt"/>
                          <a:ea typeface="ＭＳ Ｐゴシック" charset="0"/>
                          <a:cs typeface="Segoe UI" panose="020B0502040204020203" pitchFamily="34" charset="0"/>
                        </a:rPr>
                        <a:t>Greater T-SQL surface area, terabytes of memory supported, and greater number of parallel CPUs</a:t>
                      </a:r>
                    </a:p>
                    <a:p>
                      <a:pPr marL="0" algn="l" defTabSz="932472" rtl="0" eaLnBrk="1" latinLnBrk="0" hangingPunct="1">
                        <a:lnSpc>
                          <a:spcPct val="100000"/>
                        </a:lnSpc>
                        <a:spcBef>
                          <a:spcPts val="0"/>
                        </a:spcBef>
                        <a:spcAft>
                          <a:spcPts val="0"/>
                        </a:spcAft>
                      </a:pPr>
                      <a:r>
                        <a:rPr lang="en-US" sz="1800" b="0" kern="1200" spc="0" dirty="0">
                          <a:solidFill>
                            <a:srgbClr val="C00000"/>
                          </a:solidFill>
                          <a:latin typeface="+mn-lt"/>
                          <a:ea typeface="+mn-ea"/>
                          <a:cs typeface="+mn-cs"/>
                        </a:rPr>
                        <a:t>Query data store </a:t>
                      </a:r>
                    </a:p>
                    <a:p>
                      <a:pPr marL="0" algn="l" defTabSz="932472" rtl="0" eaLnBrk="1" latinLnBrk="0" hangingPunct="1">
                        <a:lnSpc>
                          <a:spcPct val="90000"/>
                        </a:lnSpc>
                        <a:spcAft>
                          <a:spcPts val="1200"/>
                        </a:spcAft>
                      </a:pPr>
                      <a:r>
                        <a:rPr lang="en-US" sz="1400" kern="1200" spc="0" dirty="0">
                          <a:ln w="3175">
                            <a:noFill/>
                          </a:ln>
                          <a:solidFill>
                            <a:srgbClr val="505050"/>
                          </a:solidFill>
                          <a:latin typeface="+mn-lt"/>
                          <a:ea typeface="ＭＳ Ｐゴシック" charset="0"/>
                          <a:cs typeface="Segoe UI" panose="020B0502040204020203" pitchFamily="34" charset="0"/>
                        </a:rPr>
                        <a:t>Monitor and optimize query plans</a:t>
                      </a:r>
                    </a:p>
                    <a:p>
                      <a:pPr defTabSz="932472">
                        <a:lnSpc>
                          <a:spcPct val="100000"/>
                        </a:lnSpc>
                        <a:spcBef>
                          <a:spcPts val="0"/>
                        </a:spcBef>
                        <a:spcAft>
                          <a:spcPts val="0"/>
                        </a:spcAft>
                      </a:pPr>
                      <a:r>
                        <a:rPr lang="en-US" sz="1800" b="0" kern="1200" spc="0" dirty="0">
                          <a:solidFill>
                            <a:srgbClr val="C00000"/>
                          </a:solidFill>
                          <a:latin typeface="+mn-lt"/>
                          <a:ea typeface="+mn-ea"/>
                          <a:cs typeface="+mn-cs"/>
                        </a:rPr>
                        <a:t>Native JSON</a:t>
                      </a:r>
                      <a:r>
                        <a:rPr lang="en-US" sz="2000" b="0" kern="1200" spc="0" dirty="0">
                          <a:solidFill>
                            <a:srgbClr val="C00000"/>
                          </a:solidFill>
                          <a:latin typeface="+mn-lt"/>
                          <a:ea typeface="+mn-ea"/>
                          <a:cs typeface="+mn-cs"/>
                        </a:rPr>
                        <a:t> </a:t>
                      </a:r>
                    </a:p>
                    <a:p>
                      <a:pPr marL="0" algn="l" defTabSz="932472" rtl="0" eaLnBrk="1" latinLnBrk="0" hangingPunct="1">
                        <a:lnSpc>
                          <a:spcPct val="90000"/>
                        </a:lnSpc>
                        <a:spcAft>
                          <a:spcPts val="1200"/>
                        </a:spcAft>
                      </a:pPr>
                      <a:r>
                        <a:rPr lang="en-US" sz="1400" kern="1200" spc="0" dirty="0">
                          <a:ln w="3175">
                            <a:noFill/>
                          </a:ln>
                          <a:solidFill>
                            <a:srgbClr val="505050"/>
                          </a:solidFill>
                          <a:latin typeface="+mn-lt"/>
                          <a:ea typeface="ＭＳ Ｐゴシック" charset="0"/>
                          <a:cs typeface="Segoe UI" panose="020B0502040204020203" pitchFamily="34" charset="0"/>
                        </a:rPr>
                        <a:t>Expanded support for JSON data </a:t>
                      </a:r>
                    </a:p>
                    <a:p>
                      <a:pPr lvl="0" defTabSz="932472">
                        <a:lnSpc>
                          <a:spcPct val="100000"/>
                        </a:lnSpc>
                        <a:spcBef>
                          <a:spcPts val="0"/>
                        </a:spcBef>
                        <a:spcAft>
                          <a:spcPts val="0"/>
                        </a:spcAft>
                      </a:pPr>
                      <a:r>
                        <a:rPr lang="en-US" sz="1800" b="0" kern="1200" spc="0" dirty="0">
                          <a:solidFill>
                            <a:srgbClr val="C00000"/>
                          </a:solidFill>
                          <a:latin typeface="+mn-lt"/>
                          <a:ea typeface="+mn-ea"/>
                          <a:cs typeface="+mn-cs"/>
                        </a:rPr>
                        <a:t>Temporal database support</a:t>
                      </a:r>
                    </a:p>
                    <a:p>
                      <a:pPr lvl="0" defTabSz="932472">
                        <a:lnSpc>
                          <a:spcPct val="90000"/>
                        </a:lnSpc>
                        <a:spcAft>
                          <a:spcPts val="1200"/>
                        </a:spcAft>
                      </a:pPr>
                      <a:r>
                        <a:rPr lang="en-US" sz="1400" kern="1200" spc="0" dirty="0">
                          <a:ln w="3175">
                            <a:noFill/>
                          </a:ln>
                          <a:solidFill>
                            <a:srgbClr val="505050"/>
                          </a:solidFill>
                          <a:latin typeface="+mn-lt"/>
                          <a:ea typeface="ＭＳ Ｐゴシック" charset="0"/>
                          <a:cs typeface="Segoe UI" panose="020B0502040204020203" pitchFamily="34" charset="0"/>
                        </a:rPr>
                        <a:t>Query data as</a:t>
                      </a:r>
                      <a:r>
                        <a:rPr lang="en-US" sz="1400" kern="1200" spc="0" baseline="0" dirty="0">
                          <a:ln w="3175">
                            <a:noFill/>
                          </a:ln>
                          <a:solidFill>
                            <a:srgbClr val="505050"/>
                          </a:solidFill>
                          <a:latin typeface="+mn-lt"/>
                          <a:ea typeface="ＭＳ Ｐゴシック" charset="0"/>
                          <a:cs typeface="Segoe UI" panose="020B0502040204020203" pitchFamily="34" charset="0"/>
                        </a:rPr>
                        <a:t> </a:t>
                      </a:r>
                      <a:r>
                        <a:rPr lang="en-US" sz="1400" kern="1200" spc="0" dirty="0">
                          <a:ln w="3175">
                            <a:noFill/>
                          </a:ln>
                          <a:solidFill>
                            <a:srgbClr val="505050"/>
                          </a:solidFill>
                          <a:latin typeface="+mn-lt"/>
                          <a:ea typeface="ＭＳ Ｐゴシック" charset="0"/>
                          <a:cs typeface="Segoe UI" panose="020B0502040204020203" pitchFamily="34" charset="0"/>
                        </a:rPr>
                        <a:t>points in time </a:t>
                      </a:r>
                    </a:p>
                  </a:txBody>
                  <a:tcPr marL="182854" marR="182854" marT="182854" marB="91427">
                    <a:solidFill>
                      <a:schemeClr val="bg1">
                        <a:alpha val="80000"/>
                      </a:schemeClr>
                    </a:solidFill>
                  </a:tcPr>
                </a:tc>
                <a:tc>
                  <a:txBody>
                    <a:bodyPr/>
                    <a:lstStyle/>
                    <a:p>
                      <a:pPr marL="0" algn="l" defTabSz="932472" rtl="0" eaLnBrk="1" latinLnBrk="0" hangingPunct="1">
                        <a:lnSpc>
                          <a:spcPct val="100000"/>
                        </a:lnSpc>
                        <a:spcBef>
                          <a:spcPts val="0"/>
                        </a:spcBef>
                        <a:spcAft>
                          <a:spcPts val="0"/>
                        </a:spcAft>
                      </a:pPr>
                      <a:r>
                        <a:rPr lang="en-US" sz="1800" b="0" kern="1200" spc="0" dirty="0">
                          <a:solidFill>
                            <a:srgbClr val="C00000"/>
                          </a:solidFill>
                          <a:latin typeface="+mn-lt"/>
                          <a:ea typeface="+mn-ea"/>
                          <a:cs typeface="+mn-cs"/>
                        </a:rPr>
                        <a:t>Always encrypted</a:t>
                      </a:r>
                    </a:p>
                    <a:p>
                      <a:pPr marL="0" algn="l" defTabSz="932472" rtl="0" eaLnBrk="1" latinLnBrk="0" hangingPunct="1">
                        <a:lnSpc>
                          <a:spcPct val="90000"/>
                        </a:lnSpc>
                        <a:spcAft>
                          <a:spcPts val="1200"/>
                        </a:spcAft>
                      </a:pPr>
                      <a:r>
                        <a:rPr lang="en-US" sz="1400" kern="1200" spc="0" dirty="0">
                          <a:ln w="3175">
                            <a:noFill/>
                          </a:ln>
                          <a:solidFill>
                            <a:srgbClr val="505050"/>
                          </a:solidFill>
                          <a:latin typeface="Segoe UI" panose="020B0502040204020203" pitchFamily="34" charset="0"/>
                          <a:ea typeface="ＭＳ Ｐゴシック" charset="0"/>
                          <a:cs typeface="Segoe UI" panose="020B0502040204020203" pitchFamily="34" charset="0"/>
                        </a:rPr>
                        <a:t>Sensitive data remains encrypted at all times with ability to query</a:t>
                      </a:r>
                    </a:p>
                    <a:p>
                      <a:pPr marL="0" algn="l" defTabSz="932472" rtl="0" eaLnBrk="1" latinLnBrk="0" hangingPunct="1">
                        <a:lnSpc>
                          <a:spcPct val="100000"/>
                        </a:lnSpc>
                        <a:spcBef>
                          <a:spcPts val="0"/>
                        </a:spcBef>
                        <a:spcAft>
                          <a:spcPts val="0"/>
                        </a:spcAft>
                      </a:pPr>
                      <a:r>
                        <a:rPr lang="en-US" sz="1800" b="0" kern="1200" spc="0" dirty="0">
                          <a:solidFill>
                            <a:srgbClr val="C00000"/>
                          </a:solidFill>
                          <a:latin typeface="+mn-lt"/>
                          <a:ea typeface="+mn-ea"/>
                          <a:cs typeface="+mn-cs"/>
                        </a:rPr>
                        <a:t>Row-level security</a:t>
                      </a:r>
                    </a:p>
                    <a:p>
                      <a:pPr defTabSz="932472">
                        <a:lnSpc>
                          <a:spcPct val="90000"/>
                        </a:lnSpc>
                        <a:spcAft>
                          <a:spcPts val="1200"/>
                        </a:spcAft>
                      </a:pPr>
                      <a:r>
                        <a:rPr lang="en-US" sz="1400" kern="1200" spc="0" dirty="0">
                          <a:ln w="3175">
                            <a:noFill/>
                          </a:ln>
                          <a:solidFill>
                            <a:srgbClr val="505050"/>
                          </a:solidFill>
                          <a:latin typeface="+mn-lt"/>
                          <a:ea typeface="ＭＳ Ｐゴシック" charset="0"/>
                          <a:cs typeface="Segoe UI" panose="020B0502040204020203" pitchFamily="34" charset="0"/>
                        </a:rPr>
                        <a:t>Apply fine-grained access control to table rows </a:t>
                      </a:r>
                    </a:p>
                    <a:p>
                      <a:pPr marL="0" algn="l" defTabSz="932472" rtl="0" eaLnBrk="1" latinLnBrk="0" hangingPunct="1">
                        <a:lnSpc>
                          <a:spcPct val="100000"/>
                        </a:lnSpc>
                        <a:spcBef>
                          <a:spcPts val="0"/>
                        </a:spcBef>
                        <a:spcAft>
                          <a:spcPts val="0"/>
                        </a:spcAft>
                      </a:pPr>
                      <a:r>
                        <a:rPr lang="en-US" sz="1800" b="0" kern="1200" spc="0" dirty="0">
                          <a:solidFill>
                            <a:srgbClr val="C00000"/>
                          </a:solidFill>
                          <a:latin typeface="+mn-lt"/>
                          <a:ea typeface="+mn-ea"/>
                          <a:cs typeface="+mn-cs"/>
                        </a:rPr>
                        <a:t>Dynamic data masking</a:t>
                      </a:r>
                    </a:p>
                    <a:p>
                      <a:pPr marL="0" marR="0" lvl="1" indent="0" algn="l" defTabSz="932472" rtl="0" eaLnBrk="1" fontAlgn="auto" latinLnBrk="0" hangingPunct="1">
                        <a:lnSpc>
                          <a:spcPct val="90000"/>
                        </a:lnSpc>
                        <a:spcBef>
                          <a:spcPts val="0"/>
                        </a:spcBef>
                        <a:spcAft>
                          <a:spcPts val="600"/>
                        </a:spcAft>
                        <a:buClr>
                          <a:srgbClr val="C00000"/>
                        </a:buClr>
                        <a:buSzTx/>
                        <a:buFont typeface="Arial" panose="020B0604020202020204" pitchFamily="34" charset="0"/>
                        <a:buNone/>
                        <a:tabLst/>
                        <a:defRPr/>
                      </a:pPr>
                      <a:r>
                        <a:rPr kumimoji="0" lang="en-US" sz="1400" b="0" i="0" u="none" strike="noStrike" kern="1200" cap="none" spc="0" normalizeH="0" baseline="0" noProof="0" dirty="0">
                          <a:ln w="3175">
                            <a:noFill/>
                          </a:ln>
                          <a:solidFill>
                            <a:srgbClr val="505050"/>
                          </a:solidFill>
                          <a:effectLst/>
                          <a:uLnTx/>
                          <a:uFillTx/>
                          <a:latin typeface="+mn-lt"/>
                          <a:ea typeface="ＭＳ Ｐゴシック" charset="0"/>
                          <a:cs typeface="Segoe UI" panose="020B0502040204020203" pitchFamily="34" charset="0"/>
                        </a:rPr>
                        <a:t>Real-time obfuscation of data to prevent unauthorized access</a:t>
                      </a:r>
                      <a:endParaRPr lang="en-US" sz="1800" b="0" kern="1200" spc="0" dirty="0">
                        <a:solidFill>
                          <a:srgbClr val="C00000"/>
                        </a:solidFill>
                        <a:latin typeface="+mn-lt"/>
                        <a:ea typeface="+mn-ea"/>
                        <a:cs typeface="+mn-cs"/>
                      </a:endParaRPr>
                    </a:p>
                    <a:p>
                      <a:pPr marL="0" algn="l" defTabSz="932472" rtl="0" eaLnBrk="1" latinLnBrk="0" hangingPunct="1">
                        <a:lnSpc>
                          <a:spcPct val="100000"/>
                        </a:lnSpc>
                        <a:spcBef>
                          <a:spcPts val="0"/>
                        </a:spcBef>
                        <a:spcAft>
                          <a:spcPts val="0"/>
                        </a:spcAft>
                      </a:pPr>
                      <a:r>
                        <a:rPr lang="en-US" sz="1800" b="0" kern="1200" spc="0" dirty="0">
                          <a:solidFill>
                            <a:srgbClr val="C00000"/>
                          </a:solidFill>
                          <a:latin typeface="+mn-lt"/>
                          <a:ea typeface="+mn-ea"/>
                          <a:cs typeface="+mn-cs"/>
                        </a:rPr>
                        <a:t>Other enhancements</a:t>
                      </a:r>
                    </a:p>
                    <a:p>
                      <a:pPr marL="0" lvl="1" indent="0" algn="l" defTabSz="932472" rtl="0" eaLnBrk="1" latinLnBrk="0" hangingPunct="1">
                        <a:lnSpc>
                          <a:spcPct val="90000"/>
                        </a:lnSpc>
                        <a:spcAft>
                          <a:spcPts val="600"/>
                        </a:spcAft>
                        <a:buClr>
                          <a:srgbClr val="C00000"/>
                        </a:buClr>
                        <a:buFont typeface="Arial" panose="020B0604020202020204" pitchFamily="34" charset="0"/>
                        <a:buNone/>
                      </a:pPr>
                      <a:r>
                        <a:rPr lang="en-US" sz="1400" kern="1200" spc="0" dirty="0">
                          <a:ln w="3175">
                            <a:noFill/>
                          </a:ln>
                          <a:solidFill>
                            <a:srgbClr val="505050"/>
                          </a:solidFill>
                          <a:latin typeface="+mn-lt"/>
                          <a:ea typeface="ＭＳ Ｐゴシック" charset="0"/>
                          <a:cs typeface="Segoe UI" panose="020B0502040204020203" pitchFamily="34" charset="0"/>
                        </a:rPr>
                        <a:t>Audit success/failure of database operations</a:t>
                      </a:r>
                    </a:p>
                    <a:p>
                      <a:pPr marL="0" lvl="1" indent="0" algn="l" defTabSz="932472" rtl="0" eaLnBrk="1" latinLnBrk="0" hangingPunct="1">
                        <a:lnSpc>
                          <a:spcPct val="90000"/>
                        </a:lnSpc>
                        <a:spcAft>
                          <a:spcPts val="600"/>
                        </a:spcAft>
                        <a:buClr>
                          <a:srgbClr val="C00000"/>
                        </a:buClr>
                        <a:buFont typeface="Arial" panose="020B0604020202020204" pitchFamily="34" charset="0"/>
                        <a:buNone/>
                      </a:pPr>
                      <a:r>
                        <a:rPr lang="en-US" sz="1400" kern="1200" spc="0" dirty="0">
                          <a:ln w="3175">
                            <a:noFill/>
                          </a:ln>
                          <a:solidFill>
                            <a:srgbClr val="505050"/>
                          </a:solidFill>
                          <a:latin typeface="+mn-lt"/>
                          <a:ea typeface="ＭＳ Ｐゴシック" charset="0"/>
                          <a:cs typeface="Segoe UI" panose="020B0502040204020203" pitchFamily="34" charset="0"/>
                        </a:rPr>
                        <a:t>TDE support for storage of In-Memory OLTP tables</a:t>
                      </a:r>
                    </a:p>
                    <a:p>
                      <a:pPr marL="0" lvl="1" indent="0" algn="l" defTabSz="932472" rtl="0" eaLnBrk="1" latinLnBrk="0" hangingPunct="1">
                        <a:lnSpc>
                          <a:spcPct val="90000"/>
                        </a:lnSpc>
                        <a:spcAft>
                          <a:spcPts val="600"/>
                        </a:spcAft>
                        <a:buClr>
                          <a:srgbClr val="C00000"/>
                        </a:buClr>
                        <a:buFont typeface="Arial" panose="020B0604020202020204" pitchFamily="34" charset="0"/>
                        <a:buNone/>
                      </a:pPr>
                      <a:r>
                        <a:rPr lang="en-US" sz="1400" kern="1200" spc="0" dirty="0">
                          <a:ln w="3175">
                            <a:noFill/>
                          </a:ln>
                          <a:solidFill>
                            <a:srgbClr val="505050"/>
                          </a:solidFill>
                          <a:latin typeface="+mn-lt"/>
                          <a:ea typeface="ＭＳ Ｐゴシック" charset="0"/>
                          <a:cs typeface="Segoe UI" panose="020B0502040204020203" pitchFamily="34" charset="0"/>
                        </a:rPr>
                        <a:t>Enhanced auditing for OLTP with ability to track history of record changes</a:t>
                      </a:r>
                    </a:p>
                    <a:p>
                      <a:pPr marL="0" algn="l" defTabSz="932742" rtl="0" eaLnBrk="1" latinLnBrk="0" hangingPunct="1">
                        <a:spcBef>
                          <a:spcPts val="600"/>
                        </a:spcBef>
                        <a:spcAft>
                          <a:spcPts val="1200"/>
                        </a:spcAft>
                      </a:pPr>
                      <a:endParaRPr lang="en-US" sz="1800" b="0" kern="1200" spc="0" dirty="0">
                        <a:solidFill>
                          <a:srgbClr val="C00000"/>
                        </a:solidFill>
                        <a:latin typeface="+mn-lt"/>
                        <a:ea typeface="+mn-ea"/>
                        <a:cs typeface="+mn-cs"/>
                      </a:endParaRPr>
                    </a:p>
                  </a:txBody>
                  <a:tcPr marL="182854" marR="182854" marT="182854" marB="91427">
                    <a:solidFill>
                      <a:schemeClr val="bg1">
                        <a:alpha val="80000"/>
                      </a:schemeClr>
                    </a:solidFill>
                  </a:tcPr>
                </a:tc>
                <a:tc>
                  <a:txBody>
                    <a:bodyPr/>
                    <a:lstStyle/>
                    <a:p>
                      <a:pPr marL="0" algn="l" defTabSz="932472" rtl="0" eaLnBrk="1" latinLnBrk="0" hangingPunct="1">
                        <a:lnSpc>
                          <a:spcPct val="100000"/>
                        </a:lnSpc>
                        <a:spcBef>
                          <a:spcPts val="0"/>
                        </a:spcBef>
                        <a:spcAft>
                          <a:spcPts val="0"/>
                        </a:spcAft>
                      </a:pPr>
                      <a:r>
                        <a:rPr lang="en-US" sz="1800" b="0" kern="1200" spc="0" dirty="0">
                          <a:solidFill>
                            <a:srgbClr val="C00000"/>
                          </a:solidFill>
                          <a:latin typeface="+mn-lt"/>
                          <a:ea typeface="+mn-ea"/>
                          <a:cs typeface="+mn-cs"/>
                        </a:rPr>
                        <a:t>Enhanced AlwaysOn</a:t>
                      </a:r>
                    </a:p>
                    <a:p>
                      <a:pPr marL="0" lvl="1" indent="0" algn="l" defTabSz="932472" rtl="0" eaLnBrk="1" latinLnBrk="0" hangingPunct="1">
                        <a:lnSpc>
                          <a:spcPct val="90000"/>
                        </a:lnSpc>
                        <a:spcAft>
                          <a:spcPts val="600"/>
                        </a:spcAft>
                        <a:buClr>
                          <a:srgbClr val="C00000"/>
                        </a:buClr>
                        <a:buFont typeface="Arial" panose="020B0604020202020204" pitchFamily="34" charset="0"/>
                        <a:buNone/>
                      </a:pPr>
                      <a:r>
                        <a:rPr lang="en-US" sz="1400" kern="1200" spc="0" dirty="0">
                          <a:ln w="3175">
                            <a:noFill/>
                          </a:ln>
                          <a:solidFill>
                            <a:srgbClr val="505050"/>
                          </a:solidFill>
                          <a:latin typeface="+mn-lt"/>
                          <a:ea typeface="ＭＳ Ｐゴシック" charset="0"/>
                          <a:cs typeface="Segoe UI" panose="020B0502040204020203" pitchFamily="34" charset="0"/>
                        </a:rPr>
                        <a:t>Three synchronous replicas for auto failover across domains</a:t>
                      </a:r>
                    </a:p>
                    <a:p>
                      <a:pPr marL="0" lvl="1" indent="0" algn="l" defTabSz="932472" rtl="0" eaLnBrk="1" latinLnBrk="0" hangingPunct="1">
                        <a:lnSpc>
                          <a:spcPct val="90000"/>
                        </a:lnSpc>
                        <a:spcAft>
                          <a:spcPts val="600"/>
                        </a:spcAft>
                        <a:buClr>
                          <a:srgbClr val="C00000"/>
                        </a:buClr>
                        <a:buFont typeface="Arial" panose="020B0604020202020204" pitchFamily="34" charset="0"/>
                        <a:buNone/>
                      </a:pPr>
                      <a:r>
                        <a:rPr lang="en-US" sz="1400" kern="1200" spc="0" dirty="0">
                          <a:ln w="3175">
                            <a:noFill/>
                          </a:ln>
                          <a:solidFill>
                            <a:srgbClr val="505050"/>
                          </a:solidFill>
                          <a:latin typeface="+mn-lt"/>
                          <a:ea typeface="ＭＳ Ｐゴシック" charset="0"/>
                          <a:cs typeface="Segoe UI" panose="020B0502040204020203" pitchFamily="34" charset="0"/>
                        </a:rPr>
                        <a:t>Round robin load balancing of replicas </a:t>
                      </a:r>
                    </a:p>
                    <a:p>
                      <a:pPr marL="0" lvl="1" indent="0" algn="l" defTabSz="932472" rtl="0" eaLnBrk="1" latinLnBrk="0" hangingPunct="1">
                        <a:lnSpc>
                          <a:spcPct val="90000"/>
                        </a:lnSpc>
                        <a:spcAft>
                          <a:spcPts val="600"/>
                        </a:spcAft>
                        <a:buClr>
                          <a:srgbClr val="C00000"/>
                        </a:buClr>
                        <a:buFont typeface="Arial" panose="020B0604020202020204" pitchFamily="34" charset="0"/>
                        <a:buNone/>
                      </a:pPr>
                      <a:r>
                        <a:rPr lang="en-US" sz="1400" kern="1200" spc="0" dirty="0">
                          <a:ln w="3175">
                            <a:noFill/>
                          </a:ln>
                          <a:solidFill>
                            <a:srgbClr val="505050"/>
                          </a:solidFill>
                          <a:latin typeface="+mn-lt"/>
                          <a:ea typeface="ＭＳ Ｐゴシック" charset="0"/>
                          <a:cs typeface="Segoe UI" panose="020B0502040204020203" pitchFamily="34" charset="0"/>
                        </a:rPr>
                        <a:t>Automatic failover based on database health </a:t>
                      </a:r>
                    </a:p>
                    <a:p>
                      <a:pPr marL="0" lvl="1" indent="0" algn="l" defTabSz="932472" rtl="0" eaLnBrk="1" latinLnBrk="0" hangingPunct="1">
                        <a:lnSpc>
                          <a:spcPct val="90000"/>
                        </a:lnSpc>
                        <a:spcAft>
                          <a:spcPts val="600"/>
                        </a:spcAft>
                        <a:buClr>
                          <a:srgbClr val="C00000"/>
                        </a:buClr>
                        <a:buFont typeface="Arial" panose="020B0604020202020204" pitchFamily="34" charset="0"/>
                        <a:buNone/>
                      </a:pPr>
                      <a:r>
                        <a:rPr lang="en-US" sz="1400" kern="1200" spc="0" dirty="0">
                          <a:ln w="3175">
                            <a:noFill/>
                          </a:ln>
                          <a:solidFill>
                            <a:srgbClr val="505050"/>
                          </a:solidFill>
                          <a:latin typeface="+mn-lt"/>
                          <a:ea typeface="ＭＳ Ｐゴシック" charset="0"/>
                          <a:cs typeface="Segoe UI" panose="020B0502040204020203" pitchFamily="34" charset="0"/>
                        </a:rPr>
                        <a:t>DTC for transactional integrity across database instances with AlwaysOn</a:t>
                      </a:r>
                    </a:p>
                    <a:p>
                      <a:pPr marL="0" lvl="1" indent="0" algn="l" defTabSz="932472" rtl="0" eaLnBrk="1" latinLnBrk="0" hangingPunct="1">
                        <a:lnSpc>
                          <a:spcPct val="90000"/>
                        </a:lnSpc>
                        <a:spcAft>
                          <a:spcPts val="1200"/>
                        </a:spcAft>
                        <a:buClr>
                          <a:srgbClr val="C00000"/>
                        </a:buClr>
                        <a:buFont typeface="Arial" panose="020B0604020202020204" pitchFamily="34" charset="0"/>
                        <a:buNone/>
                      </a:pPr>
                      <a:r>
                        <a:rPr lang="en-US" sz="1400" kern="1200" spc="0" dirty="0">
                          <a:ln w="3175">
                            <a:noFill/>
                          </a:ln>
                          <a:solidFill>
                            <a:srgbClr val="505050"/>
                          </a:solidFill>
                          <a:latin typeface="+mn-lt"/>
                          <a:ea typeface="ＭＳ Ｐゴシック" charset="0"/>
                          <a:cs typeface="Segoe UI" panose="020B0502040204020203" pitchFamily="34" charset="0"/>
                        </a:rPr>
                        <a:t>Support for SSIS with AlwaysOn</a:t>
                      </a:r>
                    </a:p>
                  </a:txBody>
                  <a:tcPr marL="182854" marR="182854" marT="182854" marB="91427">
                    <a:solidFill>
                      <a:schemeClr val="bg1">
                        <a:alpha val="80000"/>
                      </a:schemeClr>
                    </a:solidFill>
                  </a:tcPr>
                </a:tc>
                <a:tc>
                  <a:txBody>
                    <a:bodyPr/>
                    <a:lstStyle/>
                    <a:p>
                      <a:pPr marL="0" algn="l" defTabSz="932472" rtl="0" eaLnBrk="1" latinLnBrk="0" hangingPunct="1">
                        <a:lnSpc>
                          <a:spcPct val="100000"/>
                        </a:lnSpc>
                        <a:spcBef>
                          <a:spcPts val="0"/>
                        </a:spcBef>
                        <a:spcAft>
                          <a:spcPts val="0"/>
                        </a:spcAft>
                      </a:pPr>
                      <a:r>
                        <a:rPr lang="en-US" sz="1800" b="0" kern="1200" spc="0" dirty="0">
                          <a:solidFill>
                            <a:srgbClr val="C00000"/>
                          </a:solidFill>
                          <a:latin typeface="+mn-lt"/>
                          <a:ea typeface="+mn-ea"/>
                          <a:cs typeface="+mn-cs"/>
                        </a:rPr>
                        <a:t>Enhanced database caching </a:t>
                      </a:r>
                    </a:p>
                    <a:p>
                      <a:pPr marL="0" algn="l" defTabSz="932472" rtl="0" eaLnBrk="1" latinLnBrk="0" hangingPunct="1">
                        <a:lnSpc>
                          <a:spcPct val="90000"/>
                        </a:lnSpc>
                        <a:spcAft>
                          <a:spcPts val="1200"/>
                        </a:spcAft>
                      </a:pPr>
                      <a:r>
                        <a:rPr lang="en-US" sz="1400" kern="1200" spc="0" dirty="0">
                          <a:ln w="3175">
                            <a:noFill/>
                          </a:ln>
                          <a:solidFill>
                            <a:srgbClr val="505050"/>
                          </a:solidFill>
                          <a:latin typeface="+mn-lt"/>
                          <a:ea typeface="ＭＳ Ｐゴシック" charset="0"/>
                          <a:cs typeface="Segoe UI" panose="020B0502040204020203" pitchFamily="34" charset="0"/>
                        </a:rPr>
                        <a:t>Cache data</a:t>
                      </a:r>
                      <a:r>
                        <a:rPr lang="en-US" sz="1400" kern="1200" spc="0" baseline="0" dirty="0">
                          <a:ln w="3175">
                            <a:noFill/>
                          </a:ln>
                          <a:solidFill>
                            <a:srgbClr val="505050"/>
                          </a:solidFill>
                          <a:latin typeface="+mn-lt"/>
                          <a:ea typeface="ＭＳ Ｐゴシック" charset="0"/>
                          <a:cs typeface="Segoe UI" panose="020B0502040204020203" pitchFamily="34" charset="0"/>
                        </a:rPr>
                        <a:t> w</a:t>
                      </a:r>
                      <a:r>
                        <a:rPr lang="en-US" sz="1400" kern="1200" spc="0" dirty="0">
                          <a:ln w="3175">
                            <a:noFill/>
                          </a:ln>
                          <a:solidFill>
                            <a:srgbClr val="505050"/>
                          </a:solidFill>
                          <a:latin typeface="+mn-lt"/>
                          <a:ea typeface="ＭＳ Ｐゴシック" charset="0"/>
                          <a:cs typeface="Segoe UI" panose="020B0502040204020203" pitchFamily="34" charset="0"/>
                        </a:rPr>
                        <a:t>ith automatic, multiple </a:t>
                      </a:r>
                      <a:r>
                        <a:rPr lang="en-US" sz="1400" kern="1200" spc="0" dirty="0" err="1">
                          <a:ln w="3175">
                            <a:noFill/>
                          </a:ln>
                          <a:solidFill>
                            <a:srgbClr val="505050"/>
                          </a:solidFill>
                          <a:latin typeface="+mn-lt"/>
                          <a:ea typeface="ＭＳ Ｐゴシック" charset="0"/>
                          <a:cs typeface="Segoe UI" panose="020B0502040204020203" pitchFamily="34" charset="0"/>
                        </a:rPr>
                        <a:t>TempDB</a:t>
                      </a:r>
                      <a:r>
                        <a:rPr lang="en-US" sz="1400" kern="1200" spc="0" dirty="0">
                          <a:ln w="3175">
                            <a:noFill/>
                          </a:ln>
                          <a:solidFill>
                            <a:srgbClr val="505050"/>
                          </a:solidFill>
                          <a:latin typeface="+mn-lt"/>
                          <a:ea typeface="ＭＳ Ｐゴシック" charset="0"/>
                          <a:cs typeface="Segoe UI" panose="020B0502040204020203" pitchFamily="34" charset="0"/>
                        </a:rPr>
                        <a:t> files per instance in multi-core environments</a:t>
                      </a:r>
                    </a:p>
                  </a:txBody>
                  <a:tcPr marL="182854" marR="182854" marT="182854" marB="91427">
                    <a:solidFill>
                      <a:schemeClr val="bg1">
                        <a:alpha val="80000"/>
                      </a:schemeClr>
                    </a:solidFill>
                  </a:tcPr>
                </a:tc>
                <a:extLst>
                  <a:ext uri="{0D108BD9-81ED-4DB2-BD59-A6C34878D82A}">
                    <a16:rowId xmlns:a16="http://schemas.microsoft.com/office/drawing/2014/main" val="10001"/>
                  </a:ext>
                </a:extLst>
              </a:tr>
            </a:tbl>
          </a:graphicData>
        </a:graphic>
      </p:graphicFrame>
      <p:sp>
        <p:nvSpPr>
          <p:cNvPr id="6" name="Title 1"/>
          <p:cNvSpPr txBox="1">
            <a:spLocks/>
          </p:cNvSpPr>
          <p:nvPr/>
        </p:nvSpPr>
        <p:spPr>
          <a:xfrm>
            <a:off x="328025" y="249498"/>
            <a:ext cx="11653521" cy="1075884"/>
          </a:xfrm>
          <a:prstGeom prst="rect">
            <a:avLst/>
          </a:prstGeom>
        </p:spPr>
        <p:txBody>
          <a:bodyPr anchor="ctr" anchorCtr="0"/>
          <a:lstStyle>
            <a:lvl1pPr algn="l" defTabSz="931863" rtl="0" fontAlgn="base">
              <a:lnSpc>
                <a:spcPct val="90000"/>
              </a:lnSpc>
              <a:spcBef>
                <a:spcPct val="0"/>
              </a:spcBef>
              <a:spcAft>
                <a:spcPct val="0"/>
              </a:spcAft>
              <a:defRPr lang="en-US" sz="4000" kern="1200" spc="-102" dirty="0">
                <a:ln w="3175">
                  <a:noFill/>
                </a:ln>
                <a:solidFill>
                  <a:schemeClr val="tx1"/>
                </a:solidFill>
                <a:latin typeface="+mj-lt"/>
                <a:ea typeface="ＭＳ Ｐゴシック" charset="0"/>
                <a:cs typeface="Segoe UI" pitchFamily="34" charset="0"/>
              </a:defRPr>
            </a:lvl1pPr>
            <a:lvl2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2pPr>
            <a:lvl3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3pPr>
            <a:lvl4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4pPr>
            <a:lvl5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5pPr>
            <a:lvl6pPr marL="4572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6pPr>
            <a:lvl7pPr marL="9144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7pPr>
            <a:lvl8pPr marL="13716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8pPr>
            <a:lvl9pPr marL="18288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9pPr>
          </a:lstStyle>
          <a:p>
            <a:r>
              <a:rPr lang="en-US" dirty="0"/>
              <a:t>Mission-critical performance</a:t>
            </a:r>
          </a:p>
        </p:txBody>
      </p:sp>
      <p:sp>
        <p:nvSpPr>
          <p:cNvPr id="22" name="Rectangle 21"/>
          <p:cNvSpPr/>
          <p:nvPr/>
        </p:nvSpPr>
        <p:spPr bwMode="auto">
          <a:xfrm>
            <a:off x="10705" y="1770868"/>
            <a:ext cx="3090672" cy="53937"/>
          </a:xfrm>
          <a:prstGeom prst="rect">
            <a:avLst/>
          </a:prstGeom>
          <a:solidFill>
            <a:schemeClr val="tx1">
              <a:alpha val="5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indent="-342900" algn="ctr" defTabSz="932472" fontAlgn="base">
              <a:lnSpc>
                <a:spcPct val="90000"/>
              </a:lnSpc>
              <a:spcBef>
                <a:spcPct val="0"/>
              </a:spcBef>
              <a:spcAft>
                <a:spcPct val="0"/>
              </a:spcAft>
              <a:buFont typeface="Wingdings 3" panose="05040102010807070707" pitchFamily="18" charset="2"/>
              <a:buChar char="Æ"/>
            </a:pPr>
            <a:endParaRPr lang="en-US" sz="2000" b="1" dirty="0" err="1">
              <a:solidFill>
                <a:schemeClr val="bg1"/>
              </a:solidFill>
              <a:latin typeface="+mj-lt"/>
              <a:ea typeface="Segoe UI" pitchFamily="34" charset="0"/>
              <a:cs typeface="Segoe UI" pitchFamily="34" charset="0"/>
            </a:endParaRPr>
          </a:p>
        </p:txBody>
      </p:sp>
      <p:sp>
        <p:nvSpPr>
          <p:cNvPr id="23" name="Rectangle 22"/>
          <p:cNvSpPr/>
          <p:nvPr/>
        </p:nvSpPr>
        <p:spPr bwMode="auto">
          <a:xfrm>
            <a:off x="3117443" y="1770868"/>
            <a:ext cx="3090672" cy="53937"/>
          </a:xfrm>
          <a:prstGeom prst="rect">
            <a:avLst/>
          </a:prstGeom>
          <a:solidFill>
            <a:schemeClr val="tx1">
              <a:alpha val="5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indent="-342900" algn="ctr" defTabSz="932472" fontAlgn="base">
              <a:lnSpc>
                <a:spcPct val="90000"/>
              </a:lnSpc>
              <a:spcBef>
                <a:spcPct val="0"/>
              </a:spcBef>
              <a:spcAft>
                <a:spcPct val="0"/>
              </a:spcAft>
              <a:buFont typeface="Wingdings 3" panose="05040102010807070707" pitchFamily="18" charset="2"/>
              <a:buChar char="Æ"/>
            </a:pPr>
            <a:endParaRPr lang="en-US" sz="2000" b="1" dirty="0" err="1">
              <a:solidFill>
                <a:schemeClr val="bg1"/>
              </a:solidFill>
              <a:latin typeface="+mj-lt"/>
              <a:ea typeface="Segoe UI" pitchFamily="34" charset="0"/>
              <a:cs typeface="Segoe UI" pitchFamily="34" charset="0"/>
            </a:endParaRPr>
          </a:p>
        </p:txBody>
      </p:sp>
      <p:sp>
        <p:nvSpPr>
          <p:cNvPr id="24" name="Rectangle 23"/>
          <p:cNvSpPr/>
          <p:nvPr/>
        </p:nvSpPr>
        <p:spPr bwMode="auto">
          <a:xfrm>
            <a:off x="6224181" y="1770868"/>
            <a:ext cx="3090672" cy="53937"/>
          </a:xfrm>
          <a:prstGeom prst="rect">
            <a:avLst/>
          </a:prstGeom>
          <a:solidFill>
            <a:schemeClr val="tx1">
              <a:alpha val="5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indent="-342900" algn="ctr" defTabSz="932472" fontAlgn="base">
              <a:lnSpc>
                <a:spcPct val="90000"/>
              </a:lnSpc>
              <a:spcBef>
                <a:spcPct val="0"/>
              </a:spcBef>
              <a:spcAft>
                <a:spcPct val="0"/>
              </a:spcAft>
              <a:buFont typeface="Wingdings 3" panose="05040102010807070707" pitchFamily="18" charset="2"/>
              <a:buChar char="Æ"/>
            </a:pPr>
            <a:endParaRPr lang="en-US" sz="2000" b="1" dirty="0" err="1">
              <a:solidFill>
                <a:schemeClr val="bg1"/>
              </a:solidFill>
              <a:latin typeface="+mj-lt"/>
              <a:ea typeface="Segoe UI" pitchFamily="34" charset="0"/>
              <a:cs typeface="Segoe UI" pitchFamily="34" charset="0"/>
            </a:endParaRPr>
          </a:p>
        </p:txBody>
      </p:sp>
      <p:sp>
        <p:nvSpPr>
          <p:cNvPr id="25" name="Rectangle 24"/>
          <p:cNvSpPr/>
          <p:nvPr/>
        </p:nvSpPr>
        <p:spPr bwMode="auto">
          <a:xfrm>
            <a:off x="9336476" y="1770868"/>
            <a:ext cx="3090672" cy="53937"/>
          </a:xfrm>
          <a:prstGeom prst="rect">
            <a:avLst/>
          </a:prstGeom>
          <a:solidFill>
            <a:schemeClr val="tx1">
              <a:alpha val="5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indent="-342900" algn="ctr" defTabSz="932472" fontAlgn="base">
              <a:lnSpc>
                <a:spcPct val="90000"/>
              </a:lnSpc>
              <a:spcBef>
                <a:spcPct val="0"/>
              </a:spcBef>
              <a:spcAft>
                <a:spcPct val="0"/>
              </a:spcAft>
              <a:buFont typeface="Wingdings 3" panose="05040102010807070707" pitchFamily="18" charset="2"/>
              <a:buChar char="Æ"/>
            </a:pPr>
            <a:endParaRPr lang="en-US" sz="2000" b="1" dirty="0" err="1">
              <a:solidFill>
                <a:schemeClr val="bg1"/>
              </a:solidFill>
              <a:latin typeface="+mj-lt"/>
              <a:ea typeface="Segoe UI" pitchFamily="34" charset="0"/>
              <a:cs typeface="Segoe UI" pitchFamily="34" charset="0"/>
            </a:endParaRPr>
          </a:p>
        </p:txBody>
      </p:sp>
      <p:sp>
        <p:nvSpPr>
          <p:cNvPr id="26" name="Rectangle 25"/>
          <p:cNvSpPr/>
          <p:nvPr/>
        </p:nvSpPr>
        <p:spPr bwMode="auto">
          <a:xfrm>
            <a:off x="6224181" y="1169097"/>
            <a:ext cx="6228180" cy="5221236"/>
          </a:xfrm>
          <a:prstGeom prst="rect">
            <a:avLst/>
          </a:prstGeom>
          <a:solidFill>
            <a:schemeClr val="bg1">
              <a:alpha val="8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indent="-342900" algn="ctr" defTabSz="932472">
              <a:lnSpc>
                <a:spcPct val="90000"/>
              </a:lnSpc>
              <a:buFont typeface="Wingdings 3" panose="05040102010807070707" pitchFamily="18" charset="2"/>
              <a:buChar char="Æ"/>
            </a:pPr>
            <a:endParaRPr lang="en-US" sz="2000" b="1" dirty="0" err="1">
              <a:solidFill>
                <a:srgbClr val="FFFFFF"/>
              </a:solidFill>
              <a:latin typeface="Segoe UI Light"/>
              <a:ea typeface="Segoe UI" pitchFamily="34" charset="0"/>
              <a:cs typeface="Segoe UI" pitchFamily="34" charset="0"/>
            </a:endParaRPr>
          </a:p>
        </p:txBody>
      </p:sp>
      <p:sp>
        <p:nvSpPr>
          <p:cNvPr id="27" name="Rectangle 26"/>
          <p:cNvSpPr/>
          <p:nvPr/>
        </p:nvSpPr>
        <p:spPr bwMode="auto">
          <a:xfrm>
            <a:off x="8023" y="1240007"/>
            <a:ext cx="3104145" cy="5221236"/>
          </a:xfrm>
          <a:prstGeom prst="rect">
            <a:avLst/>
          </a:prstGeom>
          <a:solidFill>
            <a:schemeClr val="bg1">
              <a:alpha val="8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indent="-342900" algn="ctr" defTabSz="932472">
              <a:lnSpc>
                <a:spcPct val="90000"/>
              </a:lnSpc>
              <a:buFont typeface="Wingdings 3" panose="05040102010807070707" pitchFamily="18" charset="2"/>
              <a:buChar char="Æ"/>
            </a:pPr>
            <a:endParaRPr lang="en-US" sz="2000" b="1" dirty="0" err="1">
              <a:solidFill>
                <a:srgbClr val="FFFFFF"/>
              </a:solidFill>
              <a:latin typeface="Segoe UI Light"/>
              <a:ea typeface="Segoe UI" pitchFamily="34" charset="0"/>
              <a:cs typeface="Segoe UI" pitchFamily="34" charset="0"/>
            </a:endParaRPr>
          </a:p>
        </p:txBody>
      </p:sp>
    </p:spTree>
    <p:extLst>
      <p:ext uri="{BB962C8B-B14F-4D97-AF65-F5344CB8AC3E}">
        <p14:creationId xmlns:p14="http://schemas.microsoft.com/office/powerpoint/2010/main" val="3163884732"/>
      </p:ext>
    </p:extLst>
  </p:cSld>
  <p:clrMapOvr>
    <a:masterClrMapping/>
  </p:clrMapOvr>
  <p:transition>
    <p:fade/>
  </p:transition>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Enhanced AlwaysOn</a:t>
            </a:r>
            <a:endParaRPr lang="en-US" sz="3264" dirty="0"/>
          </a:p>
        </p:txBody>
      </p:sp>
      <p:sp>
        <p:nvSpPr>
          <p:cNvPr id="4" name="Title 1"/>
          <p:cNvSpPr txBox="1">
            <a:spLocks/>
          </p:cNvSpPr>
          <p:nvPr/>
        </p:nvSpPr>
        <p:spPr>
          <a:xfrm>
            <a:off x="274639" y="1520721"/>
            <a:ext cx="5364246" cy="2433673"/>
          </a:xfrm>
          <a:prstGeom prst="rect">
            <a:avLst/>
          </a:prstGeom>
        </p:spPr>
        <p:txBody>
          <a:bodyPr vert="horz" wrap="square" lIns="146304" tIns="91440" rIns="146304" bIns="91440" rtlCol="0" anchor="t">
            <a:noAutofit/>
          </a:bodyPr>
          <a:lstStyle>
            <a:lvl1pPr algn="l" defTabSz="931863" rtl="0" fontAlgn="base">
              <a:lnSpc>
                <a:spcPct val="90000"/>
              </a:lnSpc>
              <a:spcBef>
                <a:spcPct val="0"/>
              </a:spcBef>
              <a:spcAft>
                <a:spcPct val="0"/>
              </a:spcAft>
              <a:defRPr lang="en-US" sz="5400" kern="1200" spc="-102">
                <a:ln w="3175">
                  <a:noFill/>
                </a:ln>
                <a:solidFill>
                  <a:schemeClr val="accent4"/>
                </a:solidFill>
                <a:latin typeface="+mj-lt"/>
                <a:ea typeface="ＭＳ Ｐゴシック" charset="0"/>
                <a:cs typeface="Segoe UI" pitchFamily="34" charset="0"/>
              </a:defRPr>
            </a:lvl1pPr>
            <a:lvl2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2pPr>
            <a:lvl3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3pPr>
            <a:lvl4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4pPr>
            <a:lvl5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5pPr>
            <a:lvl6pPr marL="4572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6pPr>
            <a:lvl7pPr marL="9144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7pPr>
            <a:lvl8pPr marL="13716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8pPr>
            <a:lvl9pPr marL="18288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9pPr>
          </a:lstStyle>
          <a:p>
            <a:endParaRPr lang="en-US" sz="3264" dirty="0">
              <a:solidFill>
                <a:schemeClr val="tx1"/>
              </a:solidFill>
            </a:endParaRPr>
          </a:p>
        </p:txBody>
      </p:sp>
    </p:spTree>
    <p:extLst>
      <p:ext uri="{BB962C8B-B14F-4D97-AF65-F5344CB8AC3E}">
        <p14:creationId xmlns:p14="http://schemas.microsoft.com/office/powerpoint/2010/main" val="2545088176"/>
      </p:ext>
    </p:extLst>
  </p:cSld>
  <p:clrMapOvr>
    <a:masterClrMapping/>
  </p:clrMapOvr>
  <p:transition>
    <p:fade/>
  </p:transition>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p:cNvSpPr>
            <a:spLocks noGrp="1"/>
          </p:cNvSpPr>
          <p:nvPr>
            <p:ph type="title"/>
          </p:nvPr>
        </p:nvSpPr>
        <p:spPr/>
        <p:txBody>
          <a:bodyPr/>
          <a:lstStyle/>
          <a:p>
            <a:r>
              <a:rPr lang="en-US" dirty="0"/>
              <a:t>The need for mission-critical availability</a:t>
            </a:r>
          </a:p>
        </p:txBody>
      </p:sp>
      <p:sp>
        <p:nvSpPr>
          <p:cNvPr id="6" name="Text Placeholder 5"/>
          <p:cNvSpPr>
            <a:spLocks noGrp="1"/>
          </p:cNvSpPr>
          <p:nvPr>
            <p:ph type="body" sz="quarter" idx="13"/>
          </p:nvPr>
        </p:nvSpPr>
        <p:spPr>
          <a:xfrm>
            <a:off x="4049003" y="2701807"/>
            <a:ext cx="7102701" cy="1467752"/>
          </a:xfrm>
        </p:spPr>
        <p:txBody>
          <a:bodyPr>
            <a:noAutofit/>
          </a:bodyPr>
          <a:lstStyle/>
          <a:p>
            <a:pPr marL="342900" lvl="2" indent="-342900">
              <a:lnSpc>
                <a:spcPct val="90000"/>
              </a:lnSpc>
              <a:spcBef>
                <a:spcPts val="1200"/>
              </a:spcBef>
              <a:buClr>
                <a:schemeClr val="tx1"/>
              </a:buClr>
              <a:buFont typeface="Arial" charset="0"/>
              <a:buChar char="•"/>
              <a:defRPr/>
            </a:pPr>
            <a:r>
              <a:rPr lang="en-US" sz="2400" dirty="0">
                <a:latin typeface="Segoe UI Semilight" panose="020B0402040204020203" pitchFamily="34" charset="0"/>
                <a:cs typeface="Segoe UI Semilight" panose="020B0402040204020203" pitchFamily="34" charset="0"/>
              </a:rPr>
              <a:t>Unified, simplified solution</a:t>
            </a:r>
          </a:p>
          <a:p>
            <a:pPr marL="342900" lvl="2" indent="-342900">
              <a:lnSpc>
                <a:spcPct val="90000"/>
              </a:lnSpc>
              <a:spcBef>
                <a:spcPts val="1200"/>
              </a:spcBef>
              <a:buClr>
                <a:schemeClr val="tx1"/>
              </a:buClr>
              <a:buFont typeface="Arial" charset="0"/>
              <a:buChar char="•"/>
              <a:defRPr/>
            </a:pPr>
            <a:r>
              <a:rPr lang="en-US" sz="2400" dirty="0">
                <a:latin typeface="Segoe UI Semilight" panose="020B0402040204020203" pitchFamily="34" charset="0"/>
                <a:cs typeface="Segoe UI Semilight" panose="020B0402040204020203" pitchFamily="34" charset="0"/>
              </a:rPr>
              <a:t>Easy to deploy, manage, and monitor</a:t>
            </a:r>
          </a:p>
        </p:txBody>
      </p:sp>
      <p:sp>
        <p:nvSpPr>
          <p:cNvPr id="10" name="Rounded Rectangle 9"/>
          <p:cNvSpPr/>
          <p:nvPr/>
        </p:nvSpPr>
        <p:spPr bwMode="auto">
          <a:xfrm>
            <a:off x="543004" y="2801798"/>
            <a:ext cx="3074799" cy="846542"/>
          </a:xfrm>
          <a:prstGeom prst="roundRect">
            <a:avLst/>
          </a:prstGeom>
          <a:solidFill>
            <a:schemeClr val="accent4"/>
          </a:solidFill>
          <a:ln>
            <a:headEnd type="none" w="med" len="med"/>
            <a:tailEnd type="none" w="med" len="med"/>
          </a:ln>
        </p:spPr>
        <p:style>
          <a:lnRef idx="0">
            <a:schemeClr val="accent1"/>
          </a:lnRef>
          <a:fillRef idx="3">
            <a:schemeClr val="accent1"/>
          </a:fillRef>
          <a:effectRef idx="3">
            <a:schemeClr val="accent1"/>
          </a:effectRef>
          <a:fontRef idx="minor">
            <a:schemeClr val="lt1"/>
          </a:fontRef>
        </p:style>
        <p:txBody>
          <a:bodyPr vert="horz" wrap="square" lIns="93256" tIns="46629" rIns="93256" bIns="46629" numCol="1" rtlCol="0" anchor="ctr" anchorCtr="0" compatLnSpc="1">
            <a:prstTxWarp prst="textNoShape">
              <a:avLst/>
            </a:prstTxWarp>
          </a:bodyPr>
          <a:lstStyle/>
          <a:p>
            <a:pPr algn="ctr" defTabSz="932312"/>
            <a:r>
              <a:rPr lang="en-US" sz="2040" dirty="0">
                <a:gradFill>
                  <a:gsLst>
                    <a:gs pos="0">
                      <a:srgbClr val="FFFFFF"/>
                    </a:gs>
                    <a:gs pos="100000">
                      <a:srgbClr val="FFFFFF"/>
                    </a:gs>
                  </a:gsLst>
                  <a:lin ang="5400000" scaled="0"/>
                </a:gradFill>
              </a:rPr>
              <a:t>Integrated</a:t>
            </a:r>
          </a:p>
        </p:txBody>
      </p:sp>
      <p:sp>
        <p:nvSpPr>
          <p:cNvPr id="12" name="Rounded Rectangle 11"/>
          <p:cNvSpPr/>
          <p:nvPr/>
        </p:nvSpPr>
        <p:spPr bwMode="auto">
          <a:xfrm>
            <a:off x="543002" y="4045269"/>
            <a:ext cx="3116273" cy="846542"/>
          </a:xfrm>
          <a:prstGeom prst="roundRect">
            <a:avLst/>
          </a:prstGeom>
          <a:solidFill>
            <a:schemeClr val="accent4"/>
          </a:solidFill>
          <a:ln>
            <a:headEnd type="none" w="med" len="med"/>
            <a:tailEnd type="none" w="med" len="med"/>
          </a:ln>
        </p:spPr>
        <p:style>
          <a:lnRef idx="0">
            <a:schemeClr val="accent1"/>
          </a:lnRef>
          <a:fillRef idx="3">
            <a:schemeClr val="accent1"/>
          </a:fillRef>
          <a:effectRef idx="3">
            <a:schemeClr val="accent1"/>
          </a:effectRef>
          <a:fontRef idx="minor">
            <a:schemeClr val="lt1"/>
          </a:fontRef>
        </p:style>
        <p:txBody>
          <a:bodyPr vert="horz" wrap="square" lIns="93256" tIns="46629" rIns="93256" bIns="46629" numCol="1" rtlCol="0" anchor="ctr" anchorCtr="0" compatLnSpc="1">
            <a:prstTxWarp prst="textNoShape">
              <a:avLst/>
            </a:prstTxWarp>
          </a:bodyPr>
          <a:lstStyle/>
          <a:p>
            <a:pPr algn="ctr" defTabSz="932312"/>
            <a:r>
              <a:rPr lang="en-US" sz="2040" dirty="0">
                <a:gradFill>
                  <a:gsLst>
                    <a:gs pos="0">
                      <a:srgbClr val="FFFFFF"/>
                    </a:gs>
                    <a:gs pos="100000">
                      <a:srgbClr val="FFFFFF"/>
                    </a:gs>
                  </a:gsLst>
                  <a:lin ang="5400000" scaled="0"/>
                </a:gradFill>
              </a:rPr>
              <a:t>Flexible</a:t>
            </a:r>
          </a:p>
        </p:txBody>
      </p:sp>
      <p:sp>
        <p:nvSpPr>
          <p:cNvPr id="14" name="Rounded Rectangle 13"/>
          <p:cNvSpPr/>
          <p:nvPr/>
        </p:nvSpPr>
        <p:spPr bwMode="auto">
          <a:xfrm>
            <a:off x="563742" y="5358113"/>
            <a:ext cx="3095535" cy="846542"/>
          </a:xfrm>
          <a:prstGeom prst="roundRect">
            <a:avLst/>
          </a:prstGeom>
          <a:solidFill>
            <a:schemeClr val="accent4"/>
          </a:solidFill>
          <a:ln>
            <a:headEnd type="none" w="med" len="med"/>
            <a:tailEnd type="none" w="med" len="med"/>
          </a:ln>
        </p:spPr>
        <p:style>
          <a:lnRef idx="0">
            <a:schemeClr val="accent1"/>
          </a:lnRef>
          <a:fillRef idx="3">
            <a:schemeClr val="accent1"/>
          </a:fillRef>
          <a:effectRef idx="3">
            <a:schemeClr val="accent1"/>
          </a:effectRef>
          <a:fontRef idx="minor">
            <a:schemeClr val="lt1"/>
          </a:fontRef>
        </p:style>
        <p:txBody>
          <a:bodyPr vert="horz" wrap="square" lIns="93256" tIns="46629" rIns="93256" bIns="46629" numCol="1" rtlCol="0" anchor="ctr" anchorCtr="0" compatLnSpc="1">
            <a:prstTxWarp prst="textNoShape">
              <a:avLst/>
            </a:prstTxWarp>
          </a:bodyPr>
          <a:lstStyle/>
          <a:p>
            <a:pPr algn="ctr" defTabSz="932312"/>
            <a:r>
              <a:rPr lang="en-US" sz="2244" dirty="0">
                <a:gradFill>
                  <a:gsLst>
                    <a:gs pos="0">
                      <a:srgbClr val="FFFFFF"/>
                    </a:gs>
                    <a:gs pos="100000">
                      <a:srgbClr val="FFFFFF"/>
                    </a:gs>
                  </a:gsLst>
                  <a:lin ang="5400000" scaled="0"/>
                </a:gradFill>
              </a:rPr>
              <a:t>Efficient</a:t>
            </a:r>
          </a:p>
        </p:txBody>
      </p:sp>
      <p:sp>
        <p:nvSpPr>
          <p:cNvPr id="7" name="Rectangle 6"/>
          <p:cNvSpPr/>
          <p:nvPr/>
        </p:nvSpPr>
        <p:spPr>
          <a:xfrm>
            <a:off x="4142526" y="4014641"/>
            <a:ext cx="5684672" cy="911019"/>
          </a:xfrm>
          <a:prstGeom prst="rect">
            <a:avLst/>
          </a:prstGeom>
        </p:spPr>
        <p:txBody>
          <a:bodyPr wrap="square">
            <a:spAutoFit/>
          </a:bodyPr>
          <a:lstStyle/>
          <a:p>
            <a:pPr marL="342900" indent="-342900">
              <a:lnSpc>
                <a:spcPct val="90000"/>
              </a:lnSpc>
              <a:spcBef>
                <a:spcPts val="1200"/>
              </a:spcBef>
              <a:buClr>
                <a:schemeClr val="tx1"/>
              </a:buClr>
              <a:buSzPct val="90000"/>
              <a:buFont typeface="Arial" panose="020B0604020202020204" pitchFamily="34" charset="0"/>
              <a:buChar char="•"/>
            </a:pPr>
            <a:r>
              <a:rPr lang="en-US" dirty="0">
                <a:latin typeface="Segoe UI Semilight" panose="020B0402040204020203" pitchFamily="34" charset="0"/>
                <a:ea typeface="ＭＳ Ｐゴシック" charset="0"/>
                <a:cs typeface="Segoe UI Semilight" panose="020B0402040204020203" pitchFamily="34" charset="0"/>
              </a:rPr>
              <a:t>Reuse existing investments</a:t>
            </a:r>
          </a:p>
          <a:p>
            <a:pPr marL="342900" indent="-342900">
              <a:lnSpc>
                <a:spcPct val="90000"/>
              </a:lnSpc>
              <a:spcBef>
                <a:spcPts val="1200"/>
              </a:spcBef>
              <a:buClr>
                <a:schemeClr val="tx1"/>
              </a:buClr>
              <a:buSzPct val="90000"/>
              <a:buFont typeface="Arial" panose="020B0604020202020204" pitchFamily="34" charset="0"/>
              <a:buChar char="•"/>
            </a:pPr>
            <a:r>
              <a:rPr lang="en-US" dirty="0">
                <a:latin typeface="Segoe UI Semilight" panose="020B0402040204020203" pitchFamily="34" charset="0"/>
                <a:ea typeface="ＭＳ Ｐゴシック" charset="0"/>
                <a:cs typeface="Segoe UI Semilight" panose="020B0402040204020203" pitchFamily="34" charset="0"/>
              </a:rPr>
              <a:t>SAN/DAS environments</a:t>
            </a:r>
          </a:p>
        </p:txBody>
      </p:sp>
      <p:sp>
        <p:nvSpPr>
          <p:cNvPr id="8" name="Rectangle 7"/>
          <p:cNvSpPr/>
          <p:nvPr/>
        </p:nvSpPr>
        <p:spPr>
          <a:xfrm>
            <a:off x="4130239" y="5287166"/>
            <a:ext cx="5801353" cy="911019"/>
          </a:xfrm>
          <a:prstGeom prst="rect">
            <a:avLst/>
          </a:prstGeom>
        </p:spPr>
        <p:txBody>
          <a:bodyPr wrap="square">
            <a:spAutoFit/>
          </a:bodyPr>
          <a:lstStyle/>
          <a:p>
            <a:pPr marL="342900" indent="-342900">
              <a:lnSpc>
                <a:spcPct val="90000"/>
              </a:lnSpc>
              <a:spcBef>
                <a:spcPts val="1200"/>
              </a:spcBef>
              <a:buClr>
                <a:schemeClr val="tx1"/>
              </a:buClr>
              <a:buSzPct val="90000"/>
              <a:buFont typeface="Arial" panose="020B0604020202020204" pitchFamily="34" charset="0"/>
              <a:buChar char="•"/>
            </a:pPr>
            <a:r>
              <a:rPr lang="en-US" dirty="0">
                <a:latin typeface="Segoe UI Semilight" panose="020B0402040204020203" pitchFamily="34" charset="0"/>
                <a:ea typeface="ＭＳ Ｐゴシック" charset="0"/>
                <a:cs typeface="Segoe UI Semilight" panose="020B0402040204020203" pitchFamily="34" charset="0"/>
              </a:rPr>
              <a:t>Able to use HA hardware resources</a:t>
            </a:r>
          </a:p>
          <a:p>
            <a:pPr marL="342900" indent="-342900">
              <a:lnSpc>
                <a:spcPct val="90000"/>
              </a:lnSpc>
              <a:spcBef>
                <a:spcPts val="1200"/>
              </a:spcBef>
              <a:buClr>
                <a:schemeClr val="tx1"/>
              </a:buClr>
              <a:buSzPct val="90000"/>
              <a:buFont typeface="Arial" panose="020B0604020202020204" pitchFamily="34" charset="0"/>
              <a:buChar char="•"/>
            </a:pPr>
            <a:r>
              <a:rPr lang="en-US" dirty="0">
                <a:latin typeface="Segoe UI Semilight" panose="020B0402040204020203" pitchFamily="34" charset="0"/>
                <a:ea typeface="ＭＳ Ｐゴシック" charset="0"/>
                <a:cs typeface="Segoe UI Semilight" panose="020B0402040204020203" pitchFamily="34" charset="0"/>
              </a:rPr>
              <a:t>Fast, transparent failover</a:t>
            </a:r>
          </a:p>
        </p:txBody>
      </p:sp>
      <p:sp>
        <p:nvSpPr>
          <p:cNvPr id="17" name="Rounded Rectangle 16"/>
          <p:cNvSpPr/>
          <p:nvPr/>
        </p:nvSpPr>
        <p:spPr bwMode="auto">
          <a:xfrm>
            <a:off x="520482" y="1558327"/>
            <a:ext cx="3074799" cy="846542"/>
          </a:xfrm>
          <a:prstGeom prst="roundRect">
            <a:avLst/>
          </a:prstGeom>
          <a:solidFill>
            <a:schemeClr val="accent4"/>
          </a:solidFill>
          <a:ln>
            <a:headEnd type="none" w="med" len="med"/>
            <a:tailEnd type="none" w="med" len="med"/>
          </a:ln>
        </p:spPr>
        <p:style>
          <a:lnRef idx="0">
            <a:schemeClr val="accent1"/>
          </a:lnRef>
          <a:fillRef idx="3">
            <a:schemeClr val="accent1"/>
          </a:fillRef>
          <a:effectRef idx="3">
            <a:schemeClr val="accent1"/>
          </a:effectRef>
          <a:fontRef idx="minor">
            <a:schemeClr val="lt1"/>
          </a:fontRef>
        </p:style>
        <p:txBody>
          <a:bodyPr vert="horz" wrap="square" lIns="93256" tIns="46629" rIns="93256" bIns="46629" numCol="1" rtlCol="0" anchor="ctr" anchorCtr="0" compatLnSpc="1">
            <a:prstTxWarp prst="textNoShape">
              <a:avLst/>
            </a:prstTxWarp>
          </a:bodyPr>
          <a:lstStyle/>
          <a:p>
            <a:pPr algn="ctr" defTabSz="932312"/>
            <a:r>
              <a:rPr lang="en-US" sz="2040" dirty="0">
                <a:gradFill>
                  <a:gsLst>
                    <a:gs pos="0">
                      <a:srgbClr val="FFFFFF"/>
                    </a:gs>
                    <a:gs pos="100000">
                      <a:srgbClr val="FFFFFF"/>
                    </a:gs>
                  </a:gsLst>
                  <a:lin ang="5400000" scaled="0"/>
                </a:gradFill>
              </a:rPr>
              <a:t>Reliable</a:t>
            </a:r>
          </a:p>
        </p:txBody>
      </p:sp>
      <p:sp>
        <p:nvSpPr>
          <p:cNvPr id="19" name="Text Placeholder 5"/>
          <p:cNvSpPr txBox="1">
            <a:spLocks/>
          </p:cNvSpPr>
          <p:nvPr/>
        </p:nvSpPr>
        <p:spPr>
          <a:xfrm>
            <a:off x="4142526" y="1573299"/>
            <a:ext cx="5684670" cy="753369"/>
          </a:xfrm>
          <a:prstGeom prst="rect">
            <a:avLst/>
          </a:prstGeom>
        </p:spPr>
        <p:txBody>
          <a:bodyPr vert="horz" lIns="93260" tIns="46630" rIns="93260" bIns="46630" rtlCol="0">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342900" lvl="2" indent="-342900" defTabSz="931863">
              <a:lnSpc>
                <a:spcPct val="90000"/>
              </a:lnSpc>
              <a:spcBef>
                <a:spcPts val="1200"/>
              </a:spcBef>
              <a:buClr>
                <a:schemeClr val="tx1"/>
              </a:buClr>
              <a:buSzPct val="90000"/>
              <a:buFont typeface="Arial" charset="0"/>
              <a:buChar char="•"/>
              <a:defRPr/>
            </a:pPr>
            <a:r>
              <a:rPr lang="en-US" dirty="0">
                <a:latin typeface="Segoe UI Semilight" panose="020B0402040204020203" pitchFamily="34" charset="0"/>
                <a:ea typeface="ＭＳ Ｐゴシック" charset="0"/>
                <a:cs typeface="Segoe UI Semilight" panose="020B0402040204020203" pitchFamily="34" charset="0"/>
              </a:rPr>
              <a:t>Detects failures reliably</a:t>
            </a:r>
          </a:p>
          <a:p>
            <a:pPr marL="342900" lvl="2" indent="-342900" defTabSz="931863">
              <a:lnSpc>
                <a:spcPct val="90000"/>
              </a:lnSpc>
              <a:spcBef>
                <a:spcPts val="1200"/>
              </a:spcBef>
              <a:buClr>
                <a:schemeClr val="tx1"/>
              </a:buClr>
              <a:buSzPct val="90000"/>
              <a:buFont typeface="Arial" charset="0"/>
              <a:buChar char="•"/>
              <a:defRPr/>
            </a:pPr>
            <a:r>
              <a:rPr lang="en-US" dirty="0">
                <a:latin typeface="Segoe UI Semilight" panose="020B0402040204020203" pitchFamily="34" charset="0"/>
                <a:ea typeface="ＭＳ Ｐゴシック" charset="0"/>
                <a:cs typeface="Segoe UI Semilight" panose="020B0402040204020203" pitchFamily="34" charset="0"/>
              </a:rPr>
              <a:t>Able to handle multiple failures </a:t>
            </a:r>
          </a:p>
        </p:txBody>
      </p:sp>
      <p:sp>
        <p:nvSpPr>
          <p:cNvPr id="13" name="TextBox 12"/>
          <p:cNvSpPr txBox="1"/>
          <p:nvPr/>
        </p:nvSpPr>
        <p:spPr>
          <a:xfrm>
            <a:off x="1" y="6642289"/>
            <a:ext cx="3806190" cy="352236"/>
          </a:xfrm>
          <a:prstGeom prst="rect">
            <a:avLst/>
          </a:prstGeom>
          <a:noFill/>
        </p:spPr>
        <p:txBody>
          <a:bodyPr wrap="square" lIns="365760" tIns="146304" rIns="182880" bIns="146304" rtlCol="0" anchor="ctr" anchorCtr="0">
            <a:noAutofit/>
          </a:bodyPr>
          <a:lstStyle/>
          <a:p>
            <a:pPr>
              <a:lnSpc>
                <a:spcPct val="90000"/>
              </a:lnSpc>
              <a:spcAft>
                <a:spcPts val="600"/>
              </a:spcAft>
            </a:pPr>
            <a:r>
              <a:rPr lang="en-US" sz="1400" dirty="0">
                <a:solidFill>
                  <a:schemeClr val="bg1"/>
                </a:solidFill>
                <a:latin typeface="Segoe UI Semibold" panose="020B0702040204020203" pitchFamily="34" charset="0"/>
                <a:ea typeface="Segoe UI Black" panose="020B0A02040204020203" pitchFamily="34" charset="0"/>
                <a:cs typeface="Segoe UI Semibold" panose="020B0702040204020203" pitchFamily="34" charset="0"/>
              </a:rPr>
              <a:t>Availability</a:t>
            </a:r>
          </a:p>
        </p:txBody>
      </p:sp>
    </p:spTree>
    <p:extLst>
      <p:ext uri="{BB962C8B-B14F-4D97-AF65-F5344CB8AC3E}">
        <p14:creationId xmlns:p14="http://schemas.microsoft.com/office/powerpoint/2010/main" val="124844951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Rectangle 12"/>
          <p:cNvSpPr/>
          <p:nvPr/>
        </p:nvSpPr>
        <p:spPr>
          <a:xfrm>
            <a:off x="6928377" y="1350963"/>
            <a:ext cx="5137244" cy="4373505"/>
          </a:xfrm>
          <a:prstGeom prst="rect">
            <a:avLst/>
          </a:prstGeom>
        </p:spPr>
        <p:txBody>
          <a:bodyPr wrap="square" lIns="182880" tIns="146304" rIns="0" bIns="146304">
            <a:spAutoFit/>
          </a:bodyPr>
          <a:lstStyle/>
          <a:p>
            <a:pPr marR="0">
              <a:spcBef>
                <a:spcPts val="2000"/>
              </a:spcBef>
              <a:spcAft>
                <a:spcPts val="0"/>
              </a:spcAft>
            </a:pPr>
            <a:r>
              <a:rPr lang="en-US" sz="3200" dirty="0">
                <a:solidFill>
                  <a:schemeClr val="accent4"/>
                </a:solidFill>
                <a:latin typeface="Segoe UI Semilight" panose="020B0402040204020203" pitchFamily="34" charset="0"/>
                <a:ea typeface="Times New Roman" panose="02020603050405020304" pitchFamily="18" charset="0"/>
                <a:cs typeface="Segoe UI Semilight" panose="020B0402040204020203" pitchFamily="34" charset="0"/>
              </a:rPr>
              <a:t>Greater scalability</a:t>
            </a:r>
          </a:p>
          <a:p>
            <a:pPr marR="0">
              <a:spcBef>
                <a:spcPts val="1000"/>
              </a:spcBef>
              <a:spcAft>
                <a:spcPts val="0"/>
              </a:spcAft>
            </a:pPr>
            <a:r>
              <a:rPr lang="en-US" sz="1800" dirty="0">
                <a:latin typeface="Segoe UI" panose="020B0502040204020203" pitchFamily="34" charset="0"/>
                <a:ea typeface="Times New Roman" panose="02020603050405020304" pitchFamily="18" charset="0"/>
                <a:cs typeface="Segoe UI" panose="020B0502040204020203" pitchFamily="34" charset="0"/>
              </a:rPr>
              <a:t>Load balancing readable secondaries</a:t>
            </a:r>
          </a:p>
          <a:p>
            <a:pPr marR="0">
              <a:spcBef>
                <a:spcPts val="1000"/>
              </a:spcBef>
              <a:spcAft>
                <a:spcPts val="0"/>
              </a:spcAft>
            </a:pPr>
            <a:r>
              <a:rPr lang="en-US" sz="1800" dirty="0">
                <a:latin typeface="Segoe UI" panose="020B0502040204020203" pitchFamily="34" charset="0"/>
                <a:ea typeface="Times New Roman" panose="02020603050405020304" pitchFamily="18" charset="0"/>
                <a:cs typeface="Segoe UI" panose="020B0502040204020203" pitchFamily="34" charset="0"/>
              </a:rPr>
              <a:t>Increased number of automatic failover targets</a:t>
            </a:r>
          </a:p>
          <a:p>
            <a:pPr marR="0">
              <a:spcBef>
                <a:spcPts val="1000"/>
              </a:spcBef>
              <a:spcAft>
                <a:spcPts val="0"/>
              </a:spcAft>
            </a:pPr>
            <a:r>
              <a:rPr lang="en-US" sz="1800" dirty="0">
                <a:latin typeface="Segoe UI" panose="020B0502040204020203" pitchFamily="34" charset="0"/>
                <a:ea typeface="Times New Roman" panose="02020603050405020304" pitchFamily="18" charset="0"/>
                <a:cs typeface="Segoe UI" panose="020B0502040204020203" pitchFamily="34" charset="0"/>
              </a:rPr>
              <a:t>Log transport performance</a:t>
            </a:r>
          </a:p>
          <a:p>
            <a:pPr marR="0">
              <a:spcBef>
                <a:spcPts val="2000"/>
              </a:spcBef>
              <a:spcAft>
                <a:spcPts val="0"/>
              </a:spcAft>
            </a:pPr>
            <a:r>
              <a:rPr lang="en-US" sz="3200" dirty="0">
                <a:solidFill>
                  <a:schemeClr val="accent4"/>
                </a:solidFill>
                <a:latin typeface="Segoe UI Semilight" panose="020B0402040204020203" pitchFamily="34" charset="0"/>
                <a:ea typeface="Times New Roman" panose="02020603050405020304" pitchFamily="18" charset="0"/>
                <a:cs typeface="Segoe UI Semilight" panose="020B0402040204020203" pitchFamily="34" charset="0"/>
              </a:rPr>
              <a:t>Improved manageability</a:t>
            </a:r>
          </a:p>
          <a:p>
            <a:pPr marR="0">
              <a:spcBef>
                <a:spcPts val="1000"/>
              </a:spcBef>
              <a:spcAft>
                <a:spcPts val="0"/>
              </a:spcAft>
            </a:pPr>
            <a:r>
              <a:rPr lang="en-US" sz="1800" dirty="0">
                <a:latin typeface="Segoe UI" panose="020B0502040204020203" pitchFamily="34" charset="0"/>
                <a:ea typeface="Times New Roman" panose="02020603050405020304" pitchFamily="18" charset="0"/>
                <a:cs typeface="Segoe UI" panose="020B0502040204020203" pitchFamily="34" charset="0"/>
              </a:rPr>
              <a:t>DTC support</a:t>
            </a:r>
          </a:p>
          <a:p>
            <a:pPr marR="0">
              <a:spcBef>
                <a:spcPts val="1000"/>
              </a:spcBef>
              <a:spcAft>
                <a:spcPts val="0"/>
              </a:spcAft>
            </a:pPr>
            <a:r>
              <a:rPr lang="en-US" sz="1800" dirty="0">
                <a:latin typeface="Segoe UI" panose="020B0502040204020203" pitchFamily="34" charset="0"/>
                <a:ea typeface="Times New Roman" panose="02020603050405020304" pitchFamily="18" charset="0"/>
                <a:cs typeface="Segoe UI" panose="020B0502040204020203" pitchFamily="34" charset="0"/>
              </a:rPr>
              <a:t>Database-level health monitoring</a:t>
            </a:r>
          </a:p>
          <a:p>
            <a:pPr marR="0">
              <a:spcBef>
                <a:spcPts val="1000"/>
              </a:spcBef>
              <a:spcAft>
                <a:spcPts val="0"/>
              </a:spcAft>
            </a:pPr>
            <a:r>
              <a:rPr lang="en-US" sz="1800" dirty="0">
                <a:latin typeface="Segoe UI" panose="020B0502040204020203" pitchFamily="34" charset="0"/>
                <a:ea typeface="Times New Roman" panose="02020603050405020304" pitchFamily="18" charset="0"/>
                <a:cs typeface="Segoe UI" panose="020B0502040204020203" pitchFamily="34" charset="0"/>
              </a:rPr>
              <a:t>Group Managed Service Account</a:t>
            </a:r>
          </a:p>
          <a:p>
            <a:pPr marR="0">
              <a:spcBef>
                <a:spcPts val="1000"/>
              </a:spcBef>
              <a:spcAft>
                <a:spcPts val="0"/>
              </a:spcAft>
            </a:pPr>
            <a:r>
              <a:rPr lang="en-US" sz="1800" dirty="0">
                <a:latin typeface="Segoe UI" panose="020B0502040204020203" pitchFamily="34" charset="0"/>
                <a:ea typeface="Times New Roman" panose="02020603050405020304" pitchFamily="18" charset="0"/>
                <a:cs typeface="Segoe UI" panose="020B0502040204020203" pitchFamily="34" charset="0"/>
              </a:rPr>
              <a:t>Domain-independent Availability Groups</a:t>
            </a:r>
          </a:p>
        </p:txBody>
      </p:sp>
      <p:sp>
        <p:nvSpPr>
          <p:cNvPr id="17" name="Rectangle 16"/>
          <p:cNvSpPr/>
          <p:nvPr/>
        </p:nvSpPr>
        <p:spPr bwMode="auto">
          <a:xfrm>
            <a:off x="433151" y="1548664"/>
            <a:ext cx="6354844" cy="4837145"/>
          </a:xfrm>
          <a:prstGeom prst="rect">
            <a:avLst/>
          </a:prstGeom>
          <a:solidFill>
            <a:schemeClr val="bg1">
              <a:lumMod val="95000"/>
            </a:schemeClr>
          </a:solidFill>
          <a:ln w="63500" cap="sq">
            <a:solidFill>
              <a:srgbClr val="C00000"/>
            </a:solidFill>
            <a:miter lim="800000"/>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indent="-342900" algn="ctr" defTabSz="932472" fontAlgn="base">
              <a:lnSpc>
                <a:spcPct val="90000"/>
              </a:lnSpc>
              <a:spcBef>
                <a:spcPct val="0"/>
              </a:spcBef>
              <a:spcAft>
                <a:spcPct val="0"/>
              </a:spcAft>
              <a:buFont typeface="Wingdings 3" panose="05040102010807070707" pitchFamily="18" charset="2"/>
              <a:buChar char="Æ"/>
            </a:pPr>
            <a:endParaRPr lang="en-US" sz="2000" b="1" dirty="0" err="1">
              <a:solidFill>
                <a:schemeClr val="bg1"/>
              </a:solidFill>
              <a:latin typeface="+mj-lt"/>
              <a:ea typeface="Segoe UI" pitchFamily="34" charset="0"/>
              <a:cs typeface="Segoe UI" pitchFamily="34" charset="0"/>
            </a:endParaRPr>
          </a:p>
        </p:txBody>
      </p:sp>
      <p:sp>
        <p:nvSpPr>
          <p:cNvPr id="165" name="Rectangle 164"/>
          <p:cNvSpPr/>
          <p:nvPr/>
        </p:nvSpPr>
        <p:spPr>
          <a:xfrm>
            <a:off x="643163" y="3056203"/>
            <a:ext cx="1380032" cy="313932"/>
          </a:xfrm>
          <a:prstGeom prst="rect">
            <a:avLst/>
          </a:prstGeom>
        </p:spPr>
        <p:txBody>
          <a:bodyPr wrap="square">
            <a:spAutoFit/>
          </a:bodyPr>
          <a:lstStyle/>
          <a:p>
            <a:pPr algn="ctr" defTabSz="932293">
              <a:lnSpc>
                <a:spcPct val="90000"/>
              </a:lnSpc>
            </a:pPr>
            <a:r>
              <a:rPr lang="en-US" sz="1600" b="1" dirty="0" err="1">
                <a:ea typeface="Segoe UI" pitchFamily="34" charset="0"/>
                <a:cs typeface="Segoe UI" pitchFamily="34" charset="0"/>
              </a:rPr>
              <a:t>AG_Listener</a:t>
            </a:r>
            <a:endParaRPr lang="en-US" sz="1600" b="1" dirty="0">
              <a:ea typeface="Segoe UI" pitchFamily="34" charset="0"/>
              <a:cs typeface="Segoe UI" pitchFamily="34" charset="0"/>
            </a:endParaRPr>
          </a:p>
        </p:txBody>
      </p:sp>
      <p:cxnSp>
        <p:nvCxnSpPr>
          <p:cNvPr id="168" name="Straight Arrow Connector 167"/>
          <p:cNvCxnSpPr/>
          <p:nvPr/>
        </p:nvCxnSpPr>
        <p:spPr>
          <a:xfrm>
            <a:off x="1298696" y="3389577"/>
            <a:ext cx="728" cy="596767"/>
          </a:xfrm>
          <a:prstGeom prst="straightConnector1">
            <a:avLst/>
          </a:prstGeom>
          <a:ln w="25400">
            <a:solidFill>
              <a:schemeClr val="accent4"/>
            </a:solidFill>
            <a:miter lim="800000"/>
            <a:headEnd type="none"/>
            <a:tailEnd type="triangle"/>
          </a:ln>
        </p:spPr>
        <p:style>
          <a:lnRef idx="1">
            <a:schemeClr val="accent1"/>
          </a:lnRef>
          <a:fillRef idx="0">
            <a:schemeClr val="accent1"/>
          </a:fillRef>
          <a:effectRef idx="0">
            <a:schemeClr val="accent1"/>
          </a:effectRef>
          <a:fontRef idx="minor">
            <a:schemeClr val="tx1"/>
          </a:fontRef>
        </p:style>
      </p:cxnSp>
      <p:sp>
        <p:nvSpPr>
          <p:cNvPr id="173" name="Rectangle 172"/>
          <p:cNvSpPr/>
          <p:nvPr/>
        </p:nvSpPr>
        <p:spPr>
          <a:xfrm>
            <a:off x="648129" y="5500675"/>
            <a:ext cx="1301134" cy="535531"/>
          </a:xfrm>
          <a:prstGeom prst="rect">
            <a:avLst/>
          </a:prstGeom>
        </p:spPr>
        <p:txBody>
          <a:bodyPr wrap="square">
            <a:spAutoFit/>
          </a:bodyPr>
          <a:lstStyle/>
          <a:p>
            <a:pPr algn="ctr" defTabSz="932293">
              <a:lnSpc>
                <a:spcPct val="90000"/>
              </a:lnSpc>
            </a:pPr>
            <a:r>
              <a:rPr lang="en-US" sz="1600" b="1" dirty="0">
                <a:ea typeface="Segoe UI" pitchFamily="34" charset="0"/>
                <a:cs typeface="Segoe UI" pitchFamily="34" charset="0"/>
              </a:rPr>
              <a:t>New York</a:t>
            </a:r>
          </a:p>
          <a:p>
            <a:pPr algn="ctr" defTabSz="932293">
              <a:lnSpc>
                <a:spcPct val="90000"/>
              </a:lnSpc>
            </a:pPr>
            <a:r>
              <a:rPr lang="en-US" sz="1600" dirty="0">
                <a:ea typeface="Segoe UI" pitchFamily="34" charset="0"/>
                <a:cs typeface="Segoe UI" pitchFamily="34" charset="0"/>
              </a:rPr>
              <a:t>(Primary)</a:t>
            </a:r>
          </a:p>
        </p:txBody>
      </p:sp>
      <p:grpSp>
        <p:nvGrpSpPr>
          <p:cNvPr id="178" name="Group 177"/>
          <p:cNvGrpSpPr/>
          <p:nvPr/>
        </p:nvGrpSpPr>
        <p:grpSpPr>
          <a:xfrm>
            <a:off x="814994" y="2317371"/>
            <a:ext cx="1059449" cy="754282"/>
            <a:chOff x="5547180" y="3386345"/>
            <a:chExt cx="1059449" cy="754282"/>
          </a:xfrm>
        </p:grpSpPr>
        <p:sp>
          <p:nvSpPr>
            <p:cNvPr id="69" name="Rectangle 68"/>
            <p:cNvSpPr/>
            <p:nvPr/>
          </p:nvSpPr>
          <p:spPr bwMode="auto">
            <a:xfrm>
              <a:off x="5574006" y="3432052"/>
              <a:ext cx="1005797" cy="683417"/>
            </a:xfrm>
            <a:prstGeom prst="rect">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indent="-342900" algn="ctr" defTabSz="932472" fontAlgn="base">
                <a:lnSpc>
                  <a:spcPct val="90000"/>
                </a:lnSpc>
                <a:spcBef>
                  <a:spcPct val="0"/>
                </a:spcBef>
                <a:spcAft>
                  <a:spcPct val="0"/>
                </a:spcAft>
                <a:buFont typeface="Wingdings 3" panose="05040102010807070707" pitchFamily="18" charset="2"/>
                <a:buChar char="Æ"/>
              </a:pPr>
              <a:endParaRPr lang="en-US" sz="2000" b="1" dirty="0" err="1">
                <a:solidFill>
                  <a:schemeClr val="bg1"/>
                </a:solidFill>
                <a:latin typeface="+mj-lt"/>
                <a:ea typeface="Segoe UI" pitchFamily="34" charset="0"/>
                <a:cs typeface="Segoe UI" pitchFamily="34" charset="0"/>
              </a:endParaRPr>
            </a:p>
          </p:txBody>
        </p:sp>
        <p:sp>
          <p:nvSpPr>
            <p:cNvPr id="166" name="Right Arrow 165"/>
            <p:cNvSpPr/>
            <p:nvPr/>
          </p:nvSpPr>
          <p:spPr bwMode="auto">
            <a:xfrm rot="19800000">
              <a:off x="5795757" y="3557652"/>
              <a:ext cx="562294" cy="432216"/>
            </a:xfrm>
            <a:prstGeom prst="rightArrow">
              <a:avLst/>
            </a:prstGeom>
            <a:solidFill>
              <a:schemeClr val="accent4"/>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indent="-342900" algn="ctr" defTabSz="932472" fontAlgn="base">
                <a:lnSpc>
                  <a:spcPct val="90000"/>
                </a:lnSpc>
                <a:spcBef>
                  <a:spcPct val="0"/>
                </a:spcBef>
                <a:spcAft>
                  <a:spcPct val="0"/>
                </a:spcAft>
                <a:buFont typeface="Wingdings 3" panose="05040102010807070707" pitchFamily="18" charset="2"/>
                <a:buChar char="Æ"/>
              </a:pPr>
              <a:endParaRPr lang="en-US" sz="2000" b="1" dirty="0" err="1">
                <a:solidFill>
                  <a:schemeClr val="bg1"/>
                </a:solidFill>
                <a:latin typeface="+mj-lt"/>
                <a:ea typeface="Segoe UI" pitchFamily="34" charset="0"/>
                <a:cs typeface="Segoe UI" pitchFamily="34" charset="0"/>
              </a:endParaRPr>
            </a:p>
          </p:txBody>
        </p:sp>
        <p:pic>
          <p:nvPicPr>
            <p:cNvPr id="177" name="Picture 176"/>
            <p:cNvPicPr>
              <a:picLocks noChangeAspect="1"/>
            </p:cNvPicPr>
            <p:nvPr/>
          </p:nvPicPr>
          <p:blipFill>
            <a:blip r:embed="rId3"/>
            <a:stretch>
              <a:fillRect/>
            </a:stretch>
          </p:blipFill>
          <p:spPr>
            <a:xfrm>
              <a:off x="5547180" y="3386345"/>
              <a:ext cx="1059449" cy="754282"/>
            </a:xfrm>
            <a:prstGeom prst="rect">
              <a:avLst/>
            </a:prstGeom>
          </p:spPr>
        </p:pic>
      </p:grpSp>
      <p:sp>
        <p:nvSpPr>
          <p:cNvPr id="329" name="Rectangle 328"/>
          <p:cNvSpPr/>
          <p:nvPr/>
        </p:nvSpPr>
        <p:spPr>
          <a:xfrm>
            <a:off x="1517598" y="4160025"/>
            <a:ext cx="1705984" cy="480131"/>
          </a:xfrm>
          <a:prstGeom prst="rect">
            <a:avLst/>
          </a:prstGeom>
        </p:spPr>
        <p:txBody>
          <a:bodyPr wrap="square">
            <a:spAutoFit/>
          </a:bodyPr>
          <a:lstStyle/>
          <a:p>
            <a:pPr algn="ctr" defTabSz="932293">
              <a:lnSpc>
                <a:spcPct val="90000"/>
              </a:lnSpc>
            </a:pPr>
            <a:r>
              <a:rPr lang="en-US" sz="1400" dirty="0">
                <a:ea typeface="Segoe UI" pitchFamily="34" charset="0"/>
                <a:cs typeface="Segoe UI" pitchFamily="34" charset="0"/>
              </a:rPr>
              <a:t>Asynchronous data Movement</a:t>
            </a:r>
          </a:p>
        </p:txBody>
      </p:sp>
      <p:sp>
        <p:nvSpPr>
          <p:cNvPr id="335" name="Rectangle 334"/>
          <p:cNvSpPr/>
          <p:nvPr/>
        </p:nvSpPr>
        <p:spPr>
          <a:xfrm>
            <a:off x="2592584" y="5373821"/>
            <a:ext cx="1705984" cy="480131"/>
          </a:xfrm>
          <a:prstGeom prst="rect">
            <a:avLst/>
          </a:prstGeom>
        </p:spPr>
        <p:txBody>
          <a:bodyPr wrap="square">
            <a:spAutoFit/>
          </a:bodyPr>
          <a:lstStyle/>
          <a:p>
            <a:pPr algn="ctr" defTabSz="932293">
              <a:lnSpc>
                <a:spcPct val="90000"/>
              </a:lnSpc>
            </a:pPr>
            <a:r>
              <a:rPr lang="en-US" sz="1400" dirty="0">
                <a:ea typeface="Segoe UI" pitchFamily="34" charset="0"/>
                <a:cs typeface="Segoe UI" pitchFamily="34" charset="0"/>
              </a:rPr>
              <a:t>Synchronous data Movement</a:t>
            </a:r>
          </a:p>
        </p:txBody>
      </p:sp>
      <p:cxnSp>
        <p:nvCxnSpPr>
          <p:cNvPr id="337" name="Straight Arrow Connector 336"/>
          <p:cNvCxnSpPr/>
          <p:nvPr/>
        </p:nvCxnSpPr>
        <p:spPr>
          <a:xfrm>
            <a:off x="1596451" y="5376331"/>
            <a:ext cx="3698250" cy="0"/>
          </a:xfrm>
          <a:prstGeom prst="straightConnector1">
            <a:avLst/>
          </a:prstGeom>
          <a:ln w="25400">
            <a:solidFill>
              <a:schemeClr val="accent4"/>
            </a:solidFill>
            <a:headEnd type="none"/>
            <a:tailEnd type="triangle"/>
          </a:ln>
        </p:spPr>
        <p:style>
          <a:lnRef idx="1">
            <a:schemeClr val="accent1"/>
          </a:lnRef>
          <a:fillRef idx="0">
            <a:schemeClr val="accent1"/>
          </a:fillRef>
          <a:effectRef idx="0">
            <a:schemeClr val="accent1"/>
          </a:effectRef>
          <a:fontRef idx="minor">
            <a:schemeClr val="tx1"/>
          </a:fontRef>
        </p:style>
      </p:cxnSp>
      <p:cxnSp>
        <p:nvCxnSpPr>
          <p:cNvPr id="343" name="Straight Arrow Connector 342"/>
          <p:cNvCxnSpPr/>
          <p:nvPr/>
        </p:nvCxnSpPr>
        <p:spPr>
          <a:xfrm>
            <a:off x="1596451" y="4152312"/>
            <a:ext cx="1616114" cy="0"/>
          </a:xfrm>
          <a:prstGeom prst="straightConnector1">
            <a:avLst/>
          </a:prstGeom>
          <a:ln w="25400">
            <a:solidFill>
              <a:schemeClr val="accent4"/>
            </a:solidFill>
            <a:headEnd type="none"/>
            <a:tailEnd type="triangle"/>
          </a:ln>
        </p:spPr>
        <p:style>
          <a:lnRef idx="1">
            <a:schemeClr val="accent1"/>
          </a:lnRef>
          <a:fillRef idx="0">
            <a:schemeClr val="accent1"/>
          </a:fillRef>
          <a:effectRef idx="0">
            <a:schemeClr val="accent1"/>
          </a:effectRef>
          <a:fontRef idx="minor">
            <a:schemeClr val="tx1"/>
          </a:fontRef>
        </p:style>
      </p:cxnSp>
      <p:sp>
        <p:nvSpPr>
          <p:cNvPr id="350" name="Rectangle 349"/>
          <p:cNvSpPr/>
          <p:nvPr/>
        </p:nvSpPr>
        <p:spPr>
          <a:xfrm>
            <a:off x="1926445" y="1676882"/>
            <a:ext cx="3368256" cy="523220"/>
          </a:xfrm>
          <a:prstGeom prst="rect">
            <a:avLst/>
          </a:prstGeom>
        </p:spPr>
        <p:txBody>
          <a:bodyPr wrap="square">
            <a:spAutoFit/>
          </a:bodyPr>
          <a:lstStyle/>
          <a:p>
            <a:pPr marR="0" algn="ctr">
              <a:spcBef>
                <a:spcPts val="0"/>
              </a:spcBef>
              <a:spcAft>
                <a:spcPts val="1000"/>
              </a:spcAft>
            </a:pPr>
            <a:r>
              <a:rPr lang="en-US" sz="2800" dirty="0">
                <a:latin typeface="Segoe UI Light" panose="020B0502040204020203" pitchFamily="34" charset="0"/>
                <a:ea typeface="Times New Roman" panose="02020603050405020304" pitchFamily="18" charset="0"/>
                <a:cs typeface="Segoe UI Light" panose="020B0502040204020203" pitchFamily="34" charset="0"/>
              </a:rPr>
              <a:t>Unified HA solution</a:t>
            </a:r>
          </a:p>
        </p:txBody>
      </p:sp>
      <p:sp>
        <p:nvSpPr>
          <p:cNvPr id="180" name="Title 1"/>
          <p:cNvSpPr txBox="1">
            <a:spLocks/>
          </p:cNvSpPr>
          <p:nvPr/>
        </p:nvSpPr>
        <p:spPr>
          <a:xfrm>
            <a:off x="328025" y="249498"/>
            <a:ext cx="11653521" cy="1075884"/>
          </a:xfrm>
          <a:prstGeom prst="rect">
            <a:avLst/>
          </a:prstGeom>
        </p:spPr>
        <p:txBody>
          <a:bodyPr anchor="ctr" anchorCtr="0"/>
          <a:lstStyle>
            <a:lvl1pPr algn="l" defTabSz="931863" rtl="0" fontAlgn="base">
              <a:lnSpc>
                <a:spcPct val="90000"/>
              </a:lnSpc>
              <a:spcBef>
                <a:spcPct val="0"/>
              </a:spcBef>
              <a:spcAft>
                <a:spcPct val="0"/>
              </a:spcAft>
              <a:defRPr lang="en-US" sz="4000" kern="1200" spc="-102" dirty="0">
                <a:ln w="3175">
                  <a:noFill/>
                </a:ln>
                <a:solidFill>
                  <a:schemeClr val="tx1"/>
                </a:solidFill>
                <a:latin typeface="+mj-lt"/>
                <a:ea typeface="ＭＳ Ｐゴシック" charset="0"/>
                <a:cs typeface="Segoe UI" pitchFamily="34" charset="0"/>
              </a:defRPr>
            </a:lvl1pPr>
            <a:lvl2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2pPr>
            <a:lvl3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3pPr>
            <a:lvl4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4pPr>
            <a:lvl5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5pPr>
            <a:lvl6pPr marL="4572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6pPr>
            <a:lvl7pPr marL="9144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7pPr>
            <a:lvl8pPr marL="13716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8pPr>
            <a:lvl9pPr marL="18288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9pPr>
          </a:lstStyle>
          <a:p>
            <a:r>
              <a:rPr lang="en-US" dirty="0"/>
              <a:t>Enhanced AlwaysOn Availability Groups</a:t>
            </a:r>
          </a:p>
        </p:txBody>
      </p:sp>
      <p:grpSp>
        <p:nvGrpSpPr>
          <p:cNvPr id="4" name="Group 3"/>
          <p:cNvGrpSpPr/>
          <p:nvPr/>
        </p:nvGrpSpPr>
        <p:grpSpPr>
          <a:xfrm>
            <a:off x="736996" y="4032134"/>
            <a:ext cx="812646" cy="1453425"/>
            <a:chOff x="736996" y="4032134"/>
            <a:chExt cx="812646" cy="1453425"/>
          </a:xfrm>
        </p:grpSpPr>
        <p:grpSp>
          <p:nvGrpSpPr>
            <p:cNvPr id="185" name="Group 4"/>
            <p:cNvGrpSpPr>
              <a:grpSpLocks noChangeAspect="1"/>
            </p:cNvGrpSpPr>
            <p:nvPr/>
          </p:nvGrpSpPr>
          <p:grpSpPr bwMode="auto">
            <a:xfrm>
              <a:off x="1055205" y="4032134"/>
              <a:ext cx="494437" cy="1449768"/>
              <a:chOff x="5221" y="1973"/>
              <a:chExt cx="398" cy="1167"/>
            </a:xfrm>
          </p:grpSpPr>
          <p:sp>
            <p:nvSpPr>
              <p:cNvPr id="186" name="AutoShape 3"/>
              <p:cNvSpPr>
                <a:spLocks noChangeAspect="1" noChangeArrowheads="1" noTextEdit="1"/>
              </p:cNvSpPr>
              <p:nvPr/>
            </p:nvSpPr>
            <p:spPr bwMode="auto">
              <a:xfrm>
                <a:off x="5221" y="1973"/>
                <a:ext cx="398" cy="11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7" name="Freeform 5"/>
              <p:cNvSpPr>
                <a:spLocks/>
              </p:cNvSpPr>
              <p:nvPr/>
            </p:nvSpPr>
            <p:spPr bwMode="auto">
              <a:xfrm>
                <a:off x="5219" y="1975"/>
                <a:ext cx="398" cy="1167"/>
              </a:xfrm>
              <a:custGeom>
                <a:avLst/>
                <a:gdLst>
                  <a:gd name="T0" fmla="*/ 194 w 204"/>
                  <a:gd name="T1" fmla="*/ 0 h 603"/>
                  <a:gd name="T2" fmla="*/ 9 w 204"/>
                  <a:gd name="T3" fmla="*/ 0 h 603"/>
                  <a:gd name="T4" fmla="*/ 0 w 204"/>
                  <a:gd name="T5" fmla="*/ 10 h 603"/>
                  <a:gd name="T6" fmla="*/ 0 w 204"/>
                  <a:gd name="T7" fmla="*/ 603 h 603"/>
                  <a:gd name="T8" fmla="*/ 204 w 204"/>
                  <a:gd name="T9" fmla="*/ 603 h 603"/>
                  <a:gd name="T10" fmla="*/ 204 w 204"/>
                  <a:gd name="T11" fmla="*/ 10 h 603"/>
                  <a:gd name="T12" fmla="*/ 194 w 204"/>
                  <a:gd name="T13" fmla="*/ 0 h 603"/>
                </a:gdLst>
                <a:ahLst/>
                <a:cxnLst>
                  <a:cxn ang="0">
                    <a:pos x="T0" y="T1"/>
                  </a:cxn>
                  <a:cxn ang="0">
                    <a:pos x="T2" y="T3"/>
                  </a:cxn>
                  <a:cxn ang="0">
                    <a:pos x="T4" y="T5"/>
                  </a:cxn>
                  <a:cxn ang="0">
                    <a:pos x="T6" y="T7"/>
                  </a:cxn>
                  <a:cxn ang="0">
                    <a:pos x="T8" y="T9"/>
                  </a:cxn>
                  <a:cxn ang="0">
                    <a:pos x="T10" y="T11"/>
                  </a:cxn>
                  <a:cxn ang="0">
                    <a:pos x="T12" y="T13"/>
                  </a:cxn>
                </a:cxnLst>
                <a:rect l="0" t="0" r="r" b="b"/>
                <a:pathLst>
                  <a:path w="204" h="603">
                    <a:moveTo>
                      <a:pt x="194" y="0"/>
                    </a:moveTo>
                    <a:cubicBezTo>
                      <a:pt x="9" y="0"/>
                      <a:pt x="9" y="0"/>
                      <a:pt x="9" y="0"/>
                    </a:cubicBezTo>
                    <a:cubicBezTo>
                      <a:pt x="4" y="0"/>
                      <a:pt x="0" y="5"/>
                      <a:pt x="0" y="10"/>
                    </a:cubicBezTo>
                    <a:cubicBezTo>
                      <a:pt x="0" y="603"/>
                      <a:pt x="0" y="603"/>
                      <a:pt x="0" y="603"/>
                    </a:cubicBezTo>
                    <a:cubicBezTo>
                      <a:pt x="204" y="603"/>
                      <a:pt x="204" y="603"/>
                      <a:pt x="204" y="603"/>
                    </a:cubicBezTo>
                    <a:cubicBezTo>
                      <a:pt x="204" y="10"/>
                      <a:pt x="204" y="10"/>
                      <a:pt x="204" y="10"/>
                    </a:cubicBezTo>
                    <a:cubicBezTo>
                      <a:pt x="204" y="5"/>
                      <a:pt x="199" y="0"/>
                      <a:pt x="194" y="0"/>
                    </a:cubicBezTo>
                    <a:close/>
                  </a:path>
                </a:pathLst>
              </a:custGeom>
              <a:solidFill>
                <a:srgbClr val="5050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8" name="Rectangle 6"/>
              <p:cNvSpPr>
                <a:spLocks noChangeArrowheads="1"/>
              </p:cNvSpPr>
              <p:nvPr/>
            </p:nvSpPr>
            <p:spPr bwMode="auto">
              <a:xfrm>
                <a:off x="5235" y="2155"/>
                <a:ext cx="366" cy="4"/>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9" name="Rectangle 7"/>
              <p:cNvSpPr>
                <a:spLocks noChangeArrowheads="1"/>
              </p:cNvSpPr>
              <p:nvPr/>
            </p:nvSpPr>
            <p:spPr bwMode="auto">
              <a:xfrm>
                <a:off x="5235" y="2080"/>
                <a:ext cx="366"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0" name="Freeform 8"/>
              <p:cNvSpPr>
                <a:spLocks/>
              </p:cNvSpPr>
              <p:nvPr/>
            </p:nvSpPr>
            <p:spPr bwMode="auto">
              <a:xfrm>
                <a:off x="5498" y="2105"/>
                <a:ext cx="80" cy="27"/>
              </a:xfrm>
              <a:custGeom>
                <a:avLst/>
                <a:gdLst>
                  <a:gd name="T0" fmla="*/ 41 w 41"/>
                  <a:gd name="T1" fmla="*/ 0 h 14"/>
                  <a:gd name="T2" fmla="*/ 6 w 41"/>
                  <a:gd name="T3" fmla="*/ 0 h 14"/>
                  <a:gd name="T4" fmla="*/ 0 w 41"/>
                  <a:gd name="T5" fmla="*/ 7 h 14"/>
                  <a:gd name="T6" fmla="*/ 6 w 41"/>
                  <a:gd name="T7" fmla="*/ 14 h 14"/>
                  <a:gd name="T8" fmla="*/ 41 w 41"/>
                  <a:gd name="T9" fmla="*/ 14 h 14"/>
                  <a:gd name="T10" fmla="*/ 41 w 41"/>
                  <a:gd name="T11" fmla="*/ 0 h 14"/>
                </a:gdLst>
                <a:ahLst/>
                <a:cxnLst>
                  <a:cxn ang="0">
                    <a:pos x="T0" y="T1"/>
                  </a:cxn>
                  <a:cxn ang="0">
                    <a:pos x="T2" y="T3"/>
                  </a:cxn>
                  <a:cxn ang="0">
                    <a:pos x="T4" y="T5"/>
                  </a:cxn>
                  <a:cxn ang="0">
                    <a:pos x="T6" y="T7"/>
                  </a:cxn>
                  <a:cxn ang="0">
                    <a:pos x="T8" y="T9"/>
                  </a:cxn>
                  <a:cxn ang="0">
                    <a:pos x="T10" y="T11"/>
                  </a:cxn>
                </a:cxnLst>
                <a:rect l="0" t="0" r="r" b="b"/>
                <a:pathLst>
                  <a:path w="41" h="14">
                    <a:moveTo>
                      <a:pt x="41" y="0"/>
                    </a:moveTo>
                    <a:cubicBezTo>
                      <a:pt x="6" y="0"/>
                      <a:pt x="6" y="0"/>
                      <a:pt x="6" y="0"/>
                    </a:cubicBezTo>
                    <a:cubicBezTo>
                      <a:pt x="3" y="0"/>
                      <a:pt x="0" y="3"/>
                      <a:pt x="0" y="7"/>
                    </a:cubicBezTo>
                    <a:cubicBezTo>
                      <a:pt x="0" y="11"/>
                      <a:pt x="3" y="14"/>
                      <a:pt x="6" y="14"/>
                    </a:cubicBezTo>
                    <a:cubicBezTo>
                      <a:pt x="41" y="14"/>
                      <a:pt x="41" y="14"/>
                      <a:pt x="41" y="14"/>
                    </a:cubicBezTo>
                    <a:lnTo>
                      <a:pt x="41" y="0"/>
                    </a:ln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1" name="Rectangle 9"/>
              <p:cNvSpPr>
                <a:spLocks noChangeArrowheads="1"/>
              </p:cNvSpPr>
              <p:nvPr/>
            </p:nvSpPr>
            <p:spPr bwMode="auto">
              <a:xfrm>
                <a:off x="5235" y="2229"/>
                <a:ext cx="366"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2" name="Rectangle 10"/>
              <p:cNvSpPr>
                <a:spLocks noChangeArrowheads="1"/>
              </p:cNvSpPr>
              <p:nvPr/>
            </p:nvSpPr>
            <p:spPr bwMode="auto">
              <a:xfrm>
                <a:off x="5235" y="2155"/>
                <a:ext cx="366" cy="4"/>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3" name="Freeform 11"/>
              <p:cNvSpPr>
                <a:spLocks/>
              </p:cNvSpPr>
              <p:nvPr/>
            </p:nvSpPr>
            <p:spPr bwMode="auto">
              <a:xfrm>
                <a:off x="5498" y="2180"/>
                <a:ext cx="80" cy="25"/>
              </a:xfrm>
              <a:custGeom>
                <a:avLst/>
                <a:gdLst>
                  <a:gd name="T0" fmla="*/ 41 w 41"/>
                  <a:gd name="T1" fmla="*/ 0 h 13"/>
                  <a:gd name="T2" fmla="*/ 6 w 41"/>
                  <a:gd name="T3" fmla="*/ 0 h 13"/>
                  <a:gd name="T4" fmla="*/ 0 w 41"/>
                  <a:gd name="T5" fmla="*/ 6 h 13"/>
                  <a:gd name="T6" fmla="*/ 6 w 41"/>
                  <a:gd name="T7" fmla="*/ 13 h 13"/>
                  <a:gd name="T8" fmla="*/ 41 w 41"/>
                  <a:gd name="T9" fmla="*/ 13 h 13"/>
                  <a:gd name="T10" fmla="*/ 41 w 41"/>
                  <a:gd name="T11" fmla="*/ 0 h 13"/>
                </a:gdLst>
                <a:ahLst/>
                <a:cxnLst>
                  <a:cxn ang="0">
                    <a:pos x="T0" y="T1"/>
                  </a:cxn>
                  <a:cxn ang="0">
                    <a:pos x="T2" y="T3"/>
                  </a:cxn>
                  <a:cxn ang="0">
                    <a:pos x="T4" y="T5"/>
                  </a:cxn>
                  <a:cxn ang="0">
                    <a:pos x="T6" y="T7"/>
                  </a:cxn>
                  <a:cxn ang="0">
                    <a:pos x="T8" y="T9"/>
                  </a:cxn>
                  <a:cxn ang="0">
                    <a:pos x="T10" y="T11"/>
                  </a:cxn>
                </a:cxnLst>
                <a:rect l="0" t="0" r="r" b="b"/>
                <a:pathLst>
                  <a:path w="41" h="13">
                    <a:moveTo>
                      <a:pt x="41" y="0"/>
                    </a:moveTo>
                    <a:cubicBezTo>
                      <a:pt x="6" y="0"/>
                      <a:pt x="6" y="0"/>
                      <a:pt x="6" y="0"/>
                    </a:cubicBezTo>
                    <a:cubicBezTo>
                      <a:pt x="3" y="0"/>
                      <a:pt x="0" y="3"/>
                      <a:pt x="0" y="6"/>
                    </a:cubicBezTo>
                    <a:cubicBezTo>
                      <a:pt x="0" y="10"/>
                      <a:pt x="3" y="13"/>
                      <a:pt x="6" y="13"/>
                    </a:cubicBezTo>
                    <a:cubicBezTo>
                      <a:pt x="41" y="13"/>
                      <a:pt x="41" y="13"/>
                      <a:pt x="41" y="13"/>
                    </a:cubicBezTo>
                    <a:lnTo>
                      <a:pt x="41" y="0"/>
                    </a:ln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4" name="Rectangle 12"/>
              <p:cNvSpPr>
                <a:spLocks noChangeArrowheads="1"/>
              </p:cNvSpPr>
              <p:nvPr/>
            </p:nvSpPr>
            <p:spPr bwMode="auto">
              <a:xfrm>
                <a:off x="5235" y="2302"/>
                <a:ext cx="366" cy="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5" name="Rectangle 13"/>
              <p:cNvSpPr>
                <a:spLocks noChangeArrowheads="1"/>
              </p:cNvSpPr>
              <p:nvPr/>
            </p:nvSpPr>
            <p:spPr bwMode="auto">
              <a:xfrm>
                <a:off x="5235" y="2229"/>
                <a:ext cx="366"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6" name="Freeform 14"/>
              <p:cNvSpPr>
                <a:spLocks/>
              </p:cNvSpPr>
              <p:nvPr/>
            </p:nvSpPr>
            <p:spPr bwMode="auto">
              <a:xfrm>
                <a:off x="5498" y="2254"/>
                <a:ext cx="80" cy="27"/>
              </a:xfrm>
              <a:custGeom>
                <a:avLst/>
                <a:gdLst>
                  <a:gd name="T0" fmla="*/ 41 w 41"/>
                  <a:gd name="T1" fmla="*/ 0 h 14"/>
                  <a:gd name="T2" fmla="*/ 6 w 41"/>
                  <a:gd name="T3" fmla="*/ 0 h 14"/>
                  <a:gd name="T4" fmla="*/ 0 w 41"/>
                  <a:gd name="T5" fmla="*/ 7 h 14"/>
                  <a:gd name="T6" fmla="*/ 6 w 41"/>
                  <a:gd name="T7" fmla="*/ 14 h 14"/>
                  <a:gd name="T8" fmla="*/ 41 w 41"/>
                  <a:gd name="T9" fmla="*/ 14 h 14"/>
                  <a:gd name="T10" fmla="*/ 41 w 41"/>
                  <a:gd name="T11" fmla="*/ 0 h 14"/>
                </a:gdLst>
                <a:ahLst/>
                <a:cxnLst>
                  <a:cxn ang="0">
                    <a:pos x="T0" y="T1"/>
                  </a:cxn>
                  <a:cxn ang="0">
                    <a:pos x="T2" y="T3"/>
                  </a:cxn>
                  <a:cxn ang="0">
                    <a:pos x="T4" y="T5"/>
                  </a:cxn>
                  <a:cxn ang="0">
                    <a:pos x="T6" y="T7"/>
                  </a:cxn>
                  <a:cxn ang="0">
                    <a:pos x="T8" y="T9"/>
                  </a:cxn>
                  <a:cxn ang="0">
                    <a:pos x="T10" y="T11"/>
                  </a:cxn>
                </a:cxnLst>
                <a:rect l="0" t="0" r="r" b="b"/>
                <a:pathLst>
                  <a:path w="41" h="14">
                    <a:moveTo>
                      <a:pt x="41" y="0"/>
                    </a:moveTo>
                    <a:cubicBezTo>
                      <a:pt x="6" y="0"/>
                      <a:pt x="6" y="0"/>
                      <a:pt x="6" y="0"/>
                    </a:cubicBezTo>
                    <a:cubicBezTo>
                      <a:pt x="3" y="0"/>
                      <a:pt x="0" y="3"/>
                      <a:pt x="0" y="7"/>
                    </a:cubicBezTo>
                    <a:cubicBezTo>
                      <a:pt x="0" y="10"/>
                      <a:pt x="3" y="14"/>
                      <a:pt x="6" y="14"/>
                    </a:cubicBezTo>
                    <a:cubicBezTo>
                      <a:pt x="41" y="14"/>
                      <a:pt x="41" y="14"/>
                      <a:pt x="41" y="14"/>
                    </a:cubicBezTo>
                    <a:lnTo>
                      <a:pt x="41" y="0"/>
                    </a:ln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7" name="Rectangle 15"/>
              <p:cNvSpPr>
                <a:spLocks noChangeArrowheads="1"/>
              </p:cNvSpPr>
              <p:nvPr/>
            </p:nvSpPr>
            <p:spPr bwMode="auto">
              <a:xfrm>
                <a:off x="5235" y="2378"/>
                <a:ext cx="366"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8" name="Rectangle 16"/>
              <p:cNvSpPr>
                <a:spLocks noChangeArrowheads="1"/>
              </p:cNvSpPr>
              <p:nvPr/>
            </p:nvSpPr>
            <p:spPr bwMode="auto">
              <a:xfrm>
                <a:off x="5235" y="2302"/>
                <a:ext cx="366" cy="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9" name="Freeform 17"/>
              <p:cNvSpPr>
                <a:spLocks/>
              </p:cNvSpPr>
              <p:nvPr/>
            </p:nvSpPr>
            <p:spPr bwMode="auto">
              <a:xfrm>
                <a:off x="5498" y="2329"/>
                <a:ext cx="80" cy="25"/>
              </a:xfrm>
              <a:custGeom>
                <a:avLst/>
                <a:gdLst>
                  <a:gd name="T0" fmla="*/ 41 w 41"/>
                  <a:gd name="T1" fmla="*/ 0 h 13"/>
                  <a:gd name="T2" fmla="*/ 6 w 41"/>
                  <a:gd name="T3" fmla="*/ 0 h 13"/>
                  <a:gd name="T4" fmla="*/ 0 w 41"/>
                  <a:gd name="T5" fmla="*/ 6 h 13"/>
                  <a:gd name="T6" fmla="*/ 6 w 41"/>
                  <a:gd name="T7" fmla="*/ 13 h 13"/>
                  <a:gd name="T8" fmla="*/ 41 w 41"/>
                  <a:gd name="T9" fmla="*/ 13 h 13"/>
                  <a:gd name="T10" fmla="*/ 41 w 41"/>
                  <a:gd name="T11" fmla="*/ 0 h 13"/>
                </a:gdLst>
                <a:ahLst/>
                <a:cxnLst>
                  <a:cxn ang="0">
                    <a:pos x="T0" y="T1"/>
                  </a:cxn>
                  <a:cxn ang="0">
                    <a:pos x="T2" y="T3"/>
                  </a:cxn>
                  <a:cxn ang="0">
                    <a:pos x="T4" y="T5"/>
                  </a:cxn>
                  <a:cxn ang="0">
                    <a:pos x="T6" y="T7"/>
                  </a:cxn>
                  <a:cxn ang="0">
                    <a:pos x="T8" y="T9"/>
                  </a:cxn>
                  <a:cxn ang="0">
                    <a:pos x="T10" y="T11"/>
                  </a:cxn>
                </a:cxnLst>
                <a:rect l="0" t="0" r="r" b="b"/>
                <a:pathLst>
                  <a:path w="41" h="13">
                    <a:moveTo>
                      <a:pt x="41" y="0"/>
                    </a:moveTo>
                    <a:cubicBezTo>
                      <a:pt x="6" y="0"/>
                      <a:pt x="6" y="0"/>
                      <a:pt x="6" y="0"/>
                    </a:cubicBezTo>
                    <a:cubicBezTo>
                      <a:pt x="3" y="0"/>
                      <a:pt x="0" y="3"/>
                      <a:pt x="0" y="6"/>
                    </a:cubicBezTo>
                    <a:cubicBezTo>
                      <a:pt x="0" y="10"/>
                      <a:pt x="3" y="13"/>
                      <a:pt x="6" y="13"/>
                    </a:cubicBezTo>
                    <a:cubicBezTo>
                      <a:pt x="41" y="13"/>
                      <a:pt x="41" y="13"/>
                      <a:pt x="41" y="13"/>
                    </a:cubicBezTo>
                    <a:lnTo>
                      <a:pt x="41" y="0"/>
                    </a:ln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0" name="Rectangle 18"/>
              <p:cNvSpPr>
                <a:spLocks noChangeArrowheads="1"/>
              </p:cNvSpPr>
              <p:nvPr/>
            </p:nvSpPr>
            <p:spPr bwMode="auto">
              <a:xfrm>
                <a:off x="5235" y="2451"/>
                <a:ext cx="366" cy="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1" name="Rectangle 19"/>
              <p:cNvSpPr>
                <a:spLocks noChangeArrowheads="1"/>
              </p:cNvSpPr>
              <p:nvPr/>
            </p:nvSpPr>
            <p:spPr bwMode="auto">
              <a:xfrm>
                <a:off x="5235" y="2378"/>
                <a:ext cx="366"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2" name="Freeform 20"/>
              <p:cNvSpPr>
                <a:spLocks/>
              </p:cNvSpPr>
              <p:nvPr/>
            </p:nvSpPr>
            <p:spPr bwMode="auto">
              <a:xfrm>
                <a:off x="5498" y="2403"/>
                <a:ext cx="80" cy="25"/>
              </a:xfrm>
              <a:custGeom>
                <a:avLst/>
                <a:gdLst>
                  <a:gd name="T0" fmla="*/ 41 w 41"/>
                  <a:gd name="T1" fmla="*/ 0 h 13"/>
                  <a:gd name="T2" fmla="*/ 6 w 41"/>
                  <a:gd name="T3" fmla="*/ 0 h 13"/>
                  <a:gd name="T4" fmla="*/ 0 w 41"/>
                  <a:gd name="T5" fmla="*/ 7 h 13"/>
                  <a:gd name="T6" fmla="*/ 6 w 41"/>
                  <a:gd name="T7" fmla="*/ 13 h 13"/>
                  <a:gd name="T8" fmla="*/ 41 w 41"/>
                  <a:gd name="T9" fmla="*/ 13 h 13"/>
                  <a:gd name="T10" fmla="*/ 41 w 41"/>
                  <a:gd name="T11" fmla="*/ 0 h 13"/>
                </a:gdLst>
                <a:ahLst/>
                <a:cxnLst>
                  <a:cxn ang="0">
                    <a:pos x="T0" y="T1"/>
                  </a:cxn>
                  <a:cxn ang="0">
                    <a:pos x="T2" y="T3"/>
                  </a:cxn>
                  <a:cxn ang="0">
                    <a:pos x="T4" y="T5"/>
                  </a:cxn>
                  <a:cxn ang="0">
                    <a:pos x="T6" y="T7"/>
                  </a:cxn>
                  <a:cxn ang="0">
                    <a:pos x="T8" y="T9"/>
                  </a:cxn>
                  <a:cxn ang="0">
                    <a:pos x="T10" y="T11"/>
                  </a:cxn>
                </a:cxnLst>
                <a:rect l="0" t="0" r="r" b="b"/>
                <a:pathLst>
                  <a:path w="41" h="13">
                    <a:moveTo>
                      <a:pt x="41" y="0"/>
                    </a:moveTo>
                    <a:cubicBezTo>
                      <a:pt x="6" y="0"/>
                      <a:pt x="6" y="0"/>
                      <a:pt x="6" y="0"/>
                    </a:cubicBezTo>
                    <a:cubicBezTo>
                      <a:pt x="3" y="0"/>
                      <a:pt x="0" y="3"/>
                      <a:pt x="0" y="7"/>
                    </a:cubicBezTo>
                    <a:cubicBezTo>
                      <a:pt x="0" y="10"/>
                      <a:pt x="3" y="13"/>
                      <a:pt x="6" y="13"/>
                    </a:cubicBezTo>
                    <a:cubicBezTo>
                      <a:pt x="41" y="13"/>
                      <a:pt x="41" y="13"/>
                      <a:pt x="41" y="13"/>
                    </a:cubicBezTo>
                    <a:lnTo>
                      <a:pt x="41" y="0"/>
                    </a:ln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3" name="Rectangle 21"/>
              <p:cNvSpPr>
                <a:spLocks noChangeArrowheads="1"/>
              </p:cNvSpPr>
              <p:nvPr/>
            </p:nvSpPr>
            <p:spPr bwMode="auto">
              <a:xfrm>
                <a:off x="5235" y="2527"/>
                <a:ext cx="366"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4" name="Rectangle 22"/>
              <p:cNvSpPr>
                <a:spLocks noChangeArrowheads="1"/>
              </p:cNvSpPr>
              <p:nvPr/>
            </p:nvSpPr>
            <p:spPr bwMode="auto">
              <a:xfrm>
                <a:off x="5235" y="2451"/>
                <a:ext cx="366" cy="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5" name="Freeform 23"/>
              <p:cNvSpPr>
                <a:spLocks/>
              </p:cNvSpPr>
              <p:nvPr/>
            </p:nvSpPr>
            <p:spPr bwMode="auto">
              <a:xfrm>
                <a:off x="5498" y="2478"/>
                <a:ext cx="80" cy="25"/>
              </a:xfrm>
              <a:custGeom>
                <a:avLst/>
                <a:gdLst>
                  <a:gd name="T0" fmla="*/ 41 w 41"/>
                  <a:gd name="T1" fmla="*/ 0 h 13"/>
                  <a:gd name="T2" fmla="*/ 6 w 41"/>
                  <a:gd name="T3" fmla="*/ 0 h 13"/>
                  <a:gd name="T4" fmla="*/ 0 w 41"/>
                  <a:gd name="T5" fmla="*/ 6 h 13"/>
                  <a:gd name="T6" fmla="*/ 6 w 41"/>
                  <a:gd name="T7" fmla="*/ 13 h 13"/>
                  <a:gd name="T8" fmla="*/ 41 w 41"/>
                  <a:gd name="T9" fmla="*/ 13 h 13"/>
                  <a:gd name="T10" fmla="*/ 41 w 41"/>
                  <a:gd name="T11" fmla="*/ 0 h 13"/>
                </a:gdLst>
                <a:ahLst/>
                <a:cxnLst>
                  <a:cxn ang="0">
                    <a:pos x="T0" y="T1"/>
                  </a:cxn>
                  <a:cxn ang="0">
                    <a:pos x="T2" y="T3"/>
                  </a:cxn>
                  <a:cxn ang="0">
                    <a:pos x="T4" y="T5"/>
                  </a:cxn>
                  <a:cxn ang="0">
                    <a:pos x="T6" y="T7"/>
                  </a:cxn>
                  <a:cxn ang="0">
                    <a:pos x="T8" y="T9"/>
                  </a:cxn>
                  <a:cxn ang="0">
                    <a:pos x="T10" y="T11"/>
                  </a:cxn>
                </a:cxnLst>
                <a:rect l="0" t="0" r="r" b="b"/>
                <a:pathLst>
                  <a:path w="41" h="13">
                    <a:moveTo>
                      <a:pt x="41" y="0"/>
                    </a:moveTo>
                    <a:cubicBezTo>
                      <a:pt x="6" y="0"/>
                      <a:pt x="6" y="0"/>
                      <a:pt x="6" y="0"/>
                    </a:cubicBezTo>
                    <a:cubicBezTo>
                      <a:pt x="3" y="0"/>
                      <a:pt x="0" y="3"/>
                      <a:pt x="0" y="6"/>
                    </a:cubicBezTo>
                    <a:cubicBezTo>
                      <a:pt x="0" y="10"/>
                      <a:pt x="3" y="13"/>
                      <a:pt x="6" y="13"/>
                    </a:cubicBezTo>
                    <a:cubicBezTo>
                      <a:pt x="41" y="13"/>
                      <a:pt x="41" y="13"/>
                      <a:pt x="41" y="13"/>
                    </a:cubicBezTo>
                    <a:lnTo>
                      <a:pt x="41" y="0"/>
                    </a:ln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6" name="Rectangle 24"/>
              <p:cNvSpPr>
                <a:spLocks noChangeArrowheads="1"/>
              </p:cNvSpPr>
              <p:nvPr/>
            </p:nvSpPr>
            <p:spPr bwMode="auto">
              <a:xfrm>
                <a:off x="5235" y="2600"/>
                <a:ext cx="366" cy="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7" name="Rectangle 25"/>
              <p:cNvSpPr>
                <a:spLocks noChangeArrowheads="1"/>
              </p:cNvSpPr>
              <p:nvPr/>
            </p:nvSpPr>
            <p:spPr bwMode="auto">
              <a:xfrm>
                <a:off x="5235" y="2527"/>
                <a:ext cx="366"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8" name="Freeform 26"/>
              <p:cNvSpPr>
                <a:spLocks/>
              </p:cNvSpPr>
              <p:nvPr/>
            </p:nvSpPr>
            <p:spPr bwMode="auto">
              <a:xfrm>
                <a:off x="5498" y="2552"/>
                <a:ext cx="80" cy="25"/>
              </a:xfrm>
              <a:custGeom>
                <a:avLst/>
                <a:gdLst>
                  <a:gd name="T0" fmla="*/ 41 w 41"/>
                  <a:gd name="T1" fmla="*/ 0 h 13"/>
                  <a:gd name="T2" fmla="*/ 6 w 41"/>
                  <a:gd name="T3" fmla="*/ 0 h 13"/>
                  <a:gd name="T4" fmla="*/ 0 w 41"/>
                  <a:gd name="T5" fmla="*/ 7 h 13"/>
                  <a:gd name="T6" fmla="*/ 6 w 41"/>
                  <a:gd name="T7" fmla="*/ 13 h 13"/>
                  <a:gd name="T8" fmla="*/ 41 w 41"/>
                  <a:gd name="T9" fmla="*/ 13 h 13"/>
                  <a:gd name="T10" fmla="*/ 41 w 41"/>
                  <a:gd name="T11" fmla="*/ 0 h 13"/>
                </a:gdLst>
                <a:ahLst/>
                <a:cxnLst>
                  <a:cxn ang="0">
                    <a:pos x="T0" y="T1"/>
                  </a:cxn>
                  <a:cxn ang="0">
                    <a:pos x="T2" y="T3"/>
                  </a:cxn>
                  <a:cxn ang="0">
                    <a:pos x="T4" y="T5"/>
                  </a:cxn>
                  <a:cxn ang="0">
                    <a:pos x="T6" y="T7"/>
                  </a:cxn>
                  <a:cxn ang="0">
                    <a:pos x="T8" y="T9"/>
                  </a:cxn>
                  <a:cxn ang="0">
                    <a:pos x="T10" y="T11"/>
                  </a:cxn>
                </a:cxnLst>
                <a:rect l="0" t="0" r="r" b="b"/>
                <a:pathLst>
                  <a:path w="41" h="13">
                    <a:moveTo>
                      <a:pt x="41" y="0"/>
                    </a:moveTo>
                    <a:cubicBezTo>
                      <a:pt x="6" y="0"/>
                      <a:pt x="6" y="0"/>
                      <a:pt x="6" y="0"/>
                    </a:cubicBezTo>
                    <a:cubicBezTo>
                      <a:pt x="3" y="0"/>
                      <a:pt x="0" y="3"/>
                      <a:pt x="0" y="7"/>
                    </a:cubicBezTo>
                    <a:cubicBezTo>
                      <a:pt x="0" y="10"/>
                      <a:pt x="3" y="13"/>
                      <a:pt x="6" y="13"/>
                    </a:cubicBezTo>
                    <a:cubicBezTo>
                      <a:pt x="41" y="13"/>
                      <a:pt x="41" y="13"/>
                      <a:pt x="41" y="13"/>
                    </a:cubicBezTo>
                    <a:lnTo>
                      <a:pt x="41" y="0"/>
                    </a:ln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9" name="Rectangle 27"/>
              <p:cNvSpPr>
                <a:spLocks noChangeArrowheads="1"/>
              </p:cNvSpPr>
              <p:nvPr/>
            </p:nvSpPr>
            <p:spPr bwMode="auto">
              <a:xfrm>
                <a:off x="5235" y="2676"/>
                <a:ext cx="366"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0" name="Rectangle 28"/>
              <p:cNvSpPr>
                <a:spLocks noChangeArrowheads="1"/>
              </p:cNvSpPr>
              <p:nvPr/>
            </p:nvSpPr>
            <p:spPr bwMode="auto">
              <a:xfrm>
                <a:off x="5235" y="2600"/>
                <a:ext cx="366" cy="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1" name="Freeform 29"/>
              <p:cNvSpPr>
                <a:spLocks/>
              </p:cNvSpPr>
              <p:nvPr/>
            </p:nvSpPr>
            <p:spPr bwMode="auto">
              <a:xfrm>
                <a:off x="5498" y="2627"/>
                <a:ext cx="80" cy="25"/>
              </a:xfrm>
              <a:custGeom>
                <a:avLst/>
                <a:gdLst>
                  <a:gd name="T0" fmla="*/ 41 w 41"/>
                  <a:gd name="T1" fmla="*/ 0 h 13"/>
                  <a:gd name="T2" fmla="*/ 6 w 41"/>
                  <a:gd name="T3" fmla="*/ 0 h 13"/>
                  <a:gd name="T4" fmla="*/ 0 w 41"/>
                  <a:gd name="T5" fmla="*/ 6 h 13"/>
                  <a:gd name="T6" fmla="*/ 6 w 41"/>
                  <a:gd name="T7" fmla="*/ 13 h 13"/>
                  <a:gd name="T8" fmla="*/ 41 w 41"/>
                  <a:gd name="T9" fmla="*/ 13 h 13"/>
                  <a:gd name="T10" fmla="*/ 41 w 41"/>
                  <a:gd name="T11" fmla="*/ 0 h 13"/>
                </a:gdLst>
                <a:ahLst/>
                <a:cxnLst>
                  <a:cxn ang="0">
                    <a:pos x="T0" y="T1"/>
                  </a:cxn>
                  <a:cxn ang="0">
                    <a:pos x="T2" y="T3"/>
                  </a:cxn>
                  <a:cxn ang="0">
                    <a:pos x="T4" y="T5"/>
                  </a:cxn>
                  <a:cxn ang="0">
                    <a:pos x="T6" y="T7"/>
                  </a:cxn>
                  <a:cxn ang="0">
                    <a:pos x="T8" y="T9"/>
                  </a:cxn>
                  <a:cxn ang="0">
                    <a:pos x="T10" y="T11"/>
                  </a:cxn>
                </a:cxnLst>
                <a:rect l="0" t="0" r="r" b="b"/>
                <a:pathLst>
                  <a:path w="41" h="13">
                    <a:moveTo>
                      <a:pt x="41" y="0"/>
                    </a:moveTo>
                    <a:cubicBezTo>
                      <a:pt x="6" y="0"/>
                      <a:pt x="6" y="0"/>
                      <a:pt x="6" y="0"/>
                    </a:cubicBezTo>
                    <a:cubicBezTo>
                      <a:pt x="3" y="0"/>
                      <a:pt x="0" y="3"/>
                      <a:pt x="0" y="6"/>
                    </a:cubicBezTo>
                    <a:cubicBezTo>
                      <a:pt x="0" y="10"/>
                      <a:pt x="3" y="13"/>
                      <a:pt x="6" y="13"/>
                    </a:cubicBezTo>
                    <a:cubicBezTo>
                      <a:pt x="41" y="13"/>
                      <a:pt x="41" y="13"/>
                      <a:pt x="41" y="13"/>
                    </a:cubicBezTo>
                    <a:lnTo>
                      <a:pt x="41" y="0"/>
                    </a:ln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2" name="Rectangle 30"/>
              <p:cNvSpPr>
                <a:spLocks noChangeArrowheads="1"/>
              </p:cNvSpPr>
              <p:nvPr/>
            </p:nvSpPr>
            <p:spPr bwMode="auto">
              <a:xfrm>
                <a:off x="5235" y="2749"/>
                <a:ext cx="366" cy="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3" name="Rectangle 31"/>
              <p:cNvSpPr>
                <a:spLocks noChangeArrowheads="1"/>
              </p:cNvSpPr>
              <p:nvPr/>
            </p:nvSpPr>
            <p:spPr bwMode="auto">
              <a:xfrm>
                <a:off x="5235" y="2676"/>
                <a:ext cx="366"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4" name="Freeform 32"/>
              <p:cNvSpPr>
                <a:spLocks/>
              </p:cNvSpPr>
              <p:nvPr/>
            </p:nvSpPr>
            <p:spPr bwMode="auto">
              <a:xfrm>
                <a:off x="5498" y="2701"/>
                <a:ext cx="80" cy="25"/>
              </a:xfrm>
              <a:custGeom>
                <a:avLst/>
                <a:gdLst>
                  <a:gd name="T0" fmla="*/ 41 w 41"/>
                  <a:gd name="T1" fmla="*/ 0 h 13"/>
                  <a:gd name="T2" fmla="*/ 6 w 41"/>
                  <a:gd name="T3" fmla="*/ 0 h 13"/>
                  <a:gd name="T4" fmla="*/ 0 w 41"/>
                  <a:gd name="T5" fmla="*/ 7 h 13"/>
                  <a:gd name="T6" fmla="*/ 6 w 41"/>
                  <a:gd name="T7" fmla="*/ 13 h 13"/>
                  <a:gd name="T8" fmla="*/ 41 w 41"/>
                  <a:gd name="T9" fmla="*/ 13 h 13"/>
                  <a:gd name="T10" fmla="*/ 41 w 41"/>
                  <a:gd name="T11" fmla="*/ 0 h 13"/>
                </a:gdLst>
                <a:ahLst/>
                <a:cxnLst>
                  <a:cxn ang="0">
                    <a:pos x="T0" y="T1"/>
                  </a:cxn>
                  <a:cxn ang="0">
                    <a:pos x="T2" y="T3"/>
                  </a:cxn>
                  <a:cxn ang="0">
                    <a:pos x="T4" y="T5"/>
                  </a:cxn>
                  <a:cxn ang="0">
                    <a:pos x="T6" y="T7"/>
                  </a:cxn>
                  <a:cxn ang="0">
                    <a:pos x="T8" y="T9"/>
                  </a:cxn>
                  <a:cxn ang="0">
                    <a:pos x="T10" y="T11"/>
                  </a:cxn>
                </a:cxnLst>
                <a:rect l="0" t="0" r="r" b="b"/>
                <a:pathLst>
                  <a:path w="41" h="13">
                    <a:moveTo>
                      <a:pt x="41" y="0"/>
                    </a:moveTo>
                    <a:cubicBezTo>
                      <a:pt x="6" y="0"/>
                      <a:pt x="6" y="0"/>
                      <a:pt x="6" y="0"/>
                    </a:cubicBezTo>
                    <a:cubicBezTo>
                      <a:pt x="3" y="0"/>
                      <a:pt x="0" y="3"/>
                      <a:pt x="0" y="7"/>
                    </a:cubicBezTo>
                    <a:cubicBezTo>
                      <a:pt x="0" y="10"/>
                      <a:pt x="3" y="13"/>
                      <a:pt x="6" y="13"/>
                    </a:cubicBezTo>
                    <a:cubicBezTo>
                      <a:pt x="41" y="13"/>
                      <a:pt x="41" y="13"/>
                      <a:pt x="41" y="13"/>
                    </a:cubicBezTo>
                    <a:lnTo>
                      <a:pt x="41" y="0"/>
                    </a:ln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5" name="Freeform 33"/>
              <p:cNvSpPr>
                <a:spLocks noEditPoints="1"/>
              </p:cNvSpPr>
              <p:nvPr/>
            </p:nvSpPr>
            <p:spPr bwMode="auto">
              <a:xfrm>
                <a:off x="5231" y="2080"/>
                <a:ext cx="372" cy="1010"/>
              </a:xfrm>
              <a:custGeom>
                <a:avLst/>
                <a:gdLst>
                  <a:gd name="T0" fmla="*/ 372 w 372"/>
                  <a:gd name="T1" fmla="*/ 1010 h 1010"/>
                  <a:gd name="T2" fmla="*/ 0 w 372"/>
                  <a:gd name="T3" fmla="*/ 1010 h 1010"/>
                  <a:gd name="T4" fmla="*/ 0 w 372"/>
                  <a:gd name="T5" fmla="*/ 0 h 1010"/>
                  <a:gd name="T6" fmla="*/ 372 w 372"/>
                  <a:gd name="T7" fmla="*/ 0 h 1010"/>
                  <a:gd name="T8" fmla="*/ 372 w 372"/>
                  <a:gd name="T9" fmla="*/ 1010 h 1010"/>
                  <a:gd name="T10" fmla="*/ 6 w 372"/>
                  <a:gd name="T11" fmla="*/ 1004 h 1010"/>
                  <a:gd name="T12" fmla="*/ 367 w 372"/>
                  <a:gd name="T13" fmla="*/ 1004 h 1010"/>
                  <a:gd name="T14" fmla="*/ 367 w 372"/>
                  <a:gd name="T15" fmla="*/ 5 h 1010"/>
                  <a:gd name="T16" fmla="*/ 6 w 372"/>
                  <a:gd name="T17" fmla="*/ 5 h 1010"/>
                  <a:gd name="T18" fmla="*/ 6 w 372"/>
                  <a:gd name="T19" fmla="*/ 1004 h 10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72" h="1010">
                    <a:moveTo>
                      <a:pt x="372" y="1010"/>
                    </a:moveTo>
                    <a:lnTo>
                      <a:pt x="0" y="1010"/>
                    </a:lnTo>
                    <a:lnTo>
                      <a:pt x="0" y="0"/>
                    </a:lnTo>
                    <a:lnTo>
                      <a:pt x="372" y="0"/>
                    </a:lnTo>
                    <a:lnTo>
                      <a:pt x="372" y="1010"/>
                    </a:lnTo>
                    <a:close/>
                    <a:moveTo>
                      <a:pt x="6" y="1004"/>
                    </a:moveTo>
                    <a:lnTo>
                      <a:pt x="367" y="1004"/>
                    </a:lnTo>
                    <a:lnTo>
                      <a:pt x="367" y="5"/>
                    </a:lnTo>
                    <a:lnTo>
                      <a:pt x="6" y="5"/>
                    </a:lnTo>
                    <a:lnTo>
                      <a:pt x="6" y="100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6" name="Freeform 34"/>
              <p:cNvSpPr>
                <a:spLocks/>
              </p:cNvSpPr>
              <p:nvPr/>
            </p:nvSpPr>
            <p:spPr bwMode="auto">
              <a:xfrm>
                <a:off x="5231" y="2049"/>
                <a:ext cx="127" cy="5"/>
              </a:xfrm>
              <a:custGeom>
                <a:avLst/>
                <a:gdLst>
                  <a:gd name="T0" fmla="*/ 64 w 65"/>
                  <a:gd name="T1" fmla="*/ 3 h 3"/>
                  <a:gd name="T2" fmla="*/ 2 w 65"/>
                  <a:gd name="T3" fmla="*/ 3 h 3"/>
                  <a:gd name="T4" fmla="*/ 0 w 65"/>
                  <a:gd name="T5" fmla="*/ 2 h 3"/>
                  <a:gd name="T6" fmla="*/ 2 w 65"/>
                  <a:gd name="T7" fmla="*/ 0 h 3"/>
                  <a:gd name="T8" fmla="*/ 64 w 65"/>
                  <a:gd name="T9" fmla="*/ 0 h 3"/>
                  <a:gd name="T10" fmla="*/ 65 w 65"/>
                  <a:gd name="T11" fmla="*/ 2 h 3"/>
                  <a:gd name="T12" fmla="*/ 64 w 65"/>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65" h="3">
                    <a:moveTo>
                      <a:pt x="64" y="3"/>
                    </a:moveTo>
                    <a:cubicBezTo>
                      <a:pt x="2" y="3"/>
                      <a:pt x="2" y="3"/>
                      <a:pt x="2" y="3"/>
                    </a:cubicBezTo>
                    <a:cubicBezTo>
                      <a:pt x="1" y="3"/>
                      <a:pt x="0" y="2"/>
                      <a:pt x="0" y="2"/>
                    </a:cubicBezTo>
                    <a:cubicBezTo>
                      <a:pt x="0" y="1"/>
                      <a:pt x="1" y="0"/>
                      <a:pt x="2" y="0"/>
                    </a:cubicBezTo>
                    <a:cubicBezTo>
                      <a:pt x="64" y="0"/>
                      <a:pt x="64" y="0"/>
                      <a:pt x="64" y="0"/>
                    </a:cubicBezTo>
                    <a:cubicBezTo>
                      <a:pt x="65" y="0"/>
                      <a:pt x="65" y="1"/>
                      <a:pt x="65" y="2"/>
                    </a:cubicBezTo>
                    <a:cubicBezTo>
                      <a:pt x="65" y="2"/>
                      <a:pt x="65" y="3"/>
                      <a:pt x="64"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7" name="Freeform 35"/>
              <p:cNvSpPr>
                <a:spLocks/>
              </p:cNvSpPr>
              <p:nvPr/>
            </p:nvSpPr>
            <p:spPr bwMode="auto">
              <a:xfrm>
                <a:off x="5231" y="2033"/>
                <a:ext cx="127" cy="6"/>
              </a:xfrm>
              <a:custGeom>
                <a:avLst/>
                <a:gdLst>
                  <a:gd name="T0" fmla="*/ 64 w 65"/>
                  <a:gd name="T1" fmla="*/ 3 h 3"/>
                  <a:gd name="T2" fmla="*/ 2 w 65"/>
                  <a:gd name="T3" fmla="*/ 3 h 3"/>
                  <a:gd name="T4" fmla="*/ 0 w 65"/>
                  <a:gd name="T5" fmla="*/ 2 h 3"/>
                  <a:gd name="T6" fmla="*/ 2 w 65"/>
                  <a:gd name="T7" fmla="*/ 0 h 3"/>
                  <a:gd name="T8" fmla="*/ 64 w 65"/>
                  <a:gd name="T9" fmla="*/ 0 h 3"/>
                  <a:gd name="T10" fmla="*/ 65 w 65"/>
                  <a:gd name="T11" fmla="*/ 2 h 3"/>
                  <a:gd name="T12" fmla="*/ 64 w 65"/>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65" h="3">
                    <a:moveTo>
                      <a:pt x="64" y="3"/>
                    </a:moveTo>
                    <a:cubicBezTo>
                      <a:pt x="2" y="3"/>
                      <a:pt x="2" y="3"/>
                      <a:pt x="2" y="3"/>
                    </a:cubicBezTo>
                    <a:cubicBezTo>
                      <a:pt x="1" y="3"/>
                      <a:pt x="0" y="2"/>
                      <a:pt x="0" y="2"/>
                    </a:cubicBezTo>
                    <a:cubicBezTo>
                      <a:pt x="0" y="1"/>
                      <a:pt x="1" y="0"/>
                      <a:pt x="2" y="0"/>
                    </a:cubicBezTo>
                    <a:cubicBezTo>
                      <a:pt x="64" y="0"/>
                      <a:pt x="64" y="0"/>
                      <a:pt x="64" y="0"/>
                    </a:cubicBezTo>
                    <a:cubicBezTo>
                      <a:pt x="65" y="0"/>
                      <a:pt x="65" y="1"/>
                      <a:pt x="65" y="2"/>
                    </a:cubicBezTo>
                    <a:cubicBezTo>
                      <a:pt x="65" y="2"/>
                      <a:pt x="65" y="3"/>
                      <a:pt x="64"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8" name="Freeform 36"/>
              <p:cNvSpPr>
                <a:spLocks/>
              </p:cNvSpPr>
              <p:nvPr/>
            </p:nvSpPr>
            <p:spPr bwMode="auto">
              <a:xfrm>
                <a:off x="5231" y="2018"/>
                <a:ext cx="127" cy="5"/>
              </a:xfrm>
              <a:custGeom>
                <a:avLst/>
                <a:gdLst>
                  <a:gd name="T0" fmla="*/ 64 w 65"/>
                  <a:gd name="T1" fmla="*/ 3 h 3"/>
                  <a:gd name="T2" fmla="*/ 2 w 65"/>
                  <a:gd name="T3" fmla="*/ 3 h 3"/>
                  <a:gd name="T4" fmla="*/ 0 w 65"/>
                  <a:gd name="T5" fmla="*/ 2 h 3"/>
                  <a:gd name="T6" fmla="*/ 2 w 65"/>
                  <a:gd name="T7" fmla="*/ 0 h 3"/>
                  <a:gd name="T8" fmla="*/ 64 w 65"/>
                  <a:gd name="T9" fmla="*/ 0 h 3"/>
                  <a:gd name="T10" fmla="*/ 65 w 65"/>
                  <a:gd name="T11" fmla="*/ 2 h 3"/>
                  <a:gd name="T12" fmla="*/ 64 w 65"/>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65" h="3">
                    <a:moveTo>
                      <a:pt x="64" y="3"/>
                    </a:moveTo>
                    <a:cubicBezTo>
                      <a:pt x="2" y="3"/>
                      <a:pt x="2" y="3"/>
                      <a:pt x="2" y="3"/>
                    </a:cubicBezTo>
                    <a:cubicBezTo>
                      <a:pt x="1" y="3"/>
                      <a:pt x="0" y="2"/>
                      <a:pt x="0" y="2"/>
                    </a:cubicBezTo>
                    <a:cubicBezTo>
                      <a:pt x="0" y="1"/>
                      <a:pt x="1" y="0"/>
                      <a:pt x="2" y="0"/>
                    </a:cubicBezTo>
                    <a:cubicBezTo>
                      <a:pt x="64" y="0"/>
                      <a:pt x="64" y="0"/>
                      <a:pt x="64" y="0"/>
                    </a:cubicBezTo>
                    <a:cubicBezTo>
                      <a:pt x="65" y="0"/>
                      <a:pt x="65" y="1"/>
                      <a:pt x="65" y="2"/>
                    </a:cubicBezTo>
                    <a:cubicBezTo>
                      <a:pt x="65" y="2"/>
                      <a:pt x="65" y="3"/>
                      <a:pt x="64"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9" name="Freeform 37"/>
              <p:cNvSpPr>
                <a:spLocks/>
              </p:cNvSpPr>
              <p:nvPr/>
            </p:nvSpPr>
            <p:spPr bwMode="auto">
              <a:xfrm>
                <a:off x="5231" y="2002"/>
                <a:ext cx="127" cy="6"/>
              </a:xfrm>
              <a:custGeom>
                <a:avLst/>
                <a:gdLst>
                  <a:gd name="T0" fmla="*/ 64 w 65"/>
                  <a:gd name="T1" fmla="*/ 3 h 3"/>
                  <a:gd name="T2" fmla="*/ 2 w 65"/>
                  <a:gd name="T3" fmla="*/ 3 h 3"/>
                  <a:gd name="T4" fmla="*/ 0 w 65"/>
                  <a:gd name="T5" fmla="*/ 2 h 3"/>
                  <a:gd name="T6" fmla="*/ 2 w 65"/>
                  <a:gd name="T7" fmla="*/ 0 h 3"/>
                  <a:gd name="T8" fmla="*/ 64 w 65"/>
                  <a:gd name="T9" fmla="*/ 0 h 3"/>
                  <a:gd name="T10" fmla="*/ 65 w 65"/>
                  <a:gd name="T11" fmla="*/ 2 h 3"/>
                  <a:gd name="T12" fmla="*/ 64 w 65"/>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65" h="3">
                    <a:moveTo>
                      <a:pt x="64" y="3"/>
                    </a:moveTo>
                    <a:cubicBezTo>
                      <a:pt x="2" y="3"/>
                      <a:pt x="2" y="3"/>
                      <a:pt x="2" y="3"/>
                    </a:cubicBezTo>
                    <a:cubicBezTo>
                      <a:pt x="1" y="3"/>
                      <a:pt x="0" y="2"/>
                      <a:pt x="0" y="2"/>
                    </a:cubicBezTo>
                    <a:cubicBezTo>
                      <a:pt x="0" y="1"/>
                      <a:pt x="1" y="0"/>
                      <a:pt x="2" y="0"/>
                    </a:cubicBezTo>
                    <a:cubicBezTo>
                      <a:pt x="64" y="0"/>
                      <a:pt x="64" y="0"/>
                      <a:pt x="64" y="0"/>
                    </a:cubicBezTo>
                    <a:cubicBezTo>
                      <a:pt x="65" y="0"/>
                      <a:pt x="65" y="1"/>
                      <a:pt x="65" y="2"/>
                    </a:cubicBezTo>
                    <a:cubicBezTo>
                      <a:pt x="65" y="2"/>
                      <a:pt x="65" y="3"/>
                      <a:pt x="64"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0" name="Freeform 38"/>
              <p:cNvSpPr>
                <a:spLocks/>
              </p:cNvSpPr>
              <p:nvPr/>
            </p:nvSpPr>
            <p:spPr bwMode="auto">
              <a:xfrm>
                <a:off x="5477" y="2049"/>
                <a:ext cx="126" cy="5"/>
              </a:xfrm>
              <a:custGeom>
                <a:avLst/>
                <a:gdLst>
                  <a:gd name="T0" fmla="*/ 64 w 65"/>
                  <a:gd name="T1" fmla="*/ 3 h 3"/>
                  <a:gd name="T2" fmla="*/ 1 w 65"/>
                  <a:gd name="T3" fmla="*/ 3 h 3"/>
                  <a:gd name="T4" fmla="*/ 0 w 65"/>
                  <a:gd name="T5" fmla="*/ 2 h 3"/>
                  <a:gd name="T6" fmla="*/ 1 w 65"/>
                  <a:gd name="T7" fmla="*/ 0 h 3"/>
                  <a:gd name="T8" fmla="*/ 64 w 65"/>
                  <a:gd name="T9" fmla="*/ 0 h 3"/>
                  <a:gd name="T10" fmla="*/ 65 w 65"/>
                  <a:gd name="T11" fmla="*/ 2 h 3"/>
                  <a:gd name="T12" fmla="*/ 64 w 65"/>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65" h="3">
                    <a:moveTo>
                      <a:pt x="64" y="3"/>
                    </a:moveTo>
                    <a:cubicBezTo>
                      <a:pt x="1" y="3"/>
                      <a:pt x="1" y="3"/>
                      <a:pt x="1" y="3"/>
                    </a:cubicBezTo>
                    <a:cubicBezTo>
                      <a:pt x="1" y="3"/>
                      <a:pt x="0" y="2"/>
                      <a:pt x="0" y="2"/>
                    </a:cubicBezTo>
                    <a:cubicBezTo>
                      <a:pt x="0" y="1"/>
                      <a:pt x="1" y="0"/>
                      <a:pt x="1" y="0"/>
                    </a:cubicBezTo>
                    <a:cubicBezTo>
                      <a:pt x="64" y="0"/>
                      <a:pt x="64" y="0"/>
                      <a:pt x="64" y="0"/>
                    </a:cubicBezTo>
                    <a:cubicBezTo>
                      <a:pt x="64" y="0"/>
                      <a:pt x="65" y="1"/>
                      <a:pt x="65" y="2"/>
                    </a:cubicBezTo>
                    <a:cubicBezTo>
                      <a:pt x="65" y="2"/>
                      <a:pt x="64" y="3"/>
                      <a:pt x="64"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1" name="Freeform 39"/>
              <p:cNvSpPr>
                <a:spLocks/>
              </p:cNvSpPr>
              <p:nvPr/>
            </p:nvSpPr>
            <p:spPr bwMode="auto">
              <a:xfrm>
                <a:off x="5477" y="2033"/>
                <a:ext cx="126" cy="6"/>
              </a:xfrm>
              <a:custGeom>
                <a:avLst/>
                <a:gdLst>
                  <a:gd name="T0" fmla="*/ 64 w 65"/>
                  <a:gd name="T1" fmla="*/ 3 h 3"/>
                  <a:gd name="T2" fmla="*/ 1 w 65"/>
                  <a:gd name="T3" fmla="*/ 3 h 3"/>
                  <a:gd name="T4" fmla="*/ 0 w 65"/>
                  <a:gd name="T5" fmla="*/ 2 h 3"/>
                  <a:gd name="T6" fmla="*/ 1 w 65"/>
                  <a:gd name="T7" fmla="*/ 0 h 3"/>
                  <a:gd name="T8" fmla="*/ 64 w 65"/>
                  <a:gd name="T9" fmla="*/ 0 h 3"/>
                  <a:gd name="T10" fmla="*/ 65 w 65"/>
                  <a:gd name="T11" fmla="*/ 2 h 3"/>
                  <a:gd name="T12" fmla="*/ 64 w 65"/>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65" h="3">
                    <a:moveTo>
                      <a:pt x="64" y="3"/>
                    </a:moveTo>
                    <a:cubicBezTo>
                      <a:pt x="1" y="3"/>
                      <a:pt x="1" y="3"/>
                      <a:pt x="1" y="3"/>
                    </a:cubicBezTo>
                    <a:cubicBezTo>
                      <a:pt x="1" y="3"/>
                      <a:pt x="0" y="2"/>
                      <a:pt x="0" y="2"/>
                    </a:cubicBezTo>
                    <a:cubicBezTo>
                      <a:pt x="0" y="1"/>
                      <a:pt x="1" y="0"/>
                      <a:pt x="1" y="0"/>
                    </a:cubicBezTo>
                    <a:cubicBezTo>
                      <a:pt x="64" y="0"/>
                      <a:pt x="64" y="0"/>
                      <a:pt x="64" y="0"/>
                    </a:cubicBezTo>
                    <a:cubicBezTo>
                      <a:pt x="64" y="0"/>
                      <a:pt x="65" y="1"/>
                      <a:pt x="65" y="2"/>
                    </a:cubicBezTo>
                    <a:cubicBezTo>
                      <a:pt x="65" y="2"/>
                      <a:pt x="64" y="3"/>
                      <a:pt x="64"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2" name="Freeform 40"/>
              <p:cNvSpPr>
                <a:spLocks/>
              </p:cNvSpPr>
              <p:nvPr/>
            </p:nvSpPr>
            <p:spPr bwMode="auto">
              <a:xfrm>
                <a:off x="5477" y="2018"/>
                <a:ext cx="126" cy="5"/>
              </a:xfrm>
              <a:custGeom>
                <a:avLst/>
                <a:gdLst>
                  <a:gd name="T0" fmla="*/ 64 w 65"/>
                  <a:gd name="T1" fmla="*/ 3 h 3"/>
                  <a:gd name="T2" fmla="*/ 1 w 65"/>
                  <a:gd name="T3" fmla="*/ 3 h 3"/>
                  <a:gd name="T4" fmla="*/ 0 w 65"/>
                  <a:gd name="T5" fmla="*/ 2 h 3"/>
                  <a:gd name="T6" fmla="*/ 1 w 65"/>
                  <a:gd name="T7" fmla="*/ 0 h 3"/>
                  <a:gd name="T8" fmla="*/ 64 w 65"/>
                  <a:gd name="T9" fmla="*/ 0 h 3"/>
                  <a:gd name="T10" fmla="*/ 65 w 65"/>
                  <a:gd name="T11" fmla="*/ 2 h 3"/>
                  <a:gd name="T12" fmla="*/ 64 w 65"/>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65" h="3">
                    <a:moveTo>
                      <a:pt x="64" y="3"/>
                    </a:moveTo>
                    <a:cubicBezTo>
                      <a:pt x="1" y="3"/>
                      <a:pt x="1" y="3"/>
                      <a:pt x="1" y="3"/>
                    </a:cubicBezTo>
                    <a:cubicBezTo>
                      <a:pt x="1" y="3"/>
                      <a:pt x="0" y="2"/>
                      <a:pt x="0" y="2"/>
                    </a:cubicBezTo>
                    <a:cubicBezTo>
                      <a:pt x="0" y="1"/>
                      <a:pt x="1" y="0"/>
                      <a:pt x="1" y="0"/>
                    </a:cubicBezTo>
                    <a:cubicBezTo>
                      <a:pt x="64" y="0"/>
                      <a:pt x="64" y="0"/>
                      <a:pt x="64" y="0"/>
                    </a:cubicBezTo>
                    <a:cubicBezTo>
                      <a:pt x="64" y="0"/>
                      <a:pt x="65" y="1"/>
                      <a:pt x="65" y="2"/>
                    </a:cubicBezTo>
                    <a:cubicBezTo>
                      <a:pt x="65" y="2"/>
                      <a:pt x="64" y="3"/>
                      <a:pt x="64"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3" name="Freeform 41"/>
              <p:cNvSpPr>
                <a:spLocks/>
              </p:cNvSpPr>
              <p:nvPr/>
            </p:nvSpPr>
            <p:spPr bwMode="auto">
              <a:xfrm>
                <a:off x="5477" y="2002"/>
                <a:ext cx="126" cy="6"/>
              </a:xfrm>
              <a:custGeom>
                <a:avLst/>
                <a:gdLst>
                  <a:gd name="T0" fmla="*/ 64 w 65"/>
                  <a:gd name="T1" fmla="*/ 3 h 3"/>
                  <a:gd name="T2" fmla="*/ 1 w 65"/>
                  <a:gd name="T3" fmla="*/ 3 h 3"/>
                  <a:gd name="T4" fmla="*/ 0 w 65"/>
                  <a:gd name="T5" fmla="*/ 2 h 3"/>
                  <a:gd name="T6" fmla="*/ 1 w 65"/>
                  <a:gd name="T7" fmla="*/ 0 h 3"/>
                  <a:gd name="T8" fmla="*/ 64 w 65"/>
                  <a:gd name="T9" fmla="*/ 0 h 3"/>
                  <a:gd name="T10" fmla="*/ 65 w 65"/>
                  <a:gd name="T11" fmla="*/ 2 h 3"/>
                  <a:gd name="T12" fmla="*/ 64 w 65"/>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65" h="3">
                    <a:moveTo>
                      <a:pt x="64" y="3"/>
                    </a:moveTo>
                    <a:cubicBezTo>
                      <a:pt x="1" y="3"/>
                      <a:pt x="1" y="3"/>
                      <a:pt x="1" y="3"/>
                    </a:cubicBezTo>
                    <a:cubicBezTo>
                      <a:pt x="1" y="3"/>
                      <a:pt x="0" y="2"/>
                      <a:pt x="0" y="2"/>
                    </a:cubicBezTo>
                    <a:cubicBezTo>
                      <a:pt x="0" y="1"/>
                      <a:pt x="1" y="0"/>
                      <a:pt x="1" y="0"/>
                    </a:cubicBezTo>
                    <a:cubicBezTo>
                      <a:pt x="64" y="0"/>
                      <a:pt x="64" y="0"/>
                      <a:pt x="64" y="0"/>
                    </a:cubicBezTo>
                    <a:cubicBezTo>
                      <a:pt x="64" y="0"/>
                      <a:pt x="65" y="1"/>
                      <a:pt x="65" y="2"/>
                    </a:cubicBezTo>
                    <a:cubicBezTo>
                      <a:pt x="65" y="2"/>
                      <a:pt x="64" y="3"/>
                      <a:pt x="64"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4" name="Rectangle 42"/>
              <p:cNvSpPr>
                <a:spLocks noChangeArrowheads="1"/>
              </p:cNvSpPr>
              <p:nvPr/>
            </p:nvSpPr>
            <p:spPr bwMode="auto">
              <a:xfrm>
                <a:off x="5235" y="2803"/>
                <a:ext cx="366" cy="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5" name="Freeform 43"/>
              <p:cNvSpPr>
                <a:spLocks/>
              </p:cNvSpPr>
              <p:nvPr/>
            </p:nvSpPr>
            <p:spPr bwMode="auto">
              <a:xfrm>
                <a:off x="5348" y="2790"/>
                <a:ext cx="138" cy="31"/>
              </a:xfrm>
              <a:custGeom>
                <a:avLst/>
                <a:gdLst>
                  <a:gd name="T0" fmla="*/ 10 w 138"/>
                  <a:gd name="T1" fmla="*/ 31 h 31"/>
                  <a:gd name="T2" fmla="*/ 0 w 138"/>
                  <a:gd name="T3" fmla="*/ 15 h 31"/>
                  <a:gd name="T4" fmla="*/ 10 w 138"/>
                  <a:gd name="T5" fmla="*/ 0 h 31"/>
                  <a:gd name="T6" fmla="*/ 129 w 138"/>
                  <a:gd name="T7" fmla="*/ 0 h 31"/>
                  <a:gd name="T8" fmla="*/ 138 w 138"/>
                  <a:gd name="T9" fmla="*/ 15 h 31"/>
                  <a:gd name="T10" fmla="*/ 129 w 138"/>
                  <a:gd name="T11" fmla="*/ 31 h 31"/>
                  <a:gd name="T12" fmla="*/ 10 w 138"/>
                  <a:gd name="T13" fmla="*/ 31 h 31"/>
                </a:gdLst>
                <a:ahLst/>
                <a:cxnLst>
                  <a:cxn ang="0">
                    <a:pos x="T0" y="T1"/>
                  </a:cxn>
                  <a:cxn ang="0">
                    <a:pos x="T2" y="T3"/>
                  </a:cxn>
                  <a:cxn ang="0">
                    <a:pos x="T4" y="T5"/>
                  </a:cxn>
                  <a:cxn ang="0">
                    <a:pos x="T6" y="T7"/>
                  </a:cxn>
                  <a:cxn ang="0">
                    <a:pos x="T8" y="T9"/>
                  </a:cxn>
                  <a:cxn ang="0">
                    <a:pos x="T10" y="T11"/>
                  </a:cxn>
                  <a:cxn ang="0">
                    <a:pos x="T12" y="T13"/>
                  </a:cxn>
                </a:cxnLst>
                <a:rect l="0" t="0" r="r" b="b"/>
                <a:pathLst>
                  <a:path w="138" h="31">
                    <a:moveTo>
                      <a:pt x="10" y="31"/>
                    </a:moveTo>
                    <a:lnTo>
                      <a:pt x="0" y="15"/>
                    </a:lnTo>
                    <a:lnTo>
                      <a:pt x="10" y="0"/>
                    </a:lnTo>
                    <a:lnTo>
                      <a:pt x="129" y="0"/>
                    </a:lnTo>
                    <a:lnTo>
                      <a:pt x="138" y="15"/>
                    </a:lnTo>
                    <a:lnTo>
                      <a:pt x="129" y="31"/>
                    </a:lnTo>
                    <a:lnTo>
                      <a:pt x="10" y="31"/>
                    </a:lnTo>
                    <a:close/>
                  </a:path>
                </a:pathLst>
              </a:custGeom>
              <a:solidFill>
                <a:srgbClr val="5050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6" name="Rectangle 44"/>
              <p:cNvSpPr>
                <a:spLocks noChangeArrowheads="1"/>
              </p:cNvSpPr>
              <p:nvPr/>
            </p:nvSpPr>
            <p:spPr bwMode="auto">
              <a:xfrm>
                <a:off x="5235" y="2881"/>
                <a:ext cx="366"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7" name="Freeform 45"/>
              <p:cNvSpPr>
                <a:spLocks/>
              </p:cNvSpPr>
              <p:nvPr/>
            </p:nvSpPr>
            <p:spPr bwMode="auto">
              <a:xfrm>
                <a:off x="5348" y="2867"/>
                <a:ext cx="138" cy="31"/>
              </a:xfrm>
              <a:custGeom>
                <a:avLst/>
                <a:gdLst>
                  <a:gd name="T0" fmla="*/ 10 w 138"/>
                  <a:gd name="T1" fmla="*/ 31 h 31"/>
                  <a:gd name="T2" fmla="*/ 0 w 138"/>
                  <a:gd name="T3" fmla="*/ 16 h 31"/>
                  <a:gd name="T4" fmla="*/ 10 w 138"/>
                  <a:gd name="T5" fmla="*/ 0 h 31"/>
                  <a:gd name="T6" fmla="*/ 129 w 138"/>
                  <a:gd name="T7" fmla="*/ 0 h 31"/>
                  <a:gd name="T8" fmla="*/ 138 w 138"/>
                  <a:gd name="T9" fmla="*/ 16 h 31"/>
                  <a:gd name="T10" fmla="*/ 129 w 138"/>
                  <a:gd name="T11" fmla="*/ 31 h 31"/>
                  <a:gd name="T12" fmla="*/ 10 w 138"/>
                  <a:gd name="T13" fmla="*/ 31 h 31"/>
                </a:gdLst>
                <a:ahLst/>
                <a:cxnLst>
                  <a:cxn ang="0">
                    <a:pos x="T0" y="T1"/>
                  </a:cxn>
                  <a:cxn ang="0">
                    <a:pos x="T2" y="T3"/>
                  </a:cxn>
                  <a:cxn ang="0">
                    <a:pos x="T4" y="T5"/>
                  </a:cxn>
                  <a:cxn ang="0">
                    <a:pos x="T6" y="T7"/>
                  </a:cxn>
                  <a:cxn ang="0">
                    <a:pos x="T8" y="T9"/>
                  </a:cxn>
                  <a:cxn ang="0">
                    <a:pos x="T10" y="T11"/>
                  </a:cxn>
                  <a:cxn ang="0">
                    <a:pos x="T12" y="T13"/>
                  </a:cxn>
                </a:cxnLst>
                <a:rect l="0" t="0" r="r" b="b"/>
                <a:pathLst>
                  <a:path w="138" h="31">
                    <a:moveTo>
                      <a:pt x="10" y="31"/>
                    </a:moveTo>
                    <a:lnTo>
                      <a:pt x="0" y="16"/>
                    </a:lnTo>
                    <a:lnTo>
                      <a:pt x="10" y="0"/>
                    </a:lnTo>
                    <a:lnTo>
                      <a:pt x="129" y="0"/>
                    </a:lnTo>
                    <a:lnTo>
                      <a:pt x="138" y="16"/>
                    </a:lnTo>
                    <a:lnTo>
                      <a:pt x="129" y="31"/>
                    </a:lnTo>
                    <a:lnTo>
                      <a:pt x="10" y="31"/>
                    </a:lnTo>
                    <a:close/>
                  </a:path>
                </a:pathLst>
              </a:custGeom>
              <a:solidFill>
                <a:srgbClr val="5050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8" name="Rectangle 46"/>
              <p:cNvSpPr>
                <a:spLocks noChangeArrowheads="1"/>
              </p:cNvSpPr>
              <p:nvPr/>
            </p:nvSpPr>
            <p:spPr bwMode="auto">
              <a:xfrm>
                <a:off x="5235" y="2958"/>
                <a:ext cx="366" cy="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9" name="Freeform 47"/>
              <p:cNvSpPr>
                <a:spLocks/>
              </p:cNvSpPr>
              <p:nvPr/>
            </p:nvSpPr>
            <p:spPr bwMode="auto">
              <a:xfrm>
                <a:off x="5348" y="2945"/>
                <a:ext cx="138" cy="30"/>
              </a:xfrm>
              <a:custGeom>
                <a:avLst/>
                <a:gdLst>
                  <a:gd name="T0" fmla="*/ 10 w 138"/>
                  <a:gd name="T1" fmla="*/ 30 h 30"/>
                  <a:gd name="T2" fmla="*/ 0 w 138"/>
                  <a:gd name="T3" fmla="*/ 15 h 30"/>
                  <a:gd name="T4" fmla="*/ 10 w 138"/>
                  <a:gd name="T5" fmla="*/ 0 h 30"/>
                  <a:gd name="T6" fmla="*/ 129 w 138"/>
                  <a:gd name="T7" fmla="*/ 0 h 30"/>
                  <a:gd name="T8" fmla="*/ 138 w 138"/>
                  <a:gd name="T9" fmla="*/ 15 h 30"/>
                  <a:gd name="T10" fmla="*/ 129 w 138"/>
                  <a:gd name="T11" fmla="*/ 30 h 30"/>
                  <a:gd name="T12" fmla="*/ 10 w 138"/>
                  <a:gd name="T13" fmla="*/ 30 h 30"/>
                </a:gdLst>
                <a:ahLst/>
                <a:cxnLst>
                  <a:cxn ang="0">
                    <a:pos x="T0" y="T1"/>
                  </a:cxn>
                  <a:cxn ang="0">
                    <a:pos x="T2" y="T3"/>
                  </a:cxn>
                  <a:cxn ang="0">
                    <a:pos x="T4" y="T5"/>
                  </a:cxn>
                  <a:cxn ang="0">
                    <a:pos x="T6" y="T7"/>
                  </a:cxn>
                  <a:cxn ang="0">
                    <a:pos x="T8" y="T9"/>
                  </a:cxn>
                  <a:cxn ang="0">
                    <a:pos x="T10" y="T11"/>
                  </a:cxn>
                  <a:cxn ang="0">
                    <a:pos x="T12" y="T13"/>
                  </a:cxn>
                </a:cxnLst>
                <a:rect l="0" t="0" r="r" b="b"/>
                <a:pathLst>
                  <a:path w="138" h="30">
                    <a:moveTo>
                      <a:pt x="10" y="30"/>
                    </a:moveTo>
                    <a:lnTo>
                      <a:pt x="0" y="15"/>
                    </a:lnTo>
                    <a:lnTo>
                      <a:pt x="10" y="0"/>
                    </a:lnTo>
                    <a:lnTo>
                      <a:pt x="129" y="0"/>
                    </a:lnTo>
                    <a:lnTo>
                      <a:pt x="138" y="15"/>
                    </a:lnTo>
                    <a:lnTo>
                      <a:pt x="129" y="30"/>
                    </a:lnTo>
                    <a:lnTo>
                      <a:pt x="10" y="30"/>
                    </a:lnTo>
                    <a:close/>
                  </a:path>
                </a:pathLst>
              </a:custGeom>
              <a:solidFill>
                <a:srgbClr val="5050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0" name="Rectangle 48"/>
              <p:cNvSpPr>
                <a:spLocks noChangeArrowheads="1"/>
              </p:cNvSpPr>
              <p:nvPr/>
            </p:nvSpPr>
            <p:spPr bwMode="auto">
              <a:xfrm>
                <a:off x="5235" y="3035"/>
                <a:ext cx="366" cy="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1" name="Freeform 49"/>
              <p:cNvSpPr>
                <a:spLocks/>
              </p:cNvSpPr>
              <p:nvPr/>
            </p:nvSpPr>
            <p:spPr bwMode="auto">
              <a:xfrm>
                <a:off x="5348" y="3022"/>
                <a:ext cx="138" cy="31"/>
              </a:xfrm>
              <a:custGeom>
                <a:avLst/>
                <a:gdLst>
                  <a:gd name="T0" fmla="*/ 10 w 138"/>
                  <a:gd name="T1" fmla="*/ 31 h 31"/>
                  <a:gd name="T2" fmla="*/ 0 w 138"/>
                  <a:gd name="T3" fmla="*/ 15 h 31"/>
                  <a:gd name="T4" fmla="*/ 10 w 138"/>
                  <a:gd name="T5" fmla="*/ 0 h 31"/>
                  <a:gd name="T6" fmla="*/ 129 w 138"/>
                  <a:gd name="T7" fmla="*/ 0 h 31"/>
                  <a:gd name="T8" fmla="*/ 138 w 138"/>
                  <a:gd name="T9" fmla="*/ 15 h 31"/>
                  <a:gd name="T10" fmla="*/ 129 w 138"/>
                  <a:gd name="T11" fmla="*/ 31 h 31"/>
                  <a:gd name="T12" fmla="*/ 10 w 138"/>
                  <a:gd name="T13" fmla="*/ 31 h 31"/>
                </a:gdLst>
                <a:ahLst/>
                <a:cxnLst>
                  <a:cxn ang="0">
                    <a:pos x="T0" y="T1"/>
                  </a:cxn>
                  <a:cxn ang="0">
                    <a:pos x="T2" y="T3"/>
                  </a:cxn>
                  <a:cxn ang="0">
                    <a:pos x="T4" y="T5"/>
                  </a:cxn>
                  <a:cxn ang="0">
                    <a:pos x="T6" y="T7"/>
                  </a:cxn>
                  <a:cxn ang="0">
                    <a:pos x="T8" y="T9"/>
                  </a:cxn>
                  <a:cxn ang="0">
                    <a:pos x="T10" y="T11"/>
                  </a:cxn>
                  <a:cxn ang="0">
                    <a:pos x="T12" y="T13"/>
                  </a:cxn>
                </a:cxnLst>
                <a:rect l="0" t="0" r="r" b="b"/>
                <a:pathLst>
                  <a:path w="138" h="31">
                    <a:moveTo>
                      <a:pt x="10" y="31"/>
                    </a:moveTo>
                    <a:lnTo>
                      <a:pt x="0" y="15"/>
                    </a:lnTo>
                    <a:lnTo>
                      <a:pt x="10" y="0"/>
                    </a:lnTo>
                    <a:lnTo>
                      <a:pt x="129" y="0"/>
                    </a:lnTo>
                    <a:lnTo>
                      <a:pt x="138" y="15"/>
                    </a:lnTo>
                    <a:lnTo>
                      <a:pt x="129" y="31"/>
                    </a:lnTo>
                    <a:lnTo>
                      <a:pt x="10" y="31"/>
                    </a:lnTo>
                    <a:close/>
                  </a:path>
                </a:pathLst>
              </a:custGeom>
              <a:solidFill>
                <a:srgbClr val="5050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70" name="Freeform 5"/>
            <p:cNvSpPr>
              <a:spLocks noEditPoints="1"/>
            </p:cNvSpPr>
            <p:nvPr/>
          </p:nvSpPr>
          <p:spPr bwMode="auto">
            <a:xfrm>
              <a:off x="736996" y="5068284"/>
              <a:ext cx="316356" cy="417275"/>
            </a:xfrm>
            <a:custGeom>
              <a:avLst/>
              <a:gdLst>
                <a:gd name="T0" fmla="*/ 184 w 184"/>
                <a:gd name="T1" fmla="*/ 38 h 244"/>
                <a:gd name="T2" fmla="*/ 184 w 184"/>
                <a:gd name="T3" fmla="*/ 36 h 244"/>
                <a:gd name="T4" fmla="*/ 178 w 184"/>
                <a:gd name="T5" fmla="*/ 24 h 244"/>
                <a:gd name="T6" fmla="*/ 156 w 184"/>
                <a:gd name="T7" fmla="*/ 11 h 244"/>
                <a:gd name="T8" fmla="*/ 105 w 184"/>
                <a:gd name="T9" fmla="*/ 0 h 244"/>
                <a:gd name="T10" fmla="*/ 103 w 184"/>
                <a:gd name="T11" fmla="*/ 0 h 244"/>
                <a:gd name="T12" fmla="*/ 80 w 184"/>
                <a:gd name="T13" fmla="*/ 0 h 244"/>
                <a:gd name="T14" fmla="*/ 78 w 184"/>
                <a:gd name="T15" fmla="*/ 0 h 244"/>
                <a:gd name="T16" fmla="*/ 23 w 184"/>
                <a:gd name="T17" fmla="*/ 13 h 244"/>
                <a:gd name="T18" fmla="*/ 5 w 184"/>
                <a:gd name="T19" fmla="*/ 24 h 244"/>
                <a:gd name="T20" fmla="*/ 0 w 184"/>
                <a:gd name="T21" fmla="*/ 37 h 244"/>
                <a:gd name="T22" fmla="*/ 0 w 184"/>
                <a:gd name="T23" fmla="*/ 205 h 244"/>
                <a:gd name="T24" fmla="*/ 8 w 184"/>
                <a:gd name="T25" fmla="*/ 222 h 244"/>
                <a:gd name="T26" fmla="*/ 37 w 184"/>
                <a:gd name="T27" fmla="*/ 237 h 244"/>
                <a:gd name="T28" fmla="*/ 77 w 184"/>
                <a:gd name="T29" fmla="*/ 244 h 244"/>
                <a:gd name="T30" fmla="*/ 79 w 184"/>
                <a:gd name="T31" fmla="*/ 244 h 244"/>
                <a:gd name="T32" fmla="*/ 105 w 184"/>
                <a:gd name="T33" fmla="*/ 244 h 244"/>
                <a:gd name="T34" fmla="*/ 113 w 184"/>
                <a:gd name="T35" fmla="*/ 243 h 244"/>
                <a:gd name="T36" fmla="*/ 161 w 184"/>
                <a:gd name="T37" fmla="*/ 231 h 244"/>
                <a:gd name="T38" fmla="*/ 181 w 184"/>
                <a:gd name="T39" fmla="*/ 217 h 244"/>
                <a:gd name="T40" fmla="*/ 184 w 184"/>
                <a:gd name="T41" fmla="*/ 209 h 244"/>
                <a:gd name="T42" fmla="*/ 184 w 184"/>
                <a:gd name="T43" fmla="*/ 207 h 244"/>
                <a:gd name="T44" fmla="*/ 184 w 184"/>
                <a:gd name="T45" fmla="*/ 38 h 244"/>
                <a:gd name="T46" fmla="*/ 154 w 184"/>
                <a:gd name="T47" fmla="*/ 39 h 244"/>
                <a:gd name="T48" fmla="*/ 138 w 184"/>
                <a:gd name="T49" fmla="*/ 47 h 244"/>
                <a:gd name="T50" fmla="*/ 92 w 184"/>
                <a:gd name="T51" fmla="*/ 53 h 244"/>
                <a:gd name="T52" fmla="*/ 43 w 184"/>
                <a:gd name="T53" fmla="*/ 46 h 244"/>
                <a:gd name="T54" fmla="*/ 30 w 184"/>
                <a:gd name="T55" fmla="*/ 39 h 244"/>
                <a:gd name="T56" fmla="*/ 30 w 184"/>
                <a:gd name="T57" fmla="*/ 26 h 244"/>
                <a:gd name="T58" fmla="*/ 50 w 184"/>
                <a:gd name="T59" fmla="*/ 17 h 244"/>
                <a:gd name="T60" fmla="*/ 106 w 184"/>
                <a:gd name="T61" fmla="*/ 13 h 244"/>
                <a:gd name="T62" fmla="*/ 141 w 184"/>
                <a:gd name="T63" fmla="*/ 20 h 244"/>
                <a:gd name="T64" fmla="*/ 154 w 184"/>
                <a:gd name="T65" fmla="*/ 26 h 244"/>
                <a:gd name="T66" fmla="*/ 154 w 184"/>
                <a:gd name="T67" fmla="*/ 39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84" h="244">
                  <a:moveTo>
                    <a:pt x="184" y="38"/>
                  </a:moveTo>
                  <a:cubicBezTo>
                    <a:pt x="184" y="38"/>
                    <a:pt x="184" y="37"/>
                    <a:pt x="184" y="36"/>
                  </a:cubicBezTo>
                  <a:cubicBezTo>
                    <a:pt x="183" y="31"/>
                    <a:pt x="181" y="27"/>
                    <a:pt x="178" y="24"/>
                  </a:cubicBezTo>
                  <a:cubicBezTo>
                    <a:pt x="171" y="18"/>
                    <a:pt x="164" y="14"/>
                    <a:pt x="156" y="11"/>
                  </a:cubicBezTo>
                  <a:cubicBezTo>
                    <a:pt x="139" y="4"/>
                    <a:pt x="122" y="1"/>
                    <a:pt x="105" y="0"/>
                  </a:cubicBezTo>
                  <a:cubicBezTo>
                    <a:pt x="104" y="0"/>
                    <a:pt x="104" y="0"/>
                    <a:pt x="103" y="0"/>
                  </a:cubicBezTo>
                  <a:cubicBezTo>
                    <a:pt x="95" y="0"/>
                    <a:pt x="88" y="0"/>
                    <a:pt x="80" y="0"/>
                  </a:cubicBezTo>
                  <a:cubicBezTo>
                    <a:pt x="80" y="0"/>
                    <a:pt x="79" y="0"/>
                    <a:pt x="78" y="0"/>
                  </a:cubicBezTo>
                  <a:cubicBezTo>
                    <a:pt x="59" y="1"/>
                    <a:pt x="40" y="5"/>
                    <a:pt x="23" y="13"/>
                  </a:cubicBezTo>
                  <a:cubicBezTo>
                    <a:pt x="16" y="15"/>
                    <a:pt x="10" y="19"/>
                    <a:pt x="5" y="24"/>
                  </a:cubicBezTo>
                  <a:cubicBezTo>
                    <a:pt x="2" y="28"/>
                    <a:pt x="0" y="32"/>
                    <a:pt x="0" y="37"/>
                  </a:cubicBezTo>
                  <a:cubicBezTo>
                    <a:pt x="0" y="93"/>
                    <a:pt x="0" y="149"/>
                    <a:pt x="0" y="205"/>
                  </a:cubicBezTo>
                  <a:cubicBezTo>
                    <a:pt x="0" y="212"/>
                    <a:pt x="3" y="217"/>
                    <a:pt x="8" y="222"/>
                  </a:cubicBezTo>
                  <a:cubicBezTo>
                    <a:pt x="16" y="229"/>
                    <a:pt x="27" y="233"/>
                    <a:pt x="37" y="237"/>
                  </a:cubicBezTo>
                  <a:cubicBezTo>
                    <a:pt x="50" y="241"/>
                    <a:pt x="63" y="243"/>
                    <a:pt x="77" y="244"/>
                  </a:cubicBezTo>
                  <a:cubicBezTo>
                    <a:pt x="77" y="244"/>
                    <a:pt x="78" y="244"/>
                    <a:pt x="79" y="244"/>
                  </a:cubicBezTo>
                  <a:cubicBezTo>
                    <a:pt x="87" y="244"/>
                    <a:pt x="96" y="244"/>
                    <a:pt x="105" y="244"/>
                  </a:cubicBezTo>
                  <a:cubicBezTo>
                    <a:pt x="107" y="243"/>
                    <a:pt x="110" y="244"/>
                    <a:pt x="113" y="243"/>
                  </a:cubicBezTo>
                  <a:cubicBezTo>
                    <a:pt x="129" y="242"/>
                    <a:pt x="146" y="239"/>
                    <a:pt x="161" y="231"/>
                  </a:cubicBezTo>
                  <a:cubicBezTo>
                    <a:pt x="169" y="228"/>
                    <a:pt x="176" y="224"/>
                    <a:pt x="181" y="217"/>
                  </a:cubicBezTo>
                  <a:cubicBezTo>
                    <a:pt x="182" y="215"/>
                    <a:pt x="183" y="212"/>
                    <a:pt x="184" y="209"/>
                  </a:cubicBezTo>
                  <a:cubicBezTo>
                    <a:pt x="184" y="209"/>
                    <a:pt x="184" y="208"/>
                    <a:pt x="184" y="207"/>
                  </a:cubicBezTo>
                  <a:cubicBezTo>
                    <a:pt x="184" y="151"/>
                    <a:pt x="184" y="95"/>
                    <a:pt x="184" y="38"/>
                  </a:cubicBezTo>
                  <a:close/>
                  <a:moveTo>
                    <a:pt x="154" y="39"/>
                  </a:moveTo>
                  <a:cubicBezTo>
                    <a:pt x="149" y="43"/>
                    <a:pt x="143" y="45"/>
                    <a:pt x="138" y="47"/>
                  </a:cubicBezTo>
                  <a:cubicBezTo>
                    <a:pt x="123" y="51"/>
                    <a:pt x="107" y="53"/>
                    <a:pt x="92" y="53"/>
                  </a:cubicBezTo>
                  <a:cubicBezTo>
                    <a:pt x="75" y="53"/>
                    <a:pt x="59" y="51"/>
                    <a:pt x="43" y="46"/>
                  </a:cubicBezTo>
                  <a:cubicBezTo>
                    <a:pt x="38" y="44"/>
                    <a:pt x="34" y="43"/>
                    <a:pt x="30" y="39"/>
                  </a:cubicBezTo>
                  <a:cubicBezTo>
                    <a:pt x="25" y="35"/>
                    <a:pt x="25" y="30"/>
                    <a:pt x="30" y="26"/>
                  </a:cubicBezTo>
                  <a:cubicBezTo>
                    <a:pt x="36" y="21"/>
                    <a:pt x="43" y="19"/>
                    <a:pt x="50" y="17"/>
                  </a:cubicBezTo>
                  <a:cubicBezTo>
                    <a:pt x="69" y="13"/>
                    <a:pt x="87" y="12"/>
                    <a:pt x="106" y="13"/>
                  </a:cubicBezTo>
                  <a:cubicBezTo>
                    <a:pt x="118" y="14"/>
                    <a:pt x="130" y="16"/>
                    <a:pt x="141" y="20"/>
                  </a:cubicBezTo>
                  <a:cubicBezTo>
                    <a:pt x="146" y="21"/>
                    <a:pt x="150" y="23"/>
                    <a:pt x="154" y="26"/>
                  </a:cubicBezTo>
                  <a:cubicBezTo>
                    <a:pt x="158" y="30"/>
                    <a:pt x="158" y="35"/>
                    <a:pt x="154" y="39"/>
                  </a:cubicBezTo>
                  <a:close/>
                </a:path>
              </a:pathLst>
            </a:custGeom>
            <a:solidFill>
              <a:schemeClr val="accent4"/>
            </a:solidFill>
            <a:ln>
              <a:noFill/>
            </a:ln>
          </p:spPr>
          <p:txBody>
            <a:bodyPr vert="horz" wrap="square" lIns="0" tIns="91440" rIns="0" bIns="0" numCol="1" anchor="ctr" anchorCtr="0" compatLnSpc="1">
              <a:prstTxWarp prst="textNoShape">
                <a:avLst/>
              </a:prstTxWarp>
            </a:bodyPr>
            <a:lstStyle/>
            <a:p>
              <a:pPr algn="ctr"/>
              <a:r>
                <a:rPr lang="en-US" sz="918">
                  <a:solidFill>
                    <a:schemeClr val="bg1"/>
                  </a:solidFill>
                </a:rPr>
                <a:t>AG</a:t>
              </a:r>
              <a:endParaRPr lang="en-US" sz="918" dirty="0">
                <a:solidFill>
                  <a:schemeClr val="bg1"/>
                </a:solidFill>
              </a:endParaRPr>
            </a:p>
          </p:txBody>
        </p:sp>
      </p:grpSp>
      <p:grpSp>
        <p:nvGrpSpPr>
          <p:cNvPr id="5" name="Group 4"/>
          <p:cNvGrpSpPr/>
          <p:nvPr/>
        </p:nvGrpSpPr>
        <p:grpSpPr>
          <a:xfrm>
            <a:off x="3142743" y="2555150"/>
            <a:ext cx="1301134" cy="1979008"/>
            <a:chOff x="3142743" y="2555150"/>
            <a:chExt cx="1301134" cy="1979008"/>
          </a:xfrm>
        </p:grpSpPr>
        <p:grpSp>
          <p:nvGrpSpPr>
            <p:cNvPr id="341" name="Group 340"/>
            <p:cNvGrpSpPr/>
            <p:nvPr/>
          </p:nvGrpSpPr>
          <p:grpSpPr>
            <a:xfrm>
              <a:off x="3142743" y="2555150"/>
              <a:ext cx="1301134" cy="1979008"/>
              <a:chOff x="8181483" y="2152344"/>
              <a:chExt cx="1301134" cy="1979008"/>
            </a:xfrm>
          </p:grpSpPr>
          <p:sp>
            <p:nvSpPr>
              <p:cNvPr id="175" name="Rectangle 174"/>
              <p:cNvSpPr/>
              <p:nvPr/>
            </p:nvSpPr>
            <p:spPr>
              <a:xfrm>
                <a:off x="8181483" y="3595821"/>
                <a:ext cx="1301134" cy="535531"/>
              </a:xfrm>
              <a:prstGeom prst="rect">
                <a:avLst/>
              </a:prstGeom>
            </p:spPr>
            <p:txBody>
              <a:bodyPr wrap="square">
                <a:spAutoFit/>
              </a:bodyPr>
              <a:lstStyle/>
              <a:p>
                <a:pPr algn="ctr" defTabSz="932293">
                  <a:lnSpc>
                    <a:spcPct val="90000"/>
                  </a:lnSpc>
                </a:pPr>
                <a:r>
                  <a:rPr lang="en-US" sz="1600" b="1" dirty="0">
                    <a:ea typeface="Segoe UI" pitchFamily="34" charset="0"/>
                    <a:cs typeface="Segoe UI" pitchFamily="34" charset="0"/>
                  </a:rPr>
                  <a:t>Hong Kong</a:t>
                </a:r>
              </a:p>
              <a:p>
                <a:pPr algn="ctr" defTabSz="932293">
                  <a:lnSpc>
                    <a:spcPct val="90000"/>
                  </a:lnSpc>
                </a:pPr>
                <a:r>
                  <a:rPr lang="en-US" sz="1600" dirty="0">
                    <a:ea typeface="Segoe UI" pitchFamily="34" charset="0"/>
                    <a:cs typeface="Segoe UI" pitchFamily="34" charset="0"/>
                  </a:rPr>
                  <a:t>(Secondary)</a:t>
                </a:r>
              </a:p>
            </p:txBody>
          </p:sp>
          <p:grpSp>
            <p:nvGrpSpPr>
              <p:cNvPr id="234" name="Group 4"/>
              <p:cNvGrpSpPr>
                <a:grpSpLocks noChangeAspect="1"/>
              </p:cNvGrpSpPr>
              <p:nvPr/>
            </p:nvGrpSpPr>
            <p:grpSpPr bwMode="auto">
              <a:xfrm>
                <a:off x="8588559" y="2152344"/>
                <a:ext cx="494437" cy="1449768"/>
                <a:chOff x="5221" y="1973"/>
                <a:chExt cx="398" cy="1167"/>
              </a:xfrm>
            </p:grpSpPr>
            <p:sp>
              <p:nvSpPr>
                <p:cNvPr id="235" name="AutoShape 3"/>
                <p:cNvSpPr>
                  <a:spLocks noChangeAspect="1" noChangeArrowheads="1" noTextEdit="1"/>
                </p:cNvSpPr>
                <p:nvPr/>
              </p:nvSpPr>
              <p:spPr bwMode="auto">
                <a:xfrm>
                  <a:off x="5221" y="1973"/>
                  <a:ext cx="398" cy="11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6" name="Freeform 5"/>
                <p:cNvSpPr>
                  <a:spLocks/>
                </p:cNvSpPr>
                <p:nvPr/>
              </p:nvSpPr>
              <p:spPr bwMode="auto">
                <a:xfrm>
                  <a:off x="5219" y="1975"/>
                  <a:ext cx="398" cy="1167"/>
                </a:xfrm>
                <a:custGeom>
                  <a:avLst/>
                  <a:gdLst>
                    <a:gd name="T0" fmla="*/ 194 w 204"/>
                    <a:gd name="T1" fmla="*/ 0 h 603"/>
                    <a:gd name="T2" fmla="*/ 9 w 204"/>
                    <a:gd name="T3" fmla="*/ 0 h 603"/>
                    <a:gd name="T4" fmla="*/ 0 w 204"/>
                    <a:gd name="T5" fmla="*/ 10 h 603"/>
                    <a:gd name="T6" fmla="*/ 0 w 204"/>
                    <a:gd name="T7" fmla="*/ 603 h 603"/>
                    <a:gd name="T8" fmla="*/ 204 w 204"/>
                    <a:gd name="T9" fmla="*/ 603 h 603"/>
                    <a:gd name="T10" fmla="*/ 204 w 204"/>
                    <a:gd name="T11" fmla="*/ 10 h 603"/>
                    <a:gd name="T12" fmla="*/ 194 w 204"/>
                    <a:gd name="T13" fmla="*/ 0 h 603"/>
                  </a:gdLst>
                  <a:ahLst/>
                  <a:cxnLst>
                    <a:cxn ang="0">
                      <a:pos x="T0" y="T1"/>
                    </a:cxn>
                    <a:cxn ang="0">
                      <a:pos x="T2" y="T3"/>
                    </a:cxn>
                    <a:cxn ang="0">
                      <a:pos x="T4" y="T5"/>
                    </a:cxn>
                    <a:cxn ang="0">
                      <a:pos x="T6" y="T7"/>
                    </a:cxn>
                    <a:cxn ang="0">
                      <a:pos x="T8" y="T9"/>
                    </a:cxn>
                    <a:cxn ang="0">
                      <a:pos x="T10" y="T11"/>
                    </a:cxn>
                    <a:cxn ang="0">
                      <a:pos x="T12" y="T13"/>
                    </a:cxn>
                  </a:cxnLst>
                  <a:rect l="0" t="0" r="r" b="b"/>
                  <a:pathLst>
                    <a:path w="204" h="603">
                      <a:moveTo>
                        <a:pt x="194" y="0"/>
                      </a:moveTo>
                      <a:cubicBezTo>
                        <a:pt x="9" y="0"/>
                        <a:pt x="9" y="0"/>
                        <a:pt x="9" y="0"/>
                      </a:cubicBezTo>
                      <a:cubicBezTo>
                        <a:pt x="4" y="0"/>
                        <a:pt x="0" y="5"/>
                        <a:pt x="0" y="10"/>
                      </a:cubicBezTo>
                      <a:cubicBezTo>
                        <a:pt x="0" y="603"/>
                        <a:pt x="0" y="603"/>
                        <a:pt x="0" y="603"/>
                      </a:cubicBezTo>
                      <a:cubicBezTo>
                        <a:pt x="204" y="603"/>
                        <a:pt x="204" y="603"/>
                        <a:pt x="204" y="603"/>
                      </a:cubicBezTo>
                      <a:cubicBezTo>
                        <a:pt x="204" y="10"/>
                        <a:pt x="204" y="10"/>
                        <a:pt x="204" y="10"/>
                      </a:cubicBezTo>
                      <a:cubicBezTo>
                        <a:pt x="204" y="5"/>
                        <a:pt x="199" y="0"/>
                        <a:pt x="194" y="0"/>
                      </a:cubicBezTo>
                      <a:close/>
                    </a:path>
                  </a:pathLst>
                </a:custGeom>
                <a:solidFill>
                  <a:srgbClr val="5050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7" name="Rectangle 6"/>
                <p:cNvSpPr>
                  <a:spLocks noChangeArrowheads="1"/>
                </p:cNvSpPr>
                <p:nvPr/>
              </p:nvSpPr>
              <p:spPr bwMode="auto">
                <a:xfrm>
                  <a:off x="5235" y="2155"/>
                  <a:ext cx="366" cy="4"/>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8" name="Rectangle 7"/>
                <p:cNvSpPr>
                  <a:spLocks noChangeArrowheads="1"/>
                </p:cNvSpPr>
                <p:nvPr/>
              </p:nvSpPr>
              <p:spPr bwMode="auto">
                <a:xfrm>
                  <a:off x="5235" y="2080"/>
                  <a:ext cx="366"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9" name="Freeform 8"/>
                <p:cNvSpPr>
                  <a:spLocks/>
                </p:cNvSpPr>
                <p:nvPr/>
              </p:nvSpPr>
              <p:spPr bwMode="auto">
                <a:xfrm>
                  <a:off x="5498" y="2105"/>
                  <a:ext cx="80" cy="27"/>
                </a:xfrm>
                <a:custGeom>
                  <a:avLst/>
                  <a:gdLst>
                    <a:gd name="T0" fmla="*/ 41 w 41"/>
                    <a:gd name="T1" fmla="*/ 0 h 14"/>
                    <a:gd name="T2" fmla="*/ 6 w 41"/>
                    <a:gd name="T3" fmla="*/ 0 h 14"/>
                    <a:gd name="T4" fmla="*/ 0 w 41"/>
                    <a:gd name="T5" fmla="*/ 7 h 14"/>
                    <a:gd name="T6" fmla="*/ 6 w 41"/>
                    <a:gd name="T7" fmla="*/ 14 h 14"/>
                    <a:gd name="T8" fmla="*/ 41 w 41"/>
                    <a:gd name="T9" fmla="*/ 14 h 14"/>
                    <a:gd name="T10" fmla="*/ 41 w 41"/>
                    <a:gd name="T11" fmla="*/ 0 h 14"/>
                  </a:gdLst>
                  <a:ahLst/>
                  <a:cxnLst>
                    <a:cxn ang="0">
                      <a:pos x="T0" y="T1"/>
                    </a:cxn>
                    <a:cxn ang="0">
                      <a:pos x="T2" y="T3"/>
                    </a:cxn>
                    <a:cxn ang="0">
                      <a:pos x="T4" y="T5"/>
                    </a:cxn>
                    <a:cxn ang="0">
                      <a:pos x="T6" y="T7"/>
                    </a:cxn>
                    <a:cxn ang="0">
                      <a:pos x="T8" y="T9"/>
                    </a:cxn>
                    <a:cxn ang="0">
                      <a:pos x="T10" y="T11"/>
                    </a:cxn>
                  </a:cxnLst>
                  <a:rect l="0" t="0" r="r" b="b"/>
                  <a:pathLst>
                    <a:path w="41" h="14">
                      <a:moveTo>
                        <a:pt x="41" y="0"/>
                      </a:moveTo>
                      <a:cubicBezTo>
                        <a:pt x="6" y="0"/>
                        <a:pt x="6" y="0"/>
                        <a:pt x="6" y="0"/>
                      </a:cubicBezTo>
                      <a:cubicBezTo>
                        <a:pt x="3" y="0"/>
                        <a:pt x="0" y="3"/>
                        <a:pt x="0" y="7"/>
                      </a:cubicBezTo>
                      <a:cubicBezTo>
                        <a:pt x="0" y="11"/>
                        <a:pt x="3" y="14"/>
                        <a:pt x="6" y="14"/>
                      </a:cubicBezTo>
                      <a:cubicBezTo>
                        <a:pt x="41" y="14"/>
                        <a:pt x="41" y="14"/>
                        <a:pt x="41" y="14"/>
                      </a:cubicBezTo>
                      <a:lnTo>
                        <a:pt x="41" y="0"/>
                      </a:ln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0" name="Rectangle 9"/>
                <p:cNvSpPr>
                  <a:spLocks noChangeArrowheads="1"/>
                </p:cNvSpPr>
                <p:nvPr/>
              </p:nvSpPr>
              <p:spPr bwMode="auto">
                <a:xfrm>
                  <a:off x="5235" y="2229"/>
                  <a:ext cx="366"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1" name="Rectangle 10"/>
                <p:cNvSpPr>
                  <a:spLocks noChangeArrowheads="1"/>
                </p:cNvSpPr>
                <p:nvPr/>
              </p:nvSpPr>
              <p:spPr bwMode="auto">
                <a:xfrm>
                  <a:off x="5235" y="2155"/>
                  <a:ext cx="366" cy="4"/>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2" name="Freeform 11"/>
                <p:cNvSpPr>
                  <a:spLocks/>
                </p:cNvSpPr>
                <p:nvPr/>
              </p:nvSpPr>
              <p:spPr bwMode="auto">
                <a:xfrm>
                  <a:off x="5498" y="2180"/>
                  <a:ext cx="80" cy="25"/>
                </a:xfrm>
                <a:custGeom>
                  <a:avLst/>
                  <a:gdLst>
                    <a:gd name="T0" fmla="*/ 41 w 41"/>
                    <a:gd name="T1" fmla="*/ 0 h 13"/>
                    <a:gd name="T2" fmla="*/ 6 w 41"/>
                    <a:gd name="T3" fmla="*/ 0 h 13"/>
                    <a:gd name="T4" fmla="*/ 0 w 41"/>
                    <a:gd name="T5" fmla="*/ 6 h 13"/>
                    <a:gd name="T6" fmla="*/ 6 w 41"/>
                    <a:gd name="T7" fmla="*/ 13 h 13"/>
                    <a:gd name="T8" fmla="*/ 41 w 41"/>
                    <a:gd name="T9" fmla="*/ 13 h 13"/>
                    <a:gd name="T10" fmla="*/ 41 w 41"/>
                    <a:gd name="T11" fmla="*/ 0 h 13"/>
                  </a:gdLst>
                  <a:ahLst/>
                  <a:cxnLst>
                    <a:cxn ang="0">
                      <a:pos x="T0" y="T1"/>
                    </a:cxn>
                    <a:cxn ang="0">
                      <a:pos x="T2" y="T3"/>
                    </a:cxn>
                    <a:cxn ang="0">
                      <a:pos x="T4" y="T5"/>
                    </a:cxn>
                    <a:cxn ang="0">
                      <a:pos x="T6" y="T7"/>
                    </a:cxn>
                    <a:cxn ang="0">
                      <a:pos x="T8" y="T9"/>
                    </a:cxn>
                    <a:cxn ang="0">
                      <a:pos x="T10" y="T11"/>
                    </a:cxn>
                  </a:cxnLst>
                  <a:rect l="0" t="0" r="r" b="b"/>
                  <a:pathLst>
                    <a:path w="41" h="13">
                      <a:moveTo>
                        <a:pt x="41" y="0"/>
                      </a:moveTo>
                      <a:cubicBezTo>
                        <a:pt x="6" y="0"/>
                        <a:pt x="6" y="0"/>
                        <a:pt x="6" y="0"/>
                      </a:cubicBezTo>
                      <a:cubicBezTo>
                        <a:pt x="3" y="0"/>
                        <a:pt x="0" y="3"/>
                        <a:pt x="0" y="6"/>
                      </a:cubicBezTo>
                      <a:cubicBezTo>
                        <a:pt x="0" y="10"/>
                        <a:pt x="3" y="13"/>
                        <a:pt x="6" y="13"/>
                      </a:cubicBezTo>
                      <a:cubicBezTo>
                        <a:pt x="41" y="13"/>
                        <a:pt x="41" y="13"/>
                        <a:pt x="41" y="13"/>
                      </a:cubicBezTo>
                      <a:lnTo>
                        <a:pt x="41" y="0"/>
                      </a:ln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3" name="Rectangle 12"/>
                <p:cNvSpPr>
                  <a:spLocks noChangeArrowheads="1"/>
                </p:cNvSpPr>
                <p:nvPr/>
              </p:nvSpPr>
              <p:spPr bwMode="auto">
                <a:xfrm>
                  <a:off x="5235" y="2302"/>
                  <a:ext cx="366" cy="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4" name="Rectangle 13"/>
                <p:cNvSpPr>
                  <a:spLocks noChangeArrowheads="1"/>
                </p:cNvSpPr>
                <p:nvPr/>
              </p:nvSpPr>
              <p:spPr bwMode="auto">
                <a:xfrm>
                  <a:off x="5235" y="2229"/>
                  <a:ext cx="366"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5" name="Freeform 14"/>
                <p:cNvSpPr>
                  <a:spLocks/>
                </p:cNvSpPr>
                <p:nvPr/>
              </p:nvSpPr>
              <p:spPr bwMode="auto">
                <a:xfrm>
                  <a:off x="5498" y="2254"/>
                  <a:ext cx="80" cy="27"/>
                </a:xfrm>
                <a:custGeom>
                  <a:avLst/>
                  <a:gdLst>
                    <a:gd name="T0" fmla="*/ 41 w 41"/>
                    <a:gd name="T1" fmla="*/ 0 h 14"/>
                    <a:gd name="T2" fmla="*/ 6 w 41"/>
                    <a:gd name="T3" fmla="*/ 0 h 14"/>
                    <a:gd name="T4" fmla="*/ 0 w 41"/>
                    <a:gd name="T5" fmla="*/ 7 h 14"/>
                    <a:gd name="T6" fmla="*/ 6 w 41"/>
                    <a:gd name="T7" fmla="*/ 14 h 14"/>
                    <a:gd name="T8" fmla="*/ 41 w 41"/>
                    <a:gd name="T9" fmla="*/ 14 h 14"/>
                    <a:gd name="T10" fmla="*/ 41 w 41"/>
                    <a:gd name="T11" fmla="*/ 0 h 14"/>
                  </a:gdLst>
                  <a:ahLst/>
                  <a:cxnLst>
                    <a:cxn ang="0">
                      <a:pos x="T0" y="T1"/>
                    </a:cxn>
                    <a:cxn ang="0">
                      <a:pos x="T2" y="T3"/>
                    </a:cxn>
                    <a:cxn ang="0">
                      <a:pos x="T4" y="T5"/>
                    </a:cxn>
                    <a:cxn ang="0">
                      <a:pos x="T6" y="T7"/>
                    </a:cxn>
                    <a:cxn ang="0">
                      <a:pos x="T8" y="T9"/>
                    </a:cxn>
                    <a:cxn ang="0">
                      <a:pos x="T10" y="T11"/>
                    </a:cxn>
                  </a:cxnLst>
                  <a:rect l="0" t="0" r="r" b="b"/>
                  <a:pathLst>
                    <a:path w="41" h="14">
                      <a:moveTo>
                        <a:pt x="41" y="0"/>
                      </a:moveTo>
                      <a:cubicBezTo>
                        <a:pt x="6" y="0"/>
                        <a:pt x="6" y="0"/>
                        <a:pt x="6" y="0"/>
                      </a:cubicBezTo>
                      <a:cubicBezTo>
                        <a:pt x="3" y="0"/>
                        <a:pt x="0" y="3"/>
                        <a:pt x="0" y="7"/>
                      </a:cubicBezTo>
                      <a:cubicBezTo>
                        <a:pt x="0" y="10"/>
                        <a:pt x="3" y="14"/>
                        <a:pt x="6" y="14"/>
                      </a:cubicBezTo>
                      <a:cubicBezTo>
                        <a:pt x="41" y="14"/>
                        <a:pt x="41" y="14"/>
                        <a:pt x="41" y="14"/>
                      </a:cubicBezTo>
                      <a:lnTo>
                        <a:pt x="41" y="0"/>
                      </a:ln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6" name="Rectangle 15"/>
                <p:cNvSpPr>
                  <a:spLocks noChangeArrowheads="1"/>
                </p:cNvSpPr>
                <p:nvPr/>
              </p:nvSpPr>
              <p:spPr bwMode="auto">
                <a:xfrm>
                  <a:off x="5235" y="2378"/>
                  <a:ext cx="366"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7" name="Rectangle 16"/>
                <p:cNvSpPr>
                  <a:spLocks noChangeArrowheads="1"/>
                </p:cNvSpPr>
                <p:nvPr/>
              </p:nvSpPr>
              <p:spPr bwMode="auto">
                <a:xfrm>
                  <a:off x="5235" y="2302"/>
                  <a:ext cx="366" cy="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8" name="Freeform 17"/>
                <p:cNvSpPr>
                  <a:spLocks/>
                </p:cNvSpPr>
                <p:nvPr/>
              </p:nvSpPr>
              <p:spPr bwMode="auto">
                <a:xfrm>
                  <a:off x="5498" y="2329"/>
                  <a:ext cx="80" cy="25"/>
                </a:xfrm>
                <a:custGeom>
                  <a:avLst/>
                  <a:gdLst>
                    <a:gd name="T0" fmla="*/ 41 w 41"/>
                    <a:gd name="T1" fmla="*/ 0 h 13"/>
                    <a:gd name="T2" fmla="*/ 6 w 41"/>
                    <a:gd name="T3" fmla="*/ 0 h 13"/>
                    <a:gd name="T4" fmla="*/ 0 w 41"/>
                    <a:gd name="T5" fmla="*/ 6 h 13"/>
                    <a:gd name="T6" fmla="*/ 6 w 41"/>
                    <a:gd name="T7" fmla="*/ 13 h 13"/>
                    <a:gd name="T8" fmla="*/ 41 w 41"/>
                    <a:gd name="T9" fmla="*/ 13 h 13"/>
                    <a:gd name="T10" fmla="*/ 41 w 41"/>
                    <a:gd name="T11" fmla="*/ 0 h 13"/>
                  </a:gdLst>
                  <a:ahLst/>
                  <a:cxnLst>
                    <a:cxn ang="0">
                      <a:pos x="T0" y="T1"/>
                    </a:cxn>
                    <a:cxn ang="0">
                      <a:pos x="T2" y="T3"/>
                    </a:cxn>
                    <a:cxn ang="0">
                      <a:pos x="T4" y="T5"/>
                    </a:cxn>
                    <a:cxn ang="0">
                      <a:pos x="T6" y="T7"/>
                    </a:cxn>
                    <a:cxn ang="0">
                      <a:pos x="T8" y="T9"/>
                    </a:cxn>
                    <a:cxn ang="0">
                      <a:pos x="T10" y="T11"/>
                    </a:cxn>
                  </a:cxnLst>
                  <a:rect l="0" t="0" r="r" b="b"/>
                  <a:pathLst>
                    <a:path w="41" h="13">
                      <a:moveTo>
                        <a:pt x="41" y="0"/>
                      </a:moveTo>
                      <a:cubicBezTo>
                        <a:pt x="6" y="0"/>
                        <a:pt x="6" y="0"/>
                        <a:pt x="6" y="0"/>
                      </a:cubicBezTo>
                      <a:cubicBezTo>
                        <a:pt x="3" y="0"/>
                        <a:pt x="0" y="3"/>
                        <a:pt x="0" y="6"/>
                      </a:cubicBezTo>
                      <a:cubicBezTo>
                        <a:pt x="0" y="10"/>
                        <a:pt x="3" y="13"/>
                        <a:pt x="6" y="13"/>
                      </a:cubicBezTo>
                      <a:cubicBezTo>
                        <a:pt x="41" y="13"/>
                        <a:pt x="41" y="13"/>
                        <a:pt x="41" y="13"/>
                      </a:cubicBezTo>
                      <a:lnTo>
                        <a:pt x="41" y="0"/>
                      </a:ln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9" name="Rectangle 18"/>
                <p:cNvSpPr>
                  <a:spLocks noChangeArrowheads="1"/>
                </p:cNvSpPr>
                <p:nvPr/>
              </p:nvSpPr>
              <p:spPr bwMode="auto">
                <a:xfrm>
                  <a:off x="5235" y="2451"/>
                  <a:ext cx="366" cy="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0" name="Rectangle 19"/>
                <p:cNvSpPr>
                  <a:spLocks noChangeArrowheads="1"/>
                </p:cNvSpPr>
                <p:nvPr/>
              </p:nvSpPr>
              <p:spPr bwMode="auto">
                <a:xfrm>
                  <a:off x="5235" y="2378"/>
                  <a:ext cx="366"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1" name="Freeform 20"/>
                <p:cNvSpPr>
                  <a:spLocks/>
                </p:cNvSpPr>
                <p:nvPr/>
              </p:nvSpPr>
              <p:spPr bwMode="auto">
                <a:xfrm>
                  <a:off x="5498" y="2403"/>
                  <a:ext cx="80" cy="25"/>
                </a:xfrm>
                <a:custGeom>
                  <a:avLst/>
                  <a:gdLst>
                    <a:gd name="T0" fmla="*/ 41 w 41"/>
                    <a:gd name="T1" fmla="*/ 0 h 13"/>
                    <a:gd name="T2" fmla="*/ 6 w 41"/>
                    <a:gd name="T3" fmla="*/ 0 h 13"/>
                    <a:gd name="T4" fmla="*/ 0 w 41"/>
                    <a:gd name="T5" fmla="*/ 7 h 13"/>
                    <a:gd name="T6" fmla="*/ 6 w 41"/>
                    <a:gd name="T7" fmla="*/ 13 h 13"/>
                    <a:gd name="T8" fmla="*/ 41 w 41"/>
                    <a:gd name="T9" fmla="*/ 13 h 13"/>
                    <a:gd name="T10" fmla="*/ 41 w 41"/>
                    <a:gd name="T11" fmla="*/ 0 h 13"/>
                  </a:gdLst>
                  <a:ahLst/>
                  <a:cxnLst>
                    <a:cxn ang="0">
                      <a:pos x="T0" y="T1"/>
                    </a:cxn>
                    <a:cxn ang="0">
                      <a:pos x="T2" y="T3"/>
                    </a:cxn>
                    <a:cxn ang="0">
                      <a:pos x="T4" y="T5"/>
                    </a:cxn>
                    <a:cxn ang="0">
                      <a:pos x="T6" y="T7"/>
                    </a:cxn>
                    <a:cxn ang="0">
                      <a:pos x="T8" y="T9"/>
                    </a:cxn>
                    <a:cxn ang="0">
                      <a:pos x="T10" y="T11"/>
                    </a:cxn>
                  </a:cxnLst>
                  <a:rect l="0" t="0" r="r" b="b"/>
                  <a:pathLst>
                    <a:path w="41" h="13">
                      <a:moveTo>
                        <a:pt x="41" y="0"/>
                      </a:moveTo>
                      <a:cubicBezTo>
                        <a:pt x="6" y="0"/>
                        <a:pt x="6" y="0"/>
                        <a:pt x="6" y="0"/>
                      </a:cubicBezTo>
                      <a:cubicBezTo>
                        <a:pt x="3" y="0"/>
                        <a:pt x="0" y="3"/>
                        <a:pt x="0" y="7"/>
                      </a:cubicBezTo>
                      <a:cubicBezTo>
                        <a:pt x="0" y="10"/>
                        <a:pt x="3" y="13"/>
                        <a:pt x="6" y="13"/>
                      </a:cubicBezTo>
                      <a:cubicBezTo>
                        <a:pt x="41" y="13"/>
                        <a:pt x="41" y="13"/>
                        <a:pt x="41" y="13"/>
                      </a:cubicBezTo>
                      <a:lnTo>
                        <a:pt x="41" y="0"/>
                      </a:ln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2" name="Rectangle 21"/>
                <p:cNvSpPr>
                  <a:spLocks noChangeArrowheads="1"/>
                </p:cNvSpPr>
                <p:nvPr/>
              </p:nvSpPr>
              <p:spPr bwMode="auto">
                <a:xfrm>
                  <a:off x="5235" y="2527"/>
                  <a:ext cx="366"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3" name="Rectangle 22"/>
                <p:cNvSpPr>
                  <a:spLocks noChangeArrowheads="1"/>
                </p:cNvSpPr>
                <p:nvPr/>
              </p:nvSpPr>
              <p:spPr bwMode="auto">
                <a:xfrm>
                  <a:off x="5235" y="2451"/>
                  <a:ext cx="366" cy="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4" name="Freeform 23"/>
                <p:cNvSpPr>
                  <a:spLocks/>
                </p:cNvSpPr>
                <p:nvPr/>
              </p:nvSpPr>
              <p:spPr bwMode="auto">
                <a:xfrm>
                  <a:off x="5498" y="2478"/>
                  <a:ext cx="80" cy="25"/>
                </a:xfrm>
                <a:custGeom>
                  <a:avLst/>
                  <a:gdLst>
                    <a:gd name="T0" fmla="*/ 41 w 41"/>
                    <a:gd name="T1" fmla="*/ 0 h 13"/>
                    <a:gd name="T2" fmla="*/ 6 w 41"/>
                    <a:gd name="T3" fmla="*/ 0 h 13"/>
                    <a:gd name="T4" fmla="*/ 0 w 41"/>
                    <a:gd name="T5" fmla="*/ 6 h 13"/>
                    <a:gd name="T6" fmla="*/ 6 w 41"/>
                    <a:gd name="T7" fmla="*/ 13 h 13"/>
                    <a:gd name="T8" fmla="*/ 41 w 41"/>
                    <a:gd name="T9" fmla="*/ 13 h 13"/>
                    <a:gd name="T10" fmla="*/ 41 w 41"/>
                    <a:gd name="T11" fmla="*/ 0 h 13"/>
                  </a:gdLst>
                  <a:ahLst/>
                  <a:cxnLst>
                    <a:cxn ang="0">
                      <a:pos x="T0" y="T1"/>
                    </a:cxn>
                    <a:cxn ang="0">
                      <a:pos x="T2" y="T3"/>
                    </a:cxn>
                    <a:cxn ang="0">
                      <a:pos x="T4" y="T5"/>
                    </a:cxn>
                    <a:cxn ang="0">
                      <a:pos x="T6" y="T7"/>
                    </a:cxn>
                    <a:cxn ang="0">
                      <a:pos x="T8" y="T9"/>
                    </a:cxn>
                    <a:cxn ang="0">
                      <a:pos x="T10" y="T11"/>
                    </a:cxn>
                  </a:cxnLst>
                  <a:rect l="0" t="0" r="r" b="b"/>
                  <a:pathLst>
                    <a:path w="41" h="13">
                      <a:moveTo>
                        <a:pt x="41" y="0"/>
                      </a:moveTo>
                      <a:cubicBezTo>
                        <a:pt x="6" y="0"/>
                        <a:pt x="6" y="0"/>
                        <a:pt x="6" y="0"/>
                      </a:cubicBezTo>
                      <a:cubicBezTo>
                        <a:pt x="3" y="0"/>
                        <a:pt x="0" y="3"/>
                        <a:pt x="0" y="6"/>
                      </a:cubicBezTo>
                      <a:cubicBezTo>
                        <a:pt x="0" y="10"/>
                        <a:pt x="3" y="13"/>
                        <a:pt x="6" y="13"/>
                      </a:cubicBezTo>
                      <a:cubicBezTo>
                        <a:pt x="41" y="13"/>
                        <a:pt x="41" y="13"/>
                        <a:pt x="41" y="13"/>
                      </a:cubicBezTo>
                      <a:lnTo>
                        <a:pt x="41" y="0"/>
                      </a:ln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5" name="Rectangle 24"/>
                <p:cNvSpPr>
                  <a:spLocks noChangeArrowheads="1"/>
                </p:cNvSpPr>
                <p:nvPr/>
              </p:nvSpPr>
              <p:spPr bwMode="auto">
                <a:xfrm>
                  <a:off x="5235" y="2600"/>
                  <a:ext cx="366" cy="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6" name="Rectangle 25"/>
                <p:cNvSpPr>
                  <a:spLocks noChangeArrowheads="1"/>
                </p:cNvSpPr>
                <p:nvPr/>
              </p:nvSpPr>
              <p:spPr bwMode="auto">
                <a:xfrm>
                  <a:off x="5235" y="2527"/>
                  <a:ext cx="366"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7" name="Freeform 26"/>
                <p:cNvSpPr>
                  <a:spLocks/>
                </p:cNvSpPr>
                <p:nvPr/>
              </p:nvSpPr>
              <p:spPr bwMode="auto">
                <a:xfrm>
                  <a:off x="5498" y="2552"/>
                  <a:ext cx="80" cy="25"/>
                </a:xfrm>
                <a:custGeom>
                  <a:avLst/>
                  <a:gdLst>
                    <a:gd name="T0" fmla="*/ 41 w 41"/>
                    <a:gd name="T1" fmla="*/ 0 h 13"/>
                    <a:gd name="T2" fmla="*/ 6 w 41"/>
                    <a:gd name="T3" fmla="*/ 0 h 13"/>
                    <a:gd name="T4" fmla="*/ 0 w 41"/>
                    <a:gd name="T5" fmla="*/ 7 h 13"/>
                    <a:gd name="T6" fmla="*/ 6 w 41"/>
                    <a:gd name="T7" fmla="*/ 13 h 13"/>
                    <a:gd name="T8" fmla="*/ 41 w 41"/>
                    <a:gd name="T9" fmla="*/ 13 h 13"/>
                    <a:gd name="T10" fmla="*/ 41 w 41"/>
                    <a:gd name="T11" fmla="*/ 0 h 13"/>
                  </a:gdLst>
                  <a:ahLst/>
                  <a:cxnLst>
                    <a:cxn ang="0">
                      <a:pos x="T0" y="T1"/>
                    </a:cxn>
                    <a:cxn ang="0">
                      <a:pos x="T2" y="T3"/>
                    </a:cxn>
                    <a:cxn ang="0">
                      <a:pos x="T4" y="T5"/>
                    </a:cxn>
                    <a:cxn ang="0">
                      <a:pos x="T6" y="T7"/>
                    </a:cxn>
                    <a:cxn ang="0">
                      <a:pos x="T8" y="T9"/>
                    </a:cxn>
                    <a:cxn ang="0">
                      <a:pos x="T10" y="T11"/>
                    </a:cxn>
                  </a:cxnLst>
                  <a:rect l="0" t="0" r="r" b="b"/>
                  <a:pathLst>
                    <a:path w="41" h="13">
                      <a:moveTo>
                        <a:pt x="41" y="0"/>
                      </a:moveTo>
                      <a:cubicBezTo>
                        <a:pt x="6" y="0"/>
                        <a:pt x="6" y="0"/>
                        <a:pt x="6" y="0"/>
                      </a:cubicBezTo>
                      <a:cubicBezTo>
                        <a:pt x="3" y="0"/>
                        <a:pt x="0" y="3"/>
                        <a:pt x="0" y="7"/>
                      </a:cubicBezTo>
                      <a:cubicBezTo>
                        <a:pt x="0" y="10"/>
                        <a:pt x="3" y="13"/>
                        <a:pt x="6" y="13"/>
                      </a:cubicBezTo>
                      <a:cubicBezTo>
                        <a:pt x="41" y="13"/>
                        <a:pt x="41" y="13"/>
                        <a:pt x="41" y="13"/>
                      </a:cubicBezTo>
                      <a:lnTo>
                        <a:pt x="41" y="0"/>
                      </a:ln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8" name="Rectangle 27"/>
                <p:cNvSpPr>
                  <a:spLocks noChangeArrowheads="1"/>
                </p:cNvSpPr>
                <p:nvPr/>
              </p:nvSpPr>
              <p:spPr bwMode="auto">
                <a:xfrm>
                  <a:off x="5235" y="2676"/>
                  <a:ext cx="366"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9" name="Rectangle 28"/>
                <p:cNvSpPr>
                  <a:spLocks noChangeArrowheads="1"/>
                </p:cNvSpPr>
                <p:nvPr/>
              </p:nvSpPr>
              <p:spPr bwMode="auto">
                <a:xfrm>
                  <a:off x="5235" y="2600"/>
                  <a:ext cx="366" cy="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0" name="Freeform 29"/>
                <p:cNvSpPr>
                  <a:spLocks/>
                </p:cNvSpPr>
                <p:nvPr/>
              </p:nvSpPr>
              <p:spPr bwMode="auto">
                <a:xfrm>
                  <a:off x="5498" y="2627"/>
                  <a:ext cx="80" cy="25"/>
                </a:xfrm>
                <a:custGeom>
                  <a:avLst/>
                  <a:gdLst>
                    <a:gd name="T0" fmla="*/ 41 w 41"/>
                    <a:gd name="T1" fmla="*/ 0 h 13"/>
                    <a:gd name="T2" fmla="*/ 6 w 41"/>
                    <a:gd name="T3" fmla="*/ 0 h 13"/>
                    <a:gd name="T4" fmla="*/ 0 w 41"/>
                    <a:gd name="T5" fmla="*/ 6 h 13"/>
                    <a:gd name="T6" fmla="*/ 6 w 41"/>
                    <a:gd name="T7" fmla="*/ 13 h 13"/>
                    <a:gd name="T8" fmla="*/ 41 w 41"/>
                    <a:gd name="T9" fmla="*/ 13 h 13"/>
                    <a:gd name="T10" fmla="*/ 41 w 41"/>
                    <a:gd name="T11" fmla="*/ 0 h 13"/>
                  </a:gdLst>
                  <a:ahLst/>
                  <a:cxnLst>
                    <a:cxn ang="0">
                      <a:pos x="T0" y="T1"/>
                    </a:cxn>
                    <a:cxn ang="0">
                      <a:pos x="T2" y="T3"/>
                    </a:cxn>
                    <a:cxn ang="0">
                      <a:pos x="T4" y="T5"/>
                    </a:cxn>
                    <a:cxn ang="0">
                      <a:pos x="T6" y="T7"/>
                    </a:cxn>
                    <a:cxn ang="0">
                      <a:pos x="T8" y="T9"/>
                    </a:cxn>
                    <a:cxn ang="0">
                      <a:pos x="T10" y="T11"/>
                    </a:cxn>
                  </a:cxnLst>
                  <a:rect l="0" t="0" r="r" b="b"/>
                  <a:pathLst>
                    <a:path w="41" h="13">
                      <a:moveTo>
                        <a:pt x="41" y="0"/>
                      </a:moveTo>
                      <a:cubicBezTo>
                        <a:pt x="6" y="0"/>
                        <a:pt x="6" y="0"/>
                        <a:pt x="6" y="0"/>
                      </a:cubicBezTo>
                      <a:cubicBezTo>
                        <a:pt x="3" y="0"/>
                        <a:pt x="0" y="3"/>
                        <a:pt x="0" y="6"/>
                      </a:cubicBezTo>
                      <a:cubicBezTo>
                        <a:pt x="0" y="10"/>
                        <a:pt x="3" y="13"/>
                        <a:pt x="6" y="13"/>
                      </a:cubicBezTo>
                      <a:cubicBezTo>
                        <a:pt x="41" y="13"/>
                        <a:pt x="41" y="13"/>
                        <a:pt x="41" y="13"/>
                      </a:cubicBezTo>
                      <a:lnTo>
                        <a:pt x="41" y="0"/>
                      </a:ln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1" name="Rectangle 30"/>
                <p:cNvSpPr>
                  <a:spLocks noChangeArrowheads="1"/>
                </p:cNvSpPr>
                <p:nvPr/>
              </p:nvSpPr>
              <p:spPr bwMode="auto">
                <a:xfrm>
                  <a:off x="5235" y="2749"/>
                  <a:ext cx="366" cy="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2" name="Rectangle 31"/>
                <p:cNvSpPr>
                  <a:spLocks noChangeArrowheads="1"/>
                </p:cNvSpPr>
                <p:nvPr/>
              </p:nvSpPr>
              <p:spPr bwMode="auto">
                <a:xfrm>
                  <a:off x="5235" y="2676"/>
                  <a:ext cx="366"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3" name="Freeform 32"/>
                <p:cNvSpPr>
                  <a:spLocks/>
                </p:cNvSpPr>
                <p:nvPr/>
              </p:nvSpPr>
              <p:spPr bwMode="auto">
                <a:xfrm>
                  <a:off x="5498" y="2701"/>
                  <a:ext cx="80" cy="25"/>
                </a:xfrm>
                <a:custGeom>
                  <a:avLst/>
                  <a:gdLst>
                    <a:gd name="T0" fmla="*/ 41 w 41"/>
                    <a:gd name="T1" fmla="*/ 0 h 13"/>
                    <a:gd name="T2" fmla="*/ 6 w 41"/>
                    <a:gd name="T3" fmla="*/ 0 h 13"/>
                    <a:gd name="T4" fmla="*/ 0 w 41"/>
                    <a:gd name="T5" fmla="*/ 7 h 13"/>
                    <a:gd name="T6" fmla="*/ 6 w 41"/>
                    <a:gd name="T7" fmla="*/ 13 h 13"/>
                    <a:gd name="T8" fmla="*/ 41 w 41"/>
                    <a:gd name="T9" fmla="*/ 13 h 13"/>
                    <a:gd name="T10" fmla="*/ 41 w 41"/>
                    <a:gd name="T11" fmla="*/ 0 h 13"/>
                  </a:gdLst>
                  <a:ahLst/>
                  <a:cxnLst>
                    <a:cxn ang="0">
                      <a:pos x="T0" y="T1"/>
                    </a:cxn>
                    <a:cxn ang="0">
                      <a:pos x="T2" y="T3"/>
                    </a:cxn>
                    <a:cxn ang="0">
                      <a:pos x="T4" y="T5"/>
                    </a:cxn>
                    <a:cxn ang="0">
                      <a:pos x="T6" y="T7"/>
                    </a:cxn>
                    <a:cxn ang="0">
                      <a:pos x="T8" y="T9"/>
                    </a:cxn>
                    <a:cxn ang="0">
                      <a:pos x="T10" y="T11"/>
                    </a:cxn>
                  </a:cxnLst>
                  <a:rect l="0" t="0" r="r" b="b"/>
                  <a:pathLst>
                    <a:path w="41" h="13">
                      <a:moveTo>
                        <a:pt x="41" y="0"/>
                      </a:moveTo>
                      <a:cubicBezTo>
                        <a:pt x="6" y="0"/>
                        <a:pt x="6" y="0"/>
                        <a:pt x="6" y="0"/>
                      </a:cubicBezTo>
                      <a:cubicBezTo>
                        <a:pt x="3" y="0"/>
                        <a:pt x="0" y="3"/>
                        <a:pt x="0" y="7"/>
                      </a:cubicBezTo>
                      <a:cubicBezTo>
                        <a:pt x="0" y="10"/>
                        <a:pt x="3" y="13"/>
                        <a:pt x="6" y="13"/>
                      </a:cubicBezTo>
                      <a:cubicBezTo>
                        <a:pt x="41" y="13"/>
                        <a:pt x="41" y="13"/>
                        <a:pt x="41" y="13"/>
                      </a:cubicBezTo>
                      <a:lnTo>
                        <a:pt x="41" y="0"/>
                      </a:ln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4" name="Freeform 33"/>
                <p:cNvSpPr>
                  <a:spLocks noEditPoints="1"/>
                </p:cNvSpPr>
                <p:nvPr/>
              </p:nvSpPr>
              <p:spPr bwMode="auto">
                <a:xfrm>
                  <a:off x="5231" y="2080"/>
                  <a:ext cx="372" cy="1010"/>
                </a:xfrm>
                <a:custGeom>
                  <a:avLst/>
                  <a:gdLst>
                    <a:gd name="T0" fmla="*/ 372 w 372"/>
                    <a:gd name="T1" fmla="*/ 1010 h 1010"/>
                    <a:gd name="T2" fmla="*/ 0 w 372"/>
                    <a:gd name="T3" fmla="*/ 1010 h 1010"/>
                    <a:gd name="T4" fmla="*/ 0 w 372"/>
                    <a:gd name="T5" fmla="*/ 0 h 1010"/>
                    <a:gd name="T6" fmla="*/ 372 w 372"/>
                    <a:gd name="T7" fmla="*/ 0 h 1010"/>
                    <a:gd name="T8" fmla="*/ 372 w 372"/>
                    <a:gd name="T9" fmla="*/ 1010 h 1010"/>
                    <a:gd name="T10" fmla="*/ 6 w 372"/>
                    <a:gd name="T11" fmla="*/ 1004 h 1010"/>
                    <a:gd name="T12" fmla="*/ 367 w 372"/>
                    <a:gd name="T13" fmla="*/ 1004 h 1010"/>
                    <a:gd name="T14" fmla="*/ 367 w 372"/>
                    <a:gd name="T15" fmla="*/ 5 h 1010"/>
                    <a:gd name="T16" fmla="*/ 6 w 372"/>
                    <a:gd name="T17" fmla="*/ 5 h 1010"/>
                    <a:gd name="T18" fmla="*/ 6 w 372"/>
                    <a:gd name="T19" fmla="*/ 1004 h 10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72" h="1010">
                      <a:moveTo>
                        <a:pt x="372" y="1010"/>
                      </a:moveTo>
                      <a:lnTo>
                        <a:pt x="0" y="1010"/>
                      </a:lnTo>
                      <a:lnTo>
                        <a:pt x="0" y="0"/>
                      </a:lnTo>
                      <a:lnTo>
                        <a:pt x="372" y="0"/>
                      </a:lnTo>
                      <a:lnTo>
                        <a:pt x="372" y="1010"/>
                      </a:lnTo>
                      <a:close/>
                      <a:moveTo>
                        <a:pt x="6" y="1004"/>
                      </a:moveTo>
                      <a:lnTo>
                        <a:pt x="367" y="1004"/>
                      </a:lnTo>
                      <a:lnTo>
                        <a:pt x="367" y="5"/>
                      </a:lnTo>
                      <a:lnTo>
                        <a:pt x="6" y="5"/>
                      </a:lnTo>
                      <a:lnTo>
                        <a:pt x="6" y="100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5" name="Freeform 34"/>
                <p:cNvSpPr>
                  <a:spLocks/>
                </p:cNvSpPr>
                <p:nvPr/>
              </p:nvSpPr>
              <p:spPr bwMode="auto">
                <a:xfrm>
                  <a:off x="5231" y="2049"/>
                  <a:ext cx="127" cy="5"/>
                </a:xfrm>
                <a:custGeom>
                  <a:avLst/>
                  <a:gdLst>
                    <a:gd name="T0" fmla="*/ 64 w 65"/>
                    <a:gd name="T1" fmla="*/ 3 h 3"/>
                    <a:gd name="T2" fmla="*/ 2 w 65"/>
                    <a:gd name="T3" fmla="*/ 3 h 3"/>
                    <a:gd name="T4" fmla="*/ 0 w 65"/>
                    <a:gd name="T5" fmla="*/ 2 h 3"/>
                    <a:gd name="T6" fmla="*/ 2 w 65"/>
                    <a:gd name="T7" fmla="*/ 0 h 3"/>
                    <a:gd name="T8" fmla="*/ 64 w 65"/>
                    <a:gd name="T9" fmla="*/ 0 h 3"/>
                    <a:gd name="T10" fmla="*/ 65 w 65"/>
                    <a:gd name="T11" fmla="*/ 2 h 3"/>
                    <a:gd name="T12" fmla="*/ 64 w 65"/>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65" h="3">
                      <a:moveTo>
                        <a:pt x="64" y="3"/>
                      </a:moveTo>
                      <a:cubicBezTo>
                        <a:pt x="2" y="3"/>
                        <a:pt x="2" y="3"/>
                        <a:pt x="2" y="3"/>
                      </a:cubicBezTo>
                      <a:cubicBezTo>
                        <a:pt x="1" y="3"/>
                        <a:pt x="0" y="2"/>
                        <a:pt x="0" y="2"/>
                      </a:cubicBezTo>
                      <a:cubicBezTo>
                        <a:pt x="0" y="1"/>
                        <a:pt x="1" y="0"/>
                        <a:pt x="2" y="0"/>
                      </a:cubicBezTo>
                      <a:cubicBezTo>
                        <a:pt x="64" y="0"/>
                        <a:pt x="64" y="0"/>
                        <a:pt x="64" y="0"/>
                      </a:cubicBezTo>
                      <a:cubicBezTo>
                        <a:pt x="65" y="0"/>
                        <a:pt x="65" y="1"/>
                        <a:pt x="65" y="2"/>
                      </a:cubicBezTo>
                      <a:cubicBezTo>
                        <a:pt x="65" y="2"/>
                        <a:pt x="65" y="3"/>
                        <a:pt x="64"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6" name="Freeform 35"/>
                <p:cNvSpPr>
                  <a:spLocks/>
                </p:cNvSpPr>
                <p:nvPr/>
              </p:nvSpPr>
              <p:spPr bwMode="auto">
                <a:xfrm>
                  <a:off x="5231" y="2033"/>
                  <a:ext cx="127" cy="6"/>
                </a:xfrm>
                <a:custGeom>
                  <a:avLst/>
                  <a:gdLst>
                    <a:gd name="T0" fmla="*/ 64 w 65"/>
                    <a:gd name="T1" fmla="*/ 3 h 3"/>
                    <a:gd name="T2" fmla="*/ 2 w 65"/>
                    <a:gd name="T3" fmla="*/ 3 h 3"/>
                    <a:gd name="T4" fmla="*/ 0 w 65"/>
                    <a:gd name="T5" fmla="*/ 2 h 3"/>
                    <a:gd name="T6" fmla="*/ 2 w 65"/>
                    <a:gd name="T7" fmla="*/ 0 h 3"/>
                    <a:gd name="T8" fmla="*/ 64 w 65"/>
                    <a:gd name="T9" fmla="*/ 0 h 3"/>
                    <a:gd name="T10" fmla="*/ 65 w 65"/>
                    <a:gd name="T11" fmla="*/ 2 h 3"/>
                    <a:gd name="T12" fmla="*/ 64 w 65"/>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65" h="3">
                      <a:moveTo>
                        <a:pt x="64" y="3"/>
                      </a:moveTo>
                      <a:cubicBezTo>
                        <a:pt x="2" y="3"/>
                        <a:pt x="2" y="3"/>
                        <a:pt x="2" y="3"/>
                      </a:cubicBezTo>
                      <a:cubicBezTo>
                        <a:pt x="1" y="3"/>
                        <a:pt x="0" y="2"/>
                        <a:pt x="0" y="2"/>
                      </a:cubicBezTo>
                      <a:cubicBezTo>
                        <a:pt x="0" y="1"/>
                        <a:pt x="1" y="0"/>
                        <a:pt x="2" y="0"/>
                      </a:cubicBezTo>
                      <a:cubicBezTo>
                        <a:pt x="64" y="0"/>
                        <a:pt x="64" y="0"/>
                        <a:pt x="64" y="0"/>
                      </a:cubicBezTo>
                      <a:cubicBezTo>
                        <a:pt x="65" y="0"/>
                        <a:pt x="65" y="1"/>
                        <a:pt x="65" y="2"/>
                      </a:cubicBezTo>
                      <a:cubicBezTo>
                        <a:pt x="65" y="2"/>
                        <a:pt x="65" y="3"/>
                        <a:pt x="64"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7" name="Freeform 36"/>
                <p:cNvSpPr>
                  <a:spLocks/>
                </p:cNvSpPr>
                <p:nvPr/>
              </p:nvSpPr>
              <p:spPr bwMode="auto">
                <a:xfrm>
                  <a:off x="5231" y="2018"/>
                  <a:ext cx="127" cy="5"/>
                </a:xfrm>
                <a:custGeom>
                  <a:avLst/>
                  <a:gdLst>
                    <a:gd name="T0" fmla="*/ 64 w 65"/>
                    <a:gd name="T1" fmla="*/ 3 h 3"/>
                    <a:gd name="T2" fmla="*/ 2 w 65"/>
                    <a:gd name="T3" fmla="*/ 3 h 3"/>
                    <a:gd name="T4" fmla="*/ 0 w 65"/>
                    <a:gd name="T5" fmla="*/ 2 h 3"/>
                    <a:gd name="T6" fmla="*/ 2 w 65"/>
                    <a:gd name="T7" fmla="*/ 0 h 3"/>
                    <a:gd name="T8" fmla="*/ 64 w 65"/>
                    <a:gd name="T9" fmla="*/ 0 h 3"/>
                    <a:gd name="T10" fmla="*/ 65 w 65"/>
                    <a:gd name="T11" fmla="*/ 2 h 3"/>
                    <a:gd name="T12" fmla="*/ 64 w 65"/>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65" h="3">
                      <a:moveTo>
                        <a:pt x="64" y="3"/>
                      </a:moveTo>
                      <a:cubicBezTo>
                        <a:pt x="2" y="3"/>
                        <a:pt x="2" y="3"/>
                        <a:pt x="2" y="3"/>
                      </a:cubicBezTo>
                      <a:cubicBezTo>
                        <a:pt x="1" y="3"/>
                        <a:pt x="0" y="2"/>
                        <a:pt x="0" y="2"/>
                      </a:cubicBezTo>
                      <a:cubicBezTo>
                        <a:pt x="0" y="1"/>
                        <a:pt x="1" y="0"/>
                        <a:pt x="2" y="0"/>
                      </a:cubicBezTo>
                      <a:cubicBezTo>
                        <a:pt x="64" y="0"/>
                        <a:pt x="64" y="0"/>
                        <a:pt x="64" y="0"/>
                      </a:cubicBezTo>
                      <a:cubicBezTo>
                        <a:pt x="65" y="0"/>
                        <a:pt x="65" y="1"/>
                        <a:pt x="65" y="2"/>
                      </a:cubicBezTo>
                      <a:cubicBezTo>
                        <a:pt x="65" y="2"/>
                        <a:pt x="65" y="3"/>
                        <a:pt x="64"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8" name="Freeform 37"/>
                <p:cNvSpPr>
                  <a:spLocks/>
                </p:cNvSpPr>
                <p:nvPr/>
              </p:nvSpPr>
              <p:spPr bwMode="auto">
                <a:xfrm>
                  <a:off x="5231" y="2002"/>
                  <a:ext cx="127" cy="6"/>
                </a:xfrm>
                <a:custGeom>
                  <a:avLst/>
                  <a:gdLst>
                    <a:gd name="T0" fmla="*/ 64 w 65"/>
                    <a:gd name="T1" fmla="*/ 3 h 3"/>
                    <a:gd name="T2" fmla="*/ 2 w 65"/>
                    <a:gd name="T3" fmla="*/ 3 h 3"/>
                    <a:gd name="T4" fmla="*/ 0 w 65"/>
                    <a:gd name="T5" fmla="*/ 2 h 3"/>
                    <a:gd name="T6" fmla="*/ 2 w 65"/>
                    <a:gd name="T7" fmla="*/ 0 h 3"/>
                    <a:gd name="T8" fmla="*/ 64 w 65"/>
                    <a:gd name="T9" fmla="*/ 0 h 3"/>
                    <a:gd name="T10" fmla="*/ 65 w 65"/>
                    <a:gd name="T11" fmla="*/ 2 h 3"/>
                    <a:gd name="T12" fmla="*/ 64 w 65"/>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65" h="3">
                      <a:moveTo>
                        <a:pt x="64" y="3"/>
                      </a:moveTo>
                      <a:cubicBezTo>
                        <a:pt x="2" y="3"/>
                        <a:pt x="2" y="3"/>
                        <a:pt x="2" y="3"/>
                      </a:cubicBezTo>
                      <a:cubicBezTo>
                        <a:pt x="1" y="3"/>
                        <a:pt x="0" y="2"/>
                        <a:pt x="0" y="2"/>
                      </a:cubicBezTo>
                      <a:cubicBezTo>
                        <a:pt x="0" y="1"/>
                        <a:pt x="1" y="0"/>
                        <a:pt x="2" y="0"/>
                      </a:cubicBezTo>
                      <a:cubicBezTo>
                        <a:pt x="64" y="0"/>
                        <a:pt x="64" y="0"/>
                        <a:pt x="64" y="0"/>
                      </a:cubicBezTo>
                      <a:cubicBezTo>
                        <a:pt x="65" y="0"/>
                        <a:pt x="65" y="1"/>
                        <a:pt x="65" y="2"/>
                      </a:cubicBezTo>
                      <a:cubicBezTo>
                        <a:pt x="65" y="2"/>
                        <a:pt x="65" y="3"/>
                        <a:pt x="64"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9" name="Freeform 38"/>
                <p:cNvSpPr>
                  <a:spLocks/>
                </p:cNvSpPr>
                <p:nvPr/>
              </p:nvSpPr>
              <p:spPr bwMode="auto">
                <a:xfrm>
                  <a:off x="5477" y="2049"/>
                  <a:ext cx="126" cy="5"/>
                </a:xfrm>
                <a:custGeom>
                  <a:avLst/>
                  <a:gdLst>
                    <a:gd name="T0" fmla="*/ 64 w 65"/>
                    <a:gd name="T1" fmla="*/ 3 h 3"/>
                    <a:gd name="T2" fmla="*/ 1 w 65"/>
                    <a:gd name="T3" fmla="*/ 3 h 3"/>
                    <a:gd name="T4" fmla="*/ 0 w 65"/>
                    <a:gd name="T5" fmla="*/ 2 h 3"/>
                    <a:gd name="T6" fmla="*/ 1 w 65"/>
                    <a:gd name="T7" fmla="*/ 0 h 3"/>
                    <a:gd name="T8" fmla="*/ 64 w 65"/>
                    <a:gd name="T9" fmla="*/ 0 h 3"/>
                    <a:gd name="T10" fmla="*/ 65 w 65"/>
                    <a:gd name="T11" fmla="*/ 2 h 3"/>
                    <a:gd name="T12" fmla="*/ 64 w 65"/>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65" h="3">
                      <a:moveTo>
                        <a:pt x="64" y="3"/>
                      </a:moveTo>
                      <a:cubicBezTo>
                        <a:pt x="1" y="3"/>
                        <a:pt x="1" y="3"/>
                        <a:pt x="1" y="3"/>
                      </a:cubicBezTo>
                      <a:cubicBezTo>
                        <a:pt x="1" y="3"/>
                        <a:pt x="0" y="2"/>
                        <a:pt x="0" y="2"/>
                      </a:cubicBezTo>
                      <a:cubicBezTo>
                        <a:pt x="0" y="1"/>
                        <a:pt x="1" y="0"/>
                        <a:pt x="1" y="0"/>
                      </a:cubicBezTo>
                      <a:cubicBezTo>
                        <a:pt x="64" y="0"/>
                        <a:pt x="64" y="0"/>
                        <a:pt x="64" y="0"/>
                      </a:cubicBezTo>
                      <a:cubicBezTo>
                        <a:pt x="64" y="0"/>
                        <a:pt x="65" y="1"/>
                        <a:pt x="65" y="2"/>
                      </a:cubicBezTo>
                      <a:cubicBezTo>
                        <a:pt x="65" y="2"/>
                        <a:pt x="64" y="3"/>
                        <a:pt x="64"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0" name="Freeform 39"/>
                <p:cNvSpPr>
                  <a:spLocks/>
                </p:cNvSpPr>
                <p:nvPr/>
              </p:nvSpPr>
              <p:spPr bwMode="auto">
                <a:xfrm>
                  <a:off x="5477" y="2033"/>
                  <a:ext cx="126" cy="6"/>
                </a:xfrm>
                <a:custGeom>
                  <a:avLst/>
                  <a:gdLst>
                    <a:gd name="T0" fmla="*/ 64 w 65"/>
                    <a:gd name="T1" fmla="*/ 3 h 3"/>
                    <a:gd name="T2" fmla="*/ 1 w 65"/>
                    <a:gd name="T3" fmla="*/ 3 h 3"/>
                    <a:gd name="T4" fmla="*/ 0 w 65"/>
                    <a:gd name="T5" fmla="*/ 2 h 3"/>
                    <a:gd name="T6" fmla="*/ 1 w 65"/>
                    <a:gd name="T7" fmla="*/ 0 h 3"/>
                    <a:gd name="T8" fmla="*/ 64 w 65"/>
                    <a:gd name="T9" fmla="*/ 0 h 3"/>
                    <a:gd name="T10" fmla="*/ 65 w 65"/>
                    <a:gd name="T11" fmla="*/ 2 h 3"/>
                    <a:gd name="T12" fmla="*/ 64 w 65"/>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65" h="3">
                      <a:moveTo>
                        <a:pt x="64" y="3"/>
                      </a:moveTo>
                      <a:cubicBezTo>
                        <a:pt x="1" y="3"/>
                        <a:pt x="1" y="3"/>
                        <a:pt x="1" y="3"/>
                      </a:cubicBezTo>
                      <a:cubicBezTo>
                        <a:pt x="1" y="3"/>
                        <a:pt x="0" y="2"/>
                        <a:pt x="0" y="2"/>
                      </a:cubicBezTo>
                      <a:cubicBezTo>
                        <a:pt x="0" y="1"/>
                        <a:pt x="1" y="0"/>
                        <a:pt x="1" y="0"/>
                      </a:cubicBezTo>
                      <a:cubicBezTo>
                        <a:pt x="64" y="0"/>
                        <a:pt x="64" y="0"/>
                        <a:pt x="64" y="0"/>
                      </a:cubicBezTo>
                      <a:cubicBezTo>
                        <a:pt x="64" y="0"/>
                        <a:pt x="65" y="1"/>
                        <a:pt x="65" y="2"/>
                      </a:cubicBezTo>
                      <a:cubicBezTo>
                        <a:pt x="65" y="2"/>
                        <a:pt x="64" y="3"/>
                        <a:pt x="64"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1" name="Freeform 40"/>
                <p:cNvSpPr>
                  <a:spLocks/>
                </p:cNvSpPr>
                <p:nvPr/>
              </p:nvSpPr>
              <p:spPr bwMode="auto">
                <a:xfrm>
                  <a:off x="5477" y="2018"/>
                  <a:ext cx="126" cy="5"/>
                </a:xfrm>
                <a:custGeom>
                  <a:avLst/>
                  <a:gdLst>
                    <a:gd name="T0" fmla="*/ 64 w 65"/>
                    <a:gd name="T1" fmla="*/ 3 h 3"/>
                    <a:gd name="T2" fmla="*/ 1 w 65"/>
                    <a:gd name="T3" fmla="*/ 3 h 3"/>
                    <a:gd name="T4" fmla="*/ 0 w 65"/>
                    <a:gd name="T5" fmla="*/ 2 h 3"/>
                    <a:gd name="T6" fmla="*/ 1 w 65"/>
                    <a:gd name="T7" fmla="*/ 0 h 3"/>
                    <a:gd name="T8" fmla="*/ 64 w 65"/>
                    <a:gd name="T9" fmla="*/ 0 h 3"/>
                    <a:gd name="T10" fmla="*/ 65 w 65"/>
                    <a:gd name="T11" fmla="*/ 2 h 3"/>
                    <a:gd name="T12" fmla="*/ 64 w 65"/>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65" h="3">
                      <a:moveTo>
                        <a:pt x="64" y="3"/>
                      </a:moveTo>
                      <a:cubicBezTo>
                        <a:pt x="1" y="3"/>
                        <a:pt x="1" y="3"/>
                        <a:pt x="1" y="3"/>
                      </a:cubicBezTo>
                      <a:cubicBezTo>
                        <a:pt x="1" y="3"/>
                        <a:pt x="0" y="2"/>
                        <a:pt x="0" y="2"/>
                      </a:cubicBezTo>
                      <a:cubicBezTo>
                        <a:pt x="0" y="1"/>
                        <a:pt x="1" y="0"/>
                        <a:pt x="1" y="0"/>
                      </a:cubicBezTo>
                      <a:cubicBezTo>
                        <a:pt x="64" y="0"/>
                        <a:pt x="64" y="0"/>
                        <a:pt x="64" y="0"/>
                      </a:cubicBezTo>
                      <a:cubicBezTo>
                        <a:pt x="64" y="0"/>
                        <a:pt x="65" y="1"/>
                        <a:pt x="65" y="2"/>
                      </a:cubicBezTo>
                      <a:cubicBezTo>
                        <a:pt x="65" y="2"/>
                        <a:pt x="64" y="3"/>
                        <a:pt x="64"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2" name="Freeform 41"/>
                <p:cNvSpPr>
                  <a:spLocks/>
                </p:cNvSpPr>
                <p:nvPr/>
              </p:nvSpPr>
              <p:spPr bwMode="auto">
                <a:xfrm>
                  <a:off x="5477" y="2002"/>
                  <a:ext cx="126" cy="6"/>
                </a:xfrm>
                <a:custGeom>
                  <a:avLst/>
                  <a:gdLst>
                    <a:gd name="T0" fmla="*/ 64 w 65"/>
                    <a:gd name="T1" fmla="*/ 3 h 3"/>
                    <a:gd name="T2" fmla="*/ 1 w 65"/>
                    <a:gd name="T3" fmla="*/ 3 h 3"/>
                    <a:gd name="T4" fmla="*/ 0 w 65"/>
                    <a:gd name="T5" fmla="*/ 2 h 3"/>
                    <a:gd name="T6" fmla="*/ 1 w 65"/>
                    <a:gd name="T7" fmla="*/ 0 h 3"/>
                    <a:gd name="T8" fmla="*/ 64 w 65"/>
                    <a:gd name="T9" fmla="*/ 0 h 3"/>
                    <a:gd name="T10" fmla="*/ 65 w 65"/>
                    <a:gd name="T11" fmla="*/ 2 h 3"/>
                    <a:gd name="T12" fmla="*/ 64 w 65"/>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65" h="3">
                      <a:moveTo>
                        <a:pt x="64" y="3"/>
                      </a:moveTo>
                      <a:cubicBezTo>
                        <a:pt x="1" y="3"/>
                        <a:pt x="1" y="3"/>
                        <a:pt x="1" y="3"/>
                      </a:cubicBezTo>
                      <a:cubicBezTo>
                        <a:pt x="1" y="3"/>
                        <a:pt x="0" y="2"/>
                        <a:pt x="0" y="2"/>
                      </a:cubicBezTo>
                      <a:cubicBezTo>
                        <a:pt x="0" y="1"/>
                        <a:pt x="1" y="0"/>
                        <a:pt x="1" y="0"/>
                      </a:cubicBezTo>
                      <a:cubicBezTo>
                        <a:pt x="64" y="0"/>
                        <a:pt x="64" y="0"/>
                        <a:pt x="64" y="0"/>
                      </a:cubicBezTo>
                      <a:cubicBezTo>
                        <a:pt x="64" y="0"/>
                        <a:pt x="65" y="1"/>
                        <a:pt x="65" y="2"/>
                      </a:cubicBezTo>
                      <a:cubicBezTo>
                        <a:pt x="65" y="2"/>
                        <a:pt x="64" y="3"/>
                        <a:pt x="64"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3" name="Rectangle 42"/>
                <p:cNvSpPr>
                  <a:spLocks noChangeArrowheads="1"/>
                </p:cNvSpPr>
                <p:nvPr/>
              </p:nvSpPr>
              <p:spPr bwMode="auto">
                <a:xfrm>
                  <a:off x="5235" y="2803"/>
                  <a:ext cx="366" cy="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4" name="Freeform 43"/>
                <p:cNvSpPr>
                  <a:spLocks/>
                </p:cNvSpPr>
                <p:nvPr/>
              </p:nvSpPr>
              <p:spPr bwMode="auto">
                <a:xfrm>
                  <a:off x="5348" y="2790"/>
                  <a:ext cx="138" cy="31"/>
                </a:xfrm>
                <a:custGeom>
                  <a:avLst/>
                  <a:gdLst>
                    <a:gd name="T0" fmla="*/ 10 w 138"/>
                    <a:gd name="T1" fmla="*/ 31 h 31"/>
                    <a:gd name="T2" fmla="*/ 0 w 138"/>
                    <a:gd name="T3" fmla="*/ 15 h 31"/>
                    <a:gd name="T4" fmla="*/ 10 w 138"/>
                    <a:gd name="T5" fmla="*/ 0 h 31"/>
                    <a:gd name="T6" fmla="*/ 129 w 138"/>
                    <a:gd name="T7" fmla="*/ 0 h 31"/>
                    <a:gd name="T8" fmla="*/ 138 w 138"/>
                    <a:gd name="T9" fmla="*/ 15 h 31"/>
                    <a:gd name="T10" fmla="*/ 129 w 138"/>
                    <a:gd name="T11" fmla="*/ 31 h 31"/>
                    <a:gd name="T12" fmla="*/ 10 w 138"/>
                    <a:gd name="T13" fmla="*/ 31 h 31"/>
                  </a:gdLst>
                  <a:ahLst/>
                  <a:cxnLst>
                    <a:cxn ang="0">
                      <a:pos x="T0" y="T1"/>
                    </a:cxn>
                    <a:cxn ang="0">
                      <a:pos x="T2" y="T3"/>
                    </a:cxn>
                    <a:cxn ang="0">
                      <a:pos x="T4" y="T5"/>
                    </a:cxn>
                    <a:cxn ang="0">
                      <a:pos x="T6" y="T7"/>
                    </a:cxn>
                    <a:cxn ang="0">
                      <a:pos x="T8" y="T9"/>
                    </a:cxn>
                    <a:cxn ang="0">
                      <a:pos x="T10" y="T11"/>
                    </a:cxn>
                    <a:cxn ang="0">
                      <a:pos x="T12" y="T13"/>
                    </a:cxn>
                  </a:cxnLst>
                  <a:rect l="0" t="0" r="r" b="b"/>
                  <a:pathLst>
                    <a:path w="138" h="31">
                      <a:moveTo>
                        <a:pt x="10" y="31"/>
                      </a:moveTo>
                      <a:lnTo>
                        <a:pt x="0" y="15"/>
                      </a:lnTo>
                      <a:lnTo>
                        <a:pt x="10" y="0"/>
                      </a:lnTo>
                      <a:lnTo>
                        <a:pt x="129" y="0"/>
                      </a:lnTo>
                      <a:lnTo>
                        <a:pt x="138" y="15"/>
                      </a:lnTo>
                      <a:lnTo>
                        <a:pt x="129" y="31"/>
                      </a:lnTo>
                      <a:lnTo>
                        <a:pt x="10" y="31"/>
                      </a:lnTo>
                      <a:close/>
                    </a:path>
                  </a:pathLst>
                </a:custGeom>
                <a:solidFill>
                  <a:srgbClr val="5050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5" name="Rectangle 44"/>
                <p:cNvSpPr>
                  <a:spLocks noChangeArrowheads="1"/>
                </p:cNvSpPr>
                <p:nvPr/>
              </p:nvSpPr>
              <p:spPr bwMode="auto">
                <a:xfrm>
                  <a:off x="5235" y="2881"/>
                  <a:ext cx="366"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6" name="Freeform 45"/>
                <p:cNvSpPr>
                  <a:spLocks/>
                </p:cNvSpPr>
                <p:nvPr/>
              </p:nvSpPr>
              <p:spPr bwMode="auto">
                <a:xfrm>
                  <a:off x="5348" y="2867"/>
                  <a:ext cx="138" cy="31"/>
                </a:xfrm>
                <a:custGeom>
                  <a:avLst/>
                  <a:gdLst>
                    <a:gd name="T0" fmla="*/ 10 w 138"/>
                    <a:gd name="T1" fmla="*/ 31 h 31"/>
                    <a:gd name="T2" fmla="*/ 0 w 138"/>
                    <a:gd name="T3" fmla="*/ 16 h 31"/>
                    <a:gd name="T4" fmla="*/ 10 w 138"/>
                    <a:gd name="T5" fmla="*/ 0 h 31"/>
                    <a:gd name="T6" fmla="*/ 129 w 138"/>
                    <a:gd name="T7" fmla="*/ 0 h 31"/>
                    <a:gd name="T8" fmla="*/ 138 w 138"/>
                    <a:gd name="T9" fmla="*/ 16 h 31"/>
                    <a:gd name="T10" fmla="*/ 129 w 138"/>
                    <a:gd name="T11" fmla="*/ 31 h 31"/>
                    <a:gd name="T12" fmla="*/ 10 w 138"/>
                    <a:gd name="T13" fmla="*/ 31 h 31"/>
                  </a:gdLst>
                  <a:ahLst/>
                  <a:cxnLst>
                    <a:cxn ang="0">
                      <a:pos x="T0" y="T1"/>
                    </a:cxn>
                    <a:cxn ang="0">
                      <a:pos x="T2" y="T3"/>
                    </a:cxn>
                    <a:cxn ang="0">
                      <a:pos x="T4" y="T5"/>
                    </a:cxn>
                    <a:cxn ang="0">
                      <a:pos x="T6" y="T7"/>
                    </a:cxn>
                    <a:cxn ang="0">
                      <a:pos x="T8" y="T9"/>
                    </a:cxn>
                    <a:cxn ang="0">
                      <a:pos x="T10" y="T11"/>
                    </a:cxn>
                    <a:cxn ang="0">
                      <a:pos x="T12" y="T13"/>
                    </a:cxn>
                  </a:cxnLst>
                  <a:rect l="0" t="0" r="r" b="b"/>
                  <a:pathLst>
                    <a:path w="138" h="31">
                      <a:moveTo>
                        <a:pt x="10" y="31"/>
                      </a:moveTo>
                      <a:lnTo>
                        <a:pt x="0" y="16"/>
                      </a:lnTo>
                      <a:lnTo>
                        <a:pt x="10" y="0"/>
                      </a:lnTo>
                      <a:lnTo>
                        <a:pt x="129" y="0"/>
                      </a:lnTo>
                      <a:lnTo>
                        <a:pt x="138" y="16"/>
                      </a:lnTo>
                      <a:lnTo>
                        <a:pt x="129" y="31"/>
                      </a:lnTo>
                      <a:lnTo>
                        <a:pt x="10" y="31"/>
                      </a:lnTo>
                      <a:close/>
                    </a:path>
                  </a:pathLst>
                </a:custGeom>
                <a:solidFill>
                  <a:srgbClr val="5050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7" name="Rectangle 46"/>
                <p:cNvSpPr>
                  <a:spLocks noChangeArrowheads="1"/>
                </p:cNvSpPr>
                <p:nvPr/>
              </p:nvSpPr>
              <p:spPr bwMode="auto">
                <a:xfrm>
                  <a:off x="5235" y="2958"/>
                  <a:ext cx="366" cy="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8" name="Freeform 47"/>
                <p:cNvSpPr>
                  <a:spLocks/>
                </p:cNvSpPr>
                <p:nvPr/>
              </p:nvSpPr>
              <p:spPr bwMode="auto">
                <a:xfrm>
                  <a:off x="5348" y="2945"/>
                  <a:ext cx="138" cy="30"/>
                </a:xfrm>
                <a:custGeom>
                  <a:avLst/>
                  <a:gdLst>
                    <a:gd name="T0" fmla="*/ 10 w 138"/>
                    <a:gd name="T1" fmla="*/ 30 h 30"/>
                    <a:gd name="T2" fmla="*/ 0 w 138"/>
                    <a:gd name="T3" fmla="*/ 15 h 30"/>
                    <a:gd name="T4" fmla="*/ 10 w 138"/>
                    <a:gd name="T5" fmla="*/ 0 h 30"/>
                    <a:gd name="T6" fmla="*/ 129 w 138"/>
                    <a:gd name="T7" fmla="*/ 0 h 30"/>
                    <a:gd name="T8" fmla="*/ 138 w 138"/>
                    <a:gd name="T9" fmla="*/ 15 h 30"/>
                    <a:gd name="T10" fmla="*/ 129 w 138"/>
                    <a:gd name="T11" fmla="*/ 30 h 30"/>
                    <a:gd name="T12" fmla="*/ 10 w 138"/>
                    <a:gd name="T13" fmla="*/ 30 h 30"/>
                  </a:gdLst>
                  <a:ahLst/>
                  <a:cxnLst>
                    <a:cxn ang="0">
                      <a:pos x="T0" y="T1"/>
                    </a:cxn>
                    <a:cxn ang="0">
                      <a:pos x="T2" y="T3"/>
                    </a:cxn>
                    <a:cxn ang="0">
                      <a:pos x="T4" y="T5"/>
                    </a:cxn>
                    <a:cxn ang="0">
                      <a:pos x="T6" y="T7"/>
                    </a:cxn>
                    <a:cxn ang="0">
                      <a:pos x="T8" y="T9"/>
                    </a:cxn>
                    <a:cxn ang="0">
                      <a:pos x="T10" y="T11"/>
                    </a:cxn>
                    <a:cxn ang="0">
                      <a:pos x="T12" y="T13"/>
                    </a:cxn>
                  </a:cxnLst>
                  <a:rect l="0" t="0" r="r" b="b"/>
                  <a:pathLst>
                    <a:path w="138" h="30">
                      <a:moveTo>
                        <a:pt x="10" y="30"/>
                      </a:moveTo>
                      <a:lnTo>
                        <a:pt x="0" y="15"/>
                      </a:lnTo>
                      <a:lnTo>
                        <a:pt x="10" y="0"/>
                      </a:lnTo>
                      <a:lnTo>
                        <a:pt x="129" y="0"/>
                      </a:lnTo>
                      <a:lnTo>
                        <a:pt x="138" y="15"/>
                      </a:lnTo>
                      <a:lnTo>
                        <a:pt x="129" y="30"/>
                      </a:lnTo>
                      <a:lnTo>
                        <a:pt x="10" y="30"/>
                      </a:lnTo>
                      <a:close/>
                    </a:path>
                  </a:pathLst>
                </a:custGeom>
                <a:solidFill>
                  <a:srgbClr val="5050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9" name="Rectangle 48"/>
                <p:cNvSpPr>
                  <a:spLocks noChangeArrowheads="1"/>
                </p:cNvSpPr>
                <p:nvPr/>
              </p:nvSpPr>
              <p:spPr bwMode="auto">
                <a:xfrm>
                  <a:off x="5235" y="3035"/>
                  <a:ext cx="366" cy="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0" name="Freeform 49"/>
                <p:cNvSpPr>
                  <a:spLocks/>
                </p:cNvSpPr>
                <p:nvPr/>
              </p:nvSpPr>
              <p:spPr bwMode="auto">
                <a:xfrm>
                  <a:off x="5348" y="3022"/>
                  <a:ext cx="138" cy="31"/>
                </a:xfrm>
                <a:custGeom>
                  <a:avLst/>
                  <a:gdLst>
                    <a:gd name="T0" fmla="*/ 10 w 138"/>
                    <a:gd name="T1" fmla="*/ 31 h 31"/>
                    <a:gd name="T2" fmla="*/ 0 w 138"/>
                    <a:gd name="T3" fmla="*/ 15 h 31"/>
                    <a:gd name="T4" fmla="*/ 10 w 138"/>
                    <a:gd name="T5" fmla="*/ 0 h 31"/>
                    <a:gd name="T6" fmla="*/ 129 w 138"/>
                    <a:gd name="T7" fmla="*/ 0 h 31"/>
                    <a:gd name="T8" fmla="*/ 138 w 138"/>
                    <a:gd name="T9" fmla="*/ 15 h 31"/>
                    <a:gd name="T10" fmla="*/ 129 w 138"/>
                    <a:gd name="T11" fmla="*/ 31 h 31"/>
                    <a:gd name="T12" fmla="*/ 10 w 138"/>
                    <a:gd name="T13" fmla="*/ 31 h 31"/>
                  </a:gdLst>
                  <a:ahLst/>
                  <a:cxnLst>
                    <a:cxn ang="0">
                      <a:pos x="T0" y="T1"/>
                    </a:cxn>
                    <a:cxn ang="0">
                      <a:pos x="T2" y="T3"/>
                    </a:cxn>
                    <a:cxn ang="0">
                      <a:pos x="T4" y="T5"/>
                    </a:cxn>
                    <a:cxn ang="0">
                      <a:pos x="T6" y="T7"/>
                    </a:cxn>
                    <a:cxn ang="0">
                      <a:pos x="T8" y="T9"/>
                    </a:cxn>
                    <a:cxn ang="0">
                      <a:pos x="T10" y="T11"/>
                    </a:cxn>
                    <a:cxn ang="0">
                      <a:pos x="T12" y="T13"/>
                    </a:cxn>
                  </a:cxnLst>
                  <a:rect l="0" t="0" r="r" b="b"/>
                  <a:pathLst>
                    <a:path w="138" h="31">
                      <a:moveTo>
                        <a:pt x="10" y="31"/>
                      </a:moveTo>
                      <a:lnTo>
                        <a:pt x="0" y="15"/>
                      </a:lnTo>
                      <a:lnTo>
                        <a:pt x="10" y="0"/>
                      </a:lnTo>
                      <a:lnTo>
                        <a:pt x="129" y="0"/>
                      </a:lnTo>
                      <a:lnTo>
                        <a:pt x="138" y="15"/>
                      </a:lnTo>
                      <a:lnTo>
                        <a:pt x="129" y="31"/>
                      </a:lnTo>
                      <a:lnTo>
                        <a:pt x="10" y="31"/>
                      </a:lnTo>
                      <a:close/>
                    </a:path>
                  </a:pathLst>
                </a:custGeom>
                <a:solidFill>
                  <a:srgbClr val="5050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
          <p:nvSpPr>
            <p:cNvPr id="171" name="Freeform 5"/>
            <p:cNvSpPr>
              <a:spLocks noEditPoints="1"/>
            </p:cNvSpPr>
            <p:nvPr/>
          </p:nvSpPr>
          <p:spPr bwMode="auto">
            <a:xfrm>
              <a:off x="3233058" y="3589989"/>
              <a:ext cx="316356" cy="417275"/>
            </a:xfrm>
            <a:custGeom>
              <a:avLst/>
              <a:gdLst>
                <a:gd name="T0" fmla="*/ 184 w 184"/>
                <a:gd name="T1" fmla="*/ 38 h 244"/>
                <a:gd name="T2" fmla="*/ 184 w 184"/>
                <a:gd name="T3" fmla="*/ 36 h 244"/>
                <a:gd name="T4" fmla="*/ 178 w 184"/>
                <a:gd name="T5" fmla="*/ 24 h 244"/>
                <a:gd name="T6" fmla="*/ 156 w 184"/>
                <a:gd name="T7" fmla="*/ 11 h 244"/>
                <a:gd name="T8" fmla="*/ 105 w 184"/>
                <a:gd name="T9" fmla="*/ 0 h 244"/>
                <a:gd name="T10" fmla="*/ 103 w 184"/>
                <a:gd name="T11" fmla="*/ 0 h 244"/>
                <a:gd name="T12" fmla="*/ 80 w 184"/>
                <a:gd name="T13" fmla="*/ 0 h 244"/>
                <a:gd name="T14" fmla="*/ 78 w 184"/>
                <a:gd name="T15" fmla="*/ 0 h 244"/>
                <a:gd name="T16" fmla="*/ 23 w 184"/>
                <a:gd name="T17" fmla="*/ 13 h 244"/>
                <a:gd name="T18" fmla="*/ 5 w 184"/>
                <a:gd name="T19" fmla="*/ 24 h 244"/>
                <a:gd name="T20" fmla="*/ 0 w 184"/>
                <a:gd name="T21" fmla="*/ 37 h 244"/>
                <a:gd name="T22" fmla="*/ 0 w 184"/>
                <a:gd name="T23" fmla="*/ 205 h 244"/>
                <a:gd name="T24" fmla="*/ 8 w 184"/>
                <a:gd name="T25" fmla="*/ 222 h 244"/>
                <a:gd name="T26" fmla="*/ 37 w 184"/>
                <a:gd name="T27" fmla="*/ 237 h 244"/>
                <a:gd name="T28" fmla="*/ 77 w 184"/>
                <a:gd name="T29" fmla="*/ 244 h 244"/>
                <a:gd name="T30" fmla="*/ 79 w 184"/>
                <a:gd name="T31" fmla="*/ 244 h 244"/>
                <a:gd name="T32" fmla="*/ 105 w 184"/>
                <a:gd name="T33" fmla="*/ 244 h 244"/>
                <a:gd name="T34" fmla="*/ 113 w 184"/>
                <a:gd name="T35" fmla="*/ 243 h 244"/>
                <a:gd name="T36" fmla="*/ 161 w 184"/>
                <a:gd name="T37" fmla="*/ 231 h 244"/>
                <a:gd name="T38" fmla="*/ 181 w 184"/>
                <a:gd name="T39" fmla="*/ 217 h 244"/>
                <a:gd name="T40" fmla="*/ 184 w 184"/>
                <a:gd name="T41" fmla="*/ 209 h 244"/>
                <a:gd name="T42" fmla="*/ 184 w 184"/>
                <a:gd name="T43" fmla="*/ 207 h 244"/>
                <a:gd name="T44" fmla="*/ 184 w 184"/>
                <a:gd name="T45" fmla="*/ 38 h 244"/>
                <a:gd name="T46" fmla="*/ 154 w 184"/>
                <a:gd name="T47" fmla="*/ 39 h 244"/>
                <a:gd name="T48" fmla="*/ 138 w 184"/>
                <a:gd name="T49" fmla="*/ 47 h 244"/>
                <a:gd name="T50" fmla="*/ 92 w 184"/>
                <a:gd name="T51" fmla="*/ 53 h 244"/>
                <a:gd name="T52" fmla="*/ 43 w 184"/>
                <a:gd name="T53" fmla="*/ 46 h 244"/>
                <a:gd name="T54" fmla="*/ 30 w 184"/>
                <a:gd name="T55" fmla="*/ 39 h 244"/>
                <a:gd name="T56" fmla="*/ 30 w 184"/>
                <a:gd name="T57" fmla="*/ 26 h 244"/>
                <a:gd name="T58" fmla="*/ 50 w 184"/>
                <a:gd name="T59" fmla="*/ 17 h 244"/>
                <a:gd name="T60" fmla="*/ 106 w 184"/>
                <a:gd name="T61" fmla="*/ 13 h 244"/>
                <a:gd name="T62" fmla="*/ 141 w 184"/>
                <a:gd name="T63" fmla="*/ 20 h 244"/>
                <a:gd name="T64" fmla="*/ 154 w 184"/>
                <a:gd name="T65" fmla="*/ 26 h 244"/>
                <a:gd name="T66" fmla="*/ 154 w 184"/>
                <a:gd name="T67" fmla="*/ 39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84" h="244">
                  <a:moveTo>
                    <a:pt x="184" y="38"/>
                  </a:moveTo>
                  <a:cubicBezTo>
                    <a:pt x="184" y="38"/>
                    <a:pt x="184" y="37"/>
                    <a:pt x="184" y="36"/>
                  </a:cubicBezTo>
                  <a:cubicBezTo>
                    <a:pt x="183" y="31"/>
                    <a:pt x="181" y="27"/>
                    <a:pt x="178" y="24"/>
                  </a:cubicBezTo>
                  <a:cubicBezTo>
                    <a:pt x="171" y="18"/>
                    <a:pt x="164" y="14"/>
                    <a:pt x="156" y="11"/>
                  </a:cubicBezTo>
                  <a:cubicBezTo>
                    <a:pt x="139" y="4"/>
                    <a:pt x="122" y="1"/>
                    <a:pt x="105" y="0"/>
                  </a:cubicBezTo>
                  <a:cubicBezTo>
                    <a:pt x="104" y="0"/>
                    <a:pt x="104" y="0"/>
                    <a:pt x="103" y="0"/>
                  </a:cubicBezTo>
                  <a:cubicBezTo>
                    <a:pt x="95" y="0"/>
                    <a:pt x="88" y="0"/>
                    <a:pt x="80" y="0"/>
                  </a:cubicBezTo>
                  <a:cubicBezTo>
                    <a:pt x="80" y="0"/>
                    <a:pt x="79" y="0"/>
                    <a:pt x="78" y="0"/>
                  </a:cubicBezTo>
                  <a:cubicBezTo>
                    <a:pt x="59" y="1"/>
                    <a:pt x="40" y="5"/>
                    <a:pt x="23" y="13"/>
                  </a:cubicBezTo>
                  <a:cubicBezTo>
                    <a:pt x="16" y="15"/>
                    <a:pt x="10" y="19"/>
                    <a:pt x="5" y="24"/>
                  </a:cubicBezTo>
                  <a:cubicBezTo>
                    <a:pt x="2" y="28"/>
                    <a:pt x="0" y="32"/>
                    <a:pt x="0" y="37"/>
                  </a:cubicBezTo>
                  <a:cubicBezTo>
                    <a:pt x="0" y="93"/>
                    <a:pt x="0" y="149"/>
                    <a:pt x="0" y="205"/>
                  </a:cubicBezTo>
                  <a:cubicBezTo>
                    <a:pt x="0" y="212"/>
                    <a:pt x="3" y="217"/>
                    <a:pt x="8" y="222"/>
                  </a:cubicBezTo>
                  <a:cubicBezTo>
                    <a:pt x="16" y="229"/>
                    <a:pt x="27" y="233"/>
                    <a:pt x="37" y="237"/>
                  </a:cubicBezTo>
                  <a:cubicBezTo>
                    <a:pt x="50" y="241"/>
                    <a:pt x="63" y="243"/>
                    <a:pt x="77" y="244"/>
                  </a:cubicBezTo>
                  <a:cubicBezTo>
                    <a:pt x="77" y="244"/>
                    <a:pt x="78" y="244"/>
                    <a:pt x="79" y="244"/>
                  </a:cubicBezTo>
                  <a:cubicBezTo>
                    <a:pt x="87" y="244"/>
                    <a:pt x="96" y="244"/>
                    <a:pt x="105" y="244"/>
                  </a:cubicBezTo>
                  <a:cubicBezTo>
                    <a:pt x="107" y="243"/>
                    <a:pt x="110" y="244"/>
                    <a:pt x="113" y="243"/>
                  </a:cubicBezTo>
                  <a:cubicBezTo>
                    <a:pt x="129" y="242"/>
                    <a:pt x="146" y="239"/>
                    <a:pt x="161" y="231"/>
                  </a:cubicBezTo>
                  <a:cubicBezTo>
                    <a:pt x="169" y="228"/>
                    <a:pt x="176" y="224"/>
                    <a:pt x="181" y="217"/>
                  </a:cubicBezTo>
                  <a:cubicBezTo>
                    <a:pt x="182" y="215"/>
                    <a:pt x="183" y="212"/>
                    <a:pt x="184" y="209"/>
                  </a:cubicBezTo>
                  <a:cubicBezTo>
                    <a:pt x="184" y="209"/>
                    <a:pt x="184" y="208"/>
                    <a:pt x="184" y="207"/>
                  </a:cubicBezTo>
                  <a:cubicBezTo>
                    <a:pt x="184" y="151"/>
                    <a:pt x="184" y="95"/>
                    <a:pt x="184" y="38"/>
                  </a:cubicBezTo>
                  <a:close/>
                  <a:moveTo>
                    <a:pt x="154" y="39"/>
                  </a:moveTo>
                  <a:cubicBezTo>
                    <a:pt x="149" y="43"/>
                    <a:pt x="143" y="45"/>
                    <a:pt x="138" y="47"/>
                  </a:cubicBezTo>
                  <a:cubicBezTo>
                    <a:pt x="123" y="51"/>
                    <a:pt x="107" y="53"/>
                    <a:pt x="92" y="53"/>
                  </a:cubicBezTo>
                  <a:cubicBezTo>
                    <a:pt x="75" y="53"/>
                    <a:pt x="59" y="51"/>
                    <a:pt x="43" y="46"/>
                  </a:cubicBezTo>
                  <a:cubicBezTo>
                    <a:pt x="38" y="44"/>
                    <a:pt x="34" y="43"/>
                    <a:pt x="30" y="39"/>
                  </a:cubicBezTo>
                  <a:cubicBezTo>
                    <a:pt x="25" y="35"/>
                    <a:pt x="25" y="30"/>
                    <a:pt x="30" y="26"/>
                  </a:cubicBezTo>
                  <a:cubicBezTo>
                    <a:pt x="36" y="21"/>
                    <a:pt x="43" y="19"/>
                    <a:pt x="50" y="17"/>
                  </a:cubicBezTo>
                  <a:cubicBezTo>
                    <a:pt x="69" y="13"/>
                    <a:pt x="87" y="12"/>
                    <a:pt x="106" y="13"/>
                  </a:cubicBezTo>
                  <a:cubicBezTo>
                    <a:pt x="118" y="14"/>
                    <a:pt x="130" y="16"/>
                    <a:pt x="141" y="20"/>
                  </a:cubicBezTo>
                  <a:cubicBezTo>
                    <a:pt x="146" y="21"/>
                    <a:pt x="150" y="23"/>
                    <a:pt x="154" y="26"/>
                  </a:cubicBezTo>
                  <a:cubicBezTo>
                    <a:pt x="158" y="30"/>
                    <a:pt x="158" y="35"/>
                    <a:pt x="154" y="39"/>
                  </a:cubicBezTo>
                  <a:close/>
                </a:path>
              </a:pathLst>
            </a:custGeom>
            <a:solidFill>
              <a:schemeClr val="accent4"/>
            </a:solidFill>
            <a:ln>
              <a:noFill/>
            </a:ln>
          </p:spPr>
          <p:txBody>
            <a:bodyPr vert="horz" wrap="square" lIns="0" tIns="91440" rIns="0" bIns="0" numCol="1" anchor="ctr" anchorCtr="0" compatLnSpc="1">
              <a:prstTxWarp prst="textNoShape">
                <a:avLst/>
              </a:prstTxWarp>
            </a:bodyPr>
            <a:lstStyle/>
            <a:p>
              <a:pPr algn="ctr"/>
              <a:r>
                <a:rPr lang="en-US" sz="918">
                  <a:solidFill>
                    <a:schemeClr val="bg1"/>
                  </a:solidFill>
                </a:rPr>
                <a:t>AG</a:t>
              </a:r>
              <a:endParaRPr lang="en-US" sz="918" dirty="0">
                <a:solidFill>
                  <a:schemeClr val="bg1"/>
                </a:solidFill>
              </a:endParaRPr>
            </a:p>
          </p:txBody>
        </p:sp>
      </p:grpSp>
      <p:grpSp>
        <p:nvGrpSpPr>
          <p:cNvPr id="6" name="Group 5"/>
          <p:cNvGrpSpPr/>
          <p:nvPr/>
        </p:nvGrpSpPr>
        <p:grpSpPr>
          <a:xfrm>
            <a:off x="5205112" y="3765977"/>
            <a:ext cx="1301134" cy="1991259"/>
            <a:chOff x="5205112" y="3765977"/>
            <a:chExt cx="1301134" cy="1991259"/>
          </a:xfrm>
        </p:grpSpPr>
        <p:grpSp>
          <p:nvGrpSpPr>
            <p:cNvPr id="339" name="Group 338"/>
            <p:cNvGrpSpPr/>
            <p:nvPr/>
          </p:nvGrpSpPr>
          <p:grpSpPr>
            <a:xfrm>
              <a:off x="5205112" y="3765977"/>
              <a:ext cx="1301134" cy="1991259"/>
              <a:chOff x="9480847" y="4147412"/>
              <a:chExt cx="1301134" cy="1991259"/>
            </a:xfrm>
          </p:grpSpPr>
          <p:sp>
            <p:nvSpPr>
              <p:cNvPr id="174" name="Rectangle 173"/>
              <p:cNvSpPr/>
              <p:nvPr/>
            </p:nvSpPr>
            <p:spPr>
              <a:xfrm>
                <a:off x="9480847" y="5603140"/>
                <a:ext cx="1301134" cy="535531"/>
              </a:xfrm>
              <a:prstGeom prst="rect">
                <a:avLst/>
              </a:prstGeom>
            </p:spPr>
            <p:txBody>
              <a:bodyPr wrap="square">
                <a:spAutoFit/>
              </a:bodyPr>
              <a:lstStyle/>
              <a:p>
                <a:pPr algn="ctr" defTabSz="932293">
                  <a:lnSpc>
                    <a:spcPct val="90000"/>
                  </a:lnSpc>
                </a:pPr>
                <a:r>
                  <a:rPr lang="en-US" sz="1600" b="1" dirty="0">
                    <a:ea typeface="Segoe UI" pitchFamily="34" charset="0"/>
                    <a:cs typeface="Segoe UI" pitchFamily="34" charset="0"/>
                  </a:rPr>
                  <a:t>New Jersey</a:t>
                </a:r>
              </a:p>
              <a:p>
                <a:pPr algn="ctr" defTabSz="932293">
                  <a:lnSpc>
                    <a:spcPct val="90000"/>
                  </a:lnSpc>
                </a:pPr>
                <a:r>
                  <a:rPr lang="en-US" sz="1600" dirty="0">
                    <a:ea typeface="Segoe UI" pitchFamily="34" charset="0"/>
                    <a:cs typeface="Segoe UI" pitchFamily="34" charset="0"/>
                  </a:rPr>
                  <a:t>(Secondary)</a:t>
                </a:r>
              </a:p>
            </p:txBody>
          </p:sp>
          <p:grpSp>
            <p:nvGrpSpPr>
              <p:cNvPr id="281" name="Group 4"/>
              <p:cNvGrpSpPr>
                <a:grpSpLocks noChangeAspect="1"/>
              </p:cNvGrpSpPr>
              <p:nvPr/>
            </p:nvGrpSpPr>
            <p:grpSpPr bwMode="auto">
              <a:xfrm>
                <a:off x="9943011" y="4147412"/>
                <a:ext cx="494437" cy="1449768"/>
                <a:chOff x="5221" y="1973"/>
                <a:chExt cx="398" cy="1167"/>
              </a:xfrm>
            </p:grpSpPr>
            <p:sp>
              <p:nvSpPr>
                <p:cNvPr id="282" name="AutoShape 3"/>
                <p:cNvSpPr>
                  <a:spLocks noChangeAspect="1" noChangeArrowheads="1" noTextEdit="1"/>
                </p:cNvSpPr>
                <p:nvPr/>
              </p:nvSpPr>
              <p:spPr bwMode="auto">
                <a:xfrm>
                  <a:off x="5221" y="1973"/>
                  <a:ext cx="398" cy="11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3" name="Freeform 5"/>
                <p:cNvSpPr>
                  <a:spLocks/>
                </p:cNvSpPr>
                <p:nvPr/>
              </p:nvSpPr>
              <p:spPr bwMode="auto">
                <a:xfrm>
                  <a:off x="5219" y="1975"/>
                  <a:ext cx="398" cy="1167"/>
                </a:xfrm>
                <a:custGeom>
                  <a:avLst/>
                  <a:gdLst>
                    <a:gd name="T0" fmla="*/ 194 w 204"/>
                    <a:gd name="T1" fmla="*/ 0 h 603"/>
                    <a:gd name="T2" fmla="*/ 9 w 204"/>
                    <a:gd name="T3" fmla="*/ 0 h 603"/>
                    <a:gd name="T4" fmla="*/ 0 w 204"/>
                    <a:gd name="T5" fmla="*/ 10 h 603"/>
                    <a:gd name="T6" fmla="*/ 0 w 204"/>
                    <a:gd name="T7" fmla="*/ 603 h 603"/>
                    <a:gd name="T8" fmla="*/ 204 w 204"/>
                    <a:gd name="T9" fmla="*/ 603 h 603"/>
                    <a:gd name="T10" fmla="*/ 204 w 204"/>
                    <a:gd name="T11" fmla="*/ 10 h 603"/>
                    <a:gd name="T12" fmla="*/ 194 w 204"/>
                    <a:gd name="T13" fmla="*/ 0 h 603"/>
                  </a:gdLst>
                  <a:ahLst/>
                  <a:cxnLst>
                    <a:cxn ang="0">
                      <a:pos x="T0" y="T1"/>
                    </a:cxn>
                    <a:cxn ang="0">
                      <a:pos x="T2" y="T3"/>
                    </a:cxn>
                    <a:cxn ang="0">
                      <a:pos x="T4" y="T5"/>
                    </a:cxn>
                    <a:cxn ang="0">
                      <a:pos x="T6" y="T7"/>
                    </a:cxn>
                    <a:cxn ang="0">
                      <a:pos x="T8" y="T9"/>
                    </a:cxn>
                    <a:cxn ang="0">
                      <a:pos x="T10" y="T11"/>
                    </a:cxn>
                    <a:cxn ang="0">
                      <a:pos x="T12" y="T13"/>
                    </a:cxn>
                  </a:cxnLst>
                  <a:rect l="0" t="0" r="r" b="b"/>
                  <a:pathLst>
                    <a:path w="204" h="603">
                      <a:moveTo>
                        <a:pt x="194" y="0"/>
                      </a:moveTo>
                      <a:cubicBezTo>
                        <a:pt x="9" y="0"/>
                        <a:pt x="9" y="0"/>
                        <a:pt x="9" y="0"/>
                      </a:cubicBezTo>
                      <a:cubicBezTo>
                        <a:pt x="4" y="0"/>
                        <a:pt x="0" y="5"/>
                        <a:pt x="0" y="10"/>
                      </a:cubicBezTo>
                      <a:cubicBezTo>
                        <a:pt x="0" y="603"/>
                        <a:pt x="0" y="603"/>
                        <a:pt x="0" y="603"/>
                      </a:cubicBezTo>
                      <a:cubicBezTo>
                        <a:pt x="204" y="603"/>
                        <a:pt x="204" y="603"/>
                        <a:pt x="204" y="603"/>
                      </a:cubicBezTo>
                      <a:cubicBezTo>
                        <a:pt x="204" y="10"/>
                        <a:pt x="204" y="10"/>
                        <a:pt x="204" y="10"/>
                      </a:cubicBezTo>
                      <a:cubicBezTo>
                        <a:pt x="204" y="5"/>
                        <a:pt x="199" y="0"/>
                        <a:pt x="194" y="0"/>
                      </a:cubicBezTo>
                      <a:close/>
                    </a:path>
                  </a:pathLst>
                </a:custGeom>
                <a:solidFill>
                  <a:srgbClr val="5050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4" name="Rectangle 6"/>
                <p:cNvSpPr>
                  <a:spLocks noChangeArrowheads="1"/>
                </p:cNvSpPr>
                <p:nvPr/>
              </p:nvSpPr>
              <p:spPr bwMode="auto">
                <a:xfrm>
                  <a:off x="5235" y="2155"/>
                  <a:ext cx="366" cy="4"/>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5" name="Rectangle 7"/>
                <p:cNvSpPr>
                  <a:spLocks noChangeArrowheads="1"/>
                </p:cNvSpPr>
                <p:nvPr/>
              </p:nvSpPr>
              <p:spPr bwMode="auto">
                <a:xfrm>
                  <a:off x="5235" y="2080"/>
                  <a:ext cx="366"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6" name="Freeform 8"/>
                <p:cNvSpPr>
                  <a:spLocks/>
                </p:cNvSpPr>
                <p:nvPr/>
              </p:nvSpPr>
              <p:spPr bwMode="auto">
                <a:xfrm>
                  <a:off x="5498" y="2105"/>
                  <a:ext cx="80" cy="27"/>
                </a:xfrm>
                <a:custGeom>
                  <a:avLst/>
                  <a:gdLst>
                    <a:gd name="T0" fmla="*/ 41 w 41"/>
                    <a:gd name="T1" fmla="*/ 0 h 14"/>
                    <a:gd name="T2" fmla="*/ 6 w 41"/>
                    <a:gd name="T3" fmla="*/ 0 h 14"/>
                    <a:gd name="T4" fmla="*/ 0 w 41"/>
                    <a:gd name="T5" fmla="*/ 7 h 14"/>
                    <a:gd name="T6" fmla="*/ 6 w 41"/>
                    <a:gd name="T7" fmla="*/ 14 h 14"/>
                    <a:gd name="T8" fmla="*/ 41 w 41"/>
                    <a:gd name="T9" fmla="*/ 14 h 14"/>
                    <a:gd name="T10" fmla="*/ 41 w 41"/>
                    <a:gd name="T11" fmla="*/ 0 h 14"/>
                  </a:gdLst>
                  <a:ahLst/>
                  <a:cxnLst>
                    <a:cxn ang="0">
                      <a:pos x="T0" y="T1"/>
                    </a:cxn>
                    <a:cxn ang="0">
                      <a:pos x="T2" y="T3"/>
                    </a:cxn>
                    <a:cxn ang="0">
                      <a:pos x="T4" y="T5"/>
                    </a:cxn>
                    <a:cxn ang="0">
                      <a:pos x="T6" y="T7"/>
                    </a:cxn>
                    <a:cxn ang="0">
                      <a:pos x="T8" y="T9"/>
                    </a:cxn>
                    <a:cxn ang="0">
                      <a:pos x="T10" y="T11"/>
                    </a:cxn>
                  </a:cxnLst>
                  <a:rect l="0" t="0" r="r" b="b"/>
                  <a:pathLst>
                    <a:path w="41" h="14">
                      <a:moveTo>
                        <a:pt x="41" y="0"/>
                      </a:moveTo>
                      <a:cubicBezTo>
                        <a:pt x="6" y="0"/>
                        <a:pt x="6" y="0"/>
                        <a:pt x="6" y="0"/>
                      </a:cubicBezTo>
                      <a:cubicBezTo>
                        <a:pt x="3" y="0"/>
                        <a:pt x="0" y="3"/>
                        <a:pt x="0" y="7"/>
                      </a:cubicBezTo>
                      <a:cubicBezTo>
                        <a:pt x="0" y="11"/>
                        <a:pt x="3" y="14"/>
                        <a:pt x="6" y="14"/>
                      </a:cubicBezTo>
                      <a:cubicBezTo>
                        <a:pt x="41" y="14"/>
                        <a:pt x="41" y="14"/>
                        <a:pt x="41" y="14"/>
                      </a:cubicBezTo>
                      <a:lnTo>
                        <a:pt x="41" y="0"/>
                      </a:ln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7" name="Rectangle 9"/>
                <p:cNvSpPr>
                  <a:spLocks noChangeArrowheads="1"/>
                </p:cNvSpPr>
                <p:nvPr/>
              </p:nvSpPr>
              <p:spPr bwMode="auto">
                <a:xfrm>
                  <a:off x="5235" y="2229"/>
                  <a:ext cx="366"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8" name="Rectangle 10"/>
                <p:cNvSpPr>
                  <a:spLocks noChangeArrowheads="1"/>
                </p:cNvSpPr>
                <p:nvPr/>
              </p:nvSpPr>
              <p:spPr bwMode="auto">
                <a:xfrm>
                  <a:off x="5235" y="2155"/>
                  <a:ext cx="366" cy="4"/>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9" name="Freeform 11"/>
                <p:cNvSpPr>
                  <a:spLocks/>
                </p:cNvSpPr>
                <p:nvPr/>
              </p:nvSpPr>
              <p:spPr bwMode="auto">
                <a:xfrm>
                  <a:off x="5498" y="2180"/>
                  <a:ext cx="80" cy="25"/>
                </a:xfrm>
                <a:custGeom>
                  <a:avLst/>
                  <a:gdLst>
                    <a:gd name="T0" fmla="*/ 41 w 41"/>
                    <a:gd name="T1" fmla="*/ 0 h 13"/>
                    <a:gd name="T2" fmla="*/ 6 w 41"/>
                    <a:gd name="T3" fmla="*/ 0 h 13"/>
                    <a:gd name="T4" fmla="*/ 0 w 41"/>
                    <a:gd name="T5" fmla="*/ 6 h 13"/>
                    <a:gd name="T6" fmla="*/ 6 w 41"/>
                    <a:gd name="T7" fmla="*/ 13 h 13"/>
                    <a:gd name="T8" fmla="*/ 41 w 41"/>
                    <a:gd name="T9" fmla="*/ 13 h 13"/>
                    <a:gd name="T10" fmla="*/ 41 w 41"/>
                    <a:gd name="T11" fmla="*/ 0 h 13"/>
                  </a:gdLst>
                  <a:ahLst/>
                  <a:cxnLst>
                    <a:cxn ang="0">
                      <a:pos x="T0" y="T1"/>
                    </a:cxn>
                    <a:cxn ang="0">
                      <a:pos x="T2" y="T3"/>
                    </a:cxn>
                    <a:cxn ang="0">
                      <a:pos x="T4" y="T5"/>
                    </a:cxn>
                    <a:cxn ang="0">
                      <a:pos x="T6" y="T7"/>
                    </a:cxn>
                    <a:cxn ang="0">
                      <a:pos x="T8" y="T9"/>
                    </a:cxn>
                    <a:cxn ang="0">
                      <a:pos x="T10" y="T11"/>
                    </a:cxn>
                  </a:cxnLst>
                  <a:rect l="0" t="0" r="r" b="b"/>
                  <a:pathLst>
                    <a:path w="41" h="13">
                      <a:moveTo>
                        <a:pt x="41" y="0"/>
                      </a:moveTo>
                      <a:cubicBezTo>
                        <a:pt x="6" y="0"/>
                        <a:pt x="6" y="0"/>
                        <a:pt x="6" y="0"/>
                      </a:cubicBezTo>
                      <a:cubicBezTo>
                        <a:pt x="3" y="0"/>
                        <a:pt x="0" y="3"/>
                        <a:pt x="0" y="6"/>
                      </a:cubicBezTo>
                      <a:cubicBezTo>
                        <a:pt x="0" y="10"/>
                        <a:pt x="3" y="13"/>
                        <a:pt x="6" y="13"/>
                      </a:cubicBezTo>
                      <a:cubicBezTo>
                        <a:pt x="41" y="13"/>
                        <a:pt x="41" y="13"/>
                        <a:pt x="41" y="13"/>
                      </a:cubicBezTo>
                      <a:lnTo>
                        <a:pt x="41" y="0"/>
                      </a:ln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0" name="Rectangle 12"/>
                <p:cNvSpPr>
                  <a:spLocks noChangeArrowheads="1"/>
                </p:cNvSpPr>
                <p:nvPr/>
              </p:nvSpPr>
              <p:spPr bwMode="auto">
                <a:xfrm>
                  <a:off x="5235" y="2302"/>
                  <a:ext cx="366" cy="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1" name="Rectangle 13"/>
                <p:cNvSpPr>
                  <a:spLocks noChangeArrowheads="1"/>
                </p:cNvSpPr>
                <p:nvPr/>
              </p:nvSpPr>
              <p:spPr bwMode="auto">
                <a:xfrm>
                  <a:off x="5235" y="2229"/>
                  <a:ext cx="366"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2" name="Freeform 14"/>
                <p:cNvSpPr>
                  <a:spLocks/>
                </p:cNvSpPr>
                <p:nvPr/>
              </p:nvSpPr>
              <p:spPr bwMode="auto">
                <a:xfrm>
                  <a:off x="5498" y="2254"/>
                  <a:ext cx="80" cy="27"/>
                </a:xfrm>
                <a:custGeom>
                  <a:avLst/>
                  <a:gdLst>
                    <a:gd name="T0" fmla="*/ 41 w 41"/>
                    <a:gd name="T1" fmla="*/ 0 h 14"/>
                    <a:gd name="T2" fmla="*/ 6 w 41"/>
                    <a:gd name="T3" fmla="*/ 0 h 14"/>
                    <a:gd name="T4" fmla="*/ 0 w 41"/>
                    <a:gd name="T5" fmla="*/ 7 h 14"/>
                    <a:gd name="T6" fmla="*/ 6 w 41"/>
                    <a:gd name="T7" fmla="*/ 14 h 14"/>
                    <a:gd name="T8" fmla="*/ 41 w 41"/>
                    <a:gd name="T9" fmla="*/ 14 h 14"/>
                    <a:gd name="T10" fmla="*/ 41 w 41"/>
                    <a:gd name="T11" fmla="*/ 0 h 14"/>
                  </a:gdLst>
                  <a:ahLst/>
                  <a:cxnLst>
                    <a:cxn ang="0">
                      <a:pos x="T0" y="T1"/>
                    </a:cxn>
                    <a:cxn ang="0">
                      <a:pos x="T2" y="T3"/>
                    </a:cxn>
                    <a:cxn ang="0">
                      <a:pos x="T4" y="T5"/>
                    </a:cxn>
                    <a:cxn ang="0">
                      <a:pos x="T6" y="T7"/>
                    </a:cxn>
                    <a:cxn ang="0">
                      <a:pos x="T8" y="T9"/>
                    </a:cxn>
                    <a:cxn ang="0">
                      <a:pos x="T10" y="T11"/>
                    </a:cxn>
                  </a:cxnLst>
                  <a:rect l="0" t="0" r="r" b="b"/>
                  <a:pathLst>
                    <a:path w="41" h="14">
                      <a:moveTo>
                        <a:pt x="41" y="0"/>
                      </a:moveTo>
                      <a:cubicBezTo>
                        <a:pt x="6" y="0"/>
                        <a:pt x="6" y="0"/>
                        <a:pt x="6" y="0"/>
                      </a:cubicBezTo>
                      <a:cubicBezTo>
                        <a:pt x="3" y="0"/>
                        <a:pt x="0" y="3"/>
                        <a:pt x="0" y="7"/>
                      </a:cubicBezTo>
                      <a:cubicBezTo>
                        <a:pt x="0" y="10"/>
                        <a:pt x="3" y="14"/>
                        <a:pt x="6" y="14"/>
                      </a:cubicBezTo>
                      <a:cubicBezTo>
                        <a:pt x="41" y="14"/>
                        <a:pt x="41" y="14"/>
                        <a:pt x="41" y="14"/>
                      </a:cubicBezTo>
                      <a:lnTo>
                        <a:pt x="41" y="0"/>
                      </a:ln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3" name="Rectangle 15"/>
                <p:cNvSpPr>
                  <a:spLocks noChangeArrowheads="1"/>
                </p:cNvSpPr>
                <p:nvPr/>
              </p:nvSpPr>
              <p:spPr bwMode="auto">
                <a:xfrm>
                  <a:off x="5235" y="2378"/>
                  <a:ext cx="366"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4" name="Rectangle 16"/>
                <p:cNvSpPr>
                  <a:spLocks noChangeArrowheads="1"/>
                </p:cNvSpPr>
                <p:nvPr/>
              </p:nvSpPr>
              <p:spPr bwMode="auto">
                <a:xfrm>
                  <a:off x="5235" y="2302"/>
                  <a:ext cx="366" cy="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5" name="Freeform 17"/>
                <p:cNvSpPr>
                  <a:spLocks/>
                </p:cNvSpPr>
                <p:nvPr/>
              </p:nvSpPr>
              <p:spPr bwMode="auto">
                <a:xfrm>
                  <a:off x="5498" y="2329"/>
                  <a:ext cx="80" cy="25"/>
                </a:xfrm>
                <a:custGeom>
                  <a:avLst/>
                  <a:gdLst>
                    <a:gd name="T0" fmla="*/ 41 w 41"/>
                    <a:gd name="T1" fmla="*/ 0 h 13"/>
                    <a:gd name="T2" fmla="*/ 6 w 41"/>
                    <a:gd name="T3" fmla="*/ 0 h 13"/>
                    <a:gd name="T4" fmla="*/ 0 w 41"/>
                    <a:gd name="T5" fmla="*/ 6 h 13"/>
                    <a:gd name="T6" fmla="*/ 6 w 41"/>
                    <a:gd name="T7" fmla="*/ 13 h 13"/>
                    <a:gd name="T8" fmla="*/ 41 w 41"/>
                    <a:gd name="T9" fmla="*/ 13 h 13"/>
                    <a:gd name="T10" fmla="*/ 41 w 41"/>
                    <a:gd name="T11" fmla="*/ 0 h 13"/>
                  </a:gdLst>
                  <a:ahLst/>
                  <a:cxnLst>
                    <a:cxn ang="0">
                      <a:pos x="T0" y="T1"/>
                    </a:cxn>
                    <a:cxn ang="0">
                      <a:pos x="T2" y="T3"/>
                    </a:cxn>
                    <a:cxn ang="0">
                      <a:pos x="T4" y="T5"/>
                    </a:cxn>
                    <a:cxn ang="0">
                      <a:pos x="T6" y="T7"/>
                    </a:cxn>
                    <a:cxn ang="0">
                      <a:pos x="T8" y="T9"/>
                    </a:cxn>
                    <a:cxn ang="0">
                      <a:pos x="T10" y="T11"/>
                    </a:cxn>
                  </a:cxnLst>
                  <a:rect l="0" t="0" r="r" b="b"/>
                  <a:pathLst>
                    <a:path w="41" h="13">
                      <a:moveTo>
                        <a:pt x="41" y="0"/>
                      </a:moveTo>
                      <a:cubicBezTo>
                        <a:pt x="6" y="0"/>
                        <a:pt x="6" y="0"/>
                        <a:pt x="6" y="0"/>
                      </a:cubicBezTo>
                      <a:cubicBezTo>
                        <a:pt x="3" y="0"/>
                        <a:pt x="0" y="3"/>
                        <a:pt x="0" y="6"/>
                      </a:cubicBezTo>
                      <a:cubicBezTo>
                        <a:pt x="0" y="10"/>
                        <a:pt x="3" y="13"/>
                        <a:pt x="6" y="13"/>
                      </a:cubicBezTo>
                      <a:cubicBezTo>
                        <a:pt x="41" y="13"/>
                        <a:pt x="41" y="13"/>
                        <a:pt x="41" y="13"/>
                      </a:cubicBezTo>
                      <a:lnTo>
                        <a:pt x="41" y="0"/>
                      </a:ln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6" name="Rectangle 18"/>
                <p:cNvSpPr>
                  <a:spLocks noChangeArrowheads="1"/>
                </p:cNvSpPr>
                <p:nvPr/>
              </p:nvSpPr>
              <p:spPr bwMode="auto">
                <a:xfrm>
                  <a:off x="5235" y="2451"/>
                  <a:ext cx="366" cy="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7" name="Rectangle 19"/>
                <p:cNvSpPr>
                  <a:spLocks noChangeArrowheads="1"/>
                </p:cNvSpPr>
                <p:nvPr/>
              </p:nvSpPr>
              <p:spPr bwMode="auto">
                <a:xfrm>
                  <a:off x="5235" y="2378"/>
                  <a:ext cx="366"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8" name="Freeform 20"/>
                <p:cNvSpPr>
                  <a:spLocks/>
                </p:cNvSpPr>
                <p:nvPr/>
              </p:nvSpPr>
              <p:spPr bwMode="auto">
                <a:xfrm>
                  <a:off x="5498" y="2403"/>
                  <a:ext cx="80" cy="25"/>
                </a:xfrm>
                <a:custGeom>
                  <a:avLst/>
                  <a:gdLst>
                    <a:gd name="T0" fmla="*/ 41 w 41"/>
                    <a:gd name="T1" fmla="*/ 0 h 13"/>
                    <a:gd name="T2" fmla="*/ 6 w 41"/>
                    <a:gd name="T3" fmla="*/ 0 h 13"/>
                    <a:gd name="T4" fmla="*/ 0 w 41"/>
                    <a:gd name="T5" fmla="*/ 7 h 13"/>
                    <a:gd name="T6" fmla="*/ 6 w 41"/>
                    <a:gd name="T7" fmla="*/ 13 h 13"/>
                    <a:gd name="T8" fmla="*/ 41 w 41"/>
                    <a:gd name="T9" fmla="*/ 13 h 13"/>
                    <a:gd name="T10" fmla="*/ 41 w 41"/>
                    <a:gd name="T11" fmla="*/ 0 h 13"/>
                  </a:gdLst>
                  <a:ahLst/>
                  <a:cxnLst>
                    <a:cxn ang="0">
                      <a:pos x="T0" y="T1"/>
                    </a:cxn>
                    <a:cxn ang="0">
                      <a:pos x="T2" y="T3"/>
                    </a:cxn>
                    <a:cxn ang="0">
                      <a:pos x="T4" y="T5"/>
                    </a:cxn>
                    <a:cxn ang="0">
                      <a:pos x="T6" y="T7"/>
                    </a:cxn>
                    <a:cxn ang="0">
                      <a:pos x="T8" y="T9"/>
                    </a:cxn>
                    <a:cxn ang="0">
                      <a:pos x="T10" y="T11"/>
                    </a:cxn>
                  </a:cxnLst>
                  <a:rect l="0" t="0" r="r" b="b"/>
                  <a:pathLst>
                    <a:path w="41" h="13">
                      <a:moveTo>
                        <a:pt x="41" y="0"/>
                      </a:moveTo>
                      <a:cubicBezTo>
                        <a:pt x="6" y="0"/>
                        <a:pt x="6" y="0"/>
                        <a:pt x="6" y="0"/>
                      </a:cubicBezTo>
                      <a:cubicBezTo>
                        <a:pt x="3" y="0"/>
                        <a:pt x="0" y="3"/>
                        <a:pt x="0" y="7"/>
                      </a:cubicBezTo>
                      <a:cubicBezTo>
                        <a:pt x="0" y="10"/>
                        <a:pt x="3" y="13"/>
                        <a:pt x="6" y="13"/>
                      </a:cubicBezTo>
                      <a:cubicBezTo>
                        <a:pt x="41" y="13"/>
                        <a:pt x="41" y="13"/>
                        <a:pt x="41" y="13"/>
                      </a:cubicBezTo>
                      <a:lnTo>
                        <a:pt x="41" y="0"/>
                      </a:ln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9" name="Rectangle 21"/>
                <p:cNvSpPr>
                  <a:spLocks noChangeArrowheads="1"/>
                </p:cNvSpPr>
                <p:nvPr/>
              </p:nvSpPr>
              <p:spPr bwMode="auto">
                <a:xfrm>
                  <a:off x="5235" y="2527"/>
                  <a:ext cx="366"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0" name="Rectangle 22"/>
                <p:cNvSpPr>
                  <a:spLocks noChangeArrowheads="1"/>
                </p:cNvSpPr>
                <p:nvPr/>
              </p:nvSpPr>
              <p:spPr bwMode="auto">
                <a:xfrm>
                  <a:off x="5235" y="2451"/>
                  <a:ext cx="366" cy="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1" name="Freeform 23"/>
                <p:cNvSpPr>
                  <a:spLocks/>
                </p:cNvSpPr>
                <p:nvPr/>
              </p:nvSpPr>
              <p:spPr bwMode="auto">
                <a:xfrm>
                  <a:off x="5498" y="2478"/>
                  <a:ext cx="80" cy="25"/>
                </a:xfrm>
                <a:custGeom>
                  <a:avLst/>
                  <a:gdLst>
                    <a:gd name="T0" fmla="*/ 41 w 41"/>
                    <a:gd name="T1" fmla="*/ 0 h 13"/>
                    <a:gd name="T2" fmla="*/ 6 w 41"/>
                    <a:gd name="T3" fmla="*/ 0 h 13"/>
                    <a:gd name="T4" fmla="*/ 0 w 41"/>
                    <a:gd name="T5" fmla="*/ 6 h 13"/>
                    <a:gd name="T6" fmla="*/ 6 w 41"/>
                    <a:gd name="T7" fmla="*/ 13 h 13"/>
                    <a:gd name="T8" fmla="*/ 41 w 41"/>
                    <a:gd name="T9" fmla="*/ 13 h 13"/>
                    <a:gd name="T10" fmla="*/ 41 w 41"/>
                    <a:gd name="T11" fmla="*/ 0 h 13"/>
                  </a:gdLst>
                  <a:ahLst/>
                  <a:cxnLst>
                    <a:cxn ang="0">
                      <a:pos x="T0" y="T1"/>
                    </a:cxn>
                    <a:cxn ang="0">
                      <a:pos x="T2" y="T3"/>
                    </a:cxn>
                    <a:cxn ang="0">
                      <a:pos x="T4" y="T5"/>
                    </a:cxn>
                    <a:cxn ang="0">
                      <a:pos x="T6" y="T7"/>
                    </a:cxn>
                    <a:cxn ang="0">
                      <a:pos x="T8" y="T9"/>
                    </a:cxn>
                    <a:cxn ang="0">
                      <a:pos x="T10" y="T11"/>
                    </a:cxn>
                  </a:cxnLst>
                  <a:rect l="0" t="0" r="r" b="b"/>
                  <a:pathLst>
                    <a:path w="41" h="13">
                      <a:moveTo>
                        <a:pt x="41" y="0"/>
                      </a:moveTo>
                      <a:cubicBezTo>
                        <a:pt x="6" y="0"/>
                        <a:pt x="6" y="0"/>
                        <a:pt x="6" y="0"/>
                      </a:cubicBezTo>
                      <a:cubicBezTo>
                        <a:pt x="3" y="0"/>
                        <a:pt x="0" y="3"/>
                        <a:pt x="0" y="6"/>
                      </a:cubicBezTo>
                      <a:cubicBezTo>
                        <a:pt x="0" y="10"/>
                        <a:pt x="3" y="13"/>
                        <a:pt x="6" y="13"/>
                      </a:cubicBezTo>
                      <a:cubicBezTo>
                        <a:pt x="41" y="13"/>
                        <a:pt x="41" y="13"/>
                        <a:pt x="41" y="13"/>
                      </a:cubicBezTo>
                      <a:lnTo>
                        <a:pt x="41" y="0"/>
                      </a:ln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2" name="Rectangle 24"/>
                <p:cNvSpPr>
                  <a:spLocks noChangeArrowheads="1"/>
                </p:cNvSpPr>
                <p:nvPr/>
              </p:nvSpPr>
              <p:spPr bwMode="auto">
                <a:xfrm>
                  <a:off x="5235" y="2600"/>
                  <a:ext cx="366" cy="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3" name="Rectangle 25"/>
                <p:cNvSpPr>
                  <a:spLocks noChangeArrowheads="1"/>
                </p:cNvSpPr>
                <p:nvPr/>
              </p:nvSpPr>
              <p:spPr bwMode="auto">
                <a:xfrm>
                  <a:off x="5235" y="2527"/>
                  <a:ext cx="366"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4" name="Freeform 26"/>
                <p:cNvSpPr>
                  <a:spLocks/>
                </p:cNvSpPr>
                <p:nvPr/>
              </p:nvSpPr>
              <p:spPr bwMode="auto">
                <a:xfrm>
                  <a:off x="5498" y="2552"/>
                  <a:ext cx="80" cy="25"/>
                </a:xfrm>
                <a:custGeom>
                  <a:avLst/>
                  <a:gdLst>
                    <a:gd name="T0" fmla="*/ 41 w 41"/>
                    <a:gd name="T1" fmla="*/ 0 h 13"/>
                    <a:gd name="T2" fmla="*/ 6 w 41"/>
                    <a:gd name="T3" fmla="*/ 0 h 13"/>
                    <a:gd name="T4" fmla="*/ 0 w 41"/>
                    <a:gd name="T5" fmla="*/ 7 h 13"/>
                    <a:gd name="T6" fmla="*/ 6 w 41"/>
                    <a:gd name="T7" fmla="*/ 13 h 13"/>
                    <a:gd name="T8" fmla="*/ 41 w 41"/>
                    <a:gd name="T9" fmla="*/ 13 h 13"/>
                    <a:gd name="T10" fmla="*/ 41 w 41"/>
                    <a:gd name="T11" fmla="*/ 0 h 13"/>
                  </a:gdLst>
                  <a:ahLst/>
                  <a:cxnLst>
                    <a:cxn ang="0">
                      <a:pos x="T0" y="T1"/>
                    </a:cxn>
                    <a:cxn ang="0">
                      <a:pos x="T2" y="T3"/>
                    </a:cxn>
                    <a:cxn ang="0">
                      <a:pos x="T4" y="T5"/>
                    </a:cxn>
                    <a:cxn ang="0">
                      <a:pos x="T6" y="T7"/>
                    </a:cxn>
                    <a:cxn ang="0">
                      <a:pos x="T8" y="T9"/>
                    </a:cxn>
                    <a:cxn ang="0">
                      <a:pos x="T10" y="T11"/>
                    </a:cxn>
                  </a:cxnLst>
                  <a:rect l="0" t="0" r="r" b="b"/>
                  <a:pathLst>
                    <a:path w="41" h="13">
                      <a:moveTo>
                        <a:pt x="41" y="0"/>
                      </a:moveTo>
                      <a:cubicBezTo>
                        <a:pt x="6" y="0"/>
                        <a:pt x="6" y="0"/>
                        <a:pt x="6" y="0"/>
                      </a:cubicBezTo>
                      <a:cubicBezTo>
                        <a:pt x="3" y="0"/>
                        <a:pt x="0" y="3"/>
                        <a:pt x="0" y="7"/>
                      </a:cubicBezTo>
                      <a:cubicBezTo>
                        <a:pt x="0" y="10"/>
                        <a:pt x="3" y="13"/>
                        <a:pt x="6" y="13"/>
                      </a:cubicBezTo>
                      <a:cubicBezTo>
                        <a:pt x="41" y="13"/>
                        <a:pt x="41" y="13"/>
                        <a:pt x="41" y="13"/>
                      </a:cubicBezTo>
                      <a:lnTo>
                        <a:pt x="41" y="0"/>
                      </a:ln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5" name="Rectangle 27"/>
                <p:cNvSpPr>
                  <a:spLocks noChangeArrowheads="1"/>
                </p:cNvSpPr>
                <p:nvPr/>
              </p:nvSpPr>
              <p:spPr bwMode="auto">
                <a:xfrm>
                  <a:off x="5235" y="2676"/>
                  <a:ext cx="366"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6" name="Rectangle 28"/>
                <p:cNvSpPr>
                  <a:spLocks noChangeArrowheads="1"/>
                </p:cNvSpPr>
                <p:nvPr/>
              </p:nvSpPr>
              <p:spPr bwMode="auto">
                <a:xfrm>
                  <a:off x="5235" y="2600"/>
                  <a:ext cx="366" cy="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7" name="Freeform 29"/>
                <p:cNvSpPr>
                  <a:spLocks/>
                </p:cNvSpPr>
                <p:nvPr/>
              </p:nvSpPr>
              <p:spPr bwMode="auto">
                <a:xfrm>
                  <a:off x="5498" y="2627"/>
                  <a:ext cx="80" cy="25"/>
                </a:xfrm>
                <a:custGeom>
                  <a:avLst/>
                  <a:gdLst>
                    <a:gd name="T0" fmla="*/ 41 w 41"/>
                    <a:gd name="T1" fmla="*/ 0 h 13"/>
                    <a:gd name="T2" fmla="*/ 6 w 41"/>
                    <a:gd name="T3" fmla="*/ 0 h 13"/>
                    <a:gd name="T4" fmla="*/ 0 w 41"/>
                    <a:gd name="T5" fmla="*/ 6 h 13"/>
                    <a:gd name="T6" fmla="*/ 6 w 41"/>
                    <a:gd name="T7" fmla="*/ 13 h 13"/>
                    <a:gd name="T8" fmla="*/ 41 w 41"/>
                    <a:gd name="T9" fmla="*/ 13 h 13"/>
                    <a:gd name="T10" fmla="*/ 41 w 41"/>
                    <a:gd name="T11" fmla="*/ 0 h 13"/>
                  </a:gdLst>
                  <a:ahLst/>
                  <a:cxnLst>
                    <a:cxn ang="0">
                      <a:pos x="T0" y="T1"/>
                    </a:cxn>
                    <a:cxn ang="0">
                      <a:pos x="T2" y="T3"/>
                    </a:cxn>
                    <a:cxn ang="0">
                      <a:pos x="T4" y="T5"/>
                    </a:cxn>
                    <a:cxn ang="0">
                      <a:pos x="T6" y="T7"/>
                    </a:cxn>
                    <a:cxn ang="0">
                      <a:pos x="T8" y="T9"/>
                    </a:cxn>
                    <a:cxn ang="0">
                      <a:pos x="T10" y="T11"/>
                    </a:cxn>
                  </a:cxnLst>
                  <a:rect l="0" t="0" r="r" b="b"/>
                  <a:pathLst>
                    <a:path w="41" h="13">
                      <a:moveTo>
                        <a:pt x="41" y="0"/>
                      </a:moveTo>
                      <a:cubicBezTo>
                        <a:pt x="6" y="0"/>
                        <a:pt x="6" y="0"/>
                        <a:pt x="6" y="0"/>
                      </a:cubicBezTo>
                      <a:cubicBezTo>
                        <a:pt x="3" y="0"/>
                        <a:pt x="0" y="3"/>
                        <a:pt x="0" y="6"/>
                      </a:cubicBezTo>
                      <a:cubicBezTo>
                        <a:pt x="0" y="10"/>
                        <a:pt x="3" y="13"/>
                        <a:pt x="6" y="13"/>
                      </a:cubicBezTo>
                      <a:cubicBezTo>
                        <a:pt x="41" y="13"/>
                        <a:pt x="41" y="13"/>
                        <a:pt x="41" y="13"/>
                      </a:cubicBezTo>
                      <a:lnTo>
                        <a:pt x="41" y="0"/>
                      </a:ln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8" name="Rectangle 30"/>
                <p:cNvSpPr>
                  <a:spLocks noChangeArrowheads="1"/>
                </p:cNvSpPr>
                <p:nvPr/>
              </p:nvSpPr>
              <p:spPr bwMode="auto">
                <a:xfrm>
                  <a:off x="5235" y="2749"/>
                  <a:ext cx="366" cy="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9" name="Rectangle 31"/>
                <p:cNvSpPr>
                  <a:spLocks noChangeArrowheads="1"/>
                </p:cNvSpPr>
                <p:nvPr/>
              </p:nvSpPr>
              <p:spPr bwMode="auto">
                <a:xfrm>
                  <a:off x="5235" y="2676"/>
                  <a:ext cx="366"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0" name="Freeform 32"/>
                <p:cNvSpPr>
                  <a:spLocks/>
                </p:cNvSpPr>
                <p:nvPr/>
              </p:nvSpPr>
              <p:spPr bwMode="auto">
                <a:xfrm>
                  <a:off x="5498" y="2701"/>
                  <a:ext cx="80" cy="25"/>
                </a:xfrm>
                <a:custGeom>
                  <a:avLst/>
                  <a:gdLst>
                    <a:gd name="T0" fmla="*/ 41 w 41"/>
                    <a:gd name="T1" fmla="*/ 0 h 13"/>
                    <a:gd name="T2" fmla="*/ 6 w 41"/>
                    <a:gd name="T3" fmla="*/ 0 h 13"/>
                    <a:gd name="T4" fmla="*/ 0 w 41"/>
                    <a:gd name="T5" fmla="*/ 7 h 13"/>
                    <a:gd name="T6" fmla="*/ 6 w 41"/>
                    <a:gd name="T7" fmla="*/ 13 h 13"/>
                    <a:gd name="T8" fmla="*/ 41 w 41"/>
                    <a:gd name="T9" fmla="*/ 13 h 13"/>
                    <a:gd name="T10" fmla="*/ 41 w 41"/>
                    <a:gd name="T11" fmla="*/ 0 h 13"/>
                  </a:gdLst>
                  <a:ahLst/>
                  <a:cxnLst>
                    <a:cxn ang="0">
                      <a:pos x="T0" y="T1"/>
                    </a:cxn>
                    <a:cxn ang="0">
                      <a:pos x="T2" y="T3"/>
                    </a:cxn>
                    <a:cxn ang="0">
                      <a:pos x="T4" y="T5"/>
                    </a:cxn>
                    <a:cxn ang="0">
                      <a:pos x="T6" y="T7"/>
                    </a:cxn>
                    <a:cxn ang="0">
                      <a:pos x="T8" y="T9"/>
                    </a:cxn>
                    <a:cxn ang="0">
                      <a:pos x="T10" y="T11"/>
                    </a:cxn>
                  </a:cxnLst>
                  <a:rect l="0" t="0" r="r" b="b"/>
                  <a:pathLst>
                    <a:path w="41" h="13">
                      <a:moveTo>
                        <a:pt x="41" y="0"/>
                      </a:moveTo>
                      <a:cubicBezTo>
                        <a:pt x="6" y="0"/>
                        <a:pt x="6" y="0"/>
                        <a:pt x="6" y="0"/>
                      </a:cubicBezTo>
                      <a:cubicBezTo>
                        <a:pt x="3" y="0"/>
                        <a:pt x="0" y="3"/>
                        <a:pt x="0" y="7"/>
                      </a:cubicBezTo>
                      <a:cubicBezTo>
                        <a:pt x="0" y="10"/>
                        <a:pt x="3" y="13"/>
                        <a:pt x="6" y="13"/>
                      </a:cubicBezTo>
                      <a:cubicBezTo>
                        <a:pt x="41" y="13"/>
                        <a:pt x="41" y="13"/>
                        <a:pt x="41" y="13"/>
                      </a:cubicBezTo>
                      <a:lnTo>
                        <a:pt x="41" y="0"/>
                      </a:ln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1" name="Freeform 33"/>
                <p:cNvSpPr>
                  <a:spLocks noEditPoints="1"/>
                </p:cNvSpPr>
                <p:nvPr/>
              </p:nvSpPr>
              <p:spPr bwMode="auto">
                <a:xfrm>
                  <a:off x="5231" y="2080"/>
                  <a:ext cx="372" cy="1010"/>
                </a:xfrm>
                <a:custGeom>
                  <a:avLst/>
                  <a:gdLst>
                    <a:gd name="T0" fmla="*/ 372 w 372"/>
                    <a:gd name="T1" fmla="*/ 1010 h 1010"/>
                    <a:gd name="T2" fmla="*/ 0 w 372"/>
                    <a:gd name="T3" fmla="*/ 1010 h 1010"/>
                    <a:gd name="T4" fmla="*/ 0 w 372"/>
                    <a:gd name="T5" fmla="*/ 0 h 1010"/>
                    <a:gd name="T6" fmla="*/ 372 w 372"/>
                    <a:gd name="T7" fmla="*/ 0 h 1010"/>
                    <a:gd name="T8" fmla="*/ 372 w 372"/>
                    <a:gd name="T9" fmla="*/ 1010 h 1010"/>
                    <a:gd name="T10" fmla="*/ 6 w 372"/>
                    <a:gd name="T11" fmla="*/ 1004 h 1010"/>
                    <a:gd name="T12" fmla="*/ 367 w 372"/>
                    <a:gd name="T13" fmla="*/ 1004 h 1010"/>
                    <a:gd name="T14" fmla="*/ 367 w 372"/>
                    <a:gd name="T15" fmla="*/ 5 h 1010"/>
                    <a:gd name="T16" fmla="*/ 6 w 372"/>
                    <a:gd name="T17" fmla="*/ 5 h 1010"/>
                    <a:gd name="T18" fmla="*/ 6 w 372"/>
                    <a:gd name="T19" fmla="*/ 1004 h 10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72" h="1010">
                      <a:moveTo>
                        <a:pt x="372" y="1010"/>
                      </a:moveTo>
                      <a:lnTo>
                        <a:pt x="0" y="1010"/>
                      </a:lnTo>
                      <a:lnTo>
                        <a:pt x="0" y="0"/>
                      </a:lnTo>
                      <a:lnTo>
                        <a:pt x="372" y="0"/>
                      </a:lnTo>
                      <a:lnTo>
                        <a:pt x="372" y="1010"/>
                      </a:lnTo>
                      <a:close/>
                      <a:moveTo>
                        <a:pt x="6" y="1004"/>
                      </a:moveTo>
                      <a:lnTo>
                        <a:pt x="367" y="1004"/>
                      </a:lnTo>
                      <a:lnTo>
                        <a:pt x="367" y="5"/>
                      </a:lnTo>
                      <a:lnTo>
                        <a:pt x="6" y="5"/>
                      </a:lnTo>
                      <a:lnTo>
                        <a:pt x="6" y="100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2" name="Freeform 34"/>
                <p:cNvSpPr>
                  <a:spLocks/>
                </p:cNvSpPr>
                <p:nvPr/>
              </p:nvSpPr>
              <p:spPr bwMode="auto">
                <a:xfrm>
                  <a:off x="5231" y="2049"/>
                  <a:ext cx="127" cy="5"/>
                </a:xfrm>
                <a:custGeom>
                  <a:avLst/>
                  <a:gdLst>
                    <a:gd name="T0" fmla="*/ 64 w 65"/>
                    <a:gd name="T1" fmla="*/ 3 h 3"/>
                    <a:gd name="T2" fmla="*/ 2 w 65"/>
                    <a:gd name="T3" fmla="*/ 3 h 3"/>
                    <a:gd name="T4" fmla="*/ 0 w 65"/>
                    <a:gd name="T5" fmla="*/ 2 h 3"/>
                    <a:gd name="T6" fmla="*/ 2 w 65"/>
                    <a:gd name="T7" fmla="*/ 0 h 3"/>
                    <a:gd name="T8" fmla="*/ 64 w 65"/>
                    <a:gd name="T9" fmla="*/ 0 h 3"/>
                    <a:gd name="T10" fmla="*/ 65 w 65"/>
                    <a:gd name="T11" fmla="*/ 2 h 3"/>
                    <a:gd name="T12" fmla="*/ 64 w 65"/>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65" h="3">
                      <a:moveTo>
                        <a:pt x="64" y="3"/>
                      </a:moveTo>
                      <a:cubicBezTo>
                        <a:pt x="2" y="3"/>
                        <a:pt x="2" y="3"/>
                        <a:pt x="2" y="3"/>
                      </a:cubicBezTo>
                      <a:cubicBezTo>
                        <a:pt x="1" y="3"/>
                        <a:pt x="0" y="2"/>
                        <a:pt x="0" y="2"/>
                      </a:cubicBezTo>
                      <a:cubicBezTo>
                        <a:pt x="0" y="1"/>
                        <a:pt x="1" y="0"/>
                        <a:pt x="2" y="0"/>
                      </a:cubicBezTo>
                      <a:cubicBezTo>
                        <a:pt x="64" y="0"/>
                        <a:pt x="64" y="0"/>
                        <a:pt x="64" y="0"/>
                      </a:cubicBezTo>
                      <a:cubicBezTo>
                        <a:pt x="65" y="0"/>
                        <a:pt x="65" y="1"/>
                        <a:pt x="65" y="2"/>
                      </a:cubicBezTo>
                      <a:cubicBezTo>
                        <a:pt x="65" y="2"/>
                        <a:pt x="65" y="3"/>
                        <a:pt x="64"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3" name="Freeform 35"/>
                <p:cNvSpPr>
                  <a:spLocks/>
                </p:cNvSpPr>
                <p:nvPr/>
              </p:nvSpPr>
              <p:spPr bwMode="auto">
                <a:xfrm>
                  <a:off x="5231" y="2033"/>
                  <a:ext cx="127" cy="6"/>
                </a:xfrm>
                <a:custGeom>
                  <a:avLst/>
                  <a:gdLst>
                    <a:gd name="T0" fmla="*/ 64 w 65"/>
                    <a:gd name="T1" fmla="*/ 3 h 3"/>
                    <a:gd name="T2" fmla="*/ 2 w 65"/>
                    <a:gd name="T3" fmla="*/ 3 h 3"/>
                    <a:gd name="T4" fmla="*/ 0 w 65"/>
                    <a:gd name="T5" fmla="*/ 2 h 3"/>
                    <a:gd name="T6" fmla="*/ 2 w 65"/>
                    <a:gd name="T7" fmla="*/ 0 h 3"/>
                    <a:gd name="T8" fmla="*/ 64 w 65"/>
                    <a:gd name="T9" fmla="*/ 0 h 3"/>
                    <a:gd name="T10" fmla="*/ 65 w 65"/>
                    <a:gd name="T11" fmla="*/ 2 h 3"/>
                    <a:gd name="T12" fmla="*/ 64 w 65"/>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65" h="3">
                      <a:moveTo>
                        <a:pt x="64" y="3"/>
                      </a:moveTo>
                      <a:cubicBezTo>
                        <a:pt x="2" y="3"/>
                        <a:pt x="2" y="3"/>
                        <a:pt x="2" y="3"/>
                      </a:cubicBezTo>
                      <a:cubicBezTo>
                        <a:pt x="1" y="3"/>
                        <a:pt x="0" y="2"/>
                        <a:pt x="0" y="2"/>
                      </a:cubicBezTo>
                      <a:cubicBezTo>
                        <a:pt x="0" y="1"/>
                        <a:pt x="1" y="0"/>
                        <a:pt x="2" y="0"/>
                      </a:cubicBezTo>
                      <a:cubicBezTo>
                        <a:pt x="64" y="0"/>
                        <a:pt x="64" y="0"/>
                        <a:pt x="64" y="0"/>
                      </a:cubicBezTo>
                      <a:cubicBezTo>
                        <a:pt x="65" y="0"/>
                        <a:pt x="65" y="1"/>
                        <a:pt x="65" y="2"/>
                      </a:cubicBezTo>
                      <a:cubicBezTo>
                        <a:pt x="65" y="2"/>
                        <a:pt x="65" y="3"/>
                        <a:pt x="64"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4" name="Freeform 36"/>
                <p:cNvSpPr>
                  <a:spLocks/>
                </p:cNvSpPr>
                <p:nvPr/>
              </p:nvSpPr>
              <p:spPr bwMode="auto">
                <a:xfrm>
                  <a:off x="5231" y="2018"/>
                  <a:ext cx="127" cy="5"/>
                </a:xfrm>
                <a:custGeom>
                  <a:avLst/>
                  <a:gdLst>
                    <a:gd name="T0" fmla="*/ 64 w 65"/>
                    <a:gd name="T1" fmla="*/ 3 h 3"/>
                    <a:gd name="T2" fmla="*/ 2 w 65"/>
                    <a:gd name="T3" fmla="*/ 3 h 3"/>
                    <a:gd name="T4" fmla="*/ 0 w 65"/>
                    <a:gd name="T5" fmla="*/ 2 h 3"/>
                    <a:gd name="T6" fmla="*/ 2 w 65"/>
                    <a:gd name="T7" fmla="*/ 0 h 3"/>
                    <a:gd name="T8" fmla="*/ 64 w 65"/>
                    <a:gd name="T9" fmla="*/ 0 h 3"/>
                    <a:gd name="T10" fmla="*/ 65 w 65"/>
                    <a:gd name="T11" fmla="*/ 2 h 3"/>
                    <a:gd name="T12" fmla="*/ 64 w 65"/>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65" h="3">
                      <a:moveTo>
                        <a:pt x="64" y="3"/>
                      </a:moveTo>
                      <a:cubicBezTo>
                        <a:pt x="2" y="3"/>
                        <a:pt x="2" y="3"/>
                        <a:pt x="2" y="3"/>
                      </a:cubicBezTo>
                      <a:cubicBezTo>
                        <a:pt x="1" y="3"/>
                        <a:pt x="0" y="2"/>
                        <a:pt x="0" y="2"/>
                      </a:cubicBezTo>
                      <a:cubicBezTo>
                        <a:pt x="0" y="1"/>
                        <a:pt x="1" y="0"/>
                        <a:pt x="2" y="0"/>
                      </a:cubicBezTo>
                      <a:cubicBezTo>
                        <a:pt x="64" y="0"/>
                        <a:pt x="64" y="0"/>
                        <a:pt x="64" y="0"/>
                      </a:cubicBezTo>
                      <a:cubicBezTo>
                        <a:pt x="65" y="0"/>
                        <a:pt x="65" y="1"/>
                        <a:pt x="65" y="2"/>
                      </a:cubicBezTo>
                      <a:cubicBezTo>
                        <a:pt x="65" y="2"/>
                        <a:pt x="65" y="3"/>
                        <a:pt x="64"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5" name="Freeform 37"/>
                <p:cNvSpPr>
                  <a:spLocks/>
                </p:cNvSpPr>
                <p:nvPr/>
              </p:nvSpPr>
              <p:spPr bwMode="auto">
                <a:xfrm>
                  <a:off x="5231" y="2002"/>
                  <a:ext cx="127" cy="6"/>
                </a:xfrm>
                <a:custGeom>
                  <a:avLst/>
                  <a:gdLst>
                    <a:gd name="T0" fmla="*/ 64 w 65"/>
                    <a:gd name="T1" fmla="*/ 3 h 3"/>
                    <a:gd name="T2" fmla="*/ 2 w 65"/>
                    <a:gd name="T3" fmla="*/ 3 h 3"/>
                    <a:gd name="T4" fmla="*/ 0 w 65"/>
                    <a:gd name="T5" fmla="*/ 2 h 3"/>
                    <a:gd name="T6" fmla="*/ 2 w 65"/>
                    <a:gd name="T7" fmla="*/ 0 h 3"/>
                    <a:gd name="T8" fmla="*/ 64 w 65"/>
                    <a:gd name="T9" fmla="*/ 0 h 3"/>
                    <a:gd name="T10" fmla="*/ 65 w 65"/>
                    <a:gd name="T11" fmla="*/ 2 h 3"/>
                    <a:gd name="T12" fmla="*/ 64 w 65"/>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65" h="3">
                      <a:moveTo>
                        <a:pt x="64" y="3"/>
                      </a:moveTo>
                      <a:cubicBezTo>
                        <a:pt x="2" y="3"/>
                        <a:pt x="2" y="3"/>
                        <a:pt x="2" y="3"/>
                      </a:cubicBezTo>
                      <a:cubicBezTo>
                        <a:pt x="1" y="3"/>
                        <a:pt x="0" y="2"/>
                        <a:pt x="0" y="2"/>
                      </a:cubicBezTo>
                      <a:cubicBezTo>
                        <a:pt x="0" y="1"/>
                        <a:pt x="1" y="0"/>
                        <a:pt x="2" y="0"/>
                      </a:cubicBezTo>
                      <a:cubicBezTo>
                        <a:pt x="64" y="0"/>
                        <a:pt x="64" y="0"/>
                        <a:pt x="64" y="0"/>
                      </a:cubicBezTo>
                      <a:cubicBezTo>
                        <a:pt x="65" y="0"/>
                        <a:pt x="65" y="1"/>
                        <a:pt x="65" y="2"/>
                      </a:cubicBezTo>
                      <a:cubicBezTo>
                        <a:pt x="65" y="2"/>
                        <a:pt x="65" y="3"/>
                        <a:pt x="64"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6" name="Freeform 38"/>
                <p:cNvSpPr>
                  <a:spLocks/>
                </p:cNvSpPr>
                <p:nvPr/>
              </p:nvSpPr>
              <p:spPr bwMode="auto">
                <a:xfrm>
                  <a:off x="5477" y="2049"/>
                  <a:ext cx="126" cy="5"/>
                </a:xfrm>
                <a:custGeom>
                  <a:avLst/>
                  <a:gdLst>
                    <a:gd name="T0" fmla="*/ 64 w 65"/>
                    <a:gd name="T1" fmla="*/ 3 h 3"/>
                    <a:gd name="T2" fmla="*/ 1 w 65"/>
                    <a:gd name="T3" fmla="*/ 3 h 3"/>
                    <a:gd name="T4" fmla="*/ 0 w 65"/>
                    <a:gd name="T5" fmla="*/ 2 h 3"/>
                    <a:gd name="T6" fmla="*/ 1 w 65"/>
                    <a:gd name="T7" fmla="*/ 0 h 3"/>
                    <a:gd name="T8" fmla="*/ 64 w 65"/>
                    <a:gd name="T9" fmla="*/ 0 h 3"/>
                    <a:gd name="T10" fmla="*/ 65 w 65"/>
                    <a:gd name="T11" fmla="*/ 2 h 3"/>
                    <a:gd name="T12" fmla="*/ 64 w 65"/>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65" h="3">
                      <a:moveTo>
                        <a:pt x="64" y="3"/>
                      </a:moveTo>
                      <a:cubicBezTo>
                        <a:pt x="1" y="3"/>
                        <a:pt x="1" y="3"/>
                        <a:pt x="1" y="3"/>
                      </a:cubicBezTo>
                      <a:cubicBezTo>
                        <a:pt x="1" y="3"/>
                        <a:pt x="0" y="2"/>
                        <a:pt x="0" y="2"/>
                      </a:cubicBezTo>
                      <a:cubicBezTo>
                        <a:pt x="0" y="1"/>
                        <a:pt x="1" y="0"/>
                        <a:pt x="1" y="0"/>
                      </a:cubicBezTo>
                      <a:cubicBezTo>
                        <a:pt x="64" y="0"/>
                        <a:pt x="64" y="0"/>
                        <a:pt x="64" y="0"/>
                      </a:cubicBezTo>
                      <a:cubicBezTo>
                        <a:pt x="64" y="0"/>
                        <a:pt x="65" y="1"/>
                        <a:pt x="65" y="2"/>
                      </a:cubicBezTo>
                      <a:cubicBezTo>
                        <a:pt x="65" y="2"/>
                        <a:pt x="64" y="3"/>
                        <a:pt x="64"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7" name="Freeform 39"/>
                <p:cNvSpPr>
                  <a:spLocks/>
                </p:cNvSpPr>
                <p:nvPr/>
              </p:nvSpPr>
              <p:spPr bwMode="auto">
                <a:xfrm>
                  <a:off x="5477" y="2033"/>
                  <a:ext cx="126" cy="6"/>
                </a:xfrm>
                <a:custGeom>
                  <a:avLst/>
                  <a:gdLst>
                    <a:gd name="T0" fmla="*/ 64 w 65"/>
                    <a:gd name="T1" fmla="*/ 3 h 3"/>
                    <a:gd name="T2" fmla="*/ 1 w 65"/>
                    <a:gd name="T3" fmla="*/ 3 h 3"/>
                    <a:gd name="T4" fmla="*/ 0 w 65"/>
                    <a:gd name="T5" fmla="*/ 2 h 3"/>
                    <a:gd name="T6" fmla="*/ 1 w 65"/>
                    <a:gd name="T7" fmla="*/ 0 h 3"/>
                    <a:gd name="T8" fmla="*/ 64 w 65"/>
                    <a:gd name="T9" fmla="*/ 0 h 3"/>
                    <a:gd name="T10" fmla="*/ 65 w 65"/>
                    <a:gd name="T11" fmla="*/ 2 h 3"/>
                    <a:gd name="T12" fmla="*/ 64 w 65"/>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65" h="3">
                      <a:moveTo>
                        <a:pt x="64" y="3"/>
                      </a:moveTo>
                      <a:cubicBezTo>
                        <a:pt x="1" y="3"/>
                        <a:pt x="1" y="3"/>
                        <a:pt x="1" y="3"/>
                      </a:cubicBezTo>
                      <a:cubicBezTo>
                        <a:pt x="1" y="3"/>
                        <a:pt x="0" y="2"/>
                        <a:pt x="0" y="2"/>
                      </a:cubicBezTo>
                      <a:cubicBezTo>
                        <a:pt x="0" y="1"/>
                        <a:pt x="1" y="0"/>
                        <a:pt x="1" y="0"/>
                      </a:cubicBezTo>
                      <a:cubicBezTo>
                        <a:pt x="64" y="0"/>
                        <a:pt x="64" y="0"/>
                        <a:pt x="64" y="0"/>
                      </a:cubicBezTo>
                      <a:cubicBezTo>
                        <a:pt x="64" y="0"/>
                        <a:pt x="65" y="1"/>
                        <a:pt x="65" y="2"/>
                      </a:cubicBezTo>
                      <a:cubicBezTo>
                        <a:pt x="65" y="2"/>
                        <a:pt x="64" y="3"/>
                        <a:pt x="64"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8" name="Freeform 40"/>
                <p:cNvSpPr>
                  <a:spLocks/>
                </p:cNvSpPr>
                <p:nvPr/>
              </p:nvSpPr>
              <p:spPr bwMode="auto">
                <a:xfrm>
                  <a:off x="5477" y="2018"/>
                  <a:ext cx="126" cy="5"/>
                </a:xfrm>
                <a:custGeom>
                  <a:avLst/>
                  <a:gdLst>
                    <a:gd name="T0" fmla="*/ 64 w 65"/>
                    <a:gd name="T1" fmla="*/ 3 h 3"/>
                    <a:gd name="T2" fmla="*/ 1 w 65"/>
                    <a:gd name="T3" fmla="*/ 3 h 3"/>
                    <a:gd name="T4" fmla="*/ 0 w 65"/>
                    <a:gd name="T5" fmla="*/ 2 h 3"/>
                    <a:gd name="T6" fmla="*/ 1 w 65"/>
                    <a:gd name="T7" fmla="*/ 0 h 3"/>
                    <a:gd name="T8" fmla="*/ 64 w 65"/>
                    <a:gd name="T9" fmla="*/ 0 h 3"/>
                    <a:gd name="T10" fmla="*/ 65 w 65"/>
                    <a:gd name="T11" fmla="*/ 2 h 3"/>
                    <a:gd name="T12" fmla="*/ 64 w 65"/>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65" h="3">
                      <a:moveTo>
                        <a:pt x="64" y="3"/>
                      </a:moveTo>
                      <a:cubicBezTo>
                        <a:pt x="1" y="3"/>
                        <a:pt x="1" y="3"/>
                        <a:pt x="1" y="3"/>
                      </a:cubicBezTo>
                      <a:cubicBezTo>
                        <a:pt x="1" y="3"/>
                        <a:pt x="0" y="2"/>
                        <a:pt x="0" y="2"/>
                      </a:cubicBezTo>
                      <a:cubicBezTo>
                        <a:pt x="0" y="1"/>
                        <a:pt x="1" y="0"/>
                        <a:pt x="1" y="0"/>
                      </a:cubicBezTo>
                      <a:cubicBezTo>
                        <a:pt x="64" y="0"/>
                        <a:pt x="64" y="0"/>
                        <a:pt x="64" y="0"/>
                      </a:cubicBezTo>
                      <a:cubicBezTo>
                        <a:pt x="64" y="0"/>
                        <a:pt x="65" y="1"/>
                        <a:pt x="65" y="2"/>
                      </a:cubicBezTo>
                      <a:cubicBezTo>
                        <a:pt x="65" y="2"/>
                        <a:pt x="64" y="3"/>
                        <a:pt x="64"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9" name="Freeform 41"/>
                <p:cNvSpPr>
                  <a:spLocks/>
                </p:cNvSpPr>
                <p:nvPr/>
              </p:nvSpPr>
              <p:spPr bwMode="auto">
                <a:xfrm>
                  <a:off x="5477" y="2002"/>
                  <a:ext cx="126" cy="6"/>
                </a:xfrm>
                <a:custGeom>
                  <a:avLst/>
                  <a:gdLst>
                    <a:gd name="T0" fmla="*/ 64 w 65"/>
                    <a:gd name="T1" fmla="*/ 3 h 3"/>
                    <a:gd name="T2" fmla="*/ 1 w 65"/>
                    <a:gd name="T3" fmla="*/ 3 h 3"/>
                    <a:gd name="T4" fmla="*/ 0 w 65"/>
                    <a:gd name="T5" fmla="*/ 2 h 3"/>
                    <a:gd name="T6" fmla="*/ 1 w 65"/>
                    <a:gd name="T7" fmla="*/ 0 h 3"/>
                    <a:gd name="T8" fmla="*/ 64 w 65"/>
                    <a:gd name="T9" fmla="*/ 0 h 3"/>
                    <a:gd name="T10" fmla="*/ 65 w 65"/>
                    <a:gd name="T11" fmla="*/ 2 h 3"/>
                    <a:gd name="T12" fmla="*/ 64 w 65"/>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65" h="3">
                      <a:moveTo>
                        <a:pt x="64" y="3"/>
                      </a:moveTo>
                      <a:cubicBezTo>
                        <a:pt x="1" y="3"/>
                        <a:pt x="1" y="3"/>
                        <a:pt x="1" y="3"/>
                      </a:cubicBezTo>
                      <a:cubicBezTo>
                        <a:pt x="1" y="3"/>
                        <a:pt x="0" y="2"/>
                        <a:pt x="0" y="2"/>
                      </a:cubicBezTo>
                      <a:cubicBezTo>
                        <a:pt x="0" y="1"/>
                        <a:pt x="1" y="0"/>
                        <a:pt x="1" y="0"/>
                      </a:cubicBezTo>
                      <a:cubicBezTo>
                        <a:pt x="64" y="0"/>
                        <a:pt x="64" y="0"/>
                        <a:pt x="64" y="0"/>
                      </a:cubicBezTo>
                      <a:cubicBezTo>
                        <a:pt x="64" y="0"/>
                        <a:pt x="65" y="1"/>
                        <a:pt x="65" y="2"/>
                      </a:cubicBezTo>
                      <a:cubicBezTo>
                        <a:pt x="65" y="2"/>
                        <a:pt x="64" y="3"/>
                        <a:pt x="64"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0" name="Rectangle 42"/>
                <p:cNvSpPr>
                  <a:spLocks noChangeArrowheads="1"/>
                </p:cNvSpPr>
                <p:nvPr/>
              </p:nvSpPr>
              <p:spPr bwMode="auto">
                <a:xfrm>
                  <a:off x="5235" y="2803"/>
                  <a:ext cx="366" cy="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1" name="Freeform 43"/>
                <p:cNvSpPr>
                  <a:spLocks/>
                </p:cNvSpPr>
                <p:nvPr/>
              </p:nvSpPr>
              <p:spPr bwMode="auto">
                <a:xfrm>
                  <a:off x="5348" y="2790"/>
                  <a:ext cx="138" cy="31"/>
                </a:xfrm>
                <a:custGeom>
                  <a:avLst/>
                  <a:gdLst>
                    <a:gd name="T0" fmla="*/ 10 w 138"/>
                    <a:gd name="T1" fmla="*/ 31 h 31"/>
                    <a:gd name="T2" fmla="*/ 0 w 138"/>
                    <a:gd name="T3" fmla="*/ 15 h 31"/>
                    <a:gd name="T4" fmla="*/ 10 w 138"/>
                    <a:gd name="T5" fmla="*/ 0 h 31"/>
                    <a:gd name="T6" fmla="*/ 129 w 138"/>
                    <a:gd name="T7" fmla="*/ 0 h 31"/>
                    <a:gd name="T8" fmla="*/ 138 w 138"/>
                    <a:gd name="T9" fmla="*/ 15 h 31"/>
                    <a:gd name="T10" fmla="*/ 129 w 138"/>
                    <a:gd name="T11" fmla="*/ 31 h 31"/>
                    <a:gd name="T12" fmla="*/ 10 w 138"/>
                    <a:gd name="T13" fmla="*/ 31 h 31"/>
                  </a:gdLst>
                  <a:ahLst/>
                  <a:cxnLst>
                    <a:cxn ang="0">
                      <a:pos x="T0" y="T1"/>
                    </a:cxn>
                    <a:cxn ang="0">
                      <a:pos x="T2" y="T3"/>
                    </a:cxn>
                    <a:cxn ang="0">
                      <a:pos x="T4" y="T5"/>
                    </a:cxn>
                    <a:cxn ang="0">
                      <a:pos x="T6" y="T7"/>
                    </a:cxn>
                    <a:cxn ang="0">
                      <a:pos x="T8" y="T9"/>
                    </a:cxn>
                    <a:cxn ang="0">
                      <a:pos x="T10" y="T11"/>
                    </a:cxn>
                    <a:cxn ang="0">
                      <a:pos x="T12" y="T13"/>
                    </a:cxn>
                  </a:cxnLst>
                  <a:rect l="0" t="0" r="r" b="b"/>
                  <a:pathLst>
                    <a:path w="138" h="31">
                      <a:moveTo>
                        <a:pt x="10" y="31"/>
                      </a:moveTo>
                      <a:lnTo>
                        <a:pt x="0" y="15"/>
                      </a:lnTo>
                      <a:lnTo>
                        <a:pt x="10" y="0"/>
                      </a:lnTo>
                      <a:lnTo>
                        <a:pt x="129" y="0"/>
                      </a:lnTo>
                      <a:lnTo>
                        <a:pt x="138" y="15"/>
                      </a:lnTo>
                      <a:lnTo>
                        <a:pt x="129" y="31"/>
                      </a:lnTo>
                      <a:lnTo>
                        <a:pt x="10" y="31"/>
                      </a:lnTo>
                      <a:close/>
                    </a:path>
                  </a:pathLst>
                </a:custGeom>
                <a:solidFill>
                  <a:srgbClr val="5050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2" name="Rectangle 44"/>
                <p:cNvSpPr>
                  <a:spLocks noChangeArrowheads="1"/>
                </p:cNvSpPr>
                <p:nvPr/>
              </p:nvSpPr>
              <p:spPr bwMode="auto">
                <a:xfrm>
                  <a:off x="5235" y="2881"/>
                  <a:ext cx="366"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3" name="Freeform 45"/>
                <p:cNvSpPr>
                  <a:spLocks/>
                </p:cNvSpPr>
                <p:nvPr/>
              </p:nvSpPr>
              <p:spPr bwMode="auto">
                <a:xfrm>
                  <a:off x="5348" y="2867"/>
                  <a:ext cx="138" cy="31"/>
                </a:xfrm>
                <a:custGeom>
                  <a:avLst/>
                  <a:gdLst>
                    <a:gd name="T0" fmla="*/ 10 w 138"/>
                    <a:gd name="T1" fmla="*/ 31 h 31"/>
                    <a:gd name="T2" fmla="*/ 0 w 138"/>
                    <a:gd name="T3" fmla="*/ 16 h 31"/>
                    <a:gd name="T4" fmla="*/ 10 w 138"/>
                    <a:gd name="T5" fmla="*/ 0 h 31"/>
                    <a:gd name="T6" fmla="*/ 129 w 138"/>
                    <a:gd name="T7" fmla="*/ 0 h 31"/>
                    <a:gd name="T8" fmla="*/ 138 w 138"/>
                    <a:gd name="T9" fmla="*/ 16 h 31"/>
                    <a:gd name="T10" fmla="*/ 129 w 138"/>
                    <a:gd name="T11" fmla="*/ 31 h 31"/>
                    <a:gd name="T12" fmla="*/ 10 w 138"/>
                    <a:gd name="T13" fmla="*/ 31 h 31"/>
                  </a:gdLst>
                  <a:ahLst/>
                  <a:cxnLst>
                    <a:cxn ang="0">
                      <a:pos x="T0" y="T1"/>
                    </a:cxn>
                    <a:cxn ang="0">
                      <a:pos x="T2" y="T3"/>
                    </a:cxn>
                    <a:cxn ang="0">
                      <a:pos x="T4" y="T5"/>
                    </a:cxn>
                    <a:cxn ang="0">
                      <a:pos x="T6" y="T7"/>
                    </a:cxn>
                    <a:cxn ang="0">
                      <a:pos x="T8" y="T9"/>
                    </a:cxn>
                    <a:cxn ang="0">
                      <a:pos x="T10" y="T11"/>
                    </a:cxn>
                    <a:cxn ang="0">
                      <a:pos x="T12" y="T13"/>
                    </a:cxn>
                  </a:cxnLst>
                  <a:rect l="0" t="0" r="r" b="b"/>
                  <a:pathLst>
                    <a:path w="138" h="31">
                      <a:moveTo>
                        <a:pt x="10" y="31"/>
                      </a:moveTo>
                      <a:lnTo>
                        <a:pt x="0" y="16"/>
                      </a:lnTo>
                      <a:lnTo>
                        <a:pt x="10" y="0"/>
                      </a:lnTo>
                      <a:lnTo>
                        <a:pt x="129" y="0"/>
                      </a:lnTo>
                      <a:lnTo>
                        <a:pt x="138" y="16"/>
                      </a:lnTo>
                      <a:lnTo>
                        <a:pt x="129" y="31"/>
                      </a:lnTo>
                      <a:lnTo>
                        <a:pt x="10" y="31"/>
                      </a:lnTo>
                      <a:close/>
                    </a:path>
                  </a:pathLst>
                </a:custGeom>
                <a:solidFill>
                  <a:srgbClr val="5050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4" name="Rectangle 46"/>
                <p:cNvSpPr>
                  <a:spLocks noChangeArrowheads="1"/>
                </p:cNvSpPr>
                <p:nvPr/>
              </p:nvSpPr>
              <p:spPr bwMode="auto">
                <a:xfrm>
                  <a:off x="5235" y="2958"/>
                  <a:ext cx="366" cy="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5" name="Freeform 47"/>
                <p:cNvSpPr>
                  <a:spLocks/>
                </p:cNvSpPr>
                <p:nvPr/>
              </p:nvSpPr>
              <p:spPr bwMode="auto">
                <a:xfrm>
                  <a:off x="5348" y="2945"/>
                  <a:ext cx="138" cy="30"/>
                </a:xfrm>
                <a:custGeom>
                  <a:avLst/>
                  <a:gdLst>
                    <a:gd name="T0" fmla="*/ 10 w 138"/>
                    <a:gd name="T1" fmla="*/ 30 h 30"/>
                    <a:gd name="T2" fmla="*/ 0 w 138"/>
                    <a:gd name="T3" fmla="*/ 15 h 30"/>
                    <a:gd name="T4" fmla="*/ 10 w 138"/>
                    <a:gd name="T5" fmla="*/ 0 h 30"/>
                    <a:gd name="T6" fmla="*/ 129 w 138"/>
                    <a:gd name="T7" fmla="*/ 0 h 30"/>
                    <a:gd name="T8" fmla="*/ 138 w 138"/>
                    <a:gd name="T9" fmla="*/ 15 h 30"/>
                    <a:gd name="T10" fmla="*/ 129 w 138"/>
                    <a:gd name="T11" fmla="*/ 30 h 30"/>
                    <a:gd name="T12" fmla="*/ 10 w 138"/>
                    <a:gd name="T13" fmla="*/ 30 h 30"/>
                  </a:gdLst>
                  <a:ahLst/>
                  <a:cxnLst>
                    <a:cxn ang="0">
                      <a:pos x="T0" y="T1"/>
                    </a:cxn>
                    <a:cxn ang="0">
                      <a:pos x="T2" y="T3"/>
                    </a:cxn>
                    <a:cxn ang="0">
                      <a:pos x="T4" y="T5"/>
                    </a:cxn>
                    <a:cxn ang="0">
                      <a:pos x="T6" y="T7"/>
                    </a:cxn>
                    <a:cxn ang="0">
                      <a:pos x="T8" y="T9"/>
                    </a:cxn>
                    <a:cxn ang="0">
                      <a:pos x="T10" y="T11"/>
                    </a:cxn>
                    <a:cxn ang="0">
                      <a:pos x="T12" y="T13"/>
                    </a:cxn>
                  </a:cxnLst>
                  <a:rect l="0" t="0" r="r" b="b"/>
                  <a:pathLst>
                    <a:path w="138" h="30">
                      <a:moveTo>
                        <a:pt x="10" y="30"/>
                      </a:moveTo>
                      <a:lnTo>
                        <a:pt x="0" y="15"/>
                      </a:lnTo>
                      <a:lnTo>
                        <a:pt x="10" y="0"/>
                      </a:lnTo>
                      <a:lnTo>
                        <a:pt x="129" y="0"/>
                      </a:lnTo>
                      <a:lnTo>
                        <a:pt x="138" y="15"/>
                      </a:lnTo>
                      <a:lnTo>
                        <a:pt x="129" y="30"/>
                      </a:lnTo>
                      <a:lnTo>
                        <a:pt x="10" y="30"/>
                      </a:lnTo>
                      <a:close/>
                    </a:path>
                  </a:pathLst>
                </a:custGeom>
                <a:solidFill>
                  <a:srgbClr val="5050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6" name="Rectangle 48"/>
                <p:cNvSpPr>
                  <a:spLocks noChangeArrowheads="1"/>
                </p:cNvSpPr>
                <p:nvPr/>
              </p:nvSpPr>
              <p:spPr bwMode="auto">
                <a:xfrm>
                  <a:off x="5235" y="3035"/>
                  <a:ext cx="366" cy="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7" name="Freeform 49"/>
                <p:cNvSpPr>
                  <a:spLocks/>
                </p:cNvSpPr>
                <p:nvPr/>
              </p:nvSpPr>
              <p:spPr bwMode="auto">
                <a:xfrm>
                  <a:off x="5348" y="3022"/>
                  <a:ext cx="138" cy="31"/>
                </a:xfrm>
                <a:custGeom>
                  <a:avLst/>
                  <a:gdLst>
                    <a:gd name="T0" fmla="*/ 10 w 138"/>
                    <a:gd name="T1" fmla="*/ 31 h 31"/>
                    <a:gd name="T2" fmla="*/ 0 w 138"/>
                    <a:gd name="T3" fmla="*/ 15 h 31"/>
                    <a:gd name="T4" fmla="*/ 10 w 138"/>
                    <a:gd name="T5" fmla="*/ 0 h 31"/>
                    <a:gd name="T6" fmla="*/ 129 w 138"/>
                    <a:gd name="T7" fmla="*/ 0 h 31"/>
                    <a:gd name="T8" fmla="*/ 138 w 138"/>
                    <a:gd name="T9" fmla="*/ 15 h 31"/>
                    <a:gd name="T10" fmla="*/ 129 w 138"/>
                    <a:gd name="T11" fmla="*/ 31 h 31"/>
                    <a:gd name="T12" fmla="*/ 10 w 138"/>
                    <a:gd name="T13" fmla="*/ 31 h 31"/>
                  </a:gdLst>
                  <a:ahLst/>
                  <a:cxnLst>
                    <a:cxn ang="0">
                      <a:pos x="T0" y="T1"/>
                    </a:cxn>
                    <a:cxn ang="0">
                      <a:pos x="T2" y="T3"/>
                    </a:cxn>
                    <a:cxn ang="0">
                      <a:pos x="T4" y="T5"/>
                    </a:cxn>
                    <a:cxn ang="0">
                      <a:pos x="T6" y="T7"/>
                    </a:cxn>
                    <a:cxn ang="0">
                      <a:pos x="T8" y="T9"/>
                    </a:cxn>
                    <a:cxn ang="0">
                      <a:pos x="T10" y="T11"/>
                    </a:cxn>
                    <a:cxn ang="0">
                      <a:pos x="T12" y="T13"/>
                    </a:cxn>
                  </a:cxnLst>
                  <a:rect l="0" t="0" r="r" b="b"/>
                  <a:pathLst>
                    <a:path w="138" h="31">
                      <a:moveTo>
                        <a:pt x="10" y="31"/>
                      </a:moveTo>
                      <a:lnTo>
                        <a:pt x="0" y="15"/>
                      </a:lnTo>
                      <a:lnTo>
                        <a:pt x="10" y="0"/>
                      </a:lnTo>
                      <a:lnTo>
                        <a:pt x="129" y="0"/>
                      </a:lnTo>
                      <a:lnTo>
                        <a:pt x="138" y="15"/>
                      </a:lnTo>
                      <a:lnTo>
                        <a:pt x="129" y="31"/>
                      </a:lnTo>
                      <a:lnTo>
                        <a:pt x="10" y="31"/>
                      </a:lnTo>
                      <a:close/>
                    </a:path>
                  </a:pathLst>
                </a:custGeom>
                <a:solidFill>
                  <a:srgbClr val="5050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
          <p:nvSpPr>
            <p:cNvPr id="172" name="Freeform 5"/>
            <p:cNvSpPr>
              <a:spLocks noEditPoints="1"/>
            </p:cNvSpPr>
            <p:nvPr/>
          </p:nvSpPr>
          <p:spPr bwMode="auto">
            <a:xfrm>
              <a:off x="5347609" y="4809188"/>
              <a:ext cx="316356" cy="417275"/>
            </a:xfrm>
            <a:custGeom>
              <a:avLst/>
              <a:gdLst>
                <a:gd name="T0" fmla="*/ 184 w 184"/>
                <a:gd name="T1" fmla="*/ 38 h 244"/>
                <a:gd name="T2" fmla="*/ 184 w 184"/>
                <a:gd name="T3" fmla="*/ 36 h 244"/>
                <a:gd name="T4" fmla="*/ 178 w 184"/>
                <a:gd name="T5" fmla="*/ 24 h 244"/>
                <a:gd name="T6" fmla="*/ 156 w 184"/>
                <a:gd name="T7" fmla="*/ 11 h 244"/>
                <a:gd name="T8" fmla="*/ 105 w 184"/>
                <a:gd name="T9" fmla="*/ 0 h 244"/>
                <a:gd name="T10" fmla="*/ 103 w 184"/>
                <a:gd name="T11" fmla="*/ 0 h 244"/>
                <a:gd name="T12" fmla="*/ 80 w 184"/>
                <a:gd name="T13" fmla="*/ 0 h 244"/>
                <a:gd name="T14" fmla="*/ 78 w 184"/>
                <a:gd name="T15" fmla="*/ 0 h 244"/>
                <a:gd name="T16" fmla="*/ 23 w 184"/>
                <a:gd name="T17" fmla="*/ 13 h 244"/>
                <a:gd name="T18" fmla="*/ 5 w 184"/>
                <a:gd name="T19" fmla="*/ 24 h 244"/>
                <a:gd name="T20" fmla="*/ 0 w 184"/>
                <a:gd name="T21" fmla="*/ 37 h 244"/>
                <a:gd name="T22" fmla="*/ 0 w 184"/>
                <a:gd name="T23" fmla="*/ 205 h 244"/>
                <a:gd name="T24" fmla="*/ 8 w 184"/>
                <a:gd name="T25" fmla="*/ 222 h 244"/>
                <a:gd name="T26" fmla="*/ 37 w 184"/>
                <a:gd name="T27" fmla="*/ 237 h 244"/>
                <a:gd name="T28" fmla="*/ 77 w 184"/>
                <a:gd name="T29" fmla="*/ 244 h 244"/>
                <a:gd name="T30" fmla="*/ 79 w 184"/>
                <a:gd name="T31" fmla="*/ 244 h 244"/>
                <a:gd name="T32" fmla="*/ 105 w 184"/>
                <a:gd name="T33" fmla="*/ 244 h 244"/>
                <a:gd name="T34" fmla="*/ 113 w 184"/>
                <a:gd name="T35" fmla="*/ 243 h 244"/>
                <a:gd name="T36" fmla="*/ 161 w 184"/>
                <a:gd name="T37" fmla="*/ 231 h 244"/>
                <a:gd name="T38" fmla="*/ 181 w 184"/>
                <a:gd name="T39" fmla="*/ 217 h 244"/>
                <a:gd name="T40" fmla="*/ 184 w 184"/>
                <a:gd name="T41" fmla="*/ 209 h 244"/>
                <a:gd name="T42" fmla="*/ 184 w 184"/>
                <a:gd name="T43" fmla="*/ 207 h 244"/>
                <a:gd name="T44" fmla="*/ 184 w 184"/>
                <a:gd name="T45" fmla="*/ 38 h 244"/>
                <a:gd name="T46" fmla="*/ 154 w 184"/>
                <a:gd name="T47" fmla="*/ 39 h 244"/>
                <a:gd name="T48" fmla="*/ 138 w 184"/>
                <a:gd name="T49" fmla="*/ 47 h 244"/>
                <a:gd name="T50" fmla="*/ 92 w 184"/>
                <a:gd name="T51" fmla="*/ 53 h 244"/>
                <a:gd name="T52" fmla="*/ 43 w 184"/>
                <a:gd name="T53" fmla="*/ 46 h 244"/>
                <a:gd name="T54" fmla="*/ 30 w 184"/>
                <a:gd name="T55" fmla="*/ 39 h 244"/>
                <a:gd name="T56" fmla="*/ 30 w 184"/>
                <a:gd name="T57" fmla="*/ 26 h 244"/>
                <a:gd name="T58" fmla="*/ 50 w 184"/>
                <a:gd name="T59" fmla="*/ 17 h 244"/>
                <a:gd name="T60" fmla="*/ 106 w 184"/>
                <a:gd name="T61" fmla="*/ 13 h 244"/>
                <a:gd name="T62" fmla="*/ 141 w 184"/>
                <a:gd name="T63" fmla="*/ 20 h 244"/>
                <a:gd name="T64" fmla="*/ 154 w 184"/>
                <a:gd name="T65" fmla="*/ 26 h 244"/>
                <a:gd name="T66" fmla="*/ 154 w 184"/>
                <a:gd name="T67" fmla="*/ 39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84" h="244">
                  <a:moveTo>
                    <a:pt x="184" y="38"/>
                  </a:moveTo>
                  <a:cubicBezTo>
                    <a:pt x="184" y="38"/>
                    <a:pt x="184" y="37"/>
                    <a:pt x="184" y="36"/>
                  </a:cubicBezTo>
                  <a:cubicBezTo>
                    <a:pt x="183" y="31"/>
                    <a:pt x="181" y="27"/>
                    <a:pt x="178" y="24"/>
                  </a:cubicBezTo>
                  <a:cubicBezTo>
                    <a:pt x="171" y="18"/>
                    <a:pt x="164" y="14"/>
                    <a:pt x="156" y="11"/>
                  </a:cubicBezTo>
                  <a:cubicBezTo>
                    <a:pt x="139" y="4"/>
                    <a:pt x="122" y="1"/>
                    <a:pt x="105" y="0"/>
                  </a:cubicBezTo>
                  <a:cubicBezTo>
                    <a:pt x="104" y="0"/>
                    <a:pt x="104" y="0"/>
                    <a:pt x="103" y="0"/>
                  </a:cubicBezTo>
                  <a:cubicBezTo>
                    <a:pt x="95" y="0"/>
                    <a:pt x="88" y="0"/>
                    <a:pt x="80" y="0"/>
                  </a:cubicBezTo>
                  <a:cubicBezTo>
                    <a:pt x="80" y="0"/>
                    <a:pt x="79" y="0"/>
                    <a:pt x="78" y="0"/>
                  </a:cubicBezTo>
                  <a:cubicBezTo>
                    <a:pt x="59" y="1"/>
                    <a:pt x="40" y="5"/>
                    <a:pt x="23" y="13"/>
                  </a:cubicBezTo>
                  <a:cubicBezTo>
                    <a:pt x="16" y="15"/>
                    <a:pt x="10" y="19"/>
                    <a:pt x="5" y="24"/>
                  </a:cubicBezTo>
                  <a:cubicBezTo>
                    <a:pt x="2" y="28"/>
                    <a:pt x="0" y="32"/>
                    <a:pt x="0" y="37"/>
                  </a:cubicBezTo>
                  <a:cubicBezTo>
                    <a:pt x="0" y="93"/>
                    <a:pt x="0" y="149"/>
                    <a:pt x="0" y="205"/>
                  </a:cubicBezTo>
                  <a:cubicBezTo>
                    <a:pt x="0" y="212"/>
                    <a:pt x="3" y="217"/>
                    <a:pt x="8" y="222"/>
                  </a:cubicBezTo>
                  <a:cubicBezTo>
                    <a:pt x="16" y="229"/>
                    <a:pt x="27" y="233"/>
                    <a:pt x="37" y="237"/>
                  </a:cubicBezTo>
                  <a:cubicBezTo>
                    <a:pt x="50" y="241"/>
                    <a:pt x="63" y="243"/>
                    <a:pt x="77" y="244"/>
                  </a:cubicBezTo>
                  <a:cubicBezTo>
                    <a:pt x="77" y="244"/>
                    <a:pt x="78" y="244"/>
                    <a:pt x="79" y="244"/>
                  </a:cubicBezTo>
                  <a:cubicBezTo>
                    <a:pt x="87" y="244"/>
                    <a:pt x="96" y="244"/>
                    <a:pt x="105" y="244"/>
                  </a:cubicBezTo>
                  <a:cubicBezTo>
                    <a:pt x="107" y="243"/>
                    <a:pt x="110" y="244"/>
                    <a:pt x="113" y="243"/>
                  </a:cubicBezTo>
                  <a:cubicBezTo>
                    <a:pt x="129" y="242"/>
                    <a:pt x="146" y="239"/>
                    <a:pt x="161" y="231"/>
                  </a:cubicBezTo>
                  <a:cubicBezTo>
                    <a:pt x="169" y="228"/>
                    <a:pt x="176" y="224"/>
                    <a:pt x="181" y="217"/>
                  </a:cubicBezTo>
                  <a:cubicBezTo>
                    <a:pt x="182" y="215"/>
                    <a:pt x="183" y="212"/>
                    <a:pt x="184" y="209"/>
                  </a:cubicBezTo>
                  <a:cubicBezTo>
                    <a:pt x="184" y="209"/>
                    <a:pt x="184" y="208"/>
                    <a:pt x="184" y="207"/>
                  </a:cubicBezTo>
                  <a:cubicBezTo>
                    <a:pt x="184" y="151"/>
                    <a:pt x="184" y="95"/>
                    <a:pt x="184" y="38"/>
                  </a:cubicBezTo>
                  <a:close/>
                  <a:moveTo>
                    <a:pt x="154" y="39"/>
                  </a:moveTo>
                  <a:cubicBezTo>
                    <a:pt x="149" y="43"/>
                    <a:pt x="143" y="45"/>
                    <a:pt x="138" y="47"/>
                  </a:cubicBezTo>
                  <a:cubicBezTo>
                    <a:pt x="123" y="51"/>
                    <a:pt x="107" y="53"/>
                    <a:pt x="92" y="53"/>
                  </a:cubicBezTo>
                  <a:cubicBezTo>
                    <a:pt x="75" y="53"/>
                    <a:pt x="59" y="51"/>
                    <a:pt x="43" y="46"/>
                  </a:cubicBezTo>
                  <a:cubicBezTo>
                    <a:pt x="38" y="44"/>
                    <a:pt x="34" y="43"/>
                    <a:pt x="30" y="39"/>
                  </a:cubicBezTo>
                  <a:cubicBezTo>
                    <a:pt x="25" y="35"/>
                    <a:pt x="25" y="30"/>
                    <a:pt x="30" y="26"/>
                  </a:cubicBezTo>
                  <a:cubicBezTo>
                    <a:pt x="36" y="21"/>
                    <a:pt x="43" y="19"/>
                    <a:pt x="50" y="17"/>
                  </a:cubicBezTo>
                  <a:cubicBezTo>
                    <a:pt x="69" y="13"/>
                    <a:pt x="87" y="12"/>
                    <a:pt x="106" y="13"/>
                  </a:cubicBezTo>
                  <a:cubicBezTo>
                    <a:pt x="118" y="14"/>
                    <a:pt x="130" y="16"/>
                    <a:pt x="141" y="20"/>
                  </a:cubicBezTo>
                  <a:cubicBezTo>
                    <a:pt x="146" y="21"/>
                    <a:pt x="150" y="23"/>
                    <a:pt x="154" y="26"/>
                  </a:cubicBezTo>
                  <a:cubicBezTo>
                    <a:pt x="158" y="30"/>
                    <a:pt x="158" y="35"/>
                    <a:pt x="154" y="39"/>
                  </a:cubicBezTo>
                  <a:close/>
                </a:path>
              </a:pathLst>
            </a:custGeom>
            <a:solidFill>
              <a:schemeClr val="accent4"/>
            </a:solidFill>
            <a:ln>
              <a:noFill/>
            </a:ln>
          </p:spPr>
          <p:txBody>
            <a:bodyPr vert="horz" wrap="square" lIns="0" tIns="91440" rIns="0" bIns="0" numCol="1" anchor="ctr" anchorCtr="0" compatLnSpc="1">
              <a:prstTxWarp prst="textNoShape">
                <a:avLst/>
              </a:prstTxWarp>
            </a:bodyPr>
            <a:lstStyle/>
            <a:p>
              <a:pPr algn="ctr"/>
              <a:r>
                <a:rPr lang="en-US" sz="918">
                  <a:solidFill>
                    <a:schemeClr val="bg1"/>
                  </a:solidFill>
                </a:rPr>
                <a:t>AG</a:t>
              </a:r>
              <a:endParaRPr lang="en-US" sz="918" dirty="0">
                <a:solidFill>
                  <a:schemeClr val="bg1"/>
                </a:solidFill>
              </a:endParaRPr>
            </a:p>
          </p:txBody>
        </p:sp>
      </p:grpSp>
      <p:sp>
        <p:nvSpPr>
          <p:cNvPr id="169" name="TextBox 168"/>
          <p:cNvSpPr txBox="1"/>
          <p:nvPr/>
        </p:nvSpPr>
        <p:spPr>
          <a:xfrm>
            <a:off x="1" y="6642289"/>
            <a:ext cx="3806190" cy="352236"/>
          </a:xfrm>
          <a:prstGeom prst="rect">
            <a:avLst/>
          </a:prstGeom>
          <a:noFill/>
        </p:spPr>
        <p:txBody>
          <a:bodyPr wrap="square" lIns="365760" tIns="146304" rIns="182880" bIns="146304" rtlCol="0" anchor="ctr" anchorCtr="0">
            <a:noAutofit/>
          </a:bodyPr>
          <a:lstStyle/>
          <a:p>
            <a:pPr>
              <a:lnSpc>
                <a:spcPct val="90000"/>
              </a:lnSpc>
              <a:spcAft>
                <a:spcPts val="600"/>
              </a:spcAft>
            </a:pPr>
            <a:r>
              <a:rPr lang="en-US" sz="1400" dirty="0">
                <a:solidFill>
                  <a:schemeClr val="bg1"/>
                </a:solidFill>
                <a:latin typeface="Segoe UI Semibold" panose="020B0702040204020203" pitchFamily="34" charset="0"/>
                <a:ea typeface="Segoe UI Black" panose="020B0A02040204020203" pitchFamily="34" charset="0"/>
                <a:cs typeface="Segoe UI Semibold" panose="020B0702040204020203" pitchFamily="34" charset="0"/>
              </a:rPr>
              <a:t>Availability</a:t>
            </a:r>
          </a:p>
        </p:txBody>
      </p:sp>
    </p:spTree>
    <p:extLst>
      <p:ext uri="{BB962C8B-B14F-4D97-AF65-F5344CB8AC3E}">
        <p14:creationId xmlns:p14="http://schemas.microsoft.com/office/powerpoint/2010/main" val="3481635479"/>
      </p:ext>
    </p:extLst>
  </p:cSld>
  <p:clrMapOvr>
    <a:masterClrMapping/>
  </p:clrMapOvr>
  <p:transition>
    <p:fade/>
  </p:transition>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1" name="Rectangle 460"/>
          <p:cNvSpPr/>
          <p:nvPr/>
        </p:nvSpPr>
        <p:spPr bwMode="auto">
          <a:xfrm>
            <a:off x="433151" y="1560095"/>
            <a:ext cx="6434318" cy="3884732"/>
          </a:xfrm>
          <a:prstGeom prst="rect">
            <a:avLst/>
          </a:prstGeom>
          <a:solidFill>
            <a:schemeClr val="bg1">
              <a:lumMod val="95000"/>
            </a:schemeClr>
          </a:solidFill>
          <a:ln w="63500" cap="sq">
            <a:solidFill>
              <a:srgbClr val="C00000"/>
            </a:solidFill>
            <a:miter lim="800000"/>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indent="-342900" algn="ctr" defTabSz="932472" fontAlgn="base">
              <a:lnSpc>
                <a:spcPct val="90000"/>
              </a:lnSpc>
              <a:spcBef>
                <a:spcPct val="0"/>
              </a:spcBef>
              <a:spcAft>
                <a:spcPct val="0"/>
              </a:spcAft>
              <a:buFont typeface="Wingdings 3" panose="05040102010807070707" pitchFamily="18" charset="2"/>
              <a:buChar char="Æ"/>
            </a:pPr>
            <a:endParaRPr lang="en-US" sz="2000" b="1" dirty="0" err="1">
              <a:solidFill>
                <a:schemeClr val="bg1"/>
              </a:solidFill>
              <a:latin typeface="+mj-lt"/>
              <a:ea typeface="Segoe UI" pitchFamily="34" charset="0"/>
              <a:cs typeface="Segoe UI" pitchFamily="34" charset="0"/>
            </a:endParaRPr>
          </a:p>
        </p:txBody>
      </p:sp>
      <p:sp>
        <p:nvSpPr>
          <p:cNvPr id="459" name="Title 1"/>
          <p:cNvSpPr txBox="1">
            <a:spLocks/>
          </p:cNvSpPr>
          <p:nvPr/>
        </p:nvSpPr>
        <p:spPr>
          <a:xfrm>
            <a:off x="328025" y="249498"/>
            <a:ext cx="11653521" cy="1075884"/>
          </a:xfrm>
          <a:prstGeom prst="rect">
            <a:avLst/>
          </a:prstGeom>
        </p:spPr>
        <p:txBody>
          <a:bodyPr anchor="ctr" anchorCtr="0"/>
          <a:lstStyle>
            <a:lvl1pPr algn="l" defTabSz="931863" rtl="0" fontAlgn="base">
              <a:lnSpc>
                <a:spcPct val="90000"/>
              </a:lnSpc>
              <a:spcBef>
                <a:spcPct val="0"/>
              </a:spcBef>
              <a:spcAft>
                <a:spcPct val="0"/>
              </a:spcAft>
              <a:defRPr lang="en-US" sz="4000" kern="1200" spc="-102" dirty="0">
                <a:ln w="3175">
                  <a:noFill/>
                </a:ln>
                <a:solidFill>
                  <a:schemeClr val="tx1"/>
                </a:solidFill>
                <a:latin typeface="+mj-lt"/>
                <a:ea typeface="ＭＳ Ｐゴシック" charset="0"/>
                <a:cs typeface="Segoe UI" pitchFamily="34" charset="0"/>
              </a:defRPr>
            </a:lvl1pPr>
            <a:lvl2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2pPr>
            <a:lvl3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3pPr>
            <a:lvl4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4pPr>
            <a:lvl5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5pPr>
            <a:lvl6pPr marL="4572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6pPr>
            <a:lvl7pPr marL="9144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7pPr>
            <a:lvl8pPr marL="13716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8pPr>
            <a:lvl9pPr marL="18288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9pPr>
          </a:lstStyle>
          <a:p>
            <a:r>
              <a:rPr lang="en-US" dirty="0"/>
              <a:t>Load balancing in readable </a:t>
            </a:r>
            <a:r>
              <a:rPr lang="en-US" dirty="0" err="1"/>
              <a:t>secondaries</a:t>
            </a:r>
            <a:endParaRPr lang="en-US" dirty="0"/>
          </a:p>
        </p:txBody>
      </p:sp>
      <p:grpSp>
        <p:nvGrpSpPr>
          <p:cNvPr id="13" name="Group 12"/>
          <p:cNvGrpSpPr/>
          <p:nvPr/>
        </p:nvGrpSpPr>
        <p:grpSpPr>
          <a:xfrm>
            <a:off x="450123" y="1689318"/>
            <a:ext cx="6370852" cy="3635592"/>
            <a:chOff x="2139438" y="1412904"/>
            <a:chExt cx="9163700" cy="5229359"/>
          </a:xfrm>
        </p:grpSpPr>
        <p:sp>
          <p:nvSpPr>
            <p:cNvPr id="40" name="Rectangle 39"/>
            <p:cNvSpPr/>
            <p:nvPr/>
          </p:nvSpPr>
          <p:spPr>
            <a:xfrm>
              <a:off x="3270243" y="1412904"/>
              <a:ext cx="5895988" cy="5229359"/>
            </a:xfrm>
            <a:prstGeom prst="rect">
              <a:avLst/>
            </a:prstGeom>
            <a:solidFill>
              <a:schemeClr val="bg1">
                <a:lumMod val="95000"/>
              </a:schemeClr>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defTabSz="932597"/>
              <a:endParaRPr lang="en-US" sz="1600">
                <a:solidFill>
                  <a:srgbClr val="FFFFFF"/>
                </a:solidFill>
              </a:endParaRPr>
            </a:p>
          </p:txBody>
        </p:sp>
        <p:grpSp>
          <p:nvGrpSpPr>
            <p:cNvPr id="12" name="Group 11"/>
            <p:cNvGrpSpPr/>
            <p:nvPr/>
          </p:nvGrpSpPr>
          <p:grpSpPr>
            <a:xfrm>
              <a:off x="2139438" y="1412904"/>
              <a:ext cx="2358016" cy="5229359"/>
              <a:chOff x="2139438" y="1412904"/>
              <a:chExt cx="2358016" cy="5229359"/>
            </a:xfrm>
          </p:grpSpPr>
          <p:sp>
            <p:nvSpPr>
              <p:cNvPr id="15" name="Rectangle 14"/>
              <p:cNvSpPr/>
              <p:nvPr/>
            </p:nvSpPr>
            <p:spPr>
              <a:xfrm>
                <a:off x="2184022" y="1412904"/>
                <a:ext cx="2313432" cy="5229359"/>
              </a:xfrm>
              <a:prstGeom prst="rect">
                <a:avLst/>
              </a:prstGeom>
              <a:solidFill>
                <a:schemeClr val="bg1">
                  <a:lumMod val="85000"/>
                </a:schemeClr>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defTabSz="932597"/>
                <a:endParaRPr lang="en-US" sz="1600">
                  <a:solidFill>
                    <a:srgbClr val="FFFFFF"/>
                  </a:solidFill>
                </a:endParaRPr>
              </a:p>
            </p:txBody>
          </p:sp>
          <p:sp>
            <p:nvSpPr>
              <p:cNvPr id="21" name="TextBox 20"/>
              <p:cNvSpPr txBox="1"/>
              <p:nvPr/>
            </p:nvSpPr>
            <p:spPr>
              <a:xfrm>
                <a:off x="2572679" y="3042349"/>
                <a:ext cx="1446948" cy="376294"/>
              </a:xfrm>
              <a:prstGeom prst="rect">
                <a:avLst/>
              </a:prstGeom>
              <a:noFill/>
            </p:spPr>
            <p:txBody>
              <a:bodyPr wrap="square" rtlCol="0">
                <a:spAutoFit/>
              </a:bodyPr>
              <a:lstStyle/>
              <a:p>
                <a:pPr algn="ctr" defTabSz="932597"/>
                <a:r>
                  <a:rPr lang="en-US" sz="1050" dirty="0">
                    <a:solidFill>
                      <a:srgbClr val="000000"/>
                    </a:solidFill>
                  </a:rPr>
                  <a:t>Computer5</a:t>
                </a:r>
              </a:p>
            </p:txBody>
          </p:sp>
          <p:grpSp>
            <p:nvGrpSpPr>
              <p:cNvPr id="45" name="Group 4"/>
              <p:cNvGrpSpPr>
                <a:grpSpLocks noChangeAspect="1"/>
              </p:cNvGrpSpPr>
              <p:nvPr/>
            </p:nvGrpSpPr>
            <p:grpSpPr bwMode="auto">
              <a:xfrm>
                <a:off x="3006569" y="3534577"/>
                <a:ext cx="579170" cy="1698219"/>
                <a:chOff x="5221" y="1973"/>
                <a:chExt cx="398" cy="1167"/>
              </a:xfrm>
            </p:grpSpPr>
            <p:sp>
              <p:nvSpPr>
                <p:cNvPr id="46" name="AutoShape 3"/>
                <p:cNvSpPr>
                  <a:spLocks noChangeAspect="1" noChangeArrowheads="1" noTextEdit="1"/>
                </p:cNvSpPr>
                <p:nvPr/>
              </p:nvSpPr>
              <p:spPr bwMode="auto">
                <a:xfrm>
                  <a:off x="5221" y="1973"/>
                  <a:ext cx="398" cy="11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47" name="Freeform 5"/>
                <p:cNvSpPr>
                  <a:spLocks/>
                </p:cNvSpPr>
                <p:nvPr/>
              </p:nvSpPr>
              <p:spPr bwMode="auto">
                <a:xfrm>
                  <a:off x="5219" y="1975"/>
                  <a:ext cx="398" cy="1167"/>
                </a:xfrm>
                <a:custGeom>
                  <a:avLst/>
                  <a:gdLst>
                    <a:gd name="T0" fmla="*/ 194 w 204"/>
                    <a:gd name="T1" fmla="*/ 0 h 603"/>
                    <a:gd name="T2" fmla="*/ 9 w 204"/>
                    <a:gd name="T3" fmla="*/ 0 h 603"/>
                    <a:gd name="T4" fmla="*/ 0 w 204"/>
                    <a:gd name="T5" fmla="*/ 10 h 603"/>
                    <a:gd name="T6" fmla="*/ 0 w 204"/>
                    <a:gd name="T7" fmla="*/ 603 h 603"/>
                    <a:gd name="T8" fmla="*/ 204 w 204"/>
                    <a:gd name="T9" fmla="*/ 603 h 603"/>
                    <a:gd name="T10" fmla="*/ 204 w 204"/>
                    <a:gd name="T11" fmla="*/ 10 h 603"/>
                    <a:gd name="T12" fmla="*/ 194 w 204"/>
                    <a:gd name="T13" fmla="*/ 0 h 603"/>
                  </a:gdLst>
                  <a:ahLst/>
                  <a:cxnLst>
                    <a:cxn ang="0">
                      <a:pos x="T0" y="T1"/>
                    </a:cxn>
                    <a:cxn ang="0">
                      <a:pos x="T2" y="T3"/>
                    </a:cxn>
                    <a:cxn ang="0">
                      <a:pos x="T4" y="T5"/>
                    </a:cxn>
                    <a:cxn ang="0">
                      <a:pos x="T6" y="T7"/>
                    </a:cxn>
                    <a:cxn ang="0">
                      <a:pos x="T8" y="T9"/>
                    </a:cxn>
                    <a:cxn ang="0">
                      <a:pos x="T10" y="T11"/>
                    </a:cxn>
                    <a:cxn ang="0">
                      <a:pos x="T12" y="T13"/>
                    </a:cxn>
                  </a:cxnLst>
                  <a:rect l="0" t="0" r="r" b="b"/>
                  <a:pathLst>
                    <a:path w="204" h="603">
                      <a:moveTo>
                        <a:pt x="194" y="0"/>
                      </a:moveTo>
                      <a:cubicBezTo>
                        <a:pt x="9" y="0"/>
                        <a:pt x="9" y="0"/>
                        <a:pt x="9" y="0"/>
                      </a:cubicBezTo>
                      <a:cubicBezTo>
                        <a:pt x="4" y="0"/>
                        <a:pt x="0" y="5"/>
                        <a:pt x="0" y="10"/>
                      </a:cubicBezTo>
                      <a:cubicBezTo>
                        <a:pt x="0" y="603"/>
                        <a:pt x="0" y="603"/>
                        <a:pt x="0" y="603"/>
                      </a:cubicBezTo>
                      <a:cubicBezTo>
                        <a:pt x="204" y="603"/>
                        <a:pt x="204" y="603"/>
                        <a:pt x="204" y="603"/>
                      </a:cubicBezTo>
                      <a:cubicBezTo>
                        <a:pt x="204" y="10"/>
                        <a:pt x="204" y="10"/>
                        <a:pt x="204" y="10"/>
                      </a:cubicBezTo>
                      <a:cubicBezTo>
                        <a:pt x="204" y="5"/>
                        <a:pt x="199" y="0"/>
                        <a:pt x="194" y="0"/>
                      </a:cubicBezTo>
                      <a:close/>
                    </a:path>
                  </a:pathLst>
                </a:custGeom>
                <a:solidFill>
                  <a:srgbClr val="5050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48" name="Rectangle 6"/>
                <p:cNvSpPr>
                  <a:spLocks noChangeArrowheads="1"/>
                </p:cNvSpPr>
                <p:nvPr/>
              </p:nvSpPr>
              <p:spPr bwMode="auto">
                <a:xfrm>
                  <a:off x="5235" y="2155"/>
                  <a:ext cx="366" cy="4"/>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49" name="Rectangle 7"/>
                <p:cNvSpPr>
                  <a:spLocks noChangeArrowheads="1"/>
                </p:cNvSpPr>
                <p:nvPr/>
              </p:nvSpPr>
              <p:spPr bwMode="auto">
                <a:xfrm>
                  <a:off x="5235" y="2080"/>
                  <a:ext cx="366"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50" name="Freeform 8"/>
                <p:cNvSpPr>
                  <a:spLocks/>
                </p:cNvSpPr>
                <p:nvPr/>
              </p:nvSpPr>
              <p:spPr bwMode="auto">
                <a:xfrm>
                  <a:off x="5498" y="2105"/>
                  <a:ext cx="80" cy="27"/>
                </a:xfrm>
                <a:custGeom>
                  <a:avLst/>
                  <a:gdLst>
                    <a:gd name="T0" fmla="*/ 41 w 41"/>
                    <a:gd name="T1" fmla="*/ 0 h 14"/>
                    <a:gd name="T2" fmla="*/ 6 w 41"/>
                    <a:gd name="T3" fmla="*/ 0 h 14"/>
                    <a:gd name="T4" fmla="*/ 0 w 41"/>
                    <a:gd name="T5" fmla="*/ 7 h 14"/>
                    <a:gd name="T6" fmla="*/ 6 w 41"/>
                    <a:gd name="T7" fmla="*/ 14 h 14"/>
                    <a:gd name="T8" fmla="*/ 41 w 41"/>
                    <a:gd name="T9" fmla="*/ 14 h 14"/>
                    <a:gd name="T10" fmla="*/ 41 w 41"/>
                    <a:gd name="T11" fmla="*/ 0 h 14"/>
                  </a:gdLst>
                  <a:ahLst/>
                  <a:cxnLst>
                    <a:cxn ang="0">
                      <a:pos x="T0" y="T1"/>
                    </a:cxn>
                    <a:cxn ang="0">
                      <a:pos x="T2" y="T3"/>
                    </a:cxn>
                    <a:cxn ang="0">
                      <a:pos x="T4" y="T5"/>
                    </a:cxn>
                    <a:cxn ang="0">
                      <a:pos x="T6" y="T7"/>
                    </a:cxn>
                    <a:cxn ang="0">
                      <a:pos x="T8" y="T9"/>
                    </a:cxn>
                    <a:cxn ang="0">
                      <a:pos x="T10" y="T11"/>
                    </a:cxn>
                  </a:cxnLst>
                  <a:rect l="0" t="0" r="r" b="b"/>
                  <a:pathLst>
                    <a:path w="41" h="14">
                      <a:moveTo>
                        <a:pt x="41" y="0"/>
                      </a:moveTo>
                      <a:cubicBezTo>
                        <a:pt x="6" y="0"/>
                        <a:pt x="6" y="0"/>
                        <a:pt x="6" y="0"/>
                      </a:cubicBezTo>
                      <a:cubicBezTo>
                        <a:pt x="3" y="0"/>
                        <a:pt x="0" y="3"/>
                        <a:pt x="0" y="7"/>
                      </a:cubicBezTo>
                      <a:cubicBezTo>
                        <a:pt x="0" y="11"/>
                        <a:pt x="3" y="14"/>
                        <a:pt x="6" y="14"/>
                      </a:cubicBezTo>
                      <a:cubicBezTo>
                        <a:pt x="41" y="14"/>
                        <a:pt x="41" y="14"/>
                        <a:pt x="41" y="14"/>
                      </a:cubicBezTo>
                      <a:lnTo>
                        <a:pt x="41" y="0"/>
                      </a:ln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51" name="Rectangle 9"/>
                <p:cNvSpPr>
                  <a:spLocks noChangeArrowheads="1"/>
                </p:cNvSpPr>
                <p:nvPr/>
              </p:nvSpPr>
              <p:spPr bwMode="auto">
                <a:xfrm>
                  <a:off x="5235" y="2229"/>
                  <a:ext cx="366"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52" name="Rectangle 10"/>
                <p:cNvSpPr>
                  <a:spLocks noChangeArrowheads="1"/>
                </p:cNvSpPr>
                <p:nvPr/>
              </p:nvSpPr>
              <p:spPr bwMode="auto">
                <a:xfrm>
                  <a:off x="5235" y="2155"/>
                  <a:ext cx="366" cy="4"/>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53" name="Freeform 11"/>
                <p:cNvSpPr>
                  <a:spLocks/>
                </p:cNvSpPr>
                <p:nvPr/>
              </p:nvSpPr>
              <p:spPr bwMode="auto">
                <a:xfrm>
                  <a:off x="5498" y="2180"/>
                  <a:ext cx="80" cy="25"/>
                </a:xfrm>
                <a:custGeom>
                  <a:avLst/>
                  <a:gdLst>
                    <a:gd name="T0" fmla="*/ 41 w 41"/>
                    <a:gd name="T1" fmla="*/ 0 h 13"/>
                    <a:gd name="T2" fmla="*/ 6 w 41"/>
                    <a:gd name="T3" fmla="*/ 0 h 13"/>
                    <a:gd name="T4" fmla="*/ 0 w 41"/>
                    <a:gd name="T5" fmla="*/ 6 h 13"/>
                    <a:gd name="T6" fmla="*/ 6 w 41"/>
                    <a:gd name="T7" fmla="*/ 13 h 13"/>
                    <a:gd name="T8" fmla="*/ 41 w 41"/>
                    <a:gd name="T9" fmla="*/ 13 h 13"/>
                    <a:gd name="T10" fmla="*/ 41 w 41"/>
                    <a:gd name="T11" fmla="*/ 0 h 13"/>
                  </a:gdLst>
                  <a:ahLst/>
                  <a:cxnLst>
                    <a:cxn ang="0">
                      <a:pos x="T0" y="T1"/>
                    </a:cxn>
                    <a:cxn ang="0">
                      <a:pos x="T2" y="T3"/>
                    </a:cxn>
                    <a:cxn ang="0">
                      <a:pos x="T4" y="T5"/>
                    </a:cxn>
                    <a:cxn ang="0">
                      <a:pos x="T6" y="T7"/>
                    </a:cxn>
                    <a:cxn ang="0">
                      <a:pos x="T8" y="T9"/>
                    </a:cxn>
                    <a:cxn ang="0">
                      <a:pos x="T10" y="T11"/>
                    </a:cxn>
                  </a:cxnLst>
                  <a:rect l="0" t="0" r="r" b="b"/>
                  <a:pathLst>
                    <a:path w="41" h="13">
                      <a:moveTo>
                        <a:pt x="41" y="0"/>
                      </a:moveTo>
                      <a:cubicBezTo>
                        <a:pt x="6" y="0"/>
                        <a:pt x="6" y="0"/>
                        <a:pt x="6" y="0"/>
                      </a:cubicBezTo>
                      <a:cubicBezTo>
                        <a:pt x="3" y="0"/>
                        <a:pt x="0" y="3"/>
                        <a:pt x="0" y="6"/>
                      </a:cubicBezTo>
                      <a:cubicBezTo>
                        <a:pt x="0" y="10"/>
                        <a:pt x="3" y="13"/>
                        <a:pt x="6" y="13"/>
                      </a:cubicBezTo>
                      <a:cubicBezTo>
                        <a:pt x="41" y="13"/>
                        <a:pt x="41" y="13"/>
                        <a:pt x="41" y="13"/>
                      </a:cubicBezTo>
                      <a:lnTo>
                        <a:pt x="41" y="0"/>
                      </a:ln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54" name="Rectangle 12"/>
                <p:cNvSpPr>
                  <a:spLocks noChangeArrowheads="1"/>
                </p:cNvSpPr>
                <p:nvPr/>
              </p:nvSpPr>
              <p:spPr bwMode="auto">
                <a:xfrm>
                  <a:off x="5235" y="2302"/>
                  <a:ext cx="366" cy="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55" name="Rectangle 13"/>
                <p:cNvSpPr>
                  <a:spLocks noChangeArrowheads="1"/>
                </p:cNvSpPr>
                <p:nvPr/>
              </p:nvSpPr>
              <p:spPr bwMode="auto">
                <a:xfrm>
                  <a:off x="5235" y="2229"/>
                  <a:ext cx="366"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56" name="Freeform 14"/>
                <p:cNvSpPr>
                  <a:spLocks/>
                </p:cNvSpPr>
                <p:nvPr/>
              </p:nvSpPr>
              <p:spPr bwMode="auto">
                <a:xfrm>
                  <a:off x="5498" y="2254"/>
                  <a:ext cx="80" cy="27"/>
                </a:xfrm>
                <a:custGeom>
                  <a:avLst/>
                  <a:gdLst>
                    <a:gd name="T0" fmla="*/ 41 w 41"/>
                    <a:gd name="T1" fmla="*/ 0 h 14"/>
                    <a:gd name="T2" fmla="*/ 6 w 41"/>
                    <a:gd name="T3" fmla="*/ 0 h 14"/>
                    <a:gd name="T4" fmla="*/ 0 w 41"/>
                    <a:gd name="T5" fmla="*/ 7 h 14"/>
                    <a:gd name="T6" fmla="*/ 6 w 41"/>
                    <a:gd name="T7" fmla="*/ 14 h 14"/>
                    <a:gd name="T8" fmla="*/ 41 w 41"/>
                    <a:gd name="T9" fmla="*/ 14 h 14"/>
                    <a:gd name="T10" fmla="*/ 41 w 41"/>
                    <a:gd name="T11" fmla="*/ 0 h 14"/>
                  </a:gdLst>
                  <a:ahLst/>
                  <a:cxnLst>
                    <a:cxn ang="0">
                      <a:pos x="T0" y="T1"/>
                    </a:cxn>
                    <a:cxn ang="0">
                      <a:pos x="T2" y="T3"/>
                    </a:cxn>
                    <a:cxn ang="0">
                      <a:pos x="T4" y="T5"/>
                    </a:cxn>
                    <a:cxn ang="0">
                      <a:pos x="T6" y="T7"/>
                    </a:cxn>
                    <a:cxn ang="0">
                      <a:pos x="T8" y="T9"/>
                    </a:cxn>
                    <a:cxn ang="0">
                      <a:pos x="T10" y="T11"/>
                    </a:cxn>
                  </a:cxnLst>
                  <a:rect l="0" t="0" r="r" b="b"/>
                  <a:pathLst>
                    <a:path w="41" h="14">
                      <a:moveTo>
                        <a:pt x="41" y="0"/>
                      </a:moveTo>
                      <a:cubicBezTo>
                        <a:pt x="6" y="0"/>
                        <a:pt x="6" y="0"/>
                        <a:pt x="6" y="0"/>
                      </a:cubicBezTo>
                      <a:cubicBezTo>
                        <a:pt x="3" y="0"/>
                        <a:pt x="0" y="3"/>
                        <a:pt x="0" y="7"/>
                      </a:cubicBezTo>
                      <a:cubicBezTo>
                        <a:pt x="0" y="10"/>
                        <a:pt x="3" y="14"/>
                        <a:pt x="6" y="14"/>
                      </a:cubicBezTo>
                      <a:cubicBezTo>
                        <a:pt x="41" y="14"/>
                        <a:pt x="41" y="14"/>
                        <a:pt x="41" y="14"/>
                      </a:cubicBezTo>
                      <a:lnTo>
                        <a:pt x="41" y="0"/>
                      </a:ln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57" name="Rectangle 15"/>
                <p:cNvSpPr>
                  <a:spLocks noChangeArrowheads="1"/>
                </p:cNvSpPr>
                <p:nvPr/>
              </p:nvSpPr>
              <p:spPr bwMode="auto">
                <a:xfrm>
                  <a:off x="5235" y="2378"/>
                  <a:ext cx="366"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58" name="Rectangle 16"/>
                <p:cNvSpPr>
                  <a:spLocks noChangeArrowheads="1"/>
                </p:cNvSpPr>
                <p:nvPr/>
              </p:nvSpPr>
              <p:spPr bwMode="auto">
                <a:xfrm>
                  <a:off x="5235" y="2302"/>
                  <a:ext cx="366" cy="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59" name="Freeform 17"/>
                <p:cNvSpPr>
                  <a:spLocks/>
                </p:cNvSpPr>
                <p:nvPr/>
              </p:nvSpPr>
              <p:spPr bwMode="auto">
                <a:xfrm>
                  <a:off x="5498" y="2329"/>
                  <a:ext cx="80" cy="25"/>
                </a:xfrm>
                <a:custGeom>
                  <a:avLst/>
                  <a:gdLst>
                    <a:gd name="T0" fmla="*/ 41 w 41"/>
                    <a:gd name="T1" fmla="*/ 0 h 13"/>
                    <a:gd name="T2" fmla="*/ 6 w 41"/>
                    <a:gd name="T3" fmla="*/ 0 h 13"/>
                    <a:gd name="T4" fmla="*/ 0 w 41"/>
                    <a:gd name="T5" fmla="*/ 6 h 13"/>
                    <a:gd name="T6" fmla="*/ 6 w 41"/>
                    <a:gd name="T7" fmla="*/ 13 h 13"/>
                    <a:gd name="T8" fmla="*/ 41 w 41"/>
                    <a:gd name="T9" fmla="*/ 13 h 13"/>
                    <a:gd name="T10" fmla="*/ 41 w 41"/>
                    <a:gd name="T11" fmla="*/ 0 h 13"/>
                  </a:gdLst>
                  <a:ahLst/>
                  <a:cxnLst>
                    <a:cxn ang="0">
                      <a:pos x="T0" y="T1"/>
                    </a:cxn>
                    <a:cxn ang="0">
                      <a:pos x="T2" y="T3"/>
                    </a:cxn>
                    <a:cxn ang="0">
                      <a:pos x="T4" y="T5"/>
                    </a:cxn>
                    <a:cxn ang="0">
                      <a:pos x="T6" y="T7"/>
                    </a:cxn>
                    <a:cxn ang="0">
                      <a:pos x="T8" y="T9"/>
                    </a:cxn>
                    <a:cxn ang="0">
                      <a:pos x="T10" y="T11"/>
                    </a:cxn>
                  </a:cxnLst>
                  <a:rect l="0" t="0" r="r" b="b"/>
                  <a:pathLst>
                    <a:path w="41" h="13">
                      <a:moveTo>
                        <a:pt x="41" y="0"/>
                      </a:moveTo>
                      <a:cubicBezTo>
                        <a:pt x="6" y="0"/>
                        <a:pt x="6" y="0"/>
                        <a:pt x="6" y="0"/>
                      </a:cubicBezTo>
                      <a:cubicBezTo>
                        <a:pt x="3" y="0"/>
                        <a:pt x="0" y="3"/>
                        <a:pt x="0" y="6"/>
                      </a:cubicBezTo>
                      <a:cubicBezTo>
                        <a:pt x="0" y="10"/>
                        <a:pt x="3" y="13"/>
                        <a:pt x="6" y="13"/>
                      </a:cubicBezTo>
                      <a:cubicBezTo>
                        <a:pt x="41" y="13"/>
                        <a:pt x="41" y="13"/>
                        <a:pt x="41" y="13"/>
                      </a:cubicBezTo>
                      <a:lnTo>
                        <a:pt x="41" y="0"/>
                      </a:ln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60" name="Rectangle 18"/>
                <p:cNvSpPr>
                  <a:spLocks noChangeArrowheads="1"/>
                </p:cNvSpPr>
                <p:nvPr/>
              </p:nvSpPr>
              <p:spPr bwMode="auto">
                <a:xfrm>
                  <a:off x="5235" y="2451"/>
                  <a:ext cx="366" cy="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61" name="Rectangle 19"/>
                <p:cNvSpPr>
                  <a:spLocks noChangeArrowheads="1"/>
                </p:cNvSpPr>
                <p:nvPr/>
              </p:nvSpPr>
              <p:spPr bwMode="auto">
                <a:xfrm>
                  <a:off x="5235" y="2378"/>
                  <a:ext cx="366"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62" name="Freeform 20"/>
                <p:cNvSpPr>
                  <a:spLocks/>
                </p:cNvSpPr>
                <p:nvPr/>
              </p:nvSpPr>
              <p:spPr bwMode="auto">
                <a:xfrm>
                  <a:off x="5498" y="2403"/>
                  <a:ext cx="80" cy="25"/>
                </a:xfrm>
                <a:custGeom>
                  <a:avLst/>
                  <a:gdLst>
                    <a:gd name="T0" fmla="*/ 41 w 41"/>
                    <a:gd name="T1" fmla="*/ 0 h 13"/>
                    <a:gd name="T2" fmla="*/ 6 w 41"/>
                    <a:gd name="T3" fmla="*/ 0 h 13"/>
                    <a:gd name="T4" fmla="*/ 0 w 41"/>
                    <a:gd name="T5" fmla="*/ 7 h 13"/>
                    <a:gd name="T6" fmla="*/ 6 w 41"/>
                    <a:gd name="T7" fmla="*/ 13 h 13"/>
                    <a:gd name="T8" fmla="*/ 41 w 41"/>
                    <a:gd name="T9" fmla="*/ 13 h 13"/>
                    <a:gd name="T10" fmla="*/ 41 w 41"/>
                    <a:gd name="T11" fmla="*/ 0 h 13"/>
                  </a:gdLst>
                  <a:ahLst/>
                  <a:cxnLst>
                    <a:cxn ang="0">
                      <a:pos x="T0" y="T1"/>
                    </a:cxn>
                    <a:cxn ang="0">
                      <a:pos x="T2" y="T3"/>
                    </a:cxn>
                    <a:cxn ang="0">
                      <a:pos x="T4" y="T5"/>
                    </a:cxn>
                    <a:cxn ang="0">
                      <a:pos x="T6" y="T7"/>
                    </a:cxn>
                    <a:cxn ang="0">
                      <a:pos x="T8" y="T9"/>
                    </a:cxn>
                    <a:cxn ang="0">
                      <a:pos x="T10" y="T11"/>
                    </a:cxn>
                  </a:cxnLst>
                  <a:rect l="0" t="0" r="r" b="b"/>
                  <a:pathLst>
                    <a:path w="41" h="13">
                      <a:moveTo>
                        <a:pt x="41" y="0"/>
                      </a:moveTo>
                      <a:cubicBezTo>
                        <a:pt x="6" y="0"/>
                        <a:pt x="6" y="0"/>
                        <a:pt x="6" y="0"/>
                      </a:cubicBezTo>
                      <a:cubicBezTo>
                        <a:pt x="3" y="0"/>
                        <a:pt x="0" y="3"/>
                        <a:pt x="0" y="7"/>
                      </a:cubicBezTo>
                      <a:cubicBezTo>
                        <a:pt x="0" y="10"/>
                        <a:pt x="3" y="13"/>
                        <a:pt x="6" y="13"/>
                      </a:cubicBezTo>
                      <a:cubicBezTo>
                        <a:pt x="41" y="13"/>
                        <a:pt x="41" y="13"/>
                        <a:pt x="41" y="13"/>
                      </a:cubicBezTo>
                      <a:lnTo>
                        <a:pt x="41" y="0"/>
                      </a:ln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63" name="Rectangle 21"/>
                <p:cNvSpPr>
                  <a:spLocks noChangeArrowheads="1"/>
                </p:cNvSpPr>
                <p:nvPr/>
              </p:nvSpPr>
              <p:spPr bwMode="auto">
                <a:xfrm>
                  <a:off x="5235" y="2527"/>
                  <a:ext cx="366"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64" name="Rectangle 22"/>
                <p:cNvSpPr>
                  <a:spLocks noChangeArrowheads="1"/>
                </p:cNvSpPr>
                <p:nvPr/>
              </p:nvSpPr>
              <p:spPr bwMode="auto">
                <a:xfrm>
                  <a:off x="5235" y="2451"/>
                  <a:ext cx="366" cy="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65" name="Freeform 23"/>
                <p:cNvSpPr>
                  <a:spLocks/>
                </p:cNvSpPr>
                <p:nvPr/>
              </p:nvSpPr>
              <p:spPr bwMode="auto">
                <a:xfrm>
                  <a:off x="5498" y="2478"/>
                  <a:ext cx="80" cy="25"/>
                </a:xfrm>
                <a:custGeom>
                  <a:avLst/>
                  <a:gdLst>
                    <a:gd name="T0" fmla="*/ 41 w 41"/>
                    <a:gd name="T1" fmla="*/ 0 h 13"/>
                    <a:gd name="T2" fmla="*/ 6 w 41"/>
                    <a:gd name="T3" fmla="*/ 0 h 13"/>
                    <a:gd name="T4" fmla="*/ 0 w 41"/>
                    <a:gd name="T5" fmla="*/ 6 h 13"/>
                    <a:gd name="T6" fmla="*/ 6 w 41"/>
                    <a:gd name="T7" fmla="*/ 13 h 13"/>
                    <a:gd name="T8" fmla="*/ 41 w 41"/>
                    <a:gd name="T9" fmla="*/ 13 h 13"/>
                    <a:gd name="T10" fmla="*/ 41 w 41"/>
                    <a:gd name="T11" fmla="*/ 0 h 13"/>
                  </a:gdLst>
                  <a:ahLst/>
                  <a:cxnLst>
                    <a:cxn ang="0">
                      <a:pos x="T0" y="T1"/>
                    </a:cxn>
                    <a:cxn ang="0">
                      <a:pos x="T2" y="T3"/>
                    </a:cxn>
                    <a:cxn ang="0">
                      <a:pos x="T4" y="T5"/>
                    </a:cxn>
                    <a:cxn ang="0">
                      <a:pos x="T6" y="T7"/>
                    </a:cxn>
                    <a:cxn ang="0">
                      <a:pos x="T8" y="T9"/>
                    </a:cxn>
                    <a:cxn ang="0">
                      <a:pos x="T10" y="T11"/>
                    </a:cxn>
                  </a:cxnLst>
                  <a:rect l="0" t="0" r="r" b="b"/>
                  <a:pathLst>
                    <a:path w="41" h="13">
                      <a:moveTo>
                        <a:pt x="41" y="0"/>
                      </a:moveTo>
                      <a:cubicBezTo>
                        <a:pt x="6" y="0"/>
                        <a:pt x="6" y="0"/>
                        <a:pt x="6" y="0"/>
                      </a:cubicBezTo>
                      <a:cubicBezTo>
                        <a:pt x="3" y="0"/>
                        <a:pt x="0" y="3"/>
                        <a:pt x="0" y="6"/>
                      </a:cubicBezTo>
                      <a:cubicBezTo>
                        <a:pt x="0" y="10"/>
                        <a:pt x="3" y="13"/>
                        <a:pt x="6" y="13"/>
                      </a:cubicBezTo>
                      <a:cubicBezTo>
                        <a:pt x="41" y="13"/>
                        <a:pt x="41" y="13"/>
                        <a:pt x="41" y="13"/>
                      </a:cubicBezTo>
                      <a:lnTo>
                        <a:pt x="41" y="0"/>
                      </a:ln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66" name="Rectangle 24"/>
                <p:cNvSpPr>
                  <a:spLocks noChangeArrowheads="1"/>
                </p:cNvSpPr>
                <p:nvPr/>
              </p:nvSpPr>
              <p:spPr bwMode="auto">
                <a:xfrm>
                  <a:off x="5235" y="2600"/>
                  <a:ext cx="366" cy="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67" name="Rectangle 25"/>
                <p:cNvSpPr>
                  <a:spLocks noChangeArrowheads="1"/>
                </p:cNvSpPr>
                <p:nvPr/>
              </p:nvSpPr>
              <p:spPr bwMode="auto">
                <a:xfrm>
                  <a:off x="5235" y="2527"/>
                  <a:ext cx="366"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68" name="Freeform 26"/>
                <p:cNvSpPr>
                  <a:spLocks/>
                </p:cNvSpPr>
                <p:nvPr/>
              </p:nvSpPr>
              <p:spPr bwMode="auto">
                <a:xfrm>
                  <a:off x="5498" y="2552"/>
                  <a:ext cx="80" cy="25"/>
                </a:xfrm>
                <a:custGeom>
                  <a:avLst/>
                  <a:gdLst>
                    <a:gd name="T0" fmla="*/ 41 w 41"/>
                    <a:gd name="T1" fmla="*/ 0 h 13"/>
                    <a:gd name="T2" fmla="*/ 6 w 41"/>
                    <a:gd name="T3" fmla="*/ 0 h 13"/>
                    <a:gd name="T4" fmla="*/ 0 w 41"/>
                    <a:gd name="T5" fmla="*/ 7 h 13"/>
                    <a:gd name="T6" fmla="*/ 6 w 41"/>
                    <a:gd name="T7" fmla="*/ 13 h 13"/>
                    <a:gd name="T8" fmla="*/ 41 w 41"/>
                    <a:gd name="T9" fmla="*/ 13 h 13"/>
                    <a:gd name="T10" fmla="*/ 41 w 41"/>
                    <a:gd name="T11" fmla="*/ 0 h 13"/>
                  </a:gdLst>
                  <a:ahLst/>
                  <a:cxnLst>
                    <a:cxn ang="0">
                      <a:pos x="T0" y="T1"/>
                    </a:cxn>
                    <a:cxn ang="0">
                      <a:pos x="T2" y="T3"/>
                    </a:cxn>
                    <a:cxn ang="0">
                      <a:pos x="T4" y="T5"/>
                    </a:cxn>
                    <a:cxn ang="0">
                      <a:pos x="T6" y="T7"/>
                    </a:cxn>
                    <a:cxn ang="0">
                      <a:pos x="T8" y="T9"/>
                    </a:cxn>
                    <a:cxn ang="0">
                      <a:pos x="T10" y="T11"/>
                    </a:cxn>
                  </a:cxnLst>
                  <a:rect l="0" t="0" r="r" b="b"/>
                  <a:pathLst>
                    <a:path w="41" h="13">
                      <a:moveTo>
                        <a:pt x="41" y="0"/>
                      </a:moveTo>
                      <a:cubicBezTo>
                        <a:pt x="6" y="0"/>
                        <a:pt x="6" y="0"/>
                        <a:pt x="6" y="0"/>
                      </a:cubicBezTo>
                      <a:cubicBezTo>
                        <a:pt x="3" y="0"/>
                        <a:pt x="0" y="3"/>
                        <a:pt x="0" y="7"/>
                      </a:cubicBezTo>
                      <a:cubicBezTo>
                        <a:pt x="0" y="10"/>
                        <a:pt x="3" y="13"/>
                        <a:pt x="6" y="13"/>
                      </a:cubicBezTo>
                      <a:cubicBezTo>
                        <a:pt x="41" y="13"/>
                        <a:pt x="41" y="13"/>
                        <a:pt x="41" y="13"/>
                      </a:cubicBezTo>
                      <a:lnTo>
                        <a:pt x="41" y="0"/>
                      </a:ln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69" name="Rectangle 27"/>
                <p:cNvSpPr>
                  <a:spLocks noChangeArrowheads="1"/>
                </p:cNvSpPr>
                <p:nvPr/>
              </p:nvSpPr>
              <p:spPr bwMode="auto">
                <a:xfrm>
                  <a:off x="5235" y="2676"/>
                  <a:ext cx="366"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70" name="Rectangle 28"/>
                <p:cNvSpPr>
                  <a:spLocks noChangeArrowheads="1"/>
                </p:cNvSpPr>
                <p:nvPr/>
              </p:nvSpPr>
              <p:spPr bwMode="auto">
                <a:xfrm>
                  <a:off x="5235" y="2600"/>
                  <a:ext cx="366" cy="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71" name="Freeform 29"/>
                <p:cNvSpPr>
                  <a:spLocks/>
                </p:cNvSpPr>
                <p:nvPr/>
              </p:nvSpPr>
              <p:spPr bwMode="auto">
                <a:xfrm>
                  <a:off x="5498" y="2627"/>
                  <a:ext cx="80" cy="25"/>
                </a:xfrm>
                <a:custGeom>
                  <a:avLst/>
                  <a:gdLst>
                    <a:gd name="T0" fmla="*/ 41 w 41"/>
                    <a:gd name="T1" fmla="*/ 0 h 13"/>
                    <a:gd name="T2" fmla="*/ 6 w 41"/>
                    <a:gd name="T3" fmla="*/ 0 h 13"/>
                    <a:gd name="T4" fmla="*/ 0 w 41"/>
                    <a:gd name="T5" fmla="*/ 6 h 13"/>
                    <a:gd name="T6" fmla="*/ 6 w 41"/>
                    <a:gd name="T7" fmla="*/ 13 h 13"/>
                    <a:gd name="T8" fmla="*/ 41 w 41"/>
                    <a:gd name="T9" fmla="*/ 13 h 13"/>
                    <a:gd name="T10" fmla="*/ 41 w 41"/>
                    <a:gd name="T11" fmla="*/ 0 h 13"/>
                  </a:gdLst>
                  <a:ahLst/>
                  <a:cxnLst>
                    <a:cxn ang="0">
                      <a:pos x="T0" y="T1"/>
                    </a:cxn>
                    <a:cxn ang="0">
                      <a:pos x="T2" y="T3"/>
                    </a:cxn>
                    <a:cxn ang="0">
                      <a:pos x="T4" y="T5"/>
                    </a:cxn>
                    <a:cxn ang="0">
                      <a:pos x="T6" y="T7"/>
                    </a:cxn>
                    <a:cxn ang="0">
                      <a:pos x="T8" y="T9"/>
                    </a:cxn>
                    <a:cxn ang="0">
                      <a:pos x="T10" y="T11"/>
                    </a:cxn>
                  </a:cxnLst>
                  <a:rect l="0" t="0" r="r" b="b"/>
                  <a:pathLst>
                    <a:path w="41" h="13">
                      <a:moveTo>
                        <a:pt x="41" y="0"/>
                      </a:moveTo>
                      <a:cubicBezTo>
                        <a:pt x="6" y="0"/>
                        <a:pt x="6" y="0"/>
                        <a:pt x="6" y="0"/>
                      </a:cubicBezTo>
                      <a:cubicBezTo>
                        <a:pt x="3" y="0"/>
                        <a:pt x="0" y="3"/>
                        <a:pt x="0" y="6"/>
                      </a:cubicBezTo>
                      <a:cubicBezTo>
                        <a:pt x="0" y="10"/>
                        <a:pt x="3" y="13"/>
                        <a:pt x="6" y="13"/>
                      </a:cubicBezTo>
                      <a:cubicBezTo>
                        <a:pt x="41" y="13"/>
                        <a:pt x="41" y="13"/>
                        <a:pt x="41" y="13"/>
                      </a:cubicBezTo>
                      <a:lnTo>
                        <a:pt x="41" y="0"/>
                      </a:ln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72" name="Rectangle 30"/>
                <p:cNvSpPr>
                  <a:spLocks noChangeArrowheads="1"/>
                </p:cNvSpPr>
                <p:nvPr/>
              </p:nvSpPr>
              <p:spPr bwMode="auto">
                <a:xfrm>
                  <a:off x="5235" y="2749"/>
                  <a:ext cx="366" cy="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73" name="Rectangle 31"/>
                <p:cNvSpPr>
                  <a:spLocks noChangeArrowheads="1"/>
                </p:cNvSpPr>
                <p:nvPr/>
              </p:nvSpPr>
              <p:spPr bwMode="auto">
                <a:xfrm>
                  <a:off x="5235" y="2676"/>
                  <a:ext cx="366"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74" name="Freeform 32"/>
                <p:cNvSpPr>
                  <a:spLocks/>
                </p:cNvSpPr>
                <p:nvPr/>
              </p:nvSpPr>
              <p:spPr bwMode="auto">
                <a:xfrm>
                  <a:off x="5498" y="2701"/>
                  <a:ext cx="80" cy="25"/>
                </a:xfrm>
                <a:custGeom>
                  <a:avLst/>
                  <a:gdLst>
                    <a:gd name="T0" fmla="*/ 41 w 41"/>
                    <a:gd name="T1" fmla="*/ 0 h 13"/>
                    <a:gd name="T2" fmla="*/ 6 w 41"/>
                    <a:gd name="T3" fmla="*/ 0 h 13"/>
                    <a:gd name="T4" fmla="*/ 0 w 41"/>
                    <a:gd name="T5" fmla="*/ 7 h 13"/>
                    <a:gd name="T6" fmla="*/ 6 w 41"/>
                    <a:gd name="T7" fmla="*/ 13 h 13"/>
                    <a:gd name="T8" fmla="*/ 41 w 41"/>
                    <a:gd name="T9" fmla="*/ 13 h 13"/>
                    <a:gd name="T10" fmla="*/ 41 w 41"/>
                    <a:gd name="T11" fmla="*/ 0 h 13"/>
                  </a:gdLst>
                  <a:ahLst/>
                  <a:cxnLst>
                    <a:cxn ang="0">
                      <a:pos x="T0" y="T1"/>
                    </a:cxn>
                    <a:cxn ang="0">
                      <a:pos x="T2" y="T3"/>
                    </a:cxn>
                    <a:cxn ang="0">
                      <a:pos x="T4" y="T5"/>
                    </a:cxn>
                    <a:cxn ang="0">
                      <a:pos x="T6" y="T7"/>
                    </a:cxn>
                    <a:cxn ang="0">
                      <a:pos x="T8" y="T9"/>
                    </a:cxn>
                    <a:cxn ang="0">
                      <a:pos x="T10" y="T11"/>
                    </a:cxn>
                  </a:cxnLst>
                  <a:rect l="0" t="0" r="r" b="b"/>
                  <a:pathLst>
                    <a:path w="41" h="13">
                      <a:moveTo>
                        <a:pt x="41" y="0"/>
                      </a:moveTo>
                      <a:cubicBezTo>
                        <a:pt x="6" y="0"/>
                        <a:pt x="6" y="0"/>
                        <a:pt x="6" y="0"/>
                      </a:cubicBezTo>
                      <a:cubicBezTo>
                        <a:pt x="3" y="0"/>
                        <a:pt x="0" y="3"/>
                        <a:pt x="0" y="7"/>
                      </a:cubicBezTo>
                      <a:cubicBezTo>
                        <a:pt x="0" y="10"/>
                        <a:pt x="3" y="13"/>
                        <a:pt x="6" y="13"/>
                      </a:cubicBezTo>
                      <a:cubicBezTo>
                        <a:pt x="41" y="13"/>
                        <a:pt x="41" y="13"/>
                        <a:pt x="41" y="13"/>
                      </a:cubicBezTo>
                      <a:lnTo>
                        <a:pt x="41" y="0"/>
                      </a:ln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75" name="Freeform 33"/>
                <p:cNvSpPr>
                  <a:spLocks noEditPoints="1"/>
                </p:cNvSpPr>
                <p:nvPr/>
              </p:nvSpPr>
              <p:spPr bwMode="auto">
                <a:xfrm>
                  <a:off x="5231" y="2080"/>
                  <a:ext cx="372" cy="1010"/>
                </a:xfrm>
                <a:custGeom>
                  <a:avLst/>
                  <a:gdLst>
                    <a:gd name="T0" fmla="*/ 372 w 372"/>
                    <a:gd name="T1" fmla="*/ 1010 h 1010"/>
                    <a:gd name="T2" fmla="*/ 0 w 372"/>
                    <a:gd name="T3" fmla="*/ 1010 h 1010"/>
                    <a:gd name="T4" fmla="*/ 0 w 372"/>
                    <a:gd name="T5" fmla="*/ 0 h 1010"/>
                    <a:gd name="T6" fmla="*/ 372 w 372"/>
                    <a:gd name="T7" fmla="*/ 0 h 1010"/>
                    <a:gd name="T8" fmla="*/ 372 w 372"/>
                    <a:gd name="T9" fmla="*/ 1010 h 1010"/>
                    <a:gd name="T10" fmla="*/ 6 w 372"/>
                    <a:gd name="T11" fmla="*/ 1004 h 1010"/>
                    <a:gd name="T12" fmla="*/ 367 w 372"/>
                    <a:gd name="T13" fmla="*/ 1004 h 1010"/>
                    <a:gd name="T14" fmla="*/ 367 w 372"/>
                    <a:gd name="T15" fmla="*/ 5 h 1010"/>
                    <a:gd name="T16" fmla="*/ 6 w 372"/>
                    <a:gd name="T17" fmla="*/ 5 h 1010"/>
                    <a:gd name="T18" fmla="*/ 6 w 372"/>
                    <a:gd name="T19" fmla="*/ 1004 h 10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72" h="1010">
                      <a:moveTo>
                        <a:pt x="372" y="1010"/>
                      </a:moveTo>
                      <a:lnTo>
                        <a:pt x="0" y="1010"/>
                      </a:lnTo>
                      <a:lnTo>
                        <a:pt x="0" y="0"/>
                      </a:lnTo>
                      <a:lnTo>
                        <a:pt x="372" y="0"/>
                      </a:lnTo>
                      <a:lnTo>
                        <a:pt x="372" y="1010"/>
                      </a:lnTo>
                      <a:close/>
                      <a:moveTo>
                        <a:pt x="6" y="1004"/>
                      </a:moveTo>
                      <a:lnTo>
                        <a:pt x="367" y="1004"/>
                      </a:lnTo>
                      <a:lnTo>
                        <a:pt x="367" y="5"/>
                      </a:lnTo>
                      <a:lnTo>
                        <a:pt x="6" y="5"/>
                      </a:lnTo>
                      <a:lnTo>
                        <a:pt x="6" y="100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76" name="Freeform 34"/>
                <p:cNvSpPr>
                  <a:spLocks/>
                </p:cNvSpPr>
                <p:nvPr/>
              </p:nvSpPr>
              <p:spPr bwMode="auto">
                <a:xfrm>
                  <a:off x="5231" y="2049"/>
                  <a:ext cx="127" cy="5"/>
                </a:xfrm>
                <a:custGeom>
                  <a:avLst/>
                  <a:gdLst>
                    <a:gd name="T0" fmla="*/ 64 w 65"/>
                    <a:gd name="T1" fmla="*/ 3 h 3"/>
                    <a:gd name="T2" fmla="*/ 2 w 65"/>
                    <a:gd name="T3" fmla="*/ 3 h 3"/>
                    <a:gd name="T4" fmla="*/ 0 w 65"/>
                    <a:gd name="T5" fmla="*/ 2 h 3"/>
                    <a:gd name="T6" fmla="*/ 2 w 65"/>
                    <a:gd name="T7" fmla="*/ 0 h 3"/>
                    <a:gd name="T8" fmla="*/ 64 w 65"/>
                    <a:gd name="T9" fmla="*/ 0 h 3"/>
                    <a:gd name="T10" fmla="*/ 65 w 65"/>
                    <a:gd name="T11" fmla="*/ 2 h 3"/>
                    <a:gd name="T12" fmla="*/ 64 w 65"/>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65" h="3">
                      <a:moveTo>
                        <a:pt x="64" y="3"/>
                      </a:moveTo>
                      <a:cubicBezTo>
                        <a:pt x="2" y="3"/>
                        <a:pt x="2" y="3"/>
                        <a:pt x="2" y="3"/>
                      </a:cubicBezTo>
                      <a:cubicBezTo>
                        <a:pt x="1" y="3"/>
                        <a:pt x="0" y="2"/>
                        <a:pt x="0" y="2"/>
                      </a:cubicBezTo>
                      <a:cubicBezTo>
                        <a:pt x="0" y="1"/>
                        <a:pt x="1" y="0"/>
                        <a:pt x="2" y="0"/>
                      </a:cubicBezTo>
                      <a:cubicBezTo>
                        <a:pt x="64" y="0"/>
                        <a:pt x="64" y="0"/>
                        <a:pt x="64" y="0"/>
                      </a:cubicBezTo>
                      <a:cubicBezTo>
                        <a:pt x="65" y="0"/>
                        <a:pt x="65" y="1"/>
                        <a:pt x="65" y="2"/>
                      </a:cubicBezTo>
                      <a:cubicBezTo>
                        <a:pt x="65" y="2"/>
                        <a:pt x="65" y="3"/>
                        <a:pt x="64"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77" name="Freeform 35"/>
                <p:cNvSpPr>
                  <a:spLocks/>
                </p:cNvSpPr>
                <p:nvPr/>
              </p:nvSpPr>
              <p:spPr bwMode="auto">
                <a:xfrm>
                  <a:off x="5231" y="2033"/>
                  <a:ext cx="127" cy="6"/>
                </a:xfrm>
                <a:custGeom>
                  <a:avLst/>
                  <a:gdLst>
                    <a:gd name="T0" fmla="*/ 64 w 65"/>
                    <a:gd name="T1" fmla="*/ 3 h 3"/>
                    <a:gd name="T2" fmla="*/ 2 w 65"/>
                    <a:gd name="T3" fmla="*/ 3 h 3"/>
                    <a:gd name="T4" fmla="*/ 0 w 65"/>
                    <a:gd name="T5" fmla="*/ 2 h 3"/>
                    <a:gd name="T6" fmla="*/ 2 w 65"/>
                    <a:gd name="T7" fmla="*/ 0 h 3"/>
                    <a:gd name="T8" fmla="*/ 64 w 65"/>
                    <a:gd name="T9" fmla="*/ 0 h 3"/>
                    <a:gd name="T10" fmla="*/ 65 w 65"/>
                    <a:gd name="T11" fmla="*/ 2 h 3"/>
                    <a:gd name="T12" fmla="*/ 64 w 65"/>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65" h="3">
                      <a:moveTo>
                        <a:pt x="64" y="3"/>
                      </a:moveTo>
                      <a:cubicBezTo>
                        <a:pt x="2" y="3"/>
                        <a:pt x="2" y="3"/>
                        <a:pt x="2" y="3"/>
                      </a:cubicBezTo>
                      <a:cubicBezTo>
                        <a:pt x="1" y="3"/>
                        <a:pt x="0" y="2"/>
                        <a:pt x="0" y="2"/>
                      </a:cubicBezTo>
                      <a:cubicBezTo>
                        <a:pt x="0" y="1"/>
                        <a:pt x="1" y="0"/>
                        <a:pt x="2" y="0"/>
                      </a:cubicBezTo>
                      <a:cubicBezTo>
                        <a:pt x="64" y="0"/>
                        <a:pt x="64" y="0"/>
                        <a:pt x="64" y="0"/>
                      </a:cubicBezTo>
                      <a:cubicBezTo>
                        <a:pt x="65" y="0"/>
                        <a:pt x="65" y="1"/>
                        <a:pt x="65" y="2"/>
                      </a:cubicBezTo>
                      <a:cubicBezTo>
                        <a:pt x="65" y="2"/>
                        <a:pt x="65" y="3"/>
                        <a:pt x="64"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78" name="Freeform 36"/>
                <p:cNvSpPr>
                  <a:spLocks/>
                </p:cNvSpPr>
                <p:nvPr/>
              </p:nvSpPr>
              <p:spPr bwMode="auto">
                <a:xfrm>
                  <a:off x="5231" y="2018"/>
                  <a:ext cx="127" cy="5"/>
                </a:xfrm>
                <a:custGeom>
                  <a:avLst/>
                  <a:gdLst>
                    <a:gd name="T0" fmla="*/ 64 w 65"/>
                    <a:gd name="T1" fmla="*/ 3 h 3"/>
                    <a:gd name="T2" fmla="*/ 2 w 65"/>
                    <a:gd name="T3" fmla="*/ 3 h 3"/>
                    <a:gd name="T4" fmla="*/ 0 w 65"/>
                    <a:gd name="T5" fmla="*/ 2 h 3"/>
                    <a:gd name="T6" fmla="*/ 2 w 65"/>
                    <a:gd name="T7" fmla="*/ 0 h 3"/>
                    <a:gd name="T8" fmla="*/ 64 w 65"/>
                    <a:gd name="T9" fmla="*/ 0 h 3"/>
                    <a:gd name="T10" fmla="*/ 65 w 65"/>
                    <a:gd name="T11" fmla="*/ 2 h 3"/>
                    <a:gd name="T12" fmla="*/ 64 w 65"/>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65" h="3">
                      <a:moveTo>
                        <a:pt x="64" y="3"/>
                      </a:moveTo>
                      <a:cubicBezTo>
                        <a:pt x="2" y="3"/>
                        <a:pt x="2" y="3"/>
                        <a:pt x="2" y="3"/>
                      </a:cubicBezTo>
                      <a:cubicBezTo>
                        <a:pt x="1" y="3"/>
                        <a:pt x="0" y="2"/>
                        <a:pt x="0" y="2"/>
                      </a:cubicBezTo>
                      <a:cubicBezTo>
                        <a:pt x="0" y="1"/>
                        <a:pt x="1" y="0"/>
                        <a:pt x="2" y="0"/>
                      </a:cubicBezTo>
                      <a:cubicBezTo>
                        <a:pt x="64" y="0"/>
                        <a:pt x="64" y="0"/>
                        <a:pt x="64" y="0"/>
                      </a:cubicBezTo>
                      <a:cubicBezTo>
                        <a:pt x="65" y="0"/>
                        <a:pt x="65" y="1"/>
                        <a:pt x="65" y="2"/>
                      </a:cubicBezTo>
                      <a:cubicBezTo>
                        <a:pt x="65" y="2"/>
                        <a:pt x="65" y="3"/>
                        <a:pt x="64"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79" name="Freeform 37"/>
                <p:cNvSpPr>
                  <a:spLocks/>
                </p:cNvSpPr>
                <p:nvPr/>
              </p:nvSpPr>
              <p:spPr bwMode="auto">
                <a:xfrm>
                  <a:off x="5231" y="2002"/>
                  <a:ext cx="127" cy="6"/>
                </a:xfrm>
                <a:custGeom>
                  <a:avLst/>
                  <a:gdLst>
                    <a:gd name="T0" fmla="*/ 64 w 65"/>
                    <a:gd name="T1" fmla="*/ 3 h 3"/>
                    <a:gd name="T2" fmla="*/ 2 w 65"/>
                    <a:gd name="T3" fmla="*/ 3 h 3"/>
                    <a:gd name="T4" fmla="*/ 0 w 65"/>
                    <a:gd name="T5" fmla="*/ 2 h 3"/>
                    <a:gd name="T6" fmla="*/ 2 w 65"/>
                    <a:gd name="T7" fmla="*/ 0 h 3"/>
                    <a:gd name="T8" fmla="*/ 64 w 65"/>
                    <a:gd name="T9" fmla="*/ 0 h 3"/>
                    <a:gd name="T10" fmla="*/ 65 w 65"/>
                    <a:gd name="T11" fmla="*/ 2 h 3"/>
                    <a:gd name="T12" fmla="*/ 64 w 65"/>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65" h="3">
                      <a:moveTo>
                        <a:pt x="64" y="3"/>
                      </a:moveTo>
                      <a:cubicBezTo>
                        <a:pt x="2" y="3"/>
                        <a:pt x="2" y="3"/>
                        <a:pt x="2" y="3"/>
                      </a:cubicBezTo>
                      <a:cubicBezTo>
                        <a:pt x="1" y="3"/>
                        <a:pt x="0" y="2"/>
                        <a:pt x="0" y="2"/>
                      </a:cubicBezTo>
                      <a:cubicBezTo>
                        <a:pt x="0" y="1"/>
                        <a:pt x="1" y="0"/>
                        <a:pt x="2" y="0"/>
                      </a:cubicBezTo>
                      <a:cubicBezTo>
                        <a:pt x="64" y="0"/>
                        <a:pt x="64" y="0"/>
                        <a:pt x="64" y="0"/>
                      </a:cubicBezTo>
                      <a:cubicBezTo>
                        <a:pt x="65" y="0"/>
                        <a:pt x="65" y="1"/>
                        <a:pt x="65" y="2"/>
                      </a:cubicBezTo>
                      <a:cubicBezTo>
                        <a:pt x="65" y="2"/>
                        <a:pt x="65" y="3"/>
                        <a:pt x="64"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80" name="Freeform 38"/>
                <p:cNvSpPr>
                  <a:spLocks/>
                </p:cNvSpPr>
                <p:nvPr/>
              </p:nvSpPr>
              <p:spPr bwMode="auto">
                <a:xfrm>
                  <a:off x="5477" y="2049"/>
                  <a:ext cx="126" cy="5"/>
                </a:xfrm>
                <a:custGeom>
                  <a:avLst/>
                  <a:gdLst>
                    <a:gd name="T0" fmla="*/ 64 w 65"/>
                    <a:gd name="T1" fmla="*/ 3 h 3"/>
                    <a:gd name="T2" fmla="*/ 1 w 65"/>
                    <a:gd name="T3" fmla="*/ 3 h 3"/>
                    <a:gd name="T4" fmla="*/ 0 w 65"/>
                    <a:gd name="T5" fmla="*/ 2 h 3"/>
                    <a:gd name="T6" fmla="*/ 1 w 65"/>
                    <a:gd name="T7" fmla="*/ 0 h 3"/>
                    <a:gd name="T8" fmla="*/ 64 w 65"/>
                    <a:gd name="T9" fmla="*/ 0 h 3"/>
                    <a:gd name="T10" fmla="*/ 65 w 65"/>
                    <a:gd name="T11" fmla="*/ 2 h 3"/>
                    <a:gd name="T12" fmla="*/ 64 w 65"/>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65" h="3">
                      <a:moveTo>
                        <a:pt x="64" y="3"/>
                      </a:moveTo>
                      <a:cubicBezTo>
                        <a:pt x="1" y="3"/>
                        <a:pt x="1" y="3"/>
                        <a:pt x="1" y="3"/>
                      </a:cubicBezTo>
                      <a:cubicBezTo>
                        <a:pt x="1" y="3"/>
                        <a:pt x="0" y="2"/>
                        <a:pt x="0" y="2"/>
                      </a:cubicBezTo>
                      <a:cubicBezTo>
                        <a:pt x="0" y="1"/>
                        <a:pt x="1" y="0"/>
                        <a:pt x="1" y="0"/>
                      </a:cubicBezTo>
                      <a:cubicBezTo>
                        <a:pt x="64" y="0"/>
                        <a:pt x="64" y="0"/>
                        <a:pt x="64" y="0"/>
                      </a:cubicBezTo>
                      <a:cubicBezTo>
                        <a:pt x="64" y="0"/>
                        <a:pt x="65" y="1"/>
                        <a:pt x="65" y="2"/>
                      </a:cubicBezTo>
                      <a:cubicBezTo>
                        <a:pt x="65" y="2"/>
                        <a:pt x="64" y="3"/>
                        <a:pt x="64"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81" name="Freeform 39"/>
                <p:cNvSpPr>
                  <a:spLocks/>
                </p:cNvSpPr>
                <p:nvPr/>
              </p:nvSpPr>
              <p:spPr bwMode="auto">
                <a:xfrm>
                  <a:off x="5477" y="2033"/>
                  <a:ext cx="126" cy="6"/>
                </a:xfrm>
                <a:custGeom>
                  <a:avLst/>
                  <a:gdLst>
                    <a:gd name="T0" fmla="*/ 64 w 65"/>
                    <a:gd name="T1" fmla="*/ 3 h 3"/>
                    <a:gd name="T2" fmla="*/ 1 w 65"/>
                    <a:gd name="T3" fmla="*/ 3 h 3"/>
                    <a:gd name="T4" fmla="*/ 0 w 65"/>
                    <a:gd name="T5" fmla="*/ 2 h 3"/>
                    <a:gd name="T6" fmla="*/ 1 w 65"/>
                    <a:gd name="T7" fmla="*/ 0 h 3"/>
                    <a:gd name="T8" fmla="*/ 64 w 65"/>
                    <a:gd name="T9" fmla="*/ 0 h 3"/>
                    <a:gd name="T10" fmla="*/ 65 w 65"/>
                    <a:gd name="T11" fmla="*/ 2 h 3"/>
                    <a:gd name="T12" fmla="*/ 64 w 65"/>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65" h="3">
                      <a:moveTo>
                        <a:pt x="64" y="3"/>
                      </a:moveTo>
                      <a:cubicBezTo>
                        <a:pt x="1" y="3"/>
                        <a:pt x="1" y="3"/>
                        <a:pt x="1" y="3"/>
                      </a:cubicBezTo>
                      <a:cubicBezTo>
                        <a:pt x="1" y="3"/>
                        <a:pt x="0" y="2"/>
                        <a:pt x="0" y="2"/>
                      </a:cubicBezTo>
                      <a:cubicBezTo>
                        <a:pt x="0" y="1"/>
                        <a:pt x="1" y="0"/>
                        <a:pt x="1" y="0"/>
                      </a:cubicBezTo>
                      <a:cubicBezTo>
                        <a:pt x="64" y="0"/>
                        <a:pt x="64" y="0"/>
                        <a:pt x="64" y="0"/>
                      </a:cubicBezTo>
                      <a:cubicBezTo>
                        <a:pt x="64" y="0"/>
                        <a:pt x="65" y="1"/>
                        <a:pt x="65" y="2"/>
                      </a:cubicBezTo>
                      <a:cubicBezTo>
                        <a:pt x="65" y="2"/>
                        <a:pt x="64" y="3"/>
                        <a:pt x="64"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82" name="Freeform 40"/>
                <p:cNvSpPr>
                  <a:spLocks/>
                </p:cNvSpPr>
                <p:nvPr/>
              </p:nvSpPr>
              <p:spPr bwMode="auto">
                <a:xfrm>
                  <a:off x="5477" y="2018"/>
                  <a:ext cx="126" cy="5"/>
                </a:xfrm>
                <a:custGeom>
                  <a:avLst/>
                  <a:gdLst>
                    <a:gd name="T0" fmla="*/ 64 w 65"/>
                    <a:gd name="T1" fmla="*/ 3 h 3"/>
                    <a:gd name="T2" fmla="*/ 1 w 65"/>
                    <a:gd name="T3" fmla="*/ 3 h 3"/>
                    <a:gd name="T4" fmla="*/ 0 w 65"/>
                    <a:gd name="T5" fmla="*/ 2 h 3"/>
                    <a:gd name="T6" fmla="*/ 1 w 65"/>
                    <a:gd name="T7" fmla="*/ 0 h 3"/>
                    <a:gd name="T8" fmla="*/ 64 w 65"/>
                    <a:gd name="T9" fmla="*/ 0 h 3"/>
                    <a:gd name="T10" fmla="*/ 65 w 65"/>
                    <a:gd name="T11" fmla="*/ 2 h 3"/>
                    <a:gd name="T12" fmla="*/ 64 w 65"/>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65" h="3">
                      <a:moveTo>
                        <a:pt x="64" y="3"/>
                      </a:moveTo>
                      <a:cubicBezTo>
                        <a:pt x="1" y="3"/>
                        <a:pt x="1" y="3"/>
                        <a:pt x="1" y="3"/>
                      </a:cubicBezTo>
                      <a:cubicBezTo>
                        <a:pt x="1" y="3"/>
                        <a:pt x="0" y="2"/>
                        <a:pt x="0" y="2"/>
                      </a:cubicBezTo>
                      <a:cubicBezTo>
                        <a:pt x="0" y="1"/>
                        <a:pt x="1" y="0"/>
                        <a:pt x="1" y="0"/>
                      </a:cubicBezTo>
                      <a:cubicBezTo>
                        <a:pt x="64" y="0"/>
                        <a:pt x="64" y="0"/>
                        <a:pt x="64" y="0"/>
                      </a:cubicBezTo>
                      <a:cubicBezTo>
                        <a:pt x="64" y="0"/>
                        <a:pt x="65" y="1"/>
                        <a:pt x="65" y="2"/>
                      </a:cubicBezTo>
                      <a:cubicBezTo>
                        <a:pt x="65" y="2"/>
                        <a:pt x="64" y="3"/>
                        <a:pt x="64"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83" name="Freeform 41"/>
                <p:cNvSpPr>
                  <a:spLocks/>
                </p:cNvSpPr>
                <p:nvPr/>
              </p:nvSpPr>
              <p:spPr bwMode="auto">
                <a:xfrm>
                  <a:off x="5477" y="2002"/>
                  <a:ext cx="126" cy="6"/>
                </a:xfrm>
                <a:custGeom>
                  <a:avLst/>
                  <a:gdLst>
                    <a:gd name="T0" fmla="*/ 64 w 65"/>
                    <a:gd name="T1" fmla="*/ 3 h 3"/>
                    <a:gd name="T2" fmla="*/ 1 w 65"/>
                    <a:gd name="T3" fmla="*/ 3 h 3"/>
                    <a:gd name="T4" fmla="*/ 0 w 65"/>
                    <a:gd name="T5" fmla="*/ 2 h 3"/>
                    <a:gd name="T6" fmla="*/ 1 w 65"/>
                    <a:gd name="T7" fmla="*/ 0 h 3"/>
                    <a:gd name="T8" fmla="*/ 64 w 65"/>
                    <a:gd name="T9" fmla="*/ 0 h 3"/>
                    <a:gd name="T10" fmla="*/ 65 w 65"/>
                    <a:gd name="T11" fmla="*/ 2 h 3"/>
                    <a:gd name="T12" fmla="*/ 64 w 65"/>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65" h="3">
                      <a:moveTo>
                        <a:pt x="64" y="3"/>
                      </a:moveTo>
                      <a:cubicBezTo>
                        <a:pt x="1" y="3"/>
                        <a:pt x="1" y="3"/>
                        <a:pt x="1" y="3"/>
                      </a:cubicBezTo>
                      <a:cubicBezTo>
                        <a:pt x="1" y="3"/>
                        <a:pt x="0" y="2"/>
                        <a:pt x="0" y="2"/>
                      </a:cubicBezTo>
                      <a:cubicBezTo>
                        <a:pt x="0" y="1"/>
                        <a:pt x="1" y="0"/>
                        <a:pt x="1" y="0"/>
                      </a:cubicBezTo>
                      <a:cubicBezTo>
                        <a:pt x="64" y="0"/>
                        <a:pt x="64" y="0"/>
                        <a:pt x="64" y="0"/>
                      </a:cubicBezTo>
                      <a:cubicBezTo>
                        <a:pt x="64" y="0"/>
                        <a:pt x="65" y="1"/>
                        <a:pt x="65" y="2"/>
                      </a:cubicBezTo>
                      <a:cubicBezTo>
                        <a:pt x="65" y="2"/>
                        <a:pt x="64" y="3"/>
                        <a:pt x="64"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84" name="Rectangle 42"/>
                <p:cNvSpPr>
                  <a:spLocks noChangeArrowheads="1"/>
                </p:cNvSpPr>
                <p:nvPr/>
              </p:nvSpPr>
              <p:spPr bwMode="auto">
                <a:xfrm>
                  <a:off x="5235" y="2803"/>
                  <a:ext cx="366" cy="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85" name="Freeform 43"/>
                <p:cNvSpPr>
                  <a:spLocks/>
                </p:cNvSpPr>
                <p:nvPr/>
              </p:nvSpPr>
              <p:spPr bwMode="auto">
                <a:xfrm>
                  <a:off x="5348" y="2790"/>
                  <a:ext cx="138" cy="31"/>
                </a:xfrm>
                <a:custGeom>
                  <a:avLst/>
                  <a:gdLst>
                    <a:gd name="T0" fmla="*/ 10 w 138"/>
                    <a:gd name="T1" fmla="*/ 31 h 31"/>
                    <a:gd name="T2" fmla="*/ 0 w 138"/>
                    <a:gd name="T3" fmla="*/ 15 h 31"/>
                    <a:gd name="T4" fmla="*/ 10 w 138"/>
                    <a:gd name="T5" fmla="*/ 0 h 31"/>
                    <a:gd name="T6" fmla="*/ 129 w 138"/>
                    <a:gd name="T7" fmla="*/ 0 h 31"/>
                    <a:gd name="T8" fmla="*/ 138 w 138"/>
                    <a:gd name="T9" fmla="*/ 15 h 31"/>
                    <a:gd name="T10" fmla="*/ 129 w 138"/>
                    <a:gd name="T11" fmla="*/ 31 h 31"/>
                    <a:gd name="T12" fmla="*/ 10 w 138"/>
                    <a:gd name="T13" fmla="*/ 31 h 31"/>
                  </a:gdLst>
                  <a:ahLst/>
                  <a:cxnLst>
                    <a:cxn ang="0">
                      <a:pos x="T0" y="T1"/>
                    </a:cxn>
                    <a:cxn ang="0">
                      <a:pos x="T2" y="T3"/>
                    </a:cxn>
                    <a:cxn ang="0">
                      <a:pos x="T4" y="T5"/>
                    </a:cxn>
                    <a:cxn ang="0">
                      <a:pos x="T6" y="T7"/>
                    </a:cxn>
                    <a:cxn ang="0">
                      <a:pos x="T8" y="T9"/>
                    </a:cxn>
                    <a:cxn ang="0">
                      <a:pos x="T10" y="T11"/>
                    </a:cxn>
                    <a:cxn ang="0">
                      <a:pos x="T12" y="T13"/>
                    </a:cxn>
                  </a:cxnLst>
                  <a:rect l="0" t="0" r="r" b="b"/>
                  <a:pathLst>
                    <a:path w="138" h="31">
                      <a:moveTo>
                        <a:pt x="10" y="31"/>
                      </a:moveTo>
                      <a:lnTo>
                        <a:pt x="0" y="15"/>
                      </a:lnTo>
                      <a:lnTo>
                        <a:pt x="10" y="0"/>
                      </a:lnTo>
                      <a:lnTo>
                        <a:pt x="129" y="0"/>
                      </a:lnTo>
                      <a:lnTo>
                        <a:pt x="138" y="15"/>
                      </a:lnTo>
                      <a:lnTo>
                        <a:pt x="129" y="31"/>
                      </a:lnTo>
                      <a:lnTo>
                        <a:pt x="10" y="31"/>
                      </a:lnTo>
                      <a:close/>
                    </a:path>
                  </a:pathLst>
                </a:custGeom>
                <a:solidFill>
                  <a:srgbClr val="5050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86" name="Rectangle 44"/>
                <p:cNvSpPr>
                  <a:spLocks noChangeArrowheads="1"/>
                </p:cNvSpPr>
                <p:nvPr/>
              </p:nvSpPr>
              <p:spPr bwMode="auto">
                <a:xfrm>
                  <a:off x="5235" y="2881"/>
                  <a:ext cx="366"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87" name="Freeform 45"/>
                <p:cNvSpPr>
                  <a:spLocks/>
                </p:cNvSpPr>
                <p:nvPr/>
              </p:nvSpPr>
              <p:spPr bwMode="auto">
                <a:xfrm>
                  <a:off x="5348" y="2867"/>
                  <a:ext cx="138" cy="31"/>
                </a:xfrm>
                <a:custGeom>
                  <a:avLst/>
                  <a:gdLst>
                    <a:gd name="T0" fmla="*/ 10 w 138"/>
                    <a:gd name="T1" fmla="*/ 31 h 31"/>
                    <a:gd name="T2" fmla="*/ 0 w 138"/>
                    <a:gd name="T3" fmla="*/ 16 h 31"/>
                    <a:gd name="T4" fmla="*/ 10 w 138"/>
                    <a:gd name="T5" fmla="*/ 0 h 31"/>
                    <a:gd name="T6" fmla="*/ 129 w 138"/>
                    <a:gd name="T7" fmla="*/ 0 h 31"/>
                    <a:gd name="T8" fmla="*/ 138 w 138"/>
                    <a:gd name="T9" fmla="*/ 16 h 31"/>
                    <a:gd name="T10" fmla="*/ 129 w 138"/>
                    <a:gd name="T11" fmla="*/ 31 h 31"/>
                    <a:gd name="T12" fmla="*/ 10 w 138"/>
                    <a:gd name="T13" fmla="*/ 31 h 31"/>
                  </a:gdLst>
                  <a:ahLst/>
                  <a:cxnLst>
                    <a:cxn ang="0">
                      <a:pos x="T0" y="T1"/>
                    </a:cxn>
                    <a:cxn ang="0">
                      <a:pos x="T2" y="T3"/>
                    </a:cxn>
                    <a:cxn ang="0">
                      <a:pos x="T4" y="T5"/>
                    </a:cxn>
                    <a:cxn ang="0">
                      <a:pos x="T6" y="T7"/>
                    </a:cxn>
                    <a:cxn ang="0">
                      <a:pos x="T8" y="T9"/>
                    </a:cxn>
                    <a:cxn ang="0">
                      <a:pos x="T10" y="T11"/>
                    </a:cxn>
                    <a:cxn ang="0">
                      <a:pos x="T12" y="T13"/>
                    </a:cxn>
                  </a:cxnLst>
                  <a:rect l="0" t="0" r="r" b="b"/>
                  <a:pathLst>
                    <a:path w="138" h="31">
                      <a:moveTo>
                        <a:pt x="10" y="31"/>
                      </a:moveTo>
                      <a:lnTo>
                        <a:pt x="0" y="16"/>
                      </a:lnTo>
                      <a:lnTo>
                        <a:pt x="10" y="0"/>
                      </a:lnTo>
                      <a:lnTo>
                        <a:pt x="129" y="0"/>
                      </a:lnTo>
                      <a:lnTo>
                        <a:pt x="138" y="16"/>
                      </a:lnTo>
                      <a:lnTo>
                        <a:pt x="129" y="31"/>
                      </a:lnTo>
                      <a:lnTo>
                        <a:pt x="10" y="31"/>
                      </a:lnTo>
                      <a:close/>
                    </a:path>
                  </a:pathLst>
                </a:custGeom>
                <a:solidFill>
                  <a:srgbClr val="5050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88" name="Rectangle 46"/>
                <p:cNvSpPr>
                  <a:spLocks noChangeArrowheads="1"/>
                </p:cNvSpPr>
                <p:nvPr/>
              </p:nvSpPr>
              <p:spPr bwMode="auto">
                <a:xfrm>
                  <a:off x="5235" y="2958"/>
                  <a:ext cx="366" cy="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89" name="Freeform 47"/>
                <p:cNvSpPr>
                  <a:spLocks/>
                </p:cNvSpPr>
                <p:nvPr/>
              </p:nvSpPr>
              <p:spPr bwMode="auto">
                <a:xfrm>
                  <a:off x="5348" y="2945"/>
                  <a:ext cx="138" cy="30"/>
                </a:xfrm>
                <a:custGeom>
                  <a:avLst/>
                  <a:gdLst>
                    <a:gd name="T0" fmla="*/ 10 w 138"/>
                    <a:gd name="T1" fmla="*/ 30 h 30"/>
                    <a:gd name="T2" fmla="*/ 0 w 138"/>
                    <a:gd name="T3" fmla="*/ 15 h 30"/>
                    <a:gd name="T4" fmla="*/ 10 w 138"/>
                    <a:gd name="T5" fmla="*/ 0 h 30"/>
                    <a:gd name="T6" fmla="*/ 129 w 138"/>
                    <a:gd name="T7" fmla="*/ 0 h 30"/>
                    <a:gd name="T8" fmla="*/ 138 w 138"/>
                    <a:gd name="T9" fmla="*/ 15 h 30"/>
                    <a:gd name="T10" fmla="*/ 129 w 138"/>
                    <a:gd name="T11" fmla="*/ 30 h 30"/>
                    <a:gd name="T12" fmla="*/ 10 w 138"/>
                    <a:gd name="T13" fmla="*/ 30 h 30"/>
                  </a:gdLst>
                  <a:ahLst/>
                  <a:cxnLst>
                    <a:cxn ang="0">
                      <a:pos x="T0" y="T1"/>
                    </a:cxn>
                    <a:cxn ang="0">
                      <a:pos x="T2" y="T3"/>
                    </a:cxn>
                    <a:cxn ang="0">
                      <a:pos x="T4" y="T5"/>
                    </a:cxn>
                    <a:cxn ang="0">
                      <a:pos x="T6" y="T7"/>
                    </a:cxn>
                    <a:cxn ang="0">
                      <a:pos x="T8" y="T9"/>
                    </a:cxn>
                    <a:cxn ang="0">
                      <a:pos x="T10" y="T11"/>
                    </a:cxn>
                    <a:cxn ang="0">
                      <a:pos x="T12" y="T13"/>
                    </a:cxn>
                  </a:cxnLst>
                  <a:rect l="0" t="0" r="r" b="b"/>
                  <a:pathLst>
                    <a:path w="138" h="30">
                      <a:moveTo>
                        <a:pt x="10" y="30"/>
                      </a:moveTo>
                      <a:lnTo>
                        <a:pt x="0" y="15"/>
                      </a:lnTo>
                      <a:lnTo>
                        <a:pt x="10" y="0"/>
                      </a:lnTo>
                      <a:lnTo>
                        <a:pt x="129" y="0"/>
                      </a:lnTo>
                      <a:lnTo>
                        <a:pt x="138" y="15"/>
                      </a:lnTo>
                      <a:lnTo>
                        <a:pt x="129" y="30"/>
                      </a:lnTo>
                      <a:lnTo>
                        <a:pt x="10" y="30"/>
                      </a:lnTo>
                      <a:close/>
                    </a:path>
                  </a:pathLst>
                </a:custGeom>
                <a:solidFill>
                  <a:srgbClr val="5050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90" name="Rectangle 48"/>
                <p:cNvSpPr>
                  <a:spLocks noChangeArrowheads="1"/>
                </p:cNvSpPr>
                <p:nvPr/>
              </p:nvSpPr>
              <p:spPr bwMode="auto">
                <a:xfrm>
                  <a:off x="5235" y="3035"/>
                  <a:ext cx="366" cy="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91" name="Freeform 49"/>
                <p:cNvSpPr>
                  <a:spLocks/>
                </p:cNvSpPr>
                <p:nvPr/>
              </p:nvSpPr>
              <p:spPr bwMode="auto">
                <a:xfrm>
                  <a:off x="5348" y="3022"/>
                  <a:ext cx="138" cy="31"/>
                </a:xfrm>
                <a:custGeom>
                  <a:avLst/>
                  <a:gdLst>
                    <a:gd name="T0" fmla="*/ 10 w 138"/>
                    <a:gd name="T1" fmla="*/ 31 h 31"/>
                    <a:gd name="T2" fmla="*/ 0 w 138"/>
                    <a:gd name="T3" fmla="*/ 15 h 31"/>
                    <a:gd name="T4" fmla="*/ 10 w 138"/>
                    <a:gd name="T5" fmla="*/ 0 h 31"/>
                    <a:gd name="T6" fmla="*/ 129 w 138"/>
                    <a:gd name="T7" fmla="*/ 0 h 31"/>
                    <a:gd name="T8" fmla="*/ 138 w 138"/>
                    <a:gd name="T9" fmla="*/ 15 h 31"/>
                    <a:gd name="T10" fmla="*/ 129 w 138"/>
                    <a:gd name="T11" fmla="*/ 31 h 31"/>
                    <a:gd name="T12" fmla="*/ 10 w 138"/>
                    <a:gd name="T13" fmla="*/ 31 h 31"/>
                  </a:gdLst>
                  <a:ahLst/>
                  <a:cxnLst>
                    <a:cxn ang="0">
                      <a:pos x="T0" y="T1"/>
                    </a:cxn>
                    <a:cxn ang="0">
                      <a:pos x="T2" y="T3"/>
                    </a:cxn>
                    <a:cxn ang="0">
                      <a:pos x="T4" y="T5"/>
                    </a:cxn>
                    <a:cxn ang="0">
                      <a:pos x="T6" y="T7"/>
                    </a:cxn>
                    <a:cxn ang="0">
                      <a:pos x="T8" y="T9"/>
                    </a:cxn>
                    <a:cxn ang="0">
                      <a:pos x="T10" y="T11"/>
                    </a:cxn>
                    <a:cxn ang="0">
                      <a:pos x="T12" y="T13"/>
                    </a:cxn>
                  </a:cxnLst>
                  <a:rect l="0" t="0" r="r" b="b"/>
                  <a:pathLst>
                    <a:path w="138" h="31">
                      <a:moveTo>
                        <a:pt x="10" y="31"/>
                      </a:moveTo>
                      <a:lnTo>
                        <a:pt x="0" y="15"/>
                      </a:lnTo>
                      <a:lnTo>
                        <a:pt x="10" y="0"/>
                      </a:lnTo>
                      <a:lnTo>
                        <a:pt x="129" y="0"/>
                      </a:lnTo>
                      <a:lnTo>
                        <a:pt x="138" y="15"/>
                      </a:lnTo>
                      <a:lnTo>
                        <a:pt x="129" y="31"/>
                      </a:lnTo>
                      <a:lnTo>
                        <a:pt x="10" y="31"/>
                      </a:lnTo>
                      <a:close/>
                    </a:path>
                  </a:pathLst>
                </a:custGeom>
                <a:solidFill>
                  <a:srgbClr val="5050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grpSp>
          <p:sp>
            <p:nvSpPr>
              <p:cNvPr id="17" name="TextBox 16"/>
              <p:cNvSpPr txBox="1"/>
              <p:nvPr/>
            </p:nvSpPr>
            <p:spPr>
              <a:xfrm>
                <a:off x="2139438" y="1713899"/>
                <a:ext cx="2313432" cy="442700"/>
              </a:xfrm>
              <a:prstGeom prst="rect">
                <a:avLst/>
              </a:prstGeom>
              <a:noFill/>
            </p:spPr>
            <p:txBody>
              <a:bodyPr wrap="square" rtlCol="0">
                <a:spAutoFit/>
              </a:bodyPr>
              <a:lstStyle/>
              <a:p>
                <a:pPr algn="ctr" defTabSz="932597"/>
                <a:r>
                  <a:rPr lang="en-US" sz="1400" dirty="0">
                    <a:solidFill>
                      <a:srgbClr val="C00000"/>
                    </a:solidFill>
                    <a:latin typeface="Segoe UI Semilight" panose="020B0402040204020203" pitchFamily="34" charset="0"/>
                    <a:cs typeface="Segoe UI Semilight" panose="020B0402040204020203" pitchFamily="34" charset="0"/>
                  </a:rPr>
                  <a:t>DR site</a:t>
                </a:r>
              </a:p>
            </p:txBody>
          </p:sp>
        </p:grpSp>
        <p:grpSp>
          <p:nvGrpSpPr>
            <p:cNvPr id="592" name="Group 591"/>
            <p:cNvGrpSpPr/>
            <p:nvPr/>
          </p:nvGrpSpPr>
          <p:grpSpPr>
            <a:xfrm>
              <a:off x="5531747" y="2873314"/>
              <a:ext cx="1372980" cy="791072"/>
              <a:chOff x="5197984" y="2648184"/>
              <a:chExt cx="1372980" cy="791072"/>
            </a:xfrm>
          </p:grpSpPr>
          <p:grpSp>
            <p:nvGrpSpPr>
              <p:cNvPr id="4" name="Group 4"/>
              <p:cNvGrpSpPr>
                <a:grpSpLocks noChangeAspect="1"/>
              </p:cNvGrpSpPr>
              <p:nvPr/>
            </p:nvGrpSpPr>
            <p:grpSpPr bwMode="auto">
              <a:xfrm>
                <a:off x="5508077" y="2653088"/>
                <a:ext cx="878295" cy="777217"/>
                <a:chOff x="4396" y="2302"/>
                <a:chExt cx="895" cy="792"/>
              </a:xfrm>
            </p:grpSpPr>
            <p:sp>
              <p:nvSpPr>
                <p:cNvPr id="6" name="AutoShape 3"/>
                <p:cNvSpPr>
                  <a:spLocks noChangeAspect="1" noChangeArrowheads="1" noTextEdit="1"/>
                </p:cNvSpPr>
                <p:nvPr/>
              </p:nvSpPr>
              <p:spPr bwMode="auto">
                <a:xfrm>
                  <a:off x="4396" y="2302"/>
                  <a:ext cx="895" cy="7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7" name="Freeform 5"/>
                <p:cNvSpPr>
                  <a:spLocks/>
                </p:cNvSpPr>
                <p:nvPr/>
              </p:nvSpPr>
              <p:spPr bwMode="auto">
                <a:xfrm>
                  <a:off x="4600" y="2845"/>
                  <a:ext cx="482" cy="50"/>
                </a:xfrm>
                <a:custGeom>
                  <a:avLst/>
                  <a:gdLst>
                    <a:gd name="T0" fmla="*/ 443 w 482"/>
                    <a:gd name="T1" fmla="*/ 0 h 50"/>
                    <a:gd name="T2" fmla="*/ 40 w 482"/>
                    <a:gd name="T3" fmla="*/ 0 h 50"/>
                    <a:gd name="T4" fmla="*/ 0 w 482"/>
                    <a:gd name="T5" fmla="*/ 50 h 50"/>
                    <a:gd name="T6" fmla="*/ 482 w 482"/>
                    <a:gd name="T7" fmla="*/ 50 h 50"/>
                    <a:gd name="T8" fmla="*/ 443 w 482"/>
                    <a:gd name="T9" fmla="*/ 0 h 50"/>
                  </a:gdLst>
                  <a:ahLst/>
                  <a:cxnLst>
                    <a:cxn ang="0">
                      <a:pos x="T0" y="T1"/>
                    </a:cxn>
                    <a:cxn ang="0">
                      <a:pos x="T2" y="T3"/>
                    </a:cxn>
                    <a:cxn ang="0">
                      <a:pos x="T4" y="T5"/>
                    </a:cxn>
                    <a:cxn ang="0">
                      <a:pos x="T6" y="T7"/>
                    </a:cxn>
                    <a:cxn ang="0">
                      <a:pos x="T8" y="T9"/>
                    </a:cxn>
                  </a:cxnLst>
                  <a:rect l="0" t="0" r="r" b="b"/>
                  <a:pathLst>
                    <a:path w="482" h="50">
                      <a:moveTo>
                        <a:pt x="443" y="0"/>
                      </a:moveTo>
                      <a:lnTo>
                        <a:pt x="40" y="0"/>
                      </a:lnTo>
                      <a:lnTo>
                        <a:pt x="0" y="50"/>
                      </a:lnTo>
                      <a:lnTo>
                        <a:pt x="482" y="50"/>
                      </a:lnTo>
                      <a:lnTo>
                        <a:pt x="443" y="0"/>
                      </a:lnTo>
                      <a:close/>
                    </a:path>
                  </a:pathLst>
                </a:custGeom>
                <a:solidFill>
                  <a:srgbClr val="5050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8" name="Rectangle 6"/>
                <p:cNvSpPr>
                  <a:spLocks noChangeArrowheads="1"/>
                </p:cNvSpPr>
                <p:nvPr/>
              </p:nvSpPr>
              <p:spPr bwMode="auto">
                <a:xfrm>
                  <a:off x="4600" y="2895"/>
                  <a:ext cx="482" cy="15"/>
                </a:xfrm>
                <a:prstGeom prst="rect">
                  <a:avLst/>
                </a:prstGeom>
                <a:solidFill>
                  <a:srgbClr val="40404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9" name="Rectangle 7"/>
                <p:cNvSpPr>
                  <a:spLocks noChangeArrowheads="1"/>
                </p:cNvSpPr>
                <p:nvPr/>
              </p:nvSpPr>
              <p:spPr bwMode="auto">
                <a:xfrm>
                  <a:off x="4744" y="2745"/>
                  <a:ext cx="189" cy="125"/>
                </a:xfrm>
                <a:prstGeom prst="rect">
                  <a:avLst/>
                </a:prstGeom>
                <a:solidFill>
                  <a:srgbClr val="40404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147" name="Freeform 8"/>
                <p:cNvSpPr>
                  <a:spLocks/>
                </p:cNvSpPr>
                <p:nvPr/>
              </p:nvSpPr>
              <p:spPr bwMode="auto">
                <a:xfrm>
                  <a:off x="4396" y="2949"/>
                  <a:ext cx="890" cy="135"/>
                </a:xfrm>
                <a:custGeom>
                  <a:avLst/>
                  <a:gdLst>
                    <a:gd name="T0" fmla="*/ 756 w 890"/>
                    <a:gd name="T1" fmla="*/ 0 h 135"/>
                    <a:gd name="T2" fmla="*/ 120 w 890"/>
                    <a:gd name="T3" fmla="*/ 0 h 135"/>
                    <a:gd name="T4" fmla="*/ 0 w 890"/>
                    <a:gd name="T5" fmla="*/ 135 h 135"/>
                    <a:gd name="T6" fmla="*/ 890 w 890"/>
                    <a:gd name="T7" fmla="*/ 135 h 135"/>
                    <a:gd name="T8" fmla="*/ 756 w 890"/>
                    <a:gd name="T9" fmla="*/ 0 h 135"/>
                  </a:gdLst>
                  <a:ahLst/>
                  <a:cxnLst>
                    <a:cxn ang="0">
                      <a:pos x="T0" y="T1"/>
                    </a:cxn>
                    <a:cxn ang="0">
                      <a:pos x="T2" y="T3"/>
                    </a:cxn>
                    <a:cxn ang="0">
                      <a:pos x="T4" y="T5"/>
                    </a:cxn>
                    <a:cxn ang="0">
                      <a:pos x="T6" y="T7"/>
                    </a:cxn>
                    <a:cxn ang="0">
                      <a:pos x="T8" y="T9"/>
                    </a:cxn>
                  </a:cxnLst>
                  <a:rect l="0" t="0" r="r" b="b"/>
                  <a:pathLst>
                    <a:path w="890" h="135">
                      <a:moveTo>
                        <a:pt x="756" y="0"/>
                      </a:moveTo>
                      <a:lnTo>
                        <a:pt x="120" y="0"/>
                      </a:lnTo>
                      <a:lnTo>
                        <a:pt x="0" y="135"/>
                      </a:lnTo>
                      <a:lnTo>
                        <a:pt x="890" y="135"/>
                      </a:lnTo>
                      <a:lnTo>
                        <a:pt x="756" y="0"/>
                      </a:lnTo>
                      <a:close/>
                    </a:path>
                  </a:pathLst>
                </a:custGeom>
                <a:solidFill>
                  <a:srgbClr val="5050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148" name="Freeform 9"/>
                <p:cNvSpPr>
                  <a:spLocks/>
                </p:cNvSpPr>
                <p:nvPr/>
              </p:nvSpPr>
              <p:spPr bwMode="auto">
                <a:xfrm>
                  <a:off x="4416" y="2302"/>
                  <a:ext cx="850" cy="493"/>
                </a:xfrm>
                <a:custGeom>
                  <a:avLst/>
                  <a:gdLst>
                    <a:gd name="T0" fmla="*/ 171 w 171"/>
                    <a:gd name="T1" fmla="*/ 89 h 99"/>
                    <a:gd name="T2" fmla="*/ 161 w 171"/>
                    <a:gd name="T3" fmla="*/ 99 h 99"/>
                    <a:gd name="T4" fmla="*/ 9 w 171"/>
                    <a:gd name="T5" fmla="*/ 99 h 99"/>
                    <a:gd name="T6" fmla="*/ 0 w 171"/>
                    <a:gd name="T7" fmla="*/ 89 h 99"/>
                    <a:gd name="T8" fmla="*/ 0 w 171"/>
                    <a:gd name="T9" fmla="*/ 9 h 99"/>
                    <a:gd name="T10" fmla="*/ 9 w 171"/>
                    <a:gd name="T11" fmla="*/ 0 h 99"/>
                    <a:gd name="T12" fmla="*/ 161 w 171"/>
                    <a:gd name="T13" fmla="*/ 0 h 99"/>
                    <a:gd name="T14" fmla="*/ 171 w 171"/>
                    <a:gd name="T15" fmla="*/ 9 h 99"/>
                    <a:gd name="T16" fmla="*/ 171 w 171"/>
                    <a:gd name="T17" fmla="*/ 89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1" h="99">
                      <a:moveTo>
                        <a:pt x="171" y="89"/>
                      </a:moveTo>
                      <a:cubicBezTo>
                        <a:pt x="171" y="94"/>
                        <a:pt x="167" y="99"/>
                        <a:pt x="161" y="99"/>
                      </a:cubicBezTo>
                      <a:cubicBezTo>
                        <a:pt x="9" y="99"/>
                        <a:pt x="9" y="99"/>
                        <a:pt x="9" y="99"/>
                      </a:cubicBezTo>
                      <a:cubicBezTo>
                        <a:pt x="4" y="99"/>
                        <a:pt x="0" y="94"/>
                        <a:pt x="0" y="89"/>
                      </a:cubicBezTo>
                      <a:cubicBezTo>
                        <a:pt x="0" y="9"/>
                        <a:pt x="0" y="9"/>
                        <a:pt x="0" y="9"/>
                      </a:cubicBezTo>
                      <a:cubicBezTo>
                        <a:pt x="0" y="4"/>
                        <a:pt x="4" y="0"/>
                        <a:pt x="9" y="0"/>
                      </a:cubicBezTo>
                      <a:cubicBezTo>
                        <a:pt x="161" y="0"/>
                        <a:pt x="161" y="0"/>
                        <a:pt x="161" y="0"/>
                      </a:cubicBezTo>
                      <a:cubicBezTo>
                        <a:pt x="167" y="0"/>
                        <a:pt x="171" y="4"/>
                        <a:pt x="171" y="9"/>
                      </a:cubicBezTo>
                      <a:lnTo>
                        <a:pt x="171" y="89"/>
                      </a:lnTo>
                      <a:close/>
                    </a:path>
                  </a:pathLst>
                </a:custGeom>
                <a:solidFill>
                  <a:srgbClr val="4040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149" name="Rectangle 10"/>
                <p:cNvSpPr>
                  <a:spLocks noChangeArrowheads="1"/>
                </p:cNvSpPr>
                <p:nvPr/>
              </p:nvSpPr>
              <p:spPr bwMode="auto">
                <a:xfrm>
                  <a:off x="4461" y="2347"/>
                  <a:ext cx="766" cy="398"/>
                </a:xfrm>
                <a:prstGeom prst="rect">
                  <a:avLst/>
                </a:prstGeom>
                <a:solidFill>
                  <a:schemeClr val="accent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150" name="Rectangle 11"/>
                <p:cNvSpPr>
                  <a:spLocks noChangeArrowheads="1"/>
                </p:cNvSpPr>
                <p:nvPr/>
              </p:nvSpPr>
              <p:spPr bwMode="auto">
                <a:xfrm>
                  <a:off x="4744" y="2795"/>
                  <a:ext cx="189" cy="30"/>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151" name="Rectangle 12"/>
                <p:cNvSpPr>
                  <a:spLocks noChangeArrowheads="1"/>
                </p:cNvSpPr>
                <p:nvPr/>
              </p:nvSpPr>
              <p:spPr bwMode="auto">
                <a:xfrm>
                  <a:off x="4396" y="3084"/>
                  <a:ext cx="890" cy="15"/>
                </a:xfrm>
                <a:prstGeom prst="rect">
                  <a:avLst/>
                </a:prstGeom>
                <a:solidFill>
                  <a:srgbClr val="40404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152" name="Oval 13"/>
                <p:cNvSpPr>
                  <a:spLocks noChangeArrowheads="1"/>
                </p:cNvSpPr>
                <p:nvPr/>
              </p:nvSpPr>
              <p:spPr bwMode="auto">
                <a:xfrm>
                  <a:off x="4829" y="2312"/>
                  <a:ext cx="25" cy="20"/>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153" name="Freeform 14"/>
                <p:cNvSpPr>
                  <a:spLocks/>
                </p:cNvSpPr>
                <p:nvPr/>
              </p:nvSpPr>
              <p:spPr bwMode="auto">
                <a:xfrm>
                  <a:off x="4441" y="2964"/>
                  <a:ext cx="795" cy="100"/>
                </a:xfrm>
                <a:custGeom>
                  <a:avLst/>
                  <a:gdLst>
                    <a:gd name="T0" fmla="*/ 706 w 795"/>
                    <a:gd name="T1" fmla="*/ 0 h 100"/>
                    <a:gd name="T2" fmla="*/ 84 w 795"/>
                    <a:gd name="T3" fmla="*/ 0 h 100"/>
                    <a:gd name="T4" fmla="*/ 0 w 795"/>
                    <a:gd name="T5" fmla="*/ 100 h 100"/>
                    <a:gd name="T6" fmla="*/ 795 w 795"/>
                    <a:gd name="T7" fmla="*/ 100 h 100"/>
                    <a:gd name="T8" fmla="*/ 706 w 795"/>
                    <a:gd name="T9" fmla="*/ 0 h 100"/>
                  </a:gdLst>
                  <a:ahLst/>
                  <a:cxnLst>
                    <a:cxn ang="0">
                      <a:pos x="T0" y="T1"/>
                    </a:cxn>
                    <a:cxn ang="0">
                      <a:pos x="T2" y="T3"/>
                    </a:cxn>
                    <a:cxn ang="0">
                      <a:pos x="T4" y="T5"/>
                    </a:cxn>
                    <a:cxn ang="0">
                      <a:pos x="T6" y="T7"/>
                    </a:cxn>
                    <a:cxn ang="0">
                      <a:pos x="T8" y="T9"/>
                    </a:cxn>
                  </a:cxnLst>
                  <a:rect l="0" t="0" r="r" b="b"/>
                  <a:pathLst>
                    <a:path w="795" h="100">
                      <a:moveTo>
                        <a:pt x="706" y="0"/>
                      </a:moveTo>
                      <a:lnTo>
                        <a:pt x="84" y="0"/>
                      </a:lnTo>
                      <a:lnTo>
                        <a:pt x="0" y="100"/>
                      </a:lnTo>
                      <a:lnTo>
                        <a:pt x="795" y="100"/>
                      </a:lnTo>
                      <a:lnTo>
                        <a:pt x="706" y="0"/>
                      </a:lnTo>
                      <a:close/>
                    </a:path>
                  </a:pathLst>
                </a:custGeom>
                <a:solidFill>
                  <a:srgbClr val="4040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154" name="Freeform 15"/>
                <p:cNvSpPr>
                  <a:spLocks noEditPoints="1"/>
                </p:cNvSpPr>
                <p:nvPr/>
              </p:nvSpPr>
              <p:spPr bwMode="auto">
                <a:xfrm>
                  <a:off x="4451" y="2959"/>
                  <a:ext cx="771" cy="120"/>
                </a:xfrm>
                <a:custGeom>
                  <a:avLst/>
                  <a:gdLst>
                    <a:gd name="T0" fmla="*/ 696 w 771"/>
                    <a:gd name="T1" fmla="*/ 70 h 120"/>
                    <a:gd name="T2" fmla="*/ 676 w 771"/>
                    <a:gd name="T3" fmla="*/ 50 h 120"/>
                    <a:gd name="T4" fmla="*/ 731 w 771"/>
                    <a:gd name="T5" fmla="*/ 25 h 120"/>
                    <a:gd name="T6" fmla="*/ 641 w 771"/>
                    <a:gd name="T7" fmla="*/ 5 h 120"/>
                    <a:gd name="T8" fmla="*/ 626 w 771"/>
                    <a:gd name="T9" fmla="*/ 20 h 120"/>
                    <a:gd name="T10" fmla="*/ 512 w 771"/>
                    <a:gd name="T11" fmla="*/ 0 h 120"/>
                    <a:gd name="T12" fmla="*/ 492 w 771"/>
                    <a:gd name="T13" fmla="*/ 20 h 120"/>
                    <a:gd name="T14" fmla="*/ 437 w 771"/>
                    <a:gd name="T15" fmla="*/ 0 h 120"/>
                    <a:gd name="T16" fmla="*/ 408 w 771"/>
                    <a:gd name="T17" fmla="*/ 20 h 120"/>
                    <a:gd name="T18" fmla="*/ 358 w 771"/>
                    <a:gd name="T19" fmla="*/ 5 h 120"/>
                    <a:gd name="T20" fmla="*/ 328 w 771"/>
                    <a:gd name="T21" fmla="*/ 20 h 120"/>
                    <a:gd name="T22" fmla="*/ 283 w 771"/>
                    <a:gd name="T23" fmla="*/ 5 h 120"/>
                    <a:gd name="T24" fmla="*/ 248 w 771"/>
                    <a:gd name="T25" fmla="*/ 20 h 120"/>
                    <a:gd name="T26" fmla="*/ 154 w 771"/>
                    <a:gd name="T27" fmla="*/ 20 h 120"/>
                    <a:gd name="T28" fmla="*/ 139 w 771"/>
                    <a:gd name="T29" fmla="*/ 20 h 120"/>
                    <a:gd name="T30" fmla="*/ 114 w 771"/>
                    <a:gd name="T31" fmla="*/ 45 h 120"/>
                    <a:gd name="T32" fmla="*/ 99 w 771"/>
                    <a:gd name="T33" fmla="*/ 70 h 120"/>
                    <a:gd name="T34" fmla="*/ 99 w 771"/>
                    <a:gd name="T35" fmla="*/ 75 h 120"/>
                    <a:gd name="T36" fmla="*/ 129 w 771"/>
                    <a:gd name="T37" fmla="*/ 75 h 120"/>
                    <a:gd name="T38" fmla="*/ 174 w 771"/>
                    <a:gd name="T39" fmla="*/ 75 h 120"/>
                    <a:gd name="T40" fmla="*/ 189 w 771"/>
                    <a:gd name="T41" fmla="*/ 105 h 120"/>
                    <a:gd name="T42" fmla="*/ 234 w 771"/>
                    <a:gd name="T43" fmla="*/ 75 h 120"/>
                    <a:gd name="T44" fmla="*/ 253 w 771"/>
                    <a:gd name="T45" fmla="*/ 110 h 120"/>
                    <a:gd name="T46" fmla="*/ 512 w 771"/>
                    <a:gd name="T47" fmla="*/ 75 h 120"/>
                    <a:gd name="T48" fmla="*/ 572 w 771"/>
                    <a:gd name="T49" fmla="*/ 75 h 120"/>
                    <a:gd name="T50" fmla="*/ 661 w 771"/>
                    <a:gd name="T51" fmla="*/ 120 h 120"/>
                    <a:gd name="T52" fmla="*/ 666 w 771"/>
                    <a:gd name="T53" fmla="*/ 75 h 120"/>
                    <a:gd name="T54" fmla="*/ 726 w 771"/>
                    <a:gd name="T55" fmla="*/ 75 h 120"/>
                    <a:gd name="T56" fmla="*/ 771 w 771"/>
                    <a:gd name="T57" fmla="*/ 70 h 120"/>
                    <a:gd name="T58" fmla="*/ 656 w 771"/>
                    <a:gd name="T59" fmla="*/ 25 h 120"/>
                    <a:gd name="T60" fmla="*/ 631 w 771"/>
                    <a:gd name="T61" fmla="*/ 25 h 120"/>
                    <a:gd name="T62" fmla="*/ 229 w 771"/>
                    <a:gd name="T63" fmla="*/ 50 h 120"/>
                    <a:gd name="T64" fmla="*/ 229 w 771"/>
                    <a:gd name="T65" fmla="*/ 45 h 120"/>
                    <a:gd name="T66" fmla="*/ 288 w 771"/>
                    <a:gd name="T67" fmla="*/ 25 h 120"/>
                    <a:gd name="T68" fmla="*/ 502 w 771"/>
                    <a:gd name="T69" fmla="*/ 25 h 120"/>
                    <a:gd name="T70" fmla="*/ 477 w 771"/>
                    <a:gd name="T71" fmla="*/ 25 h 120"/>
                    <a:gd name="T72" fmla="*/ 452 w 771"/>
                    <a:gd name="T73" fmla="*/ 45 h 120"/>
                    <a:gd name="T74" fmla="*/ 398 w 771"/>
                    <a:gd name="T75" fmla="*/ 45 h 120"/>
                    <a:gd name="T76" fmla="*/ 343 w 771"/>
                    <a:gd name="T77" fmla="*/ 45 h 120"/>
                    <a:gd name="T78" fmla="*/ 318 w 771"/>
                    <a:gd name="T79" fmla="*/ 25 h 120"/>
                    <a:gd name="T80" fmla="*/ 313 w 771"/>
                    <a:gd name="T81" fmla="*/ 25 h 120"/>
                    <a:gd name="T82" fmla="*/ 288 w 771"/>
                    <a:gd name="T83" fmla="*/ 50 h 120"/>
                    <a:gd name="T84" fmla="*/ 318 w 771"/>
                    <a:gd name="T85" fmla="*/ 50 h 120"/>
                    <a:gd name="T86" fmla="*/ 373 w 771"/>
                    <a:gd name="T87" fmla="*/ 50 h 120"/>
                    <a:gd name="T88" fmla="*/ 403 w 771"/>
                    <a:gd name="T89" fmla="*/ 50 h 120"/>
                    <a:gd name="T90" fmla="*/ 432 w 771"/>
                    <a:gd name="T91" fmla="*/ 70 h 120"/>
                    <a:gd name="T92" fmla="*/ 437 w 771"/>
                    <a:gd name="T93" fmla="*/ 70 h 120"/>
                    <a:gd name="T94" fmla="*/ 462 w 771"/>
                    <a:gd name="T95" fmla="*/ 50 h 120"/>
                    <a:gd name="T96" fmla="*/ 512 w 771"/>
                    <a:gd name="T97" fmla="*/ 45 h 120"/>
                    <a:gd name="T98" fmla="*/ 234 w 771"/>
                    <a:gd name="T99" fmla="*/ 25 h 120"/>
                    <a:gd name="T100" fmla="*/ 154 w 771"/>
                    <a:gd name="T101" fmla="*/ 25 h 120"/>
                    <a:gd name="T102" fmla="*/ 129 w 771"/>
                    <a:gd name="T103" fmla="*/ 70 h 120"/>
                    <a:gd name="T104" fmla="*/ 134 w 771"/>
                    <a:gd name="T105" fmla="*/ 70 h 120"/>
                    <a:gd name="T106" fmla="*/ 164 w 771"/>
                    <a:gd name="T107" fmla="*/ 70 h 120"/>
                    <a:gd name="T108" fmla="*/ 224 w 771"/>
                    <a:gd name="T109" fmla="*/ 70 h 120"/>
                    <a:gd name="T110" fmla="*/ 527 w 771"/>
                    <a:gd name="T111" fmla="*/ 70 h 120"/>
                    <a:gd name="T112" fmla="*/ 631 w 771"/>
                    <a:gd name="T113" fmla="*/ 7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71" h="120">
                      <a:moveTo>
                        <a:pt x="771" y="70"/>
                      </a:moveTo>
                      <a:lnTo>
                        <a:pt x="726" y="70"/>
                      </a:lnTo>
                      <a:lnTo>
                        <a:pt x="726" y="70"/>
                      </a:lnTo>
                      <a:lnTo>
                        <a:pt x="726" y="70"/>
                      </a:lnTo>
                      <a:lnTo>
                        <a:pt x="696" y="70"/>
                      </a:lnTo>
                      <a:lnTo>
                        <a:pt x="696" y="70"/>
                      </a:lnTo>
                      <a:lnTo>
                        <a:pt x="696" y="70"/>
                      </a:lnTo>
                      <a:lnTo>
                        <a:pt x="666" y="70"/>
                      </a:lnTo>
                      <a:lnTo>
                        <a:pt x="651" y="50"/>
                      </a:lnTo>
                      <a:lnTo>
                        <a:pt x="676" y="50"/>
                      </a:lnTo>
                      <a:lnTo>
                        <a:pt x="676" y="50"/>
                      </a:lnTo>
                      <a:lnTo>
                        <a:pt x="676" y="50"/>
                      </a:lnTo>
                      <a:lnTo>
                        <a:pt x="751" y="50"/>
                      </a:lnTo>
                      <a:lnTo>
                        <a:pt x="751" y="45"/>
                      </a:lnTo>
                      <a:lnTo>
                        <a:pt x="676" y="45"/>
                      </a:lnTo>
                      <a:lnTo>
                        <a:pt x="676" y="45"/>
                      </a:lnTo>
                      <a:lnTo>
                        <a:pt x="661" y="25"/>
                      </a:lnTo>
                      <a:lnTo>
                        <a:pt x="731" y="25"/>
                      </a:lnTo>
                      <a:lnTo>
                        <a:pt x="731" y="20"/>
                      </a:lnTo>
                      <a:lnTo>
                        <a:pt x="661" y="20"/>
                      </a:lnTo>
                      <a:lnTo>
                        <a:pt x="661" y="20"/>
                      </a:lnTo>
                      <a:lnTo>
                        <a:pt x="661" y="20"/>
                      </a:lnTo>
                      <a:lnTo>
                        <a:pt x="646" y="0"/>
                      </a:lnTo>
                      <a:lnTo>
                        <a:pt x="641" y="5"/>
                      </a:lnTo>
                      <a:lnTo>
                        <a:pt x="656" y="20"/>
                      </a:lnTo>
                      <a:lnTo>
                        <a:pt x="631" y="20"/>
                      </a:lnTo>
                      <a:lnTo>
                        <a:pt x="631" y="20"/>
                      </a:lnTo>
                      <a:lnTo>
                        <a:pt x="621" y="0"/>
                      </a:lnTo>
                      <a:lnTo>
                        <a:pt x="616" y="5"/>
                      </a:lnTo>
                      <a:lnTo>
                        <a:pt x="626" y="20"/>
                      </a:lnTo>
                      <a:lnTo>
                        <a:pt x="602" y="20"/>
                      </a:lnTo>
                      <a:lnTo>
                        <a:pt x="592" y="0"/>
                      </a:lnTo>
                      <a:lnTo>
                        <a:pt x="567" y="0"/>
                      </a:lnTo>
                      <a:lnTo>
                        <a:pt x="577" y="20"/>
                      </a:lnTo>
                      <a:lnTo>
                        <a:pt x="522" y="20"/>
                      </a:lnTo>
                      <a:lnTo>
                        <a:pt x="512" y="0"/>
                      </a:lnTo>
                      <a:lnTo>
                        <a:pt x="512" y="5"/>
                      </a:lnTo>
                      <a:lnTo>
                        <a:pt x="517" y="20"/>
                      </a:lnTo>
                      <a:lnTo>
                        <a:pt x="492" y="20"/>
                      </a:lnTo>
                      <a:lnTo>
                        <a:pt x="487" y="5"/>
                      </a:lnTo>
                      <a:lnTo>
                        <a:pt x="487" y="5"/>
                      </a:lnTo>
                      <a:lnTo>
                        <a:pt x="492" y="20"/>
                      </a:lnTo>
                      <a:lnTo>
                        <a:pt x="467" y="20"/>
                      </a:lnTo>
                      <a:lnTo>
                        <a:pt x="462" y="0"/>
                      </a:lnTo>
                      <a:lnTo>
                        <a:pt x="457" y="5"/>
                      </a:lnTo>
                      <a:lnTo>
                        <a:pt x="462" y="20"/>
                      </a:lnTo>
                      <a:lnTo>
                        <a:pt x="437" y="20"/>
                      </a:lnTo>
                      <a:lnTo>
                        <a:pt x="437" y="0"/>
                      </a:lnTo>
                      <a:lnTo>
                        <a:pt x="432" y="5"/>
                      </a:lnTo>
                      <a:lnTo>
                        <a:pt x="437" y="20"/>
                      </a:lnTo>
                      <a:lnTo>
                        <a:pt x="413" y="20"/>
                      </a:lnTo>
                      <a:lnTo>
                        <a:pt x="413" y="5"/>
                      </a:lnTo>
                      <a:lnTo>
                        <a:pt x="408" y="5"/>
                      </a:lnTo>
                      <a:lnTo>
                        <a:pt x="408" y="20"/>
                      </a:lnTo>
                      <a:lnTo>
                        <a:pt x="388" y="20"/>
                      </a:lnTo>
                      <a:lnTo>
                        <a:pt x="388" y="5"/>
                      </a:lnTo>
                      <a:lnTo>
                        <a:pt x="383" y="5"/>
                      </a:lnTo>
                      <a:lnTo>
                        <a:pt x="383" y="20"/>
                      </a:lnTo>
                      <a:lnTo>
                        <a:pt x="358" y="20"/>
                      </a:lnTo>
                      <a:lnTo>
                        <a:pt x="358" y="5"/>
                      </a:lnTo>
                      <a:lnTo>
                        <a:pt x="358" y="5"/>
                      </a:lnTo>
                      <a:lnTo>
                        <a:pt x="358" y="20"/>
                      </a:lnTo>
                      <a:lnTo>
                        <a:pt x="333" y="20"/>
                      </a:lnTo>
                      <a:lnTo>
                        <a:pt x="333" y="5"/>
                      </a:lnTo>
                      <a:lnTo>
                        <a:pt x="333" y="0"/>
                      </a:lnTo>
                      <a:lnTo>
                        <a:pt x="328" y="20"/>
                      </a:lnTo>
                      <a:lnTo>
                        <a:pt x="303" y="20"/>
                      </a:lnTo>
                      <a:lnTo>
                        <a:pt x="308" y="5"/>
                      </a:lnTo>
                      <a:lnTo>
                        <a:pt x="303" y="5"/>
                      </a:lnTo>
                      <a:lnTo>
                        <a:pt x="303" y="20"/>
                      </a:lnTo>
                      <a:lnTo>
                        <a:pt x="278" y="20"/>
                      </a:lnTo>
                      <a:lnTo>
                        <a:pt x="283" y="5"/>
                      </a:lnTo>
                      <a:lnTo>
                        <a:pt x="283" y="0"/>
                      </a:lnTo>
                      <a:lnTo>
                        <a:pt x="273" y="20"/>
                      </a:lnTo>
                      <a:lnTo>
                        <a:pt x="253" y="20"/>
                      </a:lnTo>
                      <a:lnTo>
                        <a:pt x="258" y="5"/>
                      </a:lnTo>
                      <a:lnTo>
                        <a:pt x="253" y="0"/>
                      </a:lnTo>
                      <a:lnTo>
                        <a:pt x="248" y="20"/>
                      </a:lnTo>
                      <a:lnTo>
                        <a:pt x="224" y="20"/>
                      </a:lnTo>
                      <a:lnTo>
                        <a:pt x="234" y="5"/>
                      </a:lnTo>
                      <a:lnTo>
                        <a:pt x="229" y="0"/>
                      </a:lnTo>
                      <a:lnTo>
                        <a:pt x="219" y="20"/>
                      </a:lnTo>
                      <a:lnTo>
                        <a:pt x="154" y="20"/>
                      </a:lnTo>
                      <a:lnTo>
                        <a:pt x="154" y="20"/>
                      </a:lnTo>
                      <a:lnTo>
                        <a:pt x="154" y="20"/>
                      </a:lnTo>
                      <a:lnTo>
                        <a:pt x="144" y="20"/>
                      </a:lnTo>
                      <a:lnTo>
                        <a:pt x="154" y="5"/>
                      </a:lnTo>
                      <a:lnTo>
                        <a:pt x="154" y="0"/>
                      </a:lnTo>
                      <a:lnTo>
                        <a:pt x="139" y="20"/>
                      </a:lnTo>
                      <a:lnTo>
                        <a:pt x="139" y="20"/>
                      </a:lnTo>
                      <a:lnTo>
                        <a:pt x="40" y="20"/>
                      </a:lnTo>
                      <a:lnTo>
                        <a:pt x="40" y="25"/>
                      </a:lnTo>
                      <a:lnTo>
                        <a:pt x="149" y="25"/>
                      </a:lnTo>
                      <a:lnTo>
                        <a:pt x="139" y="45"/>
                      </a:lnTo>
                      <a:lnTo>
                        <a:pt x="139" y="45"/>
                      </a:lnTo>
                      <a:lnTo>
                        <a:pt x="114" y="45"/>
                      </a:lnTo>
                      <a:lnTo>
                        <a:pt x="114" y="45"/>
                      </a:lnTo>
                      <a:lnTo>
                        <a:pt x="114" y="45"/>
                      </a:lnTo>
                      <a:lnTo>
                        <a:pt x="25" y="45"/>
                      </a:lnTo>
                      <a:lnTo>
                        <a:pt x="25" y="50"/>
                      </a:lnTo>
                      <a:lnTo>
                        <a:pt x="114" y="50"/>
                      </a:lnTo>
                      <a:lnTo>
                        <a:pt x="99" y="70"/>
                      </a:lnTo>
                      <a:lnTo>
                        <a:pt x="99" y="70"/>
                      </a:lnTo>
                      <a:lnTo>
                        <a:pt x="0" y="70"/>
                      </a:lnTo>
                      <a:lnTo>
                        <a:pt x="0" y="75"/>
                      </a:lnTo>
                      <a:lnTo>
                        <a:pt x="99" y="75"/>
                      </a:lnTo>
                      <a:lnTo>
                        <a:pt x="99" y="75"/>
                      </a:lnTo>
                      <a:lnTo>
                        <a:pt x="99" y="75"/>
                      </a:lnTo>
                      <a:lnTo>
                        <a:pt x="109" y="75"/>
                      </a:lnTo>
                      <a:lnTo>
                        <a:pt x="89" y="110"/>
                      </a:lnTo>
                      <a:lnTo>
                        <a:pt x="89" y="115"/>
                      </a:lnTo>
                      <a:lnTo>
                        <a:pt x="114" y="75"/>
                      </a:lnTo>
                      <a:lnTo>
                        <a:pt x="114" y="75"/>
                      </a:lnTo>
                      <a:lnTo>
                        <a:pt x="129" y="75"/>
                      </a:lnTo>
                      <a:lnTo>
                        <a:pt x="129" y="75"/>
                      </a:lnTo>
                      <a:lnTo>
                        <a:pt x="129" y="75"/>
                      </a:lnTo>
                      <a:lnTo>
                        <a:pt x="159" y="75"/>
                      </a:lnTo>
                      <a:lnTo>
                        <a:pt x="159" y="80"/>
                      </a:lnTo>
                      <a:lnTo>
                        <a:pt x="159" y="75"/>
                      </a:lnTo>
                      <a:lnTo>
                        <a:pt x="174" y="75"/>
                      </a:lnTo>
                      <a:lnTo>
                        <a:pt x="154" y="110"/>
                      </a:lnTo>
                      <a:lnTo>
                        <a:pt x="159" y="115"/>
                      </a:lnTo>
                      <a:lnTo>
                        <a:pt x="174" y="80"/>
                      </a:lnTo>
                      <a:lnTo>
                        <a:pt x="174" y="75"/>
                      </a:lnTo>
                      <a:lnTo>
                        <a:pt x="204" y="75"/>
                      </a:lnTo>
                      <a:lnTo>
                        <a:pt x="189" y="105"/>
                      </a:lnTo>
                      <a:lnTo>
                        <a:pt x="194" y="110"/>
                      </a:lnTo>
                      <a:lnTo>
                        <a:pt x="209" y="75"/>
                      </a:lnTo>
                      <a:lnTo>
                        <a:pt x="219" y="75"/>
                      </a:lnTo>
                      <a:lnTo>
                        <a:pt x="224" y="75"/>
                      </a:lnTo>
                      <a:lnTo>
                        <a:pt x="224" y="75"/>
                      </a:lnTo>
                      <a:lnTo>
                        <a:pt x="234" y="75"/>
                      </a:lnTo>
                      <a:lnTo>
                        <a:pt x="224" y="110"/>
                      </a:lnTo>
                      <a:lnTo>
                        <a:pt x="224" y="115"/>
                      </a:lnTo>
                      <a:lnTo>
                        <a:pt x="239" y="75"/>
                      </a:lnTo>
                      <a:lnTo>
                        <a:pt x="239" y="75"/>
                      </a:lnTo>
                      <a:lnTo>
                        <a:pt x="263" y="75"/>
                      </a:lnTo>
                      <a:lnTo>
                        <a:pt x="253" y="110"/>
                      </a:lnTo>
                      <a:lnTo>
                        <a:pt x="258" y="110"/>
                      </a:lnTo>
                      <a:lnTo>
                        <a:pt x="268" y="75"/>
                      </a:lnTo>
                      <a:lnTo>
                        <a:pt x="512" y="75"/>
                      </a:lnTo>
                      <a:lnTo>
                        <a:pt x="522" y="110"/>
                      </a:lnTo>
                      <a:lnTo>
                        <a:pt x="522" y="105"/>
                      </a:lnTo>
                      <a:lnTo>
                        <a:pt x="512" y="75"/>
                      </a:lnTo>
                      <a:lnTo>
                        <a:pt x="542" y="75"/>
                      </a:lnTo>
                      <a:lnTo>
                        <a:pt x="542" y="75"/>
                      </a:lnTo>
                      <a:lnTo>
                        <a:pt x="552" y="110"/>
                      </a:lnTo>
                      <a:lnTo>
                        <a:pt x="557" y="105"/>
                      </a:lnTo>
                      <a:lnTo>
                        <a:pt x="547" y="75"/>
                      </a:lnTo>
                      <a:lnTo>
                        <a:pt x="572" y="75"/>
                      </a:lnTo>
                      <a:lnTo>
                        <a:pt x="587" y="110"/>
                      </a:lnTo>
                      <a:lnTo>
                        <a:pt x="587" y="105"/>
                      </a:lnTo>
                      <a:lnTo>
                        <a:pt x="577" y="75"/>
                      </a:lnTo>
                      <a:lnTo>
                        <a:pt x="606" y="75"/>
                      </a:lnTo>
                      <a:lnTo>
                        <a:pt x="626" y="120"/>
                      </a:lnTo>
                      <a:lnTo>
                        <a:pt x="661" y="120"/>
                      </a:lnTo>
                      <a:lnTo>
                        <a:pt x="636" y="75"/>
                      </a:lnTo>
                      <a:lnTo>
                        <a:pt x="661" y="75"/>
                      </a:lnTo>
                      <a:lnTo>
                        <a:pt x="661" y="75"/>
                      </a:lnTo>
                      <a:lnTo>
                        <a:pt x="691" y="120"/>
                      </a:lnTo>
                      <a:lnTo>
                        <a:pt x="691" y="115"/>
                      </a:lnTo>
                      <a:lnTo>
                        <a:pt x="666" y="75"/>
                      </a:lnTo>
                      <a:lnTo>
                        <a:pt x="696" y="75"/>
                      </a:lnTo>
                      <a:lnTo>
                        <a:pt x="696" y="75"/>
                      </a:lnTo>
                      <a:lnTo>
                        <a:pt x="721" y="115"/>
                      </a:lnTo>
                      <a:lnTo>
                        <a:pt x="721" y="110"/>
                      </a:lnTo>
                      <a:lnTo>
                        <a:pt x="701" y="75"/>
                      </a:lnTo>
                      <a:lnTo>
                        <a:pt x="726" y="75"/>
                      </a:lnTo>
                      <a:lnTo>
                        <a:pt x="726" y="75"/>
                      </a:lnTo>
                      <a:lnTo>
                        <a:pt x="751" y="115"/>
                      </a:lnTo>
                      <a:lnTo>
                        <a:pt x="756" y="110"/>
                      </a:lnTo>
                      <a:lnTo>
                        <a:pt x="731" y="75"/>
                      </a:lnTo>
                      <a:lnTo>
                        <a:pt x="771" y="75"/>
                      </a:lnTo>
                      <a:lnTo>
                        <a:pt x="771" y="70"/>
                      </a:lnTo>
                      <a:close/>
                      <a:moveTo>
                        <a:pt x="631" y="25"/>
                      </a:moveTo>
                      <a:lnTo>
                        <a:pt x="631" y="25"/>
                      </a:lnTo>
                      <a:lnTo>
                        <a:pt x="631" y="25"/>
                      </a:lnTo>
                      <a:lnTo>
                        <a:pt x="656" y="25"/>
                      </a:lnTo>
                      <a:lnTo>
                        <a:pt x="656" y="25"/>
                      </a:lnTo>
                      <a:lnTo>
                        <a:pt x="656" y="25"/>
                      </a:lnTo>
                      <a:lnTo>
                        <a:pt x="656" y="25"/>
                      </a:lnTo>
                      <a:lnTo>
                        <a:pt x="656" y="25"/>
                      </a:lnTo>
                      <a:lnTo>
                        <a:pt x="671" y="45"/>
                      </a:lnTo>
                      <a:lnTo>
                        <a:pt x="616" y="45"/>
                      </a:lnTo>
                      <a:lnTo>
                        <a:pt x="606" y="25"/>
                      </a:lnTo>
                      <a:lnTo>
                        <a:pt x="631" y="25"/>
                      </a:lnTo>
                      <a:close/>
                      <a:moveTo>
                        <a:pt x="592" y="45"/>
                      </a:moveTo>
                      <a:lnTo>
                        <a:pt x="542" y="45"/>
                      </a:lnTo>
                      <a:lnTo>
                        <a:pt x="537" y="25"/>
                      </a:lnTo>
                      <a:lnTo>
                        <a:pt x="582" y="25"/>
                      </a:lnTo>
                      <a:lnTo>
                        <a:pt x="592" y="45"/>
                      </a:lnTo>
                      <a:close/>
                      <a:moveTo>
                        <a:pt x="229" y="50"/>
                      </a:moveTo>
                      <a:lnTo>
                        <a:pt x="219" y="70"/>
                      </a:lnTo>
                      <a:lnTo>
                        <a:pt x="194" y="70"/>
                      </a:lnTo>
                      <a:lnTo>
                        <a:pt x="204" y="50"/>
                      </a:lnTo>
                      <a:lnTo>
                        <a:pt x="204" y="50"/>
                      </a:lnTo>
                      <a:lnTo>
                        <a:pt x="229" y="50"/>
                      </a:lnTo>
                      <a:close/>
                      <a:moveTo>
                        <a:pt x="229" y="45"/>
                      </a:moveTo>
                      <a:lnTo>
                        <a:pt x="234" y="25"/>
                      </a:lnTo>
                      <a:lnTo>
                        <a:pt x="258" y="25"/>
                      </a:lnTo>
                      <a:lnTo>
                        <a:pt x="253" y="45"/>
                      </a:lnTo>
                      <a:lnTo>
                        <a:pt x="229" y="45"/>
                      </a:lnTo>
                      <a:close/>
                      <a:moveTo>
                        <a:pt x="263" y="25"/>
                      </a:moveTo>
                      <a:lnTo>
                        <a:pt x="288" y="25"/>
                      </a:lnTo>
                      <a:lnTo>
                        <a:pt x="283" y="45"/>
                      </a:lnTo>
                      <a:lnTo>
                        <a:pt x="258" y="45"/>
                      </a:lnTo>
                      <a:lnTo>
                        <a:pt x="263" y="25"/>
                      </a:lnTo>
                      <a:close/>
                      <a:moveTo>
                        <a:pt x="487" y="45"/>
                      </a:moveTo>
                      <a:lnTo>
                        <a:pt x="482" y="25"/>
                      </a:lnTo>
                      <a:lnTo>
                        <a:pt x="502" y="25"/>
                      </a:lnTo>
                      <a:lnTo>
                        <a:pt x="512" y="45"/>
                      </a:lnTo>
                      <a:lnTo>
                        <a:pt x="487" y="45"/>
                      </a:lnTo>
                      <a:close/>
                      <a:moveTo>
                        <a:pt x="482" y="45"/>
                      </a:moveTo>
                      <a:lnTo>
                        <a:pt x="457" y="45"/>
                      </a:lnTo>
                      <a:lnTo>
                        <a:pt x="452" y="25"/>
                      </a:lnTo>
                      <a:lnTo>
                        <a:pt x="477" y="25"/>
                      </a:lnTo>
                      <a:lnTo>
                        <a:pt x="482" y="45"/>
                      </a:lnTo>
                      <a:close/>
                      <a:moveTo>
                        <a:pt x="452" y="45"/>
                      </a:moveTo>
                      <a:lnTo>
                        <a:pt x="427" y="45"/>
                      </a:lnTo>
                      <a:lnTo>
                        <a:pt x="427" y="25"/>
                      </a:lnTo>
                      <a:lnTo>
                        <a:pt x="452" y="25"/>
                      </a:lnTo>
                      <a:lnTo>
                        <a:pt x="452" y="45"/>
                      </a:lnTo>
                      <a:close/>
                      <a:moveTo>
                        <a:pt x="427" y="45"/>
                      </a:moveTo>
                      <a:lnTo>
                        <a:pt x="398" y="45"/>
                      </a:lnTo>
                      <a:lnTo>
                        <a:pt x="398" y="25"/>
                      </a:lnTo>
                      <a:lnTo>
                        <a:pt x="423" y="25"/>
                      </a:lnTo>
                      <a:lnTo>
                        <a:pt x="427" y="45"/>
                      </a:lnTo>
                      <a:close/>
                      <a:moveTo>
                        <a:pt x="398" y="45"/>
                      </a:moveTo>
                      <a:lnTo>
                        <a:pt x="373" y="45"/>
                      </a:lnTo>
                      <a:lnTo>
                        <a:pt x="373" y="25"/>
                      </a:lnTo>
                      <a:lnTo>
                        <a:pt x="398" y="25"/>
                      </a:lnTo>
                      <a:lnTo>
                        <a:pt x="398" y="45"/>
                      </a:lnTo>
                      <a:close/>
                      <a:moveTo>
                        <a:pt x="368" y="45"/>
                      </a:moveTo>
                      <a:lnTo>
                        <a:pt x="343" y="45"/>
                      </a:lnTo>
                      <a:lnTo>
                        <a:pt x="343" y="25"/>
                      </a:lnTo>
                      <a:lnTo>
                        <a:pt x="368" y="25"/>
                      </a:lnTo>
                      <a:lnTo>
                        <a:pt x="368" y="45"/>
                      </a:lnTo>
                      <a:close/>
                      <a:moveTo>
                        <a:pt x="338" y="45"/>
                      </a:moveTo>
                      <a:lnTo>
                        <a:pt x="313" y="45"/>
                      </a:lnTo>
                      <a:lnTo>
                        <a:pt x="318" y="25"/>
                      </a:lnTo>
                      <a:lnTo>
                        <a:pt x="343" y="25"/>
                      </a:lnTo>
                      <a:lnTo>
                        <a:pt x="338" y="45"/>
                      </a:lnTo>
                      <a:close/>
                      <a:moveTo>
                        <a:pt x="308" y="45"/>
                      </a:moveTo>
                      <a:lnTo>
                        <a:pt x="283" y="45"/>
                      </a:lnTo>
                      <a:lnTo>
                        <a:pt x="288" y="25"/>
                      </a:lnTo>
                      <a:lnTo>
                        <a:pt x="313" y="25"/>
                      </a:lnTo>
                      <a:lnTo>
                        <a:pt x="308" y="45"/>
                      </a:lnTo>
                      <a:close/>
                      <a:moveTo>
                        <a:pt x="288" y="50"/>
                      </a:moveTo>
                      <a:lnTo>
                        <a:pt x="283" y="70"/>
                      </a:lnTo>
                      <a:lnTo>
                        <a:pt x="253" y="70"/>
                      </a:lnTo>
                      <a:lnTo>
                        <a:pt x="258" y="50"/>
                      </a:lnTo>
                      <a:lnTo>
                        <a:pt x="288" y="50"/>
                      </a:lnTo>
                      <a:close/>
                      <a:moveTo>
                        <a:pt x="288" y="50"/>
                      </a:moveTo>
                      <a:lnTo>
                        <a:pt x="313" y="50"/>
                      </a:lnTo>
                      <a:lnTo>
                        <a:pt x="313" y="70"/>
                      </a:lnTo>
                      <a:lnTo>
                        <a:pt x="283" y="70"/>
                      </a:lnTo>
                      <a:lnTo>
                        <a:pt x="288" y="50"/>
                      </a:lnTo>
                      <a:close/>
                      <a:moveTo>
                        <a:pt x="318" y="50"/>
                      </a:moveTo>
                      <a:lnTo>
                        <a:pt x="343" y="50"/>
                      </a:lnTo>
                      <a:lnTo>
                        <a:pt x="343" y="70"/>
                      </a:lnTo>
                      <a:lnTo>
                        <a:pt x="313" y="70"/>
                      </a:lnTo>
                      <a:lnTo>
                        <a:pt x="318" y="50"/>
                      </a:lnTo>
                      <a:close/>
                      <a:moveTo>
                        <a:pt x="348" y="50"/>
                      </a:moveTo>
                      <a:lnTo>
                        <a:pt x="373" y="50"/>
                      </a:lnTo>
                      <a:lnTo>
                        <a:pt x="373" y="70"/>
                      </a:lnTo>
                      <a:lnTo>
                        <a:pt x="343" y="70"/>
                      </a:lnTo>
                      <a:lnTo>
                        <a:pt x="348" y="50"/>
                      </a:lnTo>
                      <a:close/>
                      <a:moveTo>
                        <a:pt x="378" y="50"/>
                      </a:moveTo>
                      <a:lnTo>
                        <a:pt x="403" y="50"/>
                      </a:lnTo>
                      <a:lnTo>
                        <a:pt x="403" y="50"/>
                      </a:lnTo>
                      <a:lnTo>
                        <a:pt x="403" y="70"/>
                      </a:lnTo>
                      <a:lnTo>
                        <a:pt x="378" y="70"/>
                      </a:lnTo>
                      <a:lnTo>
                        <a:pt x="378" y="50"/>
                      </a:lnTo>
                      <a:close/>
                      <a:moveTo>
                        <a:pt x="408" y="50"/>
                      </a:moveTo>
                      <a:lnTo>
                        <a:pt x="432" y="50"/>
                      </a:lnTo>
                      <a:lnTo>
                        <a:pt x="432" y="70"/>
                      </a:lnTo>
                      <a:lnTo>
                        <a:pt x="408" y="70"/>
                      </a:lnTo>
                      <a:lnTo>
                        <a:pt x="408" y="50"/>
                      </a:lnTo>
                      <a:close/>
                      <a:moveTo>
                        <a:pt x="432" y="50"/>
                      </a:moveTo>
                      <a:lnTo>
                        <a:pt x="462" y="50"/>
                      </a:lnTo>
                      <a:lnTo>
                        <a:pt x="462" y="70"/>
                      </a:lnTo>
                      <a:lnTo>
                        <a:pt x="437" y="70"/>
                      </a:lnTo>
                      <a:lnTo>
                        <a:pt x="432" y="50"/>
                      </a:lnTo>
                      <a:close/>
                      <a:moveTo>
                        <a:pt x="462" y="50"/>
                      </a:moveTo>
                      <a:lnTo>
                        <a:pt x="487" y="50"/>
                      </a:lnTo>
                      <a:lnTo>
                        <a:pt x="492" y="70"/>
                      </a:lnTo>
                      <a:lnTo>
                        <a:pt x="467" y="70"/>
                      </a:lnTo>
                      <a:lnTo>
                        <a:pt x="462" y="50"/>
                      </a:lnTo>
                      <a:close/>
                      <a:moveTo>
                        <a:pt x="492" y="50"/>
                      </a:moveTo>
                      <a:lnTo>
                        <a:pt x="517" y="50"/>
                      </a:lnTo>
                      <a:lnTo>
                        <a:pt x="522" y="70"/>
                      </a:lnTo>
                      <a:lnTo>
                        <a:pt x="497" y="70"/>
                      </a:lnTo>
                      <a:lnTo>
                        <a:pt x="492" y="50"/>
                      </a:lnTo>
                      <a:close/>
                      <a:moveTo>
                        <a:pt x="512" y="45"/>
                      </a:moveTo>
                      <a:lnTo>
                        <a:pt x="507" y="25"/>
                      </a:lnTo>
                      <a:lnTo>
                        <a:pt x="532" y="25"/>
                      </a:lnTo>
                      <a:lnTo>
                        <a:pt x="537" y="45"/>
                      </a:lnTo>
                      <a:lnTo>
                        <a:pt x="512" y="45"/>
                      </a:lnTo>
                      <a:close/>
                      <a:moveTo>
                        <a:pt x="154" y="25"/>
                      </a:moveTo>
                      <a:lnTo>
                        <a:pt x="234" y="25"/>
                      </a:lnTo>
                      <a:lnTo>
                        <a:pt x="224" y="45"/>
                      </a:lnTo>
                      <a:lnTo>
                        <a:pt x="144" y="45"/>
                      </a:lnTo>
                      <a:lnTo>
                        <a:pt x="144" y="45"/>
                      </a:lnTo>
                      <a:lnTo>
                        <a:pt x="144" y="45"/>
                      </a:lnTo>
                      <a:lnTo>
                        <a:pt x="144" y="45"/>
                      </a:lnTo>
                      <a:lnTo>
                        <a:pt x="154" y="25"/>
                      </a:lnTo>
                      <a:lnTo>
                        <a:pt x="154" y="25"/>
                      </a:lnTo>
                      <a:close/>
                      <a:moveTo>
                        <a:pt x="104" y="70"/>
                      </a:moveTo>
                      <a:lnTo>
                        <a:pt x="114" y="50"/>
                      </a:lnTo>
                      <a:lnTo>
                        <a:pt x="114" y="50"/>
                      </a:lnTo>
                      <a:lnTo>
                        <a:pt x="139" y="50"/>
                      </a:lnTo>
                      <a:lnTo>
                        <a:pt x="129" y="70"/>
                      </a:lnTo>
                      <a:lnTo>
                        <a:pt x="129" y="70"/>
                      </a:lnTo>
                      <a:lnTo>
                        <a:pt x="104" y="70"/>
                      </a:lnTo>
                      <a:close/>
                      <a:moveTo>
                        <a:pt x="144" y="50"/>
                      </a:moveTo>
                      <a:lnTo>
                        <a:pt x="169" y="50"/>
                      </a:lnTo>
                      <a:lnTo>
                        <a:pt x="159" y="70"/>
                      </a:lnTo>
                      <a:lnTo>
                        <a:pt x="134" y="70"/>
                      </a:lnTo>
                      <a:lnTo>
                        <a:pt x="144" y="50"/>
                      </a:lnTo>
                      <a:lnTo>
                        <a:pt x="144" y="50"/>
                      </a:lnTo>
                      <a:close/>
                      <a:moveTo>
                        <a:pt x="174" y="50"/>
                      </a:moveTo>
                      <a:lnTo>
                        <a:pt x="199" y="50"/>
                      </a:lnTo>
                      <a:lnTo>
                        <a:pt x="189" y="70"/>
                      </a:lnTo>
                      <a:lnTo>
                        <a:pt x="164" y="70"/>
                      </a:lnTo>
                      <a:lnTo>
                        <a:pt x="174" y="50"/>
                      </a:lnTo>
                      <a:lnTo>
                        <a:pt x="174" y="50"/>
                      </a:lnTo>
                      <a:close/>
                      <a:moveTo>
                        <a:pt x="234" y="50"/>
                      </a:moveTo>
                      <a:lnTo>
                        <a:pt x="258" y="50"/>
                      </a:lnTo>
                      <a:lnTo>
                        <a:pt x="248" y="70"/>
                      </a:lnTo>
                      <a:lnTo>
                        <a:pt x="224" y="70"/>
                      </a:lnTo>
                      <a:lnTo>
                        <a:pt x="234" y="50"/>
                      </a:lnTo>
                      <a:close/>
                      <a:moveTo>
                        <a:pt x="527" y="70"/>
                      </a:moveTo>
                      <a:lnTo>
                        <a:pt x="522" y="50"/>
                      </a:lnTo>
                      <a:lnTo>
                        <a:pt x="592" y="50"/>
                      </a:lnTo>
                      <a:lnTo>
                        <a:pt x="602" y="70"/>
                      </a:lnTo>
                      <a:lnTo>
                        <a:pt x="527" y="70"/>
                      </a:lnTo>
                      <a:close/>
                      <a:moveTo>
                        <a:pt x="631" y="70"/>
                      </a:moveTo>
                      <a:lnTo>
                        <a:pt x="621" y="50"/>
                      </a:lnTo>
                      <a:lnTo>
                        <a:pt x="646" y="50"/>
                      </a:lnTo>
                      <a:lnTo>
                        <a:pt x="646" y="50"/>
                      </a:lnTo>
                      <a:lnTo>
                        <a:pt x="661" y="70"/>
                      </a:lnTo>
                      <a:lnTo>
                        <a:pt x="631" y="70"/>
                      </a:lnTo>
                      <a:close/>
                    </a:path>
                  </a:pathLst>
                </a:custGeom>
                <a:solidFill>
                  <a:srgbClr val="5050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grpSp>
          <p:grpSp>
            <p:nvGrpSpPr>
              <p:cNvPr id="202" name="Group 201"/>
              <p:cNvGrpSpPr/>
              <p:nvPr/>
            </p:nvGrpSpPr>
            <p:grpSpPr>
              <a:xfrm>
                <a:off x="6425625" y="3365700"/>
                <a:ext cx="145339" cy="73556"/>
                <a:chOff x="5614988" y="5967413"/>
                <a:chExt cx="260350" cy="131763"/>
              </a:xfrm>
            </p:grpSpPr>
            <p:sp>
              <p:nvSpPr>
                <p:cNvPr id="203" name="Freeform 40"/>
                <p:cNvSpPr>
                  <a:spLocks/>
                </p:cNvSpPr>
                <p:nvPr/>
              </p:nvSpPr>
              <p:spPr bwMode="auto">
                <a:xfrm>
                  <a:off x="5614988" y="5976938"/>
                  <a:ext cx="260350" cy="122238"/>
                </a:xfrm>
                <a:custGeom>
                  <a:avLst/>
                  <a:gdLst>
                    <a:gd name="T0" fmla="*/ 55 w 58"/>
                    <a:gd name="T1" fmla="*/ 8 h 27"/>
                    <a:gd name="T2" fmla="*/ 54 w 58"/>
                    <a:gd name="T3" fmla="*/ 7 h 27"/>
                    <a:gd name="T4" fmla="*/ 29 w 58"/>
                    <a:gd name="T5" fmla="*/ 0 h 27"/>
                    <a:gd name="T6" fmla="*/ 4 w 58"/>
                    <a:gd name="T7" fmla="*/ 7 h 27"/>
                    <a:gd name="T8" fmla="*/ 3 w 58"/>
                    <a:gd name="T9" fmla="*/ 8 h 27"/>
                    <a:gd name="T10" fmla="*/ 0 w 58"/>
                    <a:gd name="T11" fmla="*/ 13 h 27"/>
                    <a:gd name="T12" fmla="*/ 0 w 58"/>
                    <a:gd name="T13" fmla="*/ 22 h 27"/>
                    <a:gd name="T14" fmla="*/ 6 w 58"/>
                    <a:gd name="T15" fmla="*/ 27 h 27"/>
                    <a:gd name="T16" fmla="*/ 53 w 58"/>
                    <a:gd name="T17" fmla="*/ 27 h 27"/>
                    <a:gd name="T18" fmla="*/ 58 w 58"/>
                    <a:gd name="T19" fmla="*/ 22 h 27"/>
                    <a:gd name="T20" fmla="*/ 58 w 58"/>
                    <a:gd name="T21" fmla="*/ 13 h 27"/>
                    <a:gd name="T22" fmla="*/ 55 w 58"/>
                    <a:gd name="T23" fmla="*/ 8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8" h="27">
                      <a:moveTo>
                        <a:pt x="55" y="8"/>
                      </a:moveTo>
                      <a:cubicBezTo>
                        <a:pt x="55" y="8"/>
                        <a:pt x="55" y="8"/>
                        <a:pt x="54" y="7"/>
                      </a:cubicBezTo>
                      <a:cubicBezTo>
                        <a:pt x="47" y="3"/>
                        <a:pt x="38" y="0"/>
                        <a:pt x="29" y="0"/>
                      </a:cubicBezTo>
                      <a:cubicBezTo>
                        <a:pt x="20" y="0"/>
                        <a:pt x="11" y="3"/>
                        <a:pt x="4" y="7"/>
                      </a:cubicBezTo>
                      <a:cubicBezTo>
                        <a:pt x="4" y="8"/>
                        <a:pt x="3" y="8"/>
                        <a:pt x="3" y="8"/>
                      </a:cubicBezTo>
                      <a:cubicBezTo>
                        <a:pt x="1" y="9"/>
                        <a:pt x="0" y="11"/>
                        <a:pt x="0" y="13"/>
                      </a:cubicBezTo>
                      <a:cubicBezTo>
                        <a:pt x="0" y="22"/>
                        <a:pt x="0" y="22"/>
                        <a:pt x="0" y="22"/>
                      </a:cubicBezTo>
                      <a:cubicBezTo>
                        <a:pt x="0" y="25"/>
                        <a:pt x="3" y="27"/>
                        <a:pt x="6" y="27"/>
                      </a:cubicBezTo>
                      <a:cubicBezTo>
                        <a:pt x="53" y="27"/>
                        <a:pt x="53" y="27"/>
                        <a:pt x="53" y="27"/>
                      </a:cubicBezTo>
                      <a:cubicBezTo>
                        <a:pt x="56" y="27"/>
                        <a:pt x="58" y="25"/>
                        <a:pt x="58" y="22"/>
                      </a:cubicBezTo>
                      <a:cubicBezTo>
                        <a:pt x="58" y="13"/>
                        <a:pt x="58" y="13"/>
                        <a:pt x="58" y="13"/>
                      </a:cubicBezTo>
                      <a:cubicBezTo>
                        <a:pt x="58" y="11"/>
                        <a:pt x="57" y="9"/>
                        <a:pt x="55" y="8"/>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204" name="Freeform 41"/>
                <p:cNvSpPr>
                  <a:spLocks/>
                </p:cNvSpPr>
                <p:nvPr/>
              </p:nvSpPr>
              <p:spPr bwMode="auto">
                <a:xfrm>
                  <a:off x="5735638" y="5967413"/>
                  <a:ext cx="22225" cy="73025"/>
                </a:xfrm>
                <a:custGeom>
                  <a:avLst/>
                  <a:gdLst>
                    <a:gd name="T0" fmla="*/ 5 w 5"/>
                    <a:gd name="T1" fmla="*/ 13 h 16"/>
                    <a:gd name="T2" fmla="*/ 2 w 5"/>
                    <a:gd name="T3" fmla="*/ 16 h 16"/>
                    <a:gd name="T4" fmla="*/ 2 w 5"/>
                    <a:gd name="T5" fmla="*/ 16 h 16"/>
                    <a:gd name="T6" fmla="*/ 0 w 5"/>
                    <a:gd name="T7" fmla="*/ 13 h 16"/>
                    <a:gd name="T8" fmla="*/ 0 w 5"/>
                    <a:gd name="T9" fmla="*/ 2 h 16"/>
                    <a:gd name="T10" fmla="*/ 2 w 5"/>
                    <a:gd name="T11" fmla="*/ 0 h 16"/>
                    <a:gd name="T12" fmla="*/ 2 w 5"/>
                    <a:gd name="T13" fmla="*/ 0 h 16"/>
                    <a:gd name="T14" fmla="*/ 5 w 5"/>
                    <a:gd name="T15" fmla="*/ 2 h 16"/>
                    <a:gd name="T16" fmla="*/ 5 w 5"/>
                    <a:gd name="T17" fmla="*/ 13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16">
                      <a:moveTo>
                        <a:pt x="5" y="13"/>
                      </a:moveTo>
                      <a:cubicBezTo>
                        <a:pt x="5" y="15"/>
                        <a:pt x="4" y="16"/>
                        <a:pt x="2" y="16"/>
                      </a:cubicBezTo>
                      <a:cubicBezTo>
                        <a:pt x="2" y="16"/>
                        <a:pt x="2" y="16"/>
                        <a:pt x="2" y="16"/>
                      </a:cubicBezTo>
                      <a:cubicBezTo>
                        <a:pt x="1" y="16"/>
                        <a:pt x="0" y="15"/>
                        <a:pt x="0" y="13"/>
                      </a:cubicBezTo>
                      <a:cubicBezTo>
                        <a:pt x="0" y="2"/>
                        <a:pt x="0" y="2"/>
                        <a:pt x="0" y="2"/>
                      </a:cubicBezTo>
                      <a:cubicBezTo>
                        <a:pt x="0" y="1"/>
                        <a:pt x="1" y="0"/>
                        <a:pt x="2" y="0"/>
                      </a:cubicBezTo>
                      <a:cubicBezTo>
                        <a:pt x="2" y="0"/>
                        <a:pt x="2" y="0"/>
                        <a:pt x="2" y="0"/>
                      </a:cubicBezTo>
                      <a:cubicBezTo>
                        <a:pt x="4" y="0"/>
                        <a:pt x="5" y="1"/>
                        <a:pt x="5" y="2"/>
                      </a:cubicBezTo>
                      <a:lnTo>
                        <a:pt x="5" y="13"/>
                      </a:lnTo>
                      <a:close/>
                    </a:path>
                  </a:pathLst>
                </a:custGeom>
                <a:solidFill>
                  <a:srgbClr val="9696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grpSp>
          <p:grpSp>
            <p:nvGrpSpPr>
              <p:cNvPr id="205" name="Group 4"/>
              <p:cNvGrpSpPr>
                <a:grpSpLocks noChangeAspect="1"/>
              </p:cNvGrpSpPr>
              <p:nvPr/>
            </p:nvGrpSpPr>
            <p:grpSpPr bwMode="auto">
              <a:xfrm>
                <a:off x="5197984" y="2648184"/>
                <a:ext cx="266739" cy="782122"/>
                <a:chOff x="5221" y="1973"/>
                <a:chExt cx="398" cy="1167"/>
              </a:xfrm>
            </p:grpSpPr>
            <p:sp>
              <p:nvSpPr>
                <p:cNvPr id="206" name="AutoShape 3"/>
                <p:cNvSpPr>
                  <a:spLocks noChangeAspect="1" noChangeArrowheads="1" noTextEdit="1"/>
                </p:cNvSpPr>
                <p:nvPr/>
              </p:nvSpPr>
              <p:spPr bwMode="auto">
                <a:xfrm>
                  <a:off x="5221" y="1973"/>
                  <a:ext cx="398" cy="11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207" name="Freeform 5"/>
                <p:cNvSpPr>
                  <a:spLocks/>
                </p:cNvSpPr>
                <p:nvPr/>
              </p:nvSpPr>
              <p:spPr bwMode="auto">
                <a:xfrm>
                  <a:off x="5219" y="1975"/>
                  <a:ext cx="398" cy="1167"/>
                </a:xfrm>
                <a:custGeom>
                  <a:avLst/>
                  <a:gdLst>
                    <a:gd name="T0" fmla="*/ 194 w 204"/>
                    <a:gd name="T1" fmla="*/ 0 h 603"/>
                    <a:gd name="T2" fmla="*/ 9 w 204"/>
                    <a:gd name="T3" fmla="*/ 0 h 603"/>
                    <a:gd name="T4" fmla="*/ 0 w 204"/>
                    <a:gd name="T5" fmla="*/ 10 h 603"/>
                    <a:gd name="T6" fmla="*/ 0 w 204"/>
                    <a:gd name="T7" fmla="*/ 603 h 603"/>
                    <a:gd name="T8" fmla="*/ 204 w 204"/>
                    <a:gd name="T9" fmla="*/ 603 h 603"/>
                    <a:gd name="T10" fmla="*/ 204 w 204"/>
                    <a:gd name="T11" fmla="*/ 10 h 603"/>
                    <a:gd name="T12" fmla="*/ 194 w 204"/>
                    <a:gd name="T13" fmla="*/ 0 h 603"/>
                  </a:gdLst>
                  <a:ahLst/>
                  <a:cxnLst>
                    <a:cxn ang="0">
                      <a:pos x="T0" y="T1"/>
                    </a:cxn>
                    <a:cxn ang="0">
                      <a:pos x="T2" y="T3"/>
                    </a:cxn>
                    <a:cxn ang="0">
                      <a:pos x="T4" y="T5"/>
                    </a:cxn>
                    <a:cxn ang="0">
                      <a:pos x="T6" y="T7"/>
                    </a:cxn>
                    <a:cxn ang="0">
                      <a:pos x="T8" y="T9"/>
                    </a:cxn>
                    <a:cxn ang="0">
                      <a:pos x="T10" y="T11"/>
                    </a:cxn>
                    <a:cxn ang="0">
                      <a:pos x="T12" y="T13"/>
                    </a:cxn>
                  </a:cxnLst>
                  <a:rect l="0" t="0" r="r" b="b"/>
                  <a:pathLst>
                    <a:path w="204" h="603">
                      <a:moveTo>
                        <a:pt x="194" y="0"/>
                      </a:moveTo>
                      <a:cubicBezTo>
                        <a:pt x="9" y="0"/>
                        <a:pt x="9" y="0"/>
                        <a:pt x="9" y="0"/>
                      </a:cubicBezTo>
                      <a:cubicBezTo>
                        <a:pt x="4" y="0"/>
                        <a:pt x="0" y="5"/>
                        <a:pt x="0" y="10"/>
                      </a:cubicBezTo>
                      <a:cubicBezTo>
                        <a:pt x="0" y="603"/>
                        <a:pt x="0" y="603"/>
                        <a:pt x="0" y="603"/>
                      </a:cubicBezTo>
                      <a:cubicBezTo>
                        <a:pt x="204" y="603"/>
                        <a:pt x="204" y="603"/>
                        <a:pt x="204" y="603"/>
                      </a:cubicBezTo>
                      <a:cubicBezTo>
                        <a:pt x="204" y="10"/>
                        <a:pt x="204" y="10"/>
                        <a:pt x="204" y="10"/>
                      </a:cubicBezTo>
                      <a:cubicBezTo>
                        <a:pt x="204" y="5"/>
                        <a:pt x="199" y="0"/>
                        <a:pt x="194" y="0"/>
                      </a:cubicBezTo>
                      <a:close/>
                    </a:path>
                  </a:pathLst>
                </a:custGeom>
                <a:solidFill>
                  <a:srgbClr val="5050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208" name="Rectangle 6"/>
                <p:cNvSpPr>
                  <a:spLocks noChangeArrowheads="1"/>
                </p:cNvSpPr>
                <p:nvPr/>
              </p:nvSpPr>
              <p:spPr bwMode="auto">
                <a:xfrm>
                  <a:off x="5235" y="2155"/>
                  <a:ext cx="366" cy="4"/>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209" name="Rectangle 7"/>
                <p:cNvSpPr>
                  <a:spLocks noChangeArrowheads="1"/>
                </p:cNvSpPr>
                <p:nvPr/>
              </p:nvSpPr>
              <p:spPr bwMode="auto">
                <a:xfrm>
                  <a:off x="5235" y="2080"/>
                  <a:ext cx="366"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210" name="Freeform 8"/>
                <p:cNvSpPr>
                  <a:spLocks/>
                </p:cNvSpPr>
                <p:nvPr/>
              </p:nvSpPr>
              <p:spPr bwMode="auto">
                <a:xfrm>
                  <a:off x="5498" y="2105"/>
                  <a:ext cx="80" cy="27"/>
                </a:xfrm>
                <a:custGeom>
                  <a:avLst/>
                  <a:gdLst>
                    <a:gd name="T0" fmla="*/ 41 w 41"/>
                    <a:gd name="T1" fmla="*/ 0 h 14"/>
                    <a:gd name="T2" fmla="*/ 6 w 41"/>
                    <a:gd name="T3" fmla="*/ 0 h 14"/>
                    <a:gd name="T4" fmla="*/ 0 w 41"/>
                    <a:gd name="T5" fmla="*/ 7 h 14"/>
                    <a:gd name="T6" fmla="*/ 6 w 41"/>
                    <a:gd name="T7" fmla="*/ 14 h 14"/>
                    <a:gd name="T8" fmla="*/ 41 w 41"/>
                    <a:gd name="T9" fmla="*/ 14 h 14"/>
                    <a:gd name="T10" fmla="*/ 41 w 41"/>
                    <a:gd name="T11" fmla="*/ 0 h 14"/>
                  </a:gdLst>
                  <a:ahLst/>
                  <a:cxnLst>
                    <a:cxn ang="0">
                      <a:pos x="T0" y="T1"/>
                    </a:cxn>
                    <a:cxn ang="0">
                      <a:pos x="T2" y="T3"/>
                    </a:cxn>
                    <a:cxn ang="0">
                      <a:pos x="T4" y="T5"/>
                    </a:cxn>
                    <a:cxn ang="0">
                      <a:pos x="T6" y="T7"/>
                    </a:cxn>
                    <a:cxn ang="0">
                      <a:pos x="T8" y="T9"/>
                    </a:cxn>
                    <a:cxn ang="0">
                      <a:pos x="T10" y="T11"/>
                    </a:cxn>
                  </a:cxnLst>
                  <a:rect l="0" t="0" r="r" b="b"/>
                  <a:pathLst>
                    <a:path w="41" h="14">
                      <a:moveTo>
                        <a:pt x="41" y="0"/>
                      </a:moveTo>
                      <a:cubicBezTo>
                        <a:pt x="6" y="0"/>
                        <a:pt x="6" y="0"/>
                        <a:pt x="6" y="0"/>
                      </a:cubicBezTo>
                      <a:cubicBezTo>
                        <a:pt x="3" y="0"/>
                        <a:pt x="0" y="3"/>
                        <a:pt x="0" y="7"/>
                      </a:cubicBezTo>
                      <a:cubicBezTo>
                        <a:pt x="0" y="11"/>
                        <a:pt x="3" y="14"/>
                        <a:pt x="6" y="14"/>
                      </a:cubicBezTo>
                      <a:cubicBezTo>
                        <a:pt x="41" y="14"/>
                        <a:pt x="41" y="14"/>
                        <a:pt x="41" y="14"/>
                      </a:cubicBezTo>
                      <a:lnTo>
                        <a:pt x="41" y="0"/>
                      </a:ln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211" name="Rectangle 9"/>
                <p:cNvSpPr>
                  <a:spLocks noChangeArrowheads="1"/>
                </p:cNvSpPr>
                <p:nvPr/>
              </p:nvSpPr>
              <p:spPr bwMode="auto">
                <a:xfrm>
                  <a:off x="5235" y="2229"/>
                  <a:ext cx="366"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212" name="Rectangle 10"/>
                <p:cNvSpPr>
                  <a:spLocks noChangeArrowheads="1"/>
                </p:cNvSpPr>
                <p:nvPr/>
              </p:nvSpPr>
              <p:spPr bwMode="auto">
                <a:xfrm>
                  <a:off x="5235" y="2155"/>
                  <a:ext cx="366" cy="4"/>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213" name="Freeform 11"/>
                <p:cNvSpPr>
                  <a:spLocks/>
                </p:cNvSpPr>
                <p:nvPr/>
              </p:nvSpPr>
              <p:spPr bwMode="auto">
                <a:xfrm>
                  <a:off x="5498" y="2180"/>
                  <a:ext cx="80" cy="25"/>
                </a:xfrm>
                <a:custGeom>
                  <a:avLst/>
                  <a:gdLst>
                    <a:gd name="T0" fmla="*/ 41 w 41"/>
                    <a:gd name="T1" fmla="*/ 0 h 13"/>
                    <a:gd name="T2" fmla="*/ 6 w 41"/>
                    <a:gd name="T3" fmla="*/ 0 h 13"/>
                    <a:gd name="T4" fmla="*/ 0 w 41"/>
                    <a:gd name="T5" fmla="*/ 6 h 13"/>
                    <a:gd name="T6" fmla="*/ 6 w 41"/>
                    <a:gd name="T7" fmla="*/ 13 h 13"/>
                    <a:gd name="T8" fmla="*/ 41 w 41"/>
                    <a:gd name="T9" fmla="*/ 13 h 13"/>
                    <a:gd name="T10" fmla="*/ 41 w 41"/>
                    <a:gd name="T11" fmla="*/ 0 h 13"/>
                  </a:gdLst>
                  <a:ahLst/>
                  <a:cxnLst>
                    <a:cxn ang="0">
                      <a:pos x="T0" y="T1"/>
                    </a:cxn>
                    <a:cxn ang="0">
                      <a:pos x="T2" y="T3"/>
                    </a:cxn>
                    <a:cxn ang="0">
                      <a:pos x="T4" y="T5"/>
                    </a:cxn>
                    <a:cxn ang="0">
                      <a:pos x="T6" y="T7"/>
                    </a:cxn>
                    <a:cxn ang="0">
                      <a:pos x="T8" y="T9"/>
                    </a:cxn>
                    <a:cxn ang="0">
                      <a:pos x="T10" y="T11"/>
                    </a:cxn>
                  </a:cxnLst>
                  <a:rect l="0" t="0" r="r" b="b"/>
                  <a:pathLst>
                    <a:path w="41" h="13">
                      <a:moveTo>
                        <a:pt x="41" y="0"/>
                      </a:moveTo>
                      <a:cubicBezTo>
                        <a:pt x="6" y="0"/>
                        <a:pt x="6" y="0"/>
                        <a:pt x="6" y="0"/>
                      </a:cubicBezTo>
                      <a:cubicBezTo>
                        <a:pt x="3" y="0"/>
                        <a:pt x="0" y="3"/>
                        <a:pt x="0" y="6"/>
                      </a:cubicBezTo>
                      <a:cubicBezTo>
                        <a:pt x="0" y="10"/>
                        <a:pt x="3" y="13"/>
                        <a:pt x="6" y="13"/>
                      </a:cubicBezTo>
                      <a:cubicBezTo>
                        <a:pt x="41" y="13"/>
                        <a:pt x="41" y="13"/>
                        <a:pt x="41" y="13"/>
                      </a:cubicBezTo>
                      <a:lnTo>
                        <a:pt x="41" y="0"/>
                      </a:ln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214" name="Rectangle 12"/>
                <p:cNvSpPr>
                  <a:spLocks noChangeArrowheads="1"/>
                </p:cNvSpPr>
                <p:nvPr/>
              </p:nvSpPr>
              <p:spPr bwMode="auto">
                <a:xfrm>
                  <a:off x="5235" y="2302"/>
                  <a:ext cx="366" cy="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215" name="Rectangle 13"/>
                <p:cNvSpPr>
                  <a:spLocks noChangeArrowheads="1"/>
                </p:cNvSpPr>
                <p:nvPr/>
              </p:nvSpPr>
              <p:spPr bwMode="auto">
                <a:xfrm>
                  <a:off x="5235" y="2229"/>
                  <a:ext cx="366"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216" name="Freeform 14"/>
                <p:cNvSpPr>
                  <a:spLocks/>
                </p:cNvSpPr>
                <p:nvPr/>
              </p:nvSpPr>
              <p:spPr bwMode="auto">
                <a:xfrm>
                  <a:off x="5498" y="2254"/>
                  <a:ext cx="80" cy="27"/>
                </a:xfrm>
                <a:custGeom>
                  <a:avLst/>
                  <a:gdLst>
                    <a:gd name="T0" fmla="*/ 41 w 41"/>
                    <a:gd name="T1" fmla="*/ 0 h 14"/>
                    <a:gd name="T2" fmla="*/ 6 w 41"/>
                    <a:gd name="T3" fmla="*/ 0 h 14"/>
                    <a:gd name="T4" fmla="*/ 0 w 41"/>
                    <a:gd name="T5" fmla="*/ 7 h 14"/>
                    <a:gd name="T6" fmla="*/ 6 w 41"/>
                    <a:gd name="T7" fmla="*/ 14 h 14"/>
                    <a:gd name="T8" fmla="*/ 41 w 41"/>
                    <a:gd name="T9" fmla="*/ 14 h 14"/>
                    <a:gd name="T10" fmla="*/ 41 w 41"/>
                    <a:gd name="T11" fmla="*/ 0 h 14"/>
                  </a:gdLst>
                  <a:ahLst/>
                  <a:cxnLst>
                    <a:cxn ang="0">
                      <a:pos x="T0" y="T1"/>
                    </a:cxn>
                    <a:cxn ang="0">
                      <a:pos x="T2" y="T3"/>
                    </a:cxn>
                    <a:cxn ang="0">
                      <a:pos x="T4" y="T5"/>
                    </a:cxn>
                    <a:cxn ang="0">
                      <a:pos x="T6" y="T7"/>
                    </a:cxn>
                    <a:cxn ang="0">
                      <a:pos x="T8" y="T9"/>
                    </a:cxn>
                    <a:cxn ang="0">
                      <a:pos x="T10" y="T11"/>
                    </a:cxn>
                  </a:cxnLst>
                  <a:rect l="0" t="0" r="r" b="b"/>
                  <a:pathLst>
                    <a:path w="41" h="14">
                      <a:moveTo>
                        <a:pt x="41" y="0"/>
                      </a:moveTo>
                      <a:cubicBezTo>
                        <a:pt x="6" y="0"/>
                        <a:pt x="6" y="0"/>
                        <a:pt x="6" y="0"/>
                      </a:cubicBezTo>
                      <a:cubicBezTo>
                        <a:pt x="3" y="0"/>
                        <a:pt x="0" y="3"/>
                        <a:pt x="0" y="7"/>
                      </a:cubicBezTo>
                      <a:cubicBezTo>
                        <a:pt x="0" y="10"/>
                        <a:pt x="3" y="14"/>
                        <a:pt x="6" y="14"/>
                      </a:cubicBezTo>
                      <a:cubicBezTo>
                        <a:pt x="41" y="14"/>
                        <a:pt x="41" y="14"/>
                        <a:pt x="41" y="14"/>
                      </a:cubicBezTo>
                      <a:lnTo>
                        <a:pt x="41" y="0"/>
                      </a:ln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217" name="Rectangle 15"/>
                <p:cNvSpPr>
                  <a:spLocks noChangeArrowheads="1"/>
                </p:cNvSpPr>
                <p:nvPr/>
              </p:nvSpPr>
              <p:spPr bwMode="auto">
                <a:xfrm>
                  <a:off x="5235" y="2378"/>
                  <a:ext cx="366"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218" name="Rectangle 16"/>
                <p:cNvSpPr>
                  <a:spLocks noChangeArrowheads="1"/>
                </p:cNvSpPr>
                <p:nvPr/>
              </p:nvSpPr>
              <p:spPr bwMode="auto">
                <a:xfrm>
                  <a:off x="5235" y="2302"/>
                  <a:ext cx="366" cy="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219" name="Freeform 17"/>
                <p:cNvSpPr>
                  <a:spLocks/>
                </p:cNvSpPr>
                <p:nvPr/>
              </p:nvSpPr>
              <p:spPr bwMode="auto">
                <a:xfrm>
                  <a:off x="5498" y="2329"/>
                  <a:ext cx="80" cy="25"/>
                </a:xfrm>
                <a:custGeom>
                  <a:avLst/>
                  <a:gdLst>
                    <a:gd name="T0" fmla="*/ 41 w 41"/>
                    <a:gd name="T1" fmla="*/ 0 h 13"/>
                    <a:gd name="T2" fmla="*/ 6 w 41"/>
                    <a:gd name="T3" fmla="*/ 0 h 13"/>
                    <a:gd name="T4" fmla="*/ 0 w 41"/>
                    <a:gd name="T5" fmla="*/ 6 h 13"/>
                    <a:gd name="T6" fmla="*/ 6 w 41"/>
                    <a:gd name="T7" fmla="*/ 13 h 13"/>
                    <a:gd name="T8" fmla="*/ 41 w 41"/>
                    <a:gd name="T9" fmla="*/ 13 h 13"/>
                    <a:gd name="T10" fmla="*/ 41 w 41"/>
                    <a:gd name="T11" fmla="*/ 0 h 13"/>
                  </a:gdLst>
                  <a:ahLst/>
                  <a:cxnLst>
                    <a:cxn ang="0">
                      <a:pos x="T0" y="T1"/>
                    </a:cxn>
                    <a:cxn ang="0">
                      <a:pos x="T2" y="T3"/>
                    </a:cxn>
                    <a:cxn ang="0">
                      <a:pos x="T4" y="T5"/>
                    </a:cxn>
                    <a:cxn ang="0">
                      <a:pos x="T6" y="T7"/>
                    </a:cxn>
                    <a:cxn ang="0">
                      <a:pos x="T8" y="T9"/>
                    </a:cxn>
                    <a:cxn ang="0">
                      <a:pos x="T10" y="T11"/>
                    </a:cxn>
                  </a:cxnLst>
                  <a:rect l="0" t="0" r="r" b="b"/>
                  <a:pathLst>
                    <a:path w="41" h="13">
                      <a:moveTo>
                        <a:pt x="41" y="0"/>
                      </a:moveTo>
                      <a:cubicBezTo>
                        <a:pt x="6" y="0"/>
                        <a:pt x="6" y="0"/>
                        <a:pt x="6" y="0"/>
                      </a:cubicBezTo>
                      <a:cubicBezTo>
                        <a:pt x="3" y="0"/>
                        <a:pt x="0" y="3"/>
                        <a:pt x="0" y="6"/>
                      </a:cubicBezTo>
                      <a:cubicBezTo>
                        <a:pt x="0" y="10"/>
                        <a:pt x="3" y="13"/>
                        <a:pt x="6" y="13"/>
                      </a:cubicBezTo>
                      <a:cubicBezTo>
                        <a:pt x="41" y="13"/>
                        <a:pt x="41" y="13"/>
                        <a:pt x="41" y="13"/>
                      </a:cubicBezTo>
                      <a:lnTo>
                        <a:pt x="41" y="0"/>
                      </a:ln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220" name="Rectangle 18"/>
                <p:cNvSpPr>
                  <a:spLocks noChangeArrowheads="1"/>
                </p:cNvSpPr>
                <p:nvPr/>
              </p:nvSpPr>
              <p:spPr bwMode="auto">
                <a:xfrm>
                  <a:off x="5235" y="2451"/>
                  <a:ext cx="366" cy="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221" name="Rectangle 19"/>
                <p:cNvSpPr>
                  <a:spLocks noChangeArrowheads="1"/>
                </p:cNvSpPr>
                <p:nvPr/>
              </p:nvSpPr>
              <p:spPr bwMode="auto">
                <a:xfrm>
                  <a:off x="5235" y="2378"/>
                  <a:ext cx="366"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222" name="Freeform 20"/>
                <p:cNvSpPr>
                  <a:spLocks/>
                </p:cNvSpPr>
                <p:nvPr/>
              </p:nvSpPr>
              <p:spPr bwMode="auto">
                <a:xfrm>
                  <a:off x="5498" y="2403"/>
                  <a:ext cx="80" cy="25"/>
                </a:xfrm>
                <a:custGeom>
                  <a:avLst/>
                  <a:gdLst>
                    <a:gd name="T0" fmla="*/ 41 w 41"/>
                    <a:gd name="T1" fmla="*/ 0 h 13"/>
                    <a:gd name="T2" fmla="*/ 6 w 41"/>
                    <a:gd name="T3" fmla="*/ 0 h 13"/>
                    <a:gd name="T4" fmla="*/ 0 w 41"/>
                    <a:gd name="T5" fmla="*/ 7 h 13"/>
                    <a:gd name="T6" fmla="*/ 6 w 41"/>
                    <a:gd name="T7" fmla="*/ 13 h 13"/>
                    <a:gd name="T8" fmla="*/ 41 w 41"/>
                    <a:gd name="T9" fmla="*/ 13 h 13"/>
                    <a:gd name="T10" fmla="*/ 41 w 41"/>
                    <a:gd name="T11" fmla="*/ 0 h 13"/>
                  </a:gdLst>
                  <a:ahLst/>
                  <a:cxnLst>
                    <a:cxn ang="0">
                      <a:pos x="T0" y="T1"/>
                    </a:cxn>
                    <a:cxn ang="0">
                      <a:pos x="T2" y="T3"/>
                    </a:cxn>
                    <a:cxn ang="0">
                      <a:pos x="T4" y="T5"/>
                    </a:cxn>
                    <a:cxn ang="0">
                      <a:pos x="T6" y="T7"/>
                    </a:cxn>
                    <a:cxn ang="0">
                      <a:pos x="T8" y="T9"/>
                    </a:cxn>
                    <a:cxn ang="0">
                      <a:pos x="T10" y="T11"/>
                    </a:cxn>
                  </a:cxnLst>
                  <a:rect l="0" t="0" r="r" b="b"/>
                  <a:pathLst>
                    <a:path w="41" h="13">
                      <a:moveTo>
                        <a:pt x="41" y="0"/>
                      </a:moveTo>
                      <a:cubicBezTo>
                        <a:pt x="6" y="0"/>
                        <a:pt x="6" y="0"/>
                        <a:pt x="6" y="0"/>
                      </a:cubicBezTo>
                      <a:cubicBezTo>
                        <a:pt x="3" y="0"/>
                        <a:pt x="0" y="3"/>
                        <a:pt x="0" y="7"/>
                      </a:cubicBezTo>
                      <a:cubicBezTo>
                        <a:pt x="0" y="10"/>
                        <a:pt x="3" y="13"/>
                        <a:pt x="6" y="13"/>
                      </a:cubicBezTo>
                      <a:cubicBezTo>
                        <a:pt x="41" y="13"/>
                        <a:pt x="41" y="13"/>
                        <a:pt x="41" y="13"/>
                      </a:cubicBezTo>
                      <a:lnTo>
                        <a:pt x="41" y="0"/>
                      </a:ln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223" name="Rectangle 21"/>
                <p:cNvSpPr>
                  <a:spLocks noChangeArrowheads="1"/>
                </p:cNvSpPr>
                <p:nvPr/>
              </p:nvSpPr>
              <p:spPr bwMode="auto">
                <a:xfrm>
                  <a:off x="5235" y="2527"/>
                  <a:ext cx="366"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224" name="Rectangle 22"/>
                <p:cNvSpPr>
                  <a:spLocks noChangeArrowheads="1"/>
                </p:cNvSpPr>
                <p:nvPr/>
              </p:nvSpPr>
              <p:spPr bwMode="auto">
                <a:xfrm>
                  <a:off x="5235" y="2451"/>
                  <a:ext cx="366" cy="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225" name="Freeform 23"/>
                <p:cNvSpPr>
                  <a:spLocks/>
                </p:cNvSpPr>
                <p:nvPr/>
              </p:nvSpPr>
              <p:spPr bwMode="auto">
                <a:xfrm>
                  <a:off x="5498" y="2478"/>
                  <a:ext cx="80" cy="25"/>
                </a:xfrm>
                <a:custGeom>
                  <a:avLst/>
                  <a:gdLst>
                    <a:gd name="T0" fmla="*/ 41 w 41"/>
                    <a:gd name="T1" fmla="*/ 0 h 13"/>
                    <a:gd name="T2" fmla="*/ 6 w 41"/>
                    <a:gd name="T3" fmla="*/ 0 h 13"/>
                    <a:gd name="T4" fmla="*/ 0 w 41"/>
                    <a:gd name="T5" fmla="*/ 6 h 13"/>
                    <a:gd name="T6" fmla="*/ 6 w 41"/>
                    <a:gd name="T7" fmla="*/ 13 h 13"/>
                    <a:gd name="T8" fmla="*/ 41 w 41"/>
                    <a:gd name="T9" fmla="*/ 13 h 13"/>
                    <a:gd name="T10" fmla="*/ 41 w 41"/>
                    <a:gd name="T11" fmla="*/ 0 h 13"/>
                  </a:gdLst>
                  <a:ahLst/>
                  <a:cxnLst>
                    <a:cxn ang="0">
                      <a:pos x="T0" y="T1"/>
                    </a:cxn>
                    <a:cxn ang="0">
                      <a:pos x="T2" y="T3"/>
                    </a:cxn>
                    <a:cxn ang="0">
                      <a:pos x="T4" y="T5"/>
                    </a:cxn>
                    <a:cxn ang="0">
                      <a:pos x="T6" y="T7"/>
                    </a:cxn>
                    <a:cxn ang="0">
                      <a:pos x="T8" y="T9"/>
                    </a:cxn>
                    <a:cxn ang="0">
                      <a:pos x="T10" y="T11"/>
                    </a:cxn>
                  </a:cxnLst>
                  <a:rect l="0" t="0" r="r" b="b"/>
                  <a:pathLst>
                    <a:path w="41" h="13">
                      <a:moveTo>
                        <a:pt x="41" y="0"/>
                      </a:moveTo>
                      <a:cubicBezTo>
                        <a:pt x="6" y="0"/>
                        <a:pt x="6" y="0"/>
                        <a:pt x="6" y="0"/>
                      </a:cubicBezTo>
                      <a:cubicBezTo>
                        <a:pt x="3" y="0"/>
                        <a:pt x="0" y="3"/>
                        <a:pt x="0" y="6"/>
                      </a:cubicBezTo>
                      <a:cubicBezTo>
                        <a:pt x="0" y="10"/>
                        <a:pt x="3" y="13"/>
                        <a:pt x="6" y="13"/>
                      </a:cubicBezTo>
                      <a:cubicBezTo>
                        <a:pt x="41" y="13"/>
                        <a:pt x="41" y="13"/>
                        <a:pt x="41" y="13"/>
                      </a:cubicBezTo>
                      <a:lnTo>
                        <a:pt x="41" y="0"/>
                      </a:ln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226" name="Rectangle 24"/>
                <p:cNvSpPr>
                  <a:spLocks noChangeArrowheads="1"/>
                </p:cNvSpPr>
                <p:nvPr/>
              </p:nvSpPr>
              <p:spPr bwMode="auto">
                <a:xfrm>
                  <a:off x="5235" y="2600"/>
                  <a:ext cx="366" cy="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227" name="Rectangle 25"/>
                <p:cNvSpPr>
                  <a:spLocks noChangeArrowheads="1"/>
                </p:cNvSpPr>
                <p:nvPr/>
              </p:nvSpPr>
              <p:spPr bwMode="auto">
                <a:xfrm>
                  <a:off x="5235" y="2527"/>
                  <a:ext cx="366"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228" name="Freeform 26"/>
                <p:cNvSpPr>
                  <a:spLocks/>
                </p:cNvSpPr>
                <p:nvPr/>
              </p:nvSpPr>
              <p:spPr bwMode="auto">
                <a:xfrm>
                  <a:off x="5498" y="2552"/>
                  <a:ext cx="80" cy="25"/>
                </a:xfrm>
                <a:custGeom>
                  <a:avLst/>
                  <a:gdLst>
                    <a:gd name="T0" fmla="*/ 41 w 41"/>
                    <a:gd name="T1" fmla="*/ 0 h 13"/>
                    <a:gd name="T2" fmla="*/ 6 w 41"/>
                    <a:gd name="T3" fmla="*/ 0 h 13"/>
                    <a:gd name="T4" fmla="*/ 0 w 41"/>
                    <a:gd name="T5" fmla="*/ 7 h 13"/>
                    <a:gd name="T6" fmla="*/ 6 w 41"/>
                    <a:gd name="T7" fmla="*/ 13 h 13"/>
                    <a:gd name="T8" fmla="*/ 41 w 41"/>
                    <a:gd name="T9" fmla="*/ 13 h 13"/>
                    <a:gd name="T10" fmla="*/ 41 w 41"/>
                    <a:gd name="T11" fmla="*/ 0 h 13"/>
                  </a:gdLst>
                  <a:ahLst/>
                  <a:cxnLst>
                    <a:cxn ang="0">
                      <a:pos x="T0" y="T1"/>
                    </a:cxn>
                    <a:cxn ang="0">
                      <a:pos x="T2" y="T3"/>
                    </a:cxn>
                    <a:cxn ang="0">
                      <a:pos x="T4" y="T5"/>
                    </a:cxn>
                    <a:cxn ang="0">
                      <a:pos x="T6" y="T7"/>
                    </a:cxn>
                    <a:cxn ang="0">
                      <a:pos x="T8" y="T9"/>
                    </a:cxn>
                    <a:cxn ang="0">
                      <a:pos x="T10" y="T11"/>
                    </a:cxn>
                  </a:cxnLst>
                  <a:rect l="0" t="0" r="r" b="b"/>
                  <a:pathLst>
                    <a:path w="41" h="13">
                      <a:moveTo>
                        <a:pt x="41" y="0"/>
                      </a:moveTo>
                      <a:cubicBezTo>
                        <a:pt x="6" y="0"/>
                        <a:pt x="6" y="0"/>
                        <a:pt x="6" y="0"/>
                      </a:cubicBezTo>
                      <a:cubicBezTo>
                        <a:pt x="3" y="0"/>
                        <a:pt x="0" y="3"/>
                        <a:pt x="0" y="7"/>
                      </a:cubicBezTo>
                      <a:cubicBezTo>
                        <a:pt x="0" y="10"/>
                        <a:pt x="3" y="13"/>
                        <a:pt x="6" y="13"/>
                      </a:cubicBezTo>
                      <a:cubicBezTo>
                        <a:pt x="41" y="13"/>
                        <a:pt x="41" y="13"/>
                        <a:pt x="41" y="13"/>
                      </a:cubicBezTo>
                      <a:lnTo>
                        <a:pt x="41" y="0"/>
                      </a:ln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229" name="Rectangle 27"/>
                <p:cNvSpPr>
                  <a:spLocks noChangeArrowheads="1"/>
                </p:cNvSpPr>
                <p:nvPr/>
              </p:nvSpPr>
              <p:spPr bwMode="auto">
                <a:xfrm>
                  <a:off x="5235" y="2676"/>
                  <a:ext cx="366"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230" name="Rectangle 28"/>
                <p:cNvSpPr>
                  <a:spLocks noChangeArrowheads="1"/>
                </p:cNvSpPr>
                <p:nvPr/>
              </p:nvSpPr>
              <p:spPr bwMode="auto">
                <a:xfrm>
                  <a:off x="5235" y="2600"/>
                  <a:ext cx="366" cy="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231" name="Freeform 29"/>
                <p:cNvSpPr>
                  <a:spLocks/>
                </p:cNvSpPr>
                <p:nvPr/>
              </p:nvSpPr>
              <p:spPr bwMode="auto">
                <a:xfrm>
                  <a:off x="5498" y="2627"/>
                  <a:ext cx="80" cy="25"/>
                </a:xfrm>
                <a:custGeom>
                  <a:avLst/>
                  <a:gdLst>
                    <a:gd name="T0" fmla="*/ 41 w 41"/>
                    <a:gd name="T1" fmla="*/ 0 h 13"/>
                    <a:gd name="T2" fmla="*/ 6 w 41"/>
                    <a:gd name="T3" fmla="*/ 0 h 13"/>
                    <a:gd name="T4" fmla="*/ 0 w 41"/>
                    <a:gd name="T5" fmla="*/ 6 h 13"/>
                    <a:gd name="T6" fmla="*/ 6 w 41"/>
                    <a:gd name="T7" fmla="*/ 13 h 13"/>
                    <a:gd name="T8" fmla="*/ 41 w 41"/>
                    <a:gd name="T9" fmla="*/ 13 h 13"/>
                    <a:gd name="T10" fmla="*/ 41 w 41"/>
                    <a:gd name="T11" fmla="*/ 0 h 13"/>
                  </a:gdLst>
                  <a:ahLst/>
                  <a:cxnLst>
                    <a:cxn ang="0">
                      <a:pos x="T0" y="T1"/>
                    </a:cxn>
                    <a:cxn ang="0">
                      <a:pos x="T2" y="T3"/>
                    </a:cxn>
                    <a:cxn ang="0">
                      <a:pos x="T4" y="T5"/>
                    </a:cxn>
                    <a:cxn ang="0">
                      <a:pos x="T6" y="T7"/>
                    </a:cxn>
                    <a:cxn ang="0">
                      <a:pos x="T8" y="T9"/>
                    </a:cxn>
                    <a:cxn ang="0">
                      <a:pos x="T10" y="T11"/>
                    </a:cxn>
                  </a:cxnLst>
                  <a:rect l="0" t="0" r="r" b="b"/>
                  <a:pathLst>
                    <a:path w="41" h="13">
                      <a:moveTo>
                        <a:pt x="41" y="0"/>
                      </a:moveTo>
                      <a:cubicBezTo>
                        <a:pt x="6" y="0"/>
                        <a:pt x="6" y="0"/>
                        <a:pt x="6" y="0"/>
                      </a:cubicBezTo>
                      <a:cubicBezTo>
                        <a:pt x="3" y="0"/>
                        <a:pt x="0" y="3"/>
                        <a:pt x="0" y="6"/>
                      </a:cubicBezTo>
                      <a:cubicBezTo>
                        <a:pt x="0" y="10"/>
                        <a:pt x="3" y="13"/>
                        <a:pt x="6" y="13"/>
                      </a:cubicBezTo>
                      <a:cubicBezTo>
                        <a:pt x="41" y="13"/>
                        <a:pt x="41" y="13"/>
                        <a:pt x="41" y="13"/>
                      </a:cubicBezTo>
                      <a:lnTo>
                        <a:pt x="41" y="0"/>
                      </a:ln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232" name="Rectangle 30"/>
                <p:cNvSpPr>
                  <a:spLocks noChangeArrowheads="1"/>
                </p:cNvSpPr>
                <p:nvPr/>
              </p:nvSpPr>
              <p:spPr bwMode="auto">
                <a:xfrm>
                  <a:off x="5235" y="2749"/>
                  <a:ext cx="366" cy="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233" name="Rectangle 31"/>
                <p:cNvSpPr>
                  <a:spLocks noChangeArrowheads="1"/>
                </p:cNvSpPr>
                <p:nvPr/>
              </p:nvSpPr>
              <p:spPr bwMode="auto">
                <a:xfrm>
                  <a:off x="5235" y="2676"/>
                  <a:ext cx="366"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234" name="Freeform 32"/>
                <p:cNvSpPr>
                  <a:spLocks/>
                </p:cNvSpPr>
                <p:nvPr/>
              </p:nvSpPr>
              <p:spPr bwMode="auto">
                <a:xfrm>
                  <a:off x="5498" y="2701"/>
                  <a:ext cx="80" cy="25"/>
                </a:xfrm>
                <a:custGeom>
                  <a:avLst/>
                  <a:gdLst>
                    <a:gd name="T0" fmla="*/ 41 w 41"/>
                    <a:gd name="T1" fmla="*/ 0 h 13"/>
                    <a:gd name="T2" fmla="*/ 6 w 41"/>
                    <a:gd name="T3" fmla="*/ 0 h 13"/>
                    <a:gd name="T4" fmla="*/ 0 w 41"/>
                    <a:gd name="T5" fmla="*/ 7 h 13"/>
                    <a:gd name="T6" fmla="*/ 6 w 41"/>
                    <a:gd name="T7" fmla="*/ 13 h 13"/>
                    <a:gd name="T8" fmla="*/ 41 w 41"/>
                    <a:gd name="T9" fmla="*/ 13 h 13"/>
                    <a:gd name="T10" fmla="*/ 41 w 41"/>
                    <a:gd name="T11" fmla="*/ 0 h 13"/>
                  </a:gdLst>
                  <a:ahLst/>
                  <a:cxnLst>
                    <a:cxn ang="0">
                      <a:pos x="T0" y="T1"/>
                    </a:cxn>
                    <a:cxn ang="0">
                      <a:pos x="T2" y="T3"/>
                    </a:cxn>
                    <a:cxn ang="0">
                      <a:pos x="T4" y="T5"/>
                    </a:cxn>
                    <a:cxn ang="0">
                      <a:pos x="T6" y="T7"/>
                    </a:cxn>
                    <a:cxn ang="0">
                      <a:pos x="T8" y="T9"/>
                    </a:cxn>
                    <a:cxn ang="0">
                      <a:pos x="T10" y="T11"/>
                    </a:cxn>
                  </a:cxnLst>
                  <a:rect l="0" t="0" r="r" b="b"/>
                  <a:pathLst>
                    <a:path w="41" h="13">
                      <a:moveTo>
                        <a:pt x="41" y="0"/>
                      </a:moveTo>
                      <a:cubicBezTo>
                        <a:pt x="6" y="0"/>
                        <a:pt x="6" y="0"/>
                        <a:pt x="6" y="0"/>
                      </a:cubicBezTo>
                      <a:cubicBezTo>
                        <a:pt x="3" y="0"/>
                        <a:pt x="0" y="3"/>
                        <a:pt x="0" y="7"/>
                      </a:cubicBezTo>
                      <a:cubicBezTo>
                        <a:pt x="0" y="10"/>
                        <a:pt x="3" y="13"/>
                        <a:pt x="6" y="13"/>
                      </a:cubicBezTo>
                      <a:cubicBezTo>
                        <a:pt x="41" y="13"/>
                        <a:pt x="41" y="13"/>
                        <a:pt x="41" y="13"/>
                      </a:cubicBezTo>
                      <a:lnTo>
                        <a:pt x="41" y="0"/>
                      </a:ln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235" name="Freeform 33"/>
                <p:cNvSpPr>
                  <a:spLocks noEditPoints="1"/>
                </p:cNvSpPr>
                <p:nvPr/>
              </p:nvSpPr>
              <p:spPr bwMode="auto">
                <a:xfrm>
                  <a:off x="5231" y="2080"/>
                  <a:ext cx="372" cy="1010"/>
                </a:xfrm>
                <a:custGeom>
                  <a:avLst/>
                  <a:gdLst>
                    <a:gd name="T0" fmla="*/ 372 w 372"/>
                    <a:gd name="T1" fmla="*/ 1010 h 1010"/>
                    <a:gd name="T2" fmla="*/ 0 w 372"/>
                    <a:gd name="T3" fmla="*/ 1010 h 1010"/>
                    <a:gd name="T4" fmla="*/ 0 w 372"/>
                    <a:gd name="T5" fmla="*/ 0 h 1010"/>
                    <a:gd name="T6" fmla="*/ 372 w 372"/>
                    <a:gd name="T7" fmla="*/ 0 h 1010"/>
                    <a:gd name="T8" fmla="*/ 372 w 372"/>
                    <a:gd name="T9" fmla="*/ 1010 h 1010"/>
                    <a:gd name="T10" fmla="*/ 6 w 372"/>
                    <a:gd name="T11" fmla="*/ 1004 h 1010"/>
                    <a:gd name="T12" fmla="*/ 367 w 372"/>
                    <a:gd name="T13" fmla="*/ 1004 h 1010"/>
                    <a:gd name="T14" fmla="*/ 367 w 372"/>
                    <a:gd name="T15" fmla="*/ 5 h 1010"/>
                    <a:gd name="T16" fmla="*/ 6 w 372"/>
                    <a:gd name="T17" fmla="*/ 5 h 1010"/>
                    <a:gd name="T18" fmla="*/ 6 w 372"/>
                    <a:gd name="T19" fmla="*/ 1004 h 10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72" h="1010">
                      <a:moveTo>
                        <a:pt x="372" y="1010"/>
                      </a:moveTo>
                      <a:lnTo>
                        <a:pt x="0" y="1010"/>
                      </a:lnTo>
                      <a:lnTo>
                        <a:pt x="0" y="0"/>
                      </a:lnTo>
                      <a:lnTo>
                        <a:pt x="372" y="0"/>
                      </a:lnTo>
                      <a:lnTo>
                        <a:pt x="372" y="1010"/>
                      </a:lnTo>
                      <a:close/>
                      <a:moveTo>
                        <a:pt x="6" y="1004"/>
                      </a:moveTo>
                      <a:lnTo>
                        <a:pt x="367" y="1004"/>
                      </a:lnTo>
                      <a:lnTo>
                        <a:pt x="367" y="5"/>
                      </a:lnTo>
                      <a:lnTo>
                        <a:pt x="6" y="5"/>
                      </a:lnTo>
                      <a:lnTo>
                        <a:pt x="6" y="100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236" name="Freeform 34"/>
                <p:cNvSpPr>
                  <a:spLocks/>
                </p:cNvSpPr>
                <p:nvPr/>
              </p:nvSpPr>
              <p:spPr bwMode="auto">
                <a:xfrm>
                  <a:off x="5231" y="2049"/>
                  <a:ext cx="127" cy="5"/>
                </a:xfrm>
                <a:custGeom>
                  <a:avLst/>
                  <a:gdLst>
                    <a:gd name="T0" fmla="*/ 64 w 65"/>
                    <a:gd name="T1" fmla="*/ 3 h 3"/>
                    <a:gd name="T2" fmla="*/ 2 w 65"/>
                    <a:gd name="T3" fmla="*/ 3 h 3"/>
                    <a:gd name="T4" fmla="*/ 0 w 65"/>
                    <a:gd name="T5" fmla="*/ 2 h 3"/>
                    <a:gd name="T6" fmla="*/ 2 w 65"/>
                    <a:gd name="T7" fmla="*/ 0 h 3"/>
                    <a:gd name="T8" fmla="*/ 64 w 65"/>
                    <a:gd name="T9" fmla="*/ 0 h 3"/>
                    <a:gd name="T10" fmla="*/ 65 w 65"/>
                    <a:gd name="T11" fmla="*/ 2 h 3"/>
                    <a:gd name="T12" fmla="*/ 64 w 65"/>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65" h="3">
                      <a:moveTo>
                        <a:pt x="64" y="3"/>
                      </a:moveTo>
                      <a:cubicBezTo>
                        <a:pt x="2" y="3"/>
                        <a:pt x="2" y="3"/>
                        <a:pt x="2" y="3"/>
                      </a:cubicBezTo>
                      <a:cubicBezTo>
                        <a:pt x="1" y="3"/>
                        <a:pt x="0" y="2"/>
                        <a:pt x="0" y="2"/>
                      </a:cubicBezTo>
                      <a:cubicBezTo>
                        <a:pt x="0" y="1"/>
                        <a:pt x="1" y="0"/>
                        <a:pt x="2" y="0"/>
                      </a:cubicBezTo>
                      <a:cubicBezTo>
                        <a:pt x="64" y="0"/>
                        <a:pt x="64" y="0"/>
                        <a:pt x="64" y="0"/>
                      </a:cubicBezTo>
                      <a:cubicBezTo>
                        <a:pt x="65" y="0"/>
                        <a:pt x="65" y="1"/>
                        <a:pt x="65" y="2"/>
                      </a:cubicBezTo>
                      <a:cubicBezTo>
                        <a:pt x="65" y="2"/>
                        <a:pt x="65" y="3"/>
                        <a:pt x="64"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237" name="Freeform 35"/>
                <p:cNvSpPr>
                  <a:spLocks/>
                </p:cNvSpPr>
                <p:nvPr/>
              </p:nvSpPr>
              <p:spPr bwMode="auto">
                <a:xfrm>
                  <a:off x="5231" y="2033"/>
                  <a:ext cx="127" cy="6"/>
                </a:xfrm>
                <a:custGeom>
                  <a:avLst/>
                  <a:gdLst>
                    <a:gd name="T0" fmla="*/ 64 w 65"/>
                    <a:gd name="T1" fmla="*/ 3 h 3"/>
                    <a:gd name="T2" fmla="*/ 2 w 65"/>
                    <a:gd name="T3" fmla="*/ 3 h 3"/>
                    <a:gd name="T4" fmla="*/ 0 w 65"/>
                    <a:gd name="T5" fmla="*/ 2 h 3"/>
                    <a:gd name="T6" fmla="*/ 2 w 65"/>
                    <a:gd name="T7" fmla="*/ 0 h 3"/>
                    <a:gd name="T8" fmla="*/ 64 w 65"/>
                    <a:gd name="T9" fmla="*/ 0 h 3"/>
                    <a:gd name="T10" fmla="*/ 65 w 65"/>
                    <a:gd name="T11" fmla="*/ 2 h 3"/>
                    <a:gd name="T12" fmla="*/ 64 w 65"/>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65" h="3">
                      <a:moveTo>
                        <a:pt x="64" y="3"/>
                      </a:moveTo>
                      <a:cubicBezTo>
                        <a:pt x="2" y="3"/>
                        <a:pt x="2" y="3"/>
                        <a:pt x="2" y="3"/>
                      </a:cubicBezTo>
                      <a:cubicBezTo>
                        <a:pt x="1" y="3"/>
                        <a:pt x="0" y="2"/>
                        <a:pt x="0" y="2"/>
                      </a:cubicBezTo>
                      <a:cubicBezTo>
                        <a:pt x="0" y="1"/>
                        <a:pt x="1" y="0"/>
                        <a:pt x="2" y="0"/>
                      </a:cubicBezTo>
                      <a:cubicBezTo>
                        <a:pt x="64" y="0"/>
                        <a:pt x="64" y="0"/>
                        <a:pt x="64" y="0"/>
                      </a:cubicBezTo>
                      <a:cubicBezTo>
                        <a:pt x="65" y="0"/>
                        <a:pt x="65" y="1"/>
                        <a:pt x="65" y="2"/>
                      </a:cubicBezTo>
                      <a:cubicBezTo>
                        <a:pt x="65" y="2"/>
                        <a:pt x="65" y="3"/>
                        <a:pt x="64"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238" name="Freeform 36"/>
                <p:cNvSpPr>
                  <a:spLocks/>
                </p:cNvSpPr>
                <p:nvPr/>
              </p:nvSpPr>
              <p:spPr bwMode="auto">
                <a:xfrm>
                  <a:off x="5231" y="2018"/>
                  <a:ext cx="127" cy="5"/>
                </a:xfrm>
                <a:custGeom>
                  <a:avLst/>
                  <a:gdLst>
                    <a:gd name="T0" fmla="*/ 64 w 65"/>
                    <a:gd name="T1" fmla="*/ 3 h 3"/>
                    <a:gd name="T2" fmla="*/ 2 w 65"/>
                    <a:gd name="T3" fmla="*/ 3 h 3"/>
                    <a:gd name="T4" fmla="*/ 0 w 65"/>
                    <a:gd name="T5" fmla="*/ 2 h 3"/>
                    <a:gd name="T6" fmla="*/ 2 w 65"/>
                    <a:gd name="T7" fmla="*/ 0 h 3"/>
                    <a:gd name="T8" fmla="*/ 64 w 65"/>
                    <a:gd name="T9" fmla="*/ 0 h 3"/>
                    <a:gd name="T10" fmla="*/ 65 w 65"/>
                    <a:gd name="T11" fmla="*/ 2 h 3"/>
                    <a:gd name="T12" fmla="*/ 64 w 65"/>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65" h="3">
                      <a:moveTo>
                        <a:pt x="64" y="3"/>
                      </a:moveTo>
                      <a:cubicBezTo>
                        <a:pt x="2" y="3"/>
                        <a:pt x="2" y="3"/>
                        <a:pt x="2" y="3"/>
                      </a:cubicBezTo>
                      <a:cubicBezTo>
                        <a:pt x="1" y="3"/>
                        <a:pt x="0" y="2"/>
                        <a:pt x="0" y="2"/>
                      </a:cubicBezTo>
                      <a:cubicBezTo>
                        <a:pt x="0" y="1"/>
                        <a:pt x="1" y="0"/>
                        <a:pt x="2" y="0"/>
                      </a:cubicBezTo>
                      <a:cubicBezTo>
                        <a:pt x="64" y="0"/>
                        <a:pt x="64" y="0"/>
                        <a:pt x="64" y="0"/>
                      </a:cubicBezTo>
                      <a:cubicBezTo>
                        <a:pt x="65" y="0"/>
                        <a:pt x="65" y="1"/>
                        <a:pt x="65" y="2"/>
                      </a:cubicBezTo>
                      <a:cubicBezTo>
                        <a:pt x="65" y="2"/>
                        <a:pt x="65" y="3"/>
                        <a:pt x="64"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239" name="Freeform 37"/>
                <p:cNvSpPr>
                  <a:spLocks/>
                </p:cNvSpPr>
                <p:nvPr/>
              </p:nvSpPr>
              <p:spPr bwMode="auto">
                <a:xfrm>
                  <a:off x="5231" y="2002"/>
                  <a:ext cx="127" cy="6"/>
                </a:xfrm>
                <a:custGeom>
                  <a:avLst/>
                  <a:gdLst>
                    <a:gd name="T0" fmla="*/ 64 w 65"/>
                    <a:gd name="T1" fmla="*/ 3 h 3"/>
                    <a:gd name="T2" fmla="*/ 2 w 65"/>
                    <a:gd name="T3" fmla="*/ 3 h 3"/>
                    <a:gd name="T4" fmla="*/ 0 w 65"/>
                    <a:gd name="T5" fmla="*/ 2 h 3"/>
                    <a:gd name="T6" fmla="*/ 2 w 65"/>
                    <a:gd name="T7" fmla="*/ 0 h 3"/>
                    <a:gd name="T8" fmla="*/ 64 w 65"/>
                    <a:gd name="T9" fmla="*/ 0 h 3"/>
                    <a:gd name="T10" fmla="*/ 65 w 65"/>
                    <a:gd name="T11" fmla="*/ 2 h 3"/>
                    <a:gd name="T12" fmla="*/ 64 w 65"/>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65" h="3">
                      <a:moveTo>
                        <a:pt x="64" y="3"/>
                      </a:moveTo>
                      <a:cubicBezTo>
                        <a:pt x="2" y="3"/>
                        <a:pt x="2" y="3"/>
                        <a:pt x="2" y="3"/>
                      </a:cubicBezTo>
                      <a:cubicBezTo>
                        <a:pt x="1" y="3"/>
                        <a:pt x="0" y="2"/>
                        <a:pt x="0" y="2"/>
                      </a:cubicBezTo>
                      <a:cubicBezTo>
                        <a:pt x="0" y="1"/>
                        <a:pt x="1" y="0"/>
                        <a:pt x="2" y="0"/>
                      </a:cubicBezTo>
                      <a:cubicBezTo>
                        <a:pt x="64" y="0"/>
                        <a:pt x="64" y="0"/>
                        <a:pt x="64" y="0"/>
                      </a:cubicBezTo>
                      <a:cubicBezTo>
                        <a:pt x="65" y="0"/>
                        <a:pt x="65" y="1"/>
                        <a:pt x="65" y="2"/>
                      </a:cubicBezTo>
                      <a:cubicBezTo>
                        <a:pt x="65" y="2"/>
                        <a:pt x="65" y="3"/>
                        <a:pt x="64"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240" name="Freeform 38"/>
                <p:cNvSpPr>
                  <a:spLocks/>
                </p:cNvSpPr>
                <p:nvPr/>
              </p:nvSpPr>
              <p:spPr bwMode="auto">
                <a:xfrm>
                  <a:off x="5477" y="2049"/>
                  <a:ext cx="126" cy="5"/>
                </a:xfrm>
                <a:custGeom>
                  <a:avLst/>
                  <a:gdLst>
                    <a:gd name="T0" fmla="*/ 64 w 65"/>
                    <a:gd name="T1" fmla="*/ 3 h 3"/>
                    <a:gd name="T2" fmla="*/ 1 w 65"/>
                    <a:gd name="T3" fmla="*/ 3 h 3"/>
                    <a:gd name="T4" fmla="*/ 0 w 65"/>
                    <a:gd name="T5" fmla="*/ 2 h 3"/>
                    <a:gd name="T6" fmla="*/ 1 w 65"/>
                    <a:gd name="T7" fmla="*/ 0 h 3"/>
                    <a:gd name="T8" fmla="*/ 64 w 65"/>
                    <a:gd name="T9" fmla="*/ 0 h 3"/>
                    <a:gd name="T10" fmla="*/ 65 w 65"/>
                    <a:gd name="T11" fmla="*/ 2 h 3"/>
                    <a:gd name="T12" fmla="*/ 64 w 65"/>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65" h="3">
                      <a:moveTo>
                        <a:pt x="64" y="3"/>
                      </a:moveTo>
                      <a:cubicBezTo>
                        <a:pt x="1" y="3"/>
                        <a:pt x="1" y="3"/>
                        <a:pt x="1" y="3"/>
                      </a:cubicBezTo>
                      <a:cubicBezTo>
                        <a:pt x="1" y="3"/>
                        <a:pt x="0" y="2"/>
                        <a:pt x="0" y="2"/>
                      </a:cubicBezTo>
                      <a:cubicBezTo>
                        <a:pt x="0" y="1"/>
                        <a:pt x="1" y="0"/>
                        <a:pt x="1" y="0"/>
                      </a:cubicBezTo>
                      <a:cubicBezTo>
                        <a:pt x="64" y="0"/>
                        <a:pt x="64" y="0"/>
                        <a:pt x="64" y="0"/>
                      </a:cubicBezTo>
                      <a:cubicBezTo>
                        <a:pt x="64" y="0"/>
                        <a:pt x="65" y="1"/>
                        <a:pt x="65" y="2"/>
                      </a:cubicBezTo>
                      <a:cubicBezTo>
                        <a:pt x="65" y="2"/>
                        <a:pt x="64" y="3"/>
                        <a:pt x="64"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241" name="Freeform 39"/>
                <p:cNvSpPr>
                  <a:spLocks/>
                </p:cNvSpPr>
                <p:nvPr/>
              </p:nvSpPr>
              <p:spPr bwMode="auto">
                <a:xfrm>
                  <a:off x="5477" y="2033"/>
                  <a:ext cx="126" cy="6"/>
                </a:xfrm>
                <a:custGeom>
                  <a:avLst/>
                  <a:gdLst>
                    <a:gd name="T0" fmla="*/ 64 w 65"/>
                    <a:gd name="T1" fmla="*/ 3 h 3"/>
                    <a:gd name="T2" fmla="*/ 1 w 65"/>
                    <a:gd name="T3" fmla="*/ 3 h 3"/>
                    <a:gd name="T4" fmla="*/ 0 w 65"/>
                    <a:gd name="T5" fmla="*/ 2 h 3"/>
                    <a:gd name="T6" fmla="*/ 1 w 65"/>
                    <a:gd name="T7" fmla="*/ 0 h 3"/>
                    <a:gd name="T8" fmla="*/ 64 w 65"/>
                    <a:gd name="T9" fmla="*/ 0 h 3"/>
                    <a:gd name="T10" fmla="*/ 65 w 65"/>
                    <a:gd name="T11" fmla="*/ 2 h 3"/>
                    <a:gd name="T12" fmla="*/ 64 w 65"/>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65" h="3">
                      <a:moveTo>
                        <a:pt x="64" y="3"/>
                      </a:moveTo>
                      <a:cubicBezTo>
                        <a:pt x="1" y="3"/>
                        <a:pt x="1" y="3"/>
                        <a:pt x="1" y="3"/>
                      </a:cubicBezTo>
                      <a:cubicBezTo>
                        <a:pt x="1" y="3"/>
                        <a:pt x="0" y="2"/>
                        <a:pt x="0" y="2"/>
                      </a:cubicBezTo>
                      <a:cubicBezTo>
                        <a:pt x="0" y="1"/>
                        <a:pt x="1" y="0"/>
                        <a:pt x="1" y="0"/>
                      </a:cubicBezTo>
                      <a:cubicBezTo>
                        <a:pt x="64" y="0"/>
                        <a:pt x="64" y="0"/>
                        <a:pt x="64" y="0"/>
                      </a:cubicBezTo>
                      <a:cubicBezTo>
                        <a:pt x="64" y="0"/>
                        <a:pt x="65" y="1"/>
                        <a:pt x="65" y="2"/>
                      </a:cubicBezTo>
                      <a:cubicBezTo>
                        <a:pt x="65" y="2"/>
                        <a:pt x="64" y="3"/>
                        <a:pt x="64"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242" name="Freeform 40"/>
                <p:cNvSpPr>
                  <a:spLocks/>
                </p:cNvSpPr>
                <p:nvPr/>
              </p:nvSpPr>
              <p:spPr bwMode="auto">
                <a:xfrm>
                  <a:off x="5477" y="2018"/>
                  <a:ext cx="126" cy="5"/>
                </a:xfrm>
                <a:custGeom>
                  <a:avLst/>
                  <a:gdLst>
                    <a:gd name="T0" fmla="*/ 64 w 65"/>
                    <a:gd name="T1" fmla="*/ 3 h 3"/>
                    <a:gd name="T2" fmla="*/ 1 w 65"/>
                    <a:gd name="T3" fmla="*/ 3 h 3"/>
                    <a:gd name="T4" fmla="*/ 0 w 65"/>
                    <a:gd name="T5" fmla="*/ 2 h 3"/>
                    <a:gd name="T6" fmla="*/ 1 w 65"/>
                    <a:gd name="T7" fmla="*/ 0 h 3"/>
                    <a:gd name="T8" fmla="*/ 64 w 65"/>
                    <a:gd name="T9" fmla="*/ 0 h 3"/>
                    <a:gd name="T10" fmla="*/ 65 w 65"/>
                    <a:gd name="T11" fmla="*/ 2 h 3"/>
                    <a:gd name="T12" fmla="*/ 64 w 65"/>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65" h="3">
                      <a:moveTo>
                        <a:pt x="64" y="3"/>
                      </a:moveTo>
                      <a:cubicBezTo>
                        <a:pt x="1" y="3"/>
                        <a:pt x="1" y="3"/>
                        <a:pt x="1" y="3"/>
                      </a:cubicBezTo>
                      <a:cubicBezTo>
                        <a:pt x="1" y="3"/>
                        <a:pt x="0" y="2"/>
                        <a:pt x="0" y="2"/>
                      </a:cubicBezTo>
                      <a:cubicBezTo>
                        <a:pt x="0" y="1"/>
                        <a:pt x="1" y="0"/>
                        <a:pt x="1" y="0"/>
                      </a:cubicBezTo>
                      <a:cubicBezTo>
                        <a:pt x="64" y="0"/>
                        <a:pt x="64" y="0"/>
                        <a:pt x="64" y="0"/>
                      </a:cubicBezTo>
                      <a:cubicBezTo>
                        <a:pt x="64" y="0"/>
                        <a:pt x="65" y="1"/>
                        <a:pt x="65" y="2"/>
                      </a:cubicBezTo>
                      <a:cubicBezTo>
                        <a:pt x="65" y="2"/>
                        <a:pt x="64" y="3"/>
                        <a:pt x="64"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243" name="Freeform 41"/>
                <p:cNvSpPr>
                  <a:spLocks/>
                </p:cNvSpPr>
                <p:nvPr/>
              </p:nvSpPr>
              <p:spPr bwMode="auto">
                <a:xfrm>
                  <a:off x="5477" y="2002"/>
                  <a:ext cx="126" cy="6"/>
                </a:xfrm>
                <a:custGeom>
                  <a:avLst/>
                  <a:gdLst>
                    <a:gd name="T0" fmla="*/ 64 w 65"/>
                    <a:gd name="T1" fmla="*/ 3 h 3"/>
                    <a:gd name="T2" fmla="*/ 1 w 65"/>
                    <a:gd name="T3" fmla="*/ 3 h 3"/>
                    <a:gd name="T4" fmla="*/ 0 w 65"/>
                    <a:gd name="T5" fmla="*/ 2 h 3"/>
                    <a:gd name="T6" fmla="*/ 1 w 65"/>
                    <a:gd name="T7" fmla="*/ 0 h 3"/>
                    <a:gd name="T8" fmla="*/ 64 w 65"/>
                    <a:gd name="T9" fmla="*/ 0 h 3"/>
                    <a:gd name="T10" fmla="*/ 65 w 65"/>
                    <a:gd name="T11" fmla="*/ 2 h 3"/>
                    <a:gd name="T12" fmla="*/ 64 w 65"/>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65" h="3">
                      <a:moveTo>
                        <a:pt x="64" y="3"/>
                      </a:moveTo>
                      <a:cubicBezTo>
                        <a:pt x="1" y="3"/>
                        <a:pt x="1" y="3"/>
                        <a:pt x="1" y="3"/>
                      </a:cubicBezTo>
                      <a:cubicBezTo>
                        <a:pt x="1" y="3"/>
                        <a:pt x="0" y="2"/>
                        <a:pt x="0" y="2"/>
                      </a:cubicBezTo>
                      <a:cubicBezTo>
                        <a:pt x="0" y="1"/>
                        <a:pt x="1" y="0"/>
                        <a:pt x="1" y="0"/>
                      </a:cubicBezTo>
                      <a:cubicBezTo>
                        <a:pt x="64" y="0"/>
                        <a:pt x="64" y="0"/>
                        <a:pt x="64" y="0"/>
                      </a:cubicBezTo>
                      <a:cubicBezTo>
                        <a:pt x="64" y="0"/>
                        <a:pt x="65" y="1"/>
                        <a:pt x="65" y="2"/>
                      </a:cubicBezTo>
                      <a:cubicBezTo>
                        <a:pt x="65" y="2"/>
                        <a:pt x="64" y="3"/>
                        <a:pt x="64"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244" name="Rectangle 42"/>
                <p:cNvSpPr>
                  <a:spLocks noChangeArrowheads="1"/>
                </p:cNvSpPr>
                <p:nvPr/>
              </p:nvSpPr>
              <p:spPr bwMode="auto">
                <a:xfrm>
                  <a:off x="5235" y="2803"/>
                  <a:ext cx="366" cy="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245" name="Freeform 43"/>
                <p:cNvSpPr>
                  <a:spLocks/>
                </p:cNvSpPr>
                <p:nvPr/>
              </p:nvSpPr>
              <p:spPr bwMode="auto">
                <a:xfrm>
                  <a:off x="5348" y="2790"/>
                  <a:ext cx="138" cy="31"/>
                </a:xfrm>
                <a:custGeom>
                  <a:avLst/>
                  <a:gdLst>
                    <a:gd name="T0" fmla="*/ 10 w 138"/>
                    <a:gd name="T1" fmla="*/ 31 h 31"/>
                    <a:gd name="T2" fmla="*/ 0 w 138"/>
                    <a:gd name="T3" fmla="*/ 15 h 31"/>
                    <a:gd name="T4" fmla="*/ 10 w 138"/>
                    <a:gd name="T5" fmla="*/ 0 h 31"/>
                    <a:gd name="T6" fmla="*/ 129 w 138"/>
                    <a:gd name="T7" fmla="*/ 0 h 31"/>
                    <a:gd name="T8" fmla="*/ 138 w 138"/>
                    <a:gd name="T9" fmla="*/ 15 h 31"/>
                    <a:gd name="T10" fmla="*/ 129 w 138"/>
                    <a:gd name="T11" fmla="*/ 31 h 31"/>
                    <a:gd name="T12" fmla="*/ 10 w 138"/>
                    <a:gd name="T13" fmla="*/ 31 h 31"/>
                  </a:gdLst>
                  <a:ahLst/>
                  <a:cxnLst>
                    <a:cxn ang="0">
                      <a:pos x="T0" y="T1"/>
                    </a:cxn>
                    <a:cxn ang="0">
                      <a:pos x="T2" y="T3"/>
                    </a:cxn>
                    <a:cxn ang="0">
                      <a:pos x="T4" y="T5"/>
                    </a:cxn>
                    <a:cxn ang="0">
                      <a:pos x="T6" y="T7"/>
                    </a:cxn>
                    <a:cxn ang="0">
                      <a:pos x="T8" y="T9"/>
                    </a:cxn>
                    <a:cxn ang="0">
                      <a:pos x="T10" y="T11"/>
                    </a:cxn>
                    <a:cxn ang="0">
                      <a:pos x="T12" y="T13"/>
                    </a:cxn>
                  </a:cxnLst>
                  <a:rect l="0" t="0" r="r" b="b"/>
                  <a:pathLst>
                    <a:path w="138" h="31">
                      <a:moveTo>
                        <a:pt x="10" y="31"/>
                      </a:moveTo>
                      <a:lnTo>
                        <a:pt x="0" y="15"/>
                      </a:lnTo>
                      <a:lnTo>
                        <a:pt x="10" y="0"/>
                      </a:lnTo>
                      <a:lnTo>
                        <a:pt x="129" y="0"/>
                      </a:lnTo>
                      <a:lnTo>
                        <a:pt x="138" y="15"/>
                      </a:lnTo>
                      <a:lnTo>
                        <a:pt x="129" y="31"/>
                      </a:lnTo>
                      <a:lnTo>
                        <a:pt x="10" y="31"/>
                      </a:lnTo>
                      <a:close/>
                    </a:path>
                  </a:pathLst>
                </a:custGeom>
                <a:solidFill>
                  <a:srgbClr val="5050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246" name="Rectangle 44"/>
                <p:cNvSpPr>
                  <a:spLocks noChangeArrowheads="1"/>
                </p:cNvSpPr>
                <p:nvPr/>
              </p:nvSpPr>
              <p:spPr bwMode="auto">
                <a:xfrm>
                  <a:off x="5235" y="2881"/>
                  <a:ext cx="366"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247" name="Freeform 45"/>
                <p:cNvSpPr>
                  <a:spLocks/>
                </p:cNvSpPr>
                <p:nvPr/>
              </p:nvSpPr>
              <p:spPr bwMode="auto">
                <a:xfrm>
                  <a:off x="5348" y="2867"/>
                  <a:ext cx="138" cy="31"/>
                </a:xfrm>
                <a:custGeom>
                  <a:avLst/>
                  <a:gdLst>
                    <a:gd name="T0" fmla="*/ 10 w 138"/>
                    <a:gd name="T1" fmla="*/ 31 h 31"/>
                    <a:gd name="T2" fmla="*/ 0 w 138"/>
                    <a:gd name="T3" fmla="*/ 16 h 31"/>
                    <a:gd name="T4" fmla="*/ 10 w 138"/>
                    <a:gd name="T5" fmla="*/ 0 h 31"/>
                    <a:gd name="T6" fmla="*/ 129 w 138"/>
                    <a:gd name="T7" fmla="*/ 0 h 31"/>
                    <a:gd name="T8" fmla="*/ 138 w 138"/>
                    <a:gd name="T9" fmla="*/ 16 h 31"/>
                    <a:gd name="T10" fmla="*/ 129 w 138"/>
                    <a:gd name="T11" fmla="*/ 31 h 31"/>
                    <a:gd name="T12" fmla="*/ 10 w 138"/>
                    <a:gd name="T13" fmla="*/ 31 h 31"/>
                  </a:gdLst>
                  <a:ahLst/>
                  <a:cxnLst>
                    <a:cxn ang="0">
                      <a:pos x="T0" y="T1"/>
                    </a:cxn>
                    <a:cxn ang="0">
                      <a:pos x="T2" y="T3"/>
                    </a:cxn>
                    <a:cxn ang="0">
                      <a:pos x="T4" y="T5"/>
                    </a:cxn>
                    <a:cxn ang="0">
                      <a:pos x="T6" y="T7"/>
                    </a:cxn>
                    <a:cxn ang="0">
                      <a:pos x="T8" y="T9"/>
                    </a:cxn>
                    <a:cxn ang="0">
                      <a:pos x="T10" y="T11"/>
                    </a:cxn>
                    <a:cxn ang="0">
                      <a:pos x="T12" y="T13"/>
                    </a:cxn>
                  </a:cxnLst>
                  <a:rect l="0" t="0" r="r" b="b"/>
                  <a:pathLst>
                    <a:path w="138" h="31">
                      <a:moveTo>
                        <a:pt x="10" y="31"/>
                      </a:moveTo>
                      <a:lnTo>
                        <a:pt x="0" y="16"/>
                      </a:lnTo>
                      <a:lnTo>
                        <a:pt x="10" y="0"/>
                      </a:lnTo>
                      <a:lnTo>
                        <a:pt x="129" y="0"/>
                      </a:lnTo>
                      <a:lnTo>
                        <a:pt x="138" y="16"/>
                      </a:lnTo>
                      <a:lnTo>
                        <a:pt x="129" y="31"/>
                      </a:lnTo>
                      <a:lnTo>
                        <a:pt x="10" y="31"/>
                      </a:lnTo>
                      <a:close/>
                    </a:path>
                  </a:pathLst>
                </a:custGeom>
                <a:solidFill>
                  <a:srgbClr val="5050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248" name="Rectangle 46"/>
                <p:cNvSpPr>
                  <a:spLocks noChangeArrowheads="1"/>
                </p:cNvSpPr>
                <p:nvPr/>
              </p:nvSpPr>
              <p:spPr bwMode="auto">
                <a:xfrm>
                  <a:off x="5235" y="2958"/>
                  <a:ext cx="366" cy="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249" name="Freeform 47"/>
                <p:cNvSpPr>
                  <a:spLocks/>
                </p:cNvSpPr>
                <p:nvPr/>
              </p:nvSpPr>
              <p:spPr bwMode="auto">
                <a:xfrm>
                  <a:off x="5348" y="2945"/>
                  <a:ext cx="138" cy="30"/>
                </a:xfrm>
                <a:custGeom>
                  <a:avLst/>
                  <a:gdLst>
                    <a:gd name="T0" fmla="*/ 10 w 138"/>
                    <a:gd name="T1" fmla="*/ 30 h 30"/>
                    <a:gd name="T2" fmla="*/ 0 w 138"/>
                    <a:gd name="T3" fmla="*/ 15 h 30"/>
                    <a:gd name="T4" fmla="*/ 10 w 138"/>
                    <a:gd name="T5" fmla="*/ 0 h 30"/>
                    <a:gd name="T6" fmla="*/ 129 w 138"/>
                    <a:gd name="T7" fmla="*/ 0 h 30"/>
                    <a:gd name="T8" fmla="*/ 138 w 138"/>
                    <a:gd name="T9" fmla="*/ 15 h 30"/>
                    <a:gd name="T10" fmla="*/ 129 w 138"/>
                    <a:gd name="T11" fmla="*/ 30 h 30"/>
                    <a:gd name="T12" fmla="*/ 10 w 138"/>
                    <a:gd name="T13" fmla="*/ 30 h 30"/>
                  </a:gdLst>
                  <a:ahLst/>
                  <a:cxnLst>
                    <a:cxn ang="0">
                      <a:pos x="T0" y="T1"/>
                    </a:cxn>
                    <a:cxn ang="0">
                      <a:pos x="T2" y="T3"/>
                    </a:cxn>
                    <a:cxn ang="0">
                      <a:pos x="T4" y="T5"/>
                    </a:cxn>
                    <a:cxn ang="0">
                      <a:pos x="T6" y="T7"/>
                    </a:cxn>
                    <a:cxn ang="0">
                      <a:pos x="T8" y="T9"/>
                    </a:cxn>
                    <a:cxn ang="0">
                      <a:pos x="T10" y="T11"/>
                    </a:cxn>
                    <a:cxn ang="0">
                      <a:pos x="T12" y="T13"/>
                    </a:cxn>
                  </a:cxnLst>
                  <a:rect l="0" t="0" r="r" b="b"/>
                  <a:pathLst>
                    <a:path w="138" h="30">
                      <a:moveTo>
                        <a:pt x="10" y="30"/>
                      </a:moveTo>
                      <a:lnTo>
                        <a:pt x="0" y="15"/>
                      </a:lnTo>
                      <a:lnTo>
                        <a:pt x="10" y="0"/>
                      </a:lnTo>
                      <a:lnTo>
                        <a:pt x="129" y="0"/>
                      </a:lnTo>
                      <a:lnTo>
                        <a:pt x="138" y="15"/>
                      </a:lnTo>
                      <a:lnTo>
                        <a:pt x="129" y="30"/>
                      </a:lnTo>
                      <a:lnTo>
                        <a:pt x="10" y="30"/>
                      </a:lnTo>
                      <a:close/>
                    </a:path>
                  </a:pathLst>
                </a:custGeom>
                <a:solidFill>
                  <a:srgbClr val="5050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250" name="Rectangle 48"/>
                <p:cNvSpPr>
                  <a:spLocks noChangeArrowheads="1"/>
                </p:cNvSpPr>
                <p:nvPr/>
              </p:nvSpPr>
              <p:spPr bwMode="auto">
                <a:xfrm>
                  <a:off x="5235" y="3035"/>
                  <a:ext cx="366" cy="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251" name="Freeform 49"/>
                <p:cNvSpPr>
                  <a:spLocks/>
                </p:cNvSpPr>
                <p:nvPr/>
              </p:nvSpPr>
              <p:spPr bwMode="auto">
                <a:xfrm>
                  <a:off x="5348" y="3022"/>
                  <a:ext cx="138" cy="31"/>
                </a:xfrm>
                <a:custGeom>
                  <a:avLst/>
                  <a:gdLst>
                    <a:gd name="T0" fmla="*/ 10 w 138"/>
                    <a:gd name="T1" fmla="*/ 31 h 31"/>
                    <a:gd name="T2" fmla="*/ 0 w 138"/>
                    <a:gd name="T3" fmla="*/ 15 h 31"/>
                    <a:gd name="T4" fmla="*/ 10 w 138"/>
                    <a:gd name="T5" fmla="*/ 0 h 31"/>
                    <a:gd name="T6" fmla="*/ 129 w 138"/>
                    <a:gd name="T7" fmla="*/ 0 h 31"/>
                    <a:gd name="T8" fmla="*/ 138 w 138"/>
                    <a:gd name="T9" fmla="*/ 15 h 31"/>
                    <a:gd name="T10" fmla="*/ 129 w 138"/>
                    <a:gd name="T11" fmla="*/ 31 h 31"/>
                    <a:gd name="T12" fmla="*/ 10 w 138"/>
                    <a:gd name="T13" fmla="*/ 31 h 31"/>
                  </a:gdLst>
                  <a:ahLst/>
                  <a:cxnLst>
                    <a:cxn ang="0">
                      <a:pos x="T0" y="T1"/>
                    </a:cxn>
                    <a:cxn ang="0">
                      <a:pos x="T2" y="T3"/>
                    </a:cxn>
                    <a:cxn ang="0">
                      <a:pos x="T4" y="T5"/>
                    </a:cxn>
                    <a:cxn ang="0">
                      <a:pos x="T6" y="T7"/>
                    </a:cxn>
                    <a:cxn ang="0">
                      <a:pos x="T8" y="T9"/>
                    </a:cxn>
                    <a:cxn ang="0">
                      <a:pos x="T10" y="T11"/>
                    </a:cxn>
                    <a:cxn ang="0">
                      <a:pos x="T12" y="T13"/>
                    </a:cxn>
                  </a:cxnLst>
                  <a:rect l="0" t="0" r="r" b="b"/>
                  <a:pathLst>
                    <a:path w="138" h="31">
                      <a:moveTo>
                        <a:pt x="10" y="31"/>
                      </a:moveTo>
                      <a:lnTo>
                        <a:pt x="0" y="15"/>
                      </a:lnTo>
                      <a:lnTo>
                        <a:pt x="10" y="0"/>
                      </a:lnTo>
                      <a:lnTo>
                        <a:pt x="129" y="0"/>
                      </a:lnTo>
                      <a:lnTo>
                        <a:pt x="138" y="15"/>
                      </a:lnTo>
                      <a:lnTo>
                        <a:pt x="129" y="31"/>
                      </a:lnTo>
                      <a:lnTo>
                        <a:pt x="10" y="31"/>
                      </a:lnTo>
                      <a:close/>
                    </a:path>
                  </a:pathLst>
                </a:custGeom>
                <a:solidFill>
                  <a:srgbClr val="5050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grpSp>
        </p:grpSp>
        <p:grpSp>
          <p:nvGrpSpPr>
            <p:cNvPr id="594" name="Group 593"/>
            <p:cNvGrpSpPr/>
            <p:nvPr/>
          </p:nvGrpSpPr>
          <p:grpSpPr>
            <a:xfrm>
              <a:off x="5531747" y="3993035"/>
              <a:ext cx="1372980" cy="783293"/>
              <a:chOff x="5197984" y="3767905"/>
              <a:chExt cx="1372980" cy="783293"/>
            </a:xfrm>
          </p:grpSpPr>
          <p:grpSp>
            <p:nvGrpSpPr>
              <p:cNvPr id="158" name="Group 4"/>
              <p:cNvGrpSpPr>
                <a:grpSpLocks noChangeAspect="1"/>
              </p:cNvGrpSpPr>
              <p:nvPr/>
            </p:nvGrpSpPr>
            <p:grpSpPr bwMode="auto">
              <a:xfrm>
                <a:off x="5508077" y="3767905"/>
                <a:ext cx="878295" cy="777217"/>
                <a:chOff x="4396" y="2302"/>
                <a:chExt cx="895" cy="792"/>
              </a:xfrm>
            </p:grpSpPr>
            <p:sp>
              <p:nvSpPr>
                <p:cNvPr id="159" name="AutoShape 3"/>
                <p:cNvSpPr>
                  <a:spLocks noChangeAspect="1" noChangeArrowheads="1" noTextEdit="1"/>
                </p:cNvSpPr>
                <p:nvPr/>
              </p:nvSpPr>
              <p:spPr bwMode="auto">
                <a:xfrm>
                  <a:off x="4396" y="2302"/>
                  <a:ext cx="895" cy="7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160" name="Freeform 5"/>
                <p:cNvSpPr>
                  <a:spLocks/>
                </p:cNvSpPr>
                <p:nvPr/>
              </p:nvSpPr>
              <p:spPr bwMode="auto">
                <a:xfrm>
                  <a:off x="4600" y="2845"/>
                  <a:ext cx="482" cy="50"/>
                </a:xfrm>
                <a:custGeom>
                  <a:avLst/>
                  <a:gdLst>
                    <a:gd name="T0" fmla="*/ 443 w 482"/>
                    <a:gd name="T1" fmla="*/ 0 h 50"/>
                    <a:gd name="T2" fmla="*/ 40 w 482"/>
                    <a:gd name="T3" fmla="*/ 0 h 50"/>
                    <a:gd name="T4" fmla="*/ 0 w 482"/>
                    <a:gd name="T5" fmla="*/ 50 h 50"/>
                    <a:gd name="T6" fmla="*/ 482 w 482"/>
                    <a:gd name="T7" fmla="*/ 50 h 50"/>
                    <a:gd name="T8" fmla="*/ 443 w 482"/>
                    <a:gd name="T9" fmla="*/ 0 h 50"/>
                  </a:gdLst>
                  <a:ahLst/>
                  <a:cxnLst>
                    <a:cxn ang="0">
                      <a:pos x="T0" y="T1"/>
                    </a:cxn>
                    <a:cxn ang="0">
                      <a:pos x="T2" y="T3"/>
                    </a:cxn>
                    <a:cxn ang="0">
                      <a:pos x="T4" y="T5"/>
                    </a:cxn>
                    <a:cxn ang="0">
                      <a:pos x="T6" y="T7"/>
                    </a:cxn>
                    <a:cxn ang="0">
                      <a:pos x="T8" y="T9"/>
                    </a:cxn>
                  </a:cxnLst>
                  <a:rect l="0" t="0" r="r" b="b"/>
                  <a:pathLst>
                    <a:path w="482" h="50">
                      <a:moveTo>
                        <a:pt x="443" y="0"/>
                      </a:moveTo>
                      <a:lnTo>
                        <a:pt x="40" y="0"/>
                      </a:lnTo>
                      <a:lnTo>
                        <a:pt x="0" y="50"/>
                      </a:lnTo>
                      <a:lnTo>
                        <a:pt x="482" y="50"/>
                      </a:lnTo>
                      <a:lnTo>
                        <a:pt x="443" y="0"/>
                      </a:lnTo>
                      <a:close/>
                    </a:path>
                  </a:pathLst>
                </a:custGeom>
                <a:solidFill>
                  <a:srgbClr val="5050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161" name="Rectangle 6"/>
                <p:cNvSpPr>
                  <a:spLocks noChangeArrowheads="1"/>
                </p:cNvSpPr>
                <p:nvPr/>
              </p:nvSpPr>
              <p:spPr bwMode="auto">
                <a:xfrm>
                  <a:off x="4600" y="2895"/>
                  <a:ext cx="482" cy="15"/>
                </a:xfrm>
                <a:prstGeom prst="rect">
                  <a:avLst/>
                </a:prstGeom>
                <a:solidFill>
                  <a:srgbClr val="40404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162" name="Rectangle 7"/>
                <p:cNvSpPr>
                  <a:spLocks noChangeArrowheads="1"/>
                </p:cNvSpPr>
                <p:nvPr/>
              </p:nvSpPr>
              <p:spPr bwMode="auto">
                <a:xfrm>
                  <a:off x="4744" y="2745"/>
                  <a:ext cx="189" cy="125"/>
                </a:xfrm>
                <a:prstGeom prst="rect">
                  <a:avLst/>
                </a:prstGeom>
                <a:solidFill>
                  <a:srgbClr val="40404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163" name="Freeform 8"/>
                <p:cNvSpPr>
                  <a:spLocks/>
                </p:cNvSpPr>
                <p:nvPr/>
              </p:nvSpPr>
              <p:spPr bwMode="auto">
                <a:xfrm>
                  <a:off x="4396" y="2949"/>
                  <a:ext cx="890" cy="135"/>
                </a:xfrm>
                <a:custGeom>
                  <a:avLst/>
                  <a:gdLst>
                    <a:gd name="T0" fmla="*/ 756 w 890"/>
                    <a:gd name="T1" fmla="*/ 0 h 135"/>
                    <a:gd name="T2" fmla="*/ 120 w 890"/>
                    <a:gd name="T3" fmla="*/ 0 h 135"/>
                    <a:gd name="T4" fmla="*/ 0 w 890"/>
                    <a:gd name="T5" fmla="*/ 135 h 135"/>
                    <a:gd name="T6" fmla="*/ 890 w 890"/>
                    <a:gd name="T7" fmla="*/ 135 h 135"/>
                    <a:gd name="T8" fmla="*/ 756 w 890"/>
                    <a:gd name="T9" fmla="*/ 0 h 135"/>
                  </a:gdLst>
                  <a:ahLst/>
                  <a:cxnLst>
                    <a:cxn ang="0">
                      <a:pos x="T0" y="T1"/>
                    </a:cxn>
                    <a:cxn ang="0">
                      <a:pos x="T2" y="T3"/>
                    </a:cxn>
                    <a:cxn ang="0">
                      <a:pos x="T4" y="T5"/>
                    </a:cxn>
                    <a:cxn ang="0">
                      <a:pos x="T6" y="T7"/>
                    </a:cxn>
                    <a:cxn ang="0">
                      <a:pos x="T8" y="T9"/>
                    </a:cxn>
                  </a:cxnLst>
                  <a:rect l="0" t="0" r="r" b="b"/>
                  <a:pathLst>
                    <a:path w="890" h="135">
                      <a:moveTo>
                        <a:pt x="756" y="0"/>
                      </a:moveTo>
                      <a:lnTo>
                        <a:pt x="120" y="0"/>
                      </a:lnTo>
                      <a:lnTo>
                        <a:pt x="0" y="135"/>
                      </a:lnTo>
                      <a:lnTo>
                        <a:pt x="890" y="135"/>
                      </a:lnTo>
                      <a:lnTo>
                        <a:pt x="756" y="0"/>
                      </a:lnTo>
                      <a:close/>
                    </a:path>
                  </a:pathLst>
                </a:custGeom>
                <a:solidFill>
                  <a:srgbClr val="5050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164" name="Freeform 9"/>
                <p:cNvSpPr>
                  <a:spLocks/>
                </p:cNvSpPr>
                <p:nvPr/>
              </p:nvSpPr>
              <p:spPr bwMode="auto">
                <a:xfrm>
                  <a:off x="4416" y="2302"/>
                  <a:ext cx="850" cy="493"/>
                </a:xfrm>
                <a:custGeom>
                  <a:avLst/>
                  <a:gdLst>
                    <a:gd name="T0" fmla="*/ 171 w 171"/>
                    <a:gd name="T1" fmla="*/ 89 h 99"/>
                    <a:gd name="T2" fmla="*/ 161 w 171"/>
                    <a:gd name="T3" fmla="*/ 99 h 99"/>
                    <a:gd name="T4" fmla="*/ 9 w 171"/>
                    <a:gd name="T5" fmla="*/ 99 h 99"/>
                    <a:gd name="T6" fmla="*/ 0 w 171"/>
                    <a:gd name="T7" fmla="*/ 89 h 99"/>
                    <a:gd name="T8" fmla="*/ 0 w 171"/>
                    <a:gd name="T9" fmla="*/ 9 h 99"/>
                    <a:gd name="T10" fmla="*/ 9 w 171"/>
                    <a:gd name="T11" fmla="*/ 0 h 99"/>
                    <a:gd name="T12" fmla="*/ 161 w 171"/>
                    <a:gd name="T13" fmla="*/ 0 h 99"/>
                    <a:gd name="T14" fmla="*/ 171 w 171"/>
                    <a:gd name="T15" fmla="*/ 9 h 99"/>
                    <a:gd name="T16" fmla="*/ 171 w 171"/>
                    <a:gd name="T17" fmla="*/ 89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1" h="99">
                      <a:moveTo>
                        <a:pt x="171" y="89"/>
                      </a:moveTo>
                      <a:cubicBezTo>
                        <a:pt x="171" y="94"/>
                        <a:pt x="167" y="99"/>
                        <a:pt x="161" y="99"/>
                      </a:cubicBezTo>
                      <a:cubicBezTo>
                        <a:pt x="9" y="99"/>
                        <a:pt x="9" y="99"/>
                        <a:pt x="9" y="99"/>
                      </a:cubicBezTo>
                      <a:cubicBezTo>
                        <a:pt x="4" y="99"/>
                        <a:pt x="0" y="94"/>
                        <a:pt x="0" y="89"/>
                      </a:cubicBezTo>
                      <a:cubicBezTo>
                        <a:pt x="0" y="9"/>
                        <a:pt x="0" y="9"/>
                        <a:pt x="0" y="9"/>
                      </a:cubicBezTo>
                      <a:cubicBezTo>
                        <a:pt x="0" y="4"/>
                        <a:pt x="4" y="0"/>
                        <a:pt x="9" y="0"/>
                      </a:cubicBezTo>
                      <a:cubicBezTo>
                        <a:pt x="161" y="0"/>
                        <a:pt x="161" y="0"/>
                        <a:pt x="161" y="0"/>
                      </a:cubicBezTo>
                      <a:cubicBezTo>
                        <a:pt x="167" y="0"/>
                        <a:pt x="171" y="4"/>
                        <a:pt x="171" y="9"/>
                      </a:cubicBezTo>
                      <a:lnTo>
                        <a:pt x="171" y="89"/>
                      </a:lnTo>
                      <a:close/>
                    </a:path>
                  </a:pathLst>
                </a:custGeom>
                <a:solidFill>
                  <a:srgbClr val="4040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165" name="Rectangle 10"/>
                <p:cNvSpPr>
                  <a:spLocks noChangeArrowheads="1"/>
                </p:cNvSpPr>
                <p:nvPr/>
              </p:nvSpPr>
              <p:spPr bwMode="auto">
                <a:xfrm>
                  <a:off x="4461" y="2347"/>
                  <a:ext cx="766" cy="398"/>
                </a:xfrm>
                <a:prstGeom prst="rect">
                  <a:avLst/>
                </a:prstGeom>
                <a:solidFill>
                  <a:schemeClr val="accent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166" name="Rectangle 11"/>
                <p:cNvSpPr>
                  <a:spLocks noChangeArrowheads="1"/>
                </p:cNvSpPr>
                <p:nvPr/>
              </p:nvSpPr>
              <p:spPr bwMode="auto">
                <a:xfrm>
                  <a:off x="4744" y="2795"/>
                  <a:ext cx="189" cy="30"/>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167" name="Rectangle 12"/>
                <p:cNvSpPr>
                  <a:spLocks noChangeArrowheads="1"/>
                </p:cNvSpPr>
                <p:nvPr/>
              </p:nvSpPr>
              <p:spPr bwMode="auto">
                <a:xfrm>
                  <a:off x="4396" y="3084"/>
                  <a:ext cx="890" cy="15"/>
                </a:xfrm>
                <a:prstGeom prst="rect">
                  <a:avLst/>
                </a:prstGeom>
                <a:solidFill>
                  <a:srgbClr val="40404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168" name="Oval 13"/>
                <p:cNvSpPr>
                  <a:spLocks noChangeArrowheads="1"/>
                </p:cNvSpPr>
                <p:nvPr/>
              </p:nvSpPr>
              <p:spPr bwMode="auto">
                <a:xfrm>
                  <a:off x="4829" y="2312"/>
                  <a:ext cx="25" cy="20"/>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169" name="Freeform 14"/>
                <p:cNvSpPr>
                  <a:spLocks/>
                </p:cNvSpPr>
                <p:nvPr/>
              </p:nvSpPr>
              <p:spPr bwMode="auto">
                <a:xfrm>
                  <a:off x="4441" y="2964"/>
                  <a:ext cx="795" cy="100"/>
                </a:xfrm>
                <a:custGeom>
                  <a:avLst/>
                  <a:gdLst>
                    <a:gd name="T0" fmla="*/ 706 w 795"/>
                    <a:gd name="T1" fmla="*/ 0 h 100"/>
                    <a:gd name="T2" fmla="*/ 84 w 795"/>
                    <a:gd name="T3" fmla="*/ 0 h 100"/>
                    <a:gd name="T4" fmla="*/ 0 w 795"/>
                    <a:gd name="T5" fmla="*/ 100 h 100"/>
                    <a:gd name="T6" fmla="*/ 795 w 795"/>
                    <a:gd name="T7" fmla="*/ 100 h 100"/>
                    <a:gd name="T8" fmla="*/ 706 w 795"/>
                    <a:gd name="T9" fmla="*/ 0 h 100"/>
                  </a:gdLst>
                  <a:ahLst/>
                  <a:cxnLst>
                    <a:cxn ang="0">
                      <a:pos x="T0" y="T1"/>
                    </a:cxn>
                    <a:cxn ang="0">
                      <a:pos x="T2" y="T3"/>
                    </a:cxn>
                    <a:cxn ang="0">
                      <a:pos x="T4" y="T5"/>
                    </a:cxn>
                    <a:cxn ang="0">
                      <a:pos x="T6" y="T7"/>
                    </a:cxn>
                    <a:cxn ang="0">
                      <a:pos x="T8" y="T9"/>
                    </a:cxn>
                  </a:cxnLst>
                  <a:rect l="0" t="0" r="r" b="b"/>
                  <a:pathLst>
                    <a:path w="795" h="100">
                      <a:moveTo>
                        <a:pt x="706" y="0"/>
                      </a:moveTo>
                      <a:lnTo>
                        <a:pt x="84" y="0"/>
                      </a:lnTo>
                      <a:lnTo>
                        <a:pt x="0" y="100"/>
                      </a:lnTo>
                      <a:lnTo>
                        <a:pt x="795" y="100"/>
                      </a:lnTo>
                      <a:lnTo>
                        <a:pt x="706" y="0"/>
                      </a:lnTo>
                      <a:close/>
                    </a:path>
                  </a:pathLst>
                </a:custGeom>
                <a:solidFill>
                  <a:srgbClr val="4040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170" name="Freeform 15"/>
                <p:cNvSpPr>
                  <a:spLocks noEditPoints="1"/>
                </p:cNvSpPr>
                <p:nvPr/>
              </p:nvSpPr>
              <p:spPr bwMode="auto">
                <a:xfrm>
                  <a:off x="4451" y="2959"/>
                  <a:ext cx="771" cy="120"/>
                </a:xfrm>
                <a:custGeom>
                  <a:avLst/>
                  <a:gdLst>
                    <a:gd name="T0" fmla="*/ 696 w 771"/>
                    <a:gd name="T1" fmla="*/ 70 h 120"/>
                    <a:gd name="T2" fmla="*/ 676 w 771"/>
                    <a:gd name="T3" fmla="*/ 50 h 120"/>
                    <a:gd name="T4" fmla="*/ 731 w 771"/>
                    <a:gd name="T5" fmla="*/ 25 h 120"/>
                    <a:gd name="T6" fmla="*/ 641 w 771"/>
                    <a:gd name="T7" fmla="*/ 5 h 120"/>
                    <a:gd name="T8" fmla="*/ 626 w 771"/>
                    <a:gd name="T9" fmla="*/ 20 h 120"/>
                    <a:gd name="T10" fmla="*/ 512 w 771"/>
                    <a:gd name="T11" fmla="*/ 0 h 120"/>
                    <a:gd name="T12" fmla="*/ 492 w 771"/>
                    <a:gd name="T13" fmla="*/ 20 h 120"/>
                    <a:gd name="T14" fmla="*/ 437 w 771"/>
                    <a:gd name="T15" fmla="*/ 0 h 120"/>
                    <a:gd name="T16" fmla="*/ 408 w 771"/>
                    <a:gd name="T17" fmla="*/ 20 h 120"/>
                    <a:gd name="T18" fmla="*/ 358 w 771"/>
                    <a:gd name="T19" fmla="*/ 5 h 120"/>
                    <a:gd name="T20" fmla="*/ 328 w 771"/>
                    <a:gd name="T21" fmla="*/ 20 h 120"/>
                    <a:gd name="T22" fmla="*/ 283 w 771"/>
                    <a:gd name="T23" fmla="*/ 5 h 120"/>
                    <a:gd name="T24" fmla="*/ 248 w 771"/>
                    <a:gd name="T25" fmla="*/ 20 h 120"/>
                    <a:gd name="T26" fmla="*/ 154 w 771"/>
                    <a:gd name="T27" fmla="*/ 20 h 120"/>
                    <a:gd name="T28" fmla="*/ 139 w 771"/>
                    <a:gd name="T29" fmla="*/ 20 h 120"/>
                    <a:gd name="T30" fmla="*/ 114 w 771"/>
                    <a:gd name="T31" fmla="*/ 45 h 120"/>
                    <a:gd name="T32" fmla="*/ 99 w 771"/>
                    <a:gd name="T33" fmla="*/ 70 h 120"/>
                    <a:gd name="T34" fmla="*/ 99 w 771"/>
                    <a:gd name="T35" fmla="*/ 75 h 120"/>
                    <a:gd name="T36" fmla="*/ 129 w 771"/>
                    <a:gd name="T37" fmla="*/ 75 h 120"/>
                    <a:gd name="T38" fmla="*/ 174 w 771"/>
                    <a:gd name="T39" fmla="*/ 75 h 120"/>
                    <a:gd name="T40" fmla="*/ 189 w 771"/>
                    <a:gd name="T41" fmla="*/ 105 h 120"/>
                    <a:gd name="T42" fmla="*/ 234 w 771"/>
                    <a:gd name="T43" fmla="*/ 75 h 120"/>
                    <a:gd name="T44" fmla="*/ 253 w 771"/>
                    <a:gd name="T45" fmla="*/ 110 h 120"/>
                    <a:gd name="T46" fmla="*/ 512 w 771"/>
                    <a:gd name="T47" fmla="*/ 75 h 120"/>
                    <a:gd name="T48" fmla="*/ 572 w 771"/>
                    <a:gd name="T49" fmla="*/ 75 h 120"/>
                    <a:gd name="T50" fmla="*/ 661 w 771"/>
                    <a:gd name="T51" fmla="*/ 120 h 120"/>
                    <a:gd name="T52" fmla="*/ 666 w 771"/>
                    <a:gd name="T53" fmla="*/ 75 h 120"/>
                    <a:gd name="T54" fmla="*/ 726 w 771"/>
                    <a:gd name="T55" fmla="*/ 75 h 120"/>
                    <a:gd name="T56" fmla="*/ 771 w 771"/>
                    <a:gd name="T57" fmla="*/ 70 h 120"/>
                    <a:gd name="T58" fmla="*/ 656 w 771"/>
                    <a:gd name="T59" fmla="*/ 25 h 120"/>
                    <a:gd name="T60" fmla="*/ 631 w 771"/>
                    <a:gd name="T61" fmla="*/ 25 h 120"/>
                    <a:gd name="T62" fmla="*/ 229 w 771"/>
                    <a:gd name="T63" fmla="*/ 50 h 120"/>
                    <a:gd name="T64" fmla="*/ 229 w 771"/>
                    <a:gd name="T65" fmla="*/ 45 h 120"/>
                    <a:gd name="T66" fmla="*/ 288 w 771"/>
                    <a:gd name="T67" fmla="*/ 25 h 120"/>
                    <a:gd name="T68" fmla="*/ 502 w 771"/>
                    <a:gd name="T69" fmla="*/ 25 h 120"/>
                    <a:gd name="T70" fmla="*/ 477 w 771"/>
                    <a:gd name="T71" fmla="*/ 25 h 120"/>
                    <a:gd name="T72" fmla="*/ 452 w 771"/>
                    <a:gd name="T73" fmla="*/ 45 h 120"/>
                    <a:gd name="T74" fmla="*/ 398 w 771"/>
                    <a:gd name="T75" fmla="*/ 45 h 120"/>
                    <a:gd name="T76" fmla="*/ 343 w 771"/>
                    <a:gd name="T77" fmla="*/ 45 h 120"/>
                    <a:gd name="T78" fmla="*/ 318 w 771"/>
                    <a:gd name="T79" fmla="*/ 25 h 120"/>
                    <a:gd name="T80" fmla="*/ 313 w 771"/>
                    <a:gd name="T81" fmla="*/ 25 h 120"/>
                    <a:gd name="T82" fmla="*/ 288 w 771"/>
                    <a:gd name="T83" fmla="*/ 50 h 120"/>
                    <a:gd name="T84" fmla="*/ 318 w 771"/>
                    <a:gd name="T85" fmla="*/ 50 h 120"/>
                    <a:gd name="T86" fmla="*/ 373 w 771"/>
                    <a:gd name="T87" fmla="*/ 50 h 120"/>
                    <a:gd name="T88" fmla="*/ 403 w 771"/>
                    <a:gd name="T89" fmla="*/ 50 h 120"/>
                    <a:gd name="T90" fmla="*/ 432 w 771"/>
                    <a:gd name="T91" fmla="*/ 70 h 120"/>
                    <a:gd name="T92" fmla="*/ 437 w 771"/>
                    <a:gd name="T93" fmla="*/ 70 h 120"/>
                    <a:gd name="T94" fmla="*/ 462 w 771"/>
                    <a:gd name="T95" fmla="*/ 50 h 120"/>
                    <a:gd name="T96" fmla="*/ 512 w 771"/>
                    <a:gd name="T97" fmla="*/ 45 h 120"/>
                    <a:gd name="T98" fmla="*/ 234 w 771"/>
                    <a:gd name="T99" fmla="*/ 25 h 120"/>
                    <a:gd name="T100" fmla="*/ 154 w 771"/>
                    <a:gd name="T101" fmla="*/ 25 h 120"/>
                    <a:gd name="T102" fmla="*/ 129 w 771"/>
                    <a:gd name="T103" fmla="*/ 70 h 120"/>
                    <a:gd name="T104" fmla="*/ 134 w 771"/>
                    <a:gd name="T105" fmla="*/ 70 h 120"/>
                    <a:gd name="T106" fmla="*/ 164 w 771"/>
                    <a:gd name="T107" fmla="*/ 70 h 120"/>
                    <a:gd name="T108" fmla="*/ 224 w 771"/>
                    <a:gd name="T109" fmla="*/ 70 h 120"/>
                    <a:gd name="T110" fmla="*/ 527 w 771"/>
                    <a:gd name="T111" fmla="*/ 70 h 120"/>
                    <a:gd name="T112" fmla="*/ 631 w 771"/>
                    <a:gd name="T113" fmla="*/ 7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71" h="120">
                      <a:moveTo>
                        <a:pt x="771" y="70"/>
                      </a:moveTo>
                      <a:lnTo>
                        <a:pt x="726" y="70"/>
                      </a:lnTo>
                      <a:lnTo>
                        <a:pt x="726" y="70"/>
                      </a:lnTo>
                      <a:lnTo>
                        <a:pt x="726" y="70"/>
                      </a:lnTo>
                      <a:lnTo>
                        <a:pt x="696" y="70"/>
                      </a:lnTo>
                      <a:lnTo>
                        <a:pt x="696" y="70"/>
                      </a:lnTo>
                      <a:lnTo>
                        <a:pt x="696" y="70"/>
                      </a:lnTo>
                      <a:lnTo>
                        <a:pt x="666" y="70"/>
                      </a:lnTo>
                      <a:lnTo>
                        <a:pt x="651" y="50"/>
                      </a:lnTo>
                      <a:lnTo>
                        <a:pt x="676" y="50"/>
                      </a:lnTo>
                      <a:lnTo>
                        <a:pt x="676" y="50"/>
                      </a:lnTo>
                      <a:lnTo>
                        <a:pt x="676" y="50"/>
                      </a:lnTo>
                      <a:lnTo>
                        <a:pt x="751" y="50"/>
                      </a:lnTo>
                      <a:lnTo>
                        <a:pt x="751" y="45"/>
                      </a:lnTo>
                      <a:lnTo>
                        <a:pt x="676" y="45"/>
                      </a:lnTo>
                      <a:lnTo>
                        <a:pt x="676" y="45"/>
                      </a:lnTo>
                      <a:lnTo>
                        <a:pt x="661" y="25"/>
                      </a:lnTo>
                      <a:lnTo>
                        <a:pt x="731" y="25"/>
                      </a:lnTo>
                      <a:lnTo>
                        <a:pt x="731" y="20"/>
                      </a:lnTo>
                      <a:lnTo>
                        <a:pt x="661" y="20"/>
                      </a:lnTo>
                      <a:lnTo>
                        <a:pt x="661" y="20"/>
                      </a:lnTo>
                      <a:lnTo>
                        <a:pt x="661" y="20"/>
                      </a:lnTo>
                      <a:lnTo>
                        <a:pt x="646" y="0"/>
                      </a:lnTo>
                      <a:lnTo>
                        <a:pt x="641" y="5"/>
                      </a:lnTo>
                      <a:lnTo>
                        <a:pt x="656" y="20"/>
                      </a:lnTo>
                      <a:lnTo>
                        <a:pt x="631" y="20"/>
                      </a:lnTo>
                      <a:lnTo>
                        <a:pt x="631" y="20"/>
                      </a:lnTo>
                      <a:lnTo>
                        <a:pt x="621" y="0"/>
                      </a:lnTo>
                      <a:lnTo>
                        <a:pt x="616" y="5"/>
                      </a:lnTo>
                      <a:lnTo>
                        <a:pt x="626" y="20"/>
                      </a:lnTo>
                      <a:lnTo>
                        <a:pt x="602" y="20"/>
                      </a:lnTo>
                      <a:lnTo>
                        <a:pt x="592" y="0"/>
                      </a:lnTo>
                      <a:lnTo>
                        <a:pt x="567" y="0"/>
                      </a:lnTo>
                      <a:lnTo>
                        <a:pt x="577" y="20"/>
                      </a:lnTo>
                      <a:lnTo>
                        <a:pt x="522" y="20"/>
                      </a:lnTo>
                      <a:lnTo>
                        <a:pt x="512" y="0"/>
                      </a:lnTo>
                      <a:lnTo>
                        <a:pt x="512" y="5"/>
                      </a:lnTo>
                      <a:lnTo>
                        <a:pt x="517" y="20"/>
                      </a:lnTo>
                      <a:lnTo>
                        <a:pt x="492" y="20"/>
                      </a:lnTo>
                      <a:lnTo>
                        <a:pt x="487" y="5"/>
                      </a:lnTo>
                      <a:lnTo>
                        <a:pt x="487" y="5"/>
                      </a:lnTo>
                      <a:lnTo>
                        <a:pt x="492" y="20"/>
                      </a:lnTo>
                      <a:lnTo>
                        <a:pt x="467" y="20"/>
                      </a:lnTo>
                      <a:lnTo>
                        <a:pt x="462" y="0"/>
                      </a:lnTo>
                      <a:lnTo>
                        <a:pt x="457" y="5"/>
                      </a:lnTo>
                      <a:lnTo>
                        <a:pt x="462" y="20"/>
                      </a:lnTo>
                      <a:lnTo>
                        <a:pt x="437" y="20"/>
                      </a:lnTo>
                      <a:lnTo>
                        <a:pt x="437" y="0"/>
                      </a:lnTo>
                      <a:lnTo>
                        <a:pt x="432" y="5"/>
                      </a:lnTo>
                      <a:lnTo>
                        <a:pt x="437" y="20"/>
                      </a:lnTo>
                      <a:lnTo>
                        <a:pt x="413" y="20"/>
                      </a:lnTo>
                      <a:lnTo>
                        <a:pt x="413" y="5"/>
                      </a:lnTo>
                      <a:lnTo>
                        <a:pt x="408" y="5"/>
                      </a:lnTo>
                      <a:lnTo>
                        <a:pt x="408" y="20"/>
                      </a:lnTo>
                      <a:lnTo>
                        <a:pt x="388" y="20"/>
                      </a:lnTo>
                      <a:lnTo>
                        <a:pt x="388" y="5"/>
                      </a:lnTo>
                      <a:lnTo>
                        <a:pt x="383" y="5"/>
                      </a:lnTo>
                      <a:lnTo>
                        <a:pt x="383" y="20"/>
                      </a:lnTo>
                      <a:lnTo>
                        <a:pt x="358" y="20"/>
                      </a:lnTo>
                      <a:lnTo>
                        <a:pt x="358" y="5"/>
                      </a:lnTo>
                      <a:lnTo>
                        <a:pt x="358" y="5"/>
                      </a:lnTo>
                      <a:lnTo>
                        <a:pt x="358" y="20"/>
                      </a:lnTo>
                      <a:lnTo>
                        <a:pt x="333" y="20"/>
                      </a:lnTo>
                      <a:lnTo>
                        <a:pt x="333" y="5"/>
                      </a:lnTo>
                      <a:lnTo>
                        <a:pt x="333" y="0"/>
                      </a:lnTo>
                      <a:lnTo>
                        <a:pt x="328" y="20"/>
                      </a:lnTo>
                      <a:lnTo>
                        <a:pt x="303" y="20"/>
                      </a:lnTo>
                      <a:lnTo>
                        <a:pt x="308" y="5"/>
                      </a:lnTo>
                      <a:lnTo>
                        <a:pt x="303" y="5"/>
                      </a:lnTo>
                      <a:lnTo>
                        <a:pt x="303" y="20"/>
                      </a:lnTo>
                      <a:lnTo>
                        <a:pt x="278" y="20"/>
                      </a:lnTo>
                      <a:lnTo>
                        <a:pt x="283" y="5"/>
                      </a:lnTo>
                      <a:lnTo>
                        <a:pt x="283" y="0"/>
                      </a:lnTo>
                      <a:lnTo>
                        <a:pt x="273" y="20"/>
                      </a:lnTo>
                      <a:lnTo>
                        <a:pt x="253" y="20"/>
                      </a:lnTo>
                      <a:lnTo>
                        <a:pt x="258" y="5"/>
                      </a:lnTo>
                      <a:lnTo>
                        <a:pt x="253" y="0"/>
                      </a:lnTo>
                      <a:lnTo>
                        <a:pt x="248" y="20"/>
                      </a:lnTo>
                      <a:lnTo>
                        <a:pt x="224" y="20"/>
                      </a:lnTo>
                      <a:lnTo>
                        <a:pt x="234" y="5"/>
                      </a:lnTo>
                      <a:lnTo>
                        <a:pt x="229" y="0"/>
                      </a:lnTo>
                      <a:lnTo>
                        <a:pt x="219" y="20"/>
                      </a:lnTo>
                      <a:lnTo>
                        <a:pt x="154" y="20"/>
                      </a:lnTo>
                      <a:lnTo>
                        <a:pt x="154" y="20"/>
                      </a:lnTo>
                      <a:lnTo>
                        <a:pt x="154" y="20"/>
                      </a:lnTo>
                      <a:lnTo>
                        <a:pt x="144" y="20"/>
                      </a:lnTo>
                      <a:lnTo>
                        <a:pt x="154" y="5"/>
                      </a:lnTo>
                      <a:lnTo>
                        <a:pt x="154" y="0"/>
                      </a:lnTo>
                      <a:lnTo>
                        <a:pt x="139" y="20"/>
                      </a:lnTo>
                      <a:lnTo>
                        <a:pt x="139" y="20"/>
                      </a:lnTo>
                      <a:lnTo>
                        <a:pt x="40" y="20"/>
                      </a:lnTo>
                      <a:lnTo>
                        <a:pt x="40" y="25"/>
                      </a:lnTo>
                      <a:lnTo>
                        <a:pt x="149" y="25"/>
                      </a:lnTo>
                      <a:lnTo>
                        <a:pt x="139" y="45"/>
                      </a:lnTo>
                      <a:lnTo>
                        <a:pt x="139" y="45"/>
                      </a:lnTo>
                      <a:lnTo>
                        <a:pt x="114" y="45"/>
                      </a:lnTo>
                      <a:lnTo>
                        <a:pt x="114" y="45"/>
                      </a:lnTo>
                      <a:lnTo>
                        <a:pt x="114" y="45"/>
                      </a:lnTo>
                      <a:lnTo>
                        <a:pt x="25" y="45"/>
                      </a:lnTo>
                      <a:lnTo>
                        <a:pt x="25" y="50"/>
                      </a:lnTo>
                      <a:lnTo>
                        <a:pt x="114" y="50"/>
                      </a:lnTo>
                      <a:lnTo>
                        <a:pt x="99" y="70"/>
                      </a:lnTo>
                      <a:lnTo>
                        <a:pt x="99" y="70"/>
                      </a:lnTo>
                      <a:lnTo>
                        <a:pt x="0" y="70"/>
                      </a:lnTo>
                      <a:lnTo>
                        <a:pt x="0" y="75"/>
                      </a:lnTo>
                      <a:lnTo>
                        <a:pt x="99" y="75"/>
                      </a:lnTo>
                      <a:lnTo>
                        <a:pt x="99" y="75"/>
                      </a:lnTo>
                      <a:lnTo>
                        <a:pt x="99" y="75"/>
                      </a:lnTo>
                      <a:lnTo>
                        <a:pt x="109" y="75"/>
                      </a:lnTo>
                      <a:lnTo>
                        <a:pt x="89" y="110"/>
                      </a:lnTo>
                      <a:lnTo>
                        <a:pt x="89" y="115"/>
                      </a:lnTo>
                      <a:lnTo>
                        <a:pt x="114" y="75"/>
                      </a:lnTo>
                      <a:lnTo>
                        <a:pt x="114" y="75"/>
                      </a:lnTo>
                      <a:lnTo>
                        <a:pt x="129" y="75"/>
                      </a:lnTo>
                      <a:lnTo>
                        <a:pt x="129" y="75"/>
                      </a:lnTo>
                      <a:lnTo>
                        <a:pt x="129" y="75"/>
                      </a:lnTo>
                      <a:lnTo>
                        <a:pt x="159" y="75"/>
                      </a:lnTo>
                      <a:lnTo>
                        <a:pt x="159" y="80"/>
                      </a:lnTo>
                      <a:lnTo>
                        <a:pt x="159" y="75"/>
                      </a:lnTo>
                      <a:lnTo>
                        <a:pt x="174" y="75"/>
                      </a:lnTo>
                      <a:lnTo>
                        <a:pt x="154" y="110"/>
                      </a:lnTo>
                      <a:lnTo>
                        <a:pt x="159" y="115"/>
                      </a:lnTo>
                      <a:lnTo>
                        <a:pt x="174" y="80"/>
                      </a:lnTo>
                      <a:lnTo>
                        <a:pt x="174" y="75"/>
                      </a:lnTo>
                      <a:lnTo>
                        <a:pt x="204" y="75"/>
                      </a:lnTo>
                      <a:lnTo>
                        <a:pt x="189" y="105"/>
                      </a:lnTo>
                      <a:lnTo>
                        <a:pt x="194" y="110"/>
                      </a:lnTo>
                      <a:lnTo>
                        <a:pt x="209" y="75"/>
                      </a:lnTo>
                      <a:lnTo>
                        <a:pt x="219" y="75"/>
                      </a:lnTo>
                      <a:lnTo>
                        <a:pt x="224" y="75"/>
                      </a:lnTo>
                      <a:lnTo>
                        <a:pt x="224" y="75"/>
                      </a:lnTo>
                      <a:lnTo>
                        <a:pt x="234" y="75"/>
                      </a:lnTo>
                      <a:lnTo>
                        <a:pt x="224" y="110"/>
                      </a:lnTo>
                      <a:lnTo>
                        <a:pt x="224" y="115"/>
                      </a:lnTo>
                      <a:lnTo>
                        <a:pt x="239" y="75"/>
                      </a:lnTo>
                      <a:lnTo>
                        <a:pt x="239" y="75"/>
                      </a:lnTo>
                      <a:lnTo>
                        <a:pt x="263" y="75"/>
                      </a:lnTo>
                      <a:lnTo>
                        <a:pt x="253" y="110"/>
                      </a:lnTo>
                      <a:lnTo>
                        <a:pt x="258" y="110"/>
                      </a:lnTo>
                      <a:lnTo>
                        <a:pt x="268" y="75"/>
                      </a:lnTo>
                      <a:lnTo>
                        <a:pt x="512" y="75"/>
                      </a:lnTo>
                      <a:lnTo>
                        <a:pt x="522" y="110"/>
                      </a:lnTo>
                      <a:lnTo>
                        <a:pt x="522" y="105"/>
                      </a:lnTo>
                      <a:lnTo>
                        <a:pt x="512" y="75"/>
                      </a:lnTo>
                      <a:lnTo>
                        <a:pt x="542" y="75"/>
                      </a:lnTo>
                      <a:lnTo>
                        <a:pt x="542" y="75"/>
                      </a:lnTo>
                      <a:lnTo>
                        <a:pt x="552" y="110"/>
                      </a:lnTo>
                      <a:lnTo>
                        <a:pt x="557" y="105"/>
                      </a:lnTo>
                      <a:lnTo>
                        <a:pt x="547" y="75"/>
                      </a:lnTo>
                      <a:lnTo>
                        <a:pt x="572" y="75"/>
                      </a:lnTo>
                      <a:lnTo>
                        <a:pt x="587" y="110"/>
                      </a:lnTo>
                      <a:lnTo>
                        <a:pt x="587" y="105"/>
                      </a:lnTo>
                      <a:lnTo>
                        <a:pt x="577" y="75"/>
                      </a:lnTo>
                      <a:lnTo>
                        <a:pt x="606" y="75"/>
                      </a:lnTo>
                      <a:lnTo>
                        <a:pt x="626" y="120"/>
                      </a:lnTo>
                      <a:lnTo>
                        <a:pt x="661" y="120"/>
                      </a:lnTo>
                      <a:lnTo>
                        <a:pt x="636" y="75"/>
                      </a:lnTo>
                      <a:lnTo>
                        <a:pt x="661" y="75"/>
                      </a:lnTo>
                      <a:lnTo>
                        <a:pt x="661" y="75"/>
                      </a:lnTo>
                      <a:lnTo>
                        <a:pt x="691" y="120"/>
                      </a:lnTo>
                      <a:lnTo>
                        <a:pt x="691" y="115"/>
                      </a:lnTo>
                      <a:lnTo>
                        <a:pt x="666" y="75"/>
                      </a:lnTo>
                      <a:lnTo>
                        <a:pt x="696" y="75"/>
                      </a:lnTo>
                      <a:lnTo>
                        <a:pt x="696" y="75"/>
                      </a:lnTo>
                      <a:lnTo>
                        <a:pt x="721" y="115"/>
                      </a:lnTo>
                      <a:lnTo>
                        <a:pt x="721" y="110"/>
                      </a:lnTo>
                      <a:lnTo>
                        <a:pt x="701" y="75"/>
                      </a:lnTo>
                      <a:lnTo>
                        <a:pt x="726" y="75"/>
                      </a:lnTo>
                      <a:lnTo>
                        <a:pt x="726" y="75"/>
                      </a:lnTo>
                      <a:lnTo>
                        <a:pt x="751" y="115"/>
                      </a:lnTo>
                      <a:lnTo>
                        <a:pt x="756" y="110"/>
                      </a:lnTo>
                      <a:lnTo>
                        <a:pt x="731" y="75"/>
                      </a:lnTo>
                      <a:lnTo>
                        <a:pt x="771" y="75"/>
                      </a:lnTo>
                      <a:lnTo>
                        <a:pt x="771" y="70"/>
                      </a:lnTo>
                      <a:close/>
                      <a:moveTo>
                        <a:pt x="631" y="25"/>
                      </a:moveTo>
                      <a:lnTo>
                        <a:pt x="631" y="25"/>
                      </a:lnTo>
                      <a:lnTo>
                        <a:pt x="631" y="25"/>
                      </a:lnTo>
                      <a:lnTo>
                        <a:pt x="656" y="25"/>
                      </a:lnTo>
                      <a:lnTo>
                        <a:pt x="656" y="25"/>
                      </a:lnTo>
                      <a:lnTo>
                        <a:pt x="656" y="25"/>
                      </a:lnTo>
                      <a:lnTo>
                        <a:pt x="656" y="25"/>
                      </a:lnTo>
                      <a:lnTo>
                        <a:pt x="656" y="25"/>
                      </a:lnTo>
                      <a:lnTo>
                        <a:pt x="671" y="45"/>
                      </a:lnTo>
                      <a:lnTo>
                        <a:pt x="616" y="45"/>
                      </a:lnTo>
                      <a:lnTo>
                        <a:pt x="606" y="25"/>
                      </a:lnTo>
                      <a:lnTo>
                        <a:pt x="631" y="25"/>
                      </a:lnTo>
                      <a:close/>
                      <a:moveTo>
                        <a:pt x="592" y="45"/>
                      </a:moveTo>
                      <a:lnTo>
                        <a:pt x="542" y="45"/>
                      </a:lnTo>
                      <a:lnTo>
                        <a:pt x="537" y="25"/>
                      </a:lnTo>
                      <a:lnTo>
                        <a:pt x="582" y="25"/>
                      </a:lnTo>
                      <a:lnTo>
                        <a:pt x="592" y="45"/>
                      </a:lnTo>
                      <a:close/>
                      <a:moveTo>
                        <a:pt x="229" y="50"/>
                      </a:moveTo>
                      <a:lnTo>
                        <a:pt x="219" y="70"/>
                      </a:lnTo>
                      <a:lnTo>
                        <a:pt x="194" y="70"/>
                      </a:lnTo>
                      <a:lnTo>
                        <a:pt x="204" y="50"/>
                      </a:lnTo>
                      <a:lnTo>
                        <a:pt x="204" y="50"/>
                      </a:lnTo>
                      <a:lnTo>
                        <a:pt x="229" y="50"/>
                      </a:lnTo>
                      <a:close/>
                      <a:moveTo>
                        <a:pt x="229" y="45"/>
                      </a:moveTo>
                      <a:lnTo>
                        <a:pt x="234" y="25"/>
                      </a:lnTo>
                      <a:lnTo>
                        <a:pt x="258" y="25"/>
                      </a:lnTo>
                      <a:lnTo>
                        <a:pt x="253" y="45"/>
                      </a:lnTo>
                      <a:lnTo>
                        <a:pt x="229" y="45"/>
                      </a:lnTo>
                      <a:close/>
                      <a:moveTo>
                        <a:pt x="263" y="25"/>
                      </a:moveTo>
                      <a:lnTo>
                        <a:pt x="288" y="25"/>
                      </a:lnTo>
                      <a:lnTo>
                        <a:pt x="283" y="45"/>
                      </a:lnTo>
                      <a:lnTo>
                        <a:pt x="258" y="45"/>
                      </a:lnTo>
                      <a:lnTo>
                        <a:pt x="263" y="25"/>
                      </a:lnTo>
                      <a:close/>
                      <a:moveTo>
                        <a:pt x="487" y="45"/>
                      </a:moveTo>
                      <a:lnTo>
                        <a:pt x="482" y="25"/>
                      </a:lnTo>
                      <a:lnTo>
                        <a:pt x="502" y="25"/>
                      </a:lnTo>
                      <a:lnTo>
                        <a:pt x="512" y="45"/>
                      </a:lnTo>
                      <a:lnTo>
                        <a:pt x="487" y="45"/>
                      </a:lnTo>
                      <a:close/>
                      <a:moveTo>
                        <a:pt x="482" y="45"/>
                      </a:moveTo>
                      <a:lnTo>
                        <a:pt x="457" y="45"/>
                      </a:lnTo>
                      <a:lnTo>
                        <a:pt x="452" y="25"/>
                      </a:lnTo>
                      <a:lnTo>
                        <a:pt x="477" y="25"/>
                      </a:lnTo>
                      <a:lnTo>
                        <a:pt x="482" y="45"/>
                      </a:lnTo>
                      <a:close/>
                      <a:moveTo>
                        <a:pt x="452" y="45"/>
                      </a:moveTo>
                      <a:lnTo>
                        <a:pt x="427" y="45"/>
                      </a:lnTo>
                      <a:lnTo>
                        <a:pt x="427" y="25"/>
                      </a:lnTo>
                      <a:lnTo>
                        <a:pt x="452" y="25"/>
                      </a:lnTo>
                      <a:lnTo>
                        <a:pt x="452" y="45"/>
                      </a:lnTo>
                      <a:close/>
                      <a:moveTo>
                        <a:pt x="427" y="45"/>
                      </a:moveTo>
                      <a:lnTo>
                        <a:pt x="398" y="45"/>
                      </a:lnTo>
                      <a:lnTo>
                        <a:pt x="398" y="25"/>
                      </a:lnTo>
                      <a:lnTo>
                        <a:pt x="423" y="25"/>
                      </a:lnTo>
                      <a:lnTo>
                        <a:pt x="427" y="45"/>
                      </a:lnTo>
                      <a:close/>
                      <a:moveTo>
                        <a:pt x="398" y="45"/>
                      </a:moveTo>
                      <a:lnTo>
                        <a:pt x="373" y="45"/>
                      </a:lnTo>
                      <a:lnTo>
                        <a:pt x="373" y="25"/>
                      </a:lnTo>
                      <a:lnTo>
                        <a:pt x="398" y="25"/>
                      </a:lnTo>
                      <a:lnTo>
                        <a:pt x="398" y="45"/>
                      </a:lnTo>
                      <a:close/>
                      <a:moveTo>
                        <a:pt x="368" y="45"/>
                      </a:moveTo>
                      <a:lnTo>
                        <a:pt x="343" y="45"/>
                      </a:lnTo>
                      <a:lnTo>
                        <a:pt x="343" y="25"/>
                      </a:lnTo>
                      <a:lnTo>
                        <a:pt x="368" y="25"/>
                      </a:lnTo>
                      <a:lnTo>
                        <a:pt x="368" y="45"/>
                      </a:lnTo>
                      <a:close/>
                      <a:moveTo>
                        <a:pt x="338" y="45"/>
                      </a:moveTo>
                      <a:lnTo>
                        <a:pt x="313" y="45"/>
                      </a:lnTo>
                      <a:lnTo>
                        <a:pt x="318" y="25"/>
                      </a:lnTo>
                      <a:lnTo>
                        <a:pt x="343" y="25"/>
                      </a:lnTo>
                      <a:lnTo>
                        <a:pt x="338" y="45"/>
                      </a:lnTo>
                      <a:close/>
                      <a:moveTo>
                        <a:pt x="308" y="45"/>
                      </a:moveTo>
                      <a:lnTo>
                        <a:pt x="283" y="45"/>
                      </a:lnTo>
                      <a:lnTo>
                        <a:pt x="288" y="25"/>
                      </a:lnTo>
                      <a:lnTo>
                        <a:pt x="313" y="25"/>
                      </a:lnTo>
                      <a:lnTo>
                        <a:pt x="308" y="45"/>
                      </a:lnTo>
                      <a:close/>
                      <a:moveTo>
                        <a:pt x="288" y="50"/>
                      </a:moveTo>
                      <a:lnTo>
                        <a:pt x="283" y="70"/>
                      </a:lnTo>
                      <a:lnTo>
                        <a:pt x="253" y="70"/>
                      </a:lnTo>
                      <a:lnTo>
                        <a:pt x="258" y="50"/>
                      </a:lnTo>
                      <a:lnTo>
                        <a:pt x="288" y="50"/>
                      </a:lnTo>
                      <a:close/>
                      <a:moveTo>
                        <a:pt x="288" y="50"/>
                      </a:moveTo>
                      <a:lnTo>
                        <a:pt x="313" y="50"/>
                      </a:lnTo>
                      <a:lnTo>
                        <a:pt x="313" y="70"/>
                      </a:lnTo>
                      <a:lnTo>
                        <a:pt x="283" y="70"/>
                      </a:lnTo>
                      <a:lnTo>
                        <a:pt x="288" y="50"/>
                      </a:lnTo>
                      <a:close/>
                      <a:moveTo>
                        <a:pt x="318" y="50"/>
                      </a:moveTo>
                      <a:lnTo>
                        <a:pt x="343" y="50"/>
                      </a:lnTo>
                      <a:lnTo>
                        <a:pt x="343" y="70"/>
                      </a:lnTo>
                      <a:lnTo>
                        <a:pt x="313" y="70"/>
                      </a:lnTo>
                      <a:lnTo>
                        <a:pt x="318" y="50"/>
                      </a:lnTo>
                      <a:close/>
                      <a:moveTo>
                        <a:pt x="348" y="50"/>
                      </a:moveTo>
                      <a:lnTo>
                        <a:pt x="373" y="50"/>
                      </a:lnTo>
                      <a:lnTo>
                        <a:pt x="373" y="70"/>
                      </a:lnTo>
                      <a:lnTo>
                        <a:pt x="343" y="70"/>
                      </a:lnTo>
                      <a:lnTo>
                        <a:pt x="348" y="50"/>
                      </a:lnTo>
                      <a:close/>
                      <a:moveTo>
                        <a:pt x="378" y="50"/>
                      </a:moveTo>
                      <a:lnTo>
                        <a:pt x="403" y="50"/>
                      </a:lnTo>
                      <a:lnTo>
                        <a:pt x="403" y="50"/>
                      </a:lnTo>
                      <a:lnTo>
                        <a:pt x="403" y="70"/>
                      </a:lnTo>
                      <a:lnTo>
                        <a:pt x="378" y="70"/>
                      </a:lnTo>
                      <a:lnTo>
                        <a:pt x="378" y="50"/>
                      </a:lnTo>
                      <a:close/>
                      <a:moveTo>
                        <a:pt x="408" y="50"/>
                      </a:moveTo>
                      <a:lnTo>
                        <a:pt x="432" y="50"/>
                      </a:lnTo>
                      <a:lnTo>
                        <a:pt x="432" y="70"/>
                      </a:lnTo>
                      <a:lnTo>
                        <a:pt x="408" y="70"/>
                      </a:lnTo>
                      <a:lnTo>
                        <a:pt x="408" y="50"/>
                      </a:lnTo>
                      <a:close/>
                      <a:moveTo>
                        <a:pt x="432" y="50"/>
                      </a:moveTo>
                      <a:lnTo>
                        <a:pt x="462" y="50"/>
                      </a:lnTo>
                      <a:lnTo>
                        <a:pt x="462" y="70"/>
                      </a:lnTo>
                      <a:lnTo>
                        <a:pt x="437" y="70"/>
                      </a:lnTo>
                      <a:lnTo>
                        <a:pt x="432" y="50"/>
                      </a:lnTo>
                      <a:close/>
                      <a:moveTo>
                        <a:pt x="462" y="50"/>
                      </a:moveTo>
                      <a:lnTo>
                        <a:pt x="487" y="50"/>
                      </a:lnTo>
                      <a:lnTo>
                        <a:pt x="492" y="70"/>
                      </a:lnTo>
                      <a:lnTo>
                        <a:pt x="467" y="70"/>
                      </a:lnTo>
                      <a:lnTo>
                        <a:pt x="462" y="50"/>
                      </a:lnTo>
                      <a:close/>
                      <a:moveTo>
                        <a:pt x="492" y="50"/>
                      </a:moveTo>
                      <a:lnTo>
                        <a:pt x="517" y="50"/>
                      </a:lnTo>
                      <a:lnTo>
                        <a:pt x="522" y="70"/>
                      </a:lnTo>
                      <a:lnTo>
                        <a:pt x="497" y="70"/>
                      </a:lnTo>
                      <a:lnTo>
                        <a:pt x="492" y="50"/>
                      </a:lnTo>
                      <a:close/>
                      <a:moveTo>
                        <a:pt x="512" y="45"/>
                      </a:moveTo>
                      <a:lnTo>
                        <a:pt x="507" y="25"/>
                      </a:lnTo>
                      <a:lnTo>
                        <a:pt x="532" y="25"/>
                      </a:lnTo>
                      <a:lnTo>
                        <a:pt x="537" y="45"/>
                      </a:lnTo>
                      <a:lnTo>
                        <a:pt x="512" y="45"/>
                      </a:lnTo>
                      <a:close/>
                      <a:moveTo>
                        <a:pt x="154" y="25"/>
                      </a:moveTo>
                      <a:lnTo>
                        <a:pt x="234" y="25"/>
                      </a:lnTo>
                      <a:lnTo>
                        <a:pt x="224" y="45"/>
                      </a:lnTo>
                      <a:lnTo>
                        <a:pt x="144" y="45"/>
                      </a:lnTo>
                      <a:lnTo>
                        <a:pt x="144" y="45"/>
                      </a:lnTo>
                      <a:lnTo>
                        <a:pt x="144" y="45"/>
                      </a:lnTo>
                      <a:lnTo>
                        <a:pt x="144" y="45"/>
                      </a:lnTo>
                      <a:lnTo>
                        <a:pt x="154" y="25"/>
                      </a:lnTo>
                      <a:lnTo>
                        <a:pt x="154" y="25"/>
                      </a:lnTo>
                      <a:close/>
                      <a:moveTo>
                        <a:pt x="104" y="70"/>
                      </a:moveTo>
                      <a:lnTo>
                        <a:pt x="114" y="50"/>
                      </a:lnTo>
                      <a:lnTo>
                        <a:pt x="114" y="50"/>
                      </a:lnTo>
                      <a:lnTo>
                        <a:pt x="139" y="50"/>
                      </a:lnTo>
                      <a:lnTo>
                        <a:pt x="129" y="70"/>
                      </a:lnTo>
                      <a:lnTo>
                        <a:pt x="129" y="70"/>
                      </a:lnTo>
                      <a:lnTo>
                        <a:pt x="104" y="70"/>
                      </a:lnTo>
                      <a:close/>
                      <a:moveTo>
                        <a:pt x="144" y="50"/>
                      </a:moveTo>
                      <a:lnTo>
                        <a:pt x="169" y="50"/>
                      </a:lnTo>
                      <a:lnTo>
                        <a:pt x="159" y="70"/>
                      </a:lnTo>
                      <a:lnTo>
                        <a:pt x="134" y="70"/>
                      </a:lnTo>
                      <a:lnTo>
                        <a:pt x="144" y="50"/>
                      </a:lnTo>
                      <a:lnTo>
                        <a:pt x="144" y="50"/>
                      </a:lnTo>
                      <a:close/>
                      <a:moveTo>
                        <a:pt x="174" y="50"/>
                      </a:moveTo>
                      <a:lnTo>
                        <a:pt x="199" y="50"/>
                      </a:lnTo>
                      <a:lnTo>
                        <a:pt x="189" y="70"/>
                      </a:lnTo>
                      <a:lnTo>
                        <a:pt x="164" y="70"/>
                      </a:lnTo>
                      <a:lnTo>
                        <a:pt x="174" y="50"/>
                      </a:lnTo>
                      <a:lnTo>
                        <a:pt x="174" y="50"/>
                      </a:lnTo>
                      <a:close/>
                      <a:moveTo>
                        <a:pt x="234" y="50"/>
                      </a:moveTo>
                      <a:lnTo>
                        <a:pt x="258" y="50"/>
                      </a:lnTo>
                      <a:lnTo>
                        <a:pt x="248" y="70"/>
                      </a:lnTo>
                      <a:lnTo>
                        <a:pt x="224" y="70"/>
                      </a:lnTo>
                      <a:lnTo>
                        <a:pt x="234" y="50"/>
                      </a:lnTo>
                      <a:close/>
                      <a:moveTo>
                        <a:pt x="527" y="70"/>
                      </a:moveTo>
                      <a:lnTo>
                        <a:pt x="522" y="50"/>
                      </a:lnTo>
                      <a:lnTo>
                        <a:pt x="592" y="50"/>
                      </a:lnTo>
                      <a:lnTo>
                        <a:pt x="602" y="70"/>
                      </a:lnTo>
                      <a:lnTo>
                        <a:pt x="527" y="70"/>
                      </a:lnTo>
                      <a:close/>
                      <a:moveTo>
                        <a:pt x="631" y="70"/>
                      </a:moveTo>
                      <a:lnTo>
                        <a:pt x="621" y="50"/>
                      </a:lnTo>
                      <a:lnTo>
                        <a:pt x="646" y="50"/>
                      </a:lnTo>
                      <a:lnTo>
                        <a:pt x="646" y="50"/>
                      </a:lnTo>
                      <a:lnTo>
                        <a:pt x="661" y="70"/>
                      </a:lnTo>
                      <a:lnTo>
                        <a:pt x="631" y="70"/>
                      </a:lnTo>
                      <a:close/>
                    </a:path>
                  </a:pathLst>
                </a:custGeom>
                <a:solidFill>
                  <a:srgbClr val="5050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grpSp>
          <p:grpSp>
            <p:nvGrpSpPr>
              <p:cNvPr id="199" name="Group 198"/>
              <p:cNvGrpSpPr/>
              <p:nvPr/>
            </p:nvGrpSpPr>
            <p:grpSpPr>
              <a:xfrm>
                <a:off x="6425625" y="4476473"/>
                <a:ext cx="145339" cy="73556"/>
                <a:chOff x="5614988" y="5967413"/>
                <a:chExt cx="260350" cy="131763"/>
              </a:xfrm>
            </p:grpSpPr>
            <p:sp>
              <p:nvSpPr>
                <p:cNvPr id="200" name="Freeform 40"/>
                <p:cNvSpPr>
                  <a:spLocks/>
                </p:cNvSpPr>
                <p:nvPr/>
              </p:nvSpPr>
              <p:spPr bwMode="auto">
                <a:xfrm>
                  <a:off x="5614988" y="5976938"/>
                  <a:ext cx="260350" cy="122238"/>
                </a:xfrm>
                <a:custGeom>
                  <a:avLst/>
                  <a:gdLst>
                    <a:gd name="T0" fmla="*/ 55 w 58"/>
                    <a:gd name="T1" fmla="*/ 8 h 27"/>
                    <a:gd name="T2" fmla="*/ 54 w 58"/>
                    <a:gd name="T3" fmla="*/ 7 h 27"/>
                    <a:gd name="T4" fmla="*/ 29 w 58"/>
                    <a:gd name="T5" fmla="*/ 0 h 27"/>
                    <a:gd name="T6" fmla="*/ 4 w 58"/>
                    <a:gd name="T7" fmla="*/ 7 h 27"/>
                    <a:gd name="T8" fmla="*/ 3 w 58"/>
                    <a:gd name="T9" fmla="*/ 8 h 27"/>
                    <a:gd name="T10" fmla="*/ 0 w 58"/>
                    <a:gd name="T11" fmla="*/ 13 h 27"/>
                    <a:gd name="T12" fmla="*/ 0 w 58"/>
                    <a:gd name="T13" fmla="*/ 22 h 27"/>
                    <a:gd name="T14" fmla="*/ 6 w 58"/>
                    <a:gd name="T15" fmla="*/ 27 h 27"/>
                    <a:gd name="T16" fmla="*/ 53 w 58"/>
                    <a:gd name="T17" fmla="*/ 27 h 27"/>
                    <a:gd name="T18" fmla="*/ 58 w 58"/>
                    <a:gd name="T19" fmla="*/ 22 h 27"/>
                    <a:gd name="T20" fmla="*/ 58 w 58"/>
                    <a:gd name="T21" fmla="*/ 13 h 27"/>
                    <a:gd name="T22" fmla="*/ 55 w 58"/>
                    <a:gd name="T23" fmla="*/ 8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8" h="27">
                      <a:moveTo>
                        <a:pt x="55" y="8"/>
                      </a:moveTo>
                      <a:cubicBezTo>
                        <a:pt x="55" y="8"/>
                        <a:pt x="55" y="8"/>
                        <a:pt x="54" y="7"/>
                      </a:cubicBezTo>
                      <a:cubicBezTo>
                        <a:pt x="47" y="3"/>
                        <a:pt x="38" y="0"/>
                        <a:pt x="29" y="0"/>
                      </a:cubicBezTo>
                      <a:cubicBezTo>
                        <a:pt x="20" y="0"/>
                        <a:pt x="11" y="3"/>
                        <a:pt x="4" y="7"/>
                      </a:cubicBezTo>
                      <a:cubicBezTo>
                        <a:pt x="4" y="8"/>
                        <a:pt x="3" y="8"/>
                        <a:pt x="3" y="8"/>
                      </a:cubicBezTo>
                      <a:cubicBezTo>
                        <a:pt x="1" y="9"/>
                        <a:pt x="0" y="11"/>
                        <a:pt x="0" y="13"/>
                      </a:cubicBezTo>
                      <a:cubicBezTo>
                        <a:pt x="0" y="22"/>
                        <a:pt x="0" y="22"/>
                        <a:pt x="0" y="22"/>
                      </a:cubicBezTo>
                      <a:cubicBezTo>
                        <a:pt x="0" y="25"/>
                        <a:pt x="3" y="27"/>
                        <a:pt x="6" y="27"/>
                      </a:cubicBezTo>
                      <a:cubicBezTo>
                        <a:pt x="53" y="27"/>
                        <a:pt x="53" y="27"/>
                        <a:pt x="53" y="27"/>
                      </a:cubicBezTo>
                      <a:cubicBezTo>
                        <a:pt x="56" y="27"/>
                        <a:pt x="58" y="25"/>
                        <a:pt x="58" y="22"/>
                      </a:cubicBezTo>
                      <a:cubicBezTo>
                        <a:pt x="58" y="13"/>
                        <a:pt x="58" y="13"/>
                        <a:pt x="58" y="13"/>
                      </a:cubicBezTo>
                      <a:cubicBezTo>
                        <a:pt x="58" y="11"/>
                        <a:pt x="57" y="9"/>
                        <a:pt x="55" y="8"/>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201" name="Freeform 41"/>
                <p:cNvSpPr>
                  <a:spLocks/>
                </p:cNvSpPr>
                <p:nvPr/>
              </p:nvSpPr>
              <p:spPr bwMode="auto">
                <a:xfrm>
                  <a:off x="5735638" y="5967413"/>
                  <a:ext cx="22225" cy="73025"/>
                </a:xfrm>
                <a:custGeom>
                  <a:avLst/>
                  <a:gdLst>
                    <a:gd name="T0" fmla="*/ 5 w 5"/>
                    <a:gd name="T1" fmla="*/ 13 h 16"/>
                    <a:gd name="T2" fmla="*/ 2 w 5"/>
                    <a:gd name="T3" fmla="*/ 16 h 16"/>
                    <a:gd name="T4" fmla="*/ 2 w 5"/>
                    <a:gd name="T5" fmla="*/ 16 h 16"/>
                    <a:gd name="T6" fmla="*/ 0 w 5"/>
                    <a:gd name="T7" fmla="*/ 13 h 16"/>
                    <a:gd name="T8" fmla="*/ 0 w 5"/>
                    <a:gd name="T9" fmla="*/ 2 h 16"/>
                    <a:gd name="T10" fmla="*/ 2 w 5"/>
                    <a:gd name="T11" fmla="*/ 0 h 16"/>
                    <a:gd name="T12" fmla="*/ 2 w 5"/>
                    <a:gd name="T13" fmla="*/ 0 h 16"/>
                    <a:gd name="T14" fmla="*/ 5 w 5"/>
                    <a:gd name="T15" fmla="*/ 2 h 16"/>
                    <a:gd name="T16" fmla="*/ 5 w 5"/>
                    <a:gd name="T17" fmla="*/ 13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16">
                      <a:moveTo>
                        <a:pt x="5" y="13"/>
                      </a:moveTo>
                      <a:cubicBezTo>
                        <a:pt x="5" y="15"/>
                        <a:pt x="4" y="16"/>
                        <a:pt x="2" y="16"/>
                      </a:cubicBezTo>
                      <a:cubicBezTo>
                        <a:pt x="2" y="16"/>
                        <a:pt x="2" y="16"/>
                        <a:pt x="2" y="16"/>
                      </a:cubicBezTo>
                      <a:cubicBezTo>
                        <a:pt x="1" y="16"/>
                        <a:pt x="0" y="15"/>
                        <a:pt x="0" y="13"/>
                      </a:cubicBezTo>
                      <a:cubicBezTo>
                        <a:pt x="0" y="2"/>
                        <a:pt x="0" y="2"/>
                        <a:pt x="0" y="2"/>
                      </a:cubicBezTo>
                      <a:cubicBezTo>
                        <a:pt x="0" y="1"/>
                        <a:pt x="1" y="0"/>
                        <a:pt x="2" y="0"/>
                      </a:cubicBezTo>
                      <a:cubicBezTo>
                        <a:pt x="2" y="0"/>
                        <a:pt x="2" y="0"/>
                        <a:pt x="2" y="0"/>
                      </a:cubicBezTo>
                      <a:cubicBezTo>
                        <a:pt x="4" y="0"/>
                        <a:pt x="5" y="1"/>
                        <a:pt x="5" y="2"/>
                      </a:cubicBezTo>
                      <a:lnTo>
                        <a:pt x="5" y="13"/>
                      </a:lnTo>
                      <a:close/>
                    </a:path>
                  </a:pathLst>
                </a:custGeom>
                <a:solidFill>
                  <a:srgbClr val="9696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grpSp>
          <p:grpSp>
            <p:nvGrpSpPr>
              <p:cNvPr id="299" name="Group 4"/>
              <p:cNvGrpSpPr>
                <a:grpSpLocks noChangeAspect="1"/>
              </p:cNvGrpSpPr>
              <p:nvPr/>
            </p:nvGrpSpPr>
            <p:grpSpPr bwMode="auto">
              <a:xfrm>
                <a:off x="5197984" y="3769076"/>
                <a:ext cx="266739" cy="782122"/>
                <a:chOff x="5221" y="1973"/>
                <a:chExt cx="398" cy="1167"/>
              </a:xfrm>
            </p:grpSpPr>
            <p:sp>
              <p:nvSpPr>
                <p:cNvPr id="300" name="AutoShape 3"/>
                <p:cNvSpPr>
                  <a:spLocks noChangeAspect="1" noChangeArrowheads="1" noTextEdit="1"/>
                </p:cNvSpPr>
                <p:nvPr/>
              </p:nvSpPr>
              <p:spPr bwMode="auto">
                <a:xfrm>
                  <a:off x="5221" y="1973"/>
                  <a:ext cx="398" cy="11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301" name="Freeform 5"/>
                <p:cNvSpPr>
                  <a:spLocks/>
                </p:cNvSpPr>
                <p:nvPr/>
              </p:nvSpPr>
              <p:spPr bwMode="auto">
                <a:xfrm>
                  <a:off x="5219" y="1975"/>
                  <a:ext cx="398" cy="1167"/>
                </a:xfrm>
                <a:custGeom>
                  <a:avLst/>
                  <a:gdLst>
                    <a:gd name="T0" fmla="*/ 194 w 204"/>
                    <a:gd name="T1" fmla="*/ 0 h 603"/>
                    <a:gd name="T2" fmla="*/ 9 w 204"/>
                    <a:gd name="T3" fmla="*/ 0 h 603"/>
                    <a:gd name="T4" fmla="*/ 0 w 204"/>
                    <a:gd name="T5" fmla="*/ 10 h 603"/>
                    <a:gd name="T6" fmla="*/ 0 w 204"/>
                    <a:gd name="T7" fmla="*/ 603 h 603"/>
                    <a:gd name="T8" fmla="*/ 204 w 204"/>
                    <a:gd name="T9" fmla="*/ 603 h 603"/>
                    <a:gd name="T10" fmla="*/ 204 w 204"/>
                    <a:gd name="T11" fmla="*/ 10 h 603"/>
                    <a:gd name="T12" fmla="*/ 194 w 204"/>
                    <a:gd name="T13" fmla="*/ 0 h 603"/>
                  </a:gdLst>
                  <a:ahLst/>
                  <a:cxnLst>
                    <a:cxn ang="0">
                      <a:pos x="T0" y="T1"/>
                    </a:cxn>
                    <a:cxn ang="0">
                      <a:pos x="T2" y="T3"/>
                    </a:cxn>
                    <a:cxn ang="0">
                      <a:pos x="T4" y="T5"/>
                    </a:cxn>
                    <a:cxn ang="0">
                      <a:pos x="T6" y="T7"/>
                    </a:cxn>
                    <a:cxn ang="0">
                      <a:pos x="T8" y="T9"/>
                    </a:cxn>
                    <a:cxn ang="0">
                      <a:pos x="T10" y="T11"/>
                    </a:cxn>
                    <a:cxn ang="0">
                      <a:pos x="T12" y="T13"/>
                    </a:cxn>
                  </a:cxnLst>
                  <a:rect l="0" t="0" r="r" b="b"/>
                  <a:pathLst>
                    <a:path w="204" h="603">
                      <a:moveTo>
                        <a:pt x="194" y="0"/>
                      </a:moveTo>
                      <a:cubicBezTo>
                        <a:pt x="9" y="0"/>
                        <a:pt x="9" y="0"/>
                        <a:pt x="9" y="0"/>
                      </a:cubicBezTo>
                      <a:cubicBezTo>
                        <a:pt x="4" y="0"/>
                        <a:pt x="0" y="5"/>
                        <a:pt x="0" y="10"/>
                      </a:cubicBezTo>
                      <a:cubicBezTo>
                        <a:pt x="0" y="603"/>
                        <a:pt x="0" y="603"/>
                        <a:pt x="0" y="603"/>
                      </a:cubicBezTo>
                      <a:cubicBezTo>
                        <a:pt x="204" y="603"/>
                        <a:pt x="204" y="603"/>
                        <a:pt x="204" y="603"/>
                      </a:cubicBezTo>
                      <a:cubicBezTo>
                        <a:pt x="204" y="10"/>
                        <a:pt x="204" y="10"/>
                        <a:pt x="204" y="10"/>
                      </a:cubicBezTo>
                      <a:cubicBezTo>
                        <a:pt x="204" y="5"/>
                        <a:pt x="199" y="0"/>
                        <a:pt x="194" y="0"/>
                      </a:cubicBezTo>
                      <a:close/>
                    </a:path>
                  </a:pathLst>
                </a:custGeom>
                <a:solidFill>
                  <a:srgbClr val="5050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302" name="Rectangle 6"/>
                <p:cNvSpPr>
                  <a:spLocks noChangeArrowheads="1"/>
                </p:cNvSpPr>
                <p:nvPr/>
              </p:nvSpPr>
              <p:spPr bwMode="auto">
                <a:xfrm>
                  <a:off x="5235" y="2155"/>
                  <a:ext cx="366" cy="4"/>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303" name="Rectangle 7"/>
                <p:cNvSpPr>
                  <a:spLocks noChangeArrowheads="1"/>
                </p:cNvSpPr>
                <p:nvPr/>
              </p:nvSpPr>
              <p:spPr bwMode="auto">
                <a:xfrm>
                  <a:off x="5235" y="2080"/>
                  <a:ext cx="366"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304" name="Freeform 8"/>
                <p:cNvSpPr>
                  <a:spLocks/>
                </p:cNvSpPr>
                <p:nvPr/>
              </p:nvSpPr>
              <p:spPr bwMode="auto">
                <a:xfrm>
                  <a:off x="5498" y="2105"/>
                  <a:ext cx="80" cy="27"/>
                </a:xfrm>
                <a:custGeom>
                  <a:avLst/>
                  <a:gdLst>
                    <a:gd name="T0" fmla="*/ 41 w 41"/>
                    <a:gd name="T1" fmla="*/ 0 h 14"/>
                    <a:gd name="T2" fmla="*/ 6 w 41"/>
                    <a:gd name="T3" fmla="*/ 0 h 14"/>
                    <a:gd name="T4" fmla="*/ 0 w 41"/>
                    <a:gd name="T5" fmla="*/ 7 h 14"/>
                    <a:gd name="T6" fmla="*/ 6 w 41"/>
                    <a:gd name="T7" fmla="*/ 14 h 14"/>
                    <a:gd name="T8" fmla="*/ 41 w 41"/>
                    <a:gd name="T9" fmla="*/ 14 h 14"/>
                    <a:gd name="T10" fmla="*/ 41 w 41"/>
                    <a:gd name="T11" fmla="*/ 0 h 14"/>
                  </a:gdLst>
                  <a:ahLst/>
                  <a:cxnLst>
                    <a:cxn ang="0">
                      <a:pos x="T0" y="T1"/>
                    </a:cxn>
                    <a:cxn ang="0">
                      <a:pos x="T2" y="T3"/>
                    </a:cxn>
                    <a:cxn ang="0">
                      <a:pos x="T4" y="T5"/>
                    </a:cxn>
                    <a:cxn ang="0">
                      <a:pos x="T6" y="T7"/>
                    </a:cxn>
                    <a:cxn ang="0">
                      <a:pos x="T8" y="T9"/>
                    </a:cxn>
                    <a:cxn ang="0">
                      <a:pos x="T10" y="T11"/>
                    </a:cxn>
                  </a:cxnLst>
                  <a:rect l="0" t="0" r="r" b="b"/>
                  <a:pathLst>
                    <a:path w="41" h="14">
                      <a:moveTo>
                        <a:pt x="41" y="0"/>
                      </a:moveTo>
                      <a:cubicBezTo>
                        <a:pt x="6" y="0"/>
                        <a:pt x="6" y="0"/>
                        <a:pt x="6" y="0"/>
                      </a:cubicBezTo>
                      <a:cubicBezTo>
                        <a:pt x="3" y="0"/>
                        <a:pt x="0" y="3"/>
                        <a:pt x="0" y="7"/>
                      </a:cubicBezTo>
                      <a:cubicBezTo>
                        <a:pt x="0" y="11"/>
                        <a:pt x="3" y="14"/>
                        <a:pt x="6" y="14"/>
                      </a:cubicBezTo>
                      <a:cubicBezTo>
                        <a:pt x="41" y="14"/>
                        <a:pt x="41" y="14"/>
                        <a:pt x="41" y="14"/>
                      </a:cubicBezTo>
                      <a:lnTo>
                        <a:pt x="41" y="0"/>
                      </a:ln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305" name="Rectangle 9"/>
                <p:cNvSpPr>
                  <a:spLocks noChangeArrowheads="1"/>
                </p:cNvSpPr>
                <p:nvPr/>
              </p:nvSpPr>
              <p:spPr bwMode="auto">
                <a:xfrm>
                  <a:off x="5235" y="2229"/>
                  <a:ext cx="366"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306" name="Rectangle 10"/>
                <p:cNvSpPr>
                  <a:spLocks noChangeArrowheads="1"/>
                </p:cNvSpPr>
                <p:nvPr/>
              </p:nvSpPr>
              <p:spPr bwMode="auto">
                <a:xfrm>
                  <a:off x="5235" y="2155"/>
                  <a:ext cx="366" cy="4"/>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307" name="Freeform 11"/>
                <p:cNvSpPr>
                  <a:spLocks/>
                </p:cNvSpPr>
                <p:nvPr/>
              </p:nvSpPr>
              <p:spPr bwMode="auto">
                <a:xfrm>
                  <a:off x="5498" y="2180"/>
                  <a:ext cx="80" cy="25"/>
                </a:xfrm>
                <a:custGeom>
                  <a:avLst/>
                  <a:gdLst>
                    <a:gd name="T0" fmla="*/ 41 w 41"/>
                    <a:gd name="T1" fmla="*/ 0 h 13"/>
                    <a:gd name="T2" fmla="*/ 6 w 41"/>
                    <a:gd name="T3" fmla="*/ 0 h 13"/>
                    <a:gd name="T4" fmla="*/ 0 w 41"/>
                    <a:gd name="T5" fmla="*/ 6 h 13"/>
                    <a:gd name="T6" fmla="*/ 6 w 41"/>
                    <a:gd name="T7" fmla="*/ 13 h 13"/>
                    <a:gd name="T8" fmla="*/ 41 w 41"/>
                    <a:gd name="T9" fmla="*/ 13 h 13"/>
                    <a:gd name="T10" fmla="*/ 41 w 41"/>
                    <a:gd name="T11" fmla="*/ 0 h 13"/>
                  </a:gdLst>
                  <a:ahLst/>
                  <a:cxnLst>
                    <a:cxn ang="0">
                      <a:pos x="T0" y="T1"/>
                    </a:cxn>
                    <a:cxn ang="0">
                      <a:pos x="T2" y="T3"/>
                    </a:cxn>
                    <a:cxn ang="0">
                      <a:pos x="T4" y="T5"/>
                    </a:cxn>
                    <a:cxn ang="0">
                      <a:pos x="T6" y="T7"/>
                    </a:cxn>
                    <a:cxn ang="0">
                      <a:pos x="T8" y="T9"/>
                    </a:cxn>
                    <a:cxn ang="0">
                      <a:pos x="T10" y="T11"/>
                    </a:cxn>
                  </a:cxnLst>
                  <a:rect l="0" t="0" r="r" b="b"/>
                  <a:pathLst>
                    <a:path w="41" h="13">
                      <a:moveTo>
                        <a:pt x="41" y="0"/>
                      </a:moveTo>
                      <a:cubicBezTo>
                        <a:pt x="6" y="0"/>
                        <a:pt x="6" y="0"/>
                        <a:pt x="6" y="0"/>
                      </a:cubicBezTo>
                      <a:cubicBezTo>
                        <a:pt x="3" y="0"/>
                        <a:pt x="0" y="3"/>
                        <a:pt x="0" y="6"/>
                      </a:cubicBezTo>
                      <a:cubicBezTo>
                        <a:pt x="0" y="10"/>
                        <a:pt x="3" y="13"/>
                        <a:pt x="6" y="13"/>
                      </a:cubicBezTo>
                      <a:cubicBezTo>
                        <a:pt x="41" y="13"/>
                        <a:pt x="41" y="13"/>
                        <a:pt x="41" y="13"/>
                      </a:cubicBezTo>
                      <a:lnTo>
                        <a:pt x="41" y="0"/>
                      </a:ln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308" name="Rectangle 12"/>
                <p:cNvSpPr>
                  <a:spLocks noChangeArrowheads="1"/>
                </p:cNvSpPr>
                <p:nvPr/>
              </p:nvSpPr>
              <p:spPr bwMode="auto">
                <a:xfrm>
                  <a:off x="5235" y="2302"/>
                  <a:ext cx="366" cy="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309" name="Rectangle 13"/>
                <p:cNvSpPr>
                  <a:spLocks noChangeArrowheads="1"/>
                </p:cNvSpPr>
                <p:nvPr/>
              </p:nvSpPr>
              <p:spPr bwMode="auto">
                <a:xfrm>
                  <a:off x="5235" y="2229"/>
                  <a:ext cx="366"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310" name="Freeform 14"/>
                <p:cNvSpPr>
                  <a:spLocks/>
                </p:cNvSpPr>
                <p:nvPr/>
              </p:nvSpPr>
              <p:spPr bwMode="auto">
                <a:xfrm>
                  <a:off x="5498" y="2254"/>
                  <a:ext cx="80" cy="27"/>
                </a:xfrm>
                <a:custGeom>
                  <a:avLst/>
                  <a:gdLst>
                    <a:gd name="T0" fmla="*/ 41 w 41"/>
                    <a:gd name="T1" fmla="*/ 0 h 14"/>
                    <a:gd name="T2" fmla="*/ 6 w 41"/>
                    <a:gd name="T3" fmla="*/ 0 h 14"/>
                    <a:gd name="T4" fmla="*/ 0 w 41"/>
                    <a:gd name="T5" fmla="*/ 7 h 14"/>
                    <a:gd name="T6" fmla="*/ 6 w 41"/>
                    <a:gd name="T7" fmla="*/ 14 h 14"/>
                    <a:gd name="T8" fmla="*/ 41 w 41"/>
                    <a:gd name="T9" fmla="*/ 14 h 14"/>
                    <a:gd name="T10" fmla="*/ 41 w 41"/>
                    <a:gd name="T11" fmla="*/ 0 h 14"/>
                  </a:gdLst>
                  <a:ahLst/>
                  <a:cxnLst>
                    <a:cxn ang="0">
                      <a:pos x="T0" y="T1"/>
                    </a:cxn>
                    <a:cxn ang="0">
                      <a:pos x="T2" y="T3"/>
                    </a:cxn>
                    <a:cxn ang="0">
                      <a:pos x="T4" y="T5"/>
                    </a:cxn>
                    <a:cxn ang="0">
                      <a:pos x="T6" y="T7"/>
                    </a:cxn>
                    <a:cxn ang="0">
                      <a:pos x="T8" y="T9"/>
                    </a:cxn>
                    <a:cxn ang="0">
                      <a:pos x="T10" y="T11"/>
                    </a:cxn>
                  </a:cxnLst>
                  <a:rect l="0" t="0" r="r" b="b"/>
                  <a:pathLst>
                    <a:path w="41" h="14">
                      <a:moveTo>
                        <a:pt x="41" y="0"/>
                      </a:moveTo>
                      <a:cubicBezTo>
                        <a:pt x="6" y="0"/>
                        <a:pt x="6" y="0"/>
                        <a:pt x="6" y="0"/>
                      </a:cubicBezTo>
                      <a:cubicBezTo>
                        <a:pt x="3" y="0"/>
                        <a:pt x="0" y="3"/>
                        <a:pt x="0" y="7"/>
                      </a:cubicBezTo>
                      <a:cubicBezTo>
                        <a:pt x="0" y="10"/>
                        <a:pt x="3" y="14"/>
                        <a:pt x="6" y="14"/>
                      </a:cubicBezTo>
                      <a:cubicBezTo>
                        <a:pt x="41" y="14"/>
                        <a:pt x="41" y="14"/>
                        <a:pt x="41" y="14"/>
                      </a:cubicBezTo>
                      <a:lnTo>
                        <a:pt x="41" y="0"/>
                      </a:ln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311" name="Rectangle 15"/>
                <p:cNvSpPr>
                  <a:spLocks noChangeArrowheads="1"/>
                </p:cNvSpPr>
                <p:nvPr/>
              </p:nvSpPr>
              <p:spPr bwMode="auto">
                <a:xfrm>
                  <a:off x="5235" y="2378"/>
                  <a:ext cx="366"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312" name="Rectangle 16"/>
                <p:cNvSpPr>
                  <a:spLocks noChangeArrowheads="1"/>
                </p:cNvSpPr>
                <p:nvPr/>
              </p:nvSpPr>
              <p:spPr bwMode="auto">
                <a:xfrm>
                  <a:off x="5235" y="2302"/>
                  <a:ext cx="366" cy="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313" name="Freeform 17"/>
                <p:cNvSpPr>
                  <a:spLocks/>
                </p:cNvSpPr>
                <p:nvPr/>
              </p:nvSpPr>
              <p:spPr bwMode="auto">
                <a:xfrm>
                  <a:off x="5498" y="2329"/>
                  <a:ext cx="80" cy="25"/>
                </a:xfrm>
                <a:custGeom>
                  <a:avLst/>
                  <a:gdLst>
                    <a:gd name="T0" fmla="*/ 41 w 41"/>
                    <a:gd name="T1" fmla="*/ 0 h 13"/>
                    <a:gd name="T2" fmla="*/ 6 w 41"/>
                    <a:gd name="T3" fmla="*/ 0 h 13"/>
                    <a:gd name="T4" fmla="*/ 0 w 41"/>
                    <a:gd name="T5" fmla="*/ 6 h 13"/>
                    <a:gd name="T6" fmla="*/ 6 w 41"/>
                    <a:gd name="T7" fmla="*/ 13 h 13"/>
                    <a:gd name="T8" fmla="*/ 41 w 41"/>
                    <a:gd name="T9" fmla="*/ 13 h 13"/>
                    <a:gd name="T10" fmla="*/ 41 w 41"/>
                    <a:gd name="T11" fmla="*/ 0 h 13"/>
                  </a:gdLst>
                  <a:ahLst/>
                  <a:cxnLst>
                    <a:cxn ang="0">
                      <a:pos x="T0" y="T1"/>
                    </a:cxn>
                    <a:cxn ang="0">
                      <a:pos x="T2" y="T3"/>
                    </a:cxn>
                    <a:cxn ang="0">
                      <a:pos x="T4" y="T5"/>
                    </a:cxn>
                    <a:cxn ang="0">
                      <a:pos x="T6" y="T7"/>
                    </a:cxn>
                    <a:cxn ang="0">
                      <a:pos x="T8" y="T9"/>
                    </a:cxn>
                    <a:cxn ang="0">
                      <a:pos x="T10" y="T11"/>
                    </a:cxn>
                  </a:cxnLst>
                  <a:rect l="0" t="0" r="r" b="b"/>
                  <a:pathLst>
                    <a:path w="41" h="13">
                      <a:moveTo>
                        <a:pt x="41" y="0"/>
                      </a:moveTo>
                      <a:cubicBezTo>
                        <a:pt x="6" y="0"/>
                        <a:pt x="6" y="0"/>
                        <a:pt x="6" y="0"/>
                      </a:cubicBezTo>
                      <a:cubicBezTo>
                        <a:pt x="3" y="0"/>
                        <a:pt x="0" y="3"/>
                        <a:pt x="0" y="6"/>
                      </a:cubicBezTo>
                      <a:cubicBezTo>
                        <a:pt x="0" y="10"/>
                        <a:pt x="3" y="13"/>
                        <a:pt x="6" y="13"/>
                      </a:cubicBezTo>
                      <a:cubicBezTo>
                        <a:pt x="41" y="13"/>
                        <a:pt x="41" y="13"/>
                        <a:pt x="41" y="13"/>
                      </a:cubicBezTo>
                      <a:lnTo>
                        <a:pt x="41" y="0"/>
                      </a:ln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314" name="Rectangle 18"/>
                <p:cNvSpPr>
                  <a:spLocks noChangeArrowheads="1"/>
                </p:cNvSpPr>
                <p:nvPr/>
              </p:nvSpPr>
              <p:spPr bwMode="auto">
                <a:xfrm>
                  <a:off x="5235" y="2451"/>
                  <a:ext cx="366" cy="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315" name="Rectangle 19"/>
                <p:cNvSpPr>
                  <a:spLocks noChangeArrowheads="1"/>
                </p:cNvSpPr>
                <p:nvPr/>
              </p:nvSpPr>
              <p:spPr bwMode="auto">
                <a:xfrm>
                  <a:off x="5235" y="2378"/>
                  <a:ext cx="366"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316" name="Freeform 20"/>
                <p:cNvSpPr>
                  <a:spLocks/>
                </p:cNvSpPr>
                <p:nvPr/>
              </p:nvSpPr>
              <p:spPr bwMode="auto">
                <a:xfrm>
                  <a:off x="5498" y="2403"/>
                  <a:ext cx="80" cy="25"/>
                </a:xfrm>
                <a:custGeom>
                  <a:avLst/>
                  <a:gdLst>
                    <a:gd name="T0" fmla="*/ 41 w 41"/>
                    <a:gd name="T1" fmla="*/ 0 h 13"/>
                    <a:gd name="T2" fmla="*/ 6 w 41"/>
                    <a:gd name="T3" fmla="*/ 0 h 13"/>
                    <a:gd name="T4" fmla="*/ 0 w 41"/>
                    <a:gd name="T5" fmla="*/ 7 h 13"/>
                    <a:gd name="T6" fmla="*/ 6 w 41"/>
                    <a:gd name="T7" fmla="*/ 13 h 13"/>
                    <a:gd name="T8" fmla="*/ 41 w 41"/>
                    <a:gd name="T9" fmla="*/ 13 h 13"/>
                    <a:gd name="T10" fmla="*/ 41 w 41"/>
                    <a:gd name="T11" fmla="*/ 0 h 13"/>
                  </a:gdLst>
                  <a:ahLst/>
                  <a:cxnLst>
                    <a:cxn ang="0">
                      <a:pos x="T0" y="T1"/>
                    </a:cxn>
                    <a:cxn ang="0">
                      <a:pos x="T2" y="T3"/>
                    </a:cxn>
                    <a:cxn ang="0">
                      <a:pos x="T4" y="T5"/>
                    </a:cxn>
                    <a:cxn ang="0">
                      <a:pos x="T6" y="T7"/>
                    </a:cxn>
                    <a:cxn ang="0">
                      <a:pos x="T8" y="T9"/>
                    </a:cxn>
                    <a:cxn ang="0">
                      <a:pos x="T10" y="T11"/>
                    </a:cxn>
                  </a:cxnLst>
                  <a:rect l="0" t="0" r="r" b="b"/>
                  <a:pathLst>
                    <a:path w="41" h="13">
                      <a:moveTo>
                        <a:pt x="41" y="0"/>
                      </a:moveTo>
                      <a:cubicBezTo>
                        <a:pt x="6" y="0"/>
                        <a:pt x="6" y="0"/>
                        <a:pt x="6" y="0"/>
                      </a:cubicBezTo>
                      <a:cubicBezTo>
                        <a:pt x="3" y="0"/>
                        <a:pt x="0" y="3"/>
                        <a:pt x="0" y="7"/>
                      </a:cubicBezTo>
                      <a:cubicBezTo>
                        <a:pt x="0" y="10"/>
                        <a:pt x="3" y="13"/>
                        <a:pt x="6" y="13"/>
                      </a:cubicBezTo>
                      <a:cubicBezTo>
                        <a:pt x="41" y="13"/>
                        <a:pt x="41" y="13"/>
                        <a:pt x="41" y="13"/>
                      </a:cubicBezTo>
                      <a:lnTo>
                        <a:pt x="41" y="0"/>
                      </a:ln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317" name="Rectangle 21"/>
                <p:cNvSpPr>
                  <a:spLocks noChangeArrowheads="1"/>
                </p:cNvSpPr>
                <p:nvPr/>
              </p:nvSpPr>
              <p:spPr bwMode="auto">
                <a:xfrm>
                  <a:off x="5235" y="2527"/>
                  <a:ext cx="366"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318" name="Rectangle 22"/>
                <p:cNvSpPr>
                  <a:spLocks noChangeArrowheads="1"/>
                </p:cNvSpPr>
                <p:nvPr/>
              </p:nvSpPr>
              <p:spPr bwMode="auto">
                <a:xfrm>
                  <a:off x="5235" y="2451"/>
                  <a:ext cx="366" cy="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319" name="Freeform 23"/>
                <p:cNvSpPr>
                  <a:spLocks/>
                </p:cNvSpPr>
                <p:nvPr/>
              </p:nvSpPr>
              <p:spPr bwMode="auto">
                <a:xfrm>
                  <a:off x="5498" y="2478"/>
                  <a:ext cx="80" cy="25"/>
                </a:xfrm>
                <a:custGeom>
                  <a:avLst/>
                  <a:gdLst>
                    <a:gd name="T0" fmla="*/ 41 w 41"/>
                    <a:gd name="T1" fmla="*/ 0 h 13"/>
                    <a:gd name="T2" fmla="*/ 6 w 41"/>
                    <a:gd name="T3" fmla="*/ 0 h 13"/>
                    <a:gd name="T4" fmla="*/ 0 w 41"/>
                    <a:gd name="T5" fmla="*/ 6 h 13"/>
                    <a:gd name="T6" fmla="*/ 6 w 41"/>
                    <a:gd name="T7" fmla="*/ 13 h 13"/>
                    <a:gd name="T8" fmla="*/ 41 w 41"/>
                    <a:gd name="T9" fmla="*/ 13 h 13"/>
                    <a:gd name="T10" fmla="*/ 41 w 41"/>
                    <a:gd name="T11" fmla="*/ 0 h 13"/>
                  </a:gdLst>
                  <a:ahLst/>
                  <a:cxnLst>
                    <a:cxn ang="0">
                      <a:pos x="T0" y="T1"/>
                    </a:cxn>
                    <a:cxn ang="0">
                      <a:pos x="T2" y="T3"/>
                    </a:cxn>
                    <a:cxn ang="0">
                      <a:pos x="T4" y="T5"/>
                    </a:cxn>
                    <a:cxn ang="0">
                      <a:pos x="T6" y="T7"/>
                    </a:cxn>
                    <a:cxn ang="0">
                      <a:pos x="T8" y="T9"/>
                    </a:cxn>
                    <a:cxn ang="0">
                      <a:pos x="T10" y="T11"/>
                    </a:cxn>
                  </a:cxnLst>
                  <a:rect l="0" t="0" r="r" b="b"/>
                  <a:pathLst>
                    <a:path w="41" h="13">
                      <a:moveTo>
                        <a:pt x="41" y="0"/>
                      </a:moveTo>
                      <a:cubicBezTo>
                        <a:pt x="6" y="0"/>
                        <a:pt x="6" y="0"/>
                        <a:pt x="6" y="0"/>
                      </a:cubicBezTo>
                      <a:cubicBezTo>
                        <a:pt x="3" y="0"/>
                        <a:pt x="0" y="3"/>
                        <a:pt x="0" y="6"/>
                      </a:cubicBezTo>
                      <a:cubicBezTo>
                        <a:pt x="0" y="10"/>
                        <a:pt x="3" y="13"/>
                        <a:pt x="6" y="13"/>
                      </a:cubicBezTo>
                      <a:cubicBezTo>
                        <a:pt x="41" y="13"/>
                        <a:pt x="41" y="13"/>
                        <a:pt x="41" y="13"/>
                      </a:cubicBezTo>
                      <a:lnTo>
                        <a:pt x="41" y="0"/>
                      </a:ln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320" name="Rectangle 24"/>
                <p:cNvSpPr>
                  <a:spLocks noChangeArrowheads="1"/>
                </p:cNvSpPr>
                <p:nvPr/>
              </p:nvSpPr>
              <p:spPr bwMode="auto">
                <a:xfrm>
                  <a:off x="5235" y="2600"/>
                  <a:ext cx="366" cy="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321" name="Rectangle 25"/>
                <p:cNvSpPr>
                  <a:spLocks noChangeArrowheads="1"/>
                </p:cNvSpPr>
                <p:nvPr/>
              </p:nvSpPr>
              <p:spPr bwMode="auto">
                <a:xfrm>
                  <a:off x="5235" y="2527"/>
                  <a:ext cx="366"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322" name="Freeform 26"/>
                <p:cNvSpPr>
                  <a:spLocks/>
                </p:cNvSpPr>
                <p:nvPr/>
              </p:nvSpPr>
              <p:spPr bwMode="auto">
                <a:xfrm>
                  <a:off x="5498" y="2552"/>
                  <a:ext cx="80" cy="25"/>
                </a:xfrm>
                <a:custGeom>
                  <a:avLst/>
                  <a:gdLst>
                    <a:gd name="T0" fmla="*/ 41 w 41"/>
                    <a:gd name="T1" fmla="*/ 0 h 13"/>
                    <a:gd name="T2" fmla="*/ 6 w 41"/>
                    <a:gd name="T3" fmla="*/ 0 h 13"/>
                    <a:gd name="T4" fmla="*/ 0 w 41"/>
                    <a:gd name="T5" fmla="*/ 7 h 13"/>
                    <a:gd name="T6" fmla="*/ 6 w 41"/>
                    <a:gd name="T7" fmla="*/ 13 h 13"/>
                    <a:gd name="T8" fmla="*/ 41 w 41"/>
                    <a:gd name="T9" fmla="*/ 13 h 13"/>
                    <a:gd name="T10" fmla="*/ 41 w 41"/>
                    <a:gd name="T11" fmla="*/ 0 h 13"/>
                  </a:gdLst>
                  <a:ahLst/>
                  <a:cxnLst>
                    <a:cxn ang="0">
                      <a:pos x="T0" y="T1"/>
                    </a:cxn>
                    <a:cxn ang="0">
                      <a:pos x="T2" y="T3"/>
                    </a:cxn>
                    <a:cxn ang="0">
                      <a:pos x="T4" y="T5"/>
                    </a:cxn>
                    <a:cxn ang="0">
                      <a:pos x="T6" y="T7"/>
                    </a:cxn>
                    <a:cxn ang="0">
                      <a:pos x="T8" y="T9"/>
                    </a:cxn>
                    <a:cxn ang="0">
                      <a:pos x="T10" y="T11"/>
                    </a:cxn>
                  </a:cxnLst>
                  <a:rect l="0" t="0" r="r" b="b"/>
                  <a:pathLst>
                    <a:path w="41" h="13">
                      <a:moveTo>
                        <a:pt x="41" y="0"/>
                      </a:moveTo>
                      <a:cubicBezTo>
                        <a:pt x="6" y="0"/>
                        <a:pt x="6" y="0"/>
                        <a:pt x="6" y="0"/>
                      </a:cubicBezTo>
                      <a:cubicBezTo>
                        <a:pt x="3" y="0"/>
                        <a:pt x="0" y="3"/>
                        <a:pt x="0" y="7"/>
                      </a:cubicBezTo>
                      <a:cubicBezTo>
                        <a:pt x="0" y="10"/>
                        <a:pt x="3" y="13"/>
                        <a:pt x="6" y="13"/>
                      </a:cubicBezTo>
                      <a:cubicBezTo>
                        <a:pt x="41" y="13"/>
                        <a:pt x="41" y="13"/>
                        <a:pt x="41" y="13"/>
                      </a:cubicBezTo>
                      <a:lnTo>
                        <a:pt x="41" y="0"/>
                      </a:ln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323" name="Rectangle 27"/>
                <p:cNvSpPr>
                  <a:spLocks noChangeArrowheads="1"/>
                </p:cNvSpPr>
                <p:nvPr/>
              </p:nvSpPr>
              <p:spPr bwMode="auto">
                <a:xfrm>
                  <a:off x="5235" y="2676"/>
                  <a:ext cx="366"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324" name="Rectangle 28"/>
                <p:cNvSpPr>
                  <a:spLocks noChangeArrowheads="1"/>
                </p:cNvSpPr>
                <p:nvPr/>
              </p:nvSpPr>
              <p:spPr bwMode="auto">
                <a:xfrm>
                  <a:off x="5235" y="2600"/>
                  <a:ext cx="366" cy="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325" name="Freeform 29"/>
                <p:cNvSpPr>
                  <a:spLocks/>
                </p:cNvSpPr>
                <p:nvPr/>
              </p:nvSpPr>
              <p:spPr bwMode="auto">
                <a:xfrm>
                  <a:off x="5498" y="2627"/>
                  <a:ext cx="80" cy="25"/>
                </a:xfrm>
                <a:custGeom>
                  <a:avLst/>
                  <a:gdLst>
                    <a:gd name="T0" fmla="*/ 41 w 41"/>
                    <a:gd name="T1" fmla="*/ 0 h 13"/>
                    <a:gd name="T2" fmla="*/ 6 w 41"/>
                    <a:gd name="T3" fmla="*/ 0 h 13"/>
                    <a:gd name="T4" fmla="*/ 0 w 41"/>
                    <a:gd name="T5" fmla="*/ 6 h 13"/>
                    <a:gd name="T6" fmla="*/ 6 w 41"/>
                    <a:gd name="T7" fmla="*/ 13 h 13"/>
                    <a:gd name="T8" fmla="*/ 41 w 41"/>
                    <a:gd name="T9" fmla="*/ 13 h 13"/>
                    <a:gd name="T10" fmla="*/ 41 w 41"/>
                    <a:gd name="T11" fmla="*/ 0 h 13"/>
                  </a:gdLst>
                  <a:ahLst/>
                  <a:cxnLst>
                    <a:cxn ang="0">
                      <a:pos x="T0" y="T1"/>
                    </a:cxn>
                    <a:cxn ang="0">
                      <a:pos x="T2" y="T3"/>
                    </a:cxn>
                    <a:cxn ang="0">
                      <a:pos x="T4" y="T5"/>
                    </a:cxn>
                    <a:cxn ang="0">
                      <a:pos x="T6" y="T7"/>
                    </a:cxn>
                    <a:cxn ang="0">
                      <a:pos x="T8" y="T9"/>
                    </a:cxn>
                    <a:cxn ang="0">
                      <a:pos x="T10" y="T11"/>
                    </a:cxn>
                  </a:cxnLst>
                  <a:rect l="0" t="0" r="r" b="b"/>
                  <a:pathLst>
                    <a:path w="41" h="13">
                      <a:moveTo>
                        <a:pt x="41" y="0"/>
                      </a:moveTo>
                      <a:cubicBezTo>
                        <a:pt x="6" y="0"/>
                        <a:pt x="6" y="0"/>
                        <a:pt x="6" y="0"/>
                      </a:cubicBezTo>
                      <a:cubicBezTo>
                        <a:pt x="3" y="0"/>
                        <a:pt x="0" y="3"/>
                        <a:pt x="0" y="6"/>
                      </a:cubicBezTo>
                      <a:cubicBezTo>
                        <a:pt x="0" y="10"/>
                        <a:pt x="3" y="13"/>
                        <a:pt x="6" y="13"/>
                      </a:cubicBezTo>
                      <a:cubicBezTo>
                        <a:pt x="41" y="13"/>
                        <a:pt x="41" y="13"/>
                        <a:pt x="41" y="13"/>
                      </a:cubicBezTo>
                      <a:lnTo>
                        <a:pt x="41" y="0"/>
                      </a:ln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326" name="Rectangle 30"/>
                <p:cNvSpPr>
                  <a:spLocks noChangeArrowheads="1"/>
                </p:cNvSpPr>
                <p:nvPr/>
              </p:nvSpPr>
              <p:spPr bwMode="auto">
                <a:xfrm>
                  <a:off x="5235" y="2749"/>
                  <a:ext cx="366" cy="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327" name="Rectangle 31"/>
                <p:cNvSpPr>
                  <a:spLocks noChangeArrowheads="1"/>
                </p:cNvSpPr>
                <p:nvPr/>
              </p:nvSpPr>
              <p:spPr bwMode="auto">
                <a:xfrm>
                  <a:off x="5235" y="2676"/>
                  <a:ext cx="366"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328" name="Freeform 32"/>
                <p:cNvSpPr>
                  <a:spLocks/>
                </p:cNvSpPr>
                <p:nvPr/>
              </p:nvSpPr>
              <p:spPr bwMode="auto">
                <a:xfrm>
                  <a:off x="5498" y="2701"/>
                  <a:ext cx="80" cy="25"/>
                </a:xfrm>
                <a:custGeom>
                  <a:avLst/>
                  <a:gdLst>
                    <a:gd name="T0" fmla="*/ 41 w 41"/>
                    <a:gd name="T1" fmla="*/ 0 h 13"/>
                    <a:gd name="T2" fmla="*/ 6 w 41"/>
                    <a:gd name="T3" fmla="*/ 0 h 13"/>
                    <a:gd name="T4" fmla="*/ 0 w 41"/>
                    <a:gd name="T5" fmla="*/ 7 h 13"/>
                    <a:gd name="T6" fmla="*/ 6 w 41"/>
                    <a:gd name="T7" fmla="*/ 13 h 13"/>
                    <a:gd name="T8" fmla="*/ 41 w 41"/>
                    <a:gd name="T9" fmla="*/ 13 h 13"/>
                    <a:gd name="T10" fmla="*/ 41 w 41"/>
                    <a:gd name="T11" fmla="*/ 0 h 13"/>
                  </a:gdLst>
                  <a:ahLst/>
                  <a:cxnLst>
                    <a:cxn ang="0">
                      <a:pos x="T0" y="T1"/>
                    </a:cxn>
                    <a:cxn ang="0">
                      <a:pos x="T2" y="T3"/>
                    </a:cxn>
                    <a:cxn ang="0">
                      <a:pos x="T4" y="T5"/>
                    </a:cxn>
                    <a:cxn ang="0">
                      <a:pos x="T6" y="T7"/>
                    </a:cxn>
                    <a:cxn ang="0">
                      <a:pos x="T8" y="T9"/>
                    </a:cxn>
                    <a:cxn ang="0">
                      <a:pos x="T10" y="T11"/>
                    </a:cxn>
                  </a:cxnLst>
                  <a:rect l="0" t="0" r="r" b="b"/>
                  <a:pathLst>
                    <a:path w="41" h="13">
                      <a:moveTo>
                        <a:pt x="41" y="0"/>
                      </a:moveTo>
                      <a:cubicBezTo>
                        <a:pt x="6" y="0"/>
                        <a:pt x="6" y="0"/>
                        <a:pt x="6" y="0"/>
                      </a:cubicBezTo>
                      <a:cubicBezTo>
                        <a:pt x="3" y="0"/>
                        <a:pt x="0" y="3"/>
                        <a:pt x="0" y="7"/>
                      </a:cubicBezTo>
                      <a:cubicBezTo>
                        <a:pt x="0" y="10"/>
                        <a:pt x="3" y="13"/>
                        <a:pt x="6" y="13"/>
                      </a:cubicBezTo>
                      <a:cubicBezTo>
                        <a:pt x="41" y="13"/>
                        <a:pt x="41" y="13"/>
                        <a:pt x="41" y="13"/>
                      </a:cubicBezTo>
                      <a:lnTo>
                        <a:pt x="41" y="0"/>
                      </a:ln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329" name="Freeform 33"/>
                <p:cNvSpPr>
                  <a:spLocks noEditPoints="1"/>
                </p:cNvSpPr>
                <p:nvPr/>
              </p:nvSpPr>
              <p:spPr bwMode="auto">
                <a:xfrm>
                  <a:off x="5231" y="2080"/>
                  <a:ext cx="372" cy="1010"/>
                </a:xfrm>
                <a:custGeom>
                  <a:avLst/>
                  <a:gdLst>
                    <a:gd name="T0" fmla="*/ 372 w 372"/>
                    <a:gd name="T1" fmla="*/ 1010 h 1010"/>
                    <a:gd name="T2" fmla="*/ 0 w 372"/>
                    <a:gd name="T3" fmla="*/ 1010 h 1010"/>
                    <a:gd name="T4" fmla="*/ 0 w 372"/>
                    <a:gd name="T5" fmla="*/ 0 h 1010"/>
                    <a:gd name="T6" fmla="*/ 372 w 372"/>
                    <a:gd name="T7" fmla="*/ 0 h 1010"/>
                    <a:gd name="T8" fmla="*/ 372 w 372"/>
                    <a:gd name="T9" fmla="*/ 1010 h 1010"/>
                    <a:gd name="T10" fmla="*/ 6 w 372"/>
                    <a:gd name="T11" fmla="*/ 1004 h 1010"/>
                    <a:gd name="T12" fmla="*/ 367 w 372"/>
                    <a:gd name="T13" fmla="*/ 1004 h 1010"/>
                    <a:gd name="T14" fmla="*/ 367 w 372"/>
                    <a:gd name="T15" fmla="*/ 5 h 1010"/>
                    <a:gd name="T16" fmla="*/ 6 w 372"/>
                    <a:gd name="T17" fmla="*/ 5 h 1010"/>
                    <a:gd name="T18" fmla="*/ 6 w 372"/>
                    <a:gd name="T19" fmla="*/ 1004 h 10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72" h="1010">
                      <a:moveTo>
                        <a:pt x="372" y="1010"/>
                      </a:moveTo>
                      <a:lnTo>
                        <a:pt x="0" y="1010"/>
                      </a:lnTo>
                      <a:lnTo>
                        <a:pt x="0" y="0"/>
                      </a:lnTo>
                      <a:lnTo>
                        <a:pt x="372" y="0"/>
                      </a:lnTo>
                      <a:lnTo>
                        <a:pt x="372" y="1010"/>
                      </a:lnTo>
                      <a:close/>
                      <a:moveTo>
                        <a:pt x="6" y="1004"/>
                      </a:moveTo>
                      <a:lnTo>
                        <a:pt x="367" y="1004"/>
                      </a:lnTo>
                      <a:lnTo>
                        <a:pt x="367" y="5"/>
                      </a:lnTo>
                      <a:lnTo>
                        <a:pt x="6" y="5"/>
                      </a:lnTo>
                      <a:lnTo>
                        <a:pt x="6" y="100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330" name="Freeform 34"/>
                <p:cNvSpPr>
                  <a:spLocks/>
                </p:cNvSpPr>
                <p:nvPr/>
              </p:nvSpPr>
              <p:spPr bwMode="auto">
                <a:xfrm>
                  <a:off x="5231" y="2049"/>
                  <a:ext cx="127" cy="5"/>
                </a:xfrm>
                <a:custGeom>
                  <a:avLst/>
                  <a:gdLst>
                    <a:gd name="T0" fmla="*/ 64 w 65"/>
                    <a:gd name="T1" fmla="*/ 3 h 3"/>
                    <a:gd name="T2" fmla="*/ 2 w 65"/>
                    <a:gd name="T3" fmla="*/ 3 h 3"/>
                    <a:gd name="T4" fmla="*/ 0 w 65"/>
                    <a:gd name="T5" fmla="*/ 2 h 3"/>
                    <a:gd name="T6" fmla="*/ 2 w 65"/>
                    <a:gd name="T7" fmla="*/ 0 h 3"/>
                    <a:gd name="T8" fmla="*/ 64 w 65"/>
                    <a:gd name="T9" fmla="*/ 0 h 3"/>
                    <a:gd name="T10" fmla="*/ 65 w 65"/>
                    <a:gd name="T11" fmla="*/ 2 h 3"/>
                    <a:gd name="T12" fmla="*/ 64 w 65"/>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65" h="3">
                      <a:moveTo>
                        <a:pt x="64" y="3"/>
                      </a:moveTo>
                      <a:cubicBezTo>
                        <a:pt x="2" y="3"/>
                        <a:pt x="2" y="3"/>
                        <a:pt x="2" y="3"/>
                      </a:cubicBezTo>
                      <a:cubicBezTo>
                        <a:pt x="1" y="3"/>
                        <a:pt x="0" y="2"/>
                        <a:pt x="0" y="2"/>
                      </a:cubicBezTo>
                      <a:cubicBezTo>
                        <a:pt x="0" y="1"/>
                        <a:pt x="1" y="0"/>
                        <a:pt x="2" y="0"/>
                      </a:cubicBezTo>
                      <a:cubicBezTo>
                        <a:pt x="64" y="0"/>
                        <a:pt x="64" y="0"/>
                        <a:pt x="64" y="0"/>
                      </a:cubicBezTo>
                      <a:cubicBezTo>
                        <a:pt x="65" y="0"/>
                        <a:pt x="65" y="1"/>
                        <a:pt x="65" y="2"/>
                      </a:cubicBezTo>
                      <a:cubicBezTo>
                        <a:pt x="65" y="2"/>
                        <a:pt x="65" y="3"/>
                        <a:pt x="64"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331" name="Freeform 35"/>
                <p:cNvSpPr>
                  <a:spLocks/>
                </p:cNvSpPr>
                <p:nvPr/>
              </p:nvSpPr>
              <p:spPr bwMode="auto">
                <a:xfrm>
                  <a:off x="5231" y="2033"/>
                  <a:ext cx="127" cy="6"/>
                </a:xfrm>
                <a:custGeom>
                  <a:avLst/>
                  <a:gdLst>
                    <a:gd name="T0" fmla="*/ 64 w 65"/>
                    <a:gd name="T1" fmla="*/ 3 h 3"/>
                    <a:gd name="T2" fmla="*/ 2 w 65"/>
                    <a:gd name="T3" fmla="*/ 3 h 3"/>
                    <a:gd name="T4" fmla="*/ 0 w 65"/>
                    <a:gd name="T5" fmla="*/ 2 h 3"/>
                    <a:gd name="T6" fmla="*/ 2 w 65"/>
                    <a:gd name="T7" fmla="*/ 0 h 3"/>
                    <a:gd name="T8" fmla="*/ 64 w 65"/>
                    <a:gd name="T9" fmla="*/ 0 h 3"/>
                    <a:gd name="T10" fmla="*/ 65 w 65"/>
                    <a:gd name="T11" fmla="*/ 2 h 3"/>
                    <a:gd name="T12" fmla="*/ 64 w 65"/>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65" h="3">
                      <a:moveTo>
                        <a:pt x="64" y="3"/>
                      </a:moveTo>
                      <a:cubicBezTo>
                        <a:pt x="2" y="3"/>
                        <a:pt x="2" y="3"/>
                        <a:pt x="2" y="3"/>
                      </a:cubicBezTo>
                      <a:cubicBezTo>
                        <a:pt x="1" y="3"/>
                        <a:pt x="0" y="2"/>
                        <a:pt x="0" y="2"/>
                      </a:cubicBezTo>
                      <a:cubicBezTo>
                        <a:pt x="0" y="1"/>
                        <a:pt x="1" y="0"/>
                        <a:pt x="2" y="0"/>
                      </a:cubicBezTo>
                      <a:cubicBezTo>
                        <a:pt x="64" y="0"/>
                        <a:pt x="64" y="0"/>
                        <a:pt x="64" y="0"/>
                      </a:cubicBezTo>
                      <a:cubicBezTo>
                        <a:pt x="65" y="0"/>
                        <a:pt x="65" y="1"/>
                        <a:pt x="65" y="2"/>
                      </a:cubicBezTo>
                      <a:cubicBezTo>
                        <a:pt x="65" y="2"/>
                        <a:pt x="65" y="3"/>
                        <a:pt x="64"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332" name="Freeform 36"/>
                <p:cNvSpPr>
                  <a:spLocks/>
                </p:cNvSpPr>
                <p:nvPr/>
              </p:nvSpPr>
              <p:spPr bwMode="auto">
                <a:xfrm>
                  <a:off x="5231" y="2018"/>
                  <a:ext cx="127" cy="5"/>
                </a:xfrm>
                <a:custGeom>
                  <a:avLst/>
                  <a:gdLst>
                    <a:gd name="T0" fmla="*/ 64 w 65"/>
                    <a:gd name="T1" fmla="*/ 3 h 3"/>
                    <a:gd name="T2" fmla="*/ 2 w 65"/>
                    <a:gd name="T3" fmla="*/ 3 h 3"/>
                    <a:gd name="T4" fmla="*/ 0 w 65"/>
                    <a:gd name="T5" fmla="*/ 2 h 3"/>
                    <a:gd name="T6" fmla="*/ 2 w 65"/>
                    <a:gd name="T7" fmla="*/ 0 h 3"/>
                    <a:gd name="T8" fmla="*/ 64 w 65"/>
                    <a:gd name="T9" fmla="*/ 0 h 3"/>
                    <a:gd name="T10" fmla="*/ 65 w 65"/>
                    <a:gd name="T11" fmla="*/ 2 h 3"/>
                    <a:gd name="T12" fmla="*/ 64 w 65"/>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65" h="3">
                      <a:moveTo>
                        <a:pt x="64" y="3"/>
                      </a:moveTo>
                      <a:cubicBezTo>
                        <a:pt x="2" y="3"/>
                        <a:pt x="2" y="3"/>
                        <a:pt x="2" y="3"/>
                      </a:cubicBezTo>
                      <a:cubicBezTo>
                        <a:pt x="1" y="3"/>
                        <a:pt x="0" y="2"/>
                        <a:pt x="0" y="2"/>
                      </a:cubicBezTo>
                      <a:cubicBezTo>
                        <a:pt x="0" y="1"/>
                        <a:pt x="1" y="0"/>
                        <a:pt x="2" y="0"/>
                      </a:cubicBezTo>
                      <a:cubicBezTo>
                        <a:pt x="64" y="0"/>
                        <a:pt x="64" y="0"/>
                        <a:pt x="64" y="0"/>
                      </a:cubicBezTo>
                      <a:cubicBezTo>
                        <a:pt x="65" y="0"/>
                        <a:pt x="65" y="1"/>
                        <a:pt x="65" y="2"/>
                      </a:cubicBezTo>
                      <a:cubicBezTo>
                        <a:pt x="65" y="2"/>
                        <a:pt x="65" y="3"/>
                        <a:pt x="64"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333" name="Freeform 37"/>
                <p:cNvSpPr>
                  <a:spLocks/>
                </p:cNvSpPr>
                <p:nvPr/>
              </p:nvSpPr>
              <p:spPr bwMode="auto">
                <a:xfrm>
                  <a:off x="5231" y="2002"/>
                  <a:ext cx="127" cy="6"/>
                </a:xfrm>
                <a:custGeom>
                  <a:avLst/>
                  <a:gdLst>
                    <a:gd name="T0" fmla="*/ 64 w 65"/>
                    <a:gd name="T1" fmla="*/ 3 h 3"/>
                    <a:gd name="T2" fmla="*/ 2 w 65"/>
                    <a:gd name="T3" fmla="*/ 3 h 3"/>
                    <a:gd name="T4" fmla="*/ 0 w 65"/>
                    <a:gd name="T5" fmla="*/ 2 h 3"/>
                    <a:gd name="T6" fmla="*/ 2 w 65"/>
                    <a:gd name="T7" fmla="*/ 0 h 3"/>
                    <a:gd name="T8" fmla="*/ 64 w 65"/>
                    <a:gd name="T9" fmla="*/ 0 h 3"/>
                    <a:gd name="T10" fmla="*/ 65 w 65"/>
                    <a:gd name="T11" fmla="*/ 2 h 3"/>
                    <a:gd name="T12" fmla="*/ 64 w 65"/>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65" h="3">
                      <a:moveTo>
                        <a:pt x="64" y="3"/>
                      </a:moveTo>
                      <a:cubicBezTo>
                        <a:pt x="2" y="3"/>
                        <a:pt x="2" y="3"/>
                        <a:pt x="2" y="3"/>
                      </a:cubicBezTo>
                      <a:cubicBezTo>
                        <a:pt x="1" y="3"/>
                        <a:pt x="0" y="2"/>
                        <a:pt x="0" y="2"/>
                      </a:cubicBezTo>
                      <a:cubicBezTo>
                        <a:pt x="0" y="1"/>
                        <a:pt x="1" y="0"/>
                        <a:pt x="2" y="0"/>
                      </a:cubicBezTo>
                      <a:cubicBezTo>
                        <a:pt x="64" y="0"/>
                        <a:pt x="64" y="0"/>
                        <a:pt x="64" y="0"/>
                      </a:cubicBezTo>
                      <a:cubicBezTo>
                        <a:pt x="65" y="0"/>
                        <a:pt x="65" y="1"/>
                        <a:pt x="65" y="2"/>
                      </a:cubicBezTo>
                      <a:cubicBezTo>
                        <a:pt x="65" y="2"/>
                        <a:pt x="65" y="3"/>
                        <a:pt x="64"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334" name="Freeform 38"/>
                <p:cNvSpPr>
                  <a:spLocks/>
                </p:cNvSpPr>
                <p:nvPr/>
              </p:nvSpPr>
              <p:spPr bwMode="auto">
                <a:xfrm>
                  <a:off x="5477" y="2049"/>
                  <a:ext cx="126" cy="5"/>
                </a:xfrm>
                <a:custGeom>
                  <a:avLst/>
                  <a:gdLst>
                    <a:gd name="T0" fmla="*/ 64 w 65"/>
                    <a:gd name="T1" fmla="*/ 3 h 3"/>
                    <a:gd name="T2" fmla="*/ 1 w 65"/>
                    <a:gd name="T3" fmla="*/ 3 h 3"/>
                    <a:gd name="T4" fmla="*/ 0 w 65"/>
                    <a:gd name="T5" fmla="*/ 2 h 3"/>
                    <a:gd name="T6" fmla="*/ 1 w 65"/>
                    <a:gd name="T7" fmla="*/ 0 h 3"/>
                    <a:gd name="T8" fmla="*/ 64 w 65"/>
                    <a:gd name="T9" fmla="*/ 0 h 3"/>
                    <a:gd name="T10" fmla="*/ 65 w 65"/>
                    <a:gd name="T11" fmla="*/ 2 h 3"/>
                    <a:gd name="T12" fmla="*/ 64 w 65"/>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65" h="3">
                      <a:moveTo>
                        <a:pt x="64" y="3"/>
                      </a:moveTo>
                      <a:cubicBezTo>
                        <a:pt x="1" y="3"/>
                        <a:pt x="1" y="3"/>
                        <a:pt x="1" y="3"/>
                      </a:cubicBezTo>
                      <a:cubicBezTo>
                        <a:pt x="1" y="3"/>
                        <a:pt x="0" y="2"/>
                        <a:pt x="0" y="2"/>
                      </a:cubicBezTo>
                      <a:cubicBezTo>
                        <a:pt x="0" y="1"/>
                        <a:pt x="1" y="0"/>
                        <a:pt x="1" y="0"/>
                      </a:cubicBezTo>
                      <a:cubicBezTo>
                        <a:pt x="64" y="0"/>
                        <a:pt x="64" y="0"/>
                        <a:pt x="64" y="0"/>
                      </a:cubicBezTo>
                      <a:cubicBezTo>
                        <a:pt x="64" y="0"/>
                        <a:pt x="65" y="1"/>
                        <a:pt x="65" y="2"/>
                      </a:cubicBezTo>
                      <a:cubicBezTo>
                        <a:pt x="65" y="2"/>
                        <a:pt x="64" y="3"/>
                        <a:pt x="64"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335" name="Freeform 39"/>
                <p:cNvSpPr>
                  <a:spLocks/>
                </p:cNvSpPr>
                <p:nvPr/>
              </p:nvSpPr>
              <p:spPr bwMode="auto">
                <a:xfrm>
                  <a:off x="5477" y="2033"/>
                  <a:ext cx="126" cy="6"/>
                </a:xfrm>
                <a:custGeom>
                  <a:avLst/>
                  <a:gdLst>
                    <a:gd name="T0" fmla="*/ 64 w 65"/>
                    <a:gd name="T1" fmla="*/ 3 h 3"/>
                    <a:gd name="T2" fmla="*/ 1 w 65"/>
                    <a:gd name="T3" fmla="*/ 3 h 3"/>
                    <a:gd name="T4" fmla="*/ 0 w 65"/>
                    <a:gd name="T5" fmla="*/ 2 h 3"/>
                    <a:gd name="T6" fmla="*/ 1 w 65"/>
                    <a:gd name="T7" fmla="*/ 0 h 3"/>
                    <a:gd name="T8" fmla="*/ 64 w 65"/>
                    <a:gd name="T9" fmla="*/ 0 h 3"/>
                    <a:gd name="T10" fmla="*/ 65 w 65"/>
                    <a:gd name="T11" fmla="*/ 2 h 3"/>
                    <a:gd name="T12" fmla="*/ 64 w 65"/>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65" h="3">
                      <a:moveTo>
                        <a:pt x="64" y="3"/>
                      </a:moveTo>
                      <a:cubicBezTo>
                        <a:pt x="1" y="3"/>
                        <a:pt x="1" y="3"/>
                        <a:pt x="1" y="3"/>
                      </a:cubicBezTo>
                      <a:cubicBezTo>
                        <a:pt x="1" y="3"/>
                        <a:pt x="0" y="2"/>
                        <a:pt x="0" y="2"/>
                      </a:cubicBezTo>
                      <a:cubicBezTo>
                        <a:pt x="0" y="1"/>
                        <a:pt x="1" y="0"/>
                        <a:pt x="1" y="0"/>
                      </a:cubicBezTo>
                      <a:cubicBezTo>
                        <a:pt x="64" y="0"/>
                        <a:pt x="64" y="0"/>
                        <a:pt x="64" y="0"/>
                      </a:cubicBezTo>
                      <a:cubicBezTo>
                        <a:pt x="64" y="0"/>
                        <a:pt x="65" y="1"/>
                        <a:pt x="65" y="2"/>
                      </a:cubicBezTo>
                      <a:cubicBezTo>
                        <a:pt x="65" y="2"/>
                        <a:pt x="64" y="3"/>
                        <a:pt x="64"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336" name="Freeform 40"/>
                <p:cNvSpPr>
                  <a:spLocks/>
                </p:cNvSpPr>
                <p:nvPr/>
              </p:nvSpPr>
              <p:spPr bwMode="auto">
                <a:xfrm>
                  <a:off x="5477" y="2018"/>
                  <a:ext cx="126" cy="5"/>
                </a:xfrm>
                <a:custGeom>
                  <a:avLst/>
                  <a:gdLst>
                    <a:gd name="T0" fmla="*/ 64 w 65"/>
                    <a:gd name="T1" fmla="*/ 3 h 3"/>
                    <a:gd name="T2" fmla="*/ 1 w 65"/>
                    <a:gd name="T3" fmla="*/ 3 h 3"/>
                    <a:gd name="T4" fmla="*/ 0 w 65"/>
                    <a:gd name="T5" fmla="*/ 2 h 3"/>
                    <a:gd name="T6" fmla="*/ 1 w 65"/>
                    <a:gd name="T7" fmla="*/ 0 h 3"/>
                    <a:gd name="T8" fmla="*/ 64 w 65"/>
                    <a:gd name="T9" fmla="*/ 0 h 3"/>
                    <a:gd name="T10" fmla="*/ 65 w 65"/>
                    <a:gd name="T11" fmla="*/ 2 h 3"/>
                    <a:gd name="T12" fmla="*/ 64 w 65"/>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65" h="3">
                      <a:moveTo>
                        <a:pt x="64" y="3"/>
                      </a:moveTo>
                      <a:cubicBezTo>
                        <a:pt x="1" y="3"/>
                        <a:pt x="1" y="3"/>
                        <a:pt x="1" y="3"/>
                      </a:cubicBezTo>
                      <a:cubicBezTo>
                        <a:pt x="1" y="3"/>
                        <a:pt x="0" y="2"/>
                        <a:pt x="0" y="2"/>
                      </a:cubicBezTo>
                      <a:cubicBezTo>
                        <a:pt x="0" y="1"/>
                        <a:pt x="1" y="0"/>
                        <a:pt x="1" y="0"/>
                      </a:cubicBezTo>
                      <a:cubicBezTo>
                        <a:pt x="64" y="0"/>
                        <a:pt x="64" y="0"/>
                        <a:pt x="64" y="0"/>
                      </a:cubicBezTo>
                      <a:cubicBezTo>
                        <a:pt x="64" y="0"/>
                        <a:pt x="65" y="1"/>
                        <a:pt x="65" y="2"/>
                      </a:cubicBezTo>
                      <a:cubicBezTo>
                        <a:pt x="65" y="2"/>
                        <a:pt x="64" y="3"/>
                        <a:pt x="64"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337" name="Freeform 41"/>
                <p:cNvSpPr>
                  <a:spLocks/>
                </p:cNvSpPr>
                <p:nvPr/>
              </p:nvSpPr>
              <p:spPr bwMode="auto">
                <a:xfrm>
                  <a:off x="5477" y="2002"/>
                  <a:ext cx="126" cy="6"/>
                </a:xfrm>
                <a:custGeom>
                  <a:avLst/>
                  <a:gdLst>
                    <a:gd name="T0" fmla="*/ 64 w 65"/>
                    <a:gd name="T1" fmla="*/ 3 h 3"/>
                    <a:gd name="T2" fmla="*/ 1 w 65"/>
                    <a:gd name="T3" fmla="*/ 3 h 3"/>
                    <a:gd name="T4" fmla="*/ 0 w 65"/>
                    <a:gd name="T5" fmla="*/ 2 h 3"/>
                    <a:gd name="T6" fmla="*/ 1 w 65"/>
                    <a:gd name="T7" fmla="*/ 0 h 3"/>
                    <a:gd name="T8" fmla="*/ 64 w 65"/>
                    <a:gd name="T9" fmla="*/ 0 h 3"/>
                    <a:gd name="T10" fmla="*/ 65 w 65"/>
                    <a:gd name="T11" fmla="*/ 2 h 3"/>
                    <a:gd name="T12" fmla="*/ 64 w 65"/>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65" h="3">
                      <a:moveTo>
                        <a:pt x="64" y="3"/>
                      </a:moveTo>
                      <a:cubicBezTo>
                        <a:pt x="1" y="3"/>
                        <a:pt x="1" y="3"/>
                        <a:pt x="1" y="3"/>
                      </a:cubicBezTo>
                      <a:cubicBezTo>
                        <a:pt x="1" y="3"/>
                        <a:pt x="0" y="2"/>
                        <a:pt x="0" y="2"/>
                      </a:cubicBezTo>
                      <a:cubicBezTo>
                        <a:pt x="0" y="1"/>
                        <a:pt x="1" y="0"/>
                        <a:pt x="1" y="0"/>
                      </a:cubicBezTo>
                      <a:cubicBezTo>
                        <a:pt x="64" y="0"/>
                        <a:pt x="64" y="0"/>
                        <a:pt x="64" y="0"/>
                      </a:cubicBezTo>
                      <a:cubicBezTo>
                        <a:pt x="64" y="0"/>
                        <a:pt x="65" y="1"/>
                        <a:pt x="65" y="2"/>
                      </a:cubicBezTo>
                      <a:cubicBezTo>
                        <a:pt x="65" y="2"/>
                        <a:pt x="64" y="3"/>
                        <a:pt x="64"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338" name="Rectangle 42"/>
                <p:cNvSpPr>
                  <a:spLocks noChangeArrowheads="1"/>
                </p:cNvSpPr>
                <p:nvPr/>
              </p:nvSpPr>
              <p:spPr bwMode="auto">
                <a:xfrm>
                  <a:off x="5235" y="2803"/>
                  <a:ext cx="366" cy="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339" name="Freeform 43"/>
                <p:cNvSpPr>
                  <a:spLocks/>
                </p:cNvSpPr>
                <p:nvPr/>
              </p:nvSpPr>
              <p:spPr bwMode="auto">
                <a:xfrm>
                  <a:off x="5348" y="2790"/>
                  <a:ext cx="138" cy="31"/>
                </a:xfrm>
                <a:custGeom>
                  <a:avLst/>
                  <a:gdLst>
                    <a:gd name="T0" fmla="*/ 10 w 138"/>
                    <a:gd name="T1" fmla="*/ 31 h 31"/>
                    <a:gd name="T2" fmla="*/ 0 w 138"/>
                    <a:gd name="T3" fmla="*/ 15 h 31"/>
                    <a:gd name="T4" fmla="*/ 10 w 138"/>
                    <a:gd name="T5" fmla="*/ 0 h 31"/>
                    <a:gd name="T6" fmla="*/ 129 w 138"/>
                    <a:gd name="T7" fmla="*/ 0 h 31"/>
                    <a:gd name="T8" fmla="*/ 138 w 138"/>
                    <a:gd name="T9" fmla="*/ 15 h 31"/>
                    <a:gd name="T10" fmla="*/ 129 w 138"/>
                    <a:gd name="T11" fmla="*/ 31 h 31"/>
                    <a:gd name="T12" fmla="*/ 10 w 138"/>
                    <a:gd name="T13" fmla="*/ 31 h 31"/>
                  </a:gdLst>
                  <a:ahLst/>
                  <a:cxnLst>
                    <a:cxn ang="0">
                      <a:pos x="T0" y="T1"/>
                    </a:cxn>
                    <a:cxn ang="0">
                      <a:pos x="T2" y="T3"/>
                    </a:cxn>
                    <a:cxn ang="0">
                      <a:pos x="T4" y="T5"/>
                    </a:cxn>
                    <a:cxn ang="0">
                      <a:pos x="T6" y="T7"/>
                    </a:cxn>
                    <a:cxn ang="0">
                      <a:pos x="T8" y="T9"/>
                    </a:cxn>
                    <a:cxn ang="0">
                      <a:pos x="T10" y="T11"/>
                    </a:cxn>
                    <a:cxn ang="0">
                      <a:pos x="T12" y="T13"/>
                    </a:cxn>
                  </a:cxnLst>
                  <a:rect l="0" t="0" r="r" b="b"/>
                  <a:pathLst>
                    <a:path w="138" h="31">
                      <a:moveTo>
                        <a:pt x="10" y="31"/>
                      </a:moveTo>
                      <a:lnTo>
                        <a:pt x="0" y="15"/>
                      </a:lnTo>
                      <a:lnTo>
                        <a:pt x="10" y="0"/>
                      </a:lnTo>
                      <a:lnTo>
                        <a:pt x="129" y="0"/>
                      </a:lnTo>
                      <a:lnTo>
                        <a:pt x="138" y="15"/>
                      </a:lnTo>
                      <a:lnTo>
                        <a:pt x="129" y="31"/>
                      </a:lnTo>
                      <a:lnTo>
                        <a:pt x="10" y="31"/>
                      </a:lnTo>
                      <a:close/>
                    </a:path>
                  </a:pathLst>
                </a:custGeom>
                <a:solidFill>
                  <a:srgbClr val="5050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340" name="Rectangle 44"/>
                <p:cNvSpPr>
                  <a:spLocks noChangeArrowheads="1"/>
                </p:cNvSpPr>
                <p:nvPr/>
              </p:nvSpPr>
              <p:spPr bwMode="auto">
                <a:xfrm>
                  <a:off x="5235" y="2881"/>
                  <a:ext cx="366"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341" name="Freeform 45"/>
                <p:cNvSpPr>
                  <a:spLocks/>
                </p:cNvSpPr>
                <p:nvPr/>
              </p:nvSpPr>
              <p:spPr bwMode="auto">
                <a:xfrm>
                  <a:off x="5348" y="2867"/>
                  <a:ext cx="138" cy="31"/>
                </a:xfrm>
                <a:custGeom>
                  <a:avLst/>
                  <a:gdLst>
                    <a:gd name="T0" fmla="*/ 10 w 138"/>
                    <a:gd name="T1" fmla="*/ 31 h 31"/>
                    <a:gd name="T2" fmla="*/ 0 w 138"/>
                    <a:gd name="T3" fmla="*/ 16 h 31"/>
                    <a:gd name="T4" fmla="*/ 10 w 138"/>
                    <a:gd name="T5" fmla="*/ 0 h 31"/>
                    <a:gd name="T6" fmla="*/ 129 w 138"/>
                    <a:gd name="T7" fmla="*/ 0 h 31"/>
                    <a:gd name="T8" fmla="*/ 138 w 138"/>
                    <a:gd name="T9" fmla="*/ 16 h 31"/>
                    <a:gd name="T10" fmla="*/ 129 w 138"/>
                    <a:gd name="T11" fmla="*/ 31 h 31"/>
                    <a:gd name="T12" fmla="*/ 10 w 138"/>
                    <a:gd name="T13" fmla="*/ 31 h 31"/>
                  </a:gdLst>
                  <a:ahLst/>
                  <a:cxnLst>
                    <a:cxn ang="0">
                      <a:pos x="T0" y="T1"/>
                    </a:cxn>
                    <a:cxn ang="0">
                      <a:pos x="T2" y="T3"/>
                    </a:cxn>
                    <a:cxn ang="0">
                      <a:pos x="T4" y="T5"/>
                    </a:cxn>
                    <a:cxn ang="0">
                      <a:pos x="T6" y="T7"/>
                    </a:cxn>
                    <a:cxn ang="0">
                      <a:pos x="T8" y="T9"/>
                    </a:cxn>
                    <a:cxn ang="0">
                      <a:pos x="T10" y="T11"/>
                    </a:cxn>
                    <a:cxn ang="0">
                      <a:pos x="T12" y="T13"/>
                    </a:cxn>
                  </a:cxnLst>
                  <a:rect l="0" t="0" r="r" b="b"/>
                  <a:pathLst>
                    <a:path w="138" h="31">
                      <a:moveTo>
                        <a:pt x="10" y="31"/>
                      </a:moveTo>
                      <a:lnTo>
                        <a:pt x="0" y="16"/>
                      </a:lnTo>
                      <a:lnTo>
                        <a:pt x="10" y="0"/>
                      </a:lnTo>
                      <a:lnTo>
                        <a:pt x="129" y="0"/>
                      </a:lnTo>
                      <a:lnTo>
                        <a:pt x="138" y="16"/>
                      </a:lnTo>
                      <a:lnTo>
                        <a:pt x="129" y="31"/>
                      </a:lnTo>
                      <a:lnTo>
                        <a:pt x="10" y="31"/>
                      </a:lnTo>
                      <a:close/>
                    </a:path>
                  </a:pathLst>
                </a:custGeom>
                <a:solidFill>
                  <a:srgbClr val="5050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342" name="Rectangle 46"/>
                <p:cNvSpPr>
                  <a:spLocks noChangeArrowheads="1"/>
                </p:cNvSpPr>
                <p:nvPr/>
              </p:nvSpPr>
              <p:spPr bwMode="auto">
                <a:xfrm>
                  <a:off x="5235" y="2958"/>
                  <a:ext cx="366" cy="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343" name="Freeform 47"/>
                <p:cNvSpPr>
                  <a:spLocks/>
                </p:cNvSpPr>
                <p:nvPr/>
              </p:nvSpPr>
              <p:spPr bwMode="auto">
                <a:xfrm>
                  <a:off x="5348" y="2945"/>
                  <a:ext cx="138" cy="30"/>
                </a:xfrm>
                <a:custGeom>
                  <a:avLst/>
                  <a:gdLst>
                    <a:gd name="T0" fmla="*/ 10 w 138"/>
                    <a:gd name="T1" fmla="*/ 30 h 30"/>
                    <a:gd name="T2" fmla="*/ 0 w 138"/>
                    <a:gd name="T3" fmla="*/ 15 h 30"/>
                    <a:gd name="T4" fmla="*/ 10 w 138"/>
                    <a:gd name="T5" fmla="*/ 0 h 30"/>
                    <a:gd name="T6" fmla="*/ 129 w 138"/>
                    <a:gd name="T7" fmla="*/ 0 h 30"/>
                    <a:gd name="T8" fmla="*/ 138 w 138"/>
                    <a:gd name="T9" fmla="*/ 15 h 30"/>
                    <a:gd name="T10" fmla="*/ 129 w 138"/>
                    <a:gd name="T11" fmla="*/ 30 h 30"/>
                    <a:gd name="T12" fmla="*/ 10 w 138"/>
                    <a:gd name="T13" fmla="*/ 30 h 30"/>
                  </a:gdLst>
                  <a:ahLst/>
                  <a:cxnLst>
                    <a:cxn ang="0">
                      <a:pos x="T0" y="T1"/>
                    </a:cxn>
                    <a:cxn ang="0">
                      <a:pos x="T2" y="T3"/>
                    </a:cxn>
                    <a:cxn ang="0">
                      <a:pos x="T4" y="T5"/>
                    </a:cxn>
                    <a:cxn ang="0">
                      <a:pos x="T6" y="T7"/>
                    </a:cxn>
                    <a:cxn ang="0">
                      <a:pos x="T8" y="T9"/>
                    </a:cxn>
                    <a:cxn ang="0">
                      <a:pos x="T10" y="T11"/>
                    </a:cxn>
                    <a:cxn ang="0">
                      <a:pos x="T12" y="T13"/>
                    </a:cxn>
                  </a:cxnLst>
                  <a:rect l="0" t="0" r="r" b="b"/>
                  <a:pathLst>
                    <a:path w="138" h="30">
                      <a:moveTo>
                        <a:pt x="10" y="30"/>
                      </a:moveTo>
                      <a:lnTo>
                        <a:pt x="0" y="15"/>
                      </a:lnTo>
                      <a:lnTo>
                        <a:pt x="10" y="0"/>
                      </a:lnTo>
                      <a:lnTo>
                        <a:pt x="129" y="0"/>
                      </a:lnTo>
                      <a:lnTo>
                        <a:pt x="138" y="15"/>
                      </a:lnTo>
                      <a:lnTo>
                        <a:pt x="129" y="30"/>
                      </a:lnTo>
                      <a:lnTo>
                        <a:pt x="10" y="30"/>
                      </a:lnTo>
                      <a:close/>
                    </a:path>
                  </a:pathLst>
                </a:custGeom>
                <a:solidFill>
                  <a:srgbClr val="5050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344" name="Rectangle 48"/>
                <p:cNvSpPr>
                  <a:spLocks noChangeArrowheads="1"/>
                </p:cNvSpPr>
                <p:nvPr/>
              </p:nvSpPr>
              <p:spPr bwMode="auto">
                <a:xfrm>
                  <a:off x="5235" y="3035"/>
                  <a:ext cx="366" cy="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345" name="Freeform 49"/>
                <p:cNvSpPr>
                  <a:spLocks/>
                </p:cNvSpPr>
                <p:nvPr/>
              </p:nvSpPr>
              <p:spPr bwMode="auto">
                <a:xfrm>
                  <a:off x="5348" y="3022"/>
                  <a:ext cx="138" cy="31"/>
                </a:xfrm>
                <a:custGeom>
                  <a:avLst/>
                  <a:gdLst>
                    <a:gd name="T0" fmla="*/ 10 w 138"/>
                    <a:gd name="T1" fmla="*/ 31 h 31"/>
                    <a:gd name="T2" fmla="*/ 0 w 138"/>
                    <a:gd name="T3" fmla="*/ 15 h 31"/>
                    <a:gd name="T4" fmla="*/ 10 w 138"/>
                    <a:gd name="T5" fmla="*/ 0 h 31"/>
                    <a:gd name="T6" fmla="*/ 129 w 138"/>
                    <a:gd name="T7" fmla="*/ 0 h 31"/>
                    <a:gd name="T8" fmla="*/ 138 w 138"/>
                    <a:gd name="T9" fmla="*/ 15 h 31"/>
                    <a:gd name="T10" fmla="*/ 129 w 138"/>
                    <a:gd name="T11" fmla="*/ 31 h 31"/>
                    <a:gd name="T12" fmla="*/ 10 w 138"/>
                    <a:gd name="T13" fmla="*/ 31 h 31"/>
                  </a:gdLst>
                  <a:ahLst/>
                  <a:cxnLst>
                    <a:cxn ang="0">
                      <a:pos x="T0" y="T1"/>
                    </a:cxn>
                    <a:cxn ang="0">
                      <a:pos x="T2" y="T3"/>
                    </a:cxn>
                    <a:cxn ang="0">
                      <a:pos x="T4" y="T5"/>
                    </a:cxn>
                    <a:cxn ang="0">
                      <a:pos x="T6" y="T7"/>
                    </a:cxn>
                    <a:cxn ang="0">
                      <a:pos x="T8" y="T9"/>
                    </a:cxn>
                    <a:cxn ang="0">
                      <a:pos x="T10" y="T11"/>
                    </a:cxn>
                    <a:cxn ang="0">
                      <a:pos x="T12" y="T13"/>
                    </a:cxn>
                  </a:cxnLst>
                  <a:rect l="0" t="0" r="r" b="b"/>
                  <a:pathLst>
                    <a:path w="138" h="31">
                      <a:moveTo>
                        <a:pt x="10" y="31"/>
                      </a:moveTo>
                      <a:lnTo>
                        <a:pt x="0" y="15"/>
                      </a:lnTo>
                      <a:lnTo>
                        <a:pt x="10" y="0"/>
                      </a:lnTo>
                      <a:lnTo>
                        <a:pt x="129" y="0"/>
                      </a:lnTo>
                      <a:lnTo>
                        <a:pt x="138" y="15"/>
                      </a:lnTo>
                      <a:lnTo>
                        <a:pt x="129" y="31"/>
                      </a:lnTo>
                      <a:lnTo>
                        <a:pt x="10" y="31"/>
                      </a:lnTo>
                      <a:close/>
                    </a:path>
                  </a:pathLst>
                </a:custGeom>
                <a:solidFill>
                  <a:srgbClr val="5050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grpSp>
        </p:grpSp>
        <p:grpSp>
          <p:nvGrpSpPr>
            <p:cNvPr id="593" name="Group 592"/>
            <p:cNvGrpSpPr/>
            <p:nvPr/>
          </p:nvGrpSpPr>
          <p:grpSpPr>
            <a:xfrm>
              <a:off x="5531747" y="5148767"/>
              <a:ext cx="1372980" cy="793743"/>
              <a:chOff x="5197984" y="4923637"/>
              <a:chExt cx="1372980" cy="793743"/>
            </a:xfrm>
          </p:grpSpPr>
          <p:grpSp>
            <p:nvGrpSpPr>
              <p:cNvPr id="178" name="Group 4"/>
              <p:cNvGrpSpPr>
                <a:grpSpLocks noChangeAspect="1"/>
              </p:cNvGrpSpPr>
              <p:nvPr/>
            </p:nvGrpSpPr>
            <p:grpSpPr bwMode="auto">
              <a:xfrm>
                <a:off x="5508077" y="4932825"/>
                <a:ext cx="878295" cy="777217"/>
                <a:chOff x="4396" y="2302"/>
                <a:chExt cx="895" cy="792"/>
              </a:xfrm>
            </p:grpSpPr>
            <p:sp>
              <p:nvSpPr>
                <p:cNvPr id="179" name="AutoShape 3"/>
                <p:cNvSpPr>
                  <a:spLocks noChangeAspect="1" noChangeArrowheads="1" noTextEdit="1"/>
                </p:cNvSpPr>
                <p:nvPr/>
              </p:nvSpPr>
              <p:spPr bwMode="auto">
                <a:xfrm>
                  <a:off x="4396" y="2302"/>
                  <a:ext cx="895" cy="7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180" name="Freeform 5"/>
                <p:cNvSpPr>
                  <a:spLocks/>
                </p:cNvSpPr>
                <p:nvPr/>
              </p:nvSpPr>
              <p:spPr bwMode="auto">
                <a:xfrm>
                  <a:off x="4600" y="2845"/>
                  <a:ext cx="482" cy="50"/>
                </a:xfrm>
                <a:custGeom>
                  <a:avLst/>
                  <a:gdLst>
                    <a:gd name="T0" fmla="*/ 443 w 482"/>
                    <a:gd name="T1" fmla="*/ 0 h 50"/>
                    <a:gd name="T2" fmla="*/ 40 w 482"/>
                    <a:gd name="T3" fmla="*/ 0 h 50"/>
                    <a:gd name="T4" fmla="*/ 0 w 482"/>
                    <a:gd name="T5" fmla="*/ 50 h 50"/>
                    <a:gd name="T6" fmla="*/ 482 w 482"/>
                    <a:gd name="T7" fmla="*/ 50 h 50"/>
                    <a:gd name="T8" fmla="*/ 443 w 482"/>
                    <a:gd name="T9" fmla="*/ 0 h 50"/>
                  </a:gdLst>
                  <a:ahLst/>
                  <a:cxnLst>
                    <a:cxn ang="0">
                      <a:pos x="T0" y="T1"/>
                    </a:cxn>
                    <a:cxn ang="0">
                      <a:pos x="T2" y="T3"/>
                    </a:cxn>
                    <a:cxn ang="0">
                      <a:pos x="T4" y="T5"/>
                    </a:cxn>
                    <a:cxn ang="0">
                      <a:pos x="T6" y="T7"/>
                    </a:cxn>
                    <a:cxn ang="0">
                      <a:pos x="T8" y="T9"/>
                    </a:cxn>
                  </a:cxnLst>
                  <a:rect l="0" t="0" r="r" b="b"/>
                  <a:pathLst>
                    <a:path w="482" h="50">
                      <a:moveTo>
                        <a:pt x="443" y="0"/>
                      </a:moveTo>
                      <a:lnTo>
                        <a:pt x="40" y="0"/>
                      </a:lnTo>
                      <a:lnTo>
                        <a:pt x="0" y="50"/>
                      </a:lnTo>
                      <a:lnTo>
                        <a:pt x="482" y="50"/>
                      </a:lnTo>
                      <a:lnTo>
                        <a:pt x="443" y="0"/>
                      </a:lnTo>
                      <a:close/>
                    </a:path>
                  </a:pathLst>
                </a:custGeom>
                <a:solidFill>
                  <a:srgbClr val="5050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181" name="Rectangle 6"/>
                <p:cNvSpPr>
                  <a:spLocks noChangeArrowheads="1"/>
                </p:cNvSpPr>
                <p:nvPr/>
              </p:nvSpPr>
              <p:spPr bwMode="auto">
                <a:xfrm>
                  <a:off x="4600" y="2895"/>
                  <a:ext cx="482" cy="15"/>
                </a:xfrm>
                <a:prstGeom prst="rect">
                  <a:avLst/>
                </a:prstGeom>
                <a:solidFill>
                  <a:srgbClr val="40404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182" name="Rectangle 7"/>
                <p:cNvSpPr>
                  <a:spLocks noChangeArrowheads="1"/>
                </p:cNvSpPr>
                <p:nvPr/>
              </p:nvSpPr>
              <p:spPr bwMode="auto">
                <a:xfrm>
                  <a:off x="4744" y="2745"/>
                  <a:ext cx="189" cy="125"/>
                </a:xfrm>
                <a:prstGeom prst="rect">
                  <a:avLst/>
                </a:prstGeom>
                <a:solidFill>
                  <a:srgbClr val="40404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183" name="Freeform 8"/>
                <p:cNvSpPr>
                  <a:spLocks/>
                </p:cNvSpPr>
                <p:nvPr/>
              </p:nvSpPr>
              <p:spPr bwMode="auto">
                <a:xfrm>
                  <a:off x="4396" y="2949"/>
                  <a:ext cx="890" cy="135"/>
                </a:xfrm>
                <a:custGeom>
                  <a:avLst/>
                  <a:gdLst>
                    <a:gd name="T0" fmla="*/ 756 w 890"/>
                    <a:gd name="T1" fmla="*/ 0 h 135"/>
                    <a:gd name="T2" fmla="*/ 120 w 890"/>
                    <a:gd name="T3" fmla="*/ 0 h 135"/>
                    <a:gd name="T4" fmla="*/ 0 w 890"/>
                    <a:gd name="T5" fmla="*/ 135 h 135"/>
                    <a:gd name="T6" fmla="*/ 890 w 890"/>
                    <a:gd name="T7" fmla="*/ 135 h 135"/>
                    <a:gd name="T8" fmla="*/ 756 w 890"/>
                    <a:gd name="T9" fmla="*/ 0 h 135"/>
                  </a:gdLst>
                  <a:ahLst/>
                  <a:cxnLst>
                    <a:cxn ang="0">
                      <a:pos x="T0" y="T1"/>
                    </a:cxn>
                    <a:cxn ang="0">
                      <a:pos x="T2" y="T3"/>
                    </a:cxn>
                    <a:cxn ang="0">
                      <a:pos x="T4" y="T5"/>
                    </a:cxn>
                    <a:cxn ang="0">
                      <a:pos x="T6" y="T7"/>
                    </a:cxn>
                    <a:cxn ang="0">
                      <a:pos x="T8" y="T9"/>
                    </a:cxn>
                  </a:cxnLst>
                  <a:rect l="0" t="0" r="r" b="b"/>
                  <a:pathLst>
                    <a:path w="890" h="135">
                      <a:moveTo>
                        <a:pt x="756" y="0"/>
                      </a:moveTo>
                      <a:lnTo>
                        <a:pt x="120" y="0"/>
                      </a:lnTo>
                      <a:lnTo>
                        <a:pt x="0" y="135"/>
                      </a:lnTo>
                      <a:lnTo>
                        <a:pt x="890" y="135"/>
                      </a:lnTo>
                      <a:lnTo>
                        <a:pt x="756" y="0"/>
                      </a:lnTo>
                      <a:close/>
                    </a:path>
                  </a:pathLst>
                </a:custGeom>
                <a:solidFill>
                  <a:srgbClr val="5050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184" name="Freeform 9"/>
                <p:cNvSpPr>
                  <a:spLocks/>
                </p:cNvSpPr>
                <p:nvPr/>
              </p:nvSpPr>
              <p:spPr bwMode="auto">
                <a:xfrm>
                  <a:off x="4416" y="2302"/>
                  <a:ext cx="850" cy="493"/>
                </a:xfrm>
                <a:custGeom>
                  <a:avLst/>
                  <a:gdLst>
                    <a:gd name="T0" fmla="*/ 171 w 171"/>
                    <a:gd name="T1" fmla="*/ 89 h 99"/>
                    <a:gd name="T2" fmla="*/ 161 w 171"/>
                    <a:gd name="T3" fmla="*/ 99 h 99"/>
                    <a:gd name="T4" fmla="*/ 9 w 171"/>
                    <a:gd name="T5" fmla="*/ 99 h 99"/>
                    <a:gd name="T6" fmla="*/ 0 w 171"/>
                    <a:gd name="T7" fmla="*/ 89 h 99"/>
                    <a:gd name="T8" fmla="*/ 0 w 171"/>
                    <a:gd name="T9" fmla="*/ 9 h 99"/>
                    <a:gd name="T10" fmla="*/ 9 w 171"/>
                    <a:gd name="T11" fmla="*/ 0 h 99"/>
                    <a:gd name="T12" fmla="*/ 161 w 171"/>
                    <a:gd name="T13" fmla="*/ 0 h 99"/>
                    <a:gd name="T14" fmla="*/ 171 w 171"/>
                    <a:gd name="T15" fmla="*/ 9 h 99"/>
                    <a:gd name="T16" fmla="*/ 171 w 171"/>
                    <a:gd name="T17" fmla="*/ 89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1" h="99">
                      <a:moveTo>
                        <a:pt x="171" y="89"/>
                      </a:moveTo>
                      <a:cubicBezTo>
                        <a:pt x="171" y="94"/>
                        <a:pt x="167" y="99"/>
                        <a:pt x="161" y="99"/>
                      </a:cubicBezTo>
                      <a:cubicBezTo>
                        <a:pt x="9" y="99"/>
                        <a:pt x="9" y="99"/>
                        <a:pt x="9" y="99"/>
                      </a:cubicBezTo>
                      <a:cubicBezTo>
                        <a:pt x="4" y="99"/>
                        <a:pt x="0" y="94"/>
                        <a:pt x="0" y="89"/>
                      </a:cubicBezTo>
                      <a:cubicBezTo>
                        <a:pt x="0" y="9"/>
                        <a:pt x="0" y="9"/>
                        <a:pt x="0" y="9"/>
                      </a:cubicBezTo>
                      <a:cubicBezTo>
                        <a:pt x="0" y="4"/>
                        <a:pt x="4" y="0"/>
                        <a:pt x="9" y="0"/>
                      </a:cubicBezTo>
                      <a:cubicBezTo>
                        <a:pt x="161" y="0"/>
                        <a:pt x="161" y="0"/>
                        <a:pt x="161" y="0"/>
                      </a:cubicBezTo>
                      <a:cubicBezTo>
                        <a:pt x="167" y="0"/>
                        <a:pt x="171" y="4"/>
                        <a:pt x="171" y="9"/>
                      </a:cubicBezTo>
                      <a:lnTo>
                        <a:pt x="171" y="89"/>
                      </a:lnTo>
                      <a:close/>
                    </a:path>
                  </a:pathLst>
                </a:custGeom>
                <a:solidFill>
                  <a:srgbClr val="4040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185" name="Rectangle 10"/>
                <p:cNvSpPr>
                  <a:spLocks noChangeArrowheads="1"/>
                </p:cNvSpPr>
                <p:nvPr/>
              </p:nvSpPr>
              <p:spPr bwMode="auto">
                <a:xfrm>
                  <a:off x="4461" y="2347"/>
                  <a:ext cx="766" cy="398"/>
                </a:xfrm>
                <a:prstGeom prst="rect">
                  <a:avLst/>
                </a:prstGeom>
                <a:solidFill>
                  <a:schemeClr val="accent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186" name="Rectangle 11"/>
                <p:cNvSpPr>
                  <a:spLocks noChangeArrowheads="1"/>
                </p:cNvSpPr>
                <p:nvPr/>
              </p:nvSpPr>
              <p:spPr bwMode="auto">
                <a:xfrm>
                  <a:off x="4744" y="2795"/>
                  <a:ext cx="189" cy="30"/>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187" name="Rectangle 12"/>
                <p:cNvSpPr>
                  <a:spLocks noChangeArrowheads="1"/>
                </p:cNvSpPr>
                <p:nvPr/>
              </p:nvSpPr>
              <p:spPr bwMode="auto">
                <a:xfrm>
                  <a:off x="4396" y="3084"/>
                  <a:ext cx="890" cy="15"/>
                </a:xfrm>
                <a:prstGeom prst="rect">
                  <a:avLst/>
                </a:prstGeom>
                <a:solidFill>
                  <a:srgbClr val="40404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188" name="Oval 13"/>
                <p:cNvSpPr>
                  <a:spLocks noChangeArrowheads="1"/>
                </p:cNvSpPr>
                <p:nvPr/>
              </p:nvSpPr>
              <p:spPr bwMode="auto">
                <a:xfrm>
                  <a:off x="4829" y="2312"/>
                  <a:ext cx="25" cy="20"/>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189" name="Freeform 14"/>
                <p:cNvSpPr>
                  <a:spLocks/>
                </p:cNvSpPr>
                <p:nvPr/>
              </p:nvSpPr>
              <p:spPr bwMode="auto">
                <a:xfrm>
                  <a:off x="4441" y="2964"/>
                  <a:ext cx="795" cy="100"/>
                </a:xfrm>
                <a:custGeom>
                  <a:avLst/>
                  <a:gdLst>
                    <a:gd name="T0" fmla="*/ 706 w 795"/>
                    <a:gd name="T1" fmla="*/ 0 h 100"/>
                    <a:gd name="T2" fmla="*/ 84 w 795"/>
                    <a:gd name="T3" fmla="*/ 0 h 100"/>
                    <a:gd name="T4" fmla="*/ 0 w 795"/>
                    <a:gd name="T5" fmla="*/ 100 h 100"/>
                    <a:gd name="T6" fmla="*/ 795 w 795"/>
                    <a:gd name="T7" fmla="*/ 100 h 100"/>
                    <a:gd name="T8" fmla="*/ 706 w 795"/>
                    <a:gd name="T9" fmla="*/ 0 h 100"/>
                  </a:gdLst>
                  <a:ahLst/>
                  <a:cxnLst>
                    <a:cxn ang="0">
                      <a:pos x="T0" y="T1"/>
                    </a:cxn>
                    <a:cxn ang="0">
                      <a:pos x="T2" y="T3"/>
                    </a:cxn>
                    <a:cxn ang="0">
                      <a:pos x="T4" y="T5"/>
                    </a:cxn>
                    <a:cxn ang="0">
                      <a:pos x="T6" y="T7"/>
                    </a:cxn>
                    <a:cxn ang="0">
                      <a:pos x="T8" y="T9"/>
                    </a:cxn>
                  </a:cxnLst>
                  <a:rect l="0" t="0" r="r" b="b"/>
                  <a:pathLst>
                    <a:path w="795" h="100">
                      <a:moveTo>
                        <a:pt x="706" y="0"/>
                      </a:moveTo>
                      <a:lnTo>
                        <a:pt x="84" y="0"/>
                      </a:lnTo>
                      <a:lnTo>
                        <a:pt x="0" y="100"/>
                      </a:lnTo>
                      <a:lnTo>
                        <a:pt x="795" y="100"/>
                      </a:lnTo>
                      <a:lnTo>
                        <a:pt x="706" y="0"/>
                      </a:lnTo>
                      <a:close/>
                    </a:path>
                  </a:pathLst>
                </a:custGeom>
                <a:solidFill>
                  <a:srgbClr val="4040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190" name="Freeform 15"/>
                <p:cNvSpPr>
                  <a:spLocks noEditPoints="1"/>
                </p:cNvSpPr>
                <p:nvPr/>
              </p:nvSpPr>
              <p:spPr bwMode="auto">
                <a:xfrm>
                  <a:off x="4451" y="2959"/>
                  <a:ext cx="771" cy="120"/>
                </a:xfrm>
                <a:custGeom>
                  <a:avLst/>
                  <a:gdLst>
                    <a:gd name="T0" fmla="*/ 696 w 771"/>
                    <a:gd name="T1" fmla="*/ 70 h 120"/>
                    <a:gd name="T2" fmla="*/ 676 w 771"/>
                    <a:gd name="T3" fmla="*/ 50 h 120"/>
                    <a:gd name="T4" fmla="*/ 731 w 771"/>
                    <a:gd name="T5" fmla="*/ 25 h 120"/>
                    <a:gd name="T6" fmla="*/ 641 w 771"/>
                    <a:gd name="T7" fmla="*/ 5 h 120"/>
                    <a:gd name="T8" fmla="*/ 626 w 771"/>
                    <a:gd name="T9" fmla="*/ 20 h 120"/>
                    <a:gd name="T10" fmla="*/ 512 w 771"/>
                    <a:gd name="T11" fmla="*/ 0 h 120"/>
                    <a:gd name="T12" fmla="*/ 492 w 771"/>
                    <a:gd name="T13" fmla="*/ 20 h 120"/>
                    <a:gd name="T14" fmla="*/ 437 w 771"/>
                    <a:gd name="T15" fmla="*/ 0 h 120"/>
                    <a:gd name="T16" fmla="*/ 408 w 771"/>
                    <a:gd name="T17" fmla="*/ 20 h 120"/>
                    <a:gd name="T18" fmla="*/ 358 w 771"/>
                    <a:gd name="T19" fmla="*/ 5 h 120"/>
                    <a:gd name="T20" fmla="*/ 328 w 771"/>
                    <a:gd name="T21" fmla="*/ 20 h 120"/>
                    <a:gd name="T22" fmla="*/ 283 w 771"/>
                    <a:gd name="T23" fmla="*/ 5 h 120"/>
                    <a:gd name="T24" fmla="*/ 248 w 771"/>
                    <a:gd name="T25" fmla="*/ 20 h 120"/>
                    <a:gd name="T26" fmla="*/ 154 w 771"/>
                    <a:gd name="T27" fmla="*/ 20 h 120"/>
                    <a:gd name="T28" fmla="*/ 139 w 771"/>
                    <a:gd name="T29" fmla="*/ 20 h 120"/>
                    <a:gd name="T30" fmla="*/ 114 w 771"/>
                    <a:gd name="T31" fmla="*/ 45 h 120"/>
                    <a:gd name="T32" fmla="*/ 99 w 771"/>
                    <a:gd name="T33" fmla="*/ 70 h 120"/>
                    <a:gd name="T34" fmla="*/ 99 w 771"/>
                    <a:gd name="T35" fmla="*/ 75 h 120"/>
                    <a:gd name="T36" fmla="*/ 129 w 771"/>
                    <a:gd name="T37" fmla="*/ 75 h 120"/>
                    <a:gd name="T38" fmla="*/ 174 w 771"/>
                    <a:gd name="T39" fmla="*/ 75 h 120"/>
                    <a:gd name="T40" fmla="*/ 189 w 771"/>
                    <a:gd name="T41" fmla="*/ 105 h 120"/>
                    <a:gd name="T42" fmla="*/ 234 w 771"/>
                    <a:gd name="T43" fmla="*/ 75 h 120"/>
                    <a:gd name="T44" fmla="*/ 253 w 771"/>
                    <a:gd name="T45" fmla="*/ 110 h 120"/>
                    <a:gd name="T46" fmla="*/ 512 w 771"/>
                    <a:gd name="T47" fmla="*/ 75 h 120"/>
                    <a:gd name="T48" fmla="*/ 572 w 771"/>
                    <a:gd name="T49" fmla="*/ 75 h 120"/>
                    <a:gd name="T50" fmla="*/ 661 w 771"/>
                    <a:gd name="T51" fmla="*/ 120 h 120"/>
                    <a:gd name="T52" fmla="*/ 666 w 771"/>
                    <a:gd name="T53" fmla="*/ 75 h 120"/>
                    <a:gd name="T54" fmla="*/ 726 w 771"/>
                    <a:gd name="T55" fmla="*/ 75 h 120"/>
                    <a:gd name="T56" fmla="*/ 771 w 771"/>
                    <a:gd name="T57" fmla="*/ 70 h 120"/>
                    <a:gd name="T58" fmla="*/ 656 w 771"/>
                    <a:gd name="T59" fmla="*/ 25 h 120"/>
                    <a:gd name="T60" fmla="*/ 631 w 771"/>
                    <a:gd name="T61" fmla="*/ 25 h 120"/>
                    <a:gd name="T62" fmla="*/ 229 w 771"/>
                    <a:gd name="T63" fmla="*/ 50 h 120"/>
                    <a:gd name="T64" fmla="*/ 229 w 771"/>
                    <a:gd name="T65" fmla="*/ 45 h 120"/>
                    <a:gd name="T66" fmla="*/ 288 w 771"/>
                    <a:gd name="T67" fmla="*/ 25 h 120"/>
                    <a:gd name="T68" fmla="*/ 502 w 771"/>
                    <a:gd name="T69" fmla="*/ 25 h 120"/>
                    <a:gd name="T70" fmla="*/ 477 w 771"/>
                    <a:gd name="T71" fmla="*/ 25 h 120"/>
                    <a:gd name="T72" fmla="*/ 452 w 771"/>
                    <a:gd name="T73" fmla="*/ 45 h 120"/>
                    <a:gd name="T74" fmla="*/ 398 w 771"/>
                    <a:gd name="T75" fmla="*/ 45 h 120"/>
                    <a:gd name="T76" fmla="*/ 343 w 771"/>
                    <a:gd name="T77" fmla="*/ 45 h 120"/>
                    <a:gd name="T78" fmla="*/ 318 w 771"/>
                    <a:gd name="T79" fmla="*/ 25 h 120"/>
                    <a:gd name="T80" fmla="*/ 313 w 771"/>
                    <a:gd name="T81" fmla="*/ 25 h 120"/>
                    <a:gd name="T82" fmla="*/ 288 w 771"/>
                    <a:gd name="T83" fmla="*/ 50 h 120"/>
                    <a:gd name="T84" fmla="*/ 318 w 771"/>
                    <a:gd name="T85" fmla="*/ 50 h 120"/>
                    <a:gd name="T86" fmla="*/ 373 w 771"/>
                    <a:gd name="T87" fmla="*/ 50 h 120"/>
                    <a:gd name="T88" fmla="*/ 403 w 771"/>
                    <a:gd name="T89" fmla="*/ 50 h 120"/>
                    <a:gd name="T90" fmla="*/ 432 w 771"/>
                    <a:gd name="T91" fmla="*/ 70 h 120"/>
                    <a:gd name="T92" fmla="*/ 437 w 771"/>
                    <a:gd name="T93" fmla="*/ 70 h 120"/>
                    <a:gd name="T94" fmla="*/ 462 w 771"/>
                    <a:gd name="T95" fmla="*/ 50 h 120"/>
                    <a:gd name="T96" fmla="*/ 512 w 771"/>
                    <a:gd name="T97" fmla="*/ 45 h 120"/>
                    <a:gd name="T98" fmla="*/ 234 w 771"/>
                    <a:gd name="T99" fmla="*/ 25 h 120"/>
                    <a:gd name="T100" fmla="*/ 154 w 771"/>
                    <a:gd name="T101" fmla="*/ 25 h 120"/>
                    <a:gd name="T102" fmla="*/ 129 w 771"/>
                    <a:gd name="T103" fmla="*/ 70 h 120"/>
                    <a:gd name="T104" fmla="*/ 134 w 771"/>
                    <a:gd name="T105" fmla="*/ 70 h 120"/>
                    <a:gd name="T106" fmla="*/ 164 w 771"/>
                    <a:gd name="T107" fmla="*/ 70 h 120"/>
                    <a:gd name="T108" fmla="*/ 224 w 771"/>
                    <a:gd name="T109" fmla="*/ 70 h 120"/>
                    <a:gd name="T110" fmla="*/ 527 w 771"/>
                    <a:gd name="T111" fmla="*/ 70 h 120"/>
                    <a:gd name="T112" fmla="*/ 631 w 771"/>
                    <a:gd name="T113" fmla="*/ 7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71" h="120">
                      <a:moveTo>
                        <a:pt x="771" y="70"/>
                      </a:moveTo>
                      <a:lnTo>
                        <a:pt x="726" y="70"/>
                      </a:lnTo>
                      <a:lnTo>
                        <a:pt x="726" y="70"/>
                      </a:lnTo>
                      <a:lnTo>
                        <a:pt x="726" y="70"/>
                      </a:lnTo>
                      <a:lnTo>
                        <a:pt x="696" y="70"/>
                      </a:lnTo>
                      <a:lnTo>
                        <a:pt x="696" y="70"/>
                      </a:lnTo>
                      <a:lnTo>
                        <a:pt x="696" y="70"/>
                      </a:lnTo>
                      <a:lnTo>
                        <a:pt x="666" y="70"/>
                      </a:lnTo>
                      <a:lnTo>
                        <a:pt x="651" y="50"/>
                      </a:lnTo>
                      <a:lnTo>
                        <a:pt x="676" y="50"/>
                      </a:lnTo>
                      <a:lnTo>
                        <a:pt x="676" y="50"/>
                      </a:lnTo>
                      <a:lnTo>
                        <a:pt x="676" y="50"/>
                      </a:lnTo>
                      <a:lnTo>
                        <a:pt x="751" y="50"/>
                      </a:lnTo>
                      <a:lnTo>
                        <a:pt x="751" y="45"/>
                      </a:lnTo>
                      <a:lnTo>
                        <a:pt x="676" y="45"/>
                      </a:lnTo>
                      <a:lnTo>
                        <a:pt x="676" y="45"/>
                      </a:lnTo>
                      <a:lnTo>
                        <a:pt x="661" y="25"/>
                      </a:lnTo>
                      <a:lnTo>
                        <a:pt x="731" y="25"/>
                      </a:lnTo>
                      <a:lnTo>
                        <a:pt x="731" y="20"/>
                      </a:lnTo>
                      <a:lnTo>
                        <a:pt x="661" y="20"/>
                      </a:lnTo>
                      <a:lnTo>
                        <a:pt x="661" y="20"/>
                      </a:lnTo>
                      <a:lnTo>
                        <a:pt x="661" y="20"/>
                      </a:lnTo>
                      <a:lnTo>
                        <a:pt x="646" y="0"/>
                      </a:lnTo>
                      <a:lnTo>
                        <a:pt x="641" y="5"/>
                      </a:lnTo>
                      <a:lnTo>
                        <a:pt x="656" y="20"/>
                      </a:lnTo>
                      <a:lnTo>
                        <a:pt x="631" y="20"/>
                      </a:lnTo>
                      <a:lnTo>
                        <a:pt x="631" y="20"/>
                      </a:lnTo>
                      <a:lnTo>
                        <a:pt x="621" y="0"/>
                      </a:lnTo>
                      <a:lnTo>
                        <a:pt x="616" y="5"/>
                      </a:lnTo>
                      <a:lnTo>
                        <a:pt x="626" y="20"/>
                      </a:lnTo>
                      <a:lnTo>
                        <a:pt x="602" y="20"/>
                      </a:lnTo>
                      <a:lnTo>
                        <a:pt x="592" y="0"/>
                      </a:lnTo>
                      <a:lnTo>
                        <a:pt x="567" y="0"/>
                      </a:lnTo>
                      <a:lnTo>
                        <a:pt x="577" y="20"/>
                      </a:lnTo>
                      <a:lnTo>
                        <a:pt x="522" y="20"/>
                      </a:lnTo>
                      <a:lnTo>
                        <a:pt x="512" y="0"/>
                      </a:lnTo>
                      <a:lnTo>
                        <a:pt x="512" y="5"/>
                      </a:lnTo>
                      <a:lnTo>
                        <a:pt x="517" y="20"/>
                      </a:lnTo>
                      <a:lnTo>
                        <a:pt x="492" y="20"/>
                      </a:lnTo>
                      <a:lnTo>
                        <a:pt x="487" y="5"/>
                      </a:lnTo>
                      <a:lnTo>
                        <a:pt x="487" y="5"/>
                      </a:lnTo>
                      <a:lnTo>
                        <a:pt x="492" y="20"/>
                      </a:lnTo>
                      <a:lnTo>
                        <a:pt x="467" y="20"/>
                      </a:lnTo>
                      <a:lnTo>
                        <a:pt x="462" y="0"/>
                      </a:lnTo>
                      <a:lnTo>
                        <a:pt x="457" y="5"/>
                      </a:lnTo>
                      <a:lnTo>
                        <a:pt x="462" y="20"/>
                      </a:lnTo>
                      <a:lnTo>
                        <a:pt x="437" y="20"/>
                      </a:lnTo>
                      <a:lnTo>
                        <a:pt x="437" y="0"/>
                      </a:lnTo>
                      <a:lnTo>
                        <a:pt x="432" y="5"/>
                      </a:lnTo>
                      <a:lnTo>
                        <a:pt x="437" y="20"/>
                      </a:lnTo>
                      <a:lnTo>
                        <a:pt x="413" y="20"/>
                      </a:lnTo>
                      <a:lnTo>
                        <a:pt x="413" y="5"/>
                      </a:lnTo>
                      <a:lnTo>
                        <a:pt x="408" y="5"/>
                      </a:lnTo>
                      <a:lnTo>
                        <a:pt x="408" y="20"/>
                      </a:lnTo>
                      <a:lnTo>
                        <a:pt x="388" y="20"/>
                      </a:lnTo>
                      <a:lnTo>
                        <a:pt x="388" y="5"/>
                      </a:lnTo>
                      <a:lnTo>
                        <a:pt x="383" y="5"/>
                      </a:lnTo>
                      <a:lnTo>
                        <a:pt x="383" y="20"/>
                      </a:lnTo>
                      <a:lnTo>
                        <a:pt x="358" y="20"/>
                      </a:lnTo>
                      <a:lnTo>
                        <a:pt x="358" y="5"/>
                      </a:lnTo>
                      <a:lnTo>
                        <a:pt x="358" y="5"/>
                      </a:lnTo>
                      <a:lnTo>
                        <a:pt x="358" y="20"/>
                      </a:lnTo>
                      <a:lnTo>
                        <a:pt x="333" y="20"/>
                      </a:lnTo>
                      <a:lnTo>
                        <a:pt x="333" y="5"/>
                      </a:lnTo>
                      <a:lnTo>
                        <a:pt x="333" y="0"/>
                      </a:lnTo>
                      <a:lnTo>
                        <a:pt x="328" y="20"/>
                      </a:lnTo>
                      <a:lnTo>
                        <a:pt x="303" y="20"/>
                      </a:lnTo>
                      <a:lnTo>
                        <a:pt x="308" y="5"/>
                      </a:lnTo>
                      <a:lnTo>
                        <a:pt x="303" y="5"/>
                      </a:lnTo>
                      <a:lnTo>
                        <a:pt x="303" y="20"/>
                      </a:lnTo>
                      <a:lnTo>
                        <a:pt x="278" y="20"/>
                      </a:lnTo>
                      <a:lnTo>
                        <a:pt x="283" y="5"/>
                      </a:lnTo>
                      <a:lnTo>
                        <a:pt x="283" y="0"/>
                      </a:lnTo>
                      <a:lnTo>
                        <a:pt x="273" y="20"/>
                      </a:lnTo>
                      <a:lnTo>
                        <a:pt x="253" y="20"/>
                      </a:lnTo>
                      <a:lnTo>
                        <a:pt x="258" y="5"/>
                      </a:lnTo>
                      <a:lnTo>
                        <a:pt x="253" y="0"/>
                      </a:lnTo>
                      <a:lnTo>
                        <a:pt x="248" y="20"/>
                      </a:lnTo>
                      <a:lnTo>
                        <a:pt x="224" y="20"/>
                      </a:lnTo>
                      <a:lnTo>
                        <a:pt x="234" y="5"/>
                      </a:lnTo>
                      <a:lnTo>
                        <a:pt x="229" y="0"/>
                      </a:lnTo>
                      <a:lnTo>
                        <a:pt x="219" y="20"/>
                      </a:lnTo>
                      <a:lnTo>
                        <a:pt x="154" y="20"/>
                      </a:lnTo>
                      <a:lnTo>
                        <a:pt x="154" y="20"/>
                      </a:lnTo>
                      <a:lnTo>
                        <a:pt x="154" y="20"/>
                      </a:lnTo>
                      <a:lnTo>
                        <a:pt x="144" y="20"/>
                      </a:lnTo>
                      <a:lnTo>
                        <a:pt x="154" y="5"/>
                      </a:lnTo>
                      <a:lnTo>
                        <a:pt x="154" y="0"/>
                      </a:lnTo>
                      <a:lnTo>
                        <a:pt x="139" y="20"/>
                      </a:lnTo>
                      <a:lnTo>
                        <a:pt x="139" y="20"/>
                      </a:lnTo>
                      <a:lnTo>
                        <a:pt x="40" y="20"/>
                      </a:lnTo>
                      <a:lnTo>
                        <a:pt x="40" y="25"/>
                      </a:lnTo>
                      <a:lnTo>
                        <a:pt x="149" y="25"/>
                      </a:lnTo>
                      <a:lnTo>
                        <a:pt x="139" y="45"/>
                      </a:lnTo>
                      <a:lnTo>
                        <a:pt x="139" y="45"/>
                      </a:lnTo>
                      <a:lnTo>
                        <a:pt x="114" y="45"/>
                      </a:lnTo>
                      <a:lnTo>
                        <a:pt x="114" y="45"/>
                      </a:lnTo>
                      <a:lnTo>
                        <a:pt x="114" y="45"/>
                      </a:lnTo>
                      <a:lnTo>
                        <a:pt x="25" y="45"/>
                      </a:lnTo>
                      <a:lnTo>
                        <a:pt x="25" y="50"/>
                      </a:lnTo>
                      <a:lnTo>
                        <a:pt x="114" y="50"/>
                      </a:lnTo>
                      <a:lnTo>
                        <a:pt x="99" y="70"/>
                      </a:lnTo>
                      <a:lnTo>
                        <a:pt x="99" y="70"/>
                      </a:lnTo>
                      <a:lnTo>
                        <a:pt x="0" y="70"/>
                      </a:lnTo>
                      <a:lnTo>
                        <a:pt x="0" y="75"/>
                      </a:lnTo>
                      <a:lnTo>
                        <a:pt x="99" y="75"/>
                      </a:lnTo>
                      <a:lnTo>
                        <a:pt x="99" y="75"/>
                      </a:lnTo>
                      <a:lnTo>
                        <a:pt x="99" y="75"/>
                      </a:lnTo>
                      <a:lnTo>
                        <a:pt x="109" y="75"/>
                      </a:lnTo>
                      <a:lnTo>
                        <a:pt x="89" y="110"/>
                      </a:lnTo>
                      <a:lnTo>
                        <a:pt x="89" y="115"/>
                      </a:lnTo>
                      <a:lnTo>
                        <a:pt x="114" y="75"/>
                      </a:lnTo>
                      <a:lnTo>
                        <a:pt x="114" y="75"/>
                      </a:lnTo>
                      <a:lnTo>
                        <a:pt x="129" y="75"/>
                      </a:lnTo>
                      <a:lnTo>
                        <a:pt x="129" y="75"/>
                      </a:lnTo>
                      <a:lnTo>
                        <a:pt x="129" y="75"/>
                      </a:lnTo>
                      <a:lnTo>
                        <a:pt x="159" y="75"/>
                      </a:lnTo>
                      <a:lnTo>
                        <a:pt x="159" y="80"/>
                      </a:lnTo>
                      <a:lnTo>
                        <a:pt x="159" y="75"/>
                      </a:lnTo>
                      <a:lnTo>
                        <a:pt x="174" y="75"/>
                      </a:lnTo>
                      <a:lnTo>
                        <a:pt x="154" y="110"/>
                      </a:lnTo>
                      <a:lnTo>
                        <a:pt x="159" y="115"/>
                      </a:lnTo>
                      <a:lnTo>
                        <a:pt x="174" y="80"/>
                      </a:lnTo>
                      <a:lnTo>
                        <a:pt x="174" y="75"/>
                      </a:lnTo>
                      <a:lnTo>
                        <a:pt x="204" y="75"/>
                      </a:lnTo>
                      <a:lnTo>
                        <a:pt x="189" y="105"/>
                      </a:lnTo>
                      <a:lnTo>
                        <a:pt x="194" y="110"/>
                      </a:lnTo>
                      <a:lnTo>
                        <a:pt x="209" y="75"/>
                      </a:lnTo>
                      <a:lnTo>
                        <a:pt x="219" y="75"/>
                      </a:lnTo>
                      <a:lnTo>
                        <a:pt x="224" y="75"/>
                      </a:lnTo>
                      <a:lnTo>
                        <a:pt x="224" y="75"/>
                      </a:lnTo>
                      <a:lnTo>
                        <a:pt x="234" y="75"/>
                      </a:lnTo>
                      <a:lnTo>
                        <a:pt x="224" y="110"/>
                      </a:lnTo>
                      <a:lnTo>
                        <a:pt x="224" y="115"/>
                      </a:lnTo>
                      <a:lnTo>
                        <a:pt x="239" y="75"/>
                      </a:lnTo>
                      <a:lnTo>
                        <a:pt x="239" y="75"/>
                      </a:lnTo>
                      <a:lnTo>
                        <a:pt x="263" y="75"/>
                      </a:lnTo>
                      <a:lnTo>
                        <a:pt x="253" y="110"/>
                      </a:lnTo>
                      <a:lnTo>
                        <a:pt x="258" y="110"/>
                      </a:lnTo>
                      <a:lnTo>
                        <a:pt x="268" y="75"/>
                      </a:lnTo>
                      <a:lnTo>
                        <a:pt x="512" y="75"/>
                      </a:lnTo>
                      <a:lnTo>
                        <a:pt x="522" y="110"/>
                      </a:lnTo>
                      <a:lnTo>
                        <a:pt x="522" y="105"/>
                      </a:lnTo>
                      <a:lnTo>
                        <a:pt x="512" y="75"/>
                      </a:lnTo>
                      <a:lnTo>
                        <a:pt x="542" y="75"/>
                      </a:lnTo>
                      <a:lnTo>
                        <a:pt x="542" y="75"/>
                      </a:lnTo>
                      <a:lnTo>
                        <a:pt x="552" y="110"/>
                      </a:lnTo>
                      <a:lnTo>
                        <a:pt x="557" y="105"/>
                      </a:lnTo>
                      <a:lnTo>
                        <a:pt x="547" y="75"/>
                      </a:lnTo>
                      <a:lnTo>
                        <a:pt x="572" y="75"/>
                      </a:lnTo>
                      <a:lnTo>
                        <a:pt x="587" y="110"/>
                      </a:lnTo>
                      <a:lnTo>
                        <a:pt x="587" y="105"/>
                      </a:lnTo>
                      <a:lnTo>
                        <a:pt x="577" y="75"/>
                      </a:lnTo>
                      <a:lnTo>
                        <a:pt x="606" y="75"/>
                      </a:lnTo>
                      <a:lnTo>
                        <a:pt x="626" y="120"/>
                      </a:lnTo>
                      <a:lnTo>
                        <a:pt x="661" y="120"/>
                      </a:lnTo>
                      <a:lnTo>
                        <a:pt x="636" y="75"/>
                      </a:lnTo>
                      <a:lnTo>
                        <a:pt x="661" y="75"/>
                      </a:lnTo>
                      <a:lnTo>
                        <a:pt x="661" y="75"/>
                      </a:lnTo>
                      <a:lnTo>
                        <a:pt x="691" y="120"/>
                      </a:lnTo>
                      <a:lnTo>
                        <a:pt x="691" y="115"/>
                      </a:lnTo>
                      <a:lnTo>
                        <a:pt x="666" y="75"/>
                      </a:lnTo>
                      <a:lnTo>
                        <a:pt x="696" y="75"/>
                      </a:lnTo>
                      <a:lnTo>
                        <a:pt x="696" y="75"/>
                      </a:lnTo>
                      <a:lnTo>
                        <a:pt x="721" y="115"/>
                      </a:lnTo>
                      <a:lnTo>
                        <a:pt x="721" y="110"/>
                      </a:lnTo>
                      <a:lnTo>
                        <a:pt x="701" y="75"/>
                      </a:lnTo>
                      <a:lnTo>
                        <a:pt x="726" y="75"/>
                      </a:lnTo>
                      <a:lnTo>
                        <a:pt x="726" y="75"/>
                      </a:lnTo>
                      <a:lnTo>
                        <a:pt x="751" y="115"/>
                      </a:lnTo>
                      <a:lnTo>
                        <a:pt x="756" y="110"/>
                      </a:lnTo>
                      <a:lnTo>
                        <a:pt x="731" y="75"/>
                      </a:lnTo>
                      <a:lnTo>
                        <a:pt x="771" y="75"/>
                      </a:lnTo>
                      <a:lnTo>
                        <a:pt x="771" y="70"/>
                      </a:lnTo>
                      <a:close/>
                      <a:moveTo>
                        <a:pt x="631" y="25"/>
                      </a:moveTo>
                      <a:lnTo>
                        <a:pt x="631" y="25"/>
                      </a:lnTo>
                      <a:lnTo>
                        <a:pt x="631" y="25"/>
                      </a:lnTo>
                      <a:lnTo>
                        <a:pt x="656" y="25"/>
                      </a:lnTo>
                      <a:lnTo>
                        <a:pt x="656" y="25"/>
                      </a:lnTo>
                      <a:lnTo>
                        <a:pt x="656" y="25"/>
                      </a:lnTo>
                      <a:lnTo>
                        <a:pt x="656" y="25"/>
                      </a:lnTo>
                      <a:lnTo>
                        <a:pt x="656" y="25"/>
                      </a:lnTo>
                      <a:lnTo>
                        <a:pt x="671" y="45"/>
                      </a:lnTo>
                      <a:lnTo>
                        <a:pt x="616" y="45"/>
                      </a:lnTo>
                      <a:lnTo>
                        <a:pt x="606" y="25"/>
                      </a:lnTo>
                      <a:lnTo>
                        <a:pt x="631" y="25"/>
                      </a:lnTo>
                      <a:close/>
                      <a:moveTo>
                        <a:pt x="592" y="45"/>
                      </a:moveTo>
                      <a:lnTo>
                        <a:pt x="542" y="45"/>
                      </a:lnTo>
                      <a:lnTo>
                        <a:pt x="537" y="25"/>
                      </a:lnTo>
                      <a:lnTo>
                        <a:pt x="582" y="25"/>
                      </a:lnTo>
                      <a:lnTo>
                        <a:pt x="592" y="45"/>
                      </a:lnTo>
                      <a:close/>
                      <a:moveTo>
                        <a:pt x="229" y="50"/>
                      </a:moveTo>
                      <a:lnTo>
                        <a:pt x="219" y="70"/>
                      </a:lnTo>
                      <a:lnTo>
                        <a:pt x="194" y="70"/>
                      </a:lnTo>
                      <a:lnTo>
                        <a:pt x="204" y="50"/>
                      </a:lnTo>
                      <a:lnTo>
                        <a:pt x="204" y="50"/>
                      </a:lnTo>
                      <a:lnTo>
                        <a:pt x="229" y="50"/>
                      </a:lnTo>
                      <a:close/>
                      <a:moveTo>
                        <a:pt x="229" y="45"/>
                      </a:moveTo>
                      <a:lnTo>
                        <a:pt x="234" y="25"/>
                      </a:lnTo>
                      <a:lnTo>
                        <a:pt x="258" y="25"/>
                      </a:lnTo>
                      <a:lnTo>
                        <a:pt x="253" y="45"/>
                      </a:lnTo>
                      <a:lnTo>
                        <a:pt x="229" y="45"/>
                      </a:lnTo>
                      <a:close/>
                      <a:moveTo>
                        <a:pt x="263" y="25"/>
                      </a:moveTo>
                      <a:lnTo>
                        <a:pt x="288" y="25"/>
                      </a:lnTo>
                      <a:lnTo>
                        <a:pt x="283" y="45"/>
                      </a:lnTo>
                      <a:lnTo>
                        <a:pt x="258" y="45"/>
                      </a:lnTo>
                      <a:lnTo>
                        <a:pt x="263" y="25"/>
                      </a:lnTo>
                      <a:close/>
                      <a:moveTo>
                        <a:pt x="487" y="45"/>
                      </a:moveTo>
                      <a:lnTo>
                        <a:pt x="482" y="25"/>
                      </a:lnTo>
                      <a:lnTo>
                        <a:pt x="502" y="25"/>
                      </a:lnTo>
                      <a:lnTo>
                        <a:pt x="512" y="45"/>
                      </a:lnTo>
                      <a:lnTo>
                        <a:pt x="487" y="45"/>
                      </a:lnTo>
                      <a:close/>
                      <a:moveTo>
                        <a:pt x="482" y="45"/>
                      </a:moveTo>
                      <a:lnTo>
                        <a:pt x="457" y="45"/>
                      </a:lnTo>
                      <a:lnTo>
                        <a:pt x="452" y="25"/>
                      </a:lnTo>
                      <a:lnTo>
                        <a:pt x="477" y="25"/>
                      </a:lnTo>
                      <a:lnTo>
                        <a:pt x="482" y="45"/>
                      </a:lnTo>
                      <a:close/>
                      <a:moveTo>
                        <a:pt x="452" y="45"/>
                      </a:moveTo>
                      <a:lnTo>
                        <a:pt x="427" y="45"/>
                      </a:lnTo>
                      <a:lnTo>
                        <a:pt x="427" y="25"/>
                      </a:lnTo>
                      <a:lnTo>
                        <a:pt x="452" y="25"/>
                      </a:lnTo>
                      <a:lnTo>
                        <a:pt x="452" y="45"/>
                      </a:lnTo>
                      <a:close/>
                      <a:moveTo>
                        <a:pt x="427" y="45"/>
                      </a:moveTo>
                      <a:lnTo>
                        <a:pt x="398" y="45"/>
                      </a:lnTo>
                      <a:lnTo>
                        <a:pt x="398" y="25"/>
                      </a:lnTo>
                      <a:lnTo>
                        <a:pt x="423" y="25"/>
                      </a:lnTo>
                      <a:lnTo>
                        <a:pt x="427" y="45"/>
                      </a:lnTo>
                      <a:close/>
                      <a:moveTo>
                        <a:pt x="398" y="45"/>
                      </a:moveTo>
                      <a:lnTo>
                        <a:pt x="373" y="45"/>
                      </a:lnTo>
                      <a:lnTo>
                        <a:pt x="373" y="25"/>
                      </a:lnTo>
                      <a:lnTo>
                        <a:pt x="398" y="25"/>
                      </a:lnTo>
                      <a:lnTo>
                        <a:pt x="398" y="45"/>
                      </a:lnTo>
                      <a:close/>
                      <a:moveTo>
                        <a:pt x="368" y="45"/>
                      </a:moveTo>
                      <a:lnTo>
                        <a:pt x="343" y="45"/>
                      </a:lnTo>
                      <a:lnTo>
                        <a:pt x="343" y="25"/>
                      </a:lnTo>
                      <a:lnTo>
                        <a:pt x="368" y="25"/>
                      </a:lnTo>
                      <a:lnTo>
                        <a:pt x="368" y="45"/>
                      </a:lnTo>
                      <a:close/>
                      <a:moveTo>
                        <a:pt x="338" y="45"/>
                      </a:moveTo>
                      <a:lnTo>
                        <a:pt x="313" y="45"/>
                      </a:lnTo>
                      <a:lnTo>
                        <a:pt x="318" y="25"/>
                      </a:lnTo>
                      <a:lnTo>
                        <a:pt x="343" y="25"/>
                      </a:lnTo>
                      <a:lnTo>
                        <a:pt x="338" y="45"/>
                      </a:lnTo>
                      <a:close/>
                      <a:moveTo>
                        <a:pt x="308" y="45"/>
                      </a:moveTo>
                      <a:lnTo>
                        <a:pt x="283" y="45"/>
                      </a:lnTo>
                      <a:lnTo>
                        <a:pt x="288" y="25"/>
                      </a:lnTo>
                      <a:lnTo>
                        <a:pt x="313" y="25"/>
                      </a:lnTo>
                      <a:lnTo>
                        <a:pt x="308" y="45"/>
                      </a:lnTo>
                      <a:close/>
                      <a:moveTo>
                        <a:pt x="288" y="50"/>
                      </a:moveTo>
                      <a:lnTo>
                        <a:pt x="283" y="70"/>
                      </a:lnTo>
                      <a:lnTo>
                        <a:pt x="253" y="70"/>
                      </a:lnTo>
                      <a:lnTo>
                        <a:pt x="258" y="50"/>
                      </a:lnTo>
                      <a:lnTo>
                        <a:pt x="288" y="50"/>
                      </a:lnTo>
                      <a:close/>
                      <a:moveTo>
                        <a:pt x="288" y="50"/>
                      </a:moveTo>
                      <a:lnTo>
                        <a:pt x="313" y="50"/>
                      </a:lnTo>
                      <a:lnTo>
                        <a:pt x="313" y="70"/>
                      </a:lnTo>
                      <a:lnTo>
                        <a:pt x="283" y="70"/>
                      </a:lnTo>
                      <a:lnTo>
                        <a:pt x="288" y="50"/>
                      </a:lnTo>
                      <a:close/>
                      <a:moveTo>
                        <a:pt x="318" y="50"/>
                      </a:moveTo>
                      <a:lnTo>
                        <a:pt x="343" y="50"/>
                      </a:lnTo>
                      <a:lnTo>
                        <a:pt x="343" y="70"/>
                      </a:lnTo>
                      <a:lnTo>
                        <a:pt x="313" y="70"/>
                      </a:lnTo>
                      <a:lnTo>
                        <a:pt x="318" y="50"/>
                      </a:lnTo>
                      <a:close/>
                      <a:moveTo>
                        <a:pt x="348" y="50"/>
                      </a:moveTo>
                      <a:lnTo>
                        <a:pt x="373" y="50"/>
                      </a:lnTo>
                      <a:lnTo>
                        <a:pt x="373" y="70"/>
                      </a:lnTo>
                      <a:lnTo>
                        <a:pt x="343" y="70"/>
                      </a:lnTo>
                      <a:lnTo>
                        <a:pt x="348" y="50"/>
                      </a:lnTo>
                      <a:close/>
                      <a:moveTo>
                        <a:pt x="378" y="50"/>
                      </a:moveTo>
                      <a:lnTo>
                        <a:pt x="403" y="50"/>
                      </a:lnTo>
                      <a:lnTo>
                        <a:pt x="403" y="50"/>
                      </a:lnTo>
                      <a:lnTo>
                        <a:pt x="403" y="70"/>
                      </a:lnTo>
                      <a:lnTo>
                        <a:pt x="378" y="70"/>
                      </a:lnTo>
                      <a:lnTo>
                        <a:pt x="378" y="50"/>
                      </a:lnTo>
                      <a:close/>
                      <a:moveTo>
                        <a:pt x="408" y="50"/>
                      </a:moveTo>
                      <a:lnTo>
                        <a:pt x="432" y="50"/>
                      </a:lnTo>
                      <a:lnTo>
                        <a:pt x="432" y="70"/>
                      </a:lnTo>
                      <a:lnTo>
                        <a:pt x="408" y="70"/>
                      </a:lnTo>
                      <a:lnTo>
                        <a:pt x="408" y="50"/>
                      </a:lnTo>
                      <a:close/>
                      <a:moveTo>
                        <a:pt x="432" y="50"/>
                      </a:moveTo>
                      <a:lnTo>
                        <a:pt x="462" y="50"/>
                      </a:lnTo>
                      <a:lnTo>
                        <a:pt x="462" y="70"/>
                      </a:lnTo>
                      <a:lnTo>
                        <a:pt x="437" y="70"/>
                      </a:lnTo>
                      <a:lnTo>
                        <a:pt x="432" y="50"/>
                      </a:lnTo>
                      <a:close/>
                      <a:moveTo>
                        <a:pt x="462" y="50"/>
                      </a:moveTo>
                      <a:lnTo>
                        <a:pt x="487" y="50"/>
                      </a:lnTo>
                      <a:lnTo>
                        <a:pt x="492" y="70"/>
                      </a:lnTo>
                      <a:lnTo>
                        <a:pt x="467" y="70"/>
                      </a:lnTo>
                      <a:lnTo>
                        <a:pt x="462" y="50"/>
                      </a:lnTo>
                      <a:close/>
                      <a:moveTo>
                        <a:pt x="492" y="50"/>
                      </a:moveTo>
                      <a:lnTo>
                        <a:pt x="517" y="50"/>
                      </a:lnTo>
                      <a:lnTo>
                        <a:pt x="522" y="70"/>
                      </a:lnTo>
                      <a:lnTo>
                        <a:pt x="497" y="70"/>
                      </a:lnTo>
                      <a:lnTo>
                        <a:pt x="492" y="50"/>
                      </a:lnTo>
                      <a:close/>
                      <a:moveTo>
                        <a:pt x="512" y="45"/>
                      </a:moveTo>
                      <a:lnTo>
                        <a:pt x="507" y="25"/>
                      </a:lnTo>
                      <a:lnTo>
                        <a:pt x="532" y="25"/>
                      </a:lnTo>
                      <a:lnTo>
                        <a:pt x="537" y="45"/>
                      </a:lnTo>
                      <a:lnTo>
                        <a:pt x="512" y="45"/>
                      </a:lnTo>
                      <a:close/>
                      <a:moveTo>
                        <a:pt x="154" y="25"/>
                      </a:moveTo>
                      <a:lnTo>
                        <a:pt x="234" y="25"/>
                      </a:lnTo>
                      <a:lnTo>
                        <a:pt x="224" y="45"/>
                      </a:lnTo>
                      <a:lnTo>
                        <a:pt x="144" y="45"/>
                      </a:lnTo>
                      <a:lnTo>
                        <a:pt x="144" y="45"/>
                      </a:lnTo>
                      <a:lnTo>
                        <a:pt x="144" y="45"/>
                      </a:lnTo>
                      <a:lnTo>
                        <a:pt x="144" y="45"/>
                      </a:lnTo>
                      <a:lnTo>
                        <a:pt x="154" y="25"/>
                      </a:lnTo>
                      <a:lnTo>
                        <a:pt x="154" y="25"/>
                      </a:lnTo>
                      <a:close/>
                      <a:moveTo>
                        <a:pt x="104" y="70"/>
                      </a:moveTo>
                      <a:lnTo>
                        <a:pt x="114" y="50"/>
                      </a:lnTo>
                      <a:lnTo>
                        <a:pt x="114" y="50"/>
                      </a:lnTo>
                      <a:lnTo>
                        <a:pt x="139" y="50"/>
                      </a:lnTo>
                      <a:lnTo>
                        <a:pt x="129" y="70"/>
                      </a:lnTo>
                      <a:lnTo>
                        <a:pt x="129" y="70"/>
                      </a:lnTo>
                      <a:lnTo>
                        <a:pt x="104" y="70"/>
                      </a:lnTo>
                      <a:close/>
                      <a:moveTo>
                        <a:pt x="144" y="50"/>
                      </a:moveTo>
                      <a:lnTo>
                        <a:pt x="169" y="50"/>
                      </a:lnTo>
                      <a:lnTo>
                        <a:pt x="159" y="70"/>
                      </a:lnTo>
                      <a:lnTo>
                        <a:pt x="134" y="70"/>
                      </a:lnTo>
                      <a:lnTo>
                        <a:pt x="144" y="50"/>
                      </a:lnTo>
                      <a:lnTo>
                        <a:pt x="144" y="50"/>
                      </a:lnTo>
                      <a:close/>
                      <a:moveTo>
                        <a:pt x="174" y="50"/>
                      </a:moveTo>
                      <a:lnTo>
                        <a:pt x="199" y="50"/>
                      </a:lnTo>
                      <a:lnTo>
                        <a:pt x="189" y="70"/>
                      </a:lnTo>
                      <a:lnTo>
                        <a:pt x="164" y="70"/>
                      </a:lnTo>
                      <a:lnTo>
                        <a:pt x="174" y="50"/>
                      </a:lnTo>
                      <a:lnTo>
                        <a:pt x="174" y="50"/>
                      </a:lnTo>
                      <a:close/>
                      <a:moveTo>
                        <a:pt x="234" y="50"/>
                      </a:moveTo>
                      <a:lnTo>
                        <a:pt x="258" y="50"/>
                      </a:lnTo>
                      <a:lnTo>
                        <a:pt x="248" y="70"/>
                      </a:lnTo>
                      <a:lnTo>
                        <a:pt x="224" y="70"/>
                      </a:lnTo>
                      <a:lnTo>
                        <a:pt x="234" y="50"/>
                      </a:lnTo>
                      <a:close/>
                      <a:moveTo>
                        <a:pt x="527" y="70"/>
                      </a:moveTo>
                      <a:lnTo>
                        <a:pt x="522" y="50"/>
                      </a:lnTo>
                      <a:lnTo>
                        <a:pt x="592" y="50"/>
                      </a:lnTo>
                      <a:lnTo>
                        <a:pt x="602" y="70"/>
                      </a:lnTo>
                      <a:lnTo>
                        <a:pt x="527" y="70"/>
                      </a:lnTo>
                      <a:close/>
                      <a:moveTo>
                        <a:pt x="631" y="70"/>
                      </a:moveTo>
                      <a:lnTo>
                        <a:pt x="621" y="50"/>
                      </a:lnTo>
                      <a:lnTo>
                        <a:pt x="646" y="50"/>
                      </a:lnTo>
                      <a:lnTo>
                        <a:pt x="646" y="50"/>
                      </a:lnTo>
                      <a:lnTo>
                        <a:pt x="661" y="70"/>
                      </a:lnTo>
                      <a:lnTo>
                        <a:pt x="631" y="70"/>
                      </a:lnTo>
                      <a:close/>
                    </a:path>
                  </a:pathLst>
                </a:custGeom>
                <a:solidFill>
                  <a:srgbClr val="5050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grpSp>
          <p:grpSp>
            <p:nvGrpSpPr>
              <p:cNvPr id="196" name="Group 195"/>
              <p:cNvGrpSpPr/>
              <p:nvPr/>
            </p:nvGrpSpPr>
            <p:grpSpPr>
              <a:xfrm>
                <a:off x="6425625" y="5643824"/>
                <a:ext cx="145339" cy="73556"/>
                <a:chOff x="5614988" y="5967413"/>
                <a:chExt cx="260350" cy="131763"/>
              </a:xfrm>
            </p:grpSpPr>
            <p:sp>
              <p:nvSpPr>
                <p:cNvPr id="197" name="Freeform 40"/>
                <p:cNvSpPr>
                  <a:spLocks/>
                </p:cNvSpPr>
                <p:nvPr/>
              </p:nvSpPr>
              <p:spPr bwMode="auto">
                <a:xfrm>
                  <a:off x="5614988" y="5976938"/>
                  <a:ext cx="260350" cy="122238"/>
                </a:xfrm>
                <a:custGeom>
                  <a:avLst/>
                  <a:gdLst>
                    <a:gd name="T0" fmla="*/ 55 w 58"/>
                    <a:gd name="T1" fmla="*/ 8 h 27"/>
                    <a:gd name="T2" fmla="*/ 54 w 58"/>
                    <a:gd name="T3" fmla="*/ 7 h 27"/>
                    <a:gd name="T4" fmla="*/ 29 w 58"/>
                    <a:gd name="T5" fmla="*/ 0 h 27"/>
                    <a:gd name="T6" fmla="*/ 4 w 58"/>
                    <a:gd name="T7" fmla="*/ 7 h 27"/>
                    <a:gd name="T8" fmla="*/ 3 w 58"/>
                    <a:gd name="T9" fmla="*/ 8 h 27"/>
                    <a:gd name="T10" fmla="*/ 0 w 58"/>
                    <a:gd name="T11" fmla="*/ 13 h 27"/>
                    <a:gd name="T12" fmla="*/ 0 w 58"/>
                    <a:gd name="T13" fmla="*/ 22 h 27"/>
                    <a:gd name="T14" fmla="*/ 6 w 58"/>
                    <a:gd name="T15" fmla="*/ 27 h 27"/>
                    <a:gd name="T16" fmla="*/ 53 w 58"/>
                    <a:gd name="T17" fmla="*/ 27 h 27"/>
                    <a:gd name="T18" fmla="*/ 58 w 58"/>
                    <a:gd name="T19" fmla="*/ 22 h 27"/>
                    <a:gd name="T20" fmla="*/ 58 w 58"/>
                    <a:gd name="T21" fmla="*/ 13 h 27"/>
                    <a:gd name="T22" fmla="*/ 55 w 58"/>
                    <a:gd name="T23" fmla="*/ 8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8" h="27">
                      <a:moveTo>
                        <a:pt x="55" y="8"/>
                      </a:moveTo>
                      <a:cubicBezTo>
                        <a:pt x="55" y="8"/>
                        <a:pt x="55" y="8"/>
                        <a:pt x="54" y="7"/>
                      </a:cubicBezTo>
                      <a:cubicBezTo>
                        <a:pt x="47" y="3"/>
                        <a:pt x="38" y="0"/>
                        <a:pt x="29" y="0"/>
                      </a:cubicBezTo>
                      <a:cubicBezTo>
                        <a:pt x="20" y="0"/>
                        <a:pt x="11" y="3"/>
                        <a:pt x="4" y="7"/>
                      </a:cubicBezTo>
                      <a:cubicBezTo>
                        <a:pt x="4" y="8"/>
                        <a:pt x="3" y="8"/>
                        <a:pt x="3" y="8"/>
                      </a:cubicBezTo>
                      <a:cubicBezTo>
                        <a:pt x="1" y="9"/>
                        <a:pt x="0" y="11"/>
                        <a:pt x="0" y="13"/>
                      </a:cubicBezTo>
                      <a:cubicBezTo>
                        <a:pt x="0" y="22"/>
                        <a:pt x="0" y="22"/>
                        <a:pt x="0" y="22"/>
                      </a:cubicBezTo>
                      <a:cubicBezTo>
                        <a:pt x="0" y="25"/>
                        <a:pt x="3" y="27"/>
                        <a:pt x="6" y="27"/>
                      </a:cubicBezTo>
                      <a:cubicBezTo>
                        <a:pt x="53" y="27"/>
                        <a:pt x="53" y="27"/>
                        <a:pt x="53" y="27"/>
                      </a:cubicBezTo>
                      <a:cubicBezTo>
                        <a:pt x="56" y="27"/>
                        <a:pt x="58" y="25"/>
                        <a:pt x="58" y="22"/>
                      </a:cubicBezTo>
                      <a:cubicBezTo>
                        <a:pt x="58" y="13"/>
                        <a:pt x="58" y="13"/>
                        <a:pt x="58" y="13"/>
                      </a:cubicBezTo>
                      <a:cubicBezTo>
                        <a:pt x="58" y="11"/>
                        <a:pt x="57" y="9"/>
                        <a:pt x="55" y="8"/>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198" name="Freeform 41"/>
                <p:cNvSpPr>
                  <a:spLocks/>
                </p:cNvSpPr>
                <p:nvPr/>
              </p:nvSpPr>
              <p:spPr bwMode="auto">
                <a:xfrm>
                  <a:off x="5735638" y="5967413"/>
                  <a:ext cx="22225" cy="73025"/>
                </a:xfrm>
                <a:custGeom>
                  <a:avLst/>
                  <a:gdLst>
                    <a:gd name="T0" fmla="*/ 5 w 5"/>
                    <a:gd name="T1" fmla="*/ 13 h 16"/>
                    <a:gd name="T2" fmla="*/ 2 w 5"/>
                    <a:gd name="T3" fmla="*/ 16 h 16"/>
                    <a:gd name="T4" fmla="*/ 2 w 5"/>
                    <a:gd name="T5" fmla="*/ 16 h 16"/>
                    <a:gd name="T6" fmla="*/ 0 w 5"/>
                    <a:gd name="T7" fmla="*/ 13 h 16"/>
                    <a:gd name="T8" fmla="*/ 0 w 5"/>
                    <a:gd name="T9" fmla="*/ 2 h 16"/>
                    <a:gd name="T10" fmla="*/ 2 w 5"/>
                    <a:gd name="T11" fmla="*/ 0 h 16"/>
                    <a:gd name="T12" fmla="*/ 2 w 5"/>
                    <a:gd name="T13" fmla="*/ 0 h 16"/>
                    <a:gd name="T14" fmla="*/ 5 w 5"/>
                    <a:gd name="T15" fmla="*/ 2 h 16"/>
                    <a:gd name="T16" fmla="*/ 5 w 5"/>
                    <a:gd name="T17" fmla="*/ 13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16">
                      <a:moveTo>
                        <a:pt x="5" y="13"/>
                      </a:moveTo>
                      <a:cubicBezTo>
                        <a:pt x="5" y="15"/>
                        <a:pt x="4" y="16"/>
                        <a:pt x="2" y="16"/>
                      </a:cubicBezTo>
                      <a:cubicBezTo>
                        <a:pt x="2" y="16"/>
                        <a:pt x="2" y="16"/>
                        <a:pt x="2" y="16"/>
                      </a:cubicBezTo>
                      <a:cubicBezTo>
                        <a:pt x="1" y="16"/>
                        <a:pt x="0" y="15"/>
                        <a:pt x="0" y="13"/>
                      </a:cubicBezTo>
                      <a:cubicBezTo>
                        <a:pt x="0" y="2"/>
                        <a:pt x="0" y="2"/>
                        <a:pt x="0" y="2"/>
                      </a:cubicBezTo>
                      <a:cubicBezTo>
                        <a:pt x="0" y="1"/>
                        <a:pt x="1" y="0"/>
                        <a:pt x="2" y="0"/>
                      </a:cubicBezTo>
                      <a:cubicBezTo>
                        <a:pt x="2" y="0"/>
                        <a:pt x="2" y="0"/>
                        <a:pt x="2" y="0"/>
                      </a:cubicBezTo>
                      <a:cubicBezTo>
                        <a:pt x="4" y="0"/>
                        <a:pt x="5" y="1"/>
                        <a:pt x="5" y="2"/>
                      </a:cubicBezTo>
                      <a:lnTo>
                        <a:pt x="5" y="13"/>
                      </a:lnTo>
                      <a:close/>
                    </a:path>
                  </a:pathLst>
                </a:custGeom>
                <a:solidFill>
                  <a:srgbClr val="9696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grpSp>
          <p:grpSp>
            <p:nvGrpSpPr>
              <p:cNvPr id="346" name="Group 4"/>
              <p:cNvGrpSpPr>
                <a:grpSpLocks noChangeAspect="1"/>
              </p:cNvGrpSpPr>
              <p:nvPr/>
            </p:nvGrpSpPr>
            <p:grpSpPr bwMode="auto">
              <a:xfrm>
                <a:off x="5197984" y="4923637"/>
                <a:ext cx="266739" cy="782122"/>
                <a:chOff x="5221" y="1973"/>
                <a:chExt cx="398" cy="1167"/>
              </a:xfrm>
            </p:grpSpPr>
            <p:sp>
              <p:nvSpPr>
                <p:cNvPr id="347" name="AutoShape 3"/>
                <p:cNvSpPr>
                  <a:spLocks noChangeAspect="1" noChangeArrowheads="1" noTextEdit="1"/>
                </p:cNvSpPr>
                <p:nvPr/>
              </p:nvSpPr>
              <p:spPr bwMode="auto">
                <a:xfrm>
                  <a:off x="5221" y="1973"/>
                  <a:ext cx="398" cy="11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348" name="Freeform 5"/>
                <p:cNvSpPr>
                  <a:spLocks/>
                </p:cNvSpPr>
                <p:nvPr/>
              </p:nvSpPr>
              <p:spPr bwMode="auto">
                <a:xfrm>
                  <a:off x="5219" y="1975"/>
                  <a:ext cx="398" cy="1167"/>
                </a:xfrm>
                <a:custGeom>
                  <a:avLst/>
                  <a:gdLst>
                    <a:gd name="T0" fmla="*/ 194 w 204"/>
                    <a:gd name="T1" fmla="*/ 0 h 603"/>
                    <a:gd name="T2" fmla="*/ 9 w 204"/>
                    <a:gd name="T3" fmla="*/ 0 h 603"/>
                    <a:gd name="T4" fmla="*/ 0 w 204"/>
                    <a:gd name="T5" fmla="*/ 10 h 603"/>
                    <a:gd name="T6" fmla="*/ 0 w 204"/>
                    <a:gd name="T7" fmla="*/ 603 h 603"/>
                    <a:gd name="T8" fmla="*/ 204 w 204"/>
                    <a:gd name="T9" fmla="*/ 603 h 603"/>
                    <a:gd name="T10" fmla="*/ 204 w 204"/>
                    <a:gd name="T11" fmla="*/ 10 h 603"/>
                    <a:gd name="T12" fmla="*/ 194 w 204"/>
                    <a:gd name="T13" fmla="*/ 0 h 603"/>
                  </a:gdLst>
                  <a:ahLst/>
                  <a:cxnLst>
                    <a:cxn ang="0">
                      <a:pos x="T0" y="T1"/>
                    </a:cxn>
                    <a:cxn ang="0">
                      <a:pos x="T2" y="T3"/>
                    </a:cxn>
                    <a:cxn ang="0">
                      <a:pos x="T4" y="T5"/>
                    </a:cxn>
                    <a:cxn ang="0">
                      <a:pos x="T6" y="T7"/>
                    </a:cxn>
                    <a:cxn ang="0">
                      <a:pos x="T8" y="T9"/>
                    </a:cxn>
                    <a:cxn ang="0">
                      <a:pos x="T10" y="T11"/>
                    </a:cxn>
                    <a:cxn ang="0">
                      <a:pos x="T12" y="T13"/>
                    </a:cxn>
                  </a:cxnLst>
                  <a:rect l="0" t="0" r="r" b="b"/>
                  <a:pathLst>
                    <a:path w="204" h="603">
                      <a:moveTo>
                        <a:pt x="194" y="0"/>
                      </a:moveTo>
                      <a:cubicBezTo>
                        <a:pt x="9" y="0"/>
                        <a:pt x="9" y="0"/>
                        <a:pt x="9" y="0"/>
                      </a:cubicBezTo>
                      <a:cubicBezTo>
                        <a:pt x="4" y="0"/>
                        <a:pt x="0" y="5"/>
                        <a:pt x="0" y="10"/>
                      </a:cubicBezTo>
                      <a:cubicBezTo>
                        <a:pt x="0" y="603"/>
                        <a:pt x="0" y="603"/>
                        <a:pt x="0" y="603"/>
                      </a:cubicBezTo>
                      <a:cubicBezTo>
                        <a:pt x="204" y="603"/>
                        <a:pt x="204" y="603"/>
                        <a:pt x="204" y="603"/>
                      </a:cubicBezTo>
                      <a:cubicBezTo>
                        <a:pt x="204" y="10"/>
                        <a:pt x="204" y="10"/>
                        <a:pt x="204" y="10"/>
                      </a:cubicBezTo>
                      <a:cubicBezTo>
                        <a:pt x="204" y="5"/>
                        <a:pt x="199" y="0"/>
                        <a:pt x="194" y="0"/>
                      </a:cubicBezTo>
                      <a:close/>
                    </a:path>
                  </a:pathLst>
                </a:custGeom>
                <a:solidFill>
                  <a:srgbClr val="5050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349" name="Rectangle 6"/>
                <p:cNvSpPr>
                  <a:spLocks noChangeArrowheads="1"/>
                </p:cNvSpPr>
                <p:nvPr/>
              </p:nvSpPr>
              <p:spPr bwMode="auto">
                <a:xfrm>
                  <a:off x="5235" y="2155"/>
                  <a:ext cx="366" cy="4"/>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350" name="Rectangle 7"/>
                <p:cNvSpPr>
                  <a:spLocks noChangeArrowheads="1"/>
                </p:cNvSpPr>
                <p:nvPr/>
              </p:nvSpPr>
              <p:spPr bwMode="auto">
                <a:xfrm>
                  <a:off x="5235" y="2080"/>
                  <a:ext cx="366"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351" name="Freeform 8"/>
                <p:cNvSpPr>
                  <a:spLocks/>
                </p:cNvSpPr>
                <p:nvPr/>
              </p:nvSpPr>
              <p:spPr bwMode="auto">
                <a:xfrm>
                  <a:off x="5498" y="2105"/>
                  <a:ext cx="80" cy="27"/>
                </a:xfrm>
                <a:custGeom>
                  <a:avLst/>
                  <a:gdLst>
                    <a:gd name="T0" fmla="*/ 41 w 41"/>
                    <a:gd name="T1" fmla="*/ 0 h 14"/>
                    <a:gd name="T2" fmla="*/ 6 w 41"/>
                    <a:gd name="T3" fmla="*/ 0 h 14"/>
                    <a:gd name="T4" fmla="*/ 0 w 41"/>
                    <a:gd name="T5" fmla="*/ 7 h 14"/>
                    <a:gd name="T6" fmla="*/ 6 w 41"/>
                    <a:gd name="T7" fmla="*/ 14 h 14"/>
                    <a:gd name="T8" fmla="*/ 41 w 41"/>
                    <a:gd name="T9" fmla="*/ 14 h 14"/>
                    <a:gd name="T10" fmla="*/ 41 w 41"/>
                    <a:gd name="T11" fmla="*/ 0 h 14"/>
                  </a:gdLst>
                  <a:ahLst/>
                  <a:cxnLst>
                    <a:cxn ang="0">
                      <a:pos x="T0" y="T1"/>
                    </a:cxn>
                    <a:cxn ang="0">
                      <a:pos x="T2" y="T3"/>
                    </a:cxn>
                    <a:cxn ang="0">
                      <a:pos x="T4" y="T5"/>
                    </a:cxn>
                    <a:cxn ang="0">
                      <a:pos x="T6" y="T7"/>
                    </a:cxn>
                    <a:cxn ang="0">
                      <a:pos x="T8" y="T9"/>
                    </a:cxn>
                    <a:cxn ang="0">
                      <a:pos x="T10" y="T11"/>
                    </a:cxn>
                  </a:cxnLst>
                  <a:rect l="0" t="0" r="r" b="b"/>
                  <a:pathLst>
                    <a:path w="41" h="14">
                      <a:moveTo>
                        <a:pt x="41" y="0"/>
                      </a:moveTo>
                      <a:cubicBezTo>
                        <a:pt x="6" y="0"/>
                        <a:pt x="6" y="0"/>
                        <a:pt x="6" y="0"/>
                      </a:cubicBezTo>
                      <a:cubicBezTo>
                        <a:pt x="3" y="0"/>
                        <a:pt x="0" y="3"/>
                        <a:pt x="0" y="7"/>
                      </a:cubicBezTo>
                      <a:cubicBezTo>
                        <a:pt x="0" y="11"/>
                        <a:pt x="3" y="14"/>
                        <a:pt x="6" y="14"/>
                      </a:cubicBezTo>
                      <a:cubicBezTo>
                        <a:pt x="41" y="14"/>
                        <a:pt x="41" y="14"/>
                        <a:pt x="41" y="14"/>
                      </a:cubicBezTo>
                      <a:lnTo>
                        <a:pt x="41" y="0"/>
                      </a:ln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352" name="Rectangle 9"/>
                <p:cNvSpPr>
                  <a:spLocks noChangeArrowheads="1"/>
                </p:cNvSpPr>
                <p:nvPr/>
              </p:nvSpPr>
              <p:spPr bwMode="auto">
                <a:xfrm>
                  <a:off x="5235" y="2229"/>
                  <a:ext cx="366"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353" name="Rectangle 10"/>
                <p:cNvSpPr>
                  <a:spLocks noChangeArrowheads="1"/>
                </p:cNvSpPr>
                <p:nvPr/>
              </p:nvSpPr>
              <p:spPr bwMode="auto">
                <a:xfrm>
                  <a:off x="5235" y="2155"/>
                  <a:ext cx="366" cy="4"/>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354" name="Freeform 11"/>
                <p:cNvSpPr>
                  <a:spLocks/>
                </p:cNvSpPr>
                <p:nvPr/>
              </p:nvSpPr>
              <p:spPr bwMode="auto">
                <a:xfrm>
                  <a:off x="5498" y="2180"/>
                  <a:ext cx="80" cy="25"/>
                </a:xfrm>
                <a:custGeom>
                  <a:avLst/>
                  <a:gdLst>
                    <a:gd name="T0" fmla="*/ 41 w 41"/>
                    <a:gd name="T1" fmla="*/ 0 h 13"/>
                    <a:gd name="T2" fmla="*/ 6 w 41"/>
                    <a:gd name="T3" fmla="*/ 0 h 13"/>
                    <a:gd name="T4" fmla="*/ 0 w 41"/>
                    <a:gd name="T5" fmla="*/ 6 h 13"/>
                    <a:gd name="T6" fmla="*/ 6 w 41"/>
                    <a:gd name="T7" fmla="*/ 13 h 13"/>
                    <a:gd name="T8" fmla="*/ 41 w 41"/>
                    <a:gd name="T9" fmla="*/ 13 h 13"/>
                    <a:gd name="T10" fmla="*/ 41 w 41"/>
                    <a:gd name="T11" fmla="*/ 0 h 13"/>
                  </a:gdLst>
                  <a:ahLst/>
                  <a:cxnLst>
                    <a:cxn ang="0">
                      <a:pos x="T0" y="T1"/>
                    </a:cxn>
                    <a:cxn ang="0">
                      <a:pos x="T2" y="T3"/>
                    </a:cxn>
                    <a:cxn ang="0">
                      <a:pos x="T4" y="T5"/>
                    </a:cxn>
                    <a:cxn ang="0">
                      <a:pos x="T6" y="T7"/>
                    </a:cxn>
                    <a:cxn ang="0">
                      <a:pos x="T8" y="T9"/>
                    </a:cxn>
                    <a:cxn ang="0">
                      <a:pos x="T10" y="T11"/>
                    </a:cxn>
                  </a:cxnLst>
                  <a:rect l="0" t="0" r="r" b="b"/>
                  <a:pathLst>
                    <a:path w="41" h="13">
                      <a:moveTo>
                        <a:pt x="41" y="0"/>
                      </a:moveTo>
                      <a:cubicBezTo>
                        <a:pt x="6" y="0"/>
                        <a:pt x="6" y="0"/>
                        <a:pt x="6" y="0"/>
                      </a:cubicBezTo>
                      <a:cubicBezTo>
                        <a:pt x="3" y="0"/>
                        <a:pt x="0" y="3"/>
                        <a:pt x="0" y="6"/>
                      </a:cubicBezTo>
                      <a:cubicBezTo>
                        <a:pt x="0" y="10"/>
                        <a:pt x="3" y="13"/>
                        <a:pt x="6" y="13"/>
                      </a:cubicBezTo>
                      <a:cubicBezTo>
                        <a:pt x="41" y="13"/>
                        <a:pt x="41" y="13"/>
                        <a:pt x="41" y="13"/>
                      </a:cubicBezTo>
                      <a:lnTo>
                        <a:pt x="41" y="0"/>
                      </a:ln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355" name="Rectangle 12"/>
                <p:cNvSpPr>
                  <a:spLocks noChangeArrowheads="1"/>
                </p:cNvSpPr>
                <p:nvPr/>
              </p:nvSpPr>
              <p:spPr bwMode="auto">
                <a:xfrm>
                  <a:off x="5235" y="2302"/>
                  <a:ext cx="366" cy="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356" name="Rectangle 13"/>
                <p:cNvSpPr>
                  <a:spLocks noChangeArrowheads="1"/>
                </p:cNvSpPr>
                <p:nvPr/>
              </p:nvSpPr>
              <p:spPr bwMode="auto">
                <a:xfrm>
                  <a:off x="5235" y="2229"/>
                  <a:ext cx="366"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357" name="Freeform 14"/>
                <p:cNvSpPr>
                  <a:spLocks/>
                </p:cNvSpPr>
                <p:nvPr/>
              </p:nvSpPr>
              <p:spPr bwMode="auto">
                <a:xfrm>
                  <a:off x="5498" y="2254"/>
                  <a:ext cx="80" cy="27"/>
                </a:xfrm>
                <a:custGeom>
                  <a:avLst/>
                  <a:gdLst>
                    <a:gd name="T0" fmla="*/ 41 w 41"/>
                    <a:gd name="T1" fmla="*/ 0 h 14"/>
                    <a:gd name="T2" fmla="*/ 6 w 41"/>
                    <a:gd name="T3" fmla="*/ 0 h 14"/>
                    <a:gd name="T4" fmla="*/ 0 w 41"/>
                    <a:gd name="T5" fmla="*/ 7 h 14"/>
                    <a:gd name="T6" fmla="*/ 6 w 41"/>
                    <a:gd name="T7" fmla="*/ 14 h 14"/>
                    <a:gd name="T8" fmla="*/ 41 w 41"/>
                    <a:gd name="T9" fmla="*/ 14 h 14"/>
                    <a:gd name="T10" fmla="*/ 41 w 41"/>
                    <a:gd name="T11" fmla="*/ 0 h 14"/>
                  </a:gdLst>
                  <a:ahLst/>
                  <a:cxnLst>
                    <a:cxn ang="0">
                      <a:pos x="T0" y="T1"/>
                    </a:cxn>
                    <a:cxn ang="0">
                      <a:pos x="T2" y="T3"/>
                    </a:cxn>
                    <a:cxn ang="0">
                      <a:pos x="T4" y="T5"/>
                    </a:cxn>
                    <a:cxn ang="0">
                      <a:pos x="T6" y="T7"/>
                    </a:cxn>
                    <a:cxn ang="0">
                      <a:pos x="T8" y="T9"/>
                    </a:cxn>
                    <a:cxn ang="0">
                      <a:pos x="T10" y="T11"/>
                    </a:cxn>
                  </a:cxnLst>
                  <a:rect l="0" t="0" r="r" b="b"/>
                  <a:pathLst>
                    <a:path w="41" h="14">
                      <a:moveTo>
                        <a:pt x="41" y="0"/>
                      </a:moveTo>
                      <a:cubicBezTo>
                        <a:pt x="6" y="0"/>
                        <a:pt x="6" y="0"/>
                        <a:pt x="6" y="0"/>
                      </a:cubicBezTo>
                      <a:cubicBezTo>
                        <a:pt x="3" y="0"/>
                        <a:pt x="0" y="3"/>
                        <a:pt x="0" y="7"/>
                      </a:cubicBezTo>
                      <a:cubicBezTo>
                        <a:pt x="0" y="10"/>
                        <a:pt x="3" y="14"/>
                        <a:pt x="6" y="14"/>
                      </a:cubicBezTo>
                      <a:cubicBezTo>
                        <a:pt x="41" y="14"/>
                        <a:pt x="41" y="14"/>
                        <a:pt x="41" y="14"/>
                      </a:cubicBezTo>
                      <a:lnTo>
                        <a:pt x="41" y="0"/>
                      </a:ln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358" name="Rectangle 15"/>
                <p:cNvSpPr>
                  <a:spLocks noChangeArrowheads="1"/>
                </p:cNvSpPr>
                <p:nvPr/>
              </p:nvSpPr>
              <p:spPr bwMode="auto">
                <a:xfrm>
                  <a:off x="5235" y="2378"/>
                  <a:ext cx="366"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359" name="Rectangle 16"/>
                <p:cNvSpPr>
                  <a:spLocks noChangeArrowheads="1"/>
                </p:cNvSpPr>
                <p:nvPr/>
              </p:nvSpPr>
              <p:spPr bwMode="auto">
                <a:xfrm>
                  <a:off x="5235" y="2302"/>
                  <a:ext cx="366" cy="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360" name="Freeform 17"/>
                <p:cNvSpPr>
                  <a:spLocks/>
                </p:cNvSpPr>
                <p:nvPr/>
              </p:nvSpPr>
              <p:spPr bwMode="auto">
                <a:xfrm>
                  <a:off x="5498" y="2329"/>
                  <a:ext cx="80" cy="25"/>
                </a:xfrm>
                <a:custGeom>
                  <a:avLst/>
                  <a:gdLst>
                    <a:gd name="T0" fmla="*/ 41 w 41"/>
                    <a:gd name="T1" fmla="*/ 0 h 13"/>
                    <a:gd name="T2" fmla="*/ 6 w 41"/>
                    <a:gd name="T3" fmla="*/ 0 h 13"/>
                    <a:gd name="T4" fmla="*/ 0 w 41"/>
                    <a:gd name="T5" fmla="*/ 6 h 13"/>
                    <a:gd name="T6" fmla="*/ 6 w 41"/>
                    <a:gd name="T7" fmla="*/ 13 h 13"/>
                    <a:gd name="T8" fmla="*/ 41 w 41"/>
                    <a:gd name="T9" fmla="*/ 13 h 13"/>
                    <a:gd name="T10" fmla="*/ 41 w 41"/>
                    <a:gd name="T11" fmla="*/ 0 h 13"/>
                  </a:gdLst>
                  <a:ahLst/>
                  <a:cxnLst>
                    <a:cxn ang="0">
                      <a:pos x="T0" y="T1"/>
                    </a:cxn>
                    <a:cxn ang="0">
                      <a:pos x="T2" y="T3"/>
                    </a:cxn>
                    <a:cxn ang="0">
                      <a:pos x="T4" y="T5"/>
                    </a:cxn>
                    <a:cxn ang="0">
                      <a:pos x="T6" y="T7"/>
                    </a:cxn>
                    <a:cxn ang="0">
                      <a:pos x="T8" y="T9"/>
                    </a:cxn>
                    <a:cxn ang="0">
                      <a:pos x="T10" y="T11"/>
                    </a:cxn>
                  </a:cxnLst>
                  <a:rect l="0" t="0" r="r" b="b"/>
                  <a:pathLst>
                    <a:path w="41" h="13">
                      <a:moveTo>
                        <a:pt x="41" y="0"/>
                      </a:moveTo>
                      <a:cubicBezTo>
                        <a:pt x="6" y="0"/>
                        <a:pt x="6" y="0"/>
                        <a:pt x="6" y="0"/>
                      </a:cubicBezTo>
                      <a:cubicBezTo>
                        <a:pt x="3" y="0"/>
                        <a:pt x="0" y="3"/>
                        <a:pt x="0" y="6"/>
                      </a:cubicBezTo>
                      <a:cubicBezTo>
                        <a:pt x="0" y="10"/>
                        <a:pt x="3" y="13"/>
                        <a:pt x="6" y="13"/>
                      </a:cubicBezTo>
                      <a:cubicBezTo>
                        <a:pt x="41" y="13"/>
                        <a:pt x="41" y="13"/>
                        <a:pt x="41" y="13"/>
                      </a:cubicBezTo>
                      <a:lnTo>
                        <a:pt x="41" y="0"/>
                      </a:ln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361" name="Rectangle 18"/>
                <p:cNvSpPr>
                  <a:spLocks noChangeArrowheads="1"/>
                </p:cNvSpPr>
                <p:nvPr/>
              </p:nvSpPr>
              <p:spPr bwMode="auto">
                <a:xfrm>
                  <a:off x="5235" y="2451"/>
                  <a:ext cx="366" cy="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362" name="Rectangle 19"/>
                <p:cNvSpPr>
                  <a:spLocks noChangeArrowheads="1"/>
                </p:cNvSpPr>
                <p:nvPr/>
              </p:nvSpPr>
              <p:spPr bwMode="auto">
                <a:xfrm>
                  <a:off x="5235" y="2378"/>
                  <a:ext cx="366"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363" name="Freeform 20"/>
                <p:cNvSpPr>
                  <a:spLocks/>
                </p:cNvSpPr>
                <p:nvPr/>
              </p:nvSpPr>
              <p:spPr bwMode="auto">
                <a:xfrm>
                  <a:off x="5498" y="2403"/>
                  <a:ext cx="80" cy="25"/>
                </a:xfrm>
                <a:custGeom>
                  <a:avLst/>
                  <a:gdLst>
                    <a:gd name="T0" fmla="*/ 41 w 41"/>
                    <a:gd name="T1" fmla="*/ 0 h 13"/>
                    <a:gd name="T2" fmla="*/ 6 w 41"/>
                    <a:gd name="T3" fmla="*/ 0 h 13"/>
                    <a:gd name="T4" fmla="*/ 0 w 41"/>
                    <a:gd name="T5" fmla="*/ 7 h 13"/>
                    <a:gd name="T6" fmla="*/ 6 w 41"/>
                    <a:gd name="T7" fmla="*/ 13 h 13"/>
                    <a:gd name="T8" fmla="*/ 41 w 41"/>
                    <a:gd name="T9" fmla="*/ 13 h 13"/>
                    <a:gd name="T10" fmla="*/ 41 w 41"/>
                    <a:gd name="T11" fmla="*/ 0 h 13"/>
                  </a:gdLst>
                  <a:ahLst/>
                  <a:cxnLst>
                    <a:cxn ang="0">
                      <a:pos x="T0" y="T1"/>
                    </a:cxn>
                    <a:cxn ang="0">
                      <a:pos x="T2" y="T3"/>
                    </a:cxn>
                    <a:cxn ang="0">
                      <a:pos x="T4" y="T5"/>
                    </a:cxn>
                    <a:cxn ang="0">
                      <a:pos x="T6" y="T7"/>
                    </a:cxn>
                    <a:cxn ang="0">
                      <a:pos x="T8" y="T9"/>
                    </a:cxn>
                    <a:cxn ang="0">
                      <a:pos x="T10" y="T11"/>
                    </a:cxn>
                  </a:cxnLst>
                  <a:rect l="0" t="0" r="r" b="b"/>
                  <a:pathLst>
                    <a:path w="41" h="13">
                      <a:moveTo>
                        <a:pt x="41" y="0"/>
                      </a:moveTo>
                      <a:cubicBezTo>
                        <a:pt x="6" y="0"/>
                        <a:pt x="6" y="0"/>
                        <a:pt x="6" y="0"/>
                      </a:cubicBezTo>
                      <a:cubicBezTo>
                        <a:pt x="3" y="0"/>
                        <a:pt x="0" y="3"/>
                        <a:pt x="0" y="7"/>
                      </a:cubicBezTo>
                      <a:cubicBezTo>
                        <a:pt x="0" y="10"/>
                        <a:pt x="3" y="13"/>
                        <a:pt x="6" y="13"/>
                      </a:cubicBezTo>
                      <a:cubicBezTo>
                        <a:pt x="41" y="13"/>
                        <a:pt x="41" y="13"/>
                        <a:pt x="41" y="13"/>
                      </a:cubicBezTo>
                      <a:lnTo>
                        <a:pt x="41" y="0"/>
                      </a:ln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364" name="Rectangle 21"/>
                <p:cNvSpPr>
                  <a:spLocks noChangeArrowheads="1"/>
                </p:cNvSpPr>
                <p:nvPr/>
              </p:nvSpPr>
              <p:spPr bwMode="auto">
                <a:xfrm>
                  <a:off x="5235" y="2527"/>
                  <a:ext cx="366"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365" name="Rectangle 22"/>
                <p:cNvSpPr>
                  <a:spLocks noChangeArrowheads="1"/>
                </p:cNvSpPr>
                <p:nvPr/>
              </p:nvSpPr>
              <p:spPr bwMode="auto">
                <a:xfrm>
                  <a:off x="5235" y="2451"/>
                  <a:ext cx="366" cy="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366" name="Freeform 23"/>
                <p:cNvSpPr>
                  <a:spLocks/>
                </p:cNvSpPr>
                <p:nvPr/>
              </p:nvSpPr>
              <p:spPr bwMode="auto">
                <a:xfrm>
                  <a:off x="5498" y="2478"/>
                  <a:ext cx="80" cy="25"/>
                </a:xfrm>
                <a:custGeom>
                  <a:avLst/>
                  <a:gdLst>
                    <a:gd name="T0" fmla="*/ 41 w 41"/>
                    <a:gd name="T1" fmla="*/ 0 h 13"/>
                    <a:gd name="T2" fmla="*/ 6 w 41"/>
                    <a:gd name="T3" fmla="*/ 0 h 13"/>
                    <a:gd name="T4" fmla="*/ 0 w 41"/>
                    <a:gd name="T5" fmla="*/ 6 h 13"/>
                    <a:gd name="T6" fmla="*/ 6 w 41"/>
                    <a:gd name="T7" fmla="*/ 13 h 13"/>
                    <a:gd name="T8" fmla="*/ 41 w 41"/>
                    <a:gd name="T9" fmla="*/ 13 h 13"/>
                    <a:gd name="T10" fmla="*/ 41 w 41"/>
                    <a:gd name="T11" fmla="*/ 0 h 13"/>
                  </a:gdLst>
                  <a:ahLst/>
                  <a:cxnLst>
                    <a:cxn ang="0">
                      <a:pos x="T0" y="T1"/>
                    </a:cxn>
                    <a:cxn ang="0">
                      <a:pos x="T2" y="T3"/>
                    </a:cxn>
                    <a:cxn ang="0">
                      <a:pos x="T4" y="T5"/>
                    </a:cxn>
                    <a:cxn ang="0">
                      <a:pos x="T6" y="T7"/>
                    </a:cxn>
                    <a:cxn ang="0">
                      <a:pos x="T8" y="T9"/>
                    </a:cxn>
                    <a:cxn ang="0">
                      <a:pos x="T10" y="T11"/>
                    </a:cxn>
                  </a:cxnLst>
                  <a:rect l="0" t="0" r="r" b="b"/>
                  <a:pathLst>
                    <a:path w="41" h="13">
                      <a:moveTo>
                        <a:pt x="41" y="0"/>
                      </a:moveTo>
                      <a:cubicBezTo>
                        <a:pt x="6" y="0"/>
                        <a:pt x="6" y="0"/>
                        <a:pt x="6" y="0"/>
                      </a:cubicBezTo>
                      <a:cubicBezTo>
                        <a:pt x="3" y="0"/>
                        <a:pt x="0" y="3"/>
                        <a:pt x="0" y="6"/>
                      </a:cubicBezTo>
                      <a:cubicBezTo>
                        <a:pt x="0" y="10"/>
                        <a:pt x="3" y="13"/>
                        <a:pt x="6" y="13"/>
                      </a:cubicBezTo>
                      <a:cubicBezTo>
                        <a:pt x="41" y="13"/>
                        <a:pt x="41" y="13"/>
                        <a:pt x="41" y="13"/>
                      </a:cubicBezTo>
                      <a:lnTo>
                        <a:pt x="41" y="0"/>
                      </a:ln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367" name="Rectangle 24"/>
                <p:cNvSpPr>
                  <a:spLocks noChangeArrowheads="1"/>
                </p:cNvSpPr>
                <p:nvPr/>
              </p:nvSpPr>
              <p:spPr bwMode="auto">
                <a:xfrm>
                  <a:off x="5235" y="2600"/>
                  <a:ext cx="366" cy="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368" name="Rectangle 25"/>
                <p:cNvSpPr>
                  <a:spLocks noChangeArrowheads="1"/>
                </p:cNvSpPr>
                <p:nvPr/>
              </p:nvSpPr>
              <p:spPr bwMode="auto">
                <a:xfrm>
                  <a:off x="5235" y="2527"/>
                  <a:ext cx="366"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369" name="Freeform 26"/>
                <p:cNvSpPr>
                  <a:spLocks/>
                </p:cNvSpPr>
                <p:nvPr/>
              </p:nvSpPr>
              <p:spPr bwMode="auto">
                <a:xfrm>
                  <a:off x="5498" y="2552"/>
                  <a:ext cx="80" cy="25"/>
                </a:xfrm>
                <a:custGeom>
                  <a:avLst/>
                  <a:gdLst>
                    <a:gd name="T0" fmla="*/ 41 w 41"/>
                    <a:gd name="T1" fmla="*/ 0 h 13"/>
                    <a:gd name="T2" fmla="*/ 6 w 41"/>
                    <a:gd name="T3" fmla="*/ 0 h 13"/>
                    <a:gd name="T4" fmla="*/ 0 w 41"/>
                    <a:gd name="T5" fmla="*/ 7 h 13"/>
                    <a:gd name="T6" fmla="*/ 6 w 41"/>
                    <a:gd name="T7" fmla="*/ 13 h 13"/>
                    <a:gd name="T8" fmla="*/ 41 w 41"/>
                    <a:gd name="T9" fmla="*/ 13 h 13"/>
                    <a:gd name="T10" fmla="*/ 41 w 41"/>
                    <a:gd name="T11" fmla="*/ 0 h 13"/>
                  </a:gdLst>
                  <a:ahLst/>
                  <a:cxnLst>
                    <a:cxn ang="0">
                      <a:pos x="T0" y="T1"/>
                    </a:cxn>
                    <a:cxn ang="0">
                      <a:pos x="T2" y="T3"/>
                    </a:cxn>
                    <a:cxn ang="0">
                      <a:pos x="T4" y="T5"/>
                    </a:cxn>
                    <a:cxn ang="0">
                      <a:pos x="T6" y="T7"/>
                    </a:cxn>
                    <a:cxn ang="0">
                      <a:pos x="T8" y="T9"/>
                    </a:cxn>
                    <a:cxn ang="0">
                      <a:pos x="T10" y="T11"/>
                    </a:cxn>
                  </a:cxnLst>
                  <a:rect l="0" t="0" r="r" b="b"/>
                  <a:pathLst>
                    <a:path w="41" h="13">
                      <a:moveTo>
                        <a:pt x="41" y="0"/>
                      </a:moveTo>
                      <a:cubicBezTo>
                        <a:pt x="6" y="0"/>
                        <a:pt x="6" y="0"/>
                        <a:pt x="6" y="0"/>
                      </a:cubicBezTo>
                      <a:cubicBezTo>
                        <a:pt x="3" y="0"/>
                        <a:pt x="0" y="3"/>
                        <a:pt x="0" y="7"/>
                      </a:cubicBezTo>
                      <a:cubicBezTo>
                        <a:pt x="0" y="10"/>
                        <a:pt x="3" y="13"/>
                        <a:pt x="6" y="13"/>
                      </a:cubicBezTo>
                      <a:cubicBezTo>
                        <a:pt x="41" y="13"/>
                        <a:pt x="41" y="13"/>
                        <a:pt x="41" y="13"/>
                      </a:cubicBezTo>
                      <a:lnTo>
                        <a:pt x="41" y="0"/>
                      </a:ln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370" name="Rectangle 27"/>
                <p:cNvSpPr>
                  <a:spLocks noChangeArrowheads="1"/>
                </p:cNvSpPr>
                <p:nvPr/>
              </p:nvSpPr>
              <p:spPr bwMode="auto">
                <a:xfrm>
                  <a:off x="5235" y="2676"/>
                  <a:ext cx="366"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371" name="Rectangle 28"/>
                <p:cNvSpPr>
                  <a:spLocks noChangeArrowheads="1"/>
                </p:cNvSpPr>
                <p:nvPr/>
              </p:nvSpPr>
              <p:spPr bwMode="auto">
                <a:xfrm>
                  <a:off x="5235" y="2600"/>
                  <a:ext cx="366" cy="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372" name="Freeform 29"/>
                <p:cNvSpPr>
                  <a:spLocks/>
                </p:cNvSpPr>
                <p:nvPr/>
              </p:nvSpPr>
              <p:spPr bwMode="auto">
                <a:xfrm>
                  <a:off x="5498" y="2627"/>
                  <a:ext cx="80" cy="25"/>
                </a:xfrm>
                <a:custGeom>
                  <a:avLst/>
                  <a:gdLst>
                    <a:gd name="T0" fmla="*/ 41 w 41"/>
                    <a:gd name="T1" fmla="*/ 0 h 13"/>
                    <a:gd name="T2" fmla="*/ 6 w 41"/>
                    <a:gd name="T3" fmla="*/ 0 h 13"/>
                    <a:gd name="T4" fmla="*/ 0 w 41"/>
                    <a:gd name="T5" fmla="*/ 6 h 13"/>
                    <a:gd name="T6" fmla="*/ 6 w 41"/>
                    <a:gd name="T7" fmla="*/ 13 h 13"/>
                    <a:gd name="T8" fmla="*/ 41 w 41"/>
                    <a:gd name="T9" fmla="*/ 13 h 13"/>
                    <a:gd name="T10" fmla="*/ 41 w 41"/>
                    <a:gd name="T11" fmla="*/ 0 h 13"/>
                  </a:gdLst>
                  <a:ahLst/>
                  <a:cxnLst>
                    <a:cxn ang="0">
                      <a:pos x="T0" y="T1"/>
                    </a:cxn>
                    <a:cxn ang="0">
                      <a:pos x="T2" y="T3"/>
                    </a:cxn>
                    <a:cxn ang="0">
                      <a:pos x="T4" y="T5"/>
                    </a:cxn>
                    <a:cxn ang="0">
                      <a:pos x="T6" y="T7"/>
                    </a:cxn>
                    <a:cxn ang="0">
                      <a:pos x="T8" y="T9"/>
                    </a:cxn>
                    <a:cxn ang="0">
                      <a:pos x="T10" y="T11"/>
                    </a:cxn>
                  </a:cxnLst>
                  <a:rect l="0" t="0" r="r" b="b"/>
                  <a:pathLst>
                    <a:path w="41" h="13">
                      <a:moveTo>
                        <a:pt x="41" y="0"/>
                      </a:moveTo>
                      <a:cubicBezTo>
                        <a:pt x="6" y="0"/>
                        <a:pt x="6" y="0"/>
                        <a:pt x="6" y="0"/>
                      </a:cubicBezTo>
                      <a:cubicBezTo>
                        <a:pt x="3" y="0"/>
                        <a:pt x="0" y="3"/>
                        <a:pt x="0" y="6"/>
                      </a:cubicBezTo>
                      <a:cubicBezTo>
                        <a:pt x="0" y="10"/>
                        <a:pt x="3" y="13"/>
                        <a:pt x="6" y="13"/>
                      </a:cubicBezTo>
                      <a:cubicBezTo>
                        <a:pt x="41" y="13"/>
                        <a:pt x="41" y="13"/>
                        <a:pt x="41" y="13"/>
                      </a:cubicBezTo>
                      <a:lnTo>
                        <a:pt x="41" y="0"/>
                      </a:ln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373" name="Rectangle 30"/>
                <p:cNvSpPr>
                  <a:spLocks noChangeArrowheads="1"/>
                </p:cNvSpPr>
                <p:nvPr/>
              </p:nvSpPr>
              <p:spPr bwMode="auto">
                <a:xfrm>
                  <a:off x="5235" y="2749"/>
                  <a:ext cx="366" cy="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374" name="Rectangle 31"/>
                <p:cNvSpPr>
                  <a:spLocks noChangeArrowheads="1"/>
                </p:cNvSpPr>
                <p:nvPr/>
              </p:nvSpPr>
              <p:spPr bwMode="auto">
                <a:xfrm>
                  <a:off x="5235" y="2676"/>
                  <a:ext cx="366"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375" name="Freeform 32"/>
                <p:cNvSpPr>
                  <a:spLocks/>
                </p:cNvSpPr>
                <p:nvPr/>
              </p:nvSpPr>
              <p:spPr bwMode="auto">
                <a:xfrm>
                  <a:off x="5498" y="2701"/>
                  <a:ext cx="80" cy="25"/>
                </a:xfrm>
                <a:custGeom>
                  <a:avLst/>
                  <a:gdLst>
                    <a:gd name="T0" fmla="*/ 41 w 41"/>
                    <a:gd name="T1" fmla="*/ 0 h 13"/>
                    <a:gd name="T2" fmla="*/ 6 w 41"/>
                    <a:gd name="T3" fmla="*/ 0 h 13"/>
                    <a:gd name="T4" fmla="*/ 0 w 41"/>
                    <a:gd name="T5" fmla="*/ 7 h 13"/>
                    <a:gd name="T6" fmla="*/ 6 w 41"/>
                    <a:gd name="T7" fmla="*/ 13 h 13"/>
                    <a:gd name="T8" fmla="*/ 41 w 41"/>
                    <a:gd name="T9" fmla="*/ 13 h 13"/>
                    <a:gd name="T10" fmla="*/ 41 w 41"/>
                    <a:gd name="T11" fmla="*/ 0 h 13"/>
                  </a:gdLst>
                  <a:ahLst/>
                  <a:cxnLst>
                    <a:cxn ang="0">
                      <a:pos x="T0" y="T1"/>
                    </a:cxn>
                    <a:cxn ang="0">
                      <a:pos x="T2" y="T3"/>
                    </a:cxn>
                    <a:cxn ang="0">
                      <a:pos x="T4" y="T5"/>
                    </a:cxn>
                    <a:cxn ang="0">
                      <a:pos x="T6" y="T7"/>
                    </a:cxn>
                    <a:cxn ang="0">
                      <a:pos x="T8" y="T9"/>
                    </a:cxn>
                    <a:cxn ang="0">
                      <a:pos x="T10" y="T11"/>
                    </a:cxn>
                  </a:cxnLst>
                  <a:rect l="0" t="0" r="r" b="b"/>
                  <a:pathLst>
                    <a:path w="41" h="13">
                      <a:moveTo>
                        <a:pt x="41" y="0"/>
                      </a:moveTo>
                      <a:cubicBezTo>
                        <a:pt x="6" y="0"/>
                        <a:pt x="6" y="0"/>
                        <a:pt x="6" y="0"/>
                      </a:cubicBezTo>
                      <a:cubicBezTo>
                        <a:pt x="3" y="0"/>
                        <a:pt x="0" y="3"/>
                        <a:pt x="0" y="7"/>
                      </a:cubicBezTo>
                      <a:cubicBezTo>
                        <a:pt x="0" y="10"/>
                        <a:pt x="3" y="13"/>
                        <a:pt x="6" y="13"/>
                      </a:cubicBezTo>
                      <a:cubicBezTo>
                        <a:pt x="41" y="13"/>
                        <a:pt x="41" y="13"/>
                        <a:pt x="41" y="13"/>
                      </a:cubicBezTo>
                      <a:lnTo>
                        <a:pt x="41" y="0"/>
                      </a:ln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376" name="Freeform 33"/>
                <p:cNvSpPr>
                  <a:spLocks noEditPoints="1"/>
                </p:cNvSpPr>
                <p:nvPr/>
              </p:nvSpPr>
              <p:spPr bwMode="auto">
                <a:xfrm>
                  <a:off x="5231" y="2080"/>
                  <a:ext cx="372" cy="1010"/>
                </a:xfrm>
                <a:custGeom>
                  <a:avLst/>
                  <a:gdLst>
                    <a:gd name="T0" fmla="*/ 372 w 372"/>
                    <a:gd name="T1" fmla="*/ 1010 h 1010"/>
                    <a:gd name="T2" fmla="*/ 0 w 372"/>
                    <a:gd name="T3" fmla="*/ 1010 h 1010"/>
                    <a:gd name="T4" fmla="*/ 0 w 372"/>
                    <a:gd name="T5" fmla="*/ 0 h 1010"/>
                    <a:gd name="T6" fmla="*/ 372 w 372"/>
                    <a:gd name="T7" fmla="*/ 0 h 1010"/>
                    <a:gd name="T8" fmla="*/ 372 w 372"/>
                    <a:gd name="T9" fmla="*/ 1010 h 1010"/>
                    <a:gd name="T10" fmla="*/ 6 w 372"/>
                    <a:gd name="T11" fmla="*/ 1004 h 1010"/>
                    <a:gd name="T12" fmla="*/ 367 w 372"/>
                    <a:gd name="T13" fmla="*/ 1004 h 1010"/>
                    <a:gd name="T14" fmla="*/ 367 w 372"/>
                    <a:gd name="T15" fmla="*/ 5 h 1010"/>
                    <a:gd name="T16" fmla="*/ 6 w 372"/>
                    <a:gd name="T17" fmla="*/ 5 h 1010"/>
                    <a:gd name="T18" fmla="*/ 6 w 372"/>
                    <a:gd name="T19" fmla="*/ 1004 h 10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72" h="1010">
                      <a:moveTo>
                        <a:pt x="372" y="1010"/>
                      </a:moveTo>
                      <a:lnTo>
                        <a:pt x="0" y="1010"/>
                      </a:lnTo>
                      <a:lnTo>
                        <a:pt x="0" y="0"/>
                      </a:lnTo>
                      <a:lnTo>
                        <a:pt x="372" y="0"/>
                      </a:lnTo>
                      <a:lnTo>
                        <a:pt x="372" y="1010"/>
                      </a:lnTo>
                      <a:close/>
                      <a:moveTo>
                        <a:pt x="6" y="1004"/>
                      </a:moveTo>
                      <a:lnTo>
                        <a:pt x="367" y="1004"/>
                      </a:lnTo>
                      <a:lnTo>
                        <a:pt x="367" y="5"/>
                      </a:lnTo>
                      <a:lnTo>
                        <a:pt x="6" y="5"/>
                      </a:lnTo>
                      <a:lnTo>
                        <a:pt x="6" y="100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377" name="Freeform 34"/>
                <p:cNvSpPr>
                  <a:spLocks/>
                </p:cNvSpPr>
                <p:nvPr/>
              </p:nvSpPr>
              <p:spPr bwMode="auto">
                <a:xfrm>
                  <a:off x="5231" y="2049"/>
                  <a:ext cx="127" cy="5"/>
                </a:xfrm>
                <a:custGeom>
                  <a:avLst/>
                  <a:gdLst>
                    <a:gd name="T0" fmla="*/ 64 w 65"/>
                    <a:gd name="T1" fmla="*/ 3 h 3"/>
                    <a:gd name="T2" fmla="*/ 2 w 65"/>
                    <a:gd name="T3" fmla="*/ 3 h 3"/>
                    <a:gd name="T4" fmla="*/ 0 w 65"/>
                    <a:gd name="T5" fmla="*/ 2 h 3"/>
                    <a:gd name="T6" fmla="*/ 2 w 65"/>
                    <a:gd name="T7" fmla="*/ 0 h 3"/>
                    <a:gd name="T8" fmla="*/ 64 w 65"/>
                    <a:gd name="T9" fmla="*/ 0 h 3"/>
                    <a:gd name="T10" fmla="*/ 65 w 65"/>
                    <a:gd name="T11" fmla="*/ 2 h 3"/>
                    <a:gd name="T12" fmla="*/ 64 w 65"/>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65" h="3">
                      <a:moveTo>
                        <a:pt x="64" y="3"/>
                      </a:moveTo>
                      <a:cubicBezTo>
                        <a:pt x="2" y="3"/>
                        <a:pt x="2" y="3"/>
                        <a:pt x="2" y="3"/>
                      </a:cubicBezTo>
                      <a:cubicBezTo>
                        <a:pt x="1" y="3"/>
                        <a:pt x="0" y="2"/>
                        <a:pt x="0" y="2"/>
                      </a:cubicBezTo>
                      <a:cubicBezTo>
                        <a:pt x="0" y="1"/>
                        <a:pt x="1" y="0"/>
                        <a:pt x="2" y="0"/>
                      </a:cubicBezTo>
                      <a:cubicBezTo>
                        <a:pt x="64" y="0"/>
                        <a:pt x="64" y="0"/>
                        <a:pt x="64" y="0"/>
                      </a:cubicBezTo>
                      <a:cubicBezTo>
                        <a:pt x="65" y="0"/>
                        <a:pt x="65" y="1"/>
                        <a:pt x="65" y="2"/>
                      </a:cubicBezTo>
                      <a:cubicBezTo>
                        <a:pt x="65" y="2"/>
                        <a:pt x="65" y="3"/>
                        <a:pt x="64"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378" name="Freeform 35"/>
                <p:cNvSpPr>
                  <a:spLocks/>
                </p:cNvSpPr>
                <p:nvPr/>
              </p:nvSpPr>
              <p:spPr bwMode="auto">
                <a:xfrm>
                  <a:off x="5231" y="2033"/>
                  <a:ext cx="127" cy="6"/>
                </a:xfrm>
                <a:custGeom>
                  <a:avLst/>
                  <a:gdLst>
                    <a:gd name="T0" fmla="*/ 64 w 65"/>
                    <a:gd name="T1" fmla="*/ 3 h 3"/>
                    <a:gd name="T2" fmla="*/ 2 w 65"/>
                    <a:gd name="T3" fmla="*/ 3 h 3"/>
                    <a:gd name="T4" fmla="*/ 0 w 65"/>
                    <a:gd name="T5" fmla="*/ 2 h 3"/>
                    <a:gd name="T6" fmla="*/ 2 w 65"/>
                    <a:gd name="T7" fmla="*/ 0 h 3"/>
                    <a:gd name="T8" fmla="*/ 64 w 65"/>
                    <a:gd name="T9" fmla="*/ 0 h 3"/>
                    <a:gd name="T10" fmla="*/ 65 w 65"/>
                    <a:gd name="T11" fmla="*/ 2 h 3"/>
                    <a:gd name="T12" fmla="*/ 64 w 65"/>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65" h="3">
                      <a:moveTo>
                        <a:pt x="64" y="3"/>
                      </a:moveTo>
                      <a:cubicBezTo>
                        <a:pt x="2" y="3"/>
                        <a:pt x="2" y="3"/>
                        <a:pt x="2" y="3"/>
                      </a:cubicBezTo>
                      <a:cubicBezTo>
                        <a:pt x="1" y="3"/>
                        <a:pt x="0" y="2"/>
                        <a:pt x="0" y="2"/>
                      </a:cubicBezTo>
                      <a:cubicBezTo>
                        <a:pt x="0" y="1"/>
                        <a:pt x="1" y="0"/>
                        <a:pt x="2" y="0"/>
                      </a:cubicBezTo>
                      <a:cubicBezTo>
                        <a:pt x="64" y="0"/>
                        <a:pt x="64" y="0"/>
                        <a:pt x="64" y="0"/>
                      </a:cubicBezTo>
                      <a:cubicBezTo>
                        <a:pt x="65" y="0"/>
                        <a:pt x="65" y="1"/>
                        <a:pt x="65" y="2"/>
                      </a:cubicBezTo>
                      <a:cubicBezTo>
                        <a:pt x="65" y="2"/>
                        <a:pt x="65" y="3"/>
                        <a:pt x="64"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379" name="Freeform 36"/>
                <p:cNvSpPr>
                  <a:spLocks/>
                </p:cNvSpPr>
                <p:nvPr/>
              </p:nvSpPr>
              <p:spPr bwMode="auto">
                <a:xfrm>
                  <a:off x="5231" y="2018"/>
                  <a:ext cx="127" cy="5"/>
                </a:xfrm>
                <a:custGeom>
                  <a:avLst/>
                  <a:gdLst>
                    <a:gd name="T0" fmla="*/ 64 w 65"/>
                    <a:gd name="T1" fmla="*/ 3 h 3"/>
                    <a:gd name="T2" fmla="*/ 2 w 65"/>
                    <a:gd name="T3" fmla="*/ 3 h 3"/>
                    <a:gd name="T4" fmla="*/ 0 w 65"/>
                    <a:gd name="T5" fmla="*/ 2 h 3"/>
                    <a:gd name="T6" fmla="*/ 2 w 65"/>
                    <a:gd name="T7" fmla="*/ 0 h 3"/>
                    <a:gd name="T8" fmla="*/ 64 w 65"/>
                    <a:gd name="T9" fmla="*/ 0 h 3"/>
                    <a:gd name="T10" fmla="*/ 65 w 65"/>
                    <a:gd name="T11" fmla="*/ 2 h 3"/>
                    <a:gd name="T12" fmla="*/ 64 w 65"/>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65" h="3">
                      <a:moveTo>
                        <a:pt x="64" y="3"/>
                      </a:moveTo>
                      <a:cubicBezTo>
                        <a:pt x="2" y="3"/>
                        <a:pt x="2" y="3"/>
                        <a:pt x="2" y="3"/>
                      </a:cubicBezTo>
                      <a:cubicBezTo>
                        <a:pt x="1" y="3"/>
                        <a:pt x="0" y="2"/>
                        <a:pt x="0" y="2"/>
                      </a:cubicBezTo>
                      <a:cubicBezTo>
                        <a:pt x="0" y="1"/>
                        <a:pt x="1" y="0"/>
                        <a:pt x="2" y="0"/>
                      </a:cubicBezTo>
                      <a:cubicBezTo>
                        <a:pt x="64" y="0"/>
                        <a:pt x="64" y="0"/>
                        <a:pt x="64" y="0"/>
                      </a:cubicBezTo>
                      <a:cubicBezTo>
                        <a:pt x="65" y="0"/>
                        <a:pt x="65" y="1"/>
                        <a:pt x="65" y="2"/>
                      </a:cubicBezTo>
                      <a:cubicBezTo>
                        <a:pt x="65" y="2"/>
                        <a:pt x="65" y="3"/>
                        <a:pt x="64"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380" name="Freeform 37"/>
                <p:cNvSpPr>
                  <a:spLocks/>
                </p:cNvSpPr>
                <p:nvPr/>
              </p:nvSpPr>
              <p:spPr bwMode="auto">
                <a:xfrm>
                  <a:off x="5231" y="2002"/>
                  <a:ext cx="127" cy="6"/>
                </a:xfrm>
                <a:custGeom>
                  <a:avLst/>
                  <a:gdLst>
                    <a:gd name="T0" fmla="*/ 64 w 65"/>
                    <a:gd name="T1" fmla="*/ 3 h 3"/>
                    <a:gd name="T2" fmla="*/ 2 w 65"/>
                    <a:gd name="T3" fmla="*/ 3 h 3"/>
                    <a:gd name="T4" fmla="*/ 0 w 65"/>
                    <a:gd name="T5" fmla="*/ 2 h 3"/>
                    <a:gd name="T6" fmla="*/ 2 w 65"/>
                    <a:gd name="T7" fmla="*/ 0 h 3"/>
                    <a:gd name="T8" fmla="*/ 64 w 65"/>
                    <a:gd name="T9" fmla="*/ 0 h 3"/>
                    <a:gd name="T10" fmla="*/ 65 w 65"/>
                    <a:gd name="T11" fmla="*/ 2 h 3"/>
                    <a:gd name="T12" fmla="*/ 64 w 65"/>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65" h="3">
                      <a:moveTo>
                        <a:pt x="64" y="3"/>
                      </a:moveTo>
                      <a:cubicBezTo>
                        <a:pt x="2" y="3"/>
                        <a:pt x="2" y="3"/>
                        <a:pt x="2" y="3"/>
                      </a:cubicBezTo>
                      <a:cubicBezTo>
                        <a:pt x="1" y="3"/>
                        <a:pt x="0" y="2"/>
                        <a:pt x="0" y="2"/>
                      </a:cubicBezTo>
                      <a:cubicBezTo>
                        <a:pt x="0" y="1"/>
                        <a:pt x="1" y="0"/>
                        <a:pt x="2" y="0"/>
                      </a:cubicBezTo>
                      <a:cubicBezTo>
                        <a:pt x="64" y="0"/>
                        <a:pt x="64" y="0"/>
                        <a:pt x="64" y="0"/>
                      </a:cubicBezTo>
                      <a:cubicBezTo>
                        <a:pt x="65" y="0"/>
                        <a:pt x="65" y="1"/>
                        <a:pt x="65" y="2"/>
                      </a:cubicBezTo>
                      <a:cubicBezTo>
                        <a:pt x="65" y="2"/>
                        <a:pt x="65" y="3"/>
                        <a:pt x="64"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381" name="Freeform 38"/>
                <p:cNvSpPr>
                  <a:spLocks/>
                </p:cNvSpPr>
                <p:nvPr/>
              </p:nvSpPr>
              <p:spPr bwMode="auto">
                <a:xfrm>
                  <a:off x="5477" y="2049"/>
                  <a:ext cx="126" cy="5"/>
                </a:xfrm>
                <a:custGeom>
                  <a:avLst/>
                  <a:gdLst>
                    <a:gd name="T0" fmla="*/ 64 w 65"/>
                    <a:gd name="T1" fmla="*/ 3 h 3"/>
                    <a:gd name="T2" fmla="*/ 1 w 65"/>
                    <a:gd name="T3" fmla="*/ 3 h 3"/>
                    <a:gd name="T4" fmla="*/ 0 w 65"/>
                    <a:gd name="T5" fmla="*/ 2 h 3"/>
                    <a:gd name="T6" fmla="*/ 1 w 65"/>
                    <a:gd name="T7" fmla="*/ 0 h 3"/>
                    <a:gd name="T8" fmla="*/ 64 w 65"/>
                    <a:gd name="T9" fmla="*/ 0 h 3"/>
                    <a:gd name="T10" fmla="*/ 65 w 65"/>
                    <a:gd name="T11" fmla="*/ 2 h 3"/>
                    <a:gd name="T12" fmla="*/ 64 w 65"/>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65" h="3">
                      <a:moveTo>
                        <a:pt x="64" y="3"/>
                      </a:moveTo>
                      <a:cubicBezTo>
                        <a:pt x="1" y="3"/>
                        <a:pt x="1" y="3"/>
                        <a:pt x="1" y="3"/>
                      </a:cubicBezTo>
                      <a:cubicBezTo>
                        <a:pt x="1" y="3"/>
                        <a:pt x="0" y="2"/>
                        <a:pt x="0" y="2"/>
                      </a:cubicBezTo>
                      <a:cubicBezTo>
                        <a:pt x="0" y="1"/>
                        <a:pt x="1" y="0"/>
                        <a:pt x="1" y="0"/>
                      </a:cubicBezTo>
                      <a:cubicBezTo>
                        <a:pt x="64" y="0"/>
                        <a:pt x="64" y="0"/>
                        <a:pt x="64" y="0"/>
                      </a:cubicBezTo>
                      <a:cubicBezTo>
                        <a:pt x="64" y="0"/>
                        <a:pt x="65" y="1"/>
                        <a:pt x="65" y="2"/>
                      </a:cubicBezTo>
                      <a:cubicBezTo>
                        <a:pt x="65" y="2"/>
                        <a:pt x="64" y="3"/>
                        <a:pt x="64"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382" name="Freeform 39"/>
                <p:cNvSpPr>
                  <a:spLocks/>
                </p:cNvSpPr>
                <p:nvPr/>
              </p:nvSpPr>
              <p:spPr bwMode="auto">
                <a:xfrm>
                  <a:off x="5477" y="2033"/>
                  <a:ext cx="126" cy="6"/>
                </a:xfrm>
                <a:custGeom>
                  <a:avLst/>
                  <a:gdLst>
                    <a:gd name="T0" fmla="*/ 64 w 65"/>
                    <a:gd name="T1" fmla="*/ 3 h 3"/>
                    <a:gd name="T2" fmla="*/ 1 w 65"/>
                    <a:gd name="T3" fmla="*/ 3 h 3"/>
                    <a:gd name="T4" fmla="*/ 0 w 65"/>
                    <a:gd name="T5" fmla="*/ 2 h 3"/>
                    <a:gd name="T6" fmla="*/ 1 w 65"/>
                    <a:gd name="T7" fmla="*/ 0 h 3"/>
                    <a:gd name="T8" fmla="*/ 64 w 65"/>
                    <a:gd name="T9" fmla="*/ 0 h 3"/>
                    <a:gd name="T10" fmla="*/ 65 w 65"/>
                    <a:gd name="T11" fmla="*/ 2 h 3"/>
                    <a:gd name="T12" fmla="*/ 64 w 65"/>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65" h="3">
                      <a:moveTo>
                        <a:pt x="64" y="3"/>
                      </a:moveTo>
                      <a:cubicBezTo>
                        <a:pt x="1" y="3"/>
                        <a:pt x="1" y="3"/>
                        <a:pt x="1" y="3"/>
                      </a:cubicBezTo>
                      <a:cubicBezTo>
                        <a:pt x="1" y="3"/>
                        <a:pt x="0" y="2"/>
                        <a:pt x="0" y="2"/>
                      </a:cubicBezTo>
                      <a:cubicBezTo>
                        <a:pt x="0" y="1"/>
                        <a:pt x="1" y="0"/>
                        <a:pt x="1" y="0"/>
                      </a:cubicBezTo>
                      <a:cubicBezTo>
                        <a:pt x="64" y="0"/>
                        <a:pt x="64" y="0"/>
                        <a:pt x="64" y="0"/>
                      </a:cubicBezTo>
                      <a:cubicBezTo>
                        <a:pt x="64" y="0"/>
                        <a:pt x="65" y="1"/>
                        <a:pt x="65" y="2"/>
                      </a:cubicBezTo>
                      <a:cubicBezTo>
                        <a:pt x="65" y="2"/>
                        <a:pt x="64" y="3"/>
                        <a:pt x="64"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383" name="Freeform 40"/>
                <p:cNvSpPr>
                  <a:spLocks/>
                </p:cNvSpPr>
                <p:nvPr/>
              </p:nvSpPr>
              <p:spPr bwMode="auto">
                <a:xfrm>
                  <a:off x="5477" y="2018"/>
                  <a:ext cx="126" cy="5"/>
                </a:xfrm>
                <a:custGeom>
                  <a:avLst/>
                  <a:gdLst>
                    <a:gd name="T0" fmla="*/ 64 w 65"/>
                    <a:gd name="T1" fmla="*/ 3 h 3"/>
                    <a:gd name="T2" fmla="*/ 1 w 65"/>
                    <a:gd name="T3" fmla="*/ 3 h 3"/>
                    <a:gd name="T4" fmla="*/ 0 w 65"/>
                    <a:gd name="T5" fmla="*/ 2 h 3"/>
                    <a:gd name="T6" fmla="*/ 1 w 65"/>
                    <a:gd name="T7" fmla="*/ 0 h 3"/>
                    <a:gd name="T8" fmla="*/ 64 w 65"/>
                    <a:gd name="T9" fmla="*/ 0 h 3"/>
                    <a:gd name="T10" fmla="*/ 65 w 65"/>
                    <a:gd name="T11" fmla="*/ 2 h 3"/>
                    <a:gd name="T12" fmla="*/ 64 w 65"/>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65" h="3">
                      <a:moveTo>
                        <a:pt x="64" y="3"/>
                      </a:moveTo>
                      <a:cubicBezTo>
                        <a:pt x="1" y="3"/>
                        <a:pt x="1" y="3"/>
                        <a:pt x="1" y="3"/>
                      </a:cubicBezTo>
                      <a:cubicBezTo>
                        <a:pt x="1" y="3"/>
                        <a:pt x="0" y="2"/>
                        <a:pt x="0" y="2"/>
                      </a:cubicBezTo>
                      <a:cubicBezTo>
                        <a:pt x="0" y="1"/>
                        <a:pt x="1" y="0"/>
                        <a:pt x="1" y="0"/>
                      </a:cubicBezTo>
                      <a:cubicBezTo>
                        <a:pt x="64" y="0"/>
                        <a:pt x="64" y="0"/>
                        <a:pt x="64" y="0"/>
                      </a:cubicBezTo>
                      <a:cubicBezTo>
                        <a:pt x="64" y="0"/>
                        <a:pt x="65" y="1"/>
                        <a:pt x="65" y="2"/>
                      </a:cubicBezTo>
                      <a:cubicBezTo>
                        <a:pt x="65" y="2"/>
                        <a:pt x="64" y="3"/>
                        <a:pt x="64"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384" name="Freeform 41"/>
                <p:cNvSpPr>
                  <a:spLocks/>
                </p:cNvSpPr>
                <p:nvPr/>
              </p:nvSpPr>
              <p:spPr bwMode="auto">
                <a:xfrm>
                  <a:off x="5477" y="2002"/>
                  <a:ext cx="126" cy="6"/>
                </a:xfrm>
                <a:custGeom>
                  <a:avLst/>
                  <a:gdLst>
                    <a:gd name="T0" fmla="*/ 64 w 65"/>
                    <a:gd name="T1" fmla="*/ 3 h 3"/>
                    <a:gd name="T2" fmla="*/ 1 w 65"/>
                    <a:gd name="T3" fmla="*/ 3 h 3"/>
                    <a:gd name="T4" fmla="*/ 0 w 65"/>
                    <a:gd name="T5" fmla="*/ 2 h 3"/>
                    <a:gd name="T6" fmla="*/ 1 w 65"/>
                    <a:gd name="T7" fmla="*/ 0 h 3"/>
                    <a:gd name="T8" fmla="*/ 64 w 65"/>
                    <a:gd name="T9" fmla="*/ 0 h 3"/>
                    <a:gd name="T10" fmla="*/ 65 w 65"/>
                    <a:gd name="T11" fmla="*/ 2 h 3"/>
                    <a:gd name="T12" fmla="*/ 64 w 65"/>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65" h="3">
                      <a:moveTo>
                        <a:pt x="64" y="3"/>
                      </a:moveTo>
                      <a:cubicBezTo>
                        <a:pt x="1" y="3"/>
                        <a:pt x="1" y="3"/>
                        <a:pt x="1" y="3"/>
                      </a:cubicBezTo>
                      <a:cubicBezTo>
                        <a:pt x="1" y="3"/>
                        <a:pt x="0" y="2"/>
                        <a:pt x="0" y="2"/>
                      </a:cubicBezTo>
                      <a:cubicBezTo>
                        <a:pt x="0" y="1"/>
                        <a:pt x="1" y="0"/>
                        <a:pt x="1" y="0"/>
                      </a:cubicBezTo>
                      <a:cubicBezTo>
                        <a:pt x="64" y="0"/>
                        <a:pt x="64" y="0"/>
                        <a:pt x="64" y="0"/>
                      </a:cubicBezTo>
                      <a:cubicBezTo>
                        <a:pt x="64" y="0"/>
                        <a:pt x="65" y="1"/>
                        <a:pt x="65" y="2"/>
                      </a:cubicBezTo>
                      <a:cubicBezTo>
                        <a:pt x="65" y="2"/>
                        <a:pt x="64" y="3"/>
                        <a:pt x="64"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385" name="Rectangle 42"/>
                <p:cNvSpPr>
                  <a:spLocks noChangeArrowheads="1"/>
                </p:cNvSpPr>
                <p:nvPr/>
              </p:nvSpPr>
              <p:spPr bwMode="auto">
                <a:xfrm>
                  <a:off x="5235" y="2803"/>
                  <a:ext cx="366" cy="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386" name="Freeform 43"/>
                <p:cNvSpPr>
                  <a:spLocks/>
                </p:cNvSpPr>
                <p:nvPr/>
              </p:nvSpPr>
              <p:spPr bwMode="auto">
                <a:xfrm>
                  <a:off x="5348" y="2790"/>
                  <a:ext cx="138" cy="31"/>
                </a:xfrm>
                <a:custGeom>
                  <a:avLst/>
                  <a:gdLst>
                    <a:gd name="T0" fmla="*/ 10 w 138"/>
                    <a:gd name="T1" fmla="*/ 31 h 31"/>
                    <a:gd name="T2" fmla="*/ 0 w 138"/>
                    <a:gd name="T3" fmla="*/ 15 h 31"/>
                    <a:gd name="T4" fmla="*/ 10 w 138"/>
                    <a:gd name="T5" fmla="*/ 0 h 31"/>
                    <a:gd name="T6" fmla="*/ 129 w 138"/>
                    <a:gd name="T7" fmla="*/ 0 h 31"/>
                    <a:gd name="T8" fmla="*/ 138 w 138"/>
                    <a:gd name="T9" fmla="*/ 15 h 31"/>
                    <a:gd name="T10" fmla="*/ 129 w 138"/>
                    <a:gd name="T11" fmla="*/ 31 h 31"/>
                    <a:gd name="T12" fmla="*/ 10 w 138"/>
                    <a:gd name="T13" fmla="*/ 31 h 31"/>
                  </a:gdLst>
                  <a:ahLst/>
                  <a:cxnLst>
                    <a:cxn ang="0">
                      <a:pos x="T0" y="T1"/>
                    </a:cxn>
                    <a:cxn ang="0">
                      <a:pos x="T2" y="T3"/>
                    </a:cxn>
                    <a:cxn ang="0">
                      <a:pos x="T4" y="T5"/>
                    </a:cxn>
                    <a:cxn ang="0">
                      <a:pos x="T6" y="T7"/>
                    </a:cxn>
                    <a:cxn ang="0">
                      <a:pos x="T8" y="T9"/>
                    </a:cxn>
                    <a:cxn ang="0">
                      <a:pos x="T10" y="T11"/>
                    </a:cxn>
                    <a:cxn ang="0">
                      <a:pos x="T12" y="T13"/>
                    </a:cxn>
                  </a:cxnLst>
                  <a:rect l="0" t="0" r="r" b="b"/>
                  <a:pathLst>
                    <a:path w="138" h="31">
                      <a:moveTo>
                        <a:pt x="10" y="31"/>
                      </a:moveTo>
                      <a:lnTo>
                        <a:pt x="0" y="15"/>
                      </a:lnTo>
                      <a:lnTo>
                        <a:pt x="10" y="0"/>
                      </a:lnTo>
                      <a:lnTo>
                        <a:pt x="129" y="0"/>
                      </a:lnTo>
                      <a:lnTo>
                        <a:pt x="138" y="15"/>
                      </a:lnTo>
                      <a:lnTo>
                        <a:pt x="129" y="31"/>
                      </a:lnTo>
                      <a:lnTo>
                        <a:pt x="10" y="31"/>
                      </a:lnTo>
                      <a:close/>
                    </a:path>
                  </a:pathLst>
                </a:custGeom>
                <a:solidFill>
                  <a:srgbClr val="5050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387" name="Rectangle 44"/>
                <p:cNvSpPr>
                  <a:spLocks noChangeArrowheads="1"/>
                </p:cNvSpPr>
                <p:nvPr/>
              </p:nvSpPr>
              <p:spPr bwMode="auto">
                <a:xfrm>
                  <a:off x="5235" y="2881"/>
                  <a:ext cx="366"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388" name="Freeform 45"/>
                <p:cNvSpPr>
                  <a:spLocks/>
                </p:cNvSpPr>
                <p:nvPr/>
              </p:nvSpPr>
              <p:spPr bwMode="auto">
                <a:xfrm>
                  <a:off x="5348" y="2867"/>
                  <a:ext cx="138" cy="31"/>
                </a:xfrm>
                <a:custGeom>
                  <a:avLst/>
                  <a:gdLst>
                    <a:gd name="T0" fmla="*/ 10 w 138"/>
                    <a:gd name="T1" fmla="*/ 31 h 31"/>
                    <a:gd name="T2" fmla="*/ 0 w 138"/>
                    <a:gd name="T3" fmla="*/ 16 h 31"/>
                    <a:gd name="T4" fmla="*/ 10 w 138"/>
                    <a:gd name="T5" fmla="*/ 0 h 31"/>
                    <a:gd name="T6" fmla="*/ 129 w 138"/>
                    <a:gd name="T7" fmla="*/ 0 h 31"/>
                    <a:gd name="T8" fmla="*/ 138 w 138"/>
                    <a:gd name="T9" fmla="*/ 16 h 31"/>
                    <a:gd name="T10" fmla="*/ 129 w 138"/>
                    <a:gd name="T11" fmla="*/ 31 h 31"/>
                    <a:gd name="T12" fmla="*/ 10 w 138"/>
                    <a:gd name="T13" fmla="*/ 31 h 31"/>
                  </a:gdLst>
                  <a:ahLst/>
                  <a:cxnLst>
                    <a:cxn ang="0">
                      <a:pos x="T0" y="T1"/>
                    </a:cxn>
                    <a:cxn ang="0">
                      <a:pos x="T2" y="T3"/>
                    </a:cxn>
                    <a:cxn ang="0">
                      <a:pos x="T4" y="T5"/>
                    </a:cxn>
                    <a:cxn ang="0">
                      <a:pos x="T6" y="T7"/>
                    </a:cxn>
                    <a:cxn ang="0">
                      <a:pos x="T8" y="T9"/>
                    </a:cxn>
                    <a:cxn ang="0">
                      <a:pos x="T10" y="T11"/>
                    </a:cxn>
                    <a:cxn ang="0">
                      <a:pos x="T12" y="T13"/>
                    </a:cxn>
                  </a:cxnLst>
                  <a:rect l="0" t="0" r="r" b="b"/>
                  <a:pathLst>
                    <a:path w="138" h="31">
                      <a:moveTo>
                        <a:pt x="10" y="31"/>
                      </a:moveTo>
                      <a:lnTo>
                        <a:pt x="0" y="16"/>
                      </a:lnTo>
                      <a:lnTo>
                        <a:pt x="10" y="0"/>
                      </a:lnTo>
                      <a:lnTo>
                        <a:pt x="129" y="0"/>
                      </a:lnTo>
                      <a:lnTo>
                        <a:pt x="138" y="16"/>
                      </a:lnTo>
                      <a:lnTo>
                        <a:pt x="129" y="31"/>
                      </a:lnTo>
                      <a:lnTo>
                        <a:pt x="10" y="31"/>
                      </a:lnTo>
                      <a:close/>
                    </a:path>
                  </a:pathLst>
                </a:custGeom>
                <a:solidFill>
                  <a:srgbClr val="5050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389" name="Rectangle 46"/>
                <p:cNvSpPr>
                  <a:spLocks noChangeArrowheads="1"/>
                </p:cNvSpPr>
                <p:nvPr/>
              </p:nvSpPr>
              <p:spPr bwMode="auto">
                <a:xfrm>
                  <a:off x="5235" y="2958"/>
                  <a:ext cx="366" cy="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390" name="Freeform 47"/>
                <p:cNvSpPr>
                  <a:spLocks/>
                </p:cNvSpPr>
                <p:nvPr/>
              </p:nvSpPr>
              <p:spPr bwMode="auto">
                <a:xfrm>
                  <a:off x="5348" y="2945"/>
                  <a:ext cx="138" cy="30"/>
                </a:xfrm>
                <a:custGeom>
                  <a:avLst/>
                  <a:gdLst>
                    <a:gd name="T0" fmla="*/ 10 w 138"/>
                    <a:gd name="T1" fmla="*/ 30 h 30"/>
                    <a:gd name="T2" fmla="*/ 0 w 138"/>
                    <a:gd name="T3" fmla="*/ 15 h 30"/>
                    <a:gd name="T4" fmla="*/ 10 w 138"/>
                    <a:gd name="T5" fmla="*/ 0 h 30"/>
                    <a:gd name="T6" fmla="*/ 129 w 138"/>
                    <a:gd name="T7" fmla="*/ 0 h 30"/>
                    <a:gd name="T8" fmla="*/ 138 w 138"/>
                    <a:gd name="T9" fmla="*/ 15 h 30"/>
                    <a:gd name="T10" fmla="*/ 129 w 138"/>
                    <a:gd name="T11" fmla="*/ 30 h 30"/>
                    <a:gd name="T12" fmla="*/ 10 w 138"/>
                    <a:gd name="T13" fmla="*/ 30 h 30"/>
                  </a:gdLst>
                  <a:ahLst/>
                  <a:cxnLst>
                    <a:cxn ang="0">
                      <a:pos x="T0" y="T1"/>
                    </a:cxn>
                    <a:cxn ang="0">
                      <a:pos x="T2" y="T3"/>
                    </a:cxn>
                    <a:cxn ang="0">
                      <a:pos x="T4" y="T5"/>
                    </a:cxn>
                    <a:cxn ang="0">
                      <a:pos x="T6" y="T7"/>
                    </a:cxn>
                    <a:cxn ang="0">
                      <a:pos x="T8" y="T9"/>
                    </a:cxn>
                    <a:cxn ang="0">
                      <a:pos x="T10" y="T11"/>
                    </a:cxn>
                    <a:cxn ang="0">
                      <a:pos x="T12" y="T13"/>
                    </a:cxn>
                  </a:cxnLst>
                  <a:rect l="0" t="0" r="r" b="b"/>
                  <a:pathLst>
                    <a:path w="138" h="30">
                      <a:moveTo>
                        <a:pt x="10" y="30"/>
                      </a:moveTo>
                      <a:lnTo>
                        <a:pt x="0" y="15"/>
                      </a:lnTo>
                      <a:lnTo>
                        <a:pt x="10" y="0"/>
                      </a:lnTo>
                      <a:lnTo>
                        <a:pt x="129" y="0"/>
                      </a:lnTo>
                      <a:lnTo>
                        <a:pt x="138" y="15"/>
                      </a:lnTo>
                      <a:lnTo>
                        <a:pt x="129" y="30"/>
                      </a:lnTo>
                      <a:lnTo>
                        <a:pt x="10" y="30"/>
                      </a:lnTo>
                      <a:close/>
                    </a:path>
                  </a:pathLst>
                </a:custGeom>
                <a:solidFill>
                  <a:srgbClr val="5050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391" name="Rectangle 48"/>
                <p:cNvSpPr>
                  <a:spLocks noChangeArrowheads="1"/>
                </p:cNvSpPr>
                <p:nvPr/>
              </p:nvSpPr>
              <p:spPr bwMode="auto">
                <a:xfrm>
                  <a:off x="5235" y="3035"/>
                  <a:ext cx="366" cy="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392" name="Freeform 49"/>
                <p:cNvSpPr>
                  <a:spLocks/>
                </p:cNvSpPr>
                <p:nvPr/>
              </p:nvSpPr>
              <p:spPr bwMode="auto">
                <a:xfrm>
                  <a:off x="5348" y="3022"/>
                  <a:ext cx="138" cy="31"/>
                </a:xfrm>
                <a:custGeom>
                  <a:avLst/>
                  <a:gdLst>
                    <a:gd name="T0" fmla="*/ 10 w 138"/>
                    <a:gd name="T1" fmla="*/ 31 h 31"/>
                    <a:gd name="T2" fmla="*/ 0 w 138"/>
                    <a:gd name="T3" fmla="*/ 15 h 31"/>
                    <a:gd name="T4" fmla="*/ 10 w 138"/>
                    <a:gd name="T5" fmla="*/ 0 h 31"/>
                    <a:gd name="T6" fmla="*/ 129 w 138"/>
                    <a:gd name="T7" fmla="*/ 0 h 31"/>
                    <a:gd name="T8" fmla="*/ 138 w 138"/>
                    <a:gd name="T9" fmla="*/ 15 h 31"/>
                    <a:gd name="T10" fmla="*/ 129 w 138"/>
                    <a:gd name="T11" fmla="*/ 31 h 31"/>
                    <a:gd name="T12" fmla="*/ 10 w 138"/>
                    <a:gd name="T13" fmla="*/ 31 h 31"/>
                  </a:gdLst>
                  <a:ahLst/>
                  <a:cxnLst>
                    <a:cxn ang="0">
                      <a:pos x="T0" y="T1"/>
                    </a:cxn>
                    <a:cxn ang="0">
                      <a:pos x="T2" y="T3"/>
                    </a:cxn>
                    <a:cxn ang="0">
                      <a:pos x="T4" y="T5"/>
                    </a:cxn>
                    <a:cxn ang="0">
                      <a:pos x="T6" y="T7"/>
                    </a:cxn>
                    <a:cxn ang="0">
                      <a:pos x="T8" y="T9"/>
                    </a:cxn>
                    <a:cxn ang="0">
                      <a:pos x="T10" y="T11"/>
                    </a:cxn>
                    <a:cxn ang="0">
                      <a:pos x="T12" y="T13"/>
                    </a:cxn>
                  </a:cxnLst>
                  <a:rect l="0" t="0" r="r" b="b"/>
                  <a:pathLst>
                    <a:path w="138" h="31">
                      <a:moveTo>
                        <a:pt x="10" y="31"/>
                      </a:moveTo>
                      <a:lnTo>
                        <a:pt x="0" y="15"/>
                      </a:lnTo>
                      <a:lnTo>
                        <a:pt x="10" y="0"/>
                      </a:lnTo>
                      <a:lnTo>
                        <a:pt x="129" y="0"/>
                      </a:lnTo>
                      <a:lnTo>
                        <a:pt x="138" y="15"/>
                      </a:lnTo>
                      <a:lnTo>
                        <a:pt x="129" y="31"/>
                      </a:lnTo>
                      <a:lnTo>
                        <a:pt x="10" y="31"/>
                      </a:lnTo>
                      <a:close/>
                    </a:path>
                  </a:pathLst>
                </a:custGeom>
                <a:solidFill>
                  <a:srgbClr val="5050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grpSp>
        </p:grpSp>
        <p:grpSp>
          <p:nvGrpSpPr>
            <p:cNvPr id="10" name="Group 9"/>
            <p:cNvGrpSpPr/>
            <p:nvPr/>
          </p:nvGrpSpPr>
          <p:grpSpPr>
            <a:xfrm>
              <a:off x="7862761" y="1412904"/>
              <a:ext cx="3440377" cy="5229359"/>
              <a:chOff x="8510807" y="1412904"/>
              <a:chExt cx="3440377" cy="5229359"/>
            </a:xfrm>
          </p:grpSpPr>
          <p:sp>
            <p:nvSpPr>
              <p:cNvPr id="39" name="Rectangle 38"/>
              <p:cNvSpPr/>
              <p:nvPr/>
            </p:nvSpPr>
            <p:spPr>
              <a:xfrm>
                <a:off x="8510807" y="1412904"/>
                <a:ext cx="3440377" cy="5229359"/>
              </a:xfrm>
              <a:prstGeom prst="rect">
                <a:avLst/>
              </a:prstGeom>
              <a:solidFill>
                <a:schemeClr val="bg1">
                  <a:lumMod val="85000"/>
                </a:schemeClr>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defTabSz="932597"/>
                <a:endParaRPr lang="en-US" sz="1600">
                  <a:solidFill>
                    <a:srgbClr val="FFFFFF"/>
                  </a:solidFill>
                </a:endParaRPr>
              </a:p>
            </p:txBody>
          </p:sp>
          <p:sp>
            <p:nvSpPr>
              <p:cNvPr id="18" name="TextBox 17"/>
              <p:cNvSpPr txBox="1"/>
              <p:nvPr/>
            </p:nvSpPr>
            <p:spPr>
              <a:xfrm>
                <a:off x="8575838" y="1792440"/>
                <a:ext cx="1446947" cy="376294"/>
              </a:xfrm>
              <a:prstGeom prst="rect">
                <a:avLst/>
              </a:prstGeom>
              <a:noFill/>
            </p:spPr>
            <p:txBody>
              <a:bodyPr wrap="square" rtlCol="0">
                <a:spAutoFit/>
              </a:bodyPr>
              <a:lstStyle/>
              <a:p>
                <a:pPr algn="ctr" defTabSz="932597"/>
                <a:r>
                  <a:rPr lang="en-US" sz="1050" dirty="0">
                    <a:solidFill>
                      <a:srgbClr val="000000"/>
                    </a:solidFill>
                  </a:rPr>
                  <a:t>Computer2</a:t>
                </a:r>
              </a:p>
            </p:txBody>
          </p:sp>
          <p:sp>
            <p:nvSpPr>
              <p:cNvPr id="19" name="TextBox 18"/>
              <p:cNvSpPr txBox="1"/>
              <p:nvPr/>
            </p:nvSpPr>
            <p:spPr>
              <a:xfrm>
                <a:off x="8575838" y="3355922"/>
                <a:ext cx="1446947" cy="376294"/>
              </a:xfrm>
              <a:prstGeom prst="rect">
                <a:avLst/>
              </a:prstGeom>
              <a:noFill/>
            </p:spPr>
            <p:txBody>
              <a:bodyPr wrap="square" rtlCol="0">
                <a:spAutoFit/>
              </a:bodyPr>
              <a:lstStyle/>
              <a:p>
                <a:pPr algn="ctr" defTabSz="932597"/>
                <a:r>
                  <a:rPr lang="en-US" sz="1050" dirty="0">
                    <a:solidFill>
                      <a:srgbClr val="000000"/>
                    </a:solidFill>
                  </a:rPr>
                  <a:t>Computer3</a:t>
                </a:r>
              </a:p>
            </p:txBody>
          </p:sp>
          <p:sp>
            <p:nvSpPr>
              <p:cNvPr id="20" name="TextBox 19"/>
              <p:cNvSpPr txBox="1"/>
              <p:nvPr/>
            </p:nvSpPr>
            <p:spPr>
              <a:xfrm>
                <a:off x="8575838" y="4908674"/>
                <a:ext cx="1446947" cy="376294"/>
              </a:xfrm>
              <a:prstGeom prst="rect">
                <a:avLst/>
              </a:prstGeom>
              <a:noFill/>
            </p:spPr>
            <p:txBody>
              <a:bodyPr wrap="square" rtlCol="0">
                <a:spAutoFit/>
              </a:bodyPr>
              <a:lstStyle/>
              <a:p>
                <a:pPr algn="ctr" defTabSz="932597"/>
                <a:r>
                  <a:rPr lang="en-US" sz="1050" dirty="0">
                    <a:solidFill>
                      <a:srgbClr val="000000"/>
                    </a:solidFill>
                  </a:rPr>
                  <a:t>Computer4</a:t>
                </a:r>
              </a:p>
            </p:txBody>
          </p:sp>
          <p:sp>
            <p:nvSpPr>
              <p:cNvPr id="44" name="TextBox 43"/>
              <p:cNvSpPr txBox="1"/>
              <p:nvPr/>
            </p:nvSpPr>
            <p:spPr>
              <a:xfrm>
                <a:off x="10327366" y="1713899"/>
                <a:ext cx="1572450" cy="442700"/>
              </a:xfrm>
              <a:prstGeom prst="rect">
                <a:avLst/>
              </a:prstGeom>
              <a:noFill/>
            </p:spPr>
            <p:txBody>
              <a:bodyPr wrap="square" rtlCol="0">
                <a:spAutoFit/>
              </a:bodyPr>
              <a:lstStyle/>
              <a:p>
                <a:pPr algn="ctr" defTabSz="932597"/>
                <a:r>
                  <a:rPr lang="en-US" sz="1400" dirty="0">
                    <a:solidFill>
                      <a:srgbClr val="C00000"/>
                    </a:solidFill>
                    <a:latin typeface="Segoe UI Semilight" panose="020B0402040204020203" pitchFamily="34" charset="0"/>
                    <a:cs typeface="Segoe UI Semilight" panose="020B0402040204020203" pitchFamily="34" charset="0"/>
                  </a:rPr>
                  <a:t>Primary site</a:t>
                </a:r>
              </a:p>
            </p:txBody>
          </p:sp>
          <p:grpSp>
            <p:nvGrpSpPr>
              <p:cNvPr id="605" name="Group 604"/>
              <p:cNvGrpSpPr/>
              <p:nvPr/>
            </p:nvGrpSpPr>
            <p:grpSpPr>
              <a:xfrm>
                <a:off x="10390118" y="2902783"/>
                <a:ext cx="1446948" cy="2330013"/>
                <a:chOff x="10390118" y="2902783"/>
                <a:chExt cx="1446948" cy="2330013"/>
              </a:xfrm>
            </p:grpSpPr>
            <p:sp>
              <p:nvSpPr>
                <p:cNvPr id="22" name="TextBox 21"/>
                <p:cNvSpPr txBox="1"/>
                <p:nvPr/>
              </p:nvSpPr>
              <p:spPr>
                <a:xfrm>
                  <a:off x="10390118" y="2902783"/>
                  <a:ext cx="1446948" cy="619779"/>
                </a:xfrm>
                <a:prstGeom prst="rect">
                  <a:avLst/>
                </a:prstGeom>
                <a:noFill/>
              </p:spPr>
              <p:txBody>
                <a:bodyPr wrap="square" rtlCol="0">
                  <a:spAutoFit/>
                </a:bodyPr>
                <a:lstStyle/>
                <a:p>
                  <a:pPr algn="ctr" defTabSz="932597"/>
                  <a:r>
                    <a:rPr lang="en-US" sz="1050" dirty="0">
                      <a:solidFill>
                        <a:srgbClr val="000000"/>
                      </a:solidFill>
                    </a:rPr>
                    <a:t>Computer1 (Primary)</a:t>
                  </a:r>
                </a:p>
              </p:txBody>
            </p:sp>
            <p:grpSp>
              <p:nvGrpSpPr>
                <p:cNvPr id="92" name="Group 4"/>
                <p:cNvGrpSpPr>
                  <a:grpSpLocks noChangeAspect="1"/>
                </p:cNvGrpSpPr>
                <p:nvPr/>
              </p:nvGrpSpPr>
              <p:grpSpPr bwMode="auto">
                <a:xfrm>
                  <a:off x="10824007" y="3534577"/>
                  <a:ext cx="579170" cy="1698219"/>
                  <a:chOff x="5221" y="1973"/>
                  <a:chExt cx="398" cy="1167"/>
                </a:xfrm>
              </p:grpSpPr>
              <p:sp>
                <p:nvSpPr>
                  <p:cNvPr id="93" name="AutoShape 3"/>
                  <p:cNvSpPr>
                    <a:spLocks noChangeAspect="1" noChangeArrowheads="1" noTextEdit="1"/>
                  </p:cNvSpPr>
                  <p:nvPr/>
                </p:nvSpPr>
                <p:spPr bwMode="auto">
                  <a:xfrm>
                    <a:off x="5221" y="1973"/>
                    <a:ext cx="398" cy="11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94" name="Freeform 5"/>
                  <p:cNvSpPr>
                    <a:spLocks/>
                  </p:cNvSpPr>
                  <p:nvPr/>
                </p:nvSpPr>
                <p:spPr bwMode="auto">
                  <a:xfrm>
                    <a:off x="5219" y="1975"/>
                    <a:ext cx="398" cy="1167"/>
                  </a:xfrm>
                  <a:custGeom>
                    <a:avLst/>
                    <a:gdLst>
                      <a:gd name="T0" fmla="*/ 194 w 204"/>
                      <a:gd name="T1" fmla="*/ 0 h 603"/>
                      <a:gd name="T2" fmla="*/ 9 w 204"/>
                      <a:gd name="T3" fmla="*/ 0 h 603"/>
                      <a:gd name="T4" fmla="*/ 0 w 204"/>
                      <a:gd name="T5" fmla="*/ 10 h 603"/>
                      <a:gd name="T6" fmla="*/ 0 w 204"/>
                      <a:gd name="T7" fmla="*/ 603 h 603"/>
                      <a:gd name="T8" fmla="*/ 204 w 204"/>
                      <a:gd name="T9" fmla="*/ 603 h 603"/>
                      <a:gd name="T10" fmla="*/ 204 w 204"/>
                      <a:gd name="T11" fmla="*/ 10 h 603"/>
                      <a:gd name="T12" fmla="*/ 194 w 204"/>
                      <a:gd name="T13" fmla="*/ 0 h 603"/>
                    </a:gdLst>
                    <a:ahLst/>
                    <a:cxnLst>
                      <a:cxn ang="0">
                        <a:pos x="T0" y="T1"/>
                      </a:cxn>
                      <a:cxn ang="0">
                        <a:pos x="T2" y="T3"/>
                      </a:cxn>
                      <a:cxn ang="0">
                        <a:pos x="T4" y="T5"/>
                      </a:cxn>
                      <a:cxn ang="0">
                        <a:pos x="T6" y="T7"/>
                      </a:cxn>
                      <a:cxn ang="0">
                        <a:pos x="T8" y="T9"/>
                      </a:cxn>
                      <a:cxn ang="0">
                        <a:pos x="T10" y="T11"/>
                      </a:cxn>
                      <a:cxn ang="0">
                        <a:pos x="T12" y="T13"/>
                      </a:cxn>
                    </a:cxnLst>
                    <a:rect l="0" t="0" r="r" b="b"/>
                    <a:pathLst>
                      <a:path w="204" h="603">
                        <a:moveTo>
                          <a:pt x="194" y="0"/>
                        </a:moveTo>
                        <a:cubicBezTo>
                          <a:pt x="9" y="0"/>
                          <a:pt x="9" y="0"/>
                          <a:pt x="9" y="0"/>
                        </a:cubicBezTo>
                        <a:cubicBezTo>
                          <a:pt x="4" y="0"/>
                          <a:pt x="0" y="5"/>
                          <a:pt x="0" y="10"/>
                        </a:cubicBezTo>
                        <a:cubicBezTo>
                          <a:pt x="0" y="603"/>
                          <a:pt x="0" y="603"/>
                          <a:pt x="0" y="603"/>
                        </a:cubicBezTo>
                        <a:cubicBezTo>
                          <a:pt x="204" y="603"/>
                          <a:pt x="204" y="603"/>
                          <a:pt x="204" y="603"/>
                        </a:cubicBezTo>
                        <a:cubicBezTo>
                          <a:pt x="204" y="10"/>
                          <a:pt x="204" y="10"/>
                          <a:pt x="204" y="10"/>
                        </a:cubicBezTo>
                        <a:cubicBezTo>
                          <a:pt x="204" y="5"/>
                          <a:pt x="199" y="0"/>
                          <a:pt x="194" y="0"/>
                        </a:cubicBezTo>
                        <a:close/>
                      </a:path>
                    </a:pathLst>
                  </a:custGeom>
                  <a:solidFill>
                    <a:srgbClr val="5050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95" name="Rectangle 6"/>
                  <p:cNvSpPr>
                    <a:spLocks noChangeArrowheads="1"/>
                  </p:cNvSpPr>
                  <p:nvPr/>
                </p:nvSpPr>
                <p:spPr bwMode="auto">
                  <a:xfrm>
                    <a:off x="5235" y="2155"/>
                    <a:ext cx="366" cy="4"/>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96" name="Rectangle 7"/>
                  <p:cNvSpPr>
                    <a:spLocks noChangeArrowheads="1"/>
                  </p:cNvSpPr>
                  <p:nvPr/>
                </p:nvSpPr>
                <p:spPr bwMode="auto">
                  <a:xfrm>
                    <a:off x="5235" y="2080"/>
                    <a:ext cx="366"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97" name="Freeform 8"/>
                  <p:cNvSpPr>
                    <a:spLocks/>
                  </p:cNvSpPr>
                  <p:nvPr/>
                </p:nvSpPr>
                <p:spPr bwMode="auto">
                  <a:xfrm>
                    <a:off x="5498" y="2105"/>
                    <a:ext cx="80" cy="27"/>
                  </a:xfrm>
                  <a:custGeom>
                    <a:avLst/>
                    <a:gdLst>
                      <a:gd name="T0" fmla="*/ 41 w 41"/>
                      <a:gd name="T1" fmla="*/ 0 h 14"/>
                      <a:gd name="T2" fmla="*/ 6 w 41"/>
                      <a:gd name="T3" fmla="*/ 0 h 14"/>
                      <a:gd name="T4" fmla="*/ 0 w 41"/>
                      <a:gd name="T5" fmla="*/ 7 h 14"/>
                      <a:gd name="T6" fmla="*/ 6 w 41"/>
                      <a:gd name="T7" fmla="*/ 14 h 14"/>
                      <a:gd name="T8" fmla="*/ 41 w 41"/>
                      <a:gd name="T9" fmla="*/ 14 h 14"/>
                      <a:gd name="T10" fmla="*/ 41 w 41"/>
                      <a:gd name="T11" fmla="*/ 0 h 14"/>
                    </a:gdLst>
                    <a:ahLst/>
                    <a:cxnLst>
                      <a:cxn ang="0">
                        <a:pos x="T0" y="T1"/>
                      </a:cxn>
                      <a:cxn ang="0">
                        <a:pos x="T2" y="T3"/>
                      </a:cxn>
                      <a:cxn ang="0">
                        <a:pos x="T4" y="T5"/>
                      </a:cxn>
                      <a:cxn ang="0">
                        <a:pos x="T6" y="T7"/>
                      </a:cxn>
                      <a:cxn ang="0">
                        <a:pos x="T8" y="T9"/>
                      </a:cxn>
                      <a:cxn ang="0">
                        <a:pos x="T10" y="T11"/>
                      </a:cxn>
                    </a:cxnLst>
                    <a:rect l="0" t="0" r="r" b="b"/>
                    <a:pathLst>
                      <a:path w="41" h="14">
                        <a:moveTo>
                          <a:pt x="41" y="0"/>
                        </a:moveTo>
                        <a:cubicBezTo>
                          <a:pt x="6" y="0"/>
                          <a:pt x="6" y="0"/>
                          <a:pt x="6" y="0"/>
                        </a:cubicBezTo>
                        <a:cubicBezTo>
                          <a:pt x="3" y="0"/>
                          <a:pt x="0" y="3"/>
                          <a:pt x="0" y="7"/>
                        </a:cubicBezTo>
                        <a:cubicBezTo>
                          <a:pt x="0" y="11"/>
                          <a:pt x="3" y="14"/>
                          <a:pt x="6" y="14"/>
                        </a:cubicBezTo>
                        <a:cubicBezTo>
                          <a:pt x="41" y="14"/>
                          <a:pt x="41" y="14"/>
                          <a:pt x="41" y="14"/>
                        </a:cubicBezTo>
                        <a:lnTo>
                          <a:pt x="41" y="0"/>
                        </a:ln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98" name="Rectangle 9"/>
                  <p:cNvSpPr>
                    <a:spLocks noChangeArrowheads="1"/>
                  </p:cNvSpPr>
                  <p:nvPr/>
                </p:nvSpPr>
                <p:spPr bwMode="auto">
                  <a:xfrm>
                    <a:off x="5235" y="2229"/>
                    <a:ext cx="366"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99" name="Rectangle 10"/>
                  <p:cNvSpPr>
                    <a:spLocks noChangeArrowheads="1"/>
                  </p:cNvSpPr>
                  <p:nvPr/>
                </p:nvSpPr>
                <p:spPr bwMode="auto">
                  <a:xfrm>
                    <a:off x="5235" y="2155"/>
                    <a:ext cx="366" cy="4"/>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100" name="Freeform 11"/>
                  <p:cNvSpPr>
                    <a:spLocks/>
                  </p:cNvSpPr>
                  <p:nvPr/>
                </p:nvSpPr>
                <p:spPr bwMode="auto">
                  <a:xfrm>
                    <a:off x="5498" y="2180"/>
                    <a:ext cx="80" cy="25"/>
                  </a:xfrm>
                  <a:custGeom>
                    <a:avLst/>
                    <a:gdLst>
                      <a:gd name="T0" fmla="*/ 41 w 41"/>
                      <a:gd name="T1" fmla="*/ 0 h 13"/>
                      <a:gd name="T2" fmla="*/ 6 w 41"/>
                      <a:gd name="T3" fmla="*/ 0 h 13"/>
                      <a:gd name="T4" fmla="*/ 0 w 41"/>
                      <a:gd name="T5" fmla="*/ 6 h 13"/>
                      <a:gd name="T6" fmla="*/ 6 w 41"/>
                      <a:gd name="T7" fmla="*/ 13 h 13"/>
                      <a:gd name="T8" fmla="*/ 41 w 41"/>
                      <a:gd name="T9" fmla="*/ 13 h 13"/>
                      <a:gd name="T10" fmla="*/ 41 w 41"/>
                      <a:gd name="T11" fmla="*/ 0 h 13"/>
                    </a:gdLst>
                    <a:ahLst/>
                    <a:cxnLst>
                      <a:cxn ang="0">
                        <a:pos x="T0" y="T1"/>
                      </a:cxn>
                      <a:cxn ang="0">
                        <a:pos x="T2" y="T3"/>
                      </a:cxn>
                      <a:cxn ang="0">
                        <a:pos x="T4" y="T5"/>
                      </a:cxn>
                      <a:cxn ang="0">
                        <a:pos x="T6" y="T7"/>
                      </a:cxn>
                      <a:cxn ang="0">
                        <a:pos x="T8" y="T9"/>
                      </a:cxn>
                      <a:cxn ang="0">
                        <a:pos x="T10" y="T11"/>
                      </a:cxn>
                    </a:cxnLst>
                    <a:rect l="0" t="0" r="r" b="b"/>
                    <a:pathLst>
                      <a:path w="41" h="13">
                        <a:moveTo>
                          <a:pt x="41" y="0"/>
                        </a:moveTo>
                        <a:cubicBezTo>
                          <a:pt x="6" y="0"/>
                          <a:pt x="6" y="0"/>
                          <a:pt x="6" y="0"/>
                        </a:cubicBezTo>
                        <a:cubicBezTo>
                          <a:pt x="3" y="0"/>
                          <a:pt x="0" y="3"/>
                          <a:pt x="0" y="6"/>
                        </a:cubicBezTo>
                        <a:cubicBezTo>
                          <a:pt x="0" y="10"/>
                          <a:pt x="3" y="13"/>
                          <a:pt x="6" y="13"/>
                        </a:cubicBezTo>
                        <a:cubicBezTo>
                          <a:pt x="41" y="13"/>
                          <a:pt x="41" y="13"/>
                          <a:pt x="41" y="13"/>
                        </a:cubicBezTo>
                        <a:lnTo>
                          <a:pt x="41" y="0"/>
                        </a:ln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101" name="Rectangle 12"/>
                  <p:cNvSpPr>
                    <a:spLocks noChangeArrowheads="1"/>
                  </p:cNvSpPr>
                  <p:nvPr/>
                </p:nvSpPr>
                <p:spPr bwMode="auto">
                  <a:xfrm>
                    <a:off x="5235" y="2302"/>
                    <a:ext cx="366" cy="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102" name="Rectangle 13"/>
                  <p:cNvSpPr>
                    <a:spLocks noChangeArrowheads="1"/>
                  </p:cNvSpPr>
                  <p:nvPr/>
                </p:nvSpPr>
                <p:spPr bwMode="auto">
                  <a:xfrm>
                    <a:off x="5235" y="2229"/>
                    <a:ext cx="366"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103" name="Freeform 14"/>
                  <p:cNvSpPr>
                    <a:spLocks/>
                  </p:cNvSpPr>
                  <p:nvPr/>
                </p:nvSpPr>
                <p:spPr bwMode="auto">
                  <a:xfrm>
                    <a:off x="5498" y="2254"/>
                    <a:ext cx="80" cy="27"/>
                  </a:xfrm>
                  <a:custGeom>
                    <a:avLst/>
                    <a:gdLst>
                      <a:gd name="T0" fmla="*/ 41 w 41"/>
                      <a:gd name="T1" fmla="*/ 0 h 14"/>
                      <a:gd name="T2" fmla="*/ 6 w 41"/>
                      <a:gd name="T3" fmla="*/ 0 h 14"/>
                      <a:gd name="T4" fmla="*/ 0 w 41"/>
                      <a:gd name="T5" fmla="*/ 7 h 14"/>
                      <a:gd name="T6" fmla="*/ 6 w 41"/>
                      <a:gd name="T7" fmla="*/ 14 h 14"/>
                      <a:gd name="T8" fmla="*/ 41 w 41"/>
                      <a:gd name="T9" fmla="*/ 14 h 14"/>
                      <a:gd name="T10" fmla="*/ 41 w 41"/>
                      <a:gd name="T11" fmla="*/ 0 h 14"/>
                    </a:gdLst>
                    <a:ahLst/>
                    <a:cxnLst>
                      <a:cxn ang="0">
                        <a:pos x="T0" y="T1"/>
                      </a:cxn>
                      <a:cxn ang="0">
                        <a:pos x="T2" y="T3"/>
                      </a:cxn>
                      <a:cxn ang="0">
                        <a:pos x="T4" y="T5"/>
                      </a:cxn>
                      <a:cxn ang="0">
                        <a:pos x="T6" y="T7"/>
                      </a:cxn>
                      <a:cxn ang="0">
                        <a:pos x="T8" y="T9"/>
                      </a:cxn>
                      <a:cxn ang="0">
                        <a:pos x="T10" y="T11"/>
                      </a:cxn>
                    </a:cxnLst>
                    <a:rect l="0" t="0" r="r" b="b"/>
                    <a:pathLst>
                      <a:path w="41" h="14">
                        <a:moveTo>
                          <a:pt x="41" y="0"/>
                        </a:moveTo>
                        <a:cubicBezTo>
                          <a:pt x="6" y="0"/>
                          <a:pt x="6" y="0"/>
                          <a:pt x="6" y="0"/>
                        </a:cubicBezTo>
                        <a:cubicBezTo>
                          <a:pt x="3" y="0"/>
                          <a:pt x="0" y="3"/>
                          <a:pt x="0" y="7"/>
                        </a:cubicBezTo>
                        <a:cubicBezTo>
                          <a:pt x="0" y="10"/>
                          <a:pt x="3" y="14"/>
                          <a:pt x="6" y="14"/>
                        </a:cubicBezTo>
                        <a:cubicBezTo>
                          <a:pt x="41" y="14"/>
                          <a:pt x="41" y="14"/>
                          <a:pt x="41" y="14"/>
                        </a:cubicBezTo>
                        <a:lnTo>
                          <a:pt x="41" y="0"/>
                        </a:ln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104" name="Rectangle 15"/>
                  <p:cNvSpPr>
                    <a:spLocks noChangeArrowheads="1"/>
                  </p:cNvSpPr>
                  <p:nvPr/>
                </p:nvSpPr>
                <p:spPr bwMode="auto">
                  <a:xfrm>
                    <a:off x="5235" y="2378"/>
                    <a:ext cx="366"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105" name="Rectangle 16"/>
                  <p:cNvSpPr>
                    <a:spLocks noChangeArrowheads="1"/>
                  </p:cNvSpPr>
                  <p:nvPr/>
                </p:nvSpPr>
                <p:spPr bwMode="auto">
                  <a:xfrm>
                    <a:off x="5235" y="2302"/>
                    <a:ext cx="366" cy="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106" name="Freeform 17"/>
                  <p:cNvSpPr>
                    <a:spLocks/>
                  </p:cNvSpPr>
                  <p:nvPr/>
                </p:nvSpPr>
                <p:spPr bwMode="auto">
                  <a:xfrm>
                    <a:off x="5498" y="2329"/>
                    <a:ext cx="80" cy="25"/>
                  </a:xfrm>
                  <a:custGeom>
                    <a:avLst/>
                    <a:gdLst>
                      <a:gd name="T0" fmla="*/ 41 w 41"/>
                      <a:gd name="T1" fmla="*/ 0 h 13"/>
                      <a:gd name="T2" fmla="*/ 6 w 41"/>
                      <a:gd name="T3" fmla="*/ 0 h 13"/>
                      <a:gd name="T4" fmla="*/ 0 w 41"/>
                      <a:gd name="T5" fmla="*/ 6 h 13"/>
                      <a:gd name="T6" fmla="*/ 6 w 41"/>
                      <a:gd name="T7" fmla="*/ 13 h 13"/>
                      <a:gd name="T8" fmla="*/ 41 w 41"/>
                      <a:gd name="T9" fmla="*/ 13 h 13"/>
                      <a:gd name="T10" fmla="*/ 41 w 41"/>
                      <a:gd name="T11" fmla="*/ 0 h 13"/>
                    </a:gdLst>
                    <a:ahLst/>
                    <a:cxnLst>
                      <a:cxn ang="0">
                        <a:pos x="T0" y="T1"/>
                      </a:cxn>
                      <a:cxn ang="0">
                        <a:pos x="T2" y="T3"/>
                      </a:cxn>
                      <a:cxn ang="0">
                        <a:pos x="T4" y="T5"/>
                      </a:cxn>
                      <a:cxn ang="0">
                        <a:pos x="T6" y="T7"/>
                      </a:cxn>
                      <a:cxn ang="0">
                        <a:pos x="T8" y="T9"/>
                      </a:cxn>
                      <a:cxn ang="0">
                        <a:pos x="T10" y="T11"/>
                      </a:cxn>
                    </a:cxnLst>
                    <a:rect l="0" t="0" r="r" b="b"/>
                    <a:pathLst>
                      <a:path w="41" h="13">
                        <a:moveTo>
                          <a:pt x="41" y="0"/>
                        </a:moveTo>
                        <a:cubicBezTo>
                          <a:pt x="6" y="0"/>
                          <a:pt x="6" y="0"/>
                          <a:pt x="6" y="0"/>
                        </a:cubicBezTo>
                        <a:cubicBezTo>
                          <a:pt x="3" y="0"/>
                          <a:pt x="0" y="3"/>
                          <a:pt x="0" y="6"/>
                        </a:cubicBezTo>
                        <a:cubicBezTo>
                          <a:pt x="0" y="10"/>
                          <a:pt x="3" y="13"/>
                          <a:pt x="6" y="13"/>
                        </a:cubicBezTo>
                        <a:cubicBezTo>
                          <a:pt x="41" y="13"/>
                          <a:pt x="41" y="13"/>
                          <a:pt x="41" y="13"/>
                        </a:cubicBezTo>
                        <a:lnTo>
                          <a:pt x="41" y="0"/>
                        </a:ln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107" name="Rectangle 18"/>
                  <p:cNvSpPr>
                    <a:spLocks noChangeArrowheads="1"/>
                  </p:cNvSpPr>
                  <p:nvPr/>
                </p:nvSpPr>
                <p:spPr bwMode="auto">
                  <a:xfrm>
                    <a:off x="5235" y="2451"/>
                    <a:ext cx="366" cy="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108" name="Rectangle 19"/>
                  <p:cNvSpPr>
                    <a:spLocks noChangeArrowheads="1"/>
                  </p:cNvSpPr>
                  <p:nvPr/>
                </p:nvSpPr>
                <p:spPr bwMode="auto">
                  <a:xfrm>
                    <a:off x="5235" y="2378"/>
                    <a:ext cx="366"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109" name="Freeform 20"/>
                  <p:cNvSpPr>
                    <a:spLocks/>
                  </p:cNvSpPr>
                  <p:nvPr/>
                </p:nvSpPr>
                <p:spPr bwMode="auto">
                  <a:xfrm>
                    <a:off x="5498" y="2403"/>
                    <a:ext cx="80" cy="25"/>
                  </a:xfrm>
                  <a:custGeom>
                    <a:avLst/>
                    <a:gdLst>
                      <a:gd name="T0" fmla="*/ 41 w 41"/>
                      <a:gd name="T1" fmla="*/ 0 h 13"/>
                      <a:gd name="T2" fmla="*/ 6 w 41"/>
                      <a:gd name="T3" fmla="*/ 0 h 13"/>
                      <a:gd name="T4" fmla="*/ 0 w 41"/>
                      <a:gd name="T5" fmla="*/ 7 h 13"/>
                      <a:gd name="T6" fmla="*/ 6 w 41"/>
                      <a:gd name="T7" fmla="*/ 13 h 13"/>
                      <a:gd name="T8" fmla="*/ 41 w 41"/>
                      <a:gd name="T9" fmla="*/ 13 h 13"/>
                      <a:gd name="T10" fmla="*/ 41 w 41"/>
                      <a:gd name="T11" fmla="*/ 0 h 13"/>
                    </a:gdLst>
                    <a:ahLst/>
                    <a:cxnLst>
                      <a:cxn ang="0">
                        <a:pos x="T0" y="T1"/>
                      </a:cxn>
                      <a:cxn ang="0">
                        <a:pos x="T2" y="T3"/>
                      </a:cxn>
                      <a:cxn ang="0">
                        <a:pos x="T4" y="T5"/>
                      </a:cxn>
                      <a:cxn ang="0">
                        <a:pos x="T6" y="T7"/>
                      </a:cxn>
                      <a:cxn ang="0">
                        <a:pos x="T8" y="T9"/>
                      </a:cxn>
                      <a:cxn ang="0">
                        <a:pos x="T10" y="T11"/>
                      </a:cxn>
                    </a:cxnLst>
                    <a:rect l="0" t="0" r="r" b="b"/>
                    <a:pathLst>
                      <a:path w="41" h="13">
                        <a:moveTo>
                          <a:pt x="41" y="0"/>
                        </a:moveTo>
                        <a:cubicBezTo>
                          <a:pt x="6" y="0"/>
                          <a:pt x="6" y="0"/>
                          <a:pt x="6" y="0"/>
                        </a:cubicBezTo>
                        <a:cubicBezTo>
                          <a:pt x="3" y="0"/>
                          <a:pt x="0" y="3"/>
                          <a:pt x="0" y="7"/>
                        </a:cubicBezTo>
                        <a:cubicBezTo>
                          <a:pt x="0" y="10"/>
                          <a:pt x="3" y="13"/>
                          <a:pt x="6" y="13"/>
                        </a:cubicBezTo>
                        <a:cubicBezTo>
                          <a:pt x="41" y="13"/>
                          <a:pt x="41" y="13"/>
                          <a:pt x="41" y="13"/>
                        </a:cubicBezTo>
                        <a:lnTo>
                          <a:pt x="41" y="0"/>
                        </a:ln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110" name="Rectangle 21"/>
                  <p:cNvSpPr>
                    <a:spLocks noChangeArrowheads="1"/>
                  </p:cNvSpPr>
                  <p:nvPr/>
                </p:nvSpPr>
                <p:spPr bwMode="auto">
                  <a:xfrm>
                    <a:off x="5235" y="2527"/>
                    <a:ext cx="366"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111" name="Rectangle 22"/>
                  <p:cNvSpPr>
                    <a:spLocks noChangeArrowheads="1"/>
                  </p:cNvSpPr>
                  <p:nvPr/>
                </p:nvSpPr>
                <p:spPr bwMode="auto">
                  <a:xfrm>
                    <a:off x="5235" y="2451"/>
                    <a:ext cx="366" cy="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112" name="Freeform 23"/>
                  <p:cNvSpPr>
                    <a:spLocks/>
                  </p:cNvSpPr>
                  <p:nvPr/>
                </p:nvSpPr>
                <p:spPr bwMode="auto">
                  <a:xfrm>
                    <a:off x="5498" y="2478"/>
                    <a:ext cx="80" cy="25"/>
                  </a:xfrm>
                  <a:custGeom>
                    <a:avLst/>
                    <a:gdLst>
                      <a:gd name="T0" fmla="*/ 41 w 41"/>
                      <a:gd name="T1" fmla="*/ 0 h 13"/>
                      <a:gd name="T2" fmla="*/ 6 w 41"/>
                      <a:gd name="T3" fmla="*/ 0 h 13"/>
                      <a:gd name="T4" fmla="*/ 0 w 41"/>
                      <a:gd name="T5" fmla="*/ 6 h 13"/>
                      <a:gd name="T6" fmla="*/ 6 w 41"/>
                      <a:gd name="T7" fmla="*/ 13 h 13"/>
                      <a:gd name="T8" fmla="*/ 41 w 41"/>
                      <a:gd name="T9" fmla="*/ 13 h 13"/>
                      <a:gd name="T10" fmla="*/ 41 w 41"/>
                      <a:gd name="T11" fmla="*/ 0 h 13"/>
                    </a:gdLst>
                    <a:ahLst/>
                    <a:cxnLst>
                      <a:cxn ang="0">
                        <a:pos x="T0" y="T1"/>
                      </a:cxn>
                      <a:cxn ang="0">
                        <a:pos x="T2" y="T3"/>
                      </a:cxn>
                      <a:cxn ang="0">
                        <a:pos x="T4" y="T5"/>
                      </a:cxn>
                      <a:cxn ang="0">
                        <a:pos x="T6" y="T7"/>
                      </a:cxn>
                      <a:cxn ang="0">
                        <a:pos x="T8" y="T9"/>
                      </a:cxn>
                      <a:cxn ang="0">
                        <a:pos x="T10" y="T11"/>
                      </a:cxn>
                    </a:cxnLst>
                    <a:rect l="0" t="0" r="r" b="b"/>
                    <a:pathLst>
                      <a:path w="41" h="13">
                        <a:moveTo>
                          <a:pt x="41" y="0"/>
                        </a:moveTo>
                        <a:cubicBezTo>
                          <a:pt x="6" y="0"/>
                          <a:pt x="6" y="0"/>
                          <a:pt x="6" y="0"/>
                        </a:cubicBezTo>
                        <a:cubicBezTo>
                          <a:pt x="3" y="0"/>
                          <a:pt x="0" y="3"/>
                          <a:pt x="0" y="6"/>
                        </a:cubicBezTo>
                        <a:cubicBezTo>
                          <a:pt x="0" y="10"/>
                          <a:pt x="3" y="13"/>
                          <a:pt x="6" y="13"/>
                        </a:cubicBezTo>
                        <a:cubicBezTo>
                          <a:pt x="41" y="13"/>
                          <a:pt x="41" y="13"/>
                          <a:pt x="41" y="13"/>
                        </a:cubicBezTo>
                        <a:lnTo>
                          <a:pt x="41" y="0"/>
                        </a:ln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113" name="Rectangle 24"/>
                  <p:cNvSpPr>
                    <a:spLocks noChangeArrowheads="1"/>
                  </p:cNvSpPr>
                  <p:nvPr/>
                </p:nvSpPr>
                <p:spPr bwMode="auto">
                  <a:xfrm>
                    <a:off x="5235" y="2600"/>
                    <a:ext cx="366" cy="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114" name="Rectangle 25"/>
                  <p:cNvSpPr>
                    <a:spLocks noChangeArrowheads="1"/>
                  </p:cNvSpPr>
                  <p:nvPr/>
                </p:nvSpPr>
                <p:spPr bwMode="auto">
                  <a:xfrm>
                    <a:off x="5235" y="2527"/>
                    <a:ext cx="366"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115" name="Freeform 26"/>
                  <p:cNvSpPr>
                    <a:spLocks/>
                  </p:cNvSpPr>
                  <p:nvPr/>
                </p:nvSpPr>
                <p:spPr bwMode="auto">
                  <a:xfrm>
                    <a:off x="5498" y="2552"/>
                    <a:ext cx="80" cy="25"/>
                  </a:xfrm>
                  <a:custGeom>
                    <a:avLst/>
                    <a:gdLst>
                      <a:gd name="T0" fmla="*/ 41 w 41"/>
                      <a:gd name="T1" fmla="*/ 0 h 13"/>
                      <a:gd name="T2" fmla="*/ 6 w 41"/>
                      <a:gd name="T3" fmla="*/ 0 h 13"/>
                      <a:gd name="T4" fmla="*/ 0 w 41"/>
                      <a:gd name="T5" fmla="*/ 7 h 13"/>
                      <a:gd name="T6" fmla="*/ 6 w 41"/>
                      <a:gd name="T7" fmla="*/ 13 h 13"/>
                      <a:gd name="T8" fmla="*/ 41 w 41"/>
                      <a:gd name="T9" fmla="*/ 13 h 13"/>
                      <a:gd name="T10" fmla="*/ 41 w 41"/>
                      <a:gd name="T11" fmla="*/ 0 h 13"/>
                    </a:gdLst>
                    <a:ahLst/>
                    <a:cxnLst>
                      <a:cxn ang="0">
                        <a:pos x="T0" y="T1"/>
                      </a:cxn>
                      <a:cxn ang="0">
                        <a:pos x="T2" y="T3"/>
                      </a:cxn>
                      <a:cxn ang="0">
                        <a:pos x="T4" y="T5"/>
                      </a:cxn>
                      <a:cxn ang="0">
                        <a:pos x="T6" y="T7"/>
                      </a:cxn>
                      <a:cxn ang="0">
                        <a:pos x="T8" y="T9"/>
                      </a:cxn>
                      <a:cxn ang="0">
                        <a:pos x="T10" y="T11"/>
                      </a:cxn>
                    </a:cxnLst>
                    <a:rect l="0" t="0" r="r" b="b"/>
                    <a:pathLst>
                      <a:path w="41" h="13">
                        <a:moveTo>
                          <a:pt x="41" y="0"/>
                        </a:moveTo>
                        <a:cubicBezTo>
                          <a:pt x="6" y="0"/>
                          <a:pt x="6" y="0"/>
                          <a:pt x="6" y="0"/>
                        </a:cubicBezTo>
                        <a:cubicBezTo>
                          <a:pt x="3" y="0"/>
                          <a:pt x="0" y="3"/>
                          <a:pt x="0" y="7"/>
                        </a:cubicBezTo>
                        <a:cubicBezTo>
                          <a:pt x="0" y="10"/>
                          <a:pt x="3" y="13"/>
                          <a:pt x="6" y="13"/>
                        </a:cubicBezTo>
                        <a:cubicBezTo>
                          <a:pt x="41" y="13"/>
                          <a:pt x="41" y="13"/>
                          <a:pt x="41" y="13"/>
                        </a:cubicBezTo>
                        <a:lnTo>
                          <a:pt x="41" y="0"/>
                        </a:ln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116" name="Rectangle 27"/>
                  <p:cNvSpPr>
                    <a:spLocks noChangeArrowheads="1"/>
                  </p:cNvSpPr>
                  <p:nvPr/>
                </p:nvSpPr>
                <p:spPr bwMode="auto">
                  <a:xfrm>
                    <a:off x="5235" y="2676"/>
                    <a:ext cx="366"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117" name="Rectangle 28"/>
                  <p:cNvSpPr>
                    <a:spLocks noChangeArrowheads="1"/>
                  </p:cNvSpPr>
                  <p:nvPr/>
                </p:nvSpPr>
                <p:spPr bwMode="auto">
                  <a:xfrm>
                    <a:off x="5235" y="2600"/>
                    <a:ext cx="366" cy="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118" name="Freeform 29"/>
                  <p:cNvSpPr>
                    <a:spLocks/>
                  </p:cNvSpPr>
                  <p:nvPr/>
                </p:nvSpPr>
                <p:spPr bwMode="auto">
                  <a:xfrm>
                    <a:off x="5498" y="2627"/>
                    <a:ext cx="80" cy="25"/>
                  </a:xfrm>
                  <a:custGeom>
                    <a:avLst/>
                    <a:gdLst>
                      <a:gd name="T0" fmla="*/ 41 w 41"/>
                      <a:gd name="T1" fmla="*/ 0 h 13"/>
                      <a:gd name="T2" fmla="*/ 6 w 41"/>
                      <a:gd name="T3" fmla="*/ 0 h 13"/>
                      <a:gd name="T4" fmla="*/ 0 w 41"/>
                      <a:gd name="T5" fmla="*/ 6 h 13"/>
                      <a:gd name="T6" fmla="*/ 6 w 41"/>
                      <a:gd name="T7" fmla="*/ 13 h 13"/>
                      <a:gd name="T8" fmla="*/ 41 w 41"/>
                      <a:gd name="T9" fmla="*/ 13 h 13"/>
                      <a:gd name="T10" fmla="*/ 41 w 41"/>
                      <a:gd name="T11" fmla="*/ 0 h 13"/>
                    </a:gdLst>
                    <a:ahLst/>
                    <a:cxnLst>
                      <a:cxn ang="0">
                        <a:pos x="T0" y="T1"/>
                      </a:cxn>
                      <a:cxn ang="0">
                        <a:pos x="T2" y="T3"/>
                      </a:cxn>
                      <a:cxn ang="0">
                        <a:pos x="T4" y="T5"/>
                      </a:cxn>
                      <a:cxn ang="0">
                        <a:pos x="T6" y="T7"/>
                      </a:cxn>
                      <a:cxn ang="0">
                        <a:pos x="T8" y="T9"/>
                      </a:cxn>
                      <a:cxn ang="0">
                        <a:pos x="T10" y="T11"/>
                      </a:cxn>
                    </a:cxnLst>
                    <a:rect l="0" t="0" r="r" b="b"/>
                    <a:pathLst>
                      <a:path w="41" h="13">
                        <a:moveTo>
                          <a:pt x="41" y="0"/>
                        </a:moveTo>
                        <a:cubicBezTo>
                          <a:pt x="6" y="0"/>
                          <a:pt x="6" y="0"/>
                          <a:pt x="6" y="0"/>
                        </a:cubicBezTo>
                        <a:cubicBezTo>
                          <a:pt x="3" y="0"/>
                          <a:pt x="0" y="3"/>
                          <a:pt x="0" y="6"/>
                        </a:cubicBezTo>
                        <a:cubicBezTo>
                          <a:pt x="0" y="10"/>
                          <a:pt x="3" y="13"/>
                          <a:pt x="6" y="13"/>
                        </a:cubicBezTo>
                        <a:cubicBezTo>
                          <a:pt x="41" y="13"/>
                          <a:pt x="41" y="13"/>
                          <a:pt x="41" y="13"/>
                        </a:cubicBezTo>
                        <a:lnTo>
                          <a:pt x="41" y="0"/>
                        </a:ln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119" name="Rectangle 30"/>
                  <p:cNvSpPr>
                    <a:spLocks noChangeArrowheads="1"/>
                  </p:cNvSpPr>
                  <p:nvPr/>
                </p:nvSpPr>
                <p:spPr bwMode="auto">
                  <a:xfrm>
                    <a:off x="5235" y="2749"/>
                    <a:ext cx="366" cy="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120" name="Rectangle 31"/>
                  <p:cNvSpPr>
                    <a:spLocks noChangeArrowheads="1"/>
                  </p:cNvSpPr>
                  <p:nvPr/>
                </p:nvSpPr>
                <p:spPr bwMode="auto">
                  <a:xfrm>
                    <a:off x="5235" y="2676"/>
                    <a:ext cx="366"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121" name="Freeform 32"/>
                  <p:cNvSpPr>
                    <a:spLocks/>
                  </p:cNvSpPr>
                  <p:nvPr/>
                </p:nvSpPr>
                <p:spPr bwMode="auto">
                  <a:xfrm>
                    <a:off x="5498" y="2701"/>
                    <a:ext cx="80" cy="25"/>
                  </a:xfrm>
                  <a:custGeom>
                    <a:avLst/>
                    <a:gdLst>
                      <a:gd name="T0" fmla="*/ 41 w 41"/>
                      <a:gd name="T1" fmla="*/ 0 h 13"/>
                      <a:gd name="T2" fmla="*/ 6 w 41"/>
                      <a:gd name="T3" fmla="*/ 0 h 13"/>
                      <a:gd name="T4" fmla="*/ 0 w 41"/>
                      <a:gd name="T5" fmla="*/ 7 h 13"/>
                      <a:gd name="T6" fmla="*/ 6 w 41"/>
                      <a:gd name="T7" fmla="*/ 13 h 13"/>
                      <a:gd name="T8" fmla="*/ 41 w 41"/>
                      <a:gd name="T9" fmla="*/ 13 h 13"/>
                      <a:gd name="T10" fmla="*/ 41 w 41"/>
                      <a:gd name="T11" fmla="*/ 0 h 13"/>
                    </a:gdLst>
                    <a:ahLst/>
                    <a:cxnLst>
                      <a:cxn ang="0">
                        <a:pos x="T0" y="T1"/>
                      </a:cxn>
                      <a:cxn ang="0">
                        <a:pos x="T2" y="T3"/>
                      </a:cxn>
                      <a:cxn ang="0">
                        <a:pos x="T4" y="T5"/>
                      </a:cxn>
                      <a:cxn ang="0">
                        <a:pos x="T6" y="T7"/>
                      </a:cxn>
                      <a:cxn ang="0">
                        <a:pos x="T8" y="T9"/>
                      </a:cxn>
                      <a:cxn ang="0">
                        <a:pos x="T10" y="T11"/>
                      </a:cxn>
                    </a:cxnLst>
                    <a:rect l="0" t="0" r="r" b="b"/>
                    <a:pathLst>
                      <a:path w="41" h="13">
                        <a:moveTo>
                          <a:pt x="41" y="0"/>
                        </a:moveTo>
                        <a:cubicBezTo>
                          <a:pt x="6" y="0"/>
                          <a:pt x="6" y="0"/>
                          <a:pt x="6" y="0"/>
                        </a:cubicBezTo>
                        <a:cubicBezTo>
                          <a:pt x="3" y="0"/>
                          <a:pt x="0" y="3"/>
                          <a:pt x="0" y="7"/>
                        </a:cubicBezTo>
                        <a:cubicBezTo>
                          <a:pt x="0" y="10"/>
                          <a:pt x="3" y="13"/>
                          <a:pt x="6" y="13"/>
                        </a:cubicBezTo>
                        <a:cubicBezTo>
                          <a:pt x="41" y="13"/>
                          <a:pt x="41" y="13"/>
                          <a:pt x="41" y="13"/>
                        </a:cubicBezTo>
                        <a:lnTo>
                          <a:pt x="41" y="0"/>
                        </a:ln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122" name="Freeform 33"/>
                  <p:cNvSpPr>
                    <a:spLocks noEditPoints="1"/>
                  </p:cNvSpPr>
                  <p:nvPr/>
                </p:nvSpPr>
                <p:spPr bwMode="auto">
                  <a:xfrm>
                    <a:off x="5231" y="2080"/>
                    <a:ext cx="372" cy="1010"/>
                  </a:xfrm>
                  <a:custGeom>
                    <a:avLst/>
                    <a:gdLst>
                      <a:gd name="T0" fmla="*/ 372 w 372"/>
                      <a:gd name="T1" fmla="*/ 1010 h 1010"/>
                      <a:gd name="T2" fmla="*/ 0 w 372"/>
                      <a:gd name="T3" fmla="*/ 1010 h 1010"/>
                      <a:gd name="T4" fmla="*/ 0 w 372"/>
                      <a:gd name="T5" fmla="*/ 0 h 1010"/>
                      <a:gd name="T6" fmla="*/ 372 w 372"/>
                      <a:gd name="T7" fmla="*/ 0 h 1010"/>
                      <a:gd name="T8" fmla="*/ 372 w 372"/>
                      <a:gd name="T9" fmla="*/ 1010 h 1010"/>
                      <a:gd name="T10" fmla="*/ 6 w 372"/>
                      <a:gd name="T11" fmla="*/ 1004 h 1010"/>
                      <a:gd name="T12" fmla="*/ 367 w 372"/>
                      <a:gd name="T13" fmla="*/ 1004 h 1010"/>
                      <a:gd name="T14" fmla="*/ 367 w 372"/>
                      <a:gd name="T15" fmla="*/ 5 h 1010"/>
                      <a:gd name="T16" fmla="*/ 6 w 372"/>
                      <a:gd name="T17" fmla="*/ 5 h 1010"/>
                      <a:gd name="T18" fmla="*/ 6 w 372"/>
                      <a:gd name="T19" fmla="*/ 1004 h 10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72" h="1010">
                        <a:moveTo>
                          <a:pt x="372" y="1010"/>
                        </a:moveTo>
                        <a:lnTo>
                          <a:pt x="0" y="1010"/>
                        </a:lnTo>
                        <a:lnTo>
                          <a:pt x="0" y="0"/>
                        </a:lnTo>
                        <a:lnTo>
                          <a:pt x="372" y="0"/>
                        </a:lnTo>
                        <a:lnTo>
                          <a:pt x="372" y="1010"/>
                        </a:lnTo>
                        <a:close/>
                        <a:moveTo>
                          <a:pt x="6" y="1004"/>
                        </a:moveTo>
                        <a:lnTo>
                          <a:pt x="367" y="1004"/>
                        </a:lnTo>
                        <a:lnTo>
                          <a:pt x="367" y="5"/>
                        </a:lnTo>
                        <a:lnTo>
                          <a:pt x="6" y="5"/>
                        </a:lnTo>
                        <a:lnTo>
                          <a:pt x="6" y="100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123" name="Freeform 34"/>
                  <p:cNvSpPr>
                    <a:spLocks/>
                  </p:cNvSpPr>
                  <p:nvPr/>
                </p:nvSpPr>
                <p:spPr bwMode="auto">
                  <a:xfrm>
                    <a:off x="5231" y="2049"/>
                    <a:ext cx="127" cy="5"/>
                  </a:xfrm>
                  <a:custGeom>
                    <a:avLst/>
                    <a:gdLst>
                      <a:gd name="T0" fmla="*/ 64 w 65"/>
                      <a:gd name="T1" fmla="*/ 3 h 3"/>
                      <a:gd name="T2" fmla="*/ 2 w 65"/>
                      <a:gd name="T3" fmla="*/ 3 h 3"/>
                      <a:gd name="T4" fmla="*/ 0 w 65"/>
                      <a:gd name="T5" fmla="*/ 2 h 3"/>
                      <a:gd name="T6" fmla="*/ 2 w 65"/>
                      <a:gd name="T7" fmla="*/ 0 h 3"/>
                      <a:gd name="T8" fmla="*/ 64 w 65"/>
                      <a:gd name="T9" fmla="*/ 0 h 3"/>
                      <a:gd name="T10" fmla="*/ 65 w 65"/>
                      <a:gd name="T11" fmla="*/ 2 h 3"/>
                      <a:gd name="T12" fmla="*/ 64 w 65"/>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65" h="3">
                        <a:moveTo>
                          <a:pt x="64" y="3"/>
                        </a:moveTo>
                        <a:cubicBezTo>
                          <a:pt x="2" y="3"/>
                          <a:pt x="2" y="3"/>
                          <a:pt x="2" y="3"/>
                        </a:cubicBezTo>
                        <a:cubicBezTo>
                          <a:pt x="1" y="3"/>
                          <a:pt x="0" y="2"/>
                          <a:pt x="0" y="2"/>
                        </a:cubicBezTo>
                        <a:cubicBezTo>
                          <a:pt x="0" y="1"/>
                          <a:pt x="1" y="0"/>
                          <a:pt x="2" y="0"/>
                        </a:cubicBezTo>
                        <a:cubicBezTo>
                          <a:pt x="64" y="0"/>
                          <a:pt x="64" y="0"/>
                          <a:pt x="64" y="0"/>
                        </a:cubicBezTo>
                        <a:cubicBezTo>
                          <a:pt x="65" y="0"/>
                          <a:pt x="65" y="1"/>
                          <a:pt x="65" y="2"/>
                        </a:cubicBezTo>
                        <a:cubicBezTo>
                          <a:pt x="65" y="2"/>
                          <a:pt x="65" y="3"/>
                          <a:pt x="64"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124" name="Freeform 35"/>
                  <p:cNvSpPr>
                    <a:spLocks/>
                  </p:cNvSpPr>
                  <p:nvPr/>
                </p:nvSpPr>
                <p:spPr bwMode="auto">
                  <a:xfrm>
                    <a:off x="5231" y="2033"/>
                    <a:ext cx="127" cy="6"/>
                  </a:xfrm>
                  <a:custGeom>
                    <a:avLst/>
                    <a:gdLst>
                      <a:gd name="T0" fmla="*/ 64 w 65"/>
                      <a:gd name="T1" fmla="*/ 3 h 3"/>
                      <a:gd name="T2" fmla="*/ 2 w 65"/>
                      <a:gd name="T3" fmla="*/ 3 h 3"/>
                      <a:gd name="T4" fmla="*/ 0 w 65"/>
                      <a:gd name="T5" fmla="*/ 2 h 3"/>
                      <a:gd name="T6" fmla="*/ 2 w 65"/>
                      <a:gd name="T7" fmla="*/ 0 h 3"/>
                      <a:gd name="T8" fmla="*/ 64 w 65"/>
                      <a:gd name="T9" fmla="*/ 0 h 3"/>
                      <a:gd name="T10" fmla="*/ 65 w 65"/>
                      <a:gd name="T11" fmla="*/ 2 h 3"/>
                      <a:gd name="T12" fmla="*/ 64 w 65"/>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65" h="3">
                        <a:moveTo>
                          <a:pt x="64" y="3"/>
                        </a:moveTo>
                        <a:cubicBezTo>
                          <a:pt x="2" y="3"/>
                          <a:pt x="2" y="3"/>
                          <a:pt x="2" y="3"/>
                        </a:cubicBezTo>
                        <a:cubicBezTo>
                          <a:pt x="1" y="3"/>
                          <a:pt x="0" y="2"/>
                          <a:pt x="0" y="2"/>
                        </a:cubicBezTo>
                        <a:cubicBezTo>
                          <a:pt x="0" y="1"/>
                          <a:pt x="1" y="0"/>
                          <a:pt x="2" y="0"/>
                        </a:cubicBezTo>
                        <a:cubicBezTo>
                          <a:pt x="64" y="0"/>
                          <a:pt x="64" y="0"/>
                          <a:pt x="64" y="0"/>
                        </a:cubicBezTo>
                        <a:cubicBezTo>
                          <a:pt x="65" y="0"/>
                          <a:pt x="65" y="1"/>
                          <a:pt x="65" y="2"/>
                        </a:cubicBezTo>
                        <a:cubicBezTo>
                          <a:pt x="65" y="2"/>
                          <a:pt x="65" y="3"/>
                          <a:pt x="64"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125" name="Freeform 36"/>
                  <p:cNvSpPr>
                    <a:spLocks/>
                  </p:cNvSpPr>
                  <p:nvPr/>
                </p:nvSpPr>
                <p:spPr bwMode="auto">
                  <a:xfrm>
                    <a:off x="5231" y="2018"/>
                    <a:ext cx="127" cy="5"/>
                  </a:xfrm>
                  <a:custGeom>
                    <a:avLst/>
                    <a:gdLst>
                      <a:gd name="T0" fmla="*/ 64 w 65"/>
                      <a:gd name="T1" fmla="*/ 3 h 3"/>
                      <a:gd name="T2" fmla="*/ 2 w 65"/>
                      <a:gd name="T3" fmla="*/ 3 h 3"/>
                      <a:gd name="T4" fmla="*/ 0 w 65"/>
                      <a:gd name="T5" fmla="*/ 2 h 3"/>
                      <a:gd name="T6" fmla="*/ 2 w 65"/>
                      <a:gd name="T7" fmla="*/ 0 h 3"/>
                      <a:gd name="T8" fmla="*/ 64 w 65"/>
                      <a:gd name="T9" fmla="*/ 0 h 3"/>
                      <a:gd name="T10" fmla="*/ 65 w 65"/>
                      <a:gd name="T11" fmla="*/ 2 h 3"/>
                      <a:gd name="T12" fmla="*/ 64 w 65"/>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65" h="3">
                        <a:moveTo>
                          <a:pt x="64" y="3"/>
                        </a:moveTo>
                        <a:cubicBezTo>
                          <a:pt x="2" y="3"/>
                          <a:pt x="2" y="3"/>
                          <a:pt x="2" y="3"/>
                        </a:cubicBezTo>
                        <a:cubicBezTo>
                          <a:pt x="1" y="3"/>
                          <a:pt x="0" y="2"/>
                          <a:pt x="0" y="2"/>
                        </a:cubicBezTo>
                        <a:cubicBezTo>
                          <a:pt x="0" y="1"/>
                          <a:pt x="1" y="0"/>
                          <a:pt x="2" y="0"/>
                        </a:cubicBezTo>
                        <a:cubicBezTo>
                          <a:pt x="64" y="0"/>
                          <a:pt x="64" y="0"/>
                          <a:pt x="64" y="0"/>
                        </a:cubicBezTo>
                        <a:cubicBezTo>
                          <a:pt x="65" y="0"/>
                          <a:pt x="65" y="1"/>
                          <a:pt x="65" y="2"/>
                        </a:cubicBezTo>
                        <a:cubicBezTo>
                          <a:pt x="65" y="2"/>
                          <a:pt x="65" y="3"/>
                          <a:pt x="64"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126" name="Freeform 37"/>
                  <p:cNvSpPr>
                    <a:spLocks/>
                  </p:cNvSpPr>
                  <p:nvPr/>
                </p:nvSpPr>
                <p:spPr bwMode="auto">
                  <a:xfrm>
                    <a:off x="5231" y="2002"/>
                    <a:ext cx="127" cy="6"/>
                  </a:xfrm>
                  <a:custGeom>
                    <a:avLst/>
                    <a:gdLst>
                      <a:gd name="T0" fmla="*/ 64 w 65"/>
                      <a:gd name="T1" fmla="*/ 3 h 3"/>
                      <a:gd name="T2" fmla="*/ 2 w 65"/>
                      <a:gd name="T3" fmla="*/ 3 h 3"/>
                      <a:gd name="T4" fmla="*/ 0 w 65"/>
                      <a:gd name="T5" fmla="*/ 2 h 3"/>
                      <a:gd name="T6" fmla="*/ 2 w 65"/>
                      <a:gd name="T7" fmla="*/ 0 h 3"/>
                      <a:gd name="T8" fmla="*/ 64 w 65"/>
                      <a:gd name="T9" fmla="*/ 0 h 3"/>
                      <a:gd name="T10" fmla="*/ 65 w 65"/>
                      <a:gd name="T11" fmla="*/ 2 h 3"/>
                      <a:gd name="T12" fmla="*/ 64 w 65"/>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65" h="3">
                        <a:moveTo>
                          <a:pt x="64" y="3"/>
                        </a:moveTo>
                        <a:cubicBezTo>
                          <a:pt x="2" y="3"/>
                          <a:pt x="2" y="3"/>
                          <a:pt x="2" y="3"/>
                        </a:cubicBezTo>
                        <a:cubicBezTo>
                          <a:pt x="1" y="3"/>
                          <a:pt x="0" y="2"/>
                          <a:pt x="0" y="2"/>
                        </a:cubicBezTo>
                        <a:cubicBezTo>
                          <a:pt x="0" y="1"/>
                          <a:pt x="1" y="0"/>
                          <a:pt x="2" y="0"/>
                        </a:cubicBezTo>
                        <a:cubicBezTo>
                          <a:pt x="64" y="0"/>
                          <a:pt x="64" y="0"/>
                          <a:pt x="64" y="0"/>
                        </a:cubicBezTo>
                        <a:cubicBezTo>
                          <a:pt x="65" y="0"/>
                          <a:pt x="65" y="1"/>
                          <a:pt x="65" y="2"/>
                        </a:cubicBezTo>
                        <a:cubicBezTo>
                          <a:pt x="65" y="2"/>
                          <a:pt x="65" y="3"/>
                          <a:pt x="64"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127" name="Freeform 38"/>
                  <p:cNvSpPr>
                    <a:spLocks/>
                  </p:cNvSpPr>
                  <p:nvPr/>
                </p:nvSpPr>
                <p:spPr bwMode="auto">
                  <a:xfrm>
                    <a:off x="5477" y="2049"/>
                    <a:ext cx="126" cy="5"/>
                  </a:xfrm>
                  <a:custGeom>
                    <a:avLst/>
                    <a:gdLst>
                      <a:gd name="T0" fmla="*/ 64 w 65"/>
                      <a:gd name="T1" fmla="*/ 3 h 3"/>
                      <a:gd name="T2" fmla="*/ 1 w 65"/>
                      <a:gd name="T3" fmla="*/ 3 h 3"/>
                      <a:gd name="T4" fmla="*/ 0 w 65"/>
                      <a:gd name="T5" fmla="*/ 2 h 3"/>
                      <a:gd name="T6" fmla="*/ 1 w 65"/>
                      <a:gd name="T7" fmla="*/ 0 h 3"/>
                      <a:gd name="T8" fmla="*/ 64 w 65"/>
                      <a:gd name="T9" fmla="*/ 0 h 3"/>
                      <a:gd name="T10" fmla="*/ 65 w 65"/>
                      <a:gd name="T11" fmla="*/ 2 h 3"/>
                      <a:gd name="T12" fmla="*/ 64 w 65"/>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65" h="3">
                        <a:moveTo>
                          <a:pt x="64" y="3"/>
                        </a:moveTo>
                        <a:cubicBezTo>
                          <a:pt x="1" y="3"/>
                          <a:pt x="1" y="3"/>
                          <a:pt x="1" y="3"/>
                        </a:cubicBezTo>
                        <a:cubicBezTo>
                          <a:pt x="1" y="3"/>
                          <a:pt x="0" y="2"/>
                          <a:pt x="0" y="2"/>
                        </a:cubicBezTo>
                        <a:cubicBezTo>
                          <a:pt x="0" y="1"/>
                          <a:pt x="1" y="0"/>
                          <a:pt x="1" y="0"/>
                        </a:cubicBezTo>
                        <a:cubicBezTo>
                          <a:pt x="64" y="0"/>
                          <a:pt x="64" y="0"/>
                          <a:pt x="64" y="0"/>
                        </a:cubicBezTo>
                        <a:cubicBezTo>
                          <a:pt x="64" y="0"/>
                          <a:pt x="65" y="1"/>
                          <a:pt x="65" y="2"/>
                        </a:cubicBezTo>
                        <a:cubicBezTo>
                          <a:pt x="65" y="2"/>
                          <a:pt x="64" y="3"/>
                          <a:pt x="64"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128" name="Freeform 39"/>
                  <p:cNvSpPr>
                    <a:spLocks/>
                  </p:cNvSpPr>
                  <p:nvPr/>
                </p:nvSpPr>
                <p:spPr bwMode="auto">
                  <a:xfrm>
                    <a:off x="5477" y="2033"/>
                    <a:ext cx="126" cy="6"/>
                  </a:xfrm>
                  <a:custGeom>
                    <a:avLst/>
                    <a:gdLst>
                      <a:gd name="T0" fmla="*/ 64 w 65"/>
                      <a:gd name="T1" fmla="*/ 3 h 3"/>
                      <a:gd name="T2" fmla="*/ 1 w 65"/>
                      <a:gd name="T3" fmla="*/ 3 h 3"/>
                      <a:gd name="T4" fmla="*/ 0 w 65"/>
                      <a:gd name="T5" fmla="*/ 2 h 3"/>
                      <a:gd name="T6" fmla="*/ 1 w 65"/>
                      <a:gd name="T7" fmla="*/ 0 h 3"/>
                      <a:gd name="T8" fmla="*/ 64 w 65"/>
                      <a:gd name="T9" fmla="*/ 0 h 3"/>
                      <a:gd name="T10" fmla="*/ 65 w 65"/>
                      <a:gd name="T11" fmla="*/ 2 h 3"/>
                      <a:gd name="T12" fmla="*/ 64 w 65"/>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65" h="3">
                        <a:moveTo>
                          <a:pt x="64" y="3"/>
                        </a:moveTo>
                        <a:cubicBezTo>
                          <a:pt x="1" y="3"/>
                          <a:pt x="1" y="3"/>
                          <a:pt x="1" y="3"/>
                        </a:cubicBezTo>
                        <a:cubicBezTo>
                          <a:pt x="1" y="3"/>
                          <a:pt x="0" y="2"/>
                          <a:pt x="0" y="2"/>
                        </a:cubicBezTo>
                        <a:cubicBezTo>
                          <a:pt x="0" y="1"/>
                          <a:pt x="1" y="0"/>
                          <a:pt x="1" y="0"/>
                        </a:cubicBezTo>
                        <a:cubicBezTo>
                          <a:pt x="64" y="0"/>
                          <a:pt x="64" y="0"/>
                          <a:pt x="64" y="0"/>
                        </a:cubicBezTo>
                        <a:cubicBezTo>
                          <a:pt x="64" y="0"/>
                          <a:pt x="65" y="1"/>
                          <a:pt x="65" y="2"/>
                        </a:cubicBezTo>
                        <a:cubicBezTo>
                          <a:pt x="65" y="2"/>
                          <a:pt x="64" y="3"/>
                          <a:pt x="64"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129" name="Freeform 40"/>
                  <p:cNvSpPr>
                    <a:spLocks/>
                  </p:cNvSpPr>
                  <p:nvPr/>
                </p:nvSpPr>
                <p:spPr bwMode="auto">
                  <a:xfrm>
                    <a:off x="5477" y="2018"/>
                    <a:ext cx="126" cy="5"/>
                  </a:xfrm>
                  <a:custGeom>
                    <a:avLst/>
                    <a:gdLst>
                      <a:gd name="T0" fmla="*/ 64 w 65"/>
                      <a:gd name="T1" fmla="*/ 3 h 3"/>
                      <a:gd name="T2" fmla="*/ 1 w 65"/>
                      <a:gd name="T3" fmla="*/ 3 h 3"/>
                      <a:gd name="T4" fmla="*/ 0 w 65"/>
                      <a:gd name="T5" fmla="*/ 2 h 3"/>
                      <a:gd name="T6" fmla="*/ 1 w 65"/>
                      <a:gd name="T7" fmla="*/ 0 h 3"/>
                      <a:gd name="T8" fmla="*/ 64 w 65"/>
                      <a:gd name="T9" fmla="*/ 0 h 3"/>
                      <a:gd name="T10" fmla="*/ 65 w 65"/>
                      <a:gd name="T11" fmla="*/ 2 h 3"/>
                      <a:gd name="T12" fmla="*/ 64 w 65"/>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65" h="3">
                        <a:moveTo>
                          <a:pt x="64" y="3"/>
                        </a:moveTo>
                        <a:cubicBezTo>
                          <a:pt x="1" y="3"/>
                          <a:pt x="1" y="3"/>
                          <a:pt x="1" y="3"/>
                        </a:cubicBezTo>
                        <a:cubicBezTo>
                          <a:pt x="1" y="3"/>
                          <a:pt x="0" y="2"/>
                          <a:pt x="0" y="2"/>
                        </a:cubicBezTo>
                        <a:cubicBezTo>
                          <a:pt x="0" y="1"/>
                          <a:pt x="1" y="0"/>
                          <a:pt x="1" y="0"/>
                        </a:cubicBezTo>
                        <a:cubicBezTo>
                          <a:pt x="64" y="0"/>
                          <a:pt x="64" y="0"/>
                          <a:pt x="64" y="0"/>
                        </a:cubicBezTo>
                        <a:cubicBezTo>
                          <a:pt x="64" y="0"/>
                          <a:pt x="65" y="1"/>
                          <a:pt x="65" y="2"/>
                        </a:cubicBezTo>
                        <a:cubicBezTo>
                          <a:pt x="65" y="2"/>
                          <a:pt x="64" y="3"/>
                          <a:pt x="64"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130" name="Freeform 41"/>
                  <p:cNvSpPr>
                    <a:spLocks/>
                  </p:cNvSpPr>
                  <p:nvPr/>
                </p:nvSpPr>
                <p:spPr bwMode="auto">
                  <a:xfrm>
                    <a:off x="5477" y="2002"/>
                    <a:ext cx="126" cy="6"/>
                  </a:xfrm>
                  <a:custGeom>
                    <a:avLst/>
                    <a:gdLst>
                      <a:gd name="T0" fmla="*/ 64 w 65"/>
                      <a:gd name="T1" fmla="*/ 3 h 3"/>
                      <a:gd name="T2" fmla="*/ 1 w 65"/>
                      <a:gd name="T3" fmla="*/ 3 h 3"/>
                      <a:gd name="T4" fmla="*/ 0 w 65"/>
                      <a:gd name="T5" fmla="*/ 2 h 3"/>
                      <a:gd name="T6" fmla="*/ 1 w 65"/>
                      <a:gd name="T7" fmla="*/ 0 h 3"/>
                      <a:gd name="T8" fmla="*/ 64 w 65"/>
                      <a:gd name="T9" fmla="*/ 0 h 3"/>
                      <a:gd name="T10" fmla="*/ 65 w 65"/>
                      <a:gd name="T11" fmla="*/ 2 h 3"/>
                      <a:gd name="T12" fmla="*/ 64 w 65"/>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65" h="3">
                        <a:moveTo>
                          <a:pt x="64" y="3"/>
                        </a:moveTo>
                        <a:cubicBezTo>
                          <a:pt x="1" y="3"/>
                          <a:pt x="1" y="3"/>
                          <a:pt x="1" y="3"/>
                        </a:cubicBezTo>
                        <a:cubicBezTo>
                          <a:pt x="1" y="3"/>
                          <a:pt x="0" y="2"/>
                          <a:pt x="0" y="2"/>
                        </a:cubicBezTo>
                        <a:cubicBezTo>
                          <a:pt x="0" y="1"/>
                          <a:pt x="1" y="0"/>
                          <a:pt x="1" y="0"/>
                        </a:cubicBezTo>
                        <a:cubicBezTo>
                          <a:pt x="64" y="0"/>
                          <a:pt x="64" y="0"/>
                          <a:pt x="64" y="0"/>
                        </a:cubicBezTo>
                        <a:cubicBezTo>
                          <a:pt x="64" y="0"/>
                          <a:pt x="65" y="1"/>
                          <a:pt x="65" y="2"/>
                        </a:cubicBezTo>
                        <a:cubicBezTo>
                          <a:pt x="65" y="2"/>
                          <a:pt x="64" y="3"/>
                          <a:pt x="64"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131" name="Rectangle 42"/>
                  <p:cNvSpPr>
                    <a:spLocks noChangeArrowheads="1"/>
                  </p:cNvSpPr>
                  <p:nvPr/>
                </p:nvSpPr>
                <p:spPr bwMode="auto">
                  <a:xfrm>
                    <a:off x="5235" y="2803"/>
                    <a:ext cx="366" cy="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132" name="Freeform 43"/>
                  <p:cNvSpPr>
                    <a:spLocks/>
                  </p:cNvSpPr>
                  <p:nvPr/>
                </p:nvSpPr>
                <p:spPr bwMode="auto">
                  <a:xfrm>
                    <a:off x="5348" y="2790"/>
                    <a:ext cx="138" cy="31"/>
                  </a:xfrm>
                  <a:custGeom>
                    <a:avLst/>
                    <a:gdLst>
                      <a:gd name="T0" fmla="*/ 10 w 138"/>
                      <a:gd name="T1" fmla="*/ 31 h 31"/>
                      <a:gd name="T2" fmla="*/ 0 w 138"/>
                      <a:gd name="T3" fmla="*/ 15 h 31"/>
                      <a:gd name="T4" fmla="*/ 10 w 138"/>
                      <a:gd name="T5" fmla="*/ 0 h 31"/>
                      <a:gd name="T6" fmla="*/ 129 w 138"/>
                      <a:gd name="T7" fmla="*/ 0 h 31"/>
                      <a:gd name="T8" fmla="*/ 138 w 138"/>
                      <a:gd name="T9" fmla="*/ 15 h 31"/>
                      <a:gd name="T10" fmla="*/ 129 w 138"/>
                      <a:gd name="T11" fmla="*/ 31 h 31"/>
                      <a:gd name="T12" fmla="*/ 10 w 138"/>
                      <a:gd name="T13" fmla="*/ 31 h 31"/>
                    </a:gdLst>
                    <a:ahLst/>
                    <a:cxnLst>
                      <a:cxn ang="0">
                        <a:pos x="T0" y="T1"/>
                      </a:cxn>
                      <a:cxn ang="0">
                        <a:pos x="T2" y="T3"/>
                      </a:cxn>
                      <a:cxn ang="0">
                        <a:pos x="T4" y="T5"/>
                      </a:cxn>
                      <a:cxn ang="0">
                        <a:pos x="T6" y="T7"/>
                      </a:cxn>
                      <a:cxn ang="0">
                        <a:pos x="T8" y="T9"/>
                      </a:cxn>
                      <a:cxn ang="0">
                        <a:pos x="T10" y="T11"/>
                      </a:cxn>
                      <a:cxn ang="0">
                        <a:pos x="T12" y="T13"/>
                      </a:cxn>
                    </a:cxnLst>
                    <a:rect l="0" t="0" r="r" b="b"/>
                    <a:pathLst>
                      <a:path w="138" h="31">
                        <a:moveTo>
                          <a:pt x="10" y="31"/>
                        </a:moveTo>
                        <a:lnTo>
                          <a:pt x="0" y="15"/>
                        </a:lnTo>
                        <a:lnTo>
                          <a:pt x="10" y="0"/>
                        </a:lnTo>
                        <a:lnTo>
                          <a:pt x="129" y="0"/>
                        </a:lnTo>
                        <a:lnTo>
                          <a:pt x="138" y="15"/>
                        </a:lnTo>
                        <a:lnTo>
                          <a:pt x="129" y="31"/>
                        </a:lnTo>
                        <a:lnTo>
                          <a:pt x="10" y="31"/>
                        </a:lnTo>
                        <a:close/>
                      </a:path>
                    </a:pathLst>
                  </a:custGeom>
                  <a:solidFill>
                    <a:srgbClr val="5050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133" name="Rectangle 44"/>
                  <p:cNvSpPr>
                    <a:spLocks noChangeArrowheads="1"/>
                  </p:cNvSpPr>
                  <p:nvPr/>
                </p:nvSpPr>
                <p:spPr bwMode="auto">
                  <a:xfrm>
                    <a:off x="5235" y="2881"/>
                    <a:ext cx="366"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134" name="Freeform 45"/>
                  <p:cNvSpPr>
                    <a:spLocks/>
                  </p:cNvSpPr>
                  <p:nvPr/>
                </p:nvSpPr>
                <p:spPr bwMode="auto">
                  <a:xfrm>
                    <a:off x="5348" y="2867"/>
                    <a:ext cx="138" cy="31"/>
                  </a:xfrm>
                  <a:custGeom>
                    <a:avLst/>
                    <a:gdLst>
                      <a:gd name="T0" fmla="*/ 10 w 138"/>
                      <a:gd name="T1" fmla="*/ 31 h 31"/>
                      <a:gd name="T2" fmla="*/ 0 w 138"/>
                      <a:gd name="T3" fmla="*/ 16 h 31"/>
                      <a:gd name="T4" fmla="*/ 10 w 138"/>
                      <a:gd name="T5" fmla="*/ 0 h 31"/>
                      <a:gd name="T6" fmla="*/ 129 w 138"/>
                      <a:gd name="T7" fmla="*/ 0 h 31"/>
                      <a:gd name="T8" fmla="*/ 138 w 138"/>
                      <a:gd name="T9" fmla="*/ 16 h 31"/>
                      <a:gd name="T10" fmla="*/ 129 w 138"/>
                      <a:gd name="T11" fmla="*/ 31 h 31"/>
                      <a:gd name="T12" fmla="*/ 10 w 138"/>
                      <a:gd name="T13" fmla="*/ 31 h 31"/>
                    </a:gdLst>
                    <a:ahLst/>
                    <a:cxnLst>
                      <a:cxn ang="0">
                        <a:pos x="T0" y="T1"/>
                      </a:cxn>
                      <a:cxn ang="0">
                        <a:pos x="T2" y="T3"/>
                      </a:cxn>
                      <a:cxn ang="0">
                        <a:pos x="T4" y="T5"/>
                      </a:cxn>
                      <a:cxn ang="0">
                        <a:pos x="T6" y="T7"/>
                      </a:cxn>
                      <a:cxn ang="0">
                        <a:pos x="T8" y="T9"/>
                      </a:cxn>
                      <a:cxn ang="0">
                        <a:pos x="T10" y="T11"/>
                      </a:cxn>
                      <a:cxn ang="0">
                        <a:pos x="T12" y="T13"/>
                      </a:cxn>
                    </a:cxnLst>
                    <a:rect l="0" t="0" r="r" b="b"/>
                    <a:pathLst>
                      <a:path w="138" h="31">
                        <a:moveTo>
                          <a:pt x="10" y="31"/>
                        </a:moveTo>
                        <a:lnTo>
                          <a:pt x="0" y="16"/>
                        </a:lnTo>
                        <a:lnTo>
                          <a:pt x="10" y="0"/>
                        </a:lnTo>
                        <a:lnTo>
                          <a:pt x="129" y="0"/>
                        </a:lnTo>
                        <a:lnTo>
                          <a:pt x="138" y="16"/>
                        </a:lnTo>
                        <a:lnTo>
                          <a:pt x="129" y="31"/>
                        </a:lnTo>
                        <a:lnTo>
                          <a:pt x="10" y="31"/>
                        </a:lnTo>
                        <a:close/>
                      </a:path>
                    </a:pathLst>
                  </a:custGeom>
                  <a:solidFill>
                    <a:srgbClr val="5050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135" name="Rectangle 46"/>
                  <p:cNvSpPr>
                    <a:spLocks noChangeArrowheads="1"/>
                  </p:cNvSpPr>
                  <p:nvPr/>
                </p:nvSpPr>
                <p:spPr bwMode="auto">
                  <a:xfrm>
                    <a:off x="5235" y="2958"/>
                    <a:ext cx="366" cy="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136" name="Freeform 47"/>
                  <p:cNvSpPr>
                    <a:spLocks/>
                  </p:cNvSpPr>
                  <p:nvPr/>
                </p:nvSpPr>
                <p:spPr bwMode="auto">
                  <a:xfrm>
                    <a:off x="5348" y="2945"/>
                    <a:ext cx="138" cy="30"/>
                  </a:xfrm>
                  <a:custGeom>
                    <a:avLst/>
                    <a:gdLst>
                      <a:gd name="T0" fmla="*/ 10 w 138"/>
                      <a:gd name="T1" fmla="*/ 30 h 30"/>
                      <a:gd name="T2" fmla="*/ 0 w 138"/>
                      <a:gd name="T3" fmla="*/ 15 h 30"/>
                      <a:gd name="T4" fmla="*/ 10 w 138"/>
                      <a:gd name="T5" fmla="*/ 0 h 30"/>
                      <a:gd name="T6" fmla="*/ 129 w 138"/>
                      <a:gd name="T7" fmla="*/ 0 h 30"/>
                      <a:gd name="T8" fmla="*/ 138 w 138"/>
                      <a:gd name="T9" fmla="*/ 15 h 30"/>
                      <a:gd name="T10" fmla="*/ 129 w 138"/>
                      <a:gd name="T11" fmla="*/ 30 h 30"/>
                      <a:gd name="T12" fmla="*/ 10 w 138"/>
                      <a:gd name="T13" fmla="*/ 30 h 30"/>
                    </a:gdLst>
                    <a:ahLst/>
                    <a:cxnLst>
                      <a:cxn ang="0">
                        <a:pos x="T0" y="T1"/>
                      </a:cxn>
                      <a:cxn ang="0">
                        <a:pos x="T2" y="T3"/>
                      </a:cxn>
                      <a:cxn ang="0">
                        <a:pos x="T4" y="T5"/>
                      </a:cxn>
                      <a:cxn ang="0">
                        <a:pos x="T6" y="T7"/>
                      </a:cxn>
                      <a:cxn ang="0">
                        <a:pos x="T8" y="T9"/>
                      </a:cxn>
                      <a:cxn ang="0">
                        <a:pos x="T10" y="T11"/>
                      </a:cxn>
                      <a:cxn ang="0">
                        <a:pos x="T12" y="T13"/>
                      </a:cxn>
                    </a:cxnLst>
                    <a:rect l="0" t="0" r="r" b="b"/>
                    <a:pathLst>
                      <a:path w="138" h="30">
                        <a:moveTo>
                          <a:pt x="10" y="30"/>
                        </a:moveTo>
                        <a:lnTo>
                          <a:pt x="0" y="15"/>
                        </a:lnTo>
                        <a:lnTo>
                          <a:pt x="10" y="0"/>
                        </a:lnTo>
                        <a:lnTo>
                          <a:pt x="129" y="0"/>
                        </a:lnTo>
                        <a:lnTo>
                          <a:pt x="138" y="15"/>
                        </a:lnTo>
                        <a:lnTo>
                          <a:pt x="129" y="30"/>
                        </a:lnTo>
                        <a:lnTo>
                          <a:pt x="10" y="30"/>
                        </a:lnTo>
                        <a:close/>
                      </a:path>
                    </a:pathLst>
                  </a:custGeom>
                  <a:solidFill>
                    <a:srgbClr val="5050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137" name="Rectangle 48"/>
                  <p:cNvSpPr>
                    <a:spLocks noChangeArrowheads="1"/>
                  </p:cNvSpPr>
                  <p:nvPr/>
                </p:nvSpPr>
                <p:spPr bwMode="auto">
                  <a:xfrm>
                    <a:off x="5235" y="3035"/>
                    <a:ext cx="366" cy="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138" name="Freeform 49"/>
                  <p:cNvSpPr>
                    <a:spLocks/>
                  </p:cNvSpPr>
                  <p:nvPr/>
                </p:nvSpPr>
                <p:spPr bwMode="auto">
                  <a:xfrm>
                    <a:off x="5348" y="3022"/>
                    <a:ext cx="138" cy="31"/>
                  </a:xfrm>
                  <a:custGeom>
                    <a:avLst/>
                    <a:gdLst>
                      <a:gd name="T0" fmla="*/ 10 w 138"/>
                      <a:gd name="T1" fmla="*/ 31 h 31"/>
                      <a:gd name="T2" fmla="*/ 0 w 138"/>
                      <a:gd name="T3" fmla="*/ 15 h 31"/>
                      <a:gd name="T4" fmla="*/ 10 w 138"/>
                      <a:gd name="T5" fmla="*/ 0 h 31"/>
                      <a:gd name="T6" fmla="*/ 129 w 138"/>
                      <a:gd name="T7" fmla="*/ 0 h 31"/>
                      <a:gd name="T8" fmla="*/ 138 w 138"/>
                      <a:gd name="T9" fmla="*/ 15 h 31"/>
                      <a:gd name="T10" fmla="*/ 129 w 138"/>
                      <a:gd name="T11" fmla="*/ 31 h 31"/>
                      <a:gd name="T12" fmla="*/ 10 w 138"/>
                      <a:gd name="T13" fmla="*/ 31 h 31"/>
                    </a:gdLst>
                    <a:ahLst/>
                    <a:cxnLst>
                      <a:cxn ang="0">
                        <a:pos x="T0" y="T1"/>
                      </a:cxn>
                      <a:cxn ang="0">
                        <a:pos x="T2" y="T3"/>
                      </a:cxn>
                      <a:cxn ang="0">
                        <a:pos x="T4" y="T5"/>
                      </a:cxn>
                      <a:cxn ang="0">
                        <a:pos x="T6" y="T7"/>
                      </a:cxn>
                      <a:cxn ang="0">
                        <a:pos x="T8" y="T9"/>
                      </a:cxn>
                      <a:cxn ang="0">
                        <a:pos x="T10" y="T11"/>
                      </a:cxn>
                      <a:cxn ang="0">
                        <a:pos x="T12" y="T13"/>
                      </a:cxn>
                    </a:cxnLst>
                    <a:rect l="0" t="0" r="r" b="b"/>
                    <a:pathLst>
                      <a:path w="138" h="31">
                        <a:moveTo>
                          <a:pt x="10" y="31"/>
                        </a:moveTo>
                        <a:lnTo>
                          <a:pt x="0" y="15"/>
                        </a:lnTo>
                        <a:lnTo>
                          <a:pt x="10" y="0"/>
                        </a:lnTo>
                        <a:lnTo>
                          <a:pt x="129" y="0"/>
                        </a:lnTo>
                        <a:lnTo>
                          <a:pt x="138" y="15"/>
                        </a:lnTo>
                        <a:lnTo>
                          <a:pt x="129" y="31"/>
                        </a:lnTo>
                        <a:lnTo>
                          <a:pt x="10" y="31"/>
                        </a:lnTo>
                        <a:close/>
                      </a:path>
                    </a:pathLst>
                  </a:custGeom>
                  <a:solidFill>
                    <a:srgbClr val="5050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grpSp>
          </p:grpSp>
          <p:grpSp>
            <p:nvGrpSpPr>
              <p:cNvPr id="393" name="Group 4"/>
              <p:cNvGrpSpPr>
                <a:grpSpLocks noChangeAspect="1"/>
              </p:cNvGrpSpPr>
              <p:nvPr/>
            </p:nvGrpSpPr>
            <p:grpSpPr bwMode="auto">
              <a:xfrm>
                <a:off x="9089299" y="2146595"/>
                <a:ext cx="411428" cy="1206374"/>
                <a:chOff x="5221" y="1973"/>
                <a:chExt cx="398" cy="1167"/>
              </a:xfrm>
            </p:grpSpPr>
            <p:sp>
              <p:nvSpPr>
                <p:cNvPr id="394" name="AutoShape 3"/>
                <p:cNvSpPr>
                  <a:spLocks noChangeAspect="1" noChangeArrowheads="1" noTextEdit="1"/>
                </p:cNvSpPr>
                <p:nvPr/>
              </p:nvSpPr>
              <p:spPr bwMode="auto">
                <a:xfrm>
                  <a:off x="5221" y="1973"/>
                  <a:ext cx="398" cy="11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395" name="Freeform 5"/>
                <p:cNvSpPr>
                  <a:spLocks/>
                </p:cNvSpPr>
                <p:nvPr/>
              </p:nvSpPr>
              <p:spPr bwMode="auto">
                <a:xfrm>
                  <a:off x="5219" y="1975"/>
                  <a:ext cx="398" cy="1167"/>
                </a:xfrm>
                <a:custGeom>
                  <a:avLst/>
                  <a:gdLst>
                    <a:gd name="T0" fmla="*/ 194 w 204"/>
                    <a:gd name="T1" fmla="*/ 0 h 603"/>
                    <a:gd name="T2" fmla="*/ 9 w 204"/>
                    <a:gd name="T3" fmla="*/ 0 h 603"/>
                    <a:gd name="T4" fmla="*/ 0 w 204"/>
                    <a:gd name="T5" fmla="*/ 10 h 603"/>
                    <a:gd name="T6" fmla="*/ 0 w 204"/>
                    <a:gd name="T7" fmla="*/ 603 h 603"/>
                    <a:gd name="T8" fmla="*/ 204 w 204"/>
                    <a:gd name="T9" fmla="*/ 603 h 603"/>
                    <a:gd name="T10" fmla="*/ 204 w 204"/>
                    <a:gd name="T11" fmla="*/ 10 h 603"/>
                    <a:gd name="T12" fmla="*/ 194 w 204"/>
                    <a:gd name="T13" fmla="*/ 0 h 603"/>
                  </a:gdLst>
                  <a:ahLst/>
                  <a:cxnLst>
                    <a:cxn ang="0">
                      <a:pos x="T0" y="T1"/>
                    </a:cxn>
                    <a:cxn ang="0">
                      <a:pos x="T2" y="T3"/>
                    </a:cxn>
                    <a:cxn ang="0">
                      <a:pos x="T4" y="T5"/>
                    </a:cxn>
                    <a:cxn ang="0">
                      <a:pos x="T6" y="T7"/>
                    </a:cxn>
                    <a:cxn ang="0">
                      <a:pos x="T8" y="T9"/>
                    </a:cxn>
                    <a:cxn ang="0">
                      <a:pos x="T10" y="T11"/>
                    </a:cxn>
                    <a:cxn ang="0">
                      <a:pos x="T12" y="T13"/>
                    </a:cxn>
                  </a:cxnLst>
                  <a:rect l="0" t="0" r="r" b="b"/>
                  <a:pathLst>
                    <a:path w="204" h="603">
                      <a:moveTo>
                        <a:pt x="194" y="0"/>
                      </a:moveTo>
                      <a:cubicBezTo>
                        <a:pt x="9" y="0"/>
                        <a:pt x="9" y="0"/>
                        <a:pt x="9" y="0"/>
                      </a:cubicBezTo>
                      <a:cubicBezTo>
                        <a:pt x="4" y="0"/>
                        <a:pt x="0" y="5"/>
                        <a:pt x="0" y="10"/>
                      </a:cubicBezTo>
                      <a:cubicBezTo>
                        <a:pt x="0" y="603"/>
                        <a:pt x="0" y="603"/>
                        <a:pt x="0" y="603"/>
                      </a:cubicBezTo>
                      <a:cubicBezTo>
                        <a:pt x="204" y="603"/>
                        <a:pt x="204" y="603"/>
                        <a:pt x="204" y="603"/>
                      </a:cubicBezTo>
                      <a:cubicBezTo>
                        <a:pt x="204" y="10"/>
                        <a:pt x="204" y="10"/>
                        <a:pt x="204" y="10"/>
                      </a:cubicBezTo>
                      <a:cubicBezTo>
                        <a:pt x="204" y="5"/>
                        <a:pt x="199" y="0"/>
                        <a:pt x="194" y="0"/>
                      </a:cubicBezTo>
                      <a:close/>
                    </a:path>
                  </a:pathLst>
                </a:custGeom>
                <a:solidFill>
                  <a:srgbClr val="5050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396" name="Rectangle 6"/>
                <p:cNvSpPr>
                  <a:spLocks noChangeArrowheads="1"/>
                </p:cNvSpPr>
                <p:nvPr/>
              </p:nvSpPr>
              <p:spPr bwMode="auto">
                <a:xfrm>
                  <a:off x="5235" y="2155"/>
                  <a:ext cx="366" cy="4"/>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397" name="Rectangle 7"/>
                <p:cNvSpPr>
                  <a:spLocks noChangeArrowheads="1"/>
                </p:cNvSpPr>
                <p:nvPr/>
              </p:nvSpPr>
              <p:spPr bwMode="auto">
                <a:xfrm>
                  <a:off x="5235" y="2080"/>
                  <a:ext cx="366"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398" name="Freeform 8"/>
                <p:cNvSpPr>
                  <a:spLocks/>
                </p:cNvSpPr>
                <p:nvPr/>
              </p:nvSpPr>
              <p:spPr bwMode="auto">
                <a:xfrm>
                  <a:off x="5498" y="2105"/>
                  <a:ext cx="80" cy="27"/>
                </a:xfrm>
                <a:custGeom>
                  <a:avLst/>
                  <a:gdLst>
                    <a:gd name="T0" fmla="*/ 41 w 41"/>
                    <a:gd name="T1" fmla="*/ 0 h 14"/>
                    <a:gd name="T2" fmla="*/ 6 w 41"/>
                    <a:gd name="T3" fmla="*/ 0 h 14"/>
                    <a:gd name="T4" fmla="*/ 0 w 41"/>
                    <a:gd name="T5" fmla="*/ 7 h 14"/>
                    <a:gd name="T6" fmla="*/ 6 w 41"/>
                    <a:gd name="T7" fmla="*/ 14 h 14"/>
                    <a:gd name="T8" fmla="*/ 41 w 41"/>
                    <a:gd name="T9" fmla="*/ 14 h 14"/>
                    <a:gd name="T10" fmla="*/ 41 w 41"/>
                    <a:gd name="T11" fmla="*/ 0 h 14"/>
                  </a:gdLst>
                  <a:ahLst/>
                  <a:cxnLst>
                    <a:cxn ang="0">
                      <a:pos x="T0" y="T1"/>
                    </a:cxn>
                    <a:cxn ang="0">
                      <a:pos x="T2" y="T3"/>
                    </a:cxn>
                    <a:cxn ang="0">
                      <a:pos x="T4" y="T5"/>
                    </a:cxn>
                    <a:cxn ang="0">
                      <a:pos x="T6" y="T7"/>
                    </a:cxn>
                    <a:cxn ang="0">
                      <a:pos x="T8" y="T9"/>
                    </a:cxn>
                    <a:cxn ang="0">
                      <a:pos x="T10" y="T11"/>
                    </a:cxn>
                  </a:cxnLst>
                  <a:rect l="0" t="0" r="r" b="b"/>
                  <a:pathLst>
                    <a:path w="41" h="14">
                      <a:moveTo>
                        <a:pt x="41" y="0"/>
                      </a:moveTo>
                      <a:cubicBezTo>
                        <a:pt x="6" y="0"/>
                        <a:pt x="6" y="0"/>
                        <a:pt x="6" y="0"/>
                      </a:cubicBezTo>
                      <a:cubicBezTo>
                        <a:pt x="3" y="0"/>
                        <a:pt x="0" y="3"/>
                        <a:pt x="0" y="7"/>
                      </a:cubicBezTo>
                      <a:cubicBezTo>
                        <a:pt x="0" y="11"/>
                        <a:pt x="3" y="14"/>
                        <a:pt x="6" y="14"/>
                      </a:cubicBezTo>
                      <a:cubicBezTo>
                        <a:pt x="41" y="14"/>
                        <a:pt x="41" y="14"/>
                        <a:pt x="41" y="14"/>
                      </a:cubicBezTo>
                      <a:lnTo>
                        <a:pt x="41" y="0"/>
                      </a:ln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399" name="Rectangle 9"/>
                <p:cNvSpPr>
                  <a:spLocks noChangeArrowheads="1"/>
                </p:cNvSpPr>
                <p:nvPr/>
              </p:nvSpPr>
              <p:spPr bwMode="auto">
                <a:xfrm>
                  <a:off x="5235" y="2229"/>
                  <a:ext cx="366"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400" name="Rectangle 10"/>
                <p:cNvSpPr>
                  <a:spLocks noChangeArrowheads="1"/>
                </p:cNvSpPr>
                <p:nvPr/>
              </p:nvSpPr>
              <p:spPr bwMode="auto">
                <a:xfrm>
                  <a:off x="5235" y="2155"/>
                  <a:ext cx="366" cy="4"/>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401" name="Freeform 11"/>
                <p:cNvSpPr>
                  <a:spLocks/>
                </p:cNvSpPr>
                <p:nvPr/>
              </p:nvSpPr>
              <p:spPr bwMode="auto">
                <a:xfrm>
                  <a:off x="5498" y="2180"/>
                  <a:ext cx="80" cy="25"/>
                </a:xfrm>
                <a:custGeom>
                  <a:avLst/>
                  <a:gdLst>
                    <a:gd name="T0" fmla="*/ 41 w 41"/>
                    <a:gd name="T1" fmla="*/ 0 h 13"/>
                    <a:gd name="T2" fmla="*/ 6 w 41"/>
                    <a:gd name="T3" fmla="*/ 0 h 13"/>
                    <a:gd name="T4" fmla="*/ 0 w 41"/>
                    <a:gd name="T5" fmla="*/ 6 h 13"/>
                    <a:gd name="T6" fmla="*/ 6 w 41"/>
                    <a:gd name="T7" fmla="*/ 13 h 13"/>
                    <a:gd name="T8" fmla="*/ 41 w 41"/>
                    <a:gd name="T9" fmla="*/ 13 h 13"/>
                    <a:gd name="T10" fmla="*/ 41 w 41"/>
                    <a:gd name="T11" fmla="*/ 0 h 13"/>
                  </a:gdLst>
                  <a:ahLst/>
                  <a:cxnLst>
                    <a:cxn ang="0">
                      <a:pos x="T0" y="T1"/>
                    </a:cxn>
                    <a:cxn ang="0">
                      <a:pos x="T2" y="T3"/>
                    </a:cxn>
                    <a:cxn ang="0">
                      <a:pos x="T4" y="T5"/>
                    </a:cxn>
                    <a:cxn ang="0">
                      <a:pos x="T6" y="T7"/>
                    </a:cxn>
                    <a:cxn ang="0">
                      <a:pos x="T8" y="T9"/>
                    </a:cxn>
                    <a:cxn ang="0">
                      <a:pos x="T10" y="T11"/>
                    </a:cxn>
                  </a:cxnLst>
                  <a:rect l="0" t="0" r="r" b="b"/>
                  <a:pathLst>
                    <a:path w="41" h="13">
                      <a:moveTo>
                        <a:pt x="41" y="0"/>
                      </a:moveTo>
                      <a:cubicBezTo>
                        <a:pt x="6" y="0"/>
                        <a:pt x="6" y="0"/>
                        <a:pt x="6" y="0"/>
                      </a:cubicBezTo>
                      <a:cubicBezTo>
                        <a:pt x="3" y="0"/>
                        <a:pt x="0" y="3"/>
                        <a:pt x="0" y="6"/>
                      </a:cubicBezTo>
                      <a:cubicBezTo>
                        <a:pt x="0" y="10"/>
                        <a:pt x="3" y="13"/>
                        <a:pt x="6" y="13"/>
                      </a:cubicBezTo>
                      <a:cubicBezTo>
                        <a:pt x="41" y="13"/>
                        <a:pt x="41" y="13"/>
                        <a:pt x="41" y="13"/>
                      </a:cubicBezTo>
                      <a:lnTo>
                        <a:pt x="41" y="0"/>
                      </a:ln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402" name="Rectangle 12"/>
                <p:cNvSpPr>
                  <a:spLocks noChangeArrowheads="1"/>
                </p:cNvSpPr>
                <p:nvPr/>
              </p:nvSpPr>
              <p:spPr bwMode="auto">
                <a:xfrm>
                  <a:off x="5235" y="2302"/>
                  <a:ext cx="366" cy="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403" name="Rectangle 13"/>
                <p:cNvSpPr>
                  <a:spLocks noChangeArrowheads="1"/>
                </p:cNvSpPr>
                <p:nvPr/>
              </p:nvSpPr>
              <p:spPr bwMode="auto">
                <a:xfrm>
                  <a:off x="5235" y="2229"/>
                  <a:ext cx="366"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404" name="Freeform 14"/>
                <p:cNvSpPr>
                  <a:spLocks/>
                </p:cNvSpPr>
                <p:nvPr/>
              </p:nvSpPr>
              <p:spPr bwMode="auto">
                <a:xfrm>
                  <a:off x="5498" y="2254"/>
                  <a:ext cx="80" cy="27"/>
                </a:xfrm>
                <a:custGeom>
                  <a:avLst/>
                  <a:gdLst>
                    <a:gd name="T0" fmla="*/ 41 w 41"/>
                    <a:gd name="T1" fmla="*/ 0 h 14"/>
                    <a:gd name="T2" fmla="*/ 6 w 41"/>
                    <a:gd name="T3" fmla="*/ 0 h 14"/>
                    <a:gd name="T4" fmla="*/ 0 w 41"/>
                    <a:gd name="T5" fmla="*/ 7 h 14"/>
                    <a:gd name="T6" fmla="*/ 6 w 41"/>
                    <a:gd name="T7" fmla="*/ 14 h 14"/>
                    <a:gd name="T8" fmla="*/ 41 w 41"/>
                    <a:gd name="T9" fmla="*/ 14 h 14"/>
                    <a:gd name="T10" fmla="*/ 41 w 41"/>
                    <a:gd name="T11" fmla="*/ 0 h 14"/>
                  </a:gdLst>
                  <a:ahLst/>
                  <a:cxnLst>
                    <a:cxn ang="0">
                      <a:pos x="T0" y="T1"/>
                    </a:cxn>
                    <a:cxn ang="0">
                      <a:pos x="T2" y="T3"/>
                    </a:cxn>
                    <a:cxn ang="0">
                      <a:pos x="T4" y="T5"/>
                    </a:cxn>
                    <a:cxn ang="0">
                      <a:pos x="T6" y="T7"/>
                    </a:cxn>
                    <a:cxn ang="0">
                      <a:pos x="T8" y="T9"/>
                    </a:cxn>
                    <a:cxn ang="0">
                      <a:pos x="T10" y="T11"/>
                    </a:cxn>
                  </a:cxnLst>
                  <a:rect l="0" t="0" r="r" b="b"/>
                  <a:pathLst>
                    <a:path w="41" h="14">
                      <a:moveTo>
                        <a:pt x="41" y="0"/>
                      </a:moveTo>
                      <a:cubicBezTo>
                        <a:pt x="6" y="0"/>
                        <a:pt x="6" y="0"/>
                        <a:pt x="6" y="0"/>
                      </a:cubicBezTo>
                      <a:cubicBezTo>
                        <a:pt x="3" y="0"/>
                        <a:pt x="0" y="3"/>
                        <a:pt x="0" y="7"/>
                      </a:cubicBezTo>
                      <a:cubicBezTo>
                        <a:pt x="0" y="10"/>
                        <a:pt x="3" y="14"/>
                        <a:pt x="6" y="14"/>
                      </a:cubicBezTo>
                      <a:cubicBezTo>
                        <a:pt x="41" y="14"/>
                        <a:pt x="41" y="14"/>
                        <a:pt x="41" y="14"/>
                      </a:cubicBezTo>
                      <a:lnTo>
                        <a:pt x="41" y="0"/>
                      </a:ln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405" name="Rectangle 15"/>
                <p:cNvSpPr>
                  <a:spLocks noChangeArrowheads="1"/>
                </p:cNvSpPr>
                <p:nvPr/>
              </p:nvSpPr>
              <p:spPr bwMode="auto">
                <a:xfrm>
                  <a:off x="5235" y="2378"/>
                  <a:ext cx="366"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406" name="Rectangle 16"/>
                <p:cNvSpPr>
                  <a:spLocks noChangeArrowheads="1"/>
                </p:cNvSpPr>
                <p:nvPr/>
              </p:nvSpPr>
              <p:spPr bwMode="auto">
                <a:xfrm>
                  <a:off x="5235" y="2302"/>
                  <a:ext cx="366" cy="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407" name="Freeform 17"/>
                <p:cNvSpPr>
                  <a:spLocks/>
                </p:cNvSpPr>
                <p:nvPr/>
              </p:nvSpPr>
              <p:spPr bwMode="auto">
                <a:xfrm>
                  <a:off x="5498" y="2329"/>
                  <a:ext cx="80" cy="25"/>
                </a:xfrm>
                <a:custGeom>
                  <a:avLst/>
                  <a:gdLst>
                    <a:gd name="T0" fmla="*/ 41 w 41"/>
                    <a:gd name="T1" fmla="*/ 0 h 13"/>
                    <a:gd name="T2" fmla="*/ 6 w 41"/>
                    <a:gd name="T3" fmla="*/ 0 h 13"/>
                    <a:gd name="T4" fmla="*/ 0 w 41"/>
                    <a:gd name="T5" fmla="*/ 6 h 13"/>
                    <a:gd name="T6" fmla="*/ 6 w 41"/>
                    <a:gd name="T7" fmla="*/ 13 h 13"/>
                    <a:gd name="T8" fmla="*/ 41 w 41"/>
                    <a:gd name="T9" fmla="*/ 13 h 13"/>
                    <a:gd name="T10" fmla="*/ 41 w 41"/>
                    <a:gd name="T11" fmla="*/ 0 h 13"/>
                  </a:gdLst>
                  <a:ahLst/>
                  <a:cxnLst>
                    <a:cxn ang="0">
                      <a:pos x="T0" y="T1"/>
                    </a:cxn>
                    <a:cxn ang="0">
                      <a:pos x="T2" y="T3"/>
                    </a:cxn>
                    <a:cxn ang="0">
                      <a:pos x="T4" y="T5"/>
                    </a:cxn>
                    <a:cxn ang="0">
                      <a:pos x="T6" y="T7"/>
                    </a:cxn>
                    <a:cxn ang="0">
                      <a:pos x="T8" y="T9"/>
                    </a:cxn>
                    <a:cxn ang="0">
                      <a:pos x="T10" y="T11"/>
                    </a:cxn>
                  </a:cxnLst>
                  <a:rect l="0" t="0" r="r" b="b"/>
                  <a:pathLst>
                    <a:path w="41" h="13">
                      <a:moveTo>
                        <a:pt x="41" y="0"/>
                      </a:moveTo>
                      <a:cubicBezTo>
                        <a:pt x="6" y="0"/>
                        <a:pt x="6" y="0"/>
                        <a:pt x="6" y="0"/>
                      </a:cubicBezTo>
                      <a:cubicBezTo>
                        <a:pt x="3" y="0"/>
                        <a:pt x="0" y="3"/>
                        <a:pt x="0" y="6"/>
                      </a:cubicBezTo>
                      <a:cubicBezTo>
                        <a:pt x="0" y="10"/>
                        <a:pt x="3" y="13"/>
                        <a:pt x="6" y="13"/>
                      </a:cubicBezTo>
                      <a:cubicBezTo>
                        <a:pt x="41" y="13"/>
                        <a:pt x="41" y="13"/>
                        <a:pt x="41" y="13"/>
                      </a:cubicBezTo>
                      <a:lnTo>
                        <a:pt x="41" y="0"/>
                      </a:ln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408" name="Rectangle 18"/>
                <p:cNvSpPr>
                  <a:spLocks noChangeArrowheads="1"/>
                </p:cNvSpPr>
                <p:nvPr/>
              </p:nvSpPr>
              <p:spPr bwMode="auto">
                <a:xfrm>
                  <a:off x="5235" y="2451"/>
                  <a:ext cx="366" cy="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409" name="Rectangle 19"/>
                <p:cNvSpPr>
                  <a:spLocks noChangeArrowheads="1"/>
                </p:cNvSpPr>
                <p:nvPr/>
              </p:nvSpPr>
              <p:spPr bwMode="auto">
                <a:xfrm>
                  <a:off x="5235" y="2378"/>
                  <a:ext cx="366"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410" name="Freeform 20"/>
                <p:cNvSpPr>
                  <a:spLocks/>
                </p:cNvSpPr>
                <p:nvPr/>
              </p:nvSpPr>
              <p:spPr bwMode="auto">
                <a:xfrm>
                  <a:off x="5498" y="2403"/>
                  <a:ext cx="80" cy="25"/>
                </a:xfrm>
                <a:custGeom>
                  <a:avLst/>
                  <a:gdLst>
                    <a:gd name="T0" fmla="*/ 41 w 41"/>
                    <a:gd name="T1" fmla="*/ 0 h 13"/>
                    <a:gd name="T2" fmla="*/ 6 w 41"/>
                    <a:gd name="T3" fmla="*/ 0 h 13"/>
                    <a:gd name="T4" fmla="*/ 0 w 41"/>
                    <a:gd name="T5" fmla="*/ 7 h 13"/>
                    <a:gd name="T6" fmla="*/ 6 w 41"/>
                    <a:gd name="T7" fmla="*/ 13 h 13"/>
                    <a:gd name="T8" fmla="*/ 41 w 41"/>
                    <a:gd name="T9" fmla="*/ 13 h 13"/>
                    <a:gd name="T10" fmla="*/ 41 w 41"/>
                    <a:gd name="T11" fmla="*/ 0 h 13"/>
                  </a:gdLst>
                  <a:ahLst/>
                  <a:cxnLst>
                    <a:cxn ang="0">
                      <a:pos x="T0" y="T1"/>
                    </a:cxn>
                    <a:cxn ang="0">
                      <a:pos x="T2" y="T3"/>
                    </a:cxn>
                    <a:cxn ang="0">
                      <a:pos x="T4" y="T5"/>
                    </a:cxn>
                    <a:cxn ang="0">
                      <a:pos x="T6" y="T7"/>
                    </a:cxn>
                    <a:cxn ang="0">
                      <a:pos x="T8" y="T9"/>
                    </a:cxn>
                    <a:cxn ang="0">
                      <a:pos x="T10" y="T11"/>
                    </a:cxn>
                  </a:cxnLst>
                  <a:rect l="0" t="0" r="r" b="b"/>
                  <a:pathLst>
                    <a:path w="41" h="13">
                      <a:moveTo>
                        <a:pt x="41" y="0"/>
                      </a:moveTo>
                      <a:cubicBezTo>
                        <a:pt x="6" y="0"/>
                        <a:pt x="6" y="0"/>
                        <a:pt x="6" y="0"/>
                      </a:cubicBezTo>
                      <a:cubicBezTo>
                        <a:pt x="3" y="0"/>
                        <a:pt x="0" y="3"/>
                        <a:pt x="0" y="7"/>
                      </a:cubicBezTo>
                      <a:cubicBezTo>
                        <a:pt x="0" y="10"/>
                        <a:pt x="3" y="13"/>
                        <a:pt x="6" y="13"/>
                      </a:cubicBezTo>
                      <a:cubicBezTo>
                        <a:pt x="41" y="13"/>
                        <a:pt x="41" y="13"/>
                        <a:pt x="41" y="13"/>
                      </a:cubicBezTo>
                      <a:lnTo>
                        <a:pt x="41" y="0"/>
                      </a:ln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411" name="Rectangle 21"/>
                <p:cNvSpPr>
                  <a:spLocks noChangeArrowheads="1"/>
                </p:cNvSpPr>
                <p:nvPr/>
              </p:nvSpPr>
              <p:spPr bwMode="auto">
                <a:xfrm>
                  <a:off x="5235" y="2527"/>
                  <a:ext cx="366"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412" name="Rectangle 22"/>
                <p:cNvSpPr>
                  <a:spLocks noChangeArrowheads="1"/>
                </p:cNvSpPr>
                <p:nvPr/>
              </p:nvSpPr>
              <p:spPr bwMode="auto">
                <a:xfrm>
                  <a:off x="5235" y="2451"/>
                  <a:ext cx="366" cy="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413" name="Freeform 23"/>
                <p:cNvSpPr>
                  <a:spLocks/>
                </p:cNvSpPr>
                <p:nvPr/>
              </p:nvSpPr>
              <p:spPr bwMode="auto">
                <a:xfrm>
                  <a:off x="5498" y="2478"/>
                  <a:ext cx="80" cy="25"/>
                </a:xfrm>
                <a:custGeom>
                  <a:avLst/>
                  <a:gdLst>
                    <a:gd name="T0" fmla="*/ 41 w 41"/>
                    <a:gd name="T1" fmla="*/ 0 h 13"/>
                    <a:gd name="T2" fmla="*/ 6 w 41"/>
                    <a:gd name="T3" fmla="*/ 0 h 13"/>
                    <a:gd name="T4" fmla="*/ 0 w 41"/>
                    <a:gd name="T5" fmla="*/ 6 h 13"/>
                    <a:gd name="T6" fmla="*/ 6 w 41"/>
                    <a:gd name="T7" fmla="*/ 13 h 13"/>
                    <a:gd name="T8" fmla="*/ 41 w 41"/>
                    <a:gd name="T9" fmla="*/ 13 h 13"/>
                    <a:gd name="T10" fmla="*/ 41 w 41"/>
                    <a:gd name="T11" fmla="*/ 0 h 13"/>
                  </a:gdLst>
                  <a:ahLst/>
                  <a:cxnLst>
                    <a:cxn ang="0">
                      <a:pos x="T0" y="T1"/>
                    </a:cxn>
                    <a:cxn ang="0">
                      <a:pos x="T2" y="T3"/>
                    </a:cxn>
                    <a:cxn ang="0">
                      <a:pos x="T4" y="T5"/>
                    </a:cxn>
                    <a:cxn ang="0">
                      <a:pos x="T6" y="T7"/>
                    </a:cxn>
                    <a:cxn ang="0">
                      <a:pos x="T8" y="T9"/>
                    </a:cxn>
                    <a:cxn ang="0">
                      <a:pos x="T10" y="T11"/>
                    </a:cxn>
                  </a:cxnLst>
                  <a:rect l="0" t="0" r="r" b="b"/>
                  <a:pathLst>
                    <a:path w="41" h="13">
                      <a:moveTo>
                        <a:pt x="41" y="0"/>
                      </a:moveTo>
                      <a:cubicBezTo>
                        <a:pt x="6" y="0"/>
                        <a:pt x="6" y="0"/>
                        <a:pt x="6" y="0"/>
                      </a:cubicBezTo>
                      <a:cubicBezTo>
                        <a:pt x="3" y="0"/>
                        <a:pt x="0" y="3"/>
                        <a:pt x="0" y="6"/>
                      </a:cubicBezTo>
                      <a:cubicBezTo>
                        <a:pt x="0" y="10"/>
                        <a:pt x="3" y="13"/>
                        <a:pt x="6" y="13"/>
                      </a:cubicBezTo>
                      <a:cubicBezTo>
                        <a:pt x="41" y="13"/>
                        <a:pt x="41" y="13"/>
                        <a:pt x="41" y="13"/>
                      </a:cubicBezTo>
                      <a:lnTo>
                        <a:pt x="41" y="0"/>
                      </a:ln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414" name="Rectangle 24"/>
                <p:cNvSpPr>
                  <a:spLocks noChangeArrowheads="1"/>
                </p:cNvSpPr>
                <p:nvPr/>
              </p:nvSpPr>
              <p:spPr bwMode="auto">
                <a:xfrm>
                  <a:off x="5235" y="2600"/>
                  <a:ext cx="366" cy="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415" name="Rectangle 25"/>
                <p:cNvSpPr>
                  <a:spLocks noChangeArrowheads="1"/>
                </p:cNvSpPr>
                <p:nvPr/>
              </p:nvSpPr>
              <p:spPr bwMode="auto">
                <a:xfrm>
                  <a:off x="5235" y="2527"/>
                  <a:ext cx="366"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416" name="Freeform 26"/>
                <p:cNvSpPr>
                  <a:spLocks/>
                </p:cNvSpPr>
                <p:nvPr/>
              </p:nvSpPr>
              <p:spPr bwMode="auto">
                <a:xfrm>
                  <a:off x="5498" y="2552"/>
                  <a:ext cx="80" cy="25"/>
                </a:xfrm>
                <a:custGeom>
                  <a:avLst/>
                  <a:gdLst>
                    <a:gd name="T0" fmla="*/ 41 w 41"/>
                    <a:gd name="T1" fmla="*/ 0 h 13"/>
                    <a:gd name="T2" fmla="*/ 6 w 41"/>
                    <a:gd name="T3" fmla="*/ 0 h 13"/>
                    <a:gd name="T4" fmla="*/ 0 w 41"/>
                    <a:gd name="T5" fmla="*/ 7 h 13"/>
                    <a:gd name="T6" fmla="*/ 6 w 41"/>
                    <a:gd name="T7" fmla="*/ 13 h 13"/>
                    <a:gd name="T8" fmla="*/ 41 w 41"/>
                    <a:gd name="T9" fmla="*/ 13 h 13"/>
                    <a:gd name="T10" fmla="*/ 41 w 41"/>
                    <a:gd name="T11" fmla="*/ 0 h 13"/>
                  </a:gdLst>
                  <a:ahLst/>
                  <a:cxnLst>
                    <a:cxn ang="0">
                      <a:pos x="T0" y="T1"/>
                    </a:cxn>
                    <a:cxn ang="0">
                      <a:pos x="T2" y="T3"/>
                    </a:cxn>
                    <a:cxn ang="0">
                      <a:pos x="T4" y="T5"/>
                    </a:cxn>
                    <a:cxn ang="0">
                      <a:pos x="T6" y="T7"/>
                    </a:cxn>
                    <a:cxn ang="0">
                      <a:pos x="T8" y="T9"/>
                    </a:cxn>
                    <a:cxn ang="0">
                      <a:pos x="T10" y="T11"/>
                    </a:cxn>
                  </a:cxnLst>
                  <a:rect l="0" t="0" r="r" b="b"/>
                  <a:pathLst>
                    <a:path w="41" h="13">
                      <a:moveTo>
                        <a:pt x="41" y="0"/>
                      </a:moveTo>
                      <a:cubicBezTo>
                        <a:pt x="6" y="0"/>
                        <a:pt x="6" y="0"/>
                        <a:pt x="6" y="0"/>
                      </a:cubicBezTo>
                      <a:cubicBezTo>
                        <a:pt x="3" y="0"/>
                        <a:pt x="0" y="3"/>
                        <a:pt x="0" y="7"/>
                      </a:cubicBezTo>
                      <a:cubicBezTo>
                        <a:pt x="0" y="10"/>
                        <a:pt x="3" y="13"/>
                        <a:pt x="6" y="13"/>
                      </a:cubicBezTo>
                      <a:cubicBezTo>
                        <a:pt x="41" y="13"/>
                        <a:pt x="41" y="13"/>
                        <a:pt x="41" y="13"/>
                      </a:cubicBezTo>
                      <a:lnTo>
                        <a:pt x="41" y="0"/>
                      </a:ln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417" name="Rectangle 27"/>
                <p:cNvSpPr>
                  <a:spLocks noChangeArrowheads="1"/>
                </p:cNvSpPr>
                <p:nvPr/>
              </p:nvSpPr>
              <p:spPr bwMode="auto">
                <a:xfrm>
                  <a:off x="5235" y="2676"/>
                  <a:ext cx="366"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418" name="Rectangle 28"/>
                <p:cNvSpPr>
                  <a:spLocks noChangeArrowheads="1"/>
                </p:cNvSpPr>
                <p:nvPr/>
              </p:nvSpPr>
              <p:spPr bwMode="auto">
                <a:xfrm>
                  <a:off x="5235" y="2600"/>
                  <a:ext cx="366" cy="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419" name="Freeform 29"/>
                <p:cNvSpPr>
                  <a:spLocks/>
                </p:cNvSpPr>
                <p:nvPr/>
              </p:nvSpPr>
              <p:spPr bwMode="auto">
                <a:xfrm>
                  <a:off x="5498" y="2627"/>
                  <a:ext cx="80" cy="25"/>
                </a:xfrm>
                <a:custGeom>
                  <a:avLst/>
                  <a:gdLst>
                    <a:gd name="T0" fmla="*/ 41 w 41"/>
                    <a:gd name="T1" fmla="*/ 0 h 13"/>
                    <a:gd name="T2" fmla="*/ 6 w 41"/>
                    <a:gd name="T3" fmla="*/ 0 h 13"/>
                    <a:gd name="T4" fmla="*/ 0 w 41"/>
                    <a:gd name="T5" fmla="*/ 6 h 13"/>
                    <a:gd name="T6" fmla="*/ 6 w 41"/>
                    <a:gd name="T7" fmla="*/ 13 h 13"/>
                    <a:gd name="T8" fmla="*/ 41 w 41"/>
                    <a:gd name="T9" fmla="*/ 13 h 13"/>
                    <a:gd name="T10" fmla="*/ 41 w 41"/>
                    <a:gd name="T11" fmla="*/ 0 h 13"/>
                  </a:gdLst>
                  <a:ahLst/>
                  <a:cxnLst>
                    <a:cxn ang="0">
                      <a:pos x="T0" y="T1"/>
                    </a:cxn>
                    <a:cxn ang="0">
                      <a:pos x="T2" y="T3"/>
                    </a:cxn>
                    <a:cxn ang="0">
                      <a:pos x="T4" y="T5"/>
                    </a:cxn>
                    <a:cxn ang="0">
                      <a:pos x="T6" y="T7"/>
                    </a:cxn>
                    <a:cxn ang="0">
                      <a:pos x="T8" y="T9"/>
                    </a:cxn>
                    <a:cxn ang="0">
                      <a:pos x="T10" y="T11"/>
                    </a:cxn>
                  </a:cxnLst>
                  <a:rect l="0" t="0" r="r" b="b"/>
                  <a:pathLst>
                    <a:path w="41" h="13">
                      <a:moveTo>
                        <a:pt x="41" y="0"/>
                      </a:moveTo>
                      <a:cubicBezTo>
                        <a:pt x="6" y="0"/>
                        <a:pt x="6" y="0"/>
                        <a:pt x="6" y="0"/>
                      </a:cubicBezTo>
                      <a:cubicBezTo>
                        <a:pt x="3" y="0"/>
                        <a:pt x="0" y="3"/>
                        <a:pt x="0" y="6"/>
                      </a:cubicBezTo>
                      <a:cubicBezTo>
                        <a:pt x="0" y="10"/>
                        <a:pt x="3" y="13"/>
                        <a:pt x="6" y="13"/>
                      </a:cubicBezTo>
                      <a:cubicBezTo>
                        <a:pt x="41" y="13"/>
                        <a:pt x="41" y="13"/>
                        <a:pt x="41" y="13"/>
                      </a:cubicBezTo>
                      <a:lnTo>
                        <a:pt x="41" y="0"/>
                      </a:ln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420" name="Rectangle 30"/>
                <p:cNvSpPr>
                  <a:spLocks noChangeArrowheads="1"/>
                </p:cNvSpPr>
                <p:nvPr/>
              </p:nvSpPr>
              <p:spPr bwMode="auto">
                <a:xfrm>
                  <a:off x="5235" y="2749"/>
                  <a:ext cx="366" cy="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421" name="Rectangle 31"/>
                <p:cNvSpPr>
                  <a:spLocks noChangeArrowheads="1"/>
                </p:cNvSpPr>
                <p:nvPr/>
              </p:nvSpPr>
              <p:spPr bwMode="auto">
                <a:xfrm>
                  <a:off x="5235" y="2676"/>
                  <a:ext cx="366"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422" name="Freeform 32"/>
                <p:cNvSpPr>
                  <a:spLocks/>
                </p:cNvSpPr>
                <p:nvPr/>
              </p:nvSpPr>
              <p:spPr bwMode="auto">
                <a:xfrm>
                  <a:off x="5498" y="2701"/>
                  <a:ext cx="80" cy="25"/>
                </a:xfrm>
                <a:custGeom>
                  <a:avLst/>
                  <a:gdLst>
                    <a:gd name="T0" fmla="*/ 41 w 41"/>
                    <a:gd name="T1" fmla="*/ 0 h 13"/>
                    <a:gd name="T2" fmla="*/ 6 w 41"/>
                    <a:gd name="T3" fmla="*/ 0 h 13"/>
                    <a:gd name="T4" fmla="*/ 0 w 41"/>
                    <a:gd name="T5" fmla="*/ 7 h 13"/>
                    <a:gd name="T6" fmla="*/ 6 w 41"/>
                    <a:gd name="T7" fmla="*/ 13 h 13"/>
                    <a:gd name="T8" fmla="*/ 41 w 41"/>
                    <a:gd name="T9" fmla="*/ 13 h 13"/>
                    <a:gd name="T10" fmla="*/ 41 w 41"/>
                    <a:gd name="T11" fmla="*/ 0 h 13"/>
                  </a:gdLst>
                  <a:ahLst/>
                  <a:cxnLst>
                    <a:cxn ang="0">
                      <a:pos x="T0" y="T1"/>
                    </a:cxn>
                    <a:cxn ang="0">
                      <a:pos x="T2" y="T3"/>
                    </a:cxn>
                    <a:cxn ang="0">
                      <a:pos x="T4" y="T5"/>
                    </a:cxn>
                    <a:cxn ang="0">
                      <a:pos x="T6" y="T7"/>
                    </a:cxn>
                    <a:cxn ang="0">
                      <a:pos x="T8" y="T9"/>
                    </a:cxn>
                    <a:cxn ang="0">
                      <a:pos x="T10" y="T11"/>
                    </a:cxn>
                  </a:cxnLst>
                  <a:rect l="0" t="0" r="r" b="b"/>
                  <a:pathLst>
                    <a:path w="41" h="13">
                      <a:moveTo>
                        <a:pt x="41" y="0"/>
                      </a:moveTo>
                      <a:cubicBezTo>
                        <a:pt x="6" y="0"/>
                        <a:pt x="6" y="0"/>
                        <a:pt x="6" y="0"/>
                      </a:cubicBezTo>
                      <a:cubicBezTo>
                        <a:pt x="3" y="0"/>
                        <a:pt x="0" y="3"/>
                        <a:pt x="0" y="7"/>
                      </a:cubicBezTo>
                      <a:cubicBezTo>
                        <a:pt x="0" y="10"/>
                        <a:pt x="3" y="13"/>
                        <a:pt x="6" y="13"/>
                      </a:cubicBezTo>
                      <a:cubicBezTo>
                        <a:pt x="41" y="13"/>
                        <a:pt x="41" y="13"/>
                        <a:pt x="41" y="13"/>
                      </a:cubicBezTo>
                      <a:lnTo>
                        <a:pt x="41" y="0"/>
                      </a:ln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423" name="Freeform 33"/>
                <p:cNvSpPr>
                  <a:spLocks noEditPoints="1"/>
                </p:cNvSpPr>
                <p:nvPr/>
              </p:nvSpPr>
              <p:spPr bwMode="auto">
                <a:xfrm>
                  <a:off x="5231" y="2080"/>
                  <a:ext cx="372" cy="1010"/>
                </a:xfrm>
                <a:custGeom>
                  <a:avLst/>
                  <a:gdLst>
                    <a:gd name="T0" fmla="*/ 372 w 372"/>
                    <a:gd name="T1" fmla="*/ 1010 h 1010"/>
                    <a:gd name="T2" fmla="*/ 0 w 372"/>
                    <a:gd name="T3" fmla="*/ 1010 h 1010"/>
                    <a:gd name="T4" fmla="*/ 0 w 372"/>
                    <a:gd name="T5" fmla="*/ 0 h 1010"/>
                    <a:gd name="T6" fmla="*/ 372 w 372"/>
                    <a:gd name="T7" fmla="*/ 0 h 1010"/>
                    <a:gd name="T8" fmla="*/ 372 w 372"/>
                    <a:gd name="T9" fmla="*/ 1010 h 1010"/>
                    <a:gd name="T10" fmla="*/ 6 w 372"/>
                    <a:gd name="T11" fmla="*/ 1004 h 1010"/>
                    <a:gd name="T12" fmla="*/ 367 w 372"/>
                    <a:gd name="T13" fmla="*/ 1004 h 1010"/>
                    <a:gd name="T14" fmla="*/ 367 w 372"/>
                    <a:gd name="T15" fmla="*/ 5 h 1010"/>
                    <a:gd name="T16" fmla="*/ 6 w 372"/>
                    <a:gd name="T17" fmla="*/ 5 h 1010"/>
                    <a:gd name="T18" fmla="*/ 6 w 372"/>
                    <a:gd name="T19" fmla="*/ 1004 h 10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72" h="1010">
                      <a:moveTo>
                        <a:pt x="372" y="1010"/>
                      </a:moveTo>
                      <a:lnTo>
                        <a:pt x="0" y="1010"/>
                      </a:lnTo>
                      <a:lnTo>
                        <a:pt x="0" y="0"/>
                      </a:lnTo>
                      <a:lnTo>
                        <a:pt x="372" y="0"/>
                      </a:lnTo>
                      <a:lnTo>
                        <a:pt x="372" y="1010"/>
                      </a:lnTo>
                      <a:close/>
                      <a:moveTo>
                        <a:pt x="6" y="1004"/>
                      </a:moveTo>
                      <a:lnTo>
                        <a:pt x="367" y="1004"/>
                      </a:lnTo>
                      <a:lnTo>
                        <a:pt x="367" y="5"/>
                      </a:lnTo>
                      <a:lnTo>
                        <a:pt x="6" y="5"/>
                      </a:lnTo>
                      <a:lnTo>
                        <a:pt x="6" y="100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424" name="Freeform 34"/>
                <p:cNvSpPr>
                  <a:spLocks/>
                </p:cNvSpPr>
                <p:nvPr/>
              </p:nvSpPr>
              <p:spPr bwMode="auto">
                <a:xfrm>
                  <a:off x="5231" y="2049"/>
                  <a:ext cx="127" cy="5"/>
                </a:xfrm>
                <a:custGeom>
                  <a:avLst/>
                  <a:gdLst>
                    <a:gd name="T0" fmla="*/ 64 w 65"/>
                    <a:gd name="T1" fmla="*/ 3 h 3"/>
                    <a:gd name="T2" fmla="*/ 2 w 65"/>
                    <a:gd name="T3" fmla="*/ 3 h 3"/>
                    <a:gd name="T4" fmla="*/ 0 w 65"/>
                    <a:gd name="T5" fmla="*/ 2 h 3"/>
                    <a:gd name="T6" fmla="*/ 2 w 65"/>
                    <a:gd name="T7" fmla="*/ 0 h 3"/>
                    <a:gd name="T8" fmla="*/ 64 w 65"/>
                    <a:gd name="T9" fmla="*/ 0 h 3"/>
                    <a:gd name="T10" fmla="*/ 65 w 65"/>
                    <a:gd name="T11" fmla="*/ 2 h 3"/>
                    <a:gd name="T12" fmla="*/ 64 w 65"/>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65" h="3">
                      <a:moveTo>
                        <a:pt x="64" y="3"/>
                      </a:moveTo>
                      <a:cubicBezTo>
                        <a:pt x="2" y="3"/>
                        <a:pt x="2" y="3"/>
                        <a:pt x="2" y="3"/>
                      </a:cubicBezTo>
                      <a:cubicBezTo>
                        <a:pt x="1" y="3"/>
                        <a:pt x="0" y="2"/>
                        <a:pt x="0" y="2"/>
                      </a:cubicBezTo>
                      <a:cubicBezTo>
                        <a:pt x="0" y="1"/>
                        <a:pt x="1" y="0"/>
                        <a:pt x="2" y="0"/>
                      </a:cubicBezTo>
                      <a:cubicBezTo>
                        <a:pt x="64" y="0"/>
                        <a:pt x="64" y="0"/>
                        <a:pt x="64" y="0"/>
                      </a:cubicBezTo>
                      <a:cubicBezTo>
                        <a:pt x="65" y="0"/>
                        <a:pt x="65" y="1"/>
                        <a:pt x="65" y="2"/>
                      </a:cubicBezTo>
                      <a:cubicBezTo>
                        <a:pt x="65" y="2"/>
                        <a:pt x="65" y="3"/>
                        <a:pt x="64"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425" name="Freeform 35"/>
                <p:cNvSpPr>
                  <a:spLocks/>
                </p:cNvSpPr>
                <p:nvPr/>
              </p:nvSpPr>
              <p:spPr bwMode="auto">
                <a:xfrm>
                  <a:off x="5231" y="2033"/>
                  <a:ext cx="127" cy="6"/>
                </a:xfrm>
                <a:custGeom>
                  <a:avLst/>
                  <a:gdLst>
                    <a:gd name="T0" fmla="*/ 64 w 65"/>
                    <a:gd name="T1" fmla="*/ 3 h 3"/>
                    <a:gd name="T2" fmla="*/ 2 w 65"/>
                    <a:gd name="T3" fmla="*/ 3 h 3"/>
                    <a:gd name="T4" fmla="*/ 0 w 65"/>
                    <a:gd name="T5" fmla="*/ 2 h 3"/>
                    <a:gd name="T6" fmla="*/ 2 w 65"/>
                    <a:gd name="T7" fmla="*/ 0 h 3"/>
                    <a:gd name="T8" fmla="*/ 64 w 65"/>
                    <a:gd name="T9" fmla="*/ 0 h 3"/>
                    <a:gd name="T10" fmla="*/ 65 w 65"/>
                    <a:gd name="T11" fmla="*/ 2 h 3"/>
                    <a:gd name="T12" fmla="*/ 64 w 65"/>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65" h="3">
                      <a:moveTo>
                        <a:pt x="64" y="3"/>
                      </a:moveTo>
                      <a:cubicBezTo>
                        <a:pt x="2" y="3"/>
                        <a:pt x="2" y="3"/>
                        <a:pt x="2" y="3"/>
                      </a:cubicBezTo>
                      <a:cubicBezTo>
                        <a:pt x="1" y="3"/>
                        <a:pt x="0" y="2"/>
                        <a:pt x="0" y="2"/>
                      </a:cubicBezTo>
                      <a:cubicBezTo>
                        <a:pt x="0" y="1"/>
                        <a:pt x="1" y="0"/>
                        <a:pt x="2" y="0"/>
                      </a:cubicBezTo>
                      <a:cubicBezTo>
                        <a:pt x="64" y="0"/>
                        <a:pt x="64" y="0"/>
                        <a:pt x="64" y="0"/>
                      </a:cubicBezTo>
                      <a:cubicBezTo>
                        <a:pt x="65" y="0"/>
                        <a:pt x="65" y="1"/>
                        <a:pt x="65" y="2"/>
                      </a:cubicBezTo>
                      <a:cubicBezTo>
                        <a:pt x="65" y="2"/>
                        <a:pt x="65" y="3"/>
                        <a:pt x="64"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426" name="Freeform 36"/>
                <p:cNvSpPr>
                  <a:spLocks/>
                </p:cNvSpPr>
                <p:nvPr/>
              </p:nvSpPr>
              <p:spPr bwMode="auto">
                <a:xfrm>
                  <a:off x="5231" y="2018"/>
                  <a:ext cx="127" cy="5"/>
                </a:xfrm>
                <a:custGeom>
                  <a:avLst/>
                  <a:gdLst>
                    <a:gd name="T0" fmla="*/ 64 w 65"/>
                    <a:gd name="T1" fmla="*/ 3 h 3"/>
                    <a:gd name="T2" fmla="*/ 2 w 65"/>
                    <a:gd name="T3" fmla="*/ 3 h 3"/>
                    <a:gd name="T4" fmla="*/ 0 w 65"/>
                    <a:gd name="T5" fmla="*/ 2 h 3"/>
                    <a:gd name="T6" fmla="*/ 2 w 65"/>
                    <a:gd name="T7" fmla="*/ 0 h 3"/>
                    <a:gd name="T8" fmla="*/ 64 w 65"/>
                    <a:gd name="T9" fmla="*/ 0 h 3"/>
                    <a:gd name="T10" fmla="*/ 65 w 65"/>
                    <a:gd name="T11" fmla="*/ 2 h 3"/>
                    <a:gd name="T12" fmla="*/ 64 w 65"/>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65" h="3">
                      <a:moveTo>
                        <a:pt x="64" y="3"/>
                      </a:moveTo>
                      <a:cubicBezTo>
                        <a:pt x="2" y="3"/>
                        <a:pt x="2" y="3"/>
                        <a:pt x="2" y="3"/>
                      </a:cubicBezTo>
                      <a:cubicBezTo>
                        <a:pt x="1" y="3"/>
                        <a:pt x="0" y="2"/>
                        <a:pt x="0" y="2"/>
                      </a:cubicBezTo>
                      <a:cubicBezTo>
                        <a:pt x="0" y="1"/>
                        <a:pt x="1" y="0"/>
                        <a:pt x="2" y="0"/>
                      </a:cubicBezTo>
                      <a:cubicBezTo>
                        <a:pt x="64" y="0"/>
                        <a:pt x="64" y="0"/>
                        <a:pt x="64" y="0"/>
                      </a:cubicBezTo>
                      <a:cubicBezTo>
                        <a:pt x="65" y="0"/>
                        <a:pt x="65" y="1"/>
                        <a:pt x="65" y="2"/>
                      </a:cubicBezTo>
                      <a:cubicBezTo>
                        <a:pt x="65" y="2"/>
                        <a:pt x="65" y="3"/>
                        <a:pt x="64"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427" name="Freeform 37"/>
                <p:cNvSpPr>
                  <a:spLocks/>
                </p:cNvSpPr>
                <p:nvPr/>
              </p:nvSpPr>
              <p:spPr bwMode="auto">
                <a:xfrm>
                  <a:off x="5231" y="2002"/>
                  <a:ext cx="127" cy="6"/>
                </a:xfrm>
                <a:custGeom>
                  <a:avLst/>
                  <a:gdLst>
                    <a:gd name="T0" fmla="*/ 64 w 65"/>
                    <a:gd name="T1" fmla="*/ 3 h 3"/>
                    <a:gd name="T2" fmla="*/ 2 w 65"/>
                    <a:gd name="T3" fmla="*/ 3 h 3"/>
                    <a:gd name="T4" fmla="*/ 0 w 65"/>
                    <a:gd name="T5" fmla="*/ 2 h 3"/>
                    <a:gd name="T6" fmla="*/ 2 w 65"/>
                    <a:gd name="T7" fmla="*/ 0 h 3"/>
                    <a:gd name="T8" fmla="*/ 64 w 65"/>
                    <a:gd name="T9" fmla="*/ 0 h 3"/>
                    <a:gd name="T10" fmla="*/ 65 w 65"/>
                    <a:gd name="T11" fmla="*/ 2 h 3"/>
                    <a:gd name="T12" fmla="*/ 64 w 65"/>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65" h="3">
                      <a:moveTo>
                        <a:pt x="64" y="3"/>
                      </a:moveTo>
                      <a:cubicBezTo>
                        <a:pt x="2" y="3"/>
                        <a:pt x="2" y="3"/>
                        <a:pt x="2" y="3"/>
                      </a:cubicBezTo>
                      <a:cubicBezTo>
                        <a:pt x="1" y="3"/>
                        <a:pt x="0" y="2"/>
                        <a:pt x="0" y="2"/>
                      </a:cubicBezTo>
                      <a:cubicBezTo>
                        <a:pt x="0" y="1"/>
                        <a:pt x="1" y="0"/>
                        <a:pt x="2" y="0"/>
                      </a:cubicBezTo>
                      <a:cubicBezTo>
                        <a:pt x="64" y="0"/>
                        <a:pt x="64" y="0"/>
                        <a:pt x="64" y="0"/>
                      </a:cubicBezTo>
                      <a:cubicBezTo>
                        <a:pt x="65" y="0"/>
                        <a:pt x="65" y="1"/>
                        <a:pt x="65" y="2"/>
                      </a:cubicBezTo>
                      <a:cubicBezTo>
                        <a:pt x="65" y="2"/>
                        <a:pt x="65" y="3"/>
                        <a:pt x="64"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428" name="Freeform 38"/>
                <p:cNvSpPr>
                  <a:spLocks/>
                </p:cNvSpPr>
                <p:nvPr/>
              </p:nvSpPr>
              <p:spPr bwMode="auto">
                <a:xfrm>
                  <a:off x="5477" y="2049"/>
                  <a:ext cx="126" cy="5"/>
                </a:xfrm>
                <a:custGeom>
                  <a:avLst/>
                  <a:gdLst>
                    <a:gd name="T0" fmla="*/ 64 w 65"/>
                    <a:gd name="T1" fmla="*/ 3 h 3"/>
                    <a:gd name="T2" fmla="*/ 1 w 65"/>
                    <a:gd name="T3" fmla="*/ 3 h 3"/>
                    <a:gd name="T4" fmla="*/ 0 w 65"/>
                    <a:gd name="T5" fmla="*/ 2 h 3"/>
                    <a:gd name="T6" fmla="*/ 1 w 65"/>
                    <a:gd name="T7" fmla="*/ 0 h 3"/>
                    <a:gd name="T8" fmla="*/ 64 w 65"/>
                    <a:gd name="T9" fmla="*/ 0 h 3"/>
                    <a:gd name="T10" fmla="*/ 65 w 65"/>
                    <a:gd name="T11" fmla="*/ 2 h 3"/>
                    <a:gd name="T12" fmla="*/ 64 w 65"/>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65" h="3">
                      <a:moveTo>
                        <a:pt x="64" y="3"/>
                      </a:moveTo>
                      <a:cubicBezTo>
                        <a:pt x="1" y="3"/>
                        <a:pt x="1" y="3"/>
                        <a:pt x="1" y="3"/>
                      </a:cubicBezTo>
                      <a:cubicBezTo>
                        <a:pt x="1" y="3"/>
                        <a:pt x="0" y="2"/>
                        <a:pt x="0" y="2"/>
                      </a:cubicBezTo>
                      <a:cubicBezTo>
                        <a:pt x="0" y="1"/>
                        <a:pt x="1" y="0"/>
                        <a:pt x="1" y="0"/>
                      </a:cubicBezTo>
                      <a:cubicBezTo>
                        <a:pt x="64" y="0"/>
                        <a:pt x="64" y="0"/>
                        <a:pt x="64" y="0"/>
                      </a:cubicBezTo>
                      <a:cubicBezTo>
                        <a:pt x="64" y="0"/>
                        <a:pt x="65" y="1"/>
                        <a:pt x="65" y="2"/>
                      </a:cubicBezTo>
                      <a:cubicBezTo>
                        <a:pt x="65" y="2"/>
                        <a:pt x="64" y="3"/>
                        <a:pt x="64"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429" name="Freeform 39"/>
                <p:cNvSpPr>
                  <a:spLocks/>
                </p:cNvSpPr>
                <p:nvPr/>
              </p:nvSpPr>
              <p:spPr bwMode="auto">
                <a:xfrm>
                  <a:off x="5477" y="2033"/>
                  <a:ext cx="126" cy="6"/>
                </a:xfrm>
                <a:custGeom>
                  <a:avLst/>
                  <a:gdLst>
                    <a:gd name="T0" fmla="*/ 64 w 65"/>
                    <a:gd name="T1" fmla="*/ 3 h 3"/>
                    <a:gd name="T2" fmla="*/ 1 w 65"/>
                    <a:gd name="T3" fmla="*/ 3 h 3"/>
                    <a:gd name="T4" fmla="*/ 0 w 65"/>
                    <a:gd name="T5" fmla="*/ 2 h 3"/>
                    <a:gd name="T6" fmla="*/ 1 w 65"/>
                    <a:gd name="T7" fmla="*/ 0 h 3"/>
                    <a:gd name="T8" fmla="*/ 64 w 65"/>
                    <a:gd name="T9" fmla="*/ 0 h 3"/>
                    <a:gd name="T10" fmla="*/ 65 w 65"/>
                    <a:gd name="T11" fmla="*/ 2 h 3"/>
                    <a:gd name="T12" fmla="*/ 64 w 65"/>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65" h="3">
                      <a:moveTo>
                        <a:pt x="64" y="3"/>
                      </a:moveTo>
                      <a:cubicBezTo>
                        <a:pt x="1" y="3"/>
                        <a:pt x="1" y="3"/>
                        <a:pt x="1" y="3"/>
                      </a:cubicBezTo>
                      <a:cubicBezTo>
                        <a:pt x="1" y="3"/>
                        <a:pt x="0" y="2"/>
                        <a:pt x="0" y="2"/>
                      </a:cubicBezTo>
                      <a:cubicBezTo>
                        <a:pt x="0" y="1"/>
                        <a:pt x="1" y="0"/>
                        <a:pt x="1" y="0"/>
                      </a:cubicBezTo>
                      <a:cubicBezTo>
                        <a:pt x="64" y="0"/>
                        <a:pt x="64" y="0"/>
                        <a:pt x="64" y="0"/>
                      </a:cubicBezTo>
                      <a:cubicBezTo>
                        <a:pt x="64" y="0"/>
                        <a:pt x="65" y="1"/>
                        <a:pt x="65" y="2"/>
                      </a:cubicBezTo>
                      <a:cubicBezTo>
                        <a:pt x="65" y="2"/>
                        <a:pt x="64" y="3"/>
                        <a:pt x="64"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430" name="Freeform 40"/>
                <p:cNvSpPr>
                  <a:spLocks/>
                </p:cNvSpPr>
                <p:nvPr/>
              </p:nvSpPr>
              <p:spPr bwMode="auto">
                <a:xfrm>
                  <a:off x="5477" y="2018"/>
                  <a:ext cx="126" cy="5"/>
                </a:xfrm>
                <a:custGeom>
                  <a:avLst/>
                  <a:gdLst>
                    <a:gd name="T0" fmla="*/ 64 w 65"/>
                    <a:gd name="T1" fmla="*/ 3 h 3"/>
                    <a:gd name="T2" fmla="*/ 1 w 65"/>
                    <a:gd name="T3" fmla="*/ 3 h 3"/>
                    <a:gd name="T4" fmla="*/ 0 w 65"/>
                    <a:gd name="T5" fmla="*/ 2 h 3"/>
                    <a:gd name="T6" fmla="*/ 1 w 65"/>
                    <a:gd name="T7" fmla="*/ 0 h 3"/>
                    <a:gd name="T8" fmla="*/ 64 w 65"/>
                    <a:gd name="T9" fmla="*/ 0 h 3"/>
                    <a:gd name="T10" fmla="*/ 65 w 65"/>
                    <a:gd name="T11" fmla="*/ 2 h 3"/>
                    <a:gd name="T12" fmla="*/ 64 w 65"/>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65" h="3">
                      <a:moveTo>
                        <a:pt x="64" y="3"/>
                      </a:moveTo>
                      <a:cubicBezTo>
                        <a:pt x="1" y="3"/>
                        <a:pt x="1" y="3"/>
                        <a:pt x="1" y="3"/>
                      </a:cubicBezTo>
                      <a:cubicBezTo>
                        <a:pt x="1" y="3"/>
                        <a:pt x="0" y="2"/>
                        <a:pt x="0" y="2"/>
                      </a:cubicBezTo>
                      <a:cubicBezTo>
                        <a:pt x="0" y="1"/>
                        <a:pt x="1" y="0"/>
                        <a:pt x="1" y="0"/>
                      </a:cubicBezTo>
                      <a:cubicBezTo>
                        <a:pt x="64" y="0"/>
                        <a:pt x="64" y="0"/>
                        <a:pt x="64" y="0"/>
                      </a:cubicBezTo>
                      <a:cubicBezTo>
                        <a:pt x="64" y="0"/>
                        <a:pt x="65" y="1"/>
                        <a:pt x="65" y="2"/>
                      </a:cubicBezTo>
                      <a:cubicBezTo>
                        <a:pt x="65" y="2"/>
                        <a:pt x="64" y="3"/>
                        <a:pt x="64"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431" name="Freeform 41"/>
                <p:cNvSpPr>
                  <a:spLocks/>
                </p:cNvSpPr>
                <p:nvPr/>
              </p:nvSpPr>
              <p:spPr bwMode="auto">
                <a:xfrm>
                  <a:off x="5477" y="2002"/>
                  <a:ext cx="126" cy="6"/>
                </a:xfrm>
                <a:custGeom>
                  <a:avLst/>
                  <a:gdLst>
                    <a:gd name="T0" fmla="*/ 64 w 65"/>
                    <a:gd name="T1" fmla="*/ 3 h 3"/>
                    <a:gd name="T2" fmla="*/ 1 w 65"/>
                    <a:gd name="T3" fmla="*/ 3 h 3"/>
                    <a:gd name="T4" fmla="*/ 0 w 65"/>
                    <a:gd name="T5" fmla="*/ 2 h 3"/>
                    <a:gd name="T6" fmla="*/ 1 w 65"/>
                    <a:gd name="T7" fmla="*/ 0 h 3"/>
                    <a:gd name="T8" fmla="*/ 64 w 65"/>
                    <a:gd name="T9" fmla="*/ 0 h 3"/>
                    <a:gd name="T10" fmla="*/ 65 w 65"/>
                    <a:gd name="T11" fmla="*/ 2 h 3"/>
                    <a:gd name="T12" fmla="*/ 64 w 65"/>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65" h="3">
                      <a:moveTo>
                        <a:pt x="64" y="3"/>
                      </a:moveTo>
                      <a:cubicBezTo>
                        <a:pt x="1" y="3"/>
                        <a:pt x="1" y="3"/>
                        <a:pt x="1" y="3"/>
                      </a:cubicBezTo>
                      <a:cubicBezTo>
                        <a:pt x="1" y="3"/>
                        <a:pt x="0" y="2"/>
                        <a:pt x="0" y="2"/>
                      </a:cubicBezTo>
                      <a:cubicBezTo>
                        <a:pt x="0" y="1"/>
                        <a:pt x="1" y="0"/>
                        <a:pt x="1" y="0"/>
                      </a:cubicBezTo>
                      <a:cubicBezTo>
                        <a:pt x="64" y="0"/>
                        <a:pt x="64" y="0"/>
                        <a:pt x="64" y="0"/>
                      </a:cubicBezTo>
                      <a:cubicBezTo>
                        <a:pt x="64" y="0"/>
                        <a:pt x="65" y="1"/>
                        <a:pt x="65" y="2"/>
                      </a:cubicBezTo>
                      <a:cubicBezTo>
                        <a:pt x="65" y="2"/>
                        <a:pt x="64" y="3"/>
                        <a:pt x="64"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432" name="Rectangle 42"/>
                <p:cNvSpPr>
                  <a:spLocks noChangeArrowheads="1"/>
                </p:cNvSpPr>
                <p:nvPr/>
              </p:nvSpPr>
              <p:spPr bwMode="auto">
                <a:xfrm>
                  <a:off x="5235" y="2803"/>
                  <a:ext cx="366" cy="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433" name="Freeform 43"/>
                <p:cNvSpPr>
                  <a:spLocks/>
                </p:cNvSpPr>
                <p:nvPr/>
              </p:nvSpPr>
              <p:spPr bwMode="auto">
                <a:xfrm>
                  <a:off x="5348" y="2790"/>
                  <a:ext cx="138" cy="31"/>
                </a:xfrm>
                <a:custGeom>
                  <a:avLst/>
                  <a:gdLst>
                    <a:gd name="T0" fmla="*/ 10 w 138"/>
                    <a:gd name="T1" fmla="*/ 31 h 31"/>
                    <a:gd name="T2" fmla="*/ 0 w 138"/>
                    <a:gd name="T3" fmla="*/ 15 h 31"/>
                    <a:gd name="T4" fmla="*/ 10 w 138"/>
                    <a:gd name="T5" fmla="*/ 0 h 31"/>
                    <a:gd name="T6" fmla="*/ 129 w 138"/>
                    <a:gd name="T7" fmla="*/ 0 h 31"/>
                    <a:gd name="T8" fmla="*/ 138 w 138"/>
                    <a:gd name="T9" fmla="*/ 15 h 31"/>
                    <a:gd name="T10" fmla="*/ 129 w 138"/>
                    <a:gd name="T11" fmla="*/ 31 h 31"/>
                    <a:gd name="T12" fmla="*/ 10 w 138"/>
                    <a:gd name="T13" fmla="*/ 31 h 31"/>
                  </a:gdLst>
                  <a:ahLst/>
                  <a:cxnLst>
                    <a:cxn ang="0">
                      <a:pos x="T0" y="T1"/>
                    </a:cxn>
                    <a:cxn ang="0">
                      <a:pos x="T2" y="T3"/>
                    </a:cxn>
                    <a:cxn ang="0">
                      <a:pos x="T4" y="T5"/>
                    </a:cxn>
                    <a:cxn ang="0">
                      <a:pos x="T6" y="T7"/>
                    </a:cxn>
                    <a:cxn ang="0">
                      <a:pos x="T8" y="T9"/>
                    </a:cxn>
                    <a:cxn ang="0">
                      <a:pos x="T10" y="T11"/>
                    </a:cxn>
                    <a:cxn ang="0">
                      <a:pos x="T12" y="T13"/>
                    </a:cxn>
                  </a:cxnLst>
                  <a:rect l="0" t="0" r="r" b="b"/>
                  <a:pathLst>
                    <a:path w="138" h="31">
                      <a:moveTo>
                        <a:pt x="10" y="31"/>
                      </a:moveTo>
                      <a:lnTo>
                        <a:pt x="0" y="15"/>
                      </a:lnTo>
                      <a:lnTo>
                        <a:pt x="10" y="0"/>
                      </a:lnTo>
                      <a:lnTo>
                        <a:pt x="129" y="0"/>
                      </a:lnTo>
                      <a:lnTo>
                        <a:pt x="138" y="15"/>
                      </a:lnTo>
                      <a:lnTo>
                        <a:pt x="129" y="31"/>
                      </a:lnTo>
                      <a:lnTo>
                        <a:pt x="10" y="31"/>
                      </a:lnTo>
                      <a:close/>
                    </a:path>
                  </a:pathLst>
                </a:custGeom>
                <a:solidFill>
                  <a:srgbClr val="5050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434" name="Rectangle 44"/>
                <p:cNvSpPr>
                  <a:spLocks noChangeArrowheads="1"/>
                </p:cNvSpPr>
                <p:nvPr/>
              </p:nvSpPr>
              <p:spPr bwMode="auto">
                <a:xfrm>
                  <a:off x="5235" y="2881"/>
                  <a:ext cx="366"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435" name="Freeform 45"/>
                <p:cNvSpPr>
                  <a:spLocks/>
                </p:cNvSpPr>
                <p:nvPr/>
              </p:nvSpPr>
              <p:spPr bwMode="auto">
                <a:xfrm>
                  <a:off x="5348" y="2867"/>
                  <a:ext cx="138" cy="31"/>
                </a:xfrm>
                <a:custGeom>
                  <a:avLst/>
                  <a:gdLst>
                    <a:gd name="T0" fmla="*/ 10 w 138"/>
                    <a:gd name="T1" fmla="*/ 31 h 31"/>
                    <a:gd name="T2" fmla="*/ 0 w 138"/>
                    <a:gd name="T3" fmla="*/ 16 h 31"/>
                    <a:gd name="T4" fmla="*/ 10 w 138"/>
                    <a:gd name="T5" fmla="*/ 0 h 31"/>
                    <a:gd name="T6" fmla="*/ 129 w 138"/>
                    <a:gd name="T7" fmla="*/ 0 h 31"/>
                    <a:gd name="T8" fmla="*/ 138 w 138"/>
                    <a:gd name="T9" fmla="*/ 16 h 31"/>
                    <a:gd name="T10" fmla="*/ 129 w 138"/>
                    <a:gd name="T11" fmla="*/ 31 h 31"/>
                    <a:gd name="T12" fmla="*/ 10 w 138"/>
                    <a:gd name="T13" fmla="*/ 31 h 31"/>
                  </a:gdLst>
                  <a:ahLst/>
                  <a:cxnLst>
                    <a:cxn ang="0">
                      <a:pos x="T0" y="T1"/>
                    </a:cxn>
                    <a:cxn ang="0">
                      <a:pos x="T2" y="T3"/>
                    </a:cxn>
                    <a:cxn ang="0">
                      <a:pos x="T4" y="T5"/>
                    </a:cxn>
                    <a:cxn ang="0">
                      <a:pos x="T6" y="T7"/>
                    </a:cxn>
                    <a:cxn ang="0">
                      <a:pos x="T8" y="T9"/>
                    </a:cxn>
                    <a:cxn ang="0">
                      <a:pos x="T10" y="T11"/>
                    </a:cxn>
                    <a:cxn ang="0">
                      <a:pos x="T12" y="T13"/>
                    </a:cxn>
                  </a:cxnLst>
                  <a:rect l="0" t="0" r="r" b="b"/>
                  <a:pathLst>
                    <a:path w="138" h="31">
                      <a:moveTo>
                        <a:pt x="10" y="31"/>
                      </a:moveTo>
                      <a:lnTo>
                        <a:pt x="0" y="16"/>
                      </a:lnTo>
                      <a:lnTo>
                        <a:pt x="10" y="0"/>
                      </a:lnTo>
                      <a:lnTo>
                        <a:pt x="129" y="0"/>
                      </a:lnTo>
                      <a:lnTo>
                        <a:pt x="138" y="16"/>
                      </a:lnTo>
                      <a:lnTo>
                        <a:pt x="129" y="31"/>
                      </a:lnTo>
                      <a:lnTo>
                        <a:pt x="10" y="31"/>
                      </a:lnTo>
                      <a:close/>
                    </a:path>
                  </a:pathLst>
                </a:custGeom>
                <a:solidFill>
                  <a:srgbClr val="5050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436" name="Rectangle 46"/>
                <p:cNvSpPr>
                  <a:spLocks noChangeArrowheads="1"/>
                </p:cNvSpPr>
                <p:nvPr/>
              </p:nvSpPr>
              <p:spPr bwMode="auto">
                <a:xfrm>
                  <a:off x="5235" y="2958"/>
                  <a:ext cx="366" cy="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437" name="Freeform 47"/>
                <p:cNvSpPr>
                  <a:spLocks/>
                </p:cNvSpPr>
                <p:nvPr/>
              </p:nvSpPr>
              <p:spPr bwMode="auto">
                <a:xfrm>
                  <a:off x="5348" y="2945"/>
                  <a:ext cx="138" cy="30"/>
                </a:xfrm>
                <a:custGeom>
                  <a:avLst/>
                  <a:gdLst>
                    <a:gd name="T0" fmla="*/ 10 w 138"/>
                    <a:gd name="T1" fmla="*/ 30 h 30"/>
                    <a:gd name="T2" fmla="*/ 0 w 138"/>
                    <a:gd name="T3" fmla="*/ 15 h 30"/>
                    <a:gd name="T4" fmla="*/ 10 w 138"/>
                    <a:gd name="T5" fmla="*/ 0 h 30"/>
                    <a:gd name="T6" fmla="*/ 129 w 138"/>
                    <a:gd name="T7" fmla="*/ 0 h 30"/>
                    <a:gd name="T8" fmla="*/ 138 w 138"/>
                    <a:gd name="T9" fmla="*/ 15 h 30"/>
                    <a:gd name="T10" fmla="*/ 129 w 138"/>
                    <a:gd name="T11" fmla="*/ 30 h 30"/>
                    <a:gd name="T12" fmla="*/ 10 w 138"/>
                    <a:gd name="T13" fmla="*/ 30 h 30"/>
                  </a:gdLst>
                  <a:ahLst/>
                  <a:cxnLst>
                    <a:cxn ang="0">
                      <a:pos x="T0" y="T1"/>
                    </a:cxn>
                    <a:cxn ang="0">
                      <a:pos x="T2" y="T3"/>
                    </a:cxn>
                    <a:cxn ang="0">
                      <a:pos x="T4" y="T5"/>
                    </a:cxn>
                    <a:cxn ang="0">
                      <a:pos x="T6" y="T7"/>
                    </a:cxn>
                    <a:cxn ang="0">
                      <a:pos x="T8" y="T9"/>
                    </a:cxn>
                    <a:cxn ang="0">
                      <a:pos x="T10" y="T11"/>
                    </a:cxn>
                    <a:cxn ang="0">
                      <a:pos x="T12" y="T13"/>
                    </a:cxn>
                  </a:cxnLst>
                  <a:rect l="0" t="0" r="r" b="b"/>
                  <a:pathLst>
                    <a:path w="138" h="30">
                      <a:moveTo>
                        <a:pt x="10" y="30"/>
                      </a:moveTo>
                      <a:lnTo>
                        <a:pt x="0" y="15"/>
                      </a:lnTo>
                      <a:lnTo>
                        <a:pt x="10" y="0"/>
                      </a:lnTo>
                      <a:lnTo>
                        <a:pt x="129" y="0"/>
                      </a:lnTo>
                      <a:lnTo>
                        <a:pt x="138" y="15"/>
                      </a:lnTo>
                      <a:lnTo>
                        <a:pt x="129" y="30"/>
                      </a:lnTo>
                      <a:lnTo>
                        <a:pt x="10" y="30"/>
                      </a:lnTo>
                      <a:close/>
                    </a:path>
                  </a:pathLst>
                </a:custGeom>
                <a:solidFill>
                  <a:srgbClr val="5050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438" name="Rectangle 48"/>
                <p:cNvSpPr>
                  <a:spLocks noChangeArrowheads="1"/>
                </p:cNvSpPr>
                <p:nvPr/>
              </p:nvSpPr>
              <p:spPr bwMode="auto">
                <a:xfrm>
                  <a:off x="5235" y="3035"/>
                  <a:ext cx="366" cy="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439" name="Freeform 49"/>
                <p:cNvSpPr>
                  <a:spLocks/>
                </p:cNvSpPr>
                <p:nvPr/>
              </p:nvSpPr>
              <p:spPr bwMode="auto">
                <a:xfrm>
                  <a:off x="5348" y="3022"/>
                  <a:ext cx="138" cy="31"/>
                </a:xfrm>
                <a:custGeom>
                  <a:avLst/>
                  <a:gdLst>
                    <a:gd name="T0" fmla="*/ 10 w 138"/>
                    <a:gd name="T1" fmla="*/ 31 h 31"/>
                    <a:gd name="T2" fmla="*/ 0 w 138"/>
                    <a:gd name="T3" fmla="*/ 15 h 31"/>
                    <a:gd name="T4" fmla="*/ 10 w 138"/>
                    <a:gd name="T5" fmla="*/ 0 h 31"/>
                    <a:gd name="T6" fmla="*/ 129 w 138"/>
                    <a:gd name="T7" fmla="*/ 0 h 31"/>
                    <a:gd name="T8" fmla="*/ 138 w 138"/>
                    <a:gd name="T9" fmla="*/ 15 h 31"/>
                    <a:gd name="T10" fmla="*/ 129 w 138"/>
                    <a:gd name="T11" fmla="*/ 31 h 31"/>
                    <a:gd name="T12" fmla="*/ 10 w 138"/>
                    <a:gd name="T13" fmla="*/ 31 h 31"/>
                  </a:gdLst>
                  <a:ahLst/>
                  <a:cxnLst>
                    <a:cxn ang="0">
                      <a:pos x="T0" y="T1"/>
                    </a:cxn>
                    <a:cxn ang="0">
                      <a:pos x="T2" y="T3"/>
                    </a:cxn>
                    <a:cxn ang="0">
                      <a:pos x="T4" y="T5"/>
                    </a:cxn>
                    <a:cxn ang="0">
                      <a:pos x="T6" y="T7"/>
                    </a:cxn>
                    <a:cxn ang="0">
                      <a:pos x="T8" y="T9"/>
                    </a:cxn>
                    <a:cxn ang="0">
                      <a:pos x="T10" y="T11"/>
                    </a:cxn>
                    <a:cxn ang="0">
                      <a:pos x="T12" y="T13"/>
                    </a:cxn>
                  </a:cxnLst>
                  <a:rect l="0" t="0" r="r" b="b"/>
                  <a:pathLst>
                    <a:path w="138" h="31">
                      <a:moveTo>
                        <a:pt x="10" y="31"/>
                      </a:moveTo>
                      <a:lnTo>
                        <a:pt x="0" y="15"/>
                      </a:lnTo>
                      <a:lnTo>
                        <a:pt x="10" y="0"/>
                      </a:lnTo>
                      <a:lnTo>
                        <a:pt x="129" y="0"/>
                      </a:lnTo>
                      <a:lnTo>
                        <a:pt x="138" y="15"/>
                      </a:lnTo>
                      <a:lnTo>
                        <a:pt x="129" y="31"/>
                      </a:lnTo>
                      <a:lnTo>
                        <a:pt x="10" y="31"/>
                      </a:lnTo>
                      <a:close/>
                    </a:path>
                  </a:pathLst>
                </a:custGeom>
                <a:solidFill>
                  <a:srgbClr val="5050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grpSp>
          <p:sp>
            <p:nvSpPr>
              <p:cNvPr id="440" name="Multiply 439"/>
              <p:cNvSpPr/>
              <p:nvPr/>
            </p:nvSpPr>
            <p:spPr>
              <a:xfrm>
                <a:off x="8789089" y="2190056"/>
                <a:ext cx="1020446" cy="1106560"/>
              </a:xfrm>
              <a:prstGeom prst="mathMultiply">
                <a:avLst/>
              </a:prstGeom>
              <a:solidFill>
                <a:srgbClr val="FF0000"/>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defTabSz="932597"/>
                <a:endParaRPr lang="en-US" sz="1600">
                  <a:solidFill>
                    <a:srgbClr val="FFFFFF"/>
                  </a:solidFill>
                </a:endParaRPr>
              </a:p>
            </p:txBody>
          </p:sp>
          <p:grpSp>
            <p:nvGrpSpPr>
              <p:cNvPr id="492" name="Group 4"/>
              <p:cNvGrpSpPr>
                <a:grpSpLocks noChangeAspect="1"/>
              </p:cNvGrpSpPr>
              <p:nvPr/>
            </p:nvGrpSpPr>
            <p:grpSpPr bwMode="auto">
              <a:xfrm>
                <a:off x="9089299" y="3719355"/>
                <a:ext cx="411428" cy="1206374"/>
                <a:chOff x="5221" y="1973"/>
                <a:chExt cx="398" cy="1167"/>
              </a:xfrm>
            </p:grpSpPr>
            <p:sp>
              <p:nvSpPr>
                <p:cNvPr id="494" name="AutoShape 3"/>
                <p:cNvSpPr>
                  <a:spLocks noChangeAspect="1" noChangeArrowheads="1" noTextEdit="1"/>
                </p:cNvSpPr>
                <p:nvPr/>
              </p:nvSpPr>
              <p:spPr bwMode="auto">
                <a:xfrm>
                  <a:off x="5221" y="1973"/>
                  <a:ext cx="398" cy="11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495" name="Freeform 5"/>
                <p:cNvSpPr>
                  <a:spLocks/>
                </p:cNvSpPr>
                <p:nvPr/>
              </p:nvSpPr>
              <p:spPr bwMode="auto">
                <a:xfrm>
                  <a:off x="5219" y="1975"/>
                  <a:ext cx="398" cy="1167"/>
                </a:xfrm>
                <a:custGeom>
                  <a:avLst/>
                  <a:gdLst>
                    <a:gd name="T0" fmla="*/ 194 w 204"/>
                    <a:gd name="T1" fmla="*/ 0 h 603"/>
                    <a:gd name="T2" fmla="*/ 9 w 204"/>
                    <a:gd name="T3" fmla="*/ 0 h 603"/>
                    <a:gd name="T4" fmla="*/ 0 w 204"/>
                    <a:gd name="T5" fmla="*/ 10 h 603"/>
                    <a:gd name="T6" fmla="*/ 0 w 204"/>
                    <a:gd name="T7" fmla="*/ 603 h 603"/>
                    <a:gd name="T8" fmla="*/ 204 w 204"/>
                    <a:gd name="T9" fmla="*/ 603 h 603"/>
                    <a:gd name="T10" fmla="*/ 204 w 204"/>
                    <a:gd name="T11" fmla="*/ 10 h 603"/>
                    <a:gd name="T12" fmla="*/ 194 w 204"/>
                    <a:gd name="T13" fmla="*/ 0 h 603"/>
                  </a:gdLst>
                  <a:ahLst/>
                  <a:cxnLst>
                    <a:cxn ang="0">
                      <a:pos x="T0" y="T1"/>
                    </a:cxn>
                    <a:cxn ang="0">
                      <a:pos x="T2" y="T3"/>
                    </a:cxn>
                    <a:cxn ang="0">
                      <a:pos x="T4" y="T5"/>
                    </a:cxn>
                    <a:cxn ang="0">
                      <a:pos x="T6" y="T7"/>
                    </a:cxn>
                    <a:cxn ang="0">
                      <a:pos x="T8" y="T9"/>
                    </a:cxn>
                    <a:cxn ang="0">
                      <a:pos x="T10" y="T11"/>
                    </a:cxn>
                    <a:cxn ang="0">
                      <a:pos x="T12" y="T13"/>
                    </a:cxn>
                  </a:cxnLst>
                  <a:rect l="0" t="0" r="r" b="b"/>
                  <a:pathLst>
                    <a:path w="204" h="603">
                      <a:moveTo>
                        <a:pt x="194" y="0"/>
                      </a:moveTo>
                      <a:cubicBezTo>
                        <a:pt x="9" y="0"/>
                        <a:pt x="9" y="0"/>
                        <a:pt x="9" y="0"/>
                      </a:cubicBezTo>
                      <a:cubicBezTo>
                        <a:pt x="4" y="0"/>
                        <a:pt x="0" y="5"/>
                        <a:pt x="0" y="10"/>
                      </a:cubicBezTo>
                      <a:cubicBezTo>
                        <a:pt x="0" y="603"/>
                        <a:pt x="0" y="603"/>
                        <a:pt x="0" y="603"/>
                      </a:cubicBezTo>
                      <a:cubicBezTo>
                        <a:pt x="204" y="603"/>
                        <a:pt x="204" y="603"/>
                        <a:pt x="204" y="603"/>
                      </a:cubicBezTo>
                      <a:cubicBezTo>
                        <a:pt x="204" y="10"/>
                        <a:pt x="204" y="10"/>
                        <a:pt x="204" y="10"/>
                      </a:cubicBezTo>
                      <a:cubicBezTo>
                        <a:pt x="204" y="5"/>
                        <a:pt x="199" y="0"/>
                        <a:pt x="194" y="0"/>
                      </a:cubicBezTo>
                      <a:close/>
                    </a:path>
                  </a:pathLst>
                </a:custGeom>
                <a:solidFill>
                  <a:srgbClr val="5050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496" name="Rectangle 6"/>
                <p:cNvSpPr>
                  <a:spLocks noChangeArrowheads="1"/>
                </p:cNvSpPr>
                <p:nvPr/>
              </p:nvSpPr>
              <p:spPr bwMode="auto">
                <a:xfrm>
                  <a:off x="5235" y="2155"/>
                  <a:ext cx="366" cy="4"/>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497" name="Rectangle 7"/>
                <p:cNvSpPr>
                  <a:spLocks noChangeArrowheads="1"/>
                </p:cNvSpPr>
                <p:nvPr/>
              </p:nvSpPr>
              <p:spPr bwMode="auto">
                <a:xfrm>
                  <a:off x="5235" y="2080"/>
                  <a:ext cx="366"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498" name="Freeform 8"/>
                <p:cNvSpPr>
                  <a:spLocks/>
                </p:cNvSpPr>
                <p:nvPr/>
              </p:nvSpPr>
              <p:spPr bwMode="auto">
                <a:xfrm>
                  <a:off x="5498" y="2105"/>
                  <a:ext cx="80" cy="27"/>
                </a:xfrm>
                <a:custGeom>
                  <a:avLst/>
                  <a:gdLst>
                    <a:gd name="T0" fmla="*/ 41 w 41"/>
                    <a:gd name="T1" fmla="*/ 0 h 14"/>
                    <a:gd name="T2" fmla="*/ 6 w 41"/>
                    <a:gd name="T3" fmla="*/ 0 h 14"/>
                    <a:gd name="T4" fmla="*/ 0 w 41"/>
                    <a:gd name="T5" fmla="*/ 7 h 14"/>
                    <a:gd name="T6" fmla="*/ 6 w 41"/>
                    <a:gd name="T7" fmla="*/ 14 h 14"/>
                    <a:gd name="T8" fmla="*/ 41 w 41"/>
                    <a:gd name="T9" fmla="*/ 14 h 14"/>
                    <a:gd name="T10" fmla="*/ 41 w 41"/>
                    <a:gd name="T11" fmla="*/ 0 h 14"/>
                  </a:gdLst>
                  <a:ahLst/>
                  <a:cxnLst>
                    <a:cxn ang="0">
                      <a:pos x="T0" y="T1"/>
                    </a:cxn>
                    <a:cxn ang="0">
                      <a:pos x="T2" y="T3"/>
                    </a:cxn>
                    <a:cxn ang="0">
                      <a:pos x="T4" y="T5"/>
                    </a:cxn>
                    <a:cxn ang="0">
                      <a:pos x="T6" y="T7"/>
                    </a:cxn>
                    <a:cxn ang="0">
                      <a:pos x="T8" y="T9"/>
                    </a:cxn>
                    <a:cxn ang="0">
                      <a:pos x="T10" y="T11"/>
                    </a:cxn>
                  </a:cxnLst>
                  <a:rect l="0" t="0" r="r" b="b"/>
                  <a:pathLst>
                    <a:path w="41" h="14">
                      <a:moveTo>
                        <a:pt x="41" y="0"/>
                      </a:moveTo>
                      <a:cubicBezTo>
                        <a:pt x="6" y="0"/>
                        <a:pt x="6" y="0"/>
                        <a:pt x="6" y="0"/>
                      </a:cubicBezTo>
                      <a:cubicBezTo>
                        <a:pt x="3" y="0"/>
                        <a:pt x="0" y="3"/>
                        <a:pt x="0" y="7"/>
                      </a:cubicBezTo>
                      <a:cubicBezTo>
                        <a:pt x="0" y="11"/>
                        <a:pt x="3" y="14"/>
                        <a:pt x="6" y="14"/>
                      </a:cubicBezTo>
                      <a:cubicBezTo>
                        <a:pt x="41" y="14"/>
                        <a:pt x="41" y="14"/>
                        <a:pt x="41" y="14"/>
                      </a:cubicBezTo>
                      <a:lnTo>
                        <a:pt x="41" y="0"/>
                      </a:ln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499" name="Rectangle 9"/>
                <p:cNvSpPr>
                  <a:spLocks noChangeArrowheads="1"/>
                </p:cNvSpPr>
                <p:nvPr/>
              </p:nvSpPr>
              <p:spPr bwMode="auto">
                <a:xfrm>
                  <a:off x="5235" y="2229"/>
                  <a:ext cx="366"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500" name="Rectangle 10"/>
                <p:cNvSpPr>
                  <a:spLocks noChangeArrowheads="1"/>
                </p:cNvSpPr>
                <p:nvPr/>
              </p:nvSpPr>
              <p:spPr bwMode="auto">
                <a:xfrm>
                  <a:off x="5235" y="2155"/>
                  <a:ext cx="366" cy="4"/>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501" name="Freeform 11"/>
                <p:cNvSpPr>
                  <a:spLocks/>
                </p:cNvSpPr>
                <p:nvPr/>
              </p:nvSpPr>
              <p:spPr bwMode="auto">
                <a:xfrm>
                  <a:off x="5498" y="2180"/>
                  <a:ext cx="80" cy="25"/>
                </a:xfrm>
                <a:custGeom>
                  <a:avLst/>
                  <a:gdLst>
                    <a:gd name="T0" fmla="*/ 41 w 41"/>
                    <a:gd name="T1" fmla="*/ 0 h 13"/>
                    <a:gd name="T2" fmla="*/ 6 w 41"/>
                    <a:gd name="T3" fmla="*/ 0 h 13"/>
                    <a:gd name="T4" fmla="*/ 0 w 41"/>
                    <a:gd name="T5" fmla="*/ 6 h 13"/>
                    <a:gd name="T6" fmla="*/ 6 w 41"/>
                    <a:gd name="T7" fmla="*/ 13 h 13"/>
                    <a:gd name="T8" fmla="*/ 41 w 41"/>
                    <a:gd name="T9" fmla="*/ 13 h 13"/>
                    <a:gd name="T10" fmla="*/ 41 w 41"/>
                    <a:gd name="T11" fmla="*/ 0 h 13"/>
                  </a:gdLst>
                  <a:ahLst/>
                  <a:cxnLst>
                    <a:cxn ang="0">
                      <a:pos x="T0" y="T1"/>
                    </a:cxn>
                    <a:cxn ang="0">
                      <a:pos x="T2" y="T3"/>
                    </a:cxn>
                    <a:cxn ang="0">
                      <a:pos x="T4" y="T5"/>
                    </a:cxn>
                    <a:cxn ang="0">
                      <a:pos x="T6" y="T7"/>
                    </a:cxn>
                    <a:cxn ang="0">
                      <a:pos x="T8" y="T9"/>
                    </a:cxn>
                    <a:cxn ang="0">
                      <a:pos x="T10" y="T11"/>
                    </a:cxn>
                  </a:cxnLst>
                  <a:rect l="0" t="0" r="r" b="b"/>
                  <a:pathLst>
                    <a:path w="41" h="13">
                      <a:moveTo>
                        <a:pt x="41" y="0"/>
                      </a:moveTo>
                      <a:cubicBezTo>
                        <a:pt x="6" y="0"/>
                        <a:pt x="6" y="0"/>
                        <a:pt x="6" y="0"/>
                      </a:cubicBezTo>
                      <a:cubicBezTo>
                        <a:pt x="3" y="0"/>
                        <a:pt x="0" y="3"/>
                        <a:pt x="0" y="6"/>
                      </a:cubicBezTo>
                      <a:cubicBezTo>
                        <a:pt x="0" y="10"/>
                        <a:pt x="3" y="13"/>
                        <a:pt x="6" y="13"/>
                      </a:cubicBezTo>
                      <a:cubicBezTo>
                        <a:pt x="41" y="13"/>
                        <a:pt x="41" y="13"/>
                        <a:pt x="41" y="13"/>
                      </a:cubicBezTo>
                      <a:lnTo>
                        <a:pt x="41" y="0"/>
                      </a:ln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502" name="Rectangle 12"/>
                <p:cNvSpPr>
                  <a:spLocks noChangeArrowheads="1"/>
                </p:cNvSpPr>
                <p:nvPr/>
              </p:nvSpPr>
              <p:spPr bwMode="auto">
                <a:xfrm>
                  <a:off x="5235" y="2302"/>
                  <a:ext cx="366" cy="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503" name="Rectangle 13"/>
                <p:cNvSpPr>
                  <a:spLocks noChangeArrowheads="1"/>
                </p:cNvSpPr>
                <p:nvPr/>
              </p:nvSpPr>
              <p:spPr bwMode="auto">
                <a:xfrm>
                  <a:off x="5235" y="2229"/>
                  <a:ext cx="366"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504" name="Freeform 14"/>
                <p:cNvSpPr>
                  <a:spLocks/>
                </p:cNvSpPr>
                <p:nvPr/>
              </p:nvSpPr>
              <p:spPr bwMode="auto">
                <a:xfrm>
                  <a:off x="5498" y="2254"/>
                  <a:ext cx="80" cy="27"/>
                </a:xfrm>
                <a:custGeom>
                  <a:avLst/>
                  <a:gdLst>
                    <a:gd name="T0" fmla="*/ 41 w 41"/>
                    <a:gd name="T1" fmla="*/ 0 h 14"/>
                    <a:gd name="T2" fmla="*/ 6 w 41"/>
                    <a:gd name="T3" fmla="*/ 0 h 14"/>
                    <a:gd name="T4" fmla="*/ 0 w 41"/>
                    <a:gd name="T5" fmla="*/ 7 h 14"/>
                    <a:gd name="T6" fmla="*/ 6 w 41"/>
                    <a:gd name="T7" fmla="*/ 14 h 14"/>
                    <a:gd name="T8" fmla="*/ 41 w 41"/>
                    <a:gd name="T9" fmla="*/ 14 h 14"/>
                    <a:gd name="T10" fmla="*/ 41 w 41"/>
                    <a:gd name="T11" fmla="*/ 0 h 14"/>
                  </a:gdLst>
                  <a:ahLst/>
                  <a:cxnLst>
                    <a:cxn ang="0">
                      <a:pos x="T0" y="T1"/>
                    </a:cxn>
                    <a:cxn ang="0">
                      <a:pos x="T2" y="T3"/>
                    </a:cxn>
                    <a:cxn ang="0">
                      <a:pos x="T4" y="T5"/>
                    </a:cxn>
                    <a:cxn ang="0">
                      <a:pos x="T6" y="T7"/>
                    </a:cxn>
                    <a:cxn ang="0">
                      <a:pos x="T8" y="T9"/>
                    </a:cxn>
                    <a:cxn ang="0">
                      <a:pos x="T10" y="T11"/>
                    </a:cxn>
                  </a:cxnLst>
                  <a:rect l="0" t="0" r="r" b="b"/>
                  <a:pathLst>
                    <a:path w="41" h="14">
                      <a:moveTo>
                        <a:pt x="41" y="0"/>
                      </a:moveTo>
                      <a:cubicBezTo>
                        <a:pt x="6" y="0"/>
                        <a:pt x="6" y="0"/>
                        <a:pt x="6" y="0"/>
                      </a:cubicBezTo>
                      <a:cubicBezTo>
                        <a:pt x="3" y="0"/>
                        <a:pt x="0" y="3"/>
                        <a:pt x="0" y="7"/>
                      </a:cubicBezTo>
                      <a:cubicBezTo>
                        <a:pt x="0" y="10"/>
                        <a:pt x="3" y="14"/>
                        <a:pt x="6" y="14"/>
                      </a:cubicBezTo>
                      <a:cubicBezTo>
                        <a:pt x="41" y="14"/>
                        <a:pt x="41" y="14"/>
                        <a:pt x="41" y="14"/>
                      </a:cubicBezTo>
                      <a:lnTo>
                        <a:pt x="41" y="0"/>
                      </a:ln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505" name="Rectangle 15"/>
                <p:cNvSpPr>
                  <a:spLocks noChangeArrowheads="1"/>
                </p:cNvSpPr>
                <p:nvPr/>
              </p:nvSpPr>
              <p:spPr bwMode="auto">
                <a:xfrm>
                  <a:off x="5235" y="2378"/>
                  <a:ext cx="366"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506" name="Rectangle 16"/>
                <p:cNvSpPr>
                  <a:spLocks noChangeArrowheads="1"/>
                </p:cNvSpPr>
                <p:nvPr/>
              </p:nvSpPr>
              <p:spPr bwMode="auto">
                <a:xfrm>
                  <a:off x="5235" y="2302"/>
                  <a:ext cx="366" cy="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507" name="Freeform 17"/>
                <p:cNvSpPr>
                  <a:spLocks/>
                </p:cNvSpPr>
                <p:nvPr/>
              </p:nvSpPr>
              <p:spPr bwMode="auto">
                <a:xfrm>
                  <a:off x="5498" y="2329"/>
                  <a:ext cx="80" cy="25"/>
                </a:xfrm>
                <a:custGeom>
                  <a:avLst/>
                  <a:gdLst>
                    <a:gd name="T0" fmla="*/ 41 w 41"/>
                    <a:gd name="T1" fmla="*/ 0 h 13"/>
                    <a:gd name="T2" fmla="*/ 6 w 41"/>
                    <a:gd name="T3" fmla="*/ 0 h 13"/>
                    <a:gd name="T4" fmla="*/ 0 w 41"/>
                    <a:gd name="T5" fmla="*/ 6 h 13"/>
                    <a:gd name="T6" fmla="*/ 6 w 41"/>
                    <a:gd name="T7" fmla="*/ 13 h 13"/>
                    <a:gd name="T8" fmla="*/ 41 w 41"/>
                    <a:gd name="T9" fmla="*/ 13 h 13"/>
                    <a:gd name="T10" fmla="*/ 41 w 41"/>
                    <a:gd name="T11" fmla="*/ 0 h 13"/>
                  </a:gdLst>
                  <a:ahLst/>
                  <a:cxnLst>
                    <a:cxn ang="0">
                      <a:pos x="T0" y="T1"/>
                    </a:cxn>
                    <a:cxn ang="0">
                      <a:pos x="T2" y="T3"/>
                    </a:cxn>
                    <a:cxn ang="0">
                      <a:pos x="T4" y="T5"/>
                    </a:cxn>
                    <a:cxn ang="0">
                      <a:pos x="T6" y="T7"/>
                    </a:cxn>
                    <a:cxn ang="0">
                      <a:pos x="T8" y="T9"/>
                    </a:cxn>
                    <a:cxn ang="0">
                      <a:pos x="T10" y="T11"/>
                    </a:cxn>
                  </a:cxnLst>
                  <a:rect l="0" t="0" r="r" b="b"/>
                  <a:pathLst>
                    <a:path w="41" h="13">
                      <a:moveTo>
                        <a:pt x="41" y="0"/>
                      </a:moveTo>
                      <a:cubicBezTo>
                        <a:pt x="6" y="0"/>
                        <a:pt x="6" y="0"/>
                        <a:pt x="6" y="0"/>
                      </a:cubicBezTo>
                      <a:cubicBezTo>
                        <a:pt x="3" y="0"/>
                        <a:pt x="0" y="3"/>
                        <a:pt x="0" y="6"/>
                      </a:cubicBezTo>
                      <a:cubicBezTo>
                        <a:pt x="0" y="10"/>
                        <a:pt x="3" y="13"/>
                        <a:pt x="6" y="13"/>
                      </a:cubicBezTo>
                      <a:cubicBezTo>
                        <a:pt x="41" y="13"/>
                        <a:pt x="41" y="13"/>
                        <a:pt x="41" y="13"/>
                      </a:cubicBezTo>
                      <a:lnTo>
                        <a:pt x="41" y="0"/>
                      </a:ln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508" name="Rectangle 18"/>
                <p:cNvSpPr>
                  <a:spLocks noChangeArrowheads="1"/>
                </p:cNvSpPr>
                <p:nvPr/>
              </p:nvSpPr>
              <p:spPr bwMode="auto">
                <a:xfrm>
                  <a:off x="5235" y="2451"/>
                  <a:ext cx="366" cy="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509" name="Rectangle 19"/>
                <p:cNvSpPr>
                  <a:spLocks noChangeArrowheads="1"/>
                </p:cNvSpPr>
                <p:nvPr/>
              </p:nvSpPr>
              <p:spPr bwMode="auto">
                <a:xfrm>
                  <a:off x="5235" y="2378"/>
                  <a:ext cx="366"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510" name="Freeform 20"/>
                <p:cNvSpPr>
                  <a:spLocks/>
                </p:cNvSpPr>
                <p:nvPr/>
              </p:nvSpPr>
              <p:spPr bwMode="auto">
                <a:xfrm>
                  <a:off x="5498" y="2403"/>
                  <a:ext cx="80" cy="25"/>
                </a:xfrm>
                <a:custGeom>
                  <a:avLst/>
                  <a:gdLst>
                    <a:gd name="T0" fmla="*/ 41 w 41"/>
                    <a:gd name="T1" fmla="*/ 0 h 13"/>
                    <a:gd name="T2" fmla="*/ 6 w 41"/>
                    <a:gd name="T3" fmla="*/ 0 h 13"/>
                    <a:gd name="T4" fmla="*/ 0 w 41"/>
                    <a:gd name="T5" fmla="*/ 7 h 13"/>
                    <a:gd name="T6" fmla="*/ 6 w 41"/>
                    <a:gd name="T7" fmla="*/ 13 h 13"/>
                    <a:gd name="T8" fmla="*/ 41 w 41"/>
                    <a:gd name="T9" fmla="*/ 13 h 13"/>
                    <a:gd name="T10" fmla="*/ 41 w 41"/>
                    <a:gd name="T11" fmla="*/ 0 h 13"/>
                  </a:gdLst>
                  <a:ahLst/>
                  <a:cxnLst>
                    <a:cxn ang="0">
                      <a:pos x="T0" y="T1"/>
                    </a:cxn>
                    <a:cxn ang="0">
                      <a:pos x="T2" y="T3"/>
                    </a:cxn>
                    <a:cxn ang="0">
                      <a:pos x="T4" y="T5"/>
                    </a:cxn>
                    <a:cxn ang="0">
                      <a:pos x="T6" y="T7"/>
                    </a:cxn>
                    <a:cxn ang="0">
                      <a:pos x="T8" y="T9"/>
                    </a:cxn>
                    <a:cxn ang="0">
                      <a:pos x="T10" y="T11"/>
                    </a:cxn>
                  </a:cxnLst>
                  <a:rect l="0" t="0" r="r" b="b"/>
                  <a:pathLst>
                    <a:path w="41" h="13">
                      <a:moveTo>
                        <a:pt x="41" y="0"/>
                      </a:moveTo>
                      <a:cubicBezTo>
                        <a:pt x="6" y="0"/>
                        <a:pt x="6" y="0"/>
                        <a:pt x="6" y="0"/>
                      </a:cubicBezTo>
                      <a:cubicBezTo>
                        <a:pt x="3" y="0"/>
                        <a:pt x="0" y="3"/>
                        <a:pt x="0" y="7"/>
                      </a:cubicBezTo>
                      <a:cubicBezTo>
                        <a:pt x="0" y="10"/>
                        <a:pt x="3" y="13"/>
                        <a:pt x="6" y="13"/>
                      </a:cubicBezTo>
                      <a:cubicBezTo>
                        <a:pt x="41" y="13"/>
                        <a:pt x="41" y="13"/>
                        <a:pt x="41" y="13"/>
                      </a:cubicBezTo>
                      <a:lnTo>
                        <a:pt x="41" y="0"/>
                      </a:ln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511" name="Rectangle 21"/>
                <p:cNvSpPr>
                  <a:spLocks noChangeArrowheads="1"/>
                </p:cNvSpPr>
                <p:nvPr/>
              </p:nvSpPr>
              <p:spPr bwMode="auto">
                <a:xfrm>
                  <a:off x="5235" y="2527"/>
                  <a:ext cx="366"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512" name="Rectangle 22"/>
                <p:cNvSpPr>
                  <a:spLocks noChangeArrowheads="1"/>
                </p:cNvSpPr>
                <p:nvPr/>
              </p:nvSpPr>
              <p:spPr bwMode="auto">
                <a:xfrm>
                  <a:off x="5235" y="2451"/>
                  <a:ext cx="366" cy="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513" name="Freeform 23"/>
                <p:cNvSpPr>
                  <a:spLocks/>
                </p:cNvSpPr>
                <p:nvPr/>
              </p:nvSpPr>
              <p:spPr bwMode="auto">
                <a:xfrm>
                  <a:off x="5498" y="2478"/>
                  <a:ext cx="80" cy="25"/>
                </a:xfrm>
                <a:custGeom>
                  <a:avLst/>
                  <a:gdLst>
                    <a:gd name="T0" fmla="*/ 41 w 41"/>
                    <a:gd name="T1" fmla="*/ 0 h 13"/>
                    <a:gd name="T2" fmla="*/ 6 w 41"/>
                    <a:gd name="T3" fmla="*/ 0 h 13"/>
                    <a:gd name="T4" fmla="*/ 0 w 41"/>
                    <a:gd name="T5" fmla="*/ 6 h 13"/>
                    <a:gd name="T6" fmla="*/ 6 w 41"/>
                    <a:gd name="T7" fmla="*/ 13 h 13"/>
                    <a:gd name="T8" fmla="*/ 41 w 41"/>
                    <a:gd name="T9" fmla="*/ 13 h 13"/>
                    <a:gd name="T10" fmla="*/ 41 w 41"/>
                    <a:gd name="T11" fmla="*/ 0 h 13"/>
                  </a:gdLst>
                  <a:ahLst/>
                  <a:cxnLst>
                    <a:cxn ang="0">
                      <a:pos x="T0" y="T1"/>
                    </a:cxn>
                    <a:cxn ang="0">
                      <a:pos x="T2" y="T3"/>
                    </a:cxn>
                    <a:cxn ang="0">
                      <a:pos x="T4" y="T5"/>
                    </a:cxn>
                    <a:cxn ang="0">
                      <a:pos x="T6" y="T7"/>
                    </a:cxn>
                    <a:cxn ang="0">
                      <a:pos x="T8" y="T9"/>
                    </a:cxn>
                    <a:cxn ang="0">
                      <a:pos x="T10" y="T11"/>
                    </a:cxn>
                  </a:cxnLst>
                  <a:rect l="0" t="0" r="r" b="b"/>
                  <a:pathLst>
                    <a:path w="41" h="13">
                      <a:moveTo>
                        <a:pt x="41" y="0"/>
                      </a:moveTo>
                      <a:cubicBezTo>
                        <a:pt x="6" y="0"/>
                        <a:pt x="6" y="0"/>
                        <a:pt x="6" y="0"/>
                      </a:cubicBezTo>
                      <a:cubicBezTo>
                        <a:pt x="3" y="0"/>
                        <a:pt x="0" y="3"/>
                        <a:pt x="0" y="6"/>
                      </a:cubicBezTo>
                      <a:cubicBezTo>
                        <a:pt x="0" y="10"/>
                        <a:pt x="3" y="13"/>
                        <a:pt x="6" y="13"/>
                      </a:cubicBezTo>
                      <a:cubicBezTo>
                        <a:pt x="41" y="13"/>
                        <a:pt x="41" y="13"/>
                        <a:pt x="41" y="13"/>
                      </a:cubicBezTo>
                      <a:lnTo>
                        <a:pt x="41" y="0"/>
                      </a:ln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514" name="Rectangle 24"/>
                <p:cNvSpPr>
                  <a:spLocks noChangeArrowheads="1"/>
                </p:cNvSpPr>
                <p:nvPr/>
              </p:nvSpPr>
              <p:spPr bwMode="auto">
                <a:xfrm>
                  <a:off x="5235" y="2600"/>
                  <a:ext cx="366" cy="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515" name="Rectangle 25"/>
                <p:cNvSpPr>
                  <a:spLocks noChangeArrowheads="1"/>
                </p:cNvSpPr>
                <p:nvPr/>
              </p:nvSpPr>
              <p:spPr bwMode="auto">
                <a:xfrm>
                  <a:off x="5235" y="2527"/>
                  <a:ext cx="366"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516" name="Freeform 26"/>
                <p:cNvSpPr>
                  <a:spLocks/>
                </p:cNvSpPr>
                <p:nvPr/>
              </p:nvSpPr>
              <p:spPr bwMode="auto">
                <a:xfrm>
                  <a:off x="5498" y="2552"/>
                  <a:ext cx="80" cy="25"/>
                </a:xfrm>
                <a:custGeom>
                  <a:avLst/>
                  <a:gdLst>
                    <a:gd name="T0" fmla="*/ 41 w 41"/>
                    <a:gd name="T1" fmla="*/ 0 h 13"/>
                    <a:gd name="T2" fmla="*/ 6 w 41"/>
                    <a:gd name="T3" fmla="*/ 0 h 13"/>
                    <a:gd name="T4" fmla="*/ 0 w 41"/>
                    <a:gd name="T5" fmla="*/ 7 h 13"/>
                    <a:gd name="T6" fmla="*/ 6 w 41"/>
                    <a:gd name="T7" fmla="*/ 13 h 13"/>
                    <a:gd name="T8" fmla="*/ 41 w 41"/>
                    <a:gd name="T9" fmla="*/ 13 h 13"/>
                    <a:gd name="T10" fmla="*/ 41 w 41"/>
                    <a:gd name="T11" fmla="*/ 0 h 13"/>
                  </a:gdLst>
                  <a:ahLst/>
                  <a:cxnLst>
                    <a:cxn ang="0">
                      <a:pos x="T0" y="T1"/>
                    </a:cxn>
                    <a:cxn ang="0">
                      <a:pos x="T2" y="T3"/>
                    </a:cxn>
                    <a:cxn ang="0">
                      <a:pos x="T4" y="T5"/>
                    </a:cxn>
                    <a:cxn ang="0">
                      <a:pos x="T6" y="T7"/>
                    </a:cxn>
                    <a:cxn ang="0">
                      <a:pos x="T8" y="T9"/>
                    </a:cxn>
                    <a:cxn ang="0">
                      <a:pos x="T10" y="T11"/>
                    </a:cxn>
                  </a:cxnLst>
                  <a:rect l="0" t="0" r="r" b="b"/>
                  <a:pathLst>
                    <a:path w="41" h="13">
                      <a:moveTo>
                        <a:pt x="41" y="0"/>
                      </a:moveTo>
                      <a:cubicBezTo>
                        <a:pt x="6" y="0"/>
                        <a:pt x="6" y="0"/>
                        <a:pt x="6" y="0"/>
                      </a:cubicBezTo>
                      <a:cubicBezTo>
                        <a:pt x="3" y="0"/>
                        <a:pt x="0" y="3"/>
                        <a:pt x="0" y="7"/>
                      </a:cubicBezTo>
                      <a:cubicBezTo>
                        <a:pt x="0" y="10"/>
                        <a:pt x="3" y="13"/>
                        <a:pt x="6" y="13"/>
                      </a:cubicBezTo>
                      <a:cubicBezTo>
                        <a:pt x="41" y="13"/>
                        <a:pt x="41" y="13"/>
                        <a:pt x="41" y="13"/>
                      </a:cubicBezTo>
                      <a:lnTo>
                        <a:pt x="41" y="0"/>
                      </a:ln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517" name="Rectangle 27"/>
                <p:cNvSpPr>
                  <a:spLocks noChangeArrowheads="1"/>
                </p:cNvSpPr>
                <p:nvPr/>
              </p:nvSpPr>
              <p:spPr bwMode="auto">
                <a:xfrm>
                  <a:off x="5235" y="2676"/>
                  <a:ext cx="366"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518" name="Rectangle 28"/>
                <p:cNvSpPr>
                  <a:spLocks noChangeArrowheads="1"/>
                </p:cNvSpPr>
                <p:nvPr/>
              </p:nvSpPr>
              <p:spPr bwMode="auto">
                <a:xfrm>
                  <a:off x="5235" y="2600"/>
                  <a:ext cx="366" cy="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519" name="Freeform 29"/>
                <p:cNvSpPr>
                  <a:spLocks/>
                </p:cNvSpPr>
                <p:nvPr/>
              </p:nvSpPr>
              <p:spPr bwMode="auto">
                <a:xfrm>
                  <a:off x="5498" y="2627"/>
                  <a:ext cx="80" cy="25"/>
                </a:xfrm>
                <a:custGeom>
                  <a:avLst/>
                  <a:gdLst>
                    <a:gd name="T0" fmla="*/ 41 w 41"/>
                    <a:gd name="T1" fmla="*/ 0 h 13"/>
                    <a:gd name="T2" fmla="*/ 6 w 41"/>
                    <a:gd name="T3" fmla="*/ 0 h 13"/>
                    <a:gd name="T4" fmla="*/ 0 w 41"/>
                    <a:gd name="T5" fmla="*/ 6 h 13"/>
                    <a:gd name="T6" fmla="*/ 6 w 41"/>
                    <a:gd name="T7" fmla="*/ 13 h 13"/>
                    <a:gd name="T8" fmla="*/ 41 w 41"/>
                    <a:gd name="T9" fmla="*/ 13 h 13"/>
                    <a:gd name="T10" fmla="*/ 41 w 41"/>
                    <a:gd name="T11" fmla="*/ 0 h 13"/>
                  </a:gdLst>
                  <a:ahLst/>
                  <a:cxnLst>
                    <a:cxn ang="0">
                      <a:pos x="T0" y="T1"/>
                    </a:cxn>
                    <a:cxn ang="0">
                      <a:pos x="T2" y="T3"/>
                    </a:cxn>
                    <a:cxn ang="0">
                      <a:pos x="T4" y="T5"/>
                    </a:cxn>
                    <a:cxn ang="0">
                      <a:pos x="T6" y="T7"/>
                    </a:cxn>
                    <a:cxn ang="0">
                      <a:pos x="T8" y="T9"/>
                    </a:cxn>
                    <a:cxn ang="0">
                      <a:pos x="T10" y="T11"/>
                    </a:cxn>
                  </a:cxnLst>
                  <a:rect l="0" t="0" r="r" b="b"/>
                  <a:pathLst>
                    <a:path w="41" h="13">
                      <a:moveTo>
                        <a:pt x="41" y="0"/>
                      </a:moveTo>
                      <a:cubicBezTo>
                        <a:pt x="6" y="0"/>
                        <a:pt x="6" y="0"/>
                        <a:pt x="6" y="0"/>
                      </a:cubicBezTo>
                      <a:cubicBezTo>
                        <a:pt x="3" y="0"/>
                        <a:pt x="0" y="3"/>
                        <a:pt x="0" y="6"/>
                      </a:cubicBezTo>
                      <a:cubicBezTo>
                        <a:pt x="0" y="10"/>
                        <a:pt x="3" y="13"/>
                        <a:pt x="6" y="13"/>
                      </a:cubicBezTo>
                      <a:cubicBezTo>
                        <a:pt x="41" y="13"/>
                        <a:pt x="41" y="13"/>
                        <a:pt x="41" y="13"/>
                      </a:cubicBezTo>
                      <a:lnTo>
                        <a:pt x="41" y="0"/>
                      </a:ln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520" name="Rectangle 30"/>
                <p:cNvSpPr>
                  <a:spLocks noChangeArrowheads="1"/>
                </p:cNvSpPr>
                <p:nvPr/>
              </p:nvSpPr>
              <p:spPr bwMode="auto">
                <a:xfrm>
                  <a:off x="5235" y="2749"/>
                  <a:ext cx="366" cy="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521" name="Rectangle 31"/>
                <p:cNvSpPr>
                  <a:spLocks noChangeArrowheads="1"/>
                </p:cNvSpPr>
                <p:nvPr/>
              </p:nvSpPr>
              <p:spPr bwMode="auto">
                <a:xfrm>
                  <a:off x="5235" y="2676"/>
                  <a:ext cx="366"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522" name="Freeform 32"/>
                <p:cNvSpPr>
                  <a:spLocks/>
                </p:cNvSpPr>
                <p:nvPr/>
              </p:nvSpPr>
              <p:spPr bwMode="auto">
                <a:xfrm>
                  <a:off x="5498" y="2701"/>
                  <a:ext cx="80" cy="25"/>
                </a:xfrm>
                <a:custGeom>
                  <a:avLst/>
                  <a:gdLst>
                    <a:gd name="T0" fmla="*/ 41 w 41"/>
                    <a:gd name="T1" fmla="*/ 0 h 13"/>
                    <a:gd name="T2" fmla="*/ 6 w 41"/>
                    <a:gd name="T3" fmla="*/ 0 h 13"/>
                    <a:gd name="T4" fmla="*/ 0 w 41"/>
                    <a:gd name="T5" fmla="*/ 7 h 13"/>
                    <a:gd name="T6" fmla="*/ 6 w 41"/>
                    <a:gd name="T7" fmla="*/ 13 h 13"/>
                    <a:gd name="T8" fmla="*/ 41 w 41"/>
                    <a:gd name="T9" fmla="*/ 13 h 13"/>
                    <a:gd name="T10" fmla="*/ 41 w 41"/>
                    <a:gd name="T11" fmla="*/ 0 h 13"/>
                  </a:gdLst>
                  <a:ahLst/>
                  <a:cxnLst>
                    <a:cxn ang="0">
                      <a:pos x="T0" y="T1"/>
                    </a:cxn>
                    <a:cxn ang="0">
                      <a:pos x="T2" y="T3"/>
                    </a:cxn>
                    <a:cxn ang="0">
                      <a:pos x="T4" y="T5"/>
                    </a:cxn>
                    <a:cxn ang="0">
                      <a:pos x="T6" y="T7"/>
                    </a:cxn>
                    <a:cxn ang="0">
                      <a:pos x="T8" y="T9"/>
                    </a:cxn>
                    <a:cxn ang="0">
                      <a:pos x="T10" y="T11"/>
                    </a:cxn>
                  </a:cxnLst>
                  <a:rect l="0" t="0" r="r" b="b"/>
                  <a:pathLst>
                    <a:path w="41" h="13">
                      <a:moveTo>
                        <a:pt x="41" y="0"/>
                      </a:moveTo>
                      <a:cubicBezTo>
                        <a:pt x="6" y="0"/>
                        <a:pt x="6" y="0"/>
                        <a:pt x="6" y="0"/>
                      </a:cubicBezTo>
                      <a:cubicBezTo>
                        <a:pt x="3" y="0"/>
                        <a:pt x="0" y="3"/>
                        <a:pt x="0" y="7"/>
                      </a:cubicBezTo>
                      <a:cubicBezTo>
                        <a:pt x="0" y="10"/>
                        <a:pt x="3" y="13"/>
                        <a:pt x="6" y="13"/>
                      </a:cubicBezTo>
                      <a:cubicBezTo>
                        <a:pt x="41" y="13"/>
                        <a:pt x="41" y="13"/>
                        <a:pt x="41" y="13"/>
                      </a:cubicBezTo>
                      <a:lnTo>
                        <a:pt x="41" y="0"/>
                      </a:ln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523" name="Freeform 33"/>
                <p:cNvSpPr>
                  <a:spLocks noEditPoints="1"/>
                </p:cNvSpPr>
                <p:nvPr/>
              </p:nvSpPr>
              <p:spPr bwMode="auto">
                <a:xfrm>
                  <a:off x="5231" y="2080"/>
                  <a:ext cx="372" cy="1010"/>
                </a:xfrm>
                <a:custGeom>
                  <a:avLst/>
                  <a:gdLst>
                    <a:gd name="T0" fmla="*/ 372 w 372"/>
                    <a:gd name="T1" fmla="*/ 1010 h 1010"/>
                    <a:gd name="T2" fmla="*/ 0 w 372"/>
                    <a:gd name="T3" fmla="*/ 1010 h 1010"/>
                    <a:gd name="T4" fmla="*/ 0 w 372"/>
                    <a:gd name="T5" fmla="*/ 0 h 1010"/>
                    <a:gd name="T6" fmla="*/ 372 w 372"/>
                    <a:gd name="T7" fmla="*/ 0 h 1010"/>
                    <a:gd name="T8" fmla="*/ 372 w 372"/>
                    <a:gd name="T9" fmla="*/ 1010 h 1010"/>
                    <a:gd name="T10" fmla="*/ 6 w 372"/>
                    <a:gd name="T11" fmla="*/ 1004 h 1010"/>
                    <a:gd name="T12" fmla="*/ 367 w 372"/>
                    <a:gd name="T13" fmla="*/ 1004 h 1010"/>
                    <a:gd name="T14" fmla="*/ 367 w 372"/>
                    <a:gd name="T15" fmla="*/ 5 h 1010"/>
                    <a:gd name="T16" fmla="*/ 6 w 372"/>
                    <a:gd name="T17" fmla="*/ 5 h 1010"/>
                    <a:gd name="T18" fmla="*/ 6 w 372"/>
                    <a:gd name="T19" fmla="*/ 1004 h 10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72" h="1010">
                      <a:moveTo>
                        <a:pt x="372" y="1010"/>
                      </a:moveTo>
                      <a:lnTo>
                        <a:pt x="0" y="1010"/>
                      </a:lnTo>
                      <a:lnTo>
                        <a:pt x="0" y="0"/>
                      </a:lnTo>
                      <a:lnTo>
                        <a:pt x="372" y="0"/>
                      </a:lnTo>
                      <a:lnTo>
                        <a:pt x="372" y="1010"/>
                      </a:lnTo>
                      <a:close/>
                      <a:moveTo>
                        <a:pt x="6" y="1004"/>
                      </a:moveTo>
                      <a:lnTo>
                        <a:pt x="367" y="1004"/>
                      </a:lnTo>
                      <a:lnTo>
                        <a:pt x="367" y="5"/>
                      </a:lnTo>
                      <a:lnTo>
                        <a:pt x="6" y="5"/>
                      </a:lnTo>
                      <a:lnTo>
                        <a:pt x="6" y="100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524" name="Freeform 34"/>
                <p:cNvSpPr>
                  <a:spLocks/>
                </p:cNvSpPr>
                <p:nvPr/>
              </p:nvSpPr>
              <p:spPr bwMode="auto">
                <a:xfrm>
                  <a:off x="5231" y="2049"/>
                  <a:ext cx="127" cy="5"/>
                </a:xfrm>
                <a:custGeom>
                  <a:avLst/>
                  <a:gdLst>
                    <a:gd name="T0" fmla="*/ 64 w 65"/>
                    <a:gd name="T1" fmla="*/ 3 h 3"/>
                    <a:gd name="T2" fmla="*/ 2 w 65"/>
                    <a:gd name="T3" fmla="*/ 3 h 3"/>
                    <a:gd name="T4" fmla="*/ 0 w 65"/>
                    <a:gd name="T5" fmla="*/ 2 h 3"/>
                    <a:gd name="T6" fmla="*/ 2 w 65"/>
                    <a:gd name="T7" fmla="*/ 0 h 3"/>
                    <a:gd name="T8" fmla="*/ 64 w 65"/>
                    <a:gd name="T9" fmla="*/ 0 h 3"/>
                    <a:gd name="T10" fmla="*/ 65 w 65"/>
                    <a:gd name="T11" fmla="*/ 2 h 3"/>
                    <a:gd name="T12" fmla="*/ 64 w 65"/>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65" h="3">
                      <a:moveTo>
                        <a:pt x="64" y="3"/>
                      </a:moveTo>
                      <a:cubicBezTo>
                        <a:pt x="2" y="3"/>
                        <a:pt x="2" y="3"/>
                        <a:pt x="2" y="3"/>
                      </a:cubicBezTo>
                      <a:cubicBezTo>
                        <a:pt x="1" y="3"/>
                        <a:pt x="0" y="2"/>
                        <a:pt x="0" y="2"/>
                      </a:cubicBezTo>
                      <a:cubicBezTo>
                        <a:pt x="0" y="1"/>
                        <a:pt x="1" y="0"/>
                        <a:pt x="2" y="0"/>
                      </a:cubicBezTo>
                      <a:cubicBezTo>
                        <a:pt x="64" y="0"/>
                        <a:pt x="64" y="0"/>
                        <a:pt x="64" y="0"/>
                      </a:cubicBezTo>
                      <a:cubicBezTo>
                        <a:pt x="65" y="0"/>
                        <a:pt x="65" y="1"/>
                        <a:pt x="65" y="2"/>
                      </a:cubicBezTo>
                      <a:cubicBezTo>
                        <a:pt x="65" y="2"/>
                        <a:pt x="65" y="3"/>
                        <a:pt x="64"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525" name="Freeform 35"/>
                <p:cNvSpPr>
                  <a:spLocks/>
                </p:cNvSpPr>
                <p:nvPr/>
              </p:nvSpPr>
              <p:spPr bwMode="auto">
                <a:xfrm>
                  <a:off x="5231" y="2033"/>
                  <a:ext cx="127" cy="6"/>
                </a:xfrm>
                <a:custGeom>
                  <a:avLst/>
                  <a:gdLst>
                    <a:gd name="T0" fmla="*/ 64 w 65"/>
                    <a:gd name="T1" fmla="*/ 3 h 3"/>
                    <a:gd name="T2" fmla="*/ 2 w 65"/>
                    <a:gd name="T3" fmla="*/ 3 h 3"/>
                    <a:gd name="T4" fmla="*/ 0 w 65"/>
                    <a:gd name="T5" fmla="*/ 2 h 3"/>
                    <a:gd name="T6" fmla="*/ 2 w 65"/>
                    <a:gd name="T7" fmla="*/ 0 h 3"/>
                    <a:gd name="T8" fmla="*/ 64 w 65"/>
                    <a:gd name="T9" fmla="*/ 0 h 3"/>
                    <a:gd name="T10" fmla="*/ 65 w 65"/>
                    <a:gd name="T11" fmla="*/ 2 h 3"/>
                    <a:gd name="T12" fmla="*/ 64 w 65"/>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65" h="3">
                      <a:moveTo>
                        <a:pt x="64" y="3"/>
                      </a:moveTo>
                      <a:cubicBezTo>
                        <a:pt x="2" y="3"/>
                        <a:pt x="2" y="3"/>
                        <a:pt x="2" y="3"/>
                      </a:cubicBezTo>
                      <a:cubicBezTo>
                        <a:pt x="1" y="3"/>
                        <a:pt x="0" y="2"/>
                        <a:pt x="0" y="2"/>
                      </a:cubicBezTo>
                      <a:cubicBezTo>
                        <a:pt x="0" y="1"/>
                        <a:pt x="1" y="0"/>
                        <a:pt x="2" y="0"/>
                      </a:cubicBezTo>
                      <a:cubicBezTo>
                        <a:pt x="64" y="0"/>
                        <a:pt x="64" y="0"/>
                        <a:pt x="64" y="0"/>
                      </a:cubicBezTo>
                      <a:cubicBezTo>
                        <a:pt x="65" y="0"/>
                        <a:pt x="65" y="1"/>
                        <a:pt x="65" y="2"/>
                      </a:cubicBezTo>
                      <a:cubicBezTo>
                        <a:pt x="65" y="2"/>
                        <a:pt x="65" y="3"/>
                        <a:pt x="64"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526" name="Freeform 36"/>
                <p:cNvSpPr>
                  <a:spLocks/>
                </p:cNvSpPr>
                <p:nvPr/>
              </p:nvSpPr>
              <p:spPr bwMode="auto">
                <a:xfrm>
                  <a:off x="5231" y="2018"/>
                  <a:ext cx="127" cy="5"/>
                </a:xfrm>
                <a:custGeom>
                  <a:avLst/>
                  <a:gdLst>
                    <a:gd name="T0" fmla="*/ 64 w 65"/>
                    <a:gd name="T1" fmla="*/ 3 h 3"/>
                    <a:gd name="T2" fmla="*/ 2 w 65"/>
                    <a:gd name="T3" fmla="*/ 3 h 3"/>
                    <a:gd name="T4" fmla="*/ 0 w 65"/>
                    <a:gd name="T5" fmla="*/ 2 h 3"/>
                    <a:gd name="T6" fmla="*/ 2 w 65"/>
                    <a:gd name="T7" fmla="*/ 0 h 3"/>
                    <a:gd name="T8" fmla="*/ 64 w 65"/>
                    <a:gd name="T9" fmla="*/ 0 h 3"/>
                    <a:gd name="T10" fmla="*/ 65 w 65"/>
                    <a:gd name="T11" fmla="*/ 2 h 3"/>
                    <a:gd name="T12" fmla="*/ 64 w 65"/>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65" h="3">
                      <a:moveTo>
                        <a:pt x="64" y="3"/>
                      </a:moveTo>
                      <a:cubicBezTo>
                        <a:pt x="2" y="3"/>
                        <a:pt x="2" y="3"/>
                        <a:pt x="2" y="3"/>
                      </a:cubicBezTo>
                      <a:cubicBezTo>
                        <a:pt x="1" y="3"/>
                        <a:pt x="0" y="2"/>
                        <a:pt x="0" y="2"/>
                      </a:cubicBezTo>
                      <a:cubicBezTo>
                        <a:pt x="0" y="1"/>
                        <a:pt x="1" y="0"/>
                        <a:pt x="2" y="0"/>
                      </a:cubicBezTo>
                      <a:cubicBezTo>
                        <a:pt x="64" y="0"/>
                        <a:pt x="64" y="0"/>
                        <a:pt x="64" y="0"/>
                      </a:cubicBezTo>
                      <a:cubicBezTo>
                        <a:pt x="65" y="0"/>
                        <a:pt x="65" y="1"/>
                        <a:pt x="65" y="2"/>
                      </a:cubicBezTo>
                      <a:cubicBezTo>
                        <a:pt x="65" y="2"/>
                        <a:pt x="65" y="3"/>
                        <a:pt x="64"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527" name="Freeform 37"/>
                <p:cNvSpPr>
                  <a:spLocks/>
                </p:cNvSpPr>
                <p:nvPr/>
              </p:nvSpPr>
              <p:spPr bwMode="auto">
                <a:xfrm>
                  <a:off x="5231" y="2002"/>
                  <a:ext cx="127" cy="6"/>
                </a:xfrm>
                <a:custGeom>
                  <a:avLst/>
                  <a:gdLst>
                    <a:gd name="T0" fmla="*/ 64 w 65"/>
                    <a:gd name="T1" fmla="*/ 3 h 3"/>
                    <a:gd name="T2" fmla="*/ 2 w 65"/>
                    <a:gd name="T3" fmla="*/ 3 h 3"/>
                    <a:gd name="T4" fmla="*/ 0 w 65"/>
                    <a:gd name="T5" fmla="*/ 2 h 3"/>
                    <a:gd name="T6" fmla="*/ 2 w 65"/>
                    <a:gd name="T7" fmla="*/ 0 h 3"/>
                    <a:gd name="T8" fmla="*/ 64 w 65"/>
                    <a:gd name="T9" fmla="*/ 0 h 3"/>
                    <a:gd name="T10" fmla="*/ 65 w 65"/>
                    <a:gd name="T11" fmla="*/ 2 h 3"/>
                    <a:gd name="T12" fmla="*/ 64 w 65"/>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65" h="3">
                      <a:moveTo>
                        <a:pt x="64" y="3"/>
                      </a:moveTo>
                      <a:cubicBezTo>
                        <a:pt x="2" y="3"/>
                        <a:pt x="2" y="3"/>
                        <a:pt x="2" y="3"/>
                      </a:cubicBezTo>
                      <a:cubicBezTo>
                        <a:pt x="1" y="3"/>
                        <a:pt x="0" y="2"/>
                        <a:pt x="0" y="2"/>
                      </a:cubicBezTo>
                      <a:cubicBezTo>
                        <a:pt x="0" y="1"/>
                        <a:pt x="1" y="0"/>
                        <a:pt x="2" y="0"/>
                      </a:cubicBezTo>
                      <a:cubicBezTo>
                        <a:pt x="64" y="0"/>
                        <a:pt x="64" y="0"/>
                        <a:pt x="64" y="0"/>
                      </a:cubicBezTo>
                      <a:cubicBezTo>
                        <a:pt x="65" y="0"/>
                        <a:pt x="65" y="1"/>
                        <a:pt x="65" y="2"/>
                      </a:cubicBezTo>
                      <a:cubicBezTo>
                        <a:pt x="65" y="2"/>
                        <a:pt x="65" y="3"/>
                        <a:pt x="64"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528" name="Freeform 38"/>
                <p:cNvSpPr>
                  <a:spLocks/>
                </p:cNvSpPr>
                <p:nvPr/>
              </p:nvSpPr>
              <p:spPr bwMode="auto">
                <a:xfrm>
                  <a:off x="5477" y="2049"/>
                  <a:ext cx="126" cy="5"/>
                </a:xfrm>
                <a:custGeom>
                  <a:avLst/>
                  <a:gdLst>
                    <a:gd name="T0" fmla="*/ 64 w 65"/>
                    <a:gd name="T1" fmla="*/ 3 h 3"/>
                    <a:gd name="T2" fmla="*/ 1 w 65"/>
                    <a:gd name="T3" fmla="*/ 3 h 3"/>
                    <a:gd name="T4" fmla="*/ 0 w 65"/>
                    <a:gd name="T5" fmla="*/ 2 h 3"/>
                    <a:gd name="T6" fmla="*/ 1 w 65"/>
                    <a:gd name="T7" fmla="*/ 0 h 3"/>
                    <a:gd name="T8" fmla="*/ 64 w 65"/>
                    <a:gd name="T9" fmla="*/ 0 h 3"/>
                    <a:gd name="T10" fmla="*/ 65 w 65"/>
                    <a:gd name="T11" fmla="*/ 2 h 3"/>
                    <a:gd name="T12" fmla="*/ 64 w 65"/>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65" h="3">
                      <a:moveTo>
                        <a:pt x="64" y="3"/>
                      </a:moveTo>
                      <a:cubicBezTo>
                        <a:pt x="1" y="3"/>
                        <a:pt x="1" y="3"/>
                        <a:pt x="1" y="3"/>
                      </a:cubicBezTo>
                      <a:cubicBezTo>
                        <a:pt x="1" y="3"/>
                        <a:pt x="0" y="2"/>
                        <a:pt x="0" y="2"/>
                      </a:cubicBezTo>
                      <a:cubicBezTo>
                        <a:pt x="0" y="1"/>
                        <a:pt x="1" y="0"/>
                        <a:pt x="1" y="0"/>
                      </a:cubicBezTo>
                      <a:cubicBezTo>
                        <a:pt x="64" y="0"/>
                        <a:pt x="64" y="0"/>
                        <a:pt x="64" y="0"/>
                      </a:cubicBezTo>
                      <a:cubicBezTo>
                        <a:pt x="64" y="0"/>
                        <a:pt x="65" y="1"/>
                        <a:pt x="65" y="2"/>
                      </a:cubicBezTo>
                      <a:cubicBezTo>
                        <a:pt x="65" y="2"/>
                        <a:pt x="64" y="3"/>
                        <a:pt x="64"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529" name="Freeform 39"/>
                <p:cNvSpPr>
                  <a:spLocks/>
                </p:cNvSpPr>
                <p:nvPr/>
              </p:nvSpPr>
              <p:spPr bwMode="auto">
                <a:xfrm>
                  <a:off x="5477" y="2033"/>
                  <a:ext cx="126" cy="6"/>
                </a:xfrm>
                <a:custGeom>
                  <a:avLst/>
                  <a:gdLst>
                    <a:gd name="T0" fmla="*/ 64 w 65"/>
                    <a:gd name="T1" fmla="*/ 3 h 3"/>
                    <a:gd name="T2" fmla="*/ 1 w 65"/>
                    <a:gd name="T3" fmla="*/ 3 h 3"/>
                    <a:gd name="T4" fmla="*/ 0 w 65"/>
                    <a:gd name="T5" fmla="*/ 2 h 3"/>
                    <a:gd name="T6" fmla="*/ 1 w 65"/>
                    <a:gd name="T7" fmla="*/ 0 h 3"/>
                    <a:gd name="T8" fmla="*/ 64 w 65"/>
                    <a:gd name="T9" fmla="*/ 0 h 3"/>
                    <a:gd name="T10" fmla="*/ 65 w 65"/>
                    <a:gd name="T11" fmla="*/ 2 h 3"/>
                    <a:gd name="T12" fmla="*/ 64 w 65"/>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65" h="3">
                      <a:moveTo>
                        <a:pt x="64" y="3"/>
                      </a:moveTo>
                      <a:cubicBezTo>
                        <a:pt x="1" y="3"/>
                        <a:pt x="1" y="3"/>
                        <a:pt x="1" y="3"/>
                      </a:cubicBezTo>
                      <a:cubicBezTo>
                        <a:pt x="1" y="3"/>
                        <a:pt x="0" y="2"/>
                        <a:pt x="0" y="2"/>
                      </a:cubicBezTo>
                      <a:cubicBezTo>
                        <a:pt x="0" y="1"/>
                        <a:pt x="1" y="0"/>
                        <a:pt x="1" y="0"/>
                      </a:cubicBezTo>
                      <a:cubicBezTo>
                        <a:pt x="64" y="0"/>
                        <a:pt x="64" y="0"/>
                        <a:pt x="64" y="0"/>
                      </a:cubicBezTo>
                      <a:cubicBezTo>
                        <a:pt x="64" y="0"/>
                        <a:pt x="65" y="1"/>
                        <a:pt x="65" y="2"/>
                      </a:cubicBezTo>
                      <a:cubicBezTo>
                        <a:pt x="65" y="2"/>
                        <a:pt x="64" y="3"/>
                        <a:pt x="64"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530" name="Freeform 40"/>
                <p:cNvSpPr>
                  <a:spLocks/>
                </p:cNvSpPr>
                <p:nvPr/>
              </p:nvSpPr>
              <p:spPr bwMode="auto">
                <a:xfrm>
                  <a:off x="5477" y="2018"/>
                  <a:ext cx="126" cy="5"/>
                </a:xfrm>
                <a:custGeom>
                  <a:avLst/>
                  <a:gdLst>
                    <a:gd name="T0" fmla="*/ 64 w 65"/>
                    <a:gd name="T1" fmla="*/ 3 h 3"/>
                    <a:gd name="T2" fmla="*/ 1 w 65"/>
                    <a:gd name="T3" fmla="*/ 3 h 3"/>
                    <a:gd name="T4" fmla="*/ 0 w 65"/>
                    <a:gd name="T5" fmla="*/ 2 h 3"/>
                    <a:gd name="T6" fmla="*/ 1 w 65"/>
                    <a:gd name="T7" fmla="*/ 0 h 3"/>
                    <a:gd name="T8" fmla="*/ 64 w 65"/>
                    <a:gd name="T9" fmla="*/ 0 h 3"/>
                    <a:gd name="T10" fmla="*/ 65 w 65"/>
                    <a:gd name="T11" fmla="*/ 2 h 3"/>
                    <a:gd name="T12" fmla="*/ 64 w 65"/>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65" h="3">
                      <a:moveTo>
                        <a:pt x="64" y="3"/>
                      </a:moveTo>
                      <a:cubicBezTo>
                        <a:pt x="1" y="3"/>
                        <a:pt x="1" y="3"/>
                        <a:pt x="1" y="3"/>
                      </a:cubicBezTo>
                      <a:cubicBezTo>
                        <a:pt x="1" y="3"/>
                        <a:pt x="0" y="2"/>
                        <a:pt x="0" y="2"/>
                      </a:cubicBezTo>
                      <a:cubicBezTo>
                        <a:pt x="0" y="1"/>
                        <a:pt x="1" y="0"/>
                        <a:pt x="1" y="0"/>
                      </a:cubicBezTo>
                      <a:cubicBezTo>
                        <a:pt x="64" y="0"/>
                        <a:pt x="64" y="0"/>
                        <a:pt x="64" y="0"/>
                      </a:cubicBezTo>
                      <a:cubicBezTo>
                        <a:pt x="64" y="0"/>
                        <a:pt x="65" y="1"/>
                        <a:pt x="65" y="2"/>
                      </a:cubicBezTo>
                      <a:cubicBezTo>
                        <a:pt x="65" y="2"/>
                        <a:pt x="64" y="3"/>
                        <a:pt x="64"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531" name="Freeform 41"/>
                <p:cNvSpPr>
                  <a:spLocks/>
                </p:cNvSpPr>
                <p:nvPr/>
              </p:nvSpPr>
              <p:spPr bwMode="auto">
                <a:xfrm>
                  <a:off x="5477" y="2002"/>
                  <a:ext cx="126" cy="6"/>
                </a:xfrm>
                <a:custGeom>
                  <a:avLst/>
                  <a:gdLst>
                    <a:gd name="T0" fmla="*/ 64 w 65"/>
                    <a:gd name="T1" fmla="*/ 3 h 3"/>
                    <a:gd name="T2" fmla="*/ 1 w 65"/>
                    <a:gd name="T3" fmla="*/ 3 h 3"/>
                    <a:gd name="T4" fmla="*/ 0 w 65"/>
                    <a:gd name="T5" fmla="*/ 2 h 3"/>
                    <a:gd name="T6" fmla="*/ 1 w 65"/>
                    <a:gd name="T7" fmla="*/ 0 h 3"/>
                    <a:gd name="T8" fmla="*/ 64 w 65"/>
                    <a:gd name="T9" fmla="*/ 0 h 3"/>
                    <a:gd name="T10" fmla="*/ 65 w 65"/>
                    <a:gd name="T11" fmla="*/ 2 h 3"/>
                    <a:gd name="T12" fmla="*/ 64 w 65"/>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65" h="3">
                      <a:moveTo>
                        <a:pt x="64" y="3"/>
                      </a:moveTo>
                      <a:cubicBezTo>
                        <a:pt x="1" y="3"/>
                        <a:pt x="1" y="3"/>
                        <a:pt x="1" y="3"/>
                      </a:cubicBezTo>
                      <a:cubicBezTo>
                        <a:pt x="1" y="3"/>
                        <a:pt x="0" y="2"/>
                        <a:pt x="0" y="2"/>
                      </a:cubicBezTo>
                      <a:cubicBezTo>
                        <a:pt x="0" y="1"/>
                        <a:pt x="1" y="0"/>
                        <a:pt x="1" y="0"/>
                      </a:cubicBezTo>
                      <a:cubicBezTo>
                        <a:pt x="64" y="0"/>
                        <a:pt x="64" y="0"/>
                        <a:pt x="64" y="0"/>
                      </a:cubicBezTo>
                      <a:cubicBezTo>
                        <a:pt x="64" y="0"/>
                        <a:pt x="65" y="1"/>
                        <a:pt x="65" y="2"/>
                      </a:cubicBezTo>
                      <a:cubicBezTo>
                        <a:pt x="65" y="2"/>
                        <a:pt x="64" y="3"/>
                        <a:pt x="64"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532" name="Rectangle 42"/>
                <p:cNvSpPr>
                  <a:spLocks noChangeArrowheads="1"/>
                </p:cNvSpPr>
                <p:nvPr/>
              </p:nvSpPr>
              <p:spPr bwMode="auto">
                <a:xfrm>
                  <a:off x="5235" y="2803"/>
                  <a:ext cx="366" cy="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533" name="Freeform 43"/>
                <p:cNvSpPr>
                  <a:spLocks/>
                </p:cNvSpPr>
                <p:nvPr/>
              </p:nvSpPr>
              <p:spPr bwMode="auto">
                <a:xfrm>
                  <a:off x="5348" y="2790"/>
                  <a:ext cx="138" cy="31"/>
                </a:xfrm>
                <a:custGeom>
                  <a:avLst/>
                  <a:gdLst>
                    <a:gd name="T0" fmla="*/ 10 w 138"/>
                    <a:gd name="T1" fmla="*/ 31 h 31"/>
                    <a:gd name="T2" fmla="*/ 0 w 138"/>
                    <a:gd name="T3" fmla="*/ 15 h 31"/>
                    <a:gd name="T4" fmla="*/ 10 w 138"/>
                    <a:gd name="T5" fmla="*/ 0 h 31"/>
                    <a:gd name="T6" fmla="*/ 129 w 138"/>
                    <a:gd name="T7" fmla="*/ 0 h 31"/>
                    <a:gd name="T8" fmla="*/ 138 w 138"/>
                    <a:gd name="T9" fmla="*/ 15 h 31"/>
                    <a:gd name="T10" fmla="*/ 129 w 138"/>
                    <a:gd name="T11" fmla="*/ 31 h 31"/>
                    <a:gd name="T12" fmla="*/ 10 w 138"/>
                    <a:gd name="T13" fmla="*/ 31 h 31"/>
                  </a:gdLst>
                  <a:ahLst/>
                  <a:cxnLst>
                    <a:cxn ang="0">
                      <a:pos x="T0" y="T1"/>
                    </a:cxn>
                    <a:cxn ang="0">
                      <a:pos x="T2" y="T3"/>
                    </a:cxn>
                    <a:cxn ang="0">
                      <a:pos x="T4" y="T5"/>
                    </a:cxn>
                    <a:cxn ang="0">
                      <a:pos x="T6" y="T7"/>
                    </a:cxn>
                    <a:cxn ang="0">
                      <a:pos x="T8" y="T9"/>
                    </a:cxn>
                    <a:cxn ang="0">
                      <a:pos x="T10" y="T11"/>
                    </a:cxn>
                    <a:cxn ang="0">
                      <a:pos x="T12" y="T13"/>
                    </a:cxn>
                  </a:cxnLst>
                  <a:rect l="0" t="0" r="r" b="b"/>
                  <a:pathLst>
                    <a:path w="138" h="31">
                      <a:moveTo>
                        <a:pt x="10" y="31"/>
                      </a:moveTo>
                      <a:lnTo>
                        <a:pt x="0" y="15"/>
                      </a:lnTo>
                      <a:lnTo>
                        <a:pt x="10" y="0"/>
                      </a:lnTo>
                      <a:lnTo>
                        <a:pt x="129" y="0"/>
                      </a:lnTo>
                      <a:lnTo>
                        <a:pt x="138" y="15"/>
                      </a:lnTo>
                      <a:lnTo>
                        <a:pt x="129" y="31"/>
                      </a:lnTo>
                      <a:lnTo>
                        <a:pt x="10" y="31"/>
                      </a:lnTo>
                      <a:close/>
                    </a:path>
                  </a:pathLst>
                </a:custGeom>
                <a:solidFill>
                  <a:srgbClr val="5050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534" name="Rectangle 44"/>
                <p:cNvSpPr>
                  <a:spLocks noChangeArrowheads="1"/>
                </p:cNvSpPr>
                <p:nvPr/>
              </p:nvSpPr>
              <p:spPr bwMode="auto">
                <a:xfrm>
                  <a:off x="5235" y="2881"/>
                  <a:ext cx="366"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535" name="Freeform 45"/>
                <p:cNvSpPr>
                  <a:spLocks/>
                </p:cNvSpPr>
                <p:nvPr/>
              </p:nvSpPr>
              <p:spPr bwMode="auto">
                <a:xfrm>
                  <a:off x="5348" y="2867"/>
                  <a:ext cx="138" cy="31"/>
                </a:xfrm>
                <a:custGeom>
                  <a:avLst/>
                  <a:gdLst>
                    <a:gd name="T0" fmla="*/ 10 w 138"/>
                    <a:gd name="T1" fmla="*/ 31 h 31"/>
                    <a:gd name="T2" fmla="*/ 0 w 138"/>
                    <a:gd name="T3" fmla="*/ 16 h 31"/>
                    <a:gd name="T4" fmla="*/ 10 w 138"/>
                    <a:gd name="T5" fmla="*/ 0 h 31"/>
                    <a:gd name="T6" fmla="*/ 129 w 138"/>
                    <a:gd name="T7" fmla="*/ 0 h 31"/>
                    <a:gd name="T8" fmla="*/ 138 w 138"/>
                    <a:gd name="T9" fmla="*/ 16 h 31"/>
                    <a:gd name="T10" fmla="*/ 129 w 138"/>
                    <a:gd name="T11" fmla="*/ 31 h 31"/>
                    <a:gd name="T12" fmla="*/ 10 w 138"/>
                    <a:gd name="T13" fmla="*/ 31 h 31"/>
                  </a:gdLst>
                  <a:ahLst/>
                  <a:cxnLst>
                    <a:cxn ang="0">
                      <a:pos x="T0" y="T1"/>
                    </a:cxn>
                    <a:cxn ang="0">
                      <a:pos x="T2" y="T3"/>
                    </a:cxn>
                    <a:cxn ang="0">
                      <a:pos x="T4" y="T5"/>
                    </a:cxn>
                    <a:cxn ang="0">
                      <a:pos x="T6" y="T7"/>
                    </a:cxn>
                    <a:cxn ang="0">
                      <a:pos x="T8" y="T9"/>
                    </a:cxn>
                    <a:cxn ang="0">
                      <a:pos x="T10" y="T11"/>
                    </a:cxn>
                    <a:cxn ang="0">
                      <a:pos x="T12" y="T13"/>
                    </a:cxn>
                  </a:cxnLst>
                  <a:rect l="0" t="0" r="r" b="b"/>
                  <a:pathLst>
                    <a:path w="138" h="31">
                      <a:moveTo>
                        <a:pt x="10" y="31"/>
                      </a:moveTo>
                      <a:lnTo>
                        <a:pt x="0" y="16"/>
                      </a:lnTo>
                      <a:lnTo>
                        <a:pt x="10" y="0"/>
                      </a:lnTo>
                      <a:lnTo>
                        <a:pt x="129" y="0"/>
                      </a:lnTo>
                      <a:lnTo>
                        <a:pt x="138" y="16"/>
                      </a:lnTo>
                      <a:lnTo>
                        <a:pt x="129" y="31"/>
                      </a:lnTo>
                      <a:lnTo>
                        <a:pt x="10" y="31"/>
                      </a:lnTo>
                      <a:close/>
                    </a:path>
                  </a:pathLst>
                </a:custGeom>
                <a:solidFill>
                  <a:srgbClr val="5050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536" name="Rectangle 46"/>
                <p:cNvSpPr>
                  <a:spLocks noChangeArrowheads="1"/>
                </p:cNvSpPr>
                <p:nvPr/>
              </p:nvSpPr>
              <p:spPr bwMode="auto">
                <a:xfrm>
                  <a:off x="5235" y="2958"/>
                  <a:ext cx="366" cy="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537" name="Freeform 47"/>
                <p:cNvSpPr>
                  <a:spLocks/>
                </p:cNvSpPr>
                <p:nvPr/>
              </p:nvSpPr>
              <p:spPr bwMode="auto">
                <a:xfrm>
                  <a:off x="5348" y="2945"/>
                  <a:ext cx="138" cy="30"/>
                </a:xfrm>
                <a:custGeom>
                  <a:avLst/>
                  <a:gdLst>
                    <a:gd name="T0" fmla="*/ 10 w 138"/>
                    <a:gd name="T1" fmla="*/ 30 h 30"/>
                    <a:gd name="T2" fmla="*/ 0 w 138"/>
                    <a:gd name="T3" fmla="*/ 15 h 30"/>
                    <a:gd name="T4" fmla="*/ 10 w 138"/>
                    <a:gd name="T5" fmla="*/ 0 h 30"/>
                    <a:gd name="T6" fmla="*/ 129 w 138"/>
                    <a:gd name="T7" fmla="*/ 0 h 30"/>
                    <a:gd name="T8" fmla="*/ 138 w 138"/>
                    <a:gd name="T9" fmla="*/ 15 h 30"/>
                    <a:gd name="T10" fmla="*/ 129 w 138"/>
                    <a:gd name="T11" fmla="*/ 30 h 30"/>
                    <a:gd name="T12" fmla="*/ 10 w 138"/>
                    <a:gd name="T13" fmla="*/ 30 h 30"/>
                  </a:gdLst>
                  <a:ahLst/>
                  <a:cxnLst>
                    <a:cxn ang="0">
                      <a:pos x="T0" y="T1"/>
                    </a:cxn>
                    <a:cxn ang="0">
                      <a:pos x="T2" y="T3"/>
                    </a:cxn>
                    <a:cxn ang="0">
                      <a:pos x="T4" y="T5"/>
                    </a:cxn>
                    <a:cxn ang="0">
                      <a:pos x="T6" y="T7"/>
                    </a:cxn>
                    <a:cxn ang="0">
                      <a:pos x="T8" y="T9"/>
                    </a:cxn>
                    <a:cxn ang="0">
                      <a:pos x="T10" y="T11"/>
                    </a:cxn>
                    <a:cxn ang="0">
                      <a:pos x="T12" y="T13"/>
                    </a:cxn>
                  </a:cxnLst>
                  <a:rect l="0" t="0" r="r" b="b"/>
                  <a:pathLst>
                    <a:path w="138" h="30">
                      <a:moveTo>
                        <a:pt x="10" y="30"/>
                      </a:moveTo>
                      <a:lnTo>
                        <a:pt x="0" y="15"/>
                      </a:lnTo>
                      <a:lnTo>
                        <a:pt x="10" y="0"/>
                      </a:lnTo>
                      <a:lnTo>
                        <a:pt x="129" y="0"/>
                      </a:lnTo>
                      <a:lnTo>
                        <a:pt x="138" y="15"/>
                      </a:lnTo>
                      <a:lnTo>
                        <a:pt x="129" y="30"/>
                      </a:lnTo>
                      <a:lnTo>
                        <a:pt x="10" y="30"/>
                      </a:lnTo>
                      <a:close/>
                    </a:path>
                  </a:pathLst>
                </a:custGeom>
                <a:solidFill>
                  <a:srgbClr val="5050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538" name="Rectangle 48"/>
                <p:cNvSpPr>
                  <a:spLocks noChangeArrowheads="1"/>
                </p:cNvSpPr>
                <p:nvPr/>
              </p:nvSpPr>
              <p:spPr bwMode="auto">
                <a:xfrm>
                  <a:off x="5235" y="3035"/>
                  <a:ext cx="366" cy="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539" name="Freeform 49"/>
                <p:cNvSpPr>
                  <a:spLocks/>
                </p:cNvSpPr>
                <p:nvPr/>
              </p:nvSpPr>
              <p:spPr bwMode="auto">
                <a:xfrm>
                  <a:off x="5348" y="3022"/>
                  <a:ext cx="138" cy="31"/>
                </a:xfrm>
                <a:custGeom>
                  <a:avLst/>
                  <a:gdLst>
                    <a:gd name="T0" fmla="*/ 10 w 138"/>
                    <a:gd name="T1" fmla="*/ 31 h 31"/>
                    <a:gd name="T2" fmla="*/ 0 w 138"/>
                    <a:gd name="T3" fmla="*/ 15 h 31"/>
                    <a:gd name="T4" fmla="*/ 10 w 138"/>
                    <a:gd name="T5" fmla="*/ 0 h 31"/>
                    <a:gd name="T6" fmla="*/ 129 w 138"/>
                    <a:gd name="T7" fmla="*/ 0 h 31"/>
                    <a:gd name="T8" fmla="*/ 138 w 138"/>
                    <a:gd name="T9" fmla="*/ 15 h 31"/>
                    <a:gd name="T10" fmla="*/ 129 w 138"/>
                    <a:gd name="T11" fmla="*/ 31 h 31"/>
                    <a:gd name="T12" fmla="*/ 10 w 138"/>
                    <a:gd name="T13" fmla="*/ 31 h 31"/>
                  </a:gdLst>
                  <a:ahLst/>
                  <a:cxnLst>
                    <a:cxn ang="0">
                      <a:pos x="T0" y="T1"/>
                    </a:cxn>
                    <a:cxn ang="0">
                      <a:pos x="T2" y="T3"/>
                    </a:cxn>
                    <a:cxn ang="0">
                      <a:pos x="T4" y="T5"/>
                    </a:cxn>
                    <a:cxn ang="0">
                      <a:pos x="T6" y="T7"/>
                    </a:cxn>
                    <a:cxn ang="0">
                      <a:pos x="T8" y="T9"/>
                    </a:cxn>
                    <a:cxn ang="0">
                      <a:pos x="T10" y="T11"/>
                    </a:cxn>
                    <a:cxn ang="0">
                      <a:pos x="T12" y="T13"/>
                    </a:cxn>
                  </a:cxnLst>
                  <a:rect l="0" t="0" r="r" b="b"/>
                  <a:pathLst>
                    <a:path w="138" h="31">
                      <a:moveTo>
                        <a:pt x="10" y="31"/>
                      </a:moveTo>
                      <a:lnTo>
                        <a:pt x="0" y="15"/>
                      </a:lnTo>
                      <a:lnTo>
                        <a:pt x="10" y="0"/>
                      </a:lnTo>
                      <a:lnTo>
                        <a:pt x="129" y="0"/>
                      </a:lnTo>
                      <a:lnTo>
                        <a:pt x="138" y="15"/>
                      </a:lnTo>
                      <a:lnTo>
                        <a:pt x="129" y="31"/>
                      </a:lnTo>
                      <a:lnTo>
                        <a:pt x="10" y="31"/>
                      </a:lnTo>
                      <a:close/>
                    </a:path>
                  </a:pathLst>
                </a:custGeom>
                <a:solidFill>
                  <a:srgbClr val="5050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grpSp>
          <p:sp>
            <p:nvSpPr>
              <p:cNvPr id="493" name="Multiply 492"/>
              <p:cNvSpPr/>
              <p:nvPr/>
            </p:nvSpPr>
            <p:spPr>
              <a:xfrm>
                <a:off x="8789089" y="3762816"/>
                <a:ext cx="1020446" cy="1106560"/>
              </a:xfrm>
              <a:prstGeom prst="mathMultiply">
                <a:avLst/>
              </a:prstGeom>
              <a:solidFill>
                <a:srgbClr val="FF0000"/>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defTabSz="932597"/>
                <a:endParaRPr lang="en-US" sz="1600">
                  <a:solidFill>
                    <a:srgbClr val="FFFFFF"/>
                  </a:solidFill>
                </a:endParaRPr>
              </a:p>
            </p:txBody>
          </p:sp>
          <p:grpSp>
            <p:nvGrpSpPr>
              <p:cNvPr id="541" name="Group 4"/>
              <p:cNvGrpSpPr>
                <a:grpSpLocks noChangeAspect="1"/>
              </p:cNvGrpSpPr>
              <p:nvPr/>
            </p:nvGrpSpPr>
            <p:grpSpPr bwMode="auto">
              <a:xfrm>
                <a:off x="9089299" y="5272255"/>
                <a:ext cx="411428" cy="1206374"/>
                <a:chOff x="5221" y="1973"/>
                <a:chExt cx="398" cy="1167"/>
              </a:xfrm>
            </p:grpSpPr>
            <p:sp>
              <p:nvSpPr>
                <p:cNvPr id="543" name="AutoShape 3"/>
                <p:cNvSpPr>
                  <a:spLocks noChangeAspect="1" noChangeArrowheads="1" noTextEdit="1"/>
                </p:cNvSpPr>
                <p:nvPr/>
              </p:nvSpPr>
              <p:spPr bwMode="auto">
                <a:xfrm>
                  <a:off x="5221" y="1973"/>
                  <a:ext cx="398" cy="11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544" name="Freeform 5"/>
                <p:cNvSpPr>
                  <a:spLocks/>
                </p:cNvSpPr>
                <p:nvPr/>
              </p:nvSpPr>
              <p:spPr bwMode="auto">
                <a:xfrm>
                  <a:off x="5219" y="1975"/>
                  <a:ext cx="398" cy="1167"/>
                </a:xfrm>
                <a:custGeom>
                  <a:avLst/>
                  <a:gdLst>
                    <a:gd name="T0" fmla="*/ 194 w 204"/>
                    <a:gd name="T1" fmla="*/ 0 h 603"/>
                    <a:gd name="T2" fmla="*/ 9 w 204"/>
                    <a:gd name="T3" fmla="*/ 0 h 603"/>
                    <a:gd name="T4" fmla="*/ 0 w 204"/>
                    <a:gd name="T5" fmla="*/ 10 h 603"/>
                    <a:gd name="T6" fmla="*/ 0 w 204"/>
                    <a:gd name="T7" fmla="*/ 603 h 603"/>
                    <a:gd name="T8" fmla="*/ 204 w 204"/>
                    <a:gd name="T9" fmla="*/ 603 h 603"/>
                    <a:gd name="T10" fmla="*/ 204 w 204"/>
                    <a:gd name="T11" fmla="*/ 10 h 603"/>
                    <a:gd name="T12" fmla="*/ 194 w 204"/>
                    <a:gd name="T13" fmla="*/ 0 h 603"/>
                  </a:gdLst>
                  <a:ahLst/>
                  <a:cxnLst>
                    <a:cxn ang="0">
                      <a:pos x="T0" y="T1"/>
                    </a:cxn>
                    <a:cxn ang="0">
                      <a:pos x="T2" y="T3"/>
                    </a:cxn>
                    <a:cxn ang="0">
                      <a:pos x="T4" y="T5"/>
                    </a:cxn>
                    <a:cxn ang="0">
                      <a:pos x="T6" y="T7"/>
                    </a:cxn>
                    <a:cxn ang="0">
                      <a:pos x="T8" y="T9"/>
                    </a:cxn>
                    <a:cxn ang="0">
                      <a:pos x="T10" y="T11"/>
                    </a:cxn>
                    <a:cxn ang="0">
                      <a:pos x="T12" y="T13"/>
                    </a:cxn>
                  </a:cxnLst>
                  <a:rect l="0" t="0" r="r" b="b"/>
                  <a:pathLst>
                    <a:path w="204" h="603">
                      <a:moveTo>
                        <a:pt x="194" y="0"/>
                      </a:moveTo>
                      <a:cubicBezTo>
                        <a:pt x="9" y="0"/>
                        <a:pt x="9" y="0"/>
                        <a:pt x="9" y="0"/>
                      </a:cubicBezTo>
                      <a:cubicBezTo>
                        <a:pt x="4" y="0"/>
                        <a:pt x="0" y="5"/>
                        <a:pt x="0" y="10"/>
                      </a:cubicBezTo>
                      <a:cubicBezTo>
                        <a:pt x="0" y="603"/>
                        <a:pt x="0" y="603"/>
                        <a:pt x="0" y="603"/>
                      </a:cubicBezTo>
                      <a:cubicBezTo>
                        <a:pt x="204" y="603"/>
                        <a:pt x="204" y="603"/>
                        <a:pt x="204" y="603"/>
                      </a:cubicBezTo>
                      <a:cubicBezTo>
                        <a:pt x="204" y="10"/>
                        <a:pt x="204" y="10"/>
                        <a:pt x="204" y="10"/>
                      </a:cubicBezTo>
                      <a:cubicBezTo>
                        <a:pt x="204" y="5"/>
                        <a:pt x="199" y="0"/>
                        <a:pt x="194" y="0"/>
                      </a:cubicBezTo>
                      <a:close/>
                    </a:path>
                  </a:pathLst>
                </a:custGeom>
                <a:solidFill>
                  <a:srgbClr val="5050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545" name="Rectangle 6"/>
                <p:cNvSpPr>
                  <a:spLocks noChangeArrowheads="1"/>
                </p:cNvSpPr>
                <p:nvPr/>
              </p:nvSpPr>
              <p:spPr bwMode="auto">
                <a:xfrm>
                  <a:off x="5235" y="2155"/>
                  <a:ext cx="366" cy="4"/>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546" name="Rectangle 7"/>
                <p:cNvSpPr>
                  <a:spLocks noChangeArrowheads="1"/>
                </p:cNvSpPr>
                <p:nvPr/>
              </p:nvSpPr>
              <p:spPr bwMode="auto">
                <a:xfrm>
                  <a:off x="5235" y="2080"/>
                  <a:ext cx="366"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547" name="Freeform 8"/>
                <p:cNvSpPr>
                  <a:spLocks/>
                </p:cNvSpPr>
                <p:nvPr/>
              </p:nvSpPr>
              <p:spPr bwMode="auto">
                <a:xfrm>
                  <a:off x="5498" y="2105"/>
                  <a:ext cx="80" cy="27"/>
                </a:xfrm>
                <a:custGeom>
                  <a:avLst/>
                  <a:gdLst>
                    <a:gd name="T0" fmla="*/ 41 w 41"/>
                    <a:gd name="T1" fmla="*/ 0 h 14"/>
                    <a:gd name="T2" fmla="*/ 6 w 41"/>
                    <a:gd name="T3" fmla="*/ 0 h 14"/>
                    <a:gd name="T4" fmla="*/ 0 w 41"/>
                    <a:gd name="T5" fmla="*/ 7 h 14"/>
                    <a:gd name="T6" fmla="*/ 6 w 41"/>
                    <a:gd name="T7" fmla="*/ 14 h 14"/>
                    <a:gd name="T8" fmla="*/ 41 w 41"/>
                    <a:gd name="T9" fmla="*/ 14 h 14"/>
                    <a:gd name="T10" fmla="*/ 41 w 41"/>
                    <a:gd name="T11" fmla="*/ 0 h 14"/>
                  </a:gdLst>
                  <a:ahLst/>
                  <a:cxnLst>
                    <a:cxn ang="0">
                      <a:pos x="T0" y="T1"/>
                    </a:cxn>
                    <a:cxn ang="0">
                      <a:pos x="T2" y="T3"/>
                    </a:cxn>
                    <a:cxn ang="0">
                      <a:pos x="T4" y="T5"/>
                    </a:cxn>
                    <a:cxn ang="0">
                      <a:pos x="T6" y="T7"/>
                    </a:cxn>
                    <a:cxn ang="0">
                      <a:pos x="T8" y="T9"/>
                    </a:cxn>
                    <a:cxn ang="0">
                      <a:pos x="T10" y="T11"/>
                    </a:cxn>
                  </a:cxnLst>
                  <a:rect l="0" t="0" r="r" b="b"/>
                  <a:pathLst>
                    <a:path w="41" h="14">
                      <a:moveTo>
                        <a:pt x="41" y="0"/>
                      </a:moveTo>
                      <a:cubicBezTo>
                        <a:pt x="6" y="0"/>
                        <a:pt x="6" y="0"/>
                        <a:pt x="6" y="0"/>
                      </a:cubicBezTo>
                      <a:cubicBezTo>
                        <a:pt x="3" y="0"/>
                        <a:pt x="0" y="3"/>
                        <a:pt x="0" y="7"/>
                      </a:cubicBezTo>
                      <a:cubicBezTo>
                        <a:pt x="0" y="11"/>
                        <a:pt x="3" y="14"/>
                        <a:pt x="6" y="14"/>
                      </a:cubicBezTo>
                      <a:cubicBezTo>
                        <a:pt x="41" y="14"/>
                        <a:pt x="41" y="14"/>
                        <a:pt x="41" y="14"/>
                      </a:cubicBezTo>
                      <a:lnTo>
                        <a:pt x="41" y="0"/>
                      </a:ln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548" name="Rectangle 9"/>
                <p:cNvSpPr>
                  <a:spLocks noChangeArrowheads="1"/>
                </p:cNvSpPr>
                <p:nvPr/>
              </p:nvSpPr>
              <p:spPr bwMode="auto">
                <a:xfrm>
                  <a:off x="5235" y="2229"/>
                  <a:ext cx="366"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549" name="Rectangle 10"/>
                <p:cNvSpPr>
                  <a:spLocks noChangeArrowheads="1"/>
                </p:cNvSpPr>
                <p:nvPr/>
              </p:nvSpPr>
              <p:spPr bwMode="auto">
                <a:xfrm>
                  <a:off x="5235" y="2155"/>
                  <a:ext cx="366" cy="4"/>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550" name="Freeform 11"/>
                <p:cNvSpPr>
                  <a:spLocks/>
                </p:cNvSpPr>
                <p:nvPr/>
              </p:nvSpPr>
              <p:spPr bwMode="auto">
                <a:xfrm>
                  <a:off x="5498" y="2180"/>
                  <a:ext cx="80" cy="25"/>
                </a:xfrm>
                <a:custGeom>
                  <a:avLst/>
                  <a:gdLst>
                    <a:gd name="T0" fmla="*/ 41 w 41"/>
                    <a:gd name="T1" fmla="*/ 0 h 13"/>
                    <a:gd name="T2" fmla="*/ 6 w 41"/>
                    <a:gd name="T3" fmla="*/ 0 h 13"/>
                    <a:gd name="T4" fmla="*/ 0 w 41"/>
                    <a:gd name="T5" fmla="*/ 6 h 13"/>
                    <a:gd name="T6" fmla="*/ 6 w 41"/>
                    <a:gd name="T7" fmla="*/ 13 h 13"/>
                    <a:gd name="T8" fmla="*/ 41 w 41"/>
                    <a:gd name="T9" fmla="*/ 13 h 13"/>
                    <a:gd name="T10" fmla="*/ 41 w 41"/>
                    <a:gd name="T11" fmla="*/ 0 h 13"/>
                  </a:gdLst>
                  <a:ahLst/>
                  <a:cxnLst>
                    <a:cxn ang="0">
                      <a:pos x="T0" y="T1"/>
                    </a:cxn>
                    <a:cxn ang="0">
                      <a:pos x="T2" y="T3"/>
                    </a:cxn>
                    <a:cxn ang="0">
                      <a:pos x="T4" y="T5"/>
                    </a:cxn>
                    <a:cxn ang="0">
                      <a:pos x="T6" y="T7"/>
                    </a:cxn>
                    <a:cxn ang="0">
                      <a:pos x="T8" y="T9"/>
                    </a:cxn>
                    <a:cxn ang="0">
                      <a:pos x="T10" y="T11"/>
                    </a:cxn>
                  </a:cxnLst>
                  <a:rect l="0" t="0" r="r" b="b"/>
                  <a:pathLst>
                    <a:path w="41" h="13">
                      <a:moveTo>
                        <a:pt x="41" y="0"/>
                      </a:moveTo>
                      <a:cubicBezTo>
                        <a:pt x="6" y="0"/>
                        <a:pt x="6" y="0"/>
                        <a:pt x="6" y="0"/>
                      </a:cubicBezTo>
                      <a:cubicBezTo>
                        <a:pt x="3" y="0"/>
                        <a:pt x="0" y="3"/>
                        <a:pt x="0" y="6"/>
                      </a:cubicBezTo>
                      <a:cubicBezTo>
                        <a:pt x="0" y="10"/>
                        <a:pt x="3" y="13"/>
                        <a:pt x="6" y="13"/>
                      </a:cubicBezTo>
                      <a:cubicBezTo>
                        <a:pt x="41" y="13"/>
                        <a:pt x="41" y="13"/>
                        <a:pt x="41" y="13"/>
                      </a:cubicBezTo>
                      <a:lnTo>
                        <a:pt x="41" y="0"/>
                      </a:ln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551" name="Rectangle 12"/>
                <p:cNvSpPr>
                  <a:spLocks noChangeArrowheads="1"/>
                </p:cNvSpPr>
                <p:nvPr/>
              </p:nvSpPr>
              <p:spPr bwMode="auto">
                <a:xfrm>
                  <a:off x="5235" y="2302"/>
                  <a:ext cx="366" cy="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552" name="Rectangle 13"/>
                <p:cNvSpPr>
                  <a:spLocks noChangeArrowheads="1"/>
                </p:cNvSpPr>
                <p:nvPr/>
              </p:nvSpPr>
              <p:spPr bwMode="auto">
                <a:xfrm>
                  <a:off x="5235" y="2229"/>
                  <a:ext cx="366"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553" name="Freeform 14"/>
                <p:cNvSpPr>
                  <a:spLocks/>
                </p:cNvSpPr>
                <p:nvPr/>
              </p:nvSpPr>
              <p:spPr bwMode="auto">
                <a:xfrm>
                  <a:off x="5498" y="2254"/>
                  <a:ext cx="80" cy="27"/>
                </a:xfrm>
                <a:custGeom>
                  <a:avLst/>
                  <a:gdLst>
                    <a:gd name="T0" fmla="*/ 41 w 41"/>
                    <a:gd name="T1" fmla="*/ 0 h 14"/>
                    <a:gd name="T2" fmla="*/ 6 w 41"/>
                    <a:gd name="T3" fmla="*/ 0 h 14"/>
                    <a:gd name="T4" fmla="*/ 0 w 41"/>
                    <a:gd name="T5" fmla="*/ 7 h 14"/>
                    <a:gd name="T6" fmla="*/ 6 w 41"/>
                    <a:gd name="T7" fmla="*/ 14 h 14"/>
                    <a:gd name="T8" fmla="*/ 41 w 41"/>
                    <a:gd name="T9" fmla="*/ 14 h 14"/>
                    <a:gd name="T10" fmla="*/ 41 w 41"/>
                    <a:gd name="T11" fmla="*/ 0 h 14"/>
                  </a:gdLst>
                  <a:ahLst/>
                  <a:cxnLst>
                    <a:cxn ang="0">
                      <a:pos x="T0" y="T1"/>
                    </a:cxn>
                    <a:cxn ang="0">
                      <a:pos x="T2" y="T3"/>
                    </a:cxn>
                    <a:cxn ang="0">
                      <a:pos x="T4" y="T5"/>
                    </a:cxn>
                    <a:cxn ang="0">
                      <a:pos x="T6" y="T7"/>
                    </a:cxn>
                    <a:cxn ang="0">
                      <a:pos x="T8" y="T9"/>
                    </a:cxn>
                    <a:cxn ang="0">
                      <a:pos x="T10" y="T11"/>
                    </a:cxn>
                  </a:cxnLst>
                  <a:rect l="0" t="0" r="r" b="b"/>
                  <a:pathLst>
                    <a:path w="41" h="14">
                      <a:moveTo>
                        <a:pt x="41" y="0"/>
                      </a:moveTo>
                      <a:cubicBezTo>
                        <a:pt x="6" y="0"/>
                        <a:pt x="6" y="0"/>
                        <a:pt x="6" y="0"/>
                      </a:cubicBezTo>
                      <a:cubicBezTo>
                        <a:pt x="3" y="0"/>
                        <a:pt x="0" y="3"/>
                        <a:pt x="0" y="7"/>
                      </a:cubicBezTo>
                      <a:cubicBezTo>
                        <a:pt x="0" y="10"/>
                        <a:pt x="3" y="14"/>
                        <a:pt x="6" y="14"/>
                      </a:cubicBezTo>
                      <a:cubicBezTo>
                        <a:pt x="41" y="14"/>
                        <a:pt x="41" y="14"/>
                        <a:pt x="41" y="14"/>
                      </a:cubicBezTo>
                      <a:lnTo>
                        <a:pt x="41" y="0"/>
                      </a:ln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554" name="Rectangle 15"/>
                <p:cNvSpPr>
                  <a:spLocks noChangeArrowheads="1"/>
                </p:cNvSpPr>
                <p:nvPr/>
              </p:nvSpPr>
              <p:spPr bwMode="auto">
                <a:xfrm>
                  <a:off x="5235" y="2378"/>
                  <a:ext cx="366"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555" name="Rectangle 16"/>
                <p:cNvSpPr>
                  <a:spLocks noChangeArrowheads="1"/>
                </p:cNvSpPr>
                <p:nvPr/>
              </p:nvSpPr>
              <p:spPr bwMode="auto">
                <a:xfrm>
                  <a:off x="5235" y="2302"/>
                  <a:ext cx="366" cy="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556" name="Freeform 17"/>
                <p:cNvSpPr>
                  <a:spLocks/>
                </p:cNvSpPr>
                <p:nvPr/>
              </p:nvSpPr>
              <p:spPr bwMode="auto">
                <a:xfrm>
                  <a:off x="5498" y="2329"/>
                  <a:ext cx="80" cy="25"/>
                </a:xfrm>
                <a:custGeom>
                  <a:avLst/>
                  <a:gdLst>
                    <a:gd name="T0" fmla="*/ 41 w 41"/>
                    <a:gd name="T1" fmla="*/ 0 h 13"/>
                    <a:gd name="T2" fmla="*/ 6 w 41"/>
                    <a:gd name="T3" fmla="*/ 0 h 13"/>
                    <a:gd name="T4" fmla="*/ 0 w 41"/>
                    <a:gd name="T5" fmla="*/ 6 h 13"/>
                    <a:gd name="T6" fmla="*/ 6 w 41"/>
                    <a:gd name="T7" fmla="*/ 13 h 13"/>
                    <a:gd name="T8" fmla="*/ 41 w 41"/>
                    <a:gd name="T9" fmla="*/ 13 h 13"/>
                    <a:gd name="T10" fmla="*/ 41 w 41"/>
                    <a:gd name="T11" fmla="*/ 0 h 13"/>
                  </a:gdLst>
                  <a:ahLst/>
                  <a:cxnLst>
                    <a:cxn ang="0">
                      <a:pos x="T0" y="T1"/>
                    </a:cxn>
                    <a:cxn ang="0">
                      <a:pos x="T2" y="T3"/>
                    </a:cxn>
                    <a:cxn ang="0">
                      <a:pos x="T4" y="T5"/>
                    </a:cxn>
                    <a:cxn ang="0">
                      <a:pos x="T6" y="T7"/>
                    </a:cxn>
                    <a:cxn ang="0">
                      <a:pos x="T8" y="T9"/>
                    </a:cxn>
                    <a:cxn ang="0">
                      <a:pos x="T10" y="T11"/>
                    </a:cxn>
                  </a:cxnLst>
                  <a:rect l="0" t="0" r="r" b="b"/>
                  <a:pathLst>
                    <a:path w="41" h="13">
                      <a:moveTo>
                        <a:pt x="41" y="0"/>
                      </a:moveTo>
                      <a:cubicBezTo>
                        <a:pt x="6" y="0"/>
                        <a:pt x="6" y="0"/>
                        <a:pt x="6" y="0"/>
                      </a:cubicBezTo>
                      <a:cubicBezTo>
                        <a:pt x="3" y="0"/>
                        <a:pt x="0" y="3"/>
                        <a:pt x="0" y="6"/>
                      </a:cubicBezTo>
                      <a:cubicBezTo>
                        <a:pt x="0" y="10"/>
                        <a:pt x="3" y="13"/>
                        <a:pt x="6" y="13"/>
                      </a:cubicBezTo>
                      <a:cubicBezTo>
                        <a:pt x="41" y="13"/>
                        <a:pt x="41" y="13"/>
                        <a:pt x="41" y="13"/>
                      </a:cubicBezTo>
                      <a:lnTo>
                        <a:pt x="41" y="0"/>
                      </a:ln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557" name="Rectangle 18"/>
                <p:cNvSpPr>
                  <a:spLocks noChangeArrowheads="1"/>
                </p:cNvSpPr>
                <p:nvPr/>
              </p:nvSpPr>
              <p:spPr bwMode="auto">
                <a:xfrm>
                  <a:off x="5235" y="2451"/>
                  <a:ext cx="366" cy="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558" name="Rectangle 19"/>
                <p:cNvSpPr>
                  <a:spLocks noChangeArrowheads="1"/>
                </p:cNvSpPr>
                <p:nvPr/>
              </p:nvSpPr>
              <p:spPr bwMode="auto">
                <a:xfrm>
                  <a:off x="5235" y="2378"/>
                  <a:ext cx="366"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559" name="Freeform 20"/>
                <p:cNvSpPr>
                  <a:spLocks/>
                </p:cNvSpPr>
                <p:nvPr/>
              </p:nvSpPr>
              <p:spPr bwMode="auto">
                <a:xfrm>
                  <a:off x="5498" y="2403"/>
                  <a:ext cx="80" cy="25"/>
                </a:xfrm>
                <a:custGeom>
                  <a:avLst/>
                  <a:gdLst>
                    <a:gd name="T0" fmla="*/ 41 w 41"/>
                    <a:gd name="T1" fmla="*/ 0 h 13"/>
                    <a:gd name="T2" fmla="*/ 6 w 41"/>
                    <a:gd name="T3" fmla="*/ 0 h 13"/>
                    <a:gd name="T4" fmla="*/ 0 w 41"/>
                    <a:gd name="T5" fmla="*/ 7 h 13"/>
                    <a:gd name="T6" fmla="*/ 6 w 41"/>
                    <a:gd name="T7" fmla="*/ 13 h 13"/>
                    <a:gd name="T8" fmla="*/ 41 w 41"/>
                    <a:gd name="T9" fmla="*/ 13 h 13"/>
                    <a:gd name="T10" fmla="*/ 41 w 41"/>
                    <a:gd name="T11" fmla="*/ 0 h 13"/>
                  </a:gdLst>
                  <a:ahLst/>
                  <a:cxnLst>
                    <a:cxn ang="0">
                      <a:pos x="T0" y="T1"/>
                    </a:cxn>
                    <a:cxn ang="0">
                      <a:pos x="T2" y="T3"/>
                    </a:cxn>
                    <a:cxn ang="0">
                      <a:pos x="T4" y="T5"/>
                    </a:cxn>
                    <a:cxn ang="0">
                      <a:pos x="T6" y="T7"/>
                    </a:cxn>
                    <a:cxn ang="0">
                      <a:pos x="T8" y="T9"/>
                    </a:cxn>
                    <a:cxn ang="0">
                      <a:pos x="T10" y="T11"/>
                    </a:cxn>
                  </a:cxnLst>
                  <a:rect l="0" t="0" r="r" b="b"/>
                  <a:pathLst>
                    <a:path w="41" h="13">
                      <a:moveTo>
                        <a:pt x="41" y="0"/>
                      </a:moveTo>
                      <a:cubicBezTo>
                        <a:pt x="6" y="0"/>
                        <a:pt x="6" y="0"/>
                        <a:pt x="6" y="0"/>
                      </a:cubicBezTo>
                      <a:cubicBezTo>
                        <a:pt x="3" y="0"/>
                        <a:pt x="0" y="3"/>
                        <a:pt x="0" y="7"/>
                      </a:cubicBezTo>
                      <a:cubicBezTo>
                        <a:pt x="0" y="10"/>
                        <a:pt x="3" y="13"/>
                        <a:pt x="6" y="13"/>
                      </a:cubicBezTo>
                      <a:cubicBezTo>
                        <a:pt x="41" y="13"/>
                        <a:pt x="41" y="13"/>
                        <a:pt x="41" y="13"/>
                      </a:cubicBezTo>
                      <a:lnTo>
                        <a:pt x="41" y="0"/>
                      </a:ln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560" name="Rectangle 21"/>
                <p:cNvSpPr>
                  <a:spLocks noChangeArrowheads="1"/>
                </p:cNvSpPr>
                <p:nvPr/>
              </p:nvSpPr>
              <p:spPr bwMode="auto">
                <a:xfrm>
                  <a:off x="5235" y="2527"/>
                  <a:ext cx="366"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561" name="Rectangle 22"/>
                <p:cNvSpPr>
                  <a:spLocks noChangeArrowheads="1"/>
                </p:cNvSpPr>
                <p:nvPr/>
              </p:nvSpPr>
              <p:spPr bwMode="auto">
                <a:xfrm>
                  <a:off x="5235" y="2451"/>
                  <a:ext cx="366" cy="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562" name="Freeform 23"/>
                <p:cNvSpPr>
                  <a:spLocks/>
                </p:cNvSpPr>
                <p:nvPr/>
              </p:nvSpPr>
              <p:spPr bwMode="auto">
                <a:xfrm>
                  <a:off x="5498" y="2478"/>
                  <a:ext cx="80" cy="25"/>
                </a:xfrm>
                <a:custGeom>
                  <a:avLst/>
                  <a:gdLst>
                    <a:gd name="T0" fmla="*/ 41 w 41"/>
                    <a:gd name="T1" fmla="*/ 0 h 13"/>
                    <a:gd name="T2" fmla="*/ 6 w 41"/>
                    <a:gd name="T3" fmla="*/ 0 h 13"/>
                    <a:gd name="T4" fmla="*/ 0 w 41"/>
                    <a:gd name="T5" fmla="*/ 6 h 13"/>
                    <a:gd name="T6" fmla="*/ 6 w 41"/>
                    <a:gd name="T7" fmla="*/ 13 h 13"/>
                    <a:gd name="T8" fmla="*/ 41 w 41"/>
                    <a:gd name="T9" fmla="*/ 13 h 13"/>
                    <a:gd name="T10" fmla="*/ 41 w 41"/>
                    <a:gd name="T11" fmla="*/ 0 h 13"/>
                  </a:gdLst>
                  <a:ahLst/>
                  <a:cxnLst>
                    <a:cxn ang="0">
                      <a:pos x="T0" y="T1"/>
                    </a:cxn>
                    <a:cxn ang="0">
                      <a:pos x="T2" y="T3"/>
                    </a:cxn>
                    <a:cxn ang="0">
                      <a:pos x="T4" y="T5"/>
                    </a:cxn>
                    <a:cxn ang="0">
                      <a:pos x="T6" y="T7"/>
                    </a:cxn>
                    <a:cxn ang="0">
                      <a:pos x="T8" y="T9"/>
                    </a:cxn>
                    <a:cxn ang="0">
                      <a:pos x="T10" y="T11"/>
                    </a:cxn>
                  </a:cxnLst>
                  <a:rect l="0" t="0" r="r" b="b"/>
                  <a:pathLst>
                    <a:path w="41" h="13">
                      <a:moveTo>
                        <a:pt x="41" y="0"/>
                      </a:moveTo>
                      <a:cubicBezTo>
                        <a:pt x="6" y="0"/>
                        <a:pt x="6" y="0"/>
                        <a:pt x="6" y="0"/>
                      </a:cubicBezTo>
                      <a:cubicBezTo>
                        <a:pt x="3" y="0"/>
                        <a:pt x="0" y="3"/>
                        <a:pt x="0" y="6"/>
                      </a:cubicBezTo>
                      <a:cubicBezTo>
                        <a:pt x="0" y="10"/>
                        <a:pt x="3" y="13"/>
                        <a:pt x="6" y="13"/>
                      </a:cubicBezTo>
                      <a:cubicBezTo>
                        <a:pt x="41" y="13"/>
                        <a:pt x="41" y="13"/>
                        <a:pt x="41" y="13"/>
                      </a:cubicBezTo>
                      <a:lnTo>
                        <a:pt x="41" y="0"/>
                      </a:ln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563" name="Rectangle 24"/>
                <p:cNvSpPr>
                  <a:spLocks noChangeArrowheads="1"/>
                </p:cNvSpPr>
                <p:nvPr/>
              </p:nvSpPr>
              <p:spPr bwMode="auto">
                <a:xfrm>
                  <a:off x="5235" y="2600"/>
                  <a:ext cx="366" cy="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564" name="Rectangle 25"/>
                <p:cNvSpPr>
                  <a:spLocks noChangeArrowheads="1"/>
                </p:cNvSpPr>
                <p:nvPr/>
              </p:nvSpPr>
              <p:spPr bwMode="auto">
                <a:xfrm>
                  <a:off x="5235" y="2527"/>
                  <a:ext cx="366"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565" name="Freeform 26"/>
                <p:cNvSpPr>
                  <a:spLocks/>
                </p:cNvSpPr>
                <p:nvPr/>
              </p:nvSpPr>
              <p:spPr bwMode="auto">
                <a:xfrm>
                  <a:off x="5498" y="2552"/>
                  <a:ext cx="80" cy="25"/>
                </a:xfrm>
                <a:custGeom>
                  <a:avLst/>
                  <a:gdLst>
                    <a:gd name="T0" fmla="*/ 41 w 41"/>
                    <a:gd name="T1" fmla="*/ 0 h 13"/>
                    <a:gd name="T2" fmla="*/ 6 w 41"/>
                    <a:gd name="T3" fmla="*/ 0 h 13"/>
                    <a:gd name="T4" fmla="*/ 0 w 41"/>
                    <a:gd name="T5" fmla="*/ 7 h 13"/>
                    <a:gd name="T6" fmla="*/ 6 w 41"/>
                    <a:gd name="T7" fmla="*/ 13 h 13"/>
                    <a:gd name="T8" fmla="*/ 41 w 41"/>
                    <a:gd name="T9" fmla="*/ 13 h 13"/>
                    <a:gd name="T10" fmla="*/ 41 w 41"/>
                    <a:gd name="T11" fmla="*/ 0 h 13"/>
                  </a:gdLst>
                  <a:ahLst/>
                  <a:cxnLst>
                    <a:cxn ang="0">
                      <a:pos x="T0" y="T1"/>
                    </a:cxn>
                    <a:cxn ang="0">
                      <a:pos x="T2" y="T3"/>
                    </a:cxn>
                    <a:cxn ang="0">
                      <a:pos x="T4" y="T5"/>
                    </a:cxn>
                    <a:cxn ang="0">
                      <a:pos x="T6" y="T7"/>
                    </a:cxn>
                    <a:cxn ang="0">
                      <a:pos x="T8" y="T9"/>
                    </a:cxn>
                    <a:cxn ang="0">
                      <a:pos x="T10" y="T11"/>
                    </a:cxn>
                  </a:cxnLst>
                  <a:rect l="0" t="0" r="r" b="b"/>
                  <a:pathLst>
                    <a:path w="41" h="13">
                      <a:moveTo>
                        <a:pt x="41" y="0"/>
                      </a:moveTo>
                      <a:cubicBezTo>
                        <a:pt x="6" y="0"/>
                        <a:pt x="6" y="0"/>
                        <a:pt x="6" y="0"/>
                      </a:cubicBezTo>
                      <a:cubicBezTo>
                        <a:pt x="3" y="0"/>
                        <a:pt x="0" y="3"/>
                        <a:pt x="0" y="7"/>
                      </a:cubicBezTo>
                      <a:cubicBezTo>
                        <a:pt x="0" y="10"/>
                        <a:pt x="3" y="13"/>
                        <a:pt x="6" y="13"/>
                      </a:cubicBezTo>
                      <a:cubicBezTo>
                        <a:pt x="41" y="13"/>
                        <a:pt x="41" y="13"/>
                        <a:pt x="41" y="13"/>
                      </a:cubicBezTo>
                      <a:lnTo>
                        <a:pt x="41" y="0"/>
                      </a:ln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566" name="Rectangle 27"/>
                <p:cNvSpPr>
                  <a:spLocks noChangeArrowheads="1"/>
                </p:cNvSpPr>
                <p:nvPr/>
              </p:nvSpPr>
              <p:spPr bwMode="auto">
                <a:xfrm>
                  <a:off x="5235" y="2676"/>
                  <a:ext cx="366"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567" name="Rectangle 28"/>
                <p:cNvSpPr>
                  <a:spLocks noChangeArrowheads="1"/>
                </p:cNvSpPr>
                <p:nvPr/>
              </p:nvSpPr>
              <p:spPr bwMode="auto">
                <a:xfrm>
                  <a:off x="5235" y="2600"/>
                  <a:ext cx="366" cy="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568" name="Freeform 29"/>
                <p:cNvSpPr>
                  <a:spLocks/>
                </p:cNvSpPr>
                <p:nvPr/>
              </p:nvSpPr>
              <p:spPr bwMode="auto">
                <a:xfrm>
                  <a:off x="5498" y="2627"/>
                  <a:ext cx="80" cy="25"/>
                </a:xfrm>
                <a:custGeom>
                  <a:avLst/>
                  <a:gdLst>
                    <a:gd name="T0" fmla="*/ 41 w 41"/>
                    <a:gd name="T1" fmla="*/ 0 h 13"/>
                    <a:gd name="T2" fmla="*/ 6 w 41"/>
                    <a:gd name="T3" fmla="*/ 0 h 13"/>
                    <a:gd name="T4" fmla="*/ 0 w 41"/>
                    <a:gd name="T5" fmla="*/ 6 h 13"/>
                    <a:gd name="T6" fmla="*/ 6 w 41"/>
                    <a:gd name="T7" fmla="*/ 13 h 13"/>
                    <a:gd name="T8" fmla="*/ 41 w 41"/>
                    <a:gd name="T9" fmla="*/ 13 h 13"/>
                    <a:gd name="T10" fmla="*/ 41 w 41"/>
                    <a:gd name="T11" fmla="*/ 0 h 13"/>
                  </a:gdLst>
                  <a:ahLst/>
                  <a:cxnLst>
                    <a:cxn ang="0">
                      <a:pos x="T0" y="T1"/>
                    </a:cxn>
                    <a:cxn ang="0">
                      <a:pos x="T2" y="T3"/>
                    </a:cxn>
                    <a:cxn ang="0">
                      <a:pos x="T4" y="T5"/>
                    </a:cxn>
                    <a:cxn ang="0">
                      <a:pos x="T6" y="T7"/>
                    </a:cxn>
                    <a:cxn ang="0">
                      <a:pos x="T8" y="T9"/>
                    </a:cxn>
                    <a:cxn ang="0">
                      <a:pos x="T10" y="T11"/>
                    </a:cxn>
                  </a:cxnLst>
                  <a:rect l="0" t="0" r="r" b="b"/>
                  <a:pathLst>
                    <a:path w="41" h="13">
                      <a:moveTo>
                        <a:pt x="41" y="0"/>
                      </a:moveTo>
                      <a:cubicBezTo>
                        <a:pt x="6" y="0"/>
                        <a:pt x="6" y="0"/>
                        <a:pt x="6" y="0"/>
                      </a:cubicBezTo>
                      <a:cubicBezTo>
                        <a:pt x="3" y="0"/>
                        <a:pt x="0" y="3"/>
                        <a:pt x="0" y="6"/>
                      </a:cubicBezTo>
                      <a:cubicBezTo>
                        <a:pt x="0" y="10"/>
                        <a:pt x="3" y="13"/>
                        <a:pt x="6" y="13"/>
                      </a:cubicBezTo>
                      <a:cubicBezTo>
                        <a:pt x="41" y="13"/>
                        <a:pt x="41" y="13"/>
                        <a:pt x="41" y="13"/>
                      </a:cubicBezTo>
                      <a:lnTo>
                        <a:pt x="41" y="0"/>
                      </a:ln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569" name="Rectangle 30"/>
                <p:cNvSpPr>
                  <a:spLocks noChangeArrowheads="1"/>
                </p:cNvSpPr>
                <p:nvPr/>
              </p:nvSpPr>
              <p:spPr bwMode="auto">
                <a:xfrm>
                  <a:off x="5235" y="2749"/>
                  <a:ext cx="366" cy="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570" name="Rectangle 31"/>
                <p:cNvSpPr>
                  <a:spLocks noChangeArrowheads="1"/>
                </p:cNvSpPr>
                <p:nvPr/>
              </p:nvSpPr>
              <p:spPr bwMode="auto">
                <a:xfrm>
                  <a:off x="5235" y="2676"/>
                  <a:ext cx="366"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571" name="Freeform 32"/>
                <p:cNvSpPr>
                  <a:spLocks/>
                </p:cNvSpPr>
                <p:nvPr/>
              </p:nvSpPr>
              <p:spPr bwMode="auto">
                <a:xfrm>
                  <a:off x="5498" y="2701"/>
                  <a:ext cx="80" cy="25"/>
                </a:xfrm>
                <a:custGeom>
                  <a:avLst/>
                  <a:gdLst>
                    <a:gd name="T0" fmla="*/ 41 w 41"/>
                    <a:gd name="T1" fmla="*/ 0 h 13"/>
                    <a:gd name="T2" fmla="*/ 6 w 41"/>
                    <a:gd name="T3" fmla="*/ 0 h 13"/>
                    <a:gd name="T4" fmla="*/ 0 w 41"/>
                    <a:gd name="T5" fmla="*/ 7 h 13"/>
                    <a:gd name="T6" fmla="*/ 6 w 41"/>
                    <a:gd name="T7" fmla="*/ 13 h 13"/>
                    <a:gd name="T8" fmla="*/ 41 w 41"/>
                    <a:gd name="T9" fmla="*/ 13 h 13"/>
                    <a:gd name="T10" fmla="*/ 41 w 41"/>
                    <a:gd name="T11" fmla="*/ 0 h 13"/>
                  </a:gdLst>
                  <a:ahLst/>
                  <a:cxnLst>
                    <a:cxn ang="0">
                      <a:pos x="T0" y="T1"/>
                    </a:cxn>
                    <a:cxn ang="0">
                      <a:pos x="T2" y="T3"/>
                    </a:cxn>
                    <a:cxn ang="0">
                      <a:pos x="T4" y="T5"/>
                    </a:cxn>
                    <a:cxn ang="0">
                      <a:pos x="T6" y="T7"/>
                    </a:cxn>
                    <a:cxn ang="0">
                      <a:pos x="T8" y="T9"/>
                    </a:cxn>
                    <a:cxn ang="0">
                      <a:pos x="T10" y="T11"/>
                    </a:cxn>
                  </a:cxnLst>
                  <a:rect l="0" t="0" r="r" b="b"/>
                  <a:pathLst>
                    <a:path w="41" h="13">
                      <a:moveTo>
                        <a:pt x="41" y="0"/>
                      </a:moveTo>
                      <a:cubicBezTo>
                        <a:pt x="6" y="0"/>
                        <a:pt x="6" y="0"/>
                        <a:pt x="6" y="0"/>
                      </a:cubicBezTo>
                      <a:cubicBezTo>
                        <a:pt x="3" y="0"/>
                        <a:pt x="0" y="3"/>
                        <a:pt x="0" y="7"/>
                      </a:cubicBezTo>
                      <a:cubicBezTo>
                        <a:pt x="0" y="10"/>
                        <a:pt x="3" y="13"/>
                        <a:pt x="6" y="13"/>
                      </a:cubicBezTo>
                      <a:cubicBezTo>
                        <a:pt x="41" y="13"/>
                        <a:pt x="41" y="13"/>
                        <a:pt x="41" y="13"/>
                      </a:cubicBezTo>
                      <a:lnTo>
                        <a:pt x="41" y="0"/>
                      </a:ln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572" name="Freeform 33"/>
                <p:cNvSpPr>
                  <a:spLocks noEditPoints="1"/>
                </p:cNvSpPr>
                <p:nvPr/>
              </p:nvSpPr>
              <p:spPr bwMode="auto">
                <a:xfrm>
                  <a:off x="5231" y="2080"/>
                  <a:ext cx="372" cy="1010"/>
                </a:xfrm>
                <a:custGeom>
                  <a:avLst/>
                  <a:gdLst>
                    <a:gd name="T0" fmla="*/ 372 w 372"/>
                    <a:gd name="T1" fmla="*/ 1010 h 1010"/>
                    <a:gd name="T2" fmla="*/ 0 w 372"/>
                    <a:gd name="T3" fmla="*/ 1010 h 1010"/>
                    <a:gd name="T4" fmla="*/ 0 w 372"/>
                    <a:gd name="T5" fmla="*/ 0 h 1010"/>
                    <a:gd name="T6" fmla="*/ 372 w 372"/>
                    <a:gd name="T7" fmla="*/ 0 h 1010"/>
                    <a:gd name="T8" fmla="*/ 372 w 372"/>
                    <a:gd name="T9" fmla="*/ 1010 h 1010"/>
                    <a:gd name="T10" fmla="*/ 6 w 372"/>
                    <a:gd name="T11" fmla="*/ 1004 h 1010"/>
                    <a:gd name="T12" fmla="*/ 367 w 372"/>
                    <a:gd name="T13" fmla="*/ 1004 h 1010"/>
                    <a:gd name="T14" fmla="*/ 367 w 372"/>
                    <a:gd name="T15" fmla="*/ 5 h 1010"/>
                    <a:gd name="T16" fmla="*/ 6 w 372"/>
                    <a:gd name="T17" fmla="*/ 5 h 1010"/>
                    <a:gd name="T18" fmla="*/ 6 w 372"/>
                    <a:gd name="T19" fmla="*/ 1004 h 10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72" h="1010">
                      <a:moveTo>
                        <a:pt x="372" y="1010"/>
                      </a:moveTo>
                      <a:lnTo>
                        <a:pt x="0" y="1010"/>
                      </a:lnTo>
                      <a:lnTo>
                        <a:pt x="0" y="0"/>
                      </a:lnTo>
                      <a:lnTo>
                        <a:pt x="372" y="0"/>
                      </a:lnTo>
                      <a:lnTo>
                        <a:pt x="372" y="1010"/>
                      </a:lnTo>
                      <a:close/>
                      <a:moveTo>
                        <a:pt x="6" y="1004"/>
                      </a:moveTo>
                      <a:lnTo>
                        <a:pt x="367" y="1004"/>
                      </a:lnTo>
                      <a:lnTo>
                        <a:pt x="367" y="5"/>
                      </a:lnTo>
                      <a:lnTo>
                        <a:pt x="6" y="5"/>
                      </a:lnTo>
                      <a:lnTo>
                        <a:pt x="6" y="100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573" name="Freeform 34"/>
                <p:cNvSpPr>
                  <a:spLocks/>
                </p:cNvSpPr>
                <p:nvPr/>
              </p:nvSpPr>
              <p:spPr bwMode="auto">
                <a:xfrm>
                  <a:off x="5231" y="2049"/>
                  <a:ext cx="127" cy="5"/>
                </a:xfrm>
                <a:custGeom>
                  <a:avLst/>
                  <a:gdLst>
                    <a:gd name="T0" fmla="*/ 64 w 65"/>
                    <a:gd name="T1" fmla="*/ 3 h 3"/>
                    <a:gd name="T2" fmla="*/ 2 w 65"/>
                    <a:gd name="T3" fmla="*/ 3 h 3"/>
                    <a:gd name="T4" fmla="*/ 0 w 65"/>
                    <a:gd name="T5" fmla="*/ 2 h 3"/>
                    <a:gd name="T6" fmla="*/ 2 w 65"/>
                    <a:gd name="T7" fmla="*/ 0 h 3"/>
                    <a:gd name="T8" fmla="*/ 64 w 65"/>
                    <a:gd name="T9" fmla="*/ 0 h 3"/>
                    <a:gd name="T10" fmla="*/ 65 w 65"/>
                    <a:gd name="T11" fmla="*/ 2 h 3"/>
                    <a:gd name="T12" fmla="*/ 64 w 65"/>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65" h="3">
                      <a:moveTo>
                        <a:pt x="64" y="3"/>
                      </a:moveTo>
                      <a:cubicBezTo>
                        <a:pt x="2" y="3"/>
                        <a:pt x="2" y="3"/>
                        <a:pt x="2" y="3"/>
                      </a:cubicBezTo>
                      <a:cubicBezTo>
                        <a:pt x="1" y="3"/>
                        <a:pt x="0" y="2"/>
                        <a:pt x="0" y="2"/>
                      </a:cubicBezTo>
                      <a:cubicBezTo>
                        <a:pt x="0" y="1"/>
                        <a:pt x="1" y="0"/>
                        <a:pt x="2" y="0"/>
                      </a:cubicBezTo>
                      <a:cubicBezTo>
                        <a:pt x="64" y="0"/>
                        <a:pt x="64" y="0"/>
                        <a:pt x="64" y="0"/>
                      </a:cubicBezTo>
                      <a:cubicBezTo>
                        <a:pt x="65" y="0"/>
                        <a:pt x="65" y="1"/>
                        <a:pt x="65" y="2"/>
                      </a:cubicBezTo>
                      <a:cubicBezTo>
                        <a:pt x="65" y="2"/>
                        <a:pt x="65" y="3"/>
                        <a:pt x="64"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574" name="Freeform 35"/>
                <p:cNvSpPr>
                  <a:spLocks/>
                </p:cNvSpPr>
                <p:nvPr/>
              </p:nvSpPr>
              <p:spPr bwMode="auto">
                <a:xfrm>
                  <a:off x="5231" y="2033"/>
                  <a:ext cx="127" cy="6"/>
                </a:xfrm>
                <a:custGeom>
                  <a:avLst/>
                  <a:gdLst>
                    <a:gd name="T0" fmla="*/ 64 w 65"/>
                    <a:gd name="T1" fmla="*/ 3 h 3"/>
                    <a:gd name="T2" fmla="*/ 2 w 65"/>
                    <a:gd name="T3" fmla="*/ 3 h 3"/>
                    <a:gd name="T4" fmla="*/ 0 w 65"/>
                    <a:gd name="T5" fmla="*/ 2 h 3"/>
                    <a:gd name="T6" fmla="*/ 2 w 65"/>
                    <a:gd name="T7" fmla="*/ 0 h 3"/>
                    <a:gd name="T8" fmla="*/ 64 w 65"/>
                    <a:gd name="T9" fmla="*/ 0 h 3"/>
                    <a:gd name="T10" fmla="*/ 65 w 65"/>
                    <a:gd name="T11" fmla="*/ 2 h 3"/>
                    <a:gd name="T12" fmla="*/ 64 w 65"/>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65" h="3">
                      <a:moveTo>
                        <a:pt x="64" y="3"/>
                      </a:moveTo>
                      <a:cubicBezTo>
                        <a:pt x="2" y="3"/>
                        <a:pt x="2" y="3"/>
                        <a:pt x="2" y="3"/>
                      </a:cubicBezTo>
                      <a:cubicBezTo>
                        <a:pt x="1" y="3"/>
                        <a:pt x="0" y="2"/>
                        <a:pt x="0" y="2"/>
                      </a:cubicBezTo>
                      <a:cubicBezTo>
                        <a:pt x="0" y="1"/>
                        <a:pt x="1" y="0"/>
                        <a:pt x="2" y="0"/>
                      </a:cubicBezTo>
                      <a:cubicBezTo>
                        <a:pt x="64" y="0"/>
                        <a:pt x="64" y="0"/>
                        <a:pt x="64" y="0"/>
                      </a:cubicBezTo>
                      <a:cubicBezTo>
                        <a:pt x="65" y="0"/>
                        <a:pt x="65" y="1"/>
                        <a:pt x="65" y="2"/>
                      </a:cubicBezTo>
                      <a:cubicBezTo>
                        <a:pt x="65" y="2"/>
                        <a:pt x="65" y="3"/>
                        <a:pt x="64"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575" name="Freeform 36"/>
                <p:cNvSpPr>
                  <a:spLocks/>
                </p:cNvSpPr>
                <p:nvPr/>
              </p:nvSpPr>
              <p:spPr bwMode="auto">
                <a:xfrm>
                  <a:off x="5231" y="2018"/>
                  <a:ext cx="127" cy="5"/>
                </a:xfrm>
                <a:custGeom>
                  <a:avLst/>
                  <a:gdLst>
                    <a:gd name="T0" fmla="*/ 64 w 65"/>
                    <a:gd name="T1" fmla="*/ 3 h 3"/>
                    <a:gd name="T2" fmla="*/ 2 w 65"/>
                    <a:gd name="T3" fmla="*/ 3 h 3"/>
                    <a:gd name="T4" fmla="*/ 0 w 65"/>
                    <a:gd name="T5" fmla="*/ 2 h 3"/>
                    <a:gd name="T6" fmla="*/ 2 w 65"/>
                    <a:gd name="T7" fmla="*/ 0 h 3"/>
                    <a:gd name="T8" fmla="*/ 64 w 65"/>
                    <a:gd name="T9" fmla="*/ 0 h 3"/>
                    <a:gd name="T10" fmla="*/ 65 w 65"/>
                    <a:gd name="T11" fmla="*/ 2 h 3"/>
                    <a:gd name="T12" fmla="*/ 64 w 65"/>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65" h="3">
                      <a:moveTo>
                        <a:pt x="64" y="3"/>
                      </a:moveTo>
                      <a:cubicBezTo>
                        <a:pt x="2" y="3"/>
                        <a:pt x="2" y="3"/>
                        <a:pt x="2" y="3"/>
                      </a:cubicBezTo>
                      <a:cubicBezTo>
                        <a:pt x="1" y="3"/>
                        <a:pt x="0" y="2"/>
                        <a:pt x="0" y="2"/>
                      </a:cubicBezTo>
                      <a:cubicBezTo>
                        <a:pt x="0" y="1"/>
                        <a:pt x="1" y="0"/>
                        <a:pt x="2" y="0"/>
                      </a:cubicBezTo>
                      <a:cubicBezTo>
                        <a:pt x="64" y="0"/>
                        <a:pt x="64" y="0"/>
                        <a:pt x="64" y="0"/>
                      </a:cubicBezTo>
                      <a:cubicBezTo>
                        <a:pt x="65" y="0"/>
                        <a:pt x="65" y="1"/>
                        <a:pt x="65" y="2"/>
                      </a:cubicBezTo>
                      <a:cubicBezTo>
                        <a:pt x="65" y="2"/>
                        <a:pt x="65" y="3"/>
                        <a:pt x="64"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576" name="Freeform 37"/>
                <p:cNvSpPr>
                  <a:spLocks/>
                </p:cNvSpPr>
                <p:nvPr/>
              </p:nvSpPr>
              <p:spPr bwMode="auto">
                <a:xfrm>
                  <a:off x="5231" y="2002"/>
                  <a:ext cx="127" cy="6"/>
                </a:xfrm>
                <a:custGeom>
                  <a:avLst/>
                  <a:gdLst>
                    <a:gd name="T0" fmla="*/ 64 w 65"/>
                    <a:gd name="T1" fmla="*/ 3 h 3"/>
                    <a:gd name="T2" fmla="*/ 2 w 65"/>
                    <a:gd name="T3" fmla="*/ 3 h 3"/>
                    <a:gd name="T4" fmla="*/ 0 w 65"/>
                    <a:gd name="T5" fmla="*/ 2 h 3"/>
                    <a:gd name="T6" fmla="*/ 2 w 65"/>
                    <a:gd name="T7" fmla="*/ 0 h 3"/>
                    <a:gd name="T8" fmla="*/ 64 w 65"/>
                    <a:gd name="T9" fmla="*/ 0 h 3"/>
                    <a:gd name="T10" fmla="*/ 65 w 65"/>
                    <a:gd name="T11" fmla="*/ 2 h 3"/>
                    <a:gd name="T12" fmla="*/ 64 w 65"/>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65" h="3">
                      <a:moveTo>
                        <a:pt x="64" y="3"/>
                      </a:moveTo>
                      <a:cubicBezTo>
                        <a:pt x="2" y="3"/>
                        <a:pt x="2" y="3"/>
                        <a:pt x="2" y="3"/>
                      </a:cubicBezTo>
                      <a:cubicBezTo>
                        <a:pt x="1" y="3"/>
                        <a:pt x="0" y="2"/>
                        <a:pt x="0" y="2"/>
                      </a:cubicBezTo>
                      <a:cubicBezTo>
                        <a:pt x="0" y="1"/>
                        <a:pt x="1" y="0"/>
                        <a:pt x="2" y="0"/>
                      </a:cubicBezTo>
                      <a:cubicBezTo>
                        <a:pt x="64" y="0"/>
                        <a:pt x="64" y="0"/>
                        <a:pt x="64" y="0"/>
                      </a:cubicBezTo>
                      <a:cubicBezTo>
                        <a:pt x="65" y="0"/>
                        <a:pt x="65" y="1"/>
                        <a:pt x="65" y="2"/>
                      </a:cubicBezTo>
                      <a:cubicBezTo>
                        <a:pt x="65" y="2"/>
                        <a:pt x="65" y="3"/>
                        <a:pt x="64"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577" name="Freeform 38"/>
                <p:cNvSpPr>
                  <a:spLocks/>
                </p:cNvSpPr>
                <p:nvPr/>
              </p:nvSpPr>
              <p:spPr bwMode="auto">
                <a:xfrm>
                  <a:off x="5477" y="2049"/>
                  <a:ext cx="126" cy="5"/>
                </a:xfrm>
                <a:custGeom>
                  <a:avLst/>
                  <a:gdLst>
                    <a:gd name="T0" fmla="*/ 64 w 65"/>
                    <a:gd name="T1" fmla="*/ 3 h 3"/>
                    <a:gd name="T2" fmla="*/ 1 w 65"/>
                    <a:gd name="T3" fmla="*/ 3 h 3"/>
                    <a:gd name="T4" fmla="*/ 0 w 65"/>
                    <a:gd name="T5" fmla="*/ 2 h 3"/>
                    <a:gd name="T6" fmla="*/ 1 w 65"/>
                    <a:gd name="T7" fmla="*/ 0 h 3"/>
                    <a:gd name="T8" fmla="*/ 64 w 65"/>
                    <a:gd name="T9" fmla="*/ 0 h 3"/>
                    <a:gd name="T10" fmla="*/ 65 w 65"/>
                    <a:gd name="T11" fmla="*/ 2 h 3"/>
                    <a:gd name="T12" fmla="*/ 64 w 65"/>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65" h="3">
                      <a:moveTo>
                        <a:pt x="64" y="3"/>
                      </a:moveTo>
                      <a:cubicBezTo>
                        <a:pt x="1" y="3"/>
                        <a:pt x="1" y="3"/>
                        <a:pt x="1" y="3"/>
                      </a:cubicBezTo>
                      <a:cubicBezTo>
                        <a:pt x="1" y="3"/>
                        <a:pt x="0" y="2"/>
                        <a:pt x="0" y="2"/>
                      </a:cubicBezTo>
                      <a:cubicBezTo>
                        <a:pt x="0" y="1"/>
                        <a:pt x="1" y="0"/>
                        <a:pt x="1" y="0"/>
                      </a:cubicBezTo>
                      <a:cubicBezTo>
                        <a:pt x="64" y="0"/>
                        <a:pt x="64" y="0"/>
                        <a:pt x="64" y="0"/>
                      </a:cubicBezTo>
                      <a:cubicBezTo>
                        <a:pt x="64" y="0"/>
                        <a:pt x="65" y="1"/>
                        <a:pt x="65" y="2"/>
                      </a:cubicBezTo>
                      <a:cubicBezTo>
                        <a:pt x="65" y="2"/>
                        <a:pt x="64" y="3"/>
                        <a:pt x="64"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578" name="Freeform 39"/>
                <p:cNvSpPr>
                  <a:spLocks/>
                </p:cNvSpPr>
                <p:nvPr/>
              </p:nvSpPr>
              <p:spPr bwMode="auto">
                <a:xfrm>
                  <a:off x="5477" y="2033"/>
                  <a:ext cx="126" cy="6"/>
                </a:xfrm>
                <a:custGeom>
                  <a:avLst/>
                  <a:gdLst>
                    <a:gd name="T0" fmla="*/ 64 w 65"/>
                    <a:gd name="T1" fmla="*/ 3 h 3"/>
                    <a:gd name="T2" fmla="*/ 1 w 65"/>
                    <a:gd name="T3" fmla="*/ 3 h 3"/>
                    <a:gd name="T4" fmla="*/ 0 w 65"/>
                    <a:gd name="T5" fmla="*/ 2 h 3"/>
                    <a:gd name="T6" fmla="*/ 1 w 65"/>
                    <a:gd name="T7" fmla="*/ 0 h 3"/>
                    <a:gd name="T8" fmla="*/ 64 w 65"/>
                    <a:gd name="T9" fmla="*/ 0 h 3"/>
                    <a:gd name="T10" fmla="*/ 65 w 65"/>
                    <a:gd name="T11" fmla="*/ 2 h 3"/>
                    <a:gd name="T12" fmla="*/ 64 w 65"/>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65" h="3">
                      <a:moveTo>
                        <a:pt x="64" y="3"/>
                      </a:moveTo>
                      <a:cubicBezTo>
                        <a:pt x="1" y="3"/>
                        <a:pt x="1" y="3"/>
                        <a:pt x="1" y="3"/>
                      </a:cubicBezTo>
                      <a:cubicBezTo>
                        <a:pt x="1" y="3"/>
                        <a:pt x="0" y="2"/>
                        <a:pt x="0" y="2"/>
                      </a:cubicBezTo>
                      <a:cubicBezTo>
                        <a:pt x="0" y="1"/>
                        <a:pt x="1" y="0"/>
                        <a:pt x="1" y="0"/>
                      </a:cubicBezTo>
                      <a:cubicBezTo>
                        <a:pt x="64" y="0"/>
                        <a:pt x="64" y="0"/>
                        <a:pt x="64" y="0"/>
                      </a:cubicBezTo>
                      <a:cubicBezTo>
                        <a:pt x="64" y="0"/>
                        <a:pt x="65" y="1"/>
                        <a:pt x="65" y="2"/>
                      </a:cubicBezTo>
                      <a:cubicBezTo>
                        <a:pt x="65" y="2"/>
                        <a:pt x="64" y="3"/>
                        <a:pt x="64"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579" name="Freeform 40"/>
                <p:cNvSpPr>
                  <a:spLocks/>
                </p:cNvSpPr>
                <p:nvPr/>
              </p:nvSpPr>
              <p:spPr bwMode="auto">
                <a:xfrm>
                  <a:off x="5477" y="2018"/>
                  <a:ext cx="126" cy="5"/>
                </a:xfrm>
                <a:custGeom>
                  <a:avLst/>
                  <a:gdLst>
                    <a:gd name="T0" fmla="*/ 64 w 65"/>
                    <a:gd name="T1" fmla="*/ 3 h 3"/>
                    <a:gd name="T2" fmla="*/ 1 w 65"/>
                    <a:gd name="T3" fmla="*/ 3 h 3"/>
                    <a:gd name="T4" fmla="*/ 0 w 65"/>
                    <a:gd name="T5" fmla="*/ 2 h 3"/>
                    <a:gd name="T6" fmla="*/ 1 w 65"/>
                    <a:gd name="T7" fmla="*/ 0 h 3"/>
                    <a:gd name="T8" fmla="*/ 64 w 65"/>
                    <a:gd name="T9" fmla="*/ 0 h 3"/>
                    <a:gd name="T10" fmla="*/ 65 w 65"/>
                    <a:gd name="T11" fmla="*/ 2 h 3"/>
                    <a:gd name="T12" fmla="*/ 64 w 65"/>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65" h="3">
                      <a:moveTo>
                        <a:pt x="64" y="3"/>
                      </a:moveTo>
                      <a:cubicBezTo>
                        <a:pt x="1" y="3"/>
                        <a:pt x="1" y="3"/>
                        <a:pt x="1" y="3"/>
                      </a:cubicBezTo>
                      <a:cubicBezTo>
                        <a:pt x="1" y="3"/>
                        <a:pt x="0" y="2"/>
                        <a:pt x="0" y="2"/>
                      </a:cubicBezTo>
                      <a:cubicBezTo>
                        <a:pt x="0" y="1"/>
                        <a:pt x="1" y="0"/>
                        <a:pt x="1" y="0"/>
                      </a:cubicBezTo>
                      <a:cubicBezTo>
                        <a:pt x="64" y="0"/>
                        <a:pt x="64" y="0"/>
                        <a:pt x="64" y="0"/>
                      </a:cubicBezTo>
                      <a:cubicBezTo>
                        <a:pt x="64" y="0"/>
                        <a:pt x="65" y="1"/>
                        <a:pt x="65" y="2"/>
                      </a:cubicBezTo>
                      <a:cubicBezTo>
                        <a:pt x="65" y="2"/>
                        <a:pt x="64" y="3"/>
                        <a:pt x="64"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580" name="Freeform 41"/>
                <p:cNvSpPr>
                  <a:spLocks/>
                </p:cNvSpPr>
                <p:nvPr/>
              </p:nvSpPr>
              <p:spPr bwMode="auto">
                <a:xfrm>
                  <a:off x="5477" y="2002"/>
                  <a:ext cx="126" cy="6"/>
                </a:xfrm>
                <a:custGeom>
                  <a:avLst/>
                  <a:gdLst>
                    <a:gd name="T0" fmla="*/ 64 w 65"/>
                    <a:gd name="T1" fmla="*/ 3 h 3"/>
                    <a:gd name="T2" fmla="*/ 1 w 65"/>
                    <a:gd name="T3" fmla="*/ 3 h 3"/>
                    <a:gd name="T4" fmla="*/ 0 w 65"/>
                    <a:gd name="T5" fmla="*/ 2 h 3"/>
                    <a:gd name="T6" fmla="*/ 1 w 65"/>
                    <a:gd name="T7" fmla="*/ 0 h 3"/>
                    <a:gd name="T8" fmla="*/ 64 w 65"/>
                    <a:gd name="T9" fmla="*/ 0 h 3"/>
                    <a:gd name="T10" fmla="*/ 65 w 65"/>
                    <a:gd name="T11" fmla="*/ 2 h 3"/>
                    <a:gd name="T12" fmla="*/ 64 w 65"/>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65" h="3">
                      <a:moveTo>
                        <a:pt x="64" y="3"/>
                      </a:moveTo>
                      <a:cubicBezTo>
                        <a:pt x="1" y="3"/>
                        <a:pt x="1" y="3"/>
                        <a:pt x="1" y="3"/>
                      </a:cubicBezTo>
                      <a:cubicBezTo>
                        <a:pt x="1" y="3"/>
                        <a:pt x="0" y="2"/>
                        <a:pt x="0" y="2"/>
                      </a:cubicBezTo>
                      <a:cubicBezTo>
                        <a:pt x="0" y="1"/>
                        <a:pt x="1" y="0"/>
                        <a:pt x="1" y="0"/>
                      </a:cubicBezTo>
                      <a:cubicBezTo>
                        <a:pt x="64" y="0"/>
                        <a:pt x="64" y="0"/>
                        <a:pt x="64" y="0"/>
                      </a:cubicBezTo>
                      <a:cubicBezTo>
                        <a:pt x="64" y="0"/>
                        <a:pt x="65" y="1"/>
                        <a:pt x="65" y="2"/>
                      </a:cubicBezTo>
                      <a:cubicBezTo>
                        <a:pt x="65" y="2"/>
                        <a:pt x="64" y="3"/>
                        <a:pt x="64"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581" name="Rectangle 42"/>
                <p:cNvSpPr>
                  <a:spLocks noChangeArrowheads="1"/>
                </p:cNvSpPr>
                <p:nvPr/>
              </p:nvSpPr>
              <p:spPr bwMode="auto">
                <a:xfrm>
                  <a:off x="5235" y="2803"/>
                  <a:ext cx="366" cy="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582" name="Freeform 43"/>
                <p:cNvSpPr>
                  <a:spLocks/>
                </p:cNvSpPr>
                <p:nvPr/>
              </p:nvSpPr>
              <p:spPr bwMode="auto">
                <a:xfrm>
                  <a:off x="5348" y="2790"/>
                  <a:ext cx="138" cy="31"/>
                </a:xfrm>
                <a:custGeom>
                  <a:avLst/>
                  <a:gdLst>
                    <a:gd name="T0" fmla="*/ 10 w 138"/>
                    <a:gd name="T1" fmla="*/ 31 h 31"/>
                    <a:gd name="T2" fmla="*/ 0 w 138"/>
                    <a:gd name="T3" fmla="*/ 15 h 31"/>
                    <a:gd name="T4" fmla="*/ 10 w 138"/>
                    <a:gd name="T5" fmla="*/ 0 h 31"/>
                    <a:gd name="T6" fmla="*/ 129 w 138"/>
                    <a:gd name="T7" fmla="*/ 0 h 31"/>
                    <a:gd name="T8" fmla="*/ 138 w 138"/>
                    <a:gd name="T9" fmla="*/ 15 h 31"/>
                    <a:gd name="T10" fmla="*/ 129 w 138"/>
                    <a:gd name="T11" fmla="*/ 31 h 31"/>
                    <a:gd name="T12" fmla="*/ 10 w 138"/>
                    <a:gd name="T13" fmla="*/ 31 h 31"/>
                  </a:gdLst>
                  <a:ahLst/>
                  <a:cxnLst>
                    <a:cxn ang="0">
                      <a:pos x="T0" y="T1"/>
                    </a:cxn>
                    <a:cxn ang="0">
                      <a:pos x="T2" y="T3"/>
                    </a:cxn>
                    <a:cxn ang="0">
                      <a:pos x="T4" y="T5"/>
                    </a:cxn>
                    <a:cxn ang="0">
                      <a:pos x="T6" y="T7"/>
                    </a:cxn>
                    <a:cxn ang="0">
                      <a:pos x="T8" y="T9"/>
                    </a:cxn>
                    <a:cxn ang="0">
                      <a:pos x="T10" y="T11"/>
                    </a:cxn>
                    <a:cxn ang="0">
                      <a:pos x="T12" y="T13"/>
                    </a:cxn>
                  </a:cxnLst>
                  <a:rect l="0" t="0" r="r" b="b"/>
                  <a:pathLst>
                    <a:path w="138" h="31">
                      <a:moveTo>
                        <a:pt x="10" y="31"/>
                      </a:moveTo>
                      <a:lnTo>
                        <a:pt x="0" y="15"/>
                      </a:lnTo>
                      <a:lnTo>
                        <a:pt x="10" y="0"/>
                      </a:lnTo>
                      <a:lnTo>
                        <a:pt x="129" y="0"/>
                      </a:lnTo>
                      <a:lnTo>
                        <a:pt x="138" y="15"/>
                      </a:lnTo>
                      <a:lnTo>
                        <a:pt x="129" y="31"/>
                      </a:lnTo>
                      <a:lnTo>
                        <a:pt x="10" y="31"/>
                      </a:lnTo>
                      <a:close/>
                    </a:path>
                  </a:pathLst>
                </a:custGeom>
                <a:solidFill>
                  <a:srgbClr val="5050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583" name="Rectangle 44"/>
                <p:cNvSpPr>
                  <a:spLocks noChangeArrowheads="1"/>
                </p:cNvSpPr>
                <p:nvPr/>
              </p:nvSpPr>
              <p:spPr bwMode="auto">
                <a:xfrm>
                  <a:off x="5235" y="2881"/>
                  <a:ext cx="366"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584" name="Freeform 45"/>
                <p:cNvSpPr>
                  <a:spLocks/>
                </p:cNvSpPr>
                <p:nvPr/>
              </p:nvSpPr>
              <p:spPr bwMode="auto">
                <a:xfrm>
                  <a:off x="5348" y="2867"/>
                  <a:ext cx="138" cy="31"/>
                </a:xfrm>
                <a:custGeom>
                  <a:avLst/>
                  <a:gdLst>
                    <a:gd name="T0" fmla="*/ 10 w 138"/>
                    <a:gd name="T1" fmla="*/ 31 h 31"/>
                    <a:gd name="T2" fmla="*/ 0 w 138"/>
                    <a:gd name="T3" fmla="*/ 16 h 31"/>
                    <a:gd name="T4" fmla="*/ 10 w 138"/>
                    <a:gd name="T5" fmla="*/ 0 h 31"/>
                    <a:gd name="T6" fmla="*/ 129 w 138"/>
                    <a:gd name="T7" fmla="*/ 0 h 31"/>
                    <a:gd name="T8" fmla="*/ 138 w 138"/>
                    <a:gd name="T9" fmla="*/ 16 h 31"/>
                    <a:gd name="T10" fmla="*/ 129 w 138"/>
                    <a:gd name="T11" fmla="*/ 31 h 31"/>
                    <a:gd name="T12" fmla="*/ 10 w 138"/>
                    <a:gd name="T13" fmla="*/ 31 h 31"/>
                  </a:gdLst>
                  <a:ahLst/>
                  <a:cxnLst>
                    <a:cxn ang="0">
                      <a:pos x="T0" y="T1"/>
                    </a:cxn>
                    <a:cxn ang="0">
                      <a:pos x="T2" y="T3"/>
                    </a:cxn>
                    <a:cxn ang="0">
                      <a:pos x="T4" y="T5"/>
                    </a:cxn>
                    <a:cxn ang="0">
                      <a:pos x="T6" y="T7"/>
                    </a:cxn>
                    <a:cxn ang="0">
                      <a:pos x="T8" y="T9"/>
                    </a:cxn>
                    <a:cxn ang="0">
                      <a:pos x="T10" y="T11"/>
                    </a:cxn>
                    <a:cxn ang="0">
                      <a:pos x="T12" y="T13"/>
                    </a:cxn>
                  </a:cxnLst>
                  <a:rect l="0" t="0" r="r" b="b"/>
                  <a:pathLst>
                    <a:path w="138" h="31">
                      <a:moveTo>
                        <a:pt x="10" y="31"/>
                      </a:moveTo>
                      <a:lnTo>
                        <a:pt x="0" y="16"/>
                      </a:lnTo>
                      <a:lnTo>
                        <a:pt x="10" y="0"/>
                      </a:lnTo>
                      <a:lnTo>
                        <a:pt x="129" y="0"/>
                      </a:lnTo>
                      <a:lnTo>
                        <a:pt x="138" y="16"/>
                      </a:lnTo>
                      <a:lnTo>
                        <a:pt x="129" y="31"/>
                      </a:lnTo>
                      <a:lnTo>
                        <a:pt x="10" y="31"/>
                      </a:lnTo>
                      <a:close/>
                    </a:path>
                  </a:pathLst>
                </a:custGeom>
                <a:solidFill>
                  <a:srgbClr val="5050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585" name="Rectangle 46"/>
                <p:cNvSpPr>
                  <a:spLocks noChangeArrowheads="1"/>
                </p:cNvSpPr>
                <p:nvPr/>
              </p:nvSpPr>
              <p:spPr bwMode="auto">
                <a:xfrm>
                  <a:off x="5235" y="2958"/>
                  <a:ext cx="366" cy="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586" name="Freeform 47"/>
                <p:cNvSpPr>
                  <a:spLocks/>
                </p:cNvSpPr>
                <p:nvPr/>
              </p:nvSpPr>
              <p:spPr bwMode="auto">
                <a:xfrm>
                  <a:off x="5348" y="2945"/>
                  <a:ext cx="138" cy="30"/>
                </a:xfrm>
                <a:custGeom>
                  <a:avLst/>
                  <a:gdLst>
                    <a:gd name="T0" fmla="*/ 10 w 138"/>
                    <a:gd name="T1" fmla="*/ 30 h 30"/>
                    <a:gd name="T2" fmla="*/ 0 w 138"/>
                    <a:gd name="T3" fmla="*/ 15 h 30"/>
                    <a:gd name="T4" fmla="*/ 10 w 138"/>
                    <a:gd name="T5" fmla="*/ 0 h 30"/>
                    <a:gd name="T6" fmla="*/ 129 w 138"/>
                    <a:gd name="T7" fmla="*/ 0 h 30"/>
                    <a:gd name="T8" fmla="*/ 138 w 138"/>
                    <a:gd name="T9" fmla="*/ 15 h 30"/>
                    <a:gd name="T10" fmla="*/ 129 w 138"/>
                    <a:gd name="T11" fmla="*/ 30 h 30"/>
                    <a:gd name="T12" fmla="*/ 10 w 138"/>
                    <a:gd name="T13" fmla="*/ 30 h 30"/>
                  </a:gdLst>
                  <a:ahLst/>
                  <a:cxnLst>
                    <a:cxn ang="0">
                      <a:pos x="T0" y="T1"/>
                    </a:cxn>
                    <a:cxn ang="0">
                      <a:pos x="T2" y="T3"/>
                    </a:cxn>
                    <a:cxn ang="0">
                      <a:pos x="T4" y="T5"/>
                    </a:cxn>
                    <a:cxn ang="0">
                      <a:pos x="T6" y="T7"/>
                    </a:cxn>
                    <a:cxn ang="0">
                      <a:pos x="T8" y="T9"/>
                    </a:cxn>
                    <a:cxn ang="0">
                      <a:pos x="T10" y="T11"/>
                    </a:cxn>
                    <a:cxn ang="0">
                      <a:pos x="T12" y="T13"/>
                    </a:cxn>
                  </a:cxnLst>
                  <a:rect l="0" t="0" r="r" b="b"/>
                  <a:pathLst>
                    <a:path w="138" h="30">
                      <a:moveTo>
                        <a:pt x="10" y="30"/>
                      </a:moveTo>
                      <a:lnTo>
                        <a:pt x="0" y="15"/>
                      </a:lnTo>
                      <a:lnTo>
                        <a:pt x="10" y="0"/>
                      </a:lnTo>
                      <a:lnTo>
                        <a:pt x="129" y="0"/>
                      </a:lnTo>
                      <a:lnTo>
                        <a:pt x="138" y="15"/>
                      </a:lnTo>
                      <a:lnTo>
                        <a:pt x="129" y="30"/>
                      </a:lnTo>
                      <a:lnTo>
                        <a:pt x="10" y="30"/>
                      </a:lnTo>
                      <a:close/>
                    </a:path>
                  </a:pathLst>
                </a:custGeom>
                <a:solidFill>
                  <a:srgbClr val="5050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587" name="Rectangle 48"/>
                <p:cNvSpPr>
                  <a:spLocks noChangeArrowheads="1"/>
                </p:cNvSpPr>
                <p:nvPr/>
              </p:nvSpPr>
              <p:spPr bwMode="auto">
                <a:xfrm>
                  <a:off x="5235" y="3035"/>
                  <a:ext cx="366" cy="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sp>
              <p:nvSpPr>
                <p:cNvPr id="588" name="Freeform 49"/>
                <p:cNvSpPr>
                  <a:spLocks/>
                </p:cNvSpPr>
                <p:nvPr/>
              </p:nvSpPr>
              <p:spPr bwMode="auto">
                <a:xfrm>
                  <a:off x="5348" y="3022"/>
                  <a:ext cx="138" cy="31"/>
                </a:xfrm>
                <a:custGeom>
                  <a:avLst/>
                  <a:gdLst>
                    <a:gd name="T0" fmla="*/ 10 w 138"/>
                    <a:gd name="T1" fmla="*/ 31 h 31"/>
                    <a:gd name="T2" fmla="*/ 0 w 138"/>
                    <a:gd name="T3" fmla="*/ 15 h 31"/>
                    <a:gd name="T4" fmla="*/ 10 w 138"/>
                    <a:gd name="T5" fmla="*/ 0 h 31"/>
                    <a:gd name="T6" fmla="*/ 129 w 138"/>
                    <a:gd name="T7" fmla="*/ 0 h 31"/>
                    <a:gd name="T8" fmla="*/ 138 w 138"/>
                    <a:gd name="T9" fmla="*/ 15 h 31"/>
                    <a:gd name="T10" fmla="*/ 129 w 138"/>
                    <a:gd name="T11" fmla="*/ 31 h 31"/>
                    <a:gd name="T12" fmla="*/ 10 w 138"/>
                    <a:gd name="T13" fmla="*/ 31 h 31"/>
                  </a:gdLst>
                  <a:ahLst/>
                  <a:cxnLst>
                    <a:cxn ang="0">
                      <a:pos x="T0" y="T1"/>
                    </a:cxn>
                    <a:cxn ang="0">
                      <a:pos x="T2" y="T3"/>
                    </a:cxn>
                    <a:cxn ang="0">
                      <a:pos x="T4" y="T5"/>
                    </a:cxn>
                    <a:cxn ang="0">
                      <a:pos x="T6" y="T7"/>
                    </a:cxn>
                    <a:cxn ang="0">
                      <a:pos x="T8" y="T9"/>
                    </a:cxn>
                    <a:cxn ang="0">
                      <a:pos x="T10" y="T11"/>
                    </a:cxn>
                    <a:cxn ang="0">
                      <a:pos x="T12" y="T13"/>
                    </a:cxn>
                  </a:cxnLst>
                  <a:rect l="0" t="0" r="r" b="b"/>
                  <a:pathLst>
                    <a:path w="138" h="31">
                      <a:moveTo>
                        <a:pt x="10" y="31"/>
                      </a:moveTo>
                      <a:lnTo>
                        <a:pt x="0" y="15"/>
                      </a:lnTo>
                      <a:lnTo>
                        <a:pt x="10" y="0"/>
                      </a:lnTo>
                      <a:lnTo>
                        <a:pt x="129" y="0"/>
                      </a:lnTo>
                      <a:lnTo>
                        <a:pt x="138" y="15"/>
                      </a:lnTo>
                      <a:lnTo>
                        <a:pt x="129" y="31"/>
                      </a:lnTo>
                      <a:lnTo>
                        <a:pt x="10" y="31"/>
                      </a:lnTo>
                      <a:close/>
                    </a:path>
                  </a:pathLst>
                </a:custGeom>
                <a:solidFill>
                  <a:srgbClr val="5050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a:p>
              </p:txBody>
            </p:sp>
          </p:grpSp>
          <p:sp>
            <p:nvSpPr>
              <p:cNvPr id="542" name="Multiply 541"/>
              <p:cNvSpPr/>
              <p:nvPr/>
            </p:nvSpPr>
            <p:spPr>
              <a:xfrm>
                <a:off x="8789089" y="5315716"/>
                <a:ext cx="1020446" cy="1106560"/>
              </a:xfrm>
              <a:prstGeom prst="mathMultiply">
                <a:avLst/>
              </a:prstGeom>
              <a:solidFill>
                <a:srgbClr val="FF0000"/>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defTabSz="932597"/>
                <a:endParaRPr lang="en-US" sz="1600">
                  <a:solidFill>
                    <a:srgbClr val="FFFFFF"/>
                  </a:solidFill>
                </a:endParaRPr>
              </a:p>
            </p:txBody>
          </p:sp>
        </p:grpSp>
        <p:grpSp>
          <p:nvGrpSpPr>
            <p:cNvPr id="11" name="Group 10"/>
            <p:cNvGrpSpPr/>
            <p:nvPr/>
          </p:nvGrpSpPr>
          <p:grpSpPr>
            <a:xfrm>
              <a:off x="6810949" y="2957838"/>
              <a:ext cx="1371600" cy="2545878"/>
              <a:chOff x="6810949" y="2957838"/>
              <a:chExt cx="1371600" cy="2545878"/>
            </a:xfrm>
          </p:grpSpPr>
          <p:sp>
            <p:nvSpPr>
              <p:cNvPr id="25" name="Right Arrow 24"/>
              <p:cNvSpPr/>
              <p:nvPr/>
            </p:nvSpPr>
            <p:spPr>
              <a:xfrm>
                <a:off x="6810949" y="4112081"/>
                <a:ext cx="1371600" cy="282363"/>
              </a:xfrm>
              <a:prstGeom prst="rightArrow">
                <a:avLst/>
              </a:prstGeom>
              <a:ln>
                <a:noFill/>
              </a:ln>
            </p:spPr>
            <p:style>
              <a:lnRef idx="1">
                <a:schemeClr val="accent1"/>
              </a:lnRef>
              <a:fillRef idx="3">
                <a:schemeClr val="accent1"/>
              </a:fillRef>
              <a:effectRef idx="2">
                <a:schemeClr val="accent1"/>
              </a:effectRef>
              <a:fontRef idx="minor">
                <a:schemeClr val="lt1"/>
              </a:fontRef>
            </p:style>
            <p:txBody>
              <a:bodyPr rtlCol="0" anchor="ctr"/>
              <a:lstStyle/>
              <a:p>
                <a:pPr algn="ctr" defTabSz="932597"/>
                <a:endParaRPr lang="en-US" sz="1600">
                  <a:solidFill>
                    <a:srgbClr val="FFFFFF"/>
                  </a:solidFill>
                </a:endParaRPr>
              </a:p>
            </p:txBody>
          </p:sp>
          <p:sp>
            <p:nvSpPr>
              <p:cNvPr id="595" name="Right Arrow 594"/>
              <p:cNvSpPr/>
              <p:nvPr/>
            </p:nvSpPr>
            <p:spPr>
              <a:xfrm>
                <a:off x="6810949" y="2957838"/>
                <a:ext cx="1371600" cy="282363"/>
              </a:xfrm>
              <a:prstGeom prst="rightArrow">
                <a:avLst/>
              </a:prstGeom>
              <a:ln>
                <a:noFill/>
              </a:ln>
            </p:spPr>
            <p:style>
              <a:lnRef idx="1">
                <a:schemeClr val="accent1"/>
              </a:lnRef>
              <a:fillRef idx="3">
                <a:schemeClr val="accent1"/>
              </a:fillRef>
              <a:effectRef idx="2">
                <a:schemeClr val="accent1"/>
              </a:effectRef>
              <a:fontRef idx="minor">
                <a:schemeClr val="lt1"/>
              </a:fontRef>
            </p:style>
            <p:txBody>
              <a:bodyPr rtlCol="0" anchor="ctr"/>
              <a:lstStyle/>
              <a:p>
                <a:pPr algn="ctr" defTabSz="932597"/>
                <a:endParaRPr lang="en-US" sz="1600">
                  <a:solidFill>
                    <a:srgbClr val="FFFFFF"/>
                  </a:solidFill>
                </a:endParaRPr>
              </a:p>
            </p:txBody>
          </p:sp>
          <p:sp>
            <p:nvSpPr>
              <p:cNvPr id="597" name="Right Arrow 596"/>
              <p:cNvSpPr/>
              <p:nvPr/>
            </p:nvSpPr>
            <p:spPr>
              <a:xfrm>
                <a:off x="6810949" y="5221353"/>
                <a:ext cx="1371600" cy="282363"/>
              </a:xfrm>
              <a:prstGeom prst="rightArrow">
                <a:avLst/>
              </a:prstGeom>
              <a:ln>
                <a:noFill/>
              </a:ln>
            </p:spPr>
            <p:style>
              <a:lnRef idx="1">
                <a:schemeClr val="accent1"/>
              </a:lnRef>
              <a:fillRef idx="3">
                <a:schemeClr val="accent1"/>
              </a:fillRef>
              <a:effectRef idx="2">
                <a:schemeClr val="accent1"/>
              </a:effectRef>
              <a:fontRef idx="minor">
                <a:schemeClr val="lt1"/>
              </a:fontRef>
            </p:style>
            <p:txBody>
              <a:bodyPr rtlCol="0" anchor="ctr"/>
              <a:lstStyle/>
              <a:p>
                <a:pPr algn="ctr" defTabSz="932597"/>
                <a:endParaRPr lang="en-US" sz="1600">
                  <a:solidFill>
                    <a:srgbClr val="FFFFFF"/>
                  </a:solidFill>
                </a:endParaRPr>
              </a:p>
            </p:txBody>
          </p:sp>
        </p:grpSp>
        <p:grpSp>
          <p:nvGrpSpPr>
            <p:cNvPr id="5" name="Group 4"/>
            <p:cNvGrpSpPr/>
            <p:nvPr/>
          </p:nvGrpSpPr>
          <p:grpSpPr>
            <a:xfrm>
              <a:off x="4051646" y="2957838"/>
              <a:ext cx="1371600" cy="2545878"/>
              <a:chOff x="4051646" y="2957838"/>
              <a:chExt cx="1371600" cy="2545878"/>
            </a:xfrm>
          </p:grpSpPr>
          <p:sp>
            <p:nvSpPr>
              <p:cNvPr id="31" name="Right Arrow 30"/>
              <p:cNvSpPr/>
              <p:nvPr/>
            </p:nvSpPr>
            <p:spPr>
              <a:xfrm rot="10800000">
                <a:off x="4051646" y="4112081"/>
                <a:ext cx="1371600" cy="282363"/>
              </a:xfrm>
              <a:prstGeom prst="rightArrow">
                <a:avLst/>
              </a:prstGeom>
              <a:ln>
                <a:noFill/>
              </a:ln>
            </p:spPr>
            <p:style>
              <a:lnRef idx="1">
                <a:schemeClr val="accent1"/>
              </a:lnRef>
              <a:fillRef idx="3">
                <a:schemeClr val="accent1"/>
              </a:fillRef>
              <a:effectRef idx="2">
                <a:schemeClr val="accent1"/>
              </a:effectRef>
              <a:fontRef idx="minor">
                <a:schemeClr val="lt1"/>
              </a:fontRef>
            </p:style>
            <p:txBody>
              <a:bodyPr rtlCol="0" anchor="ctr"/>
              <a:lstStyle/>
              <a:p>
                <a:pPr algn="ctr" defTabSz="932597"/>
                <a:endParaRPr lang="en-US" sz="1600">
                  <a:solidFill>
                    <a:srgbClr val="FFFFFF"/>
                  </a:solidFill>
                </a:endParaRPr>
              </a:p>
            </p:txBody>
          </p:sp>
          <p:sp>
            <p:nvSpPr>
              <p:cNvPr id="596" name="Right Arrow 595"/>
              <p:cNvSpPr/>
              <p:nvPr/>
            </p:nvSpPr>
            <p:spPr>
              <a:xfrm rot="10800000">
                <a:off x="4051646" y="2957838"/>
                <a:ext cx="1371600" cy="282363"/>
              </a:xfrm>
              <a:prstGeom prst="rightArrow">
                <a:avLst/>
              </a:prstGeom>
              <a:ln>
                <a:noFill/>
              </a:ln>
            </p:spPr>
            <p:style>
              <a:lnRef idx="1">
                <a:schemeClr val="accent1"/>
              </a:lnRef>
              <a:fillRef idx="3">
                <a:schemeClr val="accent1"/>
              </a:fillRef>
              <a:effectRef idx="2">
                <a:schemeClr val="accent1"/>
              </a:effectRef>
              <a:fontRef idx="minor">
                <a:schemeClr val="lt1"/>
              </a:fontRef>
            </p:style>
            <p:txBody>
              <a:bodyPr rtlCol="0" anchor="ctr"/>
              <a:lstStyle/>
              <a:p>
                <a:pPr algn="ctr" defTabSz="932597"/>
                <a:endParaRPr lang="en-US" sz="1600">
                  <a:solidFill>
                    <a:srgbClr val="FFFFFF"/>
                  </a:solidFill>
                </a:endParaRPr>
              </a:p>
            </p:txBody>
          </p:sp>
          <p:sp>
            <p:nvSpPr>
              <p:cNvPr id="598" name="Right Arrow 597"/>
              <p:cNvSpPr/>
              <p:nvPr/>
            </p:nvSpPr>
            <p:spPr>
              <a:xfrm rot="10800000">
                <a:off x="4051646" y="5221353"/>
                <a:ext cx="1371600" cy="282363"/>
              </a:xfrm>
              <a:prstGeom prst="rightArrow">
                <a:avLst/>
              </a:prstGeom>
              <a:ln>
                <a:noFill/>
              </a:ln>
            </p:spPr>
            <p:style>
              <a:lnRef idx="1">
                <a:schemeClr val="accent1"/>
              </a:lnRef>
              <a:fillRef idx="3">
                <a:schemeClr val="accent1"/>
              </a:fillRef>
              <a:effectRef idx="2">
                <a:schemeClr val="accent1"/>
              </a:effectRef>
              <a:fontRef idx="minor">
                <a:schemeClr val="lt1"/>
              </a:fontRef>
            </p:style>
            <p:txBody>
              <a:bodyPr rtlCol="0" anchor="ctr"/>
              <a:lstStyle/>
              <a:p>
                <a:pPr algn="ctr" defTabSz="932597"/>
                <a:endParaRPr lang="en-US" sz="1600">
                  <a:solidFill>
                    <a:srgbClr val="FFFFFF"/>
                  </a:solidFill>
                </a:endParaRPr>
              </a:p>
            </p:txBody>
          </p:sp>
        </p:grpSp>
        <p:sp>
          <p:nvSpPr>
            <p:cNvPr id="3" name="Rectangle 2"/>
            <p:cNvSpPr/>
            <p:nvPr/>
          </p:nvSpPr>
          <p:spPr>
            <a:xfrm>
              <a:off x="4575885" y="1713899"/>
              <a:ext cx="3256351" cy="929669"/>
            </a:xfrm>
            <a:prstGeom prst="rect">
              <a:avLst/>
            </a:prstGeom>
          </p:spPr>
          <p:txBody>
            <a:bodyPr wrap="square" lIns="182880" tIns="91440" rIns="182880" bIns="91440">
              <a:spAutoFit/>
            </a:bodyPr>
            <a:lstStyle/>
            <a:p>
              <a:pPr defTabSz="932597"/>
              <a:r>
                <a:rPr lang="en-US" sz="1000" dirty="0">
                  <a:solidFill>
                    <a:srgbClr val="000000"/>
                  </a:solidFill>
                  <a:latin typeface="Consolas" panose="020B0609020204030204" pitchFamily="49" charset="0"/>
                  <a:cs typeface="Consolas" panose="020B0609020204030204" pitchFamily="49" charset="0"/>
                </a:rPr>
                <a:t>READ_ONLY_ROUTING_LIST=</a:t>
              </a:r>
              <a:br>
                <a:rPr lang="en-US" sz="1000" dirty="0">
                  <a:solidFill>
                    <a:srgbClr val="000000"/>
                  </a:solidFill>
                  <a:latin typeface="Consolas" panose="020B0609020204030204" pitchFamily="49" charset="0"/>
                  <a:cs typeface="Consolas" panose="020B0609020204030204" pitchFamily="49" charset="0"/>
                </a:rPr>
              </a:br>
              <a:r>
                <a:rPr lang="en-US" sz="1000" dirty="0">
                  <a:solidFill>
                    <a:srgbClr val="000000"/>
                  </a:solidFill>
                  <a:latin typeface="Consolas" panose="020B0609020204030204" pitchFamily="49" charset="0"/>
                  <a:cs typeface="Consolas" panose="020B0609020204030204" pitchFamily="49" charset="0"/>
                </a:rPr>
                <a:t>(</a:t>
              </a:r>
              <a:r>
                <a:rPr lang="en-US" sz="1000" dirty="0">
                  <a:solidFill>
                    <a:srgbClr val="0072C6"/>
                  </a:solidFill>
                  <a:latin typeface="Consolas" panose="020B0609020204030204" pitchFamily="49" charset="0"/>
                  <a:cs typeface="Consolas" panose="020B0609020204030204" pitchFamily="49" charset="0"/>
                </a:rPr>
                <a:t>(</a:t>
              </a:r>
              <a:r>
                <a:rPr lang="en-US" sz="1000" dirty="0">
                  <a:latin typeface="Consolas" panose="020B0609020204030204" pitchFamily="49" charset="0"/>
                  <a:cs typeface="Consolas" panose="020B0609020204030204" pitchFamily="49" charset="0"/>
                </a:rPr>
                <a:t>'</a:t>
              </a:r>
              <a:r>
                <a:rPr lang="en-US" sz="1000" dirty="0">
                  <a:solidFill>
                    <a:srgbClr val="0072C6"/>
                  </a:solidFill>
                  <a:latin typeface="Consolas" panose="020B0609020204030204" pitchFamily="49" charset="0"/>
                  <a:cs typeface="Consolas" panose="020B0609020204030204" pitchFamily="49" charset="0"/>
                </a:rPr>
                <a:t>COMPUTER2</a:t>
              </a:r>
              <a:r>
                <a:rPr lang="en-US" sz="1000" dirty="0">
                  <a:latin typeface="Consolas" panose="020B0609020204030204" pitchFamily="49" charset="0"/>
                  <a:cs typeface="Consolas" panose="020B0609020204030204" pitchFamily="49" charset="0"/>
                </a:rPr>
                <a:t>'</a:t>
              </a:r>
              <a:r>
                <a:rPr lang="en-US" sz="1000" dirty="0">
                  <a:solidFill>
                    <a:srgbClr val="0072C6"/>
                  </a:solidFill>
                  <a:latin typeface="Consolas" panose="020B0609020204030204" pitchFamily="49" charset="0"/>
                  <a:cs typeface="Consolas" panose="020B0609020204030204" pitchFamily="49" charset="0"/>
                </a:rPr>
                <a:t>,</a:t>
              </a:r>
              <a:r>
                <a:rPr lang="en-US" sz="1000" dirty="0">
                  <a:latin typeface="Consolas" panose="020B0609020204030204" pitchFamily="49" charset="0"/>
                  <a:cs typeface="Consolas" panose="020B0609020204030204" pitchFamily="49" charset="0"/>
                </a:rPr>
                <a:t> '</a:t>
              </a:r>
              <a:r>
                <a:rPr lang="en-US" sz="1000" dirty="0">
                  <a:solidFill>
                    <a:srgbClr val="0072C6"/>
                  </a:solidFill>
                  <a:latin typeface="Consolas" panose="020B0609020204030204" pitchFamily="49" charset="0"/>
                  <a:cs typeface="Consolas" panose="020B0609020204030204" pitchFamily="49" charset="0"/>
                </a:rPr>
                <a:t>COMPUTER3</a:t>
              </a:r>
              <a:r>
                <a:rPr lang="en-US" sz="1000" dirty="0">
                  <a:latin typeface="Consolas" panose="020B0609020204030204" pitchFamily="49" charset="0"/>
                  <a:cs typeface="Consolas" panose="020B0609020204030204" pitchFamily="49" charset="0"/>
                </a:rPr>
                <a:t>'</a:t>
              </a:r>
              <a:r>
                <a:rPr lang="en-US" sz="1000" dirty="0">
                  <a:solidFill>
                    <a:srgbClr val="0072C6"/>
                  </a:solidFill>
                  <a:latin typeface="Consolas" panose="020B0609020204030204" pitchFamily="49" charset="0"/>
                  <a:cs typeface="Consolas" panose="020B0609020204030204" pitchFamily="49" charset="0"/>
                </a:rPr>
                <a:t>,</a:t>
              </a:r>
              <a:r>
                <a:rPr lang="en-US" sz="1000" dirty="0">
                  <a:latin typeface="Consolas" panose="020B0609020204030204" pitchFamily="49" charset="0"/>
                  <a:cs typeface="Consolas" panose="020B0609020204030204" pitchFamily="49" charset="0"/>
                </a:rPr>
                <a:t> '</a:t>
              </a:r>
              <a:r>
                <a:rPr lang="en-US" sz="1000" dirty="0">
                  <a:solidFill>
                    <a:srgbClr val="0072C6"/>
                  </a:solidFill>
                  <a:latin typeface="Consolas" panose="020B0609020204030204" pitchFamily="49" charset="0"/>
                  <a:cs typeface="Consolas" panose="020B0609020204030204" pitchFamily="49" charset="0"/>
                </a:rPr>
                <a:t>COMPUTER4</a:t>
              </a:r>
              <a:r>
                <a:rPr lang="en-US" sz="1000" dirty="0">
                  <a:latin typeface="Consolas" panose="020B0609020204030204" pitchFamily="49" charset="0"/>
                  <a:cs typeface="Consolas" panose="020B0609020204030204" pitchFamily="49" charset="0"/>
                </a:rPr>
                <a:t>'</a:t>
              </a:r>
              <a:r>
                <a:rPr lang="en-US" sz="1000" dirty="0">
                  <a:solidFill>
                    <a:srgbClr val="0072C6"/>
                  </a:solidFill>
                  <a:latin typeface="Consolas" panose="020B0609020204030204" pitchFamily="49" charset="0"/>
                  <a:cs typeface="Consolas" panose="020B0609020204030204" pitchFamily="49" charset="0"/>
                </a:rPr>
                <a:t>)</a:t>
              </a:r>
              <a:r>
                <a:rPr lang="en-US" sz="1000" dirty="0">
                  <a:solidFill>
                    <a:srgbClr val="000000"/>
                  </a:solidFill>
                  <a:latin typeface="Consolas" panose="020B0609020204030204" pitchFamily="49" charset="0"/>
                  <a:cs typeface="Consolas" panose="020B0609020204030204" pitchFamily="49" charset="0"/>
                </a:rPr>
                <a:t>,</a:t>
              </a:r>
              <a:r>
                <a:rPr lang="en-US" sz="1000" dirty="0">
                  <a:latin typeface="Consolas" panose="020B0609020204030204" pitchFamily="49" charset="0"/>
                  <a:cs typeface="Consolas" panose="020B0609020204030204" pitchFamily="49" charset="0"/>
                </a:rPr>
                <a:t> '</a:t>
              </a:r>
              <a:r>
                <a:rPr lang="en-US" sz="1000" dirty="0">
                  <a:solidFill>
                    <a:srgbClr val="000000"/>
                  </a:solidFill>
                  <a:latin typeface="Consolas" panose="020B0609020204030204" pitchFamily="49" charset="0"/>
                  <a:cs typeface="Consolas" panose="020B0609020204030204" pitchFamily="49" charset="0"/>
                </a:rPr>
                <a:t>COMPUTER5</a:t>
              </a:r>
              <a:r>
                <a:rPr lang="en-US" sz="1000" dirty="0">
                  <a:latin typeface="Consolas" panose="020B0609020204030204" pitchFamily="49" charset="0"/>
                  <a:cs typeface="Consolas" panose="020B0609020204030204" pitchFamily="49" charset="0"/>
                </a:rPr>
                <a:t>'</a:t>
              </a:r>
              <a:r>
                <a:rPr lang="en-US" sz="1000" dirty="0">
                  <a:solidFill>
                    <a:srgbClr val="000000"/>
                  </a:solidFill>
                  <a:latin typeface="Consolas" panose="020B0609020204030204" pitchFamily="49" charset="0"/>
                  <a:cs typeface="Consolas" panose="020B0609020204030204" pitchFamily="49" charset="0"/>
                </a:rPr>
                <a:t>)</a:t>
              </a:r>
            </a:p>
          </p:txBody>
        </p:sp>
      </p:grpSp>
      <p:sp>
        <p:nvSpPr>
          <p:cNvPr id="460" name="Content Placeholder 2"/>
          <p:cNvSpPr txBox="1">
            <a:spLocks/>
          </p:cNvSpPr>
          <p:nvPr/>
        </p:nvSpPr>
        <p:spPr>
          <a:xfrm>
            <a:off x="7340272" y="1797804"/>
            <a:ext cx="4641274" cy="3635592"/>
          </a:xfrm>
          <a:prstGeom prst="rect">
            <a:avLst/>
          </a:prstGeom>
        </p:spPr>
        <p:txBody>
          <a:bodyPr/>
          <a:lstStyle>
            <a:lvl1pPr marL="342900" indent="-342900" algn="l" defTabSz="931863" rtl="0" fontAlgn="base">
              <a:lnSpc>
                <a:spcPct val="90000"/>
              </a:lnSpc>
              <a:spcBef>
                <a:spcPct val="20000"/>
              </a:spcBef>
              <a:spcAft>
                <a:spcPct val="0"/>
              </a:spcAft>
              <a:buSzPct val="90000"/>
              <a:buFont typeface="Arial" charset="0"/>
              <a:buChar char="•"/>
              <a:defRPr sz="3600" kern="1200">
                <a:solidFill>
                  <a:schemeClr val="accent1"/>
                </a:solidFill>
                <a:latin typeface="+mj-lt"/>
                <a:ea typeface="ＭＳ Ｐゴシック" charset="0"/>
                <a:cs typeface="ＭＳ Ｐゴシック" charset="0"/>
              </a:defRPr>
            </a:lvl1pPr>
            <a:lvl2pPr marL="584200" indent="-241300" algn="l" defTabSz="931863" rtl="0" fontAlgn="base">
              <a:lnSpc>
                <a:spcPct val="90000"/>
              </a:lnSpc>
              <a:spcBef>
                <a:spcPct val="20000"/>
              </a:spcBef>
              <a:spcAft>
                <a:spcPct val="0"/>
              </a:spcAft>
              <a:buSzPct val="90000"/>
              <a:buFont typeface="Arial" charset="0"/>
              <a:buChar char="•"/>
              <a:defRPr sz="2400" kern="1200">
                <a:solidFill>
                  <a:schemeClr val="tx1"/>
                </a:solidFill>
                <a:latin typeface="+mn-lt"/>
                <a:ea typeface="ＭＳ Ｐゴシック" charset="0"/>
                <a:cs typeface="+mn-cs"/>
              </a:defRPr>
            </a:lvl2pPr>
            <a:lvl3pPr marL="800100" indent="-228600" algn="l" defTabSz="931863" rtl="0" fontAlgn="base">
              <a:lnSpc>
                <a:spcPct val="90000"/>
              </a:lnSpc>
              <a:spcBef>
                <a:spcPct val="20000"/>
              </a:spcBef>
              <a:spcAft>
                <a:spcPct val="0"/>
              </a:spcAft>
              <a:buSzPct val="90000"/>
              <a:buFont typeface="Arial" charset="0"/>
              <a:buChar char="•"/>
              <a:defRPr sz="2000" kern="1200">
                <a:solidFill>
                  <a:schemeClr val="tx1"/>
                </a:solidFill>
                <a:latin typeface="+mn-lt"/>
                <a:ea typeface="ＭＳ Ｐゴシック" charset="0"/>
                <a:cs typeface="+mn-cs"/>
              </a:defRPr>
            </a:lvl3pPr>
            <a:lvl4pPr marL="1028700" indent="-228600" algn="l" defTabSz="931863" rtl="0" fontAlgn="base">
              <a:lnSpc>
                <a:spcPct val="90000"/>
              </a:lnSpc>
              <a:spcBef>
                <a:spcPct val="20000"/>
              </a:spcBef>
              <a:spcAft>
                <a:spcPct val="0"/>
              </a:spcAft>
              <a:buSzPct val="90000"/>
              <a:buFont typeface="Arial" charset="0"/>
              <a:buChar char="•"/>
              <a:defRPr kern="1200">
                <a:solidFill>
                  <a:schemeClr val="tx1"/>
                </a:solidFill>
                <a:latin typeface="+mn-lt"/>
                <a:ea typeface="ＭＳ Ｐゴシック" charset="0"/>
                <a:cs typeface="+mn-cs"/>
              </a:defRPr>
            </a:lvl4pPr>
            <a:lvl5pPr marL="1257300" indent="-228600" algn="l" defTabSz="931863" rtl="0" fontAlgn="base">
              <a:lnSpc>
                <a:spcPct val="90000"/>
              </a:lnSpc>
              <a:spcBef>
                <a:spcPct val="20000"/>
              </a:spcBef>
              <a:spcAft>
                <a:spcPct val="0"/>
              </a:spcAft>
              <a:buSzPct val="90000"/>
              <a:buFont typeface="Arial" charset="0"/>
              <a:buChar char="•"/>
              <a:defRPr kern="1200">
                <a:solidFill>
                  <a:schemeClr val="tx1"/>
                </a:solidFill>
                <a:latin typeface="+mn-lt"/>
                <a:ea typeface="ＭＳ Ｐゴシック" charset="0"/>
                <a:cs typeface="+mn-cs"/>
              </a:defRPr>
            </a:lvl5pPr>
            <a:lvl6pPr marL="2565040"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3031412"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97783"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964155"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ts val="1200"/>
              </a:spcBef>
              <a:buNone/>
            </a:pPr>
            <a:r>
              <a:rPr lang="en-US" sz="2400" dirty="0">
                <a:solidFill>
                  <a:schemeClr val="tx1"/>
                </a:solidFill>
                <a:latin typeface="Segoe UI Semilight" panose="020B0402040204020203" pitchFamily="34" charset="0"/>
                <a:cs typeface="Segoe UI Semilight" panose="020B0402040204020203" pitchFamily="34" charset="0"/>
              </a:rPr>
              <a:t>In SQL 2014, read-only transactions routed by the Listener went to the first secondary that was available</a:t>
            </a:r>
          </a:p>
          <a:p>
            <a:pPr marL="0" indent="0">
              <a:spcBef>
                <a:spcPts val="1200"/>
              </a:spcBef>
              <a:buNone/>
            </a:pPr>
            <a:r>
              <a:rPr lang="en-US" sz="2400" dirty="0">
                <a:solidFill>
                  <a:schemeClr val="tx1"/>
                </a:solidFill>
                <a:latin typeface="Segoe UI Semilight" panose="020B0402040204020203" pitchFamily="34" charset="0"/>
                <a:cs typeface="Segoe UI Semilight" panose="020B0402040204020203" pitchFamily="34" charset="0"/>
              </a:rPr>
              <a:t>Read-only Routing (ROR) lists</a:t>
            </a:r>
          </a:p>
          <a:p>
            <a:pPr marL="0" indent="0">
              <a:spcBef>
                <a:spcPts val="1200"/>
              </a:spcBef>
              <a:buNone/>
            </a:pPr>
            <a:r>
              <a:rPr lang="en-US" sz="2400" dirty="0">
                <a:solidFill>
                  <a:schemeClr val="tx1"/>
                </a:solidFill>
                <a:latin typeface="Segoe UI Semilight" panose="020B0402040204020203" pitchFamily="34" charset="0"/>
                <a:cs typeface="Segoe UI Semilight" panose="020B0402040204020203" pitchFamily="34" charset="0"/>
              </a:rPr>
              <a:t>Now you can configure the ROR lists to round-robin among a specific set of </a:t>
            </a:r>
            <a:r>
              <a:rPr lang="en-US" sz="2400" dirty="0" err="1">
                <a:solidFill>
                  <a:schemeClr val="tx1"/>
                </a:solidFill>
                <a:latin typeface="Segoe UI Semilight" panose="020B0402040204020203" pitchFamily="34" charset="0"/>
                <a:cs typeface="Segoe UI Semilight" panose="020B0402040204020203" pitchFamily="34" charset="0"/>
              </a:rPr>
              <a:t>secondaries</a:t>
            </a:r>
            <a:r>
              <a:rPr lang="en-US" sz="2400" dirty="0">
                <a:solidFill>
                  <a:schemeClr val="tx1"/>
                </a:solidFill>
                <a:latin typeface="Segoe UI Semilight" panose="020B0402040204020203" pitchFamily="34" charset="0"/>
                <a:cs typeface="Segoe UI Semilight" panose="020B0402040204020203" pitchFamily="34" charset="0"/>
              </a:rPr>
              <a:t> (for each primary)</a:t>
            </a:r>
          </a:p>
        </p:txBody>
      </p:sp>
      <p:sp>
        <p:nvSpPr>
          <p:cNvPr id="458" name="TextBox 457"/>
          <p:cNvSpPr txBox="1"/>
          <p:nvPr/>
        </p:nvSpPr>
        <p:spPr>
          <a:xfrm>
            <a:off x="1" y="6642289"/>
            <a:ext cx="3806190" cy="352236"/>
          </a:xfrm>
          <a:prstGeom prst="rect">
            <a:avLst/>
          </a:prstGeom>
          <a:noFill/>
        </p:spPr>
        <p:txBody>
          <a:bodyPr wrap="square" lIns="365760" tIns="146304" rIns="182880" bIns="146304" rtlCol="0" anchor="ctr" anchorCtr="0">
            <a:noAutofit/>
          </a:bodyPr>
          <a:lstStyle/>
          <a:p>
            <a:pPr>
              <a:lnSpc>
                <a:spcPct val="90000"/>
              </a:lnSpc>
              <a:spcAft>
                <a:spcPts val="600"/>
              </a:spcAft>
            </a:pPr>
            <a:r>
              <a:rPr lang="en-US" sz="1400" dirty="0">
                <a:solidFill>
                  <a:schemeClr val="bg1"/>
                </a:solidFill>
                <a:latin typeface="Segoe UI Semibold" panose="020B0702040204020203" pitchFamily="34" charset="0"/>
                <a:ea typeface="Segoe UI Black" panose="020B0A02040204020203" pitchFamily="34" charset="0"/>
                <a:cs typeface="Segoe UI Semibold" panose="020B0702040204020203" pitchFamily="34" charset="0"/>
              </a:rPr>
              <a:t>Availability</a:t>
            </a:r>
          </a:p>
        </p:txBody>
      </p:sp>
    </p:spTree>
    <p:extLst>
      <p:ext uri="{BB962C8B-B14F-4D97-AF65-F5344CB8AC3E}">
        <p14:creationId xmlns:p14="http://schemas.microsoft.com/office/powerpoint/2010/main" val="668886869"/>
      </p:ext>
    </p:extLst>
  </p:cSld>
  <p:clrMapOvr>
    <a:masterClrMapping/>
  </p:clrMapOvr>
  <p:transition>
    <p:fade/>
  </p:transition>
</p:sld>
</file>

<file path=ppt/slides/slide7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More than two automatic failover targets</a:t>
            </a:r>
          </a:p>
        </p:txBody>
      </p:sp>
      <p:sp>
        <p:nvSpPr>
          <p:cNvPr id="3" name="Content Placeholder 2"/>
          <p:cNvSpPr>
            <a:spLocks noGrp="1"/>
          </p:cNvSpPr>
          <p:nvPr>
            <p:ph type="body" sz="quarter" idx="4294967295"/>
          </p:nvPr>
        </p:nvSpPr>
        <p:spPr>
          <a:xfrm>
            <a:off x="0" y="1212850"/>
            <a:ext cx="11887200" cy="3435350"/>
          </a:xfrm>
        </p:spPr>
        <p:txBody>
          <a:bodyPr/>
          <a:lstStyle/>
          <a:p>
            <a:pPr marL="0" indent="0">
              <a:lnSpc>
                <a:spcPct val="100000"/>
              </a:lnSpc>
              <a:spcBef>
                <a:spcPts val="1000"/>
              </a:spcBef>
              <a:buNone/>
            </a:pPr>
            <a:r>
              <a:rPr lang="en-US" sz="3200" dirty="0">
                <a:solidFill>
                  <a:srgbClr val="C00000"/>
                </a:solidFill>
                <a:latin typeface="Segoe UI Semilight" panose="020B0402040204020203" pitchFamily="34" charset="0"/>
                <a:cs typeface="Segoe UI Semilight" panose="020B0402040204020203" pitchFamily="34" charset="0"/>
              </a:rPr>
              <a:t>Increased solution scale</a:t>
            </a:r>
          </a:p>
          <a:p>
            <a:pPr marL="0" indent="0">
              <a:lnSpc>
                <a:spcPct val="100000"/>
              </a:lnSpc>
              <a:spcBef>
                <a:spcPts val="1000"/>
              </a:spcBef>
              <a:buNone/>
            </a:pPr>
            <a:r>
              <a:rPr lang="en-US" sz="3200" dirty="0">
                <a:solidFill>
                  <a:srgbClr val="C00000"/>
                </a:solidFill>
                <a:latin typeface="Segoe UI Semilight" panose="020B0402040204020203" pitchFamily="34" charset="0"/>
                <a:cs typeface="Segoe UI Semilight" panose="020B0402040204020203" pitchFamily="34" charset="0"/>
              </a:rPr>
              <a:t>Increased resiliency</a:t>
            </a:r>
          </a:p>
          <a:p>
            <a:pPr marL="0" indent="0">
              <a:lnSpc>
                <a:spcPct val="100000"/>
              </a:lnSpc>
              <a:spcBef>
                <a:spcPts val="1000"/>
              </a:spcBef>
              <a:buNone/>
            </a:pPr>
            <a:r>
              <a:rPr lang="en-US" sz="3200" dirty="0">
                <a:solidFill>
                  <a:srgbClr val="C00000"/>
                </a:solidFill>
                <a:latin typeface="Segoe UI Semilight" panose="020B0402040204020203" pitchFamily="34" charset="0"/>
                <a:cs typeface="Segoe UI Semilight" panose="020B0402040204020203" pitchFamily="34" charset="0"/>
              </a:rPr>
              <a:t>Now any sync secondary can be a target for automatic failover</a:t>
            </a:r>
          </a:p>
          <a:p>
            <a:pPr marL="0" indent="0">
              <a:lnSpc>
                <a:spcPct val="100000"/>
              </a:lnSpc>
              <a:spcBef>
                <a:spcPts val="1000"/>
              </a:spcBef>
              <a:buNone/>
            </a:pPr>
            <a:r>
              <a:rPr lang="en-US" sz="3200" dirty="0">
                <a:solidFill>
                  <a:srgbClr val="C00000"/>
                </a:solidFill>
                <a:latin typeface="Segoe UI Semilight" panose="020B0402040204020203" pitchFamily="34" charset="0"/>
                <a:cs typeface="Segoe UI Semilight" panose="020B0402040204020203" pitchFamily="34" charset="0"/>
              </a:rPr>
              <a:t>Total of three automatic failover targets</a:t>
            </a:r>
          </a:p>
        </p:txBody>
      </p:sp>
      <p:sp>
        <p:nvSpPr>
          <p:cNvPr id="4" name="TextBox 3"/>
          <p:cNvSpPr txBox="1"/>
          <p:nvPr/>
        </p:nvSpPr>
        <p:spPr>
          <a:xfrm>
            <a:off x="1" y="6642289"/>
            <a:ext cx="3806190" cy="352236"/>
          </a:xfrm>
          <a:prstGeom prst="rect">
            <a:avLst/>
          </a:prstGeom>
          <a:noFill/>
        </p:spPr>
        <p:txBody>
          <a:bodyPr wrap="square" lIns="365760" tIns="146304" rIns="182880" bIns="146304" rtlCol="0" anchor="ctr" anchorCtr="0">
            <a:noAutofit/>
          </a:bodyPr>
          <a:lstStyle/>
          <a:p>
            <a:pPr>
              <a:lnSpc>
                <a:spcPct val="90000"/>
              </a:lnSpc>
              <a:spcAft>
                <a:spcPts val="600"/>
              </a:spcAft>
            </a:pPr>
            <a:r>
              <a:rPr lang="en-US" sz="1400" dirty="0">
                <a:solidFill>
                  <a:schemeClr val="bg1"/>
                </a:solidFill>
                <a:latin typeface="Segoe UI Semibold" panose="020B0702040204020203" pitchFamily="34" charset="0"/>
                <a:ea typeface="Segoe UI Black" panose="020B0A02040204020203" pitchFamily="34" charset="0"/>
                <a:cs typeface="Segoe UI Semibold" panose="020B0702040204020203" pitchFamily="34" charset="0"/>
              </a:rPr>
              <a:t>Availability</a:t>
            </a:r>
          </a:p>
        </p:txBody>
      </p:sp>
    </p:spTree>
    <p:extLst>
      <p:ext uri="{BB962C8B-B14F-4D97-AF65-F5344CB8AC3E}">
        <p14:creationId xmlns:p14="http://schemas.microsoft.com/office/powerpoint/2010/main" val="1679254788"/>
      </p:ext>
    </p:extLst>
  </p:cSld>
  <p:clrMapOvr>
    <a:masterClrMapping/>
  </p:clrMapOvr>
  <p:transition>
    <p:fade/>
  </p:transition>
</p:sld>
</file>

<file path=ppt/slides/slide7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Log transport performance</a:t>
            </a:r>
          </a:p>
        </p:txBody>
      </p:sp>
      <p:sp>
        <p:nvSpPr>
          <p:cNvPr id="3" name="Content Placeholder 2"/>
          <p:cNvSpPr>
            <a:spLocks noGrp="1"/>
          </p:cNvSpPr>
          <p:nvPr>
            <p:ph type="body" sz="quarter" idx="4294967295"/>
          </p:nvPr>
        </p:nvSpPr>
        <p:spPr>
          <a:xfrm>
            <a:off x="280555" y="1202459"/>
            <a:ext cx="11741727" cy="5302250"/>
          </a:xfrm>
        </p:spPr>
        <p:txBody>
          <a:bodyPr>
            <a:noAutofit/>
          </a:bodyPr>
          <a:lstStyle/>
          <a:p>
            <a:pPr marL="0" indent="0">
              <a:lnSpc>
                <a:spcPct val="100000"/>
              </a:lnSpc>
              <a:spcBef>
                <a:spcPts val="1000"/>
              </a:spcBef>
              <a:buNone/>
            </a:pPr>
            <a:r>
              <a:rPr lang="en-US" sz="3200" spc="-150" dirty="0">
                <a:solidFill>
                  <a:srgbClr val="C00000"/>
                </a:solidFill>
                <a:latin typeface="Segoe UI Semilight" panose="020B0402040204020203" pitchFamily="34" charset="0"/>
                <a:cs typeface="Segoe UI Semilight" panose="020B0402040204020203" pitchFamily="34" charset="0"/>
              </a:rPr>
              <a:t>New hardware pushes boundaries</a:t>
            </a:r>
          </a:p>
          <a:p>
            <a:pPr marL="0" indent="0">
              <a:lnSpc>
                <a:spcPct val="100000"/>
              </a:lnSpc>
              <a:spcBef>
                <a:spcPts val="1000"/>
              </a:spcBef>
              <a:buNone/>
            </a:pPr>
            <a:r>
              <a:rPr lang="en-US" sz="3200" spc="-150" dirty="0">
                <a:solidFill>
                  <a:srgbClr val="C00000"/>
                </a:solidFill>
                <a:latin typeface="Segoe UI Semilight" panose="020B0402040204020203" pitchFamily="34" charset="0"/>
                <a:cs typeface="Segoe UI Semilight" panose="020B0402040204020203" pitchFamily="34" charset="0"/>
              </a:rPr>
              <a:t>Very high transaction rates have caused problems when coupled with fast hardware (i.e. </a:t>
            </a:r>
            <a:r>
              <a:rPr lang="en-US" sz="3200" spc="-150" dirty="0" err="1">
                <a:solidFill>
                  <a:srgbClr val="C00000"/>
                </a:solidFill>
                <a:latin typeface="Segoe UI Semilight" panose="020B0402040204020203" pitchFamily="34" charset="0"/>
                <a:cs typeface="Segoe UI Semilight" panose="020B0402040204020203" pitchFamily="34" charset="0"/>
              </a:rPr>
              <a:t>PCIe</a:t>
            </a:r>
            <a:r>
              <a:rPr lang="en-US" sz="3200" spc="-150" dirty="0">
                <a:solidFill>
                  <a:srgbClr val="C00000"/>
                </a:solidFill>
                <a:latin typeface="Segoe UI Semilight" panose="020B0402040204020203" pitchFamily="34" charset="0"/>
                <a:cs typeface="Segoe UI Semilight" panose="020B0402040204020203" pitchFamily="34" charset="0"/>
              </a:rPr>
              <a:t> flash storage)</a:t>
            </a:r>
          </a:p>
          <a:p>
            <a:pPr marL="0" indent="0">
              <a:lnSpc>
                <a:spcPct val="100000"/>
              </a:lnSpc>
              <a:spcBef>
                <a:spcPts val="1000"/>
              </a:spcBef>
              <a:buNone/>
            </a:pPr>
            <a:r>
              <a:rPr lang="en-US" sz="3200" spc="-150" dirty="0">
                <a:solidFill>
                  <a:srgbClr val="C00000"/>
                </a:solidFill>
                <a:latin typeface="Segoe UI Semilight" panose="020B0402040204020203" pitchFamily="34" charset="0"/>
                <a:cs typeface="Segoe UI Semilight" panose="020B0402040204020203" pitchFamily="34" charset="0"/>
              </a:rPr>
              <a:t>The entire pipeline has been reworked end to end</a:t>
            </a:r>
          </a:p>
          <a:p>
            <a:pPr marL="0" indent="0">
              <a:lnSpc>
                <a:spcPct val="100000"/>
              </a:lnSpc>
              <a:spcBef>
                <a:spcPts val="1000"/>
              </a:spcBef>
              <a:buNone/>
            </a:pPr>
            <a:r>
              <a:rPr lang="en-US" sz="3200" spc="-150" dirty="0">
                <a:solidFill>
                  <a:srgbClr val="C00000"/>
                </a:solidFill>
                <a:latin typeface="Segoe UI Semilight" panose="020B0402040204020203" pitchFamily="34" charset="0"/>
                <a:cs typeface="Segoe UI Semilight" panose="020B0402040204020203" pitchFamily="34" charset="0"/>
              </a:rPr>
              <a:t>Result is much lower CPU consumption, and much better performance</a:t>
            </a:r>
          </a:p>
          <a:p>
            <a:pPr marL="0" indent="0">
              <a:lnSpc>
                <a:spcPct val="100000"/>
              </a:lnSpc>
              <a:spcBef>
                <a:spcPts val="1000"/>
              </a:spcBef>
              <a:buNone/>
            </a:pPr>
            <a:r>
              <a:rPr lang="en-US" sz="3200" spc="-150" dirty="0">
                <a:solidFill>
                  <a:srgbClr val="C00000"/>
                </a:solidFill>
                <a:latin typeface="Segoe UI Semilight" panose="020B0402040204020203" pitchFamily="34" charset="0"/>
                <a:cs typeface="Segoe UI Semilight" panose="020B0402040204020203" pitchFamily="34" charset="0"/>
              </a:rPr>
              <a:t>Performance bar: comparison to the performance of a standalone server</a:t>
            </a:r>
          </a:p>
        </p:txBody>
      </p:sp>
      <p:sp>
        <p:nvSpPr>
          <p:cNvPr id="4" name="TextBox 3"/>
          <p:cNvSpPr txBox="1"/>
          <p:nvPr/>
        </p:nvSpPr>
        <p:spPr>
          <a:xfrm>
            <a:off x="1" y="6642289"/>
            <a:ext cx="3806190" cy="352236"/>
          </a:xfrm>
          <a:prstGeom prst="rect">
            <a:avLst/>
          </a:prstGeom>
          <a:noFill/>
        </p:spPr>
        <p:txBody>
          <a:bodyPr wrap="square" lIns="365760" tIns="146304" rIns="182880" bIns="146304" rtlCol="0" anchor="ctr" anchorCtr="0">
            <a:noAutofit/>
          </a:bodyPr>
          <a:lstStyle/>
          <a:p>
            <a:pPr>
              <a:lnSpc>
                <a:spcPct val="90000"/>
              </a:lnSpc>
              <a:spcAft>
                <a:spcPts val="600"/>
              </a:spcAft>
            </a:pPr>
            <a:r>
              <a:rPr lang="en-US" sz="1400" dirty="0">
                <a:solidFill>
                  <a:schemeClr val="bg1"/>
                </a:solidFill>
                <a:latin typeface="Segoe UI Semibold" panose="020B0702040204020203" pitchFamily="34" charset="0"/>
                <a:ea typeface="Segoe UI Black" panose="020B0A02040204020203" pitchFamily="34" charset="0"/>
                <a:cs typeface="Segoe UI Semibold" panose="020B0702040204020203" pitchFamily="34" charset="0"/>
              </a:rPr>
              <a:t>Availability</a:t>
            </a:r>
          </a:p>
        </p:txBody>
      </p:sp>
    </p:spTree>
    <p:extLst>
      <p:ext uri="{BB962C8B-B14F-4D97-AF65-F5344CB8AC3E}">
        <p14:creationId xmlns:p14="http://schemas.microsoft.com/office/powerpoint/2010/main" val="1058165357"/>
      </p:ext>
    </p:extLst>
  </p:cSld>
  <p:clrMapOvr>
    <a:masterClrMapping/>
  </p:clrMapOvr>
  <p:transition>
    <p:fade/>
  </p:transition>
</p:sld>
</file>

<file path=ppt/slides/slide7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Distributed Transaction Coordinator (DTC) support</a:t>
            </a:r>
          </a:p>
        </p:txBody>
      </p:sp>
      <p:sp>
        <p:nvSpPr>
          <p:cNvPr id="3" name="Content Placeholder 2"/>
          <p:cNvSpPr>
            <a:spLocks noGrp="1"/>
          </p:cNvSpPr>
          <p:nvPr>
            <p:ph type="body" sz="quarter" idx="4294967295"/>
          </p:nvPr>
        </p:nvSpPr>
        <p:spPr>
          <a:xfrm>
            <a:off x="0" y="1212850"/>
            <a:ext cx="11887200" cy="4918075"/>
          </a:xfrm>
        </p:spPr>
        <p:txBody>
          <a:bodyPr/>
          <a:lstStyle/>
          <a:p>
            <a:pPr marL="0" indent="0">
              <a:buNone/>
            </a:pPr>
            <a:r>
              <a:rPr lang="en-US" sz="3200" dirty="0">
                <a:solidFill>
                  <a:srgbClr val="C00000"/>
                </a:solidFill>
                <a:latin typeface="Segoe UI Semilight" panose="020B0402040204020203" pitchFamily="34" charset="0"/>
                <a:cs typeface="Segoe UI Semilight" panose="020B0402040204020203" pitchFamily="34" charset="0"/>
              </a:rPr>
              <a:t>Currently, any distributed transactions touching a database in an availability group are not allowed</a:t>
            </a:r>
          </a:p>
          <a:p>
            <a:pPr marL="342900" lvl="1" indent="0">
              <a:buNone/>
            </a:pPr>
            <a:r>
              <a:rPr lang="en-US" sz="2000" dirty="0"/>
              <a:t>Many customers run unsupported, at risk to their data and reputation</a:t>
            </a:r>
          </a:p>
          <a:p>
            <a:pPr marL="342900" lvl="1" indent="0">
              <a:buNone/>
            </a:pPr>
            <a:r>
              <a:rPr lang="en-US" sz="2000" dirty="0"/>
              <a:t>Many enterprise applications need cross-database transactions</a:t>
            </a:r>
          </a:p>
          <a:p>
            <a:pPr lvl="1"/>
            <a:endParaRPr lang="en-US" sz="2000" dirty="0"/>
          </a:p>
          <a:p>
            <a:pPr marL="0" indent="0">
              <a:buNone/>
            </a:pPr>
            <a:r>
              <a:rPr lang="en-US" sz="3200" dirty="0">
                <a:solidFill>
                  <a:srgbClr val="C00000"/>
                </a:solidFill>
                <a:latin typeface="Segoe UI Semilight" panose="020B0402040204020203" pitchFamily="34" charset="0"/>
                <a:cs typeface="Segoe UI Semilight" panose="020B0402040204020203" pitchFamily="34" charset="0"/>
              </a:rPr>
              <a:t>Fully supported in SQL Server 2016</a:t>
            </a:r>
          </a:p>
          <a:p>
            <a:pPr marL="342900" lvl="1" indent="0">
              <a:buNone/>
            </a:pPr>
            <a:r>
              <a:rPr lang="en-US" sz="2000" dirty="0"/>
              <a:t>Joint effort with Windows</a:t>
            </a:r>
          </a:p>
          <a:p>
            <a:pPr marL="342900" lvl="1" indent="0">
              <a:buNone/>
            </a:pPr>
            <a:r>
              <a:rPr lang="en-US" sz="2000" dirty="0"/>
              <a:t>Requires specific patch in order to work cleanly</a:t>
            </a:r>
          </a:p>
          <a:p>
            <a:pPr marL="342900" lvl="1" indent="0">
              <a:buNone/>
            </a:pPr>
            <a:r>
              <a:rPr lang="en-US" sz="2000" dirty="0"/>
              <a:t>Other requirements:</a:t>
            </a:r>
          </a:p>
          <a:p>
            <a:pPr lvl="2"/>
            <a:r>
              <a:rPr lang="en-US" sz="1800" dirty="0"/>
              <a:t>Availability groups must be running on Windows Server 2016 Technical Preview 2</a:t>
            </a:r>
          </a:p>
          <a:p>
            <a:pPr lvl="2"/>
            <a:r>
              <a:rPr lang="en-US" sz="1800" dirty="0"/>
              <a:t>Availability groups must be created with the CREATE AVAILABILITY GROUP command and the WITH DTC_SUPPORT = PER_DB clause. You cannot currently alter an existing availability group</a:t>
            </a:r>
          </a:p>
          <a:p>
            <a:pPr lvl="2"/>
            <a:r>
              <a:rPr lang="en-US" sz="1800" dirty="0"/>
              <a:t>Learn more: https://msdn.microsoft.com/en-us/library/ms366279.aspx</a:t>
            </a:r>
          </a:p>
        </p:txBody>
      </p:sp>
      <p:sp>
        <p:nvSpPr>
          <p:cNvPr id="4" name="TextBox 3"/>
          <p:cNvSpPr txBox="1"/>
          <p:nvPr/>
        </p:nvSpPr>
        <p:spPr>
          <a:xfrm>
            <a:off x="1" y="6642289"/>
            <a:ext cx="3806190" cy="352236"/>
          </a:xfrm>
          <a:prstGeom prst="rect">
            <a:avLst/>
          </a:prstGeom>
          <a:noFill/>
        </p:spPr>
        <p:txBody>
          <a:bodyPr wrap="square" lIns="365760" tIns="146304" rIns="182880" bIns="146304" rtlCol="0" anchor="ctr" anchorCtr="0">
            <a:noAutofit/>
          </a:bodyPr>
          <a:lstStyle/>
          <a:p>
            <a:pPr>
              <a:lnSpc>
                <a:spcPct val="90000"/>
              </a:lnSpc>
              <a:spcAft>
                <a:spcPts val="600"/>
              </a:spcAft>
            </a:pPr>
            <a:r>
              <a:rPr lang="en-US" sz="1400" dirty="0">
                <a:solidFill>
                  <a:schemeClr val="bg1"/>
                </a:solidFill>
                <a:latin typeface="Segoe UI Semibold" panose="020B0702040204020203" pitchFamily="34" charset="0"/>
                <a:ea typeface="Segoe UI Black" panose="020B0A02040204020203" pitchFamily="34" charset="0"/>
                <a:cs typeface="Segoe UI Semibold" panose="020B0702040204020203" pitchFamily="34" charset="0"/>
              </a:rPr>
              <a:t>Availability</a:t>
            </a:r>
          </a:p>
        </p:txBody>
      </p:sp>
    </p:spTree>
    <p:extLst>
      <p:ext uri="{BB962C8B-B14F-4D97-AF65-F5344CB8AC3E}">
        <p14:creationId xmlns:p14="http://schemas.microsoft.com/office/powerpoint/2010/main" val="181933245"/>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4" end="4"/>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3">
                                            <p:txEl>
                                              <p:pRg st="5" end="5"/>
                                            </p:txEl>
                                          </p:spTgt>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3">
                                            <p:txEl>
                                              <p:pRg st="6" end="6"/>
                                            </p:txEl>
                                          </p:spTgt>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3">
                                            <p:txEl>
                                              <p:pRg st="7" end="7"/>
                                            </p:txEl>
                                          </p:spTgt>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3">
                                            <p:txEl>
                                              <p:pRg st="8" end="8"/>
                                            </p:txEl>
                                          </p:spTgt>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3">
                                            <p:txEl>
                                              <p:pRg st="9" end="9"/>
                                            </p:txEl>
                                          </p:spTgt>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3">
                                            <p:txEl>
                                              <p:pRg st="10" end="1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Database-level failover trigger</a:t>
            </a:r>
          </a:p>
        </p:txBody>
      </p:sp>
      <p:sp>
        <p:nvSpPr>
          <p:cNvPr id="3" name="Content Placeholder 2"/>
          <p:cNvSpPr>
            <a:spLocks noGrp="1"/>
          </p:cNvSpPr>
          <p:nvPr>
            <p:ph type="body" sz="quarter" idx="4294967295"/>
          </p:nvPr>
        </p:nvSpPr>
        <p:spPr>
          <a:xfrm>
            <a:off x="0" y="1212850"/>
            <a:ext cx="12287250" cy="4186238"/>
          </a:xfrm>
        </p:spPr>
        <p:txBody>
          <a:bodyPr/>
          <a:lstStyle/>
          <a:p>
            <a:pPr marL="0" indent="0">
              <a:buNone/>
            </a:pPr>
            <a:r>
              <a:rPr lang="en-US" sz="2800" dirty="0">
                <a:solidFill>
                  <a:srgbClr val="C00000"/>
                </a:solidFill>
                <a:latin typeface="Segoe UI Semilight" panose="020B0402040204020203" pitchFamily="34" charset="0"/>
                <a:cs typeface="Segoe UI Semilight" panose="020B0402040204020203" pitchFamily="34" charset="0"/>
              </a:rPr>
              <a:t>Currently, Availability Groups only monitor the health of the instance</a:t>
            </a:r>
          </a:p>
          <a:p>
            <a:pPr marL="342900" lvl="1" indent="0">
              <a:buNone/>
            </a:pPr>
            <a:r>
              <a:rPr lang="en-US" sz="2000" dirty="0"/>
              <a:t>A database can be offline or corrupt, but will not trigger a failover as long as the instance itself is healthy</a:t>
            </a:r>
          </a:p>
          <a:p>
            <a:pPr lvl="1"/>
            <a:endParaRPr lang="en-US" dirty="0"/>
          </a:p>
          <a:p>
            <a:pPr marL="0" indent="0">
              <a:buNone/>
            </a:pPr>
            <a:r>
              <a:rPr lang="en-US" sz="2800" dirty="0">
                <a:solidFill>
                  <a:srgbClr val="C00000"/>
                </a:solidFill>
                <a:latin typeface="Segoe UI Semilight" panose="020B0402040204020203" pitchFamily="34" charset="0"/>
                <a:cs typeface="Segoe UI Semilight" panose="020B0402040204020203" pitchFamily="34" charset="0"/>
              </a:rPr>
              <a:t>SQL Server 2016: option to also monitor the health of the databases in the Availability Group</a:t>
            </a:r>
          </a:p>
          <a:p>
            <a:pPr marL="342900" lvl="1" indent="0">
              <a:buNone/>
            </a:pPr>
            <a:r>
              <a:rPr lang="en-US" sz="2000" dirty="0"/>
              <a:t>Databases going offline trigger a change in the health status</a:t>
            </a:r>
          </a:p>
        </p:txBody>
      </p:sp>
      <p:sp>
        <p:nvSpPr>
          <p:cNvPr id="4" name="TextBox 3"/>
          <p:cNvSpPr txBox="1"/>
          <p:nvPr/>
        </p:nvSpPr>
        <p:spPr>
          <a:xfrm>
            <a:off x="1" y="6642289"/>
            <a:ext cx="3806190" cy="352236"/>
          </a:xfrm>
          <a:prstGeom prst="rect">
            <a:avLst/>
          </a:prstGeom>
          <a:noFill/>
        </p:spPr>
        <p:txBody>
          <a:bodyPr wrap="square" lIns="365760" tIns="146304" rIns="182880" bIns="146304" rtlCol="0" anchor="ctr" anchorCtr="0">
            <a:noAutofit/>
          </a:bodyPr>
          <a:lstStyle/>
          <a:p>
            <a:pPr>
              <a:lnSpc>
                <a:spcPct val="90000"/>
              </a:lnSpc>
              <a:spcAft>
                <a:spcPts val="600"/>
              </a:spcAft>
            </a:pPr>
            <a:r>
              <a:rPr lang="en-US" sz="1400" dirty="0">
                <a:solidFill>
                  <a:schemeClr val="bg1"/>
                </a:solidFill>
                <a:latin typeface="Segoe UI Semibold" panose="020B0702040204020203" pitchFamily="34" charset="0"/>
                <a:ea typeface="Segoe UI Black" panose="020B0A02040204020203" pitchFamily="34" charset="0"/>
                <a:cs typeface="Segoe UI Semibold" panose="020B0702040204020203" pitchFamily="34" charset="0"/>
              </a:rPr>
              <a:t>Availability</a:t>
            </a:r>
          </a:p>
        </p:txBody>
      </p:sp>
    </p:spTree>
    <p:extLst>
      <p:ext uri="{BB962C8B-B14F-4D97-AF65-F5344CB8AC3E}">
        <p14:creationId xmlns:p14="http://schemas.microsoft.com/office/powerpoint/2010/main" val="3167898904"/>
      </p:ext>
    </p:extLst>
  </p:cSld>
  <p:clrMapOvr>
    <a:masterClrMapping/>
  </p:clrMapOvr>
  <p:transition>
    <p:fade/>
  </p:transition>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73" name="Group 172"/>
          <p:cNvGrpSpPr/>
          <p:nvPr/>
        </p:nvGrpSpPr>
        <p:grpSpPr>
          <a:xfrm>
            <a:off x="410082" y="5337960"/>
            <a:ext cx="11683251" cy="46181"/>
            <a:chOff x="420782" y="5350771"/>
            <a:chExt cx="11683251" cy="46181"/>
          </a:xfrm>
        </p:grpSpPr>
        <p:sp>
          <p:nvSpPr>
            <p:cNvPr id="202" name="Rectangle 201"/>
            <p:cNvSpPr/>
            <p:nvPr/>
          </p:nvSpPr>
          <p:spPr bwMode="auto">
            <a:xfrm>
              <a:off x="420782" y="5350771"/>
              <a:ext cx="3822192" cy="46181"/>
            </a:xfrm>
            <a:prstGeom prst="rect">
              <a:avLst/>
            </a:prstGeom>
            <a:solidFill>
              <a:schemeClr val="bg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indent="-342900" algn="ctr" defTabSz="932472" fontAlgn="base">
                <a:lnSpc>
                  <a:spcPct val="90000"/>
                </a:lnSpc>
                <a:spcBef>
                  <a:spcPct val="0"/>
                </a:spcBef>
                <a:spcAft>
                  <a:spcPct val="0"/>
                </a:spcAft>
                <a:buFont typeface="Wingdings 3" panose="05040102010807070707" pitchFamily="18" charset="2"/>
                <a:buChar char="Æ"/>
              </a:pPr>
              <a:endParaRPr lang="en-US" sz="2000" b="1" dirty="0" err="1">
                <a:solidFill>
                  <a:schemeClr val="bg1"/>
                </a:solidFill>
                <a:latin typeface="+mj-lt"/>
                <a:ea typeface="Segoe UI" pitchFamily="34" charset="0"/>
                <a:cs typeface="Segoe UI" pitchFamily="34" charset="0"/>
              </a:endParaRPr>
            </a:p>
          </p:txBody>
        </p:sp>
        <p:sp>
          <p:nvSpPr>
            <p:cNvPr id="203" name="Rectangle 202"/>
            <p:cNvSpPr/>
            <p:nvPr/>
          </p:nvSpPr>
          <p:spPr bwMode="auto">
            <a:xfrm>
              <a:off x="4355065" y="5350771"/>
              <a:ext cx="3813048" cy="46181"/>
            </a:xfrm>
            <a:prstGeom prst="rect">
              <a:avLst/>
            </a:prstGeom>
            <a:solidFill>
              <a:schemeClr val="bg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indent="-342900" algn="ctr" defTabSz="932472" fontAlgn="base">
                <a:lnSpc>
                  <a:spcPct val="90000"/>
                </a:lnSpc>
                <a:spcBef>
                  <a:spcPct val="0"/>
                </a:spcBef>
                <a:spcAft>
                  <a:spcPct val="0"/>
                </a:spcAft>
                <a:buFont typeface="Wingdings 3" panose="05040102010807070707" pitchFamily="18" charset="2"/>
                <a:buChar char="Æ"/>
              </a:pPr>
              <a:endParaRPr lang="en-US" sz="2000" b="1" dirty="0" err="1">
                <a:solidFill>
                  <a:schemeClr val="bg1"/>
                </a:solidFill>
                <a:latin typeface="+mj-lt"/>
                <a:ea typeface="Segoe UI" pitchFamily="34" charset="0"/>
                <a:cs typeface="Segoe UI" pitchFamily="34" charset="0"/>
              </a:endParaRPr>
            </a:p>
          </p:txBody>
        </p:sp>
        <p:sp>
          <p:nvSpPr>
            <p:cNvPr id="204" name="Rectangle 203"/>
            <p:cNvSpPr/>
            <p:nvPr/>
          </p:nvSpPr>
          <p:spPr bwMode="auto">
            <a:xfrm>
              <a:off x="8290985" y="5350771"/>
              <a:ext cx="3813048" cy="46181"/>
            </a:xfrm>
            <a:prstGeom prst="rect">
              <a:avLst/>
            </a:prstGeom>
            <a:solidFill>
              <a:schemeClr val="bg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indent="-342900" algn="ctr" defTabSz="932472" fontAlgn="base">
                <a:lnSpc>
                  <a:spcPct val="90000"/>
                </a:lnSpc>
                <a:spcBef>
                  <a:spcPct val="0"/>
                </a:spcBef>
                <a:spcAft>
                  <a:spcPct val="0"/>
                </a:spcAft>
                <a:buFont typeface="Wingdings 3" panose="05040102010807070707" pitchFamily="18" charset="2"/>
                <a:buChar char="Æ"/>
              </a:pPr>
              <a:endParaRPr lang="en-US" sz="2000" b="1" dirty="0" err="1">
                <a:solidFill>
                  <a:schemeClr val="bg1"/>
                </a:solidFill>
                <a:latin typeface="+mj-lt"/>
                <a:ea typeface="Segoe UI" pitchFamily="34" charset="0"/>
                <a:cs typeface="Segoe UI" pitchFamily="34" charset="0"/>
              </a:endParaRPr>
            </a:p>
          </p:txBody>
        </p:sp>
      </p:grpSp>
      <p:sp>
        <p:nvSpPr>
          <p:cNvPr id="174" name="TextBox 173"/>
          <p:cNvSpPr txBox="1"/>
          <p:nvPr/>
        </p:nvSpPr>
        <p:spPr>
          <a:xfrm>
            <a:off x="8277009" y="1536384"/>
            <a:ext cx="3816324" cy="3816324"/>
          </a:xfrm>
          <a:prstGeom prst="rect">
            <a:avLst/>
          </a:prstGeom>
          <a:solidFill>
            <a:schemeClr val="accent1"/>
          </a:solidFill>
        </p:spPr>
        <p:txBody>
          <a:bodyPr wrap="square" lIns="182880" tIns="146304" rIns="182880" bIns="146304" rtlCol="0">
            <a:noAutofit/>
          </a:bodyPr>
          <a:lstStyle/>
          <a:p>
            <a:pPr defTabSz="932688">
              <a:lnSpc>
                <a:spcPct val="90000"/>
              </a:lnSpc>
            </a:pPr>
            <a:r>
              <a:rPr lang="en-US" sz="4000" spc="-30" dirty="0">
                <a:gradFill>
                  <a:gsLst>
                    <a:gs pos="77483">
                      <a:srgbClr val="FFFFFF"/>
                    </a:gs>
                    <a:gs pos="62252">
                      <a:srgbClr val="FFFFFF"/>
                    </a:gs>
                  </a:gsLst>
                  <a:lin ang="5400000" scaled="0"/>
                </a:gradFill>
                <a:latin typeface="Segoe UI Light"/>
              </a:rPr>
              <a:t>Hyperscale cloud</a:t>
            </a:r>
          </a:p>
        </p:txBody>
      </p:sp>
      <p:sp>
        <p:nvSpPr>
          <p:cNvPr id="175" name="TextBox 174"/>
          <p:cNvSpPr txBox="1"/>
          <p:nvPr/>
        </p:nvSpPr>
        <p:spPr>
          <a:xfrm>
            <a:off x="408444" y="1536385"/>
            <a:ext cx="3816324" cy="3816324"/>
          </a:xfrm>
          <a:prstGeom prst="rect">
            <a:avLst/>
          </a:prstGeom>
          <a:solidFill>
            <a:srgbClr val="C00000"/>
          </a:solidFill>
        </p:spPr>
        <p:txBody>
          <a:bodyPr wrap="square" lIns="182880" tIns="146304" rIns="182880" bIns="146304" rtlCol="0">
            <a:noAutofit/>
          </a:bodyPr>
          <a:lstStyle>
            <a:defPPr>
              <a:defRPr lang="en-US"/>
            </a:defPPr>
            <a:lvl1pPr defTabSz="932688">
              <a:lnSpc>
                <a:spcPct val="90000"/>
              </a:lnSpc>
              <a:defRPr sz="4000" spc="-30">
                <a:gradFill>
                  <a:gsLst>
                    <a:gs pos="77483">
                      <a:srgbClr val="FFFFFF"/>
                    </a:gs>
                    <a:gs pos="62252">
                      <a:srgbClr val="FFFFFF"/>
                    </a:gs>
                  </a:gsLst>
                  <a:lin ang="5400000" scaled="0"/>
                </a:gradFill>
                <a:latin typeface="Segoe UI Light"/>
              </a:defRPr>
            </a:lvl1pPr>
          </a:lstStyle>
          <a:p>
            <a:pPr defTabSz="932133" fontAlgn="base">
              <a:spcBef>
                <a:spcPct val="0"/>
              </a:spcBef>
              <a:spcAft>
                <a:spcPct val="0"/>
              </a:spcAft>
            </a:pPr>
            <a:r>
              <a:rPr lang="en-US" dirty="0">
                <a:ln>
                  <a:solidFill>
                    <a:srgbClr val="FFFFFF">
                      <a:alpha val="0"/>
                    </a:srgbClr>
                  </a:solidFill>
                </a:ln>
                <a:gradFill>
                  <a:gsLst>
                    <a:gs pos="0">
                      <a:srgbClr val="FFFFFF"/>
                    </a:gs>
                    <a:gs pos="100000">
                      <a:srgbClr val="FFFFFF"/>
                    </a:gs>
                  </a:gsLst>
                  <a:lin ang="5400000" scaled="0"/>
                </a:gradFill>
                <a:ea typeface="Segoe UI" pitchFamily="34" charset="0"/>
                <a:cs typeface="Segoe UI" pitchFamily="34" charset="0"/>
              </a:rPr>
              <a:t>Mission-critical performance</a:t>
            </a:r>
          </a:p>
        </p:txBody>
      </p:sp>
      <p:grpSp>
        <p:nvGrpSpPr>
          <p:cNvPr id="176" name="Group 175"/>
          <p:cNvGrpSpPr/>
          <p:nvPr/>
        </p:nvGrpSpPr>
        <p:grpSpPr>
          <a:xfrm>
            <a:off x="1471360" y="3079708"/>
            <a:ext cx="1690493" cy="1690493"/>
            <a:chOff x="1428494" y="3983494"/>
            <a:chExt cx="1414462" cy="1414463"/>
          </a:xfrm>
        </p:grpSpPr>
        <p:sp>
          <p:nvSpPr>
            <p:cNvPr id="192" name="Donut 191"/>
            <p:cNvSpPr/>
            <p:nvPr/>
          </p:nvSpPr>
          <p:spPr bwMode="auto">
            <a:xfrm>
              <a:off x="1428494" y="3983494"/>
              <a:ext cx="1414462" cy="1414462"/>
            </a:xfrm>
            <a:prstGeom prst="donut">
              <a:avLst>
                <a:gd name="adj" fmla="val 7423"/>
              </a:avLst>
            </a:prstGeom>
            <a:solidFill>
              <a:schemeClr val="bg1">
                <a:lumMod val="8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indent="-342900" algn="ctr" defTabSz="932472" fontAlgn="base">
                <a:lnSpc>
                  <a:spcPct val="90000"/>
                </a:lnSpc>
                <a:spcBef>
                  <a:spcPct val="0"/>
                </a:spcBef>
                <a:spcAft>
                  <a:spcPct val="0"/>
                </a:spcAft>
                <a:buFont typeface="Wingdings 3" panose="05040102010807070707" pitchFamily="18" charset="2"/>
                <a:buChar char="Æ"/>
              </a:pPr>
              <a:endParaRPr lang="en-IN" sz="2000" b="1" dirty="0" err="1">
                <a:solidFill>
                  <a:schemeClr val="bg1"/>
                </a:solidFill>
                <a:latin typeface="+mj-lt"/>
                <a:ea typeface="Segoe UI" pitchFamily="34" charset="0"/>
                <a:cs typeface="Segoe UI" pitchFamily="34" charset="0"/>
              </a:endParaRPr>
            </a:p>
          </p:txBody>
        </p:sp>
        <p:grpSp>
          <p:nvGrpSpPr>
            <p:cNvPr id="193" name="Group 192"/>
            <p:cNvGrpSpPr/>
            <p:nvPr/>
          </p:nvGrpSpPr>
          <p:grpSpPr>
            <a:xfrm>
              <a:off x="1621657" y="4173291"/>
              <a:ext cx="1006705" cy="796614"/>
              <a:chOff x="1621657" y="4173291"/>
              <a:chExt cx="1006705" cy="796614"/>
            </a:xfrm>
          </p:grpSpPr>
          <p:sp>
            <p:nvSpPr>
              <p:cNvPr id="195" name="Freeform 5"/>
              <p:cNvSpPr>
                <a:spLocks/>
              </p:cNvSpPr>
              <p:nvPr/>
            </p:nvSpPr>
            <p:spPr bwMode="auto">
              <a:xfrm rot="18900000">
                <a:off x="1864473" y="4183165"/>
                <a:ext cx="300038" cy="280988"/>
              </a:xfrm>
              <a:custGeom>
                <a:avLst/>
                <a:gdLst>
                  <a:gd name="T0" fmla="*/ 53 w 53"/>
                  <a:gd name="T1" fmla="*/ 22 h 49"/>
                  <a:gd name="T2" fmla="*/ 2 w 53"/>
                  <a:gd name="T3" fmla="*/ 0 h 49"/>
                  <a:gd name="T4" fmla="*/ 0 w 53"/>
                  <a:gd name="T5" fmla="*/ 37 h 49"/>
                  <a:gd name="T6" fmla="*/ 28 w 53"/>
                  <a:gd name="T7" fmla="*/ 49 h 49"/>
                  <a:gd name="T8" fmla="*/ 53 w 53"/>
                  <a:gd name="T9" fmla="*/ 22 h 49"/>
                </a:gdLst>
                <a:ahLst/>
                <a:cxnLst>
                  <a:cxn ang="0">
                    <a:pos x="T0" y="T1"/>
                  </a:cxn>
                  <a:cxn ang="0">
                    <a:pos x="T2" y="T3"/>
                  </a:cxn>
                  <a:cxn ang="0">
                    <a:pos x="T4" y="T5"/>
                  </a:cxn>
                  <a:cxn ang="0">
                    <a:pos x="T6" y="T7"/>
                  </a:cxn>
                  <a:cxn ang="0">
                    <a:pos x="T8" y="T9"/>
                  </a:cxn>
                </a:cxnLst>
                <a:rect l="0" t="0" r="r" b="b"/>
                <a:pathLst>
                  <a:path w="53" h="49">
                    <a:moveTo>
                      <a:pt x="53" y="22"/>
                    </a:moveTo>
                    <a:cubicBezTo>
                      <a:pt x="39" y="9"/>
                      <a:pt x="21" y="2"/>
                      <a:pt x="2" y="0"/>
                    </a:cubicBezTo>
                    <a:cubicBezTo>
                      <a:pt x="0" y="37"/>
                      <a:pt x="0" y="37"/>
                      <a:pt x="0" y="37"/>
                    </a:cubicBezTo>
                    <a:cubicBezTo>
                      <a:pt x="10" y="38"/>
                      <a:pt x="20" y="42"/>
                      <a:pt x="28" y="49"/>
                    </a:cubicBezTo>
                    <a:lnTo>
                      <a:pt x="53" y="22"/>
                    </a:lnTo>
                    <a:close/>
                  </a:path>
                </a:pathLst>
              </a:custGeom>
              <a:solidFill>
                <a:schemeClr val="accent1">
                  <a:lumMod val="40000"/>
                  <a:lumOff val="6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96" name="Freeform 6"/>
              <p:cNvSpPr>
                <a:spLocks/>
              </p:cNvSpPr>
              <p:nvPr/>
            </p:nvSpPr>
            <p:spPr bwMode="auto">
              <a:xfrm rot="18900000">
                <a:off x="2124042" y="4173291"/>
                <a:ext cx="280988" cy="302420"/>
              </a:xfrm>
              <a:custGeom>
                <a:avLst/>
                <a:gdLst>
                  <a:gd name="T0" fmla="*/ 12 w 49"/>
                  <a:gd name="T1" fmla="*/ 53 h 53"/>
                  <a:gd name="T2" fmla="*/ 49 w 49"/>
                  <a:gd name="T3" fmla="*/ 51 h 53"/>
                  <a:gd name="T4" fmla="*/ 27 w 49"/>
                  <a:gd name="T5" fmla="*/ 0 h 53"/>
                  <a:gd name="T6" fmla="*/ 0 w 49"/>
                  <a:gd name="T7" fmla="*/ 24 h 53"/>
                  <a:gd name="T8" fmla="*/ 12 w 49"/>
                  <a:gd name="T9" fmla="*/ 53 h 53"/>
                </a:gdLst>
                <a:ahLst/>
                <a:cxnLst>
                  <a:cxn ang="0">
                    <a:pos x="T0" y="T1"/>
                  </a:cxn>
                  <a:cxn ang="0">
                    <a:pos x="T2" y="T3"/>
                  </a:cxn>
                  <a:cxn ang="0">
                    <a:pos x="T4" y="T5"/>
                  </a:cxn>
                  <a:cxn ang="0">
                    <a:pos x="T6" y="T7"/>
                  </a:cxn>
                  <a:cxn ang="0">
                    <a:pos x="T8" y="T9"/>
                  </a:cxn>
                </a:cxnLst>
                <a:rect l="0" t="0" r="r" b="b"/>
                <a:pathLst>
                  <a:path w="49" h="53">
                    <a:moveTo>
                      <a:pt x="12" y="53"/>
                    </a:moveTo>
                    <a:cubicBezTo>
                      <a:pt x="49" y="51"/>
                      <a:pt x="49" y="51"/>
                      <a:pt x="49" y="51"/>
                    </a:cubicBezTo>
                    <a:cubicBezTo>
                      <a:pt x="47" y="32"/>
                      <a:pt x="40" y="14"/>
                      <a:pt x="27" y="0"/>
                    </a:cubicBezTo>
                    <a:cubicBezTo>
                      <a:pt x="0" y="24"/>
                      <a:pt x="0" y="24"/>
                      <a:pt x="0" y="24"/>
                    </a:cubicBezTo>
                    <a:cubicBezTo>
                      <a:pt x="7" y="32"/>
                      <a:pt x="11" y="43"/>
                      <a:pt x="12" y="53"/>
                    </a:cubicBezTo>
                    <a:close/>
                  </a:path>
                </a:pathLst>
              </a:custGeom>
              <a:solidFill>
                <a:schemeClr val="accent1">
                  <a:lumMod val="60000"/>
                  <a:lumOff val="4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grpSp>
            <p:nvGrpSpPr>
              <p:cNvPr id="197" name="Group 196"/>
              <p:cNvGrpSpPr/>
              <p:nvPr/>
            </p:nvGrpSpPr>
            <p:grpSpPr>
              <a:xfrm>
                <a:off x="1621657" y="4397457"/>
                <a:ext cx="1006705" cy="572448"/>
                <a:chOff x="1621657" y="4397457"/>
                <a:chExt cx="1006705" cy="572448"/>
              </a:xfrm>
            </p:grpSpPr>
            <p:sp>
              <p:nvSpPr>
                <p:cNvPr id="198" name="Freeform 7"/>
                <p:cNvSpPr>
                  <a:spLocks/>
                </p:cNvSpPr>
                <p:nvPr/>
              </p:nvSpPr>
              <p:spPr bwMode="auto">
                <a:xfrm rot="18900000">
                  <a:off x="1621657" y="4424790"/>
                  <a:ext cx="302420" cy="280988"/>
                </a:xfrm>
                <a:custGeom>
                  <a:avLst/>
                  <a:gdLst>
                    <a:gd name="T0" fmla="*/ 53 w 53"/>
                    <a:gd name="T1" fmla="*/ 37 h 49"/>
                    <a:gd name="T2" fmla="*/ 51 w 53"/>
                    <a:gd name="T3" fmla="*/ 0 h 49"/>
                    <a:gd name="T4" fmla="*/ 0 w 53"/>
                    <a:gd name="T5" fmla="*/ 21 h 49"/>
                    <a:gd name="T6" fmla="*/ 24 w 53"/>
                    <a:gd name="T7" fmla="*/ 49 h 49"/>
                    <a:gd name="T8" fmla="*/ 53 w 53"/>
                    <a:gd name="T9" fmla="*/ 37 h 49"/>
                  </a:gdLst>
                  <a:ahLst/>
                  <a:cxnLst>
                    <a:cxn ang="0">
                      <a:pos x="T0" y="T1"/>
                    </a:cxn>
                    <a:cxn ang="0">
                      <a:pos x="T2" y="T3"/>
                    </a:cxn>
                    <a:cxn ang="0">
                      <a:pos x="T4" y="T5"/>
                    </a:cxn>
                    <a:cxn ang="0">
                      <a:pos x="T6" y="T7"/>
                    </a:cxn>
                    <a:cxn ang="0">
                      <a:pos x="T8" y="T9"/>
                    </a:cxn>
                  </a:cxnLst>
                  <a:rect l="0" t="0" r="r" b="b"/>
                  <a:pathLst>
                    <a:path w="53" h="49">
                      <a:moveTo>
                        <a:pt x="53" y="37"/>
                      </a:moveTo>
                      <a:cubicBezTo>
                        <a:pt x="51" y="0"/>
                        <a:pt x="51" y="0"/>
                        <a:pt x="51" y="0"/>
                      </a:cubicBezTo>
                      <a:cubicBezTo>
                        <a:pt x="32" y="1"/>
                        <a:pt x="14" y="9"/>
                        <a:pt x="0" y="21"/>
                      </a:cubicBezTo>
                      <a:cubicBezTo>
                        <a:pt x="24" y="49"/>
                        <a:pt x="24" y="49"/>
                        <a:pt x="24" y="49"/>
                      </a:cubicBezTo>
                      <a:cubicBezTo>
                        <a:pt x="32" y="42"/>
                        <a:pt x="43" y="38"/>
                        <a:pt x="53" y="37"/>
                      </a:cubicBezTo>
                      <a:close/>
                    </a:path>
                  </a:pathLst>
                </a:custGeom>
                <a:solidFill>
                  <a:schemeClr val="accent1">
                    <a:lumMod val="20000"/>
                    <a:lumOff val="8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99" name="Freeform 8"/>
                <p:cNvSpPr>
                  <a:spLocks/>
                </p:cNvSpPr>
                <p:nvPr/>
              </p:nvSpPr>
              <p:spPr bwMode="auto">
                <a:xfrm rot="18900000">
                  <a:off x="1637773" y="4667485"/>
                  <a:ext cx="278607" cy="302420"/>
                </a:xfrm>
                <a:custGeom>
                  <a:avLst/>
                  <a:gdLst>
                    <a:gd name="T0" fmla="*/ 48 w 49"/>
                    <a:gd name="T1" fmla="*/ 23 h 53"/>
                    <a:gd name="T2" fmla="*/ 21 w 49"/>
                    <a:gd name="T3" fmla="*/ 0 h 53"/>
                    <a:gd name="T4" fmla="*/ 0 w 49"/>
                    <a:gd name="T5" fmla="*/ 51 h 53"/>
                    <a:gd name="T6" fmla="*/ 37 w 49"/>
                    <a:gd name="T7" fmla="*/ 53 h 53"/>
                    <a:gd name="T8" fmla="*/ 49 w 49"/>
                    <a:gd name="T9" fmla="*/ 24 h 53"/>
                    <a:gd name="T10" fmla="*/ 48 w 49"/>
                    <a:gd name="T11" fmla="*/ 23 h 53"/>
                  </a:gdLst>
                  <a:ahLst/>
                  <a:cxnLst>
                    <a:cxn ang="0">
                      <a:pos x="T0" y="T1"/>
                    </a:cxn>
                    <a:cxn ang="0">
                      <a:pos x="T2" y="T3"/>
                    </a:cxn>
                    <a:cxn ang="0">
                      <a:pos x="T4" y="T5"/>
                    </a:cxn>
                    <a:cxn ang="0">
                      <a:pos x="T6" y="T7"/>
                    </a:cxn>
                    <a:cxn ang="0">
                      <a:pos x="T8" y="T9"/>
                    </a:cxn>
                    <a:cxn ang="0">
                      <a:pos x="T10" y="T11"/>
                    </a:cxn>
                  </a:cxnLst>
                  <a:rect l="0" t="0" r="r" b="b"/>
                  <a:pathLst>
                    <a:path w="49" h="53">
                      <a:moveTo>
                        <a:pt x="48" y="23"/>
                      </a:moveTo>
                      <a:cubicBezTo>
                        <a:pt x="21" y="0"/>
                        <a:pt x="21" y="0"/>
                        <a:pt x="21" y="0"/>
                      </a:cubicBezTo>
                      <a:cubicBezTo>
                        <a:pt x="8" y="14"/>
                        <a:pt x="1" y="32"/>
                        <a:pt x="0" y="51"/>
                      </a:cubicBezTo>
                      <a:cubicBezTo>
                        <a:pt x="37" y="53"/>
                        <a:pt x="37" y="53"/>
                        <a:pt x="37" y="53"/>
                      </a:cubicBezTo>
                      <a:cubicBezTo>
                        <a:pt x="38" y="42"/>
                        <a:pt x="42" y="32"/>
                        <a:pt x="49" y="24"/>
                      </a:cubicBezTo>
                      <a:cubicBezTo>
                        <a:pt x="48" y="23"/>
                        <a:pt x="48" y="23"/>
                        <a:pt x="48" y="23"/>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200" name="Freeform 199"/>
                <p:cNvSpPr>
                  <a:spLocks/>
                </p:cNvSpPr>
                <p:nvPr/>
              </p:nvSpPr>
              <p:spPr bwMode="auto">
                <a:xfrm rot="18900000">
                  <a:off x="2155256" y="4397457"/>
                  <a:ext cx="473106" cy="380327"/>
                </a:xfrm>
                <a:custGeom>
                  <a:avLst/>
                  <a:gdLst>
                    <a:gd name="connsiteX0" fmla="*/ 42335 w 473106"/>
                    <a:gd name="connsiteY0" fmla="*/ 21859 h 380327"/>
                    <a:gd name="connsiteX1" fmla="*/ 61057 w 473106"/>
                    <a:gd name="connsiteY1" fmla="*/ 49049 h 380327"/>
                    <a:gd name="connsiteX2" fmla="*/ 64322 w 473106"/>
                    <a:gd name="connsiteY2" fmla="*/ 64322 h 380327"/>
                    <a:gd name="connsiteX3" fmla="*/ 0 w 473106"/>
                    <a:gd name="connsiteY3" fmla="*/ 0 h 380327"/>
                    <a:gd name="connsiteX4" fmla="*/ 15056 w 473106"/>
                    <a:gd name="connsiteY4" fmla="*/ 3198 h 380327"/>
                    <a:gd name="connsiteX5" fmla="*/ 42335 w 473106"/>
                    <a:gd name="connsiteY5" fmla="*/ 21859 h 380327"/>
                    <a:gd name="connsiteX6" fmla="*/ 473106 w 473106"/>
                    <a:gd name="connsiteY6" fmla="*/ 104320 h 380327"/>
                    <a:gd name="connsiteX7" fmla="*/ 376111 w 473106"/>
                    <a:gd name="connsiteY7" fmla="*/ 371609 h 380327"/>
                    <a:gd name="connsiteX8" fmla="*/ 380327 w 473106"/>
                    <a:gd name="connsiteY8" fmla="*/ 380327 h 380327"/>
                    <a:gd name="connsiteX9" fmla="*/ 222557 w 473106"/>
                    <a:gd name="connsiteY9" fmla="*/ 222557 h 380327"/>
                    <a:gd name="connsiteX10" fmla="*/ 248449 w 473106"/>
                    <a:gd name="connsiteY10" fmla="*/ 160479 h 380327"/>
                    <a:gd name="connsiteX11" fmla="*/ 262000 w 473106"/>
                    <a:gd name="connsiteY11" fmla="*/ 92946 h 380327"/>
                    <a:gd name="connsiteX12" fmla="*/ 473106 w 473106"/>
                    <a:gd name="connsiteY12" fmla="*/ 104320 h 38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73106" h="380327">
                      <a:moveTo>
                        <a:pt x="42335" y="21859"/>
                      </a:moveTo>
                      <a:cubicBezTo>
                        <a:pt x="50181" y="29678"/>
                        <a:pt x="56599" y="38919"/>
                        <a:pt x="61057" y="49049"/>
                      </a:cubicBezTo>
                      <a:lnTo>
                        <a:pt x="64322" y="64322"/>
                      </a:lnTo>
                      <a:lnTo>
                        <a:pt x="0" y="0"/>
                      </a:lnTo>
                      <a:lnTo>
                        <a:pt x="15056" y="3198"/>
                      </a:lnTo>
                      <a:cubicBezTo>
                        <a:pt x="25218" y="7641"/>
                        <a:pt x="34490" y="14039"/>
                        <a:pt x="42335" y="21859"/>
                      </a:cubicBezTo>
                      <a:close/>
                      <a:moveTo>
                        <a:pt x="473106" y="104320"/>
                      </a:moveTo>
                      <a:cubicBezTo>
                        <a:pt x="467401" y="200999"/>
                        <a:pt x="433167" y="297678"/>
                        <a:pt x="376111" y="371609"/>
                      </a:cubicBezTo>
                      <a:lnTo>
                        <a:pt x="380327" y="380327"/>
                      </a:lnTo>
                      <a:lnTo>
                        <a:pt x="222557" y="222557"/>
                      </a:lnTo>
                      <a:lnTo>
                        <a:pt x="248449" y="160479"/>
                      </a:lnTo>
                      <a:cubicBezTo>
                        <a:pt x="254868" y="138442"/>
                        <a:pt x="259147" y="115694"/>
                        <a:pt x="262000" y="92946"/>
                      </a:cubicBezTo>
                      <a:cubicBezTo>
                        <a:pt x="262000" y="92946"/>
                        <a:pt x="262000" y="92946"/>
                        <a:pt x="473106" y="104320"/>
                      </a:cubicBezTo>
                      <a:close/>
                    </a:path>
                  </a:pathLst>
                </a:custGeom>
                <a:solidFill>
                  <a:srgbClr val="0088E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en-IN"/>
                </a:p>
              </p:txBody>
            </p:sp>
            <p:sp>
              <p:nvSpPr>
                <p:cNvPr id="201" name="Freeform 200"/>
                <p:cNvSpPr>
                  <a:spLocks/>
                </p:cNvSpPr>
                <p:nvPr/>
              </p:nvSpPr>
              <p:spPr bwMode="auto">
                <a:xfrm rot="19008074">
                  <a:off x="2111413" y="4447007"/>
                  <a:ext cx="491469" cy="477708"/>
                </a:xfrm>
                <a:custGeom>
                  <a:avLst/>
                  <a:gdLst>
                    <a:gd name="connsiteX0" fmla="*/ 145492 w 491469"/>
                    <a:gd name="connsiteY0" fmla="*/ 25592 h 477708"/>
                    <a:gd name="connsiteX1" fmla="*/ 171167 w 491469"/>
                    <a:gd name="connsiteY1" fmla="*/ 85305 h 477708"/>
                    <a:gd name="connsiteX2" fmla="*/ 325218 w 491469"/>
                    <a:gd name="connsiteY2" fmla="*/ 227480 h 477708"/>
                    <a:gd name="connsiteX3" fmla="*/ 325539 w 491469"/>
                    <a:gd name="connsiteY3" fmla="*/ 226709 h 477708"/>
                    <a:gd name="connsiteX4" fmla="*/ 484040 w 491469"/>
                    <a:gd name="connsiteY4" fmla="*/ 385210 h 477708"/>
                    <a:gd name="connsiteX5" fmla="*/ 488807 w 491469"/>
                    <a:gd name="connsiteY5" fmla="*/ 395069 h 477708"/>
                    <a:gd name="connsiteX6" fmla="*/ 473563 w 491469"/>
                    <a:gd name="connsiteY6" fmla="*/ 460647 h 477708"/>
                    <a:gd name="connsiteX7" fmla="*/ 387979 w 491469"/>
                    <a:gd name="connsiteY7" fmla="*/ 460647 h 477708"/>
                    <a:gd name="connsiteX8" fmla="*/ 85584 w 491469"/>
                    <a:gd name="connsiteY8" fmla="*/ 170610 h 477708"/>
                    <a:gd name="connsiteX9" fmla="*/ 0 w 491469"/>
                    <a:gd name="connsiteY9" fmla="*/ 85305 h 477708"/>
                    <a:gd name="connsiteX10" fmla="*/ 85584 w 491469"/>
                    <a:gd name="connsiteY10" fmla="*/ 0 h 477708"/>
                    <a:gd name="connsiteX11" fmla="*/ 145492 w 491469"/>
                    <a:gd name="connsiteY11" fmla="*/ 25592 h 477708"/>
                    <a:gd name="connsiteX0" fmla="*/ 145492 w 491469"/>
                    <a:gd name="connsiteY0" fmla="*/ 25592 h 477708"/>
                    <a:gd name="connsiteX1" fmla="*/ 171167 w 491469"/>
                    <a:gd name="connsiteY1" fmla="*/ 85305 h 477708"/>
                    <a:gd name="connsiteX2" fmla="*/ 325218 w 491469"/>
                    <a:gd name="connsiteY2" fmla="*/ 227480 h 477708"/>
                    <a:gd name="connsiteX3" fmla="*/ 484040 w 491469"/>
                    <a:gd name="connsiteY3" fmla="*/ 385210 h 477708"/>
                    <a:gd name="connsiteX4" fmla="*/ 488807 w 491469"/>
                    <a:gd name="connsiteY4" fmla="*/ 395069 h 477708"/>
                    <a:gd name="connsiteX5" fmla="*/ 473563 w 491469"/>
                    <a:gd name="connsiteY5" fmla="*/ 460647 h 477708"/>
                    <a:gd name="connsiteX6" fmla="*/ 387979 w 491469"/>
                    <a:gd name="connsiteY6" fmla="*/ 460647 h 477708"/>
                    <a:gd name="connsiteX7" fmla="*/ 85584 w 491469"/>
                    <a:gd name="connsiteY7" fmla="*/ 170610 h 477708"/>
                    <a:gd name="connsiteX8" fmla="*/ 0 w 491469"/>
                    <a:gd name="connsiteY8" fmla="*/ 85305 h 477708"/>
                    <a:gd name="connsiteX9" fmla="*/ 85584 w 491469"/>
                    <a:gd name="connsiteY9" fmla="*/ 0 h 477708"/>
                    <a:gd name="connsiteX10" fmla="*/ 145492 w 491469"/>
                    <a:gd name="connsiteY10" fmla="*/ 25592 h 477708"/>
                    <a:gd name="connsiteX0" fmla="*/ 145492 w 491469"/>
                    <a:gd name="connsiteY0" fmla="*/ 25592 h 477708"/>
                    <a:gd name="connsiteX1" fmla="*/ 171167 w 491469"/>
                    <a:gd name="connsiteY1" fmla="*/ 85305 h 477708"/>
                    <a:gd name="connsiteX2" fmla="*/ 484040 w 491469"/>
                    <a:gd name="connsiteY2" fmla="*/ 385210 h 477708"/>
                    <a:gd name="connsiteX3" fmla="*/ 488807 w 491469"/>
                    <a:gd name="connsiteY3" fmla="*/ 395069 h 477708"/>
                    <a:gd name="connsiteX4" fmla="*/ 473563 w 491469"/>
                    <a:gd name="connsiteY4" fmla="*/ 460647 h 477708"/>
                    <a:gd name="connsiteX5" fmla="*/ 387979 w 491469"/>
                    <a:gd name="connsiteY5" fmla="*/ 460647 h 477708"/>
                    <a:gd name="connsiteX6" fmla="*/ 85584 w 491469"/>
                    <a:gd name="connsiteY6" fmla="*/ 170610 h 477708"/>
                    <a:gd name="connsiteX7" fmla="*/ 0 w 491469"/>
                    <a:gd name="connsiteY7" fmla="*/ 85305 h 477708"/>
                    <a:gd name="connsiteX8" fmla="*/ 85584 w 491469"/>
                    <a:gd name="connsiteY8" fmla="*/ 0 h 477708"/>
                    <a:gd name="connsiteX9" fmla="*/ 145492 w 491469"/>
                    <a:gd name="connsiteY9" fmla="*/ 25592 h 477708"/>
                    <a:gd name="connsiteX0" fmla="*/ 145492 w 491469"/>
                    <a:gd name="connsiteY0" fmla="*/ 25592 h 477708"/>
                    <a:gd name="connsiteX1" fmla="*/ 171167 w 491469"/>
                    <a:gd name="connsiteY1" fmla="*/ 85305 h 477708"/>
                    <a:gd name="connsiteX2" fmla="*/ 488807 w 491469"/>
                    <a:gd name="connsiteY2" fmla="*/ 395069 h 477708"/>
                    <a:gd name="connsiteX3" fmla="*/ 473563 w 491469"/>
                    <a:gd name="connsiteY3" fmla="*/ 460647 h 477708"/>
                    <a:gd name="connsiteX4" fmla="*/ 387979 w 491469"/>
                    <a:gd name="connsiteY4" fmla="*/ 460647 h 477708"/>
                    <a:gd name="connsiteX5" fmla="*/ 85584 w 491469"/>
                    <a:gd name="connsiteY5" fmla="*/ 170610 h 477708"/>
                    <a:gd name="connsiteX6" fmla="*/ 0 w 491469"/>
                    <a:gd name="connsiteY6" fmla="*/ 85305 h 477708"/>
                    <a:gd name="connsiteX7" fmla="*/ 85584 w 491469"/>
                    <a:gd name="connsiteY7" fmla="*/ 0 h 477708"/>
                    <a:gd name="connsiteX8" fmla="*/ 145492 w 491469"/>
                    <a:gd name="connsiteY8" fmla="*/ 25592 h 4777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91469" h="477708">
                      <a:moveTo>
                        <a:pt x="145492" y="25592"/>
                      </a:moveTo>
                      <a:cubicBezTo>
                        <a:pt x="161183" y="41231"/>
                        <a:pt x="171167" y="62557"/>
                        <a:pt x="171167" y="85305"/>
                      </a:cubicBezTo>
                      <a:lnTo>
                        <a:pt x="488807" y="395069"/>
                      </a:lnTo>
                      <a:cubicBezTo>
                        <a:pt x="494959" y="416928"/>
                        <a:pt x="490679" y="443586"/>
                        <a:pt x="473563" y="460647"/>
                      </a:cubicBezTo>
                      <a:cubicBezTo>
                        <a:pt x="450740" y="483395"/>
                        <a:pt x="410801" y="483395"/>
                        <a:pt x="387979" y="460647"/>
                      </a:cubicBezTo>
                      <a:lnTo>
                        <a:pt x="85584" y="170610"/>
                      </a:lnTo>
                      <a:cubicBezTo>
                        <a:pt x="39939" y="170610"/>
                        <a:pt x="0" y="136488"/>
                        <a:pt x="0" y="85305"/>
                      </a:cubicBezTo>
                      <a:cubicBezTo>
                        <a:pt x="0" y="39809"/>
                        <a:pt x="39939" y="0"/>
                        <a:pt x="85584" y="0"/>
                      </a:cubicBezTo>
                      <a:cubicBezTo>
                        <a:pt x="108406" y="0"/>
                        <a:pt x="129802" y="9952"/>
                        <a:pt x="145492" y="25592"/>
                      </a:cubicBezTo>
                      <a:close/>
                    </a:path>
                  </a:pathLst>
                </a:custGeom>
                <a:solidFill>
                  <a:srgbClr val="FF8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en-IN"/>
                </a:p>
              </p:txBody>
            </p:sp>
          </p:grpSp>
        </p:grpSp>
        <p:sp>
          <p:nvSpPr>
            <p:cNvPr id="194" name="Freeform 193"/>
            <p:cNvSpPr/>
            <p:nvPr/>
          </p:nvSpPr>
          <p:spPr bwMode="auto">
            <a:xfrm>
              <a:off x="1791732" y="4041568"/>
              <a:ext cx="1051224" cy="1356389"/>
            </a:xfrm>
            <a:custGeom>
              <a:avLst/>
              <a:gdLst>
                <a:gd name="connsiteX0" fmla="*/ 623876 w 1051224"/>
                <a:gd name="connsiteY0" fmla="*/ 0 h 1356389"/>
                <a:gd name="connsiteX1" fmla="*/ 739413 w 1051224"/>
                <a:gd name="connsiteY1" fmla="*/ 62711 h 1356389"/>
                <a:gd name="connsiteX2" fmla="*/ 1051224 w 1051224"/>
                <a:gd name="connsiteY2" fmla="*/ 649158 h 1356389"/>
                <a:gd name="connsiteX3" fmla="*/ 343993 w 1051224"/>
                <a:gd name="connsiteY3" fmla="*/ 1356389 h 1356389"/>
                <a:gd name="connsiteX4" fmla="*/ 68707 w 1051224"/>
                <a:gd name="connsiteY4" fmla="*/ 1300812 h 1356389"/>
                <a:gd name="connsiteX5" fmla="*/ 0 w 1051224"/>
                <a:gd name="connsiteY5" fmla="*/ 1263518 h 1356389"/>
                <a:gd name="connsiteX6" fmla="*/ 46310 w 1051224"/>
                <a:gd name="connsiteY6" fmla="*/ 1169727 h 1356389"/>
                <a:gd name="connsiteX7" fmla="*/ 109576 w 1051224"/>
                <a:gd name="connsiteY7" fmla="*/ 1204067 h 1356389"/>
                <a:gd name="connsiteX8" fmla="*/ 343993 w 1051224"/>
                <a:gd name="connsiteY8" fmla="*/ 1251393 h 1356389"/>
                <a:gd name="connsiteX9" fmla="*/ 946228 w 1051224"/>
                <a:gd name="connsiteY9" fmla="*/ 649158 h 1356389"/>
                <a:gd name="connsiteX10" fmla="*/ 578410 w 1051224"/>
                <a:gd name="connsiteY10" fmla="*/ 94250 h 1356389"/>
                <a:gd name="connsiteX11" fmla="*/ 577481 w 1051224"/>
                <a:gd name="connsiteY11" fmla="*/ 93961 h 1356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51224" h="1356389">
                  <a:moveTo>
                    <a:pt x="623876" y="0"/>
                  </a:moveTo>
                  <a:lnTo>
                    <a:pt x="739413" y="62711"/>
                  </a:lnTo>
                  <a:cubicBezTo>
                    <a:pt x="927537" y="189806"/>
                    <a:pt x="1051224" y="405038"/>
                    <a:pt x="1051224" y="649158"/>
                  </a:cubicBezTo>
                  <a:cubicBezTo>
                    <a:pt x="1051224" y="1039751"/>
                    <a:pt x="734586" y="1356389"/>
                    <a:pt x="343993" y="1356389"/>
                  </a:cubicBezTo>
                  <a:cubicBezTo>
                    <a:pt x="246345" y="1356389"/>
                    <a:pt x="153319" y="1336599"/>
                    <a:pt x="68707" y="1300812"/>
                  </a:cubicBezTo>
                  <a:lnTo>
                    <a:pt x="0" y="1263518"/>
                  </a:lnTo>
                  <a:lnTo>
                    <a:pt x="46310" y="1169727"/>
                  </a:lnTo>
                  <a:lnTo>
                    <a:pt x="109576" y="1204067"/>
                  </a:lnTo>
                  <a:cubicBezTo>
                    <a:pt x="181627" y="1234541"/>
                    <a:pt x="260842" y="1251393"/>
                    <a:pt x="343993" y="1251393"/>
                  </a:cubicBezTo>
                  <a:cubicBezTo>
                    <a:pt x="676598" y="1251393"/>
                    <a:pt x="946228" y="981763"/>
                    <a:pt x="946228" y="649158"/>
                  </a:cubicBezTo>
                  <a:cubicBezTo>
                    <a:pt x="946228" y="399705"/>
                    <a:pt x="794561" y="185674"/>
                    <a:pt x="578410" y="94250"/>
                  </a:cubicBezTo>
                  <a:lnTo>
                    <a:pt x="577481" y="93961"/>
                  </a:lnTo>
                  <a:close/>
                </a:path>
              </a:pathLst>
            </a:custGeom>
            <a:solidFill>
              <a:schemeClr val="bg1">
                <a:lumMod val="6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indent="-342900" algn="ctr" defTabSz="932472" fontAlgn="base">
                <a:lnSpc>
                  <a:spcPct val="90000"/>
                </a:lnSpc>
                <a:spcBef>
                  <a:spcPct val="0"/>
                </a:spcBef>
                <a:spcAft>
                  <a:spcPct val="0"/>
                </a:spcAft>
                <a:buFont typeface="Wingdings 3" panose="05040102010807070707" pitchFamily="18" charset="2"/>
                <a:buChar char="Æ"/>
              </a:pPr>
              <a:endParaRPr lang="en-IN" sz="2000" b="1" dirty="0" err="1">
                <a:solidFill>
                  <a:schemeClr val="bg1"/>
                </a:solidFill>
                <a:latin typeface="+mj-lt"/>
                <a:ea typeface="Segoe UI" pitchFamily="34" charset="0"/>
                <a:cs typeface="Segoe UI" pitchFamily="34" charset="0"/>
              </a:endParaRPr>
            </a:p>
          </p:txBody>
        </p:sp>
      </p:grpSp>
      <p:grpSp>
        <p:nvGrpSpPr>
          <p:cNvPr id="177" name="Group 176"/>
          <p:cNvGrpSpPr/>
          <p:nvPr/>
        </p:nvGrpSpPr>
        <p:grpSpPr>
          <a:xfrm>
            <a:off x="8843371" y="3088164"/>
            <a:ext cx="2683601" cy="1683788"/>
            <a:chOff x="8512352" y="3954868"/>
            <a:chExt cx="2540882" cy="1594241"/>
          </a:xfrm>
        </p:grpSpPr>
        <p:sp>
          <p:nvSpPr>
            <p:cNvPr id="188" name="Freeform 187"/>
            <p:cNvSpPr/>
            <p:nvPr/>
          </p:nvSpPr>
          <p:spPr bwMode="auto">
            <a:xfrm>
              <a:off x="8512352" y="3954868"/>
              <a:ext cx="2540882" cy="1594241"/>
            </a:xfrm>
            <a:custGeom>
              <a:avLst/>
              <a:gdLst>
                <a:gd name="connsiteX0" fmla="*/ 490507 w 878349"/>
                <a:gd name="connsiteY0" fmla="*/ 0 h 545581"/>
                <a:gd name="connsiteX1" fmla="*/ 755129 w 878349"/>
                <a:gd name="connsiteY1" fmla="*/ 264622 h 545581"/>
                <a:gd name="connsiteX2" fmla="*/ 753041 w 878349"/>
                <a:gd name="connsiteY2" fmla="*/ 285331 h 545581"/>
                <a:gd name="connsiteX3" fmla="*/ 798544 w 878349"/>
                <a:gd name="connsiteY3" fmla="*/ 294518 h 545581"/>
                <a:gd name="connsiteX4" fmla="*/ 878349 w 878349"/>
                <a:gd name="connsiteY4" fmla="*/ 414915 h 545581"/>
                <a:gd name="connsiteX5" fmla="*/ 798544 w 878349"/>
                <a:gd name="connsiteY5" fmla="*/ 535313 h 545581"/>
                <a:gd name="connsiteX6" fmla="*/ 759827 w 878349"/>
                <a:gd name="connsiteY6" fmla="*/ 543129 h 545581"/>
                <a:gd name="connsiteX7" fmla="*/ 753908 w 878349"/>
                <a:gd name="connsiteY7" fmla="*/ 545581 h 545581"/>
                <a:gd name="connsiteX8" fmla="*/ 747683 w 878349"/>
                <a:gd name="connsiteY8" fmla="*/ 545581 h 545581"/>
                <a:gd name="connsiteX9" fmla="*/ 190471 w 878349"/>
                <a:gd name="connsiteY9" fmla="*/ 545581 h 545581"/>
                <a:gd name="connsiteX10" fmla="*/ 166602 w 878349"/>
                <a:gd name="connsiteY10" fmla="*/ 545581 h 545581"/>
                <a:gd name="connsiteX11" fmla="*/ 158924 w 878349"/>
                <a:gd name="connsiteY11" fmla="*/ 542401 h 545581"/>
                <a:gd name="connsiteX12" fmla="*/ 152084 w 878349"/>
                <a:gd name="connsiteY12" fmla="*/ 541712 h 545581"/>
                <a:gd name="connsiteX13" fmla="*/ 0 w 878349"/>
                <a:gd name="connsiteY13" fmla="*/ 355110 h 545581"/>
                <a:gd name="connsiteX14" fmla="*/ 190471 w 878349"/>
                <a:gd name="connsiteY14" fmla="*/ 164639 h 545581"/>
                <a:gd name="connsiteX15" fmla="*/ 228858 w 878349"/>
                <a:gd name="connsiteY15" fmla="*/ 168509 h 545581"/>
                <a:gd name="connsiteX16" fmla="*/ 244320 w 878349"/>
                <a:gd name="connsiteY16" fmla="*/ 173309 h 545581"/>
                <a:gd name="connsiteX17" fmla="*/ 246680 w 878349"/>
                <a:gd name="connsiteY17" fmla="*/ 161619 h 545581"/>
                <a:gd name="connsiteX18" fmla="*/ 490507 w 878349"/>
                <a:gd name="connsiteY18" fmla="*/ 0 h 545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878349" h="545581">
                  <a:moveTo>
                    <a:pt x="490507" y="0"/>
                  </a:moveTo>
                  <a:cubicBezTo>
                    <a:pt x="636654" y="0"/>
                    <a:pt x="755129" y="118475"/>
                    <a:pt x="755129" y="264622"/>
                  </a:cubicBezTo>
                  <a:lnTo>
                    <a:pt x="753041" y="285331"/>
                  </a:lnTo>
                  <a:lnTo>
                    <a:pt x="798544" y="294518"/>
                  </a:lnTo>
                  <a:cubicBezTo>
                    <a:pt x="845442" y="314354"/>
                    <a:pt x="878349" y="360792"/>
                    <a:pt x="878349" y="414915"/>
                  </a:cubicBezTo>
                  <a:cubicBezTo>
                    <a:pt x="878349" y="469039"/>
                    <a:pt x="845442" y="515477"/>
                    <a:pt x="798544" y="535313"/>
                  </a:cubicBezTo>
                  <a:lnTo>
                    <a:pt x="759827" y="543129"/>
                  </a:lnTo>
                  <a:lnTo>
                    <a:pt x="753908" y="545581"/>
                  </a:lnTo>
                  <a:lnTo>
                    <a:pt x="747683" y="545581"/>
                  </a:lnTo>
                  <a:lnTo>
                    <a:pt x="190471" y="545581"/>
                  </a:lnTo>
                  <a:lnTo>
                    <a:pt x="166602" y="545581"/>
                  </a:lnTo>
                  <a:lnTo>
                    <a:pt x="158924" y="542401"/>
                  </a:lnTo>
                  <a:lnTo>
                    <a:pt x="152084" y="541712"/>
                  </a:lnTo>
                  <a:cubicBezTo>
                    <a:pt x="65290" y="523951"/>
                    <a:pt x="0" y="447155"/>
                    <a:pt x="0" y="355110"/>
                  </a:cubicBezTo>
                  <a:cubicBezTo>
                    <a:pt x="0" y="249916"/>
                    <a:pt x="85277" y="164639"/>
                    <a:pt x="190471" y="164639"/>
                  </a:cubicBezTo>
                  <a:cubicBezTo>
                    <a:pt x="203620" y="164639"/>
                    <a:pt x="216458" y="165972"/>
                    <a:pt x="228858" y="168509"/>
                  </a:cubicBezTo>
                  <a:lnTo>
                    <a:pt x="244320" y="173309"/>
                  </a:lnTo>
                  <a:lnTo>
                    <a:pt x="246680" y="161619"/>
                  </a:lnTo>
                  <a:cubicBezTo>
                    <a:pt x="286852" y="66642"/>
                    <a:pt x="380897" y="0"/>
                    <a:pt x="490507" y="0"/>
                  </a:cubicBezTo>
                  <a:close/>
                </a:path>
              </a:pathLst>
            </a:custGeom>
            <a:solidFill>
              <a:schemeClr val="bg1">
                <a:alpha val="28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IN" sz="2000" b="1" dirty="0">
                <a:solidFill>
                  <a:schemeClr val="bg1"/>
                </a:solidFill>
                <a:latin typeface="+mj-lt"/>
                <a:ea typeface="Segoe UI" pitchFamily="34" charset="0"/>
                <a:cs typeface="Segoe UI" pitchFamily="34" charset="0"/>
              </a:endParaRPr>
            </a:p>
          </p:txBody>
        </p:sp>
        <p:sp>
          <p:nvSpPr>
            <p:cNvPr id="189" name="Freeform 188"/>
            <p:cNvSpPr>
              <a:spLocks noChangeAspect="1"/>
            </p:cNvSpPr>
            <p:nvPr/>
          </p:nvSpPr>
          <p:spPr bwMode="auto">
            <a:xfrm>
              <a:off x="8887465" y="4250219"/>
              <a:ext cx="1787491" cy="1131942"/>
            </a:xfrm>
            <a:custGeom>
              <a:avLst/>
              <a:gdLst>
                <a:gd name="connsiteX0" fmla="*/ 490507 w 878349"/>
                <a:gd name="connsiteY0" fmla="*/ 0 h 545581"/>
                <a:gd name="connsiteX1" fmla="*/ 755129 w 878349"/>
                <a:gd name="connsiteY1" fmla="*/ 264622 h 545581"/>
                <a:gd name="connsiteX2" fmla="*/ 753041 w 878349"/>
                <a:gd name="connsiteY2" fmla="*/ 285331 h 545581"/>
                <a:gd name="connsiteX3" fmla="*/ 798544 w 878349"/>
                <a:gd name="connsiteY3" fmla="*/ 294518 h 545581"/>
                <a:gd name="connsiteX4" fmla="*/ 878349 w 878349"/>
                <a:gd name="connsiteY4" fmla="*/ 414915 h 545581"/>
                <a:gd name="connsiteX5" fmla="*/ 798544 w 878349"/>
                <a:gd name="connsiteY5" fmla="*/ 535313 h 545581"/>
                <a:gd name="connsiteX6" fmla="*/ 759827 w 878349"/>
                <a:gd name="connsiteY6" fmla="*/ 543129 h 545581"/>
                <a:gd name="connsiteX7" fmla="*/ 753908 w 878349"/>
                <a:gd name="connsiteY7" fmla="*/ 545581 h 545581"/>
                <a:gd name="connsiteX8" fmla="*/ 747683 w 878349"/>
                <a:gd name="connsiteY8" fmla="*/ 545581 h 545581"/>
                <a:gd name="connsiteX9" fmla="*/ 190471 w 878349"/>
                <a:gd name="connsiteY9" fmla="*/ 545581 h 545581"/>
                <a:gd name="connsiteX10" fmla="*/ 166602 w 878349"/>
                <a:gd name="connsiteY10" fmla="*/ 545581 h 545581"/>
                <a:gd name="connsiteX11" fmla="*/ 158924 w 878349"/>
                <a:gd name="connsiteY11" fmla="*/ 542401 h 545581"/>
                <a:gd name="connsiteX12" fmla="*/ 152084 w 878349"/>
                <a:gd name="connsiteY12" fmla="*/ 541712 h 545581"/>
                <a:gd name="connsiteX13" fmla="*/ 0 w 878349"/>
                <a:gd name="connsiteY13" fmla="*/ 355110 h 545581"/>
                <a:gd name="connsiteX14" fmla="*/ 190471 w 878349"/>
                <a:gd name="connsiteY14" fmla="*/ 164639 h 545581"/>
                <a:gd name="connsiteX15" fmla="*/ 228858 w 878349"/>
                <a:gd name="connsiteY15" fmla="*/ 168509 h 545581"/>
                <a:gd name="connsiteX16" fmla="*/ 244320 w 878349"/>
                <a:gd name="connsiteY16" fmla="*/ 173309 h 545581"/>
                <a:gd name="connsiteX17" fmla="*/ 246680 w 878349"/>
                <a:gd name="connsiteY17" fmla="*/ 161619 h 545581"/>
                <a:gd name="connsiteX18" fmla="*/ 490507 w 878349"/>
                <a:gd name="connsiteY18" fmla="*/ 0 h 545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878349" h="545581">
                  <a:moveTo>
                    <a:pt x="490507" y="0"/>
                  </a:moveTo>
                  <a:cubicBezTo>
                    <a:pt x="636654" y="0"/>
                    <a:pt x="755129" y="118475"/>
                    <a:pt x="755129" y="264622"/>
                  </a:cubicBezTo>
                  <a:lnTo>
                    <a:pt x="753041" y="285331"/>
                  </a:lnTo>
                  <a:lnTo>
                    <a:pt x="798544" y="294518"/>
                  </a:lnTo>
                  <a:cubicBezTo>
                    <a:pt x="845442" y="314354"/>
                    <a:pt x="878349" y="360792"/>
                    <a:pt x="878349" y="414915"/>
                  </a:cubicBezTo>
                  <a:cubicBezTo>
                    <a:pt x="878349" y="469039"/>
                    <a:pt x="845442" y="515477"/>
                    <a:pt x="798544" y="535313"/>
                  </a:cubicBezTo>
                  <a:lnTo>
                    <a:pt x="759827" y="543129"/>
                  </a:lnTo>
                  <a:lnTo>
                    <a:pt x="753908" y="545581"/>
                  </a:lnTo>
                  <a:lnTo>
                    <a:pt x="747683" y="545581"/>
                  </a:lnTo>
                  <a:lnTo>
                    <a:pt x="190471" y="545581"/>
                  </a:lnTo>
                  <a:lnTo>
                    <a:pt x="166602" y="545581"/>
                  </a:lnTo>
                  <a:lnTo>
                    <a:pt x="158924" y="542401"/>
                  </a:lnTo>
                  <a:lnTo>
                    <a:pt x="152084" y="541712"/>
                  </a:lnTo>
                  <a:cubicBezTo>
                    <a:pt x="65290" y="523951"/>
                    <a:pt x="0" y="447155"/>
                    <a:pt x="0" y="355110"/>
                  </a:cubicBezTo>
                  <a:cubicBezTo>
                    <a:pt x="0" y="249916"/>
                    <a:pt x="85277" y="164639"/>
                    <a:pt x="190471" y="164639"/>
                  </a:cubicBezTo>
                  <a:cubicBezTo>
                    <a:pt x="203620" y="164639"/>
                    <a:pt x="216458" y="165972"/>
                    <a:pt x="228858" y="168509"/>
                  </a:cubicBezTo>
                  <a:lnTo>
                    <a:pt x="244320" y="173309"/>
                  </a:lnTo>
                  <a:lnTo>
                    <a:pt x="246680" y="161619"/>
                  </a:lnTo>
                  <a:cubicBezTo>
                    <a:pt x="286852" y="66642"/>
                    <a:pt x="380897" y="0"/>
                    <a:pt x="490507" y="0"/>
                  </a:cubicBezTo>
                  <a:close/>
                </a:path>
              </a:pathLst>
            </a:custGeom>
            <a:solidFill>
              <a:schemeClr val="bg1">
                <a:alpha val="46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IN" sz="2000" b="1" dirty="0">
                <a:solidFill>
                  <a:schemeClr val="bg1"/>
                </a:solidFill>
                <a:latin typeface="+mj-lt"/>
                <a:ea typeface="Segoe UI" pitchFamily="34" charset="0"/>
                <a:cs typeface="Segoe UI" pitchFamily="34" charset="0"/>
              </a:endParaRPr>
            </a:p>
          </p:txBody>
        </p:sp>
        <p:sp>
          <p:nvSpPr>
            <p:cNvPr id="190" name="Freeform 189"/>
            <p:cNvSpPr>
              <a:spLocks noChangeAspect="1"/>
            </p:cNvSpPr>
            <p:nvPr/>
          </p:nvSpPr>
          <p:spPr bwMode="auto">
            <a:xfrm>
              <a:off x="9217419" y="4491382"/>
              <a:ext cx="1130749" cy="716056"/>
            </a:xfrm>
            <a:custGeom>
              <a:avLst/>
              <a:gdLst>
                <a:gd name="connsiteX0" fmla="*/ 490507 w 878349"/>
                <a:gd name="connsiteY0" fmla="*/ 0 h 545581"/>
                <a:gd name="connsiteX1" fmla="*/ 755129 w 878349"/>
                <a:gd name="connsiteY1" fmla="*/ 264622 h 545581"/>
                <a:gd name="connsiteX2" fmla="*/ 753041 w 878349"/>
                <a:gd name="connsiteY2" fmla="*/ 285331 h 545581"/>
                <a:gd name="connsiteX3" fmla="*/ 798544 w 878349"/>
                <a:gd name="connsiteY3" fmla="*/ 294518 h 545581"/>
                <a:gd name="connsiteX4" fmla="*/ 878349 w 878349"/>
                <a:gd name="connsiteY4" fmla="*/ 414915 h 545581"/>
                <a:gd name="connsiteX5" fmla="*/ 798544 w 878349"/>
                <a:gd name="connsiteY5" fmla="*/ 535313 h 545581"/>
                <a:gd name="connsiteX6" fmla="*/ 759827 w 878349"/>
                <a:gd name="connsiteY6" fmla="*/ 543129 h 545581"/>
                <a:gd name="connsiteX7" fmla="*/ 753908 w 878349"/>
                <a:gd name="connsiteY7" fmla="*/ 545581 h 545581"/>
                <a:gd name="connsiteX8" fmla="*/ 747683 w 878349"/>
                <a:gd name="connsiteY8" fmla="*/ 545581 h 545581"/>
                <a:gd name="connsiteX9" fmla="*/ 190471 w 878349"/>
                <a:gd name="connsiteY9" fmla="*/ 545581 h 545581"/>
                <a:gd name="connsiteX10" fmla="*/ 166602 w 878349"/>
                <a:gd name="connsiteY10" fmla="*/ 545581 h 545581"/>
                <a:gd name="connsiteX11" fmla="*/ 158924 w 878349"/>
                <a:gd name="connsiteY11" fmla="*/ 542401 h 545581"/>
                <a:gd name="connsiteX12" fmla="*/ 152084 w 878349"/>
                <a:gd name="connsiteY12" fmla="*/ 541712 h 545581"/>
                <a:gd name="connsiteX13" fmla="*/ 0 w 878349"/>
                <a:gd name="connsiteY13" fmla="*/ 355110 h 545581"/>
                <a:gd name="connsiteX14" fmla="*/ 190471 w 878349"/>
                <a:gd name="connsiteY14" fmla="*/ 164639 h 545581"/>
                <a:gd name="connsiteX15" fmla="*/ 228858 w 878349"/>
                <a:gd name="connsiteY15" fmla="*/ 168509 h 545581"/>
                <a:gd name="connsiteX16" fmla="*/ 244320 w 878349"/>
                <a:gd name="connsiteY16" fmla="*/ 173309 h 545581"/>
                <a:gd name="connsiteX17" fmla="*/ 246680 w 878349"/>
                <a:gd name="connsiteY17" fmla="*/ 161619 h 545581"/>
                <a:gd name="connsiteX18" fmla="*/ 490507 w 878349"/>
                <a:gd name="connsiteY18" fmla="*/ 0 h 545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878349" h="545581">
                  <a:moveTo>
                    <a:pt x="490507" y="0"/>
                  </a:moveTo>
                  <a:cubicBezTo>
                    <a:pt x="636654" y="0"/>
                    <a:pt x="755129" y="118475"/>
                    <a:pt x="755129" y="264622"/>
                  </a:cubicBezTo>
                  <a:lnTo>
                    <a:pt x="753041" y="285331"/>
                  </a:lnTo>
                  <a:lnTo>
                    <a:pt x="798544" y="294518"/>
                  </a:lnTo>
                  <a:cubicBezTo>
                    <a:pt x="845442" y="314354"/>
                    <a:pt x="878349" y="360792"/>
                    <a:pt x="878349" y="414915"/>
                  </a:cubicBezTo>
                  <a:cubicBezTo>
                    <a:pt x="878349" y="469039"/>
                    <a:pt x="845442" y="515477"/>
                    <a:pt x="798544" y="535313"/>
                  </a:cubicBezTo>
                  <a:lnTo>
                    <a:pt x="759827" y="543129"/>
                  </a:lnTo>
                  <a:lnTo>
                    <a:pt x="753908" y="545581"/>
                  </a:lnTo>
                  <a:lnTo>
                    <a:pt x="747683" y="545581"/>
                  </a:lnTo>
                  <a:lnTo>
                    <a:pt x="190471" y="545581"/>
                  </a:lnTo>
                  <a:lnTo>
                    <a:pt x="166602" y="545581"/>
                  </a:lnTo>
                  <a:lnTo>
                    <a:pt x="158924" y="542401"/>
                  </a:lnTo>
                  <a:lnTo>
                    <a:pt x="152084" y="541712"/>
                  </a:lnTo>
                  <a:cubicBezTo>
                    <a:pt x="65290" y="523951"/>
                    <a:pt x="0" y="447155"/>
                    <a:pt x="0" y="355110"/>
                  </a:cubicBezTo>
                  <a:cubicBezTo>
                    <a:pt x="0" y="249916"/>
                    <a:pt x="85277" y="164639"/>
                    <a:pt x="190471" y="164639"/>
                  </a:cubicBezTo>
                  <a:cubicBezTo>
                    <a:pt x="203620" y="164639"/>
                    <a:pt x="216458" y="165972"/>
                    <a:pt x="228858" y="168509"/>
                  </a:cubicBezTo>
                  <a:lnTo>
                    <a:pt x="244320" y="173309"/>
                  </a:lnTo>
                  <a:lnTo>
                    <a:pt x="246680" y="161619"/>
                  </a:lnTo>
                  <a:cubicBezTo>
                    <a:pt x="286852" y="66642"/>
                    <a:pt x="380897" y="0"/>
                    <a:pt x="490507" y="0"/>
                  </a:cubicBezTo>
                  <a:close/>
                </a:path>
              </a:pathLst>
            </a:custGeom>
            <a:solidFill>
              <a:schemeClr val="bg1">
                <a:alpha val="39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IN" sz="2000" b="1" dirty="0">
                <a:solidFill>
                  <a:schemeClr val="bg1"/>
                </a:solidFill>
                <a:latin typeface="+mj-lt"/>
                <a:ea typeface="Segoe UI" pitchFamily="34" charset="0"/>
                <a:cs typeface="Segoe UI" pitchFamily="34" charset="0"/>
              </a:endParaRPr>
            </a:p>
          </p:txBody>
        </p:sp>
        <p:sp>
          <p:nvSpPr>
            <p:cNvPr id="191" name="Freeform 190"/>
            <p:cNvSpPr>
              <a:spLocks noChangeAspect="1"/>
            </p:cNvSpPr>
            <p:nvPr/>
          </p:nvSpPr>
          <p:spPr bwMode="auto">
            <a:xfrm>
              <a:off x="9458905" y="4676098"/>
              <a:ext cx="647777" cy="410210"/>
            </a:xfrm>
            <a:custGeom>
              <a:avLst/>
              <a:gdLst>
                <a:gd name="connsiteX0" fmla="*/ 490507 w 878349"/>
                <a:gd name="connsiteY0" fmla="*/ 0 h 545581"/>
                <a:gd name="connsiteX1" fmla="*/ 755129 w 878349"/>
                <a:gd name="connsiteY1" fmla="*/ 264622 h 545581"/>
                <a:gd name="connsiteX2" fmla="*/ 753041 w 878349"/>
                <a:gd name="connsiteY2" fmla="*/ 285331 h 545581"/>
                <a:gd name="connsiteX3" fmla="*/ 798544 w 878349"/>
                <a:gd name="connsiteY3" fmla="*/ 294518 h 545581"/>
                <a:gd name="connsiteX4" fmla="*/ 878349 w 878349"/>
                <a:gd name="connsiteY4" fmla="*/ 414915 h 545581"/>
                <a:gd name="connsiteX5" fmla="*/ 798544 w 878349"/>
                <a:gd name="connsiteY5" fmla="*/ 535313 h 545581"/>
                <a:gd name="connsiteX6" fmla="*/ 759827 w 878349"/>
                <a:gd name="connsiteY6" fmla="*/ 543129 h 545581"/>
                <a:gd name="connsiteX7" fmla="*/ 753908 w 878349"/>
                <a:gd name="connsiteY7" fmla="*/ 545581 h 545581"/>
                <a:gd name="connsiteX8" fmla="*/ 747683 w 878349"/>
                <a:gd name="connsiteY8" fmla="*/ 545581 h 545581"/>
                <a:gd name="connsiteX9" fmla="*/ 190471 w 878349"/>
                <a:gd name="connsiteY9" fmla="*/ 545581 h 545581"/>
                <a:gd name="connsiteX10" fmla="*/ 166602 w 878349"/>
                <a:gd name="connsiteY10" fmla="*/ 545581 h 545581"/>
                <a:gd name="connsiteX11" fmla="*/ 158924 w 878349"/>
                <a:gd name="connsiteY11" fmla="*/ 542401 h 545581"/>
                <a:gd name="connsiteX12" fmla="*/ 152084 w 878349"/>
                <a:gd name="connsiteY12" fmla="*/ 541712 h 545581"/>
                <a:gd name="connsiteX13" fmla="*/ 0 w 878349"/>
                <a:gd name="connsiteY13" fmla="*/ 355110 h 545581"/>
                <a:gd name="connsiteX14" fmla="*/ 190471 w 878349"/>
                <a:gd name="connsiteY14" fmla="*/ 164639 h 545581"/>
                <a:gd name="connsiteX15" fmla="*/ 228858 w 878349"/>
                <a:gd name="connsiteY15" fmla="*/ 168509 h 545581"/>
                <a:gd name="connsiteX16" fmla="*/ 244320 w 878349"/>
                <a:gd name="connsiteY16" fmla="*/ 173309 h 545581"/>
                <a:gd name="connsiteX17" fmla="*/ 246680 w 878349"/>
                <a:gd name="connsiteY17" fmla="*/ 161619 h 545581"/>
                <a:gd name="connsiteX18" fmla="*/ 490507 w 878349"/>
                <a:gd name="connsiteY18" fmla="*/ 0 h 545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878349" h="545581">
                  <a:moveTo>
                    <a:pt x="490507" y="0"/>
                  </a:moveTo>
                  <a:cubicBezTo>
                    <a:pt x="636654" y="0"/>
                    <a:pt x="755129" y="118475"/>
                    <a:pt x="755129" y="264622"/>
                  </a:cubicBezTo>
                  <a:lnTo>
                    <a:pt x="753041" y="285331"/>
                  </a:lnTo>
                  <a:lnTo>
                    <a:pt x="798544" y="294518"/>
                  </a:lnTo>
                  <a:cubicBezTo>
                    <a:pt x="845442" y="314354"/>
                    <a:pt x="878349" y="360792"/>
                    <a:pt x="878349" y="414915"/>
                  </a:cubicBezTo>
                  <a:cubicBezTo>
                    <a:pt x="878349" y="469039"/>
                    <a:pt x="845442" y="515477"/>
                    <a:pt x="798544" y="535313"/>
                  </a:cubicBezTo>
                  <a:lnTo>
                    <a:pt x="759827" y="543129"/>
                  </a:lnTo>
                  <a:lnTo>
                    <a:pt x="753908" y="545581"/>
                  </a:lnTo>
                  <a:lnTo>
                    <a:pt x="747683" y="545581"/>
                  </a:lnTo>
                  <a:lnTo>
                    <a:pt x="190471" y="545581"/>
                  </a:lnTo>
                  <a:lnTo>
                    <a:pt x="166602" y="545581"/>
                  </a:lnTo>
                  <a:lnTo>
                    <a:pt x="158924" y="542401"/>
                  </a:lnTo>
                  <a:lnTo>
                    <a:pt x="152084" y="541712"/>
                  </a:lnTo>
                  <a:cubicBezTo>
                    <a:pt x="65290" y="523951"/>
                    <a:pt x="0" y="447155"/>
                    <a:pt x="0" y="355110"/>
                  </a:cubicBezTo>
                  <a:cubicBezTo>
                    <a:pt x="0" y="249916"/>
                    <a:pt x="85277" y="164639"/>
                    <a:pt x="190471" y="164639"/>
                  </a:cubicBezTo>
                  <a:cubicBezTo>
                    <a:pt x="203620" y="164639"/>
                    <a:pt x="216458" y="165972"/>
                    <a:pt x="228858" y="168509"/>
                  </a:cubicBezTo>
                  <a:lnTo>
                    <a:pt x="244320" y="173309"/>
                  </a:lnTo>
                  <a:lnTo>
                    <a:pt x="246680" y="161619"/>
                  </a:lnTo>
                  <a:cubicBezTo>
                    <a:pt x="286852" y="66642"/>
                    <a:pt x="380897" y="0"/>
                    <a:pt x="490507" y="0"/>
                  </a:cubicBezTo>
                  <a:close/>
                </a:path>
              </a:pathLst>
            </a:custGeom>
            <a:solidFill>
              <a:schemeClr val="bg1">
                <a:alpha val="6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IN" sz="2000" b="1" dirty="0">
                <a:solidFill>
                  <a:schemeClr val="bg1"/>
                </a:solidFill>
                <a:latin typeface="+mj-lt"/>
                <a:ea typeface="Segoe UI" pitchFamily="34" charset="0"/>
                <a:cs typeface="Segoe UI" pitchFamily="34" charset="0"/>
              </a:endParaRPr>
            </a:p>
          </p:txBody>
        </p:sp>
      </p:grpSp>
      <p:grpSp>
        <p:nvGrpSpPr>
          <p:cNvPr id="178" name="Group 177"/>
          <p:cNvGrpSpPr/>
          <p:nvPr/>
        </p:nvGrpSpPr>
        <p:grpSpPr>
          <a:xfrm>
            <a:off x="4342727" y="1536385"/>
            <a:ext cx="3816324" cy="3816323"/>
            <a:chOff x="4353427" y="1549196"/>
            <a:chExt cx="3816324" cy="3816323"/>
          </a:xfrm>
        </p:grpSpPr>
        <p:sp>
          <p:nvSpPr>
            <p:cNvPr id="179" name="TextBox 178"/>
            <p:cNvSpPr txBox="1"/>
            <p:nvPr/>
          </p:nvSpPr>
          <p:spPr>
            <a:xfrm>
              <a:off x="4353427" y="1549196"/>
              <a:ext cx="3816324" cy="3816323"/>
            </a:xfrm>
            <a:prstGeom prst="rect">
              <a:avLst/>
            </a:prstGeom>
            <a:solidFill>
              <a:schemeClr val="accent5"/>
            </a:solidFill>
          </p:spPr>
          <p:txBody>
            <a:bodyPr wrap="square" lIns="182880" tIns="146304" rIns="182880" bIns="146304" rtlCol="0">
              <a:noAutofit/>
            </a:bodyPr>
            <a:lstStyle/>
            <a:p>
              <a:pPr defTabSz="932688">
                <a:lnSpc>
                  <a:spcPct val="90000"/>
                </a:lnSpc>
              </a:pPr>
              <a:r>
                <a:rPr lang="en-US" sz="4000" spc="-30" dirty="0">
                  <a:gradFill>
                    <a:gsLst>
                      <a:gs pos="77483">
                        <a:srgbClr val="FFFFFF"/>
                      </a:gs>
                      <a:gs pos="62252">
                        <a:srgbClr val="FFFFFF"/>
                      </a:gs>
                    </a:gsLst>
                    <a:lin ang="5400000" scaled="0"/>
                  </a:gradFill>
                  <a:latin typeface="Segoe UI Light"/>
                </a:rPr>
                <a:t>Deeper insights across data</a:t>
              </a:r>
              <a:endParaRPr lang="en-US" sz="2800" b="1" spc="-30" dirty="0">
                <a:gradFill>
                  <a:gsLst>
                    <a:gs pos="2917">
                      <a:srgbClr val="FFFFFF"/>
                    </a:gs>
                    <a:gs pos="100000">
                      <a:srgbClr val="FFFFFF"/>
                    </a:gs>
                  </a:gsLst>
                  <a:lin ang="5400000" scaled="0"/>
                </a:gradFill>
                <a:latin typeface="Segoe UI Light"/>
              </a:endParaRPr>
            </a:p>
          </p:txBody>
        </p:sp>
        <p:grpSp>
          <p:nvGrpSpPr>
            <p:cNvPr id="180" name="Group 179"/>
            <p:cNvGrpSpPr/>
            <p:nvPr/>
          </p:nvGrpSpPr>
          <p:grpSpPr>
            <a:xfrm>
              <a:off x="5431344" y="3086713"/>
              <a:ext cx="1649744" cy="1649745"/>
              <a:chOff x="11092177" y="4747627"/>
              <a:chExt cx="540526" cy="540526"/>
            </a:xfrm>
          </p:grpSpPr>
          <p:sp>
            <p:nvSpPr>
              <p:cNvPr id="181" name="Freeform 186"/>
              <p:cNvSpPr>
                <a:spLocks/>
              </p:cNvSpPr>
              <p:nvPr/>
            </p:nvSpPr>
            <p:spPr bwMode="auto">
              <a:xfrm>
                <a:off x="11092177" y="4747627"/>
                <a:ext cx="540526" cy="540526"/>
              </a:xfrm>
              <a:prstGeom prst="ellipse">
                <a:avLst/>
              </a:prstGeom>
              <a:solidFill>
                <a:schemeClr val="bg1">
                  <a:alpha val="28000"/>
                </a:schemeClr>
              </a:solidFill>
              <a:ln>
                <a:noFill/>
              </a:ln>
            </p:spPr>
            <p:txBody>
              <a:bodyPr vert="horz" wrap="square" lIns="91427" tIns="45713" rIns="91427" bIns="45713" numCol="1" anchor="t" anchorCtr="0" compatLnSpc="1">
                <a:prstTxWarp prst="textNoShape">
                  <a:avLst/>
                </a:prstTxWarp>
              </a:bodyPr>
              <a:lstStyle/>
              <a:p>
                <a:pPr defTabSz="931684"/>
                <a:endParaRPr lang="en-IN">
                  <a:solidFill>
                    <a:srgbClr val="000000"/>
                  </a:solidFill>
                </a:endParaRPr>
              </a:p>
            </p:txBody>
          </p:sp>
          <p:sp>
            <p:nvSpPr>
              <p:cNvPr id="182" name="Freeform 187"/>
              <p:cNvSpPr>
                <a:spLocks noEditPoints="1"/>
              </p:cNvSpPr>
              <p:nvPr/>
            </p:nvSpPr>
            <p:spPr bwMode="auto">
              <a:xfrm>
                <a:off x="11185499" y="4841873"/>
                <a:ext cx="352959" cy="352035"/>
              </a:xfrm>
              <a:prstGeom prst="ellipse">
                <a:avLst/>
              </a:prstGeom>
              <a:solidFill>
                <a:schemeClr val="bg1">
                  <a:alpha val="51000"/>
                </a:schemeClr>
              </a:solidFill>
              <a:ln>
                <a:noFill/>
              </a:ln>
            </p:spPr>
            <p:txBody>
              <a:bodyPr vert="horz" wrap="square" lIns="91427" tIns="45713" rIns="91427" bIns="45713" numCol="1" anchor="t" anchorCtr="0" compatLnSpc="1">
                <a:prstTxWarp prst="textNoShape">
                  <a:avLst/>
                </a:prstTxWarp>
              </a:bodyPr>
              <a:lstStyle/>
              <a:p>
                <a:pPr defTabSz="931684"/>
                <a:endParaRPr lang="en-IN">
                  <a:solidFill>
                    <a:srgbClr val="000000"/>
                  </a:solidFill>
                </a:endParaRPr>
              </a:p>
            </p:txBody>
          </p:sp>
          <p:grpSp>
            <p:nvGrpSpPr>
              <p:cNvPr id="183" name="Group 182"/>
              <p:cNvGrpSpPr/>
              <p:nvPr/>
            </p:nvGrpSpPr>
            <p:grpSpPr>
              <a:xfrm>
                <a:off x="11258851" y="4915585"/>
                <a:ext cx="207178" cy="289828"/>
                <a:chOff x="-2260600" y="4106863"/>
                <a:chExt cx="298450" cy="417513"/>
              </a:xfrm>
            </p:grpSpPr>
            <p:sp>
              <p:nvSpPr>
                <p:cNvPr id="184" name="Freeform 188"/>
                <p:cNvSpPr>
                  <a:spLocks/>
                </p:cNvSpPr>
                <p:nvPr/>
              </p:nvSpPr>
              <p:spPr bwMode="auto">
                <a:xfrm>
                  <a:off x="-2260600" y="4106863"/>
                  <a:ext cx="298450" cy="376238"/>
                </a:xfrm>
                <a:custGeom>
                  <a:avLst/>
                  <a:gdLst>
                    <a:gd name="T0" fmla="*/ 398 w 398"/>
                    <a:gd name="T1" fmla="*/ 199 h 504"/>
                    <a:gd name="T2" fmla="*/ 199 w 398"/>
                    <a:gd name="T3" fmla="*/ 0 h 504"/>
                    <a:gd name="T4" fmla="*/ 0 w 398"/>
                    <a:gd name="T5" fmla="*/ 199 h 504"/>
                    <a:gd name="T6" fmla="*/ 60 w 398"/>
                    <a:gd name="T7" fmla="*/ 341 h 504"/>
                    <a:gd name="T8" fmla="*/ 60 w 398"/>
                    <a:gd name="T9" fmla="*/ 341 h 504"/>
                    <a:gd name="T10" fmla="*/ 122 w 398"/>
                    <a:gd name="T11" fmla="*/ 468 h 504"/>
                    <a:gd name="T12" fmla="*/ 195 w 398"/>
                    <a:gd name="T13" fmla="*/ 501 h 504"/>
                    <a:gd name="T14" fmla="*/ 196 w 398"/>
                    <a:gd name="T15" fmla="*/ 504 h 504"/>
                    <a:gd name="T16" fmla="*/ 199 w 398"/>
                    <a:gd name="T17" fmla="*/ 502 h 504"/>
                    <a:gd name="T18" fmla="*/ 202 w 398"/>
                    <a:gd name="T19" fmla="*/ 504 h 504"/>
                    <a:gd name="T20" fmla="*/ 203 w 398"/>
                    <a:gd name="T21" fmla="*/ 501 h 504"/>
                    <a:gd name="T22" fmla="*/ 276 w 398"/>
                    <a:gd name="T23" fmla="*/ 468 h 504"/>
                    <a:gd name="T24" fmla="*/ 336 w 398"/>
                    <a:gd name="T25" fmla="*/ 344 h 504"/>
                    <a:gd name="T26" fmla="*/ 398 w 398"/>
                    <a:gd name="T27" fmla="*/ 199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98" h="504">
                      <a:moveTo>
                        <a:pt x="398" y="199"/>
                      </a:moveTo>
                      <a:cubicBezTo>
                        <a:pt x="398" y="89"/>
                        <a:pt x="309" y="0"/>
                        <a:pt x="199" y="0"/>
                      </a:cubicBezTo>
                      <a:cubicBezTo>
                        <a:pt x="89" y="0"/>
                        <a:pt x="0" y="89"/>
                        <a:pt x="0" y="199"/>
                      </a:cubicBezTo>
                      <a:cubicBezTo>
                        <a:pt x="0" y="255"/>
                        <a:pt x="23" y="305"/>
                        <a:pt x="60" y="341"/>
                      </a:cubicBezTo>
                      <a:cubicBezTo>
                        <a:pt x="60" y="341"/>
                        <a:pt x="60" y="341"/>
                        <a:pt x="60" y="341"/>
                      </a:cubicBezTo>
                      <a:cubicBezTo>
                        <a:pt x="120" y="402"/>
                        <a:pt x="122" y="468"/>
                        <a:pt x="122" y="468"/>
                      </a:cubicBezTo>
                      <a:cubicBezTo>
                        <a:pt x="195" y="501"/>
                        <a:pt x="195" y="501"/>
                        <a:pt x="195" y="501"/>
                      </a:cubicBezTo>
                      <a:cubicBezTo>
                        <a:pt x="196" y="504"/>
                        <a:pt x="196" y="504"/>
                        <a:pt x="196" y="504"/>
                      </a:cubicBezTo>
                      <a:cubicBezTo>
                        <a:pt x="199" y="502"/>
                        <a:pt x="199" y="502"/>
                        <a:pt x="199" y="502"/>
                      </a:cubicBezTo>
                      <a:cubicBezTo>
                        <a:pt x="202" y="504"/>
                        <a:pt x="202" y="504"/>
                        <a:pt x="202" y="504"/>
                      </a:cubicBezTo>
                      <a:cubicBezTo>
                        <a:pt x="203" y="501"/>
                        <a:pt x="203" y="501"/>
                        <a:pt x="203" y="501"/>
                      </a:cubicBezTo>
                      <a:cubicBezTo>
                        <a:pt x="276" y="468"/>
                        <a:pt x="276" y="468"/>
                        <a:pt x="276" y="468"/>
                      </a:cubicBezTo>
                      <a:cubicBezTo>
                        <a:pt x="276" y="468"/>
                        <a:pt x="278" y="403"/>
                        <a:pt x="336" y="344"/>
                      </a:cubicBezTo>
                      <a:cubicBezTo>
                        <a:pt x="374" y="307"/>
                        <a:pt x="398" y="256"/>
                        <a:pt x="398" y="19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pPr defTabSz="931684"/>
                  <a:endParaRPr lang="en-IN">
                    <a:solidFill>
                      <a:srgbClr val="000000"/>
                    </a:solidFill>
                  </a:endParaRPr>
                </a:p>
              </p:txBody>
            </p:sp>
            <p:sp>
              <p:nvSpPr>
                <p:cNvPr id="185" name="Freeform 192"/>
                <p:cNvSpPr>
                  <a:spLocks noEditPoints="1"/>
                </p:cNvSpPr>
                <p:nvPr/>
              </p:nvSpPr>
              <p:spPr bwMode="auto">
                <a:xfrm>
                  <a:off x="-2260600" y="4254501"/>
                  <a:ext cx="230188" cy="198438"/>
                </a:xfrm>
                <a:custGeom>
                  <a:avLst/>
                  <a:gdLst>
                    <a:gd name="T0" fmla="*/ 276 w 308"/>
                    <a:gd name="T1" fmla="*/ 267 h 267"/>
                    <a:gd name="T2" fmla="*/ 276 w 308"/>
                    <a:gd name="T3" fmla="*/ 267 h 267"/>
                    <a:gd name="T4" fmla="*/ 276 w 308"/>
                    <a:gd name="T5" fmla="*/ 267 h 267"/>
                    <a:gd name="T6" fmla="*/ 276 w 308"/>
                    <a:gd name="T7" fmla="*/ 267 h 267"/>
                    <a:gd name="T8" fmla="*/ 308 w 308"/>
                    <a:gd name="T9" fmla="*/ 180 h 267"/>
                    <a:gd name="T10" fmla="*/ 276 w 308"/>
                    <a:gd name="T11" fmla="*/ 261 h 267"/>
                    <a:gd name="T12" fmla="*/ 308 w 308"/>
                    <a:gd name="T13" fmla="*/ 180 h 267"/>
                    <a:gd name="T14" fmla="*/ 308 w 308"/>
                    <a:gd name="T15" fmla="*/ 180 h 267"/>
                    <a:gd name="T16" fmla="*/ 308 w 308"/>
                    <a:gd name="T17" fmla="*/ 180 h 267"/>
                    <a:gd name="T18" fmla="*/ 0 w 308"/>
                    <a:gd name="T19" fmla="*/ 1 h 267"/>
                    <a:gd name="T20" fmla="*/ 0 w 308"/>
                    <a:gd name="T21" fmla="*/ 1 h 267"/>
                    <a:gd name="T22" fmla="*/ 0 w 308"/>
                    <a:gd name="T23" fmla="*/ 1 h 267"/>
                    <a:gd name="T24" fmla="*/ 0 w 308"/>
                    <a:gd name="T25" fmla="*/ 1 h 267"/>
                    <a:gd name="T26" fmla="*/ 0 w 308"/>
                    <a:gd name="T27" fmla="*/ 0 h 267"/>
                    <a:gd name="T28" fmla="*/ 0 w 308"/>
                    <a:gd name="T29" fmla="*/ 0 h 267"/>
                    <a:gd name="T30" fmla="*/ 0 w 308"/>
                    <a:gd name="T31" fmla="*/ 0 h 267"/>
                    <a:gd name="T32" fmla="*/ 0 w 308"/>
                    <a:gd name="T33" fmla="*/ 0 h 267"/>
                    <a:gd name="T34" fmla="*/ 0 w 308"/>
                    <a:gd name="T35" fmla="*/ 0 h 267"/>
                    <a:gd name="T36" fmla="*/ 0 w 308"/>
                    <a:gd name="T37" fmla="*/ 0 h 267"/>
                    <a:gd name="T38" fmla="*/ 0 w 308"/>
                    <a:gd name="T39" fmla="*/ 0 h 267"/>
                    <a:gd name="T40" fmla="*/ 0 w 308"/>
                    <a:gd name="T41" fmla="*/ 0 h 267"/>
                    <a:gd name="T42" fmla="*/ 0 w 308"/>
                    <a:gd name="T43" fmla="*/ 0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08" h="267">
                      <a:moveTo>
                        <a:pt x="276" y="267"/>
                      </a:moveTo>
                      <a:cubicBezTo>
                        <a:pt x="276" y="267"/>
                        <a:pt x="276" y="267"/>
                        <a:pt x="276" y="267"/>
                      </a:cubicBezTo>
                      <a:cubicBezTo>
                        <a:pt x="276" y="267"/>
                        <a:pt x="276" y="267"/>
                        <a:pt x="276" y="267"/>
                      </a:cubicBezTo>
                      <a:cubicBezTo>
                        <a:pt x="276" y="267"/>
                        <a:pt x="276" y="267"/>
                        <a:pt x="276" y="267"/>
                      </a:cubicBezTo>
                      <a:moveTo>
                        <a:pt x="308" y="180"/>
                      </a:moveTo>
                      <a:cubicBezTo>
                        <a:pt x="286" y="214"/>
                        <a:pt x="279" y="246"/>
                        <a:pt x="276" y="261"/>
                      </a:cubicBezTo>
                      <a:cubicBezTo>
                        <a:pt x="279" y="246"/>
                        <a:pt x="286" y="214"/>
                        <a:pt x="308" y="180"/>
                      </a:cubicBezTo>
                      <a:cubicBezTo>
                        <a:pt x="308" y="180"/>
                        <a:pt x="308" y="180"/>
                        <a:pt x="308" y="180"/>
                      </a:cubicBezTo>
                      <a:cubicBezTo>
                        <a:pt x="308" y="180"/>
                        <a:pt x="308" y="180"/>
                        <a:pt x="308" y="180"/>
                      </a:cubicBezTo>
                      <a:moveTo>
                        <a:pt x="0" y="1"/>
                      </a:moveTo>
                      <a:cubicBezTo>
                        <a:pt x="0" y="1"/>
                        <a:pt x="0" y="1"/>
                        <a:pt x="0" y="1"/>
                      </a:cubicBezTo>
                      <a:cubicBezTo>
                        <a:pt x="0" y="1"/>
                        <a:pt x="0" y="1"/>
                        <a:pt x="0" y="1"/>
                      </a:cubicBezTo>
                      <a:cubicBezTo>
                        <a:pt x="0" y="1"/>
                        <a:pt x="0" y="1"/>
                        <a:pt x="0" y="1"/>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path>
                  </a:pathLst>
                </a:custGeom>
                <a:solidFill>
                  <a:srgbClr val="EA8CC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pPr defTabSz="931684"/>
                  <a:endParaRPr lang="en-IN">
                    <a:solidFill>
                      <a:srgbClr val="000000"/>
                    </a:solidFill>
                  </a:endParaRPr>
                </a:p>
              </p:txBody>
            </p:sp>
            <p:sp>
              <p:nvSpPr>
                <p:cNvPr id="186" name="Rectangle 194"/>
                <p:cNvSpPr>
                  <a:spLocks noChangeArrowheads="1"/>
                </p:cNvSpPr>
                <p:nvPr/>
              </p:nvSpPr>
              <p:spPr bwMode="auto">
                <a:xfrm>
                  <a:off x="-2168525" y="4452938"/>
                  <a:ext cx="114300" cy="71438"/>
                </a:xfrm>
                <a:prstGeom prst="rect">
                  <a:avLst/>
                </a:prstGeom>
                <a:solidFill>
                  <a:schemeClr val="bg2">
                    <a:lumMod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27" tIns="45713" rIns="91427" bIns="45713" numCol="1" anchor="t" anchorCtr="0" compatLnSpc="1">
                  <a:prstTxWarp prst="textNoShape">
                    <a:avLst/>
                  </a:prstTxWarp>
                </a:bodyPr>
                <a:lstStyle/>
                <a:p>
                  <a:pPr defTabSz="931684"/>
                  <a:endParaRPr lang="en-IN">
                    <a:solidFill>
                      <a:srgbClr val="000000"/>
                    </a:solidFill>
                  </a:endParaRPr>
                </a:p>
              </p:txBody>
            </p:sp>
            <p:sp>
              <p:nvSpPr>
                <p:cNvPr id="187" name="Freeform 193"/>
                <p:cNvSpPr>
                  <a:spLocks/>
                </p:cNvSpPr>
                <p:nvPr/>
              </p:nvSpPr>
              <p:spPr bwMode="auto">
                <a:xfrm>
                  <a:off x="-2260600" y="4179888"/>
                  <a:ext cx="230188" cy="276225"/>
                </a:xfrm>
                <a:custGeom>
                  <a:avLst/>
                  <a:gdLst>
                    <a:gd name="T0" fmla="*/ 28 w 308"/>
                    <a:gd name="T1" fmla="*/ 0 h 370"/>
                    <a:gd name="T2" fmla="*/ 0 w 308"/>
                    <a:gd name="T3" fmla="*/ 100 h 370"/>
                    <a:gd name="T4" fmla="*/ 0 w 308"/>
                    <a:gd name="T5" fmla="*/ 100 h 370"/>
                    <a:gd name="T6" fmla="*/ 0 w 308"/>
                    <a:gd name="T7" fmla="*/ 100 h 370"/>
                    <a:gd name="T8" fmla="*/ 0 w 308"/>
                    <a:gd name="T9" fmla="*/ 100 h 370"/>
                    <a:gd name="T10" fmla="*/ 0 w 308"/>
                    <a:gd name="T11" fmla="*/ 100 h 370"/>
                    <a:gd name="T12" fmla="*/ 0 w 308"/>
                    <a:gd name="T13" fmla="*/ 100 h 370"/>
                    <a:gd name="T14" fmla="*/ 0 w 308"/>
                    <a:gd name="T15" fmla="*/ 101 h 370"/>
                    <a:gd name="T16" fmla="*/ 0 w 308"/>
                    <a:gd name="T17" fmla="*/ 101 h 370"/>
                    <a:gd name="T18" fmla="*/ 60 w 308"/>
                    <a:gd name="T19" fmla="*/ 243 h 370"/>
                    <a:gd name="T20" fmla="*/ 60 w 308"/>
                    <a:gd name="T21" fmla="*/ 243 h 370"/>
                    <a:gd name="T22" fmla="*/ 60 w 308"/>
                    <a:gd name="T23" fmla="*/ 243 h 370"/>
                    <a:gd name="T24" fmla="*/ 60 w 308"/>
                    <a:gd name="T25" fmla="*/ 243 h 370"/>
                    <a:gd name="T26" fmla="*/ 122 w 308"/>
                    <a:gd name="T27" fmla="*/ 370 h 370"/>
                    <a:gd name="T28" fmla="*/ 276 w 308"/>
                    <a:gd name="T29" fmla="*/ 367 h 370"/>
                    <a:gd name="T30" fmla="*/ 276 w 308"/>
                    <a:gd name="T31" fmla="*/ 367 h 370"/>
                    <a:gd name="T32" fmla="*/ 276 w 308"/>
                    <a:gd name="T33" fmla="*/ 367 h 370"/>
                    <a:gd name="T34" fmla="*/ 276 w 308"/>
                    <a:gd name="T35" fmla="*/ 361 h 370"/>
                    <a:gd name="T36" fmla="*/ 308 w 308"/>
                    <a:gd name="T37" fmla="*/ 280 h 370"/>
                    <a:gd name="T38" fmla="*/ 28 w 308"/>
                    <a:gd name="T39" fmla="*/ 0 h 3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08" h="370">
                      <a:moveTo>
                        <a:pt x="28" y="0"/>
                      </a:moveTo>
                      <a:cubicBezTo>
                        <a:pt x="10" y="29"/>
                        <a:pt x="0" y="63"/>
                        <a:pt x="0" y="100"/>
                      </a:cubicBezTo>
                      <a:cubicBezTo>
                        <a:pt x="0" y="100"/>
                        <a:pt x="0" y="100"/>
                        <a:pt x="0" y="100"/>
                      </a:cubicBezTo>
                      <a:cubicBezTo>
                        <a:pt x="0" y="100"/>
                        <a:pt x="0" y="100"/>
                        <a:pt x="0" y="100"/>
                      </a:cubicBezTo>
                      <a:cubicBezTo>
                        <a:pt x="0" y="100"/>
                        <a:pt x="0" y="100"/>
                        <a:pt x="0" y="100"/>
                      </a:cubicBezTo>
                      <a:cubicBezTo>
                        <a:pt x="0" y="100"/>
                        <a:pt x="0" y="100"/>
                        <a:pt x="0" y="100"/>
                      </a:cubicBezTo>
                      <a:cubicBezTo>
                        <a:pt x="0" y="100"/>
                        <a:pt x="0" y="100"/>
                        <a:pt x="0" y="100"/>
                      </a:cubicBezTo>
                      <a:cubicBezTo>
                        <a:pt x="0" y="101"/>
                        <a:pt x="0" y="101"/>
                        <a:pt x="0" y="101"/>
                      </a:cubicBezTo>
                      <a:cubicBezTo>
                        <a:pt x="0" y="101"/>
                        <a:pt x="0" y="101"/>
                        <a:pt x="0" y="101"/>
                      </a:cubicBezTo>
                      <a:cubicBezTo>
                        <a:pt x="0" y="157"/>
                        <a:pt x="23" y="207"/>
                        <a:pt x="60" y="243"/>
                      </a:cubicBezTo>
                      <a:cubicBezTo>
                        <a:pt x="60" y="243"/>
                        <a:pt x="60" y="243"/>
                        <a:pt x="60" y="243"/>
                      </a:cubicBezTo>
                      <a:cubicBezTo>
                        <a:pt x="60" y="243"/>
                        <a:pt x="60" y="243"/>
                        <a:pt x="60" y="243"/>
                      </a:cubicBezTo>
                      <a:cubicBezTo>
                        <a:pt x="60" y="243"/>
                        <a:pt x="60" y="243"/>
                        <a:pt x="60" y="243"/>
                      </a:cubicBezTo>
                      <a:cubicBezTo>
                        <a:pt x="120" y="304"/>
                        <a:pt x="122" y="370"/>
                        <a:pt x="122" y="370"/>
                      </a:cubicBezTo>
                      <a:cubicBezTo>
                        <a:pt x="276" y="367"/>
                        <a:pt x="276" y="367"/>
                        <a:pt x="276" y="367"/>
                      </a:cubicBezTo>
                      <a:cubicBezTo>
                        <a:pt x="276" y="367"/>
                        <a:pt x="276" y="367"/>
                        <a:pt x="276" y="367"/>
                      </a:cubicBezTo>
                      <a:cubicBezTo>
                        <a:pt x="276" y="367"/>
                        <a:pt x="276" y="367"/>
                        <a:pt x="276" y="367"/>
                      </a:cubicBezTo>
                      <a:cubicBezTo>
                        <a:pt x="276" y="366"/>
                        <a:pt x="276" y="364"/>
                        <a:pt x="276" y="361"/>
                      </a:cubicBezTo>
                      <a:cubicBezTo>
                        <a:pt x="279" y="346"/>
                        <a:pt x="286" y="314"/>
                        <a:pt x="308" y="280"/>
                      </a:cubicBezTo>
                      <a:cubicBezTo>
                        <a:pt x="28" y="0"/>
                        <a:pt x="28" y="0"/>
                        <a:pt x="28" y="0"/>
                      </a:cubicBezTo>
                    </a:path>
                  </a:pathLst>
                </a:custGeom>
                <a:solidFill>
                  <a:srgbClr val="F2F2F2">
                    <a:alpha val="49000"/>
                  </a:srgbClr>
                </a:solidFill>
                <a:ln>
                  <a:noFill/>
                </a:ln>
              </p:spPr>
              <p:txBody>
                <a:bodyPr vert="horz" wrap="square" lIns="91427" tIns="45713" rIns="91427" bIns="45713" numCol="1" anchor="t" anchorCtr="0" compatLnSpc="1">
                  <a:prstTxWarp prst="textNoShape">
                    <a:avLst/>
                  </a:prstTxWarp>
                </a:bodyPr>
                <a:lstStyle/>
                <a:p>
                  <a:pPr defTabSz="931684"/>
                  <a:endParaRPr lang="en-IN">
                    <a:solidFill>
                      <a:srgbClr val="000000"/>
                    </a:solidFill>
                  </a:endParaRPr>
                </a:p>
              </p:txBody>
            </p:sp>
          </p:grpSp>
        </p:grpSp>
      </p:grpSp>
      <p:sp>
        <p:nvSpPr>
          <p:cNvPr id="260" name="Title 276"/>
          <p:cNvSpPr txBox="1">
            <a:spLocks/>
          </p:cNvSpPr>
          <p:nvPr/>
        </p:nvSpPr>
        <p:spPr>
          <a:xfrm>
            <a:off x="308353" y="355548"/>
            <a:ext cx="11653521" cy="1075884"/>
          </a:xfrm>
          <a:prstGeom prst="rect">
            <a:avLst/>
          </a:prstGeom>
        </p:spPr>
        <p:txBody>
          <a:bodyPr/>
          <a:lstStyle>
            <a:lvl1pPr algn="l" defTabSz="931863" rtl="0" fontAlgn="base">
              <a:lnSpc>
                <a:spcPct val="90000"/>
              </a:lnSpc>
              <a:spcBef>
                <a:spcPct val="0"/>
              </a:spcBef>
              <a:spcAft>
                <a:spcPct val="0"/>
              </a:spcAft>
              <a:defRPr lang="en-US" sz="4000" kern="1200" spc="-102" dirty="0">
                <a:ln w="3175">
                  <a:noFill/>
                </a:ln>
                <a:solidFill>
                  <a:schemeClr val="tx1"/>
                </a:solidFill>
                <a:latin typeface="+mj-lt"/>
                <a:ea typeface="ＭＳ Ｐゴシック" charset="0"/>
                <a:cs typeface="Segoe UI" pitchFamily="34" charset="0"/>
              </a:defRPr>
            </a:lvl1pPr>
            <a:lvl2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2pPr>
            <a:lvl3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3pPr>
            <a:lvl4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4pPr>
            <a:lvl5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5pPr>
            <a:lvl6pPr marL="4572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6pPr>
            <a:lvl7pPr marL="9144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7pPr>
            <a:lvl8pPr marL="13716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8pPr>
            <a:lvl9pPr marL="18288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9pPr>
          </a:lstStyle>
          <a:p>
            <a:r>
              <a:rPr lang="en-US" dirty="0"/>
              <a:t>Do more. Achieve more.</a:t>
            </a:r>
          </a:p>
        </p:txBody>
      </p:sp>
    </p:spTree>
    <p:extLst>
      <p:ext uri="{BB962C8B-B14F-4D97-AF65-F5344CB8AC3E}">
        <p14:creationId xmlns:p14="http://schemas.microsoft.com/office/powerpoint/2010/main" val="1779784431"/>
      </p:ext>
    </p:extLst>
  </p:cSld>
  <p:clrMapOvr>
    <a:masterClrMapping/>
  </p:clrMapOvr>
  <p:transition>
    <p:fade/>
  </p:transition>
  <p:timing>
    <p:tnLst>
      <p:par>
        <p:cTn id="1" dur="indefinite" restart="never" nodeType="tmRoot"/>
      </p:par>
    </p:tnLst>
  </p:timing>
</p:sld>
</file>

<file path=ppt/slides/slide8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err="1"/>
              <a:t>gMSA</a:t>
            </a:r>
            <a:r>
              <a:rPr lang="en-US" dirty="0"/>
              <a:t> support</a:t>
            </a:r>
          </a:p>
        </p:txBody>
      </p:sp>
      <p:sp>
        <p:nvSpPr>
          <p:cNvPr id="3" name="Content Placeholder 2"/>
          <p:cNvSpPr>
            <a:spLocks noGrp="1"/>
          </p:cNvSpPr>
          <p:nvPr>
            <p:ph type="body" sz="quarter" idx="4294967295"/>
          </p:nvPr>
        </p:nvSpPr>
        <p:spPr>
          <a:xfrm>
            <a:off x="0" y="1212850"/>
            <a:ext cx="11887200" cy="5302250"/>
          </a:xfrm>
        </p:spPr>
        <p:txBody>
          <a:bodyPr>
            <a:normAutofit/>
          </a:bodyPr>
          <a:lstStyle/>
          <a:p>
            <a:pPr marL="0" indent="0">
              <a:buNone/>
            </a:pPr>
            <a:r>
              <a:rPr lang="en-US" sz="3200" dirty="0">
                <a:solidFill>
                  <a:srgbClr val="C00000"/>
                </a:solidFill>
                <a:latin typeface="Segoe UI Semilight" panose="020B0402040204020203" pitchFamily="34" charset="0"/>
                <a:cs typeface="Segoe UI Semilight" panose="020B0402040204020203" pitchFamily="34" charset="0"/>
              </a:rPr>
              <a:t>Group Managed Service Accounts (</a:t>
            </a:r>
            <a:r>
              <a:rPr lang="en-US" sz="3200" dirty="0" err="1">
                <a:solidFill>
                  <a:srgbClr val="C00000"/>
                </a:solidFill>
                <a:latin typeface="Segoe UI Semilight" panose="020B0402040204020203" pitchFamily="34" charset="0"/>
                <a:cs typeface="Segoe UI Semilight" panose="020B0402040204020203" pitchFamily="34" charset="0"/>
              </a:rPr>
              <a:t>gMSA</a:t>
            </a:r>
            <a:r>
              <a:rPr lang="en-US" sz="3200" dirty="0">
                <a:solidFill>
                  <a:srgbClr val="C00000"/>
                </a:solidFill>
                <a:latin typeface="Segoe UI Semilight" panose="020B0402040204020203" pitchFamily="34" charset="0"/>
                <a:cs typeface="Segoe UI Semilight" panose="020B0402040204020203" pitchFamily="34" charset="0"/>
              </a:rPr>
              <a:t>)</a:t>
            </a:r>
          </a:p>
          <a:p>
            <a:pPr marL="342900" lvl="1" indent="0">
              <a:buNone/>
            </a:pPr>
            <a:r>
              <a:rPr lang="en-US" sz="1800" dirty="0"/>
              <a:t>Automatically set domain scope for Managed Service Accounts</a:t>
            </a:r>
          </a:p>
          <a:p>
            <a:pPr marL="342900" lvl="1" indent="0">
              <a:buNone/>
            </a:pPr>
            <a:r>
              <a:rPr lang="en-US" sz="1800" dirty="0"/>
              <a:t>Automatic password rotation</a:t>
            </a:r>
          </a:p>
          <a:p>
            <a:pPr marL="342900" lvl="1" indent="0">
              <a:buNone/>
            </a:pPr>
            <a:r>
              <a:rPr lang="en-US" sz="1800" dirty="0"/>
              <a:t>Much more secure than regular domain accounts</a:t>
            </a:r>
          </a:p>
          <a:p>
            <a:pPr marL="342900" lvl="1" indent="0">
              <a:buNone/>
            </a:pPr>
            <a:r>
              <a:rPr lang="en-US" sz="1800" dirty="0"/>
              <a:t>Enables cross-system security context</a:t>
            </a:r>
          </a:p>
          <a:p>
            <a:pPr marL="0" indent="0">
              <a:buNone/>
            </a:pPr>
            <a:r>
              <a:rPr lang="en-US" sz="3200" dirty="0">
                <a:solidFill>
                  <a:srgbClr val="C00000"/>
                </a:solidFill>
                <a:latin typeface="Segoe UI Semilight" panose="020B0402040204020203" pitchFamily="34" charset="0"/>
                <a:cs typeface="Segoe UI Semilight" panose="020B0402040204020203" pitchFamily="34" charset="0"/>
              </a:rPr>
              <a:t>Why would I want a </a:t>
            </a:r>
            <a:r>
              <a:rPr lang="en-US" sz="3200" dirty="0" err="1">
                <a:solidFill>
                  <a:srgbClr val="C00000"/>
                </a:solidFill>
                <a:latin typeface="Segoe UI Semilight" panose="020B0402040204020203" pitchFamily="34" charset="0"/>
                <a:cs typeface="Segoe UI Semilight" panose="020B0402040204020203" pitchFamily="34" charset="0"/>
              </a:rPr>
              <a:t>gMSA</a:t>
            </a:r>
            <a:r>
              <a:rPr lang="en-US" sz="3200" dirty="0">
                <a:solidFill>
                  <a:srgbClr val="C00000"/>
                </a:solidFill>
                <a:latin typeface="Segoe UI Semilight" panose="020B0402040204020203" pitchFamily="34" charset="0"/>
                <a:cs typeface="Segoe UI Semilight" panose="020B0402040204020203" pitchFamily="34" charset="0"/>
              </a:rPr>
              <a:t>?</a:t>
            </a:r>
          </a:p>
          <a:p>
            <a:pPr marL="342900" lvl="1" indent="0">
              <a:buNone/>
            </a:pPr>
            <a:r>
              <a:rPr lang="en-US" sz="1800" dirty="0"/>
              <a:t>No need to manually change passwords on all AlwaysOn instances</a:t>
            </a:r>
          </a:p>
          <a:p>
            <a:pPr marL="0" indent="0">
              <a:buNone/>
            </a:pPr>
            <a:r>
              <a:rPr lang="en-US" sz="3200" dirty="0">
                <a:solidFill>
                  <a:srgbClr val="C00000"/>
                </a:solidFill>
                <a:latin typeface="Segoe UI Semilight" panose="020B0402040204020203" pitchFamily="34" charset="0"/>
                <a:cs typeface="Segoe UI Semilight" panose="020B0402040204020203" pitchFamily="34" charset="0"/>
              </a:rPr>
              <a:t>How does it work?</a:t>
            </a:r>
          </a:p>
          <a:p>
            <a:pPr marL="342900" lvl="1" indent="0">
              <a:buNone/>
            </a:pPr>
            <a:r>
              <a:rPr lang="en-US" sz="1800" dirty="0"/>
              <a:t>Passwords are managed by the domain</a:t>
            </a:r>
          </a:p>
          <a:p>
            <a:pPr marL="0" indent="0">
              <a:buNone/>
            </a:pPr>
            <a:r>
              <a:rPr lang="en-US" sz="3200" dirty="0">
                <a:solidFill>
                  <a:srgbClr val="C00000"/>
                </a:solidFill>
                <a:latin typeface="Segoe UI Semilight" panose="020B0402040204020203" pitchFamily="34" charset="0"/>
                <a:cs typeface="Segoe UI Semilight" panose="020B0402040204020203" pitchFamily="34" charset="0"/>
              </a:rPr>
              <a:t>What versions will it be supported in?</a:t>
            </a:r>
          </a:p>
          <a:p>
            <a:pPr marL="342900" lvl="1" indent="0">
              <a:buNone/>
            </a:pPr>
            <a:r>
              <a:rPr lang="en-US" sz="1800" dirty="0"/>
              <a:t>Supported in SQL Server 2014 and SQL Server 2016</a:t>
            </a:r>
          </a:p>
        </p:txBody>
      </p:sp>
      <p:sp>
        <p:nvSpPr>
          <p:cNvPr id="4" name="TextBox 3"/>
          <p:cNvSpPr txBox="1"/>
          <p:nvPr/>
        </p:nvSpPr>
        <p:spPr>
          <a:xfrm>
            <a:off x="1" y="6642289"/>
            <a:ext cx="3806190" cy="352236"/>
          </a:xfrm>
          <a:prstGeom prst="rect">
            <a:avLst/>
          </a:prstGeom>
          <a:noFill/>
        </p:spPr>
        <p:txBody>
          <a:bodyPr wrap="square" lIns="365760" tIns="146304" rIns="182880" bIns="146304" rtlCol="0" anchor="ctr" anchorCtr="0">
            <a:noAutofit/>
          </a:bodyPr>
          <a:lstStyle/>
          <a:p>
            <a:pPr>
              <a:lnSpc>
                <a:spcPct val="90000"/>
              </a:lnSpc>
              <a:spcAft>
                <a:spcPts val="600"/>
              </a:spcAft>
            </a:pPr>
            <a:r>
              <a:rPr lang="en-US" sz="1400" dirty="0">
                <a:solidFill>
                  <a:schemeClr val="bg1"/>
                </a:solidFill>
                <a:latin typeface="Segoe UI Semibold" panose="020B0702040204020203" pitchFamily="34" charset="0"/>
                <a:ea typeface="Segoe UI Black" panose="020B0A02040204020203" pitchFamily="34" charset="0"/>
                <a:cs typeface="Segoe UI Semibold" panose="020B0702040204020203" pitchFamily="34" charset="0"/>
              </a:rPr>
              <a:t>Availability</a:t>
            </a:r>
          </a:p>
        </p:txBody>
      </p:sp>
    </p:spTree>
    <p:extLst>
      <p:ext uri="{BB962C8B-B14F-4D97-AF65-F5344CB8AC3E}">
        <p14:creationId xmlns:p14="http://schemas.microsoft.com/office/powerpoint/2010/main" val="660135809"/>
      </p:ext>
    </p:extLst>
  </p:cSld>
  <p:clrMapOvr>
    <a:masterClrMapping/>
  </p:clrMapOvr>
  <p:transition>
    <p:fade/>
  </p:transition>
</p:sld>
</file>

<file path=ppt/slides/slide8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Title 2"/>
          <p:cNvSpPr>
            <a:spLocks noGrp="1"/>
          </p:cNvSpPr>
          <p:nvPr>
            <p:ph type="title"/>
          </p:nvPr>
        </p:nvSpPr>
        <p:spPr/>
        <p:txBody>
          <a:bodyPr/>
          <a:lstStyle/>
          <a:p>
            <a:r>
              <a:rPr lang="en-US" dirty="0"/>
              <a:t>Domain-independent Availability Groups</a:t>
            </a:r>
          </a:p>
        </p:txBody>
      </p:sp>
      <p:sp>
        <p:nvSpPr>
          <p:cNvPr id="4" name="Text Placeholder 3"/>
          <p:cNvSpPr>
            <a:spLocks noGrp="1"/>
          </p:cNvSpPr>
          <p:nvPr>
            <p:ph type="body" sz="quarter" idx="4294967295"/>
          </p:nvPr>
        </p:nvSpPr>
        <p:spPr>
          <a:xfrm>
            <a:off x="0" y="1212850"/>
            <a:ext cx="11887200" cy="4776788"/>
          </a:xfrm>
        </p:spPr>
        <p:txBody>
          <a:bodyPr/>
          <a:lstStyle/>
          <a:p>
            <a:pPr marL="0" indent="0">
              <a:buNone/>
            </a:pPr>
            <a:r>
              <a:rPr lang="en-US" sz="3200" dirty="0">
                <a:solidFill>
                  <a:srgbClr val="C00000"/>
                </a:solidFill>
                <a:latin typeface="Segoe UI Semilight" panose="020B0402040204020203" pitchFamily="34" charset="0"/>
                <a:cs typeface="Segoe UI Semilight" panose="020B0402040204020203" pitchFamily="34" charset="0"/>
              </a:rPr>
              <a:t>New feature in Windows Server 2016</a:t>
            </a:r>
          </a:p>
          <a:p>
            <a:pPr marL="0" indent="0">
              <a:buNone/>
            </a:pPr>
            <a:r>
              <a:rPr lang="en-US" sz="3200" dirty="0">
                <a:solidFill>
                  <a:srgbClr val="C00000"/>
                </a:solidFill>
                <a:latin typeface="Segoe UI Semilight" panose="020B0402040204020203" pitchFamily="34" charset="0"/>
                <a:cs typeface="Segoe UI Semilight" panose="020B0402040204020203" pitchFamily="34" charset="0"/>
              </a:rPr>
              <a:t>Environments supported:</a:t>
            </a:r>
          </a:p>
          <a:p>
            <a:pPr marL="342900" lvl="1" indent="0">
              <a:buNone/>
            </a:pPr>
            <a:r>
              <a:rPr lang="en-US" sz="1800" dirty="0"/>
              <a:t>Cross domains (with trust)</a:t>
            </a:r>
          </a:p>
          <a:p>
            <a:pPr marL="342900" lvl="1" indent="0">
              <a:buNone/>
            </a:pPr>
            <a:r>
              <a:rPr lang="en-US" sz="1800" dirty="0"/>
              <a:t>Cross domains (no trust)</a:t>
            </a:r>
          </a:p>
          <a:p>
            <a:pPr marL="342900" lvl="1" indent="0">
              <a:buNone/>
            </a:pPr>
            <a:r>
              <a:rPr lang="en-US" sz="1800" dirty="0"/>
              <a:t>No domain at all</a:t>
            </a:r>
          </a:p>
          <a:p>
            <a:pPr marL="342900" lvl="1" indent="0">
              <a:buNone/>
            </a:pPr>
            <a:endParaRPr lang="en-US" sz="1800" dirty="0"/>
          </a:p>
          <a:p>
            <a:pPr marL="0" indent="0">
              <a:buNone/>
            </a:pPr>
            <a:r>
              <a:rPr lang="en-US" sz="3200" dirty="0">
                <a:solidFill>
                  <a:srgbClr val="C00000"/>
                </a:solidFill>
                <a:latin typeface="Segoe UI Semilight" panose="020B0402040204020203" pitchFamily="34" charset="0"/>
                <a:cs typeface="Segoe UI Semilight" panose="020B0402040204020203" pitchFamily="34" charset="0"/>
              </a:rPr>
              <a:t>Cluster management via PowerShell only</a:t>
            </a:r>
          </a:p>
          <a:p>
            <a:pPr marL="0" indent="0">
              <a:buNone/>
            </a:pPr>
            <a:r>
              <a:rPr lang="en-US" sz="3200" dirty="0">
                <a:solidFill>
                  <a:srgbClr val="C00000"/>
                </a:solidFill>
                <a:latin typeface="Segoe UI Semilight" panose="020B0402040204020203" pitchFamily="34" charset="0"/>
                <a:cs typeface="Segoe UI Semilight" panose="020B0402040204020203" pitchFamily="34" charset="0"/>
              </a:rPr>
              <a:t>SQL management as normal</a:t>
            </a:r>
          </a:p>
          <a:p>
            <a:pPr marL="0" indent="0">
              <a:buNone/>
            </a:pPr>
            <a:r>
              <a:rPr lang="en-US" sz="3200" dirty="0">
                <a:solidFill>
                  <a:srgbClr val="C00000"/>
                </a:solidFill>
                <a:latin typeface="Segoe UI Semilight" panose="020B0402040204020203" pitchFamily="34" charset="0"/>
                <a:cs typeface="Segoe UI Semilight" panose="020B0402040204020203" pitchFamily="34" charset="0"/>
              </a:rPr>
              <a:t>Uses certificate-secured endpoints like DBM</a:t>
            </a:r>
          </a:p>
        </p:txBody>
      </p:sp>
      <p:sp>
        <p:nvSpPr>
          <p:cNvPr id="5" name="TextBox 4"/>
          <p:cNvSpPr txBox="1"/>
          <p:nvPr/>
        </p:nvSpPr>
        <p:spPr>
          <a:xfrm>
            <a:off x="1" y="6642289"/>
            <a:ext cx="3806190" cy="352236"/>
          </a:xfrm>
          <a:prstGeom prst="rect">
            <a:avLst/>
          </a:prstGeom>
          <a:noFill/>
        </p:spPr>
        <p:txBody>
          <a:bodyPr wrap="square" lIns="365760" tIns="146304" rIns="182880" bIns="146304" rtlCol="0" anchor="ctr" anchorCtr="0">
            <a:noAutofit/>
          </a:bodyPr>
          <a:lstStyle/>
          <a:p>
            <a:pPr>
              <a:lnSpc>
                <a:spcPct val="90000"/>
              </a:lnSpc>
              <a:spcAft>
                <a:spcPts val="600"/>
              </a:spcAft>
            </a:pPr>
            <a:r>
              <a:rPr lang="en-US" sz="1400" dirty="0">
                <a:solidFill>
                  <a:schemeClr val="bg1"/>
                </a:solidFill>
                <a:latin typeface="Segoe UI Semibold" panose="020B0702040204020203" pitchFamily="34" charset="0"/>
                <a:ea typeface="Segoe UI Black" panose="020B0A02040204020203" pitchFamily="34" charset="0"/>
                <a:cs typeface="Segoe UI Semibold" panose="020B0702040204020203" pitchFamily="34" charset="0"/>
              </a:rPr>
              <a:t>Availability</a:t>
            </a:r>
          </a:p>
        </p:txBody>
      </p:sp>
    </p:spTree>
    <p:extLst>
      <p:ext uri="{BB962C8B-B14F-4D97-AF65-F5344CB8AC3E}">
        <p14:creationId xmlns:p14="http://schemas.microsoft.com/office/powerpoint/2010/main" val="2165898575"/>
      </p:ext>
    </p:extLst>
  </p:cSld>
  <p:clrMapOvr>
    <a:masterClrMapping/>
  </p:clrMapOvr>
  <p:transition>
    <p:fade/>
  </p:transition>
</p:sld>
</file>

<file path=ppt/slides/slide8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4" name="Title 1"/>
          <p:cNvSpPr txBox="1">
            <a:spLocks/>
          </p:cNvSpPr>
          <p:nvPr/>
        </p:nvSpPr>
        <p:spPr>
          <a:xfrm>
            <a:off x="274639" y="371476"/>
            <a:ext cx="11887200" cy="946413"/>
          </a:xfrm>
          <a:prstGeom prst="rect">
            <a:avLst/>
          </a:prstGeom>
        </p:spPr>
        <p:txBody>
          <a:bodyPr/>
          <a:lstStyle>
            <a:lvl1pPr algn="l" defTabSz="931863" rtl="0" fontAlgn="base">
              <a:lnSpc>
                <a:spcPct val="90000"/>
              </a:lnSpc>
              <a:spcBef>
                <a:spcPct val="0"/>
              </a:spcBef>
              <a:spcAft>
                <a:spcPct val="0"/>
              </a:spcAft>
              <a:defRPr lang="en-US" sz="5400" kern="1200" spc="-102" dirty="0">
                <a:ln w="3175">
                  <a:noFill/>
                </a:ln>
                <a:solidFill>
                  <a:schemeClr val="tx1"/>
                </a:solidFill>
                <a:latin typeface="+mj-lt"/>
                <a:ea typeface="ＭＳ Ｐゴシック" charset="0"/>
                <a:cs typeface="Segoe UI" pitchFamily="34" charset="0"/>
              </a:defRPr>
            </a:lvl1pPr>
            <a:lvl2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2pPr>
            <a:lvl3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3pPr>
            <a:lvl4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4pPr>
            <a:lvl5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5pPr>
            <a:lvl6pPr marL="4572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6pPr>
            <a:lvl7pPr marL="9144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7pPr>
            <a:lvl8pPr marL="13716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8pPr>
            <a:lvl9pPr marL="18288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9pPr>
          </a:lstStyle>
          <a:p>
            <a:r>
              <a:rPr lang="en-US" sz="4000" dirty="0"/>
              <a:t>Summary: enhanced AlwaysOn</a:t>
            </a:r>
          </a:p>
        </p:txBody>
      </p:sp>
      <p:sp>
        <p:nvSpPr>
          <p:cNvPr id="7" name="Rectangle 6"/>
          <p:cNvSpPr/>
          <p:nvPr/>
        </p:nvSpPr>
        <p:spPr>
          <a:xfrm>
            <a:off x="274638" y="1430153"/>
            <a:ext cx="11274632" cy="5570756"/>
          </a:xfrm>
          <a:prstGeom prst="rect">
            <a:avLst/>
          </a:prstGeom>
        </p:spPr>
        <p:txBody>
          <a:bodyPr wrap="square">
            <a:spAutoFit/>
          </a:bodyPr>
          <a:lstStyle/>
          <a:p>
            <a:pPr marR="0">
              <a:spcBef>
                <a:spcPts val="1800"/>
              </a:spcBef>
              <a:spcAft>
                <a:spcPts val="0"/>
              </a:spcAft>
            </a:pPr>
            <a:r>
              <a:rPr lang="en-US" sz="3200" dirty="0">
                <a:solidFill>
                  <a:srgbClr val="C00000"/>
                </a:solidFill>
                <a:latin typeface="Segoe UI Semilight" panose="020B0402040204020203" pitchFamily="34" charset="0"/>
                <a:ea typeface="Times New Roman" panose="02020603050405020304" pitchFamily="18" charset="0"/>
                <a:cs typeface="Segoe UI Semilight" panose="020B0402040204020203" pitchFamily="34" charset="0"/>
              </a:rPr>
              <a:t>Capability</a:t>
            </a:r>
          </a:p>
          <a:p>
            <a:pPr marR="0">
              <a:spcBef>
                <a:spcPts val="1800"/>
              </a:spcBef>
              <a:spcAft>
                <a:spcPts val="0"/>
              </a:spcAft>
            </a:pPr>
            <a:r>
              <a:rPr lang="en-US" sz="1800" dirty="0">
                <a:latin typeface="+mn-lt"/>
                <a:ea typeface="Times New Roman" panose="02020603050405020304" pitchFamily="18" charset="0"/>
                <a:cs typeface="Segoe UI Light" panose="020B0502040204020203" pitchFamily="34" charset="0"/>
              </a:rPr>
              <a:t>For scalability, SQL Server 2016 adds in load balancing of readable </a:t>
            </a:r>
            <a:r>
              <a:rPr lang="en-US" sz="1800" dirty="0" err="1">
                <a:latin typeface="+mn-lt"/>
                <a:ea typeface="Times New Roman" panose="02020603050405020304" pitchFamily="18" charset="0"/>
                <a:cs typeface="Segoe UI Light" panose="020B0502040204020203" pitchFamily="34" charset="0"/>
              </a:rPr>
              <a:t>secondaries</a:t>
            </a:r>
            <a:endParaRPr lang="en-US" sz="1800" dirty="0">
              <a:latin typeface="+mn-lt"/>
              <a:ea typeface="Times New Roman" panose="02020603050405020304" pitchFamily="18" charset="0"/>
              <a:cs typeface="Segoe UI Light" panose="020B0502040204020203" pitchFamily="34" charset="0"/>
            </a:endParaRPr>
          </a:p>
          <a:p>
            <a:pPr marR="0">
              <a:spcBef>
                <a:spcPts val="1800"/>
              </a:spcBef>
              <a:spcAft>
                <a:spcPts val="0"/>
              </a:spcAft>
            </a:pPr>
            <a:r>
              <a:rPr lang="en-US" sz="1800" dirty="0">
                <a:latin typeface="+mn-lt"/>
                <a:ea typeface="Times New Roman" panose="02020603050405020304" pitchFamily="18" charset="0"/>
                <a:cs typeface="Segoe UI Light" panose="020B0502040204020203" pitchFamily="34" charset="0"/>
              </a:rPr>
              <a:t>Increases the number of auto-failover targets from two to three</a:t>
            </a:r>
          </a:p>
          <a:p>
            <a:pPr marR="0">
              <a:spcBef>
                <a:spcPts val="1800"/>
              </a:spcBef>
              <a:spcAft>
                <a:spcPts val="0"/>
              </a:spcAft>
            </a:pPr>
            <a:r>
              <a:rPr lang="en-US" sz="3200" dirty="0">
                <a:solidFill>
                  <a:srgbClr val="C00000"/>
                </a:solidFill>
                <a:latin typeface="Segoe UI Semilight" panose="020B0402040204020203" pitchFamily="34" charset="0"/>
                <a:ea typeface="Times New Roman" panose="02020603050405020304" pitchFamily="18" charset="0"/>
                <a:cs typeface="Segoe UI Semilight" panose="020B0402040204020203" pitchFamily="34" charset="0"/>
              </a:rPr>
              <a:t>Benefits</a:t>
            </a:r>
          </a:p>
          <a:p>
            <a:pPr marR="0">
              <a:spcBef>
                <a:spcPts val="1800"/>
              </a:spcBef>
              <a:spcAft>
                <a:spcPts val="0"/>
              </a:spcAft>
            </a:pPr>
            <a:r>
              <a:rPr lang="en-US" sz="1800" dirty="0">
                <a:latin typeface="+mn-lt"/>
                <a:ea typeface="Times New Roman" panose="02020603050405020304" pitchFamily="18" charset="0"/>
                <a:cs typeface="Segoe UI Light" panose="020B0502040204020203" pitchFamily="34" charset="0"/>
              </a:rPr>
              <a:t>Log transport performance has been improved</a:t>
            </a:r>
          </a:p>
          <a:p>
            <a:pPr marR="0">
              <a:spcBef>
                <a:spcPts val="1800"/>
              </a:spcBef>
              <a:spcAft>
                <a:spcPts val="0"/>
              </a:spcAft>
            </a:pPr>
            <a:r>
              <a:rPr lang="en-US" sz="1800" dirty="0">
                <a:latin typeface="+mn-lt"/>
                <a:ea typeface="Times New Roman" panose="02020603050405020304" pitchFamily="18" charset="0"/>
                <a:cs typeface="Segoe UI Light" panose="020B0502040204020203" pitchFamily="34" charset="0"/>
              </a:rPr>
              <a:t>Support for Distributed Transaction Coordinator (DTC) — enrolled transactions for Availability Group databases</a:t>
            </a:r>
          </a:p>
          <a:p>
            <a:pPr marR="0">
              <a:spcBef>
                <a:spcPts val="1800"/>
              </a:spcBef>
              <a:spcAft>
                <a:spcPts val="0"/>
              </a:spcAft>
            </a:pPr>
            <a:r>
              <a:rPr lang="en-US" sz="1800" dirty="0">
                <a:latin typeface="+mn-lt"/>
                <a:ea typeface="Times New Roman" panose="02020603050405020304" pitchFamily="18" charset="0"/>
                <a:cs typeface="Segoe UI Light" panose="020B0502040204020203" pitchFamily="34" charset="0"/>
              </a:rPr>
              <a:t>Database-level health monitoring</a:t>
            </a:r>
          </a:p>
          <a:p>
            <a:pPr marR="0">
              <a:spcBef>
                <a:spcPts val="1800"/>
              </a:spcBef>
              <a:spcAft>
                <a:spcPts val="0"/>
              </a:spcAft>
            </a:pPr>
            <a:r>
              <a:rPr lang="en-US" sz="1800" dirty="0" err="1">
                <a:latin typeface="+mn-lt"/>
                <a:ea typeface="Times New Roman" panose="02020603050405020304" pitchFamily="18" charset="0"/>
                <a:cs typeface="Segoe UI Light" panose="020B0502040204020203" pitchFamily="34" charset="0"/>
              </a:rPr>
              <a:t>gMSA</a:t>
            </a:r>
            <a:r>
              <a:rPr lang="en-US" sz="1800" dirty="0">
                <a:latin typeface="+mn-lt"/>
                <a:ea typeface="Times New Roman" panose="02020603050405020304" pitchFamily="18" charset="0"/>
                <a:cs typeface="Segoe UI Light" panose="020B0502040204020203" pitchFamily="34" charset="0"/>
              </a:rPr>
              <a:t>: domain-level accounts that are automatically managed </a:t>
            </a:r>
          </a:p>
          <a:p>
            <a:pPr marR="0">
              <a:spcBef>
                <a:spcPts val="3000"/>
              </a:spcBef>
              <a:spcAft>
                <a:spcPts val="0"/>
              </a:spcAft>
            </a:pPr>
            <a:endParaRPr lang="en-US" dirty="0">
              <a:latin typeface="Segoe UI Light" panose="020B0502040204020203" pitchFamily="34" charset="0"/>
              <a:ea typeface="Times New Roman" panose="02020603050405020304" pitchFamily="18" charset="0"/>
              <a:cs typeface="Segoe UI Light" panose="020B0502040204020203" pitchFamily="34" charset="0"/>
            </a:endParaRPr>
          </a:p>
        </p:txBody>
      </p:sp>
      <p:sp>
        <p:nvSpPr>
          <p:cNvPr id="5" name="TextBox 4"/>
          <p:cNvSpPr txBox="1"/>
          <p:nvPr/>
        </p:nvSpPr>
        <p:spPr>
          <a:xfrm>
            <a:off x="1" y="6642289"/>
            <a:ext cx="3806190" cy="352236"/>
          </a:xfrm>
          <a:prstGeom prst="rect">
            <a:avLst/>
          </a:prstGeom>
          <a:noFill/>
        </p:spPr>
        <p:txBody>
          <a:bodyPr wrap="square" lIns="365760" tIns="146304" rIns="182880" bIns="146304" rtlCol="0" anchor="ctr" anchorCtr="0">
            <a:noAutofit/>
          </a:bodyPr>
          <a:lstStyle/>
          <a:p>
            <a:pPr>
              <a:lnSpc>
                <a:spcPct val="90000"/>
              </a:lnSpc>
              <a:spcAft>
                <a:spcPts val="600"/>
              </a:spcAft>
            </a:pPr>
            <a:r>
              <a:rPr lang="en-US" sz="1400" dirty="0">
                <a:solidFill>
                  <a:schemeClr val="bg1"/>
                </a:solidFill>
                <a:latin typeface="Segoe UI Semibold" panose="020B0702040204020203" pitchFamily="34" charset="0"/>
                <a:ea typeface="Segoe UI Black" panose="020B0A02040204020203" pitchFamily="34" charset="0"/>
                <a:cs typeface="Segoe UI Semibold" panose="020B0702040204020203" pitchFamily="34" charset="0"/>
              </a:rPr>
              <a:t>Availability</a:t>
            </a:r>
          </a:p>
        </p:txBody>
      </p:sp>
    </p:spTree>
    <p:extLst>
      <p:ext uri="{BB962C8B-B14F-4D97-AF65-F5344CB8AC3E}">
        <p14:creationId xmlns:p14="http://schemas.microsoft.com/office/powerpoint/2010/main" val="728570233"/>
      </p:ext>
    </p:extLst>
  </p:cSld>
  <p:clrMapOvr>
    <a:masterClrMapping/>
  </p:clrMapOvr>
  <p:transition>
    <p:fade/>
  </p:transition>
</p:sld>
</file>

<file path=ppt/slides/slide8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aphicFrame>
        <p:nvGraphicFramePr>
          <p:cNvPr id="15" name="Table 14"/>
          <p:cNvGraphicFramePr>
            <a:graphicFrameLocks noGrp="1"/>
          </p:cNvGraphicFramePr>
          <p:nvPr>
            <p:extLst/>
          </p:nvPr>
        </p:nvGraphicFramePr>
        <p:xfrm>
          <a:off x="880" y="1223704"/>
          <a:ext cx="12434712" cy="5418114"/>
        </p:xfrm>
        <a:graphic>
          <a:graphicData uri="http://schemas.openxmlformats.org/drawingml/2006/table">
            <a:tbl>
              <a:tblPr firstRow="1" bandRow="1">
                <a:tableStyleId>{5C22544A-7EE6-4342-B048-85BDC9FD1C3A}</a:tableStyleId>
              </a:tblPr>
              <a:tblGrid>
                <a:gridCol w="3108678">
                  <a:extLst>
                    <a:ext uri="{9D8B030D-6E8A-4147-A177-3AD203B41FA5}">
                      <a16:colId xmlns:a16="http://schemas.microsoft.com/office/drawing/2014/main" val="20000"/>
                    </a:ext>
                  </a:extLst>
                </a:gridCol>
                <a:gridCol w="3108678">
                  <a:extLst>
                    <a:ext uri="{9D8B030D-6E8A-4147-A177-3AD203B41FA5}">
                      <a16:colId xmlns:a16="http://schemas.microsoft.com/office/drawing/2014/main" val="20001"/>
                    </a:ext>
                  </a:extLst>
                </a:gridCol>
                <a:gridCol w="3108678">
                  <a:extLst>
                    <a:ext uri="{9D8B030D-6E8A-4147-A177-3AD203B41FA5}">
                      <a16:colId xmlns:a16="http://schemas.microsoft.com/office/drawing/2014/main" val="20002"/>
                    </a:ext>
                  </a:extLst>
                </a:gridCol>
                <a:gridCol w="3108678">
                  <a:extLst>
                    <a:ext uri="{9D8B030D-6E8A-4147-A177-3AD203B41FA5}">
                      <a16:colId xmlns:a16="http://schemas.microsoft.com/office/drawing/2014/main" val="20003"/>
                    </a:ext>
                  </a:extLst>
                </a:gridCol>
              </a:tblGrid>
              <a:tr h="590121">
                <a:tc>
                  <a:txBody>
                    <a:bodyPr/>
                    <a:lstStyle/>
                    <a:p>
                      <a:pPr algn="ctr"/>
                      <a:r>
                        <a:rPr lang="en-US" sz="2800" b="0" spc="0" dirty="0">
                          <a:latin typeface="+mj-lt"/>
                        </a:rPr>
                        <a:t>Performance</a:t>
                      </a:r>
                    </a:p>
                  </a:txBody>
                  <a:tcPr marL="91427" marR="91427" marT="0" marB="91440" anchor="ctr">
                    <a:solidFill>
                      <a:srgbClr val="C00000"/>
                    </a:solidFill>
                  </a:tcPr>
                </a:tc>
                <a:tc>
                  <a:txBody>
                    <a:bodyPr/>
                    <a:lstStyle/>
                    <a:p>
                      <a:pPr algn="ctr"/>
                      <a:r>
                        <a:rPr lang="en-US" sz="2800" b="0" spc="0" dirty="0">
                          <a:latin typeface="+mj-lt"/>
                        </a:rPr>
                        <a:t>Security</a:t>
                      </a:r>
                    </a:p>
                  </a:txBody>
                  <a:tcPr marL="91427" marR="91427" marT="0" marB="91440" anchor="ctr">
                    <a:solidFill>
                      <a:srgbClr val="C00000"/>
                    </a:solidFill>
                  </a:tcPr>
                </a:tc>
                <a:tc>
                  <a:txBody>
                    <a:bodyPr/>
                    <a:lstStyle/>
                    <a:p>
                      <a:pPr algn="ctr"/>
                      <a:r>
                        <a:rPr lang="en-US" sz="2800" b="0" spc="0" dirty="0">
                          <a:latin typeface="+mj-lt"/>
                        </a:rPr>
                        <a:t>Availability</a:t>
                      </a:r>
                    </a:p>
                  </a:txBody>
                  <a:tcPr marL="91427" marR="91427" marT="0" marB="91440" anchor="ctr">
                    <a:solidFill>
                      <a:srgbClr val="C00000"/>
                    </a:solidFill>
                  </a:tcPr>
                </a:tc>
                <a:tc>
                  <a:txBody>
                    <a:bodyPr/>
                    <a:lstStyle/>
                    <a:p>
                      <a:pPr algn="ctr"/>
                      <a:r>
                        <a:rPr lang="en-US" sz="2800" b="0" spc="0" dirty="0">
                          <a:latin typeface="+mj-lt"/>
                        </a:rPr>
                        <a:t>Scalability</a:t>
                      </a:r>
                    </a:p>
                  </a:txBody>
                  <a:tcPr marL="91427" marR="91427" marT="0" marB="91440" anchor="ctr">
                    <a:solidFill>
                      <a:srgbClr val="C00000"/>
                    </a:solidFill>
                  </a:tcPr>
                </a:tc>
                <a:extLst>
                  <a:ext uri="{0D108BD9-81ED-4DB2-BD59-A6C34878D82A}">
                    <a16:rowId xmlns:a16="http://schemas.microsoft.com/office/drawing/2014/main" val="10000"/>
                  </a:ext>
                </a:extLst>
              </a:tr>
              <a:tr h="4763621">
                <a:tc>
                  <a:txBody>
                    <a:bodyPr/>
                    <a:lstStyle/>
                    <a:p>
                      <a:pPr marL="0" marR="0" lvl="0" indent="0" algn="l" defTabSz="932742"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C00000"/>
                          </a:solidFill>
                          <a:effectLst/>
                          <a:uLnTx/>
                          <a:uFillTx/>
                          <a:latin typeface="+mn-lt"/>
                          <a:ea typeface="+mn-ea"/>
                          <a:cs typeface="+mn-cs"/>
                        </a:rPr>
                        <a:t>Operational analytics</a:t>
                      </a:r>
                    </a:p>
                    <a:p>
                      <a:pPr marL="0" marR="0" lvl="1" indent="0" algn="l" defTabSz="932472" rtl="0" eaLnBrk="1" fontAlgn="auto" latinLnBrk="0" hangingPunct="1">
                        <a:lnSpc>
                          <a:spcPct val="90000"/>
                        </a:lnSpc>
                        <a:spcBef>
                          <a:spcPts val="0"/>
                        </a:spcBef>
                        <a:spcAft>
                          <a:spcPts val="600"/>
                        </a:spcAft>
                        <a:buClr>
                          <a:srgbClr val="C00000"/>
                        </a:buClr>
                        <a:buSzTx/>
                        <a:buFont typeface="Arial" panose="020B0604020202020204" pitchFamily="34" charset="0"/>
                        <a:buNone/>
                        <a:tabLst/>
                        <a:defRPr/>
                      </a:pPr>
                      <a:r>
                        <a:rPr kumimoji="0" lang="en-US" sz="1400" b="0" i="0" u="none" strike="noStrike" kern="1200" cap="none" spc="0" normalizeH="0" baseline="0" noProof="0" dirty="0">
                          <a:ln w="3175">
                            <a:noFill/>
                          </a:ln>
                          <a:solidFill>
                            <a:srgbClr val="505050"/>
                          </a:solidFill>
                          <a:effectLst/>
                          <a:uLnTx/>
                          <a:uFillTx/>
                          <a:latin typeface="+mn-lt"/>
                          <a:ea typeface="ＭＳ Ｐゴシック" charset="0"/>
                          <a:cs typeface="Segoe UI" panose="020B0502040204020203" pitchFamily="34" charset="0"/>
                        </a:rPr>
                        <a:t>Insights on operational data;  Works with in-memory OLTP and disk-based OLTP</a:t>
                      </a:r>
                      <a:endParaRPr kumimoji="0" lang="en-US" sz="1800" b="0" i="0" u="none" strike="noStrike" kern="1200" cap="none" spc="0" normalizeH="0" baseline="0" noProof="0" dirty="0">
                        <a:ln>
                          <a:noFill/>
                        </a:ln>
                        <a:solidFill>
                          <a:srgbClr val="C00000"/>
                        </a:solidFill>
                        <a:effectLst/>
                        <a:uLnTx/>
                        <a:uFillTx/>
                        <a:latin typeface="+mn-lt"/>
                        <a:ea typeface="+mn-ea"/>
                        <a:cs typeface="+mn-cs"/>
                      </a:endParaRPr>
                    </a:p>
                    <a:p>
                      <a:pPr marL="0" marR="0" lvl="0" indent="0" algn="l" defTabSz="932742"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C00000"/>
                          </a:solidFill>
                          <a:effectLst/>
                          <a:uLnTx/>
                          <a:uFillTx/>
                          <a:latin typeface="+mn-lt"/>
                          <a:ea typeface="+mn-ea"/>
                          <a:cs typeface="+mn-cs"/>
                        </a:rPr>
                        <a:t>In-memory OLTP enhancements</a:t>
                      </a:r>
                    </a:p>
                    <a:p>
                      <a:pPr marL="0" algn="l" defTabSz="932742" rtl="0" eaLnBrk="1" latinLnBrk="0" hangingPunct="1">
                        <a:lnSpc>
                          <a:spcPct val="90000"/>
                        </a:lnSpc>
                        <a:spcBef>
                          <a:spcPts val="600"/>
                        </a:spcBef>
                        <a:spcAft>
                          <a:spcPts val="1200"/>
                        </a:spcAft>
                      </a:pPr>
                      <a:r>
                        <a:rPr lang="en-US" sz="1400" kern="1200" spc="0" dirty="0">
                          <a:ln w="3175">
                            <a:noFill/>
                          </a:ln>
                          <a:solidFill>
                            <a:srgbClr val="505050"/>
                          </a:solidFill>
                          <a:latin typeface="+mn-lt"/>
                          <a:ea typeface="ＭＳ Ｐゴシック" charset="0"/>
                          <a:cs typeface="Segoe UI" panose="020B0502040204020203" pitchFamily="34" charset="0"/>
                        </a:rPr>
                        <a:t>Greater T-SQL surface area, terabytes of memory supported, and greater number of parallel CPUs</a:t>
                      </a:r>
                    </a:p>
                    <a:p>
                      <a:pPr marL="0" algn="l" defTabSz="932472" rtl="0" eaLnBrk="1" latinLnBrk="0" hangingPunct="1">
                        <a:lnSpc>
                          <a:spcPct val="100000"/>
                        </a:lnSpc>
                        <a:spcBef>
                          <a:spcPts val="0"/>
                        </a:spcBef>
                        <a:spcAft>
                          <a:spcPts val="0"/>
                        </a:spcAft>
                      </a:pPr>
                      <a:r>
                        <a:rPr lang="en-US" sz="1800" b="0" kern="1200" spc="0" dirty="0">
                          <a:solidFill>
                            <a:srgbClr val="C00000"/>
                          </a:solidFill>
                          <a:latin typeface="+mn-lt"/>
                          <a:ea typeface="+mn-ea"/>
                          <a:cs typeface="+mn-cs"/>
                        </a:rPr>
                        <a:t>Query data store </a:t>
                      </a:r>
                    </a:p>
                    <a:p>
                      <a:pPr marL="0" algn="l" defTabSz="932472" rtl="0" eaLnBrk="1" latinLnBrk="0" hangingPunct="1">
                        <a:lnSpc>
                          <a:spcPct val="90000"/>
                        </a:lnSpc>
                        <a:spcAft>
                          <a:spcPts val="1200"/>
                        </a:spcAft>
                      </a:pPr>
                      <a:r>
                        <a:rPr lang="en-US" sz="1400" kern="1200" spc="0" dirty="0">
                          <a:ln w="3175">
                            <a:noFill/>
                          </a:ln>
                          <a:solidFill>
                            <a:srgbClr val="505050"/>
                          </a:solidFill>
                          <a:latin typeface="+mn-lt"/>
                          <a:ea typeface="ＭＳ Ｐゴシック" charset="0"/>
                          <a:cs typeface="Segoe UI" panose="020B0502040204020203" pitchFamily="34" charset="0"/>
                        </a:rPr>
                        <a:t>Monitor and optimize query plans</a:t>
                      </a:r>
                    </a:p>
                    <a:p>
                      <a:pPr defTabSz="932472">
                        <a:lnSpc>
                          <a:spcPct val="100000"/>
                        </a:lnSpc>
                        <a:spcBef>
                          <a:spcPts val="0"/>
                        </a:spcBef>
                        <a:spcAft>
                          <a:spcPts val="0"/>
                        </a:spcAft>
                      </a:pPr>
                      <a:r>
                        <a:rPr lang="en-US" sz="1800" b="0" kern="1200" spc="0" dirty="0">
                          <a:solidFill>
                            <a:srgbClr val="C00000"/>
                          </a:solidFill>
                          <a:latin typeface="+mn-lt"/>
                          <a:ea typeface="+mn-ea"/>
                          <a:cs typeface="+mn-cs"/>
                        </a:rPr>
                        <a:t>Native JSON</a:t>
                      </a:r>
                      <a:r>
                        <a:rPr lang="en-US" sz="2000" b="0" kern="1200" spc="0" dirty="0">
                          <a:solidFill>
                            <a:srgbClr val="C00000"/>
                          </a:solidFill>
                          <a:latin typeface="+mn-lt"/>
                          <a:ea typeface="+mn-ea"/>
                          <a:cs typeface="+mn-cs"/>
                        </a:rPr>
                        <a:t> </a:t>
                      </a:r>
                    </a:p>
                    <a:p>
                      <a:pPr marL="0" algn="l" defTabSz="932472" rtl="0" eaLnBrk="1" latinLnBrk="0" hangingPunct="1">
                        <a:lnSpc>
                          <a:spcPct val="90000"/>
                        </a:lnSpc>
                        <a:spcAft>
                          <a:spcPts val="1200"/>
                        </a:spcAft>
                      </a:pPr>
                      <a:r>
                        <a:rPr lang="en-US" sz="1400" kern="1200" spc="0" dirty="0">
                          <a:ln w="3175">
                            <a:noFill/>
                          </a:ln>
                          <a:solidFill>
                            <a:srgbClr val="505050"/>
                          </a:solidFill>
                          <a:latin typeface="+mn-lt"/>
                          <a:ea typeface="ＭＳ Ｐゴシック" charset="0"/>
                          <a:cs typeface="Segoe UI" panose="020B0502040204020203" pitchFamily="34" charset="0"/>
                        </a:rPr>
                        <a:t>Expanded support for JSON data </a:t>
                      </a:r>
                    </a:p>
                    <a:p>
                      <a:pPr lvl="0" defTabSz="932472">
                        <a:lnSpc>
                          <a:spcPct val="100000"/>
                        </a:lnSpc>
                        <a:spcBef>
                          <a:spcPts val="0"/>
                        </a:spcBef>
                        <a:spcAft>
                          <a:spcPts val="0"/>
                        </a:spcAft>
                      </a:pPr>
                      <a:r>
                        <a:rPr lang="en-US" sz="1800" b="0" kern="1200" spc="0" dirty="0">
                          <a:solidFill>
                            <a:srgbClr val="C00000"/>
                          </a:solidFill>
                          <a:latin typeface="+mn-lt"/>
                          <a:ea typeface="+mn-ea"/>
                          <a:cs typeface="+mn-cs"/>
                        </a:rPr>
                        <a:t>Temporal </a:t>
                      </a:r>
                      <a:r>
                        <a:rPr lang="en-US" sz="1800" b="0" kern="1200" spc="0">
                          <a:solidFill>
                            <a:srgbClr val="C00000"/>
                          </a:solidFill>
                          <a:latin typeface="+mn-lt"/>
                          <a:ea typeface="+mn-ea"/>
                          <a:cs typeface="+mn-cs"/>
                        </a:rPr>
                        <a:t>database support</a:t>
                      </a:r>
                    </a:p>
                    <a:p>
                      <a:pPr lvl="0" defTabSz="932472">
                        <a:lnSpc>
                          <a:spcPct val="100000"/>
                        </a:lnSpc>
                        <a:spcBef>
                          <a:spcPts val="0"/>
                        </a:spcBef>
                        <a:spcAft>
                          <a:spcPts val="0"/>
                        </a:spcAft>
                      </a:pPr>
                      <a:r>
                        <a:rPr lang="en-US" sz="1400" b="0" kern="1200" spc="0">
                          <a:solidFill>
                            <a:schemeClr val="tx1"/>
                          </a:solidFill>
                          <a:latin typeface="+mn-lt"/>
                          <a:ea typeface="+mn-ea"/>
                          <a:cs typeface="+mn-cs"/>
                        </a:rPr>
                        <a:t>query data as points in time </a:t>
                      </a:r>
                    </a:p>
                  </a:txBody>
                  <a:tcPr marL="182854" marR="182854" marT="182854" marB="91427">
                    <a:solidFill>
                      <a:schemeClr val="bg1">
                        <a:alpha val="80000"/>
                      </a:schemeClr>
                    </a:solidFill>
                  </a:tcPr>
                </a:tc>
                <a:tc>
                  <a:txBody>
                    <a:bodyPr/>
                    <a:lstStyle/>
                    <a:p>
                      <a:pPr marL="0" algn="l" defTabSz="932472" rtl="0" eaLnBrk="1" latinLnBrk="0" hangingPunct="1">
                        <a:lnSpc>
                          <a:spcPct val="100000"/>
                        </a:lnSpc>
                        <a:spcBef>
                          <a:spcPts val="0"/>
                        </a:spcBef>
                        <a:spcAft>
                          <a:spcPts val="0"/>
                        </a:spcAft>
                      </a:pPr>
                      <a:r>
                        <a:rPr lang="en-US" sz="1800" b="0" kern="1200" spc="0" dirty="0">
                          <a:solidFill>
                            <a:srgbClr val="C00000"/>
                          </a:solidFill>
                          <a:latin typeface="+mn-lt"/>
                          <a:ea typeface="+mn-ea"/>
                          <a:cs typeface="+mn-cs"/>
                        </a:rPr>
                        <a:t>Always encrypted</a:t>
                      </a:r>
                    </a:p>
                    <a:p>
                      <a:pPr marL="0" algn="l" defTabSz="932472" rtl="0" eaLnBrk="1" latinLnBrk="0" hangingPunct="1">
                        <a:lnSpc>
                          <a:spcPct val="90000"/>
                        </a:lnSpc>
                        <a:spcAft>
                          <a:spcPts val="1200"/>
                        </a:spcAft>
                      </a:pPr>
                      <a:r>
                        <a:rPr lang="en-US" sz="1400" kern="1200" spc="0" dirty="0">
                          <a:ln w="3175">
                            <a:noFill/>
                          </a:ln>
                          <a:solidFill>
                            <a:srgbClr val="505050"/>
                          </a:solidFill>
                          <a:latin typeface="Segoe UI" panose="020B0502040204020203" pitchFamily="34" charset="0"/>
                          <a:ea typeface="ＭＳ Ｐゴシック" charset="0"/>
                          <a:cs typeface="Segoe UI" panose="020B0502040204020203" pitchFamily="34" charset="0"/>
                        </a:rPr>
                        <a:t>Sensitive data remains encrypted at all times with ability to query</a:t>
                      </a:r>
                    </a:p>
                    <a:p>
                      <a:pPr marL="0" algn="l" defTabSz="932472" rtl="0" eaLnBrk="1" latinLnBrk="0" hangingPunct="1">
                        <a:lnSpc>
                          <a:spcPct val="100000"/>
                        </a:lnSpc>
                        <a:spcBef>
                          <a:spcPts val="0"/>
                        </a:spcBef>
                        <a:spcAft>
                          <a:spcPts val="0"/>
                        </a:spcAft>
                      </a:pPr>
                      <a:r>
                        <a:rPr lang="en-US" sz="1800" b="0" kern="1200" spc="0" dirty="0">
                          <a:solidFill>
                            <a:srgbClr val="C00000"/>
                          </a:solidFill>
                          <a:latin typeface="+mn-lt"/>
                          <a:ea typeface="+mn-ea"/>
                          <a:cs typeface="+mn-cs"/>
                        </a:rPr>
                        <a:t>Row-level security</a:t>
                      </a:r>
                    </a:p>
                    <a:p>
                      <a:pPr defTabSz="932472">
                        <a:lnSpc>
                          <a:spcPct val="90000"/>
                        </a:lnSpc>
                        <a:spcAft>
                          <a:spcPts val="1200"/>
                        </a:spcAft>
                      </a:pPr>
                      <a:r>
                        <a:rPr lang="en-US" sz="1400" kern="1200" spc="0" dirty="0">
                          <a:ln w="3175">
                            <a:noFill/>
                          </a:ln>
                          <a:solidFill>
                            <a:srgbClr val="505050"/>
                          </a:solidFill>
                          <a:latin typeface="+mn-lt"/>
                          <a:ea typeface="ＭＳ Ｐゴシック" charset="0"/>
                          <a:cs typeface="Segoe UI" panose="020B0502040204020203" pitchFamily="34" charset="0"/>
                        </a:rPr>
                        <a:t>Apply fine-grained access control to table rows </a:t>
                      </a:r>
                    </a:p>
                    <a:p>
                      <a:pPr marL="0" algn="l" defTabSz="932472" rtl="0" eaLnBrk="1" latinLnBrk="0" hangingPunct="1">
                        <a:lnSpc>
                          <a:spcPct val="100000"/>
                        </a:lnSpc>
                        <a:spcBef>
                          <a:spcPts val="0"/>
                        </a:spcBef>
                        <a:spcAft>
                          <a:spcPts val="0"/>
                        </a:spcAft>
                      </a:pPr>
                      <a:r>
                        <a:rPr lang="en-US" sz="1800" b="0" kern="1200" spc="0" dirty="0">
                          <a:solidFill>
                            <a:srgbClr val="C00000"/>
                          </a:solidFill>
                          <a:latin typeface="+mn-lt"/>
                          <a:ea typeface="+mn-ea"/>
                          <a:cs typeface="+mn-cs"/>
                        </a:rPr>
                        <a:t>Dynamic Data Masking</a:t>
                      </a:r>
                    </a:p>
                    <a:p>
                      <a:pPr marL="0" marR="0" lvl="1" indent="0" algn="l" defTabSz="932472" rtl="0" eaLnBrk="1" fontAlgn="auto" latinLnBrk="0" hangingPunct="1">
                        <a:lnSpc>
                          <a:spcPct val="90000"/>
                        </a:lnSpc>
                        <a:spcBef>
                          <a:spcPts val="0"/>
                        </a:spcBef>
                        <a:spcAft>
                          <a:spcPts val="600"/>
                        </a:spcAft>
                        <a:buClr>
                          <a:srgbClr val="C00000"/>
                        </a:buClr>
                        <a:buSzTx/>
                        <a:buFont typeface="Arial" panose="020B0604020202020204" pitchFamily="34" charset="0"/>
                        <a:buNone/>
                        <a:tabLst/>
                        <a:defRPr/>
                      </a:pPr>
                      <a:r>
                        <a:rPr kumimoji="0" lang="en-US" sz="1400" b="0" i="0" u="none" strike="noStrike" kern="1200" cap="none" spc="0" normalizeH="0" baseline="0" noProof="0" dirty="0">
                          <a:ln w="3175">
                            <a:noFill/>
                          </a:ln>
                          <a:solidFill>
                            <a:srgbClr val="505050"/>
                          </a:solidFill>
                          <a:effectLst/>
                          <a:uLnTx/>
                          <a:uFillTx/>
                          <a:latin typeface="+mn-lt"/>
                          <a:ea typeface="ＭＳ Ｐゴシック" charset="0"/>
                          <a:cs typeface="Segoe UI" panose="020B0502040204020203" pitchFamily="34" charset="0"/>
                        </a:rPr>
                        <a:t>Real-time obfuscation of data to prevent unauthorized access</a:t>
                      </a:r>
                      <a:endParaRPr lang="en-US" sz="1800" b="0" kern="1200" spc="0" dirty="0">
                        <a:solidFill>
                          <a:srgbClr val="C00000"/>
                        </a:solidFill>
                        <a:latin typeface="+mn-lt"/>
                        <a:ea typeface="+mn-ea"/>
                        <a:cs typeface="+mn-cs"/>
                      </a:endParaRPr>
                    </a:p>
                    <a:p>
                      <a:pPr marL="0" algn="l" defTabSz="932472" rtl="0" eaLnBrk="1" latinLnBrk="0" hangingPunct="1">
                        <a:lnSpc>
                          <a:spcPct val="100000"/>
                        </a:lnSpc>
                        <a:spcBef>
                          <a:spcPts val="0"/>
                        </a:spcBef>
                        <a:spcAft>
                          <a:spcPts val="0"/>
                        </a:spcAft>
                      </a:pPr>
                      <a:r>
                        <a:rPr lang="en-US" sz="1800" b="0" kern="1200" spc="0" dirty="0">
                          <a:solidFill>
                            <a:srgbClr val="C00000"/>
                          </a:solidFill>
                          <a:latin typeface="+mn-lt"/>
                          <a:ea typeface="+mn-ea"/>
                          <a:cs typeface="+mn-cs"/>
                        </a:rPr>
                        <a:t>Other enhancements</a:t>
                      </a:r>
                    </a:p>
                    <a:p>
                      <a:pPr marL="0" lvl="1" indent="0" algn="l" defTabSz="932472" rtl="0" eaLnBrk="1" latinLnBrk="0" hangingPunct="1">
                        <a:lnSpc>
                          <a:spcPct val="90000"/>
                        </a:lnSpc>
                        <a:spcAft>
                          <a:spcPts val="600"/>
                        </a:spcAft>
                        <a:buClr>
                          <a:srgbClr val="C00000"/>
                        </a:buClr>
                        <a:buFont typeface="Arial" panose="020B0604020202020204" pitchFamily="34" charset="0"/>
                        <a:buNone/>
                      </a:pPr>
                      <a:r>
                        <a:rPr lang="en-US" sz="1400" kern="1200" spc="0" dirty="0">
                          <a:ln w="3175">
                            <a:noFill/>
                          </a:ln>
                          <a:solidFill>
                            <a:srgbClr val="505050"/>
                          </a:solidFill>
                          <a:latin typeface="+mn-lt"/>
                          <a:ea typeface="ＭＳ Ｐゴシック" charset="0"/>
                          <a:cs typeface="Segoe UI" panose="020B0502040204020203" pitchFamily="34" charset="0"/>
                        </a:rPr>
                        <a:t>Audit success/failure of database operations</a:t>
                      </a:r>
                    </a:p>
                    <a:p>
                      <a:pPr marL="0" lvl="1" indent="0" algn="l" defTabSz="932472" rtl="0" eaLnBrk="1" latinLnBrk="0" hangingPunct="1">
                        <a:lnSpc>
                          <a:spcPct val="90000"/>
                        </a:lnSpc>
                        <a:spcAft>
                          <a:spcPts val="600"/>
                        </a:spcAft>
                        <a:buClr>
                          <a:srgbClr val="C00000"/>
                        </a:buClr>
                        <a:buFont typeface="Arial" panose="020B0604020202020204" pitchFamily="34" charset="0"/>
                        <a:buNone/>
                      </a:pPr>
                      <a:r>
                        <a:rPr lang="en-US" sz="1400" kern="1200" spc="0" dirty="0">
                          <a:ln w="3175">
                            <a:noFill/>
                          </a:ln>
                          <a:solidFill>
                            <a:srgbClr val="505050"/>
                          </a:solidFill>
                          <a:latin typeface="+mn-lt"/>
                          <a:ea typeface="ＭＳ Ｐゴシック" charset="0"/>
                          <a:cs typeface="Segoe UI" panose="020B0502040204020203" pitchFamily="34" charset="0"/>
                        </a:rPr>
                        <a:t>TDE support for storage of in-memory OLTP tables</a:t>
                      </a:r>
                    </a:p>
                    <a:p>
                      <a:pPr marL="0" lvl="1" indent="0" algn="l" defTabSz="932472" rtl="0" eaLnBrk="1" latinLnBrk="0" hangingPunct="1">
                        <a:lnSpc>
                          <a:spcPct val="90000"/>
                        </a:lnSpc>
                        <a:spcAft>
                          <a:spcPts val="600"/>
                        </a:spcAft>
                        <a:buClr>
                          <a:srgbClr val="C00000"/>
                        </a:buClr>
                        <a:buFont typeface="Arial" panose="020B0604020202020204" pitchFamily="34" charset="0"/>
                        <a:buNone/>
                      </a:pPr>
                      <a:r>
                        <a:rPr lang="en-US" sz="1400" kern="1200" spc="0" dirty="0">
                          <a:ln w="3175">
                            <a:noFill/>
                          </a:ln>
                          <a:solidFill>
                            <a:srgbClr val="505050"/>
                          </a:solidFill>
                          <a:latin typeface="+mn-lt"/>
                          <a:ea typeface="ＭＳ Ｐゴシック" charset="0"/>
                          <a:cs typeface="Segoe UI" panose="020B0502040204020203" pitchFamily="34" charset="0"/>
                        </a:rPr>
                        <a:t>Enhanced auditing for OLTP with ability to track history of record changes</a:t>
                      </a:r>
                    </a:p>
                    <a:p>
                      <a:pPr marL="0" algn="l" defTabSz="932742" rtl="0" eaLnBrk="1" latinLnBrk="0" hangingPunct="1">
                        <a:spcBef>
                          <a:spcPts val="600"/>
                        </a:spcBef>
                        <a:spcAft>
                          <a:spcPts val="1200"/>
                        </a:spcAft>
                      </a:pPr>
                      <a:endParaRPr lang="en-US" sz="1800" b="0" kern="1200" spc="0" dirty="0">
                        <a:solidFill>
                          <a:srgbClr val="C00000"/>
                        </a:solidFill>
                        <a:latin typeface="+mn-lt"/>
                        <a:ea typeface="+mn-ea"/>
                        <a:cs typeface="+mn-cs"/>
                      </a:endParaRPr>
                    </a:p>
                  </a:txBody>
                  <a:tcPr marL="182854" marR="182854" marT="182854" marB="91427">
                    <a:solidFill>
                      <a:schemeClr val="bg1">
                        <a:alpha val="80000"/>
                      </a:schemeClr>
                    </a:solidFill>
                  </a:tcPr>
                </a:tc>
                <a:tc>
                  <a:txBody>
                    <a:bodyPr/>
                    <a:lstStyle/>
                    <a:p>
                      <a:pPr marL="0" algn="l" defTabSz="932472" rtl="0" eaLnBrk="1" latinLnBrk="0" hangingPunct="1">
                        <a:lnSpc>
                          <a:spcPct val="100000"/>
                        </a:lnSpc>
                        <a:spcBef>
                          <a:spcPts val="0"/>
                        </a:spcBef>
                        <a:spcAft>
                          <a:spcPts val="0"/>
                        </a:spcAft>
                      </a:pPr>
                      <a:r>
                        <a:rPr lang="en-US" sz="1800" b="0" kern="1200" spc="0" dirty="0">
                          <a:solidFill>
                            <a:srgbClr val="C00000"/>
                          </a:solidFill>
                          <a:latin typeface="+mn-lt"/>
                          <a:ea typeface="+mn-ea"/>
                          <a:cs typeface="+mn-cs"/>
                        </a:rPr>
                        <a:t>Enhanced AlwaysOn</a:t>
                      </a:r>
                    </a:p>
                    <a:p>
                      <a:pPr marL="0" lvl="1" indent="0" algn="l" defTabSz="932472" rtl="0" eaLnBrk="1" latinLnBrk="0" hangingPunct="1">
                        <a:lnSpc>
                          <a:spcPct val="90000"/>
                        </a:lnSpc>
                        <a:spcAft>
                          <a:spcPts val="600"/>
                        </a:spcAft>
                        <a:buClr>
                          <a:srgbClr val="C00000"/>
                        </a:buClr>
                        <a:buFont typeface="Arial" panose="020B0604020202020204" pitchFamily="34" charset="0"/>
                        <a:buNone/>
                      </a:pPr>
                      <a:r>
                        <a:rPr lang="en-US" sz="1400" kern="1200" spc="0" dirty="0">
                          <a:ln w="3175">
                            <a:noFill/>
                          </a:ln>
                          <a:solidFill>
                            <a:srgbClr val="505050"/>
                          </a:solidFill>
                          <a:latin typeface="+mn-lt"/>
                          <a:ea typeface="ＭＳ Ｐゴシック" charset="0"/>
                          <a:cs typeface="Segoe UI" panose="020B0502040204020203" pitchFamily="34" charset="0"/>
                        </a:rPr>
                        <a:t>Three synchronous replicas for auto failover across domains</a:t>
                      </a:r>
                    </a:p>
                    <a:p>
                      <a:pPr marL="0" lvl="1" indent="0" algn="l" defTabSz="932472" rtl="0" eaLnBrk="1" latinLnBrk="0" hangingPunct="1">
                        <a:lnSpc>
                          <a:spcPct val="90000"/>
                        </a:lnSpc>
                        <a:spcAft>
                          <a:spcPts val="600"/>
                        </a:spcAft>
                        <a:buClr>
                          <a:srgbClr val="C00000"/>
                        </a:buClr>
                        <a:buFont typeface="Arial" panose="020B0604020202020204" pitchFamily="34" charset="0"/>
                        <a:buNone/>
                      </a:pPr>
                      <a:r>
                        <a:rPr lang="en-US" sz="1400" kern="1200" spc="0" dirty="0">
                          <a:ln w="3175">
                            <a:noFill/>
                          </a:ln>
                          <a:solidFill>
                            <a:srgbClr val="505050"/>
                          </a:solidFill>
                          <a:latin typeface="+mn-lt"/>
                          <a:ea typeface="ＭＳ Ｐゴシック" charset="0"/>
                          <a:cs typeface="Segoe UI" panose="020B0502040204020203" pitchFamily="34" charset="0"/>
                        </a:rPr>
                        <a:t>Round robin load balancing of replicas </a:t>
                      </a:r>
                    </a:p>
                    <a:p>
                      <a:pPr marL="0" lvl="1" indent="0" algn="l" defTabSz="932472" rtl="0" eaLnBrk="1" latinLnBrk="0" hangingPunct="1">
                        <a:lnSpc>
                          <a:spcPct val="90000"/>
                        </a:lnSpc>
                        <a:spcAft>
                          <a:spcPts val="600"/>
                        </a:spcAft>
                        <a:buClr>
                          <a:srgbClr val="C00000"/>
                        </a:buClr>
                        <a:buFont typeface="Arial" panose="020B0604020202020204" pitchFamily="34" charset="0"/>
                        <a:buNone/>
                      </a:pPr>
                      <a:r>
                        <a:rPr lang="en-US" sz="1400" kern="1200" spc="0" dirty="0">
                          <a:ln w="3175">
                            <a:noFill/>
                          </a:ln>
                          <a:solidFill>
                            <a:srgbClr val="505050"/>
                          </a:solidFill>
                          <a:latin typeface="+mn-lt"/>
                          <a:ea typeface="ＭＳ Ｐゴシック" charset="0"/>
                          <a:cs typeface="Segoe UI" panose="020B0502040204020203" pitchFamily="34" charset="0"/>
                        </a:rPr>
                        <a:t>Automatic failover based on database health </a:t>
                      </a:r>
                    </a:p>
                    <a:p>
                      <a:pPr marL="0" lvl="1" indent="0" algn="l" defTabSz="932472" rtl="0" eaLnBrk="1" latinLnBrk="0" hangingPunct="1">
                        <a:lnSpc>
                          <a:spcPct val="90000"/>
                        </a:lnSpc>
                        <a:spcAft>
                          <a:spcPts val="600"/>
                        </a:spcAft>
                        <a:buClr>
                          <a:srgbClr val="C00000"/>
                        </a:buClr>
                        <a:buFont typeface="Arial" panose="020B0604020202020204" pitchFamily="34" charset="0"/>
                        <a:buNone/>
                      </a:pPr>
                      <a:r>
                        <a:rPr lang="en-US" sz="1400" kern="1200" spc="0" dirty="0">
                          <a:ln w="3175">
                            <a:noFill/>
                          </a:ln>
                          <a:solidFill>
                            <a:srgbClr val="505050"/>
                          </a:solidFill>
                          <a:latin typeface="+mn-lt"/>
                          <a:ea typeface="ＭＳ Ｐゴシック" charset="0"/>
                          <a:cs typeface="Segoe UI" panose="020B0502040204020203" pitchFamily="34" charset="0"/>
                        </a:rPr>
                        <a:t>DTC for transactional integrity across database instances with AlwaysOn</a:t>
                      </a:r>
                    </a:p>
                    <a:p>
                      <a:pPr marL="0" lvl="1" indent="0" algn="l" defTabSz="932472" rtl="0" eaLnBrk="1" latinLnBrk="0" hangingPunct="1">
                        <a:lnSpc>
                          <a:spcPct val="90000"/>
                        </a:lnSpc>
                        <a:spcAft>
                          <a:spcPts val="1200"/>
                        </a:spcAft>
                        <a:buClr>
                          <a:srgbClr val="C00000"/>
                        </a:buClr>
                        <a:buFont typeface="Arial" panose="020B0604020202020204" pitchFamily="34" charset="0"/>
                        <a:buNone/>
                      </a:pPr>
                      <a:r>
                        <a:rPr lang="en-US" sz="1400" kern="1200" spc="0" dirty="0">
                          <a:ln w="3175">
                            <a:noFill/>
                          </a:ln>
                          <a:solidFill>
                            <a:srgbClr val="505050"/>
                          </a:solidFill>
                          <a:latin typeface="+mn-lt"/>
                          <a:ea typeface="ＭＳ Ｐゴシック" charset="0"/>
                          <a:cs typeface="Segoe UI" panose="020B0502040204020203" pitchFamily="34" charset="0"/>
                        </a:rPr>
                        <a:t>Support for SSIS with AlwaysOn</a:t>
                      </a:r>
                    </a:p>
                  </a:txBody>
                  <a:tcPr marL="182854" marR="182854" marT="182854" marB="91427">
                    <a:solidFill>
                      <a:schemeClr val="bg1">
                        <a:alpha val="80000"/>
                      </a:schemeClr>
                    </a:solidFill>
                  </a:tcPr>
                </a:tc>
                <a:tc>
                  <a:txBody>
                    <a:bodyPr/>
                    <a:lstStyle/>
                    <a:p>
                      <a:pPr marL="0" algn="l" defTabSz="932472" rtl="0" eaLnBrk="1" latinLnBrk="0" hangingPunct="1">
                        <a:lnSpc>
                          <a:spcPct val="100000"/>
                        </a:lnSpc>
                        <a:spcBef>
                          <a:spcPts val="0"/>
                        </a:spcBef>
                        <a:spcAft>
                          <a:spcPts val="0"/>
                        </a:spcAft>
                      </a:pPr>
                      <a:r>
                        <a:rPr lang="en-US" sz="1800" b="0" kern="1200" spc="0" dirty="0">
                          <a:solidFill>
                            <a:srgbClr val="C00000"/>
                          </a:solidFill>
                          <a:latin typeface="+mn-lt"/>
                          <a:ea typeface="+mn-ea"/>
                          <a:cs typeface="+mn-cs"/>
                        </a:rPr>
                        <a:t>Enhanced database caching </a:t>
                      </a:r>
                    </a:p>
                    <a:p>
                      <a:pPr marL="0" algn="l" defTabSz="932472" rtl="0" eaLnBrk="1" latinLnBrk="0" hangingPunct="1">
                        <a:lnSpc>
                          <a:spcPct val="90000"/>
                        </a:lnSpc>
                        <a:spcAft>
                          <a:spcPts val="1200"/>
                        </a:spcAft>
                      </a:pPr>
                      <a:r>
                        <a:rPr lang="en-US" sz="1400" kern="1200" spc="0" dirty="0">
                          <a:ln w="3175">
                            <a:noFill/>
                          </a:ln>
                          <a:solidFill>
                            <a:srgbClr val="505050"/>
                          </a:solidFill>
                          <a:latin typeface="+mn-lt"/>
                          <a:ea typeface="ＭＳ Ｐゴシック" charset="0"/>
                          <a:cs typeface="Segoe UI" panose="020B0502040204020203" pitchFamily="34" charset="0"/>
                        </a:rPr>
                        <a:t>Cache data</a:t>
                      </a:r>
                      <a:r>
                        <a:rPr lang="en-US" sz="1400" kern="1200" spc="0" baseline="0" dirty="0">
                          <a:ln w="3175">
                            <a:noFill/>
                          </a:ln>
                          <a:solidFill>
                            <a:srgbClr val="505050"/>
                          </a:solidFill>
                          <a:latin typeface="+mn-lt"/>
                          <a:ea typeface="ＭＳ Ｐゴシック" charset="0"/>
                          <a:cs typeface="Segoe UI" panose="020B0502040204020203" pitchFamily="34" charset="0"/>
                        </a:rPr>
                        <a:t> w</a:t>
                      </a:r>
                      <a:r>
                        <a:rPr lang="en-US" sz="1400" kern="1200" spc="0" dirty="0">
                          <a:ln w="3175">
                            <a:noFill/>
                          </a:ln>
                          <a:solidFill>
                            <a:srgbClr val="505050"/>
                          </a:solidFill>
                          <a:latin typeface="+mn-lt"/>
                          <a:ea typeface="ＭＳ Ｐゴシック" charset="0"/>
                          <a:cs typeface="Segoe UI" panose="020B0502040204020203" pitchFamily="34" charset="0"/>
                        </a:rPr>
                        <a:t>ith automatic, multiple </a:t>
                      </a:r>
                      <a:r>
                        <a:rPr lang="en-US" sz="1400" kern="1200" spc="0" dirty="0" err="1">
                          <a:ln w="3175">
                            <a:noFill/>
                          </a:ln>
                          <a:solidFill>
                            <a:srgbClr val="505050"/>
                          </a:solidFill>
                          <a:latin typeface="+mn-lt"/>
                          <a:ea typeface="ＭＳ Ｐゴシック" charset="0"/>
                          <a:cs typeface="Segoe UI" panose="020B0502040204020203" pitchFamily="34" charset="0"/>
                        </a:rPr>
                        <a:t>TempDB</a:t>
                      </a:r>
                      <a:r>
                        <a:rPr lang="en-US" sz="1400" kern="1200" spc="0" dirty="0">
                          <a:ln w="3175">
                            <a:noFill/>
                          </a:ln>
                          <a:solidFill>
                            <a:srgbClr val="505050"/>
                          </a:solidFill>
                          <a:latin typeface="+mn-lt"/>
                          <a:ea typeface="ＭＳ Ｐゴシック" charset="0"/>
                          <a:cs typeface="Segoe UI" panose="020B0502040204020203" pitchFamily="34" charset="0"/>
                        </a:rPr>
                        <a:t> files per instance in multicore environments</a:t>
                      </a:r>
                    </a:p>
                  </a:txBody>
                  <a:tcPr marL="182854" marR="182854" marT="182854" marB="91427">
                    <a:solidFill>
                      <a:schemeClr val="bg1">
                        <a:alpha val="80000"/>
                      </a:schemeClr>
                    </a:solidFill>
                  </a:tcPr>
                </a:tc>
                <a:extLst>
                  <a:ext uri="{0D108BD9-81ED-4DB2-BD59-A6C34878D82A}">
                    <a16:rowId xmlns:a16="http://schemas.microsoft.com/office/drawing/2014/main" val="10001"/>
                  </a:ext>
                </a:extLst>
              </a:tr>
            </a:tbl>
          </a:graphicData>
        </a:graphic>
      </p:graphicFrame>
      <p:sp>
        <p:nvSpPr>
          <p:cNvPr id="5" name="Title 1"/>
          <p:cNvSpPr txBox="1">
            <a:spLocks/>
          </p:cNvSpPr>
          <p:nvPr/>
        </p:nvSpPr>
        <p:spPr>
          <a:xfrm>
            <a:off x="328025" y="249498"/>
            <a:ext cx="11653521" cy="1075884"/>
          </a:xfrm>
          <a:prstGeom prst="rect">
            <a:avLst/>
          </a:prstGeom>
        </p:spPr>
        <p:txBody>
          <a:bodyPr anchor="ctr" anchorCtr="0"/>
          <a:lstStyle>
            <a:lvl1pPr algn="l" defTabSz="931863" rtl="0" fontAlgn="base">
              <a:lnSpc>
                <a:spcPct val="90000"/>
              </a:lnSpc>
              <a:spcBef>
                <a:spcPct val="0"/>
              </a:spcBef>
              <a:spcAft>
                <a:spcPct val="0"/>
              </a:spcAft>
              <a:defRPr lang="en-US" sz="4000" kern="1200" spc="-102" dirty="0">
                <a:ln w="3175">
                  <a:noFill/>
                </a:ln>
                <a:solidFill>
                  <a:schemeClr val="tx1"/>
                </a:solidFill>
                <a:latin typeface="+mj-lt"/>
                <a:ea typeface="ＭＳ Ｐゴシック" charset="0"/>
                <a:cs typeface="Segoe UI" pitchFamily="34" charset="0"/>
              </a:defRPr>
            </a:lvl1pPr>
            <a:lvl2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2pPr>
            <a:lvl3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3pPr>
            <a:lvl4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4pPr>
            <a:lvl5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5pPr>
            <a:lvl6pPr marL="4572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6pPr>
            <a:lvl7pPr marL="9144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7pPr>
            <a:lvl8pPr marL="13716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8pPr>
            <a:lvl9pPr marL="18288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9pPr>
          </a:lstStyle>
          <a:p>
            <a:r>
              <a:rPr lang="en-US" dirty="0"/>
              <a:t>Mission-critical performance</a:t>
            </a:r>
          </a:p>
        </p:txBody>
      </p:sp>
      <p:sp>
        <p:nvSpPr>
          <p:cNvPr id="21" name="Rectangle 20"/>
          <p:cNvSpPr/>
          <p:nvPr/>
        </p:nvSpPr>
        <p:spPr bwMode="auto">
          <a:xfrm>
            <a:off x="10705" y="1760476"/>
            <a:ext cx="3090672" cy="53937"/>
          </a:xfrm>
          <a:prstGeom prst="rect">
            <a:avLst/>
          </a:prstGeom>
          <a:solidFill>
            <a:schemeClr val="tx1">
              <a:alpha val="5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indent="-342900" algn="ctr" defTabSz="932472" fontAlgn="base">
              <a:lnSpc>
                <a:spcPct val="90000"/>
              </a:lnSpc>
              <a:spcBef>
                <a:spcPct val="0"/>
              </a:spcBef>
              <a:spcAft>
                <a:spcPct val="0"/>
              </a:spcAft>
              <a:buFont typeface="Wingdings 3" panose="05040102010807070707" pitchFamily="18" charset="2"/>
              <a:buChar char="Æ"/>
            </a:pPr>
            <a:endParaRPr lang="en-US" sz="2000" b="1" dirty="0" err="1">
              <a:solidFill>
                <a:schemeClr val="bg1"/>
              </a:solidFill>
              <a:latin typeface="+mj-lt"/>
              <a:ea typeface="Segoe UI" pitchFamily="34" charset="0"/>
              <a:cs typeface="Segoe UI" pitchFamily="34" charset="0"/>
            </a:endParaRPr>
          </a:p>
        </p:txBody>
      </p:sp>
      <p:sp>
        <p:nvSpPr>
          <p:cNvPr id="22" name="Rectangle 21"/>
          <p:cNvSpPr/>
          <p:nvPr/>
        </p:nvSpPr>
        <p:spPr bwMode="auto">
          <a:xfrm>
            <a:off x="3117443" y="1760476"/>
            <a:ext cx="3090672" cy="53937"/>
          </a:xfrm>
          <a:prstGeom prst="rect">
            <a:avLst/>
          </a:prstGeom>
          <a:solidFill>
            <a:schemeClr val="tx1">
              <a:alpha val="5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indent="-342900" algn="ctr" defTabSz="932472" fontAlgn="base">
              <a:lnSpc>
                <a:spcPct val="90000"/>
              </a:lnSpc>
              <a:spcBef>
                <a:spcPct val="0"/>
              </a:spcBef>
              <a:spcAft>
                <a:spcPct val="0"/>
              </a:spcAft>
              <a:buFont typeface="Wingdings 3" panose="05040102010807070707" pitchFamily="18" charset="2"/>
              <a:buChar char="Æ"/>
            </a:pPr>
            <a:endParaRPr lang="en-US" sz="2000" b="1" dirty="0" err="1">
              <a:solidFill>
                <a:schemeClr val="bg1"/>
              </a:solidFill>
              <a:latin typeface="+mj-lt"/>
              <a:ea typeface="Segoe UI" pitchFamily="34" charset="0"/>
              <a:cs typeface="Segoe UI" pitchFamily="34" charset="0"/>
            </a:endParaRPr>
          </a:p>
        </p:txBody>
      </p:sp>
      <p:sp>
        <p:nvSpPr>
          <p:cNvPr id="23" name="Rectangle 22"/>
          <p:cNvSpPr/>
          <p:nvPr/>
        </p:nvSpPr>
        <p:spPr bwMode="auto">
          <a:xfrm>
            <a:off x="6224181" y="1760476"/>
            <a:ext cx="3090672" cy="53937"/>
          </a:xfrm>
          <a:prstGeom prst="rect">
            <a:avLst/>
          </a:prstGeom>
          <a:solidFill>
            <a:schemeClr val="tx1">
              <a:alpha val="5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indent="-342900" algn="ctr" defTabSz="932472" fontAlgn="base">
              <a:lnSpc>
                <a:spcPct val="90000"/>
              </a:lnSpc>
              <a:spcBef>
                <a:spcPct val="0"/>
              </a:spcBef>
              <a:spcAft>
                <a:spcPct val="0"/>
              </a:spcAft>
              <a:buFont typeface="Wingdings 3" panose="05040102010807070707" pitchFamily="18" charset="2"/>
              <a:buChar char="Æ"/>
            </a:pPr>
            <a:endParaRPr lang="en-US" sz="2000" b="1" dirty="0" err="1">
              <a:solidFill>
                <a:schemeClr val="bg1"/>
              </a:solidFill>
              <a:latin typeface="+mj-lt"/>
              <a:ea typeface="Segoe UI" pitchFamily="34" charset="0"/>
              <a:cs typeface="Segoe UI" pitchFamily="34" charset="0"/>
            </a:endParaRPr>
          </a:p>
        </p:txBody>
      </p:sp>
      <p:sp>
        <p:nvSpPr>
          <p:cNvPr id="24" name="Rectangle 23"/>
          <p:cNvSpPr/>
          <p:nvPr/>
        </p:nvSpPr>
        <p:spPr bwMode="auto">
          <a:xfrm>
            <a:off x="9336476" y="1760476"/>
            <a:ext cx="3090672" cy="53937"/>
          </a:xfrm>
          <a:prstGeom prst="rect">
            <a:avLst/>
          </a:prstGeom>
          <a:solidFill>
            <a:schemeClr val="tx1">
              <a:alpha val="5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indent="-342900" algn="ctr" defTabSz="932472" fontAlgn="base">
              <a:lnSpc>
                <a:spcPct val="90000"/>
              </a:lnSpc>
              <a:spcBef>
                <a:spcPct val="0"/>
              </a:spcBef>
              <a:spcAft>
                <a:spcPct val="0"/>
              </a:spcAft>
              <a:buFont typeface="Wingdings 3" panose="05040102010807070707" pitchFamily="18" charset="2"/>
              <a:buChar char="Æ"/>
            </a:pPr>
            <a:endParaRPr lang="en-US" sz="2000" b="1" dirty="0" err="1">
              <a:solidFill>
                <a:schemeClr val="bg1"/>
              </a:solidFill>
              <a:latin typeface="+mj-lt"/>
              <a:ea typeface="Segoe UI" pitchFamily="34" charset="0"/>
              <a:cs typeface="Segoe UI" pitchFamily="34" charset="0"/>
            </a:endParaRPr>
          </a:p>
        </p:txBody>
      </p:sp>
      <p:sp>
        <p:nvSpPr>
          <p:cNvPr id="25" name="Rectangle 24"/>
          <p:cNvSpPr/>
          <p:nvPr/>
        </p:nvSpPr>
        <p:spPr bwMode="auto">
          <a:xfrm>
            <a:off x="10705" y="1109299"/>
            <a:ext cx="9352540" cy="5468146"/>
          </a:xfrm>
          <a:prstGeom prst="rect">
            <a:avLst/>
          </a:prstGeom>
          <a:solidFill>
            <a:schemeClr val="bg1">
              <a:alpha val="8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indent="-342900" algn="ctr" defTabSz="932472">
              <a:lnSpc>
                <a:spcPct val="90000"/>
              </a:lnSpc>
              <a:buFont typeface="Wingdings 3" panose="05040102010807070707" pitchFamily="18" charset="2"/>
              <a:buChar char="Æ"/>
            </a:pPr>
            <a:endParaRPr lang="en-US" sz="2000" b="1" dirty="0" err="1">
              <a:solidFill>
                <a:srgbClr val="FFFFFF"/>
              </a:solidFill>
              <a:latin typeface="Segoe UI Light"/>
              <a:ea typeface="Segoe UI" pitchFamily="34" charset="0"/>
              <a:cs typeface="Segoe UI" pitchFamily="34" charset="0"/>
            </a:endParaRPr>
          </a:p>
        </p:txBody>
      </p:sp>
    </p:spTree>
    <p:extLst>
      <p:ext uri="{BB962C8B-B14F-4D97-AF65-F5344CB8AC3E}">
        <p14:creationId xmlns:p14="http://schemas.microsoft.com/office/powerpoint/2010/main" val="3942606837"/>
      </p:ext>
    </p:extLst>
  </p:cSld>
  <p:clrMapOvr>
    <a:masterClrMapping/>
  </p:clrMapOvr>
  <p:transition>
    <p:fade/>
  </p:transition>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74638" y="295277"/>
            <a:ext cx="7190873" cy="1445842"/>
          </a:xfrm>
        </p:spPr>
        <p:txBody>
          <a:bodyPr/>
          <a:lstStyle/>
          <a:p>
            <a:r>
              <a:rPr lang="en-US" dirty="0"/>
              <a:t>Dynamic data masking</a:t>
            </a:r>
            <a:endParaRPr lang="en-US" sz="4400" dirty="0"/>
          </a:p>
        </p:txBody>
      </p:sp>
      <p:sp>
        <p:nvSpPr>
          <p:cNvPr id="4" name="Title 1"/>
          <p:cNvSpPr txBox="1">
            <a:spLocks/>
          </p:cNvSpPr>
          <p:nvPr/>
        </p:nvSpPr>
        <p:spPr>
          <a:xfrm>
            <a:off x="274639" y="1520721"/>
            <a:ext cx="5364246" cy="2433673"/>
          </a:xfrm>
          <a:prstGeom prst="rect">
            <a:avLst/>
          </a:prstGeom>
        </p:spPr>
        <p:txBody>
          <a:bodyPr vert="horz" wrap="square" lIns="146304" tIns="91440" rIns="146304" bIns="91440" rtlCol="0" anchor="t">
            <a:noAutofit/>
          </a:bodyPr>
          <a:lstStyle>
            <a:lvl1pPr algn="l" defTabSz="931863" rtl="0" fontAlgn="base">
              <a:lnSpc>
                <a:spcPct val="90000"/>
              </a:lnSpc>
              <a:spcBef>
                <a:spcPct val="0"/>
              </a:spcBef>
              <a:spcAft>
                <a:spcPct val="0"/>
              </a:spcAft>
              <a:defRPr lang="en-US" sz="5400" kern="1200" spc="-102">
                <a:ln w="3175">
                  <a:noFill/>
                </a:ln>
                <a:solidFill>
                  <a:schemeClr val="accent4"/>
                </a:solidFill>
                <a:latin typeface="+mj-lt"/>
                <a:ea typeface="ＭＳ Ｐゴシック" charset="0"/>
                <a:cs typeface="Segoe UI" pitchFamily="34" charset="0"/>
              </a:defRPr>
            </a:lvl1pPr>
            <a:lvl2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2pPr>
            <a:lvl3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3pPr>
            <a:lvl4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4pPr>
            <a:lvl5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5pPr>
            <a:lvl6pPr marL="4572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6pPr>
            <a:lvl7pPr marL="9144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7pPr>
            <a:lvl8pPr marL="13716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8pPr>
            <a:lvl9pPr marL="18288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9pPr>
          </a:lstStyle>
          <a:p>
            <a:r>
              <a:rPr lang="en-US" sz="3264">
                <a:solidFill>
                  <a:schemeClr val="tx1"/>
                </a:solidFill>
              </a:rPr>
              <a:t>SQL Server 2016</a:t>
            </a:r>
            <a:br>
              <a:rPr lang="en-US" sz="3264">
                <a:solidFill>
                  <a:schemeClr val="tx1"/>
                </a:solidFill>
              </a:rPr>
            </a:br>
            <a:r>
              <a:rPr lang="en-US" sz="3264">
                <a:solidFill>
                  <a:schemeClr val="tx1"/>
                </a:solidFill>
              </a:rPr>
              <a:t>SQL Database</a:t>
            </a:r>
            <a:endParaRPr lang="en-US" sz="3264" dirty="0">
              <a:solidFill>
                <a:schemeClr val="tx1"/>
              </a:solidFill>
            </a:endParaRPr>
          </a:p>
        </p:txBody>
      </p:sp>
    </p:spTree>
    <p:extLst>
      <p:ext uri="{BB962C8B-B14F-4D97-AF65-F5344CB8AC3E}">
        <p14:creationId xmlns:p14="http://schemas.microsoft.com/office/powerpoint/2010/main" val="4207510860"/>
      </p:ext>
    </p:extLst>
  </p:cSld>
  <p:clrMapOvr>
    <a:masterClrMapping/>
  </p:clrMapOvr>
  <p:transition>
    <p:fade/>
  </p:transition>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p:cNvGrpSpPr/>
          <p:nvPr/>
        </p:nvGrpSpPr>
        <p:grpSpPr>
          <a:xfrm>
            <a:off x="4054426" y="4836821"/>
            <a:ext cx="8380727" cy="1808258"/>
            <a:chOff x="5241054" y="5022998"/>
            <a:chExt cx="6950515" cy="1499670"/>
          </a:xfrm>
        </p:grpSpPr>
        <p:grpSp>
          <p:nvGrpSpPr>
            <p:cNvPr id="492" name="Group 491"/>
            <p:cNvGrpSpPr/>
            <p:nvPr/>
          </p:nvGrpSpPr>
          <p:grpSpPr>
            <a:xfrm>
              <a:off x="5241054" y="5022998"/>
              <a:ext cx="3720175" cy="1499670"/>
              <a:chOff x="4092791" y="3635676"/>
              <a:chExt cx="8355063" cy="3368075"/>
            </a:xfrm>
          </p:grpSpPr>
          <p:grpSp>
            <p:nvGrpSpPr>
              <p:cNvPr id="586" name="Group 585"/>
              <p:cNvGrpSpPr/>
              <p:nvPr/>
            </p:nvGrpSpPr>
            <p:grpSpPr>
              <a:xfrm>
                <a:off x="4092791" y="3635676"/>
                <a:ext cx="8355063" cy="3368075"/>
                <a:chOff x="3324709" y="3101831"/>
                <a:chExt cx="8935445" cy="3602037"/>
              </a:xfrm>
            </p:grpSpPr>
            <p:sp>
              <p:nvSpPr>
                <p:cNvPr id="592" name="Rectangle 12"/>
                <p:cNvSpPr>
                  <a:spLocks noChangeArrowheads="1"/>
                </p:cNvSpPr>
                <p:nvPr/>
              </p:nvSpPr>
              <p:spPr bwMode="auto">
                <a:xfrm>
                  <a:off x="11435400" y="5682395"/>
                  <a:ext cx="475302" cy="951827"/>
                </a:xfrm>
                <a:prstGeom prst="rect">
                  <a:avLst/>
                </a:prstGeom>
                <a:solidFill>
                  <a:srgbClr val="FFFFFF">
                    <a:lumMod val="85000"/>
                  </a:srgbClr>
                </a:solidFill>
                <a:ln>
                  <a:noFill/>
                </a:ln>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593" name="AutoShape 4"/>
                <p:cNvSpPr>
                  <a:spLocks noChangeAspect="1" noChangeArrowheads="1" noTextEdit="1"/>
                </p:cNvSpPr>
                <p:nvPr/>
              </p:nvSpPr>
              <p:spPr bwMode="auto">
                <a:xfrm>
                  <a:off x="3324709" y="3101831"/>
                  <a:ext cx="8935445" cy="3602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594" name="Rectangle 6"/>
                <p:cNvSpPr>
                  <a:spLocks noChangeArrowheads="1"/>
                </p:cNvSpPr>
                <p:nvPr/>
              </p:nvSpPr>
              <p:spPr bwMode="auto">
                <a:xfrm>
                  <a:off x="6464883" y="5419696"/>
                  <a:ext cx="245593" cy="1214527"/>
                </a:xfrm>
                <a:prstGeom prst="rect">
                  <a:avLst/>
                </a:prstGeom>
                <a:solidFill>
                  <a:srgbClr val="FFFFFF">
                    <a:lumMod val="85000"/>
                  </a:srgbClr>
                </a:solidFill>
                <a:ln>
                  <a:noFill/>
                </a:ln>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595" name="Rectangle 7"/>
                <p:cNvSpPr>
                  <a:spLocks noChangeArrowheads="1"/>
                </p:cNvSpPr>
                <p:nvPr/>
              </p:nvSpPr>
              <p:spPr bwMode="auto">
                <a:xfrm>
                  <a:off x="6312151" y="4896741"/>
                  <a:ext cx="245593" cy="1737482"/>
                </a:xfrm>
                <a:prstGeom prst="rect">
                  <a:avLst/>
                </a:prstGeom>
                <a:solidFill>
                  <a:srgbClr val="0072C6">
                    <a:lumMod val="75000"/>
                  </a:srgbClr>
                </a:solidFill>
                <a:ln>
                  <a:noFill/>
                </a:ln>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596" name="Rectangle 8"/>
                <p:cNvSpPr>
                  <a:spLocks noChangeArrowheads="1"/>
                </p:cNvSpPr>
                <p:nvPr/>
              </p:nvSpPr>
              <p:spPr bwMode="auto">
                <a:xfrm>
                  <a:off x="6996391" y="5682395"/>
                  <a:ext cx="475302" cy="951828"/>
                </a:xfrm>
                <a:prstGeom prst="rect">
                  <a:avLst/>
                </a:prstGeom>
                <a:solidFill>
                  <a:srgbClr val="FFFFFF">
                    <a:lumMod val="85000"/>
                  </a:srgbClr>
                </a:solidFill>
                <a:ln>
                  <a:noFill/>
                </a:ln>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597" name="Rectangle 9"/>
                <p:cNvSpPr>
                  <a:spLocks noChangeArrowheads="1"/>
                </p:cNvSpPr>
                <p:nvPr/>
              </p:nvSpPr>
              <p:spPr bwMode="auto">
                <a:xfrm>
                  <a:off x="7189445" y="5235195"/>
                  <a:ext cx="476525" cy="1399028"/>
                </a:xfrm>
                <a:prstGeom prst="rect">
                  <a:avLst/>
                </a:prstGeom>
                <a:solidFill>
                  <a:srgbClr val="FFFFFF">
                    <a:lumMod val="85000"/>
                  </a:srgbClr>
                </a:solidFill>
                <a:ln>
                  <a:noFill/>
                </a:ln>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598" name="Rectangle 10"/>
                <p:cNvSpPr>
                  <a:spLocks noChangeArrowheads="1"/>
                </p:cNvSpPr>
                <p:nvPr/>
              </p:nvSpPr>
              <p:spPr bwMode="auto">
                <a:xfrm>
                  <a:off x="10228205" y="5419696"/>
                  <a:ext cx="245593" cy="1214527"/>
                </a:xfrm>
                <a:prstGeom prst="rect">
                  <a:avLst/>
                </a:prstGeom>
                <a:solidFill>
                  <a:srgbClr val="969696"/>
                </a:solidFill>
                <a:ln>
                  <a:noFill/>
                </a:ln>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599" name="Rectangle 11"/>
                <p:cNvSpPr>
                  <a:spLocks noChangeArrowheads="1"/>
                </p:cNvSpPr>
                <p:nvPr/>
              </p:nvSpPr>
              <p:spPr bwMode="auto">
                <a:xfrm>
                  <a:off x="10075472" y="4896741"/>
                  <a:ext cx="245593" cy="1737482"/>
                </a:xfrm>
                <a:prstGeom prst="rect">
                  <a:avLst/>
                </a:prstGeom>
                <a:solidFill>
                  <a:srgbClr val="969696"/>
                </a:solidFill>
                <a:ln>
                  <a:noFill/>
                </a:ln>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600" name="Rectangle 12"/>
                <p:cNvSpPr>
                  <a:spLocks noChangeArrowheads="1"/>
                </p:cNvSpPr>
                <p:nvPr/>
              </p:nvSpPr>
              <p:spPr bwMode="auto">
                <a:xfrm>
                  <a:off x="10759713" y="5682395"/>
                  <a:ext cx="475302" cy="951828"/>
                </a:xfrm>
                <a:prstGeom prst="rect">
                  <a:avLst/>
                </a:prstGeom>
                <a:solidFill>
                  <a:srgbClr val="FFFFFF">
                    <a:lumMod val="85000"/>
                  </a:srgbClr>
                </a:solidFill>
                <a:ln>
                  <a:noFill/>
                </a:ln>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601" name="Rectangle 13"/>
                <p:cNvSpPr>
                  <a:spLocks noChangeArrowheads="1"/>
                </p:cNvSpPr>
                <p:nvPr/>
              </p:nvSpPr>
              <p:spPr bwMode="auto">
                <a:xfrm>
                  <a:off x="10952766" y="5235195"/>
                  <a:ext cx="476525" cy="1399028"/>
                </a:xfrm>
                <a:prstGeom prst="rect">
                  <a:avLst/>
                </a:prstGeom>
                <a:solidFill>
                  <a:srgbClr val="969696"/>
                </a:solidFill>
                <a:ln>
                  <a:noFill/>
                </a:ln>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602" name="Rectangle 14"/>
                <p:cNvSpPr>
                  <a:spLocks noChangeArrowheads="1"/>
                </p:cNvSpPr>
                <p:nvPr/>
              </p:nvSpPr>
              <p:spPr bwMode="auto">
                <a:xfrm>
                  <a:off x="9408338" y="5044585"/>
                  <a:ext cx="779545" cy="1656839"/>
                </a:xfrm>
                <a:prstGeom prst="rect">
                  <a:avLst/>
                </a:prstGeom>
                <a:solidFill>
                  <a:srgbClr val="EB3C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603" name="Rectangle 15"/>
                <p:cNvSpPr>
                  <a:spLocks noChangeArrowheads="1"/>
                </p:cNvSpPr>
                <p:nvPr/>
              </p:nvSpPr>
              <p:spPr bwMode="auto">
                <a:xfrm>
                  <a:off x="9835988" y="6504706"/>
                  <a:ext cx="103858" cy="196720"/>
                </a:xfrm>
                <a:prstGeom prst="rect">
                  <a:avLst/>
                </a:prstGeom>
                <a:solidFill>
                  <a:srgbClr val="BA141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604" name="Rectangle 16"/>
                <p:cNvSpPr>
                  <a:spLocks noChangeArrowheads="1"/>
                </p:cNvSpPr>
                <p:nvPr/>
              </p:nvSpPr>
              <p:spPr bwMode="auto">
                <a:xfrm>
                  <a:off x="9660041" y="6504706"/>
                  <a:ext cx="103858" cy="196720"/>
                </a:xfrm>
                <a:prstGeom prst="rect">
                  <a:avLst/>
                </a:prstGeom>
                <a:solidFill>
                  <a:srgbClr val="BA141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605" name="Rectangle 17"/>
                <p:cNvSpPr>
                  <a:spLocks noChangeArrowheads="1"/>
                </p:cNvSpPr>
                <p:nvPr/>
              </p:nvSpPr>
              <p:spPr bwMode="auto">
                <a:xfrm>
                  <a:off x="9486537" y="5818021"/>
                  <a:ext cx="626813" cy="100192"/>
                </a:xfrm>
                <a:prstGeom prst="rect">
                  <a:avLst/>
                </a:prstGeom>
                <a:solidFill>
                  <a:srgbClr val="BA141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606" name="Rectangle 18"/>
                <p:cNvSpPr>
                  <a:spLocks noChangeArrowheads="1"/>
                </p:cNvSpPr>
                <p:nvPr/>
              </p:nvSpPr>
              <p:spPr bwMode="auto">
                <a:xfrm>
                  <a:off x="9486537" y="5993969"/>
                  <a:ext cx="626813" cy="101415"/>
                </a:xfrm>
                <a:prstGeom prst="rect">
                  <a:avLst/>
                </a:prstGeom>
                <a:solidFill>
                  <a:srgbClr val="BA141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607" name="Rectangle 19"/>
                <p:cNvSpPr>
                  <a:spLocks noChangeArrowheads="1"/>
                </p:cNvSpPr>
                <p:nvPr/>
              </p:nvSpPr>
              <p:spPr bwMode="auto">
                <a:xfrm>
                  <a:off x="9486537" y="6167473"/>
                  <a:ext cx="626813" cy="100192"/>
                </a:xfrm>
                <a:prstGeom prst="rect">
                  <a:avLst/>
                </a:prstGeom>
                <a:solidFill>
                  <a:srgbClr val="BA141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608" name="Rectangle 20"/>
                <p:cNvSpPr>
                  <a:spLocks noChangeArrowheads="1"/>
                </p:cNvSpPr>
                <p:nvPr/>
              </p:nvSpPr>
              <p:spPr bwMode="auto">
                <a:xfrm>
                  <a:off x="9486537" y="6343420"/>
                  <a:ext cx="626813" cy="100192"/>
                </a:xfrm>
                <a:prstGeom prst="rect">
                  <a:avLst/>
                </a:prstGeom>
                <a:solidFill>
                  <a:srgbClr val="BA141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609" name="Rectangle 21"/>
                <p:cNvSpPr>
                  <a:spLocks noChangeArrowheads="1"/>
                </p:cNvSpPr>
                <p:nvPr/>
              </p:nvSpPr>
              <p:spPr bwMode="auto">
                <a:xfrm>
                  <a:off x="9486537" y="5468570"/>
                  <a:ext cx="626813" cy="101415"/>
                </a:xfrm>
                <a:prstGeom prst="rect">
                  <a:avLst/>
                </a:prstGeom>
                <a:solidFill>
                  <a:srgbClr val="BA141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610" name="Rectangle 22"/>
                <p:cNvSpPr>
                  <a:spLocks noChangeArrowheads="1"/>
                </p:cNvSpPr>
                <p:nvPr/>
              </p:nvSpPr>
              <p:spPr bwMode="auto">
                <a:xfrm>
                  <a:off x="9486537" y="5644518"/>
                  <a:ext cx="626813" cy="97749"/>
                </a:xfrm>
                <a:prstGeom prst="rect">
                  <a:avLst/>
                </a:prstGeom>
                <a:solidFill>
                  <a:srgbClr val="BA141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611" name="Rectangle 23"/>
                <p:cNvSpPr>
                  <a:spLocks noChangeArrowheads="1"/>
                </p:cNvSpPr>
                <p:nvPr/>
              </p:nvSpPr>
              <p:spPr bwMode="auto">
                <a:xfrm>
                  <a:off x="9486537" y="5119119"/>
                  <a:ext cx="626813" cy="101415"/>
                </a:xfrm>
                <a:prstGeom prst="rect">
                  <a:avLst/>
                </a:prstGeom>
                <a:solidFill>
                  <a:srgbClr val="BA141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612" name="Rectangle 24"/>
                <p:cNvSpPr>
                  <a:spLocks noChangeArrowheads="1"/>
                </p:cNvSpPr>
                <p:nvPr/>
              </p:nvSpPr>
              <p:spPr bwMode="auto">
                <a:xfrm>
                  <a:off x="9486537" y="5295066"/>
                  <a:ext cx="626813" cy="101415"/>
                </a:xfrm>
                <a:prstGeom prst="rect">
                  <a:avLst/>
                </a:prstGeom>
                <a:solidFill>
                  <a:srgbClr val="BA141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613" name="Rectangle 26"/>
                <p:cNvSpPr>
                  <a:spLocks noChangeArrowheads="1"/>
                </p:cNvSpPr>
                <p:nvPr/>
              </p:nvSpPr>
              <p:spPr bwMode="auto">
                <a:xfrm>
                  <a:off x="4767723" y="5044585"/>
                  <a:ext cx="779544" cy="1656840"/>
                </a:xfrm>
                <a:prstGeom prst="rect">
                  <a:avLst/>
                </a:prstGeom>
                <a:solidFill>
                  <a:srgbClr val="00BCF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614" name="Rectangle 27"/>
                <p:cNvSpPr>
                  <a:spLocks noChangeArrowheads="1"/>
                </p:cNvSpPr>
                <p:nvPr/>
              </p:nvSpPr>
              <p:spPr bwMode="auto">
                <a:xfrm>
                  <a:off x="5195373" y="6504706"/>
                  <a:ext cx="103858" cy="196720"/>
                </a:xfrm>
                <a:prstGeom prst="rect">
                  <a:avLst/>
                </a:prstGeom>
                <a:solidFill>
                  <a:srgbClr val="0072C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615" name="Rectangle 28"/>
                <p:cNvSpPr>
                  <a:spLocks noChangeArrowheads="1"/>
                </p:cNvSpPr>
                <p:nvPr/>
              </p:nvSpPr>
              <p:spPr bwMode="auto">
                <a:xfrm>
                  <a:off x="5019425" y="6504706"/>
                  <a:ext cx="103858" cy="196720"/>
                </a:xfrm>
                <a:prstGeom prst="rect">
                  <a:avLst/>
                </a:prstGeom>
                <a:solidFill>
                  <a:srgbClr val="0072C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616" name="Rectangle 29"/>
                <p:cNvSpPr>
                  <a:spLocks noChangeArrowheads="1"/>
                </p:cNvSpPr>
                <p:nvPr/>
              </p:nvSpPr>
              <p:spPr bwMode="auto">
                <a:xfrm>
                  <a:off x="4845921" y="5818021"/>
                  <a:ext cx="625591" cy="100192"/>
                </a:xfrm>
                <a:prstGeom prst="rect">
                  <a:avLst/>
                </a:prstGeom>
                <a:solidFill>
                  <a:srgbClr val="008AF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617" name="Rectangle 30"/>
                <p:cNvSpPr>
                  <a:spLocks noChangeArrowheads="1"/>
                </p:cNvSpPr>
                <p:nvPr/>
              </p:nvSpPr>
              <p:spPr bwMode="auto">
                <a:xfrm>
                  <a:off x="4845921" y="5993969"/>
                  <a:ext cx="625591" cy="101415"/>
                </a:xfrm>
                <a:prstGeom prst="rect">
                  <a:avLst/>
                </a:prstGeom>
                <a:solidFill>
                  <a:srgbClr val="008AF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618" name="Rectangle 31"/>
                <p:cNvSpPr>
                  <a:spLocks noChangeArrowheads="1"/>
                </p:cNvSpPr>
                <p:nvPr/>
              </p:nvSpPr>
              <p:spPr bwMode="auto">
                <a:xfrm>
                  <a:off x="4845921" y="6167473"/>
                  <a:ext cx="625591" cy="100192"/>
                </a:xfrm>
                <a:prstGeom prst="rect">
                  <a:avLst/>
                </a:prstGeom>
                <a:solidFill>
                  <a:srgbClr val="008AF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619" name="Rectangle 32"/>
                <p:cNvSpPr>
                  <a:spLocks noChangeArrowheads="1"/>
                </p:cNvSpPr>
                <p:nvPr/>
              </p:nvSpPr>
              <p:spPr bwMode="auto">
                <a:xfrm>
                  <a:off x="4845921" y="6343420"/>
                  <a:ext cx="625591" cy="100192"/>
                </a:xfrm>
                <a:prstGeom prst="rect">
                  <a:avLst/>
                </a:prstGeom>
                <a:solidFill>
                  <a:srgbClr val="008AF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620" name="Rectangle 33"/>
                <p:cNvSpPr>
                  <a:spLocks noChangeArrowheads="1"/>
                </p:cNvSpPr>
                <p:nvPr/>
              </p:nvSpPr>
              <p:spPr bwMode="auto">
                <a:xfrm>
                  <a:off x="4845921" y="5468570"/>
                  <a:ext cx="625591" cy="101415"/>
                </a:xfrm>
                <a:prstGeom prst="rect">
                  <a:avLst/>
                </a:prstGeom>
                <a:solidFill>
                  <a:srgbClr val="008AF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621" name="Rectangle 34"/>
                <p:cNvSpPr>
                  <a:spLocks noChangeArrowheads="1"/>
                </p:cNvSpPr>
                <p:nvPr/>
              </p:nvSpPr>
              <p:spPr bwMode="auto">
                <a:xfrm>
                  <a:off x="4845921" y="5644518"/>
                  <a:ext cx="625591" cy="97749"/>
                </a:xfrm>
                <a:prstGeom prst="rect">
                  <a:avLst/>
                </a:prstGeom>
                <a:solidFill>
                  <a:srgbClr val="008AF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622" name="Rectangle 35"/>
                <p:cNvSpPr>
                  <a:spLocks noChangeArrowheads="1"/>
                </p:cNvSpPr>
                <p:nvPr/>
              </p:nvSpPr>
              <p:spPr bwMode="auto">
                <a:xfrm>
                  <a:off x="4845921" y="5119119"/>
                  <a:ext cx="625591" cy="101415"/>
                </a:xfrm>
                <a:prstGeom prst="rect">
                  <a:avLst/>
                </a:prstGeom>
                <a:solidFill>
                  <a:srgbClr val="008AF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623" name="Rectangle 36"/>
                <p:cNvSpPr>
                  <a:spLocks noChangeArrowheads="1"/>
                </p:cNvSpPr>
                <p:nvPr/>
              </p:nvSpPr>
              <p:spPr bwMode="auto">
                <a:xfrm>
                  <a:off x="4845921" y="5295066"/>
                  <a:ext cx="625591" cy="101415"/>
                </a:xfrm>
                <a:prstGeom prst="rect">
                  <a:avLst/>
                </a:prstGeom>
                <a:solidFill>
                  <a:srgbClr val="008AF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624" name="Freeform 37"/>
                <p:cNvSpPr>
                  <a:spLocks/>
                </p:cNvSpPr>
                <p:nvPr/>
              </p:nvSpPr>
              <p:spPr bwMode="auto">
                <a:xfrm>
                  <a:off x="7823589" y="5725160"/>
                  <a:ext cx="1160765" cy="976265"/>
                </a:xfrm>
                <a:custGeom>
                  <a:avLst/>
                  <a:gdLst>
                    <a:gd name="T0" fmla="*/ 522 w 950"/>
                    <a:gd name="T1" fmla="*/ 135 h 799"/>
                    <a:gd name="T2" fmla="*/ 522 w 950"/>
                    <a:gd name="T3" fmla="*/ 0 h 799"/>
                    <a:gd name="T4" fmla="*/ 626 w 950"/>
                    <a:gd name="T5" fmla="*/ 0 h 799"/>
                    <a:gd name="T6" fmla="*/ 626 w 950"/>
                    <a:gd name="T7" fmla="*/ 135 h 799"/>
                    <a:gd name="T8" fmla="*/ 662 w 950"/>
                    <a:gd name="T9" fmla="*/ 135 h 799"/>
                    <a:gd name="T10" fmla="*/ 662 w 950"/>
                    <a:gd name="T11" fmla="*/ 0 h 799"/>
                    <a:gd name="T12" fmla="*/ 766 w 950"/>
                    <a:gd name="T13" fmla="*/ 0 h 799"/>
                    <a:gd name="T14" fmla="*/ 766 w 950"/>
                    <a:gd name="T15" fmla="*/ 135 h 799"/>
                    <a:gd name="T16" fmla="*/ 950 w 950"/>
                    <a:gd name="T17" fmla="*/ 135 h 799"/>
                    <a:gd name="T18" fmla="*/ 950 w 950"/>
                    <a:gd name="T19" fmla="*/ 168 h 799"/>
                    <a:gd name="T20" fmla="*/ 908 w 950"/>
                    <a:gd name="T21" fmla="*/ 168 h 799"/>
                    <a:gd name="T22" fmla="*/ 908 w 950"/>
                    <a:gd name="T23" fmla="*/ 799 h 799"/>
                    <a:gd name="T24" fmla="*/ 43 w 950"/>
                    <a:gd name="T25" fmla="*/ 799 h 799"/>
                    <a:gd name="T26" fmla="*/ 43 w 950"/>
                    <a:gd name="T27" fmla="*/ 168 h 799"/>
                    <a:gd name="T28" fmla="*/ 0 w 950"/>
                    <a:gd name="T29" fmla="*/ 168 h 799"/>
                    <a:gd name="T30" fmla="*/ 0 w 950"/>
                    <a:gd name="T31" fmla="*/ 135 h 799"/>
                    <a:gd name="T32" fmla="*/ 522 w 950"/>
                    <a:gd name="T33" fmla="*/ 135 h 7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50" h="799">
                      <a:moveTo>
                        <a:pt x="522" y="135"/>
                      </a:moveTo>
                      <a:lnTo>
                        <a:pt x="522" y="0"/>
                      </a:lnTo>
                      <a:lnTo>
                        <a:pt x="626" y="0"/>
                      </a:lnTo>
                      <a:lnTo>
                        <a:pt x="626" y="135"/>
                      </a:lnTo>
                      <a:lnTo>
                        <a:pt x="662" y="135"/>
                      </a:lnTo>
                      <a:lnTo>
                        <a:pt x="662" y="0"/>
                      </a:lnTo>
                      <a:lnTo>
                        <a:pt x="766" y="0"/>
                      </a:lnTo>
                      <a:lnTo>
                        <a:pt x="766" y="135"/>
                      </a:lnTo>
                      <a:lnTo>
                        <a:pt x="950" y="135"/>
                      </a:lnTo>
                      <a:lnTo>
                        <a:pt x="950" y="168"/>
                      </a:lnTo>
                      <a:lnTo>
                        <a:pt x="908" y="168"/>
                      </a:lnTo>
                      <a:lnTo>
                        <a:pt x="908" y="799"/>
                      </a:lnTo>
                      <a:lnTo>
                        <a:pt x="43" y="799"/>
                      </a:lnTo>
                      <a:lnTo>
                        <a:pt x="43" y="168"/>
                      </a:lnTo>
                      <a:lnTo>
                        <a:pt x="0" y="168"/>
                      </a:lnTo>
                      <a:lnTo>
                        <a:pt x="0" y="135"/>
                      </a:lnTo>
                      <a:lnTo>
                        <a:pt x="522" y="135"/>
                      </a:lnTo>
                      <a:close/>
                    </a:path>
                  </a:pathLst>
                </a:custGeom>
                <a:solidFill>
                  <a:srgbClr val="0072C6">
                    <a:lumMod val="50000"/>
                  </a:srgbClr>
                </a:solidFill>
                <a:ln>
                  <a:noFill/>
                </a:ln>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625" name="Freeform 38"/>
                <p:cNvSpPr>
                  <a:spLocks/>
                </p:cNvSpPr>
                <p:nvPr/>
              </p:nvSpPr>
              <p:spPr bwMode="auto">
                <a:xfrm>
                  <a:off x="7208994" y="5725160"/>
                  <a:ext cx="1163209" cy="976265"/>
                </a:xfrm>
                <a:custGeom>
                  <a:avLst/>
                  <a:gdLst>
                    <a:gd name="T0" fmla="*/ 525 w 952"/>
                    <a:gd name="T1" fmla="*/ 135 h 799"/>
                    <a:gd name="T2" fmla="*/ 525 w 952"/>
                    <a:gd name="T3" fmla="*/ 0 h 799"/>
                    <a:gd name="T4" fmla="*/ 629 w 952"/>
                    <a:gd name="T5" fmla="*/ 0 h 799"/>
                    <a:gd name="T6" fmla="*/ 629 w 952"/>
                    <a:gd name="T7" fmla="*/ 135 h 799"/>
                    <a:gd name="T8" fmla="*/ 664 w 952"/>
                    <a:gd name="T9" fmla="*/ 135 h 799"/>
                    <a:gd name="T10" fmla="*/ 664 w 952"/>
                    <a:gd name="T11" fmla="*/ 0 h 799"/>
                    <a:gd name="T12" fmla="*/ 766 w 952"/>
                    <a:gd name="T13" fmla="*/ 0 h 799"/>
                    <a:gd name="T14" fmla="*/ 766 w 952"/>
                    <a:gd name="T15" fmla="*/ 135 h 799"/>
                    <a:gd name="T16" fmla="*/ 952 w 952"/>
                    <a:gd name="T17" fmla="*/ 135 h 799"/>
                    <a:gd name="T18" fmla="*/ 952 w 952"/>
                    <a:gd name="T19" fmla="*/ 168 h 799"/>
                    <a:gd name="T20" fmla="*/ 910 w 952"/>
                    <a:gd name="T21" fmla="*/ 168 h 799"/>
                    <a:gd name="T22" fmla="*/ 910 w 952"/>
                    <a:gd name="T23" fmla="*/ 799 h 799"/>
                    <a:gd name="T24" fmla="*/ 43 w 952"/>
                    <a:gd name="T25" fmla="*/ 799 h 799"/>
                    <a:gd name="T26" fmla="*/ 43 w 952"/>
                    <a:gd name="T27" fmla="*/ 168 h 799"/>
                    <a:gd name="T28" fmla="*/ 0 w 952"/>
                    <a:gd name="T29" fmla="*/ 168 h 799"/>
                    <a:gd name="T30" fmla="*/ 0 w 952"/>
                    <a:gd name="T31" fmla="*/ 135 h 799"/>
                    <a:gd name="T32" fmla="*/ 525 w 952"/>
                    <a:gd name="T33" fmla="*/ 135 h 7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52" h="799">
                      <a:moveTo>
                        <a:pt x="525" y="135"/>
                      </a:moveTo>
                      <a:lnTo>
                        <a:pt x="525" y="0"/>
                      </a:lnTo>
                      <a:lnTo>
                        <a:pt x="629" y="0"/>
                      </a:lnTo>
                      <a:lnTo>
                        <a:pt x="629" y="135"/>
                      </a:lnTo>
                      <a:lnTo>
                        <a:pt x="664" y="135"/>
                      </a:lnTo>
                      <a:lnTo>
                        <a:pt x="664" y="0"/>
                      </a:lnTo>
                      <a:lnTo>
                        <a:pt x="766" y="0"/>
                      </a:lnTo>
                      <a:lnTo>
                        <a:pt x="766" y="135"/>
                      </a:lnTo>
                      <a:lnTo>
                        <a:pt x="952" y="135"/>
                      </a:lnTo>
                      <a:lnTo>
                        <a:pt x="952" y="168"/>
                      </a:lnTo>
                      <a:lnTo>
                        <a:pt x="910" y="168"/>
                      </a:lnTo>
                      <a:lnTo>
                        <a:pt x="910" y="799"/>
                      </a:lnTo>
                      <a:lnTo>
                        <a:pt x="43" y="799"/>
                      </a:lnTo>
                      <a:lnTo>
                        <a:pt x="43" y="168"/>
                      </a:lnTo>
                      <a:lnTo>
                        <a:pt x="0" y="168"/>
                      </a:lnTo>
                      <a:lnTo>
                        <a:pt x="0" y="135"/>
                      </a:lnTo>
                      <a:lnTo>
                        <a:pt x="525" y="135"/>
                      </a:lnTo>
                      <a:close/>
                    </a:path>
                  </a:pathLst>
                </a:custGeom>
                <a:solidFill>
                  <a:srgbClr val="0072C6">
                    <a:lumMod val="50000"/>
                  </a:srgbClr>
                </a:solidFill>
                <a:ln>
                  <a:noFill/>
                </a:ln>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626" name="Rectangle 39"/>
                <p:cNvSpPr>
                  <a:spLocks noChangeArrowheads="1"/>
                </p:cNvSpPr>
                <p:nvPr/>
              </p:nvSpPr>
              <p:spPr bwMode="auto">
                <a:xfrm>
                  <a:off x="8670336" y="5381818"/>
                  <a:ext cx="1058129" cy="1319606"/>
                </a:xfrm>
                <a:prstGeom prst="rect">
                  <a:avLst/>
                </a:prstGeom>
                <a:solidFill>
                  <a:srgbClr val="FFFFFF">
                    <a:lumMod val="50000"/>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627" name="Rectangle 40"/>
                <p:cNvSpPr>
                  <a:spLocks noChangeArrowheads="1"/>
                </p:cNvSpPr>
                <p:nvPr/>
              </p:nvSpPr>
              <p:spPr bwMode="auto">
                <a:xfrm>
                  <a:off x="8617797" y="5341497"/>
                  <a:ext cx="1163209" cy="40322"/>
                </a:xfrm>
                <a:prstGeom prst="rect">
                  <a:avLst/>
                </a:prstGeom>
                <a:solidFill>
                  <a:srgbClr val="68217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628" name="Rectangle 41"/>
                <p:cNvSpPr>
                  <a:spLocks noChangeArrowheads="1"/>
                </p:cNvSpPr>
                <p:nvPr/>
              </p:nvSpPr>
              <p:spPr bwMode="auto">
                <a:xfrm>
                  <a:off x="9253163" y="6435059"/>
                  <a:ext cx="138070" cy="266365"/>
                </a:xfrm>
                <a:prstGeom prst="rect">
                  <a:avLst/>
                </a:prstGeom>
                <a:solidFill>
                  <a:srgbClr val="68217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629" name="Rectangle 42"/>
                <p:cNvSpPr>
                  <a:spLocks noChangeArrowheads="1"/>
                </p:cNvSpPr>
                <p:nvPr/>
              </p:nvSpPr>
              <p:spPr bwMode="auto">
                <a:xfrm>
                  <a:off x="9013678" y="6435059"/>
                  <a:ext cx="138070" cy="266365"/>
                </a:xfrm>
                <a:prstGeom prst="rect">
                  <a:avLst/>
                </a:prstGeom>
                <a:solidFill>
                  <a:srgbClr val="68217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630" name="Rectangle 43"/>
                <p:cNvSpPr>
                  <a:spLocks noChangeArrowheads="1"/>
                </p:cNvSpPr>
                <p:nvPr/>
              </p:nvSpPr>
              <p:spPr bwMode="auto">
                <a:xfrm>
                  <a:off x="8776638" y="5500338"/>
                  <a:ext cx="854078" cy="138070"/>
                </a:xfrm>
                <a:prstGeom prst="rect">
                  <a:avLst/>
                </a:prstGeom>
                <a:solidFill>
                  <a:srgbClr val="68217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631" name="Rectangle 44"/>
                <p:cNvSpPr>
                  <a:spLocks noChangeArrowheads="1"/>
                </p:cNvSpPr>
                <p:nvPr/>
              </p:nvSpPr>
              <p:spPr bwMode="auto">
                <a:xfrm>
                  <a:off x="8776638" y="5737379"/>
                  <a:ext cx="854078" cy="138070"/>
                </a:xfrm>
                <a:prstGeom prst="rect">
                  <a:avLst/>
                </a:prstGeom>
                <a:solidFill>
                  <a:srgbClr val="68217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632" name="Rectangle 45"/>
                <p:cNvSpPr>
                  <a:spLocks noChangeArrowheads="1"/>
                </p:cNvSpPr>
                <p:nvPr/>
              </p:nvSpPr>
              <p:spPr bwMode="auto">
                <a:xfrm>
                  <a:off x="8776638" y="5976863"/>
                  <a:ext cx="854078" cy="135627"/>
                </a:xfrm>
                <a:prstGeom prst="rect">
                  <a:avLst/>
                </a:prstGeom>
                <a:solidFill>
                  <a:srgbClr val="68217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633" name="Rectangle 46"/>
                <p:cNvSpPr>
                  <a:spLocks noChangeArrowheads="1"/>
                </p:cNvSpPr>
                <p:nvPr/>
              </p:nvSpPr>
              <p:spPr bwMode="auto">
                <a:xfrm>
                  <a:off x="8776638" y="6212681"/>
                  <a:ext cx="854078" cy="135627"/>
                </a:xfrm>
                <a:prstGeom prst="rect">
                  <a:avLst/>
                </a:prstGeom>
                <a:solidFill>
                  <a:srgbClr val="68217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634" name="Rectangle 47"/>
                <p:cNvSpPr>
                  <a:spLocks noChangeArrowheads="1"/>
                </p:cNvSpPr>
                <p:nvPr/>
              </p:nvSpPr>
              <p:spPr bwMode="auto">
                <a:xfrm>
                  <a:off x="9728465" y="6634222"/>
                  <a:ext cx="2531689" cy="67203"/>
                </a:xfrm>
                <a:prstGeom prst="rect">
                  <a:avLst/>
                </a:prstGeom>
                <a:solidFill>
                  <a:srgbClr val="0072C6">
                    <a:lumMod val="50000"/>
                  </a:srgbClr>
                </a:solidFill>
                <a:ln>
                  <a:noFill/>
                </a:ln>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635" name="Rectangle 48"/>
                <p:cNvSpPr>
                  <a:spLocks noChangeArrowheads="1"/>
                </p:cNvSpPr>
                <p:nvPr/>
              </p:nvSpPr>
              <p:spPr bwMode="auto">
                <a:xfrm>
                  <a:off x="8842618" y="5176546"/>
                  <a:ext cx="410544" cy="164951"/>
                </a:xfrm>
                <a:prstGeom prst="rect">
                  <a:avLst/>
                </a:prstGeom>
                <a:solidFill>
                  <a:srgbClr val="0072C6">
                    <a:lumMod val="75000"/>
                  </a:srgbClr>
                </a:solidFill>
                <a:ln>
                  <a:noFill/>
                </a:ln>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636" name="Rectangle 49"/>
                <p:cNvSpPr>
                  <a:spLocks noChangeArrowheads="1"/>
                </p:cNvSpPr>
                <p:nvPr/>
              </p:nvSpPr>
              <p:spPr bwMode="auto">
                <a:xfrm>
                  <a:off x="7380053" y="3500156"/>
                  <a:ext cx="1055684" cy="3201268"/>
                </a:xfrm>
                <a:prstGeom prst="rect">
                  <a:avLst/>
                </a:prstGeom>
                <a:solidFill>
                  <a:srgbClr val="0072C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637" name="Rectangle 51"/>
                <p:cNvSpPr>
                  <a:spLocks noChangeArrowheads="1"/>
                </p:cNvSpPr>
                <p:nvPr/>
              </p:nvSpPr>
              <p:spPr bwMode="auto">
                <a:xfrm>
                  <a:off x="7959215" y="6435059"/>
                  <a:ext cx="139292" cy="266365"/>
                </a:xfrm>
                <a:prstGeom prst="rect">
                  <a:avLst/>
                </a:prstGeom>
                <a:solidFill>
                  <a:srgbClr val="00205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638" name="Rectangle 52"/>
                <p:cNvSpPr>
                  <a:spLocks noChangeArrowheads="1"/>
                </p:cNvSpPr>
                <p:nvPr/>
              </p:nvSpPr>
              <p:spPr bwMode="auto">
                <a:xfrm>
                  <a:off x="7723397" y="6435059"/>
                  <a:ext cx="135626" cy="266365"/>
                </a:xfrm>
                <a:prstGeom prst="rect">
                  <a:avLst/>
                </a:prstGeom>
                <a:solidFill>
                  <a:srgbClr val="00205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639" name="Rectangle 53"/>
                <p:cNvSpPr>
                  <a:spLocks noChangeArrowheads="1"/>
                </p:cNvSpPr>
                <p:nvPr/>
              </p:nvSpPr>
              <p:spPr bwMode="auto">
                <a:xfrm>
                  <a:off x="7483913" y="5500338"/>
                  <a:ext cx="854078" cy="138070"/>
                </a:xfrm>
                <a:prstGeom prst="rect">
                  <a:avLst/>
                </a:prstGeom>
                <a:solidFill>
                  <a:srgbClr val="00205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640" name="Rectangle 54"/>
                <p:cNvSpPr>
                  <a:spLocks noChangeArrowheads="1"/>
                </p:cNvSpPr>
                <p:nvPr/>
              </p:nvSpPr>
              <p:spPr bwMode="auto">
                <a:xfrm>
                  <a:off x="7483913" y="5737379"/>
                  <a:ext cx="854078" cy="138070"/>
                </a:xfrm>
                <a:prstGeom prst="rect">
                  <a:avLst/>
                </a:prstGeom>
                <a:solidFill>
                  <a:srgbClr val="00205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641" name="Rectangle 55"/>
                <p:cNvSpPr>
                  <a:spLocks noChangeArrowheads="1"/>
                </p:cNvSpPr>
                <p:nvPr/>
              </p:nvSpPr>
              <p:spPr bwMode="auto">
                <a:xfrm>
                  <a:off x="7483913" y="5976863"/>
                  <a:ext cx="854078" cy="135627"/>
                </a:xfrm>
                <a:prstGeom prst="rect">
                  <a:avLst/>
                </a:prstGeom>
                <a:solidFill>
                  <a:srgbClr val="00205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642" name="Rectangle 56"/>
                <p:cNvSpPr>
                  <a:spLocks noChangeArrowheads="1"/>
                </p:cNvSpPr>
                <p:nvPr/>
              </p:nvSpPr>
              <p:spPr bwMode="auto">
                <a:xfrm>
                  <a:off x="7483913" y="6212681"/>
                  <a:ext cx="854078" cy="135627"/>
                </a:xfrm>
                <a:prstGeom prst="rect">
                  <a:avLst/>
                </a:prstGeom>
                <a:solidFill>
                  <a:srgbClr val="00205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643" name="Rectangle 57"/>
                <p:cNvSpPr>
                  <a:spLocks noChangeArrowheads="1"/>
                </p:cNvSpPr>
                <p:nvPr/>
              </p:nvSpPr>
              <p:spPr bwMode="auto">
                <a:xfrm>
                  <a:off x="7483913" y="5027479"/>
                  <a:ext cx="854078" cy="135627"/>
                </a:xfrm>
                <a:prstGeom prst="rect">
                  <a:avLst/>
                </a:prstGeom>
                <a:solidFill>
                  <a:srgbClr val="00205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644" name="Rectangle 58"/>
                <p:cNvSpPr>
                  <a:spLocks noChangeArrowheads="1"/>
                </p:cNvSpPr>
                <p:nvPr/>
              </p:nvSpPr>
              <p:spPr bwMode="auto">
                <a:xfrm>
                  <a:off x="7483913" y="5263298"/>
                  <a:ext cx="854078" cy="135627"/>
                </a:xfrm>
                <a:prstGeom prst="rect">
                  <a:avLst/>
                </a:prstGeom>
                <a:solidFill>
                  <a:srgbClr val="00205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645" name="Rectangle 59"/>
                <p:cNvSpPr>
                  <a:spLocks noChangeArrowheads="1"/>
                </p:cNvSpPr>
                <p:nvPr/>
              </p:nvSpPr>
              <p:spPr bwMode="auto">
                <a:xfrm>
                  <a:off x="7483913" y="4313914"/>
                  <a:ext cx="854078" cy="138070"/>
                </a:xfrm>
                <a:prstGeom prst="rect">
                  <a:avLst/>
                </a:prstGeom>
                <a:solidFill>
                  <a:srgbClr val="00205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646" name="Rectangle 60"/>
                <p:cNvSpPr>
                  <a:spLocks noChangeArrowheads="1"/>
                </p:cNvSpPr>
                <p:nvPr/>
              </p:nvSpPr>
              <p:spPr bwMode="auto">
                <a:xfrm>
                  <a:off x="7483913" y="4553398"/>
                  <a:ext cx="854078" cy="135627"/>
                </a:xfrm>
                <a:prstGeom prst="rect">
                  <a:avLst/>
                </a:prstGeom>
                <a:solidFill>
                  <a:srgbClr val="00205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647" name="Rectangle 61"/>
                <p:cNvSpPr>
                  <a:spLocks noChangeArrowheads="1"/>
                </p:cNvSpPr>
                <p:nvPr/>
              </p:nvSpPr>
              <p:spPr bwMode="auto">
                <a:xfrm>
                  <a:off x="7483913" y="4790439"/>
                  <a:ext cx="854078" cy="138070"/>
                </a:xfrm>
                <a:prstGeom prst="rect">
                  <a:avLst/>
                </a:prstGeom>
                <a:solidFill>
                  <a:srgbClr val="00205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648" name="Rectangle 62"/>
                <p:cNvSpPr>
                  <a:spLocks noChangeArrowheads="1"/>
                </p:cNvSpPr>
                <p:nvPr/>
              </p:nvSpPr>
              <p:spPr bwMode="auto">
                <a:xfrm>
                  <a:off x="7483913" y="3841055"/>
                  <a:ext cx="854078" cy="135627"/>
                </a:xfrm>
                <a:prstGeom prst="rect">
                  <a:avLst/>
                </a:prstGeom>
                <a:solidFill>
                  <a:srgbClr val="00205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649" name="Rectangle 63"/>
                <p:cNvSpPr>
                  <a:spLocks noChangeArrowheads="1"/>
                </p:cNvSpPr>
                <p:nvPr/>
              </p:nvSpPr>
              <p:spPr bwMode="auto">
                <a:xfrm>
                  <a:off x="7483913" y="4076874"/>
                  <a:ext cx="854078" cy="139292"/>
                </a:xfrm>
                <a:prstGeom prst="rect">
                  <a:avLst/>
                </a:prstGeom>
                <a:solidFill>
                  <a:srgbClr val="00205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650" name="Rectangle 64"/>
                <p:cNvSpPr>
                  <a:spLocks noChangeArrowheads="1"/>
                </p:cNvSpPr>
                <p:nvPr/>
              </p:nvSpPr>
              <p:spPr bwMode="auto">
                <a:xfrm>
                  <a:off x="7483913" y="3597905"/>
                  <a:ext cx="854078" cy="135627"/>
                </a:xfrm>
                <a:prstGeom prst="rect">
                  <a:avLst/>
                </a:prstGeom>
                <a:solidFill>
                  <a:srgbClr val="00205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651" name="Rectangle 65"/>
                <p:cNvSpPr>
                  <a:spLocks noChangeArrowheads="1"/>
                </p:cNvSpPr>
                <p:nvPr/>
              </p:nvSpPr>
              <p:spPr bwMode="auto">
                <a:xfrm>
                  <a:off x="5420195" y="4447097"/>
                  <a:ext cx="1059350" cy="2254328"/>
                </a:xfrm>
                <a:prstGeom prst="rect">
                  <a:avLst/>
                </a:prstGeom>
                <a:solidFill>
                  <a:srgbClr val="00B29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652" name="Rectangle 66"/>
                <p:cNvSpPr>
                  <a:spLocks noChangeArrowheads="1"/>
                </p:cNvSpPr>
                <p:nvPr/>
              </p:nvSpPr>
              <p:spPr bwMode="auto">
                <a:xfrm>
                  <a:off x="6003021" y="6435059"/>
                  <a:ext cx="135626" cy="266365"/>
                </a:xfrm>
                <a:prstGeom prst="rect">
                  <a:avLst/>
                </a:prstGeom>
                <a:solidFill>
                  <a:srgbClr val="00827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653" name="Rectangle 67"/>
                <p:cNvSpPr>
                  <a:spLocks noChangeArrowheads="1"/>
                </p:cNvSpPr>
                <p:nvPr/>
              </p:nvSpPr>
              <p:spPr bwMode="auto">
                <a:xfrm>
                  <a:off x="5763537" y="6435059"/>
                  <a:ext cx="138070" cy="266365"/>
                </a:xfrm>
                <a:prstGeom prst="rect">
                  <a:avLst/>
                </a:prstGeom>
                <a:solidFill>
                  <a:srgbClr val="00827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654" name="Rectangle 68"/>
                <p:cNvSpPr>
                  <a:spLocks noChangeArrowheads="1"/>
                </p:cNvSpPr>
                <p:nvPr/>
              </p:nvSpPr>
              <p:spPr bwMode="auto">
                <a:xfrm>
                  <a:off x="5524053" y="5500338"/>
                  <a:ext cx="854078" cy="138070"/>
                </a:xfrm>
                <a:prstGeom prst="rect">
                  <a:avLst/>
                </a:prstGeom>
                <a:solidFill>
                  <a:srgbClr val="00827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655" name="Rectangle 69"/>
                <p:cNvSpPr>
                  <a:spLocks noChangeArrowheads="1"/>
                </p:cNvSpPr>
                <p:nvPr/>
              </p:nvSpPr>
              <p:spPr bwMode="auto">
                <a:xfrm>
                  <a:off x="5524053" y="5737379"/>
                  <a:ext cx="854078" cy="138070"/>
                </a:xfrm>
                <a:prstGeom prst="rect">
                  <a:avLst/>
                </a:prstGeom>
                <a:solidFill>
                  <a:srgbClr val="00827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656" name="Rectangle 70"/>
                <p:cNvSpPr>
                  <a:spLocks noChangeArrowheads="1"/>
                </p:cNvSpPr>
                <p:nvPr/>
              </p:nvSpPr>
              <p:spPr bwMode="auto">
                <a:xfrm>
                  <a:off x="5524053" y="5976863"/>
                  <a:ext cx="854078" cy="135627"/>
                </a:xfrm>
                <a:prstGeom prst="rect">
                  <a:avLst/>
                </a:prstGeom>
                <a:solidFill>
                  <a:srgbClr val="00827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657" name="Rectangle 71"/>
                <p:cNvSpPr>
                  <a:spLocks noChangeArrowheads="1"/>
                </p:cNvSpPr>
                <p:nvPr/>
              </p:nvSpPr>
              <p:spPr bwMode="auto">
                <a:xfrm>
                  <a:off x="5524053" y="6212681"/>
                  <a:ext cx="854078" cy="135627"/>
                </a:xfrm>
                <a:prstGeom prst="rect">
                  <a:avLst/>
                </a:prstGeom>
                <a:solidFill>
                  <a:srgbClr val="00827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658" name="Rectangle 72"/>
                <p:cNvSpPr>
                  <a:spLocks noChangeArrowheads="1"/>
                </p:cNvSpPr>
                <p:nvPr/>
              </p:nvSpPr>
              <p:spPr bwMode="auto">
                <a:xfrm>
                  <a:off x="5524053" y="5027479"/>
                  <a:ext cx="854078" cy="135627"/>
                </a:xfrm>
                <a:prstGeom prst="rect">
                  <a:avLst/>
                </a:prstGeom>
                <a:solidFill>
                  <a:srgbClr val="00827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659" name="Rectangle 73"/>
                <p:cNvSpPr>
                  <a:spLocks noChangeArrowheads="1"/>
                </p:cNvSpPr>
                <p:nvPr/>
              </p:nvSpPr>
              <p:spPr bwMode="auto">
                <a:xfrm>
                  <a:off x="5524053" y="5263298"/>
                  <a:ext cx="854078" cy="135627"/>
                </a:xfrm>
                <a:prstGeom prst="rect">
                  <a:avLst/>
                </a:prstGeom>
                <a:solidFill>
                  <a:srgbClr val="00827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660" name="Rectangle 74"/>
                <p:cNvSpPr>
                  <a:spLocks noChangeArrowheads="1"/>
                </p:cNvSpPr>
                <p:nvPr/>
              </p:nvSpPr>
              <p:spPr bwMode="auto">
                <a:xfrm>
                  <a:off x="5524053" y="4553398"/>
                  <a:ext cx="854078" cy="135627"/>
                </a:xfrm>
                <a:prstGeom prst="rect">
                  <a:avLst/>
                </a:prstGeom>
                <a:solidFill>
                  <a:srgbClr val="00827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661" name="Rectangle 75"/>
                <p:cNvSpPr>
                  <a:spLocks noChangeArrowheads="1"/>
                </p:cNvSpPr>
                <p:nvPr/>
              </p:nvSpPr>
              <p:spPr bwMode="auto">
                <a:xfrm>
                  <a:off x="5524053" y="4790439"/>
                  <a:ext cx="854078" cy="138070"/>
                </a:xfrm>
                <a:prstGeom prst="rect">
                  <a:avLst/>
                </a:prstGeom>
                <a:solidFill>
                  <a:srgbClr val="00827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662" name="Rectangle 76"/>
                <p:cNvSpPr>
                  <a:spLocks noChangeArrowheads="1"/>
                </p:cNvSpPr>
                <p:nvPr/>
              </p:nvSpPr>
              <p:spPr bwMode="auto">
                <a:xfrm>
                  <a:off x="8322861" y="6634222"/>
                  <a:ext cx="398325" cy="67204"/>
                </a:xfrm>
                <a:prstGeom prst="rect">
                  <a:avLst/>
                </a:prstGeom>
                <a:solidFill>
                  <a:srgbClr val="0072C6">
                    <a:lumMod val="50000"/>
                  </a:srgbClr>
                </a:solidFill>
                <a:ln>
                  <a:noFill/>
                </a:ln>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663" name="Rectangle 77"/>
                <p:cNvSpPr>
                  <a:spLocks noChangeArrowheads="1"/>
                </p:cNvSpPr>
                <p:nvPr/>
              </p:nvSpPr>
              <p:spPr bwMode="auto">
                <a:xfrm>
                  <a:off x="6479546" y="6634222"/>
                  <a:ext cx="1142437" cy="67203"/>
                </a:xfrm>
                <a:prstGeom prst="rect">
                  <a:avLst/>
                </a:prstGeom>
                <a:solidFill>
                  <a:srgbClr val="0072C6">
                    <a:lumMod val="50000"/>
                  </a:srgbClr>
                </a:solidFill>
                <a:ln>
                  <a:noFill/>
                </a:ln>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664" name="Rectangle 79"/>
                <p:cNvSpPr>
                  <a:spLocks noChangeArrowheads="1"/>
                </p:cNvSpPr>
                <p:nvPr/>
              </p:nvSpPr>
              <p:spPr bwMode="auto">
                <a:xfrm>
                  <a:off x="5318780" y="5044584"/>
                  <a:ext cx="101414" cy="1654198"/>
                </a:xfrm>
                <a:prstGeom prst="rect">
                  <a:avLst/>
                </a:prstGeom>
                <a:solidFill>
                  <a:srgbClr val="0072C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665" name="Freeform 84"/>
                <p:cNvSpPr>
                  <a:spLocks/>
                </p:cNvSpPr>
                <p:nvPr/>
              </p:nvSpPr>
              <p:spPr bwMode="auto">
                <a:xfrm>
                  <a:off x="4592805" y="6455831"/>
                  <a:ext cx="48873" cy="184501"/>
                </a:xfrm>
                <a:custGeom>
                  <a:avLst/>
                  <a:gdLst>
                    <a:gd name="T0" fmla="*/ 0 w 40"/>
                    <a:gd name="T1" fmla="*/ 0 h 151"/>
                    <a:gd name="T2" fmla="*/ 40 w 40"/>
                    <a:gd name="T3" fmla="*/ 0 h 151"/>
                    <a:gd name="T4" fmla="*/ 40 w 40"/>
                    <a:gd name="T5" fmla="*/ 151 h 151"/>
                    <a:gd name="T6" fmla="*/ 0 w 40"/>
                    <a:gd name="T7" fmla="*/ 151 h 151"/>
                    <a:gd name="T8" fmla="*/ 0 w 40"/>
                    <a:gd name="T9" fmla="*/ 0 h 151"/>
                    <a:gd name="T10" fmla="*/ 0 w 40"/>
                    <a:gd name="T11" fmla="*/ 0 h 151"/>
                  </a:gdLst>
                  <a:ahLst/>
                  <a:cxnLst>
                    <a:cxn ang="0">
                      <a:pos x="T0" y="T1"/>
                    </a:cxn>
                    <a:cxn ang="0">
                      <a:pos x="T2" y="T3"/>
                    </a:cxn>
                    <a:cxn ang="0">
                      <a:pos x="T4" y="T5"/>
                    </a:cxn>
                    <a:cxn ang="0">
                      <a:pos x="T6" y="T7"/>
                    </a:cxn>
                    <a:cxn ang="0">
                      <a:pos x="T8" y="T9"/>
                    </a:cxn>
                    <a:cxn ang="0">
                      <a:pos x="T10" y="T11"/>
                    </a:cxn>
                  </a:cxnLst>
                  <a:rect l="0" t="0" r="r" b="b"/>
                  <a:pathLst>
                    <a:path w="40" h="151">
                      <a:moveTo>
                        <a:pt x="0" y="0"/>
                      </a:moveTo>
                      <a:lnTo>
                        <a:pt x="40" y="0"/>
                      </a:lnTo>
                      <a:lnTo>
                        <a:pt x="40" y="151"/>
                      </a:lnTo>
                      <a:lnTo>
                        <a:pt x="0" y="151"/>
                      </a:lnTo>
                      <a:lnTo>
                        <a:pt x="0" y="0"/>
                      </a:lnTo>
                      <a:lnTo>
                        <a:pt x="0" y="0"/>
                      </a:lnTo>
                      <a:close/>
                    </a:path>
                  </a:pathLst>
                </a:custGeom>
                <a:solidFill>
                  <a:srgbClr val="9696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666" name="Oval 85"/>
                <p:cNvSpPr>
                  <a:spLocks noChangeArrowheads="1"/>
                </p:cNvSpPr>
                <p:nvPr/>
              </p:nvSpPr>
              <p:spPr bwMode="auto">
                <a:xfrm>
                  <a:off x="4479167" y="6290880"/>
                  <a:ext cx="248037" cy="245594"/>
                </a:xfrm>
                <a:prstGeom prst="ellipse">
                  <a:avLst/>
                </a:prstGeom>
                <a:solidFill>
                  <a:srgbClr val="7FB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667" name="Oval 86"/>
                <p:cNvSpPr>
                  <a:spLocks noChangeArrowheads="1"/>
                </p:cNvSpPr>
                <p:nvPr/>
              </p:nvSpPr>
              <p:spPr bwMode="auto">
                <a:xfrm>
                  <a:off x="4514602" y="6163807"/>
                  <a:ext cx="180835" cy="182057"/>
                </a:xfrm>
                <a:prstGeom prst="ellipse">
                  <a:avLst/>
                </a:prstGeom>
                <a:solidFill>
                  <a:srgbClr val="7FB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668" name="Freeform 87"/>
                <p:cNvSpPr>
                  <a:spLocks/>
                </p:cNvSpPr>
                <p:nvPr/>
              </p:nvSpPr>
              <p:spPr bwMode="auto">
                <a:xfrm>
                  <a:off x="4763048" y="6510814"/>
                  <a:ext cx="35434" cy="129518"/>
                </a:xfrm>
                <a:custGeom>
                  <a:avLst/>
                  <a:gdLst>
                    <a:gd name="T0" fmla="*/ 0 w 29"/>
                    <a:gd name="T1" fmla="*/ 0 h 106"/>
                    <a:gd name="T2" fmla="*/ 29 w 29"/>
                    <a:gd name="T3" fmla="*/ 0 h 106"/>
                    <a:gd name="T4" fmla="*/ 29 w 29"/>
                    <a:gd name="T5" fmla="*/ 106 h 106"/>
                    <a:gd name="T6" fmla="*/ 0 w 29"/>
                    <a:gd name="T7" fmla="*/ 106 h 106"/>
                    <a:gd name="T8" fmla="*/ 0 w 29"/>
                    <a:gd name="T9" fmla="*/ 0 h 106"/>
                    <a:gd name="T10" fmla="*/ 0 w 29"/>
                    <a:gd name="T11" fmla="*/ 0 h 106"/>
                  </a:gdLst>
                  <a:ahLst/>
                  <a:cxnLst>
                    <a:cxn ang="0">
                      <a:pos x="T0" y="T1"/>
                    </a:cxn>
                    <a:cxn ang="0">
                      <a:pos x="T2" y="T3"/>
                    </a:cxn>
                    <a:cxn ang="0">
                      <a:pos x="T4" y="T5"/>
                    </a:cxn>
                    <a:cxn ang="0">
                      <a:pos x="T6" y="T7"/>
                    </a:cxn>
                    <a:cxn ang="0">
                      <a:pos x="T8" y="T9"/>
                    </a:cxn>
                    <a:cxn ang="0">
                      <a:pos x="T10" y="T11"/>
                    </a:cxn>
                  </a:cxnLst>
                  <a:rect l="0" t="0" r="r" b="b"/>
                  <a:pathLst>
                    <a:path w="29" h="106">
                      <a:moveTo>
                        <a:pt x="0" y="0"/>
                      </a:moveTo>
                      <a:lnTo>
                        <a:pt x="29" y="0"/>
                      </a:lnTo>
                      <a:lnTo>
                        <a:pt x="29" y="106"/>
                      </a:lnTo>
                      <a:lnTo>
                        <a:pt x="0" y="106"/>
                      </a:lnTo>
                      <a:lnTo>
                        <a:pt x="0" y="0"/>
                      </a:lnTo>
                      <a:lnTo>
                        <a:pt x="0" y="0"/>
                      </a:lnTo>
                      <a:close/>
                    </a:path>
                  </a:pathLst>
                </a:custGeom>
                <a:solidFill>
                  <a:srgbClr val="9696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669" name="Oval 88"/>
                <p:cNvSpPr>
                  <a:spLocks noChangeArrowheads="1"/>
                </p:cNvSpPr>
                <p:nvPr/>
              </p:nvSpPr>
              <p:spPr bwMode="auto">
                <a:xfrm>
                  <a:off x="4694624" y="6394738"/>
                  <a:ext cx="169838" cy="173504"/>
                </a:xfrm>
                <a:prstGeom prst="ellipse">
                  <a:avLst/>
                </a:prstGeom>
                <a:solidFill>
                  <a:srgbClr val="7FB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670" name="Oval 89"/>
                <p:cNvSpPr>
                  <a:spLocks noChangeArrowheads="1"/>
                </p:cNvSpPr>
                <p:nvPr/>
              </p:nvSpPr>
              <p:spPr bwMode="auto">
                <a:xfrm>
                  <a:off x="4717839" y="6307986"/>
                  <a:ext cx="123407" cy="127073"/>
                </a:xfrm>
                <a:prstGeom prst="ellipse">
                  <a:avLst/>
                </a:prstGeom>
                <a:solidFill>
                  <a:srgbClr val="7FB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671" name="Freeform 90"/>
                <p:cNvSpPr>
                  <a:spLocks/>
                </p:cNvSpPr>
                <p:nvPr/>
              </p:nvSpPr>
              <p:spPr bwMode="auto">
                <a:xfrm>
                  <a:off x="11310771" y="6464384"/>
                  <a:ext cx="48874" cy="184501"/>
                </a:xfrm>
                <a:custGeom>
                  <a:avLst/>
                  <a:gdLst>
                    <a:gd name="T0" fmla="*/ 0 w 40"/>
                    <a:gd name="T1" fmla="*/ 0 h 151"/>
                    <a:gd name="T2" fmla="*/ 40 w 40"/>
                    <a:gd name="T3" fmla="*/ 0 h 151"/>
                    <a:gd name="T4" fmla="*/ 40 w 40"/>
                    <a:gd name="T5" fmla="*/ 151 h 151"/>
                    <a:gd name="T6" fmla="*/ 0 w 40"/>
                    <a:gd name="T7" fmla="*/ 151 h 151"/>
                    <a:gd name="T8" fmla="*/ 0 w 40"/>
                    <a:gd name="T9" fmla="*/ 0 h 151"/>
                    <a:gd name="T10" fmla="*/ 0 w 40"/>
                    <a:gd name="T11" fmla="*/ 0 h 151"/>
                  </a:gdLst>
                  <a:ahLst/>
                  <a:cxnLst>
                    <a:cxn ang="0">
                      <a:pos x="T0" y="T1"/>
                    </a:cxn>
                    <a:cxn ang="0">
                      <a:pos x="T2" y="T3"/>
                    </a:cxn>
                    <a:cxn ang="0">
                      <a:pos x="T4" y="T5"/>
                    </a:cxn>
                    <a:cxn ang="0">
                      <a:pos x="T6" y="T7"/>
                    </a:cxn>
                    <a:cxn ang="0">
                      <a:pos x="T8" y="T9"/>
                    </a:cxn>
                    <a:cxn ang="0">
                      <a:pos x="T10" y="T11"/>
                    </a:cxn>
                  </a:cxnLst>
                  <a:rect l="0" t="0" r="r" b="b"/>
                  <a:pathLst>
                    <a:path w="40" h="151">
                      <a:moveTo>
                        <a:pt x="0" y="0"/>
                      </a:moveTo>
                      <a:lnTo>
                        <a:pt x="40" y="0"/>
                      </a:lnTo>
                      <a:lnTo>
                        <a:pt x="40" y="151"/>
                      </a:lnTo>
                      <a:lnTo>
                        <a:pt x="0" y="151"/>
                      </a:lnTo>
                      <a:lnTo>
                        <a:pt x="0" y="0"/>
                      </a:lnTo>
                      <a:lnTo>
                        <a:pt x="0" y="0"/>
                      </a:lnTo>
                      <a:close/>
                    </a:path>
                  </a:pathLst>
                </a:custGeom>
                <a:solidFill>
                  <a:srgbClr val="9696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672" name="Freeform 96"/>
                <p:cNvSpPr>
                  <a:spLocks/>
                </p:cNvSpPr>
                <p:nvPr/>
              </p:nvSpPr>
              <p:spPr bwMode="auto">
                <a:xfrm>
                  <a:off x="11795848" y="6464384"/>
                  <a:ext cx="48874" cy="184501"/>
                </a:xfrm>
                <a:custGeom>
                  <a:avLst/>
                  <a:gdLst>
                    <a:gd name="T0" fmla="*/ 0 w 40"/>
                    <a:gd name="T1" fmla="*/ 0 h 151"/>
                    <a:gd name="T2" fmla="*/ 40 w 40"/>
                    <a:gd name="T3" fmla="*/ 0 h 151"/>
                    <a:gd name="T4" fmla="*/ 40 w 40"/>
                    <a:gd name="T5" fmla="*/ 151 h 151"/>
                    <a:gd name="T6" fmla="*/ 0 w 40"/>
                    <a:gd name="T7" fmla="*/ 151 h 151"/>
                    <a:gd name="T8" fmla="*/ 0 w 40"/>
                    <a:gd name="T9" fmla="*/ 0 h 151"/>
                    <a:gd name="T10" fmla="*/ 0 w 40"/>
                    <a:gd name="T11" fmla="*/ 0 h 151"/>
                  </a:gdLst>
                  <a:ahLst/>
                  <a:cxnLst>
                    <a:cxn ang="0">
                      <a:pos x="T0" y="T1"/>
                    </a:cxn>
                    <a:cxn ang="0">
                      <a:pos x="T2" y="T3"/>
                    </a:cxn>
                    <a:cxn ang="0">
                      <a:pos x="T4" y="T5"/>
                    </a:cxn>
                    <a:cxn ang="0">
                      <a:pos x="T6" y="T7"/>
                    </a:cxn>
                    <a:cxn ang="0">
                      <a:pos x="T8" y="T9"/>
                    </a:cxn>
                    <a:cxn ang="0">
                      <a:pos x="T10" y="T11"/>
                    </a:cxn>
                  </a:cxnLst>
                  <a:rect l="0" t="0" r="r" b="b"/>
                  <a:pathLst>
                    <a:path w="40" h="151">
                      <a:moveTo>
                        <a:pt x="0" y="0"/>
                      </a:moveTo>
                      <a:lnTo>
                        <a:pt x="40" y="0"/>
                      </a:lnTo>
                      <a:lnTo>
                        <a:pt x="40" y="151"/>
                      </a:lnTo>
                      <a:lnTo>
                        <a:pt x="0" y="151"/>
                      </a:lnTo>
                      <a:lnTo>
                        <a:pt x="0" y="0"/>
                      </a:lnTo>
                      <a:lnTo>
                        <a:pt x="0" y="0"/>
                      </a:lnTo>
                      <a:close/>
                    </a:path>
                  </a:pathLst>
                </a:custGeom>
                <a:solidFill>
                  <a:srgbClr val="9696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673" name="Oval 97"/>
                <p:cNvSpPr>
                  <a:spLocks noChangeArrowheads="1"/>
                </p:cNvSpPr>
                <p:nvPr/>
              </p:nvSpPr>
              <p:spPr bwMode="auto">
                <a:xfrm>
                  <a:off x="11694434" y="6299433"/>
                  <a:ext cx="248037" cy="245594"/>
                </a:xfrm>
                <a:prstGeom prst="ellipse">
                  <a:avLst/>
                </a:prstGeom>
                <a:solidFill>
                  <a:srgbClr val="7FB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674" name="Freeform 99"/>
                <p:cNvSpPr>
                  <a:spLocks/>
                </p:cNvSpPr>
                <p:nvPr/>
              </p:nvSpPr>
              <p:spPr bwMode="auto">
                <a:xfrm>
                  <a:off x="11974239" y="6519368"/>
                  <a:ext cx="34212" cy="129517"/>
                </a:xfrm>
                <a:custGeom>
                  <a:avLst/>
                  <a:gdLst>
                    <a:gd name="T0" fmla="*/ 0 w 28"/>
                    <a:gd name="T1" fmla="*/ 0 h 106"/>
                    <a:gd name="T2" fmla="*/ 28 w 28"/>
                    <a:gd name="T3" fmla="*/ 0 h 106"/>
                    <a:gd name="T4" fmla="*/ 28 w 28"/>
                    <a:gd name="T5" fmla="*/ 106 h 106"/>
                    <a:gd name="T6" fmla="*/ 0 w 28"/>
                    <a:gd name="T7" fmla="*/ 106 h 106"/>
                    <a:gd name="T8" fmla="*/ 0 w 28"/>
                    <a:gd name="T9" fmla="*/ 0 h 106"/>
                    <a:gd name="T10" fmla="*/ 0 w 28"/>
                    <a:gd name="T11" fmla="*/ 0 h 106"/>
                  </a:gdLst>
                  <a:ahLst/>
                  <a:cxnLst>
                    <a:cxn ang="0">
                      <a:pos x="T0" y="T1"/>
                    </a:cxn>
                    <a:cxn ang="0">
                      <a:pos x="T2" y="T3"/>
                    </a:cxn>
                    <a:cxn ang="0">
                      <a:pos x="T4" y="T5"/>
                    </a:cxn>
                    <a:cxn ang="0">
                      <a:pos x="T6" y="T7"/>
                    </a:cxn>
                    <a:cxn ang="0">
                      <a:pos x="T8" y="T9"/>
                    </a:cxn>
                    <a:cxn ang="0">
                      <a:pos x="T10" y="T11"/>
                    </a:cxn>
                  </a:cxnLst>
                  <a:rect l="0" t="0" r="r" b="b"/>
                  <a:pathLst>
                    <a:path w="28" h="106">
                      <a:moveTo>
                        <a:pt x="0" y="0"/>
                      </a:moveTo>
                      <a:lnTo>
                        <a:pt x="28" y="0"/>
                      </a:lnTo>
                      <a:lnTo>
                        <a:pt x="28" y="106"/>
                      </a:lnTo>
                      <a:lnTo>
                        <a:pt x="0" y="106"/>
                      </a:lnTo>
                      <a:lnTo>
                        <a:pt x="0" y="0"/>
                      </a:lnTo>
                      <a:lnTo>
                        <a:pt x="0" y="0"/>
                      </a:lnTo>
                      <a:close/>
                    </a:path>
                  </a:pathLst>
                </a:custGeom>
                <a:solidFill>
                  <a:srgbClr val="9696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675" name="Oval 100"/>
                <p:cNvSpPr>
                  <a:spLocks noChangeArrowheads="1"/>
                </p:cNvSpPr>
                <p:nvPr/>
              </p:nvSpPr>
              <p:spPr bwMode="auto">
                <a:xfrm>
                  <a:off x="11904594" y="6403291"/>
                  <a:ext cx="171060" cy="173504"/>
                </a:xfrm>
                <a:prstGeom prst="ellipse">
                  <a:avLst/>
                </a:prstGeom>
                <a:solidFill>
                  <a:srgbClr val="7FB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676" name="Oval 101"/>
                <p:cNvSpPr>
                  <a:spLocks noChangeArrowheads="1"/>
                </p:cNvSpPr>
                <p:nvPr/>
              </p:nvSpPr>
              <p:spPr bwMode="auto">
                <a:xfrm>
                  <a:off x="11927809" y="6314096"/>
                  <a:ext cx="124629" cy="129517"/>
                </a:xfrm>
                <a:prstGeom prst="ellipse">
                  <a:avLst/>
                </a:prstGeom>
                <a:solidFill>
                  <a:srgbClr val="7FB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677" name="Rectangle 78"/>
                <p:cNvSpPr>
                  <a:spLocks noChangeArrowheads="1"/>
                </p:cNvSpPr>
                <p:nvPr/>
              </p:nvSpPr>
              <p:spPr bwMode="auto">
                <a:xfrm>
                  <a:off x="4484278" y="6634222"/>
                  <a:ext cx="1139993" cy="67203"/>
                </a:xfrm>
                <a:prstGeom prst="rect">
                  <a:avLst/>
                </a:prstGeom>
                <a:solidFill>
                  <a:srgbClr val="0072C6">
                    <a:lumMod val="50000"/>
                  </a:srgbClr>
                </a:solidFill>
                <a:ln>
                  <a:noFill/>
                </a:ln>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678" name="Rectangle 77"/>
                <p:cNvSpPr>
                  <a:spLocks noChangeArrowheads="1"/>
                </p:cNvSpPr>
                <p:nvPr/>
              </p:nvSpPr>
              <p:spPr bwMode="auto">
                <a:xfrm>
                  <a:off x="6155100" y="6634222"/>
                  <a:ext cx="1142438" cy="67204"/>
                </a:xfrm>
                <a:prstGeom prst="rect">
                  <a:avLst/>
                </a:prstGeom>
                <a:solidFill>
                  <a:srgbClr val="0072C6">
                    <a:lumMod val="50000"/>
                  </a:srgbClr>
                </a:solidFill>
                <a:ln>
                  <a:noFill/>
                </a:ln>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679" name="Rectangle 76"/>
                <p:cNvSpPr>
                  <a:spLocks noChangeArrowheads="1"/>
                </p:cNvSpPr>
                <p:nvPr/>
              </p:nvSpPr>
              <p:spPr bwMode="auto">
                <a:xfrm>
                  <a:off x="8522022" y="6634222"/>
                  <a:ext cx="398325" cy="67204"/>
                </a:xfrm>
                <a:prstGeom prst="rect">
                  <a:avLst/>
                </a:prstGeom>
                <a:solidFill>
                  <a:srgbClr val="0072C6">
                    <a:lumMod val="50000"/>
                  </a:srgbClr>
                </a:solidFill>
                <a:ln>
                  <a:noFill/>
                </a:ln>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grpSp>
          <p:sp>
            <p:nvSpPr>
              <p:cNvPr id="587" name="Freeform 586"/>
              <p:cNvSpPr>
                <a:spLocks noEditPoints="1"/>
              </p:cNvSpPr>
              <p:nvPr/>
            </p:nvSpPr>
            <p:spPr bwMode="auto">
              <a:xfrm flipH="1">
                <a:off x="10755933" y="6646631"/>
                <a:ext cx="461492" cy="299403"/>
              </a:xfrm>
              <a:custGeom>
                <a:avLst/>
                <a:gdLst>
                  <a:gd name="T0" fmla="*/ 1443 w 1898"/>
                  <a:gd name="T1" fmla="*/ 464 h 1230"/>
                  <a:gd name="T2" fmla="*/ 1359 w 1898"/>
                  <a:gd name="T3" fmla="*/ 81 h 1230"/>
                  <a:gd name="T4" fmla="*/ 1177 w 1898"/>
                  <a:gd name="T5" fmla="*/ 47 h 1230"/>
                  <a:gd name="T6" fmla="*/ 1062 w 1898"/>
                  <a:gd name="T7" fmla="*/ 17 h 1230"/>
                  <a:gd name="T8" fmla="*/ 1171 w 1898"/>
                  <a:gd name="T9" fmla="*/ 135 h 1230"/>
                  <a:gd name="T10" fmla="*/ 1280 w 1898"/>
                  <a:gd name="T11" fmla="*/ 135 h 1230"/>
                  <a:gd name="T12" fmla="*/ 675 w 1898"/>
                  <a:gd name="T13" fmla="*/ 278 h 1230"/>
                  <a:gd name="T14" fmla="*/ 655 w 1898"/>
                  <a:gd name="T15" fmla="*/ 200 h 1230"/>
                  <a:gd name="T16" fmla="*/ 717 w 1898"/>
                  <a:gd name="T17" fmla="*/ 135 h 1230"/>
                  <a:gd name="T18" fmla="*/ 652 w 1898"/>
                  <a:gd name="T19" fmla="*/ 70 h 1230"/>
                  <a:gd name="T20" fmla="*/ 445 w 1898"/>
                  <a:gd name="T21" fmla="*/ 71 h 1230"/>
                  <a:gd name="T22" fmla="*/ 446 w 1898"/>
                  <a:gd name="T23" fmla="*/ 215 h 1230"/>
                  <a:gd name="T24" fmla="*/ 454 w 1898"/>
                  <a:gd name="T25" fmla="*/ 216 h 1230"/>
                  <a:gd name="T26" fmla="*/ 458 w 1898"/>
                  <a:gd name="T27" fmla="*/ 216 h 1230"/>
                  <a:gd name="T28" fmla="*/ 603 w 1898"/>
                  <a:gd name="T29" fmla="*/ 331 h 1230"/>
                  <a:gd name="T30" fmla="*/ 386 w 1898"/>
                  <a:gd name="T31" fmla="*/ 458 h 1230"/>
                  <a:gd name="T32" fmla="*/ 386 w 1898"/>
                  <a:gd name="T33" fmla="*/ 1230 h 1230"/>
                  <a:gd name="T34" fmla="*/ 911 w 1898"/>
                  <a:gd name="T35" fmla="*/ 885 h 1230"/>
                  <a:gd name="T36" fmla="*/ 911 w 1898"/>
                  <a:gd name="T37" fmla="*/ 885 h 1230"/>
                  <a:gd name="T38" fmla="*/ 921 w 1898"/>
                  <a:gd name="T39" fmla="*/ 883 h 1230"/>
                  <a:gd name="T40" fmla="*/ 931 w 1898"/>
                  <a:gd name="T41" fmla="*/ 880 h 1230"/>
                  <a:gd name="T42" fmla="*/ 935 w 1898"/>
                  <a:gd name="T43" fmla="*/ 877 h 1230"/>
                  <a:gd name="T44" fmla="*/ 943 w 1898"/>
                  <a:gd name="T45" fmla="*/ 870 h 1230"/>
                  <a:gd name="T46" fmla="*/ 945 w 1898"/>
                  <a:gd name="T47" fmla="*/ 869 h 1230"/>
                  <a:gd name="T48" fmla="*/ 1341 w 1898"/>
                  <a:gd name="T49" fmla="*/ 411 h 1230"/>
                  <a:gd name="T50" fmla="*/ 1358 w 1898"/>
                  <a:gd name="T51" fmla="*/ 486 h 1230"/>
                  <a:gd name="T52" fmla="*/ 1126 w 1898"/>
                  <a:gd name="T53" fmla="*/ 844 h 1230"/>
                  <a:gd name="T54" fmla="*/ 1898 w 1898"/>
                  <a:gd name="T55" fmla="*/ 844 h 1230"/>
                  <a:gd name="T56" fmla="*/ 652 w 1898"/>
                  <a:gd name="T57" fmla="*/ 428 h 1230"/>
                  <a:gd name="T58" fmla="*/ 769 w 1898"/>
                  <a:gd name="T59" fmla="*/ 797 h 1230"/>
                  <a:gd name="T60" fmla="*/ 652 w 1898"/>
                  <a:gd name="T61" fmla="*/ 428 h 1230"/>
                  <a:gd name="T62" fmla="*/ 459 w 1898"/>
                  <a:gd name="T63" fmla="*/ 799 h 1230"/>
                  <a:gd name="T64" fmla="*/ 679 w 1898"/>
                  <a:gd name="T65" fmla="*/ 798 h 1230"/>
                  <a:gd name="T66" fmla="*/ 88 w 1898"/>
                  <a:gd name="T67" fmla="*/ 844 h 1230"/>
                  <a:gd name="T68" fmla="*/ 483 w 1898"/>
                  <a:gd name="T69" fmla="*/ 563 h 1230"/>
                  <a:gd name="T70" fmla="*/ 348 w 1898"/>
                  <a:gd name="T71" fmla="*/ 867 h 1230"/>
                  <a:gd name="T72" fmla="*/ 386 w 1898"/>
                  <a:gd name="T73" fmla="*/ 888 h 1230"/>
                  <a:gd name="T74" fmla="*/ 386 w 1898"/>
                  <a:gd name="T75" fmla="*/ 1142 h 1230"/>
                  <a:gd name="T76" fmla="*/ 720 w 1898"/>
                  <a:gd name="T77" fmla="*/ 366 h 1230"/>
                  <a:gd name="T78" fmla="*/ 921 w 1898"/>
                  <a:gd name="T79" fmla="*/ 762 h 1230"/>
                  <a:gd name="T80" fmla="*/ 1214 w 1898"/>
                  <a:gd name="T81" fmla="*/ 844 h 1230"/>
                  <a:gd name="T82" fmla="*/ 1470 w 1898"/>
                  <a:gd name="T83" fmla="*/ 857 h 1230"/>
                  <a:gd name="T84" fmla="*/ 1525 w 1898"/>
                  <a:gd name="T85" fmla="*/ 886 h 1230"/>
                  <a:gd name="T86" fmla="*/ 1554 w 1898"/>
                  <a:gd name="T87" fmla="*/ 831 h 1230"/>
                  <a:gd name="T88" fmla="*/ 1512 w 1898"/>
                  <a:gd name="T89" fmla="*/ 546 h 1230"/>
                  <a:gd name="T90" fmla="*/ 1512 w 1898"/>
                  <a:gd name="T91" fmla="*/ 1142 h 1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898" h="1230">
                    <a:moveTo>
                      <a:pt x="1512" y="458"/>
                    </a:moveTo>
                    <a:cubicBezTo>
                      <a:pt x="1489" y="458"/>
                      <a:pt x="1466" y="460"/>
                      <a:pt x="1443" y="464"/>
                    </a:cubicBezTo>
                    <a:cubicBezTo>
                      <a:pt x="1443" y="462"/>
                      <a:pt x="1443" y="462"/>
                      <a:pt x="1443" y="462"/>
                    </a:cubicBezTo>
                    <a:cubicBezTo>
                      <a:pt x="1359" y="81"/>
                      <a:pt x="1359" y="81"/>
                      <a:pt x="1359" y="81"/>
                    </a:cubicBezTo>
                    <a:cubicBezTo>
                      <a:pt x="1354" y="61"/>
                      <a:pt x="1336" y="47"/>
                      <a:pt x="1315" y="47"/>
                    </a:cubicBezTo>
                    <a:cubicBezTo>
                      <a:pt x="1177" y="47"/>
                      <a:pt x="1177" y="47"/>
                      <a:pt x="1177" y="47"/>
                    </a:cubicBezTo>
                    <a:cubicBezTo>
                      <a:pt x="1171" y="46"/>
                      <a:pt x="1147" y="41"/>
                      <a:pt x="1124" y="17"/>
                    </a:cubicBezTo>
                    <a:cubicBezTo>
                      <a:pt x="1107" y="0"/>
                      <a:pt x="1079" y="0"/>
                      <a:pt x="1062" y="17"/>
                    </a:cubicBezTo>
                    <a:cubicBezTo>
                      <a:pt x="1045" y="35"/>
                      <a:pt x="1045" y="63"/>
                      <a:pt x="1062" y="80"/>
                    </a:cubicBezTo>
                    <a:cubicBezTo>
                      <a:pt x="1112" y="130"/>
                      <a:pt x="1165" y="134"/>
                      <a:pt x="1171" y="135"/>
                    </a:cubicBezTo>
                    <a:cubicBezTo>
                      <a:pt x="1174" y="135"/>
                      <a:pt x="1174" y="135"/>
                      <a:pt x="1174" y="135"/>
                    </a:cubicBezTo>
                    <a:cubicBezTo>
                      <a:pt x="1280" y="135"/>
                      <a:pt x="1280" y="135"/>
                      <a:pt x="1280" y="135"/>
                    </a:cubicBezTo>
                    <a:cubicBezTo>
                      <a:pt x="1312" y="278"/>
                      <a:pt x="1312" y="278"/>
                      <a:pt x="1312" y="278"/>
                    </a:cubicBezTo>
                    <a:cubicBezTo>
                      <a:pt x="675" y="278"/>
                      <a:pt x="675" y="278"/>
                      <a:pt x="675" y="278"/>
                    </a:cubicBezTo>
                    <a:cubicBezTo>
                      <a:pt x="636" y="202"/>
                      <a:pt x="636" y="202"/>
                      <a:pt x="636" y="202"/>
                    </a:cubicBezTo>
                    <a:cubicBezTo>
                      <a:pt x="655" y="200"/>
                      <a:pt x="655" y="200"/>
                      <a:pt x="655" y="200"/>
                    </a:cubicBezTo>
                    <a:cubicBezTo>
                      <a:pt x="656" y="200"/>
                      <a:pt x="657" y="200"/>
                      <a:pt x="658" y="199"/>
                    </a:cubicBezTo>
                    <a:cubicBezTo>
                      <a:pt x="691" y="196"/>
                      <a:pt x="717" y="169"/>
                      <a:pt x="717" y="135"/>
                    </a:cubicBezTo>
                    <a:cubicBezTo>
                      <a:pt x="717" y="102"/>
                      <a:pt x="692" y="75"/>
                      <a:pt x="660" y="71"/>
                    </a:cubicBezTo>
                    <a:cubicBezTo>
                      <a:pt x="658" y="70"/>
                      <a:pt x="655" y="70"/>
                      <a:pt x="652" y="70"/>
                    </a:cubicBezTo>
                    <a:cubicBezTo>
                      <a:pt x="454" y="70"/>
                      <a:pt x="454" y="70"/>
                      <a:pt x="454" y="70"/>
                    </a:cubicBezTo>
                    <a:cubicBezTo>
                      <a:pt x="451" y="70"/>
                      <a:pt x="448" y="70"/>
                      <a:pt x="445" y="71"/>
                    </a:cubicBezTo>
                    <a:cubicBezTo>
                      <a:pt x="409" y="75"/>
                      <a:pt x="381" y="106"/>
                      <a:pt x="381" y="143"/>
                    </a:cubicBezTo>
                    <a:cubicBezTo>
                      <a:pt x="381" y="181"/>
                      <a:pt x="409" y="211"/>
                      <a:pt x="446" y="215"/>
                    </a:cubicBezTo>
                    <a:cubicBezTo>
                      <a:pt x="448" y="216"/>
                      <a:pt x="451" y="216"/>
                      <a:pt x="453" y="216"/>
                    </a:cubicBezTo>
                    <a:cubicBezTo>
                      <a:pt x="454" y="216"/>
                      <a:pt x="454" y="216"/>
                      <a:pt x="454" y="216"/>
                    </a:cubicBezTo>
                    <a:cubicBezTo>
                      <a:pt x="454" y="216"/>
                      <a:pt x="454" y="216"/>
                      <a:pt x="454" y="216"/>
                    </a:cubicBezTo>
                    <a:cubicBezTo>
                      <a:pt x="455" y="216"/>
                      <a:pt x="457" y="216"/>
                      <a:pt x="458" y="216"/>
                    </a:cubicBezTo>
                    <a:cubicBezTo>
                      <a:pt x="541" y="209"/>
                      <a:pt x="541" y="209"/>
                      <a:pt x="541" y="209"/>
                    </a:cubicBezTo>
                    <a:cubicBezTo>
                      <a:pt x="603" y="331"/>
                      <a:pt x="603" y="331"/>
                      <a:pt x="603" y="331"/>
                    </a:cubicBezTo>
                    <a:cubicBezTo>
                      <a:pt x="524" y="484"/>
                      <a:pt x="524" y="484"/>
                      <a:pt x="524" y="484"/>
                    </a:cubicBezTo>
                    <a:cubicBezTo>
                      <a:pt x="481" y="467"/>
                      <a:pt x="434" y="458"/>
                      <a:pt x="386" y="458"/>
                    </a:cubicBezTo>
                    <a:cubicBezTo>
                      <a:pt x="173" y="458"/>
                      <a:pt x="0" y="631"/>
                      <a:pt x="0" y="844"/>
                    </a:cubicBezTo>
                    <a:cubicBezTo>
                      <a:pt x="0" y="1057"/>
                      <a:pt x="173" y="1230"/>
                      <a:pt x="386" y="1230"/>
                    </a:cubicBezTo>
                    <a:cubicBezTo>
                      <a:pt x="585" y="1230"/>
                      <a:pt x="749" y="1079"/>
                      <a:pt x="769" y="885"/>
                    </a:cubicBezTo>
                    <a:cubicBezTo>
                      <a:pt x="911" y="885"/>
                      <a:pt x="911" y="885"/>
                      <a:pt x="911" y="885"/>
                    </a:cubicBezTo>
                    <a:cubicBezTo>
                      <a:pt x="911" y="885"/>
                      <a:pt x="911" y="885"/>
                      <a:pt x="911" y="885"/>
                    </a:cubicBezTo>
                    <a:cubicBezTo>
                      <a:pt x="911" y="885"/>
                      <a:pt x="911" y="885"/>
                      <a:pt x="911" y="885"/>
                    </a:cubicBezTo>
                    <a:cubicBezTo>
                      <a:pt x="912" y="885"/>
                      <a:pt x="912" y="885"/>
                      <a:pt x="912" y="885"/>
                    </a:cubicBezTo>
                    <a:cubicBezTo>
                      <a:pt x="915" y="884"/>
                      <a:pt x="918" y="884"/>
                      <a:pt x="921" y="883"/>
                    </a:cubicBezTo>
                    <a:cubicBezTo>
                      <a:pt x="922" y="883"/>
                      <a:pt x="923" y="883"/>
                      <a:pt x="924" y="883"/>
                    </a:cubicBezTo>
                    <a:cubicBezTo>
                      <a:pt x="926" y="882"/>
                      <a:pt x="928" y="881"/>
                      <a:pt x="931" y="880"/>
                    </a:cubicBezTo>
                    <a:cubicBezTo>
                      <a:pt x="931" y="880"/>
                      <a:pt x="931" y="880"/>
                      <a:pt x="931" y="880"/>
                    </a:cubicBezTo>
                    <a:cubicBezTo>
                      <a:pt x="933" y="879"/>
                      <a:pt x="934" y="878"/>
                      <a:pt x="935" y="877"/>
                    </a:cubicBezTo>
                    <a:cubicBezTo>
                      <a:pt x="936" y="877"/>
                      <a:pt x="937" y="876"/>
                      <a:pt x="938" y="875"/>
                    </a:cubicBezTo>
                    <a:cubicBezTo>
                      <a:pt x="940" y="874"/>
                      <a:pt x="942" y="872"/>
                      <a:pt x="943" y="870"/>
                    </a:cubicBezTo>
                    <a:cubicBezTo>
                      <a:pt x="944" y="870"/>
                      <a:pt x="944" y="870"/>
                      <a:pt x="945" y="869"/>
                    </a:cubicBezTo>
                    <a:cubicBezTo>
                      <a:pt x="945" y="869"/>
                      <a:pt x="945" y="869"/>
                      <a:pt x="945" y="869"/>
                    </a:cubicBezTo>
                    <a:cubicBezTo>
                      <a:pt x="945" y="869"/>
                      <a:pt x="945" y="869"/>
                      <a:pt x="945" y="869"/>
                    </a:cubicBezTo>
                    <a:cubicBezTo>
                      <a:pt x="1341" y="411"/>
                      <a:pt x="1341" y="411"/>
                      <a:pt x="1341" y="411"/>
                    </a:cubicBezTo>
                    <a:cubicBezTo>
                      <a:pt x="1357" y="483"/>
                      <a:pt x="1357" y="483"/>
                      <a:pt x="1357" y="483"/>
                    </a:cubicBezTo>
                    <a:cubicBezTo>
                      <a:pt x="1358" y="486"/>
                      <a:pt x="1358" y="486"/>
                      <a:pt x="1358" y="486"/>
                    </a:cubicBezTo>
                    <a:cubicBezTo>
                      <a:pt x="1359" y="490"/>
                      <a:pt x="1359" y="490"/>
                      <a:pt x="1359" y="490"/>
                    </a:cubicBezTo>
                    <a:cubicBezTo>
                      <a:pt x="1222" y="549"/>
                      <a:pt x="1126" y="685"/>
                      <a:pt x="1126" y="844"/>
                    </a:cubicBezTo>
                    <a:cubicBezTo>
                      <a:pt x="1126" y="1057"/>
                      <a:pt x="1299" y="1230"/>
                      <a:pt x="1512" y="1230"/>
                    </a:cubicBezTo>
                    <a:cubicBezTo>
                      <a:pt x="1725" y="1230"/>
                      <a:pt x="1898" y="1057"/>
                      <a:pt x="1898" y="844"/>
                    </a:cubicBezTo>
                    <a:cubicBezTo>
                      <a:pt x="1898" y="631"/>
                      <a:pt x="1725" y="458"/>
                      <a:pt x="1512" y="458"/>
                    </a:cubicBezTo>
                    <a:close/>
                    <a:moveTo>
                      <a:pt x="652" y="428"/>
                    </a:moveTo>
                    <a:cubicBezTo>
                      <a:pt x="840" y="797"/>
                      <a:pt x="840" y="797"/>
                      <a:pt x="840" y="797"/>
                    </a:cubicBezTo>
                    <a:cubicBezTo>
                      <a:pt x="769" y="797"/>
                      <a:pt x="769" y="797"/>
                      <a:pt x="769" y="797"/>
                    </a:cubicBezTo>
                    <a:cubicBezTo>
                      <a:pt x="755" y="684"/>
                      <a:pt x="692" y="586"/>
                      <a:pt x="602" y="525"/>
                    </a:cubicBezTo>
                    <a:lnTo>
                      <a:pt x="652" y="428"/>
                    </a:lnTo>
                    <a:close/>
                    <a:moveTo>
                      <a:pt x="679" y="798"/>
                    </a:moveTo>
                    <a:cubicBezTo>
                      <a:pt x="459" y="799"/>
                      <a:pt x="459" y="799"/>
                      <a:pt x="459" y="799"/>
                    </a:cubicBezTo>
                    <a:cubicBezTo>
                      <a:pt x="561" y="604"/>
                      <a:pt x="561" y="604"/>
                      <a:pt x="561" y="604"/>
                    </a:cubicBezTo>
                    <a:cubicBezTo>
                      <a:pt x="623" y="649"/>
                      <a:pt x="667" y="718"/>
                      <a:pt x="679" y="798"/>
                    </a:cubicBezTo>
                    <a:close/>
                    <a:moveTo>
                      <a:pt x="386" y="1142"/>
                    </a:moveTo>
                    <a:cubicBezTo>
                      <a:pt x="221" y="1141"/>
                      <a:pt x="88" y="1008"/>
                      <a:pt x="88" y="844"/>
                    </a:cubicBezTo>
                    <a:cubicBezTo>
                      <a:pt x="88" y="680"/>
                      <a:pt x="221" y="547"/>
                      <a:pt x="386" y="546"/>
                    </a:cubicBezTo>
                    <a:cubicBezTo>
                      <a:pt x="420" y="547"/>
                      <a:pt x="452" y="553"/>
                      <a:pt x="483" y="563"/>
                    </a:cubicBezTo>
                    <a:cubicBezTo>
                      <a:pt x="347" y="824"/>
                      <a:pt x="347" y="824"/>
                      <a:pt x="347" y="824"/>
                    </a:cubicBezTo>
                    <a:cubicBezTo>
                      <a:pt x="340" y="837"/>
                      <a:pt x="340" y="854"/>
                      <a:pt x="348" y="867"/>
                    </a:cubicBezTo>
                    <a:cubicBezTo>
                      <a:pt x="356" y="880"/>
                      <a:pt x="371" y="888"/>
                      <a:pt x="386" y="888"/>
                    </a:cubicBezTo>
                    <a:cubicBezTo>
                      <a:pt x="386" y="888"/>
                      <a:pt x="386" y="888"/>
                      <a:pt x="386" y="888"/>
                    </a:cubicBezTo>
                    <a:cubicBezTo>
                      <a:pt x="680" y="886"/>
                      <a:pt x="680" y="886"/>
                      <a:pt x="680" y="886"/>
                    </a:cubicBezTo>
                    <a:cubicBezTo>
                      <a:pt x="659" y="1030"/>
                      <a:pt x="536" y="1141"/>
                      <a:pt x="386" y="1142"/>
                    </a:cubicBezTo>
                    <a:close/>
                    <a:moveTo>
                      <a:pt x="921" y="762"/>
                    </a:moveTo>
                    <a:cubicBezTo>
                      <a:pt x="720" y="366"/>
                      <a:pt x="720" y="366"/>
                      <a:pt x="720" y="366"/>
                    </a:cubicBezTo>
                    <a:cubicBezTo>
                      <a:pt x="1263" y="366"/>
                      <a:pt x="1263" y="366"/>
                      <a:pt x="1263" y="366"/>
                    </a:cubicBezTo>
                    <a:lnTo>
                      <a:pt x="921" y="762"/>
                    </a:lnTo>
                    <a:close/>
                    <a:moveTo>
                      <a:pt x="1512" y="1142"/>
                    </a:moveTo>
                    <a:cubicBezTo>
                      <a:pt x="1348" y="1141"/>
                      <a:pt x="1215" y="1008"/>
                      <a:pt x="1214" y="844"/>
                    </a:cubicBezTo>
                    <a:cubicBezTo>
                      <a:pt x="1215" y="725"/>
                      <a:pt x="1284" y="623"/>
                      <a:pt x="1385" y="575"/>
                    </a:cubicBezTo>
                    <a:cubicBezTo>
                      <a:pt x="1470" y="857"/>
                      <a:pt x="1470" y="857"/>
                      <a:pt x="1470" y="857"/>
                    </a:cubicBezTo>
                    <a:cubicBezTo>
                      <a:pt x="1476" y="876"/>
                      <a:pt x="1493" y="888"/>
                      <a:pt x="1512" y="888"/>
                    </a:cubicBezTo>
                    <a:cubicBezTo>
                      <a:pt x="1516" y="888"/>
                      <a:pt x="1521" y="888"/>
                      <a:pt x="1525" y="886"/>
                    </a:cubicBezTo>
                    <a:cubicBezTo>
                      <a:pt x="1548" y="879"/>
                      <a:pt x="1561" y="855"/>
                      <a:pt x="1554" y="831"/>
                    </a:cubicBezTo>
                    <a:cubicBezTo>
                      <a:pt x="1554" y="831"/>
                      <a:pt x="1554" y="831"/>
                      <a:pt x="1554" y="831"/>
                    </a:cubicBezTo>
                    <a:cubicBezTo>
                      <a:pt x="1469" y="550"/>
                      <a:pt x="1469" y="550"/>
                      <a:pt x="1469" y="550"/>
                    </a:cubicBezTo>
                    <a:cubicBezTo>
                      <a:pt x="1483" y="548"/>
                      <a:pt x="1497" y="547"/>
                      <a:pt x="1512" y="546"/>
                    </a:cubicBezTo>
                    <a:cubicBezTo>
                      <a:pt x="1676" y="547"/>
                      <a:pt x="1809" y="680"/>
                      <a:pt x="1810" y="844"/>
                    </a:cubicBezTo>
                    <a:cubicBezTo>
                      <a:pt x="1809" y="1008"/>
                      <a:pt x="1676" y="1141"/>
                      <a:pt x="1512" y="1142"/>
                    </a:cubicBezTo>
                    <a:close/>
                  </a:path>
                </a:pathLst>
              </a:custGeom>
              <a:solidFill>
                <a:srgbClr val="00BCF2"/>
              </a:solidFill>
              <a:ln>
                <a:noFill/>
              </a:ln>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588" name="Freeform 587"/>
              <p:cNvSpPr>
                <a:spLocks noEditPoints="1"/>
              </p:cNvSpPr>
              <p:nvPr/>
            </p:nvSpPr>
            <p:spPr bwMode="auto">
              <a:xfrm flipH="1">
                <a:off x="8781898" y="6646632"/>
                <a:ext cx="461492" cy="299404"/>
              </a:xfrm>
              <a:custGeom>
                <a:avLst/>
                <a:gdLst>
                  <a:gd name="T0" fmla="*/ 1443 w 1898"/>
                  <a:gd name="T1" fmla="*/ 464 h 1230"/>
                  <a:gd name="T2" fmla="*/ 1359 w 1898"/>
                  <a:gd name="T3" fmla="*/ 81 h 1230"/>
                  <a:gd name="T4" fmla="*/ 1177 w 1898"/>
                  <a:gd name="T5" fmla="*/ 47 h 1230"/>
                  <a:gd name="T6" fmla="*/ 1062 w 1898"/>
                  <a:gd name="T7" fmla="*/ 17 h 1230"/>
                  <a:gd name="T8" fmla="*/ 1171 w 1898"/>
                  <a:gd name="T9" fmla="*/ 135 h 1230"/>
                  <a:gd name="T10" fmla="*/ 1280 w 1898"/>
                  <a:gd name="T11" fmla="*/ 135 h 1230"/>
                  <a:gd name="T12" fmla="*/ 675 w 1898"/>
                  <a:gd name="T13" fmla="*/ 278 h 1230"/>
                  <a:gd name="T14" fmla="*/ 655 w 1898"/>
                  <a:gd name="T15" fmla="*/ 200 h 1230"/>
                  <a:gd name="T16" fmla="*/ 717 w 1898"/>
                  <a:gd name="T17" fmla="*/ 135 h 1230"/>
                  <a:gd name="T18" fmla="*/ 652 w 1898"/>
                  <a:gd name="T19" fmla="*/ 70 h 1230"/>
                  <a:gd name="T20" fmla="*/ 445 w 1898"/>
                  <a:gd name="T21" fmla="*/ 71 h 1230"/>
                  <a:gd name="T22" fmla="*/ 446 w 1898"/>
                  <a:gd name="T23" fmla="*/ 215 h 1230"/>
                  <a:gd name="T24" fmla="*/ 454 w 1898"/>
                  <a:gd name="T25" fmla="*/ 216 h 1230"/>
                  <a:gd name="T26" fmla="*/ 458 w 1898"/>
                  <a:gd name="T27" fmla="*/ 216 h 1230"/>
                  <a:gd name="T28" fmla="*/ 603 w 1898"/>
                  <a:gd name="T29" fmla="*/ 331 h 1230"/>
                  <a:gd name="T30" fmla="*/ 386 w 1898"/>
                  <a:gd name="T31" fmla="*/ 458 h 1230"/>
                  <a:gd name="T32" fmla="*/ 386 w 1898"/>
                  <a:gd name="T33" fmla="*/ 1230 h 1230"/>
                  <a:gd name="T34" fmla="*/ 911 w 1898"/>
                  <a:gd name="T35" fmla="*/ 885 h 1230"/>
                  <a:gd name="T36" fmla="*/ 911 w 1898"/>
                  <a:gd name="T37" fmla="*/ 885 h 1230"/>
                  <a:gd name="T38" fmla="*/ 921 w 1898"/>
                  <a:gd name="T39" fmla="*/ 883 h 1230"/>
                  <a:gd name="T40" fmla="*/ 931 w 1898"/>
                  <a:gd name="T41" fmla="*/ 880 h 1230"/>
                  <a:gd name="T42" fmla="*/ 935 w 1898"/>
                  <a:gd name="T43" fmla="*/ 877 h 1230"/>
                  <a:gd name="T44" fmla="*/ 943 w 1898"/>
                  <a:gd name="T45" fmla="*/ 870 h 1230"/>
                  <a:gd name="T46" fmla="*/ 945 w 1898"/>
                  <a:gd name="T47" fmla="*/ 869 h 1230"/>
                  <a:gd name="T48" fmla="*/ 1341 w 1898"/>
                  <a:gd name="T49" fmla="*/ 411 h 1230"/>
                  <a:gd name="T50" fmla="*/ 1358 w 1898"/>
                  <a:gd name="T51" fmla="*/ 486 h 1230"/>
                  <a:gd name="T52" fmla="*/ 1126 w 1898"/>
                  <a:gd name="T53" fmla="*/ 844 h 1230"/>
                  <a:gd name="T54" fmla="*/ 1898 w 1898"/>
                  <a:gd name="T55" fmla="*/ 844 h 1230"/>
                  <a:gd name="T56" fmla="*/ 652 w 1898"/>
                  <a:gd name="T57" fmla="*/ 428 h 1230"/>
                  <a:gd name="T58" fmla="*/ 769 w 1898"/>
                  <a:gd name="T59" fmla="*/ 797 h 1230"/>
                  <a:gd name="T60" fmla="*/ 652 w 1898"/>
                  <a:gd name="T61" fmla="*/ 428 h 1230"/>
                  <a:gd name="T62" fmla="*/ 459 w 1898"/>
                  <a:gd name="T63" fmla="*/ 799 h 1230"/>
                  <a:gd name="T64" fmla="*/ 679 w 1898"/>
                  <a:gd name="T65" fmla="*/ 798 h 1230"/>
                  <a:gd name="T66" fmla="*/ 88 w 1898"/>
                  <a:gd name="T67" fmla="*/ 844 h 1230"/>
                  <a:gd name="T68" fmla="*/ 483 w 1898"/>
                  <a:gd name="T69" fmla="*/ 563 h 1230"/>
                  <a:gd name="T70" fmla="*/ 348 w 1898"/>
                  <a:gd name="T71" fmla="*/ 867 h 1230"/>
                  <a:gd name="T72" fmla="*/ 386 w 1898"/>
                  <a:gd name="T73" fmla="*/ 888 h 1230"/>
                  <a:gd name="T74" fmla="*/ 386 w 1898"/>
                  <a:gd name="T75" fmla="*/ 1142 h 1230"/>
                  <a:gd name="T76" fmla="*/ 720 w 1898"/>
                  <a:gd name="T77" fmla="*/ 366 h 1230"/>
                  <a:gd name="T78" fmla="*/ 921 w 1898"/>
                  <a:gd name="T79" fmla="*/ 762 h 1230"/>
                  <a:gd name="T80" fmla="*/ 1214 w 1898"/>
                  <a:gd name="T81" fmla="*/ 844 h 1230"/>
                  <a:gd name="T82" fmla="*/ 1470 w 1898"/>
                  <a:gd name="T83" fmla="*/ 857 h 1230"/>
                  <a:gd name="T84" fmla="*/ 1525 w 1898"/>
                  <a:gd name="T85" fmla="*/ 886 h 1230"/>
                  <a:gd name="T86" fmla="*/ 1554 w 1898"/>
                  <a:gd name="T87" fmla="*/ 831 h 1230"/>
                  <a:gd name="T88" fmla="*/ 1512 w 1898"/>
                  <a:gd name="T89" fmla="*/ 546 h 1230"/>
                  <a:gd name="T90" fmla="*/ 1512 w 1898"/>
                  <a:gd name="T91" fmla="*/ 1142 h 1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898" h="1230">
                    <a:moveTo>
                      <a:pt x="1512" y="458"/>
                    </a:moveTo>
                    <a:cubicBezTo>
                      <a:pt x="1489" y="458"/>
                      <a:pt x="1466" y="460"/>
                      <a:pt x="1443" y="464"/>
                    </a:cubicBezTo>
                    <a:cubicBezTo>
                      <a:pt x="1443" y="462"/>
                      <a:pt x="1443" y="462"/>
                      <a:pt x="1443" y="462"/>
                    </a:cubicBezTo>
                    <a:cubicBezTo>
                      <a:pt x="1359" y="81"/>
                      <a:pt x="1359" y="81"/>
                      <a:pt x="1359" y="81"/>
                    </a:cubicBezTo>
                    <a:cubicBezTo>
                      <a:pt x="1354" y="61"/>
                      <a:pt x="1336" y="47"/>
                      <a:pt x="1315" y="47"/>
                    </a:cubicBezTo>
                    <a:cubicBezTo>
                      <a:pt x="1177" y="47"/>
                      <a:pt x="1177" y="47"/>
                      <a:pt x="1177" y="47"/>
                    </a:cubicBezTo>
                    <a:cubicBezTo>
                      <a:pt x="1171" y="46"/>
                      <a:pt x="1147" y="41"/>
                      <a:pt x="1124" y="17"/>
                    </a:cubicBezTo>
                    <a:cubicBezTo>
                      <a:pt x="1107" y="0"/>
                      <a:pt x="1079" y="0"/>
                      <a:pt x="1062" y="17"/>
                    </a:cubicBezTo>
                    <a:cubicBezTo>
                      <a:pt x="1045" y="35"/>
                      <a:pt x="1045" y="63"/>
                      <a:pt x="1062" y="80"/>
                    </a:cubicBezTo>
                    <a:cubicBezTo>
                      <a:pt x="1112" y="130"/>
                      <a:pt x="1165" y="134"/>
                      <a:pt x="1171" y="135"/>
                    </a:cubicBezTo>
                    <a:cubicBezTo>
                      <a:pt x="1174" y="135"/>
                      <a:pt x="1174" y="135"/>
                      <a:pt x="1174" y="135"/>
                    </a:cubicBezTo>
                    <a:cubicBezTo>
                      <a:pt x="1280" y="135"/>
                      <a:pt x="1280" y="135"/>
                      <a:pt x="1280" y="135"/>
                    </a:cubicBezTo>
                    <a:cubicBezTo>
                      <a:pt x="1312" y="278"/>
                      <a:pt x="1312" y="278"/>
                      <a:pt x="1312" y="278"/>
                    </a:cubicBezTo>
                    <a:cubicBezTo>
                      <a:pt x="675" y="278"/>
                      <a:pt x="675" y="278"/>
                      <a:pt x="675" y="278"/>
                    </a:cubicBezTo>
                    <a:cubicBezTo>
                      <a:pt x="636" y="202"/>
                      <a:pt x="636" y="202"/>
                      <a:pt x="636" y="202"/>
                    </a:cubicBezTo>
                    <a:cubicBezTo>
                      <a:pt x="655" y="200"/>
                      <a:pt x="655" y="200"/>
                      <a:pt x="655" y="200"/>
                    </a:cubicBezTo>
                    <a:cubicBezTo>
                      <a:pt x="656" y="200"/>
                      <a:pt x="657" y="200"/>
                      <a:pt x="658" y="199"/>
                    </a:cubicBezTo>
                    <a:cubicBezTo>
                      <a:pt x="691" y="196"/>
                      <a:pt x="717" y="169"/>
                      <a:pt x="717" y="135"/>
                    </a:cubicBezTo>
                    <a:cubicBezTo>
                      <a:pt x="717" y="102"/>
                      <a:pt x="692" y="75"/>
                      <a:pt x="660" y="71"/>
                    </a:cubicBezTo>
                    <a:cubicBezTo>
                      <a:pt x="658" y="70"/>
                      <a:pt x="655" y="70"/>
                      <a:pt x="652" y="70"/>
                    </a:cubicBezTo>
                    <a:cubicBezTo>
                      <a:pt x="454" y="70"/>
                      <a:pt x="454" y="70"/>
                      <a:pt x="454" y="70"/>
                    </a:cubicBezTo>
                    <a:cubicBezTo>
                      <a:pt x="451" y="70"/>
                      <a:pt x="448" y="70"/>
                      <a:pt x="445" y="71"/>
                    </a:cubicBezTo>
                    <a:cubicBezTo>
                      <a:pt x="409" y="75"/>
                      <a:pt x="381" y="106"/>
                      <a:pt x="381" y="143"/>
                    </a:cubicBezTo>
                    <a:cubicBezTo>
                      <a:pt x="381" y="181"/>
                      <a:pt x="409" y="211"/>
                      <a:pt x="446" y="215"/>
                    </a:cubicBezTo>
                    <a:cubicBezTo>
                      <a:pt x="448" y="216"/>
                      <a:pt x="451" y="216"/>
                      <a:pt x="453" y="216"/>
                    </a:cubicBezTo>
                    <a:cubicBezTo>
                      <a:pt x="454" y="216"/>
                      <a:pt x="454" y="216"/>
                      <a:pt x="454" y="216"/>
                    </a:cubicBezTo>
                    <a:cubicBezTo>
                      <a:pt x="454" y="216"/>
                      <a:pt x="454" y="216"/>
                      <a:pt x="454" y="216"/>
                    </a:cubicBezTo>
                    <a:cubicBezTo>
                      <a:pt x="455" y="216"/>
                      <a:pt x="457" y="216"/>
                      <a:pt x="458" y="216"/>
                    </a:cubicBezTo>
                    <a:cubicBezTo>
                      <a:pt x="541" y="209"/>
                      <a:pt x="541" y="209"/>
                      <a:pt x="541" y="209"/>
                    </a:cubicBezTo>
                    <a:cubicBezTo>
                      <a:pt x="603" y="331"/>
                      <a:pt x="603" y="331"/>
                      <a:pt x="603" y="331"/>
                    </a:cubicBezTo>
                    <a:cubicBezTo>
                      <a:pt x="524" y="484"/>
                      <a:pt x="524" y="484"/>
                      <a:pt x="524" y="484"/>
                    </a:cubicBezTo>
                    <a:cubicBezTo>
                      <a:pt x="481" y="467"/>
                      <a:pt x="434" y="458"/>
                      <a:pt x="386" y="458"/>
                    </a:cubicBezTo>
                    <a:cubicBezTo>
                      <a:pt x="173" y="458"/>
                      <a:pt x="0" y="631"/>
                      <a:pt x="0" y="844"/>
                    </a:cubicBezTo>
                    <a:cubicBezTo>
                      <a:pt x="0" y="1057"/>
                      <a:pt x="173" y="1230"/>
                      <a:pt x="386" y="1230"/>
                    </a:cubicBezTo>
                    <a:cubicBezTo>
                      <a:pt x="585" y="1230"/>
                      <a:pt x="749" y="1079"/>
                      <a:pt x="769" y="885"/>
                    </a:cubicBezTo>
                    <a:cubicBezTo>
                      <a:pt x="911" y="885"/>
                      <a:pt x="911" y="885"/>
                      <a:pt x="911" y="885"/>
                    </a:cubicBezTo>
                    <a:cubicBezTo>
                      <a:pt x="911" y="885"/>
                      <a:pt x="911" y="885"/>
                      <a:pt x="911" y="885"/>
                    </a:cubicBezTo>
                    <a:cubicBezTo>
                      <a:pt x="911" y="885"/>
                      <a:pt x="911" y="885"/>
                      <a:pt x="911" y="885"/>
                    </a:cubicBezTo>
                    <a:cubicBezTo>
                      <a:pt x="912" y="885"/>
                      <a:pt x="912" y="885"/>
                      <a:pt x="912" y="885"/>
                    </a:cubicBezTo>
                    <a:cubicBezTo>
                      <a:pt x="915" y="884"/>
                      <a:pt x="918" y="884"/>
                      <a:pt x="921" y="883"/>
                    </a:cubicBezTo>
                    <a:cubicBezTo>
                      <a:pt x="922" y="883"/>
                      <a:pt x="923" y="883"/>
                      <a:pt x="924" y="883"/>
                    </a:cubicBezTo>
                    <a:cubicBezTo>
                      <a:pt x="926" y="882"/>
                      <a:pt x="928" y="881"/>
                      <a:pt x="931" y="880"/>
                    </a:cubicBezTo>
                    <a:cubicBezTo>
                      <a:pt x="931" y="880"/>
                      <a:pt x="931" y="880"/>
                      <a:pt x="931" y="880"/>
                    </a:cubicBezTo>
                    <a:cubicBezTo>
                      <a:pt x="933" y="879"/>
                      <a:pt x="934" y="878"/>
                      <a:pt x="935" y="877"/>
                    </a:cubicBezTo>
                    <a:cubicBezTo>
                      <a:pt x="936" y="877"/>
                      <a:pt x="937" y="876"/>
                      <a:pt x="938" y="875"/>
                    </a:cubicBezTo>
                    <a:cubicBezTo>
                      <a:pt x="940" y="874"/>
                      <a:pt x="942" y="872"/>
                      <a:pt x="943" y="870"/>
                    </a:cubicBezTo>
                    <a:cubicBezTo>
                      <a:pt x="944" y="870"/>
                      <a:pt x="944" y="870"/>
                      <a:pt x="945" y="869"/>
                    </a:cubicBezTo>
                    <a:cubicBezTo>
                      <a:pt x="945" y="869"/>
                      <a:pt x="945" y="869"/>
                      <a:pt x="945" y="869"/>
                    </a:cubicBezTo>
                    <a:cubicBezTo>
                      <a:pt x="945" y="869"/>
                      <a:pt x="945" y="869"/>
                      <a:pt x="945" y="869"/>
                    </a:cubicBezTo>
                    <a:cubicBezTo>
                      <a:pt x="1341" y="411"/>
                      <a:pt x="1341" y="411"/>
                      <a:pt x="1341" y="411"/>
                    </a:cubicBezTo>
                    <a:cubicBezTo>
                      <a:pt x="1357" y="483"/>
                      <a:pt x="1357" y="483"/>
                      <a:pt x="1357" y="483"/>
                    </a:cubicBezTo>
                    <a:cubicBezTo>
                      <a:pt x="1358" y="486"/>
                      <a:pt x="1358" y="486"/>
                      <a:pt x="1358" y="486"/>
                    </a:cubicBezTo>
                    <a:cubicBezTo>
                      <a:pt x="1359" y="490"/>
                      <a:pt x="1359" y="490"/>
                      <a:pt x="1359" y="490"/>
                    </a:cubicBezTo>
                    <a:cubicBezTo>
                      <a:pt x="1222" y="549"/>
                      <a:pt x="1126" y="685"/>
                      <a:pt x="1126" y="844"/>
                    </a:cubicBezTo>
                    <a:cubicBezTo>
                      <a:pt x="1126" y="1057"/>
                      <a:pt x="1299" y="1230"/>
                      <a:pt x="1512" y="1230"/>
                    </a:cubicBezTo>
                    <a:cubicBezTo>
                      <a:pt x="1725" y="1230"/>
                      <a:pt x="1898" y="1057"/>
                      <a:pt x="1898" y="844"/>
                    </a:cubicBezTo>
                    <a:cubicBezTo>
                      <a:pt x="1898" y="631"/>
                      <a:pt x="1725" y="458"/>
                      <a:pt x="1512" y="458"/>
                    </a:cubicBezTo>
                    <a:close/>
                    <a:moveTo>
                      <a:pt x="652" y="428"/>
                    </a:moveTo>
                    <a:cubicBezTo>
                      <a:pt x="840" y="797"/>
                      <a:pt x="840" y="797"/>
                      <a:pt x="840" y="797"/>
                    </a:cubicBezTo>
                    <a:cubicBezTo>
                      <a:pt x="769" y="797"/>
                      <a:pt x="769" y="797"/>
                      <a:pt x="769" y="797"/>
                    </a:cubicBezTo>
                    <a:cubicBezTo>
                      <a:pt x="755" y="684"/>
                      <a:pt x="692" y="586"/>
                      <a:pt x="602" y="525"/>
                    </a:cubicBezTo>
                    <a:lnTo>
                      <a:pt x="652" y="428"/>
                    </a:lnTo>
                    <a:close/>
                    <a:moveTo>
                      <a:pt x="679" y="798"/>
                    </a:moveTo>
                    <a:cubicBezTo>
                      <a:pt x="459" y="799"/>
                      <a:pt x="459" y="799"/>
                      <a:pt x="459" y="799"/>
                    </a:cubicBezTo>
                    <a:cubicBezTo>
                      <a:pt x="561" y="604"/>
                      <a:pt x="561" y="604"/>
                      <a:pt x="561" y="604"/>
                    </a:cubicBezTo>
                    <a:cubicBezTo>
                      <a:pt x="623" y="649"/>
                      <a:pt x="667" y="718"/>
                      <a:pt x="679" y="798"/>
                    </a:cubicBezTo>
                    <a:close/>
                    <a:moveTo>
                      <a:pt x="386" y="1142"/>
                    </a:moveTo>
                    <a:cubicBezTo>
                      <a:pt x="221" y="1141"/>
                      <a:pt x="88" y="1008"/>
                      <a:pt x="88" y="844"/>
                    </a:cubicBezTo>
                    <a:cubicBezTo>
                      <a:pt x="88" y="680"/>
                      <a:pt x="221" y="547"/>
                      <a:pt x="386" y="546"/>
                    </a:cubicBezTo>
                    <a:cubicBezTo>
                      <a:pt x="420" y="547"/>
                      <a:pt x="452" y="553"/>
                      <a:pt x="483" y="563"/>
                    </a:cubicBezTo>
                    <a:cubicBezTo>
                      <a:pt x="347" y="824"/>
                      <a:pt x="347" y="824"/>
                      <a:pt x="347" y="824"/>
                    </a:cubicBezTo>
                    <a:cubicBezTo>
                      <a:pt x="340" y="837"/>
                      <a:pt x="340" y="854"/>
                      <a:pt x="348" y="867"/>
                    </a:cubicBezTo>
                    <a:cubicBezTo>
                      <a:pt x="356" y="880"/>
                      <a:pt x="371" y="888"/>
                      <a:pt x="386" y="888"/>
                    </a:cubicBezTo>
                    <a:cubicBezTo>
                      <a:pt x="386" y="888"/>
                      <a:pt x="386" y="888"/>
                      <a:pt x="386" y="888"/>
                    </a:cubicBezTo>
                    <a:cubicBezTo>
                      <a:pt x="680" y="886"/>
                      <a:pt x="680" y="886"/>
                      <a:pt x="680" y="886"/>
                    </a:cubicBezTo>
                    <a:cubicBezTo>
                      <a:pt x="659" y="1030"/>
                      <a:pt x="536" y="1141"/>
                      <a:pt x="386" y="1142"/>
                    </a:cubicBezTo>
                    <a:close/>
                    <a:moveTo>
                      <a:pt x="921" y="762"/>
                    </a:moveTo>
                    <a:cubicBezTo>
                      <a:pt x="720" y="366"/>
                      <a:pt x="720" y="366"/>
                      <a:pt x="720" y="366"/>
                    </a:cubicBezTo>
                    <a:cubicBezTo>
                      <a:pt x="1263" y="366"/>
                      <a:pt x="1263" y="366"/>
                      <a:pt x="1263" y="366"/>
                    </a:cubicBezTo>
                    <a:lnTo>
                      <a:pt x="921" y="762"/>
                    </a:lnTo>
                    <a:close/>
                    <a:moveTo>
                      <a:pt x="1512" y="1142"/>
                    </a:moveTo>
                    <a:cubicBezTo>
                      <a:pt x="1348" y="1141"/>
                      <a:pt x="1215" y="1008"/>
                      <a:pt x="1214" y="844"/>
                    </a:cubicBezTo>
                    <a:cubicBezTo>
                      <a:pt x="1215" y="725"/>
                      <a:pt x="1284" y="623"/>
                      <a:pt x="1385" y="575"/>
                    </a:cubicBezTo>
                    <a:cubicBezTo>
                      <a:pt x="1470" y="857"/>
                      <a:pt x="1470" y="857"/>
                      <a:pt x="1470" y="857"/>
                    </a:cubicBezTo>
                    <a:cubicBezTo>
                      <a:pt x="1476" y="876"/>
                      <a:pt x="1493" y="888"/>
                      <a:pt x="1512" y="888"/>
                    </a:cubicBezTo>
                    <a:cubicBezTo>
                      <a:pt x="1516" y="888"/>
                      <a:pt x="1521" y="888"/>
                      <a:pt x="1525" y="886"/>
                    </a:cubicBezTo>
                    <a:cubicBezTo>
                      <a:pt x="1548" y="879"/>
                      <a:pt x="1561" y="855"/>
                      <a:pt x="1554" y="831"/>
                    </a:cubicBezTo>
                    <a:cubicBezTo>
                      <a:pt x="1554" y="831"/>
                      <a:pt x="1554" y="831"/>
                      <a:pt x="1554" y="831"/>
                    </a:cubicBezTo>
                    <a:cubicBezTo>
                      <a:pt x="1469" y="550"/>
                      <a:pt x="1469" y="550"/>
                      <a:pt x="1469" y="550"/>
                    </a:cubicBezTo>
                    <a:cubicBezTo>
                      <a:pt x="1483" y="548"/>
                      <a:pt x="1497" y="547"/>
                      <a:pt x="1512" y="546"/>
                    </a:cubicBezTo>
                    <a:cubicBezTo>
                      <a:pt x="1676" y="547"/>
                      <a:pt x="1809" y="680"/>
                      <a:pt x="1810" y="844"/>
                    </a:cubicBezTo>
                    <a:cubicBezTo>
                      <a:pt x="1809" y="1008"/>
                      <a:pt x="1676" y="1141"/>
                      <a:pt x="1512" y="1142"/>
                    </a:cubicBezTo>
                    <a:close/>
                  </a:path>
                </a:pathLst>
              </a:custGeom>
              <a:solidFill>
                <a:srgbClr val="FF8C00"/>
              </a:solidFill>
              <a:ln>
                <a:noFill/>
              </a:ln>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589" name="Freeform 588"/>
              <p:cNvSpPr>
                <a:spLocks noEditPoints="1"/>
              </p:cNvSpPr>
              <p:nvPr/>
            </p:nvSpPr>
            <p:spPr bwMode="auto">
              <a:xfrm flipH="1">
                <a:off x="5710014" y="6646633"/>
                <a:ext cx="461492" cy="299405"/>
              </a:xfrm>
              <a:custGeom>
                <a:avLst/>
                <a:gdLst>
                  <a:gd name="T0" fmla="*/ 1443 w 1898"/>
                  <a:gd name="T1" fmla="*/ 464 h 1230"/>
                  <a:gd name="T2" fmla="*/ 1359 w 1898"/>
                  <a:gd name="T3" fmla="*/ 81 h 1230"/>
                  <a:gd name="T4" fmla="*/ 1177 w 1898"/>
                  <a:gd name="T5" fmla="*/ 47 h 1230"/>
                  <a:gd name="T6" fmla="*/ 1062 w 1898"/>
                  <a:gd name="T7" fmla="*/ 17 h 1230"/>
                  <a:gd name="T8" fmla="*/ 1171 w 1898"/>
                  <a:gd name="T9" fmla="*/ 135 h 1230"/>
                  <a:gd name="T10" fmla="*/ 1280 w 1898"/>
                  <a:gd name="T11" fmla="*/ 135 h 1230"/>
                  <a:gd name="T12" fmla="*/ 675 w 1898"/>
                  <a:gd name="T13" fmla="*/ 278 h 1230"/>
                  <a:gd name="T14" fmla="*/ 655 w 1898"/>
                  <a:gd name="T15" fmla="*/ 200 h 1230"/>
                  <a:gd name="T16" fmla="*/ 717 w 1898"/>
                  <a:gd name="T17" fmla="*/ 135 h 1230"/>
                  <a:gd name="T18" fmla="*/ 652 w 1898"/>
                  <a:gd name="T19" fmla="*/ 70 h 1230"/>
                  <a:gd name="T20" fmla="*/ 445 w 1898"/>
                  <a:gd name="T21" fmla="*/ 71 h 1230"/>
                  <a:gd name="T22" fmla="*/ 446 w 1898"/>
                  <a:gd name="T23" fmla="*/ 215 h 1230"/>
                  <a:gd name="T24" fmla="*/ 454 w 1898"/>
                  <a:gd name="T25" fmla="*/ 216 h 1230"/>
                  <a:gd name="T26" fmla="*/ 458 w 1898"/>
                  <a:gd name="T27" fmla="*/ 216 h 1230"/>
                  <a:gd name="T28" fmla="*/ 603 w 1898"/>
                  <a:gd name="T29" fmla="*/ 331 h 1230"/>
                  <a:gd name="T30" fmla="*/ 386 w 1898"/>
                  <a:gd name="T31" fmla="*/ 458 h 1230"/>
                  <a:gd name="T32" fmla="*/ 386 w 1898"/>
                  <a:gd name="T33" fmla="*/ 1230 h 1230"/>
                  <a:gd name="T34" fmla="*/ 911 w 1898"/>
                  <a:gd name="T35" fmla="*/ 885 h 1230"/>
                  <a:gd name="T36" fmla="*/ 911 w 1898"/>
                  <a:gd name="T37" fmla="*/ 885 h 1230"/>
                  <a:gd name="T38" fmla="*/ 921 w 1898"/>
                  <a:gd name="T39" fmla="*/ 883 h 1230"/>
                  <a:gd name="T40" fmla="*/ 931 w 1898"/>
                  <a:gd name="T41" fmla="*/ 880 h 1230"/>
                  <a:gd name="T42" fmla="*/ 935 w 1898"/>
                  <a:gd name="T43" fmla="*/ 877 h 1230"/>
                  <a:gd name="T44" fmla="*/ 943 w 1898"/>
                  <a:gd name="T45" fmla="*/ 870 h 1230"/>
                  <a:gd name="T46" fmla="*/ 945 w 1898"/>
                  <a:gd name="T47" fmla="*/ 869 h 1230"/>
                  <a:gd name="T48" fmla="*/ 1341 w 1898"/>
                  <a:gd name="T49" fmla="*/ 411 h 1230"/>
                  <a:gd name="T50" fmla="*/ 1358 w 1898"/>
                  <a:gd name="T51" fmla="*/ 486 h 1230"/>
                  <a:gd name="T52" fmla="*/ 1126 w 1898"/>
                  <a:gd name="T53" fmla="*/ 844 h 1230"/>
                  <a:gd name="T54" fmla="*/ 1898 w 1898"/>
                  <a:gd name="T55" fmla="*/ 844 h 1230"/>
                  <a:gd name="T56" fmla="*/ 652 w 1898"/>
                  <a:gd name="T57" fmla="*/ 428 h 1230"/>
                  <a:gd name="T58" fmla="*/ 769 w 1898"/>
                  <a:gd name="T59" fmla="*/ 797 h 1230"/>
                  <a:gd name="T60" fmla="*/ 652 w 1898"/>
                  <a:gd name="T61" fmla="*/ 428 h 1230"/>
                  <a:gd name="T62" fmla="*/ 459 w 1898"/>
                  <a:gd name="T63" fmla="*/ 799 h 1230"/>
                  <a:gd name="T64" fmla="*/ 679 w 1898"/>
                  <a:gd name="T65" fmla="*/ 798 h 1230"/>
                  <a:gd name="T66" fmla="*/ 88 w 1898"/>
                  <a:gd name="T67" fmla="*/ 844 h 1230"/>
                  <a:gd name="T68" fmla="*/ 483 w 1898"/>
                  <a:gd name="T69" fmla="*/ 563 h 1230"/>
                  <a:gd name="T70" fmla="*/ 348 w 1898"/>
                  <a:gd name="T71" fmla="*/ 867 h 1230"/>
                  <a:gd name="T72" fmla="*/ 386 w 1898"/>
                  <a:gd name="T73" fmla="*/ 888 h 1230"/>
                  <a:gd name="T74" fmla="*/ 386 w 1898"/>
                  <a:gd name="T75" fmla="*/ 1142 h 1230"/>
                  <a:gd name="T76" fmla="*/ 720 w 1898"/>
                  <a:gd name="T77" fmla="*/ 366 h 1230"/>
                  <a:gd name="T78" fmla="*/ 921 w 1898"/>
                  <a:gd name="T79" fmla="*/ 762 h 1230"/>
                  <a:gd name="T80" fmla="*/ 1214 w 1898"/>
                  <a:gd name="T81" fmla="*/ 844 h 1230"/>
                  <a:gd name="T82" fmla="*/ 1470 w 1898"/>
                  <a:gd name="T83" fmla="*/ 857 h 1230"/>
                  <a:gd name="T84" fmla="*/ 1525 w 1898"/>
                  <a:gd name="T85" fmla="*/ 886 h 1230"/>
                  <a:gd name="T86" fmla="*/ 1554 w 1898"/>
                  <a:gd name="T87" fmla="*/ 831 h 1230"/>
                  <a:gd name="T88" fmla="*/ 1512 w 1898"/>
                  <a:gd name="T89" fmla="*/ 546 h 1230"/>
                  <a:gd name="T90" fmla="*/ 1512 w 1898"/>
                  <a:gd name="T91" fmla="*/ 1142 h 1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898" h="1230">
                    <a:moveTo>
                      <a:pt x="1512" y="458"/>
                    </a:moveTo>
                    <a:cubicBezTo>
                      <a:pt x="1489" y="458"/>
                      <a:pt x="1466" y="460"/>
                      <a:pt x="1443" y="464"/>
                    </a:cubicBezTo>
                    <a:cubicBezTo>
                      <a:pt x="1443" y="462"/>
                      <a:pt x="1443" y="462"/>
                      <a:pt x="1443" y="462"/>
                    </a:cubicBezTo>
                    <a:cubicBezTo>
                      <a:pt x="1359" y="81"/>
                      <a:pt x="1359" y="81"/>
                      <a:pt x="1359" y="81"/>
                    </a:cubicBezTo>
                    <a:cubicBezTo>
                      <a:pt x="1354" y="61"/>
                      <a:pt x="1336" y="47"/>
                      <a:pt x="1315" y="47"/>
                    </a:cubicBezTo>
                    <a:cubicBezTo>
                      <a:pt x="1177" y="47"/>
                      <a:pt x="1177" y="47"/>
                      <a:pt x="1177" y="47"/>
                    </a:cubicBezTo>
                    <a:cubicBezTo>
                      <a:pt x="1171" y="46"/>
                      <a:pt x="1147" y="41"/>
                      <a:pt x="1124" y="17"/>
                    </a:cubicBezTo>
                    <a:cubicBezTo>
                      <a:pt x="1107" y="0"/>
                      <a:pt x="1079" y="0"/>
                      <a:pt x="1062" y="17"/>
                    </a:cubicBezTo>
                    <a:cubicBezTo>
                      <a:pt x="1045" y="35"/>
                      <a:pt x="1045" y="63"/>
                      <a:pt x="1062" y="80"/>
                    </a:cubicBezTo>
                    <a:cubicBezTo>
                      <a:pt x="1112" y="130"/>
                      <a:pt x="1165" y="134"/>
                      <a:pt x="1171" y="135"/>
                    </a:cubicBezTo>
                    <a:cubicBezTo>
                      <a:pt x="1174" y="135"/>
                      <a:pt x="1174" y="135"/>
                      <a:pt x="1174" y="135"/>
                    </a:cubicBezTo>
                    <a:cubicBezTo>
                      <a:pt x="1280" y="135"/>
                      <a:pt x="1280" y="135"/>
                      <a:pt x="1280" y="135"/>
                    </a:cubicBezTo>
                    <a:cubicBezTo>
                      <a:pt x="1312" y="278"/>
                      <a:pt x="1312" y="278"/>
                      <a:pt x="1312" y="278"/>
                    </a:cubicBezTo>
                    <a:cubicBezTo>
                      <a:pt x="675" y="278"/>
                      <a:pt x="675" y="278"/>
                      <a:pt x="675" y="278"/>
                    </a:cubicBezTo>
                    <a:cubicBezTo>
                      <a:pt x="636" y="202"/>
                      <a:pt x="636" y="202"/>
                      <a:pt x="636" y="202"/>
                    </a:cubicBezTo>
                    <a:cubicBezTo>
                      <a:pt x="655" y="200"/>
                      <a:pt x="655" y="200"/>
                      <a:pt x="655" y="200"/>
                    </a:cubicBezTo>
                    <a:cubicBezTo>
                      <a:pt x="656" y="200"/>
                      <a:pt x="657" y="200"/>
                      <a:pt x="658" y="199"/>
                    </a:cubicBezTo>
                    <a:cubicBezTo>
                      <a:pt x="691" y="196"/>
                      <a:pt x="717" y="169"/>
                      <a:pt x="717" y="135"/>
                    </a:cubicBezTo>
                    <a:cubicBezTo>
                      <a:pt x="717" y="102"/>
                      <a:pt x="692" y="75"/>
                      <a:pt x="660" y="71"/>
                    </a:cubicBezTo>
                    <a:cubicBezTo>
                      <a:pt x="658" y="70"/>
                      <a:pt x="655" y="70"/>
                      <a:pt x="652" y="70"/>
                    </a:cubicBezTo>
                    <a:cubicBezTo>
                      <a:pt x="454" y="70"/>
                      <a:pt x="454" y="70"/>
                      <a:pt x="454" y="70"/>
                    </a:cubicBezTo>
                    <a:cubicBezTo>
                      <a:pt x="451" y="70"/>
                      <a:pt x="448" y="70"/>
                      <a:pt x="445" y="71"/>
                    </a:cubicBezTo>
                    <a:cubicBezTo>
                      <a:pt x="409" y="75"/>
                      <a:pt x="381" y="106"/>
                      <a:pt x="381" y="143"/>
                    </a:cubicBezTo>
                    <a:cubicBezTo>
                      <a:pt x="381" y="181"/>
                      <a:pt x="409" y="211"/>
                      <a:pt x="446" y="215"/>
                    </a:cubicBezTo>
                    <a:cubicBezTo>
                      <a:pt x="448" y="216"/>
                      <a:pt x="451" y="216"/>
                      <a:pt x="453" y="216"/>
                    </a:cubicBezTo>
                    <a:cubicBezTo>
                      <a:pt x="454" y="216"/>
                      <a:pt x="454" y="216"/>
                      <a:pt x="454" y="216"/>
                    </a:cubicBezTo>
                    <a:cubicBezTo>
                      <a:pt x="454" y="216"/>
                      <a:pt x="454" y="216"/>
                      <a:pt x="454" y="216"/>
                    </a:cubicBezTo>
                    <a:cubicBezTo>
                      <a:pt x="455" y="216"/>
                      <a:pt x="457" y="216"/>
                      <a:pt x="458" y="216"/>
                    </a:cubicBezTo>
                    <a:cubicBezTo>
                      <a:pt x="541" y="209"/>
                      <a:pt x="541" y="209"/>
                      <a:pt x="541" y="209"/>
                    </a:cubicBezTo>
                    <a:cubicBezTo>
                      <a:pt x="603" y="331"/>
                      <a:pt x="603" y="331"/>
                      <a:pt x="603" y="331"/>
                    </a:cubicBezTo>
                    <a:cubicBezTo>
                      <a:pt x="524" y="484"/>
                      <a:pt x="524" y="484"/>
                      <a:pt x="524" y="484"/>
                    </a:cubicBezTo>
                    <a:cubicBezTo>
                      <a:pt x="481" y="467"/>
                      <a:pt x="434" y="458"/>
                      <a:pt x="386" y="458"/>
                    </a:cubicBezTo>
                    <a:cubicBezTo>
                      <a:pt x="173" y="458"/>
                      <a:pt x="0" y="631"/>
                      <a:pt x="0" y="844"/>
                    </a:cubicBezTo>
                    <a:cubicBezTo>
                      <a:pt x="0" y="1057"/>
                      <a:pt x="173" y="1230"/>
                      <a:pt x="386" y="1230"/>
                    </a:cubicBezTo>
                    <a:cubicBezTo>
                      <a:pt x="585" y="1230"/>
                      <a:pt x="749" y="1079"/>
                      <a:pt x="769" y="885"/>
                    </a:cubicBezTo>
                    <a:cubicBezTo>
                      <a:pt x="911" y="885"/>
                      <a:pt x="911" y="885"/>
                      <a:pt x="911" y="885"/>
                    </a:cubicBezTo>
                    <a:cubicBezTo>
                      <a:pt x="911" y="885"/>
                      <a:pt x="911" y="885"/>
                      <a:pt x="911" y="885"/>
                    </a:cubicBezTo>
                    <a:cubicBezTo>
                      <a:pt x="911" y="885"/>
                      <a:pt x="911" y="885"/>
                      <a:pt x="911" y="885"/>
                    </a:cubicBezTo>
                    <a:cubicBezTo>
                      <a:pt x="912" y="885"/>
                      <a:pt x="912" y="885"/>
                      <a:pt x="912" y="885"/>
                    </a:cubicBezTo>
                    <a:cubicBezTo>
                      <a:pt x="915" y="884"/>
                      <a:pt x="918" y="884"/>
                      <a:pt x="921" y="883"/>
                    </a:cubicBezTo>
                    <a:cubicBezTo>
                      <a:pt x="922" y="883"/>
                      <a:pt x="923" y="883"/>
                      <a:pt x="924" y="883"/>
                    </a:cubicBezTo>
                    <a:cubicBezTo>
                      <a:pt x="926" y="882"/>
                      <a:pt x="928" y="881"/>
                      <a:pt x="931" y="880"/>
                    </a:cubicBezTo>
                    <a:cubicBezTo>
                      <a:pt x="931" y="880"/>
                      <a:pt x="931" y="880"/>
                      <a:pt x="931" y="880"/>
                    </a:cubicBezTo>
                    <a:cubicBezTo>
                      <a:pt x="933" y="879"/>
                      <a:pt x="934" y="878"/>
                      <a:pt x="935" y="877"/>
                    </a:cubicBezTo>
                    <a:cubicBezTo>
                      <a:pt x="936" y="877"/>
                      <a:pt x="937" y="876"/>
                      <a:pt x="938" y="875"/>
                    </a:cubicBezTo>
                    <a:cubicBezTo>
                      <a:pt x="940" y="874"/>
                      <a:pt x="942" y="872"/>
                      <a:pt x="943" y="870"/>
                    </a:cubicBezTo>
                    <a:cubicBezTo>
                      <a:pt x="944" y="870"/>
                      <a:pt x="944" y="870"/>
                      <a:pt x="945" y="869"/>
                    </a:cubicBezTo>
                    <a:cubicBezTo>
                      <a:pt x="945" y="869"/>
                      <a:pt x="945" y="869"/>
                      <a:pt x="945" y="869"/>
                    </a:cubicBezTo>
                    <a:cubicBezTo>
                      <a:pt x="945" y="869"/>
                      <a:pt x="945" y="869"/>
                      <a:pt x="945" y="869"/>
                    </a:cubicBezTo>
                    <a:cubicBezTo>
                      <a:pt x="1341" y="411"/>
                      <a:pt x="1341" y="411"/>
                      <a:pt x="1341" y="411"/>
                    </a:cubicBezTo>
                    <a:cubicBezTo>
                      <a:pt x="1357" y="483"/>
                      <a:pt x="1357" y="483"/>
                      <a:pt x="1357" y="483"/>
                    </a:cubicBezTo>
                    <a:cubicBezTo>
                      <a:pt x="1358" y="486"/>
                      <a:pt x="1358" y="486"/>
                      <a:pt x="1358" y="486"/>
                    </a:cubicBezTo>
                    <a:cubicBezTo>
                      <a:pt x="1359" y="490"/>
                      <a:pt x="1359" y="490"/>
                      <a:pt x="1359" y="490"/>
                    </a:cubicBezTo>
                    <a:cubicBezTo>
                      <a:pt x="1222" y="549"/>
                      <a:pt x="1126" y="685"/>
                      <a:pt x="1126" y="844"/>
                    </a:cubicBezTo>
                    <a:cubicBezTo>
                      <a:pt x="1126" y="1057"/>
                      <a:pt x="1299" y="1230"/>
                      <a:pt x="1512" y="1230"/>
                    </a:cubicBezTo>
                    <a:cubicBezTo>
                      <a:pt x="1725" y="1230"/>
                      <a:pt x="1898" y="1057"/>
                      <a:pt x="1898" y="844"/>
                    </a:cubicBezTo>
                    <a:cubicBezTo>
                      <a:pt x="1898" y="631"/>
                      <a:pt x="1725" y="458"/>
                      <a:pt x="1512" y="458"/>
                    </a:cubicBezTo>
                    <a:close/>
                    <a:moveTo>
                      <a:pt x="652" y="428"/>
                    </a:moveTo>
                    <a:cubicBezTo>
                      <a:pt x="840" y="797"/>
                      <a:pt x="840" y="797"/>
                      <a:pt x="840" y="797"/>
                    </a:cubicBezTo>
                    <a:cubicBezTo>
                      <a:pt x="769" y="797"/>
                      <a:pt x="769" y="797"/>
                      <a:pt x="769" y="797"/>
                    </a:cubicBezTo>
                    <a:cubicBezTo>
                      <a:pt x="755" y="684"/>
                      <a:pt x="692" y="586"/>
                      <a:pt x="602" y="525"/>
                    </a:cubicBezTo>
                    <a:lnTo>
                      <a:pt x="652" y="428"/>
                    </a:lnTo>
                    <a:close/>
                    <a:moveTo>
                      <a:pt x="679" y="798"/>
                    </a:moveTo>
                    <a:cubicBezTo>
                      <a:pt x="459" y="799"/>
                      <a:pt x="459" y="799"/>
                      <a:pt x="459" y="799"/>
                    </a:cubicBezTo>
                    <a:cubicBezTo>
                      <a:pt x="561" y="604"/>
                      <a:pt x="561" y="604"/>
                      <a:pt x="561" y="604"/>
                    </a:cubicBezTo>
                    <a:cubicBezTo>
                      <a:pt x="623" y="649"/>
                      <a:pt x="667" y="718"/>
                      <a:pt x="679" y="798"/>
                    </a:cubicBezTo>
                    <a:close/>
                    <a:moveTo>
                      <a:pt x="386" y="1142"/>
                    </a:moveTo>
                    <a:cubicBezTo>
                      <a:pt x="221" y="1141"/>
                      <a:pt x="88" y="1008"/>
                      <a:pt x="88" y="844"/>
                    </a:cubicBezTo>
                    <a:cubicBezTo>
                      <a:pt x="88" y="680"/>
                      <a:pt x="221" y="547"/>
                      <a:pt x="386" y="546"/>
                    </a:cubicBezTo>
                    <a:cubicBezTo>
                      <a:pt x="420" y="547"/>
                      <a:pt x="452" y="553"/>
                      <a:pt x="483" y="563"/>
                    </a:cubicBezTo>
                    <a:cubicBezTo>
                      <a:pt x="347" y="824"/>
                      <a:pt x="347" y="824"/>
                      <a:pt x="347" y="824"/>
                    </a:cubicBezTo>
                    <a:cubicBezTo>
                      <a:pt x="340" y="837"/>
                      <a:pt x="340" y="854"/>
                      <a:pt x="348" y="867"/>
                    </a:cubicBezTo>
                    <a:cubicBezTo>
                      <a:pt x="356" y="880"/>
                      <a:pt x="371" y="888"/>
                      <a:pt x="386" y="888"/>
                    </a:cubicBezTo>
                    <a:cubicBezTo>
                      <a:pt x="386" y="888"/>
                      <a:pt x="386" y="888"/>
                      <a:pt x="386" y="888"/>
                    </a:cubicBezTo>
                    <a:cubicBezTo>
                      <a:pt x="680" y="886"/>
                      <a:pt x="680" y="886"/>
                      <a:pt x="680" y="886"/>
                    </a:cubicBezTo>
                    <a:cubicBezTo>
                      <a:pt x="659" y="1030"/>
                      <a:pt x="536" y="1141"/>
                      <a:pt x="386" y="1142"/>
                    </a:cubicBezTo>
                    <a:close/>
                    <a:moveTo>
                      <a:pt x="921" y="762"/>
                    </a:moveTo>
                    <a:cubicBezTo>
                      <a:pt x="720" y="366"/>
                      <a:pt x="720" y="366"/>
                      <a:pt x="720" y="366"/>
                    </a:cubicBezTo>
                    <a:cubicBezTo>
                      <a:pt x="1263" y="366"/>
                      <a:pt x="1263" y="366"/>
                      <a:pt x="1263" y="366"/>
                    </a:cubicBezTo>
                    <a:lnTo>
                      <a:pt x="921" y="762"/>
                    </a:lnTo>
                    <a:close/>
                    <a:moveTo>
                      <a:pt x="1512" y="1142"/>
                    </a:moveTo>
                    <a:cubicBezTo>
                      <a:pt x="1348" y="1141"/>
                      <a:pt x="1215" y="1008"/>
                      <a:pt x="1214" y="844"/>
                    </a:cubicBezTo>
                    <a:cubicBezTo>
                      <a:pt x="1215" y="725"/>
                      <a:pt x="1284" y="623"/>
                      <a:pt x="1385" y="575"/>
                    </a:cubicBezTo>
                    <a:cubicBezTo>
                      <a:pt x="1470" y="857"/>
                      <a:pt x="1470" y="857"/>
                      <a:pt x="1470" y="857"/>
                    </a:cubicBezTo>
                    <a:cubicBezTo>
                      <a:pt x="1476" y="876"/>
                      <a:pt x="1493" y="888"/>
                      <a:pt x="1512" y="888"/>
                    </a:cubicBezTo>
                    <a:cubicBezTo>
                      <a:pt x="1516" y="888"/>
                      <a:pt x="1521" y="888"/>
                      <a:pt x="1525" y="886"/>
                    </a:cubicBezTo>
                    <a:cubicBezTo>
                      <a:pt x="1548" y="879"/>
                      <a:pt x="1561" y="855"/>
                      <a:pt x="1554" y="831"/>
                    </a:cubicBezTo>
                    <a:cubicBezTo>
                      <a:pt x="1554" y="831"/>
                      <a:pt x="1554" y="831"/>
                      <a:pt x="1554" y="831"/>
                    </a:cubicBezTo>
                    <a:cubicBezTo>
                      <a:pt x="1469" y="550"/>
                      <a:pt x="1469" y="550"/>
                      <a:pt x="1469" y="550"/>
                    </a:cubicBezTo>
                    <a:cubicBezTo>
                      <a:pt x="1483" y="548"/>
                      <a:pt x="1497" y="547"/>
                      <a:pt x="1512" y="546"/>
                    </a:cubicBezTo>
                    <a:cubicBezTo>
                      <a:pt x="1676" y="547"/>
                      <a:pt x="1809" y="680"/>
                      <a:pt x="1810" y="844"/>
                    </a:cubicBezTo>
                    <a:cubicBezTo>
                      <a:pt x="1809" y="1008"/>
                      <a:pt x="1676" y="1141"/>
                      <a:pt x="1512" y="1142"/>
                    </a:cubicBezTo>
                    <a:close/>
                  </a:path>
                </a:pathLst>
              </a:custGeom>
              <a:solidFill>
                <a:srgbClr val="FFFFFF"/>
              </a:solidFill>
              <a:ln>
                <a:noFill/>
              </a:ln>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590" name="Freeform 589"/>
              <p:cNvSpPr>
                <a:spLocks noEditPoints="1"/>
              </p:cNvSpPr>
              <p:nvPr/>
            </p:nvSpPr>
            <p:spPr bwMode="auto">
              <a:xfrm flipH="1">
                <a:off x="6826516" y="6646631"/>
                <a:ext cx="461492" cy="299403"/>
              </a:xfrm>
              <a:custGeom>
                <a:avLst/>
                <a:gdLst>
                  <a:gd name="T0" fmla="*/ 1443 w 1898"/>
                  <a:gd name="T1" fmla="*/ 464 h 1230"/>
                  <a:gd name="T2" fmla="*/ 1359 w 1898"/>
                  <a:gd name="T3" fmla="*/ 81 h 1230"/>
                  <a:gd name="T4" fmla="*/ 1177 w 1898"/>
                  <a:gd name="T5" fmla="*/ 47 h 1230"/>
                  <a:gd name="T6" fmla="*/ 1062 w 1898"/>
                  <a:gd name="T7" fmla="*/ 17 h 1230"/>
                  <a:gd name="T8" fmla="*/ 1171 w 1898"/>
                  <a:gd name="T9" fmla="*/ 135 h 1230"/>
                  <a:gd name="T10" fmla="*/ 1280 w 1898"/>
                  <a:gd name="T11" fmla="*/ 135 h 1230"/>
                  <a:gd name="T12" fmla="*/ 675 w 1898"/>
                  <a:gd name="T13" fmla="*/ 278 h 1230"/>
                  <a:gd name="T14" fmla="*/ 655 w 1898"/>
                  <a:gd name="T15" fmla="*/ 200 h 1230"/>
                  <a:gd name="T16" fmla="*/ 717 w 1898"/>
                  <a:gd name="T17" fmla="*/ 135 h 1230"/>
                  <a:gd name="T18" fmla="*/ 652 w 1898"/>
                  <a:gd name="T19" fmla="*/ 70 h 1230"/>
                  <a:gd name="T20" fmla="*/ 445 w 1898"/>
                  <a:gd name="T21" fmla="*/ 71 h 1230"/>
                  <a:gd name="T22" fmla="*/ 446 w 1898"/>
                  <a:gd name="T23" fmla="*/ 215 h 1230"/>
                  <a:gd name="T24" fmla="*/ 454 w 1898"/>
                  <a:gd name="T25" fmla="*/ 216 h 1230"/>
                  <a:gd name="T26" fmla="*/ 458 w 1898"/>
                  <a:gd name="T27" fmla="*/ 216 h 1230"/>
                  <a:gd name="T28" fmla="*/ 603 w 1898"/>
                  <a:gd name="T29" fmla="*/ 331 h 1230"/>
                  <a:gd name="T30" fmla="*/ 386 w 1898"/>
                  <a:gd name="T31" fmla="*/ 458 h 1230"/>
                  <a:gd name="T32" fmla="*/ 386 w 1898"/>
                  <a:gd name="T33" fmla="*/ 1230 h 1230"/>
                  <a:gd name="T34" fmla="*/ 911 w 1898"/>
                  <a:gd name="T35" fmla="*/ 885 h 1230"/>
                  <a:gd name="T36" fmla="*/ 911 w 1898"/>
                  <a:gd name="T37" fmla="*/ 885 h 1230"/>
                  <a:gd name="T38" fmla="*/ 921 w 1898"/>
                  <a:gd name="T39" fmla="*/ 883 h 1230"/>
                  <a:gd name="T40" fmla="*/ 931 w 1898"/>
                  <a:gd name="T41" fmla="*/ 880 h 1230"/>
                  <a:gd name="T42" fmla="*/ 935 w 1898"/>
                  <a:gd name="T43" fmla="*/ 877 h 1230"/>
                  <a:gd name="T44" fmla="*/ 943 w 1898"/>
                  <a:gd name="T45" fmla="*/ 870 h 1230"/>
                  <a:gd name="T46" fmla="*/ 945 w 1898"/>
                  <a:gd name="T47" fmla="*/ 869 h 1230"/>
                  <a:gd name="T48" fmla="*/ 1341 w 1898"/>
                  <a:gd name="T49" fmla="*/ 411 h 1230"/>
                  <a:gd name="T50" fmla="*/ 1358 w 1898"/>
                  <a:gd name="T51" fmla="*/ 486 h 1230"/>
                  <a:gd name="T52" fmla="*/ 1126 w 1898"/>
                  <a:gd name="T53" fmla="*/ 844 h 1230"/>
                  <a:gd name="T54" fmla="*/ 1898 w 1898"/>
                  <a:gd name="T55" fmla="*/ 844 h 1230"/>
                  <a:gd name="T56" fmla="*/ 652 w 1898"/>
                  <a:gd name="T57" fmla="*/ 428 h 1230"/>
                  <a:gd name="T58" fmla="*/ 769 w 1898"/>
                  <a:gd name="T59" fmla="*/ 797 h 1230"/>
                  <a:gd name="T60" fmla="*/ 652 w 1898"/>
                  <a:gd name="T61" fmla="*/ 428 h 1230"/>
                  <a:gd name="T62" fmla="*/ 459 w 1898"/>
                  <a:gd name="T63" fmla="*/ 799 h 1230"/>
                  <a:gd name="T64" fmla="*/ 679 w 1898"/>
                  <a:gd name="T65" fmla="*/ 798 h 1230"/>
                  <a:gd name="T66" fmla="*/ 88 w 1898"/>
                  <a:gd name="T67" fmla="*/ 844 h 1230"/>
                  <a:gd name="T68" fmla="*/ 483 w 1898"/>
                  <a:gd name="T69" fmla="*/ 563 h 1230"/>
                  <a:gd name="T70" fmla="*/ 348 w 1898"/>
                  <a:gd name="T71" fmla="*/ 867 h 1230"/>
                  <a:gd name="T72" fmla="*/ 386 w 1898"/>
                  <a:gd name="T73" fmla="*/ 888 h 1230"/>
                  <a:gd name="T74" fmla="*/ 386 w 1898"/>
                  <a:gd name="T75" fmla="*/ 1142 h 1230"/>
                  <a:gd name="T76" fmla="*/ 720 w 1898"/>
                  <a:gd name="T77" fmla="*/ 366 h 1230"/>
                  <a:gd name="T78" fmla="*/ 921 w 1898"/>
                  <a:gd name="T79" fmla="*/ 762 h 1230"/>
                  <a:gd name="T80" fmla="*/ 1214 w 1898"/>
                  <a:gd name="T81" fmla="*/ 844 h 1230"/>
                  <a:gd name="T82" fmla="*/ 1470 w 1898"/>
                  <a:gd name="T83" fmla="*/ 857 h 1230"/>
                  <a:gd name="T84" fmla="*/ 1525 w 1898"/>
                  <a:gd name="T85" fmla="*/ 886 h 1230"/>
                  <a:gd name="T86" fmla="*/ 1554 w 1898"/>
                  <a:gd name="T87" fmla="*/ 831 h 1230"/>
                  <a:gd name="T88" fmla="*/ 1512 w 1898"/>
                  <a:gd name="T89" fmla="*/ 546 h 1230"/>
                  <a:gd name="T90" fmla="*/ 1512 w 1898"/>
                  <a:gd name="T91" fmla="*/ 1142 h 1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898" h="1230">
                    <a:moveTo>
                      <a:pt x="1512" y="458"/>
                    </a:moveTo>
                    <a:cubicBezTo>
                      <a:pt x="1489" y="458"/>
                      <a:pt x="1466" y="460"/>
                      <a:pt x="1443" y="464"/>
                    </a:cubicBezTo>
                    <a:cubicBezTo>
                      <a:pt x="1443" y="462"/>
                      <a:pt x="1443" y="462"/>
                      <a:pt x="1443" y="462"/>
                    </a:cubicBezTo>
                    <a:cubicBezTo>
                      <a:pt x="1359" y="81"/>
                      <a:pt x="1359" y="81"/>
                      <a:pt x="1359" y="81"/>
                    </a:cubicBezTo>
                    <a:cubicBezTo>
                      <a:pt x="1354" y="61"/>
                      <a:pt x="1336" y="47"/>
                      <a:pt x="1315" y="47"/>
                    </a:cubicBezTo>
                    <a:cubicBezTo>
                      <a:pt x="1177" y="47"/>
                      <a:pt x="1177" y="47"/>
                      <a:pt x="1177" y="47"/>
                    </a:cubicBezTo>
                    <a:cubicBezTo>
                      <a:pt x="1171" y="46"/>
                      <a:pt x="1147" y="41"/>
                      <a:pt x="1124" y="17"/>
                    </a:cubicBezTo>
                    <a:cubicBezTo>
                      <a:pt x="1107" y="0"/>
                      <a:pt x="1079" y="0"/>
                      <a:pt x="1062" y="17"/>
                    </a:cubicBezTo>
                    <a:cubicBezTo>
                      <a:pt x="1045" y="35"/>
                      <a:pt x="1045" y="63"/>
                      <a:pt x="1062" y="80"/>
                    </a:cubicBezTo>
                    <a:cubicBezTo>
                      <a:pt x="1112" y="130"/>
                      <a:pt x="1165" y="134"/>
                      <a:pt x="1171" y="135"/>
                    </a:cubicBezTo>
                    <a:cubicBezTo>
                      <a:pt x="1174" y="135"/>
                      <a:pt x="1174" y="135"/>
                      <a:pt x="1174" y="135"/>
                    </a:cubicBezTo>
                    <a:cubicBezTo>
                      <a:pt x="1280" y="135"/>
                      <a:pt x="1280" y="135"/>
                      <a:pt x="1280" y="135"/>
                    </a:cubicBezTo>
                    <a:cubicBezTo>
                      <a:pt x="1312" y="278"/>
                      <a:pt x="1312" y="278"/>
                      <a:pt x="1312" y="278"/>
                    </a:cubicBezTo>
                    <a:cubicBezTo>
                      <a:pt x="675" y="278"/>
                      <a:pt x="675" y="278"/>
                      <a:pt x="675" y="278"/>
                    </a:cubicBezTo>
                    <a:cubicBezTo>
                      <a:pt x="636" y="202"/>
                      <a:pt x="636" y="202"/>
                      <a:pt x="636" y="202"/>
                    </a:cubicBezTo>
                    <a:cubicBezTo>
                      <a:pt x="655" y="200"/>
                      <a:pt x="655" y="200"/>
                      <a:pt x="655" y="200"/>
                    </a:cubicBezTo>
                    <a:cubicBezTo>
                      <a:pt x="656" y="200"/>
                      <a:pt x="657" y="200"/>
                      <a:pt x="658" y="199"/>
                    </a:cubicBezTo>
                    <a:cubicBezTo>
                      <a:pt x="691" y="196"/>
                      <a:pt x="717" y="169"/>
                      <a:pt x="717" y="135"/>
                    </a:cubicBezTo>
                    <a:cubicBezTo>
                      <a:pt x="717" y="102"/>
                      <a:pt x="692" y="75"/>
                      <a:pt x="660" y="71"/>
                    </a:cubicBezTo>
                    <a:cubicBezTo>
                      <a:pt x="658" y="70"/>
                      <a:pt x="655" y="70"/>
                      <a:pt x="652" y="70"/>
                    </a:cubicBezTo>
                    <a:cubicBezTo>
                      <a:pt x="454" y="70"/>
                      <a:pt x="454" y="70"/>
                      <a:pt x="454" y="70"/>
                    </a:cubicBezTo>
                    <a:cubicBezTo>
                      <a:pt x="451" y="70"/>
                      <a:pt x="448" y="70"/>
                      <a:pt x="445" y="71"/>
                    </a:cubicBezTo>
                    <a:cubicBezTo>
                      <a:pt x="409" y="75"/>
                      <a:pt x="381" y="106"/>
                      <a:pt x="381" y="143"/>
                    </a:cubicBezTo>
                    <a:cubicBezTo>
                      <a:pt x="381" y="181"/>
                      <a:pt x="409" y="211"/>
                      <a:pt x="446" y="215"/>
                    </a:cubicBezTo>
                    <a:cubicBezTo>
                      <a:pt x="448" y="216"/>
                      <a:pt x="451" y="216"/>
                      <a:pt x="453" y="216"/>
                    </a:cubicBezTo>
                    <a:cubicBezTo>
                      <a:pt x="454" y="216"/>
                      <a:pt x="454" y="216"/>
                      <a:pt x="454" y="216"/>
                    </a:cubicBezTo>
                    <a:cubicBezTo>
                      <a:pt x="454" y="216"/>
                      <a:pt x="454" y="216"/>
                      <a:pt x="454" y="216"/>
                    </a:cubicBezTo>
                    <a:cubicBezTo>
                      <a:pt x="455" y="216"/>
                      <a:pt x="457" y="216"/>
                      <a:pt x="458" y="216"/>
                    </a:cubicBezTo>
                    <a:cubicBezTo>
                      <a:pt x="541" y="209"/>
                      <a:pt x="541" y="209"/>
                      <a:pt x="541" y="209"/>
                    </a:cubicBezTo>
                    <a:cubicBezTo>
                      <a:pt x="603" y="331"/>
                      <a:pt x="603" y="331"/>
                      <a:pt x="603" y="331"/>
                    </a:cubicBezTo>
                    <a:cubicBezTo>
                      <a:pt x="524" y="484"/>
                      <a:pt x="524" y="484"/>
                      <a:pt x="524" y="484"/>
                    </a:cubicBezTo>
                    <a:cubicBezTo>
                      <a:pt x="481" y="467"/>
                      <a:pt x="434" y="458"/>
                      <a:pt x="386" y="458"/>
                    </a:cubicBezTo>
                    <a:cubicBezTo>
                      <a:pt x="173" y="458"/>
                      <a:pt x="0" y="631"/>
                      <a:pt x="0" y="844"/>
                    </a:cubicBezTo>
                    <a:cubicBezTo>
                      <a:pt x="0" y="1057"/>
                      <a:pt x="173" y="1230"/>
                      <a:pt x="386" y="1230"/>
                    </a:cubicBezTo>
                    <a:cubicBezTo>
                      <a:pt x="585" y="1230"/>
                      <a:pt x="749" y="1079"/>
                      <a:pt x="769" y="885"/>
                    </a:cubicBezTo>
                    <a:cubicBezTo>
                      <a:pt x="911" y="885"/>
                      <a:pt x="911" y="885"/>
                      <a:pt x="911" y="885"/>
                    </a:cubicBezTo>
                    <a:cubicBezTo>
                      <a:pt x="911" y="885"/>
                      <a:pt x="911" y="885"/>
                      <a:pt x="911" y="885"/>
                    </a:cubicBezTo>
                    <a:cubicBezTo>
                      <a:pt x="911" y="885"/>
                      <a:pt x="911" y="885"/>
                      <a:pt x="911" y="885"/>
                    </a:cubicBezTo>
                    <a:cubicBezTo>
                      <a:pt x="912" y="885"/>
                      <a:pt x="912" y="885"/>
                      <a:pt x="912" y="885"/>
                    </a:cubicBezTo>
                    <a:cubicBezTo>
                      <a:pt x="915" y="884"/>
                      <a:pt x="918" y="884"/>
                      <a:pt x="921" y="883"/>
                    </a:cubicBezTo>
                    <a:cubicBezTo>
                      <a:pt x="922" y="883"/>
                      <a:pt x="923" y="883"/>
                      <a:pt x="924" y="883"/>
                    </a:cubicBezTo>
                    <a:cubicBezTo>
                      <a:pt x="926" y="882"/>
                      <a:pt x="928" y="881"/>
                      <a:pt x="931" y="880"/>
                    </a:cubicBezTo>
                    <a:cubicBezTo>
                      <a:pt x="931" y="880"/>
                      <a:pt x="931" y="880"/>
                      <a:pt x="931" y="880"/>
                    </a:cubicBezTo>
                    <a:cubicBezTo>
                      <a:pt x="933" y="879"/>
                      <a:pt x="934" y="878"/>
                      <a:pt x="935" y="877"/>
                    </a:cubicBezTo>
                    <a:cubicBezTo>
                      <a:pt x="936" y="877"/>
                      <a:pt x="937" y="876"/>
                      <a:pt x="938" y="875"/>
                    </a:cubicBezTo>
                    <a:cubicBezTo>
                      <a:pt x="940" y="874"/>
                      <a:pt x="942" y="872"/>
                      <a:pt x="943" y="870"/>
                    </a:cubicBezTo>
                    <a:cubicBezTo>
                      <a:pt x="944" y="870"/>
                      <a:pt x="944" y="870"/>
                      <a:pt x="945" y="869"/>
                    </a:cubicBezTo>
                    <a:cubicBezTo>
                      <a:pt x="945" y="869"/>
                      <a:pt x="945" y="869"/>
                      <a:pt x="945" y="869"/>
                    </a:cubicBezTo>
                    <a:cubicBezTo>
                      <a:pt x="945" y="869"/>
                      <a:pt x="945" y="869"/>
                      <a:pt x="945" y="869"/>
                    </a:cubicBezTo>
                    <a:cubicBezTo>
                      <a:pt x="1341" y="411"/>
                      <a:pt x="1341" y="411"/>
                      <a:pt x="1341" y="411"/>
                    </a:cubicBezTo>
                    <a:cubicBezTo>
                      <a:pt x="1357" y="483"/>
                      <a:pt x="1357" y="483"/>
                      <a:pt x="1357" y="483"/>
                    </a:cubicBezTo>
                    <a:cubicBezTo>
                      <a:pt x="1358" y="486"/>
                      <a:pt x="1358" y="486"/>
                      <a:pt x="1358" y="486"/>
                    </a:cubicBezTo>
                    <a:cubicBezTo>
                      <a:pt x="1359" y="490"/>
                      <a:pt x="1359" y="490"/>
                      <a:pt x="1359" y="490"/>
                    </a:cubicBezTo>
                    <a:cubicBezTo>
                      <a:pt x="1222" y="549"/>
                      <a:pt x="1126" y="685"/>
                      <a:pt x="1126" y="844"/>
                    </a:cubicBezTo>
                    <a:cubicBezTo>
                      <a:pt x="1126" y="1057"/>
                      <a:pt x="1299" y="1230"/>
                      <a:pt x="1512" y="1230"/>
                    </a:cubicBezTo>
                    <a:cubicBezTo>
                      <a:pt x="1725" y="1230"/>
                      <a:pt x="1898" y="1057"/>
                      <a:pt x="1898" y="844"/>
                    </a:cubicBezTo>
                    <a:cubicBezTo>
                      <a:pt x="1898" y="631"/>
                      <a:pt x="1725" y="458"/>
                      <a:pt x="1512" y="458"/>
                    </a:cubicBezTo>
                    <a:close/>
                    <a:moveTo>
                      <a:pt x="652" y="428"/>
                    </a:moveTo>
                    <a:cubicBezTo>
                      <a:pt x="840" y="797"/>
                      <a:pt x="840" y="797"/>
                      <a:pt x="840" y="797"/>
                    </a:cubicBezTo>
                    <a:cubicBezTo>
                      <a:pt x="769" y="797"/>
                      <a:pt x="769" y="797"/>
                      <a:pt x="769" y="797"/>
                    </a:cubicBezTo>
                    <a:cubicBezTo>
                      <a:pt x="755" y="684"/>
                      <a:pt x="692" y="586"/>
                      <a:pt x="602" y="525"/>
                    </a:cubicBezTo>
                    <a:lnTo>
                      <a:pt x="652" y="428"/>
                    </a:lnTo>
                    <a:close/>
                    <a:moveTo>
                      <a:pt x="679" y="798"/>
                    </a:moveTo>
                    <a:cubicBezTo>
                      <a:pt x="459" y="799"/>
                      <a:pt x="459" y="799"/>
                      <a:pt x="459" y="799"/>
                    </a:cubicBezTo>
                    <a:cubicBezTo>
                      <a:pt x="561" y="604"/>
                      <a:pt x="561" y="604"/>
                      <a:pt x="561" y="604"/>
                    </a:cubicBezTo>
                    <a:cubicBezTo>
                      <a:pt x="623" y="649"/>
                      <a:pt x="667" y="718"/>
                      <a:pt x="679" y="798"/>
                    </a:cubicBezTo>
                    <a:close/>
                    <a:moveTo>
                      <a:pt x="386" y="1142"/>
                    </a:moveTo>
                    <a:cubicBezTo>
                      <a:pt x="221" y="1141"/>
                      <a:pt x="88" y="1008"/>
                      <a:pt x="88" y="844"/>
                    </a:cubicBezTo>
                    <a:cubicBezTo>
                      <a:pt x="88" y="680"/>
                      <a:pt x="221" y="547"/>
                      <a:pt x="386" y="546"/>
                    </a:cubicBezTo>
                    <a:cubicBezTo>
                      <a:pt x="420" y="547"/>
                      <a:pt x="452" y="553"/>
                      <a:pt x="483" y="563"/>
                    </a:cubicBezTo>
                    <a:cubicBezTo>
                      <a:pt x="347" y="824"/>
                      <a:pt x="347" y="824"/>
                      <a:pt x="347" y="824"/>
                    </a:cubicBezTo>
                    <a:cubicBezTo>
                      <a:pt x="340" y="837"/>
                      <a:pt x="340" y="854"/>
                      <a:pt x="348" y="867"/>
                    </a:cubicBezTo>
                    <a:cubicBezTo>
                      <a:pt x="356" y="880"/>
                      <a:pt x="371" y="888"/>
                      <a:pt x="386" y="888"/>
                    </a:cubicBezTo>
                    <a:cubicBezTo>
                      <a:pt x="386" y="888"/>
                      <a:pt x="386" y="888"/>
                      <a:pt x="386" y="888"/>
                    </a:cubicBezTo>
                    <a:cubicBezTo>
                      <a:pt x="680" y="886"/>
                      <a:pt x="680" y="886"/>
                      <a:pt x="680" y="886"/>
                    </a:cubicBezTo>
                    <a:cubicBezTo>
                      <a:pt x="659" y="1030"/>
                      <a:pt x="536" y="1141"/>
                      <a:pt x="386" y="1142"/>
                    </a:cubicBezTo>
                    <a:close/>
                    <a:moveTo>
                      <a:pt x="921" y="762"/>
                    </a:moveTo>
                    <a:cubicBezTo>
                      <a:pt x="720" y="366"/>
                      <a:pt x="720" y="366"/>
                      <a:pt x="720" y="366"/>
                    </a:cubicBezTo>
                    <a:cubicBezTo>
                      <a:pt x="1263" y="366"/>
                      <a:pt x="1263" y="366"/>
                      <a:pt x="1263" y="366"/>
                    </a:cubicBezTo>
                    <a:lnTo>
                      <a:pt x="921" y="762"/>
                    </a:lnTo>
                    <a:close/>
                    <a:moveTo>
                      <a:pt x="1512" y="1142"/>
                    </a:moveTo>
                    <a:cubicBezTo>
                      <a:pt x="1348" y="1141"/>
                      <a:pt x="1215" y="1008"/>
                      <a:pt x="1214" y="844"/>
                    </a:cubicBezTo>
                    <a:cubicBezTo>
                      <a:pt x="1215" y="725"/>
                      <a:pt x="1284" y="623"/>
                      <a:pt x="1385" y="575"/>
                    </a:cubicBezTo>
                    <a:cubicBezTo>
                      <a:pt x="1470" y="857"/>
                      <a:pt x="1470" y="857"/>
                      <a:pt x="1470" y="857"/>
                    </a:cubicBezTo>
                    <a:cubicBezTo>
                      <a:pt x="1476" y="876"/>
                      <a:pt x="1493" y="888"/>
                      <a:pt x="1512" y="888"/>
                    </a:cubicBezTo>
                    <a:cubicBezTo>
                      <a:pt x="1516" y="888"/>
                      <a:pt x="1521" y="888"/>
                      <a:pt x="1525" y="886"/>
                    </a:cubicBezTo>
                    <a:cubicBezTo>
                      <a:pt x="1548" y="879"/>
                      <a:pt x="1561" y="855"/>
                      <a:pt x="1554" y="831"/>
                    </a:cubicBezTo>
                    <a:cubicBezTo>
                      <a:pt x="1554" y="831"/>
                      <a:pt x="1554" y="831"/>
                      <a:pt x="1554" y="831"/>
                    </a:cubicBezTo>
                    <a:cubicBezTo>
                      <a:pt x="1469" y="550"/>
                      <a:pt x="1469" y="550"/>
                      <a:pt x="1469" y="550"/>
                    </a:cubicBezTo>
                    <a:cubicBezTo>
                      <a:pt x="1483" y="548"/>
                      <a:pt x="1497" y="547"/>
                      <a:pt x="1512" y="546"/>
                    </a:cubicBezTo>
                    <a:cubicBezTo>
                      <a:pt x="1676" y="547"/>
                      <a:pt x="1809" y="680"/>
                      <a:pt x="1810" y="844"/>
                    </a:cubicBezTo>
                    <a:cubicBezTo>
                      <a:pt x="1809" y="1008"/>
                      <a:pt x="1676" y="1141"/>
                      <a:pt x="1512" y="1142"/>
                    </a:cubicBezTo>
                    <a:close/>
                  </a:path>
                </a:pathLst>
              </a:custGeom>
              <a:solidFill>
                <a:srgbClr val="FF8C00"/>
              </a:solidFill>
              <a:ln>
                <a:noFill/>
              </a:ln>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591" name="Freeform 590"/>
              <p:cNvSpPr>
                <a:spLocks noEditPoints="1"/>
              </p:cNvSpPr>
              <p:nvPr/>
            </p:nvSpPr>
            <p:spPr bwMode="auto">
              <a:xfrm>
                <a:off x="7346081" y="6646631"/>
                <a:ext cx="461492" cy="299403"/>
              </a:xfrm>
              <a:custGeom>
                <a:avLst/>
                <a:gdLst>
                  <a:gd name="T0" fmla="*/ 1443 w 1898"/>
                  <a:gd name="T1" fmla="*/ 464 h 1230"/>
                  <a:gd name="T2" fmla="*/ 1359 w 1898"/>
                  <a:gd name="T3" fmla="*/ 81 h 1230"/>
                  <a:gd name="T4" fmla="*/ 1177 w 1898"/>
                  <a:gd name="T5" fmla="*/ 47 h 1230"/>
                  <a:gd name="T6" fmla="*/ 1062 w 1898"/>
                  <a:gd name="T7" fmla="*/ 17 h 1230"/>
                  <a:gd name="T8" fmla="*/ 1171 w 1898"/>
                  <a:gd name="T9" fmla="*/ 135 h 1230"/>
                  <a:gd name="T10" fmla="*/ 1280 w 1898"/>
                  <a:gd name="T11" fmla="*/ 135 h 1230"/>
                  <a:gd name="T12" fmla="*/ 675 w 1898"/>
                  <a:gd name="T13" fmla="*/ 278 h 1230"/>
                  <a:gd name="T14" fmla="*/ 655 w 1898"/>
                  <a:gd name="T15" fmla="*/ 200 h 1230"/>
                  <a:gd name="T16" fmla="*/ 717 w 1898"/>
                  <a:gd name="T17" fmla="*/ 135 h 1230"/>
                  <a:gd name="T18" fmla="*/ 652 w 1898"/>
                  <a:gd name="T19" fmla="*/ 70 h 1230"/>
                  <a:gd name="T20" fmla="*/ 445 w 1898"/>
                  <a:gd name="T21" fmla="*/ 71 h 1230"/>
                  <a:gd name="T22" fmla="*/ 446 w 1898"/>
                  <a:gd name="T23" fmla="*/ 215 h 1230"/>
                  <a:gd name="T24" fmla="*/ 454 w 1898"/>
                  <a:gd name="T25" fmla="*/ 216 h 1230"/>
                  <a:gd name="T26" fmla="*/ 458 w 1898"/>
                  <a:gd name="T27" fmla="*/ 216 h 1230"/>
                  <a:gd name="T28" fmla="*/ 603 w 1898"/>
                  <a:gd name="T29" fmla="*/ 331 h 1230"/>
                  <a:gd name="T30" fmla="*/ 386 w 1898"/>
                  <a:gd name="T31" fmla="*/ 458 h 1230"/>
                  <a:gd name="T32" fmla="*/ 386 w 1898"/>
                  <a:gd name="T33" fmla="*/ 1230 h 1230"/>
                  <a:gd name="T34" fmla="*/ 911 w 1898"/>
                  <a:gd name="T35" fmla="*/ 885 h 1230"/>
                  <a:gd name="T36" fmla="*/ 911 w 1898"/>
                  <a:gd name="T37" fmla="*/ 885 h 1230"/>
                  <a:gd name="T38" fmla="*/ 921 w 1898"/>
                  <a:gd name="T39" fmla="*/ 883 h 1230"/>
                  <a:gd name="T40" fmla="*/ 931 w 1898"/>
                  <a:gd name="T41" fmla="*/ 880 h 1230"/>
                  <a:gd name="T42" fmla="*/ 935 w 1898"/>
                  <a:gd name="T43" fmla="*/ 877 h 1230"/>
                  <a:gd name="T44" fmla="*/ 943 w 1898"/>
                  <a:gd name="T45" fmla="*/ 870 h 1230"/>
                  <a:gd name="T46" fmla="*/ 945 w 1898"/>
                  <a:gd name="T47" fmla="*/ 869 h 1230"/>
                  <a:gd name="T48" fmla="*/ 1341 w 1898"/>
                  <a:gd name="T49" fmla="*/ 411 h 1230"/>
                  <a:gd name="T50" fmla="*/ 1358 w 1898"/>
                  <a:gd name="T51" fmla="*/ 486 h 1230"/>
                  <a:gd name="T52" fmla="*/ 1126 w 1898"/>
                  <a:gd name="T53" fmla="*/ 844 h 1230"/>
                  <a:gd name="T54" fmla="*/ 1898 w 1898"/>
                  <a:gd name="T55" fmla="*/ 844 h 1230"/>
                  <a:gd name="T56" fmla="*/ 652 w 1898"/>
                  <a:gd name="T57" fmla="*/ 428 h 1230"/>
                  <a:gd name="T58" fmla="*/ 769 w 1898"/>
                  <a:gd name="T59" fmla="*/ 797 h 1230"/>
                  <a:gd name="T60" fmla="*/ 652 w 1898"/>
                  <a:gd name="T61" fmla="*/ 428 h 1230"/>
                  <a:gd name="T62" fmla="*/ 459 w 1898"/>
                  <a:gd name="T63" fmla="*/ 799 h 1230"/>
                  <a:gd name="T64" fmla="*/ 679 w 1898"/>
                  <a:gd name="T65" fmla="*/ 798 h 1230"/>
                  <a:gd name="T66" fmla="*/ 88 w 1898"/>
                  <a:gd name="T67" fmla="*/ 844 h 1230"/>
                  <a:gd name="T68" fmla="*/ 483 w 1898"/>
                  <a:gd name="T69" fmla="*/ 563 h 1230"/>
                  <a:gd name="T70" fmla="*/ 348 w 1898"/>
                  <a:gd name="T71" fmla="*/ 867 h 1230"/>
                  <a:gd name="T72" fmla="*/ 386 w 1898"/>
                  <a:gd name="T73" fmla="*/ 888 h 1230"/>
                  <a:gd name="T74" fmla="*/ 386 w 1898"/>
                  <a:gd name="T75" fmla="*/ 1142 h 1230"/>
                  <a:gd name="T76" fmla="*/ 720 w 1898"/>
                  <a:gd name="T77" fmla="*/ 366 h 1230"/>
                  <a:gd name="T78" fmla="*/ 921 w 1898"/>
                  <a:gd name="T79" fmla="*/ 762 h 1230"/>
                  <a:gd name="T80" fmla="*/ 1214 w 1898"/>
                  <a:gd name="T81" fmla="*/ 844 h 1230"/>
                  <a:gd name="T82" fmla="*/ 1470 w 1898"/>
                  <a:gd name="T83" fmla="*/ 857 h 1230"/>
                  <a:gd name="T84" fmla="*/ 1525 w 1898"/>
                  <a:gd name="T85" fmla="*/ 886 h 1230"/>
                  <a:gd name="T86" fmla="*/ 1554 w 1898"/>
                  <a:gd name="T87" fmla="*/ 831 h 1230"/>
                  <a:gd name="T88" fmla="*/ 1512 w 1898"/>
                  <a:gd name="T89" fmla="*/ 546 h 1230"/>
                  <a:gd name="T90" fmla="*/ 1512 w 1898"/>
                  <a:gd name="T91" fmla="*/ 1142 h 1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898" h="1230">
                    <a:moveTo>
                      <a:pt x="1512" y="458"/>
                    </a:moveTo>
                    <a:cubicBezTo>
                      <a:pt x="1489" y="458"/>
                      <a:pt x="1466" y="460"/>
                      <a:pt x="1443" y="464"/>
                    </a:cubicBezTo>
                    <a:cubicBezTo>
                      <a:pt x="1443" y="462"/>
                      <a:pt x="1443" y="462"/>
                      <a:pt x="1443" y="462"/>
                    </a:cubicBezTo>
                    <a:cubicBezTo>
                      <a:pt x="1359" y="81"/>
                      <a:pt x="1359" y="81"/>
                      <a:pt x="1359" y="81"/>
                    </a:cubicBezTo>
                    <a:cubicBezTo>
                      <a:pt x="1354" y="61"/>
                      <a:pt x="1336" y="47"/>
                      <a:pt x="1315" y="47"/>
                    </a:cubicBezTo>
                    <a:cubicBezTo>
                      <a:pt x="1177" y="47"/>
                      <a:pt x="1177" y="47"/>
                      <a:pt x="1177" y="47"/>
                    </a:cubicBezTo>
                    <a:cubicBezTo>
                      <a:pt x="1171" y="46"/>
                      <a:pt x="1147" y="41"/>
                      <a:pt x="1124" y="17"/>
                    </a:cubicBezTo>
                    <a:cubicBezTo>
                      <a:pt x="1107" y="0"/>
                      <a:pt x="1079" y="0"/>
                      <a:pt x="1062" y="17"/>
                    </a:cubicBezTo>
                    <a:cubicBezTo>
                      <a:pt x="1045" y="35"/>
                      <a:pt x="1045" y="63"/>
                      <a:pt x="1062" y="80"/>
                    </a:cubicBezTo>
                    <a:cubicBezTo>
                      <a:pt x="1112" y="130"/>
                      <a:pt x="1165" y="134"/>
                      <a:pt x="1171" y="135"/>
                    </a:cubicBezTo>
                    <a:cubicBezTo>
                      <a:pt x="1174" y="135"/>
                      <a:pt x="1174" y="135"/>
                      <a:pt x="1174" y="135"/>
                    </a:cubicBezTo>
                    <a:cubicBezTo>
                      <a:pt x="1280" y="135"/>
                      <a:pt x="1280" y="135"/>
                      <a:pt x="1280" y="135"/>
                    </a:cubicBezTo>
                    <a:cubicBezTo>
                      <a:pt x="1312" y="278"/>
                      <a:pt x="1312" y="278"/>
                      <a:pt x="1312" y="278"/>
                    </a:cubicBezTo>
                    <a:cubicBezTo>
                      <a:pt x="675" y="278"/>
                      <a:pt x="675" y="278"/>
                      <a:pt x="675" y="278"/>
                    </a:cubicBezTo>
                    <a:cubicBezTo>
                      <a:pt x="636" y="202"/>
                      <a:pt x="636" y="202"/>
                      <a:pt x="636" y="202"/>
                    </a:cubicBezTo>
                    <a:cubicBezTo>
                      <a:pt x="655" y="200"/>
                      <a:pt x="655" y="200"/>
                      <a:pt x="655" y="200"/>
                    </a:cubicBezTo>
                    <a:cubicBezTo>
                      <a:pt x="656" y="200"/>
                      <a:pt x="657" y="200"/>
                      <a:pt x="658" y="199"/>
                    </a:cubicBezTo>
                    <a:cubicBezTo>
                      <a:pt x="691" y="196"/>
                      <a:pt x="717" y="169"/>
                      <a:pt x="717" y="135"/>
                    </a:cubicBezTo>
                    <a:cubicBezTo>
                      <a:pt x="717" y="102"/>
                      <a:pt x="692" y="75"/>
                      <a:pt x="660" y="71"/>
                    </a:cubicBezTo>
                    <a:cubicBezTo>
                      <a:pt x="658" y="70"/>
                      <a:pt x="655" y="70"/>
                      <a:pt x="652" y="70"/>
                    </a:cubicBezTo>
                    <a:cubicBezTo>
                      <a:pt x="454" y="70"/>
                      <a:pt x="454" y="70"/>
                      <a:pt x="454" y="70"/>
                    </a:cubicBezTo>
                    <a:cubicBezTo>
                      <a:pt x="451" y="70"/>
                      <a:pt x="448" y="70"/>
                      <a:pt x="445" y="71"/>
                    </a:cubicBezTo>
                    <a:cubicBezTo>
                      <a:pt x="409" y="75"/>
                      <a:pt x="381" y="106"/>
                      <a:pt x="381" y="143"/>
                    </a:cubicBezTo>
                    <a:cubicBezTo>
                      <a:pt x="381" y="181"/>
                      <a:pt x="409" y="211"/>
                      <a:pt x="446" y="215"/>
                    </a:cubicBezTo>
                    <a:cubicBezTo>
                      <a:pt x="448" y="216"/>
                      <a:pt x="451" y="216"/>
                      <a:pt x="453" y="216"/>
                    </a:cubicBezTo>
                    <a:cubicBezTo>
                      <a:pt x="454" y="216"/>
                      <a:pt x="454" y="216"/>
                      <a:pt x="454" y="216"/>
                    </a:cubicBezTo>
                    <a:cubicBezTo>
                      <a:pt x="454" y="216"/>
                      <a:pt x="454" y="216"/>
                      <a:pt x="454" y="216"/>
                    </a:cubicBezTo>
                    <a:cubicBezTo>
                      <a:pt x="455" y="216"/>
                      <a:pt x="457" y="216"/>
                      <a:pt x="458" y="216"/>
                    </a:cubicBezTo>
                    <a:cubicBezTo>
                      <a:pt x="541" y="209"/>
                      <a:pt x="541" y="209"/>
                      <a:pt x="541" y="209"/>
                    </a:cubicBezTo>
                    <a:cubicBezTo>
                      <a:pt x="603" y="331"/>
                      <a:pt x="603" y="331"/>
                      <a:pt x="603" y="331"/>
                    </a:cubicBezTo>
                    <a:cubicBezTo>
                      <a:pt x="524" y="484"/>
                      <a:pt x="524" y="484"/>
                      <a:pt x="524" y="484"/>
                    </a:cubicBezTo>
                    <a:cubicBezTo>
                      <a:pt x="481" y="467"/>
                      <a:pt x="434" y="458"/>
                      <a:pt x="386" y="458"/>
                    </a:cubicBezTo>
                    <a:cubicBezTo>
                      <a:pt x="173" y="458"/>
                      <a:pt x="0" y="631"/>
                      <a:pt x="0" y="844"/>
                    </a:cubicBezTo>
                    <a:cubicBezTo>
                      <a:pt x="0" y="1057"/>
                      <a:pt x="173" y="1230"/>
                      <a:pt x="386" y="1230"/>
                    </a:cubicBezTo>
                    <a:cubicBezTo>
                      <a:pt x="585" y="1230"/>
                      <a:pt x="749" y="1079"/>
                      <a:pt x="769" y="885"/>
                    </a:cubicBezTo>
                    <a:cubicBezTo>
                      <a:pt x="911" y="885"/>
                      <a:pt x="911" y="885"/>
                      <a:pt x="911" y="885"/>
                    </a:cubicBezTo>
                    <a:cubicBezTo>
                      <a:pt x="911" y="885"/>
                      <a:pt x="911" y="885"/>
                      <a:pt x="911" y="885"/>
                    </a:cubicBezTo>
                    <a:cubicBezTo>
                      <a:pt x="911" y="885"/>
                      <a:pt x="911" y="885"/>
                      <a:pt x="911" y="885"/>
                    </a:cubicBezTo>
                    <a:cubicBezTo>
                      <a:pt x="912" y="885"/>
                      <a:pt x="912" y="885"/>
                      <a:pt x="912" y="885"/>
                    </a:cubicBezTo>
                    <a:cubicBezTo>
                      <a:pt x="915" y="884"/>
                      <a:pt x="918" y="884"/>
                      <a:pt x="921" y="883"/>
                    </a:cubicBezTo>
                    <a:cubicBezTo>
                      <a:pt x="922" y="883"/>
                      <a:pt x="923" y="883"/>
                      <a:pt x="924" y="883"/>
                    </a:cubicBezTo>
                    <a:cubicBezTo>
                      <a:pt x="926" y="882"/>
                      <a:pt x="928" y="881"/>
                      <a:pt x="931" y="880"/>
                    </a:cubicBezTo>
                    <a:cubicBezTo>
                      <a:pt x="931" y="880"/>
                      <a:pt x="931" y="880"/>
                      <a:pt x="931" y="880"/>
                    </a:cubicBezTo>
                    <a:cubicBezTo>
                      <a:pt x="933" y="879"/>
                      <a:pt x="934" y="878"/>
                      <a:pt x="935" y="877"/>
                    </a:cubicBezTo>
                    <a:cubicBezTo>
                      <a:pt x="936" y="877"/>
                      <a:pt x="937" y="876"/>
                      <a:pt x="938" y="875"/>
                    </a:cubicBezTo>
                    <a:cubicBezTo>
                      <a:pt x="940" y="874"/>
                      <a:pt x="942" y="872"/>
                      <a:pt x="943" y="870"/>
                    </a:cubicBezTo>
                    <a:cubicBezTo>
                      <a:pt x="944" y="870"/>
                      <a:pt x="944" y="870"/>
                      <a:pt x="945" y="869"/>
                    </a:cubicBezTo>
                    <a:cubicBezTo>
                      <a:pt x="945" y="869"/>
                      <a:pt x="945" y="869"/>
                      <a:pt x="945" y="869"/>
                    </a:cubicBezTo>
                    <a:cubicBezTo>
                      <a:pt x="945" y="869"/>
                      <a:pt x="945" y="869"/>
                      <a:pt x="945" y="869"/>
                    </a:cubicBezTo>
                    <a:cubicBezTo>
                      <a:pt x="1341" y="411"/>
                      <a:pt x="1341" y="411"/>
                      <a:pt x="1341" y="411"/>
                    </a:cubicBezTo>
                    <a:cubicBezTo>
                      <a:pt x="1357" y="483"/>
                      <a:pt x="1357" y="483"/>
                      <a:pt x="1357" y="483"/>
                    </a:cubicBezTo>
                    <a:cubicBezTo>
                      <a:pt x="1358" y="486"/>
                      <a:pt x="1358" y="486"/>
                      <a:pt x="1358" y="486"/>
                    </a:cubicBezTo>
                    <a:cubicBezTo>
                      <a:pt x="1359" y="490"/>
                      <a:pt x="1359" y="490"/>
                      <a:pt x="1359" y="490"/>
                    </a:cubicBezTo>
                    <a:cubicBezTo>
                      <a:pt x="1222" y="549"/>
                      <a:pt x="1126" y="685"/>
                      <a:pt x="1126" y="844"/>
                    </a:cubicBezTo>
                    <a:cubicBezTo>
                      <a:pt x="1126" y="1057"/>
                      <a:pt x="1299" y="1230"/>
                      <a:pt x="1512" y="1230"/>
                    </a:cubicBezTo>
                    <a:cubicBezTo>
                      <a:pt x="1725" y="1230"/>
                      <a:pt x="1898" y="1057"/>
                      <a:pt x="1898" y="844"/>
                    </a:cubicBezTo>
                    <a:cubicBezTo>
                      <a:pt x="1898" y="631"/>
                      <a:pt x="1725" y="458"/>
                      <a:pt x="1512" y="458"/>
                    </a:cubicBezTo>
                    <a:close/>
                    <a:moveTo>
                      <a:pt x="652" y="428"/>
                    </a:moveTo>
                    <a:cubicBezTo>
                      <a:pt x="840" y="797"/>
                      <a:pt x="840" y="797"/>
                      <a:pt x="840" y="797"/>
                    </a:cubicBezTo>
                    <a:cubicBezTo>
                      <a:pt x="769" y="797"/>
                      <a:pt x="769" y="797"/>
                      <a:pt x="769" y="797"/>
                    </a:cubicBezTo>
                    <a:cubicBezTo>
                      <a:pt x="755" y="684"/>
                      <a:pt x="692" y="586"/>
                      <a:pt x="602" y="525"/>
                    </a:cubicBezTo>
                    <a:lnTo>
                      <a:pt x="652" y="428"/>
                    </a:lnTo>
                    <a:close/>
                    <a:moveTo>
                      <a:pt x="679" y="798"/>
                    </a:moveTo>
                    <a:cubicBezTo>
                      <a:pt x="459" y="799"/>
                      <a:pt x="459" y="799"/>
                      <a:pt x="459" y="799"/>
                    </a:cubicBezTo>
                    <a:cubicBezTo>
                      <a:pt x="561" y="604"/>
                      <a:pt x="561" y="604"/>
                      <a:pt x="561" y="604"/>
                    </a:cubicBezTo>
                    <a:cubicBezTo>
                      <a:pt x="623" y="649"/>
                      <a:pt x="667" y="718"/>
                      <a:pt x="679" y="798"/>
                    </a:cubicBezTo>
                    <a:close/>
                    <a:moveTo>
                      <a:pt x="386" y="1142"/>
                    </a:moveTo>
                    <a:cubicBezTo>
                      <a:pt x="221" y="1141"/>
                      <a:pt x="88" y="1008"/>
                      <a:pt x="88" y="844"/>
                    </a:cubicBezTo>
                    <a:cubicBezTo>
                      <a:pt x="88" y="680"/>
                      <a:pt x="221" y="547"/>
                      <a:pt x="386" y="546"/>
                    </a:cubicBezTo>
                    <a:cubicBezTo>
                      <a:pt x="420" y="547"/>
                      <a:pt x="452" y="553"/>
                      <a:pt x="483" y="563"/>
                    </a:cubicBezTo>
                    <a:cubicBezTo>
                      <a:pt x="347" y="824"/>
                      <a:pt x="347" y="824"/>
                      <a:pt x="347" y="824"/>
                    </a:cubicBezTo>
                    <a:cubicBezTo>
                      <a:pt x="340" y="837"/>
                      <a:pt x="340" y="854"/>
                      <a:pt x="348" y="867"/>
                    </a:cubicBezTo>
                    <a:cubicBezTo>
                      <a:pt x="356" y="880"/>
                      <a:pt x="371" y="888"/>
                      <a:pt x="386" y="888"/>
                    </a:cubicBezTo>
                    <a:cubicBezTo>
                      <a:pt x="386" y="888"/>
                      <a:pt x="386" y="888"/>
                      <a:pt x="386" y="888"/>
                    </a:cubicBezTo>
                    <a:cubicBezTo>
                      <a:pt x="680" y="886"/>
                      <a:pt x="680" y="886"/>
                      <a:pt x="680" y="886"/>
                    </a:cubicBezTo>
                    <a:cubicBezTo>
                      <a:pt x="659" y="1030"/>
                      <a:pt x="536" y="1141"/>
                      <a:pt x="386" y="1142"/>
                    </a:cubicBezTo>
                    <a:close/>
                    <a:moveTo>
                      <a:pt x="921" y="762"/>
                    </a:moveTo>
                    <a:cubicBezTo>
                      <a:pt x="720" y="366"/>
                      <a:pt x="720" y="366"/>
                      <a:pt x="720" y="366"/>
                    </a:cubicBezTo>
                    <a:cubicBezTo>
                      <a:pt x="1263" y="366"/>
                      <a:pt x="1263" y="366"/>
                      <a:pt x="1263" y="366"/>
                    </a:cubicBezTo>
                    <a:lnTo>
                      <a:pt x="921" y="762"/>
                    </a:lnTo>
                    <a:close/>
                    <a:moveTo>
                      <a:pt x="1512" y="1142"/>
                    </a:moveTo>
                    <a:cubicBezTo>
                      <a:pt x="1348" y="1141"/>
                      <a:pt x="1215" y="1008"/>
                      <a:pt x="1214" y="844"/>
                    </a:cubicBezTo>
                    <a:cubicBezTo>
                      <a:pt x="1215" y="725"/>
                      <a:pt x="1284" y="623"/>
                      <a:pt x="1385" y="575"/>
                    </a:cubicBezTo>
                    <a:cubicBezTo>
                      <a:pt x="1470" y="857"/>
                      <a:pt x="1470" y="857"/>
                      <a:pt x="1470" y="857"/>
                    </a:cubicBezTo>
                    <a:cubicBezTo>
                      <a:pt x="1476" y="876"/>
                      <a:pt x="1493" y="888"/>
                      <a:pt x="1512" y="888"/>
                    </a:cubicBezTo>
                    <a:cubicBezTo>
                      <a:pt x="1516" y="888"/>
                      <a:pt x="1521" y="888"/>
                      <a:pt x="1525" y="886"/>
                    </a:cubicBezTo>
                    <a:cubicBezTo>
                      <a:pt x="1548" y="879"/>
                      <a:pt x="1561" y="855"/>
                      <a:pt x="1554" y="831"/>
                    </a:cubicBezTo>
                    <a:cubicBezTo>
                      <a:pt x="1554" y="831"/>
                      <a:pt x="1554" y="831"/>
                      <a:pt x="1554" y="831"/>
                    </a:cubicBezTo>
                    <a:cubicBezTo>
                      <a:pt x="1469" y="550"/>
                      <a:pt x="1469" y="550"/>
                      <a:pt x="1469" y="550"/>
                    </a:cubicBezTo>
                    <a:cubicBezTo>
                      <a:pt x="1483" y="548"/>
                      <a:pt x="1497" y="547"/>
                      <a:pt x="1512" y="546"/>
                    </a:cubicBezTo>
                    <a:cubicBezTo>
                      <a:pt x="1676" y="547"/>
                      <a:pt x="1809" y="680"/>
                      <a:pt x="1810" y="844"/>
                    </a:cubicBezTo>
                    <a:cubicBezTo>
                      <a:pt x="1809" y="1008"/>
                      <a:pt x="1676" y="1141"/>
                      <a:pt x="1512" y="1142"/>
                    </a:cubicBezTo>
                    <a:close/>
                  </a:path>
                </a:pathLst>
              </a:custGeom>
              <a:solidFill>
                <a:srgbClr val="00BCF2"/>
              </a:solidFill>
              <a:ln>
                <a:noFill/>
              </a:ln>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grpSp>
        <p:grpSp>
          <p:nvGrpSpPr>
            <p:cNvPr id="493" name="Group 492"/>
            <p:cNvGrpSpPr/>
            <p:nvPr/>
          </p:nvGrpSpPr>
          <p:grpSpPr>
            <a:xfrm>
              <a:off x="8471394" y="5022998"/>
              <a:ext cx="3720175" cy="1499670"/>
              <a:chOff x="4092791" y="3635676"/>
              <a:chExt cx="8355063" cy="3368075"/>
            </a:xfrm>
          </p:grpSpPr>
          <p:grpSp>
            <p:nvGrpSpPr>
              <p:cNvPr id="494" name="Group 493"/>
              <p:cNvGrpSpPr/>
              <p:nvPr/>
            </p:nvGrpSpPr>
            <p:grpSpPr>
              <a:xfrm>
                <a:off x="4092791" y="3635676"/>
                <a:ext cx="8355063" cy="3368075"/>
                <a:chOff x="3324709" y="3101831"/>
                <a:chExt cx="8935445" cy="3602037"/>
              </a:xfrm>
            </p:grpSpPr>
            <p:sp>
              <p:nvSpPr>
                <p:cNvPr id="497" name="AutoShape 4"/>
                <p:cNvSpPr>
                  <a:spLocks noChangeAspect="1" noChangeArrowheads="1" noTextEdit="1"/>
                </p:cNvSpPr>
                <p:nvPr/>
              </p:nvSpPr>
              <p:spPr bwMode="auto">
                <a:xfrm>
                  <a:off x="3324709" y="3101831"/>
                  <a:ext cx="8935445" cy="3602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498" name="Rectangle 6"/>
                <p:cNvSpPr>
                  <a:spLocks noChangeArrowheads="1"/>
                </p:cNvSpPr>
                <p:nvPr/>
              </p:nvSpPr>
              <p:spPr bwMode="auto">
                <a:xfrm>
                  <a:off x="6464880" y="5419697"/>
                  <a:ext cx="531508" cy="1214527"/>
                </a:xfrm>
                <a:prstGeom prst="rect">
                  <a:avLst/>
                </a:prstGeom>
                <a:solidFill>
                  <a:srgbClr val="FFFFFF">
                    <a:lumMod val="85000"/>
                  </a:srgbClr>
                </a:solidFill>
                <a:ln>
                  <a:noFill/>
                </a:ln>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499" name="Rectangle 7"/>
                <p:cNvSpPr>
                  <a:spLocks noChangeArrowheads="1"/>
                </p:cNvSpPr>
                <p:nvPr/>
              </p:nvSpPr>
              <p:spPr bwMode="auto">
                <a:xfrm>
                  <a:off x="6312151" y="4896741"/>
                  <a:ext cx="245593" cy="1737482"/>
                </a:xfrm>
                <a:prstGeom prst="rect">
                  <a:avLst/>
                </a:prstGeom>
                <a:solidFill>
                  <a:srgbClr val="0072C6">
                    <a:lumMod val="75000"/>
                  </a:srgbClr>
                </a:solidFill>
                <a:ln>
                  <a:noFill/>
                </a:ln>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500" name="Rectangle 8"/>
                <p:cNvSpPr>
                  <a:spLocks noChangeArrowheads="1"/>
                </p:cNvSpPr>
                <p:nvPr/>
              </p:nvSpPr>
              <p:spPr bwMode="auto">
                <a:xfrm>
                  <a:off x="6996391" y="5682395"/>
                  <a:ext cx="475302" cy="951828"/>
                </a:xfrm>
                <a:prstGeom prst="rect">
                  <a:avLst/>
                </a:prstGeom>
                <a:solidFill>
                  <a:srgbClr val="0072C6">
                    <a:lumMod val="75000"/>
                  </a:srgbClr>
                </a:solidFill>
                <a:ln>
                  <a:noFill/>
                </a:ln>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501" name="Rectangle 9"/>
                <p:cNvSpPr>
                  <a:spLocks noChangeArrowheads="1"/>
                </p:cNvSpPr>
                <p:nvPr/>
              </p:nvSpPr>
              <p:spPr bwMode="auto">
                <a:xfrm>
                  <a:off x="7189445" y="5235195"/>
                  <a:ext cx="476525" cy="1399028"/>
                </a:xfrm>
                <a:prstGeom prst="rect">
                  <a:avLst/>
                </a:prstGeom>
                <a:solidFill>
                  <a:srgbClr val="FFFFFF">
                    <a:lumMod val="50000"/>
                  </a:srgbClr>
                </a:solidFill>
                <a:ln>
                  <a:noFill/>
                </a:ln>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502" name="Rectangle 10"/>
                <p:cNvSpPr>
                  <a:spLocks noChangeArrowheads="1"/>
                </p:cNvSpPr>
                <p:nvPr/>
              </p:nvSpPr>
              <p:spPr bwMode="auto">
                <a:xfrm>
                  <a:off x="10228205" y="5419696"/>
                  <a:ext cx="245593" cy="1214527"/>
                </a:xfrm>
                <a:prstGeom prst="rect">
                  <a:avLst/>
                </a:prstGeom>
                <a:solidFill>
                  <a:srgbClr val="FFFFFF">
                    <a:lumMod val="85000"/>
                  </a:srgbClr>
                </a:solidFill>
                <a:ln>
                  <a:noFill/>
                </a:ln>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503" name="Rectangle 11"/>
                <p:cNvSpPr>
                  <a:spLocks noChangeArrowheads="1"/>
                </p:cNvSpPr>
                <p:nvPr/>
              </p:nvSpPr>
              <p:spPr bwMode="auto">
                <a:xfrm>
                  <a:off x="10075472" y="4896741"/>
                  <a:ext cx="245593" cy="1737482"/>
                </a:xfrm>
                <a:prstGeom prst="rect">
                  <a:avLst/>
                </a:prstGeom>
                <a:solidFill>
                  <a:srgbClr val="0072C6">
                    <a:lumMod val="75000"/>
                  </a:srgbClr>
                </a:solidFill>
                <a:ln>
                  <a:noFill/>
                </a:ln>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504" name="Rectangle 12"/>
                <p:cNvSpPr>
                  <a:spLocks noChangeArrowheads="1"/>
                </p:cNvSpPr>
                <p:nvPr/>
              </p:nvSpPr>
              <p:spPr bwMode="auto">
                <a:xfrm>
                  <a:off x="10759713" y="5682395"/>
                  <a:ext cx="475302" cy="951828"/>
                </a:xfrm>
                <a:prstGeom prst="rect">
                  <a:avLst/>
                </a:prstGeom>
                <a:solidFill>
                  <a:srgbClr val="FFFFFF">
                    <a:lumMod val="50000"/>
                  </a:srgbClr>
                </a:solidFill>
                <a:ln>
                  <a:noFill/>
                </a:ln>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505" name="Rectangle 13"/>
                <p:cNvSpPr>
                  <a:spLocks noChangeArrowheads="1"/>
                </p:cNvSpPr>
                <p:nvPr/>
              </p:nvSpPr>
              <p:spPr bwMode="auto">
                <a:xfrm>
                  <a:off x="10952766" y="5235195"/>
                  <a:ext cx="476525" cy="1399028"/>
                </a:xfrm>
                <a:prstGeom prst="rect">
                  <a:avLst/>
                </a:prstGeom>
                <a:solidFill>
                  <a:srgbClr val="0072C6">
                    <a:lumMod val="75000"/>
                  </a:srgbClr>
                </a:solidFill>
                <a:ln>
                  <a:noFill/>
                </a:ln>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506" name="Rectangle 14"/>
                <p:cNvSpPr>
                  <a:spLocks noChangeArrowheads="1"/>
                </p:cNvSpPr>
                <p:nvPr/>
              </p:nvSpPr>
              <p:spPr bwMode="auto">
                <a:xfrm>
                  <a:off x="9408338" y="5044585"/>
                  <a:ext cx="779545" cy="1656839"/>
                </a:xfrm>
                <a:prstGeom prst="rect">
                  <a:avLst/>
                </a:prstGeom>
                <a:solidFill>
                  <a:srgbClr val="EB3C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507" name="Rectangle 15"/>
                <p:cNvSpPr>
                  <a:spLocks noChangeArrowheads="1"/>
                </p:cNvSpPr>
                <p:nvPr/>
              </p:nvSpPr>
              <p:spPr bwMode="auto">
                <a:xfrm>
                  <a:off x="9835988" y="6504706"/>
                  <a:ext cx="103858" cy="196720"/>
                </a:xfrm>
                <a:prstGeom prst="rect">
                  <a:avLst/>
                </a:prstGeom>
                <a:solidFill>
                  <a:srgbClr val="BA141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508" name="Rectangle 16"/>
                <p:cNvSpPr>
                  <a:spLocks noChangeArrowheads="1"/>
                </p:cNvSpPr>
                <p:nvPr/>
              </p:nvSpPr>
              <p:spPr bwMode="auto">
                <a:xfrm>
                  <a:off x="9660041" y="6504706"/>
                  <a:ext cx="103858" cy="196720"/>
                </a:xfrm>
                <a:prstGeom prst="rect">
                  <a:avLst/>
                </a:prstGeom>
                <a:solidFill>
                  <a:srgbClr val="BA141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509" name="Rectangle 17"/>
                <p:cNvSpPr>
                  <a:spLocks noChangeArrowheads="1"/>
                </p:cNvSpPr>
                <p:nvPr/>
              </p:nvSpPr>
              <p:spPr bwMode="auto">
                <a:xfrm>
                  <a:off x="9486537" y="5818021"/>
                  <a:ext cx="626813" cy="100192"/>
                </a:xfrm>
                <a:prstGeom prst="rect">
                  <a:avLst/>
                </a:prstGeom>
                <a:solidFill>
                  <a:srgbClr val="BA141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510" name="Rectangle 18"/>
                <p:cNvSpPr>
                  <a:spLocks noChangeArrowheads="1"/>
                </p:cNvSpPr>
                <p:nvPr/>
              </p:nvSpPr>
              <p:spPr bwMode="auto">
                <a:xfrm>
                  <a:off x="9486537" y="5993969"/>
                  <a:ext cx="626813" cy="101415"/>
                </a:xfrm>
                <a:prstGeom prst="rect">
                  <a:avLst/>
                </a:prstGeom>
                <a:solidFill>
                  <a:srgbClr val="BA141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511" name="Rectangle 19"/>
                <p:cNvSpPr>
                  <a:spLocks noChangeArrowheads="1"/>
                </p:cNvSpPr>
                <p:nvPr/>
              </p:nvSpPr>
              <p:spPr bwMode="auto">
                <a:xfrm>
                  <a:off x="9486537" y="6167473"/>
                  <a:ext cx="626813" cy="100192"/>
                </a:xfrm>
                <a:prstGeom prst="rect">
                  <a:avLst/>
                </a:prstGeom>
                <a:solidFill>
                  <a:srgbClr val="BA141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512" name="Rectangle 20"/>
                <p:cNvSpPr>
                  <a:spLocks noChangeArrowheads="1"/>
                </p:cNvSpPr>
                <p:nvPr/>
              </p:nvSpPr>
              <p:spPr bwMode="auto">
                <a:xfrm>
                  <a:off x="9486537" y="6343420"/>
                  <a:ext cx="626813" cy="100192"/>
                </a:xfrm>
                <a:prstGeom prst="rect">
                  <a:avLst/>
                </a:prstGeom>
                <a:solidFill>
                  <a:srgbClr val="BA141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513" name="Rectangle 21"/>
                <p:cNvSpPr>
                  <a:spLocks noChangeArrowheads="1"/>
                </p:cNvSpPr>
                <p:nvPr/>
              </p:nvSpPr>
              <p:spPr bwMode="auto">
                <a:xfrm>
                  <a:off x="9486537" y="5468570"/>
                  <a:ext cx="626813" cy="101415"/>
                </a:xfrm>
                <a:prstGeom prst="rect">
                  <a:avLst/>
                </a:prstGeom>
                <a:solidFill>
                  <a:srgbClr val="BA141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514" name="Rectangle 22"/>
                <p:cNvSpPr>
                  <a:spLocks noChangeArrowheads="1"/>
                </p:cNvSpPr>
                <p:nvPr/>
              </p:nvSpPr>
              <p:spPr bwMode="auto">
                <a:xfrm>
                  <a:off x="9486537" y="5644518"/>
                  <a:ext cx="626813" cy="97749"/>
                </a:xfrm>
                <a:prstGeom prst="rect">
                  <a:avLst/>
                </a:prstGeom>
                <a:solidFill>
                  <a:srgbClr val="BA141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515" name="Rectangle 23"/>
                <p:cNvSpPr>
                  <a:spLocks noChangeArrowheads="1"/>
                </p:cNvSpPr>
                <p:nvPr/>
              </p:nvSpPr>
              <p:spPr bwMode="auto">
                <a:xfrm>
                  <a:off x="9486537" y="5119119"/>
                  <a:ext cx="626813" cy="101415"/>
                </a:xfrm>
                <a:prstGeom prst="rect">
                  <a:avLst/>
                </a:prstGeom>
                <a:solidFill>
                  <a:srgbClr val="BA141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516" name="Rectangle 24"/>
                <p:cNvSpPr>
                  <a:spLocks noChangeArrowheads="1"/>
                </p:cNvSpPr>
                <p:nvPr/>
              </p:nvSpPr>
              <p:spPr bwMode="auto">
                <a:xfrm>
                  <a:off x="9486537" y="5295066"/>
                  <a:ext cx="626813" cy="101415"/>
                </a:xfrm>
                <a:prstGeom prst="rect">
                  <a:avLst/>
                </a:prstGeom>
                <a:solidFill>
                  <a:srgbClr val="BA141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517" name="Rectangle 26"/>
                <p:cNvSpPr>
                  <a:spLocks noChangeArrowheads="1"/>
                </p:cNvSpPr>
                <p:nvPr/>
              </p:nvSpPr>
              <p:spPr bwMode="auto">
                <a:xfrm>
                  <a:off x="4767723" y="5044585"/>
                  <a:ext cx="779545" cy="1656839"/>
                </a:xfrm>
                <a:prstGeom prst="rect">
                  <a:avLst/>
                </a:prstGeom>
                <a:solidFill>
                  <a:srgbClr val="EB3C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518" name="Rectangle 27"/>
                <p:cNvSpPr>
                  <a:spLocks noChangeArrowheads="1"/>
                </p:cNvSpPr>
                <p:nvPr/>
              </p:nvSpPr>
              <p:spPr bwMode="auto">
                <a:xfrm>
                  <a:off x="5195373" y="6504706"/>
                  <a:ext cx="103858" cy="196720"/>
                </a:xfrm>
                <a:prstGeom prst="rect">
                  <a:avLst/>
                </a:prstGeom>
                <a:solidFill>
                  <a:srgbClr val="BA141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519" name="Rectangle 28"/>
                <p:cNvSpPr>
                  <a:spLocks noChangeArrowheads="1"/>
                </p:cNvSpPr>
                <p:nvPr/>
              </p:nvSpPr>
              <p:spPr bwMode="auto">
                <a:xfrm>
                  <a:off x="5019425" y="6504706"/>
                  <a:ext cx="103858" cy="196720"/>
                </a:xfrm>
                <a:prstGeom prst="rect">
                  <a:avLst/>
                </a:prstGeom>
                <a:solidFill>
                  <a:srgbClr val="BA141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520" name="Rectangle 29"/>
                <p:cNvSpPr>
                  <a:spLocks noChangeArrowheads="1"/>
                </p:cNvSpPr>
                <p:nvPr/>
              </p:nvSpPr>
              <p:spPr bwMode="auto">
                <a:xfrm>
                  <a:off x="4845921" y="5818021"/>
                  <a:ext cx="625591" cy="100192"/>
                </a:xfrm>
                <a:prstGeom prst="rect">
                  <a:avLst/>
                </a:prstGeom>
                <a:solidFill>
                  <a:srgbClr val="BA141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521" name="Rectangle 30"/>
                <p:cNvSpPr>
                  <a:spLocks noChangeArrowheads="1"/>
                </p:cNvSpPr>
                <p:nvPr/>
              </p:nvSpPr>
              <p:spPr bwMode="auto">
                <a:xfrm>
                  <a:off x="4845921" y="5993969"/>
                  <a:ext cx="625591" cy="101415"/>
                </a:xfrm>
                <a:prstGeom prst="rect">
                  <a:avLst/>
                </a:prstGeom>
                <a:solidFill>
                  <a:srgbClr val="BA141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522" name="Rectangle 31"/>
                <p:cNvSpPr>
                  <a:spLocks noChangeArrowheads="1"/>
                </p:cNvSpPr>
                <p:nvPr/>
              </p:nvSpPr>
              <p:spPr bwMode="auto">
                <a:xfrm>
                  <a:off x="4845921" y="6167473"/>
                  <a:ext cx="625591" cy="100192"/>
                </a:xfrm>
                <a:prstGeom prst="rect">
                  <a:avLst/>
                </a:prstGeom>
                <a:solidFill>
                  <a:srgbClr val="BA141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523" name="Rectangle 32"/>
                <p:cNvSpPr>
                  <a:spLocks noChangeArrowheads="1"/>
                </p:cNvSpPr>
                <p:nvPr/>
              </p:nvSpPr>
              <p:spPr bwMode="auto">
                <a:xfrm>
                  <a:off x="4845921" y="6343420"/>
                  <a:ext cx="625591" cy="100192"/>
                </a:xfrm>
                <a:prstGeom prst="rect">
                  <a:avLst/>
                </a:prstGeom>
                <a:solidFill>
                  <a:srgbClr val="BA141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524" name="Rectangle 33"/>
                <p:cNvSpPr>
                  <a:spLocks noChangeArrowheads="1"/>
                </p:cNvSpPr>
                <p:nvPr/>
              </p:nvSpPr>
              <p:spPr bwMode="auto">
                <a:xfrm>
                  <a:off x="4845921" y="5468570"/>
                  <a:ext cx="625591" cy="101415"/>
                </a:xfrm>
                <a:prstGeom prst="rect">
                  <a:avLst/>
                </a:prstGeom>
                <a:solidFill>
                  <a:srgbClr val="BA141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525" name="Rectangle 34"/>
                <p:cNvSpPr>
                  <a:spLocks noChangeArrowheads="1"/>
                </p:cNvSpPr>
                <p:nvPr/>
              </p:nvSpPr>
              <p:spPr bwMode="auto">
                <a:xfrm>
                  <a:off x="4845921" y="5644518"/>
                  <a:ext cx="625591" cy="97749"/>
                </a:xfrm>
                <a:prstGeom prst="rect">
                  <a:avLst/>
                </a:prstGeom>
                <a:solidFill>
                  <a:srgbClr val="BA141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526" name="Rectangle 35"/>
                <p:cNvSpPr>
                  <a:spLocks noChangeArrowheads="1"/>
                </p:cNvSpPr>
                <p:nvPr/>
              </p:nvSpPr>
              <p:spPr bwMode="auto">
                <a:xfrm>
                  <a:off x="4845921" y="5119119"/>
                  <a:ext cx="625591" cy="101415"/>
                </a:xfrm>
                <a:prstGeom prst="rect">
                  <a:avLst/>
                </a:prstGeom>
                <a:solidFill>
                  <a:srgbClr val="BA141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527" name="Rectangle 36"/>
                <p:cNvSpPr>
                  <a:spLocks noChangeArrowheads="1"/>
                </p:cNvSpPr>
                <p:nvPr/>
              </p:nvSpPr>
              <p:spPr bwMode="auto">
                <a:xfrm>
                  <a:off x="4845921" y="5295066"/>
                  <a:ext cx="625591" cy="101415"/>
                </a:xfrm>
                <a:prstGeom prst="rect">
                  <a:avLst/>
                </a:prstGeom>
                <a:solidFill>
                  <a:srgbClr val="BA141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528" name="Freeform 37"/>
                <p:cNvSpPr>
                  <a:spLocks/>
                </p:cNvSpPr>
                <p:nvPr/>
              </p:nvSpPr>
              <p:spPr bwMode="auto">
                <a:xfrm>
                  <a:off x="7823589" y="5725160"/>
                  <a:ext cx="1160765" cy="976265"/>
                </a:xfrm>
                <a:custGeom>
                  <a:avLst/>
                  <a:gdLst>
                    <a:gd name="T0" fmla="*/ 522 w 950"/>
                    <a:gd name="T1" fmla="*/ 135 h 799"/>
                    <a:gd name="T2" fmla="*/ 522 w 950"/>
                    <a:gd name="T3" fmla="*/ 0 h 799"/>
                    <a:gd name="T4" fmla="*/ 626 w 950"/>
                    <a:gd name="T5" fmla="*/ 0 h 799"/>
                    <a:gd name="T6" fmla="*/ 626 w 950"/>
                    <a:gd name="T7" fmla="*/ 135 h 799"/>
                    <a:gd name="T8" fmla="*/ 662 w 950"/>
                    <a:gd name="T9" fmla="*/ 135 h 799"/>
                    <a:gd name="T10" fmla="*/ 662 w 950"/>
                    <a:gd name="T11" fmla="*/ 0 h 799"/>
                    <a:gd name="T12" fmla="*/ 766 w 950"/>
                    <a:gd name="T13" fmla="*/ 0 h 799"/>
                    <a:gd name="T14" fmla="*/ 766 w 950"/>
                    <a:gd name="T15" fmla="*/ 135 h 799"/>
                    <a:gd name="T16" fmla="*/ 950 w 950"/>
                    <a:gd name="T17" fmla="*/ 135 h 799"/>
                    <a:gd name="T18" fmla="*/ 950 w 950"/>
                    <a:gd name="T19" fmla="*/ 168 h 799"/>
                    <a:gd name="T20" fmla="*/ 908 w 950"/>
                    <a:gd name="T21" fmla="*/ 168 h 799"/>
                    <a:gd name="T22" fmla="*/ 908 w 950"/>
                    <a:gd name="T23" fmla="*/ 799 h 799"/>
                    <a:gd name="T24" fmla="*/ 43 w 950"/>
                    <a:gd name="T25" fmla="*/ 799 h 799"/>
                    <a:gd name="T26" fmla="*/ 43 w 950"/>
                    <a:gd name="T27" fmla="*/ 168 h 799"/>
                    <a:gd name="T28" fmla="*/ 0 w 950"/>
                    <a:gd name="T29" fmla="*/ 168 h 799"/>
                    <a:gd name="T30" fmla="*/ 0 w 950"/>
                    <a:gd name="T31" fmla="*/ 135 h 799"/>
                    <a:gd name="T32" fmla="*/ 522 w 950"/>
                    <a:gd name="T33" fmla="*/ 135 h 7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50" h="799">
                      <a:moveTo>
                        <a:pt x="522" y="135"/>
                      </a:moveTo>
                      <a:lnTo>
                        <a:pt x="522" y="0"/>
                      </a:lnTo>
                      <a:lnTo>
                        <a:pt x="626" y="0"/>
                      </a:lnTo>
                      <a:lnTo>
                        <a:pt x="626" y="135"/>
                      </a:lnTo>
                      <a:lnTo>
                        <a:pt x="662" y="135"/>
                      </a:lnTo>
                      <a:lnTo>
                        <a:pt x="662" y="0"/>
                      </a:lnTo>
                      <a:lnTo>
                        <a:pt x="766" y="0"/>
                      </a:lnTo>
                      <a:lnTo>
                        <a:pt x="766" y="135"/>
                      </a:lnTo>
                      <a:lnTo>
                        <a:pt x="950" y="135"/>
                      </a:lnTo>
                      <a:lnTo>
                        <a:pt x="950" y="168"/>
                      </a:lnTo>
                      <a:lnTo>
                        <a:pt x="908" y="168"/>
                      </a:lnTo>
                      <a:lnTo>
                        <a:pt x="908" y="799"/>
                      </a:lnTo>
                      <a:lnTo>
                        <a:pt x="43" y="799"/>
                      </a:lnTo>
                      <a:lnTo>
                        <a:pt x="43" y="168"/>
                      </a:lnTo>
                      <a:lnTo>
                        <a:pt x="0" y="168"/>
                      </a:lnTo>
                      <a:lnTo>
                        <a:pt x="0" y="135"/>
                      </a:lnTo>
                      <a:lnTo>
                        <a:pt x="522" y="135"/>
                      </a:lnTo>
                      <a:close/>
                    </a:path>
                  </a:pathLst>
                </a:custGeom>
                <a:solidFill>
                  <a:srgbClr val="FFFFFF">
                    <a:lumMod val="50000"/>
                  </a:srgbClr>
                </a:solidFill>
                <a:ln>
                  <a:noFill/>
                </a:ln>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529" name="Freeform 38"/>
                <p:cNvSpPr>
                  <a:spLocks/>
                </p:cNvSpPr>
                <p:nvPr/>
              </p:nvSpPr>
              <p:spPr bwMode="auto">
                <a:xfrm>
                  <a:off x="7208994" y="5725160"/>
                  <a:ext cx="1163209" cy="976265"/>
                </a:xfrm>
                <a:custGeom>
                  <a:avLst/>
                  <a:gdLst>
                    <a:gd name="T0" fmla="*/ 525 w 952"/>
                    <a:gd name="T1" fmla="*/ 135 h 799"/>
                    <a:gd name="T2" fmla="*/ 525 w 952"/>
                    <a:gd name="T3" fmla="*/ 0 h 799"/>
                    <a:gd name="T4" fmla="*/ 629 w 952"/>
                    <a:gd name="T5" fmla="*/ 0 h 799"/>
                    <a:gd name="T6" fmla="*/ 629 w 952"/>
                    <a:gd name="T7" fmla="*/ 135 h 799"/>
                    <a:gd name="T8" fmla="*/ 664 w 952"/>
                    <a:gd name="T9" fmla="*/ 135 h 799"/>
                    <a:gd name="T10" fmla="*/ 664 w 952"/>
                    <a:gd name="T11" fmla="*/ 0 h 799"/>
                    <a:gd name="T12" fmla="*/ 766 w 952"/>
                    <a:gd name="T13" fmla="*/ 0 h 799"/>
                    <a:gd name="T14" fmla="*/ 766 w 952"/>
                    <a:gd name="T15" fmla="*/ 135 h 799"/>
                    <a:gd name="T16" fmla="*/ 952 w 952"/>
                    <a:gd name="T17" fmla="*/ 135 h 799"/>
                    <a:gd name="T18" fmla="*/ 952 w 952"/>
                    <a:gd name="T19" fmla="*/ 168 h 799"/>
                    <a:gd name="T20" fmla="*/ 910 w 952"/>
                    <a:gd name="T21" fmla="*/ 168 h 799"/>
                    <a:gd name="T22" fmla="*/ 910 w 952"/>
                    <a:gd name="T23" fmla="*/ 799 h 799"/>
                    <a:gd name="T24" fmla="*/ 43 w 952"/>
                    <a:gd name="T25" fmla="*/ 799 h 799"/>
                    <a:gd name="T26" fmla="*/ 43 w 952"/>
                    <a:gd name="T27" fmla="*/ 168 h 799"/>
                    <a:gd name="T28" fmla="*/ 0 w 952"/>
                    <a:gd name="T29" fmla="*/ 168 h 799"/>
                    <a:gd name="T30" fmla="*/ 0 w 952"/>
                    <a:gd name="T31" fmla="*/ 135 h 799"/>
                    <a:gd name="T32" fmla="*/ 525 w 952"/>
                    <a:gd name="T33" fmla="*/ 135 h 7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52" h="799">
                      <a:moveTo>
                        <a:pt x="525" y="135"/>
                      </a:moveTo>
                      <a:lnTo>
                        <a:pt x="525" y="0"/>
                      </a:lnTo>
                      <a:lnTo>
                        <a:pt x="629" y="0"/>
                      </a:lnTo>
                      <a:lnTo>
                        <a:pt x="629" y="135"/>
                      </a:lnTo>
                      <a:lnTo>
                        <a:pt x="664" y="135"/>
                      </a:lnTo>
                      <a:lnTo>
                        <a:pt x="664" y="0"/>
                      </a:lnTo>
                      <a:lnTo>
                        <a:pt x="766" y="0"/>
                      </a:lnTo>
                      <a:lnTo>
                        <a:pt x="766" y="135"/>
                      </a:lnTo>
                      <a:lnTo>
                        <a:pt x="952" y="135"/>
                      </a:lnTo>
                      <a:lnTo>
                        <a:pt x="952" y="168"/>
                      </a:lnTo>
                      <a:lnTo>
                        <a:pt x="910" y="168"/>
                      </a:lnTo>
                      <a:lnTo>
                        <a:pt x="910" y="799"/>
                      </a:lnTo>
                      <a:lnTo>
                        <a:pt x="43" y="799"/>
                      </a:lnTo>
                      <a:lnTo>
                        <a:pt x="43" y="168"/>
                      </a:lnTo>
                      <a:lnTo>
                        <a:pt x="0" y="168"/>
                      </a:lnTo>
                      <a:lnTo>
                        <a:pt x="0" y="135"/>
                      </a:lnTo>
                      <a:lnTo>
                        <a:pt x="525" y="135"/>
                      </a:lnTo>
                      <a:close/>
                    </a:path>
                  </a:pathLst>
                </a:custGeom>
                <a:solidFill>
                  <a:srgbClr val="0072C6">
                    <a:lumMod val="50000"/>
                  </a:srgbClr>
                </a:solidFill>
                <a:ln>
                  <a:noFill/>
                </a:ln>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530" name="Rectangle 39"/>
                <p:cNvSpPr>
                  <a:spLocks noChangeArrowheads="1"/>
                </p:cNvSpPr>
                <p:nvPr/>
              </p:nvSpPr>
              <p:spPr bwMode="auto">
                <a:xfrm>
                  <a:off x="8670336" y="5381818"/>
                  <a:ext cx="1058129" cy="1319606"/>
                </a:xfrm>
                <a:prstGeom prst="rect">
                  <a:avLst/>
                </a:prstGeom>
                <a:solidFill>
                  <a:srgbClr val="FFFFFF">
                    <a:lumMod val="65000"/>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531" name="Rectangle 40"/>
                <p:cNvSpPr>
                  <a:spLocks noChangeArrowheads="1"/>
                </p:cNvSpPr>
                <p:nvPr/>
              </p:nvSpPr>
              <p:spPr bwMode="auto">
                <a:xfrm>
                  <a:off x="8617797" y="5341497"/>
                  <a:ext cx="1163209" cy="40322"/>
                </a:xfrm>
                <a:prstGeom prst="rect">
                  <a:avLst/>
                </a:prstGeom>
                <a:solidFill>
                  <a:srgbClr val="000000">
                    <a:lumMod val="50000"/>
                    <a:lumOff val="50000"/>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532" name="Rectangle 41"/>
                <p:cNvSpPr>
                  <a:spLocks noChangeArrowheads="1"/>
                </p:cNvSpPr>
                <p:nvPr/>
              </p:nvSpPr>
              <p:spPr bwMode="auto">
                <a:xfrm>
                  <a:off x="9253163" y="6435059"/>
                  <a:ext cx="138070" cy="266365"/>
                </a:xfrm>
                <a:prstGeom prst="rect">
                  <a:avLst/>
                </a:prstGeom>
                <a:solidFill>
                  <a:srgbClr val="000000">
                    <a:lumMod val="50000"/>
                    <a:lumOff val="50000"/>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533" name="Rectangle 42"/>
                <p:cNvSpPr>
                  <a:spLocks noChangeArrowheads="1"/>
                </p:cNvSpPr>
                <p:nvPr/>
              </p:nvSpPr>
              <p:spPr bwMode="auto">
                <a:xfrm>
                  <a:off x="9013678" y="6435059"/>
                  <a:ext cx="138070" cy="266365"/>
                </a:xfrm>
                <a:prstGeom prst="rect">
                  <a:avLst/>
                </a:prstGeom>
                <a:solidFill>
                  <a:srgbClr val="000000">
                    <a:lumMod val="50000"/>
                    <a:lumOff val="50000"/>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534" name="Rectangle 43"/>
                <p:cNvSpPr>
                  <a:spLocks noChangeArrowheads="1"/>
                </p:cNvSpPr>
                <p:nvPr/>
              </p:nvSpPr>
              <p:spPr bwMode="auto">
                <a:xfrm>
                  <a:off x="8776638" y="5500338"/>
                  <a:ext cx="854078" cy="138070"/>
                </a:xfrm>
                <a:prstGeom prst="rect">
                  <a:avLst/>
                </a:prstGeom>
                <a:solidFill>
                  <a:srgbClr val="000000">
                    <a:lumMod val="50000"/>
                    <a:lumOff val="50000"/>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535" name="Rectangle 44"/>
                <p:cNvSpPr>
                  <a:spLocks noChangeArrowheads="1"/>
                </p:cNvSpPr>
                <p:nvPr/>
              </p:nvSpPr>
              <p:spPr bwMode="auto">
                <a:xfrm>
                  <a:off x="8776638" y="5737379"/>
                  <a:ext cx="854078" cy="138070"/>
                </a:xfrm>
                <a:prstGeom prst="rect">
                  <a:avLst/>
                </a:prstGeom>
                <a:solidFill>
                  <a:srgbClr val="000000">
                    <a:lumMod val="50000"/>
                    <a:lumOff val="50000"/>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536" name="Rectangle 45"/>
                <p:cNvSpPr>
                  <a:spLocks noChangeArrowheads="1"/>
                </p:cNvSpPr>
                <p:nvPr/>
              </p:nvSpPr>
              <p:spPr bwMode="auto">
                <a:xfrm>
                  <a:off x="8776638" y="5976863"/>
                  <a:ext cx="854078" cy="135627"/>
                </a:xfrm>
                <a:prstGeom prst="rect">
                  <a:avLst/>
                </a:prstGeom>
                <a:solidFill>
                  <a:srgbClr val="000000">
                    <a:lumMod val="50000"/>
                    <a:lumOff val="50000"/>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537" name="Rectangle 46"/>
                <p:cNvSpPr>
                  <a:spLocks noChangeArrowheads="1"/>
                </p:cNvSpPr>
                <p:nvPr/>
              </p:nvSpPr>
              <p:spPr bwMode="auto">
                <a:xfrm>
                  <a:off x="8776638" y="6212681"/>
                  <a:ext cx="854078" cy="135627"/>
                </a:xfrm>
                <a:prstGeom prst="rect">
                  <a:avLst/>
                </a:prstGeom>
                <a:solidFill>
                  <a:srgbClr val="000000">
                    <a:lumMod val="50000"/>
                    <a:lumOff val="50000"/>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538" name="Rectangle 48"/>
                <p:cNvSpPr>
                  <a:spLocks noChangeArrowheads="1"/>
                </p:cNvSpPr>
                <p:nvPr/>
              </p:nvSpPr>
              <p:spPr bwMode="auto">
                <a:xfrm>
                  <a:off x="8842618" y="5176546"/>
                  <a:ext cx="410544" cy="164951"/>
                </a:xfrm>
                <a:prstGeom prst="rect">
                  <a:avLst/>
                </a:prstGeom>
                <a:solidFill>
                  <a:srgbClr val="0072C6">
                    <a:lumMod val="75000"/>
                  </a:srgbClr>
                </a:solidFill>
                <a:ln>
                  <a:noFill/>
                </a:ln>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539" name="Rectangle 49"/>
                <p:cNvSpPr>
                  <a:spLocks noChangeArrowheads="1"/>
                </p:cNvSpPr>
                <p:nvPr/>
              </p:nvSpPr>
              <p:spPr bwMode="auto">
                <a:xfrm>
                  <a:off x="7380053" y="4689026"/>
                  <a:ext cx="1055684" cy="2012399"/>
                </a:xfrm>
                <a:prstGeom prst="rect">
                  <a:avLst/>
                </a:prstGeom>
                <a:solidFill>
                  <a:srgbClr val="DD59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540" name="Rectangle 51"/>
                <p:cNvSpPr>
                  <a:spLocks noChangeArrowheads="1"/>
                </p:cNvSpPr>
                <p:nvPr/>
              </p:nvSpPr>
              <p:spPr bwMode="auto">
                <a:xfrm>
                  <a:off x="7959215" y="6435059"/>
                  <a:ext cx="139292" cy="266365"/>
                </a:xfrm>
                <a:prstGeom prst="rect">
                  <a:avLst/>
                </a:prstGeom>
                <a:solidFill>
                  <a:srgbClr val="8E25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541" name="Rectangle 52"/>
                <p:cNvSpPr>
                  <a:spLocks noChangeArrowheads="1"/>
                </p:cNvSpPr>
                <p:nvPr/>
              </p:nvSpPr>
              <p:spPr bwMode="auto">
                <a:xfrm>
                  <a:off x="7723397" y="6435059"/>
                  <a:ext cx="135626" cy="266365"/>
                </a:xfrm>
                <a:prstGeom prst="rect">
                  <a:avLst/>
                </a:prstGeom>
                <a:solidFill>
                  <a:srgbClr val="8E25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542" name="Rectangle 53"/>
                <p:cNvSpPr>
                  <a:spLocks noChangeArrowheads="1"/>
                </p:cNvSpPr>
                <p:nvPr/>
              </p:nvSpPr>
              <p:spPr bwMode="auto">
                <a:xfrm>
                  <a:off x="7483913" y="5500338"/>
                  <a:ext cx="854078" cy="138070"/>
                </a:xfrm>
                <a:prstGeom prst="rect">
                  <a:avLst/>
                </a:prstGeom>
                <a:solidFill>
                  <a:srgbClr val="8E25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543" name="Rectangle 54"/>
                <p:cNvSpPr>
                  <a:spLocks noChangeArrowheads="1"/>
                </p:cNvSpPr>
                <p:nvPr/>
              </p:nvSpPr>
              <p:spPr bwMode="auto">
                <a:xfrm>
                  <a:off x="7483913" y="5737379"/>
                  <a:ext cx="854078" cy="138070"/>
                </a:xfrm>
                <a:prstGeom prst="rect">
                  <a:avLst/>
                </a:prstGeom>
                <a:solidFill>
                  <a:srgbClr val="8E25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544" name="Rectangle 55"/>
                <p:cNvSpPr>
                  <a:spLocks noChangeArrowheads="1"/>
                </p:cNvSpPr>
                <p:nvPr/>
              </p:nvSpPr>
              <p:spPr bwMode="auto">
                <a:xfrm>
                  <a:off x="7483913" y="5976863"/>
                  <a:ext cx="854078" cy="135627"/>
                </a:xfrm>
                <a:prstGeom prst="rect">
                  <a:avLst/>
                </a:prstGeom>
                <a:solidFill>
                  <a:srgbClr val="8E25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545" name="Rectangle 56"/>
                <p:cNvSpPr>
                  <a:spLocks noChangeArrowheads="1"/>
                </p:cNvSpPr>
                <p:nvPr/>
              </p:nvSpPr>
              <p:spPr bwMode="auto">
                <a:xfrm>
                  <a:off x="7483913" y="6212681"/>
                  <a:ext cx="854078" cy="135627"/>
                </a:xfrm>
                <a:prstGeom prst="rect">
                  <a:avLst/>
                </a:prstGeom>
                <a:solidFill>
                  <a:srgbClr val="8E25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546" name="Rectangle 57"/>
                <p:cNvSpPr>
                  <a:spLocks noChangeArrowheads="1"/>
                </p:cNvSpPr>
                <p:nvPr/>
              </p:nvSpPr>
              <p:spPr bwMode="auto">
                <a:xfrm>
                  <a:off x="7483913" y="5027479"/>
                  <a:ext cx="854078" cy="135627"/>
                </a:xfrm>
                <a:prstGeom prst="rect">
                  <a:avLst/>
                </a:prstGeom>
                <a:solidFill>
                  <a:srgbClr val="8E25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547" name="Rectangle 58"/>
                <p:cNvSpPr>
                  <a:spLocks noChangeArrowheads="1"/>
                </p:cNvSpPr>
                <p:nvPr/>
              </p:nvSpPr>
              <p:spPr bwMode="auto">
                <a:xfrm>
                  <a:off x="7483913" y="5263298"/>
                  <a:ext cx="854078" cy="135627"/>
                </a:xfrm>
                <a:prstGeom prst="rect">
                  <a:avLst/>
                </a:prstGeom>
                <a:solidFill>
                  <a:srgbClr val="8E25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548" name="Rectangle 61"/>
                <p:cNvSpPr>
                  <a:spLocks noChangeArrowheads="1"/>
                </p:cNvSpPr>
                <p:nvPr/>
              </p:nvSpPr>
              <p:spPr bwMode="auto">
                <a:xfrm>
                  <a:off x="7483913" y="4790439"/>
                  <a:ext cx="854078" cy="138070"/>
                </a:xfrm>
                <a:prstGeom prst="rect">
                  <a:avLst/>
                </a:prstGeom>
                <a:solidFill>
                  <a:srgbClr val="8E25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549" name="Rectangle 65"/>
                <p:cNvSpPr>
                  <a:spLocks noChangeArrowheads="1"/>
                </p:cNvSpPr>
                <p:nvPr/>
              </p:nvSpPr>
              <p:spPr bwMode="auto">
                <a:xfrm>
                  <a:off x="5420195" y="4447097"/>
                  <a:ext cx="1059350" cy="2254328"/>
                </a:xfrm>
                <a:prstGeom prst="rect">
                  <a:avLst/>
                </a:prstGeom>
                <a:solidFill>
                  <a:srgbClr val="00B29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550" name="Rectangle 66"/>
                <p:cNvSpPr>
                  <a:spLocks noChangeArrowheads="1"/>
                </p:cNvSpPr>
                <p:nvPr/>
              </p:nvSpPr>
              <p:spPr bwMode="auto">
                <a:xfrm>
                  <a:off x="6003021" y="6435059"/>
                  <a:ext cx="135626" cy="266365"/>
                </a:xfrm>
                <a:prstGeom prst="rect">
                  <a:avLst/>
                </a:prstGeom>
                <a:solidFill>
                  <a:srgbClr val="00827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551" name="Rectangle 67"/>
                <p:cNvSpPr>
                  <a:spLocks noChangeArrowheads="1"/>
                </p:cNvSpPr>
                <p:nvPr/>
              </p:nvSpPr>
              <p:spPr bwMode="auto">
                <a:xfrm>
                  <a:off x="5763537" y="6435059"/>
                  <a:ext cx="138070" cy="266365"/>
                </a:xfrm>
                <a:prstGeom prst="rect">
                  <a:avLst/>
                </a:prstGeom>
                <a:solidFill>
                  <a:srgbClr val="00827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552" name="Rectangle 68"/>
                <p:cNvSpPr>
                  <a:spLocks noChangeArrowheads="1"/>
                </p:cNvSpPr>
                <p:nvPr/>
              </p:nvSpPr>
              <p:spPr bwMode="auto">
                <a:xfrm>
                  <a:off x="5524053" y="5500338"/>
                  <a:ext cx="854078" cy="138070"/>
                </a:xfrm>
                <a:prstGeom prst="rect">
                  <a:avLst/>
                </a:prstGeom>
                <a:solidFill>
                  <a:srgbClr val="00827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553" name="Rectangle 69"/>
                <p:cNvSpPr>
                  <a:spLocks noChangeArrowheads="1"/>
                </p:cNvSpPr>
                <p:nvPr/>
              </p:nvSpPr>
              <p:spPr bwMode="auto">
                <a:xfrm>
                  <a:off x="5524053" y="5737379"/>
                  <a:ext cx="854078" cy="138070"/>
                </a:xfrm>
                <a:prstGeom prst="rect">
                  <a:avLst/>
                </a:prstGeom>
                <a:solidFill>
                  <a:srgbClr val="00827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554" name="Rectangle 70"/>
                <p:cNvSpPr>
                  <a:spLocks noChangeArrowheads="1"/>
                </p:cNvSpPr>
                <p:nvPr/>
              </p:nvSpPr>
              <p:spPr bwMode="auto">
                <a:xfrm>
                  <a:off x="5524053" y="5976863"/>
                  <a:ext cx="854078" cy="135627"/>
                </a:xfrm>
                <a:prstGeom prst="rect">
                  <a:avLst/>
                </a:prstGeom>
                <a:solidFill>
                  <a:srgbClr val="00827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555" name="Rectangle 71"/>
                <p:cNvSpPr>
                  <a:spLocks noChangeArrowheads="1"/>
                </p:cNvSpPr>
                <p:nvPr/>
              </p:nvSpPr>
              <p:spPr bwMode="auto">
                <a:xfrm>
                  <a:off x="5524053" y="6212681"/>
                  <a:ext cx="854078" cy="135627"/>
                </a:xfrm>
                <a:prstGeom prst="rect">
                  <a:avLst/>
                </a:prstGeom>
                <a:solidFill>
                  <a:srgbClr val="00827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556" name="Rectangle 72"/>
                <p:cNvSpPr>
                  <a:spLocks noChangeArrowheads="1"/>
                </p:cNvSpPr>
                <p:nvPr/>
              </p:nvSpPr>
              <p:spPr bwMode="auto">
                <a:xfrm>
                  <a:off x="5524053" y="5027479"/>
                  <a:ext cx="854078" cy="135627"/>
                </a:xfrm>
                <a:prstGeom prst="rect">
                  <a:avLst/>
                </a:prstGeom>
                <a:solidFill>
                  <a:srgbClr val="00827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557" name="Rectangle 73"/>
                <p:cNvSpPr>
                  <a:spLocks noChangeArrowheads="1"/>
                </p:cNvSpPr>
                <p:nvPr/>
              </p:nvSpPr>
              <p:spPr bwMode="auto">
                <a:xfrm>
                  <a:off x="5524053" y="5263298"/>
                  <a:ext cx="854078" cy="135627"/>
                </a:xfrm>
                <a:prstGeom prst="rect">
                  <a:avLst/>
                </a:prstGeom>
                <a:solidFill>
                  <a:srgbClr val="00827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558" name="Rectangle 74"/>
                <p:cNvSpPr>
                  <a:spLocks noChangeArrowheads="1"/>
                </p:cNvSpPr>
                <p:nvPr/>
              </p:nvSpPr>
              <p:spPr bwMode="auto">
                <a:xfrm>
                  <a:off x="5524053" y="4553398"/>
                  <a:ext cx="854078" cy="135627"/>
                </a:xfrm>
                <a:prstGeom prst="rect">
                  <a:avLst/>
                </a:prstGeom>
                <a:solidFill>
                  <a:srgbClr val="00827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559" name="Rectangle 75"/>
                <p:cNvSpPr>
                  <a:spLocks noChangeArrowheads="1"/>
                </p:cNvSpPr>
                <p:nvPr/>
              </p:nvSpPr>
              <p:spPr bwMode="auto">
                <a:xfrm>
                  <a:off x="5524053" y="4790439"/>
                  <a:ext cx="854079" cy="138071"/>
                </a:xfrm>
                <a:prstGeom prst="rect">
                  <a:avLst/>
                </a:prstGeom>
                <a:solidFill>
                  <a:srgbClr val="00827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560" name="Rectangle 76"/>
                <p:cNvSpPr>
                  <a:spLocks noChangeArrowheads="1"/>
                </p:cNvSpPr>
                <p:nvPr/>
              </p:nvSpPr>
              <p:spPr bwMode="auto">
                <a:xfrm>
                  <a:off x="8586028" y="6634222"/>
                  <a:ext cx="398325" cy="67204"/>
                </a:xfrm>
                <a:prstGeom prst="rect">
                  <a:avLst/>
                </a:prstGeom>
                <a:solidFill>
                  <a:srgbClr val="0072C6">
                    <a:lumMod val="50000"/>
                  </a:srgbClr>
                </a:solidFill>
                <a:ln>
                  <a:noFill/>
                </a:ln>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561" name="Rectangle 77"/>
                <p:cNvSpPr>
                  <a:spLocks noChangeArrowheads="1"/>
                </p:cNvSpPr>
                <p:nvPr/>
              </p:nvSpPr>
              <p:spPr bwMode="auto">
                <a:xfrm>
                  <a:off x="6479546" y="6634222"/>
                  <a:ext cx="1142437" cy="67203"/>
                </a:xfrm>
                <a:prstGeom prst="rect">
                  <a:avLst/>
                </a:prstGeom>
                <a:solidFill>
                  <a:srgbClr val="0072C6">
                    <a:lumMod val="50000"/>
                  </a:srgbClr>
                </a:solidFill>
                <a:ln>
                  <a:noFill/>
                </a:ln>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562" name="Rectangle 79"/>
                <p:cNvSpPr>
                  <a:spLocks noChangeArrowheads="1"/>
                </p:cNvSpPr>
                <p:nvPr/>
              </p:nvSpPr>
              <p:spPr bwMode="auto">
                <a:xfrm>
                  <a:off x="5318780" y="5044584"/>
                  <a:ext cx="101414" cy="1654198"/>
                </a:xfrm>
                <a:prstGeom prst="rect">
                  <a:avLst/>
                </a:prstGeom>
                <a:solidFill>
                  <a:srgbClr val="BA141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563" name="Freeform 84"/>
                <p:cNvSpPr>
                  <a:spLocks/>
                </p:cNvSpPr>
                <p:nvPr/>
              </p:nvSpPr>
              <p:spPr bwMode="auto">
                <a:xfrm>
                  <a:off x="4592805" y="6455831"/>
                  <a:ext cx="48873" cy="184501"/>
                </a:xfrm>
                <a:custGeom>
                  <a:avLst/>
                  <a:gdLst>
                    <a:gd name="T0" fmla="*/ 0 w 40"/>
                    <a:gd name="T1" fmla="*/ 0 h 151"/>
                    <a:gd name="T2" fmla="*/ 40 w 40"/>
                    <a:gd name="T3" fmla="*/ 0 h 151"/>
                    <a:gd name="T4" fmla="*/ 40 w 40"/>
                    <a:gd name="T5" fmla="*/ 151 h 151"/>
                    <a:gd name="T6" fmla="*/ 0 w 40"/>
                    <a:gd name="T7" fmla="*/ 151 h 151"/>
                    <a:gd name="T8" fmla="*/ 0 w 40"/>
                    <a:gd name="T9" fmla="*/ 0 h 151"/>
                    <a:gd name="T10" fmla="*/ 0 w 40"/>
                    <a:gd name="T11" fmla="*/ 0 h 151"/>
                  </a:gdLst>
                  <a:ahLst/>
                  <a:cxnLst>
                    <a:cxn ang="0">
                      <a:pos x="T0" y="T1"/>
                    </a:cxn>
                    <a:cxn ang="0">
                      <a:pos x="T2" y="T3"/>
                    </a:cxn>
                    <a:cxn ang="0">
                      <a:pos x="T4" y="T5"/>
                    </a:cxn>
                    <a:cxn ang="0">
                      <a:pos x="T6" y="T7"/>
                    </a:cxn>
                    <a:cxn ang="0">
                      <a:pos x="T8" y="T9"/>
                    </a:cxn>
                    <a:cxn ang="0">
                      <a:pos x="T10" y="T11"/>
                    </a:cxn>
                  </a:cxnLst>
                  <a:rect l="0" t="0" r="r" b="b"/>
                  <a:pathLst>
                    <a:path w="40" h="151">
                      <a:moveTo>
                        <a:pt x="0" y="0"/>
                      </a:moveTo>
                      <a:lnTo>
                        <a:pt x="40" y="0"/>
                      </a:lnTo>
                      <a:lnTo>
                        <a:pt x="40" y="151"/>
                      </a:lnTo>
                      <a:lnTo>
                        <a:pt x="0" y="151"/>
                      </a:lnTo>
                      <a:lnTo>
                        <a:pt x="0" y="0"/>
                      </a:lnTo>
                      <a:lnTo>
                        <a:pt x="0" y="0"/>
                      </a:lnTo>
                      <a:close/>
                    </a:path>
                  </a:pathLst>
                </a:custGeom>
                <a:solidFill>
                  <a:srgbClr val="9696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564" name="Oval 85"/>
                <p:cNvSpPr>
                  <a:spLocks noChangeArrowheads="1"/>
                </p:cNvSpPr>
                <p:nvPr/>
              </p:nvSpPr>
              <p:spPr bwMode="auto">
                <a:xfrm>
                  <a:off x="4479167" y="6290880"/>
                  <a:ext cx="248037" cy="245594"/>
                </a:xfrm>
                <a:prstGeom prst="ellipse">
                  <a:avLst/>
                </a:prstGeom>
                <a:solidFill>
                  <a:srgbClr val="7FB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565" name="Oval 86"/>
                <p:cNvSpPr>
                  <a:spLocks noChangeArrowheads="1"/>
                </p:cNvSpPr>
                <p:nvPr/>
              </p:nvSpPr>
              <p:spPr bwMode="auto">
                <a:xfrm>
                  <a:off x="4514602" y="6163807"/>
                  <a:ext cx="180835" cy="182057"/>
                </a:xfrm>
                <a:prstGeom prst="ellipse">
                  <a:avLst/>
                </a:prstGeom>
                <a:solidFill>
                  <a:srgbClr val="7FB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566" name="Freeform 87"/>
                <p:cNvSpPr>
                  <a:spLocks/>
                </p:cNvSpPr>
                <p:nvPr/>
              </p:nvSpPr>
              <p:spPr bwMode="auto">
                <a:xfrm>
                  <a:off x="4763048" y="6510814"/>
                  <a:ext cx="35434" cy="129518"/>
                </a:xfrm>
                <a:custGeom>
                  <a:avLst/>
                  <a:gdLst>
                    <a:gd name="T0" fmla="*/ 0 w 29"/>
                    <a:gd name="T1" fmla="*/ 0 h 106"/>
                    <a:gd name="T2" fmla="*/ 29 w 29"/>
                    <a:gd name="T3" fmla="*/ 0 h 106"/>
                    <a:gd name="T4" fmla="*/ 29 w 29"/>
                    <a:gd name="T5" fmla="*/ 106 h 106"/>
                    <a:gd name="T6" fmla="*/ 0 w 29"/>
                    <a:gd name="T7" fmla="*/ 106 h 106"/>
                    <a:gd name="T8" fmla="*/ 0 w 29"/>
                    <a:gd name="T9" fmla="*/ 0 h 106"/>
                    <a:gd name="T10" fmla="*/ 0 w 29"/>
                    <a:gd name="T11" fmla="*/ 0 h 106"/>
                  </a:gdLst>
                  <a:ahLst/>
                  <a:cxnLst>
                    <a:cxn ang="0">
                      <a:pos x="T0" y="T1"/>
                    </a:cxn>
                    <a:cxn ang="0">
                      <a:pos x="T2" y="T3"/>
                    </a:cxn>
                    <a:cxn ang="0">
                      <a:pos x="T4" y="T5"/>
                    </a:cxn>
                    <a:cxn ang="0">
                      <a:pos x="T6" y="T7"/>
                    </a:cxn>
                    <a:cxn ang="0">
                      <a:pos x="T8" y="T9"/>
                    </a:cxn>
                    <a:cxn ang="0">
                      <a:pos x="T10" y="T11"/>
                    </a:cxn>
                  </a:cxnLst>
                  <a:rect l="0" t="0" r="r" b="b"/>
                  <a:pathLst>
                    <a:path w="29" h="106">
                      <a:moveTo>
                        <a:pt x="0" y="0"/>
                      </a:moveTo>
                      <a:lnTo>
                        <a:pt x="29" y="0"/>
                      </a:lnTo>
                      <a:lnTo>
                        <a:pt x="29" y="106"/>
                      </a:lnTo>
                      <a:lnTo>
                        <a:pt x="0" y="106"/>
                      </a:lnTo>
                      <a:lnTo>
                        <a:pt x="0" y="0"/>
                      </a:lnTo>
                      <a:lnTo>
                        <a:pt x="0" y="0"/>
                      </a:lnTo>
                      <a:close/>
                    </a:path>
                  </a:pathLst>
                </a:custGeom>
                <a:solidFill>
                  <a:srgbClr val="9696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567" name="Oval 88"/>
                <p:cNvSpPr>
                  <a:spLocks noChangeArrowheads="1"/>
                </p:cNvSpPr>
                <p:nvPr/>
              </p:nvSpPr>
              <p:spPr bwMode="auto">
                <a:xfrm>
                  <a:off x="4694624" y="6394738"/>
                  <a:ext cx="169838" cy="173504"/>
                </a:xfrm>
                <a:prstGeom prst="ellipse">
                  <a:avLst/>
                </a:prstGeom>
                <a:solidFill>
                  <a:srgbClr val="7FB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568" name="Oval 89"/>
                <p:cNvSpPr>
                  <a:spLocks noChangeArrowheads="1"/>
                </p:cNvSpPr>
                <p:nvPr/>
              </p:nvSpPr>
              <p:spPr bwMode="auto">
                <a:xfrm>
                  <a:off x="4717839" y="6307986"/>
                  <a:ext cx="123407" cy="127073"/>
                </a:xfrm>
                <a:prstGeom prst="ellipse">
                  <a:avLst/>
                </a:prstGeom>
                <a:solidFill>
                  <a:srgbClr val="7FB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569" name="Freeform 90"/>
                <p:cNvSpPr>
                  <a:spLocks/>
                </p:cNvSpPr>
                <p:nvPr/>
              </p:nvSpPr>
              <p:spPr bwMode="auto">
                <a:xfrm>
                  <a:off x="11396912" y="6464383"/>
                  <a:ext cx="48874" cy="184501"/>
                </a:xfrm>
                <a:custGeom>
                  <a:avLst/>
                  <a:gdLst>
                    <a:gd name="T0" fmla="*/ 0 w 40"/>
                    <a:gd name="T1" fmla="*/ 0 h 151"/>
                    <a:gd name="T2" fmla="*/ 40 w 40"/>
                    <a:gd name="T3" fmla="*/ 0 h 151"/>
                    <a:gd name="T4" fmla="*/ 40 w 40"/>
                    <a:gd name="T5" fmla="*/ 151 h 151"/>
                    <a:gd name="T6" fmla="*/ 0 w 40"/>
                    <a:gd name="T7" fmla="*/ 151 h 151"/>
                    <a:gd name="T8" fmla="*/ 0 w 40"/>
                    <a:gd name="T9" fmla="*/ 0 h 151"/>
                    <a:gd name="T10" fmla="*/ 0 w 40"/>
                    <a:gd name="T11" fmla="*/ 0 h 151"/>
                  </a:gdLst>
                  <a:ahLst/>
                  <a:cxnLst>
                    <a:cxn ang="0">
                      <a:pos x="T0" y="T1"/>
                    </a:cxn>
                    <a:cxn ang="0">
                      <a:pos x="T2" y="T3"/>
                    </a:cxn>
                    <a:cxn ang="0">
                      <a:pos x="T4" y="T5"/>
                    </a:cxn>
                    <a:cxn ang="0">
                      <a:pos x="T6" y="T7"/>
                    </a:cxn>
                    <a:cxn ang="0">
                      <a:pos x="T8" y="T9"/>
                    </a:cxn>
                    <a:cxn ang="0">
                      <a:pos x="T10" y="T11"/>
                    </a:cxn>
                  </a:cxnLst>
                  <a:rect l="0" t="0" r="r" b="b"/>
                  <a:pathLst>
                    <a:path w="40" h="151">
                      <a:moveTo>
                        <a:pt x="0" y="0"/>
                      </a:moveTo>
                      <a:lnTo>
                        <a:pt x="40" y="0"/>
                      </a:lnTo>
                      <a:lnTo>
                        <a:pt x="40" y="151"/>
                      </a:lnTo>
                      <a:lnTo>
                        <a:pt x="0" y="151"/>
                      </a:lnTo>
                      <a:lnTo>
                        <a:pt x="0" y="0"/>
                      </a:lnTo>
                      <a:lnTo>
                        <a:pt x="0" y="0"/>
                      </a:lnTo>
                      <a:close/>
                    </a:path>
                  </a:pathLst>
                </a:custGeom>
                <a:solidFill>
                  <a:srgbClr val="9696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570" name="Oval 91"/>
                <p:cNvSpPr>
                  <a:spLocks noChangeArrowheads="1"/>
                </p:cNvSpPr>
                <p:nvPr/>
              </p:nvSpPr>
              <p:spPr bwMode="auto">
                <a:xfrm>
                  <a:off x="11295497" y="6299434"/>
                  <a:ext cx="248038" cy="245594"/>
                </a:xfrm>
                <a:prstGeom prst="ellipse">
                  <a:avLst/>
                </a:prstGeom>
                <a:solidFill>
                  <a:srgbClr val="7FB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571" name="Oval 92"/>
                <p:cNvSpPr>
                  <a:spLocks noChangeArrowheads="1"/>
                </p:cNvSpPr>
                <p:nvPr/>
              </p:nvSpPr>
              <p:spPr bwMode="auto">
                <a:xfrm>
                  <a:off x="11330931" y="6169916"/>
                  <a:ext cx="180835" cy="182057"/>
                </a:xfrm>
                <a:prstGeom prst="ellipse">
                  <a:avLst/>
                </a:prstGeom>
                <a:solidFill>
                  <a:srgbClr val="7FB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572" name="Freeform 93"/>
                <p:cNvSpPr>
                  <a:spLocks/>
                </p:cNvSpPr>
                <p:nvPr/>
              </p:nvSpPr>
              <p:spPr bwMode="auto">
                <a:xfrm>
                  <a:off x="11489161" y="6514883"/>
                  <a:ext cx="35434" cy="129518"/>
                </a:xfrm>
                <a:custGeom>
                  <a:avLst/>
                  <a:gdLst>
                    <a:gd name="T0" fmla="*/ 0 w 29"/>
                    <a:gd name="T1" fmla="*/ 0 h 106"/>
                    <a:gd name="T2" fmla="*/ 29 w 29"/>
                    <a:gd name="T3" fmla="*/ 0 h 106"/>
                    <a:gd name="T4" fmla="*/ 29 w 29"/>
                    <a:gd name="T5" fmla="*/ 106 h 106"/>
                    <a:gd name="T6" fmla="*/ 0 w 29"/>
                    <a:gd name="T7" fmla="*/ 106 h 106"/>
                    <a:gd name="T8" fmla="*/ 0 w 29"/>
                    <a:gd name="T9" fmla="*/ 0 h 106"/>
                    <a:gd name="T10" fmla="*/ 0 w 29"/>
                    <a:gd name="T11" fmla="*/ 0 h 106"/>
                  </a:gdLst>
                  <a:ahLst/>
                  <a:cxnLst>
                    <a:cxn ang="0">
                      <a:pos x="T0" y="T1"/>
                    </a:cxn>
                    <a:cxn ang="0">
                      <a:pos x="T2" y="T3"/>
                    </a:cxn>
                    <a:cxn ang="0">
                      <a:pos x="T4" y="T5"/>
                    </a:cxn>
                    <a:cxn ang="0">
                      <a:pos x="T6" y="T7"/>
                    </a:cxn>
                    <a:cxn ang="0">
                      <a:pos x="T8" y="T9"/>
                    </a:cxn>
                    <a:cxn ang="0">
                      <a:pos x="T10" y="T11"/>
                    </a:cxn>
                  </a:cxnLst>
                  <a:rect l="0" t="0" r="r" b="b"/>
                  <a:pathLst>
                    <a:path w="29" h="106">
                      <a:moveTo>
                        <a:pt x="0" y="0"/>
                      </a:moveTo>
                      <a:lnTo>
                        <a:pt x="29" y="0"/>
                      </a:lnTo>
                      <a:lnTo>
                        <a:pt x="29" y="106"/>
                      </a:lnTo>
                      <a:lnTo>
                        <a:pt x="0" y="106"/>
                      </a:lnTo>
                      <a:lnTo>
                        <a:pt x="0" y="0"/>
                      </a:lnTo>
                      <a:lnTo>
                        <a:pt x="0" y="0"/>
                      </a:lnTo>
                      <a:close/>
                    </a:path>
                  </a:pathLst>
                </a:custGeom>
                <a:solidFill>
                  <a:srgbClr val="9696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573" name="Oval 94"/>
                <p:cNvSpPr>
                  <a:spLocks noChangeArrowheads="1"/>
                </p:cNvSpPr>
                <p:nvPr/>
              </p:nvSpPr>
              <p:spPr bwMode="auto">
                <a:xfrm>
                  <a:off x="11506878" y="6403291"/>
                  <a:ext cx="169839" cy="173503"/>
                </a:xfrm>
                <a:prstGeom prst="ellipse">
                  <a:avLst/>
                </a:prstGeom>
                <a:solidFill>
                  <a:srgbClr val="7FB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574" name="Oval 95"/>
                <p:cNvSpPr>
                  <a:spLocks noChangeArrowheads="1"/>
                </p:cNvSpPr>
                <p:nvPr/>
              </p:nvSpPr>
              <p:spPr bwMode="auto">
                <a:xfrm>
                  <a:off x="11530094" y="6314096"/>
                  <a:ext cx="123407" cy="129518"/>
                </a:xfrm>
                <a:prstGeom prst="ellipse">
                  <a:avLst/>
                </a:prstGeom>
                <a:solidFill>
                  <a:srgbClr val="7FB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575" name="Freeform 96"/>
                <p:cNvSpPr>
                  <a:spLocks/>
                </p:cNvSpPr>
                <p:nvPr/>
              </p:nvSpPr>
              <p:spPr bwMode="auto">
                <a:xfrm>
                  <a:off x="11795848" y="6464384"/>
                  <a:ext cx="48874" cy="184501"/>
                </a:xfrm>
                <a:custGeom>
                  <a:avLst/>
                  <a:gdLst>
                    <a:gd name="T0" fmla="*/ 0 w 40"/>
                    <a:gd name="T1" fmla="*/ 0 h 151"/>
                    <a:gd name="T2" fmla="*/ 40 w 40"/>
                    <a:gd name="T3" fmla="*/ 0 h 151"/>
                    <a:gd name="T4" fmla="*/ 40 w 40"/>
                    <a:gd name="T5" fmla="*/ 151 h 151"/>
                    <a:gd name="T6" fmla="*/ 0 w 40"/>
                    <a:gd name="T7" fmla="*/ 151 h 151"/>
                    <a:gd name="T8" fmla="*/ 0 w 40"/>
                    <a:gd name="T9" fmla="*/ 0 h 151"/>
                    <a:gd name="T10" fmla="*/ 0 w 40"/>
                    <a:gd name="T11" fmla="*/ 0 h 151"/>
                  </a:gdLst>
                  <a:ahLst/>
                  <a:cxnLst>
                    <a:cxn ang="0">
                      <a:pos x="T0" y="T1"/>
                    </a:cxn>
                    <a:cxn ang="0">
                      <a:pos x="T2" y="T3"/>
                    </a:cxn>
                    <a:cxn ang="0">
                      <a:pos x="T4" y="T5"/>
                    </a:cxn>
                    <a:cxn ang="0">
                      <a:pos x="T6" y="T7"/>
                    </a:cxn>
                    <a:cxn ang="0">
                      <a:pos x="T8" y="T9"/>
                    </a:cxn>
                    <a:cxn ang="0">
                      <a:pos x="T10" y="T11"/>
                    </a:cxn>
                  </a:cxnLst>
                  <a:rect l="0" t="0" r="r" b="b"/>
                  <a:pathLst>
                    <a:path w="40" h="151">
                      <a:moveTo>
                        <a:pt x="0" y="0"/>
                      </a:moveTo>
                      <a:lnTo>
                        <a:pt x="40" y="0"/>
                      </a:lnTo>
                      <a:lnTo>
                        <a:pt x="40" y="151"/>
                      </a:lnTo>
                      <a:lnTo>
                        <a:pt x="0" y="151"/>
                      </a:lnTo>
                      <a:lnTo>
                        <a:pt x="0" y="0"/>
                      </a:lnTo>
                      <a:lnTo>
                        <a:pt x="0" y="0"/>
                      </a:lnTo>
                      <a:close/>
                    </a:path>
                  </a:pathLst>
                </a:custGeom>
                <a:solidFill>
                  <a:srgbClr val="9696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576" name="Oval 97"/>
                <p:cNvSpPr>
                  <a:spLocks noChangeArrowheads="1"/>
                </p:cNvSpPr>
                <p:nvPr/>
              </p:nvSpPr>
              <p:spPr bwMode="auto">
                <a:xfrm>
                  <a:off x="11694434" y="6299433"/>
                  <a:ext cx="248037" cy="245594"/>
                </a:xfrm>
                <a:prstGeom prst="ellipse">
                  <a:avLst/>
                </a:prstGeom>
                <a:solidFill>
                  <a:srgbClr val="7FB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577" name="Freeform 99"/>
                <p:cNvSpPr>
                  <a:spLocks/>
                </p:cNvSpPr>
                <p:nvPr/>
              </p:nvSpPr>
              <p:spPr bwMode="auto">
                <a:xfrm>
                  <a:off x="11974239" y="6519368"/>
                  <a:ext cx="34212" cy="129517"/>
                </a:xfrm>
                <a:custGeom>
                  <a:avLst/>
                  <a:gdLst>
                    <a:gd name="T0" fmla="*/ 0 w 28"/>
                    <a:gd name="T1" fmla="*/ 0 h 106"/>
                    <a:gd name="T2" fmla="*/ 28 w 28"/>
                    <a:gd name="T3" fmla="*/ 0 h 106"/>
                    <a:gd name="T4" fmla="*/ 28 w 28"/>
                    <a:gd name="T5" fmla="*/ 106 h 106"/>
                    <a:gd name="T6" fmla="*/ 0 w 28"/>
                    <a:gd name="T7" fmla="*/ 106 h 106"/>
                    <a:gd name="T8" fmla="*/ 0 w 28"/>
                    <a:gd name="T9" fmla="*/ 0 h 106"/>
                    <a:gd name="T10" fmla="*/ 0 w 28"/>
                    <a:gd name="T11" fmla="*/ 0 h 106"/>
                  </a:gdLst>
                  <a:ahLst/>
                  <a:cxnLst>
                    <a:cxn ang="0">
                      <a:pos x="T0" y="T1"/>
                    </a:cxn>
                    <a:cxn ang="0">
                      <a:pos x="T2" y="T3"/>
                    </a:cxn>
                    <a:cxn ang="0">
                      <a:pos x="T4" y="T5"/>
                    </a:cxn>
                    <a:cxn ang="0">
                      <a:pos x="T6" y="T7"/>
                    </a:cxn>
                    <a:cxn ang="0">
                      <a:pos x="T8" y="T9"/>
                    </a:cxn>
                    <a:cxn ang="0">
                      <a:pos x="T10" y="T11"/>
                    </a:cxn>
                  </a:cxnLst>
                  <a:rect l="0" t="0" r="r" b="b"/>
                  <a:pathLst>
                    <a:path w="28" h="106">
                      <a:moveTo>
                        <a:pt x="0" y="0"/>
                      </a:moveTo>
                      <a:lnTo>
                        <a:pt x="28" y="0"/>
                      </a:lnTo>
                      <a:lnTo>
                        <a:pt x="28" y="106"/>
                      </a:lnTo>
                      <a:lnTo>
                        <a:pt x="0" y="106"/>
                      </a:lnTo>
                      <a:lnTo>
                        <a:pt x="0" y="0"/>
                      </a:lnTo>
                      <a:lnTo>
                        <a:pt x="0" y="0"/>
                      </a:lnTo>
                      <a:close/>
                    </a:path>
                  </a:pathLst>
                </a:custGeom>
                <a:solidFill>
                  <a:srgbClr val="9696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578" name="Oval 100"/>
                <p:cNvSpPr>
                  <a:spLocks noChangeArrowheads="1"/>
                </p:cNvSpPr>
                <p:nvPr/>
              </p:nvSpPr>
              <p:spPr bwMode="auto">
                <a:xfrm>
                  <a:off x="11904594" y="6403291"/>
                  <a:ext cx="171060" cy="173504"/>
                </a:xfrm>
                <a:prstGeom prst="ellipse">
                  <a:avLst/>
                </a:prstGeom>
                <a:solidFill>
                  <a:srgbClr val="7FB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579" name="Oval 101"/>
                <p:cNvSpPr>
                  <a:spLocks noChangeArrowheads="1"/>
                </p:cNvSpPr>
                <p:nvPr/>
              </p:nvSpPr>
              <p:spPr bwMode="auto">
                <a:xfrm>
                  <a:off x="11927809" y="6314096"/>
                  <a:ext cx="124629" cy="129517"/>
                </a:xfrm>
                <a:prstGeom prst="ellipse">
                  <a:avLst/>
                </a:prstGeom>
                <a:solidFill>
                  <a:srgbClr val="7FB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580" name="Rectangle 78"/>
                <p:cNvSpPr>
                  <a:spLocks noChangeArrowheads="1"/>
                </p:cNvSpPr>
                <p:nvPr/>
              </p:nvSpPr>
              <p:spPr bwMode="auto">
                <a:xfrm>
                  <a:off x="4484278" y="6634222"/>
                  <a:ext cx="1139993" cy="67203"/>
                </a:xfrm>
                <a:prstGeom prst="rect">
                  <a:avLst/>
                </a:prstGeom>
                <a:solidFill>
                  <a:srgbClr val="0072C6">
                    <a:lumMod val="50000"/>
                  </a:srgbClr>
                </a:solidFill>
                <a:ln>
                  <a:noFill/>
                </a:ln>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581" name="Rectangle 76"/>
                <p:cNvSpPr>
                  <a:spLocks noChangeArrowheads="1"/>
                </p:cNvSpPr>
                <p:nvPr/>
              </p:nvSpPr>
              <p:spPr bwMode="auto">
                <a:xfrm>
                  <a:off x="8294494" y="6634222"/>
                  <a:ext cx="398325" cy="67204"/>
                </a:xfrm>
                <a:prstGeom prst="rect">
                  <a:avLst/>
                </a:prstGeom>
                <a:solidFill>
                  <a:srgbClr val="0072C6">
                    <a:lumMod val="50000"/>
                  </a:srgbClr>
                </a:solidFill>
                <a:ln>
                  <a:noFill/>
                </a:ln>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582" name="Freeform 90"/>
                <p:cNvSpPr>
                  <a:spLocks/>
                </p:cNvSpPr>
                <p:nvPr/>
              </p:nvSpPr>
              <p:spPr bwMode="auto">
                <a:xfrm>
                  <a:off x="10436830" y="6464383"/>
                  <a:ext cx="48874" cy="184501"/>
                </a:xfrm>
                <a:custGeom>
                  <a:avLst/>
                  <a:gdLst>
                    <a:gd name="T0" fmla="*/ 0 w 40"/>
                    <a:gd name="T1" fmla="*/ 0 h 151"/>
                    <a:gd name="T2" fmla="*/ 40 w 40"/>
                    <a:gd name="T3" fmla="*/ 0 h 151"/>
                    <a:gd name="T4" fmla="*/ 40 w 40"/>
                    <a:gd name="T5" fmla="*/ 151 h 151"/>
                    <a:gd name="T6" fmla="*/ 0 w 40"/>
                    <a:gd name="T7" fmla="*/ 151 h 151"/>
                    <a:gd name="T8" fmla="*/ 0 w 40"/>
                    <a:gd name="T9" fmla="*/ 0 h 151"/>
                    <a:gd name="T10" fmla="*/ 0 w 40"/>
                    <a:gd name="T11" fmla="*/ 0 h 151"/>
                  </a:gdLst>
                  <a:ahLst/>
                  <a:cxnLst>
                    <a:cxn ang="0">
                      <a:pos x="T0" y="T1"/>
                    </a:cxn>
                    <a:cxn ang="0">
                      <a:pos x="T2" y="T3"/>
                    </a:cxn>
                    <a:cxn ang="0">
                      <a:pos x="T4" y="T5"/>
                    </a:cxn>
                    <a:cxn ang="0">
                      <a:pos x="T6" y="T7"/>
                    </a:cxn>
                    <a:cxn ang="0">
                      <a:pos x="T8" y="T9"/>
                    </a:cxn>
                    <a:cxn ang="0">
                      <a:pos x="T10" y="T11"/>
                    </a:cxn>
                  </a:cxnLst>
                  <a:rect l="0" t="0" r="r" b="b"/>
                  <a:pathLst>
                    <a:path w="40" h="151">
                      <a:moveTo>
                        <a:pt x="0" y="0"/>
                      </a:moveTo>
                      <a:lnTo>
                        <a:pt x="40" y="0"/>
                      </a:lnTo>
                      <a:lnTo>
                        <a:pt x="40" y="151"/>
                      </a:lnTo>
                      <a:lnTo>
                        <a:pt x="0" y="151"/>
                      </a:lnTo>
                      <a:lnTo>
                        <a:pt x="0" y="0"/>
                      </a:lnTo>
                      <a:lnTo>
                        <a:pt x="0" y="0"/>
                      </a:lnTo>
                      <a:close/>
                    </a:path>
                  </a:pathLst>
                </a:custGeom>
                <a:solidFill>
                  <a:srgbClr val="9696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583" name="Oval 91"/>
                <p:cNvSpPr>
                  <a:spLocks noChangeArrowheads="1"/>
                </p:cNvSpPr>
                <p:nvPr/>
              </p:nvSpPr>
              <p:spPr bwMode="auto">
                <a:xfrm>
                  <a:off x="10335415" y="6299434"/>
                  <a:ext cx="248038" cy="245594"/>
                </a:xfrm>
                <a:prstGeom prst="ellipse">
                  <a:avLst/>
                </a:prstGeom>
                <a:solidFill>
                  <a:srgbClr val="7FB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584" name="Oval 92"/>
                <p:cNvSpPr>
                  <a:spLocks noChangeArrowheads="1"/>
                </p:cNvSpPr>
                <p:nvPr/>
              </p:nvSpPr>
              <p:spPr bwMode="auto">
                <a:xfrm>
                  <a:off x="10370849" y="6169916"/>
                  <a:ext cx="180835" cy="182057"/>
                </a:xfrm>
                <a:prstGeom prst="ellipse">
                  <a:avLst/>
                </a:prstGeom>
                <a:solidFill>
                  <a:srgbClr val="7FB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585" name="Rectangle 47"/>
                <p:cNvSpPr>
                  <a:spLocks noChangeArrowheads="1"/>
                </p:cNvSpPr>
                <p:nvPr/>
              </p:nvSpPr>
              <p:spPr bwMode="auto">
                <a:xfrm>
                  <a:off x="9728465" y="6634222"/>
                  <a:ext cx="2531689" cy="67204"/>
                </a:xfrm>
                <a:prstGeom prst="rect">
                  <a:avLst/>
                </a:prstGeom>
                <a:solidFill>
                  <a:srgbClr val="0072C6">
                    <a:lumMod val="50000"/>
                  </a:srgbClr>
                </a:solidFill>
                <a:ln>
                  <a:noFill/>
                </a:ln>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grpSp>
          <p:sp>
            <p:nvSpPr>
              <p:cNvPr id="495" name="Freeform 494"/>
              <p:cNvSpPr>
                <a:spLocks noEditPoints="1"/>
              </p:cNvSpPr>
              <p:nvPr/>
            </p:nvSpPr>
            <p:spPr bwMode="auto">
              <a:xfrm flipH="1">
                <a:off x="8903396" y="6638710"/>
                <a:ext cx="461492" cy="299403"/>
              </a:xfrm>
              <a:custGeom>
                <a:avLst/>
                <a:gdLst>
                  <a:gd name="T0" fmla="*/ 1443 w 1898"/>
                  <a:gd name="T1" fmla="*/ 464 h 1230"/>
                  <a:gd name="T2" fmla="*/ 1359 w 1898"/>
                  <a:gd name="T3" fmla="*/ 81 h 1230"/>
                  <a:gd name="T4" fmla="*/ 1177 w 1898"/>
                  <a:gd name="T5" fmla="*/ 47 h 1230"/>
                  <a:gd name="T6" fmla="*/ 1062 w 1898"/>
                  <a:gd name="T7" fmla="*/ 17 h 1230"/>
                  <a:gd name="T8" fmla="*/ 1171 w 1898"/>
                  <a:gd name="T9" fmla="*/ 135 h 1230"/>
                  <a:gd name="T10" fmla="*/ 1280 w 1898"/>
                  <a:gd name="T11" fmla="*/ 135 h 1230"/>
                  <a:gd name="T12" fmla="*/ 675 w 1898"/>
                  <a:gd name="T13" fmla="*/ 278 h 1230"/>
                  <a:gd name="T14" fmla="*/ 655 w 1898"/>
                  <a:gd name="T15" fmla="*/ 200 h 1230"/>
                  <a:gd name="T16" fmla="*/ 717 w 1898"/>
                  <a:gd name="T17" fmla="*/ 135 h 1230"/>
                  <a:gd name="T18" fmla="*/ 652 w 1898"/>
                  <a:gd name="T19" fmla="*/ 70 h 1230"/>
                  <a:gd name="T20" fmla="*/ 445 w 1898"/>
                  <a:gd name="T21" fmla="*/ 71 h 1230"/>
                  <a:gd name="T22" fmla="*/ 446 w 1898"/>
                  <a:gd name="T23" fmla="*/ 215 h 1230"/>
                  <a:gd name="T24" fmla="*/ 454 w 1898"/>
                  <a:gd name="T25" fmla="*/ 216 h 1230"/>
                  <a:gd name="T26" fmla="*/ 458 w 1898"/>
                  <a:gd name="T27" fmla="*/ 216 h 1230"/>
                  <a:gd name="T28" fmla="*/ 603 w 1898"/>
                  <a:gd name="T29" fmla="*/ 331 h 1230"/>
                  <a:gd name="T30" fmla="*/ 386 w 1898"/>
                  <a:gd name="T31" fmla="*/ 458 h 1230"/>
                  <a:gd name="T32" fmla="*/ 386 w 1898"/>
                  <a:gd name="T33" fmla="*/ 1230 h 1230"/>
                  <a:gd name="T34" fmla="*/ 911 w 1898"/>
                  <a:gd name="T35" fmla="*/ 885 h 1230"/>
                  <a:gd name="T36" fmla="*/ 911 w 1898"/>
                  <a:gd name="T37" fmla="*/ 885 h 1230"/>
                  <a:gd name="T38" fmla="*/ 921 w 1898"/>
                  <a:gd name="T39" fmla="*/ 883 h 1230"/>
                  <a:gd name="T40" fmla="*/ 931 w 1898"/>
                  <a:gd name="T41" fmla="*/ 880 h 1230"/>
                  <a:gd name="T42" fmla="*/ 935 w 1898"/>
                  <a:gd name="T43" fmla="*/ 877 h 1230"/>
                  <a:gd name="T44" fmla="*/ 943 w 1898"/>
                  <a:gd name="T45" fmla="*/ 870 h 1230"/>
                  <a:gd name="T46" fmla="*/ 945 w 1898"/>
                  <a:gd name="T47" fmla="*/ 869 h 1230"/>
                  <a:gd name="T48" fmla="*/ 1341 w 1898"/>
                  <a:gd name="T49" fmla="*/ 411 h 1230"/>
                  <a:gd name="T50" fmla="*/ 1358 w 1898"/>
                  <a:gd name="T51" fmla="*/ 486 h 1230"/>
                  <a:gd name="T52" fmla="*/ 1126 w 1898"/>
                  <a:gd name="T53" fmla="*/ 844 h 1230"/>
                  <a:gd name="T54" fmla="*/ 1898 w 1898"/>
                  <a:gd name="T55" fmla="*/ 844 h 1230"/>
                  <a:gd name="T56" fmla="*/ 652 w 1898"/>
                  <a:gd name="T57" fmla="*/ 428 h 1230"/>
                  <a:gd name="T58" fmla="*/ 769 w 1898"/>
                  <a:gd name="T59" fmla="*/ 797 h 1230"/>
                  <a:gd name="T60" fmla="*/ 652 w 1898"/>
                  <a:gd name="T61" fmla="*/ 428 h 1230"/>
                  <a:gd name="T62" fmla="*/ 459 w 1898"/>
                  <a:gd name="T63" fmla="*/ 799 h 1230"/>
                  <a:gd name="T64" fmla="*/ 679 w 1898"/>
                  <a:gd name="T65" fmla="*/ 798 h 1230"/>
                  <a:gd name="T66" fmla="*/ 88 w 1898"/>
                  <a:gd name="T67" fmla="*/ 844 h 1230"/>
                  <a:gd name="T68" fmla="*/ 483 w 1898"/>
                  <a:gd name="T69" fmla="*/ 563 h 1230"/>
                  <a:gd name="T70" fmla="*/ 348 w 1898"/>
                  <a:gd name="T71" fmla="*/ 867 h 1230"/>
                  <a:gd name="T72" fmla="*/ 386 w 1898"/>
                  <a:gd name="T73" fmla="*/ 888 h 1230"/>
                  <a:gd name="T74" fmla="*/ 386 w 1898"/>
                  <a:gd name="T75" fmla="*/ 1142 h 1230"/>
                  <a:gd name="T76" fmla="*/ 720 w 1898"/>
                  <a:gd name="T77" fmla="*/ 366 h 1230"/>
                  <a:gd name="T78" fmla="*/ 921 w 1898"/>
                  <a:gd name="T79" fmla="*/ 762 h 1230"/>
                  <a:gd name="T80" fmla="*/ 1214 w 1898"/>
                  <a:gd name="T81" fmla="*/ 844 h 1230"/>
                  <a:gd name="T82" fmla="*/ 1470 w 1898"/>
                  <a:gd name="T83" fmla="*/ 857 h 1230"/>
                  <a:gd name="T84" fmla="*/ 1525 w 1898"/>
                  <a:gd name="T85" fmla="*/ 886 h 1230"/>
                  <a:gd name="T86" fmla="*/ 1554 w 1898"/>
                  <a:gd name="T87" fmla="*/ 831 h 1230"/>
                  <a:gd name="T88" fmla="*/ 1512 w 1898"/>
                  <a:gd name="T89" fmla="*/ 546 h 1230"/>
                  <a:gd name="T90" fmla="*/ 1512 w 1898"/>
                  <a:gd name="T91" fmla="*/ 1142 h 1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898" h="1230">
                    <a:moveTo>
                      <a:pt x="1512" y="458"/>
                    </a:moveTo>
                    <a:cubicBezTo>
                      <a:pt x="1489" y="458"/>
                      <a:pt x="1466" y="460"/>
                      <a:pt x="1443" y="464"/>
                    </a:cubicBezTo>
                    <a:cubicBezTo>
                      <a:pt x="1443" y="462"/>
                      <a:pt x="1443" y="462"/>
                      <a:pt x="1443" y="462"/>
                    </a:cubicBezTo>
                    <a:cubicBezTo>
                      <a:pt x="1359" y="81"/>
                      <a:pt x="1359" y="81"/>
                      <a:pt x="1359" y="81"/>
                    </a:cubicBezTo>
                    <a:cubicBezTo>
                      <a:pt x="1354" y="61"/>
                      <a:pt x="1336" y="47"/>
                      <a:pt x="1315" y="47"/>
                    </a:cubicBezTo>
                    <a:cubicBezTo>
                      <a:pt x="1177" y="47"/>
                      <a:pt x="1177" y="47"/>
                      <a:pt x="1177" y="47"/>
                    </a:cubicBezTo>
                    <a:cubicBezTo>
                      <a:pt x="1171" y="46"/>
                      <a:pt x="1147" y="41"/>
                      <a:pt x="1124" y="17"/>
                    </a:cubicBezTo>
                    <a:cubicBezTo>
                      <a:pt x="1107" y="0"/>
                      <a:pt x="1079" y="0"/>
                      <a:pt x="1062" y="17"/>
                    </a:cubicBezTo>
                    <a:cubicBezTo>
                      <a:pt x="1045" y="35"/>
                      <a:pt x="1045" y="63"/>
                      <a:pt x="1062" y="80"/>
                    </a:cubicBezTo>
                    <a:cubicBezTo>
                      <a:pt x="1112" y="130"/>
                      <a:pt x="1165" y="134"/>
                      <a:pt x="1171" y="135"/>
                    </a:cubicBezTo>
                    <a:cubicBezTo>
                      <a:pt x="1174" y="135"/>
                      <a:pt x="1174" y="135"/>
                      <a:pt x="1174" y="135"/>
                    </a:cubicBezTo>
                    <a:cubicBezTo>
                      <a:pt x="1280" y="135"/>
                      <a:pt x="1280" y="135"/>
                      <a:pt x="1280" y="135"/>
                    </a:cubicBezTo>
                    <a:cubicBezTo>
                      <a:pt x="1312" y="278"/>
                      <a:pt x="1312" y="278"/>
                      <a:pt x="1312" y="278"/>
                    </a:cubicBezTo>
                    <a:cubicBezTo>
                      <a:pt x="675" y="278"/>
                      <a:pt x="675" y="278"/>
                      <a:pt x="675" y="278"/>
                    </a:cubicBezTo>
                    <a:cubicBezTo>
                      <a:pt x="636" y="202"/>
                      <a:pt x="636" y="202"/>
                      <a:pt x="636" y="202"/>
                    </a:cubicBezTo>
                    <a:cubicBezTo>
                      <a:pt x="655" y="200"/>
                      <a:pt x="655" y="200"/>
                      <a:pt x="655" y="200"/>
                    </a:cubicBezTo>
                    <a:cubicBezTo>
                      <a:pt x="656" y="200"/>
                      <a:pt x="657" y="200"/>
                      <a:pt x="658" y="199"/>
                    </a:cubicBezTo>
                    <a:cubicBezTo>
                      <a:pt x="691" y="196"/>
                      <a:pt x="717" y="169"/>
                      <a:pt x="717" y="135"/>
                    </a:cubicBezTo>
                    <a:cubicBezTo>
                      <a:pt x="717" y="102"/>
                      <a:pt x="692" y="75"/>
                      <a:pt x="660" y="71"/>
                    </a:cubicBezTo>
                    <a:cubicBezTo>
                      <a:pt x="658" y="70"/>
                      <a:pt x="655" y="70"/>
                      <a:pt x="652" y="70"/>
                    </a:cubicBezTo>
                    <a:cubicBezTo>
                      <a:pt x="454" y="70"/>
                      <a:pt x="454" y="70"/>
                      <a:pt x="454" y="70"/>
                    </a:cubicBezTo>
                    <a:cubicBezTo>
                      <a:pt x="451" y="70"/>
                      <a:pt x="448" y="70"/>
                      <a:pt x="445" y="71"/>
                    </a:cubicBezTo>
                    <a:cubicBezTo>
                      <a:pt x="409" y="75"/>
                      <a:pt x="381" y="106"/>
                      <a:pt x="381" y="143"/>
                    </a:cubicBezTo>
                    <a:cubicBezTo>
                      <a:pt x="381" y="181"/>
                      <a:pt x="409" y="211"/>
                      <a:pt x="446" y="215"/>
                    </a:cubicBezTo>
                    <a:cubicBezTo>
                      <a:pt x="448" y="216"/>
                      <a:pt x="451" y="216"/>
                      <a:pt x="453" y="216"/>
                    </a:cubicBezTo>
                    <a:cubicBezTo>
                      <a:pt x="454" y="216"/>
                      <a:pt x="454" y="216"/>
                      <a:pt x="454" y="216"/>
                    </a:cubicBezTo>
                    <a:cubicBezTo>
                      <a:pt x="454" y="216"/>
                      <a:pt x="454" y="216"/>
                      <a:pt x="454" y="216"/>
                    </a:cubicBezTo>
                    <a:cubicBezTo>
                      <a:pt x="455" y="216"/>
                      <a:pt x="457" y="216"/>
                      <a:pt x="458" y="216"/>
                    </a:cubicBezTo>
                    <a:cubicBezTo>
                      <a:pt x="541" y="209"/>
                      <a:pt x="541" y="209"/>
                      <a:pt x="541" y="209"/>
                    </a:cubicBezTo>
                    <a:cubicBezTo>
                      <a:pt x="603" y="331"/>
                      <a:pt x="603" y="331"/>
                      <a:pt x="603" y="331"/>
                    </a:cubicBezTo>
                    <a:cubicBezTo>
                      <a:pt x="524" y="484"/>
                      <a:pt x="524" y="484"/>
                      <a:pt x="524" y="484"/>
                    </a:cubicBezTo>
                    <a:cubicBezTo>
                      <a:pt x="481" y="467"/>
                      <a:pt x="434" y="458"/>
                      <a:pt x="386" y="458"/>
                    </a:cubicBezTo>
                    <a:cubicBezTo>
                      <a:pt x="173" y="458"/>
                      <a:pt x="0" y="631"/>
                      <a:pt x="0" y="844"/>
                    </a:cubicBezTo>
                    <a:cubicBezTo>
                      <a:pt x="0" y="1057"/>
                      <a:pt x="173" y="1230"/>
                      <a:pt x="386" y="1230"/>
                    </a:cubicBezTo>
                    <a:cubicBezTo>
                      <a:pt x="585" y="1230"/>
                      <a:pt x="749" y="1079"/>
                      <a:pt x="769" y="885"/>
                    </a:cubicBezTo>
                    <a:cubicBezTo>
                      <a:pt x="911" y="885"/>
                      <a:pt x="911" y="885"/>
                      <a:pt x="911" y="885"/>
                    </a:cubicBezTo>
                    <a:cubicBezTo>
                      <a:pt x="911" y="885"/>
                      <a:pt x="911" y="885"/>
                      <a:pt x="911" y="885"/>
                    </a:cubicBezTo>
                    <a:cubicBezTo>
                      <a:pt x="911" y="885"/>
                      <a:pt x="911" y="885"/>
                      <a:pt x="911" y="885"/>
                    </a:cubicBezTo>
                    <a:cubicBezTo>
                      <a:pt x="912" y="885"/>
                      <a:pt x="912" y="885"/>
                      <a:pt x="912" y="885"/>
                    </a:cubicBezTo>
                    <a:cubicBezTo>
                      <a:pt x="915" y="884"/>
                      <a:pt x="918" y="884"/>
                      <a:pt x="921" y="883"/>
                    </a:cubicBezTo>
                    <a:cubicBezTo>
                      <a:pt x="922" y="883"/>
                      <a:pt x="923" y="883"/>
                      <a:pt x="924" y="883"/>
                    </a:cubicBezTo>
                    <a:cubicBezTo>
                      <a:pt x="926" y="882"/>
                      <a:pt x="928" y="881"/>
                      <a:pt x="931" y="880"/>
                    </a:cubicBezTo>
                    <a:cubicBezTo>
                      <a:pt x="931" y="880"/>
                      <a:pt x="931" y="880"/>
                      <a:pt x="931" y="880"/>
                    </a:cubicBezTo>
                    <a:cubicBezTo>
                      <a:pt x="933" y="879"/>
                      <a:pt x="934" y="878"/>
                      <a:pt x="935" y="877"/>
                    </a:cubicBezTo>
                    <a:cubicBezTo>
                      <a:pt x="936" y="877"/>
                      <a:pt x="937" y="876"/>
                      <a:pt x="938" y="875"/>
                    </a:cubicBezTo>
                    <a:cubicBezTo>
                      <a:pt x="940" y="874"/>
                      <a:pt x="942" y="872"/>
                      <a:pt x="943" y="870"/>
                    </a:cubicBezTo>
                    <a:cubicBezTo>
                      <a:pt x="944" y="870"/>
                      <a:pt x="944" y="870"/>
                      <a:pt x="945" y="869"/>
                    </a:cubicBezTo>
                    <a:cubicBezTo>
                      <a:pt x="945" y="869"/>
                      <a:pt x="945" y="869"/>
                      <a:pt x="945" y="869"/>
                    </a:cubicBezTo>
                    <a:cubicBezTo>
                      <a:pt x="945" y="869"/>
                      <a:pt x="945" y="869"/>
                      <a:pt x="945" y="869"/>
                    </a:cubicBezTo>
                    <a:cubicBezTo>
                      <a:pt x="1341" y="411"/>
                      <a:pt x="1341" y="411"/>
                      <a:pt x="1341" y="411"/>
                    </a:cubicBezTo>
                    <a:cubicBezTo>
                      <a:pt x="1357" y="483"/>
                      <a:pt x="1357" y="483"/>
                      <a:pt x="1357" y="483"/>
                    </a:cubicBezTo>
                    <a:cubicBezTo>
                      <a:pt x="1358" y="486"/>
                      <a:pt x="1358" y="486"/>
                      <a:pt x="1358" y="486"/>
                    </a:cubicBezTo>
                    <a:cubicBezTo>
                      <a:pt x="1359" y="490"/>
                      <a:pt x="1359" y="490"/>
                      <a:pt x="1359" y="490"/>
                    </a:cubicBezTo>
                    <a:cubicBezTo>
                      <a:pt x="1222" y="549"/>
                      <a:pt x="1126" y="685"/>
                      <a:pt x="1126" y="844"/>
                    </a:cubicBezTo>
                    <a:cubicBezTo>
                      <a:pt x="1126" y="1057"/>
                      <a:pt x="1299" y="1230"/>
                      <a:pt x="1512" y="1230"/>
                    </a:cubicBezTo>
                    <a:cubicBezTo>
                      <a:pt x="1725" y="1230"/>
                      <a:pt x="1898" y="1057"/>
                      <a:pt x="1898" y="844"/>
                    </a:cubicBezTo>
                    <a:cubicBezTo>
                      <a:pt x="1898" y="631"/>
                      <a:pt x="1725" y="458"/>
                      <a:pt x="1512" y="458"/>
                    </a:cubicBezTo>
                    <a:close/>
                    <a:moveTo>
                      <a:pt x="652" y="428"/>
                    </a:moveTo>
                    <a:cubicBezTo>
                      <a:pt x="840" y="797"/>
                      <a:pt x="840" y="797"/>
                      <a:pt x="840" y="797"/>
                    </a:cubicBezTo>
                    <a:cubicBezTo>
                      <a:pt x="769" y="797"/>
                      <a:pt x="769" y="797"/>
                      <a:pt x="769" y="797"/>
                    </a:cubicBezTo>
                    <a:cubicBezTo>
                      <a:pt x="755" y="684"/>
                      <a:pt x="692" y="586"/>
                      <a:pt x="602" y="525"/>
                    </a:cubicBezTo>
                    <a:lnTo>
                      <a:pt x="652" y="428"/>
                    </a:lnTo>
                    <a:close/>
                    <a:moveTo>
                      <a:pt x="679" y="798"/>
                    </a:moveTo>
                    <a:cubicBezTo>
                      <a:pt x="459" y="799"/>
                      <a:pt x="459" y="799"/>
                      <a:pt x="459" y="799"/>
                    </a:cubicBezTo>
                    <a:cubicBezTo>
                      <a:pt x="561" y="604"/>
                      <a:pt x="561" y="604"/>
                      <a:pt x="561" y="604"/>
                    </a:cubicBezTo>
                    <a:cubicBezTo>
                      <a:pt x="623" y="649"/>
                      <a:pt x="667" y="718"/>
                      <a:pt x="679" y="798"/>
                    </a:cubicBezTo>
                    <a:close/>
                    <a:moveTo>
                      <a:pt x="386" y="1142"/>
                    </a:moveTo>
                    <a:cubicBezTo>
                      <a:pt x="221" y="1141"/>
                      <a:pt x="88" y="1008"/>
                      <a:pt x="88" y="844"/>
                    </a:cubicBezTo>
                    <a:cubicBezTo>
                      <a:pt x="88" y="680"/>
                      <a:pt x="221" y="547"/>
                      <a:pt x="386" y="546"/>
                    </a:cubicBezTo>
                    <a:cubicBezTo>
                      <a:pt x="420" y="547"/>
                      <a:pt x="452" y="553"/>
                      <a:pt x="483" y="563"/>
                    </a:cubicBezTo>
                    <a:cubicBezTo>
                      <a:pt x="347" y="824"/>
                      <a:pt x="347" y="824"/>
                      <a:pt x="347" y="824"/>
                    </a:cubicBezTo>
                    <a:cubicBezTo>
                      <a:pt x="340" y="837"/>
                      <a:pt x="340" y="854"/>
                      <a:pt x="348" y="867"/>
                    </a:cubicBezTo>
                    <a:cubicBezTo>
                      <a:pt x="356" y="880"/>
                      <a:pt x="371" y="888"/>
                      <a:pt x="386" y="888"/>
                    </a:cubicBezTo>
                    <a:cubicBezTo>
                      <a:pt x="386" y="888"/>
                      <a:pt x="386" y="888"/>
                      <a:pt x="386" y="888"/>
                    </a:cubicBezTo>
                    <a:cubicBezTo>
                      <a:pt x="680" y="886"/>
                      <a:pt x="680" y="886"/>
                      <a:pt x="680" y="886"/>
                    </a:cubicBezTo>
                    <a:cubicBezTo>
                      <a:pt x="659" y="1030"/>
                      <a:pt x="536" y="1141"/>
                      <a:pt x="386" y="1142"/>
                    </a:cubicBezTo>
                    <a:close/>
                    <a:moveTo>
                      <a:pt x="921" y="762"/>
                    </a:moveTo>
                    <a:cubicBezTo>
                      <a:pt x="720" y="366"/>
                      <a:pt x="720" y="366"/>
                      <a:pt x="720" y="366"/>
                    </a:cubicBezTo>
                    <a:cubicBezTo>
                      <a:pt x="1263" y="366"/>
                      <a:pt x="1263" y="366"/>
                      <a:pt x="1263" y="366"/>
                    </a:cubicBezTo>
                    <a:lnTo>
                      <a:pt x="921" y="762"/>
                    </a:lnTo>
                    <a:close/>
                    <a:moveTo>
                      <a:pt x="1512" y="1142"/>
                    </a:moveTo>
                    <a:cubicBezTo>
                      <a:pt x="1348" y="1141"/>
                      <a:pt x="1215" y="1008"/>
                      <a:pt x="1214" y="844"/>
                    </a:cubicBezTo>
                    <a:cubicBezTo>
                      <a:pt x="1215" y="725"/>
                      <a:pt x="1284" y="623"/>
                      <a:pt x="1385" y="575"/>
                    </a:cubicBezTo>
                    <a:cubicBezTo>
                      <a:pt x="1470" y="857"/>
                      <a:pt x="1470" y="857"/>
                      <a:pt x="1470" y="857"/>
                    </a:cubicBezTo>
                    <a:cubicBezTo>
                      <a:pt x="1476" y="876"/>
                      <a:pt x="1493" y="888"/>
                      <a:pt x="1512" y="888"/>
                    </a:cubicBezTo>
                    <a:cubicBezTo>
                      <a:pt x="1516" y="888"/>
                      <a:pt x="1521" y="888"/>
                      <a:pt x="1525" y="886"/>
                    </a:cubicBezTo>
                    <a:cubicBezTo>
                      <a:pt x="1548" y="879"/>
                      <a:pt x="1561" y="855"/>
                      <a:pt x="1554" y="831"/>
                    </a:cubicBezTo>
                    <a:cubicBezTo>
                      <a:pt x="1554" y="831"/>
                      <a:pt x="1554" y="831"/>
                      <a:pt x="1554" y="831"/>
                    </a:cubicBezTo>
                    <a:cubicBezTo>
                      <a:pt x="1469" y="550"/>
                      <a:pt x="1469" y="550"/>
                      <a:pt x="1469" y="550"/>
                    </a:cubicBezTo>
                    <a:cubicBezTo>
                      <a:pt x="1483" y="548"/>
                      <a:pt x="1497" y="547"/>
                      <a:pt x="1512" y="546"/>
                    </a:cubicBezTo>
                    <a:cubicBezTo>
                      <a:pt x="1676" y="547"/>
                      <a:pt x="1809" y="680"/>
                      <a:pt x="1810" y="844"/>
                    </a:cubicBezTo>
                    <a:cubicBezTo>
                      <a:pt x="1809" y="1008"/>
                      <a:pt x="1676" y="1141"/>
                      <a:pt x="1512" y="1142"/>
                    </a:cubicBezTo>
                    <a:close/>
                  </a:path>
                </a:pathLst>
              </a:custGeom>
              <a:solidFill>
                <a:srgbClr val="FF8C00"/>
              </a:solidFill>
              <a:ln>
                <a:noFill/>
              </a:ln>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496" name="Freeform 495"/>
              <p:cNvSpPr>
                <a:spLocks noEditPoints="1"/>
              </p:cNvSpPr>
              <p:nvPr/>
            </p:nvSpPr>
            <p:spPr bwMode="auto">
              <a:xfrm>
                <a:off x="7183039" y="6646631"/>
                <a:ext cx="461492" cy="299403"/>
              </a:xfrm>
              <a:custGeom>
                <a:avLst/>
                <a:gdLst>
                  <a:gd name="T0" fmla="*/ 1443 w 1898"/>
                  <a:gd name="T1" fmla="*/ 464 h 1230"/>
                  <a:gd name="T2" fmla="*/ 1359 w 1898"/>
                  <a:gd name="T3" fmla="*/ 81 h 1230"/>
                  <a:gd name="T4" fmla="*/ 1177 w 1898"/>
                  <a:gd name="T5" fmla="*/ 47 h 1230"/>
                  <a:gd name="T6" fmla="*/ 1062 w 1898"/>
                  <a:gd name="T7" fmla="*/ 17 h 1230"/>
                  <a:gd name="T8" fmla="*/ 1171 w 1898"/>
                  <a:gd name="T9" fmla="*/ 135 h 1230"/>
                  <a:gd name="T10" fmla="*/ 1280 w 1898"/>
                  <a:gd name="T11" fmla="*/ 135 h 1230"/>
                  <a:gd name="T12" fmla="*/ 675 w 1898"/>
                  <a:gd name="T13" fmla="*/ 278 h 1230"/>
                  <a:gd name="T14" fmla="*/ 655 w 1898"/>
                  <a:gd name="T15" fmla="*/ 200 h 1230"/>
                  <a:gd name="T16" fmla="*/ 717 w 1898"/>
                  <a:gd name="T17" fmla="*/ 135 h 1230"/>
                  <a:gd name="T18" fmla="*/ 652 w 1898"/>
                  <a:gd name="T19" fmla="*/ 70 h 1230"/>
                  <a:gd name="T20" fmla="*/ 445 w 1898"/>
                  <a:gd name="T21" fmla="*/ 71 h 1230"/>
                  <a:gd name="T22" fmla="*/ 446 w 1898"/>
                  <a:gd name="T23" fmla="*/ 215 h 1230"/>
                  <a:gd name="T24" fmla="*/ 454 w 1898"/>
                  <a:gd name="T25" fmla="*/ 216 h 1230"/>
                  <a:gd name="T26" fmla="*/ 458 w 1898"/>
                  <a:gd name="T27" fmla="*/ 216 h 1230"/>
                  <a:gd name="T28" fmla="*/ 603 w 1898"/>
                  <a:gd name="T29" fmla="*/ 331 h 1230"/>
                  <a:gd name="T30" fmla="*/ 386 w 1898"/>
                  <a:gd name="T31" fmla="*/ 458 h 1230"/>
                  <a:gd name="T32" fmla="*/ 386 w 1898"/>
                  <a:gd name="T33" fmla="*/ 1230 h 1230"/>
                  <a:gd name="T34" fmla="*/ 911 w 1898"/>
                  <a:gd name="T35" fmla="*/ 885 h 1230"/>
                  <a:gd name="T36" fmla="*/ 911 w 1898"/>
                  <a:gd name="T37" fmla="*/ 885 h 1230"/>
                  <a:gd name="T38" fmla="*/ 921 w 1898"/>
                  <a:gd name="T39" fmla="*/ 883 h 1230"/>
                  <a:gd name="T40" fmla="*/ 931 w 1898"/>
                  <a:gd name="T41" fmla="*/ 880 h 1230"/>
                  <a:gd name="T42" fmla="*/ 935 w 1898"/>
                  <a:gd name="T43" fmla="*/ 877 h 1230"/>
                  <a:gd name="T44" fmla="*/ 943 w 1898"/>
                  <a:gd name="T45" fmla="*/ 870 h 1230"/>
                  <a:gd name="T46" fmla="*/ 945 w 1898"/>
                  <a:gd name="T47" fmla="*/ 869 h 1230"/>
                  <a:gd name="T48" fmla="*/ 1341 w 1898"/>
                  <a:gd name="T49" fmla="*/ 411 h 1230"/>
                  <a:gd name="T50" fmla="*/ 1358 w 1898"/>
                  <a:gd name="T51" fmla="*/ 486 h 1230"/>
                  <a:gd name="T52" fmla="*/ 1126 w 1898"/>
                  <a:gd name="T53" fmla="*/ 844 h 1230"/>
                  <a:gd name="T54" fmla="*/ 1898 w 1898"/>
                  <a:gd name="T55" fmla="*/ 844 h 1230"/>
                  <a:gd name="T56" fmla="*/ 652 w 1898"/>
                  <a:gd name="T57" fmla="*/ 428 h 1230"/>
                  <a:gd name="T58" fmla="*/ 769 w 1898"/>
                  <a:gd name="T59" fmla="*/ 797 h 1230"/>
                  <a:gd name="T60" fmla="*/ 652 w 1898"/>
                  <a:gd name="T61" fmla="*/ 428 h 1230"/>
                  <a:gd name="T62" fmla="*/ 459 w 1898"/>
                  <a:gd name="T63" fmla="*/ 799 h 1230"/>
                  <a:gd name="T64" fmla="*/ 679 w 1898"/>
                  <a:gd name="T65" fmla="*/ 798 h 1230"/>
                  <a:gd name="T66" fmla="*/ 88 w 1898"/>
                  <a:gd name="T67" fmla="*/ 844 h 1230"/>
                  <a:gd name="T68" fmla="*/ 483 w 1898"/>
                  <a:gd name="T69" fmla="*/ 563 h 1230"/>
                  <a:gd name="T70" fmla="*/ 348 w 1898"/>
                  <a:gd name="T71" fmla="*/ 867 h 1230"/>
                  <a:gd name="T72" fmla="*/ 386 w 1898"/>
                  <a:gd name="T73" fmla="*/ 888 h 1230"/>
                  <a:gd name="T74" fmla="*/ 386 w 1898"/>
                  <a:gd name="T75" fmla="*/ 1142 h 1230"/>
                  <a:gd name="T76" fmla="*/ 720 w 1898"/>
                  <a:gd name="T77" fmla="*/ 366 h 1230"/>
                  <a:gd name="T78" fmla="*/ 921 w 1898"/>
                  <a:gd name="T79" fmla="*/ 762 h 1230"/>
                  <a:gd name="T80" fmla="*/ 1214 w 1898"/>
                  <a:gd name="T81" fmla="*/ 844 h 1230"/>
                  <a:gd name="T82" fmla="*/ 1470 w 1898"/>
                  <a:gd name="T83" fmla="*/ 857 h 1230"/>
                  <a:gd name="T84" fmla="*/ 1525 w 1898"/>
                  <a:gd name="T85" fmla="*/ 886 h 1230"/>
                  <a:gd name="T86" fmla="*/ 1554 w 1898"/>
                  <a:gd name="T87" fmla="*/ 831 h 1230"/>
                  <a:gd name="T88" fmla="*/ 1512 w 1898"/>
                  <a:gd name="T89" fmla="*/ 546 h 1230"/>
                  <a:gd name="T90" fmla="*/ 1512 w 1898"/>
                  <a:gd name="T91" fmla="*/ 1142 h 1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898" h="1230">
                    <a:moveTo>
                      <a:pt x="1512" y="458"/>
                    </a:moveTo>
                    <a:cubicBezTo>
                      <a:pt x="1489" y="458"/>
                      <a:pt x="1466" y="460"/>
                      <a:pt x="1443" y="464"/>
                    </a:cubicBezTo>
                    <a:cubicBezTo>
                      <a:pt x="1443" y="462"/>
                      <a:pt x="1443" y="462"/>
                      <a:pt x="1443" y="462"/>
                    </a:cubicBezTo>
                    <a:cubicBezTo>
                      <a:pt x="1359" y="81"/>
                      <a:pt x="1359" y="81"/>
                      <a:pt x="1359" y="81"/>
                    </a:cubicBezTo>
                    <a:cubicBezTo>
                      <a:pt x="1354" y="61"/>
                      <a:pt x="1336" y="47"/>
                      <a:pt x="1315" y="47"/>
                    </a:cubicBezTo>
                    <a:cubicBezTo>
                      <a:pt x="1177" y="47"/>
                      <a:pt x="1177" y="47"/>
                      <a:pt x="1177" y="47"/>
                    </a:cubicBezTo>
                    <a:cubicBezTo>
                      <a:pt x="1171" y="46"/>
                      <a:pt x="1147" y="41"/>
                      <a:pt x="1124" y="17"/>
                    </a:cubicBezTo>
                    <a:cubicBezTo>
                      <a:pt x="1107" y="0"/>
                      <a:pt x="1079" y="0"/>
                      <a:pt x="1062" y="17"/>
                    </a:cubicBezTo>
                    <a:cubicBezTo>
                      <a:pt x="1045" y="35"/>
                      <a:pt x="1045" y="63"/>
                      <a:pt x="1062" y="80"/>
                    </a:cubicBezTo>
                    <a:cubicBezTo>
                      <a:pt x="1112" y="130"/>
                      <a:pt x="1165" y="134"/>
                      <a:pt x="1171" y="135"/>
                    </a:cubicBezTo>
                    <a:cubicBezTo>
                      <a:pt x="1174" y="135"/>
                      <a:pt x="1174" y="135"/>
                      <a:pt x="1174" y="135"/>
                    </a:cubicBezTo>
                    <a:cubicBezTo>
                      <a:pt x="1280" y="135"/>
                      <a:pt x="1280" y="135"/>
                      <a:pt x="1280" y="135"/>
                    </a:cubicBezTo>
                    <a:cubicBezTo>
                      <a:pt x="1312" y="278"/>
                      <a:pt x="1312" y="278"/>
                      <a:pt x="1312" y="278"/>
                    </a:cubicBezTo>
                    <a:cubicBezTo>
                      <a:pt x="675" y="278"/>
                      <a:pt x="675" y="278"/>
                      <a:pt x="675" y="278"/>
                    </a:cubicBezTo>
                    <a:cubicBezTo>
                      <a:pt x="636" y="202"/>
                      <a:pt x="636" y="202"/>
                      <a:pt x="636" y="202"/>
                    </a:cubicBezTo>
                    <a:cubicBezTo>
                      <a:pt x="655" y="200"/>
                      <a:pt x="655" y="200"/>
                      <a:pt x="655" y="200"/>
                    </a:cubicBezTo>
                    <a:cubicBezTo>
                      <a:pt x="656" y="200"/>
                      <a:pt x="657" y="200"/>
                      <a:pt x="658" y="199"/>
                    </a:cubicBezTo>
                    <a:cubicBezTo>
                      <a:pt x="691" y="196"/>
                      <a:pt x="717" y="169"/>
                      <a:pt x="717" y="135"/>
                    </a:cubicBezTo>
                    <a:cubicBezTo>
                      <a:pt x="717" y="102"/>
                      <a:pt x="692" y="75"/>
                      <a:pt x="660" y="71"/>
                    </a:cubicBezTo>
                    <a:cubicBezTo>
                      <a:pt x="658" y="70"/>
                      <a:pt x="655" y="70"/>
                      <a:pt x="652" y="70"/>
                    </a:cubicBezTo>
                    <a:cubicBezTo>
                      <a:pt x="454" y="70"/>
                      <a:pt x="454" y="70"/>
                      <a:pt x="454" y="70"/>
                    </a:cubicBezTo>
                    <a:cubicBezTo>
                      <a:pt x="451" y="70"/>
                      <a:pt x="448" y="70"/>
                      <a:pt x="445" y="71"/>
                    </a:cubicBezTo>
                    <a:cubicBezTo>
                      <a:pt x="409" y="75"/>
                      <a:pt x="381" y="106"/>
                      <a:pt x="381" y="143"/>
                    </a:cubicBezTo>
                    <a:cubicBezTo>
                      <a:pt x="381" y="181"/>
                      <a:pt x="409" y="211"/>
                      <a:pt x="446" y="215"/>
                    </a:cubicBezTo>
                    <a:cubicBezTo>
                      <a:pt x="448" y="216"/>
                      <a:pt x="451" y="216"/>
                      <a:pt x="453" y="216"/>
                    </a:cubicBezTo>
                    <a:cubicBezTo>
                      <a:pt x="454" y="216"/>
                      <a:pt x="454" y="216"/>
                      <a:pt x="454" y="216"/>
                    </a:cubicBezTo>
                    <a:cubicBezTo>
                      <a:pt x="454" y="216"/>
                      <a:pt x="454" y="216"/>
                      <a:pt x="454" y="216"/>
                    </a:cubicBezTo>
                    <a:cubicBezTo>
                      <a:pt x="455" y="216"/>
                      <a:pt x="457" y="216"/>
                      <a:pt x="458" y="216"/>
                    </a:cubicBezTo>
                    <a:cubicBezTo>
                      <a:pt x="541" y="209"/>
                      <a:pt x="541" y="209"/>
                      <a:pt x="541" y="209"/>
                    </a:cubicBezTo>
                    <a:cubicBezTo>
                      <a:pt x="603" y="331"/>
                      <a:pt x="603" y="331"/>
                      <a:pt x="603" y="331"/>
                    </a:cubicBezTo>
                    <a:cubicBezTo>
                      <a:pt x="524" y="484"/>
                      <a:pt x="524" y="484"/>
                      <a:pt x="524" y="484"/>
                    </a:cubicBezTo>
                    <a:cubicBezTo>
                      <a:pt x="481" y="467"/>
                      <a:pt x="434" y="458"/>
                      <a:pt x="386" y="458"/>
                    </a:cubicBezTo>
                    <a:cubicBezTo>
                      <a:pt x="173" y="458"/>
                      <a:pt x="0" y="631"/>
                      <a:pt x="0" y="844"/>
                    </a:cubicBezTo>
                    <a:cubicBezTo>
                      <a:pt x="0" y="1057"/>
                      <a:pt x="173" y="1230"/>
                      <a:pt x="386" y="1230"/>
                    </a:cubicBezTo>
                    <a:cubicBezTo>
                      <a:pt x="585" y="1230"/>
                      <a:pt x="749" y="1079"/>
                      <a:pt x="769" y="885"/>
                    </a:cubicBezTo>
                    <a:cubicBezTo>
                      <a:pt x="911" y="885"/>
                      <a:pt x="911" y="885"/>
                      <a:pt x="911" y="885"/>
                    </a:cubicBezTo>
                    <a:cubicBezTo>
                      <a:pt x="911" y="885"/>
                      <a:pt x="911" y="885"/>
                      <a:pt x="911" y="885"/>
                    </a:cubicBezTo>
                    <a:cubicBezTo>
                      <a:pt x="911" y="885"/>
                      <a:pt x="911" y="885"/>
                      <a:pt x="911" y="885"/>
                    </a:cubicBezTo>
                    <a:cubicBezTo>
                      <a:pt x="912" y="885"/>
                      <a:pt x="912" y="885"/>
                      <a:pt x="912" y="885"/>
                    </a:cubicBezTo>
                    <a:cubicBezTo>
                      <a:pt x="915" y="884"/>
                      <a:pt x="918" y="884"/>
                      <a:pt x="921" y="883"/>
                    </a:cubicBezTo>
                    <a:cubicBezTo>
                      <a:pt x="922" y="883"/>
                      <a:pt x="923" y="883"/>
                      <a:pt x="924" y="883"/>
                    </a:cubicBezTo>
                    <a:cubicBezTo>
                      <a:pt x="926" y="882"/>
                      <a:pt x="928" y="881"/>
                      <a:pt x="931" y="880"/>
                    </a:cubicBezTo>
                    <a:cubicBezTo>
                      <a:pt x="931" y="880"/>
                      <a:pt x="931" y="880"/>
                      <a:pt x="931" y="880"/>
                    </a:cubicBezTo>
                    <a:cubicBezTo>
                      <a:pt x="933" y="879"/>
                      <a:pt x="934" y="878"/>
                      <a:pt x="935" y="877"/>
                    </a:cubicBezTo>
                    <a:cubicBezTo>
                      <a:pt x="936" y="877"/>
                      <a:pt x="937" y="876"/>
                      <a:pt x="938" y="875"/>
                    </a:cubicBezTo>
                    <a:cubicBezTo>
                      <a:pt x="940" y="874"/>
                      <a:pt x="942" y="872"/>
                      <a:pt x="943" y="870"/>
                    </a:cubicBezTo>
                    <a:cubicBezTo>
                      <a:pt x="944" y="870"/>
                      <a:pt x="944" y="870"/>
                      <a:pt x="945" y="869"/>
                    </a:cubicBezTo>
                    <a:cubicBezTo>
                      <a:pt x="945" y="869"/>
                      <a:pt x="945" y="869"/>
                      <a:pt x="945" y="869"/>
                    </a:cubicBezTo>
                    <a:cubicBezTo>
                      <a:pt x="945" y="869"/>
                      <a:pt x="945" y="869"/>
                      <a:pt x="945" y="869"/>
                    </a:cubicBezTo>
                    <a:cubicBezTo>
                      <a:pt x="1341" y="411"/>
                      <a:pt x="1341" y="411"/>
                      <a:pt x="1341" y="411"/>
                    </a:cubicBezTo>
                    <a:cubicBezTo>
                      <a:pt x="1357" y="483"/>
                      <a:pt x="1357" y="483"/>
                      <a:pt x="1357" y="483"/>
                    </a:cubicBezTo>
                    <a:cubicBezTo>
                      <a:pt x="1358" y="486"/>
                      <a:pt x="1358" y="486"/>
                      <a:pt x="1358" y="486"/>
                    </a:cubicBezTo>
                    <a:cubicBezTo>
                      <a:pt x="1359" y="490"/>
                      <a:pt x="1359" y="490"/>
                      <a:pt x="1359" y="490"/>
                    </a:cubicBezTo>
                    <a:cubicBezTo>
                      <a:pt x="1222" y="549"/>
                      <a:pt x="1126" y="685"/>
                      <a:pt x="1126" y="844"/>
                    </a:cubicBezTo>
                    <a:cubicBezTo>
                      <a:pt x="1126" y="1057"/>
                      <a:pt x="1299" y="1230"/>
                      <a:pt x="1512" y="1230"/>
                    </a:cubicBezTo>
                    <a:cubicBezTo>
                      <a:pt x="1725" y="1230"/>
                      <a:pt x="1898" y="1057"/>
                      <a:pt x="1898" y="844"/>
                    </a:cubicBezTo>
                    <a:cubicBezTo>
                      <a:pt x="1898" y="631"/>
                      <a:pt x="1725" y="458"/>
                      <a:pt x="1512" y="458"/>
                    </a:cubicBezTo>
                    <a:close/>
                    <a:moveTo>
                      <a:pt x="652" y="428"/>
                    </a:moveTo>
                    <a:cubicBezTo>
                      <a:pt x="840" y="797"/>
                      <a:pt x="840" y="797"/>
                      <a:pt x="840" y="797"/>
                    </a:cubicBezTo>
                    <a:cubicBezTo>
                      <a:pt x="769" y="797"/>
                      <a:pt x="769" y="797"/>
                      <a:pt x="769" y="797"/>
                    </a:cubicBezTo>
                    <a:cubicBezTo>
                      <a:pt x="755" y="684"/>
                      <a:pt x="692" y="586"/>
                      <a:pt x="602" y="525"/>
                    </a:cubicBezTo>
                    <a:lnTo>
                      <a:pt x="652" y="428"/>
                    </a:lnTo>
                    <a:close/>
                    <a:moveTo>
                      <a:pt x="679" y="798"/>
                    </a:moveTo>
                    <a:cubicBezTo>
                      <a:pt x="459" y="799"/>
                      <a:pt x="459" y="799"/>
                      <a:pt x="459" y="799"/>
                    </a:cubicBezTo>
                    <a:cubicBezTo>
                      <a:pt x="561" y="604"/>
                      <a:pt x="561" y="604"/>
                      <a:pt x="561" y="604"/>
                    </a:cubicBezTo>
                    <a:cubicBezTo>
                      <a:pt x="623" y="649"/>
                      <a:pt x="667" y="718"/>
                      <a:pt x="679" y="798"/>
                    </a:cubicBezTo>
                    <a:close/>
                    <a:moveTo>
                      <a:pt x="386" y="1142"/>
                    </a:moveTo>
                    <a:cubicBezTo>
                      <a:pt x="221" y="1141"/>
                      <a:pt x="88" y="1008"/>
                      <a:pt x="88" y="844"/>
                    </a:cubicBezTo>
                    <a:cubicBezTo>
                      <a:pt x="88" y="680"/>
                      <a:pt x="221" y="547"/>
                      <a:pt x="386" y="546"/>
                    </a:cubicBezTo>
                    <a:cubicBezTo>
                      <a:pt x="420" y="547"/>
                      <a:pt x="452" y="553"/>
                      <a:pt x="483" y="563"/>
                    </a:cubicBezTo>
                    <a:cubicBezTo>
                      <a:pt x="347" y="824"/>
                      <a:pt x="347" y="824"/>
                      <a:pt x="347" y="824"/>
                    </a:cubicBezTo>
                    <a:cubicBezTo>
                      <a:pt x="340" y="837"/>
                      <a:pt x="340" y="854"/>
                      <a:pt x="348" y="867"/>
                    </a:cubicBezTo>
                    <a:cubicBezTo>
                      <a:pt x="356" y="880"/>
                      <a:pt x="371" y="888"/>
                      <a:pt x="386" y="888"/>
                    </a:cubicBezTo>
                    <a:cubicBezTo>
                      <a:pt x="386" y="888"/>
                      <a:pt x="386" y="888"/>
                      <a:pt x="386" y="888"/>
                    </a:cubicBezTo>
                    <a:cubicBezTo>
                      <a:pt x="680" y="886"/>
                      <a:pt x="680" y="886"/>
                      <a:pt x="680" y="886"/>
                    </a:cubicBezTo>
                    <a:cubicBezTo>
                      <a:pt x="659" y="1030"/>
                      <a:pt x="536" y="1141"/>
                      <a:pt x="386" y="1142"/>
                    </a:cubicBezTo>
                    <a:close/>
                    <a:moveTo>
                      <a:pt x="921" y="762"/>
                    </a:moveTo>
                    <a:cubicBezTo>
                      <a:pt x="720" y="366"/>
                      <a:pt x="720" y="366"/>
                      <a:pt x="720" y="366"/>
                    </a:cubicBezTo>
                    <a:cubicBezTo>
                      <a:pt x="1263" y="366"/>
                      <a:pt x="1263" y="366"/>
                      <a:pt x="1263" y="366"/>
                    </a:cubicBezTo>
                    <a:lnTo>
                      <a:pt x="921" y="762"/>
                    </a:lnTo>
                    <a:close/>
                    <a:moveTo>
                      <a:pt x="1512" y="1142"/>
                    </a:moveTo>
                    <a:cubicBezTo>
                      <a:pt x="1348" y="1141"/>
                      <a:pt x="1215" y="1008"/>
                      <a:pt x="1214" y="844"/>
                    </a:cubicBezTo>
                    <a:cubicBezTo>
                      <a:pt x="1215" y="725"/>
                      <a:pt x="1284" y="623"/>
                      <a:pt x="1385" y="575"/>
                    </a:cubicBezTo>
                    <a:cubicBezTo>
                      <a:pt x="1470" y="857"/>
                      <a:pt x="1470" y="857"/>
                      <a:pt x="1470" y="857"/>
                    </a:cubicBezTo>
                    <a:cubicBezTo>
                      <a:pt x="1476" y="876"/>
                      <a:pt x="1493" y="888"/>
                      <a:pt x="1512" y="888"/>
                    </a:cubicBezTo>
                    <a:cubicBezTo>
                      <a:pt x="1516" y="888"/>
                      <a:pt x="1521" y="888"/>
                      <a:pt x="1525" y="886"/>
                    </a:cubicBezTo>
                    <a:cubicBezTo>
                      <a:pt x="1548" y="879"/>
                      <a:pt x="1561" y="855"/>
                      <a:pt x="1554" y="831"/>
                    </a:cubicBezTo>
                    <a:cubicBezTo>
                      <a:pt x="1554" y="831"/>
                      <a:pt x="1554" y="831"/>
                      <a:pt x="1554" y="831"/>
                    </a:cubicBezTo>
                    <a:cubicBezTo>
                      <a:pt x="1469" y="550"/>
                      <a:pt x="1469" y="550"/>
                      <a:pt x="1469" y="550"/>
                    </a:cubicBezTo>
                    <a:cubicBezTo>
                      <a:pt x="1483" y="548"/>
                      <a:pt x="1497" y="547"/>
                      <a:pt x="1512" y="546"/>
                    </a:cubicBezTo>
                    <a:cubicBezTo>
                      <a:pt x="1676" y="547"/>
                      <a:pt x="1809" y="680"/>
                      <a:pt x="1810" y="844"/>
                    </a:cubicBezTo>
                    <a:cubicBezTo>
                      <a:pt x="1809" y="1008"/>
                      <a:pt x="1676" y="1141"/>
                      <a:pt x="1512" y="1142"/>
                    </a:cubicBezTo>
                    <a:close/>
                  </a:path>
                </a:pathLst>
              </a:custGeom>
              <a:solidFill>
                <a:srgbClr val="00BCF2"/>
              </a:solidFill>
              <a:ln>
                <a:noFill/>
              </a:ln>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grpSp>
      </p:grpSp>
      <p:sp>
        <p:nvSpPr>
          <p:cNvPr id="307" name="Content Placeholder 1"/>
          <p:cNvSpPr txBox="1">
            <a:spLocks/>
          </p:cNvSpPr>
          <p:nvPr/>
        </p:nvSpPr>
        <p:spPr>
          <a:xfrm>
            <a:off x="394562" y="2458285"/>
            <a:ext cx="5289625" cy="3037714"/>
          </a:xfrm>
          <a:prstGeom prst="rect">
            <a:avLst/>
          </a:prstGeom>
        </p:spPr>
        <p:txBody>
          <a:bodyPr lIns="93260" tIns="126817" rIns="253634" bIns="126817"/>
          <a:lstStyle>
            <a:lvl1pPr marL="342886" indent="-342886" algn="l" defTabSz="457181" rtl="0" eaLnBrk="1" latinLnBrk="0" hangingPunct="1">
              <a:spcBef>
                <a:spcPts val="1000"/>
              </a:spcBef>
              <a:buFont typeface="Arial"/>
              <a:buChar char="•"/>
              <a:defRPr sz="1800" kern="1200">
                <a:solidFill>
                  <a:srgbClr val="FFFFFF"/>
                </a:solidFill>
                <a:latin typeface="Segoe UI"/>
                <a:ea typeface="+mn-ea"/>
                <a:cs typeface="Segoe UI"/>
              </a:defRPr>
            </a:lvl1pPr>
            <a:lvl2pPr marL="742919" indent="-285738" algn="l" defTabSz="457181" rtl="0" eaLnBrk="1" latinLnBrk="0" hangingPunct="1">
              <a:spcBef>
                <a:spcPts val="1000"/>
              </a:spcBef>
              <a:buFont typeface="Arial"/>
              <a:buChar char="–"/>
              <a:defRPr sz="1600" kern="1200">
                <a:solidFill>
                  <a:srgbClr val="FFFFFF"/>
                </a:solidFill>
                <a:latin typeface="Segoe UI"/>
                <a:ea typeface="+mn-ea"/>
                <a:cs typeface="Segoe UI"/>
              </a:defRPr>
            </a:lvl2pPr>
            <a:lvl3pPr marL="1142952" indent="-228591" algn="l" defTabSz="457181" rtl="0" eaLnBrk="1" latinLnBrk="0" hangingPunct="1">
              <a:spcBef>
                <a:spcPts val="1000"/>
              </a:spcBef>
              <a:buFont typeface="Arial"/>
              <a:buChar char="•"/>
              <a:defRPr sz="1400" kern="1200">
                <a:solidFill>
                  <a:srgbClr val="FFFFFF"/>
                </a:solidFill>
                <a:latin typeface="Segoe UI"/>
                <a:ea typeface="+mn-ea"/>
                <a:cs typeface="Segoe UI"/>
              </a:defRPr>
            </a:lvl3pPr>
            <a:lvl4pPr marL="1600134" indent="-228591" algn="l" defTabSz="457181" rtl="0" eaLnBrk="1" latinLnBrk="0" hangingPunct="1">
              <a:spcBef>
                <a:spcPts val="1000"/>
              </a:spcBef>
              <a:buFont typeface="Arial"/>
              <a:buChar char="–"/>
              <a:defRPr sz="1200" kern="1200">
                <a:solidFill>
                  <a:srgbClr val="FFFFFF"/>
                </a:solidFill>
                <a:latin typeface="Segoe UI"/>
                <a:ea typeface="+mn-ea"/>
                <a:cs typeface="Segoe UI"/>
              </a:defRPr>
            </a:lvl4pPr>
            <a:lvl5pPr marL="2057314" indent="-228591" algn="l" defTabSz="457181" rtl="0" eaLnBrk="1" latinLnBrk="0" hangingPunct="1">
              <a:spcBef>
                <a:spcPts val="1000"/>
              </a:spcBef>
              <a:buFont typeface="Arial"/>
              <a:buChar char="»"/>
              <a:defRPr sz="1000" kern="1200">
                <a:solidFill>
                  <a:srgbClr val="FFFFFF"/>
                </a:solidFill>
                <a:latin typeface="Segoe UI"/>
                <a:ea typeface="+mn-ea"/>
                <a:cs typeface="Segoe UI"/>
              </a:defRPr>
            </a:lvl5pPr>
            <a:lvl6pPr marL="2514495" indent="-228591" algn="l" defTabSz="457181" rtl="0" eaLnBrk="1" latinLnBrk="0" hangingPunct="1">
              <a:spcBef>
                <a:spcPct val="20000"/>
              </a:spcBef>
              <a:buFont typeface="Arial"/>
              <a:buChar char="•"/>
              <a:defRPr sz="2000" kern="1200">
                <a:solidFill>
                  <a:schemeClr val="tx1"/>
                </a:solidFill>
                <a:latin typeface="+mn-lt"/>
                <a:ea typeface="+mn-ea"/>
                <a:cs typeface="+mn-cs"/>
              </a:defRPr>
            </a:lvl6pPr>
            <a:lvl7pPr marL="2971676" indent="-228591" algn="l" defTabSz="457181" rtl="0" eaLnBrk="1" latinLnBrk="0" hangingPunct="1">
              <a:spcBef>
                <a:spcPct val="20000"/>
              </a:spcBef>
              <a:buFont typeface="Arial"/>
              <a:buChar char="•"/>
              <a:defRPr sz="2000" kern="1200">
                <a:solidFill>
                  <a:schemeClr val="tx1"/>
                </a:solidFill>
                <a:latin typeface="+mn-lt"/>
                <a:ea typeface="+mn-ea"/>
                <a:cs typeface="+mn-cs"/>
              </a:defRPr>
            </a:lvl7pPr>
            <a:lvl8pPr marL="3428857" indent="-228591" algn="l" defTabSz="457181" rtl="0" eaLnBrk="1" latinLnBrk="0" hangingPunct="1">
              <a:spcBef>
                <a:spcPct val="20000"/>
              </a:spcBef>
              <a:buFont typeface="Arial"/>
              <a:buChar char="•"/>
              <a:defRPr sz="2000" kern="1200">
                <a:solidFill>
                  <a:schemeClr val="tx1"/>
                </a:solidFill>
                <a:latin typeface="+mn-lt"/>
                <a:ea typeface="+mn-ea"/>
                <a:cs typeface="+mn-cs"/>
              </a:defRPr>
            </a:lvl8pPr>
            <a:lvl9pPr marL="3886038" indent="-228591" algn="l" defTabSz="457181" rtl="0" eaLnBrk="1" latinLnBrk="0" hangingPunct="1">
              <a:spcBef>
                <a:spcPct val="20000"/>
              </a:spcBef>
              <a:buFont typeface="Arial"/>
              <a:buChar char="•"/>
              <a:defRPr sz="2000" kern="1200">
                <a:solidFill>
                  <a:schemeClr val="tx1"/>
                </a:solidFill>
                <a:latin typeface="+mn-lt"/>
                <a:ea typeface="+mn-ea"/>
                <a:cs typeface="+mn-cs"/>
              </a:defRPr>
            </a:lvl9pPr>
          </a:lstStyle>
          <a:p>
            <a:pPr marL="0" indent="0" defTabSz="634092">
              <a:spcBef>
                <a:spcPts val="2000"/>
              </a:spcBef>
              <a:spcAft>
                <a:spcPts val="0"/>
              </a:spcAft>
              <a:buNone/>
            </a:pPr>
            <a:r>
              <a:rPr lang="en-US" dirty="0">
                <a:solidFill>
                  <a:srgbClr val="000000"/>
                </a:solidFill>
                <a:latin typeface="+mn-lt"/>
              </a:rPr>
              <a:t>Configuration made easy in the new Azure portal</a:t>
            </a:r>
          </a:p>
          <a:p>
            <a:pPr marL="0" indent="0" defTabSz="634092">
              <a:spcBef>
                <a:spcPts val="2000"/>
              </a:spcBef>
              <a:spcAft>
                <a:spcPts val="0"/>
              </a:spcAft>
              <a:buNone/>
            </a:pPr>
            <a:r>
              <a:rPr lang="en-US" dirty="0">
                <a:solidFill>
                  <a:srgbClr val="000000"/>
                </a:solidFill>
                <a:latin typeface="+mn-lt"/>
              </a:rPr>
              <a:t>Policy-driven at the table and column level, for a defined set of users</a:t>
            </a:r>
          </a:p>
          <a:p>
            <a:pPr marL="0" indent="0" defTabSz="634092">
              <a:spcBef>
                <a:spcPts val="2000"/>
              </a:spcBef>
              <a:spcAft>
                <a:spcPts val="0"/>
              </a:spcAft>
              <a:buNone/>
            </a:pPr>
            <a:r>
              <a:rPr lang="en-US" dirty="0">
                <a:solidFill>
                  <a:srgbClr val="000000"/>
                </a:solidFill>
                <a:latin typeface="+mn-lt"/>
              </a:rPr>
              <a:t>Data masking applied in real-time to query results based on policy</a:t>
            </a:r>
          </a:p>
          <a:p>
            <a:pPr marL="0" indent="0" defTabSz="634092">
              <a:spcBef>
                <a:spcPts val="2000"/>
              </a:spcBef>
              <a:spcAft>
                <a:spcPts val="0"/>
              </a:spcAft>
              <a:buNone/>
            </a:pPr>
            <a:r>
              <a:rPr lang="en-US" dirty="0">
                <a:solidFill>
                  <a:srgbClr val="000000"/>
                </a:solidFill>
                <a:latin typeface="+mn-lt"/>
              </a:rPr>
              <a:t>Multiple masking functions available (e.g. full, partial) for various sensitive data categories (credit card numbers, SSN, etc.)</a:t>
            </a:r>
          </a:p>
        </p:txBody>
      </p:sp>
      <p:grpSp>
        <p:nvGrpSpPr>
          <p:cNvPr id="7" name="Group 6"/>
          <p:cNvGrpSpPr/>
          <p:nvPr/>
        </p:nvGrpSpPr>
        <p:grpSpPr>
          <a:xfrm>
            <a:off x="8500779" y="4219840"/>
            <a:ext cx="2195026" cy="1179936"/>
            <a:chOff x="9348329" y="4001983"/>
            <a:chExt cx="1540724" cy="828216"/>
          </a:xfrm>
        </p:grpSpPr>
        <p:grpSp>
          <p:nvGrpSpPr>
            <p:cNvPr id="5" name="Group 4"/>
            <p:cNvGrpSpPr/>
            <p:nvPr/>
          </p:nvGrpSpPr>
          <p:grpSpPr>
            <a:xfrm>
              <a:off x="9348329" y="4001983"/>
              <a:ext cx="1540724" cy="828216"/>
              <a:chOff x="9790145" y="3919039"/>
              <a:chExt cx="1263005" cy="678928"/>
            </a:xfrm>
          </p:grpSpPr>
          <p:sp>
            <p:nvSpPr>
              <p:cNvPr id="826" name="Freeform 6"/>
              <p:cNvSpPr>
                <a:spLocks/>
              </p:cNvSpPr>
              <p:nvPr/>
            </p:nvSpPr>
            <p:spPr bwMode="auto">
              <a:xfrm>
                <a:off x="9790145" y="4546798"/>
                <a:ext cx="1263005" cy="51169"/>
              </a:xfrm>
              <a:custGeom>
                <a:avLst/>
                <a:gdLst>
                  <a:gd name="T0" fmla="*/ 0 w 1282"/>
                  <a:gd name="T1" fmla="*/ 0 h 52"/>
                  <a:gd name="T2" fmla="*/ 0 w 1282"/>
                  <a:gd name="T3" fmla="*/ 25 h 52"/>
                  <a:gd name="T4" fmla="*/ 0 w 1282"/>
                  <a:gd name="T5" fmla="*/ 26 h 52"/>
                  <a:gd name="T6" fmla="*/ 0 w 1282"/>
                  <a:gd name="T7" fmla="*/ 27 h 52"/>
                  <a:gd name="T8" fmla="*/ 0 w 1282"/>
                  <a:gd name="T9" fmla="*/ 29 h 52"/>
                  <a:gd name="T10" fmla="*/ 1 w 1282"/>
                  <a:gd name="T11" fmla="*/ 30 h 52"/>
                  <a:gd name="T12" fmla="*/ 26 w 1282"/>
                  <a:gd name="T13" fmla="*/ 52 h 52"/>
                  <a:gd name="T14" fmla="*/ 1256 w 1282"/>
                  <a:gd name="T15" fmla="*/ 52 h 52"/>
                  <a:gd name="T16" fmla="*/ 1281 w 1282"/>
                  <a:gd name="T17" fmla="*/ 33 h 52"/>
                  <a:gd name="T18" fmla="*/ 1282 w 1282"/>
                  <a:gd name="T19" fmla="*/ 32 h 52"/>
                  <a:gd name="T20" fmla="*/ 1282 w 1282"/>
                  <a:gd name="T21" fmla="*/ 0 h 52"/>
                  <a:gd name="T22" fmla="*/ 0 w 1282"/>
                  <a:gd name="T23"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82" h="52">
                    <a:moveTo>
                      <a:pt x="0" y="0"/>
                    </a:moveTo>
                    <a:cubicBezTo>
                      <a:pt x="0" y="25"/>
                      <a:pt x="0" y="25"/>
                      <a:pt x="0" y="25"/>
                    </a:cubicBezTo>
                    <a:cubicBezTo>
                      <a:pt x="0" y="25"/>
                      <a:pt x="0" y="26"/>
                      <a:pt x="0" y="26"/>
                    </a:cubicBezTo>
                    <a:cubicBezTo>
                      <a:pt x="0" y="26"/>
                      <a:pt x="0" y="26"/>
                      <a:pt x="0" y="27"/>
                    </a:cubicBezTo>
                    <a:cubicBezTo>
                      <a:pt x="0" y="29"/>
                      <a:pt x="0" y="29"/>
                      <a:pt x="0" y="29"/>
                    </a:cubicBezTo>
                    <a:cubicBezTo>
                      <a:pt x="1" y="30"/>
                      <a:pt x="1" y="30"/>
                      <a:pt x="1" y="30"/>
                    </a:cubicBezTo>
                    <a:cubicBezTo>
                      <a:pt x="2" y="42"/>
                      <a:pt x="13" y="52"/>
                      <a:pt x="26" y="52"/>
                    </a:cubicBezTo>
                    <a:cubicBezTo>
                      <a:pt x="1256" y="52"/>
                      <a:pt x="1256" y="52"/>
                      <a:pt x="1256" y="52"/>
                    </a:cubicBezTo>
                    <a:cubicBezTo>
                      <a:pt x="1268" y="52"/>
                      <a:pt x="1277" y="44"/>
                      <a:pt x="1281" y="33"/>
                    </a:cubicBezTo>
                    <a:cubicBezTo>
                      <a:pt x="1281" y="33"/>
                      <a:pt x="1282" y="32"/>
                      <a:pt x="1282" y="32"/>
                    </a:cubicBezTo>
                    <a:cubicBezTo>
                      <a:pt x="1282" y="0"/>
                      <a:pt x="1282" y="0"/>
                      <a:pt x="1282" y="0"/>
                    </a:cubicBezTo>
                    <a:lnTo>
                      <a:pt x="0" y="0"/>
                    </a:lnTo>
                    <a:close/>
                  </a:path>
                </a:pathLst>
              </a:custGeom>
              <a:solidFill>
                <a:srgbClr val="002050"/>
              </a:solidFill>
              <a:ln>
                <a:noFill/>
              </a:ln>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827" name="Rectangle 7"/>
              <p:cNvSpPr>
                <a:spLocks noChangeArrowheads="1"/>
              </p:cNvSpPr>
              <p:nvPr/>
            </p:nvSpPr>
            <p:spPr bwMode="auto">
              <a:xfrm>
                <a:off x="9790145" y="4524749"/>
                <a:ext cx="1263005" cy="22049"/>
              </a:xfrm>
              <a:prstGeom prst="rect">
                <a:avLst/>
              </a:prstGeom>
              <a:solidFill>
                <a:srgbClr val="0072C6">
                  <a:lumMod val="50000"/>
                </a:srgbClr>
              </a:solidFill>
              <a:ln>
                <a:noFill/>
              </a:ln>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828" name="Rectangle 827"/>
              <p:cNvSpPr/>
              <p:nvPr/>
            </p:nvSpPr>
            <p:spPr>
              <a:xfrm>
                <a:off x="9991361" y="3949032"/>
                <a:ext cx="866045" cy="541184"/>
              </a:xfrm>
              <a:prstGeom prst="rect">
                <a:avLst/>
              </a:prstGeom>
              <a:solidFill>
                <a:srgbClr val="FFFFFF"/>
              </a:solidFill>
              <a:ln w="25400" cap="flat" cmpd="sng" algn="ctr">
                <a:noFill/>
                <a:prstDash val="solid"/>
              </a:ln>
              <a:effectLst/>
            </p:spPr>
            <p:txBody>
              <a:bodyPr rot="0" spcFirstLastPara="0" vertOverflow="overflow" horzOverflow="overflow" vert="horz" wrap="square" lIns="93260" tIns="46630" rIns="93260" bIns="46630" numCol="1" spcCol="0" rtlCol="0" fromWordArt="0" anchor="t" anchorCtr="0" forceAA="0" compatLnSpc="1">
                <a:prstTxWarp prst="textNoShape">
                  <a:avLst/>
                </a:prstTxWarp>
                <a:noAutofit/>
              </a:bodyPr>
              <a:lstStyle/>
              <a:p>
                <a:pPr algn="ctr" defTabSz="951248">
                  <a:defRPr/>
                </a:pPr>
                <a:endParaRPr lang="en-US" sz="1632" kern="0" dirty="0">
                  <a:solidFill>
                    <a:srgbClr val="68217A"/>
                  </a:solidFill>
                </a:endParaRPr>
              </a:p>
            </p:txBody>
          </p:sp>
          <p:sp>
            <p:nvSpPr>
              <p:cNvPr id="829" name="Freeform 5"/>
              <p:cNvSpPr>
                <a:spLocks noEditPoints="1"/>
              </p:cNvSpPr>
              <p:nvPr/>
            </p:nvSpPr>
            <p:spPr bwMode="auto">
              <a:xfrm>
                <a:off x="9951557" y="3919039"/>
                <a:ext cx="943093" cy="605710"/>
              </a:xfrm>
              <a:custGeom>
                <a:avLst/>
                <a:gdLst>
                  <a:gd name="T0" fmla="*/ 32 w 957"/>
                  <a:gd name="T1" fmla="*/ 614 h 614"/>
                  <a:gd name="T2" fmla="*/ 926 w 957"/>
                  <a:gd name="T3" fmla="*/ 614 h 614"/>
                  <a:gd name="T4" fmla="*/ 957 w 957"/>
                  <a:gd name="T5" fmla="*/ 582 h 614"/>
                  <a:gd name="T6" fmla="*/ 957 w 957"/>
                  <a:gd name="T7" fmla="*/ 33 h 614"/>
                  <a:gd name="T8" fmla="*/ 926 w 957"/>
                  <a:gd name="T9" fmla="*/ 0 h 614"/>
                  <a:gd name="T10" fmla="*/ 32 w 957"/>
                  <a:gd name="T11" fmla="*/ 0 h 614"/>
                  <a:gd name="T12" fmla="*/ 0 w 957"/>
                  <a:gd name="T13" fmla="*/ 33 h 614"/>
                  <a:gd name="T14" fmla="*/ 0 w 957"/>
                  <a:gd name="T15" fmla="*/ 582 h 614"/>
                  <a:gd name="T16" fmla="*/ 32 w 957"/>
                  <a:gd name="T17" fmla="*/ 614 h 614"/>
                  <a:gd name="T18" fmla="*/ 41 w 957"/>
                  <a:gd name="T19" fmla="*/ 36 h 614"/>
                  <a:gd name="T20" fmla="*/ 916 w 957"/>
                  <a:gd name="T21" fmla="*/ 36 h 614"/>
                  <a:gd name="T22" fmla="*/ 916 w 957"/>
                  <a:gd name="T23" fmla="*/ 575 h 614"/>
                  <a:gd name="T24" fmla="*/ 41 w 957"/>
                  <a:gd name="T25" fmla="*/ 575 h 614"/>
                  <a:gd name="T26" fmla="*/ 41 w 957"/>
                  <a:gd name="T27" fmla="*/ 36 h 6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57" h="614">
                    <a:moveTo>
                      <a:pt x="32" y="614"/>
                    </a:moveTo>
                    <a:cubicBezTo>
                      <a:pt x="926" y="614"/>
                      <a:pt x="926" y="614"/>
                      <a:pt x="926" y="614"/>
                    </a:cubicBezTo>
                    <a:cubicBezTo>
                      <a:pt x="945" y="614"/>
                      <a:pt x="957" y="601"/>
                      <a:pt x="957" y="582"/>
                    </a:cubicBezTo>
                    <a:cubicBezTo>
                      <a:pt x="957" y="33"/>
                      <a:pt x="957" y="33"/>
                      <a:pt x="957" y="33"/>
                    </a:cubicBezTo>
                    <a:cubicBezTo>
                      <a:pt x="957" y="13"/>
                      <a:pt x="945" y="0"/>
                      <a:pt x="926" y="0"/>
                    </a:cubicBezTo>
                    <a:cubicBezTo>
                      <a:pt x="32" y="0"/>
                      <a:pt x="32" y="0"/>
                      <a:pt x="32" y="0"/>
                    </a:cubicBezTo>
                    <a:cubicBezTo>
                      <a:pt x="16" y="0"/>
                      <a:pt x="0" y="13"/>
                      <a:pt x="0" y="33"/>
                    </a:cubicBezTo>
                    <a:cubicBezTo>
                      <a:pt x="0" y="582"/>
                      <a:pt x="0" y="582"/>
                      <a:pt x="0" y="582"/>
                    </a:cubicBezTo>
                    <a:cubicBezTo>
                      <a:pt x="0" y="601"/>
                      <a:pt x="16" y="614"/>
                      <a:pt x="32" y="614"/>
                    </a:cubicBezTo>
                    <a:close/>
                    <a:moveTo>
                      <a:pt x="41" y="36"/>
                    </a:moveTo>
                    <a:cubicBezTo>
                      <a:pt x="916" y="36"/>
                      <a:pt x="916" y="36"/>
                      <a:pt x="916" y="36"/>
                    </a:cubicBezTo>
                    <a:cubicBezTo>
                      <a:pt x="916" y="575"/>
                      <a:pt x="916" y="575"/>
                      <a:pt x="916" y="575"/>
                    </a:cubicBezTo>
                    <a:cubicBezTo>
                      <a:pt x="41" y="575"/>
                      <a:pt x="41" y="575"/>
                      <a:pt x="41" y="575"/>
                    </a:cubicBezTo>
                    <a:cubicBezTo>
                      <a:pt x="41" y="36"/>
                      <a:pt x="41" y="36"/>
                      <a:pt x="41" y="36"/>
                    </a:cubicBezTo>
                    <a:close/>
                  </a:path>
                </a:pathLst>
              </a:custGeom>
              <a:solidFill>
                <a:srgbClr val="002050"/>
              </a:solidFill>
              <a:ln>
                <a:noFill/>
              </a:ln>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grpSp>
        <p:pic>
          <p:nvPicPr>
            <p:cNvPr id="837" name="Content Placeholder 28"/>
            <p:cNvPicPr>
              <a:picLocks noChangeAspect="1"/>
            </p:cNvPicPr>
            <p:nvPr/>
          </p:nvPicPr>
          <p:blipFill rotWithShape="1">
            <a:blip r:embed="rId3">
              <a:extLst>
                <a:ext uri="{28A0092B-C50C-407E-A947-70E740481C1C}">
                  <a14:useLocalDpi xmlns:a14="http://schemas.microsoft.com/office/drawing/2010/main" val="0"/>
                </a:ext>
              </a:extLst>
            </a:blip>
            <a:srcRect l="8089" t="2428" r="4771" b="43721"/>
            <a:stretch/>
          </p:blipFill>
          <p:spPr>
            <a:xfrm>
              <a:off x="9607786" y="4059348"/>
              <a:ext cx="1033154" cy="655593"/>
            </a:xfrm>
            <a:prstGeom prst="rect">
              <a:avLst/>
            </a:prstGeom>
          </p:spPr>
        </p:pic>
      </p:grpSp>
      <p:grpSp>
        <p:nvGrpSpPr>
          <p:cNvPr id="776" name="Group 37"/>
          <p:cNvGrpSpPr/>
          <p:nvPr/>
        </p:nvGrpSpPr>
        <p:grpSpPr>
          <a:xfrm>
            <a:off x="10951052" y="4258097"/>
            <a:ext cx="834894" cy="2389279"/>
            <a:chOff x="5893176" y="3792885"/>
            <a:chExt cx="585200" cy="1674708"/>
          </a:xfrm>
        </p:grpSpPr>
        <p:sp>
          <p:nvSpPr>
            <p:cNvPr id="777" name="Rectangle 630"/>
            <p:cNvSpPr>
              <a:spLocks noChangeArrowheads="1"/>
            </p:cNvSpPr>
            <p:nvPr/>
          </p:nvSpPr>
          <p:spPr bwMode="auto">
            <a:xfrm>
              <a:off x="6132059" y="4189759"/>
              <a:ext cx="101114" cy="29828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304"/>
              <a:endParaRPr lang="en-US" sz="2448" dirty="0">
                <a:solidFill>
                  <a:srgbClr val="000000"/>
                </a:solidFill>
              </a:endParaRPr>
            </a:p>
          </p:txBody>
        </p:sp>
        <p:sp>
          <p:nvSpPr>
            <p:cNvPr id="778" name="Freeform 631"/>
            <p:cNvSpPr>
              <a:spLocks/>
            </p:cNvSpPr>
            <p:nvPr/>
          </p:nvSpPr>
          <p:spPr bwMode="auto">
            <a:xfrm>
              <a:off x="6048639" y="5401869"/>
              <a:ext cx="125129" cy="65724"/>
            </a:xfrm>
            <a:custGeom>
              <a:avLst/>
              <a:gdLst>
                <a:gd name="T0" fmla="*/ 21 w 42"/>
                <a:gd name="T1" fmla="*/ 0 h 22"/>
                <a:gd name="T2" fmla="*/ 0 w 42"/>
                <a:gd name="T3" fmla="*/ 22 h 22"/>
                <a:gd name="T4" fmla="*/ 42 w 42"/>
                <a:gd name="T5" fmla="*/ 22 h 22"/>
                <a:gd name="T6" fmla="*/ 21 w 42"/>
                <a:gd name="T7" fmla="*/ 0 h 22"/>
              </a:gdLst>
              <a:ahLst/>
              <a:cxnLst>
                <a:cxn ang="0">
                  <a:pos x="T0" y="T1"/>
                </a:cxn>
                <a:cxn ang="0">
                  <a:pos x="T2" y="T3"/>
                </a:cxn>
                <a:cxn ang="0">
                  <a:pos x="T4" y="T5"/>
                </a:cxn>
                <a:cxn ang="0">
                  <a:pos x="T6" y="T7"/>
                </a:cxn>
              </a:cxnLst>
              <a:rect l="0" t="0" r="r" b="b"/>
              <a:pathLst>
                <a:path w="42" h="22">
                  <a:moveTo>
                    <a:pt x="21" y="0"/>
                  </a:moveTo>
                  <a:cubicBezTo>
                    <a:pt x="9" y="0"/>
                    <a:pt x="0" y="10"/>
                    <a:pt x="0" y="22"/>
                  </a:cubicBezTo>
                  <a:cubicBezTo>
                    <a:pt x="42" y="22"/>
                    <a:pt x="42" y="22"/>
                    <a:pt x="42" y="22"/>
                  </a:cubicBezTo>
                  <a:cubicBezTo>
                    <a:pt x="42" y="10"/>
                    <a:pt x="33" y="0"/>
                    <a:pt x="2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51304"/>
              <a:endParaRPr lang="en-US" sz="2448" dirty="0">
                <a:solidFill>
                  <a:srgbClr val="000000"/>
                </a:solidFill>
              </a:endParaRPr>
            </a:p>
          </p:txBody>
        </p:sp>
        <p:sp>
          <p:nvSpPr>
            <p:cNvPr id="779" name="Freeform 632"/>
            <p:cNvSpPr>
              <a:spLocks/>
            </p:cNvSpPr>
            <p:nvPr/>
          </p:nvSpPr>
          <p:spPr bwMode="auto">
            <a:xfrm>
              <a:off x="6188936" y="5401869"/>
              <a:ext cx="125129" cy="65724"/>
            </a:xfrm>
            <a:custGeom>
              <a:avLst/>
              <a:gdLst>
                <a:gd name="T0" fmla="*/ 21 w 42"/>
                <a:gd name="T1" fmla="*/ 0 h 22"/>
                <a:gd name="T2" fmla="*/ 0 w 42"/>
                <a:gd name="T3" fmla="*/ 22 h 22"/>
                <a:gd name="T4" fmla="*/ 42 w 42"/>
                <a:gd name="T5" fmla="*/ 22 h 22"/>
                <a:gd name="T6" fmla="*/ 21 w 42"/>
                <a:gd name="T7" fmla="*/ 0 h 22"/>
              </a:gdLst>
              <a:ahLst/>
              <a:cxnLst>
                <a:cxn ang="0">
                  <a:pos x="T0" y="T1"/>
                </a:cxn>
                <a:cxn ang="0">
                  <a:pos x="T2" y="T3"/>
                </a:cxn>
                <a:cxn ang="0">
                  <a:pos x="T4" y="T5"/>
                </a:cxn>
                <a:cxn ang="0">
                  <a:pos x="T6" y="T7"/>
                </a:cxn>
              </a:cxnLst>
              <a:rect l="0" t="0" r="r" b="b"/>
              <a:pathLst>
                <a:path w="42" h="22">
                  <a:moveTo>
                    <a:pt x="21" y="0"/>
                  </a:moveTo>
                  <a:cubicBezTo>
                    <a:pt x="9" y="0"/>
                    <a:pt x="0" y="10"/>
                    <a:pt x="0" y="22"/>
                  </a:cubicBezTo>
                  <a:cubicBezTo>
                    <a:pt x="42" y="22"/>
                    <a:pt x="42" y="22"/>
                    <a:pt x="42" y="22"/>
                  </a:cubicBezTo>
                  <a:cubicBezTo>
                    <a:pt x="42" y="10"/>
                    <a:pt x="33" y="0"/>
                    <a:pt x="2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51304"/>
              <a:endParaRPr lang="en-US" sz="2448" dirty="0">
                <a:solidFill>
                  <a:srgbClr val="000000"/>
                </a:solidFill>
              </a:endParaRPr>
            </a:p>
          </p:txBody>
        </p:sp>
        <p:sp>
          <p:nvSpPr>
            <p:cNvPr id="780" name="Freeform 633"/>
            <p:cNvSpPr>
              <a:spLocks/>
            </p:cNvSpPr>
            <p:nvPr/>
          </p:nvSpPr>
          <p:spPr bwMode="auto">
            <a:xfrm>
              <a:off x="6092877" y="3929390"/>
              <a:ext cx="197173" cy="236355"/>
            </a:xfrm>
            <a:custGeom>
              <a:avLst/>
              <a:gdLst>
                <a:gd name="T0" fmla="*/ 59 w 66"/>
                <a:gd name="T1" fmla="*/ 45 h 79"/>
                <a:gd name="T2" fmla="*/ 23 w 66"/>
                <a:gd name="T3" fmla="*/ 74 h 79"/>
                <a:gd name="T4" fmla="*/ 6 w 66"/>
                <a:gd name="T5" fmla="*/ 30 h 79"/>
                <a:gd name="T6" fmla="*/ 46 w 66"/>
                <a:gd name="T7" fmla="*/ 5 h 79"/>
                <a:gd name="T8" fmla="*/ 59 w 66"/>
                <a:gd name="T9" fmla="*/ 45 h 79"/>
              </a:gdLst>
              <a:ahLst/>
              <a:cxnLst>
                <a:cxn ang="0">
                  <a:pos x="T0" y="T1"/>
                </a:cxn>
                <a:cxn ang="0">
                  <a:pos x="T2" y="T3"/>
                </a:cxn>
                <a:cxn ang="0">
                  <a:pos x="T4" y="T5"/>
                </a:cxn>
                <a:cxn ang="0">
                  <a:pos x="T6" y="T7"/>
                </a:cxn>
                <a:cxn ang="0">
                  <a:pos x="T8" y="T9"/>
                </a:cxn>
              </a:cxnLst>
              <a:rect l="0" t="0" r="r" b="b"/>
              <a:pathLst>
                <a:path w="66" h="79">
                  <a:moveTo>
                    <a:pt x="59" y="45"/>
                  </a:moveTo>
                  <a:cubicBezTo>
                    <a:pt x="53" y="64"/>
                    <a:pt x="39" y="79"/>
                    <a:pt x="23" y="74"/>
                  </a:cubicBezTo>
                  <a:cubicBezTo>
                    <a:pt x="8" y="69"/>
                    <a:pt x="0" y="49"/>
                    <a:pt x="6" y="30"/>
                  </a:cubicBezTo>
                  <a:cubicBezTo>
                    <a:pt x="13" y="11"/>
                    <a:pt x="30" y="0"/>
                    <a:pt x="46" y="5"/>
                  </a:cubicBezTo>
                  <a:cubicBezTo>
                    <a:pt x="62" y="10"/>
                    <a:pt x="66" y="26"/>
                    <a:pt x="59" y="45"/>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51304"/>
              <a:endParaRPr lang="en-US" sz="2448" dirty="0">
                <a:solidFill>
                  <a:srgbClr val="000000"/>
                </a:solidFill>
              </a:endParaRPr>
            </a:p>
          </p:txBody>
        </p:sp>
        <p:sp>
          <p:nvSpPr>
            <p:cNvPr id="781" name="Freeform 634"/>
            <p:cNvSpPr>
              <a:spLocks/>
            </p:cNvSpPr>
            <p:nvPr/>
          </p:nvSpPr>
          <p:spPr bwMode="auto">
            <a:xfrm>
              <a:off x="6066334" y="3902847"/>
              <a:ext cx="194645" cy="221188"/>
            </a:xfrm>
            <a:custGeom>
              <a:avLst/>
              <a:gdLst>
                <a:gd name="T0" fmla="*/ 56 w 65"/>
                <a:gd name="T1" fmla="*/ 24 h 74"/>
                <a:gd name="T2" fmla="*/ 50 w 65"/>
                <a:gd name="T3" fmla="*/ 67 h 74"/>
                <a:gd name="T4" fmla="*/ 10 w 65"/>
                <a:gd name="T5" fmla="*/ 51 h 74"/>
                <a:gd name="T6" fmla="*/ 15 w 65"/>
                <a:gd name="T7" fmla="*/ 8 h 74"/>
                <a:gd name="T8" fmla="*/ 56 w 65"/>
                <a:gd name="T9" fmla="*/ 24 h 74"/>
              </a:gdLst>
              <a:ahLst/>
              <a:cxnLst>
                <a:cxn ang="0">
                  <a:pos x="T0" y="T1"/>
                </a:cxn>
                <a:cxn ang="0">
                  <a:pos x="T2" y="T3"/>
                </a:cxn>
                <a:cxn ang="0">
                  <a:pos x="T4" y="T5"/>
                </a:cxn>
                <a:cxn ang="0">
                  <a:pos x="T6" y="T7"/>
                </a:cxn>
                <a:cxn ang="0">
                  <a:pos x="T8" y="T9"/>
                </a:cxn>
              </a:cxnLst>
              <a:rect l="0" t="0" r="r" b="b"/>
              <a:pathLst>
                <a:path w="65" h="74">
                  <a:moveTo>
                    <a:pt x="56" y="24"/>
                  </a:moveTo>
                  <a:cubicBezTo>
                    <a:pt x="65" y="40"/>
                    <a:pt x="63" y="59"/>
                    <a:pt x="50" y="67"/>
                  </a:cubicBezTo>
                  <a:cubicBezTo>
                    <a:pt x="37" y="74"/>
                    <a:pt x="19" y="67"/>
                    <a:pt x="10" y="51"/>
                  </a:cubicBezTo>
                  <a:cubicBezTo>
                    <a:pt x="0" y="34"/>
                    <a:pt x="3" y="15"/>
                    <a:pt x="15" y="8"/>
                  </a:cubicBezTo>
                  <a:cubicBezTo>
                    <a:pt x="28" y="0"/>
                    <a:pt x="46" y="7"/>
                    <a:pt x="56" y="24"/>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51304"/>
              <a:endParaRPr lang="en-US" sz="2448" dirty="0">
                <a:solidFill>
                  <a:srgbClr val="000000"/>
                </a:solidFill>
              </a:endParaRPr>
            </a:p>
          </p:txBody>
        </p:sp>
        <p:sp>
          <p:nvSpPr>
            <p:cNvPr id="782" name="Freeform 635"/>
            <p:cNvSpPr>
              <a:spLocks/>
            </p:cNvSpPr>
            <p:nvPr/>
          </p:nvSpPr>
          <p:spPr bwMode="auto">
            <a:xfrm>
              <a:off x="6132059" y="4108868"/>
              <a:ext cx="101114" cy="104906"/>
            </a:xfrm>
            <a:custGeom>
              <a:avLst/>
              <a:gdLst>
                <a:gd name="T0" fmla="*/ 80 w 80"/>
                <a:gd name="T1" fmla="*/ 64 h 83"/>
                <a:gd name="T2" fmla="*/ 40 w 80"/>
                <a:gd name="T3" fmla="*/ 83 h 83"/>
                <a:gd name="T4" fmla="*/ 0 w 80"/>
                <a:gd name="T5" fmla="*/ 64 h 83"/>
                <a:gd name="T6" fmla="*/ 0 w 80"/>
                <a:gd name="T7" fmla="*/ 0 h 83"/>
                <a:gd name="T8" fmla="*/ 80 w 80"/>
                <a:gd name="T9" fmla="*/ 0 h 83"/>
                <a:gd name="T10" fmla="*/ 80 w 80"/>
                <a:gd name="T11" fmla="*/ 64 h 83"/>
              </a:gdLst>
              <a:ahLst/>
              <a:cxnLst>
                <a:cxn ang="0">
                  <a:pos x="T0" y="T1"/>
                </a:cxn>
                <a:cxn ang="0">
                  <a:pos x="T2" y="T3"/>
                </a:cxn>
                <a:cxn ang="0">
                  <a:pos x="T4" y="T5"/>
                </a:cxn>
                <a:cxn ang="0">
                  <a:pos x="T6" y="T7"/>
                </a:cxn>
                <a:cxn ang="0">
                  <a:pos x="T8" y="T9"/>
                </a:cxn>
                <a:cxn ang="0">
                  <a:pos x="T10" y="T11"/>
                </a:cxn>
              </a:cxnLst>
              <a:rect l="0" t="0" r="r" b="b"/>
              <a:pathLst>
                <a:path w="80" h="83">
                  <a:moveTo>
                    <a:pt x="80" y="64"/>
                  </a:moveTo>
                  <a:lnTo>
                    <a:pt x="40" y="83"/>
                  </a:lnTo>
                  <a:lnTo>
                    <a:pt x="0" y="64"/>
                  </a:lnTo>
                  <a:lnTo>
                    <a:pt x="0" y="0"/>
                  </a:lnTo>
                  <a:lnTo>
                    <a:pt x="80" y="0"/>
                  </a:lnTo>
                  <a:lnTo>
                    <a:pt x="80" y="64"/>
                  </a:lnTo>
                  <a:close/>
                </a:path>
              </a:pathLst>
            </a:custGeom>
            <a:solidFill>
              <a:srgbClr val="FFB9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51304"/>
              <a:endParaRPr lang="en-US" sz="2448" dirty="0">
                <a:solidFill>
                  <a:srgbClr val="000000"/>
                </a:solidFill>
              </a:endParaRPr>
            </a:p>
          </p:txBody>
        </p:sp>
        <p:sp>
          <p:nvSpPr>
            <p:cNvPr id="783" name="Freeform 636"/>
            <p:cNvSpPr>
              <a:spLocks/>
            </p:cNvSpPr>
            <p:nvPr/>
          </p:nvSpPr>
          <p:spPr bwMode="auto">
            <a:xfrm>
              <a:off x="6153546" y="4213774"/>
              <a:ext cx="56877" cy="399402"/>
            </a:xfrm>
            <a:custGeom>
              <a:avLst/>
              <a:gdLst>
                <a:gd name="T0" fmla="*/ 35 w 45"/>
                <a:gd name="T1" fmla="*/ 23 h 316"/>
                <a:gd name="T2" fmla="*/ 45 w 45"/>
                <a:gd name="T3" fmla="*/ 19 h 316"/>
                <a:gd name="T4" fmla="*/ 23 w 45"/>
                <a:gd name="T5" fmla="*/ 0 h 316"/>
                <a:gd name="T6" fmla="*/ 0 w 45"/>
                <a:gd name="T7" fmla="*/ 19 h 316"/>
                <a:gd name="T8" fmla="*/ 11 w 45"/>
                <a:gd name="T9" fmla="*/ 23 h 316"/>
                <a:gd name="T10" fmla="*/ 9 w 45"/>
                <a:gd name="T11" fmla="*/ 290 h 316"/>
                <a:gd name="T12" fmla="*/ 23 w 45"/>
                <a:gd name="T13" fmla="*/ 316 h 316"/>
                <a:gd name="T14" fmla="*/ 35 w 45"/>
                <a:gd name="T15" fmla="*/ 290 h 316"/>
                <a:gd name="T16" fmla="*/ 35 w 45"/>
                <a:gd name="T17" fmla="*/ 23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316">
                  <a:moveTo>
                    <a:pt x="35" y="23"/>
                  </a:moveTo>
                  <a:lnTo>
                    <a:pt x="45" y="19"/>
                  </a:lnTo>
                  <a:lnTo>
                    <a:pt x="23" y="0"/>
                  </a:lnTo>
                  <a:lnTo>
                    <a:pt x="0" y="19"/>
                  </a:lnTo>
                  <a:lnTo>
                    <a:pt x="11" y="23"/>
                  </a:lnTo>
                  <a:lnTo>
                    <a:pt x="9" y="290"/>
                  </a:lnTo>
                  <a:lnTo>
                    <a:pt x="23" y="316"/>
                  </a:lnTo>
                  <a:lnTo>
                    <a:pt x="35" y="290"/>
                  </a:lnTo>
                  <a:lnTo>
                    <a:pt x="35" y="23"/>
                  </a:lnTo>
                  <a:close/>
                </a:path>
              </a:pathLst>
            </a:custGeom>
            <a:solidFill>
              <a:srgbClr val="68217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51304"/>
              <a:endParaRPr lang="en-US" sz="2448" dirty="0">
                <a:solidFill>
                  <a:srgbClr val="000000"/>
                </a:solidFill>
              </a:endParaRPr>
            </a:p>
          </p:txBody>
        </p:sp>
        <p:sp>
          <p:nvSpPr>
            <p:cNvPr id="784" name="Freeform 637"/>
            <p:cNvSpPr>
              <a:spLocks/>
            </p:cNvSpPr>
            <p:nvPr/>
          </p:nvSpPr>
          <p:spPr bwMode="auto">
            <a:xfrm>
              <a:off x="5893176" y="4218830"/>
              <a:ext cx="214868" cy="558658"/>
            </a:xfrm>
            <a:custGeom>
              <a:avLst/>
              <a:gdLst>
                <a:gd name="T0" fmla="*/ 72 w 72"/>
                <a:gd name="T1" fmla="*/ 8 h 187"/>
                <a:gd name="T2" fmla="*/ 43 w 72"/>
                <a:gd name="T3" fmla="*/ 0 h 187"/>
                <a:gd name="T4" fmla="*/ 0 w 72"/>
                <a:gd name="T5" fmla="*/ 187 h 187"/>
                <a:gd name="T6" fmla="*/ 29 w 72"/>
                <a:gd name="T7" fmla="*/ 187 h 187"/>
                <a:gd name="T8" fmla="*/ 72 w 72"/>
                <a:gd name="T9" fmla="*/ 8 h 187"/>
              </a:gdLst>
              <a:ahLst/>
              <a:cxnLst>
                <a:cxn ang="0">
                  <a:pos x="T0" y="T1"/>
                </a:cxn>
                <a:cxn ang="0">
                  <a:pos x="T2" y="T3"/>
                </a:cxn>
                <a:cxn ang="0">
                  <a:pos x="T4" y="T5"/>
                </a:cxn>
                <a:cxn ang="0">
                  <a:pos x="T6" y="T7"/>
                </a:cxn>
                <a:cxn ang="0">
                  <a:pos x="T8" y="T9"/>
                </a:cxn>
              </a:cxnLst>
              <a:rect l="0" t="0" r="r" b="b"/>
              <a:pathLst>
                <a:path w="72" h="187">
                  <a:moveTo>
                    <a:pt x="72" y="8"/>
                  </a:moveTo>
                  <a:cubicBezTo>
                    <a:pt x="62" y="5"/>
                    <a:pt x="53" y="3"/>
                    <a:pt x="43" y="0"/>
                  </a:cubicBezTo>
                  <a:cubicBezTo>
                    <a:pt x="15" y="60"/>
                    <a:pt x="6" y="121"/>
                    <a:pt x="0" y="187"/>
                  </a:cubicBezTo>
                  <a:cubicBezTo>
                    <a:pt x="29" y="187"/>
                    <a:pt x="29" y="187"/>
                    <a:pt x="29" y="187"/>
                  </a:cubicBezTo>
                  <a:cubicBezTo>
                    <a:pt x="36" y="123"/>
                    <a:pt x="45" y="66"/>
                    <a:pt x="72" y="8"/>
                  </a:cubicBezTo>
                  <a:close/>
                </a:path>
              </a:pathLst>
            </a:custGeom>
            <a:solidFill>
              <a:srgbClr val="4423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51304"/>
              <a:endParaRPr lang="en-US" sz="2448" dirty="0">
                <a:solidFill>
                  <a:srgbClr val="000000"/>
                </a:solidFill>
              </a:endParaRPr>
            </a:p>
          </p:txBody>
        </p:sp>
        <p:sp>
          <p:nvSpPr>
            <p:cNvPr id="785" name="Freeform 638"/>
            <p:cNvSpPr>
              <a:spLocks/>
            </p:cNvSpPr>
            <p:nvPr/>
          </p:nvSpPr>
          <p:spPr bwMode="auto">
            <a:xfrm>
              <a:off x="6260980" y="4218830"/>
              <a:ext cx="214868" cy="558658"/>
            </a:xfrm>
            <a:custGeom>
              <a:avLst/>
              <a:gdLst>
                <a:gd name="T0" fmla="*/ 0 w 72"/>
                <a:gd name="T1" fmla="*/ 8 h 187"/>
                <a:gd name="T2" fmla="*/ 28 w 72"/>
                <a:gd name="T3" fmla="*/ 0 h 187"/>
                <a:gd name="T4" fmla="*/ 72 w 72"/>
                <a:gd name="T5" fmla="*/ 187 h 187"/>
                <a:gd name="T6" fmla="*/ 43 w 72"/>
                <a:gd name="T7" fmla="*/ 187 h 187"/>
                <a:gd name="T8" fmla="*/ 0 w 72"/>
                <a:gd name="T9" fmla="*/ 8 h 187"/>
              </a:gdLst>
              <a:ahLst/>
              <a:cxnLst>
                <a:cxn ang="0">
                  <a:pos x="T0" y="T1"/>
                </a:cxn>
                <a:cxn ang="0">
                  <a:pos x="T2" y="T3"/>
                </a:cxn>
                <a:cxn ang="0">
                  <a:pos x="T4" y="T5"/>
                </a:cxn>
                <a:cxn ang="0">
                  <a:pos x="T6" y="T7"/>
                </a:cxn>
                <a:cxn ang="0">
                  <a:pos x="T8" y="T9"/>
                </a:cxn>
              </a:cxnLst>
              <a:rect l="0" t="0" r="r" b="b"/>
              <a:pathLst>
                <a:path w="72" h="187">
                  <a:moveTo>
                    <a:pt x="0" y="8"/>
                  </a:moveTo>
                  <a:cubicBezTo>
                    <a:pt x="9" y="5"/>
                    <a:pt x="19" y="3"/>
                    <a:pt x="28" y="0"/>
                  </a:cubicBezTo>
                  <a:cubicBezTo>
                    <a:pt x="56" y="60"/>
                    <a:pt x="66" y="121"/>
                    <a:pt x="72" y="187"/>
                  </a:cubicBezTo>
                  <a:cubicBezTo>
                    <a:pt x="43" y="187"/>
                    <a:pt x="43" y="187"/>
                    <a:pt x="43" y="187"/>
                  </a:cubicBezTo>
                  <a:cubicBezTo>
                    <a:pt x="36" y="123"/>
                    <a:pt x="27" y="66"/>
                    <a:pt x="0" y="8"/>
                  </a:cubicBezTo>
                  <a:close/>
                </a:path>
              </a:pathLst>
            </a:custGeom>
            <a:solidFill>
              <a:srgbClr val="4423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51304"/>
              <a:endParaRPr lang="en-US" sz="2448" dirty="0">
                <a:solidFill>
                  <a:srgbClr val="000000"/>
                </a:solidFill>
              </a:endParaRPr>
            </a:p>
          </p:txBody>
        </p:sp>
        <p:sp>
          <p:nvSpPr>
            <p:cNvPr id="786" name="Freeform 639"/>
            <p:cNvSpPr>
              <a:spLocks/>
            </p:cNvSpPr>
            <p:nvPr/>
          </p:nvSpPr>
          <p:spPr bwMode="auto">
            <a:xfrm>
              <a:off x="6048639" y="4828045"/>
              <a:ext cx="131449" cy="585200"/>
            </a:xfrm>
            <a:custGeom>
              <a:avLst/>
              <a:gdLst>
                <a:gd name="T0" fmla="*/ 85 w 104"/>
                <a:gd name="T1" fmla="*/ 463 h 463"/>
                <a:gd name="T2" fmla="*/ 14 w 104"/>
                <a:gd name="T3" fmla="*/ 463 h 463"/>
                <a:gd name="T4" fmla="*/ 0 w 104"/>
                <a:gd name="T5" fmla="*/ 0 h 463"/>
                <a:gd name="T6" fmla="*/ 104 w 104"/>
                <a:gd name="T7" fmla="*/ 0 h 463"/>
                <a:gd name="T8" fmla="*/ 85 w 104"/>
                <a:gd name="T9" fmla="*/ 463 h 463"/>
              </a:gdLst>
              <a:ahLst/>
              <a:cxnLst>
                <a:cxn ang="0">
                  <a:pos x="T0" y="T1"/>
                </a:cxn>
                <a:cxn ang="0">
                  <a:pos x="T2" y="T3"/>
                </a:cxn>
                <a:cxn ang="0">
                  <a:pos x="T4" y="T5"/>
                </a:cxn>
                <a:cxn ang="0">
                  <a:pos x="T6" y="T7"/>
                </a:cxn>
                <a:cxn ang="0">
                  <a:pos x="T8" y="T9"/>
                </a:cxn>
              </a:cxnLst>
              <a:rect l="0" t="0" r="r" b="b"/>
              <a:pathLst>
                <a:path w="104" h="463">
                  <a:moveTo>
                    <a:pt x="85" y="463"/>
                  </a:moveTo>
                  <a:lnTo>
                    <a:pt x="14" y="463"/>
                  </a:lnTo>
                  <a:lnTo>
                    <a:pt x="0" y="0"/>
                  </a:lnTo>
                  <a:lnTo>
                    <a:pt x="104" y="0"/>
                  </a:lnTo>
                  <a:lnTo>
                    <a:pt x="85" y="463"/>
                  </a:lnTo>
                  <a:close/>
                </a:path>
              </a:pathLst>
            </a:custGeom>
            <a:solidFill>
              <a:srgbClr val="0072C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51304"/>
              <a:endParaRPr lang="en-US" sz="2448" dirty="0">
                <a:solidFill>
                  <a:srgbClr val="000000"/>
                </a:solidFill>
              </a:endParaRPr>
            </a:p>
          </p:txBody>
        </p:sp>
        <p:sp>
          <p:nvSpPr>
            <p:cNvPr id="787" name="Freeform 640"/>
            <p:cNvSpPr>
              <a:spLocks/>
            </p:cNvSpPr>
            <p:nvPr/>
          </p:nvSpPr>
          <p:spPr bwMode="auto">
            <a:xfrm>
              <a:off x="6182616" y="4828045"/>
              <a:ext cx="131449" cy="585200"/>
            </a:xfrm>
            <a:custGeom>
              <a:avLst/>
              <a:gdLst>
                <a:gd name="T0" fmla="*/ 90 w 104"/>
                <a:gd name="T1" fmla="*/ 463 h 463"/>
                <a:gd name="T2" fmla="*/ 19 w 104"/>
                <a:gd name="T3" fmla="*/ 463 h 463"/>
                <a:gd name="T4" fmla="*/ 0 w 104"/>
                <a:gd name="T5" fmla="*/ 0 h 463"/>
                <a:gd name="T6" fmla="*/ 104 w 104"/>
                <a:gd name="T7" fmla="*/ 0 h 463"/>
                <a:gd name="T8" fmla="*/ 90 w 104"/>
                <a:gd name="T9" fmla="*/ 463 h 463"/>
              </a:gdLst>
              <a:ahLst/>
              <a:cxnLst>
                <a:cxn ang="0">
                  <a:pos x="T0" y="T1"/>
                </a:cxn>
                <a:cxn ang="0">
                  <a:pos x="T2" y="T3"/>
                </a:cxn>
                <a:cxn ang="0">
                  <a:pos x="T4" y="T5"/>
                </a:cxn>
                <a:cxn ang="0">
                  <a:pos x="T6" y="T7"/>
                </a:cxn>
                <a:cxn ang="0">
                  <a:pos x="T8" y="T9"/>
                </a:cxn>
              </a:cxnLst>
              <a:rect l="0" t="0" r="r" b="b"/>
              <a:pathLst>
                <a:path w="104" h="463">
                  <a:moveTo>
                    <a:pt x="90" y="463"/>
                  </a:moveTo>
                  <a:lnTo>
                    <a:pt x="19" y="463"/>
                  </a:lnTo>
                  <a:lnTo>
                    <a:pt x="0" y="0"/>
                  </a:lnTo>
                  <a:lnTo>
                    <a:pt x="104" y="0"/>
                  </a:lnTo>
                  <a:lnTo>
                    <a:pt x="90" y="463"/>
                  </a:lnTo>
                  <a:close/>
                </a:path>
              </a:pathLst>
            </a:custGeom>
            <a:solidFill>
              <a:srgbClr val="0072C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51304"/>
              <a:endParaRPr lang="en-US" sz="2448" dirty="0">
                <a:solidFill>
                  <a:srgbClr val="000000"/>
                </a:solidFill>
              </a:endParaRPr>
            </a:p>
          </p:txBody>
        </p:sp>
        <p:sp>
          <p:nvSpPr>
            <p:cNvPr id="788" name="Freeform 641"/>
            <p:cNvSpPr>
              <a:spLocks/>
            </p:cNvSpPr>
            <p:nvPr/>
          </p:nvSpPr>
          <p:spPr bwMode="auto">
            <a:xfrm>
              <a:off x="5905815" y="4777487"/>
              <a:ext cx="61933" cy="72044"/>
            </a:xfrm>
            <a:custGeom>
              <a:avLst/>
              <a:gdLst>
                <a:gd name="T0" fmla="*/ 0 w 21"/>
                <a:gd name="T1" fmla="*/ 0 h 24"/>
                <a:gd name="T2" fmla="*/ 0 w 21"/>
                <a:gd name="T3" fmla="*/ 13 h 24"/>
                <a:gd name="T4" fmla="*/ 10 w 21"/>
                <a:gd name="T5" fmla="*/ 24 h 24"/>
                <a:gd name="T6" fmla="*/ 21 w 21"/>
                <a:gd name="T7" fmla="*/ 13 h 24"/>
                <a:gd name="T8" fmla="*/ 21 w 21"/>
                <a:gd name="T9" fmla="*/ 0 h 24"/>
                <a:gd name="T10" fmla="*/ 0 w 21"/>
                <a:gd name="T11" fmla="*/ 0 h 24"/>
              </a:gdLst>
              <a:ahLst/>
              <a:cxnLst>
                <a:cxn ang="0">
                  <a:pos x="T0" y="T1"/>
                </a:cxn>
                <a:cxn ang="0">
                  <a:pos x="T2" y="T3"/>
                </a:cxn>
                <a:cxn ang="0">
                  <a:pos x="T4" y="T5"/>
                </a:cxn>
                <a:cxn ang="0">
                  <a:pos x="T6" y="T7"/>
                </a:cxn>
                <a:cxn ang="0">
                  <a:pos x="T8" y="T9"/>
                </a:cxn>
                <a:cxn ang="0">
                  <a:pos x="T10" y="T11"/>
                </a:cxn>
              </a:cxnLst>
              <a:rect l="0" t="0" r="r" b="b"/>
              <a:pathLst>
                <a:path w="21" h="24">
                  <a:moveTo>
                    <a:pt x="0" y="0"/>
                  </a:moveTo>
                  <a:cubicBezTo>
                    <a:pt x="0" y="13"/>
                    <a:pt x="0" y="13"/>
                    <a:pt x="0" y="13"/>
                  </a:cubicBezTo>
                  <a:cubicBezTo>
                    <a:pt x="0" y="19"/>
                    <a:pt x="4" y="24"/>
                    <a:pt x="10" y="24"/>
                  </a:cubicBezTo>
                  <a:cubicBezTo>
                    <a:pt x="16" y="24"/>
                    <a:pt x="21" y="19"/>
                    <a:pt x="21" y="13"/>
                  </a:cubicBezTo>
                  <a:cubicBezTo>
                    <a:pt x="21" y="0"/>
                    <a:pt x="21" y="0"/>
                    <a:pt x="21" y="0"/>
                  </a:cubicBezTo>
                  <a:lnTo>
                    <a:pt x="0" y="0"/>
                  </a:lnTo>
                  <a:close/>
                </a:path>
              </a:pathLst>
            </a:custGeom>
            <a:solidFill>
              <a:srgbClr val="FFB9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51304"/>
              <a:endParaRPr lang="en-US" sz="2448" dirty="0">
                <a:solidFill>
                  <a:srgbClr val="000000"/>
                </a:solidFill>
              </a:endParaRPr>
            </a:p>
          </p:txBody>
        </p:sp>
        <p:sp>
          <p:nvSpPr>
            <p:cNvPr id="789" name="Freeform 642"/>
            <p:cNvSpPr>
              <a:spLocks/>
            </p:cNvSpPr>
            <p:nvPr/>
          </p:nvSpPr>
          <p:spPr bwMode="auto">
            <a:xfrm>
              <a:off x="6397484" y="4777487"/>
              <a:ext cx="65724" cy="72044"/>
            </a:xfrm>
            <a:custGeom>
              <a:avLst/>
              <a:gdLst>
                <a:gd name="T0" fmla="*/ 0 w 22"/>
                <a:gd name="T1" fmla="*/ 0 h 24"/>
                <a:gd name="T2" fmla="*/ 0 w 22"/>
                <a:gd name="T3" fmla="*/ 13 h 24"/>
                <a:gd name="T4" fmla="*/ 11 w 22"/>
                <a:gd name="T5" fmla="*/ 24 h 24"/>
                <a:gd name="T6" fmla="*/ 22 w 22"/>
                <a:gd name="T7" fmla="*/ 13 h 24"/>
                <a:gd name="T8" fmla="*/ 22 w 22"/>
                <a:gd name="T9" fmla="*/ 0 h 24"/>
                <a:gd name="T10" fmla="*/ 0 w 22"/>
                <a:gd name="T11" fmla="*/ 0 h 24"/>
              </a:gdLst>
              <a:ahLst/>
              <a:cxnLst>
                <a:cxn ang="0">
                  <a:pos x="T0" y="T1"/>
                </a:cxn>
                <a:cxn ang="0">
                  <a:pos x="T2" y="T3"/>
                </a:cxn>
                <a:cxn ang="0">
                  <a:pos x="T4" y="T5"/>
                </a:cxn>
                <a:cxn ang="0">
                  <a:pos x="T6" y="T7"/>
                </a:cxn>
                <a:cxn ang="0">
                  <a:pos x="T8" y="T9"/>
                </a:cxn>
                <a:cxn ang="0">
                  <a:pos x="T10" y="T11"/>
                </a:cxn>
              </a:cxnLst>
              <a:rect l="0" t="0" r="r" b="b"/>
              <a:pathLst>
                <a:path w="22" h="24">
                  <a:moveTo>
                    <a:pt x="0" y="0"/>
                  </a:moveTo>
                  <a:cubicBezTo>
                    <a:pt x="0" y="13"/>
                    <a:pt x="0" y="13"/>
                    <a:pt x="0" y="13"/>
                  </a:cubicBezTo>
                  <a:cubicBezTo>
                    <a:pt x="0" y="19"/>
                    <a:pt x="5" y="24"/>
                    <a:pt x="11" y="24"/>
                  </a:cubicBezTo>
                  <a:cubicBezTo>
                    <a:pt x="17" y="24"/>
                    <a:pt x="22" y="19"/>
                    <a:pt x="22" y="13"/>
                  </a:cubicBezTo>
                  <a:cubicBezTo>
                    <a:pt x="22" y="0"/>
                    <a:pt x="22" y="0"/>
                    <a:pt x="22" y="0"/>
                  </a:cubicBezTo>
                  <a:lnTo>
                    <a:pt x="0" y="0"/>
                  </a:lnTo>
                  <a:close/>
                </a:path>
              </a:pathLst>
            </a:custGeom>
            <a:solidFill>
              <a:srgbClr val="FFB9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51304"/>
              <a:endParaRPr lang="en-US" sz="2448" dirty="0">
                <a:solidFill>
                  <a:srgbClr val="000000"/>
                </a:solidFill>
              </a:endParaRPr>
            </a:p>
          </p:txBody>
        </p:sp>
        <p:sp>
          <p:nvSpPr>
            <p:cNvPr id="790" name="Freeform 643"/>
            <p:cNvSpPr>
              <a:spLocks/>
            </p:cNvSpPr>
            <p:nvPr/>
          </p:nvSpPr>
          <p:spPr bwMode="auto">
            <a:xfrm>
              <a:off x="6022097" y="4189759"/>
              <a:ext cx="322302" cy="638285"/>
            </a:xfrm>
            <a:custGeom>
              <a:avLst/>
              <a:gdLst>
                <a:gd name="T0" fmla="*/ 167 w 255"/>
                <a:gd name="T1" fmla="*/ 0 h 505"/>
                <a:gd name="T2" fmla="*/ 127 w 255"/>
                <a:gd name="T3" fmla="*/ 314 h 505"/>
                <a:gd name="T4" fmla="*/ 87 w 255"/>
                <a:gd name="T5" fmla="*/ 0 h 505"/>
                <a:gd name="T6" fmla="*/ 0 w 255"/>
                <a:gd name="T7" fmla="*/ 23 h 505"/>
                <a:gd name="T8" fmla="*/ 4 w 255"/>
                <a:gd name="T9" fmla="*/ 505 h 505"/>
                <a:gd name="T10" fmla="*/ 250 w 255"/>
                <a:gd name="T11" fmla="*/ 505 h 505"/>
                <a:gd name="T12" fmla="*/ 255 w 255"/>
                <a:gd name="T13" fmla="*/ 23 h 505"/>
                <a:gd name="T14" fmla="*/ 167 w 255"/>
                <a:gd name="T15" fmla="*/ 0 h 5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5" h="505">
                  <a:moveTo>
                    <a:pt x="167" y="0"/>
                  </a:moveTo>
                  <a:lnTo>
                    <a:pt x="127" y="314"/>
                  </a:lnTo>
                  <a:lnTo>
                    <a:pt x="87" y="0"/>
                  </a:lnTo>
                  <a:lnTo>
                    <a:pt x="0" y="23"/>
                  </a:lnTo>
                  <a:lnTo>
                    <a:pt x="4" y="505"/>
                  </a:lnTo>
                  <a:lnTo>
                    <a:pt x="250" y="505"/>
                  </a:lnTo>
                  <a:lnTo>
                    <a:pt x="255" y="23"/>
                  </a:lnTo>
                  <a:lnTo>
                    <a:pt x="167" y="0"/>
                  </a:lnTo>
                  <a:close/>
                </a:path>
              </a:pathLst>
            </a:custGeom>
            <a:solidFill>
              <a:srgbClr val="4423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51304"/>
              <a:endParaRPr lang="en-US" sz="2448" dirty="0">
                <a:solidFill>
                  <a:srgbClr val="000000"/>
                </a:solidFill>
              </a:endParaRPr>
            </a:p>
          </p:txBody>
        </p:sp>
        <p:sp>
          <p:nvSpPr>
            <p:cNvPr id="791" name="Freeform 644"/>
            <p:cNvSpPr>
              <a:spLocks/>
            </p:cNvSpPr>
            <p:nvPr/>
          </p:nvSpPr>
          <p:spPr bwMode="auto">
            <a:xfrm>
              <a:off x="6263508" y="400775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FFD6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51304"/>
              <a:endParaRPr lang="en-US" sz="2448" dirty="0">
                <a:solidFill>
                  <a:srgbClr val="000000"/>
                </a:solidFill>
              </a:endParaRPr>
            </a:p>
          </p:txBody>
        </p:sp>
        <p:sp>
          <p:nvSpPr>
            <p:cNvPr id="792" name="Freeform 645"/>
            <p:cNvSpPr>
              <a:spLocks/>
            </p:cNvSpPr>
            <p:nvPr/>
          </p:nvSpPr>
          <p:spPr bwMode="auto">
            <a:xfrm>
              <a:off x="6263508" y="400396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FFD6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51304"/>
              <a:endParaRPr lang="en-US" sz="2448" dirty="0">
                <a:solidFill>
                  <a:srgbClr val="000000"/>
                </a:solidFill>
              </a:endParaRPr>
            </a:p>
          </p:txBody>
        </p:sp>
        <p:sp>
          <p:nvSpPr>
            <p:cNvPr id="793" name="Freeform 646"/>
            <p:cNvSpPr>
              <a:spLocks/>
            </p:cNvSpPr>
            <p:nvPr/>
          </p:nvSpPr>
          <p:spPr bwMode="auto">
            <a:xfrm>
              <a:off x="6260980" y="399511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FFD6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51304"/>
              <a:endParaRPr lang="en-US" sz="2448" dirty="0">
                <a:solidFill>
                  <a:srgbClr val="000000"/>
                </a:solidFill>
              </a:endParaRPr>
            </a:p>
          </p:txBody>
        </p:sp>
        <p:sp>
          <p:nvSpPr>
            <p:cNvPr id="794" name="Freeform 647"/>
            <p:cNvSpPr>
              <a:spLocks/>
            </p:cNvSpPr>
            <p:nvPr/>
          </p:nvSpPr>
          <p:spPr bwMode="auto">
            <a:xfrm>
              <a:off x="6260980" y="399890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FFD6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51304"/>
              <a:endParaRPr lang="en-US" sz="2448" dirty="0">
                <a:solidFill>
                  <a:srgbClr val="000000"/>
                </a:solidFill>
              </a:endParaRPr>
            </a:p>
          </p:txBody>
        </p:sp>
        <p:sp>
          <p:nvSpPr>
            <p:cNvPr id="795" name="Freeform 648"/>
            <p:cNvSpPr>
              <a:spLocks/>
            </p:cNvSpPr>
            <p:nvPr/>
          </p:nvSpPr>
          <p:spPr bwMode="auto">
            <a:xfrm>
              <a:off x="6102988" y="399890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FFD6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51304"/>
              <a:endParaRPr lang="en-US" sz="2448" dirty="0">
                <a:solidFill>
                  <a:srgbClr val="000000"/>
                </a:solidFill>
              </a:endParaRPr>
            </a:p>
          </p:txBody>
        </p:sp>
        <p:sp>
          <p:nvSpPr>
            <p:cNvPr id="796" name="Freeform 649"/>
            <p:cNvSpPr>
              <a:spLocks/>
            </p:cNvSpPr>
            <p:nvPr/>
          </p:nvSpPr>
          <p:spPr bwMode="auto">
            <a:xfrm>
              <a:off x="6266035" y="4010281"/>
              <a:ext cx="0" cy="2528"/>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solidFill>
              <a:srgbClr val="FFD6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51304"/>
              <a:endParaRPr lang="en-US" sz="2448" dirty="0">
                <a:solidFill>
                  <a:srgbClr val="000000"/>
                </a:solidFill>
              </a:endParaRPr>
            </a:p>
          </p:txBody>
        </p:sp>
        <p:sp>
          <p:nvSpPr>
            <p:cNvPr id="797" name="Freeform 650"/>
            <p:cNvSpPr>
              <a:spLocks/>
            </p:cNvSpPr>
            <p:nvPr/>
          </p:nvSpPr>
          <p:spPr bwMode="auto">
            <a:xfrm>
              <a:off x="6266035" y="4012809"/>
              <a:ext cx="0" cy="379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solidFill>
              <a:srgbClr val="FFD6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51304"/>
              <a:endParaRPr lang="en-US" sz="2448" dirty="0">
                <a:solidFill>
                  <a:srgbClr val="000000"/>
                </a:solidFill>
              </a:endParaRPr>
            </a:p>
          </p:txBody>
        </p:sp>
        <p:sp>
          <p:nvSpPr>
            <p:cNvPr id="798" name="Freeform 651"/>
            <p:cNvSpPr>
              <a:spLocks/>
            </p:cNvSpPr>
            <p:nvPr/>
          </p:nvSpPr>
          <p:spPr bwMode="auto">
            <a:xfrm>
              <a:off x="6257188" y="399258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FFD6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51304"/>
              <a:endParaRPr lang="en-US" sz="2448" dirty="0">
                <a:solidFill>
                  <a:srgbClr val="000000"/>
                </a:solidFill>
              </a:endParaRPr>
            </a:p>
          </p:txBody>
        </p:sp>
        <p:sp>
          <p:nvSpPr>
            <p:cNvPr id="799" name="Freeform 652"/>
            <p:cNvSpPr>
              <a:spLocks/>
            </p:cNvSpPr>
            <p:nvPr/>
          </p:nvSpPr>
          <p:spPr bwMode="auto">
            <a:xfrm>
              <a:off x="6096669" y="401280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FFD6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51304"/>
              <a:endParaRPr lang="en-US" sz="2448" dirty="0">
                <a:solidFill>
                  <a:srgbClr val="000000"/>
                </a:solidFill>
              </a:endParaRPr>
            </a:p>
          </p:txBody>
        </p:sp>
        <p:sp>
          <p:nvSpPr>
            <p:cNvPr id="800" name="Freeform 653"/>
            <p:cNvSpPr>
              <a:spLocks/>
            </p:cNvSpPr>
            <p:nvPr/>
          </p:nvSpPr>
          <p:spPr bwMode="auto">
            <a:xfrm>
              <a:off x="6099197" y="400396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FFD6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51304"/>
              <a:endParaRPr lang="en-US" sz="2448" dirty="0">
                <a:solidFill>
                  <a:srgbClr val="000000"/>
                </a:solidFill>
              </a:endParaRPr>
            </a:p>
          </p:txBody>
        </p:sp>
        <p:sp>
          <p:nvSpPr>
            <p:cNvPr id="801" name="Freeform 654"/>
            <p:cNvSpPr>
              <a:spLocks/>
            </p:cNvSpPr>
            <p:nvPr/>
          </p:nvSpPr>
          <p:spPr bwMode="auto">
            <a:xfrm>
              <a:off x="6099197" y="400143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FFD6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51304"/>
              <a:endParaRPr lang="en-US" sz="2448" dirty="0">
                <a:solidFill>
                  <a:srgbClr val="000000"/>
                </a:solidFill>
              </a:endParaRPr>
            </a:p>
          </p:txBody>
        </p:sp>
        <p:sp>
          <p:nvSpPr>
            <p:cNvPr id="802" name="Freeform 655"/>
            <p:cNvSpPr>
              <a:spLocks/>
            </p:cNvSpPr>
            <p:nvPr/>
          </p:nvSpPr>
          <p:spPr bwMode="auto">
            <a:xfrm>
              <a:off x="6096669" y="400775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FFD6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51304"/>
              <a:endParaRPr lang="en-US" sz="2448" dirty="0">
                <a:solidFill>
                  <a:srgbClr val="000000"/>
                </a:solidFill>
              </a:endParaRPr>
            </a:p>
          </p:txBody>
        </p:sp>
        <p:sp>
          <p:nvSpPr>
            <p:cNvPr id="803" name="Freeform 656"/>
            <p:cNvSpPr>
              <a:spLocks/>
            </p:cNvSpPr>
            <p:nvPr/>
          </p:nvSpPr>
          <p:spPr bwMode="auto">
            <a:xfrm>
              <a:off x="6081501" y="3986267"/>
              <a:ext cx="199701" cy="179478"/>
            </a:xfrm>
            <a:custGeom>
              <a:avLst/>
              <a:gdLst>
                <a:gd name="T0" fmla="*/ 64 w 67"/>
                <a:gd name="T1" fmla="*/ 15 h 60"/>
                <a:gd name="T2" fmla="*/ 62 w 67"/>
                <a:gd name="T3" fmla="*/ 14 h 60"/>
                <a:gd name="T4" fmla="*/ 62 w 67"/>
                <a:gd name="T5" fmla="*/ 10 h 60"/>
                <a:gd name="T6" fmla="*/ 62 w 67"/>
                <a:gd name="T7" fmla="*/ 9 h 60"/>
                <a:gd name="T8" fmla="*/ 62 w 67"/>
                <a:gd name="T9" fmla="*/ 9 h 60"/>
                <a:gd name="T10" fmla="*/ 62 w 67"/>
                <a:gd name="T11" fmla="*/ 8 h 60"/>
                <a:gd name="T12" fmla="*/ 61 w 67"/>
                <a:gd name="T13" fmla="*/ 7 h 60"/>
                <a:gd name="T14" fmla="*/ 61 w 67"/>
                <a:gd name="T15" fmla="*/ 7 h 60"/>
                <a:gd name="T16" fmla="*/ 61 w 67"/>
                <a:gd name="T17" fmla="*/ 6 h 60"/>
                <a:gd name="T18" fmla="*/ 61 w 67"/>
                <a:gd name="T19" fmla="*/ 6 h 60"/>
                <a:gd name="T20" fmla="*/ 60 w 67"/>
                <a:gd name="T21" fmla="*/ 4 h 60"/>
                <a:gd name="T22" fmla="*/ 60 w 67"/>
                <a:gd name="T23" fmla="*/ 4 h 60"/>
                <a:gd name="T24" fmla="*/ 60 w 67"/>
                <a:gd name="T25" fmla="*/ 3 h 60"/>
                <a:gd name="T26" fmla="*/ 60 w 67"/>
                <a:gd name="T27" fmla="*/ 3 h 60"/>
                <a:gd name="T28" fmla="*/ 59 w 67"/>
                <a:gd name="T29" fmla="*/ 2 h 60"/>
                <a:gd name="T30" fmla="*/ 59 w 67"/>
                <a:gd name="T31" fmla="*/ 2 h 60"/>
                <a:gd name="T32" fmla="*/ 54 w 67"/>
                <a:gd name="T33" fmla="*/ 3 h 60"/>
                <a:gd name="T34" fmla="*/ 45 w 67"/>
                <a:gd name="T35" fmla="*/ 1 h 60"/>
                <a:gd name="T36" fmla="*/ 27 w 67"/>
                <a:gd name="T37" fmla="*/ 3 h 60"/>
                <a:gd name="T38" fmla="*/ 9 w 67"/>
                <a:gd name="T39" fmla="*/ 0 h 60"/>
                <a:gd name="T40" fmla="*/ 7 w 67"/>
                <a:gd name="T41" fmla="*/ 4 h 60"/>
                <a:gd name="T42" fmla="*/ 7 w 67"/>
                <a:gd name="T43" fmla="*/ 4 h 60"/>
                <a:gd name="T44" fmla="*/ 6 w 67"/>
                <a:gd name="T45" fmla="*/ 5 h 60"/>
                <a:gd name="T46" fmla="*/ 6 w 67"/>
                <a:gd name="T47" fmla="*/ 5 h 60"/>
                <a:gd name="T48" fmla="*/ 6 w 67"/>
                <a:gd name="T49" fmla="*/ 6 h 60"/>
                <a:gd name="T50" fmla="*/ 6 w 67"/>
                <a:gd name="T51" fmla="*/ 6 h 60"/>
                <a:gd name="T52" fmla="*/ 5 w 67"/>
                <a:gd name="T53" fmla="*/ 7 h 60"/>
                <a:gd name="T54" fmla="*/ 5 w 67"/>
                <a:gd name="T55" fmla="*/ 7 h 60"/>
                <a:gd name="T56" fmla="*/ 5 w 67"/>
                <a:gd name="T57" fmla="*/ 9 h 60"/>
                <a:gd name="T58" fmla="*/ 5 w 67"/>
                <a:gd name="T59" fmla="*/ 9 h 60"/>
                <a:gd name="T60" fmla="*/ 5 w 67"/>
                <a:gd name="T61" fmla="*/ 10 h 60"/>
                <a:gd name="T62" fmla="*/ 5 w 67"/>
                <a:gd name="T63" fmla="*/ 14 h 60"/>
                <a:gd name="T64" fmla="*/ 4 w 67"/>
                <a:gd name="T65" fmla="*/ 14 h 60"/>
                <a:gd name="T66" fmla="*/ 0 w 67"/>
                <a:gd name="T67" fmla="*/ 19 h 60"/>
                <a:gd name="T68" fmla="*/ 0 w 67"/>
                <a:gd name="T69" fmla="*/ 30 h 60"/>
                <a:gd name="T70" fmla="*/ 5 w 67"/>
                <a:gd name="T71" fmla="*/ 35 h 60"/>
                <a:gd name="T72" fmla="*/ 21 w 67"/>
                <a:gd name="T73" fmla="*/ 60 h 60"/>
                <a:gd name="T74" fmla="*/ 46 w 67"/>
                <a:gd name="T75" fmla="*/ 60 h 60"/>
                <a:gd name="T76" fmla="*/ 62 w 67"/>
                <a:gd name="T77" fmla="*/ 35 h 60"/>
                <a:gd name="T78" fmla="*/ 67 w 67"/>
                <a:gd name="T79" fmla="*/ 30 h 60"/>
                <a:gd name="T80" fmla="*/ 67 w 67"/>
                <a:gd name="T81" fmla="*/ 19 h 60"/>
                <a:gd name="T82" fmla="*/ 64 w 67"/>
                <a:gd name="T83" fmla="*/ 15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7" h="60">
                  <a:moveTo>
                    <a:pt x="64" y="15"/>
                  </a:moveTo>
                  <a:cubicBezTo>
                    <a:pt x="63" y="15"/>
                    <a:pt x="62" y="14"/>
                    <a:pt x="62" y="14"/>
                  </a:cubicBezTo>
                  <a:cubicBezTo>
                    <a:pt x="62" y="10"/>
                    <a:pt x="62" y="10"/>
                    <a:pt x="62" y="10"/>
                  </a:cubicBezTo>
                  <a:cubicBezTo>
                    <a:pt x="62" y="10"/>
                    <a:pt x="62" y="9"/>
                    <a:pt x="62" y="9"/>
                  </a:cubicBezTo>
                  <a:cubicBezTo>
                    <a:pt x="62" y="9"/>
                    <a:pt x="62" y="9"/>
                    <a:pt x="62" y="9"/>
                  </a:cubicBezTo>
                  <a:cubicBezTo>
                    <a:pt x="62" y="8"/>
                    <a:pt x="62" y="8"/>
                    <a:pt x="62" y="8"/>
                  </a:cubicBezTo>
                  <a:cubicBezTo>
                    <a:pt x="62" y="8"/>
                    <a:pt x="62" y="7"/>
                    <a:pt x="61" y="7"/>
                  </a:cubicBezTo>
                  <a:cubicBezTo>
                    <a:pt x="61" y="7"/>
                    <a:pt x="61" y="7"/>
                    <a:pt x="61" y="7"/>
                  </a:cubicBezTo>
                  <a:cubicBezTo>
                    <a:pt x="61" y="6"/>
                    <a:pt x="61" y="6"/>
                    <a:pt x="61" y="6"/>
                  </a:cubicBezTo>
                  <a:cubicBezTo>
                    <a:pt x="61" y="6"/>
                    <a:pt x="61" y="6"/>
                    <a:pt x="61" y="6"/>
                  </a:cubicBezTo>
                  <a:cubicBezTo>
                    <a:pt x="61" y="5"/>
                    <a:pt x="61" y="5"/>
                    <a:pt x="60" y="4"/>
                  </a:cubicBezTo>
                  <a:cubicBezTo>
                    <a:pt x="60" y="4"/>
                    <a:pt x="60" y="4"/>
                    <a:pt x="60" y="4"/>
                  </a:cubicBezTo>
                  <a:cubicBezTo>
                    <a:pt x="60" y="4"/>
                    <a:pt x="60" y="4"/>
                    <a:pt x="60" y="3"/>
                  </a:cubicBezTo>
                  <a:cubicBezTo>
                    <a:pt x="60" y="3"/>
                    <a:pt x="60" y="3"/>
                    <a:pt x="60" y="3"/>
                  </a:cubicBezTo>
                  <a:cubicBezTo>
                    <a:pt x="60" y="3"/>
                    <a:pt x="59" y="3"/>
                    <a:pt x="59" y="2"/>
                  </a:cubicBezTo>
                  <a:cubicBezTo>
                    <a:pt x="59" y="2"/>
                    <a:pt x="59" y="2"/>
                    <a:pt x="59" y="2"/>
                  </a:cubicBezTo>
                  <a:cubicBezTo>
                    <a:pt x="58" y="3"/>
                    <a:pt x="56" y="3"/>
                    <a:pt x="54" y="3"/>
                  </a:cubicBezTo>
                  <a:cubicBezTo>
                    <a:pt x="50" y="3"/>
                    <a:pt x="47" y="2"/>
                    <a:pt x="45" y="1"/>
                  </a:cubicBezTo>
                  <a:cubicBezTo>
                    <a:pt x="40" y="2"/>
                    <a:pt x="34" y="3"/>
                    <a:pt x="27" y="3"/>
                  </a:cubicBezTo>
                  <a:cubicBezTo>
                    <a:pt x="20" y="3"/>
                    <a:pt x="14" y="2"/>
                    <a:pt x="9" y="0"/>
                  </a:cubicBezTo>
                  <a:cubicBezTo>
                    <a:pt x="8" y="1"/>
                    <a:pt x="7" y="2"/>
                    <a:pt x="7" y="4"/>
                  </a:cubicBezTo>
                  <a:cubicBezTo>
                    <a:pt x="7" y="4"/>
                    <a:pt x="7" y="4"/>
                    <a:pt x="7" y="4"/>
                  </a:cubicBezTo>
                  <a:cubicBezTo>
                    <a:pt x="6" y="4"/>
                    <a:pt x="6" y="4"/>
                    <a:pt x="6" y="5"/>
                  </a:cubicBezTo>
                  <a:cubicBezTo>
                    <a:pt x="6" y="5"/>
                    <a:pt x="6" y="5"/>
                    <a:pt x="6" y="5"/>
                  </a:cubicBezTo>
                  <a:cubicBezTo>
                    <a:pt x="6" y="5"/>
                    <a:pt x="6" y="6"/>
                    <a:pt x="6" y="6"/>
                  </a:cubicBezTo>
                  <a:cubicBezTo>
                    <a:pt x="6" y="6"/>
                    <a:pt x="6" y="6"/>
                    <a:pt x="6" y="6"/>
                  </a:cubicBezTo>
                  <a:cubicBezTo>
                    <a:pt x="5" y="6"/>
                    <a:pt x="5" y="7"/>
                    <a:pt x="5" y="7"/>
                  </a:cubicBezTo>
                  <a:cubicBezTo>
                    <a:pt x="5" y="7"/>
                    <a:pt x="5" y="7"/>
                    <a:pt x="5" y="7"/>
                  </a:cubicBezTo>
                  <a:cubicBezTo>
                    <a:pt x="5" y="8"/>
                    <a:pt x="5" y="8"/>
                    <a:pt x="5" y="9"/>
                  </a:cubicBezTo>
                  <a:cubicBezTo>
                    <a:pt x="5" y="9"/>
                    <a:pt x="5" y="9"/>
                    <a:pt x="5" y="9"/>
                  </a:cubicBezTo>
                  <a:cubicBezTo>
                    <a:pt x="5" y="9"/>
                    <a:pt x="5" y="10"/>
                    <a:pt x="5" y="10"/>
                  </a:cubicBezTo>
                  <a:cubicBezTo>
                    <a:pt x="5" y="14"/>
                    <a:pt x="5" y="14"/>
                    <a:pt x="5" y="14"/>
                  </a:cubicBezTo>
                  <a:cubicBezTo>
                    <a:pt x="5" y="14"/>
                    <a:pt x="4" y="14"/>
                    <a:pt x="4" y="14"/>
                  </a:cubicBezTo>
                  <a:cubicBezTo>
                    <a:pt x="2" y="15"/>
                    <a:pt x="0" y="17"/>
                    <a:pt x="0" y="19"/>
                  </a:cubicBezTo>
                  <a:cubicBezTo>
                    <a:pt x="0" y="30"/>
                    <a:pt x="0" y="30"/>
                    <a:pt x="0" y="30"/>
                  </a:cubicBezTo>
                  <a:cubicBezTo>
                    <a:pt x="0" y="32"/>
                    <a:pt x="2" y="35"/>
                    <a:pt x="5" y="35"/>
                  </a:cubicBezTo>
                  <a:cubicBezTo>
                    <a:pt x="5" y="35"/>
                    <a:pt x="13" y="60"/>
                    <a:pt x="21" y="60"/>
                  </a:cubicBezTo>
                  <a:cubicBezTo>
                    <a:pt x="46" y="60"/>
                    <a:pt x="46" y="60"/>
                    <a:pt x="46" y="60"/>
                  </a:cubicBezTo>
                  <a:cubicBezTo>
                    <a:pt x="54" y="60"/>
                    <a:pt x="62" y="35"/>
                    <a:pt x="62" y="35"/>
                  </a:cubicBezTo>
                  <a:cubicBezTo>
                    <a:pt x="65" y="35"/>
                    <a:pt x="67" y="32"/>
                    <a:pt x="67" y="30"/>
                  </a:cubicBezTo>
                  <a:cubicBezTo>
                    <a:pt x="67" y="19"/>
                    <a:pt x="67" y="19"/>
                    <a:pt x="67" y="19"/>
                  </a:cubicBezTo>
                  <a:cubicBezTo>
                    <a:pt x="67" y="17"/>
                    <a:pt x="65" y="15"/>
                    <a:pt x="64" y="15"/>
                  </a:cubicBezTo>
                  <a:close/>
                </a:path>
              </a:pathLst>
            </a:custGeom>
            <a:solidFill>
              <a:srgbClr val="FFB9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51304"/>
              <a:endParaRPr lang="en-US" sz="2448" dirty="0">
                <a:solidFill>
                  <a:srgbClr val="000000"/>
                </a:solidFill>
              </a:endParaRPr>
            </a:p>
          </p:txBody>
        </p:sp>
        <p:sp>
          <p:nvSpPr>
            <p:cNvPr id="804" name="Freeform 657"/>
            <p:cNvSpPr>
              <a:spLocks noEditPoints="1"/>
            </p:cNvSpPr>
            <p:nvPr/>
          </p:nvSpPr>
          <p:spPr bwMode="auto">
            <a:xfrm>
              <a:off x="6099197" y="4022921"/>
              <a:ext cx="170631" cy="55613"/>
            </a:xfrm>
            <a:custGeom>
              <a:avLst/>
              <a:gdLst>
                <a:gd name="T0" fmla="*/ 56 w 57"/>
                <a:gd name="T1" fmla="*/ 2 h 19"/>
                <a:gd name="T2" fmla="*/ 42 w 57"/>
                <a:gd name="T3" fmla="*/ 1 h 19"/>
                <a:gd name="T4" fmla="*/ 28 w 57"/>
                <a:gd name="T5" fmla="*/ 4 h 19"/>
                <a:gd name="T6" fmla="*/ 15 w 57"/>
                <a:gd name="T7" fmla="*/ 1 h 19"/>
                <a:gd name="T8" fmla="*/ 0 w 57"/>
                <a:gd name="T9" fmla="*/ 2 h 19"/>
                <a:gd name="T10" fmla="*/ 0 w 57"/>
                <a:gd name="T11" fmla="*/ 4 h 19"/>
                <a:gd name="T12" fmla="*/ 2 w 57"/>
                <a:gd name="T13" fmla="*/ 6 h 19"/>
                <a:gd name="T14" fmla="*/ 3 w 57"/>
                <a:gd name="T15" fmla="*/ 10 h 19"/>
                <a:gd name="T16" fmla="*/ 17 w 57"/>
                <a:gd name="T17" fmla="*/ 18 h 19"/>
                <a:gd name="T18" fmla="*/ 26 w 57"/>
                <a:gd name="T19" fmla="*/ 8 h 19"/>
                <a:gd name="T20" fmla="*/ 28 w 57"/>
                <a:gd name="T21" fmla="*/ 7 h 19"/>
                <a:gd name="T22" fmla="*/ 30 w 57"/>
                <a:gd name="T23" fmla="*/ 8 h 19"/>
                <a:gd name="T24" fmla="*/ 40 w 57"/>
                <a:gd name="T25" fmla="*/ 18 h 19"/>
                <a:gd name="T26" fmla="*/ 53 w 57"/>
                <a:gd name="T27" fmla="*/ 10 h 19"/>
                <a:gd name="T28" fmla="*/ 55 w 57"/>
                <a:gd name="T29" fmla="*/ 6 h 19"/>
                <a:gd name="T30" fmla="*/ 56 w 57"/>
                <a:gd name="T31" fmla="*/ 4 h 19"/>
                <a:gd name="T32" fmla="*/ 56 w 57"/>
                <a:gd name="T33" fmla="*/ 2 h 19"/>
                <a:gd name="T34" fmla="*/ 21 w 57"/>
                <a:gd name="T35" fmla="*/ 14 h 19"/>
                <a:gd name="T36" fmla="*/ 11 w 57"/>
                <a:gd name="T37" fmla="*/ 16 h 19"/>
                <a:gd name="T38" fmla="*/ 5 w 57"/>
                <a:gd name="T39" fmla="*/ 7 h 19"/>
                <a:gd name="T40" fmla="*/ 15 w 57"/>
                <a:gd name="T41" fmla="*/ 2 h 19"/>
                <a:gd name="T42" fmla="*/ 22 w 57"/>
                <a:gd name="T43" fmla="*/ 4 h 19"/>
                <a:gd name="T44" fmla="*/ 21 w 57"/>
                <a:gd name="T45" fmla="*/ 14 h 19"/>
                <a:gd name="T46" fmla="*/ 45 w 57"/>
                <a:gd name="T47" fmla="*/ 16 h 19"/>
                <a:gd name="T48" fmla="*/ 35 w 57"/>
                <a:gd name="T49" fmla="*/ 14 h 19"/>
                <a:gd name="T50" fmla="*/ 35 w 57"/>
                <a:gd name="T51" fmla="*/ 4 h 19"/>
                <a:gd name="T52" fmla="*/ 42 w 57"/>
                <a:gd name="T53" fmla="*/ 2 h 19"/>
                <a:gd name="T54" fmla="*/ 52 w 57"/>
                <a:gd name="T55" fmla="*/ 7 h 19"/>
                <a:gd name="T56" fmla="*/ 45 w 57"/>
                <a:gd name="T57" fmla="*/ 16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7" h="19">
                  <a:moveTo>
                    <a:pt x="56" y="2"/>
                  </a:moveTo>
                  <a:cubicBezTo>
                    <a:pt x="56" y="2"/>
                    <a:pt x="48" y="0"/>
                    <a:pt x="42" y="1"/>
                  </a:cubicBezTo>
                  <a:cubicBezTo>
                    <a:pt x="36" y="2"/>
                    <a:pt x="31" y="4"/>
                    <a:pt x="28" y="4"/>
                  </a:cubicBezTo>
                  <a:cubicBezTo>
                    <a:pt x="26" y="4"/>
                    <a:pt x="21" y="2"/>
                    <a:pt x="15" y="1"/>
                  </a:cubicBezTo>
                  <a:cubicBezTo>
                    <a:pt x="8" y="0"/>
                    <a:pt x="0" y="2"/>
                    <a:pt x="0" y="2"/>
                  </a:cubicBezTo>
                  <a:cubicBezTo>
                    <a:pt x="0" y="2"/>
                    <a:pt x="0" y="3"/>
                    <a:pt x="0" y="4"/>
                  </a:cubicBezTo>
                  <a:cubicBezTo>
                    <a:pt x="0" y="5"/>
                    <a:pt x="0" y="5"/>
                    <a:pt x="2" y="6"/>
                  </a:cubicBezTo>
                  <a:cubicBezTo>
                    <a:pt x="3" y="6"/>
                    <a:pt x="3" y="10"/>
                    <a:pt x="3" y="10"/>
                  </a:cubicBezTo>
                  <a:cubicBezTo>
                    <a:pt x="5" y="17"/>
                    <a:pt x="10" y="19"/>
                    <a:pt x="17" y="18"/>
                  </a:cubicBezTo>
                  <a:cubicBezTo>
                    <a:pt x="24" y="17"/>
                    <a:pt x="25" y="9"/>
                    <a:pt x="26" y="8"/>
                  </a:cubicBezTo>
                  <a:cubicBezTo>
                    <a:pt x="27" y="7"/>
                    <a:pt x="28" y="7"/>
                    <a:pt x="28" y="7"/>
                  </a:cubicBezTo>
                  <a:cubicBezTo>
                    <a:pt x="28" y="7"/>
                    <a:pt x="30" y="7"/>
                    <a:pt x="30" y="8"/>
                  </a:cubicBezTo>
                  <a:cubicBezTo>
                    <a:pt x="31" y="9"/>
                    <a:pt x="33" y="17"/>
                    <a:pt x="40" y="18"/>
                  </a:cubicBezTo>
                  <a:cubicBezTo>
                    <a:pt x="47" y="19"/>
                    <a:pt x="52" y="17"/>
                    <a:pt x="53" y="10"/>
                  </a:cubicBezTo>
                  <a:cubicBezTo>
                    <a:pt x="53" y="10"/>
                    <a:pt x="53" y="6"/>
                    <a:pt x="55" y="6"/>
                  </a:cubicBezTo>
                  <a:cubicBezTo>
                    <a:pt x="56" y="5"/>
                    <a:pt x="56" y="5"/>
                    <a:pt x="56" y="4"/>
                  </a:cubicBezTo>
                  <a:cubicBezTo>
                    <a:pt x="56" y="3"/>
                    <a:pt x="57" y="2"/>
                    <a:pt x="56" y="2"/>
                  </a:cubicBezTo>
                  <a:close/>
                  <a:moveTo>
                    <a:pt x="21" y="14"/>
                  </a:moveTo>
                  <a:cubicBezTo>
                    <a:pt x="19" y="16"/>
                    <a:pt x="16" y="17"/>
                    <a:pt x="11" y="16"/>
                  </a:cubicBezTo>
                  <a:cubicBezTo>
                    <a:pt x="6" y="16"/>
                    <a:pt x="5" y="12"/>
                    <a:pt x="5" y="7"/>
                  </a:cubicBezTo>
                  <a:cubicBezTo>
                    <a:pt x="5" y="1"/>
                    <a:pt x="15" y="2"/>
                    <a:pt x="15" y="2"/>
                  </a:cubicBezTo>
                  <a:cubicBezTo>
                    <a:pt x="19" y="3"/>
                    <a:pt x="19" y="3"/>
                    <a:pt x="22" y="4"/>
                  </a:cubicBezTo>
                  <a:cubicBezTo>
                    <a:pt x="25" y="5"/>
                    <a:pt x="23" y="11"/>
                    <a:pt x="21" y="14"/>
                  </a:cubicBezTo>
                  <a:close/>
                  <a:moveTo>
                    <a:pt x="45" y="16"/>
                  </a:moveTo>
                  <a:cubicBezTo>
                    <a:pt x="41" y="17"/>
                    <a:pt x="37" y="16"/>
                    <a:pt x="35" y="14"/>
                  </a:cubicBezTo>
                  <a:cubicBezTo>
                    <a:pt x="33" y="11"/>
                    <a:pt x="31" y="5"/>
                    <a:pt x="35" y="4"/>
                  </a:cubicBezTo>
                  <a:cubicBezTo>
                    <a:pt x="38" y="3"/>
                    <a:pt x="38" y="3"/>
                    <a:pt x="42" y="2"/>
                  </a:cubicBezTo>
                  <a:cubicBezTo>
                    <a:pt x="42" y="2"/>
                    <a:pt x="52" y="1"/>
                    <a:pt x="52" y="7"/>
                  </a:cubicBezTo>
                  <a:cubicBezTo>
                    <a:pt x="52" y="12"/>
                    <a:pt x="50" y="16"/>
                    <a:pt x="45" y="16"/>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51304"/>
              <a:endParaRPr lang="en-US" sz="2448" dirty="0">
                <a:solidFill>
                  <a:srgbClr val="000000"/>
                </a:solidFill>
              </a:endParaRPr>
            </a:p>
          </p:txBody>
        </p:sp>
        <p:sp>
          <p:nvSpPr>
            <p:cNvPr id="805" name="Oval 658"/>
            <p:cNvSpPr>
              <a:spLocks noChangeArrowheads="1"/>
            </p:cNvSpPr>
            <p:nvPr/>
          </p:nvSpPr>
          <p:spPr bwMode="auto">
            <a:xfrm>
              <a:off x="6102988" y="4027976"/>
              <a:ext cx="5056" cy="6320"/>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51304"/>
              <a:endParaRPr lang="en-US" sz="2448" dirty="0">
                <a:solidFill>
                  <a:srgbClr val="000000"/>
                </a:solidFill>
              </a:endParaRPr>
            </a:p>
          </p:txBody>
        </p:sp>
        <p:sp>
          <p:nvSpPr>
            <p:cNvPr id="806" name="Oval 659"/>
            <p:cNvSpPr>
              <a:spLocks noChangeArrowheads="1"/>
            </p:cNvSpPr>
            <p:nvPr/>
          </p:nvSpPr>
          <p:spPr bwMode="auto">
            <a:xfrm>
              <a:off x="6260980" y="4027976"/>
              <a:ext cx="2528" cy="6320"/>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51304"/>
              <a:endParaRPr lang="en-US" sz="2448" dirty="0">
                <a:solidFill>
                  <a:srgbClr val="000000"/>
                </a:solidFill>
              </a:endParaRPr>
            </a:p>
          </p:txBody>
        </p:sp>
        <p:sp>
          <p:nvSpPr>
            <p:cNvPr id="807" name="Freeform 682"/>
            <p:cNvSpPr>
              <a:spLocks/>
            </p:cNvSpPr>
            <p:nvPr/>
          </p:nvSpPr>
          <p:spPr bwMode="auto">
            <a:xfrm>
              <a:off x="6478376" y="379794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FFD6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51304"/>
              <a:endParaRPr lang="en-US" sz="2448" dirty="0">
                <a:solidFill>
                  <a:srgbClr val="000000"/>
                </a:solidFill>
              </a:endParaRPr>
            </a:p>
          </p:txBody>
        </p:sp>
        <p:sp>
          <p:nvSpPr>
            <p:cNvPr id="808" name="Freeform 685"/>
            <p:cNvSpPr>
              <a:spLocks/>
            </p:cNvSpPr>
            <p:nvPr/>
          </p:nvSpPr>
          <p:spPr bwMode="auto">
            <a:xfrm>
              <a:off x="6478376" y="3792885"/>
              <a:ext cx="0" cy="2528"/>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solidFill>
              <a:srgbClr val="FFD6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51304"/>
              <a:endParaRPr lang="en-US" sz="2448" dirty="0">
                <a:solidFill>
                  <a:srgbClr val="000000"/>
                </a:solidFill>
              </a:endParaRPr>
            </a:p>
          </p:txBody>
        </p:sp>
      </p:grpSp>
      <p:sp>
        <p:nvSpPr>
          <p:cNvPr id="838" name="Freeform 6"/>
          <p:cNvSpPr>
            <a:spLocks/>
          </p:cNvSpPr>
          <p:nvPr/>
        </p:nvSpPr>
        <p:spPr bwMode="auto">
          <a:xfrm flipH="1">
            <a:off x="5788536" y="2234630"/>
            <a:ext cx="2782477" cy="1821461"/>
          </a:xfrm>
          <a:custGeom>
            <a:avLst/>
            <a:gdLst>
              <a:gd name="T0" fmla="*/ 168 w 1054"/>
              <a:gd name="T1" fmla="*/ 303 h 690"/>
              <a:gd name="T2" fmla="*/ 168 w 1054"/>
              <a:gd name="T3" fmla="*/ 289 h 690"/>
              <a:gd name="T4" fmla="*/ 459 w 1054"/>
              <a:gd name="T5" fmla="*/ 0 h 690"/>
              <a:gd name="T6" fmla="*/ 701 w 1054"/>
              <a:gd name="T7" fmla="*/ 129 h 690"/>
              <a:gd name="T8" fmla="*/ 781 w 1054"/>
              <a:gd name="T9" fmla="*/ 108 h 690"/>
              <a:gd name="T10" fmla="*/ 875 w 1054"/>
              <a:gd name="T11" fmla="*/ 136 h 690"/>
              <a:gd name="T12" fmla="*/ 950 w 1054"/>
              <a:gd name="T13" fmla="*/ 272 h 690"/>
              <a:gd name="T14" fmla="*/ 1054 w 1054"/>
              <a:gd name="T15" fmla="*/ 462 h 690"/>
              <a:gd name="T16" fmla="*/ 851 w 1054"/>
              <a:gd name="T17" fmla="*/ 690 h 690"/>
              <a:gd name="T18" fmla="*/ 826 w 1054"/>
              <a:gd name="T19" fmla="*/ 690 h 690"/>
              <a:gd name="T20" fmla="*/ 802 w 1054"/>
              <a:gd name="T21" fmla="*/ 690 h 690"/>
              <a:gd name="T22" fmla="*/ 327 w 1054"/>
              <a:gd name="T23" fmla="*/ 690 h 690"/>
              <a:gd name="T24" fmla="*/ 318 w 1054"/>
              <a:gd name="T25" fmla="*/ 690 h 690"/>
              <a:gd name="T26" fmla="*/ 306 w 1054"/>
              <a:gd name="T27" fmla="*/ 690 h 690"/>
              <a:gd name="T28" fmla="*/ 271 w 1054"/>
              <a:gd name="T29" fmla="*/ 690 h 690"/>
              <a:gd name="T30" fmla="*/ 196 w 1054"/>
              <a:gd name="T31" fmla="*/ 690 h 690"/>
              <a:gd name="T32" fmla="*/ 0 w 1054"/>
              <a:gd name="T33" fmla="*/ 495 h 690"/>
              <a:gd name="T34" fmla="*/ 168 w 1054"/>
              <a:gd name="T35" fmla="*/ 303 h 6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54" h="690">
                <a:moveTo>
                  <a:pt x="168" y="303"/>
                </a:moveTo>
                <a:cubicBezTo>
                  <a:pt x="168" y="299"/>
                  <a:pt x="168" y="293"/>
                  <a:pt x="168" y="289"/>
                </a:cubicBezTo>
                <a:cubicBezTo>
                  <a:pt x="168" y="129"/>
                  <a:pt x="298" y="0"/>
                  <a:pt x="459" y="0"/>
                </a:cubicBezTo>
                <a:cubicBezTo>
                  <a:pt x="560" y="0"/>
                  <a:pt x="649" y="52"/>
                  <a:pt x="701" y="129"/>
                </a:cubicBezTo>
                <a:cubicBezTo>
                  <a:pt x="725" y="116"/>
                  <a:pt x="752" y="108"/>
                  <a:pt x="781" y="108"/>
                </a:cubicBezTo>
                <a:cubicBezTo>
                  <a:pt x="816" y="108"/>
                  <a:pt x="848" y="118"/>
                  <a:pt x="875" y="136"/>
                </a:cubicBezTo>
                <a:cubicBezTo>
                  <a:pt x="919" y="165"/>
                  <a:pt x="948" y="215"/>
                  <a:pt x="950" y="272"/>
                </a:cubicBezTo>
                <a:cubicBezTo>
                  <a:pt x="1012" y="312"/>
                  <a:pt x="1054" y="383"/>
                  <a:pt x="1054" y="462"/>
                </a:cubicBezTo>
                <a:cubicBezTo>
                  <a:pt x="1054" y="580"/>
                  <a:pt x="965" y="676"/>
                  <a:pt x="851" y="690"/>
                </a:cubicBezTo>
                <a:cubicBezTo>
                  <a:pt x="843" y="690"/>
                  <a:pt x="833" y="690"/>
                  <a:pt x="826" y="690"/>
                </a:cubicBezTo>
                <a:cubicBezTo>
                  <a:pt x="818" y="690"/>
                  <a:pt x="810" y="690"/>
                  <a:pt x="802" y="690"/>
                </a:cubicBezTo>
                <a:cubicBezTo>
                  <a:pt x="696" y="690"/>
                  <a:pt x="446" y="690"/>
                  <a:pt x="327" y="690"/>
                </a:cubicBezTo>
                <a:cubicBezTo>
                  <a:pt x="324" y="690"/>
                  <a:pt x="321" y="690"/>
                  <a:pt x="318" y="690"/>
                </a:cubicBezTo>
                <a:cubicBezTo>
                  <a:pt x="306" y="690"/>
                  <a:pt x="306" y="690"/>
                  <a:pt x="306" y="690"/>
                </a:cubicBezTo>
                <a:cubicBezTo>
                  <a:pt x="300" y="690"/>
                  <a:pt x="283" y="690"/>
                  <a:pt x="271" y="690"/>
                </a:cubicBezTo>
                <a:cubicBezTo>
                  <a:pt x="196" y="690"/>
                  <a:pt x="196" y="690"/>
                  <a:pt x="196" y="690"/>
                </a:cubicBezTo>
                <a:cubicBezTo>
                  <a:pt x="87" y="688"/>
                  <a:pt x="0" y="601"/>
                  <a:pt x="0" y="495"/>
                </a:cubicBezTo>
                <a:cubicBezTo>
                  <a:pt x="0" y="397"/>
                  <a:pt x="73" y="316"/>
                  <a:pt x="168" y="303"/>
                </a:cubicBezTo>
                <a:close/>
              </a:path>
            </a:pathLst>
          </a:custGeom>
          <a:solidFill>
            <a:srgbClr val="C9F1FF"/>
          </a:solidFill>
          <a:ln>
            <a:noFill/>
          </a:ln>
          <a:extLst/>
        </p:spPr>
        <p:txBody>
          <a:bodyPr vert="horz" wrap="square" lIns="93260" tIns="46630" rIns="93260" bIns="46630" numCol="1" anchor="t" anchorCtr="0" compatLnSpc="1">
            <a:prstTxWarp prst="textNoShape">
              <a:avLst/>
            </a:prstTxWarp>
          </a:bodyPr>
          <a:lstStyle/>
          <a:p>
            <a:endParaRPr lang="en-US" sz="2448" dirty="0">
              <a:solidFill>
                <a:srgbClr val="000000"/>
              </a:solidFill>
            </a:endParaRPr>
          </a:p>
        </p:txBody>
      </p:sp>
      <p:sp>
        <p:nvSpPr>
          <p:cNvPr id="840" name="TextBox 839"/>
          <p:cNvSpPr txBox="1"/>
          <p:nvPr/>
        </p:nvSpPr>
        <p:spPr>
          <a:xfrm>
            <a:off x="6149494" y="3547174"/>
            <a:ext cx="1645710" cy="531812"/>
          </a:xfrm>
          <a:prstGeom prst="rect">
            <a:avLst/>
          </a:prstGeom>
          <a:noFill/>
        </p:spPr>
        <p:txBody>
          <a:bodyPr wrap="square" rtlCol="0">
            <a:spAutoFit/>
          </a:bodyPr>
          <a:lstStyle/>
          <a:p>
            <a:pPr defTabSz="951304">
              <a:defRPr/>
            </a:pPr>
            <a:r>
              <a:rPr lang="en-US" sz="1428" kern="0" dirty="0">
                <a:solidFill>
                  <a:srgbClr val="0072C6">
                    <a:lumMod val="50000"/>
                  </a:srgbClr>
                </a:solidFill>
                <a:latin typeface="Segoe UI Light"/>
              </a:rPr>
              <a:t>SQL Database</a:t>
            </a:r>
          </a:p>
          <a:p>
            <a:pPr defTabSz="951304">
              <a:defRPr/>
            </a:pPr>
            <a:r>
              <a:rPr lang="en-US" sz="1428" kern="0" dirty="0">
                <a:solidFill>
                  <a:srgbClr val="0072C6">
                    <a:lumMod val="50000"/>
                  </a:srgbClr>
                </a:solidFill>
                <a:latin typeface="Segoe UI Light"/>
              </a:rPr>
              <a:t>SQL Server 2016</a:t>
            </a:r>
          </a:p>
        </p:txBody>
      </p:sp>
      <p:sp>
        <p:nvSpPr>
          <p:cNvPr id="17" name="Isosceles Triangle 16"/>
          <p:cNvSpPr/>
          <p:nvPr/>
        </p:nvSpPr>
        <p:spPr bwMode="auto">
          <a:xfrm rot="13462281">
            <a:off x="6913771" y="2159435"/>
            <a:ext cx="1661858" cy="1585260"/>
          </a:xfrm>
          <a:prstGeom prst="triangle">
            <a:avLst>
              <a:gd name="adj" fmla="val 80288"/>
            </a:avLst>
          </a:prstGeom>
          <a:gradFill>
            <a:gsLst>
              <a:gs pos="100000">
                <a:schemeClr val="accent1">
                  <a:lumMod val="5000"/>
                  <a:lumOff val="95000"/>
                </a:schemeClr>
              </a:gs>
              <a:gs pos="7000">
                <a:srgbClr val="0070C0"/>
              </a:gs>
            </a:gsLst>
            <a:lin ang="5400000" scaled="1"/>
          </a:gra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6521" tIns="149217" rIns="186521" bIns="149217" numCol="1" spcCol="0" rtlCol="0" fromWordArt="0" anchor="t" anchorCtr="0" forceAA="0" compatLnSpc="1">
            <a:prstTxWarp prst="textNoShape">
              <a:avLst/>
            </a:prstTxWarp>
            <a:noAutofit/>
          </a:bodyPr>
          <a:lstStyle/>
          <a:p>
            <a:pPr algn="ctr" defTabSz="951028">
              <a:lnSpc>
                <a:spcPct val="90000"/>
              </a:lnSpc>
            </a:pPr>
            <a:endParaRPr lang="en-US" sz="2448" dirty="0">
              <a:gradFill>
                <a:gsLst>
                  <a:gs pos="0">
                    <a:srgbClr val="FFFFFF"/>
                  </a:gs>
                  <a:gs pos="100000">
                    <a:srgbClr val="FFFFFF"/>
                  </a:gs>
                </a:gsLst>
                <a:lin ang="5400000" scaled="0"/>
              </a:gradFill>
              <a:ea typeface="Segoe UI" pitchFamily="34" charset="0"/>
              <a:cs typeface="Segoe UI" pitchFamily="34" charset="0"/>
            </a:endParaRPr>
          </a:p>
        </p:txBody>
      </p:sp>
      <p:graphicFrame>
        <p:nvGraphicFramePr>
          <p:cNvPr id="8" name="Table 7"/>
          <p:cNvGraphicFramePr>
            <a:graphicFrameLocks noGrp="1"/>
          </p:cNvGraphicFramePr>
          <p:nvPr>
            <p:extLst/>
          </p:nvPr>
        </p:nvGraphicFramePr>
        <p:xfrm>
          <a:off x="7614819" y="1820721"/>
          <a:ext cx="1851988" cy="1132583"/>
        </p:xfrm>
        <a:graphic>
          <a:graphicData uri="http://schemas.openxmlformats.org/drawingml/2006/table">
            <a:tbl>
              <a:tblPr firstRow="1" bandRow="1">
                <a:tableStyleId>{5C22544A-7EE6-4342-B048-85BDC9FD1C3A}</a:tableStyleId>
              </a:tblPr>
              <a:tblGrid>
                <a:gridCol w="1851988">
                  <a:extLst>
                    <a:ext uri="{9D8B030D-6E8A-4147-A177-3AD203B41FA5}">
                      <a16:colId xmlns:a16="http://schemas.microsoft.com/office/drawing/2014/main" val="20000"/>
                    </a:ext>
                  </a:extLst>
                </a:gridCol>
              </a:tblGrid>
              <a:tr h="306080">
                <a:tc>
                  <a:txBody>
                    <a:bodyPr/>
                    <a:lstStyle/>
                    <a:p>
                      <a:r>
                        <a:rPr lang="en-US" sz="1100" dirty="0"/>
                        <a:t>Table.CreditCardNo</a:t>
                      </a:r>
                    </a:p>
                  </a:txBody>
                  <a:tcPr marL="121635" marR="121635" marT="0" marB="27393" anchor="ctr"/>
                </a:tc>
                <a:extLst>
                  <a:ext uri="{0D108BD9-81ED-4DB2-BD59-A6C34878D82A}">
                    <a16:rowId xmlns:a16="http://schemas.microsoft.com/office/drawing/2014/main" val="10000"/>
                  </a:ext>
                </a:extLst>
              </a:tr>
              <a:tr h="275501">
                <a:tc>
                  <a:txBody>
                    <a:bodyPr/>
                    <a:lstStyle/>
                    <a:p>
                      <a:r>
                        <a:rPr lang="en-US" sz="1100" dirty="0"/>
                        <a:t>4465-6571-7868-5796</a:t>
                      </a:r>
                      <a:endParaRPr lang="en-US" sz="1100" dirty="0">
                        <a:solidFill>
                          <a:schemeClr val="bg2">
                            <a:lumMod val="50000"/>
                          </a:schemeClr>
                        </a:solidFill>
                        <a:latin typeface="+mj-lt"/>
                      </a:endParaRPr>
                    </a:p>
                  </a:txBody>
                  <a:tcPr marL="121635" marR="121635" marT="0" marB="27393" anchor="ctr"/>
                </a:tc>
                <a:extLst>
                  <a:ext uri="{0D108BD9-81ED-4DB2-BD59-A6C34878D82A}">
                    <a16:rowId xmlns:a16="http://schemas.microsoft.com/office/drawing/2014/main" val="10001"/>
                  </a:ext>
                </a:extLst>
              </a:tr>
              <a:tr h="275501">
                <a:tc>
                  <a:txBody>
                    <a:bodyPr/>
                    <a:lstStyle/>
                    <a:p>
                      <a:r>
                        <a:rPr lang="en-US" sz="1100" dirty="0"/>
                        <a:t>4468-7746-3848-1978</a:t>
                      </a:r>
                      <a:endParaRPr lang="en-US" sz="1100" dirty="0">
                        <a:solidFill>
                          <a:schemeClr val="bg2">
                            <a:lumMod val="50000"/>
                          </a:schemeClr>
                        </a:solidFill>
                        <a:latin typeface="+mj-lt"/>
                      </a:endParaRPr>
                    </a:p>
                  </a:txBody>
                  <a:tcPr marL="121635" marR="121635" marT="0" marB="27393" anchor="ctr"/>
                </a:tc>
                <a:extLst>
                  <a:ext uri="{0D108BD9-81ED-4DB2-BD59-A6C34878D82A}">
                    <a16:rowId xmlns:a16="http://schemas.microsoft.com/office/drawing/2014/main" val="10002"/>
                  </a:ext>
                </a:extLst>
              </a:tr>
              <a:tr h="275501">
                <a:tc>
                  <a:txBody>
                    <a:bodyPr/>
                    <a:lstStyle/>
                    <a:p>
                      <a:r>
                        <a:rPr lang="en-US" sz="1100" dirty="0"/>
                        <a:t>4484-5434-6858-6550</a:t>
                      </a:r>
                      <a:endParaRPr lang="en-US" sz="1100" dirty="0">
                        <a:solidFill>
                          <a:schemeClr val="bg2">
                            <a:lumMod val="50000"/>
                          </a:schemeClr>
                        </a:solidFill>
                        <a:latin typeface="+mj-lt"/>
                      </a:endParaRPr>
                    </a:p>
                  </a:txBody>
                  <a:tcPr marL="121635" marR="121635" marT="0" marB="27393" anchor="ctr"/>
                </a:tc>
                <a:extLst>
                  <a:ext uri="{0D108BD9-81ED-4DB2-BD59-A6C34878D82A}">
                    <a16:rowId xmlns:a16="http://schemas.microsoft.com/office/drawing/2014/main" val="10003"/>
                  </a:ext>
                </a:extLst>
              </a:tr>
            </a:tbl>
          </a:graphicData>
        </a:graphic>
      </p:graphicFrame>
      <p:cxnSp>
        <p:nvCxnSpPr>
          <p:cNvPr id="844" name="Straight Connector 843"/>
          <p:cNvCxnSpPr/>
          <p:nvPr/>
        </p:nvCxnSpPr>
        <p:spPr>
          <a:xfrm flipH="1" flipV="1">
            <a:off x="7031882" y="3425123"/>
            <a:ext cx="2109523" cy="779620"/>
          </a:xfrm>
          <a:prstGeom prst="line">
            <a:avLst/>
          </a:prstGeom>
          <a:ln w="28575">
            <a:solidFill>
              <a:srgbClr val="00B0F0"/>
            </a:solidFill>
            <a:prstDash val="sysDash"/>
            <a:headEnd type="none"/>
            <a:tailEnd type="none"/>
          </a:ln>
        </p:spPr>
        <p:style>
          <a:lnRef idx="1">
            <a:schemeClr val="accent1"/>
          </a:lnRef>
          <a:fillRef idx="0">
            <a:schemeClr val="accent1"/>
          </a:fillRef>
          <a:effectRef idx="0">
            <a:schemeClr val="accent1"/>
          </a:effectRef>
          <a:fontRef idx="minor">
            <a:schemeClr val="tx1"/>
          </a:fontRef>
        </p:style>
      </p:cxnSp>
      <p:sp>
        <p:nvSpPr>
          <p:cNvPr id="845" name="TextBox 844"/>
          <p:cNvSpPr txBox="1"/>
          <p:nvPr/>
        </p:nvSpPr>
        <p:spPr>
          <a:xfrm>
            <a:off x="8706501" y="3464297"/>
            <a:ext cx="2262631" cy="542399"/>
          </a:xfrm>
          <a:prstGeom prst="rect">
            <a:avLst/>
          </a:prstGeom>
          <a:noFill/>
          <a:ln>
            <a:noFill/>
          </a:ln>
        </p:spPr>
        <p:txBody>
          <a:bodyPr wrap="square" rtlCol="0">
            <a:spAutoFit/>
          </a:bodyPr>
          <a:lstStyle/>
          <a:p>
            <a:pPr defTabSz="951304">
              <a:defRPr/>
            </a:pPr>
            <a:r>
              <a:rPr lang="en-US" sz="1428" i="1" kern="0" dirty="0">
                <a:solidFill>
                  <a:schemeClr val="accent4"/>
                </a:solidFill>
                <a:latin typeface="Segoe UI Light"/>
              </a:rPr>
              <a:t>Real-time data masking; partial masking</a:t>
            </a:r>
          </a:p>
        </p:txBody>
      </p:sp>
      <p:grpSp>
        <p:nvGrpSpPr>
          <p:cNvPr id="245" name="Group 244"/>
          <p:cNvGrpSpPr/>
          <p:nvPr/>
        </p:nvGrpSpPr>
        <p:grpSpPr>
          <a:xfrm>
            <a:off x="6532141" y="2846636"/>
            <a:ext cx="548166" cy="649294"/>
            <a:chOff x="6179007" y="3309661"/>
            <a:chExt cx="478896" cy="567246"/>
          </a:xfrm>
        </p:grpSpPr>
        <p:sp>
          <p:nvSpPr>
            <p:cNvPr id="247" name="Oval 246"/>
            <p:cNvSpPr/>
            <p:nvPr/>
          </p:nvSpPr>
          <p:spPr bwMode="auto">
            <a:xfrm>
              <a:off x="6214064" y="3317798"/>
              <a:ext cx="412175" cy="169061"/>
            </a:xfrm>
            <a:prstGeom prst="ellipse">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6521" tIns="149217" rIns="186521" bIns="149217" numCol="1" spcCol="0" rtlCol="0" fromWordArt="0" anchor="t" anchorCtr="0" forceAA="0" compatLnSpc="1">
              <a:prstTxWarp prst="textNoShape">
                <a:avLst/>
              </a:prstTxWarp>
              <a:noAutofit/>
            </a:bodyPr>
            <a:lstStyle/>
            <a:p>
              <a:pPr algn="ctr" defTabSz="951028">
                <a:lnSpc>
                  <a:spcPct val="90000"/>
                </a:lnSpc>
              </a:pPr>
              <a:endParaRPr lang="en-US" sz="2448" dirty="0" err="1">
                <a:gradFill>
                  <a:gsLst>
                    <a:gs pos="0">
                      <a:srgbClr val="FFFFFF"/>
                    </a:gs>
                    <a:gs pos="100000">
                      <a:srgbClr val="FFFFFF"/>
                    </a:gs>
                  </a:gsLst>
                  <a:lin ang="5400000" scaled="0"/>
                </a:gradFill>
                <a:ea typeface="Segoe UI" pitchFamily="34" charset="0"/>
                <a:cs typeface="Segoe UI" pitchFamily="34" charset="0"/>
              </a:endParaRPr>
            </a:p>
          </p:txBody>
        </p:sp>
        <p:sp>
          <p:nvSpPr>
            <p:cNvPr id="248" name="Freeform 247"/>
            <p:cNvSpPr>
              <a:spLocks noEditPoints="1"/>
            </p:cNvSpPr>
            <p:nvPr/>
          </p:nvSpPr>
          <p:spPr bwMode="auto">
            <a:xfrm flipH="1">
              <a:off x="6179007" y="3309661"/>
              <a:ext cx="478896" cy="567246"/>
            </a:xfrm>
            <a:custGeom>
              <a:avLst/>
              <a:gdLst>
                <a:gd name="T0" fmla="*/ 100 w 202"/>
                <a:gd name="T1" fmla="*/ 12 h 239"/>
                <a:gd name="T2" fmla="*/ 184 w 202"/>
                <a:gd name="T3" fmla="*/ 36 h 239"/>
                <a:gd name="T4" fmla="*/ 100 w 202"/>
                <a:gd name="T5" fmla="*/ 60 h 239"/>
                <a:gd name="T6" fmla="*/ 16 w 202"/>
                <a:gd name="T7" fmla="*/ 36 h 239"/>
                <a:gd name="T8" fmla="*/ 100 w 202"/>
                <a:gd name="T9" fmla="*/ 12 h 239"/>
                <a:gd name="T10" fmla="*/ 101 w 202"/>
                <a:gd name="T11" fmla="*/ 0 h 239"/>
                <a:gd name="T12" fmla="*/ 61 w 202"/>
                <a:gd name="T13" fmla="*/ 3 h 239"/>
                <a:gd name="T14" fmla="*/ 29 w 202"/>
                <a:gd name="T15" fmla="*/ 12 h 239"/>
                <a:gd name="T16" fmla="*/ 8 w 202"/>
                <a:gd name="T17" fmla="*/ 24 h 239"/>
                <a:gd name="T18" fmla="*/ 2 w 202"/>
                <a:gd name="T19" fmla="*/ 32 h 239"/>
                <a:gd name="T20" fmla="*/ 0 w 202"/>
                <a:gd name="T21" fmla="*/ 40 h 239"/>
                <a:gd name="T22" fmla="*/ 0 w 202"/>
                <a:gd name="T23" fmla="*/ 199 h 239"/>
                <a:gd name="T24" fmla="*/ 2 w 202"/>
                <a:gd name="T25" fmla="*/ 207 h 239"/>
                <a:gd name="T26" fmla="*/ 8 w 202"/>
                <a:gd name="T27" fmla="*/ 215 h 239"/>
                <a:gd name="T28" fmla="*/ 29 w 202"/>
                <a:gd name="T29" fmla="*/ 227 h 239"/>
                <a:gd name="T30" fmla="*/ 61 w 202"/>
                <a:gd name="T31" fmla="*/ 236 h 239"/>
                <a:gd name="T32" fmla="*/ 101 w 202"/>
                <a:gd name="T33" fmla="*/ 239 h 239"/>
                <a:gd name="T34" fmla="*/ 172 w 202"/>
                <a:gd name="T35" fmla="*/ 227 h 239"/>
                <a:gd name="T36" fmla="*/ 194 w 202"/>
                <a:gd name="T37" fmla="*/ 215 h 239"/>
                <a:gd name="T38" fmla="*/ 200 w 202"/>
                <a:gd name="T39" fmla="*/ 207 h 239"/>
                <a:gd name="T40" fmla="*/ 202 w 202"/>
                <a:gd name="T41" fmla="*/ 199 h 239"/>
                <a:gd name="T42" fmla="*/ 202 w 202"/>
                <a:gd name="T43" fmla="*/ 40 h 239"/>
                <a:gd name="T44" fmla="*/ 194 w 202"/>
                <a:gd name="T45" fmla="*/ 24 h 239"/>
                <a:gd name="T46" fmla="*/ 172 w 202"/>
                <a:gd name="T47" fmla="*/ 12 h 239"/>
                <a:gd name="T48" fmla="*/ 140 w 202"/>
                <a:gd name="T49" fmla="*/ 3 h 239"/>
                <a:gd name="T50" fmla="*/ 101 w 202"/>
                <a:gd name="T51" fmla="*/ 0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02" h="239">
                  <a:moveTo>
                    <a:pt x="100" y="12"/>
                  </a:moveTo>
                  <a:cubicBezTo>
                    <a:pt x="146" y="12"/>
                    <a:pt x="184" y="23"/>
                    <a:pt x="184" y="36"/>
                  </a:cubicBezTo>
                  <a:cubicBezTo>
                    <a:pt x="184" y="49"/>
                    <a:pt x="146" y="60"/>
                    <a:pt x="100" y="60"/>
                  </a:cubicBezTo>
                  <a:cubicBezTo>
                    <a:pt x="54" y="60"/>
                    <a:pt x="16" y="49"/>
                    <a:pt x="16" y="36"/>
                  </a:cubicBezTo>
                  <a:cubicBezTo>
                    <a:pt x="16" y="23"/>
                    <a:pt x="54" y="12"/>
                    <a:pt x="100" y="12"/>
                  </a:cubicBezTo>
                  <a:close/>
                  <a:moveTo>
                    <a:pt x="101" y="0"/>
                  </a:moveTo>
                  <a:cubicBezTo>
                    <a:pt x="61" y="3"/>
                    <a:pt x="61" y="3"/>
                    <a:pt x="61" y="3"/>
                  </a:cubicBezTo>
                  <a:cubicBezTo>
                    <a:pt x="29" y="12"/>
                    <a:pt x="29" y="12"/>
                    <a:pt x="29" y="12"/>
                  </a:cubicBezTo>
                  <a:cubicBezTo>
                    <a:pt x="8" y="24"/>
                    <a:pt x="8" y="24"/>
                    <a:pt x="8" y="24"/>
                  </a:cubicBezTo>
                  <a:cubicBezTo>
                    <a:pt x="2" y="32"/>
                    <a:pt x="2" y="32"/>
                    <a:pt x="2" y="32"/>
                  </a:cubicBezTo>
                  <a:cubicBezTo>
                    <a:pt x="0" y="40"/>
                    <a:pt x="0" y="40"/>
                    <a:pt x="0" y="40"/>
                  </a:cubicBezTo>
                  <a:cubicBezTo>
                    <a:pt x="0" y="199"/>
                    <a:pt x="0" y="199"/>
                    <a:pt x="0" y="199"/>
                  </a:cubicBezTo>
                  <a:cubicBezTo>
                    <a:pt x="2" y="207"/>
                    <a:pt x="2" y="207"/>
                    <a:pt x="2" y="207"/>
                  </a:cubicBezTo>
                  <a:cubicBezTo>
                    <a:pt x="8" y="215"/>
                    <a:pt x="8" y="215"/>
                    <a:pt x="8" y="215"/>
                  </a:cubicBezTo>
                  <a:cubicBezTo>
                    <a:pt x="29" y="227"/>
                    <a:pt x="29" y="227"/>
                    <a:pt x="29" y="227"/>
                  </a:cubicBezTo>
                  <a:cubicBezTo>
                    <a:pt x="61" y="236"/>
                    <a:pt x="61" y="236"/>
                    <a:pt x="61" y="236"/>
                  </a:cubicBezTo>
                  <a:cubicBezTo>
                    <a:pt x="73" y="238"/>
                    <a:pt x="87" y="239"/>
                    <a:pt x="101" y="239"/>
                  </a:cubicBezTo>
                  <a:cubicBezTo>
                    <a:pt x="129" y="239"/>
                    <a:pt x="154" y="234"/>
                    <a:pt x="172" y="227"/>
                  </a:cubicBezTo>
                  <a:cubicBezTo>
                    <a:pt x="181" y="224"/>
                    <a:pt x="189" y="219"/>
                    <a:pt x="194" y="215"/>
                  </a:cubicBezTo>
                  <a:cubicBezTo>
                    <a:pt x="196" y="212"/>
                    <a:pt x="198" y="210"/>
                    <a:pt x="200" y="207"/>
                  </a:cubicBezTo>
                  <a:cubicBezTo>
                    <a:pt x="201" y="205"/>
                    <a:pt x="202" y="202"/>
                    <a:pt x="202" y="199"/>
                  </a:cubicBezTo>
                  <a:cubicBezTo>
                    <a:pt x="202" y="40"/>
                    <a:pt x="202" y="40"/>
                    <a:pt x="202" y="40"/>
                  </a:cubicBezTo>
                  <a:cubicBezTo>
                    <a:pt x="202" y="34"/>
                    <a:pt x="199" y="29"/>
                    <a:pt x="194" y="24"/>
                  </a:cubicBezTo>
                  <a:cubicBezTo>
                    <a:pt x="189" y="20"/>
                    <a:pt x="181" y="15"/>
                    <a:pt x="172" y="12"/>
                  </a:cubicBezTo>
                  <a:cubicBezTo>
                    <a:pt x="163" y="8"/>
                    <a:pt x="152" y="5"/>
                    <a:pt x="140" y="3"/>
                  </a:cubicBezTo>
                  <a:cubicBezTo>
                    <a:pt x="128" y="1"/>
                    <a:pt x="115" y="0"/>
                    <a:pt x="101" y="0"/>
                  </a:cubicBezTo>
                  <a:close/>
                </a:path>
              </a:pathLst>
            </a:custGeom>
            <a:solidFill>
              <a:srgbClr val="0072C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2448" dirty="0">
                <a:solidFill>
                  <a:srgbClr val="000000"/>
                </a:solidFill>
              </a:endParaRPr>
            </a:p>
          </p:txBody>
        </p:sp>
      </p:grpSp>
      <p:sp>
        <p:nvSpPr>
          <p:cNvPr id="249" name="Title 1"/>
          <p:cNvSpPr txBox="1">
            <a:spLocks/>
          </p:cNvSpPr>
          <p:nvPr/>
        </p:nvSpPr>
        <p:spPr>
          <a:xfrm>
            <a:off x="328025" y="249498"/>
            <a:ext cx="11653521" cy="1075884"/>
          </a:xfrm>
          <a:prstGeom prst="rect">
            <a:avLst/>
          </a:prstGeom>
        </p:spPr>
        <p:txBody>
          <a:bodyPr anchor="ctr" anchorCtr="0"/>
          <a:lstStyle>
            <a:lvl1pPr algn="l" defTabSz="931863" rtl="0" fontAlgn="base">
              <a:lnSpc>
                <a:spcPct val="90000"/>
              </a:lnSpc>
              <a:spcBef>
                <a:spcPct val="0"/>
              </a:spcBef>
              <a:spcAft>
                <a:spcPct val="0"/>
              </a:spcAft>
              <a:defRPr lang="en-US" sz="4000" kern="1200" spc="-102" dirty="0">
                <a:ln w="3175">
                  <a:noFill/>
                </a:ln>
                <a:solidFill>
                  <a:schemeClr val="tx1"/>
                </a:solidFill>
                <a:latin typeface="+mj-lt"/>
                <a:ea typeface="ＭＳ Ｐゴシック" charset="0"/>
                <a:cs typeface="Segoe UI" pitchFamily="34" charset="0"/>
              </a:defRPr>
            </a:lvl1pPr>
            <a:lvl2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2pPr>
            <a:lvl3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3pPr>
            <a:lvl4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4pPr>
            <a:lvl5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5pPr>
            <a:lvl6pPr marL="4572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6pPr>
            <a:lvl7pPr marL="9144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7pPr>
            <a:lvl8pPr marL="13716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8pPr>
            <a:lvl9pPr marL="18288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9pPr>
          </a:lstStyle>
          <a:p>
            <a:r>
              <a:rPr lang="en-US" sz="4900" dirty="0"/>
              <a:t>Dynamic data masking</a:t>
            </a:r>
          </a:p>
        </p:txBody>
      </p:sp>
      <p:sp>
        <p:nvSpPr>
          <p:cNvPr id="251" name="Rectangle 250"/>
          <p:cNvSpPr/>
          <p:nvPr/>
        </p:nvSpPr>
        <p:spPr>
          <a:xfrm>
            <a:off x="371978" y="1389560"/>
            <a:ext cx="5525668" cy="1077218"/>
          </a:xfrm>
          <a:prstGeom prst="rect">
            <a:avLst/>
          </a:prstGeom>
        </p:spPr>
        <p:txBody>
          <a:bodyPr wrap="square">
            <a:spAutoFit/>
          </a:bodyPr>
          <a:lstStyle/>
          <a:p>
            <a:pPr defTabSz="634092">
              <a:spcAft>
                <a:spcPts val="1224"/>
              </a:spcAft>
            </a:pPr>
            <a:r>
              <a:rPr lang="en-US" sz="3200" dirty="0">
                <a:solidFill>
                  <a:schemeClr val="accent4"/>
                </a:solidFill>
                <a:latin typeface="Segoe UI Semilight" panose="020B0402040204020203" pitchFamily="34" charset="0"/>
                <a:cs typeface="Segoe UI Semilight" panose="020B0402040204020203" pitchFamily="34" charset="0"/>
              </a:rPr>
              <a:t>Prevent the abuse of sensitive data by hiding it from users</a:t>
            </a:r>
          </a:p>
        </p:txBody>
      </p:sp>
      <p:sp>
        <p:nvSpPr>
          <p:cNvPr id="243" name="TextBox 242"/>
          <p:cNvSpPr txBox="1"/>
          <p:nvPr/>
        </p:nvSpPr>
        <p:spPr>
          <a:xfrm>
            <a:off x="1" y="6642289"/>
            <a:ext cx="3806190" cy="352236"/>
          </a:xfrm>
          <a:prstGeom prst="rect">
            <a:avLst/>
          </a:prstGeom>
          <a:noFill/>
        </p:spPr>
        <p:txBody>
          <a:bodyPr wrap="square" lIns="365760" tIns="146304" rIns="182880" bIns="146304" rtlCol="0" anchor="ctr" anchorCtr="0">
            <a:noAutofit/>
          </a:bodyPr>
          <a:lstStyle/>
          <a:p>
            <a:pPr>
              <a:lnSpc>
                <a:spcPct val="90000"/>
              </a:lnSpc>
              <a:spcAft>
                <a:spcPts val="600"/>
              </a:spcAft>
            </a:pPr>
            <a:r>
              <a:rPr lang="en-US" sz="1400" dirty="0">
                <a:solidFill>
                  <a:schemeClr val="bg1"/>
                </a:solidFill>
                <a:latin typeface="Segoe UI Semibold" panose="020B0702040204020203" pitchFamily="34" charset="0"/>
                <a:ea typeface="Segoe UI Black" panose="020B0A02040204020203" pitchFamily="34" charset="0"/>
                <a:cs typeface="Segoe UI Semibold" panose="020B0702040204020203" pitchFamily="34" charset="0"/>
              </a:rPr>
              <a:t>Security</a:t>
            </a:r>
          </a:p>
        </p:txBody>
      </p:sp>
    </p:spTree>
    <p:extLst>
      <p:ext uri="{BB962C8B-B14F-4D97-AF65-F5344CB8AC3E}">
        <p14:creationId xmlns:p14="http://schemas.microsoft.com/office/powerpoint/2010/main" val="1241189883"/>
      </p:ext>
    </p:extLst>
  </p:cSld>
  <p:clrMapOvr>
    <a:masterClrMapping/>
  </p:clrMapOvr>
  <p:transition>
    <p:fade/>
  </p:transition>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 name="Group 10"/>
          <p:cNvGrpSpPr/>
          <p:nvPr/>
        </p:nvGrpSpPr>
        <p:grpSpPr>
          <a:xfrm>
            <a:off x="473244" y="1328108"/>
            <a:ext cx="11570087" cy="3631750"/>
            <a:chOff x="269852" y="1416032"/>
            <a:chExt cx="11893507" cy="3733269"/>
          </a:xfrm>
        </p:grpSpPr>
        <p:sp>
          <p:nvSpPr>
            <p:cNvPr id="4" name="Rectangle 3"/>
            <p:cNvSpPr/>
            <p:nvPr/>
          </p:nvSpPr>
          <p:spPr bwMode="auto">
            <a:xfrm>
              <a:off x="269852" y="1416032"/>
              <a:ext cx="3891276" cy="3733269"/>
            </a:xfrm>
            <a:prstGeom prst="rect">
              <a:avLst/>
            </a:prstGeom>
            <a:solidFill>
              <a:schemeClr val="accent4"/>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3" rIns="274320" bIns="146283" numCol="1" spcCol="0" rtlCol="0" fromWordArt="0" anchor="t" anchorCtr="0" forceAA="0" compatLnSpc="1">
              <a:prstTxWarp prst="textNoShape">
                <a:avLst/>
              </a:prstTxWarp>
              <a:noAutofit/>
            </a:bodyPr>
            <a:lstStyle/>
            <a:p>
              <a:r>
                <a:rPr lang="en-US" sz="3200" dirty="0">
                  <a:solidFill>
                    <a:srgbClr val="FFFFFF"/>
                  </a:solidFill>
                </a:rPr>
                <a:t>Regulatory compliance</a:t>
              </a:r>
            </a:p>
            <a:p>
              <a:pPr marL="0" lvl="2"/>
              <a:r>
                <a:rPr lang="en-US" dirty="0">
                  <a:solidFill>
                    <a:srgbClr val="FFFFFF">
                      <a:lumMod val="65000"/>
                      <a:lumOff val="35000"/>
                    </a:srgbClr>
                  </a:solidFill>
                </a:rPr>
                <a:t>  </a:t>
              </a:r>
            </a:p>
            <a:p>
              <a:pPr marL="0" lvl="2"/>
              <a:r>
                <a:rPr lang="en-US" sz="1800" dirty="0">
                  <a:gradFill>
                    <a:gsLst>
                      <a:gs pos="1250">
                        <a:srgbClr val="FFFFFF"/>
                      </a:gs>
                      <a:gs pos="100000">
                        <a:srgbClr val="FFFFFF"/>
                      </a:gs>
                    </a:gsLst>
                    <a:lin ang="5400000" scaled="0"/>
                  </a:gradFill>
                </a:rPr>
                <a:t>A strong demand for applications to meet </a:t>
              </a:r>
              <a:r>
                <a:rPr lang="en-US" sz="1800" b="1" dirty="0">
                  <a:gradFill>
                    <a:gsLst>
                      <a:gs pos="1250">
                        <a:srgbClr val="FFFFFF"/>
                      </a:gs>
                      <a:gs pos="100000">
                        <a:srgbClr val="FFFFFF"/>
                      </a:gs>
                    </a:gsLst>
                    <a:lin ang="5400000" scaled="0"/>
                  </a:gradFill>
                </a:rPr>
                <a:t>privacy standards </a:t>
              </a:r>
              <a:r>
                <a:rPr lang="en-US" sz="1800" dirty="0">
                  <a:gradFill>
                    <a:gsLst>
                      <a:gs pos="1250">
                        <a:srgbClr val="FFFFFF"/>
                      </a:gs>
                      <a:gs pos="100000">
                        <a:srgbClr val="FFFFFF"/>
                      </a:gs>
                    </a:gsLst>
                    <a:lin ang="5400000" scaled="0"/>
                  </a:gradFill>
                </a:rPr>
                <a:t>recommended by regulating authorities</a:t>
              </a:r>
              <a:endParaRPr lang="en-US" sz="1600" dirty="0">
                <a:gradFill>
                  <a:gsLst>
                    <a:gs pos="0">
                      <a:srgbClr val="FFFFFF"/>
                    </a:gs>
                    <a:gs pos="100000">
                      <a:srgbClr val="FFFFFF"/>
                    </a:gs>
                  </a:gsLst>
                  <a:lin ang="5400000" scaled="0"/>
                </a:gradFill>
                <a:ea typeface="Segoe UI" pitchFamily="34" charset="0"/>
                <a:cs typeface="Segoe UI" pitchFamily="34" charset="0"/>
              </a:endParaRPr>
            </a:p>
          </p:txBody>
        </p:sp>
        <p:sp>
          <p:nvSpPr>
            <p:cNvPr id="6" name="Rectangle 5"/>
            <p:cNvSpPr/>
            <p:nvPr/>
          </p:nvSpPr>
          <p:spPr bwMode="auto">
            <a:xfrm>
              <a:off x="4273782" y="1416032"/>
              <a:ext cx="3891276" cy="3733269"/>
            </a:xfrm>
            <a:prstGeom prst="rect">
              <a:avLst/>
            </a:prstGeom>
            <a:solidFill>
              <a:schemeClr val="accent5"/>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3" rIns="274320" bIns="146283" numCol="1" spcCol="0" rtlCol="0" fromWordArt="0" anchor="t" anchorCtr="0" forceAA="0" compatLnSpc="1">
              <a:prstTxWarp prst="textNoShape">
                <a:avLst/>
              </a:prstTxWarp>
              <a:noAutofit/>
            </a:bodyPr>
            <a:lstStyle/>
            <a:p>
              <a:r>
                <a:rPr lang="en-US" sz="3200" dirty="0">
                  <a:solidFill>
                    <a:srgbClr val="FFFFFF"/>
                  </a:solidFill>
                </a:rPr>
                <a:t>Sensitive data </a:t>
              </a:r>
            </a:p>
            <a:p>
              <a:r>
                <a:rPr lang="en-US" sz="3200" dirty="0">
                  <a:solidFill>
                    <a:srgbClr val="FFFFFF"/>
                  </a:solidFill>
                </a:rPr>
                <a:t>protection</a:t>
              </a:r>
              <a:endParaRPr lang="en-US" sz="3200" dirty="0">
                <a:gradFill>
                  <a:gsLst>
                    <a:gs pos="0">
                      <a:srgbClr val="FFFFFF"/>
                    </a:gs>
                    <a:gs pos="100000">
                      <a:srgbClr val="FFFFFF"/>
                    </a:gs>
                  </a:gsLst>
                  <a:lin ang="5400000" scaled="0"/>
                </a:gradFill>
                <a:ea typeface="Segoe UI" pitchFamily="34" charset="0"/>
                <a:cs typeface="Segoe UI" pitchFamily="34" charset="0"/>
              </a:endParaRPr>
            </a:p>
            <a:p>
              <a:endParaRPr lang="en-US" dirty="0">
                <a:gradFill>
                  <a:gsLst>
                    <a:gs pos="0">
                      <a:srgbClr val="FFFFFF"/>
                    </a:gs>
                    <a:gs pos="100000">
                      <a:srgbClr val="FFFFFF"/>
                    </a:gs>
                  </a:gsLst>
                  <a:lin ang="5400000" scaled="0"/>
                </a:gradFill>
                <a:ea typeface="Segoe UI" pitchFamily="34" charset="0"/>
                <a:cs typeface="Segoe UI" pitchFamily="34" charset="0"/>
              </a:endParaRPr>
            </a:p>
            <a:p>
              <a:pPr marL="0" lvl="2"/>
              <a:r>
                <a:rPr lang="en-US" sz="1800" dirty="0">
                  <a:gradFill>
                    <a:gsLst>
                      <a:gs pos="1250">
                        <a:srgbClr val="FFFFFF"/>
                      </a:gs>
                      <a:gs pos="100000">
                        <a:srgbClr val="FFFFFF"/>
                      </a:gs>
                    </a:gsLst>
                    <a:lin ang="5400000" scaled="0"/>
                  </a:gradFill>
                </a:rPr>
                <a:t>Protects against unauthorized access to sensitive data in the application, and against exposure to developers or DBAs who need access to the production database </a:t>
              </a:r>
              <a:endParaRPr lang="en-US" sz="1600" dirty="0">
                <a:gradFill>
                  <a:gsLst>
                    <a:gs pos="1250">
                      <a:srgbClr val="FFFFFF"/>
                    </a:gs>
                    <a:gs pos="100000">
                      <a:srgbClr val="FFFFFF"/>
                    </a:gs>
                  </a:gsLst>
                  <a:lin ang="5400000" scaled="0"/>
                </a:gradFill>
              </a:endParaRPr>
            </a:p>
          </p:txBody>
        </p:sp>
        <p:sp>
          <p:nvSpPr>
            <p:cNvPr id="7" name="Rectangle 6"/>
            <p:cNvSpPr/>
            <p:nvPr/>
          </p:nvSpPr>
          <p:spPr bwMode="auto">
            <a:xfrm>
              <a:off x="8285648" y="1416032"/>
              <a:ext cx="3877711" cy="3733269"/>
            </a:xfrm>
            <a:prstGeom prst="rect">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3" rIns="274320" bIns="146283" numCol="1" spcCol="0" rtlCol="0" fromWordArt="0" anchor="t" anchorCtr="0" forceAA="0" compatLnSpc="1">
              <a:prstTxWarp prst="textNoShape">
                <a:avLst/>
              </a:prstTxWarp>
              <a:noAutofit/>
            </a:bodyPr>
            <a:lstStyle/>
            <a:p>
              <a:pPr marL="0" lvl="1"/>
              <a:r>
                <a:rPr lang="en-US" sz="3200" dirty="0">
                  <a:solidFill>
                    <a:srgbClr val="FFFFFF"/>
                  </a:solidFill>
                </a:rPr>
                <a:t>Agility and transparency</a:t>
              </a:r>
            </a:p>
            <a:p>
              <a:pPr marL="0" lvl="1"/>
              <a:endParaRPr lang="en-US" sz="2000" dirty="0">
                <a:gradFill>
                  <a:gsLst>
                    <a:gs pos="1250">
                      <a:srgbClr val="000000"/>
                    </a:gs>
                    <a:gs pos="100000">
                      <a:srgbClr val="000000"/>
                    </a:gs>
                  </a:gsLst>
                  <a:lin ang="5400000" scaled="0"/>
                </a:gradFill>
                <a:latin typeface="Segoe UI Light"/>
              </a:endParaRPr>
            </a:p>
            <a:p>
              <a:r>
                <a:rPr lang="en-US" sz="1800" dirty="0">
                  <a:solidFill>
                    <a:srgbClr val="FFFFFF"/>
                  </a:solidFill>
                </a:rPr>
                <a:t>Data is masked on the fly, with underlying data in the database remaining intact. Transparent to the application and applied according to user privilege</a:t>
              </a:r>
            </a:p>
          </p:txBody>
        </p:sp>
      </p:grpSp>
      <p:sp>
        <p:nvSpPr>
          <p:cNvPr id="2" name="TextBox 1"/>
          <p:cNvSpPr txBox="1"/>
          <p:nvPr/>
        </p:nvSpPr>
        <p:spPr>
          <a:xfrm>
            <a:off x="256946" y="5265189"/>
            <a:ext cx="12152104" cy="1040012"/>
          </a:xfrm>
          <a:prstGeom prst="rect">
            <a:avLst/>
          </a:prstGeom>
          <a:noFill/>
        </p:spPr>
        <p:txBody>
          <a:bodyPr wrap="square" lIns="186521" tIns="149217" rIns="186521" bIns="149217" rtlCol="0">
            <a:spAutoFit/>
          </a:bodyPr>
          <a:lstStyle/>
          <a:p>
            <a:pPr marL="0" lvl="2">
              <a:spcBef>
                <a:spcPts val="2000"/>
              </a:spcBef>
              <a:spcAft>
                <a:spcPts val="0"/>
              </a:spcAft>
            </a:pPr>
            <a:r>
              <a:rPr lang="en-US" i="1" dirty="0">
                <a:latin typeface="+mj-lt"/>
              </a:rPr>
              <a:t>Limit access to sensitive data by defining policies to obfuscate specific database fields, without affecting the integrity of the database.</a:t>
            </a:r>
          </a:p>
        </p:txBody>
      </p:sp>
      <p:sp>
        <p:nvSpPr>
          <p:cNvPr id="9" name="Title 1"/>
          <p:cNvSpPr txBox="1">
            <a:spLocks/>
          </p:cNvSpPr>
          <p:nvPr/>
        </p:nvSpPr>
        <p:spPr>
          <a:xfrm>
            <a:off x="328025" y="249498"/>
            <a:ext cx="11653521" cy="1075884"/>
          </a:xfrm>
          <a:prstGeom prst="rect">
            <a:avLst/>
          </a:prstGeom>
        </p:spPr>
        <p:txBody>
          <a:bodyPr anchor="ctr" anchorCtr="0"/>
          <a:lstStyle>
            <a:lvl1pPr algn="l" defTabSz="931863" rtl="0" fontAlgn="base">
              <a:lnSpc>
                <a:spcPct val="90000"/>
              </a:lnSpc>
              <a:spcBef>
                <a:spcPct val="0"/>
              </a:spcBef>
              <a:spcAft>
                <a:spcPct val="0"/>
              </a:spcAft>
              <a:defRPr lang="en-US" sz="4000" kern="1200" spc="-102" dirty="0">
                <a:ln w="3175">
                  <a:noFill/>
                </a:ln>
                <a:solidFill>
                  <a:schemeClr val="tx1"/>
                </a:solidFill>
                <a:latin typeface="+mj-lt"/>
                <a:ea typeface="ＭＳ Ｐゴシック" charset="0"/>
                <a:cs typeface="Segoe UI" pitchFamily="34" charset="0"/>
              </a:defRPr>
            </a:lvl1pPr>
            <a:lvl2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2pPr>
            <a:lvl3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3pPr>
            <a:lvl4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4pPr>
            <a:lvl5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5pPr>
            <a:lvl6pPr marL="4572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6pPr>
            <a:lvl7pPr marL="9144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7pPr>
            <a:lvl8pPr marL="13716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8pPr>
            <a:lvl9pPr marL="18288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9pPr>
          </a:lstStyle>
          <a:p>
            <a:r>
              <a:rPr lang="en-US" dirty="0"/>
              <a:t>Benefits of dynamic data masking</a:t>
            </a:r>
          </a:p>
        </p:txBody>
      </p:sp>
      <p:sp>
        <p:nvSpPr>
          <p:cNvPr id="8" name="TextBox 7"/>
          <p:cNvSpPr txBox="1"/>
          <p:nvPr/>
        </p:nvSpPr>
        <p:spPr>
          <a:xfrm>
            <a:off x="1" y="6642289"/>
            <a:ext cx="3806190" cy="352236"/>
          </a:xfrm>
          <a:prstGeom prst="rect">
            <a:avLst/>
          </a:prstGeom>
          <a:noFill/>
        </p:spPr>
        <p:txBody>
          <a:bodyPr wrap="square" lIns="365760" tIns="146304" rIns="182880" bIns="146304" rtlCol="0" anchor="ctr" anchorCtr="0">
            <a:noAutofit/>
          </a:bodyPr>
          <a:lstStyle/>
          <a:p>
            <a:pPr>
              <a:lnSpc>
                <a:spcPct val="90000"/>
              </a:lnSpc>
              <a:spcAft>
                <a:spcPts val="600"/>
              </a:spcAft>
            </a:pPr>
            <a:r>
              <a:rPr lang="en-US" sz="1400" dirty="0">
                <a:solidFill>
                  <a:schemeClr val="bg1"/>
                </a:solidFill>
                <a:latin typeface="Segoe UI Semibold" panose="020B0702040204020203" pitchFamily="34" charset="0"/>
                <a:ea typeface="Segoe UI Black" panose="020B0A02040204020203" pitchFamily="34" charset="0"/>
                <a:cs typeface="Segoe UI Semibold" panose="020B0702040204020203" pitchFamily="34" charset="0"/>
              </a:rPr>
              <a:t>Security</a:t>
            </a:r>
          </a:p>
        </p:txBody>
      </p:sp>
    </p:spTree>
    <p:extLst>
      <p:ext uri="{BB962C8B-B14F-4D97-AF65-F5344CB8AC3E}">
        <p14:creationId xmlns:p14="http://schemas.microsoft.com/office/powerpoint/2010/main" val="3175252710"/>
      </p:ext>
    </p:extLst>
  </p:cSld>
  <p:clrMapOvr>
    <a:masterClrMapping/>
  </p:clrMapOvr>
  <p:transition>
    <p:fade/>
  </p:transition>
</p:sld>
</file>

<file path=ppt/slides/slide8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Title 2"/>
          <p:cNvSpPr>
            <a:spLocks noGrp="1"/>
          </p:cNvSpPr>
          <p:nvPr>
            <p:ph type="title"/>
          </p:nvPr>
        </p:nvSpPr>
        <p:spPr/>
        <p:txBody>
          <a:bodyPr/>
          <a:lstStyle/>
          <a:p>
            <a:r>
              <a:rPr lang="en-US" dirty="0">
                <a:solidFill>
                  <a:schemeClr val="tx1"/>
                </a:solidFill>
              </a:rPr>
              <a:t>How it </a:t>
            </a:r>
            <a:r>
              <a:rPr lang="en-US" dirty="0"/>
              <a:t>w</a:t>
            </a:r>
            <a:r>
              <a:rPr lang="en-US" dirty="0">
                <a:solidFill>
                  <a:schemeClr val="tx1"/>
                </a:solidFill>
              </a:rPr>
              <a:t>orks</a:t>
            </a:r>
          </a:p>
        </p:txBody>
      </p:sp>
      <p:sp>
        <p:nvSpPr>
          <p:cNvPr id="106" name="Content Placeholder 1"/>
          <p:cNvSpPr txBox="1">
            <a:spLocks/>
          </p:cNvSpPr>
          <p:nvPr/>
        </p:nvSpPr>
        <p:spPr>
          <a:xfrm>
            <a:off x="194480" y="2953315"/>
            <a:ext cx="9100372" cy="4093943"/>
          </a:xfrm>
          <a:prstGeom prst="rect">
            <a:avLst/>
          </a:prstGeom>
        </p:spPr>
        <p:txBody>
          <a:bodyPr lIns="253598" tIns="126799" rIns="253598" bIns="126799"/>
          <a:lstStyle>
            <a:lvl1pPr marL="342886" indent="-342886" algn="l" defTabSz="457181" rtl="0" eaLnBrk="1" latinLnBrk="0" hangingPunct="1">
              <a:spcBef>
                <a:spcPts val="1000"/>
              </a:spcBef>
              <a:buFont typeface="Arial"/>
              <a:buChar char="•"/>
              <a:defRPr sz="1800" kern="1200">
                <a:solidFill>
                  <a:srgbClr val="FFFFFF"/>
                </a:solidFill>
                <a:latin typeface="Segoe UI"/>
                <a:ea typeface="+mn-ea"/>
                <a:cs typeface="Segoe UI"/>
              </a:defRPr>
            </a:lvl1pPr>
            <a:lvl2pPr marL="742919" indent="-285738" algn="l" defTabSz="457181" rtl="0" eaLnBrk="1" latinLnBrk="0" hangingPunct="1">
              <a:spcBef>
                <a:spcPts val="1000"/>
              </a:spcBef>
              <a:buFont typeface="Arial"/>
              <a:buChar char="–"/>
              <a:defRPr sz="1600" kern="1200">
                <a:solidFill>
                  <a:srgbClr val="FFFFFF"/>
                </a:solidFill>
                <a:latin typeface="Segoe UI"/>
                <a:ea typeface="+mn-ea"/>
                <a:cs typeface="Segoe UI"/>
              </a:defRPr>
            </a:lvl2pPr>
            <a:lvl3pPr marL="1142952" indent="-228591" algn="l" defTabSz="457181" rtl="0" eaLnBrk="1" latinLnBrk="0" hangingPunct="1">
              <a:spcBef>
                <a:spcPts val="1000"/>
              </a:spcBef>
              <a:buFont typeface="Arial"/>
              <a:buChar char="•"/>
              <a:defRPr sz="1400" kern="1200">
                <a:solidFill>
                  <a:srgbClr val="FFFFFF"/>
                </a:solidFill>
                <a:latin typeface="Segoe UI"/>
                <a:ea typeface="+mn-ea"/>
                <a:cs typeface="Segoe UI"/>
              </a:defRPr>
            </a:lvl3pPr>
            <a:lvl4pPr marL="1600134" indent="-228591" algn="l" defTabSz="457181" rtl="0" eaLnBrk="1" latinLnBrk="0" hangingPunct="1">
              <a:spcBef>
                <a:spcPts val="1000"/>
              </a:spcBef>
              <a:buFont typeface="Arial"/>
              <a:buChar char="–"/>
              <a:defRPr sz="1200" kern="1200">
                <a:solidFill>
                  <a:srgbClr val="FFFFFF"/>
                </a:solidFill>
                <a:latin typeface="Segoe UI"/>
                <a:ea typeface="+mn-ea"/>
                <a:cs typeface="Segoe UI"/>
              </a:defRPr>
            </a:lvl4pPr>
            <a:lvl5pPr marL="2057314" indent="-228591" algn="l" defTabSz="457181" rtl="0" eaLnBrk="1" latinLnBrk="0" hangingPunct="1">
              <a:spcBef>
                <a:spcPts val="1000"/>
              </a:spcBef>
              <a:buFont typeface="Arial"/>
              <a:buChar char="»"/>
              <a:defRPr sz="1000" kern="1200">
                <a:solidFill>
                  <a:srgbClr val="FFFFFF"/>
                </a:solidFill>
                <a:latin typeface="Segoe UI"/>
                <a:ea typeface="+mn-ea"/>
                <a:cs typeface="Segoe UI"/>
              </a:defRPr>
            </a:lvl5pPr>
            <a:lvl6pPr marL="2514495" indent="-228591" algn="l" defTabSz="457181" rtl="0" eaLnBrk="1" latinLnBrk="0" hangingPunct="1">
              <a:spcBef>
                <a:spcPct val="20000"/>
              </a:spcBef>
              <a:buFont typeface="Arial"/>
              <a:buChar char="•"/>
              <a:defRPr sz="2000" kern="1200">
                <a:solidFill>
                  <a:schemeClr val="tx1"/>
                </a:solidFill>
                <a:latin typeface="+mn-lt"/>
                <a:ea typeface="+mn-ea"/>
                <a:cs typeface="+mn-cs"/>
              </a:defRPr>
            </a:lvl6pPr>
            <a:lvl7pPr marL="2971676" indent="-228591" algn="l" defTabSz="457181" rtl="0" eaLnBrk="1" latinLnBrk="0" hangingPunct="1">
              <a:spcBef>
                <a:spcPct val="20000"/>
              </a:spcBef>
              <a:buFont typeface="Arial"/>
              <a:buChar char="•"/>
              <a:defRPr sz="2000" kern="1200">
                <a:solidFill>
                  <a:schemeClr val="tx1"/>
                </a:solidFill>
                <a:latin typeface="+mn-lt"/>
                <a:ea typeface="+mn-ea"/>
                <a:cs typeface="+mn-cs"/>
              </a:defRPr>
            </a:lvl7pPr>
            <a:lvl8pPr marL="3428857" indent="-228591" algn="l" defTabSz="457181" rtl="0" eaLnBrk="1" latinLnBrk="0" hangingPunct="1">
              <a:spcBef>
                <a:spcPct val="20000"/>
              </a:spcBef>
              <a:buFont typeface="Arial"/>
              <a:buChar char="•"/>
              <a:defRPr sz="2000" kern="1200">
                <a:solidFill>
                  <a:schemeClr val="tx1"/>
                </a:solidFill>
                <a:latin typeface="+mn-lt"/>
                <a:ea typeface="+mn-ea"/>
                <a:cs typeface="+mn-cs"/>
              </a:defRPr>
            </a:lvl8pPr>
            <a:lvl9pPr marL="3886038" indent="-228591" algn="l" defTabSz="457181" rtl="0" eaLnBrk="1" latinLnBrk="0" hangingPunct="1">
              <a:spcBef>
                <a:spcPct val="20000"/>
              </a:spcBef>
              <a:buFont typeface="Arial"/>
              <a:buChar char="•"/>
              <a:defRPr sz="2000" kern="1200">
                <a:solidFill>
                  <a:schemeClr val="tx1"/>
                </a:solidFill>
                <a:latin typeface="+mn-lt"/>
                <a:ea typeface="+mn-ea"/>
                <a:cs typeface="+mn-cs"/>
              </a:defRPr>
            </a:lvl9pPr>
          </a:lstStyle>
          <a:p>
            <a:pPr marL="0" indent="0" defTabSz="621600">
              <a:spcBef>
                <a:spcPts val="600"/>
              </a:spcBef>
              <a:spcAft>
                <a:spcPts val="600"/>
              </a:spcAft>
              <a:buNone/>
            </a:pPr>
            <a:r>
              <a:rPr lang="en-US" dirty="0">
                <a:solidFill>
                  <a:schemeClr val="tx1"/>
                </a:solidFill>
                <a:latin typeface="+mn-lt"/>
              </a:rPr>
              <a:t>On-the-fly obfuscation of data in query results</a:t>
            </a:r>
          </a:p>
          <a:p>
            <a:pPr marL="0" indent="0" defTabSz="621600">
              <a:spcBef>
                <a:spcPts val="600"/>
              </a:spcBef>
              <a:spcAft>
                <a:spcPts val="600"/>
              </a:spcAft>
              <a:buNone/>
            </a:pPr>
            <a:r>
              <a:rPr lang="en-US" dirty="0">
                <a:solidFill>
                  <a:schemeClr val="tx1"/>
                </a:solidFill>
                <a:latin typeface="+mn-lt"/>
              </a:rPr>
              <a:t>Policy-driven on the table and column</a:t>
            </a:r>
          </a:p>
          <a:p>
            <a:pPr marL="0" indent="0" defTabSz="621600">
              <a:spcBef>
                <a:spcPts val="600"/>
              </a:spcBef>
              <a:spcAft>
                <a:spcPts val="600"/>
              </a:spcAft>
              <a:buNone/>
            </a:pPr>
            <a:r>
              <a:rPr lang="en-US" dirty="0">
                <a:solidFill>
                  <a:schemeClr val="tx1"/>
                </a:solidFill>
                <a:latin typeface="+mn-lt"/>
              </a:rPr>
              <a:t>Multiple masking functions available for various sensitive data categories </a:t>
            </a:r>
          </a:p>
          <a:p>
            <a:pPr marL="0" indent="0" defTabSz="621600">
              <a:spcBef>
                <a:spcPts val="600"/>
              </a:spcBef>
              <a:spcAft>
                <a:spcPts val="600"/>
              </a:spcAft>
              <a:buNone/>
            </a:pPr>
            <a:r>
              <a:rPr lang="en-US" dirty="0">
                <a:solidFill>
                  <a:schemeClr val="tx1"/>
                </a:solidFill>
                <a:latin typeface="+mn-lt"/>
              </a:rPr>
              <a:t>Flexibility to define a set of privileged logins for un-masked data access</a:t>
            </a:r>
          </a:p>
          <a:p>
            <a:pPr marL="0" indent="0" defTabSz="621600">
              <a:spcBef>
                <a:spcPts val="600"/>
              </a:spcBef>
              <a:spcAft>
                <a:spcPts val="600"/>
              </a:spcAft>
              <a:buNone/>
            </a:pPr>
            <a:r>
              <a:rPr lang="en-US" dirty="0">
                <a:solidFill>
                  <a:schemeClr val="tx1"/>
                </a:solidFill>
                <a:latin typeface="+mn-lt"/>
              </a:rPr>
              <a:t>By default, database owner is unmasked</a:t>
            </a:r>
          </a:p>
          <a:p>
            <a:pPr marL="0" indent="0" defTabSz="621600">
              <a:spcBef>
                <a:spcPts val="600"/>
              </a:spcBef>
              <a:spcAft>
                <a:spcPts val="600"/>
              </a:spcAft>
              <a:buNone/>
            </a:pPr>
            <a:r>
              <a:rPr lang="en-US" dirty="0">
                <a:solidFill>
                  <a:schemeClr val="tx1"/>
                </a:solidFill>
                <a:latin typeface="+mn-lt"/>
              </a:rPr>
              <a:t>See: https://msdn.microsoft.com/en-us/library/mt130841.aspx</a:t>
            </a:r>
          </a:p>
        </p:txBody>
      </p:sp>
      <p:grpSp>
        <p:nvGrpSpPr>
          <p:cNvPr id="919" name="Group 918"/>
          <p:cNvGrpSpPr/>
          <p:nvPr/>
        </p:nvGrpSpPr>
        <p:grpSpPr>
          <a:xfrm>
            <a:off x="8471075" y="5012150"/>
            <a:ext cx="3719647" cy="1499458"/>
            <a:chOff x="4092791" y="3635676"/>
            <a:chExt cx="8355063" cy="3368075"/>
          </a:xfrm>
        </p:grpSpPr>
        <p:grpSp>
          <p:nvGrpSpPr>
            <p:cNvPr id="920" name="Group 919"/>
            <p:cNvGrpSpPr/>
            <p:nvPr/>
          </p:nvGrpSpPr>
          <p:grpSpPr>
            <a:xfrm>
              <a:off x="4092791" y="3635676"/>
              <a:ext cx="8355063" cy="3368075"/>
              <a:chOff x="3324709" y="3101831"/>
              <a:chExt cx="8935445" cy="3602037"/>
            </a:xfrm>
          </p:grpSpPr>
          <p:sp>
            <p:nvSpPr>
              <p:cNvPr id="923" name="AutoShape 4"/>
              <p:cNvSpPr>
                <a:spLocks noChangeAspect="1" noChangeArrowheads="1" noTextEdit="1"/>
              </p:cNvSpPr>
              <p:nvPr/>
            </p:nvSpPr>
            <p:spPr bwMode="auto">
              <a:xfrm>
                <a:off x="3324709" y="3101831"/>
                <a:ext cx="8935445" cy="3602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27" tIns="45713" rIns="91427" bIns="45713" numCol="1" anchor="t" anchorCtr="0" compatLnSpc="1">
                <a:prstTxWarp prst="textNoShape">
                  <a:avLst/>
                </a:prstTxWarp>
              </a:bodyPr>
              <a:lstStyle/>
              <a:p>
                <a:pPr defTabSz="932509">
                  <a:defRPr/>
                </a:pPr>
                <a:endParaRPr lang="en-US" sz="1836" kern="0" dirty="0">
                  <a:solidFill>
                    <a:srgbClr val="000000"/>
                  </a:solidFill>
                </a:endParaRPr>
              </a:p>
            </p:txBody>
          </p:sp>
          <p:sp>
            <p:nvSpPr>
              <p:cNvPr id="924" name="Rectangle 6"/>
              <p:cNvSpPr>
                <a:spLocks noChangeArrowheads="1"/>
              </p:cNvSpPr>
              <p:nvPr/>
            </p:nvSpPr>
            <p:spPr bwMode="auto">
              <a:xfrm>
                <a:off x="6464880" y="5419697"/>
                <a:ext cx="531508" cy="1214527"/>
              </a:xfrm>
              <a:prstGeom prst="rect">
                <a:avLst/>
              </a:prstGeom>
              <a:solidFill>
                <a:srgbClr val="FFFFFF">
                  <a:lumMod val="85000"/>
                </a:srgbClr>
              </a:solidFill>
              <a:ln>
                <a:noFill/>
              </a:ln>
            </p:spPr>
            <p:txBody>
              <a:bodyPr vert="horz" wrap="square" lIns="91427" tIns="45713" rIns="91427" bIns="45713" numCol="1" anchor="t" anchorCtr="0" compatLnSpc="1">
                <a:prstTxWarp prst="textNoShape">
                  <a:avLst/>
                </a:prstTxWarp>
              </a:bodyPr>
              <a:lstStyle/>
              <a:p>
                <a:pPr defTabSz="932509">
                  <a:defRPr/>
                </a:pPr>
                <a:endParaRPr lang="en-US" sz="1836" kern="0" dirty="0">
                  <a:solidFill>
                    <a:srgbClr val="000000"/>
                  </a:solidFill>
                </a:endParaRPr>
              </a:p>
            </p:txBody>
          </p:sp>
          <p:sp>
            <p:nvSpPr>
              <p:cNvPr id="925" name="Rectangle 7"/>
              <p:cNvSpPr>
                <a:spLocks noChangeArrowheads="1"/>
              </p:cNvSpPr>
              <p:nvPr/>
            </p:nvSpPr>
            <p:spPr bwMode="auto">
              <a:xfrm>
                <a:off x="6312151" y="4896741"/>
                <a:ext cx="245593" cy="1737482"/>
              </a:xfrm>
              <a:prstGeom prst="rect">
                <a:avLst/>
              </a:prstGeom>
              <a:solidFill>
                <a:srgbClr val="0072C6">
                  <a:lumMod val="75000"/>
                </a:srgbClr>
              </a:solidFill>
              <a:ln>
                <a:noFill/>
              </a:ln>
            </p:spPr>
            <p:txBody>
              <a:bodyPr vert="horz" wrap="square" lIns="91427" tIns="45713" rIns="91427" bIns="45713" numCol="1" anchor="t" anchorCtr="0" compatLnSpc="1">
                <a:prstTxWarp prst="textNoShape">
                  <a:avLst/>
                </a:prstTxWarp>
              </a:bodyPr>
              <a:lstStyle/>
              <a:p>
                <a:pPr defTabSz="932509">
                  <a:defRPr/>
                </a:pPr>
                <a:endParaRPr lang="en-US" sz="1836" kern="0" dirty="0">
                  <a:solidFill>
                    <a:srgbClr val="000000"/>
                  </a:solidFill>
                </a:endParaRPr>
              </a:p>
            </p:txBody>
          </p:sp>
          <p:sp>
            <p:nvSpPr>
              <p:cNvPr id="926" name="Rectangle 8"/>
              <p:cNvSpPr>
                <a:spLocks noChangeArrowheads="1"/>
              </p:cNvSpPr>
              <p:nvPr/>
            </p:nvSpPr>
            <p:spPr bwMode="auto">
              <a:xfrm>
                <a:off x="6996391" y="5682395"/>
                <a:ext cx="475302" cy="951828"/>
              </a:xfrm>
              <a:prstGeom prst="rect">
                <a:avLst/>
              </a:prstGeom>
              <a:solidFill>
                <a:srgbClr val="0072C6">
                  <a:lumMod val="75000"/>
                </a:srgbClr>
              </a:solidFill>
              <a:ln>
                <a:noFill/>
              </a:ln>
            </p:spPr>
            <p:txBody>
              <a:bodyPr vert="horz" wrap="square" lIns="91427" tIns="45713" rIns="91427" bIns="45713" numCol="1" anchor="t" anchorCtr="0" compatLnSpc="1">
                <a:prstTxWarp prst="textNoShape">
                  <a:avLst/>
                </a:prstTxWarp>
              </a:bodyPr>
              <a:lstStyle/>
              <a:p>
                <a:pPr defTabSz="932509">
                  <a:defRPr/>
                </a:pPr>
                <a:endParaRPr lang="en-US" sz="1836" kern="0" dirty="0">
                  <a:solidFill>
                    <a:srgbClr val="000000"/>
                  </a:solidFill>
                </a:endParaRPr>
              </a:p>
            </p:txBody>
          </p:sp>
          <p:sp>
            <p:nvSpPr>
              <p:cNvPr id="927" name="Rectangle 9"/>
              <p:cNvSpPr>
                <a:spLocks noChangeArrowheads="1"/>
              </p:cNvSpPr>
              <p:nvPr/>
            </p:nvSpPr>
            <p:spPr bwMode="auto">
              <a:xfrm>
                <a:off x="7189445" y="5235195"/>
                <a:ext cx="476525" cy="1399028"/>
              </a:xfrm>
              <a:prstGeom prst="rect">
                <a:avLst/>
              </a:prstGeom>
              <a:solidFill>
                <a:srgbClr val="FFFFFF">
                  <a:lumMod val="50000"/>
                </a:srgbClr>
              </a:solidFill>
              <a:ln>
                <a:noFill/>
              </a:ln>
            </p:spPr>
            <p:txBody>
              <a:bodyPr vert="horz" wrap="square" lIns="91427" tIns="45713" rIns="91427" bIns="45713" numCol="1" anchor="t" anchorCtr="0" compatLnSpc="1">
                <a:prstTxWarp prst="textNoShape">
                  <a:avLst/>
                </a:prstTxWarp>
              </a:bodyPr>
              <a:lstStyle/>
              <a:p>
                <a:pPr defTabSz="932509">
                  <a:defRPr/>
                </a:pPr>
                <a:endParaRPr lang="en-US" sz="1836" kern="0" dirty="0">
                  <a:solidFill>
                    <a:srgbClr val="000000"/>
                  </a:solidFill>
                </a:endParaRPr>
              </a:p>
            </p:txBody>
          </p:sp>
          <p:sp>
            <p:nvSpPr>
              <p:cNvPr id="928" name="Rectangle 10"/>
              <p:cNvSpPr>
                <a:spLocks noChangeArrowheads="1"/>
              </p:cNvSpPr>
              <p:nvPr/>
            </p:nvSpPr>
            <p:spPr bwMode="auto">
              <a:xfrm>
                <a:off x="10228205" y="5419696"/>
                <a:ext cx="245593" cy="1214527"/>
              </a:xfrm>
              <a:prstGeom prst="rect">
                <a:avLst/>
              </a:prstGeom>
              <a:solidFill>
                <a:srgbClr val="FFFFFF">
                  <a:lumMod val="85000"/>
                </a:srgbClr>
              </a:solidFill>
              <a:ln>
                <a:noFill/>
              </a:ln>
            </p:spPr>
            <p:txBody>
              <a:bodyPr vert="horz" wrap="square" lIns="91427" tIns="45713" rIns="91427" bIns="45713" numCol="1" anchor="t" anchorCtr="0" compatLnSpc="1">
                <a:prstTxWarp prst="textNoShape">
                  <a:avLst/>
                </a:prstTxWarp>
              </a:bodyPr>
              <a:lstStyle/>
              <a:p>
                <a:pPr defTabSz="932509">
                  <a:defRPr/>
                </a:pPr>
                <a:endParaRPr lang="en-US" sz="1836" kern="0" dirty="0">
                  <a:solidFill>
                    <a:srgbClr val="000000"/>
                  </a:solidFill>
                </a:endParaRPr>
              </a:p>
            </p:txBody>
          </p:sp>
          <p:sp>
            <p:nvSpPr>
              <p:cNvPr id="929" name="Rectangle 11"/>
              <p:cNvSpPr>
                <a:spLocks noChangeArrowheads="1"/>
              </p:cNvSpPr>
              <p:nvPr/>
            </p:nvSpPr>
            <p:spPr bwMode="auto">
              <a:xfrm>
                <a:off x="10075472" y="4896741"/>
                <a:ext cx="245593" cy="1737482"/>
              </a:xfrm>
              <a:prstGeom prst="rect">
                <a:avLst/>
              </a:prstGeom>
              <a:solidFill>
                <a:srgbClr val="0072C6">
                  <a:lumMod val="75000"/>
                </a:srgbClr>
              </a:solidFill>
              <a:ln>
                <a:noFill/>
              </a:ln>
            </p:spPr>
            <p:txBody>
              <a:bodyPr vert="horz" wrap="square" lIns="91427" tIns="45713" rIns="91427" bIns="45713" numCol="1" anchor="t" anchorCtr="0" compatLnSpc="1">
                <a:prstTxWarp prst="textNoShape">
                  <a:avLst/>
                </a:prstTxWarp>
              </a:bodyPr>
              <a:lstStyle/>
              <a:p>
                <a:pPr defTabSz="932509">
                  <a:defRPr/>
                </a:pPr>
                <a:endParaRPr lang="en-US" sz="1836" kern="0" dirty="0">
                  <a:solidFill>
                    <a:srgbClr val="000000"/>
                  </a:solidFill>
                </a:endParaRPr>
              </a:p>
            </p:txBody>
          </p:sp>
          <p:sp>
            <p:nvSpPr>
              <p:cNvPr id="930" name="Rectangle 12"/>
              <p:cNvSpPr>
                <a:spLocks noChangeArrowheads="1"/>
              </p:cNvSpPr>
              <p:nvPr/>
            </p:nvSpPr>
            <p:spPr bwMode="auto">
              <a:xfrm>
                <a:off x="10759713" y="5682395"/>
                <a:ext cx="475302" cy="951828"/>
              </a:xfrm>
              <a:prstGeom prst="rect">
                <a:avLst/>
              </a:prstGeom>
              <a:solidFill>
                <a:srgbClr val="FFFFFF">
                  <a:lumMod val="50000"/>
                </a:srgbClr>
              </a:solidFill>
              <a:ln>
                <a:noFill/>
              </a:ln>
            </p:spPr>
            <p:txBody>
              <a:bodyPr vert="horz" wrap="square" lIns="91427" tIns="45713" rIns="91427" bIns="45713" numCol="1" anchor="t" anchorCtr="0" compatLnSpc="1">
                <a:prstTxWarp prst="textNoShape">
                  <a:avLst/>
                </a:prstTxWarp>
              </a:bodyPr>
              <a:lstStyle/>
              <a:p>
                <a:pPr defTabSz="932509">
                  <a:defRPr/>
                </a:pPr>
                <a:endParaRPr lang="en-US" sz="1836" kern="0" dirty="0">
                  <a:solidFill>
                    <a:srgbClr val="000000"/>
                  </a:solidFill>
                </a:endParaRPr>
              </a:p>
            </p:txBody>
          </p:sp>
          <p:sp>
            <p:nvSpPr>
              <p:cNvPr id="931" name="Rectangle 13"/>
              <p:cNvSpPr>
                <a:spLocks noChangeArrowheads="1"/>
              </p:cNvSpPr>
              <p:nvPr/>
            </p:nvSpPr>
            <p:spPr bwMode="auto">
              <a:xfrm>
                <a:off x="10952766" y="5235195"/>
                <a:ext cx="476525" cy="1399028"/>
              </a:xfrm>
              <a:prstGeom prst="rect">
                <a:avLst/>
              </a:prstGeom>
              <a:solidFill>
                <a:srgbClr val="0072C6">
                  <a:lumMod val="75000"/>
                </a:srgbClr>
              </a:solidFill>
              <a:ln>
                <a:noFill/>
              </a:ln>
            </p:spPr>
            <p:txBody>
              <a:bodyPr vert="horz" wrap="square" lIns="91427" tIns="45713" rIns="91427" bIns="45713" numCol="1" anchor="t" anchorCtr="0" compatLnSpc="1">
                <a:prstTxWarp prst="textNoShape">
                  <a:avLst/>
                </a:prstTxWarp>
              </a:bodyPr>
              <a:lstStyle/>
              <a:p>
                <a:pPr defTabSz="932509">
                  <a:defRPr/>
                </a:pPr>
                <a:endParaRPr lang="en-US" sz="1836" kern="0" dirty="0">
                  <a:solidFill>
                    <a:srgbClr val="000000"/>
                  </a:solidFill>
                </a:endParaRPr>
              </a:p>
            </p:txBody>
          </p:sp>
          <p:sp>
            <p:nvSpPr>
              <p:cNvPr id="932" name="Rectangle 14"/>
              <p:cNvSpPr>
                <a:spLocks noChangeArrowheads="1"/>
              </p:cNvSpPr>
              <p:nvPr/>
            </p:nvSpPr>
            <p:spPr bwMode="auto">
              <a:xfrm>
                <a:off x="9408338" y="5044585"/>
                <a:ext cx="779545" cy="1656839"/>
              </a:xfrm>
              <a:prstGeom prst="rect">
                <a:avLst/>
              </a:prstGeom>
              <a:solidFill>
                <a:srgbClr val="EB3C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27" tIns="45713" rIns="91427" bIns="45713" numCol="1" anchor="t" anchorCtr="0" compatLnSpc="1">
                <a:prstTxWarp prst="textNoShape">
                  <a:avLst/>
                </a:prstTxWarp>
              </a:bodyPr>
              <a:lstStyle/>
              <a:p>
                <a:pPr defTabSz="932509">
                  <a:defRPr/>
                </a:pPr>
                <a:endParaRPr lang="en-US" sz="1836" kern="0" dirty="0">
                  <a:solidFill>
                    <a:srgbClr val="000000"/>
                  </a:solidFill>
                </a:endParaRPr>
              </a:p>
            </p:txBody>
          </p:sp>
          <p:sp>
            <p:nvSpPr>
              <p:cNvPr id="933" name="Rectangle 15"/>
              <p:cNvSpPr>
                <a:spLocks noChangeArrowheads="1"/>
              </p:cNvSpPr>
              <p:nvPr/>
            </p:nvSpPr>
            <p:spPr bwMode="auto">
              <a:xfrm>
                <a:off x="9835988" y="6504706"/>
                <a:ext cx="103858" cy="196720"/>
              </a:xfrm>
              <a:prstGeom prst="rect">
                <a:avLst/>
              </a:prstGeom>
              <a:solidFill>
                <a:srgbClr val="BA141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27" tIns="45713" rIns="91427" bIns="45713" numCol="1" anchor="t" anchorCtr="0" compatLnSpc="1">
                <a:prstTxWarp prst="textNoShape">
                  <a:avLst/>
                </a:prstTxWarp>
              </a:bodyPr>
              <a:lstStyle/>
              <a:p>
                <a:pPr defTabSz="932509">
                  <a:defRPr/>
                </a:pPr>
                <a:endParaRPr lang="en-US" sz="1836" kern="0" dirty="0">
                  <a:solidFill>
                    <a:srgbClr val="000000"/>
                  </a:solidFill>
                </a:endParaRPr>
              </a:p>
            </p:txBody>
          </p:sp>
          <p:sp>
            <p:nvSpPr>
              <p:cNvPr id="934" name="Rectangle 16"/>
              <p:cNvSpPr>
                <a:spLocks noChangeArrowheads="1"/>
              </p:cNvSpPr>
              <p:nvPr/>
            </p:nvSpPr>
            <p:spPr bwMode="auto">
              <a:xfrm>
                <a:off x="9660041" y="6504706"/>
                <a:ext cx="103858" cy="196720"/>
              </a:xfrm>
              <a:prstGeom prst="rect">
                <a:avLst/>
              </a:prstGeom>
              <a:solidFill>
                <a:srgbClr val="BA141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27" tIns="45713" rIns="91427" bIns="45713" numCol="1" anchor="t" anchorCtr="0" compatLnSpc="1">
                <a:prstTxWarp prst="textNoShape">
                  <a:avLst/>
                </a:prstTxWarp>
              </a:bodyPr>
              <a:lstStyle/>
              <a:p>
                <a:pPr defTabSz="932509">
                  <a:defRPr/>
                </a:pPr>
                <a:endParaRPr lang="en-US" sz="1836" kern="0" dirty="0">
                  <a:solidFill>
                    <a:srgbClr val="000000"/>
                  </a:solidFill>
                </a:endParaRPr>
              </a:p>
            </p:txBody>
          </p:sp>
          <p:sp>
            <p:nvSpPr>
              <p:cNvPr id="935" name="Rectangle 17"/>
              <p:cNvSpPr>
                <a:spLocks noChangeArrowheads="1"/>
              </p:cNvSpPr>
              <p:nvPr/>
            </p:nvSpPr>
            <p:spPr bwMode="auto">
              <a:xfrm>
                <a:off x="9486537" y="5818021"/>
                <a:ext cx="626813" cy="100192"/>
              </a:xfrm>
              <a:prstGeom prst="rect">
                <a:avLst/>
              </a:prstGeom>
              <a:solidFill>
                <a:srgbClr val="BA141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27" tIns="45713" rIns="91427" bIns="45713" numCol="1" anchor="t" anchorCtr="0" compatLnSpc="1">
                <a:prstTxWarp prst="textNoShape">
                  <a:avLst/>
                </a:prstTxWarp>
              </a:bodyPr>
              <a:lstStyle/>
              <a:p>
                <a:pPr defTabSz="932509">
                  <a:defRPr/>
                </a:pPr>
                <a:endParaRPr lang="en-US" sz="1836" kern="0" dirty="0">
                  <a:solidFill>
                    <a:srgbClr val="000000"/>
                  </a:solidFill>
                </a:endParaRPr>
              </a:p>
            </p:txBody>
          </p:sp>
          <p:sp>
            <p:nvSpPr>
              <p:cNvPr id="936" name="Rectangle 18"/>
              <p:cNvSpPr>
                <a:spLocks noChangeArrowheads="1"/>
              </p:cNvSpPr>
              <p:nvPr/>
            </p:nvSpPr>
            <p:spPr bwMode="auto">
              <a:xfrm>
                <a:off x="9486537" y="5993969"/>
                <a:ext cx="626813" cy="101415"/>
              </a:xfrm>
              <a:prstGeom prst="rect">
                <a:avLst/>
              </a:prstGeom>
              <a:solidFill>
                <a:srgbClr val="BA141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27" tIns="45713" rIns="91427" bIns="45713" numCol="1" anchor="t" anchorCtr="0" compatLnSpc="1">
                <a:prstTxWarp prst="textNoShape">
                  <a:avLst/>
                </a:prstTxWarp>
              </a:bodyPr>
              <a:lstStyle/>
              <a:p>
                <a:pPr defTabSz="932509">
                  <a:defRPr/>
                </a:pPr>
                <a:endParaRPr lang="en-US" sz="1836" kern="0" dirty="0">
                  <a:solidFill>
                    <a:srgbClr val="000000"/>
                  </a:solidFill>
                </a:endParaRPr>
              </a:p>
            </p:txBody>
          </p:sp>
          <p:sp>
            <p:nvSpPr>
              <p:cNvPr id="937" name="Rectangle 19"/>
              <p:cNvSpPr>
                <a:spLocks noChangeArrowheads="1"/>
              </p:cNvSpPr>
              <p:nvPr/>
            </p:nvSpPr>
            <p:spPr bwMode="auto">
              <a:xfrm>
                <a:off x="9486537" y="6167473"/>
                <a:ext cx="626813" cy="100192"/>
              </a:xfrm>
              <a:prstGeom prst="rect">
                <a:avLst/>
              </a:prstGeom>
              <a:solidFill>
                <a:srgbClr val="BA141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27" tIns="45713" rIns="91427" bIns="45713" numCol="1" anchor="t" anchorCtr="0" compatLnSpc="1">
                <a:prstTxWarp prst="textNoShape">
                  <a:avLst/>
                </a:prstTxWarp>
              </a:bodyPr>
              <a:lstStyle/>
              <a:p>
                <a:pPr defTabSz="932509">
                  <a:defRPr/>
                </a:pPr>
                <a:endParaRPr lang="en-US" sz="1836" kern="0" dirty="0">
                  <a:solidFill>
                    <a:srgbClr val="000000"/>
                  </a:solidFill>
                </a:endParaRPr>
              </a:p>
            </p:txBody>
          </p:sp>
          <p:sp>
            <p:nvSpPr>
              <p:cNvPr id="938" name="Rectangle 20"/>
              <p:cNvSpPr>
                <a:spLocks noChangeArrowheads="1"/>
              </p:cNvSpPr>
              <p:nvPr/>
            </p:nvSpPr>
            <p:spPr bwMode="auto">
              <a:xfrm>
                <a:off x="9486537" y="6343420"/>
                <a:ext cx="626813" cy="100192"/>
              </a:xfrm>
              <a:prstGeom prst="rect">
                <a:avLst/>
              </a:prstGeom>
              <a:solidFill>
                <a:srgbClr val="BA141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27" tIns="45713" rIns="91427" bIns="45713" numCol="1" anchor="t" anchorCtr="0" compatLnSpc="1">
                <a:prstTxWarp prst="textNoShape">
                  <a:avLst/>
                </a:prstTxWarp>
              </a:bodyPr>
              <a:lstStyle/>
              <a:p>
                <a:pPr defTabSz="932509">
                  <a:defRPr/>
                </a:pPr>
                <a:endParaRPr lang="en-US" sz="1836" kern="0" dirty="0">
                  <a:solidFill>
                    <a:srgbClr val="000000"/>
                  </a:solidFill>
                </a:endParaRPr>
              </a:p>
            </p:txBody>
          </p:sp>
          <p:sp>
            <p:nvSpPr>
              <p:cNvPr id="939" name="Rectangle 21"/>
              <p:cNvSpPr>
                <a:spLocks noChangeArrowheads="1"/>
              </p:cNvSpPr>
              <p:nvPr/>
            </p:nvSpPr>
            <p:spPr bwMode="auto">
              <a:xfrm>
                <a:off x="9486537" y="5468570"/>
                <a:ext cx="626813" cy="101415"/>
              </a:xfrm>
              <a:prstGeom prst="rect">
                <a:avLst/>
              </a:prstGeom>
              <a:solidFill>
                <a:srgbClr val="BA141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27" tIns="45713" rIns="91427" bIns="45713" numCol="1" anchor="t" anchorCtr="0" compatLnSpc="1">
                <a:prstTxWarp prst="textNoShape">
                  <a:avLst/>
                </a:prstTxWarp>
              </a:bodyPr>
              <a:lstStyle/>
              <a:p>
                <a:pPr defTabSz="932509">
                  <a:defRPr/>
                </a:pPr>
                <a:endParaRPr lang="en-US" sz="1836" kern="0" dirty="0">
                  <a:solidFill>
                    <a:srgbClr val="000000"/>
                  </a:solidFill>
                </a:endParaRPr>
              </a:p>
            </p:txBody>
          </p:sp>
          <p:sp>
            <p:nvSpPr>
              <p:cNvPr id="940" name="Rectangle 22"/>
              <p:cNvSpPr>
                <a:spLocks noChangeArrowheads="1"/>
              </p:cNvSpPr>
              <p:nvPr/>
            </p:nvSpPr>
            <p:spPr bwMode="auto">
              <a:xfrm>
                <a:off x="9486537" y="5644518"/>
                <a:ext cx="626813" cy="97749"/>
              </a:xfrm>
              <a:prstGeom prst="rect">
                <a:avLst/>
              </a:prstGeom>
              <a:solidFill>
                <a:srgbClr val="BA141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27" tIns="45713" rIns="91427" bIns="45713" numCol="1" anchor="t" anchorCtr="0" compatLnSpc="1">
                <a:prstTxWarp prst="textNoShape">
                  <a:avLst/>
                </a:prstTxWarp>
              </a:bodyPr>
              <a:lstStyle/>
              <a:p>
                <a:pPr defTabSz="932509">
                  <a:defRPr/>
                </a:pPr>
                <a:endParaRPr lang="en-US" sz="1836" kern="0" dirty="0">
                  <a:solidFill>
                    <a:srgbClr val="000000"/>
                  </a:solidFill>
                </a:endParaRPr>
              </a:p>
            </p:txBody>
          </p:sp>
          <p:sp>
            <p:nvSpPr>
              <p:cNvPr id="941" name="Rectangle 23"/>
              <p:cNvSpPr>
                <a:spLocks noChangeArrowheads="1"/>
              </p:cNvSpPr>
              <p:nvPr/>
            </p:nvSpPr>
            <p:spPr bwMode="auto">
              <a:xfrm>
                <a:off x="9486537" y="5119119"/>
                <a:ext cx="626813" cy="101415"/>
              </a:xfrm>
              <a:prstGeom prst="rect">
                <a:avLst/>
              </a:prstGeom>
              <a:solidFill>
                <a:srgbClr val="BA141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27" tIns="45713" rIns="91427" bIns="45713" numCol="1" anchor="t" anchorCtr="0" compatLnSpc="1">
                <a:prstTxWarp prst="textNoShape">
                  <a:avLst/>
                </a:prstTxWarp>
              </a:bodyPr>
              <a:lstStyle/>
              <a:p>
                <a:pPr defTabSz="932509">
                  <a:defRPr/>
                </a:pPr>
                <a:endParaRPr lang="en-US" sz="1836" kern="0" dirty="0">
                  <a:solidFill>
                    <a:srgbClr val="000000"/>
                  </a:solidFill>
                </a:endParaRPr>
              </a:p>
            </p:txBody>
          </p:sp>
          <p:sp>
            <p:nvSpPr>
              <p:cNvPr id="942" name="Rectangle 24"/>
              <p:cNvSpPr>
                <a:spLocks noChangeArrowheads="1"/>
              </p:cNvSpPr>
              <p:nvPr/>
            </p:nvSpPr>
            <p:spPr bwMode="auto">
              <a:xfrm>
                <a:off x="9486537" y="5295066"/>
                <a:ext cx="626813" cy="101415"/>
              </a:xfrm>
              <a:prstGeom prst="rect">
                <a:avLst/>
              </a:prstGeom>
              <a:solidFill>
                <a:srgbClr val="BA141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27" tIns="45713" rIns="91427" bIns="45713" numCol="1" anchor="t" anchorCtr="0" compatLnSpc="1">
                <a:prstTxWarp prst="textNoShape">
                  <a:avLst/>
                </a:prstTxWarp>
              </a:bodyPr>
              <a:lstStyle/>
              <a:p>
                <a:pPr defTabSz="932509">
                  <a:defRPr/>
                </a:pPr>
                <a:endParaRPr lang="en-US" sz="1836" kern="0" dirty="0">
                  <a:solidFill>
                    <a:srgbClr val="000000"/>
                  </a:solidFill>
                </a:endParaRPr>
              </a:p>
            </p:txBody>
          </p:sp>
          <p:sp>
            <p:nvSpPr>
              <p:cNvPr id="943" name="Rectangle 26"/>
              <p:cNvSpPr>
                <a:spLocks noChangeArrowheads="1"/>
              </p:cNvSpPr>
              <p:nvPr/>
            </p:nvSpPr>
            <p:spPr bwMode="auto">
              <a:xfrm>
                <a:off x="4767723" y="5044585"/>
                <a:ext cx="779545" cy="1656839"/>
              </a:xfrm>
              <a:prstGeom prst="rect">
                <a:avLst/>
              </a:prstGeom>
              <a:solidFill>
                <a:srgbClr val="EB3C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27" tIns="45713" rIns="91427" bIns="45713" numCol="1" anchor="t" anchorCtr="0" compatLnSpc="1">
                <a:prstTxWarp prst="textNoShape">
                  <a:avLst/>
                </a:prstTxWarp>
              </a:bodyPr>
              <a:lstStyle/>
              <a:p>
                <a:pPr defTabSz="932509">
                  <a:defRPr/>
                </a:pPr>
                <a:endParaRPr lang="en-US" sz="1836" kern="0" dirty="0">
                  <a:solidFill>
                    <a:srgbClr val="000000"/>
                  </a:solidFill>
                </a:endParaRPr>
              </a:p>
            </p:txBody>
          </p:sp>
          <p:sp>
            <p:nvSpPr>
              <p:cNvPr id="944" name="Rectangle 27"/>
              <p:cNvSpPr>
                <a:spLocks noChangeArrowheads="1"/>
              </p:cNvSpPr>
              <p:nvPr/>
            </p:nvSpPr>
            <p:spPr bwMode="auto">
              <a:xfrm>
                <a:off x="5195373" y="6504706"/>
                <a:ext cx="103858" cy="196720"/>
              </a:xfrm>
              <a:prstGeom prst="rect">
                <a:avLst/>
              </a:prstGeom>
              <a:solidFill>
                <a:srgbClr val="BA141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27" tIns="45713" rIns="91427" bIns="45713" numCol="1" anchor="t" anchorCtr="0" compatLnSpc="1">
                <a:prstTxWarp prst="textNoShape">
                  <a:avLst/>
                </a:prstTxWarp>
              </a:bodyPr>
              <a:lstStyle/>
              <a:p>
                <a:pPr defTabSz="932509">
                  <a:defRPr/>
                </a:pPr>
                <a:endParaRPr lang="en-US" sz="1836" kern="0" dirty="0">
                  <a:solidFill>
                    <a:srgbClr val="000000"/>
                  </a:solidFill>
                </a:endParaRPr>
              </a:p>
            </p:txBody>
          </p:sp>
          <p:sp>
            <p:nvSpPr>
              <p:cNvPr id="945" name="Rectangle 28"/>
              <p:cNvSpPr>
                <a:spLocks noChangeArrowheads="1"/>
              </p:cNvSpPr>
              <p:nvPr/>
            </p:nvSpPr>
            <p:spPr bwMode="auto">
              <a:xfrm>
                <a:off x="5019425" y="6504706"/>
                <a:ext cx="103858" cy="196720"/>
              </a:xfrm>
              <a:prstGeom prst="rect">
                <a:avLst/>
              </a:prstGeom>
              <a:solidFill>
                <a:srgbClr val="BA141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27" tIns="45713" rIns="91427" bIns="45713" numCol="1" anchor="t" anchorCtr="0" compatLnSpc="1">
                <a:prstTxWarp prst="textNoShape">
                  <a:avLst/>
                </a:prstTxWarp>
              </a:bodyPr>
              <a:lstStyle/>
              <a:p>
                <a:pPr defTabSz="932509">
                  <a:defRPr/>
                </a:pPr>
                <a:endParaRPr lang="en-US" sz="1836" kern="0" dirty="0">
                  <a:solidFill>
                    <a:srgbClr val="000000"/>
                  </a:solidFill>
                </a:endParaRPr>
              </a:p>
            </p:txBody>
          </p:sp>
          <p:sp>
            <p:nvSpPr>
              <p:cNvPr id="946" name="Rectangle 29"/>
              <p:cNvSpPr>
                <a:spLocks noChangeArrowheads="1"/>
              </p:cNvSpPr>
              <p:nvPr/>
            </p:nvSpPr>
            <p:spPr bwMode="auto">
              <a:xfrm>
                <a:off x="4845921" y="5818021"/>
                <a:ext cx="625591" cy="100192"/>
              </a:xfrm>
              <a:prstGeom prst="rect">
                <a:avLst/>
              </a:prstGeom>
              <a:solidFill>
                <a:srgbClr val="BA141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27" tIns="45713" rIns="91427" bIns="45713" numCol="1" anchor="t" anchorCtr="0" compatLnSpc="1">
                <a:prstTxWarp prst="textNoShape">
                  <a:avLst/>
                </a:prstTxWarp>
              </a:bodyPr>
              <a:lstStyle/>
              <a:p>
                <a:pPr defTabSz="932509">
                  <a:defRPr/>
                </a:pPr>
                <a:endParaRPr lang="en-US" sz="1836" kern="0" dirty="0">
                  <a:solidFill>
                    <a:srgbClr val="000000"/>
                  </a:solidFill>
                </a:endParaRPr>
              </a:p>
            </p:txBody>
          </p:sp>
          <p:sp>
            <p:nvSpPr>
              <p:cNvPr id="947" name="Rectangle 30"/>
              <p:cNvSpPr>
                <a:spLocks noChangeArrowheads="1"/>
              </p:cNvSpPr>
              <p:nvPr/>
            </p:nvSpPr>
            <p:spPr bwMode="auto">
              <a:xfrm>
                <a:off x="4845921" y="5993969"/>
                <a:ext cx="625591" cy="101415"/>
              </a:xfrm>
              <a:prstGeom prst="rect">
                <a:avLst/>
              </a:prstGeom>
              <a:solidFill>
                <a:srgbClr val="BA141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27" tIns="45713" rIns="91427" bIns="45713" numCol="1" anchor="t" anchorCtr="0" compatLnSpc="1">
                <a:prstTxWarp prst="textNoShape">
                  <a:avLst/>
                </a:prstTxWarp>
              </a:bodyPr>
              <a:lstStyle/>
              <a:p>
                <a:pPr defTabSz="932509">
                  <a:defRPr/>
                </a:pPr>
                <a:endParaRPr lang="en-US" sz="1836" kern="0" dirty="0">
                  <a:solidFill>
                    <a:srgbClr val="000000"/>
                  </a:solidFill>
                </a:endParaRPr>
              </a:p>
            </p:txBody>
          </p:sp>
          <p:sp>
            <p:nvSpPr>
              <p:cNvPr id="948" name="Rectangle 31"/>
              <p:cNvSpPr>
                <a:spLocks noChangeArrowheads="1"/>
              </p:cNvSpPr>
              <p:nvPr/>
            </p:nvSpPr>
            <p:spPr bwMode="auto">
              <a:xfrm>
                <a:off x="4845921" y="6167473"/>
                <a:ext cx="625591" cy="100192"/>
              </a:xfrm>
              <a:prstGeom prst="rect">
                <a:avLst/>
              </a:prstGeom>
              <a:solidFill>
                <a:srgbClr val="BA141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27" tIns="45713" rIns="91427" bIns="45713" numCol="1" anchor="t" anchorCtr="0" compatLnSpc="1">
                <a:prstTxWarp prst="textNoShape">
                  <a:avLst/>
                </a:prstTxWarp>
              </a:bodyPr>
              <a:lstStyle/>
              <a:p>
                <a:pPr defTabSz="932509">
                  <a:defRPr/>
                </a:pPr>
                <a:endParaRPr lang="en-US" sz="1836" kern="0" dirty="0">
                  <a:solidFill>
                    <a:srgbClr val="000000"/>
                  </a:solidFill>
                </a:endParaRPr>
              </a:p>
            </p:txBody>
          </p:sp>
          <p:sp>
            <p:nvSpPr>
              <p:cNvPr id="949" name="Rectangle 32"/>
              <p:cNvSpPr>
                <a:spLocks noChangeArrowheads="1"/>
              </p:cNvSpPr>
              <p:nvPr/>
            </p:nvSpPr>
            <p:spPr bwMode="auto">
              <a:xfrm>
                <a:off x="4845921" y="6343420"/>
                <a:ext cx="625591" cy="100192"/>
              </a:xfrm>
              <a:prstGeom prst="rect">
                <a:avLst/>
              </a:prstGeom>
              <a:solidFill>
                <a:srgbClr val="BA141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27" tIns="45713" rIns="91427" bIns="45713" numCol="1" anchor="t" anchorCtr="0" compatLnSpc="1">
                <a:prstTxWarp prst="textNoShape">
                  <a:avLst/>
                </a:prstTxWarp>
              </a:bodyPr>
              <a:lstStyle/>
              <a:p>
                <a:pPr defTabSz="932509">
                  <a:defRPr/>
                </a:pPr>
                <a:endParaRPr lang="en-US" sz="1836" kern="0" dirty="0">
                  <a:solidFill>
                    <a:srgbClr val="000000"/>
                  </a:solidFill>
                </a:endParaRPr>
              </a:p>
            </p:txBody>
          </p:sp>
          <p:sp>
            <p:nvSpPr>
              <p:cNvPr id="950" name="Rectangle 33"/>
              <p:cNvSpPr>
                <a:spLocks noChangeArrowheads="1"/>
              </p:cNvSpPr>
              <p:nvPr/>
            </p:nvSpPr>
            <p:spPr bwMode="auto">
              <a:xfrm>
                <a:off x="4845921" y="5468570"/>
                <a:ext cx="625591" cy="101415"/>
              </a:xfrm>
              <a:prstGeom prst="rect">
                <a:avLst/>
              </a:prstGeom>
              <a:solidFill>
                <a:srgbClr val="BA141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27" tIns="45713" rIns="91427" bIns="45713" numCol="1" anchor="t" anchorCtr="0" compatLnSpc="1">
                <a:prstTxWarp prst="textNoShape">
                  <a:avLst/>
                </a:prstTxWarp>
              </a:bodyPr>
              <a:lstStyle/>
              <a:p>
                <a:pPr defTabSz="932509">
                  <a:defRPr/>
                </a:pPr>
                <a:endParaRPr lang="en-US" sz="1836" kern="0" dirty="0">
                  <a:solidFill>
                    <a:srgbClr val="000000"/>
                  </a:solidFill>
                </a:endParaRPr>
              </a:p>
            </p:txBody>
          </p:sp>
          <p:sp>
            <p:nvSpPr>
              <p:cNvPr id="951" name="Rectangle 34"/>
              <p:cNvSpPr>
                <a:spLocks noChangeArrowheads="1"/>
              </p:cNvSpPr>
              <p:nvPr/>
            </p:nvSpPr>
            <p:spPr bwMode="auto">
              <a:xfrm>
                <a:off x="4845921" y="5644518"/>
                <a:ext cx="625591" cy="97749"/>
              </a:xfrm>
              <a:prstGeom prst="rect">
                <a:avLst/>
              </a:prstGeom>
              <a:solidFill>
                <a:srgbClr val="BA141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27" tIns="45713" rIns="91427" bIns="45713" numCol="1" anchor="t" anchorCtr="0" compatLnSpc="1">
                <a:prstTxWarp prst="textNoShape">
                  <a:avLst/>
                </a:prstTxWarp>
              </a:bodyPr>
              <a:lstStyle/>
              <a:p>
                <a:pPr defTabSz="932509">
                  <a:defRPr/>
                </a:pPr>
                <a:endParaRPr lang="en-US" sz="1836" kern="0" dirty="0">
                  <a:solidFill>
                    <a:srgbClr val="000000"/>
                  </a:solidFill>
                </a:endParaRPr>
              </a:p>
            </p:txBody>
          </p:sp>
          <p:sp>
            <p:nvSpPr>
              <p:cNvPr id="952" name="Rectangle 35"/>
              <p:cNvSpPr>
                <a:spLocks noChangeArrowheads="1"/>
              </p:cNvSpPr>
              <p:nvPr/>
            </p:nvSpPr>
            <p:spPr bwMode="auto">
              <a:xfrm>
                <a:off x="4845921" y="5119119"/>
                <a:ext cx="625591" cy="101415"/>
              </a:xfrm>
              <a:prstGeom prst="rect">
                <a:avLst/>
              </a:prstGeom>
              <a:solidFill>
                <a:srgbClr val="BA141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27" tIns="45713" rIns="91427" bIns="45713" numCol="1" anchor="t" anchorCtr="0" compatLnSpc="1">
                <a:prstTxWarp prst="textNoShape">
                  <a:avLst/>
                </a:prstTxWarp>
              </a:bodyPr>
              <a:lstStyle/>
              <a:p>
                <a:pPr defTabSz="932509">
                  <a:defRPr/>
                </a:pPr>
                <a:endParaRPr lang="en-US" sz="1836" kern="0" dirty="0">
                  <a:solidFill>
                    <a:srgbClr val="000000"/>
                  </a:solidFill>
                </a:endParaRPr>
              </a:p>
            </p:txBody>
          </p:sp>
          <p:sp>
            <p:nvSpPr>
              <p:cNvPr id="953" name="Rectangle 36"/>
              <p:cNvSpPr>
                <a:spLocks noChangeArrowheads="1"/>
              </p:cNvSpPr>
              <p:nvPr/>
            </p:nvSpPr>
            <p:spPr bwMode="auto">
              <a:xfrm>
                <a:off x="4845921" y="5295066"/>
                <a:ext cx="625591" cy="101415"/>
              </a:xfrm>
              <a:prstGeom prst="rect">
                <a:avLst/>
              </a:prstGeom>
              <a:solidFill>
                <a:srgbClr val="BA141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27" tIns="45713" rIns="91427" bIns="45713" numCol="1" anchor="t" anchorCtr="0" compatLnSpc="1">
                <a:prstTxWarp prst="textNoShape">
                  <a:avLst/>
                </a:prstTxWarp>
              </a:bodyPr>
              <a:lstStyle/>
              <a:p>
                <a:pPr defTabSz="932509">
                  <a:defRPr/>
                </a:pPr>
                <a:endParaRPr lang="en-US" sz="1836" kern="0" dirty="0">
                  <a:solidFill>
                    <a:srgbClr val="000000"/>
                  </a:solidFill>
                </a:endParaRPr>
              </a:p>
            </p:txBody>
          </p:sp>
          <p:sp>
            <p:nvSpPr>
              <p:cNvPr id="954" name="Freeform 37"/>
              <p:cNvSpPr>
                <a:spLocks/>
              </p:cNvSpPr>
              <p:nvPr/>
            </p:nvSpPr>
            <p:spPr bwMode="auto">
              <a:xfrm>
                <a:off x="7823589" y="5725160"/>
                <a:ext cx="1160765" cy="976265"/>
              </a:xfrm>
              <a:custGeom>
                <a:avLst/>
                <a:gdLst>
                  <a:gd name="T0" fmla="*/ 522 w 950"/>
                  <a:gd name="T1" fmla="*/ 135 h 799"/>
                  <a:gd name="T2" fmla="*/ 522 w 950"/>
                  <a:gd name="T3" fmla="*/ 0 h 799"/>
                  <a:gd name="T4" fmla="*/ 626 w 950"/>
                  <a:gd name="T5" fmla="*/ 0 h 799"/>
                  <a:gd name="T6" fmla="*/ 626 w 950"/>
                  <a:gd name="T7" fmla="*/ 135 h 799"/>
                  <a:gd name="T8" fmla="*/ 662 w 950"/>
                  <a:gd name="T9" fmla="*/ 135 h 799"/>
                  <a:gd name="T10" fmla="*/ 662 w 950"/>
                  <a:gd name="T11" fmla="*/ 0 h 799"/>
                  <a:gd name="T12" fmla="*/ 766 w 950"/>
                  <a:gd name="T13" fmla="*/ 0 h 799"/>
                  <a:gd name="T14" fmla="*/ 766 w 950"/>
                  <a:gd name="T15" fmla="*/ 135 h 799"/>
                  <a:gd name="T16" fmla="*/ 950 w 950"/>
                  <a:gd name="T17" fmla="*/ 135 h 799"/>
                  <a:gd name="T18" fmla="*/ 950 w 950"/>
                  <a:gd name="T19" fmla="*/ 168 h 799"/>
                  <a:gd name="T20" fmla="*/ 908 w 950"/>
                  <a:gd name="T21" fmla="*/ 168 h 799"/>
                  <a:gd name="T22" fmla="*/ 908 w 950"/>
                  <a:gd name="T23" fmla="*/ 799 h 799"/>
                  <a:gd name="T24" fmla="*/ 43 w 950"/>
                  <a:gd name="T25" fmla="*/ 799 h 799"/>
                  <a:gd name="T26" fmla="*/ 43 w 950"/>
                  <a:gd name="T27" fmla="*/ 168 h 799"/>
                  <a:gd name="T28" fmla="*/ 0 w 950"/>
                  <a:gd name="T29" fmla="*/ 168 h 799"/>
                  <a:gd name="T30" fmla="*/ 0 w 950"/>
                  <a:gd name="T31" fmla="*/ 135 h 799"/>
                  <a:gd name="T32" fmla="*/ 522 w 950"/>
                  <a:gd name="T33" fmla="*/ 135 h 7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50" h="799">
                    <a:moveTo>
                      <a:pt x="522" y="135"/>
                    </a:moveTo>
                    <a:lnTo>
                      <a:pt x="522" y="0"/>
                    </a:lnTo>
                    <a:lnTo>
                      <a:pt x="626" y="0"/>
                    </a:lnTo>
                    <a:lnTo>
                      <a:pt x="626" y="135"/>
                    </a:lnTo>
                    <a:lnTo>
                      <a:pt x="662" y="135"/>
                    </a:lnTo>
                    <a:lnTo>
                      <a:pt x="662" y="0"/>
                    </a:lnTo>
                    <a:lnTo>
                      <a:pt x="766" y="0"/>
                    </a:lnTo>
                    <a:lnTo>
                      <a:pt x="766" y="135"/>
                    </a:lnTo>
                    <a:lnTo>
                      <a:pt x="950" y="135"/>
                    </a:lnTo>
                    <a:lnTo>
                      <a:pt x="950" y="168"/>
                    </a:lnTo>
                    <a:lnTo>
                      <a:pt x="908" y="168"/>
                    </a:lnTo>
                    <a:lnTo>
                      <a:pt x="908" y="799"/>
                    </a:lnTo>
                    <a:lnTo>
                      <a:pt x="43" y="799"/>
                    </a:lnTo>
                    <a:lnTo>
                      <a:pt x="43" y="168"/>
                    </a:lnTo>
                    <a:lnTo>
                      <a:pt x="0" y="168"/>
                    </a:lnTo>
                    <a:lnTo>
                      <a:pt x="0" y="135"/>
                    </a:lnTo>
                    <a:lnTo>
                      <a:pt x="522" y="135"/>
                    </a:lnTo>
                    <a:close/>
                  </a:path>
                </a:pathLst>
              </a:custGeom>
              <a:solidFill>
                <a:srgbClr val="FFFFFF">
                  <a:lumMod val="50000"/>
                </a:srgbClr>
              </a:solidFill>
              <a:ln>
                <a:noFill/>
              </a:ln>
            </p:spPr>
            <p:txBody>
              <a:bodyPr vert="horz" wrap="square" lIns="91427" tIns="45713" rIns="91427" bIns="45713" numCol="1" anchor="t" anchorCtr="0" compatLnSpc="1">
                <a:prstTxWarp prst="textNoShape">
                  <a:avLst/>
                </a:prstTxWarp>
              </a:bodyPr>
              <a:lstStyle/>
              <a:p>
                <a:pPr defTabSz="932509">
                  <a:defRPr/>
                </a:pPr>
                <a:endParaRPr lang="en-US" sz="1836" kern="0" dirty="0">
                  <a:solidFill>
                    <a:srgbClr val="000000"/>
                  </a:solidFill>
                </a:endParaRPr>
              </a:p>
            </p:txBody>
          </p:sp>
          <p:sp>
            <p:nvSpPr>
              <p:cNvPr id="955" name="Freeform 38"/>
              <p:cNvSpPr>
                <a:spLocks/>
              </p:cNvSpPr>
              <p:nvPr/>
            </p:nvSpPr>
            <p:spPr bwMode="auto">
              <a:xfrm>
                <a:off x="7208994" y="5725160"/>
                <a:ext cx="1163209" cy="976265"/>
              </a:xfrm>
              <a:custGeom>
                <a:avLst/>
                <a:gdLst>
                  <a:gd name="T0" fmla="*/ 525 w 952"/>
                  <a:gd name="T1" fmla="*/ 135 h 799"/>
                  <a:gd name="T2" fmla="*/ 525 w 952"/>
                  <a:gd name="T3" fmla="*/ 0 h 799"/>
                  <a:gd name="T4" fmla="*/ 629 w 952"/>
                  <a:gd name="T5" fmla="*/ 0 h 799"/>
                  <a:gd name="T6" fmla="*/ 629 w 952"/>
                  <a:gd name="T7" fmla="*/ 135 h 799"/>
                  <a:gd name="T8" fmla="*/ 664 w 952"/>
                  <a:gd name="T9" fmla="*/ 135 h 799"/>
                  <a:gd name="T10" fmla="*/ 664 w 952"/>
                  <a:gd name="T11" fmla="*/ 0 h 799"/>
                  <a:gd name="T12" fmla="*/ 766 w 952"/>
                  <a:gd name="T13" fmla="*/ 0 h 799"/>
                  <a:gd name="T14" fmla="*/ 766 w 952"/>
                  <a:gd name="T15" fmla="*/ 135 h 799"/>
                  <a:gd name="T16" fmla="*/ 952 w 952"/>
                  <a:gd name="T17" fmla="*/ 135 h 799"/>
                  <a:gd name="T18" fmla="*/ 952 w 952"/>
                  <a:gd name="T19" fmla="*/ 168 h 799"/>
                  <a:gd name="T20" fmla="*/ 910 w 952"/>
                  <a:gd name="T21" fmla="*/ 168 h 799"/>
                  <a:gd name="T22" fmla="*/ 910 w 952"/>
                  <a:gd name="T23" fmla="*/ 799 h 799"/>
                  <a:gd name="T24" fmla="*/ 43 w 952"/>
                  <a:gd name="T25" fmla="*/ 799 h 799"/>
                  <a:gd name="T26" fmla="*/ 43 w 952"/>
                  <a:gd name="T27" fmla="*/ 168 h 799"/>
                  <a:gd name="T28" fmla="*/ 0 w 952"/>
                  <a:gd name="T29" fmla="*/ 168 h 799"/>
                  <a:gd name="T30" fmla="*/ 0 w 952"/>
                  <a:gd name="T31" fmla="*/ 135 h 799"/>
                  <a:gd name="T32" fmla="*/ 525 w 952"/>
                  <a:gd name="T33" fmla="*/ 135 h 7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52" h="799">
                    <a:moveTo>
                      <a:pt x="525" y="135"/>
                    </a:moveTo>
                    <a:lnTo>
                      <a:pt x="525" y="0"/>
                    </a:lnTo>
                    <a:lnTo>
                      <a:pt x="629" y="0"/>
                    </a:lnTo>
                    <a:lnTo>
                      <a:pt x="629" y="135"/>
                    </a:lnTo>
                    <a:lnTo>
                      <a:pt x="664" y="135"/>
                    </a:lnTo>
                    <a:lnTo>
                      <a:pt x="664" y="0"/>
                    </a:lnTo>
                    <a:lnTo>
                      <a:pt x="766" y="0"/>
                    </a:lnTo>
                    <a:lnTo>
                      <a:pt x="766" y="135"/>
                    </a:lnTo>
                    <a:lnTo>
                      <a:pt x="952" y="135"/>
                    </a:lnTo>
                    <a:lnTo>
                      <a:pt x="952" y="168"/>
                    </a:lnTo>
                    <a:lnTo>
                      <a:pt x="910" y="168"/>
                    </a:lnTo>
                    <a:lnTo>
                      <a:pt x="910" y="799"/>
                    </a:lnTo>
                    <a:lnTo>
                      <a:pt x="43" y="799"/>
                    </a:lnTo>
                    <a:lnTo>
                      <a:pt x="43" y="168"/>
                    </a:lnTo>
                    <a:lnTo>
                      <a:pt x="0" y="168"/>
                    </a:lnTo>
                    <a:lnTo>
                      <a:pt x="0" y="135"/>
                    </a:lnTo>
                    <a:lnTo>
                      <a:pt x="525" y="135"/>
                    </a:lnTo>
                    <a:close/>
                  </a:path>
                </a:pathLst>
              </a:custGeom>
              <a:solidFill>
                <a:srgbClr val="0072C6">
                  <a:lumMod val="50000"/>
                </a:srgbClr>
              </a:solidFill>
              <a:ln>
                <a:noFill/>
              </a:ln>
            </p:spPr>
            <p:txBody>
              <a:bodyPr vert="horz" wrap="square" lIns="91427" tIns="45713" rIns="91427" bIns="45713" numCol="1" anchor="t" anchorCtr="0" compatLnSpc="1">
                <a:prstTxWarp prst="textNoShape">
                  <a:avLst/>
                </a:prstTxWarp>
              </a:bodyPr>
              <a:lstStyle/>
              <a:p>
                <a:pPr defTabSz="932509">
                  <a:defRPr/>
                </a:pPr>
                <a:endParaRPr lang="en-US" sz="1836" kern="0" dirty="0">
                  <a:solidFill>
                    <a:srgbClr val="000000"/>
                  </a:solidFill>
                </a:endParaRPr>
              </a:p>
            </p:txBody>
          </p:sp>
          <p:sp>
            <p:nvSpPr>
              <p:cNvPr id="956" name="Rectangle 39"/>
              <p:cNvSpPr>
                <a:spLocks noChangeArrowheads="1"/>
              </p:cNvSpPr>
              <p:nvPr/>
            </p:nvSpPr>
            <p:spPr bwMode="auto">
              <a:xfrm>
                <a:off x="8670336" y="5381818"/>
                <a:ext cx="1058129" cy="1319606"/>
              </a:xfrm>
              <a:prstGeom prst="rect">
                <a:avLst/>
              </a:prstGeom>
              <a:solidFill>
                <a:srgbClr val="FFFFFF">
                  <a:lumMod val="65000"/>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27" tIns="45713" rIns="91427" bIns="45713" numCol="1" anchor="t" anchorCtr="0" compatLnSpc="1">
                <a:prstTxWarp prst="textNoShape">
                  <a:avLst/>
                </a:prstTxWarp>
              </a:bodyPr>
              <a:lstStyle/>
              <a:p>
                <a:pPr defTabSz="932509">
                  <a:defRPr/>
                </a:pPr>
                <a:endParaRPr lang="en-US" sz="1836" kern="0" dirty="0">
                  <a:solidFill>
                    <a:srgbClr val="000000"/>
                  </a:solidFill>
                </a:endParaRPr>
              </a:p>
            </p:txBody>
          </p:sp>
          <p:sp>
            <p:nvSpPr>
              <p:cNvPr id="957" name="Rectangle 40"/>
              <p:cNvSpPr>
                <a:spLocks noChangeArrowheads="1"/>
              </p:cNvSpPr>
              <p:nvPr/>
            </p:nvSpPr>
            <p:spPr bwMode="auto">
              <a:xfrm>
                <a:off x="8617797" y="5341497"/>
                <a:ext cx="1163209" cy="40322"/>
              </a:xfrm>
              <a:prstGeom prst="rect">
                <a:avLst/>
              </a:prstGeom>
              <a:solidFill>
                <a:srgbClr val="000000">
                  <a:lumMod val="50000"/>
                  <a:lumOff val="50000"/>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27" tIns="45713" rIns="91427" bIns="45713" numCol="1" anchor="t" anchorCtr="0" compatLnSpc="1">
                <a:prstTxWarp prst="textNoShape">
                  <a:avLst/>
                </a:prstTxWarp>
              </a:bodyPr>
              <a:lstStyle/>
              <a:p>
                <a:pPr defTabSz="932509">
                  <a:defRPr/>
                </a:pPr>
                <a:endParaRPr lang="en-US" sz="1836" kern="0" dirty="0">
                  <a:solidFill>
                    <a:srgbClr val="000000"/>
                  </a:solidFill>
                </a:endParaRPr>
              </a:p>
            </p:txBody>
          </p:sp>
          <p:sp>
            <p:nvSpPr>
              <p:cNvPr id="958" name="Rectangle 41"/>
              <p:cNvSpPr>
                <a:spLocks noChangeArrowheads="1"/>
              </p:cNvSpPr>
              <p:nvPr/>
            </p:nvSpPr>
            <p:spPr bwMode="auto">
              <a:xfrm>
                <a:off x="9253163" y="6435059"/>
                <a:ext cx="138070" cy="266365"/>
              </a:xfrm>
              <a:prstGeom prst="rect">
                <a:avLst/>
              </a:prstGeom>
              <a:solidFill>
                <a:srgbClr val="000000">
                  <a:lumMod val="50000"/>
                  <a:lumOff val="50000"/>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27" tIns="45713" rIns="91427" bIns="45713" numCol="1" anchor="t" anchorCtr="0" compatLnSpc="1">
                <a:prstTxWarp prst="textNoShape">
                  <a:avLst/>
                </a:prstTxWarp>
              </a:bodyPr>
              <a:lstStyle/>
              <a:p>
                <a:pPr defTabSz="932509">
                  <a:defRPr/>
                </a:pPr>
                <a:endParaRPr lang="en-US" sz="1836" kern="0" dirty="0">
                  <a:solidFill>
                    <a:srgbClr val="000000"/>
                  </a:solidFill>
                </a:endParaRPr>
              </a:p>
            </p:txBody>
          </p:sp>
          <p:sp>
            <p:nvSpPr>
              <p:cNvPr id="959" name="Rectangle 42"/>
              <p:cNvSpPr>
                <a:spLocks noChangeArrowheads="1"/>
              </p:cNvSpPr>
              <p:nvPr/>
            </p:nvSpPr>
            <p:spPr bwMode="auto">
              <a:xfrm>
                <a:off x="9013678" y="6435059"/>
                <a:ext cx="138070" cy="266365"/>
              </a:xfrm>
              <a:prstGeom prst="rect">
                <a:avLst/>
              </a:prstGeom>
              <a:solidFill>
                <a:srgbClr val="000000">
                  <a:lumMod val="50000"/>
                  <a:lumOff val="50000"/>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27" tIns="45713" rIns="91427" bIns="45713" numCol="1" anchor="t" anchorCtr="0" compatLnSpc="1">
                <a:prstTxWarp prst="textNoShape">
                  <a:avLst/>
                </a:prstTxWarp>
              </a:bodyPr>
              <a:lstStyle/>
              <a:p>
                <a:pPr defTabSz="932509">
                  <a:defRPr/>
                </a:pPr>
                <a:endParaRPr lang="en-US" sz="1836" kern="0" dirty="0">
                  <a:solidFill>
                    <a:srgbClr val="000000"/>
                  </a:solidFill>
                </a:endParaRPr>
              </a:p>
            </p:txBody>
          </p:sp>
          <p:sp>
            <p:nvSpPr>
              <p:cNvPr id="960" name="Rectangle 43"/>
              <p:cNvSpPr>
                <a:spLocks noChangeArrowheads="1"/>
              </p:cNvSpPr>
              <p:nvPr/>
            </p:nvSpPr>
            <p:spPr bwMode="auto">
              <a:xfrm>
                <a:off x="8776638" y="5500338"/>
                <a:ext cx="854078" cy="138070"/>
              </a:xfrm>
              <a:prstGeom prst="rect">
                <a:avLst/>
              </a:prstGeom>
              <a:solidFill>
                <a:srgbClr val="000000">
                  <a:lumMod val="50000"/>
                  <a:lumOff val="50000"/>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27" tIns="45713" rIns="91427" bIns="45713" numCol="1" anchor="t" anchorCtr="0" compatLnSpc="1">
                <a:prstTxWarp prst="textNoShape">
                  <a:avLst/>
                </a:prstTxWarp>
              </a:bodyPr>
              <a:lstStyle/>
              <a:p>
                <a:pPr defTabSz="932509">
                  <a:defRPr/>
                </a:pPr>
                <a:endParaRPr lang="en-US" sz="1836" kern="0" dirty="0">
                  <a:solidFill>
                    <a:srgbClr val="000000"/>
                  </a:solidFill>
                </a:endParaRPr>
              </a:p>
            </p:txBody>
          </p:sp>
          <p:sp>
            <p:nvSpPr>
              <p:cNvPr id="961" name="Rectangle 44"/>
              <p:cNvSpPr>
                <a:spLocks noChangeArrowheads="1"/>
              </p:cNvSpPr>
              <p:nvPr/>
            </p:nvSpPr>
            <p:spPr bwMode="auto">
              <a:xfrm>
                <a:off x="8776638" y="5737379"/>
                <a:ext cx="854078" cy="138070"/>
              </a:xfrm>
              <a:prstGeom prst="rect">
                <a:avLst/>
              </a:prstGeom>
              <a:solidFill>
                <a:srgbClr val="000000">
                  <a:lumMod val="50000"/>
                  <a:lumOff val="50000"/>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27" tIns="45713" rIns="91427" bIns="45713" numCol="1" anchor="t" anchorCtr="0" compatLnSpc="1">
                <a:prstTxWarp prst="textNoShape">
                  <a:avLst/>
                </a:prstTxWarp>
              </a:bodyPr>
              <a:lstStyle/>
              <a:p>
                <a:pPr defTabSz="932509">
                  <a:defRPr/>
                </a:pPr>
                <a:endParaRPr lang="en-US" sz="1836" kern="0" dirty="0">
                  <a:solidFill>
                    <a:srgbClr val="000000"/>
                  </a:solidFill>
                </a:endParaRPr>
              </a:p>
            </p:txBody>
          </p:sp>
          <p:sp>
            <p:nvSpPr>
              <p:cNvPr id="962" name="Rectangle 45"/>
              <p:cNvSpPr>
                <a:spLocks noChangeArrowheads="1"/>
              </p:cNvSpPr>
              <p:nvPr/>
            </p:nvSpPr>
            <p:spPr bwMode="auto">
              <a:xfrm>
                <a:off x="8776638" y="5976863"/>
                <a:ext cx="854078" cy="135627"/>
              </a:xfrm>
              <a:prstGeom prst="rect">
                <a:avLst/>
              </a:prstGeom>
              <a:solidFill>
                <a:srgbClr val="000000">
                  <a:lumMod val="50000"/>
                  <a:lumOff val="50000"/>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27" tIns="45713" rIns="91427" bIns="45713" numCol="1" anchor="t" anchorCtr="0" compatLnSpc="1">
                <a:prstTxWarp prst="textNoShape">
                  <a:avLst/>
                </a:prstTxWarp>
              </a:bodyPr>
              <a:lstStyle/>
              <a:p>
                <a:pPr defTabSz="932509">
                  <a:defRPr/>
                </a:pPr>
                <a:endParaRPr lang="en-US" sz="1836" kern="0" dirty="0">
                  <a:solidFill>
                    <a:srgbClr val="000000"/>
                  </a:solidFill>
                </a:endParaRPr>
              </a:p>
            </p:txBody>
          </p:sp>
          <p:sp>
            <p:nvSpPr>
              <p:cNvPr id="963" name="Rectangle 46"/>
              <p:cNvSpPr>
                <a:spLocks noChangeArrowheads="1"/>
              </p:cNvSpPr>
              <p:nvPr/>
            </p:nvSpPr>
            <p:spPr bwMode="auto">
              <a:xfrm>
                <a:off x="8776638" y="6212681"/>
                <a:ext cx="854078" cy="135627"/>
              </a:xfrm>
              <a:prstGeom prst="rect">
                <a:avLst/>
              </a:prstGeom>
              <a:solidFill>
                <a:srgbClr val="000000">
                  <a:lumMod val="50000"/>
                  <a:lumOff val="50000"/>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27" tIns="45713" rIns="91427" bIns="45713" numCol="1" anchor="t" anchorCtr="0" compatLnSpc="1">
                <a:prstTxWarp prst="textNoShape">
                  <a:avLst/>
                </a:prstTxWarp>
              </a:bodyPr>
              <a:lstStyle/>
              <a:p>
                <a:pPr defTabSz="932509">
                  <a:defRPr/>
                </a:pPr>
                <a:endParaRPr lang="en-US" sz="1836" kern="0" dirty="0">
                  <a:solidFill>
                    <a:srgbClr val="000000"/>
                  </a:solidFill>
                </a:endParaRPr>
              </a:p>
            </p:txBody>
          </p:sp>
          <p:sp>
            <p:nvSpPr>
              <p:cNvPr id="964" name="Rectangle 48"/>
              <p:cNvSpPr>
                <a:spLocks noChangeArrowheads="1"/>
              </p:cNvSpPr>
              <p:nvPr/>
            </p:nvSpPr>
            <p:spPr bwMode="auto">
              <a:xfrm>
                <a:off x="8842618" y="5176546"/>
                <a:ext cx="410544" cy="164951"/>
              </a:xfrm>
              <a:prstGeom prst="rect">
                <a:avLst/>
              </a:prstGeom>
              <a:solidFill>
                <a:srgbClr val="0072C6">
                  <a:lumMod val="75000"/>
                </a:srgbClr>
              </a:solidFill>
              <a:ln>
                <a:noFill/>
              </a:ln>
            </p:spPr>
            <p:txBody>
              <a:bodyPr vert="horz" wrap="square" lIns="91427" tIns="45713" rIns="91427" bIns="45713" numCol="1" anchor="t" anchorCtr="0" compatLnSpc="1">
                <a:prstTxWarp prst="textNoShape">
                  <a:avLst/>
                </a:prstTxWarp>
              </a:bodyPr>
              <a:lstStyle/>
              <a:p>
                <a:pPr defTabSz="932509">
                  <a:defRPr/>
                </a:pPr>
                <a:endParaRPr lang="en-US" sz="1836" kern="0" dirty="0">
                  <a:solidFill>
                    <a:srgbClr val="000000"/>
                  </a:solidFill>
                </a:endParaRPr>
              </a:p>
            </p:txBody>
          </p:sp>
          <p:sp>
            <p:nvSpPr>
              <p:cNvPr id="965" name="Rectangle 49"/>
              <p:cNvSpPr>
                <a:spLocks noChangeArrowheads="1"/>
              </p:cNvSpPr>
              <p:nvPr/>
            </p:nvSpPr>
            <p:spPr bwMode="auto">
              <a:xfrm>
                <a:off x="7380053" y="4689026"/>
                <a:ext cx="1055684" cy="2012399"/>
              </a:xfrm>
              <a:prstGeom prst="rect">
                <a:avLst/>
              </a:prstGeom>
              <a:solidFill>
                <a:srgbClr val="DD59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27" tIns="45713" rIns="91427" bIns="45713" numCol="1" anchor="t" anchorCtr="0" compatLnSpc="1">
                <a:prstTxWarp prst="textNoShape">
                  <a:avLst/>
                </a:prstTxWarp>
              </a:bodyPr>
              <a:lstStyle/>
              <a:p>
                <a:pPr defTabSz="932509">
                  <a:defRPr/>
                </a:pPr>
                <a:endParaRPr lang="en-US" sz="1836" kern="0" dirty="0">
                  <a:solidFill>
                    <a:srgbClr val="000000"/>
                  </a:solidFill>
                </a:endParaRPr>
              </a:p>
            </p:txBody>
          </p:sp>
          <p:sp>
            <p:nvSpPr>
              <p:cNvPr id="966" name="Rectangle 51"/>
              <p:cNvSpPr>
                <a:spLocks noChangeArrowheads="1"/>
              </p:cNvSpPr>
              <p:nvPr/>
            </p:nvSpPr>
            <p:spPr bwMode="auto">
              <a:xfrm>
                <a:off x="7959215" y="6435059"/>
                <a:ext cx="139292" cy="266365"/>
              </a:xfrm>
              <a:prstGeom prst="rect">
                <a:avLst/>
              </a:prstGeom>
              <a:solidFill>
                <a:srgbClr val="8E25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27" tIns="45713" rIns="91427" bIns="45713" numCol="1" anchor="t" anchorCtr="0" compatLnSpc="1">
                <a:prstTxWarp prst="textNoShape">
                  <a:avLst/>
                </a:prstTxWarp>
              </a:bodyPr>
              <a:lstStyle/>
              <a:p>
                <a:pPr defTabSz="932509">
                  <a:defRPr/>
                </a:pPr>
                <a:endParaRPr lang="en-US" sz="1836" kern="0" dirty="0">
                  <a:solidFill>
                    <a:srgbClr val="000000"/>
                  </a:solidFill>
                </a:endParaRPr>
              </a:p>
            </p:txBody>
          </p:sp>
          <p:sp>
            <p:nvSpPr>
              <p:cNvPr id="967" name="Rectangle 52"/>
              <p:cNvSpPr>
                <a:spLocks noChangeArrowheads="1"/>
              </p:cNvSpPr>
              <p:nvPr/>
            </p:nvSpPr>
            <p:spPr bwMode="auto">
              <a:xfrm>
                <a:off x="7723397" y="6435059"/>
                <a:ext cx="135626" cy="266365"/>
              </a:xfrm>
              <a:prstGeom prst="rect">
                <a:avLst/>
              </a:prstGeom>
              <a:solidFill>
                <a:srgbClr val="8E25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27" tIns="45713" rIns="91427" bIns="45713" numCol="1" anchor="t" anchorCtr="0" compatLnSpc="1">
                <a:prstTxWarp prst="textNoShape">
                  <a:avLst/>
                </a:prstTxWarp>
              </a:bodyPr>
              <a:lstStyle/>
              <a:p>
                <a:pPr defTabSz="932509">
                  <a:defRPr/>
                </a:pPr>
                <a:endParaRPr lang="en-US" sz="1836" kern="0" dirty="0">
                  <a:solidFill>
                    <a:srgbClr val="000000"/>
                  </a:solidFill>
                </a:endParaRPr>
              </a:p>
            </p:txBody>
          </p:sp>
          <p:sp>
            <p:nvSpPr>
              <p:cNvPr id="968" name="Rectangle 53"/>
              <p:cNvSpPr>
                <a:spLocks noChangeArrowheads="1"/>
              </p:cNvSpPr>
              <p:nvPr/>
            </p:nvSpPr>
            <p:spPr bwMode="auto">
              <a:xfrm>
                <a:off x="7483913" y="5500338"/>
                <a:ext cx="854078" cy="138070"/>
              </a:xfrm>
              <a:prstGeom prst="rect">
                <a:avLst/>
              </a:prstGeom>
              <a:solidFill>
                <a:srgbClr val="8E25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27" tIns="45713" rIns="91427" bIns="45713" numCol="1" anchor="t" anchorCtr="0" compatLnSpc="1">
                <a:prstTxWarp prst="textNoShape">
                  <a:avLst/>
                </a:prstTxWarp>
              </a:bodyPr>
              <a:lstStyle/>
              <a:p>
                <a:pPr defTabSz="932509">
                  <a:defRPr/>
                </a:pPr>
                <a:endParaRPr lang="en-US" sz="1836" kern="0" dirty="0">
                  <a:solidFill>
                    <a:srgbClr val="000000"/>
                  </a:solidFill>
                </a:endParaRPr>
              </a:p>
            </p:txBody>
          </p:sp>
          <p:sp>
            <p:nvSpPr>
              <p:cNvPr id="969" name="Rectangle 54"/>
              <p:cNvSpPr>
                <a:spLocks noChangeArrowheads="1"/>
              </p:cNvSpPr>
              <p:nvPr/>
            </p:nvSpPr>
            <p:spPr bwMode="auto">
              <a:xfrm>
                <a:off x="7483913" y="5737379"/>
                <a:ext cx="854078" cy="138070"/>
              </a:xfrm>
              <a:prstGeom prst="rect">
                <a:avLst/>
              </a:prstGeom>
              <a:solidFill>
                <a:srgbClr val="8E25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27" tIns="45713" rIns="91427" bIns="45713" numCol="1" anchor="t" anchorCtr="0" compatLnSpc="1">
                <a:prstTxWarp prst="textNoShape">
                  <a:avLst/>
                </a:prstTxWarp>
              </a:bodyPr>
              <a:lstStyle/>
              <a:p>
                <a:pPr defTabSz="932509">
                  <a:defRPr/>
                </a:pPr>
                <a:endParaRPr lang="en-US" sz="1836" kern="0" dirty="0">
                  <a:solidFill>
                    <a:srgbClr val="000000"/>
                  </a:solidFill>
                </a:endParaRPr>
              </a:p>
            </p:txBody>
          </p:sp>
          <p:sp>
            <p:nvSpPr>
              <p:cNvPr id="970" name="Rectangle 55"/>
              <p:cNvSpPr>
                <a:spLocks noChangeArrowheads="1"/>
              </p:cNvSpPr>
              <p:nvPr/>
            </p:nvSpPr>
            <p:spPr bwMode="auto">
              <a:xfrm>
                <a:off x="7483913" y="5976863"/>
                <a:ext cx="854078" cy="135627"/>
              </a:xfrm>
              <a:prstGeom prst="rect">
                <a:avLst/>
              </a:prstGeom>
              <a:solidFill>
                <a:srgbClr val="8E25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27" tIns="45713" rIns="91427" bIns="45713" numCol="1" anchor="t" anchorCtr="0" compatLnSpc="1">
                <a:prstTxWarp prst="textNoShape">
                  <a:avLst/>
                </a:prstTxWarp>
              </a:bodyPr>
              <a:lstStyle/>
              <a:p>
                <a:pPr defTabSz="932509">
                  <a:defRPr/>
                </a:pPr>
                <a:endParaRPr lang="en-US" sz="1836" kern="0" dirty="0">
                  <a:solidFill>
                    <a:srgbClr val="000000"/>
                  </a:solidFill>
                </a:endParaRPr>
              </a:p>
            </p:txBody>
          </p:sp>
          <p:sp>
            <p:nvSpPr>
              <p:cNvPr id="971" name="Rectangle 56"/>
              <p:cNvSpPr>
                <a:spLocks noChangeArrowheads="1"/>
              </p:cNvSpPr>
              <p:nvPr/>
            </p:nvSpPr>
            <p:spPr bwMode="auto">
              <a:xfrm>
                <a:off x="7483913" y="6212681"/>
                <a:ext cx="854078" cy="135627"/>
              </a:xfrm>
              <a:prstGeom prst="rect">
                <a:avLst/>
              </a:prstGeom>
              <a:solidFill>
                <a:srgbClr val="8E25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27" tIns="45713" rIns="91427" bIns="45713" numCol="1" anchor="t" anchorCtr="0" compatLnSpc="1">
                <a:prstTxWarp prst="textNoShape">
                  <a:avLst/>
                </a:prstTxWarp>
              </a:bodyPr>
              <a:lstStyle/>
              <a:p>
                <a:pPr defTabSz="932509">
                  <a:defRPr/>
                </a:pPr>
                <a:endParaRPr lang="en-US" sz="1836" kern="0" dirty="0">
                  <a:solidFill>
                    <a:srgbClr val="000000"/>
                  </a:solidFill>
                </a:endParaRPr>
              </a:p>
            </p:txBody>
          </p:sp>
          <p:sp>
            <p:nvSpPr>
              <p:cNvPr id="972" name="Rectangle 57"/>
              <p:cNvSpPr>
                <a:spLocks noChangeArrowheads="1"/>
              </p:cNvSpPr>
              <p:nvPr/>
            </p:nvSpPr>
            <p:spPr bwMode="auto">
              <a:xfrm>
                <a:off x="7483913" y="5027479"/>
                <a:ext cx="854078" cy="135627"/>
              </a:xfrm>
              <a:prstGeom prst="rect">
                <a:avLst/>
              </a:prstGeom>
              <a:solidFill>
                <a:srgbClr val="8E25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27" tIns="45713" rIns="91427" bIns="45713" numCol="1" anchor="t" anchorCtr="0" compatLnSpc="1">
                <a:prstTxWarp prst="textNoShape">
                  <a:avLst/>
                </a:prstTxWarp>
              </a:bodyPr>
              <a:lstStyle/>
              <a:p>
                <a:pPr defTabSz="932509">
                  <a:defRPr/>
                </a:pPr>
                <a:endParaRPr lang="en-US" sz="1836" kern="0" dirty="0">
                  <a:solidFill>
                    <a:srgbClr val="000000"/>
                  </a:solidFill>
                </a:endParaRPr>
              </a:p>
            </p:txBody>
          </p:sp>
          <p:sp>
            <p:nvSpPr>
              <p:cNvPr id="973" name="Rectangle 58"/>
              <p:cNvSpPr>
                <a:spLocks noChangeArrowheads="1"/>
              </p:cNvSpPr>
              <p:nvPr/>
            </p:nvSpPr>
            <p:spPr bwMode="auto">
              <a:xfrm>
                <a:off x="7483913" y="5263298"/>
                <a:ext cx="854078" cy="135627"/>
              </a:xfrm>
              <a:prstGeom prst="rect">
                <a:avLst/>
              </a:prstGeom>
              <a:solidFill>
                <a:srgbClr val="8E25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27" tIns="45713" rIns="91427" bIns="45713" numCol="1" anchor="t" anchorCtr="0" compatLnSpc="1">
                <a:prstTxWarp prst="textNoShape">
                  <a:avLst/>
                </a:prstTxWarp>
              </a:bodyPr>
              <a:lstStyle/>
              <a:p>
                <a:pPr defTabSz="932509">
                  <a:defRPr/>
                </a:pPr>
                <a:endParaRPr lang="en-US" sz="1836" kern="0" dirty="0">
                  <a:solidFill>
                    <a:srgbClr val="000000"/>
                  </a:solidFill>
                </a:endParaRPr>
              </a:p>
            </p:txBody>
          </p:sp>
          <p:sp>
            <p:nvSpPr>
              <p:cNvPr id="974" name="Rectangle 61"/>
              <p:cNvSpPr>
                <a:spLocks noChangeArrowheads="1"/>
              </p:cNvSpPr>
              <p:nvPr/>
            </p:nvSpPr>
            <p:spPr bwMode="auto">
              <a:xfrm>
                <a:off x="7483913" y="4790439"/>
                <a:ext cx="854078" cy="138070"/>
              </a:xfrm>
              <a:prstGeom prst="rect">
                <a:avLst/>
              </a:prstGeom>
              <a:solidFill>
                <a:srgbClr val="8E25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27" tIns="45713" rIns="91427" bIns="45713" numCol="1" anchor="t" anchorCtr="0" compatLnSpc="1">
                <a:prstTxWarp prst="textNoShape">
                  <a:avLst/>
                </a:prstTxWarp>
              </a:bodyPr>
              <a:lstStyle/>
              <a:p>
                <a:pPr defTabSz="932509">
                  <a:defRPr/>
                </a:pPr>
                <a:endParaRPr lang="en-US" sz="1836" kern="0" dirty="0">
                  <a:solidFill>
                    <a:srgbClr val="000000"/>
                  </a:solidFill>
                </a:endParaRPr>
              </a:p>
            </p:txBody>
          </p:sp>
          <p:sp>
            <p:nvSpPr>
              <p:cNvPr id="975" name="Rectangle 65"/>
              <p:cNvSpPr>
                <a:spLocks noChangeArrowheads="1"/>
              </p:cNvSpPr>
              <p:nvPr/>
            </p:nvSpPr>
            <p:spPr bwMode="auto">
              <a:xfrm>
                <a:off x="5420195" y="4447097"/>
                <a:ext cx="1059350" cy="2254328"/>
              </a:xfrm>
              <a:prstGeom prst="rect">
                <a:avLst/>
              </a:prstGeom>
              <a:solidFill>
                <a:srgbClr val="00B29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27" tIns="45713" rIns="91427" bIns="45713" numCol="1" anchor="t" anchorCtr="0" compatLnSpc="1">
                <a:prstTxWarp prst="textNoShape">
                  <a:avLst/>
                </a:prstTxWarp>
              </a:bodyPr>
              <a:lstStyle/>
              <a:p>
                <a:pPr defTabSz="932509">
                  <a:defRPr/>
                </a:pPr>
                <a:endParaRPr lang="en-US" sz="1836" kern="0" dirty="0">
                  <a:solidFill>
                    <a:srgbClr val="000000"/>
                  </a:solidFill>
                </a:endParaRPr>
              </a:p>
            </p:txBody>
          </p:sp>
          <p:sp>
            <p:nvSpPr>
              <p:cNvPr id="976" name="Rectangle 66"/>
              <p:cNvSpPr>
                <a:spLocks noChangeArrowheads="1"/>
              </p:cNvSpPr>
              <p:nvPr/>
            </p:nvSpPr>
            <p:spPr bwMode="auto">
              <a:xfrm>
                <a:off x="6003021" y="6435059"/>
                <a:ext cx="135626" cy="266365"/>
              </a:xfrm>
              <a:prstGeom prst="rect">
                <a:avLst/>
              </a:prstGeom>
              <a:solidFill>
                <a:srgbClr val="00827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27" tIns="45713" rIns="91427" bIns="45713" numCol="1" anchor="t" anchorCtr="0" compatLnSpc="1">
                <a:prstTxWarp prst="textNoShape">
                  <a:avLst/>
                </a:prstTxWarp>
              </a:bodyPr>
              <a:lstStyle/>
              <a:p>
                <a:pPr defTabSz="932509">
                  <a:defRPr/>
                </a:pPr>
                <a:endParaRPr lang="en-US" sz="1836" kern="0" dirty="0">
                  <a:solidFill>
                    <a:srgbClr val="000000"/>
                  </a:solidFill>
                </a:endParaRPr>
              </a:p>
            </p:txBody>
          </p:sp>
          <p:sp>
            <p:nvSpPr>
              <p:cNvPr id="977" name="Rectangle 67"/>
              <p:cNvSpPr>
                <a:spLocks noChangeArrowheads="1"/>
              </p:cNvSpPr>
              <p:nvPr/>
            </p:nvSpPr>
            <p:spPr bwMode="auto">
              <a:xfrm>
                <a:off x="5763537" y="6435059"/>
                <a:ext cx="138070" cy="266365"/>
              </a:xfrm>
              <a:prstGeom prst="rect">
                <a:avLst/>
              </a:prstGeom>
              <a:solidFill>
                <a:srgbClr val="00827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27" tIns="45713" rIns="91427" bIns="45713" numCol="1" anchor="t" anchorCtr="0" compatLnSpc="1">
                <a:prstTxWarp prst="textNoShape">
                  <a:avLst/>
                </a:prstTxWarp>
              </a:bodyPr>
              <a:lstStyle/>
              <a:p>
                <a:pPr defTabSz="932509">
                  <a:defRPr/>
                </a:pPr>
                <a:endParaRPr lang="en-US" sz="1836" kern="0" dirty="0">
                  <a:solidFill>
                    <a:srgbClr val="000000"/>
                  </a:solidFill>
                </a:endParaRPr>
              </a:p>
            </p:txBody>
          </p:sp>
          <p:sp>
            <p:nvSpPr>
              <p:cNvPr id="978" name="Rectangle 68"/>
              <p:cNvSpPr>
                <a:spLocks noChangeArrowheads="1"/>
              </p:cNvSpPr>
              <p:nvPr/>
            </p:nvSpPr>
            <p:spPr bwMode="auto">
              <a:xfrm>
                <a:off x="5524053" y="5500338"/>
                <a:ext cx="854078" cy="138070"/>
              </a:xfrm>
              <a:prstGeom prst="rect">
                <a:avLst/>
              </a:prstGeom>
              <a:solidFill>
                <a:srgbClr val="00827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27" tIns="45713" rIns="91427" bIns="45713" numCol="1" anchor="t" anchorCtr="0" compatLnSpc="1">
                <a:prstTxWarp prst="textNoShape">
                  <a:avLst/>
                </a:prstTxWarp>
              </a:bodyPr>
              <a:lstStyle/>
              <a:p>
                <a:pPr defTabSz="932509">
                  <a:defRPr/>
                </a:pPr>
                <a:endParaRPr lang="en-US" sz="1836" kern="0" dirty="0">
                  <a:solidFill>
                    <a:srgbClr val="000000"/>
                  </a:solidFill>
                </a:endParaRPr>
              </a:p>
            </p:txBody>
          </p:sp>
          <p:sp>
            <p:nvSpPr>
              <p:cNvPr id="979" name="Rectangle 69"/>
              <p:cNvSpPr>
                <a:spLocks noChangeArrowheads="1"/>
              </p:cNvSpPr>
              <p:nvPr/>
            </p:nvSpPr>
            <p:spPr bwMode="auto">
              <a:xfrm>
                <a:off x="5524053" y="5737379"/>
                <a:ext cx="854078" cy="138070"/>
              </a:xfrm>
              <a:prstGeom prst="rect">
                <a:avLst/>
              </a:prstGeom>
              <a:solidFill>
                <a:srgbClr val="00827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27" tIns="45713" rIns="91427" bIns="45713" numCol="1" anchor="t" anchorCtr="0" compatLnSpc="1">
                <a:prstTxWarp prst="textNoShape">
                  <a:avLst/>
                </a:prstTxWarp>
              </a:bodyPr>
              <a:lstStyle/>
              <a:p>
                <a:pPr defTabSz="932509">
                  <a:defRPr/>
                </a:pPr>
                <a:endParaRPr lang="en-US" sz="1836" kern="0" dirty="0">
                  <a:solidFill>
                    <a:srgbClr val="000000"/>
                  </a:solidFill>
                </a:endParaRPr>
              </a:p>
            </p:txBody>
          </p:sp>
          <p:sp>
            <p:nvSpPr>
              <p:cNvPr id="980" name="Rectangle 70"/>
              <p:cNvSpPr>
                <a:spLocks noChangeArrowheads="1"/>
              </p:cNvSpPr>
              <p:nvPr/>
            </p:nvSpPr>
            <p:spPr bwMode="auto">
              <a:xfrm>
                <a:off x="5524053" y="5976863"/>
                <a:ext cx="854078" cy="135627"/>
              </a:xfrm>
              <a:prstGeom prst="rect">
                <a:avLst/>
              </a:prstGeom>
              <a:solidFill>
                <a:srgbClr val="00827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27" tIns="45713" rIns="91427" bIns="45713" numCol="1" anchor="t" anchorCtr="0" compatLnSpc="1">
                <a:prstTxWarp prst="textNoShape">
                  <a:avLst/>
                </a:prstTxWarp>
              </a:bodyPr>
              <a:lstStyle/>
              <a:p>
                <a:pPr defTabSz="932509">
                  <a:defRPr/>
                </a:pPr>
                <a:endParaRPr lang="en-US" sz="1836" kern="0" dirty="0">
                  <a:solidFill>
                    <a:srgbClr val="000000"/>
                  </a:solidFill>
                </a:endParaRPr>
              </a:p>
            </p:txBody>
          </p:sp>
          <p:sp>
            <p:nvSpPr>
              <p:cNvPr id="981" name="Rectangle 71"/>
              <p:cNvSpPr>
                <a:spLocks noChangeArrowheads="1"/>
              </p:cNvSpPr>
              <p:nvPr/>
            </p:nvSpPr>
            <p:spPr bwMode="auto">
              <a:xfrm>
                <a:off x="5524053" y="6212681"/>
                <a:ext cx="854078" cy="135627"/>
              </a:xfrm>
              <a:prstGeom prst="rect">
                <a:avLst/>
              </a:prstGeom>
              <a:solidFill>
                <a:srgbClr val="00827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27" tIns="45713" rIns="91427" bIns="45713" numCol="1" anchor="t" anchorCtr="0" compatLnSpc="1">
                <a:prstTxWarp prst="textNoShape">
                  <a:avLst/>
                </a:prstTxWarp>
              </a:bodyPr>
              <a:lstStyle/>
              <a:p>
                <a:pPr defTabSz="932509">
                  <a:defRPr/>
                </a:pPr>
                <a:endParaRPr lang="en-US" sz="1836" kern="0" dirty="0">
                  <a:solidFill>
                    <a:srgbClr val="000000"/>
                  </a:solidFill>
                </a:endParaRPr>
              </a:p>
            </p:txBody>
          </p:sp>
          <p:sp>
            <p:nvSpPr>
              <p:cNvPr id="982" name="Rectangle 72"/>
              <p:cNvSpPr>
                <a:spLocks noChangeArrowheads="1"/>
              </p:cNvSpPr>
              <p:nvPr/>
            </p:nvSpPr>
            <p:spPr bwMode="auto">
              <a:xfrm>
                <a:off x="5524053" y="5027479"/>
                <a:ext cx="854078" cy="135627"/>
              </a:xfrm>
              <a:prstGeom prst="rect">
                <a:avLst/>
              </a:prstGeom>
              <a:solidFill>
                <a:srgbClr val="00827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27" tIns="45713" rIns="91427" bIns="45713" numCol="1" anchor="t" anchorCtr="0" compatLnSpc="1">
                <a:prstTxWarp prst="textNoShape">
                  <a:avLst/>
                </a:prstTxWarp>
              </a:bodyPr>
              <a:lstStyle/>
              <a:p>
                <a:pPr defTabSz="932509">
                  <a:defRPr/>
                </a:pPr>
                <a:endParaRPr lang="en-US" sz="1836" kern="0" dirty="0">
                  <a:solidFill>
                    <a:srgbClr val="000000"/>
                  </a:solidFill>
                </a:endParaRPr>
              </a:p>
            </p:txBody>
          </p:sp>
          <p:sp>
            <p:nvSpPr>
              <p:cNvPr id="983" name="Rectangle 73"/>
              <p:cNvSpPr>
                <a:spLocks noChangeArrowheads="1"/>
              </p:cNvSpPr>
              <p:nvPr/>
            </p:nvSpPr>
            <p:spPr bwMode="auto">
              <a:xfrm>
                <a:off x="5524053" y="5263298"/>
                <a:ext cx="854078" cy="135627"/>
              </a:xfrm>
              <a:prstGeom prst="rect">
                <a:avLst/>
              </a:prstGeom>
              <a:solidFill>
                <a:srgbClr val="00827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27" tIns="45713" rIns="91427" bIns="45713" numCol="1" anchor="t" anchorCtr="0" compatLnSpc="1">
                <a:prstTxWarp prst="textNoShape">
                  <a:avLst/>
                </a:prstTxWarp>
              </a:bodyPr>
              <a:lstStyle/>
              <a:p>
                <a:pPr defTabSz="932509">
                  <a:defRPr/>
                </a:pPr>
                <a:endParaRPr lang="en-US" sz="1836" kern="0" dirty="0">
                  <a:solidFill>
                    <a:srgbClr val="000000"/>
                  </a:solidFill>
                </a:endParaRPr>
              </a:p>
            </p:txBody>
          </p:sp>
          <p:sp>
            <p:nvSpPr>
              <p:cNvPr id="984" name="Rectangle 74"/>
              <p:cNvSpPr>
                <a:spLocks noChangeArrowheads="1"/>
              </p:cNvSpPr>
              <p:nvPr/>
            </p:nvSpPr>
            <p:spPr bwMode="auto">
              <a:xfrm>
                <a:off x="5524053" y="4553398"/>
                <a:ext cx="854078" cy="135627"/>
              </a:xfrm>
              <a:prstGeom prst="rect">
                <a:avLst/>
              </a:prstGeom>
              <a:solidFill>
                <a:srgbClr val="00827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27" tIns="45713" rIns="91427" bIns="45713" numCol="1" anchor="t" anchorCtr="0" compatLnSpc="1">
                <a:prstTxWarp prst="textNoShape">
                  <a:avLst/>
                </a:prstTxWarp>
              </a:bodyPr>
              <a:lstStyle/>
              <a:p>
                <a:pPr defTabSz="932509">
                  <a:defRPr/>
                </a:pPr>
                <a:endParaRPr lang="en-US" sz="1836" kern="0" dirty="0">
                  <a:solidFill>
                    <a:srgbClr val="000000"/>
                  </a:solidFill>
                </a:endParaRPr>
              </a:p>
            </p:txBody>
          </p:sp>
          <p:sp>
            <p:nvSpPr>
              <p:cNvPr id="985" name="Rectangle 75"/>
              <p:cNvSpPr>
                <a:spLocks noChangeArrowheads="1"/>
              </p:cNvSpPr>
              <p:nvPr/>
            </p:nvSpPr>
            <p:spPr bwMode="auto">
              <a:xfrm>
                <a:off x="5524053" y="4790439"/>
                <a:ext cx="854079" cy="138071"/>
              </a:xfrm>
              <a:prstGeom prst="rect">
                <a:avLst/>
              </a:prstGeom>
              <a:solidFill>
                <a:srgbClr val="00827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27" tIns="45713" rIns="91427" bIns="45713" numCol="1" anchor="t" anchorCtr="0" compatLnSpc="1">
                <a:prstTxWarp prst="textNoShape">
                  <a:avLst/>
                </a:prstTxWarp>
              </a:bodyPr>
              <a:lstStyle/>
              <a:p>
                <a:pPr defTabSz="932509">
                  <a:defRPr/>
                </a:pPr>
                <a:endParaRPr lang="en-US" sz="1836" kern="0" dirty="0">
                  <a:solidFill>
                    <a:srgbClr val="000000"/>
                  </a:solidFill>
                </a:endParaRPr>
              </a:p>
            </p:txBody>
          </p:sp>
          <p:sp>
            <p:nvSpPr>
              <p:cNvPr id="986" name="Rectangle 76"/>
              <p:cNvSpPr>
                <a:spLocks noChangeArrowheads="1"/>
              </p:cNvSpPr>
              <p:nvPr/>
            </p:nvSpPr>
            <p:spPr bwMode="auto">
              <a:xfrm>
                <a:off x="8586028" y="6634222"/>
                <a:ext cx="398325" cy="67204"/>
              </a:xfrm>
              <a:prstGeom prst="rect">
                <a:avLst/>
              </a:prstGeom>
              <a:solidFill>
                <a:srgbClr val="0072C6">
                  <a:lumMod val="50000"/>
                </a:srgbClr>
              </a:solidFill>
              <a:ln>
                <a:noFill/>
              </a:ln>
            </p:spPr>
            <p:txBody>
              <a:bodyPr vert="horz" wrap="square" lIns="91427" tIns="45713" rIns="91427" bIns="45713" numCol="1" anchor="t" anchorCtr="0" compatLnSpc="1">
                <a:prstTxWarp prst="textNoShape">
                  <a:avLst/>
                </a:prstTxWarp>
              </a:bodyPr>
              <a:lstStyle/>
              <a:p>
                <a:pPr defTabSz="932509">
                  <a:defRPr/>
                </a:pPr>
                <a:endParaRPr lang="en-US" sz="1836" kern="0" dirty="0">
                  <a:solidFill>
                    <a:srgbClr val="000000"/>
                  </a:solidFill>
                </a:endParaRPr>
              </a:p>
            </p:txBody>
          </p:sp>
          <p:sp>
            <p:nvSpPr>
              <p:cNvPr id="987" name="Rectangle 77"/>
              <p:cNvSpPr>
                <a:spLocks noChangeArrowheads="1"/>
              </p:cNvSpPr>
              <p:nvPr/>
            </p:nvSpPr>
            <p:spPr bwMode="auto">
              <a:xfrm>
                <a:off x="6479546" y="6634222"/>
                <a:ext cx="1142437" cy="67203"/>
              </a:xfrm>
              <a:prstGeom prst="rect">
                <a:avLst/>
              </a:prstGeom>
              <a:solidFill>
                <a:srgbClr val="0072C6">
                  <a:lumMod val="50000"/>
                </a:srgbClr>
              </a:solidFill>
              <a:ln>
                <a:noFill/>
              </a:ln>
            </p:spPr>
            <p:txBody>
              <a:bodyPr vert="horz" wrap="square" lIns="91427" tIns="45713" rIns="91427" bIns="45713" numCol="1" anchor="t" anchorCtr="0" compatLnSpc="1">
                <a:prstTxWarp prst="textNoShape">
                  <a:avLst/>
                </a:prstTxWarp>
              </a:bodyPr>
              <a:lstStyle/>
              <a:p>
                <a:pPr defTabSz="932509">
                  <a:defRPr/>
                </a:pPr>
                <a:endParaRPr lang="en-US" sz="1836" kern="0" dirty="0">
                  <a:solidFill>
                    <a:srgbClr val="000000"/>
                  </a:solidFill>
                </a:endParaRPr>
              </a:p>
            </p:txBody>
          </p:sp>
          <p:sp>
            <p:nvSpPr>
              <p:cNvPr id="988" name="Rectangle 79"/>
              <p:cNvSpPr>
                <a:spLocks noChangeArrowheads="1"/>
              </p:cNvSpPr>
              <p:nvPr/>
            </p:nvSpPr>
            <p:spPr bwMode="auto">
              <a:xfrm>
                <a:off x="5318780" y="5044584"/>
                <a:ext cx="101414" cy="1654198"/>
              </a:xfrm>
              <a:prstGeom prst="rect">
                <a:avLst/>
              </a:prstGeom>
              <a:solidFill>
                <a:srgbClr val="BA141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27" tIns="45713" rIns="91427" bIns="45713" numCol="1" anchor="t" anchorCtr="0" compatLnSpc="1">
                <a:prstTxWarp prst="textNoShape">
                  <a:avLst/>
                </a:prstTxWarp>
              </a:bodyPr>
              <a:lstStyle/>
              <a:p>
                <a:pPr defTabSz="932509">
                  <a:defRPr/>
                </a:pPr>
                <a:endParaRPr lang="en-US" sz="1836" kern="0" dirty="0">
                  <a:solidFill>
                    <a:srgbClr val="000000"/>
                  </a:solidFill>
                </a:endParaRPr>
              </a:p>
            </p:txBody>
          </p:sp>
          <p:sp>
            <p:nvSpPr>
              <p:cNvPr id="989" name="Freeform 84"/>
              <p:cNvSpPr>
                <a:spLocks/>
              </p:cNvSpPr>
              <p:nvPr/>
            </p:nvSpPr>
            <p:spPr bwMode="auto">
              <a:xfrm>
                <a:off x="4592805" y="6455831"/>
                <a:ext cx="48873" cy="184501"/>
              </a:xfrm>
              <a:custGeom>
                <a:avLst/>
                <a:gdLst>
                  <a:gd name="T0" fmla="*/ 0 w 40"/>
                  <a:gd name="T1" fmla="*/ 0 h 151"/>
                  <a:gd name="T2" fmla="*/ 40 w 40"/>
                  <a:gd name="T3" fmla="*/ 0 h 151"/>
                  <a:gd name="T4" fmla="*/ 40 w 40"/>
                  <a:gd name="T5" fmla="*/ 151 h 151"/>
                  <a:gd name="T6" fmla="*/ 0 w 40"/>
                  <a:gd name="T7" fmla="*/ 151 h 151"/>
                  <a:gd name="T8" fmla="*/ 0 w 40"/>
                  <a:gd name="T9" fmla="*/ 0 h 151"/>
                  <a:gd name="T10" fmla="*/ 0 w 40"/>
                  <a:gd name="T11" fmla="*/ 0 h 151"/>
                </a:gdLst>
                <a:ahLst/>
                <a:cxnLst>
                  <a:cxn ang="0">
                    <a:pos x="T0" y="T1"/>
                  </a:cxn>
                  <a:cxn ang="0">
                    <a:pos x="T2" y="T3"/>
                  </a:cxn>
                  <a:cxn ang="0">
                    <a:pos x="T4" y="T5"/>
                  </a:cxn>
                  <a:cxn ang="0">
                    <a:pos x="T6" y="T7"/>
                  </a:cxn>
                  <a:cxn ang="0">
                    <a:pos x="T8" y="T9"/>
                  </a:cxn>
                  <a:cxn ang="0">
                    <a:pos x="T10" y="T11"/>
                  </a:cxn>
                </a:cxnLst>
                <a:rect l="0" t="0" r="r" b="b"/>
                <a:pathLst>
                  <a:path w="40" h="151">
                    <a:moveTo>
                      <a:pt x="0" y="0"/>
                    </a:moveTo>
                    <a:lnTo>
                      <a:pt x="40" y="0"/>
                    </a:lnTo>
                    <a:lnTo>
                      <a:pt x="40" y="151"/>
                    </a:lnTo>
                    <a:lnTo>
                      <a:pt x="0" y="151"/>
                    </a:lnTo>
                    <a:lnTo>
                      <a:pt x="0" y="0"/>
                    </a:lnTo>
                    <a:lnTo>
                      <a:pt x="0" y="0"/>
                    </a:lnTo>
                    <a:close/>
                  </a:path>
                </a:pathLst>
              </a:custGeom>
              <a:solidFill>
                <a:srgbClr val="9696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pPr defTabSz="932509">
                  <a:defRPr/>
                </a:pPr>
                <a:endParaRPr lang="en-US" sz="1836" kern="0" dirty="0">
                  <a:solidFill>
                    <a:srgbClr val="000000"/>
                  </a:solidFill>
                </a:endParaRPr>
              </a:p>
            </p:txBody>
          </p:sp>
          <p:sp>
            <p:nvSpPr>
              <p:cNvPr id="990" name="Oval 85"/>
              <p:cNvSpPr>
                <a:spLocks noChangeArrowheads="1"/>
              </p:cNvSpPr>
              <p:nvPr/>
            </p:nvSpPr>
            <p:spPr bwMode="auto">
              <a:xfrm>
                <a:off x="4479167" y="6290880"/>
                <a:ext cx="248037" cy="245594"/>
              </a:xfrm>
              <a:prstGeom prst="ellipse">
                <a:avLst/>
              </a:prstGeom>
              <a:solidFill>
                <a:srgbClr val="7FB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pPr defTabSz="932509">
                  <a:defRPr/>
                </a:pPr>
                <a:endParaRPr lang="en-US" sz="1836" kern="0" dirty="0">
                  <a:solidFill>
                    <a:srgbClr val="000000"/>
                  </a:solidFill>
                </a:endParaRPr>
              </a:p>
            </p:txBody>
          </p:sp>
          <p:sp>
            <p:nvSpPr>
              <p:cNvPr id="991" name="Oval 86"/>
              <p:cNvSpPr>
                <a:spLocks noChangeArrowheads="1"/>
              </p:cNvSpPr>
              <p:nvPr/>
            </p:nvSpPr>
            <p:spPr bwMode="auto">
              <a:xfrm>
                <a:off x="4514602" y="6163807"/>
                <a:ext cx="180835" cy="182057"/>
              </a:xfrm>
              <a:prstGeom prst="ellipse">
                <a:avLst/>
              </a:prstGeom>
              <a:solidFill>
                <a:srgbClr val="7FB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pPr defTabSz="932509">
                  <a:defRPr/>
                </a:pPr>
                <a:endParaRPr lang="en-US" sz="1836" kern="0" dirty="0">
                  <a:solidFill>
                    <a:srgbClr val="000000"/>
                  </a:solidFill>
                </a:endParaRPr>
              </a:p>
            </p:txBody>
          </p:sp>
          <p:sp>
            <p:nvSpPr>
              <p:cNvPr id="992" name="Freeform 87"/>
              <p:cNvSpPr>
                <a:spLocks/>
              </p:cNvSpPr>
              <p:nvPr/>
            </p:nvSpPr>
            <p:spPr bwMode="auto">
              <a:xfrm>
                <a:off x="4763048" y="6510814"/>
                <a:ext cx="35434" cy="129518"/>
              </a:xfrm>
              <a:custGeom>
                <a:avLst/>
                <a:gdLst>
                  <a:gd name="T0" fmla="*/ 0 w 29"/>
                  <a:gd name="T1" fmla="*/ 0 h 106"/>
                  <a:gd name="T2" fmla="*/ 29 w 29"/>
                  <a:gd name="T3" fmla="*/ 0 h 106"/>
                  <a:gd name="T4" fmla="*/ 29 w 29"/>
                  <a:gd name="T5" fmla="*/ 106 h 106"/>
                  <a:gd name="T6" fmla="*/ 0 w 29"/>
                  <a:gd name="T7" fmla="*/ 106 h 106"/>
                  <a:gd name="T8" fmla="*/ 0 w 29"/>
                  <a:gd name="T9" fmla="*/ 0 h 106"/>
                  <a:gd name="T10" fmla="*/ 0 w 29"/>
                  <a:gd name="T11" fmla="*/ 0 h 106"/>
                </a:gdLst>
                <a:ahLst/>
                <a:cxnLst>
                  <a:cxn ang="0">
                    <a:pos x="T0" y="T1"/>
                  </a:cxn>
                  <a:cxn ang="0">
                    <a:pos x="T2" y="T3"/>
                  </a:cxn>
                  <a:cxn ang="0">
                    <a:pos x="T4" y="T5"/>
                  </a:cxn>
                  <a:cxn ang="0">
                    <a:pos x="T6" y="T7"/>
                  </a:cxn>
                  <a:cxn ang="0">
                    <a:pos x="T8" y="T9"/>
                  </a:cxn>
                  <a:cxn ang="0">
                    <a:pos x="T10" y="T11"/>
                  </a:cxn>
                </a:cxnLst>
                <a:rect l="0" t="0" r="r" b="b"/>
                <a:pathLst>
                  <a:path w="29" h="106">
                    <a:moveTo>
                      <a:pt x="0" y="0"/>
                    </a:moveTo>
                    <a:lnTo>
                      <a:pt x="29" y="0"/>
                    </a:lnTo>
                    <a:lnTo>
                      <a:pt x="29" y="106"/>
                    </a:lnTo>
                    <a:lnTo>
                      <a:pt x="0" y="106"/>
                    </a:lnTo>
                    <a:lnTo>
                      <a:pt x="0" y="0"/>
                    </a:lnTo>
                    <a:lnTo>
                      <a:pt x="0" y="0"/>
                    </a:lnTo>
                    <a:close/>
                  </a:path>
                </a:pathLst>
              </a:custGeom>
              <a:solidFill>
                <a:srgbClr val="9696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pPr defTabSz="932509">
                  <a:defRPr/>
                </a:pPr>
                <a:endParaRPr lang="en-US" sz="1836" kern="0" dirty="0">
                  <a:solidFill>
                    <a:srgbClr val="000000"/>
                  </a:solidFill>
                </a:endParaRPr>
              </a:p>
            </p:txBody>
          </p:sp>
          <p:sp>
            <p:nvSpPr>
              <p:cNvPr id="993" name="Oval 88"/>
              <p:cNvSpPr>
                <a:spLocks noChangeArrowheads="1"/>
              </p:cNvSpPr>
              <p:nvPr/>
            </p:nvSpPr>
            <p:spPr bwMode="auto">
              <a:xfrm>
                <a:off x="4694624" y="6394738"/>
                <a:ext cx="169838" cy="173504"/>
              </a:xfrm>
              <a:prstGeom prst="ellipse">
                <a:avLst/>
              </a:prstGeom>
              <a:solidFill>
                <a:srgbClr val="7FB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pPr defTabSz="932509">
                  <a:defRPr/>
                </a:pPr>
                <a:endParaRPr lang="en-US" sz="1836" kern="0" dirty="0">
                  <a:solidFill>
                    <a:srgbClr val="000000"/>
                  </a:solidFill>
                </a:endParaRPr>
              </a:p>
            </p:txBody>
          </p:sp>
          <p:sp>
            <p:nvSpPr>
              <p:cNvPr id="994" name="Oval 89"/>
              <p:cNvSpPr>
                <a:spLocks noChangeArrowheads="1"/>
              </p:cNvSpPr>
              <p:nvPr/>
            </p:nvSpPr>
            <p:spPr bwMode="auto">
              <a:xfrm>
                <a:off x="4717839" y="6307986"/>
                <a:ext cx="123407" cy="127073"/>
              </a:xfrm>
              <a:prstGeom prst="ellipse">
                <a:avLst/>
              </a:prstGeom>
              <a:solidFill>
                <a:srgbClr val="7FB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pPr defTabSz="932509">
                  <a:defRPr/>
                </a:pPr>
                <a:endParaRPr lang="en-US" sz="1836" kern="0" dirty="0">
                  <a:solidFill>
                    <a:srgbClr val="000000"/>
                  </a:solidFill>
                </a:endParaRPr>
              </a:p>
            </p:txBody>
          </p:sp>
          <p:sp>
            <p:nvSpPr>
              <p:cNvPr id="995" name="Freeform 90"/>
              <p:cNvSpPr>
                <a:spLocks/>
              </p:cNvSpPr>
              <p:nvPr/>
            </p:nvSpPr>
            <p:spPr bwMode="auto">
              <a:xfrm>
                <a:off x="11396912" y="6464383"/>
                <a:ext cx="48874" cy="184501"/>
              </a:xfrm>
              <a:custGeom>
                <a:avLst/>
                <a:gdLst>
                  <a:gd name="T0" fmla="*/ 0 w 40"/>
                  <a:gd name="T1" fmla="*/ 0 h 151"/>
                  <a:gd name="T2" fmla="*/ 40 w 40"/>
                  <a:gd name="T3" fmla="*/ 0 h 151"/>
                  <a:gd name="T4" fmla="*/ 40 w 40"/>
                  <a:gd name="T5" fmla="*/ 151 h 151"/>
                  <a:gd name="T6" fmla="*/ 0 w 40"/>
                  <a:gd name="T7" fmla="*/ 151 h 151"/>
                  <a:gd name="T8" fmla="*/ 0 w 40"/>
                  <a:gd name="T9" fmla="*/ 0 h 151"/>
                  <a:gd name="T10" fmla="*/ 0 w 40"/>
                  <a:gd name="T11" fmla="*/ 0 h 151"/>
                </a:gdLst>
                <a:ahLst/>
                <a:cxnLst>
                  <a:cxn ang="0">
                    <a:pos x="T0" y="T1"/>
                  </a:cxn>
                  <a:cxn ang="0">
                    <a:pos x="T2" y="T3"/>
                  </a:cxn>
                  <a:cxn ang="0">
                    <a:pos x="T4" y="T5"/>
                  </a:cxn>
                  <a:cxn ang="0">
                    <a:pos x="T6" y="T7"/>
                  </a:cxn>
                  <a:cxn ang="0">
                    <a:pos x="T8" y="T9"/>
                  </a:cxn>
                  <a:cxn ang="0">
                    <a:pos x="T10" y="T11"/>
                  </a:cxn>
                </a:cxnLst>
                <a:rect l="0" t="0" r="r" b="b"/>
                <a:pathLst>
                  <a:path w="40" h="151">
                    <a:moveTo>
                      <a:pt x="0" y="0"/>
                    </a:moveTo>
                    <a:lnTo>
                      <a:pt x="40" y="0"/>
                    </a:lnTo>
                    <a:lnTo>
                      <a:pt x="40" y="151"/>
                    </a:lnTo>
                    <a:lnTo>
                      <a:pt x="0" y="151"/>
                    </a:lnTo>
                    <a:lnTo>
                      <a:pt x="0" y="0"/>
                    </a:lnTo>
                    <a:lnTo>
                      <a:pt x="0" y="0"/>
                    </a:lnTo>
                    <a:close/>
                  </a:path>
                </a:pathLst>
              </a:custGeom>
              <a:solidFill>
                <a:srgbClr val="9696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pPr defTabSz="932509">
                  <a:defRPr/>
                </a:pPr>
                <a:endParaRPr lang="en-US" sz="1836" kern="0" dirty="0">
                  <a:solidFill>
                    <a:srgbClr val="000000"/>
                  </a:solidFill>
                </a:endParaRPr>
              </a:p>
            </p:txBody>
          </p:sp>
          <p:sp>
            <p:nvSpPr>
              <p:cNvPr id="996" name="Oval 91"/>
              <p:cNvSpPr>
                <a:spLocks noChangeArrowheads="1"/>
              </p:cNvSpPr>
              <p:nvPr/>
            </p:nvSpPr>
            <p:spPr bwMode="auto">
              <a:xfrm>
                <a:off x="11295497" y="6299434"/>
                <a:ext cx="248038" cy="245594"/>
              </a:xfrm>
              <a:prstGeom prst="ellipse">
                <a:avLst/>
              </a:prstGeom>
              <a:solidFill>
                <a:srgbClr val="7FB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pPr defTabSz="932509">
                  <a:defRPr/>
                </a:pPr>
                <a:endParaRPr lang="en-US" sz="1836" kern="0" dirty="0">
                  <a:solidFill>
                    <a:srgbClr val="000000"/>
                  </a:solidFill>
                </a:endParaRPr>
              </a:p>
            </p:txBody>
          </p:sp>
          <p:sp>
            <p:nvSpPr>
              <p:cNvPr id="997" name="Oval 92"/>
              <p:cNvSpPr>
                <a:spLocks noChangeArrowheads="1"/>
              </p:cNvSpPr>
              <p:nvPr/>
            </p:nvSpPr>
            <p:spPr bwMode="auto">
              <a:xfrm>
                <a:off x="11330931" y="6169916"/>
                <a:ext cx="180835" cy="182057"/>
              </a:xfrm>
              <a:prstGeom prst="ellipse">
                <a:avLst/>
              </a:prstGeom>
              <a:solidFill>
                <a:srgbClr val="7FB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pPr defTabSz="932509">
                  <a:defRPr/>
                </a:pPr>
                <a:endParaRPr lang="en-US" sz="1836" kern="0" dirty="0">
                  <a:solidFill>
                    <a:srgbClr val="000000"/>
                  </a:solidFill>
                </a:endParaRPr>
              </a:p>
            </p:txBody>
          </p:sp>
          <p:sp>
            <p:nvSpPr>
              <p:cNvPr id="998" name="Freeform 93"/>
              <p:cNvSpPr>
                <a:spLocks/>
              </p:cNvSpPr>
              <p:nvPr/>
            </p:nvSpPr>
            <p:spPr bwMode="auto">
              <a:xfrm>
                <a:off x="11489161" y="6514883"/>
                <a:ext cx="35434" cy="129518"/>
              </a:xfrm>
              <a:custGeom>
                <a:avLst/>
                <a:gdLst>
                  <a:gd name="T0" fmla="*/ 0 w 29"/>
                  <a:gd name="T1" fmla="*/ 0 h 106"/>
                  <a:gd name="T2" fmla="*/ 29 w 29"/>
                  <a:gd name="T3" fmla="*/ 0 h 106"/>
                  <a:gd name="T4" fmla="*/ 29 w 29"/>
                  <a:gd name="T5" fmla="*/ 106 h 106"/>
                  <a:gd name="T6" fmla="*/ 0 w 29"/>
                  <a:gd name="T7" fmla="*/ 106 h 106"/>
                  <a:gd name="T8" fmla="*/ 0 w 29"/>
                  <a:gd name="T9" fmla="*/ 0 h 106"/>
                  <a:gd name="T10" fmla="*/ 0 w 29"/>
                  <a:gd name="T11" fmla="*/ 0 h 106"/>
                </a:gdLst>
                <a:ahLst/>
                <a:cxnLst>
                  <a:cxn ang="0">
                    <a:pos x="T0" y="T1"/>
                  </a:cxn>
                  <a:cxn ang="0">
                    <a:pos x="T2" y="T3"/>
                  </a:cxn>
                  <a:cxn ang="0">
                    <a:pos x="T4" y="T5"/>
                  </a:cxn>
                  <a:cxn ang="0">
                    <a:pos x="T6" y="T7"/>
                  </a:cxn>
                  <a:cxn ang="0">
                    <a:pos x="T8" y="T9"/>
                  </a:cxn>
                  <a:cxn ang="0">
                    <a:pos x="T10" y="T11"/>
                  </a:cxn>
                </a:cxnLst>
                <a:rect l="0" t="0" r="r" b="b"/>
                <a:pathLst>
                  <a:path w="29" h="106">
                    <a:moveTo>
                      <a:pt x="0" y="0"/>
                    </a:moveTo>
                    <a:lnTo>
                      <a:pt x="29" y="0"/>
                    </a:lnTo>
                    <a:lnTo>
                      <a:pt x="29" y="106"/>
                    </a:lnTo>
                    <a:lnTo>
                      <a:pt x="0" y="106"/>
                    </a:lnTo>
                    <a:lnTo>
                      <a:pt x="0" y="0"/>
                    </a:lnTo>
                    <a:lnTo>
                      <a:pt x="0" y="0"/>
                    </a:lnTo>
                    <a:close/>
                  </a:path>
                </a:pathLst>
              </a:custGeom>
              <a:solidFill>
                <a:srgbClr val="9696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pPr defTabSz="932509">
                  <a:defRPr/>
                </a:pPr>
                <a:endParaRPr lang="en-US" sz="1836" kern="0" dirty="0">
                  <a:solidFill>
                    <a:srgbClr val="000000"/>
                  </a:solidFill>
                </a:endParaRPr>
              </a:p>
            </p:txBody>
          </p:sp>
          <p:sp>
            <p:nvSpPr>
              <p:cNvPr id="999" name="Oval 94"/>
              <p:cNvSpPr>
                <a:spLocks noChangeArrowheads="1"/>
              </p:cNvSpPr>
              <p:nvPr/>
            </p:nvSpPr>
            <p:spPr bwMode="auto">
              <a:xfrm>
                <a:off x="11506878" y="6403291"/>
                <a:ext cx="169839" cy="173503"/>
              </a:xfrm>
              <a:prstGeom prst="ellipse">
                <a:avLst/>
              </a:prstGeom>
              <a:solidFill>
                <a:srgbClr val="7FB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pPr defTabSz="932509">
                  <a:defRPr/>
                </a:pPr>
                <a:endParaRPr lang="en-US" sz="1836" kern="0" dirty="0">
                  <a:solidFill>
                    <a:srgbClr val="000000"/>
                  </a:solidFill>
                </a:endParaRPr>
              </a:p>
            </p:txBody>
          </p:sp>
          <p:sp>
            <p:nvSpPr>
              <p:cNvPr id="1000" name="Oval 95"/>
              <p:cNvSpPr>
                <a:spLocks noChangeArrowheads="1"/>
              </p:cNvSpPr>
              <p:nvPr/>
            </p:nvSpPr>
            <p:spPr bwMode="auto">
              <a:xfrm>
                <a:off x="11530094" y="6314096"/>
                <a:ext cx="123407" cy="129518"/>
              </a:xfrm>
              <a:prstGeom prst="ellipse">
                <a:avLst/>
              </a:prstGeom>
              <a:solidFill>
                <a:srgbClr val="7FB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pPr defTabSz="932509">
                  <a:defRPr/>
                </a:pPr>
                <a:endParaRPr lang="en-US" sz="1836" kern="0" dirty="0">
                  <a:solidFill>
                    <a:srgbClr val="000000"/>
                  </a:solidFill>
                </a:endParaRPr>
              </a:p>
            </p:txBody>
          </p:sp>
          <p:sp>
            <p:nvSpPr>
              <p:cNvPr id="1001" name="Freeform 96"/>
              <p:cNvSpPr>
                <a:spLocks/>
              </p:cNvSpPr>
              <p:nvPr/>
            </p:nvSpPr>
            <p:spPr bwMode="auto">
              <a:xfrm>
                <a:off x="11795848" y="6464384"/>
                <a:ext cx="48874" cy="184501"/>
              </a:xfrm>
              <a:custGeom>
                <a:avLst/>
                <a:gdLst>
                  <a:gd name="T0" fmla="*/ 0 w 40"/>
                  <a:gd name="T1" fmla="*/ 0 h 151"/>
                  <a:gd name="T2" fmla="*/ 40 w 40"/>
                  <a:gd name="T3" fmla="*/ 0 h 151"/>
                  <a:gd name="T4" fmla="*/ 40 w 40"/>
                  <a:gd name="T5" fmla="*/ 151 h 151"/>
                  <a:gd name="T6" fmla="*/ 0 w 40"/>
                  <a:gd name="T7" fmla="*/ 151 h 151"/>
                  <a:gd name="T8" fmla="*/ 0 w 40"/>
                  <a:gd name="T9" fmla="*/ 0 h 151"/>
                  <a:gd name="T10" fmla="*/ 0 w 40"/>
                  <a:gd name="T11" fmla="*/ 0 h 151"/>
                </a:gdLst>
                <a:ahLst/>
                <a:cxnLst>
                  <a:cxn ang="0">
                    <a:pos x="T0" y="T1"/>
                  </a:cxn>
                  <a:cxn ang="0">
                    <a:pos x="T2" y="T3"/>
                  </a:cxn>
                  <a:cxn ang="0">
                    <a:pos x="T4" y="T5"/>
                  </a:cxn>
                  <a:cxn ang="0">
                    <a:pos x="T6" y="T7"/>
                  </a:cxn>
                  <a:cxn ang="0">
                    <a:pos x="T8" y="T9"/>
                  </a:cxn>
                  <a:cxn ang="0">
                    <a:pos x="T10" y="T11"/>
                  </a:cxn>
                </a:cxnLst>
                <a:rect l="0" t="0" r="r" b="b"/>
                <a:pathLst>
                  <a:path w="40" h="151">
                    <a:moveTo>
                      <a:pt x="0" y="0"/>
                    </a:moveTo>
                    <a:lnTo>
                      <a:pt x="40" y="0"/>
                    </a:lnTo>
                    <a:lnTo>
                      <a:pt x="40" y="151"/>
                    </a:lnTo>
                    <a:lnTo>
                      <a:pt x="0" y="151"/>
                    </a:lnTo>
                    <a:lnTo>
                      <a:pt x="0" y="0"/>
                    </a:lnTo>
                    <a:lnTo>
                      <a:pt x="0" y="0"/>
                    </a:lnTo>
                    <a:close/>
                  </a:path>
                </a:pathLst>
              </a:custGeom>
              <a:solidFill>
                <a:srgbClr val="9696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pPr defTabSz="932509">
                  <a:defRPr/>
                </a:pPr>
                <a:endParaRPr lang="en-US" sz="1836" kern="0" dirty="0">
                  <a:solidFill>
                    <a:srgbClr val="000000"/>
                  </a:solidFill>
                </a:endParaRPr>
              </a:p>
            </p:txBody>
          </p:sp>
          <p:sp>
            <p:nvSpPr>
              <p:cNvPr id="1002" name="Oval 97"/>
              <p:cNvSpPr>
                <a:spLocks noChangeArrowheads="1"/>
              </p:cNvSpPr>
              <p:nvPr/>
            </p:nvSpPr>
            <p:spPr bwMode="auto">
              <a:xfrm>
                <a:off x="11694434" y="6299433"/>
                <a:ext cx="248037" cy="245594"/>
              </a:xfrm>
              <a:prstGeom prst="ellipse">
                <a:avLst/>
              </a:prstGeom>
              <a:solidFill>
                <a:srgbClr val="7FB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pPr defTabSz="932509">
                  <a:defRPr/>
                </a:pPr>
                <a:endParaRPr lang="en-US" sz="1836" kern="0" dirty="0">
                  <a:solidFill>
                    <a:srgbClr val="000000"/>
                  </a:solidFill>
                </a:endParaRPr>
              </a:p>
            </p:txBody>
          </p:sp>
          <p:sp>
            <p:nvSpPr>
              <p:cNvPr id="1003" name="Freeform 99"/>
              <p:cNvSpPr>
                <a:spLocks/>
              </p:cNvSpPr>
              <p:nvPr/>
            </p:nvSpPr>
            <p:spPr bwMode="auto">
              <a:xfrm>
                <a:off x="11974239" y="6519368"/>
                <a:ext cx="34212" cy="129517"/>
              </a:xfrm>
              <a:custGeom>
                <a:avLst/>
                <a:gdLst>
                  <a:gd name="T0" fmla="*/ 0 w 28"/>
                  <a:gd name="T1" fmla="*/ 0 h 106"/>
                  <a:gd name="T2" fmla="*/ 28 w 28"/>
                  <a:gd name="T3" fmla="*/ 0 h 106"/>
                  <a:gd name="T4" fmla="*/ 28 w 28"/>
                  <a:gd name="T5" fmla="*/ 106 h 106"/>
                  <a:gd name="T6" fmla="*/ 0 w 28"/>
                  <a:gd name="T7" fmla="*/ 106 h 106"/>
                  <a:gd name="T8" fmla="*/ 0 w 28"/>
                  <a:gd name="T9" fmla="*/ 0 h 106"/>
                  <a:gd name="T10" fmla="*/ 0 w 28"/>
                  <a:gd name="T11" fmla="*/ 0 h 106"/>
                </a:gdLst>
                <a:ahLst/>
                <a:cxnLst>
                  <a:cxn ang="0">
                    <a:pos x="T0" y="T1"/>
                  </a:cxn>
                  <a:cxn ang="0">
                    <a:pos x="T2" y="T3"/>
                  </a:cxn>
                  <a:cxn ang="0">
                    <a:pos x="T4" y="T5"/>
                  </a:cxn>
                  <a:cxn ang="0">
                    <a:pos x="T6" y="T7"/>
                  </a:cxn>
                  <a:cxn ang="0">
                    <a:pos x="T8" y="T9"/>
                  </a:cxn>
                  <a:cxn ang="0">
                    <a:pos x="T10" y="T11"/>
                  </a:cxn>
                </a:cxnLst>
                <a:rect l="0" t="0" r="r" b="b"/>
                <a:pathLst>
                  <a:path w="28" h="106">
                    <a:moveTo>
                      <a:pt x="0" y="0"/>
                    </a:moveTo>
                    <a:lnTo>
                      <a:pt x="28" y="0"/>
                    </a:lnTo>
                    <a:lnTo>
                      <a:pt x="28" y="106"/>
                    </a:lnTo>
                    <a:lnTo>
                      <a:pt x="0" y="106"/>
                    </a:lnTo>
                    <a:lnTo>
                      <a:pt x="0" y="0"/>
                    </a:lnTo>
                    <a:lnTo>
                      <a:pt x="0" y="0"/>
                    </a:lnTo>
                    <a:close/>
                  </a:path>
                </a:pathLst>
              </a:custGeom>
              <a:solidFill>
                <a:srgbClr val="9696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pPr defTabSz="932509">
                  <a:defRPr/>
                </a:pPr>
                <a:endParaRPr lang="en-US" sz="1836" kern="0" dirty="0">
                  <a:solidFill>
                    <a:srgbClr val="000000"/>
                  </a:solidFill>
                </a:endParaRPr>
              </a:p>
            </p:txBody>
          </p:sp>
          <p:sp>
            <p:nvSpPr>
              <p:cNvPr id="1004" name="Oval 100"/>
              <p:cNvSpPr>
                <a:spLocks noChangeArrowheads="1"/>
              </p:cNvSpPr>
              <p:nvPr/>
            </p:nvSpPr>
            <p:spPr bwMode="auto">
              <a:xfrm>
                <a:off x="11904594" y="6403291"/>
                <a:ext cx="171060" cy="173504"/>
              </a:xfrm>
              <a:prstGeom prst="ellipse">
                <a:avLst/>
              </a:prstGeom>
              <a:solidFill>
                <a:srgbClr val="7FB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pPr defTabSz="932509">
                  <a:defRPr/>
                </a:pPr>
                <a:endParaRPr lang="en-US" sz="1836" kern="0" dirty="0">
                  <a:solidFill>
                    <a:srgbClr val="000000"/>
                  </a:solidFill>
                </a:endParaRPr>
              </a:p>
            </p:txBody>
          </p:sp>
          <p:sp>
            <p:nvSpPr>
              <p:cNvPr id="1005" name="Oval 101"/>
              <p:cNvSpPr>
                <a:spLocks noChangeArrowheads="1"/>
              </p:cNvSpPr>
              <p:nvPr/>
            </p:nvSpPr>
            <p:spPr bwMode="auto">
              <a:xfrm>
                <a:off x="11927809" y="6314096"/>
                <a:ext cx="124629" cy="129517"/>
              </a:xfrm>
              <a:prstGeom prst="ellipse">
                <a:avLst/>
              </a:prstGeom>
              <a:solidFill>
                <a:srgbClr val="7FB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pPr defTabSz="932509">
                  <a:defRPr/>
                </a:pPr>
                <a:endParaRPr lang="en-US" sz="1836" kern="0" dirty="0">
                  <a:solidFill>
                    <a:srgbClr val="000000"/>
                  </a:solidFill>
                </a:endParaRPr>
              </a:p>
            </p:txBody>
          </p:sp>
          <p:sp>
            <p:nvSpPr>
              <p:cNvPr id="1006" name="Rectangle 78"/>
              <p:cNvSpPr>
                <a:spLocks noChangeArrowheads="1"/>
              </p:cNvSpPr>
              <p:nvPr/>
            </p:nvSpPr>
            <p:spPr bwMode="auto">
              <a:xfrm>
                <a:off x="4484278" y="6634222"/>
                <a:ext cx="1139993" cy="67203"/>
              </a:xfrm>
              <a:prstGeom prst="rect">
                <a:avLst/>
              </a:prstGeom>
              <a:solidFill>
                <a:srgbClr val="0072C6">
                  <a:lumMod val="50000"/>
                </a:srgbClr>
              </a:solidFill>
              <a:ln>
                <a:noFill/>
              </a:ln>
            </p:spPr>
            <p:txBody>
              <a:bodyPr vert="horz" wrap="square" lIns="91427" tIns="45713" rIns="91427" bIns="45713" numCol="1" anchor="t" anchorCtr="0" compatLnSpc="1">
                <a:prstTxWarp prst="textNoShape">
                  <a:avLst/>
                </a:prstTxWarp>
              </a:bodyPr>
              <a:lstStyle/>
              <a:p>
                <a:pPr defTabSz="932509">
                  <a:defRPr/>
                </a:pPr>
                <a:endParaRPr lang="en-US" sz="1836" kern="0" dirty="0">
                  <a:solidFill>
                    <a:srgbClr val="000000"/>
                  </a:solidFill>
                </a:endParaRPr>
              </a:p>
            </p:txBody>
          </p:sp>
          <p:sp>
            <p:nvSpPr>
              <p:cNvPr id="1007" name="Rectangle 76"/>
              <p:cNvSpPr>
                <a:spLocks noChangeArrowheads="1"/>
              </p:cNvSpPr>
              <p:nvPr/>
            </p:nvSpPr>
            <p:spPr bwMode="auto">
              <a:xfrm>
                <a:off x="8294494" y="6634222"/>
                <a:ext cx="398325" cy="67204"/>
              </a:xfrm>
              <a:prstGeom prst="rect">
                <a:avLst/>
              </a:prstGeom>
              <a:solidFill>
                <a:srgbClr val="0072C6">
                  <a:lumMod val="50000"/>
                </a:srgbClr>
              </a:solidFill>
              <a:ln>
                <a:noFill/>
              </a:ln>
            </p:spPr>
            <p:txBody>
              <a:bodyPr vert="horz" wrap="square" lIns="91427" tIns="45713" rIns="91427" bIns="45713" numCol="1" anchor="t" anchorCtr="0" compatLnSpc="1">
                <a:prstTxWarp prst="textNoShape">
                  <a:avLst/>
                </a:prstTxWarp>
              </a:bodyPr>
              <a:lstStyle/>
              <a:p>
                <a:pPr defTabSz="932509">
                  <a:defRPr/>
                </a:pPr>
                <a:endParaRPr lang="en-US" sz="1836" kern="0" dirty="0">
                  <a:solidFill>
                    <a:srgbClr val="000000"/>
                  </a:solidFill>
                </a:endParaRPr>
              </a:p>
            </p:txBody>
          </p:sp>
          <p:sp>
            <p:nvSpPr>
              <p:cNvPr id="1008" name="Freeform 90"/>
              <p:cNvSpPr>
                <a:spLocks/>
              </p:cNvSpPr>
              <p:nvPr/>
            </p:nvSpPr>
            <p:spPr bwMode="auto">
              <a:xfrm>
                <a:off x="10436830" y="6464383"/>
                <a:ext cx="48874" cy="184501"/>
              </a:xfrm>
              <a:custGeom>
                <a:avLst/>
                <a:gdLst>
                  <a:gd name="T0" fmla="*/ 0 w 40"/>
                  <a:gd name="T1" fmla="*/ 0 h 151"/>
                  <a:gd name="T2" fmla="*/ 40 w 40"/>
                  <a:gd name="T3" fmla="*/ 0 h 151"/>
                  <a:gd name="T4" fmla="*/ 40 w 40"/>
                  <a:gd name="T5" fmla="*/ 151 h 151"/>
                  <a:gd name="T6" fmla="*/ 0 w 40"/>
                  <a:gd name="T7" fmla="*/ 151 h 151"/>
                  <a:gd name="T8" fmla="*/ 0 w 40"/>
                  <a:gd name="T9" fmla="*/ 0 h 151"/>
                  <a:gd name="T10" fmla="*/ 0 w 40"/>
                  <a:gd name="T11" fmla="*/ 0 h 151"/>
                </a:gdLst>
                <a:ahLst/>
                <a:cxnLst>
                  <a:cxn ang="0">
                    <a:pos x="T0" y="T1"/>
                  </a:cxn>
                  <a:cxn ang="0">
                    <a:pos x="T2" y="T3"/>
                  </a:cxn>
                  <a:cxn ang="0">
                    <a:pos x="T4" y="T5"/>
                  </a:cxn>
                  <a:cxn ang="0">
                    <a:pos x="T6" y="T7"/>
                  </a:cxn>
                  <a:cxn ang="0">
                    <a:pos x="T8" y="T9"/>
                  </a:cxn>
                  <a:cxn ang="0">
                    <a:pos x="T10" y="T11"/>
                  </a:cxn>
                </a:cxnLst>
                <a:rect l="0" t="0" r="r" b="b"/>
                <a:pathLst>
                  <a:path w="40" h="151">
                    <a:moveTo>
                      <a:pt x="0" y="0"/>
                    </a:moveTo>
                    <a:lnTo>
                      <a:pt x="40" y="0"/>
                    </a:lnTo>
                    <a:lnTo>
                      <a:pt x="40" y="151"/>
                    </a:lnTo>
                    <a:lnTo>
                      <a:pt x="0" y="151"/>
                    </a:lnTo>
                    <a:lnTo>
                      <a:pt x="0" y="0"/>
                    </a:lnTo>
                    <a:lnTo>
                      <a:pt x="0" y="0"/>
                    </a:lnTo>
                    <a:close/>
                  </a:path>
                </a:pathLst>
              </a:custGeom>
              <a:solidFill>
                <a:srgbClr val="9696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pPr defTabSz="932509">
                  <a:defRPr/>
                </a:pPr>
                <a:endParaRPr lang="en-US" sz="1836" kern="0" dirty="0">
                  <a:solidFill>
                    <a:srgbClr val="000000"/>
                  </a:solidFill>
                </a:endParaRPr>
              </a:p>
            </p:txBody>
          </p:sp>
          <p:sp>
            <p:nvSpPr>
              <p:cNvPr id="1009" name="Oval 91"/>
              <p:cNvSpPr>
                <a:spLocks noChangeArrowheads="1"/>
              </p:cNvSpPr>
              <p:nvPr/>
            </p:nvSpPr>
            <p:spPr bwMode="auto">
              <a:xfrm>
                <a:off x="10335415" y="6299434"/>
                <a:ext cx="248038" cy="245594"/>
              </a:xfrm>
              <a:prstGeom prst="ellipse">
                <a:avLst/>
              </a:prstGeom>
              <a:solidFill>
                <a:srgbClr val="7FB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pPr defTabSz="932509">
                  <a:defRPr/>
                </a:pPr>
                <a:endParaRPr lang="en-US" sz="1836" kern="0" dirty="0">
                  <a:solidFill>
                    <a:srgbClr val="000000"/>
                  </a:solidFill>
                </a:endParaRPr>
              </a:p>
            </p:txBody>
          </p:sp>
          <p:sp>
            <p:nvSpPr>
              <p:cNvPr id="1010" name="Oval 92"/>
              <p:cNvSpPr>
                <a:spLocks noChangeArrowheads="1"/>
              </p:cNvSpPr>
              <p:nvPr/>
            </p:nvSpPr>
            <p:spPr bwMode="auto">
              <a:xfrm>
                <a:off x="10370849" y="6169916"/>
                <a:ext cx="180835" cy="182057"/>
              </a:xfrm>
              <a:prstGeom prst="ellipse">
                <a:avLst/>
              </a:prstGeom>
              <a:solidFill>
                <a:srgbClr val="7FB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pPr defTabSz="932509">
                  <a:defRPr/>
                </a:pPr>
                <a:endParaRPr lang="en-US" sz="1836" kern="0" dirty="0">
                  <a:solidFill>
                    <a:srgbClr val="000000"/>
                  </a:solidFill>
                </a:endParaRPr>
              </a:p>
            </p:txBody>
          </p:sp>
          <p:sp>
            <p:nvSpPr>
              <p:cNvPr id="1011" name="Rectangle 47"/>
              <p:cNvSpPr>
                <a:spLocks noChangeArrowheads="1"/>
              </p:cNvSpPr>
              <p:nvPr/>
            </p:nvSpPr>
            <p:spPr bwMode="auto">
              <a:xfrm>
                <a:off x="9728465" y="6634222"/>
                <a:ext cx="2531689" cy="67204"/>
              </a:xfrm>
              <a:prstGeom prst="rect">
                <a:avLst/>
              </a:prstGeom>
              <a:solidFill>
                <a:srgbClr val="0072C6">
                  <a:lumMod val="50000"/>
                </a:srgbClr>
              </a:solidFill>
              <a:ln>
                <a:noFill/>
              </a:ln>
            </p:spPr>
            <p:txBody>
              <a:bodyPr vert="horz" wrap="square" lIns="91427" tIns="45713" rIns="91427" bIns="45713" numCol="1" anchor="t" anchorCtr="0" compatLnSpc="1">
                <a:prstTxWarp prst="textNoShape">
                  <a:avLst/>
                </a:prstTxWarp>
              </a:bodyPr>
              <a:lstStyle/>
              <a:p>
                <a:pPr defTabSz="932509">
                  <a:defRPr/>
                </a:pPr>
                <a:endParaRPr lang="en-US" sz="1836" kern="0" dirty="0">
                  <a:solidFill>
                    <a:srgbClr val="000000"/>
                  </a:solidFill>
                </a:endParaRPr>
              </a:p>
            </p:txBody>
          </p:sp>
        </p:grpSp>
        <p:sp>
          <p:nvSpPr>
            <p:cNvPr id="921" name="Freeform 920"/>
            <p:cNvSpPr>
              <a:spLocks noEditPoints="1"/>
            </p:cNvSpPr>
            <p:nvPr/>
          </p:nvSpPr>
          <p:spPr bwMode="auto">
            <a:xfrm flipH="1">
              <a:off x="8903396" y="6638710"/>
              <a:ext cx="461492" cy="299403"/>
            </a:xfrm>
            <a:custGeom>
              <a:avLst/>
              <a:gdLst>
                <a:gd name="T0" fmla="*/ 1443 w 1898"/>
                <a:gd name="T1" fmla="*/ 464 h 1230"/>
                <a:gd name="T2" fmla="*/ 1359 w 1898"/>
                <a:gd name="T3" fmla="*/ 81 h 1230"/>
                <a:gd name="T4" fmla="*/ 1177 w 1898"/>
                <a:gd name="T5" fmla="*/ 47 h 1230"/>
                <a:gd name="T6" fmla="*/ 1062 w 1898"/>
                <a:gd name="T7" fmla="*/ 17 h 1230"/>
                <a:gd name="T8" fmla="*/ 1171 w 1898"/>
                <a:gd name="T9" fmla="*/ 135 h 1230"/>
                <a:gd name="T10" fmla="*/ 1280 w 1898"/>
                <a:gd name="T11" fmla="*/ 135 h 1230"/>
                <a:gd name="T12" fmla="*/ 675 w 1898"/>
                <a:gd name="T13" fmla="*/ 278 h 1230"/>
                <a:gd name="T14" fmla="*/ 655 w 1898"/>
                <a:gd name="T15" fmla="*/ 200 h 1230"/>
                <a:gd name="T16" fmla="*/ 717 w 1898"/>
                <a:gd name="T17" fmla="*/ 135 h 1230"/>
                <a:gd name="T18" fmla="*/ 652 w 1898"/>
                <a:gd name="T19" fmla="*/ 70 h 1230"/>
                <a:gd name="T20" fmla="*/ 445 w 1898"/>
                <a:gd name="T21" fmla="*/ 71 h 1230"/>
                <a:gd name="T22" fmla="*/ 446 w 1898"/>
                <a:gd name="T23" fmla="*/ 215 h 1230"/>
                <a:gd name="T24" fmla="*/ 454 w 1898"/>
                <a:gd name="T25" fmla="*/ 216 h 1230"/>
                <a:gd name="T26" fmla="*/ 458 w 1898"/>
                <a:gd name="T27" fmla="*/ 216 h 1230"/>
                <a:gd name="T28" fmla="*/ 603 w 1898"/>
                <a:gd name="T29" fmla="*/ 331 h 1230"/>
                <a:gd name="T30" fmla="*/ 386 w 1898"/>
                <a:gd name="T31" fmla="*/ 458 h 1230"/>
                <a:gd name="T32" fmla="*/ 386 w 1898"/>
                <a:gd name="T33" fmla="*/ 1230 h 1230"/>
                <a:gd name="T34" fmla="*/ 911 w 1898"/>
                <a:gd name="T35" fmla="*/ 885 h 1230"/>
                <a:gd name="T36" fmla="*/ 911 w 1898"/>
                <a:gd name="T37" fmla="*/ 885 h 1230"/>
                <a:gd name="T38" fmla="*/ 921 w 1898"/>
                <a:gd name="T39" fmla="*/ 883 h 1230"/>
                <a:gd name="T40" fmla="*/ 931 w 1898"/>
                <a:gd name="T41" fmla="*/ 880 h 1230"/>
                <a:gd name="T42" fmla="*/ 935 w 1898"/>
                <a:gd name="T43" fmla="*/ 877 h 1230"/>
                <a:gd name="T44" fmla="*/ 943 w 1898"/>
                <a:gd name="T45" fmla="*/ 870 h 1230"/>
                <a:gd name="T46" fmla="*/ 945 w 1898"/>
                <a:gd name="T47" fmla="*/ 869 h 1230"/>
                <a:gd name="T48" fmla="*/ 1341 w 1898"/>
                <a:gd name="T49" fmla="*/ 411 h 1230"/>
                <a:gd name="T50" fmla="*/ 1358 w 1898"/>
                <a:gd name="T51" fmla="*/ 486 h 1230"/>
                <a:gd name="T52" fmla="*/ 1126 w 1898"/>
                <a:gd name="T53" fmla="*/ 844 h 1230"/>
                <a:gd name="T54" fmla="*/ 1898 w 1898"/>
                <a:gd name="T55" fmla="*/ 844 h 1230"/>
                <a:gd name="T56" fmla="*/ 652 w 1898"/>
                <a:gd name="T57" fmla="*/ 428 h 1230"/>
                <a:gd name="T58" fmla="*/ 769 w 1898"/>
                <a:gd name="T59" fmla="*/ 797 h 1230"/>
                <a:gd name="T60" fmla="*/ 652 w 1898"/>
                <a:gd name="T61" fmla="*/ 428 h 1230"/>
                <a:gd name="T62" fmla="*/ 459 w 1898"/>
                <a:gd name="T63" fmla="*/ 799 h 1230"/>
                <a:gd name="T64" fmla="*/ 679 w 1898"/>
                <a:gd name="T65" fmla="*/ 798 h 1230"/>
                <a:gd name="T66" fmla="*/ 88 w 1898"/>
                <a:gd name="T67" fmla="*/ 844 h 1230"/>
                <a:gd name="T68" fmla="*/ 483 w 1898"/>
                <a:gd name="T69" fmla="*/ 563 h 1230"/>
                <a:gd name="T70" fmla="*/ 348 w 1898"/>
                <a:gd name="T71" fmla="*/ 867 h 1230"/>
                <a:gd name="T72" fmla="*/ 386 w 1898"/>
                <a:gd name="T73" fmla="*/ 888 h 1230"/>
                <a:gd name="T74" fmla="*/ 386 w 1898"/>
                <a:gd name="T75" fmla="*/ 1142 h 1230"/>
                <a:gd name="T76" fmla="*/ 720 w 1898"/>
                <a:gd name="T77" fmla="*/ 366 h 1230"/>
                <a:gd name="T78" fmla="*/ 921 w 1898"/>
                <a:gd name="T79" fmla="*/ 762 h 1230"/>
                <a:gd name="T80" fmla="*/ 1214 w 1898"/>
                <a:gd name="T81" fmla="*/ 844 h 1230"/>
                <a:gd name="T82" fmla="*/ 1470 w 1898"/>
                <a:gd name="T83" fmla="*/ 857 h 1230"/>
                <a:gd name="T84" fmla="*/ 1525 w 1898"/>
                <a:gd name="T85" fmla="*/ 886 h 1230"/>
                <a:gd name="T86" fmla="*/ 1554 w 1898"/>
                <a:gd name="T87" fmla="*/ 831 h 1230"/>
                <a:gd name="T88" fmla="*/ 1512 w 1898"/>
                <a:gd name="T89" fmla="*/ 546 h 1230"/>
                <a:gd name="T90" fmla="*/ 1512 w 1898"/>
                <a:gd name="T91" fmla="*/ 1142 h 1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898" h="1230">
                  <a:moveTo>
                    <a:pt x="1512" y="458"/>
                  </a:moveTo>
                  <a:cubicBezTo>
                    <a:pt x="1489" y="458"/>
                    <a:pt x="1466" y="460"/>
                    <a:pt x="1443" y="464"/>
                  </a:cubicBezTo>
                  <a:cubicBezTo>
                    <a:pt x="1443" y="462"/>
                    <a:pt x="1443" y="462"/>
                    <a:pt x="1443" y="462"/>
                  </a:cubicBezTo>
                  <a:cubicBezTo>
                    <a:pt x="1359" y="81"/>
                    <a:pt x="1359" y="81"/>
                    <a:pt x="1359" y="81"/>
                  </a:cubicBezTo>
                  <a:cubicBezTo>
                    <a:pt x="1354" y="61"/>
                    <a:pt x="1336" y="47"/>
                    <a:pt x="1315" y="47"/>
                  </a:cubicBezTo>
                  <a:cubicBezTo>
                    <a:pt x="1177" y="47"/>
                    <a:pt x="1177" y="47"/>
                    <a:pt x="1177" y="47"/>
                  </a:cubicBezTo>
                  <a:cubicBezTo>
                    <a:pt x="1171" y="46"/>
                    <a:pt x="1147" y="41"/>
                    <a:pt x="1124" y="17"/>
                  </a:cubicBezTo>
                  <a:cubicBezTo>
                    <a:pt x="1107" y="0"/>
                    <a:pt x="1079" y="0"/>
                    <a:pt x="1062" y="17"/>
                  </a:cubicBezTo>
                  <a:cubicBezTo>
                    <a:pt x="1045" y="35"/>
                    <a:pt x="1045" y="63"/>
                    <a:pt x="1062" y="80"/>
                  </a:cubicBezTo>
                  <a:cubicBezTo>
                    <a:pt x="1112" y="130"/>
                    <a:pt x="1165" y="134"/>
                    <a:pt x="1171" y="135"/>
                  </a:cubicBezTo>
                  <a:cubicBezTo>
                    <a:pt x="1174" y="135"/>
                    <a:pt x="1174" y="135"/>
                    <a:pt x="1174" y="135"/>
                  </a:cubicBezTo>
                  <a:cubicBezTo>
                    <a:pt x="1280" y="135"/>
                    <a:pt x="1280" y="135"/>
                    <a:pt x="1280" y="135"/>
                  </a:cubicBezTo>
                  <a:cubicBezTo>
                    <a:pt x="1312" y="278"/>
                    <a:pt x="1312" y="278"/>
                    <a:pt x="1312" y="278"/>
                  </a:cubicBezTo>
                  <a:cubicBezTo>
                    <a:pt x="675" y="278"/>
                    <a:pt x="675" y="278"/>
                    <a:pt x="675" y="278"/>
                  </a:cubicBezTo>
                  <a:cubicBezTo>
                    <a:pt x="636" y="202"/>
                    <a:pt x="636" y="202"/>
                    <a:pt x="636" y="202"/>
                  </a:cubicBezTo>
                  <a:cubicBezTo>
                    <a:pt x="655" y="200"/>
                    <a:pt x="655" y="200"/>
                    <a:pt x="655" y="200"/>
                  </a:cubicBezTo>
                  <a:cubicBezTo>
                    <a:pt x="656" y="200"/>
                    <a:pt x="657" y="200"/>
                    <a:pt x="658" y="199"/>
                  </a:cubicBezTo>
                  <a:cubicBezTo>
                    <a:pt x="691" y="196"/>
                    <a:pt x="717" y="169"/>
                    <a:pt x="717" y="135"/>
                  </a:cubicBezTo>
                  <a:cubicBezTo>
                    <a:pt x="717" y="102"/>
                    <a:pt x="692" y="75"/>
                    <a:pt x="660" y="71"/>
                  </a:cubicBezTo>
                  <a:cubicBezTo>
                    <a:pt x="658" y="70"/>
                    <a:pt x="655" y="70"/>
                    <a:pt x="652" y="70"/>
                  </a:cubicBezTo>
                  <a:cubicBezTo>
                    <a:pt x="454" y="70"/>
                    <a:pt x="454" y="70"/>
                    <a:pt x="454" y="70"/>
                  </a:cubicBezTo>
                  <a:cubicBezTo>
                    <a:pt x="451" y="70"/>
                    <a:pt x="448" y="70"/>
                    <a:pt x="445" y="71"/>
                  </a:cubicBezTo>
                  <a:cubicBezTo>
                    <a:pt x="409" y="75"/>
                    <a:pt x="381" y="106"/>
                    <a:pt x="381" y="143"/>
                  </a:cubicBezTo>
                  <a:cubicBezTo>
                    <a:pt x="381" y="181"/>
                    <a:pt x="409" y="211"/>
                    <a:pt x="446" y="215"/>
                  </a:cubicBezTo>
                  <a:cubicBezTo>
                    <a:pt x="448" y="216"/>
                    <a:pt x="451" y="216"/>
                    <a:pt x="453" y="216"/>
                  </a:cubicBezTo>
                  <a:cubicBezTo>
                    <a:pt x="454" y="216"/>
                    <a:pt x="454" y="216"/>
                    <a:pt x="454" y="216"/>
                  </a:cubicBezTo>
                  <a:cubicBezTo>
                    <a:pt x="454" y="216"/>
                    <a:pt x="454" y="216"/>
                    <a:pt x="454" y="216"/>
                  </a:cubicBezTo>
                  <a:cubicBezTo>
                    <a:pt x="455" y="216"/>
                    <a:pt x="457" y="216"/>
                    <a:pt x="458" y="216"/>
                  </a:cubicBezTo>
                  <a:cubicBezTo>
                    <a:pt x="541" y="209"/>
                    <a:pt x="541" y="209"/>
                    <a:pt x="541" y="209"/>
                  </a:cubicBezTo>
                  <a:cubicBezTo>
                    <a:pt x="603" y="331"/>
                    <a:pt x="603" y="331"/>
                    <a:pt x="603" y="331"/>
                  </a:cubicBezTo>
                  <a:cubicBezTo>
                    <a:pt x="524" y="484"/>
                    <a:pt x="524" y="484"/>
                    <a:pt x="524" y="484"/>
                  </a:cubicBezTo>
                  <a:cubicBezTo>
                    <a:pt x="481" y="467"/>
                    <a:pt x="434" y="458"/>
                    <a:pt x="386" y="458"/>
                  </a:cubicBezTo>
                  <a:cubicBezTo>
                    <a:pt x="173" y="458"/>
                    <a:pt x="0" y="631"/>
                    <a:pt x="0" y="844"/>
                  </a:cubicBezTo>
                  <a:cubicBezTo>
                    <a:pt x="0" y="1057"/>
                    <a:pt x="173" y="1230"/>
                    <a:pt x="386" y="1230"/>
                  </a:cubicBezTo>
                  <a:cubicBezTo>
                    <a:pt x="585" y="1230"/>
                    <a:pt x="749" y="1079"/>
                    <a:pt x="769" y="885"/>
                  </a:cubicBezTo>
                  <a:cubicBezTo>
                    <a:pt x="911" y="885"/>
                    <a:pt x="911" y="885"/>
                    <a:pt x="911" y="885"/>
                  </a:cubicBezTo>
                  <a:cubicBezTo>
                    <a:pt x="911" y="885"/>
                    <a:pt x="911" y="885"/>
                    <a:pt x="911" y="885"/>
                  </a:cubicBezTo>
                  <a:cubicBezTo>
                    <a:pt x="911" y="885"/>
                    <a:pt x="911" y="885"/>
                    <a:pt x="911" y="885"/>
                  </a:cubicBezTo>
                  <a:cubicBezTo>
                    <a:pt x="912" y="885"/>
                    <a:pt x="912" y="885"/>
                    <a:pt x="912" y="885"/>
                  </a:cubicBezTo>
                  <a:cubicBezTo>
                    <a:pt x="915" y="884"/>
                    <a:pt x="918" y="884"/>
                    <a:pt x="921" y="883"/>
                  </a:cubicBezTo>
                  <a:cubicBezTo>
                    <a:pt x="922" y="883"/>
                    <a:pt x="923" y="883"/>
                    <a:pt x="924" y="883"/>
                  </a:cubicBezTo>
                  <a:cubicBezTo>
                    <a:pt x="926" y="882"/>
                    <a:pt x="928" y="881"/>
                    <a:pt x="931" y="880"/>
                  </a:cubicBezTo>
                  <a:cubicBezTo>
                    <a:pt x="931" y="880"/>
                    <a:pt x="931" y="880"/>
                    <a:pt x="931" y="880"/>
                  </a:cubicBezTo>
                  <a:cubicBezTo>
                    <a:pt x="933" y="879"/>
                    <a:pt x="934" y="878"/>
                    <a:pt x="935" y="877"/>
                  </a:cubicBezTo>
                  <a:cubicBezTo>
                    <a:pt x="936" y="877"/>
                    <a:pt x="937" y="876"/>
                    <a:pt x="938" y="875"/>
                  </a:cubicBezTo>
                  <a:cubicBezTo>
                    <a:pt x="940" y="874"/>
                    <a:pt x="942" y="872"/>
                    <a:pt x="943" y="870"/>
                  </a:cubicBezTo>
                  <a:cubicBezTo>
                    <a:pt x="944" y="870"/>
                    <a:pt x="944" y="870"/>
                    <a:pt x="945" y="869"/>
                  </a:cubicBezTo>
                  <a:cubicBezTo>
                    <a:pt x="945" y="869"/>
                    <a:pt x="945" y="869"/>
                    <a:pt x="945" y="869"/>
                  </a:cubicBezTo>
                  <a:cubicBezTo>
                    <a:pt x="945" y="869"/>
                    <a:pt x="945" y="869"/>
                    <a:pt x="945" y="869"/>
                  </a:cubicBezTo>
                  <a:cubicBezTo>
                    <a:pt x="1341" y="411"/>
                    <a:pt x="1341" y="411"/>
                    <a:pt x="1341" y="411"/>
                  </a:cubicBezTo>
                  <a:cubicBezTo>
                    <a:pt x="1357" y="483"/>
                    <a:pt x="1357" y="483"/>
                    <a:pt x="1357" y="483"/>
                  </a:cubicBezTo>
                  <a:cubicBezTo>
                    <a:pt x="1358" y="486"/>
                    <a:pt x="1358" y="486"/>
                    <a:pt x="1358" y="486"/>
                  </a:cubicBezTo>
                  <a:cubicBezTo>
                    <a:pt x="1359" y="490"/>
                    <a:pt x="1359" y="490"/>
                    <a:pt x="1359" y="490"/>
                  </a:cubicBezTo>
                  <a:cubicBezTo>
                    <a:pt x="1222" y="549"/>
                    <a:pt x="1126" y="685"/>
                    <a:pt x="1126" y="844"/>
                  </a:cubicBezTo>
                  <a:cubicBezTo>
                    <a:pt x="1126" y="1057"/>
                    <a:pt x="1299" y="1230"/>
                    <a:pt x="1512" y="1230"/>
                  </a:cubicBezTo>
                  <a:cubicBezTo>
                    <a:pt x="1725" y="1230"/>
                    <a:pt x="1898" y="1057"/>
                    <a:pt x="1898" y="844"/>
                  </a:cubicBezTo>
                  <a:cubicBezTo>
                    <a:pt x="1898" y="631"/>
                    <a:pt x="1725" y="458"/>
                    <a:pt x="1512" y="458"/>
                  </a:cubicBezTo>
                  <a:close/>
                  <a:moveTo>
                    <a:pt x="652" y="428"/>
                  </a:moveTo>
                  <a:cubicBezTo>
                    <a:pt x="840" y="797"/>
                    <a:pt x="840" y="797"/>
                    <a:pt x="840" y="797"/>
                  </a:cubicBezTo>
                  <a:cubicBezTo>
                    <a:pt x="769" y="797"/>
                    <a:pt x="769" y="797"/>
                    <a:pt x="769" y="797"/>
                  </a:cubicBezTo>
                  <a:cubicBezTo>
                    <a:pt x="755" y="684"/>
                    <a:pt x="692" y="586"/>
                    <a:pt x="602" y="525"/>
                  </a:cubicBezTo>
                  <a:lnTo>
                    <a:pt x="652" y="428"/>
                  </a:lnTo>
                  <a:close/>
                  <a:moveTo>
                    <a:pt x="679" y="798"/>
                  </a:moveTo>
                  <a:cubicBezTo>
                    <a:pt x="459" y="799"/>
                    <a:pt x="459" y="799"/>
                    <a:pt x="459" y="799"/>
                  </a:cubicBezTo>
                  <a:cubicBezTo>
                    <a:pt x="561" y="604"/>
                    <a:pt x="561" y="604"/>
                    <a:pt x="561" y="604"/>
                  </a:cubicBezTo>
                  <a:cubicBezTo>
                    <a:pt x="623" y="649"/>
                    <a:pt x="667" y="718"/>
                    <a:pt x="679" y="798"/>
                  </a:cubicBezTo>
                  <a:close/>
                  <a:moveTo>
                    <a:pt x="386" y="1142"/>
                  </a:moveTo>
                  <a:cubicBezTo>
                    <a:pt x="221" y="1141"/>
                    <a:pt x="88" y="1008"/>
                    <a:pt x="88" y="844"/>
                  </a:cubicBezTo>
                  <a:cubicBezTo>
                    <a:pt x="88" y="680"/>
                    <a:pt x="221" y="547"/>
                    <a:pt x="386" y="546"/>
                  </a:cubicBezTo>
                  <a:cubicBezTo>
                    <a:pt x="420" y="547"/>
                    <a:pt x="452" y="553"/>
                    <a:pt x="483" y="563"/>
                  </a:cubicBezTo>
                  <a:cubicBezTo>
                    <a:pt x="347" y="824"/>
                    <a:pt x="347" y="824"/>
                    <a:pt x="347" y="824"/>
                  </a:cubicBezTo>
                  <a:cubicBezTo>
                    <a:pt x="340" y="837"/>
                    <a:pt x="340" y="854"/>
                    <a:pt x="348" y="867"/>
                  </a:cubicBezTo>
                  <a:cubicBezTo>
                    <a:pt x="356" y="880"/>
                    <a:pt x="371" y="888"/>
                    <a:pt x="386" y="888"/>
                  </a:cubicBezTo>
                  <a:cubicBezTo>
                    <a:pt x="386" y="888"/>
                    <a:pt x="386" y="888"/>
                    <a:pt x="386" y="888"/>
                  </a:cubicBezTo>
                  <a:cubicBezTo>
                    <a:pt x="680" y="886"/>
                    <a:pt x="680" y="886"/>
                    <a:pt x="680" y="886"/>
                  </a:cubicBezTo>
                  <a:cubicBezTo>
                    <a:pt x="659" y="1030"/>
                    <a:pt x="536" y="1141"/>
                    <a:pt x="386" y="1142"/>
                  </a:cubicBezTo>
                  <a:close/>
                  <a:moveTo>
                    <a:pt x="921" y="762"/>
                  </a:moveTo>
                  <a:cubicBezTo>
                    <a:pt x="720" y="366"/>
                    <a:pt x="720" y="366"/>
                    <a:pt x="720" y="366"/>
                  </a:cubicBezTo>
                  <a:cubicBezTo>
                    <a:pt x="1263" y="366"/>
                    <a:pt x="1263" y="366"/>
                    <a:pt x="1263" y="366"/>
                  </a:cubicBezTo>
                  <a:lnTo>
                    <a:pt x="921" y="762"/>
                  </a:lnTo>
                  <a:close/>
                  <a:moveTo>
                    <a:pt x="1512" y="1142"/>
                  </a:moveTo>
                  <a:cubicBezTo>
                    <a:pt x="1348" y="1141"/>
                    <a:pt x="1215" y="1008"/>
                    <a:pt x="1214" y="844"/>
                  </a:cubicBezTo>
                  <a:cubicBezTo>
                    <a:pt x="1215" y="725"/>
                    <a:pt x="1284" y="623"/>
                    <a:pt x="1385" y="575"/>
                  </a:cubicBezTo>
                  <a:cubicBezTo>
                    <a:pt x="1470" y="857"/>
                    <a:pt x="1470" y="857"/>
                    <a:pt x="1470" y="857"/>
                  </a:cubicBezTo>
                  <a:cubicBezTo>
                    <a:pt x="1476" y="876"/>
                    <a:pt x="1493" y="888"/>
                    <a:pt x="1512" y="888"/>
                  </a:cubicBezTo>
                  <a:cubicBezTo>
                    <a:pt x="1516" y="888"/>
                    <a:pt x="1521" y="888"/>
                    <a:pt x="1525" y="886"/>
                  </a:cubicBezTo>
                  <a:cubicBezTo>
                    <a:pt x="1548" y="879"/>
                    <a:pt x="1561" y="855"/>
                    <a:pt x="1554" y="831"/>
                  </a:cubicBezTo>
                  <a:cubicBezTo>
                    <a:pt x="1554" y="831"/>
                    <a:pt x="1554" y="831"/>
                    <a:pt x="1554" y="831"/>
                  </a:cubicBezTo>
                  <a:cubicBezTo>
                    <a:pt x="1469" y="550"/>
                    <a:pt x="1469" y="550"/>
                    <a:pt x="1469" y="550"/>
                  </a:cubicBezTo>
                  <a:cubicBezTo>
                    <a:pt x="1483" y="548"/>
                    <a:pt x="1497" y="547"/>
                    <a:pt x="1512" y="546"/>
                  </a:cubicBezTo>
                  <a:cubicBezTo>
                    <a:pt x="1676" y="547"/>
                    <a:pt x="1809" y="680"/>
                    <a:pt x="1810" y="844"/>
                  </a:cubicBezTo>
                  <a:cubicBezTo>
                    <a:pt x="1809" y="1008"/>
                    <a:pt x="1676" y="1141"/>
                    <a:pt x="1512" y="1142"/>
                  </a:cubicBezTo>
                  <a:close/>
                </a:path>
              </a:pathLst>
            </a:custGeom>
            <a:solidFill>
              <a:srgbClr val="FF8C00"/>
            </a:solidFill>
            <a:ln>
              <a:noFill/>
            </a:ln>
          </p:spPr>
          <p:txBody>
            <a:bodyPr vert="horz" wrap="square" lIns="91427" tIns="45713" rIns="91427" bIns="45713" numCol="1" anchor="t" anchorCtr="0" compatLnSpc="1">
              <a:prstTxWarp prst="textNoShape">
                <a:avLst/>
              </a:prstTxWarp>
            </a:bodyPr>
            <a:lstStyle/>
            <a:p>
              <a:pPr defTabSz="932509">
                <a:defRPr/>
              </a:pPr>
              <a:endParaRPr lang="en-US" sz="1836" kern="0" dirty="0">
                <a:solidFill>
                  <a:srgbClr val="000000"/>
                </a:solidFill>
              </a:endParaRPr>
            </a:p>
          </p:txBody>
        </p:sp>
        <p:sp>
          <p:nvSpPr>
            <p:cNvPr id="922" name="Freeform 921"/>
            <p:cNvSpPr>
              <a:spLocks noEditPoints="1"/>
            </p:cNvSpPr>
            <p:nvPr/>
          </p:nvSpPr>
          <p:spPr bwMode="auto">
            <a:xfrm>
              <a:off x="7183039" y="6646631"/>
              <a:ext cx="461492" cy="299403"/>
            </a:xfrm>
            <a:custGeom>
              <a:avLst/>
              <a:gdLst>
                <a:gd name="T0" fmla="*/ 1443 w 1898"/>
                <a:gd name="T1" fmla="*/ 464 h 1230"/>
                <a:gd name="T2" fmla="*/ 1359 w 1898"/>
                <a:gd name="T3" fmla="*/ 81 h 1230"/>
                <a:gd name="T4" fmla="*/ 1177 w 1898"/>
                <a:gd name="T5" fmla="*/ 47 h 1230"/>
                <a:gd name="T6" fmla="*/ 1062 w 1898"/>
                <a:gd name="T7" fmla="*/ 17 h 1230"/>
                <a:gd name="T8" fmla="*/ 1171 w 1898"/>
                <a:gd name="T9" fmla="*/ 135 h 1230"/>
                <a:gd name="T10" fmla="*/ 1280 w 1898"/>
                <a:gd name="T11" fmla="*/ 135 h 1230"/>
                <a:gd name="T12" fmla="*/ 675 w 1898"/>
                <a:gd name="T13" fmla="*/ 278 h 1230"/>
                <a:gd name="T14" fmla="*/ 655 w 1898"/>
                <a:gd name="T15" fmla="*/ 200 h 1230"/>
                <a:gd name="T16" fmla="*/ 717 w 1898"/>
                <a:gd name="T17" fmla="*/ 135 h 1230"/>
                <a:gd name="T18" fmla="*/ 652 w 1898"/>
                <a:gd name="T19" fmla="*/ 70 h 1230"/>
                <a:gd name="T20" fmla="*/ 445 w 1898"/>
                <a:gd name="T21" fmla="*/ 71 h 1230"/>
                <a:gd name="T22" fmla="*/ 446 w 1898"/>
                <a:gd name="T23" fmla="*/ 215 h 1230"/>
                <a:gd name="T24" fmla="*/ 454 w 1898"/>
                <a:gd name="T25" fmla="*/ 216 h 1230"/>
                <a:gd name="T26" fmla="*/ 458 w 1898"/>
                <a:gd name="T27" fmla="*/ 216 h 1230"/>
                <a:gd name="T28" fmla="*/ 603 w 1898"/>
                <a:gd name="T29" fmla="*/ 331 h 1230"/>
                <a:gd name="T30" fmla="*/ 386 w 1898"/>
                <a:gd name="T31" fmla="*/ 458 h 1230"/>
                <a:gd name="T32" fmla="*/ 386 w 1898"/>
                <a:gd name="T33" fmla="*/ 1230 h 1230"/>
                <a:gd name="T34" fmla="*/ 911 w 1898"/>
                <a:gd name="T35" fmla="*/ 885 h 1230"/>
                <a:gd name="T36" fmla="*/ 911 w 1898"/>
                <a:gd name="T37" fmla="*/ 885 h 1230"/>
                <a:gd name="T38" fmla="*/ 921 w 1898"/>
                <a:gd name="T39" fmla="*/ 883 h 1230"/>
                <a:gd name="T40" fmla="*/ 931 w 1898"/>
                <a:gd name="T41" fmla="*/ 880 h 1230"/>
                <a:gd name="T42" fmla="*/ 935 w 1898"/>
                <a:gd name="T43" fmla="*/ 877 h 1230"/>
                <a:gd name="T44" fmla="*/ 943 w 1898"/>
                <a:gd name="T45" fmla="*/ 870 h 1230"/>
                <a:gd name="T46" fmla="*/ 945 w 1898"/>
                <a:gd name="T47" fmla="*/ 869 h 1230"/>
                <a:gd name="T48" fmla="*/ 1341 w 1898"/>
                <a:gd name="T49" fmla="*/ 411 h 1230"/>
                <a:gd name="T50" fmla="*/ 1358 w 1898"/>
                <a:gd name="T51" fmla="*/ 486 h 1230"/>
                <a:gd name="T52" fmla="*/ 1126 w 1898"/>
                <a:gd name="T53" fmla="*/ 844 h 1230"/>
                <a:gd name="T54" fmla="*/ 1898 w 1898"/>
                <a:gd name="T55" fmla="*/ 844 h 1230"/>
                <a:gd name="T56" fmla="*/ 652 w 1898"/>
                <a:gd name="T57" fmla="*/ 428 h 1230"/>
                <a:gd name="T58" fmla="*/ 769 w 1898"/>
                <a:gd name="T59" fmla="*/ 797 h 1230"/>
                <a:gd name="T60" fmla="*/ 652 w 1898"/>
                <a:gd name="T61" fmla="*/ 428 h 1230"/>
                <a:gd name="T62" fmla="*/ 459 w 1898"/>
                <a:gd name="T63" fmla="*/ 799 h 1230"/>
                <a:gd name="T64" fmla="*/ 679 w 1898"/>
                <a:gd name="T65" fmla="*/ 798 h 1230"/>
                <a:gd name="T66" fmla="*/ 88 w 1898"/>
                <a:gd name="T67" fmla="*/ 844 h 1230"/>
                <a:gd name="T68" fmla="*/ 483 w 1898"/>
                <a:gd name="T69" fmla="*/ 563 h 1230"/>
                <a:gd name="T70" fmla="*/ 348 w 1898"/>
                <a:gd name="T71" fmla="*/ 867 h 1230"/>
                <a:gd name="T72" fmla="*/ 386 w 1898"/>
                <a:gd name="T73" fmla="*/ 888 h 1230"/>
                <a:gd name="T74" fmla="*/ 386 w 1898"/>
                <a:gd name="T75" fmla="*/ 1142 h 1230"/>
                <a:gd name="T76" fmla="*/ 720 w 1898"/>
                <a:gd name="T77" fmla="*/ 366 h 1230"/>
                <a:gd name="T78" fmla="*/ 921 w 1898"/>
                <a:gd name="T79" fmla="*/ 762 h 1230"/>
                <a:gd name="T80" fmla="*/ 1214 w 1898"/>
                <a:gd name="T81" fmla="*/ 844 h 1230"/>
                <a:gd name="T82" fmla="*/ 1470 w 1898"/>
                <a:gd name="T83" fmla="*/ 857 h 1230"/>
                <a:gd name="T84" fmla="*/ 1525 w 1898"/>
                <a:gd name="T85" fmla="*/ 886 h 1230"/>
                <a:gd name="T86" fmla="*/ 1554 w 1898"/>
                <a:gd name="T87" fmla="*/ 831 h 1230"/>
                <a:gd name="T88" fmla="*/ 1512 w 1898"/>
                <a:gd name="T89" fmla="*/ 546 h 1230"/>
                <a:gd name="T90" fmla="*/ 1512 w 1898"/>
                <a:gd name="T91" fmla="*/ 1142 h 1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898" h="1230">
                  <a:moveTo>
                    <a:pt x="1512" y="458"/>
                  </a:moveTo>
                  <a:cubicBezTo>
                    <a:pt x="1489" y="458"/>
                    <a:pt x="1466" y="460"/>
                    <a:pt x="1443" y="464"/>
                  </a:cubicBezTo>
                  <a:cubicBezTo>
                    <a:pt x="1443" y="462"/>
                    <a:pt x="1443" y="462"/>
                    <a:pt x="1443" y="462"/>
                  </a:cubicBezTo>
                  <a:cubicBezTo>
                    <a:pt x="1359" y="81"/>
                    <a:pt x="1359" y="81"/>
                    <a:pt x="1359" y="81"/>
                  </a:cubicBezTo>
                  <a:cubicBezTo>
                    <a:pt x="1354" y="61"/>
                    <a:pt x="1336" y="47"/>
                    <a:pt x="1315" y="47"/>
                  </a:cubicBezTo>
                  <a:cubicBezTo>
                    <a:pt x="1177" y="47"/>
                    <a:pt x="1177" y="47"/>
                    <a:pt x="1177" y="47"/>
                  </a:cubicBezTo>
                  <a:cubicBezTo>
                    <a:pt x="1171" y="46"/>
                    <a:pt x="1147" y="41"/>
                    <a:pt x="1124" y="17"/>
                  </a:cubicBezTo>
                  <a:cubicBezTo>
                    <a:pt x="1107" y="0"/>
                    <a:pt x="1079" y="0"/>
                    <a:pt x="1062" y="17"/>
                  </a:cubicBezTo>
                  <a:cubicBezTo>
                    <a:pt x="1045" y="35"/>
                    <a:pt x="1045" y="63"/>
                    <a:pt x="1062" y="80"/>
                  </a:cubicBezTo>
                  <a:cubicBezTo>
                    <a:pt x="1112" y="130"/>
                    <a:pt x="1165" y="134"/>
                    <a:pt x="1171" y="135"/>
                  </a:cubicBezTo>
                  <a:cubicBezTo>
                    <a:pt x="1174" y="135"/>
                    <a:pt x="1174" y="135"/>
                    <a:pt x="1174" y="135"/>
                  </a:cubicBezTo>
                  <a:cubicBezTo>
                    <a:pt x="1280" y="135"/>
                    <a:pt x="1280" y="135"/>
                    <a:pt x="1280" y="135"/>
                  </a:cubicBezTo>
                  <a:cubicBezTo>
                    <a:pt x="1312" y="278"/>
                    <a:pt x="1312" y="278"/>
                    <a:pt x="1312" y="278"/>
                  </a:cubicBezTo>
                  <a:cubicBezTo>
                    <a:pt x="675" y="278"/>
                    <a:pt x="675" y="278"/>
                    <a:pt x="675" y="278"/>
                  </a:cubicBezTo>
                  <a:cubicBezTo>
                    <a:pt x="636" y="202"/>
                    <a:pt x="636" y="202"/>
                    <a:pt x="636" y="202"/>
                  </a:cubicBezTo>
                  <a:cubicBezTo>
                    <a:pt x="655" y="200"/>
                    <a:pt x="655" y="200"/>
                    <a:pt x="655" y="200"/>
                  </a:cubicBezTo>
                  <a:cubicBezTo>
                    <a:pt x="656" y="200"/>
                    <a:pt x="657" y="200"/>
                    <a:pt x="658" y="199"/>
                  </a:cubicBezTo>
                  <a:cubicBezTo>
                    <a:pt x="691" y="196"/>
                    <a:pt x="717" y="169"/>
                    <a:pt x="717" y="135"/>
                  </a:cubicBezTo>
                  <a:cubicBezTo>
                    <a:pt x="717" y="102"/>
                    <a:pt x="692" y="75"/>
                    <a:pt x="660" y="71"/>
                  </a:cubicBezTo>
                  <a:cubicBezTo>
                    <a:pt x="658" y="70"/>
                    <a:pt x="655" y="70"/>
                    <a:pt x="652" y="70"/>
                  </a:cubicBezTo>
                  <a:cubicBezTo>
                    <a:pt x="454" y="70"/>
                    <a:pt x="454" y="70"/>
                    <a:pt x="454" y="70"/>
                  </a:cubicBezTo>
                  <a:cubicBezTo>
                    <a:pt x="451" y="70"/>
                    <a:pt x="448" y="70"/>
                    <a:pt x="445" y="71"/>
                  </a:cubicBezTo>
                  <a:cubicBezTo>
                    <a:pt x="409" y="75"/>
                    <a:pt x="381" y="106"/>
                    <a:pt x="381" y="143"/>
                  </a:cubicBezTo>
                  <a:cubicBezTo>
                    <a:pt x="381" y="181"/>
                    <a:pt x="409" y="211"/>
                    <a:pt x="446" y="215"/>
                  </a:cubicBezTo>
                  <a:cubicBezTo>
                    <a:pt x="448" y="216"/>
                    <a:pt x="451" y="216"/>
                    <a:pt x="453" y="216"/>
                  </a:cubicBezTo>
                  <a:cubicBezTo>
                    <a:pt x="454" y="216"/>
                    <a:pt x="454" y="216"/>
                    <a:pt x="454" y="216"/>
                  </a:cubicBezTo>
                  <a:cubicBezTo>
                    <a:pt x="454" y="216"/>
                    <a:pt x="454" y="216"/>
                    <a:pt x="454" y="216"/>
                  </a:cubicBezTo>
                  <a:cubicBezTo>
                    <a:pt x="455" y="216"/>
                    <a:pt x="457" y="216"/>
                    <a:pt x="458" y="216"/>
                  </a:cubicBezTo>
                  <a:cubicBezTo>
                    <a:pt x="541" y="209"/>
                    <a:pt x="541" y="209"/>
                    <a:pt x="541" y="209"/>
                  </a:cubicBezTo>
                  <a:cubicBezTo>
                    <a:pt x="603" y="331"/>
                    <a:pt x="603" y="331"/>
                    <a:pt x="603" y="331"/>
                  </a:cubicBezTo>
                  <a:cubicBezTo>
                    <a:pt x="524" y="484"/>
                    <a:pt x="524" y="484"/>
                    <a:pt x="524" y="484"/>
                  </a:cubicBezTo>
                  <a:cubicBezTo>
                    <a:pt x="481" y="467"/>
                    <a:pt x="434" y="458"/>
                    <a:pt x="386" y="458"/>
                  </a:cubicBezTo>
                  <a:cubicBezTo>
                    <a:pt x="173" y="458"/>
                    <a:pt x="0" y="631"/>
                    <a:pt x="0" y="844"/>
                  </a:cubicBezTo>
                  <a:cubicBezTo>
                    <a:pt x="0" y="1057"/>
                    <a:pt x="173" y="1230"/>
                    <a:pt x="386" y="1230"/>
                  </a:cubicBezTo>
                  <a:cubicBezTo>
                    <a:pt x="585" y="1230"/>
                    <a:pt x="749" y="1079"/>
                    <a:pt x="769" y="885"/>
                  </a:cubicBezTo>
                  <a:cubicBezTo>
                    <a:pt x="911" y="885"/>
                    <a:pt x="911" y="885"/>
                    <a:pt x="911" y="885"/>
                  </a:cubicBezTo>
                  <a:cubicBezTo>
                    <a:pt x="911" y="885"/>
                    <a:pt x="911" y="885"/>
                    <a:pt x="911" y="885"/>
                  </a:cubicBezTo>
                  <a:cubicBezTo>
                    <a:pt x="911" y="885"/>
                    <a:pt x="911" y="885"/>
                    <a:pt x="911" y="885"/>
                  </a:cubicBezTo>
                  <a:cubicBezTo>
                    <a:pt x="912" y="885"/>
                    <a:pt x="912" y="885"/>
                    <a:pt x="912" y="885"/>
                  </a:cubicBezTo>
                  <a:cubicBezTo>
                    <a:pt x="915" y="884"/>
                    <a:pt x="918" y="884"/>
                    <a:pt x="921" y="883"/>
                  </a:cubicBezTo>
                  <a:cubicBezTo>
                    <a:pt x="922" y="883"/>
                    <a:pt x="923" y="883"/>
                    <a:pt x="924" y="883"/>
                  </a:cubicBezTo>
                  <a:cubicBezTo>
                    <a:pt x="926" y="882"/>
                    <a:pt x="928" y="881"/>
                    <a:pt x="931" y="880"/>
                  </a:cubicBezTo>
                  <a:cubicBezTo>
                    <a:pt x="931" y="880"/>
                    <a:pt x="931" y="880"/>
                    <a:pt x="931" y="880"/>
                  </a:cubicBezTo>
                  <a:cubicBezTo>
                    <a:pt x="933" y="879"/>
                    <a:pt x="934" y="878"/>
                    <a:pt x="935" y="877"/>
                  </a:cubicBezTo>
                  <a:cubicBezTo>
                    <a:pt x="936" y="877"/>
                    <a:pt x="937" y="876"/>
                    <a:pt x="938" y="875"/>
                  </a:cubicBezTo>
                  <a:cubicBezTo>
                    <a:pt x="940" y="874"/>
                    <a:pt x="942" y="872"/>
                    <a:pt x="943" y="870"/>
                  </a:cubicBezTo>
                  <a:cubicBezTo>
                    <a:pt x="944" y="870"/>
                    <a:pt x="944" y="870"/>
                    <a:pt x="945" y="869"/>
                  </a:cubicBezTo>
                  <a:cubicBezTo>
                    <a:pt x="945" y="869"/>
                    <a:pt x="945" y="869"/>
                    <a:pt x="945" y="869"/>
                  </a:cubicBezTo>
                  <a:cubicBezTo>
                    <a:pt x="945" y="869"/>
                    <a:pt x="945" y="869"/>
                    <a:pt x="945" y="869"/>
                  </a:cubicBezTo>
                  <a:cubicBezTo>
                    <a:pt x="1341" y="411"/>
                    <a:pt x="1341" y="411"/>
                    <a:pt x="1341" y="411"/>
                  </a:cubicBezTo>
                  <a:cubicBezTo>
                    <a:pt x="1357" y="483"/>
                    <a:pt x="1357" y="483"/>
                    <a:pt x="1357" y="483"/>
                  </a:cubicBezTo>
                  <a:cubicBezTo>
                    <a:pt x="1358" y="486"/>
                    <a:pt x="1358" y="486"/>
                    <a:pt x="1358" y="486"/>
                  </a:cubicBezTo>
                  <a:cubicBezTo>
                    <a:pt x="1359" y="490"/>
                    <a:pt x="1359" y="490"/>
                    <a:pt x="1359" y="490"/>
                  </a:cubicBezTo>
                  <a:cubicBezTo>
                    <a:pt x="1222" y="549"/>
                    <a:pt x="1126" y="685"/>
                    <a:pt x="1126" y="844"/>
                  </a:cubicBezTo>
                  <a:cubicBezTo>
                    <a:pt x="1126" y="1057"/>
                    <a:pt x="1299" y="1230"/>
                    <a:pt x="1512" y="1230"/>
                  </a:cubicBezTo>
                  <a:cubicBezTo>
                    <a:pt x="1725" y="1230"/>
                    <a:pt x="1898" y="1057"/>
                    <a:pt x="1898" y="844"/>
                  </a:cubicBezTo>
                  <a:cubicBezTo>
                    <a:pt x="1898" y="631"/>
                    <a:pt x="1725" y="458"/>
                    <a:pt x="1512" y="458"/>
                  </a:cubicBezTo>
                  <a:close/>
                  <a:moveTo>
                    <a:pt x="652" y="428"/>
                  </a:moveTo>
                  <a:cubicBezTo>
                    <a:pt x="840" y="797"/>
                    <a:pt x="840" y="797"/>
                    <a:pt x="840" y="797"/>
                  </a:cubicBezTo>
                  <a:cubicBezTo>
                    <a:pt x="769" y="797"/>
                    <a:pt x="769" y="797"/>
                    <a:pt x="769" y="797"/>
                  </a:cubicBezTo>
                  <a:cubicBezTo>
                    <a:pt x="755" y="684"/>
                    <a:pt x="692" y="586"/>
                    <a:pt x="602" y="525"/>
                  </a:cubicBezTo>
                  <a:lnTo>
                    <a:pt x="652" y="428"/>
                  </a:lnTo>
                  <a:close/>
                  <a:moveTo>
                    <a:pt x="679" y="798"/>
                  </a:moveTo>
                  <a:cubicBezTo>
                    <a:pt x="459" y="799"/>
                    <a:pt x="459" y="799"/>
                    <a:pt x="459" y="799"/>
                  </a:cubicBezTo>
                  <a:cubicBezTo>
                    <a:pt x="561" y="604"/>
                    <a:pt x="561" y="604"/>
                    <a:pt x="561" y="604"/>
                  </a:cubicBezTo>
                  <a:cubicBezTo>
                    <a:pt x="623" y="649"/>
                    <a:pt x="667" y="718"/>
                    <a:pt x="679" y="798"/>
                  </a:cubicBezTo>
                  <a:close/>
                  <a:moveTo>
                    <a:pt x="386" y="1142"/>
                  </a:moveTo>
                  <a:cubicBezTo>
                    <a:pt x="221" y="1141"/>
                    <a:pt x="88" y="1008"/>
                    <a:pt x="88" y="844"/>
                  </a:cubicBezTo>
                  <a:cubicBezTo>
                    <a:pt x="88" y="680"/>
                    <a:pt x="221" y="547"/>
                    <a:pt x="386" y="546"/>
                  </a:cubicBezTo>
                  <a:cubicBezTo>
                    <a:pt x="420" y="547"/>
                    <a:pt x="452" y="553"/>
                    <a:pt x="483" y="563"/>
                  </a:cubicBezTo>
                  <a:cubicBezTo>
                    <a:pt x="347" y="824"/>
                    <a:pt x="347" y="824"/>
                    <a:pt x="347" y="824"/>
                  </a:cubicBezTo>
                  <a:cubicBezTo>
                    <a:pt x="340" y="837"/>
                    <a:pt x="340" y="854"/>
                    <a:pt x="348" y="867"/>
                  </a:cubicBezTo>
                  <a:cubicBezTo>
                    <a:pt x="356" y="880"/>
                    <a:pt x="371" y="888"/>
                    <a:pt x="386" y="888"/>
                  </a:cubicBezTo>
                  <a:cubicBezTo>
                    <a:pt x="386" y="888"/>
                    <a:pt x="386" y="888"/>
                    <a:pt x="386" y="888"/>
                  </a:cubicBezTo>
                  <a:cubicBezTo>
                    <a:pt x="680" y="886"/>
                    <a:pt x="680" y="886"/>
                    <a:pt x="680" y="886"/>
                  </a:cubicBezTo>
                  <a:cubicBezTo>
                    <a:pt x="659" y="1030"/>
                    <a:pt x="536" y="1141"/>
                    <a:pt x="386" y="1142"/>
                  </a:cubicBezTo>
                  <a:close/>
                  <a:moveTo>
                    <a:pt x="921" y="762"/>
                  </a:moveTo>
                  <a:cubicBezTo>
                    <a:pt x="720" y="366"/>
                    <a:pt x="720" y="366"/>
                    <a:pt x="720" y="366"/>
                  </a:cubicBezTo>
                  <a:cubicBezTo>
                    <a:pt x="1263" y="366"/>
                    <a:pt x="1263" y="366"/>
                    <a:pt x="1263" y="366"/>
                  </a:cubicBezTo>
                  <a:lnTo>
                    <a:pt x="921" y="762"/>
                  </a:lnTo>
                  <a:close/>
                  <a:moveTo>
                    <a:pt x="1512" y="1142"/>
                  </a:moveTo>
                  <a:cubicBezTo>
                    <a:pt x="1348" y="1141"/>
                    <a:pt x="1215" y="1008"/>
                    <a:pt x="1214" y="844"/>
                  </a:cubicBezTo>
                  <a:cubicBezTo>
                    <a:pt x="1215" y="725"/>
                    <a:pt x="1284" y="623"/>
                    <a:pt x="1385" y="575"/>
                  </a:cubicBezTo>
                  <a:cubicBezTo>
                    <a:pt x="1470" y="857"/>
                    <a:pt x="1470" y="857"/>
                    <a:pt x="1470" y="857"/>
                  </a:cubicBezTo>
                  <a:cubicBezTo>
                    <a:pt x="1476" y="876"/>
                    <a:pt x="1493" y="888"/>
                    <a:pt x="1512" y="888"/>
                  </a:cubicBezTo>
                  <a:cubicBezTo>
                    <a:pt x="1516" y="888"/>
                    <a:pt x="1521" y="888"/>
                    <a:pt x="1525" y="886"/>
                  </a:cubicBezTo>
                  <a:cubicBezTo>
                    <a:pt x="1548" y="879"/>
                    <a:pt x="1561" y="855"/>
                    <a:pt x="1554" y="831"/>
                  </a:cubicBezTo>
                  <a:cubicBezTo>
                    <a:pt x="1554" y="831"/>
                    <a:pt x="1554" y="831"/>
                    <a:pt x="1554" y="831"/>
                  </a:cubicBezTo>
                  <a:cubicBezTo>
                    <a:pt x="1469" y="550"/>
                    <a:pt x="1469" y="550"/>
                    <a:pt x="1469" y="550"/>
                  </a:cubicBezTo>
                  <a:cubicBezTo>
                    <a:pt x="1483" y="548"/>
                    <a:pt x="1497" y="547"/>
                    <a:pt x="1512" y="546"/>
                  </a:cubicBezTo>
                  <a:cubicBezTo>
                    <a:pt x="1676" y="547"/>
                    <a:pt x="1809" y="680"/>
                    <a:pt x="1810" y="844"/>
                  </a:cubicBezTo>
                  <a:cubicBezTo>
                    <a:pt x="1809" y="1008"/>
                    <a:pt x="1676" y="1141"/>
                    <a:pt x="1512" y="1142"/>
                  </a:cubicBezTo>
                  <a:close/>
                </a:path>
              </a:pathLst>
            </a:custGeom>
            <a:solidFill>
              <a:srgbClr val="00BCF2"/>
            </a:solidFill>
            <a:ln>
              <a:noFill/>
            </a:ln>
          </p:spPr>
          <p:txBody>
            <a:bodyPr vert="horz" wrap="square" lIns="91427" tIns="45713" rIns="91427" bIns="45713" numCol="1" anchor="t" anchorCtr="0" compatLnSpc="1">
              <a:prstTxWarp prst="textNoShape">
                <a:avLst/>
              </a:prstTxWarp>
            </a:bodyPr>
            <a:lstStyle/>
            <a:p>
              <a:pPr defTabSz="932509">
                <a:defRPr/>
              </a:pPr>
              <a:endParaRPr lang="en-US" sz="1836" kern="0" dirty="0">
                <a:solidFill>
                  <a:srgbClr val="000000"/>
                </a:solidFill>
              </a:endParaRPr>
            </a:p>
          </p:txBody>
        </p:sp>
      </p:grpSp>
      <p:grpSp>
        <p:nvGrpSpPr>
          <p:cNvPr id="1012" name="Group 1011"/>
          <p:cNvGrpSpPr/>
          <p:nvPr/>
        </p:nvGrpSpPr>
        <p:grpSpPr>
          <a:xfrm>
            <a:off x="9652943" y="3787825"/>
            <a:ext cx="1638280" cy="828099"/>
            <a:chOff x="9250543" y="4001983"/>
            <a:chExt cx="1638513" cy="828216"/>
          </a:xfrm>
        </p:grpSpPr>
        <p:grpSp>
          <p:nvGrpSpPr>
            <p:cNvPr id="1013" name="Group 1012"/>
            <p:cNvGrpSpPr/>
            <p:nvPr/>
          </p:nvGrpSpPr>
          <p:grpSpPr>
            <a:xfrm>
              <a:off x="9250543" y="4001983"/>
              <a:ext cx="1638513" cy="828216"/>
              <a:chOff x="9709983" y="3919039"/>
              <a:chExt cx="1343167" cy="678928"/>
            </a:xfrm>
          </p:grpSpPr>
          <p:sp>
            <p:nvSpPr>
              <p:cNvPr id="1015" name="Freeform 164"/>
              <p:cNvSpPr>
                <a:spLocks/>
              </p:cNvSpPr>
              <p:nvPr/>
            </p:nvSpPr>
            <p:spPr bwMode="auto">
              <a:xfrm>
                <a:off x="9709983" y="4513068"/>
                <a:ext cx="134808" cy="84898"/>
              </a:xfrm>
              <a:custGeom>
                <a:avLst/>
                <a:gdLst>
                  <a:gd name="T0" fmla="*/ 108 w 108"/>
                  <a:gd name="T1" fmla="*/ 0 h 67"/>
                  <a:gd name="T2" fmla="*/ 0 w 108"/>
                  <a:gd name="T3" fmla="*/ 0 h 67"/>
                  <a:gd name="T4" fmla="*/ 0 w 108"/>
                  <a:gd name="T5" fmla="*/ 26 h 67"/>
                  <a:gd name="T6" fmla="*/ 41 w 108"/>
                  <a:gd name="T7" fmla="*/ 67 h 67"/>
                  <a:gd name="T8" fmla="*/ 108 w 108"/>
                  <a:gd name="T9" fmla="*/ 67 h 67"/>
                  <a:gd name="T10" fmla="*/ 108 w 108"/>
                  <a:gd name="T11" fmla="*/ 0 h 67"/>
                </a:gdLst>
                <a:ahLst/>
                <a:cxnLst>
                  <a:cxn ang="0">
                    <a:pos x="T0" y="T1"/>
                  </a:cxn>
                  <a:cxn ang="0">
                    <a:pos x="T2" y="T3"/>
                  </a:cxn>
                  <a:cxn ang="0">
                    <a:pos x="T4" y="T5"/>
                  </a:cxn>
                  <a:cxn ang="0">
                    <a:pos x="T6" y="T7"/>
                  </a:cxn>
                  <a:cxn ang="0">
                    <a:pos x="T8" y="T9"/>
                  </a:cxn>
                  <a:cxn ang="0">
                    <a:pos x="T10" y="T11"/>
                  </a:cxn>
                </a:cxnLst>
                <a:rect l="0" t="0" r="r" b="b"/>
                <a:pathLst>
                  <a:path w="108" h="67">
                    <a:moveTo>
                      <a:pt x="108" y="0"/>
                    </a:moveTo>
                    <a:cubicBezTo>
                      <a:pt x="0" y="0"/>
                      <a:pt x="0" y="0"/>
                      <a:pt x="0" y="0"/>
                    </a:cubicBezTo>
                    <a:cubicBezTo>
                      <a:pt x="0" y="26"/>
                      <a:pt x="0" y="26"/>
                      <a:pt x="0" y="26"/>
                    </a:cubicBezTo>
                    <a:cubicBezTo>
                      <a:pt x="0" y="48"/>
                      <a:pt x="18" y="67"/>
                      <a:pt x="41" y="67"/>
                    </a:cubicBezTo>
                    <a:cubicBezTo>
                      <a:pt x="108" y="67"/>
                      <a:pt x="108" y="67"/>
                      <a:pt x="108" y="67"/>
                    </a:cubicBezTo>
                    <a:cubicBezTo>
                      <a:pt x="108" y="41"/>
                      <a:pt x="108" y="19"/>
                      <a:pt x="108" y="0"/>
                    </a:cubicBezTo>
                  </a:path>
                </a:pathLst>
              </a:custGeom>
              <a:solidFill>
                <a:srgbClr val="000000">
                  <a:alpha val="15000"/>
                </a:srgbClr>
              </a:solidFill>
              <a:ln>
                <a:noFill/>
              </a:ln>
            </p:spPr>
            <p:txBody>
              <a:bodyPr vert="horz" wrap="square" lIns="91427" tIns="45713" rIns="91427" bIns="45713" numCol="1" anchor="t" anchorCtr="0" compatLnSpc="1">
                <a:prstTxWarp prst="textNoShape">
                  <a:avLst/>
                </a:prstTxWarp>
              </a:bodyPr>
              <a:lstStyle/>
              <a:p>
                <a:pPr defTabSz="932509">
                  <a:defRPr/>
                </a:pPr>
                <a:endParaRPr lang="en-US" sz="1836" kern="0" dirty="0">
                  <a:solidFill>
                    <a:srgbClr val="000000"/>
                  </a:solidFill>
                </a:endParaRPr>
              </a:p>
            </p:txBody>
          </p:sp>
          <p:sp>
            <p:nvSpPr>
              <p:cNvPr id="1016" name="Rectangle 1015"/>
              <p:cNvSpPr/>
              <p:nvPr/>
            </p:nvSpPr>
            <p:spPr>
              <a:xfrm>
                <a:off x="9844191" y="4513068"/>
                <a:ext cx="147170" cy="84898"/>
              </a:xfrm>
              <a:prstGeom prst="rect">
                <a:avLst/>
              </a:prstGeom>
              <a:solidFill>
                <a:srgbClr val="000000">
                  <a:alpha val="15000"/>
                </a:srgbClr>
              </a:solidFill>
              <a:ln w="25400" cap="flat" cmpd="sng" algn="ctr">
                <a:noFill/>
                <a:prstDash val="solid"/>
              </a:ln>
              <a:effectLst/>
            </p:spPr>
            <p:txBody>
              <a:bodyPr rot="0" spcFirstLastPara="0" vertOverflow="overflow" horzOverflow="overflow" vert="horz" wrap="square" lIns="91427" tIns="45713" rIns="91427" bIns="45713" numCol="1" spcCol="0" rtlCol="0" fromWordArt="0" anchor="t" anchorCtr="0" forceAA="0" compatLnSpc="1">
                <a:prstTxWarp prst="textNoShape">
                  <a:avLst/>
                </a:prstTxWarp>
                <a:noAutofit/>
              </a:bodyPr>
              <a:lstStyle/>
              <a:p>
                <a:pPr algn="ctr" defTabSz="932509">
                  <a:defRPr/>
                </a:pPr>
                <a:endParaRPr lang="en-US" sz="1599" kern="0" dirty="0">
                  <a:solidFill>
                    <a:srgbClr val="68217A"/>
                  </a:solidFill>
                </a:endParaRPr>
              </a:p>
            </p:txBody>
          </p:sp>
          <p:sp>
            <p:nvSpPr>
              <p:cNvPr id="1017" name="Freeform 6"/>
              <p:cNvSpPr>
                <a:spLocks/>
              </p:cNvSpPr>
              <p:nvPr/>
            </p:nvSpPr>
            <p:spPr bwMode="auto">
              <a:xfrm>
                <a:off x="9790145" y="4546798"/>
                <a:ext cx="1263005" cy="51169"/>
              </a:xfrm>
              <a:custGeom>
                <a:avLst/>
                <a:gdLst>
                  <a:gd name="T0" fmla="*/ 0 w 1282"/>
                  <a:gd name="T1" fmla="*/ 0 h 52"/>
                  <a:gd name="T2" fmla="*/ 0 w 1282"/>
                  <a:gd name="T3" fmla="*/ 25 h 52"/>
                  <a:gd name="T4" fmla="*/ 0 w 1282"/>
                  <a:gd name="T5" fmla="*/ 26 h 52"/>
                  <a:gd name="T6" fmla="*/ 0 w 1282"/>
                  <a:gd name="T7" fmla="*/ 27 h 52"/>
                  <a:gd name="T8" fmla="*/ 0 w 1282"/>
                  <a:gd name="T9" fmla="*/ 29 h 52"/>
                  <a:gd name="T10" fmla="*/ 1 w 1282"/>
                  <a:gd name="T11" fmla="*/ 30 h 52"/>
                  <a:gd name="T12" fmla="*/ 26 w 1282"/>
                  <a:gd name="T13" fmla="*/ 52 h 52"/>
                  <a:gd name="T14" fmla="*/ 1256 w 1282"/>
                  <a:gd name="T15" fmla="*/ 52 h 52"/>
                  <a:gd name="T16" fmla="*/ 1281 w 1282"/>
                  <a:gd name="T17" fmla="*/ 33 h 52"/>
                  <a:gd name="T18" fmla="*/ 1282 w 1282"/>
                  <a:gd name="T19" fmla="*/ 32 h 52"/>
                  <a:gd name="T20" fmla="*/ 1282 w 1282"/>
                  <a:gd name="T21" fmla="*/ 0 h 52"/>
                  <a:gd name="T22" fmla="*/ 0 w 1282"/>
                  <a:gd name="T23"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82" h="52">
                    <a:moveTo>
                      <a:pt x="0" y="0"/>
                    </a:moveTo>
                    <a:cubicBezTo>
                      <a:pt x="0" y="25"/>
                      <a:pt x="0" y="25"/>
                      <a:pt x="0" y="25"/>
                    </a:cubicBezTo>
                    <a:cubicBezTo>
                      <a:pt x="0" y="25"/>
                      <a:pt x="0" y="26"/>
                      <a:pt x="0" y="26"/>
                    </a:cubicBezTo>
                    <a:cubicBezTo>
                      <a:pt x="0" y="26"/>
                      <a:pt x="0" y="26"/>
                      <a:pt x="0" y="27"/>
                    </a:cubicBezTo>
                    <a:cubicBezTo>
                      <a:pt x="0" y="29"/>
                      <a:pt x="0" y="29"/>
                      <a:pt x="0" y="29"/>
                    </a:cubicBezTo>
                    <a:cubicBezTo>
                      <a:pt x="1" y="30"/>
                      <a:pt x="1" y="30"/>
                      <a:pt x="1" y="30"/>
                    </a:cubicBezTo>
                    <a:cubicBezTo>
                      <a:pt x="2" y="42"/>
                      <a:pt x="13" y="52"/>
                      <a:pt x="26" y="52"/>
                    </a:cubicBezTo>
                    <a:cubicBezTo>
                      <a:pt x="1256" y="52"/>
                      <a:pt x="1256" y="52"/>
                      <a:pt x="1256" y="52"/>
                    </a:cubicBezTo>
                    <a:cubicBezTo>
                      <a:pt x="1268" y="52"/>
                      <a:pt x="1277" y="44"/>
                      <a:pt x="1281" y="33"/>
                    </a:cubicBezTo>
                    <a:cubicBezTo>
                      <a:pt x="1281" y="33"/>
                      <a:pt x="1282" y="32"/>
                      <a:pt x="1282" y="32"/>
                    </a:cubicBezTo>
                    <a:cubicBezTo>
                      <a:pt x="1282" y="0"/>
                      <a:pt x="1282" y="0"/>
                      <a:pt x="1282" y="0"/>
                    </a:cubicBezTo>
                    <a:lnTo>
                      <a:pt x="0" y="0"/>
                    </a:lnTo>
                    <a:close/>
                  </a:path>
                </a:pathLst>
              </a:custGeom>
              <a:solidFill>
                <a:srgbClr val="002050"/>
              </a:solidFill>
              <a:ln>
                <a:noFill/>
              </a:ln>
            </p:spPr>
            <p:txBody>
              <a:bodyPr vert="horz" wrap="square" lIns="91427" tIns="45713" rIns="91427" bIns="45713" numCol="1" anchor="t" anchorCtr="0" compatLnSpc="1">
                <a:prstTxWarp prst="textNoShape">
                  <a:avLst/>
                </a:prstTxWarp>
              </a:bodyPr>
              <a:lstStyle/>
              <a:p>
                <a:pPr defTabSz="932509">
                  <a:defRPr/>
                </a:pPr>
                <a:endParaRPr lang="en-US" sz="1836" kern="0" dirty="0">
                  <a:solidFill>
                    <a:srgbClr val="000000"/>
                  </a:solidFill>
                </a:endParaRPr>
              </a:p>
            </p:txBody>
          </p:sp>
          <p:sp>
            <p:nvSpPr>
              <p:cNvPr id="1018" name="Rectangle 7"/>
              <p:cNvSpPr>
                <a:spLocks noChangeArrowheads="1"/>
              </p:cNvSpPr>
              <p:nvPr/>
            </p:nvSpPr>
            <p:spPr bwMode="auto">
              <a:xfrm>
                <a:off x="9790145" y="4524749"/>
                <a:ext cx="1263005" cy="22049"/>
              </a:xfrm>
              <a:prstGeom prst="rect">
                <a:avLst/>
              </a:prstGeom>
              <a:solidFill>
                <a:srgbClr val="0072C6">
                  <a:lumMod val="50000"/>
                </a:srgbClr>
              </a:solidFill>
              <a:ln>
                <a:noFill/>
              </a:ln>
            </p:spPr>
            <p:txBody>
              <a:bodyPr vert="horz" wrap="square" lIns="91427" tIns="45713" rIns="91427" bIns="45713" numCol="1" anchor="t" anchorCtr="0" compatLnSpc="1">
                <a:prstTxWarp prst="textNoShape">
                  <a:avLst/>
                </a:prstTxWarp>
              </a:bodyPr>
              <a:lstStyle/>
              <a:p>
                <a:pPr defTabSz="932509">
                  <a:defRPr/>
                </a:pPr>
                <a:endParaRPr lang="en-US" sz="1836" kern="0" dirty="0">
                  <a:solidFill>
                    <a:srgbClr val="000000"/>
                  </a:solidFill>
                </a:endParaRPr>
              </a:p>
            </p:txBody>
          </p:sp>
          <p:sp>
            <p:nvSpPr>
              <p:cNvPr id="1019" name="Rectangle 1018"/>
              <p:cNvSpPr/>
              <p:nvPr/>
            </p:nvSpPr>
            <p:spPr>
              <a:xfrm>
                <a:off x="9991361" y="3949032"/>
                <a:ext cx="866045" cy="541184"/>
              </a:xfrm>
              <a:prstGeom prst="rect">
                <a:avLst/>
              </a:prstGeom>
              <a:solidFill>
                <a:srgbClr val="FFFFFF"/>
              </a:solidFill>
              <a:ln w="25400" cap="flat" cmpd="sng" algn="ctr">
                <a:noFill/>
                <a:prstDash val="solid"/>
              </a:ln>
              <a:effectLst/>
            </p:spPr>
            <p:txBody>
              <a:bodyPr rot="0" spcFirstLastPara="0" vertOverflow="overflow" horzOverflow="overflow" vert="horz" wrap="square" lIns="91427" tIns="45713" rIns="91427" bIns="45713" numCol="1" spcCol="0" rtlCol="0" fromWordArt="0" anchor="t" anchorCtr="0" forceAA="0" compatLnSpc="1">
                <a:prstTxWarp prst="textNoShape">
                  <a:avLst/>
                </a:prstTxWarp>
                <a:noAutofit/>
              </a:bodyPr>
              <a:lstStyle/>
              <a:p>
                <a:pPr algn="ctr" defTabSz="932509">
                  <a:defRPr/>
                </a:pPr>
                <a:endParaRPr lang="en-US" sz="1599" kern="0" dirty="0">
                  <a:solidFill>
                    <a:srgbClr val="68217A"/>
                  </a:solidFill>
                </a:endParaRPr>
              </a:p>
            </p:txBody>
          </p:sp>
          <p:sp>
            <p:nvSpPr>
              <p:cNvPr id="1020" name="Freeform 5"/>
              <p:cNvSpPr>
                <a:spLocks noEditPoints="1"/>
              </p:cNvSpPr>
              <p:nvPr/>
            </p:nvSpPr>
            <p:spPr bwMode="auto">
              <a:xfrm>
                <a:off x="9951557" y="3919039"/>
                <a:ext cx="943093" cy="605710"/>
              </a:xfrm>
              <a:custGeom>
                <a:avLst/>
                <a:gdLst>
                  <a:gd name="T0" fmla="*/ 32 w 957"/>
                  <a:gd name="T1" fmla="*/ 614 h 614"/>
                  <a:gd name="T2" fmla="*/ 926 w 957"/>
                  <a:gd name="T3" fmla="*/ 614 h 614"/>
                  <a:gd name="T4" fmla="*/ 957 w 957"/>
                  <a:gd name="T5" fmla="*/ 582 h 614"/>
                  <a:gd name="T6" fmla="*/ 957 w 957"/>
                  <a:gd name="T7" fmla="*/ 33 h 614"/>
                  <a:gd name="T8" fmla="*/ 926 w 957"/>
                  <a:gd name="T9" fmla="*/ 0 h 614"/>
                  <a:gd name="T10" fmla="*/ 32 w 957"/>
                  <a:gd name="T11" fmla="*/ 0 h 614"/>
                  <a:gd name="T12" fmla="*/ 0 w 957"/>
                  <a:gd name="T13" fmla="*/ 33 h 614"/>
                  <a:gd name="T14" fmla="*/ 0 w 957"/>
                  <a:gd name="T15" fmla="*/ 582 h 614"/>
                  <a:gd name="T16" fmla="*/ 32 w 957"/>
                  <a:gd name="T17" fmla="*/ 614 h 614"/>
                  <a:gd name="T18" fmla="*/ 41 w 957"/>
                  <a:gd name="T19" fmla="*/ 36 h 614"/>
                  <a:gd name="T20" fmla="*/ 916 w 957"/>
                  <a:gd name="T21" fmla="*/ 36 h 614"/>
                  <a:gd name="T22" fmla="*/ 916 w 957"/>
                  <a:gd name="T23" fmla="*/ 575 h 614"/>
                  <a:gd name="T24" fmla="*/ 41 w 957"/>
                  <a:gd name="T25" fmla="*/ 575 h 614"/>
                  <a:gd name="T26" fmla="*/ 41 w 957"/>
                  <a:gd name="T27" fmla="*/ 36 h 6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57" h="614">
                    <a:moveTo>
                      <a:pt x="32" y="614"/>
                    </a:moveTo>
                    <a:cubicBezTo>
                      <a:pt x="926" y="614"/>
                      <a:pt x="926" y="614"/>
                      <a:pt x="926" y="614"/>
                    </a:cubicBezTo>
                    <a:cubicBezTo>
                      <a:pt x="945" y="614"/>
                      <a:pt x="957" y="601"/>
                      <a:pt x="957" y="582"/>
                    </a:cubicBezTo>
                    <a:cubicBezTo>
                      <a:pt x="957" y="33"/>
                      <a:pt x="957" y="33"/>
                      <a:pt x="957" y="33"/>
                    </a:cubicBezTo>
                    <a:cubicBezTo>
                      <a:pt x="957" y="13"/>
                      <a:pt x="945" y="0"/>
                      <a:pt x="926" y="0"/>
                    </a:cubicBezTo>
                    <a:cubicBezTo>
                      <a:pt x="32" y="0"/>
                      <a:pt x="32" y="0"/>
                      <a:pt x="32" y="0"/>
                    </a:cubicBezTo>
                    <a:cubicBezTo>
                      <a:pt x="16" y="0"/>
                      <a:pt x="0" y="13"/>
                      <a:pt x="0" y="33"/>
                    </a:cubicBezTo>
                    <a:cubicBezTo>
                      <a:pt x="0" y="582"/>
                      <a:pt x="0" y="582"/>
                      <a:pt x="0" y="582"/>
                    </a:cubicBezTo>
                    <a:cubicBezTo>
                      <a:pt x="0" y="601"/>
                      <a:pt x="16" y="614"/>
                      <a:pt x="32" y="614"/>
                    </a:cubicBezTo>
                    <a:close/>
                    <a:moveTo>
                      <a:pt x="41" y="36"/>
                    </a:moveTo>
                    <a:cubicBezTo>
                      <a:pt x="916" y="36"/>
                      <a:pt x="916" y="36"/>
                      <a:pt x="916" y="36"/>
                    </a:cubicBezTo>
                    <a:cubicBezTo>
                      <a:pt x="916" y="575"/>
                      <a:pt x="916" y="575"/>
                      <a:pt x="916" y="575"/>
                    </a:cubicBezTo>
                    <a:cubicBezTo>
                      <a:pt x="41" y="575"/>
                      <a:pt x="41" y="575"/>
                      <a:pt x="41" y="575"/>
                    </a:cubicBezTo>
                    <a:cubicBezTo>
                      <a:pt x="41" y="36"/>
                      <a:pt x="41" y="36"/>
                      <a:pt x="41" y="36"/>
                    </a:cubicBezTo>
                    <a:close/>
                  </a:path>
                </a:pathLst>
              </a:custGeom>
              <a:solidFill>
                <a:srgbClr val="002050"/>
              </a:solidFill>
              <a:ln>
                <a:noFill/>
              </a:ln>
            </p:spPr>
            <p:txBody>
              <a:bodyPr vert="horz" wrap="square" lIns="91427" tIns="45713" rIns="91427" bIns="45713" numCol="1" anchor="t" anchorCtr="0" compatLnSpc="1">
                <a:prstTxWarp prst="textNoShape">
                  <a:avLst/>
                </a:prstTxWarp>
              </a:bodyPr>
              <a:lstStyle/>
              <a:p>
                <a:pPr defTabSz="932509">
                  <a:defRPr/>
                </a:pPr>
                <a:endParaRPr lang="en-US" sz="1836" kern="0" dirty="0">
                  <a:solidFill>
                    <a:srgbClr val="000000"/>
                  </a:solidFill>
                </a:endParaRPr>
              </a:p>
            </p:txBody>
          </p:sp>
        </p:grpSp>
        <p:pic>
          <p:nvPicPr>
            <p:cNvPr id="1014" name="Content Placeholder 28"/>
            <p:cNvPicPr>
              <a:picLocks noChangeAspect="1"/>
            </p:cNvPicPr>
            <p:nvPr/>
          </p:nvPicPr>
          <p:blipFill rotWithShape="1">
            <a:blip r:embed="rId3">
              <a:extLst>
                <a:ext uri="{28A0092B-C50C-407E-A947-70E740481C1C}">
                  <a14:useLocalDpi xmlns:a14="http://schemas.microsoft.com/office/drawing/2010/main" val="0"/>
                </a:ext>
              </a:extLst>
            </a:blip>
            <a:srcRect l="8089" t="2428" r="4771" b="43721"/>
            <a:stretch/>
          </p:blipFill>
          <p:spPr>
            <a:xfrm>
              <a:off x="9607786" y="4059348"/>
              <a:ext cx="1033154" cy="655593"/>
            </a:xfrm>
            <a:prstGeom prst="rect">
              <a:avLst/>
            </a:prstGeom>
          </p:spPr>
        </p:pic>
      </p:grpSp>
      <p:grpSp>
        <p:nvGrpSpPr>
          <p:cNvPr id="1021" name="Group 37"/>
          <p:cNvGrpSpPr/>
          <p:nvPr/>
        </p:nvGrpSpPr>
        <p:grpSpPr>
          <a:xfrm>
            <a:off x="11162819" y="3328838"/>
            <a:ext cx="818482" cy="2342311"/>
            <a:chOff x="5893176" y="3792885"/>
            <a:chExt cx="585200" cy="1674708"/>
          </a:xfrm>
        </p:grpSpPr>
        <p:sp>
          <p:nvSpPr>
            <p:cNvPr id="1022" name="Rectangle 630"/>
            <p:cNvSpPr>
              <a:spLocks noChangeArrowheads="1"/>
            </p:cNvSpPr>
            <p:nvPr/>
          </p:nvSpPr>
          <p:spPr bwMode="auto">
            <a:xfrm>
              <a:off x="6132059" y="4189759"/>
              <a:ext cx="101114" cy="29828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27" tIns="45713" rIns="91427" bIns="45713" numCol="1" anchor="t" anchorCtr="0" compatLnSpc="1">
              <a:prstTxWarp prst="textNoShape">
                <a:avLst/>
              </a:prstTxWarp>
            </a:bodyPr>
            <a:lstStyle/>
            <a:p>
              <a:pPr>
                <a:defRPr/>
              </a:pPr>
              <a:endParaRPr lang="en-US" kern="0">
                <a:solidFill>
                  <a:srgbClr val="000000"/>
                </a:solidFill>
              </a:endParaRPr>
            </a:p>
          </p:txBody>
        </p:sp>
        <p:sp>
          <p:nvSpPr>
            <p:cNvPr id="1023" name="Freeform 631"/>
            <p:cNvSpPr>
              <a:spLocks/>
            </p:cNvSpPr>
            <p:nvPr/>
          </p:nvSpPr>
          <p:spPr bwMode="auto">
            <a:xfrm>
              <a:off x="6048639" y="5401869"/>
              <a:ext cx="125129" cy="65724"/>
            </a:xfrm>
            <a:custGeom>
              <a:avLst/>
              <a:gdLst>
                <a:gd name="T0" fmla="*/ 21 w 42"/>
                <a:gd name="T1" fmla="*/ 0 h 22"/>
                <a:gd name="T2" fmla="*/ 0 w 42"/>
                <a:gd name="T3" fmla="*/ 22 h 22"/>
                <a:gd name="T4" fmla="*/ 42 w 42"/>
                <a:gd name="T5" fmla="*/ 22 h 22"/>
                <a:gd name="T6" fmla="*/ 21 w 42"/>
                <a:gd name="T7" fmla="*/ 0 h 22"/>
              </a:gdLst>
              <a:ahLst/>
              <a:cxnLst>
                <a:cxn ang="0">
                  <a:pos x="T0" y="T1"/>
                </a:cxn>
                <a:cxn ang="0">
                  <a:pos x="T2" y="T3"/>
                </a:cxn>
                <a:cxn ang="0">
                  <a:pos x="T4" y="T5"/>
                </a:cxn>
                <a:cxn ang="0">
                  <a:pos x="T6" y="T7"/>
                </a:cxn>
              </a:cxnLst>
              <a:rect l="0" t="0" r="r" b="b"/>
              <a:pathLst>
                <a:path w="42" h="22">
                  <a:moveTo>
                    <a:pt x="21" y="0"/>
                  </a:moveTo>
                  <a:cubicBezTo>
                    <a:pt x="9" y="0"/>
                    <a:pt x="0" y="10"/>
                    <a:pt x="0" y="22"/>
                  </a:cubicBezTo>
                  <a:cubicBezTo>
                    <a:pt x="42" y="22"/>
                    <a:pt x="42" y="22"/>
                    <a:pt x="42" y="22"/>
                  </a:cubicBezTo>
                  <a:cubicBezTo>
                    <a:pt x="42" y="10"/>
                    <a:pt x="33" y="0"/>
                    <a:pt x="2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pPr>
                <a:defRPr/>
              </a:pPr>
              <a:endParaRPr lang="en-US" kern="0">
                <a:solidFill>
                  <a:srgbClr val="000000"/>
                </a:solidFill>
              </a:endParaRPr>
            </a:p>
          </p:txBody>
        </p:sp>
        <p:sp>
          <p:nvSpPr>
            <p:cNvPr id="1024" name="Freeform 632"/>
            <p:cNvSpPr>
              <a:spLocks/>
            </p:cNvSpPr>
            <p:nvPr/>
          </p:nvSpPr>
          <p:spPr bwMode="auto">
            <a:xfrm>
              <a:off x="6188936" y="5401869"/>
              <a:ext cx="125129" cy="65724"/>
            </a:xfrm>
            <a:custGeom>
              <a:avLst/>
              <a:gdLst>
                <a:gd name="T0" fmla="*/ 21 w 42"/>
                <a:gd name="T1" fmla="*/ 0 h 22"/>
                <a:gd name="T2" fmla="*/ 0 w 42"/>
                <a:gd name="T3" fmla="*/ 22 h 22"/>
                <a:gd name="T4" fmla="*/ 42 w 42"/>
                <a:gd name="T5" fmla="*/ 22 h 22"/>
                <a:gd name="T6" fmla="*/ 21 w 42"/>
                <a:gd name="T7" fmla="*/ 0 h 22"/>
              </a:gdLst>
              <a:ahLst/>
              <a:cxnLst>
                <a:cxn ang="0">
                  <a:pos x="T0" y="T1"/>
                </a:cxn>
                <a:cxn ang="0">
                  <a:pos x="T2" y="T3"/>
                </a:cxn>
                <a:cxn ang="0">
                  <a:pos x="T4" y="T5"/>
                </a:cxn>
                <a:cxn ang="0">
                  <a:pos x="T6" y="T7"/>
                </a:cxn>
              </a:cxnLst>
              <a:rect l="0" t="0" r="r" b="b"/>
              <a:pathLst>
                <a:path w="42" h="22">
                  <a:moveTo>
                    <a:pt x="21" y="0"/>
                  </a:moveTo>
                  <a:cubicBezTo>
                    <a:pt x="9" y="0"/>
                    <a:pt x="0" y="10"/>
                    <a:pt x="0" y="22"/>
                  </a:cubicBezTo>
                  <a:cubicBezTo>
                    <a:pt x="42" y="22"/>
                    <a:pt x="42" y="22"/>
                    <a:pt x="42" y="22"/>
                  </a:cubicBezTo>
                  <a:cubicBezTo>
                    <a:pt x="42" y="10"/>
                    <a:pt x="33" y="0"/>
                    <a:pt x="2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pPr>
                <a:defRPr/>
              </a:pPr>
              <a:endParaRPr lang="en-US" kern="0">
                <a:solidFill>
                  <a:srgbClr val="000000"/>
                </a:solidFill>
              </a:endParaRPr>
            </a:p>
          </p:txBody>
        </p:sp>
        <p:sp>
          <p:nvSpPr>
            <p:cNvPr id="1025" name="Freeform 633"/>
            <p:cNvSpPr>
              <a:spLocks/>
            </p:cNvSpPr>
            <p:nvPr/>
          </p:nvSpPr>
          <p:spPr bwMode="auto">
            <a:xfrm>
              <a:off x="6092877" y="3929390"/>
              <a:ext cx="197173" cy="236355"/>
            </a:xfrm>
            <a:custGeom>
              <a:avLst/>
              <a:gdLst>
                <a:gd name="T0" fmla="*/ 59 w 66"/>
                <a:gd name="T1" fmla="*/ 45 h 79"/>
                <a:gd name="T2" fmla="*/ 23 w 66"/>
                <a:gd name="T3" fmla="*/ 74 h 79"/>
                <a:gd name="T4" fmla="*/ 6 w 66"/>
                <a:gd name="T5" fmla="*/ 30 h 79"/>
                <a:gd name="T6" fmla="*/ 46 w 66"/>
                <a:gd name="T7" fmla="*/ 5 h 79"/>
                <a:gd name="T8" fmla="*/ 59 w 66"/>
                <a:gd name="T9" fmla="*/ 45 h 79"/>
              </a:gdLst>
              <a:ahLst/>
              <a:cxnLst>
                <a:cxn ang="0">
                  <a:pos x="T0" y="T1"/>
                </a:cxn>
                <a:cxn ang="0">
                  <a:pos x="T2" y="T3"/>
                </a:cxn>
                <a:cxn ang="0">
                  <a:pos x="T4" y="T5"/>
                </a:cxn>
                <a:cxn ang="0">
                  <a:pos x="T6" y="T7"/>
                </a:cxn>
                <a:cxn ang="0">
                  <a:pos x="T8" y="T9"/>
                </a:cxn>
              </a:cxnLst>
              <a:rect l="0" t="0" r="r" b="b"/>
              <a:pathLst>
                <a:path w="66" h="79">
                  <a:moveTo>
                    <a:pt x="59" y="45"/>
                  </a:moveTo>
                  <a:cubicBezTo>
                    <a:pt x="53" y="64"/>
                    <a:pt x="39" y="79"/>
                    <a:pt x="23" y="74"/>
                  </a:cubicBezTo>
                  <a:cubicBezTo>
                    <a:pt x="8" y="69"/>
                    <a:pt x="0" y="49"/>
                    <a:pt x="6" y="30"/>
                  </a:cubicBezTo>
                  <a:cubicBezTo>
                    <a:pt x="13" y="11"/>
                    <a:pt x="30" y="0"/>
                    <a:pt x="46" y="5"/>
                  </a:cubicBezTo>
                  <a:cubicBezTo>
                    <a:pt x="62" y="10"/>
                    <a:pt x="66" y="26"/>
                    <a:pt x="59" y="45"/>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pPr>
                <a:defRPr/>
              </a:pPr>
              <a:endParaRPr lang="en-US" kern="0">
                <a:solidFill>
                  <a:srgbClr val="000000"/>
                </a:solidFill>
              </a:endParaRPr>
            </a:p>
          </p:txBody>
        </p:sp>
        <p:sp>
          <p:nvSpPr>
            <p:cNvPr id="1026" name="Freeform 634"/>
            <p:cNvSpPr>
              <a:spLocks/>
            </p:cNvSpPr>
            <p:nvPr/>
          </p:nvSpPr>
          <p:spPr bwMode="auto">
            <a:xfrm>
              <a:off x="6066334" y="3902847"/>
              <a:ext cx="194645" cy="221188"/>
            </a:xfrm>
            <a:custGeom>
              <a:avLst/>
              <a:gdLst>
                <a:gd name="T0" fmla="*/ 56 w 65"/>
                <a:gd name="T1" fmla="*/ 24 h 74"/>
                <a:gd name="T2" fmla="*/ 50 w 65"/>
                <a:gd name="T3" fmla="*/ 67 h 74"/>
                <a:gd name="T4" fmla="*/ 10 w 65"/>
                <a:gd name="T5" fmla="*/ 51 h 74"/>
                <a:gd name="T6" fmla="*/ 15 w 65"/>
                <a:gd name="T7" fmla="*/ 8 h 74"/>
                <a:gd name="T8" fmla="*/ 56 w 65"/>
                <a:gd name="T9" fmla="*/ 24 h 74"/>
              </a:gdLst>
              <a:ahLst/>
              <a:cxnLst>
                <a:cxn ang="0">
                  <a:pos x="T0" y="T1"/>
                </a:cxn>
                <a:cxn ang="0">
                  <a:pos x="T2" y="T3"/>
                </a:cxn>
                <a:cxn ang="0">
                  <a:pos x="T4" y="T5"/>
                </a:cxn>
                <a:cxn ang="0">
                  <a:pos x="T6" y="T7"/>
                </a:cxn>
                <a:cxn ang="0">
                  <a:pos x="T8" y="T9"/>
                </a:cxn>
              </a:cxnLst>
              <a:rect l="0" t="0" r="r" b="b"/>
              <a:pathLst>
                <a:path w="65" h="74">
                  <a:moveTo>
                    <a:pt x="56" y="24"/>
                  </a:moveTo>
                  <a:cubicBezTo>
                    <a:pt x="65" y="40"/>
                    <a:pt x="63" y="59"/>
                    <a:pt x="50" y="67"/>
                  </a:cubicBezTo>
                  <a:cubicBezTo>
                    <a:pt x="37" y="74"/>
                    <a:pt x="19" y="67"/>
                    <a:pt x="10" y="51"/>
                  </a:cubicBezTo>
                  <a:cubicBezTo>
                    <a:pt x="0" y="34"/>
                    <a:pt x="3" y="15"/>
                    <a:pt x="15" y="8"/>
                  </a:cubicBezTo>
                  <a:cubicBezTo>
                    <a:pt x="28" y="0"/>
                    <a:pt x="46" y="7"/>
                    <a:pt x="56" y="24"/>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pPr>
                <a:defRPr/>
              </a:pPr>
              <a:endParaRPr lang="en-US" kern="0">
                <a:solidFill>
                  <a:srgbClr val="000000"/>
                </a:solidFill>
              </a:endParaRPr>
            </a:p>
          </p:txBody>
        </p:sp>
        <p:sp>
          <p:nvSpPr>
            <p:cNvPr id="1027" name="Freeform 635"/>
            <p:cNvSpPr>
              <a:spLocks/>
            </p:cNvSpPr>
            <p:nvPr/>
          </p:nvSpPr>
          <p:spPr bwMode="auto">
            <a:xfrm>
              <a:off x="6132059" y="4108868"/>
              <a:ext cx="101114" cy="104906"/>
            </a:xfrm>
            <a:custGeom>
              <a:avLst/>
              <a:gdLst>
                <a:gd name="T0" fmla="*/ 80 w 80"/>
                <a:gd name="T1" fmla="*/ 64 h 83"/>
                <a:gd name="T2" fmla="*/ 40 w 80"/>
                <a:gd name="T3" fmla="*/ 83 h 83"/>
                <a:gd name="T4" fmla="*/ 0 w 80"/>
                <a:gd name="T5" fmla="*/ 64 h 83"/>
                <a:gd name="T6" fmla="*/ 0 w 80"/>
                <a:gd name="T7" fmla="*/ 0 h 83"/>
                <a:gd name="T8" fmla="*/ 80 w 80"/>
                <a:gd name="T9" fmla="*/ 0 h 83"/>
                <a:gd name="T10" fmla="*/ 80 w 80"/>
                <a:gd name="T11" fmla="*/ 64 h 83"/>
              </a:gdLst>
              <a:ahLst/>
              <a:cxnLst>
                <a:cxn ang="0">
                  <a:pos x="T0" y="T1"/>
                </a:cxn>
                <a:cxn ang="0">
                  <a:pos x="T2" y="T3"/>
                </a:cxn>
                <a:cxn ang="0">
                  <a:pos x="T4" y="T5"/>
                </a:cxn>
                <a:cxn ang="0">
                  <a:pos x="T6" y="T7"/>
                </a:cxn>
                <a:cxn ang="0">
                  <a:pos x="T8" y="T9"/>
                </a:cxn>
                <a:cxn ang="0">
                  <a:pos x="T10" y="T11"/>
                </a:cxn>
              </a:cxnLst>
              <a:rect l="0" t="0" r="r" b="b"/>
              <a:pathLst>
                <a:path w="80" h="83">
                  <a:moveTo>
                    <a:pt x="80" y="64"/>
                  </a:moveTo>
                  <a:lnTo>
                    <a:pt x="40" y="83"/>
                  </a:lnTo>
                  <a:lnTo>
                    <a:pt x="0" y="64"/>
                  </a:lnTo>
                  <a:lnTo>
                    <a:pt x="0" y="0"/>
                  </a:lnTo>
                  <a:lnTo>
                    <a:pt x="80" y="0"/>
                  </a:lnTo>
                  <a:lnTo>
                    <a:pt x="80" y="64"/>
                  </a:lnTo>
                  <a:close/>
                </a:path>
              </a:pathLst>
            </a:custGeom>
            <a:solidFill>
              <a:srgbClr val="FFB9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pPr>
                <a:defRPr/>
              </a:pPr>
              <a:endParaRPr lang="en-US" kern="0">
                <a:solidFill>
                  <a:srgbClr val="000000"/>
                </a:solidFill>
              </a:endParaRPr>
            </a:p>
          </p:txBody>
        </p:sp>
        <p:sp>
          <p:nvSpPr>
            <p:cNvPr id="1028" name="Freeform 636"/>
            <p:cNvSpPr>
              <a:spLocks/>
            </p:cNvSpPr>
            <p:nvPr/>
          </p:nvSpPr>
          <p:spPr bwMode="auto">
            <a:xfrm>
              <a:off x="6153546" y="4213774"/>
              <a:ext cx="56877" cy="399402"/>
            </a:xfrm>
            <a:custGeom>
              <a:avLst/>
              <a:gdLst>
                <a:gd name="T0" fmla="*/ 35 w 45"/>
                <a:gd name="T1" fmla="*/ 23 h 316"/>
                <a:gd name="T2" fmla="*/ 45 w 45"/>
                <a:gd name="T3" fmla="*/ 19 h 316"/>
                <a:gd name="T4" fmla="*/ 23 w 45"/>
                <a:gd name="T5" fmla="*/ 0 h 316"/>
                <a:gd name="T6" fmla="*/ 0 w 45"/>
                <a:gd name="T7" fmla="*/ 19 h 316"/>
                <a:gd name="T8" fmla="*/ 11 w 45"/>
                <a:gd name="T9" fmla="*/ 23 h 316"/>
                <a:gd name="T10" fmla="*/ 9 w 45"/>
                <a:gd name="T11" fmla="*/ 290 h 316"/>
                <a:gd name="T12" fmla="*/ 23 w 45"/>
                <a:gd name="T13" fmla="*/ 316 h 316"/>
                <a:gd name="T14" fmla="*/ 35 w 45"/>
                <a:gd name="T15" fmla="*/ 290 h 316"/>
                <a:gd name="T16" fmla="*/ 35 w 45"/>
                <a:gd name="T17" fmla="*/ 23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316">
                  <a:moveTo>
                    <a:pt x="35" y="23"/>
                  </a:moveTo>
                  <a:lnTo>
                    <a:pt x="45" y="19"/>
                  </a:lnTo>
                  <a:lnTo>
                    <a:pt x="23" y="0"/>
                  </a:lnTo>
                  <a:lnTo>
                    <a:pt x="0" y="19"/>
                  </a:lnTo>
                  <a:lnTo>
                    <a:pt x="11" y="23"/>
                  </a:lnTo>
                  <a:lnTo>
                    <a:pt x="9" y="290"/>
                  </a:lnTo>
                  <a:lnTo>
                    <a:pt x="23" y="316"/>
                  </a:lnTo>
                  <a:lnTo>
                    <a:pt x="35" y="290"/>
                  </a:lnTo>
                  <a:lnTo>
                    <a:pt x="35" y="23"/>
                  </a:lnTo>
                  <a:close/>
                </a:path>
              </a:pathLst>
            </a:custGeom>
            <a:solidFill>
              <a:srgbClr val="68217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pPr>
                <a:defRPr/>
              </a:pPr>
              <a:endParaRPr lang="en-US" kern="0">
                <a:solidFill>
                  <a:srgbClr val="000000"/>
                </a:solidFill>
              </a:endParaRPr>
            </a:p>
          </p:txBody>
        </p:sp>
        <p:sp>
          <p:nvSpPr>
            <p:cNvPr id="1029" name="Freeform 637"/>
            <p:cNvSpPr>
              <a:spLocks/>
            </p:cNvSpPr>
            <p:nvPr/>
          </p:nvSpPr>
          <p:spPr bwMode="auto">
            <a:xfrm>
              <a:off x="5893176" y="4218830"/>
              <a:ext cx="214868" cy="558658"/>
            </a:xfrm>
            <a:custGeom>
              <a:avLst/>
              <a:gdLst>
                <a:gd name="T0" fmla="*/ 72 w 72"/>
                <a:gd name="T1" fmla="*/ 8 h 187"/>
                <a:gd name="T2" fmla="*/ 43 w 72"/>
                <a:gd name="T3" fmla="*/ 0 h 187"/>
                <a:gd name="T4" fmla="*/ 0 w 72"/>
                <a:gd name="T5" fmla="*/ 187 h 187"/>
                <a:gd name="T6" fmla="*/ 29 w 72"/>
                <a:gd name="T7" fmla="*/ 187 h 187"/>
                <a:gd name="T8" fmla="*/ 72 w 72"/>
                <a:gd name="T9" fmla="*/ 8 h 187"/>
              </a:gdLst>
              <a:ahLst/>
              <a:cxnLst>
                <a:cxn ang="0">
                  <a:pos x="T0" y="T1"/>
                </a:cxn>
                <a:cxn ang="0">
                  <a:pos x="T2" y="T3"/>
                </a:cxn>
                <a:cxn ang="0">
                  <a:pos x="T4" y="T5"/>
                </a:cxn>
                <a:cxn ang="0">
                  <a:pos x="T6" y="T7"/>
                </a:cxn>
                <a:cxn ang="0">
                  <a:pos x="T8" y="T9"/>
                </a:cxn>
              </a:cxnLst>
              <a:rect l="0" t="0" r="r" b="b"/>
              <a:pathLst>
                <a:path w="72" h="187">
                  <a:moveTo>
                    <a:pt x="72" y="8"/>
                  </a:moveTo>
                  <a:cubicBezTo>
                    <a:pt x="62" y="5"/>
                    <a:pt x="53" y="3"/>
                    <a:pt x="43" y="0"/>
                  </a:cubicBezTo>
                  <a:cubicBezTo>
                    <a:pt x="15" y="60"/>
                    <a:pt x="6" y="121"/>
                    <a:pt x="0" y="187"/>
                  </a:cubicBezTo>
                  <a:cubicBezTo>
                    <a:pt x="29" y="187"/>
                    <a:pt x="29" y="187"/>
                    <a:pt x="29" y="187"/>
                  </a:cubicBezTo>
                  <a:cubicBezTo>
                    <a:pt x="36" y="123"/>
                    <a:pt x="45" y="66"/>
                    <a:pt x="72" y="8"/>
                  </a:cubicBezTo>
                  <a:close/>
                </a:path>
              </a:pathLst>
            </a:custGeom>
            <a:solidFill>
              <a:srgbClr val="4423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pPr>
                <a:defRPr/>
              </a:pPr>
              <a:endParaRPr lang="en-US" kern="0">
                <a:solidFill>
                  <a:srgbClr val="000000"/>
                </a:solidFill>
              </a:endParaRPr>
            </a:p>
          </p:txBody>
        </p:sp>
        <p:sp>
          <p:nvSpPr>
            <p:cNvPr id="1030" name="Freeform 638"/>
            <p:cNvSpPr>
              <a:spLocks/>
            </p:cNvSpPr>
            <p:nvPr/>
          </p:nvSpPr>
          <p:spPr bwMode="auto">
            <a:xfrm>
              <a:off x="6260980" y="4218830"/>
              <a:ext cx="214868" cy="558658"/>
            </a:xfrm>
            <a:custGeom>
              <a:avLst/>
              <a:gdLst>
                <a:gd name="T0" fmla="*/ 0 w 72"/>
                <a:gd name="T1" fmla="*/ 8 h 187"/>
                <a:gd name="T2" fmla="*/ 28 w 72"/>
                <a:gd name="T3" fmla="*/ 0 h 187"/>
                <a:gd name="T4" fmla="*/ 72 w 72"/>
                <a:gd name="T5" fmla="*/ 187 h 187"/>
                <a:gd name="T6" fmla="*/ 43 w 72"/>
                <a:gd name="T7" fmla="*/ 187 h 187"/>
                <a:gd name="T8" fmla="*/ 0 w 72"/>
                <a:gd name="T9" fmla="*/ 8 h 187"/>
              </a:gdLst>
              <a:ahLst/>
              <a:cxnLst>
                <a:cxn ang="0">
                  <a:pos x="T0" y="T1"/>
                </a:cxn>
                <a:cxn ang="0">
                  <a:pos x="T2" y="T3"/>
                </a:cxn>
                <a:cxn ang="0">
                  <a:pos x="T4" y="T5"/>
                </a:cxn>
                <a:cxn ang="0">
                  <a:pos x="T6" y="T7"/>
                </a:cxn>
                <a:cxn ang="0">
                  <a:pos x="T8" y="T9"/>
                </a:cxn>
              </a:cxnLst>
              <a:rect l="0" t="0" r="r" b="b"/>
              <a:pathLst>
                <a:path w="72" h="187">
                  <a:moveTo>
                    <a:pt x="0" y="8"/>
                  </a:moveTo>
                  <a:cubicBezTo>
                    <a:pt x="9" y="5"/>
                    <a:pt x="19" y="3"/>
                    <a:pt x="28" y="0"/>
                  </a:cubicBezTo>
                  <a:cubicBezTo>
                    <a:pt x="56" y="60"/>
                    <a:pt x="66" y="121"/>
                    <a:pt x="72" y="187"/>
                  </a:cubicBezTo>
                  <a:cubicBezTo>
                    <a:pt x="43" y="187"/>
                    <a:pt x="43" y="187"/>
                    <a:pt x="43" y="187"/>
                  </a:cubicBezTo>
                  <a:cubicBezTo>
                    <a:pt x="36" y="123"/>
                    <a:pt x="27" y="66"/>
                    <a:pt x="0" y="8"/>
                  </a:cubicBezTo>
                  <a:close/>
                </a:path>
              </a:pathLst>
            </a:custGeom>
            <a:solidFill>
              <a:srgbClr val="4423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pPr>
                <a:defRPr/>
              </a:pPr>
              <a:endParaRPr lang="en-US" kern="0">
                <a:solidFill>
                  <a:srgbClr val="000000"/>
                </a:solidFill>
              </a:endParaRPr>
            </a:p>
          </p:txBody>
        </p:sp>
        <p:sp>
          <p:nvSpPr>
            <p:cNvPr id="1031" name="Freeform 639"/>
            <p:cNvSpPr>
              <a:spLocks/>
            </p:cNvSpPr>
            <p:nvPr/>
          </p:nvSpPr>
          <p:spPr bwMode="auto">
            <a:xfrm>
              <a:off x="6048639" y="4828045"/>
              <a:ext cx="131449" cy="585200"/>
            </a:xfrm>
            <a:custGeom>
              <a:avLst/>
              <a:gdLst>
                <a:gd name="T0" fmla="*/ 85 w 104"/>
                <a:gd name="T1" fmla="*/ 463 h 463"/>
                <a:gd name="T2" fmla="*/ 14 w 104"/>
                <a:gd name="T3" fmla="*/ 463 h 463"/>
                <a:gd name="T4" fmla="*/ 0 w 104"/>
                <a:gd name="T5" fmla="*/ 0 h 463"/>
                <a:gd name="T6" fmla="*/ 104 w 104"/>
                <a:gd name="T7" fmla="*/ 0 h 463"/>
                <a:gd name="T8" fmla="*/ 85 w 104"/>
                <a:gd name="T9" fmla="*/ 463 h 463"/>
              </a:gdLst>
              <a:ahLst/>
              <a:cxnLst>
                <a:cxn ang="0">
                  <a:pos x="T0" y="T1"/>
                </a:cxn>
                <a:cxn ang="0">
                  <a:pos x="T2" y="T3"/>
                </a:cxn>
                <a:cxn ang="0">
                  <a:pos x="T4" y="T5"/>
                </a:cxn>
                <a:cxn ang="0">
                  <a:pos x="T6" y="T7"/>
                </a:cxn>
                <a:cxn ang="0">
                  <a:pos x="T8" y="T9"/>
                </a:cxn>
              </a:cxnLst>
              <a:rect l="0" t="0" r="r" b="b"/>
              <a:pathLst>
                <a:path w="104" h="463">
                  <a:moveTo>
                    <a:pt x="85" y="463"/>
                  </a:moveTo>
                  <a:lnTo>
                    <a:pt x="14" y="463"/>
                  </a:lnTo>
                  <a:lnTo>
                    <a:pt x="0" y="0"/>
                  </a:lnTo>
                  <a:lnTo>
                    <a:pt x="104" y="0"/>
                  </a:lnTo>
                  <a:lnTo>
                    <a:pt x="85" y="463"/>
                  </a:lnTo>
                  <a:close/>
                </a:path>
              </a:pathLst>
            </a:custGeom>
            <a:solidFill>
              <a:srgbClr val="0072C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pPr>
                <a:defRPr/>
              </a:pPr>
              <a:endParaRPr lang="en-US" kern="0">
                <a:solidFill>
                  <a:srgbClr val="000000"/>
                </a:solidFill>
              </a:endParaRPr>
            </a:p>
          </p:txBody>
        </p:sp>
        <p:sp>
          <p:nvSpPr>
            <p:cNvPr id="1032" name="Freeform 640"/>
            <p:cNvSpPr>
              <a:spLocks/>
            </p:cNvSpPr>
            <p:nvPr/>
          </p:nvSpPr>
          <p:spPr bwMode="auto">
            <a:xfrm>
              <a:off x="6182616" y="4828045"/>
              <a:ext cx="131449" cy="585200"/>
            </a:xfrm>
            <a:custGeom>
              <a:avLst/>
              <a:gdLst>
                <a:gd name="T0" fmla="*/ 90 w 104"/>
                <a:gd name="T1" fmla="*/ 463 h 463"/>
                <a:gd name="T2" fmla="*/ 19 w 104"/>
                <a:gd name="T3" fmla="*/ 463 h 463"/>
                <a:gd name="T4" fmla="*/ 0 w 104"/>
                <a:gd name="T5" fmla="*/ 0 h 463"/>
                <a:gd name="T6" fmla="*/ 104 w 104"/>
                <a:gd name="T7" fmla="*/ 0 h 463"/>
                <a:gd name="T8" fmla="*/ 90 w 104"/>
                <a:gd name="T9" fmla="*/ 463 h 463"/>
              </a:gdLst>
              <a:ahLst/>
              <a:cxnLst>
                <a:cxn ang="0">
                  <a:pos x="T0" y="T1"/>
                </a:cxn>
                <a:cxn ang="0">
                  <a:pos x="T2" y="T3"/>
                </a:cxn>
                <a:cxn ang="0">
                  <a:pos x="T4" y="T5"/>
                </a:cxn>
                <a:cxn ang="0">
                  <a:pos x="T6" y="T7"/>
                </a:cxn>
                <a:cxn ang="0">
                  <a:pos x="T8" y="T9"/>
                </a:cxn>
              </a:cxnLst>
              <a:rect l="0" t="0" r="r" b="b"/>
              <a:pathLst>
                <a:path w="104" h="463">
                  <a:moveTo>
                    <a:pt x="90" y="463"/>
                  </a:moveTo>
                  <a:lnTo>
                    <a:pt x="19" y="463"/>
                  </a:lnTo>
                  <a:lnTo>
                    <a:pt x="0" y="0"/>
                  </a:lnTo>
                  <a:lnTo>
                    <a:pt x="104" y="0"/>
                  </a:lnTo>
                  <a:lnTo>
                    <a:pt x="90" y="463"/>
                  </a:lnTo>
                  <a:close/>
                </a:path>
              </a:pathLst>
            </a:custGeom>
            <a:solidFill>
              <a:srgbClr val="0072C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pPr>
                <a:defRPr/>
              </a:pPr>
              <a:endParaRPr lang="en-US" kern="0">
                <a:solidFill>
                  <a:srgbClr val="000000"/>
                </a:solidFill>
              </a:endParaRPr>
            </a:p>
          </p:txBody>
        </p:sp>
        <p:sp>
          <p:nvSpPr>
            <p:cNvPr id="1033" name="Freeform 641"/>
            <p:cNvSpPr>
              <a:spLocks/>
            </p:cNvSpPr>
            <p:nvPr/>
          </p:nvSpPr>
          <p:spPr bwMode="auto">
            <a:xfrm>
              <a:off x="5905815" y="4777487"/>
              <a:ext cx="61933" cy="72044"/>
            </a:xfrm>
            <a:custGeom>
              <a:avLst/>
              <a:gdLst>
                <a:gd name="T0" fmla="*/ 0 w 21"/>
                <a:gd name="T1" fmla="*/ 0 h 24"/>
                <a:gd name="T2" fmla="*/ 0 w 21"/>
                <a:gd name="T3" fmla="*/ 13 h 24"/>
                <a:gd name="T4" fmla="*/ 10 w 21"/>
                <a:gd name="T5" fmla="*/ 24 h 24"/>
                <a:gd name="T6" fmla="*/ 21 w 21"/>
                <a:gd name="T7" fmla="*/ 13 h 24"/>
                <a:gd name="T8" fmla="*/ 21 w 21"/>
                <a:gd name="T9" fmla="*/ 0 h 24"/>
                <a:gd name="T10" fmla="*/ 0 w 21"/>
                <a:gd name="T11" fmla="*/ 0 h 24"/>
              </a:gdLst>
              <a:ahLst/>
              <a:cxnLst>
                <a:cxn ang="0">
                  <a:pos x="T0" y="T1"/>
                </a:cxn>
                <a:cxn ang="0">
                  <a:pos x="T2" y="T3"/>
                </a:cxn>
                <a:cxn ang="0">
                  <a:pos x="T4" y="T5"/>
                </a:cxn>
                <a:cxn ang="0">
                  <a:pos x="T6" y="T7"/>
                </a:cxn>
                <a:cxn ang="0">
                  <a:pos x="T8" y="T9"/>
                </a:cxn>
                <a:cxn ang="0">
                  <a:pos x="T10" y="T11"/>
                </a:cxn>
              </a:cxnLst>
              <a:rect l="0" t="0" r="r" b="b"/>
              <a:pathLst>
                <a:path w="21" h="24">
                  <a:moveTo>
                    <a:pt x="0" y="0"/>
                  </a:moveTo>
                  <a:cubicBezTo>
                    <a:pt x="0" y="13"/>
                    <a:pt x="0" y="13"/>
                    <a:pt x="0" y="13"/>
                  </a:cubicBezTo>
                  <a:cubicBezTo>
                    <a:pt x="0" y="19"/>
                    <a:pt x="4" y="24"/>
                    <a:pt x="10" y="24"/>
                  </a:cubicBezTo>
                  <a:cubicBezTo>
                    <a:pt x="16" y="24"/>
                    <a:pt x="21" y="19"/>
                    <a:pt x="21" y="13"/>
                  </a:cubicBezTo>
                  <a:cubicBezTo>
                    <a:pt x="21" y="0"/>
                    <a:pt x="21" y="0"/>
                    <a:pt x="21" y="0"/>
                  </a:cubicBezTo>
                  <a:lnTo>
                    <a:pt x="0" y="0"/>
                  </a:lnTo>
                  <a:close/>
                </a:path>
              </a:pathLst>
            </a:custGeom>
            <a:solidFill>
              <a:srgbClr val="FFB9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pPr>
                <a:defRPr/>
              </a:pPr>
              <a:endParaRPr lang="en-US" kern="0">
                <a:solidFill>
                  <a:srgbClr val="000000"/>
                </a:solidFill>
              </a:endParaRPr>
            </a:p>
          </p:txBody>
        </p:sp>
        <p:sp>
          <p:nvSpPr>
            <p:cNvPr id="1034" name="Freeform 642"/>
            <p:cNvSpPr>
              <a:spLocks/>
            </p:cNvSpPr>
            <p:nvPr/>
          </p:nvSpPr>
          <p:spPr bwMode="auto">
            <a:xfrm>
              <a:off x="6397484" y="4777487"/>
              <a:ext cx="65724" cy="72044"/>
            </a:xfrm>
            <a:custGeom>
              <a:avLst/>
              <a:gdLst>
                <a:gd name="T0" fmla="*/ 0 w 22"/>
                <a:gd name="T1" fmla="*/ 0 h 24"/>
                <a:gd name="T2" fmla="*/ 0 w 22"/>
                <a:gd name="T3" fmla="*/ 13 h 24"/>
                <a:gd name="T4" fmla="*/ 11 w 22"/>
                <a:gd name="T5" fmla="*/ 24 h 24"/>
                <a:gd name="T6" fmla="*/ 22 w 22"/>
                <a:gd name="T7" fmla="*/ 13 h 24"/>
                <a:gd name="T8" fmla="*/ 22 w 22"/>
                <a:gd name="T9" fmla="*/ 0 h 24"/>
                <a:gd name="T10" fmla="*/ 0 w 22"/>
                <a:gd name="T11" fmla="*/ 0 h 24"/>
              </a:gdLst>
              <a:ahLst/>
              <a:cxnLst>
                <a:cxn ang="0">
                  <a:pos x="T0" y="T1"/>
                </a:cxn>
                <a:cxn ang="0">
                  <a:pos x="T2" y="T3"/>
                </a:cxn>
                <a:cxn ang="0">
                  <a:pos x="T4" y="T5"/>
                </a:cxn>
                <a:cxn ang="0">
                  <a:pos x="T6" y="T7"/>
                </a:cxn>
                <a:cxn ang="0">
                  <a:pos x="T8" y="T9"/>
                </a:cxn>
                <a:cxn ang="0">
                  <a:pos x="T10" y="T11"/>
                </a:cxn>
              </a:cxnLst>
              <a:rect l="0" t="0" r="r" b="b"/>
              <a:pathLst>
                <a:path w="22" h="24">
                  <a:moveTo>
                    <a:pt x="0" y="0"/>
                  </a:moveTo>
                  <a:cubicBezTo>
                    <a:pt x="0" y="13"/>
                    <a:pt x="0" y="13"/>
                    <a:pt x="0" y="13"/>
                  </a:cubicBezTo>
                  <a:cubicBezTo>
                    <a:pt x="0" y="19"/>
                    <a:pt x="5" y="24"/>
                    <a:pt x="11" y="24"/>
                  </a:cubicBezTo>
                  <a:cubicBezTo>
                    <a:pt x="17" y="24"/>
                    <a:pt x="22" y="19"/>
                    <a:pt x="22" y="13"/>
                  </a:cubicBezTo>
                  <a:cubicBezTo>
                    <a:pt x="22" y="0"/>
                    <a:pt x="22" y="0"/>
                    <a:pt x="22" y="0"/>
                  </a:cubicBezTo>
                  <a:lnTo>
                    <a:pt x="0" y="0"/>
                  </a:lnTo>
                  <a:close/>
                </a:path>
              </a:pathLst>
            </a:custGeom>
            <a:solidFill>
              <a:srgbClr val="FFB9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pPr>
                <a:defRPr/>
              </a:pPr>
              <a:endParaRPr lang="en-US" kern="0">
                <a:solidFill>
                  <a:srgbClr val="000000"/>
                </a:solidFill>
              </a:endParaRPr>
            </a:p>
          </p:txBody>
        </p:sp>
        <p:sp>
          <p:nvSpPr>
            <p:cNvPr id="1035" name="Freeform 643"/>
            <p:cNvSpPr>
              <a:spLocks/>
            </p:cNvSpPr>
            <p:nvPr/>
          </p:nvSpPr>
          <p:spPr bwMode="auto">
            <a:xfrm>
              <a:off x="6022097" y="4189759"/>
              <a:ext cx="322302" cy="638285"/>
            </a:xfrm>
            <a:custGeom>
              <a:avLst/>
              <a:gdLst>
                <a:gd name="T0" fmla="*/ 167 w 255"/>
                <a:gd name="T1" fmla="*/ 0 h 505"/>
                <a:gd name="T2" fmla="*/ 127 w 255"/>
                <a:gd name="T3" fmla="*/ 314 h 505"/>
                <a:gd name="T4" fmla="*/ 87 w 255"/>
                <a:gd name="T5" fmla="*/ 0 h 505"/>
                <a:gd name="T6" fmla="*/ 0 w 255"/>
                <a:gd name="T7" fmla="*/ 23 h 505"/>
                <a:gd name="T8" fmla="*/ 4 w 255"/>
                <a:gd name="T9" fmla="*/ 505 h 505"/>
                <a:gd name="T10" fmla="*/ 250 w 255"/>
                <a:gd name="T11" fmla="*/ 505 h 505"/>
                <a:gd name="T12" fmla="*/ 255 w 255"/>
                <a:gd name="T13" fmla="*/ 23 h 505"/>
                <a:gd name="T14" fmla="*/ 167 w 255"/>
                <a:gd name="T15" fmla="*/ 0 h 5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5" h="505">
                  <a:moveTo>
                    <a:pt x="167" y="0"/>
                  </a:moveTo>
                  <a:lnTo>
                    <a:pt x="127" y="314"/>
                  </a:lnTo>
                  <a:lnTo>
                    <a:pt x="87" y="0"/>
                  </a:lnTo>
                  <a:lnTo>
                    <a:pt x="0" y="23"/>
                  </a:lnTo>
                  <a:lnTo>
                    <a:pt x="4" y="505"/>
                  </a:lnTo>
                  <a:lnTo>
                    <a:pt x="250" y="505"/>
                  </a:lnTo>
                  <a:lnTo>
                    <a:pt x="255" y="23"/>
                  </a:lnTo>
                  <a:lnTo>
                    <a:pt x="167" y="0"/>
                  </a:lnTo>
                  <a:close/>
                </a:path>
              </a:pathLst>
            </a:custGeom>
            <a:solidFill>
              <a:srgbClr val="4423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pPr>
                <a:defRPr/>
              </a:pPr>
              <a:endParaRPr lang="en-US" kern="0">
                <a:solidFill>
                  <a:srgbClr val="000000"/>
                </a:solidFill>
              </a:endParaRPr>
            </a:p>
          </p:txBody>
        </p:sp>
        <p:sp>
          <p:nvSpPr>
            <p:cNvPr id="1036" name="Freeform 644"/>
            <p:cNvSpPr>
              <a:spLocks/>
            </p:cNvSpPr>
            <p:nvPr/>
          </p:nvSpPr>
          <p:spPr bwMode="auto">
            <a:xfrm>
              <a:off x="6263508" y="400775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FFD6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pPr>
                <a:defRPr/>
              </a:pPr>
              <a:endParaRPr lang="en-US" kern="0">
                <a:solidFill>
                  <a:srgbClr val="000000"/>
                </a:solidFill>
              </a:endParaRPr>
            </a:p>
          </p:txBody>
        </p:sp>
        <p:sp>
          <p:nvSpPr>
            <p:cNvPr id="1037" name="Freeform 645"/>
            <p:cNvSpPr>
              <a:spLocks/>
            </p:cNvSpPr>
            <p:nvPr/>
          </p:nvSpPr>
          <p:spPr bwMode="auto">
            <a:xfrm>
              <a:off x="6263508" y="400396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FFD6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pPr>
                <a:defRPr/>
              </a:pPr>
              <a:endParaRPr lang="en-US" kern="0">
                <a:solidFill>
                  <a:srgbClr val="000000"/>
                </a:solidFill>
              </a:endParaRPr>
            </a:p>
          </p:txBody>
        </p:sp>
        <p:sp>
          <p:nvSpPr>
            <p:cNvPr id="1038" name="Freeform 646"/>
            <p:cNvSpPr>
              <a:spLocks/>
            </p:cNvSpPr>
            <p:nvPr/>
          </p:nvSpPr>
          <p:spPr bwMode="auto">
            <a:xfrm>
              <a:off x="6260980" y="399511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FFD6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pPr>
                <a:defRPr/>
              </a:pPr>
              <a:endParaRPr lang="en-US" kern="0">
                <a:solidFill>
                  <a:srgbClr val="000000"/>
                </a:solidFill>
              </a:endParaRPr>
            </a:p>
          </p:txBody>
        </p:sp>
        <p:sp>
          <p:nvSpPr>
            <p:cNvPr id="1039" name="Freeform 647"/>
            <p:cNvSpPr>
              <a:spLocks/>
            </p:cNvSpPr>
            <p:nvPr/>
          </p:nvSpPr>
          <p:spPr bwMode="auto">
            <a:xfrm>
              <a:off x="6260980" y="399890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FFD6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pPr>
                <a:defRPr/>
              </a:pPr>
              <a:endParaRPr lang="en-US" kern="0">
                <a:solidFill>
                  <a:srgbClr val="000000"/>
                </a:solidFill>
              </a:endParaRPr>
            </a:p>
          </p:txBody>
        </p:sp>
        <p:sp>
          <p:nvSpPr>
            <p:cNvPr id="1040" name="Freeform 648"/>
            <p:cNvSpPr>
              <a:spLocks/>
            </p:cNvSpPr>
            <p:nvPr/>
          </p:nvSpPr>
          <p:spPr bwMode="auto">
            <a:xfrm>
              <a:off x="6102988" y="399890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FFD6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pPr>
                <a:defRPr/>
              </a:pPr>
              <a:endParaRPr lang="en-US" kern="0">
                <a:solidFill>
                  <a:srgbClr val="000000"/>
                </a:solidFill>
              </a:endParaRPr>
            </a:p>
          </p:txBody>
        </p:sp>
        <p:sp>
          <p:nvSpPr>
            <p:cNvPr id="1041" name="Freeform 649"/>
            <p:cNvSpPr>
              <a:spLocks/>
            </p:cNvSpPr>
            <p:nvPr/>
          </p:nvSpPr>
          <p:spPr bwMode="auto">
            <a:xfrm>
              <a:off x="6266035" y="4010281"/>
              <a:ext cx="0" cy="2528"/>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solidFill>
              <a:srgbClr val="FFD6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pPr>
                <a:defRPr/>
              </a:pPr>
              <a:endParaRPr lang="en-US" kern="0">
                <a:solidFill>
                  <a:srgbClr val="000000"/>
                </a:solidFill>
              </a:endParaRPr>
            </a:p>
          </p:txBody>
        </p:sp>
        <p:sp>
          <p:nvSpPr>
            <p:cNvPr id="1042" name="Freeform 650"/>
            <p:cNvSpPr>
              <a:spLocks/>
            </p:cNvSpPr>
            <p:nvPr/>
          </p:nvSpPr>
          <p:spPr bwMode="auto">
            <a:xfrm>
              <a:off x="6266035" y="4012809"/>
              <a:ext cx="0" cy="379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solidFill>
              <a:srgbClr val="FFD6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pPr>
                <a:defRPr/>
              </a:pPr>
              <a:endParaRPr lang="en-US" kern="0">
                <a:solidFill>
                  <a:srgbClr val="000000"/>
                </a:solidFill>
              </a:endParaRPr>
            </a:p>
          </p:txBody>
        </p:sp>
        <p:sp>
          <p:nvSpPr>
            <p:cNvPr id="1043" name="Freeform 651"/>
            <p:cNvSpPr>
              <a:spLocks/>
            </p:cNvSpPr>
            <p:nvPr/>
          </p:nvSpPr>
          <p:spPr bwMode="auto">
            <a:xfrm>
              <a:off x="6257188" y="399258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FFD6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pPr>
                <a:defRPr/>
              </a:pPr>
              <a:endParaRPr lang="en-US" kern="0">
                <a:solidFill>
                  <a:srgbClr val="000000"/>
                </a:solidFill>
              </a:endParaRPr>
            </a:p>
          </p:txBody>
        </p:sp>
        <p:sp>
          <p:nvSpPr>
            <p:cNvPr id="1044" name="Freeform 652"/>
            <p:cNvSpPr>
              <a:spLocks/>
            </p:cNvSpPr>
            <p:nvPr/>
          </p:nvSpPr>
          <p:spPr bwMode="auto">
            <a:xfrm>
              <a:off x="6096669" y="401280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FFD6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pPr>
                <a:defRPr/>
              </a:pPr>
              <a:endParaRPr lang="en-US" kern="0">
                <a:solidFill>
                  <a:srgbClr val="000000"/>
                </a:solidFill>
              </a:endParaRPr>
            </a:p>
          </p:txBody>
        </p:sp>
        <p:sp>
          <p:nvSpPr>
            <p:cNvPr id="1045" name="Freeform 653"/>
            <p:cNvSpPr>
              <a:spLocks/>
            </p:cNvSpPr>
            <p:nvPr/>
          </p:nvSpPr>
          <p:spPr bwMode="auto">
            <a:xfrm>
              <a:off x="6099197" y="400396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FFD6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pPr>
                <a:defRPr/>
              </a:pPr>
              <a:endParaRPr lang="en-US" kern="0">
                <a:solidFill>
                  <a:srgbClr val="000000"/>
                </a:solidFill>
              </a:endParaRPr>
            </a:p>
          </p:txBody>
        </p:sp>
        <p:sp>
          <p:nvSpPr>
            <p:cNvPr id="1046" name="Freeform 654"/>
            <p:cNvSpPr>
              <a:spLocks/>
            </p:cNvSpPr>
            <p:nvPr/>
          </p:nvSpPr>
          <p:spPr bwMode="auto">
            <a:xfrm>
              <a:off x="6099197" y="400143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FFD6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pPr>
                <a:defRPr/>
              </a:pPr>
              <a:endParaRPr lang="en-US" kern="0">
                <a:solidFill>
                  <a:srgbClr val="000000"/>
                </a:solidFill>
              </a:endParaRPr>
            </a:p>
          </p:txBody>
        </p:sp>
        <p:sp>
          <p:nvSpPr>
            <p:cNvPr id="1047" name="Freeform 655"/>
            <p:cNvSpPr>
              <a:spLocks/>
            </p:cNvSpPr>
            <p:nvPr/>
          </p:nvSpPr>
          <p:spPr bwMode="auto">
            <a:xfrm>
              <a:off x="6096669" y="400775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FFD6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pPr>
                <a:defRPr/>
              </a:pPr>
              <a:endParaRPr lang="en-US" kern="0">
                <a:solidFill>
                  <a:srgbClr val="000000"/>
                </a:solidFill>
              </a:endParaRPr>
            </a:p>
          </p:txBody>
        </p:sp>
        <p:sp>
          <p:nvSpPr>
            <p:cNvPr id="1048" name="Freeform 656"/>
            <p:cNvSpPr>
              <a:spLocks/>
            </p:cNvSpPr>
            <p:nvPr/>
          </p:nvSpPr>
          <p:spPr bwMode="auto">
            <a:xfrm>
              <a:off x="6081501" y="3986267"/>
              <a:ext cx="199701" cy="179478"/>
            </a:xfrm>
            <a:custGeom>
              <a:avLst/>
              <a:gdLst>
                <a:gd name="T0" fmla="*/ 64 w 67"/>
                <a:gd name="T1" fmla="*/ 15 h 60"/>
                <a:gd name="T2" fmla="*/ 62 w 67"/>
                <a:gd name="T3" fmla="*/ 14 h 60"/>
                <a:gd name="T4" fmla="*/ 62 w 67"/>
                <a:gd name="T5" fmla="*/ 10 h 60"/>
                <a:gd name="T6" fmla="*/ 62 w 67"/>
                <a:gd name="T7" fmla="*/ 9 h 60"/>
                <a:gd name="T8" fmla="*/ 62 w 67"/>
                <a:gd name="T9" fmla="*/ 9 h 60"/>
                <a:gd name="T10" fmla="*/ 62 w 67"/>
                <a:gd name="T11" fmla="*/ 8 h 60"/>
                <a:gd name="T12" fmla="*/ 61 w 67"/>
                <a:gd name="T13" fmla="*/ 7 h 60"/>
                <a:gd name="T14" fmla="*/ 61 w 67"/>
                <a:gd name="T15" fmla="*/ 7 h 60"/>
                <a:gd name="T16" fmla="*/ 61 w 67"/>
                <a:gd name="T17" fmla="*/ 6 h 60"/>
                <a:gd name="T18" fmla="*/ 61 w 67"/>
                <a:gd name="T19" fmla="*/ 6 h 60"/>
                <a:gd name="T20" fmla="*/ 60 w 67"/>
                <a:gd name="T21" fmla="*/ 4 h 60"/>
                <a:gd name="T22" fmla="*/ 60 w 67"/>
                <a:gd name="T23" fmla="*/ 4 h 60"/>
                <a:gd name="T24" fmla="*/ 60 w 67"/>
                <a:gd name="T25" fmla="*/ 3 h 60"/>
                <a:gd name="T26" fmla="*/ 60 w 67"/>
                <a:gd name="T27" fmla="*/ 3 h 60"/>
                <a:gd name="T28" fmla="*/ 59 w 67"/>
                <a:gd name="T29" fmla="*/ 2 h 60"/>
                <a:gd name="T30" fmla="*/ 59 w 67"/>
                <a:gd name="T31" fmla="*/ 2 h 60"/>
                <a:gd name="T32" fmla="*/ 54 w 67"/>
                <a:gd name="T33" fmla="*/ 3 h 60"/>
                <a:gd name="T34" fmla="*/ 45 w 67"/>
                <a:gd name="T35" fmla="*/ 1 h 60"/>
                <a:gd name="T36" fmla="*/ 27 w 67"/>
                <a:gd name="T37" fmla="*/ 3 h 60"/>
                <a:gd name="T38" fmla="*/ 9 w 67"/>
                <a:gd name="T39" fmla="*/ 0 h 60"/>
                <a:gd name="T40" fmla="*/ 7 w 67"/>
                <a:gd name="T41" fmla="*/ 4 h 60"/>
                <a:gd name="T42" fmla="*/ 7 w 67"/>
                <a:gd name="T43" fmla="*/ 4 h 60"/>
                <a:gd name="T44" fmla="*/ 6 w 67"/>
                <a:gd name="T45" fmla="*/ 5 h 60"/>
                <a:gd name="T46" fmla="*/ 6 w 67"/>
                <a:gd name="T47" fmla="*/ 5 h 60"/>
                <a:gd name="T48" fmla="*/ 6 w 67"/>
                <a:gd name="T49" fmla="*/ 6 h 60"/>
                <a:gd name="T50" fmla="*/ 6 w 67"/>
                <a:gd name="T51" fmla="*/ 6 h 60"/>
                <a:gd name="T52" fmla="*/ 5 w 67"/>
                <a:gd name="T53" fmla="*/ 7 h 60"/>
                <a:gd name="T54" fmla="*/ 5 w 67"/>
                <a:gd name="T55" fmla="*/ 7 h 60"/>
                <a:gd name="T56" fmla="*/ 5 w 67"/>
                <a:gd name="T57" fmla="*/ 9 h 60"/>
                <a:gd name="T58" fmla="*/ 5 w 67"/>
                <a:gd name="T59" fmla="*/ 9 h 60"/>
                <a:gd name="T60" fmla="*/ 5 w 67"/>
                <a:gd name="T61" fmla="*/ 10 h 60"/>
                <a:gd name="T62" fmla="*/ 5 w 67"/>
                <a:gd name="T63" fmla="*/ 14 h 60"/>
                <a:gd name="T64" fmla="*/ 4 w 67"/>
                <a:gd name="T65" fmla="*/ 14 h 60"/>
                <a:gd name="T66" fmla="*/ 0 w 67"/>
                <a:gd name="T67" fmla="*/ 19 h 60"/>
                <a:gd name="T68" fmla="*/ 0 w 67"/>
                <a:gd name="T69" fmla="*/ 30 h 60"/>
                <a:gd name="T70" fmla="*/ 5 w 67"/>
                <a:gd name="T71" fmla="*/ 35 h 60"/>
                <a:gd name="T72" fmla="*/ 21 w 67"/>
                <a:gd name="T73" fmla="*/ 60 h 60"/>
                <a:gd name="T74" fmla="*/ 46 w 67"/>
                <a:gd name="T75" fmla="*/ 60 h 60"/>
                <a:gd name="T76" fmla="*/ 62 w 67"/>
                <a:gd name="T77" fmla="*/ 35 h 60"/>
                <a:gd name="T78" fmla="*/ 67 w 67"/>
                <a:gd name="T79" fmla="*/ 30 h 60"/>
                <a:gd name="T80" fmla="*/ 67 w 67"/>
                <a:gd name="T81" fmla="*/ 19 h 60"/>
                <a:gd name="T82" fmla="*/ 64 w 67"/>
                <a:gd name="T83" fmla="*/ 15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7" h="60">
                  <a:moveTo>
                    <a:pt x="64" y="15"/>
                  </a:moveTo>
                  <a:cubicBezTo>
                    <a:pt x="63" y="15"/>
                    <a:pt x="62" y="14"/>
                    <a:pt x="62" y="14"/>
                  </a:cubicBezTo>
                  <a:cubicBezTo>
                    <a:pt x="62" y="10"/>
                    <a:pt x="62" y="10"/>
                    <a:pt x="62" y="10"/>
                  </a:cubicBezTo>
                  <a:cubicBezTo>
                    <a:pt x="62" y="10"/>
                    <a:pt x="62" y="9"/>
                    <a:pt x="62" y="9"/>
                  </a:cubicBezTo>
                  <a:cubicBezTo>
                    <a:pt x="62" y="9"/>
                    <a:pt x="62" y="9"/>
                    <a:pt x="62" y="9"/>
                  </a:cubicBezTo>
                  <a:cubicBezTo>
                    <a:pt x="62" y="8"/>
                    <a:pt x="62" y="8"/>
                    <a:pt x="62" y="8"/>
                  </a:cubicBezTo>
                  <a:cubicBezTo>
                    <a:pt x="62" y="8"/>
                    <a:pt x="62" y="7"/>
                    <a:pt x="61" y="7"/>
                  </a:cubicBezTo>
                  <a:cubicBezTo>
                    <a:pt x="61" y="7"/>
                    <a:pt x="61" y="7"/>
                    <a:pt x="61" y="7"/>
                  </a:cubicBezTo>
                  <a:cubicBezTo>
                    <a:pt x="61" y="6"/>
                    <a:pt x="61" y="6"/>
                    <a:pt x="61" y="6"/>
                  </a:cubicBezTo>
                  <a:cubicBezTo>
                    <a:pt x="61" y="6"/>
                    <a:pt x="61" y="6"/>
                    <a:pt x="61" y="6"/>
                  </a:cubicBezTo>
                  <a:cubicBezTo>
                    <a:pt x="61" y="5"/>
                    <a:pt x="61" y="5"/>
                    <a:pt x="60" y="4"/>
                  </a:cubicBezTo>
                  <a:cubicBezTo>
                    <a:pt x="60" y="4"/>
                    <a:pt x="60" y="4"/>
                    <a:pt x="60" y="4"/>
                  </a:cubicBezTo>
                  <a:cubicBezTo>
                    <a:pt x="60" y="4"/>
                    <a:pt x="60" y="4"/>
                    <a:pt x="60" y="3"/>
                  </a:cubicBezTo>
                  <a:cubicBezTo>
                    <a:pt x="60" y="3"/>
                    <a:pt x="60" y="3"/>
                    <a:pt x="60" y="3"/>
                  </a:cubicBezTo>
                  <a:cubicBezTo>
                    <a:pt x="60" y="3"/>
                    <a:pt x="59" y="3"/>
                    <a:pt x="59" y="2"/>
                  </a:cubicBezTo>
                  <a:cubicBezTo>
                    <a:pt x="59" y="2"/>
                    <a:pt x="59" y="2"/>
                    <a:pt x="59" y="2"/>
                  </a:cubicBezTo>
                  <a:cubicBezTo>
                    <a:pt x="58" y="3"/>
                    <a:pt x="56" y="3"/>
                    <a:pt x="54" y="3"/>
                  </a:cubicBezTo>
                  <a:cubicBezTo>
                    <a:pt x="50" y="3"/>
                    <a:pt x="47" y="2"/>
                    <a:pt x="45" y="1"/>
                  </a:cubicBezTo>
                  <a:cubicBezTo>
                    <a:pt x="40" y="2"/>
                    <a:pt x="34" y="3"/>
                    <a:pt x="27" y="3"/>
                  </a:cubicBezTo>
                  <a:cubicBezTo>
                    <a:pt x="20" y="3"/>
                    <a:pt x="14" y="2"/>
                    <a:pt x="9" y="0"/>
                  </a:cubicBezTo>
                  <a:cubicBezTo>
                    <a:pt x="8" y="1"/>
                    <a:pt x="7" y="2"/>
                    <a:pt x="7" y="4"/>
                  </a:cubicBezTo>
                  <a:cubicBezTo>
                    <a:pt x="7" y="4"/>
                    <a:pt x="7" y="4"/>
                    <a:pt x="7" y="4"/>
                  </a:cubicBezTo>
                  <a:cubicBezTo>
                    <a:pt x="6" y="4"/>
                    <a:pt x="6" y="4"/>
                    <a:pt x="6" y="5"/>
                  </a:cubicBezTo>
                  <a:cubicBezTo>
                    <a:pt x="6" y="5"/>
                    <a:pt x="6" y="5"/>
                    <a:pt x="6" y="5"/>
                  </a:cubicBezTo>
                  <a:cubicBezTo>
                    <a:pt x="6" y="5"/>
                    <a:pt x="6" y="6"/>
                    <a:pt x="6" y="6"/>
                  </a:cubicBezTo>
                  <a:cubicBezTo>
                    <a:pt x="6" y="6"/>
                    <a:pt x="6" y="6"/>
                    <a:pt x="6" y="6"/>
                  </a:cubicBezTo>
                  <a:cubicBezTo>
                    <a:pt x="5" y="6"/>
                    <a:pt x="5" y="7"/>
                    <a:pt x="5" y="7"/>
                  </a:cubicBezTo>
                  <a:cubicBezTo>
                    <a:pt x="5" y="7"/>
                    <a:pt x="5" y="7"/>
                    <a:pt x="5" y="7"/>
                  </a:cubicBezTo>
                  <a:cubicBezTo>
                    <a:pt x="5" y="8"/>
                    <a:pt x="5" y="8"/>
                    <a:pt x="5" y="9"/>
                  </a:cubicBezTo>
                  <a:cubicBezTo>
                    <a:pt x="5" y="9"/>
                    <a:pt x="5" y="9"/>
                    <a:pt x="5" y="9"/>
                  </a:cubicBezTo>
                  <a:cubicBezTo>
                    <a:pt x="5" y="9"/>
                    <a:pt x="5" y="10"/>
                    <a:pt x="5" y="10"/>
                  </a:cubicBezTo>
                  <a:cubicBezTo>
                    <a:pt x="5" y="14"/>
                    <a:pt x="5" y="14"/>
                    <a:pt x="5" y="14"/>
                  </a:cubicBezTo>
                  <a:cubicBezTo>
                    <a:pt x="5" y="14"/>
                    <a:pt x="4" y="14"/>
                    <a:pt x="4" y="14"/>
                  </a:cubicBezTo>
                  <a:cubicBezTo>
                    <a:pt x="2" y="15"/>
                    <a:pt x="0" y="17"/>
                    <a:pt x="0" y="19"/>
                  </a:cubicBezTo>
                  <a:cubicBezTo>
                    <a:pt x="0" y="30"/>
                    <a:pt x="0" y="30"/>
                    <a:pt x="0" y="30"/>
                  </a:cubicBezTo>
                  <a:cubicBezTo>
                    <a:pt x="0" y="32"/>
                    <a:pt x="2" y="35"/>
                    <a:pt x="5" y="35"/>
                  </a:cubicBezTo>
                  <a:cubicBezTo>
                    <a:pt x="5" y="35"/>
                    <a:pt x="13" y="60"/>
                    <a:pt x="21" y="60"/>
                  </a:cubicBezTo>
                  <a:cubicBezTo>
                    <a:pt x="46" y="60"/>
                    <a:pt x="46" y="60"/>
                    <a:pt x="46" y="60"/>
                  </a:cubicBezTo>
                  <a:cubicBezTo>
                    <a:pt x="54" y="60"/>
                    <a:pt x="62" y="35"/>
                    <a:pt x="62" y="35"/>
                  </a:cubicBezTo>
                  <a:cubicBezTo>
                    <a:pt x="65" y="35"/>
                    <a:pt x="67" y="32"/>
                    <a:pt x="67" y="30"/>
                  </a:cubicBezTo>
                  <a:cubicBezTo>
                    <a:pt x="67" y="19"/>
                    <a:pt x="67" y="19"/>
                    <a:pt x="67" y="19"/>
                  </a:cubicBezTo>
                  <a:cubicBezTo>
                    <a:pt x="67" y="17"/>
                    <a:pt x="65" y="15"/>
                    <a:pt x="64" y="15"/>
                  </a:cubicBezTo>
                  <a:close/>
                </a:path>
              </a:pathLst>
            </a:custGeom>
            <a:solidFill>
              <a:srgbClr val="FFB9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pPr>
                <a:defRPr/>
              </a:pPr>
              <a:endParaRPr lang="en-US" kern="0">
                <a:solidFill>
                  <a:srgbClr val="000000"/>
                </a:solidFill>
              </a:endParaRPr>
            </a:p>
          </p:txBody>
        </p:sp>
        <p:sp>
          <p:nvSpPr>
            <p:cNvPr id="1049" name="Freeform 657"/>
            <p:cNvSpPr>
              <a:spLocks noEditPoints="1"/>
            </p:cNvSpPr>
            <p:nvPr/>
          </p:nvSpPr>
          <p:spPr bwMode="auto">
            <a:xfrm>
              <a:off x="6099197" y="4022921"/>
              <a:ext cx="170631" cy="55613"/>
            </a:xfrm>
            <a:custGeom>
              <a:avLst/>
              <a:gdLst>
                <a:gd name="T0" fmla="*/ 56 w 57"/>
                <a:gd name="T1" fmla="*/ 2 h 19"/>
                <a:gd name="T2" fmla="*/ 42 w 57"/>
                <a:gd name="T3" fmla="*/ 1 h 19"/>
                <a:gd name="T4" fmla="*/ 28 w 57"/>
                <a:gd name="T5" fmla="*/ 4 h 19"/>
                <a:gd name="T6" fmla="*/ 15 w 57"/>
                <a:gd name="T7" fmla="*/ 1 h 19"/>
                <a:gd name="T8" fmla="*/ 0 w 57"/>
                <a:gd name="T9" fmla="*/ 2 h 19"/>
                <a:gd name="T10" fmla="*/ 0 w 57"/>
                <a:gd name="T11" fmla="*/ 4 h 19"/>
                <a:gd name="T12" fmla="*/ 2 w 57"/>
                <a:gd name="T13" fmla="*/ 6 h 19"/>
                <a:gd name="T14" fmla="*/ 3 w 57"/>
                <a:gd name="T15" fmla="*/ 10 h 19"/>
                <a:gd name="T16" fmla="*/ 17 w 57"/>
                <a:gd name="T17" fmla="*/ 18 h 19"/>
                <a:gd name="T18" fmla="*/ 26 w 57"/>
                <a:gd name="T19" fmla="*/ 8 h 19"/>
                <a:gd name="T20" fmla="*/ 28 w 57"/>
                <a:gd name="T21" fmla="*/ 7 h 19"/>
                <a:gd name="T22" fmla="*/ 30 w 57"/>
                <a:gd name="T23" fmla="*/ 8 h 19"/>
                <a:gd name="T24" fmla="*/ 40 w 57"/>
                <a:gd name="T25" fmla="*/ 18 h 19"/>
                <a:gd name="T26" fmla="*/ 53 w 57"/>
                <a:gd name="T27" fmla="*/ 10 h 19"/>
                <a:gd name="T28" fmla="*/ 55 w 57"/>
                <a:gd name="T29" fmla="*/ 6 h 19"/>
                <a:gd name="T30" fmla="*/ 56 w 57"/>
                <a:gd name="T31" fmla="*/ 4 h 19"/>
                <a:gd name="T32" fmla="*/ 56 w 57"/>
                <a:gd name="T33" fmla="*/ 2 h 19"/>
                <a:gd name="T34" fmla="*/ 21 w 57"/>
                <a:gd name="T35" fmla="*/ 14 h 19"/>
                <a:gd name="T36" fmla="*/ 11 w 57"/>
                <a:gd name="T37" fmla="*/ 16 h 19"/>
                <a:gd name="T38" fmla="*/ 5 w 57"/>
                <a:gd name="T39" fmla="*/ 7 h 19"/>
                <a:gd name="T40" fmla="*/ 15 w 57"/>
                <a:gd name="T41" fmla="*/ 2 h 19"/>
                <a:gd name="T42" fmla="*/ 22 w 57"/>
                <a:gd name="T43" fmla="*/ 4 h 19"/>
                <a:gd name="T44" fmla="*/ 21 w 57"/>
                <a:gd name="T45" fmla="*/ 14 h 19"/>
                <a:gd name="T46" fmla="*/ 45 w 57"/>
                <a:gd name="T47" fmla="*/ 16 h 19"/>
                <a:gd name="T48" fmla="*/ 35 w 57"/>
                <a:gd name="T49" fmla="*/ 14 h 19"/>
                <a:gd name="T50" fmla="*/ 35 w 57"/>
                <a:gd name="T51" fmla="*/ 4 h 19"/>
                <a:gd name="T52" fmla="*/ 42 w 57"/>
                <a:gd name="T53" fmla="*/ 2 h 19"/>
                <a:gd name="T54" fmla="*/ 52 w 57"/>
                <a:gd name="T55" fmla="*/ 7 h 19"/>
                <a:gd name="T56" fmla="*/ 45 w 57"/>
                <a:gd name="T57" fmla="*/ 16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7" h="19">
                  <a:moveTo>
                    <a:pt x="56" y="2"/>
                  </a:moveTo>
                  <a:cubicBezTo>
                    <a:pt x="56" y="2"/>
                    <a:pt x="48" y="0"/>
                    <a:pt x="42" y="1"/>
                  </a:cubicBezTo>
                  <a:cubicBezTo>
                    <a:pt x="36" y="2"/>
                    <a:pt x="31" y="4"/>
                    <a:pt x="28" y="4"/>
                  </a:cubicBezTo>
                  <a:cubicBezTo>
                    <a:pt x="26" y="4"/>
                    <a:pt x="21" y="2"/>
                    <a:pt x="15" y="1"/>
                  </a:cubicBezTo>
                  <a:cubicBezTo>
                    <a:pt x="8" y="0"/>
                    <a:pt x="0" y="2"/>
                    <a:pt x="0" y="2"/>
                  </a:cubicBezTo>
                  <a:cubicBezTo>
                    <a:pt x="0" y="2"/>
                    <a:pt x="0" y="3"/>
                    <a:pt x="0" y="4"/>
                  </a:cubicBezTo>
                  <a:cubicBezTo>
                    <a:pt x="0" y="5"/>
                    <a:pt x="0" y="5"/>
                    <a:pt x="2" y="6"/>
                  </a:cubicBezTo>
                  <a:cubicBezTo>
                    <a:pt x="3" y="6"/>
                    <a:pt x="3" y="10"/>
                    <a:pt x="3" y="10"/>
                  </a:cubicBezTo>
                  <a:cubicBezTo>
                    <a:pt x="5" y="17"/>
                    <a:pt x="10" y="19"/>
                    <a:pt x="17" y="18"/>
                  </a:cubicBezTo>
                  <a:cubicBezTo>
                    <a:pt x="24" y="17"/>
                    <a:pt x="25" y="9"/>
                    <a:pt x="26" y="8"/>
                  </a:cubicBezTo>
                  <a:cubicBezTo>
                    <a:pt x="27" y="7"/>
                    <a:pt x="28" y="7"/>
                    <a:pt x="28" y="7"/>
                  </a:cubicBezTo>
                  <a:cubicBezTo>
                    <a:pt x="28" y="7"/>
                    <a:pt x="30" y="7"/>
                    <a:pt x="30" y="8"/>
                  </a:cubicBezTo>
                  <a:cubicBezTo>
                    <a:pt x="31" y="9"/>
                    <a:pt x="33" y="17"/>
                    <a:pt x="40" y="18"/>
                  </a:cubicBezTo>
                  <a:cubicBezTo>
                    <a:pt x="47" y="19"/>
                    <a:pt x="52" y="17"/>
                    <a:pt x="53" y="10"/>
                  </a:cubicBezTo>
                  <a:cubicBezTo>
                    <a:pt x="53" y="10"/>
                    <a:pt x="53" y="6"/>
                    <a:pt x="55" y="6"/>
                  </a:cubicBezTo>
                  <a:cubicBezTo>
                    <a:pt x="56" y="5"/>
                    <a:pt x="56" y="5"/>
                    <a:pt x="56" y="4"/>
                  </a:cubicBezTo>
                  <a:cubicBezTo>
                    <a:pt x="56" y="3"/>
                    <a:pt x="57" y="2"/>
                    <a:pt x="56" y="2"/>
                  </a:cubicBezTo>
                  <a:close/>
                  <a:moveTo>
                    <a:pt x="21" y="14"/>
                  </a:moveTo>
                  <a:cubicBezTo>
                    <a:pt x="19" y="16"/>
                    <a:pt x="16" y="17"/>
                    <a:pt x="11" y="16"/>
                  </a:cubicBezTo>
                  <a:cubicBezTo>
                    <a:pt x="6" y="16"/>
                    <a:pt x="5" y="12"/>
                    <a:pt x="5" y="7"/>
                  </a:cubicBezTo>
                  <a:cubicBezTo>
                    <a:pt x="5" y="1"/>
                    <a:pt x="15" y="2"/>
                    <a:pt x="15" y="2"/>
                  </a:cubicBezTo>
                  <a:cubicBezTo>
                    <a:pt x="19" y="3"/>
                    <a:pt x="19" y="3"/>
                    <a:pt x="22" y="4"/>
                  </a:cubicBezTo>
                  <a:cubicBezTo>
                    <a:pt x="25" y="5"/>
                    <a:pt x="23" y="11"/>
                    <a:pt x="21" y="14"/>
                  </a:cubicBezTo>
                  <a:close/>
                  <a:moveTo>
                    <a:pt x="45" y="16"/>
                  </a:moveTo>
                  <a:cubicBezTo>
                    <a:pt x="41" y="17"/>
                    <a:pt x="37" y="16"/>
                    <a:pt x="35" y="14"/>
                  </a:cubicBezTo>
                  <a:cubicBezTo>
                    <a:pt x="33" y="11"/>
                    <a:pt x="31" y="5"/>
                    <a:pt x="35" y="4"/>
                  </a:cubicBezTo>
                  <a:cubicBezTo>
                    <a:pt x="38" y="3"/>
                    <a:pt x="38" y="3"/>
                    <a:pt x="42" y="2"/>
                  </a:cubicBezTo>
                  <a:cubicBezTo>
                    <a:pt x="42" y="2"/>
                    <a:pt x="52" y="1"/>
                    <a:pt x="52" y="7"/>
                  </a:cubicBezTo>
                  <a:cubicBezTo>
                    <a:pt x="52" y="12"/>
                    <a:pt x="50" y="16"/>
                    <a:pt x="45" y="16"/>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pPr>
                <a:defRPr/>
              </a:pPr>
              <a:endParaRPr lang="en-US" kern="0">
                <a:solidFill>
                  <a:srgbClr val="000000"/>
                </a:solidFill>
              </a:endParaRPr>
            </a:p>
          </p:txBody>
        </p:sp>
        <p:sp>
          <p:nvSpPr>
            <p:cNvPr id="1050" name="Oval 658"/>
            <p:cNvSpPr>
              <a:spLocks noChangeArrowheads="1"/>
            </p:cNvSpPr>
            <p:nvPr/>
          </p:nvSpPr>
          <p:spPr bwMode="auto">
            <a:xfrm>
              <a:off x="6102988" y="4027976"/>
              <a:ext cx="5056" cy="6320"/>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pPr>
                <a:defRPr/>
              </a:pPr>
              <a:endParaRPr lang="en-US" kern="0">
                <a:solidFill>
                  <a:srgbClr val="000000"/>
                </a:solidFill>
              </a:endParaRPr>
            </a:p>
          </p:txBody>
        </p:sp>
        <p:sp>
          <p:nvSpPr>
            <p:cNvPr id="1051" name="Oval 659"/>
            <p:cNvSpPr>
              <a:spLocks noChangeArrowheads="1"/>
            </p:cNvSpPr>
            <p:nvPr/>
          </p:nvSpPr>
          <p:spPr bwMode="auto">
            <a:xfrm>
              <a:off x="6260980" y="4027976"/>
              <a:ext cx="2528" cy="6320"/>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pPr>
                <a:defRPr/>
              </a:pPr>
              <a:endParaRPr lang="en-US" kern="0">
                <a:solidFill>
                  <a:srgbClr val="000000"/>
                </a:solidFill>
              </a:endParaRPr>
            </a:p>
          </p:txBody>
        </p:sp>
        <p:sp>
          <p:nvSpPr>
            <p:cNvPr id="1052" name="Freeform 682"/>
            <p:cNvSpPr>
              <a:spLocks/>
            </p:cNvSpPr>
            <p:nvPr/>
          </p:nvSpPr>
          <p:spPr bwMode="auto">
            <a:xfrm>
              <a:off x="6478376" y="379794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FFD6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pPr>
                <a:defRPr/>
              </a:pPr>
              <a:endParaRPr lang="en-US" kern="0">
                <a:solidFill>
                  <a:srgbClr val="000000"/>
                </a:solidFill>
              </a:endParaRPr>
            </a:p>
          </p:txBody>
        </p:sp>
        <p:sp>
          <p:nvSpPr>
            <p:cNvPr id="1053" name="Freeform 685"/>
            <p:cNvSpPr>
              <a:spLocks/>
            </p:cNvSpPr>
            <p:nvPr/>
          </p:nvSpPr>
          <p:spPr bwMode="auto">
            <a:xfrm>
              <a:off x="6478376" y="3792885"/>
              <a:ext cx="0" cy="2528"/>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solidFill>
              <a:srgbClr val="FFD6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pPr>
                <a:defRPr/>
              </a:pPr>
              <a:endParaRPr lang="en-US" kern="0">
                <a:solidFill>
                  <a:srgbClr val="000000"/>
                </a:solidFill>
              </a:endParaRPr>
            </a:p>
          </p:txBody>
        </p:sp>
      </p:grpSp>
      <p:sp>
        <p:nvSpPr>
          <p:cNvPr id="1054" name="Freeform 6"/>
          <p:cNvSpPr>
            <a:spLocks/>
          </p:cNvSpPr>
          <p:nvPr/>
        </p:nvSpPr>
        <p:spPr bwMode="auto">
          <a:xfrm flipH="1">
            <a:off x="7518887" y="1940223"/>
            <a:ext cx="2412911" cy="1579536"/>
          </a:xfrm>
          <a:custGeom>
            <a:avLst/>
            <a:gdLst>
              <a:gd name="T0" fmla="*/ 168 w 1054"/>
              <a:gd name="T1" fmla="*/ 303 h 690"/>
              <a:gd name="T2" fmla="*/ 168 w 1054"/>
              <a:gd name="T3" fmla="*/ 289 h 690"/>
              <a:gd name="T4" fmla="*/ 459 w 1054"/>
              <a:gd name="T5" fmla="*/ 0 h 690"/>
              <a:gd name="T6" fmla="*/ 701 w 1054"/>
              <a:gd name="T7" fmla="*/ 129 h 690"/>
              <a:gd name="T8" fmla="*/ 781 w 1054"/>
              <a:gd name="T9" fmla="*/ 108 h 690"/>
              <a:gd name="T10" fmla="*/ 875 w 1054"/>
              <a:gd name="T11" fmla="*/ 136 h 690"/>
              <a:gd name="T12" fmla="*/ 950 w 1054"/>
              <a:gd name="T13" fmla="*/ 272 h 690"/>
              <a:gd name="T14" fmla="*/ 1054 w 1054"/>
              <a:gd name="T15" fmla="*/ 462 h 690"/>
              <a:gd name="T16" fmla="*/ 851 w 1054"/>
              <a:gd name="T17" fmla="*/ 690 h 690"/>
              <a:gd name="T18" fmla="*/ 826 w 1054"/>
              <a:gd name="T19" fmla="*/ 690 h 690"/>
              <a:gd name="T20" fmla="*/ 802 w 1054"/>
              <a:gd name="T21" fmla="*/ 690 h 690"/>
              <a:gd name="T22" fmla="*/ 327 w 1054"/>
              <a:gd name="T23" fmla="*/ 690 h 690"/>
              <a:gd name="T24" fmla="*/ 318 w 1054"/>
              <a:gd name="T25" fmla="*/ 690 h 690"/>
              <a:gd name="T26" fmla="*/ 306 w 1054"/>
              <a:gd name="T27" fmla="*/ 690 h 690"/>
              <a:gd name="T28" fmla="*/ 271 w 1054"/>
              <a:gd name="T29" fmla="*/ 690 h 690"/>
              <a:gd name="T30" fmla="*/ 196 w 1054"/>
              <a:gd name="T31" fmla="*/ 690 h 690"/>
              <a:gd name="T32" fmla="*/ 0 w 1054"/>
              <a:gd name="T33" fmla="*/ 495 h 690"/>
              <a:gd name="T34" fmla="*/ 168 w 1054"/>
              <a:gd name="T35" fmla="*/ 303 h 6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54" h="690">
                <a:moveTo>
                  <a:pt x="168" y="303"/>
                </a:moveTo>
                <a:cubicBezTo>
                  <a:pt x="168" y="299"/>
                  <a:pt x="168" y="293"/>
                  <a:pt x="168" y="289"/>
                </a:cubicBezTo>
                <a:cubicBezTo>
                  <a:pt x="168" y="129"/>
                  <a:pt x="298" y="0"/>
                  <a:pt x="459" y="0"/>
                </a:cubicBezTo>
                <a:cubicBezTo>
                  <a:pt x="560" y="0"/>
                  <a:pt x="649" y="52"/>
                  <a:pt x="701" y="129"/>
                </a:cubicBezTo>
                <a:cubicBezTo>
                  <a:pt x="725" y="116"/>
                  <a:pt x="752" y="108"/>
                  <a:pt x="781" y="108"/>
                </a:cubicBezTo>
                <a:cubicBezTo>
                  <a:pt x="816" y="108"/>
                  <a:pt x="848" y="118"/>
                  <a:pt x="875" y="136"/>
                </a:cubicBezTo>
                <a:cubicBezTo>
                  <a:pt x="919" y="165"/>
                  <a:pt x="948" y="215"/>
                  <a:pt x="950" y="272"/>
                </a:cubicBezTo>
                <a:cubicBezTo>
                  <a:pt x="1012" y="312"/>
                  <a:pt x="1054" y="383"/>
                  <a:pt x="1054" y="462"/>
                </a:cubicBezTo>
                <a:cubicBezTo>
                  <a:pt x="1054" y="580"/>
                  <a:pt x="965" y="676"/>
                  <a:pt x="851" y="690"/>
                </a:cubicBezTo>
                <a:cubicBezTo>
                  <a:pt x="843" y="690"/>
                  <a:pt x="833" y="690"/>
                  <a:pt x="826" y="690"/>
                </a:cubicBezTo>
                <a:cubicBezTo>
                  <a:pt x="818" y="690"/>
                  <a:pt x="810" y="690"/>
                  <a:pt x="802" y="690"/>
                </a:cubicBezTo>
                <a:cubicBezTo>
                  <a:pt x="696" y="690"/>
                  <a:pt x="446" y="690"/>
                  <a:pt x="327" y="690"/>
                </a:cubicBezTo>
                <a:cubicBezTo>
                  <a:pt x="324" y="690"/>
                  <a:pt x="321" y="690"/>
                  <a:pt x="318" y="690"/>
                </a:cubicBezTo>
                <a:cubicBezTo>
                  <a:pt x="306" y="690"/>
                  <a:pt x="306" y="690"/>
                  <a:pt x="306" y="690"/>
                </a:cubicBezTo>
                <a:cubicBezTo>
                  <a:pt x="300" y="690"/>
                  <a:pt x="283" y="690"/>
                  <a:pt x="271" y="690"/>
                </a:cubicBezTo>
                <a:cubicBezTo>
                  <a:pt x="196" y="690"/>
                  <a:pt x="196" y="690"/>
                  <a:pt x="196" y="690"/>
                </a:cubicBezTo>
                <a:cubicBezTo>
                  <a:pt x="87" y="688"/>
                  <a:pt x="0" y="601"/>
                  <a:pt x="0" y="495"/>
                </a:cubicBezTo>
                <a:cubicBezTo>
                  <a:pt x="0" y="397"/>
                  <a:pt x="73" y="316"/>
                  <a:pt x="168" y="303"/>
                </a:cubicBezTo>
                <a:close/>
              </a:path>
            </a:pathLst>
          </a:custGeom>
          <a:solidFill>
            <a:srgbClr val="C9F1FF"/>
          </a:solidFill>
          <a:ln>
            <a:noFill/>
          </a:ln>
          <a:extLst/>
        </p:spPr>
        <p:txBody>
          <a:bodyPr vert="horz" wrap="square" lIns="91427" tIns="45713" rIns="91427" bIns="45713" numCol="1" anchor="t" anchorCtr="0" compatLnSpc="1">
            <a:prstTxWarp prst="textNoShape">
              <a:avLst/>
            </a:prstTxWarp>
          </a:bodyPr>
          <a:lstStyle/>
          <a:p>
            <a:pPr>
              <a:defRPr/>
            </a:pPr>
            <a:endParaRPr lang="en-US" kern="0" dirty="0">
              <a:solidFill>
                <a:srgbClr val="000000"/>
              </a:solidFill>
            </a:endParaRPr>
          </a:p>
        </p:txBody>
      </p:sp>
      <p:sp>
        <p:nvSpPr>
          <p:cNvPr id="1055" name="TextBox 1054"/>
          <p:cNvSpPr txBox="1"/>
          <p:nvPr/>
        </p:nvSpPr>
        <p:spPr>
          <a:xfrm>
            <a:off x="7678876" y="3154160"/>
            <a:ext cx="1302765" cy="313772"/>
          </a:xfrm>
          <a:prstGeom prst="rect">
            <a:avLst/>
          </a:prstGeom>
          <a:noFill/>
        </p:spPr>
        <p:txBody>
          <a:bodyPr wrap="square" rtlCol="0">
            <a:spAutoFit/>
          </a:bodyPr>
          <a:lstStyle/>
          <a:p>
            <a:pPr defTabSz="932563">
              <a:defRPr/>
            </a:pPr>
            <a:r>
              <a:rPr lang="en-US" sz="1399" kern="0" dirty="0">
                <a:solidFill>
                  <a:srgbClr val="0072C6">
                    <a:lumMod val="50000"/>
                  </a:srgbClr>
                </a:solidFill>
                <a:latin typeface="Segoe UI Light"/>
              </a:rPr>
              <a:t>Azure DB </a:t>
            </a:r>
          </a:p>
        </p:txBody>
      </p:sp>
      <p:sp>
        <p:nvSpPr>
          <p:cNvPr id="1056" name="Isosceles Triangle 1055"/>
          <p:cNvSpPr/>
          <p:nvPr/>
        </p:nvSpPr>
        <p:spPr bwMode="auto">
          <a:xfrm rot="13021376">
            <a:off x="8481604" y="1973541"/>
            <a:ext cx="1083382" cy="1033449"/>
          </a:xfrm>
          <a:prstGeom prst="triangle">
            <a:avLst>
              <a:gd name="adj" fmla="val 80288"/>
            </a:avLst>
          </a:prstGeom>
          <a:gradFill>
            <a:gsLst>
              <a:gs pos="100000">
                <a:srgbClr val="00BCF2">
                  <a:lumMod val="5000"/>
                  <a:lumOff val="95000"/>
                </a:srgbClr>
              </a:gs>
              <a:gs pos="7000">
                <a:srgbClr val="0070C0"/>
              </a:gs>
            </a:gsLst>
            <a:lin ang="5400000" scaled="1"/>
          </a:gradFill>
          <a:ln w="9525" cap="flat" cmpd="sng" algn="ctr">
            <a:noFill/>
            <a:prstDash val="solid"/>
            <a:headEnd type="none" w="med" len="med"/>
            <a:tailEnd type="none" w="med" len="med"/>
          </a:ln>
          <a:effectLst/>
        </p:spPr>
        <p:txBody>
          <a:bodyPr rot="0" spcFirstLastPara="0" vertOverflow="overflow" horzOverflow="overflow" vert="horz" wrap="square" lIns="182854" tIns="146283" rIns="182854" bIns="146283" numCol="1" spcCol="0" rtlCol="0" fromWordArt="0" anchor="t" anchorCtr="0" forceAA="0" compatLnSpc="1">
            <a:prstTxWarp prst="textNoShape">
              <a:avLst/>
            </a:prstTxWarp>
            <a:noAutofit/>
          </a:bodyPr>
          <a:lstStyle/>
          <a:p>
            <a:pPr algn="ctr" defTabSz="932293" fontAlgn="base">
              <a:lnSpc>
                <a:spcPct val="90000"/>
              </a:lnSpc>
              <a:spcBef>
                <a:spcPct val="0"/>
              </a:spcBef>
              <a:spcAft>
                <a:spcPct val="0"/>
              </a:spcAft>
              <a:defRPr/>
            </a:pPr>
            <a:endParaRPr lang="en-US" sz="2400" kern="0" dirty="0" err="1">
              <a:gradFill>
                <a:gsLst>
                  <a:gs pos="0">
                    <a:srgbClr val="FFFFFF"/>
                  </a:gs>
                  <a:gs pos="100000">
                    <a:srgbClr val="FFFFFF"/>
                  </a:gs>
                </a:gsLst>
                <a:lin ang="5400000" scaled="0"/>
              </a:gradFill>
              <a:ea typeface="Segoe UI" pitchFamily="34" charset="0"/>
              <a:cs typeface="Segoe UI" pitchFamily="34" charset="0"/>
            </a:endParaRPr>
          </a:p>
        </p:txBody>
      </p:sp>
      <p:graphicFrame>
        <p:nvGraphicFramePr>
          <p:cNvPr id="1057" name="Table 1056"/>
          <p:cNvGraphicFramePr>
            <a:graphicFrameLocks noGrp="1"/>
          </p:cNvGraphicFramePr>
          <p:nvPr>
            <p:extLst/>
          </p:nvPr>
        </p:nvGraphicFramePr>
        <p:xfrm>
          <a:off x="8834739" y="1741597"/>
          <a:ext cx="1082497" cy="668024"/>
        </p:xfrm>
        <a:graphic>
          <a:graphicData uri="http://schemas.openxmlformats.org/drawingml/2006/table">
            <a:tbl>
              <a:tblPr firstRow="1" bandRow="1"/>
              <a:tblGrid>
                <a:gridCol w="1082497">
                  <a:extLst>
                    <a:ext uri="{9D8B030D-6E8A-4147-A177-3AD203B41FA5}">
                      <a16:colId xmlns:a16="http://schemas.microsoft.com/office/drawing/2014/main" val="20000"/>
                    </a:ext>
                  </a:extLst>
                </a:gridCol>
              </a:tblGrid>
              <a:tr h="167006">
                <a:tc>
                  <a:txBody>
                    <a:bodyPr/>
                    <a:lstStyle>
                      <a:lvl1pPr marL="0" algn="l" defTabSz="932742" rtl="0" eaLnBrk="1" latinLnBrk="0" hangingPunct="1">
                        <a:defRPr sz="1800" b="1" kern="1200">
                          <a:solidFill>
                            <a:schemeClr val="lt1"/>
                          </a:solidFill>
                          <a:latin typeface="Segoe UI"/>
                        </a:defRPr>
                      </a:lvl1pPr>
                      <a:lvl2pPr marL="466371" algn="l" defTabSz="932742" rtl="0" eaLnBrk="1" latinLnBrk="0" hangingPunct="1">
                        <a:defRPr sz="1800" b="1" kern="1200">
                          <a:solidFill>
                            <a:schemeClr val="lt1"/>
                          </a:solidFill>
                          <a:latin typeface="Segoe UI"/>
                        </a:defRPr>
                      </a:lvl2pPr>
                      <a:lvl3pPr marL="932742" algn="l" defTabSz="932742" rtl="0" eaLnBrk="1" latinLnBrk="0" hangingPunct="1">
                        <a:defRPr sz="1800" b="1" kern="1200">
                          <a:solidFill>
                            <a:schemeClr val="lt1"/>
                          </a:solidFill>
                          <a:latin typeface="Segoe UI"/>
                        </a:defRPr>
                      </a:lvl3pPr>
                      <a:lvl4pPr marL="1399113" algn="l" defTabSz="932742" rtl="0" eaLnBrk="1" latinLnBrk="0" hangingPunct="1">
                        <a:defRPr sz="1800" b="1" kern="1200">
                          <a:solidFill>
                            <a:schemeClr val="lt1"/>
                          </a:solidFill>
                          <a:latin typeface="Segoe UI"/>
                        </a:defRPr>
                      </a:lvl4pPr>
                      <a:lvl5pPr marL="1865484" algn="l" defTabSz="932742" rtl="0" eaLnBrk="1" latinLnBrk="0" hangingPunct="1">
                        <a:defRPr sz="1800" b="1" kern="1200">
                          <a:solidFill>
                            <a:schemeClr val="lt1"/>
                          </a:solidFill>
                          <a:latin typeface="Segoe UI"/>
                        </a:defRPr>
                      </a:lvl5pPr>
                      <a:lvl6pPr marL="2331856" algn="l" defTabSz="932742" rtl="0" eaLnBrk="1" latinLnBrk="0" hangingPunct="1">
                        <a:defRPr sz="1800" b="1" kern="1200">
                          <a:solidFill>
                            <a:schemeClr val="lt1"/>
                          </a:solidFill>
                          <a:latin typeface="Segoe UI"/>
                        </a:defRPr>
                      </a:lvl6pPr>
                      <a:lvl7pPr marL="2798226" algn="l" defTabSz="932742" rtl="0" eaLnBrk="1" latinLnBrk="0" hangingPunct="1">
                        <a:defRPr sz="1800" b="1" kern="1200">
                          <a:solidFill>
                            <a:schemeClr val="lt1"/>
                          </a:solidFill>
                          <a:latin typeface="Segoe UI"/>
                        </a:defRPr>
                      </a:lvl7pPr>
                      <a:lvl8pPr marL="3264597" algn="l" defTabSz="932742" rtl="0" eaLnBrk="1" latinLnBrk="0" hangingPunct="1">
                        <a:defRPr sz="1800" b="1" kern="1200">
                          <a:solidFill>
                            <a:schemeClr val="lt1"/>
                          </a:solidFill>
                          <a:latin typeface="Segoe UI"/>
                        </a:defRPr>
                      </a:lvl8pPr>
                      <a:lvl9pPr marL="3730969" algn="l" defTabSz="932742" rtl="0" eaLnBrk="1" latinLnBrk="0" hangingPunct="1">
                        <a:defRPr sz="1800" b="1" kern="1200">
                          <a:solidFill>
                            <a:schemeClr val="lt1"/>
                          </a:solidFill>
                          <a:latin typeface="Segoe UI"/>
                        </a:defRPr>
                      </a:lvl9pPr>
                    </a:lstStyle>
                    <a:p>
                      <a:r>
                        <a:rPr lang="en-US" sz="800" dirty="0" err="1"/>
                        <a:t>Table.CreditCardNo</a:t>
                      </a:r>
                      <a:endParaRPr lang="en-US" sz="800" dirty="0"/>
                    </a:p>
                  </a:txBody>
                  <a:tcPr marL="41179" marR="41179" marT="20590" marB="20590">
                    <a:lnL w="12700" cmpd="sng">
                      <a:solidFill>
                        <a:srgbClr val="FFFFFF"/>
                      </a:solidFill>
                    </a:lnL>
                    <a:lnR w="12700" cmpd="sng">
                      <a:solidFill>
                        <a:srgbClr val="FFFFFF"/>
                      </a:solidFill>
                    </a:lnR>
                    <a:lnT w="12700" cmpd="sng">
                      <a:solidFill>
                        <a:srgbClr val="FFFFFF"/>
                      </a:solidFill>
                    </a:lnT>
                    <a:lnB w="38100" cmpd="sng">
                      <a:solidFill>
                        <a:srgbClr val="FFFFFF"/>
                      </a:solidFill>
                    </a:lnB>
                    <a:lnTlToBr w="12700" cmpd="sng">
                      <a:noFill/>
                      <a:prstDash val="solid"/>
                    </a:lnTlToBr>
                    <a:lnBlToTr w="12700" cmpd="sng">
                      <a:noFill/>
                      <a:prstDash val="solid"/>
                    </a:lnBlToTr>
                    <a:solidFill>
                      <a:srgbClr val="0072C6"/>
                    </a:solidFill>
                  </a:tcPr>
                </a:tc>
                <a:extLst>
                  <a:ext uri="{0D108BD9-81ED-4DB2-BD59-A6C34878D82A}">
                    <a16:rowId xmlns:a16="http://schemas.microsoft.com/office/drawing/2014/main" val="10000"/>
                  </a:ext>
                </a:extLst>
              </a:tr>
              <a:tr h="167006">
                <a:tc>
                  <a:txBody>
                    <a:bodyPr/>
                    <a:lstStyle>
                      <a:lvl1pPr marL="0" algn="l" defTabSz="932742" rtl="0" eaLnBrk="1" latinLnBrk="0" hangingPunct="1">
                        <a:defRPr sz="1800" kern="1200">
                          <a:solidFill>
                            <a:schemeClr val="dk1"/>
                          </a:solidFill>
                          <a:latin typeface="Segoe UI"/>
                        </a:defRPr>
                      </a:lvl1pPr>
                      <a:lvl2pPr marL="466371" algn="l" defTabSz="932742" rtl="0" eaLnBrk="1" latinLnBrk="0" hangingPunct="1">
                        <a:defRPr sz="1800" kern="1200">
                          <a:solidFill>
                            <a:schemeClr val="dk1"/>
                          </a:solidFill>
                          <a:latin typeface="Segoe UI"/>
                        </a:defRPr>
                      </a:lvl2pPr>
                      <a:lvl3pPr marL="932742" algn="l" defTabSz="932742" rtl="0" eaLnBrk="1" latinLnBrk="0" hangingPunct="1">
                        <a:defRPr sz="1800" kern="1200">
                          <a:solidFill>
                            <a:schemeClr val="dk1"/>
                          </a:solidFill>
                          <a:latin typeface="Segoe UI"/>
                        </a:defRPr>
                      </a:lvl3pPr>
                      <a:lvl4pPr marL="1399113" algn="l" defTabSz="932742" rtl="0" eaLnBrk="1" latinLnBrk="0" hangingPunct="1">
                        <a:defRPr sz="1800" kern="1200">
                          <a:solidFill>
                            <a:schemeClr val="dk1"/>
                          </a:solidFill>
                          <a:latin typeface="Segoe UI"/>
                        </a:defRPr>
                      </a:lvl4pPr>
                      <a:lvl5pPr marL="1865484" algn="l" defTabSz="932742" rtl="0" eaLnBrk="1" latinLnBrk="0" hangingPunct="1">
                        <a:defRPr sz="1800" kern="1200">
                          <a:solidFill>
                            <a:schemeClr val="dk1"/>
                          </a:solidFill>
                          <a:latin typeface="Segoe UI"/>
                        </a:defRPr>
                      </a:lvl5pPr>
                      <a:lvl6pPr marL="2331856" algn="l" defTabSz="932742" rtl="0" eaLnBrk="1" latinLnBrk="0" hangingPunct="1">
                        <a:defRPr sz="1800" kern="1200">
                          <a:solidFill>
                            <a:schemeClr val="dk1"/>
                          </a:solidFill>
                          <a:latin typeface="Segoe UI"/>
                        </a:defRPr>
                      </a:lvl6pPr>
                      <a:lvl7pPr marL="2798226" algn="l" defTabSz="932742" rtl="0" eaLnBrk="1" latinLnBrk="0" hangingPunct="1">
                        <a:defRPr sz="1800" kern="1200">
                          <a:solidFill>
                            <a:schemeClr val="dk1"/>
                          </a:solidFill>
                          <a:latin typeface="Segoe UI"/>
                        </a:defRPr>
                      </a:lvl7pPr>
                      <a:lvl8pPr marL="3264597" algn="l" defTabSz="932742" rtl="0" eaLnBrk="1" latinLnBrk="0" hangingPunct="1">
                        <a:defRPr sz="1800" kern="1200">
                          <a:solidFill>
                            <a:schemeClr val="dk1"/>
                          </a:solidFill>
                          <a:latin typeface="Segoe UI"/>
                        </a:defRPr>
                      </a:lvl8pPr>
                      <a:lvl9pPr marL="3730969" algn="l" defTabSz="932742" rtl="0" eaLnBrk="1" latinLnBrk="0" hangingPunct="1">
                        <a:defRPr sz="1800" kern="1200">
                          <a:solidFill>
                            <a:schemeClr val="dk1"/>
                          </a:solidFill>
                          <a:latin typeface="Segoe UI"/>
                        </a:defRPr>
                      </a:lvl9pPr>
                    </a:lstStyle>
                    <a:p>
                      <a:r>
                        <a:rPr lang="en-US" sz="800" dirty="0">
                          <a:solidFill>
                            <a:schemeClr val="bg2">
                              <a:lumMod val="50000"/>
                            </a:schemeClr>
                          </a:solidFill>
                          <a:latin typeface="+mj-lt"/>
                        </a:rPr>
                        <a:t>4465-6571-7868-5796</a:t>
                      </a:r>
                    </a:p>
                  </a:txBody>
                  <a:tcPr marL="41179" marR="41179" marT="20590" marB="20590">
                    <a:lnL w="12700" cmpd="sng">
                      <a:solidFill>
                        <a:srgbClr val="FFFFFF"/>
                      </a:solidFill>
                    </a:lnL>
                    <a:lnR w="12700" cmpd="sng">
                      <a:solidFill>
                        <a:srgbClr val="FFFFFF"/>
                      </a:solidFill>
                    </a:lnR>
                    <a:lnT w="38100" cmpd="sng">
                      <a:solidFill>
                        <a:srgbClr val="FFFFFF"/>
                      </a:solidFill>
                    </a:lnT>
                    <a:lnB w="12700" cmpd="sng">
                      <a:solidFill>
                        <a:srgbClr val="FFFFFF"/>
                      </a:solidFill>
                    </a:lnB>
                    <a:lnTlToBr w="12700" cmpd="sng">
                      <a:noFill/>
                      <a:prstDash val="solid"/>
                    </a:lnTlToBr>
                    <a:lnBlToTr w="12700" cmpd="sng">
                      <a:noFill/>
                      <a:prstDash val="solid"/>
                    </a:lnBlToTr>
                    <a:solidFill>
                      <a:srgbClr val="0072C6">
                        <a:tint val="40000"/>
                      </a:srgbClr>
                    </a:solidFill>
                  </a:tcPr>
                </a:tc>
                <a:extLst>
                  <a:ext uri="{0D108BD9-81ED-4DB2-BD59-A6C34878D82A}">
                    <a16:rowId xmlns:a16="http://schemas.microsoft.com/office/drawing/2014/main" val="10001"/>
                  </a:ext>
                </a:extLst>
              </a:tr>
              <a:tr h="167006">
                <a:tc>
                  <a:txBody>
                    <a:bodyPr/>
                    <a:lstStyle>
                      <a:lvl1pPr marL="0" algn="l" defTabSz="932742" rtl="0" eaLnBrk="1" latinLnBrk="0" hangingPunct="1">
                        <a:defRPr sz="1800" kern="1200">
                          <a:solidFill>
                            <a:schemeClr val="dk1"/>
                          </a:solidFill>
                          <a:latin typeface="Segoe UI"/>
                        </a:defRPr>
                      </a:lvl1pPr>
                      <a:lvl2pPr marL="466371" algn="l" defTabSz="932742" rtl="0" eaLnBrk="1" latinLnBrk="0" hangingPunct="1">
                        <a:defRPr sz="1800" kern="1200">
                          <a:solidFill>
                            <a:schemeClr val="dk1"/>
                          </a:solidFill>
                          <a:latin typeface="Segoe UI"/>
                        </a:defRPr>
                      </a:lvl2pPr>
                      <a:lvl3pPr marL="932742" algn="l" defTabSz="932742" rtl="0" eaLnBrk="1" latinLnBrk="0" hangingPunct="1">
                        <a:defRPr sz="1800" kern="1200">
                          <a:solidFill>
                            <a:schemeClr val="dk1"/>
                          </a:solidFill>
                          <a:latin typeface="Segoe UI"/>
                        </a:defRPr>
                      </a:lvl3pPr>
                      <a:lvl4pPr marL="1399113" algn="l" defTabSz="932742" rtl="0" eaLnBrk="1" latinLnBrk="0" hangingPunct="1">
                        <a:defRPr sz="1800" kern="1200">
                          <a:solidFill>
                            <a:schemeClr val="dk1"/>
                          </a:solidFill>
                          <a:latin typeface="Segoe UI"/>
                        </a:defRPr>
                      </a:lvl4pPr>
                      <a:lvl5pPr marL="1865484" algn="l" defTabSz="932742" rtl="0" eaLnBrk="1" latinLnBrk="0" hangingPunct="1">
                        <a:defRPr sz="1800" kern="1200">
                          <a:solidFill>
                            <a:schemeClr val="dk1"/>
                          </a:solidFill>
                          <a:latin typeface="Segoe UI"/>
                        </a:defRPr>
                      </a:lvl5pPr>
                      <a:lvl6pPr marL="2331856" algn="l" defTabSz="932742" rtl="0" eaLnBrk="1" latinLnBrk="0" hangingPunct="1">
                        <a:defRPr sz="1800" kern="1200">
                          <a:solidFill>
                            <a:schemeClr val="dk1"/>
                          </a:solidFill>
                          <a:latin typeface="Segoe UI"/>
                        </a:defRPr>
                      </a:lvl6pPr>
                      <a:lvl7pPr marL="2798226" algn="l" defTabSz="932742" rtl="0" eaLnBrk="1" latinLnBrk="0" hangingPunct="1">
                        <a:defRPr sz="1800" kern="1200">
                          <a:solidFill>
                            <a:schemeClr val="dk1"/>
                          </a:solidFill>
                          <a:latin typeface="Segoe UI"/>
                        </a:defRPr>
                      </a:lvl7pPr>
                      <a:lvl8pPr marL="3264597" algn="l" defTabSz="932742" rtl="0" eaLnBrk="1" latinLnBrk="0" hangingPunct="1">
                        <a:defRPr sz="1800" kern="1200">
                          <a:solidFill>
                            <a:schemeClr val="dk1"/>
                          </a:solidFill>
                          <a:latin typeface="Segoe UI"/>
                        </a:defRPr>
                      </a:lvl8pPr>
                      <a:lvl9pPr marL="3730969" algn="l" defTabSz="932742" rtl="0" eaLnBrk="1" latinLnBrk="0" hangingPunct="1">
                        <a:defRPr sz="1800" kern="1200">
                          <a:solidFill>
                            <a:schemeClr val="dk1"/>
                          </a:solidFill>
                          <a:latin typeface="Segoe UI"/>
                        </a:defRPr>
                      </a:lvl9pPr>
                    </a:lstStyle>
                    <a:p>
                      <a:r>
                        <a:rPr lang="en-US" sz="800" dirty="0">
                          <a:solidFill>
                            <a:schemeClr val="bg2">
                              <a:lumMod val="50000"/>
                            </a:schemeClr>
                          </a:solidFill>
                          <a:latin typeface="+mj-lt"/>
                        </a:rPr>
                        <a:t>4468-7746-3848-1978</a:t>
                      </a:r>
                    </a:p>
                  </a:txBody>
                  <a:tcPr marL="41179" marR="41179" marT="20590" marB="20590">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72C6">
                        <a:tint val="20000"/>
                      </a:srgbClr>
                    </a:solidFill>
                  </a:tcPr>
                </a:tc>
                <a:extLst>
                  <a:ext uri="{0D108BD9-81ED-4DB2-BD59-A6C34878D82A}">
                    <a16:rowId xmlns:a16="http://schemas.microsoft.com/office/drawing/2014/main" val="10002"/>
                  </a:ext>
                </a:extLst>
              </a:tr>
              <a:tr h="167006">
                <a:tc>
                  <a:txBody>
                    <a:bodyPr/>
                    <a:lstStyle>
                      <a:lvl1pPr marL="0" algn="l" defTabSz="932742" rtl="0" eaLnBrk="1" latinLnBrk="0" hangingPunct="1">
                        <a:defRPr sz="1800" kern="1200">
                          <a:solidFill>
                            <a:schemeClr val="dk1"/>
                          </a:solidFill>
                          <a:latin typeface="Segoe UI"/>
                        </a:defRPr>
                      </a:lvl1pPr>
                      <a:lvl2pPr marL="466371" algn="l" defTabSz="932742" rtl="0" eaLnBrk="1" latinLnBrk="0" hangingPunct="1">
                        <a:defRPr sz="1800" kern="1200">
                          <a:solidFill>
                            <a:schemeClr val="dk1"/>
                          </a:solidFill>
                          <a:latin typeface="Segoe UI"/>
                        </a:defRPr>
                      </a:lvl2pPr>
                      <a:lvl3pPr marL="932742" algn="l" defTabSz="932742" rtl="0" eaLnBrk="1" latinLnBrk="0" hangingPunct="1">
                        <a:defRPr sz="1800" kern="1200">
                          <a:solidFill>
                            <a:schemeClr val="dk1"/>
                          </a:solidFill>
                          <a:latin typeface="Segoe UI"/>
                        </a:defRPr>
                      </a:lvl3pPr>
                      <a:lvl4pPr marL="1399113" algn="l" defTabSz="932742" rtl="0" eaLnBrk="1" latinLnBrk="0" hangingPunct="1">
                        <a:defRPr sz="1800" kern="1200">
                          <a:solidFill>
                            <a:schemeClr val="dk1"/>
                          </a:solidFill>
                          <a:latin typeface="Segoe UI"/>
                        </a:defRPr>
                      </a:lvl4pPr>
                      <a:lvl5pPr marL="1865484" algn="l" defTabSz="932742" rtl="0" eaLnBrk="1" latinLnBrk="0" hangingPunct="1">
                        <a:defRPr sz="1800" kern="1200">
                          <a:solidFill>
                            <a:schemeClr val="dk1"/>
                          </a:solidFill>
                          <a:latin typeface="Segoe UI"/>
                        </a:defRPr>
                      </a:lvl5pPr>
                      <a:lvl6pPr marL="2331856" algn="l" defTabSz="932742" rtl="0" eaLnBrk="1" latinLnBrk="0" hangingPunct="1">
                        <a:defRPr sz="1800" kern="1200">
                          <a:solidFill>
                            <a:schemeClr val="dk1"/>
                          </a:solidFill>
                          <a:latin typeface="Segoe UI"/>
                        </a:defRPr>
                      </a:lvl6pPr>
                      <a:lvl7pPr marL="2798226" algn="l" defTabSz="932742" rtl="0" eaLnBrk="1" latinLnBrk="0" hangingPunct="1">
                        <a:defRPr sz="1800" kern="1200">
                          <a:solidFill>
                            <a:schemeClr val="dk1"/>
                          </a:solidFill>
                          <a:latin typeface="Segoe UI"/>
                        </a:defRPr>
                      </a:lvl7pPr>
                      <a:lvl8pPr marL="3264597" algn="l" defTabSz="932742" rtl="0" eaLnBrk="1" latinLnBrk="0" hangingPunct="1">
                        <a:defRPr sz="1800" kern="1200">
                          <a:solidFill>
                            <a:schemeClr val="dk1"/>
                          </a:solidFill>
                          <a:latin typeface="Segoe UI"/>
                        </a:defRPr>
                      </a:lvl8pPr>
                      <a:lvl9pPr marL="3730969" algn="l" defTabSz="932742" rtl="0" eaLnBrk="1" latinLnBrk="0" hangingPunct="1">
                        <a:defRPr sz="1800" kern="1200">
                          <a:solidFill>
                            <a:schemeClr val="dk1"/>
                          </a:solidFill>
                          <a:latin typeface="Segoe UI"/>
                        </a:defRPr>
                      </a:lvl9pPr>
                    </a:lstStyle>
                    <a:p>
                      <a:r>
                        <a:rPr lang="en-US" sz="800" dirty="0">
                          <a:solidFill>
                            <a:schemeClr val="bg2">
                              <a:lumMod val="50000"/>
                            </a:schemeClr>
                          </a:solidFill>
                          <a:latin typeface="+mj-lt"/>
                        </a:rPr>
                        <a:t>4484-5434-6858-6550</a:t>
                      </a:r>
                    </a:p>
                  </a:txBody>
                  <a:tcPr marL="41179" marR="41179" marT="20590" marB="20590">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0072C6">
                        <a:tint val="40000"/>
                      </a:srgbClr>
                    </a:solidFill>
                  </a:tcPr>
                </a:tc>
                <a:extLst>
                  <a:ext uri="{0D108BD9-81ED-4DB2-BD59-A6C34878D82A}">
                    <a16:rowId xmlns:a16="http://schemas.microsoft.com/office/drawing/2014/main" val="10003"/>
                  </a:ext>
                </a:extLst>
              </a:tr>
            </a:tbl>
          </a:graphicData>
        </a:graphic>
      </p:graphicFrame>
      <p:sp>
        <p:nvSpPr>
          <p:cNvPr id="1058" name="Freeform 1057"/>
          <p:cNvSpPr>
            <a:spLocks noEditPoints="1"/>
          </p:cNvSpPr>
          <p:nvPr/>
        </p:nvSpPr>
        <p:spPr bwMode="auto">
          <a:xfrm flipH="1">
            <a:off x="8023843" y="2504106"/>
            <a:ext cx="478828" cy="567165"/>
          </a:xfrm>
          <a:custGeom>
            <a:avLst/>
            <a:gdLst>
              <a:gd name="T0" fmla="*/ 100 w 202"/>
              <a:gd name="T1" fmla="*/ 12 h 239"/>
              <a:gd name="T2" fmla="*/ 184 w 202"/>
              <a:gd name="T3" fmla="*/ 36 h 239"/>
              <a:gd name="T4" fmla="*/ 100 w 202"/>
              <a:gd name="T5" fmla="*/ 60 h 239"/>
              <a:gd name="T6" fmla="*/ 16 w 202"/>
              <a:gd name="T7" fmla="*/ 36 h 239"/>
              <a:gd name="T8" fmla="*/ 100 w 202"/>
              <a:gd name="T9" fmla="*/ 12 h 239"/>
              <a:gd name="T10" fmla="*/ 101 w 202"/>
              <a:gd name="T11" fmla="*/ 0 h 239"/>
              <a:gd name="T12" fmla="*/ 61 w 202"/>
              <a:gd name="T13" fmla="*/ 3 h 239"/>
              <a:gd name="T14" fmla="*/ 29 w 202"/>
              <a:gd name="T15" fmla="*/ 12 h 239"/>
              <a:gd name="T16" fmla="*/ 8 w 202"/>
              <a:gd name="T17" fmla="*/ 24 h 239"/>
              <a:gd name="T18" fmla="*/ 2 w 202"/>
              <a:gd name="T19" fmla="*/ 32 h 239"/>
              <a:gd name="T20" fmla="*/ 0 w 202"/>
              <a:gd name="T21" fmla="*/ 40 h 239"/>
              <a:gd name="T22" fmla="*/ 0 w 202"/>
              <a:gd name="T23" fmla="*/ 199 h 239"/>
              <a:gd name="T24" fmla="*/ 2 w 202"/>
              <a:gd name="T25" fmla="*/ 207 h 239"/>
              <a:gd name="T26" fmla="*/ 8 w 202"/>
              <a:gd name="T27" fmla="*/ 215 h 239"/>
              <a:gd name="T28" fmla="*/ 29 w 202"/>
              <a:gd name="T29" fmla="*/ 227 h 239"/>
              <a:gd name="T30" fmla="*/ 61 w 202"/>
              <a:gd name="T31" fmla="*/ 236 h 239"/>
              <a:gd name="T32" fmla="*/ 101 w 202"/>
              <a:gd name="T33" fmla="*/ 239 h 239"/>
              <a:gd name="T34" fmla="*/ 172 w 202"/>
              <a:gd name="T35" fmla="*/ 227 h 239"/>
              <a:gd name="T36" fmla="*/ 194 w 202"/>
              <a:gd name="T37" fmla="*/ 215 h 239"/>
              <a:gd name="T38" fmla="*/ 200 w 202"/>
              <a:gd name="T39" fmla="*/ 207 h 239"/>
              <a:gd name="T40" fmla="*/ 202 w 202"/>
              <a:gd name="T41" fmla="*/ 199 h 239"/>
              <a:gd name="T42" fmla="*/ 202 w 202"/>
              <a:gd name="T43" fmla="*/ 40 h 239"/>
              <a:gd name="T44" fmla="*/ 194 w 202"/>
              <a:gd name="T45" fmla="*/ 24 h 239"/>
              <a:gd name="T46" fmla="*/ 172 w 202"/>
              <a:gd name="T47" fmla="*/ 12 h 239"/>
              <a:gd name="T48" fmla="*/ 140 w 202"/>
              <a:gd name="T49" fmla="*/ 3 h 239"/>
              <a:gd name="T50" fmla="*/ 101 w 202"/>
              <a:gd name="T51" fmla="*/ 0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02" h="239">
                <a:moveTo>
                  <a:pt x="100" y="12"/>
                </a:moveTo>
                <a:cubicBezTo>
                  <a:pt x="146" y="12"/>
                  <a:pt x="184" y="23"/>
                  <a:pt x="184" y="36"/>
                </a:cubicBezTo>
                <a:cubicBezTo>
                  <a:pt x="184" y="49"/>
                  <a:pt x="146" y="60"/>
                  <a:pt x="100" y="60"/>
                </a:cubicBezTo>
                <a:cubicBezTo>
                  <a:pt x="54" y="60"/>
                  <a:pt x="16" y="49"/>
                  <a:pt x="16" y="36"/>
                </a:cubicBezTo>
                <a:cubicBezTo>
                  <a:pt x="16" y="23"/>
                  <a:pt x="54" y="12"/>
                  <a:pt x="100" y="12"/>
                </a:cubicBezTo>
                <a:close/>
                <a:moveTo>
                  <a:pt x="101" y="0"/>
                </a:moveTo>
                <a:cubicBezTo>
                  <a:pt x="61" y="3"/>
                  <a:pt x="61" y="3"/>
                  <a:pt x="61" y="3"/>
                </a:cubicBezTo>
                <a:cubicBezTo>
                  <a:pt x="29" y="12"/>
                  <a:pt x="29" y="12"/>
                  <a:pt x="29" y="12"/>
                </a:cubicBezTo>
                <a:cubicBezTo>
                  <a:pt x="8" y="24"/>
                  <a:pt x="8" y="24"/>
                  <a:pt x="8" y="24"/>
                </a:cubicBezTo>
                <a:cubicBezTo>
                  <a:pt x="2" y="32"/>
                  <a:pt x="2" y="32"/>
                  <a:pt x="2" y="32"/>
                </a:cubicBezTo>
                <a:cubicBezTo>
                  <a:pt x="0" y="40"/>
                  <a:pt x="0" y="40"/>
                  <a:pt x="0" y="40"/>
                </a:cubicBezTo>
                <a:cubicBezTo>
                  <a:pt x="0" y="199"/>
                  <a:pt x="0" y="199"/>
                  <a:pt x="0" y="199"/>
                </a:cubicBezTo>
                <a:cubicBezTo>
                  <a:pt x="2" y="207"/>
                  <a:pt x="2" y="207"/>
                  <a:pt x="2" y="207"/>
                </a:cubicBezTo>
                <a:cubicBezTo>
                  <a:pt x="8" y="215"/>
                  <a:pt x="8" y="215"/>
                  <a:pt x="8" y="215"/>
                </a:cubicBezTo>
                <a:cubicBezTo>
                  <a:pt x="29" y="227"/>
                  <a:pt x="29" y="227"/>
                  <a:pt x="29" y="227"/>
                </a:cubicBezTo>
                <a:cubicBezTo>
                  <a:pt x="61" y="236"/>
                  <a:pt x="61" y="236"/>
                  <a:pt x="61" y="236"/>
                </a:cubicBezTo>
                <a:cubicBezTo>
                  <a:pt x="73" y="238"/>
                  <a:pt x="87" y="239"/>
                  <a:pt x="101" y="239"/>
                </a:cubicBezTo>
                <a:cubicBezTo>
                  <a:pt x="129" y="239"/>
                  <a:pt x="154" y="234"/>
                  <a:pt x="172" y="227"/>
                </a:cubicBezTo>
                <a:cubicBezTo>
                  <a:pt x="181" y="224"/>
                  <a:pt x="189" y="219"/>
                  <a:pt x="194" y="215"/>
                </a:cubicBezTo>
                <a:cubicBezTo>
                  <a:pt x="196" y="212"/>
                  <a:pt x="198" y="210"/>
                  <a:pt x="200" y="207"/>
                </a:cubicBezTo>
                <a:cubicBezTo>
                  <a:pt x="201" y="205"/>
                  <a:pt x="202" y="202"/>
                  <a:pt x="202" y="199"/>
                </a:cubicBezTo>
                <a:cubicBezTo>
                  <a:pt x="202" y="40"/>
                  <a:pt x="202" y="40"/>
                  <a:pt x="202" y="40"/>
                </a:cubicBezTo>
                <a:cubicBezTo>
                  <a:pt x="202" y="34"/>
                  <a:pt x="199" y="29"/>
                  <a:pt x="194" y="24"/>
                </a:cubicBezTo>
                <a:cubicBezTo>
                  <a:pt x="189" y="20"/>
                  <a:pt x="181" y="15"/>
                  <a:pt x="172" y="12"/>
                </a:cubicBezTo>
                <a:cubicBezTo>
                  <a:pt x="163" y="8"/>
                  <a:pt x="152" y="5"/>
                  <a:pt x="140" y="3"/>
                </a:cubicBezTo>
                <a:cubicBezTo>
                  <a:pt x="128" y="1"/>
                  <a:pt x="115" y="0"/>
                  <a:pt x="101" y="0"/>
                </a:cubicBezTo>
                <a:close/>
              </a:path>
            </a:pathLst>
          </a:custGeom>
          <a:solidFill>
            <a:srgbClr val="00BCF2"/>
          </a:solidFill>
          <a:ln>
            <a:noFill/>
          </a:ln>
          <a:extLst/>
        </p:spPr>
        <p:txBody>
          <a:bodyPr vert="horz" wrap="square" lIns="91427" tIns="45713" rIns="91427" bIns="45713" numCol="1" anchor="t" anchorCtr="0" compatLnSpc="1">
            <a:prstTxWarp prst="textNoShape">
              <a:avLst/>
            </a:prstTxWarp>
          </a:bodyPr>
          <a:lstStyle/>
          <a:p>
            <a:pPr>
              <a:defRPr/>
            </a:pPr>
            <a:endParaRPr lang="en-US" kern="0" dirty="0">
              <a:solidFill>
                <a:srgbClr val="000000"/>
              </a:solidFill>
            </a:endParaRPr>
          </a:p>
        </p:txBody>
      </p:sp>
      <p:cxnSp>
        <p:nvCxnSpPr>
          <p:cNvPr id="1059" name="Straight Connector 1058"/>
          <p:cNvCxnSpPr/>
          <p:nvPr/>
        </p:nvCxnSpPr>
        <p:spPr>
          <a:xfrm flipH="1" flipV="1">
            <a:off x="8465448" y="3000998"/>
            <a:ext cx="1971308" cy="730753"/>
          </a:xfrm>
          <a:prstGeom prst="line">
            <a:avLst/>
          </a:prstGeom>
          <a:noFill/>
          <a:ln w="28575" cap="flat" cmpd="sng" algn="ctr">
            <a:solidFill>
              <a:srgbClr val="00B0F0"/>
            </a:solidFill>
            <a:prstDash val="sysDash"/>
            <a:headEnd type="triangle" w="med" len="med"/>
            <a:tailEnd type="none" w="med" len="med"/>
          </a:ln>
          <a:effectLst/>
        </p:spPr>
      </p:cxnSp>
      <p:sp>
        <p:nvSpPr>
          <p:cNvPr id="1060" name="TextBox 1059"/>
          <p:cNvSpPr txBox="1"/>
          <p:nvPr/>
        </p:nvSpPr>
        <p:spPr>
          <a:xfrm>
            <a:off x="10084989" y="2716094"/>
            <a:ext cx="1928868" cy="784235"/>
          </a:xfrm>
          <a:prstGeom prst="rect">
            <a:avLst/>
          </a:prstGeom>
          <a:solidFill>
            <a:srgbClr val="FFFFFF"/>
          </a:solidFill>
        </p:spPr>
        <p:txBody>
          <a:bodyPr wrap="square" rtlCol="0">
            <a:spAutoFit/>
          </a:bodyPr>
          <a:lstStyle/>
          <a:p>
            <a:pPr>
              <a:defRPr/>
            </a:pPr>
            <a:endParaRPr lang="en-US" sz="1099" i="1" kern="0" dirty="0">
              <a:solidFill>
                <a:srgbClr val="0072C6">
                  <a:lumMod val="50000"/>
                </a:srgbClr>
              </a:solidFill>
              <a:latin typeface="Segoe UI Light"/>
            </a:endParaRPr>
          </a:p>
          <a:p>
            <a:pPr>
              <a:defRPr/>
            </a:pPr>
            <a:r>
              <a:rPr lang="en-US" sz="1099" i="1" kern="0" dirty="0">
                <a:solidFill>
                  <a:srgbClr val="0072C6">
                    <a:lumMod val="50000"/>
                  </a:srgbClr>
                </a:solidFill>
                <a:latin typeface="Segoe UI Light"/>
              </a:rPr>
              <a:t>On-the-fly masking of sensitive data in query results</a:t>
            </a:r>
          </a:p>
          <a:p>
            <a:pPr>
              <a:defRPr/>
            </a:pPr>
            <a:endParaRPr lang="en-US" sz="1099" i="1" kern="0" dirty="0">
              <a:solidFill>
                <a:srgbClr val="0072C6">
                  <a:lumMod val="50000"/>
                </a:srgbClr>
              </a:solidFill>
              <a:latin typeface="Segoe UI Light"/>
            </a:endParaRPr>
          </a:p>
        </p:txBody>
      </p:sp>
      <p:sp>
        <p:nvSpPr>
          <p:cNvPr id="1061" name="Freeform 6"/>
          <p:cNvSpPr>
            <a:spLocks/>
          </p:cNvSpPr>
          <p:nvPr/>
        </p:nvSpPr>
        <p:spPr bwMode="auto">
          <a:xfrm flipH="1">
            <a:off x="8878427" y="2802295"/>
            <a:ext cx="913590" cy="598053"/>
          </a:xfrm>
          <a:custGeom>
            <a:avLst/>
            <a:gdLst>
              <a:gd name="T0" fmla="*/ 168 w 1054"/>
              <a:gd name="T1" fmla="*/ 303 h 690"/>
              <a:gd name="T2" fmla="*/ 168 w 1054"/>
              <a:gd name="T3" fmla="*/ 289 h 690"/>
              <a:gd name="T4" fmla="*/ 459 w 1054"/>
              <a:gd name="T5" fmla="*/ 0 h 690"/>
              <a:gd name="T6" fmla="*/ 701 w 1054"/>
              <a:gd name="T7" fmla="*/ 129 h 690"/>
              <a:gd name="T8" fmla="*/ 781 w 1054"/>
              <a:gd name="T9" fmla="*/ 108 h 690"/>
              <a:gd name="T10" fmla="*/ 875 w 1054"/>
              <a:gd name="T11" fmla="*/ 136 h 690"/>
              <a:gd name="T12" fmla="*/ 950 w 1054"/>
              <a:gd name="T13" fmla="*/ 272 h 690"/>
              <a:gd name="T14" fmla="*/ 1054 w 1054"/>
              <a:gd name="T15" fmla="*/ 462 h 690"/>
              <a:gd name="T16" fmla="*/ 851 w 1054"/>
              <a:gd name="T17" fmla="*/ 690 h 690"/>
              <a:gd name="T18" fmla="*/ 826 w 1054"/>
              <a:gd name="T19" fmla="*/ 690 h 690"/>
              <a:gd name="T20" fmla="*/ 802 w 1054"/>
              <a:gd name="T21" fmla="*/ 690 h 690"/>
              <a:gd name="T22" fmla="*/ 327 w 1054"/>
              <a:gd name="T23" fmla="*/ 690 h 690"/>
              <a:gd name="T24" fmla="*/ 318 w 1054"/>
              <a:gd name="T25" fmla="*/ 690 h 690"/>
              <a:gd name="T26" fmla="*/ 306 w 1054"/>
              <a:gd name="T27" fmla="*/ 690 h 690"/>
              <a:gd name="T28" fmla="*/ 271 w 1054"/>
              <a:gd name="T29" fmla="*/ 690 h 690"/>
              <a:gd name="T30" fmla="*/ 196 w 1054"/>
              <a:gd name="T31" fmla="*/ 690 h 690"/>
              <a:gd name="T32" fmla="*/ 0 w 1054"/>
              <a:gd name="T33" fmla="*/ 495 h 690"/>
              <a:gd name="T34" fmla="*/ 168 w 1054"/>
              <a:gd name="T35" fmla="*/ 303 h 6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54" h="690">
                <a:moveTo>
                  <a:pt x="168" y="303"/>
                </a:moveTo>
                <a:cubicBezTo>
                  <a:pt x="168" y="299"/>
                  <a:pt x="168" y="293"/>
                  <a:pt x="168" y="289"/>
                </a:cubicBezTo>
                <a:cubicBezTo>
                  <a:pt x="168" y="129"/>
                  <a:pt x="298" y="0"/>
                  <a:pt x="459" y="0"/>
                </a:cubicBezTo>
                <a:cubicBezTo>
                  <a:pt x="560" y="0"/>
                  <a:pt x="649" y="52"/>
                  <a:pt x="701" y="129"/>
                </a:cubicBezTo>
                <a:cubicBezTo>
                  <a:pt x="725" y="116"/>
                  <a:pt x="752" y="108"/>
                  <a:pt x="781" y="108"/>
                </a:cubicBezTo>
                <a:cubicBezTo>
                  <a:pt x="816" y="108"/>
                  <a:pt x="848" y="118"/>
                  <a:pt x="875" y="136"/>
                </a:cubicBezTo>
                <a:cubicBezTo>
                  <a:pt x="919" y="165"/>
                  <a:pt x="948" y="215"/>
                  <a:pt x="950" y="272"/>
                </a:cubicBezTo>
                <a:cubicBezTo>
                  <a:pt x="1012" y="312"/>
                  <a:pt x="1054" y="383"/>
                  <a:pt x="1054" y="462"/>
                </a:cubicBezTo>
                <a:cubicBezTo>
                  <a:pt x="1054" y="580"/>
                  <a:pt x="965" y="676"/>
                  <a:pt x="851" y="690"/>
                </a:cubicBezTo>
                <a:cubicBezTo>
                  <a:pt x="843" y="690"/>
                  <a:pt x="833" y="690"/>
                  <a:pt x="826" y="690"/>
                </a:cubicBezTo>
                <a:cubicBezTo>
                  <a:pt x="818" y="690"/>
                  <a:pt x="810" y="690"/>
                  <a:pt x="802" y="690"/>
                </a:cubicBezTo>
                <a:cubicBezTo>
                  <a:pt x="696" y="690"/>
                  <a:pt x="446" y="690"/>
                  <a:pt x="327" y="690"/>
                </a:cubicBezTo>
                <a:cubicBezTo>
                  <a:pt x="324" y="690"/>
                  <a:pt x="321" y="690"/>
                  <a:pt x="318" y="690"/>
                </a:cubicBezTo>
                <a:cubicBezTo>
                  <a:pt x="306" y="690"/>
                  <a:pt x="306" y="690"/>
                  <a:pt x="306" y="690"/>
                </a:cubicBezTo>
                <a:cubicBezTo>
                  <a:pt x="300" y="690"/>
                  <a:pt x="283" y="690"/>
                  <a:pt x="271" y="690"/>
                </a:cubicBezTo>
                <a:cubicBezTo>
                  <a:pt x="196" y="690"/>
                  <a:pt x="196" y="690"/>
                  <a:pt x="196" y="690"/>
                </a:cubicBezTo>
                <a:cubicBezTo>
                  <a:pt x="87" y="688"/>
                  <a:pt x="0" y="601"/>
                  <a:pt x="0" y="495"/>
                </a:cubicBezTo>
                <a:cubicBezTo>
                  <a:pt x="0" y="397"/>
                  <a:pt x="73" y="316"/>
                  <a:pt x="168" y="303"/>
                </a:cubicBezTo>
                <a:close/>
              </a:path>
            </a:pathLst>
          </a:custGeom>
          <a:solidFill>
            <a:srgbClr val="00B0F0"/>
          </a:solidFill>
          <a:ln>
            <a:noFill/>
          </a:ln>
          <a:extLst/>
        </p:spPr>
        <p:txBody>
          <a:bodyPr vert="horz" wrap="square" lIns="91427" tIns="45713" rIns="91427" bIns="45713" numCol="1" anchor="t" anchorCtr="0" compatLnSpc="1">
            <a:prstTxWarp prst="textNoShape">
              <a:avLst/>
            </a:prstTxWarp>
          </a:bodyPr>
          <a:lstStyle/>
          <a:p>
            <a:pPr>
              <a:defRPr/>
            </a:pPr>
            <a:endParaRPr lang="en-US" kern="0" dirty="0">
              <a:solidFill>
                <a:srgbClr val="000000"/>
              </a:solidFill>
            </a:endParaRPr>
          </a:p>
        </p:txBody>
      </p:sp>
      <p:sp>
        <p:nvSpPr>
          <p:cNvPr id="1062" name="TextBox 1061"/>
          <p:cNvSpPr txBox="1"/>
          <p:nvPr/>
        </p:nvSpPr>
        <p:spPr>
          <a:xfrm>
            <a:off x="8941597" y="2926851"/>
            <a:ext cx="799628" cy="611720"/>
          </a:xfrm>
          <a:prstGeom prst="rect">
            <a:avLst/>
          </a:prstGeom>
          <a:noFill/>
        </p:spPr>
        <p:txBody>
          <a:bodyPr wrap="square" rtlCol="0">
            <a:spAutoFit/>
          </a:bodyPr>
          <a:lstStyle/>
          <a:p>
            <a:pPr defTabSz="932563">
              <a:defRPr/>
            </a:pPr>
            <a:r>
              <a:rPr lang="en-US" sz="1099" i="1" kern="0" dirty="0">
                <a:solidFill>
                  <a:schemeClr val="bg1"/>
                </a:solidFill>
                <a:latin typeface="Segoe UI Light"/>
              </a:rPr>
              <a:t>Dynamic</a:t>
            </a:r>
          </a:p>
          <a:p>
            <a:pPr defTabSz="932563">
              <a:defRPr/>
            </a:pPr>
            <a:r>
              <a:rPr lang="en-US" sz="1099" i="1" kern="0" dirty="0">
                <a:solidFill>
                  <a:schemeClr val="bg1"/>
                </a:solidFill>
                <a:latin typeface="Segoe UI Light"/>
              </a:rPr>
              <a:t>masking  </a:t>
            </a:r>
          </a:p>
          <a:p>
            <a:pPr defTabSz="932563">
              <a:defRPr/>
            </a:pPr>
            <a:endParaRPr lang="en-US" sz="1099" i="1" kern="0" dirty="0">
              <a:solidFill>
                <a:schemeClr val="bg1"/>
              </a:solidFill>
              <a:latin typeface="Segoe UI Light"/>
            </a:endParaRPr>
          </a:p>
        </p:txBody>
      </p:sp>
      <p:sp>
        <p:nvSpPr>
          <p:cNvPr id="2" name="Rectangle 1"/>
          <p:cNvSpPr/>
          <p:nvPr/>
        </p:nvSpPr>
        <p:spPr>
          <a:xfrm>
            <a:off x="194480" y="1862967"/>
            <a:ext cx="6999534" cy="1077218"/>
          </a:xfrm>
          <a:prstGeom prst="rect">
            <a:avLst/>
          </a:prstGeom>
        </p:spPr>
        <p:txBody>
          <a:bodyPr wrap="square">
            <a:spAutoFit/>
          </a:bodyPr>
          <a:lstStyle/>
          <a:p>
            <a:pPr defTabSz="621600">
              <a:spcBef>
                <a:spcPts val="600"/>
              </a:spcBef>
              <a:spcAft>
                <a:spcPts val="600"/>
              </a:spcAft>
            </a:pPr>
            <a:r>
              <a:rPr lang="en-US" sz="3200" dirty="0">
                <a:solidFill>
                  <a:srgbClr val="C00000"/>
                </a:solidFill>
                <a:latin typeface="Segoe UI Semilight" panose="020B0402040204020203" pitchFamily="34" charset="0"/>
                <a:cs typeface="Segoe UI Semilight" panose="020B0402040204020203" pitchFamily="34" charset="0"/>
              </a:rPr>
              <a:t>Limit sensitive data exposure by obfuscating it to non-privileged users</a:t>
            </a:r>
          </a:p>
        </p:txBody>
      </p:sp>
      <p:sp>
        <p:nvSpPr>
          <p:cNvPr id="149" name="TextBox 148"/>
          <p:cNvSpPr txBox="1"/>
          <p:nvPr/>
        </p:nvSpPr>
        <p:spPr>
          <a:xfrm>
            <a:off x="1" y="6642289"/>
            <a:ext cx="3806190" cy="352236"/>
          </a:xfrm>
          <a:prstGeom prst="rect">
            <a:avLst/>
          </a:prstGeom>
          <a:noFill/>
        </p:spPr>
        <p:txBody>
          <a:bodyPr wrap="square" lIns="365760" tIns="146304" rIns="182880" bIns="146304" rtlCol="0" anchor="ctr" anchorCtr="0">
            <a:noAutofit/>
          </a:bodyPr>
          <a:lstStyle/>
          <a:p>
            <a:pPr>
              <a:lnSpc>
                <a:spcPct val="90000"/>
              </a:lnSpc>
              <a:spcAft>
                <a:spcPts val="600"/>
              </a:spcAft>
            </a:pPr>
            <a:r>
              <a:rPr lang="en-US" sz="1400" dirty="0">
                <a:solidFill>
                  <a:schemeClr val="bg1"/>
                </a:solidFill>
                <a:latin typeface="Segoe UI Semibold" panose="020B0702040204020203" pitchFamily="34" charset="0"/>
                <a:ea typeface="Segoe UI Black" panose="020B0A02040204020203" pitchFamily="34" charset="0"/>
                <a:cs typeface="Segoe UI Semibold" panose="020B0702040204020203" pitchFamily="34" charset="0"/>
              </a:rPr>
              <a:t>Security</a:t>
            </a:r>
          </a:p>
        </p:txBody>
      </p:sp>
    </p:spTree>
    <p:extLst>
      <p:ext uri="{BB962C8B-B14F-4D97-AF65-F5344CB8AC3E}">
        <p14:creationId xmlns:p14="http://schemas.microsoft.com/office/powerpoint/2010/main" val="1896230657"/>
      </p:ext>
    </p:extLst>
  </p:cSld>
  <p:clrMapOvr>
    <a:masterClrMapping/>
  </p:clrMapOvr>
  <p:transition>
    <p:fade/>
  </p:transition>
</p:sld>
</file>

<file path=ppt/slides/slide8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Dynamic data masking walkthrough </a:t>
            </a:r>
          </a:p>
        </p:txBody>
      </p:sp>
      <p:grpSp>
        <p:nvGrpSpPr>
          <p:cNvPr id="20" name="Group 19"/>
          <p:cNvGrpSpPr/>
          <p:nvPr/>
        </p:nvGrpSpPr>
        <p:grpSpPr>
          <a:xfrm>
            <a:off x="11045006" y="2312576"/>
            <a:ext cx="1350770" cy="2060893"/>
            <a:chOff x="10049379" y="3408499"/>
            <a:chExt cx="1350960" cy="2061185"/>
          </a:xfrm>
        </p:grpSpPr>
        <p:pic>
          <p:nvPicPr>
            <p:cNvPr id="9" name="Picture 8"/>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0049379" y="3408499"/>
              <a:ext cx="1350960" cy="1332196"/>
            </a:xfrm>
            <a:prstGeom prst="rect">
              <a:avLst/>
            </a:prstGeom>
          </p:spPr>
        </p:pic>
        <p:sp>
          <p:nvSpPr>
            <p:cNvPr id="19" name="TextBox 18"/>
            <p:cNvSpPr txBox="1"/>
            <p:nvPr/>
          </p:nvSpPr>
          <p:spPr>
            <a:xfrm>
              <a:off x="10205345" y="4588719"/>
              <a:ext cx="1194993" cy="880965"/>
            </a:xfrm>
            <a:prstGeom prst="rect">
              <a:avLst/>
            </a:prstGeom>
            <a:noFill/>
          </p:spPr>
          <p:txBody>
            <a:bodyPr wrap="none" lIns="182854" tIns="146283" rIns="182854" bIns="146283" rtlCol="0">
              <a:spAutoFit/>
            </a:bodyPr>
            <a:lstStyle/>
            <a:p>
              <a:pPr>
                <a:lnSpc>
                  <a:spcPct val="90000"/>
                </a:lnSpc>
                <a:spcAft>
                  <a:spcPts val="600"/>
                </a:spcAft>
              </a:pPr>
              <a:r>
                <a:rPr lang="en-US" sz="1836" dirty="0">
                  <a:gradFill>
                    <a:gsLst>
                      <a:gs pos="2917">
                        <a:schemeClr val="tx1"/>
                      </a:gs>
                      <a:gs pos="30000">
                        <a:schemeClr val="tx1"/>
                      </a:gs>
                    </a:gsLst>
                    <a:lin ang="5400000" scaled="0"/>
                  </a:gradFill>
                </a:rPr>
                <a:t>Security</a:t>
              </a:r>
            </a:p>
            <a:p>
              <a:pPr>
                <a:lnSpc>
                  <a:spcPct val="90000"/>
                </a:lnSpc>
                <a:spcAft>
                  <a:spcPts val="600"/>
                </a:spcAft>
              </a:pPr>
              <a:r>
                <a:rPr lang="en-US" sz="1836" dirty="0">
                  <a:gradFill>
                    <a:gsLst>
                      <a:gs pos="2917">
                        <a:schemeClr val="tx1"/>
                      </a:gs>
                      <a:gs pos="30000">
                        <a:schemeClr val="tx1"/>
                      </a:gs>
                    </a:gsLst>
                    <a:lin ang="5400000" scaled="0"/>
                  </a:gradFill>
                </a:rPr>
                <a:t> Officer </a:t>
              </a:r>
              <a:endParaRPr lang="en-US" sz="1399" dirty="0">
                <a:gradFill>
                  <a:gsLst>
                    <a:gs pos="2917">
                      <a:schemeClr val="tx1"/>
                    </a:gs>
                    <a:gs pos="30000">
                      <a:schemeClr val="tx1"/>
                    </a:gs>
                  </a:gsLst>
                  <a:lin ang="5400000" scaled="0"/>
                </a:gradFill>
              </a:endParaRPr>
            </a:p>
          </p:txBody>
        </p:sp>
      </p:grpSp>
      <p:sp>
        <p:nvSpPr>
          <p:cNvPr id="8" name="Rectangle 7"/>
          <p:cNvSpPr/>
          <p:nvPr/>
        </p:nvSpPr>
        <p:spPr>
          <a:xfrm>
            <a:off x="5839261" y="2430265"/>
            <a:ext cx="5170170" cy="1976182"/>
          </a:xfrm>
          <a:prstGeom prst="rect">
            <a:avLst/>
          </a:prstGeom>
          <a:solidFill>
            <a:schemeClr val="bg1"/>
          </a:solidFill>
          <a:ln w="38100">
            <a:solidFill>
              <a:schemeClr val="accent3"/>
            </a:solidFill>
          </a:ln>
        </p:spPr>
        <p:txBody>
          <a:bodyPr wrap="square">
            <a:spAutoFit/>
          </a:bodyPr>
          <a:lstStyle/>
          <a:p>
            <a:r>
              <a:rPr lang="en-US" sz="1224" dirty="0">
                <a:solidFill>
                  <a:srgbClr val="0000FF"/>
                </a:solidFill>
                <a:latin typeface="Consolas" panose="020B0609020204030204" pitchFamily="49" charset="0"/>
                <a:ea typeface="Calibri" panose="020F0502020204030204" pitchFamily="34" charset="0"/>
                <a:cs typeface="Consolas" panose="020B0609020204030204" pitchFamily="49" charset="0"/>
              </a:rPr>
              <a:t>ALTER TABLE </a:t>
            </a:r>
            <a:r>
              <a:rPr lang="en-US" sz="1224" dirty="0">
                <a:solidFill>
                  <a:srgbClr val="008080"/>
                </a:solidFill>
                <a:latin typeface="Consolas" panose="020B0609020204030204" pitchFamily="49" charset="0"/>
                <a:ea typeface="Calibri" panose="020F0502020204030204" pitchFamily="34" charset="0"/>
                <a:cs typeface="Consolas" panose="020B0609020204030204" pitchFamily="49" charset="0"/>
              </a:rPr>
              <a:t>[Employee] </a:t>
            </a:r>
            <a:r>
              <a:rPr lang="en-US" sz="1224" dirty="0">
                <a:solidFill>
                  <a:srgbClr val="0000FF"/>
                </a:solidFill>
                <a:latin typeface="Consolas" panose="020B0609020204030204" pitchFamily="49" charset="0"/>
                <a:ea typeface="Calibri" panose="020F0502020204030204" pitchFamily="34" charset="0"/>
                <a:cs typeface="Consolas" panose="020B0609020204030204" pitchFamily="49" charset="0"/>
              </a:rPr>
              <a:t>ALTER COLUMN </a:t>
            </a:r>
            <a:r>
              <a:rPr lang="en-US" sz="1224" dirty="0">
                <a:solidFill>
                  <a:srgbClr val="008080"/>
                </a:solidFill>
                <a:latin typeface="Consolas" panose="020B0609020204030204" pitchFamily="49" charset="0"/>
                <a:ea typeface="Calibri" panose="020F0502020204030204" pitchFamily="34" charset="0"/>
                <a:cs typeface="Consolas" panose="020B0609020204030204" pitchFamily="49" charset="0"/>
              </a:rPr>
              <a:t>[</a:t>
            </a:r>
            <a:r>
              <a:rPr lang="en-US" sz="1224" dirty="0" err="1">
                <a:solidFill>
                  <a:srgbClr val="008080"/>
                </a:solidFill>
                <a:latin typeface="Consolas" panose="020B0609020204030204" pitchFamily="49" charset="0"/>
                <a:ea typeface="Calibri" panose="020F0502020204030204" pitchFamily="34" charset="0"/>
                <a:cs typeface="Consolas" panose="020B0609020204030204" pitchFamily="49" charset="0"/>
              </a:rPr>
              <a:t>SocialSecurityNumber</a:t>
            </a:r>
            <a:r>
              <a:rPr lang="en-US" sz="1224" dirty="0">
                <a:solidFill>
                  <a:srgbClr val="008080"/>
                </a:solidFill>
                <a:latin typeface="Consolas" panose="020B0609020204030204" pitchFamily="49" charset="0"/>
                <a:ea typeface="Calibri" panose="020F0502020204030204" pitchFamily="34" charset="0"/>
                <a:cs typeface="Consolas" panose="020B0609020204030204" pitchFamily="49" charset="0"/>
              </a:rPr>
              <a:t>]</a:t>
            </a:r>
          </a:p>
          <a:p>
            <a:r>
              <a:rPr lang="en-US" sz="1224" dirty="0">
                <a:solidFill>
                  <a:srgbClr val="0000FF"/>
                </a:solidFill>
                <a:latin typeface="Consolas" panose="020B0609020204030204" pitchFamily="49" charset="0"/>
                <a:ea typeface="Calibri" panose="020F0502020204030204" pitchFamily="34" charset="0"/>
                <a:cs typeface="Consolas" panose="020B0609020204030204" pitchFamily="49" charset="0"/>
              </a:rPr>
              <a:t>ADD MASKED WITH (FUNCTION = </a:t>
            </a:r>
            <a:r>
              <a:rPr lang="en-US" sz="1224" dirty="0">
                <a:solidFill>
                  <a:srgbClr val="008080"/>
                </a:solidFill>
                <a:latin typeface="Consolas" panose="020B0609020204030204" pitchFamily="49" charset="0"/>
                <a:ea typeface="Calibri" panose="020F0502020204030204" pitchFamily="34" charset="0"/>
                <a:cs typeface="Consolas" panose="020B0609020204030204" pitchFamily="49" charset="0"/>
              </a:rPr>
              <a:t>‘SSN()’</a:t>
            </a:r>
            <a:r>
              <a:rPr lang="en-US" sz="1224" dirty="0">
                <a:solidFill>
                  <a:srgbClr val="0000FF"/>
                </a:solidFill>
                <a:latin typeface="Consolas" panose="020B0609020204030204" pitchFamily="49" charset="0"/>
                <a:ea typeface="Calibri" panose="020F0502020204030204" pitchFamily="34" charset="0"/>
                <a:cs typeface="Consolas" panose="020B0609020204030204" pitchFamily="49" charset="0"/>
              </a:rPr>
              <a:t>)</a:t>
            </a:r>
          </a:p>
          <a:p>
            <a:endParaRPr lang="en-US" sz="1224" dirty="0">
              <a:solidFill>
                <a:schemeClr val="bg1"/>
              </a:solidFill>
              <a:latin typeface="Consolas" panose="020B0609020204030204" pitchFamily="49" charset="0"/>
              <a:ea typeface="Calibri" panose="020F0502020204030204" pitchFamily="34" charset="0"/>
              <a:cs typeface="Consolas" panose="020B0609020204030204" pitchFamily="49" charset="0"/>
            </a:endParaRPr>
          </a:p>
          <a:p>
            <a:r>
              <a:rPr lang="en-US" sz="1224" dirty="0">
                <a:solidFill>
                  <a:srgbClr val="0000FF"/>
                </a:solidFill>
                <a:latin typeface="Consolas" panose="020B0609020204030204" pitchFamily="49" charset="0"/>
                <a:ea typeface="Calibri" panose="020F0502020204030204" pitchFamily="34" charset="0"/>
                <a:cs typeface="Consolas" panose="020B0609020204030204" pitchFamily="49" charset="0"/>
              </a:rPr>
              <a:t>ALTER TABLE </a:t>
            </a:r>
            <a:r>
              <a:rPr lang="en-US" sz="1224" dirty="0">
                <a:solidFill>
                  <a:srgbClr val="008080"/>
                </a:solidFill>
                <a:latin typeface="Consolas" panose="020B0609020204030204" pitchFamily="49" charset="0"/>
                <a:ea typeface="Calibri" panose="020F0502020204030204" pitchFamily="34" charset="0"/>
                <a:cs typeface="Consolas" panose="020B0609020204030204" pitchFamily="49" charset="0"/>
              </a:rPr>
              <a:t>[Employee] </a:t>
            </a:r>
            <a:r>
              <a:rPr lang="en-US" sz="1224" dirty="0">
                <a:solidFill>
                  <a:srgbClr val="0000FF"/>
                </a:solidFill>
                <a:latin typeface="Consolas" panose="020B0609020204030204" pitchFamily="49" charset="0"/>
                <a:ea typeface="Calibri" panose="020F0502020204030204" pitchFamily="34" charset="0"/>
                <a:cs typeface="Consolas" panose="020B0609020204030204" pitchFamily="49" charset="0"/>
              </a:rPr>
              <a:t>ALTER COLUMN </a:t>
            </a:r>
            <a:r>
              <a:rPr lang="en-US" sz="1224" dirty="0">
                <a:solidFill>
                  <a:srgbClr val="008080"/>
                </a:solidFill>
                <a:latin typeface="Consolas" panose="020B0609020204030204" pitchFamily="49" charset="0"/>
                <a:ea typeface="Calibri" panose="020F0502020204030204" pitchFamily="34" charset="0"/>
                <a:cs typeface="Consolas" panose="020B0609020204030204" pitchFamily="49" charset="0"/>
              </a:rPr>
              <a:t>[Email]</a:t>
            </a:r>
          </a:p>
          <a:p>
            <a:r>
              <a:rPr lang="en-US" sz="1224" dirty="0">
                <a:solidFill>
                  <a:srgbClr val="0000FF"/>
                </a:solidFill>
                <a:latin typeface="Consolas" panose="020B0609020204030204" pitchFamily="49" charset="0"/>
                <a:ea typeface="Calibri" panose="020F0502020204030204" pitchFamily="34" charset="0"/>
                <a:cs typeface="Consolas" panose="020B0609020204030204" pitchFamily="49" charset="0"/>
              </a:rPr>
              <a:t>ADD MASKED WITH (FUNCTION = </a:t>
            </a:r>
            <a:r>
              <a:rPr lang="en-US" sz="1224" dirty="0">
                <a:solidFill>
                  <a:srgbClr val="008080"/>
                </a:solidFill>
                <a:latin typeface="Consolas" panose="020B0609020204030204" pitchFamily="49" charset="0"/>
                <a:ea typeface="Calibri" panose="020F0502020204030204" pitchFamily="34" charset="0"/>
                <a:cs typeface="Consolas" panose="020B0609020204030204" pitchFamily="49" charset="0"/>
              </a:rPr>
              <a:t>‘EMAIL()’</a:t>
            </a:r>
            <a:r>
              <a:rPr lang="en-US" sz="1224" dirty="0">
                <a:solidFill>
                  <a:srgbClr val="0000FF"/>
                </a:solidFill>
                <a:latin typeface="Consolas" panose="020B0609020204030204" pitchFamily="49" charset="0"/>
                <a:ea typeface="Calibri" panose="020F0502020204030204" pitchFamily="34" charset="0"/>
                <a:cs typeface="Consolas" panose="020B0609020204030204" pitchFamily="49" charset="0"/>
              </a:rPr>
              <a:t>)</a:t>
            </a:r>
          </a:p>
          <a:p>
            <a:endParaRPr lang="en-US" sz="1224" dirty="0">
              <a:solidFill>
                <a:srgbClr val="0000FF"/>
              </a:solidFill>
              <a:latin typeface="Consolas" panose="020B0609020204030204" pitchFamily="49" charset="0"/>
              <a:ea typeface="Calibri" panose="020F0502020204030204" pitchFamily="34" charset="0"/>
              <a:cs typeface="Consolas" panose="020B0609020204030204" pitchFamily="49" charset="0"/>
            </a:endParaRPr>
          </a:p>
          <a:p>
            <a:r>
              <a:rPr lang="en-US" sz="1224" dirty="0">
                <a:solidFill>
                  <a:srgbClr val="0000FF"/>
                </a:solidFill>
                <a:latin typeface="Consolas" panose="020B0609020204030204" pitchFamily="49" charset="0"/>
                <a:ea typeface="Calibri" panose="020F0502020204030204" pitchFamily="34" charset="0"/>
                <a:cs typeface="Consolas" panose="020B0609020204030204" pitchFamily="49" charset="0"/>
              </a:rPr>
              <a:t>ALTER TABLE </a:t>
            </a:r>
            <a:r>
              <a:rPr lang="en-US" sz="1224" dirty="0">
                <a:solidFill>
                  <a:srgbClr val="008080"/>
                </a:solidFill>
                <a:latin typeface="Consolas" panose="020B0609020204030204" pitchFamily="49" charset="0"/>
                <a:ea typeface="Calibri" panose="020F0502020204030204" pitchFamily="34" charset="0"/>
                <a:cs typeface="Consolas" panose="020B0609020204030204" pitchFamily="49" charset="0"/>
              </a:rPr>
              <a:t>[Employee] </a:t>
            </a:r>
            <a:r>
              <a:rPr lang="en-US" sz="1224" dirty="0">
                <a:solidFill>
                  <a:srgbClr val="0000FF"/>
                </a:solidFill>
                <a:latin typeface="Consolas" panose="020B0609020204030204" pitchFamily="49" charset="0"/>
                <a:ea typeface="Calibri" panose="020F0502020204030204" pitchFamily="34" charset="0"/>
                <a:cs typeface="Consolas" panose="020B0609020204030204" pitchFamily="49" charset="0"/>
              </a:rPr>
              <a:t>ALTER COLUMN </a:t>
            </a:r>
            <a:r>
              <a:rPr lang="en-US" sz="1224" dirty="0">
                <a:solidFill>
                  <a:srgbClr val="008080"/>
                </a:solidFill>
                <a:latin typeface="Consolas" panose="020B0609020204030204" pitchFamily="49" charset="0"/>
                <a:ea typeface="Calibri" panose="020F0502020204030204" pitchFamily="34" charset="0"/>
                <a:cs typeface="Consolas" panose="020B0609020204030204" pitchFamily="49" charset="0"/>
              </a:rPr>
              <a:t>[Salary] </a:t>
            </a:r>
          </a:p>
          <a:p>
            <a:r>
              <a:rPr lang="en-US" sz="1224" dirty="0">
                <a:solidFill>
                  <a:srgbClr val="0000FF"/>
                </a:solidFill>
                <a:latin typeface="Consolas" panose="020B0609020204030204" pitchFamily="49" charset="0"/>
                <a:ea typeface="Calibri" panose="020F0502020204030204" pitchFamily="34" charset="0"/>
                <a:cs typeface="Consolas" panose="020B0609020204030204" pitchFamily="49" charset="0"/>
              </a:rPr>
              <a:t>ADD MASKED WITH (FUNCTION = </a:t>
            </a:r>
            <a:r>
              <a:rPr lang="en-US" sz="1224" dirty="0">
                <a:solidFill>
                  <a:srgbClr val="008080"/>
                </a:solidFill>
                <a:latin typeface="Consolas" panose="020B0609020204030204" pitchFamily="49" charset="0"/>
                <a:ea typeface="Calibri" panose="020F0502020204030204" pitchFamily="34" charset="0"/>
                <a:cs typeface="Consolas" panose="020B0609020204030204" pitchFamily="49" charset="0"/>
              </a:rPr>
              <a:t>‘RANDOM(1,20000)</a:t>
            </a:r>
            <a:r>
              <a:rPr lang="en-US" sz="1224" dirty="0">
                <a:solidFill>
                  <a:srgbClr val="0000FF"/>
                </a:solidFill>
                <a:latin typeface="Consolas" panose="020B0609020204030204" pitchFamily="49" charset="0"/>
                <a:ea typeface="Calibri" panose="020F0502020204030204" pitchFamily="34" charset="0"/>
                <a:cs typeface="Consolas" panose="020B0609020204030204" pitchFamily="49" charset="0"/>
              </a:rPr>
              <a:t>’)</a:t>
            </a:r>
          </a:p>
          <a:p>
            <a:r>
              <a:rPr lang="en-US" sz="1224" dirty="0">
                <a:solidFill>
                  <a:srgbClr val="0000FF"/>
                </a:solidFill>
                <a:latin typeface="Consolas" panose="020B0609020204030204" pitchFamily="49" charset="0"/>
                <a:ea typeface="Calibri" panose="020F0502020204030204" pitchFamily="34" charset="0"/>
                <a:cs typeface="Consolas" panose="020B0609020204030204" pitchFamily="49" charset="0"/>
              </a:rPr>
              <a:t> </a:t>
            </a:r>
          </a:p>
          <a:p>
            <a:r>
              <a:rPr lang="en-US" sz="1224" dirty="0">
                <a:solidFill>
                  <a:srgbClr val="0000FF"/>
                </a:solidFill>
                <a:latin typeface="Consolas" panose="020B0609020204030204" pitchFamily="49" charset="0"/>
                <a:ea typeface="Calibri" panose="020F0502020204030204" pitchFamily="34" charset="0"/>
                <a:cs typeface="Consolas" panose="020B0609020204030204" pitchFamily="49" charset="0"/>
              </a:rPr>
              <a:t>GRANT UNMASK to </a:t>
            </a:r>
            <a:r>
              <a:rPr lang="en-US" sz="1224" dirty="0">
                <a:solidFill>
                  <a:srgbClr val="008080"/>
                </a:solidFill>
                <a:latin typeface="Consolas" panose="020B0609020204030204" pitchFamily="49" charset="0"/>
                <a:ea typeface="Calibri" panose="020F0502020204030204" pitchFamily="34" charset="0"/>
                <a:cs typeface="Consolas" panose="020B0609020204030204" pitchFamily="49" charset="0"/>
              </a:rPr>
              <a:t>admin1</a:t>
            </a:r>
          </a:p>
        </p:txBody>
      </p:sp>
      <p:sp>
        <p:nvSpPr>
          <p:cNvPr id="31" name="TextBox 30"/>
          <p:cNvSpPr txBox="1"/>
          <p:nvPr/>
        </p:nvSpPr>
        <p:spPr>
          <a:xfrm>
            <a:off x="450247" y="1290620"/>
            <a:ext cx="11054971" cy="374846"/>
          </a:xfrm>
          <a:prstGeom prst="rect">
            <a:avLst/>
          </a:prstGeom>
          <a:noFill/>
        </p:spPr>
        <p:txBody>
          <a:bodyPr wrap="square" rtlCol="0">
            <a:spAutoFit/>
          </a:bodyPr>
          <a:lstStyle/>
          <a:p>
            <a:pPr marL="457200" indent="-457200">
              <a:buAutoNum type="arabicParenR"/>
            </a:pPr>
            <a:r>
              <a:rPr lang="en-US" sz="1836" dirty="0">
                <a:latin typeface="+mj-lt"/>
              </a:rPr>
              <a:t>Security officer defines dynamic data masking policy in T-SQL over sensitive data in Employee table</a:t>
            </a:r>
          </a:p>
        </p:txBody>
      </p:sp>
      <p:sp>
        <p:nvSpPr>
          <p:cNvPr id="34" name="TextBox 33"/>
          <p:cNvSpPr txBox="1"/>
          <p:nvPr/>
        </p:nvSpPr>
        <p:spPr>
          <a:xfrm>
            <a:off x="450246" y="1279971"/>
            <a:ext cx="11054971" cy="382308"/>
          </a:xfrm>
          <a:prstGeom prst="rect">
            <a:avLst/>
          </a:prstGeom>
          <a:noFill/>
        </p:spPr>
        <p:txBody>
          <a:bodyPr wrap="square" rtlCol="0">
            <a:spAutoFit/>
          </a:bodyPr>
          <a:lstStyle/>
          <a:p>
            <a:r>
              <a:rPr lang="en-US" sz="1836" dirty="0">
                <a:latin typeface="+mj-lt"/>
              </a:rPr>
              <a:t>2) Application user selects from Employee table</a:t>
            </a:r>
          </a:p>
        </p:txBody>
      </p:sp>
      <p:sp>
        <p:nvSpPr>
          <p:cNvPr id="41" name="TextBox 40"/>
          <p:cNvSpPr txBox="1"/>
          <p:nvPr/>
        </p:nvSpPr>
        <p:spPr>
          <a:xfrm>
            <a:off x="444031" y="1323482"/>
            <a:ext cx="11054971" cy="374846"/>
          </a:xfrm>
          <a:prstGeom prst="rect">
            <a:avLst/>
          </a:prstGeom>
          <a:noFill/>
        </p:spPr>
        <p:txBody>
          <a:bodyPr wrap="square" rtlCol="0">
            <a:spAutoFit/>
          </a:bodyPr>
          <a:lstStyle/>
          <a:p>
            <a:r>
              <a:rPr lang="en-US" sz="1836" dirty="0">
                <a:latin typeface="+mj-lt"/>
              </a:rPr>
              <a:t>3) Dynamic data masking policy obfuscates the sensitive data in the query results </a:t>
            </a:r>
          </a:p>
        </p:txBody>
      </p:sp>
      <p:sp>
        <p:nvSpPr>
          <p:cNvPr id="35" name="TextBox 34"/>
          <p:cNvSpPr txBox="1"/>
          <p:nvPr/>
        </p:nvSpPr>
        <p:spPr>
          <a:xfrm>
            <a:off x="179078" y="5104864"/>
            <a:ext cx="2762559" cy="1100301"/>
          </a:xfrm>
          <a:prstGeom prst="rect">
            <a:avLst/>
          </a:prstGeom>
          <a:solidFill>
            <a:schemeClr val="tx1"/>
          </a:solidFill>
          <a:ln w="38100">
            <a:solidFill>
              <a:schemeClr val="tx2"/>
            </a:solidFill>
          </a:ln>
        </p:spPr>
        <p:txBody>
          <a:bodyPr wrap="square">
            <a:spAutoFit/>
          </a:bodyPr>
          <a:lstStyle>
            <a:defPPr>
              <a:defRPr lang="en-US"/>
            </a:defPPr>
            <a:lvl1pPr>
              <a:lnSpc>
                <a:spcPct val="107000"/>
              </a:lnSpc>
              <a:defRPr sz="1200">
                <a:solidFill>
                  <a:srgbClr val="0000FF"/>
                </a:solidFill>
                <a:latin typeface="Consolas" panose="020B0609020204030204" pitchFamily="49" charset="0"/>
                <a:ea typeface="Calibri" panose="020F0502020204030204" pitchFamily="34" charset="0"/>
                <a:cs typeface="Consolas" panose="020B0609020204030204" pitchFamily="49" charset="0"/>
              </a:defRPr>
            </a:lvl1pPr>
          </a:lstStyle>
          <a:p>
            <a:r>
              <a:rPr lang="en-US" sz="1224" dirty="0"/>
              <a:t>SELECT </a:t>
            </a:r>
            <a:r>
              <a:rPr lang="en-US" sz="1224" dirty="0">
                <a:solidFill>
                  <a:srgbClr val="008080"/>
                </a:solidFill>
              </a:rPr>
              <a:t>[Name],</a:t>
            </a:r>
          </a:p>
          <a:p>
            <a:r>
              <a:rPr lang="en-US" sz="1224" dirty="0">
                <a:solidFill>
                  <a:srgbClr val="008080"/>
                </a:solidFill>
              </a:rPr>
              <a:t>       [</a:t>
            </a:r>
            <a:r>
              <a:rPr lang="en-US" sz="1224" dirty="0" err="1">
                <a:solidFill>
                  <a:srgbClr val="008080"/>
                </a:solidFill>
              </a:rPr>
              <a:t>SocialSecurityNumber</a:t>
            </a:r>
            <a:r>
              <a:rPr lang="en-US" sz="1224" dirty="0">
                <a:solidFill>
                  <a:srgbClr val="008080"/>
                </a:solidFill>
              </a:rPr>
              <a:t>],</a:t>
            </a:r>
          </a:p>
          <a:p>
            <a:r>
              <a:rPr lang="en-US" sz="1224" dirty="0">
                <a:solidFill>
                  <a:srgbClr val="008080"/>
                </a:solidFill>
              </a:rPr>
              <a:t>       [Email],</a:t>
            </a:r>
          </a:p>
          <a:p>
            <a:r>
              <a:rPr lang="en-US" sz="1224" dirty="0">
                <a:solidFill>
                  <a:srgbClr val="008080"/>
                </a:solidFill>
              </a:rPr>
              <a:t>       [Salary]</a:t>
            </a:r>
          </a:p>
          <a:p>
            <a:r>
              <a:rPr lang="en-US" sz="1224" dirty="0"/>
              <a:t>FROM </a:t>
            </a:r>
            <a:r>
              <a:rPr lang="en-US" sz="1224" dirty="0">
                <a:solidFill>
                  <a:srgbClr val="008080"/>
                </a:solidFill>
              </a:rPr>
              <a:t>[Employee] </a:t>
            </a:r>
            <a:endParaRPr lang="en-US" sz="1224" dirty="0">
              <a:solidFill>
                <a:schemeClr val="tx2">
                  <a:lumMod val="50000"/>
                </a:schemeClr>
              </a:solidFill>
            </a:endParaRPr>
          </a:p>
        </p:txBody>
      </p:sp>
      <p:pic>
        <p:nvPicPr>
          <p:cNvPr id="39" name="Picture 38"/>
          <p:cNvPicPr>
            <a:picLocks noChangeAspect="1"/>
          </p:cNvPicPr>
          <p:nvPr/>
        </p:nvPicPr>
        <p:blipFill>
          <a:blip r:embed="rId4"/>
          <a:stretch>
            <a:fillRect/>
          </a:stretch>
        </p:blipFill>
        <p:spPr>
          <a:xfrm>
            <a:off x="-664386" y="1567664"/>
            <a:ext cx="3483711" cy="3483711"/>
          </a:xfrm>
          <a:prstGeom prst="rect">
            <a:avLst/>
          </a:prstGeom>
        </p:spPr>
      </p:pic>
      <p:sp>
        <p:nvSpPr>
          <p:cNvPr id="48" name="Flowchart: Magnetic Disk 47"/>
          <p:cNvSpPr/>
          <p:nvPr/>
        </p:nvSpPr>
        <p:spPr bwMode="auto">
          <a:xfrm>
            <a:off x="3451463" y="3477656"/>
            <a:ext cx="2191543" cy="975346"/>
          </a:xfrm>
          <a:prstGeom prst="flowChartMagneticDisk">
            <a:avLst/>
          </a:prstGeom>
          <a:solidFill>
            <a:srgbClr val="6A34A6"/>
          </a:solidFill>
          <a:ln w="12700">
            <a:solidFill>
              <a:schemeClr val="bg1"/>
            </a:solid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algn="ctr" defTabSz="932472" fontAlgn="base">
              <a:spcBef>
                <a:spcPct val="0"/>
              </a:spcBef>
              <a:spcAft>
                <a:spcPct val="0"/>
              </a:spcAft>
            </a:pPr>
            <a:endParaRPr lang="en-US" sz="2000" dirty="0">
              <a:gradFill>
                <a:gsLst>
                  <a:gs pos="0">
                    <a:srgbClr val="FFFFFF"/>
                  </a:gs>
                  <a:gs pos="100000">
                    <a:srgbClr val="FFFFFF"/>
                  </a:gs>
                </a:gsLst>
                <a:lin ang="5400000" scaled="0"/>
              </a:gradFill>
            </a:endParaRPr>
          </a:p>
        </p:txBody>
      </p:sp>
      <p:sp>
        <p:nvSpPr>
          <p:cNvPr id="49" name="Flowchart: Magnetic Disk 48"/>
          <p:cNvSpPr/>
          <p:nvPr/>
        </p:nvSpPr>
        <p:spPr bwMode="auto">
          <a:xfrm>
            <a:off x="3451463" y="2873943"/>
            <a:ext cx="2191543" cy="975346"/>
          </a:xfrm>
          <a:prstGeom prst="flowChartMagneticDisk">
            <a:avLst/>
          </a:prstGeom>
          <a:solidFill>
            <a:srgbClr val="6A34A6"/>
          </a:solidFill>
          <a:ln w="12700">
            <a:solidFill>
              <a:schemeClr val="bg1"/>
            </a:solid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algn="ctr" defTabSz="932472" fontAlgn="base">
              <a:spcBef>
                <a:spcPct val="0"/>
              </a:spcBef>
              <a:spcAft>
                <a:spcPct val="0"/>
              </a:spcAft>
            </a:pPr>
            <a:endParaRPr lang="en-US" sz="2000" dirty="0">
              <a:gradFill>
                <a:gsLst>
                  <a:gs pos="0">
                    <a:srgbClr val="FFFFFF"/>
                  </a:gs>
                  <a:gs pos="100000">
                    <a:srgbClr val="FFFFFF"/>
                  </a:gs>
                </a:gsLst>
                <a:lin ang="5400000" scaled="0"/>
              </a:gradFill>
            </a:endParaRPr>
          </a:p>
        </p:txBody>
      </p:sp>
      <p:sp>
        <p:nvSpPr>
          <p:cNvPr id="50" name="Flowchart: Magnetic Disk 49"/>
          <p:cNvSpPr/>
          <p:nvPr/>
        </p:nvSpPr>
        <p:spPr bwMode="auto">
          <a:xfrm>
            <a:off x="3451463" y="2270230"/>
            <a:ext cx="2191543" cy="975346"/>
          </a:xfrm>
          <a:prstGeom prst="flowChartMagneticDisk">
            <a:avLst/>
          </a:prstGeom>
          <a:solidFill>
            <a:srgbClr val="6A34A6"/>
          </a:solidFill>
          <a:ln w="12700">
            <a:solidFill>
              <a:schemeClr val="bg1"/>
            </a:solid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algn="ctr" defTabSz="932472" fontAlgn="base">
              <a:spcBef>
                <a:spcPct val="0"/>
              </a:spcBef>
              <a:spcAft>
                <a:spcPct val="0"/>
              </a:spcAft>
            </a:pPr>
            <a:endParaRPr lang="en-US" sz="2000" dirty="0">
              <a:gradFill>
                <a:gsLst>
                  <a:gs pos="0">
                    <a:srgbClr val="FFFFFF"/>
                  </a:gs>
                  <a:gs pos="100000">
                    <a:srgbClr val="FFFFFF"/>
                  </a:gs>
                </a:gsLst>
                <a:lin ang="5400000" scaled="0"/>
              </a:gradFill>
            </a:endParaRPr>
          </a:p>
        </p:txBody>
      </p:sp>
      <p:sp>
        <p:nvSpPr>
          <p:cNvPr id="12" name="Left-Right Arrow 11"/>
          <p:cNvSpPr/>
          <p:nvPr/>
        </p:nvSpPr>
        <p:spPr bwMode="auto">
          <a:xfrm>
            <a:off x="2089843" y="3115863"/>
            <a:ext cx="1216152" cy="484632"/>
          </a:xfrm>
          <a:prstGeom prst="leftRightArrow">
            <a:avLst/>
          </a:prstGeom>
          <a:ln>
            <a:headEnd type="none" w="med" len="med"/>
            <a:tailEnd type="none" w="med" len="med"/>
          </a:ln>
        </p:spPr>
        <p:style>
          <a:lnRef idx="1">
            <a:schemeClr val="accent4"/>
          </a:lnRef>
          <a:fillRef idx="2">
            <a:schemeClr val="accent4"/>
          </a:fillRef>
          <a:effectRef idx="1">
            <a:schemeClr val="accent4"/>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dirty="0">
              <a:gradFill>
                <a:gsLst>
                  <a:gs pos="0">
                    <a:srgbClr val="FFFFFF"/>
                  </a:gs>
                  <a:gs pos="100000">
                    <a:srgbClr val="FFFFFF"/>
                  </a:gs>
                </a:gsLst>
                <a:lin ang="5400000" scaled="0"/>
              </a:gradFill>
              <a:ea typeface="Segoe UI" pitchFamily="34" charset="0"/>
              <a:cs typeface="Segoe UI" pitchFamily="34" charset="0"/>
            </a:endParaRPr>
          </a:p>
        </p:txBody>
      </p:sp>
      <p:grpSp>
        <p:nvGrpSpPr>
          <p:cNvPr id="16" name="Group 15"/>
          <p:cNvGrpSpPr/>
          <p:nvPr/>
        </p:nvGrpSpPr>
        <p:grpSpPr>
          <a:xfrm>
            <a:off x="3779549" y="4744309"/>
            <a:ext cx="8251309" cy="1560521"/>
            <a:chOff x="3779549" y="4969448"/>
            <a:chExt cx="8251309" cy="1560521"/>
          </a:xfrm>
        </p:grpSpPr>
        <p:pic>
          <p:nvPicPr>
            <p:cNvPr id="52" name="Picture 51"/>
            <p:cNvPicPr>
              <a:picLocks noChangeAspect="1"/>
            </p:cNvPicPr>
            <p:nvPr/>
          </p:nvPicPr>
          <p:blipFill>
            <a:blip r:embed="rId5"/>
            <a:stretch>
              <a:fillRect/>
            </a:stretch>
          </p:blipFill>
          <p:spPr>
            <a:xfrm>
              <a:off x="7992258" y="5462498"/>
              <a:ext cx="4038600" cy="1067471"/>
            </a:xfrm>
            <a:prstGeom prst="rect">
              <a:avLst/>
            </a:prstGeom>
          </p:spPr>
        </p:pic>
        <p:sp>
          <p:nvSpPr>
            <p:cNvPr id="53" name="TextBox 52"/>
            <p:cNvSpPr txBox="1"/>
            <p:nvPr/>
          </p:nvSpPr>
          <p:spPr>
            <a:xfrm>
              <a:off x="8953717" y="4969448"/>
              <a:ext cx="1736641" cy="549660"/>
            </a:xfrm>
            <a:prstGeom prst="rect">
              <a:avLst/>
            </a:prstGeom>
            <a:noFill/>
          </p:spPr>
          <p:txBody>
            <a:bodyPr wrap="none" lIns="182854" tIns="146283" rIns="182854" bIns="146283" rtlCol="0">
              <a:spAutoFit/>
            </a:bodyPr>
            <a:lstStyle/>
            <a:p>
              <a:pPr>
                <a:lnSpc>
                  <a:spcPct val="90000"/>
                </a:lnSpc>
                <a:spcAft>
                  <a:spcPts val="600"/>
                </a:spcAft>
              </a:pPr>
              <a:r>
                <a:rPr lang="en-US" sz="1836" dirty="0">
                  <a:gradFill>
                    <a:gsLst>
                      <a:gs pos="2917">
                        <a:schemeClr val="tx1"/>
                      </a:gs>
                      <a:gs pos="30000">
                        <a:schemeClr val="tx1"/>
                      </a:gs>
                    </a:gsLst>
                    <a:lin ang="5400000" scaled="0"/>
                  </a:gradFill>
                </a:rPr>
                <a:t>admin1 login</a:t>
              </a:r>
            </a:p>
          </p:txBody>
        </p:sp>
        <p:sp>
          <p:nvSpPr>
            <p:cNvPr id="54" name="TextBox 53"/>
            <p:cNvSpPr txBox="1"/>
            <p:nvPr/>
          </p:nvSpPr>
          <p:spPr>
            <a:xfrm>
              <a:off x="4674003" y="4969448"/>
              <a:ext cx="1513823" cy="549660"/>
            </a:xfrm>
            <a:prstGeom prst="rect">
              <a:avLst/>
            </a:prstGeom>
            <a:noFill/>
          </p:spPr>
          <p:txBody>
            <a:bodyPr wrap="none" lIns="182854" tIns="146283" rIns="182854" bIns="146283" rtlCol="0">
              <a:spAutoFit/>
            </a:bodyPr>
            <a:lstStyle/>
            <a:p>
              <a:pPr>
                <a:lnSpc>
                  <a:spcPct val="90000"/>
                </a:lnSpc>
                <a:spcAft>
                  <a:spcPts val="600"/>
                </a:spcAft>
              </a:pPr>
              <a:r>
                <a:rPr lang="en-US" sz="1836" dirty="0">
                  <a:gradFill>
                    <a:gsLst>
                      <a:gs pos="2917">
                        <a:schemeClr val="tx1"/>
                      </a:gs>
                      <a:gs pos="30000">
                        <a:schemeClr val="tx1"/>
                      </a:gs>
                    </a:gsLst>
                    <a:lin ang="5400000" scaled="0"/>
                  </a:gradFill>
                </a:rPr>
                <a:t>other login</a:t>
              </a:r>
              <a:endParaRPr lang="en-US" sz="1399" dirty="0">
                <a:gradFill>
                  <a:gsLst>
                    <a:gs pos="2917">
                      <a:schemeClr val="tx1"/>
                    </a:gs>
                    <a:gs pos="30000">
                      <a:schemeClr val="tx1"/>
                    </a:gs>
                  </a:gsLst>
                  <a:lin ang="5400000" scaled="0"/>
                </a:gradFill>
              </a:endParaRPr>
            </a:p>
          </p:txBody>
        </p:sp>
        <p:pic>
          <p:nvPicPr>
            <p:cNvPr id="15" name="Picture 14"/>
            <p:cNvPicPr>
              <a:picLocks noChangeAspect="1"/>
            </p:cNvPicPr>
            <p:nvPr/>
          </p:nvPicPr>
          <p:blipFill>
            <a:blip r:embed="rId6"/>
            <a:stretch>
              <a:fillRect/>
            </a:stretch>
          </p:blipFill>
          <p:spPr>
            <a:xfrm>
              <a:off x="3779549" y="5404909"/>
              <a:ext cx="3686175" cy="1123950"/>
            </a:xfrm>
            <a:prstGeom prst="rect">
              <a:avLst/>
            </a:prstGeom>
          </p:spPr>
        </p:pic>
      </p:grpSp>
      <p:sp>
        <p:nvSpPr>
          <p:cNvPr id="21" name="TextBox 20"/>
          <p:cNvSpPr txBox="1"/>
          <p:nvPr/>
        </p:nvSpPr>
        <p:spPr>
          <a:xfrm>
            <a:off x="1" y="6642289"/>
            <a:ext cx="3806190" cy="352236"/>
          </a:xfrm>
          <a:prstGeom prst="rect">
            <a:avLst/>
          </a:prstGeom>
          <a:noFill/>
        </p:spPr>
        <p:txBody>
          <a:bodyPr wrap="square" lIns="365760" tIns="146304" rIns="182880" bIns="146304" rtlCol="0" anchor="ctr" anchorCtr="0">
            <a:noAutofit/>
          </a:bodyPr>
          <a:lstStyle/>
          <a:p>
            <a:pPr>
              <a:lnSpc>
                <a:spcPct val="90000"/>
              </a:lnSpc>
              <a:spcAft>
                <a:spcPts val="600"/>
              </a:spcAft>
            </a:pPr>
            <a:r>
              <a:rPr lang="en-US" sz="1400" dirty="0">
                <a:solidFill>
                  <a:schemeClr val="bg1"/>
                </a:solidFill>
                <a:latin typeface="Segoe UI Semibold" panose="020B0702040204020203" pitchFamily="34" charset="0"/>
                <a:ea typeface="Segoe UI Black" panose="020B0A02040204020203" pitchFamily="34" charset="0"/>
                <a:cs typeface="Segoe UI Semibold" panose="020B0702040204020203" pitchFamily="34" charset="0"/>
              </a:rPr>
              <a:t>Security</a:t>
            </a:r>
          </a:p>
        </p:txBody>
      </p:sp>
    </p:spTree>
    <p:extLst>
      <p:ext uri="{BB962C8B-B14F-4D97-AF65-F5344CB8AC3E}">
        <p14:creationId xmlns:p14="http://schemas.microsoft.com/office/powerpoint/2010/main" val="3309124381"/>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31"/>
                                        </p:tgtEl>
                                        <p:attrNameLst>
                                          <p:attrName>style.visibility</p:attrName>
                                        </p:attrNameLst>
                                      </p:cBhvr>
                                      <p:to>
                                        <p:strVal val="visible"/>
                                      </p:to>
                                    </p:set>
                                    <p:animEffect transition="in" filter="fade">
                                      <p:cBhvr>
                                        <p:cTn id="7" dur="3000"/>
                                        <p:tgtEl>
                                          <p:spTgt spid="31"/>
                                        </p:tgtEl>
                                      </p:cBhvr>
                                    </p:animEffect>
                                  </p:childTnLst>
                                </p:cTn>
                              </p:par>
                              <p:par>
                                <p:cTn id="8" presetID="1" presetClass="entr" presetSubtype="0" fill="hold" nodeType="withEffect">
                                  <p:stCondLst>
                                    <p:cond delay="0"/>
                                  </p:stCondLst>
                                  <p:childTnLst>
                                    <p:set>
                                      <p:cBhvr>
                                        <p:cTn id="9" dur="1" fill="hold">
                                          <p:stCondLst>
                                            <p:cond delay="1999"/>
                                          </p:stCondLst>
                                        </p:cTn>
                                        <p:tgtEl>
                                          <p:spTgt spid="20"/>
                                        </p:tgtEl>
                                        <p:attrNameLst>
                                          <p:attrName>style.visibility</p:attrName>
                                        </p:attrNameLst>
                                      </p:cBhvr>
                                      <p:to>
                                        <p:strVal val="visible"/>
                                      </p:to>
                                    </p:set>
                                  </p:childTnLst>
                                </p:cTn>
                              </p:par>
                              <p:par>
                                <p:cTn id="10" presetID="10" presetClass="entr" presetSubtype="0" fill="hold" grpId="0" nodeType="withEffect">
                                  <p:stCondLst>
                                    <p:cond delay="0"/>
                                  </p:stCondLst>
                                  <p:childTnLst>
                                    <p:set>
                                      <p:cBhvr>
                                        <p:cTn id="11" dur="1" fill="hold">
                                          <p:stCondLst>
                                            <p:cond delay="0"/>
                                          </p:stCondLst>
                                        </p:cTn>
                                        <p:tgtEl>
                                          <p:spTgt spid="8"/>
                                        </p:tgtEl>
                                        <p:attrNameLst>
                                          <p:attrName>style.visibility</p:attrName>
                                        </p:attrNameLst>
                                      </p:cBhvr>
                                      <p:to>
                                        <p:strVal val="visible"/>
                                      </p:to>
                                    </p:set>
                                    <p:animEffect transition="in" filter="fade">
                                      <p:cBhvr>
                                        <p:cTn id="12" dur="750"/>
                                        <p:tgtEl>
                                          <p:spTgt spid="8"/>
                                        </p:tgtEl>
                                      </p:cBhvr>
                                    </p:animEffect>
                                  </p:childTnLst>
                                </p:cTn>
                              </p:par>
                            </p:childTnLst>
                          </p:cTn>
                        </p:par>
                      </p:childTnLst>
                    </p:cTn>
                  </p:par>
                  <p:par>
                    <p:cTn id="13" fill="hold">
                      <p:stCondLst>
                        <p:cond delay="indefinite"/>
                      </p:stCondLst>
                      <p:childTnLst>
                        <p:par>
                          <p:cTn id="14" fill="hold">
                            <p:stCondLst>
                              <p:cond delay="0"/>
                            </p:stCondLst>
                            <p:childTnLst>
                              <p:par>
                                <p:cTn id="15" presetID="42" presetClass="exit" presetSubtype="0" fill="hold" grpId="1" nodeType="clickEffect">
                                  <p:stCondLst>
                                    <p:cond delay="0"/>
                                  </p:stCondLst>
                                  <p:childTnLst>
                                    <p:animEffect transition="out" filter="fade">
                                      <p:cBhvr>
                                        <p:cTn id="16" dur="3000"/>
                                        <p:tgtEl>
                                          <p:spTgt spid="31"/>
                                        </p:tgtEl>
                                      </p:cBhvr>
                                    </p:animEffect>
                                    <p:anim calcmode="lin" valueType="num">
                                      <p:cBhvr>
                                        <p:cTn id="17" dur="3000"/>
                                        <p:tgtEl>
                                          <p:spTgt spid="31"/>
                                        </p:tgtEl>
                                        <p:attrNameLst>
                                          <p:attrName>ppt_x</p:attrName>
                                        </p:attrNameLst>
                                      </p:cBhvr>
                                      <p:tavLst>
                                        <p:tav tm="0">
                                          <p:val>
                                            <p:strVal val="ppt_x"/>
                                          </p:val>
                                        </p:tav>
                                        <p:tav tm="100000">
                                          <p:val>
                                            <p:strVal val="ppt_x"/>
                                          </p:val>
                                        </p:tav>
                                      </p:tavLst>
                                    </p:anim>
                                    <p:anim calcmode="lin" valueType="num">
                                      <p:cBhvr>
                                        <p:cTn id="18" dur="3000"/>
                                        <p:tgtEl>
                                          <p:spTgt spid="31"/>
                                        </p:tgtEl>
                                        <p:attrNameLst>
                                          <p:attrName>ppt_y</p:attrName>
                                        </p:attrNameLst>
                                      </p:cBhvr>
                                      <p:tavLst>
                                        <p:tav tm="0">
                                          <p:val>
                                            <p:strVal val="ppt_y"/>
                                          </p:val>
                                        </p:tav>
                                        <p:tav tm="100000">
                                          <p:val>
                                            <p:strVal val="ppt_y+.1"/>
                                          </p:val>
                                        </p:tav>
                                      </p:tavLst>
                                    </p:anim>
                                    <p:set>
                                      <p:cBhvr>
                                        <p:cTn id="19" dur="1" fill="hold">
                                          <p:stCondLst>
                                            <p:cond delay="2999"/>
                                          </p:stCondLst>
                                        </p:cTn>
                                        <p:tgtEl>
                                          <p:spTgt spid="31"/>
                                        </p:tgtEl>
                                        <p:attrNameLst>
                                          <p:attrName>style.visibility</p:attrName>
                                        </p:attrNameLst>
                                      </p:cBhvr>
                                      <p:to>
                                        <p:strVal val="hidden"/>
                                      </p:to>
                                    </p:set>
                                  </p:childTnLst>
                                </p:cTn>
                              </p:par>
                              <p:par>
                                <p:cTn id="20" presetID="1" presetClass="entr" presetSubtype="0" fill="hold" grpId="0" nodeType="withEffect">
                                  <p:stCondLst>
                                    <p:cond delay="0"/>
                                  </p:stCondLst>
                                  <p:childTnLst>
                                    <p:set>
                                      <p:cBhvr>
                                        <p:cTn id="21" dur="1" fill="hold">
                                          <p:stCondLst>
                                            <p:cond delay="0"/>
                                          </p:stCondLst>
                                        </p:cTn>
                                        <p:tgtEl>
                                          <p:spTgt spid="35"/>
                                        </p:tgtEl>
                                        <p:attrNameLst>
                                          <p:attrName>style.visibility</p:attrName>
                                        </p:attrNameLst>
                                      </p:cBhvr>
                                      <p:to>
                                        <p:strVal val="visible"/>
                                      </p:to>
                                    </p:set>
                                  </p:childTnLst>
                                </p:cTn>
                              </p:par>
                              <p:par>
                                <p:cTn id="22" presetID="2" presetClass="entr" presetSubtype="8" fill="hold" grpId="0" nodeType="withEffect">
                                  <p:stCondLst>
                                    <p:cond delay="0"/>
                                  </p:stCondLst>
                                  <p:childTnLst>
                                    <p:set>
                                      <p:cBhvr>
                                        <p:cTn id="23" dur="1" fill="hold">
                                          <p:stCondLst>
                                            <p:cond delay="0"/>
                                          </p:stCondLst>
                                        </p:cTn>
                                        <p:tgtEl>
                                          <p:spTgt spid="34"/>
                                        </p:tgtEl>
                                        <p:attrNameLst>
                                          <p:attrName>style.visibility</p:attrName>
                                        </p:attrNameLst>
                                      </p:cBhvr>
                                      <p:to>
                                        <p:strVal val="visible"/>
                                      </p:to>
                                    </p:set>
                                    <p:anim calcmode="lin" valueType="num">
                                      <p:cBhvr additive="base">
                                        <p:cTn id="24" dur="750" fill="hold"/>
                                        <p:tgtEl>
                                          <p:spTgt spid="34"/>
                                        </p:tgtEl>
                                        <p:attrNameLst>
                                          <p:attrName>ppt_x</p:attrName>
                                        </p:attrNameLst>
                                      </p:cBhvr>
                                      <p:tavLst>
                                        <p:tav tm="0">
                                          <p:val>
                                            <p:strVal val="0-#ppt_w/2"/>
                                          </p:val>
                                        </p:tav>
                                        <p:tav tm="100000">
                                          <p:val>
                                            <p:strVal val="#ppt_x"/>
                                          </p:val>
                                        </p:tav>
                                      </p:tavLst>
                                    </p:anim>
                                    <p:anim calcmode="lin" valueType="num">
                                      <p:cBhvr additive="base">
                                        <p:cTn id="25" dur="750" fill="hold"/>
                                        <p:tgtEl>
                                          <p:spTgt spid="34"/>
                                        </p:tgtEl>
                                        <p:attrNameLst>
                                          <p:attrName>ppt_y</p:attrName>
                                        </p:attrNameLst>
                                      </p:cBhvr>
                                      <p:tavLst>
                                        <p:tav tm="0">
                                          <p:val>
                                            <p:strVal val="#ppt_y"/>
                                          </p:val>
                                        </p:tav>
                                        <p:tav tm="100000">
                                          <p:val>
                                            <p:strVal val="#ppt_y"/>
                                          </p:val>
                                        </p:tav>
                                      </p:tavLst>
                                    </p:anim>
                                  </p:childTnLst>
                                </p:cTn>
                              </p:par>
                            </p:childTnLst>
                          </p:cTn>
                        </p:par>
                      </p:childTnLst>
                    </p:cTn>
                  </p:par>
                  <p:par>
                    <p:cTn id="26" fill="hold">
                      <p:stCondLst>
                        <p:cond delay="indefinite"/>
                      </p:stCondLst>
                      <p:childTnLst>
                        <p:par>
                          <p:cTn id="27" fill="hold">
                            <p:stCondLst>
                              <p:cond delay="0"/>
                            </p:stCondLst>
                            <p:childTnLst>
                              <p:par>
                                <p:cTn id="28" presetID="2" presetClass="entr" presetSubtype="8" fill="hold" grpId="0" nodeType="clickEffect">
                                  <p:stCondLst>
                                    <p:cond delay="0"/>
                                  </p:stCondLst>
                                  <p:childTnLst>
                                    <p:set>
                                      <p:cBhvr>
                                        <p:cTn id="29" dur="1" fill="hold">
                                          <p:stCondLst>
                                            <p:cond delay="0"/>
                                          </p:stCondLst>
                                        </p:cTn>
                                        <p:tgtEl>
                                          <p:spTgt spid="41"/>
                                        </p:tgtEl>
                                        <p:attrNameLst>
                                          <p:attrName>style.visibility</p:attrName>
                                        </p:attrNameLst>
                                      </p:cBhvr>
                                      <p:to>
                                        <p:strVal val="visible"/>
                                      </p:to>
                                    </p:set>
                                    <p:anim calcmode="lin" valueType="num">
                                      <p:cBhvr additive="base">
                                        <p:cTn id="30" dur="3000" fill="hold"/>
                                        <p:tgtEl>
                                          <p:spTgt spid="41"/>
                                        </p:tgtEl>
                                        <p:attrNameLst>
                                          <p:attrName>ppt_x</p:attrName>
                                        </p:attrNameLst>
                                      </p:cBhvr>
                                      <p:tavLst>
                                        <p:tav tm="0">
                                          <p:val>
                                            <p:strVal val="0-#ppt_w/2"/>
                                          </p:val>
                                        </p:tav>
                                        <p:tav tm="100000">
                                          <p:val>
                                            <p:strVal val="#ppt_x"/>
                                          </p:val>
                                        </p:tav>
                                      </p:tavLst>
                                    </p:anim>
                                    <p:anim calcmode="lin" valueType="num">
                                      <p:cBhvr additive="base">
                                        <p:cTn id="31" dur="3000" fill="hold"/>
                                        <p:tgtEl>
                                          <p:spTgt spid="41"/>
                                        </p:tgtEl>
                                        <p:attrNameLst>
                                          <p:attrName>ppt_y</p:attrName>
                                        </p:attrNameLst>
                                      </p:cBhvr>
                                      <p:tavLst>
                                        <p:tav tm="0">
                                          <p:val>
                                            <p:strVal val="#ppt_y"/>
                                          </p:val>
                                        </p:tav>
                                        <p:tav tm="100000">
                                          <p:val>
                                            <p:strVal val="#ppt_y"/>
                                          </p:val>
                                        </p:tav>
                                      </p:tavLst>
                                    </p:anim>
                                  </p:childTnLst>
                                </p:cTn>
                              </p:par>
                              <p:par>
                                <p:cTn id="32" presetID="42" presetClass="exit" presetSubtype="0" fill="hold" grpId="1" nodeType="withEffect">
                                  <p:stCondLst>
                                    <p:cond delay="0"/>
                                  </p:stCondLst>
                                  <p:childTnLst>
                                    <p:animEffect transition="out" filter="fade">
                                      <p:cBhvr>
                                        <p:cTn id="33" dur="1000"/>
                                        <p:tgtEl>
                                          <p:spTgt spid="34"/>
                                        </p:tgtEl>
                                      </p:cBhvr>
                                    </p:animEffect>
                                    <p:anim calcmode="lin" valueType="num">
                                      <p:cBhvr>
                                        <p:cTn id="34" dur="1000"/>
                                        <p:tgtEl>
                                          <p:spTgt spid="34"/>
                                        </p:tgtEl>
                                        <p:attrNameLst>
                                          <p:attrName>ppt_x</p:attrName>
                                        </p:attrNameLst>
                                      </p:cBhvr>
                                      <p:tavLst>
                                        <p:tav tm="0">
                                          <p:val>
                                            <p:strVal val="ppt_x"/>
                                          </p:val>
                                        </p:tav>
                                        <p:tav tm="100000">
                                          <p:val>
                                            <p:strVal val="ppt_x"/>
                                          </p:val>
                                        </p:tav>
                                      </p:tavLst>
                                    </p:anim>
                                    <p:anim calcmode="lin" valueType="num">
                                      <p:cBhvr>
                                        <p:cTn id="35" dur="1000"/>
                                        <p:tgtEl>
                                          <p:spTgt spid="34"/>
                                        </p:tgtEl>
                                        <p:attrNameLst>
                                          <p:attrName>ppt_y</p:attrName>
                                        </p:attrNameLst>
                                      </p:cBhvr>
                                      <p:tavLst>
                                        <p:tav tm="0">
                                          <p:val>
                                            <p:strVal val="ppt_y"/>
                                          </p:val>
                                        </p:tav>
                                        <p:tav tm="100000">
                                          <p:val>
                                            <p:strVal val="ppt_y+.1"/>
                                          </p:val>
                                        </p:tav>
                                      </p:tavLst>
                                    </p:anim>
                                    <p:set>
                                      <p:cBhvr>
                                        <p:cTn id="36" dur="1" fill="hold">
                                          <p:stCondLst>
                                            <p:cond delay="999"/>
                                          </p:stCondLst>
                                        </p:cTn>
                                        <p:tgtEl>
                                          <p:spTgt spid="34"/>
                                        </p:tgtEl>
                                        <p:attrNameLst>
                                          <p:attrName>style.visibility</p:attrName>
                                        </p:attrNameLst>
                                      </p:cBhvr>
                                      <p:to>
                                        <p:strVal val="hidden"/>
                                      </p:to>
                                    </p:set>
                                  </p:childTnLst>
                                </p:cTn>
                              </p:par>
                              <p:par>
                                <p:cTn id="37" presetID="1" presetClass="entr" presetSubtype="0" fill="hold" nodeType="withEffect">
                                  <p:stCondLst>
                                    <p:cond delay="0"/>
                                  </p:stCondLst>
                                  <p:childTnLst>
                                    <p:set>
                                      <p:cBhvr>
                                        <p:cTn id="38" dur="1" fill="hold">
                                          <p:stCondLst>
                                            <p:cond delay="0"/>
                                          </p:stCondLst>
                                        </p:cTn>
                                        <p:tgtEl>
                                          <p:spTgt spid="1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31" grpId="0"/>
      <p:bldP spid="31" grpId="1"/>
      <p:bldP spid="34" grpId="0"/>
      <p:bldP spid="34" grpId="1"/>
      <p:bldP spid="41" grpId="0"/>
      <p:bldP spid="35" grpId="0" animBg="1"/>
    </p:bldLst>
  </p:timing>
</p:sld>
</file>

<file path=ppt/slides/slide8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63" name="Title 1"/>
          <p:cNvSpPr txBox="1">
            <a:spLocks/>
          </p:cNvSpPr>
          <p:nvPr/>
        </p:nvSpPr>
        <p:spPr>
          <a:xfrm>
            <a:off x="328025" y="249498"/>
            <a:ext cx="11653521" cy="1075884"/>
          </a:xfrm>
          <a:prstGeom prst="rect">
            <a:avLst/>
          </a:prstGeom>
        </p:spPr>
        <p:txBody>
          <a:bodyPr anchor="ctr" anchorCtr="0"/>
          <a:lstStyle>
            <a:lvl1pPr algn="l" defTabSz="931863" rtl="0" fontAlgn="base">
              <a:lnSpc>
                <a:spcPct val="90000"/>
              </a:lnSpc>
              <a:spcBef>
                <a:spcPct val="0"/>
              </a:spcBef>
              <a:spcAft>
                <a:spcPct val="0"/>
              </a:spcAft>
              <a:defRPr lang="en-US" sz="4000" kern="1200" spc="-102" dirty="0">
                <a:ln w="3175">
                  <a:noFill/>
                </a:ln>
                <a:solidFill>
                  <a:schemeClr val="tx1"/>
                </a:solidFill>
                <a:latin typeface="+mj-lt"/>
                <a:ea typeface="ＭＳ Ｐゴシック" charset="0"/>
                <a:cs typeface="Segoe UI" pitchFamily="34" charset="0"/>
              </a:defRPr>
            </a:lvl1pPr>
            <a:lvl2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2pPr>
            <a:lvl3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3pPr>
            <a:lvl4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4pPr>
            <a:lvl5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5pPr>
            <a:lvl6pPr marL="4572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6pPr>
            <a:lvl7pPr marL="9144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7pPr>
            <a:lvl8pPr marL="13716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8pPr>
            <a:lvl9pPr marL="18288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9pPr>
          </a:lstStyle>
          <a:p>
            <a:r>
              <a:rPr lang="en-US" dirty="0"/>
              <a:t>Summary: dynamic data masking</a:t>
            </a:r>
          </a:p>
        </p:txBody>
      </p:sp>
      <p:sp>
        <p:nvSpPr>
          <p:cNvPr id="17" name="Rectangle 16"/>
          <p:cNvSpPr/>
          <p:nvPr/>
        </p:nvSpPr>
        <p:spPr>
          <a:xfrm>
            <a:off x="274638" y="1430153"/>
            <a:ext cx="11023625" cy="3893374"/>
          </a:xfrm>
          <a:prstGeom prst="rect">
            <a:avLst/>
          </a:prstGeom>
        </p:spPr>
        <p:txBody>
          <a:bodyPr wrap="square">
            <a:spAutoFit/>
          </a:bodyPr>
          <a:lstStyle/>
          <a:p>
            <a:pPr marR="0">
              <a:spcBef>
                <a:spcPts val="0"/>
              </a:spcBef>
              <a:spcAft>
                <a:spcPts val="1000"/>
              </a:spcAft>
            </a:pPr>
            <a:r>
              <a:rPr lang="en-US" sz="3200" dirty="0">
                <a:solidFill>
                  <a:srgbClr val="C00000"/>
                </a:solidFill>
                <a:latin typeface="Segoe UI Semilight" panose="020B0402040204020203" pitchFamily="34" charset="0"/>
                <a:ea typeface="Times New Roman" panose="02020603050405020304" pitchFamily="18" charset="0"/>
                <a:cs typeface="Segoe UI Semilight" panose="020B0402040204020203" pitchFamily="34" charset="0"/>
              </a:rPr>
              <a:t>Capability</a:t>
            </a:r>
          </a:p>
          <a:p>
            <a:pPr marR="0">
              <a:spcBef>
                <a:spcPts val="0"/>
              </a:spcBef>
              <a:spcAft>
                <a:spcPts val="1000"/>
              </a:spcAft>
            </a:pPr>
            <a:r>
              <a:rPr lang="en-US" sz="1800" dirty="0">
                <a:latin typeface="+mn-lt"/>
                <a:ea typeface="Times New Roman" panose="02020603050405020304" pitchFamily="18" charset="0"/>
                <a:cs typeface="Segoe UI Semilight" panose="020B0402040204020203" pitchFamily="34" charset="0"/>
              </a:rPr>
              <a:t>Protects against unauthorized disclosure of sensitive data in the application</a:t>
            </a:r>
          </a:p>
          <a:p>
            <a:pPr marR="0">
              <a:spcBef>
                <a:spcPts val="0"/>
              </a:spcBef>
              <a:spcAft>
                <a:spcPts val="1000"/>
              </a:spcAft>
            </a:pPr>
            <a:r>
              <a:rPr lang="en-US" sz="3200" dirty="0">
                <a:solidFill>
                  <a:srgbClr val="C00000"/>
                </a:solidFill>
                <a:latin typeface="Segoe UI Semilight" panose="020B0402040204020203" pitchFamily="34" charset="0"/>
                <a:ea typeface="Times New Roman" panose="02020603050405020304" pitchFamily="18" charset="0"/>
                <a:cs typeface="Segoe UI Semilight" panose="020B0402040204020203" pitchFamily="34" charset="0"/>
              </a:rPr>
              <a:t>Benefits</a:t>
            </a:r>
            <a:endParaRPr lang="en-US" sz="3200" dirty="0">
              <a:latin typeface="Segoe UI Semilight" panose="020B0402040204020203" pitchFamily="34" charset="0"/>
              <a:cs typeface="Segoe UI Semilight" panose="020B0402040204020203" pitchFamily="34" charset="0"/>
            </a:endParaRPr>
          </a:p>
          <a:p>
            <a:pPr marR="0">
              <a:spcBef>
                <a:spcPts val="0"/>
              </a:spcBef>
              <a:spcAft>
                <a:spcPts val="1000"/>
              </a:spcAft>
            </a:pPr>
            <a:r>
              <a:rPr lang="en-US" sz="1800" dirty="0">
                <a:latin typeface="+mn-lt"/>
              </a:rPr>
              <a:t>Enables you to set up policies at the table and column level that provide multiple masking functions</a:t>
            </a:r>
          </a:p>
          <a:p>
            <a:pPr marR="0">
              <a:spcBef>
                <a:spcPts val="0"/>
              </a:spcBef>
              <a:spcAft>
                <a:spcPts val="1000"/>
              </a:spcAft>
            </a:pPr>
            <a:r>
              <a:rPr lang="en-US" sz="1800" dirty="0">
                <a:latin typeface="+mn-lt"/>
              </a:rPr>
              <a:t>Allows certain privileged logins to see the data unmasked</a:t>
            </a:r>
            <a:endParaRPr lang="en-US" sz="1800" dirty="0">
              <a:solidFill>
                <a:srgbClr val="C00000"/>
              </a:solidFill>
              <a:latin typeface="+mn-lt"/>
              <a:ea typeface="Times New Roman" panose="02020603050405020304" pitchFamily="18" charset="0"/>
              <a:cs typeface="Segoe UI Semilight" panose="020B0402040204020203" pitchFamily="34" charset="0"/>
            </a:endParaRPr>
          </a:p>
          <a:p>
            <a:pPr marR="0">
              <a:spcBef>
                <a:spcPts val="0"/>
              </a:spcBef>
              <a:spcAft>
                <a:spcPts val="1000"/>
              </a:spcAft>
            </a:pPr>
            <a:endParaRPr lang="en-US" dirty="0">
              <a:solidFill>
                <a:srgbClr val="C00000"/>
              </a:solidFill>
              <a:latin typeface="Segoe UI Semilight" panose="020B0402040204020203" pitchFamily="34" charset="0"/>
              <a:ea typeface="Times New Roman" panose="02020603050405020304" pitchFamily="18" charset="0"/>
              <a:cs typeface="Segoe UI Semilight" panose="020B0402040204020203" pitchFamily="34" charset="0"/>
            </a:endParaRPr>
          </a:p>
          <a:p>
            <a:pPr marR="0">
              <a:spcBef>
                <a:spcPts val="3000"/>
              </a:spcBef>
              <a:spcAft>
                <a:spcPts val="0"/>
              </a:spcAft>
            </a:pPr>
            <a:endParaRPr lang="en-US" dirty="0">
              <a:latin typeface="Segoe UI Light" panose="020B0502040204020203" pitchFamily="34" charset="0"/>
              <a:ea typeface="Times New Roman" panose="02020603050405020304" pitchFamily="18" charset="0"/>
              <a:cs typeface="Segoe UI Light" panose="020B0502040204020203" pitchFamily="34" charset="0"/>
            </a:endParaRPr>
          </a:p>
        </p:txBody>
      </p:sp>
      <p:sp>
        <p:nvSpPr>
          <p:cNvPr id="4" name="TextBox 3"/>
          <p:cNvSpPr txBox="1"/>
          <p:nvPr/>
        </p:nvSpPr>
        <p:spPr>
          <a:xfrm>
            <a:off x="1" y="6642289"/>
            <a:ext cx="3806190" cy="352236"/>
          </a:xfrm>
          <a:prstGeom prst="rect">
            <a:avLst/>
          </a:prstGeom>
          <a:noFill/>
        </p:spPr>
        <p:txBody>
          <a:bodyPr wrap="square" lIns="365760" tIns="146304" rIns="182880" bIns="146304" rtlCol="0" anchor="ctr" anchorCtr="0">
            <a:noAutofit/>
          </a:bodyPr>
          <a:lstStyle/>
          <a:p>
            <a:pPr>
              <a:lnSpc>
                <a:spcPct val="90000"/>
              </a:lnSpc>
              <a:spcAft>
                <a:spcPts val="600"/>
              </a:spcAft>
            </a:pPr>
            <a:r>
              <a:rPr lang="en-US" sz="1400" dirty="0">
                <a:solidFill>
                  <a:schemeClr val="bg1"/>
                </a:solidFill>
                <a:latin typeface="Segoe UI Semibold" panose="020B0702040204020203" pitchFamily="34" charset="0"/>
                <a:ea typeface="Segoe UI Black" panose="020B0A02040204020203" pitchFamily="34" charset="0"/>
                <a:cs typeface="Segoe UI Semibold" panose="020B0702040204020203" pitchFamily="34" charset="0"/>
              </a:rPr>
              <a:t>Security</a:t>
            </a:r>
          </a:p>
        </p:txBody>
      </p:sp>
    </p:spTree>
    <p:extLst>
      <p:ext uri="{BB962C8B-B14F-4D97-AF65-F5344CB8AC3E}">
        <p14:creationId xmlns:p14="http://schemas.microsoft.com/office/powerpoint/2010/main" val="2230592364"/>
      </p:ext>
    </p:extLst>
  </p:cSld>
  <p:clrMapOvr>
    <a:masterClrMapping/>
  </p:clrMapOvr>
  <p:transition>
    <p:fade/>
  </p:transition>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Table 2"/>
          <p:cNvGraphicFramePr>
            <a:graphicFrameLocks noGrp="1"/>
          </p:cNvGraphicFramePr>
          <p:nvPr>
            <p:extLst>
              <p:ext uri="{D42A27DB-BD31-4B8C-83A1-F6EECF244321}">
                <p14:modId xmlns:p14="http://schemas.microsoft.com/office/powerpoint/2010/main" val="464774383"/>
              </p:ext>
            </p:extLst>
          </p:nvPr>
        </p:nvGraphicFramePr>
        <p:xfrm>
          <a:off x="880" y="1169672"/>
          <a:ext cx="12434712" cy="5421200"/>
        </p:xfrm>
        <a:graphic>
          <a:graphicData uri="http://schemas.openxmlformats.org/drawingml/2006/table">
            <a:tbl>
              <a:tblPr firstRow="1" bandRow="1">
                <a:tableStyleId>{5C22544A-7EE6-4342-B048-85BDC9FD1C3A}</a:tableStyleId>
              </a:tblPr>
              <a:tblGrid>
                <a:gridCol w="3108678">
                  <a:extLst>
                    <a:ext uri="{9D8B030D-6E8A-4147-A177-3AD203B41FA5}">
                      <a16:colId xmlns:a16="http://schemas.microsoft.com/office/drawing/2014/main" val="20000"/>
                    </a:ext>
                  </a:extLst>
                </a:gridCol>
                <a:gridCol w="3108678">
                  <a:extLst>
                    <a:ext uri="{9D8B030D-6E8A-4147-A177-3AD203B41FA5}">
                      <a16:colId xmlns:a16="http://schemas.microsoft.com/office/drawing/2014/main" val="20001"/>
                    </a:ext>
                  </a:extLst>
                </a:gridCol>
                <a:gridCol w="3108678">
                  <a:extLst>
                    <a:ext uri="{9D8B030D-6E8A-4147-A177-3AD203B41FA5}">
                      <a16:colId xmlns:a16="http://schemas.microsoft.com/office/drawing/2014/main" val="20002"/>
                    </a:ext>
                  </a:extLst>
                </a:gridCol>
                <a:gridCol w="3108678">
                  <a:extLst>
                    <a:ext uri="{9D8B030D-6E8A-4147-A177-3AD203B41FA5}">
                      <a16:colId xmlns:a16="http://schemas.microsoft.com/office/drawing/2014/main" val="20003"/>
                    </a:ext>
                  </a:extLst>
                </a:gridCol>
              </a:tblGrid>
              <a:tr h="593207">
                <a:tc>
                  <a:txBody>
                    <a:bodyPr/>
                    <a:lstStyle/>
                    <a:p>
                      <a:pPr algn="ctr"/>
                      <a:r>
                        <a:rPr lang="en-US" sz="2800" b="0" spc="0" dirty="0">
                          <a:latin typeface="+mj-lt"/>
                        </a:rPr>
                        <a:t>Performance</a:t>
                      </a:r>
                    </a:p>
                  </a:txBody>
                  <a:tcPr marL="91427" marR="91427" marT="0" marB="91440" anchor="ctr">
                    <a:solidFill>
                      <a:srgbClr val="C00000"/>
                    </a:solidFill>
                  </a:tcPr>
                </a:tc>
                <a:tc>
                  <a:txBody>
                    <a:bodyPr/>
                    <a:lstStyle/>
                    <a:p>
                      <a:pPr algn="ctr"/>
                      <a:r>
                        <a:rPr lang="en-US" sz="2800" b="0" spc="0" dirty="0">
                          <a:latin typeface="+mj-lt"/>
                        </a:rPr>
                        <a:t>Security</a:t>
                      </a:r>
                    </a:p>
                  </a:txBody>
                  <a:tcPr marL="91427" marR="91427" marT="0" marB="91440" anchor="ctr">
                    <a:solidFill>
                      <a:srgbClr val="C00000"/>
                    </a:solidFill>
                  </a:tcPr>
                </a:tc>
                <a:tc>
                  <a:txBody>
                    <a:bodyPr/>
                    <a:lstStyle/>
                    <a:p>
                      <a:pPr algn="ctr"/>
                      <a:r>
                        <a:rPr lang="en-US" sz="2800" b="0" spc="0" dirty="0">
                          <a:latin typeface="+mj-lt"/>
                        </a:rPr>
                        <a:t>Availability</a:t>
                      </a:r>
                    </a:p>
                  </a:txBody>
                  <a:tcPr marL="91427" marR="91427" marT="0" marB="91440" anchor="ctr">
                    <a:solidFill>
                      <a:srgbClr val="C00000"/>
                    </a:solidFill>
                  </a:tcPr>
                </a:tc>
                <a:tc>
                  <a:txBody>
                    <a:bodyPr/>
                    <a:lstStyle/>
                    <a:p>
                      <a:pPr algn="ctr"/>
                      <a:r>
                        <a:rPr lang="en-US" sz="2800" b="0" spc="0" dirty="0">
                          <a:latin typeface="+mj-lt"/>
                        </a:rPr>
                        <a:t>Scalability</a:t>
                      </a:r>
                    </a:p>
                  </a:txBody>
                  <a:tcPr marL="91427" marR="91427" marT="0" marB="91440" anchor="ctr">
                    <a:solidFill>
                      <a:srgbClr val="C00000"/>
                    </a:solidFill>
                  </a:tcPr>
                </a:tc>
                <a:extLst>
                  <a:ext uri="{0D108BD9-81ED-4DB2-BD59-A6C34878D82A}">
                    <a16:rowId xmlns:a16="http://schemas.microsoft.com/office/drawing/2014/main" val="10000"/>
                  </a:ext>
                </a:extLst>
              </a:tr>
              <a:tr h="4788529">
                <a:tc>
                  <a:txBody>
                    <a:bodyPr/>
                    <a:lstStyle/>
                    <a:p>
                      <a:pPr marL="0" marR="0" lvl="0" indent="0" algn="l" defTabSz="932742"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C00000"/>
                          </a:solidFill>
                          <a:effectLst/>
                          <a:uLnTx/>
                          <a:uFillTx/>
                          <a:latin typeface="+mn-lt"/>
                          <a:ea typeface="+mn-ea"/>
                          <a:cs typeface="+mn-cs"/>
                        </a:rPr>
                        <a:t>Operational analytics</a:t>
                      </a:r>
                    </a:p>
                    <a:p>
                      <a:pPr marL="0" marR="0" lvl="1" indent="0" algn="l" defTabSz="932472" rtl="0" eaLnBrk="1" fontAlgn="auto" latinLnBrk="0" hangingPunct="1">
                        <a:lnSpc>
                          <a:spcPct val="90000"/>
                        </a:lnSpc>
                        <a:spcBef>
                          <a:spcPts val="0"/>
                        </a:spcBef>
                        <a:spcAft>
                          <a:spcPts val="600"/>
                        </a:spcAft>
                        <a:buClr>
                          <a:srgbClr val="C00000"/>
                        </a:buClr>
                        <a:buSzTx/>
                        <a:buFont typeface="Arial" panose="020B0604020202020204" pitchFamily="34" charset="0"/>
                        <a:buNone/>
                        <a:tabLst/>
                        <a:defRPr/>
                      </a:pPr>
                      <a:r>
                        <a:rPr kumimoji="0" lang="en-US" sz="1400" b="0" i="0" u="none" strike="noStrike" kern="1200" cap="none" spc="0" normalizeH="0" baseline="0" noProof="0" dirty="0">
                          <a:ln w="3175">
                            <a:noFill/>
                          </a:ln>
                          <a:solidFill>
                            <a:srgbClr val="505050"/>
                          </a:solidFill>
                          <a:effectLst/>
                          <a:uLnTx/>
                          <a:uFillTx/>
                          <a:latin typeface="+mn-lt"/>
                          <a:ea typeface="ＭＳ Ｐゴシック" charset="0"/>
                          <a:cs typeface="Segoe UI" panose="020B0502040204020203" pitchFamily="34" charset="0"/>
                        </a:rPr>
                        <a:t>Insights on operational data;  works with in-memory OLTP and disk-based OLTP</a:t>
                      </a:r>
                      <a:endParaRPr kumimoji="0" lang="en-US" sz="1800" b="0" i="0" u="none" strike="noStrike" kern="1200" cap="none" spc="0" normalizeH="0" baseline="0" noProof="0" dirty="0">
                        <a:ln>
                          <a:noFill/>
                        </a:ln>
                        <a:solidFill>
                          <a:srgbClr val="C00000"/>
                        </a:solidFill>
                        <a:effectLst/>
                        <a:uLnTx/>
                        <a:uFillTx/>
                        <a:latin typeface="+mn-lt"/>
                        <a:ea typeface="+mn-ea"/>
                        <a:cs typeface="+mn-cs"/>
                      </a:endParaRPr>
                    </a:p>
                    <a:p>
                      <a:pPr marL="0" marR="0" lvl="0" indent="0" algn="l" defTabSz="932742"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C00000"/>
                          </a:solidFill>
                          <a:effectLst/>
                          <a:uLnTx/>
                          <a:uFillTx/>
                          <a:latin typeface="+mn-lt"/>
                          <a:ea typeface="+mn-ea"/>
                          <a:cs typeface="+mn-cs"/>
                        </a:rPr>
                        <a:t>In-memory OLTP enhancements</a:t>
                      </a:r>
                    </a:p>
                    <a:p>
                      <a:pPr marL="0" algn="l" defTabSz="932742" rtl="0" eaLnBrk="1" latinLnBrk="0" hangingPunct="1">
                        <a:lnSpc>
                          <a:spcPct val="90000"/>
                        </a:lnSpc>
                        <a:spcBef>
                          <a:spcPts val="600"/>
                        </a:spcBef>
                        <a:spcAft>
                          <a:spcPts val="1200"/>
                        </a:spcAft>
                      </a:pPr>
                      <a:r>
                        <a:rPr lang="en-US" sz="1400" kern="1200" spc="0" dirty="0">
                          <a:ln w="3175">
                            <a:noFill/>
                          </a:ln>
                          <a:solidFill>
                            <a:srgbClr val="505050"/>
                          </a:solidFill>
                          <a:latin typeface="+mn-lt"/>
                          <a:ea typeface="ＭＳ Ｐゴシック" charset="0"/>
                          <a:cs typeface="Segoe UI" panose="020B0502040204020203" pitchFamily="34" charset="0"/>
                        </a:rPr>
                        <a:t>Greater T-SQL surface area, terabytes of memory supported, and greater number of parallel CPUs</a:t>
                      </a:r>
                    </a:p>
                    <a:p>
                      <a:pPr marL="0" algn="l" defTabSz="932472" rtl="0" eaLnBrk="1" latinLnBrk="0" hangingPunct="1">
                        <a:lnSpc>
                          <a:spcPct val="100000"/>
                        </a:lnSpc>
                        <a:spcBef>
                          <a:spcPts val="0"/>
                        </a:spcBef>
                        <a:spcAft>
                          <a:spcPts val="0"/>
                        </a:spcAft>
                      </a:pPr>
                      <a:r>
                        <a:rPr lang="en-US" sz="1800" b="0" kern="1200" spc="0" dirty="0">
                          <a:solidFill>
                            <a:srgbClr val="C00000"/>
                          </a:solidFill>
                          <a:latin typeface="+mn-lt"/>
                          <a:ea typeface="+mn-ea"/>
                          <a:cs typeface="+mn-cs"/>
                        </a:rPr>
                        <a:t>Query data store </a:t>
                      </a:r>
                    </a:p>
                    <a:p>
                      <a:pPr marL="0" algn="l" defTabSz="932472" rtl="0" eaLnBrk="1" latinLnBrk="0" hangingPunct="1">
                        <a:lnSpc>
                          <a:spcPct val="90000"/>
                        </a:lnSpc>
                        <a:spcAft>
                          <a:spcPts val="1200"/>
                        </a:spcAft>
                      </a:pPr>
                      <a:r>
                        <a:rPr lang="en-US" sz="1400" kern="1200" spc="0" dirty="0">
                          <a:ln w="3175">
                            <a:noFill/>
                          </a:ln>
                          <a:solidFill>
                            <a:srgbClr val="505050"/>
                          </a:solidFill>
                          <a:latin typeface="+mn-lt"/>
                          <a:ea typeface="ＭＳ Ｐゴシック" charset="0"/>
                          <a:cs typeface="Segoe UI" panose="020B0502040204020203" pitchFamily="34" charset="0"/>
                        </a:rPr>
                        <a:t>Monitor and optimize query plans</a:t>
                      </a:r>
                    </a:p>
                    <a:p>
                      <a:pPr defTabSz="932472">
                        <a:lnSpc>
                          <a:spcPct val="100000"/>
                        </a:lnSpc>
                        <a:spcBef>
                          <a:spcPts val="0"/>
                        </a:spcBef>
                        <a:spcAft>
                          <a:spcPts val="0"/>
                        </a:spcAft>
                      </a:pPr>
                      <a:r>
                        <a:rPr lang="en-US" sz="1800" b="0" kern="1200" spc="0" dirty="0">
                          <a:solidFill>
                            <a:srgbClr val="C00000"/>
                          </a:solidFill>
                          <a:latin typeface="+mn-lt"/>
                          <a:ea typeface="+mn-ea"/>
                          <a:cs typeface="+mn-cs"/>
                        </a:rPr>
                        <a:t>Native JSON</a:t>
                      </a:r>
                      <a:r>
                        <a:rPr lang="en-US" sz="2000" b="0" kern="1200" spc="0" dirty="0">
                          <a:solidFill>
                            <a:srgbClr val="C00000"/>
                          </a:solidFill>
                          <a:latin typeface="+mn-lt"/>
                          <a:ea typeface="+mn-ea"/>
                          <a:cs typeface="+mn-cs"/>
                        </a:rPr>
                        <a:t> </a:t>
                      </a:r>
                    </a:p>
                    <a:p>
                      <a:pPr marL="0" algn="l" defTabSz="932472" rtl="0" eaLnBrk="1" latinLnBrk="0" hangingPunct="1">
                        <a:lnSpc>
                          <a:spcPct val="90000"/>
                        </a:lnSpc>
                        <a:spcAft>
                          <a:spcPts val="1200"/>
                        </a:spcAft>
                      </a:pPr>
                      <a:r>
                        <a:rPr lang="en-US" sz="1400" kern="1200" spc="0" dirty="0">
                          <a:ln w="3175">
                            <a:noFill/>
                          </a:ln>
                          <a:solidFill>
                            <a:srgbClr val="505050"/>
                          </a:solidFill>
                          <a:latin typeface="+mn-lt"/>
                          <a:ea typeface="ＭＳ Ｐゴシック" charset="0"/>
                          <a:cs typeface="Segoe UI" panose="020B0502040204020203" pitchFamily="34" charset="0"/>
                        </a:rPr>
                        <a:t>Expanded support for JSON data </a:t>
                      </a:r>
                    </a:p>
                    <a:p>
                      <a:pPr lvl="0" defTabSz="932472">
                        <a:lnSpc>
                          <a:spcPct val="100000"/>
                        </a:lnSpc>
                        <a:spcBef>
                          <a:spcPts val="0"/>
                        </a:spcBef>
                        <a:spcAft>
                          <a:spcPts val="0"/>
                        </a:spcAft>
                      </a:pPr>
                      <a:r>
                        <a:rPr lang="en-US" sz="1800" b="0" kern="1200" spc="0" dirty="0">
                          <a:solidFill>
                            <a:srgbClr val="C00000"/>
                          </a:solidFill>
                          <a:latin typeface="+mn-lt"/>
                          <a:ea typeface="+mn-ea"/>
                          <a:cs typeface="+mn-cs"/>
                        </a:rPr>
                        <a:t>Temporal database support</a:t>
                      </a:r>
                    </a:p>
                    <a:p>
                      <a:pPr lvl="0" defTabSz="932472">
                        <a:lnSpc>
                          <a:spcPct val="90000"/>
                        </a:lnSpc>
                        <a:spcAft>
                          <a:spcPts val="1200"/>
                        </a:spcAft>
                      </a:pPr>
                      <a:r>
                        <a:rPr lang="en-US" sz="1400" kern="1200" spc="0" dirty="0">
                          <a:ln w="3175">
                            <a:noFill/>
                          </a:ln>
                          <a:solidFill>
                            <a:srgbClr val="505050"/>
                          </a:solidFill>
                          <a:latin typeface="+mn-lt"/>
                          <a:ea typeface="ＭＳ Ｐゴシック" charset="0"/>
                          <a:cs typeface="Segoe UI" panose="020B0502040204020203" pitchFamily="34" charset="0"/>
                        </a:rPr>
                        <a:t>Query data as</a:t>
                      </a:r>
                      <a:r>
                        <a:rPr lang="en-US" sz="1400" kern="1200" spc="0" baseline="0" dirty="0">
                          <a:ln w="3175">
                            <a:noFill/>
                          </a:ln>
                          <a:solidFill>
                            <a:srgbClr val="505050"/>
                          </a:solidFill>
                          <a:latin typeface="+mn-lt"/>
                          <a:ea typeface="ＭＳ Ｐゴシック" charset="0"/>
                          <a:cs typeface="Segoe UI" panose="020B0502040204020203" pitchFamily="34" charset="0"/>
                        </a:rPr>
                        <a:t> </a:t>
                      </a:r>
                      <a:r>
                        <a:rPr lang="en-US" sz="1400" kern="1200" spc="0" dirty="0">
                          <a:ln w="3175">
                            <a:noFill/>
                          </a:ln>
                          <a:solidFill>
                            <a:srgbClr val="505050"/>
                          </a:solidFill>
                          <a:latin typeface="+mn-lt"/>
                          <a:ea typeface="ＭＳ Ｐゴシック" charset="0"/>
                          <a:cs typeface="Segoe UI" panose="020B0502040204020203" pitchFamily="34" charset="0"/>
                        </a:rPr>
                        <a:t>points in time </a:t>
                      </a:r>
                    </a:p>
                  </a:txBody>
                  <a:tcPr marL="182854" marR="182854" marT="182854" marB="91427">
                    <a:solidFill>
                      <a:schemeClr val="bg1">
                        <a:alpha val="80000"/>
                      </a:schemeClr>
                    </a:solidFill>
                  </a:tcPr>
                </a:tc>
                <a:tc>
                  <a:txBody>
                    <a:bodyPr/>
                    <a:lstStyle/>
                    <a:p>
                      <a:pPr marL="0" algn="l" defTabSz="932472" rtl="0" eaLnBrk="1" latinLnBrk="0" hangingPunct="1">
                        <a:lnSpc>
                          <a:spcPct val="100000"/>
                        </a:lnSpc>
                        <a:spcBef>
                          <a:spcPts val="0"/>
                        </a:spcBef>
                        <a:spcAft>
                          <a:spcPts val="0"/>
                        </a:spcAft>
                      </a:pPr>
                      <a:r>
                        <a:rPr lang="en-US" sz="1800" b="0" kern="1200" spc="0" dirty="0">
                          <a:solidFill>
                            <a:srgbClr val="C00000"/>
                          </a:solidFill>
                          <a:latin typeface="+mn-lt"/>
                          <a:ea typeface="+mn-ea"/>
                          <a:cs typeface="+mn-cs"/>
                        </a:rPr>
                        <a:t>Always encrypted</a:t>
                      </a:r>
                    </a:p>
                    <a:p>
                      <a:pPr marL="0" algn="l" defTabSz="932472" rtl="0" eaLnBrk="1" latinLnBrk="0" hangingPunct="1">
                        <a:lnSpc>
                          <a:spcPct val="90000"/>
                        </a:lnSpc>
                        <a:spcAft>
                          <a:spcPts val="1200"/>
                        </a:spcAft>
                      </a:pPr>
                      <a:r>
                        <a:rPr lang="en-US" sz="1400" kern="1200" spc="0" dirty="0">
                          <a:ln w="3175">
                            <a:noFill/>
                          </a:ln>
                          <a:solidFill>
                            <a:srgbClr val="505050"/>
                          </a:solidFill>
                          <a:latin typeface="Segoe UI" panose="020B0502040204020203" pitchFamily="34" charset="0"/>
                          <a:ea typeface="ＭＳ Ｐゴシック" charset="0"/>
                          <a:cs typeface="Segoe UI" panose="020B0502040204020203" pitchFamily="34" charset="0"/>
                        </a:rPr>
                        <a:t>Sensitive data remains encrypted at all times with ability to query</a:t>
                      </a:r>
                    </a:p>
                    <a:p>
                      <a:pPr marL="0" algn="l" defTabSz="932472" rtl="0" eaLnBrk="1" latinLnBrk="0" hangingPunct="1">
                        <a:lnSpc>
                          <a:spcPct val="100000"/>
                        </a:lnSpc>
                        <a:spcBef>
                          <a:spcPts val="0"/>
                        </a:spcBef>
                        <a:spcAft>
                          <a:spcPts val="0"/>
                        </a:spcAft>
                      </a:pPr>
                      <a:r>
                        <a:rPr lang="en-US" sz="1800" b="0" kern="1200" spc="0" dirty="0">
                          <a:solidFill>
                            <a:srgbClr val="C00000"/>
                          </a:solidFill>
                          <a:latin typeface="+mn-lt"/>
                          <a:ea typeface="+mn-ea"/>
                          <a:cs typeface="+mn-cs"/>
                        </a:rPr>
                        <a:t>Row-level security</a:t>
                      </a:r>
                    </a:p>
                    <a:p>
                      <a:pPr defTabSz="932472">
                        <a:lnSpc>
                          <a:spcPct val="90000"/>
                        </a:lnSpc>
                        <a:spcAft>
                          <a:spcPts val="1200"/>
                        </a:spcAft>
                      </a:pPr>
                      <a:r>
                        <a:rPr lang="en-US" sz="1400" kern="1200" spc="0" dirty="0">
                          <a:ln w="3175">
                            <a:noFill/>
                          </a:ln>
                          <a:solidFill>
                            <a:srgbClr val="505050"/>
                          </a:solidFill>
                          <a:latin typeface="+mn-lt"/>
                          <a:ea typeface="ＭＳ Ｐゴシック" charset="0"/>
                          <a:cs typeface="Segoe UI" panose="020B0502040204020203" pitchFamily="34" charset="0"/>
                        </a:rPr>
                        <a:t>Apply fine-grained access control to table rows </a:t>
                      </a:r>
                    </a:p>
                    <a:p>
                      <a:pPr marL="0" algn="l" defTabSz="932472" rtl="0" eaLnBrk="1" latinLnBrk="0" hangingPunct="1">
                        <a:lnSpc>
                          <a:spcPct val="100000"/>
                        </a:lnSpc>
                        <a:spcBef>
                          <a:spcPts val="0"/>
                        </a:spcBef>
                        <a:spcAft>
                          <a:spcPts val="0"/>
                        </a:spcAft>
                      </a:pPr>
                      <a:r>
                        <a:rPr lang="en-US" sz="1800" b="0" kern="1200" spc="0" dirty="0">
                          <a:solidFill>
                            <a:srgbClr val="C00000"/>
                          </a:solidFill>
                          <a:latin typeface="+mn-lt"/>
                          <a:ea typeface="+mn-ea"/>
                          <a:cs typeface="+mn-cs"/>
                        </a:rPr>
                        <a:t>Dynamic data masking</a:t>
                      </a:r>
                    </a:p>
                    <a:p>
                      <a:pPr marL="0" marR="0" lvl="1" indent="0" algn="l" defTabSz="932472" rtl="0" eaLnBrk="1" fontAlgn="auto" latinLnBrk="0" hangingPunct="1">
                        <a:lnSpc>
                          <a:spcPct val="90000"/>
                        </a:lnSpc>
                        <a:spcBef>
                          <a:spcPts val="0"/>
                        </a:spcBef>
                        <a:spcAft>
                          <a:spcPts val="600"/>
                        </a:spcAft>
                        <a:buClr>
                          <a:srgbClr val="C00000"/>
                        </a:buClr>
                        <a:buSzTx/>
                        <a:buFont typeface="Arial" panose="020B0604020202020204" pitchFamily="34" charset="0"/>
                        <a:buNone/>
                        <a:tabLst/>
                        <a:defRPr/>
                      </a:pPr>
                      <a:r>
                        <a:rPr kumimoji="0" lang="en-US" sz="1400" b="0" i="0" u="none" strike="noStrike" kern="1200" cap="none" spc="0" normalizeH="0" baseline="0" noProof="0" dirty="0">
                          <a:ln w="3175">
                            <a:noFill/>
                          </a:ln>
                          <a:solidFill>
                            <a:srgbClr val="505050"/>
                          </a:solidFill>
                          <a:effectLst/>
                          <a:uLnTx/>
                          <a:uFillTx/>
                          <a:latin typeface="+mn-lt"/>
                          <a:ea typeface="ＭＳ Ｐゴシック" charset="0"/>
                          <a:cs typeface="Segoe UI" panose="020B0502040204020203" pitchFamily="34" charset="0"/>
                        </a:rPr>
                        <a:t>Real-time obfuscation of data to prevent unauthorized access</a:t>
                      </a:r>
                      <a:endParaRPr lang="en-US" sz="1800" b="0" kern="1200" spc="0" dirty="0">
                        <a:solidFill>
                          <a:srgbClr val="C00000"/>
                        </a:solidFill>
                        <a:latin typeface="+mn-lt"/>
                        <a:ea typeface="+mn-ea"/>
                        <a:cs typeface="+mn-cs"/>
                      </a:endParaRPr>
                    </a:p>
                    <a:p>
                      <a:pPr marL="0" algn="l" defTabSz="932472" rtl="0" eaLnBrk="1" latinLnBrk="0" hangingPunct="1">
                        <a:lnSpc>
                          <a:spcPct val="100000"/>
                        </a:lnSpc>
                        <a:spcBef>
                          <a:spcPts val="0"/>
                        </a:spcBef>
                        <a:spcAft>
                          <a:spcPts val="0"/>
                        </a:spcAft>
                      </a:pPr>
                      <a:r>
                        <a:rPr lang="en-US" sz="1800" b="0" kern="1200" spc="0" dirty="0">
                          <a:solidFill>
                            <a:srgbClr val="C00000"/>
                          </a:solidFill>
                          <a:latin typeface="+mn-lt"/>
                          <a:ea typeface="+mn-ea"/>
                          <a:cs typeface="+mn-cs"/>
                        </a:rPr>
                        <a:t>Other enhancements</a:t>
                      </a:r>
                    </a:p>
                    <a:p>
                      <a:pPr marL="0" lvl="1" indent="0" algn="l" defTabSz="932472" rtl="0" eaLnBrk="1" latinLnBrk="0" hangingPunct="1">
                        <a:lnSpc>
                          <a:spcPct val="90000"/>
                        </a:lnSpc>
                        <a:spcAft>
                          <a:spcPts val="600"/>
                        </a:spcAft>
                        <a:buClr>
                          <a:srgbClr val="C00000"/>
                        </a:buClr>
                        <a:buFont typeface="Arial" panose="020B0604020202020204" pitchFamily="34" charset="0"/>
                        <a:buNone/>
                      </a:pPr>
                      <a:r>
                        <a:rPr lang="en-US" sz="1400" kern="1200" spc="0" dirty="0">
                          <a:ln w="3175">
                            <a:noFill/>
                          </a:ln>
                          <a:solidFill>
                            <a:srgbClr val="505050"/>
                          </a:solidFill>
                          <a:latin typeface="+mn-lt"/>
                          <a:ea typeface="ＭＳ Ｐゴシック" charset="0"/>
                          <a:cs typeface="Segoe UI" panose="020B0502040204020203" pitchFamily="34" charset="0"/>
                        </a:rPr>
                        <a:t>Audit success/failure of database operations</a:t>
                      </a:r>
                    </a:p>
                    <a:p>
                      <a:pPr marL="0" lvl="1" indent="0" algn="l" defTabSz="932472" rtl="0" eaLnBrk="1" latinLnBrk="0" hangingPunct="1">
                        <a:lnSpc>
                          <a:spcPct val="90000"/>
                        </a:lnSpc>
                        <a:spcAft>
                          <a:spcPts val="600"/>
                        </a:spcAft>
                        <a:buClr>
                          <a:srgbClr val="C00000"/>
                        </a:buClr>
                        <a:buFont typeface="Arial" panose="020B0604020202020204" pitchFamily="34" charset="0"/>
                        <a:buNone/>
                      </a:pPr>
                      <a:r>
                        <a:rPr lang="en-US" sz="1400" kern="1200" spc="0" dirty="0">
                          <a:ln w="3175">
                            <a:noFill/>
                          </a:ln>
                          <a:solidFill>
                            <a:srgbClr val="505050"/>
                          </a:solidFill>
                          <a:latin typeface="+mn-lt"/>
                          <a:ea typeface="ＭＳ Ｐゴシック" charset="0"/>
                          <a:cs typeface="Segoe UI" panose="020B0502040204020203" pitchFamily="34" charset="0"/>
                        </a:rPr>
                        <a:t>TDE support for storage of In-Memory OLTP tables</a:t>
                      </a:r>
                    </a:p>
                    <a:p>
                      <a:pPr marL="0" lvl="1" indent="0" algn="l" defTabSz="932472" rtl="0" eaLnBrk="1" latinLnBrk="0" hangingPunct="1">
                        <a:lnSpc>
                          <a:spcPct val="90000"/>
                        </a:lnSpc>
                        <a:spcAft>
                          <a:spcPts val="600"/>
                        </a:spcAft>
                        <a:buClr>
                          <a:srgbClr val="C00000"/>
                        </a:buClr>
                        <a:buFont typeface="Arial" panose="020B0604020202020204" pitchFamily="34" charset="0"/>
                        <a:buNone/>
                      </a:pPr>
                      <a:r>
                        <a:rPr lang="en-US" sz="1400" kern="1200" spc="0" dirty="0">
                          <a:ln w="3175">
                            <a:noFill/>
                          </a:ln>
                          <a:solidFill>
                            <a:srgbClr val="505050"/>
                          </a:solidFill>
                          <a:latin typeface="+mn-lt"/>
                          <a:ea typeface="ＭＳ Ｐゴシック" charset="0"/>
                          <a:cs typeface="Segoe UI" panose="020B0502040204020203" pitchFamily="34" charset="0"/>
                        </a:rPr>
                        <a:t>Enhanced auditing for OLTP with ability to track history of record changes</a:t>
                      </a:r>
                    </a:p>
                    <a:p>
                      <a:pPr marL="0" algn="l" defTabSz="932742" rtl="0" eaLnBrk="1" latinLnBrk="0" hangingPunct="1">
                        <a:spcBef>
                          <a:spcPts val="600"/>
                        </a:spcBef>
                        <a:spcAft>
                          <a:spcPts val="1200"/>
                        </a:spcAft>
                      </a:pPr>
                      <a:endParaRPr lang="en-US" sz="1800" b="0" kern="1200" spc="0" dirty="0">
                        <a:solidFill>
                          <a:srgbClr val="C00000"/>
                        </a:solidFill>
                        <a:latin typeface="+mn-lt"/>
                        <a:ea typeface="+mn-ea"/>
                        <a:cs typeface="+mn-cs"/>
                      </a:endParaRPr>
                    </a:p>
                  </a:txBody>
                  <a:tcPr marL="182854" marR="182854" marT="182854" marB="91427">
                    <a:solidFill>
                      <a:schemeClr val="bg1">
                        <a:alpha val="80000"/>
                      </a:schemeClr>
                    </a:solidFill>
                  </a:tcPr>
                </a:tc>
                <a:tc>
                  <a:txBody>
                    <a:bodyPr/>
                    <a:lstStyle/>
                    <a:p>
                      <a:pPr marL="0" algn="l" defTabSz="932472" rtl="0" eaLnBrk="1" latinLnBrk="0" hangingPunct="1">
                        <a:lnSpc>
                          <a:spcPct val="100000"/>
                        </a:lnSpc>
                        <a:spcBef>
                          <a:spcPts val="0"/>
                        </a:spcBef>
                        <a:spcAft>
                          <a:spcPts val="0"/>
                        </a:spcAft>
                      </a:pPr>
                      <a:r>
                        <a:rPr lang="en-US" sz="1800" b="0" kern="1200" spc="0" dirty="0">
                          <a:solidFill>
                            <a:srgbClr val="C00000"/>
                          </a:solidFill>
                          <a:latin typeface="+mn-lt"/>
                          <a:ea typeface="+mn-ea"/>
                          <a:cs typeface="+mn-cs"/>
                        </a:rPr>
                        <a:t>Enhanced AlwaysOn</a:t>
                      </a:r>
                    </a:p>
                    <a:p>
                      <a:pPr marL="0" lvl="1" indent="0" algn="l" defTabSz="932472" rtl="0" eaLnBrk="1" latinLnBrk="0" hangingPunct="1">
                        <a:lnSpc>
                          <a:spcPct val="90000"/>
                        </a:lnSpc>
                        <a:spcAft>
                          <a:spcPts val="600"/>
                        </a:spcAft>
                        <a:buClr>
                          <a:srgbClr val="C00000"/>
                        </a:buClr>
                        <a:buFont typeface="Arial" panose="020B0604020202020204" pitchFamily="34" charset="0"/>
                        <a:buNone/>
                      </a:pPr>
                      <a:r>
                        <a:rPr lang="en-US" sz="1400" kern="1200" spc="0" dirty="0">
                          <a:ln w="3175">
                            <a:noFill/>
                          </a:ln>
                          <a:solidFill>
                            <a:srgbClr val="505050"/>
                          </a:solidFill>
                          <a:latin typeface="+mn-lt"/>
                          <a:ea typeface="ＭＳ Ｐゴシック" charset="0"/>
                          <a:cs typeface="Segoe UI" panose="020B0502040204020203" pitchFamily="34" charset="0"/>
                        </a:rPr>
                        <a:t>Three synchronous replicas for automatic failover across domains</a:t>
                      </a:r>
                    </a:p>
                    <a:p>
                      <a:pPr marL="0" lvl="1" indent="0" algn="l" defTabSz="932472" rtl="0" eaLnBrk="1" latinLnBrk="0" hangingPunct="1">
                        <a:lnSpc>
                          <a:spcPct val="90000"/>
                        </a:lnSpc>
                        <a:spcAft>
                          <a:spcPts val="600"/>
                        </a:spcAft>
                        <a:buClr>
                          <a:srgbClr val="C00000"/>
                        </a:buClr>
                        <a:buFont typeface="Arial" panose="020B0604020202020204" pitchFamily="34" charset="0"/>
                        <a:buNone/>
                      </a:pPr>
                      <a:r>
                        <a:rPr lang="en-US" sz="1400" kern="1200" spc="0" dirty="0">
                          <a:ln w="3175">
                            <a:noFill/>
                          </a:ln>
                          <a:solidFill>
                            <a:srgbClr val="505050"/>
                          </a:solidFill>
                          <a:latin typeface="+mn-lt"/>
                          <a:ea typeface="ＭＳ Ｐゴシック" charset="0"/>
                          <a:cs typeface="Segoe UI" panose="020B0502040204020203" pitchFamily="34" charset="0"/>
                        </a:rPr>
                        <a:t>Round-robin load balancing of replicas </a:t>
                      </a:r>
                    </a:p>
                    <a:p>
                      <a:pPr marL="0" lvl="1" indent="0" algn="l" defTabSz="932472" rtl="0" eaLnBrk="1" latinLnBrk="0" hangingPunct="1">
                        <a:lnSpc>
                          <a:spcPct val="90000"/>
                        </a:lnSpc>
                        <a:spcAft>
                          <a:spcPts val="600"/>
                        </a:spcAft>
                        <a:buClr>
                          <a:srgbClr val="C00000"/>
                        </a:buClr>
                        <a:buFont typeface="Arial" panose="020B0604020202020204" pitchFamily="34" charset="0"/>
                        <a:buNone/>
                      </a:pPr>
                      <a:r>
                        <a:rPr lang="en-US" sz="1400" kern="1200" spc="0" dirty="0">
                          <a:ln w="3175">
                            <a:noFill/>
                          </a:ln>
                          <a:solidFill>
                            <a:srgbClr val="505050"/>
                          </a:solidFill>
                          <a:latin typeface="+mn-lt"/>
                          <a:ea typeface="ＭＳ Ｐゴシック" charset="0"/>
                          <a:cs typeface="Segoe UI" panose="020B0502040204020203" pitchFamily="34" charset="0"/>
                        </a:rPr>
                        <a:t>Automatic failover based on database health </a:t>
                      </a:r>
                    </a:p>
                    <a:p>
                      <a:pPr marL="0" lvl="1" indent="0" algn="l" defTabSz="932472" rtl="0" eaLnBrk="1" latinLnBrk="0" hangingPunct="1">
                        <a:lnSpc>
                          <a:spcPct val="90000"/>
                        </a:lnSpc>
                        <a:spcAft>
                          <a:spcPts val="600"/>
                        </a:spcAft>
                        <a:buClr>
                          <a:srgbClr val="C00000"/>
                        </a:buClr>
                        <a:buFont typeface="Arial" panose="020B0604020202020204" pitchFamily="34" charset="0"/>
                        <a:buNone/>
                      </a:pPr>
                      <a:r>
                        <a:rPr lang="en-US" sz="1400" kern="1200" spc="0" dirty="0">
                          <a:ln w="3175">
                            <a:noFill/>
                          </a:ln>
                          <a:solidFill>
                            <a:srgbClr val="505050"/>
                          </a:solidFill>
                          <a:latin typeface="+mn-lt"/>
                          <a:ea typeface="ＭＳ Ｐゴシック" charset="0"/>
                          <a:cs typeface="Segoe UI" panose="020B0502040204020203" pitchFamily="34" charset="0"/>
                        </a:rPr>
                        <a:t>DTC for transactional integrity across database instances with AlwaysOn</a:t>
                      </a:r>
                    </a:p>
                    <a:p>
                      <a:pPr marL="0" lvl="1" indent="0" algn="l" defTabSz="932472" rtl="0" eaLnBrk="1" latinLnBrk="0" hangingPunct="1">
                        <a:lnSpc>
                          <a:spcPct val="90000"/>
                        </a:lnSpc>
                        <a:spcAft>
                          <a:spcPts val="1200"/>
                        </a:spcAft>
                        <a:buClr>
                          <a:srgbClr val="C00000"/>
                        </a:buClr>
                        <a:buFont typeface="Arial" panose="020B0604020202020204" pitchFamily="34" charset="0"/>
                        <a:buNone/>
                      </a:pPr>
                      <a:r>
                        <a:rPr lang="en-US" sz="1400" kern="1200" spc="0" dirty="0">
                          <a:ln w="3175">
                            <a:noFill/>
                          </a:ln>
                          <a:solidFill>
                            <a:srgbClr val="505050"/>
                          </a:solidFill>
                          <a:latin typeface="+mn-lt"/>
                          <a:ea typeface="ＭＳ Ｐゴシック" charset="0"/>
                          <a:cs typeface="Segoe UI" panose="020B0502040204020203" pitchFamily="34" charset="0"/>
                        </a:rPr>
                        <a:t>Support for SSIS with AlwaysOn</a:t>
                      </a:r>
                    </a:p>
                  </a:txBody>
                  <a:tcPr marL="182854" marR="182854" marT="182854" marB="91427">
                    <a:solidFill>
                      <a:schemeClr val="bg1">
                        <a:alpha val="80000"/>
                      </a:schemeClr>
                    </a:solidFill>
                  </a:tcPr>
                </a:tc>
                <a:tc>
                  <a:txBody>
                    <a:bodyPr/>
                    <a:lstStyle/>
                    <a:p>
                      <a:pPr marL="0" algn="l" defTabSz="932472" rtl="0" eaLnBrk="1" latinLnBrk="0" hangingPunct="1">
                        <a:lnSpc>
                          <a:spcPct val="100000"/>
                        </a:lnSpc>
                        <a:spcBef>
                          <a:spcPts val="0"/>
                        </a:spcBef>
                        <a:spcAft>
                          <a:spcPts val="0"/>
                        </a:spcAft>
                      </a:pPr>
                      <a:r>
                        <a:rPr lang="en-US" sz="1800" b="0" kern="1200" spc="0" dirty="0">
                          <a:solidFill>
                            <a:srgbClr val="C00000"/>
                          </a:solidFill>
                          <a:latin typeface="+mn-lt"/>
                          <a:ea typeface="+mn-ea"/>
                          <a:cs typeface="+mn-cs"/>
                        </a:rPr>
                        <a:t>Enhanced database caching </a:t>
                      </a:r>
                    </a:p>
                    <a:p>
                      <a:pPr marL="0" algn="l" defTabSz="932472" rtl="0" eaLnBrk="1" latinLnBrk="0" hangingPunct="1">
                        <a:lnSpc>
                          <a:spcPct val="90000"/>
                        </a:lnSpc>
                        <a:spcAft>
                          <a:spcPts val="1200"/>
                        </a:spcAft>
                      </a:pPr>
                      <a:r>
                        <a:rPr lang="en-US" sz="1400" kern="1200" spc="0" dirty="0">
                          <a:ln w="3175">
                            <a:noFill/>
                          </a:ln>
                          <a:solidFill>
                            <a:srgbClr val="505050"/>
                          </a:solidFill>
                          <a:latin typeface="+mn-lt"/>
                          <a:ea typeface="ＭＳ Ｐゴシック" charset="0"/>
                          <a:cs typeface="Segoe UI" panose="020B0502040204020203" pitchFamily="34" charset="0"/>
                        </a:rPr>
                        <a:t>Cache data</a:t>
                      </a:r>
                      <a:r>
                        <a:rPr lang="en-US" sz="1400" kern="1200" spc="0" baseline="0" dirty="0">
                          <a:ln w="3175">
                            <a:noFill/>
                          </a:ln>
                          <a:solidFill>
                            <a:srgbClr val="505050"/>
                          </a:solidFill>
                          <a:latin typeface="+mn-lt"/>
                          <a:ea typeface="ＭＳ Ｐゴシック" charset="0"/>
                          <a:cs typeface="Segoe UI" panose="020B0502040204020203" pitchFamily="34" charset="0"/>
                        </a:rPr>
                        <a:t> w</a:t>
                      </a:r>
                      <a:r>
                        <a:rPr lang="en-US" sz="1400" kern="1200" spc="0" dirty="0">
                          <a:ln w="3175">
                            <a:noFill/>
                          </a:ln>
                          <a:solidFill>
                            <a:srgbClr val="505050"/>
                          </a:solidFill>
                          <a:latin typeface="+mn-lt"/>
                          <a:ea typeface="ＭＳ Ｐゴシック" charset="0"/>
                          <a:cs typeface="Segoe UI" panose="020B0502040204020203" pitchFamily="34" charset="0"/>
                        </a:rPr>
                        <a:t>ith automatic, multiple </a:t>
                      </a:r>
                      <a:r>
                        <a:rPr lang="en-US" sz="1400" kern="1200" spc="0" dirty="0" err="1">
                          <a:ln w="3175">
                            <a:noFill/>
                          </a:ln>
                          <a:solidFill>
                            <a:srgbClr val="505050"/>
                          </a:solidFill>
                          <a:latin typeface="+mn-lt"/>
                          <a:ea typeface="ＭＳ Ｐゴシック" charset="0"/>
                          <a:cs typeface="Segoe UI" panose="020B0502040204020203" pitchFamily="34" charset="0"/>
                        </a:rPr>
                        <a:t>TempDB</a:t>
                      </a:r>
                      <a:r>
                        <a:rPr lang="en-US" sz="1400" kern="1200" spc="0" dirty="0">
                          <a:ln w="3175">
                            <a:noFill/>
                          </a:ln>
                          <a:solidFill>
                            <a:srgbClr val="505050"/>
                          </a:solidFill>
                          <a:latin typeface="+mn-lt"/>
                          <a:ea typeface="ＭＳ Ｐゴシック" charset="0"/>
                          <a:cs typeface="Segoe UI" panose="020B0502040204020203" pitchFamily="34" charset="0"/>
                        </a:rPr>
                        <a:t> files per instance in multicore environments</a:t>
                      </a:r>
                    </a:p>
                  </a:txBody>
                  <a:tcPr marL="182854" marR="182854" marT="182854" marB="91427">
                    <a:solidFill>
                      <a:schemeClr val="bg1">
                        <a:alpha val="80000"/>
                      </a:schemeClr>
                    </a:solidFill>
                  </a:tcPr>
                </a:tc>
                <a:extLst>
                  <a:ext uri="{0D108BD9-81ED-4DB2-BD59-A6C34878D82A}">
                    <a16:rowId xmlns:a16="http://schemas.microsoft.com/office/drawing/2014/main" val="10001"/>
                  </a:ext>
                </a:extLst>
              </a:tr>
            </a:tbl>
          </a:graphicData>
        </a:graphic>
      </p:graphicFrame>
      <p:sp>
        <p:nvSpPr>
          <p:cNvPr id="98" name="Rectangle 97"/>
          <p:cNvSpPr/>
          <p:nvPr/>
        </p:nvSpPr>
        <p:spPr bwMode="auto">
          <a:xfrm>
            <a:off x="10705" y="1706444"/>
            <a:ext cx="3090672" cy="53937"/>
          </a:xfrm>
          <a:prstGeom prst="rect">
            <a:avLst/>
          </a:prstGeom>
          <a:solidFill>
            <a:schemeClr val="tx1">
              <a:alpha val="5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indent="-342900" algn="ctr" defTabSz="932472" fontAlgn="base">
              <a:lnSpc>
                <a:spcPct val="90000"/>
              </a:lnSpc>
              <a:spcBef>
                <a:spcPct val="0"/>
              </a:spcBef>
              <a:spcAft>
                <a:spcPct val="0"/>
              </a:spcAft>
              <a:buFont typeface="Wingdings 3" panose="05040102010807070707" pitchFamily="18" charset="2"/>
              <a:buChar char="Æ"/>
            </a:pPr>
            <a:endParaRPr lang="en-US" sz="2000" b="1" dirty="0" err="1">
              <a:solidFill>
                <a:schemeClr val="bg1"/>
              </a:solidFill>
              <a:latin typeface="+mj-lt"/>
              <a:ea typeface="Segoe UI" pitchFamily="34" charset="0"/>
              <a:cs typeface="Segoe UI" pitchFamily="34" charset="0"/>
            </a:endParaRPr>
          </a:p>
        </p:txBody>
      </p:sp>
      <p:sp>
        <p:nvSpPr>
          <p:cNvPr id="99" name="Rectangle 98"/>
          <p:cNvSpPr/>
          <p:nvPr/>
        </p:nvSpPr>
        <p:spPr bwMode="auto">
          <a:xfrm>
            <a:off x="3117443" y="1706444"/>
            <a:ext cx="3090672" cy="53937"/>
          </a:xfrm>
          <a:prstGeom prst="rect">
            <a:avLst/>
          </a:prstGeom>
          <a:solidFill>
            <a:schemeClr val="tx1">
              <a:alpha val="5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indent="-342900" algn="ctr" defTabSz="932472" fontAlgn="base">
              <a:lnSpc>
                <a:spcPct val="90000"/>
              </a:lnSpc>
              <a:spcBef>
                <a:spcPct val="0"/>
              </a:spcBef>
              <a:spcAft>
                <a:spcPct val="0"/>
              </a:spcAft>
              <a:buFont typeface="Wingdings 3" panose="05040102010807070707" pitchFamily="18" charset="2"/>
              <a:buChar char="Æ"/>
            </a:pPr>
            <a:endParaRPr lang="en-US" sz="2000" b="1" dirty="0" err="1">
              <a:solidFill>
                <a:schemeClr val="bg1"/>
              </a:solidFill>
              <a:latin typeface="+mj-lt"/>
              <a:ea typeface="Segoe UI" pitchFamily="34" charset="0"/>
              <a:cs typeface="Segoe UI" pitchFamily="34" charset="0"/>
            </a:endParaRPr>
          </a:p>
        </p:txBody>
      </p:sp>
      <p:sp>
        <p:nvSpPr>
          <p:cNvPr id="100" name="Rectangle 99"/>
          <p:cNvSpPr/>
          <p:nvPr/>
        </p:nvSpPr>
        <p:spPr bwMode="auto">
          <a:xfrm>
            <a:off x="6224181" y="1706444"/>
            <a:ext cx="3090672" cy="53937"/>
          </a:xfrm>
          <a:prstGeom prst="rect">
            <a:avLst/>
          </a:prstGeom>
          <a:solidFill>
            <a:schemeClr val="tx1">
              <a:alpha val="5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indent="-342900" algn="ctr" defTabSz="932472" fontAlgn="base">
              <a:lnSpc>
                <a:spcPct val="90000"/>
              </a:lnSpc>
              <a:spcBef>
                <a:spcPct val="0"/>
              </a:spcBef>
              <a:spcAft>
                <a:spcPct val="0"/>
              </a:spcAft>
              <a:buFont typeface="Wingdings 3" panose="05040102010807070707" pitchFamily="18" charset="2"/>
              <a:buChar char="Æ"/>
            </a:pPr>
            <a:endParaRPr lang="en-US" sz="2000" b="1" dirty="0" err="1">
              <a:solidFill>
                <a:schemeClr val="bg1"/>
              </a:solidFill>
              <a:latin typeface="+mj-lt"/>
              <a:ea typeface="Segoe UI" pitchFamily="34" charset="0"/>
              <a:cs typeface="Segoe UI" pitchFamily="34" charset="0"/>
            </a:endParaRPr>
          </a:p>
        </p:txBody>
      </p:sp>
      <p:sp>
        <p:nvSpPr>
          <p:cNvPr id="101" name="Rectangle 100"/>
          <p:cNvSpPr/>
          <p:nvPr/>
        </p:nvSpPr>
        <p:spPr bwMode="auto">
          <a:xfrm>
            <a:off x="9336476" y="1706444"/>
            <a:ext cx="3090672" cy="53937"/>
          </a:xfrm>
          <a:prstGeom prst="rect">
            <a:avLst/>
          </a:prstGeom>
          <a:solidFill>
            <a:schemeClr val="tx1">
              <a:alpha val="5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indent="-342900" algn="ctr" defTabSz="932472" fontAlgn="base">
              <a:lnSpc>
                <a:spcPct val="90000"/>
              </a:lnSpc>
              <a:spcBef>
                <a:spcPct val="0"/>
              </a:spcBef>
              <a:spcAft>
                <a:spcPct val="0"/>
              </a:spcAft>
              <a:buFont typeface="Wingdings 3" panose="05040102010807070707" pitchFamily="18" charset="2"/>
              <a:buChar char="Æ"/>
            </a:pPr>
            <a:endParaRPr lang="en-US" sz="2000" b="1" dirty="0" err="1">
              <a:solidFill>
                <a:schemeClr val="bg1"/>
              </a:solidFill>
              <a:latin typeface="+mj-lt"/>
              <a:ea typeface="Segoe UI" pitchFamily="34" charset="0"/>
              <a:cs typeface="Segoe UI" pitchFamily="34" charset="0"/>
            </a:endParaRPr>
          </a:p>
        </p:txBody>
      </p:sp>
      <p:sp>
        <p:nvSpPr>
          <p:cNvPr id="76" name="Title 276"/>
          <p:cNvSpPr txBox="1">
            <a:spLocks/>
          </p:cNvSpPr>
          <p:nvPr/>
        </p:nvSpPr>
        <p:spPr>
          <a:xfrm>
            <a:off x="308353" y="355548"/>
            <a:ext cx="11653521" cy="1075884"/>
          </a:xfrm>
          <a:prstGeom prst="rect">
            <a:avLst/>
          </a:prstGeom>
        </p:spPr>
        <p:txBody>
          <a:bodyPr/>
          <a:lstStyle>
            <a:lvl1pPr algn="l" defTabSz="931863" rtl="0" fontAlgn="base">
              <a:lnSpc>
                <a:spcPct val="90000"/>
              </a:lnSpc>
              <a:spcBef>
                <a:spcPct val="0"/>
              </a:spcBef>
              <a:spcAft>
                <a:spcPct val="0"/>
              </a:spcAft>
              <a:defRPr lang="en-US" sz="4000" kern="1200" spc="-102" dirty="0">
                <a:ln w="3175">
                  <a:noFill/>
                </a:ln>
                <a:solidFill>
                  <a:schemeClr val="tx1"/>
                </a:solidFill>
                <a:latin typeface="+mj-lt"/>
                <a:ea typeface="ＭＳ Ｐゴシック" charset="0"/>
                <a:cs typeface="Segoe UI" pitchFamily="34" charset="0"/>
              </a:defRPr>
            </a:lvl1pPr>
            <a:lvl2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2pPr>
            <a:lvl3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3pPr>
            <a:lvl4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4pPr>
            <a:lvl5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5pPr>
            <a:lvl6pPr marL="4572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6pPr>
            <a:lvl7pPr marL="9144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7pPr>
            <a:lvl8pPr marL="13716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8pPr>
            <a:lvl9pPr marL="18288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9pPr>
          </a:lstStyle>
          <a:p>
            <a:r>
              <a:rPr lang="en-US" dirty="0"/>
              <a:t>Mission-critical performance</a:t>
            </a:r>
          </a:p>
        </p:txBody>
      </p:sp>
    </p:spTree>
    <p:extLst>
      <p:ext uri="{BB962C8B-B14F-4D97-AF65-F5344CB8AC3E}">
        <p14:creationId xmlns:p14="http://schemas.microsoft.com/office/powerpoint/2010/main" val="2138165627"/>
      </p:ext>
    </p:extLst>
  </p:cSld>
  <p:clrMapOvr>
    <a:masterClrMapping/>
  </p:clrMapOvr>
  <p:transition>
    <p:fade/>
  </p:transition>
  <p:timing>
    <p:tnLst>
      <p:par>
        <p:cTn id="1" dur="indefinite" restart="never" nodeType="tmRoot"/>
      </p:par>
    </p:tnLst>
  </p:timing>
</p:sld>
</file>

<file path=ppt/slides/slide9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aphicFrame>
        <p:nvGraphicFramePr>
          <p:cNvPr id="16" name="Table 15"/>
          <p:cNvGraphicFramePr>
            <a:graphicFrameLocks noGrp="1"/>
          </p:cNvGraphicFramePr>
          <p:nvPr>
            <p:extLst/>
          </p:nvPr>
        </p:nvGraphicFramePr>
        <p:xfrm>
          <a:off x="880" y="1213312"/>
          <a:ext cx="12434712" cy="5417339"/>
        </p:xfrm>
        <a:graphic>
          <a:graphicData uri="http://schemas.openxmlformats.org/drawingml/2006/table">
            <a:tbl>
              <a:tblPr firstRow="1" bandRow="1">
                <a:tableStyleId>{5C22544A-7EE6-4342-B048-85BDC9FD1C3A}</a:tableStyleId>
              </a:tblPr>
              <a:tblGrid>
                <a:gridCol w="3108678">
                  <a:extLst>
                    <a:ext uri="{9D8B030D-6E8A-4147-A177-3AD203B41FA5}">
                      <a16:colId xmlns:a16="http://schemas.microsoft.com/office/drawing/2014/main" val="20000"/>
                    </a:ext>
                  </a:extLst>
                </a:gridCol>
                <a:gridCol w="3108678">
                  <a:extLst>
                    <a:ext uri="{9D8B030D-6E8A-4147-A177-3AD203B41FA5}">
                      <a16:colId xmlns:a16="http://schemas.microsoft.com/office/drawing/2014/main" val="20001"/>
                    </a:ext>
                  </a:extLst>
                </a:gridCol>
                <a:gridCol w="3108678">
                  <a:extLst>
                    <a:ext uri="{9D8B030D-6E8A-4147-A177-3AD203B41FA5}">
                      <a16:colId xmlns:a16="http://schemas.microsoft.com/office/drawing/2014/main" val="20002"/>
                    </a:ext>
                  </a:extLst>
                </a:gridCol>
                <a:gridCol w="3108678">
                  <a:extLst>
                    <a:ext uri="{9D8B030D-6E8A-4147-A177-3AD203B41FA5}">
                      <a16:colId xmlns:a16="http://schemas.microsoft.com/office/drawing/2014/main" val="20003"/>
                    </a:ext>
                  </a:extLst>
                </a:gridCol>
              </a:tblGrid>
              <a:tr h="589346">
                <a:tc>
                  <a:txBody>
                    <a:bodyPr/>
                    <a:lstStyle/>
                    <a:p>
                      <a:pPr algn="ctr"/>
                      <a:r>
                        <a:rPr lang="en-US" sz="2800" b="0" spc="0" dirty="0">
                          <a:latin typeface="+mj-lt"/>
                        </a:rPr>
                        <a:t>Performance</a:t>
                      </a:r>
                    </a:p>
                  </a:txBody>
                  <a:tcPr marL="91427" marR="91427" marT="0" marB="91440" anchor="ctr">
                    <a:solidFill>
                      <a:srgbClr val="C00000"/>
                    </a:solidFill>
                  </a:tcPr>
                </a:tc>
                <a:tc>
                  <a:txBody>
                    <a:bodyPr/>
                    <a:lstStyle/>
                    <a:p>
                      <a:pPr algn="ctr"/>
                      <a:r>
                        <a:rPr lang="en-US" sz="2800" b="0" spc="0" dirty="0">
                          <a:latin typeface="+mj-lt"/>
                        </a:rPr>
                        <a:t>Security</a:t>
                      </a:r>
                    </a:p>
                  </a:txBody>
                  <a:tcPr marL="91427" marR="91427" marT="0" marB="91440" anchor="ctr">
                    <a:solidFill>
                      <a:srgbClr val="C00000"/>
                    </a:solidFill>
                  </a:tcPr>
                </a:tc>
                <a:tc>
                  <a:txBody>
                    <a:bodyPr/>
                    <a:lstStyle/>
                    <a:p>
                      <a:pPr algn="ctr"/>
                      <a:r>
                        <a:rPr lang="en-US" sz="2800" b="0" spc="0" dirty="0">
                          <a:latin typeface="+mj-lt"/>
                        </a:rPr>
                        <a:t>Availability</a:t>
                      </a:r>
                    </a:p>
                  </a:txBody>
                  <a:tcPr marL="91427" marR="91427" marT="0" marB="91440" anchor="ctr">
                    <a:solidFill>
                      <a:srgbClr val="C00000"/>
                    </a:solidFill>
                  </a:tcPr>
                </a:tc>
                <a:tc>
                  <a:txBody>
                    <a:bodyPr/>
                    <a:lstStyle/>
                    <a:p>
                      <a:pPr algn="ctr"/>
                      <a:r>
                        <a:rPr lang="en-US" sz="2800" b="0" spc="0" dirty="0">
                          <a:latin typeface="+mj-lt"/>
                        </a:rPr>
                        <a:t>Scalability</a:t>
                      </a:r>
                    </a:p>
                  </a:txBody>
                  <a:tcPr marL="91427" marR="91427" marT="0" marB="91440" anchor="ctr">
                    <a:solidFill>
                      <a:srgbClr val="C00000"/>
                    </a:solidFill>
                  </a:tcPr>
                </a:tc>
                <a:extLst>
                  <a:ext uri="{0D108BD9-81ED-4DB2-BD59-A6C34878D82A}">
                    <a16:rowId xmlns:a16="http://schemas.microsoft.com/office/drawing/2014/main" val="10000"/>
                  </a:ext>
                </a:extLst>
              </a:tr>
              <a:tr h="4757369">
                <a:tc>
                  <a:txBody>
                    <a:bodyPr/>
                    <a:lstStyle/>
                    <a:p>
                      <a:pPr marL="0" marR="0" lvl="0" indent="0" algn="l" defTabSz="932742"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C00000"/>
                          </a:solidFill>
                          <a:effectLst/>
                          <a:uLnTx/>
                          <a:uFillTx/>
                          <a:latin typeface="+mn-lt"/>
                          <a:ea typeface="+mn-ea"/>
                          <a:cs typeface="+mn-cs"/>
                        </a:rPr>
                        <a:t>Operational analytics</a:t>
                      </a:r>
                    </a:p>
                    <a:p>
                      <a:pPr marL="0" marR="0" lvl="1" indent="0" algn="l" defTabSz="932472" rtl="0" eaLnBrk="1" fontAlgn="auto" latinLnBrk="0" hangingPunct="1">
                        <a:lnSpc>
                          <a:spcPct val="90000"/>
                        </a:lnSpc>
                        <a:spcBef>
                          <a:spcPts val="0"/>
                        </a:spcBef>
                        <a:spcAft>
                          <a:spcPts val="600"/>
                        </a:spcAft>
                        <a:buClr>
                          <a:srgbClr val="C00000"/>
                        </a:buClr>
                        <a:buSzTx/>
                        <a:buFont typeface="Arial" panose="020B0604020202020204" pitchFamily="34" charset="0"/>
                        <a:buNone/>
                        <a:tabLst/>
                        <a:defRPr/>
                      </a:pPr>
                      <a:r>
                        <a:rPr kumimoji="0" lang="en-US" sz="1400" b="0" i="0" u="none" strike="noStrike" kern="1200" cap="none" spc="0" normalizeH="0" baseline="0" noProof="0" dirty="0">
                          <a:ln w="3175">
                            <a:noFill/>
                          </a:ln>
                          <a:solidFill>
                            <a:srgbClr val="505050"/>
                          </a:solidFill>
                          <a:effectLst/>
                          <a:uLnTx/>
                          <a:uFillTx/>
                          <a:latin typeface="+mn-lt"/>
                          <a:ea typeface="ＭＳ Ｐゴシック" charset="0"/>
                          <a:cs typeface="Segoe UI" panose="020B0502040204020203" pitchFamily="34" charset="0"/>
                        </a:rPr>
                        <a:t>Insights on operational data;  Works with in-memory OLTP and disk-based OLTP</a:t>
                      </a:r>
                      <a:endParaRPr kumimoji="0" lang="en-US" sz="1800" b="0" i="0" u="none" strike="noStrike" kern="1200" cap="none" spc="0" normalizeH="0" baseline="0" noProof="0" dirty="0">
                        <a:ln>
                          <a:noFill/>
                        </a:ln>
                        <a:solidFill>
                          <a:srgbClr val="C00000"/>
                        </a:solidFill>
                        <a:effectLst/>
                        <a:uLnTx/>
                        <a:uFillTx/>
                        <a:latin typeface="+mn-lt"/>
                        <a:ea typeface="+mn-ea"/>
                        <a:cs typeface="+mn-cs"/>
                      </a:endParaRPr>
                    </a:p>
                    <a:p>
                      <a:pPr marL="0" marR="0" lvl="0" indent="0" algn="l" defTabSz="932742"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C00000"/>
                          </a:solidFill>
                          <a:effectLst/>
                          <a:uLnTx/>
                          <a:uFillTx/>
                          <a:latin typeface="+mn-lt"/>
                          <a:ea typeface="+mn-ea"/>
                          <a:cs typeface="+mn-cs"/>
                        </a:rPr>
                        <a:t>In-memory OLTP enhancements</a:t>
                      </a:r>
                    </a:p>
                    <a:p>
                      <a:pPr marL="0" algn="l" defTabSz="932742" rtl="0" eaLnBrk="1" latinLnBrk="0" hangingPunct="1">
                        <a:lnSpc>
                          <a:spcPct val="90000"/>
                        </a:lnSpc>
                        <a:spcBef>
                          <a:spcPts val="600"/>
                        </a:spcBef>
                        <a:spcAft>
                          <a:spcPts val="1200"/>
                        </a:spcAft>
                      </a:pPr>
                      <a:r>
                        <a:rPr lang="en-US" sz="1400" kern="1200" spc="0" dirty="0">
                          <a:ln w="3175">
                            <a:noFill/>
                          </a:ln>
                          <a:solidFill>
                            <a:srgbClr val="505050"/>
                          </a:solidFill>
                          <a:latin typeface="+mn-lt"/>
                          <a:ea typeface="ＭＳ Ｐゴシック" charset="0"/>
                          <a:cs typeface="Segoe UI" panose="020B0502040204020203" pitchFamily="34" charset="0"/>
                        </a:rPr>
                        <a:t>Greater T-SQL surface area, terabytes of memory supported, and greater number of parallel CPUs</a:t>
                      </a:r>
                    </a:p>
                    <a:p>
                      <a:pPr marL="0" algn="l" defTabSz="932472" rtl="0" eaLnBrk="1" latinLnBrk="0" hangingPunct="1">
                        <a:lnSpc>
                          <a:spcPct val="100000"/>
                        </a:lnSpc>
                        <a:spcBef>
                          <a:spcPts val="0"/>
                        </a:spcBef>
                        <a:spcAft>
                          <a:spcPts val="0"/>
                        </a:spcAft>
                      </a:pPr>
                      <a:r>
                        <a:rPr lang="en-US" sz="1800" b="0" kern="1200" spc="0" dirty="0">
                          <a:solidFill>
                            <a:srgbClr val="C00000"/>
                          </a:solidFill>
                          <a:latin typeface="+mn-lt"/>
                          <a:ea typeface="+mn-ea"/>
                          <a:cs typeface="+mn-cs"/>
                        </a:rPr>
                        <a:t>Query data store </a:t>
                      </a:r>
                    </a:p>
                    <a:p>
                      <a:pPr marL="0" algn="l" defTabSz="932472" rtl="0" eaLnBrk="1" latinLnBrk="0" hangingPunct="1">
                        <a:lnSpc>
                          <a:spcPct val="90000"/>
                        </a:lnSpc>
                        <a:spcAft>
                          <a:spcPts val="1200"/>
                        </a:spcAft>
                      </a:pPr>
                      <a:r>
                        <a:rPr lang="en-US" sz="1400" kern="1200" spc="0" dirty="0">
                          <a:ln w="3175">
                            <a:noFill/>
                          </a:ln>
                          <a:solidFill>
                            <a:srgbClr val="505050"/>
                          </a:solidFill>
                          <a:latin typeface="+mn-lt"/>
                          <a:ea typeface="ＭＳ Ｐゴシック" charset="0"/>
                          <a:cs typeface="Segoe UI" panose="020B0502040204020203" pitchFamily="34" charset="0"/>
                        </a:rPr>
                        <a:t>Monitor and optimize query plans</a:t>
                      </a:r>
                    </a:p>
                    <a:p>
                      <a:pPr defTabSz="932472">
                        <a:lnSpc>
                          <a:spcPct val="100000"/>
                        </a:lnSpc>
                        <a:spcBef>
                          <a:spcPts val="0"/>
                        </a:spcBef>
                        <a:spcAft>
                          <a:spcPts val="0"/>
                        </a:spcAft>
                      </a:pPr>
                      <a:r>
                        <a:rPr lang="en-US" sz="1800" b="0" kern="1200" spc="0" dirty="0">
                          <a:solidFill>
                            <a:srgbClr val="C00000"/>
                          </a:solidFill>
                          <a:latin typeface="+mn-lt"/>
                          <a:ea typeface="+mn-ea"/>
                          <a:cs typeface="+mn-cs"/>
                        </a:rPr>
                        <a:t>Native JSON</a:t>
                      </a:r>
                      <a:r>
                        <a:rPr lang="en-US" sz="2000" b="0" kern="1200" spc="0" dirty="0">
                          <a:solidFill>
                            <a:srgbClr val="C00000"/>
                          </a:solidFill>
                          <a:latin typeface="+mn-lt"/>
                          <a:ea typeface="+mn-ea"/>
                          <a:cs typeface="+mn-cs"/>
                        </a:rPr>
                        <a:t> </a:t>
                      </a:r>
                    </a:p>
                    <a:p>
                      <a:pPr marL="0" algn="l" defTabSz="932472" rtl="0" eaLnBrk="1" latinLnBrk="0" hangingPunct="1">
                        <a:lnSpc>
                          <a:spcPct val="90000"/>
                        </a:lnSpc>
                        <a:spcAft>
                          <a:spcPts val="1200"/>
                        </a:spcAft>
                      </a:pPr>
                      <a:r>
                        <a:rPr lang="en-US" sz="1400" kern="1200" spc="0" dirty="0">
                          <a:ln w="3175">
                            <a:noFill/>
                          </a:ln>
                          <a:solidFill>
                            <a:srgbClr val="505050"/>
                          </a:solidFill>
                          <a:latin typeface="+mn-lt"/>
                          <a:ea typeface="ＭＳ Ｐゴシック" charset="0"/>
                          <a:cs typeface="Segoe UI" panose="020B0502040204020203" pitchFamily="34" charset="0"/>
                        </a:rPr>
                        <a:t>Expanded support for JSON data </a:t>
                      </a:r>
                    </a:p>
                    <a:p>
                      <a:pPr lvl="0" defTabSz="932472">
                        <a:lnSpc>
                          <a:spcPct val="100000"/>
                        </a:lnSpc>
                        <a:spcBef>
                          <a:spcPts val="0"/>
                        </a:spcBef>
                        <a:spcAft>
                          <a:spcPts val="0"/>
                        </a:spcAft>
                      </a:pPr>
                      <a:r>
                        <a:rPr lang="en-US" sz="1800" b="0" kern="1200" spc="0" dirty="0">
                          <a:solidFill>
                            <a:srgbClr val="C00000"/>
                          </a:solidFill>
                          <a:latin typeface="+mn-lt"/>
                          <a:ea typeface="+mn-ea"/>
                          <a:cs typeface="+mn-cs"/>
                        </a:rPr>
                        <a:t>Temporal database support</a:t>
                      </a:r>
                    </a:p>
                    <a:p>
                      <a:pPr lvl="0" defTabSz="932472">
                        <a:lnSpc>
                          <a:spcPct val="90000"/>
                        </a:lnSpc>
                        <a:spcAft>
                          <a:spcPts val="1200"/>
                        </a:spcAft>
                      </a:pPr>
                      <a:r>
                        <a:rPr lang="en-US" sz="1400" kern="1200" spc="0" dirty="0">
                          <a:ln w="3175">
                            <a:noFill/>
                          </a:ln>
                          <a:solidFill>
                            <a:srgbClr val="505050"/>
                          </a:solidFill>
                          <a:latin typeface="+mn-lt"/>
                          <a:ea typeface="ＭＳ Ｐゴシック" charset="0"/>
                          <a:cs typeface="Segoe UI" panose="020B0502040204020203" pitchFamily="34" charset="0"/>
                        </a:rPr>
                        <a:t>Query data as</a:t>
                      </a:r>
                      <a:r>
                        <a:rPr lang="en-US" sz="1400" kern="1200" spc="0" baseline="0" dirty="0">
                          <a:ln w="3175">
                            <a:noFill/>
                          </a:ln>
                          <a:solidFill>
                            <a:srgbClr val="505050"/>
                          </a:solidFill>
                          <a:latin typeface="+mn-lt"/>
                          <a:ea typeface="ＭＳ Ｐゴシック" charset="0"/>
                          <a:cs typeface="Segoe UI" panose="020B0502040204020203" pitchFamily="34" charset="0"/>
                        </a:rPr>
                        <a:t> </a:t>
                      </a:r>
                      <a:r>
                        <a:rPr lang="en-US" sz="1400" kern="1200" spc="0" dirty="0">
                          <a:ln w="3175">
                            <a:noFill/>
                          </a:ln>
                          <a:solidFill>
                            <a:srgbClr val="505050"/>
                          </a:solidFill>
                          <a:latin typeface="+mn-lt"/>
                          <a:ea typeface="ＭＳ Ｐゴシック" charset="0"/>
                          <a:cs typeface="Segoe UI" panose="020B0502040204020203" pitchFamily="34" charset="0"/>
                        </a:rPr>
                        <a:t>points in time </a:t>
                      </a:r>
                    </a:p>
                  </a:txBody>
                  <a:tcPr marL="182854" marR="182854" marT="182854" marB="91427">
                    <a:solidFill>
                      <a:schemeClr val="bg1">
                        <a:alpha val="80000"/>
                      </a:schemeClr>
                    </a:solidFill>
                  </a:tcPr>
                </a:tc>
                <a:tc>
                  <a:txBody>
                    <a:bodyPr/>
                    <a:lstStyle/>
                    <a:p>
                      <a:pPr marL="0" algn="l" defTabSz="932472" rtl="0" eaLnBrk="1" latinLnBrk="0" hangingPunct="1">
                        <a:lnSpc>
                          <a:spcPct val="100000"/>
                        </a:lnSpc>
                        <a:spcBef>
                          <a:spcPts val="0"/>
                        </a:spcBef>
                        <a:spcAft>
                          <a:spcPts val="0"/>
                        </a:spcAft>
                      </a:pPr>
                      <a:r>
                        <a:rPr lang="en-US" sz="1800" b="0" kern="1200" spc="0" dirty="0">
                          <a:solidFill>
                            <a:srgbClr val="C00000"/>
                          </a:solidFill>
                          <a:latin typeface="+mn-lt"/>
                          <a:ea typeface="+mn-ea"/>
                          <a:cs typeface="+mn-cs"/>
                        </a:rPr>
                        <a:t>Always encrypted</a:t>
                      </a:r>
                    </a:p>
                    <a:p>
                      <a:pPr marL="0" algn="l" defTabSz="932472" rtl="0" eaLnBrk="1" latinLnBrk="0" hangingPunct="1">
                        <a:lnSpc>
                          <a:spcPct val="90000"/>
                        </a:lnSpc>
                        <a:spcAft>
                          <a:spcPts val="1200"/>
                        </a:spcAft>
                      </a:pPr>
                      <a:r>
                        <a:rPr lang="en-US" sz="1400" kern="1200" spc="0" dirty="0">
                          <a:ln w="3175">
                            <a:noFill/>
                          </a:ln>
                          <a:solidFill>
                            <a:srgbClr val="505050"/>
                          </a:solidFill>
                          <a:latin typeface="Segoe UI" panose="020B0502040204020203" pitchFamily="34" charset="0"/>
                          <a:ea typeface="ＭＳ Ｐゴシック" charset="0"/>
                          <a:cs typeface="Segoe UI" panose="020B0502040204020203" pitchFamily="34" charset="0"/>
                        </a:rPr>
                        <a:t>Sensitive data remains encrypted at all times with ability to query</a:t>
                      </a:r>
                    </a:p>
                    <a:p>
                      <a:pPr marL="0" algn="l" defTabSz="932472" rtl="0" eaLnBrk="1" latinLnBrk="0" hangingPunct="1">
                        <a:lnSpc>
                          <a:spcPct val="100000"/>
                        </a:lnSpc>
                        <a:spcBef>
                          <a:spcPts val="0"/>
                        </a:spcBef>
                        <a:spcAft>
                          <a:spcPts val="0"/>
                        </a:spcAft>
                      </a:pPr>
                      <a:r>
                        <a:rPr lang="en-US" sz="1800" b="0" kern="1200" spc="0" dirty="0">
                          <a:solidFill>
                            <a:srgbClr val="C00000"/>
                          </a:solidFill>
                          <a:latin typeface="+mn-lt"/>
                          <a:ea typeface="+mn-ea"/>
                          <a:cs typeface="+mn-cs"/>
                        </a:rPr>
                        <a:t>Row-level security</a:t>
                      </a:r>
                    </a:p>
                    <a:p>
                      <a:pPr defTabSz="932472">
                        <a:lnSpc>
                          <a:spcPct val="90000"/>
                        </a:lnSpc>
                        <a:spcAft>
                          <a:spcPts val="1200"/>
                        </a:spcAft>
                      </a:pPr>
                      <a:r>
                        <a:rPr lang="en-US" sz="1400" kern="1200" spc="0" dirty="0">
                          <a:ln w="3175">
                            <a:noFill/>
                          </a:ln>
                          <a:solidFill>
                            <a:srgbClr val="505050"/>
                          </a:solidFill>
                          <a:latin typeface="+mn-lt"/>
                          <a:ea typeface="ＭＳ Ｐゴシック" charset="0"/>
                          <a:cs typeface="Segoe UI" panose="020B0502040204020203" pitchFamily="34" charset="0"/>
                        </a:rPr>
                        <a:t>Apply fine-grained access control to table rows </a:t>
                      </a:r>
                    </a:p>
                    <a:p>
                      <a:pPr marL="0" algn="l" defTabSz="932472" rtl="0" eaLnBrk="1" latinLnBrk="0" hangingPunct="1">
                        <a:lnSpc>
                          <a:spcPct val="100000"/>
                        </a:lnSpc>
                        <a:spcBef>
                          <a:spcPts val="0"/>
                        </a:spcBef>
                        <a:spcAft>
                          <a:spcPts val="0"/>
                        </a:spcAft>
                      </a:pPr>
                      <a:r>
                        <a:rPr lang="en-US" sz="1800" b="0" kern="1200" spc="0" dirty="0">
                          <a:solidFill>
                            <a:srgbClr val="C00000"/>
                          </a:solidFill>
                          <a:latin typeface="+mn-lt"/>
                          <a:ea typeface="+mn-ea"/>
                          <a:cs typeface="+mn-cs"/>
                        </a:rPr>
                        <a:t>Dynamic Data Masking</a:t>
                      </a:r>
                    </a:p>
                    <a:p>
                      <a:pPr marL="0" marR="0" lvl="1" indent="0" algn="l" defTabSz="932472" rtl="0" eaLnBrk="1" fontAlgn="auto" latinLnBrk="0" hangingPunct="1">
                        <a:lnSpc>
                          <a:spcPct val="90000"/>
                        </a:lnSpc>
                        <a:spcBef>
                          <a:spcPts val="0"/>
                        </a:spcBef>
                        <a:spcAft>
                          <a:spcPts val="600"/>
                        </a:spcAft>
                        <a:buClr>
                          <a:srgbClr val="C00000"/>
                        </a:buClr>
                        <a:buSzTx/>
                        <a:buFont typeface="Arial" panose="020B0604020202020204" pitchFamily="34" charset="0"/>
                        <a:buNone/>
                        <a:tabLst/>
                        <a:defRPr/>
                      </a:pPr>
                      <a:r>
                        <a:rPr kumimoji="0" lang="en-US" sz="1400" b="0" i="0" u="none" strike="noStrike" kern="1200" cap="none" spc="0" normalizeH="0" baseline="0" noProof="0" dirty="0">
                          <a:ln w="3175">
                            <a:noFill/>
                          </a:ln>
                          <a:solidFill>
                            <a:srgbClr val="505050"/>
                          </a:solidFill>
                          <a:effectLst/>
                          <a:uLnTx/>
                          <a:uFillTx/>
                          <a:latin typeface="+mn-lt"/>
                          <a:ea typeface="ＭＳ Ｐゴシック" charset="0"/>
                          <a:cs typeface="Segoe UI" panose="020B0502040204020203" pitchFamily="34" charset="0"/>
                        </a:rPr>
                        <a:t>Real-time obfuscation of data to prevent unauthorized access</a:t>
                      </a:r>
                      <a:endParaRPr lang="en-US" sz="1800" b="0" kern="1200" spc="0" dirty="0">
                        <a:solidFill>
                          <a:srgbClr val="C00000"/>
                        </a:solidFill>
                        <a:latin typeface="+mn-lt"/>
                        <a:ea typeface="+mn-ea"/>
                        <a:cs typeface="+mn-cs"/>
                      </a:endParaRPr>
                    </a:p>
                    <a:p>
                      <a:pPr marL="0" algn="l" defTabSz="932472" rtl="0" eaLnBrk="1" latinLnBrk="0" hangingPunct="1">
                        <a:lnSpc>
                          <a:spcPct val="100000"/>
                        </a:lnSpc>
                        <a:spcBef>
                          <a:spcPts val="0"/>
                        </a:spcBef>
                        <a:spcAft>
                          <a:spcPts val="0"/>
                        </a:spcAft>
                      </a:pPr>
                      <a:r>
                        <a:rPr lang="en-US" sz="1800" b="0" kern="1200" spc="0" dirty="0">
                          <a:solidFill>
                            <a:srgbClr val="C00000"/>
                          </a:solidFill>
                          <a:latin typeface="+mn-lt"/>
                          <a:ea typeface="+mn-ea"/>
                          <a:cs typeface="+mn-cs"/>
                        </a:rPr>
                        <a:t>Other enhancements</a:t>
                      </a:r>
                    </a:p>
                    <a:p>
                      <a:pPr marL="0" lvl="1" indent="0" algn="l" defTabSz="932472" rtl="0" eaLnBrk="1" latinLnBrk="0" hangingPunct="1">
                        <a:lnSpc>
                          <a:spcPct val="90000"/>
                        </a:lnSpc>
                        <a:spcAft>
                          <a:spcPts val="600"/>
                        </a:spcAft>
                        <a:buClr>
                          <a:srgbClr val="C00000"/>
                        </a:buClr>
                        <a:buFont typeface="Arial" panose="020B0604020202020204" pitchFamily="34" charset="0"/>
                        <a:buNone/>
                      </a:pPr>
                      <a:r>
                        <a:rPr lang="en-US" sz="1400" kern="1200" spc="0" dirty="0">
                          <a:ln w="3175">
                            <a:noFill/>
                          </a:ln>
                          <a:solidFill>
                            <a:srgbClr val="505050"/>
                          </a:solidFill>
                          <a:latin typeface="+mn-lt"/>
                          <a:ea typeface="ＭＳ Ｐゴシック" charset="0"/>
                          <a:cs typeface="Segoe UI" panose="020B0502040204020203" pitchFamily="34" charset="0"/>
                        </a:rPr>
                        <a:t>Audit success/failure of database operations</a:t>
                      </a:r>
                    </a:p>
                    <a:p>
                      <a:pPr marL="0" lvl="1" indent="0" algn="l" defTabSz="932472" rtl="0" eaLnBrk="1" latinLnBrk="0" hangingPunct="1">
                        <a:lnSpc>
                          <a:spcPct val="90000"/>
                        </a:lnSpc>
                        <a:spcAft>
                          <a:spcPts val="600"/>
                        </a:spcAft>
                        <a:buClr>
                          <a:srgbClr val="C00000"/>
                        </a:buClr>
                        <a:buFont typeface="Arial" panose="020B0604020202020204" pitchFamily="34" charset="0"/>
                        <a:buNone/>
                      </a:pPr>
                      <a:r>
                        <a:rPr lang="en-US" sz="1400" kern="1200" spc="0" dirty="0">
                          <a:ln w="3175">
                            <a:noFill/>
                          </a:ln>
                          <a:solidFill>
                            <a:srgbClr val="505050"/>
                          </a:solidFill>
                          <a:latin typeface="+mn-lt"/>
                          <a:ea typeface="ＭＳ Ｐゴシック" charset="0"/>
                          <a:cs typeface="Segoe UI" panose="020B0502040204020203" pitchFamily="34" charset="0"/>
                        </a:rPr>
                        <a:t>TDE support for storage of in-memory OLTP tables</a:t>
                      </a:r>
                    </a:p>
                    <a:p>
                      <a:pPr marL="0" lvl="1" indent="0" algn="l" defTabSz="932472" rtl="0" eaLnBrk="1" latinLnBrk="0" hangingPunct="1">
                        <a:lnSpc>
                          <a:spcPct val="90000"/>
                        </a:lnSpc>
                        <a:spcAft>
                          <a:spcPts val="600"/>
                        </a:spcAft>
                        <a:buClr>
                          <a:srgbClr val="C00000"/>
                        </a:buClr>
                        <a:buFont typeface="Arial" panose="020B0604020202020204" pitchFamily="34" charset="0"/>
                        <a:buNone/>
                      </a:pPr>
                      <a:r>
                        <a:rPr lang="en-US" sz="1400" kern="1200" spc="0" dirty="0">
                          <a:ln w="3175">
                            <a:noFill/>
                          </a:ln>
                          <a:solidFill>
                            <a:srgbClr val="505050"/>
                          </a:solidFill>
                          <a:latin typeface="+mn-lt"/>
                          <a:ea typeface="ＭＳ Ｐゴシック" charset="0"/>
                          <a:cs typeface="Segoe UI" panose="020B0502040204020203" pitchFamily="34" charset="0"/>
                        </a:rPr>
                        <a:t>Enhanced auditing for OLTP with ability to track history of record changes</a:t>
                      </a:r>
                    </a:p>
                    <a:p>
                      <a:pPr marL="0" algn="l" defTabSz="932742" rtl="0" eaLnBrk="1" latinLnBrk="0" hangingPunct="1">
                        <a:spcBef>
                          <a:spcPts val="600"/>
                        </a:spcBef>
                        <a:spcAft>
                          <a:spcPts val="1200"/>
                        </a:spcAft>
                      </a:pPr>
                      <a:endParaRPr lang="en-US" sz="1800" b="0" kern="1200" spc="0" dirty="0">
                        <a:solidFill>
                          <a:srgbClr val="C00000"/>
                        </a:solidFill>
                        <a:latin typeface="+mn-lt"/>
                        <a:ea typeface="+mn-ea"/>
                        <a:cs typeface="+mn-cs"/>
                      </a:endParaRPr>
                    </a:p>
                  </a:txBody>
                  <a:tcPr marL="182854" marR="182854" marT="182854" marB="91427">
                    <a:solidFill>
                      <a:schemeClr val="bg1">
                        <a:alpha val="80000"/>
                      </a:schemeClr>
                    </a:solidFill>
                  </a:tcPr>
                </a:tc>
                <a:tc>
                  <a:txBody>
                    <a:bodyPr/>
                    <a:lstStyle/>
                    <a:p>
                      <a:pPr marL="0" algn="l" defTabSz="932472" rtl="0" eaLnBrk="1" latinLnBrk="0" hangingPunct="1">
                        <a:lnSpc>
                          <a:spcPct val="100000"/>
                        </a:lnSpc>
                        <a:spcBef>
                          <a:spcPts val="0"/>
                        </a:spcBef>
                        <a:spcAft>
                          <a:spcPts val="0"/>
                        </a:spcAft>
                      </a:pPr>
                      <a:r>
                        <a:rPr lang="en-US" sz="1800" b="0" kern="1200" spc="0" dirty="0">
                          <a:solidFill>
                            <a:srgbClr val="C00000"/>
                          </a:solidFill>
                          <a:latin typeface="+mn-lt"/>
                          <a:ea typeface="+mn-ea"/>
                          <a:cs typeface="+mn-cs"/>
                        </a:rPr>
                        <a:t>Enhanced AlwaysOn</a:t>
                      </a:r>
                    </a:p>
                    <a:p>
                      <a:pPr marL="0" lvl="1" indent="0" algn="l" defTabSz="932472" rtl="0" eaLnBrk="1" latinLnBrk="0" hangingPunct="1">
                        <a:lnSpc>
                          <a:spcPct val="90000"/>
                        </a:lnSpc>
                        <a:spcAft>
                          <a:spcPts val="600"/>
                        </a:spcAft>
                        <a:buClr>
                          <a:srgbClr val="C00000"/>
                        </a:buClr>
                        <a:buFont typeface="Arial" panose="020B0604020202020204" pitchFamily="34" charset="0"/>
                        <a:buNone/>
                      </a:pPr>
                      <a:r>
                        <a:rPr lang="en-US" sz="1400" kern="1200" spc="0" dirty="0">
                          <a:ln w="3175">
                            <a:noFill/>
                          </a:ln>
                          <a:solidFill>
                            <a:srgbClr val="505050"/>
                          </a:solidFill>
                          <a:latin typeface="+mn-lt"/>
                          <a:ea typeface="ＭＳ Ｐゴシック" charset="0"/>
                          <a:cs typeface="Segoe UI" panose="020B0502040204020203" pitchFamily="34" charset="0"/>
                        </a:rPr>
                        <a:t>Three synchronous replicas for automatic failover across domains</a:t>
                      </a:r>
                    </a:p>
                    <a:p>
                      <a:pPr marL="0" lvl="1" indent="0" algn="l" defTabSz="932472" rtl="0" eaLnBrk="1" latinLnBrk="0" hangingPunct="1">
                        <a:lnSpc>
                          <a:spcPct val="90000"/>
                        </a:lnSpc>
                        <a:spcAft>
                          <a:spcPts val="600"/>
                        </a:spcAft>
                        <a:buClr>
                          <a:srgbClr val="C00000"/>
                        </a:buClr>
                        <a:buFont typeface="Arial" panose="020B0604020202020204" pitchFamily="34" charset="0"/>
                        <a:buNone/>
                      </a:pPr>
                      <a:r>
                        <a:rPr lang="en-US" sz="1400" kern="1200" spc="0" dirty="0">
                          <a:ln w="3175">
                            <a:noFill/>
                          </a:ln>
                          <a:solidFill>
                            <a:srgbClr val="505050"/>
                          </a:solidFill>
                          <a:latin typeface="+mn-lt"/>
                          <a:ea typeface="ＭＳ Ｐゴシック" charset="0"/>
                          <a:cs typeface="Segoe UI" panose="020B0502040204020203" pitchFamily="34" charset="0"/>
                        </a:rPr>
                        <a:t>Round-robin load balancing of replicas </a:t>
                      </a:r>
                    </a:p>
                    <a:p>
                      <a:pPr marL="0" lvl="1" indent="0" algn="l" defTabSz="932472" rtl="0" eaLnBrk="1" latinLnBrk="0" hangingPunct="1">
                        <a:lnSpc>
                          <a:spcPct val="90000"/>
                        </a:lnSpc>
                        <a:spcAft>
                          <a:spcPts val="600"/>
                        </a:spcAft>
                        <a:buClr>
                          <a:srgbClr val="C00000"/>
                        </a:buClr>
                        <a:buFont typeface="Arial" panose="020B0604020202020204" pitchFamily="34" charset="0"/>
                        <a:buNone/>
                      </a:pPr>
                      <a:r>
                        <a:rPr lang="en-US" sz="1400" kern="1200" spc="0" dirty="0">
                          <a:ln w="3175">
                            <a:noFill/>
                          </a:ln>
                          <a:solidFill>
                            <a:srgbClr val="505050"/>
                          </a:solidFill>
                          <a:latin typeface="+mn-lt"/>
                          <a:ea typeface="ＭＳ Ｐゴシック" charset="0"/>
                          <a:cs typeface="Segoe UI" panose="020B0502040204020203" pitchFamily="34" charset="0"/>
                        </a:rPr>
                        <a:t>Automatic failover based on database health </a:t>
                      </a:r>
                    </a:p>
                    <a:p>
                      <a:pPr marL="0" lvl="1" indent="0" algn="l" defTabSz="932472" rtl="0" eaLnBrk="1" latinLnBrk="0" hangingPunct="1">
                        <a:lnSpc>
                          <a:spcPct val="90000"/>
                        </a:lnSpc>
                        <a:spcAft>
                          <a:spcPts val="600"/>
                        </a:spcAft>
                        <a:buClr>
                          <a:srgbClr val="C00000"/>
                        </a:buClr>
                        <a:buFont typeface="Arial" panose="020B0604020202020204" pitchFamily="34" charset="0"/>
                        <a:buNone/>
                      </a:pPr>
                      <a:r>
                        <a:rPr lang="en-US" sz="1400" kern="1200" spc="0" dirty="0">
                          <a:ln w="3175">
                            <a:noFill/>
                          </a:ln>
                          <a:solidFill>
                            <a:srgbClr val="505050"/>
                          </a:solidFill>
                          <a:latin typeface="+mn-lt"/>
                          <a:ea typeface="ＭＳ Ｐゴシック" charset="0"/>
                          <a:cs typeface="Segoe UI" panose="020B0502040204020203" pitchFamily="34" charset="0"/>
                        </a:rPr>
                        <a:t>DTC for transactional integrity across database instances with AlwaysOn</a:t>
                      </a:r>
                    </a:p>
                    <a:p>
                      <a:pPr marL="0" lvl="1" indent="0" algn="l" defTabSz="932472" rtl="0" eaLnBrk="1" latinLnBrk="0" hangingPunct="1">
                        <a:lnSpc>
                          <a:spcPct val="90000"/>
                        </a:lnSpc>
                        <a:spcAft>
                          <a:spcPts val="1200"/>
                        </a:spcAft>
                        <a:buClr>
                          <a:srgbClr val="C00000"/>
                        </a:buClr>
                        <a:buFont typeface="Arial" panose="020B0604020202020204" pitchFamily="34" charset="0"/>
                        <a:buNone/>
                      </a:pPr>
                      <a:r>
                        <a:rPr lang="en-US" sz="1400" kern="1200" spc="0" dirty="0">
                          <a:ln w="3175">
                            <a:noFill/>
                          </a:ln>
                          <a:solidFill>
                            <a:srgbClr val="505050"/>
                          </a:solidFill>
                          <a:latin typeface="+mn-lt"/>
                          <a:ea typeface="ＭＳ Ｐゴシック" charset="0"/>
                          <a:cs typeface="Segoe UI" panose="020B0502040204020203" pitchFamily="34" charset="0"/>
                        </a:rPr>
                        <a:t>Support for SSIS with AlwaysOn</a:t>
                      </a:r>
                    </a:p>
                  </a:txBody>
                  <a:tcPr marL="182854" marR="182854" marT="182854" marB="91427">
                    <a:solidFill>
                      <a:schemeClr val="bg1">
                        <a:alpha val="80000"/>
                      </a:schemeClr>
                    </a:solidFill>
                  </a:tcPr>
                </a:tc>
                <a:tc>
                  <a:txBody>
                    <a:bodyPr/>
                    <a:lstStyle/>
                    <a:p>
                      <a:pPr marL="0" algn="l" defTabSz="932472" rtl="0" eaLnBrk="1" latinLnBrk="0" hangingPunct="1">
                        <a:lnSpc>
                          <a:spcPct val="100000"/>
                        </a:lnSpc>
                        <a:spcBef>
                          <a:spcPts val="0"/>
                        </a:spcBef>
                        <a:spcAft>
                          <a:spcPts val="0"/>
                        </a:spcAft>
                      </a:pPr>
                      <a:r>
                        <a:rPr lang="en-US" sz="1800" b="0" kern="1200" spc="0" dirty="0">
                          <a:solidFill>
                            <a:srgbClr val="C00000"/>
                          </a:solidFill>
                          <a:latin typeface="+mn-lt"/>
                          <a:ea typeface="+mn-ea"/>
                          <a:cs typeface="+mn-cs"/>
                        </a:rPr>
                        <a:t>Enhanced database caching </a:t>
                      </a:r>
                    </a:p>
                    <a:p>
                      <a:pPr marL="0" algn="l" defTabSz="932472" rtl="0" eaLnBrk="1" latinLnBrk="0" hangingPunct="1">
                        <a:lnSpc>
                          <a:spcPct val="90000"/>
                        </a:lnSpc>
                        <a:spcAft>
                          <a:spcPts val="1200"/>
                        </a:spcAft>
                      </a:pPr>
                      <a:r>
                        <a:rPr lang="en-US" sz="1400" kern="1200" spc="0" dirty="0">
                          <a:ln w="3175">
                            <a:noFill/>
                          </a:ln>
                          <a:solidFill>
                            <a:srgbClr val="505050"/>
                          </a:solidFill>
                          <a:latin typeface="+mn-lt"/>
                          <a:ea typeface="ＭＳ Ｐゴシック" charset="0"/>
                          <a:cs typeface="Segoe UI" panose="020B0502040204020203" pitchFamily="34" charset="0"/>
                        </a:rPr>
                        <a:t>Cache data</a:t>
                      </a:r>
                      <a:r>
                        <a:rPr lang="en-US" sz="1400" kern="1200" spc="0" baseline="0" dirty="0">
                          <a:ln w="3175">
                            <a:noFill/>
                          </a:ln>
                          <a:solidFill>
                            <a:srgbClr val="505050"/>
                          </a:solidFill>
                          <a:latin typeface="+mn-lt"/>
                          <a:ea typeface="ＭＳ Ｐゴシック" charset="0"/>
                          <a:cs typeface="Segoe UI" panose="020B0502040204020203" pitchFamily="34" charset="0"/>
                        </a:rPr>
                        <a:t> w</a:t>
                      </a:r>
                      <a:r>
                        <a:rPr lang="en-US" sz="1400" kern="1200" spc="0" dirty="0">
                          <a:ln w="3175">
                            <a:noFill/>
                          </a:ln>
                          <a:solidFill>
                            <a:srgbClr val="505050"/>
                          </a:solidFill>
                          <a:latin typeface="+mn-lt"/>
                          <a:ea typeface="ＭＳ Ｐゴシック" charset="0"/>
                          <a:cs typeface="Segoe UI" panose="020B0502040204020203" pitchFamily="34" charset="0"/>
                        </a:rPr>
                        <a:t>ith automatic, multiple </a:t>
                      </a:r>
                      <a:r>
                        <a:rPr lang="en-US" sz="1400" kern="1200" spc="0" dirty="0" err="1">
                          <a:ln w="3175">
                            <a:noFill/>
                          </a:ln>
                          <a:solidFill>
                            <a:srgbClr val="505050"/>
                          </a:solidFill>
                          <a:latin typeface="+mn-lt"/>
                          <a:ea typeface="ＭＳ Ｐゴシック" charset="0"/>
                          <a:cs typeface="Segoe UI" panose="020B0502040204020203" pitchFamily="34" charset="0"/>
                        </a:rPr>
                        <a:t>TempDB</a:t>
                      </a:r>
                      <a:r>
                        <a:rPr lang="en-US" sz="1400" kern="1200" spc="0" dirty="0">
                          <a:ln w="3175">
                            <a:noFill/>
                          </a:ln>
                          <a:solidFill>
                            <a:srgbClr val="505050"/>
                          </a:solidFill>
                          <a:latin typeface="+mn-lt"/>
                          <a:ea typeface="ＭＳ Ｐゴシック" charset="0"/>
                          <a:cs typeface="Segoe UI" panose="020B0502040204020203" pitchFamily="34" charset="0"/>
                        </a:rPr>
                        <a:t> files per instance in multi-core environments</a:t>
                      </a:r>
                    </a:p>
                  </a:txBody>
                  <a:tcPr marL="182854" marR="182854" marT="182854" marB="91427">
                    <a:solidFill>
                      <a:schemeClr val="bg1">
                        <a:alpha val="80000"/>
                      </a:schemeClr>
                    </a:solidFill>
                  </a:tcPr>
                </a:tc>
                <a:extLst>
                  <a:ext uri="{0D108BD9-81ED-4DB2-BD59-A6C34878D82A}">
                    <a16:rowId xmlns:a16="http://schemas.microsoft.com/office/drawing/2014/main" val="10001"/>
                  </a:ext>
                </a:extLst>
              </a:tr>
            </a:tbl>
          </a:graphicData>
        </a:graphic>
      </p:graphicFrame>
      <p:sp>
        <p:nvSpPr>
          <p:cNvPr id="7" name="Title 1"/>
          <p:cNvSpPr txBox="1">
            <a:spLocks/>
          </p:cNvSpPr>
          <p:nvPr/>
        </p:nvSpPr>
        <p:spPr>
          <a:xfrm>
            <a:off x="328025" y="249498"/>
            <a:ext cx="11653521" cy="1075884"/>
          </a:xfrm>
          <a:prstGeom prst="rect">
            <a:avLst/>
          </a:prstGeom>
        </p:spPr>
        <p:txBody>
          <a:bodyPr anchor="ctr" anchorCtr="0"/>
          <a:lstStyle>
            <a:lvl1pPr algn="l" defTabSz="931863" rtl="0" fontAlgn="base">
              <a:lnSpc>
                <a:spcPct val="90000"/>
              </a:lnSpc>
              <a:spcBef>
                <a:spcPct val="0"/>
              </a:spcBef>
              <a:spcAft>
                <a:spcPct val="0"/>
              </a:spcAft>
              <a:defRPr lang="en-US" sz="4000" kern="1200" spc="-102" dirty="0">
                <a:ln w="3175">
                  <a:noFill/>
                </a:ln>
                <a:solidFill>
                  <a:schemeClr val="tx1"/>
                </a:solidFill>
                <a:latin typeface="+mj-lt"/>
                <a:ea typeface="ＭＳ Ｐゴシック" charset="0"/>
                <a:cs typeface="Segoe UI" pitchFamily="34" charset="0"/>
              </a:defRPr>
            </a:lvl1pPr>
            <a:lvl2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2pPr>
            <a:lvl3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3pPr>
            <a:lvl4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4pPr>
            <a:lvl5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5pPr>
            <a:lvl6pPr marL="4572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6pPr>
            <a:lvl7pPr marL="9144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7pPr>
            <a:lvl8pPr marL="13716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8pPr>
            <a:lvl9pPr marL="18288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9pPr>
          </a:lstStyle>
          <a:p>
            <a:r>
              <a:rPr lang="en-US" dirty="0"/>
              <a:t>Mission-critical performance</a:t>
            </a:r>
          </a:p>
        </p:txBody>
      </p:sp>
      <p:sp>
        <p:nvSpPr>
          <p:cNvPr id="24" name="Rectangle 23"/>
          <p:cNvSpPr/>
          <p:nvPr/>
        </p:nvSpPr>
        <p:spPr bwMode="auto">
          <a:xfrm>
            <a:off x="10705" y="1750085"/>
            <a:ext cx="3090672" cy="53937"/>
          </a:xfrm>
          <a:prstGeom prst="rect">
            <a:avLst/>
          </a:prstGeom>
          <a:solidFill>
            <a:schemeClr val="tx1">
              <a:alpha val="5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indent="-342900" algn="ctr" defTabSz="932472" fontAlgn="base">
              <a:lnSpc>
                <a:spcPct val="90000"/>
              </a:lnSpc>
              <a:spcBef>
                <a:spcPct val="0"/>
              </a:spcBef>
              <a:spcAft>
                <a:spcPct val="0"/>
              </a:spcAft>
              <a:buFont typeface="Wingdings 3" panose="05040102010807070707" pitchFamily="18" charset="2"/>
              <a:buChar char="Æ"/>
            </a:pPr>
            <a:endParaRPr lang="en-US" sz="2000" b="1" dirty="0" err="1">
              <a:solidFill>
                <a:schemeClr val="bg1"/>
              </a:solidFill>
              <a:latin typeface="+mj-lt"/>
              <a:ea typeface="Segoe UI" pitchFamily="34" charset="0"/>
              <a:cs typeface="Segoe UI" pitchFamily="34" charset="0"/>
            </a:endParaRPr>
          </a:p>
        </p:txBody>
      </p:sp>
      <p:sp>
        <p:nvSpPr>
          <p:cNvPr id="25" name="Rectangle 24"/>
          <p:cNvSpPr/>
          <p:nvPr/>
        </p:nvSpPr>
        <p:spPr bwMode="auto">
          <a:xfrm>
            <a:off x="3117443" y="1750085"/>
            <a:ext cx="3090672" cy="53937"/>
          </a:xfrm>
          <a:prstGeom prst="rect">
            <a:avLst/>
          </a:prstGeom>
          <a:solidFill>
            <a:schemeClr val="tx1">
              <a:alpha val="5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indent="-342900" algn="ctr" defTabSz="932472" fontAlgn="base">
              <a:lnSpc>
                <a:spcPct val="90000"/>
              </a:lnSpc>
              <a:spcBef>
                <a:spcPct val="0"/>
              </a:spcBef>
              <a:spcAft>
                <a:spcPct val="0"/>
              </a:spcAft>
              <a:buFont typeface="Wingdings 3" panose="05040102010807070707" pitchFamily="18" charset="2"/>
              <a:buChar char="Æ"/>
            </a:pPr>
            <a:endParaRPr lang="en-US" sz="2000" b="1" dirty="0" err="1">
              <a:solidFill>
                <a:schemeClr val="bg1"/>
              </a:solidFill>
              <a:latin typeface="+mj-lt"/>
              <a:ea typeface="Segoe UI" pitchFamily="34" charset="0"/>
              <a:cs typeface="Segoe UI" pitchFamily="34" charset="0"/>
            </a:endParaRPr>
          </a:p>
        </p:txBody>
      </p:sp>
      <p:sp>
        <p:nvSpPr>
          <p:cNvPr id="26" name="Rectangle 25"/>
          <p:cNvSpPr/>
          <p:nvPr/>
        </p:nvSpPr>
        <p:spPr bwMode="auto">
          <a:xfrm>
            <a:off x="6224181" y="1750085"/>
            <a:ext cx="3090672" cy="53937"/>
          </a:xfrm>
          <a:prstGeom prst="rect">
            <a:avLst/>
          </a:prstGeom>
          <a:solidFill>
            <a:schemeClr val="tx1">
              <a:alpha val="5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indent="-342900" algn="ctr" defTabSz="932472" fontAlgn="base">
              <a:lnSpc>
                <a:spcPct val="90000"/>
              </a:lnSpc>
              <a:spcBef>
                <a:spcPct val="0"/>
              </a:spcBef>
              <a:spcAft>
                <a:spcPct val="0"/>
              </a:spcAft>
              <a:buFont typeface="Wingdings 3" panose="05040102010807070707" pitchFamily="18" charset="2"/>
              <a:buChar char="Æ"/>
            </a:pPr>
            <a:endParaRPr lang="en-US" sz="2000" b="1" dirty="0" err="1">
              <a:solidFill>
                <a:schemeClr val="bg1"/>
              </a:solidFill>
              <a:latin typeface="+mj-lt"/>
              <a:ea typeface="Segoe UI" pitchFamily="34" charset="0"/>
              <a:cs typeface="Segoe UI" pitchFamily="34" charset="0"/>
            </a:endParaRPr>
          </a:p>
        </p:txBody>
      </p:sp>
      <p:sp>
        <p:nvSpPr>
          <p:cNvPr id="27" name="Rectangle 26"/>
          <p:cNvSpPr/>
          <p:nvPr/>
        </p:nvSpPr>
        <p:spPr bwMode="auto">
          <a:xfrm>
            <a:off x="9336476" y="1750085"/>
            <a:ext cx="3090672" cy="53937"/>
          </a:xfrm>
          <a:prstGeom prst="rect">
            <a:avLst/>
          </a:prstGeom>
          <a:solidFill>
            <a:schemeClr val="tx1">
              <a:alpha val="5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indent="-342900" algn="ctr" defTabSz="932472" fontAlgn="base">
              <a:lnSpc>
                <a:spcPct val="90000"/>
              </a:lnSpc>
              <a:spcBef>
                <a:spcPct val="0"/>
              </a:spcBef>
              <a:spcAft>
                <a:spcPct val="0"/>
              </a:spcAft>
              <a:buFont typeface="Wingdings 3" panose="05040102010807070707" pitchFamily="18" charset="2"/>
              <a:buChar char="Æ"/>
            </a:pPr>
            <a:endParaRPr lang="en-US" sz="2000" b="1" dirty="0" err="1">
              <a:solidFill>
                <a:schemeClr val="bg1"/>
              </a:solidFill>
              <a:latin typeface="+mj-lt"/>
              <a:ea typeface="Segoe UI" pitchFamily="34" charset="0"/>
              <a:cs typeface="Segoe UI" pitchFamily="34" charset="0"/>
            </a:endParaRPr>
          </a:p>
        </p:txBody>
      </p:sp>
      <p:sp>
        <p:nvSpPr>
          <p:cNvPr id="28" name="Rectangle 27"/>
          <p:cNvSpPr/>
          <p:nvPr/>
        </p:nvSpPr>
        <p:spPr bwMode="auto">
          <a:xfrm>
            <a:off x="7" y="1098908"/>
            <a:ext cx="6228180" cy="5461119"/>
          </a:xfrm>
          <a:prstGeom prst="rect">
            <a:avLst/>
          </a:prstGeom>
          <a:solidFill>
            <a:schemeClr val="bg1">
              <a:alpha val="8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indent="-342900" algn="ctr" defTabSz="932472">
              <a:lnSpc>
                <a:spcPct val="90000"/>
              </a:lnSpc>
              <a:buFont typeface="Wingdings 3" panose="05040102010807070707" pitchFamily="18" charset="2"/>
              <a:buChar char="Æ"/>
            </a:pPr>
            <a:endParaRPr lang="en-US" sz="2000" b="1" dirty="0" err="1">
              <a:solidFill>
                <a:srgbClr val="FFFFFF"/>
              </a:solidFill>
              <a:latin typeface="Segoe UI Light"/>
              <a:ea typeface="Segoe UI" pitchFamily="34" charset="0"/>
              <a:cs typeface="Segoe UI" pitchFamily="34" charset="0"/>
            </a:endParaRPr>
          </a:p>
        </p:txBody>
      </p:sp>
      <p:sp>
        <p:nvSpPr>
          <p:cNvPr id="29" name="Rectangle 28"/>
          <p:cNvSpPr/>
          <p:nvPr/>
        </p:nvSpPr>
        <p:spPr bwMode="auto">
          <a:xfrm>
            <a:off x="9314853" y="1211286"/>
            <a:ext cx="3104145" cy="5348741"/>
          </a:xfrm>
          <a:prstGeom prst="rect">
            <a:avLst/>
          </a:prstGeom>
          <a:solidFill>
            <a:schemeClr val="bg1">
              <a:alpha val="8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indent="-342900" algn="ctr" defTabSz="932472">
              <a:lnSpc>
                <a:spcPct val="90000"/>
              </a:lnSpc>
              <a:buFont typeface="Wingdings 3" panose="05040102010807070707" pitchFamily="18" charset="2"/>
              <a:buChar char="Æ"/>
            </a:pPr>
            <a:endParaRPr lang="en-US" sz="2000" b="1" dirty="0" err="1">
              <a:solidFill>
                <a:srgbClr val="FFFFFF"/>
              </a:solidFill>
              <a:latin typeface="Segoe UI Light"/>
              <a:ea typeface="Segoe UI" pitchFamily="34" charset="0"/>
              <a:cs typeface="Segoe UI" pitchFamily="34" charset="0"/>
            </a:endParaRPr>
          </a:p>
        </p:txBody>
      </p:sp>
    </p:spTree>
    <p:extLst>
      <p:ext uri="{BB962C8B-B14F-4D97-AF65-F5344CB8AC3E}">
        <p14:creationId xmlns:p14="http://schemas.microsoft.com/office/powerpoint/2010/main" val="653891517"/>
      </p:ext>
    </p:extLst>
  </p:cSld>
  <p:clrMapOvr>
    <a:masterClrMapping/>
  </p:clrMapOvr>
  <p:transition>
    <p:fade/>
  </p:transition>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74638" y="295276"/>
            <a:ext cx="7334475" cy="2433673"/>
          </a:xfrm>
        </p:spPr>
        <p:txBody>
          <a:bodyPr/>
          <a:lstStyle/>
          <a:p>
            <a:r>
              <a:rPr lang="en-US" dirty="0"/>
              <a:t>Row-level security</a:t>
            </a:r>
            <a:endParaRPr lang="en-US" sz="4400" dirty="0"/>
          </a:p>
        </p:txBody>
      </p:sp>
      <p:sp>
        <p:nvSpPr>
          <p:cNvPr id="3" name="Title 1"/>
          <p:cNvSpPr txBox="1">
            <a:spLocks/>
          </p:cNvSpPr>
          <p:nvPr/>
        </p:nvSpPr>
        <p:spPr>
          <a:xfrm>
            <a:off x="274639" y="1520721"/>
            <a:ext cx="5364246" cy="2433673"/>
          </a:xfrm>
          <a:prstGeom prst="rect">
            <a:avLst/>
          </a:prstGeom>
        </p:spPr>
        <p:txBody>
          <a:bodyPr vert="horz" wrap="square" lIns="146304" tIns="91440" rIns="146304" bIns="91440" rtlCol="0" anchor="t">
            <a:noAutofit/>
          </a:bodyPr>
          <a:lstStyle>
            <a:lvl1pPr algn="l" defTabSz="931863" rtl="0" fontAlgn="base">
              <a:lnSpc>
                <a:spcPct val="90000"/>
              </a:lnSpc>
              <a:spcBef>
                <a:spcPct val="0"/>
              </a:spcBef>
              <a:spcAft>
                <a:spcPct val="0"/>
              </a:spcAft>
              <a:defRPr lang="en-US" sz="5400" kern="1200" spc="-102">
                <a:ln w="3175">
                  <a:noFill/>
                </a:ln>
                <a:solidFill>
                  <a:schemeClr val="accent4"/>
                </a:solidFill>
                <a:latin typeface="+mj-lt"/>
                <a:ea typeface="ＭＳ Ｐゴシック" charset="0"/>
                <a:cs typeface="Segoe UI" pitchFamily="34" charset="0"/>
              </a:defRPr>
            </a:lvl1pPr>
            <a:lvl2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2pPr>
            <a:lvl3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3pPr>
            <a:lvl4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4pPr>
            <a:lvl5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5pPr>
            <a:lvl6pPr marL="4572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6pPr>
            <a:lvl7pPr marL="9144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7pPr>
            <a:lvl8pPr marL="13716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8pPr>
            <a:lvl9pPr marL="18288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9pPr>
          </a:lstStyle>
          <a:p>
            <a:r>
              <a:rPr lang="en-US" sz="3264">
                <a:solidFill>
                  <a:schemeClr val="tx1"/>
                </a:solidFill>
              </a:rPr>
              <a:t>SQL Server 2016</a:t>
            </a:r>
            <a:br>
              <a:rPr lang="en-US" sz="3264">
                <a:solidFill>
                  <a:schemeClr val="tx1"/>
                </a:solidFill>
              </a:rPr>
            </a:br>
            <a:r>
              <a:rPr lang="en-US" sz="3264">
                <a:solidFill>
                  <a:schemeClr val="tx1"/>
                </a:solidFill>
              </a:rPr>
              <a:t>SQL Database</a:t>
            </a:r>
            <a:endParaRPr lang="en-US" sz="3264" dirty="0">
              <a:solidFill>
                <a:schemeClr val="tx1"/>
              </a:solidFill>
            </a:endParaRPr>
          </a:p>
        </p:txBody>
      </p:sp>
    </p:spTree>
    <p:extLst>
      <p:ext uri="{BB962C8B-B14F-4D97-AF65-F5344CB8AC3E}">
        <p14:creationId xmlns:p14="http://schemas.microsoft.com/office/powerpoint/2010/main" val="2958944859"/>
      </p:ext>
    </p:extLst>
  </p:cSld>
  <p:clrMapOvr>
    <a:masterClrMapping/>
  </p:clrMapOvr>
  <p:transition>
    <p:fade/>
  </p:transition>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7" name="Freeform 6"/>
          <p:cNvSpPr>
            <a:spLocks/>
          </p:cNvSpPr>
          <p:nvPr/>
        </p:nvSpPr>
        <p:spPr bwMode="auto">
          <a:xfrm flipH="1">
            <a:off x="7026050" y="1782715"/>
            <a:ext cx="3552873" cy="2173893"/>
          </a:xfrm>
          <a:custGeom>
            <a:avLst/>
            <a:gdLst>
              <a:gd name="T0" fmla="*/ 168 w 1054"/>
              <a:gd name="T1" fmla="*/ 303 h 690"/>
              <a:gd name="T2" fmla="*/ 168 w 1054"/>
              <a:gd name="T3" fmla="*/ 289 h 690"/>
              <a:gd name="T4" fmla="*/ 459 w 1054"/>
              <a:gd name="T5" fmla="*/ 0 h 690"/>
              <a:gd name="T6" fmla="*/ 701 w 1054"/>
              <a:gd name="T7" fmla="*/ 129 h 690"/>
              <a:gd name="T8" fmla="*/ 781 w 1054"/>
              <a:gd name="T9" fmla="*/ 108 h 690"/>
              <a:gd name="T10" fmla="*/ 875 w 1054"/>
              <a:gd name="T11" fmla="*/ 136 h 690"/>
              <a:gd name="T12" fmla="*/ 950 w 1054"/>
              <a:gd name="T13" fmla="*/ 272 h 690"/>
              <a:gd name="T14" fmla="*/ 1054 w 1054"/>
              <a:gd name="T15" fmla="*/ 462 h 690"/>
              <a:gd name="T16" fmla="*/ 851 w 1054"/>
              <a:gd name="T17" fmla="*/ 690 h 690"/>
              <a:gd name="T18" fmla="*/ 826 w 1054"/>
              <a:gd name="T19" fmla="*/ 690 h 690"/>
              <a:gd name="T20" fmla="*/ 802 w 1054"/>
              <a:gd name="T21" fmla="*/ 690 h 690"/>
              <a:gd name="T22" fmla="*/ 327 w 1054"/>
              <a:gd name="T23" fmla="*/ 690 h 690"/>
              <a:gd name="T24" fmla="*/ 318 w 1054"/>
              <a:gd name="T25" fmla="*/ 690 h 690"/>
              <a:gd name="T26" fmla="*/ 306 w 1054"/>
              <a:gd name="T27" fmla="*/ 690 h 690"/>
              <a:gd name="T28" fmla="*/ 271 w 1054"/>
              <a:gd name="T29" fmla="*/ 690 h 690"/>
              <a:gd name="T30" fmla="*/ 196 w 1054"/>
              <a:gd name="T31" fmla="*/ 690 h 690"/>
              <a:gd name="T32" fmla="*/ 0 w 1054"/>
              <a:gd name="T33" fmla="*/ 495 h 690"/>
              <a:gd name="T34" fmla="*/ 168 w 1054"/>
              <a:gd name="T35" fmla="*/ 303 h 6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54" h="690">
                <a:moveTo>
                  <a:pt x="168" y="303"/>
                </a:moveTo>
                <a:cubicBezTo>
                  <a:pt x="168" y="299"/>
                  <a:pt x="168" y="293"/>
                  <a:pt x="168" y="289"/>
                </a:cubicBezTo>
                <a:cubicBezTo>
                  <a:pt x="168" y="129"/>
                  <a:pt x="298" y="0"/>
                  <a:pt x="459" y="0"/>
                </a:cubicBezTo>
                <a:cubicBezTo>
                  <a:pt x="560" y="0"/>
                  <a:pt x="649" y="52"/>
                  <a:pt x="701" y="129"/>
                </a:cubicBezTo>
                <a:cubicBezTo>
                  <a:pt x="725" y="116"/>
                  <a:pt x="752" y="108"/>
                  <a:pt x="781" y="108"/>
                </a:cubicBezTo>
                <a:cubicBezTo>
                  <a:pt x="816" y="108"/>
                  <a:pt x="848" y="118"/>
                  <a:pt x="875" y="136"/>
                </a:cubicBezTo>
                <a:cubicBezTo>
                  <a:pt x="919" y="165"/>
                  <a:pt x="948" y="215"/>
                  <a:pt x="950" y="272"/>
                </a:cubicBezTo>
                <a:cubicBezTo>
                  <a:pt x="1012" y="312"/>
                  <a:pt x="1054" y="383"/>
                  <a:pt x="1054" y="462"/>
                </a:cubicBezTo>
                <a:cubicBezTo>
                  <a:pt x="1054" y="580"/>
                  <a:pt x="965" y="676"/>
                  <a:pt x="851" y="690"/>
                </a:cubicBezTo>
                <a:cubicBezTo>
                  <a:pt x="843" y="690"/>
                  <a:pt x="833" y="690"/>
                  <a:pt x="826" y="690"/>
                </a:cubicBezTo>
                <a:cubicBezTo>
                  <a:pt x="818" y="690"/>
                  <a:pt x="810" y="690"/>
                  <a:pt x="802" y="690"/>
                </a:cubicBezTo>
                <a:cubicBezTo>
                  <a:pt x="696" y="690"/>
                  <a:pt x="446" y="690"/>
                  <a:pt x="327" y="690"/>
                </a:cubicBezTo>
                <a:cubicBezTo>
                  <a:pt x="324" y="690"/>
                  <a:pt x="321" y="690"/>
                  <a:pt x="318" y="690"/>
                </a:cubicBezTo>
                <a:cubicBezTo>
                  <a:pt x="306" y="690"/>
                  <a:pt x="306" y="690"/>
                  <a:pt x="306" y="690"/>
                </a:cubicBezTo>
                <a:cubicBezTo>
                  <a:pt x="300" y="690"/>
                  <a:pt x="283" y="690"/>
                  <a:pt x="271" y="690"/>
                </a:cubicBezTo>
                <a:cubicBezTo>
                  <a:pt x="196" y="690"/>
                  <a:pt x="196" y="690"/>
                  <a:pt x="196" y="690"/>
                </a:cubicBezTo>
                <a:cubicBezTo>
                  <a:pt x="87" y="688"/>
                  <a:pt x="0" y="601"/>
                  <a:pt x="0" y="495"/>
                </a:cubicBezTo>
                <a:cubicBezTo>
                  <a:pt x="0" y="397"/>
                  <a:pt x="73" y="316"/>
                  <a:pt x="168" y="303"/>
                </a:cubicBezTo>
                <a:close/>
              </a:path>
            </a:pathLst>
          </a:custGeom>
          <a:solidFill>
            <a:srgbClr val="C9F1FF"/>
          </a:solidFill>
          <a:ln>
            <a:noFill/>
          </a:ln>
          <a:extLst/>
        </p:spPr>
        <p:txBody>
          <a:bodyPr vert="horz" wrap="square" lIns="93260" tIns="46630" rIns="93260" bIns="46630" numCol="1" anchor="t" anchorCtr="0" compatLnSpc="1">
            <a:prstTxWarp prst="textNoShape">
              <a:avLst/>
            </a:prstTxWarp>
          </a:bodyPr>
          <a:lstStyle/>
          <a:p>
            <a:endParaRPr lang="en-US" sz="2448" dirty="0">
              <a:solidFill>
                <a:srgbClr val="000000"/>
              </a:solidFill>
              <a:latin typeface="Calibri" panose="020F0502020204030204"/>
            </a:endParaRPr>
          </a:p>
        </p:txBody>
      </p:sp>
      <p:sp>
        <p:nvSpPr>
          <p:cNvPr id="16" name="Oval 15"/>
          <p:cNvSpPr/>
          <p:nvPr/>
        </p:nvSpPr>
        <p:spPr bwMode="auto">
          <a:xfrm>
            <a:off x="8096699" y="2244405"/>
            <a:ext cx="1277877" cy="333909"/>
          </a:xfrm>
          <a:prstGeom prst="ellipse">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6521" tIns="149217" rIns="186521" bIns="149217" numCol="1" spcCol="0" rtlCol="0" fromWordArt="0" anchor="t" anchorCtr="0" forceAA="0" compatLnSpc="1">
            <a:prstTxWarp prst="textNoShape">
              <a:avLst/>
            </a:prstTxWarp>
            <a:noAutofit/>
          </a:bodyPr>
          <a:lstStyle/>
          <a:p>
            <a:pPr algn="ctr" defTabSz="951028">
              <a:lnSpc>
                <a:spcPct val="90000"/>
              </a:lnSpc>
            </a:pPr>
            <a:endParaRPr lang="en-US" sz="2448" dirty="0" err="1">
              <a:gradFill>
                <a:gsLst>
                  <a:gs pos="0">
                    <a:srgbClr val="FFFFFF"/>
                  </a:gs>
                  <a:gs pos="100000">
                    <a:srgbClr val="FFFFFF"/>
                  </a:gs>
                </a:gsLst>
                <a:lin ang="5400000" scaled="0"/>
              </a:gradFill>
              <a:ea typeface="Segoe UI" pitchFamily="34" charset="0"/>
              <a:cs typeface="Segoe UI" pitchFamily="34" charset="0"/>
            </a:endParaRPr>
          </a:p>
        </p:txBody>
      </p:sp>
      <p:grpSp>
        <p:nvGrpSpPr>
          <p:cNvPr id="492" name="Group 491"/>
          <p:cNvGrpSpPr/>
          <p:nvPr/>
        </p:nvGrpSpPr>
        <p:grpSpPr>
          <a:xfrm>
            <a:off x="4966587" y="4992757"/>
            <a:ext cx="4090401" cy="1648915"/>
            <a:chOff x="4092791" y="3635676"/>
            <a:chExt cx="8355063" cy="3368075"/>
          </a:xfrm>
        </p:grpSpPr>
        <p:grpSp>
          <p:nvGrpSpPr>
            <p:cNvPr id="586" name="Group 585"/>
            <p:cNvGrpSpPr/>
            <p:nvPr/>
          </p:nvGrpSpPr>
          <p:grpSpPr>
            <a:xfrm>
              <a:off x="4092791" y="3635676"/>
              <a:ext cx="8355063" cy="3368075"/>
              <a:chOff x="3324709" y="3101831"/>
              <a:chExt cx="8935445" cy="3602037"/>
            </a:xfrm>
          </p:grpSpPr>
          <p:sp>
            <p:nvSpPr>
              <p:cNvPr id="592" name="Rectangle 12"/>
              <p:cNvSpPr>
                <a:spLocks noChangeArrowheads="1"/>
              </p:cNvSpPr>
              <p:nvPr/>
            </p:nvSpPr>
            <p:spPr bwMode="auto">
              <a:xfrm>
                <a:off x="11435400" y="5682395"/>
                <a:ext cx="475302" cy="951827"/>
              </a:xfrm>
              <a:prstGeom prst="rect">
                <a:avLst/>
              </a:prstGeom>
              <a:solidFill>
                <a:srgbClr val="FFFFFF">
                  <a:lumMod val="85000"/>
                </a:srgbClr>
              </a:solidFill>
              <a:ln>
                <a:noFill/>
              </a:ln>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593" name="AutoShape 4"/>
              <p:cNvSpPr>
                <a:spLocks noChangeAspect="1" noChangeArrowheads="1" noTextEdit="1"/>
              </p:cNvSpPr>
              <p:nvPr/>
            </p:nvSpPr>
            <p:spPr bwMode="auto">
              <a:xfrm>
                <a:off x="3324709" y="3101831"/>
                <a:ext cx="8935445" cy="3602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594" name="Rectangle 6"/>
              <p:cNvSpPr>
                <a:spLocks noChangeArrowheads="1"/>
              </p:cNvSpPr>
              <p:nvPr/>
            </p:nvSpPr>
            <p:spPr bwMode="auto">
              <a:xfrm>
                <a:off x="6464883" y="5419696"/>
                <a:ext cx="245593" cy="1214527"/>
              </a:xfrm>
              <a:prstGeom prst="rect">
                <a:avLst/>
              </a:prstGeom>
              <a:solidFill>
                <a:srgbClr val="FFFFFF">
                  <a:lumMod val="85000"/>
                </a:srgbClr>
              </a:solidFill>
              <a:ln>
                <a:noFill/>
              </a:ln>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595" name="Rectangle 7"/>
              <p:cNvSpPr>
                <a:spLocks noChangeArrowheads="1"/>
              </p:cNvSpPr>
              <p:nvPr/>
            </p:nvSpPr>
            <p:spPr bwMode="auto">
              <a:xfrm>
                <a:off x="6312151" y="4896741"/>
                <a:ext cx="245593" cy="1737482"/>
              </a:xfrm>
              <a:prstGeom prst="rect">
                <a:avLst/>
              </a:prstGeom>
              <a:solidFill>
                <a:srgbClr val="0072C6">
                  <a:lumMod val="75000"/>
                </a:srgbClr>
              </a:solidFill>
              <a:ln>
                <a:noFill/>
              </a:ln>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596" name="Rectangle 8"/>
              <p:cNvSpPr>
                <a:spLocks noChangeArrowheads="1"/>
              </p:cNvSpPr>
              <p:nvPr/>
            </p:nvSpPr>
            <p:spPr bwMode="auto">
              <a:xfrm>
                <a:off x="6996391" y="5682395"/>
                <a:ext cx="475302" cy="951828"/>
              </a:xfrm>
              <a:prstGeom prst="rect">
                <a:avLst/>
              </a:prstGeom>
              <a:solidFill>
                <a:srgbClr val="FFFFFF">
                  <a:lumMod val="85000"/>
                </a:srgbClr>
              </a:solidFill>
              <a:ln>
                <a:noFill/>
              </a:ln>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597" name="Rectangle 9"/>
              <p:cNvSpPr>
                <a:spLocks noChangeArrowheads="1"/>
              </p:cNvSpPr>
              <p:nvPr/>
            </p:nvSpPr>
            <p:spPr bwMode="auto">
              <a:xfrm>
                <a:off x="7189445" y="5235195"/>
                <a:ext cx="476525" cy="1399028"/>
              </a:xfrm>
              <a:prstGeom prst="rect">
                <a:avLst/>
              </a:prstGeom>
              <a:solidFill>
                <a:srgbClr val="FFFFFF">
                  <a:lumMod val="85000"/>
                </a:srgbClr>
              </a:solidFill>
              <a:ln>
                <a:noFill/>
              </a:ln>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598" name="Rectangle 10"/>
              <p:cNvSpPr>
                <a:spLocks noChangeArrowheads="1"/>
              </p:cNvSpPr>
              <p:nvPr/>
            </p:nvSpPr>
            <p:spPr bwMode="auto">
              <a:xfrm>
                <a:off x="10228205" y="5419696"/>
                <a:ext cx="245593" cy="1214527"/>
              </a:xfrm>
              <a:prstGeom prst="rect">
                <a:avLst/>
              </a:prstGeom>
              <a:solidFill>
                <a:srgbClr val="969696"/>
              </a:solidFill>
              <a:ln>
                <a:noFill/>
              </a:ln>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599" name="Rectangle 11"/>
              <p:cNvSpPr>
                <a:spLocks noChangeArrowheads="1"/>
              </p:cNvSpPr>
              <p:nvPr/>
            </p:nvSpPr>
            <p:spPr bwMode="auto">
              <a:xfrm>
                <a:off x="10075472" y="4896741"/>
                <a:ext cx="245593" cy="1737482"/>
              </a:xfrm>
              <a:prstGeom prst="rect">
                <a:avLst/>
              </a:prstGeom>
              <a:solidFill>
                <a:srgbClr val="969696"/>
              </a:solidFill>
              <a:ln>
                <a:noFill/>
              </a:ln>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600" name="Rectangle 12"/>
              <p:cNvSpPr>
                <a:spLocks noChangeArrowheads="1"/>
              </p:cNvSpPr>
              <p:nvPr/>
            </p:nvSpPr>
            <p:spPr bwMode="auto">
              <a:xfrm>
                <a:off x="10759713" y="5682395"/>
                <a:ext cx="475302" cy="951828"/>
              </a:xfrm>
              <a:prstGeom prst="rect">
                <a:avLst/>
              </a:prstGeom>
              <a:solidFill>
                <a:srgbClr val="FFFFFF">
                  <a:lumMod val="85000"/>
                </a:srgbClr>
              </a:solidFill>
              <a:ln>
                <a:noFill/>
              </a:ln>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601" name="Rectangle 13"/>
              <p:cNvSpPr>
                <a:spLocks noChangeArrowheads="1"/>
              </p:cNvSpPr>
              <p:nvPr/>
            </p:nvSpPr>
            <p:spPr bwMode="auto">
              <a:xfrm>
                <a:off x="10952766" y="5235195"/>
                <a:ext cx="476525" cy="1399028"/>
              </a:xfrm>
              <a:prstGeom prst="rect">
                <a:avLst/>
              </a:prstGeom>
              <a:solidFill>
                <a:srgbClr val="969696"/>
              </a:solidFill>
              <a:ln>
                <a:noFill/>
              </a:ln>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602" name="Rectangle 14"/>
              <p:cNvSpPr>
                <a:spLocks noChangeArrowheads="1"/>
              </p:cNvSpPr>
              <p:nvPr/>
            </p:nvSpPr>
            <p:spPr bwMode="auto">
              <a:xfrm>
                <a:off x="9408338" y="5044585"/>
                <a:ext cx="779545" cy="1656839"/>
              </a:xfrm>
              <a:prstGeom prst="rect">
                <a:avLst/>
              </a:prstGeom>
              <a:solidFill>
                <a:srgbClr val="EB3C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603" name="Rectangle 15"/>
              <p:cNvSpPr>
                <a:spLocks noChangeArrowheads="1"/>
              </p:cNvSpPr>
              <p:nvPr/>
            </p:nvSpPr>
            <p:spPr bwMode="auto">
              <a:xfrm>
                <a:off x="9835988" y="6504706"/>
                <a:ext cx="103858" cy="196720"/>
              </a:xfrm>
              <a:prstGeom prst="rect">
                <a:avLst/>
              </a:prstGeom>
              <a:solidFill>
                <a:srgbClr val="BA141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604" name="Rectangle 16"/>
              <p:cNvSpPr>
                <a:spLocks noChangeArrowheads="1"/>
              </p:cNvSpPr>
              <p:nvPr/>
            </p:nvSpPr>
            <p:spPr bwMode="auto">
              <a:xfrm>
                <a:off x="9660041" y="6504706"/>
                <a:ext cx="103858" cy="196720"/>
              </a:xfrm>
              <a:prstGeom prst="rect">
                <a:avLst/>
              </a:prstGeom>
              <a:solidFill>
                <a:srgbClr val="BA141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605" name="Rectangle 17"/>
              <p:cNvSpPr>
                <a:spLocks noChangeArrowheads="1"/>
              </p:cNvSpPr>
              <p:nvPr/>
            </p:nvSpPr>
            <p:spPr bwMode="auto">
              <a:xfrm>
                <a:off x="9486537" y="5818021"/>
                <a:ext cx="626813" cy="100192"/>
              </a:xfrm>
              <a:prstGeom prst="rect">
                <a:avLst/>
              </a:prstGeom>
              <a:solidFill>
                <a:srgbClr val="BA141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606" name="Rectangle 18"/>
              <p:cNvSpPr>
                <a:spLocks noChangeArrowheads="1"/>
              </p:cNvSpPr>
              <p:nvPr/>
            </p:nvSpPr>
            <p:spPr bwMode="auto">
              <a:xfrm>
                <a:off x="9486537" y="5993969"/>
                <a:ext cx="626813" cy="101415"/>
              </a:xfrm>
              <a:prstGeom prst="rect">
                <a:avLst/>
              </a:prstGeom>
              <a:solidFill>
                <a:srgbClr val="BA141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607" name="Rectangle 19"/>
              <p:cNvSpPr>
                <a:spLocks noChangeArrowheads="1"/>
              </p:cNvSpPr>
              <p:nvPr/>
            </p:nvSpPr>
            <p:spPr bwMode="auto">
              <a:xfrm>
                <a:off x="9486537" y="6167473"/>
                <a:ext cx="626813" cy="100192"/>
              </a:xfrm>
              <a:prstGeom prst="rect">
                <a:avLst/>
              </a:prstGeom>
              <a:solidFill>
                <a:srgbClr val="BA141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608" name="Rectangle 20"/>
              <p:cNvSpPr>
                <a:spLocks noChangeArrowheads="1"/>
              </p:cNvSpPr>
              <p:nvPr/>
            </p:nvSpPr>
            <p:spPr bwMode="auto">
              <a:xfrm>
                <a:off x="9486537" y="6343420"/>
                <a:ext cx="626813" cy="100192"/>
              </a:xfrm>
              <a:prstGeom prst="rect">
                <a:avLst/>
              </a:prstGeom>
              <a:solidFill>
                <a:srgbClr val="BA141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609" name="Rectangle 21"/>
              <p:cNvSpPr>
                <a:spLocks noChangeArrowheads="1"/>
              </p:cNvSpPr>
              <p:nvPr/>
            </p:nvSpPr>
            <p:spPr bwMode="auto">
              <a:xfrm>
                <a:off x="9486537" y="5468570"/>
                <a:ext cx="626813" cy="101415"/>
              </a:xfrm>
              <a:prstGeom prst="rect">
                <a:avLst/>
              </a:prstGeom>
              <a:solidFill>
                <a:srgbClr val="BA141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610" name="Rectangle 22"/>
              <p:cNvSpPr>
                <a:spLocks noChangeArrowheads="1"/>
              </p:cNvSpPr>
              <p:nvPr/>
            </p:nvSpPr>
            <p:spPr bwMode="auto">
              <a:xfrm>
                <a:off x="9486537" y="5644518"/>
                <a:ext cx="626813" cy="97749"/>
              </a:xfrm>
              <a:prstGeom prst="rect">
                <a:avLst/>
              </a:prstGeom>
              <a:solidFill>
                <a:srgbClr val="BA141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611" name="Rectangle 23"/>
              <p:cNvSpPr>
                <a:spLocks noChangeArrowheads="1"/>
              </p:cNvSpPr>
              <p:nvPr/>
            </p:nvSpPr>
            <p:spPr bwMode="auto">
              <a:xfrm>
                <a:off x="9486537" y="5119119"/>
                <a:ext cx="626813" cy="101415"/>
              </a:xfrm>
              <a:prstGeom prst="rect">
                <a:avLst/>
              </a:prstGeom>
              <a:solidFill>
                <a:srgbClr val="BA141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612" name="Rectangle 24"/>
              <p:cNvSpPr>
                <a:spLocks noChangeArrowheads="1"/>
              </p:cNvSpPr>
              <p:nvPr/>
            </p:nvSpPr>
            <p:spPr bwMode="auto">
              <a:xfrm>
                <a:off x="9486537" y="5295066"/>
                <a:ext cx="626813" cy="101415"/>
              </a:xfrm>
              <a:prstGeom prst="rect">
                <a:avLst/>
              </a:prstGeom>
              <a:solidFill>
                <a:srgbClr val="BA141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613" name="Rectangle 26"/>
              <p:cNvSpPr>
                <a:spLocks noChangeArrowheads="1"/>
              </p:cNvSpPr>
              <p:nvPr/>
            </p:nvSpPr>
            <p:spPr bwMode="auto">
              <a:xfrm>
                <a:off x="4767723" y="5044585"/>
                <a:ext cx="779544" cy="1656840"/>
              </a:xfrm>
              <a:prstGeom prst="rect">
                <a:avLst/>
              </a:prstGeom>
              <a:solidFill>
                <a:srgbClr val="00BCF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614" name="Rectangle 27"/>
              <p:cNvSpPr>
                <a:spLocks noChangeArrowheads="1"/>
              </p:cNvSpPr>
              <p:nvPr/>
            </p:nvSpPr>
            <p:spPr bwMode="auto">
              <a:xfrm>
                <a:off x="5195373" y="6504706"/>
                <a:ext cx="103858" cy="196720"/>
              </a:xfrm>
              <a:prstGeom prst="rect">
                <a:avLst/>
              </a:prstGeom>
              <a:solidFill>
                <a:srgbClr val="0072C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615" name="Rectangle 28"/>
              <p:cNvSpPr>
                <a:spLocks noChangeArrowheads="1"/>
              </p:cNvSpPr>
              <p:nvPr/>
            </p:nvSpPr>
            <p:spPr bwMode="auto">
              <a:xfrm>
                <a:off x="5019425" y="6504706"/>
                <a:ext cx="103858" cy="196720"/>
              </a:xfrm>
              <a:prstGeom prst="rect">
                <a:avLst/>
              </a:prstGeom>
              <a:solidFill>
                <a:srgbClr val="0072C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616" name="Rectangle 29"/>
              <p:cNvSpPr>
                <a:spLocks noChangeArrowheads="1"/>
              </p:cNvSpPr>
              <p:nvPr/>
            </p:nvSpPr>
            <p:spPr bwMode="auto">
              <a:xfrm>
                <a:off x="4845921" y="5818021"/>
                <a:ext cx="625591" cy="100192"/>
              </a:xfrm>
              <a:prstGeom prst="rect">
                <a:avLst/>
              </a:prstGeom>
              <a:solidFill>
                <a:srgbClr val="008AF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617" name="Rectangle 30"/>
              <p:cNvSpPr>
                <a:spLocks noChangeArrowheads="1"/>
              </p:cNvSpPr>
              <p:nvPr/>
            </p:nvSpPr>
            <p:spPr bwMode="auto">
              <a:xfrm>
                <a:off x="4845921" y="5993969"/>
                <a:ext cx="625591" cy="101415"/>
              </a:xfrm>
              <a:prstGeom prst="rect">
                <a:avLst/>
              </a:prstGeom>
              <a:solidFill>
                <a:srgbClr val="008AF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618" name="Rectangle 31"/>
              <p:cNvSpPr>
                <a:spLocks noChangeArrowheads="1"/>
              </p:cNvSpPr>
              <p:nvPr/>
            </p:nvSpPr>
            <p:spPr bwMode="auto">
              <a:xfrm>
                <a:off x="4845921" y="6167473"/>
                <a:ext cx="625591" cy="100192"/>
              </a:xfrm>
              <a:prstGeom prst="rect">
                <a:avLst/>
              </a:prstGeom>
              <a:solidFill>
                <a:srgbClr val="008AF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619" name="Rectangle 32"/>
              <p:cNvSpPr>
                <a:spLocks noChangeArrowheads="1"/>
              </p:cNvSpPr>
              <p:nvPr/>
            </p:nvSpPr>
            <p:spPr bwMode="auto">
              <a:xfrm>
                <a:off x="4845921" y="6343420"/>
                <a:ext cx="625591" cy="100192"/>
              </a:xfrm>
              <a:prstGeom prst="rect">
                <a:avLst/>
              </a:prstGeom>
              <a:solidFill>
                <a:srgbClr val="008AF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620" name="Rectangle 33"/>
              <p:cNvSpPr>
                <a:spLocks noChangeArrowheads="1"/>
              </p:cNvSpPr>
              <p:nvPr/>
            </p:nvSpPr>
            <p:spPr bwMode="auto">
              <a:xfrm>
                <a:off x="4845921" y="5468570"/>
                <a:ext cx="625591" cy="101415"/>
              </a:xfrm>
              <a:prstGeom prst="rect">
                <a:avLst/>
              </a:prstGeom>
              <a:solidFill>
                <a:srgbClr val="008AF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621" name="Rectangle 34"/>
              <p:cNvSpPr>
                <a:spLocks noChangeArrowheads="1"/>
              </p:cNvSpPr>
              <p:nvPr/>
            </p:nvSpPr>
            <p:spPr bwMode="auto">
              <a:xfrm>
                <a:off x="4845921" y="5644518"/>
                <a:ext cx="625591" cy="97749"/>
              </a:xfrm>
              <a:prstGeom prst="rect">
                <a:avLst/>
              </a:prstGeom>
              <a:solidFill>
                <a:srgbClr val="008AF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622" name="Rectangle 35"/>
              <p:cNvSpPr>
                <a:spLocks noChangeArrowheads="1"/>
              </p:cNvSpPr>
              <p:nvPr/>
            </p:nvSpPr>
            <p:spPr bwMode="auto">
              <a:xfrm>
                <a:off x="4845921" y="5119119"/>
                <a:ext cx="625591" cy="101415"/>
              </a:xfrm>
              <a:prstGeom prst="rect">
                <a:avLst/>
              </a:prstGeom>
              <a:solidFill>
                <a:srgbClr val="008AF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623" name="Rectangle 36"/>
              <p:cNvSpPr>
                <a:spLocks noChangeArrowheads="1"/>
              </p:cNvSpPr>
              <p:nvPr/>
            </p:nvSpPr>
            <p:spPr bwMode="auto">
              <a:xfrm>
                <a:off x="4845921" y="5295066"/>
                <a:ext cx="625591" cy="101415"/>
              </a:xfrm>
              <a:prstGeom prst="rect">
                <a:avLst/>
              </a:prstGeom>
              <a:solidFill>
                <a:srgbClr val="008AF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624" name="Freeform 37"/>
              <p:cNvSpPr>
                <a:spLocks/>
              </p:cNvSpPr>
              <p:nvPr/>
            </p:nvSpPr>
            <p:spPr bwMode="auto">
              <a:xfrm>
                <a:off x="7823589" y="5725160"/>
                <a:ext cx="1160765" cy="976265"/>
              </a:xfrm>
              <a:custGeom>
                <a:avLst/>
                <a:gdLst>
                  <a:gd name="T0" fmla="*/ 522 w 950"/>
                  <a:gd name="T1" fmla="*/ 135 h 799"/>
                  <a:gd name="T2" fmla="*/ 522 w 950"/>
                  <a:gd name="T3" fmla="*/ 0 h 799"/>
                  <a:gd name="T4" fmla="*/ 626 w 950"/>
                  <a:gd name="T5" fmla="*/ 0 h 799"/>
                  <a:gd name="T6" fmla="*/ 626 w 950"/>
                  <a:gd name="T7" fmla="*/ 135 h 799"/>
                  <a:gd name="T8" fmla="*/ 662 w 950"/>
                  <a:gd name="T9" fmla="*/ 135 h 799"/>
                  <a:gd name="T10" fmla="*/ 662 w 950"/>
                  <a:gd name="T11" fmla="*/ 0 h 799"/>
                  <a:gd name="T12" fmla="*/ 766 w 950"/>
                  <a:gd name="T13" fmla="*/ 0 h 799"/>
                  <a:gd name="T14" fmla="*/ 766 w 950"/>
                  <a:gd name="T15" fmla="*/ 135 h 799"/>
                  <a:gd name="T16" fmla="*/ 950 w 950"/>
                  <a:gd name="T17" fmla="*/ 135 h 799"/>
                  <a:gd name="T18" fmla="*/ 950 w 950"/>
                  <a:gd name="T19" fmla="*/ 168 h 799"/>
                  <a:gd name="T20" fmla="*/ 908 w 950"/>
                  <a:gd name="T21" fmla="*/ 168 h 799"/>
                  <a:gd name="T22" fmla="*/ 908 w 950"/>
                  <a:gd name="T23" fmla="*/ 799 h 799"/>
                  <a:gd name="T24" fmla="*/ 43 w 950"/>
                  <a:gd name="T25" fmla="*/ 799 h 799"/>
                  <a:gd name="T26" fmla="*/ 43 w 950"/>
                  <a:gd name="T27" fmla="*/ 168 h 799"/>
                  <a:gd name="T28" fmla="*/ 0 w 950"/>
                  <a:gd name="T29" fmla="*/ 168 h 799"/>
                  <a:gd name="T30" fmla="*/ 0 w 950"/>
                  <a:gd name="T31" fmla="*/ 135 h 799"/>
                  <a:gd name="T32" fmla="*/ 522 w 950"/>
                  <a:gd name="T33" fmla="*/ 135 h 7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50" h="799">
                    <a:moveTo>
                      <a:pt x="522" y="135"/>
                    </a:moveTo>
                    <a:lnTo>
                      <a:pt x="522" y="0"/>
                    </a:lnTo>
                    <a:lnTo>
                      <a:pt x="626" y="0"/>
                    </a:lnTo>
                    <a:lnTo>
                      <a:pt x="626" y="135"/>
                    </a:lnTo>
                    <a:lnTo>
                      <a:pt x="662" y="135"/>
                    </a:lnTo>
                    <a:lnTo>
                      <a:pt x="662" y="0"/>
                    </a:lnTo>
                    <a:lnTo>
                      <a:pt x="766" y="0"/>
                    </a:lnTo>
                    <a:lnTo>
                      <a:pt x="766" y="135"/>
                    </a:lnTo>
                    <a:lnTo>
                      <a:pt x="950" y="135"/>
                    </a:lnTo>
                    <a:lnTo>
                      <a:pt x="950" y="168"/>
                    </a:lnTo>
                    <a:lnTo>
                      <a:pt x="908" y="168"/>
                    </a:lnTo>
                    <a:lnTo>
                      <a:pt x="908" y="799"/>
                    </a:lnTo>
                    <a:lnTo>
                      <a:pt x="43" y="799"/>
                    </a:lnTo>
                    <a:lnTo>
                      <a:pt x="43" y="168"/>
                    </a:lnTo>
                    <a:lnTo>
                      <a:pt x="0" y="168"/>
                    </a:lnTo>
                    <a:lnTo>
                      <a:pt x="0" y="135"/>
                    </a:lnTo>
                    <a:lnTo>
                      <a:pt x="522" y="135"/>
                    </a:lnTo>
                    <a:close/>
                  </a:path>
                </a:pathLst>
              </a:custGeom>
              <a:solidFill>
                <a:srgbClr val="0072C6">
                  <a:lumMod val="50000"/>
                </a:srgbClr>
              </a:solidFill>
              <a:ln>
                <a:noFill/>
              </a:ln>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625" name="Freeform 38"/>
              <p:cNvSpPr>
                <a:spLocks/>
              </p:cNvSpPr>
              <p:nvPr/>
            </p:nvSpPr>
            <p:spPr bwMode="auto">
              <a:xfrm>
                <a:off x="7208994" y="5725160"/>
                <a:ext cx="1163209" cy="976265"/>
              </a:xfrm>
              <a:custGeom>
                <a:avLst/>
                <a:gdLst>
                  <a:gd name="T0" fmla="*/ 525 w 952"/>
                  <a:gd name="T1" fmla="*/ 135 h 799"/>
                  <a:gd name="T2" fmla="*/ 525 w 952"/>
                  <a:gd name="T3" fmla="*/ 0 h 799"/>
                  <a:gd name="T4" fmla="*/ 629 w 952"/>
                  <a:gd name="T5" fmla="*/ 0 h 799"/>
                  <a:gd name="T6" fmla="*/ 629 w 952"/>
                  <a:gd name="T7" fmla="*/ 135 h 799"/>
                  <a:gd name="T8" fmla="*/ 664 w 952"/>
                  <a:gd name="T9" fmla="*/ 135 h 799"/>
                  <a:gd name="T10" fmla="*/ 664 w 952"/>
                  <a:gd name="T11" fmla="*/ 0 h 799"/>
                  <a:gd name="T12" fmla="*/ 766 w 952"/>
                  <a:gd name="T13" fmla="*/ 0 h 799"/>
                  <a:gd name="T14" fmla="*/ 766 w 952"/>
                  <a:gd name="T15" fmla="*/ 135 h 799"/>
                  <a:gd name="T16" fmla="*/ 952 w 952"/>
                  <a:gd name="T17" fmla="*/ 135 h 799"/>
                  <a:gd name="T18" fmla="*/ 952 w 952"/>
                  <a:gd name="T19" fmla="*/ 168 h 799"/>
                  <a:gd name="T20" fmla="*/ 910 w 952"/>
                  <a:gd name="T21" fmla="*/ 168 h 799"/>
                  <a:gd name="T22" fmla="*/ 910 w 952"/>
                  <a:gd name="T23" fmla="*/ 799 h 799"/>
                  <a:gd name="T24" fmla="*/ 43 w 952"/>
                  <a:gd name="T25" fmla="*/ 799 h 799"/>
                  <a:gd name="T26" fmla="*/ 43 w 952"/>
                  <a:gd name="T27" fmla="*/ 168 h 799"/>
                  <a:gd name="T28" fmla="*/ 0 w 952"/>
                  <a:gd name="T29" fmla="*/ 168 h 799"/>
                  <a:gd name="T30" fmla="*/ 0 w 952"/>
                  <a:gd name="T31" fmla="*/ 135 h 799"/>
                  <a:gd name="T32" fmla="*/ 525 w 952"/>
                  <a:gd name="T33" fmla="*/ 135 h 7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52" h="799">
                    <a:moveTo>
                      <a:pt x="525" y="135"/>
                    </a:moveTo>
                    <a:lnTo>
                      <a:pt x="525" y="0"/>
                    </a:lnTo>
                    <a:lnTo>
                      <a:pt x="629" y="0"/>
                    </a:lnTo>
                    <a:lnTo>
                      <a:pt x="629" y="135"/>
                    </a:lnTo>
                    <a:lnTo>
                      <a:pt x="664" y="135"/>
                    </a:lnTo>
                    <a:lnTo>
                      <a:pt x="664" y="0"/>
                    </a:lnTo>
                    <a:lnTo>
                      <a:pt x="766" y="0"/>
                    </a:lnTo>
                    <a:lnTo>
                      <a:pt x="766" y="135"/>
                    </a:lnTo>
                    <a:lnTo>
                      <a:pt x="952" y="135"/>
                    </a:lnTo>
                    <a:lnTo>
                      <a:pt x="952" y="168"/>
                    </a:lnTo>
                    <a:lnTo>
                      <a:pt x="910" y="168"/>
                    </a:lnTo>
                    <a:lnTo>
                      <a:pt x="910" y="799"/>
                    </a:lnTo>
                    <a:lnTo>
                      <a:pt x="43" y="799"/>
                    </a:lnTo>
                    <a:lnTo>
                      <a:pt x="43" y="168"/>
                    </a:lnTo>
                    <a:lnTo>
                      <a:pt x="0" y="168"/>
                    </a:lnTo>
                    <a:lnTo>
                      <a:pt x="0" y="135"/>
                    </a:lnTo>
                    <a:lnTo>
                      <a:pt x="525" y="135"/>
                    </a:lnTo>
                    <a:close/>
                  </a:path>
                </a:pathLst>
              </a:custGeom>
              <a:solidFill>
                <a:srgbClr val="0072C6">
                  <a:lumMod val="50000"/>
                </a:srgbClr>
              </a:solidFill>
              <a:ln>
                <a:noFill/>
              </a:ln>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626" name="Rectangle 39"/>
              <p:cNvSpPr>
                <a:spLocks noChangeArrowheads="1"/>
              </p:cNvSpPr>
              <p:nvPr/>
            </p:nvSpPr>
            <p:spPr bwMode="auto">
              <a:xfrm>
                <a:off x="8670336" y="5381818"/>
                <a:ext cx="1058129" cy="1319606"/>
              </a:xfrm>
              <a:prstGeom prst="rect">
                <a:avLst/>
              </a:prstGeom>
              <a:solidFill>
                <a:srgbClr val="FFFFFF">
                  <a:lumMod val="50000"/>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627" name="Rectangle 40"/>
              <p:cNvSpPr>
                <a:spLocks noChangeArrowheads="1"/>
              </p:cNvSpPr>
              <p:nvPr/>
            </p:nvSpPr>
            <p:spPr bwMode="auto">
              <a:xfrm>
                <a:off x="8617797" y="5341497"/>
                <a:ext cx="1163209" cy="40322"/>
              </a:xfrm>
              <a:prstGeom prst="rect">
                <a:avLst/>
              </a:prstGeom>
              <a:solidFill>
                <a:srgbClr val="68217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628" name="Rectangle 41"/>
              <p:cNvSpPr>
                <a:spLocks noChangeArrowheads="1"/>
              </p:cNvSpPr>
              <p:nvPr/>
            </p:nvSpPr>
            <p:spPr bwMode="auto">
              <a:xfrm>
                <a:off x="9253163" y="6435059"/>
                <a:ext cx="138070" cy="266365"/>
              </a:xfrm>
              <a:prstGeom prst="rect">
                <a:avLst/>
              </a:prstGeom>
              <a:solidFill>
                <a:srgbClr val="68217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629" name="Rectangle 42"/>
              <p:cNvSpPr>
                <a:spLocks noChangeArrowheads="1"/>
              </p:cNvSpPr>
              <p:nvPr/>
            </p:nvSpPr>
            <p:spPr bwMode="auto">
              <a:xfrm>
                <a:off x="9013678" y="6435059"/>
                <a:ext cx="138070" cy="266365"/>
              </a:xfrm>
              <a:prstGeom prst="rect">
                <a:avLst/>
              </a:prstGeom>
              <a:solidFill>
                <a:srgbClr val="68217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630" name="Rectangle 43"/>
              <p:cNvSpPr>
                <a:spLocks noChangeArrowheads="1"/>
              </p:cNvSpPr>
              <p:nvPr/>
            </p:nvSpPr>
            <p:spPr bwMode="auto">
              <a:xfrm>
                <a:off x="8776638" y="5500338"/>
                <a:ext cx="854078" cy="138070"/>
              </a:xfrm>
              <a:prstGeom prst="rect">
                <a:avLst/>
              </a:prstGeom>
              <a:solidFill>
                <a:srgbClr val="68217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631" name="Rectangle 44"/>
              <p:cNvSpPr>
                <a:spLocks noChangeArrowheads="1"/>
              </p:cNvSpPr>
              <p:nvPr/>
            </p:nvSpPr>
            <p:spPr bwMode="auto">
              <a:xfrm>
                <a:off x="8776638" y="5737379"/>
                <a:ext cx="854078" cy="138070"/>
              </a:xfrm>
              <a:prstGeom prst="rect">
                <a:avLst/>
              </a:prstGeom>
              <a:solidFill>
                <a:srgbClr val="68217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632" name="Rectangle 45"/>
              <p:cNvSpPr>
                <a:spLocks noChangeArrowheads="1"/>
              </p:cNvSpPr>
              <p:nvPr/>
            </p:nvSpPr>
            <p:spPr bwMode="auto">
              <a:xfrm>
                <a:off x="8776638" y="5976863"/>
                <a:ext cx="854078" cy="135627"/>
              </a:xfrm>
              <a:prstGeom prst="rect">
                <a:avLst/>
              </a:prstGeom>
              <a:solidFill>
                <a:srgbClr val="68217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633" name="Rectangle 46"/>
              <p:cNvSpPr>
                <a:spLocks noChangeArrowheads="1"/>
              </p:cNvSpPr>
              <p:nvPr/>
            </p:nvSpPr>
            <p:spPr bwMode="auto">
              <a:xfrm>
                <a:off x="8776638" y="6212681"/>
                <a:ext cx="854078" cy="135627"/>
              </a:xfrm>
              <a:prstGeom prst="rect">
                <a:avLst/>
              </a:prstGeom>
              <a:solidFill>
                <a:srgbClr val="68217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634" name="Rectangle 47"/>
              <p:cNvSpPr>
                <a:spLocks noChangeArrowheads="1"/>
              </p:cNvSpPr>
              <p:nvPr/>
            </p:nvSpPr>
            <p:spPr bwMode="auto">
              <a:xfrm>
                <a:off x="9728465" y="6634222"/>
                <a:ext cx="2531689" cy="67203"/>
              </a:xfrm>
              <a:prstGeom prst="rect">
                <a:avLst/>
              </a:prstGeom>
              <a:solidFill>
                <a:srgbClr val="0072C6">
                  <a:lumMod val="50000"/>
                </a:srgbClr>
              </a:solidFill>
              <a:ln>
                <a:noFill/>
              </a:ln>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635" name="Rectangle 48"/>
              <p:cNvSpPr>
                <a:spLocks noChangeArrowheads="1"/>
              </p:cNvSpPr>
              <p:nvPr/>
            </p:nvSpPr>
            <p:spPr bwMode="auto">
              <a:xfrm>
                <a:off x="8842618" y="5176546"/>
                <a:ext cx="410544" cy="164951"/>
              </a:xfrm>
              <a:prstGeom prst="rect">
                <a:avLst/>
              </a:prstGeom>
              <a:solidFill>
                <a:srgbClr val="0072C6">
                  <a:lumMod val="75000"/>
                </a:srgbClr>
              </a:solidFill>
              <a:ln>
                <a:noFill/>
              </a:ln>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636" name="Rectangle 49"/>
              <p:cNvSpPr>
                <a:spLocks noChangeArrowheads="1"/>
              </p:cNvSpPr>
              <p:nvPr/>
            </p:nvSpPr>
            <p:spPr bwMode="auto">
              <a:xfrm>
                <a:off x="7380053" y="3500156"/>
                <a:ext cx="1055684" cy="3201268"/>
              </a:xfrm>
              <a:prstGeom prst="rect">
                <a:avLst/>
              </a:prstGeom>
              <a:solidFill>
                <a:srgbClr val="0072C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637" name="Rectangle 51"/>
              <p:cNvSpPr>
                <a:spLocks noChangeArrowheads="1"/>
              </p:cNvSpPr>
              <p:nvPr/>
            </p:nvSpPr>
            <p:spPr bwMode="auto">
              <a:xfrm>
                <a:off x="7959215" y="6435059"/>
                <a:ext cx="139292" cy="266365"/>
              </a:xfrm>
              <a:prstGeom prst="rect">
                <a:avLst/>
              </a:prstGeom>
              <a:solidFill>
                <a:srgbClr val="00205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638" name="Rectangle 52"/>
              <p:cNvSpPr>
                <a:spLocks noChangeArrowheads="1"/>
              </p:cNvSpPr>
              <p:nvPr/>
            </p:nvSpPr>
            <p:spPr bwMode="auto">
              <a:xfrm>
                <a:off x="7723397" y="6435059"/>
                <a:ext cx="135626" cy="266365"/>
              </a:xfrm>
              <a:prstGeom prst="rect">
                <a:avLst/>
              </a:prstGeom>
              <a:solidFill>
                <a:srgbClr val="00205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639" name="Rectangle 53"/>
              <p:cNvSpPr>
                <a:spLocks noChangeArrowheads="1"/>
              </p:cNvSpPr>
              <p:nvPr/>
            </p:nvSpPr>
            <p:spPr bwMode="auto">
              <a:xfrm>
                <a:off x="7483913" y="5500338"/>
                <a:ext cx="854078" cy="138070"/>
              </a:xfrm>
              <a:prstGeom prst="rect">
                <a:avLst/>
              </a:prstGeom>
              <a:solidFill>
                <a:srgbClr val="00205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640" name="Rectangle 54"/>
              <p:cNvSpPr>
                <a:spLocks noChangeArrowheads="1"/>
              </p:cNvSpPr>
              <p:nvPr/>
            </p:nvSpPr>
            <p:spPr bwMode="auto">
              <a:xfrm>
                <a:off x="7483913" y="5737379"/>
                <a:ext cx="854078" cy="138070"/>
              </a:xfrm>
              <a:prstGeom prst="rect">
                <a:avLst/>
              </a:prstGeom>
              <a:solidFill>
                <a:srgbClr val="00205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641" name="Rectangle 55"/>
              <p:cNvSpPr>
                <a:spLocks noChangeArrowheads="1"/>
              </p:cNvSpPr>
              <p:nvPr/>
            </p:nvSpPr>
            <p:spPr bwMode="auto">
              <a:xfrm>
                <a:off x="7483913" y="5976863"/>
                <a:ext cx="854078" cy="135627"/>
              </a:xfrm>
              <a:prstGeom prst="rect">
                <a:avLst/>
              </a:prstGeom>
              <a:solidFill>
                <a:srgbClr val="00205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642" name="Rectangle 56"/>
              <p:cNvSpPr>
                <a:spLocks noChangeArrowheads="1"/>
              </p:cNvSpPr>
              <p:nvPr/>
            </p:nvSpPr>
            <p:spPr bwMode="auto">
              <a:xfrm>
                <a:off x="7483913" y="6212681"/>
                <a:ext cx="854078" cy="135627"/>
              </a:xfrm>
              <a:prstGeom prst="rect">
                <a:avLst/>
              </a:prstGeom>
              <a:solidFill>
                <a:srgbClr val="00205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643" name="Rectangle 57"/>
              <p:cNvSpPr>
                <a:spLocks noChangeArrowheads="1"/>
              </p:cNvSpPr>
              <p:nvPr/>
            </p:nvSpPr>
            <p:spPr bwMode="auto">
              <a:xfrm>
                <a:off x="7483913" y="5027479"/>
                <a:ext cx="854078" cy="135627"/>
              </a:xfrm>
              <a:prstGeom prst="rect">
                <a:avLst/>
              </a:prstGeom>
              <a:solidFill>
                <a:srgbClr val="00205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644" name="Rectangle 58"/>
              <p:cNvSpPr>
                <a:spLocks noChangeArrowheads="1"/>
              </p:cNvSpPr>
              <p:nvPr/>
            </p:nvSpPr>
            <p:spPr bwMode="auto">
              <a:xfrm>
                <a:off x="7483913" y="5263298"/>
                <a:ext cx="854078" cy="135627"/>
              </a:xfrm>
              <a:prstGeom prst="rect">
                <a:avLst/>
              </a:prstGeom>
              <a:solidFill>
                <a:srgbClr val="00205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645" name="Rectangle 59"/>
              <p:cNvSpPr>
                <a:spLocks noChangeArrowheads="1"/>
              </p:cNvSpPr>
              <p:nvPr/>
            </p:nvSpPr>
            <p:spPr bwMode="auto">
              <a:xfrm>
                <a:off x="7483913" y="4313914"/>
                <a:ext cx="854078" cy="138070"/>
              </a:xfrm>
              <a:prstGeom prst="rect">
                <a:avLst/>
              </a:prstGeom>
              <a:solidFill>
                <a:srgbClr val="00205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646" name="Rectangle 60"/>
              <p:cNvSpPr>
                <a:spLocks noChangeArrowheads="1"/>
              </p:cNvSpPr>
              <p:nvPr/>
            </p:nvSpPr>
            <p:spPr bwMode="auto">
              <a:xfrm>
                <a:off x="7483913" y="4553398"/>
                <a:ext cx="854078" cy="135627"/>
              </a:xfrm>
              <a:prstGeom prst="rect">
                <a:avLst/>
              </a:prstGeom>
              <a:solidFill>
                <a:srgbClr val="00205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647" name="Rectangle 61"/>
              <p:cNvSpPr>
                <a:spLocks noChangeArrowheads="1"/>
              </p:cNvSpPr>
              <p:nvPr/>
            </p:nvSpPr>
            <p:spPr bwMode="auto">
              <a:xfrm>
                <a:off x="7483913" y="4790439"/>
                <a:ext cx="854078" cy="138070"/>
              </a:xfrm>
              <a:prstGeom prst="rect">
                <a:avLst/>
              </a:prstGeom>
              <a:solidFill>
                <a:srgbClr val="00205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648" name="Rectangle 62"/>
              <p:cNvSpPr>
                <a:spLocks noChangeArrowheads="1"/>
              </p:cNvSpPr>
              <p:nvPr/>
            </p:nvSpPr>
            <p:spPr bwMode="auto">
              <a:xfrm>
                <a:off x="7483913" y="3841055"/>
                <a:ext cx="854078" cy="135627"/>
              </a:xfrm>
              <a:prstGeom prst="rect">
                <a:avLst/>
              </a:prstGeom>
              <a:solidFill>
                <a:srgbClr val="00205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649" name="Rectangle 63"/>
              <p:cNvSpPr>
                <a:spLocks noChangeArrowheads="1"/>
              </p:cNvSpPr>
              <p:nvPr/>
            </p:nvSpPr>
            <p:spPr bwMode="auto">
              <a:xfrm>
                <a:off x="7483913" y="4076874"/>
                <a:ext cx="854078" cy="139292"/>
              </a:xfrm>
              <a:prstGeom prst="rect">
                <a:avLst/>
              </a:prstGeom>
              <a:solidFill>
                <a:srgbClr val="00205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650" name="Rectangle 64"/>
              <p:cNvSpPr>
                <a:spLocks noChangeArrowheads="1"/>
              </p:cNvSpPr>
              <p:nvPr/>
            </p:nvSpPr>
            <p:spPr bwMode="auto">
              <a:xfrm>
                <a:off x="7483913" y="3597905"/>
                <a:ext cx="854078" cy="135627"/>
              </a:xfrm>
              <a:prstGeom prst="rect">
                <a:avLst/>
              </a:prstGeom>
              <a:solidFill>
                <a:srgbClr val="00205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651" name="Rectangle 65"/>
              <p:cNvSpPr>
                <a:spLocks noChangeArrowheads="1"/>
              </p:cNvSpPr>
              <p:nvPr/>
            </p:nvSpPr>
            <p:spPr bwMode="auto">
              <a:xfrm>
                <a:off x="5420195" y="4447097"/>
                <a:ext cx="1059350" cy="2254328"/>
              </a:xfrm>
              <a:prstGeom prst="rect">
                <a:avLst/>
              </a:prstGeom>
              <a:solidFill>
                <a:srgbClr val="00B29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652" name="Rectangle 66"/>
              <p:cNvSpPr>
                <a:spLocks noChangeArrowheads="1"/>
              </p:cNvSpPr>
              <p:nvPr/>
            </p:nvSpPr>
            <p:spPr bwMode="auto">
              <a:xfrm>
                <a:off x="6003021" y="6435059"/>
                <a:ext cx="135626" cy="266365"/>
              </a:xfrm>
              <a:prstGeom prst="rect">
                <a:avLst/>
              </a:prstGeom>
              <a:solidFill>
                <a:srgbClr val="00827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653" name="Rectangle 67"/>
              <p:cNvSpPr>
                <a:spLocks noChangeArrowheads="1"/>
              </p:cNvSpPr>
              <p:nvPr/>
            </p:nvSpPr>
            <p:spPr bwMode="auto">
              <a:xfrm>
                <a:off x="5763537" y="6435059"/>
                <a:ext cx="138070" cy="266365"/>
              </a:xfrm>
              <a:prstGeom prst="rect">
                <a:avLst/>
              </a:prstGeom>
              <a:solidFill>
                <a:srgbClr val="00827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654" name="Rectangle 68"/>
              <p:cNvSpPr>
                <a:spLocks noChangeArrowheads="1"/>
              </p:cNvSpPr>
              <p:nvPr/>
            </p:nvSpPr>
            <p:spPr bwMode="auto">
              <a:xfrm>
                <a:off x="5524053" y="5500338"/>
                <a:ext cx="854078" cy="138070"/>
              </a:xfrm>
              <a:prstGeom prst="rect">
                <a:avLst/>
              </a:prstGeom>
              <a:solidFill>
                <a:srgbClr val="00827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655" name="Rectangle 69"/>
              <p:cNvSpPr>
                <a:spLocks noChangeArrowheads="1"/>
              </p:cNvSpPr>
              <p:nvPr/>
            </p:nvSpPr>
            <p:spPr bwMode="auto">
              <a:xfrm>
                <a:off x="5524053" y="5737379"/>
                <a:ext cx="854078" cy="138070"/>
              </a:xfrm>
              <a:prstGeom prst="rect">
                <a:avLst/>
              </a:prstGeom>
              <a:solidFill>
                <a:srgbClr val="00827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656" name="Rectangle 70"/>
              <p:cNvSpPr>
                <a:spLocks noChangeArrowheads="1"/>
              </p:cNvSpPr>
              <p:nvPr/>
            </p:nvSpPr>
            <p:spPr bwMode="auto">
              <a:xfrm>
                <a:off x="5524053" y="5976863"/>
                <a:ext cx="854078" cy="135627"/>
              </a:xfrm>
              <a:prstGeom prst="rect">
                <a:avLst/>
              </a:prstGeom>
              <a:solidFill>
                <a:srgbClr val="00827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657" name="Rectangle 71"/>
              <p:cNvSpPr>
                <a:spLocks noChangeArrowheads="1"/>
              </p:cNvSpPr>
              <p:nvPr/>
            </p:nvSpPr>
            <p:spPr bwMode="auto">
              <a:xfrm>
                <a:off x="5524053" y="6212681"/>
                <a:ext cx="854078" cy="135627"/>
              </a:xfrm>
              <a:prstGeom prst="rect">
                <a:avLst/>
              </a:prstGeom>
              <a:solidFill>
                <a:srgbClr val="00827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658" name="Rectangle 72"/>
              <p:cNvSpPr>
                <a:spLocks noChangeArrowheads="1"/>
              </p:cNvSpPr>
              <p:nvPr/>
            </p:nvSpPr>
            <p:spPr bwMode="auto">
              <a:xfrm>
                <a:off x="5524053" y="5027479"/>
                <a:ext cx="854078" cy="135627"/>
              </a:xfrm>
              <a:prstGeom prst="rect">
                <a:avLst/>
              </a:prstGeom>
              <a:solidFill>
                <a:srgbClr val="00827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659" name="Rectangle 73"/>
              <p:cNvSpPr>
                <a:spLocks noChangeArrowheads="1"/>
              </p:cNvSpPr>
              <p:nvPr/>
            </p:nvSpPr>
            <p:spPr bwMode="auto">
              <a:xfrm>
                <a:off x="5524053" y="5263298"/>
                <a:ext cx="854078" cy="135627"/>
              </a:xfrm>
              <a:prstGeom prst="rect">
                <a:avLst/>
              </a:prstGeom>
              <a:solidFill>
                <a:srgbClr val="00827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660" name="Rectangle 74"/>
              <p:cNvSpPr>
                <a:spLocks noChangeArrowheads="1"/>
              </p:cNvSpPr>
              <p:nvPr/>
            </p:nvSpPr>
            <p:spPr bwMode="auto">
              <a:xfrm>
                <a:off x="5524053" y="4553398"/>
                <a:ext cx="854078" cy="135627"/>
              </a:xfrm>
              <a:prstGeom prst="rect">
                <a:avLst/>
              </a:prstGeom>
              <a:solidFill>
                <a:srgbClr val="00827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661" name="Rectangle 75"/>
              <p:cNvSpPr>
                <a:spLocks noChangeArrowheads="1"/>
              </p:cNvSpPr>
              <p:nvPr/>
            </p:nvSpPr>
            <p:spPr bwMode="auto">
              <a:xfrm>
                <a:off x="5524053" y="4790439"/>
                <a:ext cx="854078" cy="138070"/>
              </a:xfrm>
              <a:prstGeom prst="rect">
                <a:avLst/>
              </a:prstGeom>
              <a:solidFill>
                <a:srgbClr val="00827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662" name="Rectangle 76"/>
              <p:cNvSpPr>
                <a:spLocks noChangeArrowheads="1"/>
              </p:cNvSpPr>
              <p:nvPr/>
            </p:nvSpPr>
            <p:spPr bwMode="auto">
              <a:xfrm>
                <a:off x="8322861" y="6634222"/>
                <a:ext cx="398325" cy="67204"/>
              </a:xfrm>
              <a:prstGeom prst="rect">
                <a:avLst/>
              </a:prstGeom>
              <a:solidFill>
                <a:srgbClr val="0072C6">
                  <a:lumMod val="50000"/>
                </a:srgbClr>
              </a:solidFill>
              <a:ln>
                <a:noFill/>
              </a:ln>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663" name="Rectangle 77"/>
              <p:cNvSpPr>
                <a:spLocks noChangeArrowheads="1"/>
              </p:cNvSpPr>
              <p:nvPr/>
            </p:nvSpPr>
            <p:spPr bwMode="auto">
              <a:xfrm>
                <a:off x="6479546" y="6634222"/>
                <a:ext cx="1142437" cy="67203"/>
              </a:xfrm>
              <a:prstGeom prst="rect">
                <a:avLst/>
              </a:prstGeom>
              <a:solidFill>
                <a:srgbClr val="0072C6">
                  <a:lumMod val="50000"/>
                </a:srgbClr>
              </a:solidFill>
              <a:ln>
                <a:noFill/>
              </a:ln>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664" name="Rectangle 79"/>
              <p:cNvSpPr>
                <a:spLocks noChangeArrowheads="1"/>
              </p:cNvSpPr>
              <p:nvPr/>
            </p:nvSpPr>
            <p:spPr bwMode="auto">
              <a:xfrm>
                <a:off x="5318780" y="5044584"/>
                <a:ext cx="101414" cy="1654198"/>
              </a:xfrm>
              <a:prstGeom prst="rect">
                <a:avLst/>
              </a:prstGeom>
              <a:solidFill>
                <a:srgbClr val="0072C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665" name="Freeform 84"/>
              <p:cNvSpPr>
                <a:spLocks/>
              </p:cNvSpPr>
              <p:nvPr/>
            </p:nvSpPr>
            <p:spPr bwMode="auto">
              <a:xfrm>
                <a:off x="4592805" y="6455831"/>
                <a:ext cx="48873" cy="184501"/>
              </a:xfrm>
              <a:custGeom>
                <a:avLst/>
                <a:gdLst>
                  <a:gd name="T0" fmla="*/ 0 w 40"/>
                  <a:gd name="T1" fmla="*/ 0 h 151"/>
                  <a:gd name="T2" fmla="*/ 40 w 40"/>
                  <a:gd name="T3" fmla="*/ 0 h 151"/>
                  <a:gd name="T4" fmla="*/ 40 w 40"/>
                  <a:gd name="T5" fmla="*/ 151 h 151"/>
                  <a:gd name="T6" fmla="*/ 0 w 40"/>
                  <a:gd name="T7" fmla="*/ 151 h 151"/>
                  <a:gd name="T8" fmla="*/ 0 w 40"/>
                  <a:gd name="T9" fmla="*/ 0 h 151"/>
                  <a:gd name="T10" fmla="*/ 0 w 40"/>
                  <a:gd name="T11" fmla="*/ 0 h 151"/>
                </a:gdLst>
                <a:ahLst/>
                <a:cxnLst>
                  <a:cxn ang="0">
                    <a:pos x="T0" y="T1"/>
                  </a:cxn>
                  <a:cxn ang="0">
                    <a:pos x="T2" y="T3"/>
                  </a:cxn>
                  <a:cxn ang="0">
                    <a:pos x="T4" y="T5"/>
                  </a:cxn>
                  <a:cxn ang="0">
                    <a:pos x="T6" y="T7"/>
                  </a:cxn>
                  <a:cxn ang="0">
                    <a:pos x="T8" y="T9"/>
                  </a:cxn>
                  <a:cxn ang="0">
                    <a:pos x="T10" y="T11"/>
                  </a:cxn>
                </a:cxnLst>
                <a:rect l="0" t="0" r="r" b="b"/>
                <a:pathLst>
                  <a:path w="40" h="151">
                    <a:moveTo>
                      <a:pt x="0" y="0"/>
                    </a:moveTo>
                    <a:lnTo>
                      <a:pt x="40" y="0"/>
                    </a:lnTo>
                    <a:lnTo>
                      <a:pt x="40" y="151"/>
                    </a:lnTo>
                    <a:lnTo>
                      <a:pt x="0" y="151"/>
                    </a:lnTo>
                    <a:lnTo>
                      <a:pt x="0" y="0"/>
                    </a:lnTo>
                    <a:lnTo>
                      <a:pt x="0" y="0"/>
                    </a:lnTo>
                    <a:close/>
                  </a:path>
                </a:pathLst>
              </a:custGeom>
              <a:solidFill>
                <a:srgbClr val="9696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666" name="Oval 85"/>
              <p:cNvSpPr>
                <a:spLocks noChangeArrowheads="1"/>
              </p:cNvSpPr>
              <p:nvPr/>
            </p:nvSpPr>
            <p:spPr bwMode="auto">
              <a:xfrm>
                <a:off x="4479167" y="6290880"/>
                <a:ext cx="248037" cy="245594"/>
              </a:xfrm>
              <a:prstGeom prst="ellipse">
                <a:avLst/>
              </a:prstGeom>
              <a:solidFill>
                <a:srgbClr val="7FB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667" name="Oval 86"/>
              <p:cNvSpPr>
                <a:spLocks noChangeArrowheads="1"/>
              </p:cNvSpPr>
              <p:nvPr/>
            </p:nvSpPr>
            <p:spPr bwMode="auto">
              <a:xfrm>
                <a:off x="4514602" y="6163807"/>
                <a:ext cx="180835" cy="182057"/>
              </a:xfrm>
              <a:prstGeom prst="ellipse">
                <a:avLst/>
              </a:prstGeom>
              <a:solidFill>
                <a:srgbClr val="7FB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668" name="Freeform 87"/>
              <p:cNvSpPr>
                <a:spLocks/>
              </p:cNvSpPr>
              <p:nvPr/>
            </p:nvSpPr>
            <p:spPr bwMode="auto">
              <a:xfrm>
                <a:off x="4763048" y="6510814"/>
                <a:ext cx="35434" cy="129518"/>
              </a:xfrm>
              <a:custGeom>
                <a:avLst/>
                <a:gdLst>
                  <a:gd name="T0" fmla="*/ 0 w 29"/>
                  <a:gd name="T1" fmla="*/ 0 h 106"/>
                  <a:gd name="T2" fmla="*/ 29 w 29"/>
                  <a:gd name="T3" fmla="*/ 0 h 106"/>
                  <a:gd name="T4" fmla="*/ 29 w 29"/>
                  <a:gd name="T5" fmla="*/ 106 h 106"/>
                  <a:gd name="T6" fmla="*/ 0 w 29"/>
                  <a:gd name="T7" fmla="*/ 106 h 106"/>
                  <a:gd name="T8" fmla="*/ 0 w 29"/>
                  <a:gd name="T9" fmla="*/ 0 h 106"/>
                  <a:gd name="T10" fmla="*/ 0 w 29"/>
                  <a:gd name="T11" fmla="*/ 0 h 106"/>
                </a:gdLst>
                <a:ahLst/>
                <a:cxnLst>
                  <a:cxn ang="0">
                    <a:pos x="T0" y="T1"/>
                  </a:cxn>
                  <a:cxn ang="0">
                    <a:pos x="T2" y="T3"/>
                  </a:cxn>
                  <a:cxn ang="0">
                    <a:pos x="T4" y="T5"/>
                  </a:cxn>
                  <a:cxn ang="0">
                    <a:pos x="T6" y="T7"/>
                  </a:cxn>
                  <a:cxn ang="0">
                    <a:pos x="T8" y="T9"/>
                  </a:cxn>
                  <a:cxn ang="0">
                    <a:pos x="T10" y="T11"/>
                  </a:cxn>
                </a:cxnLst>
                <a:rect l="0" t="0" r="r" b="b"/>
                <a:pathLst>
                  <a:path w="29" h="106">
                    <a:moveTo>
                      <a:pt x="0" y="0"/>
                    </a:moveTo>
                    <a:lnTo>
                      <a:pt x="29" y="0"/>
                    </a:lnTo>
                    <a:lnTo>
                      <a:pt x="29" y="106"/>
                    </a:lnTo>
                    <a:lnTo>
                      <a:pt x="0" y="106"/>
                    </a:lnTo>
                    <a:lnTo>
                      <a:pt x="0" y="0"/>
                    </a:lnTo>
                    <a:lnTo>
                      <a:pt x="0" y="0"/>
                    </a:lnTo>
                    <a:close/>
                  </a:path>
                </a:pathLst>
              </a:custGeom>
              <a:solidFill>
                <a:srgbClr val="9696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669" name="Oval 88"/>
              <p:cNvSpPr>
                <a:spLocks noChangeArrowheads="1"/>
              </p:cNvSpPr>
              <p:nvPr/>
            </p:nvSpPr>
            <p:spPr bwMode="auto">
              <a:xfrm>
                <a:off x="4694624" y="6394738"/>
                <a:ext cx="169838" cy="173504"/>
              </a:xfrm>
              <a:prstGeom prst="ellipse">
                <a:avLst/>
              </a:prstGeom>
              <a:solidFill>
                <a:srgbClr val="7FB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670" name="Oval 89"/>
              <p:cNvSpPr>
                <a:spLocks noChangeArrowheads="1"/>
              </p:cNvSpPr>
              <p:nvPr/>
            </p:nvSpPr>
            <p:spPr bwMode="auto">
              <a:xfrm>
                <a:off x="4717839" y="6307986"/>
                <a:ext cx="123407" cy="127073"/>
              </a:xfrm>
              <a:prstGeom prst="ellipse">
                <a:avLst/>
              </a:prstGeom>
              <a:solidFill>
                <a:srgbClr val="7FB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671" name="Freeform 90"/>
              <p:cNvSpPr>
                <a:spLocks/>
              </p:cNvSpPr>
              <p:nvPr/>
            </p:nvSpPr>
            <p:spPr bwMode="auto">
              <a:xfrm>
                <a:off x="11310771" y="6464384"/>
                <a:ext cx="48874" cy="184501"/>
              </a:xfrm>
              <a:custGeom>
                <a:avLst/>
                <a:gdLst>
                  <a:gd name="T0" fmla="*/ 0 w 40"/>
                  <a:gd name="T1" fmla="*/ 0 h 151"/>
                  <a:gd name="T2" fmla="*/ 40 w 40"/>
                  <a:gd name="T3" fmla="*/ 0 h 151"/>
                  <a:gd name="T4" fmla="*/ 40 w 40"/>
                  <a:gd name="T5" fmla="*/ 151 h 151"/>
                  <a:gd name="T6" fmla="*/ 0 w 40"/>
                  <a:gd name="T7" fmla="*/ 151 h 151"/>
                  <a:gd name="T8" fmla="*/ 0 w 40"/>
                  <a:gd name="T9" fmla="*/ 0 h 151"/>
                  <a:gd name="T10" fmla="*/ 0 w 40"/>
                  <a:gd name="T11" fmla="*/ 0 h 151"/>
                </a:gdLst>
                <a:ahLst/>
                <a:cxnLst>
                  <a:cxn ang="0">
                    <a:pos x="T0" y="T1"/>
                  </a:cxn>
                  <a:cxn ang="0">
                    <a:pos x="T2" y="T3"/>
                  </a:cxn>
                  <a:cxn ang="0">
                    <a:pos x="T4" y="T5"/>
                  </a:cxn>
                  <a:cxn ang="0">
                    <a:pos x="T6" y="T7"/>
                  </a:cxn>
                  <a:cxn ang="0">
                    <a:pos x="T8" y="T9"/>
                  </a:cxn>
                  <a:cxn ang="0">
                    <a:pos x="T10" y="T11"/>
                  </a:cxn>
                </a:cxnLst>
                <a:rect l="0" t="0" r="r" b="b"/>
                <a:pathLst>
                  <a:path w="40" h="151">
                    <a:moveTo>
                      <a:pt x="0" y="0"/>
                    </a:moveTo>
                    <a:lnTo>
                      <a:pt x="40" y="0"/>
                    </a:lnTo>
                    <a:lnTo>
                      <a:pt x="40" y="151"/>
                    </a:lnTo>
                    <a:lnTo>
                      <a:pt x="0" y="151"/>
                    </a:lnTo>
                    <a:lnTo>
                      <a:pt x="0" y="0"/>
                    </a:lnTo>
                    <a:lnTo>
                      <a:pt x="0" y="0"/>
                    </a:lnTo>
                    <a:close/>
                  </a:path>
                </a:pathLst>
              </a:custGeom>
              <a:solidFill>
                <a:srgbClr val="9696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672" name="Freeform 96"/>
              <p:cNvSpPr>
                <a:spLocks/>
              </p:cNvSpPr>
              <p:nvPr/>
            </p:nvSpPr>
            <p:spPr bwMode="auto">
              <a:xfrm>
                <a:off x="11795848" y="6464384"/>
                <a:ext cx="48874" cy="184501"/>
              </a:xfrm>
              <a:custGeom>
                <a:avLst/>
                <a:gdLst>
                  <a:gd name="T0" fmla="*/ 0 w 40"/>
                  <a:gd name="T1" fmla="*/ 0 h 151"/>
                  <a:gd name="T2" fmla="*/ 40 w 40"/>
                  <a:gd name="T3" fmla="*/ 0 h 151"/>
                  <a:gd name="T4" fmla="*/ 40 w 40"/>
                  <a:gd name="T5" fmla="*/ 151 h 151"/>
                  <a:gd name="T6" fmla="*/ 0 w 40"/>
                  <a:gd name="T7" fmla="*/ 151 h 151"/>
                  <a:gd name="T8" fmla="*/ 0 w 40"/>
                  <a:gd name="T9" fmla="*/ 0 h 151"/>
                  <a:gd name="T10" fmla="*/ 0 w 40"/>
                  <a:gd name="T11" fmla="*/ 0 h 151"/>
                </a:gdLst>
                <a:ahLst/>
                <a:cxnLst>
                  <a:cxn ang="0">
                    <a:pos x="T0" y="T1"/>
                  </a:cxn>
                  <a:cxn ang="0">
                    <a:pos x="T2" y="T3"/>
                  </a:cxn>
                  <a:cxn ang="0">
                    <a:pos x="T4" y="T5"/>
                  </a:cxn>
                  <a:cxn ang="0">
                    <a:pos x="T6" y="T7"/>
                  </a:cxn>
                  <a:cxn ang="0">
                    <a:pos x="T8" y="T9"/>
                  </a:cxn>
                  <a:cxn ang="0">
                    <a:pos x="T10" y="T11"/>
                  </a:cxn>
                </a:cxnLst>
                <a:rect l="0" t="0" r="r" b="b"/>
                <a:pathLst>
                  <a:path w="40" h="151">
                    <a:moveTo>
                      <a:pt x="0" y="0"/>
                    </a:moveTo>
                    <a:lnTo>
                      <a:pt x="40" y="0"/>
                    </a:lnTo>
                    <a:lnTo>
                      <a:pt x="40" y="151"/>
                    </a:lnTo>
                    <a:lnTo>
                      <a:pt x="0" y="151"/>
                    </a:lnTo>
                    <a:lnTo>
                      <a:pt x="0" y="0"/>
                    </a:lnTo>
                    <a:lnTo>
                      <a:pt x="0" y="0"/>
                    </a:lnTo>
                    <a:close/>
                  </a:path>
                </a:pathLst>
              </a:custGeom>
              <a:solidFill>
                <a:srgbClr val="9696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673" name="Oval 97"/>
              <p:cNvSpPr>
                <a:spLocks noChangeArrowheads="1"/>
              </p:cNvSpPr>
              <p:nvPr/>
            </p:nvSpPr>
            <p:spPr bwMode="auto">
              <a:xfrm>
                <a:off x="11694434" y="6299433"/>
                <a:ext cx="248037" cy="245594"/>
              </a:xfrm>
              <a:prstGeom prst="ellipse">
                <a:avLst/>
              </a:prstGeom>
              <a:solidFill>
                <a:srgbClr val="7FB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674" name="Freeform 99"/>
              <p:cNvSpPr>
                <a:spLocks/>
              </p:cNvSpPr>
              <p:nvPr/>
            </p:nvSpPr>
            <p:spPr bwMode="auto">
              <a:xfrm>
                <a:off x="11974239" y="6519368"/>
                <a:ext cx="34212" cy="129517"/>
              </a:xfrm>
              <a:custGeom>
                <a:avLst/>
                <a:gdLst>
                  <a:gd name="T0" fmla="*/ 0 w 28"/>
                  <a:gd name="T1" fmla="*/ 0 h 106"/>
                  <a:gd name="T2" fmla="*/ 28 w 28"/>
                  <a:gd name="T3" fmla="*/ 0 h 106"/>
                  <a:gd name="T4" fmla="*/ 28 w 28"/>
                  <a:gd name="T5" fmla="*/ 106 h 106"/>
                  <a:gd name="T6" fmla="*/ 0 w 28"/>
                  <a:gd name="T7" fmla="*/ 106 h 106"/>
                  <a:gd name="T8" fmla="*/ 0 w 28"/>
                  <a:gd name="T9" fmla="*/ 0 h 106"/>
                  <a:gd name="T10" fmla="*/ 0 w 28"/>
                  <a:gd name="T11" fmla="*/ 0 h 106"/>
                </a:gdLst>
                <a:ahLst/>
                <a:cxnLst>
                  <a:cxn ang="0">
                    <a:pos x="T0" y="T1"/>
                  </a:cxn>
                  <a:cxn ang="0">
                    <a:pos x="T2" y="T3"/>
                  </a:cxn>
                  <a:cxn ang="0">
                    <a:pos x="T4" y="T5"/>
                  </a:cxn>
                  <a:cxn ang="0">
                    <a:pos x="T6" y="T7"/>
                  </a:cxn>
                  <a:cxn ang="0">
                    <a:pos x="T8" y="T9"/>
                  </a:cxn>
                  <a:cxn ang="0">
                    <a:pos x="T10" y="T11"/>
                  </a:cxn>
                </a:cxnLst>
                <a:rect l="0" t="0" r="r" b="b"/>
                <a:pathLst>
                  <a:path w="28" h="106">
                    <a:moveTo>
                      <a:pt x="0" y="0"/>
                    </a:moveTo>
                    <a:lnTo>
                      <a:pt x="28" y="0"/>
                    </a:lnTo>
                    <a:lnTo>
                      <a:pt x="28" y="106"/>
                    </a:lnTo>
                    <a:lnTo>
                      <a:pt x="0" y="106"/>
                    </a:lnTo>
                    <a:lnTo>
                      <a:pt x="0" y="0"/>
                    </a:lnTo>
                    <a:lnTo>
                      <a:pt x="0" y="0"/>
                    </a:lnTo>
                    <a:close/>
                  </a:path>
                </a:pathLst>
              </a:custGeom>
              <a:solidFill>
                <a:srgbClr val="9696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675" name="Oval 100"/>
              <p:cNvSpPr>
                <a:spLocks noChangeArrowheads="1"/>
              </p:cNvSpPr>
              <p:nvPr/>
            </p:nvSpPr>
            <p:spPr bwMode="auto">
              <a:xfrm>
                <a:off x="11904594" y="6403291"/>
                <a:ext cx="171060" cy="173504"/>
              </a:xfrm>
              <a:prstGeom prst="ellipse">
                <a:avLst/>
              </a:prstGeom>
              <a:solidFill>
                <a:srgbClr val="7FB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676" name="Oval 101"/>
              <p:cNvSpPr>
                <a:spLocks noChangeArrowheads="1"/>
              </p:cNvSpPr>
              <p:nvPr/>
            </p:nvSpPr>
            <p:spPr bwMode="auto">
              <a:xfrm>
                <a:off x="11927809" y="6314096"/>
                <a:ext cx="124629" cy="129517"/>
              </a:xfrm>
              <a:prstGeom prst="ellipse">
                <a:avLst/>
              </a:prstGeom>
              <a:solidFill>
                <a:srgbClr val="7FB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677" name="Rectangle 78"/>
              <p:cNvSpPr>
                <a:spLocks noChangeArrowheads="1"/>
              </p:cNvSpPr>
              <p:nvPr/>
            </p:nvSpPr>
            <p:spPr bwMode="auto">
              <a:xfrm>
                <a:off x="4484278" y="6634222"/>
                <a:ext cx="1139993" cy="67203"/>
              </a:xfrm>
              <a:prstGeom prst="rect">
                <a:avLst/>
              </a:prstGeom>
              <a:solidFill>
                <a:srgbClr val="0072C6">
                  <a:lumMod val="50000"/>
                </a:srgbClr>
              </a:solidFill>
              <a:ln>
                <a:noFill/>
              </a:ln>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678" name="Rectangle 77"/>
              <p:cNvSpPr>
                <a:spLocks noChangeArrowheads="1"/>
              </p:cNvSpPr>
              <p:nvPr/>
            </p:nvSpPr>
            <p:spPr bwMode="auto">
              <a:xfrm>
                <a:off x="6155100" y="6634222"/>
                <a:ext cx="1142438" cy="67204"/>
              </a:xfrm>
              <a:prstGeom prst="rect">
                <a:avLst/>
              </a:prstGeom>
              <a:solidFill>
                <a:srgbClr val="0072C6">
                  <a:lumMod val="50000"/>
                </a:srgbClr>
              </a:solidFill>
              <a:ln>
                <a:noFill/>
              </a:ln>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679" name="Rectangle 76"/>
              <p:cNvSpPr>
                <a:spLocks noChangeArrowheads="1"/>
              </p:cNvSpPr>
              <p:nvPr/>
            </p:nvSpPr>
            <p:spPr bwMode="auto">
              <a:xfrm>
                <a:off x="8522022" y="6634222"/>
                <a:ext cx="398325" cy="67204"/>
              </a:xfrm>
              <a:prstGeom prst="rect">
                <a:avLst/>
              </a:prstGeom>
              <a:solidFill>
                <a:srgbClr val="0072C6">
                  <a:lumMod val="50000"/>
                </a:srgbClr>
              </a:solidFill>
              <a:ln>
                <a:noFill/>
              </a:ln>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grpSp>
        <p:sp>
          <p:nvSpPr>
            <p:cNvPr id="587" name="Freeform 586"/>
            <p:cNvSpPr>
              <a:spLocks noEditPoints="1"/>
            </p:cNvSpPr>
            <p:nvPr/>
          </p:nvSpPr>
          <p:spPr bwMode="auto">
            <a:xfrm flipH="1">
              <a:off x="10755933" y="6646631"/>
              <a:ext cx="461492" cy="299403"/>
            </a:xfrm>
            <a:custGeom>
              <a:avLst/>
              <a:gdLst>
                <a:gd name="T0" fmla="*/ 1443 w 1898"/>
                <a:gd name="T1" fmla="*/ 464 h 1230"/>
                <a:gd name="T2" fmla="*/ 1359 w 1898"/>
                <a:gd name="T3" fmla="*/ 81 h 1230"/>
                <a:gd name="T4" fmla="*/ 1177 w 1898"/>
                <a:gd name="T5" fmla="*/ 47 h 1230"/>
                <a:gd name="T6" fmla="*/ 1062 w 1898"/>
                <a:gd name="T7" fmla="*/ 17 h 1230"/>
                <a:gd name="T8" fmla="*/ 1171 w 1898"/>
                <a:gd name="T9" fmla="*/ 135 h 1230"/>
                <a:gd name="T10" fmla="*/ 1280 w 1898"/>
                <a:gd name="T11" fmla="*/ 135 h 1230"/>
                <a:gd name="T12" fmla="*/ 675 w 1898"/>
                <a:gd name="T13" fmla="*/ 278 h 1230"/>
                <a:gd name="T14" fmla="*/ 655 w 1898"/>
                <a:gd name="T15" fmla="*/ 200 h 1230"/>
                <a:gd name="T16" fmla="*/ 717 w 1898"/>
                <a:gd name="T17" fmla="*/ 135 h 1230"/>
                <a:gd name="T18" fmla="*/ 652 w 1898"/>
                <a:gd name="T19" fmla="*/ 70 h 1230"/>
                <a:gd name="T20" fmla="*/ 445 w 1898"/>
                <a:gd name="T21" fmla="*/ 71 h 1230"/>
                <a:gd name="T22" fmla="*/ 446 w 1898"/>
                <a:gd name="T23" fmla="*/ 215 h 1230"/>
                <a:gd name="T24" fmla="*/ 454 w 1898"/>
                <a:gd name="T25" fmla="*/ 216 h 1230"/>
                <a:gd name="T26" fmla="*/ 458 w 1898"/>
                <a:gd name="T27" fmla="*/ 216 h 1230"/>
                <a:gd name="T28" fmla="*/ 603 w 1898"/>
                <a:gd name="T29" fmla="*/ 331 h 1230"/>
                <a:gd name="T30" fmla="*/ 386 w 1898"/>
                <a:gd name="T31" fmla="*/ 458 h 1230"/>
                <a:gd name="T32" fmla="*/ 386 w 1898"/>
                <a:gd name="T33" fmla="*/ 1230 h 1230"/>
                <a:gd name="T34" fmla="*/ 911 w 1898"/>
                <a:gd name="T35" fmla="*/ 885 h 1230"/>
                <a:gd name="T36" fmla="*/ 911 w 1898"/>
                <a:gd name="T37" fmla="*/ 885 h 1230"/>
                <a:gd name="T38" fmla="*/ 921 w 1898"/>
                <a:gd name="T39" fmla="*/ 883 h 1230"/>
                <a:gd name="T40" fmla="*/ 931 w 1898"/>
                <a:gd name="T41" fmla="*/ 880 h 1230"/>
                <a:gd name="T42" fmla="*/ 935 w 1898"/>
                <a:gd name="T43" fmla="*/ 877 h 1230"/>
                <a:gd name="T44" fmla="*/ 943 w 1898"/>
                <a:gd name="T45" fmla="*/ 870 h 1230"/>
                <a:gd name="T46" fmla="*/ 945 w 1898"/>
                <a:gd name="T47" fmla="*/ 869 h 1230"/>
                <a:gd name="T48" fmla="*/ 1341 w 1898"/>
                <a:gd name="T49" fmla="*/ 411 h 1230"/>
                <a:gd name="T50" fmla="*/ 1358 w 1898"/>
                <a:gd name="T51" fmla="*/ 486 h 1230"/>
                <a:gd name="T52" fmla="*/ 1126 w 1898"/>
                <a:gd name="T53" fmla="*/ 844 h 1230"/>
                <a:gd name="T54" fmla="*/ 1898 w 1898"/>
                <a:gd name="T55" fmla="*/ 844 h 1230"/>
                <a:gd name="T56" fmla="*/ 652 w 1898"/>
                <a:gd name="T57" fmla="*/ 428 h 1230"/>
                <a:gd name="T58" fmla="*/ 769 w 1898"/>
                <a:gd name="T59" fmla="*/ 797 h 1230"/>
                <a:gd name="T60" fmla="*/ 652 w 1898"/>
                <a:gd name="T61" fmla="*/ 428 h 1230"/>
                <a:gd name="T62" fmla="*/ 459 w 1898"/>
                <a:gd name="T63" fmla="*/ 799 h 1230"/>
                <a:gd name="T64" fmla="*/ 679 w 1898"/>
                <a:gd name="T65" fmla="*/ 798 h 1230"/>
                <a:gd name="T66" fmla="*/ 88 w 1898"/>
                <a:gd name="T67" fmla="*/ 844 h 1230"/>
                <a:gd name="T68" fmla="*/ 483 w 1898"/>
                <a:gd name="T69" fmla="*/ 563 h 1230"/>
                <a:gd name="T70" fmla="*/ 348 w 1898"/>
                <a:gd name="T71" fmla="*/ 867 h 1230"/>
                <a:gd name="T72" fmla="*/ 386 w 1898"/>
                <a:gd name="T73" fmla="*/ 888 h 1230"/>
                <a:gd name="T74" fmla="*/ 386 w 1898"/>
                <a:gd name="T75" fmla="*/ 1142 h 1230"/>
                <a:gd name="T76" fmla="*/ 720 w 1898"/>
                <a:gd name="T77" fmla="*/ 366 h 1230"/>
                <a:gd name="T78" fmla="*/ 921 w 1898"/>
                <a:gd name="T79" fmla="*/ 762 h 1230"/>
                <a:gd name="T80" fmla="*/ 1214 w 1898"/>
                <a:gd name="T81" fmla="*/ 844 h 1230"/>
                <a:gd name="T82" fmla="*/ 1470 w 1898"/>
                <a:gd name="T83" fmla="*/ 857 h 1230"/>
                <a:gd name="T84" fmla="*/ 1525 w 1898"/>
                <a:gd name="T85" fmla="*/ 886 h 1230"/>
                <a:gd name="T86" fmla="*/ 1554 w 1898"/>
                <a:gd name="T87" fmla="*/ 831 h 1230"/>
                <a:gd name="T88" fmla="*/ 1512 w 1898"/>
                <a:gd name="T89" fmla="*/ 546 h 1230"/>
                <a:gd name="T90" fmla="*/ 1512 w 1898"/>
                <a:gd name="T91" fmla="*/ 1142 h 1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898" h="1230">
                  <a:moveTo>
                    <a:pt x="1512" y="458"/>
                  </a:moveTo>
                  <a:cubicBezTo>
                    <a:pt x="1489" y="458"/>
                    <a:pt x="1466" y="460"/>
                    <a:pt x="1443" y="464"/>
                  </a:cubicBezTo>
                  <a:cubicBezTo>
                    <a:pt x="1443" y="462"/>
                    <a:pt x="1443" y="462"/>
                    <a:pt x="1443" y="462"/>
                  </a:cubicBezTo>
                  <a:cubicBezTo>
                    <a:pt x="1359" y="81"/>
                    <a:pt x="1359" y="81"/>
                    <a:pt x="1359" y="81"/>
                  </a:cubicBezTo>
                  <a:cubicBezTo>
                    <a:pt x="1354" y="61"/>
                    <a:pt x="1336" y="47"/>
                    <a:pt x="1315" y="47"/>
                  </a:cubicBezTo>
                  <a:cubicBezTo>
                    <a:pt x="1177" y="47"/>
                    <a:pt x="1177" y="47"/>
                    <a:pt x="1177" y="47"/>
                  </a:cubicBezTo>
                  <a:cubicBezTo>
                    <a:pt x="1171" y="46"/>
                    <a:pt x="1147" y="41"/>
                    <a:pt x="1124" y="17"/>
                  </a:cubicBezTo>
                  <a:cubicBezTo>
                    <a:pt x="1107" y="0"/>
                    <a:pt x="1079" y="0"/>
                    <a:pt x="1062" y="17"/>
                  </a:cubicBezTo>
                  <a:cubicBezTo>
                    <a:pt x="1045" y="35"/>
                    <a:pt x="1045" y="63"/>
                    <a:pt x="1062" y="80"/>
                  </a:cubicBezTo>
                  <a:cubicBezTo>
                    <a:pt x="1112" y="130"/>
                    <a:pt x="1165" y="134"/>
                    <a:pt x="1171" y="135"/>
                  </a:cubicBezTo>
                  <a:cubicBezTo>
                    <a:pt x="1174" y="135"/>
                    <a:pt x="1174" y="135"/>
                    <a:pt x="1174" y="135"/>
                  </a:cubicBezTo>
                  <a:cubicBezTo>
                    <a:pt x="1280" y="135"/>
                    <a:pt x="1280" y="135"/>
                    <a:pt x="1280" y="135"/>
                  </a:cubicBezTo>
                  <a:cubicBezTo>
                    <a:pt x="1312" y="278"/>
                    <a:pt x="1312" y="278"/>
                    <a:pt x="1312" y="278"/>
                  </a:cubicBezTo>
                  <a:cubicBezTo>
                    <a:pt x="675" y="278"/>
                    <a:pt x="675" y="278"/>
                    <a:pt x="675" y="278"/>
                  </a:cubicBezTo>
                  <a:cubicBezTo>
                    <a:pt x="636" y="202"/>
                    <a:pt x="636" y="202"/>
                    <a:pt x="636" y="202"/>
                  </a:cubicBezTo>
                  <a:cubicBezTo>
                    <a:pt x="655" y="200"/>
                    <a:pt x="655" y="200"/>
                    <a:pt x="655" y="200"/>
                  </a:cubicBezTo>
                  <a:cubicBezTo>
                    <a:pt x="656" y="200"/>
                    <a:pt x="657" y="200"/>
                    <a:pt x="658" y="199"/>
                  </a:cubicBezTo>
                  <a:cubicBezTo>
                    <a:pt x="691" y="196"/>
                    <a:pt x="717" y="169"/>
                    <a:pt x="717" y="135"/>
                  </a:cubicBezTo>
                  <a:cubicBezTo>
                    <a:pt x="717" y="102"/>
                    <a:pt x="692" y="75"/>
                    <a:pt x="660" y="71"/>
                  </a:cubicBezTo>
                  <a:cubicBezTo>
                    <a:pt x="658" y="70"/>
                    <a:pt x="655" y="70"/>
                    <a:pt x="652" y="70"/>
                  </a:cubicBezTo>
                  <a:cubicBezTo>
                    <a:pt x="454" y="70"/>
                    <a:pt x="454" y="70"/>
                    <a:pt x="454" y="70"/>
                  </a:cubicBezTo>
                  <a:cubicBezTo>
                    <a:pt x="451" y="70"/>
                    <a:pt x="448" y="70"/>
                    <a:pt x="445" y="71"/>
                  </a:cubicBezTo>
                  <a:cubicBezTo>
                    <a:pt x="409" y="75"/>
                    <a:pt x="381" y="106"/>
                    <a:pt x="381" y="143"/>
                  </a:cubicBezTo>
                  <a:cubicBezTo>
                    <a:pt x="381" y="181"/>
                    <a:pt x="409" y="211"/>
                    <a:pt x="446" y="215"/>
                  </a:cubicBezTo>
                  <a:cubicBezTo>
                    <a:pt x="448" y="216"/>
                    <a:pt x="451" y="216"/>
                    <a:pt x="453" y="216"/>
                  </a:cubicBezTo>
                  <a:cubicBezTo>
                    <a:pt x="454" y="216"/>
                    <a:pt x="454" y="216"/>
                    <a:pt x="454" y="216"/>
                  </a:cubicBezTo>
                  <a:cubicBezTo>
                    <a:pt x="454" y="216"/>
                    <a:pt x="454" y="216"/>
                    <a:pt x="454" y="216"/>
                  </a:cubicBezTo>
                  <a:cubicBezTo>
                    <a:pt x="455" y="216"/>
                    <a:pt x="457" y="216"/>
                    <a:pt x="458" y="216"/>
                  </a:cubicBezTo>
                  <a:cubicBezTo>
                    <a:pt x="541" y="209"/>
                    <a:pt x="541" y="209"/>
                    <a:pt x="541" y="209"/>
                  </a:cubicBezTo>
                  <a:cubicBezTo>
                    <a:pt x="603" y="331"/>
                    <a:pt x="603" y="331"/>
                    <a:pt x="603" y="331"/>
                  </a:cubicBezTo>
                  <a:cubicBezTo>
                    <a:pt x="524" y="484"/>
                    <a:pt x="524" y="484"/>
                    <a:pt x="524" y="484"/>
                  </a:cubicBezTo>
                  <a:cubicBezTo>
                    <a:pt x="481" y="467"/>
                    <a:pt x="434" y="458"/>
                    <a:pt x="386" y="458"/>
                  </a:cubicBezTo>
                  <a:cubicBezTo>
                    <a:pt x="173" y="458"/>
                    <a:pt x="0" y="631"/>
                    <a:pt x="0" y="844"/>
                  </a:cubicBezTo>
                  <a:cubicBezTo>
                    <a:pt x="0" y="1057"/>
                    <a:pt x="173" y="1230"/>
                    <a:pt x="386" y="1230"/>
                  </a:cubicBezTo>
                  <a:cubicBezTo>
                    <a:pt x="585" y="1230"/>
                    <a:pt x="749" y="1079"/>
                    <a:pt x="769" y="885"/>
                  </a:cubicBezTo>
                  <a:cubicBezTo>
                    <a:pt x="911" y="885"/>
                    <a:pt x="911" y="885"/>
                    <a:pt x="911" y="885"/>
                  </a:cubicBezTo>
                  <a:cubicBezTo>
                    <a:pt x="911" y="885"/>
                    <a:pt x="911" y="885"/>
                    <a:pt x="911" y="885"/>
                  </a:cubicBezTo>
                  <a:cubicBezTo>
                    <a:pt x="911" y="885"/>
                    <a:pt x="911" y="885"/>
                    <a:pt x="911" y="885"/>
                  </a:cubicBezTo>
                  <a:cubicBezTo>
                    <a:pt x="912" y="885"/>
                    <a:pt x="912" y="885"/>
                    <a:pt x="912" y="885"/>
                  </a:cubicBezTo>
                  <a:cubicBezTo>
                    <a:pt x="915" y="884"/>
                    <a:pt x="918" y="884"/>
                    <a:pt x="921" y="883"/>
                  </a:cubicBezTo>
                  <a:cubicBezTo>
                    <a:pt x="922" y="883"/>
                    <a:pt x="923" y="883"/>
                    <a:pt x="924" y="883"/>
                  </a:cubicBezTo>
                  <a:cubicBezTo>
                    <a:pt x="926" y="882"/>
                    <a:pt x="928" y="881"/>
                    <a:pt x="931" y="880"/>
                  </a:cubicBezTo>
                  <a:cubicBezTo>
                    <a:pt x="931" y="880"/>
                    <a:pt x="931" y="880"/>
                    <a:pt x="931" y="880"/>
                  </a:cubicBezTo>
                  <a:cubicBezTo>
                    <a:pt x="933" y="879"/>
                    <a:pt x="934" y="878"/>
                    <a:pt x="935" y="877"/>
                  </a:cubicBezTo>
                  <a:cubicBezTo>
                    <a:pt x="936" y="877"/>
                    <a:pt x="937" y="876"/>
                    <a:pt x="938" y="875"/>
                  </a:cubicBezTo>
                  <a:cubicBezTo>
                    <a:pt x="940" y="874"/>
                    <a:pt x="942" y="872"/>
                    <a:pt x="943" y="870"/>
                  </a:cubicBezTo>
                  <a:cubicBezTo>
                    <a:pt x="944" y="870"/>
                    <a:pt x="944" y="870"/>
                    <a:pt x="945" y="869"/>
                  </a:cubicBezTo>
                  <a:cubicBezTo>
                    <a:pt x="945" y="869"/>
                    <a:pt x="945" y="869"/>
                    <a:pt x="945" y="869"/>
                  </a:cubicBezTo>
                  <a:cubicBezTo>
                    <a:pt x="945" y="869"/>
                    <a:pt x="945" y="869"/>
                    <a:pt x="945" y="869"/>
                  </a:cubicBezTo>
                  <a:cubicBezTo>
                    <a:pt x="1341" y="411"/>
                    <a:pt x="1341" y="411"/>
                    <a:pt x="1341" y="411"/>
                  </a:cubicBezTo>
                  <a:cubicBezTo>
                    <a:pt x="1357" y="483"/>
                    <a:pt x="1357" y="483"/>
                    <a:pt x="1357" y="483"/>
                  </a:cubicBezTo>
                  <a:cubicBezTo>
                    <a:pt x="1358" y="486"/>
                    <a:pt x="1358" y="486"/>
                    <a:pt x="1358" y="486"/>
                  </a:cubicBezTo>
                  <a:cubicBezTo>
                    <a:pt x="1359" y="490"/>
                    <a:pt x="1359" y="490"/>
                    <a:pt x="1359" y="490"/>
                  </a:cubicBezTo>
                  <a:cubicBezTo>
                    <a:pt x="1222" y="549"/>
                    <a:pt x="1126" y="685"/>
                    <a:pt x="1126" y="844"/>
                  </a:cubicBezTo>
                  <a:cubicBezTo>
                    <a:pt x="1126" y="1057"/>
                    <a:pt x="1299" y="1230"/>
                    <a:pt x="1512" y="1230"/>
                  </a:cubicBezTo>
                  <a:cubicBezTo>
                    <a:pt x="1725" y="1230"/>
                    <a:pt x="1898" y="1057"/>
                    <a:pt x="1898" y="844"/>
                  </a:cubicBezTo>
                  <a:cubicBezTo>
                    <a:pt x="1898" y="631"/>
                    <a:pt x="1725" y="458"/>
                    <a:pt x="1512" y="458"/>
                  </a:cubicBezTo>
                  <a:close/>
                  <a:moveTo>
                    <a:pt x="652" y="428"/>
                  </a:moveTo>
                  <a:cubicBezTo>
                    <a:pt x="840" y="797"/>
                    <a:pt x="840" y="797"/>
                    <a:pt x="840" y="797"/>
                  </a:cubicBezTo>
                  <a:cubicBezTo>
                    <a:pt x="769" y="797"/>
                    <a:pt x="769" y="797"/>
                    <a:pt x="769" y="797"/>
                  </a:cubicBezTo>
                  <a:cubicBezTo>
                    <a:pt x="755" y="684"/>
                    <a:pt x="692" y="586"/>
                    <a:pt x="602" y="525"/>
                  </a:cubicBezTo>
                  <a:lnTo>
                    <a:pt x="652" y="428"/>
                  </a:lnTo>
                  <a:close/>
                  <a:moveTo>
                    <a:pt x="679" y="798"/>
                  </a:moveTo>
                  <a:cubicBezTo>
                    <a:pt x="459" y="799"/>
                    <a:pt x="459" y="799"/>
                    <a:pt x="459" y="799"/>
                  </a:cubicBezTo>
                  <a:cubicBezTo>
                    <a:pt x="561" y="604"/>
                    <a:pt x="561" y="604"/>
                    <a:pt x="561" y="604"/>
                  </a:cubicBezTo>
                  <a:cubicBezTo>
                    <a:pt x="623" y="649"/>
                    <a:pt x="667" y="718"/>
                    <a:pt x="679" y="798"/>
                  </a:cubicBezTo>
                  <a:close/>
                  <a:moveTo>
                    <a:pt x="386" y="1142"/>
                  </a:moveTo>
                  <a:cubicBezTo>
                    <a:pt x="221" y="1141"/>
                    <a:pt x="88" y="1008"/>
                    <a:pt x="88" y="844"/>
                  </a:cubicBezTo>
                  <a:cubicBezTo>
                    <a:pt x="88" y="680"/>
                    <a:pt x="221" y="547"/>
                    <a:pt x="386" y="546"/>
                  </a:cubicBezTo>
                  <a:cubicBezTo>
                    <a:pt x="420" y="547"/>
                    <a:pt x="452" y="553"/>
                    <a:pt x="483" y="563"/>
                  </a:cubicBezTo>
                  <a:cubicBezTo>
                    <a:pt x="347" y="824"/>
                    <a:pt x="347" y="824"/>
                    <a:pt x="347" y="824"/>
                  </a:cubicBezTo>
                  <a:cubicBezTo>
                    <a:pt x="340" y="837"/>
                    <a:pt x="340" y="854"/>
                    <a:pt x="348" y="867"/>
                  </a:cubicBezTo>
                  <a:cubicBezTo>
                    <a:pt x="356" y="880"/>
                    <a:pt x="371" y="888"/>
                    <a:pt x="386" y="888"/>
                  </a:cubicBezTo>
                  <a:cubicBezTo>
                    <a:pt x="386" y="888"/>
                    <a:pt x="386" y="888"/>
                    <a:pt x="386" y="888"/>
                  </a:cubicBezTo>
                  <a:cubicBezTo>
                    <a:pt x="680" y="886"/>
                    <a:pt x="680" y="886"/>
                    <a:pt x="680" y="886"/>
                  </a:cubicBezTo>
                  <a:cubicBezTo>
                    <a:pt x="659" y="1030"/>
                    <a:pt x="536" y="1141"/>
                    <a:pt x="386" y="1142"/>
                  </a:cubicBezTo>
                  <a:close/>
                  <a:moveTo>
                    <a:pt x="921" y="762"/>
                  </a:moveTo>
                  <a:cubicBezTo>
                    <a:pt x="720" y="366"/>
                    <a:pt x="720" y="366"/>
                    <a:pt x="720" y="366"/>
                  </a:cubicBezTo>
                  <a:cubicBezTo>
                    <a:pt x="1263" y="366"/>
                    <a:pt x="1263" y="366"/>
                    <a:pt x="1263" y="366"/>
                  </a:cubicBezTo>
                  <a:lnTo>
                    <a:pt x="921" y="762"/>
                  </a:lnTo>
                  <a:close/>
                  <a:moveTo>
                    <a:pt x="1512" y="1142"/>
                  </a:moveTo>
                  <a:cubicBezTo>
                    <a:pt x="1348" y="1141"/>
                    <a:pt x="1215" y="1008"/>
                    <a:pt x="1214" y="844"/>
                  </a:cubicBezTo>
                  <a:cubicBezTo>
                    <a:pt x="1215" y="725"/>
                    <a:pt x="1284" y="623"/>
                    <a:pt x="1385" y="575"/>
                  </a:cubicBezTo>
                  <a:cubicBezTo>
                    <a:pt x="1470" y="857"/>
                    <a:pt x="1470" y="857"/>
                    <a:pt x="1470" y="857"/>
                  </a:cubicBezTo>
                  <a:cubicBezTo>
                    <a:pt x="1476" y="876"/>
                    <a:pt x="1493" y="888"/>
                    <a:pt x="1512" y="888"/>
                  </a:cubicBezTo>
                  <a:cubicBezTo>
                    <a:pt x="1516" y="888"/>
                    <a:pt x="1521" y="888"/>
                    <a:pt x="1525" y="886"/>
                  </a:cubicBezTo>
                  <a:cubicBezTo>
                    <a:pt x="1548" y="879"/>
                    <a:pt x="1561" y="855"/>
                    <a:pt x="1554" y="831"/>
                  </a:cubicBezTo>
                  <a:cubicBezTo>
                    <a:pt x="1554" y="831"/>
                    <a:pt x="1554" y="831"/>
                    <a:pt x="1554" y="831"/>
                  </a:cubicBezTo>
                  <a:cubicBezTo>
                    <a:pt x="1469" y="550"/>
                    <a:pt x="1469" y="550"/>
                    <a:pt x="1469" y="550"/>
                  </a:cubicBezTo>
                  <a:cubicBezTo>
                    <a:pt x="1483" y="548"/>
                    <a:pt x="1497" y="547"/>
                    <a:pt x="1512" y="546"/>
                  </a:cubicBezTo>
                  <a:cubicBezTo>
                    <a:pt x="1676" y="547"/>
                    <a:pt x="1809" y="680"/>
                    <a:pt x="1810" y="844"/>
                  </a:cubicBezTo>
                  <a:cubicBezTo>
                    <a:pt x="1809" y="1008"/>
                    <a:pt x="1676" y="1141"/>
                    <a:pt x="1512" y="1142"/>
                  </a:cubicBezTo>
                  <a:close/>
                </a:path>
              </a:pathLst>
            </a:custGeom>
            <a:solidFill>
              <a:srgbClr val="00BCF2"/>
            </a:solidFill>
            <a:ln>
              <a:noFill/>
            </a:ln>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588" name="Freeform 587"/>
            <p:cNvSpPr>
              <a:spLocks noEditPoints="1"/>
            </p:cNvSpPr>
            <p:nvPr/>
          </p:nvSpPr>
          <p:spPr bwMode="auto">
            <a:xfrm flipH="1">
              <a:off x="8781898" y="6646632"/>
              <a:ext cx="461492" cy="299404"/>
            </a:xfrm>
            <a:custGeom>
              <a:avLst/>
              <a:gdLst>
                <a:gd name="T0" fmla="*/ 1443 w 1898"/>
                <a:gd name="T1" fmla="*/ 464 h 1230"/>
                <a:gd name="T2" fmla="*/ 1359 w 1898"/>
                <a:gd name="T3" fmla="*/ 81 h 1230"/>
                <a:gd name="T4" fmla="*/ 1177 w 1898"/>
                <a:gd name="T5" fmla="*/ 47 h 1230"/>
                <a:gd name="T6" fmla="*/ 1062 w 1898"/>
                <a:gd name="T7" fmla="*/ 17 h 1230"/>
                <a:gd name="T8" fmla="*/ 1171 w 1898"/>
                <a:gd name="T9" fmla="*/ 135 h 1230"/>
                <a:gd name="T10" fmla="*/ 1280 w 1898"/>
                <a:gd name="T11" fmla="*/ 135 h 1230"/>
                <a:gd name="T12" fmla="*/ 675 w 1898"/>
                <a:gd name="T13" fmla="*/ 278 h 1230"/>
                <a:gd name="T14" fmla="*/ 655 w 1898"/>
                <a:gd name="T15" fmla="*/ 200 h 1230"/>
                <a:gd name="T16" fmla="*/ 717 w 1898"/>
                <a:gd name="T17" fmla="*/ 135 h 1230"/>
                <a:gd name="T18" fmla="*/ 652 w 1898"/>
                <a:gd name="T19" fmla="*/ 70 h 1230"/>
                <a:gd name="T20" fmla="*/ 445 w 1898"/>
                <a:gd name="T21" fmla="*/ 71 h 1230"/>
                <a:gd name="T22" fmla="*/ 446 w 1898"/>
                <a:gd name="T23" fmla="*/ 215 h 1230"/>
                <a:gd name="T24" fmla="*/ 454 w 1898"/>
                <a:gd name="T25" fmla="*/ 216 h 1230"/>
                <a:gd name="T26" fmla="*/ 458 w 1898"/>
                <a:gd name="T27" fmla="*/ 216 h 1230"/>
                <a:gd name="T28" fmla="*/ 603 w 1898"/>
                <a:gd name="T29" fmla="*/ 331 h 1230"/>
                <a:gd name="T30" fmla="*/ 386 w 1898"/>
                <a:gd name="T31" fmla="*/ 458 h 1230"/>
                <a:gd name="T32" fmla="*/ 386 w 1898"/>
                <a:gd name="T33" fmla="*/ 1230 h 1230"/>
                <a:gd name="T34" fmla="*/ 911 w 1898"/>
                <a:gd name="T35" fmla="*/ 885 h 1230"/>
                <a:gd name="T36" fmla="*/ 911 w 1898"/>
                <a:gd name="T37" fmla="*/ 885 h 1230"/>
                <a:gd name="T38" fmla="*/ 921 w 1898"/>
                <a:gd name="T39" fmla="*/ 883 h 1230"/>
                <a:gd name="T40" fmla="*/ 931 w 1898"/>
                <a:gd name="T41" fmla="*/ 880 h 1230"/>
                <a:gd name="T42" fmla="*/ 935 w 1898"/>
                <a:gd name="T43" fmla="*/ 877 h 1230"/>
                <a:gd name="T44" fmla="*/ 943 w 1898"/>
                <a:gd name="T45" fmla="*/ 870 h 1230"/>
                <a:gd name="T46" fmla="*/ 945 w 1898"/>
                <a:gd name="T47" fmla="*/ 869 h 1230"/>
                <a:gd name="T48" fmla="*/ 1341 w 1898"/>
                <a:gd name="T49" fmla="*/ 411 h 1230"/>
                <a:gd name="T50" fmla="*/ 1358 w 1898"/>
                <a:gd name="T51" fmla="*/ 486 h 1230"/>
                <a:gd name="T52" fmla="*/ 1126 w 1898"/>
                <a:gd name="T53" fmla="*/ 844 h 1230"/>
                <a:gd name="T54" fmla="*/ 1898 w 1898"/>
                <a:gd name="T55" fmla="*/ 844 h 1230"/>
                <a:gd name="T56" fmla="*/ 652 w 1898"/>
                <a:gd name="T57" fmla="*/ 428 h 1230"/>
                <a:gd name="T58" fmla="*/ 769 w 1898"/>
                <a:gd name="T59" fmla="*/ 797 h 1230"/>
                <a:gd name="T60" fmla="*/ 652 w 1898"/>
                <a:gd name="T61" fmla="*/ 428 h 1230"/>
                <a:gd name="T62" fmla="*/ 459 w 1898"/>
                <a:gd name="T63" fmla="*/ 799 h 1230"/>
                <a:gd name="T64" fmla="*/ 679 w 1898"/>
                <a:gd name="T65" fmla="*/ 798 h 1230"/>
                <a:gd name="T66" fmla="*/ 88 w 1898"/>
                <a:gd name="T67" fmla="*/ 844 h 1230"/>
                <a:gd name="T68" fmla="*/ 483 w 1898"/>
                <a:gd name="T69" fmla="*/ 563 h 1230"/>
                <a:gd name="T70" fmla="*/ 348 w 1898"/>
                <a:gd name="T71" fmla="*/ 867 h 1230"/>
                <a:gd name="T72" fmla="*/ 386 w 1898"/>
                <a:gd name="T73" fmla="*/ 888 h 1230"/>
                <a:gd name="T74" fmla="*/ 386 w 1898"/>
                <a:gd name="T75" fmla="*/ 1142 h 1230"/>
                <a:gd name="T76" fmla="*/ 720 w 1898"/>
                <a:gd name="T77" fmla="*/ 366 h 1230"/>
                <a:gd name="T78" fmla="*/ 921 w 1898"/>
                <a:gd name="T79" fmla="*/ 762 h 1230"/>
                <a:gd name="T80" fmla="*/ 1214 w 1898"/>
                <a:gd name="T81" fmla="*/ 844 h 1230"/>
                <a:gd name="T82" fmla="*/ 1470 w 1898"/>
                <a:gd name="T83" fmla="*/ 857 h 1230"/>
                <a:gd name="T84" fmla="*/ 1525 w 1898"/>
                <a:gd name="T85" fmla="*/ 886 h 1230"/>
                <a:gd name="T86" fmla="*/ 1554 w 1898"/>
                <a:gd name="T87" fmla="*/ 831 h 1230"/>
                <a:gd name="T88" fmla="*/ 1512 w 1898"/>
                <a:gd name="T89" fmla="*/ 546 h 1230"/>
                <a:gd name="T90" fmla="*/ 1512 w 1898"/>
                <a:gd name="T91" fmla="*/ 1142 h 1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898" h="1230">
                  <a:moveTo>
                    <a:pt x="1512" y="458"/>
                  </a:moveTo>
                  <a:cubicBezTo>
                    <a:pt x="1489" y="458"/>
                    <a:pt x="1466" y="460"/>
                    <a:pt x="1443" y="464"/>
                  </a:cubicBezTo>
                  <a:cubicBezTo>
                    <a:pt x="1443" y="462"/>
                    <a:pt x="1443" y="462"/>
                    <a:pt x="1443" y="462"/>
                  </a:cubicBezTo>
                  <a:cubicBezTo>
                    <a:pt x="1359" y="81"/>
                    <a:pt x="1359" y="81"/>
                    <a:pt x="1359" y="81"/>
                  </a:cubicBezTo>
                  <a:cubicBezTo>
                    <a:pt x="1354" y="61"/>
                    <a:pt x="1336" y="47"/>
                    <a:pt x="1315" y="47"/>
                  </a:cubicBezTo>
                  <a:cubicBezTo>
                    <a:pt x="1177" y="47"/>
                    <a:pt x="1177" y="47"/>
                    <a:pt x="1177" y="47"/>
                  </a:cubicBezTo>
                  <a:cubicBezTo>
                    <a:pt x="1171" y="46"/>
                    <a:pt x="1147" y="41"/>
                    <a:pt x="1124" y="17"/>
                  </a:cubicBezTo>
                  <a:cubicBezTo>
                    <a:pt x="1107" y="0"/>
                    <a:pt x="1079" y="0"/>
                    <a:pt x="1062" y="17"/>
                  </a:cubicBezTo>
                  <a:cubicBezTo>
                    <a:pt x="1045" y="35"/>
                    <a:pt x="1045" y="63"/>
                    <a:pt x="1062" y="80"/>
                  </a:cubicBezTo>
                  <a:cubicBezTo>
                    <a:pt x="1112" y="130"/>
                    <a:pt x="1165" y="134"/>
                    <a:pt x="1171" y="135"/>
                  </a:cubicBezTo>
                  <a:cubicBezTo>
                    <a:pt x="1174" y="135"/>
                    <a:pt x="1174" y="135"/>
                    <a:pt x="1174" y="135"/>
                  </a:cubicBezTo>
                  <a:cubicBezTo>
                    <a:pt x="1280" y="135"/>
                    <a:pt x="1280" y="135"/>
                    <a:pt x="1280" y="135"/>
                  </a:cubicBezTo>
                  <a:cubicBezTo>
                    <a:pt x="1312" y="278"/>
                    <a:pt x="1312" y="278"/>
                    <a:pt x="1312" y="278"/>
                  </a:cubicBezTo>
                  <a:cubicBezTo>
                    <a:pt x="675" y="278"/>
                    <a:pt x="675" y="278"/>
                    <a:pt x="675" y="278"/>
                  </a:cubicBezTo>
                  <a:cubicBezTo>
                    <a:pt x="636" y="202"/>
                    <a:pt x="636" y="202"/>
                    <a:pt x="636" y="202"/>
                  </a:cubicBezTo>
                  <a:cubicBezTo>
                    <a:pt x="655" y="200"/>
                    <a:pt x="655" y="200"/>
                    <a:pt x="655" y="200"/>
                  </a:cubicBezTo>
                  <a:cubicBezTo>
                    <a:pt x="656" y="200"/>
                    <a:pt x="657" y="200"/>
                    <a:pt x="658" y="199"/>
                  </a:cubicBezTo>
                  <a:cubicBezTo>
                    <a:pt x="691" y="196"/>
                    <a:pt x="717" y="169"/>
                    <a:pt x="717" y="135"/>
                  </a:cubicBezTo>
                  <a:cubicBezTo>
                    <a:pt x="717" y="102"/>
                    <a:pt x="692" y="75"/>
                    <a:pt x="660" y="71"/>
                  </a:cubicBezTo>
                  <a:cubicBezTo>
                    <a:pt x="658" y="70"/>
                    <a:pt x="655" y="70"/>
                    <a:pt x="652" y="70"/>
                  </a:cubicBezTo>
                  <a:cubicBezTo>
                    <a:pt x="454" y="70"/>
                    <a:pt x="454" y="70"/>
                    <a:pt x="454" y="70"/>
                  </a:cubicBezTo>
                  <a:cubicBezTo>
                    <a:pt x="451" y="70"/>
                    <a:pt x="448" y="70"/>
                    <a:pt x="445" y="71"/>
                  </a:cubicBezTo>
                  <a:cubicBezTo>
                    <a:pt x="409" y="75"/>
                    <a:pt x="381" y="106"/>
                    <a:pt x="381" y="143"/>
                  </a:cubicBezTo>
                  <a:cubicBezTo>
                    <a:pt x="381" y="181"/>
                    <a:pt x="409" y="211"/>
                    <a:pt x="446" y="215"/>
                  </a:cubicBezTo>
                  <a:cubicBezTo>
                    <a:pt x="448" y="216"/>
                    <a:pt x="451" y="216"/>
                    <a:pt x="453" y="216"/>
                  </a:cubicBezTo>
                  <a:cubicBezTo>
                    <a:pt x="454" y="216"/>
                    <a:pt x="454" y="216"/>
                    <a:pt x="454" y="216"/>
                  </a:cubicBezTo>
                  <a:cubicBezTo>
                    <a:pt x="454" y="216"/>
                    <a:pt x="454" y="216"/>
                    <a:pt x="454" y="216"/>
                  </a:cubicBezTo>
                  <a:cubicBezTo>
                    <a:pt x="455" y="216"/>
                    <a:pt x="457" y="216"/>
                    <a:pt x="458" y="216"/>
                  </a:cubicBezTo>
                  <a:cubicBezTo>
                    <a:pt x="541" y="209"/>
                    <a:pt x="541" y="209"/>
                    <a:pt x="541" y="209"/>
                  </a:cubicBezTo>
                  <a:cubicBezTo>
                    <a:pt x="603" y="331"/>
                    <a:pt x="603" y="331"/>
                    <a:pt x="603" y="331"/>
                  </a:cubicBezTo>
                  <a:cubicBezTo>
                    <a:pt x="524" y="484"/>
                    <a:pt x="524" y="484"/>
                    <a:pt x="524" y="484"/>
                  </a:cubicBezTo>
                  <a:cubicBezTo>
                    <a:pt x="481" y="467"/>
                    <a:pt x="434" y="458"/>
                    <a:pt x="386" y="458"/>
                  </a:cubicBezTo>
                  <a:cubicBezTo>
                    <a:pt x="173" y="458"/>
                    <a:pt x="0" y="631"/>
                    <a:pt x="0" y="844"/>
                  </a:cubicBezTo>
                  <a:cubicBezTo>
                    <a:pt x="0" y="1057"/>
                    <a:pt x="173" y="1230"/>
                    <a:pt x="386" y="1230"/>
                  </a:cubicBezTo>
                  <a:cubicBezTo>
                    <a:pt x="585" y="1230"/>
                    <a:pt x="749" y="1079"/>
                    <a:pt x="769" y="885"/>
                  </a:cubicBezTo>
                  <a:cubicBezTo>
                    <a:pt x="911" y="885"/>
                    <a:pt x="911" y="885"/>
                    <a:pt x="911" y="885"/>
                  </a:cubicBezTo>
                  <a:cubicBezTo>
                    <a:pt x="911" y="885"/>
                    <a:pt x="911" y="885"/>
                    <a:pt x="911" y="885"/>
                  </a:cubicBezTo>
                  <a:cubicBezTo>
                    <a:pt x="911" y="885"/>
                    <a:pt x="911" y="885"/>
                    <a:pt x="911" y="885"/>
                  </a:cubicBezTo>
                  <a:cubicBezTo>
                    <a:pt x="912" y="885"/>
                    <a:pt x="912" y="885"/>
                    <a:pt x="912" y="885"/>
                  </a:cubicBezTo>
                  <a:cubicBezTo>
                    <a:pt x="915" y="884"/>
                    <a:pt x="918" y="884"/>
                    <a:pt x="921" y="883"/>
                  </a:cubicBezTo>
                  <a:cubicBezTo>
                    <a:pt x="922" y="883"/>
                    <a:pt x="923" y="883"/>
                    <a:pt x="924" y="883"/>
                  </a:cubicBezTo>
                  <a:cubicBezTo>
                    <a:pt x="926" y="882"/>
                    <a:pt x="928" y="881"/>
                    <a:pt x="931" y="880"/>
                  </a:cubicBezTo>
                  <a:cubicBezTo>
                    <a:pt x="931" y="880"/>
                    <a:pt x="931" y="880"/>
                    <a:pt x="931" y="880"/>
                  </a:cubicBezTo>
                  <a:cubicBezTo>
                    <a:pt x="933" y="879"/>
                    <a:pt x="934" y="878"/>
                    <a:pt x="935" y="877"/>
                  </a:cubicBezTo>
                  <a:cubicBezTo>
                    <a:pt x="936" y="877"/>
                    <a:pt x="937" y="876"/>
                    <a:pt x="938" y="875"/>
                  </a:cubicBezTo>
                  <a:cubicBezTo>
                    <a:pt x="940" y="874"/>
                    <a:pt x="942" y="872"/>
                    <a:pt x="943" y="870"/>
                  </a:cubicBezTo>
                  <a:cubicBezTo>
                    <a:pt x="944" y="870"/>
                    <a:pt x="944" y="870"/>
                    <a:pt x="945" y="869"/>
                  </a:cubicBezTo>
                  <a:cubicBezTo>
                    <a:pt x="945" y="869"/>
                    <a:pt x="945" y="869"/>
                    <a:pt x="945" y="869"/>
                  </a:cubicBezTo>
                  <a:cubicBezTo>
                    <a:pt x="945" y="869"/>
                    <a:pt x="945" y="869"/>
                    <a:pt x="945" y="869"/>
                  </a:cubicBezTo>
                  <a:cubicBezTo>
                    <a:pt x="1341" y="411"/>
                    <a:pt x="1341" y="411"/>
                    <a:pt x="1341" y="411"/>
                  </a:cubicBezTo>
                  <a:cubicBezTo>
                    <a:pt x="1357" y="483"/>
                    <a:pt x="1357" y="483"/>
                    <a:pt x="1357" y="483"/>
                  </a:cubicBezTo>
                  <a:cubicBezTo>
                    <a:pt x="1358" y="486"/>
                    <a:pt x="1358" y="486"/>
                    <a:pt x="1358" y="486"/>
                  </a:cubicBezTo>
                  <a:cubicBezTo>
                    <a:pt x="1359" y="490"/>
                    <a:pt x="1359" y="490"/>
                    <a:pt x="1359" y="490"/>
                  </a:cubicBezTo>
                  <a:cubicBezTo>
                    <a:pt x="1222" y="549"/>
                    <a:pt x="1126" y="685"/>
                    <a:pt x="1126" y="844"/>
                  </a:cubicBezTo>
                  <a:cubicBezTo>
                    <a:pt x="1126" y="1057"/>
                    <a:pt x="1299" y="1230"/>
                    <a:pt x="1512" y="1230"/>
                  </a:cubicBezTo>
                  <a:cubicBezTo>
                    <a:pt x="1725" y="1230"/>
                    <a:pt x="1898" y="1057"/>
                    <a:pt x="1898" y="844"/>
                  </a:cubicBezTo>
                  <a:cubicBezTo>
                    <a:pt x="1898" y="631"/>
                    <a:pt x="1725" y="458"/>
                    <a:pt x="1512" y="458"/>
                  </a:cubicBezTo>
                  <a:close/>
                  <a:moveTo>
                    <a:pt x="652" y="428"/>
                  </a:moveTo>
                  <a:cubicBezTo>
                    <a:pt x="840" y="797"/>
                    <a:pt x="840" y="797"/>
                    <a:pt x="840" y="797"/>
                  </a:cubicBezTo>
                  <a:cubicBezTo>
                    <a:pt x="769" y="797"/>
                    <a:pt x="769" y="797"/>
                    <a:pt x="769" y="797"/>
                  </a:cubicBezTo>
                  <a:cubicBezTo>
                    <a:pt x="755" y="684"/>
                    <a:pt x="692" y="586"/>
                    <a:pt x="602" y="525"/>
                  </a:cubicBezTo>
                  <a:lnTo>
                    <a:pt x="652" y="428"/>
                  </a:lnTo>
                  <a:close/>
                  <a:moveTo>
                    <a:pt x="679" y="798"/>
                  </a:moveTo>
                  <a:cubicBezTo>
                    <a:pt x="459" y="799"/>
                    <a:pt x="459" y="799"/>
                    <a:pt x="459" y="799"/>
                  </a:cubicBezTo>
                  <a:cubicBezTo>
                    <a:pt x="561" y="604"/>
                    <a:pt x="561" y="604"/>
                    <a:pt x="561" y="604"/>
                  </a:cubicBezTo>
                  <a:cubicBezTo>
                    <a:pt x="623" y="649"/>
                    <a:pt x="667" y="718"/>
                    <a:pt x="679" y="798"/>
                  </a:cubicBezTo>
                  <a:close/>
                  <a:moveTo>
                    <a:pt x="386" y="1142"/>
                  </a:moveTo>
                  <a:cubicBezTo>
                    <a:pt x="221" y="1141"/>
                    <a:pt x="88" y="1008"/>
                    <a:pt x="88" y="844"/>
                  </a:cubicBezTo>
                  <a:cubicBezTo>
                    <a:pt x="88" y="680"/>
                    <a:pt x="221" y="547"/>
                    <a:pt x="386" y="546"/>
                  </a:cubicBezTo>
                  <a:cubicBezTo>
                    <a:pt x="420" y="547"/>
                    <a:pt x="452" y="553"/>
                    <a:pt x="483" y="563"/>
                  </a:cubicBezTo>
                  <a:cubicBezTo>
                    <a:pt x="347" y="824"/>
                    <a:pt x="347" y="824"/>
                    <a:pt x="347" y="824"/>
                  </a:cubicBezTo>
                  <a:cubicBezTo>
                    <a:pt x="340" y="837"/>
                    <a:pt x="340" y="854"/>
                    <a:pt x="348" y="867"/>
                  </a:cubicBezTo>
                  <a:cubicBezTo>
                    <a:pt x="356" y="880"/>
                    <a:pt x="371" y="888"/>
                    <a:pt x="386" y="888"/>
                  </a:cubicBezTo>
                  <a:cubicBezTo>
                    <a:pt x="386" y="888"/>
                    <a:pt x="386" y="888"/>
                    <a:pt x="386" y="888"/>
                  </a:cubicBezTo>
                  <a:cubicBezTo>
                    <a:pt x="680" y="886"/>
                    <a:pt x="680" y="886"/>
                    <a:pt x="680" y="886"/>
                  </a:cubicBezTo>
                  <a:cubicBezTo>
                    <a:pt x="659" y="1030"/>
                    <a:pt x="536" y="1141"/>
                    <a:pt x="386" y="1142"/>
                  </a:cubicBezTo>
                  <a:close/>
                  <a:moveTo>
                    <a:pt x="921" y="762"/>
                  </a:moveTo>
                  <a:cubicBezTo>
                    <a:pt x="720" y="366"/>
                    <a:pt x="720" y="366"/>
                    <a:pt x="720" y="366"/>
                  </a:cubicBezTo>
                  <a:cubicBezTo>
                    <a:pt x="1263" y="366"/>
                    <a:pt x="1263" y="366"/>
                    <a:pt x="1263" y="366"/>
                  </a:cubicBezTo>
                  <a:lnTo>
                    <a:pt x="921" y="762"/>
                  </a:lnTo>
                  <a:close/>
                  <a:moveTo>
                    <a:pt x="1512" y="1142"/>
                  </a:moveTo>
                  <a:cubicBezTo>
                    <a:pt x="1348" y="1141"/>
                    <a:pt x="1215" y="1008"/>
                    <a:pt x="1214" y="844"/>
                  </a:cubicBezTo>
                  <a:cubicBezTo>
                    <a:pt x="1215" y="725"/>
                    <a:pt x="1284" y="623"/>
                    <a:pt x="1385" y="575"/>
                  </a:cubicBezTo>
                  <a:cubicBezTo>
                    <a:pt x="1470" y="857"/>
                    <a:pt x="1470" y="857"/>
                    <a:pt x="1470" y="857"/>
                  </a:cubicBezTo>
                  <a:cubicBezTo>
                    <a:pt x="1476" y="876"/>
                    <a:pt x="1493" y="888"/>
                    <a:pt x="1512" y="888"/>
                  </a:cubicBezTo>
                  <a:cubicBezTo>
                    <a:pt x="1516" y="888"/>
                    <a:pt x="1521" y="888"/>
                    <a:pt x="1525" y="886"/>
                  </a:cubicBezTo>
                  <a:cubicBezTo>
                    <a:pt x="1548" y="879"/>
                    <a:pt x="1561" y="855"/>
                    <a:pt x="1554" y="831"/>
                  </a:cubicBezTo>
                  <a:cubicBezTo>
                    <a:pt x="1554" y="831"/>
                    <a:pt x="1554" y="831"/>
                    <a:pt x="1554" y="831"/>
                  </a:cubicBezTo>
                  <a:cubicBezTo>
                    <a:pt x="1469" y="550"/>
                    <a:pt x="1469" y="550"/>
                    <a:pt x="1469" y="550"/>
                  </a:cubicBezTo>
                  <a:cubicBezTo>
                    <a:pt x="1483" y="548"/>
                    <a:pt x="1497" y="547"/>
                    <a:pt x="1512" y="546"/>
                  </a:cubicBezTo>
                  <a:cubicBezTo>
                    <a:pt x="1676" y="547"/>
                    <a:pt x="1809" y="680"/>
                    <a:pt x="1810" y="844"/>
                  </a:cubicBezTo>
                  <a:cubicBezTo>
                    <a:pt x="1809" y="1008"/>
                    <a:pt x="1676" y="1141"/>
                    <a:pt x="1512" y="1142"/>
                  </a:cubicBezTo>
                  <a:close/>
                </a:path>
              </a:pathLst>
            </a:custGeom>
            <a:solidFill>
              <a:srgbClr val="FF8C00"/>
            </a:solidFill>
            <a:ln>
              <a:noFill/>
            </a:ln>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589" name="Freeform 588"/>
            <p:cNvSpPr>
              <a:spLocks noEditPoints="1"/>
            </p:cNvSpPr>
            <p:nvPr/>
          </p:nvSpPr>
          <p:spPr bwMode="auto">
            <a:xfrm flipH="1">
              <a:off x="5710014" y="6646633"/>
              <a:ext cx="461492" cy="299405"/>
            </a:xfrm>
            <a:custGeom>
              <a:avLst/>
              <a:gdLst>
                <a:gd name="T0" fmla="*/ 1443 w 1898"/>
                <a:gd name="T1" fmla="*/ 464 h 1230"/>
                <a:gd name="T2" fmla="*/ 1359 w 1898"/>
                <a:gd name="T3" fmla="*/ 81 h 1230"/>
                <a:gd name="T4" fmla="*/ 1177 w 1898"/>
                <a:gd name="T5" fmla="*/ 47 h 1230"/>
                <a:gd name="T6" fmla="*/ 1062 w 1898"/>
                <a:gd name="T7" fmla="*/ 17 h 1230"/>
                <a:gd name="T8" fmla="*/ 1171 w 1898"/>
                <a:gd name="T9" fmla="*/ 135 h 1230"/>
                <a:gd name="T10" fmla="*/ 1280 w 1898"/>
                <a:gd name="T11" fmla="*/ 135 h 1230"/>
                <a:gd name="T12" fmla="*/ 675 w 1898"/>
                <a:gd name="T13" fmla="*/ 278 h 1230"/>
                <a:gd name="T14" fmla="*/ 655 w 1898"/>
                <a:gd name="T15" fmla="*/ 200 h 1230"/>
                <a:gd name="T16" fmla="*/ 717 w 1898"/>
                <a:gd name="T17" fmla="*/ 135 h 1230"/>
                <a:gd name="T18" fmla="*/ 652 w 1898"/>
                <a:gd name="T19" fmla="*/ 70 h 1230"/>
                <a:gd name="T20" fmla="*/ 445 w 1898"/>
                <a:gd name="T21" fmla="*/ 71 h 1230"/>
                <a:gd name="T22" fmla="*/ 446 w 1898"/>
                <a:gd name="T23" fmla="*/ 215 h 1230"/>
                <a:gd name="T24" fmla="*/ 454 w 1898"/>
                <a:gd name="T25" fmla="*/ 216 h 1230"/>
                <a:gd name="T26" fmla="*/ 458 w 1898"/>
                <a:gd name="T27" fmla="*/ 216 h 1230"/>
                <a:gd name="T28" fmla="*/ 603 w 1898"/>
                <a:gd name="T29" fmla="*/ 331 h 1230"/>
                <a:gd name="T30" fmla="*/ 386 w 1898"/>
                <a:gd name="T31" fmla="*/ 458 h 1230"/>
                <a:gd name="T32" fmla="*/ 386 w 1898"/>
                <a:gd name="T33" fmla="*/ 1230 h 1230"/>
                <a:gd name="T34" fmla="*/ 911 w 1898"/>
                <a:gd name="T35" fmla="*/ 885 h 1230"/>
                <a:gd name="T36" fmla="*/ 911 w 1898"/>
                <a:gd name="T37" fmla="*/ 885 h 1230"/>
                <a:gd name="T38" fmla="*/ 921 w 1898"/>
                <a:gd name="T39" fmla="*/ 883 h 1230"/>
                <a:gd name="T40" fmla="*/ 931 w 1898"/>
                <a:gd name="T41" fmla="*/ 880 h 1230"/>
                <a:gd name="T42" fmla="*/ 935 w 1898"/>
                <a:gd name="T43" fmla="*/ 877 h 1230"/>
                <a:gd name="T44" fmla="*/ 943 w 1898"/>
                <a:gd name="T45" fmla="*/ 870 h 1230"/>
                <a:gd name="T46" fmla="*/ 945 w 1898"/>
                <a:gd name="T47" fmla="*/ 869 h 1230"/>
                <a:gd name="T48" fmla="*/ 1341 w 1898"/>
                <a:gd name="T49" fmla="*/ 411 h 1230"/>
                <a:gd name="T50" fmla="*/ 1358 w 1898"/>
                <a:gd name="T51" fmla="*/ 486 h 1230"/>
                <a:gd name="T52" fmla="*/ 1126 w 1898"/>
                <a:gd name="T53" fmla="*/ 844 h 1230"/>
                <a:gd name="T54" fmla="*/ 1898 w 1898"/>
                <a:gd name="T55" fmla="*/ 844 h 1230"/>
                <a:gd name="T56" fmla="*/ 652 w 1898"/>
                <a:gd name="T57" fmla="*/ 428 h 1230"/>
                <a:gd name="T58" fmla="*/ 769 w 1898"/>
                <a:gd name="T59" fmla="*/ 797 h 1230"/>
                <a:gd name="T60" fmla="*/ 652 w 1898"/>
                <a:gd name="T61" fmla="*/ 428 h 1230"/>
                <a:gd name="T62" fmla="*/ 459 w 1898"/>
                <a:gd name="T63" fmla="*/ 799 h 1230"/>
                <a:gd name="T64" fmla="*/ 679 w 1898"/>
                <a:gd name="T65" fmla="*/ 798 h 1230"/>
                <a:gd name="T66" fmla="*/ 88 w 1898"/>
                <a:gd name="T67" fmla="*/ 844 h 1230"/>
                <a:gd name="T68" fmla="*/ 483 w 1898"/>
                <a:gd name="T69" fmla="*/ 563 h 1230"/>
                <a:gd name="T70" fmla="*/ 348 w 1898"/>
                <a:gd name="T71" fmla="*/ 867 h 1230"/>
                <a:gd name="T72" fmla="*/ 386 w 1898"/>
                <a:gd name="T73" fmla="*/ 888 h 1230"/>
                <a:gd name="T74" fmla="*/ 386 w 1898"/>
                <a:gd name="T75" fmla="*/ 1142 h 1230"/>
                <a:gd name="T76" fmla="*/ 720 w 1898"/>
                <a:gd name="T77" fmla="*/ 366 h 1230"/>
                <a:gd name="T78" fmla="*/ 921 w 1898"/>
                <a:gd name="T79" fmla="*/ 762 h 1230"/>
                <a:gd name="T80" fmla="*/ 1214 w 1898"/>
                <a:gd name="T81" fmla="*/ 844 h 1230"/>
                <a:gd name="T82" fmla="*/ 1470 w 1898"/>
                <a:gd name="T83" fmla="*/ 857 h 1230"/>
                <a:gd name="T84" fmla="*/ 1525 w 1898"/>
                <a:gd name="T85" fmla="*/ 886 h 1230"/>
                <a:gd name="T86" fmla="*/ 1554 w 1898"/>
                <a:gd name="T87" fmla="*/ 831 h 1230"/>
                <a:gd name="T88" fmla="*/ 1512 w 1898"/>
                <a:gd name="T89" fmla="*/ 546 h 1230"/>
                <a:gd name="T90" fmla="*/ 1512 w 1898"/>
                <a:gd name="T91" fmla="*/ 1142 h 1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898" h="1230">
                  <a:moveTo>
                    <a:pt x="1512" y="458"/>
                  </a:moveTo>
                  <a:cubicBezTo>
                    <a:pt x="1489" y="458"/>
                    <a:pt x="1466" y="460"/>
                    <a:pt x="1443" y="464"/>
                  </a:cubicBezTo>
                  <a:cubicBezTo>
                    <a:pt x="1443" y="462"/>
                    <a:pt x="1443" y="462"/>
                    <a:pt x="1443" y="462"/>
                  </a:cubicBezTo>
                  <a:cubicBezTo>
                    <a:pt x="1359" y="81"/>
                    <a:pt x="1359" y="81"/>
                    <a:pt x="1359" y="81"/>
                  </a:cubicBezTo>
                  <a:cubicBezTo>
                    <a:pt x="1354" y="61"/>
                    <a:pt x="1336" y="47"/>
                    <a:pt x="1315" y="47"/>
                  </a:cubicBezTo>
                  <a:cubicBezTo>
                    <a:pt x="1177" y="47"/>
                    <a:pt x="1177" y="47"/>
                    <a:pt x="1177" y="47"/>
                  </a:cubicBezTo>
                  <a:cubicBezTo>
                    <a:pt x="1171" y="46"/>
                    <a:pt x="1147" y="41"/>
                    <a:pt x="1124" y="17"/>
                  </a:cubicBezTo>
                  <a:cubicBezTo>
                    <a:pt x="1107" y="0"/>
                    <a:pt x="1079" y="0"/>
                    <a:pt x="1062" y="17"/>
                  </a:cubicBezTo>
                  <a:cubicBezTo>
                    <a:pt x="1045" y="35"/>
                    <a:pt x="1045" y="63"/>
                    <a:pt x="1062" y="80"/>
                  </a:cubicBezTo>
                  <a:cubicBezTo>
                    <a:pt x="1112" y="130"/>
                    <a:pt x="1165" y="134"/>
                    <a:pt x="1171" y="135"/>
                  </a:cubicBezTo>
                  <a:cubicBezTo>
                    <a:pt x="1174" y="135"/>
                    <a:pt x="1174" y="135"/>
                    <a:pt x="1174" y="135"/>
                  </a:cubicBezTo>
                  <a:cubicBezTo>
                    <a:pt x="1280" y="135"/>
                    <a:pt x="1280" y="135"/>
                    <a:pt x="1280" y="135"/>
                  </a:cubicBezTo>
                  <a:cubicBezTo>
                    <a:pt x="1312" y="278"/>
                    <a:pt x="1312" y="278"/>
                    <a:pt x="1312" y="278"/>
                  </a:cubicBezTo>
                  <a:cubicBezTo>
                    <a:pt x="675" y="278"/>
                    <a:pt x="675" y="278"/>
                    <a:pt x="675" y="278"/>
                  </a:cubicBezTo>
                  <a:cubicBezTo>
                    <a:pt x="636" y="202"/>
                    <a:pt x="636" y="202"/>
                    <a:pt x="636" y="202"/>
                  </a:cubicBezTo>
                  <a:cubicBezTo>
                    <a:pt x="655" y="200"/>
                    <a:pt x="655" y="200"/>
                    <a:pt x="655" y="200"/>
                  </a:cubicBezTo>
                  <a:cubicBezTo>
                    <a:pt x="656" y="200"/>
                    <a:pt x="657" y="200"/>
                    <a:pt x="658" y="199"/>
                  </a:cubicBezTo>
                  <a:cubicBezTo>
                    <a:pt x="691" y="196"/>
                    <a:pt x="717" y="169"/>
                    <a:pt x="717" y="135"/>
                  </a:cubicBezTo>
                  <a:cubicBezTo>
                    <a:pt x="717" y="102"/>
                    <a:pt x="692" y="75"/>
                    <a:pt x="660" y="71"/>
                  </a:cubicBezTo>
                  <a:cubicBezTo>
                    <a:pt x="658" y="70"/>
                    <a:pt x="655" y="70"/>
                    <a:pt x="652" y="70"/>
                  </a:cubicBezTo>
                  <a:cubicBezTo>
                    <a:pt x="454" y="70"/>
                    <a:pt x="454" y="70"/>
                    <a:pt x="454" y="70"/>
                  </a:cubicBezTo>
                  <a:cubicBezTo>
                    <a:pt x="451" y="70"/>
                    <a:pt x="448" y="70"/>
                    <a:pt x="445" y="71"/>
                  </a:cubicBezTo>
                  <a:cubicBezTo>
                    <a:pt x="409" y="75"/>
                    <a:pt x="381" y="106"/>
                    <a:pt x="381" y="143"/>
                  </a:cubicBezTo>
                  <a:cubicBezTo>
                    <a:pt x="381" y="181"/>
                    <a:pt x="409" y="211"/>
                    <a:pt x="446" y="215"/>
                  </a:cubicBezTo>
                  <a:cubicBezTo>
                    <a:pt x="448" y="216"/>
                    <a:pt x="451" y="216"/>
                    <a:pt x="453" y="216"/>
                  </a:cubicBezTo>
                  <a:cubicBezTo>
                    <a:pt x="454" y="216"/>
                    <a:pt x="454" y="216"/>
                    <a:pt x="454" y="216"/>
                  </a:cubicBezTo>
                  <a:cubicBezTo>
                    <a:pt x="454" y="216"/>
                    <a:pt x="454" y="216"/>
                    <a:pt x="454" y="216"/>
                  </a:cubicBezTo>
                  <a:cubicBezTo>
                    <a:pt x="455" y="216"/>
                    <a:pt x="457" y="216"/>
                    <a:pt x="458" y="216"/>
                  </a:cubicBezTo>
                  <a:cubicBezTo>
                    <a:pt x="541" y="209"/>
                    <a:pt x="541" y="209"/>
                    <a:pt x="541" y="209"/>
                  </a:cubicBezTo>
                  <a:cubicBezTo>
                    <a:pt x="603" y="331"/>
                    <a:pt x="603" y="331"/>
                    <a:pt x="603" y="331"/>
                  </a:cubicBezTo>
                  <a:cubicBezTo>
                    <a:pt x="524" y="484"/>
                    <a:pt x="524" y="484"/>
                    <a:pt x="524" y="484"/>
                  </a:cubicBezTo>
                  <a:cubicBezTo>
                    <a:pt x="481" y="467"/>
                    <a:pt x="434" y="458"/>
                    <a:pt x="386" y="458"/>
                  </a:cubicBezTo>
                  <a:cubicBezTo>
                    <a:pt x="173" y="458"/>
                    <a:pt x="0" y="631"/>
                    <a:pt x="0" y="844"/>
                  </a:cubicBezTo>
                  <a:cubicBezTo>
                    <a:pt x="0" y="1057"/>
                    <a:pt x="173" y="1230"/>
                    <a:pt x="386" y="1230"/>
                  </a:cubicBezTo>
                  <a:cubicBezTo>
                    <a:pt x="585" y="1230"/>
                    <a:pt x="749" y="1079"/>
                    <a:pt x="769" y="885"/>
                  </a:cubicBezTo>
                  <a:cubicBezTo>
                    <a:pt x="911" y="885"/>
                    <a:pt x="911" y="885"/>
                    <a:pt x="911" y="885"/>
                  </a:cubicBezTo>
                  <a:cubicBezTo>
                    <a:pt x="911" y="885"/>
                    <a:pt x="911" y="885"/>
                    <a:pt x="911" y="885"/>
                  </a:cubicBezTo>
                  <a:cubicBezTo>
                    <a:pt x="911" y="885"/>
                    <a:pt x="911" y="885"/>
                    <a:pt x="911" y="885"/>
                  </a:cubicBezTo>
                  <a:cubicBezTo>
                    <a:pt x="912" y="885"/>
                    <a:pt x="912" y="885"/>
                    <a:pt x="912" y="885"/>
                  </a:cubicBezTo>
                  <a:cubicBezTo>
                    <a:pt x="915" y="884"/>
                    <a:pt x="918" y="884"/>
                    <a:pt x="921" y="883"/>
                  </a:cubicBezTo>
                  <a:cubicBezTo>
                    <a:pt x="922" y="883"/>
                    <a:pt x="923" y="883"/>
                    <a:pt x="924" y="883"/>
                  </a:cubicBezTo>
                  <a:cubicBezTo>
                    <a:pt x="926" y="882"/>
                    <a:pt x="928" y="881"/>
                    <a:pt x="931" y="880"/>
                  </a:cubicBezTo>
                  <a:cubicBezTo>
                    <a:pt x="931" y="880"/>
                    <a:pt x="931" y="880"/>
                    <a:pt x="931" y="880"/>
                  </a:cubicBezTo>
                  <a:cubicBezTo>
                    <a:pt x="933" y="879"/>
                    <a:pt x="934" y="878"/>
                    <a:pt x="935" y="877"/>
                  </a:cubicBezTo>
                  <a:cubicBezTo>
                    <a:pt x="936" y="877"/>
                    <a:pt x="937" y="876"/>
                    <a:pt x="938" y="875"/>
                  </a:cubicBezTo>
                  <a:cubicBezTo>
                    <a:pt x="940" y="874"/>
                    <a:pt x="942" y="872"/>
                    <a:pt x="943" y="870"/>
                  </a:cubicBezTo>
                  <a:cubicBezTo>
                    <a:pt x="944" y="870"/>
                    <a:pt x="944" y="870"/>
                    <a:pt x="945" y="869"/>
                  </a:cubicBezTo>
                  <a:cubicBezTo>
                    <a:pt x="945" y="869"/>
                    <a:pt x="945" y="869"/>
                    <a:pt x="945" y="869"/>
                  </a:cubicBezTo>
                  <a:cubicBezTo>
                    <a:pt x="945" y="869"/>
                    <a:pt x="945" y="869"/>
                    <a:pt x="945" y="869"/>
                  </a:cubicBezTo>
                  <a:cubicBezTo>
                    <a:pt x="1341" y="411"/>
                    <a:pt x="1341" y="411"/>
                    <a:pt x="1341" y="411"/>
                  </a:cubicBezTo>
                  <a:cubicBezTo>
                    <a:pt x="1357" y="483"/>
                    <a:pt x="1357" y="483"/>
                    <a:pt x="1357" y="483"/>
                  </a:cubicBezTo>
                  <a:cubicBezTo>
                    <a:pt x="1358" y="486"/>
                    <a:pt x="1358" y="486"/>
                    <a:pt x="1358" y="486"/>
                  </a:cubicBezTo>
                  <a:cubicBezTo>
                    <a:pt x="1359" y="490"/>
                    <a:pt x="1359" y="490"/>
                    <a:pt x="1359" y="490"/>
                  </a:cubicBezTo>
                  <a:cubicBezTo>
                    <a:pt x="1222" y="549"/>
                    <a:pt x="1126" y="685"/>
                    <a:pt x="1126" y="844"/>
                  </a:cubicBezTo>
                  <a:cubicBezTo>
                    <a:pt x="1126" y="1057"/>
                    <a:pt x="1299" y="1230"/>
                    <a:pt x="1512" y="1230"/>
                  </a:cubicBezTo>
                  <a:cubicBezTo>
                    <a:pt x="1725" y="1230"/>
                    <a:pt x="1898" y="1057"/>
                    <a:pt x="1898" y="844"/>
                  </a:cubicBezTo>
                  <a:cubicBezTo>
                    <a:pt x="1898" y="631"/>
                    <a:pt x="1725" y="458"/>
                    <a:pt x="1512" y="458"/>
                  </a:cubicBezTo>
                  <a:close/>
                  <a:moveTo>
                    <a:pt x="652" y="428"/>
                  </a:moveTo>
                  <a:cubicBezTo>
                    <a:pt x="840" y="797"/>
                    <a:pt x="840" y="797"/>
                    <a:pt x="840" y="797"/>
                  </a:cubicBezTo>
                  <a:cubicBezTo>
                    <a:pt x="769" y="797"/>
                    <a:pt x="769" y="797"/>
                    <a:pt x="769" y="797"/>
                  </a:cubicBezTo>
                  <a:cubicBezTo>
                    <a:pt x="755" y="684"/>
                    <a:pt x="692" y="586"/>
                    <a:pt x="602" y="525"/>
                  </a:cubicBezTo>
                  <a:lnTo>
                    <a:pt x="652" y="428"/>
                  </a:lnTo>
                  <a:close/>
                  <a:moveTo>
                    <a:pt x="679" y="798"/>
                  </a:moveTo>
                  <a:cubicBezTo>
                    <a:pt x="459" y="799"/>
                    <a:pt x="459" y="799"/>
                    <a:pt x="459" y="799"/>
                  </a:cubicBezTo>
                  <a:cubicBezTo>
                    <a:pt x="561" y="604"/>
                    <a:pt x="561" y="604"/>
                    <a:pt x="561" y="604"/>
                  </a:cubicBezTo>
                  <a:cubicBezTo>
                    <a:pt x="623" y="649"/>
                    <a:pt x="667" y="718"/>
                    <a:pt x="679" y="798"/>
                  </a:cubicBezTo>
                  <a:close/>
                  <a:moveTo>
                    <a:pt x="386" y="1142"/>
                  </a:moveTo>
                  <a:cubicBezTo>
                    <a:pt x="221" y="1141"/>
                    <a:pt x="88" y="1008"/>
                    <a:pt x="88" y="844"/>
                  </a:cubicBezTo>
                  <a:cubicBezTo>
                    <a:pt x="88" y="680"/>
                    <a:pt x="221" y="547"/>
                    <a:pt x="386" y="546"/>
                  </a:cubicBezTo>
                  <a:cubicBezTo>
                    <a:pt x="420" y="547"/>
                    <a:pt x="452" y="553"/>
                    <a:pt x="483" y="563"/>
                  </a:cubicBezTo>
                  <a:cubicBezTo>
                    <a:pt x="347" y="824"/>
                    <a:pt x="347" y="824"/>
                    <a:pt x="347" y="824"/>
                  </a:cubicBezTo>
                  <a:cubicBezTo>
                    <a:pt x="340" y="837"/>
                    <a:pt x="340" y="854"/>
                    <a:pt x="348" y="867"/>
                  </a:cubicBezTo>
                  <a:cubicBezTo>
                    <a:pt x="356" y="880"/>
                    <a:pt x="371" y="888"/>
                    <a:pt x="386" y="888"/>
                  </a:cubicBezTo>
                  <a:cubicBezTo>
                    <a:pt x="386" y="888"/>
                    <a:pt x="386" y="888"/>
                    <a:pt x="386" y="888"/>
                  </a:cubicBezTo>
                  <a:cubicBezTo>
                    <a:pt x="680" y="886"/>
                    <a:pt x="680" y="886"/>
                    <a:pt x="680" y="886"/>
                  </a:cubicBezTo>
                  <a:cubicBezTo>
                    <a:pt x="659" y="1030"/>
                    <a:pt x="536" y="1141"/>
                    <a:pt x="386" y="1142"/>
                  </a:cubicBezTo>
                  <a:close/>
                  <a:moveTo>
                    <a:pt x="921" y="762"/>
                  </a:moveTo>
                  <a:cubicBezTo>
                    <a:pt x="720" y="366"/>
                    <a:pt x="720" y="366"/>
                    <a:pt x="720" y="366"/>
                  </a:cubicBezTo>
                  <a:cubicBezTo>
                    <a:pt x="1263" y="366"/>
                    <a:pt x="1263" y="366"/>
                    <a:pt x="1263" y="366"/>
                  </a:cubicBezTo>
                  <a:lnTo>
                    <a:pt x="921" y="762"/>
                  </a:lnTo>
                  <a:close/>
                  <a:moveTo>
                    <a:pt x="1512" y="1142"/>
                  </a:moveTo>
                  <a:cubicBezTo>
                    <a:pt x="1348" y="1141"/>
                    <a:pt x="1215" y="1008"/>
                    <a:pt x="1214" y="844"/>
                  </a:cubicBezTo>
                  <a:cubicBezTo>
                    <a:pt x="1215" y="725"/>
                    <a:pt x="1284" y="623"/>
                    <a:pt x="1385" y="575"/>
                  </a:cubicBezTo>
                  <a:cubicBezTo>
                    <a:pt x="1470" y="857"/>
                    <a:pt x="1470" y="857"/>
                    <a:pt x="1470" y="857"/>
                  </a:cubicBezTo>
                  <a:cubicBezTo>
                    <a:pt x="1476" y="876"/>
                    <a:pt x="1493" y="888"/>
                    <a:pt x="1512" y="888"/>
                  </a:cubicBezTo>
                  <a:cubicBezTo>
                    <a:pt x="1516" y="888"/>
                    <a:pt x="1521" y="888"/>
                    <a:pt x="1525" y="886"/>
                  </a:cubicBezTo>
                  <a:cubicBezTo>
                    <a:pt x="1548" y="879"/>
                    <a:pt x="1561" y="855"/>
                    <a:pt x="1554" y="831"/>
                  </a:cubicBezTo>
                  <a:cubicBezTo>
                    <a:pt x="1554" y="831"/>
                    <a:pt x="1554" y="831"/>
                    <a:pt x="1554" y="831"/>
                  </a:cubicBezTo>
                  <a:cubicBezTo>
                    <a:pt x="1469" y="550"/>
                    <a:pt x="1469" y="550"/>
                    <a:pt x="1469" y="550"/>
                  </a:cubicBezTo>
                  <a:cubicBezTo>
                    <a:pt x="1483" y="548"/>
                    <a:pt x="1497" y="547"/>
                    <a:pt x="1512" y="546"/>
                  </a:cubicBezTo>
                  <a:cubicBezTo>
                    <a:pt x="1676" y="547"/>
                    <a:pt x="1809" y="680"/>
                    <a:pt x="1810" y="844"/>
                  </a:cubicBezTo>
                  <a:cubicBezTo>
                    <a:pt x="1809" y="1008"/>
                    <a:pt x="1676" y="1141"/>
                    <a:pt x="1512" y="1142"/>
                  </a:cubicBezTo>
                  <a:close/>
                </a:path>
              </a:pathLst>
            </a:custGeom>
            <a:solidFill>
              <a:srgbClr val="FFFFFF"/>
            </a:solidFill>
            <a:ln>
              <a:noFill/>
            </a:ln>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590" name="Freeform 589"/>
            <p:cNvSpPr>
              <a:spLocks noEditPoints="1"/>
            </p:cNvSpPr>
            <p:nvPr/>
          </p:nvSpPr>
          <p:spPr bwMode="auto">
            <a:xfrm flipH="1">
              <a:off x="6826516" y="6646631"/>
              <a:ext cx="461492" cy="299403"/>
            </a:xfrm>
            <a:custGeom>
              <a:avLst/>
              <a:gdLst>
                <a:gd name="T0" fmla="*/ 1443 w 1898"/>
                <a:gd name="T1" fmla="*/ 464 h 1230"/>
                <a:gd name="T2" fmla="*/ 1359 w 1898"/>
                <a:gd name="T3" fmla="*/ 81 h 1230"/>
                <a:gd name="T4" fmla="*/ 1177 w 1898"/>
                <a:gd name="T5" fmla="*/ 47 h 1230"/>
                <a:gd name="T6" fmla="*/ 1062 w 1898"/>
                <a:gd name="T7" fmla="*/ 17 h 1230"/>
                <a:gd name="T8" fmla="*/ 1171 w 1898"/>
                <a:gd name="T9" fmla="*/ 135 h 1230"/>
                <a:gd name="T10" fmla="*/ 1280 w 1898"/>
                <a:gd name="T11" fmla="*/ 135 h 1230"/>
                <a:gd name="T12" fmla="*/ 675 w 1898"/>
                <a:gd name="T13" fmla="*/ 278 h 1230"/>
                <a:gd name="T14" fmla="*/ 655 w 1898"/>
                <a:gd name="T15" fmla="*/ 200 h 1230"/>
                <a:gd name="T16" fmla="*/ 717 w 1898"/>
                <a:gd name="T17" fmla="*/ 135 h 1230"/>
                <a:gd name="T18" fmla="*/ 652 w 1898"/>
                <a:gd name="T19" fmla="*/ 70 h 1230"/>
                <a:gd name="T20" fmla="*/ 445 w 1898"/>
                <a:gd name="T21" fmla="*/ 71 h 1230"/>
                <a:gd name="T22" fmla="*/ 446 w 1898"/>
                <a:gd name="T23" fmla="*/ 215 h 1230"/>
                <a:gd name="T24" fmla="*/ 454 w 1898"/>
                <a:gd name="T25" fmla="*/ 216 h 1230"/>
                <a:gd name="T26" fmla="*/ 458 w 1898"/>
                <a:gd name="T27" fmla="*/ 216 h 1230"/>
                <a:gd name="T28" fmla="*/ 603 w 1898"/>
                <a:gd name="T29" fmla="*/ 331 h 1230"/>
                <a:gd name="T30" fmla="*/ 386 w 1898"/>
                <a:gd name="T31" fmla="*/ 458 h 1230"/>
                <a:gd name="T32" fmla="*/ 386 w 1898"/>
                <a:gd name="T33" fmla="*/ 1230 h 1230"/>
                <a:gd name="T34" fmla="*/ 911 w 1898"/>
                <a:gd name="T35" fmla="*/ 885 h 1230"/>
                <a:gd name="T36" fmla="*/ 911 w 1898"/>
                <a:gd name="T37" fmla="*/ 885 h 1230"/>
                <a:gd name="T38" fmla="*/ 921 w 1898"/>
                <a:gd name="T39" fmla="*/ 883 h 1230"/>
                <a:gd name="T40" fmla="*/ 931 w 1898"/>
                <a:gd name="T41" fmla="*/ 880 h 1230"/>
                <a:gd name="T42" fmla="*/ 935 w 1898"/>
                <a:gd name="T43" fmla="*/ 877 h 1230"/>
                <a:gd name="T44" fmla="*/ 943 w 1898"/>
                <a:gd name="T45" fmla="*/ 870 h 1230"/>
                <a:gd name="T46" fmla="*/ 945 w 1898"/>
                <a:gd name="T47" fmla="*/ 869 h 1230"/>
                <a:gd name="T48" fmla="*/ 1341 w 1898"/>
                <a:gd name="T49" fmla="*/ 411 h 1230"/>
                <a:gd name="T50" fmla="*/ 1358 w 1898"/>
                <a:gd name="T51" fmla="*/ 486 h 1230"/>
                <a:gd name="T52" fmla="*/ 1126 w 1898"/>
                <a:gd name="T53" fmla="*/ 844 h 1230"/>
                <a:gd name="T54" fmla="*/ 1898 w 1898"/>
                <a:gd name="T55" fmla="*/ 844 h 1230"/>
                <a:gd name="T56" fmla="*/ 652 w 1898"/>
                <a:gd name="T57" fmla="*/ 428 h 1230"/>
                <a:gd name="T58" fmla="*/ 769 w 1898"/>
                <a:gd name="T59" fmla="*/ 797 h 1230"/>
                <a:gd name="T60" fmla="*/ 652 w 1898"/>
                <a:gd name="T61" fmla="*/ 428 h 1230"/>
                <a:gd name="T62" fmla="*/ 459 w 1898"/>
                <a:gd name="T63" fmla="*/ 799 h 1230"/>
                <a:gd name="T64" fmla="*/ 679 w 1898"/>
                <a:gd name="T65" fmla="*/ 798 h 1230"/>
                <a:gd name="T66" fmla="*/ 88 w 1898"/>
                <a:gd name="T67" fmla="*/ 844 h 1230"/>
                <a:gd name="T68" fmla="*/ 483 w 1898"/>
                <a:gd name="T69" fmla="*/ 563 h 1230"/>
                <a:gd name="T70" fmla="*/ 348 w 1898"/>
                <a:gd name="T71" fmla="*/ 867 h 1230"/>
                <a:gd name="T72" fmla="*/ 386 w 1898"/>
                <a:gd name="T73" fmla="*/ 888 h 1230"/>
                <a:gd name="T74" fmla="*/ 386 w 1898"/>
                <a:gd name="T75" fmla="*/ 1142 h 1230"/>
                <a:gd name="T76" fmla="*/ 720 w 1898"/>
                <a:gd name="T77" fmla="*/ 366 h 1230"/>
                <a:gd name="T78" fmla="*/ 921 w 1898"/>
                <a:gd name="T79" fmla="*/ 762 h 1230"/>
                <a:gd name="T80" fmla="*/ 1214 w 1898"/>
                <a:gd name="T81" fmla="*/ 844 h 1230"/>
                <a:gd name="T82" fmla="*/ 1470 w 1898"/>
                <a:gd name="T83" fmla="*/ 857 h 1230"/>
                <a:gd name="T84" fmla="*/ 1525 w 1898"/>
                <a:gd name="T85" fmla="*/ 886 h 1230"/>
                <a:gd name="T86" fmla="*/ 1554 w 1898"/>
                <a:gd name="T87" fmla="*/ 831 h 1230"/>
                <a:gd name="T88" fmla="*/ 1512 w 1898"/>
                <a:gd name="T89" fmla="*/ 546 h 1230"/>
                <a:gd name="T90" fmla="*/ 1512 w 1898"/>
                <a:gd name="T91" fmla="*/ 1142 h 1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898" h="1230">
                  <a:moveTo>
                    <a:pt x="1512" y="458"/>
                  </a:moveTo>
                  <a:cubicBezTo>
                    <a:pt x="1489" y="458"/>
                    <a:pt x="1466" y="460"/>
                    <a:pt x="1443" y="464"/>
                  </a:cubicBezTo>
                  <a:cubicBezTo>
                    <a:pt x="1443" y="462"/>
                    <a:pt x="1443" y="462"/>
                    <a:pt x="1443" y="462"/>
                  </a:cubicBezTo>
                  <a:cubicBezTo>
                    <a:pt x="1359" y="81"/>
                    <a:pt x="1359" y="81"/>
                    <a:pt x="1359" y="81"/>
                  </a:cubicBezTo>
                  <a:cubicBezTo>
                    <a:pt x="1354" y="61"/>
                    <a:pt x="1336" y="47"/>
                    <a:pt x="1315" y="47"/>
                  </a:cubicBezTo>
                  <a:cubicBezTo>
                    <a:pt x="1177" y="47"/>
                    <a:pt x="1177" y="47"/>
                    <a:pt x="1177" y="47"/>
                  </a:cubicBezTo>
                  <a:cubicBezTo>
                    <a:pt x="1171" y="46"/>
                    <a:pt x="1147" y="41"/>
                    <a:pt x="1124" y="17"/>
                  </a:cubicBezTo>
                  <a:cubicBezTo>
                    <a:pt x="1107" y="0"/>
                    <a:pt x="1079" y="0"/>
                    <a:pt x="1062" y="17"/>
                  </a:cubicBezTo>
                  <a:cubicBezTo>
                    <a:pt x="1045" y="35"/>
                    <a:pt x="1045" y="63"/>
                    <a:pt x="1062" y="80"/>
                  </a:cubicBezTo>
                  <a:cubicBezTo>
                    <a:pt x="1112" y="130"/>
                    <a:pt x="1165" y="134"/>
                    <a:pt x="1171" y="135"/>
                  </a:cubicBezTo>
                  <a:cubicBezTo>
                    <a:pt x="1174" y="135"/>
                    <a:pt x="1174" y="135"/>
                    <a:pt x="1174" y="135"/>
                  </a:cubicBezTo>
                  <a:cubicBezTo>
                    <a:pt x="1280" y="135"/>
                    <a:pt x="1280" y="135"/>
                    <a:pt x="1280" y="135"/>
                  </a:cubicBezTo>
                  <a:cubicBezTo>
                    <a:pt x="1312" y="278"/>
                    <a:pt x="1312" y="278"/>
                    <a:pt x="1312" y="278"/>
                  </a:cubicBezTo>
                  <a:cubicBezTo>
                    <a:pt x="675" y="278"/>
                    <a:pt x="675" y="278"/>
                    <a:pt x="675" y="278"/>
                  </a:cubicBezTo>
                  <a:cubicBezTo>
                    <a:pt x="636" y="202"/>
                    <a:pt x="636" y="202"/>
                    <a:pt x="636" y="202"/>
                  </a:cubicBezTo>
                  <a:cubicBezTo>
                    <a:pt x="655" y="200"/>
                    <a:pt x="655" y="200"/>
                    <a:pt x="655" y="200"/>
                  </a:cubicBezTo>
                  <a:cubicBezTo>
                    <a:pt x="656" y="200"/>
                    <a:pt x="657" y="200"/>
                    <a:pt x="658" y="199"/>
                  </a:cubicBezTo>
                  <a:cubicBezTo>
                    <a:pt x="691" y="196"/>
                    <a:pt x="717" y="169"/>
                    <a:pt x="717" y="135"/>
                  </a:cubicBezTo>
                  <a:cubicBezTo>
                    <a:pt x="717" y="102"/>
                    <a:pt x="692" y="75"/>
                    <a:pt x="660" y="71"/>
                  </a:cubicBezTo>
                  <a:cubicBezTo>
                    <a:pt x="658" y="70"/>
                    <a:pt x="655" y="70"/>
                    <a:pt x="652" y="70"/>
                  </a:cubicBezTo>
                  <a:cubicBezTo>
                    <a:pt x="454" y="70"/>
                    <a:pt x="454" y="70"/>
                    <a:pt x="454" y="70"/>
                  </a:cubicBezTo>
                  <a:cubicBezTo>
                    <a:pt x="451" y="70"/>
                    <a:pt x="448" y="70"/>
                    <a:pt x="445" y="71"/>
                  </a:cubicBezTo>
                  <a:cubicBezTo>
                    <a:pt x="409" y="75"/>
                    <a:pt x="381" y="106"/>
                    <a:pt x="381" y="143"/>
                  </a:cubicBezTo>
                  <a:cubicBezTo>
                    <a:pt x="381" y="181"/>
                    <a:pt x="409" y="211"/>
                    <a:pt x="446" y="215"/>
                  </a:cubicBezTo>
                  <a:cubicBezTo>
                    <a:pt x="448" y="216"/>
                    <a:pt x="451" y="216"/>
                    <a:pt x="453" y="216"/>
                  </a:cubicBezTo>
                  <a:cubicBezTo>
                    <a:pt x="454" y="216"/>
                    <a:pt x="454" y="216"/>
                    <a:pt x="454" y="216"/>
                  </a:cubicBezTo>
                  <a:cubicBezTo>
                    <a:pt x="454" y="216"/>
                    <a:pt x="454" y="216"/>
                    <a:pt x="454" y="216"/>
                  </a:cubicBezTo>
                  <a:cubicBezTo>
                    <a:pt x="455" y="216"/>
                    <a:pt x="457" y="216"/>
                    <a:pt x="458" y="216"/>
                  </a:cubicBezTo>
                  <a:cubicBezTo>
                    <a:pt x="541" y="209"/>
                    <a:pt x="541" y="209"/>
                    <a:pt x="541" y="209"/>
                  </a:cubicBezTo>
                  <a:cubicBezTo>
                    <a:pt x="603" y="331"/>
                    <a:pt x="603" y="331"/>
                    <a:pt x="603" y="331"/>
                  </a:cubicBezTo>
                  <a:cubicBezTo>
                    <a:pt x="524" y="484"/>
                    <a:pt x="524" y="484"/>
                    <a:pt x="524" y="484"/>
                  </a:cubicBezTo>
                  <a:cubicBezTo>
                    <a:pt x="481" y="467"/>
                    <a:pt x="434" y="458"/>
                    <a:pt x="386" y="458"/>
                  </a:cubicBezTo>
                  <a:cubicBezTo>
                    <a:pt x="173" y="458"/>
                    <a:pt x="0" y="631"/>
                    <a:pt x="0" y="844"/>
                  </a:cubicBezTo>
                  <a:cubicBezTo>
                    <a:pt x="0" y="1057"/>
                    <a:pt x="173" y="1230"/>
                    <a:pt x="386" y="1230"/>
                  </a:cubicBezTo>
                  <a:cubicBezTo>
                    <a:pt x="585" y="1230"/>
                    <a:pt x="749" y="1079"/>
                    <a:pt x="769" y="885"/>
                  </a:cubicBezTo>
                  <a:cubicBezTo>
                    <a:pt x="911" y="885"/>
                    <a:pt x="911" y="885"/>
                    <a:pt x="911" y="885"/>
                  </a:cubicBezTo>
                  <a:cubicBezTo>
                    <a:pt x="911" y="885"/>
                    <a:pt x="911" y="885"/>
                    <a:pt x="911" y="885"/>
                  </a:cubicBezTo>
                  <a:cubicBezTo>
                    <a:pt x="911" y="885"/>
                    <a:pt x="911" y="885"/>
                    <a:pt x="911" y="885"/>
                  </a:cubicBezTo>
                  <a:cubicBezTo>
                    <a:pt x="912" y="885"/>
                    <a:pt x="912" y="885"/>
                    <a:pt x="912" y="885"/>
                  </a:cubicBezTo>
                  <a:cubicBezTo>
                    <a:pt x="915" y="884"/>
                    <a:pt x="918" y="884"/>
                    <a:pt x="921" y="883"/>
                  </a:cubicBezTo>
                  <a:cubicBezTo>
                    <a:pt x="922" y="883"/>
                    <a:pt x="923" y="883"/>
                    <a:pt x="924" y="883"/>
                  </a:cubicBezTo>
                  <a:cubicBezTo>
                    <a:pt x="926" y="882"/>
                    <a:pt x="928" y="881"/>
                    <a:pt x="931" y="880"/>
                  </a:cubicBezTo>
                  <a:cubicBezTo>
                    <a:pt x="931" y="880"/>
                    <a:pt x="931" y="880"/>
                    <a:pt x="931" y="880"/>
                  </a:cubicBezTo>
                  <a:cubicBezTo>
                    <a:pt x="933" y="879"/>
                    <a:pt x="934" y="878"/>
                    <a:pt x="935" y="877"/>
                  </a:cubicBezTo>
                  <a:cubicBezTo>
                    <a:pt x="936" y="877"/>
                    <a:pt x="937" y="876"/>
                    <a:pt x="938" y="875"/>
                  </a:cubicBezTo>
                  <a:cubicBezTo>
                    <a:pt x="940" y="874"/>
                    <a:pt x="942" y="872"/>
                    <a:pt x="943" y="870"/>
                  </a:cubicBezTo>
                  <a:cubicBezTo>
                    <a:pt x="944" y="870"/>
                    <a:pt x="944" y="870"/>
                    <a:pt x="945" y="869"/>
                  </a:cubicBezTo>
                  <a:cubicBezTo>
                    <a:pt x="945" y="869"/>
                    <a:pt x="945" y="869"/>
                    <a:pt x="945" y="869"/>
                  </a:cubicBezTo>
                  <a:cubicBezTo>
                    <a:pt x="945" y="869"/>
                    <a:pt x="945" y="869"/>
                    <a:pt x="945" y="869"/>
                  </a:cubicBezTo>
                  <a:cubicBezTo>
                    <a:pt x="1341" y="411"/>
                    <a:pt x="1341" y="411"/>
                    <a:pt x="1341" y="411"/>
                  </a:cubicBezTo>
                  <a:cubicBezTo>
                    <a:pt x="1357" y="483"/>
                    <a:pt x="1357" y="483"/>
                    <a:pt x="1357" y="483"/>
                  </a:cubicBezTo>
                  <a:cubicBezTo>
                    <a:pt x="1358" y="486"/>
                    <a:pt x="1358" y="486"/>
                    <a:pt x="1358" y="486"/>
                  </a:cubicBezTo>
                  <a:cubicBezTo>
                    <a:pt x="1359" y="490"/>
                    <a:pt x="1359" y="490"/>
                    <a:pt x="1359" y="490"/>
                  </a:cubicBezTo>
                  <a:cubicBezTo>
                    <a:pt x="1222" y="549"/>
                    <a:pt x="1126" y="685"/>
                    <a:pt x="1126" y="844"/>
                  </a:cubicBezTo>
                  <a:cubicBezTo>
                    <a:pt x="1126" y="1057"/>
                    <a:pt x="1299" y="1230"/>
                    <a:pt x="1512" y="1230"/>
                  </a:cubicBezTo>
                  <a:cubicBezTo>
                    <a:pt x="1725" y="1230"/>
                    <a:pt x="1898" y="1057"/>
                    <a:pt x="1898" y="844"/>
                  </a:cubicBezTo>
                  <a:cubicBezTo>
                    <a:pt x="1898" y="631"/>
                    <a:pt x="1725" y="458"/>
                    <a:pt x="1512" y="458"/>
                  </a:cubicBezTo>
                  <a:close/>
                  <a:moveTo>
                    <a:pt x="652" y="428"/>
                  </a:moveTo>
                  <a:cubicBezTo>
                    <a:pt x="840" y="797"/>
                    <a:pt x="840" y="797"/>
                    <a:pt x="840" y="797"/>
                  </a:cubicBezTo>
                  <a:cubicBezTo>
                    <a:pt x="769" y="797"/>
                    <a:pt x="769" y="797"/>
                    <a:pt x="769" y="797"/>
                  </a:cubicBezTo>
                  <a:cubicBezTo>
                    <a:pt x="755" y="684"/>
                    <a:pt x="692" y="586"/>
                    <a:pt x="602" y="525"/>
                  </a:cubicBezTo>
                  <a:lnTo>
                    <a:pt x="652" y="428"/>
                  </a:lnTo>
                  <a:close/>
                  <a:moveTo>
                    <a:pt x="679" y="798"/>
                  </a:moveTo>
                  <a:cubicBezTo>
                    <a:pt x="459" y="799"/>
                    <a:pt x="459" y="799"/>
                    <a:pt x="459" y="799"/>
                  </a:cubicBezTo>
                  <a:cubicBezTo>
                    <a:pt x="561" y="604"/>
                    <a:pt x="561" y="604"/>
                    <a:pt x="561" y="604"/>
                  </a:cubicBezTo>
                  <a:cubicBezTo>
                    <a:pt x="623" y="649"/>
                    <a:pt x="667" y="718"/>
                    <a:pt x="679" y="798"/>
                  </a:cubicBezTo>
                  <a:close/>
                  <a:moveTo>
                    <a:pt x="386" y="1142"/>
                  </a:moveTo>
                  <a:cubicBezTo>
                    <a:pt x="221" y="1141"/>
                    <a:pt x="88" y="1008"/>
                    <a:pt x="88" y="844"/>
                  </a:cubicBezTo>
                  <a:cubicBezTo>
                    <a:pt x="88" y="680"/>
                    <a:pt x="221" y="547"/>
                    <a:pt x="386" y="546"/>
                  </a:cubicBezTo>
                  <a:cubicBezTo>
                    <a:pt x="420" y="547"/>
                    <a:pt x="452" y="553"/>
                    <a:pt x="483" y="563"/>
                  </a:cubicBezTo>
                  <a:cubicBezTo>
                    <a:pt x="347" y="824"/>
                    <a:pt x="347" y="824"/>
                    <a:pt x="347" y="824"/>
                  </a:cubicBezTo>
                  <a:cubicBezTo>
                    <a:pt x="340" y="837"/>
                    <a:pt x="340" y="854"/>
                    <a:pt x="348" y="867"/>
                  </a:cubicBezTo>
                  <a:cubicBezTo>
                    <a:pt x="356" y="880"/>
                    <a:pt x="371" y="888"/>
                    <a:pt x="386" y="888"/>
                  </a:cubicBezTo>
                  <a:cubicBezTo>
                    <a:pt x="386" y="888"/>
                    <a:pt x="386" y="888"/>
                    <a:pt x="386" y="888"/>
                  </a:cubicBezTo>
                  <a:cubicBezTo>
                    <a:pt x="680" y="886"/>
                    <a:pt x="680" y="886"/>
                    <a:pt x="680" y="886"/>
                  </a:cubicBezTo>
                  <a:cubicBezTo>
                    <a:pt x="659" y="1030"/>
                    <a:pt x="536" y="1141"/>
                    <a:pt x="386" y="1142"/>
                  </a:cubicBezTo>
                  <a:close/>
                  <a:moveTo>
                    <a:pt x="921" y="762"/>
                  </a:moveTo>
                  <a:cubicBezTo>
                    <a:pt x="720" y="366"/>
                    <a:pt x="720" y="366"/>
                    <a:pt x="720" y="366"/>
                  </a:cubicBezTo>
                  <a:cubicBezTo>
                    <a:pt x="1263" y="366"/>
                    <a:pt x="1263" y="366"/>
                    <a:pt x="1263" y="366"/>
                  </a:cubicBezTo>
                  <a:lnTo>
                    <a:pt x="921" y="762"/>
                  </a:lnTo>
                  <a:close/>
                  <a:moveTo>
                    <a:pt x="1512" y="1142"/>
                  </a:moveTo>
                  <a:cubicBezTo>
                    <a:pt x="1348" y="1141"/>
                    <a:pt x="1215" y="1008"/>
                    <a:pt x="1214" y="844"/>
                  </a:cubicBezTo>
                  <a:cubicBezTo>
                    <a:pt x="1215" y="725"/>
                    <a:pt x="1284" y="623"/>
                    <a:pt x="1385" y="575"/>
                  </a:cubicBezTo>
                  <a:cubicBezTo>
                    <a:pt x="1470" y="857"/>
                    <a:pt x="1470" y="857"/>
                    <a:pt x="1470" y="857"/>
                  </a:cubicBezTo>
                  <a:cubicBezTo>
                    <a:pt x="1476" y="876"/>
                    <a:pt x="1493" y="888"/>
                    <a:pt x="1512" y="888"/>
                  </a:cubicBezTo>
                  <a:cubicBezTo>
                    <a:pt x="1516" y="888"/>
                    <a:pt x="1521" y="888"/>
                    <a:pt x="1525" y="886"/>
                  </a:cubicBezTo>
                  <a:cubicBezTo>
                    <a:pt x="1548" y="879"/>
                    <a:pt x="1561" y="855"/>
                    <a:pt x="1554" y="831"/>
                  </a:cubicBezTo>
                  <a:cubicBezTo>
                    <a:pt x="1554" y="831"/>
                    <a:pt x="1554" y="831"/>
                    <a:pt x="1554" y="831"/>
                  </a:cubicBezTo>
                  <a:cubicBezTo>
                    <a:pt x="1469" y="550"/>
                    <a:pt x="1469" y="550"/>
                    <a:pt x="1469" y="550"/>
                  </a:cubicBezTo>
                  <a:cubicBezTo>
                    <a:pt x="1483" y="548"/>
                    <a:pt x="1497" y="547"/>
                    <a:pt x="1512" y="546"/>
                  </a:cubicBezTo>
                  <a:cubicBezTo>
                    <a:pt x="1676" y="547"/>
                    <a:pt x="1809" y="680"/>
                    <a:pt x="1810" y="844"/>
                  </a:cubicBezTo>
                  <a:cubicBezTo>
                    <a:pt x="1809" y="1008"/>
                    <a:pt x="1676" y="1141"/>
                    <a:pt x="1512" y="1142"/>
                  </a:cubicBezTo>
                  <a:close/>
                </a:path>
              </a:pathLst>
            </a:custGeom>
            <a:solidFill>
              <a:srgbClr val="FF8C00"/>
            </a:solidFill>
            <a:ln>
              <a:noFill/>
            </a:ln>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591" name="Freeform 590"/>
            <p:cNvSpPr>
              <a:spLocks noEditPoints="1"/>
            </p:cNvSpPr>
            <p:nvPr/>
          </p:nvSpPr>
          <p:spPr bwMode="auto">
            <a:xfrm>
              <a:off x="7346081" y="6646631"/>
              <a:ext cx="461492" cy="299403"/>
            </a:xfrm>
            <a:custGeom>
              <a:avLst/>
              <a:gdLst>
                <a:gd name="T0" fmla="*/ 1443 w 1898"/>
                <a:gd name="T1" fmla="*/ 464 h 1230"/>
                <a:gd name="T2" fmla="*/ 1359 w 1898"/>
                <a:gd name="T3" fmla="*/ 81 h 1230"/>
                <a:gd name="T4" fmla="*/ 1177 w 1898"/>
                <a:gd name="T5" fmla="*/ 47 h 1230"/>
                <a:gd name="T6" fmla="*/ 1062 w 1898"/>
                <a:gd name="T7" fmla="*/ 17 h 1230"/>
                <a:gd name="T8" fmla="*/ 1171 w 1898"/>
                <a:gd name="T9" fmla="*/ 135 h 1230"/>
                <a:gd name="T10" fmla="*/ 1280 w 1898"/>
                <a:gd name="T11" fmla="*/ 135 h 1230"/>
                <a:gd name="T12" fmla="*/ 675 w 1898"/>
                <a:gd name="T13" fmla="*/ 278 h 1230"/>
                <a:gd name="T14" fmla="*/ 655 w 1898"/>
                <a:gd name="T15" fmla="*/ 200 h 1230"/>
                <a:gd name="T16" fmla="*/ 717 w 1898"/>
                <a:gd name="T17" fmla="*/ 135 h 1230"/>
                <a:gd name="T18" fmla="*/ 652 w 1898"/>
                <a:gd name="T19" fmla="*/ 70 h 1230"/>
                <a:gd name="T20" fmla="*/ 445 w 1898"/>
                <a:gd name="T21" fmla="*/ 71 h 1230"/>
                <a:gd name="T22" fmla="*/ 446 w 1898"/>
                <a:gd name="T23" fmla="*/ 215 h 1230"/>
                <a:gd name="T24" fmla="*/ 454 w 1898"/>
                <a:gd name="T25" fmla="*/ 216 h 1230"/>
                <a:gd name="T26" fmla="*/ 458 w 1898"/>
                <a:gd name="T27" fmla="*/ 216 h 1230"/>
                <a:gd name="T28" fmla="*/ 603 w 1898"/>
                <a:gd name="T29" fmla="*/ 331 h 1230"/>
                <a:gd name="T30" fmla="*/ 386 w 1898"/>
                <a:gd name="T31" fmla="*/ 458 h 1230"/>
                <a:gd name="T32" fmla="*/ 386 w 1898"/>
                <a:gd name="T33" fmla="*/ 1230 h 1230"/>
                <a:gd name="T34" fmla="*/ 911 w 1898"/>
                <a:gd name="T35" fmla="*/ 885 h 1230"/>
                <a:gd name="T36" fmla="*/ 911 w 1898"/>
                <a:gd name="T37" fmla="*/ 885 h 1230"/>
                <a:gd name="T38" fmla="*/ 921 w 1898"/>
                <a:gd name="T39" fmla="*/ 883 h 1230"/>
                <a:gd name="T40" fmla="*/ 931 w 1898"/>
                <a:gd name="T41" fmla="*/ 880 h 1230"/>
                <a:gd name="T42" fmla="*/ 935 w 1898"/>
                <a:gd name="T43" fmla="*/ 877 h 1230"/>
                <a:gd name="T44" fmla="*/ 943 w 1898"/>
                <a:gd name="T45" fmla="*/ 870 h 1230"/>
                <a:gd name="T46" fmla="*/ 945 w 1898"/>
                <a:gd name="T47" fmla="*/ 869 h 1230"/>
                <a:gd name="T48" fmla="*/ 1341 w 1898"/>
                <a:gd name="T49" fmla="*/ 411 h 1230"/>
                <a:gd name="T50" fmla="*/ 1358 w 1898"/>
                <a:gd name="T51" fmla="*/ 486 h 1230"/>
                <a:gd name="T52" fmla="*/ 1126 w 1898"/>
                <a:gd name="T53" fmla="*/ 844 h 1230"/>
                <a:gd name="T54" fmla="*/ 1898 w 1898"/>
                <a:gd name="T55" fmla="*/ 844 h 1230"/>
                <a:gd name="T56" fmla="*/ 652 w 1898"/>
                <a:gd name="T57" fmla="*/ 428 h 1230"/>
                <a:gd name="T58" fmla="*/ 769 w 1898"/>
                <a:gd name="T59" fmla="*/ 797 h 1230"/>
                <a:gd name="T60" fmla="*/ 652 w 1898"/>
                <a:gd name="T61" fmla="*/ 428 h 1230"/>
                <a:gd name="T62" fmla="*/ 459 w 1898"/>
                <a:gd name="T63" fmla="*/ 799 h 1230"/>
                <a:gd name="T64" fmla="*/ 679 w 1898"/>
                <a:gd name="T65" fmla="*/ 798 h 1230"/>
                <a:gd name="T66" fmla="*/ 88 w 1898"/>
                <a:gd name="T67" fmla="*/ 844 h 1230"/>
                <a:gd name="T68" fmla="*/ 483 w 1898"/>
                <a:gd name="T69" fmla="*/ 563 h 1230"/>
                <a:gd name="T70" fmla="*/ 348 w 1898"/>
                <a:gd name="T71" fmla="*/ 867 h 1230"/>
                <a:gd name="T72" fmla="*/ 386 w 1898"/>
                <a:gd name="T73" fmla="*/ 888 h 1230"/>
                <a:gd name="T74" fmla="*/ 386 w 1898"/>
                <a:gd name="T75" fmla="*/ 1142 h 1230"/>
                <a:gd name="T76" fmla="*/ 720 w 1898"/>
                <a:gd name="T77" fmla="*/ 366 h 1230"/>
                <a:gd name="T78" fmla="*/ 921 w 1898"/>
                <a:gd name="T79" fmla="*/ 762 h 1230"/>
                <a:gd name="T80" fmla="*/ 1214 w 1898"/>
                <a:gd name="T81" fmla="*/ 844 h 1230"/>
                <a:gd name="T82" fmla="*/ 1470 w 1898"/>
                <a:gd name="T83" fmla="*/ 857 h 1230"/>
                <a:gd name="T84" fmla="*/ 1525 w 1898"/>
                <a:gd name="T85" fmla="*/ 886 h 1230"/>
                <a:gd name="T86" fmla="*/ 1554 w 1898"/>
                <a:gd name="T87" fmla="*/ 831 h 1230"/>
                <a:gd name="T88" fmla="*/ 1512 w 1898"/>
                <a:gd name="T89" fmla="*/ 546 h 1230"/>
                <a:gd name="T90" fmla="*/ 1512 w 1898"/>
                <a:gd name="T91" fmla="*/ 1142 h 1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898" h="1230">
                  <a:moveTo>
                    <a:pt x="1512" y="458"/>
                  </a:moveTo>
                  <a:cubicBezTo>
                    <a:pt x="1489" y="458"/>
                    <a:pt x="1466" y="460"/>
                    <a:pt x="1443" y="464"/>
                  </a:cubicBezTo>
                  <a:cubicBezTo>
                    <a:pt x="1443" y="462"/>
                    <a:pt x="1443" y="462"/>
                    <a:pt x="1443" y="462"/>
                  </a:cubicBezTo>
                  <a:cubicBezTo>
                    <a:pt x="1359" y="81"/>
                    <a:pt x="1359" y="81"/>
                    <a:pt x="1359" y="81"/>
                  </a:cubicBezTo>
                  <a:cubicBezTo>
                    <a:pt x="1354" y="61"/>
                    <a:pt x="1336" y="47"/>
                    <a:pt x="1315" y="47"/>
                  </a:cubicBezTo>
                  <a:cubicBezTo>
                    <a:pt x="1177" y="47"/>
                    <a:pt x="1177" y="47"/>
                    <a:pt x="1177" y="47"/>
                  </a:cubicBezTo>
                  <a:cubicBezTo>
                    <a:pt x="1171" y="46"/>
                    <a:pt x="1147" y="41"/>
                    <a:pt x="1124" y="17"/>
                  </a:cubicBezTo>
                  <a:cubicBezTo>
                    <a:pt x="1107" y="0"/>
                    <a:pt x="1079" y="0"/>
                    <a:pt x="1062" y="17"/>
                  </a:cubicBezTo>
                  <a:cubicBezTo>
                    <a:pt x="1045" y="35"/>
                    <a:pt x="1045" y="63"/>
                    <a:pt x="1062" y="80"/>
                  </a:cubicBezTo>
                  <a:cubicBezTo>
                    <a:pt x="1112" y="130"/>
                    <a:pt x="1165" y="134"/>
                    <a:pt x="1171" y="135"/>
                  </a:cubicBezTo>
                  <a:cubicBezTo>
                    <a:pt x="1174" y="135"/>
                    <a:pt x="1174" y="135"/>
                    <a:pt x="1174" y="135"/>
                  </a:cubicBezTo>
                  <a:cubicBezTo>
                    <a:pt x="1280" y="135"/>
                    <a:pt x="1280" y="135"/>
                    <a:pt x="1280" y="135"/>
                  </a:cubicBezTo>
                  <a:cubicBezTo>
                    <a:pt x="1312" y="278"/>
                    <a:pt x="1312" y="278"/>
                    <a:pt x="1312" y="278"/>
                  </a:cubicBezTo>
                  <a:cubicBezTo>
                    <a:pt x="675" y="278"/>
                    <a:pt x="675" y="278"/>
                    <a:pt x="675" y="278"/>
                  </a:cubicBezTo>
                  <a:cubicBezTo>
                    <a:pt x="636" y="202"/>
                    <a:pt x="636" y="202"/>
                    <a:pt x="636" y="202"/>
                  </a:cubicBezTo>
                  <a:cubicBezTo>
                    <a:pt x="655" y="200"/>
                    <a:pt x="655" y="200"/>
                    <a:pt x="655" y="200"/>
                  </a:cubicBezTo>
                  <a:cubicBezTo>
                    <a:pt x="656" y="200"/>
                    <a:pt x="657" y="200"/>
                    <a:pt x="658" y="199"/>
                  </a:cubicBezTo>
                  <a:cubicBezTo>
                    <a:pt x="691" y="196"/>
                    <a:pt x="717" y="169"/>
                    <a:pt x="717" y="135"/>
                  </a:cubicBezTo>
                  <a:cubicBezTo>
                    <a:pt x="717" y="102"/>
                    <a:pt x="692" y="75"/>
                    <a:pt x="660" y="71"/>
                  </a:cubicBezTo>
                  <a:cubicBezTo>
                    <a:pt x="658" y="70"/>
                    <a:pt x="655" y="70"/>
                    <a:pt x="652" y="70"/>
                  </a:cubicBezTo>
                  <a:cubicBezTo>
                    <a:pt x="454" y="70"/>
                    <a:pt x="454" y="70"/>
                    <a:pt x="454" y="70"/>
                  </a:cubicBezTo>
                  <a:cubicBezTo>
                    <a:pt x="451" y="70"/>
                    <a:pt x="448" y="70"/>
                    <a:pt x="445" y="71"/>
                  </a:cubicBezTo>
                  <a:cubicBezTo>
                    <a:pt x="409" y="75"/>
                    <a:pt x="381" y="106"/>
                    <a:pt x="381" y="143"/>
                  </a:cubicBezTo>
                  <a:cubicBezTo>
                    <a:pt x="381" y="181"/>
                    <a:pt x="409" y="211"/>
                    <a:pt x="446" y="215"/>
                  </a:cubicBezTo>
                  <a:cubicBezTo>
                    <a:pt x="448" y="216"/>
                    <a:pt x="451" y="216"/>
                    <a:pt x="453" y="216"/>
                  </a:cubicBezTo>
                  <a:cubicBezTo>
                    <a:pt x="454" y="216"/>
                    <a:pt x="454" y="216"/>
                    <a:pt x="454" y="216"/>
                  </a:cubicBezTo>
                  <a:cubicBezTo>
                    <a:pt x="454" y="216"/>
                    <a:pt x="454" y="216"/>
                    <a:pt x="454" y="216"/>
                  </a:cubicBezTo>
                  <a:cubicBezTo>
                    <a:pt x="455" y="216"/>
                    <a:pt x="457" y="216"/>
                    <a:pt x="458" y="216"/>
                  </a:cubicBezTo>
                  <a:cubicBezTo>
                    <a:pt x="541" y="209"/>
                    <a:pt x="541" y="209"/>
                    <a:pt x="541" y="209"/>
                  </a:cubicBezTo>
                  <a:cubicBezTo>
                    <a:pt x="603" y="331"/>
                    <a:pt x="603" y="331"/>
                    <a:pt x="603" y="331"/>
                  </a:cubicBezTo>
                  <a:cubicBezTo>
                    <a:pt x="524" y="484"/>
                    <a:pt x="524" y="484"/>
                    <a:pt x="524" y="484"/>
                  </a:cubicBezTo>
                  <a:cubicBezTo>
                    <a:pt x="481" y="467"/>
                    <a:pt x="434" y="458"/>
                    <a:pt x="386" y="458"/>
                  </a:cubicBezTo>
                  <a:cubicBezTo>
                    <a:pt x="173" y="458"/>
                    <a:pt x="0" y="631"/>
                    <a:pt x="0" y="844"/>
                  </a:cubicBezTo>
                  <a:cubicBezTo>
                    <a:pt x="0" y="1057"/>
                    <a:pt x="173" y="1230"/>
                    <a:pt x="386" y="1230"/>
                  </a:cubicBezTo>
                  <a:cubicBezTo>
                    <a:pt x="585" y="1230"/>
                    <a:pt x="749" y="1079"/>
                    <a:pt x="769" y="885"/>
                  </a:cubicBezTo>
                  <a:cubicBezTo>
                    <a:pt x="911" y="885"/>
                    <a:pt x="911" y="885"/>
                    <a:pt x="911" y="885"/>
                  </a:cubicBezTo>
                  <a:cubicBezTo>
                    <a:pt x="911" y="885"/>
                    <a:pt x="911" y="885"/>
                    <a:pt x="911" y="885"/>
                  </a:cubicBezTo>
                  <a:cubicBezTo>
                    <a:pt x="911" y="885"/>
                    <a:pt x="911" y="885"/>
                    <a:pt x="911" y="885"/>
                  </a:cubicBezTo>
                  <a:cubicBezTo>
                    <a:pt x="912" y="885"/>
                    <a:pt x="912" y="885"/>
                    <a:pt x="912" y="885"/>
                  </a:cubicBezTo>
                  <a:cubicBezTo>
                    <a:pt x="915" y="884"/>
                    <a:pt x="918" y="884"/>
                    <a:pt x="921" y="883"/>
                  </a:cubicBezTo>
                  <a:cubicBezTo>
                    <a:pt x="922" y="883"/>
                    <a:pt x="923" y="883"/>
                    <a:pt x="924" y="883"/>
                  </a:cubicBezTo>
                  <a:cubicBezTo>
                    <a:pt x="926" y="882"/>
                    <a:pt x="928" y="881"/>
                    <a:pt x="931" y="880"/>
                  </a:cubicBezTo>
                  <a:cubicBezTo>
                    <a:pt x="931" y="880"/>
                    <a:pt x="931" y="880"/>
                    <a:pt x="931" y="880"/>
                  </a:cubicBezTo>
                  <a:cubicBezTo>
                    <a:pt x="933" y="879"/>
                    <a:pt x="934" y="878"/>
                    <a:pt x="935" y="877"/>
                  </a:cubicBezTo>
                  <a:cubicBezTo>
                    <a:pt x="936" y="877"/>
                    <a:pt x="937" y="876"/>
                    <a:pt x="938" y="875"/>
                  </a:cubicBezTo>
                  <a:cubicBezTo>
                    <a:pt x="940" y="874"/>
                    <a:pt x="942" y="872"/>
                    <a:pt x="943" y="870"/>
                  </a:cubicBezTo>
                  <a:cubicBezTo>
                    <a:pt x="944" y="870"/>
                    <a:pt x="944" y="870"/>
                    <a:pt x="945" y="869"/>
                  </a:cubicBezTo>
                  <a:cubicBezTo>
                    <a:pt x="945" y="869"/>
                    <a:pt x="945" y="869"/>
                    <a:pt x="945" y="869"/>
                  </a:cubicBezTo>
                  <a:cubicBezTo>
                    <a:pt x="945" y="869"/>
                    <a:pt x="945" y="869"/>
                    <a:pt x="945" y="869"/>
                  </a:cubicBezTo>
                  <a:cubicBezTo>
                    <a:pt x="1341" y="411"/>
                    <a:pt x="1341" y="411"/>
                    <a:pt x="1341" y="411"/>
                  </a:cubicBezTo>
                  <a:cubicBezTo>
                    <a:pt x="1357" y="483"/>
                    <a:pt x="1357" y="483"/>
                    <a:pt x="1357" y="483"/>
                  </a:cubicBezTo>
                  <a:cubicBezTo>
                    <a:pt x="1358" y="486"/>
                    <a:pt x="1358" y="486"/>
                    <a:pt x="1358" y="486"/>
                  </a:cubicBezTo>
                  <a:cubicBezTo>
                    <a:pt x="1359" y="490"/>
                    <a:pt x="1359" y="490"/>
                    <a:pt x="1359" y="490"/>
                  </a:cubicBezTo>
                  <a:cubicBezTo>
                    <a:pt x="1222" y="549"/>
                    <a:pt x="1126" y="685"/>
                    <a:pt x="1126" y="844"/>
                  </a:cubicBezTo>
                  <a:cubicBezTo>
                    <a:pt x="1126" y="1057"/>
                    <a:pt x="1299" y="1230"/>
                    <a:pt x="1512" y="1230"/>
                  </a:cubicBezTo>
                  <a:cubicBezTo>
                    <a:pt x="1725" y="1230"/>
                    <a:pt x="1898" y="1057"/>
                    <a:pt x="1898" y="844"/>
                  </a:cubicBezTo>
                  <a:cubicBezTo>
                    <a:pt x="1898" y="631"/>
                    <a:pt x="1725" y="458"/>
                    <a:pt x="1512" y="458"/>
                  </a:cubicBezTo>
                  <a:close/>
                  <a:moveTo>
                    <a:pt x="652" y="428"/>
                  </a:moveTo>
                  <a:cubicBezTo>
                    <a:pt x="840" y="797"/>
                    <a:pt x="840" y="797"/>
                    <a:pt x="840" y="797"/>
                  </a:cubicBezTo>
                  <a:cubicBezTo>
                    <a:pt x="769" y="797"/>
                    <a:pt x="769" y="797"/>
                    <a:pt x="769" y="797"/>
                  </a:cubicBezTo>
                  <a:cubicBezTo>
                    <a:pt x="755" y="684"/>
                    <a:pt x="692" y="586"/>
                    <a:pt x="602" y="525"/>
                  </a:cubicBezTo>
                  <a:lnTo>
                    <a:pt x="652" y="428"/>
                  </a:lnTo>
                  <a:close/>
                  <a:moveTo>
                    <a:pt x="679" y="798"/>
                  </a:moveTo>
                  <a:cubicBezTo>
                    <a:pt x="459" y="799"/>
                    <a:pt x="459" y="799"/>
                    <a:pt x="459" y="799"/>
                  </a:cubicBezTo>
                  <a:cubicBezTo>
                    <a:pt x="561" y="604"/>
                    <a:pt x="561" y="604"/>
                    <a:pt x="561" y="604"/>
                  </a:cubicBezTo>
                  <a:cubicBezTo>
                    <a:pt x="623" y="649"/>
                    <a:pt x="667" y="718"/>
                    <a:pt x="679" y="798"/>
                  </a:cubicBezTo>
                  <a:close/>
                  <a:moveTo>
                    <a:pt x="386" y="1142"/>
                  </a:moveTo>
                  <a:cubicBezTo>
                    <a:pt x="221" y="1141"/>
                    <a:pt x="88" y="1008"/>
                    <a:pt x="88" y="844"/>
                  </a:cubicBezTo>
                  <a:cubicBezTo>
                    <a:pt x="88" y="680"/>
                    <a:pt x="221" y="547"/>
                    <a:pt x="386" y="546"/>
                  </a:cubicBezTo>
                  <a:cubicBezTo>
                    <a:pt x="420" y="547"/>
                    <a:pt x="452" y="553"/>
                    <a:pt x="483" y="563"/>
                  </a:cubicBezTo>
                  <a:cubicBezTo>
                    <a:pt x="347" y="824"/>
                    <a:pt x="347" y="824"/>
                    <a:pt x="347" y="824"/>
                  </a:cubicBezTo>
                  <a:cubicBezTo>
                    <a:pt x="340" y="837"/>
                    <a:pt x="340" y="854"/>
                    <a:pt x="348" y="867"/>
                  </a:cubicBezTo>
                  <a:cubicBezTo>
                    <a:pt x="356" y="880"/>
                    <a:pt x="371" y="888"/>
                    <a:pt x="386" y="888"/>
                  </a:cubicBezTo>
                  <a:cubicBezTo>
                    <a:pt x="386" y="888"/>
                    <a:pt x="386" y="888"/>
                    <a:pt x="386" y="888"/>
                  </a:cubicBezTo>
                  <a:cubicBezTo>
                    <a:pt x="680" y="886"/>
                    <a:pt x="680" y="886"/>
                    <a:pt x="680" y="886"/>
                  </a:cubicBezTo>
                  <a:cubicBezTo>
                    <a:pt x="659" y="1030"/>
                    <a:pt x="536" y="1141"/>
                    <a:pt x="386" y="1142"/>
                  </a:cubicBezTo>
                  <a:close/>
                  <a:moveTo>
                    <a:pt x="921" y="762"/>
                  </a:moveTo>
                  <a:cubicBezTo>
                    <a:pt x="720" y="366"/>
                    <a:pt x="720" y="366"/>
                    <a:pt x="720" y="366"/>
                  </a:cubicBezTo>
                  <a:cubicBezTo>
                    <a:pt x="1263" y="366"/>
                    <a:pt x="1263" y="366"/>
                    <a:pt x="1263" y="366"/>
                  </a:cubicBezTo>
                  <a:lnTo>
                    <a:pt x="921" y="762"/>
                  </a:lnTo>
                  <a:close/>
                  <a:moveTo>
                    <a:pt x="1512" y="1142"/>
                  </a:moveTo>
                  <a:cubicBezTo>
                    <a:pt x="1348" y="1141"/>
                    <a:pt x="1215" y="1008"/>
                    <a:pt x="1214" y="844"/>
                  </a:cubicBezTo>
                  <a:cubicBezTo>
                    <a:pt x="1215" y="725"/>
                    <a:pt x="1284" y="623"/>
                    <a:pt x="1385" y="575"/>
                  </a:cubicBezTo>
                  <a:cubicBezTo>
                    <a:pt x="1470" y="857"/>
                    <a:pt x="1470" y="857"/>
                    <a:pt x="1470" y="857"/>
                  </a:cubicBezTo>
                  <a:cubicBezTo>
                    <a:pt x="1476" y="876"/>
                    <a:pt x="1493" y="888"/>
                    <a:pt x="1512" y="888"/>
                  </a:cubicBezTo>
                  <a:cubicBezTo>
                    <a:pt x="1516" y="888"/>
                    <a:pt x="1521" y="888"/>
                    <a:pt x="1525" y="886"/>
                  </a:cubicBezTo>
                  <a:cubicBezTo>
                    <a:pt x="1548" y="879"/>
                    <a:pt x="1561" y="855"/>
                    <a:pt x="1554" y="831"/>
                  </a:cubicBezTo>
                  <a:cubicBezTo>
                    <a:pt x="1554" y="831"/>
                    <a:pt x="1554" y="831"/>
                    <a:pt x="1554" y="831"/>
                  </a:cubicBezTo>
                  <a:cubicBezTo>
                    <a:pt x="1469" y="550"/>
                    <a:pt x="1469" y="550"/>
                    <a:pt x="1469" y="550"/>
                  </a:cubicBezTo>
                  <a:cubicBezTo>
                    <a:pt x="1483" y="548"/>
                    <a:pt x="1497" y="547"/>
                    <a:pt x="1512" y="546"/>
                  </a:cubicBezTo>
                  <a:cubicBezTo>
                    <a:pt x="1676" y="547"/>
                    <a:pt x="1809" y="680"/>
                    <a:pt x="1810" y="844"/>
                  </a:cubicBezTo>
                  <a:cubicBezTo>
                    <a:pt x="1809" y="1008"/>
                    <a:pt x="1676" y="1141"/>
                    <a:pt x="1512" y="1142"/>
                  </a:cubicBezTo>
                  <a:close/>
                </a:path>
              </a:pathLst>
            </a:custGeom>
            <a:solidFill>
              <a:srgbClr val="00BCF2"/>
            </a:solidFill>
            <a:ln>
              <a:noFill/>
            </a:ln>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grpSp>
      <p:grpSp>
        <p:nvGrpSpPr>
          <p:cNvPr id="493" name="Group 492"/>
          <p:cNvGrpSpPr/>
          <p:nvPr/>
        </p:nvGrpSpPr>
        <p:grpSpPr>
          <a:xfrm>
            <a:off x="8557401" y="5056469"/>
            <a:ext cx="3794234" cy="1529525"/>
            <a:chOff x="4092791" y="3635676"/>
            <a:chExt cx="8355063" cy="3368075"/>
          </a:xfrm>
        </p:grpSpPr>
        <p:grpSp>
          <p:nvGrpSpPr>
            <p:cNvPr id="494" name="Group 493"/>
            <p:cNvGrpSpPr/>
            <p:nvPr/>
          </p:nvGrpSpPr>
          <p:grpSpPr>
            <a:xfrm>
              <a:off x="4092791" y="3635676"/>
              <a:ext cx="8355063" cy="3368075"/>
              <a:chOff x="3324709" y="3101831"/>
              <a:chExt cx="8935445" cy="3602037"/>
            </a:xfrm>
          </p:grpSpPr>
          <p:sp>
            <p:nvSpPr>
              <p:cNvPr id="497" name="AutoShape 4"/>
              <p:cNvSpPr>
                <a:spLocks noChangeAspect="1" noChangeArrowheads="1" noTextEdit="1"/>
              </p:cNvSpPr>
              <p:nvPr/>
            </p:nvSpPr>
            <p:spPr bwMode="auto">
              <a:xfrm>
                <a:off x="3324709" y="3101831"/>
                <a:ext cx="8935445" cy="3602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498" name="Rectangle 6"/>
              <p:cNvSpPr>
                <a:spLocks noChangeArrowheads="1"/>
              </p:cNvSpPr>
              <p:nvPr/>
            </p:nvSpPr>
            <p:spPr bwMode="auto">
              <a:xfrm>
                <a:off x="6464880" y="5419697"/>
                <a:ext cx="531508" cy="1214527"/>
              </a:xfrm>
              <a:prstGeom prst="rect">
                <a:avLst/>
              </a:prstGeom>
              <a:solidFill>
                <a:srgbClr val="FFFFFF">
                  <a:lumMod val="85000"/>
                </a:srgbClr>
              </a:solidFill>
              <a:ln>
                <a:noFill/>
              </a:ln>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499" name="Rectangle 7"/>
              <p:cNvSpPr>
                <a:spLocks noChangeArrowheads="1"/>
              </p:cNvSpPr>
              <p:nvPr/>
            </p:nvSpPr>
            <p:spPr bwMode="auto">
              <a:xfrm>
                <a:off x="6312151" y="4896741"/>
                <a:ext cx="245593" cy="1737482"/>
              </a:xfrm>
              <a:prstGeom prst="rect">
                <a:avLst/>
              </a:prstGeom>
              <a:solidFill>
                <a:srgbClr val="0072C6">
                  <a:lumMod val="75000"/>
                </a:srgbClr>
              </a:solidFill>
              <a:ln>
                <a:noFill/>
              </a:ln>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500" name="Rectangle 8"/>
              <p:cNvSpPr>
                <a:spLocks noChangeArrowheads="1"/>
              </p:cNvSpPr>
              <p:nvPr/>
            </p:nvSpPr>
            <p:spPr bwMode="auto">
              <a:xfrm>
                <a:off x="6996391" y="5682395"/>
                <a:ext cx="475302" cy="951828"/>
              </a:xfrm>
              <a:prstGeom prst="rect">
                <a:avLst/>
              </a:prstGeom>
              <a:solidFill>
                <a:srgbClr val="0072C6">
                  <a:lumMod val="75000"/>
                </a:srgbClr>
              </a:solidFill>
              <a:ln>
                <a:noFill/>
              </a:ln>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501" name="Rectangle 9"/>
              <p:cNvSpPr>
                <a:spLocks noChangeArrowheads="1"/>
              </p:cNvSpPr>
              <p:nvPr/>
            </p:nvSpPr>
            <p:spPr bwMode="auto">
              <a:xfrm>
                <a:off x="7189445" y="5235195"/>
                <a:ext cx="476525" cy="1399028"/>
              </a:xfrm>
              <a:prstGeom prst="rect">
                <a:avLst/>
              </a:prstGeom>
              <a:solidFill>
                <a:srgbClr val="FFFFFF">
                  <a:lumMod val="50000"/>
                </a:srgbClr>
              </a:solidFill>
              <a:ln>
                <a:noFill/>
              </a:ln>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502" name="Rectangle 10"/>
              <p:cNvSpPr>
                <a:spLocks noChangeArrowheads="1"/>
              </p:cNvSpPr>
              <p:nvPr/>
            </p:nvSpPr>
            <p:spPr bwMode="auto">
              <a:xfrm>
                <a:off x="10228205" y="5419696"/>
                <a:ext cx="245593" cy="1214527"/>
              </a:xfrm>
              <a:prstGeom prst="rect">
                <a:avLst/>
              </a:prstGeom>
              <a:solidFill>
                <a:srgbClr val="FFFFFF">
                  <a:lumMod val="85000"/>
                </a:srgbClr>
              </a:solidFill>
              <a:ln>
                <a:noFill/>
              </a:ln>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503" name="Rectangle 11"/>
              <p:cNvSpPr>
                <a:spLocks noChangeArrowheads="1"/>
              </p:cNvSpPr>
              <p:nvPr/>
            </p:nvSpPr>
            <p:spPr bwMode="auto">
              <a:xfrm>
                <a:off x="10075472" y="4896741"/>
                <a:ext cx="245593" cy="1737482"/>
              </a:xfrm>
              <a:prstGeom prst="rect">
                <a:avLst/>
              </a:prstGeom>
              <a:solidFill>
                <a:srgbClr val="0072C6">
                  <a:lumMod val="75000"/>
                </a:srgbClr>
              </a:solidFill>
              <a:ln>
                <a:noFill/>
              </a:ln>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504" name="Rectangle 12"/>
              <p:cNvSpPr>
                <a:spLocks noChangeArrowheads="1"/>
              </p:cNvSpPr>
              <p:nvPr/>
            </p:nvSpPr>
            <p:spPr bwMode="auto">
              <a:xfrm>
                <a:off x="10759713" y="5682395"/>
                <a:ext cx="475302" cy="951828"/>
              </a:xfrm>
              <a:prstGeom prst="rect">
                <a:avLst/>
              </a:prstGeom>
              <a:solidFill>
                <a:srgbClr val="FFFFFF">
                  <a:lumMod val="50000"/>
                </a:srgbClr>
              </a:solidFill>
              <a:ln>
                <a:noFill/>
              </a:ln>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506" name="Rectangle 14"/>
              <p:cNvSpPr>
                <a:spLocks noChangeArrowheads="1"/>
              </p:cNvSpPr>
              <p:nvPr/>
            </p:nvSpPr>
            <p:spPr bwMode="auto">
              <a:xfrm>
                <a:off x="9408338" y="5044585"/>
                <a:ext cx="779545" cy="1656839"/>
              </a:xfrm>
              <a:prstGeom prst="rect">
                <a:avLst/>
              </a:prstGeom>
              <a:solidFill>
                <a:srgbClr val="EB3C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507" name="Rectangle 15"/>
              <p:cNvSpPr>
                <a:spLocks noChangeArrowheads="1"/>
              </p:cNvSpPr>
              <p:nvPr/>
            </p:nvSpPr>
            <p:spPr bwMode="auto">
              <a:xfrm>
                <a:off x="9835988" y="6504706"/>
                <a:ext cx="103858" cy="196720"/>
              </a:xfrm>
              <a:prstGeom prst="rect">
                <a:avLst/>
              </a:prstGeom>
              <a:solidFill>
                <a:srgbClr val="BA141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508" name="Rectangle 16"/>
              <p:cNvSpPr>
                <a:spLocks noChangeArrowheads="1"/>
              </p:cNvSpPr>
              <p:nvPr/>
            </p:nvSpPr>
            <p:spPr bwMode="auto">
              <a:xfrm>
                <a:off x="9660041" y="6504706"/>
                <a:ext cx="103858" cy="196720"/>
              </a:xfrm>
              <a:prstGeom prst="rect">
                <a:avLst/>
              </a:prstGeom>
              <a:solidFill>
                <a:srgbClr val="BA141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509" name="Rectangle 17"/>
              <p:cNvSpPr>
                <a:spLocks noChangeArrowheads="1"/>
              </p:cNvSpPr>
              <p:nvPr/>
            </p:nvSpPr>
            <p:spPr bwMode="auto">
              <a:xfrm>
                <a:off x="9486537" y="5818021"/>
                <a:ext cx="626813" cy="100192"/>
              </a:xfrm>
              <a:prstGeom prst="rect">
                <a:avLst/>
              </a:prstGeom>
              <a:solidFill>
                <a:srgbClr val="BA141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510" name="Rectangle 18"/>
              <p:cNvSpPr>
                <a:spLocks noChangeArrowheads="1"/>
              </p:cNvSpPr>
              <p:nvPr/>
            </p:nvSpPr>
            <p:spPr bwMode="auto">
              <a:xfrm>
                <a:off x="9486537" y="5993969"/>
                <a:ext cx="626813" cy="101415"/>
              </a:xfrm>
              <a:prstGeom prst="rect">
                <a:avLst/>
              </a:prstGeom>
              <a:solidFill>
                <a:srgbClr val="BA141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511" name="Rectangle 19"/>
              <p:cNvSpPr>
                <a:spLocks noChangeArrowheads="1"/>
              </p:cNvSpPr>
              <p:nvPr/>
            </p:nvSpPr>
            <p:spPr bwMode="auto">
              <a:xfrm>
                <a:off x="9486537" y="6167473"/>
                <a:ext cx="626813" cy="100192"/>
              </a:xfrm>
              <a:prstGeom prst="rect">
                <a:avLst/>
              </a:prstGeom>
              <a:solidFill>
                <a:srgbClr val="BA141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512" name="Rectangle 20"/>
              <p:cNvSpPr>
                <a:spLocks noChangeArrowheads="1"/>
              </p:cNvSpPr>
              <p:nvPr/>
            </p:nvSpPr>
            <p:spPr bwMode="auto">
              <a:xfrm>
                <a:off x="9486537" y="6343420"/>
                <a:ext cx="626813" cy="100192"/>
              </a:xfrm>
              <a:prstGeom prst="rect">
                <a:avLst/>
              </a:prstGeom>
              <a:solidFill>
                <a:srgbClr val="BA141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513" name="Rectangle 21"/>
              <p:cNvSpPr>
                <a:spLocks noChangeArrowheads="1"/>
              </p:cNvSpPr>
              <p:nvPr/>
            </p:nvSpPr>
            <p:spPr bwMode="auto">
              <a:xfrm>
                <a:off x="9486537" y="5468570"/>
                <a:ext cx="626813" cy="101415"/>
              </a:xfrm>
              <a:prstGeom prst="rect">
                <a:avLst/>
              </a:prstGeom>
              <a:solidFill>
                <a:srgbClr val="BA141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514" name="Rectangle 22"/>
              <p:cNvSpPr>
                <a:spLocks noChangeArrowheads="1"/>
              </p:cNvSpPr>
              <p:nvPr/>
            </p:nvSpPr>
            <p:spPr bwMode="auto">
              <a:xfrm>
                <a:off x="9486537" y="5644518"/>
                <a:ext cx="626813" cy="97749"/>
              </a:xfrm>
              <a:prstGeom prst="rect">
                <a:avLst/>
              </a:prstGeom>
              <a:solidFill>
                <a:srgbClr val="BA141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515" name="Rectangle 23"/>
              <p:cNvSpPr>
                <a:spLocks noChangeArrowheads="1"/>
              </p:cNvSpPr>
              <p:nvPr/>
            </p:nvSpPr>
            <p:spPr bwMode="auto">
              <a:xfrm>
                <a:off x="9486537" y="5119119"/>
                <a:ext cx="626813" cy="101415"/>
              </a:xfrm>
              <a:prstGeom prst="rect">
                <a:avLst/>
              </a:prstGeom>
              <a:solidFill>
                <a:srgbClr val="BA141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516" name="Rectangle 24"/>
              <p:cNvSpPr>
                <a:spLocks noChangeArrowheads="1"/>
              </p:cNvSpPr>
              <p:nvPr/>
            </p:nvSpPr>
            <p:spPr bwMode="auto">
              <a:xfrm>
                <a:off x="9486537" y="5295066"/>
                <a:ext cx="626813" cy="101415"/>
              </a:xfrm>
              <a:prstGeom prst="rect">
                <a:avLst/>
              </a:prstGeom>
              <a:solidFill>
                <a:srgbClr val="BA141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517" name="Rectangle 26"/>
              <p:cNvSpPr>
                <a:spLocks noChangeArrowheads="1"/>
              </p:cNvSpPr>
              <p:nvPr/>
            </p:nvSpPr>
            <p:spPr bwMode="auto">
              <a:xfrm>
                <a:off x="4767723" y="5044585"/>
                <a:ext cx="779545" cy="1656839"/>
              </a:xfrm>
              <a:prstGeom prst="rect">
                <a:avLst/>
              </a:prstGeom>
              <a:solidFill>
                <a:srgbClr val="EB3C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518" name="Rectangle 27"/>
              <p:cNvSpPr>
                <a:spLocks noChangeArrowheads="1"/>
              </p:cNvSpPr>
              <p:nvPr/>
            </p:nvSpPr>
            <p:spPr bwMode="auto">
              <a:xfrm>
                <a:off x="5195373" y="6504706"/>
                <a:ext cx="103858" cy="196720"/>
              </a:xfrm>
              <a:prstGeom prst="rect">
                <a:avLst/>
              </a:prstGeom>
              <a:solidFill>
                <a:srgbClr val="BA141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519" name="Rectangle 28"/>
              <p:cNvSpPr>
                <a:spLocks noChangeArrowheads="1"/>
              </p:cNvSpPr>
              <p:nvPr/>
            </p:nvSpPr>
            <p:spPr bwMode="auto">
              <a:xfrm>
                <a:off x="5019425" y="6504706"/>
                <a:ext cx="103858" cy="196720"/>
              </a:xfrm>
              <a:prstGeom prst="rect">
                <a:avLst/>
              </a:prstGeom>
              <a:solidFill>
                <a:srgbClr val="BA141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520" name="Rectangle 29"/>
              <p:cNvSpPr>
                <a:spLocks noChangeArrowheads="1"/>
              </p:cNvSpPr>
              <p:nvPr/>
            </p:nvSpPr>
            <p:spPr bwMode="auto">
              <a:xfrm>
                <a:off x="4845921" y="5818021"/>
                <a:ext cx="625591" cy="100192"/>
              </a:xfrm>
              <a:prstGeom prst="rect">
                <a:avLst/>
              </a:prstGeom>
              <a:solidFill>
                <a:srgbClr val="BA141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521" name="Rectangle 30"/>
              <p:cNvSpPr>
                <a:spLocks noChangeArrowheads="1"/>
              </p:cNvSpPr>
              <p:nvPr/>
            </p:nvSpPr>
            <p:spPr bwMode="auto">
              <a:xfrm>
                <a:off x="4845921" y="5993969"/>
                <a:ext cx="625591" cy="101415"/>
              </a:xfrm>
              <a:prstGeom prst="rect">
                <a:avLst/>
              </a:prstGeom>
              <a:solidFill>
                <a:srgbClr val="BA141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522" name="Rectangle 31"/>
              <p:cNvSpPr>
                <a:spLocks noChangeArrowheads="1"/>
              </p:cNvSpPr>
              <p:nvPr/>
            </p:nvSpPr>
            <p:spPr bwMode="auto">
              <a:xfrm>
                <a:off x="4845921" y="6167473"/>
                <a:ext cx="625591" cy="100192"/>
              </a:xfrm>
              <a:prstGeom prst="rect">
                <a:avLst/>
              </a:prstGeom>
              <a:solidFill>
                <a:srgbClr val="BA141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523" name="Rectangle 32"/>
              <p:cNvSpPr>
                <a:spLocks noChangeArrowheads="1"/>
              </p:cNvSpPr>
              <p:nvPr/>
            </p:nvSpPr>
            <p:spPr bwMode="auto">
              <a:xfrm>
                <a:off x="4845921" y="6343420"/>
                <a:ext cx="625591" cy="100192"/>
              </a:xfrm>
              <a:prstGeom prst="rect">
                <a:avLst/>
              </a:prstGeom>
              <a:solidFill>
                <a:srgbClr val="BA141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524" name="Rectangle 33"/>
              <p:cNvSpPr>
                <a:spLocks noChangeArrowheads="1"/>
              </p:cNvSpPr>
              <p:nvPr/>
            </p:nvSpPr>
            <p:spPr bwMode="auto">
              <a:xfrm>
                <a:off x="4845921" y="5468570"/>
                <a:ext cx="625591" cy="101415"/>
              </a:xfrm>
              <a:prstGeom prst="rect">
                <a:avLst/>
              </a:prstGeom>
              <a:solidFill>
                <a:srgbClr val="BA141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525" name="Rectangle 34"/>
              <p:cNvSpPr>
                <a:spLocks noChangeArrowheads="1"/>
              </p:cNvSpPr>
              <p:nvPr/>
            </p:nvSpPr>
            <p:spPr bwMode="auto">
              <a:xfrm>
                <a:off x="4845921" y="5644518"/>
                <a:ext cx="625591" cy="97749"/>
              </a:xfrm>
              <a:prstGeom prst="rect">
                <a:avLst/>
              </a:prstGeom>
              <a:solidFill>
                <a:srgbClr val="BA141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526" name="Rectangle 35"/>
              <p:cNvSpPr>
                <a:spLocks noChangeArrowheads="1"/>
              </p:cNvSpPr>
              <p:nvPr/>
            </p:nvSpPr>
            <p:spPr bwMode="auto">
              <a:xfrm>
                <a:off x="4845921" y="5119119"/>
                <a:ext cx="625591" cy="101415"/>
              </a:xfrm>
              <a:prstGeom prst="rect">
                <a:avLst/>
              </a:prstGeom>
              <a:solidFill>
                <a:srgbClr val="BA141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527" name="Rectangle 36"/>
              <p:cNvSpPr>
                <a:spLocks noChangeArrowheads="1"/>
              </p:cNvSpPr>
              <p:nvPr/>
            </p:nvSpPr>
            <p:spPr bwMode="auto">
              <a:xfrm>
                <a:off x="4845921" y="5295066"/>
                <a:ext cx="625591" cy="101415"/>
              </a:xfrm>
              <a:prstGeom prst="rect">
                <a:avLst/>
              </a:prstGeom>
              <a:solidFill>
                <a:srgbClr val="BA141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528" name="Freeform 37"/>
              <p:cNvSpPr>
                <a:spLocks/>
              </p:cNvSpPr>
              <p:nvPr/>
            </p:nvSpPr>
            <p:spPr bwMode="auto">
              <a:xfrm>
                <a:off x="7823589" y="5725160"/>
                <a:ext cx="1160765" cy="976265"/>
              </a:xfrm>
              <a:custGeom>
                <a:avLst/>
                <a:gdLst>
                  <a:gd name="T0" fmla="*/ 522 w 950"/>
                  <a:gd name="T1" fmla="*/ 135 h 799"/>
                  <a:gd name="T2" fmla="*/ 522 w 950"/>
                  <a:gd name="T3" fmla="*/ 0 h 799"/>
                  <a:gd name="T4" fmla="*/ 626 w 950"/>
                  <a:gd name="T5" fmla="*/ 0 h 799"/>
                  <a:gd name="T6" fmla="*/ 626 w 950"/>
                  <a:gd name="T7" fmla="*/ 135 h 799"/>
                  <a:gd name="T8" fmla="*/ 662 w 950"/>
                  <a:gd name="T9" fmla="*/ 135 h 799"/>
                  <a:gd name="T10" fmla="*/ 662 w 950"/>
                  <a:gd name="T11" fmla="*/ 0 h 799"/>
                  <a:gd name="T12" fmla="*/ 766 w 950"/>
                  <a:gd name="T13" fmla="*/ 0 h 799"/>
                  <a:gd name="T14" fmla="*/ 766 w 950"/>
                  <a:gd name="T15" fmla="*/ 135 h 799"/>
                  <a:gd name="T16" fmla="*/ 950 w 950"/>
                  <a:gd name="T17" fmla="*/ 135 h 799"/>
                  <a:gd name="T18" fmla="*/ 950 w 950"/>
                  <a:gd name="T19" fmla="*/ 168 h 799"/>
                  <a:gd name="T20" fmla="*/ 908 w 950"/>
                  <a:gd name="T21" fmla="*/ 168 h 799"/>
                  <a:gd name="T22" fmla="*/ 908 w 950"/>
                  <a:gd name="T23" fmla="*/ 799 h 799"/>
                  <a:gd name="T24" fmla="*/ 43 w 950"/>
                  <a:gd name="T25" fmla="*/ 799 h 799"/>
                  <a:gd name="T26" fmla="*/ 43 w 950"/>
                  <a:gd name="T27" fmla="*/ 168 h 799"/>
                  <a:gd name="T28" fmla="*/ 0 w 950"/>
                  <a:gd name="T29" fmla="*/ 168 h 799"/>
                  <a:gd name="T30" fmla="*/ 0 w 950"/>
                  <a:gd name="T31" fmla="*/ 135 h 799"/>
                  <a:gd name="T32" fmla="*/ 522 w 950"/>
                  <a:gd name="T33" fmla="*/ 135 h 7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50" h="799">
                    <a:moveTo>
                      <a:pt x="522" y="135"/>
                    </a:moveTo>
                    <a:lnTo>
                      <a:pt x="522" y="0"/>
                    </a:lnTo>
                    <a:lnTo>
                      <a:pt x="626" y="0"/>
                    </a:lnTo>
                    <a:lnTo>
                      <a:pt x="626" y="135"/>
                    </a:lnTo>
                    <a:lnTo>
                      <a:pt x="662" y="135"/>
                    </a:lnTo>
                    <a:lnTo>
                      <a:pt x="662" y="0"/>
                    </a:lnTo>
                    <a:lnTo>
                      <a:pt x="766" y="0"/>
                    </a:lnTo>
                    <a:lnTo>
                      <a:pt x="766" y="135"/>
                    </a:lnTo>
                    <a:lnTo>
                      <a:pt x="950" y="135"/>
                    </a:lnTo>
                    <a:lnTo>
                      <a:pt x="950" y="168"/>
                    </a:lnTo>
                    <a:lnTo>
                      <a:pt x="908" y="168"/>
                    </a:lnTo>
                    <a:lnTo>
                      <a:pt x="908" y="799"/>
                    </a:lnTo>
                    <a:lnTo>
                      <a:pt x="43" y="799"/>
                    </a:lnTo>
                    <a:lnTo>
                      <a:pt x="43" y="168"/>
                    </a:lnTo>
                    <a:lnTo>
                      <a:pt x="0" y="168"/>
                    </a:lnTo>
                    <a:lnTo>
                      <a:pt x="0" y="135"/>
                    </a:lnTo>
                    <a:lnTo>
                      <a:pt x="522" y="135"/>
                    </a:lnTo>
                    <a:close/>
                  </a:path>
                </a:pathLst>
              </a:custGeom>
              <a:solidFill>
                <a:srgbClr val="FFFFFF">
                  <a:lumMod val="50000"/>
                </a:srgbClr>
              </a:solidFill>
              <a:ln>
                <a:noFill/>
              </a:ln>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529" name="Freeform 38"/>
              <p:cNvSpPr>
                <a:spLocks/>
              </p:cNvSpPr>
              <p:nvPr/>
            </p:nvSpPr>
            <p:spPr bwMode="auto">
              <a:xfrm>
                <a:off x="7208994" y="5725160"/>
                <a:ext cx="1163209" cy="976265"/>
              </a:xfrm>
              <a:custGeom>
                <a:avLst/>
                <a:gdLst>
                  <a:gd name="T0" fmla="*/ 525 w 952"/>
                  <a:gd name="T1" fmla="*/ 135 h 799"/>
                  <a:gd name="T2" fmla="*/ 525 w 952"/>
                  <a:gd name="T3" fmla="*/ 0 h 799"/>
                  <a:gd name="T4" fmla="*/ 629 w 952"/>
                  <a:gd name="T5" fmla="*/ 0 h 799"/>
                  <a:gd name="T6" fmla="*/ 629 w 952"/>
                  <a:gd name="T7" fmla="*/ 135 h 799"/>
                  <a:gd name="T8" fmla="*/ 664 w 952"/>
                  <a:gd name="T9" fmla="*/ 135 h 799"/>
                  <a:gd name="T10" fmla="*/ 664 w 952"/>
                  <a:gd name="T11" fmla="*/ 0 h 799"/>
                  <a:gd name="T12" fmla="*/ 766 w 952"/>
                  <a:gd name="T13" fmla="*/ 0 h 799"/>
                  <a:gd name="T14" fmla="*/ 766 w 952"/>
                  <a:gd name="T15" fmla="*/ 135 h 799"/>
                  <a:gd name="T16" fmla="*/ 952 w 952"/>
                  <a:gd name="T17" fmla="*/ 135 h 799"/>
                  <a:gd name="T18" fmla="*/ 952 w 952"/>
                  <a:gd name="T19" fmla="*/ 168 h 799"/>
                  <a:gd name="T20" fmla="*/ 910 w 952"/>
                  <a:gd name="T21" fmla="*/ 168 h 799"/>
                  <a:gd name="T22" fmla="*/ 910 w 952"/>
                  <a:gd name="T23" fmla="*/ 799 h 799"/>
                  <a:gd name="T24" fmla="*/ 43 w 952"/>
                  <a:gd name="T25" fmla="*/ 799 h 799"/>
                  <a:gd name="T26" fmla="*/ 43 w 952"/>
                  <a:gd name="T27" fmla="*/ 168 h 799"/>
                  <a:gd name="T28" fmla="*/ 0 w 952"/>
                  <a:gd name="T29" fmla="*/ 168 h 799"/>
                  <a:gd name="T30" fmla="*/ 0 w 952"/>
                  <a:gd name="T31" fmla="*/ 135 h 799"/>
                  <a:gd name="T32" fmla="*/ 525 w 952"/>
                  <a:gd name="T33" fmla="*/ 135 h 7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52" h="799">
                    <a:moveTo>
                      <a:pt x="525" y="135"/>
                    </a:moveTo>
                    <a:lnTo>
                      <a:pt x="525" y="0"/>
                    </a:lnTo>
                    <a:lnTo>
                      <a:pt x="629" y="0"/>
                    </a:lnTo>
                    <a:lnTo>
                      <a:pt x="629" y="135"/>
                    </a:lnTo>
                    <a:lnTo>
                      <a:pt x="664" y="135"/>
                    </a:lnTo>
                    <a:lnTo>
                      <a:pt x="664" y="0"/>
                    </a:lnTo>
                    <a:lnTo>
                      <a:pt x="766" y="0"/>
                    </a:lnTo>
                    <a:lnTo>
                      <a:pt x="766" y="135"/>
                    </a:lnTo>
                    <a:lnTo>
                      <a:pt x="952" y="135"/>
                    </a:lnTo>
                    <a:lnTo>
                      <a:pt x="952" y="168"/>
                    </a:lnTo>
                    <a:lnTo>
                      <a:pt x="910" y="168"/>
                    </a:lnTo>
                    <a:lnTo>
                      <a:pt x="910" y="799"/>
                    </a:lnTo>
                    <a:lnTo>
                      <a:pt x="43" y="799"/>
                    </a:lnTo>
                    <a:lnTo>
                      <a:pt x="43" y="168"/>
                    </a:lnTo>
                    <a:lnTo>
                      <a:pt x="0" y="168"/>
                    </a:lnTo>
                    <a:lnTo>
                      <a:pt x="0" y="135"/>
                    </a:lnTo>
                    <a:lnTo>
                      <a:pt x="525" y="135"/>
                    </a:lnTo>
                    <a:close/>
                  </a:path>
                </a:pathLst>
              </a:custGeom>
              <a:solidFill>
                <a:srgbClr val="0072C6">
                  <a:lumMod val="50000"/>
                </a:srgbClr>
              </a:solidFill>
              <a:ln>
                <a:noFill/>
              </a:ln>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530" name="Rectangle 39"/>
              <p:cNvSpPr>
                <a:spLocks noChangeArrowheads="1"/>
              </p:cNvSpPr>
              <p:nvPr/>
            </p:nvSpPr>
            <p:spPr bwMode="auto">
              <a:xfrm>
                <a:off x="8670336" y="5381818"/>
                <a:ext cx="1058129" cy="1319606"/>
              </a:xfrm>
              <a:prstGeom prst="rect">
                <a:avLst/>
              </a:prstGeom>
              <a:solidFill>
                <a:srgbClr val="FFFFFF">
                  <a:lumMod val="65000"/>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531" name="Rectangle 40"/>
              <p:cNvSpPr>
                <a:spLocks noChangeArrowheads="1"/>
              </p:cNvSpPr>
              <p:nvPr/>
            </p:nvSpPr>
            <p:spPr bwMode="auto">
              <a:xfrm>
                <a:off x="8617797" y="5341497"/>
                <a:ext cx="1163209" cy="40322"/>
              </a:xfrm>
              <a:prstGeom prst="rect">
                <a:avLst/>
              </a:prstGeom>
              <a:solidFill>
                <a:srgbClr val="000000">
                  <a:lumMod val="50000"/>
                  <a:lumOff val="50000"/>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532" name="Rectangle 41"/>
              <p:cNvSpPr>
                <a:spLocks noChangeArrowheads="1"/>
              </p:cNvSpPr>
              <p:nvPr/>
            </p:nvSpPr>
            <p:spPr bwMode="auto">
              <a:xfrm>
                <a:off x="9253163" y="6435059"/>
                <a:ext cx="138070" cy="266365"/>
              </a:xfrm>
              <a:prstGeom prst="rect">
                <a:avLst/>
              </a:prstGeom>
              <a:solidFill>
                <a:srgbClr val="000000">
                  <a:lumMod val="50000"/>
                  <a:lumOff val="50000"/>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533" name="Rectangle 42"/>
              <p:cNvSpPr>
                <a:spLocks noChangeArrowheads="1"/>
              </p:cNvSpPr>
              <p:nvPr/>
            </p:nvSpPr>
            <p:spPr bwMode="auto">
              <a:xfrm>
                <a:off x="9013678" y="6435059"/>
                <a:ext cx="138070" cy="266365"/>
              </a:xfrm>
              <a:prstGeom prst="rect">
                <a:avLst/>
              </a:prstGeom>
              <a:solidFill>
                <a:srgbClr val="000000">
                  <a:lumMod val="50000"/>
                  <a:lumOff val="50000"/>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534" name="Rectangle 43"/>
              <p:cNvSpPr>
                <a:spLocks noChangeArrowheads="1"/>
              </p:cNvSpPr>
              <p:nvPr/>
            </p:nvSpPr>
            <p:spPr bwMode="auto">
              <a:xfrm>
                <a:off x="8776638" y="5500338"/>
                <a:ext cx="854078" cy="138070"/>
              </a:xfrm>
              <a:prstGeom prst="rect">
                <a:avLst/>
              </a:prstGeom>
              <a:solidFill>
                <a:srgbClr val="000000">
                  <a:lumMod val="50000"/>
                  <a:lumOff val="50000"/>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535" name="Rectangle 44"/>
              <p:cNvSpPr>
                <a:spLocks noChangeArrowheads="1"/>
              </p:cNvSpPr>
              <p:nvPr/>
            </p:nvSpPr>
            <p:spPr bwMode="auto">
              <a:xfrm>
                <a:off x="8776638" y="5737379"/>
                <a:ext cx="854078" cy="138070"/>
              </a:xfrm>
              <a:prstGeom prst="rect">
                <a:avLst/>
              </a:prstGeom>
              <a:solidFill>
                <a:srgbClr val="000000">
                  <a:lumMod val="50000"/>
                  <a:lumOff val="50000"/>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536" name="Rectangle 45"/>
              <p:cNvSpPr>
                <a:spLocks noChangeArrowheads="1"/>
              </p:cNvSpPr>
              <p:nvPr/>
            </p:nvSpPr>
            <p:spPr bwMode="auto">
              <a:xfrm>
                <a:off x="8776638" y="5976863"/>
                <a:ext cx="854078" cy="135627"/>
              </a:xfrm>
              <a:prstGeom prst="rect">
                <a:avLst/>
              </a:prstGeom>
              <a:solidFill>
                <a:srgbClr val="000000">
                  <a:lumMod val="50000"/>
                  <a:lumOff val="50000"/>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537" name="Rectangle 46"/>
              <p:cNvSpPr>
                <a:spLocks noChangeArrowheads="1"/>
              </p:cNvSpPr>
              <p:nvPr/>
            </p:nvSpPr>
            <p:spPr bwMode="auto">
              <a:xfrm>
                <a:off x="8776638" y="6212681"/>
                <a:ext cx="854078" cy="135627"/>
              </a:xfrm>
              <a:prstGeom prst="rect">
                <a:avLst/>
              </a:prstGeom>
              <a:solidFill>
                <a:srgbClr val="000000">
                  <a:lumMod val="50000"/>
                  <a:lumOff val="50000"/>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538" name="Rectangle 48"/>
              <p:cNvSpPr>
                <a:spLocks noChangeArrowheads="1"/>
              </p:cNvSpPr>
              <p:nvPr/>
            </p:nvSpPr>
            <p:spPr bwMode="auto">
              <a:xfrm>
                <a:off x="8842618" y="5176546"/>
                <a:ext cx="410544" cy="164951"/>
              </a:xfrm>
              <a:prstGeom prst="rect">
                <a:avLst/>
              </a:prstGeom>
              <a:solidFill>
                <a:srgbClr val="0072C6">
                  <a:lumMod val="75000"/>
                </a:srgbClr>
              </a:solidFill>
              <a:ln>
                <a:noFill/>
              </a:ln>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539" name="Rectangle 49"/>
              <p:cNvSpPr>
                <a:spLocks noChangeArrowheads="1"/>
              </p:cNvSpPr>
              <p:nvPr/>
            </p:nvSpPr>
            <p:spPr bwMode="auto">
              <a:xfrm>
                <a:off x="7380053" y="4689026"/>
                <a:ext cx="1055684" cy="2012399"/>
              </a:xfrm>
              <a:prstGeom prst="rect">
                <a:avLst/>
              </a:prstGeom>
              <a:solidFill>
                <a:srgbClr val="DD59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540" name="Rectangle 51"/>
              <p:cNvSpPr>
                <a:spLocks noChangeArrowheads="1"/>
              </p:cNvSpPr>
              <p:nvPr/>
            </p:nvSpPr>
            <p:spPr bwMode="auto">
              <a:xfrm>
                <a:off x="7959215" y="6435059"/>
                <a:ext cx="139292" cy="266365"/>
              </a:xfrm>
              <a:prstGeom prst="rect">
                <a:avLst/>
              </a:prstGeom>
              <a:solidFill>
                <a:srgbClr val="8E25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541" name="Rectangle 52"/>
              <p:cNvSpPr>
                <a:spLocks noChangeArrowheads="1"/>
              </p:cNvSpPr>
              <p:nvPr/>
            </p:nvSpPr>
            <p:spPr bwMode="auto">
              <a:xfrm>
                <a:off x="7723397" y="6435059"/>
                <a:ext cx="135626" cy="266365"/>
              </a:xfrm>
              <a:prstGeom prst="rect">
                <a:avLst/>
              </a:prstGeom>
              <a:solidFill>
                <a:srgbClr val="8E25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542" name="Rectangle 53"/>
              <p:cNvSpPr>
                <a:spLocks noChangeArrowheads="1"/>
              </p:cNvSpPr>
              <p:nvPr/>
            </p:nvSpPr>
            <p:spPr bwMode="auto">
              <a:xfrm>
                <a:off x="7483913" y="5500338"/>
                <a:ext cx="854078" cy="138070"/>
              </a:xfrm>
              <a:prstGeom prst="rect">
                <a:avLst/>
              </a:prstGeom>
              <a:solidFill>
                <a:srgbClr val="8E25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543" name="Rectangle 54"/>
              <p:cNvSpPr>
                <a:spLocks noChangeArrowheads="1"/>
              </p:cNvSpPr>
              <p:nvPr/>
            </p:nvSpPr>
            <p:spPr bwMode="auto">
              <a:xfrm>
                <a:off x="7483913" y="5737379"/>
                <a:ext cx="854078" cy="138070"/>
              </a:xfrm>
              <a:prstGeom prst="rect">
                <a:avLst/>
              </a:prstGeom>
              <a:solidFill>
                <a:srgbClr val="8E25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544" name="Rectangle 55"/>
              <p:cNvSpPr>
                <a:spLocks noChangeArrowheads="1"/>
              </p:cNvSpPr>
              <p:nvPr/>
            </p:nvSpPr>
            <p:spPr bwMode="auto">
              <a:xfrm>
                <a:off x="7483913" y="5976863"/>
                <a:ext cx="854078" cy="135627"/>
              </a:xfrm>
              <a:prstGeom prst="rect">
                <a:avLst/>
              </a:prstGeom>
              <a:solidFill>
                <a:srgbClr val="8E25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545" name="Rectangle 56"/>
              <p:cNvSpPr>
                <a:spLocks noChangeArrowheads="1"/>
              </p:cNvSpPr>
              <p:nvPr/>
            </p:nvSpPr>
            <p:spPr bwMode="auto">
              <a:xfrm>
                <a:off x="7483913" y="6212681"/>
                <a:ext cx="854078" cy="135627"/>
              </a:xfrm>
              <a:prstGeom prst="rect">
                <a:avLst/>
              </a:prstGeom>
              <a:solidFill>
                <a:srgbClr val="8E25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546" name="Rectangle 57"/>
              <p:cNvSpPr>
                <a:spLocks noChangeArrowheads="1"/>
              </p:cNvSpPr>
              <p:nvPr/>
            </p:nvSpPr>
            <p:spPr bwMode="auto">
              <a:xfrm>
                <a:off x="7483913" y="5027479"/>
                <a:ext cx="854078" cy="135627"/>
              </a:xfrm>
              <a:prstGeom prst="rect">
                <a:avLst/>
              </a:prstGeom>
              <a:solidFill>
                <a:srgbClr val="8E25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547" name="Rectangle 58"/>
              <p:cNvSpPr>
                <a:spLocks noChangeArrowheads="1"/>
              </p:cNvSpPr>
              <p:nvPr/>
            </p:nvSpPr>
            <p:spPr bwMode="auto">
              <a:xfrm>
                <a:off x="7483913" y="5263298"/>
                <a:ext cx="854078" cy="135627"/>
              </a:xfrm>
              <a:prstGeom prst="rect">
                <a:avLst/>
              </a:prstGeom>
              <a:solidFill>
                <a:srgbClr val="8E25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548" name="Rectangle 61"/>
              <p:cNvSpPr>
                <a:spLocks noChangeArrowheads="1"/>
              </p:cNvSpPr>
              <p:nvPr/>
            </p:nvSpPr>
            <p:spPr bwMode="auto">
              <a:xfrm>
                <a:off x="7483913" y="4790439"/>
                <a:ext cx="854078" cy="138070"/>
              </a:xfrm>
              <a:prstGeom prst="rect">
                <a:avLst/>
              </a:prstGeom>
              <a:solidFill>
                <a:srgbClr val="8E25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549" name="Rectangle 65"/>
              <p:cNvSpPr>
                <a:spLocks noChangeArrowheads="1"/>
              </p:cNvSpPr>
              <p:nvPr/>
            </p:nvSpPr>
            <p:spPr bwMode="auto">
              <a:xfrm>
                <a:off x="5420195" y="4447097"/>
                <a:ext cx="1059350" cy="2254328"/>
              </a:xfrm>
              <a:prstGeom prst="rect">
                <a:avLst/>
              </a:prstGeom>
              <a:solidFill>
                <a:srgbClr val="00B29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550" name="Rectangle 66"/>
              <p:cNvSpPr>
                <a:spLocks noChangeArrowheads="1"/>
              </p:cNvSpPr>
              <p:nvPr/>
            </p:nvSpPr>
            <p:spPr bwMode="auto">
              <a:xfrm>
                <a:off x="6003021" y="6435059"/>
                <a:ext cx="135626" cy="266365"/>
              </a:xfrm>
              <a:prstGeom prst="rect">
                <a:avLst/>
              </a:prstGeom>
              <a:solidFill>
                <a:srgbClr val="00827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551" name="Rectangle 67"/>
              <p:cNvSpPr>
                <a:spLocks noChangeArrowheads="1"/>
              </p:cNvSpPr>
              <p:nvPr/>
            </p:nvSpPr>
            <p:spPr bwMode="auto">
              <a:xfrm>
                <a:off x="5763537" y="6435059"/>
                <a:ext cx="138070" cy="266365"/>
              </a:xfrm>
              <a:prstGeom prst="rect">
                <a:avLst/>
              </a:prstGeom>
              <a:solidFill>
                <a:srgbClr val="00827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552" name="Rectangle 68"/>
              <p:cNvSpPr>
                <a:spLocks noChangeArrowheads="1"/>
              </p:cNvSpPr>
              <p:nvPr/>
            </p:nvSpPr>
            <p:spPr bwMode="auto">
              <a:xfrm>
                <a:off x="5524053" y="5500338"/>
                <a:ext cx="854078" cy="138070"/>
              </a:xfrm>
              <a:prstGeom prst="rect">
                <a:avLst/>
              </a:prstGeom>
              <a:solidFill>
                <a:srgbClr val="00827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553" name="Rectangle 69"/>
              <p:cNvSpPr>
                <a:spLocks noChangeArrowheads="1"/>
              </p:cNvSpPr>
              <p:nvPr/>
            </p:nvSpPr>
            <p:spPr bwMode="auto">
              <a:xfrm>
                <a:off x="5524053" y="5737379"/>
                <a:ext cx="854078" cy="138070"/>
              </a:xfrm>
              <a:prstGeom prst="rect">
                <a:avLst/>
              </a:prstGeom>
              <a:solidFill>
                <a:srgbClr val="00827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554" name="Rectangle 70"/>
              <p:cNvSpPr>
                <a:spLocks noChangeArrowheads="1"/>
              </p:cNvSpPr>
              <p:nvPr/>
            </p:nvSpPr>
            <p:spPr bwMode="auto">
              <a:xfrm>
                <a:off x="5524053" y="5976863"/>
                <a:ext cx="854078" cy="135627"/>
              </a:xfrm>
              <a:prstGeom prst="rect">
                <a:avLst/>
              </a:prstGeom>
              <a:solidFill>
                <a:srgbClr val="00827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555" name="Rectangle 71"/>
              <p:cNvSpPr>
                <a:spLocks noChangeArrowheads="1"/>
              </p:cNvSpPr>
              <p:nvPr/>
            </p:nvSpPr>
            <p:spPr bwMode="auto">
              <a:xfrm>
                <a:off x="5524053" y="6212681"/>
                <a:ext cx="854078" cy="135627"/>
              </a:xfrm>
              <a:prstGeom prst="rect">
                <a:avLst/>
              </a:prstGeom>
              <a:solidFill>
                <a:srgbClr val="00827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556" name="Rectangle 72"/>
              <p:cNvSpPr>
                <a:spLocks noChangeArrowheads="1"/>
              </p:cNvSpPr>
              <p:nvPr/>
            </p:nvSpPr>
            <p:spPr bwMode="auto">
              <a:xfrm>
                <a:off x="5524053" y="5027479"/>
                <a:ext cx="854078" cy="135627"/>
              </a:xfrm>
              <a:prstGeom prst="rect">
                <a:avLst/>
              </a:prstGeom>
              <a:solidFill>
                <a:srgbClr val="00827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557" name="Rectangle 73"/>
              <p:cNvSpPr>
                <a:spLocks noChangeArrowheads="1"/>
              </p:cNvSpPr>
              <p:nvPr/>
            </p:nvSpPr>
            <p:spPr bwMode="auto">
              <a:xfrm>
                <a:off x="5524053" y="5263298"/>
                <a:ext cx="854078" cy="135627"/>
              </a:xfrm>
              <a:prstGeom prst="rect">
                <a:avLst/>
              </a:prstGeom>
              <a:solidFill>
                <a:srgbClr val="00827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558" name="Rectangle 74"/>
              <p:cNvSpPr>
                <a:spLocks noChangeArrowheads="1"/>
              </p:cNvSpPr>
              <p:nvPr/>
            </p:nvSpPr>
            <p:spPr bwMode="auto">
              <a:xfrm>
                <a:off x="5524053" y="4553398"/>
                <a:ext cx="854078" cy="135627"/>
              </a:xfrm>
              <a:prstGeom prst="rect">
                <a:avLst/>
              </a:prstGeom>
              <a:solidFill>
                <a:srgbClr val="00827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559" name="Rectangle 75"/>
              <p:cNvSpPr>
                <a:spLocks noChangeArrowheads="1"/>
              </p:cNvSpPr>
              <p:nvPr/>
            </p:nvSpPr>
            <p:spPr bwMode="auto">
              <a:xfrm>
                <a:off x="5524053" y="4790439"/>
                <a:ext cx="854079" cy="138071"/>
              </a:xfrm>
              <a:prstGeom prst="rect">
                <a:avLst/>
              </a:prstGeom>
              <a:solidFill>
                <a:srgbClr val="00827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560" name="Rectangle 76"/>
              <p:cNvSpPr>
                <a:spLocks noChangeArrowheads="1"/>
              </p:cNvSpPr>
              <p:nvPr/>
            </p:nvSpPr>
            <p:spPr bwMode="auto">
              <a:xfrm>
                <a:off x="8586028" y="6634222"/>
                <a:ext cx="398325" cy="67204"/>
              </a:xfrm>
              <a:prstGeom prst="rect">
                <a:avLst/>
              </a:prstGeom>
              <a:solidFill>
                <a:srgbClr val="0072C6">
                  <a:lumMod val="50000"/>
                </a:srgbClr>
              </a:solidFill>
              <a:ln>
                <a:noFill/>
              </a:ln>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561" name="Rectangle 77"/>
              <p:cNvSpPr>
                <a:spLocks noChangeArrowheads="1"/>
              </p:cNvSpPr>
              <p:nvPr/>
            </p:nvSpPr>
            <p:spPr bwMode="auto">
              <a:xfrm>
                <a:off x="6479546" y="6634222"/>
                <a:ext cx="1142437" cy="67203"/>
              </a:xfrm>
              <a:prstGeom prst="rect">
                <a:avLst/>
              </a:prstGeom>
              <a:solidFill>
                <a:srgbClr val="0072C6">
                  <a:lumMod val="50000"/>
                </a:srgbClr>
              </a:solidFill>
              <a:ln>
                <a:noFill/>
              </a:ln>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562" name="Rectangle 79"/>
              <p:cNvSpPr>
                <a:spLocks noChangeArrowheads="1"/>
              </p:cNvSpPr>
              <p:nvPr/>
            </p:nvSpPr>
            <p:spPr bwMode="auto">
              <a:xfrm>
                <a:off x="5318780" y="5044584"/>
                <a:ext cx="101414" cy="1654198"/>
              </a:xfrm>
              <a:prstGeom prst="rect">
                <a:avLst/>
              </a:prstGeom>
              <a:solidFill>
                <a:srgbClr val="BA141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563" name="Freeform 84"/>
              <p:cNvSpPr>
                <a:spLocks/>
              </p:cNvSpPr>
              <p:nvPr/>
            </p:nvSpPr>
            <p:spPr bwMode="auto">
              <a:xfrm>
                <a:off x="4592805" y="6455831"/>
                <a:ext cx="48873" cy="184501"/>
              </a:xfrm>
              <a:custGeom>
                <a:avLst/>
                <a:gdLst>
                  <a:gd name="T0" fmla="*/ 0 w 40"/>
                  <a:gd name="T1" fmla="*/ 0 h 151"/>
                  <a:gd name="T2" fmla="*/ 40 w 40"/>
                  <a:gd name="T3" fmla="*/ 0 h 151"/>
                  <a:gd name="T4" fmla="*/ 40 w 40"/>
                  <a:gd name="T5" fmla="*/ 151 h 151"/>
                  <a:gd name="T6" fmla="*/ 0 w 40"/>
                  <a:gd name="T7" fmla="*/ 151 h 151"/>
                  <a:gd name="T8" fmla="*/ 0 w 40"/>
                  <a:gd name="T9" fmla="*/ 0 h 151"/>
                  <a:gd name="T10" fmla="*/ 0 w 40"/>
                  <a:gd name="T11" fmla="*/ 0 h 151"/>
                </a:gdLst>
                <a:ahLst/>
                <a:cxnLst>
                  <a:cxn ang="0">
                    <a:pos x="T0" y="T1"/>
                  </a:cxn>
                  <a:cxn ang="0">
                    <a:pos x="T2" y="T3"/>
                  </a:cxn>
                  <a:cxn ang="0">
                    <a:pos x="T4" y="T5"/>
                  </a:cxn>
                  <a:cxn ang="0">
                    <a:pos x="T6" y="T7"/>
                  </a:cxn>
                  <a:cxn ang="0">
                    <a:pos x="T8" y="T9"/>
                  </a:cxn>
                  <a:cxn ang="0">
                    <a:pos x="T10" y="T11"/>
                  </a:cxn>
                </a:cxnLst>
                <a:rect l="0" t="0" r="r" b="b"/>
                <a:pathLst>
                  <a:path w="40" h="151">
                    <a:moveTo>
                      <a:pt x="0" y="0"/>
                    </a:moveTo>
                    <a:lnTo>
                      <a:pt x="40" y="0"/>
                    </a:lnTo>
                    <a:lnTo>
                      <a:pt x="40" y="151"/>
                    </a:lnTo>
                    <a:lnTo>
                      <a:pt x="0" y="151"/>
                    </a:lnTo>
                    <a:lnTo>
                      <a:pt x="0" y="0"/>
                    </a:lnTo>
                    <a:lnTo>
                      <a:pt x="0" y="0"/>
                    </a:lnTo>
                    <a:close/>
                  </a:path>
                </a:pathLst>
              </a:custGeom>
              <a:solidFill>
                <a:srgbClr val="9696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564" name="Oval 85"/>
              <p:cNvSpPr>
                <a:spLocks noChangeArrowheads="1"/>
              </p:cNvSpPr>
              <p:nvPr/>
            </p:nvSpPr>
            <p:spPr bwMode="auto">
              <a:xfrm>
                <a:off x="4479167" y="6290880"/>
                <a:ext cx="248037" cy="245594"/>
              </a:xfrm>
              <a:prstGeom prst="ellipse">
                <a:avLst/>
              </a:prstGeom>
              <a:solidFill>
                <a:srgbClr val="7FB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565" name="Oval 86"/>
              <p:cNvSpPr>
                <a:spLocks noChangeArrowheads="1"/>
              </p:cNvSpPr>
              <p:nvPr/>
            </p:nvSpPr>
            <p:spPr bwMode="auto">
              <a:xfrm>
                <a:off x="4514602" y="6163807"/>
                <a:ext cx="180835" cy="182057"/>
              </a:xfrm>
              <a:prstGeom prst="ellipse">
                <a:avLst/>
              </a:prstGeom>
              <a:solidFill>
                <a:srgbClr val="7FB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566" name="Freeform 87"/>
              <p:cNvSpPr>
                <a:spLocks/>
              </p:cNvSpPr>
              <p:nvPr/>
            </p:nvSpPr>
            <p:spPr bwMode="auto">
              <a:xfrm>
                <a:off x="4763048" y="6510814"/>
                <a:ext cx="35434" cy="129518"/>
              </a:xfrm>
              <a:custGeom>
                <a:avLst/>
                <a:gdLst>
                  <a:gd name="T0" fmla="*/ 0 w 29"/>
                  <a:gd name="T1" fmla="*/ 0 h 106"/>
                  <a:gd name="T2" fmla="*/ 29 w 29"/>
                  <a:gd name="T3" fmla="*/ 0 h 106"/>
                  <a:gd name="T4" fmla="*/ 29 w 29"/>
                  <a:gd name="T5" fmla="*/ 106 h 106"/>
                  <a:gd name="T6" fmla="*/ 0 w 29"/>
                  <a:gd name="T7" fmla="*/ 106 h 106"/>
                  <a:gd name="T8" fmla="*/ 0 w 29"/>
                  <a:gd name="T9" fmla="*/ 0 h 106"/>
                  <a:gd name="T10" fmla="*/ 0 w 29"/>
                  <a:gd name="T11" fmla="*/ 0 h 106"/>
                </a:gdLst>
                <a:ahLst/>
                <a:cxnLst>
                  <a:cxn ang="0">
                    <a:pos x="T0" y="T1"/>
                  </a:cxn>
                  <a:cxn ang="0">
                    <a:pos x="T2" y="T3"/>
                  </a:cxn>
                  <a:cxn ang="0">
                    <a:pos x="T4" y="T5"/>
                  </a:cxn>
                  <a:cxn ang="0">
                    <a:pos x="T6" y="T7"/>
                  </a:cxn>
                  <a:cxn ang="0">
                    <a:pos x="T8" y="T9"/>
                  </a:cxn>
                  <a:cxn ang="0">
                    <a:pos x="T10" y="T11"/>
                  </a:cxn>
                </a:cxnLst>
                <a:rect l="0" t="0" r="r" b="b"/>
                <a:pathLst>
                  <a:path w="29" h="106">
                    <a:moveTo>
                      <a:pt x="0" y="0"/>
                    </a:moveTo>
                    <a:lnTo>
                      <a:pt x="29" y="0"/>
                    </a:lnTo>
                    <a:lnTo>
                      <a:pt x="29" y="106"/>
                    </a:lnTo>
                    <a:lnTo>
                      <a:pt x="0" y="106"/>
                    </a:lnTo>
                    <a:lnTo>
                      <a:pt x="0" y="0"/>
                    </a:lnTo>
                    <a:lnTo>
                      <a:pt x="0" y="0"/>
                    </a:lnTo>
                    <a:close/>
                  </a:path>
                </a:pathLst>
              </a:custGeom>
              <a:solidFill>
                <a:srgbClr val="9696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567" name="Oval 88"/>
              <p:cNvSpPr>
                <a:spLocks noChangeArrowheads="1"/>
              </p:cNvSpPr>
              <p:nvPr/>
            </p:nvSpPr>
            <p:spPr bwMode="auto">
              <a:xfrm>
                <a:off x="4694624" y="6394738"/>
                <a:ext cx="169838" cy="173504"/>
              </a:xfrm>
              <a:prstGeom prst="ellipse">
                <a:avLst/>
              </a:prstGeom>
              <a:solidFill>
                <a:srgbClr val="7FB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568" name="Oval 89"/>
              <p:cNvSpPr>
                <a:spLocks noChangeArrowheads="1"/>
              </p:cNvSpPr>
              <p:nvPr/>
            </p:nvSpPr>
            <p:spPr bwMode="auto">
              <a:xfrm>
                <a:off x="4717839" y="6307986"/>
                <a:ext cx="123407" cy="127073"/>
              </a:xfrm>
              <a:prstGeom prst="ellipse">
                <a:avLst/>
              </a:prstGeom>
              <a:solidFill>
                <a:srgbClr val="7FB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569" name="Freeform 90"/>
              <p:cNvSpPr>
                <a:spLocks/>
              </p:cNvSpPr>
              <p:nvPr/>
            </p:nvSpPr>
            <p:spPr bwMode="auto">
              <a:xfrm>
                <a:off x="11396912" y="6464383"/>
                <a:ext cx="48874" cy="184501"/>
              </a:xfrm>
              <a:custGeom>
                <a:avLst/>
                <a:gdLst>
                  <a:gd name="T0" fmla="*/ 0 w 40"/>
                  <a:gd name="T1" fmla="*/ 0 h 151"/>
                  <a:gd name="T2" fmla="*/ 40 w 40"/>
                  <a:gd name="T3" fmla="*/ 0 h 151"/>
                  <a:gd name="T4" fmla="*/ 40 w 40"/>
                  <a:gd name="T5" fmla="*/ 151 h 151"/>
                  <a:gd name="T6" fmla="*/ 0 w 40"/>
                  <a:gd name="T7" fmla="*/ 151 h 151"/>
                  <a:gd name="T8" fmla="*/ 0 w 40"/>
                  <a:gd name="T9" fmla="*/ 0 h 151"/>
                  <a:gd name="T10" fmla="*/ 0 w 40"/>
                  <a:gd name="T11" fmla="*/ 0 h 151"/>
                </a:gdLst>
                <a:ahLst/>
                <a:cxnLst>
                  <a:cxn ang="0">
                    <a:pos x="T0" y="T1"/>
                  </a:cxn>
                  <a:cxn ang="0">
                    <a:pos x="T2" y="T3"/>
                  </a:cxn>
                  <a:cxn ang="0">
                    <a:pos x="T4" y="T5"/>
                  </a:cxn>
                  <a:cxn ang="0">
                    <a:pos x="T6" y="T7"/>
                  </a:cxn>
                  <a:cxn ang="0">
                    <a:pos x="T8" y="T9"/>
                  </a:cxn>
                  <a:cxn ang="0">
                    <a:pos x="T10" y="T11"/>
                  </a:cxn>
                </a:cxnLst>
                <a:rect l="0" t="0" r="r" b="b"/>
                <a:pathLst>
                  <a:path w="40" h="151">
                    <a:moveTo>
                      <a:pt x="0" y="0"/>
                    </a:moveTo>
                    <a:lnTo>
                      <a:pt x="40" y="0"/>
                    </a:lnTo>
                    <a:lnTo>
                      <a:pt x="40" y="151"/>
                    </a:lnTo>
                    <a:lnTo>
                      <a:pt x="0" y="151"/>
                    </a:lnTo>
                    <a:lnTo>
                      <a:pt x="0" y="0"/>
                    </a:lnTo>
                    <a:lnTo>
                      <a:pt x="0" y="0"/>
                    </a:lnTo>
                    <a:close/>
                  </a:path>
                </a:pathLst>
              </a:custGeom>
              <a:solidFill>
                <a:srgbClr val="9696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570" name="Oval 91"/>
              <p:cNvSpPr>
                <a:spLocks noChangeArrowheads="1"/>
              </p:cNvSpPr>
              <p:nvPr/>
            </p:nvSpPr>
            <p:spPr bwMode="auto">
              <a:xfrm>
                <a:off x="11295497" y="6299434"/>
                <a:ext cx="248038" cy="245594"/>
              </a:xfrm>
              <a:prstGeom prst="ellipse">
                <a:avLst/>
              </a:prstGeom>
              <a:solidFill>
                <a:srgbClr val="7FB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571" name="Oval 92"/>
              <p:cNvSpPr>
                <a:spLocks noChangeArrowheads="1"/>
              </p:cNvSpPr>
              <p:nvPr/>
            </p:nvSpPr>
            <p:spPr bwMode="auto">
              <a:xfrm>
                <a:off x="11330931" y="6169916"/>
                <a:ext cx="180835" cy="182057"/>
              </a:xfrm>
              <a:prstGeom prst="ellipse">
                <a:avLst/>
              </a:prstGeom>
              <a:solidFill>
                <a:srgbClr val="7FB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572" name="Freeform 93"/>
              <p:cNvSpPr>
                <a:spLocks/>
              </p:cNvSpPr>
              <p:nvPr/>
            </p:nvSpPr>
            <p:spPr bwMode="auto">
              <a:xfrm>
                <a:off x="11489161" y="6514883"/>
                <a:ext cx="35434" cy="129518"/>
              </a:xfrm>
              <a:custGeom>
                <a:avLst/>
                <a:gdLst>
                  <a:gd name="T0" fmla="*/ 0 w 29"/>
                  <a:gd name="T1" fmla="*/ 0 h 106"/>
                  <a:gd name="T2" fmla="*/ 29 w 29"/>
                  <a:gd name="T3" fmla="*/ 0 h 106"/>
                  <a:gd name="T4" fmla="*/ 29 w 29"/>
                  <a:gd name="T5" fmla="*/ 106 h 106"/>
                  <a:gd name="T6" fmla="*/ 0 w 29"/>
                  <a:gd name="T7" fmla="*/ 106 h 106"/>
                  <a:gd name="T8" fmla="*/ 0 w 29"/>
                  <a:gd name="T9" fmla="*/ 0 h 106"/>
                  <a:gd name="T10" fmla="*/ 0 w 29"/>
                  <a:gd name="T11" fmla="*/ 0 h 106"/>
                </a:gdLst>
                <a:ahLst/>
                <a:cxnLst>
                  <a:cxn ang="0">
                    <a:pos x="T0" y="T1"/>
                  </a:cxn>
                  <a:cxn ang="0">
                    <a:pos x="T2" y="T3"/>
                  </a:cxn>
                  <a:cxn ang="0">
                    <a:pos x="T4" y="T5"/>
                  </a:cxn>
                  <a:cxn ang="0">
                    <a:pos x="T6" y="T7"/>
                  </a:cxn>
                  <a:cxn ang="0">
                    <a:pos x="T8" y="T9"/>
                  </a:cxn>
                  <a:cxn ang="0">
                    <a:pos x="T10" y="T11"/>
                  </a:cxn>
                </a:cxnLst>
                <a:rect l="0" t="0" r="r" b="b"/>
                <a:pathLst>
                  <a:path w="29" h="106">
                    <a:moveTo>
                      <a:pt x="0" y="0"/>
                    </a:moveTo>
                    <a:lnTo>
                      <a:pt x="29" y="0"/>
                    </a:lnTo>
                    <a:lnTo>
                      <a:pt x="29" y="106"/>
                    </a:lnTo>
                    <a:lnTo>
                      <a:pt x="0" y="106"/>
                    </a:lnTo>
                    <a:lnTo>
                      <a:pt x="0" y="0"/>
                    </a:lnTo>
                    <a:lnTo>
                      <a:pt x="0" y="0"/>
                    </a:lnTo>
                    <a:close/>
                  </a:path>
                </a:pathLst>
              </a:custGeom>
              <a:solidFill>
                <a:srgbClr val="9696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573" name="Oval 94"/>
              <p:cNvSpPr>
                <a:spLocks noChangeArrowheads="1"/>
              </p:cNvSpPr>
              <p:nvPr/>
            </p:nvSpPr>
            <p:spPr bwMode="auto">
              <a:xfrm>
                <a:off x="11506878" y="6403291"/>
                <a:ext cx="169839" cy="173503"/>
              </a:xfrm>
              <a:prstGeom prst="ellipse">
                <a:avLst/>
              </a:prstGeom>
              <a:solidFill>
                <a:srgbClr val="7FB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574" name="Oval 95"/>
              <p:cNvSpPr>
                <a:spLocks noChangeArrowheads="1"/>
              </p:cNvSpPr>
              <p:nvPr/>
            </p:nvSpPr>
            <p:spPr bwMode="auto">
              <a:xfrm>
                <a:off x="11530094" y="6314096"/>
                <a:ext cx="123407" cy="129518"/>
              </a:xfrm>
              <a:prstGeom prst="ellipse">
                <a:avLst/>
              </a:prstGeom>
              <a:solidFill>
                <a:srgbClr val="7FB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575" name="Freeform 96"/>
              <p:cNvSpPr>
                <a:spLocks/>
              </p:cNvSpPr>
              <p:nvPr/>
            </p:nvSpPr>
            <p:spPr bwMode="auto">
              <a:xfrm>
                <a:off x="11795848" y="6464384"/>
                <a:ext cx="48874" cy="184501"/>
              </a:xfrm>
              <a:custGeom>
                <a:avLst/>
                <a:gdLst>
                  <a:gd name="T0" fmla="*/ 0 w 40"/>
                  <a:gd name="T1" fmla="*/ 0 h 151"/>
                  <a:gd name="T2" fmla="*/ 40 w 40"/>
                  <a:gd name="T3" fmla="*/ 0 h 151"/>
                  <a:gd name="T4" fmla="*/ 40 w 40"/>
                  <a:gd name="T5" fmla="*/ 151 h 151"/>
                  <a:gd name="T6" fmla="*/ 0 w 40"/>
                  <a:gd name="T7" fmla="*/ 151 h 151"/>
                  <a:gd name="T8" fmla="*/ 0 w 40"/>
                  <a:gd name="T9" fmla="*/ 0 h 151"/>
                  <a:gd name="T10" fmla="*/ 0 w 40"/>
                  <a:gd name="T11" fmla="*/ 0 h 151"/>
                </a:gdLst>
                <a:ahLst/>
                <a:cxnLst>
                  <a:cxn ang="0">
                    <a:pos x="T0" y="T1"/>
                  </a:cxn>
                  <a:cxn ang="0">
                    <a:pos x="T2" y="T3"/>
                  </a:cxn>
                  <a:cxn ang="0">
                    <a:pos x="T4" y="T5"/>
                  </a:cxn>
                  <a:cxn ang="0">
                    <a:pos x="T6" y="T7"/>
                  </a:cxn>
                  <a:cxn ang="0">
                    <a:pos x="T8" y="T9"/>
                  </a:cxn>
                  <a:cxn ang="0">
                    <a:pos x="T10" y="T11"/>
                  </a:cxn>
                </a:cxnLst>
                <a:rect l="0" t="0" r="r" b="b"/>
                <a:pathLst>
                  <a:path w="40" h="151">
                    <a:moveTo>
                      <a:pt x="0" y="0"/>
                    </a:moveTo>
                    <a:lnTo>
                      <a:pt x="40" y="0"/>
                    </a:lnTo>
                    <a:lnTo>
                      <a:pt x="40" y="151"/>
                    </a:lnTo>
                    <a:lnTo>
                      <a:pt x="0" y="151"/>
                    </a:lnTo>
                    <a:lnTo>
                      <a:pt x="0" y="0"/>
                    </a:lnTo>
                    <a:lnTo>
                      <a:pt x="0" y="0"/>
                    </a:lnTo>
                    <a:close/>
                  </a:path>
                </a:pathLst>
              </a:custGeom>
              <a:solidFill>
                <a:srgbClr val="9696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576" name="Oval 97"/>
              <p:cNvSpPr>
                <a:spLocks noChangeArrowheads="1"/>
              </p:cNvSpPr>
              <p:nvPr/>
            </p:nvSpPr>
            <p:spPr bwMode="auto">
              <a:xfrm>
                <a:off x="11694434" y="6299433"/>
                <a:ext cx="248037" cy="245594"/>
              </a:xfrm>
              <a:prstGeom prst="ellipse">
                <a:avLst/>
              </a:prstGeom>
              <a:solidFill>
                <a:srgbClr val="7FB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577" name="Freeform 99"/>
              <p:cNvSpPr>
                <a:spLocks/>
              </p:cNvSpPr>
              <p:nvPr/>
            </p:nvSpPr>
            <p:spPr bwMode="auto">
              <a:xfrm>
                <a:off x="11974239" y="6519368"/>
                <a:ext cx="34212" cy="129517"/>
              </a:xfrm>
              <a:custGeom>
                <a:avLst/>
                <a:gdLst>
                  <a:gd name="T0" fmla="*/ 0 w 28"/>
                  <a:gd name="T1" fmla="*/ 0 h 106"/>
                  <a:gd name="T2" fmla="*/ 28 w 28"/>
                  <a:gd name="T3" fmla="*/ 0 h 106"/>
                  <a:gd name="T4" fmla="*/ 28 w 28"/>
                  <a:gd name="T5" fmla="*/ 106 h 106"/>
                  <a:gd name="T6" fmla="*/ 0 w 28"/>
                  <a:gd name="T7" fmla="*/ 106 h 106"/>
                  <a:gd name="T8" fmla="*/ 0 w 28"/>
                  <a:gd name="T9" fmla="*/ 0 h 106"/>
                  <a:gd name="T10" fmla="*/ 0 w 28"/>
                  <a:gd name="T11" fmla="*/ 0 h 106"/>
                </a:gdLst>
                <a:ahLst/>
                <a:cxnLst>
                  <a:cxn ang="0">
                    <a:pos x="T0" y="T1"/>
                  </a:cxn>
                  <a:cxn ang="0">
                    <a:pos x="T2" y="T3"/>
                  </a:cxn>
                  <a:cxn ang="0">
                    <a:pos x="T4" y="T5"/>
                  </a:cxn>
                  <a:cxn ang="0">
                    <a:pos x="T6" y="T7"/>
                  </a:cxn>
                  <a:cxn ang="0">
                    <a:pos x="T8" y="T9"/>
                  </a:cxn>
                  <a:cxn ang="0">
                    <a:pos x="T10" y="T11"/>
                  </a:cxn>
                </a:cxnLst>
                <a:rect l="0" t="0" r="r" b="b"/>
                <a:pathLst>
                  <a:path w="28" h="106">
                    <a:moveTo>
                      <a:pt x="0" y="0"/>
                    </a:moveTo>
                    <a:lnTo>
                      <a:pt x="28" y="0"/>
                    </a:lnTo>
                    <a:lnTo>
                      <a:pt x="28" y="106"/>
                    </a:lnTo>
                    <a:lnTo>
                      <a:pt x="0" y="106"/>
                    </a:lnTo>
                    <a:lnTo>
                      <a:pt x="0" y="0"/>
                    </a:lnTo>
                    <a:lnTo>
                      <a:pt x="0" y="0"/>
                    </a:lnTo>
                    <a:close/>
                  </a:path>
                </a:pathLst>
              </a:custGeom>
              <a:solidFill>
                <a:srgbClr val="9696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578" name="Oval 100"/>
              <p:cNvSpPr>
                <a:spLocks noChangeArrowheads="1"/>
              </p:cNvSpPr>
              <p:nvPr/>
            </p:nvSpPr>
            <p:spPr bwMode="auto">
              <a:xfrm>
                <a:off x="11904594" y="6403291"/>
                <a:ext cx="171060" cy="173504"/>
              </a:xfrm>
              <a:prstGeom prst="ellipse">
                <a:avLst/>
              </a:prstGeom>
              <a:solidFill>
                <a:srgbClr val="7FB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579" name="Oval 101"/>
              <p:cNvSpPr>
                <a:spLocks noChangeArrowheads="1"/>
              </p:cNvSpPr>
              <p:nvPr/>
            </p:nvSpPr>
            <p:spPr bwMode="auto">
              <a:xfrm>
                <a:off x="11927809" y="6314096"/>
                <a:ext cx="124629" cy="129517"/>
              </a:xfrm>
              <a:prstGeom prst="ellipse">
                <a:avLst/>
              </a:prstGeom>
              <a:solidFill>
                <a:srgbClr val="7FB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580" name="Rectangle 78"/>
              <p:cNvSpPr>
                <a:spLocks noChangeArrowheads="1"/>
              </p:cNvSpPr>
              <p:nvPr/>
            </p:nvSpPr>
            <p:spPr bwMode="auto">
              <a:xfrm>
                <a:off x="4484278" y="6634222"/>
                <a:ext cx="1139993" cy="67203"/>
              </a:xfrm>
              <a:prstGeom prst="rect">
                <a:avLst/>
              </a:prstGeom>
              <a:solidFill>
                <a:srgbClr val="0072C6">
                  <a:lumMod val="50000"/>
                </a:srgbClr>
              </a:solidFill>
              <a:ln>
                <a:noFill/>
              </a:ln>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581" name="Rectangle 76"/>
              <p:cNvSpPr>
                <a:spLocks noChangeArrowheads="1"/>
              </p:cNvSpPr>
              <p:nvPr/>
            </p:nvSpPr>
            <p:spPr bwMode="auto">
              <a:xfrm>
                <a:off x="8294494" y="6634222"/>
                <a:ext cx="398325" cy="67204"/>
              </a:xfrm>
              <a:prstGeom prst="rect">
                <a:avLst/>
              </a:prstGeom>
              <a:solidFill>
                <a:srgbClr val="0072C6">
                  <a:lumMod val="50000"/>
                </a:srgbClr>
              </a:solidFill>
              <a:ln>
                <a:noFill/>
              </a:ln>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582" name="Freeform 90"/>
              <p:cNvSpPr>
                <a:spLocks/>
              </p:cNvSpPr>
              <p:nvPr/>
            </p:nvSpPr>
            <p:spPr bwMode="auto">
              <a:xfrm>
                <a:off x="10436830" y="6464383"/>
                <a:ext cx="48874" cy="184501"/>
              </a:xfrm>
              <a:custGeom>
                <a:avLst/>
                <a:gdLst>
                  <a:gd name="T0" fmla="*/ 0 w 40"/>
                  <a:gd name="T1" fmla="*/ 0 h 151"/>
                  <a:gd name="T2" fmla="*/ 40 w 40"/>
                  <a:gd name="T3" fmla="*/ 0 h 151"/>
                  <a:gd name="T4" fmla="*/ 40 w 40"/>
                  <a:gd name="T5" fmla="*/ 151 h 151"/>
                  <a:gd name="T6" fmla="*/ 0 w 40"/>
                  <a:gd name="T7" fmla="*/ 151 h 151"/>
                  <a:gd name="T8" fmla="*/ 0 w 40"/>
                  <a:gd name="T9" fmla="*/ 0 h 151"/>
                  <a:gd name="T10" fmla="*/ 0 w 40"/>
                  <a:gd name="T11" fmla="*/ 0 h 151"/>
                </a:gdLst>
                <a:ahLst/>
                <a:cxnLst>
                  <a:cxn ang="0">
                    <a:pos x="T0" y="T1"/>
                  </a:cxn>
                  <a:cxn ang="0">
                    <a:pos x="T2" y="T3"/>
                  </a:cxn>
                  <a:cxn ang="0">
                    <a:pos x="T4" y="T5"/>
                  </a:cxn>
                  <a:cxn ang="0">
                    <a:pos x="T6" y="T7"/>
                  </a:cxn>
                  <a:cxn ang="0">
                    <a:pos x="T8" y="T9"/>
                  </a:cxn>
                  <a:cxn ang="0">
                    <a:pos x="T10" y="T11"/>
                  </a:cxn>
                </a:cxnLst>
                <a:rect l="0" t="0" r="r" b="b"/>
                <a:pathLst>
                  <a:path w="40" h="151">
                    <a:moveTo>
                      <a:pt x="0" y="0"/>
                    </a:moveTo>
                    <a:lnTo>
                      <a:pt x="40" y="0"/>
                    </a:lnTo>
                    <a:lnTo>
                      <a:pt x="40" y="151"/>
                    </a:lnTo>
                    <a:lnTo>
                      <a:pt x="0" y="151"/>
                    </a:lnTo>
                    <a:lnTo>
                      <a:pt x="0" y="0"/>
                    </a:lnTo>
                    <a:lnTo>
                      <a:pt x="0" y="0"/>
                    </a:lnTo>
                    <a:close/>
                  </a:path>
                </a:pathLst>
              </a:custGeom>
              <a:solidFill>
                <a:srgbClr val="9696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583" name="Oval 91"/>
              <p:cNvSpPr>
                <a:spLocks noChangeArrowheads="1"/>
              </p:cNvSpPr>
              <p:nvPr/>
            </p:nvSpPr>
            <p:spPr bwMode="auto">
              <a:xfrm>
                <a:off x="10335415" y="6299434"/>
                <a:ext cx="248038" cy="245594"/>
              </a:xfrm>
              <a:prstGeom prst="ellipse">
                <a:avLst/>
              </a:prstGeom>
              <a:solidFill>
                <a:srgbClr val="7FB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584" name="Oval 92"/>
              <p:cNvSpPr>
                <a:spLocks noChangeArrowheads="1"/>
              </p:cNvSpPr>
              <p:nvPr/>
            </p:nvSpPr>
            <p:spPr bwMode="auto">
              <a:xfrm>
                <a:off x="10370849" y="6169916"/>
                <a:ext cx="180835" cy="182057"/>
              </a:xfrm>
              <a:prstGeom prst="ellipse">
                <a:avLst/>
              </a:prstGeom>
              <a:solidFill>
                <a:srgbClr val="7FB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585" name="Rectangle 47"/>
              <p:cNvSpPr>
                <a:spLocks noChangeArrowheads="1"/>
              </p:cNvSpPr>
              <p:nvPr/>
            </p:nvSpPr>
            <p:spPr bwMode="auto">
              <a:xfrm>
                <a:off x="9728465" y="6634222"/>
                <a:ext cx="2531689" cy="67204"/>
              </a:xfrm>
              <a:prstGeom prst="rect">
                <a:avLst/>
              </a:prstGeom>
              <a:solidFill>
                <a:srgbClr val="0072C6">
                  <a:lumMod val="50000"/>
                </a:srgbClr>
              </a:solidFill>
              <a:ln>
                <a:noFill/>
              </a:ln>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grpSp>
        <p:sp>
          <p:nvSpPr>
            <p:cNvPr id="495" name="Freeform 494"/>
            <p:cNvSpPr>
              <a:spLocks noEditPoints="1"/>
            </p:cNvSpPr>
            <p:nvPr/>
          </p:nvSpPr>
          <p:spPr bwMode="auto">
            <a:xfrm flipH="1">
              <a:off x="8903396" y="6638710"/>
              <a:ext cx="461492" cy="299403"/>
            </a:xfrm>
            <a:custGeom>
              <a:avLst/>
              <a:gdLst>
                <a:gd name="T0" fmla="*/ 1443 w 1898"/>
                <a:gd name="T1" fmla="*/ 464 h 1230"/>
                <a:gd name="T2" fmla="*/ 1359 w 1898"/>
                <a:gd name="T3" fmla="*/ 81 h 1230"/>
                <a:gd name="T4" fmla="*/ 1177 w 1898"/>
                <a:gd name="T5" fmla="*/ 47 h 1230"/>
                <a:gd name="T6" fmla="*/ 1062 w 1898"/>
                <a:gd name="T7" fmla="*/ 17 h 1230"/>
                <a:gd name="T8" fmla="*/ 1171 w 1898"/>
                <a:gd name="T9" fmla="*/ 135 h 1230"/>
                <a:gd name="T10" fmla="*/ 1280 w 1898"/>
                <a:gd name="T11" fmla="*/ 135 h 1230"/>
                <a:gd name="T12" fmla="*/ 675 w 1898"/>
                <a:gd name="T13" fmla="*/ 278 h 1230"/>
                <a:gd name="T14" fmla="*/ 655 w 1898"/>
                <a:gd name="T15" fmla="*/ 200 h 1230"/>
                <a:gd name="T16" fmla="*/ 717 w 1898"/>
                <a:gd name="T17" fmla="*/ 135 h 1230"/>
                <a:gd name="T18" fmla="*/ 652 w 1898"/>
                <a:gd name="T19" fmla="*/ 70 h 1230"/>
                <a:gd name="T20" fmla="*/ 445 w 1898"/>
                <a:gd name="T21" fmla="*/ 71 h 1230"/>
                <a:gd name="T22" fmla="*/ 446 w 1898"/>
                <a:gd name="T23" fmla="*/ 215 h 1230"/>
                <a:gd name="T24" fmla="*/ 454 w 1898"/>
                <a:gd name="T25" fmla="*/ 216 h 1230"/>
                <a:gd name="T26" fmla="*/ 458 w 1898"/>
                <a:gd name="T27" fmla="*/ 216 h 1230"/>
                <a:gd name="T28" fmla="*/ 603 w 1898"/>
                <a:gd name="T29" fmla="*/ 331 h 1230"/>
                <a:gd name="T30" fmla="*/ 386 w 1898"/>
                <a:gd name="T31" fmla="*/ 458 h 1230"/>
                <a:gd name="T32" fmla="*/ 386 w 1898"/>
                <a:gd name="T33" fmla="*/ 1230 h 1230"/>
                <a:gd name="T34" fmla="*/ 911 w 1898"/>
                <a:gd name="T35" fmla="*/ 885 h 1230"/>
                <a:gd name="T36" fmla="*/ 911 w 1898"/>
                <a:gd name="T37" fmla="*/ 885 h 1230"/>
                <a:gd name="T38" fmla="*/ 921 w 1898"/>
                <a:gd name="T39" fmla="*/ 883 h 1230"/>
                <a:gd name="T40" fmla="*/ 931 w 1898"/>
                <a:gd name="T41" fmla="*/ 880 h 1230"/>
                <a:gd name="T42" fmla="*/ 935 w 1898"/>
                <a:gd name="T43" fmla="*/ 877 h 1230"/>
                <a:gd name="T44" fmla="*/ 943 w 1898"/>
                <a:gd name="T45" fmla="*/ 870 h 1230"/>
                <a:gd name="T46" fmla="*/ 945 w 1898"/>
                <a:gd name="T47" fmla="*/ 869 h 1230"/>
                <a:gd name="T48" fmla="*/ 1341 w 1898"/>
                <a:gd name="T49" fmla="*/ 411 h 1230"/>
                <a:gd name="T50" fmla="*/ 1358 w 1898"/>
                <a:gd name="T51" fmla="*/ 486 h 1230"/>
                <a:gd name="T52" fmla="*/ 1126 w 1898"/>
                <a:gd name="T53" fmla="*/ 844 h 1230"/>
                <a:gd name="T54" fmla="*/ 1898 w 1898"/>
                <a:gd name="T55" fmla="*/ 844 h 1230"/>
                <a:gd name="T56" fmla="*/ 652 w 1898"/>
                <a:gd name="T57" fmla="*/ 428 h 1230"/>
                <a:gd name="T58" fmla="*/ 769 w 1898"/>
                <a:gd name="T59" fmla="*/ 797 h 1230"/>
                <a:gd name="T60" fmla="*/ 652 w 1898"/>
                <a:gd name="T61" fmla="*/ 428 h 1230"/>
                <a:gd name="T62" fmla="*/ 459 w 1898"/>
                <a:gd name="T63" fmla="*/ 799 h 1230"/>
                <a:gd name="T64" fmla="*/ 679 w 1898"/>
                <a:gd name="T65" fmla="*/ 798 h 1230"/>
                <a:gd name="T66" fmla="*/ 88 w 1898"/>
                <a:gd name="T67" fmla="*/ 844 h 1230"/>
                <a:gd name="T68" fmla="*/ 483 w 1898"/>
                <a:gd name="T69" fmla="*/ 563 h 1230"/>
                <a:gd name="T70" fmla="*/ 348 w 1898"/>
                <a:gd name="T71" fmla="*/ 867 h 1230"/>
                <a:gd name="T72" fmla="*/ 386 w 1898"/>
                <a:gd name="T73" fmla="*/ 888 h 1230"/>
                <a:gd name="T74" fmla="*/ 386 w 1898"/>
                <a:gd name="T75" fmla="*/ 1142 h 1230"/>
                <a:gd name="T76" fmla="*/ 720 w 1898"/>
                <a:gd name="T77" fmla="*/ 366 h 1230"/>
                <a:gd name="T78" fmla="*/ 921 w 1898"/>
                <a:gd name="T79" fmla="*/ 762 h 1230"/>
                <a:gd name="T80" fmla="*/ 1214 w 1898"/>
                <a:gd name="T81" fmla="*/ 844 h 1230"/>
                <a:gd name="T82" fmla="*/ 1470 w 1898"/>
                <a:gd name="T83" fmla="*/ 857 h 1230"/>
                <a:gd name="T84" fmla="*/ 1525 w 1898"/>
                <a:gd name="T85" fmla="*/ 886 h 1230"/>
                <a:gd name="T86" fmla="*/ 1554 w 1898"/>
                <a:gd name="T87" fmla="*/ 831 h 1230"/>
                <a:gd name="T88" fmla="*/ 1512 w 1898"/>
                <a:gd name="T89" fmla="*/ 546 h 1230"/>
                <a:gd name="T90" fmla="*/ 1512 w 1898"/>
                <a:gd name="T91" fmla="*/ 1142 h 1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898" h="1230">
                  <a:moveTo>
                    <a:pt x="1512" y="458"/>
                  </a:moveTo>
                  <a:cubicBezTo>
                    <a:pt x="1489" y="458"/>
                    <a:pt x="1466" y="460"/>
                    <a:pt x="1443" y="464"/>
                  </a:cubicBezTo>
                  <a:cubicBezTo>
                    <a:pt x="1443" y="462"/>
                    <a:pt x="1443" y="462"/>
                    <a:pt x="1443" y="462"/>
                  </a:cubicBezTo>
                  <a:cubicBezTo>
                    <a:pt x="1359" y="81"/>
                    <a:pt x="1359" y="81"/>
                    <a:pt x="1359" y="81"/>
                  </a:cubicBezTo>
                  <a:cubicBezTo>
                    <a:pt x="1354" y="61"/>
                    <a:pt x="1336" y="47"/>
                    <a:pt x="1315" y="47"/>
                  </a:cubicBezTo>
                  <a:cubicBezTo>
                    <a:pt x="1177" y="47"/>
                    <a:pt x="1177" y="47"/>
                    <a:pt x="1177" y="47"/>
                  </a:cubicBezTo>
                  <a:cubicBezTo>
                    <a:pt x="1171" y="46"/>
                    <a:pt x="1147" y="41"/>
                    <a:pt x="1124" y="17"/>
                  </a:cubicBezTo>
                  <a:cubicBezTo>
                    <a:pt x="1107" y="0"/>
                    <a:pt x="1079" y="0"/>
                    <a:pt x="1062" y="17"/>
                  </a:cubicBezTo>
                  <a:cubicBezTo>
                    <a:pt x="1045" y="35"/>
                    <a:pt x="1045" y="63"/>
                    <a:pt x="1062" y="80"/>
                  </a:cubicBezTo>
                  <a:cubicBezTo>
                    <a:pt x="1112" y="130"/>
                    <a:pt x="1165" y="134"/>
                    <a:pt x="1171" y="135"/>
                  </a:cubicBezTo>
                  <a:cubicBezTo>
                    <a:pt x="1174" y="135"/>
                    <a:pt x="1174" y="135"/>
                    <a:pt x="1174" y="135"/>
                  </a:cubicBezTo>
                  <a:cubicBezTo>
                    <a:pt x="1280" y="135"/>
                    <a:pt x="1280" y="135"/>
                    <a:pt x="1280" y="135"/>
                  </a:cubicBezTo>
                  <a:cubicBezTo>
                    <a:pt x="1312" y="278"/>
                    <a:pt x="1312" y="278"/>
                    <a:pt x="1312" y="278"/>
                  </a:cubicBezTo>
                  <a:cubicBezTo>
                    <a:pt x="675" y="278"/>
                    <a:pt x="675" y="278"/>
                    <a:pt x="675" y="278"/>
                  </a:cubicBezTo>
                  <a:cubicBezTo>
                    <a:pt x="636" y="202"/>
                    <a:pt x="636" y="202"/>
                    <a:pt x="636" y="202"/>
                  </a:cubicBezTo>
                  <a:cubicBezTo>
                    <a:pt x="655" y="200"/>
                    <a:pt x="655" y="200"/>
                    <a:pt x="655" y="200"/>
                  </a:cubicBezTo>
                  <a:cubicBezTo>
                    <a:pt x="656" y="200"/>
                    <a:pt x="657" y="200"/>
                    <a:pt x="658" y="199"/>
                  </a:cubicBezTo>
                  <a:cubicBezTo>
                    <a:pt x="691" y="196"/>
                    <a:pt x="717" y="169"/>
                    <a:pt x="717" y="135"/>
                  </a:cubicBezTo>
                  <a:cubicBezTo>
                    <a:pt x="717" y="102"/>
                    <a:pt x="692" y="75"/>
                    <a:pt x="660" y="71"/>
                  </a:cubicBezTo>
                  <a:cubicBezTo>
                    <a:pt x="658" y="70"/>
                    <a:pt x="655" y="70"/>
                    <a:pt x="652" y="70"/>
                  </a:cubicBezTo>
                  <a:cubicBezTo>
                    <a:pt x="454" y="70"/>
                    <a:pt x="454" y="70"/>
                    <a:pt x="454" y="70"/>
                  </a:cubicBezTo>
                  <a:cubicBezTo>
                    <a:pt x="451" y="70"/>
                    <a:pt x="448" y="70"/>
                    <a:pt x="445" y="71"/>
                  </a:cubicBezTo>
                  <a:cubicBezTo>
                    <a:pt x="409" y="75"/>
                    <a:pt x="381" y="106"/>
                    <a:pt x="381" y="143"/>
                  </a:cubicBezTo>
                  <a:cubicBezTo>
                    <a:pt x="381" y="181"/>
                    <a:pt x="409" y="211"/>
                    <a:pt x="446" y="215"/>
                  </a:cubicBezTo>
                  <a:cubicBezTo>
                    <a:pt x="448" y="216"/>
                    <a:pt x="451" y="216"/>
                    <a:pt x="453" y="216"/>
                  </a:cubicBezTo>
                  <a:cubicBezTo>
                    <a:pt x="454" y="216"/>
                    <a:pt x="454" y="216"/>
                    <a:pt x="454" y="216"/>
                  </a:cubicBezTo>
                  <a:cubicBezTo>
                    <a:pt x="454" y="216"/>
                    <a:pt x="454" y="216"/>
                    <a:pt x="454" y="216"/>
                  </a:cubicBezTo>
                  <a:cubicBezTo>
                    <a:pt x="455" y="216"/>
                    <a:pt x="457" y="216"/>
                    <a:pt x="458" y="216"/>
                  </a:cubicBezTo>
                  <a:cubicBezTo>
                    <a:pt x="541" y="209"/>
                    <a:pt x="541" y="209"/>
                    <a:pt x="541" y="209"/>
                  </a:cubicBezTo>
                  <a:cubicBezTo>
                    <a:pt x="603" y="331"/>
                    <a:pt x="603" y="331"/>
                    <a:pt x="603" y="331"/>
                  </a:cubicBezTo>
                  <a:cubicBezTo>
                    <a:pt x="524" y="484"/>
                    <a:pt x="524" y="484"/>
                    <a:pt x="524" y="484"/>
                  </a:cubicBezTo>
                  <a:cubicBezTo>
                    <a:pt x="481" y="467"/>
                    <a:pt x="434" y="458"/>
                    <a:pt x="386" y="458"/>
                  </a:cubicBezTo>
                  <a:cubicBezTo>
                    <a:pt x="173" y="458"/>
                    <a:pt x="0" y="631"/>
                    <a:pt x="0" y="844"/>
                  </a:cubicBezTo>
                  <a:cubicBezTo>
                    <a:pt x="0" y="1057"/>
                    <a:pt x="173" y="1230"/>
                    <a:pt x="386" y="1230"/>
                  </a:cubicBezTo>
                  <a:cubicBezTo>
                    <a:pt x="585" y="1230"/>
                    <a:pt x="749" y="1079"/>
                    <a:pt x="769" y="885"/>
                  </a:cubicBezTo>
                  <a:cubicBezTo>
                    <a:pt x="911" y="885"/>
                    <a:pt x="911" y="885"/>
                    <a:pt x="911" y="885"/>
                  </a:cubicBezTo>
                  <a:cubicBezTo>
                    <a:pt x="911" y="885"/>
                    <a:pt x="911" y="885"/>
                    <a:pt x="911" y="885"/>
                  </a:cubicBezTo>
                  <a:cubicBezTo>
                    <a:pt x="911" y="885"/>
                    <a:pt x="911" y="885"/>
                    <a:pt x="911" y="885"/>
                  </a:cubicBezTo>
                  <a:cubicBezTo>
                    <a:pt x="912" y="885"/>
                    <a:pt x="912" y="885"/>
                    <a:pt x="912" y="885"/>
                  </a:cubicBezTo>
                  <a:cubicBezTo>
                    <a:pt x="915" y="884"/>
                    <a:pt x="918" y="884"/>
                    <a:pt x="921" y="883"/>
                  </a:cubicBezTo>
                  <a:cubicBezTo>
                    <a:pt x="922" y="883"/>
                    <a:pt x="923" y="883"/>
                    <a:pt x="924" y="883"/>
                  </a:cubicBezTo>
                  <a:cubicBezTo>
                    <a:pt x="926" y="882"/>
                    <a:pt x="928" y="881"/>
                    <a:pt x="931" y="880"/>
                  </a:cubicBezTo>
                  <a:cubicBezTo>
                    <a:pt x="931" y="880"/>
                    <a:pt x="931" y="880"/>
                    <a:pt x="931" y="880"/>
                  </a:cubicBezTo>
                  <a:cubicBezTo>
                    <a:pt x="933" y="879"/>
                    <a:pt x="934" y="878"/>
                    <a:pt x="935" y="877"/>
                  </a:cubicBezTo>
                  <a:cubicBezTo>
                    <a:pt x="936" y="877"/>
                    <a:pt x="937" y="876"/>
                    <a:pt x="938" y="875"/>
                  </a:cubicBezTo>
                  <a:cubicBezTo>
                    <a:pt x="940" y="874"/>
                    <a:pt x="942" y="872"/>
                    <a:pt x="943" y="870"/>
                  </a:cubicBezTo>
                  <a:cubicBezTo>
                    <a:pt x="944" y="870"/>
                    <a:pt x="944" y="870"/>
                    <a:pt x="945" y="869"/>
                  </a:cubicBezTo>
                  <a:cubicBezTo>
                    <a:pt x="945" y="869"/>
                    <a:pt x="945" y="869"/>
                    <a:pt x="945" y="869"/>
                  </a:cubicBezTo>
                  <a:cubicBezTo>
                    <a:pt x="945" y="869"/>
                    <a:pt x="945" y="869"/>
                    <a:pt x="945" y="869"/>
                  </a:cubicBezTo>
                  <a:cubicBezTo>
                    <a:pt x="1341" y="411"/>
                    <a:pt x="1341" y="411"/>
                    <a:pt x="1341" y="411"/>
                  </a:cubicBezTo>
                  <a:cubicBezTo>
                    <a:pt x="1357" y="483"/>
                    <a:pt x="1357" y="483"/>
                    <a:pt x="1357" y="483"/>
                  </a:cubicBezTo>
                  <a:cubicBezTo>
                    <a:pt x="1358" y="486"/>
                    <a:pt x="1358" y="486"/>
                    <a:pt x="1358" y="486"/>
                  </a:cubicBezTo>
                  <a:cubicBezTo>
                    <a:pt x="1359" y="490"/>
                    <a:pt x="1359" y="490"/>
                    <a:pt x="1359" y="490"/>
                  </a:cubicBezTo>
                  <a:cubicBezTo>
                    <a:pt x="1222" y="549"/>
                    <a:pt x="1126" y="685"/>
                    <a:pt x="1126" y="844"/>
                  </a:cubicBezTo>
                  <a:cubicBezTo>
                    <a:pt x="1126" y="1057"/>
                    <a:pt x="1299" y="1230"/>
                    <a:pt x="1512" y="1230"/>
                  </a:cubicBezTo>
                  <a:cubicBezTo>
                    <a:pt x="1725" y="1230"/>
                    <a:pt x="1898" y="1057"/>
                    <a:pt x="1898" y="844"/>
                  </a:cubicBezTo>
                  <a:cubicBezTo>
                    <a:pt x="1898" y="631"/>
                    <a:pt x="1725" y="458"/>
                    <a:pt x="1512" y="458"/>
                  </a:cubicBezTo>
                  <a:close/>
                  <a:moveTo>
                    <a:pt x="652" y="428"/>
                  </a:moveTo>
                  <a:cubicBezTo>
                    <a:pt x="840" y="797"/>
                    <a:pt x="840" y="797"/>
                    <a:pt x="840" y="797"/>
                  </a:cubicBezTo>
                  <a:cubicBezTo>
                    <a:pt x="769" y="797"/>
                    <a:pt x="769" y="797"/>
                    <a:pt x="769" y="797"/>
                  </a:cubicBezTo>
                  <a:cubicBezTo>
                    <a:pt x="755" y="684"/>
                    <a:pt x="692" y="586"/>
                    <a:pt x="602" y="525"/>
                  </a:cubicBezTo>
                  <a:lnTo>
                    <a:pt x="652" y="428"/>
                  </a:lnTo>
                  <a:close/>
                  <a:moveTo>
                    <a:pt x="679" y="798"/>
                  </a:moveTo>
                  <a:cubicBezTo>
                    <a:pt x="459" y="799"/>
                    <a:pt x="459" y="799"/>
                    <a:pt x="459" y="799"/>
                  </a:cubicBezTo>
                  <a:cubicBezTo>
                    <a:pt x="561" y="604"/>
                    <a:pt x="561" y="604"/>
                    <a:pt x="561" y="604"/>
                  </a:cubicBezTo>
                  <a:cubicBezTo>
                    <a:pt x="623" y="649"/>
                    <a:pt x="667" y="718"/>
                    <a:pt x="679" y="798"/>
                  </a:cubicBezTo>
                  <a:close/>
                  <a:moveTo>
                    <a:pt x="386" y="1142"/>
                  </a:moveTo>
                  <a:cubicBezTo>
                    <a:pt x="221" y="1141"/>
                    <a:pt x="88" y="1008"/>
                    <a:pt x="88" y="844"/>
                  </a:cubicBezTo>
                  <a:cubicBezTo>
                    <a:pt x="88" y="680"/>
                    <a:pt x="221" y="547"/>
                    <a:pt x="386" y="546"/>
                  </a:cubicBezTo>
                  <a:cubicBezTo>
                    <a:pt x="420" y="547"/>
                    <a:pt x="452" y="553"/>
                    <a:pt x="483" y="563"/>
                  </a:cubicBezTo>
                  <a:cubicBezTo>
                    <a:pt x="347" y="824"/>
                    <a:pt x="347" y="824"/>
                    <a:pt x="347" y="824"/>
                  </a:cubicBezTo>
                  <a:cubicBezTo>
                    <a:pt x="340" y="837"/>
                    <a:pt x="340" y="854"/>
                    <a:pt x="348" y="867"/>
                  </a:cubicBezTo>
                  <a:cubicBezTo>
                    <a:pt x="356" y="880"/>
                    <a:pt x="371" y="888"/>
                    <a:pt x="386" y="888"/>
                  </a:cubicBezTo>
                  <a:cubicBezTo>
                    <a:pt x="386" y="888"/>
                    <a:pt x="386" y="888"/>
                    <a:pt x="386" y="888"/>
                  </a:cubicBezTo>
                  <a:cubicBezTo>
                    <a:pt x="680" y="886"/>
                    <a:pt x="680" y="886"/>
                    <a:pt x="680" y="886"/>
                  </a:cubicBezTo>
                  <a:cubicBezTo>
                    <a:pt x="659" y="1030"/>
                    <a:pt x="536" y="1141"/>
                    <a:pt x="386" y="1142"/>
                  </a:cubicBezTo>
                  <a:close/>
                  <a:moveTo>
                    <a:pt x="921" y="762"/>
                  </a:moveTo>
                  <a:cubicBezTo>
                    <a:pt x="720" y="366"/>
                    <a:pt x="720" y="366"/>
                    <a:pt x="720" y="366"/>
                  </a:cubicBezTo>
                  <a:cubicBezTo>
                    <a:pt x="1263" y="366"/>
                    <a:pt x="1263" y="366"/>
                    <a:pt x="1263" y="366"/>
                  </a:cubicBezTo>
                  <a:lnTo>
                    <a:pt x="921" y="762"/>
                  </a:lnTo>
                  <a:close/>
                  <a:moveTo>
                    <a:pt x="1512" y="1142"/>
                  </a:moveTo>
                  <a:cubicBezTo>
                    <a:pt x="1348" y="1141"/>
                    <a:pt x="1215" y="1008"/>
                    <a:pt x="1214" y="844"/>
                  </a:cubicBezTo>
                  <a:cubicBezTo>
                    <a:pt x="1215" y="725"/>
                    <a:pt x="1284" y="623"/>
                    <a:pt x="1385" y="575"/>
                  </a:cubicBezTo>
                  <a:cubicBezTo>
                    <a:pt x="1470" y="857"/>
                    <a:pt x="1470" y="857"/>
                    <a:pt x="1470" y="857"/>
                  </a:cubicBezTo>
                  <a:cubicBezTo>
                    <a:pt x="1476" y="876"/>
                    <a:pt x="1493" y="888"/>
                    <a:pt x="1512" y="888"/>
                  </a:cubicBezTo>
                  <a:cubicBezTo>
                    <a:pt x="1516" y="888"/>
                    <a:pt x="1521" y="888"/>
                    <a:pt x="1525" y="886"/>
                  </a:cubicBezTo>
                  <a:cubicBezTo>
                    <a:pt x="1548" y="879"/>
                    <a:pt x="1561" y="855"/>
                    <a:pt x="1554" y="831"/>
                  </a:cubicBezTo>
                  <a:cubicBezTo>
                    <a:pt x="1554" y="831"/>
                    <a:pt x="1554" y="831"/>
                    <a:pt x="1554" y="831"/>
                  </a:cubicBezTo>
                  <a:cubicBezTo>
                    <a:pt x="1469" y="550"/>
                    <a:pt x="1469" y="550"/>
                    <a:pt x="1469" y="550"/>
                  </a:cubicBezTo>
                  <a:cubicBezTo>
                    <a:pt x="1483" y="548"/>
                    <a:pt x="1497" y="547"/>
                    <a:pt x="1512" y="546"/>
                  </a:cubicBezTo>
                  <a:cubicBezTo>
                    <a:pt x="1676" y="547"/>
                    <a:pt x="1809" y="680"/>
                    <a:pt x="1810" y="844"/>
                  </a:cubicBezTo>
                  <a:cubicBezTo>
                    <a:pt x="1809" y="1008"/>
                    <a:pt x="1676" y="1141"/>
                    <a:pt x="1512" y="1142"/>
                  </a:cubicBezTo>
                  <a:close/>
                </a:path>
              </a:pathLst>
            </a:custGeom>
            <a:solidFill>
              <a:srgbClr val="FF8C00"/>
            </a:solidFill>
            <a:ln>
              <a:noFill/>
            </a:ln>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sp>
          <p:nvSpPr>
            <p:cNvPr id="496" name="Freeform 495"/>
            <p:cNvSpPr>
              <a:spLocks noEditPoints="1"/>
            </p:cNvSpPr>
            <p:nvPr/>
          </p:nvSpPr>
          <p:spPr bwMode="auto">
            <a:xfrm>
              <a:off x="7183039" y="6646631"/>
              <a:ext cx="461492" cy="299403"/>
            </a:xfrm>
            <a:custGeom>
              <a:avLst/>
              <a:gdLst>
                <a:gd name="T0" fmla="*/ 1443 w 1898"/>
                <a:gd name="T1" fmla="*/ 464 h 1230"/>
                <a:gd name="T2" fmla="*/ 1359 w 1898"/>
                <a:gd name="T3" fmla="*/ 81 h 1230"/>
                <a:gd name="T4" fmla="*/ 1177 w 1898"/>
                <a:gd name="T5" fmla="*/ 47 h 1230"/>
                <a:gd name="T6" fmla="*/ 1062 w 1898"/>
                <a:gd name="T7" fmla="*/ 17 h 1230"/>
                <a:gd name="T8" fmla="*/ 1171 w 1898"/>
                <a:gd name="T9" fmla="*/ 135 h 1230"/>
                <a:gd name="T10" fmla="*/ 1280 w 1898"/>
                <a:gd name="T11" fmla="*/ 135 h 1230"/>
                <a:gd name="T12" fmla="*/ 675 w 1898"/>
                <a:gd name="T13" fmla="*/ 278 h 1230"/>
                <a:gd name="T14" fmla="*/ 655 w 1898"/>
                <a:gd name="T15" fmla="*/ 200 h 1230"/>
                <a:gd name="T16" fmla="*/ 717 w 1898"/>
                <a:gd name="T17" fmla="*/ 135 h 1230"/>
                <a:gd name="T18" fmla="*/ 652 w 1898"/>
                <a:gd name="T19" fmla="*/ 70 h 1230"/>
                <a:gd name="T20" fmla="*/ 445 w 1898"/>
                <a:gd name="T21" fmla="*/ 71 h 1230"/>
                <a:gd name="T22" fmla="*/ 446 w 1898"/>
                <a:gd name="T23" fmla="*/ 215 h 1230"/>
                <a:gd name="T24" fmla="*/ 454 w 1898"/>
                <a:gd name="T25" fmla="*/ 216 h 1230"/>
                <a:gd name="T26" fmla="*/ 458 w 1898"/>
                <a:gd name="T27" fmla="*/ 216 h 1230"/>
                <a:gd name="T28" fmla="*/ 603 w 1898"/>
                <a:gd name="T29" fmla="*/ 331 h 1230"/>
                <a:gd name="T30" fmla="*/ 386 w 1898"/>
                <a:gd name="T31" fmla="*/ 458 h 1230"/>
                <a:gd name="T32" fmla="*/ 386 w 1898"/>
                <a:gd name="T33" fmla="*/ 1230 h 1230"/>
                <a:gd name="T34" fmla="*/ 911 w 1898"/>
                <a:gd name="T35" fmla="*/ 885 h 1230"/>
                <a:gd name="T36" fmla="*/ 911 w 1898"/>
                <a:gd name="T37" fmla="*/ 885 h 1230"/>
                <a:gd name="T38" fmla="*/ 921 w 1898"/>
                <a:gd name="T39" fmla="*/ 883 h 1230"/>
                <a:gd name="T40" fmla="*/ 931 w 1898"/>
                <a:gd name="T41" fmla="*/ 880 h 1230"/>
                <a:gd name="T42" fmla="*/ 935 w 1898"/>
                <a:gd name="T43" fmla="*/ 877 h 1230"/>
                <a:gd name="T44" fmla="*/ 943 w 1898"/>
                <a:gd name="T45" fmla="*/ 870 h 1230"/>
                <a:gd name="T46" fmla="*/ 945 w 1898"/>
                <a:gd name="T47" fmla="*/ 869 h 1230"/>
                <a:gd name="T48" fmla="*/ 1341 w 1898"/>
                <a:gd name="T49" fmla="*/ 411 h 1230"/>
                <a:gd name="T50" fmla="*/ 1358 w 1898"/>
                <a:gd name="T51" fmla="*/ 486 h 1230"/>
                <a:gd name="T52" fmla="*/ 1126 w 1898"/>
                <a:gd name="T53" fmla="*/ 844 h 1230"/>
                <a:gd name="T54" fmla="*/ 1898 w 1898"/>
                <a:gd name="T55" fmla="*/ 844 h 1230"/>
                <a:gd name="T56" fmla="*/ 652 w 1898"/>
                <a:gd name="T57" fmla="*/ 428 h 1230"/>
                <a:gd name="T58" fmla="*/ 769 w 1898"/>
                <a:gd name="T59" fmla="*/ 797 h 1230"/>
                <a:gd name="T60" fmla="*/ 652 w 1898"/>
                <a:gd name="T61" fmla="*/ 428 h 1230"/>
                <a:gd name="T62" fmla="*/ 459 w 1898"/>
                <a:gd name="T63" fmla="*/ 799 h 1230"/>
                <a:gd name="T64" fmla="*/ 679 w 1898"/>
                <a:gd name="T65" fmla="*/ 798 h 1230"/>
                <a:gd name="T66" fmla="*/ 88 w 1898"/>
                <a:gd name="T67" fmla="*/ 844 h 1230"/>
                <a:gd name="T68" fmla="*/ 483 w 1898"/>
                <a:gd name="T69" fmla="*/ 563 h 1230"/>
                <a:gd name="T70" fmla="*/ 348 w 1898"/>
                <a:gd name="T71" fmla="*/ 867 h 1230"/>
                <a:gd name="T72" fmla="*/ 386 w 1898"/>
                <a:gd name="T73" fmla="*/ 888 h 1230"/>
                <a:gd name="T74" fmla="*/ 386 w 1898"/>
                <a:gd name="T75" fmla="*/ 1142 h 1230"/>
                <a:gd name="T76" fmla="*/ 720 w 1898"/>
                <a:gd name="T77" fmla="*/ 366 h 1230"/>
                <a:gd name="T78" fmla="*/ 921 w 1898"/>
                <a:gd name="T79" fmla="*/ 762 h 1230"/>
                <a:gd name="T80" fmla="*/ 1214 w 1898"/>
                <a:gd name="T81" fmla="*/ 844 h 1230"/>
                <a:gd name="T82" fmla="*/ 1470 w 1898"/>
                <a:gd name="T83" fmla="*/ 857 h 1230"/>
                <a:gd name="T84" fmla="*/ 1525 w 1898"/>
                <a:gd name="T85" fmla="*/ 886 h 1230"/>
                <a:gd name="T86" fmla="*/ 1554 w 1898"/>
                <a:gd name="T87" fmla="*/ 831 h 1230"/>
                <a:gd name="T88" fmla="*/ 1512 w 1898"/>
                <a:gd name="T89" fmla="*/ 546 h 1230"/>
                <a:gd name="T90" fmla="*/ 1512 w 1898"/>
                <a:gd name="T91" fmla="*/ 1142 h 1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898" h="1230">
                  <a:moveTo>
                    <a:pt x="1512" y="458"/>
                  </a:moveTo>
                  <a:cubicBezTo>
                    <a:pt x="1489" y="458"/>
                    <a:pt x="1466" y="460"/>
                    <a:pt x="1443" y="464"/>
                  </a:cubicBezTo>
                  <a:cubicBezTo>
                    <a:pt x="1443" y="462"/>
                    <a:pt x="1443" y="462"/>
                    <a:pt x="1443" y="462"/>
                  </a:cubicBezTo>
                  <a:cubicBezTo>
                    <a:pt x="1359" y="81"/>
                    <a:pt x="1359" y="81"/>
                    <a:pt x="1359" y="81"/>
                  </a:cubicBezTo>
                  <a:cubicBezTo>
                    <a:pt x="1354" y="61"/>
                    <a:pt x="1336" y="47"/>
                    <a:pt x="1315" y="47"/>
                  </a:cubicBezTo>
                  <a:cubicBezTo>
                    <a:pt x="1177" y="47"/>
                    <a:pt x="1177" y="47"/>
                    <a:pt x="1177" y="47"/>
                  </a:cubicBezTo>
                  <a:cubicBezTo>
                    <a:pt x="1171" y="46"/>
                    <a:pt x="1147" y="41"/>
                    <a:pt x="1124" y="17"/>
                  </a:cubicBezTo>
                  <a:cubicBezTo>
                    <a:pt x="1107" y="0"/>
                    <a:pt x="1079" y="0"/>
                    <a:pt x="1062" y="17"/>
                  </a:cubicBezTo>
                  <a:cubicBezTo>
                    <a:pt x="1045" y="35"/>
                    <a:pt x="1045" y="63"/>
                    <a:pt x="1062" y="80"/>
                  </a:cubicBezTo>
                  <a:cubicBezTo>
                    <a:pt x="1112" y="130"/>
                    <a:pt x="1165" y="134"/>
                    <a:pt x="1171" y="135"/>
                  </a:cubicBezTo>
                  <a:cubicBezTo>
                    <a:pt x="1174" y="135"/>
                    <a:pt x="1174" y="135"/>
                    <a:pt x="1174" y="135"/>
                  </a:cubicBezTo>
                  <a:cubicBezTo>
                    <a:pt x="1280" y="135"/>
                    <a:pt x="1280" y="135"/>
                    <a:pt x="1280" y="135"/>
                  </a:cubicBezTo>
                  <a:cubicBezTo>
                    <a:pt x="1312" y="278"/>
                    <a:pt x="1312" y="278"/>
                    <a:pt x="1312" y="278"/>
                  </a:cubicBezTo>
                  <a:cubicBezTo>
                    <a:pt x="675" y="278"/>
                    <a:pt x="675" y="278"/>
                    <a:pt x="675" y="278"/>
                  </a:cubicBezTo>
                  <a:cubicBezTo>
                    <a:pt x="636" y="202"/>
                    <a:pt x="636" y="202"/>
                    <a:pt x="636" y="202"/>
                  </a:cubicBezTo>
                  <a:cubicBezTo>
                    <a:pt x="655" y="200"/>
                    <a:pt x="655" y="200"/>
                    <a:pt x="655" y="200"/>
                  </a:cubicBezTo>
                  <a:cubicBezTo>
                    <a:pt x="656" y="200"/>
                    <a:pt x="657" y="200"/>
                    <a:pt x="658" y="199"/>
                  </a:cubicBezTo>
                  <a:cubicBezTo>
                    <a:pt x="691" y="196"/>
                    <a:pt x="717" y="169"/>
                    <a:pt x="717" y="135"/>
                  </a:cubicBezTo>
                  <a:cubicBezTo>
                    <a:pt x="717" y="102"/>
                    <a:pt x="692" y="75"/>
                    <a:pt x="660" y="71"/>
                  </a:cubicBezTo>
                  <a:cubicBezTo>
                    <a:pt x="658" y="70"/>
                    <a:pt x="655" y="70"/>
                    <a:pt x="652" y="70"/>
                  </a:cubicBezTo>
                  <a:cubicBezTo>
                    <a:pt x="454" y="70"/>
                    <a:pt x="454" y="70"/>
                    <a:pt x="454" y="70"/>
                  </a:cubicBezTo>
                  <a:cubicBezTo>
                    <a:pt x="451" y="70"/>
                    <a:pt x="448" y="70"/>
                    <a:pt x="445" y="71"/>
                  </a:cubicBezTo>
                  <a:cubicBezTo>
                    <a:pt x="409" y="75"/>
                    <a:pt x="381" y="106"/>
                    <a:pt x="381" y="143"/>
                  </a:cubicBezTo>
                  <a:cubicBezTo>
                    <a:pt x="381" y="181"/>
                    <a:pt x="409" y="211"/>
                    <a:pt x="446" y="215"/>
                  </a:cubicBezTo>
                  <a:cubicBezTo>
                    <a:pt x="448" y="216"/>
                    <a:pt x="451" y="216"/>
                    <a:pt x="453" y="216"/>
                  </a:cubicBezTo>
                  <a:cubicBezTo>
                    <a:pt x="454" y="216"/>
                    <a:pt x="454" y="216"/>
                    <a:pt x="454" y="216"/>
                  </a:cubicBezTo>
                  <a:cubicBezTo>
                    <a:pt x="454" y="216"/>
                    <a:pt x="454" y="216"/>
                    <a:pt x="454" y="216"/>
                  </a:cubicBezTo>
                  <a:cubicBezTo>
                    <a:pt x="455" y="216"/>
                    <a:pt x="457" y="216"/>
                    <a:pt x="458" y="216"/>
                  </a:cubicBezTo>
                  <a:cubicBezTo>
                    <a:pt x="541" y="209"/>
                    <a:pt x="541" y="209"/>
                    <a:pt x="541" y="209"/>
                  </a:cubicBezTo>
                  <a:cubicBezTo>
                    <a:pt x="603" y="331"/>
                    <a:pt x="603" y="331"/>
                    <a:pt x="603" y="331"/>
                  </a:cubicBezTo>
                  <a:cubicBezTo>
                    <a:pt x="524" y="484"/>
                    <a:pt x="524" y="484"/>
                    <a:pt x="524" y="484"/>
                  </a:cubicBezTo>
                  <a:cubicBezTo>
                    <a:pt x="481" y="467"/>
                    <a:pt x="434" y="458"/>
                    <a:pt x="386" y="458"/>
                  </a:cubicBezTo>
                  <a:cubicBezTo>
                    <a:pt x="173" y="458"/>
                    <a:pt x="0" y="631"/>
                    <a:pt x="0" y="844"/>
                  </a:cubicBezTo>
                  <a:cubicBezTo>
                    <a:pt x="0" y="1057"/>
                    <a:pt x="173" y="1230"/>
                    <a:pt x="386" y="1230"/>
                  </a:cubicBezTo>
                  <a:cubicBezTo>
                    <a:pt x="585" y="1230"/>
                    <a:pt x="749" y="1079"/>
                    <a:pt x="769" y="885"/>
                  </a:cubicBezTo>
                  <a:cubicBezTo>
                    <a:pt x="911" y="885"/>
                    <a:pt x="911" y="885"/>
                    <a:pt x="911" y="885"/>
                  </a:cubicBezTo>
                  <a:cubicBezTo>
                    <a:pt x="911" y="885"/>
                    <a:pt x="911" y="885"/>
                    <a:pt x="911" y="885"/>
                  </a:cubicBezTo>
                  <a:cubicBezTo>
                    <a:pt x="911" y="885"/>
                    <a:pt x="911" y="885"/>
                    <a:pt x="911" y="885"/>
                  </a:cubicBezTo>
                  <a:cubicBezTo>
                    <a:pt x="912" y="885"/>
                    <a:pt x="912" y="885"/>
                    <a:pt x="912" y="885"/>
                  </a:cubicBezTo>
                  <a:cubicBezTo>
                    <a:pt x="915" y="884"/>
                    <a:pt x="918" y="884"/>
                    <a:pt x="921" y="883"/>
                  </a:cubicBezTo>
                  <a:cubicBezTo>
                    <a:pt x="922" y="883"/>
                    <a:pt x="923" y="883"/>
                    <a:pt x="924" y="883"/>
                  </a:cubicBezTo>
                  <a:cubicBezTo>
                    <a:pt x="926" y="882"/>
                    <a:pt x="928" y="881"/>
                    <a:pt x="931" y="880"/>
                  </a:cubicBezTo>
                  <a:cubicBezTo>
                    <a:pt x="931" y="880"/>
                    <a:pt x="931" y="880"/>
                    <a:pt x="931" y="880"/>
                  </a:cubicBezTo>
                  <a:cubicBezTo>
                    <a:pt x="933" y="879"/>
                    <a:pt x="934" y="878"/>
                    <a:pt x="935" y="877"/>
                  </a:cubicBezTo>
                  <a:cubicBezTo>
                    <a:pt x="936" y="877"/>
                    <a:pt x="937" y="876"/>
                    <a:pt x="938" y="875"/>
                  </a:cubicBezTo>
                  <a:cubicBezTo>
                    <a:pt x="940" y="874"/>
                    <a:pt x="942" y="872"/>
                    <a:pt x="943" y="870"/>
                  </a:cubicBezTo>
                  <a:cubicBezTo>
                    <a:pt x="944" y="870"/>
                    <a:pt x="944" y="870"/>
                    <a:pt x="945" y="869"/>
                  </a:cubicBezTo>
                  <a:cubicBezTo>
                    <a:pt x="945" y="869"/>
                    <a:pt x="945" y="869"/>
                    <a:pt x="945" y="869"/>
                  </a:cubicBezTo>
                  <a:cubicBezTo>
                    <a:pt x="945" y="869"/>
                    <a:pt x="945" y="869"/>
                    <a:pt x="945" y="869"/>
                  </a:cubicBezTo>
                  <a:cubicBezTo>
                    <a:pt x="1341" y="411"/>
                    <a:pt x="1341" y="411"/>
                    <a:pt x="1341" y="411"/>
                  </a:cubicBezTo>
                  <a:cubicBezTo>
                    <a:pt x="1357" y="483"/>
                    <a:pt x="1357" y="483"/>
                    <a:pt x="1357" y="483"/>
                  </a:cubicBezTo>
                  <a:cubicBezTo>
                    <a:pt x="1358" y="486"/>
                    <a:pt x="1358" y="486"/>
                    <a:pt x="1358" y="486"/>
                  </a:cubicBezTo>
                  <a:cubicBezTo>
                    <a:pt x="1359" y="490"/>
                    <a:pt x="1359" y="490"/>
                    <a:pt x="1359" y="490"/>
                  </a:cubicBezTo>
                  <a:cubicBezTo>
                    <a:pt x="1222" y="549"/>
                    <a:pt x="1126" y="685"/>
                    <a:pt x="1126" y="844"/>
                  </a:cubicBezTo>
                  <a:cubicBezTo>
                    <a:pt x="1126" y="1057"/>
                    <a:pt x="1299" y="1230"/>
                    <a:pt x="1512" y="1230"/>
                  </a:cubicBezTo>
                  <a:cubicBezTo>
                    <a:pt x="1725" y="1230"/>
                    <a:pt x="1898" y="1057"/>
                    <a:pt x="1898" y="844"/>
                  </a:cubicBezTo>
                  <a:cubicBezTo>
                    <a:pt x="1898" y="631"/>
                    <a:pt x="1725" y="458"/>
                    <a:pt x="1512" y="458"/>
                  </a:cubicBezTo>
                  <a:close/>
                  <a:moveTo>
                    <a:pt x="652" y="428"/>
                  </a:moveTo>
                  <a:cubicBezTo>
                    <a:pt x="840" y="797"/>
                    <a:pt x="840" y="797"/>
                    <a:pt x="840" y="797"/>
                  </a:cubicBezTo>
                  <a:cubicBezTo>
                    <a:pt x="769" y="797"/>
                    <a:pt x="769" y="797"/>
                    <a:pt x="769" y="797"/>
                  </a:cubicBezTo>
                  <a:cubicBezTo>
                    <a:pt x="755" y="684"/>
                    <a:pt x="692" y="586"/>
                    <a:pt x="602" y="525"/>
                  </a:cubicBezTo>
                  <a:lnTo>
                    <a:pt x="652" y="428"/>
                  </a:lnTo>
                  <a:close/>
                  <a:moveTo>
                    <a:pt x="679" y="798"/>
                  </a:moveTo>
                  <a:cubicBezTo>
                    <a:pt x="459" y="799"/>
                    <a:pt x="459" y="799"/>
                    <a:pt x="459" y="799"/>
                  </a:cubicBezTo>
                  <a:cubicBezTo>
                    <a:pt x="561" y="604"/>
                    <a:pt x="561" y="604"/>
                    <a:pt x="561" y="604"/>
                  </a:cubicBezTo>
                  <a:cubicBezTo>
                    <a:pt x="623" y="649"/>
                    <a:pt x="667" y="718"/>
                    <a:pt x="679" y="798"/>
                  </a:cubicBezTo>
                  <a:close/>
                  <a:moveTo>
                    <a:pt x="386" y="1142"/>
                  </a:moveTo>
                  <a:cubicBezTo>
                    <a:pt x="221" y="1141"/>
                    <a:pt x="88" y="1008"/>
                    <a:pt x="88" y="844"/>
                  </a:cubicBezTo>
                  <a:cubicBezTo>
                    <a:pt x="88" y="680"/>
                    <a:pt x="221" y="547"/>
                    <a:pt x="386" y="546"/>
                  </a:cubicBezTo>
                  <a:cubicBezTo>
                    <a:pt x="420" y="547"/>
                    <a:pt x="452" y="553"/>
                    <a:pt x="483" y="563"/>
                  </a:cubicBezTo>
                  <a:cubicBezTo>
                    <a:pt x="347" y="824"/>
                    <a:pt x="347" y="824"/>
                    <a:pt x="347" y="824"/>
                  </a:cubicBezTo>
                  <a:cubicBezTo>
                    <a:pt x="340" y="837"/>
                    <a:pt x="340" y="854"/>
                    <a:pt x="348" y="867"/>
                  </a:cubicBezTo>
                  <a:cubicBezTo>
                    <a:pt x="356" y="880"/>
                    <a:pt x="371" y="888"/>
                    <a:pt x="386" y="888"/>
                  </a:cubicBezTo>
                  <a:cubicBezTo>
                    <a:pt x="386" y="888"/>
                    <a:pt x="386" y="888"/>
                    <a:pt x="386" y="888"/>
                  </a:cubicBezTo>
                  <a:cubicBezTo>
                    <a:pt x="680" y="886"/>
                    <a:pt x="680" y="886"/>
                    <a:pt x="680" y="886"/>
                  </a:cubicBezTo>
                  <a:cubicBezTo>
                    <a:pt x="659" y="1030"/>
                    <a:pt x="536" y="1141"/>
                    <a:pt x="386" y="1142"/>
                  </a:cubicBezTo>
                  <a:close/>
                  <a:moveTo>
                    <a:pt x="921" y="762"/>
                  </a:moveTo>
                  <a:cubicBezTo>
                    <a:pt x="720" y="366"/>
                    <a:pt x="720" y="366"/>
                    <a:pt x="720" y="366"/>
                  </a:cubicBezTo>
                  <a:cubicBezTo>
                    <a:pt x="1263" y="366"/>
                    <a:pt x="1263" y="366"/>
                    <a:pt x="1263" y="366"/>
                  </a:cubicBezTo>
                  <a:lnTo>
                    <a:pt x="921" y="762"/>
                  </a:lnTo>
                  <a:close/>
                  <a:moveTo>
                    <a:pt x="1512" y="1142"/>
                  </a:moveTo>
                  <a:cubicBezTo>
                    <a:pt x="1348" y="1141"/>
                    <a:pt x="1215" y="1008"/>
                    <a:pt x="1214" y="844"/>
                  </a:cubicBezTo>
                  <a:cubicBezTo>
                    <a:pt x="1215" y="725"/>
                    <a:pt x="1284" y="623"/>
                    <a:pt x="1385" y="575"/>
                  </a:cubicBezTo>
                  <a:cubicBezTo>
                    <a:pt x="1470" y="857"/>
                    <a:pt x="1470" y="857"/>
                    <a:pt x="1470" y="857"/>
                  </a:cubicBezTo>
                  <a:cubicBezTo>
                    <a:pt x="1476" y="876"/>
                    <a:pt x="1493" y="888"/>
                    <a:pt x="1512" y="888"/>
                  </a:cubicBezTo>
                  <a:cubicBezTo>
                    <a:pt x="1516" y="888"/>
                    <a:pt x="1521" y="888"/>
                    <a:pt x="1525" y="886"/>
                  </a:cubicBezTo>
                  <a:cubicBezTo>
                    <a:pt x="1548" y="879"/>
                    <a:pt x="1561" y="855"/>
                    <a:pt x="1554" y="831"/>
                  </a:cubicBezTo>
                  <a:cubicBezTo>
                    <a:pt x="1554" y="831"/>
                    <a:pt x="1554" y="831"/>
                    <a:pt x="1554" y="831"/>
                  </a:cubicBezTo>
                  <a:cubicBezTo>
                    <a:pt x="1469" y="550"/>
                    <a:pt x="1469" y="550"/>
                    <a:pt x="1469" y="550"/>
                  </a:cubicBezTo>
                  <a:cubicBezTo>
                    <a:pt x="1483" y="548"/>
                    <a:pt x="1497" y="547"/>
                    <a:pt x="1512" y="546"/>
                  </a:cubicBezTo>
                  <a:cubicBezTo>
                    <a:pt x="1676" y="547"/>
                    <a:pt x="1809" y="680"/>
                    <a:pt x="1810" y="844"/>
                  </a:cubicBezTo>
                  <a:cubicBezTo>
                    <a:pt x="1809" y="1008"/>
                    <a:pt x="1676" y="1141"/>
                    <a:pt x="1512" y="1142"/>
                  </a:cubicBezTo>
                  <a:close/>
                </a:path>
              </a:pathLst>
            </a:custGeom>
            <a:solidFill>
              <a:srgbClr val="00BCF2"/>
            </a:solidFill>
            <a:ln>
              <a:noFill/>
            </a:ln>
          </p:spPr>
          <p:txBody>
            <a:bodyPr vert="horz" wrap="square" lIns="93260" tIns="46630" rIns="93260" bIns="46630" numCol="1" anchor="t" anchorCtr="0" compatLnSpc="1">
              <a:prstTxWarp prst="textNoShape">
                <a:avLst/>
              </a:prstTxWarp>
            </a:bodyPr>
            <a:lstStyle/>
            <a:p>
              <a:pPr defTabSz="951248">
                <a:defRPr/>
              </a:pPr>
              <a:endParaRPr lang="en-US" sz="1873" kern="0" dirty="0">
                <a:solidFill>
                  <a:srgbClr val="000000"/>
                </a:solidFill>
              </a:endParaRPr>
            </a:p>
          </p:txBody>
        </p:sp>
      </p:grpSp>
      <p:sp>
        <p:nvSpPr>
          <p:cNvPr id="246" name="Rectangle 20"/>
          <p:cNvSpPr>
            <a:spLocks noChangeArrowheads="1"/>
          </p:cNvSpPr>
          <p:nvPr/>
        </p:nvSpPr>
        <p:spPr bwMode="auto">
          <a:xfrm flipH="1">
            <a:off x="9639686" y="5854418"/>
            <a:ext cx="1291052" cy="2059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endParaRPr lang="en-US" sz="2448" dirty="0">
              <a:solidFill>
                <a:srgbClr val="000000"/>
              </a:solidFill>
            </a:endParaRPr>
          </a:p>
        </p:txBody>
      </p:sp>
      <p:cxnSp>
        <p:nvCxnSpPr>
          <p:cNvPr id="251" name="Straight Connector 250"/>
          <p:cNvCxnSpPr/>
          <p:nvPr/>
        </p:nvCxnSpPr>
        <p:spPr>
          <a:xfrm flipH="1">
            <a:off x="9373787" y="3316939"/>
            <a:ext cx="533192" cy="9568"/>
          </a:xfrm>
          <a:prstGeom prst="line">
            <a:avLst/>
          </a:prstGeom>
          <a:noFill/>
          <a:ln w="28575" cap="flat" cmpd="sng" algn="ctr">
            <a:solidFill>
              <a:srgbClr val="00B0F0"/>
            </a:solidFill>
            <a:prstDash val="sysDash"/>
            <a:miter lim="800000"/>
            <a:headEnd type="none"/>
            <a:tailEnd type="none"/>
          </a:ln>
          <a:effectLst/>
        </p:spPr>
      </p:cxnSp>
      <p:cxnSp>
        <p:nvCxnSpPr>
          <p:cNvPr id="252" name="Straight Connector 251"/>
          <p:cNvCxnSpPr/>
          <p:nvPr/>
        </p:nvCxnSpPr>
        <p:spPr>
          <a:xfrm flipV="1">
            <a:off x="9931941" y="3308767"/>
            <a:ext cx="1163" cy="575499"/>
          </a:xfrm>
          <a:prstGeom prst="line">
            <a:avLst/>
          </a:prstGeom>
          <a:noFill/>
          <a:ln w="28575" cap="flat" cmpd="sng" algn="ctr">
            <a:solidFill>
              <a:srgbClr val="00B0F0"/>
            </a:solidFill>
            <a:prstDash val="sysDash"/>
            <a:miter lim="800000"/>
            <a:headEnd type="none"/>
            <a:tailEnd type="none"/>
          </a:ln>
          <a:effectLst/>
        </p:spPr>
      </p:cxnSp>
      <p:cxnSp>
        <p:nvCxnSpPr>
          <p:cNvPr id="253" name="Straight Connector 252"/>
          <p:cNvCxnSpPr/>
          <p:nvPr/>
        </p:nvCxnSpPr>
        <p:spPr>
          <a:xfrm flipH="1">
            <a:off x="9217494" y="3040030"/>
            <a:ext cx="1587496" cy="168"/>
          </a:xfrm>
          <a:prstGeom prst="line">
            <a:avLst/>
          </a:prstGeom>
          <a:noFill/>
          <a:ln w="28575" cap="flat" cmpd="sng" algn="ctr">
            <a:solidFill>
              <a:srgbClr val="00B0F0"/>
            </a:solidFill>
            <a:prstDash val="sysDash"/>
            <a:miter lim="800000"/>
            <a:headEnd type="none"/>
            <a:tailEnd type="none"/>
          </a:ln>
          <a:effectLst/>
        </p:spPr>
      </p:cxnSp>
      <p:cxnSp>
        <p:nvCxnSpPr>
          <p:cNvPr id="257" name="Straight Connector 256"/>
          <p:cNvCxnSpPr/>
          <p:nvPr/>
        </p:nvCxnSpPr>
        <p:spPr>
          <a:xfrm flipV="1">
            <a:off x="10798227" y="3078189"/>
            <a:ext cx="1163" cy="884070"/>
          </a:xfrm>
          <a:prstGeom prst="line">
            <a:avLst/>
          </a:prstGeom>
          <a:noFill/>
          <a:ln w="28575" cap="flat" cmpd="sng" algn="ctr">
            <a:solidFill>
              <a:srgbClr val="00B0F0"/>
            </a:solidFill>
            <a:prstDash val="sysDash"/>
            <a:miter lim="800000"/>
            <a:headEnd type="none"/>
            <a:tailEnd type="none"/>
          </a:ln>
          <a:effectLst/>
        </p:spPr>
      </p:cxnSp>
      <p:cxnSp>
        <p:nvCxnSpPr>
          <p:cNvPr id="258" name="Straight Connector 257"/>
          <p:cNvCxnSpPr/>
          <p:nvPr/>
        </p:nvCxnSpPr>
        <p:spPr>
          <a:xfrm flipH="1" flipV="1">
            <a:off x="9140903" y="2746778"/>
            <a:ext cx="2540638" cy="16512"/>
          </a:xfrm>
          <a:prstGeom prst="line">
            <a:avLst/>
          </a:prstGeom>
          <a:noFill/>
          <a:ln w="28575" cap="flat" cmpd="sng" algn="ctr">
            <a:solidFill>
              <a:srgbClr val="00B0F0"/>
            </a:solidFill>
            <a:prstDash val="sysDash"/>
            <a:miter lim="800000"/>
            <a:headEnd type="none"/>
            <a:tailEnd type="none"/>
          </a:ln>
          <a:effectLst/>
        </p:spPr>
      </p:cxnSp>
      <p:cxnSp>
        <p:nvCxnSpPr>
          <p:cNvPr id="259" name="Straight Connector 258"/>
          <p:cNvCxnSpPr/>
          <p:nvPr/>
        </p:nvCxnSpPr>
        <p:spPr>
          <a:xfrm flipV="1">
            <a:off x="11660767" y="2763290"/>
            <a:ext cx="3237" cy="1689485"/>
          </a:xfrm>
          <a:prstGeom prst="line">
            <a:avLst/>
          </a:prstGeom>
          <a:noFill/>
          <a:ln w="28575" cap="flat" cmpd="sng" algn="ctr">
            <a:solidFill>
              <a:srgbClr val="00B0F0"/>
            </a:solidFill>
            <a:prstDash val="sysDash"/>
            <a:miter lim="800000"/>
            <a:headEnd type="none"/>
            <a:tailEnd type="none"/>
          </a:ln>
          <a:effectLst/>
        </p:spPr>
      </p:cxnSp>
      <p:grpSp>
        <p:nvGrpSpPr>
          <p:cNvPr id="260" name="Group 259"/>
          <p:cNvGrpSpPr/>
          <p:nvPr/>
        </p:nvGrpSpPr>
        <p:grpSpPr>
          <a:xfrm>
            <a:off x="10477147" y="3883025"/>
            <a:ext cx="664297" cy="746830"/>
            <a:chOff x="5694218" y="4030957"/>
            <a:chExt cx="764771" cy="823540"/>
          </a:xfrm>
        </p:grpSpPr>
        <p:sp>
          <p:nvSpPr>
            <p:cNvPr id="261" name="Flowchart: Process 260"/>
            <p:cNvSpPr/>
            <p:nvPr/>
          </p:nvSpPr>
          <p:spPr bwMode="auto">
            <a:xfrm>
              <a:off x="5694218" y="4404350"/>
              <a:ext cx="764771" cy="450147"/>
            </a:xfrm>
            <a:prstGeom prst="flowChartProcess">
              <a:avLst/>
            </a:prstGeom>
            <a:solidFill>
              <a:srgbClr val="00BCF2"/>
            </a:solidFill>
            <a:ln w="6350" cap="flat" cmpd="sng" algn="ctr">
              <a:noFill/>
              <a:prstDash val="solid"/>
              <a:miter lim="800000"/>
              <a:headEnd type="none" w="med" len="med"/>
              <a:tailEnd type="none" w="med" len="med"/>
            </a:ln>
            <a:effectLst/>
          </p:spPr>
          <p:txBody>
            <a:bodyPr rot="0" spcFirstLastPara="0" vertOverflow="overflow" horzOverflow="overflow" vert="horz" wrap="square" lIns="186521" tIns="149217" rIns="186521" bIns="149217" numCol="1" spcCol="0" rtlCol="0" fromWordArt="0" anchor="t" anchorCtr="0" forceAA="0" compatLnSpc="1">
              <a:prstTxWarp prst="textNoShape">
                <a:avLst/>
              </a:prstTxWarp>
              <a:noAutofit/>
            </a:bodyPr>
            <a:lstStyle/>
            <a:p>
              <a:pPr algn="ctr" defTabSz="951028">
                <a:lnSpc>
                  <a:spcPct val="90000"/>
                </a:lnSpc>
                <a:defRPr/>
              </a:pPr>
              <a:endParaRPr lang="en-US" sz="2448" kern="0" dirty="0">
                <a:gradFill>
                  <a:gsLst>
                    <a:gs pos="0">
                      <a:srgbClr val="FFFFFF"/>
                    </a:gs>
                    <a:gs pos="100000">
                      <a:srgbClr val="FFFFFF"/>
                    </a:gs>
                  </a:gsLst>
                  <a:lin ang="5400000" scaled="0"/>
                </a:gradFill>
                <a:latin typeface="Calibri" panose="020F0502020204030204"/>
                <a:ea typeface="Segoe UI" pitchFamily="34" charset="0"/>
                <a:cs typeface="Segoe UI" pitchFamily="34" charset="0"/>
              </a:endParaRPr>
            </a:p>
          </p:txBody>
        </p:sp>
        <p:sp>
          <p:nvSpPr>
            <p:cNvPr id="262" name="U-Turn Arrow 261"/>
            <p:cNvSpPr/>
            <p:nvPr/>
          </p:nvSpPr>
          <p:spPr bwMode="auto">
            <a:xfrm>
              <a:off x="5885412" y="4030957"/>
              <a:ext cx="432262" cy="733355"/>
            </a:xfrm>
            <a:prstGeom prst="uturnArrow">
              <a:avLst/>
            </a:prstGeom>
            <a:solidFill>
              <a:srgbClr val="00BCF2"/>
            </a:solidFill>
            <a:ln w="6350" cap="flat" cmpd="sng" algn="ctr">
              <a:noFill/>
              <a:prstDash val="solid"/>
              <a:miter lim="800000"/>
              <a:headEnd type="none" w="med" len="med"/>
              <a:tailEnd type="none" w="med" len="med"/>
            </a:ln>
            <a:effectLst/>
          </p:spPr>
          <p:txBody>
            <a:bodyPr rot="0" spcFirstLastPara="0" vertOverflow="overflow" horzOverflow="overflow" vert="horz" wrap="square" lIns="186521" tIns="149217" rIns="186521" bIns="149217" numCol="1" spcCol="0" rtlCol="0" fromWordArt="0" anchor="t" anchorCtr="0" forceAA="0" compatLnSpc="1">
              <a:prstTxWarp prst="textNoShape">
                <a:avLst/>
              </a:prstTxWarp>
              <a:noAutofit/>
            </a:bodyPr>
            <a:lstStyle/>
            <a:p>
              <a:pPr algn="ctr" defTabSz="951028">
                <a:lnSpc>
                  <a:spcPct val="90000"/>
                </a:lnSpc>
                <a:defRPr/>
              </a:pPr>
              <a:endParaRPr lang="en-US" sz="2448" kern="0" dirty="0">
                <a:gradFill>
                  <a:gsLst>
                    <a:gs pos="0">
                      <a:srgbClr val="FFFFFF"/>
                    </a:gs>
                    <a:gs pos="100000">
                      <a:srgbClr val="FFFFFF"/>
                    </a:gs>
                  </a:gsLst>
                  <a:lin ang="5400000" scaled="0"/>
                </a:gradFill>
                <a:latin typeface="Calibri" panose="020F0502020204030204"/>
                <a:ea typeface="Segoe UI" pitchFamily="34" charset="0"/>
                <a:cs typeface="Segoe UI" pitchFamily="34" charset="0"/>
              </a:endParaRPr>
            </a:p>
          </p:txBody>
        </p:sp>
        <p:sp>
          <p:nvSpPr>
            <p:cNvPr id="263" name="Oval 262"/>
            <p:cNvSpPr/>
            <p:nvPr/>
          </p:nvSpPr>
          <p:spPr bwMode="auto">
            <a:xfrm>
              <a:off x="6023884" y="4492254"/>
              <a:ext cx="104350" cy="95067"/>
            </a:xfrm>
            <a:prstGeom prst="ellipse">
              <a:avLst/>
            </a:prstGeom>
            <a:solidFill>
              <a:schemeClr val="bg1"/>
            </a:solidFill>
            <a:ln w="6350" cap="flat" cmpd="sng" algn="ctr">
              <a:noFill/>
              <a:prstDash val="solid"/>
              <a:miter lim="800000"/>
              <a:headEnd type="none" w="med" len="med"/>
              <a:tailEnd type="none" w="med" len="med"/>
            </a:ln>
            <a:effectLst/>
          </p:spPr>
          <p:txBody>
            <a:bodyPr rot="0" spcFirstLastPara="0" vertOverflow="overflow" horzOverflow="overflow" vert="horz" wrap="square" lIns="186521" tIns="149217" rIns="186521" bIns="149217" numCol="1" spcCol="0" rtlCol="0" fromWordArt="0" anchor="t" anchorCtr="0" forceAA="0" compatLnSpc="1">
              <a:prstTxWarp prst="textNoShape">
                <a:avLst/>
              </a:prstTxWarp>
              <a:noAutofit/>
            </a:bodyPr>
            <a:lstStyle/>
            <a:p>
              <a:pPr algn="ctr" defTabSz="951028">
                <a:lnSpc>
                  <a:spcPct val="90000"/>
                </a:lnSpc>
                <a:defRPr/>
              </a:pPr>
              <a:endParaRPr lang="en-US" sz="2448" kern="0" dirty="0">
                <a:gradFill>
                  <a:gsLst>
                    <a:gs pos="0">
                      <a:srgbClr val="FFFFFF"/>
                    </a:gs>
                    <a:gs pos="100000">
                      <a:srgbClr val="FFFFFF"/>
                    </a:gs>
                  </a:gsLst>
                  <a:lin ang="5400000" scaled="0"/>
                </a:gradFill>
                <a:latin typeface="Calibri" panose="020F0502020204030204"/>
                <a:ea typeface="Segoe UI" pitchFamily="34" charset="0"/>
                <a:cs typeface="Segoe UI" pitchFamily="34" charset="0"/>
              </a:endParaRPr>
            </a:p>
          </p:txBody>
        </p:sp>
        <p:sp>
          <p:nvSpPr>
            <p:cNvPr id="264" name="Rectangle 263"/>
            <p:cNvSpPr/>
            <p:nvPr/>
          </p:nvSpPr>
          <p:spPr bwMode="auto">
            <a:xfrm>
              <a:off x="6051300" y="4556679"/>
              <a:ext cx="50291" cy="223338"/>
            </a:xfrm>
            <a:prstGeom prst="rect">
              <a:avLst/>
            </a:prstGeom>
            <a:solidFill>
              <a:schemeClr val="bg1"/>
            </a:solidFill>
            <a:ln w="6350" cap="flat" cmpd="sng" algn="ctr">
              <a:noFill/>
              <a:prstDash val="solid"/>
              <a:miter lim="800000"/>
              <a:headEnd type="none" w="med" len="med"/>
              <a:tailEnd type="none" w="med" len="med"/>
            </a:ln>
            <a:effectLst/>
          </p:spPr>
          <p:txBody>
            <a:bodyPr rot="0" spcFirstLastPara="0" vertOverflow="overflow" horzOverflow="overflow" vert="horz" wrap="square" lIns="186521" tIns="149217" rIns="186521" bIns="149217" numCol="1" spcCol="0" rtlCol="0" fromWordArt="0" anchor="t" anchorCtr="0" forceAA="0" compatLnSpc="1">
              <a:prstTxWarp prst="textNoShape">
                <a:avLst/>
              </a:prstTxWarp>
              <a:noAutofit/>
            </a:bodyPr>
            <a:lstStyle/>
            <a:p>
              <a:pPr algn="ctr" defTabSz="951028">
                <a:lnSpc>
                  <a:spcPct val="90000"/>
                </a:lnSpc>
                <a:defRPr/>
              </a:pPr>
              <a:endParaRPr lang="en-US" sz="2448" kern="0" dirty="0">
                <a:gradFill>
                  <a:gsLst>
                    <a:gs pos="0">
                      <a:srgbClr val="FFFFFF"/>
                    </a:gs>
                    <a:gs pos="100000">
                      <a:srgbClr val="FFFFFF"/>
                    </a:gs>
                  </a:gsLst>
                  <a:lin ang="5400000" scaled="0"/>
                </a:gradFill>
                <a:latin typeface="Calibri" panose="020F0502020204030204"/>
                <a:ea typeface="Segoe UI" pitchFamily="34" charset="0"/>
                <a:cs typeface="Segoe UI" pitchFamily="34" charset="0"/>
              </a:endParaRPr>
            </a:p>
          </p:txBody>
        </p:sp>
      </p:grpSp>
      <p:grpSp>
        <p:nvGrpSpPr>
          <p:cNvPr id="271" name="Group 270"/>
          <p:cNvGrpSpPr/>
          <p:nvPr/>
        </p:nvGrpSpPr>
        <p:grpSpPr>
          <a:xfrm>
            <a:off x="9694685" y="3899308"/>
            <a:ext cx="502168" cy="564558"/>
            <a:chOff x="5694218" y="4030957"/>
            <a:chExt cx="764771" cy="823540"/>
          </a:xfrm>
        </p:grpSpPr>
        <p:sp>
          <p:nvSpPr>
            <p:cNvPr id="272" name="Flowchart: Process 271"/>
            <p:cNvSpPr/>
            <p:nvPr/>
          </p:nvSpPr>
          <p:spPr bwMode="auto">
            <a:xfrm>
              <a:off x="5694218" y="4404350"/>
              <a:ext cx="764771" cy="450147"/>
            </a:xfrm>
            <a:prstGeom prst="flowChartProcess">
              <a:avLst/>
            </a:prstGeom>
            <a:solidFill>
              <a:srgbClr val="00BCF2"/>
            </a:solidFill>
            <a:ln w="6350" cap="flat" cmpd="sng" algn="ctr">
              <a:noFill/>
              <a:prstDash val="solid"/>
              <a:miter lim="800000"/>
              <a:headEnd type="none" w="med" len="med"/>
              <a:tailEnd type="none" w="med" len="med"/>
            </a:ln>
            <a:effectLst/>
          </p:spPr>
          <p:txBody>
            <a:bodyPr rot="0" spcFirstLastPara="0" vertOverflow="overflow" horzOverflow="overflow" vert="horz" wrap="square" lIns="186521" tIns="149217" rIns="186521" bIns="149217" numCol="1" spcCol="0" rtlCol="0" fromWordArt="0" anchor="t" anchorCtr="0" forceAA="0" compatLnSpc="1">
              <a:prstTxWarp prst="textNoShape">
                <a:avLst/>
              </a:prstTxWarp>
              <a:noAutofit/>
            </a:bodyPr>
            <a:lstStyle/>
            <a:p>
              <a:pPr algn="ctr" defTabSz="951028">
                <a:lnSpc>
                  <a:spcPct val="90000"/>
                </a:lnSpc>
                <a:defRPr/>
              </a:pPr>
              <a:endParaRPr lang="en-US" sz="2448" kern="0" dirty="0">
                <a:gradFill>
                  <a:gsLst>
                    <a:gs pos="0">
                      <a:srgbClr val="FFFFFF"/>
                    </a:gs>
                    <a:gs pos="100000">
                      <a:srgbClr val="FFFFFF"/>
                    </a:gs>
                  </a:gsLst>
                  <a:lin ang="5400000" scaled="0"/>
                </a:gradFill>
                <a:latin typeface="Calibri" panose="020F0502020204030204"/>
                <a:ea typeface="Segoe UI" pitchFamily="34" charset="0"/>
                <a:cs typeface="Segoe UI" pitchFamily="34" charset="0"/>
              </a:endParaRPr>
            </a:p>
          </p:txBody>
        </p:sp>
        <p:sp>
          <p:nvSpPr>
            <p:cNvPr id="273" name="U-Turn Arrow 272"/>
            <p:cNvSpPr/>
            <p:nvPr/>
          </p:nvSpPr>
          <p:spPr bwMode="auto">
            <a:xfrm>
              <a:off x="5885412" y="4030957"/>
              <a:ext cx="432262" cy="733355"/>
            </a:xfrm>
            <a:prstGeom prst="uturnArrow">
              <a:avLst/>
            </a:prstGeom>
            <a:solidFill>
              <a:srgbClr val="00BCF2"/>
            </a:solidFill>
            <a:ln w="6350" cap="flat" cmpd="sng" algn="ctr">
              <a:noFill/>
              <a:prstDash val="solid"/>
              <a:miter lim="800000"/>
              <a:headEnd type="none" w="med" len="med"/>
              <a:tailEnd type="none" w="med" len="med"/>
            </a:ln>
            <a:effectLst/>
          </p:spPr>
          <p:txBody>
            <a:bodyPr rot="0" spcFirstLastPara="0" vertOverflow="overflow" horzOverflow="overflow" vert="horz" wrap="square" lIns="186521" tIns="149217" rIns="186521" bIns="149217" numCol="1" spcCol="0" rtlCol="0" fromWordArt="0" anchor="t" anchorCtr="0" forceAA="0" compatLnSpc="1">
              <a:prstTxWarp prst="textNoShape">
                <a:avLst/>
              </a:prstTxWarp>
              <a:noAutofit/>
            </a:bodyPr>
            <a:lstStyle/>
            <a:p>
              <a:pPr algn="ctr" defTabSz="951028">
                <a:lnSpc>
                  <a:spcPct val="90000"/>
                </a:lnSpc>
                <a:defRPr/>
              </a:pPr>
              <a:endParaRPr lang="en-US" sz="2448" kern="0" dirty="0">
                <a:gradFill>
                  <a:gsLst>
                    <a:gs pos="0">
                      <a:srgbClr val="FFFFFF"/>
                    </a:gs>
                    <a:gs pos="100000">
                      <a:srgbClr val="FFFFFF"/>
                    </a:gs>
                  </a:gsLst>
                  <a:lin ang="5400000" scaled="0"/>
                </a:gradFill>
                <a:latin typeface="Calibri" panose="020F0502020204030204"/>
                <a:ea typeface="Segoe UI" pitchFamily="34" charset="0"/>
                <a:cs typeface="Segoe UI" pitchFamily="34" charset="0"/>
              </a:endParaRPr>
            </a:p>
          </p:txBody>
        </p:sp>
        <p:sp>
          <p:nvSpPr>
            <p:cNvPr id="274" name="Oval 273"/>
            <p:cNvSpPr/>
            <p:nvPr/>
          </p:nvSpPr>
          <p:spPr bwMode="auto">
            <a:xfrm>
              <a:off x="6023884" y="4492254"/>
              <a:ext cx="104350" cy="95067"/>
            </a:xfrm>
            <a:prstGeom prst="ellipse">
              <a:avLst/>
            </a:prstGeom>
            <a:solidFill>
              <a:schemeClr val="bg1"/>
            </a:solidFill>
            <a:ln w="6350" cap="flat" cmpd="sng" algn="ctr">
              <a:noFill/>
              <a:prstDash val="solid"/>
              <a:miter lim="800000"/>
              <a:headEnd type="none" w="med" len="med"/>
              <a:tailEnd type="none" w="med" len="med"/>
            </a:ln>
            <a:effectLst/>
          </p:spPr>
          <p:txBody>
            <a:bodyPr rot="0" spcFirstLastPara="0" vertOverflow="overflow" horzOverflow="overflow" vert="horz" wrap="square" lIns="186521" tIns="149217" rIns="186521" bIns="149217" numCol="1" spcCol="0" rtlCol="0" fromWordArt="0" anchor="t" anchorCtr="0" forceAA="0" compatLnSpc="1">
              <a:prstTxWarp prst="textNoShape">
                <a:avLst/>
              </a:prstTxWarp>
              <a:noAutofit/>
            </a:bodyPr>
            <a:lstStyle/>
            <a:p>
              <a:pPr algn="ctr" defTabSz="951028">
                <a:lnSpc>
                  <a:spcPct val="90000"/>
                </a:lnSpc>
                <a:defRPr/>
              </a:pPr>
              <a:endParaRPr lang="en-US" sz="2448" kern="0" dirty="0">
                <a:gradFill>
                  <a:gsLst>
                    <a:gs pos="0">
                      <a:srgbClr val="FFFFFF"/>
                    </a:gs>
                    <a:gs pos="100000">
                      <a:srgbClr val="FFFFFF"/>
                    </a:gs>
                  </a:gsLst>
                  <a:lin ang="5400000" scaled="0"/>
                </a:gradFill>
                <a:latin typeface="Calibri" panose="020F0502020204030204"/>
                <a:ea typeface="Segoe UI" pitchFamily="34" charset="0"/>
                <a:cs typeface="Segoe UI" pitchFamily="34" charset="0"/>
              </a:endParaRPr>
            </a:p>
          </p:txBody>
        </p:sp>
        <p:sp>
          <p:nvSpPr>
            <p:cNvPr id="275" name="Rectangle 274"/>
            <p:cNvSpPr/>
            <p:nvPr/>
          </p:nvSpPr>
          <p:spPr bwMode="auto">
            <a:xfrm>
              <a:off x="6051300" y="4556679"/>
              <a:ext cx="50291" cy="223338"/>
            </a:xfrm>
            <a:prstGeom prst="rect">
              <a:avLst/>
            </a:prstGeom>
            <a:solidFill>
              <a:schemeClr val="bg1"/>
            </a:solidFill>
            <a:ln w="6350" cap="flat" cmpd="sng" algn="ctr">
              <a:noFill/>
              <a:prstDash val="solid"/>
              <a:miter lim="800000"/>
              <a:headEnd type="none" w="med" len="med"/>
              <a:tailEnd type="none" w="med" len="med"/>
            </a:ln>
            <a:effectLst/>
          </p:spPr>
          <p:txBody>
            <a:bodyPr rot="0" spcFirstLastPara="0" vertOverflow="overflow" horzOverflow="overflow" vert="horz" wrap="square" lIns="186521" tIns="149217" rIns="186521" bIns="149217" numCol="1" spcCol="0" rtlCol="0" fromWordArt="0" anchor="t" anchorCtr="0" forceAA="0" compatLnSpc="1">
              <a:prstTxWarp prst="textNoShape">
                <a:avLst/>
              </a:prstTxWarp>
              <a:noAutofit/>
            </a:bodyPr>
            <a:lstStyle/>
            <a:p>
              <a:pPr algn="ctr" defTabSz="951028">
                <a:lnSpc>
                  <a:spcPct val="90000"/>
                </a:lnSpc>
                <a:defRPr/>
              </a:pPr>
              <a:endParaRPr lang="en-US" sz="2448" kern="0" dirty="0">
                <a:gradFill>
                  <a:gsLst>
                    <a:gs pos="0">
                      <a:srgbClr val="FFFFFF"/>
                    </a:gs>
                    <a:gs pos="100000">
                      <a:srgbClr val="FFFFFF"/>
                    </a:gs>
                  </a:gsLst>
                  <a:lin ang="5400000" scaled="0"/>
                </a:gradFill>
                <a:latin typeface="Calibri" panose="020F0502020204030204"/>
                <a:ea typeface="Segoe UI" pitchFamily="34" charset="0"/>
                <a:cs typeface="Segoe UI" pitchFamily="34" charset="0"/>
              </a:endParaRPr>
            </a:p>
          </p:txBody>
        </p:sp>
      </p:grpSp>
      <p:sp>
        <p:nvSpPr>
          <p:cNvPr id="276" name="Freeform 275"/>
          <p:cNvSpPr>
            <a:spLocks/>
          </p:cNvSpPr>
          <p:nvPr/>
        </p:nvSpPr>
        <p:spPr bwMode="auto">
          <a:xfrm>
            <a:off x="7134097" y="5090671"/>
            <a:ext cx="5301496" cy="1554966"/>
          </a:xfrm>
          <a:custGeom>
            <a:avLst/>
            <a:gdLst>
              <a:gd name="T0" fmla="*/ 0 w 1014"/>
              <a:gd name="T1" fmla="*/ 296 h 296"/>
              <a:gd name="T2" fmla="*/ 0 w 1014"/>
              <a:gd name="T3" fmla="*/ 296 h 296"/>
              <a:gd name="T4" fmla="*/ 1014 w 1014"/>
              <a:gd name="T5" fmla="*/ 296 h 296"/>
              <a:gd name="T6" fmla="*/ 1014 w 1014"/>
              <a:gd name="T7" fmla="*/ 238 h 296"/>
              <a:gd name="T8" fmla="*/ 0 w 1014"/>
              <a:gd name="T9" fmla="*/ 296 h 296"/>
            </a:gdLst>
            <a:ahLst/>
            <a:cxnLst>
              <a:cxn ang="0">
                <a:pos x="T0" y="T1"/>
              </a:cxn>
              <a:cxn ang="0">
                <a:pos x="T2" y="T3"/>
              </a:cxn>
              <a:cxn ang="0">
                <a:pos x="T4" y="T5"/>
              </a:cxn>
              <a:cxn ang="0">
                <a:pos x="T6" y="T7"/>
              </a:cxn>
              <a:cxn ang="0">
                <a:pos x="T8" y="T9"/>
              </a:cxn>
            </a:cxnLst>
            <a:rect l="0" t="0" r="r" b="b"/>
            <a:pathLst>
              <a:path w="1014" h="296">
                <a:moveTo>
                  <a:pt x="0" y="296"/>
                </a:moveTo>
                <a:cubicBezTo>
                  <a:pt x="0" y="296"/>
                  <a:pt x="0" y="296"/>
                  <a:pt x="0" y="296"/>
                </a:cubicBezTo>
                <a:cubicBezTo>
                  <a:pt x="1014" y="296"/>
                  <a:pt x="1014" y="296"/>
                  <a:pt x="1014" y="296"/>
                </a:cubicBezTo>
                <a:cubicBezTo>
                  <a:pt x="1014" y="238"/>
                  <a:pt x="1014" y="238"/>
                  <a:pt x="1014" y="238"/>
                </a:cubicBezTo>
                <a:cubicBezTo>
                  <a:pt x="714" y="0"/>
                  <a:pt x="277" y="19"/>
                  <a:pt x="0" y="296"/>
                </a:cubicBezTo>
                <a:close/>
              </a:path>
            </a:pathLst>
          </a:custGeom>
          <a:solidFill>
            <a:srgbClr val="7FBA00"/>
          </a:solidFill>
          <a:ln>
            <a:noFill/>
          </a:ln>
          <a:extLst/>
        </p:spPr>
        <p:txBody>
          <a:bodyPr vert="horz" wrap="square" lIns="91427" tIns="45713" rIns="91427" bIns="45713" numCol="1" anchor="t" anchorCtr="0" compatLnSpc="1">
            <a:prstTxWarp prst="textNoShape">
              <a:avLst/>
            </a:prstTxWarp>
          </a:bodyPr>
          <a:lstStyle/>
          <a:p>
            <a:pPr defTabSz="932137" fontAlgn="auto">
              <a:spcBef>
                <a:spcPts val="0"/>
              </a:spcBef>
              <a:spcAft>
                <a:spcPts val="0"/>
              </a:spcAft>
              <a:defRPr/>
            </a:pPr>
            <a:endParaRPr lang="en-US" sz="1836" kern="0" dirty="0">
              <a:solidFill>
                <a:srgbClr val="000000"/>
              </a:solidFill>
            </a:endParaRPr>
          </a:p>
        </p:txBody>
      </p:sp>
      <p:sp>
        <p:nvSpPr>
          <p:cNvPr id="277" name="Freeform 29"/>
          <p:cNvSpPr>
            <a:spLocks/>
          </p:cNvSpPr>
          <p:nvPr/>
        </p:nvSpPr>
        <p:spPr bwMode="auto">
          <a:xfrm>
            <a:off x="7438966" y="6016287"/>
            <a:ext cx="3704177" cy="623311"/>
          </a:xfrm>
          <a:custGeom>
            <a:avLst/>
            <a:gdLst>
              <a:gd name="T0" fmla="*/ 344 w 556"/>
              <a:gd name="T1" fmla="*/ 21 h 130"/>
              <a:gd name="T2" fmla="*/ 344 w 556"/>
              <a:gd name="T3" fmla="*/ 21 h 130"/>
              <a:gd name="T4" fmla="*/ 0 w 556"/>
              <a:gd name="T5" fmla="*/ 130 h 130"/>
              <a:gd name="T6" fmla="*/ 197 w 556"/>
              <a:gd name="T7" fmla="*/ 130 h 130"/>
              <a:gd name="T8" fmla="*/ 556 w 556"/>
              <a:gd name="T9" fmla="*/ 130 h 130"/>
              <a:gd name="T10" fmla="*/ 344 w 556"/>
              <a:gd name="T11" fmla="*/ 21 h 130"/>
            </a:gdLst>
            <a:ahLst/>
            <a:cxnLst>
              <a:cxn ang="0">
                <a:pos x="T0" y="T1"/>
              </a:cxn>
              <a:cxn ang="0">
                <a:pos x="T2" y="T3"/>
              </a:cxn>
              <a:cxn ang="0">
                <a:pos x="T4" y="T5"/>
              </a:cxn>
              <a:cxn ang="0">
                <a:pos x="T6" y="T7"/>
              </a:cxn>
              <a:cxn ang="0">
                <a:pos x="T8" y="T9"/>
              </a:cxn>
              <a:cxn ang="0">
                <a:pos x="T10" y="T11"/>
              </a:cxn>
            </a:cxnLst>
            <a:rect l="0" t="0" r="r" b="b"/>
            <a:pathLst>
              <a:path w="556" h="130">
                <a:moveTo>
                  <a:pt x="344" y="21"/>
                </a:moveTo>
                <a:cubicBezTo>
                  <a:pt x="344" y="21"/>
                  <a:pt x="344" y="21"/>
                  <a:pt x="344" y="21"/>
                </a:cubicBezTo>
                <a:cubicBezTo>
                  <a:pt x="223" y="0"/>
                  <a:pt x="94" y="37"/>
                  <a:pt x="0" y="130"/>
                </a:cubicBezTo>
                <a:cubicBezTo>
                  <a:pt x="197" y="130"/>
                  <a:pt x="197" y="130"/>
                  <a:pt x="197" y="130"/>
                </a:cubicBezTo>
                <a:cubicBezTo>
                  <a:pt x="556" y="130"/>
                  <a:pt x="556" y="130"/>
                  <a:pt x="556" y="130"/>
                </a:cubicBezTo>
                <a:cubicBezTo>
                  <a:pt x="496" y="70"/>
                  <a:pt x="422" y="34"/>
                  <a:pt x="344" y="21"/>
                </a:cubicBezTo>
                <a:close/>
              </a:path>
            </a:pathLst>
          </a:custGeom>
          <a:solidFill>
            <a:srgbClr val="BAD8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pPr defTabSz="932137" fontAlgn="auto">
              <a:spcBef>
                <a:spcPts val="0"/>
              </a:spcBef>
              <a:spcAft>
                <a:spcPts val="0"/>
              </a:spcAft>
              <a:defRPr/>
            </a:pPr>
            <a:endParaRPr lang="en-US" sz="1836" kern="0" dirty="0">
              <a:solidFill>
                <a:srgbClr val="000000"/>
              </a:solidFill>
            </a:endParaRPr>
          </a:p>
        </p:txBody>
      </p:sp>
      <p:grpSp>
        <p:nvGrpSpPr>
          <p:cNvPr id="278" name="Group 37"/>
          <p:cNvGrpSpPr/>
          <p:nvPr/>
        </p:nvGrpSpPr>
        <p:grpSpPr>
          <a:xfrm>
            <a:off x="9633304" y="4410418"/>
            <a:ext cx="626831" cy="1793849"/>
            <a:chOff x="5893176" y="3792885"/>
            <a:chExt cx="585200" cy="1674708"/>
          </a:xfrm>
        </p:grpSpPr>
        <p:sp>
          <p:nvSpPr>
            <p:cNvPr id="279" name="Rectangle 630"/>
            <p:cNvSpPr>
              <a:spLocks noChangeArrowheads="1"/>
            </p:cNvSpPr>
            <p:nvPr/>
          </p:nvSpPr>
          <p:spPr bwMode="auto">
            <a:xfrm>
              <a:off x="6132059" y="4189759"/>
              <a:ext cx="101114" cy="29828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304"/>
              <a:endParaRPr lang="en-US" sz="2448" dirty="0">
                <a:solidFill>
                  <a:srgbClr val="000000"/>
                </a:solidFill>
                <a:latin typeface="Calibri" panose="020F0502020204030204"/>
              </a:endParaRPr>
            </a:p>
          </p:txBody>
        </p:sp>
        <p:sp>
          <p:nvSpPr>
            <p:cNvPr id="280" name="Freeform 631"/>
            <p:cNvSpPr>
              <a:spLocks/>
            </p:cNvSpPr>
            <p:nvPr/>
          </p:nvSpPr>
          <p:spPr bwMode="auto">
            <a:xfrm>
              <a:off x="6048639" y="5401869"/>
              <a:ext cx="125129" cy="65724"/>
            </a:xfrm>
            <a:custGeom>
              <a:avLst/>
              <a:gdLst>
                <a:gd name="T0" fmla="*/ 21 w 42"/>
                <a:gd name="T1" fmla="*/ 0 h 22"/>
                <a:gd name="T2" fmla="*/ 0 w 42"/>
                <a:gd name="T3" fmla="*/ 22 h 22"/>
                <a:gd name="T4" fmla="*/ 42 w 42"/>
                <a:gd name="T5" fmla="*/ 22 h 22"/>
                <a:gd name="T6" fmla="*/ 21 w 42"/>
                <a:gd name="T7" fmla="*/ 0 h 22"/>
              </a:gdLst>
              <a:ahLst/>
              <a:cxnLst>
                <a:cxn ang="0">
                  <a:pos x="T0" y="T1"/>
                </a:cxn>
                <a:cxn ang="0">
                  <a:pos x="T2" y="T3"/>
                </a:cxn>
                <a:cxn ang="0">
                  <a:pos x="T4" y="T5"/>
                </a:cxn>
                <a:cxn ang="0">
                  <a:pos x="T6" y="T7"/>
                </a:cxn>
              </a:cxnLst>
              <a:rect l="0" t="0" r="r" b="b"/>
              <a:pathLst>
                <a:path w="42" h="22">
                  <a:moveTo>
                    <a:pt x="21" y="0"/>
                  </a:moveTo>
                  <a:cubicBezTo>
                    <a:pt x="9" y="0"/>
                    <a:pt x="0" y="10"/>
                    <a:pt x="0" y="22"/>
                  </a:cubicBezTo>
                  <a:cubicBezTo>
                    <a:pt x="42" y="22"/>
                    <a:pt x="42" y="22"/>
                    <a:pt x="42" y="22"/>
                  </a:cubicBezTo>
                  <a:cubicBezTo>
                    <a:pt x="42" y="10"/>
                    <a:pt x="33" y="0"/>
                    <a:pt x="2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51304"/>
              <a:endParaRPr lang="en-US" sz="2448" dirty="0">
                <a:solidFill>
                  <a:srgbClr val="000000"/>
                </a:solidFill>
                <a:latin typeface="Calibri" panose="020F0502020204030204"/>
              </a:endParaRPr>
            </a:p>
          </p:txBody>
        </p:sp>
        <p:sp>
          <p:nvSpPr>
            <p:cNvPr id="281" name="Freeform 632"/>
            <p:cNvSpPr>
              <a:spLocks/>
            </p:cNvSpPr>
            <p:nvPr/>
          </p:nvSpPr>
          <p:spPr bwMode="auto">
            <a:xfrm>
              <a:off x="6188936" y="5401869"/>
              <a:ext cx="125129" cy="65724"/>
            </a:xfrm>
            <a:custGeom>
              <a:avLst/>
              <a:gdLst>
                <a:gd name="T0" fmla="*/ 21 w 42"/>
                <a:gd name="T1" fmla="*/ 0 h 22"/>
                <a:gd name="T2" fmla="*/ 0 w 42"/>
                <a:gd name="T3" fmla="*/ 22 h 22"/>
                <a:gd name="T4" fmla="*/ 42 w 42"/>
                <a:gd name="T5" fmla="*/ 22 h 22"/>
                <a:gd name="T6" fmla="*/ 21 w 42"/>
                <a:gd name="T7" fmla="*/ 0 h 22"/>
              </a:gdLst>
              <a:ahLst/>
              <a:cxnLst>
                <a:cxn ang="0">
                  <a:pos x="T0" y="T1"/>
                </a:cxn>
                <a:cxn ang="0">
                  <a:pos x="T2" y="T3"/>
                </a:cxn>
                <a:cxn ang="0">
                  <a:pos x="T4" y="T5"/>
                </a:cxn>
                <a:cxn ang="0">
                  <a:pos x="T6" y="T7"/>
                </a:cxn>
              </a:cxnLst>
              <a:rect l="0" t="0" r="r" b="b"/>
              <a:pathLst>
                <a:path w="42" h="22">
                  <a:moveTo>
                    <a:pt x="21" y="0"/>
                  </a:moveTo>
                  <a:cubicBezTo>
                    <a:pt x="9" y="0"/>
                    <a:pt x="0" y="10"/>
                    <a:pt x="0" y="22"/>
                  </a:cubicBezTo>
                  <a:cubicBezTo>
                    <a:pt x="42" y="22"/>
                    <a:pt x="42" y="22"/>
                    <a:pt x="42" y="22"/>
                  </a:cubicBezTo>
                  <a:cubicBezTo>
                    <a:pt x="42" y="10"/>
                    <a:pt x="33" y="0"/>
                    <a:pt x="2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51304"/>
              <a:endParaRPr lang="en-US" sz="2448" dirty="0">
                <a:solidFill>
                  <a:srgbClr val="000000"/>
                </a:solidFill>
                <a:latin typeface="Calibri" panose="020F0502020204030204"/>
              </a:endParaRPr>
            </a:p>
          </p:txBody>
        </p:sp>
        <p:sp>
          <p:nvSpPr>
            <p:cNvPr id="282" name="Freeform 633"/>
            <p:cNvSpPr>
              <a:spLocks/>
            </p:cNvSpPr>
            <p:nvPr/>
          </p:nvSpPr>
          <p:spPr bwMode="auto">
            <a:xfrm>
              <a:off x="6092877" y="3929390"/>
              <a:ext cx="197173" cy="236355"/>
            </a:xfrm>
            <a:custGeom>
              <a:avLst/>
              <a:gdLst>
                <a:gd name="T0" fmla="*/ 59 w 66"/>
                <a:gd name="T1" fmla="*/ 45 h 79"/>
                <a:gd name="T2" fmla="*/ 23 w 66"/>
                <a:gd name="T3" fmla="*/ 74 h 79"/>
                <a:gd name="T4" fmla="*/ 6 w 66"/>
                <a:gd name="T5" fmla="*/ 30 h 79"/>
                <a:gd name="T6" fmla="*/ 46 w 66"/>
                <a:gd name="T7" fmla="*/ 5 h 79"/>
                <a:gd name="T8" fmla="*/ 59 w 66"/>
                <a:gd name="T9" fmla="*/ 45 h 79"/>
              </a:gdLst>
              <a:ahLst/>
              <a:cxnLst>
                <a:cxn ang="0">
                  <a:pos x="T0" y="T1"/>
                </a:cxn>
                <a:cxn ang="0">
                  <a:pos x="T2" y="T3"/>
                </a:cxn>
                <a:cxn ang="0">
                  <a:pos x="T4" y="T5"/>
                </a:cxn>
                <a:cxn ang="0">
                  <a:pos x="T6" y="T7"/>
                </a:cxn>
                <a:cxn ang="0">
                  <a:pos x="T8" y="T9"/>
                </a:cxn>
              </a:cxnLst>
              <a:rect l="0" t="0" r="r" b="b"/>
              <a:pathLst>
                <a:path w="66" h="79">
                  <a:moveTo>
                    <a:pt x="59" y="45"/>
                  </a:moveTo>
                  <a:cubicBezTo>
                    <a:pt x="53" y="64"/>
                    <a:pt x="39" y="79"/>
                    <a:pt x="23" y="74"/>
                  </a:cubicBezTo>
                  <a:cubicBezTo>
                    <a:pt x="8" y="69"/>
                    <a:pt x="0" y="49"/>
                    <a:pt x="6" y="30"/>
                  </a:cubicBezTo>
                  <a:cubicBezTo>
                    <a:pt x="13" y="11"/>
                    <a:pt x="30" y="0"/>
                    <a:pt x="46" y="5"/>
                  </a:cubicBezTo>
                  <a:cubicBezTo>
                    <a:pt x="62" y="10"/>
                    <a:pt x="66" y="26"/>
                    <a:pt x="59" y="45"/>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51304"/>
              <a:endParaRPr lang="en-US" sz="2448" dirty="0">
                <a:solidFill>
                  <a:srgbClr val="000000"/>
                </a:solidFill>
                <a:latin typeface="Calibri" panose="020F0502020204030204"/>
              </a:endParaRPr>
            </a:p>
          </p:txBody>
        </p:sp>
        <p:sp>
          <p:nvSpPr>
            <p:cNvPr id="283" name="Freeform 634"/>
            <p:cNvSpPr>
              <a:spLocks/>
            </p:cNvSpPr>
            <p:nvPr/>
          </p:nvSpPr>
          <p:spPr bwMode="auto">
            <a:xfrm>
              <a:off x="6066334" y="3902847"/>
              <a:ext cx="194645" cy="221188"/>
            </a:xfrm>
            <a:custGeom>
              <a:avLst/>
              <a:gdLst>
                <a:gd name="T0" fmla="*/ 56 w 65"/>
                <a:gd name="T1" fmla="*/ 24 h 74"/>
                <a:gd name="T2" fmla="*/ 50 w 65"/>
                <a:gd name="T3" fmla="*/ 67 h 74"/>
                <a:gd name="T4" fmla="*/ 10 w 65"/>
                <a:gd name="T5" fmla="*/ 51 h 74"/>
                <a:gd name="T6" fmla="*/ 15 w 65"/>
                <a:gd name="T7" fmla="*/ 8 h 74"/>
                <a:gd name="T8" fmla="*/ 56 w 65"/>
                <a:gd name="T9" fmla="*/ 24 h 74"/>
              </a:gdLst>
              <a:ahLst/>
              <a:cxnLst>
                <a:cxn ang="0">
                  <a:pos x="T0" y="T1"/>
                </a:cxn>
                <a:cxn ang="0">
                  <a:pos x="T2" y="T3"/>
                </a:cxn>
                <a:cxn ang="0">
                  <a:pos x="T4" y="T5"/>
                </a:cxn>
                <a:cxn ang="0">
                  <a:pos x="T6" y="T7"/>
                </a:cxn>
                <a:cxn ang="0">
                  <a:pos x="T8" y="T9"/>
                </a:cxn>
              </a:cxnLst>
              <a:rect l="0" t="0" r="r" b="b"/>
              <a:pathLst>
                <a:path w="65" h="74">
                  <a:moveTo>
                    <a:pt x="56" y="24"/>
                  </a:moveTo>
                  <a:cubicBezTo>
                    <a:pt x="65" y="40"/>
                    <a:pt x="63" y="59"/>
                    <a:pt x="50" y="67"/>
                  </a:cubicBezTo>
                  <a:cubicBezTo>
                    <a:pt x="37" y="74"/>
                    <a:pt x="19" y="67"/>
                    <a:pt x="10" y="51"/>
                  </a:cubicBezTo>
                  <a:cubicBezTo>
                    <a:pt x="0" y="34"/>
                    <a:pt x="3" y="15"/>
                    <a:pt x="15" y="8"/>
                  </a:cubicBezTo>
                  <a:cubicBezTo>
                    <a:pt x="28" y="0"/>
                    <a:pt x="46" y="7"/>
                    <a:pt x="56" y="24"/>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51304"/>
              <a:endParaRPr lang="en-US" sz="2448" dirty="0">
                <a:solidFill>
                  <a:srgbClr val="000000"/>
                </a:solidFill>
                <a:latin typeface="Calibri" panose="020F0502020204030204"/>
              </a:endParaRPr>
            </a:p>
          </p:txBody>
        </p:sp>
        <p:sp>
          <p:nvSpPr>
            <p:cNvPr id="284" name="Freeform 635"/>
            <p:cNvSpPr>
              <a:spLocks/>
            </p:cNvSpPr>
            <p:nvPr/>
          </p:nvSpPr>
          <p:spPr bwMode="auto">
            <a:xfrm>
              <a:off x="6132059" y="4108868"/>
              <a:ext cx="101114" cy="104906"/>
            </a:xfrm>
            <a:custGeom>
              <a:avLst/>
              <a:gdLst>
                <a:gd name="T0" fmla="*/ 80 w 80"/>
                <a:gd name="T1" fmla="*/ 64 h 83"/>
                <a:gd name="T2" fmla="*/ 40 w 80"/>
                <a:gd name="T3" fmla="*/ 83 h 83"/>
                <a:gd name="T4" fmla="*/ 0 w 80"/>
                <a:gd name="T5" fmla="*/ 64 h 83"/>
                <a:gd name="T6" fmla="*/ 0 w 80"/>
                <a:gd name="T7" fmla="*/ 0 h 83"/>
                <a:gd name="T8" fmla="*/ 80 w 80"/>
                <a:gd name="T9" fmla="*/ 0 h 83"/>
                <a:gd name="T10" fmla="*/ 80 w 80"/>
                <a:gd name="T11" fmla="*/ 64 h 83"/>
              </a:gdLst>
              <a:ahLst/>
              <a:cxnLst>
                <a:cxn ang="0">
                  <a:pos x="T0" y="T1"/>
                </a:cxn>
                <a:cxn ang="0">
                  <a:pos x="T2" y="T3"/>
                </a:cxn>
                <a:cxn ang="0">
                  <a:pos x="T4" y="T5"/>
                </a:cxn>
                <a:cxn ang="0">
                  <a:pos x="T6" y="T7"/>
                </a:cxn>
                <a:cxn ang="0">
                  <a:pos x="T8" y="T9"/>
                </a:cxn>
                <a:cxn ang="0">
                  <a:pos x="T10" y="T11"/>
                </a:cxn>
              </a:cxnLst>
              <a:rect l="0" t="0" r="r" b="b"/>
              <a:pathLst>
                <a:path w="80" h="83">
                  <a:moveTo>
                    <a:pt x="80" y="64"/>
                  </a:moveTo>
                  <a:lnTo>
                    <a:pt x="40" y="83"/>
                  </a:lnTo>
                  <a:lnTo>
                    <a:pt x="0" y="64"/>
                  </a:lnTo>
                  <a:lnTo>
                    <a:pt x="0" y="0"/>
                  </a:lnTo>
                  <a:lnTo>
                    <a:pt x="80" y="0"/>
                  </a:lnTo>
                  <a:lnTo>
                    <a:pt x="80" y="64"/>
                  </a:lnTo>
                  <a:close/>
                </a:path>
              </a:pathLst>
            </a:custGeom>
            <a:solidFill>
              <a:srgbClr val="FFB9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51304"/>
              <a:endParaRPr lang="en-US" sz="2448" dirty="0">
                <a:solidFill>
                  <a:srgbClr val="000000"/>
                </a:solidFill>
                <a:latin typeface="Calibri" panose="020F0502020204030204"/>
              </a:endParaRPr>
            </a:p>
          </p:txBody>
        </p:sp>
        <p:sp>
          <p:nvSpPr>
            <p:cNvPr id="285" name="Freeform 636"/>
            <p:cNvSpPr>
              <a:spLocks/>
            </p:cNvSpPr>
            <p:nvPr/>
          </p:nvSpPr>
          <p:spPr bwMode="auto">
            <a:xfrm>
              <a:off x="6153546" y="4213774"/>
              <a:ext cx="56877" cy="399402"/>
            </a:xfrm>
            <a:custGeom>
              <a:avLst/>
              <a:gdLst>
                <a:gd name="T0" fmla="*/ 35 w 45"/>
                <a:gd name="T1" fmla="*/ 23 h 316"/>
                <a:gd name="T2" fmla="*/ 45 w 45"/>
                <a:gd name="T3" fmla="*/ 19 h 316"/>
                <a:gd name="T4" fmla="*/ 23 w 45"/>
                <a:gd name="T5" fmla="*/ 0 h 316"/>
                <a:gd name="T6" fmla="*/ 0 w 45"/>
                <a:gd name="T7" fmla="*/ 19 h 316"/>
                <a:gd name="T8" fmla="*/ 11 w 45"/>
                <a:gd name="T9" fmla="*/ 23 h 316"/>
                <a:gd name="T10" fmla="*/ 9 w 45"/>
                <a:gd name="T11" fmla="*/ 290 h 316"/>
                <a:gd name="T12" fmla="*/ 23 w 45"/>
                <a:gd name="T13" fmla="*/ 316 h 316"/>
                <a:gd name="T14" fmla="*/ 35 w 45"/>
                <a:gd name="T15" fmla="*/ 290 h 316"/>
                <a:gd name="T16" fmla="*/ 35 w 45"/>
                <a:gd name="T17" fmla="*/ 23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316">
                  <a:moveTo>
                    <a:pt x="35" y="23"/>
                  </a:moveTo>
                  <a:lnTo>
                    <a:pt x="45" y="19"/>
                  </a:lnTo>
                  <a:lnTo>
                    <a:pt x="23" y="0"/>
                  </a:lnTo>
                  <a:lnTo>
                    <a:pt x="0" y="19"/>
                  </a:lnTo>
                  <a:lnTo>
                    <a:pt x="11" y="23"/>
                  </a:lnTo>
                  <a:lnTo>
                    <a:pt x="9" y="290"/>
                  </a:lnTo>
                  <a:lnTo>
                    <a:pt x="23" y="316"/>
                  </a:lnTo>
                  <a:lnTo>
                    <a:pt x="35" y="290"/>
                  </a:lnTo>
                  <a:lnTo>
                    <a:pt x="35" y="23"/>
                  </a:lnTo>
                  <a:close/>
                </a:path>
              </a:pathLst>
            </a:custGeom>
            <a:solidFill>
              <a:srgbClr val="68217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51304"/>
              <a:endParaRPr lang="en-US" sz="2448" dirty="0">
                <a:solidFill>
                  <a:srgbClr val="000000"/>
                </a:solidFill>
                <a:latin typeface="Calibri" panose="020F0502020204030204"/>
              </a:endParaRPr>
            </a:p>
          </p:txBody>
        </p:sp>
        <p:sp>
          <p:nvSpPr>
            <p:cNvPr id="286" name="Freeform 637"/>
            <p:cNvSpPr>
              <a:spLocks/>
            </p:cNvSpPr>
            <p:nvPr/>
          </p:nvSpPr>
          <p:spPr bwMode="auto">
            <a:xfrm>
              <a:off x="5893176" y="4218830"/>
              <a:ext cx="214868" cy="558658"/>
            </a:xfrm>
            <a:custGeom>
              <a:avLst/>
              <a:gdLst>
                <a:gd name="T0" fmla="*/ 72 w 72"/>
                <a:gd name="T1" fmla="*/ 8 h 187"/>
                <a:gd name="T2" fmla="*/ 43 w 72"/>
                <a:gd name="T3" fmla="*/ 0 h 187"/>
                <a:gd name="T4" fmla="*/ 0 w 72"/>
                <a:gd name="T5" fmla="*/ 187 h 187"/>
                <a:gd name="T6" fmla="*/ 29 w 72"/>
                <a:gd name="T7" fmla="*/ 187 h 187"/>
                <a:gd name="T8" fmla="*/ 72 w 72"/>
                <a:gd name="T9" fmla="*/ 8 h 187"/>
              </a:gdLst>
              <a:ahLst/>
              <a:cxnLst>
                <a:cxn ang="0">
                  <a:pos x="T0" y="T1"/>
                </a:cxn>
                <a:cxn ang="0">
                  <a:pos x="T2" y="T3"/>
                </a:cxn>
                <a:cxn ang="0">
                  <a:pos x="T4" y="T5"/>
                </a:cxn>
                <a:cxn ang="0">
                  <a:pos x="T6" y="T7"/>
                </a:cxn>
                <a:cxn ang="0">
                  <a:pos x="T8" y="T9"/>
                </a:cxn>
              </a:cxnLst>
              <a:rect l="0" t="0" r="r" b="b"/>
              <a:pathLst>
                <a:path w="72" h="187">
                  <a:moveTo>
                    <a:pt x="72" y="8"/>
                  </a:moveTo>
                  <a:cubicBezTo>
                    <a:pt x="62" y="5"/>
                    <a:pt x="53" y="3"/>
                    <a:pt x="43" y="0"/>
                  </a:cubicBezTo>
                  <a:cubicBezTo>
                    <a:pt x="15" y="60"/>
                    <a:pt x="6" y="121"/>
                    <a:pt x="0" y="187"/>
                  </a:cubicBezTo>
                  <a:cubicBezTo>
                    <a:pt x="29" y="187"/>
                    <a:pt x="29" y="187"/>
                    <a:pt x="29" y="187"/>
                  </a:cubicBezTo>
                  <a:cubicBezTo>
                    <a:pt x="36" y="123"/>
                    <a:pt x="45" y="66"/>
                    <a:pt x="72" y="8"/>
                  </a:cubicBezTo>
                  <a:close/>
                </a:path>
              </a:pathLst>
            </a:custGeom>
            <a:solidFill>
              <a:srgbClr val="4423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51304"/>
              <a:endParaRPr lang="en-US" sz="2448" dirty="0">
                <a:solidFill>
                  <a:srgbClr val="000000"/>
                </a:solidFill>
                <a:latin typeface="Calibri" panose="020F0502020204030204"/>
              </a:endParaRPr>
            </a:p>
          </p:txBody>
        </p:sp>
        <p:sp>
          <p:nvSpPr>
            <p:cNvPr id="287" name="Freeform 638"/>
            <p:cNvSpPr>
              <a:spLocks/>
            </p:cNvSpPr>
            <p:nvPr/>
          </p:nvSpPr>
          <p:spPr bwMode="auto">
            <a:xfrm>
              <a:off x="6260980" y="4218830"/>
              <a:ext cx="214868" cy="558658"/>
            </a:xfrm>
            <a:custGeom>
              <a:avLst/>
              <a:gdLst>
                <a:gd name="T0" fmla="*/ 0 w 72"/>
                <a:gd name="T1" fmla="*/ 8 h 187"/>
                <a:gd name="T2" fmla="*/ 28 w 72"/>
                <a:gd name="T3" fmla="*/ 0 h 187"/>
                <a:gd name="T4" fmla="*/ 72 w 72"/>
                <a:gd name="T5" fmla="*/ 187 h 187"/>
                <a:gd name="T6" fmla="*/ 43 w 72"/>
                <a:gd name="T7" fmla="*/ 187 h 187"/>
                <a:gd name="T8" fmla="*/ 0 w 72"/>
                <a:gd name="T9" fmla="*/ 8 h 187"/>
              </a:gdLst>
              <a:ahLst/>
              <a:cxnLst>
                <a:cxn ang="0">
                  <a:pos x="T0" y="T1"/>
                </a:cxn>
                <a:cxn ang="0">
                  <a:pos x="T2" y="T3"/>
                </a:cxn>
                <a:cxn ang="0">
                  <a:pos x="T4" y="T5"/>
                </a:cxn>
                <a:cxn ang="0">
                  <a:pos x="T6" y="T7"/>
                </a:cxn>
                <a:cxn ang="0">
                  <a:pos x="T8" y="T9"/>
                </a:cxn>
              </a:cxnLst>
              <a:rect l="0" t="0" r="r" b="b"/>
              <a:pathLst>
                <a:path w="72" h="187">
                  <a:moveTo>
                    <a:pt x="0" y="8"/>
                  </a:moveTo>
                  <a:cubicBezTo>
                    <a:pt x="9" y="5"/>
                    <a:pt x="19" y="3"/>
                    <a:pt x="28" y="0"/>
                  </a:cubicBezTo>
                  <a:cubicBezTo>
                    <a:pt x="56" y="60"/>
                    <a:pt x="66" y="121"/>
                    <a:pt x="72" y="187"/>
                  </a:cubicBezTo>
                  <a:cubicBezTo>
                    <a:pt x="43" y="187"/>
                    <a:pt x="43" y="187"/>
                    <a:pt x="43" y="187"/>
                  </a:cubicBezTo>
                  <a:cubicBezTo>
                    <a:pt x="36" y="123"/>
                    <a:pt x="27" y="66"/>
                    <a:pt x="0" y="8"/>
                  </a:cubicBezTo>
                  <a:close/>
                </a:path>
              </a:pathLst>
            </a:custGeom>
            <a:solidFill>
              <a:srgbClr val="4423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51304"/>
              <a:endParaRPr lang="en-US" sz="2448" dirty="0">
                <a:solidFill>
                  <a:srgbClr val="000000"/>
                </a:solidFill>
                <a:latin typeface="Calibri" panose="020F0502020204030204"/>
              </a:endParaRPr>
            </a:p>
          </p:txBody>
        </p:sp>
        <p:sp>
          <p:nvSpPr>
            <p:cNvPr id="288" name="Freeform 639"/>
            <p:cNvSpPr>
              <a:spLocks/>
            </p:cNvSpPr>
            <p:nvPr/>
          </p:nvSpPr>
          <p:spPr bwMode="auto">
            <a:xfrm>
              <a:off x="6048639" y="4828045"/>
              <a:ext cx="131449" cy="585200"/>
            </a:xfrm>
            <a:custGeom>
              <a:avLst/>
              <a:gdLst>
                <a:gd name="T0" fmla="*/ 85 w 104"/>
                <a:gd name="T1" fmla="*/ 463 h 463"/>
                <a:gd name="T2" fmla="*/ 14 w 104"/>
                <a:gd name="T3" fmla="*/ 463 h 463"/>
                <a:gd name="T4" fmla="*/ 0 w 104"/>
                <a:gd name="T5" fmla="*/ 0 h 463"/>
                <a:gd name="T6" fmla="*/ 104 w 104"/>
                <a:gd name="T7" fmla="*/ 0 h 463"/>
                <a:gd name="T8" fmla="*/ 85 w 104"/>
                <a:gd name="T9" fmla="*/ 463 h 463"/>
              </a:gdLst>
              <a:ahLst/>
              <a:cxnLst>
                <a:cxn ang="0">
                  <a:pos x="T0" y="T1"/>
                </a:cxn>
                <a:cxn ang="0">
                  <a:pos x="T2" y="T3"/>
                </a:cxn>
                <a:cxn ang="0">
                  <a:pos x="T4" y="T5"/>
                </a:cxn>
                <a:cxn ang="0">
                  <a:pos x="T6" y="T7"/>
                </a:cxn>
                <a:cxn ang="0">
                  <a:pos x="T8" y="T9"/>
                </a:cxn>
              </a:cxnLst>
              <a:rect l="0" t="0" r="r" b="b"/>
              <a:pathLst>
                <a:path w="104" h="463">
                  <a:moveTo>
                    <a:pt x="85" y="463"/>
                  </a:moveTo>
                  <a:lnTo>
                    <a:pt x="14" y="463"/>
                  </a:lnTo>
                  <a:lnTo>
                    <a:pt x="0" y="0"/>
                  </a:lnTo>
                  <a:lnTo>
                    <a:pt x="104" y="0"/>
                  </a:lnTo>
                  <a:lnTo>
                    <a:pt x="85" y="463"/>
                  </a:lnTo>
                  <a:close/>
                </a:path>
              </a:pathLst>
            </a:custGeom>
            <a:solidFill>
              <a:srgbClr val="0072C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51304"/>
              <a:endParaRPr lang="en-US" sz="2448" dirty="0">
                <a:solidFill>
                  <a:srgbClr val="000000"/>
                </a:solidFill>
                <a:latin typeface="Calibri" panose="020F0502020204030204"/>
              </a:endParaRPr>
            </a:p>
          </p:txBody>
        </p:sp>
        <p:sp>
          <p:nvSpPr>
            <p:cNvPr id="289" name="Freeform 640"/>
            <p:cNvSpPr>
              <a:spLocks/>
            </p:cNvSpPr>
            <p:nvPr/>
          </p:nvSpPr>
          <p:spPr bwMode="auto">
            <a:xfrm>
              <a:off x="6182616" y="4828045"/>
              <a:ext cx="131449" cy="585200"/>
            </a:xfrm>
            <a:custGeom>
              <a:avLst/>
              <a:gdLst>
                <a:gd name="T0" fmla="*/ 90 w 104"/>
                <a:gd name="T1" fmla="*/ 463 h 463"/>
                <a:gd name="T2" fmla="*/ 19 w 104"/>
                <a:gd name="T3" fmla="*/ 463 h 463"/>
                <a:gd name="T4" fmla="*/ 0 w 104"/>
                <a:gd name="T5" fmla="*/ 0 h 463"/>
                <a:gd name="T6" fmla="*/ 104 w 104"/>
                <a:gd name="T7" fmla="*/ 0 h 463"/>
                <a:gd name="T8" fmla="*/ 90 w 104"/>
                <a:gd name="T9" fmla="*/ 463 h 463"/>
              </a:gdLst>
              <a:ahLst/>
              <a:cxnLst>
                <a:cxn ang="0">
                  <a:pos x="T0" y="T1"/>
                </a:cxn>
                <a:cxn ang="0">
                  <a:pos x="T2" y="T3"/>
                </a:cxn>
                <a:cxn ang="0">
                  <a:pos x="T4" y="T5"/>
                </a:cxn>
                <a:cxn ang="0">
                  <a:pos x="T6" y="T7"/>
                </a:cxn>
                <a:cxn ang="0">
                  <a:pos x="T8" y="T9"/>
                </a:cxn>
              </a:cxnLst>
              <a:rect l="0" t="0" r="r" b="b"/>
              <a:pathLst>
                <a:path w="104" h="463">
                  <a:moveTo>
                    <a:pt x="90" y="463"/>
                  </a:moveTo>
                  <a:lnTo>
                    <a:pt x="19" y="463"/>
                  </a:lnTo>
                  <a:lnTo>
                    <a:pt x="0" y="0"/>
                  </a:lnTo>
                  <a:lnTo>
                    <a:pt x="104" y="0"/>
                  </a:lnTo>
                  <a:lnTo>
                    <a:pt x="90" y="463"/>
                  </a:lnTo>
                  <a:close/>
                </a:path>
              </a:pathLst>
            </a:custGeom>
            <a:solidFill>
              <a:srgbClr val="0072C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51304"/>
              <a:endParaRPr lang="en-US" sz="2448" dirty="0">
                <a:solidFill>
                  <a:srgbClr val="000000"/>
                </a:solidFill>
                <a:latin typeface="Calibri" panose="020F0502020204030204"/>
              </a:endParaRPr>
            </a:p>
          </p:txBody>
        </p:sp>
        <p:sp>
          <p:nvSpPr>
            <p:cNvPr id="290" name="Freeform 641"/>
            <p:cNvSpPr>
              <a:spLocks/>
            </p:cNvSpPr>
            <p:nvPr/>
          </p:nvSpPr>
          <p:spPr bwMode="auto">
            <a:xfrm>
              <a:off x="5905815" y="4777487"/>
              <a:ext cx="61933" cy="72044"/>
            </a:xfrm>
            <a:custGeom>
              <a:avLst/>
              <a:gdLst>
                <a:gd name="T0" fmla="*/ 0 w 21"/>
                <a:gd name="T1" fmla="*/ 0 h 24"/>
                <a:gd name="T2" fmla="*/ 0 w 21"/>
                <a:gd name="T3" fmla="*/ 13 h 24"/>
                <a:gd name="T4" fmla="*/ 10 w 21"/>
                <a:gd name="T5" fmla="*/ 24 h 24"/>
                <a:gd name="T6" fmla="*/ 21 w 21"/>
                <a:gd name="T7" fmla="*/ 13 h 24"/>
                <a:gd name="T8" fmla="*/ 21 w 21"/>
                <a:gd name="T9" fmla="*/ 0 h 24"/>
                <a:gd name="T10" fmla="*/ 0 w 21"/>
                <a:gd name="T11" fmla="*/ 0 h 24"/>
              </a:gdLst>
              <a:ahLst/>
              <a:cxnLst>
                <a:cxn ang="0">
                  <a:pos x="T0" y="T1"/>
                </a:cxn>
                <a:cxn ang="0">
                  <a:pos x="T2" y="T3"/>
                </a:cxn>
                <a:cxn ang="0">
                  <a:pos x="T4" y="T5"/>
                </a:cxn>
                <a:cxn ang="0">
                  <a:pos x="T6" y="T7"/>
                </a:cxn>
                <a:cxn ang="0">
                  <a:pos x="T8" y="T9"/>
                </a:cxn>
                <a:cxn ang="0">
                  <a:pos x="T10" y="T11"/>
                </a:cxn>
              </a:cxnLst>
              <a:rect l="0" t="0" r="r" b="b"/>
              <a:pathLst>
                <a:path w="21" h="24">
                  <a:moveTo>
                    <a:pt x="0" y="0"/>
                  </a:moveTo>
                  <a:cubicBezTo>
                    <a:pt x="0" y="13"/>
                    <a:pt x="0" y="13"/>
                    <a:pt x="0" y="13"/>
                  </a:cubicBezTo>
                  <a:cubicBezTo>
                    <a:pt x="0" y="19"/>
                    <a:pt x="4" y="24"/>
                    <a:pt x="10" y="24"/>
                  </a:cubicBezTo>
                  <a:cubicBezTo>
                    <a:pt x="16" y="24"/>
                    <a:pt x="21" y="19"/>
                    <a:pt x="21" y="13"/>
                  </a:cubicBezTo>
                  <a:cubicBezTo>
                    <a:pt x="21" y="0"/>
                    <a:pt x="21" y="0"/>
                    <a:pt x="21" y="0"/>
                  </a:cubicBezTo>
                  <a:lnTo>
                    <a:pt x="0" y="0"/>
                  </a:lnTo>
                  <a:close/>
                </a:path>
              </a:pathLst>
            </a:custGeom>
            <a:solidFill>
              <a:srgbClr val="FFB9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51304"/>
              <a:endParaRPr lang="en-US" sz="2448" dirty="0">
                <a:solidFill>
                  <a:srgbClr val="000000"/>
                </a:solidFill>
                <a:latin typeface="Calibri" panose="020F0502020204030204"/>
              </a:endParaRPr>
            </a:p>
          </p:txBody>
        </p:sp>
        <p:sp>
          <p:nvSpPr>
            <p:cNvPr id="291" name="Freeform 642"/>
            <p:cNvSpPr>
              <a:spLocks/>
            </p:cNvSpPr>
            <p:nvPr/>
          </p:nvSpPr>
          <p:spPr bwMode="auto">
            <a:xfrm>
              <a:off x="6397484" y="4777487"/>
              <a:ext cx="65724" cy="72044"/>
            </a:xfrm>
            <a:custGeom>
              <a:avLst/>
              <a:gdLst>
                <a:gd name="T0" fmla="*/ 0 w 22"/>
                <a:gd name="T1" fmla="*/ 0 h 24"/>
                <a:gd name="T2" fmla="*/ 0 w 22"/>
                <a:gd name="T3" fmla="*/ 13 h 24"/>
                <a:gd name="T4" fmla="*/ 11 w 22"/>
                <a:gd name="T5" fmla="*/ 24 h 24"/>
                <a:gd name="T6" fmla="*/ 22 w 22"/>
                <a:gd name="T7" fmla="*/ 13 h 24"/>
                <a:gd name="T8" fmla="*/ 22 w 22"/>
                <a:gd name="T9" fmla="*/ 0 h 24"/>
                <a:gd name="T10" fmla="*/ 0 w 22"/>
                <a:gd name="T11" fmla="*/ 0 h 24"/>
              </a:gdLst>
              <a:ahLst/>
              <a:cxnLst>
                <a:cxn ang="0">
                  <a:pos x="T0" y="T1"/>
                </a:cxn>
                <a:cxn ang="0">
                  <a:pos x="T2" y="T3"/>
                </a:cxn>
                <a:cxn ang="0">
                  <a:pos x="T4" y="T5"/>
                </a:cxn>
                <a:cxn ang="0">
                  <a:pos x="T6" y="T7"/>
                </a:cxn>
                <a:cxn ang="0">
                  <a:pos x="T8" y="T9"/>
                </a:cxn>
                <a:cxn ang="0">
                  <a:pos x="T10" y="T11"/>
                </a:cxn>
              </a:cxnLst>
              <a:rect l="0" t="0" r="r" b="b"/>
              <a:pathLst>
                <a:path w="22" h="24">
                  <a:moveTo>
                    <a:pt x="0" y="0"/>
                  </a:moveTo>
                  <a:cubicBezTo>
                    <a:pt x="0" y="13"/>
                    <a:pt x="0" y="13"/>
                    <a:pt x="0" y="13"/>
                  </a:cubicBezTo>
                  <a:cubicBezTo>
                    <a:pt x="0" y="19"/>
                    <a:pt x="5" y="24"/>
                    <a:pt x="11" y="24"/>
                  </a:cubicBezTo>
                  <a:cubicBezTo>
                    <a:pt x="17" y="24"/>
                    <a:pt x="22" y="19"/>
                    <a:pt x="22" y="13"/>
                  </a:cubicBezTo>
                  <a:cubicBezTo>
                    <a:pt x="22" y="0"/>
                    <a:pt x="22" y="0"/>
                    <a:pt x="22" y="0"/>
                  </a:cubicBezTo>
                  <a:lnTo>
                    <a:pt x="0" y="0"/>
                  </a:lnTo>
                  <a:close/>
                </a:path>
              </a:pathLst>
            </a:custGeom>
            <a:solidFill>
              <a:srgbClr val="FFB9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51304"/>
              <a:endParaRPr lang="en-US" sz="2448" dirty="0">
                <a:solidFill>
                  <a:srgbClr val="000000"/>
                </a:solidFill>
                <a:latin typeface="Calibri" panose="020F0502020204030204"/>
              </a:endParaRPr>
            </a:p>
          </p:txBody>
        </p:sp>
        <p:sp>
          <p:nvSpPr>
            <p:cNvPr id="292" name="Freeform 643"/>
            <p:cNvSpPr>
              <a:spLocks/>
            </p:cNvSpPr>
            <p:nvPr/>
          </p:nvSpPr>
          <p:spPr bwMode="auto">
            <a:xfrm>
              <a:off x="6022097" y="4189759"/>
              <a:ext cx="322302" cy="638285"/>
            </a:xfrm>
            <a:custGeom>
              <a:avLst/>
              <a:gdLst>
                <a:gd name="T0" fmla="*/ 167 w 255"/>
                <a:gd name="T1" fmla="*/ 0 h 505"/>
                <a:gd name="T2" fmla="*/ 127 w 255"/>
                <a:gd name="T3" fmla="*/ 314 h 505"/>
                <a:gd name="T4" fmla="*/ 87 w 255"/>
                <a:gd name="T5" fmla="*/ 0 h 505"/>
                <a:gd name="T6" fmla="*/ 0 w 255"/>
                <a:gd name="T7" fmla="*/ 23 h 505"/>
                <a:gd name="T8" fmla="*/ 4 w 255"/>
                <a:gd name="T9" fmla="*/ 505 h 505"/>
                <a:gd name="T10" fmla="*/ 250 w 255"/>
                <a:gd name="T11" fmla="*/ 505 h 505"/>
                <a:gd name="T12" fmla="*/ 255 w 255"/>
                <a:gd name="T13" fmla="*/ 23 h 505"/>
                <a:gd name="T14" fmla="*/ 167 w 255"/>
                <a:gd name="T15" fmla="*/ 0 h 5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5" h="505">
                  <a:moveTo>
                    <a:pt x="167" y="0"/>
                  </a:moveTo>
                  <a:lnTo>
                    <a:pt x="127" y="314"/>
                  </a:lnTo>
                  <a:lnTo>
                    <a:pt x="87" y="0"/>
                  </a:lnTo>
                  <a:lnTo>
                    <a:pt x="0" y="23"/>
                  </a:lnTo>
                  <a:lnTo>
                    <a:pt x="4" y="505"/>
                  </a:lnTo>
                  <a:lnTo>
                    <a:pt x="250" y="505"/>
                  </a:lnTo>
                  <a:lnTo>
                    <a:pt x="255" y="23"/>
                  </a:lnTo>
                  <a:lnTo>
                    <a:pt x="167" y="0"/>
                  </a:lnTo>
                  <a:close/>
                </a:path>
              </a:pathLst>
            </a:custGeom>
            <a:solidFill>
              <a:srgbClr val="4423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51304"/>
              <a:endParaRPr lang="en-US" sz="2448" dirty="0">
                <a:solidFill>
                  <a:srgbClr val="000000"/>
                </a:solidFill>
                <a:latin typeface="Calibri" panose="020F0502020204030204"/>
              </a:endParaRPr>
            </a:p>
          </p:txBody>
        </p:sp>
        <p:sp>
          <p:nvSpPr>
            <p:cNvPr id="293" name="Freeform 644"/>
            <p:cNvSpPr>
              <a:spLocks/>
            </p:cNvSpPr>
            <p:nvPr/>
          </p:nvSpPr>
          <p:spPr bwMode="auto">
            <a:xfrm>
              <a:off x="6263508" y="400775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FFD6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51304"/>
              <a:endParaRPr lang="en-US" sz="2448" dirty="0">
                <a:solidFill>
                  <a:srgbClr val="000000"/>
                </a:solidFill>
                <a:latin typeface="Calibri" panose="020F0502020204030204"/>
              </a:endParaRPr>
            </a:p>
          </p:txBody>
        </p:sp>
        <p:sp>
          <p:nvSpPr>
            <p:cNvPr id="294" name="Freeform 645"/>
            <p:cNvSpPr>
              <a:spLocks/>
            </p:cNvSpPr>
            <p:nvPr/>
          </p:nvSpPr>
          <p:spPr bwMode="auto">
            <a:xfrm>
              <a:off x="6263508" y="400396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FFD6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51304"/>
              <a:endParaRPr lang="en-US" sz="2448" dirty="0">
                <a:solidFill>
                  <a:srgbClr val="000000"/>
                </a:solidFill>
                <a:latin typeface="Calibri" panose="020F0502020204030204"/>
              </a:endParaRPr>
            </a:p>
          </p:txBody>
        </p:sp>
        <p:sp>
          <p:nvSpPr>
            <p:cNvPr id="295" name="Freeform 646"/>
            <p:cNvSpPr>
              <a:spLocks/>
            </p:cNvSpPr>
            <p:nvPr/>
          </p:nvSpPr>
          <p:spPr bwMode="auto">
            <a:xfrm>
              <a:off x="6260980" y="399511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FFD6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51304"/>
              <a:endParaRPr lang="en-US" sz="2448" dirty="0">
                <a:solidFill>
                  <a:srgbClr val="000000"/>
                </a:solidFill>
                <a:latin typeface="Calibri" panose="020F0502020204030204"/>
              </a:endParaRPr>
            </a:p>
          </p:txBody>
        </p:sp>
        <p:sp>
          <p:nvSpPr>
            <p:cNvPr id="296" name="Freeform 647"/>
            <p:cNvSpPr>
              <a:spLocks/>
            </p:cNvSpPr>
            <p:nvPr/>
          </p:nvSpPr>
          <p:spPr bwMode="auto">
            <a:xfrm>
              <a:off x="6260980" y="399890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FFD6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51304"/>
              <a:endParaRPr lang="en-US" sz="2448" dirty="0">
                <a:solidFill>
                  <a:srgbClr val="000000"/>
                </a:solidFill>
                <a:latin typeface="Calibri" panose="020F0502020204030204"/>
              </a:endParaRPr>
            </a:p>
          </p:txBody>
        </p:sp>
        <p:sp>
          <p:nvSpPr>
            <p:cNvPr id="297" name="Freeform 648"/>
            <p:cNvSpPr>
              <a:spLocks/>
            </p:cNvSpPr>
            <p:nvPr/>
          </p:nvSpPr>
          <p:spPr bwMode="auto">
            <a:xfrm>
              <a:off x="6102988" y="399890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FFD6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51304"/>
              <a:endParaRPr lang="en-US" sz="2448" dirty="0">
                <a:solidFill>
                  <a:srgbClr val="000000"/>
                </a:solidFill>
                <a:latin typeface="Calibri" panose="020F0502020204030204"/>
              </a:endParaRPr>
            </a:p>
          </p:txBody>
        </p:sp>
        <p:sp>
          <p:nvSpPr>
            <p:cNvPr id="298" name="Freeform 649"/>
            <p:cNvSpPr>
              <a:spLocks/>
            </p:cNvSpPr>
            <p:nvPr/>
          </p:nvSpPr>
          <p:spPr bwMode="auto">
            <a:xfrm>
              <a:off x="6266035" y="4010281"/>
              <a:ext cx="0" cy="2528"/>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solidFill>
              <a:srgbClr val="FFD6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51304"/>
              <a:endParaRPr lang="en-US" sz="2448" dirty="0">
                <a:solidFill>
                  <a:srgbClr val="000000"/>
                </a:solidFill>
                <a:latin typeface="Calibri" panose="020F0502020204030204"/>
              </a:endParaRPr>
            </a:p>
          </p:txBody>
        </p:sp>
        <p:sp>
          <p:nvSpPr>
            <p:cNvPr id="299" name="Freeform 650"/>
            <p:cNvSpPr>
              <a:spLocks/>
            </p:cNvSpPr>
            <p:nvPr/>
          </p:nvSpPr>
          <p:spPr bwMode="auto">
            <a:xfrm>
              <a:off x="6266035" y="4012809"/>
              <a:ext cx="0" cy="379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solidFill>
              <a:srgbClr val="FFD6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51304"/>
              <a:endParaRPr lang="en-US" sz="2448" dirty="0">
                <a:solidFill>
                  <a:srgbClr val="000000"/>
                </a:solidFill>
                <a:latin typeface="Calibri" panose="020F0502020204030204"/>
              </a:endParaRPr>
            </a:p>
          </p:txBody>
        </p:sp>
        <p:sp>
          <p:nvSpPr>
            <p:cNvPr id="300" name="Freeform 651"/>
            <p:cNvSpPr>
              <a:spLocks/>
            </p:cNvSpPr>
            <p:nvPr/>
          </p:nvSpPr>
          <p:spPr bwMode="auto">
            <a:xfrm>
              <a:off x="6257188" y="399258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FFD6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51304"/>
              <a:endParaRPr lang="en-US" sz="2448" dirty="0">
                <a:solidFill>
                  <a:srgbClr val="000000"/>
                </a:solidFill>
                <a:latin typeface="Calibri" panose="020F0502020204030204"/>
              </a:endParaRPr>
            </a:p>
          </p:txBody>
        </p:sp>
        <p:sp>
          <p:nvSpPr>
            <p:cNvPr id="301" name="Freeform 652"/>
            <p:cNvSpPr>
              <a:spLocks/>
            </p:cNvSpPr>
            <p:nvPr/>
          </p:nvSpPr>
          <p:spPr bwMode="auto">
            <a:xfrm>
              <a:off x="6096669" y="401280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FFD6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51304"/>
              <a:endParaRPr lang="en-US" sz="2448" dirty="0">
                <a:solidFill>
                  <a:srgbClr val="000000"/>
                </a:solidFill>
                <a:latin typeface="Calibri" panose="020F0502020204030204"/>
              </a:endParaRPr>
            </a:p>
          </p:txBody>
        </p:sp>
        <p:sp>
          <p:nvSpPr>
            <p:cNvPr id="302" name="Freeform 653"/>
            <p:cNvSpPr>
              <a:spLocks/>
            </p:cNvSpPr>
            <p:nvPr/>
          </p:nvSpPr>
          <p:spPr bwMode="auto">
            <a:xfrm>
              <a:off x="6099197" y="400396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FFD6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51304"/>
              <a:endParaRPr lang="en-US" sz="2448" dirty="0">
                <a:solidFill>
                  <a:srgbClr val="000000"/>
                </a:solidFill>
                <a:latin typeface="Calibri" panose="020F0502020204030204"/>
              </a:endParaRPr>
            </a:p>
          </p:txBody>
        </p:sp>
        <p:sp>
          <p:nvSpPr>
            <p:cNvPr id="303" name="Freeform 654"/>
            <p:cNvSpPr>
              <a:spLocks/>
            </p:cNvSpPr>
            <p:nvPr/>
          </p:nvSpPr>
          <p:spPr bwMode="auto">
            <a:xfrm>
              <a:off x="6099197" y="400143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FFD6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51304"/>
              <a:endParaRPr lang="en-US" sz="2448" dirty="0">
                <a:solidFill>
                  <a:srgbClr val="000000"/>
                </a:solidFill>
                <a:latin typeface="Calibri" panose="020F0502020204030204"/>
              </a:endParaRPr>
            </a:p>
          </p:txBody>
        </p:sp>
        <p:sp>
          <p:nvSpPr>
            <p:cNvPr id="304" name="Freeform 655"/>
            <p:cNvSpPr>
              <a:spLocks/>
            </p:cNvSpPr>
            <p:nvPr/>
          </p:nvSpPr>
          <p:spPr bwMode="auto">
            <a:xfrm>
              <a:off x="6096669" y="400775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FFD6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51304"/>
              <a:endParaRPr lang="en-US" sz="2448" dirty="0">
                <a:solidFill>
                  <a:srgbClr val="000000"/>
                </a:solidFill>
                <a:latin typeface="Calibri" panose="020F0502020204030204"/>
              </a:endParaRPr>
            </a:p>
          </p:txBody>
        </p:sp>
        <p:sp>
          <p:nvSpPr>
            <p:cNvPr id="305" name="Freeform 656"/>
            <p:cNvSpPr>
              <a:spLocks/>
            </p:cNvSpPr>
            <p:nvPr/>
          </p:nvSpPr>
          <p:spPr bwMode="auto">
            <a:xfrm>
              <a:off x="6081501" y="3986267"/>
              <a:ext cx="199701" cy="179478"/>
            </a:xfrm>
            <a:custGeom>
              <a:avLst/>
              <a:gdLst>
                <a:gd name="T0" fmla="*/ 64 w 67"/>
                <a:gd name="T1" fmla="*/ 15 h 60"/>
                <a:gd name="T2" fmla="*/ 62 w 67"/>
                <a:gd name="T3" fmla="*/ 14 h 60"/>
                <a:gd name="T4" fmla="*/ 62 w 67"/>
                <a:gd name="T5" fmla="*/ 10 h 60"/>
                <a:gd name="T6" fmla="*/ 62 w 67"/>
                <a:gd name="T7" fmla="*/ 9 h 60"/>
                <a:gd name="T8" fmla="*/ 62 w 67"/>
                <a:gd name="T9" fmla="*/ 9 h 60"/>
                <a:gd name="T10" fmla="*/ 62 w 67"/>
                <a:gd name="T11" fmla="*/ 8 h 60"/>
                <a:gd name="T12" fmla="*/ 61 w 67"/>
                <a:gd name="T13" fmla="*/ 7 h 60"/>
                <a:gd name="T14" fmla="*/ 61 w 67"/>
                <a:gd name="T15" fmla="*/ 7 h 60"/>
                <a:gd name="T16" fmla="*/ 61 w 67"/>
                <a:gd name="T17" fmla="*/ 6 h 60"/>
                <a:gd name="T18" fmla="*/ 61 w 67"/>
                <a:gd name="T19" fmla="*/ 6 h 60"/>
                <a:gd name="T20" fmla="*/ 60 w 67"/>
                <a:gd name="T21" fmla="*/ 4 h 60"/>
                <a:gd name="T22" fmla="*/ 60 w 67"/>
                <a:gd name="T23" fmla="*/ 4 h 60"/>
                <a:gd name="T24" fmla="*/ 60 w 67"/>
                <a:gd name="T25" fmla="*/ 3 h 60"/>
                <a:gd name="T26" fmla="*/ 60 w 67"/>
                <a:gd name="T27" fmla="*/ 3 h 60"/>
                <a:gd name="T28" fmla="*/ 59 w 67"/>
                <a:gd name="T29" fmla="*/ 2 h 60"/>
                <a:gd name="T30" fmla="*/ 59 w 67"/>
                <a:gd name="T31" fmla="*/ 2 h 60"/>
                <a:gd name="T32" fmla="*/ 54 w 67"/>
                <a:gd name="T33" fmla="*/ 3 h 60"/>
                <a:gd name="T34" fmla="*/ 45 w 67"/>
                <a:gd name="T35" fmla="*/ 1 h 60"/>
                <a:gd name="T36" fmla="*/ 27 w 67"/>
                <a:gd name="T37" fmla="*/ 3 h 60"/>
                <a:gd name="T38" fmla="*/ 9 w 67"/>
                <a:gd name="T39" fmla="*/ 0 h 60"/>
                <a:gd name="T40" fmla="*/ 7 w 67"/>
                <a:gd name="T41" fmla="*/ 4 h 60"/>
                <a:gd name="T42" fmla="*/ 7 w 67"/>
                <a:gd name="T43" fmla="*/ 4 h 60"/>
                <a:gd name="T44" fmla="*/ 6 w 67"/>
                <a:gd name="T45" fmla="*/ 5 h 60"/>
                <a:gd name="T46" fmla="*/ 6 w 67"/>
                <a:gd name="T47" fmla="*/ 5 h 60"/>
                <a:gd name="T48" fmla="*/ 6 w 67"/>
                <a:gd name="T49" fmla="*/ 6 h 60"/>
                <a:gd name="T50" fmla="*/ 6 w 67"/>
                <a:gd name="T51" fmla="*/ 6 h 60"/>
                <a:gd name="T52" fmla="*/ 5 w 67"/>
                <a:gd name="T53" fmla="*/ 7 h 60"/>
                <a:gd name="T54" fmla="*/ 5 w 67"/>
                <a:gd name="T55" fmla="*/ 7 h 60"/>
                <a:gd name="T56" fmla="*/ 5 w 67"/>
                <a:gd name="T57" fmla="*/ 9 h 60"/>
                <a:gd name="T58" fmla="*/ 5 w 67"/>
                <a:gd name="T59" fmla="*/ 9 h 60"/>
                <a:gd name="T60" fmla="*/ 5 w 67"/>
                <a:gd name="T61" fmla="*/ 10 h 60"/>
                <a:gd name="T62" fmla="*/ 5 w 67"/>
                <a:gd name="T63" fmla="*/ 14 h 60"/>
                <a:gd name="T64" fmla="*/ 4 w 67"/>
                <a:gd name="T65" fmla="*/ 14 h 60"/>
                <a:gd name="T66" fmla="*/ 0 w 67"/>
                <a:gd name="T67" fmla="*/ 19 h 60"/>
                <a:gd name="T68" fmla="*/ 0 w 67"/>
                <a:gd name="T69" fmla="*/ 30 h 60"/>
                <a:gd name="T70" fmla="*/ 5 w 67"/>
                <a:gd name="T71" fmla="*/ 35 h 60"/>
                <a:gd name="T72" fmla="*/ 21 w 67"/>
                <a:gd name="T73" fmla="*/ 60 h 60"/>
                <a:gd name="T74" fmla="*/ 46 w 67"/>
                <a:gd name="T75" fmla="*/ 60 h 60"/>
                <a:gd name="T76" fmla="*/ 62 w 67"/>
                <a:gd name="T77" fmla="*/ 35 h 60"/>
                <a:gd name="T78" fmla="*/ 67 w 67"/>
                <a:gd name="T79" fmla="*/ 30 h 60"/>
                <a:gd name="T80" fmla="*/ 67 w 67"/>
                <a:gd name="T81" fmla="*/ 19 h 60"/>
                <a:gd name="T82" fmla="*/ 64 w 67"/>
                <a:gd name="T83" fmla="*/ 15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7" h="60">
                  <a:moveTo>
                    <a:pt x="64" y="15"/>
                  </a:moveTo>
                  <a:cubicBezTo>
                    <a:pt x="63" y="15"/>
                    <a:pt x="62" y="14"/>
                    <a:pt x="62" y="14"/>
                  </a:cubicBezTo>
                  <a:cubicBezTo>
                    <a:pt x="62" y="10"/>
                    <a:pt x="62" y="10"/>
                    <a:pt x="62" y="10"/>
                  </a:cubicBezTo>
                  <a:cubicBezTo>
                    <a:pt x="62" y="10"/>
                    <a:pt x="62" y="9"/>
                    <a:pt x="62" y="9"/>
                  </a:cubicBezTo>
                  <a:cubicBezTo>
                    <a:pt x="62" y="9"/>
                    <a:pt x="62" y="9"/>
                    <a:pt x="62" y="9"/>
                  </a:cubicBezTo>
                  <a:cubicBezTo>
                    <a:pt x="62" y="8"/>
                    <a:pt x="62" y="8"/>
                    <a:pt x="62" y="8"/>
                  </a:cubicBezTo>
                  <a:cubicBezTo>
                    <a:pt x="62" y="8"/>
                    <a:pt x="62" y="7"/>
                    <a:pt x="61" y="7"/>
                  </a:cubicBezTo>
                  <a:cubicBezTo>
                    <a:pt x="61" y="7"/>
                    <a:pt x="61" y="7"/>
                    <a:pt x="61" y="7"/>
                  </a:cubicBezTo>
                  <a:cubicBezTo>
                    <a:pt x="61" y="6"/>
                    <a:pt x="61" y="6"/>
                    <a:pt x="61" y="6"/>
                  </a:cubicBezTo>
                  <a:cubicBezTo>
                    <a:pt x="61" y="6"/>
                    <a:pt x="61" y="6"/>
                    <a:pt x="61" y="6"/>
                  </a:cubicBezTo>
                  <a:cubicBezTo>
                    <a:pt x="61" y="5"/>
                    <a:pt x="61" y="5"/>
                    <a:pt x="60" y="4"/>
                  </a:cubicBezTo>
                  <a:cubicBezTo>
                    <a:pt x="60" y="4"/>
                    <a:pt x="60" y="4"/>
                    <a:pt x="60" y="4"/>
                  </a:cubicBezTo>
                  <a:cubicBezTo>
                    <a:pt x="60" y="4"/>
                    <a:pt x="60" y="4"/>
                    <a:pt x="60" y="3"/>
                  </a:cubicBezTo>
                  <a:cubicBezTo>
                    <a:pt x="60" y="3"/>
                    <a:pt x="60" y="3"/>
                    <a:pt x="60" y="3"/>
                  </a:cubicBezTo>
                  <a:cubicBezTo>
                    <a:pt x="60" y="3"/>
                    <a:pt x="59" y="3"/>
                    <a:pt x="59" y="2"/>
                  </a:cubicBezTo>
                  <a:cubicBezTo>
                    <a:pt x="59" y="2"/>
                    <a:pt x="59" y="2"/>
                    <a:pt x="59" y="2"/>
                  </a:cubicBezTo>
                  <a:cubicBezTo>
                    <a:pt x="58" y="3"/>
                    <a:pt x="56" y="3"/>
                    <a:pt x="54" y="3"/>
                  </a:cubicBezTo>
                  <a:cubicBezTo>
                    <a:pt x="50" y="3"/>
                    <a:pt x="47" y="2"/>
                    <a:pt x="45" y="1"/>
                  </a:cubicBezTo>
                  <a:cubicBezTo>
                    <a:pt x="40" y="2"/>
                    <a:pt x="34" y="3"/>
                    <a:pt x="27" y="3"/>
                  </a:cubicBezTo>
                  <a:cubicBezTo>
                    <a:pt x="20" y="3"/>
                    <a:pt x="14" y="2"/>
                    <a:pt x="9" y="0"/>
                  </a:cubicBezTo>
                  <a:cubicBezTo>
                    <a:pt x="8" y="1"/>
                    <a:pt x="7" y="2"/>
                    <a:pt x="7" y="4"/>
                  </a:cubicBezTo>
                  <a:cubicBezTo>
                    <a:pt x="7" y="4"/>
                    <a:pt x="7" y="4"/>
                    <a:pt x="7" y="4"/>
                  </a:cubicBezTo>
                  <a:cubicBezTo>
                    <a:pt x="6" y="4"/>
                    <a:pt x="6" y="4"/>
                    <a:pt x="6" y="5"/>
                  </a:cubicBezTo>
                  <a:cubicBezTo>
                    <a:pt x="6" y="5"/>
                    <a:pt x="6" y="5"/>
                    <a:pt x="6" y="5"/>
                  </a:cubicBezTo>
                  <a:cubicBezTo>
                    <a:pt x="6" y="5"/>
                    <a:pt x="6" y="6"/>
                    <a:pt x="6" y="6"/>
                  </a:cubicBezTo>
                  <a:cubicBezTo>
                    <a:pt x="6" y="6"/>
                    <a:pt x="6" y="6"/>
                    <a:pt x="6" y="6"/>
                  </a:cubicBezTo>
                  <a:cubicBezTo>
                    <a:pt x="5" y="6"/>
                    <a:pt x="5" y="7"/>
                    <a:pt x="5" y="7"/>
                  </a:cubicBezTo>
                  <a:cubicBezTo>
                    <a:pt x="5" y="7"/>
                    <a:pt x="5" y="7"/>
                    <a:pt x="5" y="7"/>
                  </a:cubicBezTo>
                  <a:cubicBezTo>
                    <a:pt x="5" y="8"/>
                    <a:pt x="5" y="8"/>
                    <a:pt x="5" y="9"/>
                  </a:cubicBezTo>
                  <a:cubicBezTo>
                    <a:pt x="5" y="9"/>
                    <a:pt x="5" y="9"/>
                    <a:pt x="5" y="9"/>
                  </a:cubicBezTo>
                  <a:cubicBezTo>
                    <a:pt x="5" y="9"/>
                    <a:pt x="5" y="10"/>
                    <a:pt x="5" y="10"/>
                  </a:cubicBezTo>
                  <a:cubicBezTo>
                    <a:pt x="5" y="14"/>
                    <a:pt x="5" y="14"/>
                    <a:pt x="5" y="14"/>
                  </a:cubicBezTo>
                  <a:cubicBezTo>
                    <a:pt x="5" y="14"/>
                    <a:pt x="4" y="14"/>
                    <a:pt x="4" y="14"/>
                  </a:cubicBezTo>
                  <a:cubicBezTo>
                    <a:pt x="2" y="15"/>
                    <a:pt x="0" y="17"/>
                    <a:pt x="0" y="19"/>
                  </a:cubicBezTo>
                  <a:cubicBezTo>
                    <a:pt x="0" y="30"/>
                    <a:pt x="0" y="30"/>
                    <a:pt x="0" y="30"/>
                  </a:cubicBezTo>
                  <a:cubicBezTo>
                    <a:pt x="0" y="32"/>
                    <a:pt x="2" y="35"/>
                    <a:pt x="5" y="35"/>
                  </a:cubicBezTo>
                  <a:cubicBezTo>
                    <a:pt x="5" y="35"/>
                    <a:pt x="13" y="60"/>
                    <a:pt x="21" y="60"/>
                  </a:cubicBezTo>
                  <a:cubicBezTo>
                    <a:pt x="46" y="60"/>
                    <a:pt x="46" y="60"/>
                    <a:pt x="46" y="60"/>
                  </a:cubicBezTo>
                  <a:cubicBezTo>
                    <a:pt x="54" y="60"/>
                    <a:pt x="62" y="35"/>
                    <a:pt x="62" y="35"/>
                  </a:cubicBezTo>
                  <a:cubicBezTo>
                    <a:pt x="65" y="35"/>
                    <a:pt x="67" y="32"/>
                    <a:pt x="67" y="30"/>
                  </a:cubicBezTo>
                  <a:cubicBezTo>
                    <a:pt x="67" y="19"/>
                    <a:pt x="67" y="19"/>
                    <a:pt x="67" y="19"/>
                  </a:cubicBezTo>
                  <a:cubicBezTo>
                    <a:pt x="67" y="17"/>
                    <a:pt x="65" y="15"/>
                    <a:pt x="64" y="15"/>
                  </a:cubicBezTo>
                  <a:close/>
                </a:path>
              </a:pathLst>
            </a:custGeom>
            <a:solidFill>
              <a:srgbClr val="FFB9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51304"/>
              <a:endParaRPr lang="en-US" sz="2448" dirty="0">
                <a:solidFill>
                  <a:srgbClr val="000000"/>
                </a:solidFill>
                <a:latin typeface="Calibri" panose="020F0502020204030204"/>
              </a:endParaRPr>
            </a:p>
          </p:txBody>
        </p:sp>
        <p:sp>
          <p:nvSpPr>
            <p:cNvPr id="306" name="Freeform 657"/>
            <p:cNvSpPr>
              <a:spLocks noEditPoints="1"/>
            </p:cNvSpPr>
            <p:nvPr/>
          </p:nvSpPr>
          <p:spPr bwMode="auto">
            <a:xfrm>
              <a:off x="6099197" y="4022921"/>
              <a:ext cx="170631" cy="55613"/>
            </a:xfrm>
            <a:custGeom>
              <a:avLst/>
              <a:gdLst>
                <a:gd name="T0" fmla="*/ 56 w 57"/>
                <a:gd name="T1" fmla="*/ 2 h 19"/>
                <a:gd name="T2" fmla="*/ 42 w 57"/>
                <a:gd name="T3" fmla="*/ 1 h 19"/>
                <a:gd name="T4" fmla="*/ 28 w 57"/>
                <a:gd name="T5" fmla="*/ 4 h 19"/>
                <a:gd name="T6" fmla="*/ 15 w 57"/>
                <a:gd name="T7" fmla="*/ 1 h 19"/>
                <a:gd name="T8" fmla="*/ 0 w 57"/>
                <a:gd name="T9" fmla="*/ 2 h 19"/>
                <a:gd name="T10" fmla="*/ 0 w 57"/>
                <a:gd name="T11" fmla="*/ 4 h 19"/>
                <a:gd name="T12" fmla="*/ 2 w 57"/>
                <a:gd name="T13" fmla="*/ 6 h 19"/>
                <a:gd name="T14" fmla="*/ 3 w 57"/>
                <a:gd name="T15" fmla="*/ 10 h 19"/>
                <a:gd name="T16" fmla="*/ 17 w 57"/>
                <a:gd name="T17" fmla="*/ 18 h 19"/>
                <a:gd name="T18" fmla="*/ 26 w 57"/>
                <a:gd name="T19" fmla="*/ 8 h 19"/>
                <a:gd name="T20" fmla="*/ 28 w 57"/>
                <a:gd name="T21" fmla="*/ 7 h 19"/>
                <a:gd name="T22" fmla="*/ 30 w 57"/>
                <a:gd name="T23" fmla="*/ 8 h 19"/>
                <a:gd name="T24" fmla="*/ 40 w 57"/>
                <a:gd name="T25" fmla="*/ 18 h 19"/>
                <a:gd name="T26" fmla="*/ 53 w 57"/>
                <a:gd name="T27" fmla="*/ 10 h 19"/>
                <a:gd name="T28" fmla="*/ 55 w 57"/>
                <a:gd name="T29" fmla="*/ 6 h 19"/>
                <a:gd name="T30" fmla="*/ 56 w 57"/>
                <a:gd name="T31" fmla="*/ 4 h 19"/>
                <a:gd name="T32" fmla="*/ 56 w 57"/>
                <a:gd name="T33" fmla="*/ 2 h 19"/>
                <a:gd name="T34" fmla="*/ 21 w 57"/>
                <a:gd name="T35" fmla="*/ 14 h 19"/>
                <a:gd name="T36" fmla="*/ 11 w 57"/>
                <a:gd name="T37" fmla="*/ 16 h 19"/>
                <a:gd name="T38" fmla="*/ 5 w 57"/>
                <a:gd name="T39" fmla="*/ 7 h 19"/>
                <a:gd name="T40" fmla="*/ 15 w 57"/>
                <a:gd name="T41" fmla="*/ 2 h 19"/>
                <a:gd name="T42" fmla="*/ 22 w 57"/>
                <a:gd name="T43" fmla="*/ 4 h 19"/>
                <a:gd name="T44" fmla="*/ 21 w 57"/>
                <a:gd name="T45" fmla="*/ 14 h 19"/>
                <a:gd name="T46" fmla="*/ 45 w 57"/>
                <a:gd name="T47" fmla="*/ 16 h 19"/>
                <a:gd name="T48" fmla="*/ 35 w 57"/>
                <a:gd name="T49" fmla="*/ 14 h 19"/>
                <a:gd name="T50" fmla="*/ 35 w 57"/>
                <a:gd name="T51" fmla="*/ 4 h 19"/>
                <a:gd name="T52" fmla="*/ 42 w 57"/>
                <a:gd name="T53" fmla="*/ 2 h 19"/>
                <a:gd name="T54" fmla="*/ 52 w 57"/>
                <a:gd name="T55" fmla="*/ 7 h 19"/>
                <a:gd name="T56" fmla="*/ 45 w 57"/>
                <a:gd name="T57" fmla="*/ 16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7" h="19">
                  <a:moveTo>
                    <a:pt x="56" y="2"/>
                  </a:moveTo>
                  <a:cubicBezTo>
                    <a:pt x="56" y="2"/>
                    <a:pt x="48" y="0"/>
                    <a:pt x="42" y="1"/>
                  </a:cubicBezTo>
                  <a:cubicBezTo>
                    <a:pt x="36" y="2"/>
                    <a:pt x="31" y="4"/>
                    <a:pt x="28" y="4"/>
                  </a:cubicBezTo>
                  <a:cubicBezTo>
                    <a:pt x="26" y="4"/>
                    <a:pt x="21" y="2"/>
                    <a:pt x="15" y="1"/>
                  </a:cubicBezTo>
                  <a:cubicBezTo>
                    <a:pt x="8" y="0"/>
                    <a:pt x="0" y="2"/>
                    <a:pt x="0" y="2"/>
                  </a:cubicBezTo>
                  <a:cubicBezTo>
                    <a:pt x="0" y="2"/>
                    <a:pt x="0" y="3"/>
                    <a:pt x="0" y="4"/>
                  </a:cubicBezTo>
                  <a:cubicBezTo>
                    <a:pt x="0" y="5"/>
                    <a:pt x="0" y="5"/>
                    <a:pt x="2" y="6"/>
                  </a:cubicBezTo>
                  <a:cubicBezTo>
                    <a:pt x="3" y="6"/>
                    <a:pt x="3" y="10"/>
                    <a:pt x="3" y="10"/>
                  </a:cubicBezTo>
                  <a:cubicBezTo>
                    <a:pt x="5" y="17"/>
                    <a:pt x="10" y="19"/>
                    <a:pt x="17" y="18"/>
                  </a:cubicBezTo>
                  <a:cubicBezTo>
                    <a:pt x="24" y="17"/>
                    <a:pt x="25" y="9"/>
                    <a:pt x="26" y="8"/>
                  </a:cubicBezTo>
                  <a:cubicBezTo>
                    <a:pt x="27" y="7"/>
                    <a:pt x="28" y="7"/>
                    <a:pt x="28" y="7"/>
                  </a:cubicBezTo>
                  <a:cubicBezTo>
                    <a:pt x="28" y="7"/>
                    <a:pt x="30" y="7"/>
                    <a:pt x="30" y="8"/>
                  </a:cubicBezTo>
                  <a:cubicBezTo>
                    <a:pt x="31" y="9"/>
                    <a:pt x="33" y="17"/>
                    <a:pt x="40" y="18"/>
                  </a:cubicBezTo>
                  <a:cubicBezTo>
                    <a:pt x="47" y="19"/>
                    <a:pt x="52" y="17"/>
                    <a:pt x="53" y="10"/>
                  </a:cubicBezTo>
                  <a:cubicBezTo>
                    <a:pt x="53" y="10"/>
                    <a:pt x="53" y="6"/>
                    <a:pt x="55" y="6"/>
                  </a:cubicBezTo>
                  <a:cubicBezTo>
                    <a:pt x="56" y="5"/>
                    <a:pt x="56" y="5"/>
                    <a:pt x="56" y="4"/>
                  </a:cubicBezTo>
                  <a:cubicBezTo>
                    <a:pt x="56" y="3"/>
                    <a:pt x="57" y="2"/>
                    <a:pt x="56" y="2"/>
                  </a:cubicBezTo>
                  <a:close/>
                  <a:moveTo>
                    <a:pt x="21" y="14"/>
                  </a:moveTo>
                  <a:cubicBezTo>
                    <a:pt x="19" y="16"/>
                    <a:pt x="16" y="17"/>
                    <a:pt x="11" y="16"/>
                  </a:cubicBezTo>
                  <a:cubicBezTo>
                    <a:pt x="6" y="16"/>
                    <a:pt x="5" y="12"/>
                    <a:pt x="5" y="7"/>
                  </a:cubicBezTo>
                  <a:cubicBezTo>
                    <a:pt x="5" y="1"/>
                    <a:pt x="15" y="2"/>
                    <a:pt x="15" y="2"/>
                  </a:cubicBezTo>
                  <a:cubicBezTo>
                    <a:pt x="19" y="3"/>
                    <a:pt x="19" y="3"/>
                    <a:pt x="22" y="4"/>
                  </a:cubicBezTo>
                  <a:cubicBezTo>
                    <a:pt x="25" y="5"/>
                    <a:pt x="23" y="11"/>
                    <a:pt x="21" y="14"/>
                  </a:cubicBezTo>
                  <a:close/>
                  <a:moveTo>
                    <a:pt x="45" y="16"/>
                  </a:moveTo>
                  <a:cubicBezTo>
                    <a:pt x="41" y="17"/>
                    <a:pt x="37" y="16"/>
                    <a:pt x="35" y="14"/>
                  </a:cubicBezTo>
                  <a:cubicBezTo>
                    <a:pt x="33" y="11"/>
                    <a:pt x="31" y="5"/>
                    <a:pt x="35" y="4"/>
                  </a:cubicBezTo>
                  <a:cubicBezTo>
                    <a:pt x="38" y="3"/>
                    <a:pt x="38" y="3"/>
                    <a:pt x="42" y="2"/>
                  </a:cubicBezTo>
                  <a:cubicBezTo>
                    <a:pt x="42" y="2"/>
                    <a:pt x="52" y="1"/>
                    <a:pt x="52" y="7"/>
                  </a:cubicBezTo>
                  <a:cubicBezTo>
                    <a:pt x="52" y="12"/>
                    <a:pt x="50" y="16"/>
                    <a:pt x="45" y="16"/>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51304"/>
              <a:endParaRPr lang="en-US" sz="2448" dirty="0">
                <a:solidFill>
                  <a:srgbClr val="000000"/>
                </a:solidFill>
                <a:latin typeface="Calibri" panose="020F0502020204030204"/>
              </a:endParaRPr>
            </a:p>
          </p:txBody>
        </p:sp>
        <p:sp>
          <p:nvSpPr>
            <p:cNvPr id="309" name="Oval 658"/>
            <p:cNvSpPr>
              <a:spLocks noChangeArrowheads="1"/>
            </p:cNvSpPr>
            <p:nvPr/>
          </p:nvSpPr>
          <p:spPr bwMode="auto">
            <a:xfrm>
              <a:off x="6102988" y="4027976"/>
              <a:ext cx="5056" cy="6320"/>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51304"/>
              <a:endParaRPr lang="en-US" sz="2448" dirty="0">
                <a:solidFill>
                  <a:srgbClr val="000000"/>
                </a:solidFill>
                <a:latin typeface="Calibri" panose="020F0502020204030204"/>
              </a:endParaRPr>
            </a:p>
          </p:txBody>
        </p:sp>
        <p:sp>
          <p:nvSpPr>
            <p:cNvPr id="310" name="Oval 659"/>
            <p:cNvSpPr>
              <a:spLocks noChangeArrowheads="1"/>
            </p:cNvSpPr>
            <p:nvPr/>
          </p:nvSpPr>
          <p:spPr bwMode="auto">
            <a:xfrm>
              <a:off x="6260980" y="4027976"/>
              <a:ext cx="2528" cy="6320"/>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51304"/>
              <a:endParaRPr lang="en-US" sz="2448" dirty="0">
                <a:solidFill>
                  <a:srgbClr val="000000"/>
                </a:solidFill>
                <a:latin typeface="Calibri" panose="020F0502020204030204"/>
              </a:endParaRPr>
            </a:p>
          </p:txBody>
        </p:sp>
        <p:sp>
          <p:nvSpPr>
            <p:cNvPr id="311" name="Freeform 682"/>
            <p:cNvSpPr>
              <a:spLocks/>
            </p:cNvSpPr>
            <p:nvPr/>
          </p:nvSpPr>
          <p:spPr bwMode="auto">
            <a:xfrm>
              <a:off x="6478376" y="379794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FFD6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51304"/>
              <a:endParaRPr lang="en-US" sz="2448" dirty="0">
                <a:solidFill>
                  <a:srgbClr val="000000"/>
                </a:solidFill>
                <a:latin typeface="Calibri" panose="020F0502020204030204"/>
              </a:endParaRPr>
            </a:p>
          </p:txBody>
        </p:sp>
        <p:sp>
          <p:nvSpPr>
            <p:cNvPr id="312" name="Freeform 685"/>
            <p:cNvSpPr>
              <a:spLocks/>
            </p:cNvSpPr>
            <p:nvPr/>
          </p:nvSpPr>
          <p:spPr bwMode="auto">
            <a:xfrm>
              <a:off x="6478376" y="3792885"/>
              <a:ext cx="0" cy="2528"/>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solidFill>
              <a:srgbClr val="FFD6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51304"/>
              <a:endParaRPr lang="en-US" sz="2448" dirty="0">
                <a:solidFill>
                  <a:srgbClr val="000000"/>
                </a:solidFill>
                <a:latin typeface="Calibri" panose="020F0502020204030204"/>
              </a:endParaRPr>
            </a:p>
          </p:txBody>
        </p:sp>
      </p:grpSp>
      <p:grpSp>
        <p:nvGrpSpPr>
          <p:cNvPr id="313" name="Group 37"/>
          <p:cNvGrpSpPr/>
          <p:nvPr/>
        </p:nvGrpSpPr>
        <p:grpSpPr>
          <a:xfrm>
            <a:off x="10478126" y="4597875"/>
            <a:ext cx="718879" cy="2057271"/>
            <a:chOff x="5893176" y="3792885"/>
            <a:chExt cx="585200" cy="1674708"/>
          </a:xfrm>
        </p:grpSpPr>
        <p:sp>
          <p:nvSpPr>
            <p:cNvPr id="314" name="Rectangle 630"/>
            <p:cNvSpPr>
              <a:spLocks noChangeArrowheads="1"/>
            </p:cNvSpPr>
            <p:nvPr/>
          </p:nvSpPr>
          <p:spPr bwMode="auto">
            <a:xfrm>
              <a:off x="6132059" y="4189759"/>
              <a:ext cx="101114" cy="29828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304"/>
              <a:endParaRPr lang="en-US" sz="2448" dirty="0">
                <a:solidFill>
                  <a:srgbClr val="000000"/>
                </a:solidFill>
                <a:latin typeface="Calibri" panose="020F0502020204030204"/>
              </a:endParaRPr>
            </a:p>
          </p:txBody>
        </p:sp>
        <p:sp>
          <p:nvSpPr>
            <p:cNvPr id="315" name="Freeform 631"/>
            <p:cNvSpPr>
              <a:spLocks/>
            </p:cNvSpPr>
            <p:nvPr/>
          </p:nvSpPr>
          <p:spPr bwMode="auto">
            <a:xfrm>
              <a:off x="6048639" y="5401869"/>
              <a:ext cx="125129" cy="65724"/>
            </a:xfrm>
            <a:custGeom>
              <a:avLst/>
              <a:gdLst>
                <a:gd name="T0" fmla="*/ 21 w 42"/>
                <a:gd name="T1" fmla="*/ 0 h 22"/>
                <a:gd name="T2" fmla="*/ 0 w 42"/>
                <a:gd name="T3" fmla="*/ 22 h 22"/>
                <a:gd name="T4" fmla="*/ 42 w 42"/>
                <a:gd name="T5" fmla="*/ 22 h 22"/>
                <a:gd name="T6" fmla="*/ 21 w 42"/>
                <a:gd name="T7" fmla="*/ 0 h 22"/>
              </a:gdLst>
              <a:ahLst/>
              <a:cxnLst>
                <a:cxn ang="0">
                  <a:pos x="T0" y="T1"/>
                </a:cxn>
                <a:cxn ang="0">
                  <a:pos x="T2" y="T3"/>
                </a:cxn>
                <a:cxn ang="0">
                  <a:pos x="T4" y="T5"/>
                </a:cxn>
                <a:cxn ang="0">
                  <a:pos x="T6" y="T7"/>
                </a:cxn>
              </a:cxnLst>
              <a:rect l="0" t="0" r="r" b="b"/>
              <a:pathLst>
                <a:path w="42" h="22">
                  <a:moveTo>
                    <a:pt x="21" y="0"/>
                  </a:moveTo>
                  <a:cubicBezTo>
                    <a:pt x="9" y="0"/>
                    <a:pt x="0" y="10"/>
                    <a:pt x="0" y="22"/>
                  </a:cubicBezTo>
                  <a:cubicBezTo>
                    <a:pt x="42" y="22"/>
                    <a:pt x="42" y="22"/>
                    <a:pt x="42" y="22"/>
                  </a:cubicBezTo>
                  <a:cubicBezTo>
                    <a:pt x="42" y="10"/>
                    <a:pt x="33" y="0"/>
                    <a:pt x="2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51304"/>
              <a:endParaRPr lang="en-US" sz="2448" dirty="0">
                <a:solidFill>
                  <a:srgbClr val="000000"/>
                </a:solidFill>
                <a:latin typeface="Calibri" panose="020F0502020204030204"/>
              </a:endParaRPr>
            </a:p>
          </p:txBody>
        </p:sp>
        <p:sp>
          <p:nvSpPr>
            <p:cNvPr id="316" name="Freeform 632"/>
            <p:cNvSpPr>
              <a:spLocks/>
            </p:cNvSpPr>
            <p:nvPr/>
          </p:nvSpPr>
          <p:spPr bwMode="auto">
            <a:xfrm>
              <a:off x="6188936" y="5401869"/>
              <a:ext cx="125129" cy="65724"/>
            </a:xfrm>
            <a:custGeom>
              <a:avLst/>
              <a:gdLst>
                <a:gd name="T0" fmla="*/ 21 w 42"/>
                <a:gd name="T1" fmla="*/ 0 h 22"/>
                <a:gd name="T2" fmla="*/ 0 w 42"/>
                <a:gd name="T3" fmla="*/ 22 h 22"/>
                <a:gd name="T4" fmla="*/ 42 w 42"/>
                <a:gd name="T5" fmla="*/ 22 h 22"/>
                <a:gd name="T6" fmla="*/ 21 w 42"/>
                <a:gd name="T7" fmla="*/ 0 h 22"/>
              </a:gdLst>
              <a:ahLst/>
              <a:cxnLst>
                <a:cxn ang="0">
                  <a:pos x="T0" y="T1"/>
                </a:cxn>
                <a:cxn ang="0">
                  <a:pos x="T2" y="T3"/>
                </a:cxn>
                <a:cxn ang="0">
                  <a:pos x="T4" y="T5"/>
                </a:cxn>
                <a:cxn ang="0">
                  <a:pos x="T6" y="T7"/>
                </a:cxn>
              </a:cxnLst>
              <a:rect l="0" t="0" r="r" b="b"/>
              <a:pathLst>
                <a:path w="42" h="22">
                  <a:moveTo>
                    <a:pt x="21" y="0"/>
                  </a:moveTo>
                  <a:cubicBezTo>
                    <a:pt x="9" y="0"/>
                    <a:pt x="0" y="10"/>
                    <a:pt x="0" y="22"/>
                  </a:cubicBezTo>
                  <a:cubicBezTo>
                    <a:pt x="42" y="22"/>
                    <a:pt x="42" y="22"/>
                    <a:pt x="42" y="22"/>
                  </a:cubicBezTo>
                  <a:cubicBezTo>
                    <a:pt x="42" y="10"/>
                    <a:pt x="33" y="0"/>
                    <a:pt x="2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51304"/>
              <a:endParaRPr lang="en-US" sz="2448" dirty="0">
                <a:solidFill>
                  <a:srgbClr val="000000"/>
                </a:solidFill>
                <a:latin typeface="Calibri" panose="020F0502020204030204"/>
              </a:endParaRPr>
            </a:p>
          </p:txBody>
        </p:sp>
        <p:sp>
          <p:nvSpPr>
            <p:cNvPr id="317" name="Freeform 633"/>
            <p:cNvSpPr>
              <a:spLocks/>
            </p:cNvSpPr>
            <p:nvPr/>
          </p:nvSpPr>
          <p:spPr bwMode="auto">
            <a:xfrm>
              <a:off x="6092877" y="3929390"/>
              <a:ext cx="197173" cy="236355"/>
            </a:xfrm>
            <a:custGeom>
              <a:avLst/>
              <a:gdLst>
                <a:gd name="T0" fmla="*/ 59 w 66"/>
                <a:gd name="T1" fmla="*/ 45 h 79"/>
                <a:gd name="T2" fmla="*/ 23 w 66"/>
                <a:gd name="T3" fmla="*/ 74 h 79"/>
                <a:gd name="T4" fmla="*/ 6 w 66"/>
                <a:gd name="T5" fmla="*/ 30 h 79"/>
                <a:gd name="T6" fmla="*/ 46 w 66"/>
                <a:gd name="T7" fmla="*/ 5 h 79"/>
                <a:gd name="T8" fmla="*/ 59 w 66"/>
                <a:gd name="T9" fmla="*/ 45 h 79"/>
              </a:gdLst>
              <a:ahLst/>
              <a:cxnLst>
                <a:cxn ang="0">
                  <a:pos x="T0" y="T1"/>
                </a:cxn>
                <a:cxn ang="0">
                  <a:pos x="T2" y="T3"/>
                </a:cxn>
                <a:cxn ang="0">
                  <a:pos x="T4" y="T5"/>
                </a:cxn>
                <a:cxn ang="0">
                  <a:pos x="T6" y="T7"/>
                </a:cxn>
                <a:cxn ang="0">
                  <a:pos x="T8" y="T9"/>
                </a:cxn>
              </a:cxnLst>
              <a:rect l="0" t="0" r="r" b="b"/>
              <a:pathLst>
                <a:path w="66" h="79">
                  <a:moveTo>
                    <a:pt x="59" y="45"/>
                  </a:moveTo>
                  <a:cubicBezTo>
                    <a:pt x="53" y="64"/>
                    <a:pt x="39" y="79"/>
                    <a:pt x="23" y="74"/>
                  </a:cubicBezTo>
                  <a:cubicBezTo>
                    <a:pt x="8" y="69"/>
                    <a:pt x="0" y="49"/>
                    <a:pt x="6" y="30"/>
                  </a:cubicBezTo>
                  <a:cubicBezTo>
                    <a:pt x="13" y="11"/>
                    <a:pt x="30" y="0"/>
                    <a:pt x="46" y="5"/>
                  </a:cubicBezTo>
                  <a:cubicBezTo>
                    <a:pt x="62" y="10"/>
                    <a:pt x="66" y="26"/>
                    <a:pt x="59" y="45"/>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51304"/>
              <a:endParaRPr lang="en-US" sz="2448" dirty="0">
                <a:solidFill>
                  <a:srgbClr val="000000"/>
                </a:solidFill>
                <a:latin typeface="Calibri" panose="020F0502020204030204"/>
              </a:endParaRPr>
            </a:p>
          </p:txBody>
        </p:sp>
        <p:sp>
          <p:nvSpPr>
            <p:cNvPr id="318" name="Freeform 634"/>
            <p:cNvSpPr>
              <a:spLocks/>
            </p:cNvSpPr>
            <p:nvPr/>
          </p:nvSpPr>
          <p:spPr bwMode="auto">
            <a:xfrm>
              <a:off x="6066334" y="3902847"/>
              <a:ext cx="194645" cy="221188"/>
            </a:xfrm>
            <a:custGeom>
              <a:avLst/>
              <a:gdLst>
                <a:gd name="T0" fmla="*/ 56 w 65"/>
                <a:gd name="T1" fmla="*/ 24 h 74"/>
                <a:gd name="T2" fmla="*/ 50 w 65"/>
                <a:gd name="T3" fmla="*/ 67 h 74"/>
                <a:gd name="T4" fmla="*/ 10 w 65"/>
                <a:gd name="T5" fmla="*/ 51 h 74"/>
                <a:gd name="T6" fmla="*/ 15 w 65"/>
                <a:gd name="T7" fmla="*/ 8 h 74"/>
                <a:gd name="T8" fmla="*/ 56 w 65"/>
                <a:gd name="T9" fmla="*/ 24 h 74"/>
              </a:gdLst>
              <a:ahLst/>
              <a:cxnLst>
                <a:cxn ang="0">
                  <a:pos x="T0" y="T1"/>
                </a:cxn>
                <a:cxn ang="0">
                  <a:pos x="T2" y="T3"/>
                </a:cxn>
                <a:cxn ang="0">
                  <a:pos x="T4" y="T5"/>
                </a:cxn>
                <a:cxn ang="0">
                  <a:pos x="T6" y="T7"/>
                </a:cxn>
                <a:cxn ang="0">
                  <a:pos x="T8" y="T9"/>
                </a:cxn>
              </a:cxnLst>
              <a:rect l="0" t="0" r="r" b="b"/>
              <a:pathLst>
                <a:path w="65" h="74">
                  <a:moveTo>
                    <a:pt x="56" y="24"/>
                  </a:moveTo>
                  <a:cubicBezTo>
                    <a:pt x="65" y="40"/>
                    <a:pt x="63" y="59"/>
                    <a:pt x="50" y="67"/>
                  </a:cubicBezTo>
                  <a:cubicBezTo>
                    <a:pt x="37" y="74"/>
                    <a:pt x="19" y="67"/>
                    <a:pt x="10" y="51"/>
                  </a:cubicBezTo>
                  <a:cubicBezTo>
                    <a:pt x="0" y="34"/>
                    <a:pt x="3" y="15"/>
                    <a:pt x="15" y="8"/>
                  </a:cubicBezTo>
                  <a:cubicBezTo>
                    <a:pt x="28" y="0"/>
                    <a:pt x="46" y="7"/>
                    <a:pt x="56" y="24"/>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51304"/>
              <a:endParaRPr lang="en-US" sz="2448" dirty="0">
                <a:solidFill>
                  <a:srgbClr val="000000"/>
                </a:solidFill>
                <a:latin typeface="Calibri" panose="020F0502020204030204"/>
              </a:endParaRPr>
            </a:p>
          </p:txBody>
        </p:sp>
        <p:sp>
          <p:nvSpPr>
            <p:cNvPr id="319" name="Freeform 635"/>
            <p:cNvSpPr>
              <a:spLocks/>
            </p:cNvSpPr>
            <p:nvPr/>
          </p:nvSpPr>
          <p:spPr bwMode="auto">
            <a:xfrm>
              <a:off x="6132059" y="4108868"/>
              <a:ext cx="101114" cy="104906"/>
            </a:xfrm>
            <a:custGeom>
              <a:avLst/>
              <a:gdLst>
                <a:gd name="T0" fmla="*/ 80 w 80"/>
                <a:gd name="T1" fmla="*/ 64 h 83"/>
                <a:gd name="T2" fmla="*/ 40 w 80"/>
                <a:gd name="T3" fmla="*/ 83 h 83"/>
                <a:gd name="T4" fmla="*/ 0 w 80"/>
                <a:gd name="T5" fmla="*/ 64 h 83"/>
                <a:gd name="T6" fmla="*/ 0 w 80"/>
                <a:gd name="T7" fmla="*/ 0 h 83"/>
                <a:gd name="T8" fmla="*/ 80 w 80"/>
                <a:gd name="T9" fmla="*/ 0 h 83"/>
                <a:gd name="T10" fmla="*/ 80 w 80"/>
                <a:gd name="T11" fmla="*/ 64 h 83"/>
              </a:gdLst>
              <a:ahLst/>
              <a:cxnLst>
                <a:cxn ang="0">
                  <a:pos x="T0" y="T1"/>
                </a:cxn>
                <a:cxn ang="0">
                  <a:pos x="T2" y="T3"/>
                </a:cxn>
                <a:cxn ang="0">
                  <a:pos x="T4" y="T5"/>
                </a:cxn>
                <a:cxn ang="0">
                  <a:pos x="T6" y="T7"/>
                </a:cxn>
                <a:cxn ang="0">
                  <a:pos x="T8" y="T9"/>
                </a:cxn>
                <a:cxn ang="0">
                  <a:pos x="T10" y="T11"/>
                </a:cxn>
              </a:cxnLst>
              <a:rect l="0" t="0" r="r" b="b"/>
              <a:pathLst>
                <a:path w="80" h="83">
                  <a:moveTo>
                    <a:pt x="80" y="64"/>
                  </a:moveTo>
                  <a:lnTo>
                    <a:pt x="40" y="83"/>
                  </a:lnTo>
                  <a:lnTo>
                    <a:pt x="0" y="64"/>
                  </a:lnTo>
                  <a:lnTo>
                    <a:pt x="0" y="0"/>
                  </a:lnTo>
                  <a:lnTo>
                    <a:pt x="80" y="0"/>
                  </a:lnTo>
                  <a:lnTo>
                    <a:pt x="80" y="64"/>
                  </a:lnTo>
                  <a:close/>
                </a:path>
              </a:pathLst>
            </a:custGeom>
            <a:solidFill>
              <a:srgbClr val="FFB9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51304"/>
              <a:endParaRPr lang="en-US" sz="2448" dirty="0">
                <a:solidFill>
                  <a:srgbClr val="000000"/>
                </a:solidFill>
                <a:latin typeface="Calibri" panose="020F0502020204030204"/>
              </a:endParaRPr>
            </a:p>
          </p:txBody>
        </p:sp>
        <p:sp>
          <p:nvSpPr>
            <p:cNvPr id="320" name="Freeform 636"/>
            <p:cNvSpPr>
              <a:spLocks/>
            </p:cNvSpPr>
            <p:nvPr/>
          </p:nvSpPr>
          <p:spPr bwMode="auto">
            <a:xfrm>
              <a:off x="6153546" y="4213774"/>
              <a:ext cx="56877" cy="399402"/>
            </a:xfrm>
            <a:custGeom>
              <a:avLst/>
              <a:gdLst>
                <a:gd name="T0" fmla="*/ 35 w 45"/>
                <a:gd name="T1" fmla="*/ 23 h 316"/>
                <a:gd name="T2" fmla="*/ 45 w 45"/>
                <a:gd name="T3" fmla="*/ 19 h 316"/>
                <a:gd name="T4" fmla="*/ 23 w 45"/>
                <a:gd name="T5" fmla="*/ 0 h 316"/>
                <a:gd name="T6" fmla="*/ 0 w 45"/>
                <a:gd name="T7" fmla="*/ 19 h 316"/>
                <a:gd name="T8" fmla="*/ 11 w 45"/>
                <a:gd name="T9" fmla="*/ 23 h 316"/>
                <a:gd name="T10" fmla="*/ 9 w 45"/>
                <a:gd name="T11" fmla="*/ 290 h 316"/>
                <a:gd name="T12" fmla="*/ 23 w 45"/>
                <a:gd name="T13" fmla="*/ 316 h 316"/>
                <a:gd name="T14" fmla="*/ 35 w 45"/>
                <a:gd name="T15" fmla="*/ 290 h 316"/>
                <a:gd name="T16" fmla="*/ 35 w 45"/>
                <a:gd name="T17" fmla="*/ 23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316">
                  <a:moveTo>
                    <a:pt x="35" y="23"/>
                  </a:moveTo>
                  <a:lnTo>
                    <a:pt x="45" y="19"/>
                  </a:lnTo>
                  <a:lnTo>
                    <a:pt x="23" y="0"/>
                  </a:lnTo>
                  <a:lnTo>
                    <a:pt x="0" y="19"/>
                  </a:lnTo>
                  <a:lnTo>
                    <a:pt x="11" y="23"/>
                  </a:lnTo>
                  <a:lnTo>
                    <a:pt x="9" y="290"/>
                  </a:lnTo>
                  <a:lnTo>
                    <a:pt x="23" y="316"/>
                  </a:lnTo>
                  <a:lnTo>
                    <a:pt x="35" y="290"/>
                  </a:lnTo>
                  <a:lnTo>
                    <a:pt x="35" y="23"/>
                  </a:lnTo>
                  <a:close/>
                </a:path>
              </a:pathLst>
            </a:custGeom>
            <a:solidFill>
              <a:srgbClr val="68217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51304"/>
              <a:endParaRPr lang="en-US" sz="2448" dirty="0">
                <a:solidFill>
                  <a:srgbClr val="000000"/>
                </a:solidFill>
                <a:latin typeface="Calibri" panose="020F0502020204030204"/>
              </a:endParaRPr>
            </a:p>
          </p:txBody>
        </p:sp>
        <p:sp>
          <p:nvSpPr>
            <p:cNvPr id="321" name="Freeform 637"/>
            <p:cNvSpPr>
              <a:spLocks/>
            </p:cNvSpPr>
            <p:nvPr/>
          </p:nvSpPr>
          <p:spPr bwMode="auto">
            <a:xfrm>
              <a:off x="5893176" y="4218830"/>
              <a:ext cx="214868" cy="558658"/>
            </a:xfrm>
            <a:custGeom>
              <a:avLst/>
              <a:gdLst>
                <a:gd name="T0" fmla="*/ 72 w 72"/>
                <a:gd name="T1" fmla="*/ 8 h 187"/>
                <a:gd name="T2" fmla="*/ 43 w 72"/>
                <a:gd name="T3" fmla="*/ 0 h 187"/>
                <a:gd name="T4" fmla="*/ 0 w 72"/>
                <a:gd name="T5" fmla="*/ 187 h 187"/>
                <a:gd name="T6" fmla="*/ 29 w 72"/>
                <a:gd name="T7" fmla="*/ 187 h 187"/>
                <a:gd name="T8" fmla="*/ 72 w 72"/>
                <a:gd name="T9" fmla="*/ 8 h 187"/>
              </a:gdLst>
              <a:ahLst/>
              <a:cxnLst>
                <a:cxn ang="0">
                  <a:pos x="T0" y="T1"/>
                </a:cxn>
                <a:cxn ang="0">
                  <a:pos x="T2" y="T3"/>
                </a:cxn>
                <a:cxn ang="0">
                  <a:pos x="T4" y="T5"/>
                </a:cxn>
                <a:cxn ang="0">
                  <a:pos x="T6" y="T7"/>
                </a:cxn>
                <a:cxn ang="0">
                  <a:pos x="T8" y="T9"/>
                </a:cxn>
              </a:cxnLst>
              <a:rect l="0" t="0" r="r" b="b"/>
              <a:pathLst>
                <a:path w="72" h="187">
                  <a:moveTo>
                    <a:pt x="72" y="8"/>
                  </a:moveTo>
                  <a:cubicBezTo>
                    <a:pt x="62" y="5"/>
                    <a:pt x="53" y="3"/>
                    <a:pt x="43" y="0"/>
                  </a:cubicBezTo>
                  <a:cubicBezTo>
                    <a:pt x="15" y="60"/>
                    <a:pt x="6" y="121"/>
                    <a:pt x="0" y="187"/>
                  </a:cubicBezTo>
                  <a:cubicBezTo>
                    <a:pt x="29" y="187"/>
                    <a:pt x="29" y="187"/>
                    <a:pt x="29" y="187"/>
                  </a:cubicBezTo>
                  <a:cubicBezTo>
                    <a:pt x="36" y="123"/>
                    <a:pt x="45" y="66"/>
                    <a:pt x="72" y="8"/>
                  </a:cubicBezTo>
                  <a:close/>
                </a:path>
              </a:pathLst>
            </a:custGeom>
            <a:solidFill>
              <a:srgbClr val="4423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51304"/>
              <a:endParaRPr lang="en-US" sz="2448" dirty="0">
                <a:solidFill>
                  <a:srgbClr val="000000"/>
                </a:solidFill>
                <a:latin typeface="Calibri" panose="020F0502020204030204"/>
              </a:endParaRPr>
            </a:p>
          </p:txBody>
        </p:sp>
        <p:sp>
          <p:nvSpPr>
            <p:cNvPr id="322" name="Freeform 638"/>
            <p:cNvSpPr>
              <a:spLocks/>
            </p:cNvSpPr>
            <p:nvPr/>
          </p:nvSpPr>
          <p:spPr bwMode="auto">
            <a:xfrm>
              <a:off x="6260980" y="4218830"/>
              <a:ext cx="214868" cy="558658"/>
            </a:xfrm>
            <a:custGeom>
              <a:avLst/>
              <a:gdLst>
                <a:gd name="T0" fmla="*/ 0 w 72"/>
                <a:gd name="T1" fmla="*/ 8 h 187"/>
                <a:gd name="T2" fmla="*/ 28 w 72"/>
                <a:gd name="T3" fmla="*/ 0 h 187"/>
                <a:gd name="T4" fmla="*/ 72 w 72"/>
                <a:gd name="T5" fmla="*/ 187 h 187"/>
                <a:gd name="T6" fmla="*/ 43 w 72"/>
                <a:gd name="T7" fmla="*/ 187 h 187"/>
                <a:gd name="T8" fmla="*/ 0 w 72"/>
                <a:gd name="T9" fmla="*/ 8 h 187"/>
              </a:gdLst>
              <a:ahLst/>
              <a:cxnLst>
                <a:cxn ang="0">
                  <a:pos x="T0" y="T1"/>
                </a:cxn>
                <a:cxn ang="0">
                  <a:pos x="T2" y="T3"/>
                </a:cxn>
                <a:cxn ang="0">
                  <a:pos x="T4" y="T5"/>
                </a:cxn>
                <a:cxn ang="0">
                  <a:pos x="T6" y="T7"/>
                </a:cxn>
                <a:cxn ang="0">
                  <a:pos x="T8" y="T9"/>
                </a:cxn>
              </a:cxnLst>
              <a:rect l="0" t="0" r="r" b="b"/>
              <a:pathLst>
                <a:path w="72" h="187">
                  <a:moveTo>
                    <a:pt x="0" y="8"/>
                  </a:moveTo>
                  <a:cubicBezTo>
                    <a:pt x="9" y="5"/>
                    <a:pt x="19" y="3"/>
                    <a:pt x="28" y="0"/>
                  </a:cubicBezTo>
                  <a:cubicBezTo>
                    <a:pt x="56" y="60"/>
                    <a:pt x="66" y="121"/>
                    <a:pt x="72" y="187"/>
                  </a:cubicBezTo>
                  <a:cubicBezTo>
                    <a:pt x="43" y="187"/>
                    <a:pt x="43" y="187"/>
                    <a:pt x="43" y="187"/>
                  </a:cubicBezTo>
                  <a:cubicBezTo>
                    <a:pt x="36" y="123"/>
                    <a:pt x="27" y="66"/>
                    <a:pt x="0" y="8"/>
                  </a:cubicBezTo>
                  <a:close/>
                </a:path>
              </a:pathLst>
            </a:custGeom>
            <a:solidFill>
              <a:srgbClr val="4423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51304"/>
              <a:endParaRPr lang="en-US" sz="2448" dirty="0">
                <a:solidFill>
                  <a:srgbClr val="000000"/>
                </a:solidFill>
                <a:latin typeface="Calibri" panose="020F0502020204030204"/>
              </a:endParaRPr>
            </a:p>
          </p:txBody>
        </p:sp>
        <p:sp>
          <p:nvSpPr>
            <p:cNvPr id="323" name="Freeform 639"/>
            <p:cNvSpPr>
              <a:spLocks/>
            </p:cNvSpPr>
            <p:nvPr/>
          </p:nvSpPr>
          <p:spPr bwMode="auto">
            <a:xfrm>
              <a:off x="6048639" y="4828045"/>
              <a:ext cx="131449" cy="585200"/>
            </a:xfrm>
            <a:custGeom>
              <a:avLst/>
              <a:gdLst>
                <a:gd name="T0" fmla="*/ 85 w 104"/>
                <a:gd name="T1" fmla="*/ 463 h 463"/>
                <a:gd name="T2" fmla="*/ 14 w 104"/>
                <a:gd name="T3" fmla="*/ 463 h 463"/>
                <a:gd name="T4" fmla="*/ 0 w 104"/>
                <a:gd name="T5" fmla="*/ 0 h 463"/>
                <a:gd name="T6" fmla="*/ 104 w 104"/>
                <a:gd name="T7" fmla="*/ 0 h 463"/>
                <a:gd name="T8" fmla="*/ 85 w 104"/>
                <a:gd name="T9" fmla="*/ 463 h 463"/>
              </a:gdLst>
              <a:ahLst/>
              <a:cxnLst>
                <a:cxn ang="0">
                  <a:pos x="T0" y="T1"/>
                </a:cxn>
                <a:cxn ang="0">
                  <a:pos x="T2" y="T3"/>
                </a:cxn>
                <a:cxn ang="0">
                  <a:pos x="T4" y="T5"/>
                </a:cxn>
                <a:cxn ang="0">
                  <a:pos x="T6" y="T7"/>
                </a:cxn>
                <a:cxn ang="0">
                  <a:pos x="T8" y="T9"/>
                </a:cxn>
              </a:cxnLst>
              <a:rect l="0" t="0" r="r" b="b"/>
              <a:pathLst>
                <a:path w="104" h="463">
                  <a:moveTo>
                    <a:pt x="85" y="463"/>
                  </a:moveTo>
                  <a:lnTo>
                    <a:pt x="14" y="463"/>
                  </a:lnTo>
                  <a:lnTo>
                    <a:pt x="0" y="0"/>
                  </a:lnTo>
                  <a:lnTo>
                    <a:pt x="104" y="0"/>
                  </a:lnTo>
                  <a:lnTo>
                    <a:pt x="85" y="463"/>
                  </a:lnTo>
                  <a:close/>
                </a:path>
              </a:pathLst>
            </a:custGeom>
            <a:solidFill>
              <a:srgbClr val="0072C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51304"/>
              <a:endParaRPr lang="en-US" sz="2448" dirty="0">
                <a:solidFill>
                  <a:srgbClr val="000000"/>
                </a:solidFill>
                <a:latin typeface="Calibri" panose="020F0502020204030204"/>
              </a:endParaRPr>
            </a:p>
          </p:txBody>
        </p:sp>
        <p:sp>
          <p:nvSpPr>
            <p:cNvPr id="324" name="Freeform 640"/>
            <p:cNvSpPr>
              <a:spLocks/>
            </p:cNvSpPr>
            <p:nvPr/>
          </p:nvSpPr>
          <p:spPr bwMode="auto">
            <a:xfrm>
              <a:off x="6182616" y="4828045"/>
              <a:ext cx="131449" cy="585200"/>
            </a:xfrm>
            <a:custGeom>
              <a:avLst/>
              <a:gdLst>
                <a:gd name="T0" fmla="*/ 90 w 104"/>
                <a:gd name="T1" fmla="*/ 463 h 463"/>
                <a:gd name="T2" fmla="*/ 19 w 104"/>
                <a:gd name="T3" fmla="*/ 463 h 463"/>
                <a:gd name="T4" fmla="*/ 0 w 104"/>
                <a:gd name="T5" fmla="*/ 0 h 463"/>
                <a:gd name="T6" fmla="*/ 104 w 104"/>
                <a:gd name="T7" fmla="*/ 0 h 463"/>
                <a:gd name="T8" fmla="*/ 90 w 104"/>
                <a:gd name="T9" fmla="*/ 463 h 463"/>
              </a:gdLst>
              <a:ahLst/>
              <a:cxnLst>
                <a:cxn ang="0">
                  <a:pos x="T0" y="T1"/>
                </a:cxn>
                <a:cxn ang="0">
                  <a:pos x="T2" y="T3"/>
                </a:cxn>
                <a:cxn ang="0">
                  <a:pos x="T4" y="T5"/>
                </a:cxn>
                <a:cxn ang="0">
                  <a:pos x="T6" y="T7"/>
                </a:cxn>
                <a:cxn ang="0">
                  <a:pos x="T8" y="T9"/>
                </a:cxn>
              </a:cxnLst>
              <a:rect l="0" t="0" r="r" b="b"/>
              <a:pathLst>
                <a:path w="104" h="463">
                  <a:moveTo>
                    <a:pt x="90" y="463"/>
                  </a:moveTo>
                  <a:lnTo>
                    <a:pt x="19" y="463"/>
                  </a:lnTo>
                  <a:lnTo>
                    <a:pt x="0" y="0"/>
                  </a:lnTo>
                  <a:lnTo>
                    <a:pt x="104" y="0"/>
                  </a:lnTo>
                  <a:lnTo>
                    <a:pt x="90" y="463"/>
                  </a:lnTo>
                  <a:close/>
                </a:path>
              </a:pathLst>
            </a:custGeom>
            <a:solidFill>
              <a:srgbClr val="0072C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51304"/>
              <a:endParaRPr lang="en-US" sz="2448" dirty="0">
                <a:solidFill>
                  <a:srgbClr val="000000"/>
                </a:solidFill>
                <a:latin typeface="Calibri" panose="020F0502020204030204"/>
              </a:endParaRPr>
            </a:p>
          </p:txBody>
        </p:sp>
        <p:sp>
          <p:nvSpPr>
            <p:cNvPr id="325" name="Freeform 641"/>
            <p:cNvSpPr>
              <a:spLocks/>
            </p:cNvSpPr>
            <p:nvPr/>
          </p:nvSpPr>
          <p:spPr bwMode="auto">
            <a:xfrm>
              <a:off x="5905815" y="4777487"/>
              <a:ext cx="61933" cy="72044"/>
            </a:xfrm>
            <a:custGeom>
              <a:avLst/>
              <a:gdLst>
                <a:gd name="T0" fmla="*/ 0 w 21"/>
                <a:gd name="T1" fmla="*/ 0 h 24"/>
                <a:gd name="T2" fmla="*/ 0 w 21"/>
                <a:gd name="T3" fmla="*/ 13 h 24"/>
                <a:gd name="T4" fmla="*/ 10 w 21"/>
                <a:gd name="T5" fmla="*/ 24 h 24"/>
                <a:gd name="T6" fmla="*/ 21 w 21"/>
                <a:gd name="T7" fmla="*/ 13 h 24"/>
                <a:gd name="T8" fmla="*/ 21 w 21"/>
                <a:gd name="T9" fmla="*/ 0 h 24"/>
                <a:gd name="T10" fmla="*/ 0 w 21"/>
                <a:gd name="T11" fmla="*/ 0 h 24"/>
              </a:gdLst>
              <a:ahLst/>
              <a:cxnLst>
                <a:cxn ang="0">
                  <a:pos x="T0" y="T1"/>
                </a:cxn>
                <a:cxn ang="0">
                  <a:pos x="T2" y="T3"/>
                </a:cxn>
                <a:cxn ang="0">
                  <a:pos x="T4" y="T5"/>
                </a:cxn>
                <a:cxn ang="0">
                  <a:pos x="T6" y="T7"/>
                </a:cxn>
                <a:cxn ang="0">
                  <a:pos x="T8" y="T9"/>
                </a:cxn>
                <a:cxn ang="0">
                  <a:pos x="T10" y="T11"/>
                </a:cxn>
              </a:cxnLst>
              <a:rect l="0" t="0" r="r" b="b"/>
              <a:pathLst>
                <a:path w="21" h="24">
                  <a:moveTo>
                    <a:pt x="0" y="0"/>
                  </a:moveTo>
                  <a:cubicBezTo>
                    <a:pt x="0" y="13"/>
                    <a:pt x="0" y="13"/>
                    <a:pt x="0" y="13"/>
                  </a:cubicBezTo>
                  <a:cubicBezTo>
                    <a:pt x="0" y="19"/>
                    <a:pt x="4" y="24"/>
                    <a:pt x="10" y="24"/>
                  </a:cubicBezTo>
                  <a:cubicBezTo>
                    <a:pt x="16" y="24"/>
                    <a:pt x="21" y="19"/>
                    <a:pt x="21" y="13"/>
                  </a:cubicBezTo>
                  <a:cubicBezTo>
                    <a:pt x="21" y="0"/>
                    <a:pt x="21" y="0"/>
                    <a:pt x="21" y="0"/>
                  </a:cubicBezTo>
                  <a:lnTo>
                    <a:pt x="0" y="0"/>
                  </a:lnTo>
                  <a:close/>
                </a:path>
              </a:pathLst>
            </a:custGeom>
            <a:solidFill>
              <a:srgbClr val="FFB9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51304"/>
              <a:endParaRPr lang="en-US" sz="2448" dirty="0">
                <a:solidFill>
                  <a:srgbClr val="000000"/>
                </a:solidFill>
                <a:latin typeface="Calibri" panose="020F0502020204030204"/>
              </a:endParaRPr>
            </a:p>
          </p:txBody>
        </p:sp>
        <p:sp>
          <p:nvSpPr>
            <p:cNvPr id="326" name="Freeform 642"/>
            <p:cNvSpPr>
              <a:spLocks/>
            </p:cNvSpPr>
            <p:nvPr/>
          </p:nvSpPr>
          <p:spPr bwMode="auto">
            <a:xfrm>
              <a:off x="6397484" y="4777487"/>
              <a:ext cx="65724" cy="72044"/>
            </a:xfrm>
            <a:custGeom>
              <a:avLst/>
              <a:gdLst>
                <a:gd name="T0" fmla="*/ 0 w 22"/>
                <a:gd name="T1" fmla="*/ 0 h 24"/>
                <a:gd name="T2" fmla="*/ 0 w 22"/>
                <a:gd name="T3" fmla="*/ 13 h 24"/>
                <a:gd name="T4" fmla="*/ 11 w 22"/>
                <a:gd name="T5" fmla="*/ 24 h 24"/>
                <a:gd name="T6" fmla="*/ 22 w 22"/>
                <a:gd name="T7" fmla="*/ 13 h 24"/>
                <a:gd name="T8" fmla="*/ 22 w 22"/>
                <a:gd name="T9" fmla="*/ 0 h 24"/>
                <a:gd name="T10" fmla="*/ 0 w 22"/>
                <a:gd name="T11" fmla="*/ 0 h 24"/>
              </a:gdLst>
              <a:ahLst/>
              <a:cxnLst>
                <a:cxn ang="0">
                  <a:pos x="T0" y="T1"/>
                </a:cxn>
                <a:cxn ang="0">
                  <a:pos x="T2" y="T3"/>
                </a:cxn>
                <a:cxn ang="0">
                  <a:pos x="T4" y="T5"/>
                </a:cxn>
                <a:cxn ang="0">
                  <a:pos x="T6" y="T7"/>
                </a:cxn>
                <a:cxn ang="0">
                  <a:pos x="T8" y="T9"/>
                </a:cxn>
                <a:cxn ang="0">
                  <a:pos x="T10" y="T11"/>
                </a:cxn>
              </a:cxnLst>
              <a:rect l="0" t="0" r="r" b="b"/>
              <a:pathLst>
                <a:path w="22" h="24">
                  <a:moveTo>
                    <a:pt x="0" y="0"/>
                  </a:moveTo>
                  <a:cubicBezTo>
                    <a:pt x="0" y="13"/>
                    <a:pt x="0" y="13"/>
                    <a:pt x="0" y="13"/>
                  </a:cubicBezTo>
                  <a:cubicBezTo>
                    <a:pt x="0" y="19"/>
                    <a:pt x="5" y="24"/>
                    <a:pt x="11" y="24"/>
                  </a:cubicBezTo>
                  <a:cubicBezTo>
                    <a:pt x="17" y="24"/>
                    <a:pt x="22" y="19"/>
                    <a:pt x="22" y="13"/>
                  </a:cubicBezTo>
                  <a:cubicBezTo>
                    <a:pt x="22" y="0"/>
                    <a:pt x="22" y="0"/>
                    <a:pt x="22" y="0"/>
                  </a:cubicBezTo>
                  <a:lnTo>
                    <a:pt x="0" y="0"/>
                  </a:lnTo>
                  <a:close/>
                </a:path>
              </a:pathLst>
            </a:custGeom>
            <a:solidFill>
              <a:srgbClr val="FFB9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51304"/>
              <a:endParaRPr lang="en-US" sz="2448" dirty="0">
                <a:solidFill>
                  <a:srgbClr val="000000"/>
                </a:solidFill>
                <a:latin typeface="Calibri" panose="020F0502020204030204"/>
              </a:endParaRPr>
            </a:p>
          </p:txBody>
        </p:sp>
        <p:sp>
          <p:nvSpPr>
            <p:cNvPr id="327" name="Freeform 643"/>
            <p:cNvSpPr>
              <a:spLocks/>
            </p:cNvSpPr>
            <p:nvPr/>
          </p:nvSpPr>
          <p:spPr bwMode="auto">
            <a:xfrm>
              <a:off x="6022097" y="4189759"/>
              <a:ext cx="322302" cy="638285"/>
            </a:xfrm>
            <a:custGeom>
              <a:avLst/>
              <a:gdLst>
                <a:gd name="T0" fmla="*/ 167 w 255"/>
                <a:gd name="T1" fmla="*/ 0 h 505"/>
                <a:gd name="T2" fmla="*/ 127 w 255"/>
                <a:gd name="T3" fmla="*/ 314 h 505"/>
                <a:gd name="T4" fmla="*/ 87 w 255"/>
                <a:gd name="T5" fmla="*/ 0 h 505"/>
                <a:gd name="T6" fmla="*/ 0 w 255"/>
                <a:gd name="T7" fmla="*/ 23 h 505"/>
                <a:gd name="T8" fmla="*/ 4 w 255"/>
                <a:gd name="T9" fmla="*/ 505 h 505"/>
                <a:gd name="T10" fmla="*/ 250 w 255"/>
                <a:gd name="T11" fmla="*/ 505 h 505"/>
                <a:gd name="T12" fmla="*/ 255 w 255"/>
                <a:gd name="T13" fmla="*/ 23 h 505"/>
                <a:gd name="T14" fmla="*/ 167 w 255"/>
                <a:gd name="T15" fmla="*/ 0 h 5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5" h="505">
                  <a:moveTo>
                    <a:pt x="167" y="0"/>
                  </a:moveTo>
                  <a:lnTo>
                    <a:pt x="127" y="314"/>
                  </a:lnTo>
                  <a:lnTo>
                    <a:pt x="87" y="0"/>
                  </a:lnTo>
                  <a:lnTo>
                    <a:pt x="0" y="23"/>
                  </a:lnTo>
                  <a:lnTo>
                    <a:pt x="4" y="505"/>
                  </a:lnTo>
                  <a:lnTo>
                    <a:pt x="250" y="505"/>
                  </a:lnTo>
                  <a:lnTo>
                    <a:pt x="255" y="23"/>
                  </a:lnTo>
                  <a:lnTo>
                    <a:pt x="167" y="0"/>
                  </a:lnTo>
                  <a:close/>
                </a:path>
              </a:pathLst>
            </a:custGeom>
            <a:solidFill>
              <a:srgbClr val="4423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51304"/>
              <a:endParaRPr lang="en-US" sz="2448" dirty="0">
                <a:solidFill>
                  <a:srgbClr val="000000"/>
                </a:solidFill>
                <a:latin typeface="Calibri" panose="020F0502020204030204"/>
              </a:endParaRPr>
            </a:p>
          </p:txBody>
        </p:sp>
        <p:sp>
          <p:nvSpPr>
            <p:cNvPr id="328" name="Freeform 644"/>
            <p:cNvSpPr>
              <a:spLocks/>
            </p:cNvSpPr>
            <p:nvPr/>
          </p:nvSpPr>
          <p:spPr bwMode="auto">
            <a:xfrm>
              <a:off x="6263508" y="400775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FFD6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51304"/>
              <a:endParaRPr lang="en-US" sz="2448" dirty="0">
                <a:solidFill>
                  <a:srgbClr val="000000"/>
                </a:solidFill>
                <a:latin typeface="Calibri" panose="020F0502020204030204"/>
              </a:endParaRPr>
            </a:p>
          </p:txBody>
        </p:sp>
        <p:sp>
          <p:nvSpPr>
            <p:cNvPr id="329" name="Freeform 645"/>
            <p:cNvSpPr>
              <a:spLocks/>
            </p:cNvSpPr>
            <p:nvPr/>
          </p:nvSpPr>
          <p:spPr bwMode="auto">
            <a:xfrm>
              <a:off x="6263508" y="400396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FFD6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51304"/>
              <a:endParaRPr lang="en-US" sz="2448" dirty="0">
                <a:solidFill>
                  <a:srgbClr val="000000"/>
                </a:solidFill>
                <a:latin typeface="Calibri" panose="020F0502020204030204"/>
              </a:endParaRPr>
            </a:p>
          </p:txBody>
        </p:sp>
        <p:sp>
          <p:nvSpPr>
            <p:cNvPr id="330" name="Freeform 646"/>
            <p:cNvSpPr>
              <a:spLocks/>
            </p:cNvSpPr>
            <p:nvPr/>
          </p:nvSpPr>
          <p:spPr bwMode="auto">
            <a:xfrm>
              <a:off x="6260980" y="399511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FFD6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51304"/>
              <a:endParaRPr lang="en-US" sz="2448" dirty="0">
                <a:solidFill>
                  <a:srgbClr val="000000"/>
                </a:solidFill>
                <a:latin typeface="Calibri" panose="020F0502020204030204"/>
              </a:endParaRPr>
            </a:p>
          </p:txBody>
        </p:sp>
        <p:sp>
          <p:nvSpPr>
            <p:cNvPr id="331" name="Freeform 647"/>
            <p:cNvSpPr>
              <a:spLocks/>
            </p:cNvSpPr>
            <p:nvPr/>
          </p:nvSpPr>
          <p:spPr bwMode="auto">
            <a:xfrm>
              <a:off x="6260980" y="399890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FFD6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51304"/>
              <a:endParaRPr lang="en-US" sz="2448" dirty="0">
                <a:solidFill>
                  <a:srgbClr val="000000"/>
                </a:solidFill>
                <a:latin typeface="Calibri" panose="020F0502020204030204"/>
              </a:endParaRPr>
            </a:p>
          </p:txBody>
        </p:sp>
        <p:sp>
          <p:nvSpPr>
            <p:cNvPr id="332" name="Freeform 648"/>
            <p:cNvSpPr>
              <a:spLocks/>
            </p:cNvSpPr>
            <p:nvPr/>
          </p:nvSpPr>
          <p:spPr bwMode="auto">
            <a:xfrm>
              <a:off x="6102988" y="399890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FFD6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51304"/>
              <a:endParaRPr lang="en-US" sz="2448" dirty="0">
                <a:solidFill>
                  <a:srgbClr val="000000"/>
                </a:solidFill>
                <a:latin typeface="Calibri" panose="020F0502020204030204"/>
              </a:endParaRPr>
            </a:p>
          </p:txBody>
        </p:sp>
        <p:sp>
          <p:nvSpPr>
            <p:cNvPr id="333" name="Freeform 649"/>
            <p:cNvSpPr>
              <a:spLocks/>
            </p:cNvSpPr>
            <p:nvPr/>
          </p:nvSpPr>
          <p:spPr bwMode="auto">
            <a:xfrm>
              <a:off x="6266035" y="4010281"/>
              <a:ext cx="0" cy="2528"/>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solidFill>
              <a:srgbClr val="FFD6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51304"/>
              <a:endParaRPr lang="en-US" sz="2448" dirty="0">
                <a:solidFill>
                  <a:srgbClr val="000000"/>
                </a:solidFill>
                <a:latin typeface="Calibri" panose="020F0502020204030204"/>
              </a:endParaRPr>
            </a:p>
          </p:txBody>
        </p:sp>
        <p:sp>
          <p:nvSpPr>
            <p:cNvPr id="334" name="Freeform 650"/>
            <p:cNvSpPr>
              <a:spLocks/>
            </p:cNvSpPr>
            <p:nvPr/>
          </p:nvSpPr>
          <p:spPr bwMode="auto">
            <a:xfrm>
              <a:off x="6266035" y="4012809"/>
              <a:ext cx="0" cy="379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solidFill>
              <a:srgbClr val="FFD6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51304"/>
              <a:endParaRPr lang="en-US" sz="2448" dirty="0">
                <a:solidFill>
                  <a:srgbClr val="000000"/>
                </a:solidFill>
                <a:latin typeface="Calibri" panose="020F0502020204030204"/>
              </a:endParaRPr>
            </a:p>
          </p:txBody>
        </p:sp>
        <p:sp>
          <p:nvSpPr>
            <p:cNvPr id="335" name="Freeform 651"/>
            <p:cNvSpPr>
              <a:spLocks/>
            </p:cNvSpPr>
            <p:nvPr/>
          </p:nvSpPr>
          <p:spPr bwMode="auto">
            <a:xfrm>
              <a:off x="6257188" y="399258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FFD6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51304"/>
              <a:endParaRPr lang="en-US" sz="2448" dirty="0">
                <a:solidFill>
                  <a:srgbClr val="000000"/>
                </a:solidFill>
                <a:latin typeface="Calibri" panose="020F0502020204030204"/>
              </a:endParaRPr>
            </a:p>
          </p:txBody>
        </p:sp>
        <p:sp>
          <p:nvSpPr>
            <p:cNvPr id="336" name="Freeform 652"/>
            <p:cNvSpPr>
              <a:spLocks/>
            </p:cNvSpPr>
            <p:nvPr/>
          </p:nvSpPr>
          <p:spPr bwMode="auto">
            <a:xfrm>
              <a:off x="6096669" y="401280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FFD6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51304"/>
              <a:endParaRPr lang="en-US" sz="2448" dirty="0">
                <a:solidFill>
                  <a:srgbClr val="000000"/>
                </a:solidFill>
                <a:latin typeface="Calibri" panose="020F0502020204030204"/>
              </a:endParaRPr>
            </a:p>
          </p:txBody>
        </p:sp>
        <p:sp>
          <p:nvSpPr>
            <p:cNvPr id="337" name="Freeform 653"/>
            <p:cNvSpPr>
              <a:spLocks/>
            </p:cNvSpPr>
            <p:nvPr/>
          </p:nvSpPr>
          <p:spPr bwMode="auto">
            <a:xfrm>
              <a:off x="6099197" y="400396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FFD6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51304"/>
              <a:endParaRPr lang="en-US" sz="2448" dirty="0">
                <a:solidFill>
                  <a:srgbClr val="000000"/>
                </a:solidFill>
                <a:latin typeface="Calibri" panose="020F0502020204030204"/>
              </a:endParaRPr>
            </a:p>
          </p:txBody>
        </p:sp>
        <p:sp>
          <p:nvSpPr>
            <p:cNvPr id="338" name="Freeform 654"/>
            <p:cNvSpPr>
              <a:spLocks/>
            </p:cNvSpPr>
            <p:nvPr/>
          </p:nvSpPr>
          <p:spPr bwMode="auto">
            <a:xfrm>
              <a:off x="6099197" y="400143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FFD6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51304"/>
              <a:endParaRPr lang="en-US" sz="2448" dirty="0">
                <a:solidFill>
                  <a:srgbClr val="000000"/>
                </a:solidFill>
                <a:latin typeface="Calibri" panose="020F0502020204030204"/>
              </a:endParaRPr>
            </a:p>
          </p:txBody>
        </p:sp>
        <p:sp>
          <p:nvSpPr>
            <p:cNvPr id="339" name="Freeform 655"/>
            <p:cNvSpPr>
              <a:spLocks/>
            </p:cNvSpPr>
            <p:nvPr/>
          </p:nvSpPr>
          <p:spPr bwMode="auto">
            <a:xfrm>
              <a:off x="6096669" y="400775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FFD6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51304"/>
              <a:endParaRPr lang="en-US" sz="2448" dirty="0">
                <a:solidFill>
                  <a:srgbClr val="000000"/>
                </a:solidFill>
                <a:latin typeface="Calibri" panose="020F0502020204030204"/>
              </a:endParaRPr>
            </a:p>
          </p:txBody>
        </p:sp>
        <p:sp>
          <p:nvSpPr>
            <p:cNvPr id="340" name="Freeform 656"/>
            <p:cNvSpPr>
              <a:spLocks/>
            </p:cNvSpPr>
            <p:nvPr/>
          </p:nvSpPr>
          <p:spPr bwMode="auto">
            <a:xfrm>
              <a:off x="6081501" y="3986267"/>
              <a:ext cx="199701" cy="179478"/>
            </a:xfrm>
            <a:custGeom>
              <a:avLst/>
              <a:gdLst>
                <a:gd name="T0" fmla="*/ 64 w 67"/>
                <a:gd name="T1" fmla="*/ 15 h 60"/>
                <a:gd name="T2" fmla="*/ 62 w 67"/>
                <a:gd name="T3" fmla="*/ 14 h 60"/>
                <a:gd name="T4" fmla="*/ 62 w 67"/>
                <a:gd name="T5" fmla="*/ 10 h 60"/>
                <a:gd name="T6" fmla="*/ 62 w 67"/>
                <a:gd name="T7" fmla="*/ 9 h 60"/>
                <a:gd name="T8" fmla="*/ 62 w 67"/>
                <a:gd name="T9" fmla="*/ 9 h 60"/>
                <a:gd name="T10" fmla="*/ 62 w 67"/>
                <a:gd name="T11" fmla="*/ 8 h 60"/>
                <a:gd name="T12" fmla="*/ 61 w 67"/>
                <a:gd name="T13" fmla="*/ 7 h 60"/>
                <a:gd name="T14" fmla="*/ 61 w 67"/>
                <a:gd name="T15" fmla="*/ 7 h 60"/>
                <a:gd name="T16" fmla="*/ 61 w 67"/>
                <a:gd name="T17" fmla="*/ 6 h 60"/>
                <a:gd name="T18" fmla="*/ 61 w 67"/>
                <a:gd name="T19" fmla="*/ 6 h 60"/>
                <a:gd name="T20" fmla="*/ 60 w 67"/>
                <a:gd name="T21" fmla="*/ 4 h 60"/>
                <a:gd name="T22" fmla="*/ 60 w 67"/>
                <a:gd name="T23" fmla="*/ 4 h 60"/>
                <a:gd name="T24" fmla="*/ 60 w 67"/>
                <a:gd name="T25" fmla="*/ 3 h 60"/>
                <a:gd name="T26" fmla="*/ 60 w 67"/>
                <a:gd name="T27" fmla="*/ 3 h 60"/>
                <a:gd name="T28" fmla="*/ 59 w 67"/>
                <a:gd name="T29" fmla="*/ 2 h 60"/>
                <a:gd name="T30" fmla="*/ 59 w 67"/>
                <a:gd name="T31" fmla="*/ 2 h 60"/>
                <a:gd name="T32" fmla="*/ 54 w 67"/>
                <a:gd name="T33" fmla="*/ 3 h 60"/>
                <a:gd name="T34" fmla="*/ 45 w 67"/>
                <a:gd name="T35" fmla="*/ 1 h 60"/>
                <a:gd name="T36" fmla="*/ 27 w 67"/>
                <a:gd name="T37" fmla="*/ 3 h 60"/>
                <a:gd name="T38" fmla="*/ 9 w 67"/>
                <a:gd name="T39" fmla="*/ 0 h 60"/>
                <a:gd name="T40" fmla="*/ 7 w 67"/>
                <a:gd name="T41" fmla="*/ 4 h 60"/>
                <a:gd name="T42" fmla="*/ 7 w 67"/>
                <a:gd name="T43" fmla="*/ 4 h 60"/>
                <a:gd name="T44" fmla="*/ 6 w 67"/>
                <a:gd name="T45" fmla="*/ 5 h 60"/>
                <a:gd name="T46" fmla="*/ 6 w 67"/>
                <a:gd name="T47" fmla="*/ 5 h 60"/>
                <a:gd name="T48" fmla="*/ 6 w 67"/>
                <a:gd name="T49" fmla="*/ 6 h 60"/>
                <a:gd name="T50" fmla="*/ 6 w 67"/>
                <a:gd name="T51" fmla="*/ 6 h 60"/>
                <a:gd name="T52" fmla="*/ 5 w 67"/>
                <a:gd name="T53" fmla="*/ 7 h 60"/>
                <a:gd name="T54" fmla="*/ 5 w 67"/>
                <a:gd name="T55" fmla="*/ 7 h 60"/>
                <a:gd name="T56" fmla="*/ 5 w 67"/>
                <a:gd name="T57" fmla="*/ 9 h 60"/>
                <a:gd name="T58" fmla="*/ 5 w 67"/>
                <a:gd name="T59" fmla="*/ 9 h 60"/>
                <a:gd name="T60" fmla="*/ 5 w 67"/>
                <a:gd name="T61" fmla="*/ 10 h 60"/>
                <a:gd name="T62" fmla="*/ 5 w 67"/>
                <a:gd name="T63" fmla="*/ 14 h 60"/>
                <a:gd name="T64" fmla="*/ 4 w 67"/>
                <a:gd name="T65" fmla="*/ 14 h 60"/>
                <a:gd name="T66" fmla="*/ 0 w 67"/>
                <a:gd name="T67" fmla="*/ 19 h 60"/>
                <a:gd name="T68" fmla="*/ 0 w 67"/>
                <a:gd name="T69" fmla="*/ 30 h 60"/>
                <a:gd name="T70" fmla="*/ 5 w 67"/>
                <a:gd name="T71" fmla="*/ 35 h 60"/>
                <a:gd name="T72" fmla="*/ 21 w 67"/>
                <a:gd name="T73" fmla="*/ 60 h 60"/>
                <a:gd name="T74" fmla="*/ 46 w 67"/>
                <a:gd name="T75" fmla="*/ 60 h 60"/>
                <a:gd name="T76" fmla="*/ 62 w 67"/>
                <a:gd name="T77" fmla="*/ 35 h 60"/>
                <a:gd name="T78" fmla="*/ 67 w 67"/>
                <a:gd name="T79" fmla="*/ 30 h 60"/>
                <a:gd name="T80" fmla="*/ 67 w 67"/>
                <a:gd name="T81" fmla="*/ 19 h 60"/>
                <a:gd name="T82" fmla="*/ 64 w 67"/>
                <a:gd name="T83" fmla="*/ 15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7" h="60">
                  <a:moveTo>
                    <a:pt x="64" y="15"/>
                  </a:moveTo>
                  <a:cubicBezTo>
                    <a:pt x="63" y="15"/>
                    <a:pt x="62" y="14"/>
                    <a:pt x="62" y="14"/>
                  </a:cubicBezTo>
                  <a:cubicBezTo>
                    <a:pt x="62" y="10"/>
                    <a:pt x="62" y="10"/>
                    <a:pt x="62" y="10"/>
                  </a:cubicBezTo>
                  <a:cubicBezTo>
                    <a:pt x="62" y="10"/>
                    <a:pt x="62" y="9"/>
                    <a:pt x="62" y="9"/>
                  </a:cubicBezTo>
                  <a:cubicBezTo>
                    <a:pt x="62" y="9"/>
                    <a:pt x="62" y="9"/>
                    <a:pt x="62" y="9"/>
                  </a:cubicBezTo>
                  <a:cubicBezTo>
                    <a:pt x="62" y="8"/>
                    <a:pt x="62" y="8"/>
                    <a:pt x="62" y="8"/>
                  </a:cubicBezTo>
                  <a:cubicBezTo>
                    <a:pt x="62" y="8"/>
                    <a:pt x="62" y="7"/>
                    <a:pt x="61" y="7"/>
                  </a:cubicBezTo>
                  <a:cubicBezTo>
                    <a:pt x="61" y="7"/>
                    <a:pt x="61" y="7"/>
                    <a:pt x="61" y="7"/>
                  </a:cubicBezTo>
                  <a:cubicBezTo>
                    <a:pt x="61" y="6"/>
                    <a:pt x="61" y="6"/>
                    <a:pt x="61" y="6"/>
                  </a:cubicBezTo>
                  <a:cubicBezTo>
                    <a:pt x="61" y="6"/>
                    <a:pt x="61" y="6"/>
                    <a:pt x="61" y="6"/>
                  </a:cubicBezTo>
                  <a:cubicBezTo>
                    <a:pt x="61" y="5"/>
                    <a:pt x="61" y="5"/>
                    <a:pt x="60" y="4"/>
                  </a:cubicBezTo>
                  <a:cubicBezTo>
                    <a:pt x="60" y="4"/>
                    <a:pt x="60" y="4"/>
                    <a:pt x="60" y="4"/>
                  </a:cubicBezTo>
                  <a:cubicBezTo>
                    <a:pt x="60" y="4"/>
                    <a:pt x="60" y="4"/>
                    <a:pt x="60" y="3"/>
                  </a:cubicBezTo>
                  <a:cubicBezTo>
                    <a:pt x="60" y="3"/>
                    <a:pt x="60" y="3"/>
                    <a:pt x="60" y="3"/>
                  </a:cubicBezTo>
                  <a:cubicBezTo>
                    <a:pt x="60" y="3"/>
                    <a:pt x="59" y="3"/>
                    <a:pt x="59" y="2"/>
                  </a:cubicBezTo>
                  <a:cubicBezTo>
                    <a:pt x="59" y="2"/>
                    <a:pt x="59" y="2"/>
                    <a:pt x="59" y="2"/>
                  </a:cubicBezTo>
                  <a:cubicBezTo>
                    <a:pt x="58" y="3"/>
                    <a:pt x="56" y="3"/>
                    <a:pt x="54" y="3"/>
                  </a:cubicBezTo>
                  <a:cubicBezTo>
                    <a:pt x="50" y="3"/>
                    <a:pt x="47" y="2"/>
                    <a:pt x="45" y="1"/>
                  </a:cubicBezTo>
                  <a:cubicBezTo>
                    <a:pt x="40" y="2"/>
                    <a:pt x="34" y="3"/>
                    <a:pt x="27" y="3"/>
                  </a:cubicBezTo>
                  <a:cubicBezTo>
                    <a:pt x="20" y="3"/>
                    <a:pt x="14" y="2"/>
                    <a:pt x="9" y="0"/>
                  </a:cubicBezTo>
                  <a:cubicBezTo>
                    <a:pt x="8" y="1"/>
                    <a:pt x="7" y="2"/>
                    <a:pt x="7" y="4"/>
                  </a:cubicBezTo>
                  <a:cubicBezTo>
                    <a:pt x="7" y="4"/>
                    <a:pt x="7" y="4"/>
                    <a:pt x="7" y="4"/>
                  </a:cubicBezTo>
                  <a:cubicBezTo>
                    <a:pt x="6" y="4"/>
                    <a:pt x="6" y="4"/>
                    <a:pt x="6" y="5"/>
                  </a:cubicBezTo>
                  <a:cubicBezTo>
                    <a:pt x="6" y="5"/>
                    <a:pt x="6" y="5"/>
                    <a:pt x="6" y="5"/>
                  </a:cubicBezTo>
                  <a:cubicBezTo>
                    <a:pt x="6" y="5"/>
                    <a:pt x="6" y="6"/>
                    <a:pt x="6" y="6"/>
                  </a:cubicBezTo>
                  <a:cubicBezTo>
                    <a:pt x="6" y="6"/>
                    <a:pt x="6" y="6"/>
                    <a:pt x="6" y="6"/>
                  </a:cubicBezTo>
                  <a:cubicBezTo>
                    <a:pt x="5" y="6"/>
                    <a:pt x="5" y="7"/>
                    <a:pt x="5" y="7"/>
                  </a:cubicBezTo>
                  <a:cubicBezTo>
                    <a:pt x="5" y="7"/>
                    <a:pt x="5" y="7"/>
                    <a:pt x="5" y="7"/>
                  </a:cubicBezTo>
                  <a:cubicBezTo>
                    <a:pt x="5" y="8"/>
                    <a:pt x="5" y="8"/>
                    <a:pt x="5" y="9"/>
                  </a:cubicBezTo>
                  <a:cubicBezTo>
                    <a:pt x="5" y="9"/>
                    <a:pt x="5" y="9"/>
                    <a:pt x="5" y="9"/>
                  </a:cubicBezTo>
                  <a:cubicBezTo>
                    <a:pt x="5" y="9"/>
                    <a:pt x="5" y="10"/>
                    <a:pt x="5" y="10"/>
                  </a:cubicBezTo>
                  <a:cubicBezTo>
                    <a:pt x="5" y="14"/>
                    <a:pt x="5" y="14"/>
                    <a:pt x="5" y="14"/>
                  </a:cubicBezTo>
                  <a:cubicBezTo>
                    <a:pt x="5" y="14"/>
                    <a:pt x="4" y="14"/>
                    <a:pt x="4" y="14"/>
                  </a:cubicBezTo>
                  <a:cubicBezTo>
                    <a:pt x="2" y="15"/>
                    <a:pt x="0" y="17"/>
                    <a:pt x="0" y="19"/>
                  </a:cubicBezTo>
                  <a:cubicBezTo>
                    <a:pt x="0" y="30"/>
                    <a:pt x="0" y="30"/>
                    <a:pt x="0" y="30"/>
                  </a:cubicBezTo>
                  <a:cubicBezTo>
                    <a:pt x="0" y="32"/>
                    <a:pt x="2" y="35"/>
                    <a:pt x="5" y="35"/>
                  </a:cubicBezTo>
                  <a:cubicBezTo>
                    <a:pt x="5" y="35"/>
                    <a:pt x="13" y="60"/>
                    <a:pt x="21" y="60"/>
                  </a:cubicBezTo>
                  <a:cubicBezTo>
                    <a:pt x="46" y="60"/>
                    <a:pt x="46" y="60"/>
                    <a:pt x="46" y="60"/>
                  </a:cubicBezTo>
                  <a:cubicBezTo>
                    <a:pt x="54" y="60"/>
                    <a:pt x="62" y="35"/>
                    <a:pt x="62" y="35"/>
                  </a:cubicBezTo>
                  <a:cubicBezTo>
                    <a:pt x="65" y="35"/>
                    <a:pt x="67" y="32"/>
                    <a:pt x="67" y="30"/>
                  </a:cubicBezTo>
                  <a:cubicBezTo>
                    <a:pt x="67" y="19"/>
                    <a:pt x="67" y="19"/>
                    <a:pt x="67" y="19"/>
                  </a:cubicBezTo>
                  <a:cubicBezTo>
                    <a:pt x="67" y="17"/>
                    <a:pt x="65" y="15"/>
                    <a:pt x="64" y="15"/>
                  </a:cubicBezTo>
                  <a:close/>
                </a:path>
              </a:pathLst>
            </a:custGeom>
            <a:solidFill>
              <a:srgbClr val="FFB9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51304"/>
              <a:endParaRPr lang="en-US" sz="2448" dirty="0">
                <a:solidFill>
                  <a:srgbClr val="000000"/>
                </a:solidFill>
                <a:latin typeface="Calibri" panose="020F0502020204030204"/>
              </a:endParaRPr>
            </a:p>
          </p:txBody>
        </p:sp>
        <p:sp>
          <p:nvSpPr>
            <p:cNvPr id="341" name="Freeform 657"/>
            <p:cNvSpPr>
              <a:spLocks noEditPoints="1"/>
            </p:cNvSpPr>
            <p:nvPr/>
          </p:nvSpPr>
          <p:spPr bwMode="auto">
            <a:xfrm>
              <a:off x="6099197" y="4022921"/>
              <a:ext cx="170631" cy="55613"/>
            </a:xfrm>
            <a:custGeom>
              <a:avLst/>
              <a:gdLst>
                <a:gd name="T0" fmla="*/ 56 w 57"/>
                <a:gd name="T1" fmla="*/ 2 h 19"/>
                <a:gd name="T2" fmla="*/ 42 w 57"/>
                <a:gd name="T3" fmla="*/ 1 h 19"/>
                <a:gd name="T4" fmla="*/ 28 w 57"/>
                <a:gd name="T5" fmla="*/ 4 h 19"/>
                <a:gd name="T6" fmla="*/ 15 w 57"/>
                <a:gd name="T7" fmla="*/ 1 h 19"/>
                <a:gd name="T8" fmla="*/ 0 w 57"/>
                <a:gd name="T9" fmla="*/ 2 h 19"/>
                <a:gd name="T10" fmla="*/ 0 w 57"/>
                <a:gd name="T11" fmla="*/ 4 h 19"/>
                <a:gd name="T12" fmla="*/ 2 w 57"/>
                <a:gd name="T13" fmla="*/ 6 h 19"/>
                <a:gd name="T14" fmla="*/ 3 w 57"/>
                <a:gd name="T15" fmla="*/ 10 h 19"/>
                <a:gd name="T16" fmla="*/ 17 w 57"/>
                <a:gd name="T17" fmla="*/ 18 h 19"/>
                <a:gd name="T18" fmla="*/ 26 w 57"/>
                <a:gd name="T19" fmla="*/ 8 h 19"/>
                <a:gd name="T20" fmla="*/ 28 w 57"/>
                <a:gd name="T21" fmla="*/ 7 h 19"/>
                <a:gd name="T22" fmla="*/ 30 w 57"/>
                <a:gd name="T23" fmla="*/ 8 h 19"/>
                <a:gd name="T24" fmla="*/ 40 w 57"/>
                <a:gd name="T25" fmla="*/ 18 h 19"/>
                <a:gd name="T26" fmla="*/ 53 w 57"/>
                <a:gd name="T27" fmla="*/ 10 h 19"/>
                <a:gd name="T28" fmla="*/ 55 w 57"/>
                <a:gd name="T29" fmla="*/ 6 h 19"/>
                <a:gd name="T30" fmla="*/ 56 w 57"/>
                <a:gd name="T31" fmla="*/ 4 h 19"/>
                <a:gd name="T32" fmla="*/ 56 w 57"/>
                <a:gd name="T33" fmla="*/ 2 h 19"/>
                <a:gd name="T34" fmla="*/ 21 w 57"/>
                <a:gd name="T35" fmla="*/ 14 h 19"/>
                <a:gd name="T36" fmla="*/ 11 w 57"/>
                <a:gd name="T37" fmla="*/ 16 h 19"/>
                <a:gd name="T38" fmla="*/ 5 w 57"/>
                <a:gd name="T39" fmla="*/ 7 h 19"/>
                <a:gd name="T40" fmla="*/ 15 w 57"/>
                <a:gd name="T41" fmla="*/ 2 h 19"/>
                <a:gd name="T42" fmla="*/ 22 w 57"/>
                <a:gd name="T43" fmla="*/ 4 h 19"/>
                <a:gd name="T44" fmla="*/ 21 w 57"/>
                <a:gd name="T45" fmla="*/ 14 h 19"/>
                <a:gd name="T46" fmla="*/ 45 w 57"/>
                <a:gd name="T47" fmla="*/ 16 h 19"/>
                <a:gd name="T48" fmla="*/ 35 w 57"/>
                <a:gd name="T49" fmla="*/ 14 h 19"/>
                <a:gd name="T50" fmla="*/ 35 w 57"/>
                <a:gd name="T51" fmla="*/ 4 h 19"/>
                <a:gd name="T52" fmla="*/ 42 w 57"/>
                <a:gd name="T53" fmla="*/ 2 h 19"/>
                <a:gd name="T54" fmla="*/ 52 w 57"/>
                <a:gd name="T55" fmla="*/ 7 h 19"/>
                <a:gd name="T56" fmla="*/ 45 w 57"/>
                <a:gd name="T57" fmla="*/ 16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7" h="19">
                  <a:moveTo>
                    <a:pt x="56" y="2"/>
                  </a:moveTo>
                  <a:cubicBezTo>
                    <a:pt x="56" y="2"/>
                    <a:pt x="48" y="0"/>
                    <a:pt x="42" y="1"/>
                  </a:cubicBezTo>
                  <a:cubicBezTo>
                    <a:pt x="36" y="2"/>
                    <a:pt x="31" y="4"/>
                    <a:pt x="28" y="4"/>
                  </a:cubicBezTo>
                  <a:cubicBezTo>
                    <a:pt x="26" y="4"/>
                    <a:pt x="21" y="2"/>
                    <a:pt x="15" y="1"/>
                  </a:cubicBezTo>
                  <a:cubicBezTo>
                    <a:pt x="8" y="0"/>
                    <a:pt x="0" y="2"/>
                    <a:pt x="0" y="2"/>
                  </a:cubicBezTo>
                  <a:cubicBezTo>
                    <a:pt x="0" y="2"/>
                    <a:pt x="0" y="3"/>
                    <a:pt x="0" y="4"/>
                  </a:cubicBezTo>
                  <a:cubicBezTo>
                    <a:pt x="0" y="5"/>
                    <a:pt x="0" y="5"/>
                    <a:pt x="2" y="6"/>
                  </a:cubicBezTo>
                  <a:cubicBezTo>
                    <a:pt x="3" y="6"/>
                    <a:pt x="3" y="10"/>
                    <a:pt x="3" y="10"/>
                  </a:cubicBezTo>
                  <a:cubicBezTo>
                    <a:pt x="5" y="17"/>
                    <a:pt x="10" y="19"/>
                    <a:pt x="17" y="18"/>
                  </a:cubicBezTo>
                  <a:cubicBezTo>
                    <a:pt x="24" y="17"/>
                    <a:pt x="25" y="9"/>
                    <a:pt x="26" y="8"/>
                  </a:cubicBezTo>
                  <a:cubicBezTo>
                    <a:pt x="27" y="7"/>
                    <a:pt x="28" y="7"/>
                    <a:pt x="28" y="7"/>
                  </a:cubicBezTo>
                  <a:cubicBezTo>
                    <a:pt x="28" y="7"/>
                    <a:pt x="30" y="7"/>
                    <a:pt x="30" y="8"/>
                  </a:cubicBezTo>
                  <a:cubicBezTo>
                    <a:pt x="31" y="9"/>
                    <a:pt x="33" y="17"/>
                    <a:pt x="40" y="18"/>
                  </a:cubicBezTo>
                  <a:cubicBezTo>
                    <a:pt x="47" y="19"/>
                    <a:pt x="52" y="17"/>
                    <a:pt x="53" y="10"/>
                  </a:cubicBezTo>
                  <a:cubicBezTo>
                    <a:pt x="53" y="10"/>
                    <a:pt x="53" y="6"/>
                    <a:pt x="55" y="6"/>
                  </a:cubicBezTo>
                  <a:cubicBezTo>
                    <a:pt x="56" y="5"/>
                    <a:pt x="56" y="5"/>
                    <a:pt x="56" y="4"/>
                  </a:cubicBezTo>
                  <a:cubicBezTo>
                    <a:pt x="56" y="3"/>
                    <a:pt x="57" y="2"/>
                    <a:pt x="56" y="2"/>
                  </a:cubicBezTo>
                  <a:close/>
                  <a:moveTo>
                    <a:pt x="21" y="14"/>
                  </a:moveTo>
                  <a:cubicBezTo>
                    <a:pt x="19" y="16"/>
                    <a:pt x="16" y="17"/>
                    <a:pt x="11" y="16"/>
                  </a:cubicBezTo>
                  <a:cubicBezTo>
                    <a:pt x="6" y="16"/>
                    <a:pt x="5" y="12"/>
                    <a:pt x="5" y="7"/>
                  </a:cubicBezTo>
                  <a:cubicBezTo>
                    <a:pt x="5" y="1"/>
                    <a:pt x="15" y="2"/>
                    <a:pt x="15" y="2"/>
                  </a:cubicBezTo>
                  <a:cubicBezTo>
                    <a:pt x="19" y="3"/>
                    <a:pt x="19" y="3"/>
                    <a:pt x="22" y="4"/>
                  </a:cubicBezTo>
                  <a:cubicBezTo>
                    <a:pt x="25" y="5"/>
                    <a:pt x="23" y="11"/>
                    <a:pt x="21" y="14"/>
                  </a:cubicBezTo>
                  <a:close/>
                  <a:moveTo>
                    <a:pt x="45" y="16"/>
                  </a:moveTo>
                  <a:cubicBezTo>
                    <a:pt x="41" y="17"/>
                    <a:pt x="37" y="16"/>
                    <a:pt x="35" y="14"/>
                  </a:cubicBezTo>
                  <a:cubicBezTo>
                    <a:pt x="33" y="11"/>
                    <a:pt x="31" y="5"/>
                    <a:pt x="35" y="4"/>
                  </a:cubicBezTo>
                  <a:cubicBezTo>
                    <a:pt x="38" y="3"/>
                    <a:pt x="38" y="3"/>
                    <a:pt x="42" y="2"/>
                  </a:cubicBezTo>
                  <a:cubicBezTo>
                    <a:pt x="42" y="2"/>
                    <a:pt x="52" y="1"/>
                    <a:pt x="52" y="7"/>
                  </a:cubicBezTo>
                  <a:cubicBezTo>
                    <a:pt x="52" y="12"/>
                    <a:pt x="50" y="16"/>
                    <a:pt x="45" y="16"/>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51304"/>
              <a:endParaRPr lang="en-US" sz="2448" dirty="0">
                <a:solidFill>
                  <a:srgbClr val="000000"/>
                </a:solidFill>
                <a:latin typeface="Calibri" panose="020F0502020204030204"/>
              </a:endParaRPr>
            </a:p>
          </p:txBody>
        </p:sp>
        <p:sp>
          <p:nvSpPr>
            <p:cNvPr id="342" name="Oval 658"/>
            <p:cNvSpPr>
              <a:spLocks noChangeArrowheads="1"/>
            </p:cNvSpPr>
            <p:nvPr/>
          </p:nvSpPr>
          <p:spPr bwMode="auto">
            <a:xfrm>
              <a:off x="6102988" y="4027976"/>
              <a:ext cx="5056" cy="6320"/>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51304"/>
              <a:endParaRPr lang="en-US" sz="2448" dirty="0">
                <a:solidFill>
                  <a:srgbClr val="000000"/>
                </a:solidFill>
                <a:latin typeface="Calibri" panose="020F0502020204030204"/>
              </a:endParaRPr>
            </a:p>
          </p:txBody>
        </p:sp>
        <p:sp>
          <p:nvSpPr>
            <p:cNvPr id="343" name="Oval 659"/>
            <p:cNvSpPr>
              <a:spLocks noChangeArrowheads="1"/>
            </p:cNvSpPr>
            <p:nvPr/>
          </p:nvSpPr>
          <p:spPr bwMode="auto">
            <a:xfrm>
              <a:off x="6260980" y="4027976"/>
              <a:ext cx="2528" cy="6320"/>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51304"/>
              <a:endParaRPr lang="en-US" sz="2448" dirty="0">
                <a:solidFill>
                  <a:srgbClr val="000000"/>
                </a:solidFill>
                <a:latin typeface="Calibri" panose="020F0502020204030204"/>
              </a:endParaRPr>
            </a:p>
          </p:txBody>
        </p:sp>
        <p:sp>
          <p:nvSpPr>
            <p:cNvPr id="344" name="Freeform 682"/>
            <p:cNvSpPr>
              <a:spLocks/>
            </p:cNvSpPr>
            <p:nvPr/>
          </p:nvSpPr>
          <p:spPr bwMode="auto">
            <a:xfrm>
              <a:off x="6478376" y="379794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FFD6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51304"/>
              <a:endParaRPr lang="en-US" sz="2448" dirty="0">
                <a:solidFill>
                  <a:srgbClr val="000000"/>
                </a:solidFill>
                <a:latin typeface="Calibri" panose="020F0502020204030204"/>
              </a:endParaRPr>
            </a:p>
          </p:txBody>
        </p:sp>
        <p:sp>
          <p:nvSpPr>
            <p:cNvPr id="345" name="Freeform 685"/>
            <p:cNvSpPr>
              <a:spLocks/>
            </p:cNvSpPr>
            <p:nvPr/>
          </p:nvSpPr>
          <p:spPr bwMode="auto">
            <a:xfrm>
              <a:off x="6478376" y="3792885"/>
              <a:ext cx="0" cy="2528"/>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solidFill>
              <a:srgbClr val="FFD6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51304"/>
              <a:endParaRPr lang="en-US" sz="2448" dirty="0">
                <a:solidFill>
                  <a:srgbClr val="000000"/>
                </a:solidFill>
                <a:latin typeface="Calibri" panose="020F0502020204030204"/>
              </a:endParaRPr>
            </a:p>
          </p:txBody>
        </p:sp>
      </p:grpSp>
      <p:grpSp>
        <p:nvGrpSpPr>
          <p:cNvPr id="346" name="Group 37"/>
          <p:cNvGrpSpPr/>
          <p:nvPr/>
        </p:nvGrpSpPr>
        <p:grpSpPr>
          <a:xfrm>
            <a:off x="11428994" y="4565602"/>
            <a:ext cx="512853" cy="1467670"/>
            <a:chOff x="5893176" y="3792885"/>
            <a:chExt cx="585200" cy="1674708"/>
          </a:xfrm>
        </p:grpSpPr>
        <p:sp>
          <p:nvSpPr>
            <p:cNvPr id="347" name="Rectangle 630"/>
            <p:cNvSpPr>
              <a:spLocks noChangeArrowheads="1"/>
            </p:cNvSpPr>
            <p:nvPr/>
          </p:nvSpPr>
          <p:spPr bwMode="auto">
            <a:xfrm>
              <a:off x="6132059" y="4189759"/>
              <a:ext cx="101114" cy="29828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51304"/>
              <a:endParaRPr lang="en-US" sz="2448" dirty="0">
                <a:solidFill>
                  <a:srgbClr val="000000"/>
                </a:solidFill>
                <a:latin typeface="Calibri" panose="020F0502020204030204"/>
              </a:endParaRPr>
            </a:p>
          </p:txBody>
        </p:sp>
        <p:sp>
          <p:nvSpPr>
            <p:cNvPr id="348" name="Freeform 631"/>
            <p:cNvSpPr>
              <a:spLocks/>
            </p:cNvSpPr>
            <p:nvPr/>
          </p:nvSpPr>
          <p:spPr bwMode="auto">
            <a:xfrm>
              <a:off x="6048639" y="5401869"/>
              <a:ext cx="125129" cy="65724"/>
            </a:xfrm>
            <a:custGeom>
              <a:avLst/>
              <a:gdLst>
                <a:gd name="T0" fmla="*/ 21 w 42"/>
                <a:gd name="T1" fmla="*/ 0 h 22"/>
                <a:gd name="T2" fmla="*/ 0 w 42"/>
                <a:gd name="T3" fmla="*/ 22 h 22"/>
                <a:gd name="T4" fmla="*/ 42 w 42"/>
                <a:gd name="T5" fmla="*/ 22 h 22"/>
                <a:gd name="T6" fmla="*/ 21 w 42"/>
                <a:gd name="T7" fmla="*/ 0 h 22"/>
              </a:gdLst>
              <a:ahLst/>
              <a:cxnLst>
                <a:cxn ang="0">
                  <a:pos x="T0" y="T1"/>
                </a:cxn>
                <a:cxn ang="0">
                  <a:pos x="T2" y="T3"/>
                </a:cxn>
                <a:cxn ang="0">
                  <a:pos x="T4" y="T5"/>
                </a:cxn>
                <a:cxn ang="0">
                  <a:pos x="T6" y="T7"/>
                </a:cxn>
              </a:cxnLst>
              <a:rect l="0" t="0" r="r" b="b"/>
              <a:pathLst>
                <a:path w="42" h="22">
                  <a:moveTo>
                    <a:pt x="21" y="0"/>
                  </a:moveTo>
                  <a:cubicBezTo>
                    <a:pt x="9" y="0"/>
                    <a:pt x="0" y="10"/>
                    <a:pt x="0" y="22"/>
                  </a:cubicBezTo>
                  <a:cubicBezTo>
                    <a:pt x="42" y="22"/>
                    <a:pt x="42" y="22"/>
                    <a:pt x="42" y="22"/>
                  </a:cubicBezTo>
                  <a:cubicBezTo>
                    <a:pt x="42" y="10"/>
                    <a:pt x="33" y="0"/>
                    <a:pt x="2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51304"/>
              <a:endParaRPr lang="en-US" sz="2448" dirty="0">
                <a:solidFill>
                  <a:srgbClr val="000000"/>
                </a:solidFill>
                <a:latin typeface="Calibri" panose="020F0502020204030204"/>
              </a:endParaRPr>
            </a:p>
          </p:txBody>
        </p:sp>
        <p:sp>
          <p:nvSpPr>
            <p:cNvPr id="349" name="Freeform 632"/>
            <p:cNvSpPr>
              <a:spLocks/>
            </p:cNvSpPr>
            <p:nvPr/>
          </p:nvSpPr>
          <p:spPr bwMode="auto">
            <a:xfrm>
              <a:off x="6188936" y="5401869"/>
              <a:ext cx="125129" cy="65724"/>
            </a:xfrm>
            <a:custGeom>
              <a:avLst/>
              <a:gdLst>
                <a:gd name="T0" fmla="*/ 21 w 42"/>
                <a:gd name="T1" fmla="*/ 0 h 22"/>
                <a:gd name="T2" fmla="*/ 0 w 42"/>
                <a:gd name="T3" fmla="*/ 22 h 22"/>
                <a:gd name="T4" fmla="*/ 42 w 42"/>
                <a:gd name="T5" fmla="*/ 22 h 22"/>
                <a:gd name="T6" fmla="*/ 21 w 42"/>
                <a:gd name="T7" fmla="*/ 0 h 22"/>
              </a:gdLst>
              <a:ahLst/>
              <a:cxnLst>
                <a:cxn ang="0">
                  <a:pos x="T0" y="T1"/>
                </a:cxn>
                <a:cxn ang="0">
                  <a:pos x="T2" y="T3"/>
                </a:cxn>
                <a:cxn ang="0">
                  <a:pos x="T4" y="T5"/>
                </a:cxn>
                <a:cxn ang="0">
                  <a:pos x="T6" y="T7"/>
                </a:cxn>
              </a:cxnLst>
              <a:rect l="0" t="0" r="r" b="b"/>
              <a:pathLst>
                <a:path w="42" h="22">
                  <a:moveTo>
                    <a:pt x="21" y="0"/>
                  </a:moveTo>
                  <a:cubicBezTo>
                    <a:pt x="9" y="0"/>
                    <a:pt x="0" y="10"/>
                    <a:pt x="0" y="22"/>
                  </a:cubicBezTo>
                  <a:cubicBezTo>
                    <a:pt x="42" y="22"/>
                    <a:pt x="42" y="22"/>
                    <a:pt x="42" y="22"/>
                  </a:cubicBezTo>
                  <a:cubicBezTo>
                    <a:pt x="42" y="10"/>
                    <a:pt x="33" y="0"/>
                    <a:pt x="2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51304"/>
              <a:endParaRPr lang="en-US" sz="2448" dirty="0">
                <a:solidFill>
                  <a:srgbClr val="000000"/>
                </a:solidFill>
                <a:latin typeface="Calibri" panose="020F0502020204030204"/>
              </a:endParaRPr>
            </a:p>
          </p:txBody>
        </p:sp>
        <p:sp>
          <p:nvSpPr>
            <p:cNvPr id="350" name="Freeform 633"/>
            <p:cNvSpPr>
              <a:spLocks/>
            </p:cNvSpPr>
            <p:nvPr/>
          </p:nvSpPr>
          <p:spPr bwMode="auto">
            <a:xfrm>
              <a:off x="6092877" y="3929390"/>
              <a:ext cx="197173" cy="236355"/>
            </a:xfrm>
            <a:custGeom>
              <a:avLst/>
              <a:gdLst>
                <a:gd name="T0" fmla="*/ 59 w 66"/>
                <a:gd name="T1" fmla="*/ 45 h 79"/>
                <a:gd name="T2" fmla="*/ 23 w 66"/>
                <a:gd name="T3" fmla="*/ 74 h 79"/>
                <a:gd name="T4" fmla="*/ 6 w 66"/>
                <a:gd name="T5" fmla="*/ 30 h 79"/>
                <a:gd name="T6" fmla="*/ 46 w 66"/>
                <a:gd name="T7" fmla="*/ 5 h 79"/>
                <a:gd name="T8" fmla="*/ 59 w 66"/>
                <a:gd name="T9" fmla="*/ 45 h 79"/>
              </a:gdLst>
              <a:ahLst/>
              <a:cxnLst>
                <a:cxn ang="0">
                  <a:pos x="T0" y="T1"/>
                </a:cxn>
                <a:cxn ang="0">
                  <a:pos x="T2" y="T3"/>
                </a:cxn>
                <a:cxn ang="0">
                  <a:pos x="T4" y="T5"/>
                </a:cxn>
                <a:cxn ang="0">
                  <a:pos x="T6" y="T7"/>
                </a:cxn>
                <a:cxn ang="0">
                  <a:pos x="T8" y="T9"/>
                </a:cxn>
              </a:cxnLst>
              <a:rect l="0" t="0" r="r" b="b"/>
              <a:pathLst>
                <a:path w="66" h="79">
                  <a:moveTo>
                    <a:pt x="59" y="45"/>
                  </a:moveTo>
                  <a:cubicBezTo>
                    <a:pt x="53" y="64"/>
                    <a:pt x="39" y="79"/>
                    <a:pt x="23" y="74"/>
                  </a:cubicBezTo>
                  <a:cubicBezTo>
                    <a:pt x="8" y="69"/>
                    <a:pt x="0" y="49"/>
                    <a:pt x="6" y="30"/>
                  </a:cubicBezTo>
                  <a:cubicBezTo>
                    <a:pt x="13" y="11"/>
                    <a:pt x="30" y="0"/>
                    <a:pt x="46" y="5"/>
                  </a:cubicBezTo>
                  <a:cubicBezTo>
                    <a:pt x="62" y="10"/>
                    <a:pt x="66" y="26"/>
                    <a:pt x="59" y="45"/>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51304"/>
              <a:endParaRPr lang="en-US" sz="2448" dirty="0">
                <a:solidFill>
                  <a:srgbClr val="000000"/>
                </a:solidFill>
                <a:latin typeface="Calibri" panose="020F0502020204030204"/>
              </a:endParaRPr>
            </a:p>
          </p:txBody>
        </p:sp>
        <p:sp>
          <p:nvSpPr>
            <p:cNvPr id="351" name="Freeform 634"/>
            <p:cNvSpPr>
              <a:spLocks/>
            </p:cNvSpPr>
            <p:nvPr/>
          </p:nvSpPr>
          <p:spPr bwMode="auto">
            <a:xfrm>
              <a:off x="6066334" y="3902847"/>
              <a:ext cx="194645" cy="221188"/>
            </a:xfrm>
            <a:custGeom>
              <a:avLst/>
              <a:gdLst>
                <a:gd name="T0" fmla="*/ 56 w 65"/>
                <a:gd name="T1" fmla="*/ 24 h 74"/>
                <a:gd name="T2" fmla="*/ 50 w 65"/>
                <a:gd name="T3" fmla="*/ 67 h 74"/>
                <a:gd name="T4" fmla="*/ 10 w 65"/>
                <a:gd name="T5" fmla="*/ 51 h 74"/>
                <a:gd name="T6" fmla="*/ 15 w 65"/>
                <a:gd name="T7" fmla="*/ 8 h 74"/>
                <a:gd name="T8" fmla="*/ 56 w 65"/>
                <a:gd name="T9" fmla="*/ 24 h 74"/>
              </a:gdLst>
              <a:ahLst/>
              <a:cxnLst>
                <a:cxn ang="0">
                  <a:pos x="T0" y="T1"/>
                </a:cxn>
                <a:cxn ang="0">
                  <a:pos x="T2" y="T3"/>
                </a:cxn>
                <a:cxn ang="0">
                  <a:pos x="T4" y="T5"/>
                </a:cxn>
                <a:cxn ang="0">
                  <a:pos x="T6" y="T7"/>
                </a:cxn>
                <a:cxn ang="0">
                  <a:pos x="T8" y="T9"/>
                </a:cxn>
              </a:cxnLst>
              <a:rect l="0" t="0" r="r" b="b"/>
              <a:pathLst>
                <a:path w="65" h="74">
                  <a:moveTo>
                    <a:pt x="56" y="24"/>
                  </a:moveTo>
                  <a:cubicBezTo>
                    <a:pt x="65" y="40"/>
                    <a:pt x="63" y="59"/>
                    <a:pt x="50" y="67"/>
                  </a:cubicBezTo>
                  <a:cubicBezTo>
                    <a:pt x="37" y="74"/>
                    <a:pt x="19" y="67"/>
                    <a:pt x="10" y="51"/>
                  </a:cubicBezTo>
                  <a:cubicBezTo>
                    <a:pt x="0" y="34"/>
                    <a:pt x="3" y="15"/>
                    <a:pt x="15" y="8"/>
                  </a:cubicBezTo>
                  <a:cubicBezTo>
                    <a:pt x="28" y="0"/>
                    <a:pt x="46" y="7"/>
                    <a:pt x="56" y="24"/>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51304"/>
              <a:endParaRPr lang="en-US" sz="2448" dirty="0">
                <a:solidFill>
                  <a:srgbClr val="000000"/>
                </a:solidFill>
                <a:latin typeface="Calibri" panose="020F0502020204030204"/>
              </a:endParaRPr>
            </a:p>
          </p:txBody>
        </p:sp>
        <p:sp>
          <p:nvSpPr>
            <p:cNvPr id="352" name="Freeform 635"/>
            <p:cNvSpPr>
              <a:spLocks/>
            </p:cNvSpPr>
            <p:nvPr/>
          </p:nvSpPr>
          <p:spPr bwMode="auto">
            <a:xfrm>
              <a:off x="6132059" y="4108868"/>
              <a:ext cx="101114" cy="104906"/>
            </a:xfrm>
            <a:custGeom>
              <a:avLst/>
              <a:gdLst>
                <a:gd name="T0" fmla="*/ 80 w 80"/>
                <a:gd name="T1" fmla="*/ 64 h 83"/>
                <a:gd name="T2" fmla="*/ 40 w 80"/>
                <a:gd name="T3" fmla="*/ 83 h 83"/>
                <a:gd name="T4" fmla="*/ 0 w 80"/>
                <a:gd name="T5" fmla="*/ 64 h 83"/>
                <a:gd name="T6" fmla="*/ 0 w 80"/>
                <a:gd name="T7" fmla="*/ 0 h 83"/>
                <a:gd name="T8" fmla="*/ 80 w 80"/>
                <a:gd name="T9" fmla="*/ 0 h 83"/>
                <a:gd name="T10" fmla="*/ 80 w 80"/>
                <a:gd name="T11" fmla="*/ 64 h 83"/>
              </a:gdLst>
              <a:ahLst/>
              <a:cxnLst>
                <a:cxn ang="0">
                  <a:pos x="T0" y="T1"/>
                </a:cxn>
                <a:cxn ang="0">
                  <a:pos x="T2" y="T3"/>
                </a:cxn>
                <a:cxn ang="0">
                  <a:pos x="T4" y="T5"/>
                </a:cxn>
                <a:cxn ang="0">
                  <a:pos x="T6" y="T7"/>
                </a:cxn>
                <a:cxn ang="0">
                  <a:pos x="T8" y="T9"/>
                </a:cxn>
                <a:cxn ang="0">
                  <a:pos x="T10" y="T11"/>
                </a:cxn>
              </a:cxnLst>
              <a:rect l="0" t="0" r="r" b="b"/>
              <a:pathLst>
                <a:path w="80" h="83">
                  <a:moveTo>
                    <a:pt x="80" y="64"/>
                  </a:moveTo>
                  <a:lnTo>
                    <a:pt x="40" y="83"/>
                  </a:lnTo>
                  <a:lnTo>
                    <a:pt x="0" y="64"/>
                  </a:lnTo>
                  <a:lnTo>
                    <a:pt x="0" y="0"/>
                  </a:lnTo>
                  <a:lnTo>
                    <a:pt x="80" y="0"/>
                  </a:lnTo>
                  <a:lnTo>
                    <a:pt x="80" y="64"/>
                  </a:lnTo>
                  <a:close/>
                </a:path>
              </a:pathLst>
            </a:custGeom>
            <a:solidFill>
              <a:srgbClr val="FFB9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51304"/>
              <a:endParaRPr lang="en-US" sz="2448" dirty="0">
                <a:solidFill>
                  <a:srgbClr val="000000"/>
                </a:solidFill>
                <a:latin typeface="Calibri" panose="020F0502020204030204"/>
              </a:endParaRPr>
            </a:p>
          </p:txBody>
        </p:sp>
        <p:sp>
          <p:nvSpPr>
            <p:cNvPr id="353" name="Freeform 636"/>
            <p:cNvSpPr>
              <a:spLocks/>
            </p:cNvSpPr>
            <p:nvPr/>
          </p:nvSpPr>
          <p:spPr bwMode="auto">
            <a:xfrm>
              <a:off x="6153546" y="4213774"/>
              <a:ext cx="56877" cy="399402"/>
            </a:xfrm>
            <a:custGeom>
              <a:avLst/>
              <a:gdLst>
                <a:gd name="T0" fmla="*/ 35 w 45"/>
                <a:gd name="T1" fmla="*/ 23 h 316"/>
                <a:gd name="T2" fmla="*/ 45 w 45"/>
                <a:gd name="T3" fmla="*/ 19 h 316"/>
                <a:gd name="T4" fmla="*/ 23 w 45"/>
                <a:gd name="T5" fmla="*/ 0 h 316"/>
                <a:gd name="T6" fmla="*/ 0 w 45"/>
                <a:gd name="T7" fmla="*/ 19 h 316"/>
                <a:gd name="T8" fmla="*/ 11 w 45"/>
                <a:gd name="T9" fmla="*/ 23 h 316"/>
                <a:gd name="T10" fmla="*/ 9 w 45"/>
                <a:gd name="T11" fmla="*/ 290 h 316"/>
                <a:gd name="T12" fmla="*/ 23 w 45"/>
                <a:gd name="T13" fmla="*/ 316 h 316"/>
                <a:gd name="T14" fmla="*/ 35 w 45"/>
                <a:gd name="T15" fmla="*/ 290 h 316"/>
                <a:gd name="T16" fmla="*/ 35 w 45"/>
                <a:gd name="T17" fmla="*/ 23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316">
                  <a:moveTo>
                    <a:pt x="35" y="23"/>
                  </a:moveTo>
                  <a:lnTo>
                    <a:pt x="45" y="19"/>
                  </a:lnTo>
                  <a:lnTo>
                    <a:pt x="23" y="0"/>
                  </a:lnTo>
                  <a:lnTo>
                    <a:pt x="0" y="19"/>
                  </a:lnTo>
                  <a:lnTo>
                    <a:pt x="11" y="23"/>
                  </a:lnTo>
                  <a:lnTo>
                    <a:pt x="9" y="290"/>
                  </a:lnTo>
                  <a:lnTo>
                    <a:pt x="23" y="316"/>
                  </a:lnTo>
                  <a:lnTo>
                    <a:pt x="35" y="290"/>
                  </a:lnTo>
                  <a:lnTo>
                    <a:pt x="35" y="23"/>
                  </a:lnTo>
                  <a:close/>
                </a:path>
              </a:pathLst>
            </a:custGeom>
            <a:solidFill>
              <a:srgbClr val="68217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51304"/>
              <a:endParaRPr lang="en-US" sz="2448" dirty="0">
                <a:solidFill>
                  <a:srgbClr val="000000"/>
                </a:solidFill>
                <a:latin typeface="Calibri" panose="020F0502020204030204"/>
              </a:endParaRPr>
            </a:p>
          </p:txBody>
        </p:sp>
        <p:sp>
          <p:nvSpPr>
            <p:cNvPr id="354" name="Freeform 637"/>
            <p:cNvSpPr>
              <a:spLocks/>
            </p:cNvSpPr>
            <p:nvPr/>
          </p:nvSpPr>
          <p:spPr bwMode="auto">
            <a:xfrm>
              <a:off x="5893176" y="4218830"/>
              <a:ext cx="214868" cy="558658"/>
            </a:xfrm>
            <a:custGeom>
              <a:avLst/>
              <a:gdLst>
                <a:gd name="T0" fmla="*/ 72 w 72"/>
                <a:gd name="T1" fmla="*/ 8 h 187"/>
                <a:gd name="T2" fmla="*/ 43 w 72"/>
                <a:gd name="T3" fmla="*/ 0 h 187"/>
                <a:gd name="T4" fmla="*/ 0 w 72"/>
                <a:gd name="T5" fmla="*/ 187 h 187"/>
                <a:gd name="T6" fmla="*/ 29 w 72"/>
                <a:gd name="T7" fmla="*/ 187 h 187"/>
                <a:gd name="T8" fmla="*/ 72 w 72"/>
                <a:gd name="T9" fmla="*/ 8 h 187"/>
              </a:gdLst>
              <a:ahLst/>
              <a:cxnLst>
                <a:cxn ang="0">
                  <a:pos x="T0" y="T1"/>
                </a:cxn>
                <a:cxn ang="0">
                  <a:pos x="T2" y="T3"/>
                </a:cxn>
                <a:cxn ang="0">
                  <a:pos x="T4" y="T5"/>
                </a:cxn>
                <a:cxn ang="0">
                  <a:pos x="T6" y="T7"/>
                </a:cxn>
                <a:cxn ang="0">
                  <a:pos x="T8" y="T9"/>
                </a:cxn>
              </a:cxnLst>
              <a:rect l="0" t="0" r="r" b="b"/>
              <a:pathLst>
                <a:path w="72" h="187">
                  <a:moveTo>
                    <a:pt x="72" y="8"/>
                  </a:moveTo>
                  <a:cubicBezTo>
                    <a:pt x="62" y="5"/>
                    <a:pt x="53" y="3"/>
                    <a:pt x="43" y="0"/>
                  </a:cubicBezTo>
                  <a:cubicBezTo>
                    <a:pt x="15" y="60"/>
                    <a:pt x="6" y="121"/>
                    <a:pt x="0" y="187"/>
                  </a:cubicBezTo>
                  <a:cubicBezTo>
                    <a:pt x="29" y="187"/>
                    <a:pt x="29" y="187"/>
                    <a:pt x="29" y="187"/>
                  </a:cubicBezTo>
                  <a:cubicBezTo>
                    <a:pt x="36" y="123"/>
                    <a:pt x="45" y="66"/>
                    <a:pt x="72" y="8"/>
                  </a:cubicBezTo>
                  <a:close/>
                </a:path>
              </a:pathLst>
            </a:custGeom>
            <a:solidFill>
              <a:srgbClr val="4423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51304"/>
              <a:endParaRPr lang="en-US" sz="2448" dirty="0">
                <a:solidFill>
                  <a:srgbClr val="000000"/>
                </a:solidFill>
                <a:latin typeface="Calibri" panose="020F0502020204030204"/>
              </a:endParaRPr>
            </a:p>
          </p:txBody>
        </p:sp>
        <p:sp>
          <p:nvSpPr>
            <p:cNvPr id="355" name="Freeform 638"/>
            <p:cNvSpPr>
              <a:spLocks/>
            </p:cNvSpPr>
            <p:nvPr/>
          </p:nvSpPr>
          <p:spPr bwMode="auto">
            <a:xfrm>
              <a:off x="6260980" y="4218830"/>
              <a:ext cx="214868" cy="558658"/>
            </a:xfrm>
            <a:custGeom>
              <a:avLst/>
              <a:gdLst>
                <a:gd name="T0" fmla="*/ 0 w 72"/>
                <a:gd name="T1" fmla="*/ 8 h 187"/>
                <a:gd name="T2" fmla="*/ 28 w 72"/>
                <a:gd name="T3" fmla="*/ 0 h 187"/>
                <a:gd name="T4" fmla="*/ 72 w 72"/>
                <a:gd name="T5" fmla="*/ 187 h 187"/>
                <a:gd name="T6" fmla="*/ 43 w 72"/>
                <a:gd name="T7" fmla="*/ 187 h 187"/>
                <a:gd name="T8" fmla="*/ 0 w 72"/>
                <a:gd name="T9" fmla="*/ 8 h 187"/>
              </a:gdLst>
              <a:ahLst/>
              <a:cxnLst>
                <a:cxn ang="0">
                  <a:pos x="T0" y="T1"/>
                </a:cxn>
                <a:cxn ang="0">
                  <a:pos x="T2" y="T3"/>
                </a:cxn>
                <a:cxn ang="0">
                  <a:pos x="T4" y="T5"/>
                </a:cxn>
                <a:cxn ang="0">
                  <a:pos x="T6" y="T7"/>
                </a:cxn>
                <a:cxn ang="0">
                  <a:pos x="T8" y="T9"/>
                </a:cxn>
              </a:cxnLst>
              <a:rect l="0" t="0" r="r" b="b"/>
              <a:pathLst>
                <a:path w="72" h="187">
                  <a:moveTo>
                    <a:pt x="0" y="8"/>
                  </a:moveTo>
                  <a:cubicBezTo>
                    <a:pt x="9" y="5"/>
                    <a:pt x="19" y="3"/>
                    <a:pt x="28" y="0"/>
                  </a:cubicBezTo>
                  <a:cubicBezTo>
                    <a:pt x="56" y="60"/>
                    <a:pt x="66" y="121"/>
                    <a:pt x="72" y="187"/>
                  </a:cubicBezTo>
                  <a:cubicBezTo>
                    <a:pt x="43" y="187"/>
                    <a:pt x="43" y="187"/>
                    <a:pt x="43" y="187"/>
                  </a:cubicBezTo>
                  <a:cubicBezTo>
                    <a:pt x="36" y="123"/>
                    <a:pt x="27" y="66"/>
                    <a:pt x="0" y="8"/>
                  </a:cubicBezTo>
                  <a:close/>
                </a:path>
              </a:pathLst>
            </a:custGeom>
            <a:solidFill>
              <a:srgbClr val="4423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51304"/>
              <a:endParaRPr lang="en-US" sz="2448" dirty="0">
                <a:solidFill>
                  <a:srgbClr val="000000"/>
                </a:solidFill>
                <a:latin typeface="Calibri" panose="020F0502020204030204"/>
              </a:endParaRPr>
            </a:p>
          </p:txBody>
        </p:sp>
        <p:sp>
          <p:nvSpPr>
            <p:cNvPr id="356" name="Freeform 639"/>
            <p:cNvSpPr>
              <a:spLocks/>
            </p:cNvSpPr>
            <p:nvPr/>
          </p:nvSpPr>
          <p:spPr bwMode="auto">
            <a:xfrm>
              <a:off x="6048639" y="4828045"/>
              <a:ext cx="131449" cy="585200"/>
            </a:xfrm>
            <a:custGeom>
              <a:avLst/>
              <a:gdLst>
                <a:gd name="T0" fmla="*/ 85 w 104"/>
                <a:gd name="T1" fmla="*/ 463 h 463"/>
                <a:gd name="T2" fmla="*/ 14 w 104"/>
                <a:gd name="T3" fmla="*/ 463 h 463"/>
                <a:gd name="T4" fmla="*/ 0 w 104"/>
                <a:gd name="T5" fmla="*/ 0 h 463"/>
                <a:gd name="T6" fmla="*/ 104 w 104"/>
                <a:gd name="T7" fmla="*/ 0 h 463"/>
                <a:gd name="T8" fmla="*/ 85 w 104"/>
                <a:gd name="T9" fmla="*/ 463 h 463"/>
              </a:gdLst>
              <a:ahLst/>
              <a:cxnLst>
                <a:cxn ang="0">
                  <a:pos x="T0" y="T1"/>
                </a:cxn>
                <a:cxn ang="0">
                  <a:pos x="T2" y="T3"/>
                </a:cxn>
                <a:cxn ang="0">
                  <a:pos x="T4" y="T5"/>
                </a:cxn>
                <a:cxn ang="0">
                  <a:pos x="T6" y="T7"/>
                </a:cxn>
                <a:cxn ang="0">
                  <a:pos x="T8" y="T9"/>
                </a:cxn>
              </a:cxnLst>
              <a:rect l="0" t="0" r="r" b="b"/>
              <a:pathLst>
                <a:path w="104" h="463">
                  <a:moveTo>
                    <a:pt x="85" y="463"/>
                  </a:moveTo>
                  <a:lnTo>
                    <a:pt x="14" y="463"/>
                  </a:lnTo>
                  <a:lnTo>
                    <a:pt x="0" y="0"/>
                  </a:lnTo>
                  <a:lnTo>
                    <a:pt x="104" y="0"/>
                  </a:lnTo>
                  <a:lnTo>
                    <a:pt x="85" y="463"/>
                  </a:lnTo>
                  <a:close/>
                </a:path>
              </a:pathLst>
            </a:custGeom>
            <a:solidFill>
              <a:srgbClr val="0072C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51304"/>
              <a:endParaRPr lang="en-US" sz="2448" dirty="0">
                <a:solidFill>
                  <a:srgbClr val="000000"/>
                </a:solidFill>
                <a:latin typeface="Calibri" panose="020F0502020204030204"/>
              </a:endParaRPr>
            </a:p>
          </p:txBody>
        </p:sp>
        <p:sp>
          <p:nvSpPr>
            <p:cNvPr id="357" name="Freeform 640"/>
            <p:cNvSpPr>
              <a:spLocks/>
            </p:cNvSpPr>
            <p:nvPr/>
          </p:nvSpPr>
          <p:spPr bwMode="auto">
            <a:xfrm>
              <a:off x="6182616" y="4828045"/>
              <a:ext cx="131449" cy="585200"/>
            </a:xfrm>
            <a:custGeom>
              <a:avLst/>
              <a:gdLst>
                <a:gd name="T0" fmla="*/ 90 w 104"/>
                <a:gd name="T1" fmla="*/ 463 h 463"/>
                <a:gd name="T2" fmla="*/ 19 w 104"/>
                <a:gd name="T3" fmla="*/ 463 h 463"/>
                <a:gd name="T4" fmla="*/ 0 w 104"/>
                <a:gd name="T5" fmla="*/ 0 h 463"/>
                <a:gd name="T6" fmla="*/ 104 w 104"/>
                <a:gd name="T7" fmla="*/ 0 h 463"/>
                <a:gd name="T8" fmla="*/ 90 w 104"/>
                <a:gd name="T9" fmla="*/ 463 h 463"/>
              </a:gdLst>
              <a:ahLst/>
              <a:cxnLst>
                <a:cxn ang="0">
                  <a:pos x="T0" y="T1"/>
                </a:cxn>
                <a:cxn ang="0">
                  <a:pos x="T2" y="T3"/>
                </a:cxn>
                <a:cxn ang="0">
                  <a:pos x="T4" y="T5"/>
                </a:cxn>
                <a:cxn ang="0">
                  <a:pos x="T6" y="T7"/>
                </a:cxn>
                <a:cxn ang="0">
                  <a:pos x="T8" y="T9"/>
                </a:cxn>
              </a:cxnLst>
              <a:rect l="0" t="0" r="r" b="b"/>
              <a:pathLst>
                <a:path w="104" h="463">
                  <a:moveTo>
                    <a:pt x="90" y="463"/>
                  </a:moveTo>
                  <a:lnTo>
                    <a:pt x="19" y="463"/>
                  </a:lnTo>
                  <a:lnTo>
                    <a:pt x="0" y="0"/>
                  </a:lnTo>
                  <a:lnTo>
                    <a:pt x="104" y="0"/>
                  </a:lnTo>
                  <a:lnTo>
                    <a:pt x="90" y="463"/>
                  </a:lnTo>
                  <a:close/>
                </a:path>
              </a:pathLst>
            </a:custGeom>
            <a:solidFill>
              <a:srgbClr val="0072C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51304"/>
              <a:endParaRPr lang="en-US" sz="2448" dirty="0">
                <a:solidFill>
                  <a:srgbClr val="000000"/>
                </a:solidFill>
                <a:latin typeface="Calibri" panose="020F0502020204030204"/>
              </a:endParaRPr>
            </a:p>
          </p:txBody>
        </p:sp>
        <p:sp>
          <p:nvSpPr>
            <p:cNvPr id="358" name="Freeform 641"/>
            <p:cNvSpPr>
              <a:spLocks/>
            </p:cNvSpPr>
            <p:nvPr/>
          </p:nvSpPr>
          <p:spPr bwMode="auto">
            <a:xfrm>
              <a:off x="5905815" y="4777487"/>
              <a:ext cx="61933" cy="72044"/>
            </a:xfrm>
            <a:custGeom>
              <a:avLst/>
              <a:gdLst>
                <a:gd name="T0" fmla="*/ 0 w 21"/>
                <a:gd name="T1" fmla="*/ 0 h 24"/>
                <a:gd name="T2" fmla="*/ 0 w 21"/>
                <a:gd name="T3" fmla="*/ 13 h 24"/>
                <a:gd name="T4" fmla="*/ 10 w 21"/>
                <a:gd name="T5" fmla="*/ 24 h 24"/>
                <a:gd name="T6" fmla="*/ 21 w 21"/>
                <a:gd name="T7" fmla="*/ 13 h 24"/>
                <a:gd name="T8" fmla="*/ 21 w 21"/>
                <a:gd name="T9" fmla="*/ 0 h 24"/>
                <a:gd name="T10" fmla="*/ 0 w 21"/>
                <a:gd name="T11" fmla="*/ 0 h 24"/>
              </a:gdLst>
              <a:ahLst/>
              <a:cxnLst>
                <a:cxn ang="0">
                  <a:pos x="T0" y="T1"/>
                </a:cxn>
                <a:cxn ang="0">
                  <a:pos x="T2" y="T3"/>
                </a:cxn>
                <a:cxn ang="0">
                  <a:pos x="T4" y="T5"/>
                </a:cxn>
                <a:cxn ang="0">
                  <a:pos x="T6" y="T7"/>
                </a:cxn>
                <a:cxn ang="0">
                  <a:pos x="T8" y="T9"/>
                </a:cxn>
                <a:cxn ang="0">
                  <a:pos x="T10" y="T11"/>
                </a:cxn>
              </a:cxnLst>
              <a:rect l="0" t="0" r="r" b="b"/>
              <a:pathLst>
                <a:path w="21" h="24">
                  <a:moveTo>
                    <a:pt x="0" y="0"/>
                  </a:moveTo>
                  <a:cubicBezTo>
                    <a:pt x="0" y="13"/>
                    <a:pt x="0" y="13"/>
                    <a:pt x="0" y="13"/>
                  </a:cubicBezTo>
                  <a:cubicBezTo>
                    <a:pt x="0" y="19"/>
                    <a:pt x="4" y="24"/>
                    <a:pt x="10" y="24"/>
                  </a:cubicBezTo>
                  <a:cubicBezTo>
                    <a:pt x="16" y="24"/>
                    <a:pt x="21" y="19"/>
                    <a:pt x="21" y="13"/>
                  </a:cubicBezTo>
                  <a:cubicBezTo>
                    <a:pt x="21" y="0"/>
                    <a:pt x="21" y="0"/>
                    <a:pt x="21" y="0"/>
                  </a:cubicBezTo>
                  <a:lnTo>
                    <a:pt x="0" y="0"/>
                  </a:lnTo>
                  <a:close/>
                </a:path>
              </a:pathLst>
            </a:custGeom>
            <a:solidFill>
              <a:srgbClr val="FFB9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51304"/>
              <a:endParaRPr lang="en-US" sz="2448" dirty="0">
                <a:solidFill>
                  <a:srgbClr val="000000"/>
                </a:solidFill>
                <a:latin typeface="Calibri" panose="020F0502020204030204"/>
              </a:endParaRPr>
            </a:p>
          </p:txBody>
        </p:sp>
        <p:sp>
          <p:nvSpPr>
            <p:cNvPr id="359" name="Freeform 642"/>
            <p:cNvSpPr>
              <a:spLocks/>
            </p:cNvSpPr>
            <p:nvPr/>
          </p:nvSpPr>
          <p:spPr bwMode="auto">
            <a:xfrm>
              <a:off x="6397484" y="4777487"/>
              <a:ext cx="65724" cy="72044"/>
            </a:xfrm>
            <a:custGeom>
              <a:avLst/>
              <a:gdLst>
                <a:gd name="T0" fmla="*/ 0 w 22"/>
                <a:gd name="T1" fmla="*/ 0 h 24"/>
                <a:gd name="T2" fmla="*/ 0 w 22"/>
                <a:gd name="T3" fmla="*/ 13 h 24"/>
                <a:gd name="T4" fmla="*/ 11 w 22"/>
                <a:gd name="T5" fmla="*/ 24 h 24"/>
                <a:gd name="T6" fmla="*/ 22 w 22"/>
                <a:gd name="T7" fmla="*/ 13 h 24"/>
                <a:gd name="T8" fmla="*/ 22 w 22"/>
                <a:gd name="T9" fmla="*/ 0 h 24"/>
                <a:gd name="T10" fmla="*/ 0 w 22"/>
                <a:gd name="T11" fmla="*/ 0 h 24"/>
              </a:gdLst>
              <a:ahLst/>
              <a:cxnLst>
                <a:cxn ang="0">
                  <a:pos x="T0" y="T1"/>
                </a:cxn>
                <a:cxn ang="0">
                  <a:pos x="T2" y="T3"/>
                </a:cxn>
                <a:cxn ang="0">
                  <a:pos x="T4" y="T5"/>
                </a:cxn>
                <a:cxn ang="0">
                  <a:pos x="T6" y="T7"/>
                </a:cxn>
                <a:cxn ang="0">
                  <a:pos x="T8" y="T9"/>
                </a:cxn>
                <a:cxn ang="0">
                  <a:pos x="T10" y="T11"/>
                </a:cxn>
              </a:cxnLst>
              <a:rect l="0" t="0" r="r" b="b"/>
              <a:pathLst>
                <a:path w="22" h="24">
                  <a:moveTo>
                    <a:pt x="0" y="0"/>
                  </a:moveTo>
                  <a:cubicBezTo>
                    <a:pt x="0" y="13"/>
                    <a:pt x="0" y="13"/>
                    <a:pt x="0" y="13"/>
                  </a:cubicBezTo>
                  <a:cubicBezTo>
                    <a:pt x="0" y="19"/>
                    <a:pt x="5" y="24"/>
                    <a:pt x="11" y="24"/>
                  </a:cubicBezTo>
                  <a:cubicBezTo>
                    <a:pt x="17" y="24"/>
                    <a:pt x="22" y="19"/>
                    <a:pt x="22" y="13"/>
                  </a:cubicBezTo>
                  <a:cubicBezTo>
                    <a:pt x="22" y="0"/>
                    <a:pt x="22" y="0"/>
                    <a:pt x="22" y="0"/>
                  </a:cubicBezTo>
                  <a:lnTo>
                    <a:pt x="0" y="0"/>
                  </a:lnTo>
                  <a:close/>
                </a:path>
              </a:pathLst>
            </a:custGeom>
            <a:solidFill>
              <a:srgbClr val="FFB9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51304"/>
              <a:endParaRPr lang="en-US" sz="2448" dirty="0">
                <a:solidFill>
                  <a:srgbClr val="000000"/>
                </a:solidFill>
                <a:latin typeface="Calibri" panose="020F0502020204030204"/>
              </a:endParaRPr>
            </a:p>
          </p:txBody>
        </p:sp>
        <p:sp>
          <p:nvSpPr>
            <p:cNvPr id="360" name="Freeform 643"/>
            <p:cNvSpPr>
              <a:spLocks/>
            </p:cNvSpPr>
            <p:nvPr/>
          </p:nvSpPr>
          <p:spPr bwMode="auto">
            <a:xfrm>
              <a:off x="6022097" y="4189759"/>
              <a:ext cx="322302" cy="638285"/>
            </a:xfrm>
            <a:custGeom>
              <a:avLst/>
              <a:gdLst>
                <a:gd name="T0" fmla="*/ 167 w 255"/>
                <a:gd name="T1" fmla="*/ 0 h 505"/>
                <a:gd name="T2" fmla="*/ 127 w 255"/>
                <a:gd name="T3" fmla="*/ 314 h 505"/>
                <a:gd name="T4" fmla="*/ 87 w 255"/>
                <a:gd name="T5" fmla="*/ 0 h 505"/>
                <a:gd name="T6" fmla="*/ 0 w 255"/>
                <a:gd name="T7" fmla="*/ 23 h 505"/>
                <a:gd name="T8" fmla="*/ 4 w 255"/>
                <a:gd name="T9" fmla="*/ 505 h 505"/>
                <a:gd name="T10" fmla="*/ 250 w 255"/>
                <a:gd name="T11" fmla="*/ 505 h 505"/>
                <a:gd name="T12" fmla="*/ 255 w 255"/>
                <a:gd name="T13" fmla="*/ 23 h 505"/>
                <a:gd name="T14" fmla="*/ 167 w 255"/>
                <a:gd name="T15" fmla="*/ 0 h 5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5" h="505">
                  <a:moveTo>
                    <a:pt x="167" y="0"/>
                  </a:moveTo>
                  <a:lnTo>
                    <a:pt x="127" y="314"/>
                  </a:lnTo>
                  <a:lnTo>
                    <a:pt x="87" y="0"/>
                  </a:lnTo>
                  <a:lnTo>
                    <a:pt x="0" y="23"/>
                  </a:lnTo>
                  <a:lnTo>
                    <a:pt x="4" y="505"/>
                  </a:lnTo>
                  <a:lnTo>
                    <a:pt x="250" y="505"/>
                  </a:lnTo>
                  <a:lnTo>
                    <a:pt x="255" y="23"/>
                  </a:lnTo>
                  <a:lnTo>
                    <a:pt x="167" y="0"/>
                  </a:lnTo>
                  <a:close/>
                </a:path>
              </a:pathLst>
            </a:custGeom>
            <a:solidFill>
              <a:srgbClr val="4423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51304"/>
              <a:endParaRPr lang="en-US" sz="2448" dirty="0">
                <a:solidFill>
                  <a:srgbClr val="000000"/>
                </a:solidFill>
                <a:latin typeface="Calibri" panose="020F0502020204030204"/>
              </a:endParaRPr>
            </a:p>
          </p:txBody>
        </p:sp>
        <p:sp>
          <p:nvSpPr>
            <p:cNvPr id="361" name="Freeform 644"/>
            <p:cNvSpPr>
              <a:spLocks/>
            </p:cNvSpPr>
            <p:nvPr/>
          </p:nvSpPr>
          <p:spPr bwMode="auto">
            <a:xfrm>
              <a:off x="6263508" y="400775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FFD6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51304"/>
              <a:endParaRPr lang="en-US" sz="2448" dirty="0">
                <a:solidFill>
                  <a:srgbClr val="000000"/>
                </a:solidFill>
                <a:latin typeface="Calibri" panose="020F0502020204030204"/>
              </a:endParaRPr>
            </a:p>
          </p:txBody>
        </p:sp>
        <p:sp>
          <p:nvSpPr>
            <p:cNvPr id="362" name="Freeform 645"/>
            <p:cNvSpPr>
              <a:spLocks/>
            </p:cNvSpPr>
            <p:nvPr/>
          </p:nvSpPr>
          <p:spPr bwMode="auto">
            <a:xfrm>
              <a:off x="6263508" y="400396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FFD6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51304"/>
              <a:endParaRPr lang="en-US" sz="2448" dirty="0">
                <a:solidFill>
                  <a:srgbClr val="000000"/>
                </a:solidFill>
                <a:latin typeface="Calibri" panose="020F0502020204030204"/>
              </a:endParaRPr>
            </a:p>
          </p:txBody>
        </p:sp>
        <p:sp>
          <p:nvSpPr>
            <p:cNvPr id="363" name="Freeform 646"/>
            <p:cNvSpPr>
              <a:spLocks/>
            </p:cNvSpPr>
            <p:nvPr/>
          </p:nvSpPr>
          <p:spPr bwMode="auto">
            <a:xfrm>
              <a:off x="6260980" y="399511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FFD6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51304"/>
              <a:endParaRPr lang="en-US" sz="2448" dirty="0">
                <a:solidFill>
                  <a:srgbClr val="000000"/>
                </a:solidFill>
                <a:latin typeface="Calibri" panose="020F0502020204030204"/>
              </a:endParaRPr>
            </a:p>
          </p:txBody>
        </p:sp>
        <p:sp>
          <p:nvSpPr>
            <p:cNvPr id="364" name="Freeform 647"/>
            <p:cNvSpPr>
              <a:spLocks/>
            </p:cNvSpPr>
            <p:nvPr/>
          </p:nvSpPr>
          <p:spPr bwMode="auto">
            <a:xfrm>
              <a:off x="6260980" y="399890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FFD6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51304"/>
              <a:endParaRPr lang="en-US" sz="2448" dirty="0">
                <a:solidFill>
                  <a:srgbClr val="000000"/>
                </a:solidFill>
                <a:latin typeface="Calibri" panose="020F0502020204030204"/>
              </a:endParaRPr>
            </a:p>
          </p:txBody>
        </p:sp>
        <p:sp>
          <p:nvSpPr>
            <p:cNvPr id="365" name="Freeform 648"/>
            <p:cNvSpPr>
              <a:spLocks/>
            </p:cNvSpPr>
            <p:nvPr/>
          </p:nvSpPr>
          <p:spPr bwMode="auto">
            <a:xfrm>
              <a:off x="6102988" y="399890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FFD6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51304"/>
              <a:endParaRPr lang="en-US" sz="2448" dirty="0">
                <a:solidFill>
                  <a:srgbClr val="000000"/>
                </a:solidFill>
                <a:latin typeface="Calibri" panose="020F0502020204030204"/>
              </a:endParaRPr>
            </a:p>
          </p:txBody>
        </p:sp>
        <p:sp>
          <p:nvSpPr>
            <p:cNvPr id="366" name="Freeform 649"/>
            <p:cNvSpPr>
              <a:spLocks/>
            </p:cNvSpPr>
            <p:nvPr/>
          </p:nvSpPr>
          <p:spPr bwMode="auto">
            <a:xfrm>
              <a:off x="6266035" y="4010281"/>
              <a:ext cx="0" cy="2528"/>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solidFill>
              <a:srgbClr val="FFD6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51304"/>
              <a:endParaRPr lang="en-US" sz="2448" dirty="0">
                <a:solidFill>
                  <a:srgbClr val="000000"/>
                </a:solidFill>
                <a:latin typeface="Calibri" panose="020F0502020204030204"/>
              </a:endParaRPr>
            </a:p>
          </p:txBody>
        </p:sp>
        <p:sp>
          <p:nvSpPr>
            <p:cNvPr id="367" name="Freeform 650"/>
            <p:cNvSpPr>
              <a:spLocks/>
            </p:cNvSpPr>
            <p:nvPr/>
          </p:nvSpPr>
          <p:spPr bwMode="auto">
            <a:xfrm>
              <a:off x="6266035" y="4012809"/>
              <a:ext cx="0" cy="379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solidFill>
              <a:srgbClr val="FFD6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51304"/>
              <a:endParaRPr lang="en-US" sz="2448" dirty="0">
                <a:solidFill>
                  <a:srgbClr val="000000"/>
                </a:solidFill>
                <a:latin typeface="Calibri" panose="020F0502020204030204"/>
              </a:endParaRPr>
            </a:p>
          </p:txBody>
        </p:sp>
        <p:sp>
          <p:nvSpPr>
            <p:cNvPr id="368" name="Freeform 651"/>
            <p:cNvSpPr>
              <a:spLocks/>
            </p:cNvSpPr>
            <p:nvPr/>
          </p:nvSpPr>
          <p:spPr bwMode="auto">
            <a:xfrm>
              <a:off x="6257188" y="399258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FFD6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51304"/>
              <a:endParaRPr lang="en-US" sz="2448" dirty="0">
                <a:solidFill>
                  <a:srgbClr val="000000"/>
                </a:solidFill>
                <a:latin typeface="Calibri" panose="020F0502020204030204"/>
              </a:endParaRPr>
            </a:p>
          </p:txBody>
        </p:sp>
        <p:sp>
          <p:nvSpPr>
            <p:cNvPr id="369" name="Freeform 652"/>
            <p:cNvSpPr>
              <a:spLocks/>
            </p:cNvSpPr>
            <p:nvPr/>
          </p:nvSpPr>
          <p:spPr bwMode="auto">
            <a:xfrm>
              <a:off x="6096669" y="401280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FFD6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51304"/>
              <a:endParaRPr lang="en-US" sz="2448" dirty="0">
                <a:solidFill>
                  <a:srgbClr val="000000"/>
                </a:solidFill>
                <a:latin typeface="Calibri" panose="020F0502020204030204"/>
              </a:endParaRPr>
            </a:p>
          </p:txBody>
        </p:sp>
        <p:sp>
          <p:nvSpPr>
            <p:cNvPr id="370" name="Freeform 653"/>
            <p:cNvSpPr>
              <a:spLocks/>
            </p:cNvSpPr>
            <p:nvPr/>
          </p:nvSpPr>
          <p:spPr bwMode="auto">
            <a:xfrm>
              <a:off x="6099197" y="400396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FFD6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51304"/>
              <a:endParaRPr lang="en-US" sz="2448" dirty="0">
                <a:solidFill>
                  <a:srgbClr val="000000"/>
                </a:solidFill>
                <a:latin typeface="Calibri" panose="020F0502020204030204"/>
              </a:endParaRPr>
            </a:p>
          </p:txBody>
        </p:sp>
        <p:sp>
          <p:nvSpPr>
            <p:cNvPr id="371" name="Freeform 654"/>
            <p:cNvSpPr>
              <a:spLocks/>
            </p:cNvSpPr>
            <p:nvPr/>
          </p:nvSpPr>
          <p:spPr bwMode="auto">
            <a:xfrm>
              <a:off x="6099197" y="400143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FFD6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51304"/>
              <a:endParaRPr lang="en-US" sz="2448" dirty="0">
                <a:solidFill>
                  <a:srgbClr val="000000"/>
                </a:solidFill>
                <a:latin typeface="Calibri" panose="020F0502020204030204"/>
              </a:endParaRPr>
            </a:p>
          </p:txBody>
        </p:sp>
        <p:sp>
          <p:nvSpPr>
            <p:cNvPr id="372" name="Freeform 655"/>
            <p:cNvSpPr>
              <a:spLocks/>
            </p:cNvSpPr>
            <p:nvPr/>
          </p:nvSpPr>
          <p:spPr bwMode="auto">
            <a:xfrm>
              <a:off x="6096669" y="400775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FFD6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51304"/>
              <a:endParaRPr lang="en-US" sz="2448" dirty="0">
                <a:solidFill>
                  <a:srgbClr val="000000"/>
                </a:solidFill>
                <a:latin typeface="Calibri" panose="020F0502020204030204"/>
              </a:endParaRPr>
            </a:p>
          </p:txBody>
        </p:sp>
        <p:sp>
          <p:nvSpPr>
            <p:cNvPr id="373" name="Freeform 656"/>
            <p:cNvSpPr>
              <a:spLocks/>
            </p:cNvSpPr>
            <p:nvPr/>
          </p:nvSpPr>
          <p:spPr bwMode="auto">
            <a:xfrm>
              <a:off x="6081501" y="3986267"/>
              <a:ext cx="199701" cy="179478"/>
            </a:xfrm>
            <a:custGeom>
              <a:avLst/>
              <a:gdLst>
                <a:gd name="T0" fmla="*/ 64 w 67"/>
                <a:gd name="T1" fmla="*/ 15 h 60"/>
                <a:gd name="T2" fmla="*/ 62 w 67"/>
                <a:gd name="T3" fmla="*/ 14 h 60"/>
                <a:gd name="T4" fmla="*/ 62 w 67"/>
                <a:gd name="T5" fmla="*/ 10 h 60"/>
                <a:gd name="T6" fmla="*/ 62 w 67"/>
                <a:gd name="T7" fmla="*/ 9 h 60"/>
                <a:gd name="T8" fmla="*/ 62 w 67"/>
                <a:gd name="T9" fmla="*/ 9 h 60"/>
                <a:gd name="T10" fmla="*/ 62 w 67"/>
                <a:gd name="T11" fmla="*/ 8 h 60"/>
                <a:gd name="T12" fmla="*/ 61 w 67"/>
                <a:gd name="T13" fmla="*/ 7 h 60"/>
                <a:gd name="T14" fmla="*/ 61 w 67"/>
                <a:gd name="T15" fmla="*/ 7 h 60"/>
                <a:gd name="T16" fmla="*/ 61 w 67"/>
                <a:gd name="T17" fmla="*/ 6 h 60"/>
                <a:gd name="T18" fmla="*/ 61 w 67"/>
                <a:gd name="T19" fmla="*/ 6 h 60"/>
                <a:gd name="T20" fmla="*/ 60 w 67"/>
                <a:gd name="T21" fmla="*/ 4 h 60"/>
                <a:gd name="T22" fmla="*/ 60 w 67"/>
                <a:gd name="T23" fmla="*/ 4 h 60"/>
                <a:gd name="T24" fmla="*/ 60 w 67"/>
                <a:gd name="T25" fmla="*/ 3 h 60"/>
                <a:gd name="T26" fmla="*/ 60 w 67"/>
                <a:gd name="T27" fmla="*/ 3 h 60"/>
                <a:gd name="T28" fmla="*/ 59 w 67"/>
                <a:gd name="T29" fmla="*/ 2 h 60"/>
                <a:gd name="T30" fmla="*/ 59 w 67"/>
                <a:gd name="T31" fmla="*/ 2 h 60"/>
                <a:gd name="T32" fmla="*/ 54 w 67"/>
                <a:gd name="T33" fmla="*/ 3 h 60"/>
                <a:gd name="T34" fmla="*/ 45 w 67"/>
                <a:gd name="T35" fmla="*/ 1 h 60"/>
                <a:gd name="T36" fmla="*/ 27 w 67"/>
                <a:gd name="T37" fmla="*/ 3 h 60"/>
                <a:gd name="T38" fmla="*/ 9 w 67"/>
                <a:gd name="T39" fmla="*/ 0 h 60"/>
                <a:gd name="T40" fmla="*/ 7 w 67"/>
                <a:gd name="T41" fmla="*/ 4 h 60"/>
                <a:gd name="T42" fmla="*/ 7 w 67"/>
                <a:gd name="T43" fmla="*/ 4 h 60"/>
                <a:gd name="T44" fmla="*/ 6 w 67"/>
                <a:gd name="T45" fmla="*/ 5 h 60"/>
                <a:gd name="T46" fmla="*/ 6 w 67"/>
                <a:gd name="T47" fmla="*/ 5 h 60"/>
                <a:gd name="T48" fmla="*/ 6 w 67"/>
                <a:gd name="T49" fmla="*/ 6 h 60"/>
                <a:gd name="T50" fmla="*/ 6 w 67"/>
                <a:gd name="T51" fmla="*/ 6 h 60"/>
                <a:gd name="T52" fmla="*/ 5 w 67"/>
                <a:gd name="T53" fmla="*/ 7 h 60"/>
                <a:gd name="T54" fmla="*/ 5 w 67"/>
                <a:gd name="T55" fmla="*/ 7 h 60"/>
                <a:gd name="T56" fmla="*/ 5 w 67"/>
                <a:gd name="T57" fmla="*/ 9 h 60"/>
                <a:gd name="T58" fmla="*/ 5 w 67"/>
                <a:gd name="T59" fmla="*/ 9 h 60"/>
                <a:gd name="T60" fmla="*/ 5 w 67"/>
                <a:gd name="T61" fmla="*/ 10 h 60"/>
                <a:gd name="T62" fmla="*/ 5 w 67"/>
                <a:gd name="T63" fmla="*/ 14 h 60"/>
                <a:gd name="T64" fmla="*/ 4 w 67"/>
                <a:gd name="T65" fmla="*/ 14 h 60"/>
                <a:gd name="T66" fmla="*/ 0 w 67"/>
                <a:gd name="T67" fmla="*/ 19 h 60"/>
                <a:gd name="T68" fmla="*/ 0 w 67"/>
                <a:gd name="T69" fmla="*/ 30 h 60"/>
                <a:gd name="T70" fmla="*/ 5 w 67"/>
                <a:gd name="T71" fmla="*/ 35 h 60"/>
                <a:gd name="T72" fmla="*/ 21 w 67"/>
                <a:gd name="T73" fmla="*/ 60 h 60"/>
                <a:gd name="T74" fmla="*/ 46 w 67"/>
                <a:gd name="T75" fmla="*/ 60 h 60"/>
                <a:gd name="T76" fmla="*/ 62 w 67"/>
                <a:gd name="T77" fmla="*/ 35 h 60"/>
                <a:gd name="T78" fmla="*/ 67 w 67"/>
                <a:gd name="T79" fmla="*/ 30 h 60"/>
                <a:gd name="T80" fmla="*/ 67 w 67"/>
                <a:gd name="T81" fmla="*/ 19 h 60"/>
                <a:gd name="T82" fmla="*/ 64 w 67"/>
                <a:gd name="T83" fmla="*/ 15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7" h="60">
                  <a:moveTo>
                    <a:pt x="64" y="15"/>
                  </a:moveTo>
                  <a:cubicBezTo>
                    <a:pt x="63" y="15"/>
                    <a:pt x="62" y="14"/>
                    <a:pt x="62" y="14"/>
                  </a:cubicBezTo>
                  <a:cubicBezTo>
                    <a:pt x="62" y="10"/>
                    <a:pt x="62" y="10"/>
                    <a:pt x="62" y="10"/>
                  </a:cubicBezTo>
                  <a:cubicBezTo>
                    <a:pt x="62" y="10"/>
                    <a:pt x="62" y="9"/>
                    <a:pt x="62" y="9"/>
                  </a:cubicBezTo>
                  <a:cubicBezTo>
                    <a:pt x="62" y="9"/>
                    <a:pt x="62" y="9"/>
                    <a:pt x="62" y="9"/>
                  </a:cubicBezTo>
                  <a:cubicBezTo>
                    <a:pt x="62" y="8"/>
                    <a:pt x="62" y="8"/>
                    <a:pt x="62" y="8"/>
                  </a:cubicBezTo>
                  <a:cubicBezTo>
                    <a:pt x="62" y="8"/>
                    <a:pt x="62" y="7"/>
                    <a:pt x="61" y="7"/>
                  </a:cubicBezTo>
                  <a:cubicBezTo>
                    <a:pt x="61" y="7"/>
                    <a:pt x="61" y="7"/>
                    <a:pt x="61" y="7"/>
                  </a:cubicBezTo>
                  <a:cubicBezTo>
                    <a:pt x="61" y="6"/>
                    <a:pt x="61" y="6"/>
                    <a:pt x="61" y="6"/>
                  </a:cubicBezTo>
                  <a:cubicBezTo>
                    <a:pt x="61" y="6"/>
                    <a:pt x="61" y="6"/>
                    <a:pt x="61" y="6"/>
                  </a:cubicBezTo>
                  <a:cubicBezTo>
                    <a:pt x="61" y="5"/>
                    <a:pt x="61" y="5"/>
                    <a:pt x="60" y="4"/>
                  </a:cubicBezTo>
                  <a:cubicBezTo>
                    <a:pt x="60" y="4"/>
                    <a:pt x="60" y="4"/>
                    <a:pt x="60" y="4"/>
                  </a:cubicBezTo>
                  <a:cubicBezTo>
                    <a:pt x="60" y="4"/>
                    <a:pt x="60" y="4"/>
                    <a:pt x="60" y="3"/>
                  </a:cubicBezTo>
                  <a:cubicBezTo>
                    <a:pt x="60" y="3"/>
                    <a:pt x="60" y="3"/>
                    <a:pt x="60" y="3"/>
                  </a:cubicBezTo>
                  <a:cubicBezTo>
                    <a:pt x="60" y="3"/>
                    <a:pt x="59" y="3"/>
                    <a:pt x="59" y="2"/>
                  </a:cubicBezTo>
                  <a:cubicBezTo>
                    <a:pt x="59" y="2"/>
                    <a:pt x="59" y="2"/>
                    <a:pt x="59" y="2"/>
                  </a:cubicBezTo>
                  <a:cubicBezTo>
                    <a:pt x="58" y="3"/>
                    <a:pt x="56" y="3"/>
                    <a:pt x="54" y="3"/>
                  </a:cubicBezTo>
                  <a:cubicBezTo>
                    <a:pt x="50" y="3"/>
                    <a:pt x="47" y="2"/>
                    <a:pt x="45" y="1"/>
                  </a:cubicBezTo>
                  <a:cubicBezTo>
                    <a:pt x="40" y="2"/>
                    <a:pt x="34" y="3"/>
                    <a:pt x="27" y="3"/>
                  </a:cubicBezTo>
                  <a:cubicBezTo>
                    <a:pt x="20" y="3"/>
                    <a:pt x="14" y="2"/>
                    <a:pt x="9" y="0"/>
                  </a:cubicBezTo>
                  <a:cubicBezTo>
                    <a:pt x="8" y="1"/>
                    <a:pt x="7" y="2"/>
                    <a:pt x="7" y="4"/>
                  </a:cubicBezTo>
                  <a:cubicBezTo>
                    <a:pt x="7" y="4"/>
                    <a:pt x="7" y="4"/>
                    <a:pt x="7" y="4"/>
                  </a:cubicBezTo>
                  <a:cubicBezTo>
                    <a:pt x="6" y="4"/>
                    <a:pt x="6" y="4"/>
                    <a:pt x="6" y="5"/>
                  </a:cubicBezTo>
                  <a:cubicBezTo>
                    <a:pt x="6" y="5"/>
                    <a:pt x="6" y="5"/>
                    <a:pt x="6" y="5"/>
                  </a:cubicBezTo>
                  <a:cubicBezTo>
                    <a:pt x="6" y="5"/>
                    <a:pt x="6" y="6"/>
                    <a:pt x="6" y="6"/>
                  </a:cubicBezTo>
                  <a:cubicBezTo>
                    <a:pt x="6" y="6"/>
                    <a:pt x="6" y="6"/>
                    <a:pt x="6" y="6"/>
                  </a:cubicBezTo>
                  <a:cubicBezTo>
                    <a:pt x="5" y="6"/>
                    <a:pt x="5" y="7"/>
                    <a:pt x="5" y="7"/>
                  </a:cubicBezTo>
                  <a:cubicBezTo>
                    <a:pt x="5" y="7"/>
                    <a:pt x="5" y="7"/>
                    <a:pt x="5" y="7"/>
                  </a:cubicBezTo>
                  <a:cubicBezTo>
                    <a:pt x="5" y="8"/>
                    <a:pt x="5" y="8"/>
                    <a:pt x="5" y="9"/>
                  </a:cubicBezTo>
                  <a:cubicBezTo>
                    <a:pt x="5" y="9"/>
                    <a:pt x="5" y="9"/>
                    <a:pt x="5" y="9"/>
                  </a:cubicBezTo>
                  <a:cubicBezTo>
                    <a:pt x="5" y="9"/>
                    <a:pt x="5" y="10"/>
                    <a:pt x="5" y="10"/>
                  </a:cubicBezTo>
                  <a:cubicBezTo>
                    <a:pt x="5" y="14"/>
                    <a:pt x="5" y="14"/>
                    <a:pt x="5" y="14"/>
                  </a:cubicBezTo>
                  <a:cubicBezTo>
                    <a:pt x="5" y="14"/>
                    <a:pt x="4" y="14"/>
                    <a:pt x="4" y="14"/>
                  </a:cubicBezTo>
                  <a:cubicBezTo>
                    <a:pt x="2" y="15"/>
                    <a:pt x="0" y="17"/>
                    <a:pt x="0" y="19"/>
                  </a:cubicBezTo>
                  <a:cubicBezTo>
                    <a:pt x="0" y="30"/>
                    <a:pt x="0" y="30"/>
                    <a:pt x="0" y="30"/>
                  </a:cubicBezTo>
                  <a:cubicBezTo>
                    <a:pt x="0" y="32"/>
                    <a:pt x="2" y="35"/>
                    <a:pt x="5" y="35"/>
                  </a:cubicBezTo>
                  <a:cubicBezTo>
                    <a:pt x="5" y="35"/>
                    <a:pt x="13" y="60"/>
                    <a:pt x="21" y="60"/>
                  </a:cubicBezTo>
                  <a:cubicBezTo>
                    <a:pt x="46" y="60"/>
                    <a:pt x="46" y="60"/>
                    <a:pt x="46" y="60"/>
                  </a:cubicBezTo>
                  <a:cubicBezTo>
                    <a:pt x="54" y="60"/>
                    <a:pt x="62" y="35"/>
                    <a:pt x="62" y="35"/>
                  </a:cubicBezTo>
                  <a:cubicBezTo>
                    <a:pt x="65" y="35"/>
                    <a:pt x="67" y="32"/>
                    <a:pt x="67" y="30"/>
                  </a:cubicBezTo>
                  <a:cubicBezTo>
                    <a:pt x="67" y="19"/>
                    <a:pt x="67" y="19"/>
                    <a:pt x="67" y="19"/>
                  </a:cubicBezTo>
                  <a:cubicBezTo>
                    <a:pt x="67" y="17"/>
                    <a:pt x="65" y="15"/>
                    <a:pt x="64" y="15"/>
                  </a:cubicBezTo>
                  <a:close/>
                </a:path>
              </a:pathLst>
            </a:custGeom>
            <a:solidFill>
              <a:srgbClr val="FFB9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51304"/>
              <a:endParaRPr lang="en-US" sz="2448" dirty="0">
                <a:solidFill>
                  <a:srgbClr val="000000"/>
                </a:solidFill>
                <a:latin typeface="Calibri" panose="020F0502020204030204"/>
              </a:endParaRPr>
            </a:p>
          </p:txBody>
        </p:sp>
        <p:sp>
          <p:nvSpPr>
            <p:cNvPr id="374" name="Freeform 657"/>
            <p:cNvSpPr>
              <a:spLocks noEditPoints="1"/>
            </p:cNvSpPr>
            <p:nvPr/>
          </p:nvSpPr>
          <p:spPr bwMode="auto">
            <a:xfrm>
              <a:off x="6099197" y="4022921"/>
              <a:ext cx="170631" cy="55613"/>
            </a:xfrm>
            <a:custGeom>
              <a:avLst/>
              <a:gdLst>
                <a:gd name="T0" fmla="*/ 56 w 57"/>
                <a:gd name="T1" fmla="*/ 2 h 19"/>
                <a:gd name="T2" fmla="*/ 42 w 57"/>
                <a:gd name="T3" fmla="*/ 1 h 19"/>
                <a:gd name="T4" fmla="*/ 28 w 57"/>
                <a:gd name="T5" fmla="*/ 4 h 19"/>
                <a:gd name="T6" fmla="*/ 15 w 57"/>
                <a:gd name="T7" fmla="*/ 1 h 19"/>
                <a:gd name="T8" fmla="*/ 0 w 57"/>
                <a:gd name="T9" fmla="*/ 2 h 19"/>
                <a:gd name="T10" fmla="*/ 0 w 57"/>
                <a:gd name="T11" fmla="*/ 4 h 19"/>
                <a:gd name="T12" fmla="*/ 2 w 57"/>
                <a:gd name="T13" fmla="*/ 6 h 19"/>
                <a:gd name="T14" fmla="*/ 3 w 57"/>
                <a:gd name="T15" fmla="*/ 10 h 19"/>
                <a:gd name="T16" fmla="*/ 17 w 57"/>
                <a:gd name="T17" fmla="*/ 18 h 19"/>
                <a:gd name="T18" fmla="*/ 26 w 57"/>
                <a:gd name="T19" fmla="*/ 8 h 19"/>
                <a:gd name="T20" fmla="*/ 28 w 57"/>
                <a:gd name="T21" fmla="*/ 7 h 19"/>
                <a:gd name="T22" fmla="*/ 30 w 57"/>
                <a:gd name="T23" fmla="*/ 8 h 19"/>
                <a:gd name="T24" fmla="*/ 40 w 57"/>
                <a:gd name="T25" fmla="*/ 18 h 19"/>
                <a:gd name="T26" fmla="*/ 53 w 57"/>
                <a:gd name="T27" fmla="*/ 10 h 19"/>
                <a:gd name="T28" fmla="*/ 55 w 57"/>
                <a:gd name="T29" fmla="*/ 6 h 19"/>
                <a:gd name="T30" fmla="*/ 56 w 57"/>
                <a:gd name="T31" fmla="*/ 4 h 19"/>
                <a:gd name="T32" fmla="*/ 56 w 57"/>
                <a:gd name="T33" fmla="*/ 2 h 19"/>
                <a:gd name="T34" fmla="*/ 21 w 57"/>
                <a:gd name="T35" fmla="*/ 14 h 19"/>
                <a:gd name="T36" fmla="*/ 11 w 57"/>
                <a:gd name="T37" fmla="*/ 16 h 19"/>
                <a:gd name="T38" fmla="*/ 5 w 57"/>
                <a:gd name="T39" fmla="*/ 7 h 19"/>
                <a:gd name="T40" fmla="*/ 15 w 57"/>
                <a:gd name="T41" fmla="*/ 2 h 19"/>
                <a:gd name="T42" fmla="*/ 22 w 57"/>
                <a:gd name="T43" fmla="*/ 4 h 19"/>
                <a:gd name="T44" fmla="*/ 21 w 57"/>
                <a:gd name="T45" fmla="*/ 14 h 19"/>
                <a:gd name="T46" fmla="*/ 45 w 57"/>
                <a:gd name="T47" fmla="*/ 16 h 19"/>
                <a:gd name="T48" fmla="*/ 35 w 57"/>
                <a:gd name="T49" fmla="*/ 14 h 19"/>
                <a:gd name="T50" fmla="*/ 35 w 57"/>
                <a:gd name="T51" fmla="*/ 4 h 19"/>
                <a:gd name="T52" fmla="*/ 42 w 57"/>
                <a:gd name="T53" fmla="*/ 2 h 19"/>
                <a:gd name="T54" fmla="*/ 52 w 57"/>
                <a:gd name="T55" fmla="*/ 7 h 19"/>
                <a:gd name="T56" fmla="*/ 45 w 57"/>
                <a:gd name="T57" fmla="*/ 16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7" h="19">
                  <a:moveTo>
                    <a:pt x="56" y="2"/>
                  </a:moveTo>
                  <a:cubicBezTo>
                    <a:pt x="56" y="2"/>
                    <a:pt x="48" y="0"/>
                    <a:pt x="42" y="1"/>
                  </a:cubicBezTo>
                  <a:cubicBezTo>
                    <a:pt x="36" y="2"/>
                    <a:pt x="31" y="4"/>
                    <a:pt x="28" y="4"/>
                  </a:cubicBezTo>
                  <a:cubicBezTo>
                    <a:pt x="26" y="4"/>
                    <a:pt x="21" y="2"/>
                    <a:pt x="15" y="1"/>
                  </a:cubicBezTo>
                  <a:cubicBezTo>
                    <a:pt x="8" y="0"/>
                    <a:pt x="0" y="2"/>
                    <a:pt x="0" y="2"/>
                  </a:cubicBezTo>
                  <a:cubicBezTo>
                    <a:pt x="0" y="2"/>
                    <a:pt x="0" y="3"/>
                    <a:pt x="0" y="4"/>
                  </a:cubicBezTo>
                  <a:cubicBezTo>
                    <a:pt x="0" y="5"/>
                    <a:pt x="0" y="5"/>
                    <a:pt x="2" y="6"/>
                  </a:cubicBezTo>
                  <a:cubicBezTo>
                    <a:pt x="3" y="6"/>
                    <a:pt x="3" y="10"/>
                    <a:pt x="3" y="10"/>
                  </a:cubicBezTo>
                  <a:cubicBezTo>
                    <a:pt x="5" y="17"/>
                    <a:pt x="10" y="19"/>
                    <a:pt x="17" y="18"/>
                  </a:cubicBezTo>
                  <a:cubicBezTo>
                    <a:pt x="24" y="17"/>
                    <a:pt x="25" y="9"/>
                    <a:pt x="26" y="8"/>
                  </a:cubicBezTo>
                  <a:cubicBezTo>
                    <a:pt x="27" y="7"/>
                    <a:pt x="28" y="7"/>
                    <a:pt x="28" y="7"/>
                  </a:cubicBezTo>
                  <a:cubicBezTo>
                    <a:pt x="28" y="7"/>
                    <a:pt x="30" y="7"/>
                    <a:pt x="30" y="8"/>
                  </a:cubicBezTo>
                  <a:cubicBezTo>
                    <a:pt x="31" y="9"/>
                    <a:pt x="33" y="17"/>
                    <a:pt x="40" y="18"/>
                  </a:cubicBezTo>
                  <a:cubicBezTo>
                    <a:pt x="47" y="19"/>
                    <a:pt x="52" y="17"/>
                    <a:pt x="53" y="10"/>
                  </a:cubicBezTo>
                  <a:cubicBezTo>
                    <a:pt x="53" y="10"/>
                    <a:pt x="53" y="6"/>
                    <a:pt x="55" y="6"/>
                  </a:cubicBezTo>
                  <a:cubicBezTo>
                    <a:pt x="56" y="5"/>
                    <a:pt x="56" y="5"/>
                    <a:pt x="56" y="4"/>
                  </a:cubicBezTo>
                  <a:cubicBezTo>
                    <a:pt x="56" y="3"/>
                    <a:pt x="57" y="2"/>
                    <a:pt x="56" y="2"/>
                  </a:cubicBezTo>
                  <a:close/>
                  <a:moveTo>
                    <a:pt x="21" y="14"/>
                  </a:moveTo>
                  <a:cubicBezTo>
                    <a:pt x="19" y="16"/>
                    <a:pt x="16" y="17"/>
                    <a:pt x="11" y="16"/>
                  </a:cubicBezTo>
                  <a:cubicBezTo>
                    <a:pt x="6" y="16"/>
                    <a:pt x="5" y="12"/>
                    <a:pt x="5" y="7"/>
                  </a:cubicBezTo>
                  <a:cubicBezTo>
                    <a:pt x="5" y="1"/>
                    <a:pt x="15" y="2"/>
                    <a:pt x="15" y="2"/>
                  </a:cubicBezTo>
                  <a:cubicBezTo>
                    <a:pt x="19" y="3"/>
                    <a:pt x="19" y="3"/>
                    <a:pt x="22" y="4"/>
                  </a:cubicBezTo>
                  <a:cubicBezTo>
                    <a:pt x="25" y="5"/>
                    <a:pt x="23" y="11"/>
                    <a:pt x="21" y="14"/>
                  </a:cubicBezTo>
                  <a:close/>
                  <a:moveTo>
                    <a:pt x="45" y="16"/>
                  </a:moveTo>
                  <a:cubicBezTo>
                    <a:pt x="41" y="17"/>
                    <a:pt x="37" y="16"/>
                    <a:pt x="35" y="14"/>
                  </a:cubicBezTo>
                  <a:cubicBezTo>
                    <a:pt x="33" y="11"/>
                    <a:pt x="31" y="5"/>
                    <a:pt x="35" y="4"/>
                  </a:cubicBezTo>
                  <a:cubicBezTo>
                    <a:pt x="38" y="3"/>
                    <a:pt x="38" y="3"/>
                    <a:pt x="42" y="2"/>
                  </a:cubicBezTo>
                  <a:cubicBezTo>
                    <a:pt x="42" y="2"/>
                    <a:pt x="52" y="1"/>
                    <a:pt x="52" y="7"/>
                  </a:cubicBezTo>
                  <a:cubicBezTo>
                    <a:pt x="52" y="12"/>
                    <a:pt x="50" y="16"/>
                    <a:pt x="45" y="16"/>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51304"/>
              <a:endParaRPr lang="en-US" sz="2448" dirty="0">
                <a:solidFill>
                  <a:srgbClr val="000000"/>
                </a:solidFill>
                <a:latin typeface="Calibri" panose="020F0502020204030204"/>
              </a:endParaRPr>
            </a:p>
          </p:txBody>
        </p:sp>
        <p:sp>
          <p:nvSpPr>
            <p:cNvPr id="375" name="Oval 658"/>
            <p:cNvSpPr>
              <a:spLocks noChangeArrowheads="1"/>
            </p:cNvSpPr>
            <p:nvPr/>
          </p:nvSpPr>
          <p:spPr bwMode="auto">
            <a:xfrm>
              <a:off x="6102988" y="4027976"/>
              <a:ext cx="5056" cy="6320"/>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51304"/>
              <a:endParaRPr lang="en-US" sz="2448" dirty="0">
                <a:solidFill>
                  <a:srgbClr val="000000"/>
                </a:solidFill>
                <a:latin typeface="Calibri" panose="020F0502020204030204"/>
              </a:endParaRPr>
            </a:p>
          </p:txBody>
        </p:sp>
        <p:sp>
          <p:nvSpPr>
            <p:cNvPr id="376" name="Oval 659"/>
            <p:cNvSpPr>
              <a:spLocks noChangeArrowheads="1"/>
            </p:cNvSpPr>
            <p:nvPr/>
          </p:nvSpPr>
          <p:spPr bwMode="auto">
            <a:xfrm>
              <a:off x="6260980" y="4027976"/>
              <a:ext cx="2528" cy="6320"/>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51304"/>
              <a:endParaRPr lang="en-US" sz="2448" dirty="0">
                <a:solidFill>
                  <a:srgbClr val="000000"/>
                </a:solidFill>
                <a:latin typeface="Calibri" panose="020F0502020204030204"/>
              </a:endParaRPr>
            </a:p>
          </p:txBody>
        </p:sp>
        <p:sp>
          <p:nvSpPr>
            <p:cNvPr id="377" name="Freeform 682"/>
            <p:cNvSpPr>
              <a:spLocks/>
            </p:cNvSpPr>
            <p:nvPr/>
          </p:nvSpPr>
          <p:spPr bwMode="auto">
            <a:xfrm>
              <a:off x="6478376" y="379794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FFD6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51304"/>
              <a:endParaRPr lang="en-US" sz="2448" dirty="0">
                <a:solidFill>
                  <a:srgbClr val="000000"/>
                </a:solidFill>
                <a:latin typeface="Calibri" panose="020F0502020204030204"/>
              </a:endParaRPr>
            </a:p>
          </p:txBody>
        </p:sp>
        <p:sp>
          <p:nvSpPr>
            <p:cNvPr id="378" name="Freeform 685"/>
            <p:cNvSpPr>
              <a:spLocks/>
            </p:cNvSpPr>
            <p:nvPr/>
          </p:nvSpPr>
          <p:spPr bwMode="auto">
            <a:xfrm>
              <a:off x="6478376" y="3792885"/>
              <a:ext cx="0" cy="2528"/>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solidFill>
              <a:srgbClr val="FFD6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51304"/>
              <a:endParaRPr lang="en-US" sz="2448" dirty="0">
                <a:solidFill>
                  <a:srgbClr val="000000"/>
                </a:solidFill>
                <a:latin typeface="Calibri" panose="020F0502020204030204"/>
              </a:endParaRPr>
            </a:p>
          </p:txBody>
        </p:sp>
      </p:grpSp>
      <p:sp>
        <p:nvSpPr>
          <p:cNvPr id="2" name="Rectangle 1"/>
          <p:cNvSpPr/>
          <p:nvPr/>
        </p:nvSpPr>
        <p:spPr bwMode="auto">
          <a:xfrm>
            <a:off x="11418719" y="4055126"/>
            <a:ext cx="490572" cy="508770"/>
          </a:xfrm>
          <a:prstGeom prst="rect">
            <a:avLst/>
          </a:prstGeom>
          <a:solidFill>
            <a:srgbClr val="00B0F0"/>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6521" tIns="149217" rIns="186521" bIns="149217" numCol="1" spcCol="0" rtlCol="0" fromWordArt="0" anchor="t" anchorCtr="0" forceAA="0" compatLnSpc="1">
            <a:prstTxWarp prst="textNoShape">
              <a:avLst/>
            </a:prstTxWarp>
            <a:noAutofit/>
          </a:bodyPr>
          <a:lstStyle/>
          <a:p>
            <a:pPr algn="ctr" defTabSz="951028">
              <a:lnSpc>
                <a:spcPct val="90000"/>
              </a:lnSpc>
            </a:pPr>
            <a:endParaRPr lang="en-US" sz="2448" b="1" dirty="0">
              <a:gradFill>
                <a:gsLst>
                  <a:gs pos="0">
                    <a:srgbClr val="FFFFFF"/>
                  </a:gs>
                  <a:gs pos="100000">
                    <a:srgbClr val="FFFFFF"/>
                  </a:gs>
                </a:gsLst>
                <a:lin ang="5400000" scaled="0"/>
              </a:gradFill>
              <a:latin typeface="+mj-lt"/>
              <a:ea typeface="Segoe UI" pitchFamily="34" charset="0"/>
              <a:cs typeface="Segoe UI" pitchFamily="34" charset="0"/>
            </a:endParaRPr>
          </a:p>
        </p:txBody>
      </p:sp>
      <p:sp>
        <p:nvSpPr>
          <p:cNvPr id="379" name="Freeform 6"/>
          <p:cNvSpPr>
            <a:spLocks/>
          </p:cNvSpPr>
          <p:nvPr/>
        </p:nvSpPr>
        <p:spPr bwMode="auto">
          <a:xfrm>
            <a:off x="11508523" y="4160945"/>
            <a:ext cx="341679" cy="295830"/>
          </a:xfrm>
          <a:custGeom>
            <a:avLst/>
            <a:gdLst>
              <a:gd name="T0" fmla="*/ 983 w 1123"/>
              <a:gd name="T1" fmla="*/ 48 h 972"/>
              <a:gd name="T2" fmla="*/ 884 w 1123"/>
              <a:gd name="T3" fmla="*/ 36 h 972"/>
              <a:gd name="T4" fmla="*/ 409 w 1123"/>
              <a:gd name="T5" fmla="*/ 515 h 972"/>
              <a:gd name="T6" fmla="*/ 251 w 1123"/>
              <a:gd name="T7" fmla="*/ 357 h 972"/>
              <a:gd name="T8" fmla="*/ 107 w 1123"/>
              <a:gd name="T9" fmla="*/ 369 h 972"/>
              <a:gd name="T10" fmla="*/ 42 w 1123"/>
              <a:gd name="T11" fmla="*/ 446 h 972"/>
              <a:gd name="T12" fmla="*/ 41 w 1123"/>
              <a:gd name="T13" fmla="*/ 534 h 972"/>
              <a:gd name="T14" fmla="*/ 356 w 1123"/>
              <a:gd name="T15" fmla="*/ 871 h 972"/>
              <a:gd name="T16" fmla="*/ 500 w 1123"/>
              <a:gd name="T17" fmla="*/ 872 h 972"/>
              <a:gd name="T18" fmla="*/ 1058 w 1123"/>
              <a:gd name="T19" fmla="*/ 267 h 972"/>
              <a:gd name="T20" fmla="*/ 1065 w 1123"/>
              <a:gd name="T21" fmla="*/ 154 h 972"/>
              <a:gd name="T22" fmla="*/ 983 w 1123"/>
              <a:gd name="T23" fmla="*/ 48 h 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23" h="972">
                <a:moveTo>
                  <a:pt x="983" y="48"/>
                </a:moveTo>
                <a:cubicBezTo>
                  <a:pt x="983" y="48"/>
                  <a:pt x="952" y="0"/>
                  <a:pt x="884" y="36"/>
                </a:cubicBezTo>
                <a:cubicBezTo>
                  <a:pt x="774" y="95"/>
                  <a:pt x="533" y="321"/>
                  <a:pt x="409" y="515"/>
                </a:cubicBezTo>
                <a:cubicBezTo>
                  <a:pt x="409" y="515"/>
                  <a:pt x="320" y="412"/>
                  <a:pt x="251" y="357"/>
                </a:cubicBezTo>
                <a:cubicBezTo>
                  <a:pt x="183" y="302"/>
                  <a:pt x="170" y="309"/>
                  <a:pt x="107" y="369"/>
                </a:cubicBezTo>
                <a:cubicBezTo>
                  <a:pt x="66" y="408"/>
                  <a:pt x="42" y="446"/>
                  <a:pt x="42" y="446"/>
                </a:cubicBezTo>
                <a:cubicBezTo>
                  <a:pt x="42" y="446"/>
                  <a:pt x="0" y="490"/>
                  <a:pt x="41" y="534"/>
                </a:cubicBezTo>
                <a:cubicBezTo>
                  <a:pt x="93" y="589"/>
                  <a:pt x="283" y="776"/>
                  <a:pt x="356" y="871"/>
                </a:cubicBezTo>
                <a:cubicBezTo>
                  <a:pt x="432" y="972"/>
                  <a:pt x="500" y="872"/>
                  <a:pt x="500" y="872"/>
                </a:cubicBezTo>
                <a:cubicBezTo>
                  <a:pt x="500" y="872"/>
                  <a:pt x="734" y="489"/>
                  <a:pt x="1058" y="267"/>
                </a:cubicBezTo>
                <a:cubicBezTo>
                  <a:pt x="1058" y="267"/>
                  <a:pt x="1123" y="229"/>
                  <a:pt x="1065" y="154"/>
                </a:cubicBezTo>
                <a:cubicBezTo>
                  <a:pt x="1007" y="79"/>
                  <a:pt x="983" y="48"/>
                  <a:pt x="983" y="48"/>
                </a:cubicBezTo>
                <a:close/>
              </a:path>
            </a:pathLst>
          </a:custGeom>
          <a:solidFill>
            <a:sysClr val="window" lastClr="FFFFFF"/>
          </a:solidFill>
          <a:ln>
            <a:noFill/>
          </a:ln>
        </p:spPr>
        <p:txBody>
          <a:bodyPr vert="horz" wrap="square" lIns="93260" tIns="46630" rIns="93260" bIns="46630" numCol="1" anchor="t" anchorCtr="0" compatLnSpc="1">
            <a:prstTxWarp prst="textNoShape">
              <a:avLst/>
            </a:prstTxWarp>
          </a:bodyPr>
          <a:lstStyle/>
          <a:p>
            <a:pPr defTabSz="932597" fontAlgn="auto">
              <a:spcBef>
                <a:spcPts val="0"/>
              </a:spcBef>
              <a:spcAft>
                <a:spcPts val="0"/>
              </a:spcAft>
              <a:defRPr/>
            </a:pPr>
            <a:endParaRPr lang="en-US" sz="1836" kern="0" dirty="0">
              <a:solidFill>
                <a:sysClr val="windowText" lastClr="000000"/>
              </a:solidFill>
            </a:endParaRPr>
          </a:p>
        </p:txBody>
      </p:sp>
      <p:sp>
        <p:nvSpPr>
          <p:cNvPr id="381" name="Content Placeholder 1"/>
          <p:cNvSpPr txBox="1">
            <a:spLocks/>
          </p:cNvSpPr>
          <p:nvPr/>
        </p:nvSpPr>
        <p:spPr>
          <a:xfrm>
            <a:off x="388338" y="2589852"/>
            <a:ext cx="6375820" cy="2701589"/>
          </a:xfrm>
          <a:prstGeom prst="rect">
            <a:avLst/>
          </a:prstGeom>
        </p:spPr>
        <p:txBody>
          <a:bodyPr lIns="93260" tIns="126817" rIns="253634" bIns="126817"/>
          <a:lstStyle>
            <a:lvl1pPr marL="342886" indent="-342886" algn="l" defTabSz="457181" rtl="0" eaLnBrk="1" latinLnBrk="0" hangingPunct="1">
              <a:spcBef>
                <a:spcPts val="1000"/>
              </a:spcBef>
              <a:buFont typeface="Arial"/>
              <a:buChar char="•"/>
              <a:defRPr sz="1800" kern="1200">
                <a:solidFill>
                  <a:srgbClr val="FFFFFF"/>
                </a:solidFill>
                <a:latin typeface="Segoe UI"/>
                <a:ea typeface="+mn-ea"/>
                <a:cs typeface="Segoe UI"/>
              </a:defRPr>
            </a:lvl1pPr>
            <a:lvl2pPr marL="742919" indent="-285738" algn="l" defTabSz="457181" rtl="0" eaLnBrk="1" latinLnBrk="0" hangingPunct="1">
              <a:spcBef>
                <a:spcPts val="1000"/>
              </a:spcBef>
              <a:buFont typeface="Arial"/>
              <a:buChar char="–"/>
              <a:defRPr sz="1600" kern="1200">
                <a:solidFill>
                  <a:srgbClr val="FFFFFF"/>
                </a:solidFill>
                <a:latin typeface="Segoe UI"/>
                <a:ea typeface="+mn-ea"/>
                <a:cs typeface="Segoe UI"/>
              </a:defRPr>
            </a:lvl2pPr>
            <a:lvl3pPr marL="1142952" indent="-228591" algn="l" defTabSz="457181" rtl="0" eaLnBrk="1" latinLnBrk="0" hangingPunct="1">
              <a:spcBef>
                <a:spcPts val="1000"/>
              </a:spcBef>
              <a:buFont typeface="Arial"/>
              <a:buChar char="•"/>
              <a:defRPr sz="1400" kern="1200">
                <a:solidFill>
                  <a:srgbClr val="FFFFFF"/>
                </a:solidFill>
                <a:latin typeface="Segoe UI"/>
                <a:ea typeface="+mn-ea"/>
                <a:cs typeface="Segoe UI"/>
              </a:defRPr>
            </a:lvl3pPr>
            <a:lvl4pPr marL="1600134" indent="-228591" algn="l" defTabSz="457181" rtl="0" eaLnBrk="1" latinLnBrk="0" hangingPunct="1">
              <a:spcBef>
                <a:spcPts val="1000"/>
              </a:spcBef>
              <a:buFont typeface="Arial"/>
              <a:buChar char="–"/>
              <a:defRPr sz="1200" kern="1200">
                <a:solidFill>
                  <a:srgbClr val="FFFFFF"/>
                </a:solidFill>
                <a:latin typeface="Segoe UI"/>
                <a:ea typeface="+mn-ea"/>
                <a:cs typeface="Segoe UI"/>
              </a:defRPr>
            </a:lvl4pPr>
            <a:lvl5pPr marL="2057314" indent="-228591" algn="l" defTabSz="457181" rtl="0" eaLnBrk="1" latinLnBrk="0" hangingPunct="1">
              <a:spcBef>
                <a:spcPts val="1000"/>
              </a:spcBef>
              <a:buFont typeface="Arial"/>
              <a:buChar char="»"/>
              <a:defRPr sz="1000" kern="1200">
                <a:solidFill>
                  <a:srgbClr val="FFFFFF"/>
                </a:solidFill>
                <a:latin typeface="Segoe UI"/>
                <a:ea typeface="+mn-ea"/>
                <a:cs typeface="Segoe UI"/>
              </a:defRPr>
            </a:lvl5pPr>
            <a:lvl6pPr marL="2514495" indent="-228591" algn="l" defTabSz="457181" rtl="0" eaLnBrk="1" latinLnBrk="0" hangingPunct="1">
              <a:spcBef>
                <a:spcPct val="20000"/>
              </a:spcBef>
              <a:buFont typeface="Arial"/>
              <a:buChar char="•"/>
              <a:defRPr sz="2000" kern="1200">
                <a:solidFill>
                  <a:schemeClr val="tx1"/>
                </a:solidFill>
                <a:latin typeface="+mn-lt"/>
                <a:ea typeface="+mn-ea"/>
                <a:cs typeface="+mn-cs"/>
              </a:defRPr>
            </a:lvl6pPr>
            <a:lvl7pPr marL="2971676" indent="-228591" algn="l" defTabSz="457181" rtl="0" eaLnBrk="1" latinLnBrk="0" hangingPunct="1">
              <a:spcBef>
                <a:spcPct val="20000"/>
              </a:spcBef>
              <a:buFont typeface="Arial"/>
              <a:buChar char="•"/>
              <a:defRPr sz="2000" kern="1200">
                <a:solidFill>
                  <a:schemeClr val="tx1"/>
                </a:solidFill>
                <a:latin typeface="+mn-lt"/>
                <a:ea typeface="+mn-ea"/>
                <a:cs typeface="+mn-cs"/>
              </a:defRPr>
            </a:lvl7pPr>
            <a:lvl8pPr marL="3428857" indent="-228591" algn="l" defTabSz="457181" rtl="0" eaLnBrk="1" latinLnBrk="0" hangingPunct="1">
              <a:spcBef>
                <a:spcPct val="20000"/>
              </a:spcBef>
              <a:buFont typeface="Arial"/>
              <a:buChar char="•"/>
              <a:defRPr sz="2000" kern="1200">
                <a:solidFill>
                  <a:schemeClr val="tx1"/>
                </a:solidFill>
                <a:latin typeface="+mn-lt"/>
                <a:ea typeface="+mn-ea"/>
                <a:cs typeface="+mn-cs"/>
              </a:defRPr>
            </a:lvl8pPr>
            <a:lvl9pPr marL="3886038" indent="-228591" algn="l" defTabSz="457181" rtl="0" eaLnBrk="1" latinLnBrk="0" hangingPunct="1">
              <a:spcBef>
                <a:spcPct val="20000"/>
              </a:spcBef>
              <a:buFont typeface="Arial"/>
              <a:buChar char="•"/>
              <a:defRPr sz="2000" kern="1200">
                <a:solidFill>
                  <a:schemeClr val="tx1"/>
                </a:solidFill>
                <a:latin typeface="+mn-lt"/>
                <a:ea typeface="+mn-ea"/>
                <a:cs typeface="+mn-cs"/>
              </a:defRPr>
            </a:lvl9pPr>
          </a:lstStyle>
          <a:p>
            <a:pPr marL="0" indent="0" defTabSz="634092">
              <a:spcBef>
                <a:spcPts val="612"/>
              </a:spcBef>
              <a:spcAft>
                <a:spcPts val="612"/>
              </a:spcAft>
              <a:buNone/>
            </a:pPr>
            <a:r>
              <a:rPr lang="en-US" dirty="0">
                <a:solidFill>
                  <a:srgbClr val="000000"/>
                </a:solidFill>
                <a:latin typeface="+mn-lt"/>
              </a:rPr>
              <a:t>Fine-grained access control over specific rows in a database table</a:t>
            </a:r>
          </a:p>
          <a:p>
            <a:pPr marL="0" indent="0" defTabSz="634092">
              <a:spcBef>
                <a:spcPts val="612"/>
              </a:spcBef>
              <a:spcAft>
                <a:spcPts val="612"/>
              </a:spcAft>
              <a:buNone/>
            </a:pPr>
            <a:r>
              <a:rPr lang="en-US" dirty="0">
                <a:solidFill>
                  <a:srgbClr val="000000"/>
                </a:solidFill>
                <a:latin typeface="+mn-lt"/>
              </a:rPr>
              <a:t>Help prevent unauthorized access when multiple users share the same tables, or to implement connection filtering in multitenant applications</a:t>
            </a:r>
          </a:p>
          <a:p>
            <a:pPr marL="0" indent="0" defTabSz="634092">
              <a:spcBef>
                <a:spcPts val="612"/>
              </a:spcBef>
              <a:spcAft>
                <a:spcPts val="612"/>
              </a:spcAft>
              <a:buNone/>
            </a:pPr>
            <a:r>
              <a:rPr lang="en-US" dirty="0">
                <a:solidFill>
                  <a:srgbClr val="000000"/>
                </a:solidFill>
                <a:latin typeface="+mn-lt"/>
              </a:rPr>
              <a:t>Administer via SQL Server Management Studio or SQL Server Data Tools</a:t>
            </a:r>
          </a:p>
          <a:p>
            <a:pPr marL="0" indent="0" defTabSz="634092">
              <a:spcBef>
                <a:spcPts val="612"/>
              </a:spcBef>
              <a:spcAft>
                <a:spcPts val="612"/>
              </a:spcAft>
              <a:buNone/>
            </a:pPr>
            <a:r>
              <a:rPr lang="en-US" dirty="0">
                <a:solidFill>
                  <a:srgbClr val="000000"/>
                </a:solidFill>
                <a:latin typeface="+mn-lt"/>
              </a:rPr>
              <a:t>Enforcement logic inside the database and schema is bound to the table</a:t>
            </a:r>
          </a:p>
        </p:txBody>
      </p:sp>
      <p:sp>
        <p:nvSpPr>
          <p:cNvPr id="382" name="Rectangle 381"/>
          <p:cNvSpPr/>
          <p:nvPr/>
        </p:nvSpPr>
        <p:spPr>
          <a:xfrm>
            <a:off x="371977" y="1529944"/>
            <a:ext cx="6158897" cy="1077218"/>
          </a:xfrm>
          <a:prstGeom prst="rect">
            <a:avLst/>
          </a:prstGeom>
        </p:spPr>
        <p:txBody>
          <a:bodyPr wrap="square">
            <a:spAutoFit/>
          </a:bodyPr>
          <a:lstStyle/>
          <a:p>
            <a:pPr defTabSz="634092">
              <a:spcAft>
                <a:spcPts val="1224"/>
              </a:spcAft>
            </a:pPr>
            <a:r>
              <a:rPr lang="en-US" sz="3200" dirty="0">
                <a:solidFill>
                  <a:schemeClr val="accent4"/>
                </a:solidFill>
                <a:latin typeface="Segoe UI Semilight" panose="020B0402040204020203" pitchFamily="34" charset="0"/>
                <a:cs typeface="Segoe UI Semilight" panose="020B0402040204020203" pitchFamily="34" charset="0"/>
              </a:rPr>
              <a:t>Protect data privacy by ensuring the right access across rows</a:t>
            </a:r>
          </a:p>
        </p:txBody>
      </p:sp>
      <p:sp>
        <p:nvSpPr>
          <p:cNvPr id="384" name="TextBox 383"/>
          <p:cNvSpPr txBox="1"/>
          <p:nvPr/>
        </p:nvSpPr>
        <p:spPr>
          <a:xfrm>
            <a:off x="324965" y="5987778"/>
            <a:ext cx="3152253" cy="640416"/>
          </a:xfrm>
          <a:prstGeom prst="rect">
            <a:avLst/>
          </a:prstGeom>
          <a:noFill/>
        </p:spPr>
        <p:txBody>
          <a:bodyPr wrap="none" lIns="186521" tIns="149217" rIns="186521" bIns="149217" rtlCol="0">
            <a:spAutoFit/>
          </a:bodyPr>
          <a:lstStyle/>
          <a:p>
            <a:pPr>
              <a:lnSpc>
                <a:spcPct val="90000"/>
              </a:lnSpc>
              <a:spcAft>
                <a:spcPts val="612"/>
              </a:spcAft>
            </a:pPr>
            <a:r>
              <a:rPr lang="en-US" sz="2448" i="1" dirty="0">
                <a:gradFill>
                  <a:gsLst>
                    <a:gs pos="2917">
                      <a:schemeClr val="tx1"/>
                    </a:gs>
                    <a:gs pos="30000">
                      <a:schemeClr val="tx1"/>
                    </a:gs>
                  </a:gsLst>
                  <a:lin ang="5400000" scaled="0"/>
                </a:gradFill>
                <a:latin typeface="+mj-lt"/>
              </a:rPr>
              <a:t>Status: public preview</a:t>
            </a:r>
          </a:p>
        </p:txBody>
      </p:sp>
      <p:sp>
        <p:nvSpPr>
          <p:cNvPr id="385" name="TextBox 384"/>
          <p:cNvSpPr txBox="1"/>
          <p:nvPr/>
        </p:nvSpPr>
        <p:spPr>
          <a:xfrm>
            <a:off x="8179878" y="3619712"/>
            <a:ext cx="1329124" cy="318286"/>
          </a:xfrm>
          <a:prstGeom prst="rect">
            <a:avLst/>
          </a:prstGeom>
          <a:noFill/>
        </p:spPr>
        <p:txBody>
          <a:bodyPr wrap="square" rtlCol="0">
            <a:spAutoFit/>
          </a:bodyPr>
          <a:lstStyle/>
          <a:p>
            <a:pPr defTabSz="951304">
              <a:defRPr/>
            </a:pPr>
            <a:r>
              <a:rPr lang="en-US" sz="1428" kern="0" dirty="0">
                <a:solidFill>
                  <a:srgbClr val="0072C6">
                    <a:lumMod val="50000"/>
                  </a:srgbClr>
                </a:solidFill>
                <a:latin typeface="Segoe UI Light"/>
              </a:rPr>
              <a:t>SQL Database</a:t>
            </a:r>
          </a:p>
        </p:txBody>
      </p:sp>
      <p:sp>
        <p:nvSpPr>
          <p:cNvPr id="249" name="Freeform 248"/>
          <p:cNvSpPr>
            <a:spLocks noEditPoints="1"/>
          </p:cNvSpPr>
          <p:nvPr/>
        </p:nvSpPr>
        <p:spPr bwMode="auto">
          <a:xfrm flipH="1">
            <a:off x="8046645" y="2194306"/>
            <a:ext cx="1400557" cy="1417115"/>
          </a:xfrm>
          <a:custGeom>
            <a:avLst/>
            <a:gdLst>
              <a:gd name="T0" fmla="*/ 100 w 202"/>
              <a:gd name="T1" fmla="*/ 12 h 239"/>
              <a:gd name="T2" fmla="*/ 184 w 202"/>
              <a:gd name="T3" fmla="*/ 36 h 239"/>
              <a:gd name="T4" fmla="*/ 100 w 202"/>
              <a:gd name="T5" fmla="*/ 60 h 239"/>
              <a:gd name="T6" fmla="*/ 16 w 202"/>
              <a:gd name="T7" fmla="*/ 36 h 239"/>
              <a:gd name="T8" fmla="*/ 100 w 202"/>
              <a:gd name="T9" fmla="*/ 12 h 239"/>
              <a:gd name="T10" fmla="*/ 101 w 202"/>
              <a:gd name="T11" fmla="*/ 0 h 239"/>
              <a:gd name="T12" fmla="*/ 61 w 202"/>
              <a:gd name="T13" fmla="*/ 3 h 239"/>
              <a:gd name="T14" fmla="*/ 29 w 202"/>
              <a:gd name="T15" fmla="*/ 12 h 239"/>
              <a:gd name="T16" fmla="*/ 8 w 202"/>
              <a:gd name="T17" fmla="*/ 24 h 239"/>
              <a:gd name="T18" fmla="*/ 2 w 202"/>
              <a:gd name="T19" fmla="*/ 32 h 239"/>
              <a:gd name="T20" fmla="*/ 0 w 202"/>
              <a:gd name="T21" fmla="*/ 40 h 239"/>
              <a:gd name="T22" fmla="*/ 0 w 202"/>
              <a:gd name="T23" fmla="*/ 199 h 239"/>
              <a:gd name="T24" fmla="*/ 2 w 202"/>
              <a:gd name="T25" fmla="*/ 207 h 239"/>
              <a:gd name="T26" fmla="*/ 8 w 202"/>
              <a:gd name="T27" fmla="*/ 215 h 239"/>
              <a:gd name="T28" fmla="*/ 29 w 202"/>
              <a:gd name="T29" fmla="*/ 227 h 239"/>
              <a:gd name="T30" fmla="*/ 61 w 202"/>
              <a:gd name="T31" fmla="*/ 236 h 239"/>
              <a:gd name="T32" fmla="*/ 101 w 202"/>
              <a:gd name="T33" fmla="*/ 239 h 239"/>
              <a:gd name="T34" fmla="*/ 172 w 202"/>
              <a:gd name="T35" fmla="*/ 227 h 239"/>
              <a:gd name="T36" fmla="*/ 194 w 202"/>
              <a:gd name="T37" fmla="*/ 215 h 239"/>
              <a:gd name="T38" fmla="*/ 200 w 202"/>
              <a:gd name="T39" fmla="*/ 207 h 239"/>
              <a:gd name="T40" fmla="*/ 202 w 202"/>
              <a:gd name="T41" fmla="*/ 199 h 239"/>
              <a:gd name="T42" fmla="*/ 202 w 202"/>
              <a:gd name="T43" fmla="*/ 40 h 239"/>
              <a:gd name="T44" fmla="*/ 194 w 202"/>
              <a:gd name="T45" fmla="*/ 24 h 239"/>
              <a:gd name="T46" fmla="*/ 172 w 202"/>
              <a:gd name="T47" fmla="*/ 12 h 239"/>
              <a:gd name="T48" fmla="*/ 140 w 202"/>
              <a:gd name="T49" fmla="*/ 3 h 239"/>
              <a:gd name="T50" fmla="*/ 101 w 202"/>
              <a:gd name="T51" fmla="*/ 0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02" h="239">
                <a:moveTo>
                  <a:pt x="100" y="12"/>
                </a:moveTo>
                <a:cubicBezTo>
                  <a:pt x="146" y="12"/>
                  <a:pt x="184" y="23"/>
                  <a:pt x="184" y="36"/>
                </a:cubicBezTo>
                <a:cubicBezTo>
                  <a:pt x="184" y="49"/>
                  <a:pt x="146" y="60"/>
                  <a:pt x="100" y="60"/>
                </a:cubicBezTo>
                <a:cubicBezTo>
                  <a:pt x="54" y="60"/>
                  <a:pt x="16" y="49"/>
                  <a:pt x="16" y="36"/>
                </a:cubicBezTo>
                <a:cubicBezTo>
                  <a:pt x="16" y="23"/>
                  <a:pt x="54" y="12"/>
                  <a:pt x="100" y="12"/>
                </a:cubicBezTo>
                <a:close/>
                <a:moveTo>
                  <a:pt x="101" y="0"/>
                </a:moveTo>
                <a:cubicBezTo>
                  <a:pt x="61" y="3"/>
                  <a:pt x="61" y="3"/>
                  <a:pt x="61" y="3"/>
                </a:cubicBezTo>
                <a:cubicBezTo>
                  <a:pt x="29" y="12"/>
                  <a:pt x="29" y="12"/>
                  <a:pt x="29" y="12"/>
                </a:cubicBezTo>
                <a:cubicBezTo>
                  <a:pt x="8" y="24"/>
                  <a:pt x="8" y="24"/>
                  <a:pt x="8" y="24"/>
                </a:cubicBezTo>
                <a:cubicBezTo>
                  <a:pt x="2" y="32"/>
                  <a:pt x="2" y="32"/>
                  <a:pt x="2" y="32"/>
                </a:cubicBezTo>
                <a:cubicBezTo>
                  <a:pt x="0" y="40"/>
                  <a:pt x="0" y="40"/>
                  <a:pt x="0" y="40"/>
                </a:cubicBezTo>
                <a:cubicBezTo>
                  <a:pt x="0" y="199"/>
                  <a:pt x="0" y="199"/>
                  <a:pt x="0" y="199"/>
                </a:cubicBezTo>
                <a:cubicBezTo>
                  <a:pt x="2" y="207"/>
                  <a:pt x="2" y="207"/>
                  <a:pt x="2" y="207"/>
                </a:cubicBezTo>
                <a:cubicBezTo>
                  <a:pt x="8" y="215"/>
                  <a:pt x="8" y="215"/>
                  <a:pt x="8" y="215"/>
                </a:cubicBezTo>
                <a:cubicBezTo>
                  <a:pt x="29" y="227"/>
                  <a:pt x="29" y="227"/>
                  <a:pt x="29" y="227"/>
                </a:cubicBezTo>
                <a:cubicBezTo>
                  <a:pt x="61" y="236"/>
                  <a:pt x="61" y="236"/>
                  <a:pt x="61" y="236"/>
                </a:cubicBezTo>
                <a:cubicBezTo>
                  <a:pt x="73" y="238"/>
                  <a:pt x="87" y="239"/>
                  <a:pt x="101" y="239"/>
                </a:cubicBezTo>
                <a:cubicBezTo>
                  <a:pt x="129" y="239"/>
                  <a:pt x="154" y="234"/>
                  <a:pt x="172" y="227"/>
                </a:cubicBezTo>
                <a:cubicBezTo>
                  <a:pt x="181" y="224"/>
                  <a:pt x="189" y="219"/>
                  <a:pt x="194" y="215"/>
                </a:cubicBezTo>
                <a:cubicBezTo>
                  <a:pt x="196" y="212"/>
                  <a:pt x="198" y="210"/>
                  <a:pt x="200" y="207"/>
                </a:cubicBezTo>
                <a:cubicBezTo>
                  <a:pt x="201" y="205"/>
                  <a:pt x="202" y="202"/>
                  <a:pt x="202" y="199"/>
                </a:cubicBezTo>
                <a:cubicBezTo>
                  <a:pt x="202" y="40"/>
                  <a:pt x="202" y="40"/>
                  <a:pt x="202" y="40"/>
                </a:cubicBezTo>
                <a:cubicBezTo>
                  <a:pt x="202" y="34"/>
                  <a:pt x="199" y="29"/>
                  <a:pt x="194" y="24"/>
                </a:cubicBezTo>
                <a:cubicBezTo>
                  <a:pt x="189" y="20"/>
                  <a:pt x="181" y="15"/>
                  <a:pt x="172" y="12"/>
                </a:cubicBezTo>
                <a:cubicBezTo>
                  <a:pt x="163" y="8"/>
                  <a:pt x="152" y="5"/>
                  <a:pt x="140" y="3"/>
                </a:cubicBezTo>
                <a:cubicBezTo>
                  <a:pt x="128" y="1"/>
                  <a:pt x="115" y="0"/>
                  <a:pt x="101" y="0"/>
                </a:cubicBezTo>
                <a:close/>
              </a:path>
            </a:pathLst>
          </a:custGeom>
          <a:solidFill>
            <a:srgbClr val="0072C6"/>
          </a:solidFill>
          <a:ln>
            <a:noFill/>
          </a:ln>
          <a:extLst/>
        </p:spPr>
        <p:txBody>
          <a:bodyPr vert="horz" wrap="square" lIns="93260" tIns="373041" rIns="93260" bIns="46630" numCol="1" anchor="ctr" anchorCtr="0" compatLnSpc="1">
            <a:prstTxWarp prst="textNoShape">
              <a:avLst/>
            </a:prstTxWarp>
          </a:bodyPr>
          <a:lstStyle/>
          <a:p>
            <a:pPr algn="ctr" defTabSz="951304">
              <a:spcBef>
                <a:spcPts val="612"/>
              </a:spcBef>
              <a:defRPr/>
            </a:pPr>
            <a:r>
              <a:rPr lang="en-US" sz="1428" kern="0" dirty="0">
                <a:solidFill>
                  <a:schemeClr val="bg1"/>
                </a:solidFill>
                <a:latin typeface="Segoe UI Semibold" panose="020B0702040204020203" pitchFamily="34" charset="0"/>
                <a:cs typeface="Segoe UI Semibold" panose="020B0702040204020203" pitchFamily="34" charset="0"/>
              </a:rPr>
              <a:t>Customer 1</a:t>
            </a:r>
          </a:p>
          <a:p>
            <a:pPr algn="ctr" defTabSz="951304">
              <a:spcBef>
                <a:spcPts val="612"/>
              </a:spcBef>
              <a:defRPr/>
            </a:pPr>
            <a:r>
              <a:rPr lang="en-US" sz="1428" kern="0" dirty="0">
                <a:solidFill>
                  <a:schemeClr val="bg1"/>
                </a:solidFill>
                <a:latin typeface="Segoe UI Semibold" panose="020B0702040204020203" pitchFamily="34" charset="0"/>
                <a:cs typeface="Segoe UI Semibold" panose="020B0702040204020203" pitchFamily="34" charset="0"/>
              </a:rPr>
              <a:t>Customer 2</a:t>
            </a:r>
          </a:p>
          <a:p>
            <a:pPr algn="ctr" defTabSz="951304">
              <a:spcBef>
                <a:spcPts val="612"/>
              </a:spcBef>
              <a:defRPr/>
            </a:pPr>
            <a:r>
              <a:rPr lang="en-US" sz="1428" kern="0" dirty="0">
                <a:solidFill>
                  <a:schemeClr val="bg1"/>
                </a:solidFill>
                <a:latin typeface="Segoe UI Semibold" panose="020B0702040204020203" pitchFamily="34" charset="0"/>
                <a:cs typeface="Segoe UI Semibold" panose="020B0702040204020203" pitchFamily="34" charset="0"/>
              </a:rPr>
              <a:t>Customer 3</a:t>
            </a:r>
          </a:p>
        </p:txBody>
      </p:sp>
      <p:sp>
        <p:nvSpPr>
          <p:cNvPr id="386" name="Title 1"/>
          <p:cNvSpPr txBox="1">
            <a:spLocks/>
          </p:cNvSpPr>
          <p:nvPr/>
        </p:nvSpPr>
        <p:spPr>
          <a:xfrm>
            <a:off x="328025" y="249498"/>
            <a:ext cx="11653521" cy="1075884"/>
          </a:xfrm>
          <a:prstGeom prst="rect">
            <a:avLst/>
          </a:prstGeom>
        </p:spPr>
        <p:txBody>
          <a:bodyPr anchor="ctr" anchorCtr="0"/>
          <a:lstStyle>
            <a:lvl1pPr algn="l" defTabSz="931863" rtl="0" fontAlgn="base">
              <a:lnSpc>
                <a:spcPct val="90000"/>
              </a:lnSpc>
              <a:spcBef>
                <a:spcPct val="0"/>
              </a:spcBef>
              <a:spcAft>
                <a:spcPct val="0"/>
              </a:spcAft>
              <a:defRPr lang="en-US" sz="4000" kern="1200" spc="-102" dirty="0">
                <a:ln w="3175">
                  <a:noFill/>
                </a:ln>
                <a:solidFill>
                  <a:schemeClr val="tx1"/>
                </a:solidFill>
                <a:latin typeface="+mj-lt"/>
                <a:ea typeface="ＭＳ Ｐゴシック" charset="0"/>
                <a:cs typeface="Segoe UI" pitchFamily="34" charset="0"/>
              </a:defRPr>
            </a:lvl1pPr>
            <a:lvl2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2pPr>
            <a:lvl3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3pPr>
            <a:lvl4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4pPr>
            <a:lvl5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5pPr>
            <a:lvl6pPr marL="4572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6pPr>
            <a:lvl7pPr marL="9144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7pPr>
            <a:lvl8pPr marL="13716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8pPr>
            <a:lvl9pPr marL="18288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9pPr>
          </a:lstStyle>
          <a:p>
            <a:r>
              <a:rPr lang="en-US" dirty="0"/>
              <a:t>The need for row-level security</a:t>
            </a:r>
          </a:p>
        </p:txBody>
      </p:sp>
      <p:sp>
        <p:nvSpPr>
          <p:cNvPr id="380" name="TextBox 379"/>
          <p:cNvSpPr txBox="1"/>
          <p:nvPr/>
        </p:nvSpPr>
        <p:spPr>
          <a:xfrm>
            <a:off x="1" y="6642289"/>
            <a:ext cx="3806190" cy="352236"/>
          </a:xfrm>
          <a:prstGeom prst="rect">
            <a:avLst/>
          </a:prstGeom>
          <a:noFill/>
        </p:spPr>
        <p:txBody>
          <a:bodyPr wrap="square" lIns="365760" tIns="146304" rIns="182880" bIns="146304" rtlCol="0" anchor="ctr" anchorCtr="0">
            <a:noAutofit/>
          </a:bodyPr>
          <a:lstStyle/>
          <a:p>
            <a:pPr>
              <a:lnSpc>
                <a:spcPct val="90000"/>
              </a:lnSpc>
              <a:spcAft>
                <a:spcPts val="600"/>
              </a:spcAft>
            </a:pPr>
            <a:r>
              <a:rPr lang="en-US" sz="1400" dirty="0">
                <a:solidFill>
                  <a:schemeClr val="bg1"/>
                </a:solidFill>
                <a:latin typeface="Segoe UI Semibold" panose="020B0702040204020203" pitchFamily="34" charset="0"/>
                <a:ea typeface="Segoe UI Black" panose="020B0A02040204020203" pitchFamily="34" charset="0"/>
                <a:cs typeface="Segoe UI Semibold" panose="020B0702040204020203" pitchFamily="34" charset="0"/>
              </a:rPr>
              <a:t>Security</a:t>
            </a:r>
          </a:p>
        </p:txBody>
      </p:sp>
    </p:spTree>
    <p:extLst>
      <p:ext uri="{BB962C8B-B14F-4D97-AF65-F5344CB8AC3E}">
        <p14:creationId xmlns:p14="http://schemas.microsoft.com/office/powerpoint/2010/main" val="3954359031"/>
      </p:ext>
    </p:extLst>
  </p:cSld>
  <p:clrMapOvr>
    <a:masterClrMapping/>
  </p:clrMapOvr>
  <p:transition>
    <p:fade/>
  </p:transition>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 name="Group 10"/>
          <p:cNvGrpSpPr/>
          <p:nvPr/>
        </p:nvGrpSpPr>
        <p:grpSpPr>
          <a:xfrm>
            <a:off x="473244" y="1328108"/>
            <a:ext cx="11570087" cy="3631750"/>
            <a:chOff x="269852" y="1416032"/>
            <a:chExt cx="11893507" cy="3733269"/>
          </a:xfrm>
        </p:grpSpPr>
        <p:sp>
          <p:nvSpPr>
            <p:cNvPr id="4" name="Rectangle 3"/>
            <p:cNvSpPr/>
            <p:nvPr/>
          </p:nvSpPr>
          <p:spPr bwMode="auto">
            <a:xfrm>
              <a:off x="269852" y="1416032"/>
              <a:ext cx="3891276" cy="3733269"/>
            </a:xfrm>
            <a:prstGeom prst="rect">
              <a:avLst/>
            </a:prstGeom>
            <a:solidFill>
              <a:schemeClr val="accent4"/>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3" rIns="274320" bIns="146283" numCol="1" spcCol="0" rtlCol="0" fromWordArt="0" anchor="t" anchorCtr="0" forceAA="0" compatLnSpc="1">
              <a:prstTxWarp prst="textNoShape">
                <a:avLst/>
              </a:prstTxWarp>
              <a:noAutofit/>
            </a:bodyPr>
            <a:lstStyle/>
            <a:p>
              <a:r>
                <a:rPr lang="en-US" sz="3200" dirty="0"/>
                <a:t>Fine-grained access control</a:t>
              </a:r>
            </a:p>
            <a:p>
              <a:pPr marL="0" lvl="2"/>
              <a:endParaRPr lang="en-US" dirty="0">
                <a:solidFill>
                  <a:schemeClr val="tx1">
                    <a:lumMod val="65000"/>
                    <a:lumOff val="35000"/>
                  </a:schemeClr>
                </a:solidFill>
              </a:endParaRPr>
            </a:p>
            <a:p>
              <a:pPr marL="0" lvl="2"/>
              <a:r>
                <a:rPr lang="en-US" sz="2000" dirty="0"/>
                <a:t>Keeping multitenant databases secure by limiting access by other users who share the same tables</a:t>
              </a:r>
            </a:p>
          </p:txBody>
        </p:sp>
        <p:sp>
          <p:nvSpPr>
            <p:cNvPr id="6" name="Rectangle 5"/>
            <p:cNvSpPr/>
            <p:nvPr/>
          </p:nvSpPr>
          <p:spPr bwMode="auto">
            <a:xfrm>
              <a:off x="4273782" y="1416032"/>
              <a:ext cx="3891276" cy="3733269"/>
            </a:xfrm>
            <a:prstGeom prst="rect">
              <a:avLst/>
            </a:prstGeom>
            <a:solidFill>
              <a:schemeClr val="accent5"/>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3" rIns="274320" bIns="146283" numCol="1" spcCol="0" rtlCol="0" fromWordArt="0" anchor="t" anchorCtr="0" forceAA="0" compatLnSpc="1">
              <a:prstTxWarp prst="textNoShape">
                <a:avLst/>
              </a:prstTxWarp>
              <a:noAutofit/>
            </a:bodyPr>
            <a:lstStyle/>
            <a:p>
              <a:r>
                <a:rPr lang="en-US" sz="3200" dirty="0"/>
                <a:t>Application transparency</a:t>
              </a:r>
            </a:p>
            <a:p>
              <a:pPr marL="0" lvl="2"/>
              <a:endParaRPr lang="en-US" sz="1122" dirty="0">
                <a:gradFill>
                  <a:gsLst>
                    <a:gs pos="1250">
                      <a:schemeClr val="tx1"/>
                    </a:gs>
                    <a:gs pos="100000">
                      <a:schemeClr val="tx1"/>
                    </a:gs>
                  </a:gsLst>
                  <a:lin ang="5400000" scaled="0"/>
                </a:gradFill>
              </a:endParaRPr>
            </a:p>
            <a:p>
              <a:pPr marL="0" lvl="2"/>
              <a:endParaRPr lang="en-US" sz="1122" dirty="0">
                <a:gradFill>
                  <a:gsLst>
                    <a:gs pos="1250">
                      <a:schemeClr val="tx1"/>
                    </a:gs>
                    <a:gs pos="100000">
                      <a:schemeClr val="tx1"/>
                    </a:gs>
                  </a:gsLst>
                  <a:lin ang="5400000" scaled="0"/>
                </a:gradFill>
              </a:endParaRPr>
            </a:p>
            <a:p>
              <a:pPr marL="0" lvl="2"/>
              <a:r>
                <a:rPr lang="en-US" sz="2000" dirty="0"/>
                <a:t>RLS works transparently at query time, no app changes needed</a:t>
              </a:r>
              <a:br>
                <a:rPr lang="en-US" sz="2000" dirty="0"/>
              </a:br>
              <a:endParaRPr lang="en-US" sz="2000" dirty="0"/>
            </a:p>
            <a:p>
              <a:pPr marL="0" lvl="2"/>
              <a:r>
                <a:rPr lang="en-US" sz="2000" dirty="0"/>
                <a:t>Compatible with RLS in other leading products</a:t>
              </a:r>
            </a:p>
          </p:txBody>
        </p:sp>
        <p:sp>
          <p:nvSpPr>
            <p:cNvPr id="7" name="Rectangle 6"/>
            <p:cNvSpPr/>
            <p:nvPr/>
          </p:nvSpPr>
          <p:spPr bwMode="auto">
            <a:xfrm>
              <a:off x="8285648" y="1416032"/>
              <a:ext cx="3877711" cy="3733269"/>
            </a:xfrm>
            <a:prstGeom prst="rect">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3" rIns="274320" bIns="146283" numCol="1" spcCol="0" rtlCol="0" fromWordArt="0" anchor="t" anchorCtr="0" forceAA="0" compatLnSpc="1">
              <a:prstTxWarp prst="textNoShape">
                <a:avLst/>
              </a:prstTxWarp>
              <a:noAutofit/>
            </a:bodyPr>
            <a:lstStyle/>
            <a:p>
              <a:pPr marL="0" lvl="1"/>
              <a:r>
                <a:rPr lang="en-US" sz="3200" dirty="0"/>
                <a:t>Centralized security logic</a:t>
              </a:r>
            </a:p>
            <a:p>
              <a:pPr marL="0" lvl="1"/>
              <a:endParaRPr lang="en-US" sz="2000" dirty="0">
                <a:gradFill>
                  <a:gsLst>
                    <a:gs pos="1250">
                      <a:schemeClr val="tx1"/>
                    </a:gs>
                    <a:gs pos="100000">
                      <a:schemeClr val="tx1"/>
                    </a:gs>
                  </a:gsLst>
                  <a:lin ang="5400000" scaled="0"/>
                </a:gradFill>
                <a:latin typeface="+mj-lt"/>
              </a:endParaRPr>
            </a:p>
            <a:p>
              <a:r>
                <a:rPr lang="en-US" sz="2000" dirty="0"/>
                <a:t>Enforcement logic resides inside database and is schema-bound to the table it protects providing greater security. Reduced application maintenance and complexity</a:t>
              </a:r>
            </a:p>
          </p:txBody>
        </p:sp>
      </p:grpSp>
      <p:sp>
        <p:nvSpPr>
          <p:cNvPr id="2" name="TextBox 1"/>
          <p:cNvSpPr txBox="1"/>
          <p:nvPr/>
        </p:nvSpPr>
        <p:spPr>
          <a:xfrm>
            <a:off x="256946" y="5265189"/>
            <a:ext cx="12152104" cy="1040012"/>
          </a:xfrm>
          <a:prstGeom prst="rect">
            <a:avLst/>
          </a:prstGeom>
          <a:noFill/>
        </p:spPr>
        <p:txBody>
          <a:bodyPr wrap="square" lIns="186521" tIns="149217" rIns="186521" bIns="149217" rtlCol="0">
            <a:spAutoFit/>
          </a:bodyPr>
          <a:lstStyle/>
          <a:p>
            <a:pPr marL="0" lvl="2">
              <a:spcBef>
                <a:spcPts val="2000"/>
              </a:spcBef>
              <a:spcAft>
                <a:spcPts val="0"/>
              </a:spcAft>
            </a:pPr>
            <a:r>
              <a:rPr lang="en-US" i="1" dirty="0">
                <a:latin typeface="+mj-lt"/>
              </a:rPr>
              <a:t>Store data intended for many consumers in a single database/table while at the same time restricting row-level read and write access based on users’ execution context.</a:t>
            </a:r>
          </a:p>
        </p:txBody>
      </p:sp>
      <p:sp>
        <p:nvSpPr>
          <p:cNvPr id="9" name="Title 1"/>
          <p:cNvSpPr txBox="1">
            <a:spLocks/>
          </p:cNvSpPr>
          <p:nvPr/>
        </p:nvSpPr>
        <p:spPr>
          <a:xfrm>
            <a:off x="328025" y="249498"/>
            <a:ext cx="11653521" cy="1075884"/>
          </a:xfrm>
          <a:prstGeom prst="rect">
            <a:avLst/>
          </a:prstGeom>
        </p:spPr>
        <p:txBody>
          <a:bodyPr anchor="ctr" anchorCtr="0"/>
          <a:lstStyle>
            <a:lvl1pPr algn="l" defTabSz="931863" rtl="0" fontAlgn="base">
              <a:lnSpc>
                <a:spcPct val="90000"/>
              </a:lnSpc>
              <a:spcBef>
                <a:spcPct val="0"/>
              </a:spcBef>
              <a:spcAft>
                <a:spcPct val="0"/>
              </a:spcAft>
              <a:defRPr lang="en-US" sz="4000" kern="1200" spc="-102" dirty="0">
                <a:ln w="3175">
                  <a:noFill/>
                </a:ln>
                <a:solidFill>
                  <a:schemeClr val="tx1"/>
                </a:solidFill>
                <a:latin typeface="+mj-lt"/>
                <a:ea typeface="ＭＳ Ｐゴシック" charset="0"/>
                <a:cs typeface="Segoe UI" pitchFamily="34" charset="0"/>
              </a:defRPr>
            </a:lvl1pPr>
            <a:lvl2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2pPr>
            <a:lvl3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3pPr>
            <a:lvl4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4pPr>
            <a:lvl5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5pPr>
            <a:lvl6pPr marL="4572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6pPr>
            <a:lvl7pPr marL="9144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7pPr>
            <a:lvl8pPr marL="13716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8pPr>
            <a:lvl9pPr marL="18288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9pPr>
          </a:lstStyle>
          <a:p>
            <a:r>
              <a:rPr lang="en-US" dirty="0"/>
              <a:t>Benefits of row-level security (RLS)</a:t>
            </a:r>
          </a:p>
        </p:txBody>
      </p:sp>
      <p:sp>
        <p:nvSpPr>
          <p:cNvPr id="8" name="TextBox 7"/>
          <p:cNvSpPr txBox="1"/>
          <p:nvPr/>
        </p:nvSpPr>
        <p:spPr>
          <a:xfrm>
            <a:off x="1" y="6642289"/>
            <a:ext cx="3806190" cy="352236"/>
          </a:xfrm>
          <a:prstGeom prst="rect">
            <a:avLst/>
          </a:prstGeom>
          <a:noFill/>
        </p:spPr>
        <p:txBody>
          <a:bodyPr wrap="square" lIns="365760" tIns="146304" rIns="182880" bIns="146304" rtlCol="0" anchor="ctr" anchorCtr="0">
            <a:noAutofit/>
          </a:bodyPr>
          <a:lstStyle/>
          <a:p>
            <a:pPr>
              <a:lnSpc>
                <a:spcPct val="90000"/>
              </a:lnSpc>
              <a:spcAft>
                <a:spcPts val="600"/>
              </a:spcAft>
            </a:pPr>
            <a:r>
              <a:rPr lang="en-US" sz="1400" dirty="0">
                <a:solidFill>
                  <a:schemeClr val="bg1"/>
                </a:solidFill>
                <a:latin typeface="Segoe UI Semibold" panose="020B0702040204020203" pitchFamily="34" charset="0"/>
                <a:ea typeface="Segoe UI Black" panose="020B0A02040204020203" pitchFamily="34" charset="0"/>
                <a:cs typeface="Segoe UI Semibold" panose="020B0702040204020203" pitchFamily="34" charset="0"/>
              </a:rPr>
              <a:t>Security</a:t>
            </a:r>
          </a:p>
        </p:txBody>
      </p:sp>
    </p:spTree>
    <p:extLst>
      <p:ext uri="{BB962C8B-B14F-4D97-AF65-F5344CB8AC3E}">
        <p14:creationId xmlns:p14="http://schemas.microsoft.com/office/powerpoint/2010/main" val="2760042303"/>
      </p:ext>
    </p:extLst>
  </p:cSld>
  <p:clrMapOvr>
    <a:masterClrMapping/>
  </p:clrMapOvr>
  <p:transition>
    <p:fade/>
  </p:transition>
</p:sld>
</file>

<file path=ppt/slides/slide9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7" name="Rectangle 6"/>
          <p:cNvSpPr/>
          <p:nvPr/>
        </p:nvSpPr>
        <p:spPr bwMode="auto">
          <a:xfrm>
            <a:off x="448348" y="5029184"/>
            <a:ext cx="11353800" cy="1339343"/>
          </a:xfrm>
          <a:prstGeom prst="rect">
            <a:avLst/>
          </a:prstGeom>
          <a:solidFill>
            <a:schemeClr val="bg1">
              <a:lumMod val="95000"/>
            </a:schemeClr>
          </a:solidFill>
          <a:ln w="63500">
            <a:solidFill>
              <a:schemeClr val="accent4"/>
            </a:solidFill>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182880" tIns="182880" rIns="182880" bIns="182880" numCol="1" rtlCol="0" anchor="ctr" anchorCtr="0" compatLnSpc="1">
            <a:prstTxWarp prst="textNoShape">
              <a:avLst/>
            </a:prstTxWarp>
          </a:bodyPr>
          <a:lstStyle/>
          <a:p>
            <a:r>
              <a:rPr lang="en-US" sz="2000" dirty="0">
                <a:solidFill>
                  <a:schemeClr val="accent4"/>
                </a:solidFill>
              </a:rPr>
              <a:t>CREATE SECURITY POLICY </a:t>
            </a:r>
            <a:r>
              <a:rPr lang="en-US" sz="2000" dirty="0" err="1">
                <a:solidFill>
                  <a:schemeClr val="tx1"/>
                </a:solidFill>
                <a:latin typeface="Consolas" panose="020B0609020204030204" pitchFamily="49" charset="0"/>
                <a:cs typeface="Consolas" panose="020B0609020204030204" pitchFamily="49" charset="0"/>
              </a:rPr>
              <a:t>mySecurityPolicy</a:t>
            </a:r>
            <a:endParaRPr lang="en-US" sz="2000" dirty="0">
              <a:solidFill>
                <a:schemeClr val="tx1"/>
              </a:solidFill>
              <a:latin typeface="Consolas" panose="020B0609020204030204" pitchFamily="49" charset="0"/>
              <a:cs typeface="Consolas" panose="020B0609020204030204" pitchFamily="49" charset="0"/>
            </a:endParaRPr>
          </a:p>
          <a:p>
            <a:r>
              <a:rPr lang="en-US" sz="2000" dirty="0">
                <a:solidFill>
                  <a:srgbClr val="323A3E"/>
                </a:solidFill>
                <a:latin typeface="Consolas" panose="020B0609020204030204" pitchFamily="49" charset="0"/>
                <a:cs typeface="Consolas" panose="020B0609020204030204" pitchFamily="49" charset="0"/>
              </a:rPr>
              <a:t>	</a:t>
            </a:r>
            <a:r>
              <a:rPr lang="en-US" sz="2000" dirty="0">
                <a:solidFill>
                  <a:schemeClr val="accent4"/>
                </a:solidFill>
                <a:latin typeface="Consolas" panose="020B0609020204030204" pitchFamily="49" charset="0"/>
                <a:cs typeface="Consolas" panose="020B0609020204030204" pitchFamily="49" charset="0"/>
              </a:rPr>
              <a:t>ADD FILTER PREDICATE </a:t>
            </a:r>
            <a:r>
              <a:rPr lang="en-US" sz="2000" dirty="0" err="1">
                <a:solidFill>
                  <a:schemeClr val="tx1"/>
                </a:solidFill>
                <a:latin typeface="Consolas" panose="020B0609020204030204" pitchFamily="49" charset="0"/>
                <a:cs typeface="Consolas" panose="020B0609020204030204" pitchFamily="49" charset="0"/>
              </a:rPr>
              <a:t>dbo.fn_securitypredicate</a:t>
            </a:r>
            <a:r>
              <a:rPr lang="en-US" sz="2000" dirty="0">
                <a:solidFill>
                  <a:schemeClr val="tx1"/>
                </a:solidFill>
                <a:latin typeface="Consolas" panose="020B0609020204030204" pitchFamily="49" charset="0"/>
                <a:cs typeface="Consolas" panose="020B0609020204030204" pitchFamily="49" charset="0"/>
              </a:rPr>
              <a:t>(wing, </a:t>
            </a:r>
            <a:r>
              <a:rPr lang="en-US" sz="2000" dirty="0" err="1">
                <a:solidFill>
                  <a:schemeClr val="tx1"/>
                </a:solidFill>
                <a:latin typeface="Consolas" panose="020B0609020204030204" pitchFamily="49" charset="0"/>
                <a:cs typeface="Consolas" panose="020B0609020204030204" pitchFamily="49" charset="0"/>
              </a:rPr>
              <a:t>startTime</a:t>
            </a:r>
            <a:r>
              <a:rPr lang="en-US" sz="2000" dirty="0">
                <a:solidFill>
                  <a:schemeClr val="tx1"/>
                </a:solidFill>
                <a:latin typeface="Consolas" panose="020B0609020204030204" pitchFamily="49" charset="0"/>
                <a:cs typeface="Consolas" panose="020B0609020204030204" pitchFamily="49" charset="0"/>
              </a:rPr>
              <a:t>, </a:t>
            </a:r>
            <a:r>
              <a:rPr lang="en-US" sz="2000" dirty="0" err="1">
                <a:solidFill>
                  <a:schemeClr val="tx1"/>
                </a:solidFill>
                <a:latin typeface="Consolas" panose="020B0609020204030204" pitchFamily="49" charset="0"/>
                <a:cs typeface="Consolas" panose="020B0609020204030204" pitchFamily="49" charset="0"/>
              </a:rPr>
              <a:t>endTime</a:t>
            </a:r>
            <a:r>
              <a:rPr lang="en-US" sz="2000" dirty="0">
                <a:solidFill>
                  <a:schemeClr val="tx1"/>
                </a:solidFill>
                <a:latin typeface="Consolas" panose="020B0609020204030204" pitchFamily="49" charset="0"/>
                <a:cs typeface="Consolas" panose="020B0609020204030204" pitchFamily="49" charset="0"/>
              </a:rPr>
              <a:t>) </a:t>
            </a:r>
          </a:p>
          <a:p>
            <a:r>
              <a:rPr lang="en-US" sz="2000" dirty="0">
                <a:solidFill>
                  <a:srgbClr val="2683C6"/>
                </a:solidFill>
                <a:latin typeface="Consolas" panose="020B0609020204030204" pitchFamily="49" charset="0"/>
                <a:cs typeface="Consolas" panose="020B0609020204030204" pitchFamily="49" charset="0"/>
              </a:rPr>
              <a:t>	</a:t>
            </a:r>
            <a:r>
              <a:rPr lang="en-US" sz="2000" dirty="0">
                <a:solidFill>
                  <a:schemeClr val="accent4"/>
                </a:solidFill>
                <a:latin typeface="Consolas" panose="020B0609020204030204" pitchFamily="49" charset="0"/>
                <a:cs typeface="Consolas" panose="020B0609020204030204" pitchFamily="49" charset="0"/>
              </a:rPr>
              <a:t>ON</a:t>
            </a:r>
            <a:r>
              <a:rPr lang="en-US" sz="2000" dirty="0">
                <a:solidFill>
                  <a:srgbClr val="323A3E"/>
                </a:solidFill>
                <a:latin typeface="Consolas" panose="020B0609020204030204" pitchFamily="49" charset="0"/>
                <a:cs typeface="Consolas" panose="020B0609020204030204" pitchFamily="49" charset="0"/>
              </a:rPr>
              <a:t> </a:t>
            </a:r>
            <a:r>
              <a:rPr lang="en-US" sz="2000" dirty="0" err="1">
                <a:solidFill>
                  <a:schemeClr val="tx1"/>
                </a:solidFill>
                <a:latin typeface="Consolas" panose="020B0609020204030204" pitchFamily="49" charset="0"/>
                <a:cs typeface="Consolas" panose="020B0609020204030204" pitchFamily="49" charset="0"/>
              </a:rPr>
              <a:t>dbo.patients</a:t>
            </a:r>
            <a:r>
              <a:rPr lang="en-US" sz="2000" dirty="0">
                <a:solidFill>
                  <a:schemeClr val="tx1"/>
                </a:solidFill>
                <a:latin typeface="Consolas" panose="020B0609020204030204" pitchFamily="49" charset="0"/>
                <a:cs typeface="Consolas" panose="020B0609020204030204" pitchFamily="49" charset="0"/>
              </a:rPr>
              <a:t> </a:t>
            </a:r>
          </a:p>
        </p:txBody>
      </p:sp>
      <p:sp>
        <p:nvSpPr>
          <p:cNvPr id="4" name="Content Placeholder 3"/>
          <p:cNvSpPr>
            <a:spLocks noGrp="1"/>
          </p:cNvSpPr>
          <p:nvPr>
            <p:ph idx="4294967295"/>
          </p:nvPr>
        </p:nvSpPr>
        <p:spPr>
          <a:xfrm>
            <a:off x="254873" y="1179500"/>
            <a:ext cx="10887075" cy="4594225"/>
          </a:xfrm>
          <a:prstGeom prst="rect">
            <a:avLst/>
          </a:prstGeom>
        </p:spPr>
        <p:txBody>
          <a:bodyPr>
            <a:normAutofit/>
          </a:bodyPr>
          <a:lstStyle/>
          <a:p>
            <a:pPr marL="0" indent="0">
              <a:lnSpc>
                <a:spcPct val="100000"/>
              </a:lnSpc>
              <a:buNone/>
            </a:pPr>
            <a:r>
              <a:rPr lang="en-US" sz="3200" dirty="0">
                <a:solidFill>
                  <a:schemeClr val="accent4"/>
                </a:solidFill>
                <a:latin typeface="Segoe UI Semilight" panose="020B0402040204020203" pitchFamily="34" charset="0"/>
                <a:cs typeface="Segoe UI Semilight" panose="020B0402040204020203" pitchFamily="34" charset="0"/>
              </a:rPr>
              <a:t>Predicate function</a:t>
            </a:r>
          </a:p>
          <a:p>
            <a:pPr marL="0" indent="0">
              <a:lnSpc>
                <a:spcPct val="100000"/>
              </a:lnSpc>
              <a:buNone/>
            </a:pPr>
            <a:r>
              <a:rPr lang="en-US" sz="1800" dirty="0">
                <a:solidFill>
                  <a:schemeClr val="tx1"/>
                </a:solidFill>
                <a:latin typeface="+mn-lt"/>
              </a:rPr>
              <a:t>User-defined inline table-valued function (</a:t>
            </a:r>
            <a:r>
              <a:rPr lang="en-US" sz="1800" dirty="0" err="1">
                <a:solidFill>
                  <a:schemeClr val="tx1"/>
                </a:solidFill>
                <a:latin typeface="+mn-lt"/>
              </a:rPr>
              <a:t>iTVF</a:t>
            </a:r>
            <a:r>
              <a:rPr lang="en-US" sz="1800" dirty="0">
                <a:solidFill>
                  <a:schemeClr val="tx1"/>
                </a:solidFill>
                <a:latin typeface="+mn-lt"/>
              </a:rPr>
              <a:t>) implementing security logic</a:t>
            </a:r>
          </a:p>
          <a:p>
            <a:pPr marL="0" indent="0">
              <a:lnSpc>
                <a:spcPct val="100000"/>
              </a:lnSpc>
              <a:buNone/>
            </a:pPr>
            <a:r>
              <a:rPr lang="en-US" sz="1800" dirty="0">
                <a:solidFill>
                  <a:schemeClr val="tx1"/>
                </a:solidFill>
                <a:latin typeface="+mn-lt"/>
              </a:rPr>
              <a:t>Can be arbitrarily complicated, containing joins with other tables</a:t>
            </a:r>
          </a:p>
          <a:p>
            <a:pPr marL="0" indent="0">
              <a:lnSpc>
                <a:spcPct val="100000"/>
              </a:lnSpc>
              <a:buNone/>
            </a:pPr>
            <a:r>
              <a:rPr lang="en-US" sz="3200" dirty="0">
                <a:solidFill>
                  <a:schemeClr val="accent4"/>
                </a:solidFill>
                <a:latin typeface="Segoe UI Semilight" panose="020B0402040204020203" pitchFamily="34" charset="0"/>
                <a:cs typeface="Segoe UI Semilight" panose="020B0402040204020203" pitchFamily="34" charset="0"/>
              </a:rPr>
              <a:t>Security predicate</a:t>
            </a:r>
          </a:p>
          <a:p>
            <a:pPr marL="0" indent="0">
              <a:lnSpc>
                <a:spcPct val="100000"/>
              </a:lnSpc>
              <a:buNone/>
            </a:pPr>
            <a:r>
              <a:rPr lang="en-US" sz="1800" dirty="0">
                <a:solidFill>
                  <a:schemeClr val="tx1"/>
                </a:solidFill>
                <a:latin typeface="+mn-lt"/>
              </a:rPr>
              <a:t>Binds a predicate function to a particular table, applying it for all queries</a:t>
            </a:r>
          </a:p>
          <a:p>
            <a:pPr marL="0" indent="0">
              <a:lnSpc>
                <a:spcPct val="100000"/>
              </a:lnSpc>
              <a:buNone/>
            </a:pPr>
            <a:r>
              <a:rPr lang="en-US" sz="1800" dirty="0">
                <a:solidFill>
                  <a:schemeClr val="tx1"/>
                </a:solidFill>
                <a:latin typeface="+mn-lt"/>
              </a:rPr>
              <a:t>Two types: filter predicates and blocking predicates (coming soon)</a:t>
            </a:r>
          </a:p>
          <a:p>
            <a:pPr marL="0" indent="0">
              <a:lnSpc>
                <a:spcPct val="100000"/>
              </a:lnSpc>
              <a:buNone/>
            </a:pPr>
            <a:r>
              <a:rPr lang="en-US" sz="3200" dirty="0">
                <a:solidFill>
                  <a:schemeClr val="accent4"/>
                </a:solidFill>
                <a:latin typeface="Segoe UI Semilight" panose="020B0402040204020203" pitchFamily="34" charset="0"/>
                <a:cs typeface="Segoe UI Semilight" panose="020B0402040204020203" pitchFamily="34" charset="0"/>
              </a:rPr>
              <a:t>Security policy</a:t>
            </a:r>
          </a:p>
          <a:p>
            <a:pPr marL="0" indent="0">
              <a:lnSpc>
                <a:spcPct val="100000"/>
              </a:lnSpc>
              <a:buNone/>
            </a:pPr>
            <a:r>
              <a:rPr lang="en-US" sz="1800" dirty="0">
                <a:solidFill>
                  <a:schemeClr val="tx1"/>
                </a:solidFill>
                <a:latin typeface="+mn-lt"/>
              </a:rPr>
              <a:t>Collection of security predicates for managing security across multiple tables</a:t>
            </a:r>
          </a:p>
        </p:txBody>
      </p:sp>
      <p:sp>
        <p:nvSpPr>
          <p:cNvPr id="6" name="Rectangle 5"/>
          <p:cNvSpPr/>
          <p:nvPr/>
        </p:nvSpPr>
        <p:spPr>
          <a:xfrm>
            <a:off x="4406735" y="5492400"/>
            <a:ext cx="3534478" cy="380655"/>
          </a:xfrm>
          <a:prstGeom prst="rect">
            <a:avLst/>
          </a:prstGeom>
          <a:noFill/>
          <a:ln w="63500">
            <a:solidFill>
              <a:srgbClr val="FFC000"/>
            </a:solidFill>
            <a:miter lim="800000"/>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36">
              <a:solidFill>
                <a:srgbClr val="FFFFFF"/>
              </a:solidFill>
            </a:endParaRPr>
          </a:p>
        </p:txBody>
      </p:sp>
      <p:sp>
        <p:nvSpPr>
          <p:cNvPr id="10" name="Rectangle 9"/>
          <p:cNvSpPr/>
          <p:nvPr/>
        </p:nvSpPr>
        <p:spPr>
          <a:xfrm>
            <a:off x="1460172" y="5492400"/>
            <a:ext cx="10105056" cy="717714"/>
          </a:xfrm>
          <a:prstGeom prst="rect">
            <a:avLst/>
          </a:prstGeom>
          <a:noFill/>
          <a:ln w="63500">
            <a:solidFill>
              <a:srgbClr val="FFC000"/>
            </a:solidFill>
            <a:miter lim="800000"/>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36">
              <a:solidFill>
                <a:srgbClr val="FFFFFF"/>
              </a:solidFill>
            </a:endParaRPr>
          </a:p>
        </p:txBody>
      </p:sp>
      <p:sp>
        <p:nvSpPr>
          <p:cNvPr id="11" name="Rectangle 10"/>
          <p:cNvSpPr/>
          <p:nvPr/>
        </p:nvSpPr>
        <p:spPr>
          <a:xfrm>
            <a:off x="573110" y="5181585"/>
            <a:ext cx="10995076" cy="1023445"/>
          </a:xfrm>
          <a:prstGeom prst="rect">
            <a:avLst/>
          </a:prstGeom>
          <a:noFill/>
          <a:ln w="63500">
            <a:solidFill>
              <a:srgbClr val="FFC000"/>
            </a:solidFill>
            <a:miter lim="800000"/>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36">
              <a:solidFill>
                <a:srgbClr val="FFFFFF"/>
              </a:solidFill>
            </a:endParaRPr>
          </a:p>
        </p:txBody>
      </p:sp>
      <p:sp>
        <p:nvSpPr>
          <p:cNvPr id="12" name="Title 1"/>
          <p:cNvSpPr txBox="1">
            <a:spLocks/>
          </p:cNvSpPr>
          <p:nvPr/>
        </p:nvSpPr>
        <p:spPr>
          <a:xfrm>
            <a:off x="328025" y="249498"/>
            <a:ext cx="11653521" cy="1075884"/>
          </a:xfrm>
          <a:prstGeom prst="rect">
            <a:avLst/>
          </a:prstGeom>
        </p:spPr>
        <p:txBody>
          <a:bodyPr anchor="ctr" anchorCtr="0"/>
          <a:lstStyle>
            <a:lvl1pPr algn="l" defTabSz="931863" rtl="0" fontAlgn="base">
              <a:lnSpc>
                <a:spcPct val="90000"/>
              </a:lnSpc>
              <a:spcBef>
                <a:spcPct val="0"/>
              </a:spcBef>
              <a:spcAft>
                <a:spcPct val="0"/>
              </a:spcAft>
              <a:defRPr lang="en-US" sz="4000" kern="1200" spc="-102" dirty="0">
                <a:ln w="3175">
                  <a:noFill/>
                </a:ln>
                <a:solidFill>
                  <a:schemeClr val="tx1"/>
                </a:solidFill>
                <a:latin typeface="+mj-lt"/>
                <a:ea typeface="ＭＳ Ｐゴシック" charset="0"/>
                <a:cs typeface="Segoe UI" pitchFamily="34" charset="0"/>
              </a:defRPr>
            </a:lvl1pPr>
            <a:lvl2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2pPr>
            <a:lvl3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3pPr>
            <a:lvl4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4pPr>
            <a:lvl5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5pPr>
            <a:lvl6pPr marL="4572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6pPr>
            <a:lvl7pPr marL="9144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7pPr>
            <a:lvl8pPr marL="13716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8pPr>
            <a:lvl9pPr marL="18288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9pPr>
          </a:lstStyle>
          <a:p>
            <a:r>
              <a:rPr lang="en-US" dirty="0"/>
              <a:t>RLS concepts</a:t>
            </a:r>
          </a:p>
        </p:txBody>
      </p:sp>
      <p:sp>
        <p:nvSpPr>
          <p:cNvPr id="13" name="TextBox 12"/>
          <p:cNvSpPr txBox="1"/>
          <p:nvPr/>
        </p:nvSpPr>
        <p:spPr>
          <a:xfrm>
            <a:off x="7525712" y="253532"/>
            <a:ext cx="4680471" cy="990628"/>
          </a:xfrm>
          <a:prstGeom prst="rect">
            <a:avLst/>
          </a:prstGeom>
          <a:solidFill>
            <a:schemeClr val="tx1"/>
          </a:solidFill>
        </p:spPr>
        <p:txBody>
          <a:bodyPr wrap="square" rtlCol="0">
            <a:spAutoFit/>
          </a:bodyPr>
          <a:lstStyle/>
          <a:p>
            <a:r>
              <a:rPr lang="en-US" sz="1428" b="1" dirty="0">
                <a:solidFill>
                  <a:schemeClr val="bg1"/>
                </a:solidFill>
                <a:latin typeface="Segoe UI" panose="020B0502040204020203" pitchFamily="34" charset="0"/>
                <a:cs typeface="Segoe UI" panose="020B0502040204020203" pitchFamily="34" charset="0"/>
              </a:rPr>
              <a:t>Performance?</a:t>
            </a:r>
          </a:p>
          <a:p>
            <a:r>
              <a:rPr lang="en-US" sz="1428" u="sng" dirty="0">
                <a:solidFill>
                  <a:schemeClr val="bg1"/>
                </a:solidFill>
                <a:latin typeface="Segoe UI" panose="020B0502040204020203" pitchFamily="34" charset="0"/>
                <a:cs typeface="Segoe UI" panose="020B0502040204020203" pitchFamily="34" charset="0"/>
              </a:rPr>
              <a:t>Inline</a:t>
            </a:r>
            <a:r>
              <a:rPr lang="en-US" sz="1428" dirty="0">
                <a:solidFill>
                  <a:schemeClr val="bg1"/>
                </a:solidFill>
                <a:latin typeface="Segoe UI" panose="020B0502040204020203" pitchFamily="34" charset="0"/>
                <a:cs typeface="Segoe UI" panose="020B0502040204020203" pitchFamily="34" charset="0"/>
              </a:rPr>
              <a:t> functions get optimized to provide comparable performance to views, as if the logic were directly embedded in the original query statement</a:t>
            </a:r>
          </a:p>
        </p:txBody>
      </p:sp>
      <p:cxnSp>
        <p:nvCxnSpPr>
          <p:cNvPr id="14" name="Straight Arrow Connector 11"/>
          <p:cNvCxnSpPr>
            <a:endCxn id="13" idx="2"/>
          </p:cNvCxnSpPr>
          <p:nvPr/>
        </p:nvCxnSpPr>
        <p:spPr>
          <a:xfrm flipV="1">
            <a:off x="8843612" y="1244161"/>
            <a:ext cx="1022335" cy="856625"/>
          </a:xfrm>
          <a:prstGeom prst="curvedConnector2">
            <a:avLst/>
          </a:prstGeom>
          <a:ln w="5715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15" name="TextBox 14"/>
          <p:cNvSpPr txBox="1"/>
          <p:nvPr/>
        </p:nvSpPr>
        <p:spPr>
          <a:xfrm>
            <a:off x="1" y="6642289"/>
            <a:ext cx="3806190" cy="352236"/>
          </a:xfrm>
          <a:prstGeom prst="rect">
            <a:avLst/>
          </a:prstGeom>
          <a:noFill/>
        </p:spPr>
        <p:txBody>
          <a:bodyPr wrap="square" lIns="365760" tIns="146304" rIns="182880" bIns="146304" rtlCol="0" anchor="ctr" anchorCtr="0">
            <a:noAutofit/>
          </a:bodyPr>
          <a:lstStyle/>
          <a:p>
            <a:pPr>
              <a:lnSpc>
                <a:spcPct val="90000"/>
              </a:lnSpc>
              <a:spcAft>
                <a:spcPts val="600"/>
              </a:spcAft>
            </a:pPr>
            <a:r>
              <a:rPr lang="en-US" sz="1400" dirty="0">
                <a:solidFill>
                  <a:schemeClr val="bg1"/>
                </a:solidFill>
                <a:latin typeface="Segoe UI Semibold" panose="020B0702040204020203" pitchFamily="34" charset="0"/>
                <a:ea typeface="Segoe UI Black" panose="020B0A02040204020203" pitchFamily="34" charset="0"/>
                <a:cs typeface="Segoe UI Semibold" panose="020B0702040204020203" pitchFamily="34" charset="0"/>
              </a:rPr>
              <a:t>Security</a:t>
            </a:r>
          </a:p>
        </p:txBody>
      </p:sp>
    </p:spTree>
    <p:extLst>
      <p:ext uri="{BB962C8B-B14F-4D97-AF65-F5344CB8AC3E}">
        <p14:creationId xmlns:p14="http://schemas.microsoft.com/office/powerpoint/2010/main" val="4031717327"/>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250"/>
                                        <p:tgtEl>
                                          <p:spTgt spid="6"/>
                                        </p:tgtEl>
                                      </p:cBhvr>
                                    </p:animEffect>
                                  </p:childTnLst>
                                </p:cTn>
                              </p:par>
                              <p:par>
                                <p:cTn id="8" presetID="3" presetClass="emph" presetSubtype="2" fill="hold" nodeType="withEffect">
                                  <p:stCondLst>
                                    <p:cond delay="0"/>
                                  </p:stCondLst>
                                  <p:childTnLst>
                                    <p:animClr clrSpc="rgb" dir="cw">
                                      <p:cBhvr override="childStyle">
                                        <p:cTn id="9" dur="250" fill="hold"/>
                                        <p:tgtEl>
                                          <p:spTgt spid="4">
                                            <p:txEl>
                                              <p:pRg st="0" end="0"/>
                                            </p:txEl>
                                          </p:spTgt>
                                        </p:tgtEl>
                                        <p:attrNameLst>
                                          <p:attrName>style.color</p:attrName>
                                        </p:attrNameLst>
                                      </p:cBhvr>
                                      <p:to>
                                        <a:srgbClr val="FFC000"/>
                                      </p:to>
                                    </p:animClr>
                                  </p:childTnLst>
                                </p:cTn>
                              </p:par>
                              <p:par>
                                <p:cTn id="10" presetID="3" presetClass="emph" presetSubtype="2" fill="hold" nodeType="withEffect">
                                  <p:stCondLst>
                                    <p:cond delay="0"/>
                                  </p:stCondLst>
                                  <p:childTnLst>
                                    <p:animClr clrSpc="rgb" dir="cw">
                                      <p:cBhvr override="childStyle">
                                        <p:cTn id="11" dur="250" fill="hold"/>
                                        <p:tgtEl>
                                          <p:spTgt spid="4">
                                            <p:txEl>
                                              <p:pRg st="1" end="1"/>
                                            </p:txEl>
                                          </p:spTgt>
                                        </p:tgtEl>
                                        <p:attrNameLst>
                                          <p:attrName>style.color</p:attrName>
                                        </p:attrNameLst>
                                      </p:cBhvr>
                                      <p:to>
                                        <a:srgbClr val="2C2C2C"/>
                                      </p:to>
                                    </p:animClr>
                                  </p:childTnLst>
                                </p:cTn>
                              </p:par>
                              <p:par>
                                <p:cTn id="12" presetID="3" presetClass="emph" presetSubtype="2" fill="hold" nodeType="withEffect">
                                  <p:stCondLst>
                                    <p:cond delay="0"/>
                                  </p:stCondLst>
                                  <p:childTnLst>
                                    <p:animClr clrSpc="rgb" dir="cw">
                                      <p:cBhvr override="childStyle">
                                        <p:cTn id="13" dur="250" fill="hold"/>
                                        <p:tgtEl>
                                          <p:spTgt spid="4">
                                            <p:txEl>
                                              <p:pRg st="2" end="2"/>
                                            </p:txEl>
                                          </p:spTgt>
                                        </p:tgtEl>
                                        <p:attrNameLst>
                                          <p:attrName>style.color</p:attrName>
                                        </p:attrNameLst>
                                      </p:cBhvr>
                                      <p:to>
                                        <a:srgbClr val="2C2C2C"/>
                                      </p:to>
                                    </p:animClr>
                                  </p:childTnLst>
                                </p:cTn>
                              </p:par>
                            </p:childTnLst>
                          </p:cTn>
                        </p:par>
                      </p:childTnLst>
                    </p:cTn>
                  </p:par>
                  <p:par>
                    <p:cTn id="14" fill="hold">
                      <p:stCondLst>
                        <p:cond delay="indefinite"/>
                      </p:stCondLst>
                      <p:childTnLst>
                        <p:par>
                          <p:cTn id="15" fill="hold">
                            <p:stCondLst>
                              <p:cond delay="0"/>
                            </p:stCondLst>
                            <p:childTnLst>
                              <p:par>
                                <p:cTn id="16" presetID="10" presetClass="exit" presetSubtype="0" fill="hold" grpId="1" nodeType="clickEffect">
                                  <p:stCondLst>
                                    <p:cond delay="0"/>
                                  </p:stCondLst>
                                  <p:childTnLst>
                                    <p:animEffect transition="out" filter="fade">
                                      <p:cBhvr>
                                        <p:cTn id="17" dur="250"/>
                                        <p:tgtEl>
                                          <p:spTgt spid="6"/>
                                        </p:tgtEl>
                                      </p:cBhvr>
                                    </p:animEffect>
                                    <p:set>
                                      <p:cBhvr>
                                        <p:cTn id="18" dur="1" fill="hold">
                                          <p:stCondLst>
                                            <p:cond delay="249"/>
                                          </p:stCondLst>
                                        </p:cTn>
                                        <p:tgtEl>
                                          <p:spTgt spid="6"/>
                                        </p:tgtEl>
                                        <p:attrNameLst>
                                          <p:attrName>style.visibility</p:attrName>
                                        </p:attrNameLst>
                                      </p:cBhvr>
                                      <p:to>
                                        <p:strVal val="hidden"/>
                                      </p:to>
                                    </p:set>
                                  </p:childTnLst>
                                </p:cTn>
                              </p:par>
                              <p:par>
                                <p:cTn id="19" presetID="10" presetClass="entr" presetSubtype="0" fill="hold" grpId="0" nodeType="withEffect">
                                  <p:stCondLst>
                                    <p:cond delay="0"/>
                                  </p:stCondLst>
                                  <p:childTnLst>
                                    <p:set>
                                      <p:cBhvr>
                                        <p:cTn id="20" dur="1" fill="hold">
                                          <p:stCondLst>
                                            <p:cond delay="0"/>
                                          </p:stCondLst>
                                        </p:cTn>
                                        <p:tgtEl>
                                          <p:spTgt spid="10"/>
                                        </p:tgtEl>
                                        <p:attrNameLst>
                                          <p:attrName>style.visibility</p:attrName>
                                        </p:attrNameLst>
                                      </p:cBhvr>
                                      <p:to>
                                        <p:strVal val="visible"/>
                                      </p:to>
                                    </p:set>
                                    <p:animEffect transition="in" filter="fade">
                                      <p:cBhvr>
                                        <p:cTn id="21" dur="250"/>
                                        <p:tgtEl>
                                          <p:spTgt spid="10"/>
                                        </p:tgtEl>
                                      </p:cBhvr>
                                    </p:animEffect>
                                  </p:childTnLst>
                                </p:cTn>
                              </p:par>
                              <p:par>
                                <p:cTn id="22" presetID="3" presetClass="emph" presetSubtype="2" fill="hold" nodeType="withEffect">
                                  <p:stCondLst>
                                    <p:cond delay="0"/>
                                  </p:stCondLst>
                                  <p:childTnLst>
                                    <p:animClr clrSpc="rgb" dir="cw">
                                      <p:cBhvr override="childStyle">
                                        <p:cTn id="23" dur="250" fill="hold"/>
                                        <p:tgtEl>
                                          <p:spTgt spid="4">
                                            <p:txEl>
                                              <p:pRg st="3" end="3"/>
                                            </p:txEl>
                                          </p:spTgt>
                                        </p:tgtEl>
                                        <p:attrNameLst>
                                          <p:attrName>style.color</p:attrName>
                                        </p:attrNameLst>
                                      </p:cBhvr>
                                      <p:to>
                                        <a:srgbClr val="FFC000"/>
                                      </p:to>
                                    </p:animClr>
                                  </p:childTnLst>
                                </p:cTn>
                              </p:par>
                              <p:par>
                                <p:cTn id="24" presetID="3" presetClass="emph" presetSubtype="2" fill="hold" nodeType="withEffect">
                                  <p:stCondLst>
                                    <p:cond delay="0"/>
                                  </p:stCondLst>
                                  <p:childTnLst>
                                    <p:animClr clrSpc="rgb" dir="cw">
                                      <p:cBhvr override="childStyle">
                                        <p:cTn id="25" dur="250" fill="hold"/>
                                        <p:tgtEl>
                                          <p:spTgt spid="4">
                                            <p:txEl>
                                              <p:pRg st="5" end="5"/>
                                            </p:txEl>
                                          </p:spTgt>
                                        </p:tgtEl>
                                        <p:attrNameLst>
                                          <p:attrName>style.color</p:attrName>
                                        </p:attrNameLst>
                                      </p:cBhvr>
                                      <p:to>
                                        <a:srgbClr val="2C2C2C"/>
                                      </p:to>
                                    </p:animClr>
                                  </p:childTnLst>
                                </p:cTn>
                              </p:par>
                              <p:par>
                                <p:cTn id="26" presetID="3" presetClass="emph" presetSubtype="2" fill="hold" nodeType="withEffect">
                                  <p:stCondLst>
                                    <p:cond delay="0"/>
                                  </p:stCondLst>
                                  <p:childTnLst>
                                    <p:animClr clrSpc="rgb" dir="cw">
                                      <p:cBhvr override="childStyle">
                                        <p:cTn id="27" dur="250" fill="hold"/>
                                        <p:tgtEl>
                                          <p:spTgt spid="4">
                                            <p:txEl>
                                              <p:pRg st="4" end="4"/>
                                            </p:txEl>
                                          </p:spTgt>
                                        </p:tgtEl>
                                        <p:attrNameLst>
                                          <p:attrName>style.color</p:attrName>
                                        </p:attrNameLst>
                                      </p:cBhvr>
                                      <p:to>
                                        <a:srgbClr val="2C2C2C"/>
                                      </p:to>
                                    </p:animClr>
                                  </p:childTnLst>
                                </p:cTn>
                              </p:par>
                              <p:par>
                                <p:cTn id="28" presetID="3" presetClass="emph" presetSubtype="2" fill="hold" nodeType="withEffect">
                                  <p:stCondLst>
                                    <p:cond delay="0"/>
                                  </p:stCondLst>
                                  <p:childTnLst>
                                    <p:animClr clrSpc="rgb" dir="cw">
                                      <p:cBhvr override="childStyle">
                                        <p:cTn id="29" dur="250" fill="hold"/>
                                        <p:tgtEl>
                                          <p:spTgt spid="4">
                                            <p:txEl>
                                              <p:pRg st="0" end="0"/>
                                            </p:txEl>
                                          </p:spTgt>
                                        </p:tgtEl>
                                        <p:attrNameLst>
                                          <p:attrName>style.color</p:attrName>
                                        </p:attrNameLst>
                                      </p:cBhvr>
                                      <p:to>
                                        <a:srgbClr val="323A3E"/>
                                      </p:to>
                                    </p:animClr>
                                  </p:childTnLst>
                                </p:cTn>
                              </p:par>
                              <p:par>
                                <p:cTn id="30" presetID="3" presetClass="emph" presetSubtype="2" fill="hold" nodeType="withEffect">
                                  <p:stCondLst>
                                    <p:cond delay="0"/>
                                  </p:stCondLst>
                                  <p:childTnLst>
                                    <p:animClr clrSpc="rgb" dir="cw">
                                      <p:cBhvr override="childStyle">
                                        <p:cTn id="31" dur="250" fill="hold"/>
                                        <p:tgtEl>
                                          <p:spTgt spid="4">
                                            <p:txEl>
                                              <p:pRg st="1" end="1"/>
                                            </p:txEl>
                                          </p:spTgt>
                                        </p:tgtEl>
                                        <p:attrNameLst>
                                          <p:attrName>style.color</p:attrName>
                                        </p:attrNameLst>
                                      </p:cBhvr>
                                      <p:to>
                                        <a:srgbClr val="323A3E"/>
                                      </p:to>
                                    </p:animClr>
                                  </p:childTnLst>
                                </p:cTn>
                              </p:par>
                              <p:par>
                                <p:cTn id="32" presetID="3" presetClass="emph" presetSubtype="2" fill="hold" nodeType="withEffect">
                                  <p:stCondLst>
                                    <p:cond delay="0"/>
                                  </p:stCondLst>
                                  <p:childTnLst>
                                    <p:animClr clrSpc="rgb" dir="cw">
                                      <p:cBhvr override="childStyle">
                                        <p:cTn id="33" dur="250" fill="hold"/>
                                        <p:tgtEl>
                                          <p:spTgt spid="4">
                                            <p:txEl>
                                              <p:pRg st="2" end="2"/>
                                            </p:txEl>
                                          </p:spTgt>
                                        </p:tgtEl>
                                        <p:attrNameLst>
                                          <p:attrName>style.color</p:attrName>
                                        </p:attrNameLst>
                                      </p:cBhvr>
                                      <p:to>
                                        <a:srgbClr val="323A3E"/>
                                      </p:to>
                                    </p:animClr>
                                  </p:childTnLst>
                                </p:cTn>
                              </p:par>
                            </p:childTnLst>
                          </p:cTn>
                        </p:par>
                      </p:childTnLst>
                    </p:cTn>
                  </p:par>
                  <p:par>
                    <p:cTn id="34" fill="hold">
                      <p:stCondLst>
                        <p:cond delay="indefinite"/>
                      </p:stCondLst>
                      <p:childTnLst>
                        <p:par>
                          <p:cTn id="35" fill="hold">
                            <p:stCondLst>
                              <p:cond delay="0"/>
                            </p:stCondLst>
                            <p:childTnLst>
                              <p:par>
                                <p:cTn id="36" presetID="10" presetClass="exit" presetSubtype="0" fill="hold" grpId="1" nodeType="clickEffect">
                                  <p:stCondLst>
                                    <p:cond delay="0"/>
                                  </p:stCondLst>
                                  <p:childTnLst>
                                    <p:animEffect transition="out" filter="fade">
                                      <p:cBhvr>
                                        <p:cTn id="37" dur="250"/>
                                        <p:tgtEl>
                                          <p:spTgt spid="10"/>
                                        </p:tgtEl>
                                      </p:cBhvr>
                                    </p:animEffect>
                                    <p:set>
                                      <p:cBhvr>
                                        <p:cTn id="38" dur="1" fill="hold">
                                          <p:stCondLst>
                                            <p:cond delay="249"/>
                                          </p:stCondLst>
                                        </p:cTn>
                                        <p:tgtEl>
                                          <p:spTgt spid="10"/>
                                        </p:tgtEl>
                                        <p:attrNameLst>
                                          <p:attrName>style.visibility</p:attrName>
                                        </p:attrNameLst>
                                      </p:cBhvr>
                                      <p:to>
                                        <p:strVal val="hidden"/>
                                      </p:to>
                                    </p:set>
                                  </p:childTnLst>
                                </p:cTn>
                              </p:par>
                              <p:par>
                                <p:cTn id="39" presetID="10" presetClass="entr" presetSubtype="0" fill="hold" grpId="0" nodeType="withEffect">
                                  <p:stCondLst>
                                    <p:cond delay="0"/>
                                  </p:stCondLst>
                                  <p:childTnLst>
                                    <p:set>
                                      <p:cBhvr>
                                        <p:cTn id="40" dur="1" fill="hold">
                                          <p:stCondLst>
                                            <p:cond delay="0"/>
                                          </p:stCondLst>
                                        </p:cTn>
                                        <p:tgtEl>
                                          <p:spTgt spid="11"/>
                                        </p:tgtEl>
                                        <p:attrNameLst>
                                          <p:attrName>style.visibility</p:attrName>
                                        </p:attrNameLst>
                                      </p:cBhvr>
                                      <p:to>
                                        <p:strVal val="visible"/>
                                      </p:to>
                                    </p:set>
                                    <p:animEffect transition="in" filter="fade">
                                      <p:cBhvr>
                                        <p:cTn id="41" dur="250"/>
                                        <p:tgtEl>
                                          <p:spTgt spid="11"/>
                                        </p:tgtEl>
                                      </p:cBhvr>
                                    </p:animEffect>
                                  </p:childTnLst>
                                </p:cTn>
                              </p:par>
                              <p:par>
                                <p:cTn id="42" presetID="3" presetClass="emph" presetSubtype="2" fill="hold" nodeType="withEffect">
                                  <p:stCondLst>
                                    <p:cond delay="0"/>
                                  </p:stCondLst>
                                  <p:childTnLst>
                                    <p:animClr clrSpc="rgb" dir="cw">
                                      <p:cBhvr override="childStyle">
                                        <p:cTn id="43" dur="250" fill="hold"/>
                                        <p:tgtEl>
                                          <p:spTgt spid="4">
                                            <p:txEl>
                                              <p:pRg st="6" end="6"/>
                                            </p:txEl>
                                          </p:spTgt>
                                        </p:tgtEl>
                                        <p:attrNameLst>
                                          <p:attrName>style.color</p:attrName>
                                        </p:attrNameLst>
                                      </p:cBhvr>
                                      <p:to>
                                        <a:srgbClr val="FFC000"/>
                                      </p:to>
                                    </p:animClr>
                                  </p:childTnLst>
                                </p:cTn>
                              </p:par>
                              <p:par>
                                <p:cTn id="44" presetID="3" presetClass="emph" presetSubtype="2" fill="hold" nodeType="withEffect">
                                  <p:stCondLst>
                                    <p:cond delay="0"/>
                                  </p:stCondLst>
                                  <p:childTnLst>
                                    <p:animClr clrSpc="rgb" dir="cw">
                                      <p:cBhvr override="childStyle">
                                        <p:cTn id="45" dur="250" fill="hold"/>
                                        <p:tgtEl>
                                          <p:spTgt spid="4">
                                            <p:txEl>
                                              <p:pRg st="7" end="7"/>
                                            </p:txEl>
                                          </p:spTgt>
                                        </p:tgtEl>
                                        <p:attrNameLst>
                                          <p:attrName>style.color</p:attrName>
                                        </p:attrNameLst>
                                      </p:cBhvr>
                                      <p:to>
                                        <a:srgbClr val="2C2C2C"/>
                                      </p:to>
                                    </p:animClr>
                                  </p:childTnLst>
                                </p:cTn>
                              </p:par>
                              <p:par>
                                <p:cTn id="46" presetID="3" presetClass="emph" presetSubtype="2" fill="hold" nodeType="withEffect">
                                  <p:stCondLst>
                                    <p:cond delay="0"/>
                                  </p:stCondLst>
                                  <p:childTnLst>
                                    <p:animClr clrSpc="rgb" dir="cw">
                                      <p:cBhvr override="childStyle">
                                        <p:cTn id="47" dur="250" fill="hold"/>
                                        <p:tgtEl>
                                          <p:spTgt spid="4">
                                            <p:txEl>
                                              <p:pRg st="3" end="3"/>
                                            </p:txEl>
                                          </p:spTgt>
                                        </p:tgtEl>
                                        <p:attrNameLst>
                                          <p:attrName>style.color</p:attrName>
                                        </p:attrNameLst>
                                      </p:cBhvr>
                                      <p:to>
                                        <a:srgbClr val="323A3E"/>
                                      </p:to>
                                    </p:animClr>
                                  </p:childTnLst>
                                </p:cTn>
                              </p:par>
                              <p:par>
                                <p:cTn id="48" presetID="3" presetClass="emph" presetSubtype="2" fill="hold" nodeType="withEffect">
                                  <p:stCondLst>
                                    <p:cond delay="0"/>
                                  </p:stCondLst>
                                  <p:childTnLst>
                                    <p:animClr clrSpc="rgb" dir="cw">
                                      <p:cBhvr override="childStyle">
                                        <p:cTn id="49" dur="250" fill="hold"/>
                                        <p:tgtEl>
                                          <p:spTgt spid="4">
                                            <p:txEl>
                                              <p:pRg st="5" end="5"/>
                                            </p:txEl>
                                          </p:spTgt>
                                        </p:tgtEl>
                                        <p:attrNameLst>
                                          <p:attrName>style.color</p:attrName>
                                        </p:attrNameLst>
                                      </p:cBhvr>
                                      <p:to>
                                        <a:srgbClr val="2C2C2C"/>
                                      </p:to>
                                    </p:animClr>
                                  </p:childTnLst>
                                </p:cTn>
                              </p:par>
                              <p:par>
                                <p:cTn id="50" presetID="3" presetClass="emph" presetSubtype="2" fill="hold" nodeType="withEffect">
                                  <p:stCondLst>
                                    <p:cond delay="0"/>
                                  </p:stCondLst>
                                  <p:childTnLst>
                                    <p:animClr clrSpc="rgb" dir="cw">
                                      <p:cBhvr override="childStyle">
                                        <p:cTn id="51" dur="250" fill="hold"/>
                                        <p:tgtEl>
                                          <p:spTgt spid="4">
                                            <p:txEl>
                                              <p:pRg st="4" end="4"/>
                                            </p:txEl>
                                          </p:spTgt>
                                        </p:tgtEl>
                                        <p:attrNameLst>
                                          <p:attrName>style.color</p:attrName>
                                        </p:attrNameLst>
                                      </p:cBhvr>
                                      <p:to>
                                        <a:srgbClr val="2C2C2C"/>
                                      </p:to>
                                    </p:animClr>
                                  </p:childTnLst>
                                </p:cTn>
                              </p:par>
                            </p:childTnLst>
                          </p:cTn>
                        </p:par>
                      </p:childTnLst>
                    </p:cTn>
                  </p:par>
                  <p:par>
                    <p:cTn id="52" fill="hold">
                      <p:stCondLst>
                        <p:cond delay="indefinite"/>
                      </p:stCondLst>
                      <p:childTnLst>
                        <p:par>
                          <p:cTn id="53" fill="hold">
                            <p:stCondLst>
                              <p:cond delay="0"/>
                            </p:stCondLst>
                            <p:childTnLst>
                              <p:par>
                                <p:cTn id="54" presetID="10" presetClass="entr" presetSubtype="0" fill="hold" grpId="0" nodeType="clickEffect">
                                  <p:stCondLst>
                                    <p:cond delay="0"/>
                                  </p:stCondLst>
                                  <p:childTnLst>
                                    <p:set>
                                      <p:cBhvr>
                                        <p:cTn id="55" dur="1" fill="hold">
                                          <p:stCondLst>
                                            <p:cond delay="0"/>
                                          </p:stCondLst>
                                        </p:cTn>
                                        <p:tgtEl>
                                          <p:spTgt spid="13"/>
                                        </p:tgtEl>
                                        <p:attrNameLst>
                                          <p:attrName>style.visibility</p:attrName>
                                        </p:attrNameLst>
                                      </p:cBhvr>
                                      <p:to>
                                        <p:strVal val="visible"/>
                                      </p:to>
                                    </p:set>
                                    <p:animEffect transition="in" filter="fade">
                                      <p:cBhvr>
                                        <p:cTn id="56" dur="250"/>
                                        <p:tgtEl>
                                          <p:spTgt spid="13"/>
                                        </p:tgtEl>
                                      </p:cBhvr>
                                    </p:animEffect>
                                  </p:childTnLst>
                                </p:cTn>
                              </p:par>
                              <p:par>
                                <p:cTn id="57" presetID="10" presetClass="entr" presetSubtype="0" fill="hold" nodeType="withEffect">
                                  <p:stCondLst>
                                    <p:cond delay="0"/>
                                  </p:stCondLst>
                                  <p:childTnLst>
                                    <p:set>
                                      <p:cBhvr>
                                        <p:cTn id="58" dur="1" fill="hold">
                                          <p:stCondLst>
                                            <p:cond delay="0"/>
                                          </p:stCondLst>
                                        </p:cTn>
                                        <p:tgtEl>
                                          <p:spTgt spid="14"/>
                                        </p:tgtEl>
                                        <p:attrNameLst>
                                          <p:attrName>style.visibility</p:attrName>
                                        </p:attrNameLst>
                                      </p:cBhvr>
                                      <p:to>
                                        <p:strVal val="visible"/>
                                      </p:to>
                                    </p:set>
                                    <p:animEffect transition="in" filter="fade">
                                      <p:cBhvr>
                                        <p:cTn id="59" dur="25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6" grpId="1" animBg="1"/>
      <p:bldP spid="10" grpId="0" animBg="1"/>
      <p:bldP spid="10" grpId="1" animBg="1"/>
      <p:bldP spid="11" grpId="0" animBg="1"/>
      <p:bldP spid="13" grpId="0" animBg="1"/>
    </p:bldLst>
  </p:timing>
</p:sld>
</file>

<file path=ppt/slides/slide9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pSp>
        <p:nvGrpSpPr>
          <p:cNvPr id="11" name="Group 2"/>
          <p:cNvGrpSpPr/>
          <p:nvPr/>
        </p:nvGrpSpPr>
        <p:grpSpPr>
          <a:xfrm>
            <a:off x="-1200" y="6642289"/>
            <a:ext cx="12436794" cy="360996"/>
            <a:chOff x="2577137" y="4571778"/>
            <a:chExt cx="9101124" cy="1390560"/>
          </a:xfrm>
        </p:grpSpPr>
        <p:sp>
          <p:nvSpPr>
            <p:cNvPr id="12" name="TextBox 11"/>
            <p:cNvSpPr txBox="1"/>
            <p:nvPr/>
          </p:nvSpPr>
          <p:spPr>
            <a:xfrm>
              <a:off x="2577137" y="4571778"/>
              <a:ext cx="3034890" cy="1390458"/>
            </a:xfrm>
            <a:prstGeom prst="rect">
              <a:avLst/>
            </a:prstGeom>
            <a:solidFill>
              <a:schemeClr val="accent4"/>
            </a:solidFill>
          </p:spPr>
          <p:txBody>
            <a:bodyPr wrap="square" lIns="457135" tIns="137141" rIns="365707" rtlCol="0">
              <a:noAutofit/>
            </a:bodyPr>
            <a:lstStyle/>
            <a:p>
              <a:pPr defTabSz="932515" fontAlgn="auto">
                <a:lnSpc>
                  <a:spcPts val="3060"/>
                </a:lnSpc>
                <a:spcBef>
                  <a:spcPts val="0"/>
                </a:spcBef>
                <a:spcAft>
                  <a:spcPts val="0"/>
                </a:spcAft>
              </a:pPr>
              <a:r>
                <a:rPr lang="en-US" sz="2856" dirty="0">
                  <a:solidFill>
                    <a:srgbClr val="FFFFFF"/>
                  </a:solidFill>
                  <a:latin typeface="Segoe UI Light"/>
                  <a:ea typeface="+mn-ea"/>
                  <a:cs typeface="+mn-cs"/>
                </a:rPr>
                <a:t> </a:t>
              </a:r>
            </a:p>
          </p:txBody>
        </p:sp>
        <p:sp>
          <p:nvSpPr>
            <p:cNvPr id="13" name="TextBox 12"/>
            <p:cNvSpPr txBox="1"/>
            <p:nvPr/>
          </p:nvSpPr>
          <p:spPr>
            <a:xfrm>
              <a:off x="5612027" y="4572324"/>
              <a:ext cx="6066234" cy="1390014"/>
            </a:xfrm>
            <a:prstGeom prst="rect">
              <a:avLst/>
            </a:prstGeom>
            <a:solidFill>
              <a:schemeClr val="accent4">
                <a:lumMod val="75000"/>
              </a:schemeClr>
            </a:solidFill>
          </p:spPr>
          <p:txBody>
            <a:bodyPr wrap="square" lIns="457135" tIns="137141" rIns="639989" rtlCol="0">
              <a:noAutofit/>
            </a:bodyPr>
            <a:lstStyle/>
            <a:p>
              <a:pPr defTabSz="932055" fontAlgn="auto">
                <a:lnSpc>
                  <a:spcPts val="3001"/>
                </a:lnSpc>
                <a:spcBef>
                  <a:spcPts val="0"/>
                </a:spcBef>
                <a:spcAft>
                  <a:spcPts val="0"/>
                </a:spcAft>
                <a:defRPr/>
              </a:pPr>
              <a:endParaRPr lang="en-US" sz="2856" kern="0" dirty="0">
                <a:solidFill>
                  <a:srgbClr val="FFFFFF"/>
                </a:solidFill>
                <a:latin typeface="Segoe UI Light"/>
                <a:ea typeface="+mn-ea"/>
                <a:cs typeface="+mn-cs"/>
              </a:endParaRPr>
            </a:p>
          </p:txBody>
        </p:sp>
      </p:grpSp>
      <p:sp>
        <p:nvSpPr>
          <p:cNvPr id="20" name="TextBox 19"/>
          <p:cNvSpPr txBox="1"/>
          <p:nvPr/>
        </p:nvSpPr>
        <p:spPr>
          <a:xfrm>
            <a:off x="1" y="6642289"/>
            <a:ext cx="3806190" cy="352236"/>
          </a:xfrm>
          <a:prstGeom prst="rect">
            <a:avLst/>
          </a:prstGeom>
          <a:noFill/>
        </p:spPr>
        <p:txBody>
          <a:bodyPr wrap="square" lIns="365760" tIns="146304" rIns="182880" bIns="146304" rtlCol="0" anchor="ctr" anchorCtr="0">
            <a:noAutofit/>
          </a:bodyPr>
          <a:lstStyle/>
          <a:p>
            <a:pPr>
              <a:lnSpc>
                <a:spcPct val="90000"/>
              </a:lnSpc>
              <a:spcAft>
                <a:spcPts val="600"/>
              </a:spcAft>
            </a:pPr>
            <a:r>
              <a:rPr lang="en-US" sz="1400" dirty="0">
                <a:solidFill>
                  <a:schemeClr val="bg1"/>
                </a:solidFill>
                <a:latin typeface="Segoe UI Semibold" panose="020B0702040204020203" pitchFamily="34" charset="0"/>
                <a:ea typeface="Segoe UI Black" panose="020B0A02040204020203" pitchFamily="34" charset="0"/>
                <a:cs typeface="Segoe UI Semibold" panose="020B0702040204020203" pitchFamily="34" charset="0"/>
              </a:rPr>
              <a:t>Security</a:t>
            </a:r>
          </a:p>
        </p:txBody>
      </p:sp>
      <p:sp>
        <p:nvSpPr>
          <p:cNvPr id="14" name="Text Placeholder 2"/>
          <p:cNvSpPr txBox="1">
            <a:spLocks/>
          </p:cNvSpPr>
          <p:nvPr/>
        </p:nvSpPr>
        <p:spPr>
          <a:xfrm>
            <a:off x="444676" y="1377434"/>
            <a:ext cx="6561242" cy="4981673"/>
          </a:xfrm>
          <a:prstGeom prst="rect">
            <a:avLst/>
          </a:prstGeom>
          <a:solidFill>
            <a:schemeClr val="bg1">
              <a:lumMod val="95000"/>
            </a:schemeClr>
          </a:solidFill>
          <a:ln w="63500" cap="sq">
            <a:solidFill>
              <a:srgbClr val="C00000"/>
            </a:solidFill>
            <a:miter lim="800000"/>
          </a:ln>
        </p:spPr>
        <p:txBody>
          <a:bodyPr lIns="182880" tIns="182880" rIns="182880" bIns="182880" anchor="t" anchorCtr="0"/>
          <a:lstStyle>
            <a:lvl1pPr marL="342900" indent="-342900" algn="l" defTabSz="931863" rtl="0" fontAlgn="base">
              <a:lnSpc>
                <a:spcPct val="90000"/>
              </a:lnSpc>
              <a:spcBef>
                <a:spcPct val="20000"/>
              </a:spcBef>
              <a:spcAft>
                <a:spcPct val="0"/>
              </a:spcAft>
              <a:buSzPct val="90000"/>
              <a:buFont typeface="Arial" charset="0"/>
              <a:buChar char="•"/>
              <a:defRPr sz="4000" kern="1200">
                <a:solidFill>
                  <a:schemeClr val="accent1"/>
                </a:solidFill>
                <a:latin typeface="+mj-lt"/>
                <a:ea typeface="ＭＳ Ｐゴシック" charset="0"/>
                <a:cs typeface="ＭＳ Ｐゴシック" charset="0"/>
              </a:defRPr>
            </a:lvl1pPr>
            <a:lvl2pPr marL="584200" indent="-241300" algn="l" defTabSz="931863" rtl="0" fontAlgn="base">
              <a:lnSpc>
                <a:spcPct val="90000"/>
              </a:lnSpc>
              <a:spcBef>
                <a:spcPct val="20000"/>
              </a:spcBef>
              <a:spcAft>
                <a:spcPct val="0"/>
              </a:spcAft>
              <a:buSzPct val="90000"/>
              <a:buFont typeface="Arial" charset="0"/>
              <a:buChar char="•"/>
              <a:defRPr sz="2400" kern="1200">
                <a:solidFill>
                  <a:schemeClr val="tx1"/>
                </a:solidFill>
                <a:latin typeface="+mn-lt"/>
                <a:ea typeface="ＭＳ Ｐゴシック" charset="0"/>
                <a:cs typeface="+mn-cs"/>
              </a:defRPr>
            </a:lvl2pPr>
            <a:lvl3pPr marL="800100" indent="-228600" algn="l" defTabSz="931863" rtl="0" fontAlgn="base">
              <a:lnSpc>
                <a:spcPct val="90000"/>
              </a:lnSpc>
              <a:spcBef>
                <a:spcPct val="20000"/>
              </a:spcBef>
              <a:spcAft>
                <a:spcPct val="0"/>
              </a:spcAft>
              <a:buSzPct val="90000"/>
              <a:buFont typeface="Arial" charset="0"/>
              <a:buChar char="•"/>
              <a:defRPr sz="2000" kern="1200">
                <a:solidFill>
                  <a:schemeClr val="tx1"/>
                </a:solidFill>
                <a:latin typeface="+mn-lt"/>
                <a:ea typeface="ＭＳ Ｐゴシック" charset="0"/>
                <a:cs typeface="+mn-cs"/>
              </a:defRPr>
            </a:lvl3pPr>
            <a:lvl4pPr marL="1028700" indent="-228600" algn="l" defTabSz="931863" rtl="0" fontAlgn="base">
              <a:lnSpc>
                <a:spcPct val="90000"/>
              </a:lnSpc>
              <a:spcBef>
                <a:spcPct val="20000"/>
              </a:spcBef>
              <a:spcAft>
                <a:spcPct val="0"/>
              </a:spcAft>
              <a:buSzPct val="90000"/>
              <a:buFont typeface="Arial" charset="0"/>
              <a:buChar char="•"/>
              <a:defRPr kern="1200">
                <a:solidFill>
                  <a:schemeClr val="tx1"/>
                </a:solidFill>
                <a:latin typeface="+mn-lt"/>
                <a:ea typeface="ＭＳ Ｐゴシック" charset="0"/>
                <a:cs typeface="+mn-cs"/>
              </a:defRPr>
            </a:lvl4pPr>
            <a:lvl5pPr marL="1257300" indent="-228600" algn="l" defTabSz="931863" rtl="0" fontAlgn="base">
              <a:lnSpc>
                <a:spcPct val="90000"/>
              </a:lnSpc>
              <a:spcBef>
                <a:spcPct val="20000"/>
              </a:spcBef>
              <a:spcAft>
                <a:spcPct val="0"/>
              </a:spcAft>
              <a:buSzPct val="90000"/>
              <a:buFont typeface="Arial" charset="0"/>
              <a:buChar char="•"/>
              <a:defRPr kern="1200">
                <a:solidFill>
                  <a:schemeClr val="tx1"/>
                </a:solidFill>
                <a:latin typeface="+mn-lt"/>
                <a:ea typeface="ＭＳ Ｐゴシック" charset="0"/>
                <a:cs typeface="+mn-cs"/>
              </a:defRPr>
            </a:lvl5pPr>
            <a:lvl6pPr marL="2565040"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3031412"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97783"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964155"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nSpc>
                <a:spcPct val="107000"/>
              </a:lnSpc>
              <a:buNone/>
            </a:pPr>
            <a:r>
              <a:rPr lang="en-US" sz="1600" dirty="0">
                <a:solidFill>
                  <a:srgbClr val="0000FF"/>
                </a:solidFill>
                <a:latin typeface="Consolas" panose="020B0609020204030204" pitchFamily="49" charset="0"/>
                <a:ea typeface="Calibri" panose="020F0502020204030204" pitchFamily="34" charset="0"/>
                <a:cs typeface="Consolas" panose="020B0609020204030204" pitchFamily="49" charset="0"/>
              </a:rPr>
              <a:t>CREATE FUNCTION </a:t>
            </a:r>
            <a:r>
              <a:rPr lang="en-US" sz="1600" dirty="0" err="1">
                <a:solidFill>
                  <a:srgbClr val="008080"/>
                </a:solidFill>
                <a:latin typeface="Consolas" panose="020B0609020204030204" pitchFamily="49" charset="0"/>
                <a:ea typeface="Calibri" panose="020F0502020204030204" pitchFamily="34" charset="0"/>
                <a:cs typeface="Consolas" panose="020B0609020204030204" pitchFamily="49" charset="0"/>
              </a:rPr>
              <a:t>dbo</a:t>
            </a:r>
            <a:r>
              <a:rPr lang="en-US" sz="1600" dirty="0" err="1">
                <a:solidFill>
                  <a:srgbClr val="808080"/>
                </a:solidFill>
                <a:latin typeface="Consolas" panose="020B0609020204030204" pitchFamily="49" charset="0"/>
                <a:ea typeface="Calibri" panose="020F0502020204030204" pitchFamily="34" charset="0"/>
                <a:cs typeface="Consolas" panose="020B0609020204030204" pitchFamily="49" charset="0"/>
              </a:rPr>
              <a:t>.</a:t>
            </a:r>
            <a:r>
              <a:rPr lang="en-US" sz="1600" dirty="0" err="1">
                <a:solidFill>
                  <a:srgbClr val="008080"/>
                </a:solidFill>
                <a:latin typeface="Consolas" panose="020B0609020204030204" pitchFamily="49" charset="0"/>
                <a:ea typeface="Calibri" panose="020F0502020204030204" pitchFamily="34" charset="0"/>
                <a:cs typeface="Consolas" panose="020B0609020204030204" pitchFamily="49" charset="0"/>
              </a:rPr>
              <a:t>fn_securitypredicate</a:t>
            </a:r>
            <a:r>
              <a:rPr lang="en-US" sz="1600" dirty="0">
                <a:solidFill>
                  <a:srgbClr val="808080"/>
                </a:solidFill>
                <a:latin typeface="Consolas" panose="020B0609020204030204" pitchFamily="49" charset="0"/>
                <a:ea typeface="Calibri" panose="020F0502020204030204" pitchFamily="34" charset="0"/>
                <a:cs typeface="Consolas" panose="020B0609020204030204" pitchFamily="49" charset="0"/>
              </a:rPr>
              <a:t>(</a:t>
            </a:r>
            <a:r>
              <a:rPr lang="en-US" sz="1600" dirty="0">
                <a:solidFill>
                  <a:srgbClr val="008080"/>
                </a:solidFill>
                <a:latin typeface="Consolas" panose="020B0609020204030204" pitchFamily="49" charset="0"/>
                <a:ea typeface="Calibri" panose="020F0502020204030204" pitchFamily="34" charset="0"/>
                <a:cs typeface="Consolas" panose="020B0609020204030204" pitchFamily="49" charset="0"/>
              </a:rPr>
              <a:t>@wing</a:t>
            </a:r>
            <a:r>
              <a:rPr lang="en-US" sz="1600" dirty="0">
                <a:solidFill>
                  <a:prstClr val="black"/>
                </a:solidFill>
                <a:latin typeface="Consolas" panose="020B0609020204030204" pitchFamily="49" charset="0"/>
                <a:ea typeface="Calibri" panose="020F0502020204030204" pitchFamily="34" charset="0"/>
                <a:cs typeface="Consolas" panose="020B0609020204030204" pitchFamily="49" charset="0"/>
              </a:rPr>
              <a:t> </a:t>
            </a:r>
            <a:r>
              <a:rPr lang="en-US" sz="1600" dirty="0" err="1">
                <a:solidFill>
                  <a:srgbClr val="0000FF"/>
                </a:solidFill>
                <a:latin typeface="Consolas" panose="020B0609020204030204" pitchFamily="49" charset="0"/>
                <a:ea typeface="Calibri" panose="020F0502020204030204" pitchFamily="34" charset="0"/>
                <a:cs typeface="Consolas" panose="020B0609020204030204" pitchFamily="49" charset="0"/>
              </a:rPr>
              <a:t>int</a:t>
            </a:r>
            <a:r>
              <a:rPr lang="en-US" sz="1600" dirty="0">
                <a:solidFill>
                  <a:srgbClr val="808080"/>
                </a:solidFill>
                <a:latin typeface="Consolas" panose="020B0609020204030204" pitchFamily="49" charset="0"/>
                <a:ea typeface="Calibri" panose="020F0502020204030204" pitchFamily="34" charset="0"/>
                <a:cs typeface="Consolas" panose="020B0609020204030204" pitchFamily="49" charset="0"/>
              </a:rPr>
              <a:t>)</a:t>
            </a:r>
            <a:endParaRPr lang="en-US" sz="1600" dirty="0">
              <a:solidFill>
                <a:prstClr val="black"/>
              </a:solidFill>
              <a:latin typeface="Consolas" panose="020B0609020204030204" pitchFamily="49" charset="0"/>
              <a:ea typeface="Calibri" panose="020F0502020204030204" pitchFamily="34" charset="0"/>
              <a:cs typeface="Consolas" panose="020B0609020204030204" pitchFamily="49" charset="0"/>
            </a:endParaRPr>
          </a:p>
          <a:p>
            <a:pPr marL="0" indent="0">
              <a:lnSpc>
                <a:spcPct val="107000"/>
              </a:lnSpc>
              <a:buNone/>
            </a:pPr>
            <a:r>
              <a:rPr lang="en-US" sz="1600" dirty="0">
                <a:solidFill>
                  <a:srgbClr val="0000FF"/>
                </a:solidFill>
                <a:latin typeface="Consolas" panose="020B0609020204030204" pitchFamily="49" charset="0"/>
                <a:ea typeface="Calibri" panose="020F0502020204030204" pitchFamily="34" charset="0"/>
                <a:cs typeface="Consolas" panose="020B0609020204030204" pitchFamily="49" charset="0"/>
              </a:rPr>
              <a:t>   RETURNS</a:t>
            </a:r>
            <a:r>
              <a:rPr lang="en-US" sz="1600" dirty="0">
                <a:solidFill>
                  <a:prstClr val="black"/>
                </a:solidFill>
                <a:latin typeface="Consolas" panose="020B0609020204030204" pitchFamily="49" charset="0"/>
                <a:ea typeface="Calibri" panose="020F0502020204030204" pitchFamily="34" charset="0"/>
                <a:cs typeface="Consolas" panose="020B0609020204030204" pitchFamily="49" charset="0"/>
              </a:rPr>
              <a:t> </a:t>
            </a:r>
            <a:r>
              <a:rPr lang="en-US" sz="1600" dirty="0">
                <a:solidFill>
                  <a:srgbClr val="0000FF"/>
                </a:solidFill>
                <a:latin typeface="Consolas" panose="020B0609020204030204" pitchFamily="49" charset="0"/>
                <a:ea typeface="Calibri" panose="020F0502020204030204" pitchFamily="34" charset="0"/>
                <a:cs typeface="Consolas" panose="020B0609020204030204" pitchFamily="49" charset="0"/>
              </a:rPr>
              <a:t>TABLE WITH SCHEMABINDING AS</a:t>
            </a:r>
            <a:endParaRPr lang="en-US" sz="1600" dirty="0">
              <a:solidFill>
                <a:prstClr val="black"/>
              </a:solidFill>
              <a:latin typeface="Consolas" panose="020B0609020204030204" pitchFamily="49" charset="0"/>
              <a:ea typeface="Calibri" panose="020F0502020204030204" pitchFamily="34" charset="0"/>
              <a:cs typeface="Consolas" panose="020B0609020204030204" pitchFamily="49" charset="0"/>
            </a:endParaRPr>
          </a:p>
          <a:p>
            <a:pPr marL="0" indent="0">
              <a:lnSpc>
                <a:spcPct val="107000"/>
              </a:lnSpc>
              <a:buNone/>
            </a:pPr>
            <a:r>
              <a:rPr lang="en-US" sz="1600" dirty="0">
                <a:solidFill>
                  <a:srgbClr val="0000FF"/>
                </a:solidFill>
                <a:latin typeface="Consolas" panose="020B0609020204030204" pitchFamily="49" charset="0"/>
                <a:ea typeface="Calibri" panose="020F0502020204030204" pitchFamily="34" charset="0"/>
                <a:cs typeface="Consolas" panose="020B0609020204030204" pitchFamily="49" charset="0"/>
              </a:rPr>
              <a:t>   return</a:t>
            </a:r>
            <a:r>
              <a:rPr lang="en-US" sz="1600" dirty="0">
                <a:solidFill>
                  <a:prstClr val="black"/>
                </a:solidFill>
                <a:latin typeface="Consolas" panose="020B0609020204030204" pitchFamily="49" charset="0"/>
                <a:ea typeface="Calibri" panose="020F0502020204030204" pitchFamily="34" charset="0"/>
                <a:cs typeface="Consolas" panose="020B0609020204030204" pitchFamily="49" charset="0"/>
              </a:rPr>
              <a:t> </a:t>
            </a:r>
            <a:r>
              <a:rPr lang="en-US" sz="1600" dirty="0">
                <a:solidFill>
                  <a:srgbClr val="0000FF"/>
                </a:solidFill>
                <a:latin typeface="Consolas" panose="020B0609020204030204" pitchFamily="49" charset="0"/>
                <a:ea typeface="Calibri" panose="020F0502020204030204" pitchFamily="34" charset="0"/>
                <a:cs typeface="Consolas" panose="020B0609020204030204" pitchFamily="49" charset="0"/>
              </a:rPr>
              <a:t>SELECT</a:t>
            </a:r>
            <a:r>
              <a:rPr lang="en-US" sz="1600" dirty="0">
                <a:solidFill>
                  <a:prstClr val="black"/>
                </a:solidFill>
                <a:latin typeface="Consolas" panose="020B0609020204030204" pitchFamily="49" charset="0"/>
                <a:ea typeface="Calibri" panose="020F0502020204030204" pitchFamily="34" charset="0"/>
                <a:cs typeface="Consolas" panose="020B0609020204030204" pitchFamily="49" charset="0"/>
              </a:rPr>
              <a:t> 1 </a:t>
            </a:r>
            <a:r>
              <a:rPr lang="en-US" sz="1600" dirty="0">
                <a:solidFill>
                  <a:srgbClr val="0000FF"/>
                </a:solidFill>
                <a:latin typeface="Consolas" panose="020B0609020204030204" pitchFamily="49" charset="0"/>
                <a:ea typeface="Calibri" panose="020F0502020204030204" pitchFamily="34" charset="0"/>
                <a:cs typeface="Consolas" panose="020B0609020204030204" pitchFamily="49" charset="0"/>
              </a:rPr>
              <a:t>as</a:t>
            </a:r>
            <a:r>
              <a:rPr lang="en-US" sz="1600" dirty="0">
                <a:solidFill>
                  <a:prstClr val="black"/>
                </a:solidFill>
                <a:latin typeface="Consolas" panose="020B0609020204030204" pitchFamily="49" charset="0"/>
                <a:ea typeface="Calibri" panose="020F0502020204030204" pitchFamily="34" charset="0"/>
                <a:cs typeface="Consolas" panose="020B0609020204030204" pitchFamily="49" charset="0"/>
              </a:rPr>
              <a:t> </a:t>
            </a:r>
            <a:r>
              <a:rPr lang="en-US" sz="1600" dirty="0">
                <a:solidFill>
                  <a:srgbClr val="008080"/>
                </a:solidFill>
                <a:latin typeface="Consolas" panose="020B0609020204030204" pitchFamily="49" charset="0"/>
                <a:ea typeface="Calibri" panose="020F0502020204030204" pitchFamily="34" charset="0"/>
                <a:cs typeface="Consolas" panose="020B0609020204030204" pitchFamily="49" charset="0"/>
              </a:rPr>
              <a:t>[</a:t>
            </a:r>
            <a:r>
              <a:rPr lang="en-US" sz="1600" dirty="0" err="1">
                <a:solidFill>
                  <a:srgbClr val="008080"/>
                </a:solidFill>
                <a:latin typeface="Consolas" panose="020B0609020204030204" pitchFamily="49" charset="0"/>
                <a:ea typeface="Calibri" panose="020F0502020204030204" pitchFamily="34" charset="0"/>
                <a:cs typeface="Consolas" panose="020B0609020204030204" pitchFamily="49" charset="0"/>
              </a:rPr>
              <a:t>fn_securitypredicate_result</a:t>
            </a:r>
            <a:r>
              <a:rPr lang="en-US" sz="1600" dirty="0">
                <a:solidFill>
                  <a:srgbClr val="008080"/>
                </a:solidFill>
                <a:latin typeface="Consolas" panose="020B0609020204030204" pitchFamily="49" charset="0"/>
                <a:ea typeface="Calibri" panose="020F0502020204030204" pitchFamily="34" charset="0"/>
                <a:cs typeface="Consolas" panose="020B0609020204030204" pitchFamily="49" charset="0"/>
              </a:rPr>
              <a:t>]</a:t>
            </a:r>
            <a:r>
              <a:rPr lang="en-US" sz="1600" dirty="0">
                <a:solidFill>
                  <a:prstClr val="black"/>
                </a:solidFill>
                <a:latin typeface="Consolas" panose="020B0609020204030204" pitchFamily="49" charset="0"/>
                <a:ea typeface="Calibri" panose="020F0502020204030204" pitchFamily="34" charset="0"/>
                <a:cs typeface="Consolas" panose="020B0609020204030204" pitchFamily="49" charset="0"/>
              </a:rPr>
              <a:t> </a:t>
            </a:r>
            <a:r>
              <a:rPr lang="en-US" sz="1600" dirty="0">
                <a:solidFill>
                  <a:srgbClr val="0000FF"/>
                </a:solidFill>
                <a:latin typeface="Consolas" panose="020B0609020204030204" pitchFamily="49" charset="0"/>
                <a:ea typeface="Calibri" panose="020F0502020204030204" pitchFamily="34" charset="0"/>
                <a:cs typeface="Consolas" panose="020B0609020204030204" pitchFamily="49" charset="0"/>
              </a:rPr>
              <a:t>FROM</a:t>
            </a:r>
            <a:endParaRPr lang="en-US" sz="1600" dirty="0">
              <a:solidFill>
                <a:prstClr val="black"/>
              </a:solidFill>
              <a:latin typeface="Consolas" panose="020B0609020204030204" pitchFamily="49" charset="0"/>
              <a:ea typeface="Calibri" panose="020F0502020204030204" pitchFamily="34" charset="0"/>
              <a:cs typeface="Consolas" panose="020B0609020204030204" pitchFamily="49" charset="0"/>
            </a:endParaRPr>
          </a:p>
          <a:p>
            <a:pPr marL="0" indent="0">
              <a:lnSpc>
                <a:spcPct val="107000"/>
              </a:lnSpc>
              <a:buNone/>
            </a:pPr>
            <a:r>
              <a:rPr lang="en-US" sz="1600" dirty="0">
                <a:solidFill>
                  <a:srgbClr val="008080"/>
                </a:solidFill>
                <a:latin typeface="Consolas" panose="020B0609020204030204" pitchFamily="49" charset="0"/>
                <a:ea typeface="Calibri" panose="020F0502020204030204" pitchFamily="34" charset="0"/>
                <a:cs typeface="Consolas" panose="020B0609020204030204" pitchFamily="49" charset="0"/>
              </a:rPr>
              <a:t>        </a:t>
            </a:r>
            <a:r>
              <a:rPr lang="en-US" sz="1600" dirty="0" err="1">
                <a:solidFill>
                  <a:srgbClr val="008080"/>
                </a:solidFill>
                <a:latin typeface="Consolas" panose="020B0609020204030204" pitchFamily="49" charset="0"/>
                <a:ea typeface="Calibri" panose="020F0502020204030204" pitchFamily="34" charset="0"/>
                <a:cs typeface="Consolas" panose="020B0609020204030204" pitchFamily="49" charset="0"/>
              </a:rPr>
              <a:t>StaffDuties</a:t>
            </a:r>
            <a:r>
              <a:rPr lang="en-US" sz="1600" dirty="0">
                <a:solidFill>
                  <a:prstClr val="black"/>
                </a:solidFill>
                <a:latin typeface="Consolas" panose="020B0609020204030204" pitchFamily="49" charset="0"/>
                <a:ea typeface="Calibri" panose="020F0502020204030204" pitchFamily="34" charset="0"/>
                <a:cs typeface="Consolas" panose="020B0609020204030204" pitchFamily="49" charset="0"/>
              </a:rPr>
              <a:t> </a:t>
            </a:r>
            <a:r>
              <a:rPr lang="en-US" sz="1600" dirty="0">
                <a:solidFill>
                  <a:srgbClr val="008080"/>
                </a:solidFill>
                <a:latin typeface="Consolas" panose="020B0609020204030204" pitchFamily="49" charset="0"/>
                <a:ea typeface="Calibri" panose="020F0502020204030204" pitchFamily="34" charset="0"/>
                <a:cs typeface="Consolas" panose="020B0609020204030204" pitchFamily="49" charset="0"/>
              </a:rPr>
              <a:t>d</a:t>
            </a:r>
            <a:r>
              <a:rPr lang="en-US" sz="1600" dirty="0">
                <a:solidFill>
                  <a:prstClr val="black"/>
                </a:solidFill>
                <a:latin typeface="Consolas" panose="020B0609020204030204" pitchFamily="49" charset="0"/>
                <a:ea typeface="Calibri" panose="020F0502020204030204" pitchFamily="34" charset="0"/>
                <a:cs typeface="Consolas" panose="020B0609020204030204" pitchFamily="49" charset="0"/>
              </a:rPr>
              <a:t> </a:t>
            </a:r>
            <a:r>
              <a:rPr lang="en-US" sz="1600" dirty="0">
                <a:solidFill>
                  <a:srgbClr val="808080"/>
                </a:solidFill>
                <a:latin typeface="Consolas" panose="020B0609020204030204" pitchFamily="49" charset="0"/>
                <a:ea typeface="Calibri" panose="020F0502020204030204" pitchFamily="34" charset="0"/>
                <a:cs typeface="Consolas" panose="020B0609020204030204" pitchFamily="49" charset="0"/>
              </a:rPr>
              <a:t>INNER</a:t>
            </a:r>
            <a:r>
              <a:rPr lang="en-US" sz="1600" dirty="0">
                <a:solidFill>
                  <a:prstClr val="black"/>
                </a:solidFill>
                <a:latin typeface="Consolas" panose="020B0609020204030204" pitchFamily="49" charset="0"/>
                <a:ea typeface="Calibri" panose="020F0502020204030204" pitchFamily="34" charset="0"/>
                <a:cs typeface="Consolas" panose="020B0609020204030204" pitchFamily="49" charset="0"/>
              </a:rPr>
              <a:t> </a:t>
            </a:r>
            <a:r>
              <a:rPr lang="en-US" sz="1600" dirty="0">
                <a:solidFill>
                  <a:srgbClr val="808080"/>
                </a:solidFill>
                <a:latin typeface="Consolas" panose="020B0609020204030204" pitchFamily="49" charset="0"/>
                <a:ea typeface="Calibri" panose="020F0502020204030204" pitchFamily="34" charset="0"/>
                <a:cs typeface="Consolas" panose="020B0609020204030204" pitchFamily="49" charset="0"/>
              </a:rPr>
              <a:t>JOIN</a:t>
            </a:r>
            <a:r>
              <a:rPr lang="en-US" sz="1600" dirty="0">
                <a:solidFill>
                  <a:prstClr val="black"/>
                </a:solidFill>
                <a:latin typeface="Consolas" panose="020B0609020204030204" pitchFamily="49" charset="0"/>
                <a:ea typeface="Calibri" panose="020F0502020204030204" pitchFamily="34" charset="0"/>
                <a:cs typeface="Consolas" panose="020B0609020204030204" pitchFamily="49" charset="0"/>
              </a:rPr>
              <a:t> </a:t>
            </a:r>
            <a:r>
              <a:rPr lang="en-US" sz="1600" dirty="0">
                <a:solidFill>
                  <a:srgbClr val="008080"/>
                </a:solidFill>
                <a:latin typeface="Consolas" panose="020B0609020204030204" pitchFamily="49" charset="0"/>
                <a:ea typeface="Calibri" panose="020F0502020204030204" pitchFamily="34" charset="0"/>
                <a:cs typeface="Consolas" panose="020B0609020204030204" pitchFamily="49" charset="0"/>
              </a:rPr>
              <a:t>Employees</a:t>
            </a:r>
            <a:r>
              <a:rPr lang="en-US" sz="1600" dirty="0">
                <a:solidFill>
                  <a:prstClr val="black"/>
                </a:solidFill>
                <a:latin typeface="Consolas" panose="020B0609020204030204" pitchFamily="49" charset="0"/>
                <a:ea typeface="Calibri" panose="020F0502020204030204" pitchFamily="34" charset="0"/>
                <a:cs typeface="Consolas" panose="020B0609020204030204" pitchFamily="49" charset="0"/>
              </a:rPr>
              <a:t> </a:t>
            </a:r>
            <a:r>
              <a:rPr lang="en-US" sz="1600" dirty="0">
                <a:solidFill>
                  <a:srgbClr val="008080"/>
                </a:solidFill>
                <a:latin typeface="Consolas" panose="020B0609020204030204" pitchFamily="49" charset="0"/>
                <a:ea typeface="Calibri" panose="020F0502020204030204" pitchFamily="34" charset="0"/>
                <a:cs typeface="Consolas" panose="020B0609020204030204" pitchFamily="49" charset="0"/>
              </a:rPr>
              <a:t>e</a:t>
            </a:r>
            <a:r>
              <a:rPr lang="en-US" sz="1600" dirty="0">
                <a:solidFill>
                  <a:prstClr val="black"/>
                </a:solidFill>
                <a:latin typeface="Consolas" panose="020B0609020204030204" pitchFamily="49" charset="0"/>
                <a:ea typeface="Calibri" panose="020F0502020204030204" pitchFamily="34" charset="0"/>
                <a:cs typeface="Consolas" panose="020B0609020204030204" pitchFamily="49" charset="0"/>
              </a:rPr>
              <a:t> </a:t>
            </a:r>
          </a:p>
          <a:p>
            <a:pPr marL="0" indent="0">
              <a:lnSpc>
                <a:spcPct val="107000"/>
              </a:lnSpc>
              <a:buNone/>
            </a:pPr>
            <a:r>
              <a:rPr lang="en-US" sz="1600" dirty="0">
                <a:solidFill>
                  <a:srgbClr val="0000FF"/>
                </a:solidFill>
                <a:latin typeface="Consolas" panose="020B0609020204030204" pitchFamily="49" charset="0"/>
                <a:ea typeface="Calibri" panose="020F0502020204030204" pitchFamily="34" charset="0"/>
                <a:cs typeface="Consolas" panose="020B0609020204030204" pitchFamily="49" charset="0"/>
              </a:rPr>
              <a:t>        ON </a:t>
            </a:r>
            <a:r>
              <a:rPr lang="en-US" sz="1600" dirty="0">
                <a:solidFill>
                  <a:srgbClr val="808080"/>
                </a:solidFill>
                <a:latin typeface="Consolas" panose="020B0609020204030204" pitchFamily="49" charset="0"/>
                <a:ea typeface="Calibri" panose="020F0502020204030204" pitchFamily="34" charset="0"/>
                <a:cs typeface="Consolas" panose="020B0609020204030204" pitchFamily="49" charset="0"/>
              </a:rPr>
              <a:t>(</a:t>
            </a:r>
            <a:r>
              <a:rPr lang="en-US" sz="1600" dirty="0" err="1">
                <a:solidFill>
                  <a:srgbClr val="008080"/>
                </a:solidFill>
                <a:latin typeface="Consolas" panose="020B0609020204030204" pitchFamily="49" charset="0"/>
                <a:ea typeface="Calibri" panose="020F0502020204030204" pitchFamily="34" charset="0"/>
                <a:cs typeface="Consolas" panose="020B0609020204030204" pitchFamily="49" charset="0"/>
              </a:rPr>
              <a:t>d</a:t>
            </a:r>
            <a:r>
              <a:rPr lang="en-US" sz="1600" dirty="0" err="1">
                <a:solidFill>
                  <a:srgbClr val="808080"/>
                </a:solidFill>
                <a:latin typeface="Consolas" panose="020B0609020204030204" pitchFamily="49" charset="0"/>
                <a:ea typeface="Calibri" panose="020F0502020204030204" pitchFamily="34" charset="0"/>
                <a:cs typeface="Consolas" panose="020B0609020204030204" pitchFamily="49" charset="0"/>
              </a:rPr>
              <a:t>.</a:t>
            </a:r>
            <a:r>
              <a:rPr lang="en-US" sz="1600" dirty="0" err="1">
                <a:solidFill>
                  <a:srgbClr val="008080"/>
                </a:solidFill>
                <a:latin typeface="Consolas" panose="020B0609020204030204" pitchFamily="49" charset="0"/>
                <a:ea typeface="Calibri" panose="020F0502020204030204" pitchFamily="34" charset="0"/>
                <a:cs typeface="Consolas" panose="020B0609020204030204" pitchFamily="49" charset="0"/>
              </a:rPr>
              <a:t>EmpId</a:t>
            </a:r>
            <a:r>
              <a:rPr lang="en-US" sz="1600" dirty="0">
                <a:solidFill>
                  <a:prstClr val="black"/>
                </a:solidFill>
                <a:latin typeface="Consolas" panose="020B0609020204030204" pitchFamily="49" charset="0"/>
                <a:ea typeface="Calibri" panose="020F0502020204030204" pitchFamily="34" charset="0"/>
                <a:cs typeface="Consolas" panose="020B0609020204030204" pitchFamily="49" charset="0"/>
              </a:rPr>
              <a:t> </a:t>
            </a:r>
            <a:r>
              <a:rPr lang="en-US" sz="1600" dirty="0">
                <a:solidFill>
                  <a:srgbClr val="808080"/>
                </a:solidFill>
                <a:latin typeface="Consolas" panose="020B0609020204030204" pitchFamily="49" charset="0"/>
                <a:ea typeface="Calibri" panose="020F0502020204030204" pitchFamily="34" charset="0"/>
                <a:cs typeface="Consolas" panose="020B0609020204030204" pitchFamily="49" charset="0"/>
              </a:rPr>
              <a:t>=</a:t>
            </a:r>
            <a:r>
              <a:rPr lang="en-US" sz="1600" dirty="0">
                <a:solidFill>
                  <a:prstClr val="black"/>
                </a:solidFill>
                <a:latin typeface="Consolas" panose="020B0609020204030204" pitchFamily="49" charset="0"/>
                <a:ea typeface="Calibri" panose="020F0502020204030204" pitchFamily="34" charset="0"/>
                <a:cs typeface="Consolas" panose="020B0609020204030204" pitchFamily="49" charset="0"/>
              </a:rPr>
              <a:t> </a:t>
            </a:r>
            <a:r>
              <a:rPr lang="en-US" sz="1600" dirty="0" err="1">
                <a:solidFill>
                  <a:srgbClr val="008080"/>
                </a:solidFill>
                <a:latin typeface="Consolas" panose="020B0609020204030204" pitchFamily="49" charset="0"/>
                <a:ea typeface="Calibri" panose="020F0502020204030204" pitchFamily="34" charset="0"/>
                <a:cs typeface="Consolas" panose="020B0609020204030204" pitchFamily="49" charset="0"/>
              </a:rPr>
              <a:t>e</a:t>
            </a:r>
            <a:r>
              <a:rPr lang="en-US" sz="1600" dirty="0" err="1">
                <a:solidFill>
                  <a:srgbClr val="808080"/>
                </a:solidFill>
                <a:latin typeface="Consolas" panose="020B0609020204030204" pitchFamily="49" charset="0"/>
                <a:ea typeface="Calibri" panose="020F0502020204030204" pitchFamily="34" charset="0"/>
                <a:cs typeface="Consolas" panose="020B0609020204030204" pitchFamily="49" charset="0"/>
              </a:rPr>
              <a:t>.</a:t>
            </a:r>
            <a:r>
              <a:rPr lang="en-US" sz="1600" dirty="0" err="1">
                <a:solidFill>
                  <a:srgbClr val="008080"/>
                </a:solidFill>
                <a:latin typeface="Consolas" panose="020B0609020204030204" pitchFamily="49" charset="0"/>
                <a:ea typeface="Calibri" panose="020F0502020204030204" pitchFamily="34" charset="0"/>
                <a:cs typeface="Consolas" panose="020B0609020204030204" pitchFamily="49" charset="0"/>
              </a:rPr>
              <a:t>EmpId</a:t>
            </a:r>
            <a:r>
              <a:rPr lang="en-US" sz="1600" dirty="0">
                <a:solidFill>
                  <a:srgbClr val="808080"/>
                </a:solidFill>
                <a:latin typeface="Consolas" panose="020B0609020204030204" pitchFamily="49" charset="0"/>
                <a:ea typeface="Calibri" panose="020F0502020204030204" pitchFamily="34" charset="0"/>
                <a:cs typeface="Consolas" panose="020B0609020204030204" pitchFamily="49" charset="0"/>
              </a:rPr>
              <a:t>)</a:t>
            </a:r>
            <a:r>
              <a:rPr lang="en-US" sz="1600" dirty="0">
                <a:solidFill>
                  <a:prstClr val="black"/>
                </a:solidFill>
                <a:latin typeface="Consolas" panose="020B0609020204030204" pitchFamily="49" charset="0"/>
                <a:ea typeface="Calibri" panose="020F0502020204030204" pitchFamily="34" charset="0"/>
                <a:cs typeface="Consolas" panose="020B0609020204030204" pitchFamily="49" charset="0"/>
              </a:rPr>
              <a:t> </a:t>
            </a:r>
          </a:p>
          <a:p>
            <a:pPr marL="0" indent="0">
              <a:lnSpc>
                <a:spcPct val="107000"/>
              </a:lnSpc>
              <a:buNone/>
            </a:pPr>
            <a:r>
              <a:rPr lang="en-US" sz="1600" dirty="0">
                <a:solidFill>
                  <a:srgbClr val="0000FF"/>
                </a:solidFill>
                <a:latin typeface="Consolas" panose="020B0609020204030204" pitchFamily="49" charset="0"/>
                <a:ea typeface="Calibri" panose="020F0502020204030204" pitchFamily="34" charset="0"/>
                <a:cs typeface="Consolas" panose="020B0609020204030204" pitchFamily="49" charset="0"/>
              </a:rPr>
              <a:t>        WHERE</a:t>
            </a:r>
            <a:r>
              <a:rPr lang="en-US" sz="1600" dirty="0">
                <a:solidFill>
                  <a:prstClr val="black"/>
                </a:solidFill>
                <a:latin typeface="Consolas" panose="020B0609020204030204" pitchFamily="49" charset="0"/>
                <a:ea typeface="Calibri" panose="020F0502020204030204" pitchFamily="34" charset="0"/>
                <a:cs typeface="Consolas" panose="020B0609020204030204" pitchFamily="49" charset="0"/>
              </a:rPr>
              <a:t> </a:t>
            </a:r>
            <a:r>
              <a:rPr lang="en-US" sz="1600" dirty="0" err="1">
                <a:solidFill>
                  <a:srgbClr val="008080"/>
                </a:solidFill>
                <a:latin typeface="Consolas" panose="020B0609020204030204" pitchFamily="49" charset="0"/>
                <a:ea typeface="Calibri" panose="020F0502020204030204" pitchFamily="34" charset="0"/>
                <a:cs typeface="Consolas" panose="020B0609020204030204" pitchFamily="49" charset="0"/>
              </a:rPr>
              <a:t>e</a:t>
            </a:r>
            <a:r>
              <a:rPr lang="en-US" sz="1600" dirty="0" err="1">
                <a:solidFill>
                  <a:srgbClr val="808080"/>
                </a:solidFill>
                <a:latin typeface="Consolas" panose="020B0609020204030204" pitchFamily="49" charset="0"/>
                <a:ea typeface="Calibri" panose="020F0502020204030204" pitchFamily="34" charset="0"/>
                <a:cs typeface="Consolas" panose="020B0609020204030204" pitchFamily="49" charset="0"/>
              </a:rPr>
              <a:t>.</a:t>
            </a:r>
            <a:r>
              <a:rPr lang="en-US" sz="1600" dirty="0" err="1">
                <a:solidFill>
                  <a:srgbClr val="008080"/>
                </a:solidFill>
                <a:latin typeface="Consolas" panose="020B0609020204030204" pitchFamily="49" charset="0"/>
                <a:ea typeface="Calibri" panose="020F0502020204030204" pitchFamily="34" charset="0"/>
                <a:cs typeface="Consolas" panose="020B0609020204030204" pitchFamily="49" charset="0"/>
              </a:rPr>
              <a:t>UserSID</a:t>
            </a:r>
            <a:r>
              <a:rPr lang="en-US" sz="1600" dirty="0">
                <a:solidFill>
                  <a:prstClr val="black"/>
                </a:solidFill>
                <a:latin typeface="Consolas" panose="020B0609020204030204" pitchFamily="49" charset="0"/>
                <a:ea typeface="Calibri" panose="020F0502020204030204" pitchFamily="34" charset="0"/>
                <a:cs typeface="Consolas" panose="020B0609020204030204" pitchFamily="49" charset="0"/>
              </a:rPr>
              <a:t> </a:t>
            </a:r>
            <a:r>
              <a:rPr lang="en-US" sz="1600" dirty="0">
                <a:solidFill>
                  <a:srgbClr val="808080"/>
                </a:solidFill>
                <a:latin typeface="Consolas" panose="020B0609020204030204" pitchFamily="49" charset="0"/>
                <a:ea typeface="Calibri" panose="020F0502020204030204" pitchFamily="34" charset="0"/>
                <a:cs typeface="Consolas" panose="020B0609020204030204" pitchFamily="49" charset="0"/>
              </a:rPr>
              <a:t>=</a:t>
            </a:r>
            <a:r>
              <a:rPr lang="en-US" sz="1600" dirty="0">
                <a:solidFill>
                  <a:prstClr val="black"/>
                </a:solidFill>
                <a:latin typeface="Consolas" panose="020B0609020204030204" pitchFamily="49" charset="0"/>
                <a:ea typeface="Calibri" panose="020F0502020204030204" pitchFamily="34" charset="0"/>
                <a:cs typeface="Consolas" panose="020B0609020204030204" pitchFamily="49" charset="0"/>
              </a:rPr>
              <a:t> </a:t>
            </a:r>
            <a:r>
              <a:rPr lang="en-US" sz="1600" dirty="0">
                <a:solidFill>
                  <a:srgbClr val="FF00FF"/>
                </a:solidFill>
                <a:latin typeface="Consolas" panose="020B0609020204030204" pitchFamily="49" charset="0"/>
                <a:ea typeface="Calibri" panose="020F0502020204030204" pitchFamily="34" charset="0"/>
                <a:cs typeface="Consolas" panose="020B0609020204030204" pitchFamily="49" charset="0"/>
              </a:rPr>
              <a:t>SUSER_SID</a:t>
            </a:r>
            <a:r>
              <a:rPr lang="en-US" sz="1600" dirty="0">
                <a:solidFill>
                  <a:srgbClr val="808080"/>
                </a:solidFill>
                <a:latin typeface="Consolas" panose="020B0609020204030204" pitchFamily="49" charset="0"/>
                <a:ea typeface="Calibri" panose="020F0502020204030204" pitchFamily="34" charset="0"/>
                <a:cs typeface="Consolas" panose="020B0609020204030204" pitchFamily="49" charset="0"/>
              </a:rPr>
              <a:t>()</a:t>
            </a:r>
            <a:r>
              <a:rPr lang="en-US" sz="1600" dirty="0">
                <a:solidFill>
                  <a:prstClr val="black"/>
                </a:solidFill>
                <a:latin typeface="Consolas" panose="020B0609020204030204" pitchFamily="49" charset="0"/>
                <a:ea typeface="Calibri" panose="020F0502020204030204" pitchFamily="34" charset="0"/>
                <a:cs typeface="Consolas" panose="020B0609020204030204" pitchFamily="49" charset="0"/>
              </a:rPr>
              <a:t> </a:t>
            </a:r>
          </a:p>
          <a:p>
            <a:pPr marL="0" indent="0">
              <a:lnSpc>
                <a:spcPct val="107000"/>
              </a:lnSpc>
              <a:buNone/>
            </a:pPr>
            <a:r>
              <a:rPr lang="en-US" sz="1600" dirty="0">
                <a:solidFill>
                  <a:prstClr val="black"/>
                </a:solidFill>
                <a:latin typeface="Consolas" panose="020B0609020204030204" pitchFamily="49" charset="0"/>
                <a:ea typeface="Calibri" panose="020F0502020204030204" pitchFamily="34" charset="0"/>
                <a:cs typeface="Consolas" panose="020B0609020204030204" pitchFamily="49" charset="0"/>
              </a:rPr>
              <a:t>	 </a:t>
            </a:r>
            <a:r>
              <a:rPr lang="en-US" sz="1600" dirty="0">
                <a:solidFill>
                  <a:srgbClr val="808080"/>
                </a:solidFill>
                <a:latin typeface="Consolas" panose="020B0609020204030204" pitchFamily="49" charset="0"/>
                <a:ea typeface="Calibri" panose="020F0502020204030204" pitchFamily="34" charset="0"/>
                <a:cs typeface="Consolas" panose="020B0609020204030204" pitchFamily="49" charset="0"/>
              </a:rPr>
              <a:t>AND</a:t>
            </a:r>
            <a:r>
              <a:rPr lang="en-US" sz="1600" dirty="0">
                <a:solidFill>
                  <a:prstClr val="black"/>
                </a:solidFill>
                <a:latin typeface="Consolas" panose="020B0609020204030204" pitchFamily="49" charset="0"/>
                <a:ea typeface="Calibri" panose="020F0502020204030204" pitchFamily="34" charset="0"/>
                <a:cs typeface="Consolas" panose="020B0609020204030204" pitchFamily="49" charset="0"/>
              </a:rPr>
              <a:t> </a:t>
            </a:r>
            <a:r>
              <a:rPr lang="en-US" sz="1600" dirty="0">
                <a:solidFill>
                  <a:srgbClr val="008080"/>
                </a:solidFill>
                <a:latin typeface="Consolas" panose="020B0609020204030204" pitchFamily="49" charset="0"/>
                <a:ea typeface="Calibri" panose="020F0502020204030204" pitchFamily="34" charset="0"/>
                <a:cs typeface="Consolas" panose="020B0609020204030204" pitchFamily="49" charset="0"/>
              </a:rPr>
              <a:t>@wing</a:t>
            </a:r>
            <a:r>
              <a:rPr lang="en-US" sz="1600" dirty="0">
                <a:solidFill>
                  <a:prstClr val="black"/>
                </a:solidFill>
                <a:latin typeface="Consolas" panose="020B0609020204030204" pitchFamily="49" charset="0"/>
                <a:ea typeface="Calibri" panose="020F0502020204030204" pitchFamily="34" charset="0"/>
                <a:cs typeface="Consolas" panose="020B0609020204030204" pitchFamily="49" charset="0"/>
              </a:rPr>
              <a:t> </a:t>
            </a:r>
            <a:r>
              <a:rPr lang="en-US" sz="1600" dirty="0">
                <a:solidFill>
                  <a:srgbClr val="808080"/>
                </a:solidFill>
                <a:latin typeface="Consolas" panose="020B0609020204030204" pitchFamily="49" charset="0"/>
                <a:ea typeface="Calibri" panose="020F0502020204030204" pitchFamily="34" charset="0"/>
                <a:cs typeface="Consolas" panose="020B0609020204030204" pitchFamily="49" charset="0"/>
              </a:rPr>
              <a:t>=</a:t>
            </a:r>
            <a:r>
              <a:rPr lang="en-US" sz="1600" dirty="0">
                <a:solidFill>
                  <a:prstClr val="black"/>
                </a:solidFill>
                <a:latin typeface="Consolas" panose="020B0609020204030204" pitchFamily="49" charset="0"/>
                <a:ea typeface="Calibri" panose="020F0502020204030204" pitchFamily="34" charset="0"/>
                <a:cs typeface="Consolas" panose="020B0609020204030204" pitchFamily="49" charset="0"/>
              </a:rPr>
              <a:t> </a:t>
            </a:r>
            <a:r>
              <a:rPr lang="en-US" sz="1600" dirty="0" err="1">
                <a:solidFill>
                  <a:srgbClr val="008080"/>
                </a:solidFill>
                <a:latin typeface="Consolas" panose="020B0609020204030204" pitchFamily="49" charset="0"/>
                <a:ea typeface="Calibri" panose="020F0502020204030204" pitchFamily="34" charset="0"/>
                <a:cs typeface="Consolas" panose="020B0609020204030204" pitchFamily="49" charset="0"/>
              </a:rPr>
              <a:t>d</a:t>
            </a:r>
            <a:r>
              <a:rPr lang="en-US" sz="1600" dirty="0" err="1">
                <a:solidFill>
                  <a:srgbClr val="808080"/>
                </a:solidFill>
                <a:latin typeface="Consolas" panose="020B0609020204030204" pitchFamily="49" charset="0"/>
                <a:ea typeface="Calibri" panose="020F0502020204030204" pitchFamily="34" charset="0"/>
                <a:cs typeface="Consolas" panose="020B0609020204030204" pitchFamily="49" charset="0"/>
              </a:rPr>
              <a:t>.</a:t>
            </a:r>
            <a:r>
              <a:rPr lang="en-US" sz="1600" dirty="0" err="1">
                <a:solidFill>
                  <a:srgbClr val="008080"/>
                </a:solidFill>
                <a:latin typeface="Consolas" panose="020B0609020204030204" pitchFamily="49" charset="0"/>
                <a:ea typeface="Calibri" panose="020F0502020204030204" pitchFamily="34" charset="0"/>
                <a:cs typeface="Consolas" panose="020B0609020204030204" pitchFamily="49" charset="0"/>
              </a:rPr>
              <a:t>Wing</a:t>
            </a:r>
            <a:r>
              <a:rPr lang="en-US" sz="1600" dirty="0">
                <a:solidFill>
                  <a:srgbClr val="808080"/>
                </a:solidFill>
                <a:latin typeface="Consolas" panose="020B0609020204030204" pitchFamily="49" charset="0"/>
                <a:ea typeface="Calibri" panose="020F0502020204030204" pitchFamily="34" charset="0"/>
                <a:cs typeface="Consolas" panose="020B0609020204030204" pitchFamily="49" charset="0"/>
              </a:rPr>
              <a:t>;</a:t>
            </a:r>
          </a:p>
          <a:p>
            <a:pPr>
              <a:lnSpc>
                <a:spcPct val="107000"/>
              </a:lnSpc>
            </a:pPr>
            <a:endParaRPr lang="en-US" sz="1600" dirty="0">
              <a:solidFill>
                <a:prstClr val="black"/>
              </a:solidFill>
              <a:latin typeface="Consolas" panose="020B0609020204030204" pitchFamily="49" charset="0"/>
              <a:ea typeface="Calibri" panose="020F0502020204030204" pitchFamily="34" charset="0"/>
              <a:cs typeface="Consolas" panose="020B0609020204030204" pitchFamily="49" charset="0"/>
            </a:endParaRPr>
          </a:p>
          <a:p>
            <a:pPr marL="0" indent="0">
              <a:lnSpc>
                <a:spcPct val="107000"/>
              </a:lnSpc>
              <a:buNone/>
            </a:pPr>
            <a:r>
              <a:rPr lang="en-US" sz="1600" dirty="0">
                <a:solidFill>
                  <a:srgbClr val="0000FF"/>
                </a:solidFill>
                <a:latin typeface="Consolas" panose="020B0609020204030204" pitchFamily="49" charset="0"/>
                <a:ea typeface="Calibri" panose="020F0502020204030204" pitchFamily="34" charset="0"/>
                <a:cs typeface="Consolas" panose="020B0609020204030204" pitchFamily="49" charset="0"/>
              </a:rPr>
              <a:t>CREATE</a:t>
            </a:r>
            <a:r>
              <a:rPr lang="en-US" sz="1600" dirty="0">
                <a:solidFill>
                  <a:prstClr val="black"/>
                </a:solidFill>
                <a:latin typeface="Consolas" panose="020B0609020204030204" pitchFamily="49" charset="0"/>
                <a:ea typeface="Calibri" panose="020F0502020204030204" pitchFamily="34" charset="0"/>
                <a:cs typeface="Consolas" panose="020B0609020204030204" pitchFamily="49" charset="0"/>
              </a:rPr>
              <a:t> </a:t>
            </a:r>
            <a:r>
              <a:rPr lang="en-US" sz="1600" dirty="0">
                <a:solidFill>
                  <a:srgbClr val="0000FF"/>
                </a:solidFill>
                <a:latin typeface="Consolas" panose="020B0609020204030204" pitchFamily="49" charset="0"/>
                <a:ea typeface="Calibri" panose="020F0502020204030204" pitchFamily="34" charset="0"/>
                <a:cs typeface="Consolas" panose="020B0609020204030204" pitchFamily="49" charset="0"/>
              </a:rPr>
              <a:t>SECURITY</a:t>
            </a:r>
            <a:r>
              <a:rPr lang="en-US" sz="1600" dirty="0">
                <a:solidFill>
                  <a:prstClr val="black"/>
                </a:solidFill>
                <a:latin typeface="Consolas" panose="020B0609020204030204" pitchFamily="49" charset="0"/>
                <a:ea typeface="Calibri" panose="020F0502020204030204" pitchFamily="34" charset="0"/>
                <a:cs typeface="Consolas" panose="020B0609020204030204" pitchFamily="49" charset="0"/>
              </a:rPr>
              <a:t> </a:t>
            </a:r>
            <a:r>
              <a:rPr lang="en-US" sz="1600" dirty="0">
                <a:solidFill>
                  <a:srgbClr val="0000FF"/>
                </a:solidFill>
                <a:latin typeface="Consolas" panose="020B0609020204030204" pitchFamily="49" charset="0"/>
                <a:ea typeface="Calibri" panose="020F0502020204030204" pitchFamily="34" charset="0"/>
                <a:cs typeface="Consolas" panose="020B0609020204030204" pitchFamily="49" charset="0"/>
              </a:rPr>
              <a:t>POLICY</a:t>
            </a:r>
            <a:r>
              <a:rPr lang="en-US" sz="1600" dirty="0">
                <a:solidFill>
                  <a:prstClr val="black"/>
                </a:solidFill>
                <a:latin typeface="Consolas" panose="020B0609020204030204" pitchFamily="49" charset="0"/>
                <a:ea typeface="Calibri" panose="020F0502020204030204" pitchFamily="34" charset="0"/>
                <a:cs typeface="Consolas" panose="020B0609020204030204" pitchFamily="49" charset="0"/>
              </a:rPr>
              <a:t> </a:t>
            </a:r>
            <a:r>
              <a:rPr lang="en-US" sz="1600" dirty="0" err="1">
                <a:solidFill>
                  <a:srgbClr val="008080"/>
                </a:solidFill>
                <a:latin typeface="Consolas" panose="020B0609020204030204" pitchFamily="49" charset="0"/>
                <a:ea typeface="Calibri" panose="020F0502020204030204" pitchFamily="34" charset="0"/>
                <a:cs typeface="Consolas" panose="020B0609020204030204" pitchFamily="49" charset="0"/>
              </a:rPr>
              <a:t>dbo</a:t>
            </a:r>
            <a:r>
              <a:rPr lang="en-US" sz="1600" dirty="0" err="1">
                <a:solidFill>
                  <a:srgbClr val="808080"/>
                </a:solidFill>
                <a:latin typeface="Consolas" panose="020B0609020204030204" pitchFamily="49" charset="0"/>
                <a:ea typeface="Calibri" panose="020F0502020204030204" pitchFamily="34" charset="0"/>
                <a:cs typeface="Consolas" panose="020B0609020204030204" pitchFamily="49" charset="0"/>
              </a:rPr>
              <a:t>.</a:t>
            </a:r>
            <a:r>
              <a:rPr lang="en-US" sz="1600" dirty="0" err="1">
                <a:solidFill>
                  <a:srgbClr val="008080"/>
                </a:solidFill>
                <a:latin typeface="Consolas" panose="020B0609020204030204" pitchFamily="49" charset="0"/>
                <a:ea typeface="Calibri" panose="020F0502020204030204" pitchFamily="34" charset="0"/>
                <a:cs typeface="Consolas" panose="020B0609020204030204" pitchFamily="49" charset="0"/>
              </a:rPr>
              <a:t>SecPol</a:t>
            </a:r>
            <a:endParaRPr lang="en-US" sz="1600" dirty="0">
              <a:solidFill>
                <a:prstClr val="black"/>
              </a:solidFill>
              <a:latin typeface="Consolas" panose="020B0609020204030204" pitchFamily="49" charset="0"/>
              <a:ea typeface="Calibri" panose="020F0502020204030204" pitchFamily="34" charset="0"/>
              <a:cs typeface="Consolas" panose="020B0609020204030204" pitchFamily="49" charset="0"/>
            </a:endParaRPr>
          </a:p>
          <a:p>
            <a:pPr marL="0" indent="0">
              <a:lnSpc>
                <a:spcPct val="107000"/>
              </a:lnSpc>
              <a:buNone/>
            </a:pPr>
            <a:r>
              <a:rPr lang="en-US" sz="1600" dirty="0">
                <a:solidFill>
                  <a:srgbClr val="0000FF"/>
                </a:solidFill>
                <a:latin typeface="Consolas" panose="020B0609020204030204" pitchFamily="49" charset="0"/>
                <a:ea typeface="Calibri" panose="020F0502020204030204" pitchFamily="34" charset="0"/>
                <a:cs typeface="Consolas" panose="020B0609020204030204" pitchFamily="49" charset="0"/>
              </a:rPr>
              <a:t>    ADD</a:t>
            </a:r>
            <a:r>
              <a:rPr lang="en-US" sz="1600" dirty="0">
                <a:solidFill>
                  <a:prstClr val="black"/>
                </a:solidFill>
                <a:latin typeface="Consolas" panose="020B0609020204030204" pitchFamily="49" charset="0"/>
                <a:ea typeface="Calibri" panose="020F0502020204030204" pitchFamily="34" charset="0"/>
                <a:cs typeface="Consolas" panose="020B0609020204030204" pitchFamily="49" charset="0"/>
              </a:rPr>
              <a:t> </a:t>
            </a:r>
            <a:r>
              <a:rPr lang="en-US" sz="1600" dirty="0">
                <a:solidFill>
                  <a:srgbClr val="0000FF"/>
                </a:solidFill>
                <a:latin typeface="Consolas" panose="020B0609020204030204" pitchFamily="49" charset="0"/>
                <a:ea typeface="Calibri" panose="020F0502020204030204" pitchFamily="34" charset="0"/>
                <a:cs typeface="Consolas" panose="020B0609020204030204" pitchFamily="49" charset="0"/>
              </a:rPr>
              <a:t>FILTER PREDICATE </a:t>
            </a:r>
            <a:r>
              <a:rPr lang="en-US" sz="1600" dirty="0" err="1">
                <a:solidFill>
                  <a:srgbClr val="008080"/>
                </a:solidFill>
                <a:latin typeface="Consolas" panose="020B0609020204030204" pitchFamily="49" charset="0"/>
                <a:ea typeface="Calibri" panose="020F0502020204030204" pitchFamily="34" charset="0"/>
                <a:cs typeface="Consolas" panose="020B0609020204030204" pitchFamily="49" charset="0"/>
              </a:rPr>
              <a:t>dbo</a:t>
            </a:r>
            <a:r>
              <a:rPr lang="en-US" sz="1600" dirty="0" err="1">
                <a:solidFill>
                  <a:srgbClr val="808080"/>
                </a:solidFill>
                <a:latin typeface="Consolas" panose="020B0609020204030204" pitchFamily="49" charset="0"/>
                <a:ea typeface="Calibri" panose="020F0502020204030204" pitchFamily="34" charset="0"/>
                <a:cs typeface="Consolas" panose="020B0609020204030204" pitchFamily="49" charset="0"/>
              </a:rPr>
              <a:t>.</a:t>
            </a:r>
            <a:r>
              <a:rPr lang="en-US" sz="1600" dirty="0" err="1">
                <a:solidFill>
                  <a:srgbClr val="008080"/>
                </a:solidFill>
                <a:latin typeface="Consolas" panose="020B0609020204030204" pitchFamily="49" charset="0"/>
                <a:ea typeface="Calibri" panose="020F0502020204030204" pitchFamily="34" charset="0"/>
                <a:cs typeface="Consolas" panose="020B0609020204030204" pitchFamily="49" charset="0"/>
              </a:rPr>
              <a:t>fn_securitypredicate</a:t>
            </a:r>
            <a:r>
              <a:rPr lang="en-US" sz="1600" dirty="0">
                <a:solidFill>
                  <a:srgbClr val="808080"/>
                </a:solidFill>
                <a:latin typeface="Consolas" panose="020B0609020204030204" pitchFamily="49" charset="0"/>
                <a:ea typeface="Calibri" panose="020F0502020204030204" pitchFamily="34" charset="0"/>
                <a:cs typeface="Consolas" panose="020B0609020204030204" pitchFamily="49" charset="0"/>
              </a:rPr>
              <a:t>(</a:t>
            </a:r>
            <a:r>
              <a:rPr lang="en-US" sz="1600" dirty="0">
                <a:solidFill>
                  <a:srgbClr val="008080"/>
                </a:solidFill>
                <a:latin typeface="Consolas" panose="020B0609020204030204" pitchFamily="49" charset="0"/>
                <a:ea typeface="Calibri" panose="020F0502020204030204" pitchFamily="34" charset="0"/>
                <a:cs typeface="Consolas" panose="020B0609020204030204" pitchFamily="49" charset="0"/>
              </a:rPr>
              <a:t>Wing</a:t>
            </a:r>
            <a:r>
              <a:rPr lang="en-US" sz="1600" dirty="0">
                <a:solidFill>
                  <a:srgbClr val="808080"/>
                </a:solidFill>
                <a:latin typeface="Consolas" panose="020B0609020204030204" pitchFamily="49" charset="0"/>
                <a:ea typeface="Calibri" panose="020F0502020204030204" pitchFamily="34" charset="0"/>
                <a:cs typeface="Consolas" panose="020B0609020204030204" pitchFamily="49" charset="0"/>
              </a:rPr>
              <a:t>)</a:t>
            </a:r>
            <a:r>
              <a:rPr lang="en-US" sz="1600" dirty="0">
                <a:solidFill>
                  <a:prstClr val="black"/>
                </a:solidFill>
                <a:latin typeface="Consolas" panose="020B0609020204030204" pitchFamily="49" charset="0"/>
                <a:ea typeface="Calibri" panose="020F0502020204030204" pitchFamily="34" charset="0"/>
                <a:cs typeface="Consolas" panose="020B0609020204030204" pitchFamily="49" charset="0"/>
              </a:rPr>
              <a:t> </a:t>
            </a:r>
          </a:p>
          <a:p>
            <a:pPr marL="0" indent="0">
              <a:lnSpc>
                <a:spcPct val="107000"/>
              </a:lnSpc>
              <a:buNone/>
            </a:pPr>
            <a:r>
              <a:rPr lang="en-US" sz="1600" dirty="0">
                <a:solidFill>
                  <a:prstClr val="black"/>
                </a:solidFill>
                <a:latin typeface="Consolas" panose="020B0609020204030204" pitchFamily="49" charset="0"/>
                <a:ea typeface="Calibri" panose="020F0502020204030204" pitchFamily="34" charset="0"/>
                <a:cs typeface="Consolas" panose="020B0609020204030204" pitchFamily="49" charset="0"/>
              </a:rPr>
              <a:t>	</a:t>
            </a:r>
            <a:r>
              <a:rPr lang="en-US" sz="1600" dirty="0">
                <a:solidFill>
                  <a:srgbClr val="0000FF"/>
                </a:solidFill>
                <a:latin typeface="Consolas" panose="020B0609020204030204" pitchFamily="49" charset="0"/>
                <a:ea typeface="Calibri" panose="020F0502020204030204" pitchFamily="34" charset="0"/>
                <a:cs typeface="Consolas" panose="020B0609020204030204" pitchFamily="49" charset="0"/>
              </a:rPr>
              <a:t>ON</a:t>
            </a:r>
            <a:r>
              <a:rPr lang="en-US" sz="1600" dirty="0">
                <a:solidFill>
                  <a:prstClr val="black"/>
                </a:solidFill>
                <a:latin typeface="Consolas" panose="020B0609020204030204" pitchFamily="49" charset="0"/>
                <a:ea typeface="Calibri" panose="020F0502020204030204" pitchFamily="34" charset="0"/>
                <a:cs typeface="Consolas" panose="020B0609020204030204" pitchFamily="49" charset="0"/>
              </a:rPr>
              <a:t> </a:t>
            </a:r>
            <a:r>
              <a:rPr lang="en-US" sz="1600" dirty="0">
                <a:solidFill>
                  <a:srgbClr val="008080"/>
                </a:solidFill>
                <a:latin typeface="Consolas" panose="020B0609020204030204" pitchFamily="49" charset="0"/>
                <a:ea typeface="Calibri" panose="020F0502020204030204" pitchFamily="34" charset="0"/>
                <a:cs typeface="Consolas" panose="020B0609020204030204" pitchFamily="49" charset="0"/>
              </a:rPr>
              <a:t>Patients</a:t>
            </a:r>
            <a:endParaRPr lang="en-US" sz="1600" dirty="0">
              <a:solidFill>
                <a:prstClr val="black"/>
              </a:solidFill>
              <a:latin typeface="Consolas" panose="020B0609020204030204" pitchFamily="49" charset="0"/>
              <a:ea typeface="Calibri" panose="020F0502020204030204" pitchFamily="34" charset="0"/>
              <a:cs typeface="Consolas" panose="020B0609020204030204" pitchFamily="49" charset="0"/>
            </a:endParaRPr>
          </a:p>
          <a:p>
            <a:pPr marL="0" indent="0">
              <a:lnSpc>
                <a:spcPct val="107000"/>
              </a:lnSpc>
              <a:buNone/>
            </a:pPr>
            <a:r>
              <a:rPr lang="en-US" sz="1600" dirty="0">
                <a:solidFill>
                  <a:srgbClr val="0000FF"/>
                </a:solidFill>
                <a:latin typeface="Consolas" panose="020B0609020204030204" pitchFamily="49" charset="0"/>
                <a:ea typeface="Calibri" panose="020F0502020204030204" pitchFamily="34" charset="0"/>
                <a:cs typeface="Consolas" panose="020B0609020204030204" pitchFamily="49" charset="0"/>
              </a:rPr>
              <a:t>    WITH </a:t>
            </a:r>
            <a:r>
              <a:rPr lang="en-US" sz="1600" dirty="0">
                <a:solidFill>
                  <a:srgbClr val="808080"/>
                </a:solidFill>
                <a:latin typeface="Consolas" panose="020B0609020204030204" pitchFamily="49" charset="0"/>
                <a:ea typeface="Calibri" panose="020F0502020204030204" pitchFamily="34" charset="0"/>
                <a:cs typeface="Consolas" panose="020B0609020204030204" pitchFamily="49" charset="0"/>
              </a:rPr>
              <a:t>(</a:t>
            </a:r>
            <a:r>
              <a:rPr lang="en-US" sz="1600" dirty="0">
                <a:solidFill>
                  <a:srgbClr val="0000FF"/>
                </a:solidFill>
                <a:latin typeface="Consolas" panose="020B0609020204030204" pitchFamily="49" charset="0"/>
                <a:ea typeface="Calibri" panose="020F0502020204030204" pitchFamily="34" charset="0"/>
                <a:cs typeface="Consolas" panose="020B0609020204030204" pitchFamily="49" charset="0"/>
              </a:rPr>
              <a:t>STATE</a:t>
            </a:r>
            <a:r>
              <a:rPr lang="en-US" sz="1600" dirty="0">
                <a:solidFill>
                  <a:prstClr val="black"/>
                </a:solidFill>
                <a:latin typeface="Consolas" panose="020B0609020204030204" pitchFamily="49" charset="0"/>
                <a:ea typeface="Calibri" panose="020F0502020204030204" pitchFamily="34" charset="0"/>
                <a:cs typeface="Consolas" panose="020B0609020204030204" pitchFamily="49" charset="0"/>
              </a:rPr>
              <a:t> </a:t>
            </a:r>
            <a:r>
              <a:rPr lang="en-US" sz="1600" dirty="0">
                <a:solidFill>
                  <a:srgbClr val="808080"/>
                </a:solidFill>
                <a:latin typeface="Consolas" panose="020B0609020204030204" pitchFamily="49" charset="0"/>
                <a:ea typeface="Calibri" panose="020F0502020204030204" pitchFamily="34" charset="0"/>
                <a:cs typeface="Consolas" panose="020B0609020204030204" pitchFamily="49" charset="0"/>
              </a:rPr>
              <a:t>=</a:t>
            </a:r>
            <a:r>
              <a:rPr lang="en-US" sz="1600" dirty="0">
                <a:solidFill>
                  <a:prstClr val="black"/>
                </a:solidFill>
                <a:latin typeface="Consolas" panose="020B0609020204030204" pitchFamily="49" charset="0"/>
                <a:ea typeface="Calibri" panose="020F0502020204030204" pitchFamily="34" charset="0"/>
                <a:cs typeface="Consolas" panose="020B0609020204030204" pitchFamily="49" charset="0"/>
              </a:rPr>
              <a:t> </a:t>
            </a:r>
            <a:r>
              <a:rPr lang="en-US" sz="1600" dirty="0">
                <a:solidFill>
                  <a:srgbClr val="0000FF"/>
                </a:solidFill>
                <a:latin typeface="Consolas" panose="020B0609020204030204" pitchFamily="49" charset="0"/>
                <a:ea typeface="Calibri" panose="020F0502020204030204" pitchFamily="34" charset="0"/>
                <a:cs typeface="Consolas" panose="020B0609020204030204" pitchFamily="49" charset="0"/>
              </a:rPr>
              <a:t>ON</a:t>
            </a:r>
            <a:r>
              <a:rPr lang="en-US" sz="1600" dirty="0">
                <a:solidFill>
                  <a:srgbClr val="808080"/>
                </a:solidFill>
                <a:latin typeface="Consolas" panose="020B0609020204030204" pitchFamily="49" charset="0"/>
                <a:ea typeface="Calibri" panose="020F0502020204030204" pitchFamily="34" charset="0"/>
                <a:cs typeface="Consolas" panose="020B0609020204030204" pitchFamily="49" charset="0"/>
              </a:rPr>
              <a:t>)</a:t>
            </a:r>
          </a:p>
          <a:p>
            <a:pPr marL="0" indent="0">
              <a:lnSpc>
                <a:spcPct val="107000"/>
              </a:lnSpc>
              <a:buNone/>
            </a:pPr>
            <a:endParaRPr lang="en-US" sz="1800" dirty="0">
              <a:solidFill>
                <a:prstClr val="black"/>
              </a:solidFill>
              <a:latin typeface="Consolas" panose="020B0609020204030204" pitchFamily="49" charset="0"/>
              <a:ea typeface="Calibri" panose="020F0502020204030204" pitchFamily="34" charset="0"/>
              <a:cs typeface="Consolas" panose="020B0609020204030204" pitchFamily="49" charset="0"/>
            </a:endParaRPr>
          </a:p>
          <a:p>
            <a:endParaRPr lang="en-US" sz="1800" dirty="0">
              <a:latin typeface="Consolas" panose="020B0609020204030204" pitchFamily="49" charset="0"/>
              <a:cs typeface="Consolas" panose="020B0609020204030204" pitchFamily="49" charset="0"/>
            </a:endParaRPr>
          </a:p>
        </p:txBody>
      </p:sp>
      <p:sp>
        <p:nvSpPr>
          <p:cNvPr id="15" name="Rectangle 14"/>
          <p:cNvSpPr/>
          <p:nvPr/>
        </p:nvSpPr>
        <p:spPr>
          <a:xfrm>
            <a:off x="7174474" y="1358307"/>
            <a:ext cx="4623116" cy="3893374"/>
          </a:xfrm>
          <a:prstGeom prst="rect">
            <a:avLst/>
          </a:prstGeom>
        </p:spPr>
        <p:txBody>
          <a:bodyPr wrap="square" lIns="182880" tIns="182880" rIns="182880" bIns="182880">
            <a:spAutoFit/>
          </a:bodyPr>
          <a:lstStyle/>
          <a:p>
            <a:pPr marR="0">
              <a:spcBef>
                <a:spcPts val="0"/>
              </a:spcBef>
              <a:spcAft>
                <a:spcPts val="1000"/>
              </a:spcAft>
            </a:pPr>
            <a:r>
              <a:rPr lang="en-US" dirty="0">
                <a:solidFill>
                  <a:schemeClr val="accent4"/>
                </a:solidFill>
                <a:latin typeface="Segoe UI Semilight" panose="020B0402040204020203" pitchFamily="34" charset="0"/>
                <a:ea typeface="Times New Roman" panose="02020603050405020304" pitchFamily="18" charset="0"/>
                <a:cs typeface="Segoe UI Semilight" panose="020B0402040204020203" pitchFamily="34" charset="0"/>
              </a:rPr>
              <a:t>Fine-grained access control over rows in a table based on one or more pre-defined filtering criteria, such as user’s role or clearance level in organization</a:t>
            </a:r>
            <a:br>
              <a:rPr lang="en-US" dirty="0">
                <a:solidFill>
                  <a:schemeClr val="accent4"/>
                </a:solidFill>
                <a:latin typeface="Segoe UI Semilight" panose="020B0402040204020203" pitchFamily="34" charset="0"/>
                <a:ea typeface="Times New Roman" panose="02020603050405020304" pitchFamily="18" charset="0"/>
                <a:cs typeface="Segoe UI Semilight" panose="020B0402040204020203" pitchFamily="34" charset="0"/>
              </a:rPr>
            </a:br>
            <a:endParaRPr lang="en-US" dirty="0">
              <a:solidFill>
                <a:schemeClr val="accent4"/>
              </a:solidFill>
              <a:latin typeface="Segoe UI Semilight" panose="020B0402040204020203" pitchFamily="34" charset="0"/>
              <a:ea typeface="Times New Roman" panose="02020603050405020304" pitchFamily="18" charset="0"/>
              <a:cs typeface="Segoe UI Semilight" panose="020B0402040204020203" pitchFamily="34" charset="0"/>
            </a:endParaRPr>
          </a:p>
          <a:p>
            <a:pPr marR="0">
              <a:spcBef>
                <a:spcPts val="0"/>
              </a:spcBef>
              <a:spcAft>
                <a:spcPts val="1000"/>
              </a:spcAft>
            </a:pPr>
            <a:r>
              <a:rPr lang="en-US" dirty="0">
                <a:latin typeface="Segoe UI Semilight" panose="020B0402040204020203" pitchFamily="34" charset="0"/>
                <a:ea typeface="Times New Roman" panose="02020603050405020304" pitchFamily="18" charset="0"/>
                <a:cs typeface="Segoe UI Semilight" panose="020B0402040204020203" pitchFamily="34" charset="0"/>
              </a:rPr>
              <a:t>Concepts:</a:t>
            </a:r>
          </a:p>
          <a:p>
            <a:pPr marR="0">
              <a:spcBef>
                <a:spcPts val="0"/>
              </a:spcBef>
              <a:spcAft>
                <a:spcPts val="1000"/>
              </a:spcAft>
            </a:pPr>
            <a:r>
              <a:rPr lang="en-US" sz="1800" dirty="0">
                <a:latin typeface="+mn-lt"/>
                <a:ea typeface="Times New Roman" panose="02020603050405020304" pitchFamily="18" charset="0"/>
                <a:cs typeface="Segoe UI" panose="020B0502040204020203" pitchFamily="34" charset="0"/>
              </a:rPr>
              <a:t>Predicate function</a:t>
            </a:r>
          </a:p>
          <a:p>
            <a:pPr marR="0">
              <a:spcBef>
                <a:spcPts val="0"/>
              </a:spcBef>
              <a:spcAft>
                <a:spcPts val="1000"/>
              </a:spcAft>
            </a:pPr>
            <a:r>
              <a:rPr lang="en-US" sz="1800" dirty="0">
                <a:latin typeface="+mn-lt"/>
                <a:ea typeface="Times New Roman" panose="02020603050405020304" pitchFamily="18" charset="0"/>
                <a:cs typeface="Segoe UI" panose="020B0502040204020203" pitchFamily="34" charset="0"/>
              </a:rPr>
              <a:t>Security policy</a:t>
            </a:r>
          </a:p>
        </p:txBody>
      </p:sp>
      <p:sp>
        <p:nvSpPr>
          <p:cNvPr id="16" name="Title 1"/>
          <p:cNvSpPr txBox="1">
            <a:spLocks/>
          </p:cNvSpPr>
          <p:nvPr/>
        </p:nvSpPr>
        <p:spPr>
          <a:xfrm>
            <a:off x="328025" y="249498"/>
            <a:ext cx="11653521" cy="1075884"/>
          </a:xfrm>
          <a:prstGeom prst="rect">
            <a:avLst/>
          </a:prstGeom>
        </p:spPr>
        <p:txBody>
          <a:bodyPr anchor="ctr" anchorCtr="0"/>
          <a:lstStyle>
            <a:lvl1pPr algn="l" defTabSz="931863" rtl="0" fontAlgn="base">
              <a:lnSpc>
                <a:spcPct val="90000"/>
              </a:lnSpc>
              <a:spcBef>
                <a:spcPct val="0"/>
              </a:spcBef>
              <a:spcAft>
                <a:spcPct val="0"/>
              </a:spcAft>
              <a:defRPr lang="en-US" sz="4000" kern="1200" spc="-102" dirty="0">
                <a:ln w="3175">
                  <a:noFill/>
                </a:ln>
                <a:solidFill>
                  <a:schemeClr val="tx1"/>
                </a:solidFill>
                <a:latin typeface="+mj-lt"/>
                <a:ea typeface="ＭＳ Ｐゴシック" charset="0"/>
                <a:cs typeface="Segoe UI" pitchFamily="34" charset="0"/>
              </a:defRPr>
            </a:lvl1pPr>
            <a:lvl2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2pPr>
            <a:lvl3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3pPr>
            <a:lvl4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4pPr>
            <a:lvl5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5pPr>
            <a:lvl6pPr marL="4572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6pPr>
            <a:lvl7pPr marL="9144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7pPr>
            <a:lvl8pPr marL="13716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8pPr>
            <a:lvl9pPr marL="18288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9pPr>
          </a:lstStyle>
          <a:p>
            <a:r>
              <a:rPr lang="en-US" dirty="0"/>
              <a:t>Example</a:t>
            </a:r>
          </a:p>
        </p:txBody>
      </p:sp>
    </p:spTree>
    <p:extLst>
      <p:ext uri="{BB962C8B-B14F-4D97-AF65-F5344CB8AC3E}">
        <p14:creationId xmlns:p14="http://schemas.microsoft.com/office/powerpoint/2010/main" val="3639785158"/>
      </p:ext>
    </p:extLst>
  </p:cSld>
  <p:clrMapOvr>
    <a:masterClrMapping/>
  </p:clrMapOvr>
  <p:transition>
    <p:fade/>
  </p:transition>
</p:sld>
</file>

<file path=ppt/slides/slide9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4" name="TextBox 33"/>
          <p:cNvSpPr txBox="1"/>
          <p:nvPr/>
        </p:nvSpPr>
        <p:spPr>
          <a:xfrm>
            <a:off x="397867" y="1157964"/>
            <a:ext cx="11053403" cy="654489"/>
          </a:xfrm>
          <a:prstGeom prst="rect">
            <a:avLst/>
          </a:prstGeom>
          <a:noFill/>
        </p:spPr>
        <p:txBody>
          <a:bodyPr wrap="square" rtlCol="0">
            <a:spAutoFit/>
          </a:bodyPr>
          <a:lstStyle/>
          <a:p>
            <a:r>
              <a:rPr lang="en-US" sz="1122" dirty="0">
                <a:solidFill>
                  <a:schemeClr val="accent4"/>
                </a:solidFill>
                <a:latin typeface="Segoe UI Semibold" panose="020B0702040204020203" pitchFamily="34" charset="0"/>
                <a:cs typeface="Segoe UI Semibold" panose="020B0702040204020203" pitchFamily="34" charset="0"/>
              </a:rPr>
              <a:t>Two</a:t>
            </a:r>
            <a:r>
              <a:rPr lang="en-US" sz="1122" dirty="0">
                <a:solidFill>
                  <a:srgbClr val="0072C6"/>
                </a:solidFill>
                <a:latin typeface="Segoe UI Semibold" panose="020B0702040204020203" pitchFamily="34" charset="0"/>
                <a:cs typeface="Segoe UI Semibold" panose="020B0702040204020203" pitchFamily="34" charset="0"/>
              </a:rPr>
              <a:t/>
            </a:r>
            <a:br>
              <a:rPr lang="en-US" sz="1122" dirty="0">
                <a:solidFill>
                  <a:srgbClr val="0072C6"/>
                </a:solidFill>
                <a:latin typeface="Segoe UI Semibold" panose="020B0702040204020203" pitchFamily="34" charset="0"/>
                <a:cs typeface="Segoe UI Semibold" panose="020B0702040204020203" pitchFamily="34" charset="0"/>
              </a:rPr>
            </a:br>
            <a:r>
              <a:rPr lang="en-US" sz="2448" dirty="0">
                <a:latin typeface="+mj-lt"/>
              </a:rPr>
              <a:t>App user (e.g., nurse) selects from Patients table</a:t>
            </a:r>
          </a:p>
        </p:txBody>
      </p:sp>
      <p:sp>
        <p:nvSpPr>
          <p:cNvPr id="41" name="TextBox 40"/>
          <p:cNvSpPr txBox="1"/>
          <p:nvPr/>
        </p:nvSpPr>
        <p:spPr>
          <a:xfrm>
            <a:off x="397867" y="1157964"/>
            <a:ext cx="11053403" cy="654489"/>
          </a:xfrm>
          <a:prstGeom prst="rect">
            <a:avLst/>
          </a:prstGeom>
          <a:noFill/>
        </p:spPr>
        <p:txBody>
          <a:bodyPr wrap="square" rtlCol="0">
            <a:spAutoFit/>
          </a:bodyPr>
          <a:lstStyle/>
          <a:p>
            <a:r>
              <a:rPr lang="en-US" sz="1122" dirty="0">
                <a:solidFill>
                  <a:schemeClr val="accent4"/>
                </a:solidFill>
                <a:latin typeface="Segoe UI Semibold" panose="020B0702040204020203" pitchFamily="34" charset="0"/>
                <a:cs typeface="Segoe UI Semibold" panose="020B0702040204020203" pitchFamily="34" charset="0"/>
              </a:rPr>
              <a:t>Three</a:t>
            </a:r>
            <a:r>
              <a:rPr lang="en-US" sz="1122" dirty="0">
                <a:solidFill>
                  <a:srgbClr val="0072C6"/>
                </a:solidFill>
                <a:latin typeface="Segoe UI Semibold" panose="020B0702040204020203" pitchFamily="34" charset="0"/>
                <a:cs typeface="Segoe UI Semibold" panose="020B0702040204020203" pitchFamily="34" charset="0"/>
              </a:rPr>
              <a:t/>
            </a:r>
            <a:br>
              <a:rPr lang="en-US" sz="1122" dirty="0">
                <a:solidFill>
                  <a:srgbClr val="0072C6"/>
                </a:solidFill>
                <a:latin typeface="Segoe UI Semibold" panose="020B0702040204020203" pitchFamily="34" charset="0"/>
                <a:cs typeface="Segoe UI Semibold" panose="020B0702040204020203" pitchFamily="34" charset="0"/>
              </a:rPr>
            </a:br>
            <a:r>
              <a:rPr lang="en-US" sz="2448" dirty="0">
                <a:latin typeface="+mj-lt"/>
              </a:rPr>
              <a:t>Security Policy transparently rewrites query to apply filter predicate</a:t>
            </a:r>
          </a:p>
        </p:txBody>
      </p:sp>
      <p:grpSp>
        <p:nvGrpSpPr>
          <p:cNvPr id="33" name="Group 32"/>
          <p:cNvGrpSpPr/>
          <p:nvPr/>
        </p:nvGrpSpPr>
        <p:grpSpPr>
          <a:xfrm>
            <a:off x="4069423" y="1971896"/>
            <a:ext cx="3720172" cy="3955032"/>
            <a:chOff x="3988827" y="2057401"/>
            <a:chExt cx="3648075" cy="4234976"/>
          </a:xfrm>
          <a:solidFill>
            <a:schemeClr val="accent2">
              <a:lumMod val="75000"/>
            </a:schemeClr>
          </a:solidFill>
        </p:grpSpPr>
        <p:sp>
          <p:nvSpPr>
            <p:cNvPr id="30" name="Rectangle 29"/>
            <p:cNvSpPr/>
            <p:nvPr/>
          </p:nvSpPr>
          <p:spPr>
            <a:xfrm>
              <a:off x="3988827" y="2057401"/>
              <a:ext cx="3648075" cy="4234976"/>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48">
                <a:solidFill>
                  <a:schemeClr val="tx1"/>
                </a:solidFill>
              </a:endParaRPr>
            </a:p>
          </p:txBody>
        </p:sp>
        <p:sp>
          <p:nvSpPr>
            <p:cNvPr id="32" name="TextBox 31"/>
            <p:cNvSpPr txBox="1"/>
            <p:nvPr/>
          </p:nvSpPr>
          <p:spPr>
            <a:xfrm>
              <a:off x="4734434" y="2090209"/>
              <a:ext cx="2105025" cy="522086"/>
            </a:xfrm>
            <a:prstGeom prst="rect">
              <a:avLst/>
            </a:prstGeom>
            <a:noFill/>
            <a:ln>
              <a:noFill/>
            </a:ln>
          </p:spPr>
          <p:txBody>
            <a:bodyPr wrap="square" rtlCol="0">
              <a:spAutoFit/>
            </a:bodyPr>
            <a:lstStyle/>
            <a:p>
              <a:pPr algn="ctr"/>
              <a:r>
                <a:rPr lang="en-US" sz="2448" dirty="0">
                  <a:solidFill>
                    <a:schemeClr val="accent4"/>
                  </a:solidFill>
                  <a:latin typeface="+mj-lt"/>
                </a:rPr>
                <a:t>Database</a:t>
              </a:r>
            </a:p>
          </p:txBody>
        </p:sp>
      </p:grpSp>
      <p:sp>
        <p:nvSpPr>
          <p:cNvPr id="6" name="TextBox 5"/>
          <p:cNvSpPr txBox="1"/>
          <p:nvPr/>
        </p:nvSpPr>
        <p:spPr>
          <a:xfrm>
            <a:off x="6056189" y="2730033"/>
            <a:ext cx="2039237" cy="634350"/>
          </a:xfrm>
          <a:prstGeom prst="rect">
            <a:avLst/>
          </a:prstGeom>
          <a:noFill/>
        </p:spPr>
        <p:txBody>
          <a:bodyPr wrap="square" lIns="182828" tIns="146262" rIns="182828" bIns="146262" rtlCol="0">
            <a:spAutoFit/>
          </a:bodyPr>
          <a:lstStyle/>
          <a:p>
            <a:pPr>
              <a:lnSpc>
                <a:spcPct val="90000"/>
              </a:lnSpc>
              <a:spcAft>
                <a:spcPts val="600"/>
              </a:spcAft>
            </a:pPr>
            <a:endParaRPr lang="en-US" dirty="0" err="1">
              <a:gradFill>
                <a:gsLst>
                  <a:gs pos="2917">
                    <a:schemeClr val="tx1"/>
                  </a:gs>
                  <a:gs pos="30000">
                    <a:schemeClr val="tx1"/>
                  </a:gs>
                </a:gsLst>
                <a:lin ang="5400000" scaled="0"/>
              </a:gradFill>
            </a:endParaRPr>
          </a:p>
        </p:txBody>
      </p:sp>
      <p:grpSp>
        <p:nvGrpSpPr>
          <p:cNvPr id="23" name="Group 22"/>
          <p:cNvGrpSpPr/>
          <p:nvPr/>
        </p:nvGrpSpPr>
        <p:grpSpPr>
          <a:xfrm>
            <a:off x="9808016" y="2046675"/>
            <a:ext cx="1368159" cy="1587453"/>
            <a:chOff x="9615711" y="2006727"/>
            <a:chExt cx="1341454" cy="1556468"/>
          </a:xfrm>
        </p:grpSpPr>
        <p:sp>
          <p:nvSpPr>
            <p:cNvPr id="48" name="Oval 47"/>
            <p:cNvSpPr/>
            <p:nvPr/>
          </p:nvSpPr>
          <p:spPr bwMode="auto">
            <a:xfrm>
              <a:off x="9740272" y="2421832"/>
              <a:ext cx="1141363" cy="1141363"/>
            </a:xfrm>
            <a:prstGeom prst="ellipse">
              <a:avLst/>
            </a:prstGeom>
            <a:solidFill>
              <a:schemeClr val="bg1">
                <a:lumMod val="9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6521" tIns="149217" rIns="186521" bIns="149217" numCol="1" spcCol="0" rtlCol="0" fromWordArt="0" anchor="t" anchorCtr="0" forceAA="0" compatLnSpc="1">
              <a:prstTxWarp prst="textNoShape">
                <a:avLst/>
              </a:prstTxWarp>
              <a:noAutofit/>
            </a:bodyPr>
            <a:lstStyle/>
            <a:p>
              <a:pPr algn="ctr" defTabSz="951028">
                <a:lnSpc>
                  <a:spcPct val="90000"/>
                </a:lnSpc>
              </a:pPr>
              <a:endParaRPr lang="en-US" sz="2448" dirty="0">
                <a:gradFill>
                  <a:gsLst>
                    <a:gs pos="0">
                      <a:srgbClr val="FFFFFF"/>
                    </a:gs>
                    <a:gs pos="100000">
                      <a:srgbClr val="FFFFFF"/>
                    </a:gs>
                  </a:gsLst>
                  <a:lin ang="5400000" scaled="0"/>
                </a:gradFill>
                <a:ea typeface="Segoe UI" pitchFamily="34" charset="0"/>
                <a:cs typeface="Segoe UI" pitchFamily="34" charset="0"/>
              </a:endParaRPr>
            </a:p>
          </p:txBody>
        </p:sp>
        <p:sp>
          <p:nvSpPr>
            <p:cNvPr id="19" name="TextBox 18"/>
            <p:cNvSpPr txBox="1"/>
            <p:nvPr/>
          </p:nvSpPr>
          <p:spPr>
            <a:xfrm>
              <a:off x="9615711" y="2006727"/>
              <a:ext cx="1341454" cy="445042"/>
            </a:xfrm>
            <a:prstGeom prst="rect">
              <a:avLst/>
            </a:prstGeom>
            <a:noFill/>
          </p:spPr>
          <p:txBody>
            <a:bodyPr wrap="none" lIns="182828" tIns="146262" rIns="182828" bIns="146262" rtlCol="0">
              <a:spAutoFit/>
            </a:bodyPr>
            <a:lstStyle/>
            <a:p>
              <a:pPr>
                <a:lnSpc>
                  <a:spcPct val="90000"/>
                </a:lnSpc>
                <a:spcAft>
                  <a:spcPts val="600"/>
                </a:spcAft>
              </a:pPr>
              <a:r>
                <a:rPr lang="en-US" sz="1122" dirty="0"/>
                <a:t>Policy Manager</a:t>
              </a:r>
            </a:p>
          </p:txBody>
        </p:sp>
      </p:grpSp>
      <p:sp>
        <p:nvSpPr>
          <p:cNvPr id="8" name="Rectangle 7"/>
          <p:cNvSpPr/>
          <p:nvPr/>
        </p:nvSpPr>
        <p:spPr>
          <a:xfrm>
            <a:off x="6393654" y="4362627"/>
            <a:ext cx="5420373" cy="1923331"/>
          </a:xfrm>
          <a:prstGeom prst="rect">
            <a:avLst/>
          </a:prstGeom>
          <a:solidFill>
            <a:schemeClr val="bg1"/>
          </a:solidFill>
          <a:ln w="63500">
            <a:solidFill>
              <a:schemeClr val="accent4"/>
            </a:solidFill>
            <a:miter lim="800000"/>
          </a:ln>
        </p:spPr>
        <p:txBody>
          <a:bodyPr wrap="square">
            <a:noAutofit/>
          </a:bodyPr>
          <a:lstStyle/>
          <a:p>
            <a:pPr>
              <a:lnSpc>
                <a:spcPct val="107000"/>
              </a:lnSpc>
            </a:pPr>
            <a:r>
              <a:rPr lang="en-US" sz="1122" dirty="0">
                <a:latin typeface="Consolas" panose="020B0609020204030204" pitchFamily="49" charset="0"/>
                <a:ea typeface="Calibri" panose="020F0502020204030204" pitchFamily="34" charset="0"/>
                <a:cs typeface="Consolas" panose="020B0609020204030204" pitchFamily="49" charset="0"/>
              </a:rPr>
              <a:t>CREATE FUNCTION </a:t>
            </a:r>
            <a:r>
              <a:rPr lang="en-US" sz="1122" dirty="0" err="1">
                <a:latin typeface="Consolas" panose="020B0609020204030204" pitchFamily="49" charset="0"/>
                <a:ea typeface="Calibri" panose="020F0502020204030204" pitchFamily="34" charset="0"/>
                <a:cs typeface="Consolas" panose="020B0609020204030204" pitchFamily="49" charset="0"/>
              </a:rPr>
              <a:t>dbo.fn_securitypredicate</a:t>
            </a:r>
            <a:r>
              <a:rPr lang="en-US" sz="1122" dirty="0">
                <a:latin typeface="Consolas" panose="020B0609020204030204" pitchFamily="49" charset="0"/>
                <a:ea typeface="Calibri" panose="020F0502020204030204" pitchFamily="34" charset="0"/>
                <a:cs typeface="Consolas" panose="020B0609020204030204" pitchFamily="49" charset="0"/>
              </a:rPr>
              <a:t>(@wing </a:t>
            </a:r>
            <a:r>
              <a:rPr lang="en-US" sz="1122" dirty="0" err="1">
                <a:latin typeface="Consolas" panose="020B0609020204030204" pitchFamily="49" charset="0"/>
                <a:ea typeface="Calibri" panose="020F0502020204030204" pitchFamily="34" charset="0"/>
                <a:cs typeface="Consolas" panose="020B0609020204030204" pitchFamily="49" charset="0"/>
              </a:rPr>
              <a:t>int</a:t>
            </a:r>
            <a:r>
              <a:rPr lang="en-US" sz="1122" dirty="0">
                <a:latin typeface="Consolas" panose="020B0609020204030204" pitchFamily="49" charset="0"/>
                <a:ea typeface="Calibri" panose="020F0502020204030204" pitchFamily="34" charset="0"/>
                <a:cs typeface="Consolas" panose="020B0609020204030204" pitchFamily="49" charset="0"/>
              </a:rPr>
              <a:t>)</a:t>
            </a:r>
          </a:p>
          <a:p>
            <a:pPr>
              <a:lnSpc>
                <a:spcPct val="107000"/>
              </a:lnSpc>
            </a:pPr>
            <a:r>
              <a:rPr lang="en-US" sz="1122" dirty="0">
                <a:latin typeface="Consolas" panose="020B0609020204030204" pitchFamily="49" charset="0"/>
                <a:ea typeface="Calibri" panose="020F0502020204030204" pitchFamily="34" charset="0"/>
                <a:cs typeface="Consolas" panose="020B0609020204030204" pitchFamily="49" charset="0"/>
              </a:rPr>
              <a:t>    RETURNS TABLE WITH SCHEMABINDING AS</a:t>
            </a:r>
          </a:p>
          <a:p>
            <a:pPr>
              <a:lnSpc>
                <a:spcPct val="107000"/>
              </a:lnSpc>
            </a:pPr>
            <a:r>
              <a:rPr lang="en-US" sz="1122" dirty="0">
                <a:latin typeface="Consolas" panose="020B0609020204030204" pitchFamily="49" charset="0"/>
                <a:ea typeface="Calibri" panose="020F0502020204030204" pitchFamily="34" charset="0"/>
                <a:cs typeface="Consolas" panose="020B0609020204030204" pitchFamily="49" charset="0"/>
              </a:rPr>
              <a:t>    return SELECT 1 as [</a:t>
            </a:r>
            <a:r>
              <a:rPr lang="en-US" sz="1122" dirty="0" err="1">
                <a:latin typeface="Consolas" panose="020B0609020204030204" pitchFamily="49" charset="0"/>
                <a:ea typeface="Calibri" panose="020F0502020204030204" pitchFamily="34" charset="0"/>
                <a:cs typeface="Consolas" panose="020B0609020204030204" pitchFamily="49" charset="0"/>
              </a:rPr>
              <a:t>fn_securitypredicate_result</a:t>
            </a:r>
            <a:r>
              <a:rPr lang="en-US" sz="1122" dirty="0">
                <a:latin typeface="Consolas" panose="020B0609020204030204" pitchFamily="49" charset="0"/>
                <a:ea typeface="Calibri" panose="020F0502020204030204" pitchFamily="34" charset="0"/>
                <a:cs typeface="Consolas" panose="020B0609020204030204" pitchFamily="49" charset="0"/>
              </a:rPr>
              <a:t>] FROM</a:t>
            </a:r>
          </a:p>
          <a:p>
            <a:pPr>
              <a:lnSpc>
                <a:spcPct val="107000"/>
              </a:lnSpc>
            </a:pPr>
            <a:r>
              <a:rPr lang="en-US" sz="1122" dirty="0">
                <a:latin typeface="Consolas" panose="020B0609020204030204" pitchFamily="49" charset="0"/>
                <a:ea typeface="Calibri" panose="020F0502020204030204" pitchFamily="34" charset="0"/>
                <a:cs typeface="Consolas" panose="020B0609020204030204" pitchFamily="49" charset="0"/>
              </a:rPr>
              <a:t>        </a:t>
            </a:r>
            <a:r>
              <a:rPr lang="en-US" sz="1122" dirty="0" err="1">
                <a:latin typeface="Consolas" panose="020B0609020204030204" pitchFamily="49" charset="0"/>
                <a:ea typeface="Calibri" panose="020F0502020204030204" pitchFamily="34" charset="0"/>
                <a:cs typeface="Consolas" panose="020B0609020204030204" pitchFamily="49" charset="0"/>
              </a:rPr>
              <a:t>StaffDuties</a:t>
            </a:r>
            <a:r>
              <a:rPr lang="en-US" sz="1122" dirty="0">
                <a:latin typeface="Consolas" panose="020B0609020204030204" pitchFamily="49" charset="0"/>
                <a:ea typeface="Calibri" panose="020F0502020204030204" pitchFamily="34" charset="0"/>
                <a:cs typeface="Consolas" panose="020B0609020204030204" pitchFamily="49" charset="0"/>
              </a:rPr>
              <a:t> d INNER JOIN Employees e </a:t>
            </a:r>
          </a:p>
          <a:p>
            <a:pPr>
              <a:lnSpc>
                <a:spcPct val="107000"/>
              </a:lnSpc>
            </a:pPr>
            <a:r>
              <a:rPr lang="en-US" sz="1122" dirty="0">
                <a:latin typeface="Consolas" panose="020B0609020204030204" pitchFamily="49" charset="0"/>
                <a:ea typeface="Calibri" panose="020F0502020204030204" pitchFamily="34" charset="0"/>
                <a:cs typeface="Consolas" panose="020B0609020204030204" pitchFamily="49" charset="0"/>
              </a:rPr>
              <a:t>        ON (</a:t>
            </a:r>
            <a:r>
              <a:rPr lang="en-US" sz="1122" dirty="0" err="1">
                <a:latin typeface="Consolas" panose="020B0609020204030204" pitchFamily="49" charset="0"/>
                <a:ea typeface="Calibri" panose="020F0502020204030204" pitchFamily="34" charset="0"/>
                <a:cs typeface="Consolas" panose="020B0609020204030204" pitchFamily="49" charset="0"/>
              </a:rPr>
              <a:t>d.EmpId</a:t>
            </a:r>
            <a:r>
              <a:rPr lang="en-US" sz="1122" dirty="0">
                <a:latin typeface="Consolas" panose="020B0609020204030204" pitchFamily="49" charset="0"/>
                <a:ea typeface="Calibri" panose="020F0502020204030204" pitchFamily="34" charset="0"/>
                <a:cs typeface="Consolas" panose="020B0609020204030204" pitchFamily="49" charset="0"/>
              </a:rPr>
              <a:t> = </a:t>
            </a:r>
            <a:r>
              <a:rPr lang="en-US" sz="1122" dirty="0" err="1">
                <a:latin typeface="Consolas" panose="020B0609020204030204" pitchFamily="49" charset="0"/>
                <a:ea typeface="Calibri" panose="020F0502020204030204" pitchFamily="34" charset="0"/>
                <a:cs typeface="Consolas" panose="020B0609020204030204" pitchFamily="49" charset="0"/>
              </a:rPr>
              <a:t>e.EmpId</a:t>
            </a:r>
            <a:r>
              <a:rPr lang="en-US" sz="1122" dirty="0">
                <a:latin typeface="Consolas" panose="020B0609020204030204" pitchFamily="49" charset="0"/>
                <a:ea typeface="Calibri" panose="020F0502020204030204" pitchFamily="34" charset="0"/>
                <a:cs typeface="Consolas" panose="020B0609020204030204" pitchFamily="49" charset="0"/>
              </a:rPr>
              <a:t>) </a:t>
            </a:r>
          </a:p>
          <a:p>
            <a:pPr>
              <a:lnSpc>
                <a:spcPct val="107000"/>
              </a:lnSpc>
            </a:pPr>
            <a:r>
              <a:rPr lang="en-US" sz="1122" dirty="0">
                <a:latin typeface="Consolas" panose="020B0609020204030204" pitchFamily="49" charset="0"/>
                <a:ea typeface="Calibri" panose="020F0502020204030204" pitchFamily="34" charset="0"/>
                <a:cs typeface="Consolas" panose="020B0609020204030204" pitchFamily="49" charset="0"/>
              </a:rPr>
              <a:t>        WHERE </a:t>
            </a:r>
            <a:r>
              <a:rPr lang="en-US" sz="1122" dirty="0" err="1">
                <a:latin typeface="Consolas" panose="020B0609020204030204" pitchFamily="49" charset="0"/>
                <a:ea typeface="Calibri" panose="020F0502020204030204" pitchFamily="34" charset="0"/>
                <a:cs typeface="Consolas" panose="020B0609020204030204" pitchFamily="49" charset="0"/>
              </a:rPr>
              <a:t>e.UserSID</a:t>
            </a:r>
            <a:r>
              <a:rPr lang="en-US" sz="1122" dirty="0">
                <a:latin typeface="Consolas" panose="020B0609020204030204" pitchFamily="49" charset="0"/>
                <a:ea typeface="Calibri" panose="020F0502020204030204" pitchFamily="34" charset="0"/>
                <a:cs typeface="Consolas" panose="020B0609020204030204" pitchFamily="49" charset="0"/>
              </a:rPr>
              <a:t> = SUSER_SID() AND @wing = </a:t>
            </a:r>
            <a:r>
              <a:rPr lang="en-US" sz="1122" dirty="0" err="1">
                <a:latin typeface="Consolas" panose="020B0609020204030204" pitchFamily="49" charset="0"/>
                <a:ea typeface="Calibri" panose="020F0502020204030204" pitchFamily="34" charset="0"/>
                <a:cs typeface="Consolas" panose="020B0609020204030204" pitchFamily="49" charset="0"/>
              </a:rPr>
              <a:t>d.Wing</a:t>
            </a:r>
            <a:r>
              <a:rPr lang="en-US" sz="1122" dirty="0">
                <a:latin typeface="Consolas" panose="020B0609020204030204" pitchFamily="49" charset="0"/>
                <a:ea typeface="Calibri" panose="020F0502020204030204" pitchFamily="34" charset="0"/>
                <a:cs typeface="Consolas" panose="020B0609020204030204" pitchFamily="49" charset="0"/>
              </a:rPr>
              <a:t>;</a:t>
            </a:r>
          </a:p>
          <a:p>
            <a:pPr>
              <a:lnSpc>
                <a:spcPct val="107000"/>
              </a:lnSpc>
            </a:pPr>
            <a:endParaRPr lang="en-US" sz="1122" dirty="0">
              <a:latin typeface="Consolas" panose="020B0609020204030204" pitchFamily="49" charset="0"/>
              <a:ea typeface="Calibri" panose="020F0502020204030204" pitchFamily="34" charset="0"/>
              <a:cs typeface="Consolas" panose="020B0609020204030204" pitchFamily="49" charset="0"/>
            </a:endParaRPr>
          </a:p>
          <a:p>
            <a:pPr>
              <a:lnSpc>
                <a:spcPct val="107000"/>
              </a:lnSpc>
            </a:pPr>
            <a:r>
              <a:rPr lang="en-US" sz="1122" dirty="0">
                <a:latin typeface="Consolas" panose="020B0609020204030204" pitchFamily="49" charset="0"/>
                <a:ea typeface="Calibri" panose="020F0502020204030204" pitchFamily="34" charset="0"/>
                <a:cs typeface="Consolas" panose="020B0609020204030204" pitchFamily="49" charset="0"/>
              </a:rPr>
              <a:t>CREATE SECURITY POLICY </a:t>
            </a:r>
            <a:r>
              <a:rPr lang="en-US" sz="1122" dirty="0" err="1">
                <a:latin typeface="Consolas" panose="020B0609020204030204" pitchFamily="49" charset="0"/>
                <a:ea typeface="Calibri" panose="020F0502020204030204" pitchFamily="34" charset="0"/>
                <a:cs typeface="Consolas" panose="020B0609020204030204" pitchFamily="49" charset="0"/>
              </a:rPr>
              <a:t>dbo.SecPol</a:t>
            </a:r>
            <a:endParaRPr lang="en-US" sz="1122" dirty="0">
              <a:latin typeface="Consolas" panose="020B0609020204030204" pitchFamily="49" charset="0"/>
              <a:ea typeface="Calibri" panose="020F0502020204030204" pitchFamily="34" charset="0"/>
              <a:cs typeface="Consolas" panose="020B0609020204030204" pitchFamily="49" charset="0"/>
            </a:endParaRPr>
          </a:p>
          <a:p>
            <a:pPr>
              <a:lnSpc>
                <a:spcPct val="107000"/>
              </a:lnSpc>
            </a:pPr>
            <a:r>
              <a:rPr lang="en-US" sz="1122" dirty="0">
                <a:latin typeface="Consolas" panose="020B0609020204030204" pitchFamily="49" charset="0"/>
                <a:ea typeface="Calibri" panose="020F0502020204030204" pitchFamily="34" charset="0"/>
                <a:cs typeface="Consolas" panose="020B0609020204030204" pitchFamily="49" charset="0"/>
              </a:rPr>
              <a:t>    ADD FILTER PREDICATE </a:t>
            </a:r>
            <a:r>
              <a:rPr lang="en-US" sz="1122" dirty="0" err="1">
                <a:latin typeface="Consolas" panose="020B0609020204030204" pitchFamily="49" charset="0"/>
                <a:ea typeface="Calibri" panose="020F0502020204030204" pitchFamily="34" charset="0"/>
                <a:cs typeface="Consolas" panose="020B0609020204030204" pitchFamily="49" charset="0"/>
              </a:rPr>
              <a:t>dbo.fn_securitypredicate</a:t>
            </a:r>
            <a:r>
              <a:rPr lang="en-US" sz="1122" dirty="0">
                <a:latin typeface="Consolas" panose="020B0609020204030204" pitchFamily="49" charset="0"/>
                <a:ea typeface="Calibri" panose="020F0502020204030204" pitchFamily="34" charset="0"/>
                <a:cs typeface="Consolas" panose="020B0609020204030204" pitchFamily="49" charset="0"/>
              </a:rPr>
              <a:t>(Wing) ON Patients</a:t>
            </a:r>
          </a:p>
          <a:p>
            <a:pPr>
              <a:lnSpc>
                <a:spcPct val="107000"/>
              </a:lnSpc>
            </a:pPr>
            <a:r>
              <a:rPr lang="en-US" sz="1122" dirty="0">
                <a:latin typeface="Consolas" panose="020B0609020204030204" pitchFamily="49" charset="0"/>
                <a:ea typeface="Calibri" panose="020F0502020204030204" pitchFamily="34" charset="0"/>
                <a:cs typeface="Consolas" panose="020B0609020204030204" pitchFamily="49" charset="0"/>
              </a:rPr>
              <a:t>    WITH (STATE = ON)</a:t>
            </a:r>
          </a:p>
        </p:txBody>
      </p:sp>
      <p:grpSp>
        <p:nvGrpSpPr>
          <p:cNvPr id="28" name="Group 27"/>
          <p:cNvGrpSpPr/>
          <p:nvPr/>
        </p:nvGrpSpPr>
        <p:grpSpPr>
          <a:xfrm>
            <a:off x="4454445" y="2637270"/>
            <a:ext cx="2961435" cy="1641588"/>
            <a:chOff x="4464620" y="2717243"/>
            <a:chExt cx="2904044" cy="1609775"/>
          </a:xfrm>
          <a:solidFill>
            <a:schemeClr val="bg1"/>
          </a:solidFill>
        </p:grpSpPr>
        <p:sp>
          <p:nvSpPr>
            <p:cNvPr id="4" name="Down Arrow 3"/>
            <p:cNvSpPr/>
            <p:nvPr/>
          </p:nvSpPr>
          <p:spPr bwMode="auto">
            <a:xfrm>
              <a:off x="5021100" y="3742227"/>
              <a:ext cx="281726" cy="584791"/>
            </a:xfrm>
            <a:prstGeom prst="downArrow">
              <a:avLst/>
            </a:prstGeom>
            <a:solidFill>
              <a:schemeClr val="bg2">
                <a:lumMod val="75000"/>
              </a:schemeClr>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23" rIns="0" bIns="46623" numCol="1" rtlCol="0" anchor="ctr" anchorCtr="0" compatLnSpc="1">
              <a:prstTxWarp prst="textNoShape">
                <a:avLst/>
              </a:prstTxWarp>
            </a:bodyPr>
            <a:lstStyle/>
            <a:p>
              <a:pPr algn="ctr" defTabSz="932114"/>
              <a:endParaRPr lang="en-US" sz="2000" dirty="0">
                <a:gradFill>
                  <a:gsLst>
                    <a:gs pos="0">
                      <a:srgbClr val="FFFFFF"/>
                    </a:gs>
                    <a:gs pos="100000">
                      <a:srgbClr val="FFFFFF"/>
                    </a:gs>
                  </a:gsLst>
                  <a:lin ang="5400000" scaled="0"/>
                </a:gradFill>
              </a:endParaRPr>
            </a:p>
          </p:txBody>
        </p:sp>
        <p:sp>
          <p:nvSpPr>
            <p:cNvPr id="7" name="Rectangle 6"/>
            <p:cNvSpPr/>
            <p:nvPr/>
          </p:nvSpPr>
          <p:spPr bwMode="auto">
            <a:xfrm>
              <a:off x="6035321" y="2717243"/>
              <a:ext cx="1333343" cy="1197600"/>
            </a:xfrm>
            <a:prstGeom prst="rect">
              <a:avLst/>
            </a:prstGeom>
            <a:solidFill>
              <a:schemeClr val="bg1"/>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23" rIns="0" bIns="46623" numCol="1" rtlCol="0" anchor="ctr" anchorCtr="0" compatLnSpc="1">
              <a:prstTxWarp prst="textNoShape">
                <a:avLst/>
              </a:prstTxWarp>
            </a:bodyPr>
            <a:lstStyle/>
            <a:p>
              <a:pPr algn="ctr" defTabSz="932114"/>
              <a:r>
                <a:rPr lang="en-US" sz="1224" dirty="0">
                  <a:solidFill>
                    <a:schemeClr val="accent4"/>
                  </a:solidFill>
                </a:rPr>
                <a:t>Filter</a:t>
              </a:r>
              <a:br>
                <a:rPr lang="en-US" sz="1224" dirty="0">
                  <a:solidFill>
                    <a:schemeClr val="accent4"/>
                  </a:solidFill>
                </a:rPr>
              </a:br>
              <a:r>
                <a:rPr lang="en-US" sz="1224" dirty="0">
                  <a:solidFill>
                    <a:schemeClr val="accent4"/>
                  </a:solidFill>
                </a:rPr>
                <a:t>Predicate:</a:t>
              </a:r>
            </a:p>
            <a:p>
              <a:pPr algn="ctr" defTabSz="932114"/>
              <a:r>
                <a:rPr lang="en-US" sz="1224" dirty="0">
                  <a:solidFill>
                    <a:schemeClr val="accent4"/>
                  </a:solidFill>
                </a:rPr>
                <a:t>INNER </a:t>
              </a:r>
              <a:br>
                <a:rPr lang="en-US" sz="1224" dirty="0">
                  <a:solidFill>
                    <a:schemeClr val="accent4"/>
                  </a:solidFill>
                </a:rPr>
              </a:br>
              <a:r>
                <a:rPr lang="en-US" sz="1224" dirty="0">
                  <a:solidFill>
                    <a:schemeClr val="accent4"/>
                  </a:solidFill>
                </a:rPr>
                <a:t>JOIN…</a:t>
              </a:r>
            </a:p>
          </p:txBody>
        </p:sp>
        <p:sp>
          <p:nvSpPr>
            <p:cNvPr id="18" name="Rectangle 17"/>
            <p:cNvSpPr/>
            <p:nvPr/>
          </p:nvSpPr>
          <p:spPr bwMode="auto">
            <a:xfrm>
              <a:off x="4464620" y="2719203"/>
              <a:ext cx="1420557" cy="1198034"/>
            </a:xfrm>
            <a:prstGeom prst="rect">
              <a:avLst/>
            </a:prstGeom>
            <a:solidFill>
              <a:schemeClr val="accent4"/>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23" rIns="0" bIns="46623" numCol="1" rtlCol="0" anchor="ctr" anchorCtr="0" compatLnSpc="1">
              <a:prstTxWarp prst="textNoShape">
                <a:avLst/>
              </a:prstTxWarp>
            </a:bodyPr>
            <a:lstStyle/>
            <a:p>
              <a:pPr algn="ctr" defTabSz="932114"/>
              <a:r>
                <a:rPr lang="en-US" sz="2448" dirty="0">
                  <a:solidFill>
                    <a:schemeClr val="bg1"/>
                  </a:solidFill>
                  <a:latin typeface="+mj-lt"/>
                </a:rPr>
                <a:t>Security</a:t>
              </a:r>
            </a:p>
            <a:p>
              <a:pPr algn="ctr" defTabSz="932114"/>
              <a:r>
                <a:rPr lang="en-US" sz="2448" dirty="0">
                  <a:solidFill>
                    <a:schemeClr val="bg1"/>
                  </a:solidFill>
                  <a:latin typeface="+mj-lt"/>
                </a:rPr>
                <a:t>Policy</a:t>
              </a:r>
            </a:p>
          </p:txBody>
        </p:sp>
      </p:grpSp>
      <p:sp>
        <p:nvSpPr>
          <p:cNvPr id="17" name="Rectangle 16"/>
          <p:cNvSpPr/>
          <p:nvPr/>
        </p:nvSpPr>
        <p:spPr>
          <a:xfrm>
            <a:off x="930230" y="4332223"/>
            <a:ext cx="1678500" cy="1221710"/>
          </a:xfrm>
          <a:prstGeom prst="rect">
            <a:avLst/>
          </a:prstGeom>
          <a:solidFill>
            <a:schemeClr val="accent4"/>
          </a:solidFill>
          <a:ln>
            <a:solidFill>
              <a:schemeClr val="bg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48" dirty="0">
                <a:latin typeface="+mj-lt"/>
              </a:rPr>
              <a:t>Application</a:t>
            </a:r>
          </a:p>
        </p:txBody>
      </p:sp>
      <p:graphicFrame>
        <p:nvGraphicFramePr>
          <p:cNvPr id="26" name="Table 25"/>
          <p:cNvGraphicFramePr>
            <a:graphicFrameLocks noGrp="1"/>
          </p:cNvGraphicFramePr>
          <p:nvPr>
            <p:extLst/>
          </p:nvPr>
        </p:nvGraphicFramePr>
        <p:xfrm>
          <a:off x="4449594" y="4359069"/>
          <a:ext cx="1454262" cy="1340299"/>
        </p:xfrm>
        <a:graphic>
          <a:graphicData uri="http://schemas.openxmlformats.org/drawingml/2006/table">
            <a:tbl>
              <a:tblPr firstRow="1" bandRow="1">
                <a:tableStyleId>{5C22544A-7EE6-4342-B048-85BDC9FD1C3A}</a:tableStyleId>
              </a:tblPr>
              <a:tblGrid>
                <a:gridCol w="484754">
                  <a:extLst>
                    <a:ext uri="{9D8B030D-6E8A-4147-A177-3AD203B41FA5}">
                      <a16:colId xmlns:a16="http://schemas.microsoft.com/office/drawing/2014/main" val="20000"/>
                    </a:ext>
                  </a:extLst>
                </a:gridCol>
                <a:gridCol w="484754">
                  <a:extLst>
                    <a:ext uri="{9D8B030D-6E8A-4147-A177-3AD203B41FA5}">
                      <a16:colId xmlns:a16="http://schemas.microsoft.com/office/drawing/2014/main" val="20001"/>
                    </a:ext>
                  </a:extLst>
                </a:gridCol>
                <a:gridCol w="484754">
                  <a:extLst>
                    <a:ext uri="{9D8B030D-6E8A-4147-A177-3AD203B41FA5}">
                      <a16:colId xmlns:a16="http://schemas.microsoft.com/office/drawing/2014/main" val="20002"/>
                    </a:ext>
                  </a:extLst>
                </a:gridCol>
              </a:tblGrid>
              <a:tr h="373027">
                <a:tc gridSpan="3">
                  <a:txBody>
                    <a:bodyPr/>
                    <a:lstStyle/>
                    <a:p>
                      <a:pPr algn="ctr"/>
                      <a:r>
                        <a:rPr lang="en-US" sz="1800" b="0" dirty="0">
                          <a:latin typeface="+mj-lt"/>
                        </a:rPr>
                        <a:t>Patients</a:t>
                      </a:r>
                    </a:p>
                  </a:txBody>
                  <a:tcPr marL="93247" marR="93247" marT="46623" marB="46623">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accent4"/>
                    </a:solidFill>
                  </a:tcPr>
                </a:tc>
                <a:tc hMerge="1">
                  <a:txBody>
                    <a:bodyPr/>
                    <a:lstStyle/>
                    <a:p>
                      <a:endParaRPr lang="en-US" sz="100" dirty="0"/>
                    </a:p>
                  </a:txBody>
                  <a:tcPr/>
                </a:tc>
                <a:tc hMerge="1">
                  <a:txBody>
                    <a:bodyPr/>
                    <a:lstStyle/>
                    <a:p>
                      <a:endParaRPr lang="en-US" sz="100" dirty="0"/>
                    </a:p>
                  </a:txBody>
                  <a:tcPr/>
                </a:tc>
                <a:extLst>
                  <a:ext uri="{0D108BD9-81ED-4DB2-BD59-A6C34878D82A}">
                    <a16:rowId xmlns:a16="http://schemas.microsoft.com/office/drawing/2014/main" val="10000"/>
                  </a:ext>
                </a:extLst>
              </a:tr>
              <a:tr h="241818">
                <a:tc>
                  <a:txBody>
                    <a:bodyPr/>
                    <a:lstStyle/>
                    <a:p>
                      <a:endParaRPr lang="en-US" sz="100" b="1"/>
                    </a:p>
                  </a:txBody>
                  <a:tcPr marL="93247" marR="93247" marT="46623" marB="46623">
                    <a:lnL w="12700" cmpd="sng">
                      <a:noFill/>
                    </a:lnL>
                    <a:lnR w="12700" cmpd="sng">
                      <a:noFill/>
                    </a:lnR>
                    <a:lnT w="38100" cmpd="sng">
                      <a:noFill/>
                    </a:lnT>
                    <a:lnB w="12700" cmpd="sng">
                      <a:noFill/>
                    </a:lnB>
                    <a:lnTlToBr w="12700" cmpd="sng">
                      <a:noFill/>
                      <a:prstDash val="solid"/>
                    </a:lnTlToBr>
                    <a:lnBlToTr w="12700" cmpd="sng">
                      <a:noFill/>
                      <a:prstDash val="solid"/>
                    </a:lnBlToTr>
                    <a:solidFill>
                      <a:schemeClr val="bg1">
                        <a:lumMod val="85000"/>
                      </a:schemeClr>
                    </a:solidFill>
                  </a:tcPr>
                </a:tc>
                <a:tc>
                  <a:txBody>
                    <a:bodyPr/>
                    <a:lstStyle/>
                    <a:p>
                      <a:endParaRPr lang="en-US" sz="100" b="1" dirty="0">
                        <a:solidFill>
                          <a:schemeClr val="tx1"/>
                        </a:solidFill>
                      </a:endParaRPr>
                    </a:p>
                  </a:txBody>
                  <a:tcPr marL="93247" marR="93247" marT="46623" marB="46623">
                    <a:lnL w="12700" cmpd="sng">
                      <a:noFill/>
                    </a:lnL>
                    <a:lnR w="12700" cmpd="sng">
                      <a:noFill/>
                    </a:lnR>
                    <a:lnT w="38100" cmpd="sng">
                      <a:noFill/>
                    </a:lnT>
                    <a:lnB w="12700" cmpd="sng">
                      <a:noFill/>
                    </a:lnB>
                    <a:lnTlToBr w="12700" cmpd="sng">
                      <a:noFill/>
                      <a:prstDash val="solid"/>
                    </a:lnTlToBr>
                    <a:lnBlToTr w="12700" cmpd="sng">
                      <a:noFill/>
                      <a:prstDash val="solid"/>
                    </a:lnBlToTr>
                    <a:solidFill>
                      <a:schemeClr val="bg1">
                        <a:lumMod val="85000"/>
                      </a:schemeClr>
                    </a:solidFill>
                  </a:tcPr>
                </a:tc>
                <a:tc>
                  <a:txBody>
                    <a:bodyPr/>
                    <a:lstStyle/>
                    <a:p>
                      <a:endParaRPr lang="en-US" sz="100" b="1"/>
                    </a:p>
                  </a:txBody>
                  <a:tcPr marL="93247" marR="93247" marT="46623" marB="46623">
                    <a:lnL w="12700" cmpd="sng">
                      <a:noFill/>
                    </a:lnL>
                    <a:lnR w="12700" cmpd="sng">
                      <a:noFill/>
                    </a:lnR>
                    <a:lnT w="38100" cmpd="sng">
                      <a:noFill/>
                    </a:lnT>
                    <a:lnB w="12700" cmpd="sng">
                      <a:noFill/>
                    </a:lnB>
                    <a:lnTlToBr w="12700" cmpd="sng">
                      <a:noFill/>
                      <a:prstDash val="solid"/>
                    </a:lnTlToBr>
                    <a:lnBlToTr w="12700" cmpd="sng">
                      <a:noFill/>
                      <a:prstDash val="solid"/>
                    </a:lnBlToTr>
                    <a:solidFill>
                      <a:schemeClr val="bg1">
                        <a:lumMod val="85000"/>
                      </a:schemeClr>
                    </a:solidFill>
                  </a:tcPr>
                </a:tc>
                <a:extLst>
                  <a:ext uri="{0D108BD9-81ED-4DB2-BD59-A6C34878D82A}">
                    <a16:rowId xmlns:a16="http://schemas.microsoft.com/office/drawing/2014/main" val="10001"/>
                  </a:ext>
                </a:extLst>
              </a:tr>
              <a:tr h="241818">
                <a:tc>
                  <a:txBody>
                    <a:bodyPr/>
                    <a:lstStyle/>
                    <a:p>
                      <a:endParaRPr lang="en-US" sz="100" b="1"/>
                    </a:p>
                  </a:txBody>
                  <a:tcPr marL="93247" marR="93247" marT="46623" marB="46623">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lumMod val="75000"/>
                      </a:schemeClr>
                    </a:solidFill>
                  </a:tcPr>
                </a:tc>
                <a:tc>
                  <a:txBody>
                    <a:bodyPr/>
                    <a:lstStyle/>
                    <a:p>
                      <a:endParaRPr lang="en-US" sz="100" b="1">
                        <a:solidFill>
                          <a:schemeClr val="tx1"/>
                        </a:solidFill>
                      </a:endParaRPr>
                    </a:p>
                  </a:txBody>
                  <a:tcPr marL="93247" marR="93247" marT="46623" marB="46623">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lumMod val="75000"/>
                      </a:schemeClr>
                    </a:solidFill>
                  </a:tcPr>
                </a:tc>
                <a:tc>
                  <a:txBody>
                    <a:bodyPr/>
                    <a:lstStyle/>
                    <a:p>
                      <a:endParaRPr lang="en-US" sz="100" b="1"/>
                    </a:p>
                  </a:txBody>
                  <a:tcPr marL="93247" marR="93247" marT="46623" marB="46623">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lumMod val="75000"/>
                      </a:schemeClr>
                    </a:solidFill>
                  </a:tcPr>
                </a:tc>
                <a:extLst>
                  <a:ext uri="{0D108BD9-81ED-4DB2-BD59-A6C34878D82A}">
                    <a16:rowId xmlns:a16="http://schemas.microsoft.com/office/drawing/2014/main" val="10002"/>
                  </a:ext>
                </a:extLst>
              </a:tr>
              <a:tr h="241818">
                <a:tc>
                  <a:txBody>
                    <a:bodyPr/>
                    <a:lstStyle/>
                    <a:p>
                      <a:endParaRPr lang="en-US" sz="100" b="1" dirty="0"/>
                    </a:p>
                  </a:txBody>
                  <a:tcPr marL="93247" marR="93247" marT="46623" marB="46623">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lumMod val="85000"/>
                      </a:schemeClr>
                    </a:solidFill>
                  </a:tcPr>
                </a:tc>
                <a:tc>
                  <a:txBody>
                    <a:bodyPr/>
                    <a:lstStyle/>
                    <a:p>
                      <a:endParaRPr lang="en-US" sz="100" b="1">
                        <a:solidFill>
                          <a:schemeClr val="tx1"/>
                        </a:solidFill>
                      </a:endParaRPr>
                    </a:p>
                  </a:txBody>
                  <a:tcPr marL="93247" marR="93247" marT="46623" marB="46623">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lumMod val="85000"/>
                      </a:schemeClr>
                    </a:solidFill>
                  </a:tcPr>
                </a:tc>
                <a:tc>
                  <a:txBody>
                    <a:bodyPr/>
                    <a:lstStyle/>
                    <a:p>
                      <a:endParaRPr lang="en-US" sz="100" b="1"/>
                    </a:p>
                  </a:txBody>
                  <a:tcPr marL="93247" marR="93247" marT="46623" marB="46623">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lumMod val="85000"/>
                      </a:schemeClr>
                    </a:solidFill>
                  </a:tcPr>
                </a:tc>
                <a:extLst>
                  <a:ext uri="{0D108BD9-81ED-4DB2-BD59-A6C34878D82A}">
                    <a16:rowId xmlns:a16="http://schemas.microsoft.com/office/drawing/2014/main" val="10003"/>
                  </a:ext>
                </a:extLst>
              </a:tr>
              <a:tr h="241818">
                <a:tc>
                  <a:txBody>
                    <a:bodyPr/>
                    <a:lstStyle/>
                    <a:p>
                      <a:endParaRPr lang="en-US" sz="100" b="1"/>
                    </a:p>
                  </a:txBody>
                  <a:tcPr marL="93247" marR="93247" marT="46623" marB="46623">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lumMod val="75000"/>
                      </a:schemeClr>
                    </a:solidFill>
                  </a:tcPr>
                </a:tc>
                <a:tc>
                  <a:txBody>
                    <a:bodyPr/>
                    <a:lstStyle/>
                    <a:p>
                      <a:endParaRPr lang="en-US" sz="100" b="1" dirty="0">
                        <a:solidFill>
                          <a:schemeClr val="tx1"/>
                        </a:solidFill>
                      </a:endParaRPr>
                    </a:p>
                  </a:txBody>
                  <a:tcPr marL="93247" marR="93247" marT="46623" marB="46623">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lumMod val="75000"/>
                      </a:schemeClr>
                    </a:solidFill>
                  </a:tcPr>
                </a:tc>
                <a:tc>
                  <a:txBody>
                    <a:bodyPr/>
                    <a:lstStyle/>
                    <a:p>
                      <a:endParaRPr lang="en-US" sz="100" b="1" dirty="0"/>
                    </a:p>
                  </a:txBody>
                  <a:tcPr marL="93247" marR="93247" marT="46623" marB="46623">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lumMod val="75000"/>
                      </a:schemeClr>
                    </a:solidFill>
                  </a:tcPr>
                </a:tc>
                <a:extLst>
                  <a:ext uri="{0D108BD9-81ED-4DB2-BD59-A6C34878D82A}">
                    <a16:rowId xmlns:a16="http://schemas.microsoft.com/office/drawing/2014/main" val="10004"/>
                  </a:ext>
                </a:extLst>
              </a:tr>
            </a:tbl>
          </a:graphicData>
        </a:graphic>
      </p:graphicFrame>
      <p:grpSp>
        <p:nvGrpSpPr>
          <p:cNvPr id="22" name="Group 21"/>
          <p:cNvGrpSpPr/>
          <p:nvPr/>
        </p:nvGrpSpPr>
        <p:grpSpPr>
          <a:xfrm>
            <a:off x="1152016" y="2046675"/>
            <a:ext cx="1164085" cy="1593354"/>
            <a:chOff x="1128665" y="2006727"/>
            <a:chExt cx="1141363" cy="1562254"/>
          </a:xfrm>
        </p:grpSpPr>
        <p:sp>
          <p:nvSpPr>
            <p:cNvPr id="21" name="Oval 20"/>
            <p:cNvSpPr/>
            <p:nvPr/>
          </p:nvSpPr>
          <p:spPr bwMode="auto">
            <a:xfrm>
              <a:off x="1128665" y="2427618"/>
              <a:ext cx="1141363" cy="1141363"/>
            </a:xfrm>
            <a:prstGeom prst="ellipse">
              <a:avLst/>
            </a:prstGeom>
            <a:solidFill>
              <a:schemeClr val="bg1">
                <a:lumMod val="9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6521" tIns="149217" rIns="186521" bIns="149217" numCol="1" spcCol="0" rtlCol="0" fromWordArt="0" anchor="t" anchorCtr="0" forceAA="0" compatLnSpc="1">
              <a:prstTxWarp prst="textNoShape">
                <a:avLst/>
              </a:prstTxWarp>
              <a:noAutofit/>
            </a:bodyPr>
            <a:lstStyle/>
            <a:p>
              <a:pPr algn="ctr" defTabSz="951028">
                <a:lnSpc>
                  <a:spcPct val="90000"/>
                </a:lnSpc>
              </a:pPr>
              <a:endParaRPr lang="en-US" sz="2448" dirty="0">
                <a:gradFill>
                  <a:gsLst>
                    <a:gs pos="0">
                      <a:srgbClr val="FFFFFF"/>
                    </a:gs>
                    <a:gs pos="100000">
                      <a:srgbClr val="FFFFFF"/>
                    </a:gs>
                  </a:gsLst>
                  <a:lin ang="5400000" scaled="0"/>
                </a:gradFill>
                <a:ea typeface="Segoe UI" pitchFamily="34" charset="0"/>
                <a:cs typeface="Segoe UI" pitchFamily="34" charset="0"/>
              </a:endParaRPr>
            </a:p>
          </p:txBody>
        </p:sp>
        <p:sp>
          <p:nvSpPr>
            <p:cNvPr id="38" name="TextBox 37"/>
            <p:cNvSpPr txBox="1"/>
            <p:nvPr/>
          </p:nvSpPr>
          <p:spPr>
            <a:xfrm>
              <a:off x="1333992" y="2006727"/>
              <a:ext cx="730710" cy="441964"/>
            </a:xfrm>
            <a:prstGeom prst="rect">
              <a:avLst/>
            </a:prstGeom>
            <a:noFill/>
          </p:spPr>
          <p:txBody>
            <a:bodyPr wrap="none" lIns="182828" tIns="146262" rIns="182828" bIns="146262" rtlCol="0">
              <a:spAutoFit/>
            </a:bodyPr>
            <a:lstStyle/>
            <a:p>
              <a:pPr algn="ctr">
                <a:lnSpc>
                  <a:spcPct val="90000"/>
                </a:lnSpc>
                <a:spcAft>
                  <a:spcPts val="600"/>
                </a:spcAft>
              </a:pPr>
              <a:r>
                <a:rPr lang="en-US" sz="1122" dirty="0"/>
                <a:t>Nurse</a:t>
              </a:r>
            </a:p>
          </p:txBody>
        </p:sp>
      </p:grpSp>
      <p:cxnSp>
        <p:nvCxnSpPr>
          <p:cNvPr id="40" name="Straight Arrow Connector 39"/>
          <p:cNvCxnSpPr>
            <a:endCxn id="17" idx="0"/>
          </p:cNvCxnSpPr>
          <p:nvPr/>
        </p:nvCxnSpPr>
        <p:spPr>
          <a:xfrm>
            <a:off x="1769479" y="3682510"/>
            <a:ext cx="1" cy="649713"/>
          </a:xfrm>
          <a:prstGeom prst="straightConnector1">
            <a:avLst/>
          </a:prstGeom>
          <a:ln w="38100">
            <a:solidFill>
              <a:schemeClr val="tx2"/>
            </a:solidFill>
            <a:tailEnd type="triangle"/>
          </a:ln>
        </p:spPr>
        <p:style>
          <a:lnRef idx="1">
            <a:schemeClr val="accent1"/>
          </a:lnRef>
          <a:fillRef idx="0">
            <a:schemeClr val="accent1"/>
          </a:fillRef>
          <a:effectRef idx="0">
            <a:schemeClr val="accent1"/>
          </a:effectRef>
          <a:fontRef idx="minor">
            <a:schemeClr val="tx1"/>
          </a:fontRef>
        </p:style>
      </p:cxnSp>
      <p:cxnSp>
        <p:nvCxnSpPr>
          <p:cNvPr id="45" name="Elbow Connector 44"/>
          <p:cNvCxnSpPr>
            <a:stCxn id="8" idx="0"/>
          </p:cNvCxnSpPr>
          <p:nvPr/>
        </p:nvCxnSpPr>
        <p:spPr>
          <a:xfrm rot="16200000" flipV="1">
            <a:off x="7780076" y="3038862"/>
            <a:ext cx="1112680" cy="1534849"/>
          </a:xfrm>
          <a:prstGeom prst="bentConnector2">
            <a:avLst/>
          </a:prstGeom>
          <a:ln w="38100">
            <a:solidFill>
              <a:schemeClr val="tx2"/>
            </a:solidFill>
            <a:tailEnd type="triangle"/>
          </a:ln>
        </p:spPr>
        <p:style>
          <a:lnRef idx="1">
            <a:schemeClr val="accent1"/>
          </a:lnRef>
          <a:fillRef idx="0">
            <a:schemeClr val="accent1"/>
          </a:fillRef>
          <a:effectRef idx="0">
            <a:schemeClr val="accent1"/>
          </a:effectRef>
          <a:fontRef idx="minor">
            <a:schemeClr val="tx1"/>
          </a:fontRef>
        </p:style>
      </p:cxnSp>
      <p:sp>
        <p:nvSpPr>
          <p:cNvPr id="46" name="Curved Right Arrow 45"/>
          <p:cNvSpPr/>
          <p:nvPr/>
        </p:nvSpPr>
        <p:spPr>
          <a:xfrm>
            <a:off x="5997549" y="4539789"/>
            <a:ext cx="320537" cy="634017"/>
          </a:xfrm>
          <a:prstGeom prst="curvedRightArrow">
            <a:avLst>
              <a:gd name="adj1" fmla="val 25266"/>
              <a:gd name="adj2" fmla="val 56109"/>
              <a:gd name="adj3" fmla="val 46212"/>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48">
              <a:ln w="0"/>
              <a:solidFill>
                <a:schemeClr val="tx1"/>
              </a:solidFill>
              <a:effectLst>
                <a:outerShdw blurRad="38100" dist="19050" dir="2700000" algn="tl" rotWithShape="0">
                  <a:schemeClr val="dk1">
                    <a:alpha val="40000"/>
                  </a:schemeClr>
                </a:outerShdw>
              </a:effectLst>
            </a:endParaRPr>
          </a:p>
        </p:txBody>
      </p:sp>
      <p:sp>
        <p:nvSpPr>
          <p:cNvPr id="47" name="Curved Right Arrow 46"/>
          <p:cNvSpPr/>
          <p:nvPr/>
        </p:nvSpPr>
        <p:spPr>
          <a:xfrm>
            <a:off x="6012999" y="5169734"/>
            <a:ext cx="320537" cy="964744"/>
          </a:xfrm>
          <a:prstGeom prst="curvedRightArrow">
            <a:avLst>
              <a:gd name="adj1" fmla="val 25266"/>
              <a:gd name="adj2" fmla="val 56109"/>
              <a:gd name="adj3" fmla="val 46212"/>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48">
              <a:ln w="0"/>
              <a:solidFill>
                <a:schemeClr val="tx1"/>
              </a:solidFill>
              <a:effectLst>
                <a:outerShdw blurRad="38100" dist="19050" dir="2700000" algn="tl" rotWithShape="0">
                  <a:schemeClr val="dk1">
                    <a:alpha val="40000"/>
                  </a:schemeClr>
                </a:outerShdw>
              </a:effectLst>
            </a:endParaRPr>
          </a:p>
        </p:txBody>
      </p:sp>
      <p:sp>
        <p:nvSpPr>
          <p:cNvPr id="35" name="TextBox 34"/>
          <p:cNvSpPr txBox="1"/>
          <p:nvPr/>
        </p:nvSpPr>
        <p:spPr>
          <a:xfrm>
            <a:off x="1206751" y="5364551"/>
            <a:ext cx="2319250" cy="299778"/>
          </a:xfrm>
          <a:prstGeom prst="rect">
            <a:avLst/>
          </a:prstGeom>
          <a:solidFill>
            <a:schemeClr val="bg1"/>
          </a:solidFill>
          <a:ln w="63500">
            <a:solidFill>
              <a:schemeClr val="accent4"/>
            </a:solidFill>
            <a:miter lim="800000"/>
          </a:ln>
        </p:spPr>
        <p:txBody>
          <a:bodyPr wrap="square">
            <a:spAutoFit/>
          </a:bodyPr>
          <a:lstStyle>
            <a:defPPr>
              <a:defRPr lang="en-US"/>
            </a:defPPr>
            <a:lvl1pPr>
              <a:lnSpc>
                <a:spcPct val="107000"/>
              </a:lnSpc>
              <a:defRPr sz="1200">
                <a:solidFill>
                  <a:srgbClr val="0000FF"/>
                </a:solidFill>
                <a:latin typeface="Consolas" panose="020B0609020204030204" pitchFamily="49" charset="0"/>
                <a:ea typeface="Calibri" panose="020F0502020204030204" pitchFamily="34" charset="0"/>
                <a:cs typeface="Consolas" panose="020B0609020204030204" pitchFamily="49" charset="0"/>
              </a:defRPr>
            </a:lvl1pPr>
          </a:lstStyle>
          <a:p>
            <a:pPr algn="ctr"/>
            <a:r>
              <a:rPr lang="en-US" sz="1224" dirty="0">
                <a:solidFill>
                  <a:schemeClr val="tx1"/>
                </a:solidFill>
              </a:rPr>
              <a:t>SELECT * FROM Patients</a:t>
            </a:r>
          </a:p>
        </p:txBody>
      </p:sp>
      <p:sp>
        <p:nvSpPr>
          <p:cNvPr id="42" name="TextBox 41"/>
          <p:cNvSpPr txBox="1"/>
          <p:nvPr/>
        </p:nvSpPr>
        <p:spPr>
          <a:xfrm>
            <a:off x="6396832" y="4884937"/>
            <a:ext cx="5194877" cy="471117"/>
          </a:xfrm>
          <a:prstGeom prst="rect">
            <a:avLst/>
          </a:prstGeom>
          <a:solidFill>
            <a:schemeClr val="bg1"/>
          </a:solidFill>
          <a:ln w="63500">
            <a:solidFill>
              <a:schemeClr val="accent4"/>
            </a:solidFill>
            <a:miter lim="800000"/>
          </a:ln>
        </p:spPr>
        <p:txBody>
          <a:bodyPr wrap="square">
            <a:spAutoFit/>
          </a:bodyPr>
          <a:lstStyle>
            <a:defPPr>
              <a:defRPr lang="en-US"/>
            </a:defPPr>
            <a:lvl1pPr>
              <a:lnSpc>
                <a:spcPct val="107000"/>
              </a:lnSpc>
              <a:defRPr sz="1200">
                <a:solidFill>
                  <a:srgbClr val="0000FF"/>
                </a:solidFill>
                <a:latin typeface="Consolas" panose="020B0609020204030204" pitchFamily="49" charset="0"/>
                <a:ea typeface="Calibri" panose="020F0502020204030204" pitchFamily="34" charset="0"/>
                <a:cs typeface="Consolas" panose="020B0609020204030204" pitchFamily="49" charset="0"/>
              </a:defRPr>
            </a:lvl1pPr>
          </a:lstStyle>
          <a:p>
            <a:r>
              <a:rPr lang="en-US" sz="1122" dirty="0">
                <a:solidFill>
                  <a:schemeClr val="tx1"/>
                </a:solidFill>
              </a:rPr>
              <a:t>SELECT * FROM Patients</a:t>
            </a:r>
          </a:p>
          <a:p>
            <a:r>
              <a:rPr lang="en-US" sz="1122" dirty="0">
                <a:solidFill>
                  <a:schemeClr val="tx1"/>
                </a:solidFill>
              </a:rPr>
              <a:t>   SEMIJOIN APPLY </a:t>
            </a:r>
            <a:r>
              <a:rPr lang="en-US" sz="1122" dirty="0" err="1">
                <a:solidFill>
                  <a:schemeClr val="tx1"/>
                </a:solidFill>
              </a:rPr>
              <a:t>dbo.fn_securitypredicate</a:t>
            </a:r>
            <a:r>
              <a:rPr lang="en-US" sz="1122" dirty="0">
                <a:solidFill>
                  <a:schemeClr val="tx1"/>
                </a:solidFill>
              </a:rPr>
              <a:t>(</a:t>
            </a:r>
            <a:r>
              <a:rPr lang="en-US" sz="1122" dirty="0" err="1">
                <a:solidFill>
                  <a:schemeClr val="tx1"/>
                </a:solidFill>
              </a:rPr>
              <a:t>patients.Wing</a:t>
            </a:r>
            <a:r>
              <a:rPr lang="en-US" sz="1122" dirty="0">
                <a:solidFill>
                  <a:schemeClr val="tx1"/>
                </a:solidFill>
              </a:rPr>
              <a:t>);</a:t>
            </a:r>
          </a:p>
        </p:txBody>
      </p:sp>
      <p:sp>
        <p:nvSpPr>
          <p:cNvPr id="43" name="TextBox 42"/>
          <p:cNvSpPr txBox="1"/>
          <p:nvPr/>
        </p:nvSpPr>
        <p:spPr>
          <a:xfrm>
            <a:off x="6392067" y="5586002"/>
            <a:ext cx="5199642" cy="694532"/>
          </a:xfrm>
          <a:prstGeom prst="rect">
            <a:avLst/>
          </a:prstGeom>
          <a:solidFill>
            <a:schemeClr val="bg1"/>
          </a:solidFill>
          <a:ln w="63500">
            <a:solidFill>
              <a:schemeClr val="accent4"/>
            </a:solidFill>
            <a:miter lim="800000"/>
          </a:ln>
        </p:spPr>
        <p:txBody>
          <a:bodyPr wrap="square">
            <a:noAutofit/>
          </a:bodyPr>
          <a:lstStyle>
            <a:defPPr>
              <a:defRPr lang="en-US"/>
            </a:defPPr>
            <a:lvl1pPr>
              <a:lnSpc>
                <a:spcPct val="107000"/>
              </a:lnSpc>
              <a:defRPr sz="1200">
                <a:solidFill>
                  <a:srgbClr val="0000FF"/>
                </a:solidFill>
                <a:latin typeface="Consolas" panose="020B0609020204030204" pitchFamily="49" charset="0"/>
                <a:ea typeface="Calibri" panose="020F0502020204030204" pitchFamily="34" charset="0"/>
                <a:cs typeface="Consolas" panose="020B0609020204030204" pitchFamily="49" charset="0"/>
              </a:defRPr>
            </a:lvl1pPr>
          </a:lstStyle>
          <a:p>
            <a:r>
              <a:rPr lang="en-US" sz="1122" dirty="0">
                <a:solidFill>
                  <a:schemeClr val="tx1"/>
                </a:solidFill>
              </a:rPr>
              <a:t>SELECT Patients.* FROM Patients,</a:t>
            </a:r>
          </a:p>
          <a:p>
            <a:r>
              <a:rPr lang="en-US" sz="1122" dirty="0">
                <a:solidFill>
                  <a:schemeClr val="tx1"/>
                </a:solidFill>
              </a:rPr>
              <a:t>   </a:t>
            </a:r>
            <a:r>
              <a:rPr lang="en-US" sz="1122" dirty="0" err="1">
                <a:solidFill>
                  <a:schemeClr val="tx1"/>
                </a:solidFill>
              </a:rPr>
              <a:t>StaffDuties</a:t>
            </a:r>
            <a:r>
              <a:rPr lang="en-US" sz="1122" dirty="0">
                <a:solidFill>
                  <a:schemeClr val="tx1"/>
                </a:solidFill>
              </a:rPr>
              <a:t> d INNER JOIN Employees e ON (</a:t>
            </a:r>
            <a:r>
              <a:rPr lang="en-US" sz="1122" dirty="0" err="1">
                <a:solidFill>
                  <a:schemeClr val="tx1"/>
                </a:solidFill>
              </a:rPr>
              <a:t>d.EmpId</a:t>
            </a:r>
            <a:r>
              <a:rPr lang="en-US" sz="1122" dirty="0">
                <a:solidFill>
                  <a:schemeClr val="tx1"/>
                </a:solidFill>
              </a:rPr>
              <a:t> = </a:t>
            </a:r>
            <a:r>
              <a:rPr lang="en-US" sz="1122" dirty="0" err="1">
                <a:solidFill>
                  <a:schemeClr val="tx1"/>
                </a:solidFill>
              </a:rPr>
              <a:t>e.EmpId</a:t>
            </a:r>
            <a:r>
              <a:rPr lang="en-US" sz="1122" dirty="0">
                <a:solidFill>
                  <a:schemeClr val="tx1"/>
                </a:solidFill>
              </a:rPr>
              <a:t>) </a:t>
            </a:r>
          </a:p>
          <a:p>
            <a:r>
              <a:rPr lang="en-US" sz="1122" dirty="0">
                <a:solidFill>
                  <a:schemeClr val="tx1"/>
                </a:solidFill>
              </a:rPr>
              <a:t>   WHERE </a:t>
            </a:r>
            <a:r>
              <a:rPr lang="en-US" sz="1122" dirty="0" err="1">
                <a:solidFill>
                  <a:schemeClr val="tx1"/>
                </a:solidFill>
              </a:rPr>
              <a:t>e.UserSID</a:t>
            </a:r>
            <a:r>
              <a:rPr lang="en-US" sz="1122" dirty="0">
                <a:solidFill>
                  <a:schemeClr val="tx1"/>
                </a:solidFill>
              </a:rPr>
              <a:t> = SUSER_SID() AND </a:t>
            </a:r>
            <a:r>
              <a:rPr lang="en-US" sz="1122" dirty="0" err="1">
                <a:solidFill>
                  <a:schemeClr val="tx1"/>
                </a:solidFill>
              </a:rPr>
              <a:t>Patients.wing</a:t>
            </a:r>
            <a:r>
              <a:rPr lang="en-US" sz="1122" dirty="0">
                <a:solidFill>
                  <a:schemeClr val="tx1"/>
                </a:solidFill>
              </a:rPr>
              <a:t> = </a:t>
            </a:r>
            <a:r>
              <a:rPr lang="en-US" sz="1122" dirty="0" err="1">
                <a:solidFill>
                  <a:schemeClr val="tx1"/>
                </a:solidFill>
              </a:rPr>
              <a:t>d.Wing</a:t>
            </a:r>
            <a:r>
              <a:rPr lang="en-US" sz="1122" dirty="0">
                <a:solidFill>
                  <a:schemeClr val="tx1"/>
                </a:solidFill>
              </a:rPr>
              <a:t>;</a:t>
            </a:r>
          </a:p>
          <a:p>
            <a:endParaRPr lang="en-US" sz="1122" dirty="0">
              <a:solidFill>
                <a:schemeClr val="tx1"/>
              </a:solidFill>
            </a:endParaRPr>
          </a:p>
        </p:txBody>
      </p:sp>
      <p:pic>
        <p:nvPicPr>
          <p:cNvPr id="14" name="Picture 13"/>
          <p:cNvPicPr>
            <a:picLocks noChangeAspect="1"/>
          </p:cNvPicPr>
          <p:nvPr/>
        </p:nvPicPr>
        <p:blipFill>
          <a:blip r:embed="rId3"/>
          <a:stretch>
            <a:fillRect/>
          </a:stretch>
        </p:blipFill>
        <p:spPr>
          <a:xfrm>
            <a:off x="9406872" y="2417660"/>
            <a:ext cx="2111208" cy="1629302"/>
          </a:xfrm>
          <a:prstGeom prst="rect">
            <a:avLst/>
          </a:prstGeom>
        </p:spPr>
      </p:pic>
      <p:pic>
        <p:nvPicPr>
          <p:cNvPr id="15" name="Picture 14"/>
          <p:cNvPicPr>
            <a:picLocks noChangeAspect="1"/>
          </p:cNvPicPr>
          <p:nvPr/>
        </p:nvPicPr>
        <p:blipFill>
          <a:blip r:embed="rId4"/>
          <a:stretch>
            <a:fillRect/>
          </a:stretch>
        </p:blipFill>
        <p:spPr>
          <a:xfrm>
            <a:off x="1106950" y="2417661"/>
            <a:ext cx="1296557" cy="1548984"/>
          </a:xfrm>
          <a:prstGeom prst="rect">
            <a:avLst/>
          </a:prstGeom>
        </p:spPr>
      </p:pic>
      <p:sp>
        <p:nvSpPr>
          <p:cNvPr id="36" name="Title 1"/>
          <p:cNvSpPr txBox="1">
            <a:spLocks/>
          </p:cNvSpPr>
          <p:nvPr/>
        </p:nvSpPr>
        <p:spPr>
          <a:xfrm>
            <a:off x="328025" y="249498"/>
            <a:ext cx="11653521" cy="1075884"/>
          </a:xfrm>
          <a:prstGeom prst="rect">
            <a:avLst/>
          </a:prstGeom>
        </p:spPr>
        <p:txBody>
          <a:bodyPr anchor="ctr" anchorCtr="0"/>
          <a:lstStyle>
            <a:lvl1pPr algn="l" defTabSz="931863" rtl="0" fontAlgn="base">
              <a:lnSpc>
                <a:spcPct val="90000"/>
              </a:lnSpc>
              <a:spcBef>
                <a:spcPct val="0"/>
              </a:spcBef>
              <a:spcAft>
                <a:spcPct val="0"/>
              </a:spcAft>
              <a:defRPr lang="en-US" sz="4000" kern="1200" spc="-102" dirty="0">
                <a:ln w="3175">
                  <a:noFill/>
                </a:ln>
                <a:solidFill>
                  <a:schemeClr val="tx1"/>
                </a:solidFill>
                <a:latin typeface="+mj-lt"/>
                <a:ea typeface="ＭＳ Ｐゴシック" charset="0"/>
                <a:cs typeface="Segoe UI" pitchFamily="34" charset="0"/>
              </a:defRPr>
            </a:lvl1pPr>
            <a:lvl2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2pPr>
            <a:lvl3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3pPr>
            <a:lvl4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4pPr>
            <a:lvl5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5pPr>
            <a:lvl6pPr marL="4572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6pPr>
            <a:lvl7pPr marL="9144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7pPr>
            <a:lvl8pPr marL="13716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8pPr>
            <a:lvl9pPr marL="18288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9pPr>
          </a:lstStyle>
          <a:p>
            <a:r>
              <a:rPr lang="en-US" dirty="0"/>
              <a:t>RLS in three steps</a:t>
            </a:r>
          </a:p>
        </p:txBody>
      </p:sp>
      <p:sp>
        <p:nvSpPr>
          <p:cNvPr id="31" name="TextBox 30"/>
          <p:cNvSpPr txBox="1"/>
          <p:nvPr/>
        </p:nvSpPr>
        <p:spPr>
          <a:xfrm>
            <a:off x="1" y="6642289"/>
            <a:ext cx="3806190" cy="352236"/>
          </a:xfrm>
          <a:prstGeom prst="rect">
            <a:avLst/>
          </a:prstGeom>
          <a:noFill/>
        </p:spPr>
        <p:txBody>
          <a:bodyPr wrap="square" lIns="365760" tIns="146304" rIns="182880" bIns="146304" rtlCol="0" anchor="ctr" anchorCtr="0">
            <a:noAutofit/>
          </a:bodyPr>
          <a:lstStyle/>
          <a:p>
            <a:pPr>
              <a:lnSpc>
                <a:spcPct val="90000"/>
              </a:lnSpc>
              <a:spcAft>
                <a:spcPts val="600"/>
              </a:spcAft>
            </a:pPr>
            <a:r>
              <a:rPr lang="en-US" sz="1400" dirty="0">
                <a:solidFill>
                  <a:schemeClr val="bg1"/>
                </a:solidFill>
                <a:latin typeface="Segoe UI Semibold" panose="020B0702040204020203" pitchFamily="34" charset="0"/>
                <a:ea typeface="Segoe UI Black" panose="020B0A02040204020203" pitchFamily="34" charset="0"/>
                <a:cs typeface="Segoe UI Semibold" panose="020B0702040204020203" pitchFamily="34" charset="0"/>
              </a:rPr>
              <a:t>Security</a:t>
            </a:r>
          </a:p>
        </p:txBody>
      </p:sp>
    </p:spTree>
    <p:extLst>
      <p:ext uri="{BB962C8B-B14F-4D97-AF65-F5344CB8AC3E}">
        <p14:creationId xmlns:p14="http://schemas.microsoft.com/office/powerpoint/2010/main" val="508456599"/>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fade">
                                      <p:cBhvr>
                                        <p:cTn id="7" dur="750"/>
                                        <p:tgtEl>
                                          <p:spTgt spid="8"/>
                                        </p:tgtEl>
                                      </p:cBhvr>
                                    </p:animEffect>
                                  </p:childTnLst>
                                </p:cTn>
                              </p:par>
                            </p:childTnLst>
                          </p:cTn>
                        </p:par>
                        <p:par>
                          <p:cTn id="8" fill="hold">
                            <p:stCondLst>
                              <p:cond delay="750"/>
                            </p:stCondLst>
                            <p:childTnLst>
                              <p:par>
                                <p:cTn id="9" presetID="10" presetClass="entr" presetSubtype="0" fill="hold" nodeType="afterEffect">
                                  <p:stCondLst>
                                    <p:cond delay="0"/>
                                  </p:stCondLst>
                                  <p:childTnLst>
                                    <p:set>
                                      <p:cBhvr>
                                        <p:cTn id="10" dur="1" fill="hold">
                                          <p:stCondLst>
                                            <p:cond delay="0"/>
                                          </p:stCondLst>
                                        </p:cTn>
                                        <p:tgtEl>
                                          <p:spTgt spid="45"/>
                                        </p:tgtEl>
                                        <p:attrNameLst>
                                          <p:attrName>style.visibility</p:attrName>
                                        </p:attrNameLst>
                                      </p:cBhvr>
                                      <p:to>
                                        <p:strVal val="visible"/>
                                      </p:to>
                                    </p:set>
                                    <p:animEffect transition="in" filter="fade">
                                      <p:cBhvr>
                                        <p:cTn id="11" dur="750"/>
                                        <p:tgtEl>
                                          <p:spTgt spid="45"/>
                                        </p:tgtEl>
                                      </p:cBhvr>
                                    </p:animEffect>
                                  </p:childTnLst>
                                </p:cTn>
                              </p:par>
                            </p:childTnLst>
                          </p:cTn>
                        </p:par>
                        <p:par>
                          <p:cTn id="12" fill="hold">
                            <p:stCondLst>
                              <p:cond delay="1500"/>
                            </p:stCondLst>
                            <p:childTnLst>
                              <p:par>
                                <p:cTn id="13" presetID="10" presetClass="entr" presetSubtype="0" fill="hold" nodeType="afterEffect">
                                  <p:stCondLst>
                                    <p:cond delay="0"/>
                                  </p:stCondLst>
                                  <p:childTnLst>
                                    <p:set>
                                      <p:cBhvr>
                                        <p:cTn id="14" dur="1" fill="hold">
                                          <p:stCondLst>
                                            <p:cond delay="0"/>
                                          </p:stCondLst>
                                        </p:cTn>
                                        <p:tgtEl>
                                          <p:spTgt spid="28"/>
                                        </p:tgtEl>
                                        <p:attrNameLst>
                                          <p:attrName>style.visibility</p:attrName>
                                        </p:attrNameLst>
                                      </p:cBhvr>
                                      <p:to>
                                        <p:strVal val="visible"/>
                                      </p:to>
                                    </p:set>
                                    <p:animEffect transition="in" filter="fade">
                                      <p:cBhvr>
                                        <p:cTn id="15" dur="750"/>
                                        <p:tgtEl>
                                          <p:spTgt spid="28"/>
                                        </p:tgtEl>
                                      </p:cBhvr>
                                    </p:animEffect>
                                  </p:childTnLst>
                                </p:cTn>
                              </p:par>
                            </p:childTnLst>
                          </p:cTn>
                        </p:par>
                      </p:childTnLst>
                    </p:cTn>
                  </p:par>
                  <p:par>
                    <p:cTn id="16" fill="hold">
                      <p:stCondLst>
                        <p:cond delay="indefinite"/>
                      </p:stCondLst>
                      <p:childTnLst>
                        <p:par>
                          <p:cTn id="17" fill="hold">
                            <p:stCondLst>
                              <p:cond delay="0"/>
                            </p:stCondLst>
                            <p:childTnLst>
                              <p:par>
                                <p:cTn id="18" presetID="2" presetClass="entr" presetSubtype="8" fill="hold" grpId="0" nodeType="clickEffect">
                                  <p:stCondLst>
                                    <p:cond delay="0"/>
                                  </p:stCondLst>
                                  <p:childTnLst>
                                    <p:set>
                                      <p:cBhvr>
                                        <p:cTn id="19" dur="1" fill="hold">
                                          <p:stCondLst>
                                            <p:cond delay="0"/>
                                          </p:stCondLst>
                                        </p:cTn>
                                        <p:tgtEl>
                                          <p:spTgt spid="34"/>
                                        </p:tgtEl>
                                        <p:attrNameLst>
                                          <p:attrName>style.visibility</p:attrName>
                                        </p:attrNameLst>
                                      </p:cBhvr>
                                      <p:to>
                                        <p:strVal val="visible"/>
                                      </p:to>
                                    </p:set>
                                    <p:anim calcmode="lin" valueType="num">
                                      <p:cBhvr additive="base">
                                        <p:cTn id="20" dur="750" fill="hold"/>
                                        <p:tgtEl>
                                          <p:spTgt spid="34"/>
                                        </p:tgtEl>
                                        <p:attrNameLst>
                                          <p:attrName>ppt_x</p:attrName>
                                        </p:attrNameLst>
                                      </p:cBhvr>
                                      <p:tavLst>
                                        <p:tav tm="0">
                                          <p:val>
                                            <p:strVal val="0-#ppt_w/2"/>
                                          </p:val>
                                        </p:tav>
                                        <p:tav tm="100000">
                                          <p:val>
                                            <p:strVal val="#ppt_x"/>
                                          </p:val>
                                        </p:tav>
                                      </p:tavLst>
                                    </p:anim>
                                    <p:anim calcmode="lin" valueType="num">
                                      <p:cBhvr additive="base">
                                        <p:cTn id="21" dur="750" fill="hold"/>
                                        <p:tgtEl>
                                          <p:spTgt spid="34"/>
                                        </p:tgtEl>
                                        <p:attrNameLst>
                                          <p:attrName>ppt_y</p:attrName>
                                        </p:attrNameLst>
                                      </p:cBhvr>
                                      <p:tavLst>
                                        <p:tav tm="0">
                                          <p:val>
                                            <p:strVal val="#ppt_y"/>
                                          </p:val>
                                        </p:tav>
                                        <p:tav tm="100000">
                                          <p:val>
                                            <p:strVal val="#ppt_y"/>
                                          </p:val>
                                        </p:tav>
                                      </p:tavLst>
                                    </p:anim>
                                  </p:childTnLst>
                                </p:cTn>
                              </p:par>
                              <p:par>
                                <p:cTn id="22" presetID="9" presetClass="emph" presetSubtype="0" nodeType="withEffect">
                                  <p:stCondLst>
                                    <p:cond delay="0"/>
                                  </p:stCondLst>
                                  <p:childTnLst>
                                    <p:set>
                                      <p:cBhvr rctx="PPT">
                                        <p:cTn id="23" dur="indefinite"/>
                                        <p:tgtEl>
                                          <p:spTgt spid="14"/>
                                        </p:tgtEl>
                                        <p:attrNameLst>
                                          <p:attrName>style.opacity</p:attrName>
                                        </p:attrNameLst>
                                      </p:cBhvr>
                                      <p:to>
                                        <p:strVal val="0.25"/>
                                      </p:to>
                                    </p:set>
                                    <p:animEffect filter="image" prLst="opacity: 0.25">
                                      <p:cBhvr rctx="IE">
                                        <p:cTn id="24" dur="indefinite"/>
                                        <p:tgtEl>
                                          <p:spTgt spid="14"/>
                                        </p:tgtEl>
                                      </p:cBhvr>
                                    </p:animEffect>
                                  </p:childTnLst>
                                </p:cTn>
                              </p:par>
                              <p:par>
                                <p:cTn id="25" presetID="10" presetClass="exit" presetSubtype="0" fill="hold" grpId="1" nodeType="withEffect">
                                  <p:stCondLst>
                                    <p:cond delay="0"/>
                                  </p:stCondLst>
                                  <p:childTnLst>
                                    <p:animEffect transition="out" filter="fade">
                                      <p:cBhvr>
                                        <p:cTn id="26" dur="500"/>
                                        <p:tgtEl>
                                          <p:spTgt spid="8"/>
                                        </p:tgtEl>
                                      </p:cBhvr>
                                    </p:animEffect>
                                    <p:set>
                                      <p:cBhvr>
                                        <p:cTn id="27" dur="1" fill="hold">
                                          <p:stCondLst>
                                            <p:cond delay="499"/>
                                          </p:stCondLst>
                                        </p:cTn>
                                        <p:tgtEl>
                                          <p:spTgt spid="8"/>
                                        </p:tgtEl>
                                        <p:attrNameLst>
                                          <p:attrName>style.visibility</p:attrName>
                                        </p:attrNameLst>
                                      </p:cBhvr>
                                      <p:to>
                                        <p:strVal val="hidden"/>
                                      </p:to>
                                    </p:set>
                                  </p:childTnLst>
                                </p:cTn>
                              </p:par>
                              <p:par>
                                <p:cTn id="28" presetID="10" presetClass="exit" presetSubtype="0" fill="hold" nodeType="withEffect">
                                  <p:stCondLst>
                                    <p:cond delay="0"/>
                                  </p:stCondLst>
                                  <p:childTnLst>
                                    <p:animEffect transition="out" filter="fade">
                                      <p:cBhvr>
                                        <p:cTn id="29" dur="500"/>
                                        <p:tgtEl>
                                          <p:spTgt spid="45"/>
                                        </p:tgtEl>
                                      </p:cBhvr>
                                    </p:animEffect>
                                    <p:set>
                                      <p:cBhvr>
                                        <p:cTn id="30" dur="1" fill="hold">
                                          <p:stCondLst>
                                            <p:cond delay="499"/>
                                          </p:stCondLst>
                                        </p:cTn>
                                        <p:tgtEl>
                                          <p:spTgt spid="45"/>
                                        </p:tgtEl>
                                        <p:attrNameLst>
                                          <p:attrName>style.visibility</p:attrName>
                                        </p:attrNameLst>
                                      </p:cBhvr>
                                      <p:to>
                                        <p:strVal val="hidden"/>
                                      </p:to>
                                    </p:set>
                                  </p:childTnLst>
                                </p:cTn>
                              </p:par>
                            </p:childTnLst>
                          </p:cTn>
                        </p:par>
                        <p:par>
                          <p:cTn id="31" fill="hold">
                            <p:stCondLst>
                              <p:cond delay="750"/>
                            </p:stCondLst>
                            <p:childTnLst>
                              <p:par>
                                <p:cTn id="32" presetID="22" presetClass="entr" presetSubtype="1" fill="hold" nodeType="afterEffect">
                                  <p:stCondLst>
                                    <p:cond delay="0"/>
                                  </p:stCondLst>
                                  <p:childTnLst>
                                    <p:set>
                                      <p:cBhvr>
                                        <p:cTn id="33" dur="1" fill="hold">
                                          <p:stCondLst>
                                            <p:cond delay="0"/>
                                          </p:stCondLst>
                                        </p:cTn>
                                        <p:tgtEl>
                                          <p:spTgt spid="40"/>
                                        </p:tgtEl>
                                        <p:attrNameLst>
                                          <p:attrName>style.visibility</p:attrName>
                                        </p:attrNameLst>
                                      </p:cBhvr>
                                      <p:to>
                                        <p:strVal val="visible"/>
                                      </p:to>
                                    </p:set>
                                    <p:animEffect transition="in" filter="wipe(up)">
                                      <p:cBhvr>
                                        <p:cTn id="34" dur="750"/>
                                        <p:tgtEl>
                                          <p:spTgt spid="40"/>
                                        </p:tgtEl>
                                      </p:cBhvr>
                                    </p:animEffect>
                                  </p:childTnLst>
                                </p:cTn>
                              </p:par>
                            </p:childTnLst>
                          </p:cTn>
                        </p:par>
                        <p:par>
                          <p:cTn id="35" fill="hold">
                            <p:stCondLst>
                              <p:cond delay="1500"/>
                            </p:stCondLst>
                            <p:childTnLst>
                              <p:par>
                                <p:cTn id="36" presetID="10" presetClass="entr" presetSubtype="0" fill="hold" grpId="1" nodeType="afterEffect">
                                  <p:stCondLst>
                                    <p:cond delay="0"/>
                                  </p:stCondLst>
                                  <p:childTnLst>
                                    <p:set>
                                      <p:cBhvr>
                                        <p:cTn id="37" dur="1" fill="hold">
                                          <p:stCondLst>
                                            <p:cond delay="0"/>
                                          </p:stCondLst>
                                        </p:cTn>
                                        <p:tgtEl>
                                          <p:spTgt spid="35"/>
                                        </p:tgtEl>
                                        <p:attrNameLst>
                                          <p:attrName>style.visibility</p:attrName>
                                        </p:attrNameLst>
                                      </p:cBhvr>
                                      <p:to>
                                        <p:strVal val="visible"/>
                                      </p:to>
                                    </p:set>
                                    <p:animEffect transition="in" filter="fade">
                                      <p:cBhvr>
                                        <p:cTn id="38" dur="750"/>
                                        <p:tgtEl>
                                          <p:spTgt spid="35"/>
                                        </p:tgtEl>
                                      </p:cBhvr>
                                    </p:animEffect>
                                  </p:childTnLst>
                                </p:cTn>
                              </p:par>
                            </p:childTnLst>
                          </p:cTn>
                        </p:par>
                      </p:childTnLst>
                    </p:cTn>
                  </p:par>
                  <p:par>
                    <p:cTn id="39" fill="hold">
                      <p:stCondLst>
                        <p:cond delay="indefinite"/>
                      </p:stCondLst>
                      <p:childTnLst>
                        <p:par>
                          <p:cTn id="40" fill="hold">
                            <p:stCondLst>
                              <p:cond delay="0"/>
                            </p:stCondLst>
                            <p:childTnLst>
                              <p:par>
                                <p:cTn id="41" presetID="42" presetClass="path" presetSubtype="0" accel="50000" decel="50000" fill="hold" grpId="0" nodeType="clickEffect">
                                  <p:stCondLst>
                                    <p:cond delay="0"/>
                                  </p:stCondLst>
                                  <p:childTnLst>
                                    <p:animMotion origin="layout" path="M -4.375E-6 1.48148E-6 L 0.42032 -0.14283 " pathEditMode="relative" rAng="0" ptsTypes="AA">
                                      <p:cBhvr>
                                        <p:cTn id="42" dur="2000" fill="hold"/>
                                        <p:tgtEl>
                                          <p:spTgt spid="35"/>
                                        </p:tgtEl>
                                        <p:attrNameLst>
                                          <p:attrName>ppt_x</p:attrName>
                                          <p:attrName>ppt_y</p:attrName>
                                        </p:attrNameLst>
                                      </p:cBhvr>
                                      <p:rCtr x="21016" y="-7153"/>
                                    </p:animMotion>
                                  </p:childTnLst>
                                </p:cTn>
                              </p:par>
                              <p:par>
                                <p:cTn id="43" presetID="42" presetClass="exit" presetSubtype="0" fill="hold" grpId="1" nodeType="withEffect">
                                  <p:stCondLst>
                                    <p:cond delay="0"/>
                                  </p:stCondLst>
                                  <p:childTnLst>
                                    <p:animEffect transition="out" filter="fade">
                                      <p:cBhvr>
                                        <p:cTn id="44" dur="1000"/>
                                        <p:tgtEl>
                                          <p:spTgt spid="34"/>
                                        </p:tgtEl>
                                      </p:cBhvr>
                                    </p:animEffect>
                                    <p:anim calcmode="lin" valueType="num">
                                      <p:cBhvr>
                                        <p:cTn id="45" dur="1000"/>
                                        <p:tgtEl>
                                          <p:spTgt spid="34"/>
                                        </p:tgtEl>
                                        <p:attrNameLst>
                                          <p:attrName>ppt_x</p:attrName>
                                        </p:attrNameLst>
                                      </p:cBhvr>
                                      <p:tavLst>
                                        <p:tav tm="0">
                                          <p:val>
                                            <p:strVal val="ppt_x"/>
                                          </p:val>
                                        </p:tav>
                                        <p:tav tm="100000">
                                          <p:val>
                                            <p:strVal val="ppt_x"/>
                                          </p:val>
                                        </p:tav>
                                      </p:tavLst>
                                    </p:anim>
                                    <p:anim calcmode="lin" valueType="num">
                                      <p:cBhvr>
                                        <p:cTn id="46" dur="1000"/>
                                        <p:tgtEl>
                                          <p:spTgt spid="34"/>
                                        </p:tgtEl>
                                        <p:attrNameLst>
                                          <p:attrName>ppt_y</p:attrName>
                                        </p:attrNameLst>
                                      </p:cBhvr>
                                      <p:tavLst>
                                        <p:tav tm="0">
                                          <p:val>
                                            <p:strVal val="ppt_y"/>
                                          </p:val>
                                        </p:tav>
                                        <p:tav tm="100000">
                                          <p:val>
                                            <p:strVal val="ppt_y+.1"/>
                                          </p:val>
                                        </p:tav>
                                      </p:tavLst>
                                    </p:anim>
                                    <p:set>
                                      <p:cBhvr>
                                        <p:cTn id="47" dur="1" fill="hold">
                                          <p:stCondLst>
                                            <p:cond delay="999"/>
                                          </p:stCondLst>
                                        </p:cTn>
                                        <p:tgtEl>
                                          <p:spTgt spid="34"/>
                                        </p:tgtEl>
                                        <p:attrNameLst>
                                          <p:attrName>style.visibility</p:attrName>
                                        </p:attrNameLst>
                                      </p:cBhvr>
                                      <p:to>
                                        <p:strVal val="hidden"/>
                                      </p:to>
                                    </p:set>
                                  </p:childTnLst>
                                </p:cTn>
                              </p:par>
                              <p:par>
                                <p:cTn id="48" presetID="2" presetClass="entr" presetSubtype="8" fill="hold" grpId="0" nodeType="withEffect">
                                  <p:stCondLst>
                                    <p:cond delay="0"/>
                                  </p:stCondLst>
                                  <p:childTnLst>
                                    <p:set>
                                      <p:cBhvr>
                                        <p:cTn id="49" dur="1" fill="hold">
                                          <p:stCondLst>
                                            <p:cond delay="0"/>
                                          </p:stCondLst>
                                        </p:cTn>
                                        <p:tgtEl>
                                          <p:spTgt spid="41"/>
                                        </p:tgtEl>
                                        <p:attrNameLst>
                                          <p:attrName>style.visibility</p:attrName>
                                        </p:attrNameLst>
                                      </p:cBhvr>
                                      <p:to>
                                        <p:strVal val="visible"/>
                                      </p:to>
                                    </p:set>
                                    <p:anim calcmode="lin" valueType="num">
                                      <p:cBhvr additive="base">
                                        <p:cTn id="50" dur="750" fill="hold"/>
                                        <p:tgtEl>
                                          <p:spTgt spid="41"/>
                                        </p:tgtEl>
                                        <p:attrNameLst>
                                          <p:attrName>ppt_x</p:attrName>
                                        </p:attrNameLst>
                                      </p:cBhvr>
                                      <p:tavLst>
                                        <p:tav tm="0">
                                          <p:val>
                                            <p:strVal val="0-#ppt_w/2"/>
                                          </p:val>
                                        </p:tav>
                                        <p:tav tm="100000">
                                          <p:val>
                                            <p:strVal val="#ppt_x"/>
                                          </p:val>
                                        </p:tav>
                                      </p:tavLst>
                                    </p:anim>
                                    <p:anim calcmode="lin" valueType="num">
                                      <p:cBhvr additive="base">
                                        <p:cTn id="51" dur="750" fill="hold"/>
                                        <p:tgtEl>
                                          <p:spTgt spid="41"/>
                                        </p:tgtEl>
                                        <p:attrNameLst>
                                          <p:attrName>ppt_y</p:attrName>
                                        </p:attrNameLst>
                                      </p:cBhvr>
                                      <p:tavLst>
                                        <p:tav tm="0">
                                          <p:val>
                                            <p:strVal val="#ppt_y"/>
                                          </p:val>
                                        </p:tav>
                                        <p:tav tm="100000">
                                          <p:val>
                                            <p:strVal val="#ppt_y"/>
                                          </p:val>
                                        </p:tav>
                                      </p:tavLst>
                                    </p:anim>
                                  </p:childTnLst>
                                </p:cTn>
                              </p:par>
                            </p:childTnLst>
                          </p:cTn>
                        </p:par>
                        <p:par>
                          <p:cTn id="52" fill="hold">
                            <p:stCondLst>
                              <p:cond delay="2000"/>
                            </p:stCondLst>
                            <p:childTnLst>
                              <p:par>
                                <p:cTn id="53" presetID="10" presetClass="entr" presetSubtype="0" fill="hold" grpId="0" nodeType="afterEffect">
                                  <p:stCondLst>
                                    <p:cond delay="0"/>
                                  </p:stCondLst>
                                  <p:childTnLst>
                                    <p:set>
                                      <p:cBhvr>
                                        <p:cTn id="54" dur="1" fill="hold">
                                          <p:stCondLst>
                                            <p:cond delay="0"/>
                                          </p:stCondLst>
                                        </p:cTn>
                                        <p:tgtEl>
                                          <p:spTgt spid="42"/>
                                        </p:tgtEl>
                                        <p:attrNameLst>
                                          <p:attrName>style.visibility</p:attrName>
                                        </p:attrNameLst>
                                      </p:cBhvr>
                                      <p:to>
                                        <p:strVal val="visible"/>
                                      </p:to>
                                    </p:set>
                                    <p:animEffect transition="in" filter="fade">
                                      <p:cBhvr>
                                        <p:cTn id="55" dur="750"/>
                                        <p:tgtEl>
                                          <p:spTgt spid="42"/>
                                        </p:tgtEl>
                                      </p:cBhvr>
                                    </p:animEffect>
                                  </p:childTnLst>
                                </p:cTn>
                              </p:par>
                              <p:par>
                                <p:cTn id="56" presetID="22" presetClass="entr" presetSubtype="1" fill="hold" grpId="0" nodeType="withEffect">
                                  <p:stCondLst>
                                    <p:cond delay="0"/>
                                  </p:stCondLst>
                                  <p:childTnLst>
                                    <p:set>
                                      <p:cBhvr>
                                        <p:cTn id="57" dur="1" fill="hold">
                                          <p:stCondLst>
                                            <p:cond delay="0"/>
                                          </p:stCondLst>
                                        </p:cTn>
                                        <p:tgtEl>
                                          <p:spTgt spid="46"/>
                                        </p:tgtEl>
                                        <p:attrNameLst>
                                          <p:attrName>style.visibility</p:attrName>
                                        </p:attrNameLst>
                                      </p:cBhvr>
                                      <p:to>
                                        <p:strVal val="visible"/>
                                      </p:to>
                                    </p:set>
                                    <p:animEffect transition="in" filter="wipe(up)">
                                      <p:cBhvr>
                                        <p:cTn id="58" dur="750"/>
                                        <p:tgtEl>
                                          <p:spTgt spid="46"/>
                                        </p:tgtEl>
                                      </p:cBhvr>
                                    </p:animEffect>
                                  </p:childTnLst>
                                </p:cTn>
                              </p:par>
                            </p:childTnLst>
                          </p:cTn>
                        </p:par>
                        <p:par>
                          <p:cTn id="59" fill="hold">
                            <p:stCondLst>
                              <p:cond delay="2750"/>
                            </p:stCondLst>
                            <p:childTnLst>
                              <p:par>
                                <p:cTn id="60" presetID="10" presetClass="entr" presetSubtype="0" fill="hold" grpId="0" nodeType="afterEffect">
                                  <p:stCondLst>
                                    <p:cond delay="0"/>
                                  </p:stCondLst>
                                  <p:childTnLst>
                                    <p:set>
                                      <p:cBhvr>
                                        <p:cTn id="61" dur="1" fill="hold">
                                          <p:stCondLst>
                                            <p:cond delay="0"/>
                                          </p:stCondLst>
                                        </p:cTn>
                                        <p:tgtEl>
                                          <p:spTgt spid="43"/>
                                        </p:tgtEl>
                                        <p:attrNameLst>
                                          <p:attrName>style.visibility</p:attrName>
                                        </p:attrNameLst>
                                      </p:cBhvr>
                                      <p:to>
                                        <p:strVal val="visible"/>
                                      </p:to>
                                    </p:set>
                                    <p:animEffect transition="in" filter="fade">
                                      <p:cBhvr>
                                        <p:cTn id="62" dur="750"/>
                                        <p:tgtEl>
                                          <p:spTgt spid="43"/>
                                        </p:tgtEl>
                                      </p:cBhvr>
                                    </p:animEffect>
                                  </p:childTnLst>
                                </p:cTn>
                              </p:par>
                              <p:par>
                                <p:cTn id="63" presetID="22" presetClass="entr" presetSubtype="1" fill="hold" grpId="0" nodeType="withEffect">
                                  <p:stCondLst>
                                    <p:cond delay="0"/>
                                  </p:stCondLst>
                                  <p:childTnLst>
                                    <p:set>
                                      <p:cBhvr>
                                        <p:cTn id="64" dur="1" fill="hold">
                                          <p:stCondLst>
                                            <p:cond delay="0"/>
                                          </p:stCondLst>
                                        </p:cTn>
                                        <p:tgtEl>
                                          <p:spTgt spid="47"/>
                                        </p:tgtEl>
                                        <p:attrNameLst>
                                          <p:attrName>style.visibility</p:attrName>
                                        </p:attrNameLst>
                                      </p:cBhvr>
                                      <p:to>
                                        <p:strVal val="visible"/>
                                      </p:to>
                                    </p:set>
                                    <p:animEffect transition="in" filter="wipe(up)">
                                      <p:cBhvr>
                                        <p:cTn id="65" dur="750"/>
                                        <p:tgtEl>
                                          <p:spTgt spid="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 grpId="0"/>
      <p:bldP spid="34" grpId="1"/>
      <p:bldP spid="41" grpId="0"/>
      <p:bldP spid="8" grpId="0" animBg="1"/>
      <p:bldP spid="8" grpId="1" animBg="1"/>
      <p:bldP spid="46" grpId="0" animBg="1"/>
      <p:bldP spid="47" grpId="0" animBg="1"/>
      <p:bldP spid="35" grpId="0" animBg="1"/>
      <p:bldP spid="35" grpId="1" animBg="1"/>
      <p:bldP spid="42" grpId="0" animBg="1"/>
      <p:bldP spid="43" grpId="0" animBg="1"/>
    </p:bldLst>
  </p:timing>
</p:sld>
</file>

<file path=ppt/slides/slide9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1" name="Text Placeholder 3"/>
          <p:cNvSpPr>
            <a:spLocks noGrp="1"/>
          </p:cNvSpPr>
          <p:nvPr>
            <p:ph type="body" sz="quarter" idx="10"/>
          </p:nvPr>
        </p:nvSpPr>
        <p:spPr>
          <a:xfrm>
            <a:off x="444676" y="1377434"/>
            <a:ext cx="6886900" cy="5050260"/>
          </a:xfrm>
        </p:spPr>
        <p:txBody>
          <a:bodyPr tIns="182880" bIns="182880">
            <a:noAutofit/>
          </a:bodyPr>
          <a:lstStyle/>
          <a:p>
            <a:r>
              <a:rPr lang="en-US" sz="1400" dirty="0">
                <a:solidFill>
                  <a:schemeClr val="accent3"/>
                </a:solidFill>
              </a:rPr>
              <a:t>-- The following syntax creates a security policy with a filter predicate for the Customer table, and leaves the security policy disabled</a:t>
            </a:r>
          </a:p>
          <a:p>
            <a:r>
              <a:rPr lang="en-US" sz="1400" dirty="0"/>
              <a:t>CREATE SECURITY POLICY [</a:t>
            </a:r>
            <a:r>
              <a:rPr lang="en-US" sz="1400" dirty="0" err="1"/>
              <a:t>FederatedSecurityPolicy</a:t>
            </a:r>
            <a:r>
              <a:rPr lang="en-US" sz="1400" dirty="0"/>
              <a:t>] </a:t>
            </a:r>
          </a:p>
          <a:p>
            <a:r>
              <a:rPr lang="en-US" sz="1400" dirty="0"/>
              <a:t>	ADD FILTER PREDICATE [</a:t>
            </a:r>
            <a:r>
              <a:rPr lang="en-US" sz="1400" dirty="0" err="1"/>
              <a:t>rls</a:t>
            </a:r>
            <a:r>
              <a:rPr lang="en-US" sz="1400" dirty="0"/>
              <a:t>].[</a:t>
            </a:r>
            <a:r>
              <a:rPr lang="en-US" sz="1400" dirty="0" err="1"/>
              <a:t>fn_securitypredicate</a:t>
            </a:r>
            <a:r>
              <a:rPr lang="en-US" sz="1400" dirty="0"/>
              <a:t>]([</a:t>
            </a:r>
            <a:r>
              <a:rPr lang="en-US" sz="1400" dirty="0" err="1"/>
              <a:t>CustomerId</a:t>
            </a:r>
            <a:r>
              <a:rPr lang="en-US" sz="1400" dirty="0"/>
              <a:t>]) </a:t>
            </a:r>
          </a:p>
          <a:p>
            <a:r>
              <a:rPr lang="en-US" sz="1400" dirty="0"/>
              <a:t>	ON [</a:t>
            </a:r>
            <a:r>
              <a:rPr lang="en-US" sz="1400" dirty="0" err="1"/>
              <a:t>dbo</a:t>
            </a:r>
            <a:r>
              <a:rPr lang="en-US" sz="1400" dirty="0"/>
              <a:t>].[Customer];</a:t>
            </a:r>
          </a:p>
          <a:p>
            <a:endParaRPr lang="en-US" sz="1400" dirty="0"/>
          </a:p>
          <a:p>
            <a:endParaRPr lang="en-US" sz="1400" dirty="0">
              <a:solidFill>
                <a:schemeClr val="accent3"/>
              </a:solidFill>
            </a:endParaRPr>
          </a:p>
          <a:p>
            <a:r>
              <a:rPr lang="en-US" sz="1400" dirty="0">
                <a:solidFill>
                  <a:schemeClr val="accent3"/>
                </a:solidFill>
              </a:rPr>
              <a:t>-- Create a new schema and predicate function, which will use the application user ID stored in </a:t>
            </a:r>
            <a:r>
              <a:rPr lang="en-US" sz="1400" b="1" dirty="0">
                <a:solidFill>
                  <a:schemeClr val="accent3"/>
                </a:solidFill>
              </a:rPr>
              <a:t>CONTEXT_INFO</a:t>
            </a:r>
            <a:r>
              <a:rPr lang="en-US" sz="1400" dirty="0">
                <a:solidFill>
                  <a:schemeClr val="accent3"/>
                </a:solidFill>
              </a:rPr>
              <a:t> to filter rows.</a:t>
            </a:r>
          </a:p>
          <a:p>
            <a:r>
              <a:rPr lang="en-US" sz="1400" dirty="0"/>
              <a:t>CREATE FUNCTION </a:t>
            </a:r>
            <a:r>
              <a:rPr lang="en-US" sz="1400" dirty="0" err="1"/>
              <a:t>rls.fn_securitypredicate</a:t>
            </a:r>
            <a:r>
              <a:rPr lang="en-US" sz="1400" dirty="0"/>
              <a:t> (@</a:t>
            </a:r>
            <a:r>
              <a:rPr lang="en-US" sz="1400" dirty="0" err="1"/>
              <a:t>AppUserId</a:t>
            </a:r>
            <a:r>
              <a:rPr lang="en-US" sz="1400" dirty="0"/>
              <a:t> </a:t>
            </a:r>
            <a:r>
              <a:rPr lang="en-US" sz="1400" dirty="0" err="1"/>
              <a:t>int</a:t>
            </a:r>
            <a:r>
              <a:rPr lang="en-US" sz="1400" dirty="0"/>
              <a:t>)     </a:t>
            </a:r>
          </a:p>
          <a:p>
            <a:r>
              <a:rPr lang="en-US" sz="1400" dirty="0"/>
              <a:t>	RETURNS TABLE     </a:t>
            </a:r>
          </a:p>
          <a:p>
            <a:r>
              <a:rPr lang="en-US" sz="1400" dirty="0"/>
              <a:t>	WITH SCHEMABINDING </a:t>
            </a:r>
          </a:p>
          <a:p>
            <a:r>
              <a:rPr lang="en-US" sz="1400" dirty="0"/>
              <a:t>AS     </a:t>
            </a:r>
          </a:p>
          <a:p>
            <a:r>
              <a:rPr lang="en-US" sz="1400" dirty="0"/>
              <a:t>RETURN (</a:t>
            </a:r>
          </a:p>
          <a:p>
            <a:r>
              <a:rPr lang="en-US" sz="1400" dirty="0"/>
              <a:t>SELECT 1 AS </a:t>
            </a:r>
            <a:r>
              <a:rPr lang="en-US" sz="1400" dirty="0" err="1"/>
              <a:t>fn_securitypredicate_result</a:t>
            </a:r>
            <a:r>
              <a:rPr lang="en-US" sz="1400" dirty="0"/>
              <a:t>     </a:t>
            </a:r>
          </a:p>
          <a:p>
            <a:r>
              <a:rPr lang="en-US" sz="1400" dirty="0"/>
              <a:t>WHERE         </a:t>
            </a:r>
          </a:p>
          <a:p>
            <a:r>
              <a:rPr lang="en-US" sz="1400" dirty="0"/>
              <a:t>	DATABASE_PRINCIPAL_ID() = DATABASE_PRINCIPAL_ID('</a:t>
            </a:r>
            <a:r>
              <a:rPr lang="en-US" sz="1400" dirty="0" err="1"/>
              <a:t>dbo</a:t>
            </a:r>
            <a:r>
              <a:rPr lang="en-US" sz="1400" dirty="0"/>
              <a:t>') -- application context         </a:t>
            </a:r>
          </a:p>
          <a:p>
            <a:r>
              <a:rPr lang="en-US" sz="1400" dirty="0"/>
              <a:t>	AND CONTEXT_INFO() = CONVERT(VARBINARY(128), @</a:t>
            </a:r>
            <a:r>
              <a:rPr lang="en-US" sz="1400" dirty="0" err="1"/>
              <a:t>AppUserId</a:t>
            </a:r>
            <a:r>
              <a:rPr lang="en-US" sz="1400" dirty="0"/>
              <a:t>); </a:t>
            </a:r>
          </a:p>
          <a:p>
            <a:r>
              <a:rPr lang="en-US" sz="1400" dirty="0"/>
              <a:t>GO</a:t>
            </a:r>
          </a:p>
          <a:p>
            <a:endParaRPr lang="en-US" sz="1400" dirty="0"/>
          </a:p>
        </p:txBody>
      </p:sp>
      <p:sp>
        <p:nvSpPr>
          <p:cNvPr id="12" name="Text Placeholder 4"/>
          <p:cNvSpPr>
            <a:spLocks noGrp="1"/>
          </p:cNvSpPr>
          <p:nvPr>
            <p:ph type="body" sz="quarter" idx="13"/>
          </p:nvPr>
        </p:nvSpPr>
        <p:spPr/>
        <p:txBody>
          <a:bodyPr>
            <a:noAutofit/>
          </a:bodyPr>
          <a:lstStyle/>
          <a:p>
            <a:pPr>
              <a:lnSpc>
                <a:spcPct val="100000"/>
              </a:lnSpc>
              <a:spcAft>
                <a:spcPts val="612"/>
              </a:spcAft>
            </a:pPr>
            <a:r>
              <a:rPr lang="en-US" sz="2448" dirty="0">
                <a:latin typeface="Segoe UI Semilight" panose="020B0402040204020203" pitchFamily="34" charset="0"/>
                <a:cs typeface="Segoe UI Semilight" panose="020B0402040204020203" pitchFamily="34" charset="0"/>
              </a:rPr>
              <a:t>Creates a security policy for row-level security</a:t>
            </a:r>
          </a:p>
          <a:p>
            <a:pPr>
              <a:lnSpc>
                <a:spcPct val="100000"/>
              </a:lnSpc>
              <a:spcAft>
                <a:spcPts val="612"/>
              </a:spcAft>
            </a:pPr>
            <a:r>
              <a:rPr lang="en-US" sz="2448" dirty="0">
                <a:latin typeface="Segoe UI Semilight" panose="020B0402040204020203" pitchFamily="34" charset="0"/>
                <a:cs typeface="Segoe UI Semilight" panose="020B0402040204020203" pitchFamily="34" charset="0"/>
              </a:rPr>
              <a:t>The following examples demonstrate the use of the CREATE SECURITY POLICY syntax </a:t>
            </a:r>
          </a:p>
          <a:p>
            <a:pPr>
              <a:lnSpc>
                <a:spcPct val="100000"/>
              </a:lnSpc>
              <a:spcAft>
                <a:spcPts val="612"/>
              </a:spcAft>
            </a:pPr>
            <a:r>
              <a:rPr lang="en-US" sz="2448" dirty="0">
                <a:latin typeface="Segoe UI Semilight" panose="020B0402040204020203" pitchFamily="34" charset="0"/>
                <a:cs typeface="Segoe UI Semilight" panose="020B0402040204020203" pitchFamily="34" charset="0"/>
              </a:rPr>
              <a:t>For an example of a complete security policy scenario, see </a:t>
            </a:r>
            <a:r>
              <a:rPr lang="en-US" sz="2448" dirty="0">
                <a:hlinkClick r:id="rId3"/>
              </a:rPr>
              <a:t>Row-Level Security</a:t>
            </a:r>
            <a:endParaRPr lang="en-US" sz="2448" dirty="0"/>
          </a:p>
        </p:txBody>
      </p:sp>
      <p:sp>
        <p:nvSpPr>
          <p:cNvPr id="6" name="Title 1"/>
          <p:cNvSpPr txBox="1">
            <a:spLocks/>
          </p:cNvSpPr>
          <p:nvPr/>
        </p:nvSpPr>
        <p:spPr>
          <a:xfrm>
            <a:off x="328025" y="249498"/>
            <a:ext cx="11653521" cy="1075884"/>
          </a:xfrm>
          <a:prstGeom prst="rect">
            <a:avLst/>
          </a:prstGeom>
        </p:spPr>
        <p:txBody>
          <a:bodyPr anchor="ctr" anchorCtr="0"/>
          <a:lstStyle>
            <a:lvl1pPr algn="l" defTabSz="931863" rtl="0" fontAlgn="base">
              <a:lnSpc>
                <a:spcPct val="90000"/>
              </a:lnSpc>
              <a:spcBef>
                <a:spcPct val="0"/>
              </a:spcBef>
              <a:spcAft>
                <a:spcPct val="0"/>
              </a:spcAft>
              <a:defRPr lang="en-US" sz="4000" kern="1200" spc="-102" dirty="0">
                <a:ln w="3175">
                  <a:noFill/>
                </a:ln>
                <a:solidFill>
                  <a:schemeClr val="tx1"/>
                </a:solidFill>
                <a:latin typeface="+mj-lt"/>
                <a:ea typeface="ＭＳ Ｐゴシック" charset="0"/>
                <a:cs typeface="Segoe UI" pitchFamily="34" charset="0"/>
              </a:defRPr>
            </a:lvl1pPr>
            <a:lvl2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2pPr>
            <a:lvl3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3pPr>
            <a:lvl4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4pPr>
            <a:lvl5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5pPr>
            <a:lvl6pPr marL="4572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6pPr>
            <a:lvl7pPr marL="9144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7pPr>
            <a:lvl8pPr marL="13716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8pPr>
            <a:lvl9pPr marL="18288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9pPr>
          </a:lstStyle>
          <a:p>
            <a:r>
              <a:rPr lang="en-US" dirty="0"/>
              <a:t>Create a security policy</a:t>
            </a:r>
          </a:p>
        </p:txBody>
      </p:sp>
      <p:sp>
        <p:nvSpPr>
          <p:cNvPr id="5" name="TextBox 4"/>
          <p:cNvSpPr txBox="1"/>
          <p:nvPr/>
        </p:nvSpPr>
        <p:spPr>
          <a:xfrm>
            <a:off x="1" y="6642289"/>
            <a:ext cx="3806190" cy="352236"/>
          </a:xfrm>
          <a:prstGeom prst="rect">
            <a:avLst/>
          </a:prstGeom>
          <a:noFill/>
        </p:spPr>
        <p:txBody>
          <a:bodyPr wrap="square" lIns="365760" tIns="146304" rIns="182880" bIns="146304" rtlCol="0" anchor="ctr" anchorCtr="0">
            <a:noAutofit/>
          </a:bodyPr>
          <a:lstStyle/>
          <a:p>
            <a:pPr>
              <a:lnSpc>
                <a:spcPct val="90000"/>
              </a:lnSpc>
              <a:spcAft>
                <a:spcPts val="600"/>
              </a:spcAft>
            </a:pPr>
            <a:r>
              <a:rPr lang="en-US" sz="1400" dirty="0">
                <a:solidFill>
                  <a:schemeClr val="bg1"/>
                </a:solidFill>
                <a:latin typeface="Segoe UI Semibold" panose="020B0702040204020203" pitchFamily="34" charset="0"/>
                <a:ea typeface="Segoe UI Black" panose="020B0A02040204020203" pitchFamily="34" charset="0"/>
                <a:cs typeface="Segoe UI Semibold" panose="020B0702040204020203" pitchFamily="34" charset="0"/>
              </a:rPr>
              <a:t>Security</a:t>
            </a:r>
          </a:p>
        </p:txBody>
      </p:sp>
    </p:spTree>
    <p:extLst>
      <p:ext uri="{BB962C8B-B14F-4D97-AF65-F5344CB8AC3E}">
        <p14:creationId xmlns:p14="http://schemas.microsoft.com/office/powerpoint/2010/main" val="927783744"/>
      </p:ext>
    </p:extLst>
  </p:cSld>
  <p:clrMapOvr>
    <a:masterClrMapping/>
  </p:clrMapOvr>
  <p:transition>
    <p:fade/>
  </p:transition>
</p:sld>
</file>

<file path=ppt/slides/slide9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latin typeface="Segoe UI Light" panose="020B0502040204020203" pitchFamily="34" charset="0"/>
                <a:cs typeface="Segoe UI Light" panose="020B0502040204020203" pitchFamily="34" charset="0"/>
              </a:rPr>
              <a:t>Common RLS use cases</a:t>
            </a:r>
          </a:p>
        </p:txBody>
      </p:sp>
      <p:sp>
        <p:nvSpPr>
          <p:cNvPr id="3" name="Content Placeholder 2"/>
          <p:cNvSpPr>
            <a:spLocks noGrp="1"/>
          </p:cNvSpPr>
          <p:nvPr>
            <p:ph idx="4294967295"/>
          </p:nvPr>
        </p:nvSpPr>
        <p:spPr>
          <a:xfrm>
            <a:off x="0" y="1407413"/>
            <a:ext cx="10860087" cy="5040313"/>
          </a:xfrm>
          <a:prstGeom prst="rect">
            <a:avLst/>
          </a:prstGeom>
        </p:spPr>
        <p:txBody>
          <a:bodyPr>
            <a:normAutofit lnSpcReduction="10000"/>
          </a:bodyPr>
          <a:lstStyle/>
          <a:p>
            <a:pPr marL="0" indent="0">
              <a:buNone/>
            </a:pPr>
            <a:r>
              <a:rPr lang="en-US" sz="3200" dirty="0">
                <a:solidFill>
                  <a:srgbClr val="C00000"/>
                </a:solidFill>
                <a:latin typeface="Segoe UI Semilight" panose="020B0402040204020203" pitchFamily="34" charset="0"/>
                <a:cs typeface="Segoe UI Semilight" panose="020B0402040204020203" pitchFamily="34" charset="0"/>
              </a:rPr>
              <a:t>Traditional RLS workloads</a:t>
            </a:r>
          </a:p>
          <a:p>
            <a:pPr marL="342900" lvl="1" indent="0">
              <a:buNone/>
            </a:pPr>
            <a:r>
              <a:rPr lang="en-US" sz="1800" dirty="0">
                <a:cs typeface="Segoe UI" panose="020B0502040204020203" pitchFamily="34" charset="0"/>
              </a:rPr>
              <a:t>Custom business logic to determine which rows each user can SELECT, INSERT, UPDATE, and DELETE based on their role, department, and security level</a:t>
            </a:r>
          </a:p>
          <a:p>
            <a:pPr marL="342900" lvl="1" indent="0">
              <a:buNone/>
            </a:pPr>
            <a:endParaRPr lang="en-US" sz="1800" dirty="0">
              <a:cs typeface="Segoe UI" panose="020B0502040204020203" pitchFamily="34" charset="0"/>
            </a:endParaRPr>
          </a:p>
          <a:p>
            <a:pPr marL="342900" lvl="1" indent="0">
              <a:buNone/>
            </a:pPr>
            <a:r>
              <a:rPr lang="en-US" sz="1800" dirty="0">
                <a:cs typeface="Segoe UI" panose="020B0502040204020203" pitchFamily="34" charset="0"/>
              </a:rPr>
              <a:t>Target sectors: Finance, insurance, healthcare, energy, and government</a:t>
            </a:r>
          </a:p>
          <a:p>
            <a:pPr marL="0" indent="0">
              <a:buNone/>
            </a:pPr>
            <a:endParaRPr lang="en-US" sz="2040" b="1" dirty="0">
              <a:latin typeface="Segoe UI" panose="020B0502040204020203" pitchFamily="34" charset="0"/>
              <a:cs typeface="Segoe UI" panose="020B0502040204020203" pitchFamily="34" charset="0"/>
            </a:endParaRPr>
          </a:p>
          <a:p>
            <a:pPr marL="0" indent="0">
              <a:buNone/>
            </a:pPr>
            <a:r>
              <a:rPr lang="en-US" sz="3200" dirty="0">
                <a:solidFill>
                  <a:srgbClr val="C00000"/>
                </a:solidFill>
                <a:latin typeface="Segoe UI Semilight" panose="020B0402040204020203" pitchFamily="34" charset="0"/>
                <a:cs typeface="Segoe UI Semilight" panose="020B0402040204020203" pitchFamily="34" charset="0"/>
              </a:rPr>
              <a:t>Multitenant databases</a:t>
            </a:r>
          </a:p>
          <a:p>
            <a:pPr marL="342900" lvl="1" indent="0">
              <a:buNone/>
            </a:pPr>
            <a:r>
              <a:rPr lang="en-US" sz="1800" dirty="0">
                <a:cs typeface="Segoe UI" panose="020B0502040204020203" pitchFamily="34" charset="0"/>
              </a:rPr>
              <a:t>Ensuring tenants can only access their own rows of data in a shared database, with enforcement logic in the database rather than in the app tier</a:t>
            </a:r>
          </a:p>
          <a:p>
            <a:pPr marL="342900" lvl="1" indent="0">
              <a:buNone/>
            </a:pPr>
            <a:endParaRPr lang="en-US" sz="1800" dirty="0">
              <a:cs typeface="Segoe UI" panose="020B0502040204020203" pitchFamily="34" charset="0"/>
            </a:endParaRPr>
          </a:p>
          <a:p>
            <a:pPr marL="342900" lvl="1" indent="0">
              <a:buNone/>
            </a:pPr>
            <a:r>
              <a:rPr lang="en-US" sz="1800" dirty="0">
                <a:cs typeface="Segoe UI" panose="020B0502040204020203" pitchFamily="34" charset="0"/>
              </a:rPr>
              <a:t>For example: multitenant shards with elastic database tools in SQL Database</a:t>
            </a:r>
          </a:p>
          <a:p>
            <a:pPr marL="466298" lvl="1" indent="0">
              <a:buNone/>
            </a:pPr>
            <a:endParaRPr lang="en-US" sz="1836" dirty="0">
              <a:latin typeface="Segoe UI" panose="020B0502040204020203" pitchFamily="34" charset="0"/>
              <a:cs typeface="Segoe UI" panose="020B0502040204020203" pitchFamily="34" charset="0"/>
            </a:endParaRPr>
          </a:p>
          <a:p>
            <a:pPr marL="0" indent="0">
              <a:buNone/>
            </a:pPr>
            <a:r>
              <a:rPr lang="en-US" sz="3200" dirty="0">
                <a:solidFill>
                  <a:srgbClr val="C00000"/>
                </a:solidFill>
                <a:latin typeface="Segoe UI Semilight" panose="020B0402040204020203" pitchFamily="34" charset="0"/>
                <a:cs typeface="Segoe UI Semilight" panose="020B0402040204020203" pitchFamily="34" charset="0"/>
              </a:rPr>
              <a:t>Reporting, analytics, and data warehousing</a:t>
            </a:r>
          </a:p>
          <a:p>
            <a:pPr marL="342900" lvl="1" indent="0">
              <a:buNone/>
            </a:pPr>
            <a:r>
              <a:rPr lang="en-US" sz="1800" dirty="0">
                <a:cs typeface="Segoe UI" panose="020B0502040204020203" pitchFamily="34" charset="0"/>
              </a:rPr>
              <a:t>Different users access same database through various reporting tools, and work with different subsets of data based on their identity/role</a:t>
            </a:r>
          </a:p>
        </p:txBody>
      </p:sp>
      <p:sp>
        <p:nvSpPr>
          <p:cNvPr id="4" name="TextBox 3"/>
          <p:cNvSpPr txBox="1"/>
          <p:nvPr/>
        </p:nvSpPr>
        <p:spPr>
          <a:xfrm>
            <a:off x="1" y="6642289"/>
            <a:ext cx="3806190" cy="352236"/>
          </a:xfrm>
          <a:prstGeom prst="rect">
            <a:avLst/>
          </a:prstGeom>
          <a:noFill/>
        </p:spPr>
        <p:txBody>
          <a:bodyPr wrap="square" lIns="365760" tIns="146304" rIns="182880" bIns="146304" rtlCol="0" anchor="ctr" anchorCtr="0">
            <a:noAutofit/>
          </a:bodyPr>
          <a:lstStyle/>
          <a:p>
            <a:pPr>
              <a:lnSpc>
                <a:spcPct val="90000"/>
              </a:lnSpc>
              <a:spcAft>
                <a:spcPts val="600"/>
              </a:spcAft>
            </a:pPr>
            <a:r>
              <a:rPr lang="en-US" sz="1400" dirty="0">
                <a:solidFill>
                  <a:schemeClr val="bg1"/>
                </a:solidFill>
                <a:latin typeface="Segoe UI Semibold" panose="020B0702040204020203" pitchFamily="34" charset="0"/>
                <a:ea typeface="Segoe UI Black" panose="020B0A02040204020203" pitchFamily="34" charset="0"/>
                <a:cs typeface="Segoe UI Semibold" panose="020B0702040204020203" pitchFamily="34" charset="0"/>
              </a:rPr>
              <a:t>Security</a:t>
            </a:r>
          </a:p>
        </p:txBody>
      </p:sp>
    </p:spTree>
    <p:extLst>
      <p:ext uri="{BB962C8B-B14F-4D97-AF65-F5344CB8AC3E}">
        <p14:creationId xmlns:p14="http://schemas.microsoft.com/office/powerpoint/2010/main" val="3348463770"/>
      </p:ext>
    </p:extLst>
  </p:cSld>
  <p:clrMapOvr>
    <a:masterClrMapping/>
  </p:clrMapOvr>
  <p:transition>
    <p:fade/>
  </p:transition>
</p:sld>
</file>

<file path=ppt/slides/slide9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63" name="Title 1"/>
          <p:cNvSpPr txBox="1">
            <a:spLocks/>
          </p:cNvSpPr>
          <p:nvPr/>
        </p:nvSpPr>
        <p:spPr>
          <a:xfrm>
            <a:off x="328025" y="249498"/>
            <a:ext cx="11653521" cy="1075884"/>
          </a:xfrm>
          <a:prstGeom prst="rect">
            <a:avLst/>
          </a:prstGeom>
        </p:spPr>
        <p:txBody>
          <a:bodyPr anchor="ctr" anchorCtr="0"/>
          <a:lstStyle>
            <a:lvl1pPr algn="l" defTabSz="931863" rtl="0" fontAlgn="base">
              <a:lnSpc>
                <a:spcPct val="90000"/>
              </a:lnSpc>
              <a:spcBef>
                <a:spcPct val="0"/>
              </a:spcBef>
              <a:spcAft>
                <a:spcPct val="0"/>
              </a:spcAft>
              <a:defRPr lang="en-US" sz="4000" kern="1200" spc="-102" dirty="0">
                <a:ln w="3175">
                  <a:noFill/>
                </a:ln>
                <a:solidFill>
                  <a:schemeClr val="tx1"/>
                </a:solidFill>
                <a:latin typeface="+mj-lt"/>
                <a:ea typeface="ＭＳ Ｐゴシック" charset="0"/>
                <a:cs typeface="Segoe UI" pitchFamily="34" charset="0"/>
              </a:defRPr>
            </a:lvl1pPr>
            <a:lvl2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2pPr>
            <a:lvl3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3pPr>
            <a:lvl4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4pPr>
            <a:lvl5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5pPr>
            <a:lvl6pPr marL="4572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6pPr>
            <a:lvl7pPr marL="9144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7pPr>
            <a:lvl8pPr marL="13716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8pPr>
            <a:lvl9pPr marL="18288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9pPr>
          </a:lstStyle>
          <a:p>
            <a:r>
              <a:rPr lang="en-US" dirty="0"/>
              <a:t>Summary: RLS</a:t>
            </a:r>
          </a:p>
        </p:txBody>
      </p:sp>
      <p:sp>
        <p:nvSpPr>
          <p:cNvPr id="17" name="Rectangle 16"/>
          <p:cNvSpPr/>
          <p:nvPr/>
        </p:nvSpPr>
        <p:spPr>
          <a:xfrm>
            <a:off x="274638" y="1430153"/>
            <a:ext cx="9800387" cy="3339376"/>
          </a:xfrm>
          <a:prstGeom prst="rect">
            <a:avLst/>
          </a:prstGeom>
        </p:spPr>
        <p:txBody>
          <a:bodyPr wrap="square">
            <a:spAutoFit/>
          </a:bodyPr>
          <a:lstStyle/>
          <a:p>
            <a:pPr marR="0">
              <a:spcBef>
                <a:spcPts val="3000"/>
              </a:spcBef>
              <a:spcAft>
                <a:spcPts val="0"/>
              </a:spcAft>
            </a:pPr>
            <a:r>
              <a:rPr lang="en-US" sz="3200" dirty="0">
                <a:solidFill>
                  <a:srgbClr val="C00000"/>
                </a:solidFill>
                <a:latin typeface="Segoe UI Semilight" panose="020B0402040204020203" pitchFamily="34" charset="0"/>
                <a:ea typeface="Times New Roman" panose="02020603050405020304" pitchFamily="18" charset="0"/>
                <a:cs typeface="Segoe UI Semilight" panose="020B0402040204020203" pitchFamily="34" charset="0"/>
              </a:rPr>
              <a:t>Capability</a:t>
            </a:r>
          </a:p>
          <a:p>
            <a:pPr marR="0">
              <a:spcBef>
                <a:spcPts val="3000"/>
              </a:spcBef>
              <a:spcAft>
                <a:spcPts val="0"/>
              </a:spcAft>
            </a:pPr>
            <a:r>
              <a:rPr lang="en-US" sz="1800" dirty="0">
                <a:latin typeface="+mn-lt"/>
                <a:ea typeface="Times New Roman" panose="02020603050405020304" pitchFamily="18" charset="0"/>
                <a:cs typeface="Segoe UI Light" panose="020B0502040204020203" pitchFamily="34" charset="0"/>
              </a:rPr>
              <a:t>Row-level security provides fine-grained access control over rows in a table based on conditions you set up </a:t>
            </a:r>
          </a:p>
          <a:p>
            <a:pPr>
              <a:spcBef>
                <a:spcPts val="3000"/>
              </a:spcBef>
              <a:spcAft>
                <a:spcPts val="0"/>
              </a:spcAft>
            </a:pPr>
            <a:r>
              <a:rPr lang="en-US" sz="3200" dirty="0">
                <a:solidFill>
                  <a:srgbClr val="C00000"/>
                </a:solidFill>
                <a:latin typeface="Segoe UI Semilight" panose="020B0402040204020203" pitchFamily="34" charset="0"/>
                <a:ea typeface="Times New Roman" panose="02020603050405020304" pitchFamily="18" charset="0"/>
                <a:cs typeface="Segoe UI Semilight" panose="020B0402040204020203" pitchFamily="34" charset="0"/>
              </a:rPr>
              <a:t>Benefits</a:t>
            </a:r>
          </a:p>
          <a:p>
            <a:pPr>
              <a:spcBef>
                <a:spcPts val="3000"/>
              </a:spcBef>
              <a:spcAft>
                <a:spcPts val="0"/>
              </a:spcAft>
            </a:pPr>
            <a:r>
              <a:rPr lang="en-US" sz="1800" dirty="0">
                <a:latin typeface="+mn-lt"/>
                <a:ea typeface="Times New Roman" panose="02020603050405020304" pitchFamily="18" charset="0"/>
                <a:cs typeface="Segoe UI Light" panose="020B0502040204020203" pitchFamily="34" charset="0"/>
              </a:rPr>
              <a:t>Store data for many users in the same databases and tables while limiting access by other users who share the same tables</a:t>
            </a:r>
          </a:p>
        </p:txBody>
      </p:sp>
      <p:sp>
        <p:nvSpPr>
          <p:cNvPr id="4" name="TextBox 3"/>
          <p:cNvSpPr txBox="1"/>
          <p:nvPr/>
        </p:nvSpPr>
        <p:spPr>
          <a:xfrm>
            <a:off x="1" y="6642289"/>
            <a:ext cx="3806190" cy="352236"/>
          </a:xfrm>
          <a:prstGeom prst="rect">
            <a:avLst/>
          </a:prstGeom>
          <a:noFill/>
        </p:spPr>
        <p:txBody>
          <a:bodyPr wrap="square" lIns="365760" tIns="146304" rIns="182880" bIns="146304" rtlCol="0" anchor="ctr" anchorCtr="0">
            <a:noAutofit/>
          </a:bodyPr>
          <a:lstStyle/>
          <a:p>
            <a:pPr>
              <a:lnSpc>
                <a:spcPct val="90000"/>
              </a:lnSpc>
              <a:spcAft>
                <a:spcPts val="600"/>
              </a:spcAft>
            </a:pPr>
            <a:r>
              <a:rPr lang="en-US" sz="1400" dirty="0">
                <a:solidFill>
                  <a:schemeClr val="bg1"/>
                </a:solidFill>
                <a:latin typeface="Segoe UI Semibold" panose="020B0702040204020203" pitchFamily="34" charset="0"/>
                <a:ea typeface="Segoe UI Black" panose="020B0A02040204020203" pitchFamily="34" charset="0"/>
                <a:cs typeface="Segoe UI Semibold" panose="020B0702040204020203" pitchFamily="34" charset="0"/>
              </a:rPr>
              <a:t>Security</a:t>
            </a:r>
          </a:p>
        </p:txBody>
      </p:sp>
    </p:spTree>
    <p:extLst>
      <p:ext uri="{BB962C8B-B14F-4D97-AF65-F5344CB8AC3E}">
        <p14:creationId xmlns:p14="http://schemas.microsoft.com/office/powerpoint/2010/main" val="2555188121"/>
      </p:ext>
    </p:extLst>
  </p:cSld>
  <p:clrMapOvr>
    <a:masterClrMapping/>
  </p:clrMapOvr>
  <p:transition>
    <p:fade/>
  </p:transition>
</p:sld>
</file>

<file path=ppt/tags/tag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0.xml><?xml version="1.0" encoding="utf-8"?>
<p:tagLst xmlns:a="http://schemas.openxmlformats.org/drawingml/2006/main" xmlns:r="http://schemas.openxmlformats.org/officeDocument/2006/relationships" xmlns:p="http://schemas.openxmlformats.org/presentationml/2006/main">
  <p:tag name="THINKCELLSHAPEDONOTDELETE" val="pbE5Tk8yKT0CFcLuI55ExRw"/>
</p:tagLst>
</file>

<file path=ppt/tags/tag1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2.xml><?xml version="1.0" encoding="utf-8"?>
<p:tagLst xmlns:a="http://schemas.openxmlformats.org/drawingml/2006/main" xmlns:r="http://schemas.openxmlformats.org/officeDocument/2006/relationships" xmlns:p="http://schemas.openxmlformats.org/presentationml/2006/main">
  <p:tag name="THINKCELLSHAPEDONOTDELETE" val="p5rEXt8STxUy5UIXINzsJ5Q"/>
</p:tagLst>
</file>

<file path=ppt/tags/tag13.xml><?xml version="1.0" encoding="utf-8"?>
<p:tagLst xmlns:a="http://schemas.openxmlformats.org/drawingml/2006/main" xmlns:r="http://schemas.openxmlformats.org/officeDocument/2006/relationships" xmlns:p="http://schemas.openxmlformats.org/presentationml/2006/main">
  <p:tag name="THINKCELLSHAPEDONOTDELETE" val="p5rEXt8STxUy5UIXINzsJ5Q"/>
</p:tagLst>
</file>

<file path=ppt/tags/tag1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6.xml><?xml version="1.0" encoding="utf-8"?>
<p:tagLst xmlns:a="http://schemas.openxmlformats.org/drawingml/2006/main" xmlns:r="http://schemas.openxmlformats.org/officeDocument/2006/relationships" xmlns:p="http://schemas.openxmlformats.org/presentationml/2006/main">
  <p:tag name="THINKCELLSHAPEDONOTDELETE" val="pqgqd_EtdK0mBCXdrjjRQhw"/>
</p:tagLst>
</file>

<file path=ppt/tags/tag17.xml><?xml version="1.0" encoding="utf-8"?>
<p:tagLst xmlns:a="http://schemas.openxmlformats.org/drawingml/2006/main" xmlns:r="http://schemas.openxmlformats.org/officeDocument/2006/relationships" xmlns:p="http://schemas.openxmlformats.org/presentationml/2006/main">
  <p:tag name="THINKCELLSHAPEDONOTDELETE" val="pqgqd_EtdK0mBCXdrjjRQhw"/>
</p:tagLst>
</file>

<file path=ppt/tags/tag18.xml><?xml version="1.0" encoding="utf-8"?>
<p:tagLst xmlns:a="http://schemas.openxmlformats.org/drawingml/2006/main" xmlns:r="http://schemas.openxmlformats.org/officeDocument/2006/relationships" xmlns:p="http://schemas.openxmlformats.org/presentationml/2006/main">
  <p:tag name="THINKCELLSHAPEDONOTDELETE" val="pqgqd_EtdK0mBCXdrjjRQhw"/>
</p:tagLst>
</file>

<file path=ppt/tags/tag19.xml><?xml version="1.0" encoding="utf-8"?>
<p:tagLst xmlns:a="http://schemas.openxmlformats.org/drawingml/2006/main" xmlns:r="http://schemas.openxmlformats.org/officeDocument/2006/relationships" xmlns:p="http://schemas.openxmlformats.org/presentationml/2006/main">
  <p:tag name="THINKCELLSHAPEDONOTDELETE" val="pqgqd_EtdK0mBCXdrjjRQhw"/>
</p:tagLst>
</file>

<file path=ppt/tags/tag2.xml><?xml version="1.0" encoding="utf-8"?>
<p:tagLst xmlns:a="http://schemas.openxmlformats.org/drawingml/2006/main" xmlns:r="http://schemas.openxmlformats.org/officeDocument/2006/relationships" xmlns:p="http://schemas.openxmlformats.org/presentationml/2006/main">
  <p:tag name="THINKCELLSHAPEDONOTDELETE" val="pJDm.Jc5qL0C8b.KDEoZoBw"/>
</p:tagLst>
</file>

<file path=ppt/tags/tag20.xml><?xml version="1.0" encoding="utf-8"?>
<p:tagLst xmlns:a="http://schemas.openxmlformats.org/drawingml/2006/main" xmlns:r="http://schemas.openxmlformats.org/officeDocument/2006/relationships" xmlns:p="http://schemas.openxmlformats.org/presentationml/2006/main">
  <p:tag name="THINKCELLSHAPEDONOTDELETE" val="pqgqd_EtdK0mBCXdrjjRQhw"/>
</p:tagLst>
</file>

<file path=ppt/tags/tag21.xml><?xml version="1.0" encoding="utf-8"?>
<p:tagLst xmlns:a="http://schemas.openxmlformats.org/drawingml/2006/main" xmlns:r="http://schemas.openxmlformats.org/officeDocument/2006/relationships" xmlns:p="http://schemas.openxmlformats.org/presentationml/2006/main">
  <p:tag name="THINKCELLSHAPEDONOTDELETE" val="pqgqd_EtdK0mBCXdrjjRQhw"/>
</p:tagLst>
</file>

<file path=ppt/tags/tag22.xml><?xml version="1.0" encoding="utf-8"?>
<p:tagLst xmlns:a="http://schemas.openxmlformats.org/drawingml/2006/main" xmlns:r="http://schemas.openxmlformats.org/officeDocument/2006/relationships" xmlns:p="http://schemas.openxmlformats.org/presentationml/2006/main">
  <p:tag name="THINKCELLSHAPEDONOTDELETE" val="pqgqd_EtdK0mBCXdrjjRQhw"/>
</p:tagLst>
</file>

<file path=ppt/tags/tag23.xml><?xml version="1.0" encoding="utf-8"?>
<p:tagLst xmlns:a="http://schemas.openxmlformats.org/drawingml/2006/main" xmlns:r="http://schemas.openxmlformats.org/officeDocument/2006/relationships" xmlns:p="http://schemas.openxmlformats.org/presentationml/2006/main">
  <p:tag name="THINKCELLSHAPEDONOTDELETE" val="pqgqd_EtdK0mBCXdrjjRQhw"/>
</p:tagLst>
</file>

<file path=ppt/tags/tag24.xml><?xml version="1.0" encoding="utf-8"?>
<p:tagLst xmlns:a="http://schemas.openxmlformats.org/drawingml/2006/main" xmlns:r="http://schemas.openxmlformats.org/officeDocument/2006/relationships" xmlns:p="http://schemas.openxmlformats.org/presentationml/2006/main">
  <p:tag name="THINKCELLSHAPEDONOTDELETE" val="pqgqd_EtdK0mBCXdrjjRQhw"/>
</p:tagLst>
</file>

<file path=ppt/tags/tag25.xml><?xml version="1.0" encoding="utf-8"?>
<p:tagLst xmlns:a="http://schemas.openxmlformats.org/drawingml/2006/main" xmlns:r="http://schemas.openxmlformats.org/officeDocument/2006/relationships" xmlns:p="http://schemas.openxmlformats.org/presentationml/2006/main">
  <p:tag name="THINKCELLSHAPEDONOTDELETE" val="pqgqd_EtdK0mBCXdrjjRQhw"/>
</p:tagLst>
</file>

<file path=ppt/tags/tag26.xml><?xml version="1.0" encoding="utf-8"?>
<p:tagLst xmlns:a="http://schemas.openxmlformats.org/drawingml/2006/main" xmlns:r="http://schemas.openxmlformats.org/officeDocument/2006/relationships" xmlns:p="http://schemas.openxmlformats.org/presentationml/2006/main">
  <p:tag name="THINKCELLSHAPEDONOTDELETE" val="pqgqd_EtdK0mBCXdrjjRQhw"/>
</p:tagLst>
</file>

<file path=ppt/tags/tag27.xml><?xml version="1.0" encoding="utf-8"?>
<p:tagLst xmlns:a="http://schemas.openxmlformats.org/drawingml/2006/main" xmlns:r="http://schemas.openxmlformats.org/officeDocument/2006/relationships" xmlns:p="http://schemas.openxmlformats.org/presentationml/2006/main">
  <p:tag name="THINKCELLSHAPEDONOTDELETE" val="pqgqd_EtdK0mBCXdrjjRQhw"/>
</p:tagLst>
</file>

<file path=ppt/tags/tag2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9.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xml><?xml version="1.0" encoding="utf-8"?>
<p:tagLst xmlns:a="http://schemas.openxmlformats.org/drawingml/2006/main" xmlns:r="http://schemas.openxmlformats.org/officeDocument/2006/relationships" xmlns:p="http://schemas.openxmlformats.org/presentationml/2006/main">
  <p:tag name="THINKCELLSHAPEDONOTDELETE" val="pOYDIn4eA3028iYg4tqi_ng"/>
</p:tagLst>
</file>

<file path=ppt/tags/tag3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9.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2.xml><?xml version="1.0" encoding="utf-8"?>
<p:tagLst xmlns:a="http://schemas.openxmlformats.org/drawingml/2006/main" xmlns:r="http://schemas.openxmlformats.org/officeDocument/2006/relationships" xmlns:p="http://schemas.openxmlformats.org/presentationml/2006/main">
  <p:tag name="THINKCELLSHAPEDONOTDELETE" val="p5rEXt8STxUy5UIXINzsJ5Q"/>
</p:tagLst>
</file>

<file path=ppt/tags/tag43.xml><?xml version="1.0" encoding="utf-8"?>
<p:tagLst xmlns:a="http://schemas.openxmlformats.org/drawingml/2006/main" xmlns:r="http://schemas.openxmlformats.org/officeDocument/2006/relationships" xmlns:p="http://schemas.openxmlformats.org/presentationml/2006/main">
  <p:tag name="THINKCELLSHAPEDONOTDELETE" val="p5rEXt8STxUy5UIXINzsJ5Q"/>
</p:tagLst>
</file>

<file path=ppt/tags/tag4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5.xml><?xml version="1.0" encoding="utf-8"?>
<p:tagLst xmlns:a="http://schemas.openxmlformats.org/drawingml/2006/main" xmlns:r="http://schemas.openxmlformats.org/officeDocument/2006/relationships" xmlns:p="http://schemas.openxmlformats.org/presentationml/2006/main">
  <p:tag name="THINKCELLSHAPEDONOTDELETE" val="pDKXABvbMLkmBbTgOxuk8Dw"/>
</p:tagLst>
</file>

<file path=ppt/tags/tag4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5.xml><?xml version="1.0" encoding="utf-8"?>
<p:tagLst xmlns:a="http://schemas.openxmlformats.org/drawingml/2006/main" xmlns:r="http://schemas.openxmlformats.org/officeDocument/2006/relationships" xmlns:p="http://schemas.openxmlformats.org/presentationml/2006/main">
  <p:tag name="THINKCELLSHAPEDONOTDELETE" val="pJDm.Jc5qL0C8b.KDEoZoBw"/>
</p:tagLst>
</file>

<file path=ppt/tags/tag6.xml><?xml version="1.0" encoding="utf-8"?>
<p:tagLst xmlns:a="http://schemas.openxmlformats.org/drawingml/2006/main" xmlns:r="http://schemas.openxmlformats.org/officeDocument/2006/relationships" xmlns:p="http://schemas.openxmlformats.org/presentationml/2006/main">
  <p:tag name="THINKCELLSHAPEDONOTDELETE" val="pOYDIn4eA3028iYg4tqi_ng"/>
</p:tagLst>
</file>

<file path=ppt/tags/tag7.xml><?xml version="1.0" encoding="utf-8"?>
<p:tagLst xmlns:a="http://schemas.openxmlformats.org/drawingml/2006/main" xmlns:r="http://schemas.openxmlformats.org/officeDocument/2006/relationships" xmlns:p="http://schemas.openxmlformats.org/presentationml/2006/main">
  <p:tag name="THINKCELLSHAPEDONOTDELETE" val="pbE5Tk8yKT0CFcLuI55ExRw"/>
</p:tagLst>
</file>

<file path=ppt/tags/tag8.xml><?xml version="1.0" encoding="utf-8"?>
<p:tagLst xmlns:a="http://schemas.openxmlformats.org/drawingml/2006/main" xmlns:r="http://schemas.openxmlformats.org/officeDocument/2006/relationships" xmlns:p="http://schemas.openxmlformats.org/presentationml/2006/main">
  <p:tag name="THINKCELLSHAPEDONOTDELETE" val="pbE5Tk8yKT0CFcLuI55ExRw"/>
</p:tagLst>
</file>

<file path=ppt/tags/tag9.xml><?xml version="1.0" encoding="utf-8"?>
<p:tagLst xmlns:a="http://schemas.openxmlformats.org/drawingml/2006/main" xmlns:r="http://schemas.openxmlformats.org/officeDocument/2006/relationships" xmlns:p="http://schemas.openxmlformats.org/presentationml/2006/main">
  <p:tag name="THINKCELLSHAPEDONOTDELETE" val="pbE5Tk8yKT0CFcLuI55ExRw"/>
</p:tagLst>
</file>

<file path=ppt/theme/theme1.xml><?xml version="1.0" encoding="utf-8"?>
<a:theme xmlns:a="http://schemas.openxmlformats.org/drawingml/2006/main" name="STB Conversations 2013">
  <a:themeElements>
    <a:clrScheme name="Data Platform Complete">
      <a:dk1>
        <a:srgbClr val="2C2C2C"/>
      </a:dk1>
      <a:lt1>
        <a:srgbClr val="FFFFFF"/>
      </a:lt1>
      <a:dk2>
        <a:srgbClr val="505050"/>
      </a:dk2>
      <a:lt2>
        <a:srgbClr val="D2D2D2"/>
      </a:lt2>
      <a:accent1>
        <a:srgbClr val="0072C6"/>
      </a:accent1>
      <a:accent2>
        <a:srgbClr val="008272"/>
      </a:accent2>
      <a:accent3>
        <a:srgbClr val="68217A"/>
      </a:accent3>
      <a:accent4>
        <a:srgbClr val="C00000"/>
      </a:accent4>
      <a:accent5>
        <a:srgbClr val="FF8C00"/>
      </a:accent5>
      <a:accent6>
        <a:srgbClr val="00BCF2"/>
      </a:accent6>
      <a:hlink>
        <a:srgbClr val="505050"/>
      </a:hlink>
      <a:folHlink>
        <a:srgbClr val="505050"/>
      </a:folHlink>
    </a:clrScheme>
    <a:fontScheme name="STB-2013-SegoeUI">
      <a:majorFont>
        <a:latin typeface="Segoe UI Light"/>
        <a:ea typeface=""/>
        <a:cs typeface=""/>
      </a:majorFont>
      <a:minorFont>
        <a:latin typeface="Segoe UI"/>
        <a:ea typeface=""/>
        <a:cs typeface=""/>
      </a:minorFont>
    </a:fontScheme>
    <a:fmtScheme name="Couture">
      <a:fillStyleLst>
        <a:solidFill>
          <a:schemeClr val="phClr"/>
        </a:solidFill>
        <a:solidFill>
          <a:schemeClr val="phClr">
            <a:tint val="65000"/>
          </a:schemeClr>
        </a:solidFill>
        <a:solidFill>
          <a:schemeClr val="phClr">
            <a:shade val="80000"/>
            <a:satMod val="180000"/>
          </a:schemeClr>
        </a:solidFill>
      </a:fillStyleLst>
      <a:lnStyleLst>
        <a:ln w="9525" cap="flat" cmpd="sng" algn="ctr">
          <a:solidFill>
            <a:schemeClr val="phClr"/>
          </a:solidFill>
          <a:prstDash val="solid"/>
        </a:ln>
        <a:ln w="10795" cap="flat" cmpd="sng" algn="ctr">
          <a:solidFill>
            <a:schemeClr val="phClr"/>
          </a:solidFill>
          <a:prstDash val="solid"/>
        </a:ln>
        <a:ln w="17145" cap="flat" cmpd="sng" algn="ctr">
          <a:solidFill>
            <a:schemeClr val="phClr">
              <a:shade val="95000"/>
              <a:alpha val="50000"/>
              <a:satMod val="150000"/>
            </a:schemeClr>
          </a:solidFill>
          <a:prstDash val="solid"/>
        </a:ln>
      </a:lnStyleLst>
      <a:effectStyleLst>
        <a:effectStyle>
          <a:effectLst/>
        </a:effectStyle>
        <a:effectStyle>
          <a:effectLst/>
        </a:effectStyle>
        <a:effectStyle>
          <a:effectLst>
            <a:outerShdw blurRad="44450" dist="13970" dir="5400000" algn="ctr" rotWithShape="0">
              <a:srgbClr val="000000">
                <a:alpha val="45000"/>
              </a:srgbClr>
            </a:outerShdw>
          </a:effectLst>
          <a:scene3d>
            <a:camera prst="orthographicFront">
              <a:rot lat="0" lon="0" rev="0"/>
            </a:camera>
            <a:lightRig rig="twoPt" dir="tl"/>
          </a:scene3d>
          <a:sp3d prstMaterial="flat">
            <a:bevelT w="19050" h="31750" prst="coolSlant"/>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solidFill>
          <a:schemeClr val="accent4"/>
        </a:solidFill>
        <a:ln>
          <a:noFill/>
          <a:headEnd type="none" w="med" len="med"/>
          <a:tailEnd type="none" w="med" len="med"/>
        </a:ln>
        <a:effectLst/>
      </a:spPr>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defPPr marL="342900" indent="-342900" defTabSz="932472" fontAlgn="base">
          <a:lnSpc>
            <a:spcPct val="90000"/>
          </a:lnSpc>
          <a:spcBef>
            <a:spcPct val="0"/>
          </a:spcBef>
          <a:spcAft>
            <a:spcPct val="0"/>
          </a:spcAft>
          <a:buFont typeface="Wingdings 3" panose="05040102010807070707" pitchFamily="18" charset="2"/>
          <a:buChar char="Æ"/>
          <a:defRPr sz="2000" b="1" dirty="0" err="1" smtClean="0">
            <a:solidFill>
              <a:schemeClr val="bg1"/>
            </a:solidFill>
            <a:latin typeface="+mj-lt"/>
            <a:ea typeface="Segoe UI" pitchFamily="34" charset="0"/>
            <a:cs typeface="Segoe UI" pitchFamily="34" charset="0"/>
          </a:defRPr>
        </a:defPPr>
      </a:lstStyle>
      <a:style>
        <a:lnRef idx="1">
          <a:schemeClr val="accent2"/>
        </a:lnRef>
        <a:fillRef idx="3">
          <a:schemeClr val="accent2"/>
        </a:fillRef>
        <a:effectRef idx="2">
          <a:schemeClr val="accent2"/>
        </a:effectRef>
        <a:fontRef idx="minor">
          <a:schemeClr val="lt1"/>
        </a:fontRef>
      </a:style>
    </a:spDef>
    <a:lnDef>
      <a:spPr>
        <a:ln>
          <a:solidFill>
            <a:schemeClr val="tx1"/>
          </a:solidFill>
          <a:headEnd type="none"/>
          <a:tailEnd type="none"/>
        </a:ln>
      </a:spPr>
      <a:bodyPr/>
      <a:lstStyle/>
      <a:style>
        <a:lnRef idx="1">
          <a:schemeClr val="accent1"/>
        </a:lnRef>
        <a:fillRef idx="0">
          <a:schemeClr val="accent1"/>
        </a:fillRef>
        <a:effectRef idx="0">
          <a:schemeClr val="accent1"/>
        </a:effectRef>
        <a:fontRef idx="minor">
          <a:schemeClr val="tx1"/>
        </a:fontRef>
      </a:style>
    </a:lnDef>
    <a:txDef>
      <a:spPr>
        <a:noFill/>
      </a:spPr>
      <a:bodyPr wrap="square" lIns="182880" tIns="146304" rIns="182880" bIns="146304" rtlCol="0">
        <a:noAutofit/>
      </a:bodyPr>
      <a:lstStyle>
        <a:defPPr>
          <a:lnSpc>
            <a:spcPct val="90000"/>
          </a:lnSpc>
          <a:spcAft>
            <a:spcPts val="600"/>
          </a:spcAft>
          <a:defRPr sz="2400" dirty="0" err="1" smtClean="0">
            <a:gradFill>
              <a:gsLst>
                <a:gs pos="2917">
                  <a:schemeClr val="tx1"/>
                </a:gs>
                <a:gs pos="30000">
                  <a:schemeClr val="tx1"/>
                </a:gs>
              </a:gsLst>
              <a:lin ang="5400000" scaled="0"/>
            </a:gradFill>
          </a:defRPr>
        </a:defPPr>
      </a:lstStyle>
    </a:txDef>
  </a:objectDefaults>
  <a:extraClrSchemeLst/>
</a:theme>
</file>

<file path=ppt/theme/theme2.xml><?xml version="1.0" encoding="utf-8"?>
<a:theme xmlns:a="http://schemas.openxmlformats.org/drawingml/2006/main" name="1_Windows Server">
  <a:themeElements>
    <a:clrScheme name="Data Platform Complete">
      <a:dk1>
        <a:srgbClr val="2C2C2C"/>
      </a:dk1>
      <a:lt1>
        <a:srgbClr val="FFFFFF"/>
      </a:lt1>
      <a:dk2>
        <a:srgbClr val="505050"/>
      </a:dk2>
      <a:lt2>
        <a:srgbClr val="D2D2D2"/>
      </a:lt2>
      <a:accent1>
        <a:srgbClr val="0072C6"/>
      </a:accent1>
      <a:accent2>
        <a:srgbClr val="008272"/>
      </a:accent2>
      <a:accent3>
        <a:srgbClr val="68217A"/>
      </a:accent3>
      <a:accent4>
        <a:srgbClr val="C00000"/>
      </a:accent4>
      <a:accent5>
        <a:srgbClr val="FF8C00"/>
      </a:accent5>
      <a:accent6>
        <a:srgbClr val="00BCF2"/>
      </a:accent6>
      <a:hlink>
        <a:srgbClr val="505050"/>
      </a:hlink>
      <a:folHlink>
        <a:srgbClr val="505050"/>
      </a:folHlink>
    </a:clrScheme>
    <a:fontScheme name="Custom 1">
      <a:majorFont>
        <a:latin typeface="Segoe UI Light"/>
        <a:ea typeface=""/>
        <a:cs typeface=""/>
      </a:majorFont>
      <a:minorFont>
        <a:latin typeface="Segoe UI"/>
        <a:ea typeface=""/>
        <a:cs typeface=""/>
      </a:minorFont>
    </a:fontScheme>
    <a:fmtScheme name="Couture">
      <a:fillStyleLst>
        <a:solidFill>
          <a:schemeClr val="phClr"/>
        </a:solidFill>
        <a:solidFill>
          <a:schemeClr val="phClr">
            <a:tint val="65000"/>
          </a:schemeClr>
        </a:solidFill>
        <a:solidFill>
          <a:schemeClr val="phClr">
            <a:shade val="80000"/>
            <a:satMod val="180000"/>
          </a:schemeClr>
        </a:solidFill>
      </a:fillStyleLst>
      <a:lnStyleLst>
        <a:ln w="9525" cap="flat" cmpd="sng" algn="ctr">
          <a:solidFill>
            <a:schemeClr val="phClr"/>
          </a:solidFill>
          <a:prstDash val="solid"/>
        </a:ln>
        <a:ln w="10795" cap="flat" cmpd="sng" algn="ctr">
          <a:solidFill>
            <a:schemeClr val="phClr"/>
          </a:solidFill>
          <a:prstDash val="solid"/>
        </a:ln>
        <a:ln w="17145" cap="flat" cmpd="sng" algn="ctr">
          <a:solidFill>
            <a:schemeClr val="phClr">
              <a:shade val="95000"/>
              <a:alpha val="50000"/>
              <a:satMod val="150000"/>
            </a:schemeClr>
          </a:solidFill>
          <a:prstDash val="solid"/>
        </a:ln>
      </a:lnStyleLst>
      <a:effectStyleLst>
        <a:effectStyle>
          <a:effectLst/>
        </a:effectStyle>
        <a:effectStyle>
          <a:effectLst/>
        </a:effectStyle>
        <a:effectStyle>
          <a:effectLst>
            <a:outerShdw blurRad="44450" dist="13970" dir="5400000" algn="ctr" rotWithShape="0">
              <a:srgbClr val="000000">
                <a:alpha val="45000"/>
              </a:srgbClr>
            </a:outerShdw>
          </a:effectLst>
          <a:scene3d>
            <a:camera prst="orthographicFront">
              <a:rot lat="0" lon="0" rev="0"/>
            </a:camera>
            <a:lightRig rig="twoPt" dir="tl"/>
          </a:scene3d>
          <a:sp3d prstMaterial="flat">
            <a:bevelT w="19050" h="31750" prst="coolSlant"/>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solidFill>
          <a:schemeClr val="accent1"/>
        </a:solidFill>
        <a:ln>
          <a:noFill/>
          <a:headEnd type="none" w="med" len="med"/>
          <a:tailEnd type="none" w="med" len="med"/>
        </a:ln>
        <a:effectLst/>
      </a:spPr>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defPPr defTabSz="932472" fontAlgn="base">
          <a:lnSpc>
            <a:spcPct val="90000"/>
          </a:lnSpc>
          <a:spcBef>
            <a:spcPct val="0"/>
          </a:spcBef>
          <a:spcAft>
            <a:spcPct val="0"/>
          </a:spcAft>
          <a:defRPr sz="2400" dirty="0" err="1" smtClean="0">
            <a:gradFill>
              <a:gsLst>
                <a:gs pos="0">
                  <a:srgbClr val="FFFFFF"/>
                </a:gs>
                <a:gs pos="100000">
                  <a:srgbClr val="FFFFFF"/>
                </a:gs>
              </a:gsLst>
              <a:lin ang="5400000" scaled="0"/>
            </a:gradFill>
            <a:ea typeface="Segoe UI" pitchFamily="34" charset="0"/>
            <a:cs typeface="Segoe UI" pitchFamily="34" charset="0"/>
          </a:defRPr>
        </a:defPPr>
      </a:lstStyle>
      <a:style>
        <a:lnRef idx="1">
          <a:schemeClr val="accent2"/>
        </a:lnRef>
        <a:fillRef idx="3">
          <a:schemeClr val="accent2"/>
        </a:fillRef>
        <a:effectRef idx="2">
          <a:schemeClr val="accent2"/>
        </a:effectRef>
        <a:fontRef idx="minor">
          <a:schemeClr val="lt1"/>
        </a:fontRef>
      </a:style>
    </a:spDef>
    <a:lnDef>
      <a:spPr>
        <a:ln>
          <a:solidFill>
            <a:schemeClr val="tx1"/>
          </a:solidFill>
          <a:headEnd type="none"/>
          <a:tailEnd type="none"/>
        </a:ln>
      </a:spPr>
      <a:bodyPr/>
      <a:lstStyle/>
      <a:style>
        <a:lnRef idx="1">
          <a:schemeClr val="accent1"/>
        </a:lnRef>
        <a:fillRef idx="0">
          <a:schemeClr val="accent1"/>
        </a:fillRef>
        <a:effectRef idx="0">
          <a:schemeClr val="accent1"/>
        </a:effectRef>
        <a:fontRef idx="minor">
          <a:schemeClr val="tx1"/>
        </a:fontRef>
      </a:style>
    </a:lnDef>
    <a:txDef>
      <a:spPr>
        <a:noFill/>
      </a:spPr>
      <a:bodyPr wrap="square" lIns="182880" tIns="146304" rIns="182880" bIns="146304" rtlCol="0">
        <a:spAutoFit/>
      </a:bodyPr>
      <a:lstStyle>
        <a:defPPr>
          <a:lnSpc>
            <a:spcPct val="90000"/>
          </a:lnSpc>
          <a:spcAft>
            <a:spcPts val="600"/>
          </a:spcAft>
          <a:defRPr sz="2400" dirty="0" err="1" smtClean="0">
            <a:gradFill>
              <a:gsLst>
                <a:gs pos="2917">
                  <a:schemeClr val="tx1"/>
                </a:gs>
                <a:gs pos="30000">
                  <a:schemeClr val="tx1"/>
                </a:gs>
              </a:gsLst>
              <a:lin ang="5400000" scaled="0"/>
            </a:gradFill>
          </a:defRPr>
        </a:defPPr>
      </a:lstStyle>
    </a:txDef>
  </a:objectDefaults>
  <a:extraClrSchemeLst/>
  <a:extLst>
    <a:ext uri="{05A4C25C-085E-4340-85A3-A5531E510DB2}">
      <thm15:themeFamily xmlns:thm15="http://schemas.microsoft.com/office/thememl/2012/main" name="STB_Template_16-9_Sept2013_v12.potx" id="{9C7765DE-A674-4011-A212-5D742AF30369}" vid="{5FC80AC6-014F-43DA-AA47-AE26B0C097B8}"/>
    </a:ext>
  </a:extLst>
</a:theme>
</file>

<file path=ppt/theme/theme3.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4.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_rels/item4.xml.rels><?xml version="1.0" encoding="UTF-8" standalone="yes"?>
<Relationships xmlns="http://schemas.openxmlformats.org/package/2006/relationships"><Relationship Id="rId1" Type="http://schemas.openxmlformats.org/officeDocument/2006/relationships/customXmlProps" Target="itemProps4.xml"/></Relationships>
</file>

<file path=customXml/_rels/item5.xml.rels><?xml version="1.0" encoding="UTF-8" standalone="yes"?>
<Relationships xmlns="http://schemas.openxmlformats.org/package/2006/relationships"><Relationship Id="rId1" Type="http://schemas.openxmlformats.org/officeDocument/2006/relationships/customXmlProps" Target="itemProps5.xml"/></Relationships>
</file>

<file path=customXml/item1.xml><?xml version="1.0" encoding="utf-8"?>
<?mso-contentType ?>
<spe:Receivers xmlns:spe="http://schemas.microsoft.com/sharepoint/events">
  <Receiver>
    <Name>Document ID Generator</Name>
    <Synchronization>Synchronous</Synchronization>
    <Type>10001</Type>
    <SequenceNumber>1000</SequenceNumber>
    <Url/>
    <Assembly>Microsoft.Office.DocumentManagement, Version=14.0.0.0, Culture=neutral, PublicKeyToken=71e9bce111e9429c</Assembly>
    <Class>Microsoft.Office.DocumentManagement.Internal.DocIdHandler</Class>
    <Data/>
    <Filter/>
  </Receiver>
  <Receiver>
    <Name>Document ID Generator</Name>
    <Synchronization>Synchronous</Synchronization>
    <Type>10002</Type>
    <SequenceNumber>1001</SequenceNumber>
    <Url/>
    <Assembly>Microsoft.Office.DocumentManagement, Version=14.0.0.0, Culture=neutral, PublicKeyToken=71e9bce111e9429c</Assembly>
    <Class>Microsoft.Office.DocumentManagement.Internal.DocIdHandler</Class>
    <Data/>
    <Filter/>
  </Receiver>
  <Receiver>
    <Name>Document ID Generator</Name>
    <Synchronization>Synchronous</Synchronization>
    <Type>10004</Type>
    <SequenceNumber>1002</SequenceNumber>
    <Url/>
    <Assembly>Microsoft.Office.DocumentManagement, Version=14.0.0.0, Culture=neutral, PublicKeyToken=71e9bce111e9429c</Assembly>
    <Class>Microsoft.Office.DocumentManagement.Internal.DocIdHandler</Class>
    <Data/>
    <Filter/>
  </Receiver>
  <Receiver>
    <Name>Document ID Generator</Name>
    <Synchronization>Synchronous</Synchronization>
    <Type>10006</Type>
    <SequenceNumber>1003</SequenceNumber>
    <Url/>
    <Assembly>Microsoft.Office.DocumentManagement, Version=14.0.0.0, Culture=neutral, PublicKeyToken=71e9bce111e9429c</Assembly>
    <Class>Microsoft.Office.DocumentManagement.Internal.DocIdHandler</Class>
    <Data/>
    <Filter/>
  </Receiver>
</spe:Receivers>
</file>

<file path=customXml/item2.xml><?xml version="1.0" encoding="utf-8"?>
<p:properties xmlns:p="http://schemas.microsoft.com/office/2006/metadata/properties" xmlns:xsi="http://www.w3.org/2001/XMLSchema-instance" xmlns:pc="http://schemas.microsoft.com/office/infopath/2007/PartnerControls">
  <documentManagement>
    <DocumentDescription xmlns="230e9df3-be65-4c73-a93b-d1236ebd677e">This L300 customer and partner ready presentation provides a technical overview of SQL Server 2016 New Features and Enhancements based on what´s available in the October 2015 preview of CTP3. This presentation does not cover the final RTM version. </DocumentDescription>
    <hd9637eefc984b85b6097c6374e15725 xmlns="230e9df3-be65-4c73-a93b-d1236ebd677e">
      <Terms xmlns="http://schemas.microsoft.com/office/infopath/2007/PartnerControls">
        <TermInfo xmlns="http://schemas.microsoft.com/office/infopath/2007/PartnerControls">
          <TermName xmlns="http://schemas.microsoft.com/office/infopath/2007/PartnerControls">customer presentations</TermName>
          <TermId xmlns="http://schemas.microsoft.com/office/infopath/2007/PartnerControls">18e9ae94-e321-4eea-82d2-ad5b2f470f3c</TermId>
        </TermInfo>
        <TermInfo xmlns="http://schemas.microsoft.com/office/infopath/2007/PartnerControls">
          <TermName xmlns="http://schemas.microsoft.com/office/infopath/2007/PartnerControls">feedback requests</TermName>
          <TermId xmlns="http://schemas.microsoft.com/office/infopath/2007/PartnerControls">00ce1828-98a3-430e-af54-eda270e1be04</TermId>
        </TermInfo>
      </Terms>
    </hd9637eefc984b85b6097c6374e15725>
    <k20e0dfa74bf4e44818db03027b0ccd8 xmlns="230e9df3-be65-4c73-a93b-d1236ebd677e">
      <Terms xmlns="http://schemas.microsoft.com/office/infopath/2007/PartnerControls"/>
    </k20e0dfa74bf4e44818db03027b0ccd8>
    <od9986d31974458fb3007746ec0bce5f xmlns="230e9df3-be65-4c73-a93b-d1236ebd677e">
      <Terms xmlns="http://schemas.microsoft.com/office/infopath/2007/PartnerControls"/>
    </od9986d31974458fb3007746ec0bce5f>
    <Owner xmlns="230e9df3-be65-4c73-a93b-d1236ebd677e">
      <UserInfo>
        <DisplayName>Marko Hotti</DisplayName>
        <AccountId>506</AccountId>
        <AccountType/>
      </UserInfo>
    </Owner>
    <k21a64daf20d4502b2796a1c6b8ce6c8 xmlns="230e9df3-be65-4c73-a93b-d1236ebd677e">
      <Terms xmlns="http://schemas.microsoft.com/office/infopath/2007/PartnerControls"/>
    </k21a64daf20d4502b2796a1c6b8ce6c8>
    <l3c3ea61849e4288a8acc49bb5388e8c xmlns="230e9df3-be65-4c73-a93b-d1236ebd677e">
      <Terms xmlns="http://schemas.microsoft.com/office/infopath/2007/PartnerControls">
        <TermInfo xmlns="http://schemas.microsoft.com/office/infopath/2007/PartnerControls">
          <TermName xmlns="http://schemas.microsoft.com/office/infopath/2007/PartnerControls">Cloud and Enterprise Marketing Group</TermName>
          <TermId xmlns="http://schemas.microsoft.com/office/infopath/2007/PartnerControls">4f75e184-e5aa-4234-a07f-b032d60df254</TermId>
        </TermInfo>
        <TermInfo xmlns="http://schemas.microsoft.com/office/infopath/2007/PartnerControls">
          <TermName xmlns="http://schemas.microsoft.com/office/infopath/2007/PartnerControls">SQL Server Marketing</TermName>
          <TermId xmlns="http://schemas.microsoft.com/office/infopath/2007/PartnerControls">bb7921b3-c1d8-4da4-b894-8b6075d9546d</TermId>
        </TermInfo>
      </Terms>
    </l3c3ea61849e4288a8acc49bb5388e8c>
    <ConfidentialityTaxHTField0 xmlns="230e9df3-be65-4c73-a93b-d1236ebd677e">
      <Terms xmlns="http://schemas.microsoft.com/office/infopath/2007/PartnerControls">
        <TermInfo xmlns="http://schemas.microsoft.com/office/infopath/2007/PartnerControls">
          <TermName xmlns="http://schemas.microsoft.com/office/infopath/2007/PartnerControls">customer ready</TermName>
          <TermId xmlns="http://schemas.microsoft.com/office/infopath/2007/PartnerControls">8986c41d-21c5-4f8f-8a12-ea4625b46858</TermId>
        </TermInfo>
      </Terms>
    </ConfidentialityTaxHTField0>
    <eb54ac91059940029a3cc8a4ff5af673 xmlns="230e9df3-be65-4c73-a93b-d1236ebd677e">
      <Terms xmlns="http://schemas.microsoft.com/office/infopath/2007/PartnerControls">
        <TermInfo xmlns="http://schemas.microsoft.com/office/infopath/2007/PartnerControls">
          <TermName xmlns="http://schemas.microsoft.com/office/infopath/2007/PartnerControls">Server and Tools Business</TermName>
          <TermId xmlns="http://schemas.microsoft.com/office/infopath/2007/PartnerControls">6783548d-8609-4f97-be4a-4ca2616905a6</TermId>
        </TermInfo>
        <TermInfo xmlns="http://schemas.microsoft.com/office/infopath/2007/PartnerControls">
          <TermName xmlns="http://schemas.microsoft.com/office/infopath/2007/PartnerControls">SQL Server Domain</TermName>
          <TermId xmlns="http://schemas.microsoft.com/office/infopath/2007/PartnerControls">0c0f1824-39dc-4b26-8c74-eff4364b812b</TermId>
        </TermInfo>
        <TermInfo xmlns="http://schemas.microsoft.com/office/infopath/2007/PartnerControls">
          <TermName xmlns="http://schemas.microsoft.com/office/infopath/2007/PartnerControls">Sales, Marketing, Services Group</TermName>
          <TermId xmlns="http://schemas.microsoft.com/office/infopath/2007/PartnerControls">ecda8836-afa0-40aa-878e-630e18c8fc5c</TermId>
        </TermInfo>
        <TermInfo xmlns="http://schemas.microsoft.com/office/infopath/2007/PartnerControls">
          <TermName xmlns="http://schemas.microsoft.com/office/infopath/2007/PartnerControls">Telesales Domain</TermName>
          <TermId xmlns="http://schemas.microsoft.com/office/infopath/2007/PartnerControls">04a5111f-c67b-4a6e-bf36-05714763ab37</TermId>
        </TermInfo>
      </Terms>
    </eb54ac91059940029a3cc8a4ff5af673>
    <PublishingPageContent xmlns="http://schemas.microsoft.com/sharepoint/v3" xsi:nil="true"/>
    <ef109fd36bcf4bcd9dd945731030600b xmlns="230e9df3-be65-4c73-a93b-d1236ebd677e">
      <Terms xmlns="http://schemas.microsoft.com/office/infopath/2007/PartnerControls"/>
    </ef109fd36bcf4bcd9dd945731030600b>
    <ec5b2ad5c27b45fb8a00a1f27c7ce1ae xmlns="230e9df3-be65-4c73-a93b-d1236ebd677e">
      <Terms xmlns="http://schemas.microsoft.com/office/infopath/2007/PartnerControls"/>
    </ec5b2ad5c27b45fb8a00a1f27c7ce1ae>
    <bf80e81150e248c48aa8cffdf0021a1f xmlns="230e9df3-be65-4c73-a93b-d1236ebd677e">
      <Terms xmlns="http://schemas.microsoft.com/office/infopath/2007/PartnerControls">
        <TermInfo xmlns="http://schemas.microsoft.com/office/infopath/2007/PartnerControls">
          <TermName xmlns="http://schemas.microsoft.com/office/infopath/2007/PartnerControls">Microsoft SQL Server</TermName>
          <TermId xmlns="http://schemas.microsoft.com/office/infopath/2007/PartnerControls">261ba873-f3ab-420e-96d6-e3004596a551</TermId>
        </TermInfo>
        <TermInfo xmlns="http://schemas.microsoft.com/office/infopath/2007/PartnerControls">
          <TermName xmlns="http://schemas.microsoft.com/office/infopath/2007/PartnerControls">Microsoft SQL Server 2014</TermName>
          <TermId xmlns="http://schemas.microsoft.com/office/infopath/2007/PartnerControls">b1aea718-d522-4945-8607-5022dfd2d944</TermId>
        </TermInfo>
      </Terms>
    </bf80e81150e248c48aa8cffdf0021a1f>
    <m6d26e40ac264097a006193f92232ece xmlns="230e9df3-be65-4c73-a93b-d1236ebd677e">
      <Terms xmlns="http://schemas.microsoft.com/office/infopath/2007/PartnerControls"/>
    </m6d26e40ac264097a006193f92232ece>
    <b60f8d2dbb984f349d80d8196897f4d3 xmlns="230e9df3-be65-4c73-a93b-d1236ebd677e">
      <Terms xmlns="http://schemas.microsoft.com/office/infopath/2007/PartnerControls"/>
    </b60f8d2dbb984f349d80d8196897f4d3>
    <Thumbnail1 xmlns="230e9df3-be65-4c73-a93b-d1236ebd677e">
      <Url>http://infopedia/kc02/media/Thumbnails/Server%20and%20Tools%20Business/KC02-23-72922/Capture.PNG</Url>
      <Description>/kc02/media/Thumbnails/Server and Tools Business/KC02-23-72922/Capture.PNG</Description>
    </Thumbnail1>
    <i0d941ee1e744ffea7aeee9924c91cbb xmlns="230e9df3-be65-4c73-a93b-d1236ebd677e">
      <Terms xmlns="http://schemas.microsoft.com/office/infopath/2007/PartnerControls">
        <TermInfo xmlns="http://schemas.microsoft.com/office/infopath/2007/PartnerControls">
          <TermName xmlns="http://schemas.microsoft.com/office/infopath/2007/PartnerControls">online transaction processing</TermName>
          <TermId xmlns="http://schemas.microsoft.com/office/infopath/2007/PartnerControls">c143d824-a1a7-4099-a43a-0b81eb3e5069</TermId>
        </TermInfo>
        <TermInfo xmlns="http://schemas.microsoft.com/office/infopath/2007/PartnerControls">
          <TermName xmlns="http://schemas.microsoft.com/office/infopath/2007/PartnerControls">Cloud Platform (sales theme)</TermName>
          <TermId xmlns="http://schemas.microsoft.com/office/infopath/2007/PartnerControls">ec248454-62d9-485e-995d-0cfad61f7f4c</TermId>
        </TermInfo>
        <TermInfo xmlns="http://schemas.microsoft.com/office/infopath/2007/PartnerControls">
          <TermName xmlns="http://schemas.microsoft.com/office/infopath/2007/PartnerControls">Workloads</TermName>
          <TermId xmlns="http://schemas.microsoft.com/office/infopath/2007/PartnerControls">aadaf317-5730-4a0e-8ef2-c8e8ec6fbdcb</TermId>
        </TermInfo>
      </Terms>
    </i0d941ee1e744ffea7aeee9924c91cbb>
    <PublishingExpirationDate xmlns="http://schemas.microsoft.com/sharepoint/v3" xsi:nil="true"/>
    <RoutingRuleDescription xmlns="http://schemas.microsoft.com/sharepoint/v3" xsi:nil="true"/>
    <i1b478372f814787abd313030b81fcb2 xmlns="230e9df3-be65-4c73-a93b-d1236ebd677e">
      <Terms xmlns="http://schemas.microsoft.com/office/infopath/2007/PartnerControls">
        <TermInfo xmlns="http://schemas.microsoft.com/office/infopath/2007/PartnerControls">
          <TermName xmlns="http://schemas.microsoft.com/office/infopath/2007/PartnerControls">Mission Critical Platform</TermName>
          <TermId xmlns="http://schemas.microsoft.com/office/infopath/2007/PartnerControls">da5cf5ec-33f7-4c53-ade9-4c70e8c513b9</TermId>
        </TermInfo>
        <TermInfo xmlns="http://schemas.microsoft.com/office/infopath/2007/PartnerControls">
          <TermName xmlns="http://schemas.microsoft.com/office/infopath/2007/PartnerControls">Worldwide Inside Sales Readiness</TermName>
          <TermId xmlns="http://schemas.microsoft.com/office/infopath/2007/PartnerControls">3a4e01ea-907e-4f11-9b1b-2424e207e8d1</TermId>
        </TermInfo>
      </Terms>
    </i1b478372f814787abd313030b81fcb2>
    <TaxKeywordTaxHTField xmlns="230e9df3-be65-4c73-a93b-d1236ebd677e">
      <Terms xmlns="http://schemas.microsoft.com/office/infopath/2007/PartnerControls"/>
    </TaxKeywordTaxHTField>
    <TaxCatchAll xmlns="230e9df3-be65-4c73-a93b-d1236ebd677e">
      <Value>73</Value>
      <Value>32</Value>
      <Value>30</Value>
      <Value>436</Value>
      <Value>1212</Value>
      <Value>399</Value>
      <Value>22</Value>
      <Value>465</Value>
      <Value>351</Value>
      <Value>16</Value>
      <Value>466</Value>
      <Value>14</Value>
      <Value>87</Value>
      <Value>86</Value>
      <Value>603</Value>
      <Value>82</Value>
      <Value>42</Value>
      <Value>37</Value>
    </TaxCatchAll>
    <mb88723863e1404388ba3733387d48df xmlns="230e9df3-be65-4c73-a93b-d1236ebd677e">
      <Terms xmlns="http://schemas.microsoft.com/office/infopath/2007/PartnerControls"/>
    </mb88723863e1404388ba3733387d48df>
    <kf34bcdc8fc34e479d3f94c6210e8e27 xmlns="230e9df3-be65-4c73-a93b-d1236ebd677e">
      <Terms xmlns="http://schemas.microsoft.com/office/infopath/2007/PartnerControls"/>
    </kf34bcdc8fc34e479d3f94c6210e8e27>
    <m6c7b4717b6346e6a075a59dd47eac69 xmlns="230e9df3-be65-4c73-a93b-d1236ebd677e">
      <Terms xmlns="http://schemas.microsoft.com/office/infopath/2007/PartnerControls">
        <TermInfo xmlns="http://schemas.microsoft.com/office/infopath/2007/PartnerControls">
          <TermName xmlns="http://schemas.microsoft.com/office/infopath/2007/PartnerControls">hub subset</TermName>
          <TermId xmlns="http://schemas.microsoft.com/office/infopath/2007/PartnerControls">c6bfd112-b986-4a0a-aa8d-90e767bfdfa6</TermId>
        </TermInfo>
        <TermInfo xmlns="http://schemas.microsoft.com/office/infopath/2007/PartnerControls">
          <TermName xmlns="http://schemas.microsoft.com/office/infopath/2007/PartnerControls">inside sales</TermName>
          <TermId xmlns="http://schemas.microsoft.com/office/infopath/2007/PartnerControls">7c476b68-6f84-4a80-9930-2286afc962a8</TermId>
        </TermInfo>
      </Terms>
    </m6c7b4717b6346e6a075a59dd47eac69>
    <_dlc_DocId xmlns="230e9df3-be65-4c73-a93b-d1236ebd677e">G01KC-99682991-11941</_dlc_DocId>
    <_dlc_DocIdUrl xmlns="230e9df3-be65-4c73-a93b-d1236ebd677e">
      <Url>https://microsoft.sharepoint.com/sites/Infopedia_G01KC/_layouts/15/DocIdRedir.aspx?ID=G01KC-99682991-11941</Url>
      <Description>G01KC-99682991-11941</Description>
    </_dlc_DocIdUrl>
    <AverageRating xmlns="http://schemas.microsoft.com/sharepoint/v3" xsi:nil="true"/>
    <ApplyWorkflowRules xmlns="230E9DF3-BE65-4C73-A93B-D1236EBD677E">Yes</ApplyWorkflowRules>
    <PublishDate xmlns="230E9DF3-BE65-4C73-A93B-D1236EBD677E" xsi:nil="true"/>
    <GenericHTML1 xmlns="230e9df3-be65-4c73-a93b-d1236ebd677e" xsi:nil="true"/>
    <Blog_x0020_Name xmlns="230e9df3-be65-4c73-a93b-d1236ebd677e" xsi:nil="true"/>
    <ContentID xmlns="230e9df3-be65-4c73-a93b-d1236ebd677e">KC02-23-72923</ContentID>
    <Coowner xmlns="230e9df3-be65-4c73-a93b-d1236ebd677e">
      <UserInfo>
        <DisplayName>i:0#.f|membership|v-danaja@microsoft.com</DisplayName>
        <AccountId>176</AccountId>
        <AccountType/>
      </UserInfo>
    </Coowner>
    <RatingCount xmlns="http://schemas.microsoft.com/sharepoint/v3" xsi:nil="true"/>
    <ReportOwner xmlns="http://schemas.microsoft.com/sharepoint/v3">
      <UserInfo>
        <DisplayName/>
        <AccountId xsi:nil="true"/>
        <AccountType/>
      </UserInfo>
    </ReportOwner>
    <b4224c12c78d42ea9b214de0badf8358 xmlns="230e9df3-be65-4c73-a93b-d1236ebd677e">
      <Terms xmlns="http://schemas.microsoft.com/office/infopath/2007/PartnerControls"/>
    </b4224c12c78d42ea9b214de0badf8358>
    <GenericText2 xmlns="230e9df3-be65-4c73-a93b-d1236ebd677e">G01KC-1-10574 KC02-23-72922</GenericText2>
  </documentManagement>
</p:properties>
</file>

<file path=customXml/item3.xml><?xml version="1.0" encoding="utf-8"?>
<?mso-contentType ?>
<SharedContentType xmlns="Microsoft.SharePoint.Taxonomy.ContentTypeSync" SourceId="e385fb40-52d4-4fae-9c5b-3e8ff8a5878e" ContentTypeId="0x0101000E4CB7077FEE4FF7AE86D4A500EEC7800300F96E2758736AEF45AFCE0C190C2A9DEC" PreviousValue="false"/>
</file>

<file path=customXml/item4.xml><?xml version="1.0" encoding="utf-8"?>
<?mso-contentType ?>
<FormTemplates xmlns="http://schemas.microsoft.com/sharepoint/v3/contenttype/forms">
  <Display>DocumentLibraryForm</Display>
  <Edit>DocumentLibraryForm</Edit>
  <New>DocumentLibraryForm</New>
</FormTemplates>
</file>

<file path=customXml/item5.xml><?xml version="1.0" encoding="utf-8"?>
<ct:contentTypeSchema xmlns:ct="http://schemas.microsoft.com/office/2006/metadata/contentType" xmlns:ma="http://schemas.microsoft.com/office/2006/metadata/properties/metaAttributes" ct:_="" ma:_="" ma:contentTypeName="SMSG KM Document" ma:contentTypeID="0x0101000E4CB7077FEE4FF7AE86D4A500EEC7800300F96E2758736AEF45AFCE0C190C2A9DEC00CC074746C0EF6D439A06F1AAD31A3C2B" ma:contentTypeVersion="33" ma:contentTypeDescription="A document content type used by Infopedia." ma:contentTypeScope="" ma:versionID="e5683f43106d76187b0e3e64cfc9184a">
  <xsd:schema xmlns:xsd="http://www.w3.org/2001/XMLSchema" xmlns:xs="http://www.w3.org/2001/XMLSchema" xmlns:p="http://schemas.microsoft.com/office/2006/metadata/properties" xmlns:ns1="http://schemas.microsoft.com/sharepoint/v3" xmlns:ns2="230e9df3-be65-4c73-a93b-d1236ebd677e" xmlns:ns3="230E9DF3-BE65-4C73-A93B-D1236EBD677E" targetNamespace="http://schemas.microsoft.com/office/2006/metadata/properties" ma:root="true" ma:fieldsID="f0b41eddb49bedc0a408dd18e526ebff" ns1:_="" ns2:_="" ns3:_="">
    <xsd:import namespace="http://schemas.microsoft.com/sharepoint/v3"/>
    <xsd:import namespace="230e9df3-be65-4c73-a93b-d1236ebd677e"/>
    <xsd:import namespace="230E9DF3-BE65-4C73-A93B-D1236EBD677E"/>
    <xsd:element name="properties">
      <xsd:complexType>
        <xsd:sequence>
          <xsd:element name="documentManagement">
            <xsd:complexType>
              <xsd:all>
                <xsd:element ref="ns1:RoutingRuleDescription" minOccurs="0"/>
                <xsd:element ref="ns2:DocumentDescription" minOccurs="0"/>
                <xsd:element ref="ns2:Owner"/>
                <xsd:element ref="ns3:PublishDate" minOccurs="0"/>
                <xsd:element ref="ns1:PublishingPageContent" minOccurs="0"/>
                <xsd:element ref="ns2:Thumbnail1" minOccurs="0"/>
                <xsd:element ref="ns1:AverageRating" minOccurs="0"/>
                <xsd:element ref="ns1:RatingCount" minOccurs="0"/>
                <xsd:element ref="ns1:PublishingExpirationDate" minOccurs="0"/>
                <xsd:element ref="ns3:ApplyWorkflowRules" minOccurs="0"/>
                <xsd:element ref="ns2:ContentID" minOccurs="0"/>
                <xsd:element ref="ns2:Blog_x0020_Name" minOccurs="0"/>
                <xsd:element ref="ns2:hd9637eefc984b85b6097c6374e15725" minOccurs="0"/>
                <xsd:element ref="ns2:TaxCatchAll" minOccurs="0"/>
                <xsd:element ref="ns2:TaxCatchAllLabel" minOccurs="0"/>
                <xsd:element ref="ns2:b4224c12c78d42ea9b214de0badf8358" minOccurs="0"/>
                <xsd:element ref="ns2:_dlc_DocId" minOccurs="0"/>
                <xsd:element ref="ns2:TaxKeywordTaxHTField" minOccurs="0"/>
                <xsd:element ref="ns2:_dlc_DocIdUrl" minOccurs="0"/>
                <xsd:element ref="ns2:_dlc_DocIdPersistId" minOccurs="0"/>
                <xsd:element ref="ns1:ReportOwner" minOccurs="0"/>
                <xsd:element ref="ns2:m6d26e40ac264097a006193f92232ece" minOccurs="0"/>
                <xsd:element ref="ns2:ConfidentialityTaxHTField0" minOccurs="0"/>
                <xsd:element ref="ns2:od9986d31974458fb3007746ec0bce5f" minOccurs="0"/>
                <xsd:element ref="ns2:bf80e81150e248c48aa8cffdf0021a1f" minOccurs="0"/>
                <xsd:element ref="ns2:mb88723863e1404388ba3733387d48df" minOccurs="0"/>
                <xsd:element ref="ns2:l3c3ea61849e4288a8acc49bb5388e8c" minOccurs="0"/>
                <xsd:element ref="ns2:i0d941ee1e744ffea7aeee9924c91cbb" minOccurs="0"/>
                <xsd:element ref="ns2:i1b478372f814787abd313030b81fcb2" minOccurs="0"/>
                <xsd:element ref="ns2:Coowner" minOccurs="0"/>
                <xsd:element ref="ns2:k21a64daf20d4502b2796a1c6b8ce6c8" minOccurs="0"/>
                <xsd:element ref="ns2:b60f8d2dbb984f349d80d8196897f4d3" minOccurs="0"/>
                <xsd:element ref="ns2:ec5b2ad5c27b45fb8a00a1f27c7ce1ae" minOccurs="0"/>
                <xsd:element ref="ns2:m6c7b4717b6346e6a075a59dd47eac69" minOccurs="0"/>
                <xsd:element ref="ns2:kf34bcdc8fc34e479d3f94c6210e8e27" minOccurs="0"/>
                <xsd:element ref="ns2:ef109fd36bcf4bcd9dd945731030600b" minOccurs="0"/>
                <xsd:element ref="ns2:eb54ac91059940029a3cc8a4ff5af673" minOccurs="0"/>
                <xsd:element ref="ns2:k20e0dfa74bf4e44818db03027b0ccd8" minOccurs="0"/>
                <xsd:element ref="ns2:GenericText2" minOccurs="0"/>
                <xsd:element ref="ns2:GenericHTML1"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http://schemas.microsoft.com/sharepoint/v3" elementFormDefault="qualified">
    <xsd:import namespace="http://schemas.microsoft.com/office/2006/documentManagement/types"/>
    <xsd:import namespace="http://schemas.microsoft.com/office/infopath/2007/PartnerControls"/>
    <xsd:element name="RoutingRuleDescription" ma:index="2" nillable="true" ma:displayName="Description" ma:description="" ma:hidden="true" ma:internalName="RoutingRuleDescription" ma:readOnly="false">
      <xsd:simpleType>
        <xsd:restriction base="dms:Text">
          <xsd:maxLength value="255"/>
        </xsd:restriction>
      </xsd:simpleType>
    </xsd:element>
    <xsd:element name="PublishingPageContent" ma:index="9" nillable="true" ma:displayName="Page Content" ma:description="Page Content is a site column created by the Publishing feature. It is used on the Article Page Content Type as the content of the page." ma:internalName="PublishingPageContent" ma:readOnly="false">
      <xsd:simpleType>
        <xsd:restriction base="dms:Unknown"/>
      </xsd:simpleType>
    </xsd:element>
    <xsd:element name="AverageRating" ma:index="13" nillable="true" ma:displayName="Rating (0-5)" ma:decimals="2" ma:description="Average value of all the ratings that have been submitted" ma:internalName="AverageRating" ma:readOnly="false">
      <xsd:simpleType>
        <xsd:restriction base="dms:Number"/>
      </xsd:simpleType>
    </xsd:element>
    <xsd:element name="RatingCount" ma:index="14" nillable="true" ma:displayName="Number of Ratings" ma:decimals="0" ma:description="Number of ratings submitted" ma:internalName="RatingCount" ma:readOnly="false">
      <xsd:simpleType>
        <xsd:restriction base="dms:Number"/>
      </xsd:simpleType>
    </xsd:element>
    <xsd:element name="PublishingExpirationDate" ma:index="17" nillable="true" ma:displayName="Scheduling End Date" ma:description="Scheduling End Date is a site column created by the Publishing feature. It is used to specify the date and time on which this page will no longer appear to site visitors." ma:internalName="PublishingExpirationDate" ma:readOnly="false">
      <xsd:simpleType>
        <xsd:restriction base="dms:Unknown"/>
      </xsd:simpleType>
    </xsd:element>
    <xsd:element name="ReportOwner" ma:index="33" nillable="true" ma:displayName="Owner (People and Groups)" ma:description="Owner of this document" ma:hidden="true" ma:list="UserInfo" ma:SearchPeopleOnly="false" ma:SharePointGroup="0" ma:internalName="ReportOwner" ma:readOnly="false" ma:showField="ImnName">
      <xsd:complexType>
        <xsd:complexContent>
          <xsd:extension base="dms:User">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schema>
  <xsd:schema xmlns:xsd="http://www.w3.org/2001/XMLSchema" xmlns:xs="http://www.w3.org/2001/XMLSchema" xmlns:dms="http://schemas.microsoft.com/office/2006/documentManagement/types" xmlns:pc="http://schemas.microsoft.com/office/infopath/2007/PartnerControls" targetNamespace="230e9df3-be65-4c73-a93b-d1236ebd677e" elementFormDefault="qualified">
    <xsd:import namespace="http://schemas.microsoft.com/office/2006/documentManagement/types"/>
    <xsd:import namespace="http://schemas.microsoft.com/office/infopath/2007/PartnerControls"/>
    <xsd:element name="DocumentDescription" ma:index="3" nillable="true" ma:displayName="Document Description" ma:description="Alternate description for documents that can be used for display." ma:internalName="DocumentDescription">
      <xsd:simpleType>
        <xsd:restriction base="dms:Note">
          <xsd:maxLength value="255"/>
        </xsd:restriction>
      </xsd:simpleType>
    </xsd:element>
    <xsd:element name="Owner" ma:index="4" ma:displayName="Owner" ma:list="UserInfo" ma:SharePointGroup="0" ma:internalName="Owner" ma:readOnly="false" ma:showField="ImnName">
      <xsd:complexType>
        <xsd:complexContent>
          <xsd:extension base="dms:User">
            <xsd:sequence>
              <xsd:element name="UserInfo" minOccurs="0" maxOccurs="unbounded">
                <xsd:complexType>
                  <xsd:sequence>
                    <xsd:element name="DisplayName" type="xsd:string" minOccurs="0"/>
                    <xsd:element name="AccountId" type="dms:UserId" minOccurs="0"/>
                    <xsd:element name="AccountType" type="xsd:string" minOccurs="0"/>
                  </xsd:sequence>
                </xsd:complexType>
              </xsd:element>
            </xsd:sequence>
          </xsd:extension>
        </xsd:complexContent>
      </xsd:complexType>
    </xsd:element>
    <xsd:element name="Thumbnail1" ma:index="10" nillable="true" ma:displayName="Thumbnail" ma:format="Hyperlink" ma:internalName="Thumbnail1" ma:readOnly="false">
      <xsd:complexType>
        <xsd:complexContent>
          <xsd:extension base="dms:URL">
            <xsd:sequence>
              <xsd:element name="Url" type="dms:ValidUrl" minOccurs="0" nillable="true"/>
              <xsd:element name="Description" type="xsd:string" nillable="true"/>
            </xsd:sequence>
          </xsd:extension>
        </xsd:complexContent>
      </xsd:complexType>
    </xsd:element>
    <xsd:element name="ContentID" ma:index="19" nillable="true" ma:displayName="ContentID" ma:indexed="true" ma:internalName="ContentID">
      <xsd:simpleType>
        <xsd:restriction base="dms:Text">
          <xsd:maxLength value="255"/>
        </xsd:restriction>
      </xsd:simpleType>
    </xsd:element>
    <xsd:element name="Blog_x0020_Name" ma:index="20" nillable="true" ma:displayName="Blog Name" ma:description="Title of an Infopedia Blog" ma:internalName="Blog_x0020_Name" ma:readOnly="false">
      <xsd:simpleType>
        <xsd:restriction base="dms:Text">
          <xsd:maxLength value="255"/>
        </xsd:restriction>
      </xsd:simpleType>
    </xsd:element>
    <xsd:element name="hd9637eefc984b85b6097c6374e15725" ma:index="22" nillable="true" ma:taxonomy="true" ma:internalName="hd9637eefc984b85b6097c6374e15725" ma:taxonomyFieldName="ItemType" ma:displayName="SMSG Item Type" ma:default="" ma:fieldId="{1d9637ee-fc98-4b85-b609-7c6374e15725}" ma:taxonomyMulti="true" ma:sspId="e385fb40-52d4-4fae-9c5b-3e8ff8a5878e" ma:termSetId="a611a704-4666-406e-a571-a6e9bb4a2dcc" ma:anchorId="3d59bf14-be35-4b82-81a4-70bbe2a90cc2" ma:open="false" ma:isKeyword="false">
      <xsd:complexType>
        <xsd:sequence>
          <xsd:element ref="pc:Terms" minOccurs="0" maxOccurs="1"/>
        </xsd:sequence>
      </xsd:complexType>
    </xsd:element>
    <xsd:element name="TaxCatchAll" ma:index="24" nillable="true" ma:displayName="Taxonomy Catch All Column" ma:description="" ma:hidden="true" ma:list="{8e3d5b1f-74bf-4cd5-90f8-860d03c4e4d4}" ma:internalName="TaxCatchAll" ma:showField="CatchAllData" ma:web="2478d1b8-79bf-461f-b8e8-704d21601f1a">
      <xsd:complexType>
        <xsd:complexContent>
          <xsd:extension base="dms:MultiChoiceLookup">
            <xsd:sequence>
              <xsd:element name="Value" type="dms:Lookup" maxOccurs="unbounded" minOccurs="0" nillable="true"/>
            </xsd:sequence>
          </xsd:extension>
        </xsd:complexContent>
      </xsd:complexType>
    </xsd:element>
    <xsd:element name="TaxCatchAllLabel" ma:index="25" nillable="true" ma:displayName="Taxonomy Catch All Column1" ma:description="" ma:hidden="true" ma:list="{8e3d5b1f-74bf-4cd5-90f8-860d03c4e4d4}" ma:internalName="TaxCatchAllLabel" ma:readOnly="true" ma:showField="CatchAllDataLabel" ma:web="2478d1b8-79bf-461f-b8e8-704d21601f1a">
      <xsd:complexType>
        <xsd:complexContent>
          <xsd:extension base="dms:MultiChoiceLookup">
            <xsd:sequence>
              <xsd:element name="Value" type="dms:Lookup" maxOccurs="unbounded" minOccurs="0" nillable="true"/>
            </xsd:sequence>
          </xsd:extension>
        </xsd:complexContent>
      </xsd:complexType>
    </xsd:element>
    <xsd:element name="b4224c12c78d42ea9b214de0badf8358" ma:index="27" nillable="true" ma:taxonomy="true" ma:internalName="b4224c12c78d42ea9b214de0badf8358" ma:taxonomyFieldName="EnterpriseDomainTags" ma:displayName="EnterpriseDomainTags" ma:default="" ma:fieldId="{b4224c12-c78d-42ea-9b21-4de0badf8358}" ma:taxonomyMulti="true" ma:sspId="e385fb40-52d4-4fae-9c5b-3e8ff8a5878e" ma:termSetId="d039009f-2da8-468b-bf5e-ff4693a9f72f" ma:anchorId="00000000-0000-0000-0000-000000000000" ma:open="false" ma:isKeyword="false">
      <xsd:complexType>
        <xsd:sequence>
          <xsd:element ref="pc:Terms" minOccurs="0" maxOccurs="1"/>
        </xsd:sequence>
      </xsd:complexType>
    </xsd:element>
    <xsd:element name="_dlc_DocId" ma:index="28" nillable="true" ma:displayName="Document ID Value" ma:description="The value of the document ID assigned to this item." ma:indexed="true" ma:internalName="_dlc_DocId" ma:readOnly="true">
      <xsd:simpleType>
        <xsd:restriction base="dms:Text"/>
      </xsd:simpleType>
    </xsd:element>
    <xsd:element name="TaxKeywordTaxHTField" ma:index="29" nillable="true" ma:taxonomy="true" ma:internalName="TaxKeywordTaxHTField" ma:taxonomyFieldName="TaxKeyword" ma:displayName="Enterprise Keywords" ma:fieldId="{23f27201-bee3-471e-b2e7-b64fd8b7ca38}" ma:taxonomyMulti="true" ma:sspId="e385fb40-52d4-4fae-9c5b-3e8ff8a5878e" ma:termSetId="00000000-0000-0000-0000-000000000000" ma:anchorId="00000000-0000-0000-0000-000000000000" ma:open="true" ma:isKeyword="true">
      <xsd:complexType>
        <xsd:sequence>
          <xsd:element ref="pc:Terms" minOccurs="0" maxOccurs="1"/>
        </xsd:sequence>
      </xsd:complexType>
    </xsd:element>
    <xsd:element name="_dlc_DocIdUrl" ma:index="30" nillable="true" ma:displayName="Document ID" ma:description="Permanent link to this document." ma:hidden="true" ma:internalName="_dlc_DocIdUrl" ma:readOnly="true">
      <xsd:complexType>
        <xsd:complexContent>
          <xsd:extension base="dms:URL">
            <xsd:sequence>
              <xsd:element name="Url" type="dms:ValidUrl" minOccurs="0" nillable="true"/>
              <xsd:element name="Description" type="xsd:string" nillable="true"/>
            </xsd:sequence>
          </xsd:extension>
        </xsd:complexContent>
      </xsd:complexType>
    </xsd:element>
    <xsd:element name="_dlc_DocIdPersistId" ma:index="32" nillable="true" ma:displayName="Persist ID" ma:description="Keep ID on add." ma:hidden="true" ma:internalName="_dlc_DocIdPersistId" ma:readOnly="true">
      <xsd:simpleType>
        <xsd:restriction base="dms:Boolean"/>
      </xsd:simpleType>
    </xsd:element>
    <xsd:element name="m6d26e40ac264097a006193f92232ece" ma:index="35" nillable="true" ma:taxonomy="true" ma:internalName="m6d26e40ac264097a006193f92232ece" ma:taxonomyFieldName="TechnicalLevel" ma:displayName="Technical Level" ma:default="" ma:fieldId="{66d26e40-ac26-4097-a006-193f92232ece}" ma:sspId="e385fb40-52d4-4fae-9c5b-3e8ff8a5878e" ma:termSetId="7123edbd-7265-47b9-9049-04e46d245d8e" ma:anchorId="3c636e1e-6390-429f-a144-68438d32bffe" ma:open="false" ma:isKeyword="false">
      <xsd:complexType>
        <xsd:sequence>
          <xsd:element ref="pc:Terms" minOccurs="0" maxOccurs="1"/>
        </xsd:sequence>
      </xsd:complexType>
    </xsd:element>
    <xsd:element name="ConfidentialityTaxHTField0" ma:index="36" ma:taxonomy="true" ma:internalName="ConfidentialityTaxHTField0" ma:taxonomyFieldName="Confidentiality" ma:displayName="Confidentiality" ma:default="5;#Microsoft confidential|461efa83-0283-486a-a8d5-943328f3693f" ma:fieldId="{840a9f3c-1e14-4c21-9dbf-5637765665db}" ma:sspId="e385fb40-52d4-4fae-9c5b-3e8ff8a5878e" ma:termSetId="e0e820dc-7da0-48b9-8472-209c7e82d1d0" ma:anchorId="00000000-0000-0000-0000-000000000000" ma:open="false" ma:isKeyword="false">
      <xsd:complexType>
        <xsd:sequence>
          <xsd:element ref="pc:Terms" minOccurs="0" maxOccurs="1"/>
        </xsd:sequence>
      </xsd:complexType>
    </xsd:element>
    <xsd:element name="od9986d31974458fb3007746ec0bce5f" ma:index="37" nillable="true" ma:taxonomy="true" ma:internalName="od9986d31974458fb3007746ec0bce5f" ma:taxonomyFieldName="Languages" ma:displayName="SMSG Languages" ma:default="" ma:fieldId="{8d9986d3-1974-458f-b300-7746ec0bce5f}" ma:taxonomyMulti="true" ma:sspId="e385fb40-52d4-4fae-9c5b-3e8ff8a5878e" ma:termSetId="a611a704-4666-406e-a571-a6e9bb4a2dcc" ma:anchorId="c5f267fd-fa38-4ffe-a1d8-2693d87e90bc" ma:open="false" ma:isKeyword="false">
      <xsd:complexType>
        <xsd:sequence>
          <xsd:element ref="pc:Terms" minOccurs="0" maxOccurs="1"/>
        </xsd:sequence>
      </xsd:complexType>
    </xsd:element>
    <xsd:element name="bf80e81150e248c48aa8cffdf0021a1f" ma:index="39" nillable="true" ma:taxonomy="true" ma:internalName="bf80e81150e248c48aa8cffdf0021a1f" ma:taxonomyFieldName="Products" ma:displayName="SMSG Products &amp; Technologies" ma:default="" ma:fieldId="{bf80e811-50e2-48c4-8aa8-cffdf0021a1f}" ma:taxonomyMulti="true" ma:sspId="e385fb40-52d4-4fae-9c5b-3e8ff8a5878e" ma:termSetId="a611a704-4666-406e-a571-a6e9bb4a2dcc" ma:anchorId="f7bdd4ba-8e81-43d6-a504-860f505d5c97" ma:open="false" ma:isKeyword="false">
      <xsd:complexType>
        <xsd:sequence>
          <xsd:element ref="pc:Terms" minOccurs="0" maxOccurs="1"/>
        </xsd:sequence>
      </xsd:complexType>
    </xsd:element>
    <xsd:element name="mb88723863e1404388ba3733387d48df" ma:index="41" nillable="true" ma:taxonomy="true" ma:internalName="mb88723863e1404388ba3733387d48df" ma:taxonomyFieldName="Audiences" ma:displayName="SMSG Customer Audiences" ma:default="" ma:fieldId="{6b887238-63e1-4043-88ba-3733387d48df}" ma:taxonomyMulti="true" ma:sspId="e385fb40-52d4-4fae-9c5b-3e8ff8a5878e" ma:termSetId="a611a704-4666-406e-a571-a6e9bb4a2dcc" ma:anchorId="8a0280e9-c6e8-4e3c-80d6-8db643b96ddd" ma:open="false" ma:isKeyword="false">
      <xsd:complexType>
        <xsd:sequence>
          <xsd:element ref="pc:Terms" minOccurs="0" maxOccurs="1"/>
        </xsd:sequence>
      </xsd:complexType>
    </xsd:element>
    <xsd:element name="l3c3ea61849e4288a8acc49bb5388e8c" ma:index="43" nillable="true" ma:taxonomy="true" ma:internalName="l3c3ea61849e4288a8acc49bb5388e8c" ma:taxonomyFieldName="Groups" ma:displayName="SMSG Groups" ma:default="" ma:fieldId="{53c3ea61-849e-4288-a8ac-c49bb5388e8c}" ma:taxonomyMulti="true" ma:sspId="e385fb40-52d4-4fae-9c5b-3e8ff8a5878e" ma:termSetId="d039009f-2da8-468b-bf5e-ff4693a9f72f" ma:anchorId="ec38e82f-eddf-4553-aa72-f3bd3c1d5855" ma:open="false" ma:isKeyword="false">
      <xsd:complexType>
        <xsd:sequence>
          <xsd:element ref="pc:Terms" minOccurs="0" maxOccurs="1"/>
        </xsd:sequence>
      </xsd:complexType>
    </xsd:element>
    <xsd:element name="i0d941ee1e744ffea7aeee9924c91cbb" ma:index="45" nillable="true" ma:taxonomy="true" ma:internalName="i0d941ee1e744ffea7aeee9924c91cbb" ma:taxonomyFieldName="BusinessArchitecture" ma:displayName="SMSG Business Architecture" ma:default="" ma:fieldId="{20d941ee-1e74-4ffe-a7ae-ee9924c91cbb}" ma:taxonomyMulti="true" ma:sspId="e385fb40-52d4-4fae-9c5b-3e8ff8a5878e" ma:termSetId="d039009f-2da8-468b-bf5e-ff4693a9f72f" ma:anchorId="1951c1e0-4cc7-414f-a435-7369277bc757" ma:open="false" ma:isKeyword="false">
      <xsd:complexType>
        <xsd:sequence>
          <xsd:element ref="pc:Terms" minOccurs="0" maxOccurs="1"/>
        </xsd:sequence>
      </xsd:complexType>
    </xsd:element>
    <xsd:element name="i1b478372f814787abd313030b81fcb2" ma:index="47" nillable="true" ma:taxonomy="true" ma:internalName="i1b478372f814787abd313030b81fcb2" ma:taxonomyFieldName="ActivitiesAndPrograms" ma:displayName="SMSG Activities &amp; Programs" ma:default="" ma:fieldId="{21b47837-2f81-4787-abd3-13030b81fcb2}" ma:taxonomyMulti="true" ma:sspId="e385fb40-52d4-4fae-9c5b-3e8ff8a5878e" ma:termSetId="d039009f-2da8-468b-bf5e-ff4693a9f72f" ma:anchorId="846d39ff-6475-4006-99df-de42970d666e" ma:open="false" ma:isKeyword="false">
      <xsd:complexType>
        <xsd:sequence>
          <xsd:element ref="pc:Terms" minOccurs="0" maxOccurs="1"/>
        </xsd:sequence>
      </xsd:complexType>
    </xsd:element>
    <xsd:element name="Coowner" ma:index="49" nillable="true" ma:displayName="Co-owner" ma:list="UserInfo" ma:SearchPeopleOnly="false" ma:SharePointGroup="0" ma:internalName="Coowner" ma:showField="Nam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k21a64daf20d4502b2796a1c6b8ce6c8" ma:index="50" nillable="true" ma:taxonomy="true" ma:internalName="k21a64daf20d4502b2796a1c6b8ce6c8" ma:taxonomyFieldName="Industries" ma:displayName="SMSG Industries" ma:default="" ma:fieldId="{421a64da-f20d-4502-b279-6a1c6b8ce6c8}" ma:taxonomyMulti="true" ma:sspId="e385fb40-52d4-4fae-9c5b-3e8ff8a5878e" ma:termSetId="a611a704-4666-406e-a571-a6e9bb4a2dcc" ma:anchorId="322da17f-7441-43de-8ac8-ca7d62aec02b" ma:open="false" ma:isKeyword="false">
      <xsd:complexType>
        <xsd:sequence>
          <xsd:element ref="pc:Terms" minOccurs="0" maxOccurs="1"/>
        </xsd:sequence>
      </xsd:complexType>
    </xsd:element>
    <xsd:element name="b60f8d2dbb984f349d80d8196897f4d3" ma:index="52" nillable="true" ma:taxonomy="true" ma:internalName="b60f8d2dbb984f349d80d8196897f4d3" ma:taxonomyFieldName="Roles" ma:displayName="SMSG Roles" ma:default="" ma:fieldId="{b60f8d2d-bb98-4f34-9d80-d8196897f4d3}" ma:taxonomyMulti="true" ma:sspId="e385fb40-52d4-4fae-9c5b-3e8ff8a5878e" ma:termSetId="a611a704-4666-406e-a571-a6e9bb4a2dcc" ma:anchorId="c9a07ef0-4236-4915-97ca-1b3392dac369" ma:open="false" ma:isKeyword="false">
      <xsd:complexType>
        <xsd:sequence>
          <xsd:element ref="pc:Terms" minOccurs="0" maxOccurs="1"/>
        </xsd:sequence>
      </xsd:complexType>
    </xsd:element>
    <xsd:element name="ec5b2ad5c27b45fb8a00a1f27c7ce1ae" ma:index="54" nillable="true" ma:taxonomy="true" ma:internalName="ec5b2ad5c27b45fb8a00a1f27c7ce1ae" ma:taxonomyFieldName="Partners" ma:displayName="SMSG Partners" ma:default="" ma:fieldId="{ec5b2ad5-c27b-45fb-8a00-a1f27c7ce1ae}" ma:taxonomyMulti="true" ma:sspId="e385fb40-52d4-4fae-9c5b-3e8ff8a5878e" ma:termSetId="a611a704-4666-406e-a571-a6e9bb4a2dcc" ma:anchorId="dd1a91fa-3198-4561-9b04-bc737b2a8291" ma:open="false" ma:isKeyword="false">
      <xsd:complexType>
        <xsd:sequence>
          <xsd:element ref="pc:Terms" minOccurs="0" maxOccurs="1"/>
        </xsd:sequence>
      </xsd:complexType>
    </xsd:element>
    <xsd:element name="m6c7b4717b6346e6a075a59dd47eac69" ma:index="56" nillable="true" ma:taxonomy="true" ma:internalName="m6c7b4717b6346e6a075a59dd47eac69" ma:taxonomyFieldName="Topics" ma:displayName="SMSG Topics" ma:default="" ma:fieldId="{66c7b471-7b63-46e6-a075-a59dd47eac69}" ma:taxonomyMulti="true" ma:sspId="e385fb40-52d4-4fae-9c5b-3e8ff8a5878e" ma:termSetId="d039009f-2da8-468b-bf5e-ff4693a9f72f" ma:anchorId="ddcce936-3357-448e-8326-e6fdfddfb752" ma:open="false" ma:isKeyword="false">
      <xsd:complexType>
        <xsd:sequence>
          <xsd:element ref="pc:Terms" minOccurs="0" maxOccurs="1"/>
        </xsd:sequence>
      </xsd:complexType>
    </xsd:element>
    <xsd:element name="kf34bcdc8fc34e479d3f94c6210e8e27" ma:index="58" nillable="true" ma:taxonomy="true" ma:internalName="kf34bcdc8fc34e479d3f94c6210e8e27" ma:taxonomyFieldName="Competitors" ma:displayName="SMSG Competition" ma:default="" ma:fieldId="{4f34bcdc-8fc3-4e47-9d3f-94c6210e8e27}" ma:taxonomyMulti="true" ma:sspId="e385fb40-52d4-4fae-9c5b-3e8ff8a5878e" ma:termSetId="a611a704-4666-406e-a571-a6e9bb4a2dcc" ma:anchorId="718f8fd0-b740-48bc-92ad-5700213c04b2" ma:open="false" ma:isKeyword="false">
      <xsd:complexType>
        <xsd:sequence>
          <xsd:element ref="pc:Terms" minOccurs="0" maxOccurs="1"/>
        </xsd:sequence>
      </xsd:complexType>
    </xsd:element>
    <xsd:element name="ef109fd36bcf4bcd9dd945731030600b" ma:index="60" nillable="true" ma:taxonomy="true" ma:internalName="ef109fd36bcf4bcd9dd945731030600b" ma:taxonomyFieldName="Region" ma:displayName="SMSG Region" ma:default="" ma:fieldId="{ef109fd3-6bcf-4bcd-9dd9-45731030600b}" ma:taxonomyMulti="true" ma:sspId="e385fb40-52d4-4fae-9c5b-3e8ff8a5878e" ma:termSetId="a611a704-4666-406e-a571-a6e9bb4a2dcc" ma:anchorId="c5404caa-7d82-41c6-82c2-0230c1d96864" ma:open="false" ma:isKeyword="false">
      <xsd:complexType>
        <xsd:sequence>
          <xsd:element ref="pc:Terms" minOccurs="0" maxOccurs="1"/>
        </xsd:sequence>
      </xsd:complexType>
    </xsd:element>
    <xsd:element name="eb54ac91059940029a3cc8a4ff5af673" ma:index="62" nillable="true" ma:taxonomy="true" ma:internalName="eb54ac91059940029a3cc8a4ff5af673" ma:taxonomyFieldName="SMSGDomain" ma:displayName="SMSG Domain" ma:default="" ma:fieldId="{eb54ac91-0599-4002-9a3c-c8a4ff5af673}" ma:taxonomyMulti="true" ma:sspId="e385fb40-52d4-4fae-9c5b-3e8ff8a5878e" ma:termSetId="a611a704-4666-406e-a571-a6e9bb4a2dcc" ma:anchorId="dd7a2ee5-7d01-4a82-9346-1eefa47ece8b" ma:open="false" ma:isKeyword="false">
      <xsd:complexType>
        <xsd:sequence>
          <xsd:element ref="pc:Terms" minOccurs="0" maxOccurs="1"/>
        </xsd:sequence>
      </xsd:complexType>
    </xsd:element>
    <xsd:element name="k20e0dfa74bf4e44818db03027b0ccd8" ma:index="64" nillable="true" ma:taxonomy="true" ma:internalName="k20e0dfa74bf4e44818db03027b0ccd8" ma:taxonomyFieldName="Segments" ma:displayName="SMSG Customer Segments" ma:default="" ma:fieldId="{420e0dfa-74bf-4e44-818d-b03027b0ccd8}" ma:taxonomyMulti="true" ma:sspId="e385fb40-52d4-4fae-9c5b-3e8ff8a5878e" ma:termSetId="a611a704-4666-406e-a571-a6e9bb4a2dcc" ma:anchorId="dd7a2ee5-7d01-4a82-9346-1eefa47ece8b" ma:open="false" ma:isKeyword="false">
      <xsd:complexType>
        <xsd:sequence>
          <xsd:element ref="pc:Terms" minOccurs="0" maxOccurs="1"/>
        </xsd:sequence>
      </xsd:complexType>
    </xsd:element>
    <xsd:element name="GenericText2" ma:index="66" nillable="true" ma:displayName="GenericText2" ma:description="Generic field for future features in implementation" ma:internalName="GenericText2">
      <xsd:simpleType>
        <xsd:restriction base="dms:Text">
          <xsd:maxLength value="255"/>
        </xsd:restriction>
      </xsd:simpleType>
    </xsd:element>
    <xsd:element name="GenericHTML1" ma:index="67" nillable="true" ma:displayName="GenericHTML1" ma:description="Generic field for future features in implementation" ma:internalName="GenericHTML1">
      <xsd:simpleType>
        <xsd:restriction base="dms:Unknown"/>
      </xsd:simpleType>
    </xsd:element>
  </xsd:schema>
  <xsd:schema xmlns:xsd="http://www.w3.org/2001/XMLSchema" xmlns:xs="http://www.w3.org/2001/XMLSchema" xmlns:dms="http://schemas.microsoft.com/office/2006/documentManagement/types" xmlns:pc="http://schemas.microsoft.com/office/infopath/2007/PartnerControls" targetNamespace="230E9DF3-BE65-4C73-A93B-D1236EBD677E" elementFormDefault="qualified">
    <xsd:import namespace="http://schemas.microsoft.com/office/2006/documentManagement/types"/>
    <xsd:import namespace="http://schemas.microsoft.com/office/infopath/2007/PartnerControls"/>
    <xsd:element name="PublishDate" ma:index="5" nillable="true" ma:displayName="PublishDate" ma:description="Used in Blog Posts, this date is used to specify the Blog Article Date." ma:format="DateOnly" ma:internalName="PublishDate" ma:readOnly="false">
      <xsd:simpleType>
        <xsd:restriction base="dms:DateTime"/>
      </xsd:simpleType>
    </xsd:element>
    <xsd:element name="ApplyWorkflowRules" ma:index="18" nillable="true" ma:displayName="ApplyWorkflowRules" ma:default="Yes" ma:description="This columns is used to help to apply the workflow rules on Document Sets / Documents. by Default the Value is Yes" ma:format="Dropdown" ma:internalName="ApplyWorkflowRules" ma:readOnly="false">
      <xsd:simpleType>
        <xsd:restriction base="dms:Choice">
          <xsd:enumeration value="Yes"/>
          <xsd:enumeration value="No"/>
        </xsd:restriction>
      </xsd:simple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26" ma:displayName="Content Type"/>
        <xsd:element ref="dc:title" minOccurs="0" maxOccurs="1" ma:index="1"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Props1.xml><?xml version="1.0" encoding="utf-8"?>
<ds:datastoreItem xmlns:ds="http://schemas.openxmlformats.org/officeDocument/2006/customXml" ds:itemID="{77B24A3D-B991-40D2-8C05-0DC9CEEBDB3F}">
  <ds:schemaRefs>
    <ds:schemaRef ds:uri="http://schemas.microsoft.com/sharepoint/events"/>
  </ds:schemaRefs>
</ds:datastoreItem>
</file>

<file path=customXml/itemProps2.xml><?xml version="1.0" encoding="utf-8"?>
<ds:datastoreItem xmlns:ds="http://schemas.openxmlformats.org/officeDocument/2006/customXml" ds:itemID="{675D7340-0047-48BB-8B40-A1069F285AD4}">
  <ds:schemaRefs>
    <ds:schemaRef ds:uri="http://purl.org/dc/dcmitype/"/>
    <ds:schemaRef ds:uri="http://schemas.microsoft.com/office/2006/metadata/properties"/>
    <ds:schemaRef ds:uri="http://purl.org/dc/elements/1.1/"/>
    <ds:schemaRef ds:uri="http://schemas.microsoft.com/sharepoint/v3"/>
    <ds:schemaRef ds:uri="http://schemas.microsoft.com/office/2006/documentManagement/types"/>
    <ds:schemaRef ds:uri="230e9df3-be65-4c73-a93b-d1236ebd677e"/>
    <ds:schemaRef ds:uri="http://schemas.microsoft.com/office/infopath/2007/PartnerControls"/>
    <ds:schemaRef ds:uri="http://purl.org/dc/terms/"/>
    <ds:schemaRef ds:uri="http://schemas.openxmlformats.org/package/2006/metadata/core-properties"/>
    <ds:schemaRef ds:uri="230E9DF3-BE65-4C73-A93B-D1236EBD677E"/>
    <ds:schemaRef ds:uri="http://www.w3.org/XML/1998/namespace"/>
  </ds:schemaRefs>
</ds:datastoreItem>
</file>

<file path=customXml/itemProps3.xml><?xml version="1.0" encoding="utf-8"?>
<ds:datastoreItem xmlns:ds="http://schemas.openxmlformats.org/officeDocument/2006/customXml" ds:itemID="{8F4BF92B-135C-4275-B16B-6BFD797A8F94}">
  <ds:schemaRefs>
    <ds:schemaRef ds:uri="Microsoft.SharePoint.Taxonomy.ContentTypeSync"/>
  </ds:schemaRefs>
</ds:datastoreItem>
</file>

<file path=customXml/itemProps4.xml><?xml version="1.0" encoding="utf-8"?>
<ds:datastoreItem xmlns:ds="http://schemas.openxmlformats.org/officeDocument/2006/customXml" ds:itemID="{1867C347-2653-42EE-B3B8-690327A56E55}">
  <ds:schemaRefs>
    <ds:schemaRef ds:uri="http://schemas.microsoft.com/sharepoint/v3/contenttype/forms"/>
  </ds:schemaRefs>
</ds:datastoreItem>
</file>

<file path=customXml/itemProps5.xml><?xml version="1.0" encoding="utf-8"?>
<ds:datastoreItem xmlns:ds="http://schemas.openxmlformats.org/officeDocument/2006/customXml" ds:itemID="{8D4871FC-5208-47FD-8F9A-B31CD9FE6F51}">
  <ds:schemaRefs>
    <ds:schemaRef ds:uri="http://schemas.microsoft.com/office/2006/metadata/contentType"/>
    <ds:schemaRef ds:uri="http://schemas.microsoft.com/office/2006/metadata/properties/metaAttributes"/>
    <ds:schemaRef ds:uri="http://www.w3.org/2001/XMLSchema"/>
    <ds:schemaRef ds:uri="http://schemas.microsoft.com/office/2006/metadata/properties"/>
    <ds:schemaRef ds:uri="http://schemas.microsoft.com/sharepoint/v3"/>
    <ds:schemaRef ds:uri="230e9df3-be65-4c73-a93b-d1236ebd677e"/>
    <ds:schemaRef ds:uri="230E9DF3-BE65-4C73-A93B-D1236EBD677E"/>
    <ds:schemaRef ds:uri="http://schemas.microsoft.com/office/2006/documentManagement/types"/>
    <ds:schemaRef ds:uri="http://schemas.microsoft.com/office/infopath/2007/PartnerControls"/>
    <ds:schemaRef ds:uri="http://schemas.openxmlformats.org/package/2006/metadata/core-properties"/>
    <ds:schemaRef ds:uri="http://purl.org/dc/elements/1.1/"/>
    <ds:schemaRef ds:uri="http://purl.org/dc/terms/"/>
    <ds:schemaRef ds:uri="http://schemas.microsoft.com/internal/obd"/>
  </ds:schemaRefs>
</ds:datastoreItem>
</file>

<file path=docProps/app.xml><?xml version="1.0" encoding="utf-8"?>
<Properties xmlns="http://schemas.openxmlformats.org/officeDocument/2006/extended-properties" xmlns:vt="http://schemas.openxmlformats.org/officeDocument/2006/docPropsVTypes">
  <Template>Office Theme</Template>
  <TotalTime>0</TotalTime>
  <Words>35033</Words>
  <Application>Microsoft Office PowerPoint</Application>
  <PresentationFormat>Custom</PresentationFormat>
  <Paragraphs>4918</Paragraphs>
  <Slides>255</Slides>
  <Notes>181</Notes>
  <HiddenSlides>211</HiddenSlides>
  <MMClips>0</MMClips>
  <ScaleCrop>false</ScaleCrop>
  <HeadingPairs>
    <vt:vector size="8" baseType="variant">
      <vt:variant>
        <vt:lpstr>Fonts Used</vt:lpstr>
      </vt:variant>
      <vt:variant>
        <vt:i4>20</vt:i4>
      </vt:variant>
      <vt:variant>
        <vt:lpstr>Theme</vt:lpstr>
      </vt:variant>
      <vt:variant>
        <vt:i4>2</vt:i4>
      </vt:variant>
      <vt:variant>
        <vt:lpstr>Embedded OLE Servers</vt:lpstr>
      </vt:variant>
      <vt:variant>
        <vt:i4>1</vt:i4>
      </vt:variant>
      <vt:variant>
        <vt:lpstr>Slide Titles</vt:lpstr>
      </vt:variant>
      <vt:variant>
        <vt:i4>255</vt:i4>
      </vt:variant>
    </vt:vector>
  </HeadingPairs>
  <TitlesOfParts>
    <vt:vector size="278" baseType="lpstr">
      <vt:lpstr>MS PGothic</vt:lpstr>
      <vt:lpstr>MS PGothic</vt:lpstr>
      <vt:lpstr>SimSun</vt:lpstr>
      <vt:lpstr>Arial</vt:lpstr>
      <vt:lpstr>Calibri</vt:lpstr>
      <vt:lpstr>Calibri Light</vt:lpstr>
      <vt:lpstr>Consolas</vt:lpstr>
      <vt:lpstr>Courier New</vt:lpstr>
      <vt:lpstr>Segoe Pro</vt:lpstr>
      <vt:lpstr>Segoe Pro Display Semibold</vt:lpstr>
      <vt:lpstr>Segoe Pro Semibold</vt:lpstr>
      <vt:lpstr>Segoe Semibold</vt:lpstr>
      <vt:lpstr>Segoe UI</vt:lpstr>
      <vt:lpstr>Segoe UI Black</vt:lpstr>
      <vt:lpstr>Segoe UI Light</vt:lpstr>
      <vt:lpstr>Segoe UI Semibold</vt:lpstr>
      <vt:lpstr>Segoe UI Semilight</vt:lpstr>
      <vt:lpstr>Times New Roman</vt:lpstr>
      <vt:lpstr>Wingdings</vt:lpstr>
      <vt:lpstr>Wingdings 3</vt:lpstr>
      <vt:lpstr>STB Conversations 2013</vt:lpstr>
      <vt:lpstr>1_Windows Server</vt:lpstr>
      <vt:lpstr>think-cell Slide</vt:lpstr>
      <vt:lpstr>PowerPoint Presentation</vt:lpstr>
      <vt:lpstr>PowerPoint Presentation</vt:lpstr>
      <vt:lpstr>PowerPoint Presentation</vt:lpstr>
      <vt:lpstr>Microsoft positioned as a leader in the Gartner Magic Quadrant for Operational Database Management Systems*</vt:lpstr>
      <vt:lpstr>PowerPoint Presentation</vt:lpstr>
      <vt:lpstr>How MS develops SQL</vt:lpstr>
      <vt:lpstr>PowerPoint Presentation</vt:lpstr>
      <vt:lpstr>PowerPoint Presentation</vt:lpstr>
      <vt:lpstr>PowerPoint Presentation</vt:lpstr>
      <vt:lpstr>PowerPoint Presentation</vt:lpstr>
      <vt:lpstr>Operational analytics: disk-based and in-memory tables</vt:lpstr>
      <vt:lpstr>Traditional operational/analytics architecture</vt:lpstr>
      <vt:lpstr>Minimizing data latency for analytics   </vt:lpstr>
      <vt:lpstr>Operational analytics</vt:lpstr>
      <vt:lpstr>SQL Server 2016: operational analytics</vt:lpstr>
      <vt:lpstr>Operational analytics:  disk-based tables</vt:lpstr>
      <vt:lpstr>Operational analytics with columnstore index</vt:lpstr>
      <vt:lpstr>Operational analytics: Columnstore index overhead</vt:lpstr>
      <vt:lpstr>Operational analytics: minimizing columnstore overhead</vt:lpstr>
      <vt:lpstr>Using Availability Groups instead of data warehouses </vt:lpstr>
      <vt:lpstr>Operational analytics:  in-memory tables</vt:lpstr>
      <vt:lpstr>Operational analytics: columnstore on in-memory tables</vt:lpstr>
      <vt:lpstr>Operational analytics: columnstore overhead</vt:lpstr>
      <vt:lpstr>Operational analytics: minimizing columnstore overhead</vt:lpstr>
      <vt:lpstr>Summary of improvements</vt:lpstr>
      <vt:lpstr>Support for index maintenance</vt:lpstr>
      <vt:lpstr>PowerPoint Presentation</vt:lpstr>
      <vt:lpstr>In-Memory OLTP enhancements</vt:lpstr>
      <vt:lpstr>PowerPoint Presentation</vt:lpstr>
      <vt:lpstr>PowerPoint Presentation</vt:lpstr>
      <vt:lpstr>PowerPoint Presentation</vt:lpstr>
      <vt:lpstr>PowerPoint Presentation</vt:lpstr>
      <vt:lpstr>Improved scaling</vt:lpstr>
      <vt:lpstr>Improvements in Management Studio</vt:lpstr>
      <vt:lpstr>New Transaction Performance Analysis Overview report</vt:lpstr>
      <vt:lpstr>PowerPoint Presentation</vt:lpstr>
      <vt:lpstr>PowerPoint Presentation</vt:lpstr>
      <vt:lpstr>PowerPoint Presentation</vt:lpstr>
      <vt:lpstr>Query Store</vt:lpstr>
      <vt:lpstr>Problems with query performance</vt:lpstr>
      <vt:lpstr>The solution: Query Store</vt:lpstr>
      <vt:lpstr>Query data store</vt:lpstr>
      <vt:lpstr>Query Store write architecture</vt:lpstr>
      <vt:lpstr>Query Store read architecture</vt:lpstr>
      <vt:lpstr>PowerPoint Presentation</vt:lpstr>
      <vt:lpstr>Keeping stability while upgrading to SQL Sever 2016</vt:lpstr>
      <vt:lpstr>PowerPoint Presentation</vt:lpstr>
      <vt:lpstr>PowerPoint Presentation</vt:lpstr>
      <vt:lpstr>PowerPoint Presentation</vt:lpstr>
      <vt:lpstr>PowerPoint Presentation</vt:lpstr>
      <vt:lpstr>JavaScript Object Notation (JSON)</vt:lpstr>
      <vt:lpstr>JSON and Microsoft</vt:lpstr>
      <vt:lpstr>Use cases</vt:lpstr>
      <vt:lpstr>JSON in SQL Server</vt:lpstr>
      <vt:lpstr>Main facts</vt:lpstr>
      <vt:lpstr>Table to JSON</vt:lpstr>
      <vt:lpstr>JSON to Table</vt:lpstr>
      <vt:lpstr>PowerPoint Presentation</vt:lpstr>
      <vt:lpstr>PowerPoint Presentation</vt:lpstr>
      <vt:lpstr>PowerPoint Presentation</vt:lpstr>
      <vt:lpstr>Temporal</vt:lpstr>
      <vt:lpstr>PowerPoint Presentation</vt:lpstr>
      <vt:lpstr>PowerPoint Presentation</vt:lpstr>
      <vt:lpstr>PowerPoint Presentation</vt:lpstr>
      <vt:lpstr>PowerPoint Presentation</vt:lpstr>
      <vt:lpstr>PowerPoint Presentation</vt:lpstr>
      <vt:lpstr>PowerPoint Presentation</vt:lpstr>
      <vt:lpstr>Temporal data continuum</vt:lpstr>
      <vt:lpstr>In-Memory OLTP and temporal</vt:lpstr>
      <vt:lpstr>PowerPoint Presentation</vt:lpstr>
      <vt:lpstr>PowerPoint Presentation</vt:lpstr>
      <vt:lpstr>Enhanced AlwaysOn</vt:lpstr>
      <vt:lpstr>The need for mission-critical availability</vt:lpstr>
      <vt:lpstr>PowerPoint Presentation</vt:lpstr>
      <vt:lpstr>PowerPoint Presentation</vt:lpstr>
      <vt:lpstr>More than two automatic failover targets</vt:lpstr>
      <vt:lpstr>Log transport performance</vt:lpstr>
      <vt:lpstr>Distributed Transaction Coordinator (DTC) support</vt:lpstr>
      <vt:lpstr>Database-level failover trigger</vt:lpstr>
      <vt:lpstr>gMSA support</vt:lpstr>
      <vt:lpstr>Domain-independent Availability Groups</vt:lpstr>
      <vt:lpstr>PowerPoint Presentation</vt:lpstr>
      <vt:lpstr>PowerPoint Presentation</vt:lpstr>
      <vt:lpstr>Dynamic data masking</vt:lpstr>
      <vt:lpstr>PowerPoint Presentation</vt:lpstr>
      <vt:lpstr>PowerPoint Presentation</vt:lpstr>
      <vt:lpstr>How it works</vt:lpstr>
      <vt:lpstr>Dynamic data masking walkthrough </vt:lpstr>
      <vt:lpstr>PowerPoint Presentation</vt:lpstr>
      <vt:lpstr>PowerPoint Presentation</vt:lpstr>
      <vt:lpstr>Row-level security</vt:lpstr>
      <vt:lpstr>PowerPoint Presentation</vt:lpstr>
      <vt:lpstr>PowerPoint Presentation</vt:lpstr>
      <vt:lpstr>PowerPoint Presentation</vt:lpstr>
      <vt:lpstr>PowerPoint Presentation</vt:lpstr>
      <vt:lpstr>PowerPoint Presentation</vt:lpstr>
      <vt:lpstr>PowerPoint Presentation</vt:lpstr>
      <vt:lpstr>Common RLS use cases</vt:lpstr>
      <vt:lpstr>PowerPoint Presentation</vt:lpstr>
      <vt:lpstr>Always Encrypted</vt:lpstr>
      <vt:lpstr>PowerPoint Presentation</vt:lpstr>
      <vt:lpstr>How it works Help protect data at rest and in motion, on-premises and in the cloud </vt:lpstr>
      <vt:lpstr>PowerPoint Presentation</vt:lpstr>
      <vt:lpstr>PowerPoint Presentation</vt:lpstr>
      <vt:lpstr>PowerPoint Presentation</vt:lpstr>
      <vt:lpstr>PowerPoint Presentation</vt:lpstr>
      <vt:lpstr>PowerPoint Presentation</vt:lpstr>
      <vt:lpstr>PowerPoint Presentation</vt:lpstr>
      <vt:lpstr>Scalability improvements</vt:lpstr>
      <vt:lpstr>PowerPoint Presentation</vt:lpstr>
      <vt:lpstr>PowerPoint Presentation</vt:lpstr>
      <vt:lpstr>PowerPoint Presentation</vt:lpstr>
      <vt:lpstr>PowerPoint Presentation</vt:lpstr>
      <vt:lpstr>PowerPoint Presentation</vt:lpstr>
      <vt:lpstr>PowerPoint Presentation</vt:lpstr>
      <vt:lpstr>Mobile BI apps for SQL Server (Datazen)</vt:lpstr>
      <vt:lpstr>Datazen Publisher</vt:lpstr>
      <vt:lpstr>Mobile BI architecture overview</vt:lpstr>
      <vt:lpstr>Authentication mode </vt:lpstr>
      <vt:lpstr>Adding a custom data provider </vt:lpstr>
      <vt:lpstr>Adding a brand package </vt:lpstr>
      <vt:lpstr>Summary: mobile BI for SQL Server</vt:lpstr>
      <vt:lpstr>PowerPoint Presentation</vt:lpstr>
      <vt:lpstr>SQL Server 2016 Reporting Services and mobile reporting</vt:lpstr>
      <vt:lpstr>Enterprise reporting with modern design Create and distribute mobile and paginated reports</vt:lpstr>
      <vt:lpstr>Modern reports Create beautiful reports quickly and easily</vt:lpstr>
      <vt:lpstr>Consume anywhere, anytime Modern web portal and browser support</vt:lpstr>
      <vt:lpstr>Summary: Enhanced Reporting Services </vt:lpstr>
      <vt:lpstr>PowerPoint Presentation</vt:lpstr>
      <vt:lpstr>PowerPoint Presentation</vt:lpstr>
      <vt:lpstr>Revolution R Enterprise and SQL </vt:lpstr>
      <vt:lpstr>SQL Server 2016 R integration scenario</vt:lpstr>
      <vt:lpstr>Setup and configuration</vt:lpstr>
      <vt:lpstr>Management and monitoring</vt:lpstr>
      <vt:lpstr>R script usage from SQL Server</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Summary: on-premises integration with Power BI</vt:lpstr>
      <vt:lpstr>PowerPoint Presentation</vt:lpstr>
      <vt:lpstr>PowerPoint Presentation</vt:lpstr>
      <vt:lpstr>Simplified Add Azure Replica Wizard</vt:lpstr>
      <vt:lpstr>PowerPoint Presentation</vt:lpstr>
      <vt:lpstr>PowerPoint Presentation</vt:lpstr>
      <vt:lpstr>SSIS improvements for SQL Server 2016</vt:lpstr>
      <vt:lpstr>AlwaysOn support for SSISDB High availability for the SSIS catalog</vt:lpstr>
      <vt:lpstr>PowerPoint Presentation</vt:lpstr>
      <vt:lpstr>Error column name support (CTP3) No need to manually determine the column name</vt:lpstr>
      <vt:lpstr>Custom Log level (CTP3) Customize your SSIS log with exactly what you need</vt:lpstr>
      <vt:lpstr>Package template (CTP3) Reuse code as templates</vt:lpstr>
      <vt:lpstr>OData Source support for V4 protocol (CTP3) </vt:lpstr>
      <vt:lpstr>PowerPoint Presentation</vt:lpstr>
      <vt:lpstr>Summary: SSIS improvement</vt:lpstr>
      <vt:lpstr>PowerPoint Presentation</vt:lpstr>
      <vt:lpstr>PowerPoint Presentation</vt:lpstr>
      <vt:lpstr>Interest in big data spurs customer demand</vt:lpstr>
      <vt:lpstr>PolyBase and queries</vt:lpstr>
      <vt:lpstr>PolyBase View in SQL Server 2016</vt:lpstr>
      <vt:lpstr>PolyBase use cases</vt:lpstr>
      <vt:lpstr>Components introduced in SQL Server 2016</vt:lpstr>
      <vt:lpstr>How to use PolyBase in SQL Server 2016</vt:lpstr>
      <vt:lpstr>Step 1: Set up a Hadoop Cluster…</vt:lpstr>
      <vt:lpstr>Step 1: …Or set up an Azure Storage blob</vt:lpstr>
      <vt:lpstr>Step 2: Install SQL Server</vt:lpstr>
      <vt:lpstr>Step 3: Configure a PolyBase group (CTP3)</vt:lpstr>
      <vt:lpstr>Step 3: Configure a PolyBase group (CTP3)</vt:lpstr>
      <vt:lpstr>PowerPoint Presentation</vt:lpstr>
      <vt:lpstr>Step 5: Attach Hadoop Cluster or Azure Storage</vt:lpstr>
      <vt:lpstr>After Setup</vt:lpstr>
      <vt:lpstr>PolyBase query example #1</vt:lpstr>
      <vt:lpstr>PolyBase query example #2</vt:lpstr>
      <vt:lpstr>PolyBase query example #2</vt:lpstr>
      <vt:lpstr>PowerPoint Presentation</vt:lpstr>
      <vt:lpstr>PowerPoint Presentation</vt:lpstr>
      <vt:lpstr>Analysis Services themes for SQL Server 2016 Improved productivity and performance </vt:lpstr>
      <vt:lpstr>SQL Server Analysis Services</vt:lpstr>
      <vt:lpstr>Multidimensional in SQL Server 2016</vt:lpstr>
      <vt:lpstr>Dev/Ops in SQL Server 2016 Improved manageability and development</vt:lpstr>
      <vt:lpstr>Custom authentication in SQL Server 2016 New security feature for tabular and MOLAP</vt:lpstr>
      <vt:lpstr>PowerPoint Presentation</vt:lpstr>
      <vt:lpstr>Tabular performance in 2016 New rich modeling capabilities</vt:lpstr>
      <vt:lpstr>Tabular model  in 2016 New DAX functions including:</vt:lpstr>
      <vt:lpstr>Direct Query Analyze relational and non-relational data directly</vt:lpstr>
      <vt:lpstr>PowerPoint Presentation</vt:lpstr>
      <vt:lpstr>PowerPoint Presentation</vt:lpstr>
      <vt:lpstr>PowerPoint Presentation</vt:lpstr>
      <vt:lpstr>PowerPoint Presentation</vt:lpstr>
      <vt:lpstr>Areas of improvement</vt:lpstr>
      <vt:lpstr>Performance and scale</vt:lpstr>
      <vt:lpstr>Modeling and management</vt:lpstr>
      <vt:lpstr>Security and administration</vt:lpstr>
      <vt:lpstr>MDS-CTP3 improvements</vt:lpstr>
      <vt:lpstr>PowerPoint Presentation</vt:lpstr>
      <vt:lpstr>PowerPoint Presentation</vt:lpstr>
      <vt:lpstr>PowerPoint Presentation</vt:lpstr>
      <vt:lpstr>PowerPoint Presentation</vt:lpstr>
      <vt:lpstr>PowerPoint Presentation</vt:lpstr>
      <vt:lpstr>Ever-growing data, ever-shrinking IT</vt:lpstr>
      <vt:lpstr>PowerPoint Presentation</vt:lpstr>
      <vt:lpstr>Stretch Database architecture</vt:lpstr>
      <vt:lpstr>PowerPoint Presentation</vt:lpstr>
      <vt:lpstr>Queries continue working</vt:lpstr>
      <vt:lpstr>Advanced security features supported</vt:lpstr>
      <vt:lpstr>Backup and restore benefits</vt:lpstr>
      <vt:lpstr>Summary: stretch SQL Server into Azure </vt:lpstr>
      <vt:lpstr>PowerPoint Presentation</vt:lpstr>
      <vt:lpstr>PowerPoint Presentation</vt:lpstr>
      <vt:lpstr>Managed backup</vt:lpstr>
      <vt:lpstr>Customized scheduling</vt:lpstr>
      <vt:lpstr>Backup to Azure block blobs </vt:lpstr>
      <vt:lpstr>Backup to Azure with file snapshots (SQL Server 2016)</vt:lpstr>
      <vt:lpstr>Backup to Azure with file snapshots</vt:lpstr>
      <vt:lpstr>Point-in-time restore with file snapshots  </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Upgrade workflow today</vt:lpstr>
      <vt:lpstr>Suite of advisors</vt:lpstr>
      <vt:lpstr>Upgrade Advisor Analysis Wizard</vt:lpstr>
      <vt:lpstr>Advisor for upgrade issues and recommendations</vt:lpstr>
      <vt:lpstr>Guidance and customer feedback</vt:lpstr>
      <vt:lpstr>PowerPoint Presentation</vt:lpstr>
      <vt:lpstr>PowerPoint Presentation</vt:lpstr>
      <vt:lpstr>PowerPoint Presentation</vt:lpstr>
      <vt:lpstr>PowerPoint Presentation</vt:lpstr>
      <vt:lpstr>PowerPoint Presentation</vt:lpstr>
      <vt:lpstr>PowerPoint Presentation</vt:lpstr>
      <vt:lpstr>Appendix</vt:lpstr>
      <vt:lpstr>Advanced analytics</vt:lpstr>
      <vt:lpstr>How end users benefit from advanced analytics  in SQL Server 2016</vt:lpstr>
      <vt:lpstr>Simplicity and agility</vt:lpstr>
      <vt:lpstr>Scalability and choice</vt:lpstr>
      <vt:lpstr>Write once, deploy anywhere</vt:lpstr>
      <vt:lpstr>R basics</vt:lpstr>
      <vt:lpstr>Machine learning examples</vt:lpstr>
      <vt:lpstr>Machine learning tools </vt:lpstr>
      <vt:lpstr>What is R?</vt:lpstr>
      <vt:lpstr>What is R?</vt:lpstr>
      <vt:lpstr>Strengths of R</vt:lpstr>
      <vt:lpstr>Inside R</vt:lpstr>
      <vt:lpstr>R plotting</vt:lpstr>
      <vt:lpstr>Statistical methods: data exploration</vt:lpstr>
      <vt:lpstr>Machine learning and modeling in R</vt:lpstr>
      <vt:lpstr>What is modeling?</vt:lpstr>
      <vt:lpstr>Algorithms for building models * Industry standards </vt:lpstr>
      <vt:lpstr>Model training methods</vt:lpstr>
      <vt:lpstr>Standard approach to learn R</vt:lpstr>
    </vt:vector>
  </TitlesOfParts>
  <Manager/>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SQL Server 2016 CTP3 Technical Overview</dc:title>
  <dc:creator/>
  <cp:keywords/>
  <cp:lastModifiedBy/>
  <cp:revision>1</cp:revision>
  <dcterms:created xsi:type="dcterms:W3CDTF">2014-10-14T16:17:56Z</dcterms:created>
  <dcterms:modified xsi:type="dcterms:W3CDTF">2016-05-24T11:19:31Z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TaxKeyword">
    <vt:lpwstr/>
  </property>
  <property fmtid="{D5CDD505-2E9C-101B-9397-08002B2CF9AE}" pid="3" name="Order">
    <vt:r8>20729700</vt:r8>
  </property>
  <property fmtid="{D5CDD505-2E9C-101B-9397-08002B2CF9AE}" pid="4" name="_dlc_policyId">
    <vt:lpwstr/>
  </property>
  <property fmtid="{D5CDD505-2E9C-101B-9397-08002B2CF9AE}" pid="5" name="Region">
    <vt:lpwstr/>
  </property>
  <property fmtid="{D5CDD505-2E9C-101B-9397-08002B2CF9AE}" pid="6" name="Confidentiality">
    <vt:lpwstr>14;#customer ready|8986c41d-21c5-4f8f-8a12-ea4625b46858</vt:lpwstr>
  </property>
  <property fmtid="{D5CDD505-2E9C-101B-9397-08002B2CF9AE}" pid="7" name="ItemType">
    <vt:lpwstr>16;#customer presentations|18e9ae94-e321-4eea-82d2-ad5b2f470f3c;#351;#feedback requests|00ce1828-98a3-430e-af54-eda270e1be04</vt:lpwstr>
  </property>
  <property fmtid="{D5CDD505-2E9C-101B-9397-08002B2CF9AE}" pid="8" name="ContentTypeId">
    <vt:lpwstr>0x0101000E4CB7077FEE4FF7AE86D4A500EEC7800300F96E2758736AEF45AFCE0C190C2A9DEC00CC074746C0EF6D439A06F1AAD31A3C2B</vt:lpwstr>
  </property>
  <property fmtid="{D5CDD505-2E9C-101B-9397-08002B2CF9AE}" pid="9" name="Product">
    <vt:lpwstr/>
  </property>
  <property fmtid="{D5CDD505-2E9C-101B-9397-08002B2CF9AE}" pid="10" name="Industries">
    <vt:lpwstr/>
  </property>
  <property fmtid="{D5CDD505-2E9C-101B-9397-08002B2CF9AE}" pid="11" name="Roles">
    <vt:lpwstr/>
  </property>
  <property fmtid="{D5CDD505-2E9C-101B-9397-08002B2CF9AE}" pid="12" name="Event1">
    <vt:lpwstr>217;#Unassigned|e51362f4-782c-41a8-bb7b-e0cfc8669933</vt:lpwstr>
  </property>
  <property fmtid="{D5CDD505-2E9C-101B-9397-08002B2CF9AE}" pid="13" name="Audience">
    <vt:lpwstr/>
  </property>
  <property fmtid="{D5CDD505-2E9C-101B-9397-08002B2CF9AE}" pid="14" name="SMSGDomain">
    <vt:lpwstr>22;#Server and Tools Business|6783548d-8609-4f97-be4a-4ca2616905a6;#82;#SQL Server Domain|0c0f1824-39dc-4b26-8c74-eff4364b812b;#37;#Sales, Marketing, Services Group|ecda8836-afa0-40aa-878e-630e18c8fc5c;#465;#Telesales Domain|04a5111f-c67b-4a6e-bf36-057147</vt:lpwstr>
  </property>
  <property fmtid="{D5CDD505-2E9C-101B-9397-08002B2CF9AE}" pid="15" name="Competitors">
    <vt:lpwstr/>
  </property>
  <property fmtid="{D5CDD505-2E9C-101B-9397-08002B2CF9AE}" pid="16" name="ItemRetentionFormula">
    <vt:lpwstr/>
  </property>
  <property fmtid="{D5CDD505-2E9C-101B-9397-08002B2CF9AE}" pid="17" name="BusinessArchitecture">
    <vt:lpwstr>86;#online transaction processing|c143d824-a1a7-4099-a43a-0b81eb3e5069;#32;#Cloud Platform (sales theme)|ec248454-62d9-485e-995d-0cfad61f7f4c;#1212;#Workloads|aadaf317-5730-4a0e-8ef2-c8e8ec6fbdcb</vt:lpwstr>
  </property>
  <property fmtid="{D5CDD505-2E9C-101B-9397-08002B2CF9AE}" pid="18" name="SMSGTags">
    <vt:lpwstr/>
  </property>
  <property fmtid="{D5CDD505-2E9C-101B-9397-08002B2CF9AE}" pid="19" name="Products">
    <vt:lpwstr>73;#Microsoft SQL Server|261ba873-f3ab-420e-96d6-e3004596a551;#436;#Microsoft SQL Server 2014|b1aea718-d522-4945-8607-5022dfd2d944</vt:lpwstr>
  </property>
  <property fmtid="{D5CDD505-2E9C-101B-9397-08002B2CF9AE}" pid="20" name="_dlc_DocIdItemGuid">
    <vt:lpwstr>81a07b78-01a8-46ad-8de6-f995bf002fee</vt:lpwstr>
  </property>
  <property fmtid="{D5CDD505-2E9C-101B-9397-08002B2CF9AE}" pid="21" name="EnterpriseDomainTags">
    <vt:lpwstr/>
  </property>
  <property fmtid="{D5CDD505-2E9C-101B-9397-08002B2CF9AE}" pid="22" name="Partners">
    <vt:lpwstr/>
  </property>
  <property fmtid="{D5CDD505-2E9C-101B-9397-08002B2CF9AE}" pid="23" name="Segments">
    <vt:lpwstr/>
  </property>
  <property fmtid="{D5CDD505-2E9C-101B-9397-08002B2CF9AE}" pid="24" name="ActivitiesAndPrograms">
    <vt:lpwstr>87;#Mission Critical Platform|da5cf5ec-33f7-4c53-ade9-4c70e8c513b9;#603;#Worldwide Inside Sales Readiness|3a4e01ea-907e-4f11-9b1b-2424e207e8d1</vt:lpwstr>
  </property>
  <property fmtid="{D5CDD505-2E9C-101B-9397-08002B2CF9AE}" pid="25" name="WorkflowChangePath">
    <vt:lpwstr>d3765c0c-e2b5-4307-934b-d5d862e93ab3,10;d3765c0c-e2b5-4307-934b-d5d862e93ab3,21;d3765c0c-e2b5-4307-934b-d5d862e93ab3,24;d3765c0c-e2b5-4307-934b-d5d862e93ab3,27;d779f5e8-bb23-40fa-a1a5-97eb63737902,60;1fb2635a-68dc-46ab-be64-a3a681949ebe,98;1fb2635a-68dc-4</vt:lpwstr>
  </property>
  <property fmtid="{D5CDD505-2E9C-101B-9397-08002B2CF9AE}" pid="26" name="Groups">
    <vt:lpwstr>42;#Cloud and Enterprise Marketing Group|4f75e184-e5aa-4234-a07f-b032d60df254;#399;#SQL Server Marketing|bb7921b3-c1d8-4da4-b894-8b6075d9546d</vt:lpwstr>
  </property>
  <property fmtid="{D5CDD505-2E9C-101B-9397-08002B2CF9AE}" pid="27" name="Topics">
    <vt:lpwstr>30;#hub subset|c6bfd112-b986-4a0a-aa8d-90e767bfdfa6;#466;#inside sales|7c476b68-6f84-4a80-9930-2286afc962a8</vt:lpwstr>
  </property>
  <property fmtid="{D5CDD505-2E9C-101B-9397-08002B2CF9AE}" pid="28" name="LastUpdatedByBatchTagging">
    <vt:bool>true</vt:bool>
  </property>
  <property fmtid="{D5CDD505-2E9C-101B-9397-08002B2CF9AE}" pid="29" name="messageframeworktype">
    <vt:lpwstr/>
  </property>
  <property fmtid="{D5CDD505-2E9C-101B-9397-08002B2CF9AE}" pid="30" name="Languages">
    <vt:lpwstr/>
  </property>
  <property fmtid="{D5CDD505-2E9C-101B-9397-08002B2CF9AE}" pid="31" name="_docset_NoMedatataSyncRequired">
    <vt:lpwstr>False</vt:lpwstr>
  </property>
  <property fmtid="{D5CDD505-2E9C-101B-9397-08002B2CF9AE}" pid="32" name="SMSGTagsTaxHTField0">
    <vt:lpwstr/>
  </property>
  <property fmtid="{D5CDD505-2E9C-101B-9397-08002B2CF9AE}" pid="33" name="IsMyDocuments">
    <vt:bool>true</vt:bool>
  </property>
  <property fmtid="{D5CDD505-2E9C-101B-9397-08002B2CF9AE}" pid="34" name="Audiences">
    <vt:lpwstr/>
  </property>
  <property fmtid="{D5CDD505-2E9C-101B-9397-08002B2CF9AE}" pid="35" name="j4d667fb28274e85b2214f6e751c8d1f">
    <vt:lpwstr/>
  </property>
  <property fmtid="{D5CDD505-2E9C-101B-9397-08002B2CF9AE}" pid="36" name="j031aa32f4154c8c9a646efae715ebde">
    <vt:lpwstr/>
  </property>
  <property fmtid="{D5CDD505-2E9C-101B-9397-08002B2CF9AE}" pid="37" name="TechnicalLevel">
    <vt:lpwstr/>
  </property>
  <property fmtid="{D5CDD505-2E9C-101B-9397-08002B2CF9AE}" pid="38" name="p1cd454bacc149bfbcfd764edd279de7">
    <vt:lpwstr/>
  </property>
  <property fmtid="{D5CDD505-2E9C-101B-9397-08002B2CF9AE}" pid="39" name="bc28b5f076654a3b96073bbbebfeb8c9">
    <vt:lpwstr/>
  </property>
  <property fmtid="{D5CDD505-2E9C-101B-9397-08002B2CF9AE}" pid="40" name="MSProducts">
    <vt:lpwstr/>
  </property>
  <property fmtid="{D5CDD505-2E9C-101B-9397-08002B2CF9AE}" pid="41" name="l311460e3fdf46688abc31ddb7bdc05a">
    <vt:lpwstr/>
  </property>
  <property fmtid="{D5CDD505-2E9C-101B-9397-08002B2CF9AE}" pid="42" name="la4444b61d19467597d63190b69ac227">
    <vt:lpwstr/>
  </property>
  <property fmtid="{D5CDD505-2E9C-101B-9397-08002B2CF9AE}" pid="43" name="MSProductsTaxHTField0">
    <vt:lpwstr/>
  </property>
  <property fmtid="{D5CDD505-2E9C-101B-9397-08002B2CF9AE}" pid="44" name="MSLanguage">
    <vt:lpwstr/>
  </property>
  <property fmtid="{D5CDD505-2E9C-101B-9397-08002B2CF9AE}" pid="45" name="cb7870d3641f4a52807a63577a9c1b08">
    <vt:lpwstr/>
  </property>
  <property fmtid="{D5CDD505-2E9C-101B-9397-08002B2CF9AE}" pid="46" name="LearningOrganization">
    <vt:lpwstr/>
  </property>
  <property fmtid="{D5CDD505-2E9C-101B-9397-08002B2CF9AE}" pid="47" name="EmployeeRole">
    <vt:lpwstr/>
  </property>
  <property fmtid="{D5CDD505-2E9C-101B-9397-08002B2CF9AE}" pid="48" name="LearningDeliveryMethod">
    <vt:lpwstr/>
  </property>
  <property fmtid="{D5CDD505-2E9C-101B-9397-08002B2CF9AE}" pid="49" name="SalesGeography">
    <vt:lpwstr/>
  </property>
  <property fmtid="{D5CDD505-2E9C-101B-9397-08002B2CF9AE}" pid="50" name="of67e5d4b76f4a9db8769983fda9cec0">
    <vt:lpwstr/>
  </property>
  <property fmtid="{D5CDD505-2E9C-101B-9397-08002B2CF9AE}" pid="51" name="NewsType">
    <vt:lpwstr/>
  </property>
  <property fmtid="{D5CDD505-2E9C-101B-9397-08002B2CF9AE}" pid="52" name="ga0c0bf70a6644469c61b3efa7025301">
    <vt:lpwstr/>
  </property>
  <property fmtid="{D5CDD505-2E9C-101B-9397-08002B2CF9AE}" pid="53" name="ExperienceContentType">
    <vt:lpwstr/>
  </property>
  <property fmtid="{D5CDD505-2E9C-101B-9397-08002B2CF9AE}" pid="54" name="ContentExtensions">
    <vt:lpwstr/>
  </property>
  <property fmtid="{D5CDD505-2E9C-101B-9397-08002B2CF9AE}" pid="55" name="l6f004f21209409da86a713c0f24627d">
    <vt:lpwstr/>
  </property>
  <property fmtid="{D5CDD505-2E9C-101B-9397-08002B2CF9AE}" pid="56" name="e8080b0481964c759b2c36ae49591b31">
    <vt:lpwstr/>
  </property>
  <property fmtid="{D5CDD505-2E9C-101B-9397-08002B2CF9AE}" pid="57" name="ldac8aee9d1f469e8cd8c3f8d6a615f2">
    <vt:lpwstr/>
  </property>
  <property fmtid="{D5CDD505-2E9C-101B-9397-08002B2CF9AE}" pid="58" name="NewsTopic">
    <vt:lpwstr/>
  </property>
  <property fmtid="{D5CDD505-2E9C-101B-9397-08002B2CF9AE}" pid="59" name="NewsSource">
    <vt:lpwstr/>
  </property>
  <property fmtid="{D5CDD505-2E9C-101B-9397-08002B2CF9AE}" pid="60" name="MSPhysicalGeography">
    <vt:lpwstr/>
  </property>
  <property fmtid="{D5CDD505-2E9C-101B-9397-08002B2CF9AE}" pid="61" name="j3562c58ee414e028925bc902cfc01a1">
    <vt:lpwstr/>
  </property>
</Properties>
</file>